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89" r:id="rId3"/>
    <p:sldId id="391" r:id="rId5"/>
    <p:sldId id="392" r:id="rId6"/>
    <p:sldId id="408" r:id="rId7"/>
    <p:sldId id="409" r:id="rId8"/>
    <p:sldId id="393" r:id="rId9"/>
    <p:sldId id="406" r:id="rId10"/>
    <p:sldId id="394" r:id="rId11"/>
    <p:sldId id="444" r:id="rId12"/>
    <p:sldId id="396" r:id="rId13"/>
    <p:sldId id="445" r:id="rId14"/>
    <p:sldId id="414" r:id="rId15"/>
    <p:sldId id="416" r:id="rId16"/>
    <p:sldId id="419" r:id="rId17"/>
    <p:sldId id="418" r:id="rId18"/>
    <p:sldId id="429" r:id="rId19"/>
    <p:sldId id="430" r:id="rId20"/>
    <p:sldId id="437" r:id="rId21"/>
    <p:sldId id="433" r:id="rId22"/>
    <p:sldId id="434" r:id="rId23"/>
    <p:sldId id="435" r:id="rId24"/>
    <p:sldId id="436" r:id="rId25"/>
    <p:sldId id="404" r:id="rId26"/>
    <p:sldId id="443" r:id="rId27"/>
  </p:sldIdLst>
  <p:sldSz cx="12192000" cy="6858000"/>
  <p:notesSz cx="6858000" cy="9144000"/>
  <p:custDataLst>
    <p:tags r:id="rId31"/>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098" userDrawn="1">
          <p15:clr>
            <a:srgbClr val="A4A3A4"/>
          </p15:clr>
        </p15:guide>
        <p15:guide id="2" pos="7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D4D4"/>
    <a:srgbClr val="FFCC99"/>
    <a:srgbClr val="080808"/>
    <a:srgbClr val="0000FF"/>
    <a:srgbClr val="7AD4C4"/>
    <a:srgbClr val="00CCFF"/>
    <a:srgbClr val="0066F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2"/>
    <p:restoredTop sz="87029"/>
  </p:normalViewPr>
  <p:slideViewPr>
    <p:cSldViewPr showGuides="1">
      <p:cViewPr varScale="1">
        <p:scale>
          <a:sx n="113" d="100"/>
          <a:sy n="113" d="100"/>
        </p:scale>
        <p:origin x="828" y="114"/>
      </p:cViewPr>
      <p:guideLst>
        <p:guide orient="horz" pos="2098"/>
        <p:guide pos="78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46.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60EEB3A-801C-43F1-8D58-8ED8DE9C6BC7}" type="datetimeFigureOut">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GB" altLang="zh-CN" dirty="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D8A360D-2EC2-4480-A212-A9F49058BD3C}" type="slidenum">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程序错误：</a:t>
            </a:r>
            <a:endParaRPr lang="zh-CN" altLang="en-US"/>
          </a:p>
          <a:p>
            <a:r>
              <a:rPr lang="en-US" altLang="zh-CN">
                <a:sym typeface="+mn-ea"/>
              </a:rPr>
              <a:t>1.</a:t>
            </a:r>
            <a:r>
              <a:rPr lang="zh-CN" altLang="en-US">
                <a:sym typeface="+mn-ea"/>
              </a:rPr>
              <a:t>语法错误，编译器能够帮助检查，并给出提示；</a:t>
            </a:r>
            <a:endParaRPr lang="zh-CN" altLang="en-US"/>
          </a:p>
          <a:p>
            <a:r>
              <a:rPr lang="en-US" altLang="zh-CN">
                <a:sym typeface="+mn-ea"/>
              </a:rPr>
              <a:t>2.</a:t>
            </a:r>
            <a:r>
              <a:rPr lang="zh-CN" altLang="en-US">
                <a:sym typeface="+mn-ea"/>
              </a:rPr>
              <a:t>逻辑错误，只能通过测试才能被发现。</a:t>
            </a:r>
            <a:endParaRPr lang="zh-CN" altLang="en-US"/>
          </a:p>
          <a:p>
            <a:endParaRPr lang="zh-CN" altLang="en-US"/>
          </a:p>
          <a:p>
            <a:r>
              <a:rPr lang="zh-CN" altLang="en-US"/>
              <a:t>代码检查的两种方式：</a:t>
            </a:r>
            <a:endParaRPr lang="zh-CN" altLang="en-US"/>
          </a:p>
          <a:p>
            <a:r>
              <a:rPr lang="en-US" altLang="zh-CN"/>
              <a:t>1.</a:t>
            </a:r>
            <a:r>
              <a:rPr lang="zh-CN" altLang="en-US"/>
              <a:t>白盒测试，代码逻辑检查；</a:t>
            </a:r>
            <a:endParaRPr lang="zh-CN" altLang="en-US"/>
          </a:p>
          <a:p>
            <a:r>
              <a:rPr lang="en-US" altLang="zh-CN"/>
              <a:t>2.</a:t>
            </a:r>
            <a:r>
              <a:rPr lang="zh-CN" altLang="en-US"/>
              <a:t>黑盒测试，代码运行结构检查；</a:t>
            </a:r>
            <a:endParaRPr lang="zh-CN" altLang="en-US"/>
          </a:p>
          <a:p>
            <a:endParaRPr lang="zh-CN" altLang="en-US"/>
          </a:p>
          <a:p>
            <a:r>
              <a:rPr lang="zh-CN" altLang="en-US"/>
              <a:t>黑盒测试中，结果检验的两种手段：</a:t>
            </a:r>
            <a:endParaRPr lang="zh-CN" altLang="en-US"/>
          </a:p>
          <a:p>
            <a:r>
              <a:rPr lang="en-US" altLang="zh-CN"/>
              <a:t>1.</a:t>
            </a:r>
            <a:r>
              <a:rPr lang="zh-CN" altLang="en-US"/>
              <a:t>结果输出，人工验证；</a:t>
            </a:r>
            <a:endParaRPr lang="zh-CN" altLang="en-US"/>
          </a:p>
          <a:p>
            <a:r>
              <a:rPr lang="en-US" altLang="zh-CN"/>
              <a:t>2.</a:t>
            </a:r>
            <a:r>
              <a:rPr lang="zh-CN" altLang="en-US"/>
              <a:t>预设结果，计算机验证；</a:t>
            </a:r>
            <a:endParaRPr lang="zh-CN" altLang="en-US"/>
          </a:p>
          <a:p>
            <a:endParaRPr lang="zh-CN" altLang="en-US"/>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在这个实验中，同学们需要实现多个构造方法和属性的</a:t>
            </a:r>
            <a:r>
              <a:rPr lang="en-US" altLang="zh-CN">
                <a:sym typeface="+mn-ea"/>
              </a:rPr>
              <a:t>setter</a:t>
            </a:r>
            <a:r>
              <a:rPr lang="zh-CN" altLang="en-US">
                <a:sym typeface="+mn-ea"/>
              </a:rPr>
              <a:t>方法，这些方法都可以实现顶点的赋值，如何有效约束</a:t>
            </a:r>
            <a:r>
              <a:rPr lang="zh-CN" altLang="en-US">
                <a:sym typeface="+mn-ea"/>
              </a:rPr>
              <a:t>属性值的设定，降低编程和维护难度呢？</a:t>
            </a:r>
            <a:endParaRPr lang="zh-CN" altLang="en-US"/>
          </a:p>
          <a:p>
            <a:r>
              <a:rPr lang="en-US" altLang="zh-CN">
                <a:sym typeface="+mn-ea"/>
              </a:rPr>
              <a:t>1.</a:t>
            </a:r>
            <a:r>
              <a:rPr lang="zh-CN" altLang="en-US">
                <a:sym typeface="+mn-ea"/>
              </a:rPr>
              <a:t>我们可以在入口方法中规范参数；</a:t>
            </a:r>
            <a:endParaRPr lang="zh-CN" altLang="en-US"/>
          </a:p>
          <a:p>
            <a:r>
              <a:rPr lang="en-US" altLang="zh-CN">
                <a:sym typeface="+mn-ea"/>
              </a:rPr>
              <a:t>2.</a:t>
            </a:r>
            <a:r>
              <a:rPr lang="zh-CN" altLang="en-US">
                <a:sym typeface="+mn-ea"/>
              </a:rPr>
              <a:t>在构造方法中调用这些做好参数规范的入口方法；</a:t>
            </a:r>
            <a:endParaRPr lang="zh-CN" altLang="en-US"/>
          </a:p>
          <a:p>
            <a:r>
              <a:rPr lang="en-US" altLang="zh-CN">
                <a:sym typeface="+mn-ea"/>
              </a:rPr>
              <a:t>3.</a:t>
            </a:r>
            <a:r>
              <a:rPr lang="zh-CN" altLang="en-US">
                <a:sym typeface="+mn-ea"/>
              </a:rPr>
              <a:t>同样，不同的构造方法之间也可以根据需要做内部调用，以便复用代码并便于统一维护。</a:t>
            </a:r>
            <a:endParaRPr lang="zh-CN" altLang="en-US"/>
          </a:p>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编程是一门动手的课程。</a:t>
            </a:r>
            <a:endParaRPr lang="zh-CN" altLang="en-US">
              <a:sym typeface="+mn-ea"/>
            </a:endParaRPr>
          </a:p>
          <a:p>
            <a:r>
              <a:rPr lang="en-US" altLang="zh-CN">
                <a:sym typeface="+mn-ea"/>
              </a:rPr>
              <a:t>Java</a:t>
            </a:r>
            <a:r>
              <a:rPr lang="zh-CN" altLang="en-US">
                <a:sym typeface="+mn-ea"/>
              </a:rPr>
              <a:t>编程语言遵循严格的语法规范；</a:t>
            </a:r>
            <a:endParaRPr lang="zh-CN" altLang="en-US">
              <a:sym typeface="+mn-ea"/>
            </a:endParaRPr>
          </a:p>
          <a:p>
            <a:r>
              <a:rPr lang="zh-CN" altLang="en-US">
                <a:sym typeface="+mn-ea"/>
              </a:rPr>
              <a:t>通过实践编程逐步建立语法和程序结果的对应关系，能够帮助我们理解计算机运行的内在逻辑；</a:t>
            </a:r>
            <a:endParaRPr lang="zh-CN" altLang="en-US">
              <a:sym typeface="+mn-ea"/>
            </a:endParaRPr>
          </a:p>
          <a:p>
            <a:r>
              <a:rPr lang="zh-CN" altLang="en-US">
                <a:sym typeface="+mn-ea"/>
              </a:rPr>
              <a:t>通过上述实验案例的讲解和提示，希望对大家的实践有所帮助，谢谢观看。</a:t>
            </a:r>
            <a:endParaRPr lang="zh-CN" altLang="en-US">
              <a:solidFill>
                <a:schemeClr val="tx1"/>
              </a:solidFill>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1.png"/><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image" Target="../media/image1.png"/><Relationship Id="rId2" Type="http://schemas.openxmlformats.org/officeDocument/2006/relationships/oleObject" Target="../embeddings/oleObject2.bin"/><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386"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a:p>
        </p:txBody>
      </p:sp>
      <p:graphicFrame>
        <p:nvGraphicFramePr>
          <p:cNvPr id="16387"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7" name="" r:id="rId2" imgW="7391400" imgH="914400" progId="Photoshop.Image.6">
                  <p:embed/>
                </p:oleObj>
              </mc:Choice>
              <mc:Fallback>
                <p:oleObj name="" r:id="rId2" imgW="7391400" imgH="914400" progId="Photoshop.Image.6">
                  <p:embed/>
                  <p:pic>
                    <p:nvPicPr>
                      <p:cNvPr id="0" name="图片 3086"/>
                      <p:cNvPicPr/>
                      <p:nvPr/>
                    </p:nvPicPr>
                    <p:blipFill>
                      <a:blip r:embed="rId3"/>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652A5AA-5A12-487F-9BA8-4AFD3E1C4CED}"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2987A7-A8C8-41E6-8129-ACF132E4763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DEADF68-97A7-42CB-B40E-9E3787FC0574}"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422BCD6-482C-42A9-9218-9FEA60F3CEA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0EF441-F9F2-4A8A-8979-DE62C014A31F}"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50813"/>
            <a:ext cx="2743200" cy="5997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50813"/>
            <a:ext cx="8026400" cy="5997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DEEED3F-FC05-4C5F-8A6E-8DFF6AF1AEA1}"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知识要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p>
            <a:r>
              <a:rPr lang="en-US" altLang="zh-CN" sz="2400" b="1" dirty="0">
                <a:solidFill>
                  <a:srgbClr val="404040"/>
                </a:solidFill>
                <a:latin typeface="微软雅黑" panose="020B0503020204020204" pitchFamily="34" charset="-122"/>
                <a:sym typeface="+mn-ea"/>
              </a:rPr>
              <a:t>1 </a:t>
            </a:r>
            <a:r>
              <a:rPr lang="zh-CN" altLang="en-US" sz="2400" b="1" dirty="0">
                <a:solidFill>
                  <a:srgbClr val="404040"/>
                </a:solidFill>
                <a:latin typeface="微软雅黑" panose="020B0503020204020204" pitchFamily="34" charset="-122"/>
                <a:sym typeface="+mn-ea"/>
              </a:rPr>
              <a:t>知识要点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实验目标">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2 </a:t>
            </a:r>
            <a:r>
              <a:rPr lang="zh-CN" altLang="en-US" sz="2400" b="1" dirty="0">
                <a:solidFill>
                  <a:srgbClr val="404040"/>
                </a:solidFill>
                <a:latin typeface="微软雅黑" panose="020B0503020204020204" pitchFamily="34" charset="-122"/>
                <a:sym typeface="+mn-ea"/>
              </a:rPr>
              <a:t>实验目标</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实验内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3 </a:t>
            </a:r>
            <a:r>
              <a:rPr lang="zh-CN" altLang="en-US" sz="2400" b="1" dirty="0">
                <a:solidFill>
                  <a:srgbClr val="404040"/>
                </a:solidFill>
                <a:latin typeface="微软雅黑" panose="020B0503020204020204" pitchFamily="34" charset="-122"/>
                <a:sym typeface="+mn-ea"/>
              </a:rPr>
              <a:t>实验内容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showMasterSp="0">
  <p:cSld name="拓展训练">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4 </a:t>
            </a:r>
            <a:r>
              <a:rPr lang="zh-CN" altLang="en-US" sz="2400" b="1" dirty="0">
                <a:solidFill>
                  <a:srgbClr val="404040"/>
                </a:solidFill>
                <a:latin typeface="微软雅黑" panose="020B0503020204020204" pitchFamily="34" charset="-122"/>
                <a:sym typeface="+mn-ea"/>
              </a:rPr>
              <a:t>拓展训练</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18434"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a:p>
        </p:txBody>
      </p:sp>
      <p:graphicFrame>
        <p:nvGraphicFramePr>
          <p:cNvPr id="18435"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5" name="" r:id="rId2" imgW="7391400" imgH="914400" progId="Photoshop.Image.6">
                  <p:embed/>
                </p:oleObj>
              </mc:Choice>
              <mc:Fallback>
                <p:oleObj name="" r:id="rId2" imgW="7391400" imgH="914400" progId="Photoshop.Image.6">
                  <p:embed/>
                  <p:pic>
                    <p:nvPicPr>
                      <p:cNvPr id="0" name="图片 3084"/>
                      <p:cNvPicPr/>
                      <p:nvPr/>
                    </p:nvPicPr>
                    <p:blipFill>
                      <a:blip r:embed="rId3"/>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title"/>
          </p:nvPr>
        </p:nvSpPr>
        <p:spPr>
          <a:xfrm>
            <a:off x="831851"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8EB69E3-4639-4D52-8D39-DA8FDDEDD357}"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showMasterSp="0">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900113"/>
            <a:ext cx="5384800" cy="52482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900113"/>
            <a:ext cx="5384800" cy="52482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FC620CA-FE9A-461F-AC2E-DBE44922D75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40317" y="2505075"/>
            <a:ext cx="5158316"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1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1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A664199-D803-442A-AE16-6825D4B40E05}"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showMasterSp="0">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706956B-3BF8-48C8-89C3-9A734DC3C746}"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vmlDrawing" Target="../drawings/vmlDrawing3.vml"/><Relationship Id="rId2" Type="http://schemas.openxmlformats.org/officeDocument/2006/relationships/slideLayout" Target="../slideLayouts/slideLayout2.xml"/><Relationship Id="rId19" Type="http://schemas.openxmlformats.org/officeDocument/2006/relationships/tags" Target="../tags/tag11.xml"/><Relationship Id="rId18" Type="http://schemas.openxmlformats.org/officeDocument/2006/relationships/tags" Target="../tags/tag10.xml"/><Relationship Id="rId17" Type="http://schemas.openxmlformats.org/officeDocument/2006/relationships/image" Target="../media/image1.png"/><Relationship Id="rId16" Type="http://schemas.openxmlformats.org/officeDocument/2006/relationships/oleObject" Target="../embeddings/oleObject3.bin"/><Relationship Id="rId15" Type="http://schemas.openxmlformats.org/officeDocument/2006/relationships/tags" Target="../tags/tag9.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8" name="Rectangle 6"/>
          <p:cNvSpPr>
            <a:spLocks noGrp="1"/>
          </p:cNvSpPr>
          <p:nvPr>
            <p:ph type="body" idx="1"/>
          </p:nvPr>
        </p:nvSpPr>
        <p:spPr>
          <a:xfrm>
            <a:off x="609600" y="900430"/>
            <a:ext cx="10972800" cy="568198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3082" name="Rectangle 10"/>
          <p:cNvSpPr>
            <a:spLocks noGrp="1"/>
          </p:cNvSpPr>
          <p:nvPr>
            <p:ph type="title"/>
          </p:nvPr>
        </p:nvSpPr>
        <p:spPr>
          <a:xfrm>
            <a:off x="609600" y="150813"/>
            <a:ext cx="10972800" cy="563562"/>
          </a:xfrm>
          <a:prstGeom prst="rect">
            <a:avLst/>
          </a:prstGeom>
          <a:noFill/>
          <a:ln w="9525">
            <a:noFill/>
          </a:ln>
        </p:spPr>
        <p:txBody>
          <a:bodyPr anchor="ctr" anchorCtr="0"/>
          <a:p>
            <a:pPr lvl="0"/>
            <a:r>
              <a:rPr lang="en-US" altLang="zh-CN" dirty="0"/>
              <a:t>Click to edit Master title style</a:t>
            </a:r>
            <a:endParaRPr lang="en-US" altLang="zh-CN" dirty="0"/>
          </a:p>
        </p:txBody>
      </p:sp>
      <p:graphicFrame>
        <p:nvGraphicFramePr>
          <p:cNvPr id="18435" name="Object 3"/>
          <p:cNvGraphicFramePr>
            <a:graphicFrameLocks noChangeAspect="1"/>
          </p:cNvGraphicFramePr>
          <p:nvPr userDrawn="1">
            <p:custDataLst>
              <p:tags r:id="rId15"/>
            </p:custDataLst>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5" name="" r:id="rId16" imgW="7391400" imgH="914400" progId="Photoshop.Image.6">
                  <p:embed/>
                </p:oleObj>
              </mc:Choice>
              <mc:Fallback>
                <p:oleObj name="" r:id="rId16" imgW="7391400" imgH="914400" progId="Photoshop.Image.6">
                  <p:embed/>
                  <p:pic>
                    <p:nvPicPr>
                      <p:cNvPr id="0" name="图片 3084"/>
                      <p:cNvPicPr/>
                      <p:nvPr/>
                    </p:nvPicPr>
                    <p:blipFill>
                      <a:blip r:embed="rId17"/>
                      <a:stretch>
                        <a:fillRect/>
                      </a:stretch>
                    </p:blipFill>
                    <p:spPr>
                      <a:xfrm>
                        <a:off x="0" y="0"/>
                        <a:ext cx="12192000" cy="692150"/>
                      </a:xfrm>
                      <a:prstGeom prst="rect">
                        <a:avLst/>
                      </a:prstGeom>
                      <a:noFill/>
                      <a:ln w="38100">
                        <a:noFill/>
                        <a:miter/>
                      </a:ln>
                    </p:spPr>
                  </p:pic>
                </p:oleObj>
              </mc:Fallback>
            </mc:AlternateContent>
          </a:graphicData>
        </a:graphic>
      </p:graphicFrame>
      <p:sp>
        <p:nvSpPr>
          <p:cNvPr id="14" name="Rectangle 5"/>
          <p:cNvSpPr>
            <a:spLocks noChangeArrowheads="1"/>
          </p:cNvSpPr>
          <p:nvPr userDrawn="1">
            <p:custDataLst>
              <p:tags r:id="rId18"/>
            </p:custDataLst>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8434" name="未知"/>
          <p:cNvSpPr/>
          <p:nvPr userDrawn="1">
            <p:custDataLst>
              <p:tags r:id="rId19"/>
            </p:custDataLst>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b="1" kern="1200">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eaLnBrk="0" fontAlgn="base" hangingPunct="0">
        <a:spcBef>
          <a:spcPct val="0"/>
        </a:spcBef>
        <a:spcAft>
          <a:spcPct val="0"/>
        </a:spcAft>
        <a:defRPr sz="3200" b="1">
          <a:solidFill>
            <a:schemeClr val="bg1"/>
          </a:solidFill>
          <a:latin typeface="Verdana" panose="020B0604030504040204" pitchFamily="34" charset="0"/>
        </a:defRPr>
      </a:lvl6pPr>
      <a:lvl7pPr marL="914400" algn="ctr" rtl="0" eaLnBrk="0" fontAlgn="base" hangingPunct="0">
        <a:spcBef>
          <a:spcPct val="0"/>
        </a:spcBef>
        <a:spcAft>
          <a:spcPct val="0"/>
        </a:spcAft>
        <a:defRPr sz="3200" b="1">
          <a:solidFill>
            <a:schemeClr val="bg1"/>
          </a:solidFill>
          <a:latin typeface="Verdana" panose="020B0604030504040204" pitchFamily="34" charset="0"/>
        </a:defRPr>
      </a:lvl7pPr>
      <a:lvl8pPr marL="1371600" algn="ctr" rtl="0" eaLnBrk="0" fontAlgn="base" hangingPunct="0">
        <a:spcBef>
          <a:spcPct val="0"/>
        </a:spcBef>
        <a:spcAft>
          <a:spcPct val="0"/>
        </a:spcAft>
        <a:defRPr sz="3200" b="1">
          <a:solidFill>
            <a:schemeClr val="bg1"/>
          </a:solidFill>
          <a:latin typeface="Verdana" panose="020B0604030504040204" pitchFamily="34" charset="0"/>
        </a:defRPr>
      </a:lvl8pPr>
      <a:lvl9pPr marL="1828800" algn="ctr" rtl="0" eaLnBrk="0" fontAlgn="base" hangingPunct="0">
        <a:spcBef>
          <a:spcPct val="0"/>
        </a:spcBef>
        <a:spcAft>
          <a:spcPct val="0"/>
        </a:spcAft>
        <a:defRPr sz="3200" b="1">
          <a:solidFill>
            <a:schemeClr val="bg1"/>
          </a:solidFill>
          <a:latin typeface="Verdana" panose="020B060403050404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16.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7.pn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4.xml"/><Relationship Id="rId2" Type="http://schemas.openxmlformats.org/officeDocument/2006/relationships/image" Target="../media/image10.png"/><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tags" Target="../tags/tag26.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tags" Target="../tags/tag29.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1.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35.xml"/><Relationship Id="rId5" Type="http://schemas.openxmlformats.org/officeDocument/2006/relationships/image" Target="../media/image16.jpeg"/><Relationship Id="rId4" Type="http://schemas.openxmlformats.org/officeDocument/2006/relationships/tags" Target="../tags/tag34.xml"/><Relationship Id="rId3" Type="http://schemas.openxmlformats.org/officeDocument/2006/relationships/image" Target="../media/image15.jpeg"/><Relationship Id="rId2" Type="http://schemas.openxmlformats.org/officeDocument/2006/relationships/tags" Target="../tags/tag33.xml"/><Relationship Id="rId1" Type="http://schemas.openxmlformats.org/officeDocument/2006/relationships/tags" Target="../tags/tag32.xml"/></Relationships>
</file>

<file path=ppt/slides/_rels/slide22.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emf"/><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4" Type="http://schemas.openxmlformats.org/officeDocument/2006/relationships/notesSlide" Target="../notesSlides/notesSlide6.xml"/><Relationship Id="rId13" Type="http://schemas.openxmlformats.org/officeDocument/2006/relationships/slideLayout" Target="../slideLayouts/slideLayout4.xml"/><Relationship Id="rId12" Type="http://schemas.openxmlformats.org/officeDocument/2006/relationships/tags" Target="../tags/tag43.xml"/><Relationship Id="rId11" Type="http://schemas.openxmlformats.org/officeDocument/2006/relationships/image" Target="../media/image20.png"/><Relationship Id="rId10" Type="http://schemas.openxmlformats.org/officeDocument/2006/relationships/image" Target="../media/image19.png"/><Relationship Id="rId1" Type="http://schemas.openxmlformats.org/officeDocument/2006/relationships/tags" Target="../tags/tag3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8"/>
          <p:cNvSpPr/>
          <p:nvPr/>
        </p:nvSpPr>
        <p:spPr>
          <a:xfrm>
            <a:off x="0" y="1752600"/>
            <a:ext cx="12186920" cy="2460625"/>
          </a:xfrm>
          <a:prstGeom prst="rect">
            <a:avLst/>
          </a:prstGeom>
          <a:solidFill>
            <a:schemeClr val="tx2"/>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endParaRPr>
          </a:p>
        </p:txBody>
      </p:sp>
      <p:sp>
        <p:nvSpPr>
          <p:cNvPr id="28677" name="TextBox 15"/>
          <p:cNvSpPr txBox="1"/>
          <p:nvPr/>
        </p:nvSpPr>
        <p:spPr>
          <a:xfrm>
            <a:off x="1576070" y="2208530"/>
            <a:ext cx="9067165" cy="7683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r>
              <a:rPr lang="zh-CN" altLang="en-US" sz="4400" dirty="0">
                <a:solidFill>
                  <a:srgbClr val="FFFFFF"/>
                </a:solidFill>
                <a:ea typeface="微软雅黑" panose="020B0503020204020204" pitchFamily="34" charset="-122"/>
              </a:rPr>
              <a:t>第</a:t>
            </a:r>
            <a:r>
              <a:rPr lang="en-US" altLang="zh-CN" sz="4400" dirty="0">
                <a:solidFill>
                  <a:srgbClr val="FFFFFF"/>
                </a:solidFill>
                <a:ea typeface="微软雅黑" panose="020B0503020204020204" pitchFamily="34" charset="-122"/>
              </a:rPr>
              <a:t>6</a:t>
            </a:r>
            <a:r>
              <a:rPr lang="zh-CN" altLang="en-US" sz="4400" dirty="0">
                <a:solidFill>
                  <a:srgbClr val="FFFFFF"/>
                </a:solidFill>
                <a:ea typeface="微软雅黑" panose="020B0503020204020204" pitchFamily="34" charset="-122"/>
              </a:rPr>
              <a:t>单元 </a:t>
            </a:r>
            <a:r>
              <a:rPr lang="zh-CN" sz="4400" dirty="0">
                <a:solidFill>
                  <a:srgbClr val="FFFFFF"/>
                </a:solidFill>
                <a:ea typeface="微软雅黑" panose="020B0503020204020204" pitchFamily="34" charset="-122"/>
              </a:rPr>
              <a:t>对象和类</a:t>
            </a:r>
            <a:endParaRPr lang="zh-CN" sz="4400" dirty="0">
              <a:solidFill>
                <a:srgbClr val="FFFFFF"/>
              </a:solidFill>
              <a:ea typeface="微软雅黑" panose="020B0503020204020204" pitchFamily="34" charset="-122"/>
            </a:endParaRPr>
          </a:p>
        </p:txBody>
      </p:sp>
      <p:sp>
        <p:nvSpPr>
          <p:cNvPr id="28678" name="副标题 2"/>
          <p:cNvSpPr txBox="1"/>
          <p:nvPr/>
        </p:nvSpPr>
        <p:spPr>
          <a:xfrm>
            <a:off x="4953000" y="4876800"/>
            <a:ext cx="2611438" cy="5334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buClrTx/>
              <a:buFont typeface="Arial" panose="020B0604020202020204" pitchFamily="34" charset="0"/>
              <a:buNone/>
            </a:pPr>
            <a:r>
              <a:rPr lang="zh-CN" altLang="en-US" sz="2400" dirty="0">
                <a:solidFill>
                  <a:srgbClr val="2B166E"/>
                </a:solidFill>
                <a:latin typeface="楷体_GB2312" pitchFamily="1" charset="-122"/>
                <a:ea typeface="楷体_GB2312" pitchFamily="1" charset="-122"/>
              </a:rPr>
              <a:t>主讲人：龚迅炜</a:t>
            </a:r>
            <a:endParaRPr lang="zh-CN" altLang="en-US" sz="2400" dirty="0">
              <a:solidFill>
                <a:srgbClr val="2B166E"/>
              </a:solidFill>
              <a:latin typeface="楷体_GB2312" pitchFamily="1" charset="-122"/>
              <a:ea typeface="楷体_GB2312" pitchFamily="1" charset="-122"/>
            </a:endParaRPr>
          </a:p>
        </p:txBody>
      </p:sp>
      <p:sp>
        <p:nvSpPr>
          <p:cNvPr id="28679" name="标题 1"/>
          <p:cNvSpPr txBox="1"/>
          <p:nvPr/>
        </p:nvSpPr>
        <p:spPr>
          <a:xfrm>
            <a:off x="3924300" y="142875"/>
            <a:ext cx="4343400" cy="563563"/>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2400" dirty="0">
                <a:solidFill>
                  <a:srgbClr val="FFFFFF"/>
                </a:solidFill>
                <a:ea typeface="微软雅黑" panose="020B0503020204020204" pitchFamily="34" charset="-122"/>
              </a:rPr>
              <a:t>Java</a:t>
            </a:r>
            <a:r>
              <a:rPr lang="zh-CN" altLang="en-US" sz="2400" dirty="0">
                <a:solidFill>
                  <a:srgbClr val="FFFFFF"/>
                </a:solidFill>
                <a:ea typeface="微软雅黑" panose="020B0503020204020204" pitchFamily="34" charset="-122"/>
              </a:rPr>
              <a:t>程序设计实践教程</a:t>
            </a:r>
            <a:endParaRPr lang="zh-CN" altLang="en-US" sz="2400" dirty="0">
              <a:solidFill>
                <a:srgbClr val="FFFFFF"/>
              </a:solidFill>
              <a:ea typeface="微软雅黑" panose="020B0503020204020204" pitchFamily="34" charset="-122"/>
            </a:endParaRPr>
          </a:p>
        </p:txBody>
      </p:sp>
      <p:sp>
        <p:nvSpPr>
          <p:cNvPr id="28680" name="TextBox 15"/>
          <p:cNvSpPr txBox="1"/>
          <p:nvPr/>
        </p:nvSpPr>
        <p:spPr>
          <a:xfrm>
            <a:off x="1524000" y="3886200"/>
            <a:ext cx="9144000" cy="610235"/>
          </a:xfrm>
          <a:prstGeom prst="rect">
            <a:avLst/>
          </a:prstGeom>
          <a:solidFill>
            <a:srgbClr val="6ED4D4"/>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zh-CN" altLang="en-US" sz="2400" dirty="0">
                <a:solidFill>
                  <a:srgbClr val="404040"/>
                </a:solidFill>
                <a:latin typeface="微软雅黑" panose="020B0503020204020204" pitchFamily="34" charset="-122"/>
                <a:ea typeface="微软雅黑" panose="020B0503020204020204" pitchFamily="34" charset="-122"/>
              </a:rPr>
              <a:t>实验</a:t>
            </a:r>
            <a:r>
              <a:rPr lang="en-US" altLang="zh-CN" sz="2400" dirty="0">
                <a:solidFill>
                  <a:srgbClr val="404040"/>
                </a:solidFill>
                <a:latin typeface="微软雅黑" panose="020B0503020204020204" pitchFamily="34" charset="-122"/>
                <a:ea typeface="微软雅黑" panose="020B0503020204020204" pitchFamily="34" charset="-122"/>
              </a:rPr>
              <a:t>1</a:t>
            </a:r>
            <a:r>
              <a:rPr lang="zh-CN" altLang="en-US" sz="2400" dirty="0">
                <a:solidFill>
                  <a:srgbClr val="404040"/>
                </a:solidFill>
                <a:latin typeface="微软雅黑" panose="020B0503020204020204" pitchFamily="34" charset="-122"/>
                <a:ea typeface="微软雅黑" panose="020B0503020204020204" pitchFamily="34" charset="-122"/>
              </a:rPr>
              <a:t> </a:t>
            </a:r>
            <a:r>
              <a:rPr lang="zh-CN" sz="2400" dirty="0">
                <a:solidFill>
                  <a:srgbClr val="404040"/>
                </a:solidFill>
                <a:latin typeface="微软雅黑" panose="020B0503020204020204" pitchFamily="34" charset="-122"/>
                <a:ea typeface="微软雅黑" panose="020B0503020204020204" pitchFamily="34" charset="-122"/>
              </a:rPr>
              <a:t>对象的创建和使用</a:t>
            </a:r>
            <a:endParaRPr lang="zh-CN" altLang="en-US" sz="2400"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dirty="0">
                <a:sym typeface="+mn-ea"/>
              </a:rPr>
              <a:t>验证性实验--Printer打印机类的设计与实现</a:t>
            </a:r>
            <a:endParaRPr lang="zh-CN" altLang="en-US"/>
          </a:p>
        </p:txBody>
      </p:sp>
      <p:sp>
        <p:nvSpPr>
          <p:cNvPr id="34821" name="矩形 8"/>
          <p:cNvSpPr/>
          <p:nvPr/>
        </p:nvSpPr>
        <p:spPr>
          <a:xfrm>
            <a:off x="1358900" y="110299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793433" y="1107758"/>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358583" y="186658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793433" y="189992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793433" y="2679065"/>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369378" y="267874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283" name="图片 1" descr="D:\03job\03学院工作\2020年度\教材编写\第06单元图\图6-8.png图6-8"/>
          <p:cNvPicPr>
            <a:picLocks noChangeAspect="1"/>
          </p:cNvPicPr>
          <p:nvPr/>
        </p:nvPicPr>
        <p:blipFill>
          <a:blip r:embed="rId1"/>
          <a:srcRect/>
          <a:stretch>
            <a:fillRect/>
          </a:stretch>
        </p:blipFill>
        <p:spPr>
          <a:xfrm>
            <a:off x="767080" y="3769995"/>
            <a:ext cx="2689225" cy="2001520"/>
          </a:xfrm>
          <a:prstGeom prst="rect">
            <a:avLst/>
          </a:prstGeom>
          <a:noFill/>
          <a:ln>
            <a:noFill/>
          </a:ln>
        </p:spPr>
      </p:pic>
      <p:pic>
        <p:nvPicPr>
          <p:cNvPr id="284" name="图片 1" descr="D:\03job\03学院工作\2020年度\教材编写\第06单元图\图6-9.png图6-9"/>
          <p:cNvPicPr>
            <a:picLocks noChangeAspect="1"/>
          </p:cNvPicPr>
          <p:nvPr/>
        </p:nvPicPr>
        <p:blipFill>
          <a:blip r:embed="rId2"/>
          <a:srcRect/>
          <a:stretch>
            <a:fillRect/>
          </a:stretch>
        </p:blipFill>
        <p:spPr>
          <a:xfrm>
            <a:off x="3657600" y="3769995"/>
            <a:ext cx="2570480" cy="2527935"/>
          </a:xfrm>
          <a:prstGeom prst="rect">
            <a:avLst/>
          </a:prstGeom>
          <a:noFill/>
          <a:ln>
            <a:noFill/>
          </a:ln>
        </p:spPr>
      </p:pic>
      <p:sp>
        <p:nvSpPr>
          <p:cNvPr id="100" name="文本框 99"/>
          <p:cNvSpPr txBox="1"/>
          <p:nvPr/>
        </p:nvSpPr>
        <p:spPr>
          <a:xfrm>
            <a:off x="6887845" y="1102995"/>
            <a:ext cx="4766310" cy="5626735"/>
          </a:xfrm>
          <a:prstGeom prst="rect">
            <a:avLst/>
          </a:prstGeom>
          <a:solidFill>
            <a:schemeClr val="bg1">
              <a:lumMod val="85000"/>
            </a:schemeClr>
          </a:solidFill>
          <a:ln w="9525">
            <a:noFill/>
          </a:ln>
        </p:spPr>
        <p:txBody>
          <a:bodyPr wrap="square">
            <a:noAutofit/>
          </a:bodyPr>
          <a:p>
            <a:r>
              <a:rPr lang="en-US" sz="1800">
                <a:latin typeface="Times New Roman" panose="02020603050405020304" pitchFamily="18" charset="0"/>
                <a:ea typeface="宋体" panose="02010600030101010101" pitchFamily="2" charset="-122"/>
              </a:rPr>
              <a:t>public class Printer {	final int maxSpeed=21;	final int lineMaxWords=20;	int status;	String brand;		int printedWords;		void carriageReturn() {		//</a:t>
            </a:r>
            <a:r>
              <a:rPr lang="zh-CN" sz="1800">
                <a:ea typeface="宋体" panose="02010600030101010101" pitchFamily="2" charset="-122"/>
              </a:rPr>
              <a:t>添加处理代码</a:t>
            </a:r>
            <a:r>
              <a:rPr lang="en-US" sz="1800">
                <a:latin typeface="Times New Roman" panose="02020603050405020304" pitchFamily="18" charset="0"/>
                <a:ea typeface="宋体" panose="02010600030101010101" pitchFamily="2" charset="-122"/>
              </a:rPr>
              <a:t>	}	void newLine() {		//</a:t>
            </a:r>
            <a:r>
              <a:rPr lang="zh-CN" sz="1800">
                <a:ea typeface="宋体" panose="02010600030101010101" pitchFamily="2" charset="-122"/>
              </a:rPr>
              <a:t>添加处理代码</a:t>
            </a:r>
            <a:r>
              <a:rPr lang="en-US" sz="1800">
                <a:latin typeface="Times New Roman" panose="02020603050405020304" pitchFamily="18" charset="0"/>
                <a:ea typeface="宋体" panose="02010600030101010101" pitchFamily="2" charset="-122"/>
              </a:rPr>
              <a:t>	}	void print(char c) {		//</a:t>
            </a:r>
            <a:r>
              <a:rPr lang="zh-CN" sz="1800">
                <a:ea typeface="宋体" panose="02010600030101010101" pitchFamily="2" charset="-122"/>
              </a:rPr>
              <a:t>添加处理代码</a:t>
            </a:r>
            <a:r>
              <a:rPr lang="en-US" sz="1800">
                <a:latin typeface="Times New Roman" panose="02020603050405020304" pitchFamily="18" charset="0"/>
                <a:ea typeface="宋体" panose="02010600030101010101" pitchFamily="2" charset="-122"/>
              </a:rPr>
              <a:t>	}	void print(String s) {		//</a:t>
            </a:r>
            <a:r>
              <a:rPr lang="zh-CN" sz="1800">
                <a:ea typeface="宋体" panose="02010600030101010101" pitchFamily="2" charset="-122"/>
              </a:rPr>
              <a:t>添加处理代码</a:t>
            </a:r>
            <a:r>
              <a:rPr lang="en-US" sz="1800">
                <a:latin typeface="Times New Roman" panose="02020603050405020304" pitchFamily="18" charset="0"/>
                <a:ea typeface="宋体" panose="02010600030101010101" pitchFamily="2" charset="-122"/>
              </a:rPr>
              <a:t>	}}</a:t>
            </a:r>
            <a:endParaRPr lang="en-US" altLang="en-US" sz="1800">
              <a:latin typeface="Times New Roman" panose="02020603050405020304" pitchFamily="18" charset="0"/>
              <a:ea typeface="宋体" panose="02010600030101010101" pitchFamily="2"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8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6" grpId="0"/>
      <p:bldP spid="18" grpId="0" bldLvl="0" animBg="1"/>
      <p:bldP spid="100" grpId="0" bldLvl="0" animBg="1"/>
      <p:bldP spid="4" grpId="0"/>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dirty="0">
                <a:sym typeface="+mn-ea"/>
              </a:rPr>
              <a:t>验证性实验--Point平面坐标系中点类的设计与实现</a:t>
            </a:r>
            <a:endParaRPr lang="zh-CN" altLang="en-US"/>
          </a:p>
        </p:txBody>
      </p:sp>
      <p:sp>
        <p:nvSpPr>
          <p:cNvPr id="5" name="内容占位符 4"/>
          <p:cNvSpPr>
            <a:spLocks noGrp="1"/>
          </p:cNvSpPr>
          <p:nvPr>
            <p:ph idx="1"/>
          </p:nvPr>
        </p:nvSpPr>
        <p:spPr/>
        <p:txBody>
          <a:bodyPr>
            <a:normAutofit lnSpcReduction="20000"/>
          </a:bodyPr>
          <a:p>
            <a:r>
              <a:rPr lang="zh-CN" altLang="en-US"/>
              <a:t>设计平面坐标系中的点Point，其中包括如下内容：</a:t>
            </a:r>
            <a:endParaRPr lang="zh-CN" altLang="en-US"/>
          </a:p>
          <a:p>
            <a:pPr marL="0" indent="0">
              <a:buNone/>
            </a:pPr>
            <a:r>
              <a:rPr lang="zh-CN" altLang="en-US"/>
              <a:t>(1)横坐标x，纵坐标y；</a:t>
            </a:r>
            <a:endParaRPr lang="zh-CN" altLang="en-US"/>
          </a:p>
          <a:p>
            <a:pPr marL="0" indent="0">
              <a:buNone/>
            </a:pPr>
            <a:r>
              <a:rPr lang="zh-CN" altLang="en-US"/>
              <a:t>(2)提供判断该点位于哪个象限int quadrant()(注：象限以原点为中心，x，y轴为分界线。右上的称为第一象限，返回值为1；左上的称为第二象限，返回值为2；左下的称为第三象限，返回值为3；右下的称为第四象限，返回值为4。坐标轴上的点不属于任何象限，返回值为0。)；</a:t>
            </a:r>
            <a:endParaRPr lang="zh-CN" altLang="en-US"/>
          </a:p>
          <a:p>
            <a:pPr marL="0" indent="0">
              <a:buNone/>
            </a:pPr>
            <a:r>
              <a:rPr lang="zh-CN" altLang="en-US"/>
              <a:t>(3)获得该点关于x轴和y轴的对称点的方法xAxialSymmetry()和yAxialSymmetry()；</a:t>
            </a:r>
            <a:endParaRPr lang="zh-CN" altLang="en-US"/>
          </a:p>
          <a:p>
            <a:pPr marL="0" indent="0">
              <a:buNone/>
            </a:pPr>
            <a:r>
              <a:rPr lang="zh-CN" altLang="en-US"/>
              <a:t>(4)编写应用程序声明两个Point引用变量p1和p2，将p1点的坐标设置为(10,20)，将p2点的坐标设置为(30,50)；使用输出语句分别打印这两个点的坐标信息；在声明一个pt的Point引用变量，将p2赋值给pt，然后打印p2和pt的点坐标值；然后，修改pt点的坐标值为(20,30)，再打印p2和pt的点坐标的值。</a:t>
            </a:r>
            <a:endParaRPr lang="zh-CN" alt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nvPr>
        </p:nvSpPr>
        <p:spPr/>
        <p:txBody>
          <a:bodyPr/>
          <a:p>
            <a:r>
              <a:rPr dirty="0">
                <a:sym typeface="+mn-ea"/>
              </a:rPr>
              <a:t>验证性实验--Point平面坐标系中点类的设计与实现</a:t>
            </a:r>
            <a:endParaRPr lang="zh-CN" altLang="en-US"/>
          </a:p>
        </p:txBody>
      </p:sp>
      <p:sp>
        <p:nvSpPr>
          <p:cNvPr id="34821" name="矩形 8"/>
          <p:cNvSpPr/>
          <p:nvPr/>
        </p:nvSpPr>
        <p:spPr>
          <a:xfrm>
            <a:off x="1222375" y="928370"/>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656908" y="933133"/>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222058" y="1691958"/>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656908" y="1725295"/>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656908" y="250444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pic>
        <p:nvPicPr>
          <p:cNvPr id="40" name="图片 1" descr="D:\03job\03学院工作\2020年度\教材编写\第06单元图\图6-11.png图6-11"/>
          <p:cNvPicPr>
            <a:picLocks noChangeAspect="1"/>
          </p:cNvPicPr>
          <p:nvPr/>
        </p:nvPicPr>
        <p:blipFill>
          <a:blip r:embed="rId1"/>
          <a:srcRect/>
          <a:stretch>
            <a:fillRect/>
          </a:stretch>
        </p:blipFill>
        <p:spPr>
          <a:xfrm>
            <a:off x="5087620" y="980440"/>
            <a:ext cx="2000250" cy="1405890"/>
          </a:xfrm>
          <a:prstGeom prst="rect">
            <a:avLst/>
          </a:prstGeom>
          <a:noFill/>
          <a:ln>
            <a:noFill/>
          </a:ln>
        </p:spPr>
      </p:pic>
      <p:sp>
        <p:nvSpPr>
          <p:cNvPr id="5" name="文本框 4"/>
          <p:cNvSpPr txBox="1"/>
          <p:nvPr/>
        </p:nvSpPr>
        <p:spPr>
          <a:xfrm>
            <a:off x="6416040" y="2780665"/>
            <a:ext cx="5264150" cy="4000500"/>
          </a:xfrm>
          <a:prstGeom prst="rect">
            <a:avLst/>
          </a:prstGeom>
          <a:solidFill>
            <a:schemeClr val="bg1">
              <a:lumMod val="85000"/>
            </a:schemeClr>
          </a:solidFill>
          <a:ln w="9525">
            <a:noFill/>
          </a:ln>
        </p:spPr>
        <p:txBody>
          <a:bodyPr wrap="square">
            <a:noAutofit/>
          </a:bodyPr>
          <a:p>
            <a:r>
              <a:rPr sz="1200">
                <a:ea typeface="宋体" panose="02010600030101010101" pitchFamily="2" charset="-122"/>
              </a:rPr>
              <a:t>public class PointDemo {</a:t>
            </a:r>
            <a:endParaRPr sz="1200">
              <a:ea typeface="宋体" panose="02010600030101010101" pitchFamily="2" charset="-122"/>
            </a:endParaRPr>
          </a:p>
          <a:p>
            <a:r>
              <a:rPr sz="1200">
                <a:ea typeface="宋体" panose="02010600030101010101" pitchFamily="2" charset="-122"/>
              </a:rPr>
              <a:t>	public static void main(String[] args) {</a:t>
            </a:r>
            <a:endParaRPr sz="1200">
              <a:ea typeface="宋体" panose="02010600030101010101" pitchFamily="2" charset="-122"/>
            </a:endParaRPr>
          </a:p>
          <a:p>
            <a:r>
              <a:rPr sz="1200">
                <a:ea typeface="宋体" panose="02010600030101010101" pitchFamily="2" charset="-122"/>
              </a:rPr>
              <a:t>		Point p1=new Point();</a:t>
            </a:r>
            <a:endParaRPr sz="1200">
              <a:ea typeface="宋体" panose="02010600030101010101" pitchFamily="2" charset="-122"/>
            </a:endParaRPr>
          </a:p>
          <a:p>
            <a:r>
              <a:rPr sz="1200">
                <a:ea typeface="宋体" panose="02010600030101010101" pitchFamily="2" charset="-122"/>
              </a:rPr>
              <a:t>		p1.x=10;</a:t>
            </a:r>
            <a:endParaRPr sz="1200">
              <a:ea typeface="宋体" panose="02010600030101010101" pitchFamily="2" charset="-122"/>
            </a:endParaRPr>
          </a:p>
          <a:p>
            <a:r>
              <a:rPr sz="1200">
                <a:ea typeface="宋体" panose="02010600030101010101" pitchFamily="2" charset="-122"/>
              </a:rPr>
              <a:t>		p1.y=20;</a:t>
            </a:r>
            <a:endParaRPr sz="1200">
              <a:ea typeface="宋体" panose="02010600030101010101" pitchFamily="2" charset="-122"/>
            </a:endParaRPr>
          </a:p>
          <a:p>
            <a:r>
              <a:rPr sz="1200">
                <a:ea typeface="宋体" panose="02010600030101010101" pitchFamily="2" charset="-122"/>
              </a:rPr>
              <a:t>		Point p2=new Point();</a:t>
            </a:r>
            <a:endParaRPr sz="1200">
              <a:ea typeface="宋体" panose="02010600030101010101" pitchFamily="2" charset="-122"/>
            </a:endParaRPr>
          </a:p>
          <a:p>
            <a:r>
              <a:rPr sz="1200">
                <a:ea typeface="宋体" panose="02010600030101010101" pitchFamily="2" charset="-122"/>
              </a:rPr>
              <a:t>		p2.x=30;</a:t>
            </a:r>
            <a:endParaRPr sz="1200">
              <a:ea typeface="宋体" panose="02010600030101010101" pitchFamily="2" charset="-122"/>
            </a:endParaRPr>
          </a:p>
          <a:p>
            <a:r>
              <a:rPr sz="1200">
                <a:ea typeface="宋体" panose="02010600030101010101" pitchFamily="2" charset="-122"/>
              </a:rPr>
              <a:t>		p2.y=50;		</a:t>
            </a:r>
            <a:r>
              <a:rPr lang="en-US" sz="1200">
                <a:ea typeface="宋体" panose="02010600030101010101" pitchFamily="2" charset="-122"/>
              </a:rPr>
              <a:t>			</a:t>
            </a:r>
            <a:r>
              <a:rPr sz="1200">
                <a:ea typeface="宋体" panose="02010600030101010101" pitchFamily="2" charset="-122"/>
              </a:rPr>
              <a:t>System.out.println("p1("+p1.x+","+p1.y+")");	</a:t>
            </a:r>
            <a:r>
              <a:rPr lang="en-US" sz="1200">
                <a:ea typeface="宋体" panose="02010600030101010101" pitchFamily="2" charset="-122"/>
              </a:rPr>
              <a:t>	</a:t>
            </a:r>
            <a:r>
              <a:rPr sz="1200">
                <a:ea typeface="宋体" panose="02010600030101010101" pitchFamily="2" charset="-122"/>
              </a:rPr>
              <a:t>System.out.println("p2("+p2.x+","+p2.y+")");</a:t>
            </a:r>
            <a:endParaRPr sz="1200">
              <a:ea typeface="宋体" panose="02010600030101010101" pitchFamily="2" charset="-122"/>
            </a:endParaRPr>
          </a:p>
          <a:p>
            <a:r>
              <a:rPr sz="1200">
                <a:ea typeface="宋体" panose="02010600030101010101" pitchFamily="2" charset="-122"/>
              </a:rPr>
              <a:t>		Point pt=p2;		</a:t>
            </a:r>
            <a:r>
              <a:rPr lang="en-US" sz="1200">
                <a:ea typeface="宋体" panose="02010600030101010101" pitchFamily="2" charset="-122"/>
              </a:rPr>
              <a:t>			</a:t>
            </a:r>
            <a:r>
              <a:rPr sz="1200">
                <a:ea typeface="宋体" panose="02010600030101010101" pitchFamily="2" charset="-122"/>
              </a:rPr>
              <a:t>System.out.println("p2("+p2.x+","+p2.y+")");</a:t>
            </a:r>
            <a:endParaRPr sz="1200">
              <a:ea typeface="宋体" panose="02010600030101010101" pitchFamily="2" charset="-122"/>
            </a:endParaRPr>
          </a:p>
          <a:p>
            <a:r>
              <a:rPr sz="1200">
                <a:ea typeface="宋体" panose="02010600030101010101" pitchFamily="2" charset="-122"/>
              </a:rPr>
              <a:t>		System.out.println("pt("+pt.x+","+pt.y+")");</a:t>
            </a:r>
            <a:endParaRPr sz="1200">
              <a:ea typeface="宋体" panose="02010600030101010101" pitchFamily="2" charset="-122"/>
            </a:endParaRPr>
          </a:p>
          <a:p>
            <a:r>
              <a:rPr sz="1200">
                <a:ea typeface="宋体" panose="02010600030101010101" pitchFamily="2" charset="-122"/>
              </a:rPr>
              <a:t>		pt.x=20;</a:t>
            </a:r>
            <a:endParaRPr sz="1200">
              <a:ea typeface="宋体" panose="02010600030101010101" pitchFamily="2" charset="-122"/>
            </a:endParaRPr>
          </a:p>
          <a:p>
            <a:r>
              <a:rPr sz="1200">
                <a:ea typeface="宋体" panose="02010600030101010101" pitchFamily="2" charset="-122"/>
              </a:rPr>
              <a:t>		pt.y=30;</a:t>
            </a:r>
            <a:endParaRPr sz="1200">
              <a:ea typeface="宋体" panose="02010600030101010101" pitchFamily="2" charset="-122"/>
            </a:endParaRPr>
          </a:p>
          <a:p>
            <a:r>
              <a:rPr sz="1200">
                <a:ea typeface="宋体" panose="02010600030101010101" pitchFamily="2" charset="-122"/>
              </a:rPr>
              <a:t>	</a:t>
            </a:r>
            <a:r>
              <a:rPr lang="en-US" sz="1200">
                <a:ea typeface="宋体" panose="02010600030101010101" pitchFamily="2" charset="-122"/>
              </a:rPr>
              <a:t>	</a:t>
            </a:r>
            <a:r>
              <a:rPr sz="1200">
                <a:ea typeface="宋体" panose="02010600030101010101" pitchFamily="2" charset="-122"/>
              </a:rPr>
              <a:t>System.out.println("p2("+p2.x+","+p2.y+")");</a:t>
            </a:r>
            <a:endParaRPr sz="1200">
              <a:ea typeface="宋体" panose="02010600030101010101" pitchFamily="2" charset="-122"/>
            </a:endParaRPr>
          </a:p>
          <a:p>
            <a:r>
              <a:rPr sz="1200">
                <a:ea typeface="宋体" panose="02010600030101010101" pitchFamily="2" charset="-122"/>
              </a:rPr>
              <a:t>		System.out.println("pt("+pt.x+","+pt.y+")");</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endParaRPr sz="1200">
              <a:ea typeface="宋体" panose="02010600030101010101" pitchFamily="2" charset="-122"/>
            </a:endParaRPr>
          </a:p>
          <a:p>
            <a:r>
              <a:rPr sz="1200">
                <a:ea typeface="宋体" panose="02010600030101010101" pitchFamily="2" charset="-122"/>
              </a:rPr>
              <a:t>}</a:t>
            </a:r>
            <a:endParaRPr sz="1200">
              <a:ea typeface="宋体" panose="02010600030101010101" pitchFamily="2" charset="-122"/>
            </a:endParaRPr>
          </a:p>
        </p:txBody>
      </p:sp>
      <p:pic>
        <p:nvPicPr>
          <p:cNvPr id="286" name="图片 1" descr="D:\03job\03学院工作\2020年度\教材编写\第06单元图\图6-12.png图6-12"/>
          <p:cNvPicPr>
            <a:picLocks noChangeAspect="1"/>
          </p:cNvPicPr>
          <p:nvPr/>
        </p:nvPicPr>
        <p:blipFill>
          <a:blip r:embed="rId2"/>
          <a:srcRect/>
          <a:stretch>
            <a:fillRect/>
          </a:stretch>
        </p:blipFill>
        <p:spPr>
          <a:xfrm>
            <a:off x="7535863" y="1124585"/>
            <a:ext cx="3024505" cy="930910"/>
          </a:xfrm>
          <a:prstGeom prst="rect">
            <a:avLst/>
          </a:prstGeom>
          <a:noFill/>
          <a:ln>
            <a:noFill/>
          </a:ln>
        </p:spPr>
      </p:pic>
      <p:sp>
        <p:nvSpPr>
          <p:cNvPr id="4" name="矩形 16"/>
          <p:cNvSpPr/>
          <p:nvPr>
            <p:custDataLst>
              <p:tags r:id="rId3"/>
            </p:custDataLst>
          </p:nvPr>
        </p:nvSpPr>
        <p:spPr>
          <a:xfrm>
            <a:off x="1232853" y="2504123"/>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sp>
        <p:nvSpPr>
          <p:cNvPr id="6" name="文本框 5"/>
          <p:cNvSpPr txBox="1"/>
          <p:nvPr>
            <p:custDataLst>
              <p:tags r:id="rId4"/>
            </p:custDataLst>
          </p:nvPr>
        </p:nvSpPr>
        <p:spPr>
          <a:xfrm>
            <a:off x="911225" y="3161665"/>
            <a:ext cx="3770630" cy="3588385"/>
          </a:xfrm>
          <a:prstGeom prst="rect">
            <a:avLst/>
          </a:prstGeom>
          <a:solidFill>
            <a:schemeClr val="bg1">
              <a:lumMod val="85000"/>
            </a:schemeClr>
          </a:solidFill>
          <a:ln w="9525">
            <a:noFill/>
          </a:ln>
        </p:spPr>
        <p:txBody>
          <a:bodyPr wrap="square">
            <a:noAutofit/>
          </a:bodyPr>
          <a:p>
            <a:r>
              <a:rPr sz="1200">
                <a:ea typeface="宋体" panose="02010600030101010101" pitchFamily="2" charset="-122"/>
              </a:rPr>
              <a:t>public class Point {</a:t>
            </a:r>
            <a:endParaRPr sz="1200">
              <a:ea typeface="宋体" panose="02010600030101010101" pitchFamily="2" charset="-122"/>
            </a:endParaRPr>
          </a:p>
          <a:p>
            <a:r>
              <a:rPr sz="1200">
                <a:ea typeface="宋体" panose="02010600030101010101" pitchFamily="2" charset="-122"/>
              </a:rPr>
              <a:t>	int x;</a:t>
            </a:r>
            <a:endParaRPr sz="1200">
              <a:ea typeface="宋体" panose="02010600030101010101" pitchFamily="2" charset="-122"/>
            </a:endParaRPr>
          </a:p>
          <a:p>
            <a:r>
              <a:rPr sz="1200">
                <a:ea typeface="宋体" panose="02010600030101010101" pitchFamily="2" charset="-122"/>
              </a:rPr>
              <a:t>	int y;</a:t>
            </a:r>
            <a:endParaRPr sz="1200">
              <a:ea typeface="宋体" panose="02010600030101010101" pitchFamily="2" charset="-122"/>
            </a:endParaRPr>
          </a:p>
          <a:p>
            <a:r>
              <a:rPr sz="1200">
                <a:ea typeface="宋体" panose="02010600030101010101" pitchFamily="2" charset="-122"/>
              </a:rPr>
              <a:t>	int quadrant() {</a:t>
            </a:r>
            <a:endParaRPr sz="1200">
              <a:ea typeface="宋体" panose="02010600030101010101" pitchFamily="2" charset="-122"/>
            </a:endParaRPr>
          </a:p>
          <a:p>
            <a:r>
              <a:rPr sz="1200">
                <a:ea typeface="宋体" panose="02010600030101010101" pitchFamily="2" charset="-122"/>
              </a:rPr>
              <a:t>		int iRet=-1;</a:t>
            </a:r>
            <a:endParaRPr sz="1200">
              <a:ea typeface="宋体" panose="02010600030101010101" pitchFamily="2" charset="-122"/>
            </a:endParaRPr>
          </a:p>
          <a:p>
            <a:r>
              <a:rPr sz="1200">
                <a:ea typeface="宋体" panose="02010600030101010101" pitchFamily="2" charset="-122"/>
              </a:rPr>
              <a:t>		//添加代码	</a:t>
            </a:r>
            <a:endParaRPr sz="1200">
              <a:ea typeface="宋体" panose="02010600030101010101" pitchFamily="2" charset="-122"/>
            </a:endParaRPr>
          </a:p>
          <a:p>
            <a:r>
              <a:rPr sz="1200">
                <a:ea typeface="宋体" panose="02010600030101010101" pitchFamily="2" charset="-122"/>
              </a:rPr>
              <a:t>		return iRet;</a:t>
            </a:r>
            <a:endParaRPr sz="1200">
              <a:ea typeface="宋体" panose="02010600030101010101" pitchFamily="2" charset="-122"/>
            </a:endParaRPr>
          </a:p>
          <a:p>
            <a:r>
              <a:rPr sz="1200">
                <a:ea typeface="宋体" panose="02010600030101010101" pitchFamily="2" charset="-122"/>
              </a:rPr>
              <a:t>	}	</a:t>
            </a:r>
            <a:endParaRPr sz="1200">
              <a:ea typeface="宋体" panose="02010600030101010101" pitchFamily="2" charset="-122"/>
            </a:endParaRPr>
          </a:p>
          <a:p>
            <a:r>
              <a:rPr sz="1200">
                <a:ea typeface="宋体" panose="02010600030101010101" pitchFamily="2" charset="-122"/>
              </a:rPr>
              <a:t>	Point xAxialSymmetry() {</a:t>
            </a:r>
            <a:endParaRPr sz="1200">
              <a:ea typeface="宋体" panose="02010600030101010101" pitchFamily="2" charset="-122"/>
            </a:endParaRPr>
          </a:p>
          <a:p>
            <a:r>
              <a:rPr sz="1200">
                <a:ea typeface="宋体" panose="02010600030101010101" pitchFamily="2" charset="-122"/>
              </a:rPr>
              <a:t>		Point pointRet=null;</a:t>
            </a:r>
            <a:endParaRPr sz="1200">
              <a:ea typeface="宋体" panose="02010600030101010101" pitchFamily="2" charset="-122"/>
            </a:endParaRPr>
          </a:p>
          <a:p>
            <a:r>
              <a:rPr sz="1200">
                <a:ea typeface="宋体" panose="02010600030101010101" pitchFamily="2" charset="-122"/>
              </a:rPr>
              <a:t>		//添加代码	</a:t>
            </a:r>
            <a:endParaRPr sz="1200">
              <a:ea typeface="宋体" panose="02010600030101010101" pitchFamily="2" charset="-122"/>
            </a:endParaRPr>
          </a:p>
          <a:p>
            <a:r>
              <a:rPr sz="1200">
                <a:ea typeface="宋体" panose="02010600030101010101" pitchFamily="2" charset="-122"/>
              </a:rPr>
              <a:t>		return pointRet;</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	Point yAxialSymmetry() {</a:t>
            </a:r>
            <a:endParaRPr sz="1200">
              <a:ea typeface="宋体" panose="02010600030101010101" pitchFamily="2" charset="-122"/>
            </a:endParaRPr>
          </a:p>
          <a:p>
            <a:r>
              <a:rPr sz="1200">
                <a:ea typeface="宋体" panose="02010600030101010101" pitchFamily="2" charset="-122"/>
              </a:rPr>
              <a:t>		Point pointRet=null;</a:t>
            </a:r>
            <a:endParaRPr sz="1200">
              <a:ea typeface="宋体" panose="02010600030101010101" pitchFamily="2" charset="-122"/>
            </a:endParaRPr>
          </a:p>
          <a:p>
            <a:r>
              <a:rPr sz="1200">
                <a:ea typeface="宋体" panose="02010600030101010101" pitchFamily="2" charset="-122"/>
              </a:rPr>
              <a:t>		//添加代码	</a:t>
            </a:r>
            <a:endParaRPr sz="1200">
              <a:ea typeface="宋体" panose="02010600030101010101" pitchFamily="2" charset="-122"/>
            </a:endParaRPr>
          </a:p>
          <a:p>
            <a:r>
              <a:rPr sz="1200">
                <a:ea typeface="宋体" panose="02010600030101010101" pitchFamily="2" charset="-122"/>
              </a:rPr>
              <a:t>		return pointRet;</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a:t>
            </a:r>
            <a:endParaRPr sz="1200">
              <a:ea typeface="宋体" panose="02010600030101010101" pitchFamily="2"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8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34826" grpId="0"/>
      <p:bldP spid="3" grpId="0" bldLvl="0" animBg="1"/>
      <p:bldP spid="5" grpId="0" bldLvl="0" animBg="1"/>
      <p:bldP spid="4" grpId="0"/>
      <p:bldP spid="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dirty="0">
                <a:sym typeface="+mn-ea"/>
              </a:rPr>
              <a:t>验证性实验--Point平面坐标系中点类的设计与实现</a:t>
            </a:r>
            <a:endParaRPr lang="zh-CN" altLang="en-US"/>
          </a:p>
        </p:txBody>
      </p:sp>
      <p:pic>
        <p:nvPicPr>
          <p:cNvPr id="7" name="图片 6"/>
          <p:cNvPicPr>
            <a:picLocks noChangeAspect="1"/>
          </p:cNvPicPr>
          <p:nvPr>
            <p:custDataLst>
              <p:tags r:id="rId1"/>
            </p:custDataLst>
          </p:nvPr>
        </p:nvPicPr>
        <p:blipFill>
          <a:blip r:embed="rId2"/>
          <a:stretch>
            <a:fillRect/>
          </a:stretch>
        </p:blipFill>
        <p:spPr>
          <a:xfrm>
            <a:off x="479425" y="692785"/>
            <a:ext cx="6760845" cy="5869940"/>
          </a:xfrm>
          <a:prstGeom prst="rect">
            <a:avLst/>
          </a:prstGeom>
        </p:spPr>
      </p:pic>
      <p:pic>
        <p:nvPicPr>
          <p:cNvPr id="8" name="图片 7"/>
          <p:cNvPicPr>
            <a:picLocks noChangeAspect="1"/>
          </p:cNvPicPr>
          <p:nvPr/>
        </p:nvPicPr>
        <p:blipFill>
          <a:blip r:embed="rId3"/>
          <a:stretch>
            <a:fillRect/>
          </a:stretch>
        </p:blipFill>
        <p:spPr>
          <a:xfrm>
            <a:off x="6311900" y="3213100"/>
            <a:ext cx="5286375" cy="163830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dirty="0">
                <a:sym typeface="+mn-ea"/>
              </a:rPr>
              <a:t>验证性实验--Point平面坐标系中点类的设计与实现</a:t>
            </a:r>
            <a:endParaRPr lang="zh-CN" altLang="en-US"/>
          </a:p>
        </p:txBody>
      </p:sp>
      <p:sp>
        <p:nvSpPr>
          <p:cNvPr id="3" name="内容占位符 2"/>
          <p:cNvSpPr>
            <a:spLocks noGrp="1"/>
          </p:cNvSpPr>
          <p:nvPr>
            <p:ph idx="1"/>
          </p:nvPr>
        </p:nvSpPr>
        <p:spPr/>
        <p:txBody>
          <a:bodyPr/>
          <a:p>
            <a:endParaRPr lang="zh-CN" altLang="en-US"/>
          </a:p>
        </p:txBody>
      </p:sp>
      <p:pic>
        <p:nvPicPr>
          <p:cNvPr id="6" name="图片 5"/>
          <p:cNvPicPr>
            <a:picLocks noChangeAspect="1"/>
          </p:cNvPicPr>
          <p:nvPr>
            <p:custDataLst>
              <p:tags r:id="rId1"/>
            </p:custDataLst>
          </p:nvPr>
        </p:nvPicPr>
        <p:blipFill>
          <a:blip r:embed="rId2"/>
          <a:stretch>
            <a:fillRect/>
          </a:stretch>
        </p:blipFill>
        <p:spPr>
          <a:xfrm>
            <a:off x="622935" y="692785"/>
            <a:ext cx="7004050" cy="5745480"/>
          </a:xfrm>
          <a:prstGeom prst="rect">
            <a:avLst/>
          </a:prstGeom>
        </p:spPr>
      </p:pic>
    </p:spTree>
    <p:custDataLst>
      <p:tags r:id="rId3"/>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dirty="0">
                <a:sym typeface="+mn-ea"/>
              </a:rPr>
              <a:t>验证性实验--Point平面坐标系中点类的设计与实现</a:t>
            </a:r>
            <a:endParaRPr lang="zh-CN" altLang="en-US"/>
          </a:p>
        </p:txBody>
      </p:sp>
      <p:sp>
        <p:nvSpPr>
          <p:cNvPr id="3" name="内容占位符 2"/>
          <p:cNvSpPr>
            <a:spLocks noGrp="1"/>
          </p:cNvSpPr>
          <p:nvPr>
            <p:ph idx="1"/>
          </p:nvPr>
        </p:nvSpPr>
        <p:spPr/>
        <p:txBody>
          <a:bodyPr/>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551180" y="151130"/>
            <a:ext cx="6572250" cy="6522720"/>
          </a:xfrm>
          <a:prstGeom prst="rect">
            <a:avLst/>
          </a:prstGeom>
        </p:spPr>
      </p:pic>
      <p:pic>
        <p:nvPicPr>
          <p:cNvPr id="5" name="图片 4"/>
          <p:cNvPicPr>
            <a:picLocks noChangeAspect="1"/>
          </p:cNvPicPr>
          <p:nvPr/>
        </p:nvPicPr>
        <p:blipFill>
          <a:blip r:embed="rId3"/>
          <a:stretch>
            <a:fillRect/>
          </a:stretch>
        </p:blipFill>
        <p:spPr>
          <a:xfrm>
            <a:off x="5951855" y="3356610"/>
            <a:ext cx="5314950" cy="127635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dirty="0">
                <a:sym typeface="+mn-ea"/>
              </a:rPr>
              <a:t>设计性实验--设计一个秒表StopWatch的类</a:t>
            </a:r>
            <a:endParaRPr lang="zh-CN" altLang="en-US"/>
          </a:p>
        </p:txBody>
      </p:sp>
      <p:sp>
        <p:nvSpPr>
          <p:cNvPr id="7" name="内容占位符 6"/>
          <p:cNvSpPr>
            <a:spLocks noGrp="1"/>
          </p:cNvSpPr>
          <p:nvPr>
            <p:ph idx="1"/>
          </p:nvPr>
        </p:nvSpPr>
        <p:spPr/>
        <p:txBody>
          <a:bodyPr>
            <a:normAutofit/>
          </a:bodyPr>
          <a:p>
            <a:pPr marL="0" indent="0">
              <a:buNone/>
            </a:pPr>
            <a:r>
              <a:rPr lang="zh-CN" altLang="en-US" sz="2400">
                <a:latin typeface="宋体" panose="02010600030101010101" pitchFamily="2" charset="-122"/>
                <a:ea typeface="宋体" panose="02010600030101010101" pitchFamily="2" charset="-122"/>
              </a:rPr>
              <a:t>(1)具有设置方法的私有数据域startTime和endTime；</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(2)一个无参构造方法，使用当前时间来初始化startTime；</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(3)一个名为start()的方法，将startTime重设为当前时间；</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(4)一个名为stop()的方法，将endTime设置为当前时间；</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(5)一个名为getElapsedTime()的方法，返回以毫秒为单位的秒表记录的流逝时间。</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画出该类的UML图并实现这个类。编写一个测试程序，当输入s时开始计时并运算对100000个随机数字进行排序，排序结束后记入结束时间，最后得出此次排序所用的时间。</a:t>
            </a:r>
            <a:endParaRPr lang="zh-CN" altLang="en-US" sz="240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dirty="0">
                <a:sym typeface="+mn-ea"/>
              </a:rPr>
              <a:t>设计性实验--设计一个秒表StopWatch的类</a:t>
            </a:r>
            <a:endParaRPr lang="zh-CN" altLang="en-US"/>
          </a:p>
        </p:txBody>
      </p:sp>
      <p:sp>
        <p:nvSpPr>
          <p:cNvPr id="7" name="内容占位符 6"/>
          <p:cNvSpPr>
            <a:spLocks noGrp="1"/>
          </p:cNvSpPr>
          <p:nvPr>
            <p:ph idx="1"/>
          </p:nvPr>
        </p:nvSpPr>
        <p:spPr/>
        <p:txBody>
          <a:bodyPr>
            <a:normAutofit/>
          </a:bodyPr>
          <a:p>
            <a:pPr marL="0" indent="0">
              <a:buNone/>
            </a:pPr>
            <a:r>
              <a:rPr lang="zh-CN" altLang="en-US" sz="2400">
                <a:latin typeface="宋体" panose="02010600030101010101" pitchFamily="2" charset="-122"/>
                <a:ea typeface="宋体" panose="02010600030101010101" pitchFamily="2" charset="-122"/>
              </a:rPr>
              <a:t>点拨</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(1)随机数使用java.util.Random类来得到，具体可以查看Java API文档；</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(2)排序采用任何你熟悉的排序算法；</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(3)获取当前时间可以使用java.util.Date类，具体使用哪个方法，请参看Java API文档，注意不要使用那些被标注为“Deprecated.”的方法；</a:t>
            </a:r>
            <a:endParaRPr lang="zh-CN" altLang="en-US" sz="2400">
              <a:latin typeface="宋体" panose="02010600030101010101" pitchFamily="2" charset="-122"/>
              <a:ea typeface="宋体" panose="02010600030101010101" pitchFamily="2" charset="-122"/>
            </a:endParaRPr>
          </a:p>
          <a:p>
            <a:pPr marL="0" indent="0">
              <a:buNone/>
            </a:pPr>
            <a:r>
              <a:rPr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4</a:t>
            </a:r>
            <a:r>
              <a:rPr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rPr>
              <a:t>最终得到的排序时间跟程序采用的随机数样本、排序算法和计算机都有关。</a:t>
            </a:r>
            <a:endParaRPr lang="zh-CN" altLang="en-US" sz="240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设计性实验--设计一个秒表StopWatch的类</a:t>
            </a:r>
            <a:endParaRPr lang="zh-CN" altLang="en-US"/>
          </a:p>
        </p:txBody>
      </p:sp>
      <p:sp>
        <p:nvSpPr>
          <p:cNvPr id="100" name="文本框 99"/>
          <p:cNvSpPr txBox="1"/>
          <p:nvPr/>
        </p:nvSpPr>
        <p:spPr>
          <a:xfrm>
            <a:off x="1847850" y="2952750"/>
            <a:ext cx="8386445" cy="3753485"/>
          </a:xfrm>
          <a:prstGeom prst="rect">
            <a:avLst/>
          </a:prstGeom>
          <a:solidFill>
            <a:schemeClr val="bg1">
              <a:lumMod val="85000"/>
            </a:schemeClr>
          </a:solidFill>
          <a:ln w="9525">
            <a:noFill/>
          </a:ln>
        </p:spPr>
        <p:txBody>
          <a:bodyPr wrap="square">
            <a:noAutofit/>
          </a:bodyPr>
          <a:p>
            <a:r>
              <a:rPr sz="1200">
                <a:ea typeface="宋体" panose="02010600030101010101" pitchFamily="2" charset="-122"/>
              </a:rPr>
              <a:t>public class StopWatch {</a:t>
            </a:r>
            <a:endParaRPr sz="1200">
              <a:ea typeface="宋体" panose="02010600030101010101" pitchFamily="2" charset="-122"/>
            </a:endParaRPr>
          </a:p>
          <a:p>
            <a:r>
              <a:rPr sz="1200">
                <a:ea typeface="宋体" panose="02010600030101010101" pitchFamily="2" charset="-122"/>
              </a:rPr>
              <a:t>	private Date startTime;</a:t>
            </a:r>
            <a:endParaRPr sz="1200">
              <a:ea typeface="宋体" panose="02010600030101010101" pitchFamily="2" charset="-122"/>
            </a:endParaRPr>
          </a:p>
          <a:p>
            <a:r>
              <a:rPr sz="1200">
                <a:ea typeface="宋体" panose="02010600030101010101" pitchFamily="2" charset="-122"/>
              </a:rPr>
              <a:t>	private Date endTime;	</a:t>
            </a:r>
            <a:endParaRPr sz="1200">
              <a:ea typeface="宋体" panose="02010600030101010101" pitchFamily="2" charset="-122"/>
            </a:endParaRPr>
          </a:p>
          <a:p>
            <a:r>
              <a:rPr sz="1200">
                <a:ea typeface="宋体" panose="02010600030101010101" pitchFamily="2" charset="-122"/>
              </a:rPr>
              <a:t>	public StopWatch() {</a:t>
            </a:r>
            <a:endParaRPr sz="1200">
              <a:ea typeface="宋体" panose="02010600030101010101" pitchFamily="2" charset="-122"/>
            </a:endParaRPr>
          </a:p>
          <a:p>
            <a:r>
              <a:rPr sz="1200">
                <a:ea typeface="宋体" panose="02010600030101010101" pitchFamily="2" charset="-122"/>
              </a:rPr>
              <a:t>		startTime = new Date();</a:t>
            </a:r>
            <a:endParaRPr sz="1200">
              <a:ea typeface="宋体" panose="02010600030101010101" pitchFamily="2" charset="-122"/>
            </a:endParaRPr>
          </a:p>
          <a:p>
            <a:r>
              <a:rPr sz="1200">
                <a:ea typeface="宋体" panose="02010600030101010101" pitchFamily="2" charset="-122"/>
              </a:rPr>
              <a:t>	}	</a:t>
            </a:r>
            <a:endParaRPr sz="1200">
              <a:ea typeface="宋体" panose="02010600030101010101" pitchFamily="2" charset="-122"/>
            </a:endParaRPr>
          </a:p>
          <a:p>
            <a:r>
              <a:rPr sz="1200">
                <a:ea typeface="宋体" panose="02010600030101010101" pitchFamily="2" charset="-122"/>
              </a:rPr>
              <a:t>	public void start() {</a:t>
            </a:r>
            <a:endParaRPr sz="1200">
              <a:ea typeface="宋体" panose="02010600030101010101" pitchFamily="2" charset="-122"/>
            </a:endParaRPr>
          </a:p>
          <a:p>
            <a:r>
              <a:rPr sz="1200">
                <a:ea typeface="宋体" panose="02010600030101010101" pitchFamily="2" charset="-122"/>
              </a:rPr>
              <a:t>		startTime = new Date();</a:t>
            </a:r>
            <a:endParaRPr sz="1200">
              <a:ea typeface="宋体" panose="02010600030101010101" pitchFamily="2" charset="-122"/>
            </a:endParaRPr>
          </a:p>
          <a:p>
            <a:r>
              <a:rPr sz="1200">
                <a:ea typeface="宋体" panose="02010600030101010101" pitchFamily="2" charset="-122"/>
              </a:rPr>
              <a:t>	}	</a:t>
            </a:r>
            <a:endParaRPr sz="1200">
              <a:ea typeface="宋体" panose="02010600030101010101" pitchFamily="2" charset="-122"/>
            </a:endParaRPr>
          </a:p>
          <a:p>
            <a:r>
              <a:rPr sz="1200">
                <a:ea typeface="宋体" panose="02010600030101010101" pitchFamily="2" charset="-122"/>
              </a:rPr>
              <a:t>	public void stop() {</a:t>
            </a:r>
            <a:endParaRPr sz="1200">
              <a:ea typeface="宋体" panose="02010600030101010101" pitchFamily="2" charset="-122"/>
            </a:endParaRPr>
          </a:p>
          <a:p>
            <a:r>
              <a:rPr sz="1200">
                <a:ea typeface="宋体" panose="02010600030101010101" pitchFamily="2" charset="-122"/>
              </a:rPr>
              <a:t>		endTime = new Date();</a:t>
            </a:r>
            <a:endParaRPr sz="1200">
              <a:ea typeface="宋体" panose="02010600030101010101" pitchFamily="2" charset="-122"/>
            </a:endParaRPr>
          </a:p>
          <a:p>
            <a:r>
              <a:rPr sz="1200">
                <a:ea typeface="宋体" panose="02010600030101010101" pitchFamily="2" charset="-122"/>
              </a:rPr>
              <a:t>	}	</a:t>
            </a:r>
            <a:endParaRPr sz="1200">
              <a:ea typeface="宋体" panose="02010600030101010101" pitchFamily="2" charset="-122"/>
            </a:endParaRPr>
          </a:p>
          <a:p>
            <a:r>
              <a:rPr sz="1200">
                <a:ea typeface="宋体" panose="02010600030101010101" pitchFamily="2" charset="-122"/>
              </a:rPr>
              <a:t>	public long getElapsedTime() {</a:t>
            </a:r>
            <a:endParaRPr sz="1200">
              <a:ea typeface="宋体" panose="02010600030101010101" pitchFamily="2" charset="-122"/>
            </a:endParaRPr>
          </a:p>
          <a:p>
            <a:r>
              <a:rPr sz="1200">
                <a:ea typeface="宋体" panose="02010600030101010101" pitchFamily="2" charset="-122"/>
              </a:rPr>
              <a:t>		long lRtn = 0;</a:t>
            </a:r>
            <a:endParaRPr sz="1200">
              <a:ea typeface="宋体" panose="02010600030101010101" pitchFamily="2" charset="-122"/>
            </a:endParaRPr>
          </a:p>
          <a:p>
            <a:r>
              <a:rPr sz="1200">
                <a:ea typeface="宋体" panose="02010600030101010101" pitchFamily="2" charset="-122"/>
              </a:rPr>
              <a:t>		if(endTime != null &amp;&amp; endTime.getTime() &gt; startTime.getTime()) {</a:t>
            </a:r>
            <a:endParaRPr sz="1200">
              <a:ea typeface="宋体" panose="02010600030101010101" pitchFamily="2" charset="-122"/>
            </a:endParaRPr>
          </a:p>
          <a:p>
            <a:r>
              <a:rPr sz="1200">
                <a:ea typeface="宋体" panose="02010600030101010101" pitchFamily="2" charset="-122"/>
              </a:rPr>
              <a:t>			lRtn = endTime.getTime() - startTime.getTime();</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		return lRtn;</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a:t>
            </a:r>
            <a:endParaRPr sz="1200">
              <a:ea typeface="宋体" panose="02010600030101010101" pitchFamily="2" charset="-122"/>
            </a:endParaRPr>
          </a:p>
        </p:txBody>
      </p:sp>
      <p:sp>
        <p:nvSpPr>
          <p:cNvPr id="34821" name="矩形 8"/>
          <p:cNvSpPr/>
          <p:nvPr/>
        </p:nvSpPr>
        <p:spPr>
          <a:xfrm>
            <a:off x="1193165" y="833120"/>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628015" y="838200"/>
            <a:ext cx="48895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nvSpPr>
        <p:spPr>
          <a:xfrm>
            <a:off x="1192848" y="1596708"/>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nvSpPr>
        <p:spPr>
          <a:xfrm>
            <a:off x="627698" y="1630045"/>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627698" y="240919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16"/>
          <p:cNvSpPr/>
          <p:nvPr/>
        </p:nvSpPr>
        <p:spPr>
          <a:xfrm>
            <a:off x="1203643" y="2408873"/>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743700" y="836295"/>
            <a:ext cx="2257425" cy="147637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8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grpId="1" nodeType="clickEffect">
                                  <p:stCondLst>
                                    <p:cond delay="0"/>
                                  </p:stCondLst>
                                  <p:childTnLst>
                                    <p:anim calcmode="lin" valueType="num">
                                      <p:cBhvr additive="base">
                                        <p:cTn id="20" dur="500"/>
                                        <p:tgtEl>
                                          <p:spTgt spid="100"/>
                                        </p:tgtEl>
                                        <p:attrNameLst>
                                          <p:attrName>ppt_x</p:attrName>
                                        </p:attrNameLst>
                                      </p:cBhvr>
                                      <p:tavLst>
                                        <p:tav tm="0">
                                          <p:val>
                                            <p:strVal val="ppt_x"/>
                                          </p:val>
                                        </p:tav>
                                        <p:tav tm="100000">
                                          <p:val>
                                            <p:strVal val="ppt_x"/>
                                          </p:val>
                                        </p:tav>
                                      </p:tavLst>
                                    </p:anim>
                                    <p:anim calcmode="lin" valueType="num">
                                      <p:cBhvr additive="base">
                                        <p:cTn id="21" dur="500"/>
                                        <p:tgtEl>
                                          <p:spTgt spid="100"/>
                                        </p:tgtEl>
                                        <p:attrNameLst>
                                          <p:attrName>ppt_y</p:attrName>
                                        </p:attrNameLst>
                                      </p:cBhvr>
                                      <p:tavLst>
                                        <p:tav tm="0">
                                          <p:val>
                                            <p:strVal val="ppt_y"/>
                                          </p:val>
                                        </p:tav>
                                        <p:tav tm="100000">
                                          <p:val>
                                            <p:strVal val="1+ppt_h/2"/>
                                          </p:val>
                                        </p:tav>
                                      </p:tavLst>
                                    </p:anim>
                                    <p:set>
                                      <p:cBhvr>
                                        <p:cTn id="22" dur="1" fill="hold">
                                          <p:stCondLst>
                                            <p:cond delay="499"/>
                                          </p:stCondLst>
                                        </p:cTn>
                                        <p:tgtEl>
                                          <p:spTgt spid="100"/>
                                        </p:tgtEl>
                                        <p:attrNameLst>
                                          <p:attrName>style.visibility</p:attrName>
                                        </p:attrNameLst>
                                      </p:cBhvr>
                                      <p:to>
                                        <p:strVal val="hidden"/>
                                      </p:to>
                                    </p:se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6" grpId="0"/>
      <p:bldP spid="18" grpId="0" bldLvl="0" animBg="1"/>
      <p:bldP spid="100" grpId="0" bldLvl="0" animBg="1"/>
      <p:bldP spid="4" grpId="0"/>
      <p:bldP spid="3" grpId="0" bldLvl="0" animBg="1"/>
      <p:bldP spid="100" grpId="1"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dirty="0">
                <a:sym typeface="+mn-ea"/>
              </a:rPr>
              <a:t>设计性实验--设计一个秒表StopWatch的类</a:t>
            </a:r>
            <a:endParaRPr lang="zh-CN" altLang="en-US"/>
          </a:p>
        </p:txBody>
      </p:sp>
      <p:sp>
        <p:nvSpPr>
          <p:cNvPr id="5" name="内容占位符 4"/>
          <p:cNvSpPr>
            <a:spLocks noGrp="1"/>
          </p:cNvSpPr>
          <p:nvPr>
            <p:ph idx="1"/>
          </p:nvPr>
        </p:nvSpPr>
        <p:spPr/>
        <p:txBody>
          <a:bodyPr/>
          <a:p>
            <a:endParaRPr lang="zh-CN" altLang="en-US"/>
          </a:p>
        </p:txBody>
      </p:sp>
      <p:sp>
        <p:nvSpPr>
          <p:cNvPr id="3" name="文本框 2"/>
          <p:cNvSpPr txBox="1"/>
          <p:nvPr/>
        </p:nvSpPr>
        <p:spPr>
          <a:xfrm>
            <a:off x="178435" y="112395"/>
            <a:ext cx="11663045" cy="6737350"/>
          </a:xfrm>
          <a:prstGeom prst="rect">
            <a:avLst/>
          </a:prstGeom>
          <a:solidFill>
            <a:schemeClr val="bg1">
              <a:lumMod val="85000"/>
            </a:schemeClr>
          </a:solidFill>
        </p:spPr>
        <p:txBody>
          <a:bodyPr wrap="square" rtlCol="0" anchor="t">
            <a:noAutofit/>
          </a:bodyPr>
          <a:p>
            <a:r>
              <a:rPr lang="zh-CN" altLang="en-US" sz="1400"/>
              <a:t>public class StopWatchTest {</a:t>
            </a:r>
            <a:endParaRPr lang="zh-CN" altLang="en-US" sz="1400"/>
          </a:p>
          <a:p>
            <a:r>
              <a:rPr lang="zh-CN" altLang="en-US" sz="1400"/>
              <a:t>	private static final int SIZE = 100000;</a:t>
            </a:r>
            <a:endParaRPr lang="zh-CN" altLang="en-US" sz="1400"/>
          </a:p>
          <a:p>
            <a:r>
              <a:rPr lang="zh-CN" altLang="en-US" sz="1400"/>
              <a:t>	public static void main(String[] args) throws UnsupportedEncodingException {</a:t>
            </a:r>
            <a:endParaRPr lang="zh-CN" altLang="en-US" sz="1400"/>
          </a:p>
          <a:p>
            <a:r>
              <a:rPr lang="zh-CN" altLang="en-US" sz="1400"/>
              <a:t>		// TODO Auto-generated method stub</a:t>
            </a:r>
            <a:endParaRPr lang="zh-CN" altLang="en-US" sz="1400"/>
          </a:p>
          <a:p>
            <a:r>
              <a:rPr lang="zh-CN" altLang="en-US" sz="1400"/>
              <a:t>		PrintStream out = new PrintStream(System.out, false, "UTF-8");</a:t>
            </a:r>
            <a:endParaRPr lang="zh-CN" altLang="en-US" sz="1400"/>
          </a:p>
          <a:p>
            <a:r>
              <a:rPr lang="zh-CN" altLang="en-US" sz="1400"/>
              <a:t>		Scanner sc = new Scanner(System.in);</a:t>
            </a:r>
            <a:endParaRPr lang="zh-CN" altLang="en-US" sz="1400"/>
          </a:p>
          <a:p>
            <a:r>
              <a:rPr lang="zh-CN" altLang="en-US" sz="1400"/>
              <a:t>		System.out.println("我们测试100000个随机数的排序时间。\n"</a:t>
            </a:r>
            <a:endParaRPr lang="zh-CN" altLang="en-US" sz="1400"/>
          </a:p>
          <a:p>
            <a:r>
              <a:rPr lang="zh-CN" altLang="en-US" sz="1400"/>
              <a:t>				+ "将在输入第1个任意字符开始排序计时。");</a:t>
            </a:r>
            <a:endParaRPr lang="zh-CN" altLang="en-US" sz="1400"/>
          </a:p>
          <a:p>
            <a:r>
              <a:rPr lang="zh-CN" altLang="en-US" sz="1400"/>
              <a:t>		StopWatch sw = new StopWatch();</a:t>
            </a:r>
            <a:endParaRPr lang="zh-CN" altLang="en-US" sz="1400"/>
          </a:p>
          <a:p>
            <a:r>
              <a:rPr lang="zh-CN" altLang="en-US" sz="1400"/>
              <a:t>		int[] numbers = new int[SIZE];</a:t>
            </a:r>
            <a:endParaRPr lang="zh-CN" altLang="en-US" sz="1400"/>
          </a:p>
          <a:p>
            <a:r>
              <a:rPr lang="zh-CN" altLang="en-US" sz="1400"/>
              <a:t>		Random random = new Random();</a:t>
            </a:r>
            <a:endParaRPr lang="zh-CN" altLang="en-US" sz="1400"/>
          </a:p>
          <a:p>
            <a:r>
              <a:rPr lang="zh-CN" altLang="en-US" sz="1400"/>
              <a:t>		for (int i = 0; i &lt; numbers.length; i++) {</a:t>
            </a:r>
            <a:endParaRPr lang="zh-CN" altLang="en-US" sz="1400"/>
          </a:p>
          <a:p>
            <a:r>
              <a:rPr lang="zh-CN" altLang="en-US" sz="1400"/>
              <a:t>			numbers[i] = random.nextInt();</a:t>
            </a:r>
            <a:endParaRPr lang="zh-CN" altLang="en-US" sz="1400"/>
          </a:p>
          <a:p>
            <a:r>
              <a:rPr lang="zh-CN" altLang="en-US" sz="1400"/>
              <a:t>		}</a:t>
            </a:r>
            <a:endParaRPr lang="zh-CN" altLang="en-US" sz="1400"/>
          </a:p>
          <a:p>
            <a:r>
              <a:rPr lang="zh-CN" altLang="en-US" sz="1400"/>
              <a:t>		sc.next();</a:t>
            </a:r>
            <a:endParaRPr lang="zh-CN" altLang="en-US" sz="1400"/>
          </a:p>
          <a:p>
            <a:r>
              <a:rPr lang="zh-CN" altLang="en-US" sz="1400"/>
              <a:t>		sw.start();</a:t>
            </a:r>
            <a:endParaRPr lang="zh-CN" altLang="en-US" sz="1400"/>
          </a:p>
          <a:p>
            <a:r>
              <a:rPr lang="zh-CN" altLang="en-US" sz="1400"/>
              <a:t>		for (int i = 0; i &lt; numbers.length; i++) {</a:t>
            </a:r>
            <a:endParaRPr lang="zh-CN" altLang="en-US" sz="1400"/>
          </a:p>
          <a:p>
            <a:r>
              <a:rPr lang="zh-CN" altLang="en-US" sz="1400"/>
              <a:t>			for (int j = i + 1; j &lt; numbers.length; j++) {</a:t>
            </a:r>
            <a:endParaRPr lang="zh-CN" altLang="en-US" sz="1400"/>
          </a:p>
          <a:p>
            <a:r>
              <a:rPr lang="zh-CN" altLang="en-US" sz="1400"/>
              <a:t>				if (numbers[i] &gt; numbers[j]) {</a:t>
            </a:r>
            <a:endParaRPr lang="zh-CN" altLang="en-US" sz="1400"/>
          </a:p>
          <a:p>
            <a:r>
              <a:rPr lang="zh-CN" altLang="en-US" sz="1400"/>
              <a:t>					int tmp;</a:t>
            </a:r>
            <a:endParaRPr lang="zh-CN" altLang="en-US" sz="1400"/>
          </a:p>
          <a:p>
            <a:r>
              <a:rPr lang="zh-CN" altLang="en-US" sz="1400"/>
              <a:t>					tmp = numbers[i];</a:t>
            </a:r>
            <a:endParaRPr lang="zh-CN" altLang="en-US" sz="1400"/>
          </a:p>
          <a:p>
            <a:r>
              <a:rPr lang="zh-CN" altLang="en-US" sz="1400"/>
              <a:t>					numbers[i] = numbers[j];</a:t>
            </a:r>
            <a:endParaRPr lang="zh-CN" altLang="en-US" sz="1400"/>
          </a:p>
          <a:p>
            <a:r>
              <a:rPr lang="zh-CN" altLang="en-US" sz="1400"/>
              <a:t>					numbers[j] = tmp;</a:t>
            </a:r>
            <a:endParaRPr lang="zh-CN" altLang="en-US" sz="1400"/>
          </a:p>
          <a:p>
            <a:r>
              <a:rPr lang="zh-CN" altLang="en-US" sz="1400"/>
              <a:t>				}</a:t>
            </a:r>
            <a:endParaRPr lang="zh-CN" altLang="en-US" sz="1400"/>
          </a:p>
          <a:p>
            <a:r>
              <a:rPr lang="zh-CN" altLang="en-US" sz="1400"/>
              <a:t>			}</a:t>
            </a:r>
            <a:endParaRPr lang="zh-CN" altLang="en-US" sz="1400"/>
          </a:p>
          <a:p>
            <a:r>
              <a:rPr lang="zh-CN" altLang="en-US" sz="1400"/>
              <a:t>		}</a:t>
            </a:r>
            <a:endParaRPr lang="zh-CN" altLang="en-US" sz="1400"/>
          </a:p>
          <a:p>
            <a:r>
              <a:rPr lang="zh-CN" altLang="en-US" sz="1400"/>
              <a:t>		sw.stop();</a:t>
            </a:r>
            <a:endParaRPr lang="zh-CN" altLang="en-US" sz="1400"/>
          </a:p>
          <a:p>
            <a:r>
              <a:rPr lang="zh-CN" altLang="en-US" sz="1400"/>
              <a:t>		System.out.println((checkOrder(numbers) ? "排序成功" : "排序不成功")</a:t>
            </a:r>
            <a:endParaRPr lang="zh-CN" altLang="en-US" sz="1400"/>
          </a:p>
          <a:p>
            <a:r>
              <a:rPr lang="zh-CN" altLang="en-US" sz="1400"/>
              <a:t>				+ ",此次排序一共花费了：" + sw.getElapsedTime() + "毫秒");</a:t>
            </a:r>
            <a:endParaRPr lang="zh-CN" altLang="en-US" sz="1400"/>
          </a:p>
          <a:p>
            <a:r>
              <a:rPr lang="zh-CN" altLang="en-US" sz="1400"/>
              <a:t>	}</a:t>
            </a:r>
            <a:endParaRPr lang="zh-CN" altLang="en-US" sz="1400"/>
          </a:p>
          <a:p>
            <a:endParaRPr lang="zh-CN" altLang="en-US" sz="140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p:txBody>
          <a:bodyPr vert="horz" wrap="square" lIns="91440" tIns="45720" rIns="91440" bIns="45720" anchor="ctr" anchorCtr="0"/>
          <a:p>
            <a:r>
              <a:rPr lang="zh-CN" altLang="en-US" dirty="0">
                <a:solidFill>
                  <a:schemeClr val="tx1"/>
                </a:solidFill>
                <a:ea typeface="宋体" panose="02010600030101010101" pitchFamily="2" charset="-122"/>
              </a:rPr>
              <a:t>目 录</a:t>
            </a:r>
            <a:endParaRPr lang="zh-CN" altLang="en-US" dirty="0">
              <a:solidFill>
                <a:schemeClr val="tx1"/>
              </a:solidFill>
              <a:ea typeface="宋体" panose="02010600030101010101" pitchFamily="2" charset="-122"/>
            </a:endParaRPr>
          </a:p>
        </p:txBody>
      </p:sp>
      <p:grpSp>
        <p:nvGrpSpPr>
          <p:cNvPr id="29699" name="组合 3"/>
          <p:cNvGrpSpPr/>
          <p:nvPr/>
        </p:nvGrpSpPr>
        <p:grpSpPr>
          <a:xfrm>
            <a:off x="3200400" y="2649220"/>
            <a:ext cx="6096000" cy="846138"/>
            <a:chOff x="619730" y="3258850"/>
            <a:chExt cx="7267714" cy="845820"/>
          </a:xfrm>
        </p:grpSpPr>
        <p:grpSp>
          <p:nvGrpSpPr>
            <p:cNvPr id="29724" name="Group 11"/>
            <p:cNvGrpSpPr/>
            <p:nvPr/>
          </p:nvGrpSpPr>
          <p:grpSpPr>
            <a:xfrm>
              <a:off x="619730" y="3258850"/>
              <a:ext cx="6621432" cy="845820"/>
              <a:chOff x="0" y="0"/>
              <a:chExt cx="3520" cy="688"/>
            </a:xfrm>
          </p:grpSpPr>
          <p:sp>
            <p:nvSpPr>
              <p:cNvPr id="2972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2</a:t>
                </a:r>
                <a:endParaRPr lang="zh-CN" altLang="en-US" sz="3600" b="0" i="1" dirty="0">
                  <a:solidFill>
                    <a:schemeClr val="bg1"/>
                  </a:solidFill>
                  <a:latin typeface="黑体" panose="02010609060101010101" charset="-122"/>
                  <a:ea typeface="黑体" panose="02010609060101010101" charset="-122"/>
                </a:endParaRPr>
              </a:p>
            </p:txBody>
          </p:sp>
          <p:sp>
            <p:nvSpPr>
              <p:cNvPr id="2972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实验目标</a:t>
              </a:r>
              <a:endParaRPr lang="zh-CN" altLang="en-US" sz="3200" b="0" dirty="0">
                <a:latin typeface="隶书" panose="02010509060101010101" pitchFamily="49" charset="-122"/>
                <a:ea typeface="隶书" panose="02010509060101010101" pitchFamily="49" charset="-122"/>
              </a:endParaRPr>
            </a:p>
          </p:txBody>
        </p:sp>
      </p:grpSp>
      <p:grpSp>
        <p:nvGrpSpPr>
          <p:cNvPr id="29700" name="组合 9"/>
          <p:cNvGrpSpPr/>
          <p:nvPr/>
        </p:nvGrpSpPr>
        <p:grpSpPr>
          <a:xfrm>
            <a:off x="3200400" y="4465638"/>
            <a:ext cx="6096000" cy="846137"/>
            <a:chOff x="619730" y="3258850"/>
            <a:chExt cx="7267714" cy="845820"/>
          </a:xfrm>
        </p:grpSpPr>
        <p:grpSp>
          <p:nvGrpSpPr>
            <p:cNvPr id="29719" name="Group 11"/>
            <p:cNvGrpSpPr/>
            <p:nvPr/>
          </p:nvGrpSpPr>
          <p:grpSpPr>
            <a:xfrm>
              <a:off x="619730" y="3258850"/>
              <a:ext cx="6621432" cy="845820"/>
              <a:chOff x="0" y="0"/>
              <a:chExt cx="3520" cy="688"/>
            </a:xfrm>
          </p:grpSpPr>
          <p:sp>
            <p:nvSpPr>
              <p:cNvPr id="2972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4</a:t>
                </a:r>
                <a:endParaRPr lang="zh-CN" altLang="en-US" sz="3600" b="0" i="1" dirty="0">
                  <a:solidFill>
                    <a:schemeClr val="bg1"/>
                  </a:solidFill>
                  <a:latin typeface="黑体" panose="02010609060101010101" charset="-122"/>
                  <a:ea typeface="黑体" panose="02010609060101010101" charset="-122"/>
                </a:endParaRPr>
              </a:p>
            </p:txBody>
          </p:sp>
          <p:sp>
            <p:nvSpPr>
              <p:cNvPr id="2972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sym typeface="+mn-ea"/>
                </a:rPr>
                <a:t>  拓展训练</a:t>
              </a:r>
              <a:endParaRPr lang="zh-CN" altLang="en-US" sz="3200" b="0" dirty="0">
                <a:latin typeface="隶书" panose="02010509060101010101" pitchFamily="49" charset="-122"/>
                <a:ea typeface="隶书" panose="02010509060101010101" pitchFamily="49" charset="-122"/>
              </a:endParaRPr>
            </a:p>
          </p:txBody>
        </p:sp>
      </p:grpSp>
      <p:grpSp>
        <p:nvGrpSpPr>
          <p:cNvPr id="29702" name="组合 21"/>
          <p:cNvGrpSpPr/>
          <p:nvPr/>
        </p:nvGrpSpPr>
        <p:grpSpPr>
          <a:xfrm>
            <a:off x="3200400" y="3544570"/>
            <a:ext cx="6096000" cy="846138"/>
            <a:chOff x="619730" y="3258850"/>
            <a:chExt cx="7267714" cy="845820"/>
          </a:xfrm>
        </p:grpSpPr>
        <p:grpSp>
          <p:nvGrpSpPr>
            <p:cNvPr id="29709" name="Group 11"/>
            <p:cNvGrpSpPr/>
            <p:nvPr/>
          </p:nvGrpSpPr>
          <p:grpSpPr>
            <a:xfrm>
              <a:off x="619730" y="3258850"/>
              <a:ext cx="6621432" cy="845820"/>
              <a:chOff x="0" y="0"/>
              <a:chExt cx="3520" cy="688"/>
            </a:xfrm>
          </p:grpSpPr>
          <p:sp>
            <p:nvSpPr>
              <p:cNvPr id="2971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1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3</a:t>
                </a:r>
                <a:endParaRPr lang="zh-CN" altLang="en-US" sz="3600" b="0" i="1" dirty="0">
                  <a:solidFill>
                    <a:schemeClr val="bg1"/>
                  </a:solidFill>
                  <a:latin typeface="黑体" panose="02010609060101010101" charset="-122"/>
                  <a:ea typeface="黑体" panose="02010609060101010101" charset="-122"/>
                </a:endParaRPr>
              </a:p>
            </p:txBody>
          </p:sp>
          <p:sp>
            <p:nvSpPr>
              <p:cNvPr id="2971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1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实验内容</a:t>
              </a:r>
              <a:endParaRPr lang="zh-CN" altLang="en-US" sz="3200" b="0" dirty="0">
                <a:latin typeface="隶书" panose="02010509060101010101" pitchFamily="49" charset="-122"/>
                <a:ea typeface="隶书" panose="02010509060101010101" pitchFamily="49" charset="-122"/>
              </a:endParaRPr>
            </a:p>
          </p:txBody>
        </p:sp>
      </p:grpSp>
      <p:grpSp>
        <p:nvGrpSpPr>
          <p:cNvPr id="29703" name="组合 3"/>
          <p:cNvGrpSpPr/>
          <p:nvPr/>
        </p:nvGrpSpPr>
        <p:grpSpPr>
          <a:xfrm>
            <a:off x="3198813" y="1682750"/>
            <a:ext cx="6096000" cy="846138"/>
            <a:chOff x="619730" y="3258850"/>
            <a:chExt cx="7267714" cy="845820"/>
          </a:xfrm>
        </p:grpSpPr>
        <p:grpSp>
          <p:nvGrpSpPr>
            <p:cNvPr id="29704" name="Group 11"/>
            <p:cNvGrpSpPr/>
            <p:nvPr/>
          </p:nvGrpSpPr>
          <p:grpSpPr>
            <a:xfrm>
              <a:off x="619730" y="3258850"/>
              <a:ext cx="6621432" cy="845820"/>
              <a:chOff x="0" y="0"/>
              <a:chExt cx="3520" cy="688"/>
            </a:xfrm>
          </p:grpSpPr>
          <p:sp>
            <p:nvSpPr>
              <p:cNvPr id="2970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0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1</a:t>
                </a:r>
                <a:endParaRPr lang="zh-CN" altLang="en-US" sz="3600" b="0" i="1" dirty="0">
                  <a:solidFill>
                    <a:schemeClr val="bg1"/>
                  </a:solidFill>
                  <a:latin typeface="黑体" panose="02010609060101010101" charset="-122"/>
                  <a:ea typeface="黑体" panose="02010609060101010101" charset="-122"/>
                </a:endParaRPr>
              </a:p>
            </p:txBody>
          </p:sp>
          <p:sp>
            <p:nvSpPr>
              <p:cNvPr id="2970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0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en-US" altLang="zh-CN" sz="3200" b="0" dirty="0">
                  <a:latin typeface="隶书" panose="02010509060101010101" pitchFamily="49" charset="-122"/>
                  <a:ea typeface="隶书" panose="02010509060101010101" pitchFamily="49" charset="-122"/>
                </a:rPr>
                <a:t>  </a:t>
              </a:r>
              <a:r>
                <a:rPr lang="zh-CN" altLang="en-US" sz="3200" b="0" dirty="0">
                  <a:latin typeface="隶书" panose="02010509060101010101" pitchFamily="49" charset="-122"/>
                  <a:ea typeface="隶书" panose="02010509060101010101" pitchFamily="49" charset="-122"/>
                </a:rPr>
                <a:t>知识要点</a:t>
              </a:r>
              <a:endParaRPr lang="zh-CN" altLang="en-US" sz="3200" b="0" dirty="0">
                <a:latin typeface="隶书" panose="02010509060101010101" pitchFamily="49" charset="-122"/>
                <a:ea typeface="隶书" panose="02010509060101010101" pitchFamily="49"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dirty="0">
                <a:sym typeface="+mn-ea"/>
              </a:rPr>
              <a:t>设计性实验--设计一个秒表StopWatch的类</a:t>
            </a:r>
            <a:endParaRPr lang="zh-CN" altLang="en-US"/>
          </a:p>
        </p:txBody>
      </p:sp>
      <p:sp>
        <p:nvSpPr>
          <p:cNvPr id="3" name="文本框 2"/>
          <p:cNvSpPr txBox="1"/>
          <p:nvPr/>
        </p:nvSpPr>
        <p:spPr>
          <a:xfrm>
            <a:off x="1487170" y="952500"/>
            <a:ext cx="9152890" cy="2676525"/>
          </a:xfrm>
          <a:prstGeom prst="rect">
            <a:avLst/>
          </a:prstGeom>
          <a:solidFill>
            <a:schemeClr val="bg1">
              <a:lumMod val="85000"/>
            </a:schemeClr>
          </a:solidFill>
        </p:spPr>
        <p:txBody>
          <a:bodyPr wrap="square" rtlCol="0" anchor="t">
            <a:spAutoFit/>
          </a:bodyPr>
          <a:p>
            <a:endParaRPr lang="zh-CN" altLang="en-US" sz="1400"/>
          </a:p>
          <a:p>
            <a:r>
              <a:rPr lang="zh-CN" altLang="en-US" sz="1400"/>
              <a:t>	private static boolean checkOrder(int[] numbers) {</a:t>
            </a:r>
            <a:endParaRPr lang="zh-CN" altLang="en-US" sz="1400"/>
          </a:p>
          <a:p>
            <a:r>
              <a:rPr lang="zh-CN" altLang="en-US" sz="1400"/>
              <a:t>		if (numbers.length &lt; SIZE)</a:t>
            </a:r>
            <a:endParaRPr lang="zh-CN" altLang="en-US" sz="1400"/>
          </a:p>
          <a:p>
            <a:r>
              <a:rPr lang="zh-CN" altLang="en-US" sz="1400"/>
              <a:t>			return false;</a:t>
            </a:r>
            <a:endParaRPr lang="zh-CN" altLang="en-US" sz="1400"/>
          </a:p>
          <a:p>
            <a:r>
              <a:rPr lang="zh-CN" altLang="en-US" sz="1400"/>
              <a:t>		for (int i = 0; i &lt; numbers.length - 1; i++) {</a:t>
            </a:r>
            <a:endParaRPr lang="zh-CN" altLang="en-US" sz="1400"/>
          </a:p>
          <a:p>
            <a:r>
              <a:rPr lang="zh-CN" altLang="en-US" sz="1400"/>
              <a:t>			if (numbers[i] &gt; numbers[i + 1])</a:t>
            </a:r>
            <a:endParaRPr lang="zh-CN" altLang="en-US" sz="1400"/>
          </a:p>
          <a:p>
            <a:r>
              <a:rPr lang="zh-CN" altLang="en-US" sz="1400"/>
              <a:t>				return false;</a:t>
            </a:r>
            <a:endParaRPr lang="zh-CN" altLang="en-US" sz="1400"/>
          </a:p>
          <a:p>
            <a:r>
              <a:rPr lang="zh-CN" altLang="en-US" sz="1400"/>
              <a:t>		}</a:t>
            </a:r>
            <a:endParaRPr lang="zh-CN" altLang="en-US" sz="1400"/>
          </a:p>
          <a:p>
            <a:r>
              <a:rPr lang="zh-CN" altLang="en-US" sz="1400"/>
              <a:t>		return true;</a:t>
            </a:r>
            <a:endParaRPr lang="zh-CN" altLang="en-US" sz="1400"/>
          </a:p>
          <a:p>
            <a:r>
              <a:rPr lang="zh-CN" altLang="en-US" sz="1400"/>
              <a:t>	}</a:t>
            </a:r>
            <a:endParaRPr lang="zh-CN" altLang="en-US" sz="1400"/>
          </a:p>
          <a:p>
            <a:endParaRPr lang="zh-CN" altLang="en-US" sz="1400"/>
          </a:p>
          <a:p>
            <a:r>
              <a:rPr lang="zh-CN" altLang="en-US" sz="1400"/>
              <a:t>}</a:t>
            </a:r>
            <a:endParaRPr lang="zh-CN" altLang="en-US" sz="1400"/>
          </a:p>
        </p:txBody>
      </p:sp>
      <p:pic>
        <p:nvPicPr>
          <p:cNvPr id="4" name="内容占位符 3"/>
          <p:cNvPicPr>
            <a:picLocks noChangeAspect="1"/>
          </p:cNvPicPr>
          <p:nvPr>
            <p:ph idx="1"/>
          </p:nvPr>
        </p:nvPicPr>
        <p:blipFill>
          <a:blip r:embed="rId1"/>
          <a:stretch>
            <a:fillRect/>
          </a:stretch>
        </p:blipFill>
        <p:spPr>
          <a:xfrm>
            <a:off x="3359785" y="4220845"/>
            <a:ext cx="5343525" cy="129540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dirty="0">
                <a:sym typeface="+mn-ea"/>
              </a:rPr>
              <a:t>设计性实验--利用Math类中的成员方法计算一元二次方程的根</a:t>
            </a:r>
            <a:endParaRPr lang="zh-CN" altLang="en-US"/>
          </a:p>
        </p:txBody>
      </p:sp>
      <p:sp>
        <p:nvSpPr>
          <p:cNvPr id="5" name="内容占位符 4"/>
          <p:cNvSpPr/>
          <p:nvPr>
            <p:ph idx="1"/>
            <p:custDataLst>
              <p:tags r:id="rId1"/>
            </p:custDataLst>
          </p:nvPr>
        </p:nvSpPr>
        <p:spPr/>
        <p:txBody>
          <a:bodyPr>
            <a:normAutofit/>
          </a:bodyPr>
          <a:p>
            <a:pPr marL="0" indent="0">
              <a:buNone/>
            </a:pPr>
            <a:r>
              <a:rPr lang="zh-CN" altLang="en-US" sz="2400">
                <a:latin typeface="宋体" panose="02010600030101010101" pitchFamily="2" charset="-122"/>
                <a:ea typeface="宋体" panose="02010600030101010101" pitchFamily="2" charset="-122"/>
              </a:rPr>
              <a:t>其中包括如下内容：</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(1)为二次方程式ax</a:t>
            </a:r>
            <a:r>
              <a:rPr lang="zh-CN" altLang="en-US" sz="2400" baseline="300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+bx+c=0设计一个名为QuadraticEquation的类；</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(2)a，b，c表示三个私有数据域；</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(3)一个构造方法，可以传入3个参数为三个私有域进行初始化；</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(4)提供a，b，c的三个获取方法；</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(5)提供一个名为getDiscriminant的方法返回b2-4ac；</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(6)名为getRoot1和getRoot2方法返回等式的两个根，</a:t>
            </a:r>
            <a:endParaRPr lang="zh-CN" altLang="en-US" sz="2400">
              <a:latin typeface="宋体" panose="02010600030101010101" pitchFamily="2" charset="-122"/>
              <a:ea typeface="宋体" panose="02010600030101010101" pitchFamily="2" charset="-122"/>
            </a:endParaRPr>
          </a:p>
          <a:p>
            <a:pPr marL="0" indent="0" algn="ctr">
              <a:buNone/>
            </a:pPr>
            <a:r>
              <a:rPr lang="zh-CN" altLang="en-US" sz="2400">
                <a:latin typeface="宋体" panose="02010600030101010101" pitchFamily="2" charset="-122"/>
                <a:ea typeface="宋体" panose="02010600030101010101" pitchFamily="2" charset="-122"/>
              </a:rPr>
              <a:t> 和 </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这两个方法仅能在判别式为非负数时才有用。如果判别式为负数，这两个方法的返回值为0。</a:t>
            </a:r>
            <a:endParaRPr lang="zh-CN" altLang="en-US" sz="2400">
              <a:latin typeface="宋体" panose="02010600030101010101" pitchFamily="2" charset="-122"/>
              <a:ea typeface="宋体" panose="02010600030101010101" pitchFamily="2" charset="-122"/>
            </a:endParaRPr>
          </a:p>
          <a:p>
            <a:pPr marL="0" indent="0">
              <a:buNone/>
            </a:pPr>
            <a:r>
              <a:rPr lang="zh-CN" altLang="en-US" sz="2400">
                <a:latin typeface="宋体" panose="02010600030101010101" pitchFamily="2" charset="-122"/>
                <a:ea typeface="宋体" panose="02010600030101010101" pitchFamily="2" charset="-122"/>
              </a:rPr>
              <a:t>画出该类的UML图并实现这个类。编写一个测试程序，提示用户输入a、b和c的值，然后显示判别式的结构。如果判别式为正数，显示两个根；如果判别式为0，显示一个根；否者显示“方程没有实数根。</a:t>
            </a:r>
            <a:endParaRPr lang="zh-CN" altLang="en-US" sz="2400">
              <a:latin typeface="宋体" panose="02010600030101010101" pitchFamily="2" charset="-122"/>
              <a:ea typeface="宋体" panose="02010600030101010101" pitchFamily="2" charset="-122"/>
            </a:endParaRPr>
          </a:p>
        </p:txBody>
      </p:sp>
      <p:pic>
        <p:nvPicPr>
          <p:cNvPr id="100" name="图片 99"/>
          <p:cNvPicPr/>
          <p:nvPr>
            <p:custDataLst>
              <p:tags r:id="rId2"/>
            </p:custDataLst>
          </p:nvPr>
        </p:nvPicPr>
        <p:blipFill>
          <a:blip r:embed="rId3"/>
          <a:stretch>
            <a:fillRect/>
          </a:stretch>
        </p:blipFill>
        <p:spPr>
          <a:xfrm>
            <a:off x="4151630" y="3933190"/>
            <a:ext cx="1459230" cy="462280"/>
          </a:xfrm>
          <a:prstGeom prst="rect">
            <a:avLst/>
          </a:prstGeom>
          <a:noFill/>
          <a:ln w="9525">
            <a:noFill/>
          </a:ln>
        </p:spPr>
      </p:pic>
      <p:pic>
        <p:nvPicPr>
          <p:cNvPr id="101" name="图片 100"/>
          <p:cNvPicPr/>
          <p:nvPr>
            <p:custDataLst>
              <p:tags r:id="rId4"/>
            </p:custDataLst>
          </p:nvPr>
        </p:nvPicPr>
        <p:blipFill>
          <a:blip r:embed="rId5"/>
          <a:stretch>
            <a:fillRect/>
          </a:stretch>
        </p:blipFill>
        <p:spPr>
          <a:xfrm>
            <a:off x="6599555" y="3933190"/>
            <a:ext cx="1414780" cy="462280"/>
          </a:xfrm>
          <a:prstGeom prst="rect">
            <a:avLst/>
          </a:prstGeom>
          <a:noFill/>
          <a:ln w="9525">
            <a:noFill/>
          </a:ln>
        </p:spPr>
      </p:pic>
    </p:spTree>
    <p:custDataLst>
      <p:tags r:id="rId6"/>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dirty="0">
                <a:sym typeface="+mn-ea"/>
              </a:rPr>
              <a:t>设计性实验--利用Math类中的成员方法计算一元二次方程的根</a:t>
            </a:r>
            <a:endParaRPr lang="zh-CN" altLang="en-US"/>
          </a:p>
        </p:txBody>
      </p:sp>
      <p:sp>
        <p:nvSpPr>
          <p:cNvPr id="34821" name="矩形 8"/>
          <p:cNvSpPr/>
          <p:nvPr>
            <p:custDataLst>
              <p:tags r:id="rId1"/>
            </p:custDataLst>
          </p:nvPr>
        </p:nvSpPr>
        <p:spPr>
          <a:xfrm>
            <a:off x="1367790" y="1066165"/>
            <a:ext cx="6089650" cy="491490"/>
          </a:xfrm>
          <a:prstGeom prst="rect">
            <a:avLst/>
          </a:prstGeom>
          <a:noFill/>
          <a:ln w="9525">
            <a:noFill/>
          </a:ln>
        </p:spPr>
        <p:txBody>
          <a:bodyPr wrap="square">
            <a:spAutoFit/>
          </a:bodyPr>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根据题目要求绘制</a:t>
            </a:r>
            <a:r>
              <a:rPr lang="en-US" altLang="zh-CN" sz="2000" dirty="0">
                <a:solidFill>
                  <a:srgbClr val="000000"/>
                </a:solidFill>
                <a:latin typeface="微软雅黑" panose="020B0503020204020204" pitchFamily="34" charset="-122"/>
                <a:ea typeface="微软雅黑" panose="020B0503020204020204" pitchFamily="34" charset="-122"/>
              </a:rPr>
              <a:t>UML</a:t>
            </a:r>
            <a:r>
              <a:rPr lang="zh-CN" altLang="en-US" sz="2000" dirty="0">
                <a:solidFill>
                  <a:srgbClr val="000000"/>
                </a:solidFill>
                <a:latin typeface="微软雅黑" panose="020B0503020204020204" pitchFamily="34" charset="-122"/>
                <a:ea typeface="微软雅黑" panose="020B0503020204020204" pitchFamily="34" charset="-122"/>
              </a:rPr>
              <a:t>类图</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3" name="椭圆 2"/>
          <p:cNvSpPr/>
          <p:nvPr>
            <p:custDataLst>
              <p:tags r:id="rId2"/>
            </p:custDataLst>
          </p:nvPr>
        </p:nvSpPr>
        <p:spPr>
          <a:xfrm>
            <a:off x="802640" y="1071245"/>
            <a:ext cx="48895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826" name="矩形 16"/>
          <p:cNvSpPr/>
          <p:nvPr>
            <p:custDataLst>
              <p:tags r:id="rId3"/>
            </p:custDataLst>
          </p:nvPr>
        </p:nvSpPr>
        <p:spPr>
          <a:xfrm>
            <a:off x="1367473" y="1829753"/>
            <a:ext cx="6934200" cy="491490"/>
          </a:xfrm>
          <a:prstGeom prst="rect">
            <a:avLst/>
          </a:prstGeom>
          <a:noFill/>
          <a:ln w="9525">
            <a:noFill/>
          </a:ln>
        </p:spPr>
        <p:txBody>
          <a:bodyPr>
            <a:spAutoFit/>
          </a:bodyPr>
          <a:p>
            <a:pPr>
              <a:lnSpc>
                <a:spcPct val="130000"/>
              </a:lnSpc>
              <a:spcBef>
                <a:spcPts val="600"/>
              </a:spcBef>
              <a:spcAft>
                <a:spcPts val="600"/>
              </a:spcAft>
            </a:pPr>
            <a:r>
              <a:rPr lang="zh-CN" altLang="en-US" sz="2000" dirty="0">
                <a:latin typeface="Calibri" panose="020F0502020204030204" pitchFamily="34" charset="0"/>
                <a:ea typeface="微软雅黑" panose="020B0503020204020204" pitchFamily="34" charset="-122"/>
              </a:rPr>
              <a:t>根据</a:t>
            </a:r>
            <a:r>
              <a:rPr lang="en-US" altLang="zh-CN" sz="2000" dirty="0">
                <a:latin typeface="Calibri" panose="020F0502020204030204" pitchFamily="34" charset="0"/>
                <a:ea typeface="微软雅黑" panose="020B0503020204020204" pitchFamily="34" charset="-122"/>
              </a:rPr>
              <a:t>UML</a:t>
            </a:r>
            <a:r>
              <a:rPr lang="zh-CN" altLang="en-US" sz="2000" dirty="0">
                <a:latin typeface="Calibri" panose="020F0502020204030204" pitchFamily="34" charset="0"/>
                <a:ea typeface="微软雅黑" panose="020B0503020204020204" pitchFamily="34" charset="-122"/>
              </a:rPr>
              <a:t>类图实现</a:t>
            </a:r>
            <a:r>
              <a:rPr lang="en-US" altLang="zh-CN" sz="2000" dirty="0">
                <a:latin typeface="Calibri" panose="020F0502020204030204" pitchFamily="34" charset="0"/>
                <a:ea typeface="微软雅黑" panose="020B0503020204020204" pitchFamily="34" charset="-122"/>
              </a:rPr>
              <a:t>Java</a:t>
            </a:r>
            <a:r>
              <a:rPr lang="zh-CN" altLang="en-US" sz="2000" dirty="0">
                <a:latin typeface="Calibri" panose="020F0502020204030204" pitchFamily="34" charset="0"/>
                <a:ea typeface="微软雅黑" panose="020B0503020204020204" pitchFamily="34" charset="-122"/>
              </a:rPr>
              <a:t>代码</a:t>
            </a:r>
            <a:endParaRPr lang="zh-CN" altLang="en-US" sz="2000" dirty="0">
              <a:latin typeface="Calibri" panose="020F0502020204030204" pitchFamily="34" charset="0"/>
              <a:ea typeface="微软雅黑" panose="020B0503020204020204" pitchFamily="34" charset="-122"/>
            </a:endParaRPr>
          </a:p>
        </p:txBody>
      </p:sp>
      <p:sp>
        <p:nvSpPr>
          <p:cNvPr id="18" name="椭圆 17"/>
          <p:cNvSpPr/>
          <p:nvPr>
            <p:custDataLst>
              <p:tags r:id="rId4"/>
            </p:custDataLst>
          </p:nvPr>
        </p:nvSpPr>
        <p:spPr>
          <a:xfrm>
            <a:off x="802323" y="1863090"/>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椭圆 3"/>
          <p:cNvSpPr/>
          <p:nvPr>
            <p:custDataLst>
              <p:tags r:id="rId5"/>
            </p:custDataLst>
          </p:nvPr>
        </p:nvSpPr>
        <p:spPr>
          <a:xfrm>
            <a:off x="802323" y="2642235"/>
            <a:ext cx="469900" cy="504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lt1"/>
                </a:solidFill>
                <a:effectLst/>
                <a:uLnTx/>
                <a:uFillTx/>
                <a:latin typeface="+mn-lt"/>
                <a:ea typeface="+mn-ea"/>
                <a:cs typeface="+mn-cs"/>
              </a:rPr>
              <a:t>3</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7" name="矩形 16"/>
          <p:cNvSpPr/>
          <p:nvPr>
            <p:custDataLst>
              <p:tags r:id="rId6"/>
            </p:custDataLst>
          </p:nvPr>
        </p:nvSpPr>
        <p:spPr>
          <a:xfrm>
            <a:off x="1378268" y="2641918"/>
            <a:ext cx="6934200" cy="491490"/>
          </a:xfrm>
          <a:prstGeom prst="rect">
            <a:avLst/>
          </a:prstGeom>
          <a:noFill/>
          <a:ln w="9525">
            <a:noFill/>
          </a:ln>
        </p:spPr>
        <p:txBody>
          <a:bodyPr>
            <a:spAutoFit/>
          </a:bodyPr>
          <a:p>
            <a:pPr>
              <a:lnSpc>
                <a:spcPct val="130000"/>
              </a:lnSpc>
              <a:spcBef>
                <a:spcPts val="600"/>
              </a:spcBef>
              <a:spcAft>
                <a:spcPts val="600"/>
              </a:spcAft>
            </a:pPr>
            <a:r>
              <a:rPr lang="zh-CN" sz="2000" dirty="0">
                <a:latin typeface="Calibri" panose="020F0502020204030204" pitchFamily="34" charset="0"/>
                <a:ea typeface="微软雅黑" panose="020B0503020204020204" pitchFamily="34" charset="-122"/>
              </a:rPr>
              <a:t>编写测试代码，对实现的类进行测试</a:t>
            </a:r>
            <a:endParaRPr lang="zh-CN" sz="2000" dirty="0">
              <a:latin typeface="Calibri" panose="020F0502020204030204" pitchFamily="34" charset="0"/>
              <a:ea typeface="微软雅黑" panose="020B0503020204020204" pitchFamily="34" charset="-122"/>
            </a:endParaRPr>
          </a:p>
        </p:txBody>
      </p:sp>
      <p:pic>
        <p:nvPicPr>
          <p:cNvPr id="5" name="图片 4"/>
          <p:cNvPicPr>
            <a:picLocks noChangeAspect="1"/>
          </p:cNvPicPr>
          <p:nvPr>
            <p:custDataLst>
              <p:tags r:id="rId7"/>
            </p:custDataLst>
          </p:nvPr>
        </p:nvPicPr>
        <p:blipFill>
          <a:blip r:embed="rId8"/>
          <a:stretch>
            <a:fillRect/>
          </a:stretch>
        </p:blipFill>
        <p:spPr>
          <a:xfrm>
            <a:off x="1824990" y="3500755"/>
            <a:ext cx="3438525" cy="3057525"/>
          </a:xfrm>
          <a:prstGeom prst="rect">
            <a:avLst/>
          </a:prstGeom>
        </p:spPr>
      </p:pic>
      <p:pic>
        <p:nvPicPr>
          <p:cNvPr id="11" name="内容占位符 10"/>
          <p:cNvPicPr>
            <a:picLocks noChangeAspect="1"/>
          </p:cNvPicPr>
          <p:nvPr>
            <p:ph idx="1"/>
          </p:nvPr>
        </p:nvPicPr>
        <p:blipFill>
          <a:blip r:embed="rId9"/>
          <a:stretch>
            <a:fillRect/>
          </a:stretch>
        </p:blipFill>
        <p:spPr>
          <a:xfrm>
            <a:off x="1127760" y="714375"/>
            <a:ext cx="9351010" cy="5681980"/>
          </a:xfrm>
          <a:prstGeom prst="rect">
            <a:avLst/>
          </a:prstGeom>
        </p:spPr>
      </p:pic>
      <p:pic>
        <p:nvPicPr>
          <p:cNvPr id="12" name="图片 11"/>
          <p:cNvPicPr>
            <a:picLocks noChangeAspect="1"/>
          </p:cNvPicPr>
          <p:nvPr/>
        </p:nvPicPr>
        <p:blipFill>
          <a:blip r:embed="rId10"/>
          <a:stretch>
            <a:fillRect/>
          </a:stretch>
        </p:blipFill>
        <p:spPr>
          <a:xfrm>
            <a:off x="263525" y="1268730"/>
            <a:ext cx="5561330" cy="4728210"/>
          </a:xfrm>
          <a:prstGeom prst="rect">
            <a:avLst/>
          </a:prstGeom>
        </p:spPr>
      </p:pic>
      <p:pic>
        <p:nvPicPr>
          <p:cNvPr id="13" name="图片 12"/>
          <p:cNvPicPr>
            <a:picLocks noChangeAspect="1"/>
          </p:cNvPicPr>
          <p:nvPr/>
        </p:nvPicPr>
        <p:blipFill>
          <a:blip r:embed="rId11"/>
          <a:stretch>
            <a:fillRect/>
          </a:stretch>
        </p:blipFill>
        <p:spPr>
          <a:xfrm>
            <a:off x="6096000" y="1367790"/>
            <a:ext cx="5547995" cy="3770630"/>
          </a:xfrm>
          <a:prstGeom prst="rect">
            <a:avLst/>
          </a:prstGeom>
        </p:spPr>
      </p:pic>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nodeType="clickEffect">
                                  <p:stCondLst>
                                    <p:cond delay="0"/>
                                  </p:stCondLst>
                                  <p:childTnLst>
                                    <p:anim calcmode="lin" valueType="num">
                                      <p:cBhvr additive="base">
                                        <p:cTn id="10" dur="500"/>
                                        <p:tgtEl>
                                          <p:spTgt spid="11"/>
                                        </p:tgtEl>
                                        <p:attrNameLst>
                                          <p:attrName>ppt_x</p:attrName>
                                        </p:attrNameLst>
                                      </p:cBhvr>
                                      <p:tavLst>
                                        <p:tav tm="0">
                                          <p:val>
                                            <p:strVal val="ppt_x"/>
                                          </p:val>
                                        </p:tav>
                                        <p:tav tm="100000">
                                          <p:val>
                                            <p:strVal val="ppt_x"/>
                                          </p:val>
                                        </p:tav>
                                      </p:tavLst>
                                    </p:anim>
                                    <p:anim calcmode="lin" valueType="num">
                                      <p:cBhvr additive="base">
                                        <p:cTn id="11" dur="500"/>
                                        <p:tgtEl>
                                          <p:spTgt spid="11"/>
                                        </p:tgtEl>
                                        <p:attrNameLst>
                                          <p:attrName>ppt_y</p:attrName>
                                        </p:attrNameLst>
                                      </p:cBhvr>
                                      <p:tavLst>
                                        <p:tav tm="0">
                                          <p:val>
                                            <p:strVal val="ppt_y"/>
                                          </p:val>
                                        </p:tav>
                                        <p:tav tm="100000">
                                          <p:val>
                                            <p:strVal val="1+ppt_h/2"/>
                                          </p:val>
                                        </p:tav>
                                      </p:tavLst>
                                    </p:anim>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8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2" fill="hold" nodeType="clickEffect">
                                  <p:stCondLst>
                                    <p:cond delay="0"/>
                                  </p:stCondLst>
                                  <p:childTnLst>
                                    <p:anim calcmode="lin" valueType="num">
                                      <p:cBhvr additive="base">
                                        <p:cTn id="30" dur="500"/>
                                        <p:tgtEl>
                                          <p:spTgt spid="12"/>
                                        </p:tgtEl>
                                        <p:attrNameLst>
                                          <p:attrName>ppt_x</p:attrName>
                                        </p:attrNameLst>
                                      </p:cBhvr>
                                      <p:tavLst>
                                        <p:tav tm="0">
                                          <p:val>
                                            <p:strVal val="ppt_x"/>
                                          </p:val>
                                        </p:tav>
                                        <p:tav tm="100000">
                                          <p:val>
                                            <p:strVal val="1+ppt_w/2"/>
                                          </p:val>
                                        </p:tav>
                                      </p:tavLst>
                                    </p:anim>
                                    <p:anim calcmode="lin" valueType="num">
                                      <p:cBhvr additive="base">
                                        <p:cTn id="31" dur="500"/>
                                        <p:tgtEl>
                                          <p:spTgt spid="12"/>
                                        </p:tgtEl>
                                        <p:attrNameLst>
                                          <p:attrName>ppt_y</p:attrName>
                                        </p:attrNameLst>
                                      </p:cBhvr>
                                      <p:tavLst>
                                        <p:tav tm="0">
                                          <p:val>
                                            <p:strVal val="ppt_y"/>
                                          </p:val>
                                        </p:tav>
                                        <p:tav tm="100000">
                                          <p:val>
                                            <p:strVal val="ppt_y"/>
                                          </p:val>
                                        </p:tav>
                                      </p:tavLst>
                                    </p:anim>
                                    <p:set>
                                      <p:cBhvr>
                                        <p:cTn id="32" dur="1" fill="hold">
                                          <p:stCondLst>
                                            <p:cond delay="499"/>
                                          </p:stCondLst>
                                        </p:cTn>
                                        <p:tgtEl>
                                          <p:spTgt spid="12"/>
                                        </p:tgtEl>
                                        <p:attrNameLst>
                                          <p:attrName>style.visibility</p:attrName>
                                        </p:attrNameLst>
                                      </p:cBhvr>
                                      <p:to>
                                        <p:strVal val="hidden"/>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6" grpId="0"/>
      <p:bldP spid="18" grpId="0" bldLvl="0" animBg="1"/>
      <p:bldP spid="7" grpId="0"/>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43013" name="矩形 8"/>
          <p:cNvSpPr/>
          <p:nvPr/>
        </p:nvSpPr>
        <p:spPr>
          <a:xfrm>
            <a:off x="1412240" y="1293495"/>
            <a:ext cx="9956165" cy="891540"/>
          </a:xfrm>
          <a:prstGeom prst="rect">
            <a:avLst/>
          </a:prstGeom>
          <a:noFill/>
          <a:ln w="9525">
            <a:noFill/>
          </a:ln>
        </p:spPr>
        <p:txBody>
          <a:bodyPr wrap="square">
            <a:spAutoFit/>
          </a:bodyPr>
          <a:p>
            <a:pPr>
              <a:lnSpc>
                <a:spcPct val="130000"/>
              </a:lnSpc>
              <a:spcBef>
                <a:spcPts val="600"/>
              </a:spcBef>
              <a:spcAft>
                <a:spcPts val="600"/>
              </a:spcAft>
            </a:pPr>
            <a:r>
              <a:rPr sz="2000" dirty="0">
                <a:solidFill>
                  <a:srgbClr val="000000"/>
                </a:solidFill>
                <a:latin typeface="微软雅黑" panose="020B0503020204020204" pitchFamily="34" charset="-122"/>
                <a:ea typeface="微软雅黑" panose="020B0503020204020204" pitchFamily="34" charset="-122"/>
              </a:rPr>
              <a:t>数组是对象还是基本类型值？数组可以包含对象类型的元素吗？试描述数组元素的默认值。</a:t>
            </a:r>
            <a:endParaRPr sz="2000" dirty="0">
              <a:solidFill>
                <a:srgbClr val="000000"/>
              </a:solidFill>
              <a:latin typeface="微软雅黑" panose="020B0503020204020204" pitchFamily="34" charset="-122"/>
              <a:ea typeface="微软雅黑" panose="020B0503020204020204" pitchFamily="34" charset="-122"/>
            </a:endParaRPr>
          </a:p>
        </p:txBody>
      </p:sp>
      <p:sp>
        <p:nvSpPr>
          <p:cNvPr id="43014" name="矩形 9"/>
          <p:cNvSpPr/>
          <p:nvPr/>
        </p:nvSpPr>
        <p:spPr>
          <a:xfrm>
            <a:off x="1421765" y="3226435"/>
            <a:ext cx="9947275" cy="1291590"/>
          </a:xfrm>
          <a:prstGeom prst="rect">
            <a:avLst/>
          </a:prstGeom>
          <a:noFill/>
          <a:ln w="9525">
            <a:noFill/>
          </a:ln>
        </p:spPr>
        <p:txBody>
          <a:bodyPr wrap="square">
            <a:spAutoFit/>
          </a:bodyPr>
          <a:p>
            <a:pPr>
              <a:lnSpc>
                <a:spcPct val="130000"/>
              </a:lnSpc>
              <a:spcBef>
                <a:spcPts val="600"/>
              </a:spcBef>
              <a:spcAft>
                <a:spcPts val="600"/>
              </a:spcAft>
            </a:pPr>
            <a:r>
              <a:rPr sz="2000" dirty="0">
                <a:solidFill>
                  <a:srgbClr val="000000"/>
                </a:solidFill>
                <a:latin typeface="微软雅黑" panose="020B0503020204020204" pitchFamily="34" charset="-122"/>
                <a:ea typeface="微软雅黑" panose="020B0503020204020204" pitchFamily="34" charset="-122"/>
              </a:rPr>
              <a:t>上面多处测试中，出现了两种测试结果的输出，即控制台输出测试结果和使用预设值和结果内容自动比较输出测试最终结果，考虑这两种测试结果输出方式各自的优缺点并考虑它们都适用于哪些场景。</a:t>
            </a:r>
            <a:endParaRPr sz="2000" dirty="0">
              <a:solidFill>
                <a:srgbClr val="000000"/>
              </a:solidFill>
              <a:latin typeface="微软雅黑" panose="020B0503020204020204" pitchFamily="34" charset="-122"/>
              <a:ea typeface="微软雅黑" panose="020B0503020204020204" pitchFamily="34" charset="-122"/>
            </a:endParaRPr>
          </a:p>
        </p:txBody>
      </p:sp>
      <p:sp>
        <p:nvSpPr>
          <p:cNvPr id="43015" name="矩形 10"/>
          <p:cNvSpPr/>
          <p:nvPr/>
        </p:nvSpPr>
        <p:spPr>
          <a:xfrm>
            <a:off x="1564640" y="2382520"/>
            <a:ext cx="9732010" cy="491490"/>
          </a:xfrm>
          <a:prstGeom prst="rect">
            <a:avLst/>
          </a:prstGeom>
          <a:noFill/>
          <a:ln w="9525">
            <a:noFill/>
          </a:ln>
        </p:spPr>
        <p:txBody>
          <a:bodyPr wrap="square">
            <a:spAutoFit/>
          </a:bodyPr>
          <a:p>
            <a:pPr>
              <a:lnSpc>
                <a:spcPct val="130000"/>
              </a:lnSpc>
              <a:spcBef>
                <a:spcPts val="600"/>
              </a:spcBef>
              <a:spcAft>
                <a:spcPts val="600"/>
              </a:spcAft>
            </a:pPr>
            <a:r>
              <a:rPr sz="2000" dirty="0">
                <a:solidFill>
                  <a:srgbClr val="000000"/>
                </a:solidFill>
                <a:latin typeface="微软雅黑" panose="020B0503020204020204" pitchFamily="34" charset="-122"/>
                <a:ea typeface="微软雅黑" panose="020B0503020204020204" pitchFamily="34" charset="-122"/>
              </a:rPr>
              <a:t>如何为当前时间创建一个Date对象？如何显示当前时间？</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nvSpPr>
        <p:spPr>
          <a:xfrm>
            <a:off x="622935" y="1410653"/>
            <a:ext cx="539750" cy="539750"/>
          </a:xfrm>
          <a:prstGeom prst="roundRect">
            <a:avLst>
              <a:gd name="adj" fmla="val 16667"/>
            </a:avLst>
          </a:prstGeom>
          <a:solidFill>
            <a:schemeClr val="accent5"/>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endParaRPr>
          </a:p>
        </p:txBody>
      </p:sp>
      <p:sp>
        <p:nvSpPr>
          <p:cNvPr id="43017" name="圆角矩形 4"/>
          <p:cNvSpPr>
            <a:spLocks noChangeAspect="1"/>
          </p:cNvSpPr>
          <p:nvPr/>
        </p:nvSpPr>
        <p:spPr>
          <a:xfrm>
            <a:off x="622935" y="2417763"/>
            <a:ext cx="539750" cy="541337"/>
          </a:xfrm>
          <a:prstGeom prst="roundRect">
            <a:avLst>
              <a:gd name="adj" fmla="val 16667"/>
            </a:avLst>
          </a:prstGeom>
          <a:solidFill>
            <a:srgbClr val="6ED4D4"/>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43018" name="圆角矩形 3"/>
          <p:cNvSpPr>
            <a:spLocks noChangeAspect="1"/>
          </p:cNvSpPr>
          <p:nvPr/>
        </p:nvSpPr>
        <p:spPr>
          <a:xfrm>
            <a:off x="622935" y="3356293"/>
            <a:ext cx="539750" cy="539750"/>
          </a:xfrm>
          <a:prstGeom prst="roundRect">
            <a:avLst>
              <a:gd name="adj" fmla="val 16667"/>
            </a:avLst>
          </a:prstGeom>
          <a:solidFill>
            <a:srgbClr val="00B050"/>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3</a:t>
            </a:r>
            <a:endParaRPr lang="zh-CN" altLang="en-US" sz="2800" dirty="0">
              <a:solidFill>
                <a:srgbClr val="FFFFFF"/>
              </a:solidFill>
              <a:latin typeface="Segoe UI" panose="020B0502040204020203" pitchFamily="34" charset="0"/>
              <a:ea typeface="微软雅黑" panose="020B0503020204020204" pitchFamily="34"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solidFill>
                  <a:schemeClr val="tx1"/>
                </a:solidFill>
              </a:rPr>
              <a:t>实践是编程的能力提升的最好途径</a:t>
            </a:r>
            <a:endParaRPr lang="zh-CN" altLang="en-US">
              <a:solidFill>
                <a:schemeClr val="tx1"/>
              </a:solidFill>
            </a:endParaRPr>
          </a:p>
        </p:txBody>
      </p:sp>
      <p:sp>
        <p:nvSpPr>
          <p:cNvPr id="3" name="副标题 2"/>
          <p:cNvSpPr>
            <a:spLocks noGrp="1"/>
          </p:cNvSpPr>
          <p:nvPr>
            <p:ph type="subTitle" idx="1"/>
          </p:nvPr>
        </p:nvSpPr>
        <p:spPr/>
        <p:txBody>
          <a:bodyPr/>
          <a:p>
            <a:pPr algn="ctr"/>
            <a:endParaRPr lang="zh-CN" altLang="en-US"/>
          </a:p>
          <a:p>
            <a:pPr algn="ctr"/>
            <a:r>
              <a:rPr lang="zh-CN" altLang="en-US"/>
              <a:t>让我们行动起来吧，谢谢观看</a:t>
            </a: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类的语法结构</a:t>
            </a:r>
            <a:endParaRPr lang="zh-CN" altLang="en-US"/>
          </a:p>
        </p:txBody>
      </p:sp>
      <p:sp>
        <p:nvSpPr>
          <p:cNvPr id="3" name="内容占位符 2"/>
          <p:cNvSpPr>
            <a:spLocks noGrp="1"/>
          </p:cNvSpPr>
          <p:nvPr>
            <p:ph idx="1"/>
          </p:nvPr>
        </p:nvSpPr>
        <p:spPr/>
        <p:txBody>
          <a:bodyPr/>
          <a:p>
            <a:pPr marL="342900" lvl="0" indent="-342900" defTabSz="914400">
              <a:lnSpc>
                <a:spcPct val="110000"/>
              </a:lnSpc>
              <a:spcBef>
                <a:spcPts val="600"/>
              </a:spcBef>
              <a:spcAft>
                <a:spcPts val="600"/>
              </a:spcAft>
              <a:buClr>
                <a:schemeClr val="hlink"/>
              </a:buClr>
              <a:buFont typeface="Wingdings" panose="05000000000000000000" pitchFamily="2" charset="2"/>
              <a:buChar char="u"/>
            </a:pPr>
            <a:r>
              <a:rPr lang="zh-CN" dirty="0">
                <a:ea typeface="宋体" panose="02010600030101010101" pitchFamily="2" charset="-122"/>
                <a:sym typeface="+mn-ea"/>
              </a:rPr>
              <a:t>对象表示现实世界中确定的一个实体。每个对象都有自己的属性和行为，相关对象将这些公共属性和行为抽象并封装在一起就形成了类。</a:t>
            </a:r>
            <a:endParaRPr lang="zh-CN" b="1" dirty="0">
              <a:solidFill>
                <a:schemeClr val="tx1"/>
              </a:solidFill>
              <a:ea typeface="宋体" panose="02010600030101010101" pitchFamily="2" charset="-122"/>
            </a:endParaRPr>
          </a:p>
          <a:p>
            <a:pPr marL="342900" lvl="0" indent="-342900" defTabSz="914400">
              <a:lnSpc>
                <a:spcPct val="110000"/>
              </a:lnSpc>
              <a:spcBef>
                <a:spcPts val="600"/>
              </a:spcBef>
              <a:spcAft>
                <a:spcPts val="600"/>
              </a:spcAft>
              <a:buClr>
                <a:schemeClr val="hlink"/>
              </a:buClr>
              <a:buFont typeface="Wingdings" panose="05000000000000000000" pitchFamily="2" charset="2"/>
              <a:buChar char="u"/>
            </a:pPr>
            <a:r>
              <a:rPr lang="zh-CN" dirty="0">
                <a:solidFill>
                  <a:srgbClr val="FF0000"/>
                </a:solidFill>
                <a:ea typeface="宋体" panose="02010600030101010101" pitchFamily="2" charset="-122"/>
                <a:sym typeface="+mn-ea"/>
              </a:rPr>
              <a:t>属性定义</a:t>
            </a:r>
            <a:r>
              <a:rPr lang="zh-CN" dirty="0">
                <a:ea typeface="宋体" panose="02010600030101010101" pitchFamily="2" charset="-122"/>
                <a:sym typeface="+mn-ea"/>
              </a:rPr>
              <a:t>，类内的全局变量</a:t>
            </a:r>
            <a:r>
              <a:rPr lang="en-US" altLang="zh-CN" dirty="0">
                <a:ea typeface="宋体" panose="02010600030101010101" pitchFamily="2" charset="-122"/>
                <a:sym typeface="+mn-ea"/>
              </a:rPr>
              <a:t>/</a:t>
            </a:r>
            <a:r>
              <a:rPr lang="zh-CN" altLang="en-US" dirty="0">
                <a:ea typeface="宋体" panose="02010600030101010101" pitchFamily="2" charset="-122"/>
                <a:sym typeface="+mn-ea"/>
              </a:rPr>
              <a:t>常量</a:t>
            </a:r>
            <a:r>
              <a:rPr lang="zh-CN" dirty="0">
                <a:ea typeface="宋体" panose="02010600030101010101" pitchFamily="2" charset="-122"/>
                <a:sym typeface="+mn-ea"/>
              </a:rPr>
              <a:t>定义。</a:t>
            </a:r>
            <a:endParaRPr lang="zh-CN" b="1" dirty="0">
              <a:solidFill>
                <a:schemeClr val="tx1"/>
              </a:solidFill>
              <a:ea typeface="宋体" panose="02010600030101010101" pitchFamily="2" charset="-122"/>
              <a:sym typeface="+mn-ea"/>
            </a:endParaRPr>
          </a:p>
          <a:p>
            <a:pPr marL="342900" lvl="0" indent="-342900" defTabSz="914400">
              <a:lnSpc>
                <a:spcPct val="110000"/>
              </a:lnSpc>
              <a:spcBef>
                <a:spcPts val="600"/>
              </a:spcBef>
              <a:spcAft>
                <a:spcPts val="600"/>
              </a:spcAft>
              <a:buClr>
                <a:schemeClr val="hlink"/>
              </a:buClr>
              <a:buFont typeface="Wingdings" panose="05000000000000000000" pitchFamily="2" charset="2"/>
              <a:buChar char="u"/>
            </a:pPr>
            <a:r>
              <a:rPr lang="zh-CN" dirty="0">
                <a:solidFill>
                  <a:srgbClr val="FF0000"/>
                </a:solidFill>
                <a:ea typeface="宋体" panose="02010600030101010101" pitchFamily="2" charset="-122"/>
                <a:sym typeface="+mn-ea"/>
              </a:rPr>
              <a:t>行为定义</a:t>
            </a:r>
            <a:r>
              <a:rPr lang="zh-CN" dirty="0">
                <a:ea typeface="宋体" panose="02010600030101010101" pitchFamily="2" charset="-122"/>
                <a:sym typeface="+mn-ea"/>
              </a:rPr>
              <a:t>，类内的方法定义。</a:t>
            </a:r>
            <a:endParaRPr lang="zh-CN" b="1" dirty="0">
              <a:solidFill>
                <a:schemeClr val="tx1"/>
              </a:solidFill>
              <a:ea typeface="宋体" panose="02010600030101010101" pitchFamily="2" charset="-122"/>
            </a:endParaRPr>
          </a:p>
          <a:p>
            <a:pPr marL="800100" lvl="1" indent="-342900" defTabSz="914400">
              <a:lnSpc>
                <a:spcPct val="110000"/>
              </a:lnSpc>
              <a:spcBef>
                <a:spcPts val="600"/>
              </a:spcBef>
              <a:spcAft>
                <a:spcPts val="600"/>
              </a:spcAft>
              <a:buClr>
                <a:schemeClr val="hlink"/>
              </a:buClr>
              <a:buFont typeface="Wingdings" panose="05000000000000000000" pitchFamily="2" charset="2"/>
              <a:buChar char="u"/>
            </a:pPr>
            <a:r>
              <a:rPr lang="zh-CN" dirty="0">
                <a:ea typeface="宋体" panose="02010600030101010101" pitchFamily="2" charset="-122"/>
                <a:sym typeface="+mn-ea"/>
              </a:rPr>
              <a:t>构造方法，类使用者要求编译器在构建对象时要做的事情，可以用来对象的初始化等工作。</a:t>
            </a:r>
            <a:endParaRPr lang="zh-CN" b="1" dirty="0">
              <a:solidFill>
                <a:schemeClr val="tx1"/>
              </a:solidFill>
              <a:ea typeface="宋体" panose="02010600030101010101" pitchFamily="2" charset="-122"/>
            </a:endParaRPr>
          </a:p>
          <a:p>
            <a:pPr marL="800100" lvl="1" indent="-342900" defTabSz="914400">
              <a:lnSpc>
                <a:spcPct val="110000"/>
              </a:lnSpc>
              <a:spcBef>
                <a:spcPts val="600"/>
              </a:spcBef>
              <a:spcAft>
                <a:spcPts val="600"/>
              </a:spcAft>
              <a:buClr>
                <a:schemeClr val="hlink"/>
              </a:buClr>
              <a:buFont typeface="Wingdings" panose="05000000000000000000" pitchFamily="2" charset="2"/>
              <a:buChar char="u"/>
            </a:pPr>
            <a:r>
              <a:rPr lang="en-US" altLang="zh-CN" dirty="0">
                <a:ea typeface="宋体" panose="02010600030101010101" pitchFamily="2" charset="-122"/>
                <a:sym typeface="+mn-ea"/>
              </a:rPr>
              <a:t>Getter</a:t>
            </a:r>
            <a:r>
              <a:rPr lang="zh-CN" altLang="en-US" dirty="0">
                <a:ea typeface="宋体" panose="02010600030101010101" pitchFamily="2" charset="-122"/>
                <a:sym typeface="+mn-ea"/>
              </a:rPr>
              <a:t>和</a:t>
            </a:r>
            <a:r>
              <a:rPr lang="en-US" altLang="zh-CN" dirty="0">
                <a:ea typeface="宋体" panose="02010600030101010101" pitchFamily="2" charset="-122"/>
                <a:sym typeface="+mn-ea"/>
              </a:rPr>
              <a:t>Setter</a:t>
            </a:r>
            <a:r>
              <a:rPr lang="zh-CN" altLang="en-US" dirty="0">
                <a:ea typeface="宋体" panose="02010600030101010101" pitchFamily="2" charset="-122"/>
                <a:sym typeface="+mn-ea"/>
              </a:rPr>
              <a:t>方法，为属性提供访问控制</a:t>
            </a:r>
            <a:endParaRPr lang="zh-CN" altLang="en-US" b="1" dirty="0">
              <a:solidFill>
                <a:schemeClr val="tx1"/>
              </a:solidFill>
              <a:ea typeface="宋体" panose="02010600030101010101" pitchFamily="2" charset="-122"/>
            </a:endParaRPr>
          </a:p>
          <a:p>
            <a:pPr marL="800100" lvl="1" indent="-342900" defTabSz="914400">
              <a:lnSpc>
                <a:spcPct val="110000"/>
              </a:lnSpc>
              <a:spcBef>
                <a:spcPts val="600"/>
              </a:spcBef>
              <a:spcAft>
                <a:spcPts val="600"/>
              </a:spcAft>
              <a:buClr>
                <a:schemeClr val="hlink"/>
              </a:buClr>
              <a:buFont typeface="Wingdings" panose="05000000000000000000" pitchFamily="2" charset="2"/>
              <a:buChar char="u"/>
            </a:pPr>
            <a:r>
              <a:rPr lang="zh-CN" dirty="0">
                <a:ea typeface="宋体" panose="02010600030101010101" pitchFamily="2" charset="-122"/>
                <a:sym typeface="+mn-ea"/>
              </a:rPr>
              <a:t>其他方法</a:t>
            </a:r>
            <a:endParaRPr lang="zh-CN" b="1" dirty="0">
              <a:solidFill>
                <a:schemeClr val="tx1"/>
              </a:solidFill>
              <a:ea typeface="宋体" panose="02010600030101010101" pitchFamily="2" charset="-122"/>
            </a:endParaRPr>
          </a:p>
          <a:p>
            <a:pPr marL="342900" lvl="0" indent="-342900" defTabSz="914400">
              <a:lnSpc>
                <a:spcPct val="110000"/>
              </a:lnSpc>
              <a:spcBef>
                <a:spcPts val="600"/>
              </a:spcBef>
              <a:spcAft>
                <a:spcPts val="600"/>
              </a:spcAft>
              <a:buClr>
                <a:schemeClr val="hlink"/>
              </a:buClr>
              <a:buFont typeface="Wingdings" panose="05000000000000000000" pitchFamily="2" charset="2"/>
              <a:buChar char="u"/>
            </a:pPr>
            <a:endParaRPr lang="zh-CN" altLang="zh-CN" b="1" dirty="0">
              <a:solidFill>
                <a:schemeClr val="tx1"/>
              </a:solidFill>
              <a:ea typeface="宋体" panose="02010600030101010101" pitchFamily="2" charset="-122"/>
            </a:endParaRPr>
          </a:p>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zh-CN" dirty="0">
                <a:ea typeface="宋体" panose="02010600030101010101" pitchFamily="2" charset="-122"/>
                <a:sym typeface="+mn-ea"/>
              </a:rPr>
              <a:t>统一建模语言</a:t>
            </a:r>
            <a:endParaRPr lang="zh-CN" altLang="en-US"/>
          </a:p>
        </p:txBody>
      </p:sp>
      <p:sp>
        <p:nvSpPr>
          <p:cNvPr id="5" name="内容占位符 4"/>
          <p:cNvSpPr>
            <a:spLocks noGrp="1"/>
          </p:cNvSpPr>
          <p:nvPr>
            <p:ph idx="1"/>
          </p:nvPr>
        </p:nvSpPr>
        <p:spPr/>
        <p:txBody>
          <a:bodyPr/>
          <a:p>
            <a:pPr marL="342900" lvl="0" indent="-342900" defTabSz="914400">
              <a:lnSpc>
                <a:spcPct val="110000"/>
              </a:lnSpc>
              <a:spcBef>
                <a:spcPts val="600"/>
              </a:spcBef>
              <a:spcAft>
                <a:spcPts val="600"/>
              </a:spcAft>
              <a:buClr>
                <a:schemeClr val="hlink"/>
              </a:buClr>
              <a:buFont typeface="Wingdings" panose="05000000000000000000" pitchFamily="2" charset="2"/>
              <a:buChar char="u"/>
            </a:pPr>
            <a:r>
              <a:rPr lang="zh-CN" altLang="zh-CN" dirty="0">
                <a:ea typeface="宋体" panose="02010600030101010101" pitchFamily="2" charset="-122"/>
                <a:sym typeface="+mn-ea"/>
              </a:rPr>
              <a:t>使用统一建模语言(Unified Modeling Language，UML)，辅助类的设计。</a:t>
            </a:r>
            <a:endParaRPr lang="zh-CN" altLang="zh-CN" b="1" dirty="0">
              <a:solidFill>
                <a:schemeClr val="tx1"/>
              </a:solidFill>
              <a:ea typeface="宋体" panose="02010600030101010101" pitchFamily="2" charset="-122"/>
            </a:endParaRPr>
          </a:p>
          <a:p>
            <a:pPr marL="800100" lvl="1" indent="-342900" defTabSz="914400">
              <a:lnSpc>
                <a:spcPct val="110000"/>
              </a:lnSpc>
              <a:spcBef>
                <a:spcPts val="600"/>
              </a:spcBef>
              <a:spcAft>
                <a:spcPts val="600"/>
              </a:spcAft>
              <a:buClr>
                <a:schemeClr val="hlink"/>
              </a:buClr>
              <a:buFont typeface="Wingdings" panose="05000000000000000000" pitchFamily="2" charset="2"/>
              <a:buChar char="u"/>
            </a:pPr>
            <a:r>
              <a:rPr lang="zh-CN" altLang="zh-CN" dirty="0">
                <a:ea typeface="宋体" panose="02010600030101010101" pitchFamily="2" charset="-122"/>
                <a:sym typeface="+mn-ea"/>
              </a:rPr>
              <a:t>类图，确定类名，属性的数据类型及属性名，方法的参数列表、方法名及返回值类型</a:t>
            </a:r>
            <a:endParaRPr lang="zh-CN" altLang="zh-CN" b="1" dirty="0">
              <a:solidFill>
                <a:schemeClr val="tx1"/>
              </a:solidFill>
              <a:ea typeface="宋体" panose="02010600030101010101" pitchFamily="2" charset="-122"/>
            </a:endParaRPr>
          </a:p>
          <a:p>
            <a:pPr marL="800100" lvl="1" indent="-342900" defTabSz="914400">
              <a:lnSpc>
                <a:spcPct val="110000"/>
              </a:lnSpc>
              <a:spcBef>
                <a:spcPts val="600"/>
              </a:spcBef>
              <a:spcAft>
                <a:spcPts val="600"/>
              </a:spcAft>
              <a:buClr>
                <a:schemeClr val="hlink"/>
              </a:buClr>
              <a:buFont typeface="Wingdings" panose="05000000000000000000" pitchFamily="2" charset="2"/>
              <a:buChar char="u"/>
            </a:pPr>
            <a:r>
              <a:rPr lang="zh-CN" altLang="zh-CN" dirty="0">
                <a:ea typeface="宋体" panose="02010600030101010101" pitchFamily="2" charset="-122"/>
                <a:sym typeface="+mn-ea"/>
              </a:rPr>
              <a:t>可以使用专门的</a:t>
            </a:r>
            <a:r>
              <a:rPr lang="en-US" altLang="zh-CN" dirty="0">
                <a:ea typeface="宋体" panose="02010600030101010101" pitchFamily="2" charset="-122"/>
                <a:sym typeface="+mn-ea"/>
              </a:rPr>
              <a:t>UML</a:t>
            </a:r>
            <a:r>
              <a:rPr lang="zh-CN" altLang="en-US" dirty="0">
                <a:ea typeface="宋体" panose="02010600030101010101" pitchFamily="2" charset="-122"/>
                <a:sym typeface="+mn-ea"/>
              </a:rPr>
              <a:t>工具绘制类图，也可以使用</a:t>
            </a:r>
            <a:r>
              <a:rPr lang="en-US" altLang="zh-CN" dirty="0">
                <a:ea typeface="宋体" panose="02010600030101010101" pitchFamily="2" charset="-122"/>
                <a:sym typeface="+mn-ea"/>
              </a:rPr>
              <a:t>Excel</a:t>
            </a:r>
            <a:r>
              <a:rPr lang="zh-CN" altLang="en-US" dirty="0">
                <a:ea typeface="宋体" panose="02010600030101010101" pitchFamily="2" charset="-122"/>
                <a:sym typeface="+mn-ea"/>
              </a:rPr>
              <a:t>等绘制</a:t>
            </a:r>
            <a:endParaRPr lang="zh-CN" altLang="en-US" b="1" dirty="0">
              <a:solidFill>
                <a:schemeClr val="tx1"/>
              </a:solidFill>
              <a:ea typeface="宋体" panose="02010600030101010101" pitchFamily="2" charset="-122"/>
            </a:endParaRPr>
          </a:p>
          <a:p>
            <a:endParaRPr lang="zh-CN" altLang="en-US"/>
          </a:p>
        </p:txBody>
      </p:sp>
      <p:pic>
        <p:nvPicPr>
          <p:cNvPr id="2" name="图片 1"/>
          <p:cNvPicPr>
            <a:picLocks noChangeAspect="1"/>
          </p:cNvPicPr>
          <p:nvPr>
            <p:custDataLst>
              <p:tags r:id="rId1"/>
            </p:custDataLst>
          </p:nvPr>
        </p:nvPicPr>
        <p:blipFill>
          <a:blip r:embed="rId2"/>
          <a:stretch>
            <a:fillRect/>
          </a:stretch>
        </p:blipFill>
        <p:spPr>
          <a:xfrm>
            <a:off x="4367530" y="4077335"/>
            <a:ext cx="3352800" cy="1905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8" name="内容占位符 2"/>
          <p:cNvSpPr txBox="1"/>
          <p:nvPr/>
        </p:nvSpPr>
        <p:spPr>
          <a:xfrm>
            <a:off x="1846898" y="1124585"/>
            <a:ext cx="8382000" cy="5081588"/>
          </a:xfrm>
          <a:prstGeom prst="rect">
            <a:avLst/>
          </a:prstGeom>
          <a:noFill/>
          <a:ln w="9525">
            <a:noFill/>
          </a:ln>
        </p:spPr>
        <p:txBody>
          <a:bodyPr/>
          <a:lstStyle>
            <a:lvl1pPr marL="1714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1pPr>
            <a:lvl2pPr marL="5143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lgn="l"/>
              </a:tabLst>
              <a:defRPr sz="1000" kern="1200" spc="150">
                <a:solidFill>
                  <a:srgbClr val="262626"/>
                </a:solidFill>
                <a:latin typeface="Arial" panose="020B0604020202020204" pitchFamily="34" charset="0"/>
                <a:ea typeface="微软雅黑" panose="020B0503020204020204" pitchFamily="34" charset="-122"/>
                <a:cs typeface="+mn-cs"/>
              </a:defRPr>
            </a:lvl2pPr>
            <a:lvl3pPr marL="8572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3pPr>
            <a:lvl4pPr marL="12001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4pPr>
            <a:lvl5pPr marL="15430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5pPr>
          </a:lstStyle>
          <a:p>
            <a:pPr marL="342900" lvl="0" indent="-342900" defTabSz="914400">
              <a:lnSpc>
                <a:spcPct val="100000"/>
              </a:lnSpc>
              <a:spcBef>
                <a:spcPct val="20000"/>
              </a:spcBef>
              <a:spcAft>
                <a:spcPct val="0"/>
              </a:spcAft>
              <a:buClr>
                <a:schemeClr val="hlink"/>
              </a:buClr>
              <a:buFont typeface="Wingdings" panose="05000000000000000000" pitchFamily="2" charset="2"/>
              <a:buNone/>
            </a:pPr>
            <a:endParaRPr lang="zh-CN" altLang="en-US" sz="2800" b="1" dirty="0">
              <a:solidFill>
                <a:schemeClr val="tx1"/>
              </a:solidFill>
              <a:ea typeface="宋体" panose="02010600030101010101" pitchFamily="2" charset="-122"/>
            </a:endParaRPr>
          </a:p>
        </p:txBody>
      </p:sp>
      <p:sp>
        <p:nvSpPr>
          <p:cNvPr id="31752" name="矩形 8"/>
          <p:cNvSpPr/>
          <p:nvPr/>
        </p:nvSpPr>
        <p:spPr>
          <a:xfrm>
            <a:off x="2711450" y="188595"/>
            <a:ext cx="8922385" cy="460375"/>
          </a:xfrm>
          <a:prstGeom prst="rect">
            <a:avLst/>
          </a:prstGeom>
          <a:noFill/>
          <a:ln w="9525">
            <a:noFill/>
          </a:ln>
        </p:spPr>
        <p:txBody>
          <a:bodyPr wrap="square">
            <a:spAutoFit/>
          </a:bodyPr>
          <a:lstStyle>
            <a:lvl1pPr marL="1714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1pPr>
            <a:lvl2pPr marL="5143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lgn="l"/>
              </a:tabLst>
              <a:defRPr sz="1000" kern="1200" spc="150">
                <a:solidFill>
                  <a:srgbClr val="262626"/>
                </a:solidFill>
                <a:latin typeface="Arial" panose="020B0604020202020204" pitchFamily="34" charset="0"/>
                <a:ea typeface="微软雅黑" panose="020B0503020204020204" pitchFamily="34" charset="-122"/>
                <a:cs typeface="+mn-cs"/>
              </a:defRPr>
            </a:lvl2pPr>
            <a:lvl3pPr marL="8572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3pPr>
            <a:lvl4pPr marL="12001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4pPr>
            <a:lvl5pPr marL="15430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5pPr>
          </a:lstStyle>
          <a:p>
            <a:pPr marL="0" lvl="0" indent="0" defTabSz="914400">
              <a:lnSpc>
                <a:spcPct val="100000"/>
              </a:lnSpc>
              <a:spcAft>
                <a:spcPct val="0"/>
              </a:spcAft>
              <a:buNone/>
            </a:pPr>
            <a:r>
              <a:rPr lang="zh-CN" altLang="en-US" sz="2400" b="1" dirty="0">
                <a:solidFill>
                  <a:schemeClr val="bg1"/>
                </a:solidFill>
                <a:latin typeface="微软雅黑" panose="020B0503020204020204" pitchFamily="34" charset="-122"/>
              </a:rPr>
              <a:t>从设计到代码</a:t>
            </a:r>
            <a:r>
              <a:rPr lang="zh-CN" altLang="en-US" sz="2400" b="1" dirty="0">
                <a:solidFill>
                  <a:schemeClr val="bg1"/>
                </a:solidFill>
                <a:latin typeface="微软雅黑" panose="020B0503020204020204" pitchFamily="34" charset="-122"/>
              </a:rPr>
              <a:t>实现</a:t>
            </a:r>
            <a:endParaRPr lang="zh-CN" altLang="en-US" sz="2400" b="1" dirty="0">
              <a:solidFill>
                <a:schemeClr val="bg1"/>
              </a:solidFill>
              <a:latin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712085" y="836295"/>
            <a:ext cx="6705600" cy="595312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8" name="内容占位符 2"/>
          <p:cNvSpPr txBox="1"/>
          <p:nvPr/>
        </p:nvSpPr>
        <p:spPr>
          <a:xfrm>
            <a:off x="1874838" y="1212850"/>
            <a:ext cx="8382000" cy="5081588"/>
          </a:xfrm>
          <a:prstGeom prst="rect">
            <a:avLst/>
          </a:prstGeom>
          <a:noFill/>
          <a:ln w="9525">
            <a:noFill/>
          </a:ln>
        </p:spPr>
        <p:txBody>
          <a:bodyPr/>
          <a:lstStyle>
            <a:lvl1pPr marL="1714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1pPr>
            <a:lvl2pPr marL="5143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lgn="l"/>
              </a:tabLst>
              <a:defRPr sz="1000" kern="1200" spc="150">
                <a:solidFill>
                  <a:srgbClr val="262626"/>
                </a:solidFill>
                <a:latin typeface="Arial" panose="020B0604020202020204" pitchFamily="34" charset="0"/>
                <a:ea typeface="微软雅黑" panose="020B0503020204020204" pitchFamily="34" charset="-122"/>
                <a:cs typeface="+mn-cs"/>
              </a:defRPr>
            </a:lvl2pPr>
            <a:lvl3pPr marL="8572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3pPr>
            <a:lvl4pPr marL="12001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4pPr>
            <a:lvl5pPr marL="15430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5pPr>
          </a:lstStyle>
          <a:p>
            <a:pPr lvl="0" defTabSz="914400">
              <a:lnSpc>
                <a:spcPct val="100000"/>
              </a:lnSpc>
              <a:spcBef>
                <a:spcPct val="20000"/>
              </a:spcBef>
              <a:spcAft>
                <a:spcPct val="0"/>
              </a:spcAft>
              <a:buClr>
                <a:schemeClr val="hlink"/>
              </a:buClr>
              <a:buFont typeface="Wingdings" panose="05000000000000000000" charset="0"/>
              <a:buChar char="u"/>
            </a:pPr>
            <a:r>
              <a:rPr lang="zh-CN" altLang="zh-CN" sz="2400" b="1" dirty="0">
                <a:solidFill>
                  <a:schemeClr val="tx1"/>
                </a:solidFill>
                <a:ea typeface="宋体" panose="02010600030101010101" pitchFamily="2" charset="-122"/>
              </a:rPr>
              <a:t>使用</a:t>
            </a:r>
            <a:r>
              <a:rPr lang="en-US" altLang="zh-CN" sz="2400" b="1" dirty="0">
                <a:solidFill>
                  <a:schemeClr val="tx1"/>
                </a:solidFill>
                <a:ea typeface="宋体" panose="02010600030101010101" pitchFamily="2" charset="-122"/>
              </a:rPr>
              <a:t>new</a:t>
            </a:r>
            <a:r>
              <a:rPr lang="zh-CN" altLang="en-US" sz="2400" b="1" dirty="0">
                <a:solidFill>
                  <a:schemeClr val="tx1"/>
                </a:solidFill>
                <a:ea typeface="宋体" panose="02010600030101010101" pitchFamily="2" charset="-122"/>
              </a:rPr>
              <a:t>运算符创建类的实例化对象。其本质时在内存中构建一个</a:t>
            </a:r>
            <a:r>
              <a:rPr lang="zh-CN" altLang="en-US" sz="2400" b="1" dirty="0">
                <a:solidFill>
                  <a:srgbClr val="FF0000"/>
                </a:solidFill>
                <a:ea typeface="宋体" panose="02010600030101010101" pitchFamily="2" charset="-122"/>
              </a:rPr>
              <a:t>对象的存储空间</a:t>
            </a:r>
            <a:r>
              <a:rPr lang="zh-CN" altLang="en-US" sz="2400" b="1" dirty="0">
                <a:solidFill>
                  <a:schemeClr val="tx1"/>
                </a:solidFill>
                <a:ea typeface="宋体" panose="02010600030101010101" pitchFamily="2" charset="-122"/>
              </a:rPr>
              <a:t>，该空间中保存着对象的</a:t>
            </a:r>
            <a:r>
              <a:rPr lang="zh-CN" altLang="en-US" sz="2400" b="1" dirty="0">
                <a:solidFill>
                  <a:srgbClr val="FF0000"/>
                </a:solidFill>
                <a:ea typeface="宋体" panose="02010600030101010101" pitchFamily="2" charset="-122"/>
              </a:rPr>
              <a:t>所有属性值</a:t>
            </a:r>
            <a:r>
              <a:rPr lang="zh-CN" altLang="en-US" sz="2400" b="1" dirty="0">
                <a:solidFill>
                  <a:schemeClr val="tx1"/>
                </a:solidFill>
                <a:ea typeface="宋体" panose="02010600030101010101" pitchFamily="2" charset="-122"/>
              </a:rPr>
              <a:t>。</a:t>
            </a:r>
            <a:endParaRPr lang="zh-CN" altLang="en-US" sz="2400" b="1" dirty="0">
              <a:solidFill>
                <a:schemeClr val="tx1"/>
              </a:solidFill>
              <a:ea typeface="宋体" panose="02010600030101010101" pitchFamily="2" charset="-122"/>
            </a:endParaRPr>
          </a:p>
          <a:p>
            <a:pPr lvl="0" defTabSz="914400">
              <a:lnSpc>
                <a:spcPct val="100000"/>
              </a:lnSpc>
              <a:spcBef>
                <a:spcPct val="20000"/>
              </a:spcBef>
              <a:spcAft>
                <a:spcPct val="0"/>
              </a:spcAft>
              <a:buClr>
                <a:schemeClr val="hlink"/>
              </a:buClr>
              <a:buFont typeface="Wingdings" panose="05000000000000000000" charset="0"/>
              <a:buChar char="u"/>
            </a:pPr>
            <a:r>
              <a:rPr lang="zh-CN" altLang="en-US" sz="2400" b="1" dirty="0">
                <a:solidFill>
                  <a:schemeClr val="tx1"/>
                </a:solidFill>
                <a:ea typeface="宋体" panose="02010600030101010101" pitchFamily="2" charset="-122"/>
              </a:rPr>
              <a:t>哪对象中的方法存储在哪里呢？</a:t>
            </a:r>
            <a:endParaRPr lang="zh-CN" altLang="en-US" sz="2400" b="1" dirty="0">
              <a:solidFill>
                <a:schemeClr val="tx1"/>
              </a:solidFill>
              <a:ea typeface="宋体" panose="02010600030101010101" pitchFamily="2" charset="-122"/>
            </a:endParaRPr>
          </a:p>
          <a:p>
            <a:pPr lvl="1" defTabSz="914400">
              <a:lnSpc>
                <a:spcPct val="100000"/>
              </a:lnSpc>
              <a:spcBef>
                <a:spcPct val="20000"/>
              </a:spcBef>
              <a:spcAft>
                <a:spcPct val="0"/>
              </a:spcAft>
              <a:buClr>
                <a:schemeClr val="hlink"/>
              </a:buClr>
              <a:buFont typeface="Wingdings" panose="05000000000000000000" charset="0"/>
              <a:buChar char="u"/>
            </a:pPr>
            <a:r>
              <a:rPr lang="zh-CN" altLang="zh-CN" sz="1800" b="1" dirty="0">
                <a:solidFill>
                  <a:schemeClr val="tx1"/>
                </a:solidFill>
                <a:ea typeface="宋体" panose="02010600030101010101" pitchFamily="2" charset="-122"/>
              </a:rPr>
              <a:t>相同类的所有对象拥有相同的方法代码，为了节省内存的存储空间，系统会将在内存中</a:t>
            </a:r>
            <a:r>
              <a:rPr lang="zh-CN" altLang="zh-CN" sz="1800" b="1" dirty="0">
                <a:solidFill>
                  <a:srgbClr val="FF0000"/>
                </a:solidFill>
                <a:ea typeface="宋体" panose="02010600030101010101" pitchFamily="2" charset="-122"/>
              </a:rPr>
              <a:t>类代码保存一份</a:t>
            </a:r>
            <a:r>
              <a:rPr lang="zh-CN" altLang="zh-CN" sz="1800" b="1" dirty="0">
                <a:solidFill>
                  <a:schemeClr val="tx1"/>
                </a:solidFill>
                <a:ea typeface="宋体" panose="02010600030101010101" pitchFamily="2" charset="-122"/>
              </a:rPr>
              <a:t>，类对象需要使用方法代码时从内存中的类代码中获取。</a:t>
            </a:r>
            <a:endParaRPr lang="zh-CN" altLang="zh-CN" sz="1800" b="1" dirty="0">
              <a:solidFill>
                <a:schemeClr val="tx1"/>
              </a:solidFill>
              <a:ea typeface="宋体" panose="02010600030101010101" pitchFamily="2" charset="-122"/>
            </a:endParaRPr>
          </a:p>
          <a:p>
            <a:pPr lvl="0" defTabSz="914400">
              <a:lnSpc>
                <a:spcPct val="100000"/>
              </a:lnSpc>
              <a:spcBef>
                <a:spcPct val="20000"/>
              </a:spcBef>
              <a:spcAft>
                <a:spcPct val="0"/>
              </a:spcAft>
              <a:buClr>
                <a:schemeClr val="hlink"/>
              </a:buClr>
              <a:buFont typeface="Wingdings" panose="05000000000000000000" charset="0"/>
              <a:buChar char="u"/>
            </a:pPr>
            <a:r>
              <a:rPr lang="zh-CN" altLang="zh-CN" sz="2400" b="1" dirty="0">
                <a:solidFill>
                  <a:schemeClr val="tx1"/>
                </a:solidFill>
                <a:ea typeface="宋体" panose="02010600030101010101" pitchFamily="2" charset="-122"/>
              </a:rPr>
              <a:t>对象的引用和</a:t>
            </a:r>
            <a:r>
              <a:rPr lang="zh-CN" altLang="zh-CN" sz="2400" b="1" dirty="0">
                <a:solidFill>
                  <a:schemeClr val="tx1"/>
                </a:solidFill>
                <a:ea typeface="宋体" panose="02010600030101010101" pitchFamily="2" charset="-122"/>
              </a:rPr>
              <a:t>对象</a:t>
            </a:r>
            <a:endParaRPr lang="zh-CN" altLang="zh-CN" sz="2400" b="1" dirty="0">
              <a:solidFill>
                <a:schemeClr val="tx1"/>
              </a:solidFill>
              <a:ea typeface="宋体" panose="02010600030101010101" pitchFamily="2" charset="-122"/>
            </a:endParaRPr>
          </a:p>
          <a:p>
            <a:pPr lvl="1" defTabSz="914400">
              <a:lnSpc>
                <a:spcPct val="100000"/>
              </a:lnSpc>
              <a:spcBef>
                <a:spcPct val="20000"/>
              </a:spcBef>
              <a:spcAft>
                <a:spcPct val="0"/>
              </a:spcAft>
              <a:buClr>
                <a:schemeClr val="hlink"/>
              </a:buClr>
              <a:buFont typeface="Wingdings" panose="05000000000000000000" charset="0"/>
              <a:buChar char="u"/>
            </a:pPr>
            <a:r>
              <a:rPr lang="zh-CN" altLang="zh-CN" sz="1800" b="1" dirty="0">
                <a:solidFill>
                  <a:srgbClr val="FF0000"/>
                </a:solidFill>
                <a:ea typeface="宋体" panose="02010600030101010101" pitchFamily="2" charset="-122"/>
              </a:rPr>
              <a:t>红色部分为对象的引用变量；</a:t>
            </a:r>
            <a:endParaRPr lang="zh-CN" altLang="zh-CN" sz="1800" b="1" dirty="0">
              <a:solidFill>
                <a:schemeClr val="tx1"/>
              </a:solidFill>
              <a:ea typeface="宋体" panose="02010600030101010101" pitchFamily="2" charset="-122"/>
            </a:endParaRPr>
          </a:p>
          <a:p>
            <a:pPr lvl="1" defTabSz="914400">
              <a:lnSpc>
                <a:spcPct val="100000"/>
              </a:lnSpc>
              <a:spcBef>
                <a:spcPct val="20000"/>
              </a:spcBef>
              <a:spcAft>
                <a:spcPct val="0"/>
              </a:spcAft>
              <a:buClr>
                <a:schemeClr val="hlink"/>
              </a:buClr>
              <a:buFont typeface="Wingdings" panose="05000000000000000000" charset="0"/>
              <a:buChar char="u"/>
            </a:pPr>
            <a:r>
              <a:rPr lang="zh-CN" altLang="zh-CN" sz="1800" b="1" dirty="0">
                <a:solidFill>
                  <a:srgbClr val="00B0F0"/>
                </a:solidFill>
                <a:ea typeface="宋体" panose="02010600030101010101" pitchFamily="2" charset="-122"/>
              </a:rPr>
              <a:t>蓝色部分为对象；</a:t>
            </a:r>
            <a:endParaRPr lang="zh-CN" altLang="zh-CN" sz="1800" b="1" dirty="0">
              <a:solidFill>
                <a:srgbClr val="00B0F0"/>
              </a:solidFill>
              <a:ea typeface="宋体" panose="02010600030101010101" pitchFamily="2" charset="-122"/>
            </a:endParaRPr>
          </a:p>
          <a:p>
            <a:pPr lvl="1" defTabSz="914400">
              <a:lnSpc>
                <a:spcPct val="100000"/>
              </a:lnSpc>
              <a:spcBef>
                <a:spcPct val="20000"/>
              </a:spcBef>
              <a:spcAft>
                <a:spcPct val="0"/>
              </a:spcAft>
              <a:buClr>
                <a:schemeClr val="hlink"/>
              </a:buClr>
              <a:buFont typeface="Wingdings" panose="05000000000000000000" charset="0"/>
              <a:buChar char="u"/>
            </a:pPr>
            <a:r>
              <a:rPr lang="zh-CN" altLang="zh-CN" sz="1800" b="1" dirty="0">
                <a:solidFill>
                  <a:schemeClr val="tx1"/>
                </a:solidFill>
                <a:ea typeface="宋体" panose="02010600030101010101" pitchFamily="2" charset="-122"/>
              </a:rPr>
              <a:t>对象的引用变量使用点运算符访问</a:t>
            </a:r>
            <a:r>
              <a:rPr lang="zh-CN" altLang="zh-CN" sz="1800" b="1" dirty="0">
                <a:solidFill>
                  <a:schemeClr val="tx1"/>
                </a:solidFill>
                <a:ea typeface="宋体" panose="02010600030101010101" pitchFamily="2" charset="-122"/>
              </a:rPr>
              <a:t>成员。</a:t>
            </a:r>
            <a:endParaRPr lang="zh-CN" altLang="zh-CN" sz="1800" b="1" dirty="0">
              <a:solidFill>
                <a:schemeClr val="tx1"/>
              </a:solidFill>
              <a:ea typeface="宋体" panose="02010600030101010101" pitchFamily="2" charset="-122"/>
            </a:endParaRPr>
          </a:p>
          <a:p>
            <a:pPr marL="0" lvl="0" indent="457200" defTabSz="914400">
              <a:lnSpc>
                <a:spcPct val="100000"/>
              </a:lnSpc>
              <a:spcBef>
                <a:spcPct val="20000"/>
              </a:spcBef>
              <a:spcAft>
                <a:spcPct val="0"/>
              </a:spcAft>
              <a:buClr>
                <a:schemeClr val="hlink"/>
              </a:buClr>
              <a:buFont typeface="Wingdings" panose="05000000000000000000" charset="0"/>
              <a:buNone/>
            </a:pPr>
            <a:endParaRPr lang="zh-CN" altLang="zh-CN" sz="2400" b="1" dirty="0">
              <a:solidFill>
                <a:schemeClr val="tx1"/>
              </a:solidFill>
              <a:ea typeface="宋体" panose="02010600030101010101" pitchFamily="2" charset="-122"/>
            </a:endParaRPr>
          </a:p>
          <a:p>
            <a:pPr marL="342900" lvl="0" indent="-342900" defTabSz="914400">
              <a:lnSpc>
                <a:spcPct val="100000"/>
              </a:lnSpc>
              <a:spcBef>
                <a:spcPct val="20000"/>
              </a:spcBef>
              <a:spcAft>
                <a:spcPct val="0"/>
              </a:spcAft>
              <a:buClr>
                <a:schemeClr val="hlink"/>
              </a:buClr>
              <a:buFont typeface="Wingdings" panose="05000000000000000000" pitchFamily="2" charset="2"/>
              <a:buNone/>
            </a:pPr>
            <a:endParaRPr lang="zh-CN" altLang="en-US" sz="2800" b="1" dirty="0">
              <a:solidFill>
                <a:schemeClr val="tx1"/>
              </a:solidFill>
              <a:ea typeface="宋体" panose="02010600030101010101" pitchFamily="2" charset="-122"/>
            </a:endParaRPr>
          </a:p>
        </p:txBody>
      </p:sp>
      <p:sp>
        <p:nvSpPr>
          <p:cNvPr id="31752" name="矩形 8"/>
          <p:cNvSpPr/>
          <p:nvPr/>
        </p:nvSpPr>
        <p:spPr>
          <a:xfrm>
            <a:off x="2639060" y="188595"/>
            <a:ext cx="8973185" cy="460375"/>
          </a:xfrm>
          <a:prstGeom prst="rect">
            <a:avLst/>
          </a:prstGeom>
          <a:noFill/>
          <a:ln w="9525">
            <a:noFill/>
          </a:ln>
        </p:spPr>
        <p:txBody>
          <a:bodyPr wrap="square">
            <a:spAutoFit/>
          </a:bodyPr>
          <a:lstStyle>
            <a:lvl1pPr marL="1714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1pPr>
            <a:lvl2pPr marL="5143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lgn="l"/>
              </a:tabLst>
              <a:defRPr sz="1000" kern="1200" spc="150">
                <a:solidFill>
                  <a:srgbClr val="262626"/>
                </a:solidFill>
                <a:latin typeface="Arial" panose="020B0604020202020204" pitchFamily="34" charset="0"/>
                <a:ea typeface="微软雅黑" panose="020B0503020204020204" pitchFamily="34" charset="-122"/>
                <a:cs typeface="+mn-cs"/>
              </a:defRPr>
            </a:lvl2pPr>
            <a:lvl3pPr marL="8572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3pPr>
            <a:lvl4pPr marL="12001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4pPr>
            <a:lvl5pPr marL="1543050" indent="-171450" algn="l" defTabSz="685800" rtl="0" eaLnBrk="0" fontAlgn="base" hangingPunct="0">
              <a:lnSpc>
                <a:spcPct val="130000"/>
              </a:lnSpc>
              <a:spcBef>
                <a:spcPct val="0"/>
              </a:spcBef>
              <a:spcAft>
                <a:spcPts val="1000"/>
              </a:spcAft>
              <a:buFont typeface="Arial" panose="020B0604020202020204" pitchFamily="34" charset="0"/>
              <a:buChar char="•"/>
              <a:defRPr sz="1000" kern="1200" spc="150">
                <a:solidFill>
                  <a:srgbClr val="262626"/>
                </a:solidFill>
                <a:latin typeface="Arial" panose="020B0604020202020204" pitchFamily="34" charset="0"/>
                <a:ea typeface="微软雅黑" panose="020B0503020204020204" pitchFamily="34" charset="-122"/>
                <a:cs typeface="+mn-cs"/>
              </a:defRPr>
            </a:lvl5pPr>
          </a:lstStyle>
          <a:p>
            <a:pPr marL="0" lvl="0" indent="0" defTabSz="914400">
              <a:lnSpc>
                <a:spcPct val="100000"/>
              </a:lnSpc>
              <a:spcAft>
                <a:spcPct val="0"/>
              </a:spcAft>
              <a:buNone/>
            </a:pPr>
            <a:r>
              <a:rPr lang="zh-CN" sz="2400" b="1" dirty="0">
                <a:solidFill>
                  <a:schemeClr val="bg1"/>
                </a:solidFill>
                <a:latin typeface="微软雅黑" panose="020B0503020204020204" pitchFamily="34" charset="-122"/>
              </a:rPr>
              <a:t>对象的创建和使用</a:t>
            </a:r>
            <a:endParaRPr lang="zh-CN" sz="2400" b="1" dirty="0">
              <a:solidFill>
                <a:schemeClr val="bg1"/>
              </a:solidFill>
              <a:latin typeface="微软雅黑" panose="020B0503020204020204" pitchFamily="34" charset="-122"/>
            </a:endParaRPr>
          </a:p>
        </p:txBody>
      </p:sp>
      <p:sp>
        <p:nvSpPr>
          <p:cNvPr id="2" name="圆角矩形 1"/>
          <p:cNvSpPr/>
          <p:nvPr/>
        </p:nvSpPr>
        <p:spPr>
          <a:xfrm>
            <a:off x="1810385" y="1124585"/>
            <a:ext cx="8447405" cy="2576830"/>
          </a:xfrm>
          <a:prstGeom prst="roundRect">
            <a:avLst/>
          </a:prstGeom>
          <a:solidFill>
            <a:schemeClr val="bg1">
              <a:lumMod val="85000"/>
            </a:schemeClr>
          </a:solidFill>
        </p:spPr>
        <p:style>
          <a:lnRef idx="1">
            <a:schemeClr val="dk1"/>
          </a:lnRef>
          <a:fillRef idx="2">
            <a:schemeClr val="dk1"/>
          </a:fillRef>
          <a:effectRef idx="1">
            <a:schemeClr val="dk1"/>
          </a:effectRef>
          <a:fontRef idx="minor">
            <a:schemeClr val="dk1"/>
          </a:fontRef>
        </p:style>
        <p:txBody>
          <a:bodyPr rtlCol="0" anchor="ctr"/>
          <a:p>
            <a:pPr algn="l"/>
            <a:r>
              <a:rPr lang="zh-CN" altLang="zh-CN" b="1" dirty="0">
                <a:solidFill>
                  <a:srgbClr val="FF0000"/>
                </a:solidFill>
                <a:ea typeface="宋体" panose="02010600030101010101" pitchFamily="2" charset="-122"/>
                <a:sym typeface="+mn-ea"/>
              </a:rPr>
              <a:t>Student zhangsan</a:t>
            </a:r>
            <a:r>
              <a:rPr lang="en-US" altLang="zh-CN" b="1" dirty="0">
                <a:solidFill>
                  <a:srgbClr val="FF0000"/>
                </a:solidFill>
                <a:ea typeface="宋体" panose="02010600030101010101" pitchFamily="2" charset="-122"/>
                <a:sym typeface="+mn-ea"/>
              </a:rPr>
              <a:t> </a:t>
            </a:r>
            <a:r>
              <a:rPr lang="zh-CN" altLang="zh-CN" b="1" dirty="0">
                <a:solidFill>
                  <a:schemeClr val="tx1"/>
                </a:solidFill>
                <a:ea typeface="宋体" panose="02010600030101010101" pitchFamily="2" charset="-122"/>
                <a:sym typeface="+mn-ea"/>
              </a:rPr>
              <a:t>=</a:t>
            </a:r>
            <a:r>
              <a:rPr lang="en-US" altLang="zh-CN" b="1" dirty="0">
                <a:solidFill>
                  <a:schemeClr val="tx1"/>
                </a:solidFill>
                <a:ea typeface="宋体" panose="02010600030101010101" pitchFamily="2" charset="-122"/>
                <a:sym typeface="+mn-ea"/>
              </a:rPr>
              <a:t> </a:t>
            </a:r>
            <a:r>
              <a:rPr lang="zh-CN" altLang="zh-CN" b="1" dirty="0">
                <a:solidFill>
                  <a:srgbClr val="00B0F0"/>
                </a:solidFill>
                <a:ea typeface="宋体" panose="02010600030101010101" pitchFamily="2" charset="-122"/>
                <a:sym typeface="+mn-ea"/>
              </a:rPr>
              <a:t>new Student()</a:t>
            </a:r>
            <a:r>
              <a:rPr lang="zh-CN" altLang="zh-CN" b="1" dirty="0">
                <a:solidFill>
                  <a:schemeClr val="tx1"/>
                </a:solidFill>
                <a:ea typeface="宋体" panose="02010600030101010101" pitchFamily="2" charset="-122"/>
                <a:sym typeface="+mn-ea"/>
              </a:rPr>
              <a:t>;</a:t>
            </a:r>
            <a:endParaRPr lang="zh-CN" altLang="zh-CN" b="1" dirty="0">
              <a:solidFill>
                <a:schemeClr val="tx1"/>
              </a:solidFill>
              <a:ea typeface="宋体" panose="02010600030101010101" pitchFamily="2" charset="-122"/>
              <a:sym typeface="+mn-ea"/>
            </a:endParaRPr>
          </a:p>
          <a:p>
            <a:pPr algn="l"/>
            <a:r>
              <a:rPr lang="en-US" altLang="zh-CN" b="1" dirty="0">
                <a:solidFill>
                  <a:schemeClr val="tx1"/>
                </a:solidFill>
                <a:ea typeface="宋体" panose="02010600030101010101" pitchFamily="2" charset="-122"/>
                <a:sym typeface="+mn-ea"/>
              </a:rPr>
              <a:t>zhangsan.studentID="20220123456789";</a:t>
            </a:r>
            <a:endParaRPr lang="en-US" altLang="zh-CN" b="1" dirty="0">
              <a:solidFill>
                <a:schemeClr val="tx1"/>
              </a:solidFill>
              <a:ea typeface="宋体" panose="02010600030101010101" pitchFamily="2" charset="-122"/>
              <a:sym typeface="+mn-ea"/>
            </a:endParaRPr>
          </a:p>
          <a:p>
            <a:pPr algn="l"/>
            <a:r>
              <a:rPr lang="en-US" altLang="zh-CN" b="1" dirty="0">
                <a:solidFill>
                  <a:schemeClr val="tx1"/>
                </a:solidFill>
                <a:ea typeface="宋体" panose="02010600030101010101" pitchFamily="2" charset="-122"/>
                <a:sym typeface="+mn-ea"/>
              </a:rPr>
              <a:t>zhangsan.age=19;</a:t>
            </a:r>
            <a:endParaRPr lang="en-US" altLang="zh-CN" b="1" dirty="0">
              <a:solidFill>
                <a:schemeClr val="tx1"/>
              </a:solidFill>
              <a:ea typeface="宋体" panose="02010600030101010101" pitchFamily="2" charset="-122"/>
              <a:sym typeface="+mn-ea"/>
            </a:endParaRPr>
          </a:p>
          <a:p>
            <a:pPr algn="l"/>
            <a:r>
              <a:rPr lang="en-US" altLang="zh-CN" b="1" dirty="0">
                <a:solidFill>
                  <a:schemeClr val="tx1"/>
                </a:solidFill>
                <a:ea typeface="宋体" panose="02010600030101010101" pitchFamily="2" charset="-122"/>
                <a:sym typeface="+mn-ea"/>
              </a:rPr>
              <a:t>zhangsan.name="zhangsan";	</a:t>
            </a:r>
            <a:endParaRPr lang="en-US" altLang="zh-CN" b="1" dirty="0">
              <a:solidFill>
                <a:schemeClr val="tx1"/>
              </a:solidFill>
              <a:ea typeface="宋体" panose="02010600030101010101" pitchFamily="2" charset="-122"/>
              <a:sym typeface="+mn-ea"/>
            </a:endParaRPr>
          </a:p>
          <a:p>
            <a:pPr algn="l"/>
            <a:r>
              <a:rPr lang="en-US" altLang="zh-CN" b="1" dirty="0">
                <a:solidFill>
                  <a:schemeClr val="tx1"/>
                </a:solidFill>
                <a:ea typeface="宋体" panose="02010600030101010101" pitchFamily="2" charset="-122"/>
                <a:sym typeface="+mn-ea"/>
              </a:rPr>
              <a:t>System.out.println("zhangsan age is "+zhangsan.getAge());</a:t>
            </a:r>
            <a:endParaRPr lang="en-US" altLang="zh-CN" b="1" dirty="0">
              <a:solidFill>
                <a:schemeClr val="tx1"/>
              </a:solidFill>
              <a:ea typeface="宋体" panose="02010600030101010101" pitchFamily="2" charset="-122"/>
              <a:sym typeface="+mn-ea"/>
            </a:endParaRPr>
          </a:p>
          <a:p>
            <a:pPr algn="l"/>
            <a:r>
              <a:rPr lang="en-US" altLang="zh-CN" b="1" dirty="0">
                <a:solidFill>
                  <a:schemeClr val="tx1"/>
                </a:solidFill>
                <a:ea typeface="宋体" panose="02010600030101010101" pitchFamily="2" charset="-122"/>
                <a:sym typeface="+mn-ea"/>
              </a:rPr>
              <a:t>if(zhangsan.gender==0)	//zhangsan is male.</a:t>
            </a:r>
            <a:endParaRPr lang="en-US" altLang="zh-CN" b="1" dirty="0">
              <a:solidFill>
                <a:schemeClr val="tx1"/>
              </a:solidFill>
              <a:ea typeface="宋体" panose="02010600030101010101" pitchFamily="2" charset="-122"/>
              <a:sym typeface="+mn-ea"/>
            </a:endParaRPr>
          </a:p>
          <a:p>
            <a:pPr algn="l"/>
            <a:r>
              <a:rPr lang="en-US" altLang="zh-CN" b="1" dirty="0">
                <a:solidFill>
                  <a:schemeClr val="tx1"/>
                </a:solidFill>
                <a:ea typeface="宋体" panose="02010600030101010101" pitchFamily="2" charset="-122"/>
                <a:sym typeface="+mn-ea"/>
              </a:rPr>
              <a:t>	System.out.println("zhangsan gender is male.");</a:t>
            </a:r>
            <a:endParaRPr lang="en-US" altLang="zh-CN" b="1" dirty="0">
              <a:solidFill>
                <a:schemeClr val="tx1"/>
              </a:solidFill>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74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748">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blinds(horizontal)">
                                      <p:cBhvr>
                                        <p:cTn id="19" dur="500"/>
                                        <p:tgtEl>
                                          <p:spTgt spid="2">
                                            <p:txEl>
                                              <p:pRg st="1" end="1"/>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blinds(horizontal)">
                                      <p:cBhvr>
                                        <p:cTn id="22" dur="500"/>
                                        <p:tgtEl>
                                          <p:spTgt spid="2">
                                            <p:txEl>
                                              <p:pRg st="2" end="2"/>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blinds(horizontal)">
                                      <p:cBhvr>
                                        <p:cTn id="25" dur="500"/>
                                        <p:tgtEl>
                                          <p:spTgt spid="2">
                                            <p:txEl>
                                              <p:pRg st="3" end="3"/>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blinds(horizontal)">
                                      <p:cBhvr>
                                        <p:cTn id="28" dur="500"/>
                                        <p:tgtEl>
                                          <p:spTgt spid="2">
                                            <p:txEl>
                                              <p:pRg st="4" end="4"/>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Effect transition="in" filter="blinds(horizontal)">
                                      <p:cBhvr>
                                        <p:cTn id="31" dur="500"/>
                                        <p:tgtEl>
                                          <p:spTgt spid="2">
                                            <p:txEl>
                                              <p:pRg st="5" end="5"/>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2">
                                            <p:txEl>
                                              <p:pRg st="6" end="6"/>
                                            </p:txEl>
                                          </p:spTgt>
                                        </p:tgtEl>
                                        <p:attrNameLst>
                                          <p:attrName>style.visibility</p:attrName>
                                        </p:attrNameLst>
                                      </p:cBhvr>
                                      <p:to>
                                        <p:strVal val="visible"/>
                                      </p:to>
                                    </p:set>
                                    <p:animEffect transition="in" filter="blinds(horizontal)">
                                      <p:cBhvr>
                                        <p:cTn id="34" dur="500"/>
                                        <p:tgtEl>
                                          <p:spTgt spid="2">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174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lang="zh-CN" dirty="0">
                <a:sym typeface="+mn-ea"/>
              </a:rPr>
              <a:t>访问控制方式</a:t>
            </a:r>
            <a:endParaRPr lang="zh-CN" altLang="en-US"/>
          </a:p>
        </p:txBody>
      </p:sp>
      <p:sp>
        <p:nvSpPr>
          <p:cNvPr id="4" name="内容占位符 3"/>
          <p:cNvSpPr>
            <a:spLocks noGrp="1"/>
          </p:cNvSpPr>
          <p:nvPr>
            <p:ph idx="1"/>
          </p:nvPr>
        </p:nvSpPr>
        <p:spPr/>
        <p:txBody>
          <a:bodyPr/>
          <a:p>
            <a:pPr marL="0" lvl="0" indent="647700" defTabSz="914400">
              <a:lnSpc>
                <a:spcPct val="150000"/>
              </a:lnSpc>
              <a:spcBef>
                <a:spcPts val="0"/>
              </a:spcBef>
              <a:spcAft>
                <a:spcPct val="0"/>
              </a:spcAft>
              <a:buClr>
                <a:schemeClr val="hlink"/>
              </a:buClr>
              <a:buFont typeface="Wingdings" panose="05000000000000000000" pitchFamily="2" charset="2"/>
              <a:buNone/>
            </a:pPr>
            <a:r>
              <a:rPr dirty="0">
                <a:latin typeface="宋体" panose="02010600030101010101" pitchFamily="2" charset="-122"/>
                <a:ea typeface="宋体" panose="02010600030101010101" pitchFamily="2" charset="-122"/>
                <a:sym typeface="+mn-ea"/>
              </a:rPr>
              <a:t>类的作用不仅仅限于将属性和行为进行集中，更重要的是约束</a:t>
            </a:r>
            <a:r>
              <a:rPr lang="zh-CN" dirty="0">
                <a:latin typeface="宋体" panose="02010600030101010101" pitchFamily="2" charset="-122"/>
                <a:ea typeface="宋体" panose="02010600030101010101" pitchFamily="2" charset="-122"/>
                <a:sym typeface="+mn-ea"/>
              </a:rPr>
              <a:t>属性</a:t>
            </a:r>
            <a:r>
              <a:rPr dirty="0">
                <a:latin typeface="宋体" panose="02010600030101010101" pitchFamily="2" charset="-122"/>
                <a:ea typeface="宋体" panose="02010600030101010101" pitchFamily="2" charset="-122"/>
                <a:sym typeface="+mn-ea"/>
              </a:rPr>
              <a:t>和行为的使用。这种集中和约束有助于规范类的实例化对象按照类设计者的意图实现操作。</a:t>
            </a:r>
            <a:endParaRPr b="1" dirty="0">
              <a:latin typeface="宋体" panose="02010600030101010101" pitchFamily="2" charset="-122"/>
              <a:ea typeface="宋体" panose="02010600030101010101" pitchFamily="2" charset="-122"/>
            </a:endParaRPr>
          </a:p>
          <a:p>
            <a:pPr lvl="0" defTabSz="914400">
              <a:lnSpc>
                <a:spcPct val="150000"/>
              </a:lnSpc>
              <a:spcBef>
                <a:spcPts val="0"/>
              </a:spcBef>
              <a:spcAft>
                <a:spcPct val="0"/>
              </a:spcAft>
              <a:buClr>
                <a:schemeClr val="hlink"/>
              </a:buClr>
              <a:buFont typeface="Wingdings" panose="05000000000000000000" charset="0"/>
              <a:buChar char="u"/>
            </a:pPr>
            <a:r>
              <a:rPr dirty="0">
                <a:latin typeface="宋体" panose="02010600030101010101" pitchFamily="2" charset="-122"/>
                <a:ea typeface="宋体" panose="02010600030101010101" pitchFamily="2" charset="-122"/>
                <a:sym typeface="+mn-ea"/>
              </a:rPr>
              <a:t>static关键字</a:t>
            </a:r>
            <a:endParaRPr b="1" dirty="0">
              <a:latin typeface="宋体" panose="02010600030101010101" pitchFamily="2" charset="-122"/>
              <a:ea typeface="宋体" panose="02010600030101010101" pitchFamily="2" charset="-122"/>
            </a:endParaRPr>
          </a:p>
          <a:p>
            <a:pPr lvl="0" defTabSz="914400">
              <a:lnSpc>
                <a:spcPct val="150000"/>
              </a:lnSpc>
              <a:spcBef>
                <a:spcPts val="0"/>
              </a:spcBef>
              <a:spcAft>
                <a:spcPct val="0"/>
              </a:spcAft>
              <a:buClr>
                <a:schemeClr val="hlink"/>
              </a:buClr>
              <a:buFont typeface="Wingdings" panose="05000000000000000000" charset="0"/>
              <a:buChar char="u"/>
            </a:pPr>
            <a:r>
              <a:rPr dirty="0">
                <a:latin typeface="宋体" panose="02010600030101010101" pitchFamily="2" charset="-122"/>
                <a:ea typeface="宋体" panose="02010600030101010101" pitchFamily="2" charset="-122"/>
                <a:sym typeface="+mn-ea"/>
              </a:rPr>
              <a:t>package关键字</a:t>
            </a:r>
            <a:endParaRPr b="1" dirty="0">
              <a:latin typeface="宋体" panose="02010600030101010101" pitchFamily="2" charset="-122"/>
              <a:ea typeface="宋体" panose="02010600030101010101" pitchFamily="2" charset="-122"/>
            </a:endParaRPr>
          </a:p>
          <a:p>
            <a:pPr lvl="0" defTabSz="914400">
              <a:lnSpc>
                <a:spcPct val="150000"/>
              </a:lnSpc>
              <a:spcBef>
                <a:spcPts val="0"/>
              </a:spcBef>
              <a:spcAft>
                <a:spcPct val="0"/>
              </a:spcAft>
              <a:buClr>
                <a:schemeClr val="hlink"/>
              </a:buClr>
              <a:buFont typeface="Wingdings" panose="05000000000000000000" charset="0"/>
              <a:buChar char="u"/>
            </a:pPr>
            <a:r>
              <a:rPr dirty="0">
                <a:latin typeface="宋体" panose="02010600030101010101" pitchFamily="2" charset="-122"/>
                <a:ea typeface="宋体" panose="02010600030101010101" pitchFamily="2" charset="-122"/>
                <a:sym typeface="+mn-ea"/>
              </a:rPr>
              <a:t>public、protected、private和(default)访问控制方式</a:t>
            </a:r>
            <a:endParaRPr b="1" dirty="0">
              <a:latin typeface="宋体" panose="02010600030101010101" pitchFamily="2" charset="-122"/>
              <a:ea typeface="宋体" panose="02010600030101010101" pitchFamily="2" charset="-122"/>
            </a:endParaRPr>
          </a:p>
          <a:p>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2773" name="矩形 8"/>
          <p:cNvSpPr/>
          <p:nvPr/>
        </p:nvSpPr>
        <p:spPr>
          <a:xfrm>
            <a:off x="2564130" y="1590040"/>
            <a:ext cx="8523605" cy="1691640"/>
          </a:xfrm>
          <a:prstGeom prst="rect">
            <a:avLst/>
          </a:prstGeom>
          <a:noFill/>
          <a:ln w="9525">
            <a:noFill/>
          </a:ln>
        </p:spPr>
        <p:txBody>
          <a:bodyPr wrap="square">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知识目标</a:t>
            </a:r>
            <a:r>
              <a:rPr sz="2000" dirty="0">
                <a:solidFill>
                  <a:srgbClr val="000000"/>
                </a:solidFill>
                <a:latin typeface="微软雅黑" panose="020B0503020204020204" pitchFamily="34" charset="-122"/>
                <a:ea typeface="微软雅黑" panose="020B0503020204020204" pitchFamily="34" charset="-122"/>
              </a:rPr>
              <a:t>：掌握类的定义，对象的创建和使用；掌握引用的概念和引用赋值；掌握构造方法的作用和使用；掌握static修饰成员的作用和使用；掌握类成员和对象成员的差异；掌握四种访问控制方式；掌握包的概念和使用；掌握UML的基本用法。</a:t>
            </a:r>
            <a:endParaRPr sz="2000" dirty="0">
              <a:solidFill>
                <a:srgbClr val="000000"/>
              </a:solidFill>
              <a:latin typeface="微软雅黑" panose="020B0503020204020204" pitchFamily="34" charset="-122"/>
              <a:ea typeface="微软雅黑" panose="020B0503020204020204" pitchFamily="34" charset="-122"/>
            </a:endParaRPr>
          </a:p>
        </p:txBody>
      </p:sp>
      <p:sp>
        <p:nvSpPr>
          <p:cNvPr id="32774" name="矩形 9"/>
          <p:cNvSpPr/>
          <p:nvPr/>
        </p:nvSpPr>
        <p:spPr>
          <a:xfrm>
            <a:off x="2570480" y="3787775"/>
            <a:ext cx="8514715" cy="1291590"/>
          </a:xfrm>
          <a:prstGeom prst="rect">
            <a:avLst/>
          </a:prstGeom>
          <a:noFill/>
          <a:ln w="9525">
            <a:noFill/>
          </a:ln>
        </p:spPr>
        <p:txBody>
          <a:bodyPr wrap="square">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sym typeface="+mn-ea"/>
              </a:rPr>
              <a:t>能力目标</a:t>
            </a:r>
            <a:r>
              <a:rPr sz="2000" dirty="0">
                <a:latin typeface="微软雅黑" panose="020B0503020204020204" pitchFamily="34" charset="-122"/>
                <a:ea typeface="微软雅黑" panose="020B0503020204020204" pitchFamily="34" charset="-122"/>
                <a:sym typeface="+mn-ea"/>
              </a:rPr>
              <a:t>：</a:t>
            </a:r>
            <a:r>
              <a:rPr sz="2000" dirty="0">
                <a:latin typeface="微软雅黑" panose="020B0503020204020204" pitchFamily="34" charset="-122"/>
                <a:ea typeface="微软雅黑" panose="020B0503020204020204" pitchFamily="34" charset="-122"/>
              </a:rPr>
              <a:t>能够使用类的思维方式考虑问题，能够使用UML类设计工具来辅助类的设计和实现，能够正确理解对象和类的关系，能够理解构造方法的作用</a:t>
            </a:r>
            <a:endParaRPr sz="2000" dirty="0">
              <a:latin typeface="微软雅黑" panose="020B0503020204020204" pitchFamily="34" charset="-122"/>
              <a:ea typeface="微软雅黑" panose="020B0503020204020204" pitchFamily="34" charset="-122"/>
            </a:endParaRPr>
          </a:p>
        </p:txBody>
      </p:sp>
      <p:sp>
        <p:nvSpPr>
          <p:cNvPr id="32775" name="矩形 10"/>
          <p:cNvSpPr/>
          <p:nvPr/>
        </p:nvSpPr>
        <p:spPr>
          <a:xfrm>
            <a:off x="2498090" y="5309235"/>
            <a:ext cx="8618855" cy="491490"/>
          </a:xfrm>
          <a:prstGeom prst="rect">
            <a:avLst/>
          </a:prstGeom>
          <a:noFill/>
          <a:ln w="9525">
            <a:noFill/>
          </a:ln>
        </p:spPr>
        <p:txBody>
          <a:bodyPr wrap="square">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素质目标</a:t>
            </a:r>
            <a:r>
              <a:rPr sz="2000" dirty="0">
                <a:solidFill>
                  <a:srgbClr val="000000"/>
                </a:solidFill>
                <a:latin typeface="微软雅黑" panose="020B0503020204020204" pitchFamily="34" charset="-122"/>
                <a:ea typeface="微软雅黑" panose="020B0503020204020204" pitchFamily="34" charset="-122"/>
              </a:rPr>
              <a:t>：培养协作精神，团队合作，规范交流方式，包括语言和图表等。</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nvSpPr>
        <p:spPr>
          <a:xfrm>
            <a:off x="1487805" y="1630680"/>
            <a:ext cx="539750" cy="539750"/>
          </a:xfrm>
          <a:prstGeom prst="roundRect">
            <a:avLst>
              <a:gd name="adj" fmla="val 16667"/>
            </a:avLst>
          </a:prstGeom>
          <a:solidFill>
            <a:schemeClr val="accent5"/>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endParaRPr>
          </a:p>
        </p:txBody>
      </p:sp>
      <p:sp>
        <p:nvSpPr>
          <p:cNvPr id="32777" name="圆角矩形 4"/>
          <p:cNvSpPr>
            <a:spLocks noChangeAspect="1"/>
          </p:cNvSpPr>
          <p:nvPr/>
        </p:nvSpPr>
        <p:spPr>
          <a:xfrm>
            <a:off x="1490980" y="3947795"/>
            <a:ext cx="539750" cy="541338"/>
          </a:xfrm>
          <a:prstGeom prst="roundRect">
            <a:avLst>
              <a:gd name="adj" fmla="val 16667"/>
            </a:avLst>
          </a:prstGeom>
          <a:solidFill>
            <a:srgbClr val="6ED4D4"/>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32778" name="圆角矩形 3"/>
          <p:cNvSpPr>
            <a:spLocks noChangeAspect="1"/>
          </p:cNvSpPr>
          <p:nvPr/>
        </p:nvSpPr>
        <p:spPr>
          <a:xfrm>
            <a:off x="1490980" y="5344160"/>
            <a:ext cx="539750" cy="539750"/>
          </a:xfrm>
          <a:prstGeom prst="roundRect">
            <a:avLst>
              <a:gd name="adj" fmla="val 16667"/>
            </a:avLst>
          </a:prstGeom>
          <a:solidFill>
            <a:srgbClr val="00B050"/>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3</a:t>
            </a:r>
            <a:endParaRPr lang="zh-CN" altLang="en-US" sz="2800" dirty="0">
              <a:solidFill>
                <a:srgbClr val="FFFFFF"/>
              </a:solidFill>
              <a:latin typeface="Segoe UI" panose="020B0502040204020203" pitchFamily="34" charset="0"/>
              <a:ea typeface="微软雅黑" panose="020B0503020204020204" pitchFamily="34"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dirty="0">
                <a:sym typeface="+mn-ea"/>
              </a:rPr>
              <a:t>验证性实验--Printer打印机类的设计与实现</a:t>
            </a:r>
            <a:endParaRPr lang="zh-CN" altLang="en-US"/>
          </a:p>
        </p:txBody>
      </p:sp>
      <p:sp>
        <p:nvSpPr>
          <p:cNvPr id="4" name="内容占位符 3"/>
          <p:cNvSpPr>
            <a:spLocks noGrp="1"/>
          </p:cNvSpPr>
          <p:nvPr>
            <p:ph idx="1"/>
          </p:nvPr>
        </p:nvSpPr>
        <p:spPr/>
        <p:txBody>
          <a:bodyPr/>
          <a:p>
            <a:r>
              <a:rPr lang="zh-CN" altLang="en-US"/>
              <a:t>设计一台打印机类Printer，其中包括如下内容：</a:t>
            </a:r>
            <a:endParaRPr lang="zh-CN" altLang="en-US"/>
          </a:p>
          <a:p>
            <a:pPr marL="0" indent="0">
              <a:buNone/>
            </a:pPr>
            <a:r>
              <a:rPr lang="zh-CN" altLang="en-US"/>
              <a:t>(1)打印机类有表示状态的status，状态包括就绪、打印等情况；</a:t>
            </a:r>
            <a:endParaRPr lang="zh-CN" altLang="en-US"/>
          </a:p>
          <a:p>
            <a:pPr marL="0" indent="0">
              <a:buNone/>
            </a:pPr>
            <a:r>
              <a:rPr lang="zh-CN" altLang="en-US"/>
              <a:t>(2)打印机类有表示品牌的brand；每行默认可以打印lineMaxWords为20个字符，printedWords表示当前行已经打印的字符数；</a:t>
            </a:r>
            <a:endParaRPr lang="zh-CN" altLang="en-US"/>
          </a:p>
          <a:p>
            <a:pPr marL="0" indent="0">
              <a:buNone/>
            </a:pPr>
            <a:r>
              <a:rPr lang="zh-CN" altLang="en-US"/>
              <a:t>(3)打印机类提供打印头回位方法carriageReturn、换行方法newLine、一组的打印方法print可以实现一个字符或者一行字符的打印；</a:t>
            </a:r>
            <a:endParaRPr lang="zh-CN" altLang="en-US"/>
          </a:p>
          <a:p>
            <a:pPr marL="0" indent="0">
              <a:buNone/>
            </a:pPr>
            <a:r>
              <a:rPr lang="zh-CN" altLang="en-US"/>
              <a:t>(4)编写应用程序模拟打印机完成一个字的打印，一行字的打印以及一段文字的打印。注每行可以打印20个字符。</a:t>
            </a:r>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15.xml><?xml version="1.0" encoding="utf-8"?>
<p:tagLst xmlns:p="http://schemas.openxmlformats.org/presentationml/2006/main">
  <p:tag name="KSO_WM_BEAUTIFY_FLAG" val="#wm#"/>
  <p:tag name="KSO_WM_TEMPLATE_CATEGORY" val="diagram"/>
  <p:tag name="KSO_WM_TEMPLATE_INDEX" val="20200634"/>
</p:tagLst>
</file>

<file path=ppt/tags/tag16.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17.xml><?xml version="1.0" encoding="utf-8"?>
<p:tagLst xmlns:p="http://schemas.openxmlformats.org/presentationml/2006/main">
  <p:tag name="KSO_WM_BEAUTIFY_FLAG" val="#wm#"/>
  <p:tag name="KSO_WM_TEMPLATE_CATEGORY" val="diagram"/>
  <p:tag name="KSO_WM_TEMPLATE_INDEX" val="20200634"/>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27.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28.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29.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31.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UNIT_PLACING_PICTURE_USER_VIEWPORT" val="{&quot;height&quot;:4815,&quot;width&quot;:5415}"/>
</p:tagLst>
</file>

<file path=ppt/tags/tag43.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4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45.xml><?xml version="1.0" encoding="utf-8"?>
<p:tagLst xmlns:p="http://schemas.openxmlformats.org/presentationml/2006/main">
  <p:tag name="KSO_WM_BEAUTIFY_FLAG" val="#wm#"/>
  <p:tag name="KSO_WM_TEMPLATE_CATEGORY" val="diagram"/>
  <p:tag name="KSO_WM_TEMPLATE_INDEX" val="20200634"/>
</p:tagLst>
</file>

<file path=ppt/tags/tag46.xml><?xml version="1.0" encoding="utf-8"?>
<p:tagLst xmlns:p="http://schemas.openxmlformats.org/presentationml/2006/main">
  <p:tag name="KSO_WPP_MARK_KEY" val="aa4ad8fd-6356-4c27-ac42-ab28eaea7b83"/>
  <p:tag name="COMMONDATA" val="eyJoZGlkIjoiMWI4NWYzZGFkNDJiYTY1ODFjMTg3YjM5MmNjODNlNDk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sample 1">
        <a:dk1>
          <a:srgbClr val="19426B"/>
        </a:dk1>
        <a:lt1>
          <a:srgbClr val="FFFFFF"/>
        </a:lt1>
        <a:dk2>
          <a:srgbClr val="008080"/>
        </a:dk2>
        <a:lt2>
          <a:srgbClr val="B2B2B2"/>
        </a:lt2>
        <a:accent1>
          <a:srgbClr val="35C9C2"/>
        </a:accent1>
        <a:accent2>
          <a:srgbClr val="398AC7"/>
        </a:accent2>
        <a:accent3>
          <a:srgbClr val="FFFFFF"/>
        </a:accent3>
        <a:accent4>
          <a:srgbClr val="14375A"/>
        </a:accent4>
        <a:accent5>
          <a:srgbClr val="AEE1DD"/>
        </a:accent5>
        <a:accent6>
          <a:srgbClr val="337DB4"/>
        </a:accent6>
        <a:hlink>
          <a:srgbClr val="CCCC00"/>
        </a:hlink>
        <a:folHlink>
          <a:srgbClr val="6D50CA"/>
        </a:folHlink>
      </a:clrScheme>
      <a:clrMap bg1="lt1" tx1="dk1" bg2="lt2" tx2="dk2" accent1="accent1" accent2="accent2" accent3="accent3" accent4="accent4" accent5="accent5" accent6="accent6" hlink="hlink" folHlink="folHlink"/>
    </a:extraClrScheme>
    <a:extraClrScheme>
      <a:clrScheme name="sample 2">
        <a:dk1>
          <a:srgbClr val="25095D"/>
        </a:dk1>
        <a:lt1>
          <a:srgbClr val="FFFFFF"/>
        </a:lt1>
        <a:dk2>
          <a:srgbClr val="A1537C"/>
        </a:dk2>
        <a:lt2>
          <a:srgbClr val="B2B2B2"/>
        </a:lt2>
        <a:accent1>
          <a:srgbClr val="AF8ADC"/>
        </a:accent1>
        <a:accent2>
          <a:srgbClr val="60A065"/>
        </a:accent2>
        <a:accent3>
          <a:srgbClr val="FFFFFF"/>
        </a:accent3>
        <a:accent4>
          <a:srgbClr val="1E064E"/>
        </a:accent4>
        <a:accent5>
          <a:srgbClr val="D4C4EB"/>
        </a:accent5>
        <a:accent6>
          <a:srgbClr val="56915B"/>
        </a:accent6>
        <a:hlink>
          <a:srgbClr val="8DAED9"/>
        </a:hlink>
        <a:folHlink>
          <a:srgbClr val="5974C1"/>
        </a:folHlink>
      </a:clrScheme>
      <a:clrMap bg1="lt1" tx1="dk1" bg2="lt2" tx2="dk2" accent1="accent1" accent2="accent2" accent3="accent3" accent4="accent4" accent5="accent5" accent6="accent6" hlink="hlink" folHlink="folHlink"/>
    </a:extraClrScheme>
    <a:extraClrScheme>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5802</Words>
  <Application>WPS 演示</Application>
  <PresentationFormat/>
  <Paragraphs>338</Paragraphs>
  <Slides>24</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3</vt:i4>
      </vt:variant>
      <vt:variant>
        <vt:lpstr>幻灯片标题</vt:lpstr>
      </vt:variant>
      <vt:variant>
        <vt:i4>24</vt:i4>
      </vt:variant>
    </vt:vector>
  </HeadingPairs>
  <TitlesOfParts>
    <vt:vector size="42" baseType="lpstr">
      <vt:lpstr>Arial</vt:lpstr>
      <vt:lpstr>宋体</vt:lpstr>
      <vt:lpstr>Wingdings</vt:lpstr>
      <vt:lpstr>Calibri</vt:lpstr>
      <vt:lpstr>微软雅黑</vt:lpstr>
      <vt:lpstr>Verdana</vt:lpstr>
      <vt:lpstr>Times New Roman</vt:lpstr>
      <vt:lpstr>楷体_GB2312</vt:lpstr>
      <vt:lpstr>新宋体</vt:lpstr>
      <vt:lpstr>黑体</vt:lpstr>
      <vt:lpstr>隶书</vt:lpstr>
      <vt:lpstr>Wingdings</vt:lpstr>
      <vt:lpstr>Segoe UI</vt:lpstr>
      <vt:lpstr>Arial Unicode MS</vt:lpstr>
      <vt:lpstr>sample</vt:lpstr>
      <vt:lpstr>Photoshop.Image.6</vt:lpstr>
      <vt:lpstr>Photoshop.Image.6</vt:lpstr>
      <vt:lpstr>Photoshop.Image.6</vt:lpstr>
      <vt:lpstr>PowerPoint 演示文稿</vt:lpstr>
      <vt:lpstr>目 录</vt:lpstr>
      <vt:lpstr>类的语法结构</vt:lpstr>
      <vt:lpstr>统一建模语言</vt:lpstr>
      <vt:lpstr>PowerPoint 演示文稿</vt:lpstr>
      <vt:lpstr>PowerPoint 演示文稿</vt:lpstr>
      <vt:lpstr>访问控制方式</vt:lpstr>
      <vt:lpstr>PowerPoint 演示文稿</vt:lpstr>
      <vt:lpstr>验证性实验--Printer打印机类的设计与实现</vt:lpstr>
      <vt:lpstr>验证性实验--Printer打印机类的设计与实现</vt:lpstr>
      <vt:lpstr>验证性实验--Point平面坐标系中点类的设计与实现</vt:lpstr>
      <vt:lpstr>验证性实验--Point平面坐标系中点类的设计与实现</vt:lpstr>
      <vt:lpstr>验证性实验--Point平面坐标系中点类的设计与实现</vt:lpstr>
      <vt:lpstr>验证性实验--Point平面坐标系中点类的设计与实现</vt:lpstr>
      <vt:lpstr>验证性实验--Point平面坐标系中点类的设计与实现</vt:lpstr>
      <vt:lpstr>设计性实验--设计一个秒表StopWatch的类</vt:lpstr>
      <vt:lpstr>设计性实验--设计一个秒表StopWatch的类</vt:lpstr>
      <vt:lpstr>设计性实验--设计一个秒表StopWatch的类</vt:lpstr>
      <vt:lpstr>设计性实验--设计一个秒表StopWatch的类</vt:lpstr>
      <vt:lpstr>设计性实验--设计一个秒表StopWatch的类</vt:lpstr>
      <vt:lpstr>设计性实验--利用Math类中的成员方法计算一元二次方程的根</vt:lpstr>
      <vt:lpstr>设计性实验--利用Math类中的成员方法计算一元二次方程的根</vt:lpstr>
      <vt:lpstr>PowerPoint 演示文稿</vt:lpstr>
      <vt:lpstr>实践是编程的能力提升的最好途径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wendy.gallagher</dc:creator>
  <cp:lastModifiedBy>龚迅炜</cp:lastModifiedBy>
  <cp:revision>510</cp:revision>
  <dcterms:created xsi:type="dcterms:W3CDTF">2011-10-31T13:04:00Z</dcterms:created>
  <dcterms:modified xsi:type="dcterms:W3CDTF">2023-09-20T02:47:25Z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3312A54BCB3F44CC84427B087B50262C_13</vt:lpwstr>
  </property>
</Properties>
</file>