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89" r:id="rId3"/>
    <p:sldId id="391" r:id="rId5"/>
    <p:sldId id="469" r:id="rId6"/>
    <p:sldId id="481" r:id="rId7"/>
    <p:sldId id="482" r:id="rId8"/>
    <p:sldId id="483" r:id="rId9"/>
    <p:sldId id="472" r:id="rId10"/>
    <p:sldId id="474" r:id="rId11"/>
    <p:sldId id="484" r:id="rId12"/>
    <p:sldId id="485" r:id="rId13"/>
    <p:sldId id="486" r:id="rId14"/>
    <p:sldId id="491" r:id="rId15"/>
    <p:sldId id="492" r:id="rId16"/>
    <p:sldId id="478" r:id="rId17"/>
    <p:sldId id="443" r:id="rId18"/>
  </p:sldIdLst>
  <p:sldSz cx="12192000" cy="6858000"/>
  <p:notesSz cx="6858000" cy="9144000"/>
  <p:custDataLst>
    <p:tags r:id="rId22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0" userDrawn="1">
          <p15:clr>
            <a:srgbClr val="A4A3A4"/>
          </p15:clr>
        </p15:guide>
        <p15:guide id="2" pos="6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ED4D4"/>
    <a:srgbClr val="FFCC99"/>
    <a:srgbClr val="080808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2"/>
    <p:restoredTop sz="87029"/>
  </p:normalViewPr>
  <p:slideViewPr>
    <p:cSldViewPr showGuides="1">
      <p:cViewPr varScale="1">
        <p:scale>
          <a:sx n="113" d="100"/>
          <a:sy n="113" d="100"/>
        </p:scale>
        <p:origin x="828" y="114"/>
      </p:cViewPr>
      <p:guideLst>
        <p:guide orient="horz" pos="2100"/>
        <p:guide pos="6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3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.bin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EADF68-97A7-42CB-B40E-9E3787FC057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2BCD6-482C-42A9-9218-9FEA60F3CEA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EF441-F9F2-4A8A-8979-DE62C014A31F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0813"/>
            <a:ext cx="2743200" cy="599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813"/>
            <a:ext cx="8026400" cy="599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EEED3F-FC05-4C5F-8A6E-8DFF6AF1AEA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未知"/>
          <p:cNvSpPr/>
          <p:nvPr userDrawn="1"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B69E3-4639-4D52-8D39-DA8FDDEDD35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5" name="副标题 2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3863975" y="3573145"/>
            <a:ext cx="3963035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C620CA-FE9A-461F-AC2E-DBE44922D7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664199-D803-442A-AE16-6825D4B40E0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06956B-3BF8-48C8-89C3-9A734DC3C7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image" Target="../media/image1.png"/><Relationship Id="rId16" Type="http://schemas.openxmlformats.org/officeDocument/2006/relationships/oleObject" Target="../embeddings/oleObject3.bin"/><Relationship Id="rId15" Type="http://schemas.openxmlformats.org/officeDocument/2006/relationships/tags" Target="../tags/tag1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6" imgW="7391400" imgH="914400" progId="Photoshop.Image.6">
                  <p:embed/>
                </p:oleObj>
              </mc:Choice>
              <mc:Fallback>
                <p:oleObj name="" r:id="rId16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 userDrawn="1">
            <p:custDataLst>
              <p:tags r:id="rId19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0.png"/><Relationship Id="rId3" Type="http://schemas.openxmlformats.org/officeDocument/2006/relationships/tags" Target="../tags/tag30.xml"/><Relationship Id="rId2" Type="http://schemas.openxmlformats.org/officeDocument/2006/relationships/image" Target="../media/image9.png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emf"/><Relationship Id="rId2" Type="http://schemas.openxmlformats.org/officeDocument/2006/relationships/oleObject" Target="../embeddings/oleObject4.bin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oleObject" Target="../embeddings/oleObject5.bin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6.bin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emf"/><Relationship Id="rId2" Type="http://schemas.openxmlformats.org/officeDocument/2006/relationships/oleObject" Target="../embeddings/oleObject7.bin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8"/>
          <p:cNvSpPr/>
          <p:nvPr/>
        </p:nvSpPr>
        <p:spPr>
          <a:xfrm>
            <a:off x="0" y="1752600"/>
            <a:ext cx="12186920" cy="1676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1576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第3单元 控制语句</a:t>
            </a:r>
            <a:endParaRPr sz="4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主讲人：李永刚</a:t>
            </a:r>
            <a:endParaRPr lang="zh-CN" altLang="en-US" sz="2400" dirty="0">
              <a:solidFill>
                <a:srgbClr val="2B166E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12187555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实验1 选择语句的使用</a:t>
            </a:r>
            <a:endParaRPr sz="2400" dirty="0">
              <a:solidFill>
                <a:srgbClr val="40404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6" name="矩形 14"/>
          <p:cNvSpPr/>
          <p:nvPr>
            <p:custDataLst>
              <p:tags r:id="rId1"/>
            </p:custDataLst>
          </p:nvPr>
        </p:nvSpPr>
        <p:spPr>
          <a:xfrm>
            <a:off x="0" y="1120775"/>
            <a:ext cx="11388090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设计性实验--求解鸡兔同笼问题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《孙子算经》是中国古代重要的数学著作，成书于南北朝时期，其中就记载了一个有趣的问题：鸡和兔在同一个笼子里，鸡和兔共有n条腿， m个头，问鸡和兔各有多少只？程序运行结果如图3-8所示。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615" y="3644900"/>
            <a:ext cx="5639435" cy="273685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for(int </a:t>
            </a:r>
            <a:r>
              <a:rPr lang="en-US" altLang="zh-CN" sz="2400" kern="100" dirty="0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chick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 0; chick&lt;=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heads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;chick++) {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int </a:t>
            </a:r>
            <a:r>
              <a:rPr lang="en-US" altLang="zh-CN" sz="2400" kern="100" dirty="0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hare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heads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 chick;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if(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legs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== 2*chick + 4*hare) 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6180" y="3789045"/>
            <a:ext cx="3753485" cy="1656080"/>
          </a:xfrm>
          <a:prstGeom prst="rect">
            <a:avLst/>
          </a:prstGeom>
        </p:spPr>
      </p:pic>
      <p:cxnSp>
        <p:nvCxnSpPr>
          <p:cNvPr id="7" name="曲线连接符 6"/>
          <p:cNvCxnSpPr/>
          <p:nvPr/>
        </p:nvCxnSpPr>
        <p:spPr>
          <a:xfrm rot="10800000">
            <a:off x="3071495" y="4940935"/>
            <a:ext cx="2375535" cy="360680"/>
          </a:xfrm>
          <a:prstGeom prst="curvedConnector3">
            <a:avLst>
              <a:gd name="adj1" fmla="val 49987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曲线连接符 10"/>
          <p:cNvCxnSpPr/>
          <p:nvPr/>
        </p:nvCxnSpPr>
        <p:spPr>
          <a:xfrm rot="10800000">
            <a:off x="2783205" y="4148455"/>
            <a:ext cx="1943735" cy="432435"/>
          </a:xfrm>
          <a:prstGeom prst="curvedConnector3">
            <a:avLst>
              <a:gd name="adj1" fmla="val 49984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设计性实验--switch语句实现成绩等级判断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用switch语句实现Java课程成绩等级判断，同样要求从键盘输入学生的Java课程成绩，判断该学生的成绩的等级，大于等于90：Very good，80至89：Good， 70至79：Medium， 60至69：Pass，小于60：Not passed。程序运行结果如图3-9所示。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28140" y="4077335"/>
            <a:ext cx="67614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将score转换为[0,10]之间的整数。转换后小于6的数均可设为switch语句的default分支。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g=(int)score/10;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 10:case 9</a:t>
            </a:r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:grade="Very good";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default</a:t>
            </a:r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:grade="Not passed";</a:t>
            </a:r>
            <a:r>
              <a:rPr lang="en-US" altLang="zh-CN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//</a:t>
            </a:r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而小于6的数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3572510"/>
            <a:ext cx="428625" cy="314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31950" y="3518535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44560" y="4149090"/>
            <a:ext cx="2305050" cy="126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设计性实验--猜数游戏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/>
              <a:t>设计一个三位数的猜数游戏，三位数随机生成。程序提示用户输入一个三位的数字，依照以下的规则决定赢取多少奖金：1) 如果用户输入的数字和随机数字完全一致，输出：“恭喜恭喜！完全猜对了！获得三个赞！”2) 如果用户输入的数字覆盖了随机生成的所有数字(不管顺序)，输出：“输入的数字覆盖了随机生成的所有数字！很棒，获得两个赞！”3) 如果用户输入的数字匹配了1个或2个数字，输出：“输入的数字匹配了1个或2个数字！还不错，获得一个赞！”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983615" y="4437380"/>
            <a:ext cx="665607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可以利用java.util.Random类，可以通过实例化一个Random对象创建一个随机数生成器。例如生成一个 [100,</a:t>
            </a:r>
            <a:r>
              <a:rPr lang="en-US" altLang="zh-CN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00) 区间的整数，使用方法如下：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 java.util.Random;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Random random=new Random();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lottery = 100+random.nextInt(900);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3789680"/>
            <a:ext cx="428625" cy="314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15415" y="371729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76135" y="4275455"/>
            <a:ext cx="4642485" cy="23069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if (guess == lottery) ...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else if (</a:t>
            </a: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...) ...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else if (g1 == l1 || g1 == l2 || g1 == l3 ||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</a:t>
            </a: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g2 == l1 || g2 == l2 || g2 == l3 ||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</a:t>
            </a: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g3 == l1 || g3 == l2 || g3 == l3)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//</a:t>
            </a: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匹配</a:t>
            </a: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个或</a:t>
            </a: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个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else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...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3615" y="4293235"/>
            <a:ext cx="5899150" cy="23069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//生成的三个数字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 l1 = lottery / 100;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 l2 = (lottery % 100) / 10;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 l3 = lottery % 10;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//输入的三个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 g1 = guess / 100;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 g2 = (guess % 100) / 10;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 g3 = guess % 10;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2" grpId="0"/>
      <p:bldP spid="3" grpId="0"/>
      <p:bldP spid="2" grpId="1"/>
      <p:bldP spid="3" grpId="1"/>
      <p:bldP spid="11" grpId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设计性实验--求解一元二次方程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/>
              <a:t>怎样求一元二次方程 的在实数域上的解(即实根)？判断式△=b²-4ac，先判断△，若△＜0，则原方程无实根；若△=0，则原方程有两个相同的解，为x=-b/2a；若△＞0，则x=(-b±根号下△)/2a。</a:t>
            </a:r>
            <a:endParaRPr lang="zh-CN" altLang="en-US" sz="2400"/>
          </a:p>
          <a:p>
            <a:r>
              <a:rPr lang="zh-CN" altLang="en-US" sz="2400"/>
              <a:t>编写程序，提示输入a、b和c的值，并输出结果。如果△为正，打印2个根；如果△为0，打印1个根；否则，输出“No real roots”。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983615" y="4437380"/>
            <a:ext cx="551561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求解平方根可以使用java.lang.Math类的sqrt(double)方法。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3789680"/>
            <a:ext cx="428625" cy="314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15415" y="371729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99225" y="3644900"/>
            <a:ext cx="4642485" cy="28613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double discriminant = b * b - 4 * a * c;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    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if (discriminant &lt; 0) {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System.out.println("No real roots");}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else if (discriminant == 0) {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...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System.out.println("One root: " + r1);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else {</a:t>
            </a:r>
            <a:r>
              <a:rPr lang="en-US" altLang="zh-CN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// (discriminant &gt; 0)</a:t>
            </a:r>
            <a:endParaRPr lang="zh-CN" altLang="en-US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...Math.sqrt(discriminant)</a:t>
            </a:r>
            <a:endParaRPr lang="en-US" altLang="zh-CN"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2" grpId="0"/>
      <p:bldP spid="3" grpId="0"/>
      <p:bldP spid="2" grpId="1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矩形 8"/>
          <p:cNvSpPr/>
          <p:nvPr/>
        </p:nvSpPr>
        <p:spPr>
          <a:xfrm>
            <a:off x="1467485" y="1332230"/>
            <a:ext cx="879919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探索在switch语句中，case语句后不加break语句会导致什么结果。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0"/>
          <p:cNvSpPr/>
          <p:nvPr>
            <p:custDataLst>
              <p:tags r:id="rId1"/>
            </p:custDataLst>
          </p:nvPr>
        </p:nvSpPr>
        <p:spPr>
          <a:xfrm>
            <a:off x="1559560" y="3241675"/>
            <a:ext cx="877633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比较多分支if-else语句和</a:t>
            </a:r>
            <a:r>
              <a:rPr 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witch语句的异同。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圆角矩形 3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78180" y="14493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圆角矩形 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78180" y="3320098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63975" y="3573145"/>
            <a:ext cx="3963035" cy="1655445"/>
          </a:xfrm>
        </p:spPr>
        <p:txBody>
          <a:bodyPr/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ctrTitle"/>
          </p:nvPr>
        </p:nvSpPr>
        <p:spPr>
          <a:xfrm>
            <a:off x="1487170" y="188595"/>
            <a:ext cx="9144000" cy="300990"/>
          </a:xfrm>
        </p:spPr>
        <p:txBody>
          <a:bodyPr vert="horz" wrap="square" lIns="91440" tIns="45720" rIns="91440" bIns="45720" anchor="ctr" anchorCtr="0"/>
          <a:p>
            <a:r>
              <a:rPr lang="zh-CN" altLang="en-US" sz="3200" dirty="0">
                <a:solidFill>
                  <a:schemeClr val="bg1"/>
                </a:solidFill>
                <a:ea typeface="宋体" panose="02010600030101010101" pitchFamily="2" charset="-122"/>
              </a:rPr>
              <a:t>目 录</a:t>
            </a:r>
            <a:endParaRPr lang="zh-CN" altLang="en-US" sz="3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选择语句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094740" y="900430"/>
            <a:ext cx="10487660" cy="568198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 单分支if语句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单分支if语句的语法如下：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if (布尔表达式) {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语句(s);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" name="对象 1"/>
          <p:cNvGraphicFramePr/>
          <p:nvPr>
            <p:custDataLst>
              <p:tags r:id="rId1"/>
            </p:custDataLst>
          </p:nvPr>
        </p:nvGraphicFramePr>
        <p:xfrm>
          <a:off x="6671945" y="1052830"/>
          <a:ext cx="2406650" cy="3098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1983105" imgH="2576830" progId="Visio.Drawing.15">
                  <p:embed/>
                </p:oleObj>
              </mc:Choice>
              <mc:Fallback>
                <p:oleObj name="" r:id="rId2" imgW="1983105" imgH="2576830" progId="Visio.Drawing.15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671945" y="1052830"/>
                        <a:ext cx="2406650" cy="3098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456045" y="4220845"/>
            <a:ext cx="3423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单分支if语句流程图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选择语句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094740" y="900430"/>
            <a:ext cx="10487660" cy="568198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 双分支if-else语句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双分支if-else语句的语法如下：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if (布尔表达式) {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布尔表达式为真时执行的语句;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else {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布尔表达式为假时执行的语句;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67980" y="5445125"/>
            <a:ext cx="3423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双分支if-else语句流程图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1"/>
            </p:custDataLst>
          </p:nvPr>
        </p:nvGraphicFramePr>
        <p:xfrm>
          <a:off x="7448550" y="1772920"/>
          <a:ext cx="3655695" cy="3477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3170555" imgH="2576830" progId="Visio.Drawing.15">
                  <p:embed/>
                </p:oleObj>
              </mc:Choice>
              <mc:Fallback>
                <p:oleObj name="" r:id="rId2" imgW="3170555" imgH="2576830" progId="Visio.Drawing.15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48550" y="1772920"/>
                        <a:ext cx="3655695" cy="3477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选择语句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094740" y="900430"/>
            <a:ext cx="10487660" cy="5681980"/>
          </a:xfrm>
          <a:noFill/>
          <a:ln w="9525">
            <a:noFill/>
          </a:ln>
        </p:spPr>
        <p:txBody>
          <a:bodyPr vert="horz" rtlCol="0"/>
          <a:p>
            <a:pPr lvl="0" algn="l">
              <a:buSzTx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 多分支if-else语句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多分支if-else语句的语法如下：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if (布尔表达式1) {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布尔表达式1为真时执行的语句;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else if (布尔表达式2){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布尔表达式2为真时执行的语句;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else if (布尔表达式3){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布尔表达式3为真时执行的语句;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……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else {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上述布尔表达式均为假时执行的语句;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2080" y="5877560"/>
            <a:ext cx="3423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多分支if-else语句流程图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1"/>
            </p:custDataLst>
          </p:nvPr>
        </p:nvGraphicFramePr>
        <p:xfrm>
          <a:off x="5951855" y="1340485"/>
          <a:ext cx="6134735" cy="4401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5248910" imgH="4215765" progId="Visio.Drawing.15">
                  <p:embed/>
                </p:oleObj>
              </mc:Choice>
              <mc:Fallback>
                <p:oleObj name="" r:id="rId2" imgW="5248910" imgH="4215765" progId="Visio.Drawing.15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51855" y="1340485"/>
                        <a:ext cx="6134735" cy="4401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选择语句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9470" y="1052830"/>
            <a:ext cx="9570720" cy="5681980"/>
          </a:xfrm>
          <a:noFill/>
          <a:ln w="9525">
            <a:noFill/>
          </a:ln>
        </p:spPr>
        <p:txBody>
          <a:bodyPr vert="horz" rtlCol="0"/>
          <a:p>
            <a:pPr lvl="0" algn="l">
              <a:buSzTx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(4) switch语句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2080" y="5877560"/>
            <a:ext cx="3423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switch语句流程图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/>
          <p:nvPr>
            <p:custDataLst>
              <p:tags r:id="rId1"/>
            </p:custDataLst>
          </p:nvPr>
        </p:nvGraphicFramePr>
        <p:xfrm>
          <a:off x="6600190" y="836930"/>
          <a:ext cx="4123055" cy="4716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3265805" imgH="4013835" progId="Visio.Drawing.15">
                  <p:embed/>
                </p:oleObj>
              </mc:Choice>
              <mc:Fallback>
                <p:oleObj name="" r:id="rId2" imgW="3265805" imgH="4013835" progId="Visio.Drawing.15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600190" y="836930"/>
                        <a:ext cx="4123055" cy="4716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91770" y="3789045"/>
            <a:ext cx="18059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case后面的值：</a:t>
            </a:r>
            <a:r>
              <a:rPr lang="zh-CN" altLang="en-US" b="1">
                <a:solidFill>
                  <a:schemeClr val="tx2"/>
                </a:solidFill>
              </a:rPr>
              <a:t>常量或常量表达式，不能有变量</a:t>
            </a:r>
            <a:endParaRPr lang="zh-CN" altLang="en-US" b="1">
              <a:solidFill>
                <a:schemeClr val="tx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5740" y="2132965"/>
            <a:ext cx="18059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switch表达式：</a:t>
            </a:r>
            <a:r>
              <a:rPr lang="zh-CN" altLang="en-US" b="1">
                <a:solidFill>
                  <a:schemeClr val="tx2"/>
                </a:solidFill>
              </a:rPr>
              <a:t>变量或含变量的表达式</a:t>
            </a:r>
            <a:endParaRPr lang="zh-CN" altLang="en-US" b="1">
              <a:solidFill>
                <a:schemeClr val="tx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95550" y="1530985"/>
            <a:ext cx="6096000" cy="4022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switch语句的语法如下：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switch (switch表达式) {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case 值1: 值为1时执行的语句;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break;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case值2: 值为2时执行的语句;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break;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……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case值N: 值为N时执行的语句;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break;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default: 默认值执行的语句;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1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2" name="曲线连接符 11"/>
          <p:cNvCxnSpPr/>
          <p:nvPr/>
        </p:nvCxnSpPr>
        <p:spPr>
          <a:xfrm flipV="1">
            <a:off x="1847850" y="2204720"/>
            <a:ext cx="1727835" cy="140970"/>
          </a:xfrm>
          <a:prstGeom prst="curvedConnector3">
            <a:avLst>
              <a:gd name="adj1" fmla="val 50018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曲线连接符 12"/>
          <p:cNvCxnSpPr/>
          <p:nvPr/>
        </p:nvCxnSpPr>
        <p:spPr>
          <a:xfrm rot="16200000">
            <a:off x="1609725" y="2947035"/>
            <a:ext cx="1123950" cy="935990"/>
          </a:xfrm>
          <a:prstGeom prst="curvedConnector3">
            <a:avLst>
              <a:gd name="adj1" fmla="val 49944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曲线连接符 13"/>
          <p:cNvCxnSpPr/>
          <p:nvPr/>
        </p:nvCxnSpPr>
        <p:spPr>
          <a:xfrm flipV="1">
            <a:off x="1847850" y="3429000"/>
            <a:ext cx="791845" cy="575945"/>
          </a:xfrm>
          <a:prstGeom prst="curvedConnector3">
            <a:avLst>
              <a:gd name="adj1" fmla="val 5004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曲线连接符 14"/>
          <p:cNvCxnSpPr/>
          <p:nvPr/>
        </p:nvCxnSpPr>
        <p:spPr>
          <a:xfrm>
            <a:off x="1991995" y="4077335"/>
            <a:ext cx="668020" cy="360045"/>
          </a:xfrm>
          <a:prstGeom prst="curvedConnector3">
            <a:avLst>
              <a:gd name="adj1" fmla="val 5009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曲线连接符 15"/>
          <p:cNvCxnSpPr/>
          <p:nvPr/>
        </p:nvCxnSpPr>
        <p:spPr>
          <a:xfrm rot="5400000" flipV="1">
            <a:off x="1858010" y="4211320"/>
            <a:ext cx="935990" cy="668020"/>
          </a:xfrm>
          <a:prstGeom prst="curvedConnector3">
            <a:avLst>
              <a:gd name="adj1" fmla="val 50068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3" name="矩形 8"/>
          <p:cNvSpPr/>
          <p:nvPr>
            <p:custDataLst>
              <p:tags r:id="rId1"/>
            </p:custDataLst>
          </p:nvPr>
        </p:nvSpPr>
        <p:spPr>
          <a:xfrm>
            <a:off x="1757680" y="1590040"/>
            <a:ext cx="93764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知识目标</a:t>
            </a:r>
            <a:r>
              <a:rPr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了解Java语言流程控制语句的特性和使用方法，掌握Java语言中的条件语句：if() ~、if() else~、嵌套if/else多分支语句和switch() 多分支语句。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4" name="矩形 9"/>
          <p:cNvSpPr/>
          <p:nvPr>
            <p:custDataLst>
              <p:tags r:id="rId2"/>
            </p:custDataLst>
          </p:nvPr>
        </p:nvSpPr>
        <p:spPr>
          <a:xfrm>
            <a:off x="1757680" y="3184525"/>
            <a:ext cx="922274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能力目标：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具有使用Java语言流程控制语句编写程序的能力。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2775" name="矩形 10"/>
          <p:cNvSpPr/>
          <p:nvPr>
            <p:custDataLst>
              <p:tags r:id="rId3"/>
            </p:custDataLst>
          </p:nvPr>
        </p:nvSpPr>
        <p:spPr>
          <a:xfrm>
            <a:off x="1691640" y="4663440"/>
            <a:ext cx="918337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素质目标：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培养创造精神，养成突破陈规、敢于创造的素质。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777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71550" y="3274050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8" name="圆角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71550" y="477012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68375" y="177419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err="1">
                <a:sym typeface="+mn-ea"/>
              </a:rPr>
              <a:t>验证性实验</a:t>
            </a:r>
            <a:r>
              <a:rPr dirty="0" smtClean="0">
                <a:sym typeface="+mn-ea"/>
              </a:rPr>
              <a:t>--</a:t>
            </a:r>
            <a:r>
              <a:rPr lang="zh-CN" altLang="en-US" dirty="0">
                <a:sym typeface="+mn-ea"/>
              </a:rPr>
              <a:t>成绩等级判断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设计一个成绩等级判断程序，要求从键盘输入学生的Java成绩，判断该学生的成绩的等级，≥90：‘A’，89~80：‘B’，79~70：‘C’，69~60：‘D’，﹤60：E。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1545" y="3140710"/>
            <a:ext cx="5989955" cy="267716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if(score&gt;=90){      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grade='A';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			//判断等级A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}_____________ (score&gt;=80&amp;&amp;score&lt;90) {       //判断等级B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grade='B';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}_____________ (score&gt;=70&amp;&amp;score&lt;80){        //判断等级C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grade='C';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}_____________ (score&gt;=60&amp;&amp;score&lt;70){        //判断等级D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grade='D';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51915" y="3758565"/>
            <a:ext cx="9423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else if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3025" y="4366895"/>
            <a:ext cx="9423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else if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43660" y="4940935"/>
            <a:ext cx="9423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else if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752080" y="3357245"/>
            <a:ext cx="27622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6" grpId="0"/>
      <p:bldP spid="12" grpId="1"/>
      <p:bldP spid="3" grpId="1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err="1">
                <a:sym typeface="+mn-ea"/>
              </a:rPr>
              <a:t>验证性实验</a:t>
            </a:r>
            <a:r>
              <a:rPr dirty="0" smtClean="0">
                <a:sym typeface="+mn-ea"/>
              </a:rPr>
              <a:t>--</a:t>
            </a:r>
            <a:r>
              <a:rPr lang="zh-CN" altLang="en-US" dirty="0">
                <a:sym typeface="+mn-ea"/>
              </a:rPr>
              <a:t>回文数判断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设n是一任意自然数，若将n的各位数字反向排列所得自然数m与n相等，则称n为一回文数。从键盘输入一个1~65535之间的数，判断这个数是几位数，并判断这个数是否是回文数。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1545" y="2531110"/>
            <a:ext cx="5346065" cy="401574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n1 = number % 10;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n2 = number % 100 /10;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n3 = _______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n4 = ____________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n5 = number / 10000;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		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if(n5&gt;0) { //number是5位数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System.out.println(number + "是5位数");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if(________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 //判断是否为回文数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System.out.println(number + "是回文数");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else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System.out.println(number + "不是回文数");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7845" y="3357245"/>
            <a:ext cx="4033520" cy="195707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1643380" y="3121660"/>
            <a:ext cx="23653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number % 1000 /100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647825" y="3429000"/>
            <a:ext cx="30943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number % 10000 /1000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775460" y="4946015"/>
            <a:ext cx="20999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n5==n1 &amp;&amp; n4==n2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6" grpId="0"/>
      <p:bldP spid="12" grpId="1"/>
      <p:bldP spid="3" grpId="1"/>
      <p:bldP spid="6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5.xml><?xml version="1.0" encoding="utf-8"?>
<p:tagLst xmlns:p="http://schemas.openxmlformats.org/presentationml/2006/main">
  <p:tag name="KSO_WPP_MARK_KEY" val="aa4ad8fd-6356-4c27-ac42-ab28eaea7b83"/>
  <p:tag name="COMMONDATA" val="eyJoZGlkIjoiMDQwYzkwZmFjZWQzN2U5MmI2NjRiYTdjMDZhOWRlZD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3511</Words>
  <Application>WPS 演示</Application>
  <PresentationFormat/>
  <Paragraphs>237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黑体</vt:lpstr>
      <vt:lpstr>隶书</vt:lpstr>
      <vt:lpstr>Segoe UI</vt:lpstr>
      <vt:lpstr>Arial Unicode MS</vt:lpstr>
      <vt:lpstr>sample</vt:lpstr>
      <vt:lpstr>Photoshop.Image.6</vt:lpstr>
      <vt:lpstr>Photoshop.Image.6</vt:lpstr>
      <vt:lpstr>Photoshop.Image.6</vt:lpstr>
      <vt:lpstr>Visio.Drawing.15</vt:lpstr>
      <vt:lpstr>Visio.Drawing.15</vt:lpstr>
      <vt:lpstr>Visio.Drawing.15</vt:lpstr>
      <vt:lpstr>Visio.Drawing.15</vt:lpstr>
      <vt:lpstr>PowerPoint 演示文稿</vt:lpstr>
      <vt:lpstr>目 录</vt:lpstr>
      <vt:lpstr>选择语句</vt:lpstr>
      <vt:lpstr>选择语句</vt:lpstr>
      <vt:lpstr>选择语句</vt:lpstr>
      <vt:lpstr>选择语句</vt:lpstr>
      <vt:lpstr>PowerPoint 演示文稿</vt:lpstr>
      <vt:lpstr>验证性实验--成绩等级判断</vt:lpstr>
      <vt:lpstr>验证性实验--回文数判断</vt:lpstr>
      <vt:lpstr>设计性实验--求解鸡兔同笼问题</vt:lpstr>
      <vt:lpstr>设计性实验--switch语句实现成绩等级判断</vt:lpstr>
      <vt:lpstr>设计性实验--猜数游戏</vt:lpstr>
      <vt:lpstr>设计性实验--求解一元二次方程</vt:lpstr>
      <vt:lpstr>PowerPoint 演示文稿</vt:lpstr>
      <vt:lpstr>实践是编程能力提升的最好途径， 让我们行动起来吧！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李永刚</cp:lastModifiedBy>
  <cp:revision>522</cp:revision>
  <dcterms:created xsi:type="dcterms:W3CDTF">2011-10-31T13:04:00Z</dcterms:created>
  <dcterms:modified xsi:type="dcterms:W3CDTF">2023-09-13T02:45:51Z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F6AEDB40E1134E20ACBBF589306B449F_13</vt:lpwstr>
  </property>
</Properties>
</file>