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389" r:id="rId3"/>
    <p:sldId id="391" r:id="rId4"/>
    <p:sldId id="407" r:id="rId5"/>
    <p:sldId id="410" r:id="rId7"/>
    <p:sldId id="394" r:id="rId8"/>
    <p:sldId id="499" r:id="rId9"/>
    <p:sldId id="529" r:id="rId10"/>
    <p:sldId id="531" r:id="rId11"/>
    <p:sldId id="532" r:id="rId12"/>
    <p:sldId id="533" r:id="rId13"/>
    <p:sldId id="534" r:id="rId14"/>
    <p:sldId id="535" r:id="rId15"/>
    <p:sldId id="536" r:id="rId16"/>
    <p:sldId id="537" r:id="rId17"/>
    <p:sldId id="538" r:id="rId18"/>
    <p:sldId id="539" r:id="rId19"/>
    <p:sldId id="540" r:id="rId20"/>
    <p:sldId id="498" r:id="rId21"/>
  </p:sldIdLst>
  <p:sldSz cx="12192000" cy="6858000"/>
  <p:notesSz cx="6858000" cy="9144000"/>
  <p:custDataLst>
    <p:tags r:id="rId25"/>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54" userDrawn="1">
          <p15:clr>
            <a:srgbClr val="A4A3A4"/>
          </p15:clr>
        </p15:guide>
        <p15:guide id="2" pos="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4D4"/>
    <a:srgbClr val="FFCC99"/>
    <a:srgbClr val="080808"/>
    <a:srgbClr val="0000FF"/>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54"/>
        <p:guide pos="81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35.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根据题意，形成的类的继承关系图，通过该继承关系</a:t>
            </a:r>
            <a:r>
              <a:rPr lang="en-US" altLang="zh-CN"/>
              <a:t>GeneraFood</a:t>
            </a:r>
            <a:r>
              <a:rPr lang="zh-CN" altLang="en-US"/>
              <a:t>、</a:t>
            </a:r>
            <a:r>
              <a:rPr lang="en-US" altLang="zh-CN"/>
              <a:t>Clothing</a:t>
            </a:r>
            <a:r>
              <a:rPr lang="zh-CN" altLang="en-US"/>
              <a:t>、</a:t>
            </a:r>
            <a:r>
              <a:rPr lang="en-US" altLang="zh-CN"/>
              <a:t>MajorApplicances</a:t>
            </a:r>
            <a:r>
              <a:rPr lang="zh-CN" altLang="en-US"/>
              <a:t>等类复用了</a:t>
            </a:r>
            <a:r>
              <a:rPr lang="en-US" altLang="zh-CN"/>
              <a:t>ExpressItems</a:t>
            </a:r>
            <a:r>
              <a:rPr lang="zh-CN" altLang="en-US"/>
              <a:t>中定义的众多成员，简化了它们的代码。</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在这里，我们使用</a:t>
            </a:r>
            <a:r>
              <a:rPr lang="en-US" altLang="zh-CN"/>
              <a:t>instanceof</a:t>
            </a:r>
            <a:r>
              <a:rPr lang="zh-CN" altLang="en-US"/>
              <a:t>运算符可以根据引用对象的实际指向判段其是否是我们需要的</a:t>
            </a:r>
            <a:r>
              <a:rPr lang="zh-CN" altLang="en-US"/>
              <a:t>类型</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Meet</a:t>
            </a:r>
            <a:r>
              <a:rPr lang="zh-CN" altLang="en-US"/>
              <a:t>方法的实参允许</a:t>
            </a:r>
            <a:r>
              <a:rPr lang="en-US" altLang="zh-CN"/>
              <a:t>Person</a:t>
            </a:r>
            <a:r>
              <a:rPr lang="zh-CN" altLang="en-US"/>
              <a:t>对象、</a:t>
            </a:r>
            <a:r>
              <a:rPr lang="en-US" altLang="zh-CN"/>
              <a:t>Enemy</a:t>
            </a:r>
            <a:r>
              <a:rPr lang="zh-CN" altLang="en-US"/>
              <a:t>对象和</a:t>
            </a:r>
            <a:r>
              <a:rPr lang="en-US" altLang="zh-CN"/>
              <a:t>Friend</a:t>
            </a:r>
            <a:r>
              <a:rPr lang="zh-CN" altLang="en-US"/>
              <a:t>对象，哪形参应该选用哪种类型</a:t>
            </a:r>
            <a:r>
              <a:rPr lang="zh-CN" altLang="en-US"/>
              <a:t>呢？</a:t>
            </a:r>
            <a:endParaRPr lang="zh-CN" altLang="en-US"/>
          </a:p>
          <a:p>
            <a:r>
              <a:rPr lang="zh-CN" altLang="en-US"/>
              <a:t>一般可以指向特殊，因此在这里我们就可以得到</a:t>
            </a:r>
            <a:r>
              <a:rPr lang="en-US" altLang="zh-CN"/>
              <a:t>meet</a:t>
            </a:r>
            <a:r>
              <a:rPr lang="zh-CN" altLang="en-US"/>
              <a:t>方法的方法</a:t>
            </a:r>
            <a:r>
              <a:rPr lang="zh-CN" altLang="en-US"/>
              <a:t>头</a:t>
            </a:r>
            <a:endParaRPr lang="zh-CN" altLang="en-US"/>
          </a:p>
          <a:p>
            <a:endParaRPr lang="zh-CN" altLang="en-US"/>
          </a:p>
          <a:p>
            <a:r>
              <a:rPr lang="zh-CN" altLang="en-US"/>
              <a:t>进一步我们就可以实现方法体</a:t>
            </a:r>
            <a:r>
              <a:rPr lang="zh-CN" altLang="en-US"/>
              <a:t>部分</a:t>
            </a:r>
            <a:endParaRPr lang="zh-CN" altLang="en-US"/>
          </a:p>
          <a:p>
            <a:r>
              <a:rPr lang="zh-CN" altLang="en-US"/>
              <a:t>方法体的功能是调用对象里的</a:t>
            </a:r>
            <a:r>
              <a:rPr lang="en-US" altLang="zh-CN"/>
              <a:t>welcome</a:t>
            </a:r>
            <a:r>
              <a:rPr lang="zh-CN" altLang="en-US"/>
              <a:t>方法，</a:t>
            </a:r>
            <a:endParaRPr lang="zh-CN" altLang="en-US"/>
          </a:p>
          <a:p>
            <a:r>
              <a:rPr lang="zh-CN" altLang="en-US"/>
              <a:t>由于上面三类都有共同的父类</a:t>
            </a:r>
            <a:r>
              <a:rPr lang="en-US" altLang="zh-CN"/>
              <a:t>Person</a:t>
            </a:r>
            <a:r>
              <a:rPr lang="zh-CN" altLang="en-US"/>
              <a:t>，</a:t>
            </a:r>
            <a:r>
              <a:rPr lang="en-US" altLang="zh-CN"/>
              <a:t>welcome</a:t>
            </a:r>
            <a:r>
              <a:rPr lang="zh-CN" altLang="en-US"/>
              <a:t>方法继承至该父类，</a:t>
            </a:r>
            <a:endParaRPr lang="zh-CN" altLang="en-US"/>
          </a:p>
          <a:p>
            <a:r>
              <a:rPr lang="zh-CN" altLang="en-US"/>
              <a:t>经过上述分析，我想大家应该可以有思路</a:t>
            </a:r>
            <a:r>
              <a:rPr lang="zh-CN" altLang="en-US"/>
              <a:t>了。</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在这个实验中，根据控制台输入的字母确定交通工具的具体类型，并根据控制台输入确定各个控制台要做出的</a:t>
            </a:r>
            <a:r>
              <a:rPr lang="zh-CN" altLang="en-US"/>
              <a:t>动作。</a:t>
            </a:r>
            <a:endParaRPr lang="zh-CN" altLang="en-US"/>
          </a:p>
          <a:p>
            <a:r>
              <a:rPr lang="zh-CN" altLang="en-US"/>
              <a:t>这些交通工具的具体动作需要在运行时才能确定，无法在编程时</a:t>
            </a:r>
            <a:r>
              <a:rPr lang="zh-CN" altLang="en-US"/>
              <a:t>确定</a:t>
            </a:r>
            <a:endParaRPr lang="zh-CN" altLang="en-US"/>
          </a:p>
          <a:p>
            <a:r>
              <a:rPr lang="zh-CN" altLang="en-US"/>
              <a:t>根据这一特点，我们显然要在实现这一程序时，运用多态</a:t>
            </a:r>
            <a:r>
              <a:rPr lang="zh-CN" altLang="en-US"/>
              <a:t>这一技术。</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在挖掘机和汽车类中，我们将分别继承交通工具类，并重写其中的</a:t>
            </a:r>
            <a:r>
              <a:rPr lang="en-US" altLang="zh-CN"/>
              <a:t>turnLeft</a:t>
            </a:r>
            <a:r>
              <a:rPr lang="zh-CN" altLang="en-US"/>
              <a:t>等</a:t>
            </a:r>
            <a:r>
              <a:rPr lang="zh-CN" altLang="en-US"/>
              <a:t>方法。</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注意到这个实验题目和上面的交通工具实验有类似的</a:t>
            </a:r>
            <a:r>
              <a:rPr lang="zh-CN" altLang="en-US"/>
              <a:t>情况</a:t>
            </a:r>
            <a:endParaRPr lang="zh-CN" altLang="en-US"/>
          </a:p>
          <a:p>
            <a:r>
              <a:rPr lang="zh-CN" altLang="en-US"/>
              <a:t>即在敲击键盘时，键盘的产生的内容除了和键的内容有关，还跟当时键盘所处的状态相关（是否</a:t>
            </a:r>
            <a:r>
              <a:rPr lang="zh-CN" altLang="en-US"/>
              <a:t>激活了</a:t>
            </a:r>
            <a:r>
              <a:rPr lang="en-US" altLang="zh-CN"/>
              <a:t>NumLock</a:t>
            </a:r>
            <a:r>
              <a:rPr lang="zh-CN" altLang="en-US"/>
              <a:t>键）</a:t>
            </a:r>
            <a:endParaRPr lang="zh-CN" altLang="en-US"/>
          </a:p>
          <a:p>
            <a:r>
              <a:rPr lang="zh-CN" altLang="en-US"/>
              <a:t>也就是说具体的键的动作和运行时状态相关，这是最好的处理办法是关联多态</a:t>
            </a:r>
            <a:r>
              <a:rPr lang="zh-CN" altLang="en-US"/>
              <a:t>机制。</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84500" y="116205"/>
            <a:ext cx="8866293"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3727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407833" y="151130"/>
            <a:ext cx="8128000"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609600" y="188595"/>
            <a:ext cx="246126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98047" y="116205"/>
            <a:ext cx="885274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22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49693" y="151130"/>
            <a:ext cx="853270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27473" y="188595"/>
            <a:ext cx="252222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772833" y="116205"/>
            <a:ext cx="9077960"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81000" y="107315"/>
            <a:ext cx="254931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981113" y="151130"/>
            <a:ext cx="86012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05473"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29467" y="116205"/>
            <a:ext cx="892132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595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95413" y="151130"/>
            <a:ext cx="84869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22407"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showMasterSp="0">
  <p:cSld name="点播">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1007533" y="188595"/>
            <a:ext cx="1779271" cy="460375"/>
          </a:xfrm>
          <a:prstGeom prst="rect">
            <a:avLst/>
          </a:prstGeom>
          <a:noFill/>
        </p:spPr>
        <p:txBody>
          <a:bodyPr wrap="square" rtlCol="0">
            <a:spAutoFit/>
          </a:bodyPr>
          <a:p>
            <a:pPr marL="0" lvl="0" indent="0" defTabSz="914400">
              <a:lnSpc>
                <a:spcPct val="100000"/>
              </a:lnSpc>
              <a:spcAft>
                <a:spcPct val="0"/>
              </a:spcAft>
              <a:buNone/>
            </a:pPr>
            <a:r>
              <a:rPr lang="zh-CN" altLang="en-US" sz="2400" b="1" dirty="0">
                <a:solidFill>
                  <a:srgbClr val="404040"/>
                </a:solidFill>
                <a:latin typeface="微软雅黑" panose="020B0503020204020204" pitchFamily="34" charset="-122"/>
                <a:ea typeface="微软雅黑" panose="020B0503020204020204" pitchFamily="34" charset="-122"/>
                <a:sym typeface="+mn-ea"/>
              </a:rPr>
              <a:t>点</a:t>
            </a:r>
            <a:r>
              <a:rPr lang="zh-CN" altLang="en-US" sz="2400" b="1" dirty="0">
                <a:solidFill>
                  <a:srgbClr val="404040"/>
                </a:solidFill>
                <a:latin typeface="微软雅黑" panose="020B0503020204020204" pitchFamily="34" charset="-122"/>
                <a:ea typeface="微软雅黑" panose="020B0503020204020204" pitchFamily="34" charset="-122"/>
                <a:sym typeface="+mn-ea"/>
              </a:rPr>
              <a:t>拨</a:t>
            </a:r>
            <a:endParaRPr lang="zh-CN" altLang="en-US" sz="2400"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oleObject" Target="../embeddings/oleObject2.bin"/><Relationship Id="rId8" Type="http://schemas.openxmlformats.org/officeDocument/2006/relationships/tags" Target="../tags/tag1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vmlDrawing" Target="../drawings/vmlDrawing2.v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p:custDataLst>
              <p:tags r:id="rId8"/>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9" imgW="7391400" imgH="914400" progId="Photoshop.Image.6">
                  <p:embed/>
                </p:oleObj>
              </mc:Choice>
              <mc:Fallback>
                <p:oleObj name="" r:id="rId9" imgW="7391400" imgH="914400" progId="Photoshop.Image.6">
                  <p:embed/>
                  <p:pic>
                    <p:nvPicPr>
                      <p:cNvPr id="0" name="图片 3084"/>
                      <p:cNvPicPr/>
                      <p:nvPr/>
                    </p:nvPicPr>
                    <p:blipFill>
                      <a:blip r:embed="rId10"/>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p:custDataLst>
              <p:tags r:id="rId11"/>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p:custDataLst>
              <p:tags r:id="rId12"/>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eaLnBrk="0" fontAlgn="base" hangingPunct="0">
        <a:spcBef>
          <a:spcPct val="0"/>
        </a:spcBef>
        <a:spcAft>
          <a:spcPct val="0"/>
        </a:spcAft>
        <a:defRPr sz="24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257175" indent="-257175" algn="l" rtl="0" eaLnBrk="0" fontAlgn="base" hangingPunct="0">
        <a:spcBef>
          <a:spcPct val="15000"/>
        </a:spcBef>
        <a:spcAft>
          <a:spcPct val="0"/>
        </a:spcAft>
        <a:buClr>
          <a:schemeClr val="hlink"/>
        </a:buClr>
        <a:buFont typeface="Wingdings" panose="05000000000000000000" pitchFamily="2" charset="2"/>
        <a:buChar char="v"/>
        <a:defRPr sz="2100" b="1" kern="1200">
          <a:solidFill>
            <a:schemeClr val="tx1"/>
          </a:solidFill>
          <a:latin typeface="+mn-lt"/>
          <a:ea typeface="+mn-ea"/>
          <a:cs typeface="+mn-cs"/>
        </a:defRPr>
      </a:lvl1pPr>
      <a:lvl2pPr marL="557530" indent="-213995" algn="l" rtl="0" eaLnBrk="0" fontAlgn="base" hangingPunct="0">
        <a:spcBef>
          <a:spcPct val="15000"/>
        </a:spcBef>
        <a:spcAft>
          <a:spcPct val="0"/>
        </a:spcAft>
        <a:buClr>
          <a:schemeClr val="accent1"/>
        </a:buClr>
        <a:buFont typeface="Wingdings" panose="05000000000000000000" pitchFamily="2" charset="2"/>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5000"/>
        </a:spcBef>
        <a:spcAft>
          <a:spcPct val="0"/>
        </a:spcAft>
        <a:buClr>
          <a:schemeClr val="tx1"/>
        </a:buClr>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23.xml"/><Relationship Id="rId2" Type="http://schemas.openxmlformats.org/officeDocument/2006/relationships/image" Target="../media/image7.png"/><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tags" Target="../tags/tag24.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vmlDrawing" Target="../drawings/vmlDrawing4.vml"/><Relationship Id="rId5" Type="http://schemas.openxmlformats.org/officeDocument/2006/relationships/slideLayout" Target="../slideLayouts/slideLayout4.xml"/><Relationship Id="rId4" Type="http://schemas.openxmlformats.org/officeDocument/2006/relationships/tags" Target="../tags/tag26.xml"/><Relationship Id="rId3" Type="http://schemas.openxmlformats.org/officeDocument/2006/relationships/image" Target="../media/image9.wmf"/><Relationship Id="rId2" Type="http://schemas.openxmlformats.org/officeDocument/2006/relationships/oleObject" Target="../embeddings/oleObject5.bin"/><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9.xml"/><Relationship Id="rId2" Type="http://schemas.openxmlformats.org/officeDocument/2006/relationships/image" Target="../media/image10.png"/><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2.xml"/><Relationship Id="rId2" Type="http://schemas.openxmlformats.org/officeDocument/2006/relationships/image" Target="../media/image11.png"/><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4.xml"/><Relationship Id="rId7" Type="http://schemas.openxmlformats.org/officeDocument/2006/relationships/tags" Target="../tags/tag18.x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tags" Target="../tags/tag17.xml"/><Relationship Id="rId3" Type="http://schemas.openxmlformats.org/officeDocument/2006/relationships/image" Target="../media/image2.wmf"/><Relationship Id="rId2" Type="http://schemas.openxmlformats.org/officeDocument/2006/relationships/oleObject" Target="../embeddings/oleObject3.bin"/><Relationship Id="rId10" Type="http://schemas.openxmlformats.org/officeDocument/2006/relationships/notesSlide" Target="../notesSlides/notesSlide3.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9.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1.xml"/><Relationship Id="rId2" Type="http://schemas.openxmlformats.org/officeDocument/2006/relationships/image" Target="../media/image6.png"/><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28674" name="矩形 8"/>
          <p:cNvSpPr/>
          <p:nvPr/>
        </p:nvSpPr>
        <p:spPr>
          <a:xfrm>
            <a:off x="0" y="1752600"/>
            <a:ext cx="12192000" cy="2460625"/>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7" name="TextBox 15"/>
          <p:cNvSpPr txBox="1"/>
          <p:nvPr/>
        </p:nvSpPr>
        <p:spPr>
          <a:xfrm>
            <a:off x="52070" y="2208530"/>
            <a:ext cx="12161520"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lang="zh-CN" altLang="en-US" sz="4400" dirty="0">
                <a:solidFill>
                  <a:srgbClr val="FFFFFF"/>
                </a:solidFill>
                <a:ea typeface="微软雅黑" panose="020B0503020204020204" pitchFamily="34" charset="-122"/>
              </a:rPr>
              <a:t>第</a:t>
            </a:r>
            <a:r>
              <a:rPr lang="en-US" altLang="zh-CN" sz="4400" dirty="0">
                <a:solidFill>
                  <a:srgbClr val="FFFFFF"/>
                </a:solidFill>
                <a:ea typeface="微软雅黑" panose="020B0503020204020204" pitchFamily="34" charset="-122"/>
              </a:rPr>
              <a:t>7</a:t>
            </a:r>
            <a:r>
              <a:rPr lang="zh-CN" altLang="en-US" sz="4400" dirty="0">
                <a:solidFill>
                  <a:srgbClr val="FFFFFF"/>
                </a:solidFill>
                <a:ea typeface="微软雅黑" panose="020B0503020204020204" pitchFamily="34" charset="-122"/>
              </a:rPr>
              <a:t>单元 继承与</a:t>
            </a:r>
            <a:r>
              <a:rPr lang="zh-CN" altLang="en-US" sz="4400" dirty="0">
                <a:solidFill>
                  <a:srgbClr val="FFFFFF"/>
                </a:solidFill>
                <a:ea typeface="微软雅黑" panose="020B0503020204020204" pitchFamily="34" charset="-122"/>
              </a:rPr>
              <a:t>多态</a:t>
            </a:r>
            <a:endParaRPr lang="zh-CN" altLang="en-US" sz="4400" dirty="0">
              <a:solidFill>
                <a:srgbClr val="FFFFFF"/>
              </a:solidFill>
              <a:ea typeface="微软雅黑" panose="020B0503020204020204" pitchFamily="34" charset="-122"/>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楷体_GB2312" pitchFamily="1" charset="-122"/>
                <a:ea typeface="楷体_GB2312" pitchFamily="1" charset="-122"/>
              </a:rPr>
              <a:t>主讲人：龚迅炜</a:t>
            </a:r>
            <a:endParaRPr lang="zh-CN" altLang="en-US" sz="2400" dirty="0">
              <a:solidFill>
                <a:srgbClr val="2B166E"/>
              </a:solidFill>
              <a:latin typeface="楷体_GB2312" pitchFamily="1" charset="-122"/>
              <a:ea typeface="楷体_GB2312" pitchFamily="1"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ea typeface="微软雅黑" panose="020B0503020204020204" pitchFamily="34" charset="-122"/>
              </a:rPr>
              <a:t>Java</a:t>
            </a:r>
            <a:r>
              <a:rPr lang="zh-CN" altLang="en-US" sz="2400" dirty="0">
                <a:solidFill>
                  <a:srgbClr val="FFFFFF"/>
                </a:solidFill>
                <a:ea typeface="微软雅黑" panose="020B0503020204020204" pitchFamily="34" charset="-122"/>
              </a:rPr>
              <a:t>程序设计实践教程</a:t>
            </a:r>
            <a:endParaRPr lang="zh-CN" altLang="en-US" sz="2400" dirty="0">
              <a:solidFill>
                <a:srgbClr val="FFFFFF"/>
              </a:solidFill>
              <a:ea typeface="微软雅黑" panose="020B0503020204020204" pitchFamily="34" charset="-122"/>
            </a:endParaRPr>
          </a:p>
        </p:txBody>
      </p:sp>
      <p:sp>
        <p:nvSpPr>
          <p:cNvPr id="28680" name="TextBox 15"/>
          <p:cNvSpPr txBox="1"/>
          <p:nvPr/>
        </p:nvSpPr>
        <p:spPr>
          <a:xfrm>
            <a:off x="1524000" y="3886200"/>
            <a:ext cx="9144000"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zh-CN" altLang="en-US" sz="2400" dirty="0">
                <a:solidFill>
                  <a:srgbClr val="404040"/>
                </a:solidFill>
                <a:latin typeface="微软雅黑" panose="020B0503020204020204" pitchFamily="34" charset="-122"/>
                <a:ea typeface="微软雅黑" panose="020B0503020204020204" pitchFamily="34" charset="-122"/>
              </a:rPr>
              <a:t>实验</a:t>
            </a:r>
            <a:r>
              <a:rPr lang="en-US" sz="2400" dirty="0">
                <a:solidFill>
                  <a:srgbClr val="404040"/>
                </a:solidFill>
                <a:latin typeface="微软雅黑" panose="020B0503020204020204" pitchFamily="34" charset="-122"/>
                <a:ea typeface="微软雅黑" panose="020B0503020204020204" pitchFamily="34" charset="-122"/>
              </a:rPr>
              <a:t>2 内部类、多态性与动态绑定</a:t>
            </a:r>
            <a:endParaRPr lang="en-US" sz="24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验证性实验--歌词中的多态</a:t>
            </a:r>
            <a:endParaRPr lang="zh-CN" altLang="en-US"/>
          </a:p>
        </p:txBody>
      </p:sp>
      <p:sp>
        <p:nvSpPr>
          <p:cNvPr id="5" name="内容占位符 4"/>
          <p:cNvSpPr>
            <a:spLocks noGrp="1"/>
          </p:cNvSpPr>
          <p:nvPr>
            <p:ph idx="1"/>
          </p:nvPr>
        </p:nvSpPr>
        <p:spPr/>
        <p:txBody>
          <a:bodyPr/>
          <a:p>
            <a:r>
              <a:rPr lang="zh-CN" altLang="en-US"/>
              <a:t>《我的祖国》中有这么一句歌词“朋友来了有好酒，若是那财狼来了迎接它的有猎枪。”我们用程序实现一下它背后的多态。要求控制台提供用户随意输入若干个整数，能被3整除的用Person来实例化，被3整除余1的用Enemy来实例化，被3整除余2的用Friend来实例化，将得到的实例化对象存放在Person数组中；然后用一个循环遍历Person数组中的元素，执行它的welcome方法。</a:t>
            </a:r>
            <a:endParaRPr lang="zh-CN" altLang="en-US"/>
          </a:p>
        </p:txBody>
      </p:sp>
      <p:pic>
        <p:nvPicPr>
          <p:cNvPr id="9" name="图片 8"/>
          <p:cNvPicPr>
            <a:picLocks noChangeAspect="1"/>
          </p:cNvPicPr>
          <p:nvPr>
            <p:custDataLst>
              <p:tags r:id="rId1"/>
            </p:custDataLst>
          </p:nvPr>
        </p:nvPicPr>
        <p:blipFill>
          <a:blip r:embed="rId2"/>
          <a:stretch>
            <a:fillRect/>
          </a:stretch>
        </p:blipFill>
        <p:spPr>
          <a:xfrm>
            <a:off x="2927350" y="3285490"/>
            <a:ext cx="6134100" cy="2771775"/>
          </a:xfrm>
          <a:prstGeom prst="rect">
            <a:avLst/>
          </a:prstGeom>
        </p:spPr>
      </p:pic>
      <p:sp>
        <p:nvSpPr>
          <p:cNvPr id="8" name="圆角矩形 7"/>
          <p:cNvSpPr/>
          <p:nvPr/>
        </p:nvSpPr>
        <p:spPr>
          <a:xfrm>
            <a:off x="3719195" y="3789045"/>
            <a:ext cx="2232660" cy="1368425"/>
          </a:xfrm>
          <a:prstGeom prst="roundRect">
            <a:avLst/>
          </a:prstGeom>
          <a:solidFill>
            <a:schemeClr val="accent1">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设计性实验--完成一个驾驶交通工具类</a:t>
            </a:r>
            <a:endParaRPr lang="zh-CN" altLang="en-US"/>
          </a:p>
        </p:txBody>
      </p:sp>
      <p:sp>
        <p:nvSpPr>
          <p:cNvPr id="5" name="内容占位符 4"/>
          <p:cNvSpPr>
            <a:spLocks noGrp="1"/>
          </p:cNvSpPr>
          <p:nvPr>
            <p:ph idx="1"/>
          </p:nvPr>
        </p:nvSpPr>
        <p:spPr/>
        <p:txBody>
          <a:bodyPr/>
          <a:p>
            <a:r>
              <a:rPr lang="zh-CN" altLang="en-US"/>
              <a:t>在这个类中包含向左转，向右转，加速，减速，前进，后退等动作；在这个交通工具类的基础上，再派生出汽车，挖掘机，自行车等类的交通工具。设计并测试这些类的驾驶行为，要求从控制台输入你要驾驶的交通工具类型，并对这些交通工具实施何种驾驶行为。测试程序运行结果如图 7-15 交通工具测试程序运行结果所示。</a:t>
            </a:r>
            <a:endParaRPr lang="zh-CN" altLang="en-US"/>
          </a:p>
        </p:txBody>
      </p:sp>
      <p:pic>
        <p:nvPicPr>
          <p:cNvPr id="329" name="图片 1"/>
          <p:cNvPicPr>
            <a:picLocks noChangeAspect="1"/>
          </p:cNvPicPr>
          <p:nvPr/>
        </p:nvPicPr>
        <p:blipFill>
          <a:blip r:embed="rId1"/>
          <a:stretch>
            <a:fillRect/>
          </a:stretch>
        </p:blipFill>
        <p:spPr>
          <a:xfrm>
            <a:off x="3502978" y="1052513"/>
            <a:ext cx="5273675" cy="5055235"/>
          </a:xfrm>
          <a:prstGeom prst="rect">
            <a:avLst/>
          </a:prstGeom>
          <a:noFill/>
          <a:ln>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graphicFrame>
        <p:nvGraphicFramePr>
          <p:cNvPr id="6" name="内容占位符 5"/>
          <p:cNvGraphicFramePr>
            <a:graphicFrameLocks noChangeAspect="1"/>
          </p:cNvGraphicFramePr>
          <p:nvPr>
            <p:ph idx="1"/>
            <p:custDataLst>
              <p:tags r:id="rId1"/>
            </p:custDataLst>
          </p:nvPr>
        </p:nvGraphicFramePr>
        <p:xfrm>
          <a:off x="2785110" y="1125220"/>
          <a:ext cx="6622415" cy="5095240"/>
        </p:xfrm>
        <a:graphic>
          <a:graphicData uri="http://schemas.openxmlformats.org/presentationml/2006/ole">
            <mc:AlternateContent xmlns:mc="http://schemas.openxmlformats.org/markup-compatibility/2006">
              <mc:Choice xmlns:v="urn:schemas-microsoft-com:vml" Requires="v">
                <p:oleObj spid="_x0000_s8" name="" r:id="rId2" imgW="5657850" imgH="4352925" progId="Paint.Picture">
                  <p:embed/>
                </p:oleObj>
              </mc:Choice>
              <mc:Fallback>
                <p:oleObj name="" r:id="rId2" imgW="5657850" imgH="4352925" progId="Paint.Picture">
                  <p:embed/>
                  <p:pic>
                    <p:nvPicPr>
                      <p:cNvPr id="0" name="图片 7"/>
                      <p:cNvPicPr/>
                      <p:nvPr/>
                    </p:nvPicPr>
                    <p:blipFill>
                      <a:blip r:embed="rId3"/>
                      <a:stretch>
                        <a:fillRect/>
                      </a:stretch>
                    </p:blipFill>
                    <p:spPr>
                      <a:xfrm>
                        <a:off x="2785110" y="1125220"/>
                        <a:ext cx="6622415" cy="5095240"/>
                      </a:xfrm>
                      <a:prstGeom prst="rect">
                        <a:avLst/>
                      </a:prstGeom>
                    </p:spPr>
                  </p:pic>
                </p:oleObj>
              </mc:Fallback>
            </mc:AlternateContent>
          </a:graphicData>
        </a:graphic>
      </p:graphicFrame>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设计性实验--键盘类的设计</a:t>
            </a:r>
            <a:endParaRPr lang="zh-CN" altLang="en-US"/>
          </a:p>
        </p:txBody>
      </p:sp>
      <p:sp>
        <p:nvSpPr>
          <p:cNvPr id="5" name="内容占位符 4"/>
          <p:cNvSpPr>
            <a:spLocks noGrp="1"/>
          </p:cNvSpPr>
          <p:nvPr>
            <p:ph idx="1"/>
          </p:nvPr>
        </p:nvSpPr>
        <p:spPr/>
        <p:txBody>
          <a:bodyPr/>
          <a:p>
            <a:r>
              <a:rPr lang="zh-CN" altLang="en-US"/>
              <a:t>设计一个键盘Keyboard类和一个键Key类，要求如下：</a:t>
            </a:r>
            <a:endParaRPr lang="zh-CN" altLang="en-US"/>
          </a:p>
          <a:p>
            <a:pPr lvl="1"/>
            <a:r>
              <a:rPr lang="zh-CN" altLang="en-US"/>
              <a:t>(1)Keyboard包含keys数组，提供click操作；</a:t>
            </a:r>
            <a:endParaRPr lang="zh-CN" altLang="en-US"/>
          </a:p>
          <a:p>
            <a:pPr lvl="1"/>
            <a:r>
              <a:rPr lang="zh-CN" altLang="en-US"/>
              <a:t>(2)在一个键区内实现一个数字键盘和一个控制键盘，通过NumLock键进行切换；</a:t>
            </a:r>
            <a:endParaRPr lang="zh-CN" altLang="en-US"/>
          </a:p>
          <a:p>
            <a:pPr lvl="1"/>
            <a:r>
              <a:rPr lang="zh-CN" altLang="en-US"/>
              <a:t>(3)数字键盘包含数字键(0~9)、运算符键(点.、加+、减-、乘*、除/)和回车键；</a:t>
            </a:r>
            <a:endParaRPr lang="zh-CN" altLang="en-US"/>
          </a:p>
          <a:p>
            <a:pPr lvl="1"/>
            <a:r>
              <a:rPr lang="zh-CN" altLang="en-US"/>
              <a:t>(4)NumLock键打开时，则数字键正常使用，输出对应的数值；NumLock键关闭时，0表示“Insert”、1表示“End”、2表示“Down”、3表示“PgDn”、4表示“Left”、6表示“Right”、7表示“Home”、8表示“Up”、9表示“PgUp”，点击5、+、-、*、/、回车键这几个键时不作任何反应；</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pic>
        <p:nvPicPr>
          <p:cNvPr id="6" name="内容占位符 5"/>
          <p:cNvPicPr>
            <a:picLocks noChangeAspect="1"/>
          </p:cNvPicPr>
          <p:nvPr>
            <p:ph idx="1"/>
            <p:custDataLst>
              <p:tags r:id="rId1"/>
            </p:custDataLst>
          </p:nvPr>
        </p:nvPicPr>
        <p:blipFill>
          <a:blip r:embed="rId2"/>
          <a:stretch>
            <a:fillRect/>
          </a:stretch>
        </p:blipFill>
        <p:spPr>
          <a:xfrm>
            <a:off x="3677920" y="900430"/>
            <a:ext cx="4834890" cy="5681980"/>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设计性实验--交通灯TrafficLight类</a:t>
            </a:r>
            <a:endParaRPr lang="zh-CN" altLang="en-US"/>
          </a:p>
        </p:txBody>
      </p:sp>
      <p:sp>
        <p:nvSpPr>
          <p:cNvPr id="5" name="内容占位符 4"/>
          <p:cNvSpPr>
            <a:spLocks noGrp="1"/>
          </p:cNvSpPr>
          <p:nvPr>
            <p:ph idx="1"/>
          </p:nvPr>
        </p:nvSpPr>
        <p:spPr/>
        <p:txBody>
          <a:bodyPr/>
          <a:p>
            <a:r>
              <a:rPr lang="zh-CN" altLang="en-US"/>
              <a:t>其内部有个计时器。跳灯方式的交通灯BounceLight继承TrafficLight模拟黄灯时的闪烁现象；倒计时交通灯CountDownLight继承TrafficLight模拟黄灯时倒计时计数。提供红、黄、绿灯持续时间调整功能；提供public void running(int count)方法模拟交通灯运行，count表示模拟切换多少次。</a:t>
            </a:r>
            <a:endParaRPr lang="zh-CN" altLang="en-US"/>
          </a:p>
          <a:p>
            <a:endParaRPr lang="zh-CN" altLang="en-US"/>
          </a:p>
          <a:p>
            <a:r>
              <a:rPr lang="zh-CN" altLang="en-US"/>
              <a:t>提示：使用System.currentTimeMillis()方法可以获取系统当前时间的毫秒值，求间隔时间可以采用循环获取系统当前时间，判断开始时间和现在时间的差值是否大于间隔阈值。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pic>
        <p:nvPicPr>
          <p:cNvPr id="6" name="内容占位符 5"/>
          <p:cNvPicPr>
            <a:picLocks noChangeAspect="1"/>
          </p:cNvPicPr>
          <p:nvPr>
            <p:ph idx="1"/>
            <p:custDataLst>
              <p:tags r:id="rId1"/>
            </p:custDataLst>
          </p:nvPr>
        </p:nvPicPr>
        <p:blipFill>
          <a:blip r:embed="rId2"/>
          <a:stretch>
            <a:fillRect/>
          </a:stretch>
        </p:blipFill>
        <p:spPr>
          <a:xfrm>
            <a:off x="1981200" y="1675130"/>
            <a:ext cx="8229600" cy="413194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5" name="内容占位符 4"/>
          <p:cNvSpPr>
            <a:spLocks noGrp="1"/>
          </p:cNvSpPr>
          <p:nvPr>
            <p:ph idx="1"/>
          </p:nvPr>
        </p:nvSpPr>
        <p:spPr/>
        <p:txBody>
          <a:bodyPr/>
          <a:p>
            <a:r>
              <a:rPr lang="zh-CN" altLang="en-US"/>
              <a:t>(1)试分析多态产生的原因。运行时多态产生两个必要条件是编译和运行的分离和一般的引用指向特殊的对象。那么，满足类似条件的，还能产生其他多态形式吗？</a:t>
            </a:r>
            <a:endParaRPr lang="zh-CN" altLang="en-US"/>
          </a:p>
          <a:p>
            <a:r>
              <a:rPr lang="zh-CN" altLang="en-US"/>
              <a:t>(2)多态在编码过程中增加了代码编写的灵活性，但是也带来了潜在的不确定性；在某些场合并不希望多态的产生，你可以选择哪些手段防止多态的发生？</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olidFill>
                  <a:schemeClr val="tx1"/>
                </a:solidFill>
              </a:rPr>
              <a:t>实践是编程的能力提升的最好途径</a:t>
            </a:r>
            <a:endParaRPr lang="zh-CN" altLang="en-US">
              <a:solidFill>
                <a:schemeClr val="tx1"/>
              </a:solidFill>
            </a:endParaRPr>
          </a:p>
        </p:txBody>
      </p:sp>
      <p:sp>
        <p:nvSpPr>
          <p:cNvPr id="3" name="副标题 2"/>
          <p:cNvSpPr>
            <a:spLocks noGrp="1"/>
          </p:cNvSpPr>
          <p:nvPr>
            <p:ph type="subTitle" idx="1"/>
          </p:nvPr>
        </p:nvSpPr>
        <p:spPr/>
        <p:txBody>
          <a:bodyPr/>
          <a:p>
            <a:pPr algn="ctr"/>
            <a:endParaRPr lang="zh-CN" altLang="en-US"/>
          </a:p>
          <a:p>
            <a:pPr algn="ctr"/>
            <a:r>
              <a:rPr lang="zh-CN" altLang="en-US"/>
              <a:t>让我们行动起来吧，谢谢观看</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idx="4294967295"/>
          </p:nvPr>
        </p:nvSpPr>
        <p:spPr>
          <a:xfrm>
            <a:off x="2733675" y="548640"/>
            <a:ext cx="6724015" cy="563245"/>
          </a:xfrm>
        </p:spPr>
        <p:txBody>
          <a:bodyPr vert="horz" wrap="square" lIns="91440" tIns="45720" rIns="91440" bIns="45720" anchor="ctr" anchorCtr="0"/>
          <a:p>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rPr>
              <a:t>目 录</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多态</a:t>
            </a:r>
            <a:endParaRPr lang="zh-CN" dirty="0">
              <a:sym typeface="+mn-ea"/>
            </a:endParaRPr>
          </a:p>
        </p:txBody>
      </p:sp>
      <p:sp>
        <p:nvSpPr>
          <p:cNvPr id="3" name="内容占位符 2"/>
          <p:cNvSpPr>
            <a:spLocks noGrp="1"/>
          </p:cNvSpPr>
          <p:nvPr>
            <p:ph idx="1"/>
          </p:nvPr>
        </p:nvSpPr>
        <p:spPr/>
        <p:txBody>
          <a:bodyPr/>
          <a:p>
            <a:r>
              <a:t>引用变量在编译时以声明的类型为依据，而其在实际运行时以实际指向的对象为准。程序的这种编译时和运行时的不一致情况就是运行时多态。它的理论原理是一般引用变量可以指向特殊对象，即父类的引用可以指向子类的对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dirty="0">
                <a:sym typeface="+mn-ea"/>
              </a:rPr>
              <a:t>组合和内部类</a:t>
            </a:r>
            <a:endParaRPr lang="zh-CN" dirty="0">
              <a:sym typeface="+mn-ea"/>
            </a:endParaRPr>
          </a:p>
        </p:txBody>
      </p:sp>
      <p:sp>
        <p:nvSpPr>
          <p:cNvPr id="4" name="内容占位符 3"/>
          <p:cNvSpPr>
            <a:spLocks noGrp="1"/>
          </p:cNvSpPr>
          <p:nvPr>
            <p:ph idx="1"/>
          </p:nvPr>
        </p:nvSpPr>
        <p:spPr/>
        <p:txBody>
          <a:bodyPr/>
          <a:p>
            <a:r>
              <a:rPr lang="zh-CN" b="1" dirty="0">
                <a:ea typeface="宋体" panose="02010600030101010101" pitchFamily="2" charset="-122"/>
              </a:rPr>
              <a:t>组合类是指类定义时，使用其他类的对象作为其类成员。那么这两个类之间存在整体和部分之间的关系，即has...a的关系。</a:t>
            </a:r>
            <a:endParaRPr lang="zh-CN" b="1" dirty="0">
              <a:ea typeface="宋体" panose="02010600030101010101" pitchFamily="2" charset="-122"/>
            </a:endParaRPr>
          </a:p>
          <a:p>
            <a:r>
              <a:rPr lang="zh-CN" b="1" dirty="0">
                <a:ea typeface="宋体" panose="02010600030101010101" pitchFamily="2" charset="-122"/>
              </a:rPr>
              <a:t>内部类是指在类定义的内部出现了另一个类的定义。内部类通常仅被包含类(外部类)内所使用。</a:t>
            </a:r>
            <a:endParaRPr lang="zh-CN"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2773" name="矩形 8"/>
          <p:cNvSpPr/>
          <p:nvPr/>
        </p:nvSpPr>
        <p:spPr>
          <a:xfrm>
            <a:off x="3333750" y="1256030"/>
            <a:ext cx="6407150" cy="129159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知识目标</a:t>
            </a:r>
            <a:r>
              <a:rPr sz="2000" dirty="0">
                <a:solidFill>
                  <a:srgbClr val="000000"/>
                </a:solidFill>
                <a:latin typeface="微软雅黑" panose="020B0503020204020204" pitchFamily="34" charset="-122"/>
                <a:ea typeface="微软雅黑" panose="020B0503020204020204" pitchFamily="34" charset="-122"/>
              </a:rPr>
              <a:t>：掌握多态和动态绑定的程序设计方法；引用变量的强制类型转换；instanceof运算符；区分组合类和继承的异同。</a:t>
            </a:r>
            <a:endParaRPr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nvSpPr>
        <p:spPr>
          <a:xfrm>
            <a:off x="3339783" y="2736215"/>
            <a:ext cx="6400800" cy="209169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能力目标</a:t>
            </a:r>
            <a:r>
              <a:rPr sz="2000" dirty="0">
                <a:latin typeface="微软雅黑" panose="020B0503020204020204" pitchFamily="34" charset="-122"/>
                <a:ea typeface="微软雅黑" panose="020B0503020204020204" pitchFamily="34" charset="-122"/>
              </a:rPr>
              <a:t>：能够区分对象引用的声明类型和对象的实际类型，对编译时和运行时的对象类型进行比较；能够使用instanceof运算符分析具体运行时对象的类型；能够使用一般的引用指向一般对象或其子类对象，并能运用这一特性实现运行时多态。</a:t>
            </a:r>
            <a:endParaRPr sz="2000" dirty="0">
              <a:latin typeface="微软雅黑" panose="020B0503020204020204" pitchFamily="34" charset="-122"/>
              <a:ea typeface="微软雅黑" panose="020B0503020204020204" pitchFamily="34" charset="-122"/>
            </a:endParaRPr>
          </a:p>
        </p:txBody>
      </p:sp>
      <p:sp>
        <p:nvSpPr>
          <p:cNvPr id="32775" name="矩形 10"/>
          <p:cNvSpPr/>
          <p:nvPr/>
        </p:nvSpPr>
        <p:spPr>
          <a:xfrm>
            <a:off x="3339148" y="4974908"/>
            <a:ext cx="6373812" cy="891540"/>
          </a:xfrm>
          <a:prstGeom prst="rect">
            <a:avLst/>
          </a:prstGeom>
          <a:noFill/>
          <a:ln w="9525">
            <a:noFill/>
          </a:ln>
        </p:spPr>
        <p:txBody>
          <a:bodyPr>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素质目标</a:t>
            </a:r>
            <a:r>
              <a:rPr sz="2000" dirty="0">
                <a:solidFill>
                  <a:srgbClr val="000000"/>
                </a:solidFill>
                <a:latin typeface="微软雅黑" panose="020B0503020204020204" pitchFamily="34" charset="-122"/>
                <a:ea typeface="微软雅黑" panose="020B0503020204020204" pitchFamily="34" charset="-122"/>
              </a:rPr>
              <a:t>：培养按时、守时的软件交付观念。能够合理规划工作进度和工作强度，理解守信的重要性。</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2544445" y="1440180"/>
            <a:ext cx="539750"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32777" name="圆角矩形 4"/>
          <p:cNvSpPr>
            <a:spLocks noChangeAspect="1"/>
          </p:cNvSpPr>
          <p:nvPr/>
        </p:nvSpPr>
        <p:spPr>
          <a:xfrm>
            <a:off x="2547620" y="2752725"/>
            <a:ext cx="539750" cy="541338"/>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32778" name="圆角矩形 3"/>
          <p:cNvSpPr>
            <a:spLocks noChangeAspect="1"/>
          </p:cNvSpPr>
          <p:nvPr/>
        </p:nvSpPr>
        <p:spPr>
          <a:xfrm>
            <a:off x="2547620" y="5081905"/>
            <a:ext cx="539750"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验证性实验--运</a:t>
            </a:r>
            <a:r>
              <a:rPr lang="zh-CN" altLang="en-US"/>
              <a:t>输方式类的设计</a:t>
            </a:r>
            <a:endParaRPr lang="zh-CN" altLang="en-US"/>
          </a:p>
        </p:txBody>
      </p:sp>
      <p:sp>
        <p:nvSpPr>
          <p:cNvPr id="3" name="内容占位符 2"/>
          <p:cNvSpPr>
            <a:spLocks noGrp="1"/>
          </p:cNvSpPr>
          <p:nvPr>
            <p:ph idx="1"/>
          </p:nvPr>
        </p:nvSpPr>
        <p:spPr/>
        <p:txBody>
          <a:bodyPr/>
          <a:p>
            <a:r>
              <a:rPr lang="zh-CN" altLang="en-US"/>
              <a:t>快递投递业务中，物流的时候会根据快递物品选择公路运输、铁路运输、航空运输、冷链运输等方式。现在需要使用程序模拟这一过程。按照要求完成下列要求，并设计验证程序进行验证。</a:t>
            </a:r>
            <a:endParaRPr lang="zh-CN" altLang="en-US"/>
          </a:p>
          <a:p>
            <a:pPr lvl="1"/>
            <a:r>
              <a:rPr lang="zh-CN" altLang="en-US"/>
              <a:t>(1)首先先建立快递物品类ExpressItems，其包含属性寄件人、寄件地址、寄件人联系方式、收件人、收件人地址、收件人联系方式、物品名称、物品尺寸、物品重量、物品价值等，行为包括必要的构造方法和getter、setter方法，物流方法(寄件人要求的物流方式)等</a:t>
            </a:r>
            <a:endParaRPr lang="zh-CN" altLang="en-US"/>
          </a:p>
          <a:p>
            <a:pPr lvl="1"/>
            <a:r>
              <a:rPr lang="zh-CN" altLang="en-US"/>
              <a:t>(2)在ExpressItems的基础上，建立大家电类物品MajorAppliances、服装类物品Clothing、普通食品类GeneralFood、冷链物品ColdChain等类别</a:t>
            </a:r>
            <a:endParaRPr lang="zh-CN" altLang="en-US"/>
          </a:p>
          <a:p>
            <a:pPr lvl="1"/>
            <a:r>
              <a:rPr lang="zh-CN" altLang="en-US"/>
              <a:t>(3)分拣系统会根据物品的类型、价格、尺寸、重量等各种因素，自主选择物品的物流方式。</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graphicFrame>
        <p:nvGraphicFramePr>
          <p:cNvPr id="8" name="内容占位符 7"/>
          <p:cNvGraphicFramePr>
            <a:graphicFrameLocks noChangeAspect="1"/>
          </p:cNvGraphicFramePr>
          <p:nvPr>
            <p:ph idx="1"/>
            <p:custDataLst>
              <p:tags r:id="rId1"/>
            </p:custDataLst>
          </p:nvPr>
        </p:nvGraphicFramePr>
        <p:xfrm>
          <a:off x="263525" y="116840"/>
          <a:ext cx="8961755" cy="6463030"/>
        </p:xfrm>
        <a:graphic>
          <a:graphicData uri="http://schemas.openxmlformats.org/presentationml/2006/ole">
            <mc:AlternateContent xmlns:mc="http://schemas.openxmlformats.org/markup-compatibility/2006">
              <mc:Choice xmlns:v="urn:schemas-microsoft-com:vml" Requires="v">
                <p:oleObj spid="_x0000_s9" name="" r:id="rId2" imgW="10791190" imgH="7781925" progId="Paint.Picture">
                  <p:embed/>
                </p:oleObj>
              </mc:Choice>
              <mc:Fallback>
                <p:oleObj name="" r:id="rId2" imgW="10791190" imgH="7781925" progId="Paint.Picture">
                  <p:embed/>
                  <p:pic>
                    <p:nvPicPr>
                      <p:cNvPr id="0" name="图片 8"/>
                      <p:cNvPicPr/>
                      <p:nvPr/>
                    </p:nvPicPr>
                    <p:blipFill>
                      <a:blip r:embed="rId3"/>
                      <a:stretch>
                        <a:fillRect/>
                      </a:stretch>
                    </p:blipFill>
                    <p:spPr>
                      <a:xfrm>
                        <a:off x="263525" y="116840"/>
                        <a:ext cx="8961755" cy="6463030"/>
                      </a:xfrm>
                      <a:prstGeom prst="rect">
                        <a:avLst/>
                      </a:prstGeom>
                    </p:spPr>
                  </p:pic>
                </p:oleObj>
              </mc:Fallback>
            </mc:AlternateContent>
          </a:graphicData>
        </a:graphic>
      </p:graphicFrame>
      <p:graphicFrame>
        <p:nvGraphicFramePr>
          <p:cNvPr id="2" name="对象 1"/>
          <p:cNvGraphicFramePr>
            <a:graphicFrameLocks noChangeAspect="1"/>
          </p:cNvGraphicFramePr>
          <p:nvPr>
            <p:custDataLst>
              <p:tags r:id="rId4"/>
            </p:custDataLst>
          </p:nvPr>
        </p:nvGraphicFramePr>
        <p:xfrm>
          <a:off x="7896225" y="764540"/>
          <a:ext cx="3844925" cy="2152650"/>
        </p:xfrm>
        <a:graphic>
          <a:graphicData uri="http://schemas.openxmlformats.org/presentationml/2006/ole">
            <mc:AlternateContent xmlns:mc="http://schemas.openxmlformats.org/markup-compatibility/2006">
              <mc:Choice xmlns:v="urn:schemas-microsoft-com:vml" Requires="v">
                <p:oleObj spid="_x0000_s3" name="" r:id="rId5" imgW="2943225" imgH="1647825" progId="Paint.Picture">
                  <p:embed/>
                </p:oleObj>
              </mc:Choice>
              <mc:Fallback>
                <p:oleObj name="" r:id="rId5" imgW="2943225" imgH="1647825" progId="Paint.Picture">
                  <p:embed/>
                  <p:pic>
                    <p:nvPicPr>
                      <p:cNvPr id="0" name="图片 8"/>
                      <p:cNvPicPr/>
                      <p:nvPr/>
                    </p:nvPicPr>
                    <p:blipFill>
                      <a:blip r:embed="rId6"/>
                      <a:stretch>
                        <a:fillRect/>
                      </a:stretch>
                    </p:blipFill>
                    <p:spPr>
                      <a:xfrm>
                        <a:off x="7896225" y="764540"/>
                        <a:ext cx="3844925" cy="2152650"/>
                      </a:xfrm>
                      <a:prstGeom prst="rect">
                        <a:avLst/>
                      </a:prstGeom>
                    </p:spPr>
                  </p:pic>
                </p:oleObj>
              </mc:Fallback>
            </mc:AlternateContent>
          </a:graphicData>
        </a:graphic>
      </p:graphicFrame>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验证性实验--特殊物流运输类的设计</a:t>
            </a:r>
            <a:endParaRPr lang="zh-CN" altLang="en-US"/>
          </a:p>
        </p:txBody>
      </p:sp>
      <p:sp>
        <p:nvSpPr>
          <p:cNvPr id="5" name="内容占位符 4"/>
          <p:cNvSpPr>
            <a:spLocks noGrp="1"/>
          </p:cNvSpPr>
          <p:nvPr>
            <p:ph idx="1"/>
          </p:nvPr>
        </p:nvSpPr>
        <p:spPr/>
        <p:txBody>
          <a:bodyPr/>
          <a:p>
            <a:r>
              <a:rPr lang="zh-CN" altLang="en-US"/>
              <a:t>由于一些特殊情况，快递企业需要根据实际情况进行物流组织，为此需要在上面程序的基础上增加对特定类物品的物流保障。例如在疫情期间对封锁区的食品供应需要特殊保障，为此快递分拣系统需要特殊识别该类物品，并组织特殊物流途径进行运输保障。</a:t>
            </a:r>
            <a:endParaRPr lang="zh-CN" altLang="en-US"/>
          </a:p>
          <a:p>
            <a:r>
              <a:rPr lang="zh-CN" altLang="en-US"/>
              <a:t>提示：使用instanceof找出符合要求的特定类物品，并实施特殊运输保障，即并不按照原有物流方式组织运输。</a:t>
            </a:r>
            <a:endParaRPr lang="zh-CN" altLang="en-US"/>
          </a:p>
        </p:txBody>
      </p:sp>
      <p:pic>
        <p:nvPicPr>
          <p:cNvPr id="8" name="图片 7"/>
          <p:cNvPicPr>
            <a:picLocks noChangeAspect="1"/>
          </p:cNvPicPr>
          <p:nvPr/>
        </p:nvPicPr>
        <p:blipFill>
          <a:blip r:embed="rId1"/>
          <a:stretch>
            <a:fillRect/>
          </a:stretch>
        </p:blipFill>
        <p:spPr>
          <a:xfrm>
            <a:off x="2207895" y="4089400"/>
            <a:ext cx="2895600" cy="1524000"/>
          </a:xfrm>
          <a:prstGeom prst="rect">
            <a:avLst/>
          </a:prstGeom>
        </p:spPr>
      </p:pic>
      <p:pic>
        <p:nvPicPr>
          <p:cNvPr id="9" name="图片 8"/>
          <p:cNvPicPr>
            <a:picLocks noChangeAspect="1"/>
          </p:cNvPicPr>
          <p:nvPr/>
        </p:nvPicPr>
        <p:blipFill>
          <a:blip r:embed="rId2"/>
          <a:stretch>
            <a:fillRect/>
          </a:stretch>
        </p:blipFill>
        <p:spPr>
          <a:xfrm>
            <a:off x="5103495" y="3141345"/>
            <a:ext cx="5314950" cy="3419475"/>
          </a:xfrm>
          <a:prstGeom prst="rect">
            <a:avLst/>
          </a:prstGeom>
        </p:spPr>
      </p:pic>
      <p:sp>
        <p:nvSpPr>
          <p:cNvPr id="10" name="矩形 9"/>
          <p:cNvSpPr/>
          <p:nvPr/>
        </p:nvSpPr>
        <p:spPr>
          <a:xfrm>
            <a:off x="5663565" y="5157470"/>
            <a:ext cx="3672840" cy="648335"/>
          </a:xfrm>
          <a:prstGeom prst="rect">
            <a:avLst/>
          </a:prstGeom>
          <a:solidFill>
            <a:srgbClr val="D52B1E">
              <a:alpha val="2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运行</a:t>
            </a:r>
            <a:r>
              <a:rPr lang="zh-CN" altLang="en-US"/>
              <a:t>结果</a:t>
            </a:r>
            <a:endParaRPr lang="zh-CN" altLang="en-US"/>
          </a:p>
        </p:txBody>
      </p:sp>
      <p:pic>
        <p:nvPicPr>
          <p:cNvPr id="327" name="图片 1"/>
          <p:cNvPicPr>
            <a:picLocks noChangeAspect="1"/>
          </p:cNvPicPr>
          <p:nvPr>
            <p:ph idx="1"/>
            <p:custDataLst>
              <p:tags r:id="rId1"/>
            </p:custDataLst>
          </p:nvPr>
        </p:nvPicPr>
        <p:blipFill>
          <a:blip r:embed="rId2"/>
          <a:stretch>
            <a:fillRect/>
          </a:stretch>
        </p:blipFill>
        <p:spPr>
          <a:xfrm>
            <a:off x="1981200" y="2106930"/>
            <a:ext cx="8229600" cy="3268345"/>
          </a:xfrm>
          <a:prstGeom prst="rect">
            <a:avLst/>
          </a:prstGeom>
          <a:noFill/>
          <a:ln>
            <a:noFill/>
          </a:ln>
        </p:spPr>
      </p:pic>
      <p:sp>
        <p:nvSpPr>
          <p:cNvPr id="6" name="矩形 5"/>
          <p:cNvSpPr/>
          <p:nvPr/>
        </p:nvSpPr>
        <p:spPr>
          <a:xfrm>
            <a:off x="1847215" y="4725670"/>
            <a:ext cx="3024505" cy="431800"/>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5.xml><?xml version="1.0" encoding="utf-8"?>
<p:tagLst xmlns:p="http://schemas.openxmlformats.org/presentationml/2006/main">
  <p:tag name="KSO_WM_BEAUTIFY_FLAG" val="#wm#"/>
  <p:tag name="KSO_WM_TEMPLATE_CATEGORY" val="diagram"/>
  <p:tag name="KSO_WM_TEMPLATE_INDEX" val="20200634"/>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wm#"/>
  <p:tag name="KSO_WM_TEMPLATE_CATEGORY" val="diagram"/>
  <p:tag name="KSO_WM_TEMPLATE_INDEX" val="20200634"/>
</p:tagLst>
</file>

<file path=ppt/tags/tag19.xml><?xml version="1.0" encoding="utf-8"?>
<p:tagLst xmlns:p="http://schemas.openxmlformats.org/presentationml/2006/main">
  <p:tag name="KSO_WM_BEAUTIFY_FLAG" val="#wm#"/>
  <p:tag name="KSO_WM_TEMPLATE_CATEGORY" val="diagram"/>
  <p:tag name="KSO_WM_TEMPLATE_INDEX" val="20200634"/>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wm#"/>
  <p:tag name="KSO_WM_TEMPLATE_CATEGORY" val="diagram"/>
  <p:tag name="KSO_WM_TEMPLATE_INDEX" val="20200634"/>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wm#"/>
  <p:tag name="KSO_WM_TEMPLATE_CATEGORY" val="diagram"/>
  <p:tag name="KSO_WM_TEMPLATE_INDEX" val="20200634"/>
</p:tagLst>
</file>

<file path=ppt/tags/tag24.xml><?xml version="1.0" encoding="utf-8"?>
<p:tagLst xmlns:p="http://schemas.openxmlformats.org/presentationml/2006/main">
  <p:tag name="KSO_WM_BEAUTIFY_FLAG" val="#wm#"/>
  <p:tag name="KSO_WM_TEMPLATE_CATEGORY" val="diagram"/>
  <p:tag name="KSO_WM_TEMPLATE_INDEX" val="20200634"/>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wm#"/>
  <p:tag name="KSO_WM_TEMPLATE_CATEGORY" val="diagram"/>
  <p:tag name="KSO_WM_TEMPLATE_INDEX" val="20200634"/>
</p:tagLst>
</file>

<file path=ppt/tags/tag27.xml><?xml version="1.0" encoding="utf-8"?>
<p:tagLst xmlns:p="http://schemas.openxmlformats.org/presentationml/2006/main">
  <p:tag name="KSO_WM_BEAUTIFY_FLAG" val="#wm#"/>
  <p:tag name="KSO_WM_TEMPLATE_CATEGORY" val="diagram"/>
  <p:tag name="KSO_WM_TEMPLATE_INDEX" val="20200634"/>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wm#"/>
  <p:tag name="KSO_WM_TEMPLATE_CATEGORY" val="diagram"/>
  <p:tag name="KSO_WM_TEMPLATE_INDEX" val="20200634"/>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wm#"/>
  <p:tag name="KSO_WM_TEMPLATE_CATEGORY" val="diagram"/>
  <p:tag name="KSO_WM_TEMPLATE_INDEX" val="20200634"/>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wm#"/>
  <p:tag name="KSO_WM_TEMPLATE_CATEGORY" val="diagram"/>
  <p:tag name="KSO_WM_TEMPLATE_INDEX" val="20200634"/>
</p:tagLst>
</file>

<file path=ppt/tags/tag33.xml><?xml version="1.0" encoding="utf-8"?>
<p:tagLst xmlns:p="http://schemas.openxmlformats.org/presentationml/2006/main">
  <p:tag name="KSO_WM_BEAUTIFY_FLAG" val="#wm#"/>
  <p:tag name="KSO_WM_TEMPLATE_CATEGORY" val="diagram"/>
  <p:tag name="KSO_WM_TEMPLATE_INDEX" val="20200634"/>
</p:tagLst>
</file>

<file path=ppt/tags/tag34.xml><?xml version="1.0" encoding="utf-8"?>
<p:tagLst xmlns:p="http://schemas.openxmlformats.org/presentationml/2006/main">
  <p:tag name="KSO_WM_BEAUTIFY_FLAG" val="#wm#"/>
  <p:tag name="KSO_WM_TEMPLATE_CATEGORY" val="diagram"/>
  <p:tag name="KSO_WM_TEMPLATE_INDEX" val="20200634"/>
</p:tagLst>
</file>

<file path=ppt/tags/tag35.xml><?xml version="1.0" encoding="utf-8"?>
<p:tagLst xmlns:p="http://schemas.openxmlformats.org/presentationml/2006/main">
  <p:tag name="KSO_WPP_MARK_KEY" val="aa4ad8fd-6356-4c27-ac42-ab28eaea7b83"/>
  <p:tag name="COMMONDATA" val="eyJoZGlkIjoiMWI4NWYzZGFkNDJiYTY1ODFjMTg3YjM5MmNjODNlNDk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2197</Words>
  <Application>WPS 演示</Application>
  <PresentationFormat/>
  <Paragraphs>90</Paragraphs>
  <Slides>18</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5</vt:i4>
      </vt:variant>
      <vt:variant>
        <vt:lpstr>幻灯片标题</vt:lpstr>
      </vt:variant>
      <vt:variant>
        <vt:i4>18</vt:i4>
      </vt:variant>
    </vt:vector>
  </HeadingPairs>
  <TitlesOfParts>
    <vt:vector size="37" baseType="lpstr">
      <vt:lpstr>Arial</vt:lpstr>
      <vt:lpstr>宋体</vt:lpstr>
      <vt:lpstr>Wingdings</vt:lpstr>
      <vt:lpstr>Calibri</vt:lpstr>
      <vt:lpstr>微软雅黑</vt:lpstr>
      <vt:lpstr>Verdana</vt:lpstr>
      <vt:lpstr>Times New Roman</vt:lpstr>
      <vt:lpstr>楷体_GB2312</vt:lpstr>
      <vt:lpstr>新宋体</vt:lpstr>
      <vt:lpstr>隶书</vt:lpstr>
      <vt:lpstr>黑体</vt:lpstr>
      <vt:lpstr>Segoe UI</vt:lpstr>
      <vt:lpstr>Arial Unicode MS</vt:lpstr>
      <vt:lpstr>1_sample</vt:lpstr>
      <vt:lpstr>Photoshop.Image.6</vt:lpstr>
      <vt:lpstr>Photoshop.Image.6</vt:lpstr>
      <vt:lpstr>Paint.Picture</vt:lpstr>
      <vt:lpstr>Paint.Picture</vt:lpstr>
      <vt:lpstr>Paint.Picture</vt:lpstr>
      <vt:lpstr>PowerPoint 演示文稿</vt:lpstr>
      <vt:lpstr>目 录</vt:lpstr>
      <vt:lpstr>多态</vt:lpstr>
      <vt:lpstr>组合和内部类</vt:lpstr>
      <vt:lpstr>PowerPoint 演示文稿</vt:lpstr>
      <vt:lpstr>验证性实验--运输方式类的设计</vt:lpstr>
      <vt:lpstr>PowerPoint 演示文稿</vt:lpstr>
      <vt:lpstr>验证性实验--特殊物流运输类的设计</vt:lpstr>
      <vt:lpstr>运行结果</vt:lpstr>
      <vt:lpstr>验证性实验--歌词中的多态</vt:lpstr>
      <vt:lpstr>设计性实验--完成一个驾驶交通工具类</vt:lpstr>
      <vt:lpstr>PowerPoint 演示文稿</vt:lpstr>
      <vt:lpstr>设计性实验--键盘类的设计</vt:lpstr>
      <vt:lpstr>PowerPoint 演示文稿</vt:lpstr>
      <vt:lpstr>设计性实验--交通灯TrafficLight类</vt:lpstr>
      <vt:lpstr>PowerPoint 演示文稿</vt:lpstr>
      <vt:lpstr>PowerPoint 演示文稿</vt:lpstr>
      <vt:lpstr>实践是编程的能力提升的最好途径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龚迅炜</cp:lastModifiedBy>
  <cp:revision>554</cp:revision>
  <dcterms:created xsi:type="dcterms:W3CDTF">2011-10-31T13:04:00Z</dcterms:created>
  <dcterms:modified xsi:type="dcterms:W3CDTF">2023-09-21T03:03:54Z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BF3C713B180040AD8E6ECA831A9ACF4C_13</vt:lpwstr>
  </property>
</Properties>
</file>