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2"/>
  </p:handoutMasterIdLst>
  <p:sldIdLst>
    <p:sldId id="389" r:id="rId3"/>
    <p:sldId id="391" r:id="rId4"/>
    <p:sldId id="407" r:id="rId5"/>
    <p:sldId id="394" r:id="rId7"/>
    <p:sldId id="499" r:id="rId8"/>
    <p:sldId id="529" r:id="rId9"/>
    <p:sldId id="551" r:id="rId10"/>
    <p:sldId id="552" r:id="rId11"/>
    <p:sldId id="531" r:id="rId12"/>
    <p:sldId id="542" r:id="rId13"/>
    <p:sldId id="553" r:id="rId14"/>
    <p:sldId id="543" r:id="rId15"/>
    <p:sldId id="544" r:id="rId16"/>
    <p:sldId id="546" r:id="rId17"/>
    <p:sldId id="545" r:id="rId18"/>
    <p:sldId id="547" r:id="rId19"/>
    <p:sldId id="548" r:id="rId20"/>
    <p:sldId id="498" r:id="rId21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1" userDrawn="1">
          <p15:clr>
            <a:srgbClr val="A4A3A4"/>
          </p15:clr>
        </p15:guide>
        <p15:guide id="2" pos="6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D4D4"/>
    <a:srgbClr val="FFCC99"/>
    <a:srgbClr val="080808"/>
    <a:srgbClr val="0000FF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81"/>
        <p:guide pos="6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3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这里我们给出实现的有关类的类图关系，供大家参考。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在这个实验中，主要针对不同角色，提供不同的行为。</a:t>
            </a:r>
            <a:endParaRPr lang="zh-CN" altLang="en-US"/>
          </a:p>
          <a:p>
            <a:r>
              <a:rPr lang="zh-CN" altLang="en-US"/>
              <a:t>并且在这里我们提供了另外一种将业务和实体分离的类设计模型。</a:t>
            </a:r>
            <a:endParaRPr lang="zh-CN" altLang="en-US"/>
          </a:p>
          <a:p>
            <a:r>
              <a:rPr lang="zh-CN" altLang="en-US"/>
              <a:t>在提供的</a:t>
            </a:r>
            <a:r>
              <a:rPr lang="en-US" altLang="zh-CN"/>
              <a:t>User</a:t>
            </a:r>
            <a:r>
              <a:rPr lang="zh-CN" altLang="en-US"/>
              <a:t>相关类中，我们给大家呈现了</a:t>
            </a:r>
            <a:r>
              <a:rPr lang="en-US" altLang="zh-CN"/>
              <a:t>User</a:t>
            </a:r>
            <a:r>
              <a:rPr lang="zh-CN" altLang="en-US"/>
              <a:t>、</a:t>
            </a:r>
            <a:r>
              <a:rPr lang="en-US" altLang="zh-CN"/>
              <a:t>UserService</a:t>
            </a:r>
            <a:r>
              <a:rPr lang="zh-CN" altLang="en-US"/>
              <a:t>和</a:t>
            </a:r>
            <a:r>
              <a:rPr lang="en-US" altLang="zh-CN"/>
              <a:t>UserDao</a:t>
            </a:r>
            <a:r>
              <a:rPr lang="zh-CN" altLang="en-US"/>
              <a:t>，这一组类。它们分别用来表示</a:t>
            </a:r>
            <a:r>
              <a:rPr lang="en-US" altLang="zh-CN"/>
              <a:t>User</a:t>
            </a:r>
            <a:r>
              <a:rPr lang="zh-CN" altLang="en-US"/>
              <a:t>本体的数据承载和维护；</a:t>
            </a:r>
            <a:r>
              <a:rPr lang="en-US" altLang="zh-CN"/>
              <a:t>UserService</a:t>
            </a:r>
            <a:r>
              <a:rPr lang="zh-CN" altLang="en-US"/>
              <a:t>类用于处理</a:t>
            </a:r>
            <a:r>
              <a:rPr lang="en-US" altLang="zh-CN"/>
              <a:t>User</a:t>
            </a:r>
            <a:r>
              <a:rPr lang="zh-CN" altLang="en-US"/>
              <a:t>相关的业务处理，比如登录的行为；而</a:t>
            </a:r>
            <a:r>
              <a:rPr lang="en-US" altLang="zh-CN"/>
              <a:t>UserDao</a:t>
            </a:r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银行必须要开展贷款业务，这项业务的开展必须记录贷款的必要信息和计算利息的。但是贷款的方式、渠道都很多，导致开展这项业务在最初仅能将必须要做的事情确定下来，至于具体如何计算利息，则需要到具体的贷款业务确定下来时才能</a:t>
            </a:r>
            <a:r>
              <a:rPr lang="zh-CN" altLang="en-US"/>
              <a:t>确定。</a:t>
            </a:r>
            <a:endParaRPr lang="zh-CN" altLang="en-US"/>
          </a:p>
          <a:p>
            <a:r>
              <a:rPr lang="zh-CN" altLang="en-US"/>
              <a:t>按月还本付息和先息后本是常见的贷款偿还</a:t>
            </a:r>
            <a:r>
              <a:rPr lang="zh-CN" altLang="en-US"/>
              <a:t>形式。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然后根据提供的测试程序以及输出内容，确定类图的相关成员，最后完成有关类的实现并测试是否满足测试程序的要求。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上面呈现的本实验的类关系图，供大家参考。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在本实验中，上游厂家（课本，见电子文档）提供了</a:t>
            </a:r>
            <a:r>
              <a:rPr lang="en-US" altLang="zh-CN"/>
              <a:t>Timer</a:t>
            </a:r>
            <a:r>
              <a:rPr lang="zh-CN" altLang="en-US"/>
              <a:t>类，能够实现就绪、计时、暂停和终止等功能；</a:t>
            </a:r>
            <a:endParaRPr lang="zh-CN" altLang="en-US"/>
          </a:p>
          <a:p>
            <a:r>
              <a:rPr lang="zh-CN" altLang="en-US"/>
              <a:t>同学们需要根据上游厂家提供的类说明书，和产品需要，实现产品功能。</a:t>
            </a:r>
            <a:endParaRPr lang="zh-CN" altLang="en-US"/>
          </a:p>
          <a:p>
            <a:r>
              <a:rPr lang="zh-CN" altLang="en-US"/>
              <a:t>提醒不能修改</a:t>
            </a:r>
            <a:r>
              <a:rPr lang="en-US" altLang="zh-CN"/>
              <a:t>Timer</a:t>
            </a:r>
            <a:r>
              <a:rPr lang="zh-CN" altLang="en-US"/>
              <a:t>类的任何代码，基于上述说明，要完成这个实验，我们就需要运用到继承，来扩展</a:t>
            </a:r>
            <a:r>
              <a:rPr lang="en-US" altLang="zh-CN"/>
              <a:t>Timer</a:t>
            </a:r>
            <a:r>
              <a:rPr lang="zh-CN" altLang="en-US"/>
              <a:t>的功能。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同时，我们注意到这个实验跟时间相关，那么我们在开展实验的过程中就需要学习</a:t>
            </a:r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有关时间的处理类。</a:t>
            </a:r>
            <a:endParaRPr lang="zh-CN" altLang="en-US"/>
          </a:p>
          <a:p>
            <a:r>
              <a:rPr lang="zh-CN" altLang="en-US">
                <a:sym typeface="+mn-ea"/>
              </a:rPr>
              <a:t>如表示瞬时时间的</a:t>
            </a:r>
            <a:r>
              <a:rPr lang="en-US" altLang="zh-CN">
                <a:sym typeface="+mn-ea"/>
              </a:rPr>
              <a:t>java.time.Instant</a:t>
            </a:r>
            <a:r>
              <a:rPr lang="zh-CN" altLang="en-US">
                <a:sym typeface="+mn-ea"/>
              </a:rPr>
              <a:t>；表示时间段的</a:t>
            </a:r>
            <a:r>
              <a:rPr lang="en-US" altLang="zh-CN">
                <a:sym typeface="+mn-ea"/>
              </a:rPr>
              <a:t>java.time.Duration</a:t>
            </a:r>
            <a:r>
              <a:rPr lang="zh-CN" altLang="en-US">
                <a:sym typeface="+mn-ea"/>
              </a:rPr>
              <a:t>；以及各时间类型间的相互转换等。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在测试代码中，为了演示需要，我们使用线程的</a:t>
            </a:r>
            <a:r>
              <a:rPr lang="en-US" altLang="zh-CN">
                <a:sym typeface="+mn-ea"/>
              </a:rPr>
              <a:t>sleep</a:t>
            </a:r>
            <a:r>
              <a:rPr lang="zh-CN" altLang="en-US">
                <a:sym typeface="+mn-ea"/>
              </a:rPr>
              <a:t>方法实现程序的暂停，本阶段同学们无需理会，后续章节会有进一步学习。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9144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9144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9144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9144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238375" y="116205"/>
            <a:ext cx="664972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825" y="107315"/>
            <a:ext cx="2052955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5875" y="151130"/>
            <a:ext cx="609600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" y="188595"/>
            <a:ext cx="1845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248535" y="116205"/>
            <a:ext cx="663956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825" y="107315"/>
            <a:ext cx="2042160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7270" y="151130"/>
            <a:ext cx="639953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605" y="188595"/>
            <a:ext cx="1891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079625" y="116205"/>
            <a:ext cx="680847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85750" y="107315"/>
            <a:ext cx="1911985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5835" y="151130"/>
            <a:ext cx="64509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555" y="15113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197100" y="116205"/>
            <a:ext cx="669099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825" y="107315"/>
            <a:ext cx="1946910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1560" y="151130"/>
            <a:ext cx="636524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555" y="151130"/>
            <a:ext cx="174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点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1817846" y="116205"/>
            <a:ext cx="7069931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250984" y="107315"/>
            <a:ext cx="1696641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626" y="151130"/>
            <a:ext cx="6724174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650" y="188595"/>
            <a:ext cx="133445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拨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3038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37325"/>
            <a:ext cx="24384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537325"/>
            <a:ext cx="21336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.bin"/><Relationship Id="rId8" Type="http://schemas.openxmlformats.org/officeDocument/2006/relationships/tags" Target="../tags/tag1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vmlDrawing" Target="../drawings/vmlDrawing2.v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457200" y="900430"/>
            <a:ext cx="82296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457200" y="150813"/>
            <a:ext cx="82296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0" y="0"/>
          <a:ext cx="9144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9" imgW="7391400" imgH="914400" progId="Photoshop.Image.6">
                  <p:embed/>
                </p:oleObj>
              </mc:Choice>
              <mc:Fallback>
                <p:oleObj name="" r:id="rId9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692150"/>
            <a:ext cx="9144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>
            <p:custDataLst>
              <p:tags r:id="rId12"/>
            </p:custDataLst>
          </p:nvPr>
        </p:nvSpPr>
        <p:spPr>
          <a:xfrm>
            <a:off x="0" y="5445125"/>
            <a:ext cx="9144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lr>
          <a:schemeClr val="tx1"/>
        </a:buClr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5.xml"/><Relationship Id="rId2" Type="http://schemas.openxmlformats.org/officeDocument/2006/relationships/image" Target="../media/image3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8.xml"/><Relationship Id="rId2" Type="http://schemas.openxmlformats.org/officeDocument/2006/relationships/image" Target="../media/image4.png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image" Target="../media/image5.png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3.xml"/><Relationship Id="rId2" Type="http://schemas.openxmlformats.org/officeDocument/2006/relationships/image" Target="../media/image6.png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2.png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9144000" cy="246062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0" y="3392488"/>
            <a:ext cx="9144000" cy="266700"/>
          </a:xfrm>
          <a:prstGeom prst="rect">
            <a:avLst/>
          </a:prstGeom>
          <a:solidFill>
            <a:srgbClr val="CCDBE9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矩形 14"/>
          <p:cNvSpPr/>
          <p:nvPr/>
        </p:nvSpPr>
        <p:spPr>
          <a:xfrm>
            <a:off x="0" y="1120775"/>
            <a:ext cx="8531225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52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8</a:t>
            </a: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单元 抽象类和</a:t>
            </a: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接口</a:t>
            </a:r>
            <a:endParaRPr lang="zh-CN" altLang="en-US" sz="4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3429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主讲人：龚迅炜</a:t>
            </a:r>
            <a:endParaRPr lang="zh-CN" altLang="en-US" sz="2400" dirty="0">
              <a:solidFill>
                <a:srgbClr val="2B166E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2400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9144000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抽象类的定义和</a:t>
            </a: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endParaRPr lang="zh-CN" alt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900430"/>
            <a:ext cx="8229600" cy="5681980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71550" y="116840"/>
            <a:ext cx="7401560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/>
              <a:t>public class Triangle extends Geometric {</a:t>
            </a:r>
            <a:endParaRPr lang="zh-CN" altLang="en-US" sz="1400"/>
          </a:p>
          <a:p>
            <a:r>
              <a:rPr lang="zh-CN" altLang="en-US" sz="1400"/>
              <a:t>	private double line1;</a:t>
            </a:r>
            <a:endParaRPr lang="zh-CN" altLang="en-US" sz="1400"/>
          </a:p>
          <a:p>
            <a:r>
              <a:rPr lang="zh-CN" altLang="en-US" sz="1400"/>
              <a:t>	private double line2;</a:t>
            </a:r>
            <a:endParaRPr lang="zh-CN" altLang="en-US" sz="1400"/>
          </a:p>
          <a:p>
            <a:r>
              <a:rPr lang="zh-CN" altLang="en-US" sz="1400"/>
              <a:t>	private double line3;</a:t>
            </a:r>
            <a:endParaRPr lang="zh-CN" altLang="en-US" sz="1400"/>
          </a:p>
          <a:p>
            <a:r>
              <a:rPr lang="zh-CN" altLang="en-US" sz="1400"/>
              <a:t>	</a:t>
            </a:r>
            <a:r>
              <a:rPr lang="en-US" altLang="zh-CN" sz="1400"/>
              <a:t>//</a:t>
            </a:r>
            <a:r>
              <a:rPr lang="zh-CN" altLang="en-US" sz="1400">
                <a:ea typeface="宋体" panose="02010600030101010101" pitchFamily="2" charset="-122"/>
              </a:rPr>
              <a:t>省略部分代码</a:t>
            </a:r>
            <a:endParaRPr lang="zh-CN" altLang="en-US" sz="1400"/>
          </a:p>
          <a:p>
            <a:pPr marL="457200" lvl="1" indent="457200"/>
            <a:r>
              <a:rPr lang="zh-CN" altLang="en-US" sz="1400"/>
              <a:t>public boolean isXAxialSymmetry() {</a:t>
            </a:r>
            <a:endParaRPr lang="zh-CN" altLang="en-US" sz="1400"/>
          </a:p>
          <a:p>
            <a:r>
              <a:rPr lang="zh-CN" altLang="en-US" sz="1400"/>
              <a:t>		// TODO 完成三角形类的X轴对称判断</a:t>
            </a:r>
            <a:endParaRPr lang="zh-CN" altLang="en-US" sz="1400"/>
          </a:p>
          <a:p>
            <a:r>
              <a:rPr lang="zh-CN" altLang="en-US" sz="1400"/>
              <a:t>	}</a:t>
            </a:r>
            <a:endParaRPr lang="zh-CN" altLang="en-US" sz="1400"/>
          </a:p>
          <a:p>
            <a:r>
              <a:rPr lang="zh-CN" altLang="en-US" sz="1400"/>
              <a:t>	@Override</a:t>
            </a:r>
            <a:endParaRPr lang="zh-CN" altLang="en-US" sz="1400"/>
          </a:p>
          <a:p>
            <a:r>
              <a:rPr lang="zh-CN" altLang="en-US" sz="1400"/>
              <a:t>	public boolean isYAxialSymmetry() {</a:t>
            </a:r>
            <a:endParaRPr lang="zh-CN" altLang="en-US" sz="1400"/>
          </a:p>
          <a:p>
            <a:r>
              <a:rPr lang="zh-CN" altLang="en-US" sz="1400"/>
              <a:t>		// TODO 完成三角形类的Y轴对称判断		</a:t>
            </a:r>
            <a:endParaRPr lang="zh-CN" altLang="en-US" sz="1400"/>
          </a:p>
          <a:p>
            <a:r>
              <a:rPr lang="zh-CN" altLang="en-US" sz="1400"/>
              <a:t>		return false;</a:t>
            </a:r>
            <a:endParaRPr lang="zh-CN" altLang="en-US" sz="1400"/>
          </a:p>
          <a:p>
            <a:r>
              <a:rPr lang="zh-CN" altLang="en-US" sz="1400"/>
              <a:t>	}</a:t>
            </a:r>
            <a:endParaRPr lang="zh-CN" altLang="en-US" sz="1400"/>
          </a:p>
          <a:p>
            <a:r>
              <a:rPr lang="zh-CN" altLang="en-US" sz="1400"/>
              <a:t>	@Override</a:t>
            </a:r>
            <a:endParaRPr lang="zh-CN" altLang="en-US" sz="1400"/>
          </a:p>
          <a:p>
            <a:r>
              <a:rPr lang="zh-CN" altLang="en-US" sz="1400"/>
              <a:t>	public boolean isOriginSymmetric() {</a:t>
            </a:r>
            <a:endParaRPr lang="zh-CN" altLang="en-US" sz="1400"/>
          </a:p>
          <a:p>
            <a:r>
              <a:rPr lang="zh-CN" altLang="en-US" sz="1400"/>
              <a:t>		// TODO 完成三角形类的原点对称判断		</a:t>
            </a:r>
            <a:endParaRPr lang="zh-CN" altLang="en-US" sz="1400"/>
          </a:p>
          <a:p>
            <a:r>
              <a:rPr lang="zh-CN" altLang="en-US" sz="1400"/>
              <a:t>		return false;</a:t>
            </a:r>
            <a:endParaRPr lang="zh-CN" altLang="en-US" sz="1400"/>
          </a:p>
          <a:p>
            <a:r>
              <a:rPr lang="zh-CN" altLang="en-US" sz="1400"/>
              <a:t>	}</a:t>
            </a:r>
            <a:endParaRPr lang="zh-CN" altLang="en-US" sz="1400"/>
          </a:p>
          <a:p>
            <a:r>
              <a:rPr lang="zh-CN" altLang="en-US" sz="1400"/>
              <a:t>	@Override</a:t>
            </a:r>
            <a:endParaRPr lang="zh-CN" altLang="en-US" sz="1400"/>
          </a:p>
          <a:p>
            <a:r>
              <a:rPr lang="zh-CN" altLang="en-US" sz="1400"/>
              <a:t>	public double area() {</a:t>
            </a:r>
            <a:endParaRPr lang="zh-CN" altLang="en-US" sz="1400"/>
          </a:p>
          <a:p>
            <a:r>
              <a:rPr lang="zh-CN" altLang="en-US" sz="1400"/>
              <a:t>		// TODO 完成三角形类的面积计算		</a:t>
            </a:r>
            <a:endParaRPr lang="zh-CN" altLang="en-US" sz="1400"/>
          </a:p>
          <a:p>
            <a:r>
              <a:rPr lang="zh-CN" altLang="en-US" sz="1400"/>
              <a:t>		return -1;</a:t>
            </a:r>
            <a:endParaRPr lang="zh-CN" altLang="en-US" sz="1400"/>
          </a:p>
          <a:p>
            <a:r>
              <a:rPr lang="zh-CN" altLang="en-US" sz="1400"/>
              <a:t>	} </a:t>
            </a:r>
            <a:endParaRPr lang="zh-CN" altLang="en-US" sz="1400"/>
          </a:p>
          <a:p>
            <a:r>
              <a:rPr lang="zh-CN" altLang="en-US" sz="1400"/>
              <a:t>	@Override</a:t>
            </a:r>
            <a:endParaRPr lang="zh-CN" altLang="en-US" sz="1400"/>
          </a:p>
          <a:p>
            <a:r>
              <a:rPr lang="zh-CN" altLang="en-US" sz="1400"/>
              <a:t>	public double perimeter() {</a:t>
            </a:r>
            <a:endParaRPr lang="zh-CN" altLang="en-US" sz="1400"/>
          </a:p>
          <a:p>
            <a:r>
              <a:rPr lang="zh-CN" altLang="en-US" sz="1400"/>
              <a:t>		// TODO 完成三角形类的周长计算		</a:t>
            </a:r>
            <a:endParaRPr lang="zh-CN" altLang="en-US" sz="1400"/>
          </a:p>
          <a:p>
            <a:r>
              <a:rPr lang="zh-CN" altLang="en-US" sz="1400"/>
              <a:t>		return -1;</a:t>
            </a:r>
            <a:endParaRPr lang="zh-CN" altLang="en-US" sz="1400"/>
          </a:p>
          <a:p>
            <a:r>
              <a:rPr lang="zh-CN" altLang="en-US" sz="1400"/>
              <a:t>	}</a:t>
            </a:r>
            <a:endParaRPr lang="zh-CN" altLang="en-US" sz="1400"/>
          </a:p>
          <a:p>
            <a:r>
              <a:rPr lang="zh-CN" altLang="en-US" sz="1400"/>
              <a:t>}</a:t>
            </a:r>
            <a:endParaRPr lang="zh-CN" altLang="en-US" sz="14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39115" y="836930"/>
            <a:ext cx="7992110" cy="5880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/>
              <a:t>public class Shape2DTest{</a:t>
            </a:r>
            <a:endParaRPr lang="zh-CN" altLang="en-US" sz="1600"/>
          </a:p>
          <a:p>
            <a:r>
              <a:rPr lang="zh-CN" altLang="en-US" sz="1600"/>
              <a:t>	public static void main(String[] args) {</a:t>
            </a:r>
            <a:endParaRPr lang="zh-CN" altLang="en-US" sz="1600"/>
          </a:p>
          <a:p>
            <a:r>
              <a:rPr lang="zh-CN" altLang="en-US" sz="1600"/>
              <a:t>		// TODO Auto-generated method stub</a:t>
            </a:r>
            <a:endParaRPr lang="zh-CN" altLang="en-US" sz="1600"/>
          </a:p>
          <a:p>
            <a:r>
              <a:rPr lang="zh-CN" altLang="en-US" sz="1600"/>
              <a:t>		System.out.println("testTriangle:" + testTriangle());</a:t>
            </a:r>
            <a:endParaRPr lang="zh-CN" altLang="en-US" sz="1600"/>
          </a:p>
          <a:p>
            <a:r>
              <a:rPr lang="zh-CN" altLang="en-US" sz="1600"/>
              <a:t>		System.out.println("testRectangle:" + testRectangle());		</a:t>
            </a:r>
            <a:endParaRPr lang="zh-CN" altLang="en-US" sz="1600"/>
          </a:p>
          <a:p>
            <a:r>
              <a:rPr lang="zh-CN" altLang="en-US" sz="1600"/>
              <a:t>	}</a:t>
            </a:r>
            <a:endParaRPr lang="zh-CN" altLang="en-US" sz="1600"/>
          </a:p>
          <a:p>
            <a:r>
              <a:rPr lang="zh-CN" altLang="en-US" sz="1600"/>
              <a:t>		public static boolean testTriangle() {</a:t>
            </a:r>
            <a:endParaRPr lang="zh-CN" altLang="en-US" sz="1600"/>
          </a:p>
          <a:p>
            <a:r>
              <a:rPr lang="zh-CN" altLang="en-US" sz="1600"/>
              <a:t>		boolean bRetTest01=false;</a:t>
            </a:r>
            <a:endParaRPr lang="zh-CN" altLang="en-US" sz="1600"/>
          </a:p>
          <a:p>
            <a:r>
              <a:rPr lang="zh-CN" altLang="en-US" sz="1600"/>
              <a:t>		boolean bRetTest02=false;</a:t>
            </a:r>
            <a:endParaRPr lang="zh-CN" altLang="en-US" sz="1600"/>
          </a:p>
          <a:p>
            <a:r>
              <a:rPr lang="zh-CN" altLang="en-US" sz="1600"/>
              <a:t>		boolean bRetTest03=false;</a:t>
            </a:r>
            <a:endParaRPr lang="zh-CN" altLang="en-US" sz="1600"/>
          </a:p>
          <a:p>
            <a:r>
              <a:rPr lang="zh-CN" altLang="en-US" sz="1600"/>
              <a:t>		Point[] points = {new Point(1,2),new Point(3,4),new Point(5,6)};</a:t>
            </a:r>
            <a:endParaRPr lang="zh-CN" altLang="en-US" sz="1600"/>
          </a:p>
          <a:p>
            <a:r>
              <a:rPr lang="zh-CN" altLang="en-US" sz="1600"/>
              <a:t>		Triangle noTriangle = new Triangle(points);</a:t>
            </a:r>
            <a:endParaRPr lang="zh-CN" altLang="en-US" sz="1600"/>
          </a:p>
          <a:p>
            <a:r>
              <a:rPr lang="zh-CN" altLang="en-US" sz="1600"/>
              <a:t>		if(!noTriangle.isXAxialSymmetry()) {</a:t>
            </a:r>
            <a:endParaRPr lang="zh-CN" altLang="en-US" sz="1600"/>
          </a:p>
          <a:p>
            <a:r>
              <a:rPr lang="zh-CN" altLang="en-US" sz="1600"/>
              <a:t>			bRetTest01 = true;</a:t>
            </a:r>
            <a:endParaRPr lang="zh-CN" altLang="en-US" sz="1600"/>
          </a:p>
          <a:p>
            <a:r>
              <a:rPr lang="zh-CN" altLang="en-US" sz="1600"/>
              <a:t>		}</a:t>
            </a:r>
            <a:endParaRPr lang="zh-CN" altLang="en-US" sz="1600"/>
          </a:p>
          <a:p>
            <a:r>
              <a:rPr lang="zh-CN" altLang="en-US" sz="1600"/>
              <a:t>		//TODO 完成其他方法的测试		</a:t>
            </a:r>
            <a:endParaRPr lang="zh-CN" altLang="en-US" sz="1600"/>
          </a:p>
          <a:p>
            <a:r>
              <a:rPr lang="zh-CN" altLang="en-US" sz="1600"/>
              <a:t>		return bRetTest01 &amp;&amp; bRetTest02 &amp;&amp; bRetTest03;</a:t>
            </a:r>
            <a:endParaRPr lang="zh-CN" altLang="en-US" sz="1600"/>
          </a:p>
          <a:p>
            <a:r>
              <a:rPr lang="zh-CN" altLang="en-US" sz="1600"/>
              <a:t>	}</a:t>
            </a:r>
            <a:endParaRPr lang="zh-CN" altLang="en-US" sz="1600"/>
          </a:p>
          <a:p>
            <a:r>
              <a:rPr lang="zh-CN" altLang="en-US" sz="1600"/>
              <a:t>	</a:t>
            </a:r>
            <a:endParaRPr lang="zh-CN" altLang="en-US" sz="1600"/>
          </a:p>
          <a:p>
            <a:r>
              <a:rPr lang="zh-CN" altLang="en-US" sz="1600"/>
              <a:t>	public static boolean testRectangle() {</a:t>
            </a:r>
            <a:endParaRPr lang="zh-CN" altLang="en-US" sz="1600"/>
          </a:p>
          <a:p>
            <a:r>
              <a:rPr lang="zh-CN" altLang="en-US" sz="1600"/>
              <a:t>		//TODO 完成该类的所有方法的测试</a:t>
            </a:r>
            <a:endParaRPr lang="zh-CN" altLang="en-US" sz="1600"/>
          </a:p>
          <a:p>
            <a:r>
              <a:rPr lang="zh-CN" altLang="en-US" sz="1600"/>
              <a:t>	}</a:t>
            </a:r>
            <a:endParaRPr lang="zh-CN" altLang="en-US" sz="1600"/>
          </a:p>
          <a:p>
            <a:r>
              <a:rPr lang="zh-CN" altLang="en-US" sz="1600"/>
              <a:t>}</a:t>
            </a:r>
            <a:endParaRPr lang="zh-CN" altLang="en-US" sz="1600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9030" y="900430"/>
            <a:ext cx="6885305" cy="5681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1800"/>
              <a:t>验证性实验--在Timer类的基础上定义时钟Clock类和手表Watch类</a:t>
            </a:r>
            <a:endParaRPr lang="zh-CN" altLang="en-US" sz="18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供应商提供了一个计时器Timer类，现在需要将这个计时器为基础构建一个时钟Clock类和手表Watch类。</a:t>
            </a:r>
            <a:endParaRPr lang="zh-CN" altLang="en-US"/>
          </a:p>
          <a:p>
            <a:pPr lvl="1"/>
            <a:r>
              <a:rPr lang="zh-CN" altLang="en-US"/>
              <a:t>(1)Timer类的说明书显示，该类具备referenceTime表示计时器的基准时点，granularity表示计时器的颗粒度(纳秒，毫秒，秒，分，小时，天)，stopTime表示结束时间，status表示计时器的运行状态(1表示计时中，2表示暂停，3表示终止，4表示计时就绪)；</a:t>
            </a:r>
            <a:endParaRPr lang="zh-CN" altLang="en-US"/>
          </a:p>
          <a:p>
            <a:pPr lvl="1"/>
            <a:r>
              <a:rPr lang="zh-CN" altLang="en-US"/>
              <a:t>(2)Timer类包含开始计时方法start、终止计时terminate、暂停计时pause、恢复计时，计时器显示方法display，init对类成员属性进行初始化等；</a:t>
            </a:r>
            <a:endParaRPr lang="zh-CN" altLang="en-US"/>
          </a:p>
          <a:p>
            <a:pPr lvl="1"/>
            <a:r>
              <a:rPr lang="zh-CN" altLang="en-US"/>
              <a:t>(3)Watch类的说明书显示，该类是数字手表，除了提供计时外，还提供年月日时分秒的信息获取。</a:t>
            </a:r>
            <a:endParaRPr lang="zh-CN" altLang="en-US"/>
          </a:p>
          <a:p>
            <a:pPr lvl="1"/>
            <a:r>
              <a:rPr lang="zh-CN" altLang="en-US"/>
              <a:t>(4)Clock类的说明书显示，该类是提供Watch类的功能外还提供定时闹铃功能；</a:t>
            </a:r>
            <a:endParaRPr lang="zh-CN" altLang="en-US"/>
          </a:p>
          <a:p>
            <a:r>
              <a:rPr lang="zh-CN" altLang="en-US"/>
              <a:t>编写应用程序在这个Timer类基础上实现Clock类和Watch类。并编写程序测试它们。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9870" y="2259965"/>
            <a:ext cx="6143625" cy="296227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499235" y="2564765"/>
            <a:ext cx="6169025" cy="739140"/>
          </a:xfrm>
          <a:prstGeom prst="roundRect">
            <a:avLst/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1445" y="900430"/>
            <a:ext cx="3799840" cy="5681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000"/>
              <a:t>设计性实验--教务管理系统中多种人员角色定义</a:t>
            </a:r>
            <a:endParaRPr lang="zh-CN" altLang="en-US" sz="200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某高校开发一套教学管理系统，系统面向学生、教师、教务管理职员等人员使用特定的功能：</a:t>
            </a:r>
            <a:endParaRPr lang="zh-CN" altLang="en-US"/>
          </a:p>
          <a:p>
            <a:pPr lvl="1"/>
            <a:r>
              <a:rPr lang="zh-CN" altLang="en-US"/>
              <a:t>(1)系统使用前需要用户登录系统，为此需要定义一个用户类User来描述登录人员信息和行为；</a:t>
            </a:r>
            <a:endParaRPr lang="zh-CN" altLang="en-US"/>
          </a:p>
          <a:p>
            <a:pPr lvl="1"/>
            <a:r>
              <a:rPr lang="zh-CN" altLang="en-US"/>
              <a:t>(2)教师Teacher和教务管理职员AcademicAdministrationStaff能够在自己的职权范围内查看、修改、打印相关学生成绩；</a:t>
            </a:r>
            <a:endParaRPr lang="zh-CN" altLang="en-US"/>
          </a:p>
          <a:p>
            <a:pPr lvl="1"/>
            <a:r>
              <a:rPr lang="zh-CN" altLang="en-US"/>
              <a:t>(3)学生Student能够查看打印自己的成绩；</a:t>
            </a:r>
            <a:endParaRPr lang="zh-CN" altLang="en-US"/>
          </a:p>
          <a:p>
            <a:pPr lvl="1"/>
            <a:r>
              <a:rPr lang="zh-CN" altLang="en-US"/>
              <a:t>(4)利用User类为Teacher、AcademicAdministrationStaff和Student类提供系统的登录功能。</a:t>
            </a:r>
            <a:endParaRPr lang="zh-CN" altLang="en-US"/>
          </a:p>
          <a:p>
            <a:r>
              <a:rPr lang="zh-CN" altLang="en-US"/>
              <a:t>编写应用程序模拟不同用户使用系统，下面提供测试程序和Teacher相关类的实现，请参照完成Student和AcademicAdministrationStaff类设计。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" y="1589405"/>
            <a:ext cx="8229600" cy="43033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</a:rPr>
              <a:t>实践是编程的能力提升的最好途径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ctr"/>
            <a:endParaRPr lang="zh-CN" altLang="en-US"/>
          </a:p>
          <a:p>
            <a:pPr algn="ctr"/>
            <a:r>
              <a:rPr lang="zh-CN" altLang="en-US"/>
              <a:t>让我们行动起来吧，谢谢观看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1209675" y="548640"/>
            <a:ext cx="6724015" cy="563245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目 录</a:t>
            </a:r>
            <a:endParaRPr lang="zh-CN" altLang="en-US" sz="40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1676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1676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1676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1674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dirty="0">
                <a:sym typeface="+mn-ea"/>
              </a:rPr>
              <a:t>抽象类的定义和</a:t>
            </a:r>
            <a:r>
              <a:rPr lang="zh-CN" dirty="0">
                <a:sym typeface="+mn-ea"/>
              </a:rPr>
              <a:t>使用</a:t>
            </a:r>
            <a:endParaRPr 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t>抽象类是类抽象的最高形式，在抽象类中可以仅包含抽象方法，并不需要给出这些抽象方法的实现。当然在Java语法上允许不含任何抽象方法的抽象类。抽象类提取了所有子类都必须遵循的共同行为，抽象类不能直接被实例化，必须由非抽象子类继承并实现其所有抽象方法后才能被实例化。抽象类的继承应该遵循单继承原则。</a:t>
            </a:r>
          </a:p>
          <a:p>
            <a:r>
              <a:t>抽象类定义的示例如下，类必须由abstract修饰，除了抽象类允许添加抽象方法外，其他成员和普通类定义一致。</a:t>
            </a:r>
          </a:p>
          <a:p>
            <a:r>
              <a:t>抽象类不能直接实例化对象，即下面的代码示例是错误的。</a:t>
            </a:r>
          </a:p>
          <a:p>
            <a:r>
              <a:t>抽象类可以被继承，继承后的子类可以是普通类也可以是抽象类。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2773" name="矩形 8"/>
          <p:cNvSpPr/>
          <p:nvPr/>
        </p:nvSpPr>
        <p:spPr>
          <a:xfrm>
            <a:off x="1757680" y="1518285"/>
            <a:ext cx="640715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：理解抽象类的概念，掌握抽象方法和抽象类的定义；理解抽象类在设计与实现分离的中的作用，掌握普通类继承抽象类、抽象类继承抽象类。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矩形 9"/>
          <p:cNvSpPr/>
          <p:nvPr/>
        </p:nvSpPr>
        <p:spPr>
          <a:xfrm>
            <a:off x="1763713" y="2926715"/>
            <a:ext cx="6400800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：能够使用抽象方法和抽象类进行类的设计，能够使用抽象类实现设计和实现分离。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矩形 10"/>
          <p:cNvSpPr/>
          <p:nvPr/>
        </p:nvSpPr>
        <p:spPr>
          <a:xfrm>
            <a:off x="1763078" y="4089083"/>
            <a:ext cx="6373812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素质目标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：培养尊重文化多样性、关心社会公共事务和环境等方面的意识和能力。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"/>
          <p:cNvSpPr>
            <a:spLocks noChangeAspect="1"/>
          </p:cNvSpPr>
          <p:nvPr/>
        </p:nvSpPr>
        <p:spPr>
          <a:xfrm>
            <a:off x="968375" y="1702435"/>
            <a:ext cx="539750" cy="53975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32777" name="圆角矩形 4"/>
          <p:cNvSpPr>
            <a:spLocks noChangeAspect="1"/>
          </p:cNvSpPr>
          <p:nvPr/>
        </p:nvSpPr>
        <p:spPr>
          <a:xfrm>
            <a:off x="971550" y="2943225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2778" name="圆角矩形 3"/>
          <p:cNvSpPr>
            <a:spLocks noChangeAspect="1"/>
          </p:cNvSpPr>
          <p:nvPr/>
        </p:nvSpPr>
        <p:spPr>
          <a:xfrm>
            <a:off x="971550" y="419608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验证性实验--银行信用贷款还款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银行信用贷款还款方式有多种，一种是按月还本付息，一种是先息后本。不同的还款形式的贷款利息不同。现在需要设计一个银行贷款的计息的抽象类类Loans，包含抽象方法calcFee。再设计一个按月还本付息类PrincipalInterest和一个先息后本类InterestFirst分别继承类Loans。提示：按月还本付息，还本是等额本金按月还款；先息后本，是指最后一个月末归还本金。</a:t>
            </a:r>
            <a:endParaRPr lang="zh-CN" altLang="en-US"/>
          </a:p>
          <a:p>
            <a:r>
              <a:rPr lang="zh-CN" altLang="en-US"/>
              <a:t>代码框架如下，需要在”TODO”后面根据提示增加代码。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 descr="7b0a20202020227461726765744d6f64756c65223a202270726f636573734f6e6c696e65466f6e7473220a7d0a"/>
          <p:cNvSpPr txBox="1"/>
          <p:nvPr/>
        </p:nvSpPr>
        <p:spPr>
          <a:xfrm>
            <a:off x="179705" y="46990"/>
            <a:ext cx="5634355" cy="6708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/* 等额本金还款方式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1.每个月按照等额本金归还；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2.利息按当月的本金计算利息；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3.利息需要将年化利率转换为日利率；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4.具体的月份的天数根据系统当前的时间所在的还款月份确定。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5.可以根据程序设计需要，增加必要的private方法。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*/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public class PrincipalInterest extends Loans{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@Override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public double calcFee() {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	// TODO 此处需要加入实现代码				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	return 0;//此处返回值需要修正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}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}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import java.util.Calendar;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/* 先息后本还款方式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1.每个月按照本金计算利息；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2.最后一个还款月的月末归还本金；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3.利息需要将年化利率转换为日利率；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4.具体的月份的天数根据系统当前的时间所在的还款月份确定；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 5.可以根据程序设计需要，增加必要的private方法。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 */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public class InterestFirst extends Loans{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// TODO 此处需要加入构造方法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@Override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public double calcFee() {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	// TODO 此处需要加入实现代码		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	return 0;//此处返回值需要修正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	}	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  <a:p>
            <a:r>
              <a:rPr lang="zh-CN" altLang="en-US" sz="14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  <a:sym typeface="方正楷体_GB2312" panose="02000000000000000000" charset="-122"/>
              </a:rPr>
              <a:t>}</a:t>
            </a:r>
            <a:endParaRPr lang="zh-CN" altLang="en-US" sz="1400"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  <a:sym typeface="方正楷体_GB2312" panose="02000000000000000000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652135" y="2971800"/>
            <a:ext cx="317373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根据题意补全代码，实现具体的</a:t>
            </a:r>
            <a:r>
              <a:rPr lang="en-US" altLang="zh-CN"/>
              <a:t>calc</a:t>
            </a:r>
            <a:r>
              <a:rPr lang="en-US" altLang="zh-CN"/>
              <a:t>Fee</a:t>
            </a:r>
            <a:endParaRPr lang="en-US" altLang="zh-CN"/>
          </a:p>
        </p:txBody>
      </p:sp>
      <p:cxnSp>
        <p:nvCxnSpPr>
          <p:cNvPr id="8" name="曲线连接符 7"/>
          <p:cNvCxnSpPr>
            <a:stCxn id="7" idx="0"/>
          </p:cNvCxnSpPr>
          <p:nvPr/>
        </p:nvCxnSpPr>
        <p:spPr>
          <a:xfrm rot="16200000" flipV="1">
            <a:off x="5197475" y="930910"/>
            <a:ext cx="551180" cy="3531235"/>
          </a:xfrm>
          <a:prstGeom prst="curvedConnector2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曲线连接符 8"/>
          <p:cNvCxnSpPr>
            <a:stCxn id="7" idx="2"/>
          </p:cNvCxnSpPr>
          <p:nvPr/>
        </p:nvCxnSpPr>
        <p:spPr>
          <a:xfrm rot="5400000">
            <a:off x="4657725" y="3512185"/>
            <a:ext cx="2207260" cy="2955290"/>
          </a:xfrm>
          <a:prstGeom prst="curvedConnector2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9143365" cy="70161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public class LoansTest{</a:t>
            </a:r>
            <a:endParaRPr lang="zh-CN" altLang="en-US"/>
          </a:p>
          <a:p>
            <a:r>
              <a:rPr lang="zh-CN" altLang="en-US"/>
              <a:t>	public static void main(String[] args) {</a:t>
            </a:r>
            <a:endParaRPr lang="zh-CN" altLang="en-US"/>
          </a:p>
          <a:p>
            <a:r>
              <a:rPr lang="zh-CN" altLang="en-US"/>
              <a:t>		println("testPrincipalInterest:" + testPrincipalInterest());</a:t>
            </a:r>
            <a:endParaRPr lang="zh-CN" altLang="en-US"/>
          </a:p>
          <a:p>
            <a:r>
              <a:rPr lang="zh-CN" altLang="en-US"/>
              <a:t>		//TODO: 添加测试方法调用		</a:t>
            </a:r>
            <a:endParaRPr lang="zh-CN" altLang="en-US"/>
          </a:p>
          <a:p>
            <a:r>
              <a:rPr lang="zh-CN" altLang="en-US"/>
              <a:t>	}	</a:t>
            </a:r>
            <a:endParaRPr lang="zh-CN" altLang="en-US"/>
          </a:p>
          <a:p>
            <a:r>
              <a:rPr lang="zh-CN" altLang="en-US"/>
              <a:t>	private static void println(String msg) {</a:t>
            </a:r>
            <a:endParaRPr lang="zh-CN" altLang="en-US"/>
          </a:p>
          <a:p>
            <a:r>
              <a:rPr lang="zh-CN" altLang="en-US"/>
              <a:t>		System.out.println(msg);</a:t>
            </a:r>
            <a:endParaRPr lang="zh-CN" altLang="en-US"/>
          </a:p>
          <a:p>
            <a:r>
              <a:rPr lang="zh-CN" altLang="en-US"/>
              <a:t>	}	</a:t>
            </a:r>
            <a:endParaRPr lang="zh-CN" altLang="en-US"/>
          </a:p>
          <a:p>
            <a:r>
              <a:rPr lang="zh-CN" altLang="en-US"/>
              <a:t>	public static boolean testPrincipalInterest() {</a:t>
            </a:r>
            <a:endParaRPr lang="zh-CN" altLang="en-US"/>
          </a:p>
          <a:p>
            <a:r>
              <a:rPr lang="zh-CN" altLang="en-US"/>
              <a:t>		boolean bRet = false;</a:t>
            </a:r>
            <a:endParaRPr lang="zh-CN" altLang="en-US"/>
          </a:p>
          <a:p>
            <a:r>
              <a:rPr lang="zh-CN" altLang="en-US"/>
              <a:t>		Calendar startDate = Calendar.getInstance();</a:t>
            </a:r>
            <a:endParaRPr lang="zh-CN" altLang="en-US"/>
          </a:p>
          <a:p>
            <a:r>
              <a:rPr lang="zh-CN" altLang="en-US"/>
              <a:t>		startDate.set(Calendar.YEAR, 2021);</a:t>
            </a:r>
            <a:endParaRPr lang="zh-CN" altLang="en-US"/>
          </a:p>
          <a:p>
            <a:r>
              <a:rPr lang="zh-CN" altLang="en-US"/>
              <a:t>		startDate.set(Calendar.MONTH, 11);</a:t>
            </a:r>
            <a:endParaRPr lang="zh-CN" altLang="en-US"/>
          </a:p>
          <a:p>
            <a:r>
              <a:rPr lang="zh-CN" altLang="en-US"/>
              <a:t>		startDate.set(Calendar.DAY_OF_MONTH, 1);</a:t>
            </a:r>
            <a:endParaRPr lang="zh-CN" altLang="en-US"/>
          </a:p>
          <a:p>
            <a:r>
              <a:rPr lang="zh-CN" altLang="en-US"/>
              <a:t>		Loans loans = new PrincipalInterest(startDate,100000,18,0.032);</a:t>
            </a:r>
            <a:endParaRPr lang="zh-CN" altLang="en-US"/>
          </a:p>
          <a:p>
            <a:r>
              <a:rPr lang="zh-CN" altLang="en-US"/>
              <a:t>		double result = loans.calcFee();		</a:t>
            </a:r>
            <a:endParaRPr lang="zh-CN" altLang="en-US"/>
          </a:p>
          <a:p>
            <a:r>
              <a:rPr lang="zh-CN" altLang="en-US"/>
              <a:t>		if(String.format("%.2f", result).equals(“5827.0”)) {</a:t>
            </a:r>
            <a:endParaRPr lang="zh-CN" altLang="en-US"/>
          </a:p>
          <a:p>
            <a:r>
              <a:rPr lang="zh-CN" altLang="en-US"/>
              <a:t>			bRet = true;</a:t>
            </a:r>
            <a:endParaRPr lang="zh-CN" altLang="en-US"/>
          </a:p>
          <a:p>
            <a:r>
              <a:rPr lang="zh-CN" altLang="en-US"/>
              <a:t>		}</a:t>
            </a:r>
            <a:endParaRPr lang="zh-CN" altLang="en-US"/>
          </a:p>
          <a:p>
            <a:r>
              <a:rPr lang="zh-CN" altLang="en-US"/>
              <a:t>		return bRet;</a:t>
            </a:r>
            <a:endParaRPr lang="zh-CN" altLang="en-US"/>
          </a:p>
          <a:p>
            <a:r>
              <a:rPr lang="zh-CN" altLang="en-US"/>
              <a:t>	}	</a:t>
            </a:r>
            <a:endParaRPr lang="zh-CN" altLang="en-US"/>
          </a:p>
          <a:p>
            <a:r>
              <a:rPr lang="zh-CN" altLang="en-US"/>
              <a:t>	public static boolean testInterestFirst() {</a:t>
            </a:r>
            <a:endParaRPr lang="zh-CN" altLang="en-US"/>
          </a:p>
          <a:p>
            <a:r>
              <a:rPr lang="zh-CN" altLang="en-US"/>
              <a:t>		//TODO:完成InterestFirst类的calcFee的测试		</a:t>
            </a:r>
            <a:endParaRPr lang="zh-CN" altLang="en-US"/>
          </a:p>
          <a:p>
            <a:r>
              <a:rPr lang="zh-CN" altLang="en-US"/>
              <a:t>	}	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516370" y="2132965"/>
            <a:ext cx="244538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完成测试代码</a:t>
            </a:r>
            <a:r>
              <a:rPr lang="zh-CN" altLang="en-US"/>
              <a:t>补全</a:t>
            </a:r>
            <a:endParaRPr lang="zh-CN" altLang="en-US"/>
          </a:p>
        </p:txBody>
      </p:sp>
      <p:cxnSp>
        <p:nvCxnSpPr>
          <p:cNvPr id="4" name="曲线连接符 3"/>
          <p:cNvCxnSpPr>
            <a:stCxn id="3" idx="0"/>
          </p:cNvCxnSpPr>
          <p:nvPr/>
        </p:nvCxnSpPr>
        <p:spPr>
          <a:xfrm rot="16200000" flipV="1">
            <a:off x="5615305" y="8890"/>
            <a:ext cx="1008380" cy="3239770"/>
          </a:xfrm>
          <a:prstGeom prst="curvedConnector2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曲线连接符 4"/>
          <p:cNvCxnSpPr>
            <a:stCxn id="3" idx="2"/>
          </p:cNvCxnSpPr>
          <p:nvPr/>
        </p:nvCxnSpPr>
        <p:spPr>
          <a:xfrm rot="5400000">
            <a:off x="3732530" y="2517775"/>
            <a:ext cx="3477895" cy="4535805"/>
          </a:xfrm>
          <a:prstGeom prst="curvedConnector2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320" y="980440"/>
            <a:ext cx="9131300" cy="46393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39340" y="116840"/>
            <a:ext cx="6826885" cy="563245"/>
          </a:xfrm>
        </p:spPr>
        <p:txBody>
          <a:bodyPr/>
          <a:p>
            <a:r>
              <a:rPr lang="zh-CN" altLang="en-US"/>
              <a:t>验证性实验--几何图形抽象类设计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设计一个二维坐标平面上形状的抽象类Geometric。</a:t>
            </a:r>
            <a:endParaRPr lang="zh-CN" altLang="en-US"/>
          </a:p>
          <a:p>
            <a:pPr lvl="1"/>
            <a:r>
              <a:rPr lang="zh-CN" altLang="en-US"/>
              <a:t>(1)该抽象类包含关键点坐标组，关键点坐标按顺时针方向依次存储；</a:t>
            </a:r>
            <a:endParaRPr lang="zh-CN" altLang="en-US"/>
          </a:p>
          <a:p>
            <a:pPr lvl="1"/>
            <a:r>
              <a:rPr lang="zh-CN" altLang="en-US"/>
              <a:t>(2)该抽象类包含是否是轴对称图形的方法boolean isXAxialSymmetry()和boolean isYAxialSymmetry()；</a:t>
            </a:r>
            <a:endParaRPr lang="zh-CN" altLang="en-US"/>
          </a:p>
          <a:p>
            <a:pPr lvl="1"/>
            <a:r>
              <a:rPr lang="zh-CN" altLang="en-US"/>
              <a:t>(3)图形的面积double area()和周长double perimeter();</a:t>
            </a:r>
            <a:endParaRPr lang="zh-CN" altLang="en-US"/>
          </a:p>
          <a:p>
            <a:pPr lvl="1"/>
            <a:r>
              <a:rPr lang="zh-CN" altLang="en-US"/>
              <a:t>(4)线条的粗细和颜色,填充的颜色；</a:t>
            </a:r>
            <a:endParaRPr lang="zh-CN" altLang="en-US"/>
          </a:p>
          <a:p>
            <a:pPr lvl="1"/>
            <a:r>
              <a:rPr lang="zh-CN" altLang="en-US"/>
              <a:t>(5)三角形Triangle和矩形Rectangle继承这个抽象类。</a:t>
            </a:r>
            <a:endParaRPr lang="zh-CN" altLang="en-US"/>
          </a:p>
          <a:p>
            <a:r>
              <a:rPr lang="zh-CN" altLang="en-US"/>
              <a:t>提供程序框架如下，请在“TODO”后面根据提示完成所需代码，并通过测试用例。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  <p:tag name="KSO_WM_SLIDE_ID" val="diagram20200634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756*331"/>
  <p:tag name="KSO_WM_SLIDE_POSITION" val="101*104"/>
  <p:tag name="KSO_WM_TAG_VERSION" val="1.0"/>
  <p:tag name="KSO_WM_SLIDE_LAYOUT" val="f"/>
  <p:tag name="KSO_WM_SLIDE_LAYOUT_CNT" val="1"/>
  <p:tag name="KSO_WM_TEMPLATE_MASTER_TYPE" val="0"/>
  <p:tag name="KSO_WM_TEMPLATE_COLOR_TYPE" val="1"/>
</p:tagLst>
</file>

<file path=ppt/tags/tag1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5.xml><?xml version="1.0" encoding="utf-8"?>
<p:tagLst xmlns:p="http://schemas.openxmlformats.org/presentationml/2006/main">
  <p:tag name="KSO_WPP_MARK_KEY" val="aa4ad8fd-6356-4c27-ac42-ab28eaea7b83"/>
  <p:tag name="COMMONDATA" val="eyJoZGlkIjoiMWI4NWYzZGFkNDJiYTY1ODFjMTg3YjM5MmNjODNlND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4298</Words>
  <Application>WPS 演示</Application>
  <PresentationFormat/>
  <Paragraphs>199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隶书</vt:lpstr>
      <vt:lpstr>黑体</vt:lpstr>
      <vt:lpstr>Segoe UI</vt:lpstr>
      <vt:lpstr>Arial Unicode MS</vt:lpstr>
      <vt:lpstr>方正楷体_GB2312</vt:lpstr>
      <vt:lpstr>1_sample</vt:lpstr>
      <vt:lpstr>Photoshop.Image.6</vt:lpstr>
      <vt:lpstr>Photoshop.Image.6</vt:lpstr>
      <vt:lpstr>PowerPoint 演示文稿</vt:lpstr>
      <vt:lpstr>目 录</vt:lpstr>
      <vt:lpstr>子类继承父类过程</vt:lpstr>
      <vt:lpstr>PowerPoint 演示文稿</vt:lpstr>
      <vt:lpstr>验证性实验--古代部分冷兵器的定义和使用</vt:lpstr>
      <vt:lpstr>PowerPoint 演示文稿</vt:lpstr>
      <vt:lpstr>PowerPoint 演示文稿</vt:lpstr>
      <vt:lpstr>PowerPoint 演示文稿</vt:lpstr>
      <vt:lpstr>验证性实验--在Printer类的基础上定义一体机类</vt:lpstr>
      <vt:lpstr>PowerPoint 演示文稿</vt:lpstr>
      <vt:lpstr>PowerPoint 演示文稿</vt:lpstr>
      <vt:lpstr>PowerPoint 演示文稿</vt:lpstr>
      <vt:lpstr>验证性实验--在Timer类的基础上定义时钟Clock类和手表Watch类</vt:lpstr>
      <vt:lpstr>PowerPoint 演示文稿</vt:lpstr>
      <vt:lpstr>PowerPoint 演示文稿</vt:lpstr>
      <vt:lpstr>设计性实验--教务管理系统中多种人员角色定义</vt:lpstr>
      <vt:lpstr>PowerPoint 演示文稿</vt:lpstr>
      <vt:lpstr>实践是编程的能力提升的最好途径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龚迅炜</cp:lastModifiedBy>
  <cp:revision>567</cp:revision>
  <dcterms:created xsi:type="dcterms:W3CDTF">2011-10-31T13:04:00Z</dcterms:created>
  <dcterms:modified xsi:type="dcterms:W3CDTF">2023-09-18T09:53:38Z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BF3C713B180040AD8E6ECA831A9ACF4C_13</vt:lpwstr>
  </property>
</Properties>
</file>