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89" r:id="rId3"/>
    <p:sldId id="391" r:id="rId5"/>
    <p:sldId id="444" r:id="rId6"/>
    <p:sldId id="445" r:id="rId7"/>
    <p:sldId id="446" r:id="rId8"/>
    <p:sldId id="455" r:id="rId9"/>
    <p:sldId id="447" r:id="rId10"/>
    <p:sldId id="448" r:id="rId11"/>
    <p:sldId id="449" r:id="rId12"/>
    <p:sldId id="450" r:id="rId13"/>
    <p:sldId id="451" r:id="rId14"/>
    <p:sldId id="452" r:id="rId15"/>
    <p:sldId id="453" r:id="rId16"/>
    <p:sldId id="454" r:id="rId17"/>
    <p:sldId id="443" r:id="rId18"/>
  </p:sldIdLst>
  <p:sldSz cx="12192000" cy="6858000"/>
  <p:notesSz cx="6858000" cy="9144000"/>
  <p:custDataLst>
    <p:tags r:id="rId22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6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ED4D4"/>
    <a:srgbClr val="FFCC99"/>
    <a:srgbClr val="080808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2"/>
    <p:restoredTop sz="87029"/>
  </p:normalViewPr>
  <p:slideViewPr>
    <p:cSldViewPr showGuides="1">
      <p:cViewPr varScale="1">
        <p:scale>
          <a:sx n="113" d="100"/>
          <a:sy n="113" d="100"/>
        </p:scale>
        <p:origin x="828" y="114"/>
      </p:cViewPr>
      <p:guideLst>
        <p:guide orient="horz" pos="2120"/>
        <p:guide pos="6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4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.bin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EADF68-97A7-42CB-B40E-9E3787FC057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2BCD6-482C-42A9-9218-9FEA60F3CEA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EF441-F9F2-4A8A-8979-DE62C014A31F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0813"/>
            <a:ext cx="2743200" cy="599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813"/>
            <a:ext cx="8026400" cy="599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EEED3F-FC05-4C5F-8A6E-8DFF6AF1AEA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未知"/>
          <p:cNvSpPr/>
          <p:nvPr userDrawn="1"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B69E3-4639-4D52-8D39-DA8FDDEDD35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5" name="副标题 2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3863975" y="3573145"/>
            <a:ext cx="3963035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C620CA-FE9A-461F-AC2E-DBE44922D7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664199-D803-442A-AE16-6825D4B40E0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06956B-3BF8-48C8-89C3-9A734DC3C7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image" Target="../media/image1.png"/><Relationship Id="rId16" Type="http://schemas.openxmlformats.org/officeDocument/2006/relationships/oleObject" Target="../embeddings/oleObject3.bin"/><Relationship Id="rId15" Type="http://schemas.openxmlformats.org/officeDocument/2006/relationships/tags" Target="../tags/tag1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6" imgW="7391400" imgH="914400" progId="Photoshop.Image.6">
                  <p:embed/>
                </p:oleObj>
              </mc:Choice>
              <mc:Fallback>
                <p:oleObj name="" r:id="rId16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 userDrawn="1">
            <p:custDataLst>
              <p:tags r:id="rId19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8.png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0.png"/><Relationship Id="rId6" Type="http://schemas.openxmlformats.org/officeDocument/2006/relationships/tags" Target="../tags/tag32.xml"/><Relationship Id="rId5" Type="http://schemas.openxmlformats.org/officeDocument/2006/relationships/image" Target="../media/image5.png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8.png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oleObject" Target="../embeddings/oleObject7.bin"/><Relationship Id="rId7" Type="http://schemas.openxmlformats.org/officeDocument/2006/relationships/tags" Target="../tags/tag37.xml"/><Relationship Id="rId6" Type="http://schemas.openxmlformats.org/officeDocument/2006/relationships/image" Target="../media/image11.png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5.xml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8.png"/><Relationship Id="rId1" Type="http://schemas.openxmlformats.org/officeDocument/2006/relationships/tags" Target="../tags/tag3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emf"/><Relationship Id="rId2" Type="http://schemas.openxmlformats.org/officeDocument/2006/relationships/oleObject" Target="../embeddings/oleObject4.bin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oleObject" Target="../embeddings/oleObject5.bin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6.bin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8"/>
          <p:cNvSpPr/>
          <p:nvPr/>
        </p:nvSpPr>
        <p:spPr>
          <a:xfrm>
            <a:off x="0" y="1752600"/>
            <a:ext cx="12186920" cy="1676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1576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第3单元 控制语句</a:t>
            </a:r>
            <a:endParaRPr sz="4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主讲人：李永刚</a:t>
            </a:r>
            <a:endParaRPr lang="zh-CN" altLang="en-US" sz="2400" dirty="0">
              <a:solidFill>
                <a:srgbClr val="2B166E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12187555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实验2 循环语句的使用</a:t>
            </a:r>
            <a:endParaRPr sz="2400" dirty="0">
              <a:solidFill>
                <a:srgbClr val="40404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6" name="矩形 14"/>
          <p:cNvSpPr/>
          <p:nvPr>
            <p:custDataLst>
              <p:tags r:id="rId1"/>
            </p:custDataLst>
          </p:nvPr>
        </p:nvSpPr>
        <p:spPr>
          <a:xfrm>
            <a:off x="0" y="1120775"/>
            <a:ext cx="11388090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设计性实验--求两数间的奇数和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任意输入两个整数，求两数间(含两端)的奇数和。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080" y="204279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99515" y="198882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271905" y="2767965"/>
            <a:ext cx="5065395" cy="1353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如果num1大于num2，交换num1和num2 值。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if(i%2 != 0)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752080" y="2637155"/>
            <a:ext cx="2572385" cy="208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设计性实验--打印数字金字塔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输入金字塔图案的行数，打印如下图所示的金字塔。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080" y="204279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99515" y="198882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 descr="7b0a202020202262756c6c6574223a20227b5c2263617465676f727949645c223a31303030352c5c2274656d706c61746549645c223a32303233313538357d220a7d0a"/>
          <p:cNvSpPr txBox="1"/>
          <p:nvPr>
            <p:custDataLst>
              <p:tags r:id="rId4"/>
            </p:custDataLst>
          </p:nvPr>
        </p:nvSpPr>
        <p:spPr>
          <a:xfrm>
            <a:off x="983615" y="2637155"/>
            <a:ext cx="5065395" cy="2614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6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第一重循环控制行数。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第二重循环体内有</a:t>
            </a:r>
            <a:r>
              <a:rPr lang="en-US" altLang="zh-CN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个循环，分别实现：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600"/>
              </a:spcBef>
              <a:buFont typeface="Wingdings" panose="05000000000000000000" charset="0"/>
              <a:buBlip>
                <a:blip r:embed="rId5"/>
              </a:buBlip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打印空格；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600"/>
              </a:spcBef>
              <a:buFont typeface="Wingdings" panose="05000000000000000000" charset="0"/>
              <a:buBlip>
                <a:blip r:embed="rId5"/>
              </a:buBlip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打印中线左边的数字；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600"/>
              </a:spcBef>
              <a:buFont typeface="Wingdings" panose="05000000000000000000" charset="0"/>
              <a:buBlip>
                <a:blip r:embed="rId5"/>
              </a:buBlip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打印中线右边的数字。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8" name="图片 68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15455" y="2575560"/>
            <a:ext cx="4766945" cy="233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设计性实验--求PI的值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PI的近视值可由如下公式计算：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080" y="276034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99515" y="270637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39470" y="3213100"/>
            <a:ext cx="6311900" cy="2614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Aft>
                <a:spcPts val="1200"/>
              </a:spcAft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南北朝时期祖冲之在《缀术》中算出圆周率π精确到小数第7位，入选世界纪录。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在求和表达式中，每一项的符号值，奇数项是1，偶数项是-1，每一项的数值乘以符号值为每一项的修正值。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每一项修正值累加求和的4倍即为PI值。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9" name="图片 69"/>
          <p:cNvPicPr/>
          <p:nvPr>
            <p:custDataLst>
              <p:tags r:id="rId5"/>
            </p:custDataLst>
          </p:nvPr>
        </p:nvPicPr>
        <p:blipFill>
          <a:blip r:embed="rId6"/>
          <a:srcRect r="19417"/>
          <a:stretch>
            <a:fillRect/>
          </a:stretch>
        </p:blipFill>
        <p:spPr>
          <a:xfrm>
            <a:off x="7392035" y="3074670"/>
            <a:ext cx="4702175" cy="2763520"/>
          </a:xfrm>
          <a:prstGeom prst="rect">
            <a:avLst/>
          </a:prstGeom>
        </p:spPr>
      </p:pic>
      <p:graphicFrame>
        <p:nvGraphicFramePr>
          <p:cNvPr id="7" name="对象 6"/>
          <p:cNvGraphicFramePr/>
          <p:nvPr>
            <p:custDataLst>
              <p:tags r:id="rId7"/>
            </p:custDataLst>
          </p:nvPr>
        </p:nvGraphicFramePr>
        <p:xfrm>
          <a:off x="1649095" y="1365250"/>
          <a:ext cx="628713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8" imgW="4162425" imgH="601980" progId="Equation.DSMT4">
                  <p:embed/>
                </p:oleObj>
              </mc:Choice>
              <mc:Fallback>
                <p:oleObj name="" r:id="rId8" imgW="4162425" imgH="60198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49095" y="1365250"/>
                        <a:ext cx="6287135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设计性实验--输出最大的数及其出现的次数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输入1个整数，如果该整数不是0，则继续输入，直到输入0时为止。查找这一组数中最大的数，并输出最大的数出现的次数。如果输入的第一个数为0，就输出：“Only 0 is inputed”。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080" y="276034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99515" y="270637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39470" y="3213100"/>
            <a:ext cx="631190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lvl="0" indent="-342900" algn="l">
              <a:spcAft>
                <a:spcPts val="120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维护2个变量max和total。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lvl="0" indent="-342900" algn="l">
              <a:spcAft>
                <a:spcPts val="120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max中存储当前最大的数，total中存储它出现的次数。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lvl="0" indent="-342900" algn="l">
              <a:spcAft>
                <a:spcPts val="120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输入第一个数时，如果该数不为0，就将第一个数赋给max，total中赋值为1。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lvl="0" indent="-342900" algn="l">
              <a:spcAft>
                <a:spcPts val="120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后面输入的每一个数与max进行比较，如果该数大于max，就将其赋给max，total重置为1。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lvl="0" indent="-342900" algn="l">
              <a:spcAft>
                <a:spcPts val="120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如果该数等于max，则total加1。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9" name="图片 69"/>
          <p:cNvPicPr/>
          <p:nvPr>
            <p:custDataLst>
              <p:tags r:id="rId5"/>
            </p:custDataLst>
          </p:nvPr>
        </p:nvPicPr>
        <p:blipFill>
          <a:blip r:embed="rId6"/>
          <a:srcRect r="19417"/>
          <a:stretch>
            <a:fillRect/>
          </a:stretch>
        </p:blipFill>
        <p:spPr>
          <a:xfrm>
            <a:off x="7392035" y="3074670"/>
            <a:ext cx="4702175" cy="2763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矩形 8"/>
          <p:cNvSpPr/>
          <p:nvPr/>
        </p:nvSpPr>
        <p:spPr>
          <a:xfrm>
            <a:off x="1467485" y="1332230"/>
            <a:ext cx="879919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or循环都可以转为while循环吗？尝试写出初始化条件语句、循环条件判断语句和循环变量修改语句在for循环、while循环中的位置。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0"/>
          <p:cNvSpPr/>
          <p:nvPr>
            <p:custDataLst>
              <p:tags r:id="rId1"/>
            </p:custDataLst>
          </p:nvPr>
        </p:nvSpPr>
        <p:spPr>
          <a:xfrm>
            <a:off x="1559560" y="3241675"/>
            <a:ext cx="877633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用break和 break label分别实现二重循环案例，比较break和break label的异同。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圆角矩形 3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78180" y="14493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圆角矩形 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78180" y="3320098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63975" y="3573145"/>
            <a:ext cx="3963035" cy="1655445"/>
          </a:xfrm>
        </p:spPr>
        <p:txBody>
          <a:bodyPr/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ctrTitle"/>
          </p:nvPr>
        </p:nvSpPr>
        <p:spPr>
          <a:xfrm>
            <a:off x="1487170" y="188595"/>
            <a:ext cx="9144000" cy="300990"/>
          </a:xfrm>
        </p:spPr>
        <p:txBody>
          <a:bodyPr vert="horz" wrap="square" lIns="91440" tIns="45720" rIns="91440" bIns="45720" anchor="ctr" anchorCtr="0"/>
          <a:p>
            <a:r>
              <a:rPr lang="zh-CN" altLang="en-US" sz="3200" dirty="0">
                <a:solidFill>
                  <a:schemeClr val="bg1"/>
                </a:solidFill>
                <a:ea typeface="宋体" panose="02010600030101010101" pitchFamily="2" charset="-122"/>
              </a:rPr>
              <a:t>目 录</a:t>
            </a:r>
            <a:endParaRPr lang="zh-CN" altLang="en-US" sz="3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循环语句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094740" y="900430"/>
            <a:ext cx="10487660" cy="568198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 while 循环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while循环的语法如下：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while (循环条件) {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// 循环体;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语句(s);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50430" y="4220845"/>
            <a:ext cx="26295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while 语句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1"/>
            </p:custDataLst>
          </p:nvPr>
        </p:nvGraphicFramePr>
        <p:xfrm>
          <a:off x="6671945" y="1196975"/>
          <a:ext cx="2530475" cy="2821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2197100" imgH="2482215" progId="Visio.Drawing.15">
                  <p:embed/>
                </p:oleObj>
              </mc:Choice>
              <mc:Fallback>
                <p:oleObj name="" r:id="rId2" imgW="2197100" imgH="2482215" progId="Visio.Drawing.15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671945" y="1196975"/>
                        <a:ext cx="2530475" cy="2821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循环语句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094740" y="900430"/>
            <a:ext cx="10487660" cy="528320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 do-while循环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do-while循环确保循环体至少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执行1次，其语法如下：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do{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// 循环体;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语句(s);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 while (循环条件)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6285" y="4859020"/>
            <a:ext cx="26295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do while 语句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/>
          <p:nvPr>
            <p:custDataLst>
              <p:tags r:id="rId1"/>
            </p:custDataLst>
          </p:nvPr>
        </p:nvGraphicFramePr>
        <p:xfrm>
          <a:off x="6887845" y="2204720"/>
          <a:ext cx="2403475" cy="2535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1935480" imgH="2303780" progId="Visio.Drawing.15">
                  <p:embed/>
                </p:oleObj>
              </mc:Choice>
              <mc:Fallback>
                <p:oleObj name="" r:id="rId2" imgW="1935480" imgH="2303780" progId="Visio.Drawing.15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87845" y="2204720"/>
                        <a:ext cx="2403475" cy="2535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循环语句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094740" y="900430"/>
            <a:ext cx="10487660" cy="568198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 for循环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(初始化操作; 循环条件; 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每次循环后的操作) {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// 循环体;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语句(s);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 algn="l">
              <a:buSzTx/>
              <a:buNone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56270" y="5445125"/>
            <a:ext cx="26295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for 语句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1"/>
            </p:custDataLst>
          </p:nvPr>
        </p:nvGraphicFramePr>
        <p:xfrm>
          <a:off x="7463790" y="1340485"/>
          <a:ext cx="3180080" cy="4050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2351405" imgH="3609975" progId="Visio.Drawing.15">
                  <p:embed/>
                </p:oleObj>
              </mc:Choice>
              <mc:Fallback>
                <p:oleObj name="" r:id="rId2" imgW="2351405" imgH="3609975" progId="Visio.Drawing.15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63790" y="1340485"/>
                        <a:ext cx="3180080" cy="4050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循环语句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 descr="7b0a202020202262756c6c6574223a20227b5c2263617465676f727949645c223a31303030352c5c2274656d706c61746549645c223a32303233313538357d220a7d0a"/>
          <p:cNvSpPr>
            <a:spLocks noGrp="1"/>
          </p:cNvSpPr>
          <p:nvPr>
            <p:ph idx="1"/>
          </p:nvPr>
        </p:nvSpPr>
        <p:spPr>
          <a:xfrm>
            <a:off x="983615" y="908685"/>
            <a:ext cx="9443085" cy="568198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选用哪种循环结构，建议采用以下原则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 latinLnBrk="0">
              <a:spcBef>
                <a:spcPts val="0"/>
              </a:spcBef>
              <a:spcAft>
                <a:spcPts val="1200"/>
              </a:spcAft>
              <a:buSzTx/>
              <a:buBlip>
                <a:blip r:embed="rId1"/>
              </a:buBlip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①如果重复次数已知，用for循环；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 latinLnBrk="0">
              <a:spcBef>
                <a:spcPts val="0"/>
              </a:spcBef>
              <a:spcAft>
                <a:spcPts val="1200"/>
              </a:spcAft>
              <a:buSzTx/>
              <a:buBlip>
                <a:blip r:embed="rId1"/>
              </a:buBlip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②如果不知道重复次数用while循环；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 latinLnBrk="0">
              <a:spcBef>
                <a:spcPts val="0"/>
              </a:spcBef>
              <a:spcAft>
                <a:spcPts val="1200"/>
              </a:spcAft>
              <a:buSzTx/>
              <a:buBlip>
                <a:blip r:embed="rId1"/>
              </a:buBlip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③如果在检验循环条件前需要执行循环体，就用do-while循环代替while循环。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3" name="矩形 8"/>
          <p:cNvSpPr/>
          <p:nvPr>
            <p:custDataLst>
              <p:tags r:id="rId1"/>
            </p:custDataLst>
          </p:nvPr>
        </p:nvSpPr>
        <p:spPr>
          <a:xfrm>
            <a:off x="1757680" y="1590040"/>
            <a:ext cx="93764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知识目标</a:t>
            </a:r>
            <a:r>
              <a:rPr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熟练掌握使用for、while和do while语句来控制语句的循环，掌握break和continue的使用方法。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4" name="矩形 9"/>
          <p:cNvSpPr/>
          <p:nvPr>
            <p:custDataLst>
              <p:tags r:id="rId2"/>
            </p:custDataLst>
          </p:nvPr>
        </p:nvSpPr>
        <p:spPr>
          <a:xfrm>
            <a:off x="1757680" y="3184525"/>
            <a:ext cx="922274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能力目标：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具有使用Java语言循环语句编写程序的能力。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2775" name="矩形 10"/>
          <p:cNvSpPr/>
          <p:nvPr>
            <p:custDataLst>
              <p:tags r:id="rId3"/>
            </p:custDataLst>
          </p:nvPr>
        </p:nvSpPr>
        <p:spPr>
          <a:xfrm>
            <a:off x="1691640" y="4663440"/>
            <a:ext cx="918337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素质目标：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弘扬奋斗精神，传承中华优秀传统文化。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777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71550" y="3274050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8" name="圆角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71550" y="477012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68375" y="177419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err="1">
                <a:sym typeface="+mn-ea"/>
              </a:rPr>
              <a:t>验证性实验</a:t>
            </a:r>
            <a:r>
              <a:rPr dirty="0" smtClean="0">
                <a:sym typeface="+mn-ea"/>
              </a:rPr>
              <a:t>--</a:t>
            </a:r>
            <a:r>
              <a:rPr lang="zh-CN" altLang="en-US" dirty="0">
                <a:sym typeface="+mn-ea"/>
              </a:rPr>
              <a:t>猜大小游戏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编制一个程序，用循环控制结构实现简单的猜数字大小游戏。实现任务如下：程序随机分配给客户一个1—100之间的整数；用户输入自己的猜测，程序返回提示信息，提示“猜大了”、“猜小了”和“猜对了”。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1545" y="3068955"/>
            <a:ext cx="5989955" cy="354203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  //循环条件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{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if(myGuess&gt;realNumber)//条件代码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{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System.out.println("猜大了,再输入你的猜测:");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myGuess=in.nextInt();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//条件代码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{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System.out.println("猜小了,再输入你的猜测:");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...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5370" y="3068955"/>
            <a:ext cx="38023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while(myGuess != realNumber)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7170" y="5155565"/>
            <a:ext cx="36004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else if(myGuess&lt;realNumber) 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5" name="图片 65"/>
          <p:cNvPicPr/>
          <p:nvPr/>
        </p:nvPicPr>
        <p:blipFill>
          <a:blip r:embed="rId1"/>
          <a:stretch>
            <a:fillRect/>
          </a:stretch>
        </p:blipFill>
        <p:spPr>
          <a:xfrm>
            <a:off x="7967980" y="3068955"/>
            <a:ext cx="3364230" cy="3364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3" grpId="1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验证性实验--求n1-n2内的素数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判断一个整数m是不是素数，只需判断在[2，m-1]之间是否存在能将m整除的整数，如果都不能被整除，那么 m 就是一个素数。进一步思考，判别m是否是素数，只需判别m能否被[2, m/2]区间的整数整除即可。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1545" y="3068955"/>
            <a:ext cx="5989955" cy="354203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for (int m = n1; m &lt; n2; m++) {            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boolean flag = true;  //设置逻辑值flag     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for (int n = 2;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; n++) { //判断是否达到m/2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if(m % n == 0){   //整除，不是素数                    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flag = false; //当前数不是素数  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break;  //跳出当前循环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}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}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if (flag){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System.out.print(m + " ");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}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9105" y="3684270"/>
            <a:ext cx="11144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 &lt;= m/2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6" name="图片 66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81545" y="3357245"/>
            <a:ext cx="4512945" cy="188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46.xml><?xml version="1.0" encoding="utf-8"?>
<p:tagLst xmlns:p="http://schemas.openxmlformats.org/presentationml/2006/main">
  <p:tag name="KSO_WPP_MARK_KEY" val="aa4ad8fd-6356-4c27-ac42-ab28eaea7b83"/>
  <p:tag name="COMMONDATA" val="eyJoZGlkIjoiMDQwYzkwZmFjZWQzN2U5MmI2NjRiYTdjMDZhOWRlZD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2140</Words>
  <Application>WPS 演示</Application>
  <PresentationFormat/>
  <Paragraphs>177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15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黑体</vt:lpstr>
      <vt:lpstr>隶书</vt:lpstr>
      <vt:lpstr>Wingdings</vt:lpstr>
      <vt:lpstr>Segoe UI</vt:lpstr>
      <vt:lpstr>Arial Unicode MS</vt:lpstr>
      <vt:lpstr>sample</vt:lpstr>
      <vt:lpstr>Photoshop.Image.6</vt:lpstr>
      <vt:lpstr>Photoshop.Image.6</vt:lpstr>
      <vt:lpstr>Photoshop.Image.6</vt:lpstr>
      <vt:lpstr>Visio.Drawing.15</vt:lpstr>
      <vt:lpstr>Visio.Drawing.15</vt:lpstr>
      <vt:lpstr>Visio.Drawing.15</vt:lpstr>
      <vt:lpstr>Equation.DSMT4</vt:lpstr>
      <vt:lpstr>PowerPoint 演示文稿</vt:lpstr>
      <vt:lpstr>目 录</vt:lpstr>
      <vt:lpstr>循环语句</vt:lpstr>
      <vt:lpstr>循环语句</vt:lpstr>
      <vt:lpstr>循环语句</vt:lpstr>
      <vt:lpstr>循环语句</vt:lpstr>
      <vt:lpstr>PowerPoint 演示文稿</vt:lpstr>
      <vt:lpstr>验证性实验--猜大小游戏</vt:lpstr>
      <vt:lpstr>验证性实验--求n1-n2内的素数</vt:lpstr>
      <vt:lpstr>设计性实验--求两数间的奇数和</vt:lpstr>
      <vt:lpstr>设计性实验--打印数字金字塔</vt:lpstr>
      <vt:lpstr>设计性实验--求PI的值</vt:lpstr>
      <vt:lpstr>设计性实验--输出最大的数及其出现的次数</vt:lpstr>
      <vt:lpstr>PowerPoint 演示文稿</vt:lpstr>
      <vt:lpstr>实践是编程能力提升的最好途径， 让我们行动起来吧！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李永刚</cp:lastModifiedBy>
  <cp:revision>528</cp:revision>
  <dcterms:created xsi:type="dcterms:W3CDTF">2011-10-31T13:04:00Z</dcterms:created>
  <dcterms:modified xsi:type="dcterms:W3CDTF">2023-09-21T08:28:44Z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4A1CB96A630B4865A5D34F165A150502_13</vt:lpwstr>
  </property>
</Properties>
</file>