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9" r:id="rId3"/>
    <p:sldId id="391" r:id="rId5"/>
    <p:sldId id="444" r:id="rId6"/>
    <p:sldId id="445" r:id="rId7"/>
    <p:sldId id="446" r:id="rId8"/>
    <p:sldId id="447" r:id="rId9"/>
    <p:sldId id="448" r:id="rId10"/>
    <p:sldId id="449" r:id="rId11"/>
    <p:sldId id="451" r:id="rId12"/>
    <p:sldId id="452" r:id="rId13"/>
    <p:sldId id="453" r:id="rId14"/>
    <p:sldId id="454" r:id="rId15"/>
    <p:sldId id="455" r:id="rId16"/>
    <p:sldId id="456" r:id="rId17"/>
    <p:sldId id="443" r:id="rId18"/>
  </p:sldIdLst>
  <p:sldSz cx="12192000" cy="6858000"/>
  <p:notesSz cx="6858000" cy="9144000"/>
  <p:custDataLst>
    <p:tags r:id="rId22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2" userDrawn="1">
          <p15:clr>
            <a:srgbClr val="A4A3A4"/>
          </p15:clr>
        </p15:guide>
        <p15:guide id="2" pos="6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ED4D4"/>
    <a:srgbClr val="FFCC99"/>
    <a:srgbClr val="080808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2"/>
    <p:restoredTop sz="87029"/>
  </p:normalViewPr>
  <p:slideViewPr>
    <p:cSldViewPr showGuides="1">
      <p:cViewPr varScale="1">
        <p:scale>
          <a:sx n="79" d="100"/>
          <a:sy n="79" d="100"/>
        </p:scale>
        <p:origin x="96" y="1180"/>
      </p:cViewPr>
      <p:guideLst>
        <p:guide orient="horz" pos="2062"/>
        <p:guide pos="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4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.png"/><Relationship Id="rId16" Type="http://schemas.openxmlformats.org/officeDocument/2006/relationships/oleObject" Target="../embeddings/oleObject3.bin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6" imgW="7391400" imgH="914400" progId="Photoshop.Image.6">
                  <p:embed/>
                </p:oleObj>
              </mc:Choice>
              <mc:Fallback>
                <p:oleObj name="" r:id="rId16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3.png"/><Relationship Id="rId1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image" Target="../media/image3.png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3.png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3.png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3.png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第15单元 数据库编程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主讲人：李永刚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实验1 基本数据库操作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设计性实验--使用预编译语句连接数据库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1167110" cy="5681980"/>
          </a:xfrm>
        </p:spPr>
        <p:txBody>
          <a:bodyPr/>
          <a:lstStyle/>
          <a:p>
            <a:r>
              <a:rPr sz="2400"/>
              <a:t>创建数据库studb，创建course表(String id，String name，double score)。输入一条记录，按id号、姓名和成绩三个值输入，中间用空格分开。</a:t>
            </a:r>
            <a:endParaRPr sz="24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3150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505585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74420" y="2564765"/>
            <a:ext cx="556323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预编译语句声明方法如下：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PreparedStatement ps = null;	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strsql_2 = "insert into course values(?,?,?)";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 = conn.prepareStatement(strsql_2);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6671945" y="2564765"/>
            <a:ext cx="5563235" cy="3584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在执行SQL语句之前：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id = in.next();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name = in.next();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score = in.nextDouble();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ps.setString(1, id);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ps.setString(2, name);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ps.setDouble(3, score);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ps.executeUpdate();</a:t>
            </a:r>
            <a:endParaRPr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设计性实验--分数查询应用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在数据库mytest和数据表student(String no，String name，double score)的基础上，输入分数，查询该分数的全部学生，并使用PreparedStatement来实现数据库表格的查询操作。</a:t>
            </a:r>
            <a:endParaRPr sz="24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3150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505585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74420" y="2564765"/>
            <a:ext cx="5563235" cy="4169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预编译语句的查询方法也是executeQuery()，在执行查询语句之前应先设置查询sql语句的占位符，参考代码如下：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sql = "select id,name,score from student where score = ?";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scores = input.nextDouble();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pstm = conn.prepareStatement(sql);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pstm.setDouble(1, scores);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 = pstm.executeQuery();</a:t>
            </a:r>
            <a:endParaRPr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7" name="图片 19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r="51360"/>
          <a:stretch>
            <a:fillRect/>
          </a:stretch>
        </p:blipFill>
        <p:spPr>
          <a:xfrm>
            <a:off x="6887845" y="2853055"/>
            <a:ext cx="4481195" cy="286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设计性实验--修改数据表记录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设计一个修改数据表记录的程序。创建表goods(String id，String name，String address，double score，String country)。输入待修改记录的id，再输入需要修改的字段。</a:t>
            </a:r>
            <a:endParaRPr sz="24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3150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505585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74420" y="2564765"/>
            <a:ext cx="556323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SQL数据更新用Update语句，其用法如下：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charset="0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update &lt;表名&gt;set &lt;列名&gt;=&lt;表达式&gt;[,&lt;列名&gt;=&lt;表达式&gt;] [where &lt;条件&gt;] 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本题目的SQL语句可以设计如下：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charset="0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s = "update goods set adress=?,price=? where id = ?";  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9" name="图片 19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r="40441"/>
          <a:stretch>
            <a:fillRect/>
          </a:stretch>
        </p:blipFill>
        <p:spPr>
          <a:xfrm>
            <a:off x="6527800" y="2781300"/>
            <a:ext cx="5342890" cy="252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设计性实验--一个简单的货物销售系统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创建表goods(String id，String name，String address，double score，String country)。系统实现以下操作：</a:t>
            </a:r>
            <a:endParaRPr sz="2400"/>
          </a:p>
          <a:p>
            <a:r>
              <a:rPr sz="2400"/>
              <a:t>请输入操作选项：</a:t>
            </a:r>
            <a:endParaRPr sz="2400"/>
          </a:p>
          <a:p>
            <a:r>
              <a:rPr sz="2400"/>
              <a:t>0 表示退出系统</a:t>
            </a:r>
            <a:endParaRPr sz="2400"/>
          </a:p>
          <a:p>
            <a:r>
              <a:rPr sz="2400"/>
              <a:t>1 表示插入一条记录</a:t>
            </a:r>
            <a:endParaRPr sz="2400"/>
          </a:p>
          <a:p>
            <a:r>
              <a:rPr sz="2400"/>
              <a:t>2 表示删除一条记录</a:t>
            </a:r>
            <a:endParaRPr sz="2400"/>
          </a:p>
          <a:p>
            <a:r>
              <a:rPr sz="2400"/>
              <a:t>3 表示更新一条记录</a:t>
            </a:r>
            <a:endParaRPr sz="2400"/>
          </a:p>
          <a:p>
            <a:r>
              <a:rPr sz="2400"/>
              <a:t>4 表示显示全部记录</a:t>
            </a:r>
            <a:endParaRPr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210" y="1957070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28055" y="1844675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80100" y="2493010"/>
            <a:ext cx="5843905" cy="3574415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while((x = input.nextInt())!=0)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switch(x)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case 1: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   </a:t>
            </a: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addrow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();break;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case 2: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   deleterow();break;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......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System.out.println("请输入操作选项："); 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525" y="3283585"/>
            <a:ext cx="5487035" cy="35744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static void </a:t>
            </a: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addrow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 {	   	   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s = "insert into goods values(?,?,?,?,?)";     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try{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pst = conn.prepareStatement(s);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no = input.next();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name = input.next();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... //省略部分代码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pst.setString(1, no);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pst.setString(2, name);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...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0" name="图片 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330" y="1248410"/>
            <a:ext cx="5663565" cy="565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7" grpId="0" bldLvl="0" animBg="1"/>
      <p:bldP spid="7" grpId="1" animBg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8"/>
          <p:cNvSpPr/>
          <p:nvPr/>
        </p:nvSpPr>
        <p:spPr>
          <a:xfrm>
            <a:off x="1467485" y="1332230"/>
            <a:ext cx="990473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在没有输出结果集的记录以前能否关闭数据库连接？为什么？</a:t>
            </a:r>
            <a:endParaRPr sz="20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/>
          <p:nvPr>
            <p:custDataLst>
              <p:tags r:id="rId1"/>
            </p:custDataLst>
          </p:nvPr>
        </p:nvSpPr>
        <p:spPr>
          <a:xfrm>
            <a:off x="1559560" y="2558415"/>
            <a:ext cx="877633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JDBC访问数据库用到的接口和类有哪些?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78180" y="2636838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10"/>
          <p:cNvSpPr/>
          <p:nvPr>
            <p:custDataLst>
              <p:tags r:id="rId4"/>
            </p:custDataLst>
          </p:nvPr>
        </p:nvSpPr>
        <p:spPr>
          <a:xfrm>
            <a:off x="1576705" y="3854450"/>
            <a:ext cx="877633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Statement和PreparedStatement接口有什么区别？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圆角矩形 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695325" y="3932873"/>
            <a:ext cx="539750" cy="541337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lstStyle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  <a:endParaRPr lang="zh-CN" altLang="en-US" sz="3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简单SQL语句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27380" y="900430"/>
            <a:ext cx="11113770" cy="5681980"/>
          </a:xfrm>
          <a:noFill/>
          <a:ln w="9525">
            <a:noFill/>
          </a:ln>
        </p:spPr>
        <p:txBody>
          <a:bodyPr vert="horz" rtlCol="0">
            <a:normAutofit fontScale="90000"/>
          </a:bodyPr>
          <a:lstStyle/>
          <a:p>
            <a:pPr lvl="0" algn="l">
              <a:buSzTx/>
            </a:pPr>
            <a:r>
              <a:rPr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SQL(结构化查询语句)是访问关系数据库系统的通用语言。常用的SQL语句包括查询、插入、更新和删除四种语句。</a:t>
            </a:r>
            <a:endParaRPr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 简单查询语句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select列名 from 表名 [where 条件]；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例如：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select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id, name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from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course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where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score&gt;80;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 插入语句 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insert into 表名[(列名1, 列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名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2, …, 列名n)] values(数值1, …, 数值1);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例如：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insert into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course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values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(‘01’, ‘liming’, 92);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 更新语句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update 表名 set 列名1=数值1[, 列名2=数值2, …, 列名n=数值n)][where 条件] ;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例如：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update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course 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set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score=95 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where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id=’01’ ;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(4) 删除语句            delete from表名 [where 条件] ;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例如：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delete from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course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where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id=’02’ ;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JDBC驱动程序连接API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27380" y="900430"/>
            <a:ext cx="10955020" cy="5681980"/>
          </a:xfrm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l">
              <a:buSzTx/>
            </a:pPr>
            <a:r>
              <a:rPr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JDBC(Java DataBase Connectivity)是由Sun公司提供的API应用程序接口，它为Java应用程序提供了一系列的类，使其能够快速高效地访问数据库。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39416" y="2348880"/>
          <a:ext cx="10513168" cy="41153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29219"/>
                <a:gridCol w="8183949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 dirty="0">
                          <a:effectLst/>
                        </a:rPr>
                        <a:t>接口</a:t>
                      </a:r>
                      <a:endParaRPr lang="zh-CN" altLang="en-US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>
                          <a:effectLst/>
                        </a:rPr>
                        <a:t>说明</a:t>
                      </a:r>
                      <a:endParaRPr lang="zh-CN" altLang="en-US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Connection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 dirty="0">
                          <a:effectLst/>
                        </a:rPr>
                        <a:t>连接对象，实现与数据库连接</a:t>
                      </a:r>
                      <a:endParaRPr lang="zh-CN" altLang="en-US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Driver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>
                          <a:effectLst/>
                        </a:rPr>
                        <a:t>用于创建连接</a:t>
                      </a:r>
                      <a:r>
                        <a:rPr lang="en-US" altLang="zh-CN" sz="1600" kern="0">
                          <a:effectLst/>
                        </a:rPr>
                        <a:t>(</a:t>
                      </a:r>
                      <a:r>
                        <a:rPr lang="en-US" sz="1600" kern="0">
                          <a:effectLst/>
                        </a:rPr>
                        <a:t>Connection)</a:t>
                      </a:r>
                      <a:r>
                        <a:rPr lang="zh-CN" altLang="en-US" sz="1600" kern="0">
                          <a:effectLst/>
                        </a:rPr>
                        <a:t>对象</a:t>
                      </a:r>
                      <a:endParaRPr lang="zh-CN" altLang="en-US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DriverManager</a:t>
                      </a:r>
                      <a:endParaRPr lang="en-US" sz="16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驱动程序管理类，用于加载和卸载各种驱动程序，并建立与数据库的连接</a:t>
                      </a:r>
                      <a:endParaRPr lang="zh-CN" altLang="en-US" sz="16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Statement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 dirty="0">
                          <a:effectLst/>
                        </a:rPr>
                        <a:t>语句对象，用于执行</a:t>
                      </a:r>
                      <a:r>
                        <a:rPr lang="en-US" altLang="zh-CN" sz="1600" kern="0" dirty="0">
                          <a:effectLst/>
                        </a:rPr>
                        <a:t>SQL</a:t>
                      </a:r>
                      <a:r>
                        <a:rPr lang="zh-CN" altLang="en-US" sz="1600" kern="0" dirty="0">
                          <a:effectLst/>
                        </a:rPr>
                        <a:t>语句，并将数据检索到结果集</a:t>
                      </a:r>
                      <a:r>
                        <a:rPr lang="en-US" altLang="zh-CN" sz="1600" kern="0" dirty="0">
                          <a:effectLst/>
                        </a:rPr>
                        <a:t>(</a:t>
                      </a:r>
                      <a:r>
                        <a:rPr lang="en-US" altLang="zh-CN" sz="1600" kern="0" dirty="0" err="1">
                          <a:effectLst/>
                        </a:rPr>
                        <a:t>ResultSet</a:t>
                      </a:r>
                      <a:r>
                        <a:rPr lang="en-US" altLang="zh-CN" sz="1600" kern="0" dirty="0">
                          <a:effectLst/>
                        </a:rPr>
                        <a:t>)</a:t>
                      </a:r>
                      <a:r>
                        <a:rPr lang="zh-CN" altLang="en-US" sz="1600" kern="0" dirty="0">
                          <a:effectLst/>
                        </a:rPr>
                        <a:t>对象中</a:t>
                      </a:r>
                      <a:endParaRPr lang="zh-CN" altLang="en-US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PreparedStatement</a:t>
                      </a:r>
                      <a:endParaRPr lang="en-US" sz="16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预编译语句对象，用于执行预编译的</a:t>
                      </a:r>
                      <a:r>
                        <a:rPr lang="en-US" altLang="zh-CN" sz="16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SQL</a:t>
                      </a:r>
                      <a:r>
                        <a:rPr lang="zh-CN" altLang="en-US" sz="16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语句，执行效率比</a:t>
                      </a:r>
                      <a:r>
                        <a:rPr lang="en-US" altLang="zh-CN" sz="16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Statement</a:t>
                      </a:r>
                      <a:r>
                        <a:rPr lang="zh-CN" altLang="en-US" sz="16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</a:t>
                      </a:r>
                      <a:endParaRPr lang="zh-CN" altLang="en-US" sz="16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CallableStatement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>
                          <a:effectLst/>
                        </a:rPr>
                        <a:t>存储过程语句对象，用于调用执行存储过程</a:t>
                      </a:r>
                      <a:endParaRPr lang="zh-CN" altLang="en-US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 err="1">
                          <a:effectLst/>
                        </a:rPr>
                        <a:t>ResultSet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 dirty="0">
                          <a:effectLst/>
                        </a:rPr>
                        <a:t>结果集对象，包含执行</a:t>
                      </a:r>
                      <a:r>
                        <a:rPr lang="en-US" altLang="zh-CN" sz="1600" kern="0" dirty="0">
                          <a:effectLst/>
                        </a:rPr>
                        <a:t>SQL</a:t>
                      </a:r>
                      <a:r>
                        <a:rPr lang="zh-CN" altLang="en-US" sz="1600" kern="0" dirty="0">
                          <a:effectLst/>
                        </a:rPr>
                        <a:t>语句后返回的数据的集合</a:t>
                      </a:r>
                      <a:endParaRPr lang="zh-CN" altLang="en-US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SQLException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0" dirty="0">
                          <a:effectLst/>
                        </a:rPr>
                        <a:t>数据库异常类，是其它</a:t>
                      </a:r>
                      <a:r>
                        <a:rPr lang="en-US" altLang="zh-CN" sz="1600" kern="0" dirty="0">
                          <a:effectLst/>
                        </a:rPr>
                        <a:t>JDBC</a:t>
                      </a:r>
                      <a:r>
                        <a:rPr lang="zh-CN" altLang="en-US" sz="1600" kern="0" dirty="0">
                          <a:effectLst/>
                        </a:rPr>
                        <a:t>异常类的根类，继承于</a:t>
                      </a:r>
                      <a:r>
                        <a:rPr lang="en-US" altLang="zh-CN" sz="1600" kern="0" dirty="0" err="1">
                          <a:effectLst/>
                        </a:rPr>
                        <a:t>java.lang.Exception</a:t>
                      </a:r>
                      <a:r>
                        <a:rPr lang="zh-CN" altLang="en-US" sz="1600" kern="0" dirty="0">
                          <a:effectLst/>
                        </a:rPr>
                        <a:t>，大部分数据库操作方法都有可能抛出该异常</a:t>
                      </a:r>
                      <a:endParaRPr lang="zh-CN" altLang="en-US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JDBC</a:t>
            </a:r>
            <a:r>
              <a:rPr lang="zh-CN" altLang="en-US" dirty="0"/>
              <a:t>程序访问数据库步骤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27380" y="900430"/>
            <a:ext cx="10955020" cy="5681980"/>
          </a:xfrm>
          <a:noFill/>
          <a:ln w="9525">
            <a:noFill/>
          </a:ln>
        </p:spPr>
        <p:txBody>
          <a:bodyPr vert="horz" rtlCol="0">
            <a:normAutofit/>
          </a:bodyPr>
          <a:lstStyle/>
          <a:p>
            <a:r>
              <a:rPr lang="en-US" altLang="zh-CN" dirty="0"/>
              <a:t>JDBC</a:t>
            </a:r>
            <a:r>
              <a:rPr lang="zh-CN" altLang="en-US" dirty="0"/>
              <a:t>程序访问数据库需要加载驱动程序、建立连接、创建语句等</a:t>
            </a:r>
            <a:r>
              <a:rPr lang="zh-CN" altLang="en-US" dirty="0" smtClean="0"/>
              <a:t>步骤</a:t>
            </a:r>
            <a:r>
              <a:rPr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16" y="1556792"/>
            <a:ext cx="5832648" cy="52342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预编译语句对象</a:t>
            </a:r>
            <a:r>
              <a:rPr lang="en-US" altLang="zh-CN" dirty="0" err="1"/>
              <a:t>PreparedStatement</a:t>
            </a:r>
            <a:endParaRPr lang="en-US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27380" y="900430"/>
            <a:ext cx="10955020" cy="5681980"/>
          </a:xfrm>
          <a:noFill/>
          <a:ln w="9525">
            <a:noFill/>
          </a:ln>
        </p:spPr>
        <p:txBody>
          <a:bodyPr vert="horz" rtlCol="0">
            <a:normAutofit/>
          </a:bodyPr>
          <a:lstStyle/>
          <a:p>
            <a:r>
              <a:rPr lang="zh-CN" altLang="en-US" dirty="0"/>
              <a:t>预编译语句对象</a:t>
            </a:r>
            <a:r>
              <a:rPr lang="en-US" altLang="zh-CN" dirty="0" err="1"/>
              <a:t>PreparedStatement</a:t>
            </a:r>
            <a:r>
              <a:rPr lang="zh-CN" altLang="en-US" dirty="0"/>
              <a:t>是由</a:t>
            </a:r>
            <a:r>
              <a:rPr lang="en-US" altLang="zh-CN" dirty="0"/>
              <a:t>Statement</a:t>
            </a:r>
            <a:r>
              <a:rPr lang="zh-CN" altLang="en-US" dirty="0"/>
              <a:t>接口扩展而来的，用于执行含有或不含参数的预编译的</a:t>
            </a:r>
            <a:r>
              <a:rPr lang="en-US" altLang="zh-CN" dirty="0"/>
              <a:t>SQL</a:t>
            </a:r>
            <a:r>
              <a:rPr lang="zh-CN" altLang="en-US" dirty="0"/>
              <a:t>语句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包含在</a:t>
            </a:r>
            <a:r>
              <a:rPr lang="en-US" altLang="zh-CN" dirty="0" err="1"/>
              <a:t>PreparedStatement</a:t>
            </a:r>
            <a:r>
              <a:rPr lang="zh-CN" altLang="en-US" dirty="0"/>
              <a:t>对象中</a:t>
            </a:r>
            <a:r>
              <a:rPr lang="zh-CN" altLang="en-US" dirty="0" smtClean="0"/>
              <a:t>的参数使用</a:t>
            </a:r>
            <a:r>
              <a:rPr lang="zh-CN" altLang="en-US" dirty="0">
                <a:solidFill>
                  <a:srgbClr val="FF0000"/>
                </a:solidFill>
              </a:rPr>
              <a:t>“</a:t>
            </a:r>
            <a:r>
              <a:rPr lang="en-US" altLang="zh-CN" dirty="0">
                <a:solidFill>
                  <a:srgbClr val="FF0000"/>
                </a:solidFill>
              </a:rPr>
              <a:t>?”</a:t>
            </a:r>
            <a:r>
              <a:rPr lang="zh-CN" altLang="en-US" dirty="0">
                <a:solidFill>
                  <a:srgbClr val="FF0000"/>
                </a:solidFill>
              </a:rPr>
              <a:t>作为占位符</a:t>
            </a:r>
            <a:r>
              <a:rPr lang="zh-CN" altLang="en-US" dirty="0"/>
              <a:t>，如</a:t>
            </a:r>
            <a:r>
              <a:rPr lang="en-US" altLang="zh-CN" dirty="0"/>
              <a:t>:</a:t>
            </a:r>
            <a:endParaRPr lang="zh-CN" altLang="en-US" dirty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sz="2400" dirty="0" err="1" smtClean="0"/>
              <a:t>PreparedStatement</a:t>
            </a:r>
            <a:r>
              <a:rPr lang="en-US" altLang="zh-CN" sz="2400" dirty="0" smtClean="0"/>
              <a:t> </a:t>
            </a:r>
            <a:r>
              <a:rPr lang="en-US" altLang="zh-CN" sz="2400" dirty="0" err="1"/>
              <a:t>ps</a:t>
            </a:r>
            <a:r>
              <a:rPr lang="en-US" altLang="zh-CN" sz="2400" dirty="0"/>
              <a:t> = </a:t>
            </a:r>
            <a:r>
              <a:rPr lang="en-US" altLang="zh-CN" sz="2400" dirty="0" err="1"/>
              <a:t>con.prepareStatement</a:t>
            </a:r>
            <a:r>
              <a:rPr lang="en-US" altLang="zh-CN" sz="2400" dirty="0" smtClean="0"/>
              <a:t>(       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   "</a:t>
            </a:r>
            <a:r>
              <a:rPr lang="en-US" altLang="zh-CN" sz="2400" dirty="0"/>
              <a:t>UPDATE </a:t>
            </a:r>
            <a:r>
              <a:rPr lang="en-US" altLang="zh-CN" sz="2400" dirty="0" smtClean="0"/>
              <a:t>Friends </a:t>
            </a:r>
            <a:r>
              <a:rPr lang="en-US" altLang="zh-CN" sz="2400" dirty="0"/>
              <a:t>SET </a:t>
            </a:r>
            <a:r>
              <a:rPr lang="en-US" altLang="zh-CN" sz="2400" dirty="0" smtClean="0"/>
              <a:t>Address </a:t>
            </a:r>
            <a:r>
              <a:rPr lang="en-US" altLang="zh-CN" sz="2400" dirty="0"/>
              <a:t>= ? WHERE Name = ?");</a:t>
            </a:r>
            <a:endParaRPr lang="en-US" altLang="zh-CN" sz="2400" dirty="0"/>
          </a:p>
          <a:p>
            <a:r>
              <a:rPr lang="zh-CN" altLang="en-US" dirty="0"/>
              <a:t>在</a:t>
            </a:r>
            <a:r>
              <a:rPr lang="zh-CN" altLang="en-US" dirty="0">
                <a:solidFill>
                  <a:srgbClr val="FF0000"/>
                </a:solidFill>
              </a:rPr>
              <a:t>执行</a:t>
            </a:r>
            <a:r>
              <a:rPr lang="en-US" altLang="zh-CN" dirty="0">
                <a:solidFill>
                  <a:srgbClr val="FF0000"/>
                </a:solidFill>
              </a:rPr>
              <a:t>SQL</a:t>
            </a:r>
            <a:r>
              <a:rPr lang="zh-CN" altLang="en-US" dirty="0"/>
              <a:t>语句之前，必须使用</a:t>
            </a:r>
            <a:r>
              <a:rPr lang="en-US" altLang="zh-CN" dirty="0" err="1"/>
              <a:t>PreparedStatement</a:t>
            </a:r>
            <a:r>
              <a:rPr lang="zh-CN" altLang="en-US" dirty="0"/>
              <a:t>对象中的</a:t>
            </a:r>
            <a:r>
              <a:rPr lang="en-US" altLang="zh-CN" dirty="0" err="1">
                <a:solidFill>
                  <a:srgbClr val="FF0000"/>
                </a:solidFill>
              </a:rPr>
              <a:t>setX</a:t>
            </a:r>
            <a:r>
              <a:rPr lang="zh-CN" altLang="en-US" dirty="0">
                <a:solidFill>
                  <a:srgbClr val="FF0000"/>
                </a:solidFill>
              </a:rPr>
              <a:t>方法设置每个“</a:t>
            </a:r>
            <a:r>
              <a:rPr lang="en-US" altLang="zh-CN" dirty="0">
                <a:solidFill>
                  <a:srgbClr val="FF0000"/>
                </a:solidFill>
              </a:rPr>
              <a:t>?”</a:t>
            </a:r>
            <a:r>
              <a:rPr lang="zh-CN" altLang="en-US" dirty="0"/>
              <a:t>位置的参数值。例如：</a:t>
            </a:r>
            <a:endParaRPr lang="zh-CN" altLang="en-US" dirty="0"/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en-US" altLang="zh-CN" dirty="0" err="1" smtClean="0"/>
              <a:t>ps.setString</a:t>
            </a:r>
            <a:r>
              <a:rPr lang="en-US" altLang="zh-CN" dirty="0" smtClean="0"/>
              <a:t>(1</a:t>
            </a:r>
            <a:r>
              <a:rPr lang="en-US" altLang="zh-CN" dirty="0"/>
              <a:t>, "</a:t>
            </a:r>
            <a:r>
              <a:rPr lang="zh-CN" altLang="en-US" dirty="0"/>
              <a:t>长沙</a:t>
            </a:r>
            <a:r>
              <a:rPr lang="en-US" altLang="zh-CN" dirty="0"/>
              <a:t>");</a:t>
            </a:r>
            <a:endParaRPr lang="zh-CN" altLang="en-US" dirty="0"/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en-US" altLang="zh-CN" dirty="0" err="1" smtClean="0"/>
              <a:t>ps.setString</a:t>
            </a:r>
            <a:r>
              <a:rPr lang="en-US" altLang="zh-CN" dirty="0" smtClean="0"/>
              <a:t>(2</a:t>
            </a:r>
            <a:r>
              <a:rPr lang="en-US" altLang="zh-CN" dirty="0"/>
              <a:t>, "</a:t>
            </a:r>
            <a:r>
              <a:rPr lang="zh-CN" altLang="en-US" dirty="0"/>
              <a:t>王五</a:t>
            </a:r>
            <a:r>
              <a:rPr lang="en-US" altLang="zh-CN" dirty="0"/>
              <a:t>");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掌握建立数据库连接的方法，掌握基于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JDBC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的数据库查询、插入、更新、删除操作；掌握预编译语句的用法，尤其是带参数的预编译语句的实现方法。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22274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能力目标</a:t>
            </a:r>
            <a:r>
              <a:rPr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能够运用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JDBC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接口连接各种常用的数据库，能够利用数据库编程技术实现数据的增、删、查、改等操作。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663440"/>
            <a:ext cx="9183370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素质目标</a:t>
            </a:r>
            <a:r>
              <a:rPr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培养态度负责、逻辑思维清晰、勇于创新的素质，养成严谨的数据处理态度。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02435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验证性实验</a:t>
            </a:r>
            <a:r>
              <a:rPr lang="en-US" altLang="zh-CN" dirty="0"/>
              <a:t>--</a:t>
            </a:r>
            <a:r>
              <a:rPr lang="zh-CN" altLang="en-US" dirty="0"/>
              <a:t>简单的数据库查询应用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lang="zh-CN" altLang="en-US" sz="2400" dirty="0"/>
              <a:t>采用</a:t>
            </a:r>
            <a:r>
              <a:rPr lang="en-US" altLang="zh-CN" sz="2400" dirty="0" err="1"/>
              <a:t>Navicat</a:t>
            </a:r>
            <a:r>
              <a:rPr lang="zh-CN" altLang="en-US" sz="2400" dirty="0"/>
              <a:t>建立</a:t>
            </a:r>
            <a:r>
              <a:rPr lang="en-US" altLang="zh-CN" sz="2400" dirty="0"/>
              <a:t>MySQL</a:t>
            </a:r>
            <a:r>
              <a:rPr lang="zh-CN" altLang="en-US" sz="2400" dirty="0"/>
              <a:t>建立连接，用户名和密码均为“</a:t>
            </a:r>
            <a:r>
              <a:rPr lang="en-US" altLang="zh-CN" sz="2400" dirty="0"/>
              <a:t>root”</a:t>
            </a:r>
            <a:r>
              <a:rPr lang="zh-CN" altLang="en-US" sz="2400" dirty="0"/>
              <a:t>。创建数据库</a:t>
            </a:r>
            <a:r>
              <a:rPr lang="en-US" altLang="zh-CN" sz="2400" dirty="0" err="1"/>
              <a:t>studb</a:t>
            </a:r>
            <a:r>
              <a:rPr lang="zh-CN" altLang="en-US" sz="2400" dirty="0"/>
              <a:t>，创建</a:t>
            </a:r>
            <a:r>
              <a:rPr lang="en-US" altLang="zh-CN" sz="2400" dirty="0"/>
              <a:t>course</a:t>
            </a:r>
            <a:r>
              <a:rPr lang="zh-CN" altLang="en-US" sz="2400" dirty="0"/>
              <a:t>表</a:t>
            </a:r>
            <a:r>
              <a:rPr lang="en-US" altLang="zh-CN" sz="2400" dirty="0"/>
              <a:t>(String id</a:t>
            </a:r>
            <a:r>
              <a:rPr lang="zh-CN" altLang="en-US" sz="2400" dirty="0"/>
              <a:t>，</a:t>
            </a:r>
            <a:r>
              <a:rPr lang="en-US" altLang="zh-CN" sz="2400" dirty="0"/>
              <a:t>String name</a:t>
            </a:r>
            <a:r>
              <a:rPr lang="zh-CN" altLang="en-US" sz="2400" dirty="0"/>
              <a:t>，</a:t>
            </a:r>
            <a:r>
              <a:rPr lang="en-US" altLang="zh-CN" sz="2400" dirty="0"/>
              <a:t>double score)</a:t>
            </a:r>
            <a:r>
              <a:rPr lang="zh-CN" altLang="en-US" sz="2400" dirty="0"/>
              <a:t>，按顺序输出</a:t>
            </a:r>
            <a:r>
              <a:rPr lang="en-US" altLang="zh-CN" sz="2400" dirty="0"/>
              <a:t>course</a:t>
            </a:r>
            <a:r>
              <a:rPr lang="zh-CN" altLang="en-US" sz="2400" dirty="0"/>
              <a:t>表中的所有信息。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349250" y="2310318"/>
            <a:ext cx="5843905" cy="4547681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Class.forName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("</a:t>
            </a:r>
            <a:r>
              <a:rPr lang="en-US" altLang="zh-CN" sz="20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com.mysql.cj.jdbc.Driver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"); //②</a:t>
            </a:r>
            <a:endParaRPr lang="en-US" altLang="zh-CN" sz="20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Connection 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conn =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DriverManager.getConnection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url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endParaRPr lang="en-US" altLang="zh-CN" sz="20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     </a:t>
            </a:r>
            <a:r>
              <a:rPr lang="en-US" altLang="zh-CN" sz="20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dbName,password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); // 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③</a:t>
            </a:r>
            <a:endParaRPr lang="en-US" altLang="zh-CN" sz="20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Statement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stm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=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conn.createStatement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(); // 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④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strsql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= "select * from course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";</a:t>
            </a:r>
            <a:endParaRPr lang="en-US" altLang="zh-CN" sz="20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rs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20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stm.executeQuery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0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strsql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);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// 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⑤</a:t>
            </a:r>
            <a:endParaRPr lang="en-US" altLang="zh-CN" sz="20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while(</a:t>
            </a:r>
            <a:r>
              <a:rPr lang="en-US" altLang="zh-CN" sz="20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rs.next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()) {		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 // 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⑥	</a:t>
            </a:r>
            <a:endParaRPr lang="en-US" altLang="zh-CN" sz="20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r1 =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rs.getString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(1);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r2 =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rs.getString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(2);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double 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r3 =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rs.getDouble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);</a:t>
            </a:r>
            <a:endParaRPr lang="en-US" altLang="zh-CN" sz="20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20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(r1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+"\t"+r2+"\t"+r3);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20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rs.close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();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stm.close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(); </a:t>
            </a:r>
            <a:r>
              <a:rPr lang="en-US" altLang="zh-CN" sz="20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conn.close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(); 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// 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20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54775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7210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56045" y="2564904"/>
            <a:ext cx="5386705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数据库连接和执行的过程按照：①加载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MySQL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jar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包、②加载驱动程序、③建立连接对象、④创建语句对象、⑤执行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语句、⑥使用</a:t>
            </a:r>
            <a:r>
              <a:rPr lang="en-US" altLang="zh-CN" sz="20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ResultSet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对象、⑦关闭资源等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个步骤执行</a:t>
            </a:r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需要捕获ClassNotFoundException、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SQLException</a:t>
            </a:r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异常：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try {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……</a:t>
            </a:r>
            <a:endParaRPr lang="en-US" altLang="zh-CN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catch (</a:t>
            </a:r>
            <a:r>
              <a:rPr lang="en-US" altLang="zh-CN" sz="20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SQLException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zh-CN" sz="20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();}</a:t>
            </a:r>
            <a:endParaRPr lang="en-US" altLang="zh-CN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r="58881"/>
          <a:stretch>
            <a:fillRect/>
          </a:stretch>
        </p:blipFill>
        <p:spPr>
          <a:xfrm>
            <a:off x="6454775" y="2073910"/>
            <a:ext cx="5427980" cy="469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验证性实验--独立方法的数据库连接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创建数据库studb，创建examination表(String id，String name，double javaP，double math)，设计连接数据库的getconn()方法和关闭资源的close()方法。</a:t>
            </a:r>
            <a:endParaRPr sz="2400"/>
          </a:p>
        </p:txBody>
      </p:sp>
      <p:sp>
        <p:nvSpPr>
          <p:cNvPr id="9" name="矩形 8"/>
          <p:cNvSpPr/>
          <p:nvPr/>
        </p:nvSpPr>
        <p:spPr>
          <a:xfrm>
            <a:off x="349250" y="2073275"/>
            <a:ext cx="5843905" cy="4774565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static void getconn() 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try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Class.forName("com.mysql.cj.jdbc.Driver");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conn =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DriverManager.getConnection(url,dbName,password);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}catch(Exception e)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e.printStackTrace();}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static void close()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try {   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rs.close();stm.close(); conn.close();	            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 catch (SQLException e)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e.printStackTrace();      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54775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7210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56045" y="2564904"/>
            <a:ext cx="5386705" cy="3938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创建一个方法头为static void getconn()的数据库连接方法，方法体包括：加载驱动程序、建立连接对象等语句，则以后每次建立数据库连接，只需调用getconn()方法即可。close()方法则可以很方便地关闭资源。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在自定义方法中使用Connection、ResultSet、Statement等对象，也需要捕获异常。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1900" y="2061210"/>
            <a:ext cx="5843905" cy="4774565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static void main(String[] args)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try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altLang="zh-CN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//</a:t>
            </a:r>
            <a:r>
              <a:rPr lang="zh-CN" altLang="en-US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数据库连接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方法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strsql = "select * from examination";	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stm = conn.createStatement();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...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finally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altLang="zh-CN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//调用方法，关闭资源             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6671945" y="2637021"/>
            <a:ext cx="2287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en-US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getconn();</a:t>
            </a: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7176135" y="4652511"/>
            <a:ext cx="2287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en-US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close();</a:t>
            </a: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7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5.xml><?xml version="1.0" encoding="utf-8"?>
<p:tagLst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5003</Words>
  <Application>WPS 演示</Application>
  <PresentationFormat>宽屏</PresentationFormat>
  <Paragraphs>266</Paragraphs>
  <Slides>15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黑体</vt:lpstr>
      <vt:lpstr>隶书</vt:lpstr>
      <vt:lpstr>Wingdings</vt:lpstr>
      <vt:lpstr>Segoe UI</vt:lpstr>
      <vt:lpstr>Arial Unicode MS</vt:lpstr>
      <vt:lpstr>sample</vt:lpstr>
      <vt:lpstr>Photoshop.Image.6</vt:lpstr>
      <vt:lpstr>Photoshop.Image.6</vt:lpstr>
      <vt:lpstr>Photoshop.Image.6</vt:lpstr>
      <vt:lpstr>PowerPoint 演示文稿</vt:lpstr>
      <vt:lpstr>目 录</vt:lpstr>
      <vt:lpstr>简单SQL语句</vt:lpstr>
      <vt:lpstr>JDBC驱动程序连接API</vt:lpstr>
      <vt:lpstr>JDBC程序访问数据库步骤</vt:lpstr>
      <vt:lpstr>预编译语句对象PreparedStatement</vt:lpstr>
      <vt:lpstr>PowerPoint 演示文稿</vt:lpstr>
      <vt:lpstr>验证性实验--简单的数据库查询应用</vt:lpstr>
      <vt:lpstr>验证性实验--独立方法的数据库连接</vt:lpstr>
      <vt:lpstr>设计性实验--使用预编译语句连接数据库</vt:lpstr>
      <vt:lpstr>设计性实验--分数查询应用</vt:lpstr>
      <vt:lpstr>设计性实验--修改数据表记录</vt:lpstr>
      <vt:lpstr>设计性实验--一个简单的货物销售系统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李永刚</cp:lastModifiedBy>
  <cp:revision>538</cp:revision>
  <dcterms:created xsi:type="dcterms:W3CDTF">2011-10-31T13:04:00Z</dcterms:created>
  <dcterms:modified xsi:type="dcterms:W3CDTF">2023-09-27T09:43:00Z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D91F2D32795B43AC8AE08CFB6CB24F39_13</vt:lpwstr>
  </property>
</Properties>
</file>