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389" r:id="rId2"/>
    <p:sldId id="391" r:id="rId3"/>
    <p:sldId id="469" r:id="rId4"/>
    <p:sldId id="471" r:id="rId5"/>
    <p:sldId id="470" r:id="rId6"/>
    <p:sldId id="472" r:id="rId7"/>
    <p:sldId id="474" r:id="rId8"/>
    <p:sldId id="473" r:id="rId9"/>
    <p:sldId id="475" r:id="rId10"/>
    <p:sldId id="476" r:id="rId11"/>
    <p:sldId id="477" r:id="rId12"/>
    <p:sldId id="479" r:id="rId13"/>
    <p:sldId id="478" r:id="rId14"/>
    <p:sldId id="443" r:id="rId15"/>
  </p:sldIdLst>
  <p:sldSz cx="12192000" cy="6858000"/>
  <p:notesSz cx="6858000" cy="9144000"/>
  <p:custDataLst>
    <p:tags r:id="rId17"/>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62" userDrawn="1">
          <p15:clr>
            <a:srgbClr val="A4A3A4"/>
          </p15:clr>
        </p15:guide>
        <p15:guide id="2" pos="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D4C4"/>
    <a:srgbClr val="6ED4D4"/>
    <a:srgbClr val="FFCC99"/>
    <a:srgbClr val="080808"/>
    <a:srgbClr val="0000FF"/>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2"/>
    <p:restoredTop sz="87029"/>
  </p:normalViewPr>
  <p:slideViewPr>
    <p:cSldViewPr showGuides="1">
      <p:cViewPr varScale="1">
        <p:scale>
          <a:sx n="115" d="100"/>
          <a:sy n="115" d="100"/>
        </p:scale>
        <p:origin x="258" y="96"/>
      </p:cViewPr>
      <p:guideLst>
        <p:guide orient="horz" pos="2062"/>
        <p:guide pos="80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16/09/2023</a:t>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a:t>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sym typeface="+mn-ea"/>
              </a:rPr>
              <a:t>编程是一门动手的课程。</a:t>
            </a:r>
          </a:p>
          <a:p>
            <a:r>
              <a:rPr lang="en-US" altLang="zh-CN">
                <a:sym typeface="+mn-ea"/>
              </a:rPr>
              <a:t>Java</a:t>
            </a:r>
            <a:r>
              <a:rPr lang="zh-CN" altLang="en-US">
                <a:sym typeface="+mn-ea"/>
              </a:rPr>
              <a:t>编程语言遵循严格的语法规范；</a:t>
            </a:r>
          </a:p>
          <a:p>
            <a:r>
              <a:rPr lang="zh-CN" altLang="en-US">
                <a:sym typeface="+mn-ea"/>
              </a:rPr>
              <a:t>通过实践编程逐步建立语法和程序结果的对应关系，能够帮助我们理解计算机运行的内在逻辑；</a:t>
            </a: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3.vml"/><Relationship Id="rId6" Type="http://schemas.openxmlformats.org/officeDocument/2006/relationships/image" Target="../media/image1.png"/><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4107" r:id="rId3" imgW="7391400" imgH="914400" progId="Photoshop.Image.6">
                  <p:embed/>
                </p:oleObj>
              </mc:Choice>
              <mc:Fallback>
                <p:oleObj r:id="rId3" imgW="7391400" imgH="914400" progId="Photoshop.Image.6">
                  <p:embed/>
                  <p:pic>
                    <p:nvPicPr>
                      <p:cNvPr id="0" name="图片 3086"/>
                      <p:cNvPicPr/>
                      <p:nvPr/>
                    </p:nvPicPr>
                    <p:blipFill>
                      <a:blip r:embed="rId4"/>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DEADF68-97A7-42CB-B40E-9E3787FC0574}"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422BCD6-482C-42A9-9218-9FEA60F3CEA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0EF441-F9F2-4A8A-8979-DE62C014A31F}"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50813"/>
            <a:ext cx="2743200" cy="5997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50813"/>
            <a:ext cx="8026400" cy="5997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DEEED3F-FC05-4C5F-8A6E-8DFF6AF1AEA1}"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r>
              <a:rPr lang="en-US" altLang="zh-CN" sz="2400" b="1" dirty="0">
                <a:solidFill>
                  <a:srgbClr val="404040"/>
                </a:solidFill>
                <a:latin typeface="微软雅黑" panose="020B0503020204020204" pitchFamily="34" charset="-122"/>
                <a:sym typeface="+mn-ea"/>
              </a:rPr>
              <a:t>1 </a:t>
            </a:r>
            <a:r>
              <a:rPr lang="zh-CN" altLang="en-US" sz="2400" b="1" dirty="0">
                <a:solidFill>
                  <a:srgbClr val="404040"/>
                </a:solidFill>
                <a:latin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2 </a:t>
            </a:r>
            <a:r>
              <a:rPr lang="zh-CN" altLang="en-US" sz="2400" b="1" dirty="0">
                <a:solidFill>
                  <a:srgbClr val="404040"/>
                </a:solidFill>
                <a:latin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3 </a:t>
            </a:r>
            <a:r>
              <a:rPr lang="zh-CN" altLang="en-US" sz="2400" b="1" dirty="0">
                <a:solidFill>
                  <a:srgbClr val="404040"/>
                </a:solidFill>
                <a:latin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userDrawn="1">
            <p:custDataLst>
              <p:tags r:id="rId1"/>
            </p:custDataLst>
          </p:nvPr>
        </p:nvSpPr>
        <p:spPr>
          <a:xfrm>
            <a:off x="2423795" y="116205"/>
            <a:ext cx="9426575" cy="551180"/>
          </a:xfrm>
          <a:prstGeom prst="parallelogram">
            <a:avLst>
              <a:gd name="adj" fmla="val 41485"/>
            </a:avLst>
          </a:prstGeom>
          <a:solidFill>
            <a:srgbClr val="B5121B"/>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userDrawn="1">
            <p:custDataLst>
              <p:tags r:id="rId2"/>
            </p:custDataLst>
          </p:nvPr>
        </p:nvSpPr>
        <p:spPr>
          <a:xfrm>
            <a:off x="334645" y="107315"/>
            <a:ext cx="2262188" cy="549275"/>
          </a:xfrm>
          <a:prstGeom prst="parallelogram">
            <a:avLst>
              <a:gd name="adj" fmla="val 41621"/>
            </a:avLst>
          </a:prstGeom>
          <a:solidFill>
            <a:srgbClr val="6ED4D4"/>
          </a:solidFill>
          <a:ln w="9525">
            <a:noFill/>
          </a:ln>
        </p:spPr>
        <p:txBody>
          <a:bodyPr anchor="ctr" anchorCtr="0"/>
          <a:lstStyle/>
          <a:p>
            <a:pPr algn="ctr" eaLnBrk="1" hangingPunct="1"/>
            <a:endParaRPr lang="zh-CN" altLang="en-US"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userDrawn="1"/>
        </p:nvSpPr>
        <p:spPr>
          <a:xfrm>
            <a:off x="551180" y="151130"/>
            <a:ext cx="1779270" cy="460375"/>
          </a:xfrm>
          <a:prstGeom prst="rect">
            <a:avLst/>
          </a:prstGeom>
          <a:noFill/>
        </p:spPr>
        <p:txBody>
          <a:bodyPr wrap="square" rtlCol="0">
            <a:spAutoFit/>
          </a:bodyPr>
          <a:lstStyle/>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sym typeface="+mn-ea"/>
              </a:rPr>
              <a:t>4 </a:t>
            </a:r>
            <a:r>
              <a:rPr lang="zh-CN" altLang="en-US" sz="2400" b="1" dirty="0">
                <a:solidFill>
                  <a:srgbClr val="404040"/>
                </a:solidFill>
                <a:latin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18434" name="未知"/>
          <p:cNvSpPr/>
          <p:nvPr userDrawn="1"/>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graphicFrame>
        <p:nvGraphicFramePr>
          <p:cNvPr id="18435" name="Object 3"/>
          <p:cNvGraphicFramePr>
            <a:graphicFrameLocks noChangeAspect="1"/>
          </p:cNvGraphicFramePr>
          <p:nvPr userDrawn="1"/>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5131" r:id="rId5" imgW="7391400" imgH="914400" progId="Photoshop.Image.6">
                  <p:embed/>
                </p:oleObj>
              </mc:Choice>
              <mc:Fallback>
                <p:oleObj r:id="rId5" imgW="7391400" imgH="914400" progId="Photoshop.Image.6">
                  <p:embed/>
                  <p:pic>
                    <p:nvPicPr>
                      <p:cNvPr id="0" name="图片 3084"/>
                      <p:cNvPicPr/>
                      <p:nvPr/>
                    </p:nvPicPr>
                    <p:blipFill>
                      <a:blip r:embed="rId6"/>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userDrawn="1"/>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userDrawn="1"/>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8EB69E3-4639-4D52-8D39-DA8FDDEDD357}"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 name="标题 3"/>
          <p:cNvSpPr>
            <a:spLocks noGrp="1"/>
          </p:cNvSpPr>
          <p:nvPr>
            <p:ph type="ctrTitle" hasCustomPrompt="1"/>
            <p:custDataLst>
              <p:tags r:id="rId2"/>
            </p:custDataLst>
          </p:nvPr>
        </p:nvSpPr>
        <p:spPr>
          <a:xfrm>
            <a:off x="1882775" y="1122680"/>
            <a:ext cx="8579485" cy="1785620"/>
          </a:xfrm>
        </p:spPr>
        <p:txBody>
          <a:bodyPr/>
          <a:lstStyle/>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p>
        </p:txBody>
      </p:sp>
      <p:sp>
        <p:nvSpPr>
          <p:cNvPr id="5" name="副标题 2"/>
          <p:cNvSpPr>
            <a:spLocks noGrp="1"/>
          </p:cNvSpPr>
          <p:nvPr userDrawn="1">
            <p:custDataLst>
              <p:tags r:id="rId3"/>
            </p:custDataLst>
          </p:nvPr>
        </p:nvSpPr>
        <p:spPr>
          <a:xfrm>
            <a:off x="3863975" y="3573145"/>
            <a:ext cx="3963035" cy="1655445"/>
          </a:xfrm>
          <a:prstGeom prst="rect">
            <a:avLst/>
          </a:prstGeom>
          <a:noFill/>
          <a:ln w="9525">
            <a:noFill/>
          </a:ln>
        </p:spPr>
        <p:txBody>
          <a:bodyPr/>
          <a:lstStyle>
            <a:lvl1pPr marL="0" indent="0" algn="ctr" rtl="0" eaLnBrk="0" fontAlgn="base" hangingPunct="0">
              <a:spcBef>
                <a:spcPct val="20000"/>
              </a:spcBef>
              <a:spcAft>
                <a:spcPct val="0"/>
              </a:spcAft>
              <a:buClr>
                <a:schemeClr val="hlink"/>
              </a:buClr>
              <a:buFont typeface="Wingdings" panose="05000000000000000000" pitchFamily="2" charset="2"/>
              <a:buNone/>
              <a:defRPr sz="2400" b="1" kern="1200">
                <a:solidFill>
                  <a:schemeClr val="tx1"/>
                </a:solidFill>
                <a:latin typeface="+mn-lt"/>
                <a:ea typeface="+mn-ea"/>
                <a:cs typeface="+mn-cs"/>
              </a:defRPr>
            </a:lvl1pPr>
            <a:lvl2pPr marL="457200" indent="0" algn="ctr" rtl="0" eaLnBrk="0" fontAlgn="base" hangingPunct="0">
              <a:spcBef>
                <a:spcPct val="20000"/>
              </a:spcBef>
              <a:spcAft>
                <a:spcPct val="0"/>
              </a:spcAft>
              <a:buClr>
                <a:schemeClr val="accent1"/>
              </a:buClr>
              <a:buFont typeface="Wingdings" panose="05000000000000000000" pitchFamily="2" charset="2"/>
              <a:buNone/>
              <a:defRPr sz="2000" kern="1200">
                <a:solidFill>
                  <a:schemeClr val="tx1"/>
                </a:solidFill>
                <a:latin typeface="Arial" panose="020B0604020202020204" pitchFamily="34" charset="0"/>
                <a:ea typeface="+mn-ea"/>
                <a:cs typeface="+mn-cs"/>
              </a:defRPr>
            </a:lvl2pPr>
            <a:lvl3pPr marL="914400" indent="0" algn="ctr" rtl="0" eaLnBrk="0" fontAlgn="base" hangingPunct="0">
              <a:spcBef>
                <a:spcPct val="20000"/>
              </a:spcBef>
              <a:spcAft>
                <a:spcPct val="0"/>
              </a:spcAft>
              <a:buClr>
                <a:schemeClr val="tx1"/>
              </a:buClr>
              <a:buNone/>
              <a:defRPr sz="1800" kern="1200">
                <a:solidFill>
                  <a:schemeClr val="tx1"/>
                </a:solidFill>
                <a:latin typeface="Arial" panose="020B0604020202020204" pitchFamily="34" charset="0"/>
                <a:ea typeface="+mn-ea"/>
                <a:cs typeface="+mn-cs"/>
              </a:defRPr>
            </a:lvl3pPr>
            <a:lvl4pPr marL="13716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4pPr>
            <a:lvl5pPr marL="1828800" indent="0" algn="ctr" rtl="0" eaLnBrk="0" fontAlgn="base" hangingPunct="0">
              <a:spcBef>
                <a:spcPct val="20000"/>
              </a:spcBef>
              <a:spcAft>
                <a:spcPct val="0"/>
              </a:spcAft>
              <a:buNone/>
              <a:defRPr sz="160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endParaRPr lang="zh-CN" altLang="en-US" sz="2800"/>
          </a:p>
          <a:p>
            <a:pPr algn="ctr"/>
            <a:r>
              <a:rPr lang="zh-CN" altLang="en-US" sz="2800"/>
              <a:t>谢谢观看！</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900113"/>
            <a:ext cx="53848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900113"/>
            <a:ext cx="53848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FC620CA-FE9A-461F-AC2E-DBE44922D75A}"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7"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5" name="Rectangle 7"/>
          <p:cNvSpPr>
            <a:spLocks noGrp="1" noChangeArrowheads="1"/>
          </p:cNvSpPr>
          <p:nvPr>
            <p:ph type="dt" sz="half" idx="1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1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1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A664199-D803-442A-AE16-6825D4B40E05}"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706956B-3BF8-48C8-89C3-9A734DC3C746}"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t>‹#›</a:t>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Rectangle 6"/>
          <p:cNvSpPr>
            <a:spLocks noGrp="1"/>
          </p:cNvSpPr>
          <p:nvPr>
            <p:ph type="body" idx="1"/>
          </p:nvPr>
        </p:nvSpPr>
        <p:spPr>
          <a:xfrm>
            <a:off x="609600" y="900430"/>
            <a:ext cx="10972800" cy="568198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lstStyle/>
          <a:p>
            <a:pPr lvl="0"/>
            <a:r>
              <a:rPr lang="en-US" altLang="zh-CN" dirty="0"/>
              <a:t>Click to edit Master title style</a:t>
            </a:r>
          </a:p>
        </p:txBody>
      </p:sp>
      <p:graphicFrame>
        <p:nvGraphicFramePr>
          <p:cNvPr id="18435" name="Object 3"/>
          <p:cNvGraphicFramePr>
            <a:graphicFrameLocks noChangeAspect="1"/>
          </p:cNvGraphicFramePr>
          <p:nvPr userDrawn="1">
            <p:custDataLst>
              <p:tags r:id="rId17"/>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97" r:id="rId20" imgW="7391400" imgH="914400" progId="Photoshop.Image.6">
                  <p:embed/>
                </p:oleObj>
              </mc:Choice>
              <mc:Fallback>
                <p:oleObj r:id="rId20" imgW="7391400" imgH="914400" progId="Photoshop.Image.6">
                  <p:embed/>
                  <p:pic>
                    <p:nvPicPr>
                      <p:cNvPr id="0" name="图片 3084"/>
                      <p:cNvPicPr/>
                      <p:nvPr/>
                    </p:nvPicPr>
                    <p:blipFill>
                      <a:blip r:embed="rId21"/>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userDrawn="1">
            <p:custDataLst>
              <p:tags r:id="rId18"/>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userDrawn="1">
            <p:custDataLst>
              <p:tags r:id="rId19"/>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rect l="0" t="0" r="0" b="0"/>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4.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6.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8"/>
          <p:cNvSpPr/>
          <p:nvPr/>
        </p:nvSpPr>
        <p:spPr>
          <a:xfrm>
            <a:off x="0" y="1752600"/>
            <a:ext cx="12186920" cy="1676400"/>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677" name="TextBox 15"/>
          <p:cNvSpPr txBox="1"/>
          <p:nvPr/>
        </p:nvSpPr>
        <p:spPr>
          <a:xfrm>
            <a:off x="1576070" y="2208530"/>
            <a:ext cx="906716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1</a:t>
            </a:r>
            <a:r>
              <a:rPr sz="4400" dirty="0" smtClean="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2</a:t>
            </a:r>
            <a:r>
              <a:rPr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单元 </a:t>
            </a:r>
            <a:r>
              <a:rPr lang="zh-CN" altLang="en-US"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 泛型与集合</a:t>
            </a:r>
            <a:endParaRPr sz="4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Times New Roman" panose="02020603050405020304" pitchFamily="18" charset="0"/>
                <a:ea typeface="楷体_GB2312" pitchFamily="1" charset="-122"/>
              </a:rPr>
              <a:t>主讲人</a:t>
            </a:r>
            <a:r>
              <a:rPr lang="zh-CN" altLang="en-US" sz="2400" dirty="0" smtClean="0">
                <a:solidFill>
                  <a:srgbClr val="2B166E"/>
                </a:solidFill>
                <a:latin typeface="Times New Roman" panose="02020603050405020304" pitchFamily="18" charset="0"/>
                <a:ea typeface="楷体_GB2312" pitchFamily="1" charset="-122"/>
              </a:rPr>
              <a:t>：叶利华</a:t>
            </a:r>
            <a:endParaRPr lang="zh-CN" altLang="en-US" sz="2400" dirty="0">
              <a:solidFill>
                <a:srgbClr val="2B166E"/>
              </a:solidFill>
              <a:latin typeface="Times New Roman" panose="02020603050405020304" pitchFamily="18" charset="0"/>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Java</a:t>
            </a:r>
            <a:r>
              <a:rPr lang="zh-CN" altLang="en-US" sz="24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程序设计实践教程</a:t>
            </a:r>
          </a:p>
        </p:txBody>
      </p:sp>
      <p:sp>
        <p:nvSpPr>
          <p:cNvPr id="28680" name="TextBox 15"/>
          <p:cNvSpPr txBox="1"/>
          <p:nvPr/>
        </p:nvSpPr>
        <p:spPr>
          <a:xfrm>
            <a:off x="0" y="3886200"/>
            <a:ext cx="12187555"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sz="2400" dirty="0" err="1"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实验</a:t>
            </a:r>
            <a:r>
              <a:rPr lang="en-US" sz="2400" dirty="0"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使用</a:t>
            </a:r>
            <a:r>
              <a:rPr lang="zh-CN" altLang="en-US"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泛型与集合开发</a:t>
            </a:r>
            <a:r>
              <a:rPr lang="en-US" altLang="zh-CN"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Java</a:t>
            </a:r>
            <a:r>
              <a:rPr lang="zh-CN" altLang="en-US"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程序</a:t>
            </a:r>
            <a:endParaRPr sz="2400"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676" name="矩形 14"/>
          <p:cNvSpPr/>
          <p:nvPr>
            <p:custDataLst>
              <p:tags r:id="rId1"/>
            </p:custDataLst>
          </p:nvPr>
        </p:nvSpPr>
        <p:spPr>
          <a:xfrm>
            <a:off x="0" y="1120775"/>
            <a:ext cx="11388090" cy="76200"/>
          </a:xfrm>
          <a:prstGeom prst="rect">
            <a:avLst/>
          </a:prstGeom>
          <a:solidFill>
            <a:schemeClr val="accent1"/>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latin typeface="Times New Roman" panose="02020603050405020304" pitchFamily="18" charset="0"/>
                <a:cs typeface="Times New Roman" panose="02020603050405020304" pitchFamily="18" charset="0"/>
                <a:sym typeface="+mn-ea"/>
              </a:rPr>
              <a:t>设计性实验</a:t>
            </a:r>
            <a:r>
              <a:rPr lang="en-US" altLang="zh-CN" dirty="0" smtClean="0"/>
              <a:t>--</a:t>
            </a:r>
            <a:r>
              <a:rPr lang="zh-CN" altLang="zh-CN" dirty="0"/>
              <a:t>泛型类的设计</a:t>
            </a: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自定义泛型类</a:t>
            </a:r>
            <a:r>
              <a:rPr lang="en-US" altLang="zh-CN" dirty="0" err="1">
                <a:latin typeface="Times New Roman" panose="02020603050405020304" pitchFamily="18" charset="0"/>
                <a:cs typeface="Times New Roman" panose="02020603050405020304" pitchFamily="18" charset="0"/>
                <a:sym typeface="+mn-ea"/>
              </a:rPr>
              <a:t>MyStack</a:t>
            </a:r>
            <a:r>
              <a:rPr lang="zh-CN" altLang="en-US" dirty="0">
                <a:latin typeface="Times New Roman" panose="02020603050405020304" pitchFamily="18" charset="0"/>
                <a:cs typeface="Times New Roman" panose="02020603050405020304" pitchFamily="18" charset="0"/>
                <a:sym typeface="+mn-ea"/>
              </a:rPr>
              <a:t>，模拟数据结构中的“栈”，并测试。类中至少包含以下方法：</a:t>
            </a:r>
            <a:r>
              <a:rPr lang="en-US" altLang="zh-CN" dirty="0">
                <a:latin typeface="Times New Roman" panose="02020603050405020304" pitchFamily="18" charset="0"/>
                <a:cs typeface="Times New Roman" panose="02020603050405020304" pitchFamily="18" charset="0"/>
                <a:sym typeface="+mn-ea"/>
              </a:rPr>
              <a:t>(1) </a:t>
            </a:r>
            <a:r>
              <a:rPr lang="zh-CN" altLang="en-US" dirty="0">
                <a:latin typeface="Times New Roman" panose="02020603050405020304" pitchFamily="18" charset="0"/>
                <a:cs typeface="Times New Roman" panose="02020603050405020304" pitchFamily="18" charset="0"/>
                <a:sym typeface="+mn-ea"/>
              </a:rPr>
              <a:t>压栈的方法</a:t>
            </a:r>
            <a:r>
              <a:rPr lang="en-US" altLang="zh-CN" dirty="0">
                <a:latin typeface="Times New Roman" panose="02020603050405020304" pitchFamily="18" charset="0"/>
                <a:cs typeface="Times New Roman" panose="02020603050405020304" pitchFamily="18" charset="0"/>
                <a:sym typeface="+mn-ea"/>
              </a:rPr>
              <a:t>push()</a:t>
            </a:r>
            <a:r>
              <a:rPr lang="zh-CN" altLang="en-US" dirty="0">
                <a:latin typeface="Times New Roman" panose="02020603050405020304" pitchFamily="18" charset="0"/>
                <a:cs typeface="Times New Roman" panose="02020603050405020304" pitchFamily="18" charset="0"/>
                <a:sym typeface="+mn-ea"/>
              </a:rPr>
              <a:t>；</a:t>
            </a:r>
            <a:r>
              <a:rPr lang="en-US" altLang="zh-CN" dirty="0">
                <a:latin typeface="Times New Roman" panose="02020603050405020304" pitchFamily="18" charset="0"/>
                <a:cs typeface="Times New Roman" panose="02020603050405020304" pitchFamily="18" charset="0"/>
                <a:sym typeface="+mn-ea"/>
              </a:rPr>
              <a:t>(2) </a:t>
            </a:r>
            <a:r>
              <a:rPr lang="zh-CN" altLang="en-US" dirty="0">
                <a:latin typeface="Times New Roman" panose="02020603050405020304" pitchFamily="18" charset="0"/>
                <a:cs typeface="Times New Roman" panose="02020603050405020304" pitchFamily="18" charset="0"/>
                <a:sym typeface="+mn-ea"/>
              </a:rPr>
              <a:t>弹栈的方法</a:t>
            </a:r>
            <a:r>
              <a:rPr lang="en-US" altLang="zh-CN" dirty="0">
                <a:latin typeface="Times New Roman" panose="02020603050405020304" pitchFamily="18" charset="0"/>
                <a:cs typeface="Times New Roman" panose="02020603050405020304" pitchFamily="18" charset="0"/>
                <a:sym typeface="+mn-ea"/>
              </a:rPr>
              <a:t>pop()</a:t>
            </a:r>
            <a:r>
              <a:rPr lang="zh-CN" altLang="en-US" dirty="0">
                <a:latin typeface="Times New Roman" panose="02020603050405020304" pitchFamily="18" charset="0"/>
                <a:cs typeface="Times New Roman" panose="02020603050405020304" pitchFamily="18" charset="0"/>
                <a:sym typeface="+mn-ea"/>
              </a:rPr>
              <a:t>；</a:t>
            </a:r>
            <a:r>
              <a:rPr lang="en-US" altLang="zh-CN" dirty="0">
                <a:latin typeface="Times New Roman" panose="02020603050405020304" pitchFamily="18" charset="0"/>
                <a:cs typeface="Times New Roman" panose="02020603050405020304" pitchFamily="18" charset="0"/>
                <a:sym typeface="+mn-ea"/>
              </a:rPr>
              <a:t>(3) </a:t>
            </a:r>
            <a:r>
              <a:rPr lang="zh-CN" altLang="en-US" dirty="0">
                <a:latin typeface="Times New Roman" panose="02020603050405020304" pitchFamily="18" charset="0"/>
                <a:cs typeface="Times New Roman" panose="02020603050405020304" pitchFamily="18" charset="0"/>
                <a:sym typeface="+mn-ea"/>
              </a:rPr>
              <a:t>获取栈顶元素的方法</a:t>
            </a:r>
            <a:r>
              <a:rPr lang="en-US" altLang="zh-CN" dirty="0">
                <a:latin typeface="Times New Roman" panose="02020603050405020304" pitchFamily="18" charset="0"/>
                <a:cs typeface="Times New Roman" panose="02020603050405020304" pitchFamily="18" charset="0"/>
                <a:sym typeface="+mn-ea"/>
              </a:rPr>
              <a:t>peek()</a:t>
            </a:r>
            <a:r>
              <a:rPr lang="zh-CN" altLang="en-US" dirty="0">
                <a:latin typeface="Times New Roman" panose="02020603050405020304" pitchFamily="18" charset="0"/>
                <a:cs typeface="Times New Roman" panose="02020603050405020304" pitchFamily="18" charset="0"/>
                <a:sym typeface="+mn-ea"/>
              </a:rPr>
              <a:t>；</a:t>
            </a:r>
            <a:r>
              <a:rPr lang="en-US" altLang="zh-CN" dirty="0">
                <a:latin typeface="Times New Roman" panose="02020603050405020304" pitchFamily="18" charset="0"/>
                <a:cs typeface="Times New Roman" panose="02020603050405020304" pitchFamily="18" charset="0"/>
                <a:sym typeface="+mn-ea"/>
              </a:rPr>
              <a:t>(4) </a:t>
            </a:r>
            <a:r>
              <a:rPr lang="zh-CN" altLang="en-US" dirty="0">
                <a:latin typeface="Times New Roman" panose="02020603050405020304" pitchFamily="18" charset="0"/>
                <a:cs typeface="Times New Roman" panose="02020603050405020304" pitchFamily="18" charset="0"/>
                <a:sym typeface="+mn-ea"/>
              </a:rPr>
              <a:t>获取栈中元素的个数方法</a:t>
            </a:r>
            <a:r>
              <a:rPr lang="en-US" altLang="zh-CN" dirty="0">
                <a:latin typeface="Times New Roman" panose="02020603050405020304" pitchFamily="18" charset="0"/>
                <a:cs typeface="Times New Roman" panose="02020603050405020304" pitchFamily="18" charset="0"/>
                <a:sym typeface="+mn-ea"/>
              </a:rPr>
              <a:t>size()</a:t>
            </a:r>
            <a:r>
              <a:rPr lang="zh-CN" altLang="en-US" dirty="0">
                <a:latin typeface="Times New Roman" panose="02020603050405020304" pitchFamily="18" charset="0"/>
                <a:cs typeface="Times New Roman" panose="02020603050405020304" pitchFamily="18" charset="0"/>
                <a:sym typeface="+mn-ea"/>
              </a:rPr>
              <a:t>。请编写</a:t>
            </a:r>
            <a:r>
              <a:rPr lang="en-US" altLang="zh-CN" dirty="0" err="1">
                <a:latin typeface="Times New Roman" panose="02020603050405020304" pitchFamily="18" charset="0"/>
                <a:cs typeface="Times New Roman" panose="02020603050405020304" pitchFamily="18" charset="0"/>
                <a:sym typeface="+mn-ea"/>
              </a:rPr>
              <a:t>MyStack</a:t>
            </a:r>
            <a:r>
              <a:rPr lang="zh-CN" altLang="en-US" dirty="0">
                <a:latin typeface="Times New Roman" panose="02020603050405020304" pitchFamily="18" charset="0"/>
                <a:cs typeface="Times New Roman" panose="02020603050405020304" pitchFamily="18" charset="0"/>
                <a:sym typeface="+mn-ea"/>
              </a:rPr>
              <a:t>泛型类，测试程序运行结果如图所示。</a:t>
            </a:r>
          </a:p>
        </p:txBody>
      </p:sp>
      <p:sp>
        <p:nvSpPr>
          <p:cNvPr id="2" name="文本框 1"/>
          <p:cNvSpPr txBox="1"/>
          <p:nvPr>
            <p:custDataLst>
              <p:tags r:id="rId1"/>
            </p:custDataLst>
          </p:nvPr>
        </p:nvSpPr>
        <p:spPr>
          <a:xfrm>
            <a:off x="1127125" y="2999864"/>
            <a:ext cx="10212705" cy="645160"/>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zh-CN" altLang="en-US" dirty="0">
                <a:latin typeface="Times New Roman" panose="02020603050405020304" pitchFamily="18" charset="0"/>
                <a:cs typeface="Times New Roman" panose="02020603050405020304" pitchFamily="18" charset="0"/>
              </a:rPr>
              <a:t>栈中用</a:t>
            </a:r>
            <a:r>
              <a:rPr lang="en-US" altLang="zh-CN" dirty="0" err="1">
                <a:latin typeface="Times New Roman" panose="02020603050405020304" pitchFamily="18" charset="0"/>
                <a:cs typeface="Times New Roman" panose="02020603050405020304" pitchFamily="18" charset="0"/>
              </a:rPr>
              <a:t>ArrayList</a:t>
            </a:r>
            <a:r>
              <a:rPr lang="en-US" altLang="zh-CN" dirty="0">
                <a:latin typeface="Times New Roman" panose="02020603050405020304" pitchFamily="18" charset="0"/>
                <a:cs typeface="Times New Roman" panose="02020603050405020304" pitchFamily="18" charset="0"/>
              </a:rPr>
              <a:t>&lt;T&gt; list</a:t>
            </a:r>
            <a:r>
              <a:rPr lang="zh-CN" altLang="en-US" dirty="0">
                <a:latin typeface="Times New Roman" panose="02020603050405020304" pitchFamily="18" charset="0"/>
                <a:cs typeface="Times New Roman" panose="02020603050405020304" pitchFamily="18" charset="0"/>
              </a:rPr>
              <a:t>成员存储压栈数据。</a:t>
            </a:r>
          </a:p>
        </p:txBody>
      </p:sp>
      <p:pic>
        <p:nvPicPr>
          <p:cNvPr id="8" name="图片 7"/>
          <p:cNvPicPr>
            <a:picLocks noChangeAspect="1"/>
          </p:cNvPicPr>
          <p:nvPr>
            <p:custDataLst>
              <p:tags r:id="rId2"/>
            </p:custDataLst>
          </p:nvPr>
        </p:nvPicPr>
        <p:blipFill>
          <a:blip r:embed="rId4"/>
          <a:stretch>
            <a:fillRect/>
          </a:stretch>
        </p:blipFill>
        <p:spPr>
          <a:xfrm>
            <a:off x="767715" y="2970659"/>
            <a:ext cx="428625" cy="314325"/>
          </a:xfrm>
          <a:prstGeom prst="rect">
            <a:avLst/>
          </a:prstGeom>
        </p:spPr>
      </p:pic>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3575720" y="4293096"/>
            <a:ext cx="4823460" cy="113538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en-US" altLang="zh-CN" dirty="0"/>
              <a:t>Comparable</a:t>
            </a:r>
            <a:r>
              <a:rPr lang="zh-CN" altLang="zh-CN" dirty="0"/>
              <a:t>接口应用</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a:xfrm>
            <a:off x="609600" y="900430"/>
            <a:ext cx="10342245" cy="5681980"/>
          </a:xfrm>
        </p:spPr>
        <p:txBody>
          <a:bodyPr/>
          <a:lstStyle/>
          <a:p>
            <a:r>
              <a:rPr lang="zh-CN" altLang="en-US" dirty="0">
                <a:latin typeface="Times New Roman" panose="02020603050405020304" pitchFamily="18" charset="0"/>
                <a:cs typeface="Times New Roman" panose="02020603050405020304" pitchFamily="18" charset="0"/>
                <a:sym typeface="+mn-ea"/>
              </a:rPr>
              <a:t>继承</a:t>
            </a:r>
            <a:r>
              <a:rPr lang="en-US" altLang="zh-CN" dirty="0">
                <a:latin typeface="Times New Roman" panose="02020603050405020304" pitchFamily="18" charset="0"/>
                <a:cs typeface="Times New Roman" panose="02020603050405020304" pitchFamily="18" charset="0"/>
                <a:sym typeface="+mn-ea"/>
              </a:rPr>
              <a:t>Comparable</a:t>
            </a:r>
            <a:r>
              <a:rPr lang="zh-CN" altLang="en-US" dirty="0">
                <a:latin typeface="Times New Roman" panose="02020603050405020304" pitchFamily="18" charset="0"/>
                <a:cs typeface="Times New Roman" panose="02020603050405020304" pitchFamily="18" charset="0"/>
                <a:sym typeface="+mn-ea"/>
              </a:rPr>
              <a:t>接口，定义</a:t>
            </a:r>
            <a:r>
              <a:rPr lang="en-US" altLang="zh-CN" dirty="0">
                <a:latin typeface="Times New Roman" panose="02020603050405020304" pitchFamily="18" charset="0"/>
                <a:cs typeface="Times New Roman" panose="02020603050405020304" pitchFamily="18" charset="0"/>
                <a:sym typeface="+mn-ea"/>
              </a:rPr>
              <a:t>Person</a:t>
            </a:r>
            <a:r>
              <a:rPr lang="zh-CN" altLang="en-US" dirty="0">
                <a:latin typeface="Times New Roman" panose="02020603050405020304" pitchFamily="18" charset="0"/>
                <a:cs typeface="Times New Roman" panose="02020603050405020304" pitchFamily="18" charset="0"/>
                <a:sym typeface="+mn-ea"/>
              </a:rPr>
              <a:t>类并重写</a:t>
            </a:r>
            <a:r>
              <a:rPr lang="en-US" altLang="zh-CN" dirty="0" err="1">
                <a:latin typeface="Times New Roman" panose="02020603050405020304" pitchFamily="18" charset="0"/>
                <a:cs typeface="Times New Roman" panose="02020603050405020304" pitchFamily="18" charset="0"/>
                <a:sym typeface="+mn-ea"/>
              </a:rPr>
              <a:t>compareTo</a:t>
            </a:r>
            <a:r>
              <a:rPr lang="zh-CN" altLang="en-US" dirty="0">
                <a:latin typeface="Times New Roman" panose="02020603050405020304" pitchFamily="18" charset="0"/>
                <a:cs typeface="Times New Roman" panose="02020603050405020304" pitchFamily="18" charset="0"/>
                <a:sym typeface="+mn-ea"/>
              </a:rPr>
              <a:t>方法，使</a:t>
            </a:r>
            <a:r>
              <a:rPr lang="en-US" altLang="zh-CN" dirty="0">
                <a:latin typeface="Times New Roman" panose="02020603050405020304" pitchFamily="18" charset="0"/>
                <a:cs typeface="Times New Roman" panose="02020603050405020304" pitchFamily="18" charset="0"/>
                <a:sym typeface="+mn-ea"/>
              </a:rPr>
              <a:t>Person</a:t>
            </a:r>
            <a:r>
              <a:rPr lang="zh-CN" altLang="en-US" dirty="0">
                <a:latin typeface="Times New Roman" panose="02020603050405020304" pitchFamily="18" charset="0"/>
                <a:cs typeface="Times New Roman" panose="02020603050405020304" pitchFamily="18" charset="0"/>
                <a:sym typeface="+mn-ea"/>
              </a:rPr>
              <a:t>类可以用于</a:t>
            </a:r>
            <a:r>
              <a:rPr lang="en-US" altLang="zh-CN" dirty="0" err="1">
                <a:latin typeface="Times New Roman" panose="02020603050405020304" pitchFamily="18" charset="0"/>
                <a:cs typeface="Times New Roman" panose="02020603050405020304" pitchFamily="18" charset="0"/>
                <a:sym typeface="+mn-ea"/>
              </a:rPr>
              <a:t>TreeSet</a:t>
            </a:r>
            <a:r>
              <a:rPr lang="zh-CN" altLang="en-US" dirty="0">
                <a:latin typeface="Times New Roman" panose="02020603050405020304" pitchFamily="18" charset="0"/>
                <a:cs typeface="Times New Roman" panose="02020603050405020304" pitchFamily="18" charset="0"/>
                <a:sym typeface="+mn-ea"/>
              </a:rPr>
              <a:t>类，类中按照自定义比较规则在增加元素时自动排序。</a:t>
            </a:r>
            <a:r>
              <a:rPr lang="en-US" altLang="zh-CN" dirty="0">
                <a:latin typeface="Times New Roman" panose="02020603050405020304" pitchFamily="18" charset="0"/>
                <a:cs typeface="Times New Roman" panose="02020603050405020304" pitchFamily="18" charset="0"/>
                <a:sym typeface="+mn-ea"/>
              </a:rPr>
              <a:t>Person</a:t>
            </a:r>
            <a:r>
              <a:rPr lang="zh-CN" altLang="en-US" dirty="0">
                <a:latin typeface="Times New Roman" panose="02020603050405020304" pitchFamily="18" charset="0"/>
                <a:cs typeface="Times New Roman" panose="02020603050405020304" pitchFamily="18" charset="0"/>
                <a:sym typeface="+mn-ea"/>
              </a:rPr>
              <a:t>类中包含字符串类型的姓名和整型类型的年龄。分别修改</a:t>
            </a:r>
            <a:r>
              <a:rPr lang="en-US" altLang="zh-CN" dirty="0" err="1">
                <a:latin typeface="Times New Roman" panose="02020603050405020304" pitchFamily="18" charset="0"/>
                <a:cs typeface="Times New Roman" panose="02020603050405020304" pitchFamily="18" charset="0"/>
                <a:sym typeface="+mn-ea"/>
              </a:rPr>
              <a:t>compareTo</a:t>
            </a:r>
            <a:r>
              <a:rPr lang="zh-CN" altLang="en-US" dirty="0">
                <a:latin typeface="Times New Roman" panose="02020603050405020304" pitchFamily="18" charset="0"/>
                <a:cs typeface="Times New Roman" panose="02020603050405020304" pitchFamily="18" charset="0"/>
                <a:sym typeface="+mn-ea"/>
              </a:rPr>
              <a:t>内的比较方法，可实现按姓名或年龄进行排序加入</a:t>
            </a:r>
            <a:r>
              <a:rPr lang="en-US" altLang="zh-CN" dirty="0" err="1">
                <a:latin typeface="Times New Roman" panose="02020603050405020304" pitchFamily="18" charset="0"/>
                <a:cs typeface="Times New Roman" panose="02020603050405020304" pitchFamily="18" charset="0"/>
                <a:sym typeface="+mn-ea"/>
              </a:rPr>
              <a:t>TreeSet</a:t>
            </a:r>
            <a:r>
              <a:rPr lang="zh-CN" altLang="en-US" dirty="0">
                <a:latin typeface="Times New Roman" panose="02020603050405020304" pitchFamily="18" charset="0"/>
                <a:cs typeface="Times New Roman" panose="02020603050405020304" pitchFamily="18" charset="0"/>
                <a:sym typeface="+mn-ea"/>
              </a:rPr>
              <a:t>。按姓名排序的测试程序运行结果如图所示</a:t>
            </a:r>
            <a:r>
              <a:rPr dirty="0">
                <a:latin typeface="Times New Roman" panose="02020603050405020304" pitchFamily="18" charset="0"/>
                <a:cs typeface="Times New Roman" panose="02020603050405020304" pitchFamily="18" charset="0"/>
                <a:sym typeface="+mn-ea"/>
              </a:rPr>
              <a:t>。</a:t>
            </a:r>
          </a:p>
        </p:txBody>
      </p:sp>
      <p:sp>
        <p:nvSpPr>
          <p:cNvPr id="2" name="文本框 1"/>
          <p:cNvSpPr txBox="1"/>
          <p:nvPr>
            <p:custDataLst>
              <p:tags r:id="rId1"/>
            </p:custDataLst>
          </p:nvPr>
        </p:nvSpPr>
        <p:spPr>
          <a:xfrm>
            <a:off x="983615" y="3679864"/>
            <a:ext cx="10212705" cy="1477328"/>
          </a:xfrm>
          <a:prstGeom prst="rect">
            <a:avLst/>
          </a:prstGeom>
          <a:noFill/>
        </p:spPr>
        <p:txBody>
          <a:bodyPr wrap="square" rtlCol="0" anchor="t">
            <a:spAutoFit/>
          </a:bodyPr>
          <a:lstStyle/>
          <a:p>
            <a:r>
              <a:rPr lang="zh-CN" altLang="en-US" dirty="0">
                <a:latin typeface="Times New Roman" panose="02020603050405020304" pitchFamily="18" charset="0"/>
              </a:rPr>
              <a:t>点拨：</a:t>
            </a:r>
          </a:p>
          <a:p>
            <a:r>
              <a:rPr lang="en-US" altLang="zh-CN" dirty="0">
                <a:latin typeface="Times New Roman" panose="02020603050405020304" pitchFamily="18" charset="0"/>
              </a:rPr>
              <a:t>(1) Person</a:t>
            </a:r>
            <a:r>
              <a:rPr lang="zh-CN" altLang="en-US" dirty="0">
                <a:latin typeface="Times New Roman" panose="02020603050405020304" pitchFamily="18" charset="0"/>
              </a:rPr>
              <a:t>类继承</a:t>
            </a:r>
            <a:r>
              <a:rPr lang="en-US" altLang="zh-CN" dirty="0">
                <a:latin typeface="Times New Roman" panose="02020603050405020304" pitchFamily="18" charset="0"/>
              </a:rPr>
              <a:t>Comparable</a:t>
            </a:r>
            <a:r>
              <a:rPr lang="zh-CN" altLang="en-US" dirty="0">
                <a:latin typeface="Times New Roman" panose="02020603050405020304" pitchFamily="18" charset="0"/>
              </a:rPr>
              <a:t>接口，并提供</a:t>
            </a:r>
            <a:r>
              <a:rPr lang="en-US" altLang="zh-CN" dirty="0">
                <a:latin typeface="Times New Roman" panose="02020603050405020304" pitchFamily="18" charset="0"/>
              </a:rPr>
              <a:t>&lt;Person&gt;</a:t>
            </a:r>
            <a:r>
              <a:rPr lang="zh-CN" altLang="en-US" dirty="0">
                <a:latin typeface="Times New Roman" panose="02020603050405020304" pitchFamily="18" charset="0"/>
              </a:rPr>
              <a:t>泛型参数；</a:t>
            </a:r>
          </a:p>
          <a:p>
            <a:r>
              <a:rPr lang="en-US" altLang="zh-CN" dirty="0">
                <a:latin typeface="Times New Roman" panose="02020603050405020304" pitchFamily="18" charset="0"/>
              </a:rPr>
              <a:t>(2) </a:t>
            </a:r>
            <a:r>
              <a:rPr lang="zh-CN" altLang="en-US" dirty="0">
                <a:latin typeface="Times New Roman" panose="02020603050405020304" pitchFamily="18" charset="0"/>
              </a:rPr>
              <a:t>重写 </a:t>
            </a:r>
            <a:r>
              <a:rPr lang="en-US" altLang="zh-CN" dirty="0" err="1">
                <a:latin typeface="Times New Roman" panose="02020603050405020304" pitchFamily="18" charset="0"/>
              </a:rPr>
              <a:t>compareTo</a:t>
            </a:r>
            <a:r>
              <a:rPr lang="en-US" altLang="zh-CN" dirty="0">
                <a:latin typeface="Times New Roman" panose="02020603050405020304" pitchFamily="18" charset="0"/>
              </a:rPr>
              <a:t>(Person p)</a:t>
            </a:r>
            <a:r>
              <a:rPr lang="zh-CN" altLang="en-US" dirty="0">
                <a:latin typeface="Times New Roman" panose="02020603050405020304" pitchFamily="18" charset="0"/>
              </a:rPr>
              <a:t>方法，参数类型为</a:t>
            </a:r>
            <a:r>
              <a:rPr lang="en-US" altLang="zh-CN" dirty="0">
                <a:latin typeface="Times New Roman" panose="02020603050405020304" pitchFamily="18" charset="0"/>
              </a:rPr>
              <a:t>Person</a:t>
            </a:r>
            <a:r>
              <a:rPr lang="zh-CN" altLang="en-US" dirty="0">
                <a:latin typeface="Times New Roman" panose="02020603050405020304" pitchFamily="18" charset="0"/>
              </a:rPr>
              <a:t>，并在方法中采用</a:t>
            </a:r>
            <a:r>
              <a:rPr lang="en-US" altLang="zh-CN" dirty="0">
                <a:latin typeface="Times New Roman" panose="02020603050405020304" pitchFamily="18" charset="0"/>
              </a:rPr>
              <a:t>p </a:t>
            </a:r>
            <a:r>
              <a:rPr lang="en-US" altLang="zh-CN" dirty="0" err="1">
                <a:latin typeface="Times New Roman" panose="02020603050405020304" pitchFamily="18" charset="0"/>
              </a:rPr>
              <a:t>instanceof</a:t>
            </a:r>
            <a:r>
              <a:rPr lang="en-US" altLang="zh-CN" dirty="0">
                <a:latin typeface="Times New Roman" panose="02020603050405020304" pitchFamily="18" charset="0"/>
              </a:rPr>
              <a:t> </a:t>
            </a:r>
            <a:r>
              <a:rPr lang="zh-CN" altLang="en-US" dirty="0">
                <a:latin typeface="Times New Roman" panose="02020603050405020304" pitchFamily="18" charset="0"/>
              </a:rPr>
              <a:t>方法判断传入对象类型为</a:t>
            </a:r>
            <a:r>
              <a:rPr lang="en-US" altLang="zh-CN" dirty="0">
                <a:latin typeface="Times New Roman" panose="02020603050405020304" pitchFamily="18" charset="0"/>
              </a:rPr>
              <a:t>Person</a:t>
            </a:r>
            <a:r>
              <a:rPr lang="zh-CN" altLang="en-US" dirty="0">
                <a:latin typeface="Times New Roman" panose="02020603050405020304" pitchFamily="18" charset="0"/>
              </a:rPr>
              <a:t>；</a:t>
            </a:r>
          </a:p>
          <a:p>
            <a:r>
              <a:rPr lang="en-US" altLang="zh-CN" dirty="0">
                <a:latin typeface="Times New Roman" panose="02020603050405020304" pitchFamily="18" charset="0"/>
              </a:rPr>
              <a:t>(3)</a:t>
            </a:r>
            <a:r>
              <a:rPr lang="zh-CN" altLang="en-US" dirty="0">
                <a:latin typeface="Times New Roman" panose="02020603050405020304" pitchFamily="18" charset="0"/>
              </a:rPr>
              <a:t>用</a:t>
            </a:r>
            <a:r>
              <a:rPr lang="en-US" altLang="zh-CN" dirty="0">
                <a:latin typeface="Times New Roman" panose="02020603050405020304" pitchFamily="18" charset="0"/>
              </a:rPr>
              <a:t>Iterator</a:t>
            </a:r>
            <a:r>
              <a:rPr lang="zh-CN" altLang="en-US" dirty="0">
                <a:latin typeface="Times New Roman" panose="02020603050405020304" pitchFamily="18" charset="0"/>
              </a:rPr>
              <a:t>遍历</a:t>
            </a:r>
            <a:r>
              <a:rPr lang="en-US" altLang="zh-CN" dirty="0" err="1">
                <a:latin typeface="Times New Roman" panose="02020603050405020304" pitchFamily="18" charset="0"/>
              </a:rPr>
              <a:t>TreeSet</a:t>
            </a:r>
            <a:r>
              <a:rPr lang="zh-CN" altLang="en-US" dirty="0">
                <a:latin typeface="Times New Roman" panose="02020603050405020304" pitchFamily="18" charset="0"/>
              </a:rPr>
              <a:t>对象，输出</a:t>
            </a:r>
            <a:r>
              <a:rPr lang="en-US" altLang="zh-CN" dirty="0">
                <a:latin typeface="Times New Roman" panose="02020603050405020304" pitchFamily="18" charset="0"/>
              </a:rPr>
              <a:t>Person</a:t>
            </a:r>
            <a:r>
              <a:rPr lang="zh-CN" altLang="en-US" dirty="0">
                <a:latin typeface="Times New Roman" panose="02020603050405020304" pitchFamily="18" charset="0"/>
              </a:rPr>
              <a:t>对象的姓名；</a:t>
            </a:r>
          </a:p>
        </p:txBody>
      </p:sp>
      <p:pic>
        <p:nvPicPr>
          <p:cNvPr id="8" name="图片 7"/>
          <p:cNvPicPr>
            <a:picLocks noChangeAspect="1"/>
          </p:cNvPicPr>
          <p:nvPr>
            <p:custDataLst>
              <p:tags r:id="rId2"/>
            </p:custDataLst>
          </p:nvPr>
        </p:nvPicPr>
        <p:blipFill>
          <a:blip r:embed="rId4"/>
          <a:stretch>
            <a:fillRect/>
          </a:stretch>
        </p:blipFill>
        <p:spPr>
          <a:xfrm>
            <a:off x="634058" y="3690739"/>
            <a:ext cx="428625" cy="314325"/>
          </a:xfrm>
          <a:prstGeom prst="rect">
            <a:avLst/>
          </a:prstGeom>
        </p:spPr>
      </p:pic>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3359696" y="5446608"/>
            <a:ext cx="5194935" cy="93472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latin typeface="Times New Roman" panose="02020603050405020304" pitchFamily="18" charset="0"/>
                <a:cs typeface="Times New Roman" panose="02020603050405020304" pitchFamily="18" charset="0"/>
                <a:sym typeface="+mn-ea"/>
              </a:rPr>
              <a:t>设计性实验</a:t>
            </a:r>
            <a:r>
              <a:rPr lang="en-US" altLang="zh-CN" dirty="0" smtClean="0"/>
              <a:t>--</a:t>
            </a:r>
            <a:r>
              <a:rPr lang="en-US" altLang="zh-CN" dirty="0" err="1"/>
              <a:t>HashMap</a:t>
            </a:r>
            <a:r>
              <a:rPr lang="zh-CN" altLang="zh-CN" dirty="0"/>
              <a:t>在单词统计中的应用</a:t>
            </a: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输入英文字符串以空格分隔每个单词，对输入的字符串按空格进行分割，分割后的结果采用</a:t>
            </a:r>
            <a:r>
              <a:rPr lang="en-US" altLang="zh-CN" dirty="0" err="1">
                <a:latin typeface="Times New Roman" panose="02020603050405020304" pitchFamily="18" charset="0"/>
                <a:cs typeface="Times New Roman" panose="02020603050405020304" pitchFamily="18" charset="0"/>
                <a:sym typeface="+mn-ea"/>
              </a:rPr>
              <a:t>HashMap</a:t>
            </a:r>
            <a:r>
              <a:rPr lang="zh-CN" altLang="en-US" dirty="0">
                <a:latin typeface="Times New Roman" panose="02020603050405020304" pitchFamily="18" charset="0"/>
                <a:cs typeface="Times New Roman" panose="02020603050405020304" pitchFamily="18" charset="0"/>
                <a:sym typeface="+mn-ea"/>
              </a:rPr>
              <a:t>统计，以单词作为关键词，统计每个单词出现的次数，并输出出现两次以上的词计数</a:t>
            </a:r>
            <a:r>
              <a:rPr lang="en-US" altLang="zh-CN" dirty="0">
                <a:latin typeface="Times New Roman" panose="02020603050405020304" pitchFamily="18" charset="0"/>
                <a:cs typeface="Times New Roman" panose="02020603050405020304" pitchFamily="18" charset="0"/>
                <a:sym typeface="+mn-ea"/>
              </a:rPr>
              <a:t>(</a:t>
            </a:r>
            <a:r>
              <a:rPr lang="zh-CN" altLang="en-US" dirty="0">
                <a:latin typeface="Times New Roman" panose="02020603050405020304" pitchFamily="18" charset="0"/>
                <a:cs typeface="Times New Roman" panose="02020603050405020304" pitchFamily="18" charset="0"/>
                <a:sym typeface="+mn-ea"/>
              </a:rPr>
              <a:t>单词不区分大小</a:t>
            </a:r>
            <a:r>
              <a:rPr lang="en-US" altLang="zh-CN" dirty="0">
                <a:latin typeface="Times New Roman" panose="02020603050405020304" pitchFamily="18" charset="0"/>
                <a:cs typeface="Times New Roman" panose="02020603050405020304" pitchFamily="18" charset="0"/>
                <a:sym typeface="+mn-ea"/>
              </a:rPr>
              <a:t>)</a:t>
            </a:r>
            <a:r>
              <a:rPr lang="zh-CN" altLang="en-US" dirty="0" smtClean="0">
                <a:latin typeface="Times New Roman" panose="02020603050405020304" pitchFamily="18" charset="0"/>
                <a:cs typeface="Times New Roman" panose="02020603050405020304" pitchFamily="18" charset="0"/>
                <a:sym typeface="+mn-ea"/>
              </a:rPr>
              <a:t>。下图为</a:t>
            </a:r>
            <a:r>
              <a:rPr lang="zh-CN" altLang="en-US" dirty="0">
                <a:latin typeface="Times New Roman" panose="02020603050405020304" pitchFamily="18" charset="0"/>
                <a:cs typeface="Times New Roman" panose="02020603050405020304" pitchFamily="18" charset="0"/>
                <a:sym typeface="+mn-ea"/>
              </a:rPr>
              <a:t>输入案例的测试运行</a:t>
            </a:r>
            <a:r>
              <a:rPr lang="zh-CN" altLang="en-US" dirty="0" smtClean="0">
                <a:latin typeface="Times New Roman" panose="02020603050405020304" pitchFamily="18" charset="0"/>
                <a:cs typeface="Times New Roman" panose="02020603050405020304" pitchFamily="18" charset="0"/>
                <a:sym typeface="+mn-ea"/>
              </a:rPr>
              <a:t>结果</a:t>
            </a:r>
            <a:r>
              <a:rPr lang="zh-CN" altLang="en-US" dirty="0">
                <a:latin typeface="Times New Roman" panose="02020603050405020304" pitchFamily="18" charset="0"/>
                <a:cs typeface="Times New Roman" panose="02020603050405020304" pitchFamily="18" charset="0"/>
                <a:sym typeface="+mn-ea"/>
              </a:rPr>
              <a:t>。</a:t>
            </a:r>
          </a:p>
        </p:txBody>
      </p:sp>
      <p:sp>
        <p:nvSpPr>
          <p:cNvPr id="2" name="文本框 1"/>
          <p:cNvSpPr txBox="1"/>
          <p:nvPr>
            <p:custDataLst>
              <p:tags r:id="rId1"/>
            </p:custDataLst>
          </p:nvPr>
        </p:nvSpPr>
        <p:spPr>
          <a:xfrm>
            <a:off x="1211887" y="2780928"/>
            <a:ext cx="10212705" cy="1477328"/>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字符串的输入采用</a:t>
            </a:r>
            <a:r>
              <a:rPr lang="en-US" altLang="zh-CN" dirty="0" err="1">
                <a:latin typeface="Times New Roman" panose="02020603050405020304" pitchFamily="18" charset="0"/>
                <a:cs typeface="Times New Roman" panose="02020603050405020304" pitchFamily="18" charset="0"/>
              </a:rPr>
              <a:t>nextLine</a:t>
            </a:r>
            <a:r>
              <a:rPr lang="zh-CN" altLang="en-US" dirty="0">
                <a:latin typeface="Times New Roman" panose="02020603050405020304" pitchFamily="18" charset="0"/>
                <a:cs typeface="Times New Roman" panose="02020603050405020304" pitchFamily="18" charset="0"/>
              </a:rPr>
              <a:t>方法，实现整行字符串的读取；</a:t>
            </a:r>
          </a:p>
          <a:p>
            <a:r>
              <a:rPr lang="en-US" altLang="zh-CN" dirty="0">
                <a:latin typeface="Times New Roman" panose="02020603050405020304" pitchFamily="18" charset="0"/>
                <a:cs typeface="Times New Roman" panose="02020603050405020304" pitchFamily="18" charset="0"/>
              </a:rPr>
              <a:t>(2)</a:t>
            </a:r>
            <a:r>
              <a:rPr lang="zh-CN" altLang="en-US" dirty="0">
                <a:latin typeface="Times New Roman" panose="02020603050405020304" pitchFamily="18" charset="0"/>
                <a:cs typeface="Times New Roman" panose="02020603050405020304" pitchFamily="18" charset="0"/>
              </a:rPr>
              <a:t>用</a:t>
            </a:r>
            <a:r>
              <a:rPr lang="en-US" altLang="zh-CN" dirty="0" err="1">
                <a:latin typeface="Times New Roman" panose="02020603050405020304" pitchFamily="18" charset="0"/>
                <a:cs typeface="Times New Roman" panose="02020603050405020304" pitchFamily="18" charset="0"/>
              </a:rPr>
              <a:t>HashMap</a:t>
            </a:r>
            <a:r>
              <a:rPr lang="en-US" altLang="zh-CN" dirty="0">
                <a:latin typeface="Times New Roman" panose="02020603050405020304" pitchFamily="18" charset="0"/>
                <a:cs typeface="Times New Roman" panose="02020603050405020304" pitchFamily="18" charset="0"/>
              </a:rPr>
              <a:t>&lt;String, Integer&gt;</a:t>
            </a:r>
            <a:r>
              <a:rPr lang="zh-CN" altLang="en-US" dirty="0">
                <a:latin typeface="Times New Roman" panose="02020603050405020304" pitchFamily="18" charset="0"/>
                <a:cs typeface="Times New Roman" panose="02020603050405020304" pitchFamily="18" charset="0"/>
              </a:rPr>
              <a:t>创建</a:t>
            </a:r>
            <a:r>
              <a:rPr lang="en-US" altLang="zh-CN" dirty="0">
                <a:latin typeface="Times New Roman" panose="02020603050405020304" pitchFamily="18" charset="0"/>
                <a:cs typeface="Times New Roman" panose="02020603050405020304" pitchFamily="18" charset="0"/>
              </a:rPr>
              <a:t>Map</a:t>
            </a:r>
            <a:r>
              <a:rPr lang="zh-CN" altLang="en-US" dirty="0">
                <a:latin typeface="Times New Roman" panose="02020603050405020304" pitchFamily="18" charset="0"/>
                <a:cs typeface="Times New Roman" panose="02020603050405020304" pitchFamily="18" charset="0"/>
              </a:rPr>
              <a:t>存储对象；</a:t>
            </a:r>
          </a:p>
          <a:p>
            <a:r>
              <a:rPr lang="en-US" altLang="zh-CN" dirty="0">
                <a:latin typeface="Times New Roman" panose="02020603050405020304" pitchFamily="18" charset="0"/>
                <a:cs typeface="Times New Roman" panose="02020603050405020304" pitchFamily="18" charset="0"/>
              </a:rPr>
              <a:t>(3)</a:t>
            </a:r>
            <a:r>
              <a:rPr lang="zh-CN" altLang="en-US" dirty="0">
                <a:latin typeface="Times New Roman" panose="02020603050405020304" pitchFamily="18" charset="0"/>
                <a:cs typeface="Times New Roman" panose="02020603050405020304" pitchFamily="18" charset="0"/>
              </a:rPr>
              <a:t>采用语句</a:t>
            </a:r>
            <a:r>
              <a:rPr lang="en-US" altLang="zh-CN" dirty="0">
                <a:latin typeface="Times New Roman" panose="02020603050405020304" pitchFamily="18" charset="0"/>
                <a:cs typeface="Times New Roman" panose="02020603050405020304" pitchFamily="18" charset="0"/>
              </a:rPr>
              <a:t>String[] tokens = </a:t>
            </a:r>
            <a:r>
              <a:rPr lang="en-US" altLang="zh-CN" dirty="0" err="1">
                <a:latin typeface="Times New Roman" panose="02020603050405020304" pitchFamily="18" charset="0"/>
                <a:cs typeface="Times New Roman" panose="02020603050405020304" pitchFamily="18" charset="0"/>
              </a:rPr>
              <a:t>input.split</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得到分割后的字符串数组；</a:t>
            </a:r>
          </a:p>
          <a:p>
            <a:r>
              <a:rPr lang="en-US" altLang="zh-CN" dirty="0">
                <a:latin typeface="Times New Roman" panose="02020603050405020304" pitchFamily="18" charset="0"/>
                <a:cs typeface="Times New Roman" panose="02020603050405020304" pitchFamily="18" charset="0"/>
              </a:rPr>
              <a:t>(4)</a:t>
            </a:r>
            <a:r>
              <a:rPr lang="en-US" altLang="zh-CN" dirty="0" err="1">
                <a:latin typeface="Times New Roman" panose="02020603050405020304" pitchFamily="18" charset="0"/>
                <a:cs typeface="Times New Roman" panose="02020603050405020304" pitchFamily="18" charset="0"/>
              </a:rPr>
              <a:t>toLowerCase</a:t>
            </a:r>
            <a:r>
              <a:rPr lang="zh-CN" altLang="en-US" dirty="0">
                <a:latin typeface="Times New Roman" panose="02020603050405020304" pitchFamily="18" charset="0"/>
                <a:cs typeface="Times New Roman" panose="02020603050405020304" pitchFamily="18" charset="0"/>
              </a:rPr>
              <a:t>方法实现单词大小写字母无关；</a:t>
            </a:r>
          </a:p>
        </p:txBody>
      </p:sp>
      <p:pic>
        <p:nvPicPr>
          <p:cNvPr id="8" name="图片 7"/>
          <p:cNvPicPr>
            <a:picLocks noChangeAspect="1"/>
          </p:cNvPicPr>
          <p:nvPr>
            <p:custDataLst>
              <p:tags r:id="rId2"/>
            </p:custDataLst>
          </p:nvPr>
        </p:nvPicPr>
        <p:blipFill>
          <a:blip r:embed="rId4"/>
          <a:stretch>
            <a:fillRect/>
          </a:stretch>
        </p:blipFill>
        <p:spPr>
          <a:xfrm>
            <a:off x="767715" y="2780928"/>
            <a:ext cx="428625" cy="314325"/>
          </a:xfrm>
          <a:prstGeom prst="rect">
            <a:avLst/>
          </a:prstGeom>
        </p:spPr>
      </p:pic>
      <p:pic>
        <p:nvPicPr>
          <p:cNvPr id="7" name="图片 6" descr="C:\Users\dell\AppData\Roaming\DingTalk\511066485_v2\resource_cache\bf\bfec162ad1bbe8cf87b516e2e92dd631.png"/>
          <p:cNvPicPr/>
          <p:nvPr/>
        </p:nvPicPr>
        <p:blipFill>
          <a:blip r:embed="rId5">
            <a:extLst>
              <a:ext uri="{28A0092B-C50C-407E-A947-70E740481C1C}">
                <a14:useLocalDpi xmlns:a14="http://schemas.microsoft.com/office/drawing/2010/main" val="0"/>
              </a:ext>
            </a:extLst>
          </a:blip>
          <a:srcRect/>
          <a:stretch>
            <a:fillRect/>
          </a:stretch>
        </p:blipFill>
        <p:spPr>
          <a:xfrm>
            <a:off x="3563937" y="4725144"/>
            <a:ext cx="5064125" cy="1306195"/>
          </a:xfrm>
          <a:prstGeom prst="rect">
            <a:avLst/>
          </a:prstGeom>
          <a:noFill/>
          <a:ln>
            <a:noFill/>
          </a:ln>
        </p:spPr>
      </p:pic>
    </p:spTree>
    <p:extLst>
      <p:ext uri="{BB962C8B-B14F-4D97-AF65-F5344CB8AC3E}">
        <p14:creationId xmlns:p14="http://schemas.microsoft.com/office/powerpoint/2010/main" val="774149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6" name="矩形 8"/>
          <p:cNvSpPr/>
          <p:nvPr>
            <p:custDataLst>
              <p:tags r:id="rId1"/>
            </p:custDataLst>
          </p:nvPr>
        </p:nvSpPr>
        <p:spPr>
          <a:xfrm>
            <a:off x="1467485" y="1332230"/>
            <a:ext cx="8799195" cy="85356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分析泛型类型参数语法以及多个类型参数的格式，考虑合理应用泛型程序设计场景。</a:t>
            </a:r>
            <a:endParaRPr sz="2000" dirty="0">
              <a:solidFill>
                <a:srgbClr val="000000"/>
              </a:solidFill>
              <a:latin typeface="微软雅黑" panose="020B0503020204020204" pitchFamily="34" charset="-122"/>
              <a:ea typeface="微软雅黑" panose="020B0503020204020204" pitchFamily="34" charset="-122"/>
            </a:endParaRPr>
          </a:p>
        </p:txBody>
      </p:sp>
      <p:sp>
        <p:nvSpPr>
          <p:cNvPr id="7" name="矩形 10"/>
          <p:cNvSpPr/>
          <p:nvPr>
            <p:custDataLst>
              <p:tags r:id="rId2"/>
            </p:custDataLst>
          </p:nvPr>
        </p:nvSpPr>
        <p:spPr>
          <a:xfrm>
            <a:off x="1559560" y="2687511"/>
            <a:ext cx="8776335" cy="453457"/>
          </a:xfrm>
          <a:prstGeom prst="rect">
            <a:avLst/>
          </a:prstGeom>
          <a:noFill/>
          <a:ln w="9525">
            <a:noFill/>
          </a:ln>
        </p:spPr>
        <p:txBody>
          <a:bodyPr wrap="square">
            <a:spAutoFit/>
          </a:bodyPr>
          <a:lstStyle/>
          <a:p>
            <a:pPr>
              <a:lnSpc>
                <a:spcPct val="130000"/>
              </a:lnSpc>
              <a:spcBef>
                <a:spcPts val="600"/>
              </a:spcBef>
              <a:spcAft>
                <a:spcPts val="600"/>
              </a:spcAft>
            </a:pPr>
            <a:r>
              <a:rPr lang="zh-CN" altLang="zh-CN" sz="2000" dirty="0">
                <a:solidFill>
                  <a:srgbClr val="000000"/>
                </a:solidFill>
                <a:latin typeface="微软雅黑" panose="020B0503020204020204" pitchFamily="34" charset="-122"/>
                <a:ea typeface="微软雅黑" panose="020B0503020204020204" pitchFamily="34" charset="-122"/>
              </a:rPr>
              <a:t>泛型接口自定义以及泛型接口继承应用。</a:t>
            </a:r>
            <a:endParaRPr sz="2000" dirty="0">
              <a:solidFill>
                <a:srgbClr val="000000"/>
              </a:solidFill>
              <a:latin typeface="微软雅黑" panose="020B0503020204020204" pitchFamily="34" charset="-122"/>
              <a:ea typeface="微软雅黑" panose="020B0503020204020204" pitchFamily="34" charset="-122"/>
            </a:endParaRPr>
          </a:p>
        </p:txBody>
      </p:sp>
      <p:sp>
        <p:nvSpPr>
          <p:cNvPr id="8" name="圆角矩形 3"/>
          <p:cNvSpPr>
            <a:spLocks noChangeAspect="1"/>
          </p:cNvSpPr>
          <p:nvPr>
            <p:custDataLst>
              <p:tags r:id="rId3"/>
            </p:custDataLst>
          </p:nvPr>
        </p:nvSpPr>
        <p:spPr>
          <a:xfrm>
            <a:off x="678180" y="1449388"/>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
        <p:nvSpPr>
          <p:cNvPr id="9" name="圆角矩形 4"/>
          <p:cNvSpPr>
            <a:spLocks noChangeAspect="1"/>
          </p:cNvSpPr>
          <p:nvPr>
            <p:custDataLst>
              <p:tags r:id="rId4"/>
            </p:custDataLst>
          </p:nvPr>
        </p:nvSpPr>
        <p:spPr>
          <a:xfrm>
            <a:off x="678180" y="2671639"/>
            <a:ext cx="539750" cy="541337"/>
          </a:xfrm>
          <a:prstGeom prst="roundRect">
            <a:avLst>
              <a:gd name="adj" fmla="val 16667"/>
            </a:avLst>
          </a:prstGeom>
          <a:solidFill>
            <a:srgbClr val="6ED4D4"/>
          </a:solidFill>
          <a:ln w="9525">
            <a:noFill/>
          </a:ln>
        </p:spPr>
        <p:txBody>
          <a:bodyPr anchor="ctr" anchorCtr="0"/>
          <a:lstStyle/>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10" name="矩形 8"/>
          <p:cNvSpPr/>
          <p:nvPr>
            <p:custDataLst>
              <p:tags r:id="rId5"/>
            </p:custDataLst>
          </p:nvPr>
        </p:nvSpPr>
        <p:spPr>
          <a:xfrm>
            <a:off x="1476062" y="3911647"/>
            <a:ext cx="8799195"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a:solidFill>
                  <a:srgbClr val="000000"/>
                </a:solidFill>
                <a:latin typeface="微软雅黑" panose="020B0503020204020204" pitchFamily="34" charset="-122"/>
                <a:ea typeface="微软雅黑" panose="020B0503020204020204" pitchFamily="34" charset="-122"/>
              </a:rPr>
              <a:t>分析</a:t>
            </a:r>
            <a:r>
              <a:rPr lang="en-US" altLang="zh-CN" sz="2000" dirty="0">
                <a:solidFill>
                  <a:srgbClr val="000000"/>
                </a:solidFill>
                <a:latin typeface="微软雅黑" panose="020B0503020204020204" pitchFamily="34" charset="-122"/>
                <a:ea typeface="微软雅黑" panose="020B0503020204020204" pitchFamily="34" charset="-122"/>
              </a:rPr>
              <a:t>Java </a:t>
            </a:r>
            <a:r>
              <a:rPr lang="zh-CN" altLang="en-US" sz="2000" dirty="0">
                <a:solidFill>
                  <a:srgbClr val="000000"/>
                </a:solidFill>
                <a:latin typeface="微软雅黑" panose="020B0503020204020204" pitchFamily="34" charset="-122"/>
                <a:ea typeface="微软雅黑" panose="020B0503020204020204" pitchFamily="34" charset="-122"/>
              </a:rPr>
              <a:t>集合框架体系结构以及相关接口抽象类的关系</a:t>
            </a:r>
            <a:endParaRPr sz="2000" dirty="0">
              <a:solidFill>
                <a:srgbClr val="000000"/>
              </a:solidFill>
              <a:latin typeface="微软雅黑" panose="020B0503020204020204" pitchFamily="34" charset="-122"/>
              <a:ea typeface="微软雅黑" panose="020B0503020204020204" pitchFamily="34" charset="-122"/>
            </a:endParaRPr>
          </a:p>
        </p:txBody>
      </p:sp>
      <p:sp>
        <p:nvSpPr>
          <p:cNvPr id="11" name="矩形 10"/>
          <p:cNvSpPr/>
          <p:nvPr>
            <p:custDataLst>
              <p:tags r:id="rId6"/>
            </p:custDataLst>
          </p:nvPr>
        </p:nvSpPr>
        <p:spPr>
          <a:xfrm>
            <a:off x="1568137" y="4969480"/>
            <a:ext cx="8776335" cy="892552"/>
          </a:xfrm>
          <a:prstGeom prst="rect">
            <a:avLst/>
          </a:prstGeom>
          <a:noFill/>
          <a:ln w="9525">
            <a:noFill/>
          </a:ln>
        </p:spPr>
        <p:txBody>
          <a:bodyPr wrap="square">
            <a:spAutoFit/>
          </a:bodyPr>
          <a:lstStyle/>
          <a:p>
            <a:pPr>
              <a:lnSpc>
                <a:spcPct val="130000"/>
              </a:lnSpc>
              <a:spcBef>
                <a:spcPts val="600"/>
              </a:spcBef>
              <a:spcAft>
                <a:spcPts val="600"/>
              </a:spcAft>
            </a:pPr>
            <a:r>
              <a:rPr lang="zh-CN" altLang="en-US" sz="2000" dirty="0" smtClean="0">
                <a:solidFill>
                  <a:srgbClr val="000000"/>
                </a:solidFill>
                <a:latin typeface="微软雅黑" panose="020B0503020204020204" pitchFamily="34" charset="-122"/>
                <a:ea typeface="微软雅黑" panose="020B0503020204020204" pitchFamily="34" charset="-122"/>
              </a:rPr>
              <a:t>理解</a:t>
            </a:r>
            <a:r>
              <a:rPr lang="zh-CN" altLang="en-US" sz="2000" dirty="0">
                <a:solidFill>
                  <a:srgbClr val="000000"/>
                </a:solidFill>
                <a:latin typeface="微软雅黑" panose="020B0503020204020204" pitchFamily="34" charset="-122"/>
                <a:ea typeface="微软雅黑" panose="020B0503020204020204" pitchFamily="34" charset="-122"/>
              </a:rPr>
              <a:t>集合类型存储结构与程序性能之间的关系以及选择集合类型提高程序性能。</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custDataLst>
              <p:tags r:id="rId7"/>
            </p:custDataLst>
          </p:nvPr>
        </p:nvSpPr>
        <p:spPr>
          <a:xfrm>
            <a:off x="686757" y="3825652"/>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FFFFFF"/>
                </a:solidFill>
                <a:effectLst/>
                <a:uLnTx/>
                <a:uFillTx/>
                <a:latin typeface="Segoe UI" panose="020B0502040204020203" pitchFamily="34" charset="0"/>
                <a:ea typeface="微软雅黑" panose="020B0503020204020204" pitchFamily="34" charset="-122"/>
                <a:cs typeface="+mn-ea"/>
              </a:rPr>
              <a:t>3</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微软雅黑" panose="020B0503020204020204" pitchFamily="34" charset="-122"/>
              <a:cs typeface="+mn-ea"/>
            </a:endParaRPr>
          </a:p>
        </p:txBody>
      </p:sp>
      <p:sp>
        <p:nvSpPr>
          <p:cNvPr id="13" name="圆角矩形 4"/>
          <p:cNvSpPr>
            <a:spLocks noChangeAspect="1"/>
          </p:cNvSpPr>
          <p:nvPr>
            <p:custDataLst>
              <p:tags r:id="rId8"/>
            </p:custDataLst>
          </p:nvPr>
        </p:nvSpPr>
        <p:spPr>
          <a:xfrm>
            <a:off x="686757" y="5047903"/>
            <a:ext cx="539750" cy="541337"/>
          </a:xfrm>
          <a:prstGeom prst="roundRect">
            <a:avLst>
              <a:gd name="adj" fmla="val 16667"/>
            </a:avLst>
          </a:prstGeom>
          <a:solidFill>
            <a:srgbClr val="6ED4D4"/>
          </a:solidFill>
          <a:ln w="9525">
            <a:noFill/>
          </a:ln>
        </p:spPr>
        <p:txBody>
          <a:bodyPr anchor="ctr" anchorCtr="0"/>
          <a:lstStyle/>
          <a:p>
            <a:pPr algn="ctr" eaLnBrk="1" hangingPunct="1"/>
            <a:r>
              <a:rPr lang="en-US" altLang="zh-CN" sz="2800" dirty="0" smtClean="0">
                <a:solidFill>
                  <a:srgbClr val="FFFFFF"/>
                </a:solidFill>
                <a:latin typeface="Segoe UI" panose="020B0502040204020203" pitchFamily="34" charset="0"/>
                <a:ea typeface="微软雅黑" panose="020B0503020204020204" pitchFamily="34" charset="-122"/>
              </a:rPr>
              <a:t>4</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82775" y="1122680"/>
            <a:ext cx="8579485" cy="1785620"/>
          </a:xfrm>
        </p:spPr>
        <p:txBody>
          <a:bodyPr/>
          <a:lstStyle/>
          <a:p>
            <a:r>
              <a:rPr lang="zh-CN" altLang="en-US" sz="4000">
                <a:solidFill>
                  <a:schemeClr val="tx1"/>
                </a:solidFill>
              </a:rPr>
              <a:t>实践是编程能力提升的最好途径，</a:t>
            </a:r>
            <a:br>
              <a:rPr lang="zh-CN" altLang="en-US" sz="4000">
                <a:solidFill>
                  <a:schemeClr val="tx1"/>
                </a:solidFill>
              </a:rPr>
            </a:br>
            <a:r>
              <a:rPr lang="zh-CN" altLang="en-US" sz="4000">
                <a:solidFill>
                  <a:schemeClr val="tx1"/>
                </a:solidFill>
              </a:rPr>
              <a:t>让我们行动起来吧！</a:t>
            </a:r>
          </a:p>
        </p:txBody>
      </p:sp>
      <p:sp>
        <p:nvSpPr>
          <p:cNvPr id="3" name="副标题 2"/>
          <p:cNvSpPr>
            <a:spLocks noGrp="1"/>
          </p:cNvSpPr>
          <p:nvPr>
            <p:ph type="subTitle" idx="1"/>
          </p:nvPr>
        </p:nvSpPr>
        <p:spPr>
          <a:xfrm>
            <a:off x="3863975" y="3573145"/>
            <a:ext cx="3963035" cy="1655445"/>
          </a:xfrm>
        </p:spPr>
        <p:txBody>
          <a:bodyPr/>
          <a:lstStyle/>
          <a:p>
            <a:pPr algn="ctr"/>
            <a:endParaRPr lang="zh-CN" altLang="en-US" sz="2800"/>
          </a:p>
          <a:p>
            <a:pPr algn="ctr"/>
            <a:r>
              <a:rPr lang="zh-CN" altLang="en-US" sz="2800"/>
              <a:t>谢谢观看！</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ctrTitle"/>
          </p:nvPr>
        </p:nvSpPr>
        <p:spPr>
          <a:xfrm>
            <a:off x="1487170" y="188595"/>
            <a:ext cx="9144000" cy="300990"/>
          </a:xfrm>
        </p:spPr>
        <p:txBody>
          <a:bodyPr vert="horz" wrap="square" lIns="91440" tIns="45720" rIns="91440" bIns="45720" anchor="ctr" anchorCtr="0"/>
          <a:lstStyle/>
          <a:p>
            <a:r>
              <a:rPr lang="zh-CN" altLang="en-US" sz="3200" dirty="0">
                <a:solidFill>
                  <a:schemeClr val="bg1"/>
                </a:solidFill>
                <a:ea typeface="宋体" panose="02010600030101010101" pitchFamily="2" charset="-122"/>
              </a:rPr>
              <a:t>目 录</a:t>
            </a: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lstStyle/>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en-US" dirty="0"/>
              <a:t>泛型</a:t>
            </a:r>
          </a:p>
        </p:txBody>
      </p:sp>
      <p:sp>
        <p:nvSpPr>
          <p:cNvPr id="4" name="内容占位符 3"/>
          <p:cNvSpPr>
            <a:spLocks noGrp="1"/>
          </p:cNvSpPr>
          <p:nvPr>
            <p:ph idx="1"/>
          </p:nvPr>
        </p:nvSpPr>
        <p:spPr>
          <a:xfrm>
            <a:off x="407368" y="900430"/>
            <a:ext cx="11305256" cy="5681980"/>
          </a:xfrm>
          <a:noFill/>
          <a:ln w="9525">
            <a:noFill/>
          </a:ln>
        </p:spPr>
        <p:txBody>
          <a:bodyPr vert="horz" rtlCol="0">
            <a:normAutofit/>
          </a:bodyPr>
          <a:lstStyle/>
          <a:p>
            <a:pPr lvl="0" algn="l">
              <a:buSzTx/>
            </a:pPr>
            <a:r>
              <a:rPr lang="zh-CN" altLang="en-US" dirty="0" smtClean="0">
                <a:latin typeface="Times New Roman" panose="02020603050405020304" pitchFamily="18" charset="0"/>
                <a:cs typeface="Times New Roman" panose="02020603050405020304" pitchFamily="18" charset="0"/>
                <a:sym typeface="+mn-ea"/>
              </a:rPr>
              <a:t>泛</a:t>
            </a:r>
            <a:r>
              <a:rPr lang="zh-CN" altLang="en-US" dirty="0">
                <a:latin typeface="Times New Roman" panose="02020603050405020304" pitchFamily="18" charset="0"/>
                <a:cs typeface="Times New Roman" panose="02020603050405020304" pitchFamily="18" charset="0"/>
                <a:sym typeface="+mn-ea"/>
              </a:rPr>
              <a:t>型的本质是参数化类型，即是一种把明确类型的工作推迟到创建对象或者调用方法的时候才去明确的特殊的类型。</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1</a:t>
            </a:r>
            <a:r>
              <a:rPr lang="zh-CN" altLang="en-US" sz="2000" dirty="0">
                <a:latin typeface="Times New Roman" panose="02020603050405020304" pitchFamily="18" charset="0"/>
                <a:cs typeface="Times New Roman" panose="02020603050405020304" pitchFamily="18" charset="0"/>
                <a:sym typeface="+mn-ea"/>
              </a:rPr>
              <a:t>）泛型类 在定义类时通过指定参数，即构成泛型类。泛型类定义格式如下：</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class </a:t>
            </a:r>
            <a:r>
              <a:rPr lang="zh-CN" altLang="en-US" sz="2000" dirty="0">
                <a:latin typeface="Times New Roman" panose="02020603050405020304" pitchFamily="18" charset="0"/>
                <a:cs typeface="Times New Roman" panose="02020603050405020304" pitchFamily="18" charset="0"/>
                <a:sym typeface="+mn-ea"/>
              </a:rPr>
              <a:t>类名称 </a:t>
            </a:r>
            <a:r>
              <a:rPr lang="en-US" altLang="zh-CN" sz="2000" dirty="0">
                <a:latin typeface="Times New Roman" panose="02020603050405020304" pitchFamily="18" charset="0"/>
                <a:cs typeface="Times New Roman" panose="02020603050405020304" pitchFamily="18" charset="0"/>
                <a:sym typeface="+mn-ea"/>
              </a:rPr>
              <a:t>&lt;</a:t>
            </a:r>
            <a:r>
              <a:rPr lang="zh-CN" altLang="en-US" sz="2000" dirty="0">
                <a:latin typeface="Times New Roman" panose="02020603050405020304" pitchFamily="18" charset="0"/>
                <a:cs typeface="Times New Roman" panose="02020603050405020304" pitchFamily="18" charset="0"/>
                <a:sym typeface="+mn-ea"/>
              </a:rPr>
              <a:t>泛型标识列表</a:t>
            </a:r>
            <a:r>
              <a:rPr lang="en-US" altLang="zh-CN" sz="2000" dirty="0">
                <a:latin typeface="Times New Roman" panose="02020603050405020304" pitchFamily="18" charset="0"/>
                <a:cs typeface="Times New Roman" panose="02020603050405020304" pitchFamily="18" charset="0"/>
                <a:sym typeface="+mn-ea"/>
              </a:rPr>
              <a:t>&gt;{</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2</a:t>
            </a:r>
            <a:r>
              <a:rPr lang="zh-CN" altLang="en-US" sz="2000" dirty="0">
                <a:latin typeface="Times New Roman" panose="02020603050405020304" pitchFamily="18" charset="0"/>
                <a:cs typeface="Times New Roman" panose="02020603050405020304" pitchFamily="18" charset="0"/>
                <a:sym typeface="+mn-ea"/>
              </a:rPr>
              <a:t>）泛型接口，泛型接口与泛型类的定义基本一致，类型参数可以包含一个以上。</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public interface Generator&lt;T&gt; { </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3</a:t>
            </a:r>
            <a:r>
              <a:rPr lang="zh-CN" altLang="en-US" sz="2000" dirty="0">
                <a:latin typeface="Times New Roman" panose="02020603050405020304" pitchFamily="18" charset="0"/>
                <a:cs typeface="Times New Roman" panose="02020603050405020304" pitchFamily="18" charset="0"/>
                <a:sym typeface="+mn-ea"/>
              </a:rPr>
              <a:t>）泛型方法，泛型类是在实例化类的时候指明泛型的具体类型，而泛型方法是在调用方法的时候指明泛型的具体类型。</a:t>
            </a:r>
          </a:p>
          <a:p>
            <a:pPr marL="800100" lvl="2" indent="0">
              <a:buNone/>
            </a:pPr>
            <a:r>
              <a:rPr lang="en-US" altLang="zh-CN" sz="2000" dirty="0">
                <a:latin typeface="Times New Roman" panose="02020603050405020304" pitchFamily="18" charset="0"/>
                <a:cs typeface="Times New Roman" panose="02020603050405020304" pitchFamily="18" charset="0"/>
                <a:sym typeface="+mn-ea"/>
              </a:rPr>
              <a:t>public &lt;T&gt; T </a:t>
            </a:r>
            <a:r>
              <a:rPr lang="en-US" altLang="zh-CN" sz="2000" dirty="0" err="1">
                <a:latin typeface="Times New Roman" panose="02020603050405020304" pitchFamily="18" charset="0"/>
                <a:cs typeface="Times New Roman" panose="02020603050405020304" pitchFamily="18" charset="0"/>
                <a:sym typeface="+mn-ea"/>
              </a:rPr>
              <a:t>getObject</a:t>
            </a:r>
            <a:r>
              <a:rPr lang="en-US" altLang="zh-CN" sz="2000" dirty="0">
                <a:latin typeface="Times New Roman" panose="02020603050405020304" pitchFamily="18" charset="0"/>
                <a:cs typeface="Times New Roman" panose="02020603050405020304" pitchFamily="18" charset="0"/>
                <a:sym typeface="+mn-ea"/>
              </a:rPr>
              <a:t>(T c)</a:t>
            </a:r>
          </a:p>
          <a:p>
            <a:pPr marL="800100" lvl="2" indent="0">
              <a:buNone/>
            </a:pPr>
            <a:r>
              <a:rPr lang="en-US" altLang="zh-CN" sz="2000" dirty="0" smtClean="0">
                <a:latin typeface="Times New Roman" panose="02020603050405020304" pitchFamily="18" charset="0"/>
                <a:cs typeface="Times New Roman" panose="02020603050405020304" pitchFamily="18" charset="0"/>
                <a:sym typeface="+mn-ea"/>
              </a:rPr>
              <a:t>4</a:t>
            </a:r>
            <a:r>
              <a:rPr lang="zh-CN" altLang="en-US" sz="2000" dirty="0" smtClean="0">
                <a:latin typeface="Times New Roman" panose="02020603050405020304" pitchFamily="18" charset="0"/>
                <a:cs typeface="Times New Roman" panose="02020603050405020304" pitchFamily="18" charset="0"/>
                <a:sym typeface="+mn-ea"/>
              </a:rPr>
              <a:t>）泛</a:t>
            </a:r>
            <a:r>
              <a:rPr lang="zh-CN" altLang="en-US" sz="2000" dirty="0">
                <a:latin typeface="Times New Roman" panose="02020603050405020304" pitchFamily="18" charset="0"/>
                <a:cs typeface="Times New Roman" panose="02020603050405020304" pitchFamily="18" charset="0"/>
                <a:sym typeface="+mn-ea"/>
              </a:rPr>
              <a:t>型通配符，当使用泛型类或接口时，传递的数据中，泛型类型不确定，可以通过通配符</a:t>
            </a:r>
            <a:r>
              <a:rPr lang="en-US" altLang="zh-CN" sz="2000" dirty="0">
                <a:latin typeface="Times New Roman" panose="02020603050405020304" pitchFamily="18" charset="0"/>
                <a:cs typeface="Times New Roman" panose="02020603050405020304" pitchFamily="18" charset="0"/>
                <a:sym typeface="+mn-ea"/>
              </a:rPr>
              <a:t>&lt;?&gt;</a:t>
            </a:r>
            <a:r>
              <a:rPr lang="zh-CN" altLang="en-US" sz="2000" dirty="0">
                <a:latin typeface="Times New Roman" panose="02020603050405020304" pitchFamily="18" charset="0"/>
                <a:cs typeface="Times New Roman" panose="02020603050405020304" pitchFamily="18" charset="0"/>
                <a:sym typeface="+mn-ea"/>
              </a:rPr>
              <a:t>表示。</a:t>
            </a:r>
          </a:p>
          <a:p>
            <a:pPr marL="800100" lvl="2" indent="0">
              <a:buNone/>
            </a:pPr>
            <a:r>
              <a:rPr lang="zh-CN" altLang="en-US" sz="2000" dirty="0">
                <a:latin typeface="Times New Roman" panose="02020603050405020304" pitchFamily="18" charset="0"/>
                <a:cs typeface="Times New Roman" panose="02020603050405020304" pitchFamily="18" charset="0"/>
                <a:sym typeface="+mn-ea"/>
              </a:rPr>
              <a:t>泛型的上限代表只能接收该类型及其子类，类型名称 </a:t>
            </a:r>
            <a:r>
              <a:rPr lang="en-US" altLang="zh-CN" sz="2000" dirty="0">
                <a:latin typeface="Times New Roman" panose="02020603050405020304" pitchFamily="18" charset="0"/>
                <a:cs typeface="Times New Roman" panose="02020603050405020304" pitchFamily="18" charset="0"/>
                <a:sym typeface="+mn-ea"/>
              </a:rPr>
              <a:t>&lt;? extends </a:t>
            </a:r>
            <a:r>
              <a:rPr lang="zh-CN" altLang="en-US" sz="2000" dirty="0">
                <a:latin typeface="Times New Roman" panose="02020603050405020304" pitchFamily="18" charset="0"/>
                <a:cs typeface="Times New Roman" panose="02020603050405020304" pitchFamily="18" charset="0"/>
                <a:sym typeface="+mn-ea"/>
              </a:rPr>
              <a:t>类 </a:t>
            </a:r>
            <a:r>
              <a:rPr lang="en-US" altLang="zh-CN" sz="2000" dirty="0">
                <a:latin typeface="Times New Roman" panose="02020603050405020304" pitchFamily="18" charset="0"/>
                <a:cs typeface="Times New Roman" panose="02020603050405020304" pitchFamily="18" charset="0"/>
                <a:sym typeface="+mn-ea"/>
              </a:rPr>
              <a:t>&gt; </a:t>
            </a:r>
            <a:r>
              <a:rPr lang="zh-CN" altLang="en-US" sz="2000" dirty="0">
                <a:latin typeface="Times New Roman" panose="02020603050405020304" pitchFamily="18" charset="0"/>
                <a:cs typeface="Times New Roman" panose="02020603050405020304" pitchFamily="18" charset="0"/>
                <a:sym typeface="+mn-ea"/>
              </a:rPr>
              <a:t>对象名称</a:t>
            </a:r>
          </a:p>
          <a:p>
            <a:pPr marL="800100" lvl="2" indent="0">
              <a:buNone/>
            </a:pPr>
            <a:r>
              <a:rPr lang="zh-CN" altLang="en-US" sz="2000" dirty="0">
                <a:latin typeface="Times New Roman" panose="02020603050405020304" pitchFamily="18" charset="0"/>
                <a:cs typeface="Times New Roman" panose="02020603050405020304" pitchFamily="18" charset="0"/>
                <a:sym typeface="+mn-ea"/>
              </a:rPr>
              <a:t>泛型的下限代表只能接收该类型及其父类型，类型名称 </a:t>
            </a:r>
            <a:r>
              <a:rPr lang="en-US" altLang="zh-CN" sz="2000" dirty="0">
                <a:latin typeface="Times New Roman" panose="02020603050405020304" pitchFamily="18" charset="0"/>
                <a:cs typeface="Times New Roman" panose="02020603050405020304" pitchFamily="18" charset="0"/>
                <a:sym typeface="+mn-ea"/>
              </a:rPr>
              <a:t>&lt;? super </a:t>
            </a:r>
            <a:r>
              <a:rPr lang="zh-CN" altLang="en-US" sz="2000" dirty="0">
                <a:latin typeface="Times New Roman" panose="02020603050405020304" pitchFamily="18" charset="0"/>
                <a:cs typeface="Times New Roman" panose="02020603050405020304" pitchFamily="18" charset="0"/>
                <a:sym typeface="+mn-ea"/>
              </a:rPr>
              <a:t>类 </a:t>
            </a:r>
            <a:r>
              <a:rPr lang="en-US" altLang="zh-CN" sz="2000" dirty="0">
                <a:latin typeface="Times New Roman" panose="02020603050405020304" pitchFamily="18" charset="0"/>
                <a:cs typeface="Times New Roman" panose="02020603050405020304" pitchFamily="18" charset="0"/>
                <a:sym typeface="+mn-ea"/>
              </a:rPr>
              <a:t>&gt; </a:t>
            </a:r>
            <a:r>
              <a:rPr lang="zh-CN" altLang="en-US" sz="2000" dirty="0">
                <a:latin typeface="Times New Roman" panose="02020603050405020304" pitchFamily="18" charset="0"/>
                <a:cs typeface="Times New Roman" panose="02020603050405020304" pitchFamily="18" charset="0"/>
                <a:sym typeface="+mn-ea"/>
              </a:rPr>
              <a:t>对象名称</a:t>
            </a:r>
          </a:p>
          <a:p>
            <a:pPr lvl="0" algn="l">
              <a:buSzTx/>
            </a:pPr>
            <a:endParaRPr lang="en-US" altLang="zh-CN"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集合</a:t>
            </a:r>
          </a:p>
        </p:txBody>
      </p:sp>
      <p:sp>
        <p:nvSpPr>
          <p:cNvPr id="4" name="内容占位符 3"/>
          <p:cNvSpPr>
            <a:spLocks noGrp="1"/>
          </p:cNvSpPr>
          <p:nvPr>
            <p:ph idx="1"/>
          </p:nvPr>
        </p:nvSpPr>
        <p:spPr/>
        <p:txBody>
          <a:bodyPr/>
          <a:lstStyle/>
          <a:p>
            <a:r>
              <a:rPr lang="zh-CN" altLang="en-US" dirty="0" smtClean="0">
                <a:solidFill>
                  <a:srgbClr val="FF0000"/>
                </a:solidFill>
                <a:ea typeface="宋体" panose="02010600030101010101" pitchFamily="2" charset="-122"/>
              </a:rPr>
              <a:t>集合</a:t>
            </a:r>
            <a:r>
              <a:rPr lang="zh-CN" altLang="en-US" dirty="0">
                <a:ea typeface="宋体" panose="02010600030101010101" pitchFamily="2" charset="-122"/>
              </a:rPr>
              <a:t>是一个存放对象引用的</a:t>
            </a:r>
            <a:r>
              <a:rPr lang="zh-CN" altLang="en-US" dirty="0">
                <a:solidFill>
                  <a:srgbClr val="FF0000"/>
                </a:solidFill>
                <a:ea typeface="宋体" panose="02010600030101010101" pitchFamily="2" charset="-122"/>
              </a:rPr>
              <a:t>容器</a:t>
            </a:r>
            <a:r>
              <a:rPr lang="zh-CN" altLang="en-US" dirty="0">
                <a:ea typeface="宋体" panose="02010600030101010101" pitchFamily="2" charset="-122"/>
              </a:rPr>
              <a:t>。集合框架是一个用来代表和操纵集合的统一架构。所有的集合框架都包含如下内容：</a:t>
            </a:r>
          </a:p>
          <a:p>
            <a:pPr lvl="1">
              <a:buNone/>
            </a:pPr>
            <a:r>
              <a:rPr lang="en-US" altLang="zh-CN" dirty="0">
                <a:ea typeface="宋体" panose="02010600030101010101" pitchFamily="2" charset="-122"/>
              </a:rPr>
              <a:t>1</a:t>
            </a:r>
            <a:r>
              <a:rPr lang="zh-CN" altLang="en-US" dirty="0">
                <a:ea typeface="宋体" panose="02010600030101010101" pitchFamily="2" charset="-122"/>
              </a:rPr>
              <a:t>）接口：是代表集合的抽象数据类型，如 </a:t>
            </a:r>
            <a:r>
              <a:rPr lang="en-US" altLang="zh-CN" dirty="0">
                <a:ea typeface="宋体" panose="02010600030101010101" pitchFamily="2" charset="-122"/>
              </a:rPr>
              <a:t>Collection</a:t>
            </a:r>
            <a:r>
              <a:rPr lang="zh-CN" altLang="en-US" dirty="0">
                <a:ea typeface="宋体" panose="02010600030101010101" pitchFamily="2" charset="-122"/>
              </a:rPr>
              <a:t>、</a:t>
            </a:r>
            <a:r>
              <a:rPr lang="en-US" altLang="zh-CN" dirty="0">
                <a:ea typeface="宋体" panose="02010600030101010101" pitchFamily="2" charset="-122"/>
              </a:rPr>
              <a:t>List</a:t>
            </a:r>
            <a:r>
              <a:rPr lang="zh-CN" altLang="en-US" dirty="0">
                <a:ea typeface="宋体" panose="02010600030101010101" pitchFamily="2" charset="-122"/>
              </a:rPr>
              <a:t>、</a:t>
            </a:r>
            <a:r>
              <a:rPr lang="en-US" altLang="zh-CN" dirty="0">
                <a:ea typeface="宋体" panose="02010600030101010101" pitchFamily="2" charset="-122"/>
              </a:rPr>
              <a:t>Set</a:t>
            </a:r>
            <a:r>
              <a:rPr lang="zh-CN" altLang="en-US" dirty="0">
                <a:ea typeface="宋体" panose="02010600030101010101" pitchFamily="2" charset="-122"/>
              </a:rPr>
              <a:t>、</a:t>
            </a:r>
            <a:r>
              <a:rPr lang="en-US" altLang="zh-CN" dirty="0">
                <a:ea typeface="宋体" panose="02010600030101010101" pitchFamily="2" charset="-122"/>
              </a:rPr>
              <a:t>Map </a:t>
            </a:r>
            <a:r>
              <a:rPr lang="zh-CN" altLang="en-US" dirty="0">
                <a:ea typeface="宋体" panose="02010600030101010101" pitchFamily="2" charset="-122"/>
              </a:rPr>
              <a:t>等。定义多个接口的目的是为了以不同的方式操作集合对象。</a:t>
            </a:r>
            <a:endParaRPr lang="en-US" altLang="zh-CN" dirty="0">
              <a:ea typeface="宋体" panose="02010600030101010101" pitchFamily="2" charset="-122"/>
            </a:endParaRPr>
          </a:p>
          <a:p>
            <a:pPr lvl="1">
              <a:buNone/>
            </a:pPr>
            <a:endParaRPr lang="zh-CN" altLang="en-US" dirty="0">
              <a:ea typeface="宋体" panose="02010600030101010101" pitchFamily="2" charset="-122"/>
            </a:endParaRPr>
          </a:p>
          <a:p>
            <a:pPr lvl="1">
              <a:buNone/>
            </a:pPr>
            <a:r>
              <a:rPr lang="en-US" altLang="zh-CN" dirty="0">
                <a:ea typeface="宋体" panose="02010600030101010101" pitchFamily="2" charset="-122"/>
              </a:rPr>
              <a:t>2</a:t>
            </a:r>
            <a:r>
              <a:rPr lang="zh-CN" altLang="en-US" dirty="0">
                <a:ea typeface="宋体" panose="02010600030101010101" pitchFamily="2" charset="-122"/>
              </a:rPr>
              <a:t>）实现类：是集合接口的具体实现，如</a:t>
            </a:r>
            <a:r>
              <a:rPr lang="en-US" altLang="zh-CN" dirty="0" err="1">
                <a:ea typeface="宋体" panose="02010600030101010101" pitchFamily="2" charset="-122"/>
              </a:rPr>
              <a:t>ArrayList</a:t>
            </a:r>
            <a:r>
              <a:rPr lang="zh-CN" altLang="en-US" dirty="0">
                <a:ea typeface="宋体" panose="02010600030101010101" pitchFamily="2" charset="-122"/>
              </a:rPr>
              <a:t>、</a:t>
            </a:r>
            <a:r>
              <a:rPr lang="en-US" altLang="zh-CN" dirty="0" err="1">
                <a:ea typeface="宋体" panose="02010600030101010101" pitchFamily="2" charset="-122"/>
              </a:rPr>
              <a:t>LinkedList</a:t>
            </a:r>
            <a:r>
              <a:rPr lang="zh-CN" altLang="en-US" dirty="0">
                <a:ea typeface="宋体" panose="02010600030101010101" pitchFamily="2" charset="-122"/>
              </a:rPr>
              <a:t>、</a:t>
            </a:r>
            <a:r>
              <a:rPr lang="en-US" altLang="zh-CN" dirty="0" err="1">
                <a:ea typeface="宋体" panose="02010600030101010101" pitchFamily="2" charset="-122"/>
              </a:rPr>
              <a:t>HashSet</a:t>
            </a:r>
            <a:r>
              <a:rPr lang="zh-CN" altLang="en-US" dirty="0">
                <a:ea typeface="宋体" panose="02010600030101010101" pitchFamily="2" charset="-122"/>
              </a:rPr>
              <a:t>、</a:t>
            </a:r>
            <a:r>
              <a:rPr lang="en-US" altLang="zh-CN" dirty="0" err="1">
                <a:ea typeface="宋体" panose="02010600030101010101" pitchFamily="2" charset="-122"/>
              </a:rPr>
              <a:t>HashMap</a:t>
            </a:r>
            <a:r>
              <a:rPr lang="zh-CN" altLang="en-US" dirty="0">
                <a:ea typeface="宋体" panose="02010600030101010101" pitchFamily="2" charset="-122"/>
              </a:rPr>
              <a:t>等。</a:t>
            </a:r>
            <a:endParaRPr lang="en-US" altLang="zh-CN" dirty="0">
              <a:ea typeface="宋体" panose="02010600030101010101" pitchFamily="2" charset="-122"/>
            </a:endParaRPr>
          </a:p>
          <a:p>
            <a:pPr lvl="1">
              <a:buNone/>
            </a:pPr>
            <a:endParaRPr lang="zh-CN" altLang="en-US" dirty="0">
              <a:ea typeface="宋体" panose="02010600030101010101" pitchFamily="2" charset="-122"/>
            </a:endParaRPr>
          </a:p>
          <a:p>
            <a:pPr lvl="1">
              <a:buNone/>
            </a:pPr>
            <a:r>
              <a:rPr lang="en-US" altLang="zh-CN" dirty="0">
                <a:ea typeface="宋体" panose="02010600030101010101" pitchFamily="2" charset="-122"/>
              </a:rPr>
              <a:t>3</a:t>
            </a:r>
            <a:r>
              <a:rPr lang="zh-CN" altLang="en-US" dirty="0">
                <a:ea typeface="宋体" panose="02010600030101010101" pitchFamily="2" charset="-122"/>
              </a:rPr>
              <a:t>）算法：是实现集合接口里的一些常用计算，例如：搜索和排序。这些相同的方法在相似的接口上有着不同的实现。</a:t>
            </a:r>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zh-CN" altLang="en-US" dirty="0"/>
              <a:t>迭代器</a:t>
            </a:r>
          </a:p>
        </p:txBody>
      </p:sp>
      <p:sp>
        <p:nvSpPr>
          <p:cNvPr id="4" name="内容占位符 3"/>
          <p:cNvSpPr>
            <a:spLocks noGrp="1"/>
          </p:cNvSpPr>
          <p:nvPr>
            <p:ph idx="1"/>
          </p:nvPr>
        </p:nvSpPr>
        <p:spPr/>
        <p:txBody>
          <a:bodyPr/>
          <a:lstStyle/>
          <a:p>
            <a:r>
              <a:rPr lang="zh-CN" altLang="zh-CN" dirty="0" smtClean="0">
                <a:solidFill>
                  <a:srgbClr val="FF0000"/>
                </a:solidFill>
                <a:ea typeface="宋体" panose="02010600030101010101" pitchFamily="2" charset="-122"/>
              </a:rPr>
              <a:t>迭代</a:t>
            </a:r>
            <a:r>
              <a:rPr lang="zh-CN" altLang="zh-CN" dirty="0">
                <a:solidFill>
                  <a:srgbClr val="FF0000"/>
                </a:solidFill>
                <a:ea typeface="宋体" panose="02010600030101010101" pitchFamily="2" charset="-122"/>
              </a:rPr>
              <a:t>器（</a:t>
            </a:r>
            <a:r>
              <a:rPr lang="en-US" altLang="zh-CN" dirty="0">
                <a:solidFill>
                  <a:srgbClr val="FF0000"/>
                </a:solidFill>
                <a:ea typeface="宋体" panose="02010600030101010101" pitchFamily="2" charset="-122"/>
              </a:rPr>
              <a:t>Iterator</a:t>
            </a:r>
            <a:r>
              <a:rPr lang="zh-CN" altLang="zh-CN" dirty="0">
                <a:solidFill>
                  <a:srgbClr val="FF0000"/>
                </a:solidFill>
                <a:ea typeface="宋体" panose="02010600030101010101" pitchFamily="2" charset="-122"/>
              </a:rPr>
              <a:t>）</a:t>
            </a:r>
            <a:r>
              <a:rPr lang="zh-CN" altLang="zh-CN" dirty="0">
                <a:ea typeface="宋体" panose="02010600030101010101" pitchFamily="2" charset="-122"/>
              </a:rPr>
              <a:t>不是一个集合，它是一种用于访问集合的方法，可用于迭代</a:t>
            </a:r>
            <a:r>
              <a:rPr lang="en-US" altLang="zh-CN" dirty="0" err="1">
                <a:ea typeface="宋体" panose="02010600030101010101" pitchFamily="2" charset="-122"/>
              </a:rPr>
              <a:t>ArrayList</a:t>
            </a:r>
            <a:r>
              <a:rPr lang="en-US" altLang="zh-CN" dirty="0">
                <a:ea typeface="宋体" panose="02010600030101010101" pitchFamily="2" charset="-122"/>
              </a:rPr>
              <a:t> </a:t>
            </a:r>
            <a:r>
              <a:rPr lang="zh-CN" altLang="zh-CN" dirty="0">
                <a:ea typeface="宋体" panose="02010600030101010101" pitchFamily="2" charset="-122"/>
              </a:rPr>
              <a:t>和</a:t>
            </a:r>
            <a:r>
              <a:rPr lang="en-US" altLang="zh-CN" dirty="0" err="1">
                <a:ea typeface="宋体" panose="02010600030101010101" pitchFamily="2" charset="-122"/>
              </a:rPr>
              <a:t>HashSet</a:t>
            </a:r>
            <a:r>
              <a:rPr lang="zh-CN" altLang="zh-CN" dirty="0">
                <a:ea typeface="宋体" panose="02010600030101010101" pitchFamily="2" charset="-122"/>
              </a:rPr>
              <a:t>等集合。迭代器包含</a:t>
            </a:r>
            <a:r>
              <a:rPr lang="en-US" altLang="zh-CN" dirty="0">
                <a:ea typeface="宋体" panose="02010600030101010101" pitchFamily="2" charset="-122"/>
              </a:rPr>
              <a:t>next()</a:t>
            </a:r>
            <a:r>
              <a:rPr lang="zh-CN" altLang="zh-CN" dirty="0">
                <a:ea typeface="宋体" panose="02010600030101010101" pitchFamily="2" charset="-122"/>
              </a:rPr>
              <a:t>、</a:t>
            </a:r>
            <a:r>
              <a:rPr lang="en-US" altLang="zh-CN" dirty="0" err="1">
                <a:ea typeface="宋体" panose="02010600030101010101" pitchFamily="2" charset="-122"/>
              </a:rPr>
              <a:t>hasNext</a:t>
            </a:r>
            <a:r>
              <a:rPr lang="en-US" altLang="zh-CN" dirty="0">
                <a:ea typeface="宋体" panose="02010600030101010101" pitchFamily="2" charset="-122"/>
              </a:rPr>
              <a:t>()</a:t>
            </a:r>
            <a:r>
              <a:rPr lang="zh-CN" altLang="zh-CN" dirty="0">
                <a:ea typeface="宋体" panose="02010600030101010101" pitchFamily="2" charset="-122"/>
              </a:rPr>
              <a:t>、</a:t>
            </a:r>
            <a:r>
              <a:rPr lang="en-US" altLang="zh-CN" dirty="0">
                <a:ea typeface="宋体" panose="02010600030101010101" pitchFamily="2" charset="-122"/>
              </a:rPr>
              <a:t>remove()</a:t>
            </a:r>
            <a:r>
              <a:rPr lang="zh-CN" altLang="zh-CN" dirty="0">
                <a:ea typeface="宋体" panose="02010600030101010101" pitchFamily="2" charset="-122"/>
              </a:rPr>
              <a:t>等重要方法，具体功能描述如下：</a:t>
            </a:r>
          </a:p>
          <a:p>
            <a:pPr marL="400050" lvl="1" indent="0">
              <a:buNone/>
            </a:pPr>
            <a:r>
              <a:rPr lang="zh-CN" altLang="zh-CN" dirty="0">
                <a:ea typeface="宋体" panose="02010600030101010101" pitchFamily="2" charset="-122"/>
              </a:rPr>
              <a:t>（</a:t>
            </a:r>
            <a:r>
              <a:rPr lang="en-US" altLang="zh-CN" dirty="0">
                <a:ea typeface="宋体" panose="02010600030101010101" pitchFamily="2" charset="-122"/>
              </a:rPr>
              <a:t>1</a:t>
            </a:r>
            <a:r>
              <a:rPr lang="zh-CN" altLang="zh-CN" dirty="0">
                <a:ea typeface="宋体" panose="02010600030101010101" pitchFamily="2" charset="-122"/>
              </a:rPr>
              <a:t>）</a:t>
            </a:r>
            <a:r>
              <a:rPr lang="en-US" altLang="zh-CN" dirty="0">
                <a:ea typeface="宋体" panose="02010600030101010101" pitchFamily="2" charset="-122"/>
              </a:rPr>
              <a:t>Object next()</a:t>
            </a:r>
            <a:r>
              <a:rPr lang="zh-CN" altLang="zh-CN" dirty="0">
                <a:ea typeface="宋体" panose="02010600030101010101" pitchFamily="2" charset="-122"/>
              </a:rPr>
              <a:t>：返回迭代器刚越过元素的引用并且更新迭代器的状态，返回值是</a:t>
            </a:r>
            <a:r>
              <a:rPr lang="en-US" altLang="zh-CN" dirty="0">
                <a:ea typeface="宋体" panose="02010600030101010101" pitchFamily="2" charset="-122"/>
              </a:rPr>
              <a:t>Object</a:t>
            </a:r>
            <a:r>
              <a:rPr lang="zh-CN" altLang="zh-CN" dirty="0">
                <a:ea typeface="宋体" panose="02010600030101010101" pitchFamily="2" charset="-122"/>
              </a:rPr>
              <a:t>，需要强制转换成自己需要的类型。</a:t>
            </a:r>
          </a:p>
          <a:p>
            <a:pPr marL="400050" lvl="1" indent="0">
              <a:buNone/>
            </a:pPr>
            <a:r>
              <a:rPr lang="zh-CN" altLang="zh-CN" dirty="0">
                <a:ea typeface="宋体" panose="02010600030101010101" pitchFamily="2" charset="-122"/>
              </a:rPr>
              <a:t>（</a:t>
            </a:r>
            <a:r>
              <a:rPr lang="en-US" altLang="zh-CN" dirty="0">
                <a:ea typeface="宋体" panose="02010600030101010101" pitchFamily="2" charset="-122"/>
              </a:rPr>
              <a:t>2</a:t>
            </a:r>
            <a:r>
              <a:rPr lang="zh-CN" altLang="zh-CN" dirty="0">
                <a:ea typeface="宋体" panose="02010600030101010101" pitchFamily="2" charset="-122"/>
              </a:rPr>
              <a:t>）</a:t>
            </a:r>
            <a:r>
              <a:rPr lang="en-US" altLang="zh-CN" dirty="0" err="1">
                <a:ea typeface="宋体" panose="02010600030101010101" pitchFamily="2" charset="-122"/>
              </a:rPr>
              <a:t>boolean</a:t>
            </a:r>
            <a:r>
              <a:rPr lang="en-US" altLang="zh-CN" dirty="0">
                <a:ea typeface="宋体" panose="02010600030101010101" pitchFamily="2" charset="-122"/>
              </a:rPr>
              <a:t> </a:t>
            </a:r>
            <a:r>
              <a:rPr lang="en-US" altLang="zh-CN" dirty="0" err="1">
                <a:ea typeface="宋体" panose="02010600030101010101" pitchFamily="2" charset="-122"/>
              </a:rPr>
              <a:t>hasNext</a:t>
            </a:r>
            <a:r>
              <a:rPr lang="en-US" altLang="zh-CN" dirty="0">
                <a:ea typeface="宋体" panose="02010600030101010101" pitchFamily="2" charset="-122"/>
              </a:rPr>
              <a:t>()</a:t>
            </a:r>
            <a:r>
              <a:rPr lang="zh-CN" altLang="zh-CN" dirty="0">
                <a:ea typeface="宋体" panose="02010600030101010101" pitchFamily="2" charset="-122"/>
              </a:rPr>
              <a:t>：判断容器内是否还有可供访问的元素。</a:t>
            </a:r>
          </a:p>
          <a:p>
            <a:pPr marL="400050" lvl="1" indent="0">
              <a:buNone/>
            </a:pPr>
            <a:r>
              <a:rPr lang="zh-CN" altLang="zh-CN" dirty="0">
                <a:ea typeface="宋体" panose="02010600030101010101" pitchFamily="2" charset="-122"/>
              </a:rPr>
              <a:t>（</a:t>
            </a:r>
            <a:r>
              <a:rPr lang="en-US" altLang="zh-CN" dirty="0">
                <a:ea typeface="宋体" panose="02010600030101010101" pitchFamily="2" charset="-122"/>
              </a:rPr>
              <a:t>3</a:t>
            </a:r>
            <a:r>
              <a:rPr lang="zh-CN" altLang="zh-CN" dirty="0">
                <a:ea typeface="宋体" panose="02010600030101010101" pitchFamily="2" charset="-122"/>
              </a:rPr>
              <a:t>）</a:t>
            </a:r>
            <a:r>
              <a:rPr lang="en-US" altLang="zh-CN" dirty="0">
                <a:ea typeface="宋体" panose="02010600030101010101" pitchFamily="2" charset="-122"/>
              </a:rPr>
              <a:t>void remove()</a:t>
            </a:r>
            <a:r>
              <a:rPr lang="zh-CN" altLang="zh-CN" dirty="0">
                <a:ea typeface="宋体" panose="02010600030101010101" pitchFamily="2" charset="-122"/>
              </a:rPr>
              <a:t>：删除迭代器刚越过的元素。</a:t>
            </a:r>
          </a:p>
          <a:p>
            <a:endParaRPr lang="zh-CN" altLang="en-US"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dirty="0">
              <a:latin typeface="Times New Roman" panose="02020603050405020304" pitchFamily="18" charset="0"/>
              <a:cs typeface="Times New Roman" panose="02020603050405020304" pitchFamily="18" charset="0"/>
            </a:endParaRPr>
          </a:p>
        </p:txBody>
      </p:sp>
      <p:sp>
        <p:nvSpPr>
          <p:cNvPr id="32773" name="矩形 8"/>
          <p:cNvSpPr/>
          <p:nvPr>
            <p:custDataLst>
              <p:tags r:id="rId1"/>
            </p:custDataLst>
          </p:nvPr>
        </p:nvSpPr>
        <p:spPr>
          <a:xfrm>
            <a:off x="1757680" y="1590040"/>
            <a:ext cx="9376410" cy="853567"/>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知识目标</a:t>
            </a:r>
            <a:r>
              <a:rPr lang="zh-CN" altLang="en-US" sz="2000" dirty="0">
                <a:solidFill>
                  <a:srgbClr val="000000"/>
                </a:solidFill>
                <a:latin typeface="微软雅黑" panose="020B0503020204020204" pitchFamily="34" charset="-122"/>
                <a:ea typeface="微软雅黑" panose="020B0503020204020204" pitchFamily="34" charset="-122"/>
              </a:rPr>
              <a:t>：了解</a:t>
            </a:r>
            <a:r>
              <a:rPr lang="en-US" altLang="zh-CN" sz="2000" dirty="0">
                <a:solidFill>
                  <a:srgbClr val="000000"/>
                </a:solidFill>
                <a:latin typeface="微软雅黑" panose="020B0503020204020204" pitchFamily="34" charset="-122"/>
                <a:ea typeface="微软雅黑" panose="020B0503020204020204" pitchFamily="34" charset="-122"/>
              </a:rPr>
              <a:t>Java</a:t>
            </a:r>
            <a:r>
              <a:rPr lang="zh-CN" altLang="en-US" sz="2000" dirty="0">
                <a:solidFill>
                  <a:srgbClr val="000000"/>
                </a:solidFill>
                <a:latin typeface="微软雅黑" panose="020B0503020204020204" pitchFamily="34" charset="-122"/>
                <a:ea typeface="微软雅黑" panose="020B0503020204020204" pitchFamily="34" charset="-122"/>
              </a:rPr>
              <a:t>集合框架的接口和实现类；理解泛型类、泛型接口、泛型方法的特点以及应用条件；掌握迭代器原理以及操作集合的常用方式。</a:t>
            </a:r>
          </a:p>
        </p:txBody>
      </p:sp>
      <p:sp>
        <p:nvSpPr>
          <p:cNvPr id="32774" name="矩形 9"/>
          <p:cNvSpPr/>
          <p:nvPr>
            <p:custDataLst>
              <p:tags r:id="rId2"/>
            </p:custDataLst>
          </p:nvPr>
        </p:nvSpPr>
        <p:spPr>
          <a:xfrm>
            <a:off x="1757680" y="3184525"/>
            <a:ext cx="9522896" cy="892552"/>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能力目标</a:t>
            </a:r>
            <a:r>
              <a:rPr lang="zh-CN" altLang="en-US" sz="2000" dirty="0">
                <a:solidFill>
                  <a:srgbClr val="000000"/>
                </a:solidFill>
                <a:latin typeface="微软雅黑" panose="020B0503020204020204" pitchFamily="34" charset="-122"/>
                <a:ea typeface="微软雅黑" panose="020B0503020204020204" pitchFamily="34" charset="-122"/>
              </a:rPr>
              <a:t>：深入理解泛型类、方法和接口的定义以及应用；能在程序设计中将</a:t>
            </a:r>
            <a:r>
              <a:rPr lang="en-US" altLang="zh-CN" sz="2000" dirty="0">
                <a:solidFill>
                  <a:srgbClr val="000000"/>
                </a:solidFill>
                <a:latin typeface="微软雅黑" panose="020B0503020204020204" pitchFamily="34" charset="-122"/>
                <a:ea typeface="微软雅黑" panose="020B0503020204020204" pitchFamily="34" charset="-122"/>
              </a:rPr>
              <a:t>List&lt;E&gt;</a:t>
            </a:r>
            <a:r>
              <a:rPr lang="zh-CN" altLang="en-US" sz="2000" dirty="0">
                <a:solidFill>
                  <a:srgbClr val="000000"/>
                </a:solidFill>
                <a:latin typeface="微软雅黑" panose="020B0503020204020204" pitchFamily="34" charset="-122"/>
                <a:ea typeface="微软雅黑" panose="020B0503020204020204" pitchFamily="34" charset="-122"/>
              </a:rPr>
              <a:t>、 </a:t>
            </a:r>
            <a:r>
              <a:rPr lang="en-US" altLang="zh-CN" sz="2000" dirty="0">
                <a:solidFill>
                  <a:srgbClr val="000000"/>
                </a:solidFill>
                <a:latin typeface="微软雅黑" panose="020B0503020204020204" pitchFamily="34" charset="-122"/>
                <a:ea typeface="微软雅黑" panose="020B0503020204020204" pitchFamily="34" charset="-122"/>
              </a:rPr>
              <a:t>Set&lt;E&gt;</a:t>
            </a:r>
            <a:r>
              <a:rPr lang="zh-CN" altLang="en-US" sz="2000" dirty="0">
                <a:solidFill>
                  <a:srgbClr val="000000"/>
                </a:solidFill>
                <a:latin typeface="微软雅黑" panose="020B0503020204020204" pitchFamily="34" charset="-122"/>
                <a:ea typeface="微软雅黑" panose="020B0503020204020204" pitchFamily="34" charset="-122"/>
              </a:rPr>
              <a:t>接口及其实现类</a:t>
            </a:r>
            <a:r>
              <a:rPr lang="en-US" altLang="zh-CN" sz="2000" dirty="0" err="1">
                <a:solidFill>
                  <a:srgbClr val="000000"/>
                </a:solidFill>
                <a:latin typeface="微软雅黑" panose="020B0503020204020204" pitchFamily="34" charset="-122"/>
                <a:ea typeface="微软雅黑" panose="020B0503020204020204" pitchFamily="34" charset="-122"/>
              </a:rPr>
              <a:t>LinkedList</a:t>
            </a:r>
            <a:r>
              <a:rPr lang="en-US" altLang="zh-CN" sz="2000" dirty="0">
                <a:solidFill>
                  <a:srgbClr val="000000"/>
                </a:solidFill>
                <a:latin typeface="微软雅黑" panose="020B0503020204020204" pitchFamily="34" charset="-122"/>
                <a:ea typeface="微软雅黑" panose="020B0503020204020204" pitchFamily="34" charset="-122"/>
              </a:rPr>
              <a:t>&lt;E&gt;</a:t>
            </a: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err="1">
                <a:solidFill>
                  <a:srgbClr val="000000"/>
                </a:solidFill>
                <a:latin typeface="微软雅黑" panose="020B0503020204020204" pitchFamily="34" charset="-122"/>
                <a:ea typeface="微软雅黑" panose="020B0503020204020204" pitchFamily="34" charset="-122"/>
              </a:rPr>
              <a:t>ArrayList</a:t>
            </a:r>
            <a:r>
              <a:rPr lang="en-US" altLang="zh-CN" sz="2000" dirty="0">
                <a:solidFill>
                  <a:srgbClr val="000000"/>
                </a:solidFill>
                <a:latin typeface="微软雅黑" panose="020B0503020204020204" pitchFamily="34" charset="-122"/>
                <a:ea typeface="微软雅黑" panose="020B0503020204020204" pitchFamily="34" charset="-122"/>
              </a:rPr>
              <a:t>&lt;E&gt;</a:t>
            </a:r>
            <a:r>
              <a:rPr lang="zh-CN" altLang="en-US" sz="2000" dirty="0">
                <a:solidFill>
                  <a:srgbClr val="000000"/>
                </a:solidFill>
                <a:latin typeface="微软雅黑" panose="020B0503020204020204" pitchFamily="34" charset="-122"/>
                <a:ea typeface="微软雅黑" panose="020B0503020204020204" pitchFamily="34" charset="-122"/>
              </a:rPr>
              <a:t>等类熟练应用。</a:t>
            </a:r>
          </a:p>
        </p:txBody>
      </p:sp>
      <p:sp>
        <p:nvSpPr>
          <p:cNvPr id="32775" name="矩形 10"/>
          <p:cNvSpPr/>
          <p:nvPr>
            <p:custDataLst>
              <p:tags r:id="rId3"/>
            </p:custDataLst>
          </p:nvPr>
        </p:nvSpPr>
        <p:spPr>
          <a:xfrm>
            <a:off x="1691640" y="4591685"/>
            <a:ext cx="9183370" cy="453457"/>
          </a:xfrm>
          <a:prstGeom prst="rect">
            <a:avLst/>
          </a:prstGeom>
          <a:noFill/>
          <a:ln w="9525">
            <a:noFill/>
          </a:ln>
        </p:spPr>
        <p:txBody>
          <a:bodyPr wrap="square">
            <a:spAutoFit/>
          </a:bodyPr>
          <a:lstStyle/>
          <a:p>
            <a:pPr>
              <a:lnSpc>
                <a:spcPct val="130000"/>
              </a:lnSpc>
              <a:spcBef>
                <a:spcPts val="600"/>
              </a:spcBef>
              <a:spcAft>
                <a:spcPts val="600"/>
              </a:spcAft>
            </a:pPr>
            <a:r>
              <a:rPr lang="zh-CN" altLang="en-US" sz="2000" b="1" dirty="0">
                <a:solidFill>
                  <a:srgbClr val="0070C0"/>
                </a:solidFill>
                <a:latin typeface="微软雅黑" panose="020B0503020204020204" pitchFamily="34" charset="-122"/>
                <a:ea typeface="微软雅黑" panose="020B0503020204020204" pitchFamily="34" charset="-122"/>
              </a:rPr>
              <a:t>素质目标</a:t>
            </a:r>
            <a:r>
              <a:rPr lang="zh-CN" altLang="en-US" sz="2000" dirty="0">
                <a:solidFill>
                  <a:srgbClr val="000000"/>
                </a:solidFill>
                <a:latin typeface="微软雅黑" panose="020B0503020204020204" pitchFamily="34" charset="-122"/>
                <a:ea typeface="微软雅黑" panose="020B0503020204020204" pitchFamily="34" charset="-122"/>
              </a:rPr>
              <a:t>：树立重复利用的意识，养成节约资源的好习惯。</a:t>
            </a:r>
          </a:p>
        </p:txBody>
      </p:sp>
      <p:sp>
        <p:nvSpPr>
          <p:cNvPr id="32777" name="圆角矩形 4"/>
          <p:cNvSpPr>
            <a:spLocks noChangeAspect="1"/>
          </p:cNvSpPr>
          <p:nvPr>
            <p:custDataLst>
              <p:tags r:id="rId4"/>
            </p:custDataLst>
          </p:nvPr>
        </p:nvSpPr>
        <p:spPr>
          <a:xfrm>
            <a:off x="971550" y="3274050"/>
            <a:ext cx="539750" cy="541338"/>
          </a:xfrm>
          <a:prstGeom prst="roundRect">
            <a:avLst>
              <a:gd name="adj" fmla="val 16667"/>
            </a:avLst>
          </a:prstGeom>
          <a:solidFill>
            <a:srgbClr val="6ED4D4"/>
          </a:solidFill>
          <a:ln w="9525">
            <a:noFill/>
          </a:ln>
        </p:spPr>
        <p:txBody>
          <a:bodyPr anchor="ctr" anchorCtr="0"/>
          <a:lstStyle/>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2</a:t>
            </a:r>
          </a:p>
        </p:txBody>
      </p:sp>
      <p:sp>
        <p:nvSpPr>
          <p:cNvPr id="32778" name="圆角矩形 3"/>
          <p:cNvSpPr>
            <a:spLocks noChangeAspect="1"/>
          </p:cNvSpPr>
          <p:nvPr>
            <p:custDataLst>
              <p:tags r:id="rId5"/>
            </p:custDataLst>
          </p:nvPr>
        </p:nvSpPr>
        <p:spPr>
          <a:xfrm>
            <a:off x="971550" y="4770120"/>
            <a:ext cx="539750" cy="539750"/>
          </a:xfrm>
          <a:prstGeom prst="roundRect">
            <a:avLst>
              <a:gd name="adj" fmla="val 16667"/>
            </a:avLst>
          </a:prstGeom>
          <a:solidFill>
            <a:srgbClr val="00B050"/>
          </a:solidFill>
          <a:ln w="9525">
            <a:noFill/>
          </a:ln>
        </p:spPr>
        <p:txBody>
          <a:bodyPr anchor="ctr" anchorCtr="0"/>
          <a:lstStyle/>
          <a:p>
            <a:pPr algn="ctr" eaLnBrk="1" hangingPunct="1"/>
            <a:r>
              <a:rPr lang="en-US" altLang="zh-CN" sz="28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3</a:t>
            </a:r>
          </a:p>
        </p:txBody>
      </p:sp>
      <p:sp>
        <p:nvSpPr>
          <p:cNvPr id="6" name="圆角矩形 3"/>
          <p:cNvSpPr>
            <a:spLocks noChangeAspect="1"/>
          </p:cNvSpPr>
          <p:nvPr>
            <p:custDataLst>
              <p:tags r:id="rId6"/>
            </p:custDataLst>
          </p:nvPr>
        </p:nvSpPr>
        <p:spPr>
          <a:xfrm>
            <a:off x="968375" y="1774190"/>
            <a:ext cx="539750" cy="539750"/>
          </a:xfrm>
          <a:prstGeom prst="roundRect">
            <a:avLst>
              <a:gd name="adj" fmla="val 16667"/>
            </a:avLst>
          </a:prstGeom>
          <a:solidFill>
            <a:srgbClr val="98D489"/>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smtClean="0">
                <a:sym typeface="+mn-ea"/>
              </a:rPr>
              <a:t>验证性实验</a:t>
            </a:r>
            <a:r>
              <a:rPr dirty="0" smtClean="0">
                <a:sym typeface="+mn-ea"/>
              </a:rPr>
              <a:t>--</a:t>
            </a:r>
            <a:r>
              <a:rPr lang="zh-CN" altLang="zh-CN" dirty="0"/>
              <a:t>泛型方法和泛型类应用</a:t>
            </a:r>
            <a:endParaRPr lang="zh-CN" altLang="en-US" dirty="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rPr>
              <a:t>请运行下列代码，通过该案例掌握泛型方法和泛型类之间的关系</a:t>
            </a:r>
          </a:p>
        </p:txBody>
      </p:sp>
      <p:sp>
        <p:nvSpPr>
          <p:cNvPr id="2" name="文本框 1"/>
          <p:cNvSpPr txBox="1"/>
          <p:nvPr/>
        </p:nvSpPr>
        <p:spPr>
          <a:xfrm>
            <a:off x="1364040" y="1462921"/>
            <a:ext cx="10212705" cy="645160"/>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zh-CN" altLang="en-US" dirty="0">
                <a:latin typeface="Times New Roman" panose="02020603050405020304" pitchFamily="18" charset="0"/>
                <a:cs typeface="Times New Roman" panose="02020603050405020304" pitchFamily="18" charset="0"/>
              </a:rPr>
              <a:t>方法的泛型参数来源于类或方法自己定义的泛型参数列表，方法参数优先</a:t>
            </a:r>
            <a:r>
              <a:rPr lang="zh-CN" altLang="en-US" dirty="0"/>
              <a:t>。</a:t>
            </a:r>
          </a:p>
        </p:txBody>
      </p:sp>
      <p:pic>
        <p:nvPicPr>
          <p:cNvPr id="8" name="图片 7"/>
          <p:cNvPicPr>
            <a:picLocks noChangeAspect="1"/>
          </p:cNvPicPr>
          <p:nvPr>
            <p:custDataLst>
              <p:tags r:id="rId1"/>
            </p:custDataLst>
          </p:nvPr>
        </p:nvPicPr>
        <p:blipFill>
          <a:blip r:embed="rId3"/>
          <a:stretch>
            <a:fillRect/>
          </a:stretch>
        </p:blipFill>
        <p:spPr>
          <a:xfrm>
            <a:off x="698500" y="1562358"/>
            <a:ext cx="428625" cy="314325"/>
          </a:xfrm>
          <a:prstGeom prst="rect">
            <a:avLst/>
          </a:prstGeom>
        </p:spPr>
      </p:pic>
      <p:sp>
        <p:nvSpPr>
          <p:cNvPr id="3" name="矩形 2"/>
          <p:cNvSpPr/>
          <p:nvPr/>
        </p:nvSpPr>
        <p:spPr>
          <a:xfrm>
            <a:off x="512826" y="2108081"/>
            <a:ext cx="3532079" cy="1738233"/>
          </a:xfrm>
          <a:prstGeom prst="rect">
            <a:avLst/>
          </a:prstGeom>
          <a:solidFill>
            <a:srgbClr val="6ED4D4"/>
          </a:solidFill>
        </p:spPr>
        <p:txBody>
          <a:bodyPr wrap="square">
            <a:spAutoFit/>
          </a:bodyPr>
          <a:lstStyle/>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Fruit.java</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class Fruit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@Override</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public String </a:t>
            </a:r>
            <a:r>
              <a:rPr lang="en-US" altLang="zh-CN" sz="1400" kern="100" dirty="0" err="1">
                <a:latin typeface="Times New Roman" panose="02020603050405020304" pitchFamily="18" charset="0"/>
                <a:ea typeface="宋体" panose="02010600030101010101" pitchFamily="2" charset="-122"/>
                <a:cs typeface="Times New Roman" panose="02020603050405020304" pitchFamily="18" charset="0"/>
              </a:rPr>
              <a:t>toString</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return "fruit";</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p:txBody>
      </p:sp>
      <p:sp>
        <p:nvSpPr>
          <p:cNvPr id="6" name="矩形 5"/>
          <p:cNvSpPr/>
          <p:nvPr/>
        </p:nvSpPr>
        <p:spPr>
          <a:xfrm>
            <a:off x="520433" y="3846314"/>
            <a:ext cx="3524472" cy="1738233"/>
          </a:xfrm>
          <a:prstGeom prst="rect">
            <a:avLst/>
          </a:prstGeom>
          <a:solidFill>
            <a:schemeClr val="accent2"/>
          </a:solidFill>
        </p:spPr>
        <p:txBody>
          <a:bodyPr wrap="square">
            <a:spAutoFit/>
          </a:bodyPr>
          <a:lstStyle/>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Apple.java</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class Apple extends Fruit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@Override</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public String </a:t>
            </a:r>
            <a:r>
              <a:rPr lang="en-US" altLang="zh-CN" sz="1400" kern="100" dirty="0" err="1">
                <a:latin typeface="Times New Roman" panose="02020603050405020304" pitchFamily="18" charset="0"/>
                <a:ea typeface="宋体" panose="02010600030101010101" pitchFamily="2" charset="-122"/>
                <a:cs typeface="Times New Roman" panose="02020603050405020304" pitchFamily="18" charset="0"/>
              </a:rPr>
              <a:t>toString</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return "apple";</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p:txBody>
      </p:sp>
      <p:sp>
        <p:nvSpPr>
          <p:cNvPr id="7" name="矩形 6"/>
          <p:cNvSpPr/>
          <p:nvPr/>
        </p:nvSpPr>
        <p:spPr>
          <a:xfrm>
            <a:off x="4092549" y="2108081"/>
            <a:ext cx="3538264" cy="1738233"/>
          </a:xfrm>
          <a:prstGeom prst="rect">
            <a:avLst/>
          </a:prstGeom>
          <a:solidFill>
            <a:srgbClr val="7AD4C4"/>
          </a:solidFill>
        </p:spPr>
        <p:txBody>
          <a:bodyPr wrap="square">
            <a:spAutoFit/>
          </a:bodyPr>
          <a:lstStyle/>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Person.java</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class Person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@Override</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public String </a:t>
            </a:r>
            <a:r>
              <a:rPr lang="en-US" altLang="zh-CN" sz="1400" kern="100" dirty="0" err="1">
                <a:latin typeface="Times New Roman" panose="02020603050405020304" pitchFamily="18" charset="0"/>
                <a:ea typeface="宋体" panose="02010600030101010101" pitchFamily="2" charset="-122"/>
                <a:cs typeface="Times New Roman" panose="02020603050405020304" pitchFamily="18" charset="0"/>
              </a:rPr>
              <a:t>toString</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return "Person";</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p:txBody>
      </p:sp>
      <p:sp>
        <p:nvSpPr>
          <p:cNvPr id="10" name="矩形 9"/>
          <p:cNvSpPr/>
          <p:nvPr/>
        </p:nvSpPr>
        <p:spPr>
          <a:xfrm>
            <a:off x="7922507" y="2108081"/>
            <a:ext cx="3638958" cy="2936188"/>
          </a:xfrm>
          <a:prstGeom prst="rect">
            <a:avLst/>
          </a:prstGeom>
          <a:solidFill>
            <a:srgbClr val="FFFF00"/>
          </a:solidFill>
        </p:spPr>
        <p:txBody>
          <a:bodyPr wrap="square">
            <a:spAutoFit/>
          </a:bodyPr>
          <a:lstStyle/>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GenerateTest.java</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class </a:t>
            </a:r>
            <a:r>
              <a:rPr lang="en-US" altLang="zh-CN" sz="1400" kern="100" dirty="0" err="1">
                <a:latin typeface="Times New Roman" panose="02020603050405020304" pitchFamily="18" charset="0"/>
                <a:ea typeface="宋体" panose="02010600030101010101" pitchFamily="2" charset="-122"/>
                <a:cs typeface="Times New Roman" panose="02020603050405020304" pitchFamily="18" charset="0"/>
              </a:rPr>
              <a:t>GenerateTest</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&lt;T&gt;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public void show_1(T t) </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dirty="0" err="1" smtClean="0">
                <a:latin typeface="Times New Roman" panose="02020603050405020304" pitchFamily="18" charset="0"/>
                <a:ea typeface="宋体" panose="02010600030101010101" pitchFamily="2" charset="-122"/>
                <a:cs typeface="Times New Roman" panose="02020603050405020304" pitchFamily="18" charset="0"/>
              </a:rPr>
              <a:t>System.out.println</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dirty="0" err="1" smtClean="0">
                <a:latin typeface="Times New Roman" panose="02020603050405020304" pitchFamily="18" charset="0"/>
                <a:ea typeface="宋体" panose="02010600030101010101" pitchFamily="2" charset="-122"/>
                <a:cs typeface="Times New Roman" panose="02020603050405020304" pitchFamily="18" charset="0"/>
              </a:rPr>
              <a:t>t.toString</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public &lt;T&gt; void show_2(T t) </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dirty="0" err="1" smtClean="0">
                <a:latin typeface="Times New Roman" panose="02020603050405020304" pitchFamily="18" charset="0"/>
                <a:ea typeface="宋体" panose="02010600030101010101" pitchFamily="2" charset="-122"/>
                <a:cs typeface="Times New Roman" panose="02020603050405020304" pitchFamily="18" charset="0"/>
              </a:rPr>
              <a:t>System.out.println</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dirty="0" err="1" smtClean="0">
                <a:latin typeface="Times New Roman" panose="02020603050405020304" pitchFamily="18" charset="0"/>
                <a:ea typeface="宋体" panose="02010600030101010101" pitchFamily="2" charset="-122"/>
                <a:cs typeface="Times New Roman" panose="02020603050405020304" pitchFamily="18" charset="0"/>
              </a:rPr>
              <a:t>t.toString</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public &lt;E&gt; void show_3(E t) </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dirty="0" err="1" smtClean="0">
                <a:latin typeface="Times New Roman" panose="02020603050405020304" pitchFamily="18" charset="0"/>
                <a:ea typeface="宋体" panose="02010600030101010101" pitchFamily="2" charset="-122"/>
                <a:cs typeface="Times New Roman" panose="02020603050405020304" pitchFamily="18" charset="0"/>
              </a:rPr>
              <a:t>System.out.println</a:t>
            </a:r>
            <a:r>
              <a:rPr lang="en-US" altLang="zh-CN" sz="1400" kern="1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dirty="0" err="1" smtClean="0">
                <a:latin typeface="Times New Roman" panose="02020603050405020304" pitchFamily="18" charset="0"/>
                <a:ea typeface="宋体" panose="02010600030101010101" pitchFamily="2" charset="-122"/>
                <a:cs typeface="Times New Roman" panose="02020603050405020304" pitchFamily="18" charset="0"/>
              </a:rPr>
              <a:t>t.toString</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kern="100" dirty="0">
              <a:ea typeface="宋体" panose="02010600030101010101" pitchFamily="2" charset="-122"/>
              <a:cs typeface="Times New Roman" panose="02020603050405020304" pitchFamily="18" charset="0"/>
            </a:endParaRPr>
          </a:p>
          <a:p>
            <a:pPr indent="266700" algn="just">
              <a:lnSpc>
                <a:spcPct val="110000"/>
              </a:lnSpc>
              <a:spcAft>
                <a:spcPts val="0"/>
              </a:spcAft>
            </a:pP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验证性实验</a:t>
            </a:r>
            <a:r>
              <a:rPr dirty="0" smtClean="0">
                <a:latin typeface="Times New Roman" panose="02020603050405020304" pitchFamily="18" charset="0"/>
                <a:cs typeface="Times New Roman" panose="02020603050405020304" pitchFamily="18" charset="0"/>
                <a:sym typeface="+mn-ea"/>
              </a:rPr>
              <a:t>--</a:t>
            </a:r>
            <a:r>
              <a:rPr lang="zh-CN" altLang="en-US" dirty="0" smtClean="0">
                <a:latin typeface="Times New Roman" panose="02020603050405020304" pitchFamily="18" charset="0"/>
                <a:cs typeface="Times New Roman" panose="02020603050405020304" pitchFamily="18" charset="0"/>
                <a:sym typeface="+mn-ea"/>
              </a:rPr>
              <a:t>通配符</a:t>
            </a:r>
            <a:r>
              <a:rPr lang="zh-CN" altLang="en-US" dirty="0">
                <a:latin typeface="Times New Roman" panose="02020603050405020304" pitchFamily="18" charset="0"/>
                <a:cs typeface="Times New Roman" panose="02020603050405020304" pitchFamily="18" charset="0"/>
                <a:sym typeface="+mn-ea"/>
              </a:rPr>
              <a:t>在泛型中的应用</a:t>
            </a:r>
            <a:endParaRPr lang="zh-CN" altLang="en-US" dirty="0">
              <a:latin typeface="Times New Roman" panose="02020603050405020304" pitchFamily="18" charset="0"/>
              <a:cs typeface="Times New Roman" panose="02020603050405020304" pitchFamily="18" charset="0"/>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请运行下列代码，理解泛型通配符在泛型方法中的应用。</a:t>
            </a:r>
            <a:endParaRPr lang="zh-CN" altLang="en-US" dirty="0">
              <a:latin typeface="Times New Roman" panose="02020603050405020304" pitchFamily="18" charset="0"/>
              <a:cs typeface="Times New Roman" panose="02020603050405020304" pitchFamily="18" charset="0"/>
            </a:endParaRPr>
          </a:p>
        </p:txBody>
      </p:sp>
      <p:sp>
        <p:nvSpPr>
          <p:cNvPr id="2" name="矩形 1"/>
          <p:cNvSpPr/>
          <p:nvPr/>
        </p:nvSpPr>
        <p:spPr>
          <a:xfrm>
            <a:off x="1003616" y="1628800"/>
            <a:ext cx="7684671" cy="4278094"/>
          </a:xfrm>
          <a:prstGeom prst="rect">
            <a:avLst/>
          </a:prstGeom>
        </p:spPr>
        <p:txBody>
          <a:bodyPr wrap="square">
            <a:spAutoFit/>
          </a:bodyPr>
          <a:lstStyle/>
          <a:p>
            <a:r>
              <a:rPr lang="en-US" altLang="zh-CN" sz="1600" dirty="0"/>
              <a:t>import </a:t>
            </a:r>
            <a:r>
              <a:rPr lang="en-US" altLang="zh-CN" sz="1600" dirty="0" err="1"/>
              <a:t>java.util</a:t>
            </a:r>
            <a:r>
              <a:rPr lang="en-US" altLang="zh-CN" sz="1600" dirty="0"/>
              <a:t>.*;</a:t>
            </a:r>
          </a:p>
          <a:p>
            <a:r>
              <a:rPr lang="en-US" altLang="zh-CN" sz="1600" dirty="0"/>
              <a:t>public class Generic {</a:t>
            </a:r>
          </a:p>
          <a:p>
            <a:r>
              <a:rPr lang="en-US" altLang="zh-CN" sz="1600" dirty="0"/>
              <a:t>	public static void main(String[] </a:t>
            </a:r>
            <a:r>
              <a:rPr lang="en-US" altLang="zh-CN" sz="1600" dirty="0" err="1"/>
              <a:t>args</a:t>
            </a:r>
            <a:r>
              <a:rPr lang="en-US" altLang="zh-CN" sz="1600" dirty="0"/>
              <a:t>) {</a:t>
            </a:r>
          </a:p>
          <a:p>
            <a:r>
              <a:rPr lang="en-US" altLang="zh-CN" sz="1600" dirty="0"/>
              <a:t>		List&lt;String&gt; name = new </a:t>
            </a:r>
            <a:r>
              <a:rPr lang="en-US" altLang="zh-CN" sz="1600" dirty="0" err="1"/>
              <a:t>ArrayList</a:t>
            </a:r>
            <a:r>
              <a:rPr lang="en-US" altLang="zh-CN" sz="1600" dirty="0"/>
              <a:t>&lt;String&gt;();</a:t>
            </a:r>
          </a:p>
          <a:p>
            <a:r>
              <a:rPr lang="en-US" altLang="zh-CN" sz="1600" dirty="0"/>
              <a:t>		List&lt;Integer&gt; age = new </a:t>
            </a:r>
            <a:r>
              <a:rPr lang="en-US" altLang="zh-CN" sz="1600" dirty="0" err="1"/>
              <a:t>ArrayList</a:t>
            </a:r>
            <a:r>
              <a:rPr lang="en-US" altLang="zh-CN" sz="1600" dirty="0"/>
              <a:t>&lt;Integer&gt;();</a:t>
            </a:r>
          </a:p>
          <a:p>
            <a:r>
              <a:rPr lang="en-US" altLang="zh-CN" sz="1600" dirty="0"/>
              <a:t>		List&lt;Number&gt; number = new </a:t>
            </a:r>
            <a:r>
              <a:rPr lang="en-US" altLang="zh-CN" sz="1600" dirty="0" err="1"/>
              <a:t>ArrayList</a:t>
            </a:r>
            <a:r>
              <a:rPr lang="en-US" altLang="zh-CN" sz="1600" dirty="0"/>
              <a:t>&lt;Number&gt;();</a:t>
            </a:r>
          </a:p>
          <a:p>
            <a:r>
              <a:rPr lang="en-US" altLang="zh-CN" sz="1600" dirty="0"/>
              <a:t>		</a:t>
            </a:r>
            <a:r>
              <a:rPr lang="en-US" altLang="zh-CN" sz="1600" dirty="0" err="1"/>
              <a:t>name.add</a:t>
            </a:r>
            <a:r>
              <a:rPr lang="en-US" altLang="zh-CN" sz="1600" dirty="0"/>
              <a:t>("icon");</a:t>
            </a:r>
          </a:p>
          <a:p>
            <a:r>
              <a:rPr lang="en-US" altLang="zh-CN" sz="1600" dirty="0"/>
              <a:t>		</a:t>
            </a:r>
            <a:r>
              <a:rPr lang="en-US" altLang="zh-CN" sz="1600" dirty="0" err="1"/>
              <a:t>age.add</a:t>
            </a:r>
            <a:r>
              <a:rPr lang="en-US" altLang="zh-CN" sz="1600" dirty="0"/>
              <a:t>(18);</a:t>
            </a:r>
          </a:p>
          <a:p>
            <a:r>
              <a:rPr lang="en-US" altLang="zh-CN" sz="1600" dirty="0"/>
              <a:t>		</a:t>
            </a:r>
            <a:r>
              <a:rPr lang="en-US" altLang="zh-CN" sz="1600" dirty="0" err="1"/>
              <a:t>number.add</a:t>
            </a:r>
            <a:r>
              <a:rPr lang="en-US" altLang="zh-CN" sz="1600" dirty="0"/>
              <a:t>(314);</a:t>
            </a:r>
          </a:p>
          <a:p>
            <a:r>
              <a:rPr lang="en-US" altLang="zh-CN" sz="1600" dirty="0"/>
              <a:t>		</a:t>
            </a:r>
            <a:r>
              <a:rPr lang="en-US" altLang="zh-CN" sz="1600" dirty="0" err="1"/>
              <a:t>getData</a:t>
            </a:r>
            <a:r>
              <a:rPr lang="en-US" altLang="zh-CN" sz="1600" dirty="0"/>
              <a:t>(name);</a:t>
            </a:r>
          </a:p>
          <a:p>
            <a:r>
              <a:rPr lang="en-US" altLang="zh-CN" sz="1600" dirty="0"/>
              <a:t>		</a:t>
            </a:r>
            <a:r>
              <a:rPr lang="en-US" altLang="zh-CN" sz="1600" dirty="0" err="1"/>
              <a:t>getData</a:t>
            </a:r>
            <a:r>
              <a:rPr lang="en-US" altLang="zh-CN" sz="1600" dirty="0"/>
              <a:t>(age);</a:t>
            </a:r>
          </a:p>
          <a:p>
            <a:r>
              <a:rPr lang="en-US" altLang="zh-CN" sz="1600" dirty="0"/>
              <a:t>		</a:t>
            </a:r>
            <a:r>
              <a:rPr lang="en-US" altLang="zh-CN" sz="1600" dirty="0" err="1"/>
              <a:t>getData</a:t>
            </a:r>
            <a:r>
              <a:rPr lang="en-US" altLang="zh-CN" sz="1600" dirty="0"/>
              <a:t>(number);</a:t>
            </a:r>
          </a:p>
          <a:p>
            <a:r>
              <a:rPr lang="en-US" altLang="zh-CN" sz="1600" dirty="0"/>
              <a:t>	}</a:t>
            </a:r>
          </a:p>
          <a:p>
            <a:r>
              <a:rPr lang="en-US" altLang="zh-CN" sz="1600" dirty="0"/>
              <a:t>	public static void </a:t>
            </a:r>
            <a:r>
              <a:rPr lang="en-US" altLang="zh-CN" sz="1600" dirty="0" err="1"/>
              <a:t>getData</a:t>
            </a:r>
            <a:r>
              <a:rPr lang="en-US" altLang="zh-CN" sz="1600" dirty="0"/>
              <a:t>(List&lt;?&gt; data) {</a:t>
            </a:r>
          </a:p>
          <a:p>
            <a:r>
              <a:rPr lang="en-US" altLang="zh-CN" sz="1600" dirty="0"/>
              <a:t>		</a:t>
            </a:r>
            <a:r>
              <a:rPr lang="en-US" altLang="zh-CN" sz="1600" dirty="0" err="1"/>
              <a:t>System.out.println</a:t>
            </a:r>
            <a:r>
              <a:rPr lang="en-US" altLang="zh-CN" sz="1600" dirty="0"/>
              <a:t>("data :" + </a:t>
            </a:r>
            <a:r>
              <a:rPr lang="en-US" altLang="zh-CN" sz="1600" dirty="0" err="1"/>
              <a:t>data.get</a:t>
            </a:r>
            <a:r>
              <a:rPr lang="en-US" altLang="zh-CN" sz="1600" dirty="0"/>
              <a:t>(0));</a:t>
            </a:r>
          </a:p>
          <a:p>
            <a:r>
              <a:rPr lang="en-US" altLang="zh-CN" sz="1600" dirty="0"/>
              <a:t>	}</a:t>
            </a:r>
          </a:p>
          <a:p>
            <a:r>
              <a:rPr lang="en-US" altLang="zh-CN" sz="1600" dirty="0"/>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err="1">
                <a:latin typeface="Times New Roman" panose="02020603050405020304" pitchFamily="18" charset="0"/>
                <a:cs typeface="Times New Roman" panose="02020603050405020304" pitchFamily="18" charset="0"/>
                <a:sym typeface="+mn-ea"/>
              </a:rPr>
              <a:t>设计性实验</a:t>
            </a:r>
            <a:r>
              <a:rPr dirty="0" smtClean="0">
                <a:latin typeface="Times New Roman" panose="02020603050405020304" pitchFamily="18" charset="0"/>
                <a:cs typeface="Times New Roman" panose="02020603050405020304" pitchFamily="18" charset="0"/>
                <a:sym typeface="+mn-ea"/>
              </a:rPr>
              <a:t>--</a:t>
            </a:r>
            <a:r>
              <a:rPr lang="en-US" altLang="zh-CN" dirty="0" err="1"/>
              <a:t>foreach</a:t>
            </a:r>
            <a:r>
              <a:rPr lang="zh-CN" altLang="zh-CN" dirty="0"/>
              <a:t>和迭代器元素遍历</a:t>
            </a:r>
            <a:endParaRPr dirty="0">
              <a:latin typeface="Times New Roman" panose="02020603050405020304" pitchFamily="18" charset="0"/>
              <a:cs typeface="Times New Roman" panose="02020603050405020304" pitchFamily="18" charset="0"/>
              <a:sym typeface="+mn-ea"/>
            </a:endParaRPr>
          </a:p>
        </p:txBody>
      </p:sp>
      <p:sp>
        <p:nvSpPr>
          <p:cNvPr id="5" name="内容占位符 4"/>
          <p:cNvSpPr>
            <a:spLocks noGrp="1"/>
          </p:cNvSpPr>
          <p:nvPr>
            <p:ph idx="1"/>
          </p:nvPr>
        </p:nvSpPr>
        <p:spPr/>
        <p:txBody>
          <a:bodyPr/>
          <a:lstStyle/>
          <a:p>
            <a:r>
              <a:rPr lang="zh-CN" altLang="en-US" dirty="0">
                <a:latin typeface="Times New Roman" panose="02020603050405020304" pitchFamily="18" charset="0"/>
                <a:cs typeface="Times New Roman" panose="02020603050405020304" pitchFamily="18" charset="0"/>
                <a:sym typeface="+mn-ea"/>
              </a:rPr>
              <a:t>请采用</a:t>
            </a:r>
            <a:r>
              <a:rPr lang="en-US" altLang="zh-CN" dirty="0" err="1">
                <a:latin typeface="Times New Roman" panose="02020603050405020304" pitchFamily="18" charset="0"/>
                <a:cs typeface="Times New Roman" panose="02020603050405020304" pitchFamily="18" charset="0"/>
                <a:sym typeface="+mn-ea"/>
              </a:rPr>
              <a:t>ArrayList</a:t>
            </a:r>
            <a:r>
              <a:rPr lang="zh-CN" altLang="en-US" dirty="0">
                <a:latin typeface="Times New Roman" panose="02020603050405020304" pitchFamily="18" charset="0"/>
                <a:cs typeface="Times New Roman" panose="02020603050405020304" pitchFamily="18" charset="0"/>
                <a:sym typeface="+mn-ea"/>
              </a:rPr>
              <a:t>存放字符串，分别采用</a:t>
            </a:r>
            <a:r>
              <a:rPr lang="en-US" altLang="zh-CN" dirty="0" err="1">
                <a:latin typeface="Times New Roman" panose="02020603050405020304" pitchFamily="18" charset="0"/>
                <a:cs typeface="Times New Roman" panose="02020603050405020304" pitchFamily="18" charset="0"/>
                <a:sym typeface="+mn-ea"/>
              </a:rPr>
              <a:t>foreach</a:t>
            </a:r>
            <a:r>
              <a:rPr lang="zh-CN" altLang="en-US" dirty="0">
                <a:latin typeface="Times New Roman" panose="02020603050405020304" pitchFamily="18" charset="0"/>
                <a:cs typeface="Times New Roman" panose="02020603050405020304" pitchFamily="18" charset="0"/>
                <a:sym typeface="+mn-ea"/>
              </a:rPr>
              <a:t>和迭代器循环遍历输出所有元素。</a:t>
            </a:r>
            <a:endParaRPr altLang="zh-CN"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1196340" y="1985625"/>
            <a:ext cx="10212705" cy="923330"/>
          </a:xfrm>
          <a:prstGeom prst="rect">
            <a:avLst/>
          </a:prstGeom>
          <a:noFill/>
        </p:spPr>
        <p:txBody>
          <a:bodyPr wrap="square" rtlCol="0" anchor="t">
            <a:spAutoFit/>
          </a:bodyPr>
          <a:lstStyle/>
          <a:p>
            <a:r>
              <a:rPr lang="zh-CN" altLang="en-US" dirty="0">
                <a:latin typeface="Times New Roman" panose="02020603050405020304" pitchFamily="18" charset="0"/>
                <a:cs typeface="Times New Roman" panose="02020603050405020304" pitchFamily="18" charset="0"/>
              </a:rPr>
              <a:t>点拨：</a:t>
            </a:r>
          </a:p>
          <a:p>
            <a:r>
              <a:rPr lang="en-US" altLang="zh-CN" dirty="0">
                <a:latin typeface="Times New Roman" panose="02020603050405020304" pitchFamily="18" charset="0"/>
                <a:cs typeface="Times New Roman" panose="02020603050405020304" pitchFamily="18" charset="0"/>
              </a:rPr>
              <a:t>(1)</a:t>
            </a:r>
            <a:r>
              <a:rPr lang="zh-CN" altLang="zh-CN" dirty="0">
                <a:latin typeface="Times New Roman" panose="02020603050405020304" pitchFamily="18" charset="0"/>
                <a:cs typeface="Times New Roman" panose="02020603050405020304" pitchFamily="18" charset="0"/>
              </a:rPr>
              <a:t>使用</a:t>
            </a:r>
            <a:r>
              <a:rPr lang="en-US" altLang="zh-CN" dirty="0">
                <a:latin typeface="Times New Roman" panose="02020603050405020304" pitchFamily="18" charset="0"/>
                <a:cs typeface="Times New Roman" panose="02020603050405020304" pitchFamily="18" charset="0"/>
              </a:rPr>
              <a:t>for(String </a:t>
            </a:r>
            <a:r>
              <a:rPr lang="en-US" altLang="zh-CN" dirty="0" err="1">
                <a:latin typeface="Times New Roman" panose="02020603050405020304" pitchFamily="18" charset="0"/>
                <a:cs typeface="Times New Roman" panose="02020603050405020304" pitchFamily="18" charset="0"/>
              </a:rPr>
              <a:t>str</a:t>
            </a:r>
            <a:r>
              <a:rPr lang="en-US" altLang="zh-CN" dirty="0">
                <a:latin typeface="Times New Roman" panose="02020603050405020304" pitchFamily="18" charset="0"/>
                <a:cs typeface="Times New Roman" panose="02020603050405020304" pitchFamily="18" charset="0"/>
              </a:rPr>
              <a:t> : list)</a:t>
            </a:r>
            <a:r>
              <a:rPr lang="zh-CN" altLang="zh-CN" dirty="0">
                <a:latin typeface="Times New Roman" panose="02020603050405020304" pitchFamily="18" charset="0"/>
                <a:cs typeface="Times New Roman" panose="02020603050405020304" pitchFamily="18" charset="0"/>
              </a:rPr>
              <a:t>的</a:t>
            </a:r>
            <a:r>
              <a:rPr lang="en-US" altLang="zh-CN" dirty="0" err="1">
                <a:latin typeface="Times New Roman" panose="02020603050405020304" pitchFamily="18" charset="0"/>
                <a:cs typeface="Times New Roman" panose="02020603050405020304" pitchFamily="18" charset="0"/>
              </a:rPr>
              <a:t>foreach</a:t>
            </a:r>
            <a:r>
              <a:rPr lang="zh-CN" altLang="zh-CN" dirty="0">
                <a:latin typeface="Times New Roman" panose="02020603050405020304" pitchFamily="18" charset="0"/>
                <a:cs typeface="Times New Roman" panose="02020603050405020304" pitchFamily="18" charset="0"/>
              </a:rPr>
              <a:t>方式遍历集合中元素。</a:t>
            </a:r>
          </a:p>
          <a:p>
            <a:r>
              <a:rPr lang="en-US" altLang="zh-CN" dirty="0">
                <a:latin typeface="Times New Roman" panose="02020603050405020304" pitchFamily="18" charset="0"/>
                <a:cs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通过</a:t>
            </a:r>
            <a:r>
              <a:rPr lang="en-US" altLang="zh-CN" dirty="0">
                <a:latin typeface="Times New Roman" panose="02020603050405020304" pitchFamily="18" charset="0"/>
                <a:cs typeface="Times New Roman" panose="02020603050405020304" pitchFamily="18" charset="0"/>
              </a:rPr>
              <a:t>iterator()</a:t>
            </a:r>
            <a:r>
              <a:rPr lang="zh-CN" altLang="zh-CN" dirty="0">
                <a:latin typeface="Times New Roman" panose="02020603050405020304" pitchFamily="18" charset="0"/>
                <a:cs typeface="Times New Roman" panose="02020603050405020304" pitchFamily="18" charset="0"/>
              </a:rPr>
              <a:t>方法获取集合对象的迭代器对象。</a:t>
            </a:r>
          </a:p>
        </p:txBody>
      </p:sp>
      <p:pic>
        <p:nvPicPr>
          <p:cNvPr id="8" name="图片 7"/>
          <p:cNvPicPr>
            <a:picLocks noChangeAspect="1"/>
          </p:cNvPicPr>
          <p:nvPr>
            <p:custDataLst>
              <p:tags r:id="rId2"/>
            </p:custDataLst>
          </p:nvPr>
        </p:nvPicPr>
        <p:blipFill>
          <a:blip r:embed="rId4"/>
          <a:stretch>
            <a:fillRect/>
          </a:stretch>
        </p:blipFill>
        <p:spPr>
          <a:xfrm>
            <a:off x="808672" y="1935480"/>
            <a:ext cx="428625" cy="314325"/>
          </a:xfrm>
          <a:prstGeom prst="rect">
            <a:avLst/>
          </a:prstGeom>
        </p:spPr>
      </p:pic>
      <p:pic>
        <p:nvPicPr>
          <p:cNvPr id="9" name="图片 8"/>
          <p:cNvPicPr/>
          <p:nvPr/>
        </p:nvPicPr>
        <p:blipFill>
          <a:blip r:embed="rId5"/>
          <a:stretch>
            <a:fillRect/>
          </a:stretch>
        </p:blipFill>
        <p:spPr>
          <a:xfrm>
            <a:off x="3935760" y="3284984"/>
            <a:ext cx="3472180" cy="2524125"/>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aa4ad8fd-6356-4c27-ac42-ab28eaea7b83"/>
  <p:tag name="COMMONDATA" val="eyJoZGlkIjoiMDQwYzkwZmFjZWQzN2U5MmI2NjRiYTdjMDZhOWRlZD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063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1497</Words>
  <Application>Microsoft Office PowerPoint</Application>
  <PresentationFormat>宽屏</PresentationFormat>
  <Paragraphs>134</Paragraphs>
  <Slides>14</Slides>
  <Notes>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7" baseType="lpstr">
      <vt:lpstr>黑体</vt:lpstr>
      <vt:lpstr>楷体_GB2312</vt:lpstr>
      <vt:lpstr>隶书</vt:lpstr>
      <vt:lpstr>宋体</vt:lpstr>
      <vt:lpstr>微软雅黑</vt:lpstr>
      <vt:lpstr>Arial</vt:lpstr>
      <vt:lpstr>Calibri</vt:lpstr>
      <vt:lpstr>Segoe UI</vt:lpstr>
      <vt:lpstr>Times New Roman</vt:lpstr>
      <vt:lpstr>Verdana</vt:lpstr>
      <vt:lpstr>Wingdings</vt:lpstr>
      <vt:lpstr>sample</vt:lpstr>
      <vt:lpstr>Photoshop.Image.6</vt:lpstr>
      <vt:lpstr>PowerPoint 演示文稿</vt:lpstr>
      <vt:lpstr>目 录</vt:lpstr>
      <vt:lpstr>泛型</vt:lpstr>
      <vt:lpstr>集合</vt:lpstr>
      <vt:lpstr>迭代器</vt:lpstr>
      <vt:lpstr>PowerPoint 演示文稿</vt:lpstr>
      <vt:lpstr>验证性实验--泛型方法和泛型类应用</vt:lpstr>
      <vt:lpstr>验证性实验--通配符在泛型中的应用</vt:lpstr>
      <vt:lpstr>设计性实验--foreach和迭代器元素遍历</vt:lpstr>
      <vt:lpstr>设计性实验--泛型类的设计</vt:lpstr>
      <vt:lpstr>设计性实验--Comparable接口应用</vt:lpstr>
      <vt:lpstr>设计性实验--HashMap在单词统计中的应用</vt:lpstr>
      <vt:lpstr>PowerPoint 演示文稿</vt:lpstr>
      <vt:lpstr>实践是编程能力提升的最好途径， 让我们行动起来吧！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PC</cp:lastModifiedBy>
  <cp:revision>525</cp:revision>
  <dcterms:created xsi:type="dcterms:W3CDTF">2011-10-31T13:04:00Z</dcterms:created>
  <dcterms:modified xsi:type="dcterms:W3CDTF">2023-09-16T06:55:11Z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2052-12.1.0.15358</vt:lpwstr>
  </property>
  <property fmtid="{D5CDD505-2E9C-101B-9397-08002B2CF9AE}" pid="3" name="ICV">
    <vt:lpwstr>DC94507DA4284C319EA6EA5F5B1D8303_13</vt:lpwstr>
  </property>
</Properties>
</file>