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2.xml" ContentType="application/vnd.openxmlformats-officedocument.theme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89" r:id="rId2"/>
    <p:sldId id="391" r:id="rId3"/>
    <p:sldId id="469" r:id="rId4"/>
    <p:sldId id="471" r:id="rId5"/>
    <p:sldId id="485" r:id="rId6"/>
    <p:sldId id="486" r:id="rId7"/>
    <p:sldId id="472" r:id="rId8"/>
    <p:sldId id="474" r:id="rId9"/>
    <p:sldId id="481" r:id="rId10"/>
    <p:sldId id="482" r:id="rId11"/>
    <p:sldId id="475" r:id="rId12"/>
    <p:sldId id="483" r:id="rId13"/>
    <p:sldId id="484" r:id="rId14"/>
    <p:sldId id="478" r:id="rId15"/>
    <p:sldId id="443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D4C4"/>
    <a:srgbClr val="6ED4D4"/>
    <a:srgbClr val="FFCC99"/>
    <a:srgbClr val="080808"/>
    <a:srgbClr val="0000FF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2"/>
    <p:restoredTop sz="87029"/>
  </p:normalViewPr>
  <p:slideViewPr>
    <p:cSldViewPr showGuides="1">
      <p:cViewPr varScale="1">
        <p:scale>
          <a:sx n="88" d="100"/>
          <a:sy n="88" d="100"/>
        </p:scale>
        <p:origin x="360" y="67"/>
      </p:cViewPr>
      <p:guideLst>
        <p:guide orient="horz" pos="2062"/>
        <p:guide pos="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18/09/2023</a:t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‹#›</a:t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编程是一门动手的课程。</a:t>
            </a: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r:id="rId3" imgW="7391400" imgH="914400" progId="Photoshop.Image.6">
                  <p:embed/>
                </p:oleObj>
              </mc:Choice>
              <mc:Fallback>
                <p:oleObj r:id="rId3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r:id="rId5" imgW="7391400" imgH="914400" progId="Photoshop.Image.6">
                  <p:embed/>
                </p:oleObj>
              </mc:Choice>
              <mc:Fallback>
                <p:oleObj r:id="rId5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3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7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r:id="rId20" imgW="7391400" imgH="914400" progId="Photoshop.Image.6">
                  <p:embed/>
                </p:oleObj>
              </mc:Choice>
              <mc:Fallback>
                <p:oleObj r:id="rId20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17</a:t>
            </a:r>
            <a:r>
              <a:rPr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</a:t>
            </a:r>
            <a:r>
              <a:rPr lang="en-US"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</a:t>
            </a:r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编程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</a:t>
            </a:r>
            <a:r>
              <a:rPr lang="zh-CN" altLang="en-US" sz="2400" dirty="0" smtClean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：叶利华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 err="1" smtClean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</a:t>
            </a:r>
            <a:r>
              <a:rPr lang="en-US" sz="2400" dirty="0" smtClean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网络编程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设计性实验</a:t>
            </a:r>
            <a:r>
              <a:rPr lang="en-US" altLang="zh-CN" dirty="0"/>
              <a:t>--</a:t>
            </a:r>
            <a:r>
              <a:rPr lang="zh-CN" altLang="zh-CN" dirty="0"/>
              <a:t>简单客户端和服务端通信程序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ServerSocket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编写一个简单一对一客户端和服务端程序。客户端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类连接到客户端后，客户端输入一串字符串，服务器端收到后直接返回该字符串，当客户端输入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后，客户端退出，并关闭连接。服务器端收到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后，也一并关闭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连。左图和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右图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为服务器端程序和客户端程序运行的结果。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82376" y="2910984"/>
            <a:ext cx="10212705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服务器端运行后，直接在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处等待客户端连接；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将输入输出流用字符缓冲流进行包装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=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socket.getInputStream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out =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socket.getOutputStream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BufferedReader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reader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BufferedReader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OutputStreamWriter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osw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OutputStreamWriter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BufferedWriter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writer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BufferedWriter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osw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1070" y="2977557"/>
            <a:ext cx="428625" cy="31432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376" y="5683334"/>
            <a:ext cx="5278120" cy="842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5362" y="5737944"/>
            <a:ext cx="5269230" cy="78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504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设计性实验</a:t>
            </a:r>
            <a:r>
              <a:rPr lang="en-US" altLang="zh-CN" dirty="0"/>
              <a:t>--</a:t>
            </a:r>
            <a:r>
              <a:rPr lang="zh-CN" altLang="zh-CN" dirty="0"/>
              <a:t>多线程服务端程序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基于第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题的编写成果，修改为可以同时连接多个客户端，每个客户端都有一个独立的线程进行交互。当客户端输入一串字符串，服务器端线程直接返回字符串，当客户端输入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后，客户端退出，并关闭连接。服务器端线程收到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后，也一并关闭连接，并结束该线程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66389" y="2732727"/>
            <a:ext cx="1021270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服务器端运行后，直接在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处等待客户端连接，当有客户端连接后，创建一个线程服务该连接，然后重新等待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将输入输出流用字符缓冲流进行包装。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1022" y="2747287"/>
            <a:ext cx="428625" cy="31432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9558" y="4237454"/>
            <a:ext cx="5270500" cy="1207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0016" y="4245461"/>
            <a:ext cx="5270500" cy="767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0016" y="5726856"/>
            <a:ext cx="5270500" cy="776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设计性实验</a:t>
            </a:r>
            <a:r>
              <a:rPr lang="en-US" altLang="zh-CN" dirty="0"/>
              <a:t>--</a:t>
            </a:r>
            <a:r>
              <a:rPr lang="zh-CN" altLang="zh-CN" dirty="0"/>
              <a:t>多客户端的聊天群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TCP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服务器编写一个多客户端的聊天群，服务器端接收一个客户端一串文本，并将该文本分别发送给其它客户端。当客户端输入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后，通知服务器后，该客户端退出，并关闭连接。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55076" y="2239704"/>
            <a:ext cx="1021270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创建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ClientInfo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类存放客户端的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InetAddress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和端口信息；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创建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HashMap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对象，存放客户端和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信息，每个连接有唯一的信息；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static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ConcurrentHashMap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ClientInfo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Socket&gt; map =new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ConcurrentHashMap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&lt;&gt;();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当服务器端线程接收到对应客户端发送的字符串后，假如不是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!q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，则将字符串通过遍历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对象发送给其他客户端，其中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7408" y="2333575"/>
            <a:ext cx="42862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68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设计性实验</a:t>
            </a:r>
            <a:r>
              <a:rPr lang="en-US" altLang="zh-CN" dirty="0"/>
              <a:t>--</a:t>
            </a:r>
            <a:r>
              <a:rPr lang="en-US" altLang="zh-CN" dirty="0" err="1"/>
              <a:t>Udp</a:t>
            </a:r>
            <a:r>
              <a:rPr lang="zh-CN" altLang="zh-CN" dirty="0"/>
              <a:t>服务聊天群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基于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Udp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服务器编写一个多客户端的聊天群，服务器端接收一个客户端一串文本，并将该文本分别发送给其它客户端。当客户端输入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!q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后，通知服务器后，该客户端退出。</a:t>
            </a:r>
            <a:endParaRPr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237297" y="2438886"/>
            <a:ext cx="10212705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InetAddress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作为客户端的唯一标识，直接生成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InetAddress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":" + port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字符串，并存放到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&lt;String&gt;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集合对象中；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服务器收到客户端的字符串信息后，直接遍历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ArrayList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的客户端信息，分别转发收到的信息。 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8672" y="2483302"/>
            <a:ext cx="42862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52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8"/>
          <p:cNvSpPr/>
          <p:nvPr>
            <p:custDataLst>
              <p:tags r:id="rId1"/>
            </p:custDataLst>
          </p:nvPr>
        </p:nvSpPr>
        <p:spPr>
          <a:xfrm>
            <a:off x="1467485" y="1332230"/>
            <a:ext cx="879919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思考面向连接和面向无连接通信方式在网络应用中的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2"/>
            </p:custDataLst>
          </p:nvPr>
        </p:nvSpPr>
        <p:spPr>
          <a:xfrm>
            <a:off x="1559560" y="2687511"/>
            <a:ext cx="8928928" cy="4534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多种服务器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架构模型，思考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各模型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的优缺点以及适用的服务场景。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78180" y="2671639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8"/>
          <p:cNvSpPr/>
          <p:nvPr>
            <p:custDataLst>
              <p:tags r:id="rId5"/>
            </p:custDataLst>
          </p:nvPr>
        </p:nvSpPr>
        <p:spPr>
          <a:xfrm>
            <a:off x="1467106" y="3719788"/>
            <a:ext cx="879919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深入理解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UDP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通信机制，思考基于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UDP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实现可靠通信的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504002" y="5013176"/>
            <a:ext cx="8776335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思考高并发网络服务系统的最大连接数限制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，面向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不同服务特点，如长连接和短连接服务，如何构建服务框架。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86757" y="3825652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圆角矩形 4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686757" y="5047903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 smtClean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4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lstStyle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/>
              <a:t>网络编程基础 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07368" y="900430"/>
            <a:ext cx="11305256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计算机网络是通过传输介质、通信设施和网络通信协议，把分散在不同地点的计算机设备互连起来的，实现资源共享和数据传输的系统。网络编程就是编写程序使互联网的两个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或多个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设备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如计算机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之间进行数据传输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 descr="17-1"/>
          <p:cNvPicPr/>
          <p:nvPr/>
        </p:nvPicPr>
        <p:blipFill>
          <a:blip r:embed="rId2"/>
          <a:stretch>
            <a:fillRect/>
          </a:stretch>
        </p:blipFill>
        <p:spPr>
          <a:xfrm>
            <a:off x="4007768" y="3284984"/>
            <a:ext cx="343344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网络程序分类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09600" y="900430"/>
            <a:ext cx="11031016" cy="5681980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从软件结构来看，一般可以将网络应用程序分为：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Client/Server(C/S)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结构和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Browser/Server(B/S)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从网络通信协议来分，可以分为面向连接的传输控制协议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(Transmission Control Protocol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TCP)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和面向无连接的用户数据报协议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(User Datagram Protocol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UDP)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TCP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传输各有优势，其区别如下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1)TCP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基于连接，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是无连接的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对系统资源的要求，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TCP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较多，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较少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3)TCP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是流模式，而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是数据报模式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4)TCP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保证数据正确性，而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可能丢包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5)TCP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保证数据顺序，而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不保证。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Socket</a:t>
            </a:r>
            <a:r>
              <a:rPr lang="zh-CN" altLang="zh-CN" dirty="0"/>
              <a:t>网络编程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09600" y="900430"/>
            <a:ext cx="11031016" cy="568198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是网络驱动层提供给应用程序编程接口和一种机制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编程主要涉及到客户端和服务器端两个方面，首先是在服务器端创建一个服务器套接字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ServerSocket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，并把它附加到一个端口上，服务器从这个端口监听连接。客户端请求与服务器进行连接的时候，根据服务器的域名或者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地址，加上端口号，打开一个套接字。基于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的通信模型如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图所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63752" y="3789040"/>
            <a:ext cx="4246245" cy="2526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69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Java</a:t>
            </a:r>
            <a:r>
              <a:rPr lang="zh-CN" altLang="zh-CN" dirty="0"/>
              <a:t>网络编程常用类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09600" y="900430"/>
            <a:ext cx="11031016" cy="568198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中为方便网络编程，对常规网络编程中需要使用的相关功能进行良好的封装，提供了一些相关的封装类，极大降低了网络编程的难度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InetAddress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</a:t>
            </a:r>
            <a:endParaRPr lang="zh-CN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URL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URLConnection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</a:t>
            </a:r>
          </a:p>
          <a:p>
            <a:pPr lvl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Socket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ServerSocket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</a:t>
            </a:r>
          </a:p>
          <a:p>
            <a:pPr lvl="1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DatagramSocket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</a:t>
            </a:r>
          </a:p>
          <a:p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6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535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了解计算机网络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通信原理相关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概念；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了解网络编程框架的使用方法；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理解服务器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架构模型。</a:t>
            </a: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522896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：学会基于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网络类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的网络数据访问、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Socket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服务器和客户端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DatagramSocket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数据包编程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808765"/>
            <a:ext cx="9183370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素质目标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：建立互联协助思维，养成协同互助工作习惯。</a:t>
            </a: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7419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 smtClean="0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en-US" altLang="zh-CN" dirty="0"/>
              <a:t>URL</a:t>
            </a:r>
            <a:r>
              <a:rPr lang="zh-CN" altLang="zh-CN" dirty="0"/>
              <a:t>和</a:t>
            </a:r>
            <a:r>
              <a:rPr lang="en-US" altLang="zh-CN" dirty="0" err="1"/>
              <a:t>URLConnection</a:t>
            </a:r>
            <a:r>
              <a:rPr lang="zh-CN" altLang="zh-CN" dirty="0"/>
              <a:t>应用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测试下列采用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URLConnection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类客户端访问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资源代码。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42770" y="2134597"/>
            <a:ext cx="1021270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saveToFile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方法的图像连接可以修改为任何一个网络图片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地址。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847" y="2187893"/>
            <a:ext cx="428625" cy="31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4894" y="4015095"/>
            <a:ext cx="9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  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DownImage</a:t>
            </a:r>
            <a:r>
              <a:rPr lang="en-US" altLang="zh-CN" dirty="0" smtClean="0"/>
              <a:t> </a:t>
            </a:r>
            <a:r>
              <a:rPr lang="en-US" altLang="zh-CN" dirty="0" err="1"/>
              <a:t>dw</a:t>
            </a:r>
            <a:r>
              <a:rPr lang="en-US" altLang="zh-CN" dirty="0"/>
              <a:t>=new </a:t>
            </a:r>
            <a:r>
              <a:rPr lang="en-US" altLang="zh-CN" dirty="0" err="1"/>
              <a:t>DownImage</a:t>
            </a:r>
            <a:r>
              <a:rPr lang="en-US" altLang="zh-CN" dirty="0"/>
              <a:t>();  		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dw.saveToFile</a:t>
            </a:r>
            <a:r>
              <a:rPr lang="en-US" altLang="zh-CN" dirty="0"/>
              <a:t>("https://pic1.zhimg.com/v2-4ae8b1376e61b774b359e917dc843e0c_r.jpg");  </a:t>
            </a:r>
          </a:p>
          <a:p>
            <a:r>
              <a:rPr lang="en-US" altLang="zh-CN" dirty="0" smtClean="0"/>
              <a:t>} 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 smtClean="0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en-US" altLang="zh-CN" dirty="0" err="1"/>
              <a:t>Netty</a:t>
            </a:r>
            <a:r>
              <a:rPr lang="zh-CN" altLang="zh-CN" dirty="0"/>
              <a:t>框架应用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Netty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框架实现了一个聊天室的功能，包括服务器端和和客户端。测试下列代码，并分析框架实现多客户端网络用的优势。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42770" y="1990581"/>
            <a:ext cx="1021270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运行程序需要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netty-all-4.1.24.Final.jar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以上版本的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jar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包，并添加到工程中。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847" y="2012489"/>
            <a:ext cx="42862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06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1283</Words>
  <Application>Microsoft Office PowerPoint</Application>
  <PresentationFormat>宽屏</PresentationFormat>
  <Paragraphs>94</Paragraphs>
  <Slides>15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黑体</vt:lpstr>
      <vt:lpstr>楷体_GB2312</vt:lpstr>
      <vt:lpstr>隶书</vt:lpstr>
      <vt:lpstr>宋体</vt:lpstr>
      <vt:lpstr>微软雅黑</vt:lpstr>
      <vt:lpstr>Arial</vt:lpstr>
      <vt:lpstr>Calibri</vt:lpstr>
      <vt:lpstr>Segoe UI</vt:lpstr>
      <vt:lpstr>Times New Roman</vt:lpstr>
      <vt:lpstr>Verdana</vt:lpstr>
      <vt:lpstr>Wingdings</vt:lpstr>
      <vt:lpstr>sample</vt:lpstr>
      <vt:lpstr>Photoshop.Image.6</vt:lpstr>
      <vt:lpstr>PowerPoint 演示文稿</vt:lpstr>
      <vt:lpstr>目 录</vt:lpstr>
      <vt:lpstr>网络编程基础 </vt:lpstr>
      <vt:lpstr>网络程序分类</vt:lpstr>
      <vt:lpstr>Socket网络编程</vt:lpstr>
      <vt:lpstr> Java网络编程常用类</vt:lpstr>
      <vt:lpstr>PowerPoint 演示文稿</vt:lpstr>
      <vt:lpstr>验证性实验--URL和URLConnection应用</vt:lpstr>
      <vt:lpstr>验证性实验--Netty框架应用</vt:lpstr>
      <vt:lpstr>设计性实验--简单客户端和服务端通信程序</vt:lpstr>
      <vt:lpstr>设计性实验--多线程服务端程序</vt:lpstr>
      <vt:lpstr>设计性实验--多客户端的聊天群</vt:lpstr>
      <vt:lpstr>设计性实验--Udp服务聊天群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PC</cp:lastModifiedBy>
  <cp:revision>560</cp:revision>
  <dcterms:created xsi:type="dcterms:W3CDTF">2011-10-31T13:04:00Z</dcterms:created>
  <dcterms:modified xsi:type="dcterms:W3CDTF">2023-09-18T12:39:25Z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2052-12.1.0.15358</vt:lpwstr>
  </property>
  <property fmtid="{D5CDD505-2E9C-101B-9397-08002B2CF9AE}" pid="3" name="ICV">
    <vt:lpwstr>DC94507DA4284C319EA6EA5F5B1D8303_13</vt:lpwstr>
  </property>
</Properties>
</file>