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heme/theme2.xml" ContentType="application/vnd.openxmlformats-officedocument.theme+xml"/>
  <Override PartName="/ppt/tags/tag15.xml" ContentType="application/vnd.openxmlformats-officedocument.presentationml.tags+xml"/>
  <Override PartName="/ppt/notesSlides/notesSlide1.xml" ContentType="application/vnd.openxmlformats-officedocument.presentationml.notesSlide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sldIdLst>
    <p:sldId id="389" r:id="rId2"/>
    <p:sldId id="391" r:id="rId3"/>
    <p:sldId id="469" r:id="rId4"/>
    <p:sldId id="471" r:id="rId5"/>
    <p:sldId id="472" r:id="rId6"/>
    <p:sldId id="474" r:id="rId7"/>
    <p:sldId id="481" r:id="rId8"/>
    <p:sldId id="482" r:id="rId9"/>
    <p:sldId id="475" r:id="rId10"/>
    <p:sldId id="483" r:id="rId11"/>
    <p:sldId id="484" r:id="rId12"/>
    <p:sldId id="478" r:id="rId13"/>
    <p:sldId id="443" r:id="rId14"/>
  </p:sldIdLst>
  <p:sldSz cx="12192000" cy="6858000"/>
  <p:notesSz cx="6858000" cy="9144000"/>
  <p:custDataLst>
    <p:tags r:id="rId16"/>
  </p:custDataLst>
  <p:defaultTextStyle>
    <a:defPPr>
      <a:defRPr lang="en-US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062" userDrawn="1">
          <p15:clr>
            <a:srgbClr val="A4A3A4"/>
          </p15:clr>
        </p15:guide>
        <p15:guide id="2" pos="80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AD4C4"/>
    <a:srgbClr val="6ED4D4"/>
    <a:srgbClr val="FFCC99"/>
    <a:srgbClr val="080808"/>
    <a:srgbClr val="0000FF"/>
    <a:srgbClr val="00CCFF"/>
    <a:srgbClr val="0066FF"/>
    <a:srgbClr val="D52B1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972"/>
    <p:restoredTop sz="87029"/>
  </p:normalViewPr>
  <p:slideViewPr>
    <p:cSldViewPr showGuides="1">
      <p:cViewPr varScale="1">
        <p:scale>
          <a:sx n="115" d="100"/>
          <a:sy n="115" d="100"/>
        </p:scale>
        <p:origin x="258" y="96"/>
      </p:cViewPr>
      <p:guideLst>
        <p:guide orient="horz" pos="2062"/>
        <p:guide pos="80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GB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60EEB3A-801C-43F1-8D58-8ED8DE9C6BC7}" type="datetimeFigureOut">
              <a:rPr kumimoji="0" lang="en-GB" altLang="zh-CN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16/09/2023</a:t>
            </a:fld>
            <a:endParaRPr kumimoji="0" lang="en-GB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altLang="zh-CN" dirty="0"/>
              <a:t>Click to edit Master text styles</a:t>
            </a:r>
          </a:p>
          <a:p>
            <a:pPr lvl="1"/>
            <a:r>
              <a:rPr lang="en-US" altLang="zh-CN" dirty="0"/>
              <a:t>Second level</a:t>
            </a:r>
          </a:p>
          <a:p>
            <a:pPr lvl="2"/>
            <a:r>
              <a:rPr lang="en-US" altLang="zh-CN" dirty="0"/>
              <a:t>Third level</a:t>
            </a:r>
          </a:p>
          <a:p>
            <a:pPr lvl="3"/>
            <a:r>
              <a:rPr lang="en-US" altLang="zh-CN" dirty="0"/>
              <a:t>Fourth level</a:t>
            </a:r>
          </a:p>
          <a:p>
            <a:pPr lvl="4"/>
            <a:r>
              <a:rPr lang="en-US" altLang="zh-CN" dirty="0"/>
              <a:t>Fifth level</a:t>
            </a:r>
            <a:endParaRPr lang="en-GB" altLang="zh-CN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eaLnBrk="1" hangingPunct="1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GB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D8A360D-2EC2-4480-A212-A9F49058BD3C}" type="slidenum">
              <a:rPr kumimoji="0" lang="en-GB" altLang="zh-CN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‹#›</a:t>
            </a:fld>
            <a:endParaRPr kumimoji="0" lang="en-GB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zh-CN" altLang="en-US">
                <a:sym typeface="+mn-ea"/>
              </a:rPr>
              <a:t>编程是一门动手的课程。</a:t>
            </a:r>
          </a:p>
          <a:p>
            <a:r>
              <a:rPr lang="en-US" altLang="zh-CN">
                <a:sym typeface="+mn-ea"/>
              </a:rPr>
              <a:t>Java</a:t>
            </a:r>
            <a:r>
              <a:rPr lang="zh-CN" altLang="en-US">
                <a:sym typeface="+mn-ea"/>
              </a:rPr>
              <a:t>编程语言遵循严格的语法规范；</a:t>
            </a:r>
          </a:p>
          <a:p>
            <a:r>
              <a:rPr lang="zh-CN" altLang="en-US">
                <a:sym typeface="+mn-ea"/>
              </a:rPr>
              <a:t>通过实践编程逐步建立语法和程序结果的对应关系，能够帮助我们理解计算机运行的内在逻辑；</a:t>
            </a:r>
          </a:p>
          <a:p>
            <a:r>
              <a:rPr lang="zh-CN" altLang="en-US">
                <a:sym typeface="+mn-ea"/>
              </a:rPr>
              <a:t>通过上述实验案例的讲解和提示，希望对大家的实践有所帮助，谢谢观看。</a:t>
            </a:r>
            <a:endParaRPr lang="zh-CN" altLang="en-US">
              <a:solidFill>
                <a:schemeClr val="tx1"/>
              </a:solidFill>
            </a:endParaRPr>
          </a:p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Master" Target="../slideMasters/slideMaster1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1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6.xml"/><Relationship Id="rId1" Type="http://schemas.openxmlformats.org/officeDocument/2006/relationships/tags" Target="../tags/tag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8.xml"/><Relationship Id="rId1" Type="http://schemas.openxmlformats.org/officeDocument/2006/relationships/tags" Target="../tags/tag7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10.xml"/><Relationship Id="rId1" Type="http://schemas.openxmlformats.org/officeDocument/2006/relationships/tags" Target="../tags/tag9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12.xml"/><Relationship Id="rId1" Type="http://schemas.openxmlformats.org/officeDocument/2006/relationships/tags" Target="../tags/tag1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1.png"/><Relationship Id="rId5" Type="http://schemas.openxmlformats.org/officeDocument/2006/relationships/oleObject" Target="../embeddings/oleObject3.bin"/><Relationship Id="rId4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未知"/>
          <p:cNvSpPr/>
          <p:nvPr/>
        </p:nvSpPr>
        <p:spPr>
          <a:xfrm>
            <a:off x="0" y="5445125"/>
            <a:ext cx="12192000" cy="1414463"/>
          </a:xfrm>
          <a:custGeom>
            <a:avLst/>
            <a:gdLst/>
            <a:ahLst/>
            <a:cxnLst>
              <a:cxn ang="0">
                <a:pos x="2147483646" y="2147483646"/>
              </a:cxn>
              <a:cxn ang="0">
                <a:pos x="2147483646" y="0"/>
              </a:cxn>
              <a:cxn ang="0">
                <a:pos x="2147483646" y="2147483646"/>
              </a:cxn>
              <a:cxn ang="0">
                <a:pos x="0" y="2147483646"/>
              </a:cxn>
              <a:cxn ang="0">
                <a:pos x="0" y="2147483646"/>
              </a:cxn>
              <a:cxn ang="0">
                <a:pos x="2147483646" y="2147483646"/>
              </a:cxn>
            </a:cxnLst>
            <a:rect l="0" t="0" r="0" b="0"/>
            <a:pathLst>
              <a:path w="5760" h="891">
                <a:moveTo>
                  <a:pt x="5760" y="885"/>
                </a:moveTo>
                <a:lnTo>
                  <a:pt x="5760" y="0"/>
                </a:lnTo>
                <a:cubicBezTo>
                  <a:pt x="4888" y="573"/>
                  <a:pt x="3696" y="609"/>
                  <a:pt x="2832" y="626"/>
                </a:cubicBezTo>
                <a:cubicBezTo>
                  <a:pt x="1968" y="643"/>
                  <a:pt x="640" y="474"/>
                  <a:pt x="0" y="36"/>
                </a:cubicBezTo>
                <a:lnTo>
                  <a:pt x="0" y="891"/>
                </a:lnTo>
                <a:lnTo>
                  <a:pt x="5760" y="885"/>
                </a:lnTo>
                <a:close/>
              </a:path>
            </a:pathLst>
          </a:custGeom>
          <a:gradFill rotWithShape="1">
            <a:gsLst>
              <a:gs pos="0">
                <a:schemeClr val="accent1">
                  <a:alpha val="100000"/>
                </a:schemeClr>
              </a:gs>
              <a:gs pos="100000">
                <a:srgbClr val="E3F5FC">
                  <a:alpha val="100000"/>
                </a:srgbClr>
              </a:gs>
            </a:gsLst>
            <a:lin ang="5400000" scaled="1"/>
            <a:tileRect/>
          </a:gra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graphicFrame>
        <p:nvGraphicFramePr>
          <p:cNvPr id="16387" name="Object 3"/>
          <p:cNvGraphicFramePr>
            <a:graphicFrameLocks noChangeAspect="1"/>
          </p:cNvGraphicFramePr>
          <p:nvPr/>
        </p:nvGraphicFramePr>
        <p:xfrm>
          <a:off x="0" y="0"/>
          <a:ext cx="12192000" cy="692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28" r:id="rId3" imgW="7391400" imgH="914400" progId="Photoshop.Image.6">
                  <p:embed/>
                </p:oleObj>
              </mc:Choice>
              <mc:Fallback>
                <p:oleObj r:id="rId3" imgW="7391400" imgH="914400" progId="Photoshop.Image.6">
                  <p:embed/>
                  <p:pic>
                    <p:nvPicPr>
                      <p:cNvPr id="0" name="图片 3086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0" y="0"/>
                        <a:ext cx="12192000" cy="6921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Rectangle 4"/>
          <p:cNvSpPr>
            <a:spLocks noChangeArrowheads="1"/>
          </p:cNvSpPr>
          <p:nvPr/>
        </p:nvSpPr>
        <p:spPr bwMode="auto">
          <a:xfrm>
            <a:off x="0" y="6538913"/>
            <a:ext cx="12192000" cy="333375"/>
          </a:xfrm>
          <a:prstGeom prst="rect">
            <a:avLst/>
          </a:prstGeom>
          <a:gradFill rotWithShape="1">
            <a:gsLst>
              <a:gs pos="0">
                <a:schemeClr val="tx2"/>
              </a:gs>
              <a:gs pos="100000">
                <a:schemeClr val="accent1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rgbClr val="2B166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4" name="Rectangle 5"/>
          <p:cNvSpPr>
            <a:spLocks noChangeArrowheads="1"/>
          </p:cNvSpPr>
          <p:nvPr/>
        </p:nvSpPr>
        <p:spPr bwMode="auto">
          <a:xfrm>
            <a:off x="0" y="692150"/>
            <a:ext cx="12192000" cy="73025"/>
          </a:xfrm>
          <a:prstGeom prst="rect">
            <a:avLst/>
          </a:prstGeom>
          <a:gradFill rotWithShape="1">
            <a:gsLst>
              <a:gs pos="0">
                <a:srgbClr val="CDEDFA"/>
              </a:gs>
              <a:gs pos="50000">
                <a:schemeClr val="accent1"/>
              </a:gs>
              <a:gs pos="100000">
                <a:srgbClr val="CDEDFA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rgbClr val="2B166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15" name="Rectangle 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523038"/>
            <a:ext cx="28448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www.themegallery.com</a:t>
            </a:r>
          </a:p>
        </p:txBody>
      </p:sp>
      <p:sp>
        <p:nvSpPr>
          <p:cNvPr id="16" name="Rectangle 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8432800" y="6537325"/>
            <a:ext cx="32512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Company Logo</a:t>
            </a:r>
          </a:p>
        </p:txBody>
      </p:sp>
      <p:sp>
        <p:nvSpPr>
          <p:cNvPr id="17" name="Rectangle 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368800" y="6537325"/>
            <a:ext cx="28448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652A5AA-5A12-487F-9BA8-4AFD3E1C4CED}" type="slidenum">
              <a:rPr kumimoji="0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523038"/>
            <a:ext cx="28448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www.themegallery.com</a:t>
            </a:r>
          </a:p>
        </p:txBody>
      </p:sp>
      <p:sp>
        <p:nvSpPr>
          <p:cNvPr id="16" name="Rectangle 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8432800" y="6537325"/>
            <a:ext cx="32512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Company Logo</a:t>
            </a:r>
          </a:p>
        </p:txBody>
      </p:sp>
      <p:sp>
        <p:nvSpPr>
          <p:cNvPr id="17" name="Rectangle 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368800" y="6537325"/>
            <a:ext cx="28448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32987A7-A8C8-41E6-8129-ACF132E47633}" type="slidenum">
              <a:rPr kumimoji="0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7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717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40317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5" name="Rectangle 7"/>
          <p:cNvSpPr>
            <a:spLocks noGrp="1" noChangeArrowheads="1"/>
          </p:cNvSpPr>
          <p:nvPr>
            <p:ph type="dt" sz="half" idx="12"/>
          </p:nvPr>
        </p:nvSpPr>
        <p:spPr bwMode="auto">
          <a:xfrm>
            <a:off x="609600" y="6523038"/>
            <a:ext cx="28448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www.themegallery.com</a:t>
            </a:r>
          </a:p>
        </p:txBody>
      </p:sp>
      <p:sp>
        <p:nvSpPr>
          <p:cNvPr id="16" name="Rectangle 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8432800" y="6537325"/>
            <a:ext cx="32512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Company Logo</a:t>
            </a:r>
          </a:p>
        </p:txBody>
      </p:sp>
      <p:sp>
        <p:nvSpPr>
          <p:cNvPr id="17" name="Rectangle 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368800" y="6537325"/>
            <a:ext cx="28448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2DEADF68-97A7-42CB-B40E-9E3787FC0574}" type="slidenum">
              <a:rPr kumimoji="0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7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717" y="987425"/>
            <a:ext cx="6172200" cy="4873625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None/>
              <a:defRPr/>
            </a:pPr>
            <a:endParaRPr kumimoji="0" lang="zh-CN" altLang="en-US" sz="32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40317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5" name="Rectangle 7"/>
          <p:cNvSpPr>
            <a:spLocks noGrp="1" noChangeArrowheads="1"/>
          </p:cNvSpPr>
          <p:nvPr>
            <p:ph type="dt" sz="half" idx="12"/>
          </p:nvPr>
        </p:nvSpPr>
        <p:spPr bwMode="auto">
          <a:xfrm>
            <a:off x="609600" y="6523038"/>
            <a:ext cx="28448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www.themegallery.com</a:t>
            </a:r>
          </a:p>
        </p:txBody>
      </p:sp>
      <p:sp>
        <p:nvSpPr>
          <p:cNvPr id="16" name="Rectangle 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8432800" y="6537325"/>
            <a:ext cx="32512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Company Logo</a:t>
            </a:r>
          </a:p>
        </p:txBody>
      </p:sp>
      <p:sp>
        <p:nvSpPr>
          <p:cNvPr id="17" name="Rectangle 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368800" y="6537325"/>
            <a:ext cx="28448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422BCD6-482C-42A9-9218-9FEA60F3CEAA}" type="slidenum">
              <a:rPr kumimoji="0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15" name="Rectangle 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523038"/>
            <a:ext cx="28448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www.themegallery.com</a:t>
            </a:r>
          </a:p>
        </p:txBody>
      </p:sp>
      <p:sp>
        <p:nvSpPr>
          <p:cNvPr id="16" name="Rectangle 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8432800" y="6537325"/>
            <a:ext cx="32512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Company Logo</a:t>
            </a:r>
          </a:p>
        </p:txBody>
      </p:sp>
      <p:sp>
        <p:nvSpPr>
          <p:cNvPr id="17" name="Rectangle 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368800" y="6537325"/>
            <a:ext cx="28448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30EF441-F9F2-4A8A-8979-DE62C014A31F}" type="slidenum">
              <a:rPr kumimoji="0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&#10;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150813"/>
            <a:ext cx="2743200" cy="599757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50813"/>
            <a:ext cx="8026400" cy="599757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15" name="Rectangle 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523038"/>
            <a:ext cx="28448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www.themegallery.com</a:t>
            </a:r>
          </a:p>
        </p:txBody>
      </p:sp>
      <p:sp>
        <p:nvSpPr>
          <p:cNvPr id="16" name="Rectangle 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8432800" y="6537325"/>
            <a:ext cx="32512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Company Logo</a:t>
            </a:r>
          </a:p>
        </p:txBody>
      </p:sp>
      <p:sp>
        <p:nvSpPr>
          <p:cNvPr id="17" name="Rectangle 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368800" y="6537325"/>
            <a:ext cx="28448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DEEED3F-FC05-4C5F-8A6E-8DFF6AF1AEA1}" type="slidenum">
              <a:rPr kumimoji="0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知识要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平行四边形 6"/>
          <p:cNvSpPr/>
          <p:nvPr userDrawn="1">
            <p:custDataLst>
              <p:tags r:id="rId1"/>
            </p:custDataLst>
          </p:nvPr>
        </p:nvSpPr>
        <p:spPr>
          <a:xfrm>
            <a:off x="2423795" y="116205"/>
            <a:ext cx="9426575" cy="551180"/>
          </a:xfrm>
          <a:prstGeom prst="parallelogram">
            <a:avLst>
              <a:gd name="adj" fmla="val 41485"/>
            </a:avLst>
          </a:prstGeom>
          <a:solidFill>
            <a:srgbClr val="B5121B"/>
          </a:solidFill>
          <a:ln w="9525">
            <a:noFill/>
          </a:ln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30722" name="平行四边形 7"/>
          <p:cNvSpPr/>
          <p:nvPr userDrawn="1">
            <p:custDataLst>
              <p:tags r:id="rId2"/>
            </p:custDataLst>
          </p:nvPr>
        </p:nvSpPr>
        <p:spPr>
          <a:xfrm>
            <a:off x="334645" y="107315"/>
            <a:ext cx="2262188" cy="549275"/>
          </a:xfrm>
          <a:prstGeom prst="parallelogram">
            <a:avLst>
              <a:gd name="adj" fmla="val 41621"/>
            </a:avLst>
          </a:prstGeom>
          <a:solidFill>
            <a:srgbClr val="6ED4D4"/>
          </a:solidFill>
          <a:ln w="9525">
            <a:noFill/>
          </a:ln>
        </p:spPr>
        <p:txBody>
          <a:bodyPr anchor="ctr" anchorCtr="0"/>
          <a:lstStyle/>
          <a:p>
            <a:pPr algn="ctr" eaLnBrk="1" hangingPunct="1"/>
            <a:endParaRPr lang="zh-CN" altLang="en-US" dirty="0">
              <a:solidFill>
                <a:srgbClr val="FFFFFF"/>
              </a:solidFill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616835" y="151130"/>
            <a:ext cx="8965565" cy="563245"/>
          </a:xfrm>
        </p:spPr>
        <p:txBody>
          <a:bodyPr/>
          <a:lstStyle>
            <a:lvl1pPr algn="l">
              <a:defRPr sz="2400" u="none" strike="noStrike" kern="1200" cap="none" spc="0" normalizeH="0">
                <a:solidFill>
                  <a:schemeClr val="bg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15" name="Rectangle 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523038"/>
            <a:ext cx="28448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www.themegallery.com</a:t>
            </a:r>
          </a:p>
        </p:txBody>
      </p:sp>
      <p:sp>
        <p:nvSpPr>
          <p:cNvPr id="16" name="Rectangle 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8432800" y="6537325"/>
            <a:ext cx="32512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Company Logo</a:t>
            </a:r>
          </a:p>
        </p:txBody>
      </p:sp>
      <p:sp>
        <p:nvSpPr>
          <p:cNvPr id="17" name="Rectangle 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368800" y="6537325"/>
            <a:ext cx="28448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B0D98669-C0B6-4013-AB60-76BCC1560483}" type="slidenum">
              <a:rPr kumimoji="0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文本框 9"/>
          <p:cNvSpPr txBox="1"/>
          <p:nvPr userDrawn="1"/>
        </p:nvSpPr>
        <p:spPr>
          <a:xfrm>
            <a:off x="551180" y="151130"/>
            <a:ext cx="17792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404040"/>
                </a:solidFill>
                <a:latin typeface="微软雅黑" panose="020B0503020204020204" pitchFamily="34" charset="-122"/>
                <a:sym typeface="+mn-ea"/>
              </a:rPr>
              <a:t>1 </a:t>
            </a:r>
            <a:r>
              <a:rPr lang="zh-CN" altLang="en-US" sz="2400" b="1" dirty="0">
                <a:solidFill>
                  <a:srgbClr val="404040"/>
                </a:solidFill>
                <a:latin typeface="微软雅黑" panose="020B0503020204020204" pitchFamily="34" charset="-122"/>
                <a:sym typeface="+mn-ea"/>
              </a:rPr>
              <a:t>知识要点</a:t>
            </a:r>
            <a:endParaRPr lang="en-US" altLang="zh-CN" sz="2400" b="1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实验目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平行四边形 6"/>
          <p:cNvSpPr/>
          <p:nvPr userDrawn="1">
            <p:custDataLst>
              <p:tags r:id="rId1"/>
            </p:custDataLst>
          </p:nvPr>
        </p:nvSpPr>
        <p:spPr>
          <a:xfrm>
            <a:off x="2423795" y="116205"/>
            <a:ext cx="9426575" cy="551180"/>
          </a:xfrm>
          <a:prstGeom prst="parallelogram">
            <a:avLst>
              <a:gd name="adj" fmla="val 41485"/>
            </a:avLst>
          </a:prstGeom>
          <a:solidFill>
            <a:srgbClr val="B5121B"/>
          </a:solidFill>
          <a:ln w="9525">
            <a:noFill/>
          </a:ln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30722" name="平行四边形 7"/>
          <p:cNvSpPr/>
          <p:nvPr userDrawn="1">
            <p:custDataLst>
              <p:tags r:id="rId2"/>
            </p:custDataLst>
          </p:nvPr>
        </p:nvSpPr>
        <p:spPr>
          <a:xfrm>
            <a:off x="334645" y="107315"/>
            <a:ext cx="2262188" cy="549275"/>
          </a:xfrm>
          <a:prstGeom prst="parallelogram">
            <a:avLst>
              <a:gd name="adj" fmla="val 41621"/>
            </a:avLst>
          </a:prstGeom>
          <a:solidFill>
            <a:srgbClr val="6ED4D4"/>
          </a:solidFill>
          <a:ln w="9525">
            <a:noFill/>
          </a:ln>
        </p:spPr>
        <p:txBody>
          <a:bodyPr anchor="ctr" anchorCtr="0"/>
          <a:lstStyle/>
          <a:p>
            <a:pPr algn="ctr" eaLnBrk="1" hangingPunct="1"/>
            <a:endParaRPr lang="zh-CN" altLang="en-US" dirty="0">
              <a:solidFill>
                <a:srgbClr val="FFFFFF"/>
              </a:solidFill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616835" y="151130"/>
            <a:ext cx="8965565" cy="563245"/>
          </a:xfrm>
        </p:spPr>
        <p:txBody>
          <a:bodyPr/>
          <a:lstStyle>
            <a:lvl1pPr algn="l">
              <a:defRPr sz="2400" u="none" strike="noStrike" kern="1200" cap="none" spc="0" normalizeH="0">
                <a:solidFill>
                  <a:schemeClr val="bg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15" name="Rectangle 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523038"/>
            <a:ext cx="28448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www.themegallery.com</a:t>
            </a:r>
          </a:p>
        </p:txBody>
      </p:sp>
      <p:sp>
        <p:nvSpPr>
          <p:cNvPr id="16" name="Rectangle 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8432800" y="6537325"/>
            <a:ext cx="32512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Company Logo</a:t>
            </a:r>
          </a:p>
        </p:txBody>
      </p:sp>
      <p:sp>
        <p:nvSpPr>
          <p:cNvPr id="17" name="Rectangle 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368800" y="6537325"/>
            <a:ext cx="28448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B0D98669-C0B6-4013-AB60-76BCC1560483}" type="slidenum">
              <a:rPr kumimoji="0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文本框 9"/>
          <p:cNvSpPr txBox="1"/>
          <p:nvPr userDrawn="1"/>
        </p:nvSpPr>
        <p:spPr>
          <a:xfrm>
            <a:off x="551180" y="151130"/>
            <a:ext cx="17792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0" indent="0" defTabSz="914400">
              <a:lnSpc>
                <a:spcPct val="100000"/>
              </a:lnSpc>
              <a:spcAft>
                <a:spcPct val="0"/>
              </a:spcAft>
              <a:buNone/>
            </a:pPr>
            <a:r>
              <a:rPr lang="en-US" altLang="zh-CN" sz="2400" b="1" dirty="0">
                <a:solidFill>
                  <a:srgbClr val="404040"/>
                </a:solidFill>
                <a:latin typeface="微软雅黑" panose="020B0503020204020204" pitchFamily="34" charset="-122"/>
                <a:sym typeface="+mn-ea"/>
              </a:rPr>
              <a:t>2 </a:t>
            </a:r>
            <a:r>
              <a:rPr lang="zh-CN" altLang="en-US" sz="2400" b="1" dirty="0">
                <a:solidFill>
                  <a:srgbClr val="404040"/>
                </a:solidFill>
                <a:latin typeface="微软雅黑" panose="020B0503020204020204" pitchFamily="34" charset="-122"/>
                <a:sym typeface="+mn-ea"/>
              </a:rPr>
              <a:t>实验目标</a:t>
            </a:r>
            <a:endParaRPr lang="en-US" altLang="zh-CN" sz="2400" b="1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实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平行四边形 6"/>
          <p:cNvSpPr/>
          <p:nvPr userDrawn="1">
            <p:custDataLst>
              <p:tags r:id="rId1"/>
            </p:custDataLst>
          </p:nvPr>
        </p:nvSpPr>
        <p:spPr>
          <a:xfrm>
            <a:off x="2423795" y="116205"/>
            <a:ext cx="9426575" cy="551180"/>
          </a:xfrm>
          <a:prstGeom prst="parallelogram">
            <a:avLst>
              <a:gd name="adj" fmla="val 41485"/>
            </a:avLst>
          </a:prstGeom>
          <a:solidFill>
            <a:srgbClr val="B5121B"/>
          </a:solidFill>
          <a:ln w="9525">
            <a:noFill/>
          </a:ln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30722" name="平行四边形 7"/>
          <p:cNvSpPr/>
          <p:nvPr userDrawn="1">
            <p:custDataLst>
              <p:tags r:id="rId2"/>
            </p:custDataLst>
          </p:nvPr>
        </p:nvSpPr>
        <p:spPr>
          <a:xfrm>
            <a:off x="334645" y="107315"/>
            <a:ext cx="2262188" cy="549275"/>
          </a:xfrm>
          <a:prstGeom prst="parallelogram">
            <a:avLst>
              <a:gd name="adj" fmla="val 41621"/>
            </a:avLst>
          </a:prstGeom>
          <a:solidFill>
            <a:srgbClr val="6ED4D4"/>
          </a:solidFill>
          <a:ln w="9525">
            <a:noFill/>
          </a:ln>
        </p:spPr>
        <p:txBody>
          <a:bodyPr anchor="ctr" anchorCtr="0"/>
          <a:lstStyle/>
          <a:p>
            <a:pPr algn="ctr" eaLnBrk="1" hangingPunct="1"/>
            <a:endParaRPr lang="zh-CN" altLang="en-US" dirty="0">
              <a:solidFill>
                <a:srgbClr val="FFFFFF"/>
              </a:solidFill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616835" y="151130"/>
            <a:ext cx="8965565" cy="563245"/>
          </a:xfrm>
        </p:spPr>
        <p:txBody>
          <a:bodyPr/>
          <a:lstStyle>
            <a:lvl1pPr algn="l">
              <a:defRPr sz="2400" u="none" strike="noStrike" kern="1200" cap="none" spc="0" normalizeH="0">
                <a:solidFill>
                  <a:schemeClr val="bg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15" name="Rectangle 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523038"/>
            <a:ext cx="28448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www.themegallery.com</a:t>
            </a:r>
          </a:p>
        </p:txBody>
      </p:sp>
      <p:sp>
        <p:nvSpPr>
          <p:cNvPr id="16" name="Rectangle 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8432800" y="6537325"/>
            <a:ext cx="32512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Company Logo</a:t>
            </a:r>
          </a:p>
        </p:txBody>
      </p:sp>
      <p:sp>
        <p:nvSpPr>
          <p:cNvPr id="17" name="Rectangle 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368800" y="6537325"/>
            <a:ext cx="28448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B0D98669-C0B6-4013-AB60-76BCC1560483}" type="slidenum">
              <a:rPr kumimoji="0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文本框 9"/>
          <p:cNvSpPr txBox="1"/>
          <p:nvPr userDrawn="1"/>
        </p:nvSpPr>
        <p:spPr>
          <a:xfrm>
            <a:off x="551180" y="151130"/>
            <a:ext cx="17792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0" indent="0" defTabSz="914400">
              <a:lnSpc>
                <a:spcPct val="100000"/>
              </a:lnSpc>
              <a:spcAft>
                <a:spcPct val="0"/>
              </a:spcAft>
              <a:buNone/>
            </a:pPr>
            <a:r>
              <a:rPr lang="en-US" altLang="zh-CN" sz="2400" b="1" dirty="0">
                <a:solidFill>
                  <a:srgbClr val="404040"/>
                </a:solidFill>
                <a:latin typeface="微软雅黑" panose="020B0503020204020204" pitchFamily="34" charset="-122"/>
                <a:sym typeface="+mn-ea"/>
              </a:rPr>
              <a:t>3 </a:t>
            </a:r>
            <a:r>
              <a:rPr lang="zh-CN" altLang="en-US" sz="2400" b="1" dirty="0">
                <a:solidFill>
                  <a:srgbClr val="404040"/>
                </a:solidFill>
                <a:latin typeface="微软雅黑" panose="020B0503020204020204" pitchFamily="34" charset="-122"/>
                <a:sym typeface="+mn-ea"/>
              </a:rPr>
              <a:t>实验内容</a:t>
            </a:r>
            <a:endParaRPr lang="en-US" altLang="zh-CN" sz="2400" b="1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拓展训练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平行四边形 6"/>
          <p:cNvSpPr/>
          <p:nvPr userDrawn="1">
            <p:custDataLst>
              <p:tags r:id="rId1"/>
            </p:custDataLst>
          </p:nvPr>
        </p:nvSpPr>
        <p:spPr>
          <a:xfrm>
            <a:off x="2423795" y="116205"/>
            <a:ext cx="9426575" cy="551180"/>
          </a:xfrm>
          <a:prstGeom prst="parallelogram">
            <a:avLst>
              <a:gd name="adj" fmla="val 41485"/>
            </a:avLst>
          </a:prstGeom>
          <a:solidFill>
            <a:srgbClr val="B5121B"/>
          </a:solidFill>
          <a:ln w="9525">
            <a:noFill/>
          </a:ln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30722" name="平行四边形 7"/>
          <p:cNvSpPr/>
          <p:nvPr userDrawn="1">
            <p:custDataLst>
              <p:tags r:id="rId2"/>
            </p:custDataLst>
          </p:nvPr>
        </p:nvSpPr>
        <p:spPr>
          <a:xfrm>
            <a:off x="334645" y="107315"/>
            <a:ext cx="2262188" cy="549275"/>
          </a:xfrm>
          <a:prstGeom prst="parallelogram">
            <a:avLst>
              <a:gd name="adj" fmla="val 41621"/>
            </a:avLst>
          </a:prstGeom>
          <a:solidFill>
            <a:srgbClr val="6ED4D4"/>
          </a:solidFill>
          <a:ln w="9525">
            <a:noFill/>
          </a:ln>
        </p:spPr>
        <p:txBody>
          <a:bodyPr anchor="ctr" anchorCtr="0"/>
          <a:lstStyle/>
          <a:p>
            <a:pPr algn="ctr" eaLnBrk="1" hangingPunct="1"/>
            <a:endParaRPr lang="zh-CN" altLang="en-US" dirty="0">
              <a:solidFill>
                <a:srgbClr val="FFFFFF"/>
              </a:solidFill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616835" y="151130"/>
            <a:ext cx="8965565" cy="563245"/>
          </a:xfrm>
        </p:spPr>
        <p:txBody>
          <a:bodyPr/>
          <a:lstStyle>
            <a:lvl1pPr algn="l">
              <a:defRPr sz="2400" u="none" strike="noStrike" kern="1200" cap="none" spc="0" normalizeH="0">
                <a:solidFill>
                  <a:schemeClr val="bg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15" name="Rectangle 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523038"/>
            <a:ext cx="28448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www.themegallery.com</a:t>
            </a:r>
          </a:p>
        </p:txBody>
      </p:sp>
      <p:sp>
        <p:nvSpPr>
          <p:cNvPr id="16" name="Rectangle 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8432800" y="6537325"/>
            <a:ext cx="32512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Company Logo</a:t>
            </a:r>
          </a:p>
        </p:txBody>
      </p:sp>
      <p:sp>
        <p:nvSpPr>
          <p:cNvPr id="17" name="Rectangle 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368800" y="6537325"/>
            <a:ext cx="28448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B0D98669-C0B6-4013-AB60-76BCC1560483}" type="slidenum">
              <a:rPr kumimoji="0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文本框 9"/>
          <p:cNvSpPr txBox="1"/>
          <p:nvPr userDrawn="1"/>
        </p:nvSpPr>
        <p:spPr>
          <a:xfrm>
            <a:off x="551180" y="151130"/>
            <a:ext cx="17792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0" indent="0" defTabSz="914400">
              <a:lnSpc>
                <a:spcPct val="100000"/>
              </a:lnSpc>
              <a:spcAft>
                <a:spcPct val="0"/>
              </a:spcAft>
              <a:buNone/>
            </a:pPr>
            <a:r>
              <a:rPr lang="en-US" altLang="zh-CN" sz="2400" b="1" dirty="0">
                <a:solidFill>
                  <a:srgbClr val="404040"/>
                </a:solidFill>
                <a:latin typeface="微软雅黑" panose="020B0503020204020204" pitchFamily="34" charset="-122"/>
                <a:sym typeface="+mn-ea"/>
              </a:rPr>
              <a:t>4 </a:t>
            </a:r>
            <a:r>
              <a:rPr lang="zh-CN" altLang="en-US" sz="2400" b="1" dirty="0">
                <a:solidFill>
                  <a:srgbClr val="404040"/>
                </a:solidFill>
                <a:latin typeface="微软雅黑" panose="020B0503020204020204" pitchFamily="34" charset="-122"/>
                <a:sym typeface="+mn-ea"/>
              </a:rPr>
              <a:t>拓展训练</a:t>
            </a:r>
            <a:endParaRPr lang="en-US" altLang="zh-CN" sz="2400" b="1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未知"/>
          <p:cNvSpPr/>
          <p:nvPr userDrawn="1"/>
        </p:nvSpPr>
        <p:spPr>
          <a:xfrm>
            <a:off x="0" y="5445125"/>
            <a:ext cx="12192000" cy="1414463"/>
          </a:xfrm>
          <a:custGeom>
            <a:avLst/>
            <a:gdLst/>
            <a:ahLst/>
            <a:cxnLst>
              <a:cxn ang="0">
                <a:pos x="2147483646" y="2147483646"/>
              </a:cxn>
              <a:cxn ang="0">
                <a:pos x="2147483646" y="0"/>
              </a:cxn>
              <a:cxn ang="0">
                <a:pos x="2147483646" y="2147483646"/>
              </a:cxn>
              <a:cxn ang="0">
                <a:pos x="0" y="2147483646"/>
              </a:cxn>
              <a:cxn ang="0">
                <a:pos x="0" y="2147483646"/>
              </a:cxn>
              <a:cxn ang="0">
                <a:pos x="2147483646" y="2147483646"/>
              </a:cxn>
            </a:cxnLst>
            <a:rect l="0" t="0" r="0" b="0"/>
            <a:pathLst>
              <a:path w="5760" h="891">
                <a:moveTo>
                  <a:pt x="5760" y="885"/>
                </a:moveTo>
                <a:lnTo>
                  <a:pt x="5760" y="0"/>
                </a:lnTo>
                <a:cubicBezTo>
                  <a:pt x="4888" y="573"/>
                  <a:pt x="3696" y="609"/>
                  <a:pt x="2832" y="626"/>
                </a:cubicBezTo>
                <a:cubicBezTo>
                  <a:pt x="1968" y="643"/>
                  <a:pt x="640" y="474"/>
                  <a:pt x="0" y="36"/>
                </a:cubicBezTo>
                <a:lnTo>
                  <a:pt x="0" y="891"/>
                </a:lnTo>
                <a:lnTo>
                  <a:pt x="5760" y="885"/>
                </a:lnTo>
                <a:close/>
              </a:path>
            </a:pathLst>
          </a:custGeom>
          <a:gradFill rotWithShape="1">
            <a:gsLst>
              <a:gs pos="0">
                <a:schemeClr val="accent1">
                  <a:alpha val="100000"/>
                </a:schemeClr>
              </a:gs>
              <a:gs pos="100000">
                <a:srgbClr val="E3F5FC">
                  <a:alpha val="100000"/>
                </a:srgbClr>
              </a:gs>
            </a:gsLst>
            <a:lin ang="5400000" scaled="1"/>
            <a:tileRect/>
          </a:gra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graphicFrame>
        <p:nvGraphicFramePr>
          <p:cNvPr id="18435" name="Object 3"/>
          <p:cNvGraphicFramePr>
            <a:graphicFrameLocks noChangeAspect="1"/>
          </p:cNvGraphicFramePr>
          <p:nvPr userDrawn="1"/>
        </p:nvGraphicFramePr>
        <p:xfrm>
          <a:off x="0" y="0"/>
          <a:ext cx="12192000" cy="692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52" r:id="rId5" imgW="7391400" imgH="914400" progId="Photoshop.Image.6">
                  <p:embed/>
                </p:oleObj>
              </mc:Choice>
              <mc:Fallback>
                <p:oleObj r:id="rId5" imgW="7391400" imgH="914400" progId="Photoshop.Image.6">
                  <p:embed/>
                  <p:pic>
                    <p:nvPicPr>
                      <p:cNvPr id="0" name="图片 3084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0" y="0"/>
                        <a:ext cx="12192000" cy="6921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Rectangle 4"/>
          <p:cNvSpPr>
            <a:spLocks noChangeArrowheads="1"/>
          </p:cNvSpPr>
          <p:nvPr userDrawn="1"/>
        </p:nvSpPr>
        <p:spPr bwMode="auto">
          <a:xfrm>
            <a:off x="0" y="6538913"/>
            <a:ext cx="12192000" cy="333375"/>
          </a:xfrm>
          <a:prstGeom prst="rect">
            <a:avLst/>
          </a:prstGeom>
          <a:gradFill rotWithShape="1">
            <a:gsLst>
              <a:gs pos="0">
                <a:schemeClr val="tx2"/>
              </a:gs>
              <a:gs pos="100000">
                <a:schemeClr val="accent1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rgbClr val="2B166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4" name="Rectangle 5"/>
          <p:cNvSpPr>
            <a:spLocks noChangeArrowheads="1"/>
          </p:cNvSpPr>
          <p:nvPr userDrawn="1"/>
        </p:nvSpPr>
        <p:spPr bwMode="auto">
          <a:xfrm>
            <a:off x="0" y="692150"/>
            <a:ext cx="12192000" cy="73025"/>
          </a:xfrm>
          <a:prstGeom prst="rect">
            <a:avLst/>
          </a:prstGeom>
          <a:gradFill rotWithShape="1">
            <a:gsLst>
              <a:gs pos="0">
                <a:srgbClr val="CDEDFA"/>
              </a:gs>
              <a:gs pos="50000">
                <a:schemeClr val="accent1"/>
              </a:gs>
              <a:gs pos="100000">
                <a:srgbClr val="CDEDFA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rgbClr val="2B166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5" name="Rectangle 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523038"/>
            <a:ext cx="28448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www.themegallery.com</a:t>
            </a:r>
          </a:p>
        </p:txBody>
      </p:sp>
      <p:sp>
        <p:nvSpPr>
          <p:cNvPr id="16" name="Rectangle 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8432800" y="6537325"/>
            <a:ext cx="32512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Company Logo</a:t>
            </a:r>
          </a:p>
        </p:txBody>
      </p:sp>
      <p:sp>
        <p:nvSpPr>
          <p:cNvPr id="17" name="Rectangle 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368800" y="6537325"/>
            <a:ext cx="28448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98EB69E3-4639-4D52-8D39-DA8FDDEDD357}" type="slidenum">
              <a:rPr kumimoji="0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标题 3"/>
          <p:cNvSpPr>
            <a:spLocks noGrp="1"/>
          </p:cNvSpPr>
          <p:nvPr>
            <p:ph type="ctrTitle" hasCustomPrompt="1"/>
            <p:custDataLst>
              <p:tags r:id="rId2"/>
            </p:custDataLst>
          </p:nvPr>
        </p:nvSpPr>
        <p:spPr>
          <a:xfrm>
            <a:off x="1882775" y="1122680"/>
            <a:ext cx="8579485" cy="1785620"/>
          </a:xfrm>
        </p:spPr>
        <p:txBody>
          <a:bodyPr/>
          <a:lstStyle/>
          <a:p>
            <a:r>
              <a:rPr lang="zh-CN" altLang="en-US" sz="4000">
                <a:solidFill>
                  <a:schemeClr val="tx1"/>
                </a:solidFill>
              </a:rPr>
              <a:t>实践是编程能力提升的最好途径，</a:t>
            </a:r>
            <a:br>
              <a:rPr lang="zh-CN" altLang="en-US" sz="4000">
                <a:solidFill>
                  <a:schemeClr val="tx1"/>
                </a:solidFill>
              </a:rPr>
            </a:br>
            <a:r>
              <a:rPr lang="zh-CN" altLang="en-US" sz="4000">
                <a:solidFill>
                  <a:schemeClr val="tx1"/>
                </a:solidFill>
              </a:rPr>
              <a:t>让我们行动起来吧！</a:t>
            </a:r>
          </a:p>
        </p:txBody>
      </p:sp>
      <p:sp>
        <p:nvSpPr>
          <p:cNvPr id="5" name="副标题 2"/>
          <p:cNvSpPr>
            <a:spLocks noGrp="1"/>
          </p:cNvSpPr>
          <p:nvPr userDrawn="1">
            <p:custDataLst>
              <p:tags r:id="rId3"/>
            </p:custDataLst>
          </p:nvPr>
        </p:nvSpPr>
        <p:spPr>
          <a:xfrm>
            <a:off x="3863975" y="3573145"/>
            <a:ext cx="3963035" cy="1655445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None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None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16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16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2800"/>
          </a:p>
          <a:p>
            <a:pPr algn="ctr"/>
            <a:r>
              <a:rPr lang="zh-CN" altLang="en-US" sz="2800"/>
              <a:t>谢谢观看！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900113"/>
            <a:ext cx="5384800" cy="52482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900113"/>
            <a:ext cx="5384800" cy="52482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15" name="Rectangle 7"/>
          <p:cNvSpPr>
            <a:spLocks noGrp="1" noChangeArrowheads="1"/>
          </p:cNvSpPr>
          <p:nvPr>
            <p:ph type="dt" sz="half" idx="12"/>
          </p:nvPr>
        </p:nvSpPr>
        <p:spPr bwMode="auto">
          <a:xfrm>
            <a:off x="609600" y="6523038"/>
            <a:ext cx="28448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www.themegallery.com</a:t>
            </a:r>
          </a:p>
        </p:txBody>
      </p:sp>
      <p:sp>
        <p:nvSpPr>
          <p:cNvPr id="16" name="Rectangle 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8432800" y="6537325"/>
            <a:ext cx="32512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Company Logo</a:t>
            </a:r>
          </a:p>
        </p:txBody>
      </p:sp>
      <p:sp>
        <p:nvSpPr>
          <p:cNvPr id="17" name="Rectangle 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368800" y="6537325"/>
            <a:ext cx="28448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5FC620CA-FE9A-461F-AC2E-DBE44922D75A}" type="slidenum">
              <a:rPr kumimoji="0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7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40317" y="1681163"/>
            <a:ext cx="5158316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40317" y="2505075"/>
            <a:ext cx="5158316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71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71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15" name="Rectangle 7"/>
          <p:cNvSpPr>
            <a:spLocks noGrp="1" noChangeArrowheads="1"/>
          </p:cNvSpPr>
          <p:nvPr>
            <p:ph type="dt" sz="half" idx="12"/>
          </p:nvPr>
        </p:nvSpPr>
        <p:spPr bwMode="auto">
          <a:xfrm>
            <a:off x="609600" y="6523038"/>
            <a:ext cx="28448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www.themegallery.com</a:t>
            </a:r>
          </a:p>
        </p:txBody>
      </p:sp>
      <p:sp>
        <p:nvSpPr>
          <p:cNvPr id="16" name="Rectangle 8"/>
          <p:cNvSpPr>
            <a:spLocks noGrp="1" noChangeArrowheads="1"/>
          </p:cNvSpPr>
          <p:nvPr>
            <p:ph type="ftr" sz="quarter" idx="13"/>
          </p:nvPr>
        </p:nvSpPr>
        <p:spPr bwMode="auto">
          <a:xfrm>
            <a:off x="8432800" y="6537325"/>
            <a:ext cx="32512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Company Logo</a:t>
            </a:r>
          </a:p>
        </p:txBody>
      </p:sp>
      <p:sp>
        <p:nvSpPr>
          <p:cNvPr id="17" name="Rectangle 9"/>
          <p:cNvSpPr>
            <a:spLocks noGrp="1" noChangeArrowheads="1"/>
          </p:cNvSpPr>
          <p:nvPr>
            <p:ph type="sldNum" sz="quarter" idx="14"/>
          </p:nvPr>
        </p:nvSpPr>
        <p:spPr bwMode="auto">
          <a:xfrm>
            <a:off x="4368800" y="6537325"/>
            <a:ext cx="28448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A664199-D803-442A-AE16-6825D4B40E05}" type="slidenum">
              <a:rPr kumimoji="0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15" name="Rectangle 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523038"/>
            <a:ext cx="28448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www.themegallery.com</a:t>
            </a:r>
          </a:p>
        </p:txBody>
      </p:sp>
      <p:sp>
        <p:nvSpPr>
          <p:cNvPr id="16" name="Rectangle 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8432800" y="6537325"/>
            <a:ext cx="32512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Company Logo</a:t>
            </a:r>
          </a:p>
        </p:txBody>
      </p:sp>
      <p:sp>
        <p:nvSpPr>
          <p:cNvPr id="17" name="Rectangle 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368800" y="6537325"/>
            <a:ext cx="28448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706956B-3BF8-48C8-89C3-9A734DC3C746}" type="slidenum">
              <a:rPr kumimoji="0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ags" Target="../tags/tag3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1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ags" Target="../tags/tag2.xml"/><Relationship Id="rId2" Type="http://schemas.openxmlformats.org/officeDocument/2006/relationships/slideLayout" Target="../slideLayouts/slideLayout2.xml"/><Relationship Id="rId16" Type="http://schemas.openxmlformats.org/officeDocument/2006/relationships/vmlDrawing" Target="../drawings/vmlDrawing1.vml"/><Relationship Id="rId20" Type="http://schemas.openxmlformats.org/officeDocument/2006/relationships/oleObject" Target="../embeddings/oleObject1.bin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tags" Target="../tags/tag4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8" name="Rectangle 6"/>
          <p:cNvSpPr>
            <a:spLocks noGrp="1"/>
          </p:cNvSpPr>
          <p:nvPr>
            <p:ph type="body" idx="1"/>
          </p:nvPr>
        </p:nvSpPr>
        <p:spPr>
          <a:xfrm>
            <a:off x="609600" y="900430"/>
            <a:ext cx="10972800" cy="568198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en-US" altLang="zh-CN" dirty="0"/>
              <a:t>Click to edit Master text styles</a:t>
            </a:r>
          </a:p>
          <a:p>
            <a:pPr lvl="1"/>
            <a:r>
              <a:rPr lang="en-US" altLang="zh-CN" dirty="0"/>
              <a:t>Second level</a:t>
            </a:r>
          </a:p>
          <a:p>
            <a:pPr lvl="2"/>
            <a:r>
              <a:rPr lang="en-US" altLang="zh-CN" dirty="0"/>
              <a:t>Third level</a:t>
            </a:r>
          </a:p>
          <a:p>
            <a:pPr lvl="3"/>
            <a:r>
              <a:rPr lang="en-US" altLang="zh-CN" dirty="0"/>
              <a:t>Fourth level</a:t>
            </a:r>
          </a:p>
          <a:p>
            <a:pPr lvl="4"/>
            <a:r>
              <a:rPr lang="en-US" altLang="zh-CN" dirty="0"/>
              <a:t>Fifth level</a:t>
            </a:r>
          </a:p>
        </p:txBody>
      </p:sp>
      <p:sp>
        <p:nvSpPr>
          <p:cNvPr id="3082" name="Rectangle 10"/>
          <p:cNvSpPr>
            <a:spLocks noGrp="1"/>
          </p:cNvSpPr>
          <p:nvPr>
            <p:ph type="title"/>
          </p:nvPr>
        </p:nvSpPr>
        <p:spPr>
          <a:xfrm>
            <a:off x="609600" y="150813"/>
            <a:ext cx="10972800" cy="563562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pPr lvl="0"/>
            <a:r>
              <a:rPr lang="en-US" altLang="zh-CN" dirty="0"/>
              <a:t>Click to edit Master title style</a:t>
            </a:r>
          </a:p>
        </p:txBody>
      </p:sp>
      <p:graphicFrame>
        <p:nvGraphicFramePr>
          <p:cNvPr id="18435" name="Object 3"/>
          <p:cNvGraphicFramePr>
            <a:graphicFrameLocks noChangeAspect="1"/>
          </p:cNvGraphicFramePr>
          <p:nvPr userDrawn="1">
            <p:custDataLst>
              <p:tags r:id="rId17"/>
            </p:custDataLst>
          </p:nvPr>
        </p:nvGraphicFramePr>
        <p:xfrm>
          <a:off x="0" y="0"/>
          <a:ext cx="12192000" cy="692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18" r:id="rId20" imgW="7391400" imgH="914400" progId="Photoshop.Image.6">
                  <p:embed/>
                </p:oleObj>
              </mc:Choice>
              <mc:Fallback>
                <p:oleObj r:id="rId20" imgW="7391400" imgH="914400" progId="Photoshop.Image.6">
                  <p:embed/>
                  <p:pic>
                    <p:nvPicPr>
                      <p:cNvPr id="0" name="图片 3084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0" y="0"/>
                        <a:ext cx="12192000" cy="6921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Rectangle 5"/>
          <p:cNvSpPr>
            <a:spLocks noChangeArrowheads="1"/>
          </p:cNvSpPr>
          <p:nvPr userDrawn="1">
            <p:custDataLst>
              <p:tags r:id="rId18"/>
            </p:custDataLst>
          </p:nvPr>
        </p:nvSpPr>
        <p:spPr bwMode="auto">
          <a:xfrm>
            <a:off x="0" y="692150"/>
            <a:ext cx="12192000" cy="73025"/>
          </a:xfrm>
          <a:prstGeom prst="rect">
            <a:avLst/>
          </a:prstGeom>
          <a:gradFill rotWithShape="1">
            <a:gsLst>
              <a:gs pos="0">
                <a:srgbClr val="CDEDFA"/>
              </a:gs>
              <a:gs pos="50000">
                <a:schemeClr val="accent1"/>
              </a:gs>
              <a:gs pos="100000">
                <a:srgbClr val="CDEDFA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rgbClr val="2B166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8434" name="未知"/>
          <p:cNvSpPr/>
          <p:nvPr userDrawn="1">
            <p:custDataLst>
              <p:tags r:id="rId19"/>
            </p:custDataLst>
          </p:nvPr>
        </p:nvSpPr>
        <p:spPr>
          <a:xfrm>
            <a:off x="0" y="5445125"/>
            <a:ext cx="12192000" cy="1414463"/>
          </a:xfrm>
          <a:custGeom>
            <a:avLst/>
            <a:gdLst/>
            <a:ahLst/>
            <a:cxnLst>
              <a:cxn ang="0">
                <a:pos x="2147483646" y="2147483646"/>
              </a:cxn>
              <a:cxn ang="0">
                <a:pos x="2147483646" y="0"/>
              </a:cxn>
              <a:cxn ang="0">
                <a:pos x="2147483646" y="2147483646"/>
              </a:cxn>
              <a:cxn ang="0">
                <a:pos x="0" y="2147483646"/>
              </a:cxn>
              <a:cxn ang="0">
                <a:pos x="0" y="2147483646"/>
              </a:cxn>
              <a:cxn ang="0">
                <a:pos x="2147483646" y="2147483646"/>
              </a:cxn>
            </a:cxnLst>
            <a:rect l="0" t="0" r="0" b="0"/>
            <a:pathLst>
              <a:path w="5760" h="891">
                <a:moveTo>
                  <a:pt x="5760" y="885"/>
                </a:moveTo>
                <a:lnTo>
                  <a:pt x="5760" y="0"/>
                </a:lnTo>
                <a:cubicBezTo>
                  <a:pt x="4888" y="573"/>
                  <a:pt x="3696" y="609"/>
                  <a:pt x="2832" y="626"/>
                </a:cubicBezTo>
                <a:cubicBezTo>
                  <a:pt x="1968" y="643"/>
                  <a:pt x="640" y="474"/>
                  <a:pt x="0" y="36"/>
                </a:cubicBezTo>
                <a:lnTo>
                  <a:pt x="0" y="891"/>
                </a:lnTo>
                <a:lnTo>
                  <a:pt x="5760" y="885"/>
                </a:lnTo>
                <a:close/>
              </a:path>
            </a:pathLst>
          </a:custGeom>
          <a:gradFill rotWithShape="1">
            <a:gsLst>
              <a:gs pos="0">
                <a:schemeClr val="accent1">
                  <a:alpha val="100000"/>
                </a:schemeClr>
              </a:gs>
              <a:gs pos="100000">
                <a:srgbClr val="E3F5FC">
                  <a:alpha val="100000"/>
                </a:srgbClr>
              </a:gs>
            </a:gsLst>
            <a:lin ang="5400000" scaled="1"/>
            <a:tileRect/>
          </a:gra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 b="1" kern="1200">
          <a:solidFill>
            <a:schemeClr val="bg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Verdana" panose="020B060403050404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Verdana" panose="020B060403050404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Verdana" panose="020B060403050404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Verdana" panose="020B0604030504040204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Verdana" panose="020B0604030504040204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Verdana" panose="020B0604030504040204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Verdana" panose="020B0604030504040204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Verdana" panose="020B060403050404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v"/>
        <a:defRPr sz="28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§"/>
        <a:defRPr sz="28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5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tags" Target="../tags/tag28.xml"/><Relationship Id="rId1" Type="http://schemas.openxmlformats.org/officeDocument/2006/relationships/tags" Target="../tags/tag27.xml"/><Relationship Id="rId5" Type="http://schemas.openxmlformats.org/officeDocument/2006/relationships/image" Target="../media/image7.png"/><Relationship Id="rId4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tags" Target="../tags/tag30.xml"/><Relationship Id="rId1" Type="http://schemas.openxmlformats.org/officeDocument/2006/relationships/tags" Target="../tags/tag29.xml"/><Relationship Id="rId5" Type="http://schemas.openxmlformats.org/officeDocument/2006/relationships/image" Target="../media/image8.png"/><Relationship Id="rId4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tags" Target="../tags/tag38.xml"/><Relationship Id="rId3" Type="http://schemas.openxmlformats.org/officeDocument/2006/relationships/tags" Target="../tags/tag33.xml"/><Relationship Id="rId7" Type="http://schemas.openxmlformats.org/officeDocument/2006/relationships/tags" Target="../tags/tag37.xml"/><Relationship Id="rId2" Type="http://schemas.openxmlformats.org/officeDocument/2006/relationships/tags" Target="../tags/tag32.xml"/><Relationship Id="rId1" Type="http://schemas.openxmlformats.org/officeDocument/2006/relationships/tags" Target="../tags/tag31.xml"/><Relationship Id="rId6" Type="http://schemas.openxmlformats.org/officeDocument/2006/relationships/tags" Target="../tags/tag36.xml"/><Relationship Id="rId5" Type="http://schemas.openxmlformats.org/officeDocument/2006/relationships/tags" Target="../tags/tag35.xml"/><Relationship Id="rId4" Type="http://schemas.openxmlformats.org/officeDocument/2006/relationships/tags" Target="../tags/tag34.xml"/><Relationship Id="rId9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tags" Target="../tags/tag18.xml"/><Relationship Id="rId7" Type="http://schemas.openxmlformats.org/officeDocument/2006/relationships/slideLayout" Target="../slideLayouts/slideLayout3.xml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6" Type="http://schemas.openxmlformats.org/officeDocument/2006/relationships/tags" Target="../tags/tag21.xml"/><Relationship Id="rId5" Type="http://schemas.openxmlformats.org/officeDocument/2006/relationships/tags" Target="../tags/tag20.xml"/><Relationship Id="rId4" Type="http://schemas.openxmlformats.org/officeDocument/2006/relationships/tags" Target="../tags/tag1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22.xml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23.xml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2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tags" Target="../tags/tag26.xml"/><Relationship Id="rId1" Type="http://schemas.openxmlformats.org/officeDocument/2006/relationships/tags" Target="../tags/tag25.xml"/><Relationship Id="rId5" Type="http://schemas.openxmlformats.org/officeDocument/2006/relationships/image" Target="../media/image6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矩形 8"/>
          <p:cNvSpPr/>
          <p:nvPr/>
        </p:nvSpPr>
        <p:spPr>
          <a:xfrm>
            <a:off x="0" y="1752600"/>
            <a:ext cx="12186920" cy="1676400"/>
          </a:xfrm>
          <a:prstGeom prst="rect">
            <a:avLst/>
          </a:prstGeom>
          <a:solidFill>
            <a:schemeClr val="tx2"/>
          </a:solidFill>
          <a:ln w="9525">
            <a:noFill/>
          </a:ln>
        </p:spPr>
        <p:txBody>
          <a:bodyPr anchor="ctr" anchorCtr="0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•"/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endParaRPr lang="zh-CN" altLang="en-US" sz="1800" b="0" dirty="0">
              <a:solidFill>
                <a:srgbClr val="FFFFFF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8677" name="TextBox 15"/>
          <p:cNvSpPr txBox="1"/>
          <p:nvPr/>
        </p:nvSpPr>
        <p:spPr>
          <a:xfrm>
            <a:off x="1576070" y="2208530"/>
            <a:ext cx="9067165" cy="7683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•"/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r>
              <a:rPr sz="4400" dirty="0" smtClean="0">
                <a:solidFill>
                  <a:srgbClr val="FFFFF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第</a:t>
            </a:r>
            <a:r>
              <a:rPr lang="en-US" sz="4400" dirty="0" smtClean="0">
                <a:solidFill>
                  <a:srgbClr val="FFFFF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16</a:t>
            </a:r>
            <a:r>
              <a:rPr sz="4400" dirty="0" smtClean="0">
                <a:solidFill>
                  <a:srgbClr val="FFFFF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单元</a:t>
            </a:r>
            <a:r>
              <a:rPr lang="en-US" sz="4400" dirty="0" smtClean="0">
                <a:solidFill>
                  <a:srgbClr val="FFFFF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zh-CN" altLang="en-US" sz="4400" dirty="0" smtClean="0">
                <a:solidFill>
                  <a:srgbClr val="FFFFF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多</a:t>
            </a:r>
            <a:r>
              <a:rPr lang="zh-CN" altLang="en-US" sz="4400" dirty="0">
                <a:solidFill>
                  <a:srgbClr val="FFFFF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线程</a:t>
            </a:r>
            <a:endParaRPr sz="4400" dirty="0">
              <a:solidFill>
                <a:srgbClr val="FFFFFF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28678" name="副标题 2"/>
          <p:cNvSpPr txBox="1"/>
          <p:nvPr/>
        </p:nvSpPr>
        <p:spPr>
          <a:xfrm>
            <a:off x="4953000" y="4876800"/>
            <a:ext cx="2611438" cy="5334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•"/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marL="0" lvl="0" indent="0" algn="ctr" eaLnBrk="1" hangingPunct="1">
              <a:buClrTx/>
              <a:buFont typeface="Arial" panose="020B0604020202020204" pitchFamily="34" charset="0"/>
              <a:buNone/>
            </a:pPr>
            <a:r>
              <a:rPr lang="zh-CN" altLang="en-US" sz="2400" dirty="0">
                <a:solidFill>
                  <a:srgbClr val="2B166E"/>
                </a:solidFill>
                <a:latin typeface="Times New Roman" panose="02020603050405020304" pitchFamily="18" charset="0"/>
                <a:ea typeface="楷体_GB2312" pitchFamily="1" charset="-122"/>
              </a:rPr>
              <a:t>主讲人</a:t>
            </a:r>
            <a:r>
              <a:rPr lang="zh-CN" altLang="en-US" sz="2400" dirty="0" smtClean="0">
                <a:solidFill>
                  <a:srgbClr val="2B166E"/>
                </a:solidFill>
                <a:latin typeface="Times New Roman" panose="02020603050405020304" pitchFamily="18" charset="0"/>
                <a:ea typeface="楷体_GB2312" pitchFamily="1" charset="-122"/>
              </a:rPr>
              <a:t>：叶利华</a:t>
            </a:r>
            <a:endParaRPr lang="zh-CN" altLang="en-US" sz="2400" dirty="0">
              <a:solidFill>
                <a:srgbClr val="2B166E"/>
              </a:solidFill>
              <a:latin typeface="Times New Roman" panose="02020603050405020304" pitchFamily="18" charset="0"/>
              <a:ea typeface="楷体_GB2312" pitchFamily="1" charset="-122"/>
            </a:endParaRPr>
          </a:p>
        </p:txBody>
      </p:sp>
      <p:sp>
        <p:nvSpPr>
          <p:cNvPr id="28679" name="标题 1"/>
          <p:cNvSpPr txBox="1"/>
          <p:nvPr/>
        </p:nvSpPr>
        <p:spPr>
          <a:xfrm>
            <a:off x="3924300" y="142875"/>
            <a:ext cx="4343400" cy="563563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•"/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marL="0" lvl="0" indent="0" algn="ctr">
              <a:spcBef>
                <a:spcPct val="0"/>
              </a:spcBef>
              <a:buClrTx/>
              <a:buFontTx/>
              <a:buNone/>
            </a:pPr>
            <a:r>
              <a:rPr lang="en-US" altLang="zh-CN" sz="2400" dirty="0">
                <a:solidFill>
                  <a:srgbClr val="FFFFF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Java</a:t>
            </a:r>
            <a:r>
              <a:rPr lang="zh-CN" altLang="en-US" sz="2400" dirty="0">
                <a:solidFill>
                  <a:srgbClr val="FFFFF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程序设计实践教程</a:t>
            </a:r>
          </a:p>
        </p:txBody>
      </p:sp>
      <p:sp>
        <p:nvSpPr>
          <p:cNvPr id="28680" name="TextBox 15"/>
          <p:cNvSpPr txBox="1"/>
          <p:nvPr/>
        </p:nvSpPr>
        <p:spPr>
          <a:xfrm>
            <a:off x="0" y="3886200"/>
            <a:ext cx="12187555" cy="610235"/>
          </a:xfrm>
          <a:prstGeom prst="rect">
            <a:avLst/>
          </a:prstGeom>
          <a:solidFill>
            <a:srgbClr val="6ED4D4"/>
          </a:solidFill>
          <a:ln w="9525">
            <a:noFill/>
          </a:ln>
        </p:spPr>
        <p:txBody>
          <a:bodyPr anchor="ctr" anchorCtr="0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•"/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marL="0" lvl="0" indent="0" algn="ctr">
              <a:spcBef>
                <a:spcPct val="0"/>
              </a:spcBef>
              <a:buClrTx/>
              <a:buFontTx/>
              <a:buNone/>
            </a:pPr>
            <a:r>
              <a:rPr sz="2400" dirty="0" err="1" smtClean="0">
                <a:solidFill>
                  <a:srgbClr val="40404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实验</a:t>
            </a:r>
            <a:r>
              <a:rPr lang="en-US" sz="2400" dirty="0" smtClean="0">
                <a:solidFill>
                  <a:srgbClr val="40404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zh-CN" altLang="en-US" sz="2400" dirty="0" smtClean="0">
                <a:solidFill>
                  <a:srgbClr val="40404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使用</a:t>
            </a:r>
            <a:r>
              <a:rPr lang="zh-CN" altLang="en-US" sz="2400" dirty="0">
                <a:solidFill>
                  <a:srgbClr val="40404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多线程开发</a:t>
            </a:r>
            <a:r>
              <a:rPr lang="en-US" altLang="zh-CN" sz="2400" dirty="0">
                <a:solidFill>
                  <a:srgbClr val="40404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Java</a:t>
            </a:r>
            <a:r>
              <a:rPr lang="zh-CN" altLang="en-US" sz="2400" dirty="0">
                <a:solidFill>
                  <a:srgbClr val="40404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程序</a:t>
            </a:r>
            <a:endParaRPr sz="2400" dirty="0">
              <a:solidFill>
                <a:srgbClr val="40404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28676" name="矩形 14"/>
          <p:cNvSpPr/>
          <p:nvPr>
            <p:custDataLst>
              <p:tags r:id="rId1"/>
            </p:custDataLst>
          </p:nvPr>
        </p:nvSpPr>
        <p:spPr>
          <a:xfrm>
            <a:off x="0" y="1120775"/>
            <a:ext cx="11388090" cy="76200"/>
          </a:xfrm>
          <a:prstGeom prst="rect">
            <a:avLst/>
          </a:prstGeom>
          <a:solidFill>
            <a:schemeClr val="accent1"/>
          </a:solidFill>
          <a:ln w="9525">
            <a:noFill/>
          </a:ln>
        </p:spPr>
        <p:txBody>
          <a:bodyPr anchor="ctr" anchorCtr="0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•"/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endParaRPr lang="zh-CN" altLang="en-US" sz="1800" b="0" dirty="0">
              <a:solidFill>
                <a:srgbClr val="FFFFFF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dirty="0" err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设计性实验</a:t>
            </a:r>
            <a:r>
              <a:rPr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--</a:t>
            </a:r>
            <a:r>
              <a:rPr lang="en-US" altLang="zh-CN" dirty="0"/>
              <a:t>Runnable</a:t>
            </a:r>
            <a:r>
              <a:rPr lang="zh-CN" altLang="zh-CN" dirty="0"/>
              <a:t>接口应用</a:t>
            </a:r>
            <a:endParaRPr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继承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Runnable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接口，编写一个输出</a:t>
            </a:r>
            <a:r>
              <a:rPr lang="en-US" altLang="zh-CN" sz="2400" dirty="0" err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PrintCharRunnable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类，依次打印输出字符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a-e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，并编写</a:t>
            </a:r>
            <a:r>
              <a:rPr lang="en-US" altLang="zh-CN" sz="2400" dirty="0" err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PrintCharRunnableTest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代码进行测试。程序的运行结果如图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16-5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所示。</a:t>
            </a:r>
            <a:endParaRPr altLang="zh-CN" sz="24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1155076" y="2239704"/>
            <a:ext cx="10212705" cy="45243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点拨：</a:t>
            </a:r>
          </a:p>
          <a:p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线程类框架如下：</a:t>
            </a:r>
          </a:p>
          <a:p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class </a:t>
            </a:r>
            <a:r>
              <a:rPr lang="en-US" altLang="zh-CN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PrintCharRunnable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 implements Runnable {</a:t>
            </a:r>
          </a:p>
          <a:p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//</a:t>
            </a:r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请添加相关代码</a:t>
            </a:r>
          </a:p>
          <a:p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</a:p>
          <a:p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测试类代码框架如下：</a:t>
            </a:r>
          </a:p>
          <a:p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public class </a:t>
            </a:r>
            <a:r>
              <a:rPr lang="en-US" altLang="zh-CN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PrintCharRunnableTest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 {</a:t>
            </a:r>
          </a:p>
          <a:p>
            <a:r>
              <a:rPr lang="en-US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public 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static void main(String[] </a:t>
            </a:r>
            <a:r>
              <a:rPr lang="en-US" altLang="zh-CN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args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{</a:t>
            </a:r>
          </a:p>
          <a:p>
            <a:r>
              <a:rPr lang="en-US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</a:t>
            </a:r>
            <a:r>
              <a:rPr lang="en-US" altLang="zh-CN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PrintCharRunnable</a:t>
            </a:r>
            <a:r>
              <a:rPr lang="en-US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run3 = new </a:t>
            </a:r>
            <a:r>
              <a:rPr lang="en-US" altLang="zh-CN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PrintCharRunnable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("Runnable1");</a:t>
            </a:r>
          </a:p>
          <a:p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Thread 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pt3 = new Thread(run3);</a:t>
            </a:r>
          </a:p>
          <a:p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pt3.start();       </a:t>
            </a:r>
          </a:p>
          <a:p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altLang="zh-CN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PrintCharRunnable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 run4 = new </a:t>
            </a:r>
            <a:r>
              <a:rPr lang="en-US" altLang="zh-CN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PrintCharRunnable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("Runnable2");</a:t>
            </a:r>
          </a:p>
          <a:p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Thread pt4 = new Thread(run4);</a:t>
            </a:r>
          </a:p>
          <a:p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pt4.start();</a:t>
            </a:r>
          </a:p>
          <a:p>
            <a:r>
              <a:rPr lang="en-US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}</a:t>
            </a:r>
            <a:endParaRPr lang="en-US" altLang="zh-CN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  <a:endParaRPr lang="en-US" altLang="zh-CN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767408" y="2333575"/>
            <a:ext cx="428625" cy="314325"/>
          </a:xfrm>
          <a:prstGeom prst="rect">
            <a:avLst/>
          </a:prstGeom>
        </p:spPr>
      </p:pic>
      <p:pic>
        <p:nvPicPr>
          <p:cNvPr id="7" name="图片 6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203310" y="2132856"/>
            <a:ext cx="5486400" cy="209105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07036826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dirty="0" err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设计性实验</a:t>
            </a:r>
            <a:r>
              <a:rPr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--</a:t>
            </a:r>
            <a:r>
              <a:rPr lang="en-US" altLang="zh-CN" dirty="0"/>
              <a:t>wait</a:t>
            </a:r>
            <a:r>
              <a:rPr lang="zh-CN" altLang="zh-CN" dirty="0"/>
              <a:t>和</a:t>
            </a:r>
            <a:r>
              <a:rPr lang="en-US" altLang="zh-CN" dirty="0"/>
              <a:t>notify</a:t>
            </a:r>
            <a:r>
              <a:rPr lang="zh-CN" altLang="zh-CN" dirty="0"/>
              <a:t>应用</a:t>
            </a:r>
            <a:endParaRPr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两个线程先后启动，利用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wait</a:t>
            </a:r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和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notify</a:t>
            </a:r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实现控制线程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比线程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先执行，并输出运行结果，如</a:t>
            </a:r>
            <a:r>
              <a:rPr lang="zh-CN" altLang="en-US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图所</a:t>
            </a:r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示。</a:t>
            </a:r>
            <a:endParaRPr altLang="zh-CN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1237297" y="1896704"/>
            <a:ext cx="10212705" cy="286232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点拨：</a:t>
            </a:r>
          </a:p>
          <a:p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(1) </a:t>
            </a:r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创建锁对象以及输出控制标志如下：</a:t>
            </a:r>
          </a:p>
          <a:p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//</a:t>
            </a:r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锁对象</a:t>
            </a:r>
          </a:p>
          <a:p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private static Object lock = new Object();</a:t>
            </a:r>
          </a:p>
          <a:p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//</a:t>
            </a:r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先输出的标志。</a:t>
            </a:r>
          </a:p>
          <a:p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private static </a:t>
            </a:r>
            <a:r>
              <a:rPr lang="en-US" altLang="zh-CN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boolean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t2Runned = false;</a:t>
            </a:r>
          </a:p>
          <a:p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(2</a:t>
            </a:r>
            <a:r>
              <a:rPr lang="en-US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zh-CN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两</a:t>
            </a:r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个匿名内部线程类分别用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lock</a:t>
            </a:r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对象作为同步控制对象；其中采用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wait</a:t>
            </a:r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的线程，要判断一下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t2Runned</a:t>
            </a:r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标记的状态，假如为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false</a:t>
            </a:r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则说明要调用</a:t>
            </a:r>
            <a:r>
              <a:rPr lang="en-US" altLang="zh-CN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lock.wait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()</a:t>
            </a:r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，另一个线程输出结果并修改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t2Runned</a:t>
            </a:r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为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true</a:t>
            </a:r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同时调用</a:t>
            </a:r>
            <a:r>
              <a:rPr lang="en-US" altLang="zh-CN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lock.notify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()</a:t>
            </a:r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发出通知信号。</a:t>
            </a:r>
          </a:p>
          <a:p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808672" y="1941120"/>
            <a:ext cx="428625" cy="314325"/>
          </a:xfrm>
          <a:prstGeom prst="rect">
            <a:avLst/>
          </a:prstGeom>
        </p:spPr>
      </p:pic>
      <p:pic>
        <p:nvPicPr>
          <p:cNvPr id="9" name="图片 8" descr="16-5"/>
          <p:cNvPicPr/>
          <p:nvPr/>
        </p:nvPicPr>
        <p:blipFill>
          <a:blip r:embed="rId5"/>
          <a:stretch>
            <a:fillRect/>
          </a:stretch>
        </p:blipFill>
        <p:spPr>
          <a:xfrm>
            <a:off x="3143672" y="5085184"/>
            <a:ext cx="5274310" cy="768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015200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矩形 8"/>
          <p:cNvSpPr/>
          <p:nvPr>
            <p:custDataLst>
              <p:tags r:id="rId1"/>
            </p:custDataLst>
          </p:nvPr>
        </p:nvSpPr>
        <p:spPr>
          <a:xfrm>
            <a:off x="1467485" y="1332230"/>
            <a:ext cx="8799195" cy="45345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思考线程和进程在具体任务处理中的优缺点。</a:t>
            </a:r>
            <a:endParaRPr sz="20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10"/>
          <p:cNvSpPr/>
          <p:nvPr>
            <p:custDataLst>
              <p:tags r:id="rId2"/>
            </p:custDataLst>
          </p:nvPr>
        </p:nvSpPr>
        <p:spPr>
          <a:xfrm>
            <a:off x="1559560" y="2687511"/>
            <a:ext cx="8776335" cy="45345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思考线程多种实现方式，以及在多任务系统开发中的应用差异。</a:t>
            </a:r>
            <a:endParaRPr sz="20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圆角矩形 3"/>
          <p:cNvSpPr>
            <a:spLocks noChangeAspect="1"/>
          </p:cNvSpPr>
          <p:nvPr>
            <p:custDataLst>
              <p:tags r:id="rId3"/>
            </p:custDataLst>
          </p:nvPr>
        </p:nvSpPr>
        <p:spPr>
          <a:xfrm>
            <a:off x="678180" y="1449388"/>
            <a:ext cx="539750" cy="539750"/>
          </a:xfrm>
          <a:prstGeom prst="roundRect">
            <a:avLst>
              <a:gd name="adj" fmla="val 16667"/>
            </a:avLst>
          </a:prstGeom>
          <a:solidFill>
            <a:srgbClr val="98D489"/>
          </a:solidFill>
          <a:ln w="9525">
            <a:noFill/>
          </a:ln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 panose="020B0502040204020203" pitchFamily="34" charset="0"/>
                <a:ea typeface="微软雅黑" panose="020B0503020204020204" pitchFamily="34" charset="-122"/>
                <a:cs typeface="+mn-ea"/>
              </a:rPr>
              <a:t>1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" panose="020B0502040204020203" pitchFamily="34" charset="0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9" name="圆角矩形 4"/>
          <p:cNvSpPr>
            <a:spLocks noChangeAspect="1"/>
          </p:cNvSpPr>
          <p:nvPr>
            <p:custDataLst>
              <p:tags r:id="rId4"/>
            </p:custDataLst>
          </p:nvPr>
        </p:nvSpPr>
        <p:spPr>
          <a:xfrm>
            <a:off x="678180" y="2671639"/>
            <a:ext cx="539750" cy="541337"/>
          </a:xfrm>
          <a:prstGeom prst="roundRect">
            <a:avLst>
              <a:gd name="adj" fmla="val 16667"/>
            </a:avLst>
          </a:prstGeom>
          <a:solidFill>
            <a:srgbClr val="6ED4D4"/>
          </a:solidFill>
          <a:ln w="9525">
            <a:noFill/>
          </a:ln>
        </p:spPr>
        <p:txBody>
          <a:bodyPr anchor="ctr" anchorCtr="0"/>
          <a:lstStyle/>
          <a:p>
            <a:pPr algn="ctr" eaLnBrk="1" hangingPunct="1"/>
            <a:r>
              <a:rPr lang="en-US" altLang="zh-CN" sz="2800" dirty="0">
                <a:solidFill>
                  <a:srgbClr val="FFFFFF"/>
                </a:solidFill>
                <a:latin typeface="Segoe UI" panose="020B0502040204020203" pitchFamily="34" charset="0"/>
                <a:ea typeface="微软雅黑" panose="020B0503020204020204" pitchFamily="34" charset="-122"/>
              </a:rPr>
              <a:t>2</a:t>
            </a:r>
            <a:endParaRPr lang="zh-CN" altLang="en-US" sz="2800" dirty="0">
              <a:solidFill>
                <a:srgbClr val="FFFFFF"/>
              </a:solidFill>
              <a:latin typeface="Segoe UI" panose="020B0502040204020203" pitchFamily="34" charset="0"/>
              <a:ea typeface="微软雅黑" panose="020B0503020204020204" pitchFamily="34" charset="-122"/>
            </a:endParaRPr>
          </a:p>
        </p:txBody>
      </p:sp>
      <p:sp>
        <p:nvSpPr>
          <p:cNvPr id="10" name="矩形 8"/>
          <p:cNvSpPr/>
          <p:nvPr>
            <p:custDataLst>
              <p:tags r:id="rId5"/>
            </p:custDataLst>
          </p:nvPr>
        </p:nvSpPr>
        <p:spPr>
          <a:xfrm>
            <a:off x="1476062" y="3911647"/>
            <a:ext cx="8799195" cy="85356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多个线程之间共享数据的方式，思考高效面对高并发应用程序下的数据共享问题以及避免死锁。</a:t>
            </a:r>
            <a:endParaRPr sz="20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>
            <p:custDataLst>
              <p:tags r:id="rId6"/>
            </p:custDataLst>
          </p:nvPr>
        </p:nvSpPr>
        <p:spPr>
          <a:xfrm>
            <a:off x="1568137" y="4969480"/>
            <a:ext cx="8776335" cy="45345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思考线程池技术在哪些应用程序开发中可以展现出其高效的特点。</a:t>
            </a:r>
            <a:endParaRPr sz="20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圆角矩形 3"/>
          <p:cNvSpPr>
            <a:spLocks noChangeAspect="1"/>
          </p:cNvSpPr>
          <p:nvPr>
            <p:custDataLst>
              <p:tags r:id="rId7"/>
            </p:custDataLst>
          </p:nvPr>
        </p:nvSpPr>
        <p:spPr>
          <a:xfrm>
            <a:off x="686757" y="3825652"/>
            <a:ext cx="539750" cy="539750"/>
          </a:xfrm>
          <a:prstGeom prst="roundRect">
            <a:avLst>
              <a:gd name="adj" fmla="val 16667"/>
            </a:avLst>
          </a:prstGeom>
          <a:solidFill>
            <a:srgbClr val="98D489"/>
          </a:solidFill>
          <a:ln w="9525">
            <a:noFill/>
          </a:ln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 panose="020B0502040204020203" pitchFamily="34" charset="0"/>
                <a:ea typeface="微软雅黑" panose="020B0503020204020204" pitchFamily="34" charset="-122"/>
                <a:cs typeface="+mn-ea"/>
              </a:rPr>
              <a:t>3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" panose="020B0502040204020203" pitchFamily="34" charset="0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13" name="圆角矩形 4"/>
          <p:cNvSpPr>
            <a:spLocks noChangeAspect="1"/>
          </p:cNvSpPr>
          <p:nvPr>
            <p:custDataLst>
              <p:tags r:id="rId8"/>
            </p:custDataLst>
          </p:nvPr>
        </p:nvSpPr>
        <p:spPr>
          <a:xfrm>
            <a:off x="686757" y="5047903"/>
            <a:ext cx="539750" cy="541337"/>
          </a:xfrm>
          <a:prstGeom prst="roundRect">
            <a:avLst>
              <a:gd name="adj" fmla="val 16667"/>
            </a:avLst>
          </a:prstGeom>
          <a:solidFill>
            <a:srgbClr val="6ED4D4"/>
          </a:solidFill>
          <a:ln w="9525">
            <a:noFill/>
          </a:ln>
        </p:spPr>
        <p:txBody>
          <a:bodyPr anchor="ctr" anchorCtr="0"/>
          <a:lstStyle/>
          <a:p>
            <a:pPr algn="ctr" eaLnBrk="1" hangingPunct="1"/>
            <a:r>
              <a:rPr lang="en-US" altLang="zh-CN" sz="2800" dirty="0" smtClean="0">
                <a:solidFill>
                  <a:srgbClr val="FFFFFF"/>
                </a:solidFill>
                <a:latin typeface="Segoe UI" panose="020B0502040204020203" pitchFamily="34" charset="0"/>
                <a:ea typeface="微软雅黑" panose="020B0503020204020204" pitchFamily="34" charset="-122"/>
              </a:rPr>
              <a:t>4</a:t>
            </a:r>
            <a:endParaRPr lang="zh-CN" altLang="en-US" sz="2800" dirty="0">
              <a:solidFill>
                <a:srgbClr val="FFFFFF"/>
              </a:solidFill>
              <a:latin typeface="Segoe UI" panose="020B0502040204020203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882775" y="1122680"/>
            <a:ext cx="8579485" cy="1785620"/>
          </a:xfrm>
        </p:spPr>
        <p:txBody>
          <a:bodyPr/>
          <a:lstStyle/>
          <a:p>
            <a:r>
              <a:rPr lang="zh-CN" altLang="en-US" sz="4000">
                <a:solidFill>
                  <a:schemeClr val="tx1"/>
                </a:solidFill>
              </a:rPr>
              <a:t>实践是编程能力提升的最好途径，</a:t>
            </a:r>
            <a:br>
              <a:rPr lang="zh-CN" altLang="en-US" sz="4000">
                <a:solidFill>
                  <a:schemeClr val="tx1"/>
                </a:solidFill>
              </a:rPr>
            </a:br>
            <a:r>
              <a:rPr lang="zh-CN" altLang="en-US" sz="4000">
                <a:solidFill>
                  <a:schemeClr val="tx1"/>
                </a:solidFill>
              </a:rPr>
              <a:t>让我们行动起来吧！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3863975" y="3573145"/>
            <a:ext cx="3963035" cy="1655445"/>
          </a:xfrm>
        </p:spPr>
        <p:txBody>
          <a:bodyPr/>
          <a:lstStyle/>
          <a:p>
            <a:pPr algn="ctr"/>
            <a:endParaRPr lang="zh-CN" altLang="en-US" sz="2800"/>
          </a:p>
          <a:p>
            <a:pPr algn="ctr"/>
            <a:r>
              <a:rPr lang="zh-CN" altLang="en-US" sz="2800"/>
              <a:t>谢谢观看！</a:t>
            </a: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标题 1"/>
          <p:cNvSpPr>
            <a:spLocks noGrp="1"/>
          </p:cNvSpPr>
          <p:nvPr>
            <p:ph type="ctrTitle"/>
          </p:nvPr>
        </p:nvSpPr>
        <p:spPr>
          <a:xfrm>
            <a:off x="1487170" y="188595"/>
            <a:ext cx="9144000" cy="300990"/>
          </a:xfrm>
        </p:spPr>
        <p:txBody>
          <a:bodyPr vert="horz" wrap="square" lIns="91440" tIns="45720" rIns="91440" bIns="45720" anchor="ctr" anchorCtr="0"/>
          <a:lstStyle/>
          <a:p>
            <a:r>
              <a:rPr lang="zh-CN" altLang="en-US" sz="3200" dirty="0">
                <a:solidFill>
                  <a:schemeClr val="bg1"/>
                </a:solidFill>
                <a:ea typeface="宋体" panose="02010600030101010101" pitchFamily="2" charset="-122"/>
              </a:rPr>
              <a:t>目 录</a:t>
            </a:r>
          </a:p>
        </p:txBody>
      </p:sp>
      <p:grpSp>
        <p:nvGrpSpPr>
          <p:cNvPr id="29699" name="组合 3"/>
          <p:cNvGrpSpPr/>
          <p:nvPr/>
        </p:nvGrpSpPr>
        <p:grpSpPr>
          <a:xfrm>
            <a:off x="3200400" y="2649220"/>
            <a:ext cx="6096000" cy="846138"/>
            <a:chOff x="619730" y="3258850"/>
            <a:chExt cx="7267714" cy="845820"/>
          </a:xfrm>
        </p:grpSpPr>
        <p:grpSp>
          <p:nvGrpSpPr>
            <p:cNvPr id="29724" name="Group 11"/>
            <p:cNvGrpSpPr/>
            <p:nvPr/>
          </p:nvGrpSpPr>
          <p:grpSpPr>
            <a:xfrm>
              <a:off x="619730" y="3258850"/>
              <a:ext cx="6621432" cy="845820"/>
              <a:chOff x="0" y="0"/>
              <a:chExt cx="3520" cy="688"/>
            </a:xfrm>
          </p:grpSpPr>
          <p:sp>
            <p:nvSpPr>
              <p:cNvPr id="29726" name="Rectangle 12"/>
              <p:cNvSpPr/>
              <p:nvPr/>
            </p:nvSpPr>
            <p:spPr>
              <a:xfrm>
                <a:off x="0" y="54"/>
                <a:ext cx="3520" cy="453"/>
              </a:xfrm>
              <a:prstGeom prst="rect">
                <a:avLst/>
              </a:prstGeom>
              <a:gradFill rotWithShape="1">
                <a:gsLst>
                  <a:gs pos="0">
                    <a:srgbClr val="DDDDDD"/>
                  </a:gs>
                  <a:gs pos="100000">
                    <a:schemeClr val="bg1"/>
                  </a:gs>
                </a:gsLst>
                <a:lin ang="5400000" scaled="1"/>
                <a:tileRect/>
              </a:gradFill>
              <a:ln w="9525">
                <a:noFill/>
              </a:ln>
            </p:spPr>
            <p:txBody>
              <a:bodyPr wrap="none" anchor="ctr" anchorCtr="0"/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hlink"/>
                  </a:buClr>
                  <a:buFont typeface="Wingdings" panose="05000000000000000000" pitchFamily="2" charset="2"/>
                  <a:buChar char="v"/>
                  <a:defRPr sz="28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Font typeface="Wingdings" panose="05000000000000000000" pitchFamily="2" charset="2"/>
                  <a:buChar char="§"/>
                  <a:defRPr sz="28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1"/>
                  </a:buClr>
                  <a:buChar char="•"/>
                  <a:defRPr sz="2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–"/>
                  <a:defRPr sz="20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5pPr>
              </a:lstStyle>
              <a:p>
                <a:pPr marL="0" lvl="0" indent="0">
                  <a:spcBef>
                    <a:spcPct val="0"/>
                  </a:spcBef>
                  <a:buClrTx/>
                  <a:buFontTx/>
                  <a:buNone/>
                </a:pPr>
                <a:endParaRPr lang="zh-CN" altLang="en-US" sz="1800" b="0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9727" name="Rectangle 13"/>
              <p:cNvSpPr/>
              <p:nvPr/>
            </p:nvSpPr>
            <p:spPr>
              <a:xfrm>
                <a:off x="104" y="0"/>
                <a:ext cx="533" cy="429"/>
              </a:xfrm>
              <a:prstGeom prst="rect">
                <a:avLst/>
              </a:prstGeom>
              <a:solidFill>
                <a:srgbClr val="6ED4D4"/>
              </a:solidFill>
              <a:ln w="9525">
                <a:noFill/>
              </a:ln>
            </p:spPr>
            <p:txBody>
              <a:bodyPr wrap="none" anchor="ctr" anchorCtr="0"/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hlink"/>
                  </a:buClr>
                  <a:buFont typeface="Wingdings" panose="05000000000000000000" pitchFamily="2" charset="2"/>
                  <a:buChar char="v"/>
                  <a:defRPr sz="28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Font typeface="Wingdings" panose="05000000000000000000" pitchFamily="2" charset="2"/>
                  <a:buChar char="§"/>
                  <a:defRPr sz="28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1"/>
                  </a:buClr>
                  <a:buChar char="•"/>
                  <a:defRPr sz="2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–"/>
                  <a:defRPr sz="20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5pPr>
              </a:lstStyle>
              <a:p>
                <a:pPr marL="0" lvl="0" indent="0" algn="ctr">
                  <a:spcBef>
                    <a:spcPct val="0"/>
                  </a:spcBef>
                  <a:buClrTx/>
                  <a:buFontTx/>
                  <a:buNone/>
                </a:pPr>
                <a:r>
                  <a:rPr lang="en-US" altLang="zh-CN" sz="3600" b="0" i="1" dirty="0">
                    <a:solidFill>
                      <a:schemeClr val="bg1"/>
                    </a:solidFill>
                    <a:latin typeface="黑体" panose="02010609060101010101" charset="-122"/>
                    <a:ea typeface="黑体" panose="02010609060101010101" charset="-122"/>
                  </a:rPr>
                  <a:t>2</a:t>
                </a:r>
                <a:endParaRPr lang="zh-CN" altLang="en-US" sz="3600" b="0" i="1" dirty="0">
                  <a:solidFill>
                    <a:schemeClr val="bg1"/>
                  </a:solidFill>
                  <a:latin typeface="黑体" panose="02010609060101010101" charset="-122"/>
                  <a:ea typeface="黑体" panose="02010609060101010101" charset="-122"/>
                </a:endParaRPr>
              </a:p>
            </p:txBody>
          </p:sp>
          <p:sp>
            <p:nvSpPr>
              <p:cNvPr id="29728" name="AutoShape 16"/>
              <p:cNvSpPr/>
              <p:nvPr/>
            </p:nvSpPr>
            <p:spPr>
              <a:xfrm>
                <a:off x="0" y="507"/>
                <a:ext cx="3517" cy="181"/>
              </a:xfrm>
              <a:custGeom>
                <a:avLst/>
                <a:gdLst>
                  <a:gd name="txL" fmla="*/ 2340 w 21600"/>
                  <a:gd name="txT" fmla="*/ 2387 h 21600"/>
                  <a:gd name="txR" fmla="*/ 19260 w 21600"/>
                  <a:gd name="txB" fmla="*/ 19213 h 21600"/>
                </a:gdLst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txL" t="txT" r="txR" b="txB"/>
                <a:pathLst>
                  <a:path w="21600" h="21600">
                    <a:moveTo>
                      <a:pt x="0" y="0"/>
                    </a:moveTo>
                    <a:lnTo>
                      <a:pt x="1072" y="21600"/>
                    </a:lnTo>
                    <a:lnTo>
                      <a:pt x="20528" y="2160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DDDDDD">
                      <a:alpha val="100000"/>
                    </a:srgbClr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  <a:tileRect/>
              </a:gra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29725" name="Rectangle 29"/>
            <p:cNvSpPr/>
            <p:nvPr/>
          </p:nvSpPr>
          <p:spPr>
            <a:xfrm>
              <a:off x="1817103" y="3362058"/>
              <a:ext cx="6070341" cy="48704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b" anchorCtr="0"/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" panose="05000000000000000000" pitchFamily="2" charset="2"/>
                <a:buChar char="v"/>
                <a:defRPr sz="28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Font typeface="Wingdings" panose="05000000000000000000" pitchFamily="2" charset="2"/>
                <a:buChar char="§"/>
                <a:defRPr sz="28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Char char="•"/>
                <a:defRPr sz="2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5pPr>
            </a:lstStyle>
            <a:p>
              <a:pPr marL="0" lvl="0" indent="0">
                <a:spcBef>
                  <a:spcPct val="0"/>
                </a:spcBef>
                <a:buClrTx/>
                <a:buFontTx/>
                <a:buNone/>
              </a:pPr>
              <a:r>
                <a:rPr lang="zh-CN" altLang="en-US" sz="3200" b="0" dirty="0">
                  <a:latin typeface="隶书" panose="02010509060101010101" pitchFamily="49" charset="-122"/>
                  <a:ea typeface="隶书" panose="02010509060101010101" pitchFamily="49" charset="-122"/>
                </a:rPr>
                <a:t>  实验目标</a:t>
              </a:r>
            </a:p>
          </p:txBody>
        </p:sp>
      </p:grpSp>
      <p:grpSp>
        <p:nvGrpSpPr>
          <p:cNvPr id="29700" name="组合 9"/>
          <p:cNvGrpSpPr/>
          <p:nvPr/>
        </p:nvGrpSpPr>
        <p:grpSpPr>
          <a:xfrm>
            <a:off x="3200400" y="4465638"/>
            <a:ext cx="6096000" cy="846137"/>
            <a:chOff x="619730" y="3258850"/>
            <a:chExt cx="7267714" cy="845820"/>
          </a:xfrm>
        </p:grpSpPr>
        <p:grpSp>
          <p:nvGrpSpPr>
            <p:cNvPr id="29719" name="Group 11"/>
            <p:cNvGrpSpPr/>
            <p:nvPr/>
          </p:nvGrpSpPr>
          <p:grpSpPr>
            <a:xfrm>
              <a:off x="619730" y="3258850"/>
              <a:ext cx="6621432" cy="845820"/>
              <a:chOff x="0" y="0"/>
              <a:chExt cx="3520" cy="688"/>
            </a:xfrm>
          </p:grpSpPr>
          <p:sp>
            <p:nvSpPr>
              <p:cNvPr id="29721" name="Rectangle 12"/>
              <p:cNvSpPr/>
              <p:nvPr/>
            </p:nvSpPr>
            <p:spPr>
              <a:xfrm>
                <a:off x="0" y="54"/>
                <a:ext cx="3520" cy="453"/>
              </a:xfrm>
              <a:prstGeom prst="rect">
                <a:avLst/>
              </a:prstGeom>
              <a:gradFill rotWithShape="1">
                <a:gsLst>
                  <a:gs pos="0">
                    <a:srgbClr val="DDDDDD"/>
                  </a:gs>
                  <a:gs pos="100000">
                    <a:schemeClr val="bg1"/>
                  </a:gs>
                </a:gsLst>
                <a:lin ang="5400000" scaled="1"/>
                <a:tileRect/>
              </a:gradFill>
              <a:ln w="9525">
                <a:noFill/>
              </a:ln>
            </p:spPr>
            <p:txBody>
              <a:bodyPr wrap="none" anchor="ctr" anchorCtr="0"/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hlink"/>
                  </a:buClr>
                  <a:buFont typeface="Wingdings" panose="05000000000000000000" pitchFamily="2" charset="2"/>
                  <a:buChar char="v"/>
                  <a:defRPr sz="28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Font typeface="Wingdings" panose="05000000000000000000" pitchFamily="2" charset="2"/>
                  <a:buChar char="§"/>
                  <a:defRPr sz="28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1"/>
                  </a:buClr>
                  <a:buChar char="•"/>
                  <a:defRPr sz="2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–"/>
                  <a:defRPr sz="20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5pPr>
              </a:lstStyle>
              <a:p>
                <a:pPr marL="0" lvl="0" indent="0">
                  <a:spcBef>
                    <a:spcPct val="0"/>
                  </a:spcBef>
                  <a:buClrTx/>
                  <a:buFontTx/>
                  <a:buNone/>
                </a:pPr>
                <a:endParaRPr lang="zh-CN" altLang="en-US" sz="1800" b="0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9722" name="Rectangle 13"/>
              <p:cNvSpPr/>
              <p:nvPr/>
            </p:nvSpPr>
            <p:spPr>
              <a:xfrm>
                <a:off x="104" y="0"/>
                <a:ext cx="533" cy="429"/>
              </a:xfrm>
              <a:prstGeom prst="rect">
                <a:avLst/>
              </a:prstGeom>
              <a:solidFill>
                <a:srgbClr val="6ED4D4"/>
              </a:solidFill>
              <a:ln w="9525">
                <a:noFill/>
              </a:ln>
            </p:spPr>
            <p:txBody>
              <a:bodyPr wrap="none" anchor="ctr" anchorCtr="0"/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hlink"/>
                  </a:buClr>
                  <a:buFont typeface="Wingdings" panose="05000000000000000000" pitchFamily="2" charset="2"/>
                  <a:buChar char="v"/>
                  <a:defRPr sz="28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Font typeface="Wingdings" panose="05000000000000000000" pitchFamily="2" charset="2"/>
                  <a:buChar char="§"/>
                  <a:defRPr sz="28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1"/>
                  </a:buClr>
                  <a:buChar char="•"/>
                  <a:defRPr sz="2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–"/>
                  <a:defRPr sz="20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5pPr>
              </a:lstStyle>
              <a:p>
                <a:pPr marL="0" lvl="0" indent="0" algn="ctr">
                  <a:spcBef>
                    <a:spcPct val="0"/>
                  </a:spcBef>
                  <a:buClrTx/>
                  <a:buFontTx/>
                  <a:buNone/>
                </a:pPr>
                <a:r>
                  <a:rPr lang="en-US" altLang="zh-CN" sz="3600" b="0" i="1" dirty="0">
                    <a:solidFill>
                      <a:schemeClr val="bg1"/>
                    </a:solidFill>
                    <a:latin typeface="黑体" panose="02010609060101010101" charset="-122"/>
                    <a:ea typeface="黑体" panose="02010609060101010101" charset="-122"/>
                  </a:rPr>
                  <a:t>4</a:t>
                </a:r>
                <a:endParaRPr lang="zh-CN" altLang="en-US" sz="3600" b="0" i="1" dirty="0">
                  <a:solidFill>
                    <a:schemeClr val="bg1"/>
                  </a:solidFill>
                  <a:latin typeface="黑体" panose="02010609060101010101" charset="-122"/>
                  <a:ea typeface="黑体" panose="02010609060101010101" charset="-122"/>
                </a:endParaRPr>
              </a:p>
            </p:txBody>
          </p:sp>
          <p:sp>
            <p:nvSpPr>
              <p:cNvPr id="29723" name="AutoShape 16"/>
              <p:cNvSpPr/>
              <p:nvPr/>
            </p:nvSpPr>
            <p:spPr>
              <a:xfrm>
                <a:off x="0" y="507"/>
                <a:ext cx="3517" cy="181"/>
              </a:xfrm>
              <a:custGeom>
                <a:avLst/>
                <a:gdLst>
                  <a:gd name="txL" fmla="*/ 2340 w 21600"/>
                  <a:gd name="txT" fmla="*/ 2387 h 21600"/>
                  <a:gd name="txR" fmla="*/ 19260 w 21600"/>
                  <a:gd name="txB" fmla="*/ 19213 h 21600"/>
                </a:gdLst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txL" t="txT" r="txR" b="txB"/>
                <a:pathLst>
                  <a:path w="21600" h="21600">
                    <a:moveTo>
                      <a:pt x="0" y="0"/>
                    </a:moveTo>
                    <a:lnTo>
                      <a:pt x="1072" y="21600"/>
                    </a:lnTo>
                    <a:lnTo>
                      <a:pt x="20528" y="2160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DDDDDD">
                      <a:alpha val="100000"/>
                    </a:srgbClr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  <a:tileRect/>
              </a:gra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29720" name="Rectangle 29"/>
            <p:cNvSpPr/>
            <p:nvPr/>
          </p:nvSpPr>
          <p:spPr>
            <a:xfrm>
              <a:off x="1817103" y="3362058"/>
              <a:ext cx="6070341" cy="48704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b" anchorCtr="0"/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" panose="05000000000000000000" pitchFamily="2" charset="2"/>
                <a:buChar char="v"/>
                <a:defRPr sz="28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Font typeface="Wingdings" panose="05000000000000000000" pitchFamily="2" charset="2"/>
                <a:buChar char="§"/>
                <a:defRPr sz="28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Char char="•"/>
                <a:defRPr sz="2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5pPr>
            </a:lstStyle>
            <a:p>
              <a:pPr marL="0" lvl="0" indent="0">
                <a:spcBef>
                  <a:spcPct val="0"/>
                </a:spcBef>
                <a:buClrTx/>
                <a:buFontTx/>
                <a:buNone/>
              </a:pPr>
              <a:r>
                <a:rPr lang="zh-CN" altLang="en-US" sz="3200" b="0" dirty="0">
                  <a:latin typeface="隶书" panose="02010509060101010101" pitchFamily="49" charset="-122"/>
                  <a:ea typeface="隶书" panose="02010509060101010101" pitchFamily="49" charset="-122"/>
                  <a:sym typeface="+mn-ea"/>
                </a:rPr>
                <a:t>  拓展训练</a:t>
              </a:r>
              <a:endParaRPr lang="zh-CN" altLang="en-US" sz="3200" b="0" dirty="0"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grpSp>
        <p:nvGrpSpPr>
          <p:cNvPr id="29702" name="组合 21"/>
          <p:cNvGrpSpPr/>
          <p:nvPr/>
        </p:nvGrpSpPr>
        <p:grpSpPr>
          <a:xfrm>
            <a:off x="3200400" y="3544570"/>
            <a:ext cx="6096000" cy="846138"/>
            <a:chOff x="619730" y="3258850"/>
            <a:chExt cx="7267714" cy="845820"/>
          </a:xfrm>
        </p:grpSpPr>
        <p:grpSp>
          <p:nvGrpSpPr>
            <p:cNvPr id="29709" name="Group 11"/>
            <p:cNvGrpSpPr/>
            <p:nvPr/>
          </p:nvGrpSpPr>
          <p:grpSpPr>
            <a:xfrm>
              <a:off x="619730" y="3258850"/>
              <a:ext cx="6621432" cy="845820"/>
              <a:chOff x="0" y="0"/>
              <a:chExt cx="3520" cy="688"/>
            </a:xfrm>
          </p:grpSpPr>
          <p:sp>
            <p:nvSpPr>
              <p:cNvPr id="29711" name="Rectangle 12"/>
              <p:cNvSpPr/>
              <p:nvPr/>
            </p:nvSpPr>
            <p:spPr>
              <a:xfrm>
                <a:off x="0" y="54"/>
                <a:ext cx="3520" cy="453"/>
              </a:xfrm>
              <a:prstGeom prst="rect">
                <a:avLst/>
              </a:prstGeom>
              <a:gradFill rotWithShape="1">
                <a:gsLst>
                  <a:gs pos="0">
                    <a:srgbClr val="DDDDDD"/>
                  </a:gs>
                  <a:gs pos="100000">
                    <a:schemeClr val="bg1"/>
                  </a:gs>
                </a:gsLst>
                <a:lin ang="5400000" scaled="1"/>
                <a:tileRect/>
              </a:gradFill>
              <a:ln w="9525">
                <a:noFill/>
              </a:ln>
            </p:spPr>
            <p:txBody>
              <a:bodyPr wrap="none" anchor="ctr" anchorCtr="0"/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hlink"/>
                  </a:buClr>
                  <a:buFont typeface="Wingdings" panose="05000000000000000000" pitchFamily="2" charset="2"/>
                  <a:buChar char="v"/>
                  <a:defRPr sz="28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Font typeface="Wingdings" panose="05000000000000000000" pitchFamily="2" charset="2"/>
                  <a:buChar char="§"/>
                  <a:defRPr sz="28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1"/>
                  </a:buClr>
                  <a:buChar char="•"/>
                  <a:defRPr sz="2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–"/>
                  <a:defRPr sz="20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5pPr>
              </a:lstStyle>
              <a:p>
                <a:pPr marL="0" lvl="0" indent="0">
                  <a:spcBef>
                    <a:spcPct val="0"/>
                  </a:spcBef>
                  <a:buClrTx/>
                  <a:buFontTx/>
                  <a:buNone/>
                </a:pPr>
                <a:endParaRPr lang="zh-CN" altLang="en-US" sz="1800" b="0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9712" name="Rectangle 13"/>
              <p:cNvSpPr/>
              <p:nvPr/>
            </p:nvSpPr>
            <p:spPr>
              <a:xfrm>
                <a:off x="104" y="0"/>
                <a:ext cx="533" cy="429"/>
              </a:xfrm>
              <a:prstGeom prst="rect">
                <a:avLst/>
              </a:prstGeom>
              <a:solidFill>
                <a:srgbClr val="6ED4D4"/>
              </a:solidFill>
              <a:ln w="9525">
                <a:noFill/>
              </a:ln>
            </p:spPr>
            <p:txBody>
              <a:bodyPr wrap="none" anchor="ctr" anchorCtr="0"/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hlink"/>
                  </a:buClr>
                  <a:buFont typeface="Wingdings" panose="05000000000000000000" pitchFamily="2" charset="2"/>
                  <a:buChar char="v"/>
                  <a:defRPr sz="28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Font typeface="Wingdings" panose="05000000000000000000" pitchFamily="2" charset="2"/>
                  <a:buChar char="§"/>
                  <a:defRPr sz="28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1"/>
                  </a:buClr>
                  <a:buChar char="•"/>
                  <a:defRPr sz="2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–"/>
                  <a:defRPr sz="20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5pPr>
              </a:lstStyle>
              <a:p>
                <a:pPr marL="0" lvl="0" indent="0" algn="ctr">
                  <a:spcBef>
                    <a:spcPct val="0"/>
                  </a:spcBef>
                  <a:buClrTx/>
                  <a:buFontTx/>
                  <a:buNone/>
                </a:pPr>
                <a:r>
                  <a:rPr lang="en-US" altLang="zh-CN" sz="3600" b="0" i="1" dirty="0">
                    <a:solidFill>
                      <a:schemeClr val="bg1"/>
                    </a:solidFill>
                    <a:latin typeface="黑体" panose="02010609060101010101" charset="-122"/>
                    <a:ea typeface="黑体" panose="02010609060101010101" charset="-122"/>
                  </a:rPr>
                  <a:t>3</a:t>
                </a:r>
                <a:endParaRPr lang="zh-CN" altLang="en-US" sz="3600" b="0" i="1" dirty="0">
                  <a:solidFill>
                    <a:schemeClr val="bg1"/>
                  </a:solidFill>
                  <a:latin typeface="黑体" panose="02010609060101010101" charset="-122"/>
                  <a:ea typeface="黑体" panose="02010609060101010101" charset="-122"/>
                </a:endParaRPr>
              </a:p>
            </p:txBody>
          </p:sp>
          <p:sp>
            <p:nvSpPr>
              <p:cNvPr id="29713" name="AutoShape 16"/>
              <p:cNvSpPr/>
              <p:nvPr/>
            </p:nvSpPr>
            <p:spPr>
              <a:xfrm>
                <a:off x="0" y="507"/>
                <a:ext cx="3517" cy="181"/>
              </a:xfrm>
              <a:custGeom>
                <a:avLst/>
                <a:gdLst>
                  <a:gd name="txL" fmla="*/ 2340 w 21600"/>
                  <a:gd name="txT" fmla="*/ 2387 h 21600"/>
                  <a:gd name="txR" fmla="*/ 19260 w 21600"/>
                  <a:gd name="txB" fmla="*/ 19213 h 21600"/>
                </a:gdLst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txL" t="txT" r="txR" b="txB"/>
                <a:pathLst>
                  <a:path w="21600" h="21600">
                    <a:moveTo>
                      <a:pt x="0" y="0"/>
                    </a:moveTo>
                    <a:lnTo>
                      <a:pt x="1072" y="21600"/>
                    </a:lnTo>
                    <a:lnTo>
                      <a:pt x="20528" y="2160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DDDDDD">
                      <a:alpha val="100000"/>
                    </a:srgbClr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  <a:tileRect/>
              </a:gra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29710" name="Rectangle 29"/>
            <p:cNvSpPr/>
            <p:nvPr/>
          </p:nvSpPr>
          <p:spPr>
            <a:xfrm>
              <a:off x="1817103" y="3362058"/>
              <a:ext cx="6070341" cy="48704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b" anchorCtr="0"/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" panose="05000000000000000000" pitchFamily="2" charset="2"/>
                <a:buChar char="v"/>
                <a:defRPr sz="28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Font typeface="Wingdings" panose="05000000000000000000" pitchFamily="2" charset="2"/>
                <a:buChar char="§"/>
                <a:defRPr sz="28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Char char="•"/>
                <a:defRPr sz="2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5pPr>
            </a:lstStyle>
            <a:p>
              <a:pPr marL="0" lvl="0" indent="0">
                <a:spcBef>
                  <a:spcPct val="0"/>
                </a:spcBef>
                <a:buClrTx/>
                <a:buFontTx/>
                <a:buNone/>
              </a:pPr>
              <a:r>
                <a:rPr lang="zh-CN" altLang="en-US" sz="3200" b="0" dirty="0">
                  <a:latin typeface="隶书" panose="02010509060101010101" pitchFamily="49" charset="-122"/>
                  <a:ea typeface="隶书" panose="02010509060101010101" pitchFamily="49" charset="-122"/>
                </a:rPr>
                <a:t>  实验内容</a:t>
              </a:r>
            </a:p>
          </p:txBody>
        </p:sp>
      </p:grpSp>
      <p:grpSp>
        <p:nvGrpSpPr>
          <p:cNvPr id="29703" name="组合 3"/>
          <p:cNvGrpSpPr/>
          <p:nvPr/>
        </p:nvGrpSpPr>
        <p:grpSpPr>
          <a:xfrm>
            <a:off x="3198813" y="1682750"/>
            <a:ext cx="6096000" cy="846138"/>
            <a:chOff x="619730" y="3258850"/>
            <a:chExt cx="7267714" cy="845820"/>
          </a:xfrm>
        </p:grpSpPr>
        <p:grpSp>
          <p:nvGrpSpPr>
            <p:cNvPr id="29704" name="Group 11"/>
            <p:cNvGrpSpPr/>
            <p:nvPr/>
          </p:nvGrpSpPr>
          <p:grpSpPr>
            <a:xfrm>
              <a:off x="619730" y="3258850"/>
              <a:ext cx="6621432" cy="845820"/>
              <a:chOff x="0" y="0"/>
              <a:chExt cx="3520" cy="688"/>
            </a:xfrm>
          </p:grpSpPr>
          <p:sp>
            <p:nvSpPr>
              <p:cNvPr id="29706" name="Rectangle 12"/>
              <p:cNvSpPr/>
              <p:nvPr/>
            </p:nvSpPr>
            <p:spPr>
              <a:xfrm>
                <a:off x="0" y="54"/>
                <a:ext cx="3520" cy="453"/>
              </a:xfrm>
              <a:prstGeom prst="rect">
                <a:avLst/>
              </a:prstGeom>
              <a:gradFill rotWithShape="1">
                <a:gsLst>
                  <a:gs pos="0">
                    <a:srgbClr val="DDDDDD"/>
                  </a:gs>
                  <a:gs pos="100000">
                    <a:schemeClr val="bg1"/>
                  </a:gs>
                </a:gsLst>
                <a:lin ang="5400000" scaled="1"/>
                <a:tileRect/>
              </a:gradFill>
              <a:ln w="9525">
                <a:noFill/>
              </a:ln>
            </p:spPr>
            <p:txBody>
              <a:bodyPr wrap="none" anchor="ctr" anchorCtr="0"/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hlink"/>
                  </a:buClr>
                  <a:buFont typeface="Wingdings" panose="05000000000000000000" pitchFamily="2" charset="2"/>
                  <a:buChar char="v"/>
                  <a:defRPr sz="28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Font typeface="Wingdings" panose="05000000000000000000" pitchFamily="2" charset="2"/>
                  <a:buChar char="§"/>
                  <a:defRPr sz="28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1"/>
                  </a:buClr>
                  <a:buChar char="•"/>
                  <a:defRPr sz="2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–"/>
                  <a:defRPr sz="20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5pPr>
              </a:lstStyle>
              <a:p>
                <a:pPr marL="0" lvl="0" indent="0">
                  <a:spcBef>
                    <a:spcPct val="0"/>
                  </a:spcBef>
                  <a:buClrTx/>
                  <a:buFontTx/>
                  <a:buNone/>
                </a:pPr>
                <a:endParaRPr lang="zh-CN" altLang="en-US" sz="1800" b="0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9707" name="Rectangle 13"/>
              <p:cNvSpPr/>
              <p:nvPr/>
            </p:nvSpPr>
            <p:spPr>
              <a:xfrm>
                <a:off x="104" y="0"/>
                <a:ext cx="533" cy="429"/>
              </a:xfrm>
              <a:prstGeom prst="rect">
                <a:avLst/>
              </a:prstGeom>
              <a:solidFill>
                <a:srgbClr val="6ED4D4"/>
              </a:solidFill>
              <a:ln w="9525">
                <a:noFill/>
              </a:ln>
            </p:spPr>
            <p:txBody>
              <a:bodyPr wrap="none" anchor="ctr" anchorCtr="0"/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hlink"/>
                  </a:buClr>
                  <a:buFont typeface="Wingdings" panose="05000000000000000000" pitchFamily="2" charset="2"/>
                  <a:buChar char="v"/>
                  <a:defRPr sz="28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Font typeface="Wingdings" panose="05000000000000000000" pitchFamily="2" charset="2"/>
                  <a:buChar char="§"/>
                  <a:defRPr sz="28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1"/>
                  </a:buClr>
                  <a:buChar char="•"/>
                  <a:defRPr sz="2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–"/>
                  <a:defRPr sz="20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5pPr>
              </a:lstStyle>
              <a:p>
                <a:pPr marL="0" lvl="0" indent="0" algn="ctr">
                  <a:spcBef>
                    <a:spcPct val="0"/>
                  </a:spcBef>
                  <a:buClrTx/>
                  <a:buFontTx/>
                  <a:buNone/>
                </a:pPr>
                <a:r>
                  <a:rPr lang="en-US" altLang="zh-CN" sz="3600" b="0" i="1" dirty="0">
                    <a:solidFill>
                      <a:schemeClr val="bg1"/>
                    </a:solidFill>
                    <a:latin typeface="黑体" panose="02010609060101010101" charset="-122"/>
                    <a:ea typeface="黑体" panose="02010609060101010101" charset="-122"/>
                  </a:rPr>
                  <a:t>1</a:t>
                </a:r>
                <a:endParaRPr lang="zh-CN" altLang="en-US" sz="3600" b="0" i="1" dirty="0">
                  <a:solidFill>
                    <a:schemeClr val="bg1"/>
                  </a:solidFill>
                  <a:latin typeface="黑体" panose="02010609060101010101" charset="-122"/>
                  <a:ea typeface="黑体" panose="02010609060101010101" charset="-122"/>
                </a:endParaRPr>
              </a:p>
            </p:txBody>
          </p:sp>
          <p:sp>
            <p:nvSpPr>
              <p:cNvPr id="29708" name="AutoShape 16"/>
              <p:cNvSpPr/>
              <p:nvPr/>
            </p:nvSpPr>
            <p:spPr>
              <a:xfrm>
                <a:off x="0" y="507"/>
                <a:ext cx="3517" cy="181"/>
              </a:xfrm>
              <a:custGeom>
                <a:avLst/>
                <a:gdLst>
                  <a:gd name="txL" fmla="*/ 2340 w 21600"/>
                  <a:gd name="txT" fmla="*/ 2387 h 21600"/>
                  <a:gd name="txR" fmla="*/ 19260 w 21600"/>
                  <a:gd name="txB" fmla="*/ 19213 h 21600"/>
                </a:gdLst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txL" t="txT" r="txR" b="txB"/>
                <a:pathLst>
                  <a:path w="21600" h="21600">
                    <a:moveTo>
                      <a:pt x="0" y="0"/>
                    </a:moveTo>
                    <a:lnTo>
                      <a:pt x="1072" y="21600"/>
                    </a:lnTo>
                    <a:lnTo>
                      <a:pt x="20528" y="2160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DDDDDD">
                      <a:alpha val="100000"/>
                    </a:srgbClr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  <a:tileRect/>
              </a:gra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29705" name="Rectangle 29"/>
            <p:cNvSpPr/>
            <p:nvPr/>
          </p:nvSpPr>
          <p:spPr>
            <a:xfrm>
              <a:off x="1817103" y="3362058"/>
              <a:ext cx="6070341" cy="48704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b" anchorCtr="0"/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" panose="05000000000000000000" pitchFamily="2" charset="2"/>
                <a:buChar char="v"/>
                <a:defRPr sz="28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Font typeface="Wingdings" panose="05000000000000000000" pitchFamily="2" charset="2"/>
                <a:buChar char="§"/>
                <a:defRPr sz="28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Char char="•"/>
                <a:defRPr sz="2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5pPr>
            </a:lstStyle>
            <a:p>
              <a:pPr marL="0" lvl="0" indent="0">
                <a:spcBef>
                  <a:spcPct val="0"/>
                </a:spcBef>
                <a:buClrTx/>
                <a:buFontTx/>
                <a:buNone/>
              </a:pPr>
              <a:r>
                <a:rPr lang="en-US" altLang="zh-CN" sz="3200" b="0" dirty="0">
                  <a:latin typeface="隶书" panose="02010509060101010101" pitchFamily="49" charset="-122"/>
                  <a:ea typeface="隶书" panose="02010509060101010101" pitchFamily="49" charset="-122"/>
                </a:rPr>
                <a:t>  </a:t>
              </a:r>
              <a:r>
                <a:rPr lang="zh-CN" altLang="en-US" sz="3200" b="0" dirty="0">
                  <a:latin typeface="隶书" panose="02010509060101010101" pitchFamily="49" charset="-122"/>
                  <a:ea typeface="隶书" panose="02010509060101010101" pitchFamily="49" charset="-122"/>
                </a:rPr>
                <a:t>知识要点</a:t>
              </a:r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zh-CN" altLang="en-US" dirty="0"/>
              <a:t>多线程基础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idx="1"/>
          </p:nvPr>
        </p:nvSpPr>
        <p:spPr>
          <a:xfrm>
            <a:off x="407368" y="900430"/>
            <a:ext cx="11305256" cy="5681980"/>
          </a:xfrm>
          <a:noFill/>
          <a:ln w="9525">
            <a:noFill/>
          </a:ln>
        </p:spPr>
        <p:txBody>
          <a:bodyPr vert="horz" rtlCol="0">
            <a:normAutofit/>
          </a:bodyPr>
          <a:lstStyle/>
          <a:p>
            <a:pPr lvl="0"/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什么是多线程呢？如果在一个进程中同时运行了多个线程，用来完成不同的工作，则称之为“多线程”</a:t>
            </a:r>
            <a:r>
              <a:rPr lang="zh-CN" altLang="en-US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。当</a:t>
            </a:r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多个线程同时操作一个可共享的资源变量时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(</a:t>
            </a:r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如数据的增删改查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)</a:t>
            </a:r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， 将会导致数据不准确，相互之间产生冲突，因此加入同步锁以避免在该线程没有完成操作之前，被其他线程的调用， 从而保证了该变量的唯一性和准确性</a:t>
            </a:r>
            <a:r>
              <a:rPr lang="zh-CN" altLang="en-US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。</a:t>
            </a:r>
            <a:r>
              <a:rPr lang="en-US" altLang="zh-CN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Java</a:t>
            </a:r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同步功能常用以下几种方式实现</a:t>
            </a:r>
            <a:r>
              <a:rPr lang="zh-CN" altLang="en-US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：</a:t>
            </a:r>
            <a:endParaRPr lang="en-US" altLang="zh-CN" dirty="0" smtClean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1"/>
            <a:r>
              <a:rPr lang="en-US" altLang="zh-CN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)</a:t>
            </a:r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同步方法，即用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synchronized</a:t>
            </a:r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关键字修饰的</a:t>
            </a:r>
            <a:r>
              <a:rPr lang="zh-CN" altLang="en-US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方法</a:t>
            </a:r>
            <a:endParaRPr lang="en-US" altLang="zh-CN" dirty="0" smtClean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1"/>
            <a:r>
              <a:rPr lang="en-US" altLang="zh-CN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)</a:t>
            </a:r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同步代码块，即有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synchronized</a:t>
            </a:r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关键字修饰的语句</a:t>
            </a:r>
            <a:r>
              <a:rPr lang="zh-CN" altLang="en-US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块</a:t>
            </a:r>
            <a:endParaRPr lang="en-US" altLang="zh-CN" dirty="0" smtClean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1"/>
            <a:r>
              <a:rPr lang="en-US" altLang="zh-CN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)</a:t>
            </a:r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使用特殊域变量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(volatile)</a:t>
            </a:r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实现线程</a:t>
            </a:r>
            <a:r>
              <a:rPr lang="zh-CN" altLang="en-US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同步</a:t>
            </a:r>
            <a:endParaRPr lang="en-US" altLang="zh-CN" dirty="0" smtClean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1"/>
            <a:r>
              <a:rPr lang="en-US" altLang="zh-CN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)</a:t>
            </a:r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使用重入锁实现线程同步，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JavaSE5.0</a:t>
            </a:r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的后续版本中提供了</a:t>
            </a:r>
            <a:r>
              <a:rPr lang="en-US" altLang="zh-CN" dirty="0" err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ReentrantLock</a:t>
            </a:r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类来实现同步</a:t>
            </a:r>
            <a:r>
              <a:rPr lang="zh-CN" altLang="en-US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功能</a:t>
            </a:r>
            <a:endParaRPr lang="en-US" altLang="zh-CN" sz="20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/>
              <a:t>线程的生命周期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线程从创建、执行至结束，有多种状态，包括：新建 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(new)</a:t>
            </a:r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、就绪 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(Runnable)</a:t>
            </a:r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、运行 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(Running)</a:t>
            </a:r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、阻塞 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(Blocked)</a:t>
            </a:r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和死亡 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(Dead)</a:t>
            </a:r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。在不同的条件下，线程的状态会出现变化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称状态转移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，如</a:t>
            </a:r>
            <a:r>
              <a:rPr lang="zh-CN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图所</a:t>
            </a:r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示</a:t>
            </a:r>
            <a:r>
              <a:rPr lang="zh-CN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图片 4" descr="16-1"/>
          <p:cNvPicPr/>
          <p:nvPr/>
        </p:nvPicPr>
        <p:blipFill>
          <a:blip r:embed="rId2"/>
          <a:stretch>
            <a:fillRect/>
          </a:stretch>
        </p:blipFill>
        <p:spPr>
          <a:xfrm>
            <a:off x="2855640" y="3068960"/>
            <a:ext cx="5760640" cy="2232248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773" name="矩形 8"/>
          <p:cNvSpPr/>
          <p:nvPr>
            <p:custDataLst>
              <p:tags r:id="rId1"/>
            </p:custDataLst>
          </p:nvPr>
        </p:nvSpPr>
        <p:spPr>
          <a:xfrm>
            <a:off x="1757680" y="1590040"/>
            <a:ext cx="9376410" cy="89255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en-US" sz="20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知识目标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：了解线程与进程之间关系以及操作系统对线程的调度方式；了解线程池的使用方法。</a:t>
            </a:r>
            <a:endParaRPr lang="zh-CN" altLang="en-US" sz="20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774" name="矩形 9"/>
          <p:cNvSpPr/>
          <p:nvPr>
            <p:custDataLst>
              <p:tags r:id="rId2"/>
            </p:custDataLst>
          </p:nvPr>
        </p:nvSpPr>
        <p:spPr>
          <a:xfrm>
            <a:off x="1757680" y="3184525"/>
            <a:ext cx="9522896" cy="89255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en-US" sz="20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能力目标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：学会基于</a:t>
            </a:r>
            <a:r>
              <a:rPr lang="en-US" altLang="zh-CN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Thread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类和</a:t>
            </a:r>
            <a:r>
              <a:rPr lang="en-US" altLang="zh-CN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Runnable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接口的自定义线程以及启动方法；掌握多线程任务之间共享数据或资源的同步控制方法；能应用多线程进行任务</a:t>
            </a:r>
            <a:r>
              <a:rPr lang="zh-CN" altLang="en-US" sz="20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调度。</a:t>
            </a:r>
            <a:endParaRPr lang="zh-CN" altLang="en-US" sz="20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775" name="矩形 10"/>
          <p:cNvSpPr/>
          <p:nvPr>
            <p:custDataLst>
              <p:tags r:id="rId3"/>
            </p:custDataLst>
          </p:nvPr>
        </p:nvSpPr>
        <p:spPr>
          <a:xfrm>
            <a:off x="1691640" y="4808765"/>
            <a:ext cx="9183370" cy="49244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en-US" sz="20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素质目标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：养成统筹安排任务的习惯，提高工作效率。</a:t>
            </a:r>
            <a:endParaRPr lang="zh-CN" altLang="en-US" sz="20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777" name="圆角矩形 4"/>
          <p:cNvSpPr>
            <a:spLocks noChangeAspect="1"/>
          </p:cNvSpPr>
          <p:nvPr>
            <p:custDataLst>
              <p:tags r:id="rId4"/>
            </p:custDataLst>
          </p:nvPr>
        </p:nvSpPr>
        <p:spPr>
          <a:xfrm>
            <a:off x="971550" y="3274050"/>
            <a:ext cx="539750" cy="541338"/>
          </a:xfrm>
          <a:prstGeom prst="roundRect">
            <a:avLst>
              <a:gd name="adj" fmla="val 16667"/>
            </a:avLst>
          </a:prstGeom>
          <a:solidFill>
            <a:srgbClr val="6ED4D4"/>
          </a:solidFill>
          <a:ln w="9525">
            <a:noFill/>
          </a:ln>
        </p:spPr>
        <p:txBody>
          <a:bodyPr anchor="ctr" anchorCtr="0"/>
          <a:lstStyle/>
          <a:p>
            <a:pPr algn="ctr" eaLnBrk="1" hangingPunct="1"/>
            <a:r>
              <a:rPr lang="en-US" altLang="zh-CN" sz="2800" dirty="0">
                <a:solidFill>
                  <a:srgbClr val="FFFFF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2</a:t>
            </a:r>
          </a:p>
        </p:txBody>
      </p:sp>
      <p:sp>
        <p:nvSpPr>
          <p:cNvPr id="32778" name="圆角矩形 3"/>
          <p:cNvSpPr>
            <a:spLocks noChangeAspect="1"/>
          </p:cNvSpPr>
          <p:nvPr>
            <p:custDataLst>
              <p:tags r:id="rId5"/>
            </p:custDataLst>
          </p:nvPr>
        </p:nvSpPr>
        <p:spPr>
          <a:xfrm>
            <a:off x="971550" y="4770120"/>
            <a:ext cx="539750" cy="539750"/>
          </a:xfrm>
          <a:prstGeom prst="roundRect">
            <a:avLst>
              <a:gd name="adj" fmla="val 16667"/>
            </a:avLst>
          </a:prstGeom>
          <a:solidFill>
            <a:srgbClr val="00B050"/>
          </a:solidFill>
          <a:ln w="9525">
            <a:noFill/>
          </a:ln>
        </p:spPr>
        <p:txBody>
          <a:bodyPr anchor="ctr" anchorCtr="0"/>
          <a:lstStyle/>
          <a:p>
            <a:pPr algn="ctr" eaLnBrk="1" hangingPunct="1"/>
            <a:r>
              <a:rPr lang="en-US" altLang="zh-CN" sz="2800" dirty="0">
                <a:solidFill>
                  <a:srgbClr val="FFFFF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3</a:t>
            </a:r>
          </a:p>
        </p:txBody>
      </p:sp>
      <p:sp>
        <p:nvSpPr>
          <p:cNvPr id="6" name="圆角矩形 3"/>
          <p:cNvSpPr>
            <a:spLocks noChangeAspect="1"/>
          </p:cNvSpPr>
          <p:nvPr>
            <p:custDataLst>
              <p:tags r:id="rId6"/>
            </p:custDataLst>
          </p:nvPr>
        </p:nvSpPr>
        <p:spPr>
          <a:xfrm>
            <a:off x="968375" y="1774190"/>
            <a:ext cx="539750" cy="539750"/>
          </a:xfrm>
          <a:prstGeom prst="roundRect">
            <a:avLst>
              <a:gd name="adj" fmla="val 16667"/>
            </a:avLst>
          </a:prstGeom>
          <a:solidFill>
            <a:srgbClr val="98D489"/>
          </a:solidFill>
          <a:ln w="9525">
            <a:noFill/>
          </a:ln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1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dirty="0" err="1" smtClean="0">
                <a:sym typeface="+mn-ea"/>
              </a:rPr>
              <a:t>验证性实验</a:t>
            </a:r>
            <a:r>
              <a:rPr dirty="0" smtClean="0">
                <a:sym typeface="+mn-ea"/>
              </a:rPr>
              <a:t>--</a:t>
            </a:r>
            <a:r>
              <a:rPr lang="zh-CN" altLang="zh-CN" dirty="0"/>
              <a:t>线程优先级</a:t>
            </a:r>
            <a:endParaRPr lang="zh-CN" altLang="en-US" dirty="0">
              <a:sym typeface="+mn-ea"/>
            </a:endParaRPr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Java </a:t>
            </a:r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中的线程优先级的范围是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～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，默认的优先级是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级最高。下题演示设置不同优先级，并输出相应结果。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342770" y="2134597"/>
            <a:ext cx="10212705" cy="64633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点拨：</a:t>
            </a:r>
          </a:p>
          <a:p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查看线程编号的优先级，了解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JVM</a:t>
            </a:r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以及操作系统的线程的调度方式。</a:t>
            </a:r>
            <a:endParaRPr lang="zh-CN" altLang="en-US" dirty="0"/>
          </a:p>
        </p:txBody>
      </p:sp>
      <p:pic>
        <p:nvPicPr>
          <p:cNvPr id="8" name="图片 7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914847" y="2187893"/>
            <a:ext cx="428625" cy="314325"/>
          </a:xfrm>
          <a:prstGeom prst="rect">
            <a:avLst/>
          </a:prstGeom>
        </p:spPr>
      </p:pic>
      <p:pic>
        <p:nvPicPr>
          <p:cNvPr id="7" name="图片 6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431704" y="3636141"/>
            <a:ext cx="5078730" cy="209105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dirty="0" err="1" smtClean="0">
                <a:sym typeface="+mn-ea"/>
              </a:rPr>
              <a:t>验证性实验</a:t>
            </a:r>
            <a:r>
              <a:rPr dirty="0" smtClean="0">
                <a:sym typeface="+mn-ea"/>
              </a:rPr>
              <a:t>--</a:t>
            </a:r>
            <a:r>
              <a:rPr lang="zh-CN" altLang="zh-CN" dirty="0"/>
              <a:t>多线程同步</a:t>
            </a:r>
            <a:endParaRPr lang="zh-CN" altLang="en-US" dirty="0">
              <a:sym typeface="+mn-ea"/>
            </a:endParaRPr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采用多线程同步方式，模拟银行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ATM</a:t>
            </a:r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机存取钱业务功能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342770" y="1628800"/>
            <a:ext cx="10212705" cy="9233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点拨：</a:t>
            </a:r>
          </a:p>
          <a:p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(1) </a:t>
            </a:r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可以尝试采用同步块控制技术控制代码块，测试是否能解决该问题；</a:t>
            </a:r>
          </a:p>
          <a:p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(2) </a:t>
            </a:r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采用同步对象方式，控制同步块。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914847" y="1650708"/>
            <a:ext cx="428625" cy="314325"/>
          </a:xfrm>
          <a:prstGeom prst="rect">
            <a:avLst/>
          </a:prstGeom>
        </p:spPr>
      </p:pic>
      <p:pic>
        <p:nvPicPr>
          <p:cNvPr id="9" name="图片 8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370897" y="3217635"/>
            <a:ext cx="5450205" cy="30511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5110521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dirty="0" err="1" smtClean="0">
                <a:sym typeface="+mn-ea"/>
              </a:rPr>
              <a:t>验证性实验</a:t>
            </a:r>
            <a:r>
              <a:rPr dirty="0" smtClean="0">
                <a:sym typeface="+mn-ea"/>
              </a:rPr>
              <a:t>--</a:t>
            </a:r>
            <a:r>
              <a:rPr lang="zh-CN" altLang="zh-CN" dirty="0"/>
              <a:t>线程池应用</a:t>
            </a:r>
            <a:endParaRPr lang="zh-CN" altLang="en-US" dirty="0">
              <a:sym typeface="+mn-ea"/>
            </a:endParaRPr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运行下列线程池代码，观察并分析运行。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382806" y="1500882"/>
            <a:ext cx="10212705" cy="9233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点拨：</a:t>
            </a:r>
          </a:p>
          <a:p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(1) </a:t>
            </a:r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线程池不同的策略可以充分发挥多线程的能力；</a:t>
            </a:r>
          </a:p>
          <a:p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(2) </a:t>
            </a:r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仔细分析上述程序的运行结果，深入理解线程，合理使用线程。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940794" y="1505680"/>
            <a:ext cx="428625" cy="314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02389" y="2914631"/>
            <a:ext cx="2858475" cy="4633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kern="1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</a:t>
            </a:r>
            <a:r>
              <a:rPr lang="en-US" altLang="zh-CN" kern="100" dirty="0" err="1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newCachedThreadPool</a:t>
            </a:r>
            <a:endParaRPr lang="zh-CN" altLang="zh-CN" kern="100" dirty="0"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02389" y="3846086"/>
            <a:ext cx="2691763" cy="4633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kern="1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</a:t>
            </a:r>
            <a:r>
              <a:rPr lang="en-US" altLang="zh-CN" kern="100" dirty="0" err="1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newFixedThreadPool</a:t>
            </a:r>
            <a:endParaRPr lang="zh-CN" altLang="zh-CN" kern="100" dirty="0"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911940" y="4869160"/>
            <a:ext cx="3166251" cy="4633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kern="1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</a:t>
            </a:r>
            <a:r>
              <a:rPr lang="en-US" altLang="zh-CN" kern="100" dirty="0" err="1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newSingleThreadExecutor</a:t>
            </a:r>
            <a:endParaRPr lang="zh-CN" altLang="zh-CN" kern="100" dirty="0"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07111" y="5892234"/>
            <a:ext cx="3179075" cy="4633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kern="1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</a:t>
            </a:r>
            <a:r>
              <a:rPr lang="en-US" altLang="zh-CN" kern="100" dirty="0" err="1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NewScheduledThreadPool</a:t>
            </a:r>
            <a:endParaRPr lang="zh-CN" altLang="zh-CN" kern="100" dirty="0"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850484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dirty="0" err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设计性实验</a:t>
            </a:r>
            <a:r>
              <a:rPr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--</a:t>
            </a:r>
            <a:r>
              <a:rPr lang="en-US" altLang="zh-CN" dirty="0"/>
              <a:t>Thread</a:t>
            </a:r>
            <a:r>
              <a:rPr lang="zh-CN" altLang="zh-CN" dirty="0"/>
              <a:t>类应用</a:t>
            </a:r>
            <a:endParaRPr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继承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Thread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类，编写一个输出</a:t>
            </a:r>
            <a:r>
              <a:rPr lang="en-US" altLang="zh-CN" sz="2400" dirty="0" err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PrintNumThread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类，依次打印输出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1-5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，每打印一个数输出后睡眠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50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毫秒，并编写</a:t>
            </a:r>
            <a:r>
              <a:rPr lang="en-US" altLang="zh-CN" sz="2400" dirty="0" err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PrintNumThreadTest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代码进行测试。程序的运行结果如</a:t>
            </a:r>
            <a:r>
              <a:rPr lang="zh-CN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图所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示。</a:t>
            </a:r>
            <a:endParaRPr altLang="zh-CN" sz="24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1066389" y="2258036"/>
            <a:ext cx="10212705" cy="424731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点拨：</a:t>
            </a:r>
          </a:p>
          <a:p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线程类框架如下：</a:t>
            </a:r>
          </a:p>
          <a:p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public class </a:t>
            </a:r>
            <a:r>
              <a:rPr lang="en-US" altLang="zh-CN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PrintNumThread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 extends Thread {</a:t>
            </a:r>
          </a:p>
          <a:p>
            <a:r>
              <a:rPr lang="en-US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//</a:t>
            </a:r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请添加相关代码</a:t>
            </a:r>
          </a:p>
          <a:p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</a:p>
          <a:p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测试类代码框架如下：</a:t>
            </a:r>
          </a:p>
          <a:p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//</a:t>
            </a:r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测试</a:t>
            </a:r>
            <a:r>
              <a:rPr lang="zh-CN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代码</a:t>
            </a:r>
            <a:endParaRPr lang="en-US" altLang="zh-CN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public 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class </a:t>
            </a:r>
            <a:r>
              <a:rPr lang="en-US" altLang="zh-CN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PrintNumThreadTest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 {</a:t>
            </a:r>
          </a:p>
          <a:p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	public static void main(String[] </a:t>
            </a:r>
            <a:r>
              <a:rPr lang="en-US" altLang="zh-CN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args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{</a:t>
            </a:r>
          </a:p>
          <a:p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altLang="zh-CN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PrintNumThread</a:t>
            </a:r>
            <a:r>
              <a:rPr lang="en-US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t1 = new </a:t>
            </a:r>
            <a:r>
              <a:rPr lang="en-US" altLang="zh-CN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PrintNumThread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("Thread1");// </a:t>
            </a:r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创建线程对象</a:t>
            </a:r>
          </a:p>
          <a:p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zh-CN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t1.start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();// </a:t>
            </a:r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线程的启动方法</a:t>
            </a:r>
          </a:p>
          <a:p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zh-CN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altLang="zh-CN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PrintNumThread</a:t>
            </a:r>
            <a:r>
              <a:rPr lang="en-US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t2 = new </a:t>
            </a:r>
            <a:r>
              <a:rPr lang="en-US" altLang="zh-CN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PrintNumThread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("Thread2");</a:t>
            </a:r>
          </a:p>
          <a:p>
            <a:r>
              <a:rPr lang="en-US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t2.start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();</a:t>
            </a:r>
          </a:p>
          <a:p>
            <a:r>
              <a:rPr lang="en-US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}</a:t>
            </a:r>
            <a:endParaRPr lang="en-US" altLang="zh-CN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</a:p>
        </p:txBody>
      </p:sp>
      <p:pic>
        <p:nvPicPr>
          <p:cNvPr id="8" name="图片 7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561022" y="2272596"/>
            <a:ext cx="428625" cy="314325"/>
          </a:xfrm>
          <a:prstGeom prst="rect">
            <a:avLst/>
          </a:prstGeom>
        </p:spPr>
      </p:pic>
      <p:pic>
        <p:nvPicPr>
          <p:cNvPr id="9" name="图片 8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978637" y="2180979"/>
            <a:ext cx="5452110" cy="21050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PP_MARK_KEY" val="aa4ad8fd-6356-4c27-ac42-ab28eaea7b83"/>
  <p:tag name="COMMONDATA" val="eyJoZGlkIjoiMDQwYzkwZmFjZWQzN2U5MmI2NjRiYTdjMDZhOWRlZDk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diagram"/>
  <p:tag name="KSO_WM_TEMPLATE_INDEX" val="20200634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sample">
  <a:themeElements>
    <a:clrScheme name="sample 3">
      <a:dk1>
        <a:srgbClr val="2B166E"/>
      </a:dk1>
      <a:lt1>
        <a:srgbClr val="FFFFFF"/>
      </a:lt1>
      <a:dk2>
        <a:srgbClr val="1640B6"/>
      </a:dk2>
      <a:lt2>
        <a:srgbClr val="B2B2B2"/>
      </a:lt2>
      <a:accent1>
        <a:srgbClr val="48BDEC"/>
      </a:accent1>
      <a:accent2>
        <a:srgbClr val="EB984D"/>
      </a:accent2>
      <a:accent3>
        <a:srgbClr val="FFFFFF"/>
      </a:accent3>
      <a:accent4>
        <a:srgbClr val="23115D"/>
      </a:accent4>
      <a:accent5>
        <a:srgbClr val="B1DBF4"/>
      </a:accent5>
      <a:accent6>
        <a:srgbClr val="D58945"/>
      </a:accent6>
      <a:hlink>
        <a:srgbClr val="339966"/>
      </a:hlink>
      <a:folHlink>
        <a:srgbClr val="7E88E4"/>
      </a:folHlink>
    </a:clrScheme>
    <a:fontScheme name="sample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sample 1">
        <a:dk1>
          <a:srgbClr val="19426B"/>
        </a:dk1>
        <a:lt1>
          <a:srgbClr val="FFFFFF"/>
        </a:lt1>
        <a:dk2>
          <a:srgbClr val="008080"/>
        </a:dk2>
        <a:lt2>
          <a:srgbClr val="B2B2B2"/>
        </a:lt2>
        <a:accent1>
          <a:srgbClr val="35C9C2"/>
        </a:accent1>
        <a:accent2>
          <a:srgbClr val="398AC7"/>
        </a:accent2>
        <a:accent3>
          <a:srgbClr val="FFFFFF"/>
        </a:accent3>
        <a:accent4>
          <a:srgbClr val="14375A"/>
        </a:accent4>
        <a:accent5>
          <a:srgbClr val="AEE1DD"/>
        </a:accent5>
        <a:accent6>
          <a:srgbClr val="337DB4"/>
        </a:accent6>
        <a:hlink>
          <a:srgbClr val="CCCC00"/>
        </a:hlink>
        <a:folHlink>
          <a:srgbClr val="6D50C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ample 2">
        <a:dk1>
          <a:srgbClr val="25095D"/>
        </a:dk1>
        <a:lt1>
          <a:srgbClr val="FFFFFF"/>
        </a:lt1>
        <a:dk2>
          <a:srgbClr val="A1537C"/>
        </a:dk2>
        <a:lt2>
          <a:srgbClr val="B2B2B2"/>
        </a:lt2>
        <a:accent1>
          <a:srgbClr val="AF8ADC"/>
        </a:accent1>
        <a:accent2>
          <a:srgbClr val="60A065"/>
        </a:accent2>
        <a:accent3>
          <a:srgbClr val="FFFFFF"/>
        </a:accent3>
        <a:accent4>
          <a:srgbClr val="1E064E"/>
        </a:accent4>
        <a:accent5>
          <a:srgbClr val="D4C4EB"/>
        </a:accent5>
        <a:accent6>
          <a:srgbClr val="56915B"/>
        </a:accent6>
        <a:hlink>
          <a:srgbClr val="8DAED9"/>
        </a:hlink>
        <a:folHlink>
          <a:srgbClr val="5974C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ample 3">
        <a:dk1>
          <a:srgbClr val="2B166E"/>
        </a:dk1>
        <a:lt1>
          <a:srgbClr val="FFFFFF"/>
        </a:lt1>
        <a:dk2>
          <a:srgbClr val="1640B6"/>
        </a:dk2>
        <a:lt2>
          <a:srgbClr val="B2B2B2"/>
        </a:lt2>
        <a:accent1>
          <a:srgbClr val="48BDEC"/>
        </a:accent1>
        <a:accent2>
          <a:srgbClr val="EB984D"/>
        </a:accent2>
        <a:accent3>
          <a:srgbClr val="FFFFFF"/>
        </a:accent3>
        <a:accent4>
          <a:srgbClr val="23115D"/>
        </a:accent4>
        <a:accent5>
          <a:srgbClr val="B1DBF4"/>
        </a:accent5>
        <a:accent6>
          <a:srgbClr val="D58945"/>
        </a:accent6>
        <a:hlink>
          <a:srgbClr val="339966"/>
        </a:hlink>
        <a:folHlink>
          <a:srgbClr val="7E88E4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353</TotalTime>
  <Words>1065</Words>
  <Application>Microsoft Office PowerPoint</Application>
  <PresentationFormat>宽屏</PresentationFormat>
  <Paragraphs>104</Paragraphs>
  <Slides>13</Slides>
  <Notes>2</Notes>
  <HiddenSlides>0</HiddenSlides>
  <MMClips>0</MMClips>
  <ScaleCrop>false</ScaleCrop>
  <HeadingPairs>
    <vt:vector size="8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6" baseType="lpstr">
      <vt:lpstr>黑体</vt:lpstr>
      <vt:lpstr>楷体_GB2312</vt:lpstr>
      <vt:lpstr>隶书</vt:lpstr>
      <vt:lpstr>宋体</vt:lpstr>
      <vt:lpstr>微软雅黑</vt:lpstr>
      <vt:lpstr>Arial</vt:lpstr>
      <vt:lpstr>Calibri</vt:lpstr>
      <vt:lpstr>Segoe UI</vt:lpstr>
      <vt:lpstr>Times New Roman</vt:lpstr>
      <vt:lpstr>Verdana</vt:lpstr>
      <vt:lpstr>Wingdings</vt:lpstr>
      <vt:lpstr>sample</vt:lpstr>
      <vt:lpstr>Photoshop.Image.6</vt:lpstr>
      <vt:lpstr>PowerPoint 演示文稿</vt:lpstr>
      <vt:lpstr>目 录</vt:lpstr>
      <vt:lpstr>多线程基础</vt:lpstr>
      <vt:lpstr>线程的生命周期</vt:lpstr>
      <vt:lpstr>PowerPoint 演示文稿</vt:lpstr>
      <vt:lpstr>验证性实验--线程优先级</vt:lpstr>
      <vt:lpstr>验证性实验--多线程同步</vt:lpstr>
      <vt:lpstr>验证性实验--线程池应用</vt:lpstr>
      <vt:lpstr>设计性实验--Thread类应用</vt:lpstr>
      <vt:lpstr>设计性实验--Runnable接口应用</vt:lpstr>
      <vt:lpstr>设计性实验--wait和notify应用</vt:lpstr>
      <vt:lpstr>PowerPoint 演示文稿</vt:lpstr>
      <vt:lpstr>实践是编程能力提升的最好途径， 让我们行动起来吧！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wendy.gallagher</dc:creator>
  <cp:lastModifiedBy>PC</cp:lastModifiedBy>
  <cp:revision>547</cp:revision>
  <dcterms:created xsi:type="dcterms:W3CDTF">2011-10-31T13:04:00Z</dcterms:created>
  <dcterms:modified xsi:type="dcterms:W3CDTF">2023-09-16T08:53:13Z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2052-12.1.0.15358</vt:lpwstr>
  </property>
  <property fmtid="{D5CDD505-2E9C-101B-9397-08002B2CF9AE}" pid="3" name="ICV">
    <vt:lpwstr>DC94507DA4284C319EA6EA5F5B1D8303_13</vt:lpwstr>
  </property>
</Properties>
</file>