
<file path=[Content_Types].xml><?xml version="1.0" encoding="utf-8"?>
<Types xmlns="http://schemas.openxmlformats.org/package/2006/content-types">
  <Default Extension="png" ContentType="image/png"/>
  <Default Extension="bin" ContentType="application/vnd.openxmlformats-officedocument.oleObject"/>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389" r:id="rId2"/>
    <p:sldId id="391" r:id="rId3"/>
    <p:sldId id="469" r:id="rId4"/>
    <p:sldId id="471" r:id="rId5"/>
    <p:sldId id="470" r:id="rId6"/>
    <p:sldId id="472" r:id="rId7"/>
    <p:sldId id="474" r:id="rId8"/>
    <p:sldId id="481" r:id="rId9"/>
    <p:sldId id="482" r:id="rId10"/>
    <p:sldId id="475" r:id="rId11"/>
    <p:sldId id="483" r:id="rId12"/>
    <p:sldId id="484" r:id="rId13"/>
    <p:sldId id="485" r:id="rId14"/>
    <p:sldId id="478" r:id="rId15"/>
    <p:sldId id="443" r:id="rId16"/>
  </p:sldIdLst>
  <p:sldSz cx="12192000" cy="6858000"/>
  <p:notesSz cx="6858000" cy="9144000"/>
  <p:custDataLst>
    <p:tags r:id="rId18"/>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062" userDrawn="1">
          <p15:clr>
            <a:srgbClr val="A4A3A4"/>
          </p15:clr>
        </p15:guide>
        <p15:guide id="2" pos="8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D4C4"/>
    <a:srgbClr val="6ED4D4"/>
    <a:srgbClr val="FFCC99"/>
    <a:srgbClr val="080808"/>
    <a:srgbClr val="0000FF"/>
    <a:srgbClr val="00CCFF"/>
    <a:srgbClr val="0066FF"/>
    <a:srgbClr val="D52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2"/>
    <p:restoredTop sz="87029"/>
  </p:normalViewPr>
  <p:slideViewPr>
    <p:cSldViewPr showGuides="1">
      <p:cViewPr varScale="1">
        <p:scale>
          <a:sx n="115" d="100"/>
          <a:sy n="115" d="100"/>
        </p:scale>
        <p:origin x="258" y="96"/>
      </p:cViewPr>
      <p:guideLst>
        <p:guide orient="horz" pos="2062"/>
        <p:guide pos="80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C60EEB3A-801C-43F1-8D58-8ED8DE9C6BC7}" type="datetimeFigureOut">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17/09/2023</a:t>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GB"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en-GB" altLang="zh-CN" dirty="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3D8A360D-2EC2-4480-A212-A9F49058BD3C}" type="slidenum">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a:t>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sym typeface="+mn-ea"/>
              </a:rPr>
              <a:t>编程是一门动手的课程。</a:t>
            </a:r>
          </a:p>
          <a:p>
            <a:r>
              <a:rPr lang="en-US" altLang="zh-CN">
                <a:sym typeface="+mn-ea"/>
              </a:rPr>
              <a:t>Java</a:t>
            </a:r>
            <a:r>
              <a:rPr lang="zh-CN" altLang="en-US">
                <a:sym typeface="+mn-ea"/>
              </a:rPr>
              <a:t>编程语言遵循严格的语法规范；</a:t>
            </a:r>
          </a:p>
          <a:p>
            <a:r>
              <a:rPr lang="zh-CN" altLang="en-US">
                <a:sym typeface="+mn-ea"/>
              </a:rPr>
              <a:t>通过实践编程逐步建立语法和程序结果的对应关系，能够帮助我们理解计算机运行的内在逻辑；</a:t>
            </a:r>
          </a:p>
          <a:p>
            <a:r>
              <a:rPr lang="zh-CN" altLang="en-US">
                <a:sym typeface="+mn-ea"/>
              </a:rPr>
              <a:t>通过上述实验案例的讲解和提示，希望对大家的实践有所帮助，谢谢观看。</a:t>
            </a:r>
            <a:endParaRPr lang="zh-CN" altLang="en-US">
              <a:solidFill>
                <a:schemeClr val="tx1"/>
              </a:solidFill>
            </a:endParaRPr>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vmlDrawing" Target="../drawings/vmlDrawing3.vml"/><Relationship Id="rId6" Type="http://schemas.openxmlformats.org/officeDocument/2006/relationships/image" Target="../media/image1.png"/><Relationship Id="rId5" Type="http://schemas.openxmlformats.org/officeDocument/2006/relationships/oleObject" Target="../embeddings/oleObject3.bin"/><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16386" name="未知"/>
          <p:cNvSpPr/>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rect l="0" t="0" r="0" b="0"/>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lstStyle/>
          <a:p>
            <a:endParaRPr lang="zh-CN" altLang="en-US"/>
          </a:p>
        </p:txBody>
      </p:sp>
      <p:graphicFrame>
        <p:nvGraphicFramePr>
          <p:cNvPr id="16387" name="Object 3"/>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4130" r:id="rId3" imgW="7391400" imgH="914400" progId="Photoshop.Image.6">
                  <p:embed/>
                </p:oleObj>
              </mc:Choice>
              <mc:Fallback>
                <p:oleObj r:id="rId3" imgW="7391400" imgH="914400" progId="Photoshop.Image.6">
                  <p:embed/>
                  <p:pic>
                    <p:nvPicPr>
                      <p:cNvPr id="0" name="图片 3086"/>
                      <p:cNvPicPr/>
                      <p:nvPr/>
                    </p:nvPicPr>
                    <p:blipFill>
                      <a:blip r:embed="rId4"/>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652A5AA-5A12-487F-9BA8-4AFD3E1C4CED}"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2987A7-A8C8-41E6-8129-ACF132E4763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2DEADF68-97A7-42CB-B40E-9E3787FC0574}"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422BCD6-482C-42A9-9218-9FEA60F3CEAA}"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0EF441-F9F2-4A8A-8979-DE62C014A31F}"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150813"/>
            <a:ext cx="2743200" cy="5997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50813"/>
            <a:ext cx="8026400" cy="5997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DEEED3F-FC05-4C5F-8A6E-8DFF6AF1AEA1}"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知识要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1"/>
            </p:custDataLst>
          </p:nvPr>
        </p:nvSpPr>
        <p:spPr>
          <a:xfrm>
            <a:off x="2423795" y="116205"/>
            <a:ext cx="9426575" cy="551180"/>
          </a:xfrm>
          <a:prstGeom prst="parallelogram">
            <a:avLst>
              <a:gd name="adj" fmla="val 41485"/>
            </a:avLst>
          </a:prstGeom>
          <a:solidFill>
            <a:srgbClr val="B5121B"/>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2"/>
            </p:custDataLst>
          </p:nvPr>
        </p:nvSpPr>
        <p:spPr>
          <a:xfrm>
            <a:off x="334645" y="107315"/>
            <a:ext cx="2262188" cy="549275"/>
          </a:xfrm>
          <a:prstGeom prst="parallelogram">
            <a:avLst>
              <a:gd name="adj" fmla="val 41621"/>
            </a:avLst>
          </a:prstGeom>
          <a:solidFill>
            <a:srgbClr val="6ED4D4"/>
          </a:solidFill>
          <a:ln w="9525">
            <a:noFill/>
          </a:ln>
        </p:spPr>
        <p:txBody>
          <a:bodyPr anchor="ctr" anchorCtr="0"/>
          <a:lstStyle/>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lstStyle/>
          <a:p>
            <a:r>
              <a:rPr lang="en-US" altLang="zh-CN" sz="2400" b="1" dirty="0">
                <a:solidFill>
                  <a:srgbClr val="404040"/>
                </a:solidFill>
                <a:latin typeface="微软雅黑" panose="020B0503020204020204" pitchFamily="34" charset="-122"/>
                <a:sym typeface="+mn-ea"/>
              </a:rPr>
              <a:t>1 </a:t>
            </a:r>
            <a:r>
              <a:rPr lang="zh-CN" altLang="en-US" sz="2400" b="1" dirty="0">
                <a:solidFill>
                  <a:srgbClr val="404040"/>
                </a:solidFill>
                <a:latin typeface="微软雅黑" panose="020B0503020204020204" pitchFamily="34" charset="-122"/>
                <a:sym typeface="+mn-ea"/>
              </a:rPr>
              <a:t>知识要点</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实验目标">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1"/>
            </p:custDataLst>
          </p:nvPr>
        </p:nvSpPr>
        <p:spPr>
          <a:xfrm>
            <a:off x="2423795" y="116205"/>
            <a:ext cx="9426575" cy="551180"/>
          </a:xfrm>
          <a:prstGeom prst="parallelogram">
            <a:avLst>
              <a:gd name="adj" fmla="val 41485"/>
            </a:avLst>
          </a:prstGeom>
          <a:solidFill>
            <a:srgbClr val="B5121B"/>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2"/>
            </p:custDataLst>
          </p:nvPr>
        </p:nvSpPr>
        <p:spPr>
          <a:xfrm>
            <a:off x="334645" y="107315"/>
            <a:ext cx="2262188" cy="549275"/>
          </a:xfrm>
          <a:prstGeom prst="parallelogram">
            <a:avLst>
              <a:gd name="adj" fmla="val 41621"/>
            </a:avLst>
          </a:prstGeom>
          <a:solidFill>
            <a:srgbClr val="6ED4D4"/>
          </a:solidFill>
          <a:ln w="9525">
            <a:noFill/>
          </a:ln>
        </p:spPr>
        <p:txBody>
          <a:bodyPr anchor="ctr" anchorCtr="0"/>
          <a:lstStyle/>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lstStyle/>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2 </a:t>
            </a:r>
            <a:r>
              <a:rPr lang="zh-CN" altLang="en-US" sz="2400" b="1" dirty="0">
                <a:solidFill>
                  <a:srgbClr val="404040"/>
                </a:solidFill>
                <a:latin typeface="微软雅黑" panose="020B0503020204020204" pitchFamily="34" charset="-122"/>
                <a:sym typeface="+mn-ea"/>
              </a:rPr>
              <a:t>实验目标</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实验内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1"/>
            </p:custDataLst>
          </p:nvPr>
        </p:nvSpPr>
        <p:spPr>
          <a:xfrm>
            <a:off x="2423795" y="116205"/>
            <a:ext cx="9426575" cy="551180"/>
          </a:xfrm>
          <a:prstGeom prst="parallelogram">
            <a:avLst>
              <a:gd name="adj" fmla="val 41485"/>
            </a:avLst>
          </a:prstGeom>
          <a:solidFill>
            <a:srgbClr val="B5121B"/>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2"/>
            </p:custDataLst>
          </p:nvPr>
        </p:nvSpPr>
        <p:spPr>
          <a:xfrm>
            <a:off x="334645" y="107315"/>
            <a:ext cx="2262188" cy="549275"/>
          </a:xfrm>
          <a:prstGeom prst="parallelogram">
            <a:avLst>
              <a:gd name="adj" fmla="val 41621"/>
            </a:avLst>
          </a:prstGeom>
          <a:solidFill>
            <a:srgbClr val="6ED4D4"/>
          </a:solidFill>
          <a:ln w="9525">
            <a:noFill/>
          </a:ln>
        </p:spPr>
        <p:txBody>
          <a:bodyPr anchor="ctr" anchorCtr="0"/>
          <a:lstStyle/>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lstStyle/>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3 </a:t>
            </a:r>
            <a:r>
              <a:rPr lang="zh-CN" altLang="en-US" sz="2400" b="1" dirty="0">
                <a:solidFill>
                  <a:srgbClr val="404040"/>
                </a:solidFill>
                <a:latin typeface="微软雅黑" panose="020B0503020204020204" pitchFamily="34" charset="-122"/>
                <a:sym typeface="+mn-ea"/>
              </a:rPr>
              <a:t>实验内容</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拓展训练">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1"/>
            </p:custDataLst>
          </p:nvPr>
        </p:nvSpPr>
        <p:spPr>
          <a:xfrm>
            <a:off x="2423795" y="116205"/>
            <a:ext cx="9426575" cy="551180"/>
          </a:xfrm>
          <a:prstGeom prst="parallelogram">
            <a:avLst>
              <a:gd name="adj" fmla="val 41485"/>
            </a:avLst>
          </a:prstGeom>
          <a:solidFill>
            <a:srgbClr val="B5121B"/>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2"/>
            </p:custDataLst>
          </p:nvPr>
        </p:nvSpPr>
        <p:spPr>
          <a:xfrm>
            <a:off x="334645" y="107315"/>
            <a:ext cx="2262188" cy="549275"/>
          </a:xfrm>
          <a:prstGeom prst="parallelogram">
            <a:avLst>
              <a:gd name="adj" fmla="val 41621"/>
            </a:avLst>
          </a:prstGeom>
          <a:solidFill>
            <a:srgbClr val="6ED4D4"/>
          </a:solidFill>
          <a:ln w="9525">
            <a:noFill/>
          </a:ln>
        </p:spPr>
        <p:txBody>
          <a:bodyPr anchor="ctr" anchorCtr="0"/>
          <a:lstStyle/>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lstStyle/>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4 </a:t>
            </a:r>
            <a:r>
              <a:rPr lang="zh-CN" altLang="en-US" sz="2400" b="1" dirty="0">
                <a:solidFill>
                  <a:srgbClr val="404040"/>
                </a:solidFill>
                <a:latin typeface="微软雅黑" panose="020B0503020204020204" pitchFamily="34" charset="-122"/>
                <a:sym typeface="+mn-ea"/>
              </a:rPr>
              <a:t>拓展训练</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18434" name="未知"/>
          <p:cNvSpPr/>
          <p:nvPr userDrawn="1"/>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rect l="0" t="0" r="0" b="0"/>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lstStyle/>
          <a:p>
            <a:endParaRPr lang="zh-CN" altLang="en-US"/>
          </a:p>
        </p:txBody>
      </p:sp>
      <p:graphicFrame>
        <p:nvGraphicFramePr>
          <p:cNvPr id="18435" name="Object 3"/>
          <p:cNvGraphicFramePr>
            <a:graphicFrameLocks noChangeAspect="1"/>
          </p:cNvGraphicFramePr>
          <p:nvPr userDrawn="1"/>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5154" r:id="rId5" imgW="7391400" imgH="914400" progId="Photoshop.Image.6">
                  <p:embed/>
                </p:oleObj>
              </mc:Choice>
              <mc:Fallback>
                <p:oleObj r:id="rId5" imgW="7391400" imgH="914400" progId="Photoshop.Image.6">
                  <p:embed/>
                  <p:pic>
                    <p:nvPicPr>
                      <p:cNvPr id="0" name="图片 3084"/>
                      <p:cNvPicPr/>
                      <p:nvPr/>
                    </p:nvPicPr>
                    <p:blipFill>
                      <a:blip r:embed="rId6"/>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userDrawn="1"/>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userDrawn="1"/>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8EB69E3-4639-4D52-8D39-DA8FDDEDD357}"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 name="标题 3"/>
          <p:cNvSpPr>
            <a:spLocks noGrp="1"/>
          </p:cNvSpPr>
          <p:nvPr>
            <p:ph type="ctrTitle" hasCustomPrompt="1"/>
            <p:custDataLst>
              <p:tags r:id="rId2"/>
            </p:custDataLst>
          </p:nvPr>
        </p:nvSpPr>
        <p:spPr>
          <a:xfrm>
            <a:off x="1882775" y="1122680"/>
            <a:ext cx="8579485" cy="1785620"/>
          </a:xfrm>
        </p:spPr>
        <p:txBody>
          <a:bodyPr/>
          <a:lstStyle/>
          <a:p>
            <a:r>
              <a:rPr lang="zh-CN" altLang="en-US" sz="4000">
                <a:solidFill>
                  <a:schemeClr val="tx1"/>
                </a:solidFill>
              </a:rPr>
              <a:t>实践是编程能力提升的最好途径，</a:t>
            </a:r>
            <a:br>
              <a:rPr lang="zh-CN" altLang="en-US" sz="4000">
                <a:solidFill>
                  <a:schemeClr val="tx1"/>
                </a:solidFill>
              </a:rPr>
            </a:br>
            <a:r>
              <a:rPr lang="zh-CN" altLang="en-US" sz="4000">
                <a:solidFill>
                  <a:schemeClr val="tx1"/>
                </a:solidFill>
              </a:rPr>
              <a:t>让我们行动起来吧！</a:t>
            </a:r>
          </a:p>
        </p:txBody>
      </p:sp>
      <p:sp>
        <p:nvSpPr>
          <p:cNvPr id="5" name="副标题 2"/>
          <p:cNvSpPr>
            <a:spLocks noGrp="1"/>
          </p:cNvSpPr>
          <p:nvPr userDrawn="1">
            <p:custDataLst>
              <p:tags r:id="rId3"/>
            </p:custDataLst>
          </p:nvPr>
        </p:nvSpPr>
        <p:spPr>
          <a:xfrm>
            <a:off x="3863975" y="3573145"/>
            <a:ext cx="3963035" cy="1655445"/>
          </a:xfrm>
          <a:prstGeom prst="rect">
            <a:avLst/>
          </a:prstGeom>
          <a:noFill/>
          <a:ln w="9525">
            <a:noFill/>
          </a:ln>
        </p:spPr>
        <p:txBody>
          <a:bodyPr/>
          <a:lstStyle>
            <a:lvl1pPr marL="0" indent="0" algn="ctr" rtl="0" eaLnBrk="0" fontAlgn="base" hangingPunct="0">
              <a:spcBef>
                <a:spcPct val="20000"/>
              </a:spcBef>
              <a:spcAft>
                <a:spcPct val="0"/>
              </a:spcAft>
              <a:buClr>
                <a:schemeClr val="hlink"/>
              </a:buClr>
              <a:buFont typeface="Wingdings" panose="05000000000000000000" pitchFamily="2" charset="2"/>
              <a:buNone/>
              <a:defRPr sz="2400" b="1" kern="1200">
                <a:solidFill>
                  <a:schemeClr val="tx1"/>
                </a:solidFill>
                <a:latin typeface="+mn-lt"/>
                <a:ea typeface="+mn-ea"/>
                <a:cs typeface="+mn-cs"/>
              </a:defRPr>
            </a:lvl1pPr>
            <a:lvl2pPr marL="457200" indent="0" algn="ctr" rtl="0" eaLnBrk="0" fontAlgn="base" hangingPunct="0">
              <a:spcBef>
                <a:spcPct val="20000"/>
              </a:spcBef>
              <a:spcAft>
                <a:spcPct val="0"/>
              </a:spcAft>
              <a:buClr>
                <a:schemeClr val="accent1"/>
              </a:buClr>
              <a:buFont typeface="Wingdings" panose="05000000000000000000" pitchFamily="2" charset="2"/>
              <a:buNone/>
              <a:defRPr sz="2000" kern="1200">
                <a:solidFill>
                  <a:schemeClr val="tx1"/>
                </a:solidFill>
                <a:latin typeface="Arial" panose="020B0604020202020204" pitchFamily="34" charset="0"/>
                <a:ea typeface="+mn-ea"/>
                <a:cs typeface="+mn-cs"/>
              </a:defRPr>
            </a:lvl2pPr>
            <a:lvl3pPr marL="914400" indent="0" algn="ctr" rtl="0" eaLnBrk="0" fontAlgn="base" hangingPunct="0">
              <a:spcBef>
                <a:spcPct val="20000"/>
              </a:spcBef>
              <a:spcAft>
                <a:spcPct val="0"/>
              </a:spcAft>
              <a:buClr>
                <a:schemeClr val="tx1"/>
              </a:buClr>
              <a:buNone/>
              <a:defRPr sz="1800" kern="1200">
                <a:solidFill>
                  <a:schemeClr val="tx1"/>
                </a:solidFill>
                <a:latin typeface="Arial" panose="020B0604020202020204" pitchFamily="34" charset="0"/>
                <a:ea typeface="+mn-ea"/>
                <a:cs typeface="+mn-cs"/>
              </a:defRPr>
            </a:lvl3pPr>
            <a:lvl4pPr marL="1371600" indent="0" algn="ctr" rtl="0" eaLnBrk="0" fontAlgn="base" hangingPunct="0">
              <a:spcBef>
                <a:spcPct val="20000"/>
              </a:spcBef>
              <a:spcAft>
                <a:spcPct val="0"/>
              </a:spcAft>
              <a:buNone/>
              <a:defRPr sz="1600" kern="1200">
                <a:solidFill>
                  <a:schemeClr val="tx1"/>
                </a:solidFill>
                <a:latin typeface="Arial" panose="020B0604020202020204" pitchFamily="34" charset="0"/>
                <a:ea typeface="+mn-ea"/>
                <a:cs typeface="+mn-cs"/>
              </a:defRPr>
            </a:lvl4pPr>
            <a:lvl5pPr marL="1828800" indent="0" algn="ctr" rtl="0" eaLnBrk="0" fontAlgn="base" hangingPunct="0">
              <a:spcBef>
                <a:spcPct val="20000"/>
              </a:spcBef>
              <a:spcAft>
                <a:spcPct val="0"/>
              </a:spcAft>
              <a:buNone/>
              <a:defRPr sz="1600" kern="1200">
                <a:solidFill>
                  <a:schemeClr val="tx1"/>
                </a:solidFill>
                <a:latin typeface="Arial" panose="020B0604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endParaRPr lang="zh-CN" altLang="en-US" sz="2800"/>
          </a:p>
          <a:p>
            <a:pPr algn="ctr"/>
            <a:r>
              <a:rPr lang="zh-CN" altLang="en-US" sz="2800"/>
              <a:t>谢谢观看！</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900113"/>
            <a:ext cx="5384800" cy="52482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900113"/>
            <a:ext cx="5384800" cy="52482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FC620CA-FE9A-461F-AC2E-DBE44922D75A}"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7"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1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1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A664199-D803-442A-AE16-6825D4B40E05}"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0706956B-3BF8-48C8-89C3-9A734DC3C746}"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3.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vmlDrawing" Target="../drawings/vmlDrawing1.vml"/><Relationship Id="rId20"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8" name="Rectangle 6"/>
          <p:cNvSpPr>
            <a:spLocks noGrp="1"/>
          </p:cNvSpPr>
          <p:nvPr>
            <p:ph type="body" idx="1"/>
          </p:nvPr>
        </p:nvSpPr>
        <p:spPr>
          <a:xfrm>
            <a:off x="609600" y="900430"/>
            <a:ext cx="10972800" cy="568198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3082" name="Rectangle 10"/>
          <p:cNvSpPr>
            <a:spLocks noGrp="1"/>
          </p:cNvSpPr>
          <p:nvPr>
            <p:ph type="title"/>
          </p:nvPr>
        </p:nvSpPr>
        <p:spPr>
          <a:xfrm>
            <a:off x="609600" y="150813"/>
            <a:ext cx="10972800" cy="563562"/>
          </a:xfrm>
          <a:prstGeom prst="rect">
            <a:avLst/>
          </a:prstGeom>
          <a:noFill/>
          <a:ln w="9525">
            <a:noFill/>
          </a:ln>
        </p:spPr>
        <p:txBody>
          <a:bodyPr anchor="ctr" anchorCtr="0"/>
          <a:lstStyle/>
          <a:p>
            <a:pPr lvl="0"/>
            <a:r>
              <a:rPr lang="en-US" altLang="zh-CN" dirty="0"/>
              <a:t>Click to edit Master title style</a:t>
            </a:r>
          </a:p>
        </p:txBody>
      </p:sp>
      <p:graphicFrame>
        <p:nvGraphicFramePr>
          <p:cNvPr id="18435" name="Object 3"/>
          <p:cNvGraphicFramePr>
            <a:graphicFrameLocks noChangeAspect="1"/>
          </p:cNvGraphicFramePr>
          <p:nvPr userDrawn="1">
            <p:custDataLst>
              <p:tags r:id="rId17"/>
            </p:custDataLst>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120" r:id="rId20" imgW="7391400" imgH="914400" progId="Photoshop.Image.6">
                  <p:embed/>
                </p:oleObj>
              </mc:Choice>
              <mc:Fallback>
                <p:oleObj r:id="rId20" imgW="7391400" imgH="914400" progId="Photoshop.Image.6">
                  <p:embed/>
                  <p:pic>
                    <p:nvPicPr>
                      <p:cNvPr id="0" name="图片 3084"/>
                      <p:cNvPicPr/>
                      <p:nvPr/>
                    </p:nvPicPr>
                    <p:blipFill>
                      <a:blip r:embed="rId21"/>
                      <a:stretch>
                        <a:fillRect/>
                      </a:stretch>
                    </p:blipFill>
                    <p:spPr>
                      <a:xfrm>
                        <a:off x="0" y="0"/>
                        <a:ext cx="12192000" cy="692150"/>
                      </a:xfrm>
                      <a:prstGeom prst="rect">
                        <a:avLst/>
                      </a:prstGeom>
                      <a:noFill/>
                      <a:ln w="38100">
                        <a:noFill/>
                        <a:miter/>
                      </a:ln>
                    </p:spPr>
                  </p:pic>
                </p:oleObj>
              </mc:Fallback>
            </mc:AlternateContent>
          </a:graphicData>
        </a:graphic>
      </p:graphicFrame>
      <p:sp>
        <p:nvSpPr>
          <p:cNvPr id="14" name="Rectangle 5"/>
          <p:cNvSpPr>
            <a:spLocks noChangeArrowheads="1"/>
          </p:cNvSpPr>
          <p:nvPr userDrawn="1">
            <p:custDataLst>
              <p:tags r:id="rId18"/>
            </p:custDataLst>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8434" name="未知"/>
          <p:cNvSpPr/>
          <p:nvPr userDrawn="1">
            <p:custDataLst>
              <p:tags r:id="rId19"/>
            </p:custDataLst>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rect l="0" t="0" r="0" b="0"/>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b="1" kern="1200">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anose="020B0604030504040204" pitchFamily="34" charset="0"/>
        </a:defRPr>
      </a:lvl2pPr>
      <a:lvl3pPr algn="ctr" rtl="0" eaLnBrk="0" fontAlgn="base" hangingPunct="0">
        <a:spcBef>
          <a:spcPct val="0"/>
        </a:spcBef>
        <a:spcAft>
          <a:spcPct val="0"/>
        </a:spcAft>
        <a:defRPr sz="3200" b="1">
          <a:solidFill>
            <a:schemeClr val="bg1"/>
          </a:solidFill>
          <a:latin typeface="Verdana" panose="020B0604030504040204" pitchFamily="34" charset="0"/>
        </a:defRPr>
      </a:lvl3pPr>
      <a:lvl4pPr algn="ctr" rtl="0" eaLnBrk="0" fontAlgn="base" hangingPunct="0">
        <a:spcBef>
          <a:spcPct val="0"/>
        </a:spcBef>
        <a:spcAft>
          <a:spcPct val="0"/>
        </a:spcAft>
        <a:defRPr sz="3200" b="1">
          <a:solidFill>
            <a:schemeClr val="bg1"/>
          </a:solidFill>
          <a:latin typeface="Verdana" panose="020B0604030504040204" pitchFamily="34" charset="0"/>
        </a:defRPr>
      </a:lvl4pPr>
      <a:lvl5pPr algn="ctr" rtl="0" eaLnBrk="0" fontAlgn="base" hangingPunct="0">
        <a:spcBef>
          <a:spcPct val="0"/>
        </a:spcBef>
        <a:spcAft>
          <a:spcPct val="0"/>
        </a:spcAft>
        <a:defRPr sz="3200" b="1">
          <a:solidFill>
            <a:schemeClr val="bg1"/>
          </a:solidFill>
          <a:latin typeface="Verdana" panose="020B0604030504040204" pitchFamily="34" charset="0"/>
        </a:defRPr>
      </a:lvl5pPr>
      <a:lvl6pPr marL="457200" algn="ctr" rtl="0" eaLnBrk="0" fontAlgn="base" hangingPunct="0">
        <a:spcBef>
          <a:spcPct val="0"/>
        </a:spcBef>
        <a:spcAft>
          <a:spcPct val="0"/>
        </a:spcAft>
        <a:defRPr sz="3200" b="1">
          <a:solidFill>
            <a:schemeClr val="bg1"/>
          </a:solidFill>
          <a:latin typeface="Verdana" panose="020B0604030504040204" pitchFamily="34" charset="0"/>
        </a:defRPr>
      </a:lvl6pPr>
      <a:lvl7pPr marL="914400" algn="ctr" rtl="0" eaLnBrk="0" fontAlgn="base" hangingPunct="0">
        <a:spcBef>
          <a:spcPct val="0"/>
        </a:spcBef>
        <a:spcAft>
          <a:spcPct val="0"/>
        </a:spcAft>
        <a:defRPr sz="3200" b="1">
          <a:solidFill>
            <a:schemeClr val="bg1"/>
          </a:solidFill>
          <a:latin typeface="Verdana" panose="020B0604030504040204" pitchFamily="34" charset="0"/>
        </a:defRPr>
      </a:lvl7pPr>
      <a:lvl8pPr marL="1371600" algn="ctr" rtl="0" eaLnBrk="0" fontAlgn="base" hangingPunct="0">
        <a:spcBef>
          <a:spcPct val="0"/>
        </a:spcBef>
        <a:spcAft>
          <a:spcPct val="0"/>
        </a:spcAft>
        <a:defRPr sz="3200" b="1">
          <a:solidFill>
            <a:schemeClr val="bg1"/>
          </a:solidFill>
          <a:latin typeface="Verdana" panose="020B0604030504040204" pitchFamily="34" charset="0"/>
        </a:defRPr>
      </a:lvl8pPr>
      <a:lvl9pPr marL="1828800" algn="ctr" rtl="0" eaLnBrk="0" fontAlgn="base" hangingPunct="0">
        <a:spcBef>
          <a:spcPct val="0"/>
        </a:spcBef>
        <a:spcAft>
          <a:spcPct val="0"/>
        </a:spcAft>
        <a:defRPr sz="3200" b="1">
          <a:solidFill>
            <a:schemeClr val="bg1"/>
          </a:solidFill>
          <a:latin typeface="Verdana" panose="020B0604030504040204" pitchFamily="34"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image" Target="../media/image7.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10.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11.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tags" Target="../tags/tag35.xml"/><Relationship Id="rId7" Type="http://schemas.openxmlformats.org/officeDocument/2006/relationships/slideLayout" Target="../slideLayouts/slideLayout5.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slideLayout" Target="../slideLayouts/slideLayout3.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tags" Target="../tags/tag2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tags" Target="../tags/tag24.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8"/>
          <p:cNvSpPr/>
          <p:nvPr/>
        </p:nvSpPr>
        <p:spPr>
          <a:xfrm>
            <a:off x="0" y="1752600"/>
            <a:ext cx="12186920" cy="1676400"/>
          </a:xfrm>
          <a:prstGeom prst="rect">
            <a:avLst/>
          </a:prstGeom>
          <a:solidFill>
            <a:schemeClr val="tx2"/>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677" name="TextBox 15"/>
          <p:cNvSpPr txBox="1"/>
          <p:nvPr/>
        </p:nvSpPr>
        <p:spPr>
          <a:xfrm>
            <a:off x="1576070" y="2208530"/>
            <a:ext cx="9067165" cy="7683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r>
              <a:rPr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14</a:t>
            </a:r>
            <a:r>
              <a:rPr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单元</a:t>
            </a:r>
            <a:r>
              <a:rPr lang="en-US"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图形</a:t>
            </a:r>
            <a:r>
              <a:rPr lang="zh-CN" altLang="en-US" sz="4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界面高级应用</a:t>
            </a:r>
            <a:endParaRPr sz="4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678" name="副标题 2"/>
          <p:cNvSpPr txBox="1"/>
          <p:nvPr/>
        </p:nvSpPr>
        <p:spPr>
          <a:xfrm>
            <a:off x="4953000" y="4876800"/>
            <a:ext cx="2611438" cy="533400"/>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buClrTx/>
              <a:buFont typeface="Arial" panose="020B0604020202020204" pitchFamily="34" charset="0"/>
              <a:buNone/>
            </a:pPr>
            <a:r>
              <a:rPr lang="zh-CN" altLang="en-US" sz="2400" dirty="0">
                <a:solidFill>
                  <a:srgbClr val="2B166E"/>
                </a:solidFill>
                <a:latin typeface="Times New Roman" panose="02020603050405020304" pitchFamily="18" charset="0"/>
                <a:ea typeface="楷体_GB2312" pitchFamily="1" charset="-122"/>
              </a:rPr>
              <a:t>主讲人</a:t>
            </a:r>
            <a:r>
              <a:rPr lang="zh-CN" altLang="en-US" sz="2400" dirty="0" smtClean="0">
                <a:solidFill>
                  <a:srgbClr val="2B166E"/>
                </a:solidFill>
                <a:latin typeface="Times New Roman" panose="02020603050405020304" pitchFamily="18" charset="0"/>
                <a:ea typeface="楷体_GB2312" pitchFamily="1" charset="-122"/>
              </a:rPr>
              <a:t>：叶利华</a:t>
            </a:r>
            <a:endParaRPr lang="zh-CN" altLang="en-US" sz="2400" dirty="0">
              <a:solidFill>
                <a:srgbClr val="2B166E"/>
              </a:solidFill>
              <a:latin typeface="Times New Roman" panose="02020603050405020304" pitchFamily="18" charset="0"/>
              <a:ea typeface="楷体_GB2312" pitchFamily="1" charset="-122"/>
            </a:endParaRPr>
          </a:p>
        </p:txBody>
      </p:sp>
      <p:sp>
        <p:nvSpPr>
          <p:cNvPr id="28679" name="标题 1"/>
          <p:cNvSpPr txBox="1"/>
          <p:nvPr/>
        </p:nvSpPr>
        <p:spPr>
          <a:xfrm>
            <a:off x="3924300" y="142875"/>
            <a:ext cx="4343400" cy="563563"/>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2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Java</a:t>
            </a:r>
            <a:r>
              <a:rPr lang="zh-CN" altLang="en-US" sz="2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程序设计实践教程</a:t>
            </a:r>
          </a:p>
        </p:txBody>
      </p:sp>
      <p:sp>
        <p:nvSpPr>
          <p:cNvPr id="28680" name="TextBox 15"/>
          <p:cNvSpPr txBox="1"/>
          <p:nvPr/>
        </p:nvSpPr>
        <p:spPr>
          <a:xfrm>
            <a:off x="0" y="3886200"/>
            <a:ext cx="12187555" cy="610235"/>
          </a:xfrm>
          <a:prstGeom prst="rect">
            <a:avLst/>
          </a:prstGeom>
          <a:solidFill>
            <a:srgbClr val="6ED4D4"/>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sz="2400" dirty="0" err="1" smtClean="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实验</a:t>
            </a:r>
            <a:r>
              <a:rPr lang="en-US" sz="2400" dirty="0" smtClean="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dirty="0" smtClean="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图形</a:t>
            </a:r>
            <a:r>
              <a:rPr lang="zh-CN" altLang="en-US" sz="2400"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界面高级应用</a:t>
            </a:r>
            <a:endParaRPr sz="2400"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676" name="矩形 14"/>
          <p:cNvSpPr/>
          <p:nvPr>
            <p:custDataLst>
              <p:tags r:id="rId1"/>
            </p:custDataLst>
          </p:nvPr>
        </p:nvSpPr>
        <p:spPr>
          <a:xfrm>
            <a:off x="0" y="1120775"/>
            <a:ext cx="11388090" cy="76200"/>
          </a:xfrm>
          <a:prstGeom prst="rect">
            <a:avLst/>
          </a:prstGeom>
          <a:solidFill>
            <a:schemeClr val="accent1"/>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设计性实验</a:t>
            </a:r>
            <a:r>
              <a:rPr dirty="0" smtClean="0">
                <a:latin typeface="Times New Roman" panose="02020603050405020304" pitchFamily="18" charset="0"/>
                <a:cs typeface="Times New Roman" panose="02020603050405020304" pitchFamily="18" charset="0"/>
                <a:sym typeface="+mn-ea"/>
              </a:rPr>
              <a:t>--</a:t>
            </a:r>
            <a:r>
              <a:rPr lang="en-US" altLang="zh-CN" dirty="0" err="1"/>
              <a:t>RotateTransition</a:t>
            </a:r>
            <a:r>
              <a:rPr lang="zh-CN" altLang="zh-CN" dirty="0"/>
              <a:t>应用</a:t>
            </a:r>
            <a:endParaRPr dirty="0">
              <a:latin typeface="Times New Roman" panose="02020603050405020304" pitchFamily="18" charset="0"/>
              <a:cs typeface="Times New Roman" panose="02020603050405020304" pitchFamily="18" charset="0"/>
              <a:sym typeface="+mn-ea"/>
            </a:endParaRPr>
          </a:p>
        </p:txBody>
      </p:sp>
      <p:sp>
        <p:nvSpPr>
          <p:cNvPr id="5" name="内容占位符 4"/>
          <p:cNvSpPr>
            <a:spLocks noGrp="1"/>
          </p:cNvSpPr>
          <p:nvPr>
            <p:ph idx="1"/>
          </p:nvPr>
        </p:nvSpPr>
        <p:spPr/>
        <p:txBody>
          <a:bodyPr/>
          <a:lstStyle/>
          <a:p>
            <a:r>
              <a:rPr lang="zh-CN" altLang="en-US" sz="2400" dirty="0">
                <a:latin typeface="Times New Roman" panose="02020603050405020304" pitchFamily="18" charset="0"/>
                <a:cs typeface="Times New Roman" panose="02020603050405020304" pitchFamily="18" charset="0"/>
                <a:sym typeface="+mn-ea"/>
              </a:rPr>
              <a:t>请采用</a:t>
            </a:r>
            <a:r>
              <a:rPr lang="en-US" altLang="zh-CN" sz="2400" dirty="0">
                <a:latin typeface="Times New Roman" panose="02020603050405020304" pitchFamily="18" charset="0"/>
                <a:cs typeface="Times New Roman" panose="02020603050405020304" pitchFamily="18" charset="0"/>
                <a:sym typeface="+mn-ea"/>
              </a:rPr>
              <a:t>JavaFX</a:t>
            </a:r>
            <a:r>
              <a:rPr lang="zh-CN" altLang="en-US" sz="2400" dirty="0">
                <a:latin typeface="Times New Roman" panose="02020603050405020304" pitchFamily="18" charset="0"/>
                <a:cs typeface="Times New Roman" panose="02020603050405020304" pitchFamily="18" charset="0"/>
                <a:sym typeface="+mn-ea"/>
              </a:rPr>
              <a:t>提供的动画</a:t>
            </a:r>
            <a:r>
              <a:rPr lang="en-US" altLang="zh-CN" sz="2400" dirty="0" err="1">
                <a:latin typeface="Times New Roman" panose="02020603050405020304" pitchFamily="18" charset="0"/>
                <a:cs typeface="Times New Roman" panose="02020603050405020304" pitchFamily="18" charset="0"/>
                <a:sym typeface="+mn-ea"/>
              </a:rPr>
              <a:t>RotateTransition</a:t>
            </a:r>
            <a:r>
              <a:rPr lang="zh-CN" altLang="en-US" sz="2400" dirty="0">
                <a:latin typeface="Times New Roman" panose="02020603050405020304" pitchFamily="18" charset="0"/>
                <a:cs typeface="Times New Roman" panose="02020603050405020304" pitchFamily="18" charset="0"/>
                <a:sym typeface="+mn-ea"/>
              </a:rPr>
              <a:t>类设计一个如下</a:t>
            </a:r>
            <a:r>
              <a:rPr lang="zh-CN" altLang="en-US" sz="2400" dirty="0" smtClean="0">
                <a:latin typeface="Times New Roman" panose="02020603050405020304" pitchFamily="18" charset="0"/>
                <a:cs typeface="Times New Roman" panose="02020603050405020304" pitchFamily="18" charset="0"/>
                <a:sym typeface="+mn-ea"/>
              </a:rPr>
              <a:t>图的</a:t>
            </a:r>
            <a:r>
              <a:rPr lang="zh-CN" altLang="en-US" sz="2400" dirty="0">
                <a:latin typeface="Times New Roman" panose="02020603050405020304" pitchFamily="18" charset="0"/>
                <a:cs typeface="Times New Roman" panose="02020603050405020304" pitchFamily="18" charset="0"/>
                <a:sym typeface="+mn-ea"/>
              </a:rPr>
              <a:t>六边形旋转动画功能。</a:t>
            </a:r>
            <a:endParaRPr altLang="zh-CN" sz="2400"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1196340" y="1940639"/>
            <a:ext cx="10212705" cy="1200329"/>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a:t>
            </a:r>
            <a:r>
              <a:rPr lang="en-US" altLang="zh-CN" dirty="0" smtClean="0">
                <a:latin typeface="Times New Roman" panose="02020603050405020304" pitchFamily="18" charset="0"/>
                <a:cs typeface="Times New Roman" panose="02020603050405020304" pitchFamily="18" charset="0"/>
              </a:rPr>
              <a:t>1</a:t>
            </a:r>
            <a:r>
              <a:rPr lang="zh-CN" altLang="en-US" dirty="0">
                <a:latin typeface="Times New Roman" panose="02020603050405020304" pitchFamily="18" charset="0"/>
                <a:cs typeface="Times New Roman" panose="02020603050405020304" pitchFamily="18" charset="0"/>
              </a:rPr>
              <a:t>现自动</a:t>
            </a:r>
            <a:r>
              <a:rPr lang="en-US" altLang="zh-CN" dirty="0" smtClean="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采用</a:t>
            </a:r>
            <a:r>
              <a:rPr lang="en-US" altLang="zh-CN" dirty="0">
                <a:latin typeface="Times New Roman" panose="02020603050405020304" pitchFamily="18" charset="0"/>
                <a:cs typeface="Times New Roman" panose="02020603050405020304" pitchFamily="18" charset="0"/>
              </a:rPr>
              <a:t>Polygon</a:t>
            </a:r>
            <a:r>
              <a:rPr lang="zh-CN" altLang="en-US" dirty="0">
                <a:latin typeface="Times New Roman" panose="02020603050405020304" pitchFamily="18" charset="0"/>
                <a:cs typeface="Times New Roman" panose="02020603050405020304" pitchFamily="18" charset="0"/>
              </a:rPr>
              <a:t>绘制六边形图形；</a:t>
            </a:r>
          </a:p>
          <a:p>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利用</a:t>
            </a:r>
            <a:r>
              <a:rPr lang="en-US" altLang="zh-CN" dirty="0" err="1">
                <a:latin typeface="Times New Roman" panose="02020603050405020304" pitchFamily="18" charset="0"/>
                <a:cs typeface="Times New Roman" panose="02020603050405020304" pitchFamily="18" charset="0"/>
              </a:rPr>
              <a:t>RotateTransition</a:t>
            </a:r>
            <a:r>
              <a:rPr lang="zh-CN" altLang="en-US" dirty="0">
                <a:latin typeface="Times New Roman" panose="02020603050405020304" pitchFamily="18" charset="0"/>
                <a:cs typeface="Times New Roman" panose="02020603050405020304" pitchFamily="18" charset="0"/>
              </a:rPr>
              <a:t>对象的</a:t>
            </a:r>
            <a:r>
              <a:rPr lang="en-US" altLang="zh-CN" dirty="0" err="1">
                <a:latin typeface="Times New Roman" panose="02020603050405020304" pitchFamily="18" charset="0"/>
                <a:cs typeface="Times New Roman" panose="02020603050405020304" pitchFamily="18" charset="0"/>
              </a:rPr>
              <a:t>setDuration</a:t>
            </a:r>
            <a:r>
              <a:rPr lang="zh-CN" altLang="en-US"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setNode</a:t>
            </a:r>
            <a:r>
              <a:rPr lang="zh-CN" altLang="en-US"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setByAngle</a:t>
            </a:r>
            <a:r>
              <a:rPr lang="zh-CN" altLang="en-US"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setCycleCount</a:t>
            </a:r>
            <a:r>
              <a:rPr lang="zh-CN" altLang="en-US"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play</a:t>
            </a:r>
            <a:r>
              <a:rPr lang="zh-CN" altLang="en-US" dirty="0">
                <a:latin typeface="Times New Roman" panose="02020603050405020304" pitchFamily="18" charset="0"/>
                <a:cs typeface="Times New Roman" panose="02020603050405020304" pitchFamily="18" charset="0"/>
              </a:rPr>
              <a:t>等方法完成相关的设置，</a:t>
            </a:r>
            <a:r>
              <a:rPr lang="zh-CN" altLang="en-US" dirty="0" smtClean="0">
                <a:latin typeface="Times New Roman" panose="02020603050405020304" pitchFamily="18" charset="0"/>
                <a:cs typeface="Times New Roman" panose="02020603050405020304" pitchFamily="18" charset="0"/>
              </a:rPr>
              <a:t>实旋转</a:t>
            </a:r>
            <a:r>
              <a:rPr lang="zh-CN" altLang="en-US" dirty="0">
                <a:latin typeface="Times New Roman" panose="02020603050405020304" pitchFamily="18" charset="0"/>
                <a:cs typeface="Times New Roman" panose="02020603050405020304" pitchFamily="18" charset="0"/>
              </a:rPr>
              <a:t>功能。</a:t>
            </a:r>
          </a:p>
        </p:txBody>
      </p:sp>
      <p:pic>
        <p:nvPicPr>
          <p:cNvPr id="8" name="图片 7"/>
          <p:cNvPicPr>
            <a:picLocks noChangeAspect="1"/>
          </p:cNvPicPr>
          <p:nvPr>
            <p:custDataLst>
              <p:tags r:id="rId2"/>
            </p:custDataLst>
          </p:nvPr>
        </p:nvPicPr>
        <p:blipFill>
          <a:blip r:embed="rId4"/>
          <a:stretch>
            <a:fillRect/>
          </a:stretch>
        </p:blipFill>
        <p:spPr>
          <a:xfrm>
            <a:off x="808672" y="1962547"/>
            <a:ext cx="428625" cy="314325"/>
          </a:xfrm>
          <a:prstGeom prst="rect">
            <a:avLst/>
          </a:prstGeom>
        </p:spPr>
      </p:pic>
      <p:pic>
        <p:nvPicPr>
          <p:cNvPr id="9" name="图片 8"/>
          <p:cNvPicPr/>
          <p:nvPr/>
        </p:nvPicPr>
        <p:blipFill>
          <a:blip r:embed="rId5"/>
          <a:stretch>
            <a:fillRect/>
          </a:stretch>
        </p:blipFill>
        <p:spPr>
          <a:xfrm>
            <a:off x="3920063" y="3342981"/>
            <a:ext cx="4765258" cy="3210121"/>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设计性实验</a:t>
            </a:r>
            <a:r>
              <a:rPr dirty="0" smtClean="0">
                <a:latin typeface="Times New Roman" panose="02020603050405020304" pitchFamily="18" charset="0"/>
                <a:cs typeface="Times New Roman" panose="02020603050405020304" pitchFamily="18" charset="0"/>
                <a:sym typeface="+mn-ea"/>
              </a:rPr>
              <a:t>--</a:t>
            </a:r>
            <a:r>
              <a:rPr lang="en-US" altLang="zh-CN" dirty="0"/>
              <a:t> </a:t>
            </a:r>
            <a:r>
              <a:rPr lang="en-US" altLang="zh-CN" dirty="0" err="1"/>
              <a:t>ScaleTransition</a:t>
            </a:r>
            <a:r>
              <a:rPr lang="zh-CN" altLang="zh-CN" dirty="0"/>
              <a:t>应用</a:t>
            </a:r>
            <a:endParaRPr dirty="0">
              <a:latin typeface="Times New Roman" panose="02020603050405020304" pitchFamily="18" charset="0"/>
              <a:cs typeface="Times New Roman" panose="02020603050405020304" pitchFamily="18" charset="0"/>
              <a:sym typeface="+mn-ea"/>
            </a:endParaRP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sym typeface="+mn-ea"/>
              </a:rPr>
              <a:t>请采用</a:t>
            </a:r>
            <a:r>
              <a:rPr lang="en-US" altLang="zh-CN" dirty="0">
                <a:latin typeface="Times New Roman" panose="02020603050405020304" pitchFamily="18" charset="0"/>
                <a:cs typeface="Times New Roman" panose="02020603050405020304" pitchFamily="18" charset="0"/>
                <a:sym typeface="+mn-ea"/>
              </a:rPr>
              <a:t>JavaFX</a:t>
            </a:r>
            <a:r>
              <a:rPr lang="zh-CN" altLang="en-US" dirty="0">
                <a:latin typeface="Times New Roman" panose="02020603050405020304" pitchFamily="18" charset="0"/>
                <a:cs typeface="Times New Roman" panose="02020603050405020304" pitchFamily="18" charset="0"/>
                <a:sym typeface="+mn-ea"/>
              </a:rPr>
              <a:t>提供的动画</a:t>
            </a:r>
            <a:r>
              <a:rPr lang="en-US" altLang="zh-CN" dirty="0" err="1">
                <a:latin typeface="Times New Roman" panose="02020603050405020304" pitchFamily="18" charset="0"/>
                <a:cs typeface="Times New Roman" panose="02020603050405020304" pitchFamily="18" charset="0"/>
                <a:sym typeface="+mn-ea"/>
              </a:rPr>
              <a:t>ScaleTransition</a:t>
            </a:r>
            <a:r>
              <a:rPr lang="zh-CN" altLang="en-US" dirty="0">
                <a:latin typeface="Times New Roman" panose="02020603050405020304" pitchFamily="18" charset="0"/>
                <a:cs typeface="Times New Roman" panose="02020603050405020304" pitchFamily="18" charset="0"/>
                <a:sym typeface="+mn-ea"/>
              </a:rPr>
              <a:t>类设计一个如下</a:t>
            </a:r>
            <a:r>
              <a:rPr lang="zh-CN" altLang="en-US" dirty="0" smtClean="0">
                <a:latin typeface="Times New Roman" panose="02020603050405020304" pitchFamily="18" charset="0"/>
                <a:cs typeface="Times New Roman" panose="02020603050405020304" pitchFamily="18" charset="0"/>
                <a:sym typeface="+mn-ea"/>
              </a:rPr>
              <a:t>图的</a:t>
            </a:r>
            <a:r>
              <a:rPr lang="zh-CN" altLang="en-US" dirty="0">
                <a:latin typeface="Times New Roman" panose="02020603050405020304" pitchFamily="18" charset="0"/>
                <a:cs typeface="Times New Roman" panose="02020603050405020304" pitchFamily="18" charset="0"/>
                <a:sym typeface="+mn-ea"/>
              </a:rPr>
              <a:t>圆形反复由小逐步变大的动画功能。</a:t>
            </a:r>
            <a:endParaRPr altLang="zh-CN"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1196340" y="2156663"/>
            <a:ext cx="10212705" cy="1200329"/>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采用</a:t>
            </a:r>
            <a:r>
              <a:rPr lang="en-US" altLang="zh-CN" dirty="0">
                <a:latin typeface="Times New Roman" panose="02020603050405020304" pitchFamily="18" charset="0"/>
                <a:cs typeface="Times New Roman" panose="02020603050405020304" pitchFamily="18" charset="0"/>
              </a:rPr>
              <a:t>Circle</a:t>
            </a:r>
            <a:r>
              <a:rPr lang="zh-CN" altLang="en-US" dirty="0">
                <a:latin typeface="Times New Roman" panose="02020603050405020304" pitchFamily="18" charset="0"/>
                <a:cs typeface="Times New Roman" panose="02020603050405020304" pitchFamily="18" charset="0"/>
              </a:rPr>
              <a:t>绘制圆图形；</a:t>
            </a:r>
          </a:p>
          <a:p>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利用</a:t>
            </a:r>
            <a:r>
              <a:rPr lang="en-US" altLang="zh-CN" dirty="0" err="1">
                <a:latin typeface="Times New Roman" panose="02020603050405020304" pitchFamily="18" charset="0"/>
                <a:cs typeface="Times New Roman" panose="02020603050405020304" pitchFamily="18" charset="0"/>
              </a:rPr>
              <a:t>ScaleTransition</a:t>
            </a:r>
            <a:r>
              <a:rPr lang="zh-CN" altLang="en-US" dirty="0">
                <a:latin typeface="Times New Roman" panose="02020603050405020304" pitchFamily="18" charset="0"/>
                <a:cs typeface="Times New Roman" panose="02020603050405020304" pitchFamily="18" charset="0"/>
              </a:rPr>
              <a:t>对象的</a:t>
            </a:r>
            <a:r>
              <a:rPr lang="en-US" altLang="zh-CN" dirty="0" err="1">
                <a:latin typeface="Times New Roman" panose="02020603050405020304" pitchFamily="18" charset="0"/>
                <a:cs typeface="Times New Roman" panose="02020603050405020304" pitchFamily="18" charset="0"/>
              </a:rPr>
              <a:t>setDuration</a:t>
            </a:r>
            <a:r>
              <a:rPr lang="zh-CN" altLang="en-US"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setNode</a:t>
            </a:r>
            <a:r>
              <a:rPr lang="zh-CN" altLang="en-US"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setByY</a:t>
            </a:r>
            <a:r>
              <a:rPr lang="zh-CN" altLang="en-US"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setByX</a:t>
            </a:r>
            <a:r>
              <a:rPr lang="zh-CN" altLang="en-US"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play</a:t>
            </a:r>
            <a:r>
              <a:rPr lang="zh-CN" altLang="en-US" dirty="0">
                <a:latin typeface="Times New Roman" panose="02020603050405020304" pitchFamily="18" charset="0"/>
                <a:cs typeface="Times New Roman" panose="02020603050405020304" pitchFamily="18" charset="0"/>
              </a:rPr>
              <a:t>等方法完成相关的设置，实现自动反复由小变大播放功能。</a:t>
            </a:r>
          </a:p>
        </p:txBody>
      </p:sp>
      <p:pic>
        <p:nvPicPr>
          <p:cNvPr id="8" name="图片 7"/>
          <p:cNvPicPr>
            <a:picLocks noChangeAspect="1"/>
          </p:cNvPicPr>
          <p:nvPr>
            <p:custDataLst>
              <p:tags r:id="rId2"/>
            </p:custDataLst>
          </p:nvPr>
        </p:nvPicPr>
        <p:blipFill>
          <a:blip r:embed="rId4"/>
          <a:stretch>
            <a:fillRect/>
          </a:stretch>
        </p:blipFill>
        <p:spPr>
          <a:xfrm>
            <a:off x="808672" y="2250534"/>
            <a:ext cx="428625" cy="314325"/>
          </a:xfrm>
          <a:prstGeom prst="rect">
            <a:avLst/>
          </a:prstGeom>
        </p:spPr>
      </p:pic>
      <p:pic>
        <p:nvPicPr>
          <p:cNvPr id="7" name="图片 6"/>
          <p:cNvPicPr/>
          <p:nvPr/>
        </p:nvPicPr>
        <p:blipFill>
          <a:blip r:embed="rId5"/>
          <a:stretch>
            <a:fillRect/>
          </a:stretch>
        </p:blipFill>
        <p:spPr>
          <a:xfrm>
            <a:off x="1237297" y="3978550"/>
            <a:ext cx="3762142" cy="2619385"/>
          </a:xfrm>
          <a:prstGeom prst="rect">
            <a:avLst/>
          </a:prstGeom>
        </p:spPr>
      </p:pic>
      <p:pic>
        <p:nvPicPr>
          <p:cNvPr id="10" name="图片 9"/>
          <p:cNvPicPr/>
          <p:nvPr/>
        </p:nvPicPr>
        <p:blipFill>
          <a:blip r:embed="rId6"/>
          <a:stretch>
            <a:fillRect/>
          </a:stretch>
        </p:blipFill>
        <p:spPr>
          <a:xfrm>
            <a:off x="6096000" y="3978938"/>
            <a:ext cx="3816424" cy="2632068"/>
          </a:xfrm>
          <a:prstGeom prst="rect">
            <a:avLst/>
          </a:prstGeom>
        </p:spPr>
      </p:pic>
    </p:spTree>
    <p:extLst>
      <p:ext uri="{BB962C8B-B14F-4D97-AF65-F5344CB8AC3E}">
        <p14:creationId xmlns:p14="http://schemas.microsoft.com/office/powerpoint/2010/main" val="20703682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设计性实验</a:t>
            </a:r>
            <a:r>
              <a:rPr dirty="0" smtClean="0">
                <a:latin typeface="Times New Roman" panose="02020603050405020304" pitchFamily="18" charset="0"/>
                <a:cs typeface="Times New Roman" panose="02020603050405020304" pitchFamily="18" charset="0"/>
                <a:sym typeface="+mn-ea"/>
              </a:rPr>
              <a:t>--</a:t>
            </a:r>
            <a:r>
              <a:rPr lang="zh-CN" altLang="zh-CN" dirty="0"/>
              <a:t>贪吃蛇游戏</a:t>
            </a:r>
            <a:endParaRPr dirty="0">
              <a:latin typeface="Times New Roman" panose="02020603050405020304" pitchFamily="18" charset="0"/>
              <a:cs typeface="Times New Roman" panose="02020603050405020304" pitchFamily="18" charset="0"/>
              <a:sym typeface="+mn-ea"/>
            </a:endParaRPr>
          </a:p>
        </p:txBody>
      </p:sp>
      <p:sp>
        <p:nvSpPr>
          <p:cNvPr id="5" name="内容占位符 4"/>
          <p:cNvSpPr>
            <a:spLocks noGrp="1"/>
          </p:cNvSpPr>
          <p:nvPr>
            <p:ph idx="1"/>
          </p:nvPr>
        </p:nvSpPr>
        <p:spPr/>
        <p:txBody>
          <a:bodyPr/>
          <a:lstStyle/>
          <a:p>
            <a:r>
              <a:rPr lang="zh-CN" altLang="en-US" sz="2400" dirty="0">
                <a:latin typeface="Times New Roman" panose="02020603050405020304" pitchFamily="18" charset="0"/>
                <a:cs typeface="Times New Roman" panose="02020603050405020304" pitchFamily="18" charset="0"/>
                <a:sym typeface="+mn-ea"/>
              </a:rPr>
              <a:t>请采用</a:t>
            </a:r>
            <a:r>
              <a:rPr lang="en-US" altLang="zh-CN" sz="2400" dirty="0">
                <a:latin typeface="Times New Roman" panose="02020603050405020304" pitchFamily="18" charset="0"/>
                <a:cs typeface="Times New Roman" panose="02020603050405020304" pitchFamily="18" charset="0"/>
                <a:sym typeface="+mn-ea"/>
              </a:rPr>
              <a:t>JavaFX</a:t>
            </a:r>
            <a:r>
              <a:rPr lang="zh-CN" altLang="en-US" sz="2400" dirty="0">
                <a:latin typeface="Times New Roman" panose="02020603050405020304" pitchFamily="18" charset="0"/>
                <a:cs typeface="Times New Roman" panose="02020603050405020304" pitchFamily="18" charset="0"/>
                <a:sym typeface="+mn-ea"/>
              </a:rPr>
              <a:t>设计一个如下</a:t>
            </a:r>
            <a:r>
              <a:rPr lang="zh-CN" altLang="en-US" sz="2400" dirty="0" smtClean="0">
                <a:latin typeface="Times New Roman" panose="02020603050405020304" pitchFamily="18" charset="0"/>
                <a:cs typeface="Times New Roman" panose="02020603050405020304" pitchFamily="18" charset="0"/>
                <a:sym typeface="+mn-ea"/>
              </a:rPr>
              <a:t>图的</a:t>
            </a:r>
            <a:r>
              <a:rPr lang="zh-CN" altLang="en-US" sz="2400" dirty="0">
                <a:latin typeface="Times New Roman" panose="02020603050405020304" pitchFamily="18" charset="0"/>
                <a:cs typeface="Times New Roman" panose="02020603050405020304" pitchFamily="18" charset="0"/>
                <a:sym typeface="+mn-ea"/>
              </a:rPr>
              <a:t>贪吃蛇游戏，游戏通过键盘的’</a:t>
            </a:r>
            <a:r>
              <a:rPr lang="en-US" altLang="zh-CN" sz="2400" dirty="0">
                <a:latin typeface="Times New Roman" panose="02020603050405020304" pitchFamily="18" charset="0"/>
                <a:cs typeface="Times New Roman" panose="02020603050405020304" pitchFamily="18" charset="0"/>
                <a:sym typeface="+mn-ea"/>
              </a:rPr>
              <a:t>A’</a:t>
            </a:r>
            <a:r>
              <a:rPr lang="zh-CN" altLang="en-US" sz="2400" dirty="0">
                <a:latin typeface="Times New Roman" panose="02020603050405020304" pitchFamily="18" charset="0"/>
                <a:cs typeface="Times New Roman" panose="02020603050405020304" pitchFamily="18" charset="0"/>
                <a:sym typeface="+mn-ea"/>
              </a:rPr>
              <a:t>、 ’</a:t>
            </a:r>
            <a:r>
              <a:rPr lang="en-US" altLang="zh-CN" sz="2400" dirty="0">
                <a:latin typeface="Times New Roman" panose="02020603050405020304" pitchFamily="18" charset="0"/>
                <a:cs typeface="Times New Roman" panose="02020603050405020304" pitchFamily="18" charset="0"/>
                <a:sym typeface="+mn-ea"/>
              </a:rPr>
              <a:t>D’</a:t>
            </a:r>
            <a:r>
              <a:rPr lang="zh-CN" altLang="en-US" sz="2400" dirty="0">
                <a:latin typeface="Times New Roman" panose="02020603050405020304" pitchFamily="18" charset="0"/>
                <a:cs typeface="Times New Roman" panose="02020603050405020304" pitchFamily="18" charset="0"/>
                <a:sym typeface="+mn-ea"/>
              </a:rPr>
              <a:t>、 ’</a:t>
            </a:r>
            <a:r>
              <a:rPr lang="en-US" altLang="zh-CN" sz="2400" dirty="0">
                <a:latin typeface="Times New Roman" panose="02020603050405020304" pitchFamily="18" charset="0"/>
                <a:cs typeface="Times New Roman" panose="02020603050405020304" pitchFamily="18" charset="0"/>
                <a:sym typeface="+mn-ea"/>
              </a:rPr>
              <a:t>W’</a:t>
            </a:r>
            <a:r>
              <a:rPr lang="zh-CN" altLang="en-US" sz="2400" dirty="0">
                <a:latin typeface="Times New Roman" panose="02020603050405020304" pitchFamily="18" charset="0"/>
                <a:cs typeface="Times New Roman" panose="02020603050405020304" pitchFamily="18" charset="0"/>
                <a:sym typeface="+mn-ea"/>
              </a:rPr>
              <a:t>和’</a:t>
            </a:r>
            <a:r>
              <a:rPr lang="en-US" altLang="zh-CN" sz="2400" dirty="0">
                <a:latin typeface="Times New Roman" panose="02020603050405020304" pitchFamily="18" charset="0"/>
                <a:cs typeface="Times New Roman" panose="02020603050405020304" pitchFamily="18" charset="0"/>
                <a:sym typeface="+mn-ea"/>
              </a:rPr>
              <a:t>S’</a:t>
            </a:r>
            <a:r>
              <a:rPr lang="zh-CN" altLang="en-US" sz="2400" dirty="0">
                <a:latin typeface="Times New Roman" panose="02020603050405020304" pitchFamily="18" charset="0"/>
                <a:cs typeface="Times New Roman" panose="02020603050405020304" pitchFamily="18" charset="0"/>
                <a:sym typeface="+mn-ea"/>
              </a:rPr>
              <a:t>键控制左右上下操作，当贪吃蛇碰到边后，游戏结束，食物颜色自动随机产生。</a:t>
            </a:r>
            <a:endParaRPr altLang="zh-CN" sz="2400"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1237297" y="2034714"/>
            <a:ext cx="10212705" cy="1754326"/>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定义一个类型</a:t>
            </a:r>
            <a:r>
              <a:rPr lang="en-US" altLang="zh-CN" dirty="0">
                <a:latin typeface="Times New Roman" panose="02020603050405020304" pitchFamily="18" charset="0"/>
                <a:cs typeface="Times New Roman" panose="02020603050405020304" pitchFamily="18" charset="0"/>
              </a:rPr>
              <a:t>A</a:t>
            </a:r>
            <a:r>
              <a:rPr lang="zh-CN" altLang="en-US" dirty="0">
                <a:latin typeface="Times New Roman" panose="02020603050405020304" pitchFamily="18" charset="0"/>
                <a:cs typeface="Times New Roman" panose="02020603050405020304" pitchFamily="18" charset="0"/>
              </a:rPr>
              <a:t>，内涵</a:t>
            </a:r>
            <a:r>
              <a:rPr lang="en-US" altLang="zh-CN" dirty="0">
                <a:latin typeface="Times New Roman" panose="02020603050405020304" pitchFamily="18" charset="0"/>
                <a:cs typeface="Times New Roman" panose="02020603050405020304" pitchFamily="18" charset="0"/>
              </a:rPr>
              <a:t>Canvas</a:t>
            </a:r>
            <a:r>
              <a:rPr lang="zh-CN" altLang="en-US" dirty="0">
                <a:latin typeface="Times New Roman" panose="02020603050405020304" pitchFamily="18" charset="0"/>
                <a:cs typeface="Times New Roman" panose="02020603050405020304" pitchFamily="18" charset="0"/>
              </a:rPr>
              <a:t>和</a:t>
            </a:r>
            <a:r>
              <a:rPr lang="en-US" altLang="zh-CN" dirty="0" err="1">
                <a:latin typeface="Times New Roman" panose="02020603050405020304" pitchFamily="18" charset="0"/>
                <a:cs typeface="Times New Roman" panose="02020603050405020304" pitchFamily="18" charset="0"/>
              </a:rPr>
              <a:t>GraphicsContext</a:t>
            </a:r>
            <a:r>
              <a:rPr lang="zh-CN" altLang="en-US" dirty="0">
                <a:latin typeface="Times New Roman" panose="02020603050405020304" pitchFamily="18" charset="0"/>
                <a:cs typeface="Times New Roman" panose="02020603050405020304" pitchFamily="18" charset="0"/>
              </a:rPr>
              <a:t>设置矩形画布，用于绘制贪吃蛇和食物的正方形小格；</a:t>
            </a:r>
          </a:p>
          <a:p>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定义一个列表集合用于放置正方形小格</a:t>
            </a:r>
            <a:r>
              <a:rPr lang="en-US" altLang="zh-CN" dirty="0">
                <a:latin typeface="Times New Roman" panose="02020603050405020304" pitchFamily="18" charset="0"/>
                <a:cs typeface="Times New Roman" panose="02020603050405020304" pitchFamily="18" charset="0"/>
              </a:rPr>
              <a:t>A</a:t>
            </a:r>
            <a:r>
              <a:rPr lang="zh-CN" altLang="en-US" dirty="0">
                <a:latin typeface="Times New Roman" panose="02020603050405020304" pitchFamily="18" charset="0"/>
                <a:cs typeface="Times New Roman" panose="02020603050405020304" pitchFamily="18" charset="0"/>
              </a:rPr>
              <a:t>对象，程序初始化随机创建几个初始对象为贪吃蛇初始长度，然后随机产生一个食物格子</a:t>
            </a:r>
            <a:r>
              <a:rPr lang="en-US" altLang="zh-CN" dirty="0">
                <a:latin typeface="Times New Roman" panose="02020603050405020304" pitchFamily="18" charset="0"/>
                <a:cs typeface="Times New Roman" panose="02020603050405020304" pitchFamily="18" charset="0"/>
              </a:rPr>
              <a:t>A</a:t>
            </a:r>
            <a:r>
              <a:rPr lang="zh-CN" altLang="en-US" dirty="0">
                <a:latin typeface="Times New Roman" panose="02020603050405020304" pitchFamily="18" charset="0"/>
                <a:cs typeface="Times New Roman" panose="02020603050405020304" pitchFamily="18" charset="0"/>
              </a:rPr>
              <a:t>对象，当贪吃蛇碰到该食物将该对象加入列表集合，并随机再产生一个新的</a:t>
            </a:r>
            <a:r>
              <a:rPr lang="en-US" altLang="zh-CN" dirty="0">
                <a:latin typeface="Times New Roman" panose="02020603050405020304" pitchFamily="18" charset="0"/>
                <a:cs typeface="Times New Roman" panose="02020603050405020304" pitchFamily="18" charset="0"/>
              </a:rPr>
              <a:t>A</a:t>
            </a:r>
            <a:r>
              <a:rPr lang="zh-CN" altLang="en-US" dirty="0">
                <a:latin typeface="Times New Roman" panose="02020603050405020304" pitchFamily="18" charset="0"/>
                <a:cs typeface="Times New Roman" panose="02020603050405020304" pitchFamily="18" charset="0"/>
              </a:rPr>
              <a:t>对象</a:t>
            </a:r>
            <a:r>
              <a:rPr lang="zh-CN" altLang="en-US" dirty="0" smtClean="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custDataLst>
              <p:tags r:id="rId2"/>
            </p:custDataLst>
          </p:nvPr>
        </p:nvPicPr>
        <p:blipFill>
          <a:blip r:embed="rId4"/>
          <a:stretch>
            <a:fillRect/>
          </a:stretch>
        </p:blipFill>
        <p:spPr>
          <a:xfrm>
            <a:off x="808672" y="2034714"/>
            <a:ext cx="428625" cy="314325"/>
          </a:xfrm>
          <a:prstGeom prst="rect">
            <a:avLst/>
          </a:prstGeom>
        </p:spPr>
      </p:pic>
      <p:pic>
        <p:nvPicPr>
          <p:cNvPr id="9" name="图片 8" descr="lQLPJyEPmyFeAMrNAhvNAfewQLzNg-yYAiUEVCfYp8DRAA_503_539"/>
          <p:cNvPicPr/>
          <p:nvPr/>
        </p:nvPicPr>
        <p:blipFill>
          <a:blip r:embed="rId5"/>
          <a:stretch>
            <a:fillRect/>
          </a:stretch>
        </p:blipFill>
        <p:spPr>
          <a:xfrm>
            <a:off x="4655840" y="3517196"/>
            <a:ext cx="3075310" cy="3251269"/>
          </a:xfrm>
          <a:prstGeom prst="rect">
            <a:avLst/>
          </a:prstGeom>
        </p:spPr>
      </p:pic>
    </p:spTree>
    <p:extLst>
      <p:ext uri="{BB962C8B-B14F-4D97-AF65-F5344CB8AC3E}">
        <p14:creationId xmlns:p14="http://schemas.microsoft.com/office/powerpoint/2010/main" val="177015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设计性实验</a:t>
            </a:r>
            <a:r>
              <a:rPr dirty="0" smtClean="0">
                <a:latin typeface="Times New Roman" panose="02020603050405020304" pitchFamily="18" charset="0"/>
                <a:cs typeface="Times New Roman" panose="02020603050405020304" pitchFamily="18" charset="0"/>
                <a:sym typeface="+mn-ea"/>
              </a:rPr>
              <a:t>--</a:t>
            </a:r>
            <a:r>
              <a:rPr lang="en-US" altLang="zh-CN" dirty="0"/>
              <a:t> </a:t>
            </a:r>
            <a:r>
              <a:rPr lang="en-US" altLang="zh-CN" dirty="0" err="1"/>
              <a:t>MediaPlayer</a:t>
            </a:r>
            <a:r>
              <a:rPr lang="zh-CN" altLang="zh-CN" dirty="0"/>
              <a:t>媒体播放</a:t>
            </a:r>
            <a:endParaRPr dirty="0">
              <a:latin typeface="Times New Roman" panose="02020603050405020304" pitchFamily="18" charset="0"/>
              <a:cs typeface="Times New Roman" panose="02020603050405020304" pitchFamily="18" charset="0"/>
              <a:sym typeface="+mn-ea"/>
            </a:endParaRPr>
          </a:p>
        </p:txBody>
      </p:sp>
      <p:sp>
        <p:nvSpPr>
          <p:cNvPr id="5" name="内容占位符 4"/>
          <p:cNvSpPr>
            <a:spLocks noGrp="1"/>
          </p:cNvSpPr>
          <p:nvPr>
            <p:ph idx="1"/>
          </p:nvPr>
        </p:nvSpPr>
        <p:spPr>
          <a:xfrm>
            <a:off x="609600" y="771356"/>
            <a:ext cx="10972800" cy="5681980"/>
          </a:xfrm>
        </p:spPr>
        <p:txBody>
          <a:bodyPr/>
          <a:lstStyle/>
          <a:p>
            <a:r>
              <a:rPr lang="zh-CN" altLang="en-US" dirty="0">
                <a:latin typeface="Times New Roman" panose="02020603050405020304" pitchFamily="18" charset="0"/>
                <a:cs typeface="Times New Roman" panose="02020603050405020304" pitchFamily="18" charset="0"/>
                <a:sym typeface="+mn-ea"/>
              </a:rPr>
              <a:t>请采用</a:t>
            </a:r>
            <a:r>
              <a:rPr lang="en-US" altLang="zh-CN" dirty="0" err="1">
                <a:latin typeface="Times New Roman" panose="02020603050405020304" pitchFamily="18" charset="0"/>
                <a:cs typeface="Times New Roman" panose="02020603050405020304" pitchFamily="18" charset="0"/>
                <a:sym typeface="+mn-ea"/>
              </a:rPr>
              <a:t>MediaPlayer</a:t>
            </a:r>
            <a:r>
              <a:rPr lang="zh-CN" altLang="en-US" dirty="0">
                <a:latin typeface="Times New Roman" panose="02020603050405020304" pitchFamily="18" charset="0"/>
                <a:cs typeface="Times New Roman" panose="02020603050405020304" pitchFamily="18" charset="0"/>
                <a:sym typeface="+mn-ea"/>
              </a:rPr>
              <a:t>等高级组件，设计并开发一个简易的视频播放器，效果如</a:t>
            </a:r>
            <a:r>
              <a:rPr lang="zh-CN" altLang="en-US" dirty="0" smtClean="0">
                <a:latin typeface="Times New Roman" panose="02020603050405020304" pitchFamily="18" charset="0"/>
                <a:cs typeface="Times New Roman" panose="02020603050405020304" pitchFamily="18" charset="0"/>
                <a:sym typeface="+mn-ea"/>
              </a:rPr>
              <a:t>图所</a:t>
            </a:r>
            <a:r>
              <a:rPr lang="zh-CN" altLang="en-US" dirty="0">
                <a:latin typeface="Times New Roman" panose="02020603050405020304" pitchFamily="18" charset="0"/>
                <a:cs typeface="Times New Roman" panose="02020603050405020304" pitchFamily="18" charset="0"/>
                <a:sym typeface="+mn-ea"/>
              </a:rPr>
              <a:t>示；功能包括暂停、后退以及音量控制。</a:t>
            </a:r>
            <a:endParaRPr altLang="zh-CN"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1237297" y="1768748"/>
            <a:ext cx="10212705" cy="2308324"/>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采用</a:t>
            </a:r>
            <a:r>
              <a:rPr lang="en-US" altLang="zh-CN" dirty="0">
                <a:latin typeface="Times New Roman" panose="02020603050405020304" pitchFamily="18" charset="0"/>
                <a:cs typeface="Times New Roman" panose="02020603050405020304" pitchFamily="18" charset="0"/>
              </a:rPr>
              <a:t>Media</a:t>
            </a:r>
            <a:r>
              <a:rPr lang="zh-CN" altLang="en-US" dirty="0">
                <a:latin typeface="Times New Roman" panose="02020603050405020304" pitchFamily="18" charset="0"/>
                <a:cs typeface="Times New Roman" panose="02020603050405020304" pitchFamily="18" charset="0"/>
              </a:rPr>
              <a:t>加载播放视频文件，</a:t>
            </a:r>
          </a:p>
          <a:p>
            <a:r>
              <a:rPr lang="zh-CN" altLang="en-US" dirty="0">
                <a:latin typeface="Times New Roman" panose="02020603050405020304" pitchFamily="18" charset="0"/>
                <a:cs typeface="Times New Roman" panose="02020603050405020304" pitchFamily="18" charset="0"/>
              </a:rPr>
              <a:t>其中本地文件加载方式：</a:t>
            </a:r>
          </a:p>
          <a:p>
            <a:r>
              <a:rPr lang="en-US" altLang="zh-CN" dirty="0">
                <a:latin typeface="Times New Roman" panose="02020603050405020304" pitchFamily="18" charset="0"/>
                <a:cs typeface="Times New Roman" panose="02020603050405020304" pitchFamily="18" charset="0"/>
              </a:rPr>
              <a:t>File </a:t>
            </a:r>
            <a:r>
              <a:rPr lang="en-US" altLang="zh-CN" dirty="0" err="1">
                <a:latin typeface="Times New Roman" panose="02020603050405020304" pitchFamily="18" charset="0"/>
                <a:cs typeface="Times New Roman" panose="02020603050405020304" pitchFamily="18" charset="0"/>
              </a:rPr>
              <a:t>file</a:t>
            </a:r>
            <a:r>
              <a:rPr lang="en-US" altLang="zh-CN" dirty="0">
                <a:latin typeface="Times New Roman" panose="02020603050405020304" pitchFamily="18" charset="0"/>
                <a:cs typeface="Times New Roman" panose="02020603050405020304" pitchFamily="18" charset="0"/>
              </a:rPr>
              <a:t> = new File("</a:t>
            </a:r>
            <a:r>
              <a:rPr lang="en-US" altLang="zh-CN" dirty="0" err="1">
                <a:latin typeface="Times New Roman" panose="02020603050405020304" pitchFamily="18" charset="0"/>
                <a:cs typeface="Times New Roman" panose="02020603050405020304" pitchFamily="18" charset="0"/>
              </a:rPr>
              <a:t>src</a:t>
            </a:r>
            <a:r>
              <a:rPr lang="en-US" altLang="zh-CN" dirty="0">
                <a:latin typeface="Times New Roman" panose="02020603050405020304" pitchFamily="18" charset="0"/>
                <a:cs typeface="Times New Roman" panose="02020603050405020304" pitchFamily="18" charset="0"/>
              </a:rPr>
              <a:t>\\190319222227698228.mp4");</a:t>
            </a:r>
          </a:p>
          <a:p>
            <a:r>
              <a:rPr lang="en-US" altLang="zh-CN" dirty="0">
                <a:latin typeface="Times New Roman" panose="02020603050405020304" pitchFamily="18" charset="0"/>
                <a:cs typeface="Times New Roman" panose="02020603050405020304" pitchFamily="18" charset="0"/>
              </a:rPr>
              <a:t>Media </a:t>
            </a:r>
            <a:r>
              <a:rPr lang="en-US" altLang="zh-CN" dirty="0" err="1">
                <a:latin typeface="Times New Roman" panose="02020603050405020304" pitchFamily="18" charset="0"/>
                <a:cs typeface="Times New Roman" panose="02020603050405020304" pitchFamily="18" charset="0"/>
              </a:rPr>
              <a:t>media</a:t>
            </a:r>
            <a:r>
              <a:rPr lang="en-US" altLang="zh-CN" dirty="0">
                <a:latin typeface="Times New Roman" panose="02020603050405020304" pitchFamily="18" charset="0"/>
                <a:cs typeface="Times New Roman" panose="02020603050405020304" pitchFamily="18" charset="0"/>
              </a:rPr>
              <a:t> = new Media(""+</a:t>
            </a:r>
            <a:r>
              <a:rPr lang="en-US" altLang="zh-CN" dirty="0" err="1">
                <a:latin typeface="Times New Roman" panose="02020603050405020304" pitchFamily="18" charset="0"/>
                <a:cs typeface="Times New Roman" panose="02020603050405020304" pitchFamily="18" charset="0"/>
              </a:rPr>
              <a:t>file.toURI</a:t>
            </a:r>
            <a:r>
              <a:rPr lang="en-US" altLang="zh-CN" dirty="0">
                <a:latin typeface="Times New Roman" panose="02020603050405020304" pitchFamily="18" charset="0"/>
                <a:cs typeface="Times New Roman" panose="02020603050405020304" pitchFamily="18" charset="0"/>
              </a:rPr>
              <a:t>());</a:t>
            </a:r>
          </a:p>
          <a:p>
            <a:r>
              <a:rPr lang="zh-CN" altLang="en-US" dirty="0">
                <a:latin typeface="Times New Roman" panose="02020603050405020304" pitchFamily="18" charset="0"/>
                <a:cs typeface="Times New Roman" panose="02020603050405020304" pitchFamily="18" charset="0"/>
              </a:rPr>
              <a:t>网络文件则为：</a:t>
            </a:r>
          </a:p>
          <a:p>
            <a:r>
              <a:rPr lang="en-US" altLang="zh-CN" dirty="0">
                <a:latin typeface="Times New Roman" panose="02020603050405020304" pitchFamily="18" charset="0"/>
                <a:cs typeface="Times New Roman" panose="02020603050405020304" pitchFamily="18" charset="0"/>
              </a:rPr>
              <a:t>Media </a:t>
            </a:r>
            <a:r>
              <a:rPr lang="en-US" altLang="zh-CN" dirty="0" err="1">
                <a:latin typeface="Times New Roman" panose="02020603050405020304" pitchFamily="18" charset="0"/>
                <a:cs typeface="Times New Roman" panose="02020603050405020304" pitchFamily="18" charset="0"/>
              </a:rPr>
              <a:t>media</a:t>
            </a:r>
            <a:r>
              <a:rPr lang="en-US" altLang="zh-CN" dirty="0">
                <a:latin typeface="Times New Roman" panose="02020603050405020304" pitchFamily="18" charset="0"/>
                <a:cs typeface="Times New Roman" panose="02020603050405020304" pitchFamily="18" charset="0"/>
              </a:rPr>
              <a:t> = new Media(MEDIA_URL)</a:t>
            </a:r>
          </a:p>
          <a:p>
            <a:r>
              <a:rPr lang="en-US" altLang="zh-CN" dirty="0">
                <a:latin typeface="Times New Roman" panose="02020603050405020304" pitchFamily="18" charset="0"/>
                <a:cs typeface="Times New Roman" panose="02020603050405020304" pitchFamily="18" charset="0"/>
              </a:rPr>
              <a:t>(2) </a:t>
            </a:r>
            <a:r>
              <a:rPr lang="en-US" altLang="zh-CN" dirty="0" err="1">
                <a:latin typeface="Times New Roman" panose="02020603050405020304" pitchFamily="18" charset="0"/>
                <a:cs typeface="Times New Roman" panose="02020603050405020304" pitchFamily="18" charset="0"/>
              </a:rPr>
              <a:t>MediaPlayer</a:t>
            </a:r>
            <a:r>
              <a:rPr lang="zh-CN" altLang="en-US" dirty="0">
                <a:latin typeface="Times New Roman" panose="02020603050405020304" pitchFamily="18" charset="0"/>
                <a:cs typeface="Times New Roman" panose="02020603050405020304" pitchFamily="18" charset="0"/>
              </a:rPr>
              <a:t>组件用于播放</a:t>
            </a:r>
            <a:r>
              <a:rPr lang="en-US" altLang="zh-CN" dirty="0">
                <a:latin typeface="Times New Roman" panose="02020603050405020304" pitchFamily="18" charset="0"/>
                <a:cs typeface="Times New Roman" panose="02020603050405020304" pitchFamily="18" charset="0"/>
              </a:rPr>
              <a:t>Media</a:t>
            </a:r>
            <a:r>
              <a:rPr lang="zh-CN" altLang="en-US" dirty="0">
                <a:latin typeface="Times New Roman" panose="02020603050405020304" pitchFamily="18" charset="0"/>
                <a:cs typeface="Times New Roman" panose="02020603050405020304" pitchFamily="18" charset="0"/>
              </a:rPr>
              <a:t>对象，</a:t>
            </a:r>
            <a:r>
              <a:rPr lang="en-US" altLang="zh-CN" dirty="0">
                <a:latin typeface="Times New Roman" panose="02020603050405020304" pitchFamily="18" charset="0"/>
                <a:cs typeface="Times New Roman" panose="02020603050405020304" pitchFamily="18" charset="0"/>
              </a:rPr>
              <a:t>MediaView</a:t>
            </a:r>
            <a:r>
              <a:rPr lang="zh-CN" altLang="en-US" dirty="0">
                <a:latin typeface="Times New Roman" panose="02020603050405020304" pitchFamily="18" charset="0"/>
                <a:cs typeface="Times New Roman" panose="02020603050405020304" pitchFamily="18" charset="0"/>
              </a:rPr>
              <a:t>用于显示视频播放内容。</a:t>
            </a:r>
          </a:p>
        </p:txBody>
      </p:sp>
      <p:pic>
        <p:nvPicPr>
          <p:cNvPr id="8" name="图片 7"/>
          <p:cNvPicPr>
            <a:picLocks noChangeAspect="1"/>
          </p:cNvPicPr>
          <p:nvPr>
            <p:custDataLst>
              <p:tags r:id="rId2"/>
            </p:custDataLst>
          </p:nvPr>
        </p:nvPicPr>
        <p:blipFill>
          <a:blip r:embed="rId4"/>
          <a:stretch>
            <a:fillRect/>
          </a:stretch>
        </p:blipFill>
        <p:spPr>
          <a:xfrm>
            <a:off x="808672" y="1746523"/>
            <a:ext cx="428625" cy="314325"/>
          </a:xfrm>
          <a:prstGeom prst="rect">
            <a:avLst/>
          </a:prstGeom>
        </p:spPr>
      </p:pic>
      <p:pic>
        <p:nvPicPr>
          <p:cNvPr id="7" name="图片 6" descr="14-7"/>
          <p:cNvPicPr/>
          <p:nvPr/>
        </p:nvPicPr>
        <p:blipFill>
          <a:blip r:embed="rId5"/>
          <a:stretch>
            <a:fillRect/>
          </a:stretch>
        </p:blipFill>
        <p:spPr>
          <a:xfrm>
            <a:off x="4367808" y="4205027"/>
            <a:ext cx="4361219" cy="2563437"/>
          </a:xfrm>
          <a:prstGeom prst="rect">
            <a:avLst/>
          </a:prstGeom>
        </p:spPr>
      </p:pic>
    </p:spTree>
    <p:extLst>
      <p:ext uri="{BB962C8B-B14F-4D97-AF65-F5344CB8AC3E}">
        <p14:creationId xmlns:p14="http://schemas.microsoft.com/office/powerpoint/2010/main" val="4119472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dirty="0"/>
          </a:p>
        </p:txBody>
      </p:sp>
      <p:sp>
        <p:nvSpPr>
          <p:cNvPr id="6" name="矩形 8"/>
          <p:cNvSpPr/>
          <p:nvPr>
            <p:custDataLst>
              <p:tags r:id="rId1"/>
            </p:custDataLst>
          </p:nvPr>
        </p:nvSpPr>
        <p:spPr>
          <a:xfrm>
            <a:off x="1467485" y="1332230"/>
            <a:ext cx="8799195" cy="492443"/>
          </a:xfrm>
          <a:prstGeom prst="rect">
            <a:avLst/>
          </a:prstGeom>
          <a:noFill/>
          <a:ln w="9525">
            <a:noFill/>
          </a:ln>
        </p:spPr>
        <p:txBody>
          <a:bodyPr wrap="square">
            <a:spAutoFit/>
          </a:bodyPr>
          <a:lstStyle/>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思考图像组件编写简单的图像处理</a:t>
            </a:r>
            <a:r>
              <a:rPr lang="zh-CN" altLang="en-US" sz="2000" dirty="0" smtClean="0">
                <a:solidFill>
                  <a:srgbClr val="000000"/>
                </a:solidFill>
                <a:latin typeface="微软雅黑" panose="020B0503020204020204" pitchFamily="34" charset="-122"/>
                <a:ea typeface="微软雅黑" panose="020B0503020204020204" pitchFamily="34" charset="-122"/>
              </a:rPr>
              <a:t>工具。</a:t>
            </a:r>
            <a:endParaRPr sz="2000" dirty="0">
              <a:solidFill>
                <a:srgbClr val="000000"/>
              </a:solidFill>
              <a:latin typeface="微软雅黑" panose="020B0503020204020204" pitchFamily="34" charset="-122"/>
              <a:ea typeface="微软雅黑" panose="020B0503020204020204" pitchFamily="34" charset="-122"/>
            </a:endParaRPr>
          </a:p>
        </p:txBody>
      </p:sp>
      <p:sp>
        <p:nvSpPr>
          <p:cNvPr id="7" name="矩形 10"/>
          <p:cNvSpPr/>
          <p:nvPr>
            <p:custDataLst>
              <p:tags r:id="rId2"/>
            </p:custDataLst>
          </p:nvPr>
        </p:nvSpPr>
        <p:spPr>
          <a:xfrm>
            <a:off x="1559560" y="2687511"/>
            <a:ext cx="8776335" cy="453457"/>
          </a:xfrm>
          <a:prstGeom prst="rect">
            <a:avLst/>
          </a:prstGeom>
          <a:noFill/>
          <a:ln w="9525">
            <a:noFill/>
          </a:ln>
        </p:spPr>
        <p:txBody>
          <a:bodyPr wrap="square">
            <a:spAutoFit/>
          </a:bodyPr>
          <a:lstStyle/>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考虑基于第三方控件库，实现复杂动画以及</a:t>
            </a:r>
            <a:r>
              <a:rPr lang="en-US" altLang="zh-CN" sz="2000" dirty="0">
                <a:solidFill>
                  <a:srgbClr val="000000"/>
                </a:solidFill>
                <a:latin typeface="微软雅黑" panose="020B0503020204020204" pitchFamily="34" charset="-122"/>
                <a:ea typeface="微软雅黑" panose="020B0503020204020204" pitchFamily="34" charset="-122"/>
              </a:rPr>
              <a:t>3D</a:t>
            </a:r>
            <a:r>
              <a:rPr lang="zh-CN" altLang="en-US" sz="2000" dirty="0">
                <a:solidFill>
                  <a:srgbClr val="000000"/>
                </a:solidFill>
                <a:latin typeface="微软雅黑" panose="020B0503020204020204" pitchFamily="34" charset="-122"/>
                <a:ea typeface="微软雅黑" panose="020B0503020204020204" pitchFamily="34" charset="-122"/>
              </a:rPr>
              <a:t>动画编程。</a:t>
            </a:r>
            <a:endParaRPr sz="2000" dirty="0">
              <a:solidFill>
                <a:srgbClr val="000000"/>
              </a:solidFill>
              <a:latin typeface="微软雅黑" panose="020B0503020204020204" pitchFamily="34" charset="-122"/>
              <a:ea typeface="微软雅黑" panose="020B0503020204020204" pitchFamily="34" charset="-122"/>
            </a:endParaRPr>
          </a:p>
        </p:txBody>
      </p:sp>
      <p:sp>
        <p:nvSpPr>
          <p:cNvPr id="8" name="圆角矩形 3"/>
          <p:cNvSpPr>
            <a:spLocks noChangeAspect="1"/>
          </p:cNvSpPr>
          <p:nvPr>
            <p:custDataLst>
              <p:tags r:id="rId3"/>
            </p:custDataLst>
          </p:nvPr>
        </p:nvSpPr>
        <p:spPr>
          <a:xfrm>
            <a:off x="678180" y="1449388"/>
            <a:ext cx="539750" cy="539750"/>
          </a:xfrm>
          <a:prstGeom prst="roundRect">
            <a:avLst>
              <a:gd name="adj" fmla="val 16667"/>
            </a:avLst>
          </a:prstGeom>
          <a:solidFill>
            <a:srgbClr val="98D489"/>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Segoe UI" panose="020B0502040204020203" pitchFamily="34" charset="0"/>
                <a:ea typeface="微软雅黑" panose="020B0503020204020204" pitchFamily="34" charset="-122"/>
                <a:cs typeface="+mn-ea"/>
              </a:rPr>
              <a:t>1</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微软雅黑" panose="020B0503020204020204" pitchFamily="34" charset="-122"/>
              <a:cs typeface="+mn-ea"/>
            </a:endParaRPr>
          </a:p>
        </p:txBody>
      </p:sp>
      <p:sp>
        <p:nvSpPr>
          <p:cNvPr id="9" name="圆角矩形 4"/>
          <p:cNvSpPr>
            <a:spLocks noChangeAspect="1"/>
          </p:cNvSpPr>
          <p:nvPr>
            <p:custDataLst>
              <p:tags r:id="rId4"/>
            </p:custDataLst>
          </p:nvPr>
        </p:nvSpPr>
        <p:spPr>
          <a:xfrm>
            <a:off x="678180" y="2671639"/>
            <a:ext cx="539750" cy="541337"/>
          </a:xfrm>
          <a:prstGeom prst="roundRect">
            <a:avLst>
              <a:gd name="adj" fmla="val 16667"/>
            </a:avLst>
          </a:prstGeom>
          <a:solidFill>
            <a:srgbClr val="6ED4D4"/>
          </a:solidFill>
          <a:ln w="9525">
            <a:noFill/>
          </a:ln>
        </p:spPr>
        <p:txBody>
          <a:bodyPr anchor="ctr" anchorCtr="0"/>
          <a:lstStyle/>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2</a:t>
            </a:r>
            <a:endParaRPr lang="zh-CN" altLang="en-US" sz="2800" dirty="0">
              <a:solidFill>
                <a:srgbClr val="FFFFFF"/>
              </a:solidFill>
              <a:latin typeface="Segoe UI" panose="020B0502040204020203" pitchFamily="34" charset="0"/>
              <a:ea typeface="微软雅黑" panose="020B0503020204020204" pitchFamily="34" charset="-122"/>
            </a:endParaRPr>
          </a:p>
        </p:txBody>
      </p:sp>
      <p:sp>
        <p:nvSpPr>
          <p:cNvPr id="10" name="矩形 8"/>
          <p:cNvSpPr/>
          <p:nvPr>
            <p:custDataLst>
              <p:tags r:id="rId5"/>
            </p:custDataLst>
          </p:nvPr>
        </p:nvSpPr>
        <p:spPr>
          <a:xfrm>
            <a:off x="1476062" y="3911647"/>
            <a:ext cx="8799195" cy="453457"/>
          </a:xfrm>
          <a:prstGeom prst="rect">
            <a:avLst/>
          </a:prstGeom>
          <a:noFill/>
          <a:ln w="9525">
            <a:noFill/>
          </a:ln>
        </p:spPr>
        <p:txBody>
          <a:bodyPr wrap="square">
            <a:spAutoFit/>
          </a:bodyPr>
          <a:lstStyle/>
          <a:p>
            <a:pPr>
              <a:lnSpc>
                <a:spcPct val="130000"/>
              </a:lnSpc>
              <a:spcBef>
                <a:spcPts val="600"/>
              </a:spcBef>
              <a:spcAft>
                <a:spcPts val="600"/>
              </a:spcAft>
            </a:pPr>
            <a:r>
              <a:rPr lang="zh-CN" altLang="en-US" sz="2000" dirty="0" smtClean="0">
                <a:solidFill>
                  <a:srgbClr val="000000"/>
                </a:solidFill>
                <a:latin typeface="微软雅黑" panose="020B0503020204020204" pitchFamily="34" charset="-122"/>
                <a:ea typeface="微软雅黑" panose="020B0503020204020204" pitchFamily="34" charset="-122"/>
              </a:rPr>
              <a:t>结合</a:t>
            </a:r>
            <a:r>
              <a:rPr lang="zh-CN" altLang="en-US" sz="2000" dirty="0">
                <a:solidFill>
                  <a:srgbClr val="000000"/>
                </a:solidFill>
                <a:latin typeface="微软雅黑" panose="020B0503020204020204" pitchFamily="34" charset="-122"/>
                <a:ea typeface="微软雅黑" panose="020B0503020204020204" pitchFamily="34" charset="-122"/>
              </a:rPr>
              <a:t>网络技术，利用</a:t>
            </a:r>
            <a:r>
              <a:rPr lang="en-US" altLang="zh-CN" sz="2000" dirty="0">
                <a:solidFill>
                  <a:srgbClr val="000000"/>
                </a:solidFill>
                <a:latin typeface="微软雅黑" panose="020B0503020204020204" pitchFamily="34" charset="-122"/>
                <a:ea typeface="微软雅黑" panose="020B0503020204020204" pitchFamily="34" charset="-122"/>
              </a:rPr>
              <a:t>JavaFX</a:t>
            </a:r>
            <a:r>
              <a:rPr lang="zh-CN" altLang="en-US" sz="2000" dirty="0">
                <a:solidFill>
                  <a:srgbClr val="000000"/>
                </a:solidFill>
                <a:latin typeface="微软雅黑" panose="020B0503020204020204" pitchFamily="34" charset="-122"/>
                <a:ea typeface="微软雅黑" panose="020B0503020204020204" pitchFamily="34" charset="-122"/>
              </a:rPr>
              <a:t>组件模拟实现</a:t>
            </a:r>
            <a:r>
              <a:rPr lang="en-US" altLang="zh-CN" sz="2000" dirty="0">
                <a:solidFill>
                  <a:srgbClr val="000000"/>
                </a:solidFill>
                <a:latin typeface="微软雅黑" panose="020B0503020204020204" pitchFamily="34" charset="-122"/>
                <a:ea typeface="微软雅黑" panose="020B0503020204020204" pitchFamily="34" charset="-122"/>
              </a:rPr>
              <a:t>VLC</a:t>
            </a:r>
            <a:r>
              <a:rPr lang="zh-CN" altLang="en-US" sz="2000" dirty="0">
                <a:solidFill>
                  <a:srgbClr val="000000"/>
                </a:solidFill>
                <a:latin typeface="微软雅黑" panose="020B0503020204020204" pitchFamily="34" charset="-122"/>
                <a:ea typeface="微软雅黑" panose="020B0503020204020204" pitchFamily="34" charset="-122"/>
              </a:rPr>
              <a:t>音视频网络播放器。</a:t>
            </a:r>
            <a:endParaRPr sz="2000" dirty="0">
              <a:solidFill>
                <a:srgbClr val="000000"/>
              </a:solidFill>
              <a:latin typeface="微软雅黑" panose="020B0503020204020204" pitchFamily="34" charset="-122"/>
              <a:ea typeface="微软雅黑" panose="020B0503020204020204" pitchFamily="34" charset="-122"/>
            </a:endParaRPr>
          </a:p>
        </p:txBody>
      </p:sp>
      <p:sp>
        <p:nvSpPr>
          <p:cNvPr id="12" name="圆角矩形 3"/>
          <p:cNvSpPr>
            <a:spLocks noChangeAspect="1"/>
          </p:cNvSpPr>
          <p:nvPr>
            <p:custDataLst>
              <p:tags r:id="rId6"/>
            </p:custDataLst>
          </p:nvPr>
        </p:nvSpPr>
        <p:spPr>
          <a:xfrm>
            <a:off x="686757" y="3825652"/>
            <a:ext cx="539750" cy="539750"/>
          </a:xfrm>
          <a:prstGeom prst="roundRect">
            <a:avLst>
              <a:gd name="adj" fmla="val 16667"/>
            </a:avLst>
          </a:prstGeom>
          <a:solidFill>
            <a:srgbClr val="98D489"/>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smtClean="0">
                <a:ln>
                  <a:noFill/>
                </a:ln>
                <a:solidFill>
                  <a:srgbClr val="FFFFFF"/>
                </a:solidFill>
                <a:effectLst/>
                <a:uLnTx/>
                <a:uFillTx/>
                <a:latin typeface="Segoe UI" panose="020B0502040204020203" pitchFamily="34" charset="0"/>
                <a:ea typeface="微软雅黑" panose="020B0503020204020204" pitchFamily="34" charset="-122"/>
                <a:cs typeface="+mn-ea"/>
              </a:rPr>
              <a:t>3</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微软雅黑" panose="020B0503020204020204" pitchFamily="34" charset="-122"/>
              <a:cs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82775" y="1122680"/>
            <a:ext cx="8579485" cy="1785620"/>
          </a:xfrm>
        </p:spPr>
        <p:txBody>
          <a:bodyPr/>
          <a:lstStyle/>
          <a:p>
            <a:r>
              <a:rPr lang="zh-CN" altLang="en-US" sz="4000">
                <a:solidFill>
                  <a:schemeClr val="tx1"/>
                </a:solidFill>
              </a:rPr>
              <a:t>实践是编程能力提升的最好途径，</a:t>
            </a:r>
            <a:br>
              <a:rPr lang="zh-CN" altLang="en-US" sz="4000">
                <a:solidFill>
                  <a:schemeClr val="tx1"/>
                </a:solidFill>
              </a:rPr>
            </a:br>
            <a:r>
              <a:rPr lang="zh-CN" altLang="en-US" sz="4000">
                <a:solidFill>
                  <a:schemeClr val="tx1"/>
                </a:solidFill>
              </a:rPr>
              <a:t>让我们行动起来吧！</a:t>
            </a:r>
          </a:p>
        </p:txBody>
      </p:sp>
      <p:sp>
        <p:nvSpPr>
          <p:cNvPr id="3" name="副标题 2"/>
          <p:cNvSpPr>
            <a:spLocks noGrp="1"/>
          </p:cNvSpPr>
          <p:nvPr>
            <p:ph type="subTitle" idx="1"/>
          </p:nvPr>
        </p:nvSpPr>
        <p:spPr>
          <a:xfrm>
            <a:off x="3863975" y="3573145"/>
            <a:ext cx="3963035" cy="1655445"/>
          </a:xfrm>
        </p:spPr>
        <p:txBody>
          <a:bodyPr/>
          <a:lstStyle/>
          <a:p>
            <a:pPr algn="ctr"/>
            <a:endParaRPr lang="zh-CN" altLang="en-US" sz="2800"/>
          </a:p>
          <a:p>
            <a:pPr algn="ctr"/>
            <a:r>
              <a:rPr lang="zh-CN" altLang="en-US" sz="2800"/>
              <a:t>谢谢观看！</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ctrTitle"/>
          </p:nvPr>
        </p:nvSpPr>
        <p:spPr>
          <a:xfrm>
            <a:off x="1487170" y="188595"/>
            <a:ext cx="9144000" cy="300990"/>
          </a:xfrm>
        </p:spPr>
        <p:txBody>
          <a:bodyPr vert="horz" wrap="square" lIns="91440" tIns="45720" rIns="91440" bIns="45720" anchor="ctr" anchorCtr="0"/>
          <a:lstStyle/>
          <a:p>
            <a:r>
              <a:rPr lang="zh-CN" altLang="en-US" sz="3200" dirty="0">
                <a:solidFill>
                  <a:schemeClr val="bg1"/>
                </a:solidFill>
                <a:ea typeface="宋体" panose="02010600030101010101" pitchFamily="2" charset="-122"/>
              </a:rPr>
              <a:t>目 录</a:t>
            </a:r>
          </a:p>
        </p:txBody>
      </p:sp>
      <p:grpSp>
        <p:nvGrpSpPr>
          <p:cNvPr id="29699" name="组合 3"/>
          <p:cNvGrpSpPr/>
          <p:nvPr/>
        </p:nvGrpSpPr>
        <p:grpSpPr>
          <a:xfrm>
            <a:off x="3200400" y="2649220"/>
            <a:ext cx="6096000" cy="846138"/>
            <a:chOff x="619730" y="3258850"/>
            <a:chExt cx="7267714" cy="845820"/>
          </a:xfrm>
        </p:grpSpPr>
        <p:grpSp>
          <p:nvGrpSpPr>
            <p:cNvPr id="29724" name="Group 11"/>
            <p:cNvGrpSpPr/>
            <p:nvPr/>
          </p:nvGrpSpPr>
          <p:grpSpPr>
            <a:xfrm>
              <a:off x="619730" y="3258850"/>
              <a:ext cx="6621432" cy="845820"/>
              <a:chOff x="0" y="0"/>
              <a:chExt cx="3520" cy="688"/>
            </a:xfrm>
          </p:grpSpPr>
          <p:sp>
            <p:nvSpPr>
              <p:cNvPr id="2972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2</a:t>
                </a:r>
                <a:endParaRPr lang="zh-CN" altLang="en-US" sz="3600" b="0" i="1" dirty="0">
                  <a:solidFill>
                    <a:schemeClr val="bg1"/>
                  </a:solidFill>
                  <a:latin typeface="黑体" panose="02010609060101010101" charset="-122"/>
                  <a:ea typeface="黑体" panose="02010609060101010101" charset="-122"/>
                </a:endParaRPr>
              </a:p>
            </p:txBody>
          </p:sp>
          <p:sp>
            <p:nvSpPr>
              <p:cNvPr id="2972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lstStyle/>
              <a:p>
                <a:endParaRPr lang="zh-CN" altLang="en-US"/>
              </a:p>
            </p:txBody>
          </p:sp>
        </p:grpSp>
        <p:sp>
          <p:nvSpPr>
            <p:cNvPr id="2972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实验目标</a:t>
              </a:r>
            </a:p>
          </p:txBody>
        </p:sp>
      </p:grpSp>
      <p:grpSp>
        <p:nvGrpSpPr>
          <p:cNvPr id="29700" name="组合 9"/>
          <p:cNvGrpSpPr/>
          <p:nvPr/>
        </p:nvGrpSpPr>
        <p:grpSpPr>
          <a:xfrm>
            <a:off x="3200400" y="4465638"/>
            <a:ext cx="6096000" cy="846137"/>
            <a:chOff x="619730" y="3258850"/>
            <a:chExt cx="7267714" cy="845820"/>
          </a:xfrm>
        </p:grpSpPr>
        <p:grpSp>
          <p:nvGrpSpPr>
            <p:cNvPr id="29719" name="Group 11"/>
            <p:cNvGrpSpPr/>
            <p:nvPr/>
          </p:nvGrpSpPr>
          <p:grpSpPr>
            <a:xfrm>
              <a:off x="619730" y="3258850"/>
              <a:ext cx="6621432" cy="845820"/>
              <a:chOff x="0" y="0"/>
              <a:chExt cx="3520" cy="688"/>
            </a:xfrm>
          </p:grpSpPr>
          <p:sp>
            <p:nvSpPr>
              <p:cNvPr id="2972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4</a:t>
                </a:r>
                <a:endParaRPr lang="zh-CN" altLang="en-US" sz="3600" b="0" i="1" dirty="0">
                  <a:solidFill>
                    <a:schemeClr val="bg1"/>
                  </a:solidFill>
                  <a:latin typeface="黑体" panose="02010609060101010101" charset="-122"/>
                  <a:ea typeface="黑体" panose="02010609060101010101" charset="-122"/>
                </a:endParaRPr>
              </a:p>
            </p:txBody>
          </p:sp>
          <p:sp>
            <p:nvSpPr>
              <p:cNvPr id="2972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lstStyle/>
              <a:p>
                <a:endParaRPr lang="zh-CN" altLang="en-US"/>
              </a:p>
            </p:txBody>
          </p:sp>
        </p:grpSp>
        <p:sp>
          <p:nvSpPr>
            <p:cNvPr id="2972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sym typeface="+mn-ea"/>
                </a:rPr>
                <a:t>  拓展训练</a:t>
              </a:r>
              <a:endParaRPr lang="zh-CN" altLang="en-US" sz="3200" b="0" dirty="0">
                <a:latin typeface="隶书" panose="02010509060101010101" pitchFamily="49" charset="-122"/>
                <a:ea typeface="隶书" panose="02010509060101010101" pitchFamily="49" charset="-122"/>
              </a:endParaRPr>
            </a:p>
          </p:txBody>
        </p:sp>
      </p:grpSp>
      <p:grpSp>
        <p:nvGrpSpPr>
          <p:cNvPr id="29702" name="组合 21"/>
          <p:cNvGrpSpPr/>
          <p:nvPr/>
        </p:nvGrpSpPr>
        <p:grpSpPr>
          <a:xfrm>
            <a:off x="3200400" y="3544570"/>
            <a:ext cx="6096000" cy="846138"/>
            <a:chOff x="619730" y="3258850"/>
            <a:chExt cx="7267714" cy="845820"/>
          </a:xfrm>
        </p:grpSpPr>
        <p:grpSp>
          <p:nvGrpSpPr>
            <p:cNvPr id="29709" name="Group 11"/>
            <p:cNvGrpSpPr/>
            <p:nvPr/>
          </p:nvGrpSpPr>
          <p:grpSpPr>
            <a:xfrm>
              <a:off x="619730" y="3258850"/>
              <a:ext cx="6621432" cy="845820"/>
              <a:chOff x="0" y="0"/>
              <a:chExt cx="3520" cy="688"/>
            </a:xfrm>
          </p:grpSpPr>
          <p:sp>
            <p:nvSpPr>
              <p:cNvPr id="2971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1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3</a:t>
                </a:r>
                <a:endParaRPr lang="zh-CN" altLang="en-US" sz="3600" b="0" i="1" dirty="0">
                  <a:solidFill>
                    <a:schemeClr val="bg1"/>
                  </a:solidFill>
                  <a:latin typeface="黑体" panose="02010609060101010101" charset="-122"/>
                  <a:ea typeface="黑体" panose="02010609060101010101" charset="-122"/>
                </a:endParaRPr>
              </a:p>
            </p:txBody>
          </p:sp>
          <p:sp>
            <p:nvSpPr>
              <p:cNvPr id="2971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lstStyle/>
              <a:p>
                <a:endParaRPr lang="zh-CN" altLang="en-US"/>
              </a:p>
            </p:txBody>
          </p:sp>
        </p:grpSp>
        <p:sp>
          <p:nvSpPr>
            <p:cNvPr id="2971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实验内容</a:t>
              </a:r>
            </a:p>
          </p:txBody>
        </p:sp>
      </p:grpSp>
      <p:grpSp>
        <p:nvGrpSpPr>
          <p:cNvPr id="29703" name="组合 3"/>
          <p:cNvGrpSpPr/>
          <p:nvPr/>
        </p:nvGrpSpPr>
        <p:grpSpPr>
          <a:xfrm>
            <a:off x="3198813" y="1682750"/>
            <a:ext cx="6096000" cy="846138"/>
            <a:chOff x="619730" y="3258850"/>
            <a:chExt cx="7267714" cy="845820"/>
          </a:xfrm>
        </p:grpSpPr>
        <p:grpSp>
          <p:nvGrpSpPr>
            <p:cNvPr id="29704" name="Group 11"/>
            <p:cNvGrpSpPr/>
            <p:nvPr/>
          </p:nvGrpSpPr>
          <p:grpSpPr>
            <a:xfrm>
              <a:off x="619730" y="3258850"/>
              <a:ext cx="6621432" cy="845820"/>
              <a:chOff x="0" y="0"/>
              <a:chExt cx="3520" cy="688"/>
            </a:xfrm>
          </p:grpSpPr>
          <p:sp>
            <p:nvSpPr>
              <p:cNvPr id="2970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0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1</a:t>
                </a:r>
                <a:endParaRPr lang="zh-CN" altLang="en-US" sz="3600" b="0" i="1" dirty="0">
                  <a:solidFill>
                    <a:schemeClr val="bg1"/>
                  </a:solidFill>
                  <a:latin typeface="黑体" panose="02010609060101010101" charset="-122"/>
                  <a:ea typeface="黑体" panose="02010609060101010101" charset="-122"/>
                </a:endParaRPr>
              </a:p>
            </p:txBody>
          </p:sp>
          <p:sp>
            <p:nvSpPr>
              <p:cNvPr id="2970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lstStyle/>
              <a:p>
                <a:endParaRPr lang="zh-CN" altLang="en-US"/>
              </a:p>
            </p:txBody>
          </p:sp>
        </p:grpSp>
        <p:sp>
          <p:nvSpPr>
            <p:cNvPr id="2970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en-US" altLang="zh-CN" sz="3200" b="0" dirty="0">
                  <a:latin typeface="隶书" panose="02010509060101010101" pitchFamily="49" charset="-122"/>
                  <a:ea typeface="隶书" panose="02010509060101010101" pitchFamily="49" charset="-122"/>
                </a:rPr>
                <a:t>  </a:t>
              </a:r>
              <a:r>
                <a:rPr lang="zh-CN" altLang="en-US" sz="3200" b="0" dirty="0">
                  <a:latin typeface="隶书" panose="02010509060101010101" pitchFamily="49" charset="-122"/>
                  <a:ea typeface="隶书" panose="02010509060101010101" pitchFamily="49" charset="-122"/>
                </a:rPr>
                <a:t>知识要点</a:t>
              </a: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lvl="0"/>
            <a:r>
              <a:rPr lang="zh-CN" altLang="zh-CN" dirty="0"/>
              <a:t>图像应用</a:t>
            </a:r>
            <a:endParaRPr lang="zh-CN" altLang="en-US" dirty="0"/>
          </a:p>
        </p:txBody>
      </p:sp>
      <p:sp>
        <p:nvSpPr>
          <p:cNvPr id="4" name="内容占位符 3"/>
          <p:cNvSpPr>
            <a:spLocks noGrp="1"/>
          </p:cNvSpPr>
          <p:nvPr>
            <p:ph idx="1"/>
          </p:nvPr>
        </p:nvSpPr>
        <p:spPr>
          <a:xfrm>
            <a:off x="407368" y="900430"/>
            <a:ext cx="11305256" cy="5681980"/>
          </a:xfrm>
          <a:noFill/>
          <a:ln w="9525">
            <a:noFill/>
          </a:ln>
        </p:spPr>
        <p:txBody>
          <a:bodyPr vert="horz" rtlCol="0">
            <a:normAutofit/>
          </a:bodyPr>
          <a:lstStyle/>
          <a:p>
            <a:pPr lvl="0"/>
            <a:r>
              <a:rPr lang="zh-CN" altLang="en-US" dirty="0">
                <a:latin typeface="Times New Roman" panose="02020603050405020304" pitchFamily="18" charset="0"/>
                <a:cs typeface="Times New Roman" panose="02020603050405020304" pitchFamily="18" charset="0"/>
                <a:sym typeface="+mn-ea"/>
              </a:rPr>
              <a:t>图像展示一般采用</a:t>
            </a:r>
            <a:r>
              <a:rPr lang="en-US" altLang="zh-CN" dirty="0" err="1">
                <a:latin typeface="Times New Roman" panose="02020603050405020304" pitchFamily="18" charset="0"/>
                <a:cs typeface="Times New Roman" panose="02020603050405020304" pitchFamily="18" charset="0"/>
                <a:sym typeface="+mn-ea"/>
              </a:rPr>
              <a:t>ImageView</a:t>
            </a:r>
            <a:r>
              <a:rPr lang="zh-CN" altLang="en-US" dirty="0">
                <a:latin typeface="Times New Roman" panose="02020603050405020304" pitchFamily="18" charset="0"/>
                <a:cs typeface="Times New Roman" panose="02020603050405020304" pitchFamily="18" charset="0"/>
                <a:sym typeface="+mn-ea"/>
              </a:rPr>
              <a:t>，直接继承自</a:t>
            </a:r>
            <a:r>
              <a:rPr lang="en-US" altLang="zh-CN" dirty="0">
                <a:latin typeface="Times New Roman" panose="02020603050405020304" pitchFamily="18" charset="0"/>
                <a:cs typeface="Times New Roman" panose="02020603050405020304" pitchFamily="18" charset="0"/>
                <a:sym typeface="+mn-ea"/>
              </a:rPr>
              <a:t>View</a:t>
            </a:r>
            <a:r>
              <a:rPr lang="zh-CN" altLang="en-US" dirty="0">
                <a:latin typeface="Times New Roman" panose="02020603050405020304" pitchFamily="18" charset="0"/>
                <a:cs typeface="Times New Roman" panose="02020603050405020304" pitchFamily="18" charset="0"/>
                <a:sym typeface="+mn-ea"/>
              </a:rPr>
              <a:t>类，主要功能是用于显示图片，实际上它不仅仅可以用来显示图片，任何</a:t>
            </a:r>
            <a:r>
              <a:rPr lang="en-US" altLang="zh-CN" dirty="0" err="1">
                <a:latin typeface="Times New Roman" panose="02020603050405020304" pitchFamily="18" charset="0"/>
                <a:cs typeface="Times New Roman" panose="02020603050405020304" pitchFamily="18" charset="0"/>
                <a:sym typeface="+mn-ea"/>
              </a:rPr>
              <a:t>Drawable</a:t>
            </a:r>
            <a:r>
              <a:rPr lang="zh-CN" altLang="en-US" dirty="0">
                <a:latin typeface="Times New Roman" panose="02020603050405020304" pitchFamily="18" charset="0"/>
                <a:cs typeface="Times New Roman" panose="02020603050405020304" pitchFamily="18" charset="0"/>
                <a:sym typeface="+mn-ea"/>
              </a:rPr>
              <a:t>对象都可以使用</a:t>
            </a:r>
            <a:r>
              <a:rPr lang="en-US" altLang="zh-CN" dirty="0" err="1">
                <a:latin typeface="Times New Roman" panose="02020603050405020304" pitchFamily="18" charset="0"/>
                <a:cs typeface="Times New Roman" panose="02020603050405020304" pitchFamily="18" charset="0"/>
                <a:sym typeface="+mn-ea"/>
              </a:rPr>
              <a:t>ImageView</a:t>
            </a:r>
            <a:r>
              <a:rPr lang="zh-CN" altLang="en-US" dirty="0">
                <a:latin typeface="Times New Roman" panose="02020603050405020304" pitchFamily="18" charset="0"/>
                <a:cs typeface="Times New Roman" panose="02020603050405020304" pitchFamily="18" charset="0"/>
                <a:sym typeface="+mn-ea"/>
              </a:rPr>
              <a:t>来显示。</a:t>
            </a:r>
            <a:r>
              <a:rPr lang="en-US" altLang="zh-CN" dirty="0" err="1">
                <a:latin typeface="Times New Roman" panose="02020603050405020304" pitchFamily="18" charset="0"/>
                <a:cs typeface="Times New Roman" panose="02020603050405020304" pitchFamily="18" charset="0"/>
                <a:sym typeface="+mn-ea"/>
              </a:rPr>
              <a:t>ImageView</a:t>
            </a:r>
            <a:r>
              <a:rPr lang="zh-CN" altLang="en-US" dirty="0">
                <a:latin typeface="Times New Roman" panose="02020603050405020304" pitchFamily="18" charset="0"/>
                <a:cs typeface="Times New Roman" panose="02020603050405020304" pitchFamily="18" charset="0"/>
                <a:sym typeface="+mn-ea"/>
              </a:rPr>
              <a:t>可以适用于任何布局中，可以实现缩放、着色等操作</a:t>
            </a:r>
            <a:r>
              <a:rPr lang="zh-CN" altLang="en-US" dirty="0" smtClean="0">
                <a:latin typeface="Times New Roman" panose="02020603050405020304" pitchFamily="18" charset="0"/>
                <a:cs typeface="Times New Roman" panose="02020603050405020304" pitchFamily="18" charset="0"/>
                <a:sym typeface="+mn-ea"/>
              </a:rPr>
              <a:t>。</a:t>
            </a:r>
          </a:p>
          <a:p>
            <a:pPr lvl="0"/>
            <a:endParaRPr lang="en-US" altLang="zh-CN" dirty="0" smtClean="0">
              <a:latin typeface="Times New Roman" panose="02020603050405020304" pitchFamily="18" charset="0"/>
              <a:cs typeface="Times New Roman" panose="02020603050405020304" pitchFamily="18" charset="0"/>
              <a:sym typeface="+mn-ea"/>
            </a:endParaRPr>
          </a:p>
          <a:p>
            <a:pPr marL="0" lvl="0" indent="0">
              <a:buNone/>
            </a:pPr>
            <a:endParaRPr lang="en-US" altLang="zh-CN" sz="20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zh-CN" dirty="0"/>
              <a:t>动画应用</a:t>
            </a:r>
            <a:endParaRPr lang="zh-CN" altLang="en-US" dirty="0"/>
          </a:p>
        </p:txBody>
      </p:sp>
      <p:sp>
        <p:nvSpPr>
          <p:cNvPr id="4" name="内容占位符 3"/>
          <p:cNvSpPr>
            <a:spLocks noGrp="1"/>
          </p:cNvSpPr>
          <p:nvPr>
            <p:ph idx="1"/>
          </p:nvPr>
        </p:nvSpPr>
        <p:spPr/>
        <p:txBody>
          <a:bodyPr/>
          <a:lstStyle/>
          <a:p>
            <a:r>
              <a:rPr lang="zh-CN" altLang="en-US" dirty="0" smtClean="0">
                <a:latin typeface="Times New Roman" panose="02020603050405020304" pitchFamily="18" charset="0"/>
                <a:cs typeface="Times New Roman" panose="02020603050405020304" pitchFamily="18" charset="0"/>
              </a:rPr>
              <a:t>动画</a:t>
            </a:r>
            <a:r>
              <a:rPr lang="zh-CN" altLang="en-US" dirty="0">
                <a:latin typeface="Times New Roman" panose="02020603050405020304" pitchFamily="18" charset="0"/>
                <a:cs typeface="Times New Roman" panose="02020603050405020304" pitchFamily="18" charset="0"/>
              </a:rPr>
              <a:t>对象通过快速显示创建其运动的效果</a:t>
            </a:r>
            <a:r>
              <a:rPr lang="zh-CN" altLang="en-US" dirty="0" smtClean="0">
                <a:latin typeface="Times New Roman" panose="02020603050405020304" pitchFamily="18" charset="0"/>
                <a:cs typeface="Times New Roman" panose="02020603050405020304" pitchFamily="18" charset="0"/>
              </a:rPr>
              <a:t>。</a:t>
            </a:r>
            <a:r>
              <a:rPr lang="en-US" altLang="zh-CN" dirty="0" smtClean="0">
                <a:latin typeface="Times New Roman" panose="02020603050405020304" pitchFamily="18" charset="0"/>
                <a:cs typeface="Times New Roman" panose="02020603050405020304" pitchFamily="18" charset="0"/>
              </a:rPr>
              <a:t>JavaFX</a:t>
            </a:r>
            <a:r>
              <a:rPr lang="zh-CN" altLang="en-US" dirty="0">
                <a:latin typeface="Times New Roman" panose="02020603050405020304" pitchFamily="18" charset="0"/>
                <a:cs typeface="Times New Roman" panose="02020603050405020304" pitchFamily="18" charset="0"/>
              </a:rPr>
              <a:t>提供了</a:t>
            </a:r>
            <a:r>
              <a:rPr lang="en-US" altLang="zh-CN" dirty="0" err="1">
                <a:latin typeface="Times New Roman" panose="02020603050405020304" pitchFamily="18" charset="0"/>
                <a:cs typeface="Times New Roman" panose="02020603050405020304" pitchFamily="18" charset="0"/>
              </a:rPr>
              <a:t>javafx.animation</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包，其中包含用于为节点设置动画的类。</a:t>
            </a:r>
            <a:r>
              <a:rPr lang="en-US" altLang="zh-CN" dirty="0">
                <a:latin typeface="Times New Roman" panose="02020603050405020304" pitchFamily="18" charset="0"/>
                <a:cs typeface="Times New Roman" panose="02020603050405020304" pitchFamily="18" charset="0"/>
              </a:rPr>
              <a:t>JavaFX</a:t>
            </a:r>
            <a:r>
              <a:rPr lang="zh-CN" altLang="en-US" dirty="0">
                <a:latin typeface="Times New Roman" panose="02020603050405020304" pitchFamily="18" charset="0"/>
                <a:cs typeface="Times New Roman" panose="02020603050405020304" pitchFamily="18" charset="0"/>
              </a:rPr>
              <a:t>有三类动画实现方式</a:t>
            </a:r>
            <a:r>
              <a:rPr lang="zh-CN" altLang="en-US" dirty="0" smtClean="0">
                <a:latin typeface="Times New Roman" panose="02020603050405020304" pitchFamily="18" charset="0"/>
                <a:cs typeface="Times New Roman" panose="02020603050405020304" pitchFamily="18" charset="0"/>
              </a:rPr>
              <a:t>：</a:t>
            </a:r>
            <a:endParaRPr lang="en-US" altLang="zh-CN" dirty="0" smtClean="0">
              <a:latin typeface="Times New Roman" panose="02020603050405020304" pitchFamily="18" charset="0"/>
              <a:cs typeface="Times New Roman" panose="02020603050405020304" pitchFamily="18" charset="0"/>
            </a:endParaRPr>
          </a:p>
          <a:p>
            <a:pPr lvl="1"/>
            <a:r>
              <a:rPr lang="en-US" altLang="zh-CN" dirty="0" smtClean="0">
                <a:latin typeface="Times New Roman" panose="02020603050405020304" pitchFamily="18" charset="0"/>
                <a:cs typeface="Times New Roman" panose="02020603050405020304" pitchFamily="18" charset="0"/>
              </a:rPr>
              <a:t>Transition</a:t>
            </a:r>
          </a:p>
          <a:p>
            <a:pPr lvl="1"/>
            <a:r>
              <a:rPr lang="en-US" altLang="zh-CN" dirty="0" smtClean="0">
                <a:latin typeface="Times New Roman" panose="02020603050405020304" pitchFamily="18" charset="0"/>
                <a:cs typeface="Times New Roman" panose="02020603050405020304" pitchFamily="18" charset="0"/>
              </a:rPr>
              <a:t>TimeLine</a:t>
            </a:r>
          </a:p>
          <a:p>
            <a:pPr lvl="1"/>
            <a:r>
              <a:rPr lang="en-US" altLang="zh-CN" dirty="0" err="1" smtClean="0">
                <a:latin typeface="Times New Roman" panose="02020603050405020304" pitchFamily="18" charset="0"/>
                <a:cs typeface="Times New Roman" panose="02020603050405020304" pitchFamily="18" charset="0"/>
              </a:rPr>
              <a:t>AnimationTimer</a:t>
            </a:r>
            <a:r>
              <a:rPr lang="zh-CN" altLang="en-US" dirty="0" smtClean="0">
                <a:latin typeface="Times New Roman" panose="02020603050405020304" pitchFamily="18" charset="0"/>
                <a:cs typeface="Times New Roman" panose="02020603050405020304" pitchFamily="18" charset="0"/>
              </a:rPr>
              <a:t>。</a:t>
            </a:r>
            <a:endParaRPr lang="en-US" altLang="zh-CN" dirty="0" smtClean="0">
              <a:latin typeface="Times New Roman" panose="02020603050405020304" pitchFamily="18" charset="0"/>
              <a:cs typeface="Times New Roman" panose="02020603050405020304" pitchFamily="18" charset="0"/>
            </a:endParaRPr>
          </a:p>
          <a:p>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lvl="0"/>
            <a:r>
              <a:rPr lang="zh-CN" altLang="zh-CN" dirty="0"/>
              <a:t>音视频编程</a:t>
            </a:r>
            <a:endParaRPr lang="zh-CN" altLang="en-US" dirty="0"/>
          </a:p>
        </p:txBody>
      </p:sp>
      <p:sp>
        <p:nvSpPr>
          <p:cNvPr id="4" name="内容占位符 3"/>
          <p:cNvSpPr>
            <a:spLocks noGrp="1"/>
          </p:cNvSpPr>
          <p:nvPr>
            <p:ph idx="1"/>
          </p:nvPr>
        </p:nvSpPr>
        <p:spPr>
          <a:xfrm>
            <a:off x="305682" y="836712"/>
            <a:ext cx="11334933" cy="5681980"/>
          </a:xfrm>
        </p:spPr>
        <p:txBody>
          <a:bodyPr/>
          <a:lstStyle/>
          <a:p>
            <a:r>
              <a:rPr lang="en-US" altLang="zh-CN" dirty="0">
                <a:latin typeface="Times New Roman" panose="02020603050405020304" pitchFamily="18" charset="0"/>
                <a:cs typeface="Times New Roman" panose="02020603050405020304" pitchFamily="18" charset="0"/>
              </a:rPr>
              <a:t>JavaFX </a:t>
            </a:r>
            <a:r>
              <a:rPr lang="zh-CN" altLang="en-US" dirty="0">
                <a:latin typeface="Times New Roman" panose="02020603050405020304" pitchFamily="18" charset="0"/>
                <a:cs typeface="Times New Roman" panose="02020603050405020304" pitchFamily="18" charset="0"/>
              </a:rPr>
              <a:t>提供了丰富的多媒体 </a:t>
            </a:r>
            <a:r>
              <a:rPr lang="en-US" altLang="zh-CN" dirty="0">
                <a:latin typeface="Times New Roman" panose="02020603050405020304" pitchFamily="18" charset="0"/>
                <a:cs typeface="Times New Roman" panose="02020603050405020304" pitchFamily="18" charset="0"/>
              </a:rPr>
              <a:t>API</a:t>
            </a:r>
            <a:r>
              <a:rPr lang="zh-CN" altLang="en-US" dirty="0">
                <a:latin typeface="Times New Roman" panose="02020603050405020304" pitchFamily="18" charset="0"/>
                <a:cs typeface="Times New Roman" panose="02020603050405020304" pitchFamily="18" charset="0"/>
              </a:rPr>
              <a:t>，可以根据用户的需求播放音频和视频</a:t>
            </a:r>
            <a:r>
              <a:rPr lang="zh-CN" altLang="en-US" dirty="0" smtClean="0">
                <a:latin typeface="Times New Roman" panose="02020603050405020304" pitchFamily="18" charset="0"/>
                <a:cs typeface="Times New Roman" panose="02020603050405020304" pitchFamily="18" charset="0"/>
              </a:rPr>
              <a:t>。</a:t>
            </a:r>
            <a:r>
              <a:rPr lang="en-US" altLang="zh-CN" dirty="0" smtClean="0">
                <a:latin typeface="Times New Roman" panose="02020603050405020304" pitchFamily="18" charset="0"/>
                <a:cs typeface="Times New Roman" panose="02020603050405020304" pitchFamily="18" charset="0"/>
              </a:rPr>
              <a:t>Media </a:t>
            </a:r>
            <a:r>
              <a:rPr lang="en-US" altLang="zh-CN" dirty="0">
                <a:latin typeface="Times New Roman" panose="02020603050405020304" pitchFamily="18" charset="0"/>
                <a:cs typeface="Times New Roman" panose="02020603050405020304" pitchFamily="18" charset="0"/>
              </a:rPr>
              <a:t>API </a:t>
            </a:r>
            <a:r>
              <a:rPr lang="zh-CN" altLang="en-US" dirty="0">
                <a:latin typeface="Times New Roman" panose="02020603050405020304" pitchFamily="18" charset="0"/>
                <a:cs typeface="Times New Roman" panose="02020603050405020304" pitchFamily="18" charset="0"/>
              </a:rPr>
              <a:t>使用户能够将音频和视频嵌入</a:t>
            </a:r>
            <a:r>
              <a:rPr lang="zh-CN" altLang="en-US" dirty="0" smtClean="0">
                <a:latin typeface="Times New Roman" panose="02020603050405020304" pitchFamily="18" charset="0"/>
                <a:cs typeface="Times New Roman" panose="02020603050405020304" pitchFamily="18" charset="0"/>
              </a:rPr>
              <a:t>到应用程序</a:t>
            </a:r>
            <a:r>
              <a:rPr lang="zh-CN" altLang="en-US" dirty="0">
                <a:latin typeface="Times New Roman" panose="02020603050405020304" pitchFamily="18" charset="0"/>
                <a:cs typeface="Times New Roman" panose="02020603050405020304" pitchFamily="18" charset="0"/>
              </a:rPr>
              <a:t>中。</a:t>
            </a:r>
            <a:r>
              <a:rPr lang="en-US" altLang="zh-CN" dirty="0">
                <a:latin typeface="Times New Roman" panose="02020603050405020304" pitchFamily="18" charset="0"/>
                <a:cs typeface="Times New Roman" panose="02020603050405020304" pitchFamily="18" charset="0"/>
              </a:rPr>
              <a:t>JavaFX </a:t>
            </a:r>
            <a:r>
              <a:rPr lang="zh-CN" altLang="en-US" dirty="0">
                <a:latin typeface="Times New Roman" panose="02020603050405020304" pitchFamily="18" charset="0"/>
                <a:cs typeface="Times New Roman" panose="02020603050405020304" pitchFamily="18" charset="0"/>
              </a:rPr>
              <a:t>提供</a:t>
            </a:r>
            <a:r>
              <a:rPr lang="zh-CN" altLang="en-US" dirty="0" smtClean="0">
                <a:latin typeface="Times New Roman" panose="02020603050405020304" pitchFamily="18" charset="0"/>
                <a:cs typeface="Times New Roman" panose="02020603050405020304" pitchFamily="18" charset="0"/>
              </a:rPr>
              <a:t>了</a:t>
            </a:r>
            <a:r>
              <a:rPr lang="en-US" altLang="zh-CN" dirty="0" err="1">
                <a:latin typeface="Times New Roman" panose="02020603050405020304" pitchFamily="18" charset="0"/>
                <a:cs typeface="Times New Roman" panose="02020603050405020304" pitchFamily="18" charset="0"/>
              </a:rPr>
              <a:t>javafx.scene.media</a:t>
            </a:r>
            <a:r>
              <a:rPr lang="zh-CN" altLang="en-US" dirty="0" smtClean="0">
                <a:latin typeface="Times New Roman" panose="02020603050405020304" pitchFamily="18" charset="0"/>
                <a:cs typeface="Times New Roman" panose="02020603050405020304" pitchFamily="18" charset="0"/>
              </a:rPr>
              <a:t>包含</a:t>
            </a:r>
            <a:r>
              <a:rPr lang="zh-CN" altLang="en-US" dirty="0">
                <a:latin typeface="Times New Roman" panose="02020603050405020304" pitchFamily="18" charset="0"/>
                <a:cs typeface="Times New Roman" panose="02020603050405020304" pitchFamily="18" charset="0"/>
              </a:rPr>
              <a:t>所有必需</a:t>
            </a:r>
            <a:r>
              <a:rPr lang="zh-CN" altLang="en-US" dirty="0" smtClean="0">
                <a:latin typeface="Times New Roman" panose="02020603050405020304" pitchFamily="18" charset="0"/>
                <a:cs typeface="Times New Roman" panose="02020603050405020304" pitchFamily="18" charset="0"/>
              </a:rPr>
              <a:t>类：</a:t>
            </a:r>
            <a:endParaRPr lang="en-US" altLang="zh-CN" dirty="0" smtClean="0">
              <a:latin typeface="Times New Roman" panose="02020603050405020304" pitchFamily="18" charset="0"/>
              <a:cs typeface="Times New Roman" panose="02020603050405020304" pitchFamily="18" charset="0"/>
            </a:endParaRPr>
          </a:p>
          <a:p>
            <a:pPr lvl="1"/>
            <a:r>
              <a:rPr lang="en-US" altLang="zh-CN" dirty="0" err="1">
                <a:latin typeface="Times New Roman" panose="02020603050405020304" pitchFamily="18" charset="0"/>
                <a:cs typeface="Times New Roman" panose="02020603050405020304" pitchFamily="18" charset="0"/>
              </a:rPr>
              <a:t>javafx.scene.media.Media</a:t>
            </a:r>
            <a:endParaRPr lang="zh-CN" altLang="zh-CN" dirty="0">
              <a:latin typeface="Times New Roman" panose="02020603050405020304" pitchFamily="18" charset="0"/>
              <a:cs typeface="Times New Roman" panose="02020603050405020304" pitchFamily="18" charset="0"/>
            </a:endParaRPr>
          </a:p>
          <a:p>
            <a:pPr lvl="1"/>
            <a:r>
              <a:rPr lang="en-US" altLang="zh-CN" dirty="0" err="1">
                <a:latin typeface="Times New Roman" panose="02020603050405020304" pitchFamily="18" charset="0"/>
                <a:cs typeface="Times New Roman" panose="02020603050405020304" pitchFamily="18" charset="0"/>
              </a:rPr>
              <a:t>javafx.scene.media.MediaPlayer</a:t>
            </a:r>
            <a:endParaRPr lang="zh-CN" altLang="zh-CN" dirty="0">
              <a:latin typeface="Times New Roman" panose="02020603050405020304" pitchFamily="18" charset="0"/>
              <a:cs typeface="Times New Roman" panose="02020603050405020304" pitchFamily="18" charset="0"/>
            </a:endParaRPr>
          </a:p>
          <a:p>
            <a:pPr lvl="1"/>
            <a:r>
              <a:rPr lang="en-US" altLang="zh-CN" dirty="0" err="1">
                <a:latin typeface="Times New Roman" panose="02020603050405020304" pitchFamily="18" charset="0"/>
                <a:cs typeface="Times New Roman" panose="02020603050405020304" pitchFamily="18" charset="0"/>
              </a:rPr>
              <a:t>javafx.scene.media.MediaStatus</a:t>
            </a:r>
            <a:endParaRPr lang="zh-CN" altLang="zh-CN" dirty="0">
              <a:latin typeface="Times New Roman" panose="02020603050405020304" pitchFamily="18" charset="0"/>
              <a:cs typeface="Times New Roman" panose="02020603050405020304" pitchFamily="18" charset="0"/>
            </a:endParaRPr>
          </a:p>
          <a:p>
            <a:pPr lvl="1"/>
            <a:r>
              <a:rPr lang="en-US" altLang="zh-CN" dirty="0" err="1">
                <a:latin typeface="Times New Roman" panose="02020603050405020304" pitchFamily="18" charset="0"/>
                <a:cs typeface="Times New Roman" panose="02020603050405020304" pitchFamily="18" charset="0"/>
              </a:rPr>
              <a:t>javafx.scene.media.MediaView</a:t>
            </a:r>
            <a:endParaRPr lang="zh-CN" altLang="zh-CN" dirty="0">
              <a:latin typeface="Times New Roman" panose="02020603050405020304" pitchFamily="18" charset="0"/>
              <a:cs typeface="Times New Roman" panose="02020603050405020304" pitchFamily="18" charset="0"/>
            </a:endParaRPr>
          </a:p>
          <a:p>
            <a:endParaRPr lang="en-US" altLang="zh-CN"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dirty="0">
              <a:latin typeface="Times New Roman" panose="02020603050405020304" pitchFamily="18" charset="0"/>
              <a:cs typeface="Times New Roman" panose="02020603050405020304" pitchFamily="18" charset="0"/>
            </a:endParaRPr>
          </a:p>
        </p:txBody>
      </p:sp>
      <p:sp>
        <p:nvSpPr>
          <p:cNvPr id="32773" name="矩形 8"/>
          <p:cNvSpPr/>
          <p:nvPr>
            <p:custDataLst>
              <p:tags r:id="rId1"/>
            </p:custDataLst>
          </p:nvPr>
        </p:nvSpPr>
        <p:spPr>
          <a:xfrm>
            <a:off x="1757680" y="1590040"/>
            <a:ext cx="9376410" cy="1292662"/>
          </a:xfrm>
          <a:prstGeom prst="rect">
            <a:avLst/>
          </a:prstGeom>
          <a:noFill/>
          <a:ln w="9525">
            <a:noFill/>
          </a:ln>
        </p:spPr>
        <p:txBody>
          <a:bodyPr wrap="square">
            <a:spAutoFit/>
          </a:bodyPr>
          <a:lstStyle/>
          <a:p>
            <a:pPr>
              <a:lnSpc>
                <a:spcPct val="130000"/>
              </a:lnSpc>
              <a:spcBef>
                <a:spcPts val="600"/>
              </a:spcBef>
              <a:spcAft>
                <a:spcPts val="600"/>
              </a:spcAft>
            </a:pPr>
            <a:r>
              <a:rPr lang="zh-CN" altLang="en-US" sz="2000" b="1" dirty="0" smtClean="0">
                <a:solidFill>
                  <a:srgbClr val="0070C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：了解图形动画的基本工作原理以及动画设计常用方法；了解多种动画效果的实现方法；了解多媒体应用程序的基本工作原理以及媒体播放的常用组件和调用</a:t>
            </a:r>
            <a:r>
              <a:rPr lang="zh-CN" altLang="en-US" sz="2000" dirty="0" smtClean="0">
                <a:solidFill>
                  <a:srgbClr val="000000"/>
                </a:solidFill>
                <a:latin typeface="微软雅黑" panose="020B0503020204020204" pitchFamily="34" charset="-122"/>
                <a:ea typeface="微软雅黑" panose="020B0503020204020204" pitchFamily="34" charset="-122"/>
              </a:rPr>
              <a:t>方法。</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32774" name="矩形 9"/>
          <p:cNvSpPr/>
          <p:nvPr>
            <p:custDataLst>
              <p:tags r:id="rId2"/>
            </p:custDataLst>
          </p:nvPr>
        </p:nvSpPr>
        <p:spPr>
          <a:xfrm>
            <a:off x="1757680" y="3184525"/>
            <a:ext cx="9522896" cy="1292662"/>
          </a:xfrm>
          <a:prstGeom prst="rect">
            <a:avLst/>
          </a:prstGeom>
          <a:noFill/>
          <a:ln w="9525">
            <a:noFill/>
          </a:ln>
        </p:spPr>
        <p:txBody>
          <a:bodyPr wrap="square">
            <a:spAutoFit/>
          </a:bodyPr>
          <a:lstStyle/>
          <a:p>
            <a:pPr>
              <a:lnSpc>
                <a:spcPct val="130000"/>
              </a:lnSpc>
              <a:spcBef>
                <a:spcPts val="600"/>
              </a:spcBef>
              <a:spcAft>
                <a:spcPts val="600"/>
              </a:spcAft>
            </a:pPr>
            <a:r>
              <a:rPr lang="zh-CN" altLang="en-US" sz="2000" b="1" dirty="0">
                <a:solidFill>
                  <a:srgbClr val="0070C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：掌握图像在应用程序中的应用，如趣味游戏开发等；掌握</a:t>
            </a:r>
            <a:r>
              <a:rPr lang="en-US" altLang="zh-CN" sz="2000" dirty="0">
                <a:solidFill>
                  <a:srgbClr val="000000"/>
                </a:solidFill>
                <a:latin typeface="微软雅黑" panose="020B0503020204020204" pitchFamily="34" charset="-122"/>
                <a:ea typeface="微软雅黑" panose="020B0503020204020204" pitchFamily="34" charset="-122"/>
              </a:rPr>
              <a:t>Java</a:t>
            </a:r>
            <a:r>
              <a:rPr lang="zh-CN" altLang="en-US" sz="2000" dirty="0">
                <a:solidFill>
                  <a:srgbClr val="000000"/>
                </a:solidFill>
                <a:latin typeface="微软雅黑" panose="020B0503020204020204" pitchFamily="34" charset="-122"/>
                <a:ea typeface="微软雅黑" panose="020B0503020204020204" pitchFamily="34" charset="-122"/>
              </a:rPr>
              <a:t>中提供实现动画效果类的常用方法应用；掌握</a:t>
            </a:r>
            <a:r>
              <a:rPr lang="en-US" altLang="zh-CN" sz="2000" dirty="0">
                <a:solidFill>
                  <a:srgbClr val="000000"/>
                </a:solidFill>
                <a:latin typeface="微软雅黑" panose="020B0503020204020204" pitchFamily="34" charset="-122"/>
                <a:ea typeface="微软雅黑" panose="020B0503020204020204" pitchFamily="34" charset="-122"/>
              </a:rPr>
              <a:t>Java</a:t>
            </a:r>
            <a:r>
              <a:rPr lang="zh-CN" altLang="en-US" sz="2000" dirty="0">
                <a:solidFill>
                  <a:srgbClr val="000000"/>
                </a:solidFill>
                <a:latin typeface="微软雅黑" panose="020B0503020204020204" pitchFamily="34" charset="-122"/>
                <a:ea typeface="微软雅黑" panose="020B0503020204020204" pitchFamily="34" charset="-122"/>
              </a:rPr>
              <a:t>中提供的媒体播放控件应用方法，实现本地播放器完成媒体播放的应用。</a:t>
            </a:r>
          </a:p>
        </p:txBody>
      </p:sp>
      <p:sp>
        <p:nvSpPr>
          <p:cNvPr id="32775" name="矩形 10"/>
          <p:cNvSpPr/>
          <p:nvPr>
            <p:custDataLst>
              <p:tags r:id="rId3"/>
            </p:custDataLst>
          </p:nvPr>
        </p:nvSpPr>
        <p:spPr>
          <a:xfrm>
            <a:off x="1691640" y="4808765"/>
            <a:ext cx="9183370" cy="492443"/>
          </a:xfrm>
          <a:prstGeom prst="rect">
            <a:avLst/>
          </a:prstGeom>
          <a:noFill/>
          <a:ln w="9525">
            <a:noFill/>
          </a:ln>
        </p:spPr>
        <p:txBody>
          <a:bodyPr wrap="square">
            <a:spAutoFit/>
          </a:bodyPr>
          <a:lstStyle/>
          <a:p>
            <a:pPr>
              <a:lnSpc>
                <a:spcPct val="130000"/>
              </a:lnSpc>
              <a:spcBef>
                <a:spcPts val="600"/>
              </a:spcBef>
              <a:spcAft>
                <a:spcPts val="600"/>
              </a:spcAft>
            </a:pPr>
            <a:r>
              <a:rPr lang="zh-CN" altLang="en-US" sz="2000" b="1" dirty="0">
                <a:solidFill>
                  <a:srgbClr val="0070C0"/>
                </a:solidFill>
                <a:latin typeface="微软雅黑" panose="020B0503020204020204" pitchFamily="34" charset="-122"/>
                <a:ea typeface="微软雅黑" panose="020B0503020204020204" pitchFamily="34" charset="-122"/>
              </a:rPr>
              <a:t>素质目标</a:t>
            </a:r>
            <a:r>
              <a:rPr lang="zh-CN" altLang="en-US" sz="2000" dirty="0">
                <a:solidFill>
                  <a:srgbClr val="000000"/>
                </a:solidFill>
                <a:latin typeface="微软雅黑" panose="020B0503020204020204" pitchFamily="34" charset="-122"/>
                <a:ea typeface="微软雅黑" panose="020B0503020204020204" pitchFamily="34" charset="-122"/>
              </a:rPr>
              <a:t>：在开发应用中养成为用户考虑的习惯，提高全局意识。</a:t>
            </a:r>
          </a:p>
        </p:txBody>
      </p:sp>
      <p:sp>
        <p:nvSpPr>
          <p:cNvPr id="32777" name="圆角矩形 4"/>
          <p:cNvSpPr>
            <a:spLocks noChangeAspect="1"/>
          </p:cNvSpPr>
          <p:nvPr>
            <p:custDataLst>
              <p:tags r:id="rId4"/>
            </p:custDataLst>
          </p:nvPr>
        </p:nvSpPr>
        <p:spPr>
          <a:xfrm>
            <a:off x="971550" y="3274050"/>
            <a:ext cx="539750" cy="541338"/>
          </a:xfrm>
          <a:prstGeom prst="roundRect">
            <a:avLst>
              <a:gd name="adj" fmla="val 16667"/>
            </a:avLst>
          </a:prstGeom>
          <a:solidFill>
            <a:srgbClr val="6ED4D4"/>
          </a:solidFill>
          <a:ln w="9525">
            <a:noFill/>
          </a:ln>
        </p:spPr>
        <p:txBody>
          <a:bodyPr anchor="ctr" anchorCtr="0"/>
          <a:lstStyle/>
          <a:p>
            <a:pPr algn="ctr" eaLnBrk="1" hangingPunct="1"/>
            <a:r>
              <a:rPr lang="en-US" altLang="zh-CN" sz="28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2</a:t>
            </a:r>
          </a:p>
        </p:txBody>
      </p:sp>
      <p:sp>
        <p:nvSpPr>
          <p:cNvPr id="32778" name="圆角矩形 3"/>
          <p:cNvSpPr>
            <a:spLocks noChangeAspect="1"/>
          </p:cNvSpPr>
          <p:nvPr>
            <p:custDataLst>
              <p:tags r:id="rId5"/>
            </p:custDataLst>
          </p:nvPr>
        </p:nvSpPr>
        <p:spPr>
          <a:xfrm>
            <a:off x="971550" y="4770120"/>
            <a:ext cx="539750" cy="539750"/>
          </a:xfrm>
          <a:prstGeom prst="roundRect">
            <a:avLst>
              <a:gd name="adj" fmla="val 16667"/>
            </a:avLst>
          </a:prstGeom>
          <a:solidFill>
            <a:srgbClr val="00B050"/>
          </a:solidFill>
          <a:ln w="9525">
            <a:noFill/>
          </a:ln>
        </p:spPr>
        <p:txBody>
          <a:bodyPr anchor="ctr" anchorCtr="0"/>
          <a:lstStyle/>
          <a:p>
            <a:pPr algn="ctr" eaLnBrk="1" hangingPunct="1"/>
            <a:r>
              <a:rPr lang="en-US" altLang="zh-CN" sz="28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3</a:t>
            </a:r>
          </a:p>
        </p:txBody>
      </p:sp>
      <p:sp>
        <p:nvSpPr>
          <p:cNvPr id="6" name="圆角矩形 3"/>
          <p:cNvSpPr>
            <a:spLocks noChangeAspect="1"/>
          </p:cNvSpPr>
          <p:nvPr>
            <p:custDataLst>
              <p:tags r:id="rId6"/>
            </p:custDataLst>
          </p:nvPr>
        </p:nvSpPr>
        <p:spPr>
          <a:xfrm>
            <a:off x="968375" y="1774190"/>
            <a:ext cx="539750" cy="539750"/>
          </a:xfrm>
          <a:prstGeom prst="roundRect">
            <a:avLst>
              <a:gd name="adj" fmla="val 16667"/>
            </a:avLst>
          </a:prstGeom>
          <a:solidFill>
            <a:srgbClr val="98D489"/>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smtClean="0">
                <a:sym typeface="+mn-ea"/>
              </a:rPr>
              <a:t>验证性实验</a:t>
            </a:r>
            <a:r>
              <a:rPr dirty="0" smtClean="0">
                <a:sym typeface="+mn-ea"/>
              </a:rPr>
              <a:t>--</a:t>
            </a:r>
            <a:r>
              <a:rPr lang="zh-CN" altLang="zh-CN" dirty="0"/>
              <a:t>拼图游戏</a:t>
            </a:r>
            <a:endParaRPr lang="zh-CN" altLang="en-US" dirty="0">
              <a:sym typeface="+mn-ea"/>
            </a:endParaRPr>
          </a:p>
        </p:txBody>
      </p:sp>
      <p:sp>
        <p:nvSpPr>
          <p:cNvPr id="5" name="内容占位符 4"/>
          <p:cNvSpPr>
            <a:spLocks noGrp="1"/>
          </p:cNvSpPr>
          <p:nvPr>
            <p:ph idx="1"/>
          </p:nvPr>
        </p:nvSpPr>
        <p:spPr/>
        <p:txBody>
          <a:bodyPr/>
          <a:lstStyle/>
          <a:p>
            <a:r>
              <a:rPr lang="zh-CN" altLang="en-US" sz="2400" dirty="0">
                <a:latin typeface="Times New Roman" panose="02020603050405020304" pitchFamily="18" charset="0"/>
                <a:cs typeface="Times New Roman" panose="02020603050405020304" pitchFamily="18" charset="0"/>
              </a:rPr>
              <a:t>运行下列</a:t>
            </a:r>
            <a:r>
              <a:rPr lang="en-US" altLang="zh-CN" sz="2400" dirty="0">
                <a:latin typeface="Times New Roman" panose="02020603050405020304" pitchFamily="18" charset="0"/>
                <a:cs typeface="Times New Roman" panose="02020603050405020304" pitchFamily="18" charset="0"/>
              </a:rPr>
              <a:t>Java</a:t>
            </a:r>
            <a:r>
              <a:rPr lang="zh-CN" altLang="en-US" sz="2400" dirty="0">
                <a:latin typeface="Times New Roman" panose="02020603050405020304" pitchFamily="18" charset="0"/>
                <a:cs typeface="Times New Roman" panose="02020603050405020304" pitchFamily="18" charset="0"/>
              </a:rPr>
              <a:t>的拼图游戏代码</a:t>
            </a:r>
            <a:r>
              <a:rPr lang="zh-CN" altLang="en-US" sz="2400" dirty="0" smtClean="0">
                <a:latin typeface="Times New Roman" panose="02020603050405020304" pitchFamily="18" charset="0"/>
                <a:cs typeface="Times New Roman" panose="02020603050405020304" pitchFamily="18" charset="0"/>
              </a:rPr>
              <a:t>，下图为</a:t>
            </a:r>
            <a:r>
              <a:rPr lang="zh-CN" altLang="en-US" sz="2400" dirty="0">
                <a:latin typeface="Times New Roman" panose="02020603050405020304" pitchFamily="18" charset="0"/>
                <a:cs typeface="Times New Roman" panose="02020603050405020304" pitchFamily="18" charset="0"/>
              </a:rPr>
              <a:t>拼图游戏运行结果。案例中以猴子摘桃的经典故事背景，将猴子摘桃图切分为拼图游戏。通过该案例掌握中图像在复杂可视化应用程序中的使用方法，如图像切分方法。</a:t>
            </a:r>
          </a:p>
        </p:txBody>
      </p:sp>
      <p:sp>
        <p:nvSpPr>
          <p:cNvPr id="2" name="文本框 1"/>
          <p:cNvSpPr txBox="1"/>
          <p:nvPr/>
        </p:nvSpPr>
        <p:spPr>
          <a:xfrm>
            <a:off x="1342770" y="2372687"/>
            <a:ext cx="10212705" cy="1200329"/>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大图通过像素快分割成小块，并对象小块进行编号，然后随机打乱顺序，得到乱序的图像子块拼图；</a:t>
            </a:r>
          </a:p>
          <a:p>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移动操作基于像素判断当前操作的拼图子块。</a:t>
            </a:r>
          </a:p>
        </p:txBody>
      </p:sp>
      <p:pic>
        <p:nvPicPr>
          <p:cNvPr id="8" name="图片 7"/>
          <p:cNvPicPr>
            <a:picLocks noChangeAspect="1"/>
          </p:cNvPicPr>
          <p:nvPr>
            <p:custDataLst>
              <p:tags r:id="rId1"/>
            </p:custDataLst>
          </p:nvPr>
        </p:nvPicPr>
        <p:blipFill>
          <a:blip r:embed="rId3"/>
          <a:stretch>
            <a:fillRect/>
          </a:stretch>
        </p:blipFill>
        <p:spPr>
          <a:xfrm>
            <a:off x="914847" y="2425983"/>
            <a:ext cx="428625" cy="314325"/>
          </a:xfrm>
          <a:prstGeom prst="rect">
            <a:avLst/>
          </a:prstGeom>
        </p:spPr>
      </p:pic>
      <p:pic>
        <p:nvPicPr>
          <p:cNvPr id="7" name="图片 6"/>
          <p:cNvPicPr/>
          <p:nvPr/>
        </p:nvPicPr>
        <p:blipFill>
          <a:blip r:embed="rId4">
            <a:extLst>
              <a:ext uri="{28A0092B-C50C-407E-A947-70E740481C1C}">
                <a14:useLocalDpi xmlns:a14="http://schemas.microsoft.com/office/drawing/2010/main" val="0"/>
              </a:ext>
            </a:extLst>
          </a:blip>
          <a:srcRect/>
          <a:stretch>
            <a:fillRect/>
          </a:stretch>
        </p:blipFill>
        <p:spPr>
          <a:xfrm>
            <a:off x="3863752" y="3645024"/>
            <a:ext cx="4622304" cy="2808373"/>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latin typeface="Times New Roman" panose="02020603050405020304" pitchFamily="18" charset="0"/>
                <a:cs typeface="Times New Roman" panose="02020603050405020304" pitchFamily="18" charset="0"/>
                <a:sym typeface="+mn-ea"/>
              </a:rPr>
              <a:t>设计性实验</a:t>
            </a:r>
            <a:r>
              <a:rPr dirty="0" smtClean="0">
                <a:sym typeface="+mn-ea"/>
              </a:rPr>
              <a:t>--</a:t>
            </a:r>
            <a:r>
              <a:rPr lang="zh-CN" altLang="zh-CN" dirty="0"/>
              <a:t>时钟设计</a:t>
            </a:r>
            <a:endParaRPr lang="zh-CN" altLang="en-US" dirty="0">
              <a:sym typeface="+mn-ea"/>
            </a:endParaRPr>
          </a:p>
        </p:txBody>
      </p:sp>
      <p:sp>
        <p:nvSpPr>
          <p:cNvPr id="5" name="内容占位符 4"/>
          <p:cNvSpPr>
            <a:spLocks noGrp="1"/>
          </p:cNvSpPr>
          <p:nvPr>
            <p:ph idx="1"/>
          </p:nvPr>
        </p:nvSpPr>
        <p:spPr/>
        <p:txBody>
          <a:bodyPr/>
          <a:lstStyle/>
          <a:p>
            <a:r>
              <a:rPr lang="zh-CN" altLang="en-US" sz="2400" dirty="0">
                <a:latin typeface="Times New Roman" panose="02020603050405020304" pitchFamily="18" charset="0"/>
                <a:cs typeface="Times New Roman" panose="02020603050405020304" pitchFamily="18" charset="0"/>
              </a:rPr>
              <a:t>根据给定动画效果描述，设计并实现动画运行效果。请采用</a:t>
            </a:r>
            <a:r>
              <a:rPr lang="en-US" altLang="zh-CN" sz="2400" dirty="0">
                <a:latin typeface="Times New Roman" panose="02020603050405020304" pitchFamily="18" charset="0"/>
                <a:cs typeface="Times New Roman" panose="02020603050405020304" pitchFamily="18" charset="0"/>
              </a:rPr>
              <a:t>Circle</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Line</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Text</a:t>
            </a:r>
            <a:r>
              <a:rPr lang="zh-CN" altLang="en-US" sz="2400" dirty="0">
                <a:latin typeface="Times New Roman" panose="02020603050405020304" pitchFamily="18" charset="0"/>
                <a:cs typeface="Times New Roman" panose="02020603050405020304" pitchFamily="18" charset="0"/>
              </a:rPr>
              <a:t>等组件完成时钟界面设计；分别设置各组件的属性，参考效果如下</a:t>
            </a:r>
            <a:r>
              <a:rPr lang="zh-CN" altLang="en-US" sz="2400" dirty="0" smtClean="0">
                <a:latin typeface="Times New Roman" panose="02020603050405020304" pitchFamily="18" charset="0"/>
                <a:cs typeface="Times New Roman" panose="02020603050405020304" pitchFamily="18" charset="0"/>
              </a:rPr>
              <a:t>图所</a:t>
            </a:r>
            <a:r>
              <a:rPr lang="zh-CN" altLang="en-US" sz="2400" dirty="0">
                <a:latin typeface="Times New Roman" panose="02020603050405020304" pitchFamily="18" charset="0"/>
                <a:cs typeface="Times New Roman" panose="02020603050405020304" pitchFamily="18" charset="0"/>
              </a:rPr>
              <a:t>示。其中圆为黑色、小时数值为暗红色、时钟为黑色、分钟为绿色、秒钟为红色。 </a:t>
            </a:r>
          </a:p>
        </p:txBody>
      </p:sp>
      <p:sp>
        <p:nvSpPr>
          <p:cNvPr id="2" name="文本框 1"/>
          <p:cNvSpPr txBox="1"/>
          <p:nvPr/>
        </p:nvSpPr>
        <p:spPr>
          <a:xfrm>
            <a:off x="1342770" y="2577678"/>
            <a:ext cx="10212705" cy="923330"/>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a:t>
            </a:r>
            <a:r>
              <a:rPr lang="zh-CN" altLang="en-US" dirty="0">
                <a:latin typeface="Times New Roman" panose="02020603050405020304" pitchFamily="18" charset="0"/>
                <a:cs typeface="Times New Roman" panose="02020603050405020304" pitchFamily="18" charset="0"/>
              </a:rPr>
              <a:t>派生</a:t>
            </a:r>
            <a:r>
              <a:rPr lang="en-US" altLang="zh-CN" dirty="0">
                <a:latin typeface="Times New Roman" panose="02020603050405020304" pitchFamily="18" charset="0"/>
                <a:cs typeface="Times New Roman" panose="02020603050405020304" pitchFamily="18" charset="0"/>
              </a:rPr>
              <a:t>Pane</a:t>
            </a:r>
            <a:r>
              <a:rPr lang="zh-CN" altLang="en-US" dirty="0">
                <a:latin typeface="Times New Roman" panose="02020603050405020304" pitchFamily="18" charset="0"/>
                <a:cs typeface="Times New Roman" panose="02020603050405020304" pitchFamily="18" charset="0"/>
              </a:rPr>
              <a:t>，定义绘制时钟的子类，并在类中绘制相关的直线、圆、字符等；</a:t>
            </a:r>
          </a:p>
          <a:p>
            <a:r>
              <a:rPr lang="en-US" altLang="zh-CN" dirty="0">
                <a:latin typeface="Times New Roman" panose="02020603050405020304" pitchFamily="18" charset="0"/>
                <a:cs typeface="Times New Roman" panose="02020603050405020304" pitchFamily="18" charset="0"/>
              </a:rPr>
              <a:t>(2) Timeline</a:t>
            </a:r>
            <a:r>
              <a:rPr lang="zh-CN" altLang="en-US" dirty="0">
                <a:latin typeface="Times New Roman" panose="02020603050405020304" pitchFamily="18" charset="0"/>
                <a:cs typeface="Times New Roman" panose="02020603050405020304" pitchFamily="18" charset="0"/>
              </a:rPr>
              <a:t>创建无线循环对象，定时</a:t>
            </a:r>
            <a:r>
              <a:rPr lang="en-US" altLang="zh-CN" dirty="0">
                <a:latin typeface="Times New Roman" panose="02020603050405020304" pitchFamily="18" charset="0"/>
                <a:cs typeface="Times New Roman" panose="02020603050405020304" pitchFamily="18" charset="0"/>
              </a:rPr>
              <a:t>1</a:t>
            </a:r>
            <a:r>
              <a:rPr lang="zh-CN" altLang="en-US" dirty="0">
                <a:latin typeface="Times New Roman" panose="02020603050405020304" pitchFamily="18" charset="0"/>
                <a:cs typeface="Times New Roman" panose="02020603050405020304" pitchFamily="18" charset="0"/>
              </a:rPr>
              <a:t>秒刷新一次</a:t>
            </a:r>
            <a:r>
              <a:rPr lang="en-US" altLang="zh-CN" dirty="0">
                <a:latin typeface="Times New Roman" panose="02020603050405020304" pitchFamily="18" charset="0"/>
                <a:cs typeface="Times New Roman" panose="02020603050405020304" pitchFamily="18" charset="0"/>
              </a:rPr>
              <a:t>Pane</a:t>
            </a:r>
            <a:r>
              <a:rPr lang="zh-CN" altLang="en-US" dirty="0">
                <a:latin typeface="Times New Roman" panose="02020603050405020304" pitchFamily="18" charset="0"/>
                <a:cs typeface="Times New Roman" panose="02020603050405020304" pitchFamily="18" charset="0"/>
              </a:rPr>
              <a:t>的信息，重新绘制。</a:t>
            </a:r>
          </a:p>
        </p:txBody>
      </p:sp>
      <p:pic>
        <p:nvPicPr>
          <p:cNvPr id="8" name="图片 7"/>
          <p:cNvPicPr>
            <a:picLocks noChangeAspect="1"/>
          </p:cNvPicPr>
          <p:nvPr>
            <p:custDataLst>
              <p:tags r:id="rId1"/>
            </p:custDataLst>
          </p:nvPr>
        </p:nvPicPr>
        <p:blipFill>
          <a:blip r:embed="rId3"/>
          <a:stretch>
            <a:fillRect/>
          </a:stretch>
        </p:blipFill>
        <p:spPr>
          <a:xfrm>
            <a:off x="914847" y="2599586"/>
            <a:ext cx="428625" cy="314325"/>
          </a:xfrm>
          <a:prstGeom prst="rect">
            <a:avLst/>
          </a:prstGeom>
        </p:spPr>
      </p:pic>
      <p:pic>
        <p:nvPicPr>
          <p:cNvPr id="9" name="图片 8"/>
          <p:cNvPicPr/>
          <p:nvPr/>
        </p:nvPicPr>
        <p:blipFill>
          <a:blip r:embed="rId4">
            <a:extLst>
              <a:ext uri="{28A0092B-C50C-407E-A947-70E740481C1C}">
                <a14:useLocalDpi xmlns:a14="http://schemas.microsoft.com/office/drawing/2010/main" val="0"/>
              </a:ext>
            </a:extLst>
          </a:blip>
          <a:srcRect/>
          <a:stretch>
            <a:fillRect/>
          </a:stretch>
        </p:blipFill>
        <p:spPr>
          <a:xfrm>
            <a:off x="4943872" y="3715132"/>
            <a:ext cx="2407920" cy="2707005"/>
          </a:xfrm>
          <a:prstGeom prst="rect">
            <a:avLst/>
          </a:prstGeom>
          <a:noFill/>
          <a:ln>
            <a:noFill/>
          </a:ln>
        </p:spPr>
      </p:pic>
    </p:spTree>
    <p:extLst>
      <p:ext uri="{BB962C8B-B14F-4D97-AF65-F5344CB8AC3E}">
        <p14:creationId xmlns:p14="http://schemas.microsoft.com/office/powerpoint/2010/main" val="15110521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latin typeface="Times New Roman" panose="02020603050405020304" pitchFamily="18" charset="0"/>
                <a:cs typeface="Times New Roman" panose="02020603050405020304" pitchFamily="18" charset="0"/>
                <a:sym typeface="+mn-ea"/>
              </a:rPr>
              <a:t>设计性实验</a:t>
            </a:r>
            <a:r>
              <a:rPr dirty="0" smtClean="0">
                <a:sym typeface="+mn-ea"/>
              </a:rPr>
              <a:t>--</a:t>
            </a:r>
            <a:r>
              <a:rPr lang="en-US" altLang="zh-CN" dirty="0" err="1"/>
              <a:t>PathTransition</a:t>
            </a:r>
            <a:r>
              <a:rPr lang="zh-CN" altLang="zh-CN" dirty="0"/>
              <a:t>应用</a:t>
            </a:r>
            <a:endParaRPr lang="zh-CN" altLang="en-US" dirty="0">
              <a:sym typeface="+mn-ea"/>
            </a:endParaRPr>
          </a:p>
        </p:txBody>
      </p:sp>
      <p:sp>
        <p:nvSpPr>
          <p:cNvPr id="5" name="内容占位符 4"/>
          <p:cNvSpPr>
            <a:spLocks noGrp="1"/>
          </p:cNvSpPr>
          <p:nvPr>
            <p:ph idx="1"/>
          </p:nvPr>
        </p:nvSpPr>
        <p:spPr>
          <a:xfrm>
            <a:off x="609600" y="764704"/>
            <a:ext cx="10972800" cy="5681980"/>
          </a:xfrm>
        </p:spPr>
        <p:txBody>
          <a:bodyPr/>
          <a:lstStyle/>
          <a:p>
            <a:r>
              <a:rPr lang="zh-CN" altLang="en-US" dirty="0">
                <a:latin typeface="Times New Roman" panose="02020603050405020304" pitchFamily="18" charset="0"/>
                <a:cs typeface="Times New Roman" panose="02020603050405020304" pitchFamily="18" charset="0"/>
              </a:rPr>
              <a:t>请采用</a:t>
            </a:r>
            <a:r>
              <a:rPr lang="en-US" altLang="zh-CN" dirty="0">
                <a:latin typeface="Times New Roman" panose="02020603050405020304" pitchFamily="18" charset="0"/>
                <a:cs typeface="Times New Roman" panose="02020603050405020304" pitchFamily="18" charset="0"/>
              </a:rPr>
              <a:t>JavaFX</a:t>
            </a:r>
            <a:r>
              <a:rPr lang="zh-CN" altLang="en-US" dirty="0">
                <a:latin typeface="Times New Roman" panose="02020603050405020304" pitchFamily="18" charset="0"/>
                <a:cs typeface="Times New Roman" panose="02020603050405020304" pitchFamily="18" charset="0"/>
              </a:rPr>
              <a:t>提供的动画</a:t>
            </a:r>
            <a:r>
              <a:rPr lang="en-US" altLang="zh-CN" dirty="0" err="1">
                <a:latin typeface="Times New Roman" panose="02020603050405020304" pitchFamily="18" charset="0"/>
                <a:cs typeface="Times New Roman" panose="02020603050405020304" pitchFamily="18" charset="0"/>
              </a:rPr>
              <a:t>PathTransition</a:t>
            </a:r>
            <a:r>
              <a:rPr lang="zh-CN" altLang="en-US" dirty="0">
                <a:latin typeface="Times New Roman" panose="02020603050405020304" pitchFamily="18" charset="0"/>
                <a:cs typeface="Times New Roman" panose="02020603050405020304" pitchFamily="18" charset="0"/>
              </a:rPr>
              <a:t>类设计一个如下</a:t>
            </a:r>
            <a:r>
              <a:rPr lang="zh-CN" altLang="en-US" dirty="0" smtClean="0">
                <a:latin typeface="Times New Roman" panose="02020603050405020304" pitchFamily="18" charset="0"/>
                <a:cs typeface="Times New Roman" panose="02020603050405020304" pitchFamily="18" charset="0"/>
              </a:rPr>
              <a:t>图的</a:t>
            </a:r>
            <a:r>
              <a:rPr lang="zh-CN" altLang="en-US" dirty="0">
                <a:latin typeface="Times New Roman" panose="02020603050405020304" pitchFamily="18" charset="0"/>
                <a:cs typeface="Times New Roman" panose="02020603050405020304" pitchFamily="18" charset="0"/>
              </a:rPr>
              <a:t>动画演示功能，图中的绿色图形以钟摆的方式左右晃动。</a:t>
            </a:r>
          </a:p>
        </p:txBody>
      </p:sp>
      <p:sp>
        <p:nvSpPr>
          <p:cNvPr id="2" name="文本框 1"/>
          <p:cNvSpPr txBox="1"/>
          <p:nvPr/>
        </p:nvSpPr>
        <p:spPr>
          <a:xfrm>
            <a:off x="1334455" y="1700808"/>
            <a:ext cx="10212705" cy="2308324"/>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采用</a:t>
            </a:r>
            <a:r>
              <a:rPr lang="en-US" altLang="zh-CN" dirty="0">
                <a:latin typeface="Times New Roman" panose="02020603050405020304" pitchFamily="18" charset="0"/>
                <a:cs typeface="Times New Roman" panose="02020603050405020304" pitchFamily="18" charset="0"/>
              </a:rPr>
              <a:t>Polygon</a:t>
            </a:r>
            <a:r>
              <a:rPr lang="zh-CN" altLang="en-US" dirty="0">
                <a:latin typeface="Times New Roman" panose="02020603050405020304" pitchFamily="18" charset="0"/>
                <a:cs typeface="Times New Roman" panose="02020603050405020304" pitchFamily="18" charset="0"/>
              </a:rPr>
              <a:t>绘制图形</a:t>
            </a:r>
          </a:p>
          <a:p>
            <a:r>
              <a:rPr lang="en-US" altLang="zh-CN" dirty="0">
                <a:latin typeface="Times New Roman" panose="02020603050405020304" pitchFamily="18" charset="0"/>
                <a:cs typeface="Times New Roman" panose="02020603050405020304" pitchFamily="18" charset="0"/>
              </a:rPr>
              <a:t>Polygon poly = new Polygon();</a:t>
            </a:r>
          </a:p>
          <a:p>
            <a:r>
              <a:rPr lang="en-US" altLang="zh-CN" dirty="0" err="1">
                <a:latin typeface="Times New Roman" panose="02020603050405020304" pitchFamily="18" charset="0"/>
                <a:cs typeface="Times New Roman" panose="02020603050405020304" pitchFamily="18" charset="0"/>
              </a:rPr>
              <a:t>poly.getPoints</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addAll</a:t>
            </a:r>
            <a:r>
              <a:rPr lang="en-US" altLang="zh-CN" dirty="0">
                <a:latin typeface="Times New Roman" panose="02020603050405020304" pitchFamily="18" charset="0"/>
                <a:cs typeface="Times New Roman" panose="02020603050405020304" pitchFamily="18" charset="0"/>
              </a:rPr>
              <a:t>(new Double[] {320,270,270,220,270,270,320,120,370,270,370,220}); </a:t>
            </a:r>
          </a:p>
          <a:p>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利用</a:t>
            </a:r>
            <a:r>
              <a:rPr lang="en-US" altLang="zh-CN" dirty="0">
                <a:latin typeface="Times New Roman" panose="02020603050405020304" pitchFamily="18" charset="0"/>
                <a:cs typeface="Times New Roman" panose="02020603050405020304" pitchFamily="18" charset="0"/>
              </a:rPr>
              <a:t>Path</a:t>
            </a:r>
            <a:r>
              <a:rPr lang="zh-CN" altLang="en-US" dirty="0">
                <a:latin typeface="Times New Roman" panose="02020603050405020304" pitchFamily="18" charset="0"/>
                <a:cs typeface="Times New Roman" panose="02020603050405020304" pitchFamily="18" charset="0"/>
              </a:rPr>
              <a:t>定义路径</a:t>
            </a:r>
          </a:p>
          <a:p>
            <a:r>
              <a:rPr lang="en-US" altLang="zh-CN" dirty="0">
                <a:latin typeface="Times New Roman" panose="02020603050405020304" pitchFamily="18" charset="0"/>
                <a:cs typeface="Times New Roman" panose="02020603050405020304" pitchFamily="18" charset="0"/>
              </a:rPr>
              <a:t>Path </a:t>
            </a:r>
            <a:r>
              <a:rPr lang="en-US" altLang="zh-CN" dirty="0" err="1">
                <a:latin typeface="Times New Roman" panose="02020603050405020304" pitchFamily="18" charset="0"/>
                <a:cs typeface="Times New Roman" panose="02020603050405020304" pitchFamily="18" charset="0"/>
              </a:rPr>
              <a:t>path</a:t>
            </a:r>
            <a:r>
              <a:rPr lang="en-US" altLang="zh-CN" dirty="0">
                <a:latin typeface="Times New Roman" panose="02020603050405020304" pitchFamily="18" charset="0"/>
                <a:cs typeface="Times New Roman" panose="02020603050405020304" pitchFamily="18" charset="0"/>
              </a:rPr>
              <a:t> = new Path();</a:t>
            </a:r>
          </a:p>
          <a:p>
            <a:r>
              <a:rPr lang="en-US" altLang="zh-CN" dirty="0" err="1">
                <a:latin typeface="Times New Roman" panose="02020603050405020304" pitchFamily="18" charset="0"/>
                <a:cs typeface="Times New Roman" panose="02020603050405020304" pitchFamily="18" charset="0"/>
              </a:rPr>
              <a:t>path.getElements</a:t>
            </a:r>
            <a:r>
              <a:rPr lang="en-US" altLang="zh-CN" dirty="0">
                <a:latin typeface="Times New Roman" panose="02020603050405020304" pitchFamily="18" charset="0"/>
                <a:cs typeface="Times New Roman" panose="02020603050405020304" pitchFamily="18" charset="0"/>
              </a:rPr>
              <a:t>().add (new </a:t>
            </a:r>
            <a:r>
              <a:rPr lang="en-US" altLang="zh-CN" dirty="0" err="1">
                <a:latin typeface="Times New Roman" panose="02020603050405020304" pitchFamily="18" charset="0"/>
                <a:cs typeface="Times New Roman" panose="02020603050405020304" pitchFamily="18" charset="0"/>
              </a:rPr>
              <a:t>MoveTo</a:t>
            </a:r>
            <a:r>
              <a:rPr lang="en-US" altLang="zh-CN" dirty="0">
                <a:latin typeface="Times New Roman" panose="02020603050405020304" pitchFamily="18" charset="0"/>
                <a:cs typeface="Times New Roman" panose="02020603050405020304" pitchFamily="18" charset="0"/>
              </a:rPr>
              <a:t>(150f, 70f));</a:t>
            </a:r>
          </a:p>
          <a:p>
            <a:r>
              <a:rPr lang="en-US" altLang="zh-CN" dirty="0" err="1">
                <a:latin typeface="Times New Roman" panose="02020603050405020304" pitchFamily="18" charset="0"/>
                <a:cs typeface="Times New Roman" panose="02020603050405020304" pitchFamily="18" charset="0"/>
              </a:rPr>
              <a:t>path.getElements</a:t>
            </a:r>
            <a:r>
              <a:rPr lang="en-US" altLang="zh-CN" dirty="0">
                <a:latin typeface="Times New Roman" panose="02020603050405020304" pitchFamily="18" charset="0"/>
                <a:cs typeface="Times New Roman" panose="02020603050405020304" pitchFamily="18" charset="0"/>
              </a:rPr>
              <a:t>().add (new </a:t>
            </a:r>
            <a:r>
              <a:rPr lang="en-US" altLang="zh-CN" dirty="0" err="1">
                <a:latin typeface="Times New Roman" panose="02020603050405020304" pitchFamily="18" charset="0"/>
                <a:cs typeface="Times New Roman" panose="02020603050405020304" pitchFamily="18" charset="0"/>
              </a:rPr>
              <a:t>CubicCurveTo</a:t>
            </a:r>
            <a:r>
              <a:rPr lang="en-US" altLang="zh-CN" dirty="0">
                <a:latin typeface="Times New Roman" panose="02020603050405020304" pitchFamily="18" charset="0"/>
                <a:cs typeface="Times New Roman" panose="02020603050405020304" pitchFamily="18" charset="0"/>
              </a:rPr>
              <a:t>(240f, 230f, 500f, 340f, 600, 50f));</a:t>
            </a:r>
          </a:p>
        </p:txBody>
      </p:sp>
      <p:pic>
        <p:nvPicPr>
          <p:cNvPr id="8" name="图片 7"/>
          <p:cNvPicPr>
            <a:picLocks noChangeAspect="1"/>
          </p:cNvPicPr>
          <p:nvPr>
            <p:custDataLst>
              <p:tags r:id="rId1"/>
            </p:custDataLst>
          </p:nvPr>
        </p:nvPicPr>
        <p:blipFill>
          <a:blip r:embed="rId3"/>
          <a:stretch>
            <a:fillRect/>
          </a:stretch>
        </p:blipFill>
        <p:spPr>
          <a:xfrm>
            <a:off x="934347" y="1772816"/>
            <a:ext cx="428625" cy="314325"/>
          </a:xfrm>
          <a:prstGeom prst="rect">
            <a:avLst/>
          </a:prstGeom>
        </p:spPr>
      </p:pic>
      <p:pic>
        <p:nvPicPr>
          <p:cNvPr id="7" name="图片 6"/>
          <p:cNvPicPr/>
          <p:nvPr/>
        </p:nvPicPr>
        <p:blipFill>
          <a:blip r:embed="rId4"/>
          <a:stretch>
            <a:fillRect/>
          </a:stretch>
        </p:blipFill>
        <p:spPr>
          <a:xfrm>
            <a:off x="1487488" y="4221088"/>
            <a:ext cx="4554230" cy="2492896"/>
          </a:xfrm>
          <a:prstGeom prst="rect">
            <a:avLst/>
          </a:prstGeom>
        </p:spPr>
      </p:pic>
      <p:pic>
        <p:nvPicPr>
          <p:cNvPr id="10" name="图片 9"/>
          <p:cNvPicPr/>
          <p:nvPr/>
        </p:nvPicPr>
        <p:blipFill>
          <a:blip r:embed="rId5"/>
          <a:stretch>
            <a:fillRect/>
          </a:stretch>
        </p:blipFill>
        <p:spPr>
          <a:xfrm>
            <a:off x="6312024" y="4221088"/>
            <a:ext cx="4683013" cy="2448272"/>
          </a:xfrm>
          <a:prstGeom prst="rect">
            <a:avLst/>
          </a:prstGeom>
        </p:spPr>
      </p:pic>
    </p:spTree>
    <p:extLst>
      <p:ext uri="{BB962C8B-B14F-4D97-AF65-F5344CB8AC3E}">
        <p14:creationId xmlns:p14="http://schemas.microsoft.com/office/powerpoint/2010/main" val="138504843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aa4ad8fd-6356-4c27-ac42-ab28eaea7b83"/>
  <p:tag name="COMMONDATA" val="eyJoZGlkIjoiMDQwYzkwZmFjZWQzN2U5MmI2NjRiYTdjMDZhOWRlZD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634"/>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sample 1">
        <a:dk1>
          <a:srgbClr val="19426B"/>
        </a:dk1>
        <a:lt1>
          <a:srgbClr val="FFFFFF"/>
        </a:lt1>
        <a:dk2>
          <a:srgbClr val="008080"/>
        </a:dk2>
        <a:lt2>
          <a:srgbClr val="B2B2B2"/>
        </a:lt2>
        <a:accent1>
          <a:srgbClr val="35C9C2"/>
        </a:accent1>
        <a:accent2>
          <a:srgbClr val="398AC7"/>
        </a:accent2>
        <a:accent3>
          <a:srgbClr val="FFFFFF"/>
        </a:accent3>
        <a:accent4>
          <a:srgbClr val="14375A"/>
        </a:accent4>
        <a:accent5>
          <a:srgbClr val="AEE1DD"/>
        </a:accent5>
        <a:accent6>
          <a:srgbClr val="337DB4"/>
        </a:accent6>
        <a:hlink>
          <a:srgbClr val="CCCC00"/>
        </a:hlink>
        <a:folHlink>
          <a:srgbClr val="6D50CA"/>
        </a:folHlink>
      </a:clrScheme>
      <a:clrMap bg1="lt1" tx1="dk1" bg2="lt2" tx2="dk2" accent1="accent1" accent2="accent2" accent3="accent3" accent4="accent4" accent5="accent5" accent6="accent6" hlink="hlink" folHlink="folHlink"/>
    </a:extraClrScheme>
    <a:extraClrScheme>
      <a:clrScheme name="sample 2">
        <a:dk1>
          <a:srgbClr val="25095D"/>
        </a:dk1>
        <a:lt1>
          <a:srgbClr val="FFFFFF"/>
        </a:lt1>
        <a:dk2>
          <a:srgbClr val="A1537C"/>
        </a:dk2>
        <a:lt2>
          <a:srgbClr val="B2B2B2"/>
        </a:lt2>
        <a:accent1>
          <a:srgbClr val="AF8ADC"/>
        </a:accent1>
        <a:accent2>
          <a:srgbClr val="60A065"/>
        </a:accent2>
        <a:accent3>
          <a:srgbClr val="FFFFFF"/>
        </a:accent3>
        <a:accent4>
          <a:srgbClr val="1E064E"/>
        </a:accent4>
        <a:accent5>
          <a:srgbClr val="D4C4EB"/>
        </a:accent5>
        <a:accent6>
          <a:srgbClr val="56915B"/>
        </a:accent6>
        <a:hlink>
          <a:srgbClr val="8DAED9"/>
        </a:hlink>
        <a:folHlink>
          <a:srgbClr val="5974C1"/>
        </a:folHlink>
      </a:clrScheme>
      <a:clrMap bg1="lt1" tx1="dk1" bg2="lt2" tx2="dk2" accent1="accent1" accent2="accent2" accent3="accent3" accent4="accent4" accent5="accent5" accent6="accent6" hlink="hlink" folHlink="folHlink"/>
    </a:extraClrScheme>
    <a:extraClrScheme>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TotalTime>
  <Words>1136</Words>
  <Application>Microsoft Office PowerPoint</Application>
  <PresentationFormat>宽屏</PresentationFormat>
  <Paragraphs>90</Paragraphs>
  <Slides>15</Slides>
  <Notes>2</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28" baseType="lpstr">
      <vt:lpstr>黑体</vt:lpstr>
      <vt:lpstr>楷体_GB2312</vt:lpstr>
      <vt:lpstr>隶书</vt:lpstr>
      <vt:lpstr>宋体</vt:lpstr>
      <vt:lpstr>微软雅黑</vt:lpstr>
      <vt:lpstr>Arial</vt:lpstr>
      <vt:lpstr>Calibri</vt:lpstr>
      <vt:lpstr>Segoe UI</vt:lpstr>
      <vt:lpstr>Times New Roman</vt:lpstr>
      <vt:lpstr>Verdana</vt:lpstr>
      <vt:lpstr>Wingdings</vt:lpstr>
      <vt:lpstr>sample</vt:lpstr>
      <vt:lpstr>Photoshop.Image.6</vt:lpstr>
      <vt:lpstr>PowerPoint 演示文稿</vt:lpstr>
      <vt:lpstr>目 录</vt:lpstr>
      <vt:lpstr>图像应用</vt:lpstr>
      <vt:lpstr>动画应用</vt:lpstr>
      <vt:lpstr>音视频编程</vt:lpstr>
      <vt:lpstr>PowerPoint 演示文稿</vt:lpstr>
      <vt:lpstr>验证性实验--拼图游戏</vt:lpstr>
      <vt:lpstr>设计性实验--时钟设计</vt:lpstr>
      <vt:lpstr>设计性实验--PathTransition应用</vt:lpstr>
      <vt:lpstr>设计性实验--RotateTransition应用</vt:lpstr>
      <vt:lpstr>设计性实验-- ScaleTransition应用</vt:lpstr>
      <vt:lpstr>设计性实验--贪吃蛇游戏</vt:lpstr>
      <vt:lpstr>设计性实验-- MediaPlayer媒体播放</vt:lpstr>
      <vt:lpstr>PowerPoint 演示文稿</vt:lpstr>
      <vt:lpstr>实践是编程能力提升的最好途径， 让我们行动起来吧！</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wendy.gallagher</dc:creator>
  <cp:lastModifiedBy>PC</cp:lastModifiedBy>
  <cp:revision>548</cp:revision>
  <dcterms:created xsi:type="dcterms:W3CDTF">2011-10-31T13:04:00Z</dcterms:created>
  <dcterms:modified xsi:type="dcterms:W3CDTF">2023-09-17T00:50:40Z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2052-12.1.0.15358</vt:lpwstr>
  </property>
  <property fmtid="{D5CDD505-2E9C-101B-9397-08002B2CF9AE}" pid="3" name="ICV">
    <vt:lpwstr>DC94507DA4284C319EA6EA5F5B1D8303_13</vt:lpwstr>
  </property>
</Properties>
</file>