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389" r:id="rId3"/>
    <p:sldId id="391" r:id="rId5"/>
    <p:sldId id="448" r:id="rId6"/>
    <p:sldId id="444" r:id="rId7"/>
    <p:sldId id="445" r:id="rId8"/>
    <p:sldId id="446" r:id="rId9"/>
    <p:sldId id="449" r:id="rId10"/>
    <p:sldId id="451" r:id="rId11"/>
    <p:sldId id="452" r:id="rId12"/>
    <p:sldId id="453" r:id="rId13"/>
    <p:sldId id="454" r:id="rId14"/>
    <p:sldId id="458" r:id="rId15"/>
    <p:sldId id="459" r:id="rId16"/>
    <p:sldId id="460" r:id="rId17"/>
    <p:sldId id="443" r:id="rId18"/>
  </p:sldIdLst>
  <p:sldSz cx="12192000" cy="6858000"/>
  <p:notesSz cx="6858000" cy="9144000"/>
  <p:custDataLst>
    <p:tags r:id="rId22"/>
  </p:custDataLst>
  <p:defaultTextStyle>
    <a:defPPr>
      <a:defRPr lang="en-US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1" userDrawn="1">
          <p15:clr>
            <a:srgbClr val="A4A3A4"/>
          </p15:clr>
        </p15:guide>
        <p15:guide id="2" pos="63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6ED4D4"/>
    <a:srgbClr val="FFCC99"/>
    <a:srgbClr val="080808"/>
    <a:srgbClr val="7AD4C4"/>
    <a:srgbClr val="00CCFF"/>
    <a:srgbClr val="0066FF"/>
    <a:srgbClr val="D52B1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7972"/>
    <p:restoredTop sz="87029"/>
  </p:normalViewPr>
  <p:slideViewPr>
    <p:cSldViewPr showGuides="1">
      <p:cViewPr varScale="1">
        <p:scale>
          <a:sx n="113" d="100"/>
          <a:sy n="113" d="100"/>
        </p:scale>
        <p:origin x="828" y="114"/>
      </p:cViewPr>
      <p:guideLst>
        <p:guide orient="horz" pos="2131"/>
        <p:guide pos="63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2" Type="http://schemas.openxmlformats.org/officeDocument/2006/relationships/tags" Target="tags/tag33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GB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60EEB3A-801C-43F1-8D58-8ED8DE9C6BC7}" type="datetimeFigureOut">
              <a:rPr kumimoji="0" lang="en-GB" altLang="zh-CN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</a:fld>
            <a:endParaRPr kumimoji="0" lang="en-GB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p>
            <a:pPr lvl="0"/>
            <a:r>
              <a:rPr lang="en-US" altLang="zh-CN" dirty="0"/>
              <a:t>Click to edit Master text styles</a:t>
            </a:r>
            <a:endParaRPr lang="en-US" altLang="zh-CN" dirty="0"/>
          </a:p>
          <a:p>
            <a:pPr lvl="1"/>
            <a:r>
              <a:rPr lang="en-US" altLang="zh-CN" dirty="0"/>
              <a:t>Second level</a:t>
            </a:r>
            <a:endParaRPr lang="en-US" altLang="zh-CN" dirty="0"/>
          </a:p>
          <a:p>
            <a:pPr lvl="2"/>
            <a:r>
              <a:rPr lang="en-US" altLang="zh-CN" dirty="0"/>
              <a:t>Third level</a:t>
            </a:r>
            <a:endParaRPr lang="en-US" altLang="zh-CN" dirty="0"/>
          </a:p>
          <a:p>
            <a:pPr lvl="3"/>
            <a:r>
              <a:rPr lang="en-US" altLang="zh-CN" dirty="0"/>
              <a:t>Fourth level</a:t>
            </a:r>
            <a:endParaRPr lang="en-US" altLang="zh-CN" dirty="0"/>
          </a:p>
          <a:p>
            <a:pPr lvl="4"/>
            <a:r>
              <a:rPr lang="en-US" altLang="zh-CN" dirty="0"/>
              <a:t>Fifth level</a:t>
            </a:r>
            <a:endParaRPr lang="en-GB" altLang="zh-CN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GB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D8A360D-2EC2-4480-A212-A9F49058BD3C}" type="slidenum">
              <a:rPr kumimoji="0" lang="en-GB" altLang="zh-CN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</a:fld>
            <a:endParaRPr kumimoji="0" lang="en-GB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>
                <a:sym typeface="+mn-ea"/>
              </a:rPr>
              <a:t>编程是一门动手的课程。</a:t>
            </a:r>
            <a:endParaRPr lang="zh-CN" altLang="en-US">
              <a:sym typeface="+mn-ea"/>
            </a:endParaRPr>
          </a:p>
          <a:p>
            <a:r>
              <a:rPr lang="en-US" altLang="zh-CN">
                <a:sym typeface="+mn-ea"/>
              </a:rPr>
              <a:t>Java</a:t>
            </a:r>
            <a:r>
              <a:rPr lang="zh-CN" altLang="en-US">
                <a:sym typeface="+mn-ea"/>
              </a:rPr>
              <a:t>编程语言遵循严格的语法规范；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通过实践编程逐步建立语法和程序结果的对应关系，能够帮助我们理解计算机运行的内在逻辑；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通过上述实验案例的讲解和提示，希望对大家的实践有所帮助，谢谢观看。</a:t>
            </a:r>
            <a:endParaRPr lang="zh-CN" altLang="en-US">
              <a:solidFill>
                <a:schemeClr val="tx1"/>
              </a:solidFill>
            </a:endParaRPr>
          </a:p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image" Target="../media/image1.png"/><Relationship Id="rId2" Type="http://schemas.openxmlformats.org/officeDocument/2006/relationships/oleObject" Target="../embeddings/oleObject1.bin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2.vml"/><Relationship Id="rId5" Type="http://schemas.openxmlformats.org/officeDocument/2006/relationships/tags" Target="../tags/tag10.xml"/><Relationship Id="rId4" Type="http://schemas.openxmlformats.org/officeDocument/2006/relationships/tags" Target="../tags/tag9.xml"/><Relationship Id="rId3" Type="http://schemas.openxmlformats.org/officeDocument/2006/relationships/image" Target="../media/image1.png"/><Relationship Id="rId2" Type="http://schemas.openxmlformats.org/officeDocument/2006/relationships/oleObject" Target="../embeddings/oleObject2.bin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未知"/>
          <p:cNvSpPr/>
          <p:nvPr/>
        </p:nvSpPr>
        <p:spPr>
          <a:xfrm>
            <a:off x="0" y="5445125"/>
            <a:ext cx="12192000" cy="1414463"/>
          </a:xfrm>
          <a:custGeom>
            <a:avLst/>
            <a:gdLst/>
            <a:ahLst/>
            <a:cxnLst>
              <a:cxn ang="0">
                <a:pos x="2147483646" y="2147483646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0" y="2147483646"/>
              </a:cxn>
              <a:cxn ang="0">
                <a:pos x="0" y="2147483646"/>
              </a:cxn>
              <a:cxn ang="0">
                <a:pos x="2147483646" y="2147483646"/>
              </a:cxn>
            </a:cxnLst>
            <a:pathLst>
              <a:path w="5760" h="891">
                <a:moveTo>
                  <a:pt x="5760" y="885"/>
                </a:moveTo>
                <a:lnTo>
                  <a:pt x="5760" y="0"/>
                </a:lnTo>
                <a:cubicBezTo>
                  <a:pt x="4888" y="573"/>
                  <a:pt x="3696" y="609"/>
                  <a:pt x="2832" y="626"/>
                </a:cubicBezTo>
                <a:cubicBezTo>
                  <a:pt x="1968" y="643"/>
                  <a:pt x="640" y="474"/>
                  <a:pt x="0" y="36"/>
                </a:cubicBezTo>
                <a:lnTo>
                  <a:pt x="0" y="891"/>
                </a:lnTo>
                <a:lnTo>
                  <a:pt x="5760" y="885"/>
                </a:lnTo>
                <a:close/>
              </a:path>
            </a:pathLst>
          </a:custGeom>
          <a:gradFill rotWithShape="1">
            <a:gsLst>
              <a:gs pos="0">
                <a:schemeClr val="accent1">
                  <a:alpha val="100000"/>
                </a:schemeClr>
              </a:gs>
              <a:gs pos="100000">
                <a:srgbClr val="E3F5FC">
                  <a:alpha val="100000"/>
                </a:srgbClr>
              </a:gs>
            </a:gsLst>
            <a:lin ang="5400000" scaled="1"/>
            <a:tileRect/>
          </a:gradFill>
          <a:ln w="9525">
            <a:noFill/>
          </a:ln>
        </p:spPr>
        <p:txBody>
          <a:bodyPr/>
          <a:p>
            <a:endParaRPr lang="zh-CN" altLang="en-US"/>
          </a:p>
        </p:txBody>
      </p:sp>
      <p:graphicFrame>
        <p:nvGraphicFramePr>
          <p:cNvPr id="16387" name="Object 3"/>
          <p:cNvGraphicFramePr>
            <a:graphicFrameLocks noChangeAspect="1"/>
          </p:cNvGraphicFramePr>
          <p:nvPr/>
        </p:nvGraphicFramePr>
        <p:xfrm>
          <a:off x="0" y="0"/>
          <a:ext cx="12192000" cy="692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7" name="" r:id="rId2" imgW="7391400" imgH="914400" progId="Photoshop.Image.6">
                  <p:embed/>
                </p:oleObj>
              </mc:Choice>
              <mc:Fallback>
                <p:oleObj name="" r:id="rId2" imgW="7391400" imgH="914400" progId="Photoshop.Image.6">
                  <p:embed/>
                  <p:pic>
                    <p:nvPicPr>
                      <p:cNvPr id="0" name="图片 3086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0" y="0"/>
                        <a:ext cx="12192000" cy="6921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Rectangle 4"/>
          <p:cNvSpPr>
            <a:spLocks noChangeArrowheads="1"/>
          </p:cNvSpPr>
          <p:nvPr/>
        </p:nvSpPr>
        <p:spPr bwMode="auto">
          <a:xfrm>
            <a:off x="0" y="6538913"/>
            <a:ext cx="12192000" cy="333375"/>
          </a:xfrm>
          <a:prstGeom prst="rect">
            <a:avLst/>
          </a:prstGeom>
          <a:gradFill rotWithShape="1">
            <a:gsLst>
              <a:gs pos="0">
                <a:schemeClr val="tx2"/>
              </a:gs>
              <a:gs pos="100000">
                <a:schemeClr val="accent1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rgbClr val="2B166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4" name="Rectangle 5"/>
          <p:cNvSpPr>
            <a:spLocks noChangeArrowheads="1"/>
          </p:cNvSpPr>
          <p:nvPr/>
        </p:nvSpPr>
        <p:spPr bwMode="auto">
          <a:xfrm>
            <a:off x="0" y="692150"/>
            <a:ext cx="12192000" cy="73025"/>
          </a:xfrm>
          <a:prstGeom prst="rect">
            <a:avLst/>
          </a:prstGeom>
          <a:gradFill rotWithShape="1">
            <a:gsLst>
              <a:gs pos="0">
                <a:srgbClr val="CDEDFA"/>
              </a:gs>
              <a:gs pos="50000">
                <a:schemeClr val="accent1"/>
              </a:gs>
              <a:gs pos="100000">
                <a:srgbClr val="CDEDFA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rgbClr val="2B166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15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523038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www.themegallery.com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8432800" y="6537325"/>
            <a:ext cx="32512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Company Logo</a:t>
            </a:r>
            <a:endParaRPr kumimoji="0" lang="en-US" altLang="zh-CN" sz="10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368800" y="6537325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652A5AA-5A12-487F-9BA8-4AFD3E1C4CED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523038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www.themegallery.com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8432800" y="6537325"/>
            <a:ext cx="32512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Company Logo</a:t>
            </a:r>
            <a:endParaRPr kumimoji="0" lang="en-US" altLang="zh-CN" sz="10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368800" y="6537325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32987A7-A8C8-41E6-8129-ACF132E47633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7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717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7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15" name="Rectangle 7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609600" y="6523038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www.themegallery.com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8432800" y="6537325"/>
            <a:ext cx="32512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Company Logo</a:t>
            </a:r>
            <a:endParaRPr kumimoji="0" lang="en-US" altLang="zh-CN" sz="10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368800" y="6537325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DEADF68-97A7-42CB-B40E-9E3787FC0574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7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717" y="987425"/>
            <a:ext cx="6172200" cy="4873625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endParaRPr kumimoji="0" lang="zh-CN" altLang="en-US" sz="32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7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15" name="Rectangle 7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609600" y="6523038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www.themegallery.com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8432800" y="6537325"/>
            <a:ext cx="32512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Company Logo</a:t>
            </a:r>
            <a:endParaRPr kumimoji="0" lang="en-US" altLang="zh-CN" sz="10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368800" y="6537325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422BCD6-482C-42A9-9218-9FEA60F3CEAA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15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523038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www.themegallery.com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8432800" y="6537325"/>
            <a:ext cx="32512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Company Logo</a:t>
            </a:r>
            <a:endParaRPr kumimoji="0" lang="en-US" altLang="zh-CN" sz="10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368800" y="6537325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30EF441-F9F2-4A8A-8979-DE62C014A31F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&#10;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150813"/>
            <a:ext cx="2743200" cy="59975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50813"/>
            <a:ext cx="8026400" cy="59975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15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523038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www.themegallery.com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8432800" y="6537325"/>
            <a:ext cx="32512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Company Logo</a:t>
            </a:r>
            <a:endParaRPr kumimoji="0" lang="en-US" altLang="zh-CN" sz="10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368800" y="6537325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DEEED3F-FC05-4C5F-8A6E-8DFF6AF1AEA1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知识要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平行四边形 6"/>
          <p:cNvSpPr/>
          <p:nvPr userDrawn="1">
            <p:custDataLst>
              <p:tags r:id="rId2"/>
            </p:custDataLst>
          </p:nvPr>
        </p:nvSpPr>
        <p:spPr>
          <a:xfrm>
            <a:off x="2423795" y="116205"/>
            <a:ext cx="9426575" cy="551180"/>
          </a:xfrm>
          <a:prstGeom prst="parallelogram">
            <a:avLst>
              <a:gd name="adj" fmla="val 41485"/>
            </a:avLst>
          </a:prstGeom>
          <a:solidFill>
            <a:srgbClr val="B5121B"/>
          </a:solidFill>
          <a:ln w="9525">
            <a:noFill/>
          </a:ln>
        </p:spPr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0722" name="平行四边形 7"/>
          <p:cNvSpPr/>
          <p:nvPr userDrawn="1">
            <p:custDataLst>
              <p:tags r:id="rId3"/>
            </p:custDataLst>
          </p:nvPr>
        </p:nvSpPr>
        <p:spPr>
          <a:xfrm>
            <a:off x="334645" y="107315"/>
            <a:ext cx="2262188" cy="549275"/>
          </a:xfrm>
          <a:prstGeom prst="parallelogram">
            <a:avLst>
              <a:gd name="adj" fmla="val 41621"/>
            </a:avLst>
          </a:prstGeom>
          <a:solidFill>
            <a:srgbClr val="6ED4D4"/>
          </a:solidFill>
          <a:ln w="9525">
            <a:noFill/>
          </a:ln>
        </p:spPr>
        <p:txBody>
          <a:bodyPr anchor="ctr" anchorCtr="0"/>
          <a:p>
            <a:pPr algn="ctr" eaLnBrk="1" hangingPunct="1"/>
            <a:endParaRPr lang="zh-CN" altLang="en-US" dirty="0">
              <a:solidFill>
                <a:srgbClr val="FFFFFF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616835" y="151130"/>
            <a:ext cx="8965565" cy="563245"/>
          </a:xfrm>
        </p:spPr>
        <p:txBody>
          <a:bodyPr/>
          <a:lstStyle>
            <a:lvl1pPr algn="l">
              <a:defRPr sz="2400" u="none" strike="noStrike" kern="1200" cap="none" spc="0" normalizeH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15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523038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www.themegallery.com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8432800" y="6537325"/>
            <a:ext cx="32512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Company Logo</a:t>
            </a:r>
            <a:endParaRPr kumimoji="0" lang="en-US" altLang="zh-CN" sz="10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368800" y="6537325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0D98669-C0B6-4013-AB60-76BCC1560483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文本框 9"/>
          <p:cNvSpPr txBox="1"/>
          <p:nvPr userDrawn="1"/>
        </p:nvSpPr>
        <p:spPr>
          <a:xfrm>
            <a:off x="551180" y="151130"/>
            <a:ext cx="17792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 dirty="0">
                <a:solidFill>
                  <a:srgbClr val="404040"/>
                </a:solidFill>
                <a:latin typeface="微软雅黑" panose="020B0503020204020204" pitchFamily="34" charset="-122"/>
                <a:sym typeface="+mn-ea"/>
              </a:rPr>
              <a:t>1 </a:t>
            </a:r>
            <a:r>
              <a:rPr lang="zh-CN" altLang="en-US" sz="2400" b="1" dirty="0">
                <a:solidFill>
                  <a:srgbClr val="404040"/>
                </a:solidFill>
                <a:latin typeface="微软雅黑" panose="020B0503020204020204" pitchFamily="34" charset="-122"/>
                <a:sym typeface="+mn-ea"/>
              </a:rPr>
              <a:t>知识要点</a:t>
            </a:r>
            <a:endParaRPr lang="en-US" altLang="zh-CN" sz="2400" b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实验目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平行四边形 6"/>
          <p:cNvSpPr/>
          <p:nvPr userDrawn="1">
            <p:custDataLst>
              <p:tags r:id="rId2"/>
            </p:custDataLst>
          </p:nvPr>
        </p:nvSpPr>
        <p:spPr>
          <a:xfrm>
            <a:off x="2423795" y="116205"/>
            <a:ext cx="9426575" cy="551180"/>
          </a:xfrm>
          <a:prstGeom prst="parallelogram">
            <a:avLst>
              <a:gd name="adj" fmla="val 41485"/>
            </a:avLst>
          </a:prstGeom>
          <a:solidFill>
            <a:srgbClr val="B5121B"/>
          </a:solidFill>
          <a:ln w="9525">
            <a:noFill/>
          </a:ln>
        </p:spPr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0722" name="平行四边形 7"/>
          <p:cNvSpPr/>
          <p:nvPr userDrawn="1">
            <p:custDataLst>
              <p:tags r:id="rId3"/>
            </p:custDataLst>
          </p:nvPr>
        </p:nvSpPr>
        <p:spPr>
          <a:xfrm>
            <a:off x="334645" y="107315"/>
            <a:ext cx="2262188" cy="549275"/>
          </a:xfrm>
          <a:prstGeom prst="parallelogram">
            <a:avLst>
              <a:gd name="adj" fmla="val 41621"/>
            </a:avLst>
          </a:prstGeom>
          <a:solidFill>
            <a:srgbClr val="6ED4D4"/>
          </a:solidFill>
          <a:ln w="9525">
            <a:noFill/>
          </a:ln>
        </p:spPr>
        <p:txBody>
          <a:bodyPr anchor="ctr" anchorCtr="0"/>
          <a:p>
            <a:pPr algn="ctr" eaLnBrk="1" hangingPunct="1"/>
            <a:endParaRPr lang="zh-CN" altLang="en-US" dirty="0">
              <a:solidFill>
                <a:srgbClr val="FFFFFF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616835" y="151130"/>
            <a:ext cx="8965565" cy="563245"/>
          </a:xfrm>
        </p:spPr>
        <p:txBody>
          <a:bodyPr/>
          <a:lstStyle>
            <a:lvl1pPr algn="l">
              <a:defRPr sz="2400" u="none" strike="noStrike" kern="1200" cap="none" spc="0" normalizeH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15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523038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www.themegallery.com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8432800" y="6537325"/>
            <a:ext cx="32512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Company Logo</a:t>
            </a:r>
            <a:endParaRPr kumimoji="0" lang="en-US" altLang="zh-CN" sz="10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368800" y="6537325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0D98669-C0B6-4013-AB60-76BCC1560483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文本框 9"/>
          <p:cNvSpPr txBox="1"/>
          <p:nvPr userDrawn="1"/>
        </p:nvSpPr>
        <p:spPr>
          <a:xfrm>
            <a:off x="551180" y="151130"/>
            <a:ext cx="17792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0" lvl="0" indent="0" defTabSz="914400">
              <a:lnSpc>
                <a:spcPct val="100000"/>
              </a:lnSpc>
              <a:spcAft>
                <a:spcPct val="0"/>
              </a:spcAft>
              <a:buNone/>
            </a:pPr>
            <a:r>
              <a:rPr lang="en-US" altLang="zh-CN" sz="2400" b="1" dirty="0">
                <a:solidFill>
                  <a:srgbClr val="404040"/>
                </a:solidFill>
                <a:latin typeface="微软雅黑" panose="020B0503020204020204" pitchFamily="34" charset="-122"/>
                <a:sym typeface="+mn-ea"/>
              </a:rPr>
              <a:t>2 </a:t>
            </a:r>
            <a:r>
              <a:rPr lang="zh-CN" altLang="en-US" sz="2400" b="1" dirty="0">
                <a:solidFill>
                  <a:srgbClr val="404040"/>
                </a:solidFill>
                <a:latin typeface="微软雅黑" panose="020B0503020204020204" pitchFamily="34" charset="-122"/>
                <a:sym typeface="+mn-ea"/>
              </a:rPr>
              <a:t>实验目标</a:t>
            </a:r>
            <a:endParaRPr lang="en-US" altLang="zh-CN" sz="2400" b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实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平行四边形 6"/>
          <p:cNvSpPr/>
          <p:nvPr userDrawn="1">
            <p:custDataLst>
              <p:tags r:id="rId2"/>
            </p:custDataLst>
          </p:nvPr>
        </p:nvSpPr>
        <p:spPr>
          <a:xfrm>
            <a:off x="2423795" y="116205"/>
            <a:ext cx="9426575" cy="551180"/>
          </a:xfrm>
          <a:prstGeom prst="parallelogram">
            <a:avLst>
              <a:gd name="adj" fmla="val 41485"/>
            </a:avLst>
          </a:prstGeom>
          <a:solidFill>
            <a:srgbClr val="B5121B"/>
          </a:solidFill>
          <a:ln w="9525">
            <a:noFill/>
          </a:ln>
        </p:spPr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0722" name="平行四边形 7"/>
          <p:cNvSpPr/>
          <p:nvPr userDrawn="1">
            <p:custDataLst>
              <p:tags r:id="rId3"/>
            </p:custDataLst>
          </p:nvPr>
        </p:nvSpPr>
        <p:spPr>
          <a:xfrm>
            <a:off x="334645" y="107315"/>
            <a:ext cx="2262188" cy="549275"/>
          </a:xfrm>
          <a:prstGeom prst="parallelogram">
            <a:avLst>
              <a:gd name="adj" fmla="val 41621"/>
            </a:avLst>
          </a:prstGeom>
          <a:solidFill>
            <a:srgbClr val="6ED4D4"/>
          </a:solidFill>
          <a:ln w="9525">
            <a:noFill/>
          </a:ln>
        </p:spPr>
        <p:txBody>
          <a:bodyPr anchor="ctr" anchorCtr="0"/>
          <a:p>
            <a:pPr algn="ctr" eaLnBrk="1" hangingPunct="1"/>
            <a:endParaRPr lang="zh-CN" altLang="en-US" dirty="0">
              <a:solidFill>
                <a:srgbClr val="FFFFFF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616835" y="151130"/>
            <a:ext cx="8965565" cy="563245"/>
          </a:xfrm>
        </p:spPr>
        <p:txBody>
          <a:bodyPr/>
          <a:lstStyle>
            <a:lvl1pPr algn="l">
              <a:defRPr sz="2400" u="none" strike="noStrike" kern="1200" cap="none" spc="0" normalizeH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15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523038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www.themegallery.com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8432800" y="6537325"/>
            <a:ext cx="32512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Company Logo</a:t>
            </a:r>
            <a:endParaRPr kumimoji="0" lang="en-US" altLang="zh-CN" sz="10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368800" y="6537325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0D98669-C0B6-4013-AB60-76BCC1560483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文本框 9"/>
          <p:cNvSpPr txBox="1"/>
          <p:nvPr userDrawn="1"/>
        </p:nvSpPr>
        <p:spPr>
          <a:xfrm>
            <a:off x="551180" y="151130"/>
            <a:ext cx="17792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0" lvl="0" indent="0" defTabSz="914400">
              <a:lnSpc>
                <a:spcPct val="100000"/>
              </a:lnSpc>
              <a:spcAft>
                <a:spcPct val="0"/>
              </a:spcAft>
              <a:buNone/>
            </a:pPr>
            <a:r>
              <a:rPr lang="en-US" altLang="zh-CN" sz="2400" b="1" dirty="0">
                <a:solidFill>
                  <a:srgbClr val="404040"/>
                </a:solidFill>
                <a:latin typeface="微软雅黑" panose="020B0503020204020204" pitchFamily="34" charset="-122"/>
                <a:sym typeface="+mn-ea"/>
              </a:rPr>
              <a:t>3 </a:t>
            </a:r>
            <a:r>
              <a:rPr lang="zh-CN" altLang="en-US" sz="2400" b="1" dirty="0">
                <a:solidFill>
                  <a:srgbClr val="404040"/>
                </a:solidFill>
                <a:latin typeface="微软雅黑" panose="020B0503020204020204" pitchFamily="34" charset="-122"/>
                <a:sym typeface="+mn-ea"/>
              </a:rPr>
              <a:t>实验内容</a:t>
            </a:r>
            <a:endParaRPr lang="en-US" altLang="zh-CN" sz="2400" b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拓展训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平行四边形 6"/>
          <p:cNvSpPr/>
          <p:nvPr userDrawn="1">
            <p:custDataLst>
              <p:tags r:id="rId2"/>
            </p:custDataLst>
          </p:nvPr>
        </p:nvSpPr>
        <p:spPr>
          <a:xfrm>
            <a:off x="2423795" y="116205"/>
            <a:ext cx="9426575" cy="551180"/>
          </a:xfrm>
          <a:prstGeom prst="parallelogram">
            <a:avLst>
              <a:gd name="adj" fmla="val 41485"/>
            </a:avLst>
          </a:prstGeom>
          <a:solidFill>
            <a:srgbClr val="B5121B"/>
          </a:solidFill>
          <a:ln w="9525">
            <a:noFill/>
          </a:ln>
        </p:spPr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0722" name="平行四边形 7"/>
          <p:cNvSpPr/>
          <p:nvPr userDrawn="1">
            <p:custDataLst>
              <p:tags r:id="rId3"/>
            </p:custDataLst>
          </p:nvPr>
        </p:nvSpPr>
        <p:spPr>
          <a:xfrm>
            <a:off x="334645" y="107315"/>
            <a:ext cx="2262188" cy="549275"/>
          </a:xfrm>
          <a:prstGeom prst="parallelogram">
            <a:avLst>
              <a:gd name="adj" fmla="val 41621"/>
            </a:avLst>
          </a:prstGeom>
          <a:solidFill>
            <a:srgbClr val="6ED4D4"/>
          </a:solidFill>
          <a:ln w="9525">
            <a:noFill/>
          </a:ln>
        </p:spPr>
        <p:txBody>
          <a:bodyPr anchor="ctr" anchorCtr="0"/>
          <a:p>
            <a:pPr algn="ctr" eaLnBrk="1" hangingPunct="1"/>
            <a:endParaRPr lang="zh-CN" altLang="en-US" dirty="0">
              <a:solidFill>
                <a:srgbClr val="FFFFFF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616835" y="151130"/>
            <a:ext cx="8965565" cy="563245"/>
          </a:xfrm>
        </p:spPr>
        <p:txBody>
          <a:bodyPr/>
          <a:lstStyle>
            <a:lvl1pPr algn="l">
              <a:defRPr sz="2400" u="none" strike="noStrike" kern="1200" cap="none" spc="0" normalizeH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15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523038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www.themegallery.com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8432800" y="6537325"/>
            <a:ext cx="32512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Company Logo</a:t>
            </a:r>
            <a:endParaRPr kumimoji="0" lang="en-US" altLang="zh-CN" sz="10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368800" y="6537325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0D98669-C0B6-4013-AB60-76BCC1560483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文本框 9"/>
          <p:cNvSpPr txBox="1"/>
          <p:nvPr userDrawn="1"/>
        </p:nvSpPr>
        <p:spPr>
          <a:xfrm>
            <a:off x="551180" y="151130"/>
            <a:ext cx="17792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0" lvl="0" indent="0" defTabSz="914400">
              <a:lnSpc>
                <a:spcPct val="100000"/>
              </a:lnSpc>
              <a:spcAft>
                <a:spcPct val="0"/>
              </a:spcAft>
              <a:buNone/>
            </a:pPr>
            <a:r>
              <a:rPr lang="en-US" altLang="zh-CN" sz="2400" b="1" dirty="0">
                <a:solidFill>
                  <a:srgbClr val="404040"/>
                </a:solidFill>
                <a:latin typeface="微软雅黑" panose="020B0503020204020204" pitchFamily="34" charset="-122"/>
                <a:sym typeface="+mn-ea"/>
              </a:rPr>
              <a:t>4 </a:t>
            </a:r>
            <a:r>
              <a:rPr lang="zh-CN" altLang="en-US" sz="2400" b="1" dirty="0">
                <a:solidFill>
                  <a:srgbClr val="404040"/>
                </a:solidFill>
                <a:latin typeface="微软雅黑" panose="020B0503020204020204" pitchFamily="34" charset="-122"/>
                <a:sym typeface="+mn-ea"/>
              </a:rPr>
              <a:t>拓展训练</a:t>
            </a:r>
            <a:endParaRPr lang="en-US" altLang="zh-CN" sz="2400" b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未知"/>
          <p:cNvSpPr/>
          <p:nvPr userDrawn="1"/>
        </p:nvSpPr>
        <p:spPr>
          <a:xfrm>
            <a:off x="0" y="5445125"/>
            <a:ext cx="12192000" cy="1414463"/>
          </a:xfrm>
          <a:custGeom>
            <a:avLst/>
            <a:gdLst/>
            <a:ahLst/>
            <a:cxnLst>
              <a:cxn ang="0">
                <a:pos x="2147483646" y="2147483646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0" y="2147483646"/>
              </a:cxn>
              <a:cxn ang="0">
                <a:pos x="0" y="2147483646"/>
              </a:cxn>
              <a:cxn ang="0">
                <a:pos x="2147483646" y="2147483646"/>
              </a:cxn>
            </a:cxnLst>
            <a:pathLst>
              <a:path w="5760" h="891">
                <a:moveTo>
                  <a:pt x="5760" y="885"/>
                </a:moveTo>
                <a:lnTo>
                  <a:pt x="5760" y="0"/>
                </a:lnTo>
                <a:cubicBezTo>
                  <a:pt x="4888" y="573"/>
                  <a:pt x="3696" y="609"/>
                  <a:pt x="2832" y="626"/>
                </a:cubicBezTo>
                <a:cubicBezTo>
                  <a:pt x="1968" y="643"/>
                  <a:pt x="640" y="474"/>
                  <a:pt x="0" y="36"/>
                </a:cubicBezTo>
                <a:lnTo>
                  <a:pt x="0" y="891"/>
                </a:lnTo>
                <a:lnTo>
                  <a:pt x="5760" y="885"/>
                </a:lnTo>
                <a:close/>
              </a:path>
            </a:pathLst>
          </a:custGeom>
          <a:gradFill rotWithShape="1">
            <a:gsLst>
              <a:gs pos="0">
                <a:schemeClr val="accent1">
                  <a:alpha val="100000"/>
                </a:schemeClr>
              </a:gs>
              <a:gs pos="100000">
                <a:srgbClr val="E3F5FC">
                  <a:alpha val="100000"/>
                </a:srgbClr>
              </a:gs>
            </a:gsLst>
            <a:lin ang="5400000" scaled="1"/>
            <a:tileRect/>
          </a:gradFill>
          <a:ln w="9525">
            <a:noFill/>
          </a:ln>
        </p:spPr>
        <p:txBody>
          <a:bodyPr/>
          <a:p>
            <a:endParaRPr lang="zh-CN" altLang="en-US"/>
          </a:p>
        </p:txBody>
      </p:sp>
      <p:graphicFrame>
        <p:nvGraphicFramePr>
          <p:cNvPr id="18435" name="Object 3"/>
          <p:cNvGraphicFramePr>
            <a:graphicFrameLocks noChangeAspect="1"/>
          </p:cNvGraphicFramePr>
          <p:nvPr userDrawn="1"/>
        </p:nvGraphicFramePr>
        <p:xfrm>
          <a:off x="0" y="0"/>
          <a:ext cx="12192000" cy="692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5" name="" r:id="rId2" imgW="7391400" imgH="914400" progId="Photoshop.Image.6">
                  <p:embed/>
                </p:oleObj>
              </mc:Choice>
              <mc:Fallback>
                <p:oleObj name="" r:id="rId2" imgW="7391400" imgH="914400" progId="Photoshop.Image.6">
                  <p:embed/>
                  <p:pic>
                    <p:nvPicPr>
                      <p:cNvPr id="0" name="图片 3084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0" y="0"/>
                        <a:ext cx="12192000" cy="6921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Rectangle 4"/>
          <p:cNvSpPr>
            <a:spLocks noChangeArrowheads="1"/>
          </p:cNvSpPr>
          <p:nvPr userDrawn="1"/>
        </p:nvSpPr>
        <p:spPr bwMode="auto">
          <a:xfrm>
            <a:off x="0" y="6538913"/>
            <a:ext cx="12192000" cy="333375"/>
          </a:xfrm>
          <a:prstGeom prst="rect">
            <a:avLst/>
          </a:prstGeom>
          <a:gradFill rotWithShape="1">
            <a:gsLst>
              <a:gs pos="0">
                <a:schemeClr val="tx2"/>
              </a:gs>
              <a:gs pos="100000">
                <a:schemeClr val="accent1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rgbClr val="2B166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4" name="Rectangle 5"/>
          <p:cNvSpPr>
            <a:spLocks noChangeArrowheads="1"/>
          </p:cNvSpPr>
          <p:nvPr userDrawn="1"/>
        </p:nvSpPr>
        <p:spPr bwMode="auto">
          <a:xfrm>
            <a:off x="0" y="692150"/>
            <a:ext cx="12192000" cy="73025"/>
          </a:xfrm>
          <a:prstGeom prst="rect">
            <a:avLst/>
          </a:prstGeom>
          <a:gradFill rotWithShape="1">
            <a:gsLst>
              <a:gs pos="0">
                <a:srgbClr val="CDEDFA"/>
              </a:gs>
              <a:gs pos="50000">
                <a:schemeClr val="accent1"/>
              </a:gs>
              <a:gs pos="100000">
                <a:srgbClr val="CDEDFA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rgbClr val="2B166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5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523038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www.themegallery.com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8432800" y="6537325"/>
            <a:ext cx="32512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Company Logo</a:t>
            </a:r>
            <a:endParaRPr kumimoji="0" lang="en-US" altLang="zh-CN" sz="10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368800" y="6537325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8EB69E3-4639-4D52-8D39-DA8FDDEDD357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ctrTitle" hasCustomPrompt="1"/>
            <p:custDataLst>
              <p:tags r:id="rId4"/>
            </p:custDataLst>
          </p:nvPr>
        </p:nvSpPr>
        <p:spPr>
          <a:xfrm>
            <a:off x="1882775" y="1122680"/>
            <a:ext cx="8579485" cy="1785620"/>
          </a:xfrm>
        </p:spPr>
        <p:txBody>
          <a:bodyPr/>
          <a:p>
            <a:r>
              <a:rPr lang="zh-CN" altLang="en-US" sz="4000">
                <a:solidFill>
                  <a:schemeClr val="tx1"/>
                </a:solidFill>
              </a:rPr>
              <a:t>实践是编程能力提升的最好途径，</a:t>
            </a:r>
            <a:br>
              <a:rPr lang="zh-CN" altLang="en-US" sz="4000">
                <a:solidFill>
                  <a:schemeClr val="tx1"/>
                </a:solidFill>
              </a:rPr>
            </a:br>
            <a:r>
              <a:rPr lang="zh-CN" altLang="en-US" sz="4000">
                <a:solidFill>
                  <a:schemeClr val="tx1"/>
                </a:solidFill>
              </a:rPr>
              <a:t>让我们行动起来吧！</a:t>
            </a:r>
            <a:endParaRPr lang="zh-CN" altLang="en-US" sz="4000">
              <a:solidFill>
                <a:schemeClr val="tx1"/>
              </a:solidFill>
            </a:endParaRPr>
          </a:p>
        </p:txBody>
      </p:sp>
      <p:sp>
        <p:nvSpPr>
          <p:cNvPr id="5" name="副标题 2"/>
          <p:cNvSpPr>
            <a:spLocks noGrp="1"/>
          </p:cNvSpPr>
          <p:nvPr userDrawn="1">
            <p:custDataLst>
              <p:tags r:id="rId5"/>
            </p:custDataLst>
          </p:nvPr>
        </p:nvSpPr>
        <p:spPr>
          <a:xfrm>
            <a:off x="3863975" y="3573145"/>
            <a:ext cx="3963035" cy="1655445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None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None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800"/>
          </a:p>
          <a:p>
            <a:pPr algn="ctr"/>
            <a:r>
              <a:rPr lang="zh-CN" altLang="en-US" sz="2800"/>
              <a:t>谢谢观看！</a:t>
            </a:r>
            <a:endParaRPr lang="zh-CN" altLang="en-US" sz="280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900113"/>
            <a:ext cx="5384800" cy="52482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900113"/>
            <a:ext cx="5384800" cy="52482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15" name="Rectangle 7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609600" y="6523038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www.themegallery.com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8432800" y="6537325"/>
            <a:ext cx="32512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Company Logo</a:t>
            </a:r>
            <a:endParaRPr kumimoji="0" lang="en-US" altLang="zh-CN" sz="10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368800" y="6537325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FC620CA-FE9A-461F-AC2E-DBE44922D75A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7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40317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40317" y="2505075"/>
            <a:ext cx="5158316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15" name="Rectangle 7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609600" y="6523038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www.themegallery.com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Rectangle 8"/>
          <p:cNvSpPr>
            <a:spLocks noGrp="1" noChangeArrowheads="1"/>
          </p:cNvSpPr>
          <p:nvPr>
            <p:ph type="ftr" sz="quarter" idx="13"/>
          </p:nvPr>
        </p:nvSpPr>
        <p:spPr bwMode="auto">
          <a:xfrm>
            <a:off x="8432800" y="6537325"/>
            <a:ext cx="32512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Company Logo</a:t>
            </a:r>
            <a:endParaRPr kumimoji="0" lang="en-US" altLang="zh-CN" sz="10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Rectangle 9"/>
          <p:cNvSpPr>
            <a:spLocks noGrp="1" noChangeArrowheads="1"/>
          </p:cNvSpPr>
          <p:nvPr>
            <p:ph type="sldNum" sz="quarter" idx="14"/>
          </p:nvPr>
        </p:nvSpPr>
        <p:spPr bwMode="auto">
          <a:xfrm>
            <a:off x="4368800" y="6537325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A664199-D803-442A-AE16-6825D4B40E05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5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523038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www.themegallery.com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8432800" y="6537325"/>
            <a:ext cx="32512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Company Logo</a:t>
            </a:r>
            <a:endParaRPr kumimoji="0" lang="en-US" altLang="zh-CN" sz="10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368800" y="6537325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706956B-3BF8-48C8-89C3-9A734DC3C746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20" Type="http://schemas.openxmlformats.org/officeDocument/2006/relationships/vmlDrawing" Target="../drawings/vmlDrawing3.v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13.xml"/><Relationship Id="rId18" Type="http://schemas.openxmlformats.org/officeDocument/2006/relationships/tags" Target="../tags/tag12.xml"/><Relationship Id="rId17" Type="http://schemas.openxmlformats.org/officeDocument/2006/relationships/image" Target="../media/image1.png"/><Relationship Id="rId16" Type="http://schemas.openxmlformats.org/officeDocument/2006/relationships/oleObject" Target="../embeddings/oleObject3.bin"/><Relationship Id="rId15" Type="http://schemas.openxmlformats.org/officeDocument/2006/relationships/tags" Target="../tags/tag11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078" name="Rectangle 6"/>
          <p:cNvSpPr>
            <a:spLocks noGrp="1"/>
          </p:cNvSpPr>
          <p:nvPr>
            <p:ph type="body" idx="1"/>
          </p:nvPr>
        </p:nvSpPr>
        <p:spPr>
          <a:xfrm>
            <a:off x="609600" y="900430"/>
            <a:ext cx="10972800" cy="568198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en-US" altLang="zh-CN" dirty="0"/>
              <a:t>Click to edit Master text styles</a:t>
            </a:r>
            <a:endParaRPr lang="en-US" altLang="zh-CN" dirty="0"/>
          </a:p>
          <a:p>
            <a:pPr lvl="1"/>
            <a:r>
              <a:rPr lang="en-US" altLang="zh-CN" dirty="0"/>
              <a:t>Second level</a:t>
            </a:r>
            <a:endParaRPr lang="en-US" altLang="zh-CN" dirty="0"/>
          </a:p>
          <a:p>
            <a:pPr lvl="2"/>
            <a:r>
              <a:rPr lang="en-US" altLang="zh-CN" dirty="0"/>
              <a:t>Third level</a:t>
            </a:r>
            <a:endParaRPr lang="en-US" altLang="zh-CN" dirty="0"/>
          </a:p>
          <a:p>
            <a:pPr lvl="3"/>
            <a:r>
              <a:rPr lang="en-US" altLang="zh-CN" dirty="0"/>
              <a:t>Fourth level</a:t>
            </a:r>
            <a:endParaRPr lang="en-US" altLang="zh-CN" dirty="0"/>
          </a:p>
          <a:p>
            <a:pPr lvl="4"/>
            <a:r>
              <a:rPr lang="en-US" altLang="zh-CN" dirty="0"/>
              <a:t>Fifth level</a:t>
            </a:r>
            <a:endParaRPr lang="en-US" altLang="zh-CN" dirty="0"/>
          </a:p>
        </p:txBody>
      </p:sp>
      <p:sp>
        <p:nvSpPr>
          <p:cNvPr id="3082" name="Rectangle 10"/>
          <p:cNvSpPr>
            <a:spLocks noGrp="1"/>
          </p:cNvSpPr>
          <p:nvPr>
            <p:ph type="title"/>
          </p:nvPr>
        </p:nvSpPr>
        <p:spPr>
          <a:xfrm>
            <a:off x="609600" y="150813"/>
            <a:ext cx="10972800" cy="563562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en-US" altLang="zh-CN" dirty="0"/>
              <a:t>Click to edit Master title style</a:t>
            </a:r>
            <a:endParaRPr lang="en-US" altLang="zh-CN" dirty="0"/>
          </a:p>
        </p:txBody>
      </p:sp>
      <p:graphicFrame>
        <p:nvGraphicFramePr>
          <p:cNvPr id="18435" name="Object 3"/>
          <p:cNvGraphicFramePr>
            <a:graphicFrameLocks noChangeAspect="1"/>
          </p:cNvGraphicFramePr>
          <p:nvPr userDrawn="1">
            <p:custDataLst>
              <p:tags r:id="rId15"/>
            </p:custDataLst>
          </p:nvPr>
        </p:nvGraphicFramePr>
        <p:xfrm>
          <a:off x="0" y="0"/>
          <a:ext cx="12192000" cy="692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5" name="" r:id="rId16" imgW="7391400" imgH="914400" progId="Photoshop.Image.6">
                  <p:embed/>
                </p:oleObj>
              </mc:Choice>
              <mc:Fallback>
                <p:oleObj name="" r:id="rId16" imgW="7391400" imgH="914400" progId="Photoshop.Image.6">
                  <p:embed/>
                  <p:pic>
                    <p:nvPicPr>
                      <p:cNvPr id="0" name="图片 3084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0" y="0"/>
                        <a:ext cx="12192000" cy="6921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Rectangle 5"/>
          <p:cNvSpPr>
            <a:spLocks noChangeArrowheads="1"/>
          </p:cNvSpPr>
          <p:nvPr userDrawn="1">
            <p:custDataLst>
              <p:tags r:id="rId18"/>
            </p:custDataLst>
          </p:nvPr>
        </p:nvSpPr>
        <p:spPr bwMode="auto">
          <a:xfrm>
            <a:off x="0" y="692150"/>
            <a:ext cx="12192000" cy="73025"/>
          </a:xfrm>
          <a:prstGeom prst="rect">
            <a:avLst/>
          </a:prstGeom>
          <a:gradFill rotWithShape="1">
            <a:gsLst>
              <a:gs pos="0">
                <a:srgbClr val="CDEDFA"/>
              </a:gs>
              <a:gs pos="50000">
                <a:schemeClr val="accent1"/>
              </a:gs>
              <a:gs pos="100000">
                <a:srgbClr val="CDEDFA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rgbClr val="2B166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8434" name="未知"/>
          <p:cNvSpPr/>
          <p:nvPr userDrawn="1">
            <p:custDataLst>
              <p:tags r:id="rId19"/>
            </p:custDataLst>
          </p:nvPr>
        </p:nvSpPr>
        <p:spPr>
          <a:xfrm>
            <a:off x="0" y="5445125"/>
            <a:ext cx="12192000" cy="1414463"/>
          </a:xfrm>
          <a:custGeom>
            <a:avLst/>
            <a:gdLst/>
            <a:ahLst/>
            <a:cxnLst>
              <a:cxn ang="0">
                <a:pos x="2147483646" y="2147483646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0" y="2147483646"/>
              </a:cxn>
              <a:cxn ang="0">
                <a:pos x="0" y="2147483646"/>
              </a:cxn>
              <a:cxn ang="0">
                <a:pos x="2147483646" y="2147483646"/>
              </a:cxn>
            </a:cxnLst>
            <a:pathLst>
              <a:path w="5760" h="891">
                <a:moveTo>
                  <a:pt x="5760" y="885"/>
                </a:moveTo>
                <a:lnTo>
                  <a:pt x="5760" y="0"/>
                </a:lnTo>
                <a:cubicBezTo>
                  <a:pt x="4888" y="573"/>
                  <a:pt x="3696" y="609"/>
                  <a:pt x="2832" y="626"/>
                </a:cubicBezTo>
                <a:cubicBezTo>
                  <a:pt x="1968" y="643"/>
                  <a:pt x="640" y="474"/>
                  <a:pt x="0" y="36"/>
                </a:cubicBezTo>
                <a:lnTo>
                  <a:pt x="0" y="891"/>
                </a:lnTo>
                <a:lnTo>
                  <a:pt x="5760" y="885"/>
                </a:lnTo>
                <a:close/>
              </a:path>
            </a:pathLst>
          </a:custGeom>
          <a:gradFill rotWithShape="1">
            <a:gsLst>
              <a:gs pos="0">
                <a:schemeClr val="accent1">
                  <a:alpha val="100000"/>
                </a:schemeClr>
              </a:gs>
              <a:gs pos="100000">
                <a:srgbClr val="E3F5FC">
                  <a:alpha val="100000"/>
                </a:srgbClr>
              </a:gs>
            </a:gsLst>
            <a:lin ang="5400000" scaled="1"/>
            <a:tileRect/>
          </a:gradFill>
          <a:ln w="9525">
            <a:noFill/>
          </a:ln>
        </p:spPr>
        <p:txBody>
          <a:bodyPr/>
          <a:p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 b="1" kern="1200">
          <a:solidFill>
            <a:schemeClr val="bg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anose="020B060403050404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anose="020B060403050404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anose="020B060403050404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anose="020B060403050404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anose="020B060403050404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anose="020B060403050404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anose="020B060403050404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anose="020B060403050404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v"/>
        <a:defRPr sz="28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§"/>
        <a:defRPr sz="28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3.png"/><Relationship Id="rId2" Type="http://schemas.openxmlformats.org/officeDocument/2006/relationships/tags" Target="../tags/tag24.xml"/><Relationship Id="rId1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4.png"/><Relationship Id="rId2" Type="http://schemas.openxmlformats.org/officeDocument/2006/relationships/tags" Target="../tags/tag25.xml"/><Relationship Id="rId1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6.png"/><Relationship Id="rId4" Type="http://schemas.openxmlformats.org/officeDocument/2006/relationships/tags" Target="../tags/tag27.xml"/><Relationship Id="rId3" Type="http://schemas.openxmlformats.org/officeDocument/2006/relationships/image" Target="../media/image5.png"/><Relationship Id="rId2" Type="http://schemas.openxmlformats.org/officeDocument/2006/relationships/tags" Target="../tags/tag26.xml"/><Relationship Id="rId1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7.png"/><Relationship Id="rId2" Type="http://schemas.openxmlformats.org/officeDocument/2006/relationships/tags" Target="../tags/tag28.xml"/><Relationship Id="rId1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tags" Target="../tags/tag2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tags" Target="../tags/tag15.xml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tags" Target="../tags/tag23.xml"/><Relationship Id="rId3" Type="http://schemas.openxmlformats.org/officeDocument/2006/relationships/tags" Target="../tags/tag22.xml"/><Relationship Id="rId2" Type="http://schemas.openxmlformats.org/officeDocument/2006/relationships/image" Target="../media/image2.png"/><Relationship Id="rId1" Type="http://schemas.openxmlformats.org/officeDocument/2006/relationships/tags" Target="../tags/tag2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4" name="矩形 8"/>
          <p:cNvSpPr/>
          <p:nvPr/>
        </p:nvSpPr>
        <p:spPr>
          <a:xfrm>
            <a:off x="0" y="1752600"/>
            <a:ext cx="12186920" cy="1676400"/>
          </a:xfrm>
          <a:prstGeom prst="rect">
            <a:avLst/>
          </a:prstGeom>
          <a:solidFill>
            <a:schemeClr val="tx2"/>
          </a:solidFill>
          <a:ln w="9525">
            <a:noFill/>
          </a:ln>
        </p:spPr>
        <p:txBody>
          <a:bodyPr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endParaRPr lang="zh-CN" altLang="en-US" sz="1800" b="0" dirty="0">
              <a:solidFill>
                <a:srgbClr val="FFFFFF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8677" name="TextBox 15"/>
          <p:cNvSpPr txBox="1"/>
          <p:nvPr/>
        </p:nvSpPr>
        <p:spPr>
          <a:xfrm>
            <a:off x="1576070" y="2208530"/>
            <a:ext cx="9067165" cy="7683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sz="4400" dirty="0">
                <a:solidFill>
                  <a:srgbClr val="FFFF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第9单元 异常处理</a:t>
            </a:r>
            <a:endParaRPr sz="4400" dirty="0">
              <a:solidFill>
                <a:srgbClr val="FFFFFF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8678" name="副标题 2"/>
          <p:cNvSpPr txBox="1"/>
          <p:nvPr/>
        </p:nvSpPr>
        <p:spPr>
          <a:xfrm>
            <a:off x="4953000" y="4876800"/>
            <a:ext cx="2611438" cy="5334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buClrTx/>
              <a:buFont typeface="Arial" panose="020B0604020202020204" pitchFamily="34" charset="0"/>
              <a:buNone/>
            </a:pPr>
            <a:r>
              <a:rPr lang="zh-CN" altLang="en-US" sz="2400" dirty="0">
                <a:solidFill>
                  <a:srgbClr val="2B166E"/>
                </a:solidFill>
                <a:latin typeface="Times New Roman" panose="02020603050405020304" pitchFamily="18" charset="0"/>
                <a:ea typeface="楷体_GB2312" pitchFamily="1" charset="-122"/>
              </a:rPr>
              <a:t>主讲人：李永刚</a:t>
            </a:r>
            <a:endParaRPr lang="zh-CN" altLang="en-US" sz="2400" dirty="0">
              <a:solidFill>
                <a:srgbClr val="2B166E"/>
              </a:solidFill>
              <a:latin typeface="Times New Roman" panose="02020603050405020304" pitchFamily="18" charset="0"/>
              <a:ea typeface="楷体_GB2312" pitchFamily="1" charset="-122"/>
            </a:endParaRPr>
          </a:p>
        </p:txBody>
      </p:sp>
      <p:sp>
        <p:nvSpPr>
          <p:cNvPr id="28679" name="标题 1"/>
          <p:cNvSpPr txBox="1"/>
          <p:nvPr/>
        </p:nvSpPr>
        <p:spPr>
          <a:xfrm>
            <a:off x="3924300" y="142875"/>
            <a:ext cx="4343400" cy="563563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marL="0" lvl="0" indent="0" algn="ctr">
              <a:spcBef>
                <a:spcPct val="0"/>
              </a:spcBef>
              <a:buClrTx/>
              <a:buFontTx/>
              <a:buNone/>
            </a:pPr>
            <a:r>
              <a:rPr lang="en-US" altLang="zh-CN" sz="2400" dirty="0">
                <a:solidFill>
                  <a:srgbClr val="FFFF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Java</a:t>
            </a:r>
            <a:r>
              <a:rPr lang="zh-CN" altLang="en-US" sz="2400" dirty="0">
                <a:solidFill>
                  <a:srgbClr val="FFFF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程序设计实践教程</a:t>
            </a:r>
            <a:endParaRPr lang="zh-CN" altLang="en-US" sz="2400" dirty="0">
              <a:solidFill>
                <a:srgbClr val="FFFFFF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8680" name="TextBox 15"/>
          <p:cNvSpPr txBox="1"/>
          <p:nvPr/>
        </p:nvSpPr>
        <p:spPr>
          <a:xfrm>
            <a:off x="0" y="3886200"/>
            <a:ext cx="12187555" cy="610235"/>
          </a:xfrm>
          <a:prstGeom prst="rect">
            <a:avLst/>
          </a:prstGeom>
          <a:solidFill>
            <a:srgbClr val="6ED4D4"/>
          </a:solidFill>
          <a:ln w="9525">
            <a:noFill/>
          </a:ln>
        </p:spPr>
        <p:txBody>
          <a:bodyPr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marL="0" lvl="0" indent="0" algn="ctr">
              <a:spcBef>
                <a:spcPct val="0"/>
              </a:spcBef>
              <a:buClrTx/>
              <a:buFontTx/>
              <a:buNone/>
            </a:pPr>
            <a:r>
              <a:rPr sz="2400" dirty="0">
                <a:solidFill>
                  <a:srgbClr val="40404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实验 异常处理的实现</a:t>
            </a:r>
            <a:endParaRPr sz="2400" dirty="0">
              <a:solidFill>
                <a:srgbClr val="40404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8676" name="矩形 14"/>
          <p:cNvSpPr/>
          <p:nvPr>
            <p:custDataLst>
              <p:tags r:id="rId1"/>
            </p:custDataLst>
          </p:nvPr>
        </p:nvSpPr>
        <p:spPr>
          <a:xfrm>
            <a:off x="0" y="1120775"/>
            <a:ext cx="11388090" cy="76200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endParaRPr lang="zh-CN" altLang="en-US" sz="1800" b="0" dirty="0">
              <a:solidFill>
                <a:srgbClr val="FFFFFF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>
                <a:sym typeface="+mn-ea"/>
              </a:rPr>
              <a:t>设计性实验--判断能否构成三角形</a:t>
            </a:r>
            <a:endParaRPr>
              <a:sym typeface="+mn-ea"/>
            </a:endParaRPr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609600" y="756920"/>
            <a:ext cx="10972800" cy="5681980"/>
          </a:xfrm>
        </p:spPr>
        <p:txBody>
          <a:bodyPr/>
          <a:p>
            <a:r>
              <a:rPr lang="zh-CN" altLang="en-US" sz="2400"/>
              <a:t>根据三角形3条边的性质，判断能否构成三角形，若不能构成三角形就显示异常信息“不能构成三角形”并抛出IllegalArgumentException 异常。</a:t>
            </a:r>
            <a:endParaRPr lang="zh-CN" altLang="en-US" sz="2400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29640" y="2127885"/>
            <a:ext cx="428625" cy="31432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362075" y="2073910"/>
            <a:ext cx="110998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>
                <a:solidFill>
                  <a:srgbClr val="FF0000"/>
                </a:solidFill>
                <a:sym typeface="+mn-ea"/>
              </a:rPr>
              <a:t>点拨：</a:t>
            </a:r>
            <a:endParaRPr lang="zh-CN" altLang="en-US" sz="2400" b="1">
              <a:solidFill>
                <a:srgbClr val="FF0000"/>
              </a:solidFill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39470" y="2924810"/>
            <a:ext cx="5958840" cy="24612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42900" indent="-342900">
              <a:spcBef>
                <a:spcPts val="1200"/>
              </a:spcBef>
              <a:buClrTx/>
              <a:buSzTx/>
              <a:buFont typeface="Wingdings" panose="05000000000000000000" charset="0"/>
              <a:buChar char="Ø"/>
            </a:pPr>
            <a:r>
              <a:rPr sz="2400" b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在sanjiao(a, b, c)方法的定义中</a:t>
            </a:r>
            <a:r>
              <a:rPr lang="en-US" sz="2400" b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2400" b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sz="2400" b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应该满足a+b&gt;c且&amp;a+c&gt;b且&amp;b+c&gt;a的条件，对不满足条件的参数需要抛出IllegalArgumentException异常。</a:t>
            </a:r>
            <a:endParaRPr sz="2400" b="1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spcBef>
                <a:spcPts val="1200"/>
              </a:spcBef>
              <a:buClrTx/>
              <a:buSzTx/>
              <a:buFont typeface="Wingdings" panose="05000000000000000000" charset="0"/>
              <a:buChar char="Ø"/>
            </a:pPr>
            <a:r>
              <a:rPr sz="2400" b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在调用sanjiao(a, b, c)方法时，需要捕获IllegalArgumentException异常。</a:t>
            </a:r>
            <a:endParaRPr sz="2400" b="1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76" name="图片 176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7031990" y="3140710"/>
            <a:ext cx="4771390" cy="10960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  <p:bldLst>
      <p:bldP spid="2" grpId="1"/>
      <p:bldP spid="3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>
                <a:sym typeface="+mn-ea"/>
              </a:rPr>
              <a:t>设计性实验--字符串转数值</a:t>
            </a:r>
            <a:endParaRPr>
              <a:sym typeface="+mn-ea"/>
            </a:endParaRPr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609600" y="756920"/>
            <a:ext cx="10972800" cy="5681980"/>
          </a:xfrm>
        </p:spPr>
        <p:txBody>
          <a:bodyPr/>
          <a:p>
            <a:r>
              <a:rPr lang="zh-CN" altLang="en-US" sz="2400"/>
              <a:t>编写binDec(String binString)方法，将一个二进制字符串转换为一个十进制数。实现binDec方法，在字符串不是一个二进制字符串时抛出NumberFormatException异常。</a:t>
            </a:r>
            <a:endParaRPr lang="zh-CN" altLang="en-US" sz="2400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29640" y="2127885"/>
            <a:ext cx="428625" cy="31432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362075" y="2073910"/>
            <a:ext cx="110998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>
                <a:solidFill>
                  <a:srgbClr val="FF0000"/>
                </a:solidFill>
                <a:sym typeface="+mn-ea"/>
              </a:rPr>
              <a:t>点拨：</a:t>
            </a:r>
            <a:endParaRPr lang="zh-CN" altLang="en-US" sz="2400" b="1">
              <a:solidFill>
                <a:srgbClr val="FF0000"/>
              </a:solidFill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55370" y="2727960"/>
            <a:ext cx="10433050" cy="20916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42900" indent="-342900">
              <a:spcBef>
                <a:spcPts val="1200"/>
              </a:spcBef>
              <a:buClrTx/>
              <a:buSzTx/>
              <a:buFont typeface="Wingdings" panose="05000000000000000000" charset="0"/>
              <a:buChar char="Ø"/>
            </a:pPr>
            <a:r>
              <a:rPr sz="2400" b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(1)在binDec(binString)方法的定义中，须判断参数binString中的每一个字符，若其为字符‘0’或‘1’时，按二进制转换为十进制，若其不为字符‘0’或‘1’时，则抛出NumberFormatException类型异常。</a:t>
            </a:r>
            <a:endParaRPr sz="2400" b="1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spcBef>
                <a:spcPts val="1200"/>
              </a:spcBef>
              <a:buClrTx/>
              <a:buSzTx/>
              <a:buFont typeface="Wingdings" panose="05000000000000000000" charset="0"/>
              <a:buChar char="Ø"/>
            </a:pPr>
            <a:r>
              <a:rPr sz="2400" b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(2)在调用binDec(binString)方法时，应捕获NumberFormatException类型异常。</a:t>
            </a:r>
            <a:endParaRPr sz="2400" b="1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78" name="图片 178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288030" y="4940935"/>
            <a:ext cx="6006465" cy="16205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  <p:bldLst>
      <p:bldP spid="2" grpId="1"/>
      <p:bldP spid="3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>
                <a:sym typeface="+mn-ea"/>
              </a:rPr>
              <a:t>设计性实验--多catch语句应用</a:t>
            </a:r>
            <a:endParaRPr>
              <a:sym typeface="+mn-ea"/>
            </a:endParaRPr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466090" y="756920"/>
            <a:ext cx="11679555" cy="5681980"/>
          </a:xfrm>
        </p:spPr>
        <p:txBody>
          <a:bodyPr/>
          <a:p>
            <a:r>
              <a:rPr lang="zh-CN" altLang="en-US" sz="2000"/>
              <a:t>设计一个MultiException实体类，该类至少包含一个方法：int[] cyclicDivision(int []arr,int len) throws ArithmeticException,</a:t>
            </a:r>
            <a:r>
              <a:rPr lang="en-US" altLang="zh-CN" sz="2000"/>
              <a:t> </a:t>
            </a:r>
            <a:r>
              <a:rPr lang="zh-CN" altLang="en-US" sz="2000"/>
              <a:t>ArrayIndexOutOfBoundsException，实现数组arr[len]中的元素循环除。如果数组长度小于0，抛出NegativeException异常。</a:t>
            </a:r>
            <a:endParaRPr lang="zh-CN" altLang="en-US" sz="2000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29640" y="2127885"/>
            <a:ext cx="428625" cy="31432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362075" y="2073910"/>
            <a:ext cx="110998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>
                <a:solidFill>
                  <a:srgbClr val="FF0000"/>
                </a:solidFill>
                <a:sym typeface="+mn-ea"/>
              </a:rPr>
              <a:t>点拨：</a:t>
            </a:r>
            <a:endParaRPr lang="zh-CN" altLang="en-US" sz="2400" b="1">
              <a:solidFill>
                <a:srgbClr val="FF0000"/>
              </a:solidFill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83615" y="2780665"/>
            <a:ext cx="6515735" cy="27381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42900" indent="-342900">
              <a:spcBef>
                <a:spcPts val="1200"/>
              </a:spcBef>
              <a:buClrTx/>
              <a:buSzTx/>
              <a:buFont typeface="Wingdings" panose="05000000000000000000" charset="0"/>
              <a:buChar char="Ø"/>
            </a:pPr>
            <a:r>
              <a:rPr sz="2400" b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sz="2400" b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在try语句块中，</a:t>
            </a:r>
            <a:r>
              <a:rPr sz="2400" b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输入数组长度len后：</a:t>
            </a:r>
            <a:endParaRPr sz="2400" b="1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>
              <a:spcBef>
                <a:spcPts val="1200"/>
              </a:spcBef>
              <a:buClrTx/>
              <a:buSzTx/>
            </a:pPr>
            <a:r>
              <a:rPr sz="2000" b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if(len &lt; 0) {</a:t>
            </a:r>
            <a:endParaRPr sz="2000" b="1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>
              <a:spcBef>
                <a:spcPts val="1200"/>
              </a:spcBef>
              <a:buClrTx/>
              <a:buSzTx/>
            </a:pPr>
            <a:r>
              <a:rPr sz="2000" b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throw new Exception("NegativeException");</a:t>
            </a:r>
            <a:endParaRPr sz="2000" b="1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>
              <a:spcBef>
                <a:spcPts val="1200"/>
              </a:spcBef>
              <a:buClrTx/>
              <a:buSzTx/>
            </a:pPr>
            <a:r>
              <a:rPr sz="2000" b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endParaRPr sz="2000" b="1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spcBef>
                <a:spcPts val="1200"/>
              </a:spcBef>
              <a:buClrTx/>
              <a:buSzTx/>
              <a:buFont typeface="Wingdings" panose="05000000000000000000" charset="0"/>
              <a:buChar char="Ø"/>
            </a:pPr>
            <a:r>
              <a:rPr sz="2400" b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(2)由于连续捕获多种类型的异常，需连续使用多个catch块，finally块紧跟其后。</a:t>
            </a:r>
            <a:endParaRPr sz="2400" b="1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80" name="图片 180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rcRect r="18602"/>
          <a:stretch>
            <a:fillRect/>
          </a:stretch>
        </p:blipFill>
        <p:spPr>
          <a:xfrm>
            <a:off x="7680325" y="2493010"/>
            <a:ext cx="4344670" cy="1129665"/>
          </a:xfrm>
          <a:prstGeom prst="rect">
            <a:avLst/>
          </a:prstGeom>
        </p:spPr>
      </p:pic>
      <p:pic>
        <p:nvPicPr>
          <p:cNvPr id="182" name="图片 182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rcRect r="57401"/>
          <a:stretch>
            <a:fillRect/>
          </a:stretch>
        </p:blipFill>
        <p:spPr>
          <a:xfrm>
            <a:off x="7680325" y="4220845"/>
            <a:ext cx="3088005" cy="21805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  <p:bldLst>
      <p:bldP spid="2" grpId="1"/>
      <p:bldP spid="3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>
                <a:sym typeface="+mn-ea"/>
              </a:rPr>
              <a:t>设计性实验--统计导弹中的bug</a:t>
            </a:r>
            <a:endParaRPr>
              <a:sym typeface="+mn-ea"/>
            </a:endParaRPr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466090" y="756920"/>
            <a:ext cx="11679555" cy="5681980"/>
          </a:xfrm>
        </p:spPr>
        <p:txBody>
          <a:bodyPr/>
          <a:p>
            <a:r>
              <a:rPr sz="2000"/>
              <a:t>编写程序，统计有多少颗导弹是没有“bug”的。输入1个数N，表示有N颗导弹。设计一个名为BugException的异常类。生成每颗导弹信息的时候，要捕获BugException异常类。</a:t>
            </a:r>
            <a:endParaRPr sz="2000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6130" y="1984375"/>
            <a:ext cx="428625" cy="31432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218565" y="1930400"/>
            <a:ext cx="110998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>
                <a:solidFill>
                  <a:srgbClr val="FF0000"/>
                </a:solidFill>
                <a:sym typeface="+mn-ea"/>
              </a:rPr>
              <a:t>点拨：</a:t>
            </a:r>
            <a:endParaRPr lang="zh-CN" altLang="en-US" sz="2400" b="1">
              <a:solidFill>
                <a:srgbClr val="FF0000"/>
              </a:solidFill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95325" y="2644775"/>
            <a:ext cx="6677660" cy="19069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42900" indent="-342900">
              <a:spcBef>
                <a:spcPts val="1200"/>
              </a:spcBef>
              <a:buClrTx/>
              <a:buSzTx/>
              <a:buFont typeface="Wingdings" panose="05000000000000000000" charset="0"/>
              <a:buChar char="Ø"/>
            </a:pPr>
            <a:r>
              <a:rPr sz="2400" b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自定义BugException类。</a:t>
            </a:r>
            <a:endParaRPr sz="2400" b="1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spcBef>
                <a:spcPts val="1200"/>
              </a:spcBef>
              <a:buClrTx/>
              <a:buSzTx/>
              <a:buFont typeface="Wingdings" panose="05000000000000000000" charset="0"/>
              <a:buChar char="Ø"/>
            </a:pPr>
            <a:r>
              <a:rPr sz="2400" b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设计一个checkBug()方法，</a:t>
            </a:r>
            <a:r>
              <a:rPr lang="zh-CN" sz="2400" b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方法头</a:t>
            </a:r>
            <a:r>
              <a:rPr sz="2400" b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示例如下：</a:t>
            </a:r>
            <a:endParaRPr sz="2400" b="1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1200"/>
              </a:spcBef>
              <a:buClrTx/>
              <a:buSzTx/>
              <a:buFont typeface="Wingdings" panose="05000000000000000000" charset="0"/>
            </a:pPr>
            <a:r>
              <a:rPr lang="en-US" sz="2000" b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sz="2000" b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public static void checkBug(int i) throws BugException</a:t>
            </a:r>
            <a:endParaRPr sz="2000" b="1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spcBef>
                <a:spcPts val="1200"/>
              </a:spcBef>
              <a:buClrTx/>
              <a:buSzTx/>
              <a:buFont typeface="Wingdings" panose="05000000000000000000" charset="0"/>
              <a:buChar char="Ø"/>
            </a:pPr>
            <a:endParaRPr sz="2000" b="1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7" name="图片 47" descr="9-7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rcRect r="39222"/>
          <a:stretch>
            <a:fillRect/>
          </a:stretch>
        </p:blipFill>
        <p:spPr>
          <a:xfrm>
            <a:off x="7464425" y="2348865"/>
            <a:ext cx="3982085" cy="2657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  <p:bldLst>
      <p:bldP spid="2" grpId="1"/>
      <p:bldP spid="3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6" name="矩形 8"/>
          <p:cNvSpPr/>
          <p:nvPr/>
        </p:nvSpPr>
        <p:spPr>
          <a:xfrm>
            <a:off x="1467485" y="1332230"/>
            <a:ext cx="9904730" cy="12915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</a:pPr>
            <a:r>
              <a:rPr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NoClassDefFoundError 是 Error(错误)类型，而 ClassNoFoundExcept</a:t>
            </a:r>
            <a:r>
              <a:rPr 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ion</a:t>
            </a:r>
            <a:r>
              <a:rPr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是 Exception(异常)类型。请分析NoClassDefFoundError 和 ClassNoFoundException 有什么区别。</a:t>
            </a:r>
            <a:endParaRPr sz="20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10"/>
          <p:cNvSpPr/>
          <p:nvPr>
            <p:custDataLst>
              <p:tags r:id="rId1"/>
            </p:custDataLst>
          </p:nvPr>
        </p:nvSpPr>
        <p:spPr>
          <a:xfrm>
            <a:off x="1559560" y="3241675"/>
            <a:ext cx="8776335" cy="8915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</a:pPr>
            <a:r>
              <a:rPr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Integer.parseInt(null) 和 Double.parseDouble(null) 抛出的异常一样吗？为什么？</a:t>
            </a:r>
            <a:endParaRPr sz="20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8" name="圆角矩形 3"/>
          <p:cNvSpPr>
            <a:spLocks noChangeAspect="1"/>
          </p:cNvSpPr>
          <p:nvPr>
            <p:custDataLst>
              <p:tags r:id="rId2"/>
            </p:custDataLst>
          </p:nvPr>
        </p:nvSpPr>
        <p:spPr>
          <a:xfrm>
            <a:off x="678180" y="1449388"/>
            <a:ext cx="539750" cy="539750"/>
          </a:xfrm>
          <a:prstGeom prst="roundRect">
            <a:avLst>
              <a:gd name="adj" fmla="val 16667"/>
            </a:avLst>
          </a:prstGeom>
          <a:solidFill>
            <a:srgbClr val="98D489"/>
          </a:solidFill>
          <a:ln w="9525">
            <a:noFill/>
          </a:ln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 panose="020B0502040204020203" pitchFamily="34" charset="0"/>
                <a:ea typeface="微软雅黑" panose="020B0503020204020204" pitchFamily="34" charset="-122"/>
                <a:cs typeface="+mn-ea"/>
              </a:rPr>
              <a:t>1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 panose="020B0502040204020203" pitchFamily="34" charset="0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9" name="圆角矩形 4"/>
          <p:cNvSpPr>
            <a:spLocks noChangeAspect="1"/>
          </p:cNvSpPr>
          <p:nvPr>
            <p:custDataLst>
              <p:tags r:id="rId3"/>
            </p:custDataLst>
          </p:nvPr>
        </p:nvSpPr>
        <p:spPr>
          <a:xfrm>
            <a:off x="678180" y="3320098"/>
            <a:ext cx="539750" cy="541337"/>
          </a:xfrm>
          <a:prstGeom prst="roundRect">
            <a:avLst>
              <a:gd name="adj" fmla="val 16667"/>
            </a:avLst>
          </a:prstGeom>
          <a:solidFill>
            <a:srgbClr val="6ED4D4"/>
          </a:solidFill>
          <a:ln w="9525">
            <a:noFill/>
          </a:ln>
        </p:spPr>
        <p:txBody>
          <a:bodyPr anchor="ctr" anchorCtr="0"/>
          <a:p>
            <a:pPr algn="ctr" eaLnBrk="1" hangingPunct="1"/>
            <a:r>
              <a:rPr lang="en-US" altLang="zh-CN" sz="2800" dirty="0">
                <a:solidFill>
                  <a:srgbClr val="FFFFFF"/>
                </a:solidFill>
                <a:latin typeface="Segoe UI" panose="020B0502040204020203" pitchFamily="34" charset="0"/>
                <a:ea typeface="微软雅黑" panose="020B0503020204020204" pitchFamily="34" charset="-122"/>
              </a:rPr>
              <a:t>2</a:t>
            </a:r>
            <a:endParaRPr lang="zh-CN" altLang="en-US" sz="2800" dirty="0">
              <a:solidFill>
                <a:srgbClr val="FFFFFF"/>
              </a:solidFill>
              <a:latin typeface="Segoe UI" panose="020B0502040204020203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882775" y="1122680"/>
            <a:ext cx="8579485" cy="1785620"/>
          </a:xfrm>
        </p:spPr>
        <p:txBody>
          <a:bodyPr/>
          <a:p>
            <a:r>
              <a:rPr lang="zh-CN" altLang="en-US" sz="4000">
                <a:solidFill>
                  <a:schemeClr val="tx1"/>
                </a:solidFill>
              </a:rPr>
              <a:t>实践是编程能力提升的最好途径，</a:t>
            </a:r>
            <a:br>
              <a:rPr lang="zh-CN" altLang="en-US" sz="4000">
                <a:solidFill>
                  <a:schemeClr val="tx1"/>
                </a:solidFill>
              </a:rPr>
            </a:br>
            <a:r>
              <a:rPr lang="zh-CN" altLang="en-US" sz="4000">
                <a:solidFill>
                  <a:schemeClr val="tx1"/>
                </a:solidFill>
              </a:rPr>
              <a:t>让我们行动起来吧！</a:t>
            </a:r>
            <a:endParaRPr lang="zh-CN" altLang="en-US" sz="4000">
              <a:solidFill>
                <a:schemeClr val="tx1"/>
              </a:solidFill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3863975" y="3573145"/>
            <a:ext cx="3963035" cy="1655445"/>
          </a:xfrm>
        </p:spPr>
        <p:txBody>
          <a:bodyPr/>
          <a:p>
            <a:pPr algn="ctr"/>
            <a:endParaRPr lang="zh-CN" altLang="en-US" sz="2800"/>
          </a:p>
          <a:p>
            <a:pPr algn="ctr"/>
            <a:r>
              <a:rPr lang="zh-CN" altLang="en-US" sz="2800"/>
              <a:t>谢谢观看！</a:t>
            </a:r>
            <a:endParaRPr lang="zh-CN" altLang="en-US" sz="2800"/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标题 1"/>
          <p:cNvSpPr>
            <a:spLocks noGrp="1"/>
          </p:cNvSpPr>
          <p:nvPr>
            <p:ph type="ctrTitle"/>
          </p:nvPr>
        </p:nvSpPr>
        <p:spPr>
          <a:xfrm>
            <a:off x="1487170" y="188595"/>
            <a:ext cx="9144000" cy="300990"/>
          </a:xfrm>
        </p:spPr>
        <p:txBody>
          <a:bodyPr vert="horz" wrap="square" lIns="91440" tIns="45720" rIns="91440" bIns="45720" anchor="ctr" anchorCtr="0"/>
          <a:p>
            <a:r>
              <a:rPr lang="zh-CN" altLang="en-US" sz="3200" dirty="0">
                <a:solidFill>
                  <a:schemeClr val="bg1"/>
                </a:solidFill>
                <a:ea typeface="宋体" panose="02010600030101010101" pitchFamily="2" charset="-122"/>
              </a:rPr>
              <a:t>目 录</a:t>
            </a:r>
            <a:endParaRPr lang="zh-CN" altLang="en-US" sz="3200" dirty="0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  <p:grpSp>
        <p:nvGrpSpPr>
          <p:cNvPr id="29699" name="组合 3"/>
          <p:cNvGrpSpPr/>
          <p:nvPr/>
        </p:nvGrpSpPr>
        <p:grpSpPr>
          <a:xfrm>
            <a:off x="3200400" y="2649220"/>
            <a:ext cx="6096000" cy="846138"/>
            <a:chOff x="619730" y="3258850"/>
            <a:chExt cx="7267714" cy="845820"/>
          </a:xfrm>
        </p:grpSpPr>
        <p:grpSp>
          <p:nvGrpSpPr>
            <p:cNvPr id="29724" name="Group 11"/>
            <p:cNvGrpSpPr/>
            <p:nvPr/>
          </p:nvGrpSpPr>
          <p:grpSpPr>
            <a:xfrm>
              <a:off x="619730" y="3258850"/>
              <a:ext cx="6621432" cy="845820"/>
              <a:chOff x="0" y="0"/>
              <a:chExt cx="3520" cy="688"/>
            </a:xfrm>
          </p:grpSpPr>
          <p:sp>
            <p:nvSpPr>
              <p:cNvPr id="29726" name="Rectangle 12"/>
              <p:cNvSpPr/>
              <p:nvPr/>
            </p:nvSpPr>
            <p:spPr>
              <a:xfrm>
                <a:off x="0" y="54"/>
                <a:ext cx="3520" cy="453"/>
              </a:xfrm>
              <a:prstGeom prst="rect">
                <a:avLst/>
              </a:prstGeom>
              <a:gradFill rotWithShape="1">
                <a:gsLst>
                  <a:gs pos="0">
                    <a:srgbClr val="DDDDDD"/>
                  </a:gs>
                  <a:gs pos="100000">
                    <a:schemeClr val="bg1"/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 wrap="none" anchor="ctr" anchorCtr="0"/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Font typeface="Wingdings" panose="05000000000000000000" pitchFamily="2" charset="2"/>
                  <a:buChar char="v"/>
                  <a:defRPr sz="2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Font typeface="Wingdings" panose="05000000000000000000" pitchFamily="2" charset="2"/>
                  <a:buChar char="§"/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•"/>
                  <a:defRPr sz="2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5pPr>
              </a:lstStyle>
              <a:p>
                <a:pPr marL="0" lvl="0" indent="0">
                  <a:spcBef>
                    <a:spcPct val="0"/>
                  </a:spcBef>
                  <a:buClrTx/>
                  <a:buFontTx/>
                  <a:buNone/>
                </a:pPr>
                <a:endParaRPr lang="zh-CN" altLang="en-US" sz="1800" b="0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9727" name="Rectangle 13"/>
              <p:cNvSpPr/>
              <p:nvPr/>
            </p:nvSpPr>
            <p:spPr>
              <a:xfrm>
                <a:off x="104" y="0"/>
                <a:ext cx="533" cy="429"/>
              </a:xfrm>
              <a:prstGeom prst="rect">
                <a:avLst/>
              </a:prstGeom>
              <a:solidFill>
                <a:srgbClr val="6ED4D4"/>
              </a:solidFill>
              <a:ln w="9525">
                <a:noFill/>
              </a:ln>
            </p:spPr>
            <p:txBody>
              <a:bodyPr wrap="none" anchor="ctr" anchorCtr="0"/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Font typeface="Wingdings" panose="05000000000000000000" pitchFamily="2" charset="2"/>
                  <a:buChar char="v"/>
                  <a:defRPr sz="2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Font typeface="Wingdings" panose="05000000000000000000" pitchFamily="2" charset="2"/>
                  <a:buChar char="§"/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•"/>
                  <a:defRPr sz="2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5pPr>
              </a:lstStyle>
              <a:p>
                <a:pPr marL="0" lvl="0" indent="0" algn="ctr">
                  <a:spcBef>
                    <a:spcPct val="0"/>
                  </a:spcBef>
                  <a:buClrTx/>
                  <a:buFontTx/>
                  <a:buNone/>
                </a:pPr>
                <a:r>
                  <a:rPr lang="en-US" altLang="zh-CN" sz="3600" b="0" i="1" dirty="0">
                    <a:solidFill>
                      <a:schemeClr val="bg1"/>
                    </a:solidFill>
                    <a:latin typeface="黑体" panose="02010609060101010101" charset="-122"/>
                    <a:ea typeface="黑体" panose="02010609060101010101" charset="-122"/>
                  </a:rPr>
                  <a:t>2</a:t>
                </a:r>
                <a:endParaRPr lang="zh-CN" altLang="en-US" sz="3600" b="0" i="1" dirty="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  <p:sp>
            <p:nvSpPr>
              <p:cNvPr id="29728" name="AutoShape 16"/>
              <p:cNvSpPr/>
              <p:nvPr/>
            </p:nvSpPr>
            <p:spPr>
              <a:xfrm>
                <a:off x="0" y="507"/>
                <a:ext cx="3517" cy="181"/>
              </a:xfrm>
              <a:custGeom>
                <a:avLst/>
                <a:gdLst>
                  <a:gd name="txL" fmla="*/ 2340 w 21600"/>
                  <a:gd name="txT" fmla="*/ 2387 h 21600"/>
                  <a:gd name="txR" fmla="*/ 19260 w 21600"/>
                  <a:gd name="txB" fmla="*/ 19213 h 21600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21600" h="21600">
                    <a:moveTo>
                      <a:pt x="0" y="0"/>
                    </a:moveTo>
                    <a:lnTo>
                      <a:pt x="1072" y="21600"/>
                    </a:lnTo>
                    <a:lnTo>
                      <a:pt x="20528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DDDDDD">
                      <a:alpha val="100000"/>
                    </a:srgb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29725" name="Rectangle 29"/>
            <p:cNvSpPr/>
            <p:nvPr/>
          </p:nvSpPr>
          <p:spPr>
            <a:xfrm>
              <a:off x="1817103" y="3362058"/>
              <a:ext cx="6070341" cy="48704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b" anchorCtr="0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buChar char="v"/>
                <a:defRPr sz="28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 sz="28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•"/>
                <a:defRPr sz="2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5pPr>
            </a:lstStyle>
            <a:p>
              <a:pPr marL="0" lvl="0" indent="0">
                <a:spcBef>
                  <a:spcPct val="0"/>
                </a:spcBef>
                <a:buClrTx/>
                <a:buFontTx/>
                <a:buNone/>
              </a:pPr>
              <a:r>
                <a:rPr lang="zh-CN" altLang="en-US" sz="3200" b="0" dirty="0">
                  <a:latin typeface="隶书" panose="02010509060101010101" pitchFamily="49" charset="-122"/>
                  <a:ea typeface="隶书" panose="02010509060101010101" pitchFamily="49" charset="-122"/>
                </a:rPr>
                <a:t>  实验目标</a:t>
              </a:r>
              <a:endParaRPr lang="zh-CN" altLang="en-US" sz="3200" b="0" dirty="0"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grpSp>
        <p:nvGrpSpPr>
          <p:cNvPr id="29700" name="组合 9"/>
          <p:cNvGrpSpPr/>
          <p:nvPr/>
        </p:nvGrpSpPr>
        <p:grpSpPr>
          <a:xfrm>
            <a:off x="3200400" y="4465638"/>
            <a:ext cx="6096000" cy="846137"/>
            <a:chOff x="619730" y="3258850"/>
            <a:chExt cx="7267714" cy="845820"/>
          </a:xfrm>
        </p:grpSpPr>
        <p:grpSp>
          <p:nvGrpSpPr>
            <p:cNvPr id="29719" name="Group 11"/>
            <p:cNvGrpSpPr/>
            <p:nvPr/>
          </p:nvGrpSpPr>
          <p:grpSpPr>
            <a:xfrm>
              <a:off x="619730" y="3258850"/>
              <a:ext cx="6621432" cy="845820"/>
              <a:chOff x="0" y="0"/>
              <a:chExt cx="3520" cy="688"/>
            </a:xfrm>
          </p:grpSpPr>
          <p:sp>
            <p:nvSpPr>
              <p:cNvPr id="29721" name="Rectangle 12"/>
              <p:cNvSpPr/>
              <p:nvPr/>
            </p:nvSpPr>
            <p:spPr>
              <a:xfrm>
                <a:off x="0" y="54"/>
                <a:ext cx="3520" cy="453"/>
              </a:xfrm>
              <a:prstGeom prst="rect">
                <a:avLst/>
              </a:prstGeom>
              <a:gradFill rotWithShape="1">
                <a:gsLst>
                  <a:gs pos="0">
                    <a:srgbClr val="DDDDDD"/>
                  </a:gs>
                  <a:gs pos="100000">
                    <a:schemeClr val="bg1"/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 wrap="none" anchor="ctr" anchorCtr="0"/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Font typeface="Wingdings" panose="05000000000000000000" pitchFamily="2" charset="2"/>
                  <a:buChar char="v"/>
                  <a:defRPr sz="2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Font typeface="Wingdings" panose="05000000000000000000" pitchFamily="2" charset="2"/>
                  <a:buChar char="§"/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•"/>
                  <a:defRPr sz="2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5pPr>
              </a:lstStyle>
              <a:p>
                <a:pPr marL="0" lvl="0" indent="0">
                  <a:spcBef>
                    <a:spcPct val="0"/>
                  </a:spcBef>
                  <a:buClrTx/>
                  <a:buFontTx/>
                  <a:buNone/>
                </a:pPr>
                <a:endParaRPr lang="zh-CN" altLang="en-US" sz="1800" b="0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9722" name="Rectangle 13"/>
              <p:cNvSpPr/>
              <p:nvPr/>
            </p:nvSpPr>
            <p:spPr>
              <a:xfrm>
                <a:off x="104" y="0"/>
                <a:ext cx="533" cy="429"/>
              </a:xfrm>
              <a:prstGeom prst="rect">
                <a:avLst/>
              </a:prstGeom>
              <a:solidFill>
                <a:srgbClr val="6ED4D4"/>
              </a:solidFill>
              <a:ln w="9525">
                <a:noFill/>
              </a:ln>
            </p:spPr>
            <p:txBody>
              <a:bodyPr wrap="none" anchor="ctr" anchorCtr="0"/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Font typeface="Wingdings" panose="05000000000000000000" pitchFamily="2" charset="2"/>
                  <a:buChar char="v"/>
                  <a:defRPr sz="2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Font typeface="Wingdings" panose="05000000000000000000" pitchFamily="2" charset="2"/>
                  <a:buChar char="§"/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•"/>
                  <a:defRPr sz="2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5pPr>
              </a:lstStyle>
              <a:p>
                <a:pPr marL="0" lvl="0" indent="0" algn="ctr">
                  <a:spcBef>
                    <a:spcPct val="0"/>
                  </a:spcBef>
                  <a:buClrTx/>
                  <a:buFontTx/>
                  <a:buNone/>
                </a:pPr>
                <a:r>
                  <a:rPr lang="en-US" altLang="zh-CN" sz="3600" b="0" i="1" dirty="0">
                    <a:solidFill>
                      <a:schemeClr val="bg1"/>
                    </a:solidFill>
                    <a:latin typeface="黑体" panose="02010609060101010101" charset="-122"/>
                    <a:ea typeface="黑体" panose="02010609060101010101" charset="-122"/>
                  </a:rPr>
                  <a:t>4</a:t>
                </a:r>
                <a:endParaRPr lang="zh-CN" altLang="en-US" sz="3600" b="0" i="1" dirty="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  <p:sp>
            <p:nvSpPr>
              <p:cNvPr id="29723" name="AutoShape 16"/>
              <p:cNvSpPr/>
              <p:nvPr/>
            </p:nvSpPr>
            <p:spPr>
              <a:xfrm>
                <a:off x="0" y="507"/>
                <a:ext cx="3517" cy="181"/>
              </a:xfrm>
              <a:custGeom>
                <a:avLst/>
                <a:gdLst>
                  <a:gd name="txL" fmla="*/ 2340 w 21600"/>
                  <a:gd name="txT" fmla="*/ 2387 h 21600"/>
                  <a:gd name="txR" fmla="*/ 19260 w 21600"/>
                  <a:gd name="txB" fmla="*/ 19213 h 21600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21600" h="21600">
                    <a:moveTo>
                      <a:pt x="0" y="0"/>
                    </a:moveTo>
                    <a:lnTo>
                      <a:pt x="1072" y="21600"/>
                    </a:lnTo>
                    <a:lnTo>
                      <a:pt x="20528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DDDDDD">
                      <a:alpha val="100000"/>
                    </a:srgb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29720" name="Rectangle 29"/>
            <p:cNvSpPr/>
            <p:nvPr/>
          </p:nvSpPr>
          <p:spPr>
            <a:xfrm>
              <a:off x="1817103" y="3362058"/>
              <a:ext cx="6070341" cy="48704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b" anchorCtr="0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buChar char="v"/>
                <a:defRPr sz="28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 sz="28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•"/>
                <a:defRPr sz="2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5pPr>
            </a:lstStyle>
            <a:p>
              <a:pPr marL="0" lvl="0" indent="0">
                <a:spcBef>
                  <a:spcPct val="0"/>
                </a:spcBef>
                <a:buClrTx/>
                <a:buFontTx/>
                <a:buNone/>
              </a:pPr>
              <a:r>
                <a:rPr lang="zh-CN" altLang="en-US" sz="3200" b="0" dirty="0">
                  <a:latin typeface="隶书" panose="02010509060101010101" pitchFamily="49" charset="-122"/>
                  <a:ea typeface="隶书" panose="02010509060101010101" pitchFamily="49" charset="-122"/>
                  <a:sym typeface="+mn-ea"/>
                </a:rPr>
                <a:t>  拓展训练</a:t>
              </a:r>
              <a:endParaRPr lang="zh-CN" altLang="en-US" sz="3200" b="0" dirty="0"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grpSp>
        <p:nvGrpSpPr>
          <p:cNvPr id="29702" name="组合 21"/>
          <p:cNvGrpSpPr/>
          <p:nvPr/>
        </p:nvGrpSpPr>
        <p:grpSpPr>
          <a:xfrm>
            <a:off x="3200400" y="3544570"/>
            <a:ext cx="6096000" cy="846138"/>
            <a:chOff x="619730" y="3258850"/>
            <a:chExt cx="7267714" cy="845820"/>
          </a:xfrm>
        </p:grpSpPr>
        <p:grpSp>
          <p:nvGrpSpPr>
            <p:cNvPr id="29709" name="Group 11"/>
            <p:cNvGrpSpPr/>
            <p:nvPr/>
          </p:nvGrpSpPr>
          <p:grpSpPr>
            <a:xfrm>
              <a:off x="619730" y="3258850"/>
              <a:ext cx="6621432" cy="845820"/>
              <a:chOff x="0" y="0"/>
              <a:chExt cx="3520" cy="688"/>
            </a:xfrm>
          </p:grpSpPr>
          <p:sp>
            <p:nvSpPr>
              <p:cNvPr id="29711" name="Rectangle 12"/>
              <p:cNvSpPr/>
              <p:nvPr/>
            </p:nvSpPr>
            <p:spPr>
              <a:xfrm>
                <a:off x="0" y="54"/>
                <a:ext cx="3520" cy="453"/>
              </a:xfrm>
              <a:prstGeom prst="rect">
                <a:avLst/>
              </a:prstGeom>
              <a:gradFill rotWithShape="1">
                <a:gsLst>
                  <a:gs pos="0">
                    <a:srgbClr val="DDDDDD"/>
                  </a:gs>
                  <a:gs pos="100000">
                    <a:schemeClr val="bg1"/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 wrap="none" anchor="ctr" anchorCtr="0"/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Font typeface="Wingdings" panose="05000000000000000000" pitchFamily="2" charset="2"/>
                  <a:buChar char="v"/>
                  <a:defRPr sz="2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Font typeface="Wingdings" panose="05000000000000000000" pitchFamily="2" charset="2"/>
                  <a:buChar char="§"/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•"/>
                  <a:defRPr sz="2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5pPr>
              </a:lstStyle>
              <a:p>
                <a:pPr marL="0" lvl="0" indent="0">
                  <a:spcBef>
                    <a:spcPct val="0"/>
                  </a:spcBef>
                  <a:buClrTx/>
                  <a:buFontTx/>
                  <a:buNone/>
                </a:pPr>
                <a:endParaRPr lang="zh-CN" altLang="en-US" sz="1800" b="0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9712" name="Rectangle 13"/>
              <p:cNvSpPr/>
              <p:nvPr/>
            </p:nvSpPr>
            <p:spPr>
              <a:xfrm>
                <a:off x="104" y="0"/>
                <a:ext cx="533" cy="429"/>
              </a:xfrm>
              <a:prstGeom prst="rect">
                <a:avLst/>
              </a:prstGeom>
              <a:solidFill>
                <a:srgbClr val="6ED4D4"/>
              </a:solidFill>
              <a:ln w="9525">
                <a:noFill/>
              </a:ln>
            </p:spPr>
            <p:txBody>
              <a:bodyPr wrap="none" anchor="ctr" anchorCtr="0"/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Font typeface="Wingdings" panose="05000000000000000000" pitchFamily="2" charset="2"/>
                  <a:buChar char="v"/>
                  <a:defRPr sz="2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Font typeface="Wingdings" panose="05000000000000000000" pitchFamily="2" charset="2"/>
                  <a:buChar char="§"/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•"/>
                  <a:defRPr sz="2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5pPr>
              </a:lstStyle>
              <a:p>
                <a:pPr marL="0" lvl="0" indent="0" algn="ctr">
                  <a:spcBef>
                    <a:spcPct val="0"/>
                  </a:spcBef>
                  <a:buClrTx/>
                  <a:buFontTx/>
                  <a:buNone/>
                </a:pPr>
                <a:r>
                  <a:rPr lang="en-US" altLang="zh-CN" sz="3600" b="0" i="1" dirty="0">
                    <a:solidFill>
                      <a:schemeClr val="bg1"/>
                    </a:solidFill>
                    <a:latin typeface="黑体" panose="02010609060101010101" charset="-122"/>
                    <a:ea typeface="黑体" panose="02010609060101010101" charset="-122"/>
                  </a:rPr>
                  <a:t>3</a:t>
                </a:r>
                <a:endParaRPr lang="zh-CN" altLang="en-US" sz="3600" b="0" i="1" dirty="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  <p:sp>
            <p:nvSpPr>
              <p:cNvPr id="29713" name="AutoShape 16"/>
              <p:cNvSpPr/>
              <p:nvPr/>
            </p:nvSpPr>
            <p:spPr>
              <a:xfrm>
                <a:off x="0" y="507"/>
                <a:ext cx="3517" cy="181"/>
              </a:xfrm>
              <a:custGeom>
                <a:avLst/>
                <a:gdLst>
                  <a:gd name="txL" fmla="*/ 2340 w 21600"/>
                  <a:gd name="txT" fmla="*/ 2387 h 21600"/>
                  <a:gd name="txR" fmla="*/ 19260 w 21600"/>
                  <a:gd name="txB" fmla="*/ 19213 h 21600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21600" h="21600">
                    <a:moveTo>
                      <a:pt x="0" y="0"/>
                    </a:moveTo>
                    <a:lnTo>
                      <a:pt x="1072" y="21600"/>
                    </a:lnTo>
                    <a:lnTo>
                      <a:pt x="20528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DDDDDD">
                      <a:alpha val="100000"/>
                    </a:srgb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29710" name="Rectangle 29"/>
            <p:cNvSpPr/>
            <p:nvPr/>
          </p:nvSpPr>
          <p:spPr>
            <a:xfrm>
              <a:off x="1817103" y="3362058"/>
              <a:ext cx="6070341" cy="48704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b" anchorCtr="0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buChar char="v"/>
                <a:defRPr sz="28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 sz="28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•"/>
                <a:defRPr sz="2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5pPr>
            </a:lstStyle>
            <a:p>
              <a:pPr marL="0" lvl="0" indent="0">
                <a:spcBef>
                  <a:spcPct val="0"/>
                </a:spcBef>
                <a:buClrTx/>
                <a:buFontTx/>
                <a:buNone/>
              </a:pPr>
              <a:r>
                <a:rPr lang="zh-CN" altLang="en-US" sz="3200" b="0" dirty="0">
                  <a:latin typeface="隶书" panose="02010509060101010101" pitchFamily="49" charset="-122"/>
                  <a:ea typeface="隶书" panose="02010509060101010101" pitchFamily="49" charset="-122"/>
                </a:rPr>
                <a:t>  实验内容</a:t>
              </a:r>
              <a:endParaRPr lang="zh-CN" altLang="en-US" sz="3200" b="0" dirty="0"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grpSp>
        <p:nvGrpSpPr>
          <p:cNvPr id="29703" name="组合 3"/>
          <p:cNvGrpSpPr/>
          <p:nvPr/>
        </p:nvGrpSpPr>
        <p:grpSpPr>
          <a:xfrm>
            <a:off x="3198813" y="1682750"/>
            <a:ext cx="6096000" cy="846138"/>
            <a:chOff x="619730" y="3258850"/>
            <a:chExt cx="7267714" cy="845820"/>
          </a:xfrm>
        </p:grpSpPr>
        <p:grpSp>
          <p:nvGrpSpPr>
            <p:cNvPr id="29704" name="Group 11"/>
            <p:cNvGrpSpPr/>
            <p:nvPr/>
          </p:nvGrpSpPr>
          <p:grpSpPr>
            <a:xfrm>
              <a:off x="619730" y="3258850"/>
              <a:ext cx="6621432" cy="845820"/>
              <a:chOff x="0" y="0"/>
              <a:chExt cx="3520" cy="688"/>
            </a:xfrm>
          </p:grpSpPr>
          <p:sp>
            <p:nvSpPr>
              <p:cNvPr id="29706" name="Rectangle 12"/>
              <p:cNvSpPr/>
              <p:nvPr/>
            </p:nvSpPr>
            <p:spPr>
              <a:xfrm>
                <a:off x="0" y="54"/>
                <a:ext cx="3520" cy="453"/>
              </a:xfrm>
              <a:prstGeom prst="rect">
                <a:avLst/>
              </a:prstGeom>
              <a:gradFill rotWithShape="1">
                <a:gsLst>
                  <a:gs pos="0">
                    <a:srgbClr val="DDDDDD"/>
                  </a:gs>
                  <a:gs pos="100000">
                    <a:schemeClr val="bg1"/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 wrap="none" anchor="ctr" anchorCtr="0"/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Font typeface="Wingdings" panose="05000000000000000000" pitchFamily="2" charset="2"/>
                  <a:buChar char="v"/>
                  <a:defRPr sz="2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Font typeface="Wingdings" panose="05000000000000000000" pitchFamily="2" charset="2"/>
                  <a:buChar char="§"/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•"/>
                  <a:defRPr sz="2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5pPr>
              </a:lstStyle>
              <a:p>
                <a:pPr marL="0" lvl="0" indent="0">
                  <a:spcBef>
                    <a:spcPct val="0"/>
                  </a:spcBef>
                  <a:buClrTx/>
                  <a:buFontTx/>
                  <a:buNone/>
                </a:pPr>
                <a:endParaRPr lang="zh-CN" altLang="en-US" sz="1800" b="0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9707" name="Rectangle 13"/>
              <p:cNvSpPr/>
              <p:nvPr/>
            </p:nvSpPr>
            <p:spPr>
              <a:xfrm>
                <a:off x="104" y="0"/>
                <a:ext cx="533" cy="429"/>
              </a:xfrm>
              <a:prstGeom prst="rect">
                <a:avLst/>
              </a:prstGeom>
              <a:solidFill>
                <a:srgbClr val="6ED4D4"/>
              </a:solidFill>
              <a:ln w="9525">
                <a:noFill/>
              </a:ln>
            </p:spPr>
            <p:txBody>
              <a:bodyPr wrap="none" anchor="ctr" anchorCtr="0"/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Font typeface="Wingdings" panose="05000000000000000000" pitchFamily="2" charset="2"/>
                  <a:buChar char="v"/>
                  <a:defRPr sz="2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Font typeface="Wingdings" panose="05000000000000000000" pitchFamily="2" charset="2"/>
                  <a:buChar char="§"/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•"/>
                  <a:defRPr sz="2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5pPr>
              </a:lstStyle>
              <a:p>
                <a:pPr marL="0" lvl="0" indent="0" algn="ctr">
                  <a:spcBef>
                    <a:spcPct val="0"/>
                  </a:spcBef>
                  <a:buClrTx/>
                  <a:buFontTx/>
                  <a:buNone/>
                </a:pPr>
                <a:r>
                  <a:rPr lang="en-US" altLang="zh-CN" sz="3600" b="0" i="1" dirty="0">
                    <a:solidFill>
                      <a:schemeClr val="bg1"/>
                    </a:solidFill>
                    <a:latin typeface="黑体" panose="02010609060101010101" charset="-122"/>
                    <a:ea typeface="黑体" panose="02010609060101010101" charset="-122"/>
                  </a:rPr>
                  <a:t>1</a:t>
                </a:r>
                <a:endParaRPr lang="zh-CN" altLang="en-US" sz="3600" b="0" i="1" dirty="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  <p:sp>
            <p:nvSpPr>
              <p:cNvPr id="29708" name="AutoShape 16"/>
              <p:cNvSpPr/>
              <p:nvPr/>
            </p:nvSpPr>
            <p:spPr>
              <a:xfrm>
                <a:off x="0" y="507"/>
                <a:ext cx="3517" cy="181"/>
              </a:xfrm>
              <a:custGeom>
                <a:avLst/>
                <a:gdLst>
                  <a:gd name="txL" fmla="*/ 2340 w 21600"/>
                  <a:gd name="txT" fmla="*/ 2387 h 21600"/>
                  <a:gd name="txR" fmla="*/ 19260 w 21600"/>
                  <a:gd name="txB" fmla="*/ 19213 h 21600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21600" h="21600">
                    <a:moveTo>
                      <a:pt x="0" y="0"/>
                    </a:moveTo>
                    <a:lnTo>
                      <a:pt x="1072" y="21600"/>
                    </a:lnTo>
                    <a:lnTo>
                      <a:pt x="20528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DDDDDD">
                      <a:alpha val="100000"/>
                    </a:srgb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29705" name="Rectangle 29"/>
            <p:cNvSpPr/>
            <p:nvPr/>
          </p:nvSpPr>
          <p:spPr>
            <a:xfrm>
              <a:off x="1817103" y="3362058"/>
              <a:ext cx="6070341" cy="48704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b" anchorCtr="0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buChar char="v"/>
                <a:defRPr sz="28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 sz="28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•"/>
                <a:defRPr sz="2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5pPr>
            </a:lstStyle>
            <a:p>
              <a:pPr marL="0" lvl="0" indent="0">
                <a:spcBef>
                  <a:spcPct val="0"/>
                </a:spcBef>
                <a:buClrTx/>
                <a:buFontTx/>
                <a:buNone/>
              </a:pPr>
              <a:r>
                <a:rPr lang="en-US" altLang="zh-CN" sz="3200" b="0" dirty="0">
                  <a:latin typeface="隶书" panose="02010509060101010101" pitchFamily="49" charset="-122"/>
                  <a:ea typeface="隶书" panose="02010509060101010101" pitchFamily="49" charset="-122"/>
                </a:rPr>
                <a:t>  </a:t>
              </a:r>
              <a:r>
                <a:rPr lang="zh-CN" altLang="en-US" sz="3200" b="0" dirty="0">
                  <a:latin typeface="隶书" panose="02010509060101010101" pitchFamily="49" charset="-122"/>
                  <a:ea typeface="隶书" panose="02010509060101010101" pitchFamily="49" charset="-122"/>
                </a:rPr>
                <a:t>知识要点</a:t>
              </a:r>
              <a:endParaRPr lang="zh-CN" altLang="en-US" sz="3200" b="0" dirty="0"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try…catch</a:t>
            </a:r>
            <a:r>
              <a:rPr lang="zh-CN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语句</a:t>
            </a:r>
            <a:endParaRPr lang="zh-CN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925830" y="900430"/>
            <a:ext cx="10656570" cy="5681980"/>
          </a:xfrm>
          <a:noFill/>
          <a:ln w="9525">
            <a:noFill/>
          </a:ln>
        </p:spPr>
        <p:txBody>
          <a:bodyPr vert="horz" rtlCol="0">
            <a:normAutofit/>
          </a:bodyPr>
          <a:p>
            <a:pPr lvl="0" algn="l">
              <a:buSzTx/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发生异常的代码，可通过try…catch语句捕获</a:t>
            </a: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。</a:t>
            </a:r>
            <a:endParaRPr lang="en-US" altLang="zh-CN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0" lvl="0" indent="457200" algn="l">
              <a:buSzTx/>
              <a:buNone/>
            </a:pPr>
            <a:r>
              <a:rPr lang="en-US" altLang="zh-CN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一般格式格式为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：</a:t>
            </a:r>
            <a:endParaRPr lang="en-US" altLang="zh-CN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0" lvl="0" indent="457200" algn="l">
              <a:buSzTx/>
              <a:buNone/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try{</a:t>
            </a:r>
            <a:endParaRPr lang="en-US" altLang="zh-CN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0" lvl="0" indent="457200" algn="l">
              <a:buSzTx/>
              <a:buNone/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可能产生异常的代码</a:t>
            </a:r>
            <a:endParaRPr lang="en-US" altLang="zh-CN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0" lvl="0" indent="457200" algn="l">
              <a:buSzTx/>
              <a:buNone/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}catch(异常类1 异常对象){</a:t>
            </a:r>
            <a:endParaRPr lang="en-US" altLang="zh-CN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0" lvl="0" indent="457200" algn="l">
              <a:buSzTx/>
              <a:buNone/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异常1处理代码</a:t>
            </a:r>
            <a:endParaRPr lang="en-US" altLang="zh-CN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0" lvl="0" indent="457200" algn="l">
              <a:buSzTx/>
              <a:buNone/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}catch(异常类2 异常对象){</a:t>
            </a:r>
            <a:endParaRPr lang="en-US" altLang="zh-CN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0" lvl="0" indent="457200" algn="l">
              <a:buSzTx/>
              <a:buNone/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异常2处理代码</a:t>
            </a:r>
            <a:endParaRPr lang="en-US" altLang="zh-CN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0" lvl="0" indent="457200" algn="l">
              <a:buSzTx/>
              <a:buNone/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}</a:t>
            </a:r>
            <a:endParaRPr lang="en-US" altLang="zh-CN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6599555" y="2565400"/>
            <a:ext cx="5302885" cy="235331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9525">
            <a:noFill/>
          </a:ln>
        </p:spPr>
        <p:txBody>
          <a:bodyPr>
            <a:noAutofit/>
          </a:bodyPr>
          <a:p>
            <a:pPr>
              <a:buFont typeface="Wingdings" panose="05000000000000000000" charset="0"/>
            </a:pPr>
            <a:r>
              <a:rPr lang="en-US" sz="2800">
                <a:latin typeface="Wingdings" panose="05000000000000000000" charset="0"/>
                <a:ea typeface="宋体" panose="02010600030101010101" pitchFamily="2" charset="-122"/>
              </a:rPr>
              <a:t>M</a:t>
            </a:r>
            <a:r>
              <a:rPr lang="zh-CN" sz="2800" b="1">
                <a:ea typeface="宋体" panose="02010600030101010101" pitchFamily="2" charset="-122"/>
              </a:rPr>
              <a:t>注意</a:t>
            </a:r>
            <a:endParaRPr lang="zh-CN" sz="2800" b="1">
              <a:ea typeface="宋体" panose="02010600030101010101" pitchFamily="2" charset="-122"/>
            </a:endParaRPr>
          </a:p>
          <a:p>
            <a:pPr marL="457200" indent="-457200">
              <a:spcBef>
                <a:spcPts val="600"/>
              </a:spcBef>
              <a:spcAft>
                <a:spcPts val="600"/>
              </a:spcAft>
              <a:buFont typeface="Wingdings" panose="05000000000000000000" charset="0"/>
              <a:buChar char="Ø"/>
            </a:pPr>
            <a:r>
              <a:rPr lang="zh-CN" sz="2800">
                <a:ea typeface="宋体" panose="02010600030101010101" pitchFamily="2" charset="-122"/>
              </a:rPr>
              <a:t>try语句与catch语句必须搭配</a:t>
            </a:r>
            <a:endParaRPr lang="zh-CN" sz="2800">
              <a:ea typeface="宋体" panose="02010600030101010101" pitchFamily="2" charset="-122"/>
            </a:endParaRPr>
          </a:p>
          <a:p>
            <a:pPr marL="457200" indent="-457200">
              <a:spcBef>
                <a:spcPts val="600"/>
              </a:spcBef>
              <a:spcAft>
                <a:spcPts val="600"/>
              </a:spcAft>
              <a:buFont typeface="Wingdings" panose="05000000000000000000" charset="0"/>
              <a:buChar char="Ø"/>
            </a:pPr>
            <a:r>
              <a:rPr lang="zh-CN" sz="2800">
                <a:ea typeface="宋体" panose="02010600030101010101" pitchFamily="2" charset="-122"/>
              </a:rPr>
              <a:t>使用多个catch语句所要捕获的异常类之间具有继承关系</a:t>
            </a:r>
            <a:endParaRPr lang="zh-CN" altLang="en-US" sz="2800"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finally语句</a:t>
            </a:r>
            <a:endParaRPr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925830" y="900430"/>
            <a:ext cx="10656570" cy="5681980"/>
          </a:xfrm>
          <a:noFill/>
          <a:ln w="9525">
            <a:noFill/>
          </a:ln>
        </p:spPr>
        <p:txBody>
          <a:bodyPr vert="horz" rtlCol="0">
            <a:normAutofit/>
          </a:bodyPr>
          <a:p>
            <a:pPr lvl="0" algn="l">
              <a:buSzTx/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finally语句需要与try…catch语句一同使用，最终都会执行finally语句块中的代码</a:t>
            </a: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。</a:t>
            </a:r>
            <a:endParaRPr lang="en-US" altLang="zh-CN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0" lvl="0" indent="457200" algn="l">
              <a:buSzTx/>
              <a:buNone/>
            </a:pPr>
            <a:endParaRPr lang="en-US" altLang="zh-CN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0" lvl="0" indent="457200" algn="l">
              <a:buSzTx/>
              <a:buNone/>
            </a:pPr>
            <a:r>
              <a:rPr lang="en-US" altLang="zh-CN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一般格式为</a:t>
            </a:r>
            <a:endParaRPr lang="en-US" altLang="zh-CN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0" lvl="0" indent="457200" algn="l">
              <a:buSzTx/>
              <a:buNone/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try{</a:t>
            </a:r>
            <a:endParaRPr lang="en-US" altLang="zh-CN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0" lvl="0" indent="457200" algn="l">
              <a:buSzTx/>
              <a:buNone/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…</a:t>
            </a:r>
            <a:endParaRPr lang="en-US" altLang="zh-CN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0" lvl="0" indent="457200" algn="l">
              <a:buSzTx/>
              <a:buNone/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}catch(…){</a:t>
            </a:r>
            <a:endParaRPr lang="en-US" altLang="zh-CN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0" lvl="0" indent="457200" algn="l">
              <a:buSzTx/>
              <a:buNone/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…</a:t>
            </a:r>
            <a:endParaRPr lang="en-US" altLang="zh-CN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0" lvl="0" indent="457200" algn="l">
              <a:buSzTx/>
              <a:buNone/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}finally{…}</a:t>
            </a:r>
            <a:endParaRPr lang="en-US" altLang="zh-CN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声明异常throws和抛出异常throw</a:t>
            </a:r>
            <a:endParaRPr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925830" y="900430"/>
            <a:ext cx="10656570" cy="5681980"/>
          </a:xfrm>
          <a:noFill/>
          <a:ln w="9525">
            <a:noFill/>
          </a:ln>
        </p:spPr>
        <p:txBody>
          <a:bodyPr vert="horz" rtlCol="0">
            <a:normAutofit/>
          </a:bodyPr>
          <a:p>
            <a:pPr lvl="0" algn="l">
              <a:buSzTx/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Throws关键字用于在方法的头部声明一个异常</a:t>
            </a: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，需要时在该方法的头部声明这个异常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。</a:t>
            </a:r>
            <a:endParaRPr lang="en-US" altLang="zh-CN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l">
              <a:buSzTx/>
            </a:pPr>
            <a:r>
              <a:rPr lang="en-US" altLang="zh-CN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Throws的使用格式如下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：</a:t>
            </a:r>
            <a:endParaRPr lang="en-US" altLang="zh-CN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0" lvl="0" indent="457200" algn="l">
              <a:buSzTx/>
              <a:buNone/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返回类型  方法名(参数表)</a:t>
            </a:r>
            <a:r>
              <a:rPr lang="en-US" altLang="zh-CN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throws 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Exception 1, Exception,…</a:t>
            </a:r>
            <a:endParaRPr lang="en-US" altLang="zh-CN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0" lvl="0" indent="457200" algn="l">
              <a:buSzTx/>
              <a:buNone/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{</a:t>
            </a:r>
            <a:endParaRPr lang="en-US" altLang="zh-CN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0" lvl="0" indent="457200" algn="l">
              <a:buSzTx/>
              <a:buNone/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…</a:t>
            </a:r>
            <a:endParaRPr lang="en-US" altLang="zh-CN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0" lvl="0" indent="457200" algn="l">
              <a:buSzTx/>
              <a:buNone/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}</a:t>
            </a:r>
            <a:endParaRPr lang="en-US" altLang="zh-CN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0" lvl="0" indent="457200" algn="l">
              <a:buSzTx/>
              <a:buNone/>
            </a:pPr>
            <a:endParaRPr lang="en-US" altLang="zh-CN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l">
              <a:buSzTx/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Throw是用于抛出异常的关键字。它的用法是： throw exceptionObj;</a:t>
            </a:r>
            <a:endParaRPr lang="en-US" altLang="zh-CN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自定义异常类</a:t>
            </a:r>
            <a:endParaRPr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925830" y="900430"/>
            <a:ext cx="10656570" cy="5681980"/>
          </a:xfrm>
          <a:noFill/>
          <a:ln w="9525">
            <a:noFill/>
          </a:ln>
        </p:spPr>
        <p:txBody>
          <a:bodyPr vert="horz" rtlCol="0">
            <a:normAutofit/>
          </a:bodyPr>
          <a:p>
            <a:pPr lvl="0" algn="l">
              <a:buSzTx/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用户自定义的异常类应为 Exception 类(或者Exception 类的子类)的子类。</a:t>
            </a:r>
            <a:endParaRPr lang="en-US" altLang="zh-CN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l">
              <a:buSzTx/>
            </a:pPr>
            <a:endParaRPr lang="en-US" altLang="zh-CN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0" lvl="0" indent="457200" algn="l">
              <a:buSzTx/>
              <a:buNone/>
            </a:pPr>
            <a:r>
              <a:rPr lang="en-US" altLang="zh-CN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自定义异常类的一般格式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：</a:t>
            </a:r>
            <a:endParaRPr lang="en-US" altLang="zh-CN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0" lvl="0" indent="457200" algn="l">
              <a:buSzTx/>
              <a:buNone/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public class 异常类名 extends Exception{</a:t>
            </a:r>
            <a:endParaRPr lang="en-US" altLang="zh-CN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0" lvl="0" indent="457200" algn="l">
              <a:buSzTx/>
              <a:buNone/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		//构造方法接收异常信息</a:t>
            </a:r>
            <a:endParaRPr lang="en-US" altLang="zh-CN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0" lvl="0" indent="457200" algn="l">
              <a:buSzTx/>
              <a:buNone/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	   //调用父类中的构造方法</a:t>
            </a:r>
            <a:endParaRPr lang="en-US" altLang="zh-CN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0" lvl="0" indent="457200" algn="l">
              <a:buSzTx/>
              <a:buNone/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}</a:t>
            </a:r>
            <a:endParaRPr lang="en-US" altLang="zh-CN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773" name="矩形 8"/>
          <p:cNvSpPr/>
          <p:nvPr>
            <p:custDataLst>
              <p:tags r:id="rId1"/>
            </p:custDataLst>
          </p:nvPr>
        </p:nvSpPr>
        <p:spPr>
          <a:xfrm>
            <a:off x="1757680" y="1590040"/>
            <a:ext cx="9376410" cy="8915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</a:pPr>
            <a:r>
              <a:rPr sz="2000" b="1" dirty="0" err="1">
                <a:solidFill>
                  <a:srgbClr val="0070C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知识目标</a:t>
            </a:r>
            <a:r>
              <a:rPr sz="2000" dirty="0" smtClean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：</a:t>
            </a:r>
            <a:r>
              <a:rPr sz="200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掌握异常处理的机制，掌握处理异常的几个语句：try, catch..finally、throw和throws；掌握自定义异常类的方法。</a:t>
            </a:r>
            <a:endParaRPr sz="2000" dirty="0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2774" name="矩形 9"/>
          <p:cNvSpPr/>
          <p:nvPr>
            <p:custDataLst>
              <p:tags r:id="rId2"/>
            </p:custDataLst>
          </p:nvPr>
        </p:nvSpPr>
        <p:spPr>
          <a:xfrm>
            <a:off x="1757680" y="3184525"/>
            <a:ext cx="9222740" cy="8915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algn="l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</a:pPr>
            <a:r>
              <a:rPr sz="2000" b="1" dirty="0" err="1">
                <a:solidFill>
                  <a:srgbClr val="0070C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能力目标：</a:t>
            </a:r>
            <a:r>
              <a:rPr lang="zh-CN" altLang="en-US" sz="200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能够使用Java异常处理机制解决程序异常，能够分析try-catch 代码段产生额外的性能影响。</a:t>
            </a:r>
            <a:endParaRPr lang="zh-CN" altLang="en-US" sz="2000" dirty="0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32775" name="矩形 10"/>
          <p:cNvSpPr/>
          <p:nvPr>
            <p:custDataLst>
              <p:tags r:id="rId3"/>
            </p:custDataLst>
          </p:nvPr>
        </p:nvSpPr>
        <p:spPr>
          <a:xfrm>
            <a:off x="1691640" y="4663440"/>
            <a:ext cx="9183370" cy="8915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algn="l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</a:pPr>
            <a:r>
              <a:rPr sz="2000" b="1" dirty="0" err="1">
                <a:solidFill>
                  <a:srgbClr val="0070C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素质目标：</a:t>
            </a:r>
            <a:r>
              <a:rPr lang="zh-CN" altLang="en-US" sz="200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树立科技报国梦想，培养不甘落后、奋勇争先、追求进步的责任感与使命感。</a:t>
            </a:r>
            <a:endParaRPr lang="zh-CN" altLang="en-US" sz="2000" dirty="0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2777" name="圆角矩形 4"/>
          <p:cNvSpPr>
            <a:spLocks noChangeAspect="1"/>
          </p:cNvSpPr>
          <p:nvPr>
            <p:custDataLst>
              <p:tags r:id="rId4"/>
            </p:custDataLst>
          </p:nvPr>
        </p:nvSpPr>
        <p:spPr>
          <a:xfrm>
            <a:off x="971550" y="3274050"/>
            <a:ext cx="539750" cy="541338"/>
          </a:xfrm>
          <a:prstGeom prst="roundRect">
            <a:avLst>
              <a:gd name="adj" fmla="val 16667"/>
            </a:avLst>
          </a:prstGeom>
          <a:solidFill>
            <a:srgbClr val="6ED4D4"/>
          </a:solidFill>
          <a:ln w="9525">
            <a:noFill/>
          </a:ln>
        </p:spPr>
        <p:txBody>
          <a:bodyPr anchor="ctr" anchorCtr="0"/>
          <a:p>
            <a:pPr algn="ctr" eaLnBrk="1" hangingPunct="1"/>
            <a:r>
              <a:rPr lang="en-US" altLang="zh-CN" sz="2800" dirty="0">
                <a:solidFill>
                  <a:srgbClr val="FFFF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endParaRPr lang="en-US" altLang="zh-CN" sz="2800" dirty="0">
              <a:solidFill>
                <a:srgbClr val="FFFFFF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2778" name="圆角矩形 3"/>
          <p:cNvSpPr>
            <a:spLocks noChangeAspect="1"/>
          </p:cNvSpPr>
          <p:nvPr>
            <p:custDataLst>
              <p:tags r:id="rId5"/>
            </p:custDataLst>
          </p:nvPr>
        </p:nvSpPr>
        <p:spPr>
          <a:xfrm>
            <a:off x="971550" y="4770120"/>
            <a:ext cx="539750" cy="539750"/>
          </a:xfrm>
          <a:prstGeom prst="roundRect">
            <a:avLst>
              <a:gd name="adj" fmla="val 16667"/>
            </a:avLst>
          </a:prstGeom>
          <a:solidFill>
            <a:srgbClr val="00B050"/>
          </a:solidFill>
          <a:ln w="9525">
            <a:noFill/>
          </a:ln>
        </p:spPr>
        <p:txBody>
          <a:bodyPr anchor="ctr" anchorCtr="0"/>
          <a:p>
            <a:pPr algn="ctr" eaLnBrk="1" hangingPunct="1"/>
            <a:r>
              <a:rPr lang="en-US" altLang="zh-CN" sz="2800" dirty="0">
                <a:solidFill>
                  <a:srgbClr val="FFFF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</a:t>
            </a:r>
            <a:endParaRPr lang="en-US" altLang="zh-CN" sz="2800" dirty="0">
              <a:solidFill>
                <a:srgbClr val="FFFFFF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圆角矩形 3"/>
          <p:cNvSpPr>
            <a:spLocks noChangeAspect="1"/>
          </p:cNvSpPr>
          <p:nvPr>
            <p:custDataLst>
              <p:tags r:id="rId6"/>
            </p:custDataLst>
          </p:nvPr>
        </p:nvSpPr>
        <p:spPr>
          <a:xfrm>
            <a:off x="968375" y="1702435"/>
            <a:ext cx="539750" cy="539750"/>
          </a:xfrm>
          <a:prstGeom prst="roundRect">
            <a:avLst>
              <a:gd name="adj" fmla="val 16667"/>
            </a:avLst>
          </a:prstGeom>
          <a:solidFill>
            <a:srgbClr val="98D489"/>
          </a:solidFill>
          <a:ln w="9525">
            <a:noFill/>
          </a:ln>
        </p:spPr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>
                <a:sym typeface="+mn-ea"/>
              </a:rPr>
              <a:t>验证性实验--处理输入异常</a:t>
            </a:r>
            <a:endParaRPr>
              <a:sym typeface="+mn-ea"/>
            </a:endParaRPr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609600" y="756920"/>
            <a:ext cx="10972800" cy="5681980"/>
          </a:xfrm>
        </p:spPr>
        <p:txBody>
          <a:bodyPr/>
          <a:p>
            <a:r>
              <a:rPr lang="zh-CN" altLang="en-US" sz="2400"/>
              <a:t>编写程序，要求从键盘输入半径，计算并输出圆面积，当输入数据不是数值类型数据则处理InputMismatchException异常。</a:t>
            </a:r>
            <a:endParaRPr lang="zh-CN" altLang="en-US" sz="2400"/>
          </a:p>
        </p:txBody>
      </p:sp>
      <p:sp>
        <p:nvSpPr>
          <p:cNvPr id="9" name="矩形 8"/>
          <p:cNvSpPr/>
          <p:nvPr/>
        </p:nvSpPr>
        <p:spPr>
          <a:xfrm>
            <a:off x="350520" y="1916430"/>
            <a:ext cx="5885815" cy="3721100"/>
          </a:xfrm>
          <a:prstGeom prst="rect">
            <a:avLst/>
          </a:prstGeom>
          <a:solidFill>
            <a:srgbClr val="99CCFF"/>
          </a:solidFill>
        </p:spPr>
        <p:txBody>
          <a:bodyPr wrap="square" rtlCol="0" anchor="t">
            <a:noAutofit/>
          </a:bodyPr>
          <a:p>
            <a:pPr lvl="0" algn="just">
              <a:lnSpc>
                <a:spcPct val="110000"/>
              </a:lnSpc>
              <a:spcAft>
                <a:spcPts val="0"/>
              </a:spcAft>
              <a:buClrTx/>
              <a:buSzTx/>
              <a:buFontTx/>
            </a:pPr>
            <a:r>
              <a:rPr lang="en-US" altLang="zh-CN" sz="24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try {</a:t>
            </a:r>
            <a:endParaRPr lang="en-US" altLang="zh-CN" sz="2400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lvl="1" algn="just">
              <a:lnSpc>
                <a:spcPct val="110000"/>
              </a:lnSpc>
              <a:spcAft>
                <a:spcPts val="0"/>
              </a:spcAft>
              <a:buClrTx/>
              <a:buSzTx/>
              <a:buFontTx/>
            </a:pPr>
            <a:r>
              <a:rPr lang="en-US" altLang="zh-CN" sz="24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double radius=sc.nextDouble();</a:t>
            </a:r>
            <a:endParaRPr lang="en-US" altLang="zh-CN" sz="2400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lvl="1" algn="just">
              <a:lnSpc>
                <a:spcPct val="110000"/>
              </a:lnSpc>
              <a:spcAft>
                <a:spcPts val="0"/>
              </a:spcAft>
              <a:buClrTx/>
              <a:buSzTx/>
              <a:buFontTx/>
            </a:pPr>
            <a:r>
              <a:rPr lang="en-US" altLang="zh-CN" sz="24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double area=Math.PI*radius*radius;</a:t>
            </a:r>
            <a:endParaRPr lang="en-US" altLang="zh-CN" sz="2400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lvl="1" algn="just">
              <a:lnSpc>
                <a:spcPct val="110000"/>
              </a:lnSpc>
              <a:spcAft>
                <a:spcPts val="0"/>
              </a:spcAft>
              <a:buClrTx/>
              <a:buSzTx/>
              <a:buFontTx/>
            </a:pPr>
            <a:r>
              <a:rPr lang="en-US" altLang="zh-CN" sz="24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System.out.printf("area=%.2f%n",area);</a:t>
            </a:r>
            <a:endParaRPr lang="en-US" altLang="zh-CN" sz="2400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lvl="0" algn="just">
              <a:lnSpc>
                <a:spcPct val="110000"/>
              </a:lnSpc>
              <a:spcAft>
                <a:spcPts val="0"/>
              </a:spcAft>
              <a:buClrTx/>
              <a:buSzTx/>
              <a:buFontTx/>
            </a:pPr>
            <a:r>
              <a:rPr lang="en-US" altLang="zh-CN" sz="24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}catch(InputMismatchException e){</a:t>
            </a:r>
            <a:endParaRPr lang="en-US" altLang="zh-CN" sz="2400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lvl="1" algn="just">
              <a:lnSpc>
                <a:spcPct val="110000"/>
              </a:lnSpc>
              <a:spcAft>
                <a:spcPts val="0"/>
              </a:spcAft>
              <a:buClrTx/>
              <a:buSzTx/>
              <a:buFontTx/>
            </a:pPr>
            <a:r>
              <a:rPr lang="en-US" altLang="zh-CN" sz="24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System.out.println(e);</a:t>
            </a:r>
            <a:endParaRPr lang="en-US" altLang="zh-CN" sz="2400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lvl="1" algn="just">
              <a:lnSpc>
                <a:spcPct val="110000"/>
              </a:lnSpc>
              <a:spcAft>
                <a:spcPts val="0"/>
              </a:spcAft>
              <a:buClrTx/>
              <a:buSzTx/>
              <a:buFontTx/>
            </a:pPr>
            <a:r>
              <a:rPr lang="en-US" altLang="zh-CN" sz="24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System.out.println("Number Format Error.");</a:t>
            </a:r>
            <a:endParaRPr lang="en-US" altLang="zh-CN" sz="2400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lvl="0" algn="just">
              <a:lnSpc>
                <a:spcPct val="110000"/>
              </a:lnSpc>
              <a:spcAft>
                <a:spcPts val="0"/>
              </a:spcAft>
              <a:buClrTx/>
              <a:buSzTx/>
              <a:buFontTx/>
            </a:pPr>
            <a:r>
              <a:rPr lang="en-US" altLang="zh-CN" sz="24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}	</a:t>
            </a:r>
            <a:endParaRPr lang="en-US" altLang="zh-CN" sz="2400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454775" y="2127885"/>
            <a:ext cx="428625" cy="314325"/>
          </a:xfrm>
          <a:prstGeom prst="rect">
            <a:avLst/>
          </a:prstGeom>
        </p:spPr>
      </p:pic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6887210" y="2073910"/>
            <a:ext cx="110998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>
                <a:solidFill>
                  <a:srgbClr val="FF0000"/>
                </a:solidFill>
                <a:sym typeface="+mn-ea"/>
              </a:rPr>
              <a:t>点拨：</a:t>
            </a:r>
            <a:endParaRPr lang="zh-CN" altLang="en-US" sz="2400" b="1">
              <a:solidFill>
                <a:srgbClr val="FF0000"/>
              </a:solidFill>
              <a:sym typeface="+mn-ea"/>
            </a:endParaRPr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6456045" y="2708910"/>
            <a:ext cx="5386705" cy="24612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42900" indent="-342900">
              <a:spcBef>
                <a:spcPts val="1200"/>
              </a:spcBef>
              <a:buFont typeface="Wingdings" panose="05000000000000000000" charset="0"/>
              <a:buChar char="Ø"/>
            </a:pPr>
            <a:r>
              <a:rPr lang="zh-CN" altLang="en-US" sz="2400" b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(1)由于sc.nextDouble()要求从键盘输入一个数值，输入非法字符串时该条语句会抛出</a:t>
            </a:r>
            <a:r>
              <a:rPr lang="zh-CN" altLang="en-US" sz="20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InputMismatchException</a:t>
            </a:r>
            <a:r>
              <a:rPr lang="zh-CN" altLang="en-US" sz="2400" b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异常。</a:t>
            </a:r>
            <a:endParaRPr lang="zh-CN" altLang="en-US" sz="2400" b="1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spcBef>
                <a:spcPts val="1200"/>
              </a:spcBef>
              <a:buFont typeface="Wingdings" panose="05000000000000000000" charset="0"/>
              <a:buChar char="Ø"/>
            </a:pPr>
            <a:r>
              <a:rPr lang="zh-CN" altLang="en-US" sz="2400" b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(2)捕获异常的方法可以使用try…catch语句。</a:t>
            </a:r>
            <a:endParaRPr lang="zh-CN" altLang="en-US" sz="2400" b="1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>
                <a:sym typeface="+mn-ea"/>
              </a:rPr>
              <a:t>验证性实验--自定义异常类</a:t>
            </a:r>
            <a:endParaRPr>
              <a:sym typeface="+mn-ea"/>
            </a:endParaRPr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609600" y="756920"/>
            <a:ext cx="10972800" cy="5681980"/>
          </a:xfrm>
        </p:spPr>
        <p:txBody>
          <a:bodyPr/>
          <a:p>
            <a:r>
              <a:rPr lang="zh-CN" altLang="en-US" sz="2400"/>
              <a:t>自定义一个异常类MyException，计算两个正数之和，当任意一个数超出范围时，抛出自己定义的异常。</a:t>
            </a:r>
            <a:endParaRPr lang="zh-CN" altLang="en-US" sz="2400"/>
          </a:p>
        </p:txBody>
      </p:sp>
      <p:sp>
        <p:nvSpPr>
          <p:cNvPr id="9" name="矩形 8"/>
          <p:cNvSpPr/>
          <p:nvPr/>
        </p:nvSpPr>
        <p:spPr>
          <a:xfrm>
            <a:off x="335280" y="2204720"/>
            <a:ext cx="5885815" cy="2651125"/>
          </a:xfrm>
          <a:prstGeom prst="rect">
            <a:avLst/>
          </a:prstGeom>
          <a:solidFill>
            <a:srgbClr val="99CCFF"/>
          </a:solidFill>
        </p:spPr>
        <p:txBody>
          <a:bodyPr wrap="square" rtlCol="0" anchor="t">
            <a:noAutofit/>
          </a:bodyPr>
          <a:p>
            <a:pPr lvl="0" algn="just">
              <a:lnSpc>
                <a:spcPct val="110000"/>
              </a:lnSpc>
              <a:spcAft>
                <a:spcPts val="0"/>
              </a:spcAft>
              <a:buClrTx/>
              <a:buSzTx/>
              <a:buFontTx/>
            </a:pPr>
            <a:r>
              <a:rPr lang="en-US" altLang="zh-CN" sz="24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//自定义异常类，继承Exception类</a:t>
            </a:r>
            <a:endParaRPr lang="en-US" altLang="zh-CN" sz="2400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lvl="0" algn="just">
              <a:lnSpc>
                <a:spcPct val="110000"/>
              </a:lnSpc>
              <a:spcAft>
                <a:spcPts val="0"/>
              </a:spcAft>
              <a:buClrTx/>
              <a:buSzTx/>
              <a:buFontTx/>
            </a:pPr>
            <a:r>
              <a:rPr lang="en-US" altLang="zh-CN" sz="24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class MyException </a:t>
            </a:r>
            <a:r>
              <a:rPr lang="en-US" altLang="zh-CN" sz="24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________________</a:t>
            </a:r>
            <a:r>
              <a:rPr lang="en-US" altLang="zh-CN" sz="24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{ 	</a:t>
            </a:r>
            <a:endParaRPr lang="en-US" altLang="zh-CN" sz="2400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lvl="1" algn="just">
              <a:lnSpc>
                <a:spcPct val="110000"/>
              </a:lnSpc>
              <a:spcAft>
                <a:spcPts val="0"/>
              </a:spcAft>
              <a:buClrTx/>
              <a:buSzTx/>
              <a:buFontTx/>
            </a:pPr>
            <a:r>
              <a:rPr lang="en-US" altLang="zh-CN" sz="24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public MyException(String msg){ </a:t>
            </a:r>
            <a:endParaRPr lang="en-US" altLang="zh-CN" sz="2400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lvl="1" indent="457200" algn="just">
              <a:lnSpc>
                <a:spcPct val="110000"/>
              </a:lnSpc>
              <a:spcAft>
                <a:spcPts val="0"/>
              </a:spcAft>
              <a:buClrTx/>
              <a:buSzTx/>
              <a:buFontTx/>
            </a:pPr>
            <a:r>
              <a:rPr lang="en-US" altLang="zh-CN" sz="24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super(msg); //父类中的构造方法</a:t>
            </a:r>
            <a:endParaRPr lang="en-US" altLang="zh-CN" sz="2400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lvl="1" algn="just">
              <a:lnSpc>
                <a:spcPct val="110000"/>
              </a:lnSpc>
              <a:spcAft>
                <a:spcPts val="0"/>
              </a:spcAft>
              <a:buClrTx/>
              <a:buSzTx/>
              <a:buFontTx/>
            </a:pPr>
            <a:r>
              <a:rPr lang="en-US" altLang="zh-CN" sz="24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}</a:t>
            </a:r>
            <a:endParaRPr lang="en-US" altLang="zh-CN" sz="2400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lvl="0" algn="just">
              <a:lnSpc>
                <a:spcPct val="110000"/>
              </a:lnSpc>
              <a:spcAft>
                <a:spcPts val="0"/>
              </a:spcAft>
              <a:buClrTx/>
              <a:buSzTx/>
              <a:buFontTx/>
            </a:pPr>
            <a:r>
              <a:rPr lang="en-US" altLang="zh-CN" sz="24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}	</a:t>
            </a:r>
            <a:endParaRPr lang="en-US" altLang="zh-CN" sz="2400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54775" y="2127885"/>
            <a:ext cx="428625" cy="31432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6887210" y="2073910"/>
            <a:ext cx="110998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>
                <a:solidFill>
                  <a:srgbClr val="FF0000"/>
                </a:solidFill>
                <a:sym typeface="+mn-ea"/>
              </a:rPr>
              <a:t>点拨：</a:t>
            </a:r>
            <a:endParaRPr lang="zh-CN" altLang="en-US" sz="2400" b="1">
              <a:solidFill>
                <a:srgbClr val="FF0000"/>
              </a:solidFill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456045" y="2708910"/>
            <a:ext cx="5386705" cy="28301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42900" indent="-342900">
              <a:spcBef>
                <a:spcPts val="1200"/>
              </a:spcBef>
              <a:buClrTx/>
              <a:buSzTx/>
              <a:buFont typeface="Wingdings" panose="05000000000000000000" charset="0"/>
              <a:buChar char="Ø"/>
            </a:pPr>
            <a:r>
              <a:rPr lang="zh-CN" altLang="en-US" sz="2400" b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400" b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400" b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)在sum()方法头的声明中同时声明异常类型MyException，在方法体中才能抛出MyException异常。</a:t>
            </a:r>
            <a:endParaRPr lang="zh-CN" altLang="en-US" sz="2400" b="1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spcBef>
                <a:spcPts val="1200"/>
              </a:spcBef>
              <a:buClrTx/>
              <a:buSzTx/>
              <a:buFont typeface="Wingdings" panose="05000000000000000000" charset="0"/>
              <a:buChar char="Ø"/>
            </a:pPr>
            <a:r>
              <a:rPr lang="zh-CN" altLang="en-US" sz="2400" b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400" b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 b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)调用sum()时，需要捕获MyException类型的异常，此时sum()方法可以放到try子句中，同时捕获异常。</a:t>
            </a:r>
            <a:endParaRPr lang="zh-CN" altLang="en-US" sz="2400" b="1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855595" y="2636520"/>
            <a:ext cx="228727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000" kern="1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extends Exception</a:t>
            </a:r>
            <a:endParaRPr lang="en-US" altLang="zh-CN" sz="2000" kern="1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335280" y="4220845"/>
            <a:ext cx="5885815" cy="224536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9525">
            <a:noFill/>
          </a:ln>
        </p:spPr>
        <p:txBody>
          <a:bodyPr wrap="square">
            <a:spAutoFit/>
          </a:bodyPr>
          <a:p>
            <a:r>
              <a:rPr lang="en-US" sz="2000">
                <a:latin typeface="Times New Roman" panose="02020603050405020304" pitchFamily="18" charset="0"/>
                <a:ea typeface="宋体" panose="02010600030101010101" pitchFamily="2" charset="-122"/>
              </a:rPr>
              <a:t>public static int sum(int a, int b) throws MyException{     if(a&lt;0||b&lt;0)     {          throw new MyException("</a:t>
            </a:r>
            <a:r>
              <a:rPr lang="zh-CN" sz="2000">
                <a:ea typeface="宋体" panose="02010600030101010101" pitchFamily="2" charset="-122"/>
              </a:rPr>
              <a:t>不在指定范围</a:t>
            </a:r>
            <a:r>
              <a:rPr lang="en-US" sz="2000">
                <a:latin typeface="Times New Roman" panose="02020603050405020304" pitchFamily="18" charset="0"/>
                <a:ea typeface="宋体" panose="02010600030101010101" pitchFamily="2" charset="-122"/>
              </a:rPr>
              <a:t>");     }     return (a+b);}</a:t>
            </a:r>
            <a:endParaRPr lang="en-US" altLang="en-US" sz="20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456045" y="2133600"/>
            <a:ext cx="5653405" cy="366268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</a:ln>
        </p:spPr>
        <p:txBody>
          <a:bodyPr>
            <a:noAutofit/>
          </a:bodyPr>
          <a:p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...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try{    System.out.print("</a:t>
            </a:r>
            <a:r>
              <a:rPr lang="zh-CN" sz="2400">
                <a:ea typeface="宋体" panose="02010600030101010101" pitchFamily="2" charset="-122"/>
              </a:rPr>
              <a:t>结果为：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"+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sum(a,b)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);}catch(MyException e){ //</a:t>
            </a:r>
            <a:r>
              <a:rPr lang="zh-CN" sz="2400">
                <a:ea typeface="宋体" panose="02010600030101010101" pitchFamily="2" charset="-122"/>
              </a:rPr>
              <a:t>异常处理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    System.out.println(e);}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en-US" alt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...</a:t>
            </a:r>
            <a:endParaRPr lang="en-US" alt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100" grpId="0" bldLvl="0" animBg="1"/>
      <p:bldP spid="100" grpId="1" animBg="1"/>
      <p:bldP spid="2" grpId="0"/>
      <p:bldP spid="3" grpId="0"/>
      <p:bldP spid="2" grpId="1"/>
      <p:bldP spid="3" grpId="1"/>
      <p:bldP spid="10" grpId="0" animBg="1"/>
      <p:bldP spid="10" grpId="1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#wm#"/>
  <p:tag name="KSO_WM_TEMPLATE_CATEGORY" val="diagram"/>
  <p:tag name="KSO_WM_TEMPLATE_INDEX" val="20200634"/>
</p:tagLst>
</file>

<file path=ppt/tags/tag33.xml><?xml version="1.0" encoding="utf-8"?>
<p:tagLst xmlns:p="http://schemas.openxmlformats.org/presentationml/2006/main">
  <p:tag name="KSO_WPP_MARK_KEY" val="aa4ad8fd-6356-4c27-ac42-ab28eaea7b83"/>
  <p:tag name="COMMONDATA" val="eyJoZGlkIjoiMDQwYzkwZmFjZWQzN2U5MmI2NjRiYTdjMDZhOWRlZDkifQ==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sample">
  <a:themeElements>
    <a:clrScheme name="sample 3">
      <a:dk1>
        <a:srgbClr val="2B166E"/>
      </a:dk1>
      <a:lt1>
        <a:srgbClr val="FFFFFF"/>
      </a:lt1>
      <a:dk2>
        <a:srgbClr val="1640B6"/>
      </a:dk2>
      <a:lt2>
        <a:srgbClr val="B2B2B2"/>
      </a:lt2>
      <a:accent1>
        <a:srgbClr val="48BDEC"/>
      </a:accent1>
      <a:accent2>
        <a:srgbClr val="EB984D"/>
      </a:accent2>
      <a:accent3>
        <a:srgbClr val="FFFFFF"/>
      </a:accent3>
      <a:accent4>
        <a:srgbClr val="23115D"/>
      </a:accent4>
      <a:accent5>
        <a:srgbClr val="B1DBF4"/>
      </a:accent5>
      <a:accent6>
        <a:srgbClr val="D58945"/>
      </a:accent6>
      <a:hlink>
        <a:srgbClr val="339966"/>
      </a:hlink>
      <a:folHlink>
        <a:srgbClr val="7E88E4"/>
      </a:folHlink>
    </a:clrScheme>
    <a:fontScheme name="sample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sample 1">
        <a:dk1>
          <a:srgbClr val="19426B"/>
        </a:dk1>
        <a:lt1>
          <a:srgbClr val="FFFFFF"/>
        </a:lt1>
        <a:dk2>
          <a:srgbClr val="008080"/>
        </a:dk2>
        <a:lt2>
          <a:srgbClr val="B2B2B2"/>
        </a:lt2>
        <a:accent1>
          <a:srgbClr val="35C9C2"/>
        </a:accent1>
        <a:accent2>
          <a:srgbClr val="398AC7"/>
        </a:accent2>
        <a:accent3>
          <a:srgbClr val="FFFFFF"/>
        </a:accent3>
        <a:accent4>
          <a:srgbClr val="14375A"/>
        </a:accent4>
        <a:accent5>
          <a:srgbClr val="AEE1DD"/>
        </a:accent5>
        <a:accent6>
          <a:srgbClr val="337DB4"/>
        </a:accent6>
        <a:hlink>
          <a:srgbClr val="CCCC00"/>
        </a:hlink>
        <a:folHlink>
          <a:srgbClr val="6D50C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mple 2">
        <a:dk1>
          <a:srgbClr val="25095D"/>
        </a:dk1>
        <a:lt1>
          <a:srgbClr val="FFFFFF"/>
        </a:lt1>
        <a:dk2>
          <a:srgbClr val="A1537C"/>
        </a:dk2>
        <a:lt2>
          <a:srgbClr val="B2B2B2"/>
        </a:lt2>
        <a:accent1>
          <a:srgbClr val="AF8ADC"/>
        </a:accent1>
        <a:accent2>
          <a:srgbClr val="60A065"/>
        </a:accent2>
        <a:accent3>
          <a:srgbClr val="FFFFFF"/>
        </a:accent3>
        <a:accent4>
          <a:srgbClr val="1E064E"/>
        </a:accent4>
        <a:accent5>
          <a:srgbClr val="D4C4EB"/>
        </a:accent5>
        <a:accent6>
          <a:srgbClr val="56915B"/>
        </a:accent6>
        <a:hlink>
          <a:srgbClr val="8DAED9"/>
        </a:hlink>
        <a:folHlink>
          <a:srgbClr val="5974C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mple 3">
        <a:dk1>
          <a:srgbClr val="2B166E"/>
        </a:dk1>
        <a:lt1>
          <a:srgbClr val="FFFFFF"/>
        </a:lt1>
        <a:dk2>
          <a:srgbClr val="1640B6"/>
        </a:dk2>
        <a:lt2>
          <a:srgbClr val="B2B2B2"/>
        </a:lt2>
        <a:accent1>
          <a:srgbClr val="48BDEC"/>
        </a:accent1>
        <a:accent2>
          <a:srgbClr val="EB984D"/>
        </a:accent2>
        <a:accent3>
          <a:srgbClr val="FFFFFF"/>
        </a:accent3>
        <a:accent4>
          <a:srgbClr val="23115D"/>
        </a:accent4>
        <a:accent5>
          <a:srgbClr val="B1DBF4"/>
        </a:accent5>
        <a:accent6>
          <a:srgbClr val="D58945"/>
        </a:accent6>
        <a:hlink>
          <a:srgbClr val="339966"/>
        </a:hlink>
        <a:folHlink>
          <a:srgbClr val="7E88E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3051</Words>
  <Application>WPS 演示</Application>
  <PresentationFormat/>
  <Paragraphs>192</Paragraphs>
  <Slides>15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3</vt:i4>
      </vt:variant>
      <vt:variant>
        <vt:lpstr>幻灯片标题</vt:lpstr>
      </vt:variant>
      <vt:variant>
        <vt:i4>15</vt:i4>
      </vt:variant>
    </vt:vector>
  </HeadingPairs>
  <TitlesOfParts>
    <vt:vector size="33" baseType="lpstr">
      <vt:lpstr>Arial</vt:lpstr>
      <vt:lpstr>宋体</vt:lpstr>
      <vt:lpstr>Wingdings</vt:lpstr>
      <vt:lpstr>Calibri</vt:lpstr>
      <vt:lpstr>微软雅黑</vt:lpstr>
      <vt:lpstr>Verdana</vt:lpstr>
      <vt:lpstr>Times New Roman</vt:lpstr>
      <vt:lpstr>楷体_GB2312</vt:lpstr>
      <vt:lpstr>新宋体</vt:lpstr>
      <vt:lpstr>黑体</vt:lpstr>
      <vt:lpstr>隶书</vt:lpstr>
      <vt:lpstr>Wingdings</vt:lpstr>
      <vt:lpstr>Segoe UI</vt:lpstr>
      <vt:lpstr>Arial Unicode MS</vt:lpstr>
      <vt:lpstr>sample</vt:lpstr>
      <vt:lpstr>Photoshop.Image.6</vt:lpstr>
      <vt:lpstr>Photoshop.Image.6</vt:lpstr>
      <vt:lpstr>Photoshop.Image.6</vt:lpstr>
      <vt:lpstr>PowerPoint 演示文稿</vt:lpstr>
      <vt:lpstr>目 录</vt:lpstr>
      <vt:lpstr>try…catch语句</vt:lpstr>
      <vt:lpstr>finally语句</vt:lpstr>
      <vt:lpstr>声明异常throws和抛出异常throw</vt:lpstr>
      <vt:lpstr>自定义异常类</vt:lpstr>
      <vt:lpstr>PowerPoint 演示文稿</vt:lpstr>
      <vt:lpstr>验证性实验--处理输入异常</vt:lpstr>
      <vt:lpstr>验证性实验--自定义异常类</vt:lpstr>
      <vt:lpstr>设计性实验--判断能否构成三角形</vt:lpstr>
      <vt:lpstr>设计性实验--字符串转数值</vt:lpstr>
      <vt:lpstr>设计性实验--多catch语句应用</vt:lpstr>
      <vt:lpstr>设计性实验--统计导弹中的bug</vt:lpstr>
      <vt:lpstr>PowerPoint 演示文稿</vt:lpstr>
      <vt:lpstr>实践是编程能力提升的最好途径， 让我们行动起来吧！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wendy.gallagher</dc:creator>
  <cp:lastModifiedBy>李永刚</cp:lastModifiedBy>
  <cp:revision>531</cp:revision>
  <dcterms:created xsi:type="dcterms:W3CDTF">2011-10-31T13:04:00Z</dcterms:created>
  <dcterms:modified xsi:type="dcterms:W3CDTF">2023-09-24T10:01:08Z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ICV">
    <vt:lpwstr>5E2D7099C6564DEEB7A6093DC79ADD61_13</vt:lpwstr>
  </property>
</Properties>
</file>