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89" r:id="rId3"/>
    <p:sldId id="391" r:id="rId5"/>
    <p:sldId id="444" r:id="rId6"/>
    <p:sldId id="445" r:id="rId7"/>
    <p:sldId id="446" r:id="rId8"/>
    <p:sldId id="447" r:id="rId9"/>
    <p:sldId id="448" r:id="rId10"/>
    <p:sldId id="449" r:id="rId11"/>
    <p:sldId id="450" r:id="rId12"/>
    <p:sldId id="451" r:id="rId13"/>
    <p:sldId id="452" r:id="rId14"/>
    <p:sldId id="453" r:id="rId15"/>
    <p:sldId id="454" r:id="rId16"/>
    <p:sldId id="455" r:id="rId17"/>
    <p:sldId id="443" r:id="rId18"/>
  </p:sldIdLst>
  <p:sldSz cx="12192000" cy="6858000"/>
  <p:notesSz cx="6858000" cy="9144000"/>
  <p:custDataLst>
    <p:tags r:id="rId22"/>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086" userDrawn="1">
          <p15:clr>
            <a:srgbClr val="A4A3A4"/>
          </p15:clr>
        </p15:guide>
        <p15:guide id="2" pos="7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ED4D4"/>
    <a:srgbClr val="FFCC99"/>
    <a:srgbClr val="080808"/>
    <a:srgbClr val="7AD4C4"/>
    <a:srgbClr val="00CCFF"/>
    <a:srgbClr val="0066F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2"/>
    <p:restoredTop sz="87029"/>
  </p:normalViewPr>
  <p:slideViewPr>
    <p:cSldViewPr showGuides="1">
      <p:cViewPr varScale="1">
        <p:scale>
          <a:sx n="113" d="100"/>
          <a:sy n="113" d="100"/>
        </p:scale>
        <p:origin x="828" y="114"/>
      </p:cViewPr>
      <p:guideLst>
        <p:guide orient="horz" pos="2086"/>
        <p:guide pos="71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gs" Target="tags/tag4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60EEB3A-801C-43F1-8D58-8ED8DE9C6BC7}" type="datetimeFigureOut">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GB" altLang="zh-CN" dirty="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D8A360D-2EC2-4480-A212-A9F49058BD3C}" type="slidenum">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编程是一门动手的课程。</a:t>
            </a:r>
            <a:endParaRPr lang="zh-CN" altLang="en-US">
              <a:sym typeface="+mn-ea"/>
            </a:endParaRPr>
          </a:p>
          <a:p>
            <a:r>
              <a:rPr lang="en-US" altLang="zh-CN">
                <a:sym typeface="+mn-ea"/>
              </a:rPr>
              <a:t>Java</a:t>
            </a:r>
            <a:r>
              <a:rPr lang="zh-CN" altLang="en-US">
                <a:sym typeface="+mn-ea"/>
              </a:rPr>
              <a:t>编程语言遵循严格的语法规范；</a:t>
            </a:r>
            <a:endParaRPr lang="zh-CN" altLang="en-US">
              <a:sym typeface="+mn-ea"/>
            </a:endParaRPr>
          </a:p>
          <a:p>
            <a:r>
              <a:rPr lang="zh-CN" altLang="en-US">
                <a:sym typeface="+mn-ea"/>
              </a:rPr>
              <a:t>通过实践编程逐步建立语法和程序结果的对应关系，能够帮助我们理解计算机运行的内在逻辑；</a:t>
            </a:r>
            <a:endParaRPr lang="zh-CN" altLang="en-US">
              <a:sym typeface="+mn-ea"/>
            </a:endParaRPr>
          </a:p>
          <a:p>
            <a:r>
              <a:rPr lang="zh-CN" altLang="en-US">
                <a:sym typeface="+mn-ea"/>
              </a:rPr>
              <a:t>通过上述实验案例的讲解和提示，希望对大家的实践有所帮助，谢谢观看。</a:t>
            </a:r>
            <a:endParaRPr lang="zh-CN" altLang="en-US">
              <a:solidFill>
                <a:schemeClr val="tx1"/>
              </a:solidFill>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1.png"/><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image" Target="../media/image1.png"/><Relationship Id="rId2" Type="http://schemas.openxmlformats.org/officeDocument/2006/relationships/oleObject" Target="../embeddings/oleObject2.bin"/><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386"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a:p>
        </p:txBody>
      </p:sp>
      <p:graphicFrame>
        <p:nvGraphicFramePr>
          <p:cNvPr id="16387"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7" name="" r:id="rId2" imgW="7391400" imgH="914400" progId="Photoshop.Image.6">
                  <p:embed/>
                </p:oleObj>
              </mc:Choice>
              <mc:Fallback>
                <p:oleObj name="" r:id="rId2" imgW="7391400" imgH="914400" progId="Photoshop.Image.6">
                  <p:embed/>
                  <p:pic>
                    <p:nvPicPr>
                      <p:cNvPr id="0" name="图片 3086"/>
                      <p:cNvPicPr/>
                      <p:nvPr/>
                    </p:nvPicPr>
                    <p:blipFill>
                      <a:blip r:embed="rId3"/>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652A5AA-5A12-487F-9BA8-4AFD3E1C4CED}"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2987A7-A8C8-41E6-8129-ACF132E4763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DEADF68-97A7-42CB-B40E-9E3787FC0574}"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422BCD6-482C-42A9-9218-9FEA60F3CEA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0EF441-F9F2-4A8A-8979-DE62C014A31F}"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50813"/>
            <a:ext cx="2743200" cy="5997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50813"/>
            <a:ext cx="8026400" cy="5997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DEEED3F-FC05-4C5F-8A6E-8DFF6AF1AEA1}"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知识要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p>
            <a:r>
              <a:rPr lang="en-US" altLang="zh-CN" sz="2400" b="1" dirty="0">
                <a:solidFill>
                  <a:srgbClr val="404040"/>
                </a:solidFill>
                <a:latin typeface="微软雅黑" panose="020B0503020204020204" pitchFamily="34" charset="-122"/>
                <a:sym typeface="+mn-ea"/>
              </a:rPr>
              <a:t>1 </a:t>
            </a:r>
            <a:r>
              <a:rPr lang="zh-CN" altLang="en-US" sz="2400" b="1" dirty="0">
                <a:solidFill>
                  <a:srgbClr val="404040"/>
                </a:solidFill>
                <a:latin typeface="微软雅黑" panose="020B0503020204020204" pitchFamily="34" charset="-122"/>
                <a:sym typeface="+mn-ea"/>
              </a:rPr>
              <a:t>知识要点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实验目标">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2 </a:t>
            </a:r>
            <a:r>
              <a:rPr lang="zh-CN" altLang="en-US" sz="2400" b="1" dirty="0">
                <a:solidFill>
                  <a:srgbClr val="404040"/>
                </a:solidFill>
                <a:latin typeface="微软雅黑" panose="020B0503020204020204" pitchFamily="34" charset="-122"/>
                <a:sym typeface="+mn-ea"/>
              </a:rPr>
              <a:t>实验目标</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实验内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3 </a:t>
            </a:r>
            <a:r>
              <a:rPr lang="zh-CN" altLang="en-US" sz="2400" b="1" dirty="0">
                <a:solidFill>
                  <a:srgbClr val="404040"/>
                </a:solidFill>
                <a:latin typeface="微软雅黑" panose="020B0503020204020204" pitchFamily="34" charset="-122"/>
                <a:sym typeface="+mn-ea"/>
              </a:rPr>
              <a:t>实验内容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showMasterSp="0">
  <p:cSld name="拓展训练">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4 </a:t>
            </a:r>
            <a:r>
              <a:rPr lang="zh-CN" altLang="en-US" sz="2400" b="1" dirty="0">
                <a:solidFill>
                  <a:srgbClr val="404040"/>
                </a:solidFill>
                <a:latin typeface="微软雅黑" panose="020B0503020204020204" pitchFamily="34" charset="-122"/>
                <a:sym typeface="+mn-ea"/>
              </a:rPr>
              <a:t>拓展训练</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18434" name="未知"/>
          <p:cNvSpPr/>
          <p:nvPr userDrawn="1"/>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a:p>
        </p:txBody>
      </p:sp>
      <p:graphicFrame>
        <p:nvGraphicFramePr>
          <p:cNvPr id="18435" name="Object 3"/>
          <p:cNvGraphicFramePr>
            <a:graphicFrameLocks noChangeAspect="1"/>
          </p:cNvGraphicFramePr>
          <p:nvPr userDrawn="1"/>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5" name="" r:id="rId2" imgW="7391400" imgH="914400" progId="Photoshop.Image.6">
                  <p:embed/>
                </p:oleObj>
              </mc:Choice>
              <mc:Fallback>
                <p:oleObj name="" r:id="rId2" imgW="7391400" imgH="914400" progId="Photoshop.Image.6">
                  <p:embed/>
                  <p:pic>
                    <p:nvPicPr>
                      <p:cNvPr id="0" name="图片 3084"/>
                      <p:cNvPicPr/>
                      <p:nvPr/>
                    </p:nvPicPr>
                    <p:blipFill>
                      <a:blip r:embed="rId3"/>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userDrawn="1"/>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userDrawn="1"/>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8EB69E3-4639-4D52-8D39-DA8FDDEDD357}"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 name="标题 3"/>
          <p:cNvSpPr>
            <a:spLocks noGrp="1"/>
          </p:cNvSpPr>
          <p:nvPr>
            <p:ph type="ctrTitle" hasCustomPrompt="1"/>
            <p:custDataLst>
              <p:tags r:id="rId4"/>
            </p:custDataLst>
          </p:nvPr>
        </p:nvSpPr>
        <p:spPr>
          <a:xfrm>
            <a:off x="1882775" y="1122680"/>
            <a:ext cx="8579485" cy="1785620"/>
          </a:xfrm>
        </p:spPr>
        <p:txBody>
          <a:bodyPr/>
          <a:p>
            <a:r>
              <a:rPr lang="zh-CN" altLang="en-US" sz="4000">
                <a:solidFill>
                  <a:schemeClr val="tx1"/>
                </a:solidFill>
              </a:rPr>
              <a:t>实践是编程能力提升的最好途径，</a:t>
            </a:r>
            <a:br>
              <a:rPr lang="zh-CN" altLang="en-US" sz="4000">
                <a:solidFill>
                  <a:schemeClr val="tx1"/>
                </a:solidFill>
              </a:rPr>
            </a:br>
            <a:r>
              <a:rPr lang="zh-CN" altLang="en-US" sz="4000">
                <a:solidFill>
                  <a:schemeClr val="tx1"/>
                </a:solidFill>
              </a:rPr>
              <a:t>让我们行动起来吧！</a:t>
            </a:r>
            <a:endParaRPr lang="zh-CN" altLang="en-US" sz="4000">
              <a:solidFill>
                <a:schemeClr val="tx1"/>
              </a:solidFill>
            </a:endParaRPr>
          </a:p>
        </p:txBody>
      </p:sp>
      <p:sp>
        <p:nvSpPr>
          <p:cNvPr id="5" name="副标题 2"/>
          <p:cNvSpPr>
            <a:spLocks noGrp="1"/>
          </p:cNvSpPr>
          <p:nvPr userDrawn="1">
            <p:custDataLst>
              <p:tags r:id="rId5"/>
            </p:custDataLst>
          </p:nvPr>
        </p:nvSpPr>
        <p:spPr>
          <a:xfrm>
            <a:off x="3863975" y="3573145"/>
            <a:ext cx="3963035" cy="1655445"/>
          </a:xfrm>
          <a:prstGeom prst="rect">
            <a:avLst/>
          </a:prstGeom>
          <a:noFill/>
          <a:ln w="9525">
            <a:noFill/>
          </a:ln>
        </p:spPr>
        <p:txBody>
          <a:bodyPr/>
          <a:lstStyle>
            <a:lvl1pPr marL="0" indent="0" algn="ctr" rtl="0" eaLnBrk="0" fontAlgn="base" hangingPunct="0">
              <a:spcBef>
                <a:spcPct val="20000"/>
              </a:spcBef>
              <a:spcAft>
                <a:spcPct val="0"/>
              </a:spcAft>
              <a:buClr>
                <a:schemeClr val="hlink"/>
              </a:buClr>
              <a:buFont typeface="Wingdings" panose="05000000000000000000" pitchFamily="2" charset="2"/>
              <a:buNone/>
              <a:defRPr sz="2400" b="1" kern="1200">
                <a:solidFill>
                  <a:schemeClr val="tx1"/>
                </a:solidFill>
                <a:latin typeface="+mn-lt"/>
                <a:ea typeface="+mn-ea"/>
                <a:cs typeface="+mn-cs"/>
              </a:defRPr>
            </a:lvl1pPr>
            <a:lvl2pPr marL="457200" indent="0" algn="ctr" rtl="0" eaLnBrk="0" fontAlgn="base" hangingPunct="0">
              <a:spcBef>
                <a:spcPct val="20000"/>
              </a:spcBef>
              <a:spcAft>
                <a:spcPct val="0"/>
              </a:spcAft>
              <a:buClr>
                <a:schemeClr val="accent1"/>
              </a:buClr>
              <a:buFont typeface="Wingdings" panose="05000000000000000000" pitchFamily="2" charset="2"/>
              <a:buNone/>
              <a:defRPr sz="2000" kern="1200">
                <a:solidFill>
                  <a:schemeClr val="tx1"/>
                </a:solidFill>
                <a:latin typeface="Arial" panose="020B0604020202020204" pitchFamily="34" charset="0"/>
                <a:ea typeface="+mn-ea"/>
                <a:cs typeface="+mn-cs"/>
              </a:defRPr>
            </a:lvl2pPr>
            <a:lvl3pPr marL="914400" indent="0" algn="ctr" rtl="0" eaLnBrk="0" fontAlgn="base" hangingPunct="0">
              <a:spcBef>
                <a:spcPct val="20000"/>
              </a:spcBef>
              <a:spcAft>
                <a:spcPct val="0"/>
              </a:spcAft>
              <a:buClr>
                <a:schemeClr val="tx1"/>
              </a:buClr>
              <a:buNone/>
              <a:defRPr sz="1800" kern="1200">
                <a:solidFill>
                  <a:schemeClr val="tx1"/>
                </a:solidFill>
                <a:latin typeface="Arial" panose="020B0604020202020204" pitchFamily="34" charset="0"/>
                <a:ea typeface="+mn-ea"/>
                <a:cs typeface="+mn-cs"/>
              </a:defRPr>
            </a:lvl3pPr>
            <a:lvl4pPr marL="1371600" indent="0" algn="ctr" rtl="0" eaLnBrk="0" fontAlgn="base" hangingPunct="0">
              <a:spcBef>
                <a:spcPct val="20000"/>
              </a:spcBef>
              <a:spcAft>
                <a:spcPct val="0"/>
              </a:spcAft>
              <a:buNone/>
              <a:defRPr sz="1600" kern="1200">
                <a:solidFill>
                  <a:schemeClr val="tx1"/>
                </a:solidFill>
                <a:latin typeface="Arial" panose="020B0604020202020204" pitchFamily="34" charset="0"/>
                <a:ea typeface="+mn-ea"/>
                <a:cs typeface="+mn-cs"/>
              </a:defRPr>
            </a:lvl4pPr>
            <a:lvl5pPr marL="1828800" indent="0" algn="ctr" rtl="0" eaLnBrk="0" fontAlgn="base" hangingPunct="0">
              <a:spcBef>
                <a:spcPct val="20000"/>
              </a:spcBef>
              <a:spcAft>
                <a:spcPct val="0"/>
              </a:spcAft>
              <a:buNone/>
              <a:defRPr sz="1600" kern="1200">
                <a:solidFill>
                  <a:schemeClr val="tx1"/>
                </a:solidFill>
                <a:latin typeface="Arial" panose="020B0604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endParaRPr lang="zh-CN" altLang="en-US" sz="2800"/>
          </a:p>
          <a:p>
            <a:pPr algn="ctr"/>
            <a:r>
              <a:rPr lang="zh-CN" altLang="en-US" sz="2800"/>
              <a:t>谢谢观看！</a:t>
            </a:r>
            <a:endParaRPr lang="zh-CN" altLang="en-US" sz="28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showMasterSp="0">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900113"/>
            <a:ext cx="5384800" cy="52482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900113"/>
            <a:ext cx="5384800" cy="52482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FC620CA-FE9A-461F-AC2E-DBE44922D75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40317" y="2505075"/>
            <a:ext cx="5158316"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1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1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A664199-D803-442A-AE16-6825D4B40E05}"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showMasterSp="0">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706956B-3BF8-48C8-89C3-9A734DC3C746}"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vmlDrawing" Target="../drawings/vmlDrawing3.vml"/><Relationship Id="rId2" Type="http://schemas.openxmlformats.org/officeDocument/2006/relationships/slideLayout" Target="../slideLayouts/slideLayout2.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image" Target="../media/image1.png"/><Relationship Id="rId16" Type="http://schemas.openxmlformats.org/officeDocument/2006/relationships/oleObject" Target="../embeddings/oleObject3.bin"/><Relationship Id="rId15" Type="http://schemas.openxmlformats.org/officeDocument/2006/relationships/tags" Target="../tags/tag1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8" name="Rectangle 6"/>
          <p:cNvSpPr>
            <a:spLocks noGrp="1"/>
          </p:cNvSpPr>
          <p:nvPr>
            <p:ph type="body" idx="1"/>
          </p:nvPr>
        </p:nvSpPr>
        <p:spPr>
          <a:xfrm>
            <a:off x="609600" y="900430"/>
            <a:ext cx="10972800" cy="568198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3082" name="Rectangle 10"/>
          <p:cNvSpPr>
            <a:spLocks noGrp="1"/>
          </p:cNvSpPr>
          <p:nvPr>
            <p:ph type="title"/>
          </p:nvPr>
        </p:nvSpPr>
        <p:spPr>
          <a:xfrm>
            <a:off x="609600" y="150813"/>
            <a:ext cx="10972800" cy="563562"/>
          </a:xfrm>
          <a:prstGeom prst="rect">
            <a:avLst/>
          </a:prstGeom>
          <a:noFill/>
          <a:ln w="9525">
            <a:noFill/>
          </a:ln>
        </p:spPr>
        <p:txBody>
          <a:bodyPr anchor="ctr" anchorCtr="0"/>
          <a:p>
            <a:pPr lvl="0"/>
            <a:r>
              <a:rPr lang="en-US" altLang="zh-CN" dirty="0"/>
              <a:t>Click to edit Master title style</a:t>
            </a:r>
            <a:endParaRPr lang="en-US" altLang="zh-CN" dirty="0"/>
          </a:p>
        </p:txBody>
      </p:sp>
      <p:graphicFrame>
        <p:nvGraphicFramePr>
          <p:cNvPr id="18435" name="Object 3"/>
          <p:cNvGraphicFramePr>
            <a:graphicFrameLocks noChangeAspect="1"/>
          </p:cNvGraphicFramePr>
          <p:nvPr userDrawn="1">
            <p:custDataLst>
              <p:tags r:id="rId15"/>
            </p:custDataLst>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5" name="" r:id="rId16" imgW="7391400" imgH="914400" progId="Photoshop.Image.6">
                  <p:embed/>
                </p:oleObj>
              </mc:Choice>
              <mc:Fallback>
                <p:oleObj name="" r:id="rId16" imgW="7391400" imgH="914400" progId="Photoshop.Image.6">
                  <p:embed/>
                  <p:pic>
                    <p:nvPicPr>
                      <p:cNvPr id="0" name="图片 3084"/>
                      <p:cNvPicPr/>
                      <p:nvPr/>
                    </p:nvPicPr>
                    <p:blipFill>
                      <a:blip r:embed="rId17"/>
                      <a:stretch>
                        <a:fillRect/>
                      </a:stretch>
                    </p:blipFill>
                    <p:spPr>
                      <a:xfrm>
                        <a:off x="0" y="0"/>
                        <a:ext cx="12192000" cy="692150"/>
                      </a:xfrm>
                      <a:prstGeom prst="rect">
                        <a:avLst/>
                      </a:prstGeom>
                      <a:noFill/>
                      <a:ln w="38100">
                        <a:noFill/>
                        <a:miter/>
                      </a:ln>
                    </p:spPr>
                  </p:pic>
                </p:oleObj>
              </mc:Fallback>
            </mc:AlternateContent>
          </a:graphicData>
        </a:graphic>
      </p:graphicFrame>
      <p:sp>
        <p:nvSpPr>
          <p:cNvPr id="14" name="Rectangle 5"/>
          <p:cNvSpPr>
            <a:spLocks noChangeArrowheads="1"/>
          </p:cNvSpPr>
          <p:nvPr userDrawn="1">
            <p:custDataLst>
              <p:tags r:id="rId18"/>
            </p:custDataLst>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8434" name="未知"/>
          <p:cNvSpPr/>
          <p:nvPr userDrawn="1">
            <p:custDataLst>
              <p:tags r:id="rId19"/>
            </p:custDataLst>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b="1" kern="1200">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eaLnBrk="0" fontAlgn="base" hangingPunct="0">
        <a:spcBef>
          <a:spcPct val="0"/>
        </a:spcBef>
        <a:spcAft>
          <a:spcPct val="0"/>
        </a:spcAft>
        <a:defRPr sz="3200" b="1">
          <a:solidFill>
            <a:schemeClr val="bg1"/>
          </a:solidFill>
          <a:latin typeface="Verdana" panose="020B0604030504040204" pitchFamily="34" charset="0"/>
        </a:defRPr>
      </a:lvl6pPr>
      <a:lvl7pPr marL="914400" algn="ctr" rtl="0" eaLnBrk="0" fontAlgn="base" hangingPunct="0">
        <a:spcBef>
          <a:spcPct val="0"/>
        </a:spcBef>
        <a:spcAft>
          <a:spcPct val="0"/>
        </a:spcAft>
        <a:defRPr sz="3200" b="1">
          <a:solidFill>
            <a:schemeClr val="bg1"/>
          </a:solidFill>
          <a:latin typeface="Verdana" panose="020B0604030504040204" pitchFamily="34" charset="0"/>
        </a:defRPr>
      </a:lvl7pPr>
      <a:lvl8pPr marL="1371600" algn="ctr" rtl="0" eaLnBrk="0" fontAlgn="base" hangingPunct="0">
        <a:spcBef>
          <a:spcPct val="0"/>
        </a:spcBef>
        <a:spcAft>
          <a:spcPct val="0"/>
        </a:spcAft>
        <a:defRPr sz="3200" b="1">
          <a:solidFill>
            <a:schemeClr val="bg1"/>
          </a:solidFill>
          <a:latin typeface="Verdana" panose="020B0604030504040204" pitchFamily="34" charset="0"/>
        </a:defRPr>
      </a:lvl8pPr>
      <a:lvl9pPr marL="1828800" algn="ctr" rtl="0" eaLnBrk="0" fontAlgn="base" hangingPunct="0">
        <a:spcBef>
          <a:spcPct val="0"/>
        </a:spcBef>
        <a:spcAft>
          <a:spcPct val="0"/>
        </a:spcAft>
        <a:defRPr sz="3200" b="1">
          <a:solidFill>
            <a:schemeClr val="bg1"/>
          </a:solidFill>
          <a:latin typeface="Verdana" panose="020B060403050404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image" Target="../media/image5.png"/><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5.png"/><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image" Target="../media/image5.png"/><Relationship Id="rId1" Type="http://schemas.openxmlformats.org/officeDocument/2006/relationships/tags" Target="../tags/tag30.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image" Target="../media/image5.png"/><Relationship Id="rId1" Type="http://schemas.openxmlformats.org/officeDocument/2006/relationships/tags" Target="../tags/tag34.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png"/><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8"/>
          <p:cNvSpPr/>
          <p:nvPr/>
        </p:nvSpPr>
        <p:spPr>
          <a:xfrm>
            <a:off x="0" y="1752600"/>
            <a:ext cx="12186920" cy="1676400"/>
          </a:xfrm>
          <a:prstGeom prst="rect">
            <a:avLst/>
          </a:prstGeom>
          <a:solidFill>
            <a:schemeClr val="tx2"/>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677" name="TextBox 15"/>
          <p:cNvSpPr txBox="1"/>
          <p:nvPr/>
        </p:nvSpPr>
        <p:spPr>
          <a:xfrm>
            <a:off x="1576070" y="2208530"/>
            <a:ext cx="9067165" cy="7683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r>
              <a:rPr sz="4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第4单元 方法</a:t>
            </a:r>
            <a:endParaRPr sz="4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678" name="副标题 2"/>
          <p:cNvSpPr txBox="1"/>
          <p:nvPr/>
        </p:nvSpPr>
        <p:spPr>
          <a:xfrm>
            <a:off x="4953000" y="4876800"/>
            <a:ext cx="2611438" cy="5334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buClrTx/>
              <a:buFont typeface="Arial" panose="020B0604020202020204" pitchFamily="34" charset="0"/>
              <a:buNone/>
            </a:pPr>
            <a:r>
              <a:rPr lang="zh-CN" altLang="en-US" sz="2400" dirty="0">
                <a:solidFill>
                  <a:srgbClr val="2B166E"/>
                </a:solidFill>
                <a:latin typeface="Times New Roman" panose="02020603050405020304" pitchFamily="18" charset="0"/>
                <a:ea typeface="楷体_GB2312" pitchFamily="1" charset="-122"/>
              </a:rPr>
              <a:t>主讲人：李永刚</a:t>
            </a:r>
            <a:endParaRPr lang="zh-CN" altLang="en-US" sz="2400" dirty="0">
              <a:solidFill>
                <a:srgbClr val="2B166E"/>
              </a:solidFill>
              <a:latin typeface="Times New Roman" panose="02020603050405020304" pitchFamily="18" charset="0"/>
              <a:ea typeface="楷体_GB2312" pitchFamily="1" charset="-122"/>
            </a:endParaRPr>
          </a:p>
        </p:txBody>
      </p:sp>
      <p:sp>
        <p:nvSpPr>
          <p:cNvPr id="28679" name="标题 1"/>
          <p:cNvSpPr txBox="1"/>
          <p:nvPr/>
        </p:nvSpPr>
        <p:spPr>
          <a:xfrm>
            <a:off x="3924300" y="142875"/>
            <a:ext cx="4343400" cy="563563"/>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2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Java</a:t>
            </a:r>
            <a:r>
              <a:rPr lang="zh-CN" altLang="en-US" sz="2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程序设计实践教程</a:t>
            </a:r>
            <a:endParaRPr lang="zh-CN" altLang="en-US" sz="2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680" name="TextBox 15"/>
          <p:cNvSpPr txBox="1"/>
          <p:nvPr/>
        </p:nvSpPr>
        <p:spPr>
          <a:xfrm>
            <a:off x="0" y="3886200"/>
            <a:ext cx="12187555" cy="610235"/>
          </a:xfrm>
          <a:prstGeom prst="rect">
            <a:avLst/>
          </a:prstGeom>
          <a:solidFill>
            <a:srgbClr val="6ED4D4"/>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实验 方法的使用</a:t>
            </a:r>
            <a:endParaRPr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676" name="矩形 14"/>
          <p:cNvSpPr/>
          <p:nvPr>
            <p:custDataLst>
              <p:tags r:id="rId1"/>
            </p:custDataLst>
          </p:nvPr>
        </p:nvSpPr>
        <p:spPr>
          <a:xfrm>
            <a:off x="0" y="1120775"/>
            <a:ext cx="11388090" cy="76200"/>
          </a:xfrm>
          <a:prstGeom prst="rect">
            <a:avLst/>
          </a:prstGeom>
          <a:solidFill>
            <a:schemeClr val="accent1"/>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a:sym typeface="+mn-ea"/>
              </a:rPr>
              <a:t>设计性实验--求不同类型数的立方</a:t>
            </a:r>
            <a:endParaRPr>
              <a:sym typeface="+mn-ea"/>
            </a:endParaRPr>
          </a:p>
        </p:txBody>
      </p:sp>
      <p:sp>
        <p:nvSpPr>
          <p:cNvPr id="5" name="内容占位符 4"/>
          <p:cNvSpPr>
            <a:spLocks noGrp="1"/>
          </p:cNvSpPr>
          <p:nvPr>
            <p:ph idx="1"/>
          </p:nvPr>
        </p:nvSpPr>
        <p:spPr/>
        <p:txBody>
          <a:bodyPr/>
          <a:p>
            <a:r>
              <a:rPr lang="zh-CN" altLang="en-US"/>
              <a:t>int型、float型和double型的数，其立方得到的数值类型也是不一样的，但其计算方法是一样的。设计一组计算不同类型数的立方的重载方法：xxx cube(xxx value)，实现求不同类型的数的立方值。</a:t>
            </a:r>
            <a:endParaRPr lang="zh-CN" altLang="en-US"/>
          </a:p>
        </p:txBody>
      </p:sp>
      <p:pic>
        <p:nvPicPr>
          <p:cNvPr id="8" name="图片 7"/>
          <p:cNvPicPr>
            <a:picLocks noChangeAspect="1"/>
          </p:cNvPicPr>
          <p:nvPr>
            <p:custDataLst>
              <p:tags r:id="rId1"/>
            </p:custDataLst>
          </p:nvPr>
        </p:nvPicPr>
        <p:blipFill>
          <a:blip r:embed="rId2"/>
          <a:stretch>
            <a:fillRect/>
          </a:stretch>
        </p:blipFill>
        <p:spPr>
          <a:xfrm>
            <a:off x="622935" y="3135630"/>
            <a:ext cx="428625" cy="314325"/>
          </a:xfrm>
          <a:prstGeom prst="rect">
            <a:avLst/>
          </a:prstGeom>
        </p:spPr>
      </p:pic>
      <p:sp>
        <p:nvSpPr>
          <p:cNvPr id="2" name="文本框 1"/>
          <p:cNvSpPr txBox="1"/>
          <p:nvPr>
            <p:custDataLst>
              <p:tags r:id="rId3"/>
            </p:custDataLst>
          </p:nvPr>
        </p:nvSpPr>
        <p:spPr>
          <a:xfrm>
            <a:off x="1055370" y="3081655"/>
            <a:ext cx="1109980" cy="460375"/>
          </a:xfrm>
          <a:prstGeom prst="rect">
            <a:avLst/>
          </a:prstGeom>
          <a:noFill/>
        </p:spPr>
        <p:txBody>
          <a:bodyPr wrap="square" rtlCol="0" anchor="t">
            <a:spAutoFit/>
          </a:bodyPr>
          <a:p>
            <a:r>
              <a:rPr lang="zh-CN" altLang="en-US" sz="2400" b="1">
                <a:solidFill>
                  <a:srgbClr val="FF0000"/>
                </a:solidFill>
                <a:sym typeface="+mn-ea"/>
              </a:rPr>
              <a:t>点拨：</a:t>
            </a:r>
            <a:endParaRPr lang="zh-CN" altLang="en-US" sz="2400" b="1">
              <a:solidFill>
                <a:srgbClr val="FF0000"/>
              </a:solidFill>
              <a:sym typeface="+mn-ea"/>
            </a:endParaRPr>
          </a:p>
        </p:txBody>
      </p:sp>
      <p:sp>
        <p:nvSpPr>
          <p:cNvPr id="6" name="文本框 5"/>
          <p:cNvSpPr txBox="1"/>
          <p:nvPr>
            <p:custDataLst>
              <p:tags r:id="rId4"/>
            </p:custDataLst>
          </p:nvPr>
        </p:nvSpPr>
        <p:spPr>
          <a:xfrm>
            <a:off x="1127760" y="3860800"/>
            <a:ext cx="5386705" cy="2091690"/>
          </a:xfrm>
          <a:prstGeom prst="rect">
            <a:avLst/>
          </a:prstGeom>
          <a:noFill/>
        </p:spPr>
        <p:txBody>
          <a:bodyPr wrap="square" rtlCol="0" anchor="t">
            <a:spAutoFit/>
          </a:bodyPr>
          <a:p>
            <a:pPr marL="342900" indent="-342900">
              <a:spcBef>
                <a:spcPts val="1200"/>
              </a:spcBef>
              <a:buFont typeface="Wingdings" panose="05000000000000000000" charset="0"/>
              <a:buChar char="Ø"/>
            </a:pPr>
            <a:r>
              <a:rPr lang="zh-CN" altLang="en-US" sz="2400" b="1">
                <a:solidFill>
                  <a:schemeClr val="tx2">
                    <a:lumMod val="75000"/>
                  </a:schemeClr>
                </a:solidFill>
                <a:latin typeface="Times New Roman" panose="02020603050405020304" pitchFamily="18" charset="0"/>
                <a:cs typeface="Times New Roman" panose="02020603050405020304" pitchFamily="18" charset="0"/>
              </a:rPr>
              <a:t>重载的方法必须具有不同的参数列表，不能基于不同修饰符或返回值类型来重载方法。</a:t>
            </a:r>
            <a:endParaRPr lang="zh-CN" altLang="en-US" sz="2400" b="1">
              <a:solidFill>
                <a:schemeClr val="tx2">
                  <a:lumMod val="75000"/>
                </a:schemeClr>
              </a:solidFill>
              <a:latin typeface="Times New Roman" panose="02020603050405020304" pitchFamily="18" charset="0"/>
              <a:cs typeface="Times New Roman" panose="02020603050405020304" pitchFamily="18" charset="0"/>
            </a:endParaRPr>
          </a:p>
          <a:p>
            <a:pPr marL="342900" indent="-342900">
              <a:spcBef>
                <a:spcPts val="1200"/>
              </a:spcBef>
              <a:buFont typeface="Wingdings" panose="05000000000000000000" charset="0"/>
              <a:buChar char="Ø"/>
            </a:pPr>
            <a:r>
              <a:rPr lang="zh-CN" altLang="en-US" sz="2400" b="1">
                <a:solidFill>
                  <a:schemeClr val="tx2">
                    <a:lumMod val="75000"/>
                  </a:schemeClr>
                </a:solidFill>
                <a:latin typeface="Times New Roman" panose="02020603050405020304" pitchFamily="18" charset="0"/>
                <a:cs typeface="Times New Roman" panose="02020603050405020304" pitchFamily="18" charset="0"/>
              </a:rPr>
              <a:t>可以使用Math类中的Math.pow(x,y)方法实现x的y次幂。</a:t>
            </a:r>
            <a:endParaRPr lang="zh-CN" altLang="en-US" sz="2400" b="1">
              <a:solidFill>
                <a:schemeClr val="tx2">
                  <a:lumMod val="75000"/>
                </a:schemeClr>
              </a:solidFill>
              <a:latin typeface="Times New Roman" panose="02020603050405020304" pitchFamily="18" charset="0"/>
              <a:cs typeface="Times New Roman" panose="02020603050405020304" pitchFamily="18" charset="0"/>
            </a:endParaRPr>
          </a:p>
        </p:txBody>
      </p:sp>
      <p:pic>
        <p:nvPicPr>
          <p:cNvPr id="73" name="图片 73"/>
          <p:cNvPicPr/>
          <p:nvPr>
            <p:custDataLst>
              <p:tags r:id="rId5"/>
            </p:custDataLst>
          </p:nvPr>
        </p:nvPicPr>
        <p:blipFill>
          <a:blip r:embed="rId6"/>
          <a:srcRect t="-606" r="46548" b="606"/>
          <a:stretch>
            <a:fillRect/>
          </a:stretch>
        </p:blipFill>
        <p:spPr>
          <a:xfrm>
            <a:off x="7752080" y="3284855"/>
            <a:ext cx="2510790" cy="244729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a:sym typeface="+mn-ea"/>
              </a:rPr>
              <a:t>设计性实验--打印乘法表</a:t>
            </a:r>
            <a:endParaRPr>
              <a:sym typeface="+mn-ea"/>
            </a:endParaRPr>
          </a:p>
        </p:txBody>
      </p:sp>
      <p:sp>
        <p:nvSpPr>
          <p:cNvPr id="5" name="内容占位符 4"/>
          <p:cNvSpPr>
            <a:spLocks noGrp="1"/>
          </p:cNvSpPr>
          <p:nvPr>
            <p:ph idx="1"/>
          </p:nvPr>
        </p:nvSpPr>
        <p:spPr>
          <a:xfrm>
            <a:off x="609600" y="900430"/>
            <a:ext cx="11118850" cy="5681980"/>
          </a:xfrm>
        </p:spPr>
        <p:txBody>
          <a:bodyPr/>
          <a:p>
            <a:r>
              <a:rPr lang="zh-CN" altLang="en-US"/>
              <a:t>定义一个用来打印任意行数乘法表的方法：void printMultiple(int row)。输入行数后，打印结果如下图所示。</a:t>
            </a:r>
            <a:endParaRPr lang="zh-CN" altLang="en-US"/>
          </a:p>
        </p:txBody>
      </p:sp>
      <p:pic>
        <p:nvPicPr>
          <p:cNvPr id="8" name="图片 7"/>
          <p:cNvPicPr>
            <a:picLocks noChangeAspect="1"/>
          </p:cNvPicPr>
          <p:nvPr>
            <p:custDataLst>
              <p:tags r:id="rId1"/>
            </p:custDataLst>
          </p:nvPr>
        </p:nvPicPr>
        <p:blipFill>
          <a:blip r:embed="rId2"/>
          <a:stretch>
            <a:fillRect/>
          </a:stretch>
        </p:blipFill>
        <p:spPr>
          <a:xfrm>
            <a:off x="1125220" y="3135630"/>
            <a:ext cx="428625" cy="314325"/>
          </a:xfrm>
          <a:prstGeom prst="rect">
            <a:avLst/>
          </a:prstGeom>
        </p:spPr>
      </p:pic>
      <p:sp>
        <p:nvSpPr>
          <p:cNvPr id="2" name="文本框 1"/>
          <p:cNvSpPr txBox="1"/>
          <p:nvPr>
            <p:custDataLst>
              <p:tags r:id="rId3"/>
            </p:custDataLst>
          </p:nvPr>
        </p:nvSpPr>
        <p:spPr>
          <a:xfrm>
            <a:off x="1557655" y="3081655"/>
            <a:ext cx="1109980" cy="460375"/>
          </a:xfrm>
          <a:prstGeom prst="rect">
            <a:avLst/>
          </a:prstGeom>
          <a:noFill/>
        </p:spPr>
        <p:txBody>
          <a:bodyPr wrap="square" rtlCol="0" anchor="t">
            <a:spAutoFit/>
          </a:bodyPr>
          <a:p>
            <a:r>
              <a:rPr lang="zh-CN" altLang="en-US" sz="2400" b="1">
                <a:solidFill>
                  <a:srgbClr val="FF0000"/>
                </a:solidFill>
                <a:sym typeface="+mn-ea"/>
              </a:rPr>
              <a:t>点拨：</a:t>
            </a:r>
            <a:endParaRPr lang="zh-CN" altLang="en-US" sz="2400" b="1">
              <a:solidFill>
                <a:srgbClr val="FF0000"/>
              </a:solidFill>
              <a:sym typeface="+mn-ea"/>
            </a:endParaRPr>
          </a:p>
        </p:txBody>
      </p:sp>
      <p:sp>
        <p:nvSpPr>
          <p:cNvPr id="6" name="文本框 5"/>
          <p:cNvSpPr txBox="1"/>
          <p:nvPr>
            <p:custDataLst>
              <p:tags r:id="rId4"/>
            </p:custDataLst>
          </p:nvPr>
        </p:nvSpPr>
        <p:spPr>
          <a:xfrm>
            <a:off x="1630045" y="3860800"/>
            <a:ext cx="5386705" cy="460375"/>
          </a:xfrm>
          <a:prstGeom prst="rect">
            <a:avLst/>
          </a:prstGeom>
          <a:noFill/>
        </p:spPr>
        <p:txBody>
          <a:bodyPr wrap="square" rtlCol="0" anchor="t">
            <a:spAutoFit/>
          </a:bodyPr>
          <a:p>
            <a:pPr marL="342900" indent="-342900">
              <a:spcBef>
                <a:spcPts val="1200"/>
              </a:spcBef>
              <a:buFont typeface="Wingdings" panose="05000000000000000000" charset="0"/>
              <a:buChar char="Ø"/>
            </a:pPr>
            <a:r>
              <a:rPr lang="zh-CN" altLang="en-US" sz="2400" b="1">
                <a:solidFill>
                  <a:schemeClr val="tx2">
                    <a:lumMod val="75000"/>
                  </a:schemeClr>
                </a:solidFill>
                <a:latin typeface="Times New Roman" panose="02020603050405020304" pitchFamily="18" charset="0"/>
                <a:cs typeface="Times New Roman" panose="02020603050405020304" pitchFamily="18" charset="0"/>
              </a:rPr>
              <a:t>双重循环</a:t>
            </a:r>
            <a:endParaRPr lang="zh-CN" altLang="en-US" sz="2400" b="1">
              <a:solidFill>
                <a:schemeClr val="tx2">
                  <a:lumMod val="75000"/>
                </a:schemeClr>
              </a:solidFill>
              <a:latin typeface="Times New Roman" panose="02020603050405020304" pitchFamily="18" charset="0"/>
              <a:cs typeface="Times New Roman" panose="02020603050405020304" pitchFamily="18" charset="0"/>
            </a:endParaRPr>
          </a:p>
        </p:txBody>
      </p:sp>
      <p:pic>
        <p:nvPicPr>
          <p:cNvPr id="74" name="图片 74"/>
          <p:cNvPicPr/>
          <p:nvPr>
            <p:custDataLst>
              <p:tags r:id="rId5"/>
            </p:custDataLst>
          </p:nvPr>
        </p:nvPicPr>
        <p:blipFill>
          <a:blip r:embed="rId6"/>
          <a:stretch>
            <a:fillRect/>
          </a:stretch>
        </p:blipFill>
        <p:spPr>
          <a:xfrm>
            <a:off x="6887845" y="2997200"/>
            <a:ext cx="4305300" cy="162052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a:sym typeface="+mn-ea"/>
              </a:rPr>
              <a:t>设计性实验--求反素数</a:t>
            </a:r>
            <a:endParaRPr>
              <a:sym typeface="+mn-ea"/>
            </a:endParaRPr>
          </a:p>
        </p:txBody>
      </p:sp>
      <p:sp>
        <p:nvSpPr>
          <p:cNvPr id="5" name="内容占位符 4"/>
          <p:cNvSpPr>
            <a:spLocks noGrp="1"/>
          </p:cNvSpPr>
          <p:nvPr>
            <p:ph idx="1"/>
          </p:nvPr>
        </p:nvSpPr>
        <p:spPr>
          <a:xfrm>
            <a:off x="609600" y="900430"/>
            <a:ext cx="11118850" cy="5681980"/>
          </a:xfrm>
        </p:spPr>
        <p:txBody>
          <a:bodyPr/>
          <a:p>
            <a:r>
              <a:rPr lang="zh-CN" altLang="en-US"/>
              <a:t>反素数即逆向拼写的素数，是指一个将其逆向之后也是一个素数的非回文素数。编写程序，设计判断素数的方法：isPrime(int num)，倒置数的方法：reversal(int number)，显示前30个反素数。</a:t>
            </a:r>
            <a:endParaRPr lang="zh-CN" altLang="en-US"/>
          </a:p>
        </p:txBody>
      </p:sp>
      <p:pic>
        <p:nvPicPr>
          <p:cNvPr id="8" name="图片 7"/>
          <p:cNvPicPr>
            <a:picLocks noChangeAspect="1"/>
          </p:cNvPicPr>
          <p:nvPr>
            <p:custDataLst>
              <p:tags r:id="rId1"/>
            </p:custDataLst>
          </p:nvPr>
        </p:nvPicPr>
        <p:blipFill>
          <a:blip r:embed="rId2"/>
          <a:stretch>
            <a:fillRect/>
          </a:stretch>
        </p:blipFill>
        <p:spPr>
          <a:xfrm>
            <a:off x="1125220" y="3135630"/>
            <a:ext cx="428625" cy="314325"/>
          </a:xfrm>
          <a:prstGeom prst="rect">
            <a:avLst/>
          </a:prstGeom>
        </p:spPr>
      </p:pic>
      <p:sp>
        <p:nvSpPr>
          <p:cNvPr id="2" name="文本框 1"/>
          <p:cNvSpPr txBox="1"/>
          <p:nvPr>
            <p:custDataLst>
              <p:tags r:id="rId3"/>
            </p:custDataLst>
          </p:nvPr>
        </p:nvSpPr>
        <p:spPr>
          <a:xfrm>
            <a:off x="1557655" y="3081655"/>
            <a:ext cx="1109980" cy="460375"/>
          </a:xfrm>
          <a:prstGeom prst="rect">
            <a:avLst/>
          </a:prstGeom>
          <a:noFill/>
        </p:spPr>
        <p:txBody>
          <a:bodyPr wrap="square" rtlCol="0" anchor="t">
            <a:spAutoFit/>
          </a:bodyPr>
          <a:p>
            <a:r>
              <a:rPr lang="zh-CN" altLang="en-US" sz="2400" b="1">
                <a:solidFill>
                  <a:srgbClr val="FF0000"/>
                </a:solidFill>
                <a:sym typeface="+mn-ea"/>
              </a:rPr>
              <a:t>点拨：</a:t>
            </a:r>
            <a:endParaRPr lang="zh-CN" altLang="en-US" sz="2400" b="1">
              <a:solidFill>
                <a:srgbClr val="FF0000"/>
              </a:solidFill>
              <a:sym typeface="+mn-ea"/>
            </a:endParaRPr>
          </a:p>
        </p:txBody>
      </p:sp>
      <p:sp>
        <p:nvSpPr>
          <p:cNvPr id="6" name="文本框 5"/>
          <p:cNvSpPr txBox="1"/>
          <p:nvPr>
            <p:custDataLst>
              <p:tags r:id="rId4"/>
            </p:custDataLst>
          </p:nvPr>
        </p:nvSpPr>
        <p:spPr>
          <a:xfrm>
            <a:off x="983615" y="3789045"/>
            <a:ext cx="5386705" cy="829945"/>
          </a:xfrm>
          <a:prstGeom prst="rect">
            <a:avLst/>
          </a:prstGeom>
          <a:noFill/>
        </p:spPr>
        <p:txBody>
          <a:bodyPr wrap="square" rtlCol="0" anchor="t">
            <a:spAutoFit/>
          </a:bodyPr>
          <a:p>
            <a:pPr marL="342900" indent="-342900">
              <a:spcBef>
                <a:spcPts val="1200"/>
              </a:spcBef>
              <a:buFont typeface="Wingdings" panose="05000000000000000000" charset="0"/>
              <a:buChar char="Ø"/>
            </a:pPr>
            <a:r>
              <a:rPr lang="zh-CN" altLang="en-US" sz="2400" b="1">
                <a:solidFill>
                  <a:schemeClr val="tx2">
                    <a:lumMod val="75000"/>
                  </a:schemeClr>
                </a:solidFill>
                <a:latin typeface="Times New Roman" panose="02020603050405020304" pitchFamily="18" charset="0"/>
                <a:cs typeface="Times New Roman" panose="02020603050405020304" pitchFamily="18" charset="0"/>
              </a:rPr>
              <a:t>先判断是否为素数，再判断逆向后是否为素数。</a:t>
            </a:r>
            <a:endParaRPr lang="zh-CN" altLang="en-US" sz="2400" b="1">
              <a:solidFill>
                <a:schemeClr val="tx2">
                  <a:lumMod val="75000"/>
                </a:schemeClr>
              </a:solidFill>
              <a:latin typeface="Times New Roman" panose="02020603050405020304" pitchFamily="18" charset="0"/>
              <a:cs typeface="Times New Roman" panose="02020603050405020304" pitchFamily="18" charset="0"/>
            </a:endParaRPr>
          </a:p>
        </p:txBody>
      </p:sp>
      <p:pic>
        <p:nvPicPr>
          <p:cNvPr id="79" name="图片 79"/>
          <p:cNvPicPr/>
          <p:nvPr>
            <p:custDataLst>
              <p:tags r:id="rId5"/>
            </p:custDataLst>
          </p:nvPr>
        </p:nvPicPr>
        <p:blipFill>
          <a:blip r:embed="rId6"/>
          <a:stretch>
            <a:fillRect/>
          </a:stretch>
        </p:blipFill>
        <p:spPr>
          <a:xfrm>
            <a:off x="7320280" y="3542030"/>
            <a:ext cx="4380230" cy="1273810"/>
          </a:xfrm>
          <a:prstGeom prst="rect">
            <a:avLst/>
          </a:prstGeom>
        </p:spPr>
      </p:pic>
      <p:sp>
        <p:nvSpPr>
          <p:cNvPr id="3" name="矩形 2"/>
          <p:cNvSpPr/>
          <p:nvPr/>
        </p:nvSpPr>
        <p:spPr>
          <a:xfrm>
            <a:off x="1487805" y="4869180"/>
            <a:ext cx="3740150" cy="1205230"/>
          </a:xfrm>
          <a:prstGeom prst="rect">
            <a:avLst/>
          </a:prstGeom>
          <a:solidFill>
            <a:srgbClr val="99CCFF"/>
          </a:solidFill>
        </p:spPr>
        <p:txBody>
          <a:bodyPr wrap="square" rtlCol="0" anchor="t">
            <a:noAutofit/>
          </a:bodyPr>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int lastDigit = number % 10;</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result = result * 10 + lastDigit;</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number = number / 10;</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a:sym typeface="+mn-ea"/>
              </a:rPr>
              <a:t>设计性实验--查看移动通信技术的特点</a:t>
            </a:r>
            <a:endParaRPr>
              <a:sym typeface="+mn-ea"/>
            </a:endParaRPr>
          </a:p>
        </p:txBody>
      </p:sp>
      <p:sp>
        <p:nvSpPr>
          <p:cNvPr id="5" name="内容占位符 4"/>
          <p:cNvSpPr>
            <a:spLocks noGrp="1"/>
          </p:cNvSpPr>
          <p:nvPr>
            <p:ph idx="1"/>
          </p:nvPr>
        </p:nvSpPr>
        <p:spPr>
          <a:xfrm>
            <a:off x="609600" y="900430"/>
            <a:ext cx="11118850" cy="5681980"/>
          </a:xfrm>
        </p:spPr>
        <p:txBody>
          <a:bodyPr/>
          <a:p>
            <a:r>
              <a:rPr lang="zh-CN" altLang="en-US" sz="2000"/>
              <a:t>5G是第五代移动通信技术(5th generation mobile networks)的简称，最新一代蜂窝移动通信技术，是2G、3G、4G的升级版，具有高速率、低延迟、高带宽、大容量、零卡顿等忧点。设计一组重载方法，查看各代移动通信技术的特点和代表公司。重载方法包括：</a:t>
            </a:r>
            <a:endParaRPr lang="zh-CN" altLang="en-US" sz="2000"/>
          </a:p>
          <a:p>
            <a:r>
              <a:rPr lang="zh-CN" altLang="en-US" sz="2000"/>
              <a:t>void newFeaturesOfMCT(int generation)</a:t>
            </a:r>
            <a:endParaRPr lang="zh-CN" altLang="en-US" sz="2000"/>
          </a:p>
          <a:p>
            <a:r>
              <a:rPr lang="zh-CN" altLang="en-US" sz="2000"/>
              <a:t>void newFeaturesOfMCT(int generation,int company)</a:t>
            </a:r>
            <a:endParaRPr lang="zh-CN" altLang="en-US" sz="2000"/>
          </a:p>
        </p:txBody>
      </p:sp>
      <p:pic>
        <p:nvPicPr>
          <p:cNvPr id="8" name="图片 7"/>
          <p:cNvPicPr>
            <a:picLocks noChangeAspect="1"/>
          </p:cNvPicPr>
          <p:nvPr>
            <p:custDataLst>
              <p:tags r:id="rId1"/>
            </p:custDataLst>
          </p:nvPr>
        </p:nvPicPr>
        <p:blipFill>
          <a:blip r:embed="rId2"/>
          <a:stretch>
            <a:fillRect/>
          </a:stretch>
        </p:blipFill>
        <p:spPr>
          <a:xfrm>
            <a:off x="1125220" y="3135630"/>
            <a:ext cx="428625" cy="314325"/>
          </a:xfrm>
          <a:prstGeom prst="rect">
            <a:avLst/>
          </a:prstGeom>
        </p:spPr>
      </p:pic>
      <p:sp>
        <p:nvSpPr>
          <p:cNvPr id="2" name="文本框 1"/>
          <p:cNvSpPr txBox="1"/>
          <p:nvPr>
            <p:custDataLst>
              <p:tags r:id="rId3"/>
            </p:custDataLst>
          </p:nvPr>
        </p:nvSpPr>
        <p:spPr>
          <a:xfrm>
            <a:off x="1557655" y="3081655"/>
            <a:ext cx="1109980" cy="460375"/>
          </a:xfrm>
          <a:prstGeom prst="rect">
            <a:avLst/>
          </a:prstGeom>
          <a:noFill/>
        </p:spPr>
        <p:txBody>
          <a:bodyPr wrap="square" rtlCol="0" anchor="t">
            <a:spAutoFit/>
          </a:bodyPr>
          <a:p>
            <a:r>
              <a:rPr lang="zh-CN" altLang="en-US" sz="2400" b="1">
                <a:solidFill>
                  <a:srgbClr val="FF0000"/>
                </a:solidFill>
                <a:sym typeface="+mn-ea"/>
              </a:rPr>
              <a:t>点拨：</a:t>
            </a:r>
            <a:endParaRPr lang="zh-CN" altLang="en-US" sz="2400" b="1">
              <a:solidFill>
                <a:srgbClr val="FF0000"/>
              </a:solidFill>
              <a:sym typeface="+mn-ea"/>
            </a:endParaRPr>
          </a:p>
        </p:txBody>
      </p:sp>
      <p:sp>
        <p:nvSpPr>
          <p:cNvPr id="6" name="文本框 5"/>
          <p:cNvSpPr txBox="1"/>
          <p:nvPr>
            <p:custDataLst>
              <p:tags r:id="rId4"/>
            </p:custDataLst>
          </p:nvPr>
        </p:nvSpPr>
        <p:spPr>
          <a:xfrm>
            <a:off x="1199515" y="3717290"/>
            <a:ext cx="3780790" cy="1198880"/>
          </a:xfrm>
          <a:prstGeom prst="rect">
            <a:avLst/>
          </a:prstGeom>
          <a:noFill/>
        </p:spPr>
        <p:txBody>
          <a:bodyPr wrap="square" rtlCol="0" anchor="t">
            <a:spAutoFit/>
          </a:bodyPr>
          <a:p>
            <a:pPr marL="342900" indent="-342900">
              <a:spcBef>
                <a:spcPts val="1200"/>
              </a:spcBef>
              <a:buFont typeface="Wingdings" panose="05000000000000000000" charset="0"/>
              <a:buChar char="Ø"/>
            </a:pPr>
            <a:r>
              <a:rPr lang="zh-CN" altLang="en-US" sz="2400" b="1">
                <a:solidFill>
                  <a:schemeClr val="tx2">
                    <a:lumMod val="75000"/>
                  </a:schemeClr>
                </a:solidFill>
                <a:latin typeface="Times New Roman" panose="02020603050405020304" pitchFamily="18" charset="0"/>
                <a:cs typeface="Times New Roman" panose="02020603050405020304" pitchFamily="18" charset="0"/>
              </a:rPr>
              <a:t>在重载方法中，可以通过switch语句实现相应功能。</a:t>
            </a:r>
            <a:endParaRPr lang="zh-CN" altLang="en-US" sz="2400" b="1">
              <a:solidFill>
                <a:schemeClr val="tx2">
                  <a:lumMod val="75000"/>
                </a:schemeClr>
              </a:solidFill>
              <a:latin typeface="Times New Roman" panose="02020603050405020304" pitchFamily="18" charset="0"/>
              <a:cs typeface="Times New Roman" panose="02020603050405020304" pitchFamily="18" charset="0"/>
            </a:endParaRPr>
          </a:p>
        </p:txBody>
      </p:sp>
      <p:sp>
        <p:nvSpPr>
          <p:cNvPr id="7" name="矩形 6"/>
          <p:cNvSpPr/>
          <p:nvPr/>
        </p:nvSpPr>
        <p:spPr>
          <a:xfrm>
            <a:off x="5160010" y="2780665"/>
            <a:ext cx="6365240" cy="4051300"/>
          </a:xfrm>
          <a:prstGeom prst="rect">
            <a:avLst/>
          </a:prstGeom>
          <a:solidFill>
            <a:srgbClr val="99CCFF"/>
          </a:solidFill>
        </p:spPr>
        <p:txBody>
          <a:bodyPr wrap="square" rtlCol="0" anchor="t">
            <a:noAutofit/>
          </a:bodyPr>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void newFeaturesOfMCT(int generation){</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switch (generation) {</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case 1: System.out.println("1G移动通信技术");break;</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case 2: System.out.println("2G移动通信技术");break;</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case 3: System.out.println("3G移动通信技术");break;</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case 4: System.out.println("4G移动通信技术");break;</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case 5: System.out.println("5G移动通信技术");break;</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default:System.out.println("尚无此代移动通信技术");</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void newFeaturesOfMCT(int generation,int company){</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indent="45720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sp>
        <p:nvSpPr>
          <p:cNvPr id="6" name="矩形 8"/>
          <p:cNvSpPr/>
          <p:nvPr/>
        </p:nvSpPr>
        <p:spPr>
          <a:xfrm>
            <a:off x="1467485" y="1332230"/>
            <a:ext cx="8799195" cy="891540"/>
          </a:xfrm>
          <a:prstGeom prst="rect">
            <a:avLst/>
          </a:prstGeom>
          <a:noFill/>
          <a:ln w="9525">
            <a:noFill/>
          </a:ln>
        </p:spPr>
        <p:txBody>
          <a:bodyPr wrap="square">
            <a:spAutoFit/>
          </a:bodyPr>
          <a:p>
            <a:pPr>
              <a:lnSpc>
                <a:spcPct val="130000"/>
              </a:lnSpc>
              <a:spcBef>
                <a:spcPts val="600"/>
              </a:spcBef>
              <a:spcAft>
                <a:spcPts val="600"/>
              </a:spcAft>
            </a:pPr>
            <a:r>
              <a:rPr sz="2000" dirty="0">
                <a:solidFill>
                  <a:srgbClr val="000000"/>
                </a:solidFill>
                <a:latin typeface="微软雅黑" panose="020B0503020204020204" pitchFamily="34" charset="-122"/>
                <a:ea typeface="微软雅黑" panose="020B0503020204020204" pitchFamily="34" charset="-122"/>
              </a:rPr>
              <a:t>基本数据类型作为参数传递和引用类型作为参数传递有什么不同？试通过两数交换的案例进行分析。</a:t>
            </a:r>
            <a:endParaRPr sz="2000" dirty="0">
              <a:solidFill>
                <a:srgbClr val="000000"/>
              </a:solidFill>
              <a:latin typeface="微软雅黑" panose="020B0503020204020204" pitchFamily="34" charset="-122"/>
              <a:ea typeface="微软雅黑" panose="020B0503020204020204" pitchFamily="34" charset="-122"/>
            </a:endParaRPr>
          </a:p>
        </p:txBody>
      </p:sp>
      <p:sp>
        <p:nvSpPr>
          <p:cNvPr id="7" name="矩形 10"/>
          <p:cNvSpPr/>
          <p:nvPr>
            <p:custDataLst>
              <p:tags r:id="rId1"/>
            </p:custDataLst>
          </p:nvPr>
        </p:nvSpPr>
        <p:spPr>
          <a:xfrm>
            <a:off x="1559560" y="3241675"/>
            <a:ext cx="8776335" cy="1691640"/>
          </a:xfrm>
          <a:prstGeom prst="rect">
            <a:avLst/>
          </a:prstGeom>
          <a:noFill/>
          <a:ln w="9525">
            <a:noFill/>
          </a:ln>
        </p:spPr>
        <p:txBody>
          <a:bodyPr wrap="square">
            <a:spAutoFit/>
          </a:bodyPr>
          <a:p>
            <a:pPr algn="l">
              <a:lnSpc>
                <a:spcPct val="130000"/>
              </a:lnSpc>
              <a:spcBef>
                <a:spcPts val="600"/>
              </a:spcBef>
              <a:spcAft>
                <a:spcPts val="600"/>
              </a:spcAft>
              <a:buClrTx/>
              <a:buSzTx/>
              <a:buFontTx/>
            </a:pPr>
            <a:r>
              <a:rPr sz="2000" dirty="0">
                <a:solidFill>
                  <a:srgbClr val="000000"/>
                </a:solidFill>
                <a:latin typeface="微软雅黑" panose="020B0503020204020204" pitchFamily="34" charset="-122"/>
                <a:ea typeface="微软雅黑" panose="020B0503020204020204" pitchFamily="34" charset="-122"/>
                <a:sym typeface="+mn-ea"/>
              </a:rPr>
              <a:t>方法可变参数是从JDK 1.5之后追加的一个新特性，其最主要的功能是解决多个参数进行统一设置的问题。在整个的Java内部以及后续要学习到的各种开发框架里面都可能有可变参数的身影。试分析方法中的可变参数是如何定义的？若方法中有多个参数，可变参数如何放置？</a:t>
            </a:r>
            <a:endParaRPr sz="2000" dirty="0">
              <a:solidFill>
                <a:srgbClr val="000000"/>
              </a:solidFill>
              <a:latin typeface="微软雅黑" panose="020B0503020204020204" pitchFamily="34" charset="-122"/>
              <a:ea typeface="微软雅黑" panose="020B0503020204020204" pitchFamily="34" charset="-122"/>
              <a:sym typeface="+mn-ea"/>
            </a:endParaRPr>
          </a:p>
        </p:txBody>
      </p:sp>
      <p:sp>
        <p:nvSpPr>
          <p:cNvPr id="8" name="圆角矩形 3"/>
          <p:cNvSpPr>
            <a:spLocks noChangeAspect="1"/>
          </p:cNvSpPr>
          <p:nvPr>
            <p:custDataLst>
              <p:tags r:id="rId2"/>
            </p:custDataLst>
          </p:nvPr>
        </p:nvSpPr>
        <p:spPr>
          <a:xfrm>
            <a:off x="678180" y="1449388"/>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endParaRPr>
          </a:p>
        </p:txBody>
      </p:sp>
      <p:sp>
        <p:nvSpPr>
          <p:cNvPr id="9" name="圆角矩形 4"/>
          <p:cNvSpPr>
            <a:spLocks noChangeAspect="1"/>
          </p:cNvSpPr>
          <p:nvPr>
            <p:custDataLst>
              <p:tags r:id="rId3"/>
            </p:custDataLst>
          </p:nvPr>
        </p:nvSpPr>
        <p:spPr>
          <a:xfrm>
            <a:off x="678180" y="3320098"/>
            <a:ext cx="539750" cy="541337"/>
          </a:xfrm>
          <a:prstGeom prst="roundRect">
            <a:avLst>
              <a:gd name="adj" fmla="val 16667"/>
            </a:avLst>
          </a:prstGeom>
          <a:solidFill>
            <a:srgbClr val="6ED4D4"/>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882775" y="1122680"/>
            <a:ext cx="8579485" cy="1785620"/>
          </a:xfrm>
        </p:spPr>
        <p:txBody>
          <a:bodyPr/>
          <a:p>
            <a:r>
              <a:rPr lang="zh-CN" altLang="en-US" sz="4000">
                <a:solidFill>
                  <a:schemeClr val="tx1"/>
                </a:solidFill>
              </a:rPr>
              <a:t>实践是编程能力提升的最好途径，</a:t>
            </a:r>
            <a:br>
              <a:rPr lang="zh-CN" altLang="en-US" sz="4000">
                <a:solidFill>
                  <a:schemeClr val="tx1"/>
                </a:solidFill>
              </a:rPr>
            </a:br>
            <a:r>
              <a:rPr lang="zh-CN" altLang="en-US" sz="4000">
                <a:solidFill>
                  <a:schemeClr val="tx1"/>
                </a:solidFill>
              </a:rPr>
              <a:t>让我们行动起来吧！</a:t>
            </a:r>
            <a:endParaRPr lang="zh-CN" altLang="en-US" sz="4000">
              <a:solidFill>
                <a:schemeClr val="tx1"/>
              </a:solidFill>
            </a:endParaRPr>
          </a:p>
        </p:txBody>
      </p:sp>
      <p:sp>
        <p:nvSpPr>
          <p:cNvPr id="3" name="副标题 2"/>
          <p:cNvSpPr>
            <a:spLocks noGrp="1"/>
          </p:cNvSpPr>
          <p:nvPr>
            <p:ph type="subTitle" idx="1"/>
          </p:nvPr>
        </p:nvSpPr>
        <p:spPr>
          <a:xfrm>
            <a:off x="3863975" y="3573145"/>
            <a:ext cx="3963035" cy="1655445"/>
          </a:xfrm>
        </p:spPr>
        <p:txBody>
          <a:bodyPr/>
          <a:p>
            <a:pPr algn="ctr"/>
            <a:endParaRPr lang="zh-CN" altLang="en-US" sz="2800"/>
          </a:p>
          <a:p>
            <a:pPr algn="ctr"/>
            <a:r>
              <a:rPr lang="zh-CN" altLang="en-US" sz="2800"/>
              <a:t>谢谢观看！</a:t>
            </a:r>
            <a:endParaRPr lang="zh-CN" altLang="en-US" sz="280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ctrTitle"/>
          </p:nvPr>
        </p:nvSpPr>
        <p:spPr>
          <a:xfrm>
            <a:off x="1487170" y="188595"/>
            <a:ext cx="9144000" cy="300990"/>
          </a:xfrm>
        </p:spPr>
        <p:txBody>
          <a:bodyPr vert="horz" wrap="square" lIns="91440" tIns="45720" rIns="91440" bIns="45720" anchor="ctr" anchorCtr="0"/>
          <a:p>
            <a:r>
              <a:rPr lang="zh-CN" altLang="en-US" sz="3200" dirty="0">
                <a:solidFill>
                  <a:schemeClr val="bg1"/>
                </a:solidFill>
                <a:ea typeface="宋体" panose="02010600030101010101" pitchFamily="2" charset="-122"/>
              </a:rPr>
              <a:t>目 录</a:t>
            </a:r>
            <a:endParaRPr lang="zh-CN" altLang="en-US" sz="3200" dirty="0">
              <a:solidFill>
                <a:schemeClr val="bg1"/>
              </a:solidFill>
              <a:ea typeface="宋体" panose="02010600030101010101" pitchFamily="2" charset="-122"/>
            </a:endParaRPr>
          </a:p>
        </p:txBody>
      </p:sp>
      <p:grpSp>
        <p:nvGrpSpPr>
          <p:cNvPr id="29699" name="组合 3"/>
          <p:cNvGrpSpPr/>
          <p:nvPr/>
        </p:nvGrpSpPr>
        <p:grpSpPr>
          <a:xfrm>
            <a:off x="3200400" y="2649220"/>
            <a:ext cx="6096000" cy="846138"/>
            <a:chOff x="619730" y="3258850"/>
            <a:chExt cx="7267714" cy="845820"/>
          </a:xfrm>
        </p:grpSpPr>
        <p:grpSp>
          <p:nvGrpSpPr>
            <p:cNvPr id="29724" name="Group 11"/>
            <p:cNvGrpSpPr/>
            <p:nvPr/>
          </p:nvGrpSpPr>
          <p:grpSpPr>
            <a:xfrm>
              <a:off x="619730" y="3258850"/>
              <a:ext cx="6621432" cy="845820"/>
              <a:chOff x="0" y="0"/>
              <a:chExt cx="3520" cy="688"/>
            </a:xfrm>
          </p:grpSpPr>
          <p:sp>
            <p:nvSpPr>
              <p:cNvPr id="2972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2</a:t>
                </a:r>
                <a:endParaRPr lang="zh-CN" altLang="en-US" sz="3600" b="0" i="1" dirty="0">
                  <a:solidFill>
                    <a:schemeClr val="bg1"/>
                  </a:solidFill>
                  <a:latin typeface="黑体" panose="02010609060101010101" charset="-122"/>
                  <a:ea typeface="黑体" panose="02010609060101010101" charset="-122"/>
                </a:endParaRPr>
              </a:p>
            </p:txBody>
          </p:sp>
          <p:sp>
            <p:nvSpPr>
              <p:cNvPr id="2972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实验目标</a:t>
              </a:r>
              <a:endParaRPr lang="zh-CN" altLang="en-US" sz="3200" b="0" dirty="0">
                <a:latin typeface="隶书" panose="02010509060101010101" pitchFamily="49" charset="-122"/>
                <a:ea typeface="隶书" panose="02010509060101010101" pitchFamily="49" charset="-122"/>
              </a:endParaRPr>
            </a:p>
          </p:txBody>
        </p:sp>
      </p:grpSp>
      <p:grpSp>
        <p:nvGrpSpPr>
          <p:cNvPr id="29700" name="组合 9"/>
          <p:cNvGrpSpPr/>
          <p:nvPr/>
        </p:nvGrpSpPr>
        <p:grpSpPr>
          <a:xfrm>
            <a:off x="3200400" y="4465638"/>
            <a:ext cx="6096000" cy="846137"/>
            <a:chOff x="619730" y="3258850"/>
            <a:chExt cx="7267714" cy="845820"/>
          </a:xfrm>
        </p:grpSpPr>
        <p:grpSp>
          <p:nvGrpSpPr>
            <p:cNvPr id="29719" name="Group 11"/>
            <p:cNvGrpSpPr/>
            <p:nvPr/>
          </p:nvGrpSpPr>
          <p:grpSpPr>
            <a:xfrm>
              <a:off x="619730" y="3258850"/>
              <a:ext cx="6621432" cy="845820"/>
              <a:chOff x="0" y="0"/>
              <a:chExt cx="3520" cy="688"/>
            </a:xfrm>
          </p:grpSpPr>
          <p:sp>
            <p:nvSpPr>
              <p:cNvPr id="2972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4</a:t>
                </a:r>
                <a:endParaRPr lang="zh-CN" altLang="en-US" sz="3600" b="0" i="1" dirty="0">
                  <a:solidFill>
                    <a:schemeClr val="bg1"/>
                  </a:solidFill>
                  <a:latin typeface="黑体" panose="02010609060101010101" charset="-122"/>
                  <a:ea typeface="黑体" panose="02010609060101010101" charset="-122"/>
                </a:endParaRPr>
              </a:p>
            </p:txBody>
          </p:sp>
          <p:sp>
            <p:nvSpPr>
              <p:cNvPr id="2972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sym typeface="+mn-ea"/>
                </a:rPr>
                <a:t>  拓展训练</a:t>
              </a:r>
              <a:endParaRPr lang="zh-CN" altLang="en-US" sz="3200" b="0" dirty="0">
                <a:latin typeface="隶书" panose="02010509060101010101" pitchFamily="49" charset="-122"/>
                <a:ea typeface="隶书" panose="02010509060101010101" pitchFamily="49" charset="-122"/>
              </a:endParaRPr>
            </a:p>
          </p:txBody>
        </p:sp>
      </p:grpSp>
      <p:grpSp>
        <p:nvGrpSpPr>
          <p:cNvPr id="29702" name="组合 21"/>
          <p:cNvGrpSpPr/>
          <p:nvPr/>
        </p:nvGrpSpPr>
        <p:grpSpPr>
          <a:xfrm>
            <a:off x="3200400" y="3544570"/>
            <a:ext cx="6096000" cy="846138"/>
            <a:chOff x="619730" y="3258850"/>
            <a:chExt cx="7267714" cy="845820"/>
          </a:xfrm>
        </p:grpSpPr>
        <p:grpSp>
          <p:nvGrpSpPr>
            <p:cNvPr id="29709" name="Group 11"/>
            <p:cNvGrpSpPr/>
            <p:nvPr/>
          </p:nvGrpSpPr>
          <p:grpSpPr>
            <a:xfrm>
              <a:off x="619730" y="3258850"/>
              <a:ext cx="6621432" cy="845820"/>
              <a:chOff x="0" y="0"/>
              <a:chExt cx="3520" cy="688"/>
            </a:xfrm>
          </p:grpSpPr>
          <p:sp>
            <p:nvSpPr>
              <p:cNvPr id="2971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1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3</a:t>
                </a:r>
                <a:endParaRPr lang="zh-CN" altLang="en-US" sz="3600" b="0" i="1" dirty="0">
                  <a:solidFill>
                    <a:schemeClr val="bg1"/>
                  </a:solidFill>
                  <a:latin typeface="黑体" panose="02010609060101010101" charset="-122"/>
                  <a:ea typeface="黑体" panose="02010609060101010101" charset="-122"/>
                </a:endParaRPr>
              </a:p>
            </p:txBody>
          </p:sp>
          <p:sp>
            <p:nvSpPr>
              <p:cNvPr id="2971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1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实验内容</a:t>
              </a:r>
              <a:endParaRPr lang="zh-CN" altLang="en-US" sz="3200" b="0" dirty="0">
                <a:latin typeface="隶书" panose="02010509060101010101" pitchFamily="49" charset="-122"/>
                <a:ea typeface="隶书" panose="02010509060101010101" pitchFamily="49" charset="-122"/>
              </a:endParaRPr>
            </a:p>
          </p:txBody>
        </p:sp>
      </p:grpSp>
      <p:grpSp>
        <p:nvGrpSpPr>
          <p:cNvPr id="29703" name="组合 3"/>
          <p:cNvGrpSpPr/>
          <p:nvPr/>
        </p:nvGrpSpPr>
        <p:grpSpPr>
          <a:xfrm>
            <a:off x="3198813" y="1682750"/>
            <a:ext cx="6096000" cy="846138"/>
            <a:chOff x="619730" y="3258850"/>
            <a:chExt cx="7267714" cy="845820"/>
          </a:xfrm>
        </p:grpSpPr>
        <p:grpSp>
          <p:nvGrpSpPr>
            <p:cNvPr id="29704" name="Group 11"/>
            <p:cNvGrpSpPr/>
            <p:nvPr/>
          </p:nvGrpSpPr>
          <p:grpSpPr>
            <a:xfrm>
              <a:off x="619730" y="3258850"/>
              <a:ext cx="6621432" cy="845820"/>
              <a:chOff x="0" y="0"/>
              <a:chExt cx="3520" cy="688"/>
            </a:xfrm>
          </p:grpSpPr>
          <p:sp>
            <p:nvSpPr>
              <p:cNvPr id="2970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0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1</a:t>
                </a:r>
                <a:endParaRPr lang="zh-CN" altLang="en-US" sz="3600" b="0" i="1" dirty="0">
                  <a:solidFill>
                    <a:schemeClr val="bg1"/>
                  </a:solidFill>
                  <a:latin typeface="黑体" panose="02010609060101010101" charset="-122"/>
                  <a:ea typeface="黑体" panose="02010609060101010101" charset="-122"/>
                </a:endParaRPr>
              </a:p>
            </p:txBody>
          </p:sp>
          <p:sp>
            <p:nvSpPr>
              <p:cNvPr id="2970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0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en-US" altLang="zh-CN" sz="3200" b="0" dirty="0">
                  <a:latin typeface="隶书" panose="02010509060101010101" pitchFamily="49" charset="-122"/>
                  <a:ea typeface="隶书" panose="02010509060101010101" pitchFamily="49" charset="-122"/>
                </a:rPr>
                <a:t>  </a:t>
              </a:r>
              <a:r>
                <a:rPr lang="zh-CN" altLang="en-US" sz="3200" b="0" dirty="0">
                  <a:latin typeface="隶书" panose="02010509060101010101" pitchFamily="49" charset="-122"/>
                  <a:ea typeface="隶书" panose="02010509060101010101" pitchFamily="49" charset="-122"/>
                </a:rPr>
                <a:t>知识要点</a:t>
              </a:r>
              <a:endParaRPr lang="zh-CN" altLang="en-US" sz="3200" b="0" dirty="0">
                <a:latin typeface="隶书" panose="02010509060101010101" pitchFamily="49" charset="-122"/>
                <a:ea typeface="隶书" panose="02010509060101010101" pitchFamily="49"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dirty="0">
                <a:latin typeface="Times New Roman" panose="02020603050405020304" pitchFamily="18" charset="0"/>
                <a:cs typeface="Times New Roman" panose="02020603050405020304" pitchFamily="18" charset="0"/>
                <a:sym typeface="+mn-ea"/>
              </a:rPr>
              <a:t>方法的定义</a:t>
            </a:r>
            <a:endParaRPr dirty="0">
              <a:latin typeface="Times New Roman" panose="02020603050405020304" pitchFamily="18" charset="0"/>
              <a:cs typeface="Times New Roman" panose="02020603050405020304" pitchFamily="18" charset="0"/>
              <a:sym typeface="+mn-ea"/>
            </a:endParaRPr>
          </a:p>
        </p:txBody>
      </p:sp>
      <p:sp>
        <p:nvSpPr>
          <p:cNvPr id="4" name="内容占位符 3"/>
          <p:cNvSpPr>
            <a:spLocks noGrp="1"/>
          </p:cNvSpPr>
          <p:nvPr>
            <p:ph idx="1"/>
          </p:nvPr>
        </p:nvSpPr>
        <p:spPr>
          <a:xfrm>
            <a:off x="1094740" y="900430"/>
            <a:ext cx="10487660" cy="5681980"/>
          </a:xfrm>
          <a:noFill/>
          <a:ln w="9525">
            <a:noFill/>
          </a:ln>
        </p:spPr>
        <p:txBody>
          <a:bodyPr vert="horz" rtlCol="0">
            <a:normAutofit/>
          </a:bodyPr>
          <a:p>
            <a:pPr lvl="0" algn="l">
              <a:buSzTx/>
            </a:pPr>
            <a:r>
              <a:rPr lang="en-US" altLang="zh-CN" dirty="0">
                <a:latin typeface="Times New Roman" panose="02020603050405020304" pitchFamily="18" charset="0"/>
                <a:cs typeface="Times New Roman" panose="02020603050405020304" pitchFamily="18" charset="0"/>
                <a:sym typeface="+mn-ea"/>
              </a:rPr>
              <a:t>方法的语法如下：</a:t>
            </a:r>
            <a:endParaRPr lang="en-US" altLang="zh-CN" dirty="0">
              <a:latin typeface="Times New Roman" panose="02020603050405020304" pitchFamily="18" charset="0"/>
              <a:cs typeface="Times New Roman" panose="02020603050405020304" pitchFamily="18" charset="0"/>
              <a:sym typeface="+mn-ea"/>
            </a:endParaRPr>
          </a:p>
          <a:p>
            <a:pPr marL="0" lvl="0" indent="0" algn="l">
              <a:buSzTx/>
              <a:buNone/>
            </a:pPr>
            <a:endParaRPr lang="en-US" altLang="zh-CN" dirty="0">
              <a:latin typeface="Times New Roman" panose="02020603050405020304" pitchFamily="18" charset="0"/>
              <a:cs typeface="Times New Roman" panose="02020603050405020304" pitchFamily="18" charset="0"/>
              <a:sym typeface="+mn-ea"/>
            </a:endParaRPr>
          </a:p>
          <a:p>
            <a:pPr marL="0" lvl="0" indent="0" algn="l">
              <a:buSzTx/>
              <a:buNone/>
            </a:pPr>
            <a:r>
              <a:rPr lang="en-US" altLang="zh-CN" dirty="0">
                <a:latin typeface="Times New Roman" panose="02020603050405020304" pitchFamily="18" charset="0"/>
                <a:cs typeface="Times New Roman" panose="02020603050405020304" pitchFamily="18" charset="0"/>
                <a:sym typeface="+mn-ea"/>
              </a:rPr>
              <a:t>修饰符 返回值类型 方法名(参数类型 参数名){</a:t>
            </a:r>
            <a:endParaRPr lang="en-US" altLang="zh-CN" dirty="0">
              <a:latin typeface="Times New Roman" panose="02020603050405020304" pitchFamily="18" charset="0"/>
              <a:cs typeface="Times New Roman" panose="02020603050405020304" pitchFamily="18" charset="0"/>
              <a:sym typeface="+mn-ea"/>
            </a:endParaRPr>
          </a:p>
          <a:p>
            <a:pPr marL="0" lvl="0" indent="0" algn="l">
              <a:buSzTx/>
              <a:buNone/>
            </a:pPr>
            <a:r>
              <a:rPr lang="en-US" altLang="zh-CN" dirty="0">
                <a:latin typeface="Times New Roman" panose="02020603050405020304" pitchFamily="18" charset="0"/>
                <a:cs typeface="Times New Roman" panose="02020603050405020304" pitchFamily="18" charset="0"/>
                <a:sym typeface="+mn-ea"/>
              </a:rPr>
              <a:t>    ...</a:t>
            </a:r>
            <a:endParaRPr lang="en-US" altLang="zh-CN" dirty="0">
              <a:latin typeface="Times New Roman" panose="02020603050405020304" pitchFamily="18" charset="0"/>
              <a:cs typeface="Times New Roman" panose="02020603050405020304" pitchFamily="18" charset="0"/>
              <a:sym typeface="+mn-ea"/>
            </a:endParaRPr>
          </a:p>
          <a:p>
            <a:pPr marL="0" lvl="0" indent="0" algn="l">
              <a:buSzTx/>
              <a:buNone/>
            </a:pPr>
            <a:r>
              <a:rPr lang="en-US" altLang="zh-CN" dirty="0">
                <a:latin typeface="Times New Roman" panose="02020603050405020304" pitchFamily="18" charset="0"/>
                <a:cs typeface="Times New Roman" panose="02020603050405020304" pitchFamily="18" charset="0"/>
                <a:sym typeface="+mn-ea"/>
              </a:rPr>
              <a:t>    方法体</a:t>
            </a:r>
            <a:endParaRPr lang="en-US" altLang="zh-CN" dirty="0">
              <a:latin typeface="Times New Roman" panose="02020603050405020304" pitchFamily="18" charset="0"/>
              <a:cs typeface="Times New Roman" panose="02020603050405020304" pitchFamily="18" charset="0"/>
              <a:sym typeface="+mn-ea"/>
            </a:endParaRPr>
          </a:p>
          <a:p>
            <a:pPr marL="0" lvl="0" indent="0" algn="l">
              <a:buSzTx/>
              <a:buNone/>
            </a:pPr>
            <a:r>
              <a:rPr lang="en-US" altLang="zh-CN" dirty="0">
                <a:latin typeface="Times New Roman" panose="02020603050405020304" pitchFamily="18" charset="0"/>
                <a:cs typeface="Times New Roman" panose="02020603050405020304" pitchFamily="18" charset="0"/>
                <a:sym typeface="+mn-ea"/>
              </a:rPr>
              <a:t>    ...</a:t>
            </a:r>
            <a:endParaRPr lang="en-US" altLang="zh-CN" dirty="0">
              <a:latin typeface="Times New Roman" panose="02020603050405020304" pitchFamily="18" charset="0"/>
              <a:cs typeface="Times New Roman" panose="02020603050405020304" pitchFamily="18" charset="0"/>
              <a:sym typeface="+mn-ea"/>
            </a:endParaRPr>
          </a:p>
          <a:p>
            <a:pPr marL="0" lvl="0" indent="0" algn="l">
              <a:buSzTx/>
              <a:buNone/>
            </a:pPr>
            <a:r>
              <a:rPr lang="en-US" altLang="zh-CN" dirty="0">
                <a:latin typeface="Times New Roman" panose="02020603050405020304" pitchFamily="18" charset="0"/>
                <a:cs typeface="Times New Roman" panose="02020603050405020304" pitchFamily="18" charset="0"/>
                <a:sym typeface="+mn-ea"/>
              </a:rPr>
              <a:t>    return 返回值;</a:t>
            </a:r>
            <a:endParaRPr lang="en-US" altLang="zh-CN" dirty="0">
              <a:latin typeface="Times New Roman" panose="02020603050405020304" pitchFamily="18" charset="0"/>
              <a:cs typeface="Times New Roman" panose="02020603050405020304" pitchFamily="18" charset="0"/>
              <a:sym typeface="+mn-ea"/>
            </a:endParaRPr>
          </a:p>
          <a:p>
            <a:pPr marL="0" lvl="0" indent="0" algn="l">
              <a:buSzTx/>
              <a:buNone/>
            </a:pPr>
            <a:r>
              <a:rPr lang="en-US" altLang="zh-CN" dirty="0">
                <a:latin typeface="Times New Roman" panose="02020603050405020304" pitchFamily="18" charset="0"/>
                <a:cs typeface="Times New Roman" panose="02020603050405020304" pitchFamily="18" charset="0"/>
                <a:sym typeface="+mn-ea"/>
              </a:rPr>
              <a:t>}</a:t>
            </a:r>
            <a:endParaRPr lang="en-US" altLang="zh-CN" dirty="0">
              <a:latin typeface="Times New Roman" panose="02020603050405020304" pitchFamily="18" charset="0"/>
              <a:cs typeface="Times New Roman" panose="02020603050405020304" pitchFamily="18" charset="0"/>
              <a:sym typeface="+mn-ea"/>
            </a:endParaRPr>
          </a:p>
        </p:txBody>
      </p:sp>
      <p:graphicFrame>
        <p:nvGraphicFramePr>
          <p:cNvPr id="2" name="对象 1"/>
          <p:cNvGraphicFramePr/>
          <p:nvPr/>
        </p:nvGraphicFramePr>
        <p:xfrm>
          <a:off x="4439920" y="3068955"/>
          <a:ext cx="7548880" cy="2616835"/>
        </p:xfrm>
        <a:graphic>
          <a:graphicData uri="http://schemas.openxmlformats.org/presentationml/2006/ole">
            <mc:AlternateContent xmlns:mc="http://schemas.openxmlformats.org/markup-compatibility/2006">
              <mc:Choice xmlns:v="urn:schemas-microsoft-com:vml" Requires="v">
                <p:oleObj spid="_x0000_s5" name="" r:id="rId1" imgW="5859145" imgH="1722120" progId="Visio.Drawing.15">
                  <p:embed/>
                </p:oleObj>
              </mc:Choice>
              <mc:Fallback>
                <p:oleObj name="" r:id="rId1" imgW="5859145" imgH="1722120" progId="Visio.Drawing.15">
                  <p:embed/>
                  <p:pic>
                    <p:nvPicPr>
                      <p:cNvPr id="0" name="图片 4"/>
                      <p:cNvPicPr/>
                      <p:nvPr/>
                    </p:nvPicPr>
                    <p:blipFill>
                      <a:blip r:embed="rId2"/>
                      <a:stretch>
                        <a:fillRect/>
                      </a:stretch>
                    </p:blipFill>
                    <p:spPr>
                      <a:xfrm>
                        <a:off x="4439920" y="3068955"/>
                        <a:ext cx="7548880" cy="2616835"/>
                      </a:xfrm>
                      <a:prstGeom prst="rect">
                        <a:avLst/>
                      </a:prstGeom>
                      <a:solidFill>
                        <a:schemeClr val="accent2">
                          <a:lumMod val="20000"/>
                          <a:lumOff val="80000"/>
                        </a:schemeClr>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dirty="0">
                <a:latin typeface="Times New Roman" panose="02020603050405020304" pitchFamily="18" charset="0"/>
                <a:cs typeface="Times New Roman" panose="02020603050405020304" pitchFamily="18" charset="0"/>
                <a:sym typeface="+mn-ea"/>
              </a:rPr>
              <a:t>方法的调用</a:t>
            </a:r>
            <a:endParaRPr dirty="0">
              <a:latin typeface="Times New Roman" panose="02020603050405020304" pitchFamily="18" charset="0"/>
              <a:cs typeface="Times New Roman" panose="02020603050405020304" pitchFamily="18" charset="0"/>
              <a:sym typeface="+mn-ea"/>
            </a:endParaRPr>
          </a:p>
        </p:txBody>
      </p:sp>
      <p:sp>
        <p:nvSpPr>
          <p:cNvPr id="4" name="内容占位符 3"/>
          <p:cNvSpPr>
            <a:spLocks noGrp="1"/>
          </p:cNvSpPr>
          <p:nvPr>
            <p:ph idx="1"/>
          </p:nvPr>
        </p:nvSpPr>
        <p:spPr>
          <a:xfrm>
            <a:off x="1094740" y="900430"/>
            <a:ext cx="10396220" cy="5681980"/>
          </a:xfrm>
          <a:noFill/>
          <a:ln w="9525">
            <a:noFill/>
          </a:ln>
        </p:spPr>
        <p:txBody>
          <a:bodyPr vert="horz" rtlCol="0">
            <a:normAutofit/>
          </a:bodyPr>
          <a:p>
            <a:pPr lvl="0" algn="l">
              <a:buSzTx/>
            </a:pPr>
            <a:r>
              <a:rPr lang="en-US" altLang="zh-CN" dirty="0">
                <a:latin typeface="Times New Roman" panose="02020603050405020304" pitchFamily="18" charset="0"/>
                <a:cs typeface="Times New Roman" panose="02020603050405020304" pitchFamily="18" charset="0"/>
                <a:sym typeface="+mn-ea"/>
              </a:rPr>
              <a:t>基本规则：</a:t>
            </a:r>
            <a:endParaRPr lang="en-US" altLang="zh-CN" dirty="0">
              <a:latin typeface="Times New Roman" panose="02020603050405020304" pitchFamily="18" charset="0"/>
              <a:cs typeface="Times New Roman" panose="02020603050405020304" pitchFamily="18" charset="0"/>
              <a:sym typeface="+mn-ea"/>
            </a:endParaRPr>
          </a:p>
          <a:p>
            <a:pPr marL="0" lvl="0" indent="0" algn="l" latinLnBrk="0">
              <a:spcBef>
                <a:spcPts val="600"/>
              </a:spcBef>
              <a:spcAft>
                <a:spcPts val="1200"/>
              </a:spcAft>
              <a:buSzTx/>
              <a:buNone/>
            </a:pP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(1) </a:t>
            </a:r>
            <a:r>
              <a:rPr lang="en-US" altLang="zh-CN" dirty="0">
                <a:solidFill>
                  <a:srgbClr val="FF0000"/>
                </a:solidFill>
                <a:latin typeface="Times New Roman" panose="02020603050405020304" pitchFamily="18" charset="0"/>
                <a:cs typeface="Times New Roman" panose="02020603050405020304" pitchFamily="18" charset="0"/>
                <a:sym typeface="+mn-ea"/>
              </a:rPr>
              <a:t>定义</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方法的时候，</a:t>
            </a:r>
            <a:r>
              <a:rPr lang="en-US" altLang="zh-CN" dirty="0">
                <a:solidFill>
                  <a:srgbClr val="FF0000"/>
                </a:solidFill>
                <a:latin typeface="Times New Roman" panose="02020603050405020304" pitchFamily="18" charset="0"/>
                <a:cs typeface="Times New Roman" panose="02020603050405020304" pitchFamily="18" charset="0"/>
                <a:sym typeface="+mn-ea"/>
              </a:rPr>
              <a:t>不会执行</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方法的代码，只有被</a:t>
            </a:r>
            <a:r>
              <a:rPr lang="en-US" altLang="zh-CN" dirty="0">
                <a:solidFill>
                  <a:srgbClr val="FF0000"/>
                </a:solidFill>
                <a:latin typeface="Times New Roman" panose="02020603050405020304" pitchFamily="18" charset="0"/>
                <a:cs typeface="Times New Roman" panose="02020603050405020304" pitchFamily="18" charset="0"/>
                <a:sym typeface="+mn-ea"/>
              </a:rPr>
              <a:t>调用时才会执行</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a:t>
            </a:r>
            <a:endParaRPr lang="en-US" altLang="zh-CN" dirty="0">
              <a:solidFill>
                <a:schemeClr val="tx2">
                  <a:lumMod val="75000"/>
                </a:schemeClr>
              </a:solidFill>
              <a:latin typeface="Times New Roman" panose="02020603050405020304" pitchFamily="18" charset="0"/>
              <a:cs typeface="Times New Roman" panose="02020603050405020304" pitchFamily="18" charset="0"/>
              <a:sym typeface="+mn-ea"/>
            </a:endParaRPr>
          </a:p>
          <a:p>
            <a:pPr marL="0" lvl="0" indent="0" algn="l" latinLnBrk="0">
              <a:spcBef>
                <a:spcPts val="600"/>
              </a:spcBef>
              <a:spcAft>
                <a:spcPts val="1200"/>
              </a:spcAft>
              <a:buSzTx/>
              <a:buNone/>
            </a:pP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(2) 方法被调用时，会将实参赋值给形参，也称为</a:t>
            </a:r>
            <a:r>
              <a:rPr lang="en-US" altLang="zh-CN" dirty="0">
                <a:solidFill>
                  <a:srgbClr val="FF0000"/>
                </a:solidFill>
                <a:latin typeface="Times New Roman" panose="02020603050405020304" pitchFamily="18" charset="0"/>
                <a:cs typeface="Times New Roman" panose="02020603050405020304" pitchFamily="18" charset="0"/>
                <a:sym typeface="+mn-ea"/>
              </a:rPr>
              <a:t>参数形实结合</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a:t>
            </a:r>
            <a:endParaRPr lang="en-US" altLang="zh-CN" dirty="0">
              <a:solidFill>
                <a:schemeClr val="tx2">
                  <a:lumMod val="75000"/>
                </a:schemeClr>
              </a:solidFill>
              <a:latin typeface="Times New Roman" panose="02020603050405020304" pitchFamily="18" charset="0"/>
              <a:cs typeface="Times New Roman" panose="02020603050405020304" pitchFamily="18" charset="0"/>
              <a:sym typeface="+mn-ea"/>
            </a:endParaRPr>
          </a:p>
          <a:p>
            <a:pPr marL="0" lvl="0" indent="0" algn="l" latinLnBrk="0">
              <a:spcBef>
                <a:spcPts val="600"/>
              </a:spcBef>
              <a:spcAft>
                <a:spcPts val="1200"/>
              </a:spcAft>
              <a:buSzTx/>
              <a:buNone/>
            </a:pP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(3) 参数</a:t>
            </a:r>
            <a:r>
              <a:rPr lang="en-US" altLang="zh-CN" dirty="0">
                <a:solidFill>
                  <a:srgbClr val="FF0000"/>
                </a:solidFill>
                <a:latin typeface="Times New Roman" panose="02020603050405020304" pitchFamily="18" charset="0"/>
                <a:cs typeface="Times New Roman" panose="02020603050405020304" pitchFamily="18" charset="0"/>
                <a:sym typeface="+mn-ea"/>
              </a:rPr>
              <a:t>传递完毕后</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，会执行到</a:t>
            </a:r>
            <a:r>
              <a:rPr lang="en-US" altLang="zh-CN" dirty="0">
                <a:solidFill>
                  <a:srgbClr val="FF0000"/>
                </a:solidFill>
                <a:latin typeface="Times New Roman" panose="02020603050405020304" pitchFamily="18" charset="0"/>
                <a:cs typeface="Times New Roman" panose="02020603050405020304" pitchFamily="18" charset="0"/>
                <a:sym typeface="+mn-ea"/>
              </a:rPr>
              <a:t>方法体内</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的代码。</a:t>
            </a:r>
            <a:endParaRPr lang="en-US" altLang="zh-CN" dirty="0">
              <a:solidFill>
                <a:schemeClr val="tx2">
                  <a:lumMod val="75000"/>
                </a:schemeClr>
              </a:solidFill>
              <a:latin typeface="Times New Roman" panose="02020603050405020304" pitchFamily="18" charset="0"/>
              <a:cs typeface="Times New Roman" panose="02020603050405020304" pitchFamily="18" charset="0"/>
              <a:sym typeface="+mn-ea"/>
            </a:endParaRPr>
          </a:p>
          <a:p>
            <a:pPr marL="0" lvl="0" indent="0" algn="l" latinLnBrk="0">
              <a:spcBef>
                <a:spcPts val="600"/>
              </a:spcBef>
              <a:spcAft>
                <a:spcPts val="1200"/>
              </a:spcAft>
              <a:buSzTx/>
              <a:buNone/>
            </a:pP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(4) 当方法执行到</a:t>
            </a:r>
            <a:r>
              <a:rPr lang="en-US" altLang="zh-CN" dirty="0">
                <a:solidFill>
                  <a:srgbClr val="FF0000"/>
                </a:solidFill>
                <a:latin typeface="Times New Roman" panose="02020603050405020304" pitchFamily="18" charset="0"/>
                <a:cs typeface="Times New Roman" panose="02020603050405020304" pitchFamily="18" charset="0"/>
                <a:sym typeface="+mn-ea"/>
              </a:rPr>
              <a:t>return</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语句或者执行完毕后，会回到调用位置</a:t>
            </a:r>
            <a:r>
              <a:rPr lang="en-US" altLang="zh-CN" dirty="0">
                <a:solidFill>
                  <a:srgbClr val="FF0000"/>
                </a:solidFill>
                <a:latin typeface="Times New Roman" panose="02020603050405020304" pitchFamily="18" charset="0"/>
                <a:cs typeface="Times New Roman" panose="02020603050405020304" pitchFamily="18" charset="0"/>
                <a:sym typeface="+mn-ea"/>
              </a:rPr>
              <a:t>继续往下执行</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a:t>
            </a:r>
            <a:endParaRPr lang="en-US" altLang="zh-CN" dirty="0">
              <a:solidFill>
                <a:schemeClr val="tx2">
                  <a:lumMod val="75000"/>
                </a:schemeClr>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dirty="0">
                <a:latin typeface="Times New Roman" panose="02020603050405020304" pitchFamily="18" charset="0"/>
                <a:cs typeface="Times New Roman" panose="02020603050405020304" pitchFamily="18" charset="0"/>
                <a:sym typeface="+mn-ea"/>
              </a:rPr>
              <a:t>方法的重载</a:t>
            </a:r>
            <a:endParaRPr dirty="0">
              <a:latin typeface="Times New Roman" panose="02020603050405020304" pitchFamily="18" charset="0"/>
              <a:cs typeface="Times New Roman" panose="02020603050405020304" pitchFamily="18" charset="0"/>
              <a:sym typeface="+mn-ea"/>
            </a:endParaRPr>
          </a:p>
        </p:txBody>
      </p:sp>
      <p:sp>
        <p:nvSpPr>
          <p:cNvPr id="4" name="内容占位符 3"/>
          <p:cNvSpPr>
            <a:spLocks noGrp="1"/>
          </p:cNvSpPr>
          <p:nvPr>
            <p:ph idx="1"/>
          </p:nvPr>
        </p:nvSpPr>
        <p:spPr>
          <a:xfrm>
            <a:off x="1094740" y="900430"/>
            <a:ext cx="10396220" cy="5681980"/>
          </a:xfrm>
          <a:noFill/>
          <a:ln w="9525">
            <a:noFill/>
          </a:ln>
        </p:spPr>
        <p:txBody>
          <a:bodyPr vert="horz" rtlCol="0">
            <a:normAutofit/>
          </a:bodyPr>
          <a:p>
            <a:pPr lvl="0" algn="l">
              <a:buSzTx/>
            </a:pPr>
            <a:r>
              <a:rPr lang="en-US" altLang="zh-CN" dirty="0">
                <a:latin typeface="Times New Roman" panose="02020603050405020304" pitchFamily="18" charset="0"/>
                <a:cs typeface="Times New Roman" panose="02020603050405020304" pitchFamily="18" charset="0"/>
                <a:sym typeface="+mn-ea"/>
              </a:rPr>
              <a:t>基本规则：</a:t>
            </a:r>
            <a:endParaRPr lang="en-US" altLang="zh-CN" dirty="0">
              <a:latin typeface="Times New Roman" panose="02020603050405020304" pitchFamily="18" charset="0"/>
              <a:cs typeface="Times New Roman" panose="02020603050405020304" pitchFamily="18" charset="0"/>
              <a:sym typeface="+mn-ea"/>
            </a:endParaRPr>
          </a:p>
          <a:p>
            <a:pPr marL="0" lvl="0" algn="l" latinLnBrk="0">
              <a:spcBef>
                <a:spcPts val="600"/>
              </a:spcBef>
              <a:spcAft>
                <a:spcPts val="1200"/>
              </a:spcAft>
              <a:buSzTx/>
              <a:buNone/>
            </a:pP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(1) </a:t>
            </a:r>
            <a:r>
              <a:rPr lang="en-US" altLang="zh-CN" dirty="0">
                <a:solidFill>
                  <a:srgbClr val="FF0000"/>
                </a:solidFill>
                <a:latin typeface="Times New Roman" panose="02020603050405020304" pitchFamily="18" charset="0"/>
                <a:cs typeface="Times New Roman" panose="02020603050405020304" pitchFamily="18" charset="0"/>
                <a:sym typeface="+mn-ea"/>
              </a:rPr>
              <a:t>方法名称必须相同</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a:t>
            </a:r>
            <a:endParaRPr lang="en-US" altLang="zh-CN" dirty="0">
              <a:solidFill>
                <a:schemeClr val="tx2">
                  <a:lumMod val="75000"/>
                </a:schemeClr>
              </a:solidFill>
              <a:latin typeface="Times New Roman" panose="02020603050405020304" pitchFamily="18" charset="0"/>
              <a:cs typeface="Times New Roman" panose="02020603050405020304" pitchFamily="18" charset="0"/>
              <a:sym typeface="+mn-ea"/>
            </a:endParaRPr>
          </a:p>
          <a:p>
            <a:pPr marL="0" lvl="0" algn="l" latinLnBrk="0">
              <a:spcBef>
                <a:spcPts val="600"/>
              </a:spcBef>
              <a:spcAft>
                <a:spcPts val="1200"/>
              </a:spcAft>
              <a:buSzTx/>
              <a:buNone/>
            </a:pP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(2) </a:t>
            </a:r>
            <a:r>
              <a:rPr lang="en-US" altLang="zh-CN" dirty="0">
                <a:solidFill>
                  <a:srgbClr val="FF0000"/>
                </a:solidFill>
                <a:latin typeface="Times New Roman" panose="02020603050405020304" pitchFamily="18" charset="0"/>
                <a:cs typeface="Times New Roman" panose="02020603050405020304" pitchFamily="18" charset="0"/>
                <a:sym typeface="+mn-ea"/>
              </a:rPr>
              <a:t>参数列表必须不同</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(参数个数不同，或形参类型不同，或参数排列顺序不同)。</a:t>
            </a:r>
            <a:endParaRPr lang="en-US" altLang="zh-CN" dirty="0">
              <a:solidFill>
                <a:schemeClr val="tx2">
                  <a:lumMod val="75000"/>
                </a:schemeClr>
              </a:solidFill>
              <a:latin typeface="Times New Roman" panose="02020603050405020304" pitchFamily="18" charset="0"/>
              <a:cs typeface="Times New Roman" panose="02020603050405020304" pitchFamily="18" charset="0"/>
              <a:sym typeface="+mn-ea"/>
            </a:endParaRPr>
          </a:p>
          <a:p>
            <a:pPr marL="0" lvl="0" algn="l" latinLnBrk="0">
              <a:spcBef>
                <a:spcPts val="600"/>
              </a:spcBef>
              <a:spcAft>
                <a:spcPts val="1200"/>
              </a:spcAft>
              <a:buSzTx/>
              <a:buNone/>
            </a:pP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(3) 方法</a:t>
            </a:r>
            <a:r>
              <a:rPr lang="en-US" altLang="zh-CN" dirty="0">
                <a:solidFill>
                  <a:srgbClr val="FF0000"/>
                </a:solidFill>
                <a:latin typeface="Times New Roman" panose="02020603050405020304" pitchFamily="18" charset="0"/>
                <a:cs typeface="Times New Roman" panose="02020603050405020304" pitchFamily="18" charset="0"/>
                <a:sym typeface="+mn-ea"/>
              </a:rPr>
              <a:t>返回的类型不作为</a:t>
            </a:r>
            <a:r>
              <a:rPr lang="en-US" altLang="zh-CN" dirty="0">
                <a:solidFill>
                  <a:schemeClr val="tx2">
                    <a:lumMod val="75000"/>
                  </a:schemeClr>
                </a:solidFill>
                <a:latin typeface="Times New Roman" panose="02020603050405020304" pitchFamily="18" charset="0"/>
                <a:cs typeface="Times New Roman" panose="02020603050405020304" pitchFamily="18" charset="0"/>
                <a:sym typeface="+mn-ea"/>
              </a:rPr>
              <a:t>区分标志。</a:t>
            </a:r>
            <a:endParaRPr lang="en-US" altLang="zh-CN" dirty="0">
              <a:solidFill>
                <a:schemeClr val="tx2">
                  <a:lumMod val="75000"/>
                </a:schemeClr>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dirty="0">
                <a:latin typeface="Times New Roman" panose="02020603050405020304" pitchFamily="18" charset="0"/>
                <a:cs typeface="Times New Roman" panose="02020603050405020304" pitchFamily="18" charset="0"/>
                <a:sym typeface="+mn-ea"/>
              </a:rPr>
              <a:t>变量作用域</a:t>
            </a:r>
            <a:endParaRPr dirty="0">
              <a:latin typeface="Times New Roman" panose="02020603050405020304" pitchFamily="18" charset="0"/>
              <a:cs typeface="Times New Roman" panose="02020603050405020304" pitchFamily="18" charset="0"/>
              <a:sym typeface="+mn-ea"/>
            </a:endParaRPr>
          </a:p>
        </p:txBody>
      </p:sp>
      <p:sp>
        <p:nvSpPr>
          <p:cNvPr id="4" name="内容占位符 3"/>
          <p:cNvSpPr>
            <a:spLocks noGrp="1"/>
          </p:cNvSpPr>
          <p:nvPr>
            <p:ph idx="1"/>
          </p:nvPr>
        </p:nvSpPr>
        <p:spPr>
          <a:xfrm>
            <a:off x="1094740" y="1216025"/>
            <a:ext cx="10396220" cy="5366385"/>
          </a:xfrm>
          <a:noFill/>
          <a:ln w="9525">
            <a:noFill/>
          </a:ln>
        </p:spPr>
        <p:txBody>
          <a:bodyPr vert="horz" rtlCol="0">
            <a:normAutofit/>
          </a:bodyPr>
          <a:p>
            <a:pPr lvl="0" algn="l" latinLnBrk="0">
              <a:spcBef>
                <a:spcPts val="600"/>
              </a:spcBef>
              <a:spcAft>
                <a:spcPts val="1200"/>
              </a:spcAft>
              <a:buSzTx/>
            </a:pPr>
            <a:r>
              <a:rPr lang="en-US" altLang="zh-CN" dirty="0">
                <a:solidFill>
                  <a:srgbClr val="FF0000"/>
                </a:solidFill>
                <a:latin typeface="Times New Roman" panose="02020603050405020304" pitchFamily="18" charset="0"/>
                <a:cs typeface="Times New Roman" panose="02020603050405020304" pitchFamily="18" charset="0"/>
                <a:sym typeface="+mn-ea"/>
              </a:rPr>
              <a:t>局部变量</a:t>
            </a:r>
            <a:r>
              <a:rPr lang="en-US" altLang="zh-CN" dirty="0">
                <a:latin typeface="Times New Roman" panose="02020603050405020304" pitchFamily="18" charset="0"/>
                <a:cs typeface="Times New Roman" panose="02020603050405020304" pitchFamily="18" charset="0"/>
                <a:sym typeface="+mn-ea"/>
              </a:rPr>
              <a:t>的作用域从该变量的</a:t>
            </a:r>
            <a:r>
              <a:rPr lang="zh-CN" altLang="en-US"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声</a:t>
            </a:r>
            <a:r>
              <a:rPr lang="en-US" altLang="zh-CN" dirty="0">
                <a:solidFill>
                  <a:srgbClr val="FF0000"/>
                </a:solidFill>
                <a:latin typeface="Times New Roman" panose="02020603050405020304" pitchFamily="18" charset="0"/>
                <a:cs typeface="Times New Roman" panose="02020603050405020304" pitchFamily="18" charset="0"/>
                <a:sym typeface="+mn-ea"/>
              </a:rPr>
              <a:t>明开始</a:t>
            </a:r>
            <a:r>
              <a:rPr lang="en-US" altLang="zh-CN" dirty="0">
                <a:latin typeface="Times New Roman" panose="02020603050405020304" pitchFamily="18" charset="0"/>
                <a:cs typeface="Times New Roman" panose="02020603050405020304" pitchFamily="18" charset="0"/>
                <a:sym typeface="+mn-ea"/>
              </a:rPr>
              <a:t>，到包含该变量的</a:t>
            </a:r>
            <a:r>
              <a:rPr lang="en-US" altLang="zh-CN" dirty="0">
                <a:solidFill>
                  <a:srgbClr val="FF0000"/>
                </a:solidFill>
                <a:latin typeface="Times New Roman" panose="02020603050405020304" pitchFamily="18" charset="0"/>
                <a:cs typeface="Times New Roman" panose="02020603050405020304" pitchFamily="18" charset="0"/>
                <a:sym typeface="+mn-ea"/>
              </a:rPr>
              <a:t>块结束为止</a:t>
            </a:r>
            <a:r>
              <a:rPr lang="en-US" altLang="zh-CN" dirty="0">
                <a:latin typeface="Times New Roman" panose="02020603050405020304" pitchFamily="18" charset="0"/>
                <a:cs typeface="Times New Roman" panose="02020603050405020304" pitchFamily="18" charset="0"/>
                <a:sym typeface="+mn-ea"/>
              </a:rPr>
              <a:t>，局部变量必须先说明后使用。</a:t>
            </a:r>
            <a:endParaRPr lang="en-US" altLang="zh-CN" dirty="0">
              <a:latin typeface="Times New Roman" panose="02020603050405020304" pitchFamily="18" charset="0"/>
              <a:cs typeface="Times New Roman" panose="02020603050405020304" pitchFamily="18" charset="0"/>
              <a:sym typeface="+mn-ea"/>
            </a:endParaRPr>
          </a:p>
          <a:p>
            <a:pPr lvl="0" algn="l" latinLnBrk="0">
              <a:spcBef>
                <a:spcPts val="600"/>
              </a:spcBef>
              <a:spcAft>
                <a:spcPts val="1200"/>
              </a:spcAft>
              <a:buSzTx/>
            </a:pPr>
            <a:r>
              <a:rPr lang="en-US" altLang="zh-CN" dirty="0">
                <a:latin typeface="Times New Roman" panose="02020603050405020304" pitchFamily="18" charset="0"/>
                <a:cs typeface="Times New Roman" panose="02020603050405020304" pitchFamily="18" charset="0"/>
                <a:sym typeface="+mn-ea"/>
              </a:rPr>
              <a:t>方法内定义的变量被称为局部变量。</a:t>
            </a:r>
            <a:endParaRPr lang="en-US" altLang="zh-CN" dirty="0">
              <a:latin typeface="Times New Roman" panose="02020603050405020304" pitchFamily="18" charset="0"/>
              <a:cs typeface="Times New Roman" panose="02020603050405020304" pitchFamily="18" charset="0"/>
              <a:sym typeface="+mn-ea"/>
            </a:endParaRPr>
          </a:p>
          <a:p>
            <a:pPr lvl="0" algn="l" latinLnBrk="0">
              <a:spcBef>
                <a:spcPts val="600"/>
              </a:spcBef>
              <a:spcAft>
                <a:spcPts val="1200"/>
              </a:spcAft>
              <a:buSzTx/>
            </a:pPr>
            <a:r>
              <a:rPr lang="en-US" altLang="zh-CN" dirty="0">
                <a:latin typeface="Times New Roman" panose="02020603050405020304" pitchFamily="18" charset="0"/>
                <a:cs typeface="Times New Roman" panose="02020603050405020304" pitchFamily="18" charset="0"/>
                <a:sym typeface="+mn-ea"/>
              </a:rPr>
              <a:t>方法的参数作用范围涵盖整个方法。参数实际上是一个局部变量。</a:t>
            </a:r>
            <a:endParaRPr lang="en-US" altLang="zh-CN" dirty="0">
              <a:latin typeface="Times New Roman" panose="02020603050405020304" pitchFamily="18" charset="0"/>
              <a:cs typeface="Times New Roman" panose="02020603050405020304" pitchFamily="18" charset="0"/>
              <a:sym typeface="+mn-ea"/>
            </a:endParaRPr>
          </a:p>
          <a:p>
            <a:pPr lvl="0" algn="l" latinLnBrk="0">
              <a:spcBef>
                <a:spcPts val="600"/>
              </a:spcBef>
              <a:spcAft>
                <a:spcPts val="1200"/>
              </a:spcAft>
              <a:buSzTx/>
            </a:pPr>
            <a:r>
              <a:rPr lang="en-US" altLang="zh-CN" dirty="0">
                <a:latin typeface="Times New Roman" panose="02020603050405020304" pitchFamily="18" charset="0"/>
                <a:cs typeface="Times New Roman" panose="02020603050405020304" pitchFamily="18" charset="0"/>
                <a:sym typeface="+mn-ea"/>
              </a:rPr>
              <a:t>在嵌套体中不能两次声明同名的变量。</a:t>
            </a:r>
            <a:endParaRPr lang="en-US" altLang="zh-CN"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latin typeface="Times New Roman" panose="02020603050405020304" pitchFamily="18" charset="0"/>
              <a:cs typeface="Times New Roman" panose="02020603050405020304" pitchFamily="18" charset="0"/>
            </a:endParaRPr>
          </a:p>
        </p:txBody>
      </p:sp>
      <p:sp>
        <p:nvSpPr>
          <p:cNvPr id="32773" name="矩形 8"/>
          <p:cNvSpPr/>
          <p:nvPr>
            <p:custDataLst>
              <p:tags r:id="rId1"/>
            </p:custDataLst>
          </p:nvPr>
        </p:nvSpPr>
        <p:spPr>
          <a:xfrm>
            <a:off x="1757680" y="1590040"/>
            <a:ext cx="9376410" cy="891540"/>
          </a:xfrm>
          <a:prstGeom prst="rect">
            <a:avLst/>
          </a:prstGeom>
          <a:noFill/>
          <a:ln w="9525">
            <a:noFill/>
          </a:ln>
        </p:spPr>
        <p:txBody>
          <a:bodyPr wrap="square">
            <a:spAutoFit/>
          </a:bodyPr>
          <a:p>
            <a:pPr>
              <a:lnSpc>
                <a:spcPct val="130000"/>
              </a:lnSpc>
              <a:spcBef>
                <a:spcPts val="600"/>
              </a:spcBef>
              <a:spcAft>
                <a:spcPts val="600"/>
              </a:spcAft>
            </a:pPr>
            <a:r>
              <a:rPr sz="2000" b="1" dirty="0" err="1">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知识目标</a:t>
            </a:r>
            <a:r>
              <a:rPr sz="20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sz="20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掌握方法的定义、方法的调用、方法的重载以及变量的作用域，了解如何使用Math类中的方法。</a:t>
            </a:r>
            <a:endParaRPr sz="20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774" name="矩形 9"/>
          <p:cNvSpPr/>
          <p:nvPr>
            <p:custDataLst>
              <p:tags r:id="rId2"/>
            </p:custDataLst>
          </p:nvPr>
        </p:nvSpPr>
        <p:spPr>
          <a:xfrm>
            <a:off x="1757680" y="3184525"/>
            <a:ext cx="9222740" cy="491490"/>
          </a:xfrm>
          <a:prstGeom prst="rect">
            <a:avLst/>
          </a:prstGeom>
          <a:noFill/>
          <a:ln w="9525">
            <a:noFill/>
          </a:ln>
        </p:spPr>
        <p:txBody>
          <a:bodyPr wrap="square">
            <a:spAutoFit/>
          </a:bodyPr>
          <a:p>
            <a:pPr lvl="0" algn="l">
              <a:lnSpc>
                <a:spcPct val="130000"/>
              </a:lnSpc>
              <a:spcBef>
                <a:spcPts val="600"/>
              </a:spcBef>
              <a:spcAft>
                <a:spcPts val="600"/>
              </a:spcAft>
              <a:buClrTx/>
              <a:buSzTx/>
              <a:buFontTx/>
            </a:pPr>
            <a:r>
              <a:rPr sz="2000" b="1" dirty="0" err="1">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ea"/>
              </a:rPr>
              <a:t>能力目标：</a:t>
            </a:r>
            <a:r>
              <a:rPr lang="zh-CN" altLang="en-US" sz="20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mn-ea"/>
              </a:rPr>
              <a:t>学会创建方法，调用方法，给方法传递参数。</a:t>
            </a:r>
            <a:endParaRPr lang="zh-CN" altLang="en-US" sz="20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32775" name="矩形 10"/>
          <p:cNvSpPr/>
          <p:nvPr>
            <p:custDataLst>
              <p:tags r:id="rId3"/>
            </p:custDataLst>
          </p:nvPr>
        </p:nvSpPr>
        <p:spPr>
          <a:xfrm>
            <a:off x="1691640" y="4663440"/>
            <a:ext cx="9183370" cy="491490"/>
          </a:xfrm>
          <a:prstGeom prst="rect">
            <a:avLst/>
          </a:prstGeom>
          <a:noFill/>
          <a:ln w="9525">
            <a:noFill/>
          </a:ln>
        </p:spPr>
        <p:txBody>
          <a:bodyPr wrap="square">
            <a:spAutoFit/>
          </a:bodyPr>
          <a:p>
            <a:pPr lvl="0" algn="l">
              <a:lnSpc>
                <a:spcPct val="130000"/>
              </a:lnSpc>
              <a:spcBef>
                <a:spcPts val="600"/>
              </a:spcBef>
              <a:spcAft>
                <a:spcPts val="600"/>
              </a:spcAft>
              <a:buClrTx/>
              <a:buSzTx/>
              <a:buFontTx/>
            </a:pPr>
            <a:r>
              <a:rPr sz="2000" b="1" dirty="0" err="1">
                <a:solidFill>
                  <a:srgbClr val="0070C0"/>
                </a:solidFill>
                <a:latin typeface="Times New Roman" panose="02020603050405020304" pitchFamily="18" charset="0"/>
                <a:ea typeface="微软雅黑" panose="020B0503020204020204" pitchFamily="34" charset="-122"/>
                <a:sym typeface="+mn-ea"/>
              </a:rPr>
              <a:t>素质目标：</a:t>
            </a:r>
            <a:r>
              <a:rPr lang="zh-CN" altLang="en-US" sz="2000" dirty="0">
                <a:solidFill>
                  <a:srgbClr val="000000"/>
                </a:solidFill>
                <a:latin typeface="Times New Roman" panose="02020603050405020304" pitchFamily="18" charset="0"/>
                <a:ea typeface="微软雅黑" panose="020B0503020204020204" pitchFamily="34" charset="-122"/>
                <a:sym typeface="+mn-ea"/>
              </a:rPr>
              <a:t>培养持之以恒、坚持不懈的奋斗精神。</a:t>
            </a:r>
            <a:endParaRPr lang="zh-CN" altLang="en-US" sz="2000" dirty="0">
              <a:solidFill>
                <a:srgbClr val="000000"/>
              </a:solidFill>
              <a:latin typeface="Times New Roman" panose="02020603050405020304" pitchFamily="18" charset="0"/>
              <a:ea typeface="微软雅黑" panose="020B0503020204020204" pitchFamily="34" charset="-122"/>
              <a:sym typeface="+mn-ea"/>
            </a:endParaRPr>
          </a:p>
        </p:txBody>
      </p:sp>
      <p:sp>
        <p:nvSpPr>
          <p:cNvPr id="32777" name="圆角矩形 4"/>
          <p:cNvSpPr>
            <a:spLocks noChangeAspect="1"/>
          </p:cNvSpPr>
          <p:nvPr>
            <p:custDataLst>
              <p:tags r:id="rId4"/>
            </p:custDataLst>
          </p:nvPr>
        </p:nvSpPr>
        <p:spPr>
          <a:xfrm>
            <a:off x="971550" y="3274050"/>
            <a:ext cx="539750" cy="541338"/>
          </a:xfrm>
          <a:prstGeom prst="roundRect">
            <a:avLst>
              <a:gd name="adj" fmla="val 16667"/>
            </a:avLst>
          </a:prstGeom>
          <a:solidFill>
            <a:srgbClr val="6ED4D4"/>
          </a:solidFill>
          <a:ln w="9525">
            <a:noFill/>
          </a:ln>
        </p:spPr>
        <p:txBody>
          <a:bodyPr anchor="ctr" anchorCtr="0"/>
          <a:p>
            <a:pPr algn="ctr" eaLnBrk="1" hangingPunct="1"/>
            <a:r>
              <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2</a:t>
            </a:r>
            <a:endPar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778" name="圆角矩形 3"/>
          <p:cNvSpPr>
            <a:spLocks noChangeAspect="1"/>
          </p:cNvSpPr>
          <p:nvPr>
            <p:custDataLst>
              <p:tags r:id="rId5"/>
            </p:custDataLst>
          </p:nvPr>
        </p:nvSpPr>
        <p:spPr>
          <a:xfrm>
            <a:off x="971550" y="4770120"/>
            <a:ext cx="539750" cy="539750"/>
          </a:xfrm>
          <a:prstGeom prst="roundRect">
            <a:avLst>
              <a:gd name="adj" fmla="val 16667"/>
            </a:avLst>
          </a:prstGeom>
          <a:solidFill>
            <a:srgbClr val="00B050"/>
          </a:solidFill>
          <a:ln w="9525">
            <a:noFill/>
          </a:ln>
        </p:spPr>
        <p:txBody>
          <a:bodyPr anchor="ctr" anchorCtr="0"/>
          <a:p>
            <a:pPr algn="ctr" eaLnBrk="1" hangingPunct="1"/>
            <a:r>
              <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3</a:t>
            </a:r>
            <a:endPar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圆角矩形 3"/>
          <p:cNvSpPr>
            <a:spLocks noChangeAspect="1"/>
          </p:cNvSpPr>
          <p:nvPr>
            <p:custDataLst>
              <p:tags r:id="rId6"/>
            </p:custDataLst>
          </p:nvPr>
        </p:nvSpPr>
        <p:spPr>
          <a:xfrm>
            <a:off x="968375" y="1774190"/>
            <a:ext cx="539750" cy="539750"/>
          </a:xfrm>
          <a:prstGeom prst="roundRect">
            <a:avLst>
              <a:gd name="adj" fmla="val 16667"/>
            </a:avLst>
          </a:prstGeom>
          <a:solidFill>
            <a:srgbClr val="98D489"/>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a:t>
            </a:r>
            <a:endParaRPr kumimoji="0" lang="en-US" altLang="zh-CN" sz="2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a:sym typeface="+mn-ea"/>
              </a:rPr>
              <a:t>验证性实验--整数的倒置</a:t>
            </a:r>
            <a:endParaRPr>
              <a:sym typeface="+mn-ea"/>
            </a:endParaRPr>
          </a:p>
        </p:txBody>
      </p:sp>
      <p:sp>
        <p:nvSpPr>
          <p:cNvPr id="5" name="内容占位符 4"/>
          <p:cNvSpPr>
            <a:spLocks noGrp="1"/>
          </p:cNvSpPr>
          <p:nvPr>
            <p:ph idx="1"/>
          </p:nvPr>
        </p:nvSpPr>
        <p:spPr/>
        <p:txBody>
          <a:bodyPr/>
          <a:p>
            <a:r>
              <a:rPr lang="zh-CN" altLang="en-US"/>
              <a:t>要求使用递归方法编写方法public static void reverse(int number) ，实现整数的倒置，并编译运行该程序。</a:t>
            </a:r>
            <a:endParaRPr lang="zh-CN" altLang="en-US"/>
          </a:p>
        </p:txBody>
      </p:sp>
      <p:sp>
        <p:nvSpPr>
          <p:cNvPr id="9" name="矩形 8"/>
          <p:cNvSpPr/>
          <p:nvPr/>
        </p:nvSpPr>
        <p:spPr>
          <a:xfrm>
            <a:off x="1271270" y="2054860"/>
            <a:ext cx="5767070" cy="4678045"/>
          </a:xfrm>
          <a:prstGeom prst="rect">
            <a:avLst/>
          </a:prstGeom>
          <a:solidFill>
            <a:srgbClr val="99CCFF"/>
          </a:solidFill>
        </p:spPr>
        <p:txBody>
          <a:bodyPr wrap="square" rtlCol="0" anchor="t">
            <a:noAutofit/>
          </a:bodyPr>
          <a:p>
            <a:pPr lvl="0"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public static void reverse(int number){ </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if(number&lt;10){   //判断number的值</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indent="457200"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System.out.print(number); </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else{ </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indent="457200"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int num = number%10; </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indent="457200"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System.out.print(num); </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indent="457200"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_______________; //递归方式实现</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public static void main(String[] args) {</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int intNumber= scanner.nextInt(); //获得一个整数</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______________________; </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1" algn="just">
              <a:lnSpc>
                <a:spcPct val="110000"/>
              </a:lnSpc>
              <a:spcAft>
                <a:spcPts val="0"/>
              </a:spcAft>
              <a:buClrTx/>
              <a:buSzTx/>
              <a:buFontTx/>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18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2279650" y="4149090"/>
            <a:ext cx="1857375" cy="368300"/>
          </a:xfrm>
          <a:prstGeom prst="rect">
            <a:avLst/>
          </a:prstGeom>
          <a:noFill/>
        </p:spPr>
        <p:txBody>
          <a:bodyPr wrap="square" rtlCol="0" anchor="t">
            <a:spAutoFit/>
          </a:bodyPr>
          <a:p>
            <a:r>
              <a:rPr lang="en-US" altLang="zh-CN" kern="1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reverse(number)</a:t>
            </a:r>
            <a:endParaRPr lang="en-US" altLang="zh-CN" kern="1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1919605" y="5949315"/>
            <a:ext cx="2172335" cy="368300"/>
          </a:xfrm>
          <a:prstGeom prst="rect">
            <a:avLst/>
          </a:prstGeom>
          <a:noFill/>
        </p:spPr>
        <p:txBody>
          <a:bodyPr wrap="square" rtlCol="0" anchor="t">
            <a:spAutoFit/>
          </a:bodyPr>
          <a:p>
            <a:r>
              <a:rPr lang="en-US" altLang="zh-CN" kern="1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reverse(intNumber)</a:t>
            </a:r>
            <a:endParaRPr lang="en-US" altLang="zh-CN" kern="1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7" name="图片 6"/>
          <p:cNvPicPr>
            <a:picLocks noChangeAspect="1"/>
          </p:cNvPicPr>
          <p:nvPr/>
        </p:nvPicPr>
        <p:blipFill>
          <a:blip r:embed="rId1"/>
          <a:stretch>
            <a:fillRect/>
          </a:stretch>
        </p:blipFill>
        <p:spPr>
          <a:xfrm>
            <a:off x="8256270" y="2637155"/>
            <a:ext cx="1931670" cy="17754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a:sym typeface="+mn-ea"/>
              </a:rPr>
              <a:t>验证性实验--判断闰年</a:t>
            </a:r>
            <a:endParaRPr>
              <a:sym typeface="+mn-ea"/>
            </a:endParaRPr>
          </a:p>
        </p:txBody>
      </p:sp>
      <p:sp>
        <p:nvSpPr>
          <p:cNvPr id="5" name="内容占位符 4"/>
          <p:cNvSpPr>
            <a:spLocks noGrp="1"/>
          </p:cNvSpPr>
          <p:nvPr>
            <p:ph idx="1"/>
          </p:nvPr>
        </p:nvSpPr>
        <p:spPr/>
        <p:txBody>
          <a:bodyPr/>
          <a:p>
            <a:r>
              <a:rPr lang="zh-CN" altLang="en-US"/>
              <a:t>编写一个判断是否闰年的方法：static boolean isLeapYear(int year)，一个计算一年的天数方法：public static int numberOfDays(int year)。</a:t>
            </a:r>
            <a:endParaRPr lang="zh-CN" altLang="en-US"/>
          </a:p>
        </p:txBody>
      </p:sp>
      <p:sp>
        <p:nvSpPr>
          <p:cNvPr id="9" name="矩形 8"/>
          <p:cNvSpPr/>
          <p:nvPr/>
        </p:nvSpPr>
        <p:spPr>
          <a:xfrm>
            <a:off x="609600" y="3068955"/>
            <a:ext cx="7209155" cy="1464945"/>
          </a:xfrm>
          <a:prstGeom prst="rect">
            <a:avLst/>
          </a:prstGeom>
          <a:solidFill>
            <a:srgbClr val="99CCFF"/>
          </a:solidFill>
        </p:spPr>
        <p:txBody>
          <a:bodyPr wrap="square" rtlCol="0" anchor="t">
            <a:noAutofit/>
          </a:bodyPr>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 //判断闰年方法</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  static boolean isLeapYear(int year) {</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        return year % 400 == 0 || (year % 4 == 0 &amp;&amp; year %  100 != 0);</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lvl="0" algn="just">
              <a:lnSpc>
                <a:spcPct val="110000"/>
              </a:lnSpc>
              <a:spcAft>
                <a:spcPts val="0"/>
              </a:spcAft>
              <a:buClrTx/>
              <a:buSzTx/>
              <a:buFontTx/>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000" kern="100"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61" name="图片 61" descr="4-3"/>
          <p:cNvPicPr/>
          <p:nvPr>
            <p:custDataLst>
              <p:tags r:id="rId1"/>
            </p:custDataLst>
          </p:nvPr>
        </p:nvPicPr>
        <p:blipFill>
          <a:blip r:embed="rId2"/>
          <a:srcRect r="61390"/>
          <a:stretch>
            <a:fillRect/>
          </a:stretch>
        </p:blipFill>
        <p:spPr>
          <a:xfrm>
            <a:off x="8544560" y="3068955"/>
            <a:ext cx="2032000" cy="1882775"/>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wm#"/>
  <p:tag name="KSO_WM_TEMPLATE_CATEGORY" val="diagram"/>
  <p:tag name="KSO_WM_TEMPLATE_INDEX" val="20200634"/>
</p:tagLst>
</file>

<file path=ppt/tags/tag41.xml><?xml version="1.0" encoding="utf-8"?>
<p:tagLst xmlns:p="http://schemas.openxmlformats.org/presentationml/2006/main">
  <p:tag name="KSO_WPP_MARK_KEY" val="aa4ad8fd-6356-4c27-ac42-ab28eaea7b83"/>
  <p:tag name="COMMONDATA" val="eyJoZGlkIjoiMDQwYzkwZmFjZWQzN2U5MmI2NjRiYTdjMDZhOWRlZDk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sample 1">
        <a:dk1>
          <a:srgbClr val="19426B"/>
        </a:dk1>
        <a:lt1>
          <a:srgbClr val="FFFFFF"/>
        </a:lt1>
        <a:dk2>
          <a:srgbClr val="008080"/>
        </a:dk2>
        <a:lt2>
          <a:srgbClr val="B2B2B2"/>
        </a:lt2>
        <a:accent1>
          <a:srgbClr val="35C9C2"/>
        </a:accent1>
        <a:accent2>
          <a:srgbClr val="398AC7"/>
        </a:accent2>
        <a:accent3>
          <a:srgbClr val="FFFFFF"/>
        </a:accent3>
        <a:accent4>
          <a:srgbClr val="14375A"/>
        </a:accent4>
        <a:accent5>
          <a:srgbClr val="AEE1DD"/>
        </a:accent5>
        <a:accent6>
          <a:srgbClr val="337DB4"/>
        </a:accent6>
        <a:hlink>
          <a:srgbClr val="CCCC00"/>
        </a:hlink>
        <a:folHlink>
          <a:srgbClr val="6D50CA"/>
        </a:folHlink>
      </a:clrScheme>
      <a:clrMap bg1="lt1" tx1="dk1" bg2="lt2" tx2="dk2" accent1="accent1" accent2="accent2" accent3="accent3" accent4="accent4" accent5="accent5" accent6="accent6" hlink="hlink" folHlink="folHlink"/>
    </a:extraClrScheme>
    <a:extraClrScheme>
      <a:clrScheme name="sample 2">
        <a:dk1>
          <a:srgbClr val="25095D"/>
        </a:dk1>
        <a:lt1>
          <a:srgbClr val="FFFFFF"/>
        </a:lt1>
        <a:dk2>
          <a:srgbClr val="A1537C"/>
        </a:dk2>
        <a:lt2>
          <a:srgbClr val="B2B2B2"/>
        </a:lt2>
        <a:accent1>
          <a:srgbClr val="AF8ADC"/>
        </a:accent1>
        <a:accent2>
          <a:srgbClr val="60A065"/>
        </a:accent2>
        <a:accent3>
          <a:srgbClr val="FFFFFF"/>
        </a:accent3>
        <a:accent4>
          <a:srgbClr val="1E064E"/>
        </a:accent4>
        <a:accent5>
          <a:srgbClr val="D4C4EB"/>
        </a:accent5>
        <a:accent6>
          <a:srgbClr val="56915B"/>
        </a:accent6>
        <a:hlink>
          <a:srgbClr val="8DAED9"/>
        </a:hlink>
        <a:folHlink>
          <a:srgbClr val="5974C1"/>
        </a:folHlink>
      </a:clrScheme>
      <a:clrMap bg1="lt1" tx1="dk1" bg2="lt2" tx2="dk2" accent1="accent1" accent2="accent2" accent3="accent3" accent4="accent4" accent5="accent5" accent6="accent6" hlink="hlink" folHlink="folHlink"/>
    </a:extraClrScheme>
    <a:extraClrScheme>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2554</Words>
  <Application>WPS 演示</Application>
  <PresentationFormat/>
  <Paragraphs>168</Paragraphs>
  <Slides>15</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4</vt:i4>
      </vt:variant>
      <vt:variant>
        <vt:lpstr>幻灯片标题</vt:lpstr>
      </vt:variant>
      <vt:variant>
        <vt:i4>15</vt:i4>
      </vt:variant>
    </vt:vector>
  </HeadingPairs>
  <TitlesOfParts>
    <vt:vector size="34" baseType="lpstr">
      <vt:lpstr>Arial</vt:lpstr>
      <vt:lpstr>宋体</vt:lpstr>
      <vt:lpstr>Wingdings</vt:lpstr>
      <vt:lpstr>Calibri</vt:lpstr>
      <vt:lpstr>微软雅黑</vt:lpstr>
      <vt:lpstr>Verdana</vt:lpstr>
      <vt:lpstr>Times New Roman</vt:lpstr>
      <vt:lpstr>楷体_GB2312</vt:lpstr>
      <vt:lpstr>新宋体</vt:lpstr>
      <vt:lpstr>黑体</vt:lpstr>
      <vt:lpstr>隶书</vt:lpstr>
      <vt:lpstr>Wingdings</vt:lpstr>
      <vt:lpstr>Segoe UI</vt:lpstr>
      <vt:lpstr>Arial Unicode MS</vt:lpstr>
      <vt:lpstr>sample</vt:lpstr>
      <vt:lpstr>Photoshop.Image.6</vt:lpstr>
      <vt:lpstr>Photoshop.Image.6</vt:lpstr>
      <vt:lpstr>Photoshop.Image.6</vt:lpstr>
      <vt:lpstr>Visio.Drawing.15</vt:lpstr>
      <vt:lpstr>PowerPoint 演示文稿</vt:lpstr>
      <vt:lpstr>目 录</vt:lpstr>
      <vt:lpstr>方法的定义</vt:lpstr>
      <vt:lpstr>方法的调用</vt:lpstr>
      <vt:lpstr>方法的重载</vt:lpstr>
      <vt:lpstr>变量作用域</vt:lpstr>
      <vt:lpstr>PowerPoint 演示文稿</vt:lpstr>
      <vt:lpstr>验证性实验--整数的倒置</vt:lpstr>
      <vt:lpstr>验证性实验--判断闰年</vt:lpstr>
      <vt:lpstr>设计性实验--求不同类型数的立方</vt:lpstr>
      <vt:lpstr>设计性实验--打印乘法表</vt:lpstr>
      <vt:lpstr>设计性实验--求反素数</vt:lpstr>
      <vt:lpstr>设计性实验--查看移动通信技术的特点</vt:lpstr>
      <vt:lpstr>PowerPoint 演示文稿</vt:lpstr>
      <vt:lpstr>实践是编程能力提升的最好途径， 让我们行动起来吧！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wendy.gallagher</dc:creator>
  <cp:lastModifiedBy>李永刚</cp:lastModifiedBy>
  <cp:revision>525</cp:revision>
  <dcterms:created xsi:type="dcterms:W3CDTF">2011-10-31T13:04:00Z</dcterms:created>
  <dcterms:modified xsi:type="dcterms:W3CDTF">2023-09-21T14:43:04Z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A82E6E267CCD460BB8E2B16F56D192E4_13</vt:lpwstr>
  </property>
</Properties>
</file>