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89" r:id="rId2"/>
    <p:sldId id="391" r:id="rId3"/>
    <p:sldId id="469" r:id="rId4"/>
    <p:sldId id="471" r:id="rId5"/>
    <p:sldId id="470" r:id="rId6"/>
    <p:sldId id="480" r:id="rId7"/>
    <p:sldId id="472" r:id="rId8"/>
    <p:sldId id="474" r:id="rId9"/>
    <p:sldId id="481" r:id="rId10"/>
    <p:sldId id="482" r:id="rId11"/>
    <p:sldId id="475" r:id="rId12"/>
    <p:sldId id="483" r:id="rId13"/>
    <p:sldId id="484" r:id="rId14"/>
    <p:sldId id="485" r:id="rId15"/>
    <p:sldId id="486" r:id="rId16"/>
    <p:sldId id="487" r:id="rId17"/>
    <p:sldId id="478" r:id="rId18"/>
    <p:sldId id="443" r:id="rId19"/>
  </p:sldIdLst>
  <p:sldSz cx="12192000" cy="6858000"/>
  <p:notesSz cx="6858000" cy="9144000"/>
  <p:custDataLst>
    <p:tags r:id="rId21"/>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62" userDrawn="1">
          <p15:clr>
            <a:srgbClr val="A4A3A4"/>
          </p15:clr>
        </p15:guide>
        <p15:guide id="2" pos="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D4C4"/>
    <a:srgbClr val="6ED4D4"/>
    <a:srgbClr val="FFCC99"/>
    <a:srgbClr val="080808"/>
    <a:srgbClr val="0000FF"/>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2"/>
    <p:restoredTop sz="87029"/>
  </p:normalViewPr>
  <p:slideViewPr>
    <p:cSldViewPr showGuides="1">
      <p:cViewPr varScale="1">
        <p:scale>
          <a:sx n="115" d="100"/>
          <a:sy n="115" d="100"/>
        </p:scale>
        <p:origin x="258" y="96"/>
      </p:cViewPr>
      <p:guideLst>
        <p:guide orient="horz" pos="2062"/>
        <p:guide pos="80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17/09/2023</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编程是一门动手的课程。</a:t>
            </a:r>
          </a:p>
          <a:p>
            <a:r>
              <a:rPr lang="en-US" altLang="zh-CN">
                <a:sym typeface="+mn-ea"/>
              </a:rPr>
              <a:t>Java</a:t>
            </a:r>
            <a:r>
              <a:rPr lang="zh-CN" altLang="en-US">
                <a:sym typeface="+mn-ea"/>
              </a:rPr>
              <a:t>编程语言遵循严格的语法规范；</a:t>
            </a:r>
          </a:p>
          <a:p>
            <a:r>
              <a:rPr lang="zh-CN" altLang="en-US">
                <a:sym typeface="+mn-ea"/>
              </a:rPr>
              <a:t>通过实践编程逐步建立语法和程序结果的对应关系，能够帮助我们理解计算机运行的内在逻辑；</a:t>
            </a: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4132" r:id="rId3" imgW="7391400" imgH="914400" progId="Photoshop.Image.6">
                  <p:embed/>
                </p:oleObj>
              </mc:Choice>
              <mc:Fallback>
                <p:oleObj r:id="rId3" imgW="7391400" imgH="914400" progId="Photoshop.Image.6">
                  <p:embed/>
                  <p:pic>
                    <p:nvPicPr>
                      <p:cNvPr id="0" name="图片 3086"/>
                      <p:cNvPicPr/>
                      <p:nvPr/>
                    </p:nvPicPr>
                    <p:blipFill>
                      <a:blip r:embed="rId4"/>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DEADF68-97A7-42CB-B40E-9E3787FC0574}"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422BCD6-482C-42A9-9218-9FEA60F3CEA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0EF441-F9F2-4A8A-8979-DE62C014A31F}"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0813"/>
            <a:ext cx="2743200" cy="5997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0813"/>
            <a:ext cx="8026400" cy="5997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DEEED3F-FC05-4C5F-8A6E-8DFF6AF1AEA1}"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r>
              <a:rPr lang="en-US" altLang="zh-CN" sz="2400" b="1" dirty="0">
                <a:solidFill>
                  <a:srgbClr val="404040"/>
                </a:solidFill>
                <a:latin typeface="微软雅黑" panose="020B0503020204020204" pitchFamily="34" charset="-122"/>
                <a:sym typeface="+mn-ea"/>
              </a:rPr>
              <a:t>1 </a:t>
            </a:r>
            <a:r>
              <a:rPr lang="zh-CN" altLang="en-US" sz="2400" b="1" dirty="0">
                <a:solidFill>
                  <a:srgbClr val="404040"/>
                </a:solidFill>
                <a:latin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2 </a:t>
            </a:r>
            <a:r>
              <a:rPr lang="zh-CN" altLang="en-US" sz="2400" b="1" dirty="0">
                <a:solidFill>
                  <a:srgbClr val="404040"/>
                </a:solidFill>
                <a:latin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3 </a:t>
            </a:r>
            <a:r>
              <a:rPr lang="zh-CN" altLang="en-US" sz="2400" b="1" dirty="0">
                <a:solidFill>
                  <a:srgbClr val="404040"/>
                </a:solidFill>
                <a:latin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4 </a:t>
            </a:r>
            <a:r>
              <a:rPr lang="zh-CN" altLang="en-US" sz="2400" b="1" dirty="0">
                <a:solidFill>
                  <a:srgbClr val="404040"/>
                </a:solidFill>
                <a:latin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18434" name="未知"/>
          <p:cNvSpPr/>
          <p:nvPr userDrawn="1"/>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8435" name="Object 3"/>
          <p:cNvGraphicFramePr>
            <a:graphicFrameLocks noChangeAspect="1"/>
          </p:cNvGraphicFramePr>
          <p:nvPr userDrawn="1"/>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5156" r:id="rId5" imgW="7391400" imgH="914400" progId="Photoshop.Image.6">
                  <p:embed/>
                </p:oleObj>
              </mc:Choice>
              <mc:Fallback>
                <p:oleObj r:id="rId5" imgW="7391400" imgH="914400" progId="Photoshop.Image.6">
                  <p:embed/>
                  <p:pic>
                    <p:nvPicPr>
                      <p:cNvPr id="0" name="图片 3084"/>
                      <p:cNvPicPr/>
                      <p:nvPr/>
                    </p:nvPicPr>
                    <p:blipFill>
                      <a:blip r:embed="rId6"/>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userDrawn="1"/>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userDrawn="1"/>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8EB69E3-4639-4D52-8D39-DA8FDDEDD357}"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 name="标题 3"/>
          <p:cNvSpPr>
            <a:spLocks noGrp="1"/>
          </p:cNvSpPr>
          <p:nvPr>
            <p:ph type="ctrTitle" hasCustomPrompt="1"/>
            <p:custDataLst>
              <p:tags r:id="rId2"/>
            </p:custDataLst>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5" name="副标题 2"/>
          <p:cNvSpPr>
            <a:spLocks noGrp="1"/>
          </p:cNvSpPr>
          <p:nvPr userDrawn="1">
            <p:custDataLst>
              <p:tags r:id="rId3"/>
            </p:custDataLst>
          </p:nvPr>
        </p:nvSpPr>
        <p:spPr>
          <a:xfrm>
            <a:off x="3863975" y="3573145"/>
            <a:ext cx="3963035" cy="1655445"/>
          </a:xfrm>
          <a:prstGeom prst="rect">
            <a:avLst/>
          </a:prstGeom>
          <a:noFill/>
          <a:ln w="9525">
            <a:noFill/>
          </a:ln>
        </p:spPr>
        <p:txBody>
          <a:bodyPr/>
          <a:lstStyle>
            <a:lvl1pPr marL="0" indent="0" algn="ctr" rtl="0" eaLnBrk="0" fontAlgn="base" hangingPunct="0">
              <a:spcBef>
                <a:spcPct val="20000"/>
              </a:spcBef>
              <a:spcAft>
                <a:spcPct val="0"/>
              </a:spcAft>
              <a:buClr>
                <a:schemeClr val="hlink"/>
              </a:buClr>
              <a:buFont typeface="Wingdings" panose="05000000000000000000" pitchFamily="2" charset="2"/>
              <a:buNone/>
              <a:defRPr sz="2400" b="1" kern="1200">
                <a:solidFill>
                  <a:schemeClr val="tx1"/>
                </a:solidFill>
                <a:latin typeface="+mn-lt"/>
                <a:ea typeface="+mn-ea"/>
                <a:cs typeface="+mn-cs"/>
              </a:defRPr>
            </a:lvl1pPr>
            <a:lvl2pPr marL="457200" indent="0" algn="ctr" rtl="0" eaLnBrk="0" fontAlgn="base" hangingPunct="0">
              <a:spcBef>
                <a:spcPct val="20000"/>
              </a:spcBef>
              <a:spcAft>
                <a:spcPct val="0"/>
              </a:spcAft>
              <a:buClr>
                <a:schemeClr val="accent1"/>
              </a:buClr>
              <a:buFont typeface="Wingdings" panose="05000000000000000000" pitchFamily="2" charset="2"/>
              <a:buNone/>
              <a:defRPr sz="2000" kern="1200">
                <a:solidFill>
                  <a:schemeClr val="tx1"/>
                </a:solidFill>
                <a:latin typeface="Arial" panose="020B0604020202020204" pitchFamily="34" charset="0"/>
                <a:ea typeface="+mn-ea"/>
                <a:cs typeface="+mn-cs"/>
              </a:defRPr>
            </a:lvl2pPr>
            <a:lvl3pPr marL="914400" indent="0" algn="ctr" rtl="0" eaLnBrk="0" fontAlgn="base" hangingPunct="0">
              <a:spcBef>
                <a:spcPct val="20000"/>
              </a:spcBef>
              <a:spcAft>
                <a:spcPct val="0"/>
              </a:spcAft>
              <a:buClr>
                <a:schemeClr val="tx1"/>
              </a:buClr>
              <a:buNone/>
              <a:defRPr sz="1800" kern="1200">
                <a:solidFill>
                  <a:schemeClr val="tx1"/>
                </a:solidFill>
                <a:latin typeface="Arial" panose="020B0604020202020204" pitchFamily="34" charset="0"/>
                <a:ea typeface="+mn-ea"/>
                <a:cs typeface="+mn-cs"/>
              </a:defRPr>
            </a:lvl3pPr>
            <a:lvl4pPr marL="13716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4pPr>
            <a:lvl5pPr marL="18288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endParaRPr lang="zh-CN" altLang="en-US" sz="2800"/>
          </a:p>
          <a:p>
            <a:pPr algn="ctr"/>
            <a:r>
              <a:rPr lang="zh-CN" altLang="en-US" sz="2800"/>
              <a:t>谢谢观看！</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C620CA-FE9A-461F-AC2E-DBE44922D75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1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1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A664199-D803-442A-AE16-6825D4B40E05}"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706956B-3BF8-48C8-89C3-9A734DC3C746}"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Rectangle 6"/>
          <p:cNvSpPr>
            <a:spLocks noGrp="1"/>
          </p:cNvSpPr>
          <p:nvPr>
            <p:ph type="body" idx="1"/>
          </p:nvPr>
        </p:nvSpPr>
        <p:spPr>
          <a:xfrm>
            <a:off x="609600" y="900430"/>
            <a:ext cx="10972800" cy="568198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lstStyle/>
          <a:p>
            <a:pPr lvl="0"/>
            <a:r>
              <a:rPr lang="en-US" altLang="zh-CN" dirty="0"/>
              <a:t>Click to edit Master title style</a:t>
            </a:r>
          </a:p>
        </p:txBody>
      </p:sp>
      <p:graphicFrame>
        <p:nvGraphicFramePr>
          <p:cNvPr id="18435" name="Object 3"/>
          <p:cNvGraphicFramePr>
            <a:graphicFrameLocks noChangeAspect="1"/>
          </p:cNvGraphicFramePr>
          <p:nvPr userDrawn="1">
            <p:custDataLst>
              <p:tags r:id="rId17"/>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122" r:id="rId20" imgW="7391400" imgH="914400" progId="Photoshop.Image.6">
                  <p:embed/>
                </p:oleObj>
              </mc:Choice>
              <mc:Fallback>
                <p:oleObj r:id="rId20" imgW="7391400" imgH="914400" progId="Photoshop.Image.6">
                  <p:embed/>
                  <p:pic>
                    <p:nvPicPr>
                      <p:cNvPr id="0" name="图片 3084"/>
                      <p:cNvPicPr/>
                      <p:nvPr/>
                    </p:nvPicPr>
                    <p:blipFill>
                      <a:blip r:embed="rId21"/>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userDrawn="1">
            <p:custDataLst>
              <p:tags r:id="rId18"/>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userDrawn="1">
            <p:custDataLst>
              <p:tags r:id="rId19"/>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7.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8.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9.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10.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www.yiidian.com/javafx/javafx-hyperlink.html" TargetMode="External"/><Relationship Id="rId13" Type="http://schemas.openxmlformats.org/officeDocument/2006/relationships/hyperlink" Target="http://www.yiidian.com/javafx/javafx-menu.html" TargetMode="External"/><Relationship Id="rId3" Type="http://schemas.openxmlformats.org/officeDocument/2006/relationships/hyperlink" Target="http://www.yiidian.com/javafx/javafx-button.html" TargetMode="External"/><Relationship Id="rId7" Type="http://schemas.openxmlformats.org/officeDocument/2006/relationships/hyperlink" Target="http://www.yiidian.com/javafx/javafx-passwordfield.html" TargetMode="External"/><Relationship Id="rId12" Type="http://schemas.openxmlformats.org/officeDocument/2006/relationships/hyperlink" Target="http://www.yiidian.com/javafx/javafx-scrollbar.html" TargetMode="External"/><Relationship Id="rId2" Type="http://schemas.openxmlformats.org/officeDocument/2006/relationships/hyperlink" Target="http://www.yiidian.com/javafx/javafx-label.html" TargetMode="External"/><Relationship Id="rId1" Type="http://schemas.openxmlformats.org/officeDocument/2006/relationships/slideLayout" Target="../slideLayouts/slideLayout2.xml"/><Relationship Id="rId6" Type="http://schemas.openxmlformats.org/officeDocument/2006/relationships/hyperlink" Target="http://www.yiidian.com/javafx/javafx-textfield.html" TargetMode="External"/><Relationship Id="rId11" Type="http://schemas.openxmlformats.org/officeDocument/2006/relationships/hyperlink" Target="http://www.yiidian.com/javafx/javafx-progress-indicator.html" TargetMode="External"/><Relationship Id="rId5" Type="http://schemas.openxmlformats.org/officeDocument/2006/relationships/hyperlink" Target="http://www.yiidian.com/javafx/javafx-checkbox.html" TargetMode="External"/><Relationship Id="rId10" Type="http://schemas.openxmlformats.org/officeDocument/2006/relationships/hyperlink" Target="http://www.yiidian.com/javafx/javafx-progressbar.html" TargetMode="External"/><Relationship Id="rId4" Type="http://schemas.openxmlformats.org/officeDocument/2006/relationships/hyperlink" Target="http://www.yiidian.com/javafx/javafx-radiobutton.html" TargetMode="External"/><Relationship Id="rId9" Type="http://schemas.openxmlformats.org/officeDocument/2006/relationships/hyperlink" Target="http://www.yiidian.com/javafx/javafx-slider.html" TargetMode="External"/><Relationship Id="rId14" Type="http://schemas.openxmlformats.org/officeDocument/2006/relationships/hyperlink" Target="http://www.yiidian.com/javafx/javafx-tooltip.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8"/>
          <p:cNvSpPr/>
          <p:nvPr/>
        </p:nvSpPr>
        <p:spPr>
          <a:xfrm>
            <a:off x="0" y="1752600"/>
            <a:ext cx="12186920" cy="1676400"/>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13</a:t>
            </a: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单元</a:t>
            </a:r>
            <a:r>
              <a:rPr 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图形</a:t>
            </a:r>
            <a:r>
              <a:rPr lang="zh-CN" altLang="en-US"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界面基础</a:t>
            </a:r>
            <a:endPar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Times New Roman" panose="02020603050405020304" pitchFamily="18" charset="0"/>
                <a:ea typeface="楷体_GB2312" pitchFamily="1" charset="-122"/>
              </a:rPr>
              <a:t>主讲人</a:t>
            </a:r>
            <a:r>
              <a:rPr lang="zh-CN" altLang="en-US" sz="2400" dirty="0" smtClean="0">
                <a:solidFill>
                  <a:srgbClr val="2B166E"/>
                </a:solidFill>
                <a:latin typeface="Times New Roman" panose="02020603050405020304" pitchFamily="18" charset="0"/>
                <a:ea typeface="楷体_GB2312" pitchFamily="1" charset="-122"/>
              </a:rPr>
              <a:t>：叶利华</a:t>
            </a:r>
            <a:endParaRPr lang="zh-CN" altLang="en-US" sz="2400" dirty="0">
              <a:solidFill>
                <a:srgbClr val="2B166E"/>
              </a:solidFill>
              <a:latin typeface="Times New Roman" panose="02020603050405020304" pitchFamily="18" charset="0"/>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程序设计实践教程</a:t>
            </a:r>
          </a:p>
        </p:txBody>
      </p:sp>
      <p:sp>
        <p:nvSpPr>
          <p:cNvPr id="28680" name="TextBox 15"/>
          <p:cNvSpPr txBox="1"/>
          <p:nvPr/>
        </p:nvSpPr>
        <p:spPr>
          <a:xfrm>
            <a:off x="0" y="3886200"/>
            <a:ext cx="12187555"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sz="2400" dirty="0" err="1"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实验</a:t>
            </a:r>
            <a:r>
              <a:rPr 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使用</a:t>
            </a:r>
            <a:r>
              <a:rPr lang="en-US" altLang="zh-CN"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图形用户容器和组件开发程序</a:t>
            </a:r>
            <a:endParaRPr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6" name="矩形 14"/>
          <p:cNvSpPr/>
          <p:nvPr>
            <p:custDataLst>
              <p:tags r:id="rId1"/>
            </p:custDataLst>
          </p:nvPr>
        </p:nvSpPr>
        <p:spPr>
          <a:xfrm>
            <a:off x="0" y="1120775"/>
            <a:ext cx="11388090" cy="76200"/>
          </a:xfrm>
          <a:prstGeom prst="rect">
            <a:avLst/>
          </a:prstGeom>
          <a:solidFill>
            <a:schemeClr val="accent1"/>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sym typeface="+mn-ea"/>
              </a:rPr>
              <a:t>验证性实验</a:t>
            </a:r>
            <a:r>
              <a:rPr dirty="0" smtClean="0">
                <a:sym typeface="+mn-ea"/>
              </a:rPr>
              <a:t>--</a:t>
            </a:r>
            <a:r>
              <a:rPr lang="zh-CN" altLang="zh-CN" dirty="0"/>
              <a:t>文本绘制</a:t>
            </a:r>
            <a:endParaRPr lang="zh-CN" altLang="en-US" dirty="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rPr>
              <a:t>运行下列</a:t>
            </a:r>
            <a:r>
              <a:rPr lang="en-US" altLang="zh-CN" dirty="0">
                <a:latin typeface="Times New Roman" panose="02020603050405020304" pitchFamily="18" charset="0"/>
                <a:cs typeface="Times New Roman" panose="02020603050405020304" pitchFamily="18" charset="0"/>
              </a:rPr>
              <a:t>Java</a:t>
            </a:r>
            <a:r>
              <a:rPr lang="zh-CN" altLang="en-US" dirty="0">
                <a:latin typeface="Times New Roman" panose="02020603050405020304" pitchFamily="18" charset="0"/>
                <a:cs typeface="Times New Roman" panose="02020603050405020304" pitchFamily="18" charset="0"/>
              </a:rPr>
              <a:t>文本绘制代码</a:t>
            </a:r>
            <a:r>
              <a:rPr lang="zh-CN" altLang="en-US" dirty="0" smtClean="0">
                <a:latin typeface="Times New Roman" panose="02020603050405020304" pitchFamily="18" charset="0"/>
                <a:cs typeface="Times New Roman" panose="02020603050405020304" pitchFamily="18" charset="0"/>
              </a:rPr>
              <a:t>，下图为</a:t>
            </a:r>
            <a:r>
              <a:rPr lang="zh-CN" altLang="en-US" dirty="0">
                <a:latin typeface="Times New Roman" panose="02020603050405020304" pitchFamily="18" charset="0"/>
                <a:cs typeface="Times New Roman" panose="02020603050405020304" pitchFamily="18" charset="0"/>
              </a:rPr>
              <a:t>文本绘制运行结果。通过该案例掌握</a:t>
            </a:r>
            <a:r>
              <a:rPr lang="en-US" altLang="zh-CN" dirty="0">
                <a:latin typeface="Times New Roman" panose="02020603050405020304" pitchFamily="18" charset="0"/>
                <a:cs typeface="Times New Roman" panose="02020603050405020304" pitchFamily="18" charset="0"/>
              </a:rPr>
              <a:t>GUI</a:t>
            </a:r>
            <a:r>
              <a:rPr lang="zh-CN" altLang="en-US" dirty="0">
                <a:latin typeface="Times New Roman" panose="02020603050405020304" pitchFamily="18" charset="0"/>
                <a:cs typeface="Times New Roman" panose="02020603050405020304" pitchFamily="18" charset="0"/>
              </a:rPr>
              <a:t>中绘制文本的方法。</a:t>
            </a:r>
          </a:p>
        </p:txBody>
      </p:sp>
      <p:sp>
        <p:nvSpPr>
          <p:cNvPr id="2" name="文本框 1"/>
          <p:cNvSpPr txBox="1"/>
          <p:nvPr/>
        </p:nvSpPr>
        <p:spPr>
          <a:xfrm>
            <a:off x="1342770" y="1940639"/>
            <a:ext cx="10212705" cy="646331"/>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zh-CN" altLang="en-US" dirty="0">
                <a:latin typeface="Times New Roman" panose="02020603050405020304" pitchFamily="18" charset="0"/>
                <a:cs typeface="Times New Roman" panose="02020603050405020304" pitchFamily="18" charset="0"/>
              </a:rPr>
              <a:t>图形绘制包中提供相关的文本类，可以设定文本的坐标、颜色、字体、显示旋转角度等。</a:t>
            </a:r>
            <a:endParaRPr lang="zh-CN" altLang="zh-CN"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1"/>
            </p:custDataLst>
          </p:nvPr>
        </p:nvPicPr>
        <p:blipFill>
          <a:blip r:embed="rId3"/>
          <a:stretch>
            <a:fillRect/>
          </a:stretch>
        </p:blipFill>
        <p:spPr>
          <a:xfrm>
            <a:off x="914847" y="1962547"/>
            <a:ext cx="428625" cy="314325"/>
          </a:xfrm>
          <a:prstGeom prst="rect">
            <a:avLst/>
          </a:prstGeom>
        </p:spPr>
      </p:pic>
      <p:pic>
        <p:nvPicPr>
          <p:cNvPr id="9" name="图片 8"/>
          <p:cNvPicPr/>
          <p:nvPr/>
        </p:nvPicPr>
        <p:blipFill>
          <a:blip r:embed="rId4"/>
          <a:stretch>
            <a:fillRect/>
          </a:stretch>
        </p:blipFill>
        <p:spPr>
          <a:xfrm>
            <a:off x="4394200" y="2924944"/>
            <a:ext cx="3403600" cy="3470910"/>
          </a:xfrm>
          <a:prstGeom prst="rect">
            <a:avLst/>
          </a:prstGeom>
        </p:spPr>
      </p:pic>
    </p:spTree>
    <p:extLst>
      <p:ext uri="{BB962C8B-B14F-4D97-AF65-F5344CB8AC3E}">
        <p14:creationId xmlns:p14="http://schemas.microsoft.com/office/powerpoint/2010/main" val="13850484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五子棋棋盘绘制</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运行下列</a:t>
            </a:r>
            <a:r>
              <a:rPr lang="en-US" altLang="zh-CN" dirty="0">
                <a:latin typeface="Times New Roman" panose="02020603050405020304" pitchFamily="18" charset="0"/>
                <a:cs typeface="Times New Roman" panose="02020603050405020304" pitchFamily="18" charset="0"/>
                <a:sym typeface="+mn-ea"/>
              </a:rPr>
              <a:t>Java</a:t>
            </a:r>
            <a:r>
              <a:rPr lang="zh-CN" altLang="en-US" dirty="0">
                <a:latin typeface="Times New Roman" panose="02020603050405020304" pitchFamily="18" charset="0"/>
                <a:cs typeface="Times New Roman" panose="02020603050405020304" pitchFamily="18" charset="0"/>
                <a:sym typeface="+mn-ea"/>
              </a:rPr>
              <a:t>五子棋棋盘代码</a:t>
            </a:r>
            <a:r>
              <a:rPr lang="zh-CN" altLang="en-US" dirty="0" smtClean="0">
                <a:latin typeface="Times New Roman" panose="02020603050405020304" pitchFamily="18" charset="0"/>
                <a:cs typeface="Times New Roman" panose="02020603050405020304" pitchFamily="18" charset="0"/>
                <a:sym typeface="+mn-ea"/>
              </a:rPr>
              <a:t>，下图为</a:t>
            </a:r>
            <a:r>
              <a:rPr lang="zh-CN" altLang="en-US" dirty="0">
                <a:latin typeface="Times New Roman" panose="02020603050405020304" pitchFamily="18" charset="0"/>
                <a:cs typeface="Times New Roman" panose="02020603050405020304" pitchFamily="18" charset="0"/>
                <a:sym typeface="+mn-ea"/>
              </a:rPr>
              <a:t>绘制程序运行结果。</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196340" y="1447616"/>
            <a:ext cx="10212705" cy="1477328"/>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派生</a:t>
            </a:r>
            <a:r>
              <a:rPr lang="en-US" altLang="zh-CN" dirty="0">
                <a:latin typeface="Times New Roman" panose="02020603050405020304" pitchFamily="18" charset="0"/>
                <a:cs typeface="Times New Roman" panose="02020603050405020304" pitchFamily="18" charset="0"/>
              </a:rPr>
              <a:t>Pane</a:t>
            </a:r>
            <a:r>
              <a:rPr lang="zh-CN" altLang="en-US" dirty="0">
                <a:latin typeface="Times New Roman" panose="02020603050405020304" pitchFamily="18" charset="0"/>
                <a:cs typeface="Times New Roman" panose="02020603050405020304" pitchFamily="18" charset="0"/>
              </a:rPr>
              <a:t>，定义绘制棋盘的类；</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每条线定义一个</a:t>
            </a:r>
            <a:r>
              <a:rPr lang="en-US" altLang="zh-CN" dirty="0">
                <a:latin typeface="Times New Roman" panose="02020603050405020304" pitchFamily="18" charset="0"/>
                <a:cs typeface="Times New Roman" panose="02020603050405020304" pitchFamily="18" charset="0"/>
              </a:rPr>
              <a:t>Line</a:t>
            </a:r>
            <a:r>
              <a:rPr lang="zh-CN" altLang="en-US" dirty="0">
                <a:latin typeface="Times New Roman" panose="02020603050405020304" pitchFamily="18" charset="0"/>
                <a:cs typeface="Times New Roman" panose="02020603050405020304" pitchFamily="18" charset="0"/>
              </a:rPr>
              <a:t>对象，用集合或数组管理这些对象；</a:t>
            </a:r>
          </a:p>
          <a:p>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每个黑点定义一个</a:t>
            </a:r>
            <a:r>
              <a:rPr lang="en-US" altLang="zh-CN" dirty="0">
                <a:latin typeface="Times New Roman" panose="02020603050405020304" pitchFamily="18" charset="0"/>
                <a:cs typeface="Times New Roman" panose="02020603050405020304" pitchFamily="18" charset="0"/>
              </a:rPr>
              <a:t>Circle</a:t>
            </a:r>
            <a:r>
              <a:rPr lang="zh-CN" altLang="en-US" dirty="0">
                <a:latin typeface="Times New Roman" panose="02020603050405020304" pitchFamily="18" charset="0"/>
                <a:cs typeface="Times New Roman" panose="02020603050405020304" pitchFamily="18" charset="0"/>
              </a:rPr>
              <a:t>对象；</a:t>
            </a:r>
          </a:p>
          <a:p>
            <a:r>
              <a:rPr lang="en-US" altLang="zh-CN"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调用</a:t>
            </a:r>
            <a:r>
              <a:rPr lang="en-US" altLang="zh-CN" dirty="0" err="1">
                <a:latin typeface="Times New Roman" panose="02020603050405020304" pitchFamily="18" charset="0"/>
                <a:cs typeface="Times New Roman" panose="02020603050405020304" pitchFamily="18" charset="0"/>
              </a:rPr>
              <a:t>getChildren</a:t>
            </a:r>
            <a:r>
              <a:rPr lang="en-US" altLang="zh-CN" dirty="0">
                <a:latin typeface="Times New Roman" panose="02020603050405020304" pitchFamily="18" charset="0"/>
                <a:cs typeface="Times New Roman" panose="02020603050405020304" pitchFamily="18" charset="0"/>
              </a:rPr>
              <a:t>().clear()</a:t>
            </a:r>
            <a:r>
              <a:rPr lang="zh-CN" altLang="en-US" dirty="0">
                <a:latin typeface="Times New Roman" panose="02020603050405020304" pitchFamily="18" charset="0"/>
                <a:cs typeface="Times New Roman" panose="02020603050405020304" pitchFamily="18" charset="0"/>
              </a:rPr>
              <a:t>后，采用</a:t>
            </a:r>
            <a:r>
              <a:rPr lang="en-US" altLang="zh-CN" dirty="0" err="1">
                <a:latin typeface="Times New Roman" panose="02020603050405020304" pitchFamily="18" charset="0"/>
                <a:cs typeface="Times New Roman" panose="02020603050405020304" pitchFamily="18" charset="0"/>
              </a:rPr>
              <a:t>getChildren</a:t>
            </a:r>
            <a:r>
              <a:rPr lang="en-US" altLang="zh-CN" dirty="0">
                <a:latin typeface="Times New Roman" panose="02020603050405020304" pitchFamily="18" charset="0"/>
                <a:cs typeface="Times New Roman" panose="02020603050405020304" pitchFamily="18" charset="0"/>
              </a:rPr>
              <a:t>().add</a:t>
            </a:r>
            <a:r>
              <a:rPr lang="zh-CN" altLang="en-US" dirty="0">
                <a:latin typeface="Times New Roman" panose="02020603050405020304" pitchFamily="18" charset="0"/>
                <a:cs typeface="Times New Roman" panose="02020603050405020304" pitchFamily="18" charset="0"/>
              </a:rPr>
              <a:t>方法，将</a:t>
            </a:r>
            <a:r>
              <a:rPr lang="en-US" altLang="zh-CN" dirty="0">
                <a:latin typeface="Times New Roman" panose="02020603050405020304" pitchFamily="18" charset="0"/>
                <a:cs typeface="Times New Roman" panose="02020603050405020304" pitchFamily="18" charset="0"/>
              </a:rPr>
              <a:t>Line</a:t>
            </a:r>
            <a:r>
              <a:rPr lang="zh-CN" altLang="en-US" dirty="0">
                <a:latin typeface="Times New Roman" panose="02020603050405020304" pitchFamily="18" charset="0"/>
                <a:cs typeface="Times New Roman" panose="02020603050405020304" pitchFamily="18" charset="0"/>
              </a:rPr>
              <a:t>和</a:t>
            </a:r>
            <a:r>
              <a:rPr lang="en-US" altLang="zh-CN" dirty="0">
                <a:latin typeface="Times New Roman" panose="02020603050405020304" pitchFamily="18" charset="0"/>
                <a:cs typeface="Times New Roman" panose="02020603050405020304" pitchFamily="18" charset="0"/>
              </a:rPr>
              <a:t>Circle</a:t>
            </a:r>
            <a:r>
              <a:rPr lang="zh-CN" altLang="en-US" dirty="0">
                <a:latin typeface="Times New Roman" panose="02020603050405020304" pitchFamily="18" charset="0"/>
                <a:cs typeface="Times New Roman" panose="02020603050405020304" pitchFamily="18" charset="0"/>
              </a:rPr>
              <a:t>对象添加到</a:t>
            </a:r>
            <a:r>
              <a:rPr lang="en-US" altLang="zh-CN" dirty="0">
                <a:latin typeface="Times New Roman" panose="02020603050405020304" pitchFamily="18" charset="0"/>
                <a:cs typeface="Times New Roman" panose="02020603050405020304" pitchFamily="18" charset="0"/>
              </a:rPr>
              <a:t>Pane</a:t>
            </a:r>
            <a:r>
              <a:rPr lang="zh-CN" altLang="en-US" dirty="0">
                <a:latin typeface="Times New Roman" panose="02020603050405020304" pitchFamily="18" charset="0"/>
                <a:cs typeface="Times New Roman" panose="02020603050405020304" pitchFamily="18" charset="0"/>
              </a:rPr>
              <a:t>中。</a:t>
            </a:r>
          </a:p>
        </p:txBody>
      </p:sp>
      <p:pic>
        <p:nvPicPr>
          <p:cNvPr id="8" name="图片 7"/>
          <p:cNvPicPr>
            <a:picLocks noChangeAspect="1"/>
          </p:cNvPicPr>
          <p:nvPr>
            <p:custDataLst>
              <p:tags r:id="rId2"/>
            </p:custDataLst>
          </p:nvPr>
        </p:nvPicPr>
        <p:blipFill>
          <a:blip r:embed="rId4"/>
          <a:stretch>
            <a:fillRect/>
          </a:stretch>
        </p:blipFill>
        <p:spPr>
          <a:xfrm>
            <a:off x="808672" y="1541487"/>
            <a:ext cx="428625" cy="314325"/>
          </a:xfrm>
          <a:prstGeom prst="rect">
            <a:avLst/>
          </a:prstGeom>
        </p:spPr>
      </p:pic>
      <p:pic>
        <p:nvPicPr>
          <p:cNvPr id="7" name="图片 6"/>
          <p:cNvPicPr/>
          <p:nvPr/>
        </p:nvPicPr>
        <p:blipFill>
          <a:blip r:embed="rId5"/>
          <a:stretch>
            <a:fillRect/>
          </a:stretch>
        </p:blipFill>
        <p:spPr>
          <a:xfrm>
            <a:off x="4583832" y="2952070"/>
            <a:ext cx="3578225" cy="37172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布局管理器应用</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smtClean="0">
                <a:latin typeface="Times New Roman" panose="02020603050405020304" pitchFamily="18" charset="0"/>
                <a:cs typeface="Times New Roman" panose="02020603050405020304" pitchFamily="18" charset="0"/>
                <a:sym typeface="+mn-ea"/>
              </a:rPr>
              <a:t>使用</a:t>
            </a:r>
            <a:r>
              <a:rPr lang="zh-CN" altLang="en-US" dirty="0">
                <a:latin typeface="Times New Roman" panose="02020603050405020304" pitchFamily="18" charset="0"/>
                <a:cs typeface="Times New Roman" panose="02020603050405020304" pitchFamily="18" charset="0"/>
                <a:sym typeface="+mn-ea"/>
              </a:rPr>
              <a:t>布局管理器以及</a:t>
            </a:r>
            <a:r>
              <a:rPr lang="en-US" altLang="zh-CN" dirty="0">
                <a:latin typeface="Times New Roman" panose="02020603050405020304" pitchFamily="18" charset="0"/>
                <a:cs typeface="Times New Roman" panose="02020603050405020304" pitchFamily="18" charset="0"/>
                <a:sym typeface="+mn-ea"/>
              </a:rPr>
              <a:t>JavaFX</a:t>
            </a:r>
            <a:r>
              <a:rPr lang="zh-CN" altLang="en-US" dirty="0">
                <a:latin typeface="Times New Roman" panose="02020603050405020304" pitchFamily="18" charset="0"/>
                <a:cs typeface="Times New Roman" panose="02020603050405020304" pitchFamily="18" charset="0"/>
                <a:sym typeface="+mn-ea"/>
              </a:rPr>
              <a:t>组件完成综合界面设计。</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196340" y="1447616"/>
            <a:ext cx="10212705" cy="1477328"/>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日期通过创建</a:t>
            </a:r>
            <a:r>
              <a:rPr lang="en-US" altLang="zh-CN" dirty="0" err="1">
                <a:latin typeface="Times New Roman" panose="02020603050405020304" pitchFamily="18" charset="0"/>
                <a:cs typeface="Times New Roman" panose="02020603050405020304" pitchFamily="18" charset="0"/>
              </a:rPr>
              <a:t>DatePicker</a:t>
            </a:r>
            <a:r>
              <a:rPr lang="zh-CN" altLang="en-US" dirty="0">
                <a:latin typeface="Times New Roman" panose="02020603050405020304" pitchFamily="18" charset="0"/>
                <a:cs typeface="Times New Roman" panose="02020603050405020304" pitchFamily="18" charset="0"/>
              </a:rPr>
              <a:t>类对象实现；</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单选按钮创建</a:t>
            </a:r>
            <a:r>
              <a:rPr lang="en-US" altLang="zh-CN" dirty="0" err="1">
                <a:latin typeface="Times New Roman" panose="02020603050405020304" pitchFamily="18" charset="0"/>
                <a:cs typeface="Times New Roman" panose="02020603050405020304" pitchFamily="18" charset="0"/>
              </a:rPr>
              <a:t>ToggleButton</a:t>
            </a:r>
            <a:r>
              <a:rPr lang="zh-CN" altLang="en-US" dirty="0">
                <a:latin typeface="Times New Roman" panose="02020603050405020304" pitchFamily="18" charset="0"/>
                <a:cs typeface="Times New Roman" panose="02020603050405020304" pitchFamily="18" charset="0"/>
              </a:rPr>
              <a:t>对象和</a:t>
            </a:r>
            <a:r>
              <a:rPr lang="en-US" altLang="zh-CN" dirty="0" err="1">
                <a:latin typeface="Times New Roman" panose="02020603050405020304" pitchFamily="18" charset="0"/>
                <a:cs typeface="Times New Roman" panose="02020603050405020304" pitchFamily="18" charset="0"/>
              </a:rPr>
              <a:t>ToggleGroup</a:t>
            </a:r>
            <a:r>
              <a:rPr lang="zh-CN" altLang="en-US" dirty="0">
                <a:latin typeface="Times New Roman" panose="02020603050405020304" pitchFamily="18" charset="0"/>
                <a:cs typeface="Times New Roman" panose="02020603050405020304" pitchFamily="18" charset="0"/>
              </a:rPr>
              <a:t>实现；</a:t>
            </a:r>
          </a:p>
          <a:p>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列表采用</a:t>
            </a:r>
            <a:r>
              <a:rPr lang="en-US" altLang="zh-CN" dirty="0" err="1">
                <a:latin typeface="Times New Roman" panose="02020603050405020304" pitchFamily="18" charset="0"/>
                <a:cs typeface="Times New Roman" panose="02020603050405020304" pitchFamily="18" charset="0"/>
              </a:rPr>
              <a:t>ListView</a:t>
            </a:r>
            <a:r>
              <a:rPr lang="zh-CN" altLang="en-US" dirty="0">
                <a:latin typeface="Times New Roman" panose="02020603050405020304" pitchFamily="18" charset="0"/>
                <a:cs typeface="Times New Roman" panose="02020603050405020304" pitchFamily="18" charset="0"/>
              </a:rPr>
              <a:t>，列表内容采用</a:t>
            </a:r>
            <a:r>
              <a:rPr lang="en-US" altLang="zh-CN" dirty="0" err="1">
                <a:latin typeface="Times New Roman" panose="02020603050405020304" pitchFamily="18" charset="0"/>
                <a:cs typeface="Times New Roman" panose="02020603050405020304" pitchFamily="18" charset="0"/>
              </a:rPr>
              <a:t>FXCollections</a:t>
            </a:r>
            <a:r>
              <a:rPr lang="zh-CN" altLang="en-US" dirty="0">
                <a:latin typeface="Times New Roman" panose="02020603050405020304" pitchFamily="18" charset="0"/>
                <a:cs typeface="Times New Roman" panose="02020603050405020304" pitchFamily="18" charset="0"/>
              </a:rPr>
              <a:t>的</a:t>
            </a:r>
            <a:r>
              <a:rPr lang="en-US" altLang="zh-CN" dirty="0" err="1">
                <a:latin typeface="Times New Roman" panose="02020603050405020304" pitchFamily="18" charset="0"/>
                <a:cs typeface="Times New Roman" panose="02020603050405020304" pitchFamily="18" charset="0"/>
              </a:rPr>
              <a:t>ObservableList</a:t>
            </a:r>
            <a:r>
              <a:rPr lang="zh-CN" altLang="en-US" dirty="0">
                <a:latin typeface="Times New Roman" panose="02020603050405020304" pitchFamily="18" charset="0"/>
                <a:cs typeface="Times New Roman" panose="02020603050405020304" pitchFamily="18" charset="0"/>
              </a:rPr>
              <a:t>集合初始化；</a:t>
            </a:r>
          </a:p>
          <a:p>
            <a:r>
              <a:rPr lang="en-US" altLang="zh-CN" dirty="0">
                <a:latin typeface="Times New Roman" panose="02020603050405020304" pitchFamily="18" charset="0"/>
                <a:cs typeface="Times New Roman" panose="02020603050405020304" pitchFamily="18" charset="0"/>
              </a:rPr>
              <a:t>(4)</a:t>
            </a:r>
            <a:r>
              <a:rPr lang="zh-CN" altLang="en-US" dirty="0">
                <a:latin typeface="Times New Roman" panose="02020603050405020304" pitchFamily="18" charset="0"/>
                <a:cs typeface="Times New Roman" panose="02020603050405020304" pitchFamily="18" charset="0"/>
              </a:rPr>
              <a:t>下拉列表采用</a:t>
            </a:r>
            <a:r>
              <a:rPr lang="en-US" altLang="zh-CN" dirty="0" err="1">
                <a:latin typeface="Times New Roman" panose="02020603050405020304" pitchFamily="18" charset="0"/>
                <a:cs typeface="Times New Roman" panose="02020603050405020304" pitchFamily="18" charset="0"/>
              </a:rPr>
              <a:t>ChoiceBox</a:t>
            </a:r>
            <a:r>
              <a:rPr lang="zh-CN" altLang="en-US" dirty="0">
                <a:latin typeface="Times New Roman" panose="02020603050405020304" pitchFamily="18" charset="0"/>
                <a:cs typeface="Times New Roman" panose="02020603050405020304" pitchFamily="18" charset="0"/>
              </a:rPr>
              <a:t>实现。</a:t>
            </a:r>
          </a:p>
        </p:txBody>
      </p:sp>
      <p:pic>
        <p:nvPicPr>
          <p:cNvPr id="8" name="图片 7"/>
          <p:cNvPicPr>
            <a:picLocks noChangeAspect="1"/>
          </p:cNvPicPr>
          <p:nvPr>
            <p:custDataLst>
              <p:tags r:id="rId2"/>
            </p:custDataLst>
          </p:nvPr>
        </p:nvPicPr>
        <p:blipFill>
          <a:blip r:embed="rId4"/>
          <a:stretch>
            <a:fillRect/>
          </a:stretch>
        </p:blipFill>
        <p:spPr>
          <a:xfrm>
            <a:off x="808672" y="1541487"/>
            <a:ext cx="428625" cy="314325"/>
          </a:xfrm>
          <a:prstGeom prst="rect">
            <a:avLst/>
          </a:prstGeom>
        </p:spPr>
      </p:pic>
      <p:pic>
        <p:nvPicPr>
          <p:cNvPr id="9" name="图片 8"/>
          <p:cNvPicPr/>
          <p:nvPr/>
        </p:nvPicPr>
        <p:blipFill>
          <a:blip r:embed="rId5"/>
          <a:stretch>
            <a:fillRect/>
          </a:stretch>
        </p:blipFill>
        <p:spPr>
          <a:xfrm>
            <a:off x="3827748" y="3063521"/>
            <a:ext cx="4536504" cy="3556483"/>
          </a:xfrm>
          <a:prstGeom prst="rect">
            <a:avLst/>
          </a:prstGeom>
        </p:spPr>
      </p:pic>
    </p:spTree>
    <p:extLst>
      <p:ext uri="{BB962C8B-B14F-4D97-AF65-F5344CB8AC3E}">
        <p14:creationId xmlns:p14="http://schemas.microsoft.com/office/powerpoint/2010/main" val="2070368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菜单设计</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按照下</a:t>
            </a:r>
            <a:r>
              <a:rPr lang="zh-CN" altLang="en-US" dirty="0" smtClean="0">
                <a:latin typeface="Times New Roman" panose="02020603050405020304" pitchFamily="18" charset="0"/>
                <a:cs typeface="Times New Roman" panose="02020603050405020304" pitchFamily="18" charset="0"/>
                <a:sym typeface="+mn-ea"/>
              </a:rPr>
              <a:t>图运行</a:t>
            </a:r>
            <a:r>
              <a:rPr lang="zh-CN" altLang="en-US" dirty="0">
                <a:latin typeface="Times New Roman" panose="02020603050405020304" pitchFamily="18" charset="0"/>
                <a:cs typeface="Times New Roman" panose="02020603050405020304" pitchFamily="18" charset="0"/>
                <a:sym typeface="+mn-ea"/>
              </a:rPr>
              <a:t>功能要求，编写菜单页面，其中文件菜单有多个功能项目。</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1896704"/>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带有图标的菜单可以采用</a:t>
            </a:r>
            <a:r>
              <a:rPr lang="en-US" altLang="zh-CN" dirty="0">
                <a:latin typeface="Times New Roman" panose="02020603050405020304" pitchFamily="18" charset="0"/>
                <a:cs typeface="Times New Roman" panose="02020603050405020304" pitchFamily="18" charset="0"/>
              </a:rPr>
              <a:t>new </a:t>
            </a:r>
            <a:r>
              <a:rPr lang="en-US" altLang="zh-CN" dirty="0" err="1">
                <a:latin typeface="Times New Roman" panose="02020603050405020304" pitchFamily="18" charset="0"/>
                <a:cs typeface="Times New Roman" panose="02020603050405020304" pitchFamily="18" charset="0"/>
              </a:rPr>
              <a:t>MenuItem</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新建文件</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imageView</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创建对象；</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设置菜单的快捷键调用项目</a:t>
            </a:r>
            <a:r>
              <a:rPr lang="en-US" altLang="zh-CN" dirty="0" err="1">
                <a:latin typeface="Times New Roman" panose="02020603050405020304" pitchFamily="18" charset="0"/>
                <a:cs typeface="Times New Roman" panose="02020603050405020304" pitchFamily="18" charset="0"/>
              </a:rPr>
              <a:t>setAccelerator</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KeyCombination.valueOf</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ctrl+n</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a:t>
            </a:r>
          </a:p>
          <a:p>
            <a:endParaRPr lang="zh-CN" altLang="en-US"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2"/>
            </p:custDataLst>
          </p:nvPr>
        </p:nvPicPr>
        <p:blipFill>
          <a:blip r:embed="rId4"/>
          <a:stretch>
            <a:fillRect/>
          </a:stretch>
        </p:blipFill>
        <p:spPr>
          <a:xfrm>
            <a:off x="808672" y="1941120"/>
            <a:ext cx="428625" cy="314325"/>
          </a:xfrm>
          <a:prstGeom prst="rect">
            <a:avLst/>
          </a:prstGeom>
        </p:spPr>
      </p:pic>
      <p:pic>
        <p:nvPicPr>
          <p:cNvPr id="7" name="图片 6"/>
          <p:cNvPicPr/>
          <p:nvPr/>
        </p:nvPicPr>
        <p:blipFill>
          <a:blip r:embed="rId5">
            <a:extLst>
              <a:ext uri="{28A0092B-C50C-407E-A947-70E740481C1C}">
                <a14:useLocalDpi xmlns:a14="http://schemas.microsoft.com/office/drawing/2010/main" val="0"/>
              </a:ext>
            </a:extLst>
          </a:blip>
          <a:srcRect/>
          <a:stretch>
            <a:fillRect/>
          </a:stretch>
        </p:blipFill>
        <p:spPr>
          <a:xfrm>
            <a:off x="3719736" y="3501008"/>
            <a:ext cx="4648200" cy="2788920"/>
          </a:xfrm>
          <a:prstGeom prst="rect">
            <a:avLst/>
          </a:prstGeom>
          <a:noFill/>
          <a:ln>
            <a:noFill/>
          </a:ln>
        </p:spPr>
      </p:pic>
    </p:spTree>
    <p:extLst>
      <p:ext uri="{BB962C8B-B14F-4D97-AF65-F5344CB8AC3E}">
        <p14:creationId xmlns:p14="http://schemas.microsoft.com/office/powerpoint/2010/main" val="1770152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登陆界面设计</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请按下列要求编写一个登陆界面，如</a:t>
            </a:r>
            <a:r>
              <a:rPr lang="zh-CN" altLang="en-US" dirty="0" smtClean="0">
                <a:latin typeface="Times New Roman" panose="02020603050405020304" pitchFamily="18" charset="0"/>
                <a:cs typeface="Times New Roman" panose="02020603050405020304" pitchFamily="18" charset="0"/>
                <a:sym typeface="+mn-ea"/>
              </a:rPr>
              <a:t>图所</a:t>
            </a:r>
            <a:r>
              <a:rPr lang="zh-CN" altLang="en-US" dirty="0">
                <a:latin typeface="Times New Roman" panose="02020603050405020304" pitchFamily="18" charset="0"/>
                <a:cs typeface="Times New Roman" panose="02020603050405020304" pitchFamily="18" charset="0"/>
                <a:sym typeface="+mn-ea"/>
              </a:rPr>
              <a:t>示。增加对按钮事件的处理功能，密码验证通过后，用</a:t>
            </a:r>
            <a:r>
              <a:rPr lang="en-US" altLang="zh-CN" dirty="0">
                <a:latin typeface="Times New Roman" panose="02020603050405020304" pitchFamily="18" charset="0"/>
                <a:cs typeface="Times New Roman" panose="02020603050405020304" pitchFamily="18" charset="0"/>
                <a:sym typeface="+mn-ea"/>
              </a:rPr>
              <a:t>Alert</a:t>
            </a:r>
            <a:r>
              <a:rPr lang="zh-CN" altLang="en-US" dirty="0">
                <a:latin typeface="Times New Roman" panose="02020603050405020304" pitchFamily="18" charset="0"/>
                <a:cs typeface="Times New Roman" panose="02020603050405020304" pitchFamily="18" charset="0"/>
                <a:sym typeface="+mn-ea"/>
              </a:rPr>
              <a:t>弹出登录</a:t>
            </a:r>
            <a:r>
              <a:rPr lang="zh-CN" altLang="en-US" dirty="0" smtClean="0">
                <a:latin typeface="Times New Roman" panose="02020603050405020304" pitchFamily="18" charset="0"/>
                <a:cs typeface="Times New Roman" panose="02020603050405020304" pitchFamily="18" charset="0"/>
                <a:sym typeface="+mn-ea"/>
              </a:rPr>
              <a:t>结果。</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1896704"/>
            <a:ext cx="10212705" cy="2031325"/>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用</a:t>
            </a:r>
            <a:r>
              <a:rPr lang="en-US" altLang="zh-CN" dirty="0">
                <a:latin typeface="Times New Roman" panose="02020603050405020304" pitchFamily="18" charset="0"/>
                <a:cs typeface="Times New Roman" panose="02020603050405020304" pitchFamily="18" charset="0"/>
              </a:rPr>
              <a:t>Button</a:t>
            </a:r>
            <a:r>
              <a:rPr lang="zh-CN" altLang="en-US" dirty="0">
                <a:latin typeface="Times New Roman" panose="02020603050405020304" pitchFamily="18" charset="0"/>
                <a:cs typeface="Times New Roman" panose="02020603050405020304" pitchFamily="18" charset="0"/>
              </a:rPr>
              <a:t>对象的</a:t>
            </a:r>
            <a:r>
              <a:rPr lang="en-US" altLang="zh-CN" dirty="0" err="1">
                <a:latin typeface="Times New Roman" panose="02020603050405020304" pitchFamily="18" charset="0"/>
                <a:cs typeface="Times New Roman" panose="02020603050405020304" pitchFamily="18" charset="0"/>
              </a:rPr>
              <a:t>setOnAction</a:t>
            </a:r>
            <a:r>
              <a:rPr lang="zh-CN" altLang="en-US" dirty="0">
                <a:latin typeface="Times New Roman" panose="02020603050405020304" pitchFamily="18" charset="0"/>
                <a:cs typeface="Times New Roman" panose="02020603050405020304" pitchFamily="18" charset="0"/>
              </a:rPr>
              <a:t>方法绑定按键点击事件；</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用如下代码显示登录结果消息：</a:t>
            </a:r>
          </a:p>
          <a:p>
            <a:r>
              <a:rPr lang="en-US" altLang="zh-CN" dirty="0">
                <a:latin typeface="Times New Roman" panose="02020603050405020304" pitchFamily="18" charset="0"/>
                <a:cs typeface="Times New Roman" panose="02020603050405020304" pitchFamily="18" charset="0"/>
              </a:rPr>
              <a:t>Alert </a:t>
            </a:r>
            <a:r>
              <a:rPr lang="en-US" altLang="zh-CN" dirty="0" err="1">
                <a:latin typeface="Times New Roman" panose="02020603050405020304" pitchFamily="18" charset="0"/>
                <a:cs typeface="Times New Roman" panose="02020603050405020304" pitchFamily="18" charset="0"/>
              </a:rPr>
              <a:t>alert</a:t>
            </a:r>
            <a:r>
              <a:rPr lang="en-US" altLang="zh-CN" dirty="0">
                <a:latin typeface="Times New Roman" panose="02020603050405020304" pitchFamily="18" charset="0"/>
                <a:cs typeface="Times New Roman" panose="02020603050405020304" pitchFamily="18" charset="0"/>
              </a:rPr>
              <a:t> = new Alert(</a:t>
            </a:r>
            <a:r>
              <a:rPr lang="en-US" altLang="zh-CN" dirty="0" err="1">
                <a:latin typeface="Times New Roman" panose="02020603050405020304" pitchFamily="18" charset="0"/>
                <a:cs typeface="Times New Roman" panose="02020603050405020304" pitchFamily="18" charset="0"/>
              </a:rPr>
              <a:t>Alert.AlertType.INFORMATION</a:t>
            </a:r>
            <a:r>
              <a:rPr lang="en-US" altLang="zh-CN" dirty="0">
                <a:latin typeface="Times New Roman" panose="02020603050405020304" pitchFamily="18" charset="0"/>
                <a:cs typeface="Times New Roman" panose="02020603050405020304" pitchFamily="18" charset="0"/>
              </a:rPr>
              <a:t>);</a:t>
            </a:r>
          </a:p>
          <a:p>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alert.setContentText</a:t>
            </a:r>
            <a:r>
              <a:rPr lang="en-US" altLang="zh-CN" dirty="0">
                <a:latin typeface="Times New Roman" panose="02020603050405020304" pitchFamily="18" charset="0"/>
                <a:cs typeface="Times New Roman" panose="02020603050405020304" pitchFamily="18" charset="0"/>
              </a:rPr>
              <a:t>("log success!");</a:t>
            </a:r>
          </a:p>
          <a:p>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alert.showAndWait</a:t>
            </a:r>
            <a:r>
              <a:rPr lang="en-US" altLang="zh-CN" dirty="0">
                <a:latin typeface="Times New Roman" panose="02020603050405020304" pitchFamily="18" charset="0"/>
                <a:cs typeface="Times New Roman" panose="02020603050405020304" pitchFamily="18" charset="0"/>
              </a:rPr>
              <a:t>();</a:t>
            </a:r>
          </a:p>
          <a:p>
            <a:endParaRPr lang="zh-CN" altLang="en-US"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2"/>
            </p:custDataLst>
          </p:nvPr>
        </p:nvPicPr>
        <p:blipFill>
          <a:blip r:embed="rId4"/>
          <a:stretch>
            <a:fillRect/>
          </a:stretch>
        </p:blipFill>
        <p:spPr>
          <a:xfrm>
            <a:off x="808672" y="1941120"/>
            <a:ext cx="428625" cy="314325"/>
          </a:xfrm>
          <a:prstGeom prst="rect">
            <a:avLst/>
          </a:prstGeom>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4007768" y="3741420"/>
            <a:ext cx="3250565" cy="2690495"/>
          </a:xfrm>
          <a:prstGeom prst="rect">
            <a:avLst/>
          </a:prstGeom>
          <a:noFill/>
          <a:ln>
            <a:noFill/>
          </a:ln>
        </p:spPr>
      </p:pic>
    </p:spTree>
    <p:extLst>
      <p:ext uri="{BB962C8B-B14F-4D97-AF65-F5344CB8AC3E}">
        <p14:creationId xmlns:p14="http://schemas.microsoft.com/office/powerpoint/2010/main" val="4119472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简易计算器界面设计</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编写一个简易计算器程序，界面如</a:t>
            </a:r>
            <a:r>
              <a:rPr lang="zh-CN" altLang="en-US" dirty="0" smtClean="0">
                <a:latin typeface="Times New Roman" panose="02020603050405020304" pitchFamily="18" charset="0"/>
                <a:cs typeface="Times New Roman" panose="02020603050405020304" pitchFamily="18" charset="0"/>
                <a:sym typeface="+mn-ea"/>
              </a:rPr>
              <a:t>图，</a:t>
            </a:r>
            <a:r>
              <a:rPr lang="zh-CN" altLang="en-US" dirty="0">
                <a:latin typeface="Times New Roman" panose="02020603050405020304" pitchFamily="18" charset="0"/>
                <a:cs typeface="Times New Roman" panose="02020603050405020304" pitchFamily="18" charset="0"/>
                <a:sym typeface="+mn-ea"/>
              </a:rPr>
              <a:t>实现简单的加、减、乘、除等功能。计算机结果最多显示</a:t>
            </a:r>
            <a:r>
              <a:rPr lang="en-US" altLang="zh-CN" dirty="0">
                <a:latin typeface="Times New Roman" panose="02020603050405020304" pitchFamily="18" charset="0"/>
                <a:cs typeface="Times New Roman" panose="02020603050405020304" pitchFamily="18" charset="0"/>
                <a:sym typeface="+mn-ea"/>
              </a:rPr>
              <a:t>12</a:t>
            </a:r>
            <a:r>
              <a:rPr lang="zh-CN" altLang="en-US" dirty="0">
                <a:latin typeface="Times New Roman" panose="02020603050405020304" pitchFamily="18" charset="0"/>
                <a:cs typeface="Times New Roman" panose="02020603050405020304" pitchFamily="18" charset="0"/>
                <a:sym typeface="+mn-ea"/>
              </a:rPr>
              <a:t>个数字。</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1896704"/>
            <a:ext cx="10212705" cy="1477328"/>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创建</a:t>
            </a:r>
            <a:r>
              <a:rPr lang="en-US" altLang="zh-CN" dirty="0" err="1">
                <a:latin typeface="Times New Roman" panose="02020603050405020304" pitchFamily="18" charset="0"/>
                <a:cs typeface="Times New Roman" panose="02020603050405020304" pitchFamily="18" charset="0"/>
              </a:rPr>
              <a:t>GridPane</a:t>
            </a:r>
            <a:r>
              <a:rPr lang="zh-CN" altLang="en-US" dirty="0">
                <a:latin typeface="Times New Roman" panose="02020603050405020304" pitchFamily="18" charset="0"/>
                <a:cs typeface="Times New Roman" panose="02020603050405020304" pitchFamily="18" charset="0"/>
              </a:rPr>
              <a:t>布局容器对象，放置</a:t>
            </a:r>
            <a:r>
              <a:rPr lang="en-US" altLang="zh-CN" dirty="0">
                <a:latin typeface="Times New Roman" panose="02020603050405020304" pitchFamily="18" charset="0"/>
                <a:cs typeface="Times New Roman" panose="02020603050405020304" pitchFamily="18" charset="0"/>
              </a:rPr>
              <a:t>16</a:t>
            </a:r>
            <a:r>
              <a:rPr lang="zh-CN" altLang="en-US" dirty="0">
                <a:latin typeface="Times New Roman" panose="02020603050405020304" pitchFamily="18" charset="0"/>
                <a:cs typeface="Times New Roman" panose="02020603050405020304" pitchFamily="18" charset="0"/>
              </a:rPr>
              <a:t>个按钮对象；</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创建</a:t>
            </a:r>
            <a:r>
              <a:rPr lang="en-US" altLang="zh-CN" dirty="0" err="1">
                <a:latin typeface="Times New Roman" panose="02020603050405020304" pitchFamily="18" charset="0"/>
                <a:cs typeface="Times New Roman" panose="02020603050405020304" pitchFamily="18" charset="0"/>
              </a:rPr>
              <a:t>BorderPane</a:t>
            </a:r>
            <a:r>
              <a:rPr lang="zh-CN" altLang="en-US" dirty="0">
                <a:latin typeface="Times New Roman" panose="02020603050405020304" pitchFamily="18" charset="0"/>
                <a:cs typeface="Times New Roman" panose="02020603050405020304" pitchFamily="18" charset="0"/>
              </a:rPr>
              <a:t>布局容器对象，放置</a:t>
            </a:r>
            <a:r>
              <a:rPr lang="en-US" altLang="zh-CN" dirty="0" err="1">
                <a:latin typeface="Times New Roman" panose="02020603050405020304" pitchFamily="18" charset="0"/>
                <a:cs typeface="Times New Roman" panose="02020603050405020304" pitchFamily="18" charset="0"/>
              </a:rPr>
              <a:t>GridPane</a:t>
            </a:r>
            <a:r>
              <a:rPr lang="zh-CN" altLang="en-US" dirty="0">
                <a:latin typeface="Times New Roman" panose="02020603050405020304" pitchFamily="18" charset="0"/>
                <a:cs typeface="Times New Roman" panose="02020603050405020304" pitchFamily="18" charset="0"/>
              </a:rPr>
              <a:t>对象和</a:t>
            </a:r>
            <a:r>
              <a:rPr lang="en-US" altLang="zh-CN" dirty="0" err="1">
                <a:latin typeface="Times New Roman" panose="02020603050405020304" pitchFamily="18" charset="0"/>
                <a:cs typeface="Times New Roman" panose="02020603050405020304" pitchFamily="18" charset="0"/>
              </a:rPr>
              <a:t>TextField</a:t>
            </a:r>
            <a:r>
              <a:rPr lang="zh-CN" altLang="en-US" dirty="0">
                <a:latin typeface="Times New Roman" panose="02020603050405020304" pitchFamily="18" charset="0"/>
                <a:cs typeface="Times New Roman" panose="02020603050405020304" pitchFamily="18" charset="0"/>
              </a:rPr>
              <a:t>对象；</a:t>
            </a:r>
          </a:p>
          <a:p>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每一个</a:t>
            </a:r>
            <a:r>
              <a:rPr lang="en-US" altLang="zh-CN" dirty="0">
                <a:latin typeface="Times New Roman" panose="02020603050405020304" pitchFamily="18" charset="0"/>
                <a:cs typeface="Times New Roman" panose="02020603050405020304" pitchFamily="18" charset="0"/>
              </a:rPr>
              <a:t>Button</a:t>
            </a:r>
            <a:r>
              <a:rPr lang="zh-CN" altLang="en-US" dirty="0">
                <a:latin typeface="Times New Roman" panose="02020603050405020304" pitchFamily="18" charset="0"/>
                <a:cs typeface="Times New Roman" panose="02020603050405020304" pitchFamily="18" charset="0"/>
              </a:rPr>
              <a:t>对象都绑定相同的</a:t>
            </a:r>
            <a:r>
              <a:rPr lang="en-US" altLang="zh-CN" dirty="0" err="1">
                <a:latin typeface="Times New Roman" panose="02020603050405020304" pitchFamily="18" charset="0"/>
                <a:cs typeface="Times New Roman" panose="02020603050405020304" pitchFamily="18" charset="0"/>
              </a:rPr>
              <a:t>setOnAction</a:t>
            </a:r>
            <a:r>
              <a:rPr lang="zh-CN" altLang="en-US" dirty="0">
                <a:latin typeface="Times New Roman" panose="02020603050405020304" pitchFamily="18" charset="0"/>
                <a:cs typeface="Times New Roman" panose="02020603050405020304" pitchFamily="18" charset="0"/>
              </a:rPr>
              <a:t>方法，按钮点击就重新计算。</a:t>
            </a:r>
          </a:p>
          <a:p>
            <a:endParaRPr lang="zh-CN" altLang="en-US"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2"/>
            </p:custDataLst>
          </p:nvPr>
        </p:nvPicPr>
        <p:blipFill>
          <a:blip r:embed="rId4"/>
          <a:stretch>
            <a:fillRect/>
          </a:stretch>
        </p:blipFill>
        <p:spPr>
          <a:xfrm>
            <a:off x="808672" y="1941120"/>
            <a:ext cx="428625" cy="314325"/>
          </a:xfrm>
          <a:prstGeom prst="rect">
            <a:avLst/>
          </a:prstGeom>
        </p:spPr>
      </p:pic>
      <p:pic>
        <p:nvPicPr>
          <p:cNvPr id="7" name="图片 6"/>
          <p:cNvPicPr/>
          <p:nvPr/>
        </p:nvPicPr>
        <p:blipFill>
          <a:blip r:embed="rId5">
            <a:extLst>
              <a:ext uri="{28A0092B-C50C-407E-A947-70E740481C1C}">
                <a14:useLocalDpi xmlns:a14="http://schemas.microsoft.com/office/drawing/2010/main" val="0"/>
              </a:ext>
            </a:extLst>
          </a:blip>
          <a:srcRect/>
          <a:stretch>
            <a:fillRect/>
          </a:stretch>
        </p:blipFill>
        <p:spPr>
          <a:xfrm>
            <a:off x="4727848" y="3524845"/>
            <a:ext cx="2211070" cy="2787650"/>
          </a:xfrm>
          <a:prstGeom prst="rect">
            <a:avLst/>
          </a:prstGeom>
          <a:noFill/>
          <a:ln>
            <a:noFill/>
          </a:ln>
        </p:spPr>
      </p:pic>
    </p:spTree>
    <p:extLst>
      <p:ext uri="{BB962C8B-B14F-4D97-AF65-F5344CB8AC3E}">
        <p14:creationId xmlns:p14="http://schemas.microsoft.com/office/powerpoint/2010/main" val="1939839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zh-CN" altLang="zh-CN" dirty="0"/>
              <a:t>文本编辑器设计</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按照如下要求，编写一个简单的文本编辑器，界面</a:t>
            </a:r>
            <a:r>
              <a:rPr lang="zh-CN" altLang="en-US" dirty="0" smtClean="0">
                <a:latin typeface="Times New Roman" panose="02020603050405020304" pitchFamily="18" charset="0"/>
                <a:cs typeface="Times New Roman" panose="02020603050405020304" pitchFamily="18" charset="0"/>
                <a:sym typeface="+mn-ea"/>
              </a:rPr>
              <a:t>如左图。</a:t>
            </a:r>
            <a:r>
              <a:rPr lang="zh-CN" altLang="en-US" dirty="0">
                <a:latin typeface="Times New Roman" panose="02020603050405020304" pitchFamily="18" charset="0"/>
                <a:cs typeface="Times New Roman" panose="02020603050405020304" pitchFamily="18" charset="0"/>
                <a:sym typeface="+mn-ea"/>
              </a:rPr>
              <a:t>功能要求如下：</a:t>
            </a:r>
            <a:r>
              <a:rPr lang="en-US" altLang="zh-CN" dirty="0">
                <a:latin typeface="Times New Roman" panose="02020603050405020304" pitchFamily="18" charset="0"/>
                <a:cs typeface="Times New Roman" panose="02020603050405020304" pitchFamily="18" charset="0"/>
                <a:sym typeface="+mn-ea"/>
              </a:rPr>
              <a:t>1)“</a:t>
            </a:r>
            <a:r>
              <a:rPr lang="zh-CN" altLang="en-US" dirty="0">
                <a:latin typeface="Times New Roman" panose="02020603050405020304" pitchFamily="18" charset="0"/>
                <a:cs typeface="Times New Roman" panose="02020603050405020304" pitchFamily="18" charset="0"/>
                <a:sym typeface="+mn-ea"/>
              </a:rPr>
              <a:t>文件”菜单包含功能：新建、打开、另存、保存和退出；“字体”功能</a:t>
            </a:r>
            <a:r>
              <a:rPr lang="zh-CN" altLang="en-US" dirty="0" smtClean="0">
                <a:latin typeface="Times New Roman" panose="02020603050405020304" pitchFamily="18" charset="0"/>
                <a:cs typeface="Times New Roman" panose="02020603050405020304" pitchFamily="18" charset="0"/>
                <a:sym typeface="+mn-ea"/>
              </a:rPr>
              <a:t>如右图提供</a:t>
            </a:r>
            <a:r>
              <a:rPr lang="zh-CN" altLang="en-US" dirty="0">
                <a:latin typeface="Times New Roman" panose="02020603050405020304" pitchFamily="18" charset="0"/>
                <a:cs typeface="Times New Roman" panose="02020603050405020304" pitchFamily="18" charset="0"/>
                <a:sym typeface="+mn-ea"/>
              </a:rPr>
              <a:t>字体调整</a:t>
            </a:r>
            <a:r>
              <a:rPr lang="zh-CN" altLang="en-US" dirty="0" smtClean="0">
                <a:latin typeface="Times New Roman" panose="02020603050405020304" pitchFamily="18" charset="0"/>
                <a:cs typeface="Times New Roman" panose="02020603050405020304" pitchFamily="18" charset="0"/>
                <a:sym typeface="+mn-ea"/>
              </a:rPr>
              <a:t>配置。</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237297" y="2300679"/>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文本编辑区采用</a:t>
            </a:r>
            <a:r>
              <a:rPr lang="en-US" altLang="zh-CN" dirty="0" err="1">
                <a:latin typeface="Times New Roman" panose="02020603050405020304" pitchFamily="18" charset="0"/>
                <a:cs typeface="Times New Roman" panose="02020603050405020304" pitchFamily="18" charset="0"/>
              </a:rPr>
              <a:t>TextArea</a:t>
            </a:r>
            <a:r>
              <a:rPr lang="zh-CN" altLang="en-US" dirty="0">
                <a:latin typeface="Times New Roman" panose="02020603050405020304" pitchFamily="18" charset="0"/>
                <a:cs typeface="Times New Roman" panose="02020603050405020304" pitchFamily="18" charset="0"/>
              </a:rPr>
              <a:t>对象；</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文件选择采用</a:t>
            </a:r>
            <a:r>
              <a:rPr lang="en-US" altLang="zh-CN" dirty="0" err="1">
                <a:latin typeface="Times New Roman" panose="02020603050405020304" pitchFamily="18" charset="0"/>
                <a:cs typeface="Times New Roman" panose="02020603050405020304" pitchFamily="18" charset="0"/>
              </a:rPr>
              <a:t>FileChooser</a:t>
            </a:r>
            <a:r>
              <a:rPr lang="zh-CN" altLang="en-US" dirty="0">
                <a:latin typeface="Times New Roman" panose="02020603050405020304" pitchFamily="18" charset="0"/>
                <a:cs typeface="Times New Roman" panose="02020603050405020304" pitchFamily="18" charset="0"/>
              </a:rPr>
              <a:t>对象实现目录和文件选择操作；</a:t>
            </a:r>
          </a:p>
          <a:p>
            <a:r>
              <a:rPr lang="en-US" altLang="zh-CN" dirty="0">
                <a:latin typeface="Times New Roman" panose="02020603050405020304" pitchFamily="18" charset="0"/>
                <a:cs typeface="Times New Roman" panose="02020603050405020304" pitchFamily="18" charset="0"/>
              </a:rPr>
              <a:t>(3) </a:t>
            </a:r>
            <a:r>
              <a:rPr lang="zh-CN" altLang="en-US" dirty="0">
                <a:latin typeface="Times New Roman" panose="02020603050405020304" pitchFamily="18" charset="0"/>
                <a:cs typeface="Times New Roman" panose="02020603050405020304" pitchFamily="18" charset="0"/>
              </a:rPr>
              <a:t>颜色选择采用</a:t>
            </a:r>
            <a:r>
              <a:rPr lang="en-US" altLang="zh-CN" dirty="0" err="1">
                <a:latin typeface="Times New Roman" panose="02020603050405020304" pitchFamily="18" charset="0"/>
                <a:cs typeface="Times New Roman" panose="02020603050405020304" pitchFamily="18" charset="0"/>
              </a:rPr>
              <a:t>ColorPicker</a:t>
            </a:r>
            <a:r>
              <a:rPr lang="zh-CN" altLang="en-US" dirty="0">
                <a:latin typeface="Times New Roman" panose="02020603050405020304" pitchFamily="18" charset="0"/>
                <a:cs typeface="Times New Roman" panose="02020603050405020304" pitchFamily="18" charset="0"/>
              </a:rPr>
              <a:t>对象实现颜色配置操作</a:t>
            </a:r>
            <a:r>
              <a:rPr lang="zh-CN" altLang="en-US"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custDataLst>
              <p:tags r:id="rId2"/>
            </p:custDataLst>
          </p:nvPr>
        </p:nvPicPr>
        <p:blipFill>
          <a:blip r:embed="rId4"/>
          <a:stretch>
            <a:fillRect/>
          </a:stretch>
        </p:blipFill>
        <p:spPr>
          <a:xfrm>
            <a:off x="808672" y="2466603"/>
            <a:ext cx="428625" cy="314325"/>
          </a:xfrm>
          <a:prstGeom prst="rect">
            <a:avLst/>
          </a:prstGeom>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2584404" y="3717032"/>
            <a:ext cx="3841750" cy="2990215"/>
          </a:xfrm>
          <a:prstGeom prst="rect">
            <a:avLst/>
          </a:prstGeom>
          <a:noFill/>
          <a:ln>
            <a:noFill/>
          </a:ln>
        </p:spPr>
      </p:pic>
      <p:pic>
        <p:nvPicPr>
          <p:cNvPr id="10" name="图片 9"/>
          <p:cNvPicPr/>
          <p:nvPr/>
        </p:nvPicPr>
        <p:blipFill>
          <a:blip r:embed="rId6">
            <a:extLst>
              <a:ext uri="{28A0092B-C50C-407E-A947-70E740481C1C}">
                <a14:useLocalDpi xmlns:a14="http://schemas.microsoft.com/office/drawing/2010/main" val="0"/>
              </a:ext>
            </a:extLst>
          </a:blip>
          <a:srcRect/>
          <a:stretch>
            <a:fillRect/>
          </a:stretch>
        </p:blipFill>
        <p:spPr>
          <a:xfrm>
            <a:off x="6744072" y="4912777"/>
            <a:ext cx="2879090" cy="1267460"/>
          </a:xfrm>
          <a:prstGeom prst="rect">
            <a:avLst/>
          </a:prstGeom>
          <a:noFill/>
          <a:ln>
            <a:noFill/>
          </a:ln>
        </p:spPr>
      </p:pic>
    </p:spTree>
    <p:extLst>
      <p:ext uri="{BB962C8B-B14F-4D97-AF65-F5344CB8AC3E}">
        <p14:creationId xmlns:p14="http://schemas.microsoft.com/office/powerpoint/2010/main" val="2417940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 name="矩形 8"/>
          <p:cNvSpPr/>
          <p:nvPr>
            <p:custDataLst>
              <p:tags r:id="rId1"/>
            </p:custDataLst>
          </p:nvPr>
        </p:nvSpPr>
        <p:spPr>
          <a:xfrm>
            <a:off x="1467485" y="1332230"/>
            <a:ext cx="8799195" cy="85356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考虑布局管理器的合理嵌套，构建复杂的布局界面，实现自适应窗口大小变化。</a:t>
            </a:r>
            <a:endParaRPr sz="2000" dirty="0">
              <a:solidFill>
                <a:srgbClr val="000000"/>
              </a:solidFill>
              <a:latin typeface="微软雅黑" panose="020B0503020204020204" pitchFamily="34" charset="-122"/>
              <a:ea typeface="微软雅黑" panose="020B0503020204020204" pitchFamily="34" charset="-122"/>
            </a:endParaRPr>
          </a:p>
        </p:txBody>
      </p:sp>
      <p:sp>
        <p:nvSpPr>
          <p:cNvPr id="7" name="矩形 10"/>
          <p:cNvSpPr/>
          <p:nvPr>
            <p:custDataLst>
              <p:tags r:id="rId2"/>
            </p:custDataLst>
          </p:nvPr>
        </p:nvSpPr>
        <p:spPr>
          <a:xfrm>
            <a:off x="1559560" y="2687511"/>
            <a:ext cx="877633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理解</a:t>
            </a:r>
            <a:r>
              <a:rPr lang="en-US" altLang="zh-CN" sz="2000" dirty="0">
                <a:solidFill>
                  <a:srgbClr val="000000"/>
                </a:solidFill>
                <a:latin typeface="微软雅黑" panose="020B0503020204020204" pitchFamily="34" charset="-122"/>
                <a:ea typeface="微软雅黑" panose="020B0503020204020204" pitchFamily="34" charset="-122"/>
              </a:rPr>
              <a:t>Java</a:t>
            </a:r>
            <a:r>
              <a:rPr lang="zh-CN" altLang="en-US" sz="2000" dirty="0">
                <a:solidFill>
                  <a:srgbClr val="000000"/>
                </a:solidFill>
                <a:latin typeface="微软雅黑" panose="020B0503020204020204" pitchFamily="34" charset="-122"/>
                <a:ea typeface="微软雅黑" panose="020B0503020204020204" pitchFamily="34" charset="-122"/>
              </a:rPr>
              <a:t>系统的事件传导机制，考虑利用事件捕捉提升人机交互</a:t>
            </a:r>
            <a:r>
              <a:rPr lang="zh-CN" altLang="en-US" sz="2000" dirty="0" smtClean="0">
                <a:solidFill>
                  <a:srgbClr val="000000"/>
                </a:solidFill>
                <a:latin typeface="微软雅黑" panose="020B0503020204020204" pitchFamily="34" charset="-122"/>
                <a:ea typeface="微软雅黑" panose="020B0503020204020204" pitchFamily="34" charset="-122"/>
              </a:rPr>
              <a:t>体验</a:t>
            </a:r>
            <a:r>
              <a:rPr lang="zh-CN" altLang="zh-CN" sz="2000" dirty="0" smtClean="0">
                <a:solidFill>
                  <a:srgbClr val="000000"/>
                </a:solidFill>
                <a:latin typeface="微软雅黑" panose="020B0503020204020204" pitchFamily="34" charset="-122"/>
                <a:ea typeface="微软雅黑" panose="020B0503020204020204" pitchFamily="34" charset="-122"/>
              </a:rPr>
              <a:t>。</a:t>
            </a:r>
            <a:endParaRPr sz="2000" dirty="0">
              <a:solidFill>
                <a:srgbClr val="000000"/>
              </a:solidFill>
              <a:latin typeface="微软雅黑" panose="020B0503020204020204" pitchFamily="34" charset="-122"/>
              <a:ea typeface="微软雅黑" panose="020B0503020204020204" pitchFamily="34" charset="-122"/>
            </a:endParaRPr>
          </a:p>
        </p:txBody>
      </p:sp>
      <p:sp>
        <p:nvSpPr>
          <p:cNvPr id="8" name="圆角矩形 3"/>
          <p:cNvSpPr>
            <a:spLocks noChangeAspect="1"/>
          </p:cNvSpPr>
          <p:nvPr>
            <p:custDataLst>
              <p:tags r:id="rId3"/>
            </p:custDataLst>
          </p:nvPr>
        </p:nvSpPr>
        <p:spPr>
          <a:xfrm>
            <a:off x="678180" y="1449388"/>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9" name="圆角矩形 4"/>
          <p:cNvSpPr>
            <a:spLocks noChangeAspect="1"/>
          </p:cNvSpPr>
          <p:nvPr>
            <p:custDataLst>
              <p:tags r:id="rId4"/>
            </p:custDataLst>
          </p:nvPr>
        </p:nvSpPr>
        <p:spPr>
          <a:xfrm>
            <a:off x="678180" y="2671639"/>
            <a:ext cx="539750" cy="541337"/>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10" name="矩形 8"/>
          <p:cNvSpPr/>
          <p:nvPr>
            <p:custDataLst>
              <p:tags r:id="rId5"/>
            </p:custDataLst>
          </p:nvPr>
        </p:nvSpPr>
        <p:spPr>
          <a:xfrm>
            <a:off x="1476062" y="3911647"/>
            <a:ext cx="879919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采用框架实现复杂</a:t>
            </a:r>
            <a:r>
              <a:rPr lang="en-US" altLang="zh-CN" sz="2000" dirty="0">
                <a:solidFill>
                  <a:srgbClr val="000000"/>
                </a:solidFill>
                <a:latin typeface="微软雅黑" panose="020B0503020204020204" pitchFamily="34" charset="-122"/>
                <a:ea typeface="微软雅黑" panose="020B0503020204020204" pitchFamily="34" charset="-122"/>
              </a:rPr>
              <a:t>GUI</a:t>
            </a:r>
            <a:r>
              <a:rPr lang="zh-CN" altLang="en-US" sz="2000" dirty="0">
                <a:solidFill>
                  <a:srgbClr val="000000"/>
                </a:solidFill>
                <a:latin typeface="微软雅黑" panose="020B0503020204020204" pitchFamily="34" charset="-122"/>
                <a:ea typeface="微软雅黑" panose="020B0503020204020204" pitchFamily="34" charset="-122"/>
              </a:rPr>
              <a:t>界面设计</a:t>
            </a:r>
            <a:endParaRPr sz="2000" dirty="0">
              <a:solidFill>
                <a:srgbClr val="000000"/>
              </a:solidFill>
              <a:latin typeface="微软雅黑" panose="020B0503020204020204" pitchFamily="34" charset="-122"/>
              <a:ea typeface="微软雅黑" panose="020B0503020204020204" pitchFamily="34" charset="-122"/>
            </a:endParaRPr>
          </a:p>
        </p:txBody>
      </p:sp>
      <p:sp>
        <p:nvSpPr>
          <p:cNvPr id="11" name="矩形 10"/>
          <p:cNvSpPr/>
          <p:nvPr>
            <p:custDataLst>
              <p:tags r:id="rId6"/>
            </p:custDataLst>
          </p:nvPr>
        </p:nvSpPr>
        <p:spPr>
          <a:xfrm>
            <a:off x="1568137" y="4969480"/>
            <a:ext cx="877633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考虑基于菜单、文档视图结构、多标签页面等实现复杂功能界面的应用程序</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custDataLst>
              <p:tags r:id="rId7"/>
            </p:custDataLst>
          </p:nvPr>
        </p:nvSpPr>
        <p:spPr>
          <a:xfrm>
            <a:off x="686757" y="3825652"/>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FFFFFF"/>
                </a:solidFill>
                <a:effectLst/>
                <a:uLnTx/>
                <a:uFillTx/>
                <a:latin typeface="Segoe UI" panose="020B0502040204020203" pitchFamily="34" charset="0"/>
                <a:ea typeface="微软雅黑" panose="020B0503020204020204" pitchFamily="34" charset="-122"/>
                <a:cs typeface="+mn-ea"/>
              </a:rPr>
              <a:t>3</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13" name="圆角矩形 4"/>
          <p:cNvSpPr>
            <a:spLocks noChangeAspect="1"/>
          </p:cNvSpPr>
          <p:nvPr>
            <p:custDataLst>
              <p:tags r:id="rId8"/>
            </p:custDataLst>
          </p:nvPr>
        </p:nvSpPr>
        <p:spPr>
          <a:xfrm>
            <a:off x="686757" y="5047903"/>
            <a:ext cx="539750" cy="541337"/>
          </a:xfrm>
          <a:prstGeom prst="roundRect">
            <a:avLst>
              <a:gd name="adj" fmla="val 16667"/>
            </a:avLst>
          </a:prstGeom>
          <a:solidFill>
            <a:srgbClr val="6ED4D4"/>
          </a:solidFill>
          <a:ln w="9525">
            <a:noFill/>
          </a:ln>
        </p:spPr>
        <p:txBody>
          <a:bodyPr anchor="ctr" anchorCtr="0"/>
          <a:lstStyle/>
          <a:p>
            <a:pPr algn="ctr" eaLnBrk="1" hangingPunct="1"/>
            <a:r>
              <a:rPr lang="en-US" altLang="zh-CN" sz="2800" dirty="0" smtClean="0">
                <a:solidFill>
                  <a:srgbClr val="FFFFFF"/>
                </a:solidFill>
                <a:latin typeface="Segoe UI" panose="020B0502040204020203" pitchFamily="34" charset="0"/>
                <a:ea typeface="微软雅黑" panose="020B0503020204020204" pitchFamily="34" charset="-122"/>
              </a:rPr>
              <a:t>4</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3" name="副标题 2"/>
          <p:cNvSpPr>
            <a:spLocks noGrp="1"/>
          </p:cNvSpPr>
          <p:nvPr>
            <p:ph type="subTitle" idx="1"/>
          </p:nvPr>
        </p:nvSpPr>
        <p:spPr>
          <a:xfrm>
            <a:off x="3863975" y="3573145"/>
            <a:ext cx="3963035" cy="1655445"/>
          </a:xfrm>
        </p:spPr>
        <p:txBody>
          <a:bodyPr/>
          <a:lstStyle/>
          <a:p>
            <a:pPr algn="ctr"/>
            <a:endParaRPr lang="zh-CN" altLang="en-US" sz="2800"/>
          </a:p>
          <a:p>
            <a:pPr algn="ctr"/>
            <a:r>
              <a:rPr lang="zh-CN" altLang="en-US" sz="2800"/>
              <a:t>谢谢观看！</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ctrTitle"/>
          </p:nvPr>
        </p:nvSpPr>
        <p:spPr>
          <a:xfrm>
            <a:off x="1487170" y="188595"/>
            <a:ext cx="9144000" cy="300990"/>
          </a:xfrm>
        </p:spPr>
        <p:txBody>
          <a:bodyPr vert="horz" wrap="square" lIns="91440" tIns="45720" rIns="91440" bIns="45720" anchor="ctr" anchorCtr="0"/>
          <a:lstStyle/>
          <a:p>
            <a:r>
              <a:rPr lang="zh-CN" altLang="en-US" sz="3200" dirty="0">
                <a:solidFill>
                  <a:schemeClr val="bg1"/>
                </a:solidFill>
                <a:ea typeface="宋体" panose="02010600030101010101" pitchFamily="2" charset="-122"/>
              </a:rPr>
              <a:t>目 录</a:t>
            </a: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zh-CN" dirty="0"/>
              <a:t>容器</a:t>
            </a:r>
            <a:endParaRPr lang="zh-CN" altLang="en-US" dirty="0"/>
          </a:p>
        </p:txBody>
      </p:sp>
      <p:sp>
        <p:nvSpPr>
          <p:cNvPr id="4" name="内容占位符 3"/>
          <p:cNvSpPr>
            <a:spLocks noGrp="1"/>
          </p:cNvSpPr>
          <p:nvPr>
            <p:ph idx="1"/>
          </p:nvPr>
        </p:nvSpPr>
        <p:spPr>
          <a:xfrm>
            <a:off x="407368" y="900430"/>
            <a:ext cx="11305256" cy="5681980"/>
          </a:xfrm>
          <a:noFill/>
          <a:ln w="9525">
            <a:noFill/>
          </a:ln>
        </p:spPr>
        <p:txBody>
          <a:bodyPr vert="horz" rtlCol="0">
            <a:normAutofit/>
          </a:bodyPr>
          <a:lstStyle/>
          <a:p>
            <a:pPr lvl="0"/>
            <a:r>
              <a:rPr lang="en-US" altLang="zh-CN" dirty="0">
                <a:latin typeface="Times New Roman" panose="02020603050405020304" pitchFamily="18" charset="0"/>
                <a:cs typeface="Times New Roman" panose="02020603050405020304" pitchFamily="18" charset="0"/>
                <a:sym typeface="+mn-ea"/>
              </a:rPr>
              <a:t>Java</a:t>
            </a:r>
            <a:r>
              <a:rPr lang="zh-CN" altLang="en-US" dirty="0">
                <a:latin typeface="Times New Roman" panose="02020603050405020304" pitchFamily="18" charset="0"/>
                <a:cs typeface="Times New Roman" panose="02020603050405020304" pitchFamily="18" charset="0"/>
                <a:sym typeface="+mn-ea"/>
              </a:rPr>
              <a:t>图形界面编程中容器是一个重要的概念，所有的容器类型都是</a:t>
            </a:r>
            <a:r>
              <a:rPr lang="en-US" altLang="zh-CN" dirty="0">
                <a:latin typeface="Times New Roman" panose="02020603050405020304" pitchFamily="18" charset="0"/>
                <a:cs typeface="Times New Roman" panose="02020603050405020304" pitchFamily="18" charset="0"/>
                <a:sym typeface="+mn-ea"/>
              </a:rPr>
              <a:t>Component</a:t>
            </a:r>
            <a:r>
              <a:rPr lang="zh-CN" altLang="en-US" dirty="0">
                <a:latin typeface="Times New Roman" panose="02020603050405020304" pitchFamily="18" charset="0"/>
                <a:cs typeface="Times New Roman" panose="02020603050405020304" pitchFamily="18" charset="0"/>
                <a:sym typeface="+mn-ea"/>
              </a:rPr>
              <a:t>的子类，在容器中添加容纳多个组件，使这些组件构成一个整体</a:t>
            </a:r>
            <a:r>
              <a:rPr lang="zh-CN" altLang="en-US" dirty="0" smtClean="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Java</a:t>
            </a:r>
            <a:r>
              <a:rPr lang="zh-CN" altLang="en-US" dirty="0">
                <a:latin typeface="Times New Roman" panose="02020603050405020304" pitchFamily="18" charset="0"/>
                <a:cs typeface="Times New Roman" panose="02020603050405020304" pitchFamily="18" charset="0"/>
                <a:sym typeface="+mn-ea"/>
              </a:rPr>
              <a:t>中容器包括</a:t>
            </a:r>
            <a:r>
              <a:rPr lang="en-US" altLang="zh-CN" dirty="0">
                <a:latin typeface="Times New Roman" panose="02020603050405020304" pitchFamily="18" charset="0"/>
                <a:cs typeface="Times New Roman" panose="02020603050405020304" pitchFamily="18" charset="0"/>
                <a:sym typeface="+mn-ea"/>
              </a:rPr>
              <a:t>Stage</a:t>
            </a:r>
            <a:r>
              <a:rPr lang="zh-CN" altLang="en-US" dirty="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Scene</a:t>
            </a:r>
            <a:r>
              <a:rPr lang="zh-CN" altLang="en-US" dirty="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Nodes</a:t>
            </a:r>
            <a:r>
              <a:rPr lang="zh-CN" altLang="en-US" dirty="0">
                <a:latin typeface="Times New Roman" panose="02020603050405020304" pitchFamily="18" charset="0"/>
                <a:cs typeface="Times New Roman" panose="02020603050405020304" pitchFamily="18" charset="0"/>
                <a:sym typeface="+mn-ea"/>
              </a:rPr>
              <a:t>三种类型</a:t>
            </a:r>
            <a:r>
              <a:rPr lang="zh-CN" altLang="en-US" dirty="0" smtClean="0">
                <a:latin typeface="Times New Roman" panose="02020603050405020304" pitchFamily="18" charset="0"/>
                <a:cs typeface="Times New Roman" panose="02020603050405020304" pitchFamily="18" charset="0"/>
                <a:sym typeface="+mn-ea"/>
              </a:rPr>
              <a:t>。</a:t>
            </a:r>
            <a:endParaRPr lang="en-US" altLang="zh-CN" dirty="0" smtClean="0">
              <a:latin typeface="Times New Roman" panose="02020603050405020304" pitchFamily="18" charset="0"/>
              <a:cs typeface="Times New Roman" panose="02020603050405020304" pitchFamily="18" charset="0"/>
              <a:sym typeface="+mn-ea"/>
            </a:endParaRPr>
          </a:p>
          <a:p>
            <a:pPr lvl="1"/>
            <a:r>
              <a:rPr lang="en-US" altLang="zh-CN" dirty="0" smtClean="0">
                <a:latin typeface="Times New Roman" panose="02020603050405020304" pitchFamily="18" charset="0"/>
                <a:cs typeface="Times New Roman" panose="02020603050405020304" pitchFamily="18" charset="0"/>
                <a:sym typeface="+mn-ea"/>
              </a:rPr>
              <a:t>Stage</a:t>
            </a:r>
            <a:r>
              <a:rPr lang="zh-CN" altLang="en-US" dirty="0">
                <a:latin typeface="Times New Roman" panose="02020603050405020304" pitchFamily="18" charset="0"/>
                <a:cs typeface="Times New Roman" panose="02020603050405020304" pitchFamily="18" charset="0"/>
                <a:sym typeface="+mn-ea"/>
              </a:rPr>
              <a:t>类</a:t>
            </a:r>
          </a:p>
          <a:p>
            <a:pPr lvl="2"/>
            <a:r>
              <a:rPr lang="en-US" altLang="zh-CN" dirty="0" smtClean="0">
                <a:latin typeface="Times New Roman" panose="02020603050405020304" pitchFamily="18" charset="0"/>
                <a:cs typeface="Times New Roman" panose="02020603050405020304" pitchFamily="18" charset="0"/>
                <a:sym typeface="+mn-ea"/>
              </a:rPr>
              <a:t>Stage</a:t>
            </a:r>
            <a:r>
              <a:rPr lang="zh-CN" altLang="en-US" dirty="0" smtClean="0">
                <a:latin typeface="Times New Roman" panose="02020603050405020304" pitchFamily="18" charset="0"/>
                <a:cs typeface="Times New Roman" panose="02020603050405020304" pitchFamily="18" charset="0"/>
                <a:sym typeface="+mn-ea"/>
              </a:rPr>
              <a:t>是</a:t>
            </a:r>
            <a:r>
              <a:rPr lang="zh-CN" altLang="en-US" dirty="0">
                <a:latin typeface="Times New Roman" panose="02020603050405020304" pitchFamily="18" charset="0"/>
                <a:cs typeface="Times New Roman" panose="02020603050405020304" pitchFamily="18" charset="0"/>
                <a:sym typeface="+mn-ea"/>
              </a:rPr>
              <a:t>所有 </a:t>
            </a:r>
            <a:r>
              <a:rPr lang="en-US" altLang="zh-CN" dirty="0">
                <a:latin typeface="Times New Roman" panose="02020603050405020304" pitchFamily="18" charset="0"/>
                <a:cs typeface="Times New Roman" panose="02020603050405020304" pitchFamily="18" charset="0"/>
                <a:sym typeface="+mn-ea"/>
              </a:rPr>
              <a:t>JavaFX </a:t>
            </a:r>
            <a:r>
              <a:rPr lang="zh-CN" altLang="en-US" dirty="0">
                <a:latin typeface="Times New Roman" panose="02020603050405020304" pitchFamily="18" charset="0"/>
                <a:cs typeface="Times New Roman" panose="02020603050405020304" pitchFamily="18" charset="0"/>
                <a:sym typeface="+mn-ea"/>
              </a:rPr>
              <a:t>对象的容器。</a:t>
            </a:r>
            <a:r>
              <a:rPr lang="en-US" altLang="zh-CN" dirty="0">
                <a:latin typeface="Times New Roman" panose="02020603050405020304" pitchFamily="18" charset="0"/>
                <a:cs typeface="Times New Roman" panose="02020603050405020304" pitchFamily="18" charset="0"/>
                <a:sym typeface="+mn-ea"/>
              </a:rPr>
              <a:t>Primary Stage </a:t>
            </a:r>
            <a:r>
              <a:rPr lang="zh-CN" altLang="en-US" dirty="0">
                <a:latin typeface="Times New Roman" panose="02020603050405020304" pitchFamily="18" charset="0"/>
                <a:cs typeface="Times New Roman" panose="02020603050405020304" pitchFamily="18" charset="0"/>
                <a:sym typeface="+mn-ea"/>
              </a:rPr>
              <a:t>由平台内部创建，应用程序可以进一步创建其它</a:t>
            </a:r>
            <a:r>
              <a:rPr lang="en-US" altLang="zh-CN" dirty="0">
                <a:latin typeface="Times New Roman" panose="02020603050405020304" pitchFamily="18" charset="0"/>
                <a:cs typeface="Times New Roman" panose="02020603050405020304" pitchFamily="18" charset="0"/>
                <a:sym typeface="+mn-ea"/>
              </a:rPr>
              <a:t>Stage</a:t>
            </a:r>
            <a:r>
              <a:rPr lang="zh-CN" altLang="en-US" dirty="0">
                <a:latin typeface="Times New Roman" panose="02020603050405020304" pitchFamily="18" charset="0"/>
                <a:cs typeface="Times New Roman" panose="02020603050405020304" pitchFamily="18" charset="0"/>
                <a:sym typeface="+mn-ea"/>
              </a:rPr>
              <a:t>对象，初始</a:t>
            </a:r>
            <a:r>
              <a:rPr lang="en-US" altLang="zh-CN" dirty="0">
                <a:latin typeface="Times New Roman" panose="02020603050405020304" pitchFamily="18" charset="0"/>
                <a:cs typeface="Times New Roman" panose="02020603050405020304" pitchFamily="18" charset="0"/>
                <a:sym typeface="+mn-ea"/>
              </a:rPr>
              <a:t>Stage</a:t>
            </a:r>
            <a:r>
              <a:rPr lang="zh-CN" altLang="en-US" dirty="0">
                <a:latin typeface="Times New Roman" panose="02020603050405020304" pitchFamily="18" charset="0"/>
                <a:cs typeface="Times New Roman" panose="02020603050405020304" pitchFamily="18" charset="0"/>
                <a:sym typeface="+mn-ea"/>
              </a:rPr>
              <a:t>对象传递给</a:t>
            </a:r>
            <a:r>
              <a:rPr lang="en-US" altLang="zh-CN" dirty="0">
                <a:latin typeface="Times New Roman" panose="02020603050405020304" pitchFamily="18" charset="0"/>
                <a:cs typeface="Times New Roman" panose="02020603050405020304" pitchFamily="18" charset="0"/>
                <a:sym typeface="+mn-ea"/>
              </a:rPr>
              <a:t>start</a:t>
            </a:r>
            <a:r>
              <a:rPr lang="zh-CN" altLang="en-US" dirty="0">
                <a:latin typeface="Times New Roman" panose="02020603050405020304" pitchFamily="18" charset="0"/>
                <a:cs typeface="Times New Roman" panose="02020603050405020304" pitchFamily="18" charset="0"/>
                <a:sym typeface="+mn-ea"/>
              </a:rPr>
              <a:t>方法</a:t>
            </a:r>
            <a:r>
              <a:rPr lang="zh-CN" altLang="en-US" dirty="0" smtClean="0">
                <a:latin typeface="Times New Roman" panose="02020603050405020304" pitchFamily="18" charset="0"/>
                <a:cs typeface="Times New Roman" panose="02020603050405020304" pitchFamily="18" charset="0"/>
                <a:sym typeface="+mn-ea"/>
              </a:rPr>
              <a:t>。</a:t>
            </a:r>
          </a:p>
          <a:p>
            <a:pPr lvl="1"/>
            <a:r>
              <a:rPr lang="en-US" altLang="zh-CN" dirty="0" smtClean="0">
                <a:latin typeface="Times New Roman" panose="02020603050405020304" pitchFamily="18" charset="0"/>
                <a:cs typeface="Times New Roman" panose="02020603050405020304" pitchFamily="18" charset="0"/>
                <a:sym typeface="+mn-ea"/>
              </a:rPr>
              <a:t>Scene</a:t>
            </a:r>
            <a:r>
              <a:rPr lang="zh-CN" altLang="en-US" dirty="0" smtClean="0">
                <a:latin typeface="Times New Roman" panose="02020603050405020304" pitchFamily="18" charset="0"/>
                <a:cs typeface="Times New Roman" panose="02020603050405020304" pitchFamily="18" charset="0"/>
                <a:sym typeface="+mn-ea"/>
              </a:rPr>
              <a:t>类</a:t>
            </a:r>
          </a:p>
          <a:p>
            <a:pPr lvl="2"/>
            <a:r>
              <a:rPr lang="en-US" altLang="zh-CN" dirty="0" smtClean="0">
                <a:latin typeface="Times New Roman" panose="02020603050405020304" pitchFamily="18" charset="0"/>
                <a:cs typeface="Times New Roman" panose="02020603050405020304" pitchFamily="18" charset="0"/>
                <a:sym typeface="+mn-ea"/>
              </a:rPr>
              <a:t>Scene</a:t>
            </a:r>
            <a:r>
              <a:rPr lang="zh-CN" altLang="en-US" dirty="0">
                <a:latin typeface="Times New Roman" panose="02020603050405020304" pitchFamily="18" charset="0"/>
                <a:cs typeface="Times New Roman" panose="02020603050405020304" pitchFamily="18" charset="0"/>
                <a:sym typeface="+mn-ea"/>
              </a:rPr>
              <a:t>对象中包含 </a:t>
            </a:r>
            <a:r>
              <a:rPr lang="en-US" altLang="zh-CN" dirty="0">
                <a:latin typeface="Times New Roman" panose="02020603050405020304" pitchFamily="18" charset="0"/>
                <a:cs typeface="Times New Roman" panose="02020603050405020304" pitchFamily="18" charset="0"/>
                <a:sym typeface="+mn-ea"/>
              </a:rPr>
              <a:t>JavaFX </a:t>
            </a:r>
            <a:r>
              <a:rPr lang="zh-CN" altLang="en-US" dirty="0">
                <a:latin typeface="Times New Roman" panose="02020603050405020304" pitchFamily="18" charset="0"/>
                <a:cs typeface="Times New Roman" panose="02020603050405020304" pitchFamily="18" charset="0"/>
                <a:sym typeface="+mn-ea"/>
              </a:rPr>
              <a:t>应用程序的所有节点</a:t>
            </a:r>
            <a:r>
              <a:rPr lang="zh-CN" altLang="en-US" dirty="0" smtClean="0">
                <a:latin typeface="Times New Roman" panose="02020603050405020304" pitchFamily="18" charset="0"/>
                <a:cs typeface="Times New Roman" panose="02020603050405020304" pitchFamily="18" charset="0"/>
                <a:sym typeface="+mn-ea"/>
              </a:rPr>
              <a:t>。</a:t>
            </a:r>
            <a:endParaRPr lang="zh-CN" altLang="en-US" dirty="0">
              <a:latin typeface="Times New Roman" panose="02020603050405020304" pitchFamily="18" charset="0"/>
              <a:cs typeface="Times New Roman" panose="02020603050405020304" pitchFamily="18" charset="0"/>
              <a:sym typeface="+mn-ea"/>
            </a:endParaRPr>
          </a:p>
          <a:p>
            <a:pPr lvl="1"/>
            <a:r>
              <a:rPr lang="en-US" altLang="zh-CN" dirty="0" smtClean="0">
                <a:latin typeface="Times New Roman" panose="02020603050405020304" pitchFamily="18" charset="0"/>
                <a:cs typeface="Times New Roman" panose="02020603050405020304" pitchFamily="18" charset="0"/>
                <a:sym typeface="+mn-ea"/>
              </a:rPr>
              <a:t>Nodes</a:t>
            </a:r>
          </a:p>
          <a:p>
            <a:pPr lvl="2"/>
            <a:r>
              <a:rPr lang="en-US" altLang="zh-CN" dirty="0" smtClean="0">
                <a:latin typeface="Times New Roman" panose="02020603050405020304" pitchFamily="18" charset="0"/>
                <a:cs typeface="Times New Roman" panose="02020603050405020304" pitchFamily="18" charset="0"/>
                <a:sym typeface="+mn-ea"/>
              </a:rPr>
              <a:t>Nodes</a:t>
            </a:r>
            <a:r>
              <a:rPr lang="zh-CN" altLang="en-US" dirty="0" smtClean="0">
                <a:latin typeface="Times New Roman" panose="02020603050405020304" pitchFamily="18" charset="0"/>
                <a:cs typeface="Times New Roman" panose="02020603050405020304" pitchFamily="18" charset="0"/>
                <a:sym typeface="+mn-ea"/>
              </a:rPr>
              <a:t>可以</a:t>
            </a:r>
            <a:r>
              <a:rPr lang="zh-CN" altLang="en-US" dirty="0">
                <a:latin typeface="Times New Roman" panose="02020603050405020304" pitchFamily="18" charset="0"/>
                <a:cs typeface="Times New Roman" panose="02020603050405020304" pitchFamily="18" charset="0"/>
                <a:sym typeface="+mn-ea"/>
              </a:rPr>
              <a:t>看作是各种控件的集合。控件可以</a:t>
            </a:r>
            <a:r>
              <a:rPr lang="zh-CN" altLang="en-US" dirty="0" smtClean="0">
                <a:latin typeface="Times New Roman" panose="02020603050405020304" pitchFamily="18" charset="0"/>
                <a:cs typeface="Times New Roman" panose="02020603050405020304" pitchFamily="18" charset="0"/>
                <a:sym typeface="+mn-ea"/>
              </a:rPr>
              <a:t>是按钮</a:t>
            </a:r>
            <a:r>
              <a:rPr lang="zh-CN" altLang="en-US" dirty="0">
                <a:latin typeface="Times New Roman" panose="02020603050405020304" pitchFamily="18" charset="0"/>
                <a:cs typeface="Times New Roman" panose="02020603050405020304" pitchFamily="18" charset="0"/>
                <a:sym typeface="+mn-ea"/>
              </a:rPr>
              <a:t>、文本框、布局、</a:t>
            </a:r>
            <a:r>
              <a:rPr lang="zh-CN" altLang="en-US" dirty="0" smtClean="0">
                <a:latin typeface="Times New Roman" panose="02020603050405020304" pitchFamily="18" charset="0"/>
                <a:cs typeface="Times New Roman" panose="02020603050405020304" pitchFamily="18" charset="0"/>
                <a:sym typeface="+mn-ea"/>
              </a:rPr>
              <a:t>图像等</a:t>
            </a:r>
            <a:r>
              <a:rPr lang="zh-CN" altLang="en-US" dirty="0" smtClean="0">
                <a:latin typeface="Times New Roman" panose="02020603050405020304" pitchFamily="18" charset="0"/>
                <a:cs typeface="Times New Roman" panose="02020603050405020304" pitchFamily="18" charset="0"/>
                <a:sym typeface="+mn-ea"/>
              </a:rPr>
              <a:t>。</a:t>
            </a:r>
          </a:p>
          <a:p>
            <a:pPr lvl="0"/>
            <a:endParaRPr lang="en-US" altLang="zh-CN" dirty="0" smtClean="0">
              <a:latin typeface="Times New Roman" panose="02020603050405020304" pitchFamily="18" charset="0"/>
              <a:cs typeface="Times New Roman" panose="02020603050405020304" pitchFamily="18" charset="0"/>
              <a:sym typeface="+mn-ea"/>
            </a:endParaRPr>
          </a:p>
          <a:p>
            <a:pPr marL="0" lvl="0" indent="0">
              <a:buNone/>
            </a:pPr>
            <a:endParaRPr lang="en-US" altLang="zh-CN" sz="2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布局管理器</a:t>
            </a:r>
          </a:p>
        </p:txBody>
      </p:sp>
      <p:sp>
        <p:nvSpPr>
          <p:cNvPr id="4" name="内容占位符 3"/>
          <p:cNvSpPr>
            <a:spLocks noGrp="1"/>
          </p:cNvSpPr>
          <p:nvPr>
            <p:ph idx="1"/>
          </p:nvPr>
        </p:nvSpPr>
        <p:spPr/>
        <p:txBody>
          <a:bodyPr/>
          <a:lstStyle/>
          <a:p>
            <a:r>
              <a:rPr lang="en-US" altLang="zh-CN" dirty="0">
                <a:latin typeface="Times New Roman" panose="02020603050405020304" pitchFamily="18" charset="0"/>
                <a:cs typeface="Times New Roman" panose="02020603050405020304" pitchFamily="18" charset="0"/>
              </a:rPr>
              <a:t>GUI</a:t>
            </a:r>
            <a:r>
              <a:rPr lang="zh-CN" altLang="zh-CN" dirty="0">
                <a:latin typeface="Times New Roman" panose="02020603050405020304" pitchFamily="18" charset="0"/>
                <a:cs typeface="Times New Roman" panose="02020603050405020304" pitchFamily="18" charset="0"/>
              </a:rPr>
              <a:t>编程中需要添加多个组件，如何在界面中将这些组件合理摆放，</a:t>
            </a:r>
            <a:r>
              <a:rPr lang="en-US" altLang="zh-CN" dirty="0">
                <a:latin typeface="Times New Roman" panose="02020603050405020304" pitchFamily="18" charset="0"/>
                <a:cs typeface="Times New Roman" panose="02020603050405020304" pitchFamily="18" charset="0"/>
              </a:rPr>
              <a:t>JavaFX</a:t>
            </a:r>
            <a:r>
              <a:rPr lang="zh-CN" altLang="zh-CN" dirty="0">
                <a:latin typeface="Times New Roman" panose="02020603050405020304" pitchFamily="18" charset="0"/>
                <a:cs typeface="Times New Roman" panose="02020603050405020304" pitchFamily="18" charset="0"/>
              </a:rPr>
              <a:t>中提供多种布局管理器提供给用户选择，主要包括：</a:t>
            </a:r>
            <a:r>
              <a:rPr lang="en-US" altLang="zh-CN" dirty="0">
                <a:latin typeface="Times New Roman" panose="02020603050405020304" pitchFamily="18" charset="0"/>
                <a:cs typeface="Times New Roman" panose="02020603050405020304" pitchFamily="18" charset="0"/>
              </a:rPr>
              <a:t> </a:t>
            </a:r>
          </a:p>
          <a:p>
            <a:pPr lvl="1"/>
            <a:r>
              <a:rPr lang="en-US" altLang="zh-CN" sz="2400" dirty="0">
                <a:latin typeface="Times New Roman" panose="02020603050405020304" pitchFamily="18" charset="0"/>
                <a:cs typeface="Times New Roman" panose="02020603050405020304" pitchFamily="18" charset="0"/>
              </a:rPr>
              <a:t>Pane(</a:t>
            </a:r>
            <a:r>
              <a:rPr lang="zh-CN" altLang="zh-CN" sz="2400" dirty="0">
                <a:latin typeface="Times New Roman" panose="02020603050405020304" pitchFamily="18" charset="0"/>
                <a:cs typeface="Times New Roman" panose="02020603050405020304" pitchFamily="18" charset="0"/>
              </a:rPr>
              <a:t>绝对布局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AnchorPane</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锚点布局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BorderPane</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边框布局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StackPane</a:t>
            </a:r>
            <a:r>
              <a:rPr lang="en-US" altLang="zh-CN" sz="2400" dirty="0" smtClean="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堆栈</a:t>
            </a:r>
            <a:r>
              <a:rPr lang="zh-CN" altLang="zh-CN" sz="2400" dirty="0" smtClean="0">
                <a:latin typeface="Times New Roman" panose="02020603050405020304" pitchFamily="18" charset="0"/>
                <a:cs typeface="Times New Roman" panose="02020603050405020304" pitchFamily="18" charset="0"/>
              </a:rPr>
              <a:t>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HBox</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横向布局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VBox</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竖向布局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FlowPane</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流式布局</a:t>
            </a:r>
            <a:r>
              <a:rPr lang="en-US" altLang="zh-CN" sz="2400" dirty="0">
                <a:latin typeface="Times New Roman" panose="02020603050405020304" pitchFamily="18" charset="0"/>
                <a:cs typeface="Times New Roman" panose="02020603050405020304" pitchFamily="18" charset="0"/>
              </a:rPr>
              <a:t>)</a:t>
            </a:r>
          </a:p>
          <a:p>
            <a:pPr lvl="1"/>
            <a:r>
              <a:rPr lang="en-US" altLang="zh-CN" sz="2400" dirty="0" err="1">
                <a:latin typeface="Times New Roman" panose="02020603050405020304" pitchFamily="18" charset="0"/>
                <a:cs typeface="Times New Roman" panose="02020603050405020304" pitchFamily="18" charset="0"/>
              </a:rPr>
              <a:t>GridPane</a:t>
            </a:r>
            <a:r>
              <a:rPr lang="en-US" altLang="zh-CN" sz="2400" dirty="0">
                <a:latin typeface="Times New Roman" panose="02020603050405020304" pitchFamily="18" charset="0"/>
                <a:cs typeface="Times New Roman" panose="02020603050405020304" pitchFamily="18" charset="0"/>
              </a:rPr>
              <a:t>(</a:t>
            </a:r>
            <a:r>
              <a:rPr lang="zh-CN" altLang="zh-CN" sz="2400" dirty="0" smtClean="0">
                <a:latin typeface="Times New Roman" panose="02020603050405020304" pitchFamily="18" charset="0"/>
                <a:cs typeface="Times New Roman" panose="02020603050405020304" pitchFamily="18" charset="0"/>
              </a:rPr>
              <a:t>网</a:t>
            </a:r>
            <a:r>
              <a:rPr lang="zh-CN" altLang="en-US" sz="2400" dirty="0" smtClean="0">
                <a:latin typeface="Times New Roman" panose="02020603050405020304" pitchFamily="18" charset="0"/>
                <a:cs typeface="Times New Roman" panose="02020603050405020304" pitchFamily="18" charset="0"/>
              </a:rPr>
              <a:t>格</a:t>
            </a:r>
            <a:r>
              <a:rPr lang="zh-CN" altLang="zh-CN" sz="2400" dirty="0" smtClean="0">
                <a:latin typeface="Times New Roman" panose="02020603050405020304" pitchFamily="18" charset="0"/>
                <a:cs typeface="Times New Roman" panose="02020603050405020304" pitchFamily="18" charset="0"/>
              </a:rPr>
              <a:t>布局</a:t>
            </a: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en-US" dirty="0"/>
              <a:t>控件</a:t>
            </a:r>
          </a:p>
        </p:txBody>
      </p:sp>
      <p:sp>
        <p:nvSpPr>
          <p:cNvPr id="4" name="内容占位符 3"/>
          <p:cNvSpPr>
            <a:spLocks noGrp="1"/>
          </p:cNvSpPr>
          <p:nvPr>
            <p:ph idx="1"/>
          </p:nvPr>
        </p:nvSpPr>
        <p:spPr>
          <a:xfrm>
            <a:off x="305683" y="836712"/>
            <a:ext cx="4622304" cy="5681980"/>
          </a:xfrm>
        </p:spPr>
        <p:txBody>
          <a:bodyPr/>
          <a:lstStyle/>
          <a:p>
            <a:r>
              <a:rPr lang="en-US" altLang="zh-CN" dirty="0">
                <a:latin typeface="Times New Roman" panose="02020603050405020304" pitchFamily="18" charset="0"/>
                <a:cs typeface="Times New Roman" panose="02020603050405020304" pitchFamily="18" charset="0"/>
              </a:rPr>
              <a:t>UI </a:t>
            </a:r>
            <a:r>
              <a:rPr lang="zh-CN" altLang="en-US" dirty="0">
                <a:latin typeface="Times New Roman" panose="02020603050405020304" pitchFamily="18" charset="0"/>
                <a:cs typeface="Times New Roman" panose="02020603050405020304" pitchFamily="18" charset="0"/>
              </a:rPr>
              <a:t>控件是显示给用户以进行交互或信息交换的元素，包</a:t>
            </a:r>
            <a:r>
              <a:rPr lang="en-US" altLang="zh-CN" dirty="0" err="1">
                <a:latin typeface="Times New Roman" panose="02020603050405020304" pitchFamily="18" charset="0"/>
                <a:cs typeface="Times New Roman" panose="02020603050405020304" pitchFamily="18" charset="0"/>
              </a:rPr>
              <a:t>javafx.scene.control</a:t>
            </a:r>
            <a:r>
              <a:rPr lang="zh-CN" altLang="en-US" dirty="0">
                <a:latin typeface="Times New Roman" panose="02020603050405020304" pitchFamily="18" charset="0"/>
                <a:cs typeface="Times New Roman" panose="02020603050405020304" pitchFamily="18" charset="0"/>
              </a:rPr>
              <a:t>为 </a:t>
            </a:r>
            <a:r>
              <a:rPr lang="en-US" altLang="zh-CN" dirty="0">
                <a:latin typeface="Times New Roman" panose="02020603050405020304" pitchFamily="18" charset="0"/>
                <a:cs typeface="Times New Roman" panose="02020603050405020304" pitchFamily="18" charset="0"/>
              </a:rPr>
              <a:t>UI </a:t>
            </a:r>
            <a:r>
              <a:rPr lang="zh-CN" altLang="en-US" dirty="0">
                <a:latin typeface="Times New Roman" panose="02020603050405020304" pitchFamily="18" charset="0"/>
                <a:cs typeface="Times New Roman" panose="02020603050405020304" pitchFamily="18" charset="0"/>
              </a:rPr>
              <a:t>控件</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如 </a:t>
            </a:r>
            <a:r>
              <a:rPr lang="en-US" altLang="zh-CN" dirty="0">
                <a:latin typeface="Times New Roman" panose="02020603050405020304" pitchFamily="18" charset="0"/>
                <a:cs typeface="Times New Roman" panose="02020603050405020304" pitchFamily="18" charset="0"/>
              </a:rPr>
              <a:t>Button</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Label </a:t>
            </a:r>
            <a:r>
              <a:rPr lang="zh-CN" altLang="en-US" dirty="0">
                <a:latin typeface="Times New Roman" panose="02020603050405020304" pitchFamily="18" charset="0"/>
                <a:cs typeface="Times New Roman" panose="02020603050405020304" pitchFamily="18" charset="0"/>
              </a:rPr>
              <a:t>等</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提供了所有必需的类</a:t>
            </a:r>
            <a:r>
              <a:rPr lang="zh-CN" altLang="en-US"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28710091"/>
              </p:ext>
            </p:extLst>
          </p:nvPr>
        </p:nvGraphicFramePr>
        <p:xfrm>
          <a:off x="5015880" y="764701"/>
          <a:ext cx="6566520" cy="5688634"/>
        </p:xfrm>
        <a:graphic>
          <a:graphicData uri="http://schemas.openxmlformats.org/drawingml/2006/table">
            <a:tbl>
              <a:tblPr firstRow="1" firstCol="1" bandRow="1">
                <a:tableStyleId>{5C22544A-7EE6-4342-B048-85BDC9FD1C3A}</a:tableStyleId>
              </a:tblPr>
              <a:tblGrid>
                <a:gridCol w="1584176">
                  <a:extLst>
                    <a:ext uri="{9D8B030D-6E8A-4147-A177-3AD203B41FA5}">
                      <a16:colId xmlns:a16="http://schemas.microsoft.com/office/drawing/2014/main" val="887677130"/>
                    </a:ext>
                  </a:extLst>
                </a:gridCol>
                <a:gridCol w="4982344">
                  <a:extLst>
                    <a:ext uri="{9D8B030D-6E8A-4147-A177-3AD203B41FA5}">
                      <a16:colId xmlns:a16="http://schemas.microsoft.com/office/drawing/2014/main" val="2911996555"/>
                    </a:ext>
                  </a:extLst>
                </a:gridCol>
              </a:tblGrid>
              <a:tr h="284432">
                <a:tc>
                  <a:txBody>
                    <a:bodyPr/>
                    <a:lstStyle/>
                    <a:p>
                      <a:pPr algn="l">
                        <a:lnSpc>
                          <a:spcPct val="150000"/>
                        </a:lnSpc>
                        <a:spcAft>
                          <a:spcPts val="0"/>
                        </a:spcAft>
                      </a:pPr>
                      <a:r>
                        <a:rPr lang="zh-CN" sz="1050" kern="0">
                          <a:effectLst/>
                        </a:rPr>
                        <a:t>控件</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1050" kern="0" dirty="0">
                          <a:effectLst/>
                        </a:rPr>
                        <a:t>描述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75166308"/>
                  </a:ext>
                </a:extLst>
              </a:tr>
              <a:tr h="284432">
                <a:tc>
                  <a:txBody>
                    <a:bodyPr/>
                    <a:lstStyle/>
                    <a:p>
                      <a:pPr algn="just">
                        <a:lnSpc>
                          <a:spcPct val="150000"/>
                        </a:lnSpc>
                        <a:spcAft>
                          <a:spcPts val="0"/>
                        </a:spcAft>
                      </a:pPr>
                      <a:r>
                        <a:rPr lang="en-US" sz="1050" u="none" strike="noStrike" kern="100">
                          <a:effectLst/>
                          <a:hlinkClick r:id="rId2"/>
                        </a:rPr>
                        <a:t>Label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a:effectLst/>
                        </a:rPr>
                        <a:t>Label </a:t>
                      </a:r>
                      <a:r>
                        <a:rPr lang="zh-CN" sz="1050" kern="100">
                          <a:effectLst/>
                        </a:rPr>
                        <a:t>是一个组件，用于定义屏幕上的简单文本。</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12304830"/>
                  </a:ext>
                </a:extLst>
              </a:tr>
              <a:tr h="284432">
                <a:tc>
                  <a:txBody>
                    <a:bodyPr/>
                    <a:lstStyle/>
                    <a:p>
                      <a:pPr algn="just">
                        <a:lnSpc>
                          <a:spcPct val="150000"/>
                        </a:lnSpc>
                        <a:spcAft>
                          <a:spcPts val="0"/>
                        </a:spcAft>
                      </a:pPr>
                      <a:r>
                        <a:rPr lang="en-US" sz="1050" u="none" strike="noStrike" kern="100">
                          <a:effectLst/>
                          <a:hlinkClick r:id="rId3"/>
                        </a:rPr>
                        <a:t>Button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按钮是控制应用程序功能的组件。</a:t>
                      </a:r>
                      <a:r>
                        <a:rPr lang="en-US" sz="1050" kern="100">
                          <a:effectLst/>
                        </a:rPr>
                        <a:t>Button </a:t>
                      </a:r>
                      <a:r>
                        <a:rPr lang="zh-CN" sz="1050" kern="100">
                          <a:effectLst/>
                        </a:rPr>
                        <a:t>类用于创建带标签的按钮。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56482238"/>
                  </a:ext>
                </a:extLst>
              </a:tr>
              <a:tr h="284432">
                <a:tc>
                  <a:txBody>
                    <a:bodyPr/>
                    <a:lstStyle/>
                    <a:p>
                      <a:pPr algn="just">
                        <a:lnSpc>
                          <a:spcPct val="150000"/>
                        </a:lnSpc>
                        <a:spcAft>
                          <a:spcPts val="0"/>
                        </a:spcAft>
                      </a:pPr>
                      <a:r>
                        <a:rPr lang="en-US" sz="1050" u="none" strike="noStrike" kern="100">
                          <a:effectLst/>
                          <a:hlinkClick r:id="rId4"/>
                        </a:rPr>
                        <a:t>RadioButton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单选按钮用于向用户提供各种选项。用户只能在所有选项中选择一个。</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06094071"/>
                  </a:ext>
                </a:extLst>
              </a:tr>
              <a:tr h="568863">
                <a:tc>
                  <a:txBody>
                    <a:bodyPr/>
                    <a:lstStyle/>
                    <a:p>
                      <a:pPr algn="just">
                        <a:lnSpc>
                          <a:spcPct val="150000"/>
                        </a:lnSpc>
                        <a:spcAft>
                          <a:spcPts val="0"/>
                        </a:spcAft>
                      </a:pPr>
                      <a:r>
                        <a:rPr lang="en-US" sz="1050" u="none" strike="noStrike" kern="100">
                          <a:effectLst/>
                          <a:hlinkClick r:id="rId5"/>
                        </a:rPr>
                        <a:t>CheckBox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复选框用于从用户那里获取包含各种选择的信息类型。用户将复选框标记为开启</a:t>
                      </a:r>
                      <a:r>
                        <a:rPr lang="en-US" sz="1050" kern="100">
                          <a:effectLst/>
                        </a:rPr>
                        <a:t> (true) </a:t>
                      </a:r>
                      <a:r>
                        <a:rPr lang="zh-CN" sz="1050" kern="100">
                          <a:effectLst/>
                        </a:rPr>
                        <a:t>或关闭</a:t>
                      </a:r>
                      <a:r>
                        <a:rPr lang="en-US" sz="1050" kern="100">
                          <a:effectLst/>
                        </a:rPr>
                        <a:t> (false)</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20223844"/>
                  </a:ext>
                </a:extLst>
              </a:tr>
              <a:tr h="284432">
                <a:tc>
                  <a:txBody>
                    <a:bodyPr/>
                    <a:lstStyle/>
                    <a:p>
                      <a:pPr algn="just">
                        <a:lnSpc>
                          <a:spcPct val="150000"/>
                        </a:lnSpc>
                        <a:spcAft>
                          <a:spcPts val="0"/>
                        </a:spcAft>
                      </a:pPr>
                      <a:r>
                        <a:rPr lang="en-US" sz="1050" u="none" strike="noStrike" kern="100">
                          <a:effectLst/>
                          <a:hlinkClick r:id="rId6"/>
                        </a:rPr>
                        <a:t>TextField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a:effectLst/>
                        </a:rPr>
                        <a:t>Text Field </a:t>
                      </a:r>
                      <a:r>
                        <a:rPr lang="zh-CN" sz="1050" kern="100">
                          <a:effectLst/>
                        </a:rPr>
                        <a:t>基本上用于以文本的形式获取用户的输入。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13771091"/>
                  </a:ext>
                </a:extLst>
              </a:tr>
              <a:tr h="568863">
                <a:tc>
                  <a:txBody>
                    <a:bodyPr/>
                    <a:lstStyle/>
                    <a:p>
                      <a:pPr algn="just">
                        <a:lnSpc>
                          <a:spcPct val="150000"/>
                        </a:lnSpc>
                        <a:spcAft>
                          <a:spcPts val="0"/>
                        </a:spcAft>
                      </a:pPr>
                      <a:r>
                        <a:rPr lang="en-US" sz="1050" u="none" strike="noStrike" kern="100">
                          <a:effectLst/>
                          <a:hlinkClick r:id="rId7"/>
                        </a:rPr>
                        <a:t>PasswordField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dirty="0" err="1">
                          <a:effectLst/>
                        </a:rPr>
                        <a:t>PasswordField</a:t>
                      </a:r>
                      <a:r>
                        <a:rPr lang="en-US" sz="1050" kern="100" dirty="0">
                          <a:effectLst/>
                        </a:rPr>
                        <a:t> </a:t>
                      </a:r>
                      <a:r>
                        <a:rPr lang="zh-CN" sz="1050" kern="100" dirty="0">
                          <a:effectLst/>
                        </a:rPr>
                        <a:t>用于获取用户的密码。在密码字段中输入的任何内容都不会在屏幕上显示给任何人。</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376031"/>
                  </a:ext>
                </a:extLst>
              </a:tr>
              <a:tr h="284432">
                <a:tc>
                  <a:txBody>
                    <a:bodyPr/>
                    <a:lstStyle/>
                    <a:p>
                      <a:pPr algn="just">
                        <a:lnSpc>
                          <a:spcPct val="150000"/>
                        </a:lnSpc>
                        <a:spcAft>
                          <a:spcPts val="0"/>
                        </a:spcAft>
                      </a:pPr>
                      <a:r>
                        <a:rPr lang="en-US" sz="1050" u="none" strike="noStrike" kern="100">
                          <a:effectLst/>
                          <a:hlinkClick r:id="rId8"/>
                        </a:rPr>
                        <a:t>HyperLink</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超链接用于通过您的应用程序引用任何网页。</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6343240"/>
                  </a:ext>
                </a:extLst>
              </a:tr>
              <a:tr h="568863">
                <a:tc>
                  <a:txBody>
                    <a:bodyPr/>
                    <a:lstStyle/>
                    <a:p>
                      <a:pPr algn="just">
                        <a:lnSpc>
                          <a:spcPct val="150000"/>
                        </a:lnSpc>
                        <a:spcAft>
                          <a:spcPts val="0"/>
                        </a:spcAft>
                      </a:pPr>
                      <a:r>
                        <a:rPr lang="en-US" sz="1050" u="none" strike="noStrike" kern="100">
                          <a:effectLst/>
                          <a:hlinkClick r:id="rId9"/>
                        </a:rPr>
                        <a:t>Slider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dirty="0">
                          <a:effectLst/>
                        </a:rPr>
                        <a:t>滑块用于以图形形式向用户提供选项窗格，用户需要在该范围内移动滑块以选择其中一个。</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7580222"/>
                  </a:ext>
                </a:extLst>
              </a:tr>
              <a:tr h="284432">
                <a:tc>
                  <a:txBody>
                    <a:bodyPr/>
                    <a:lstStyle/>
                    <a:p>
                      <a:pPr algn="just">
                        <a:lnSpc>
                          <a:spcPct val="150000"/>
                        </a:lnSpc>
                        <a:spcAft>
                          <a:spcPts val="0"/>
                        </a:spcAft>
                      </a:pPr>
                      <a:r>
                        <a:rPr lang="en-US" sz="1050" u="none" strike="noStrike" kern="100">
                          <a:effectLst/>
                          <a:hlinkClick r:id="rId10"/>
                        </a:rPr>
                        <a:t>ProgressBar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进度条用于向用户显示工作进度。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51635006"/>
                  </a:ext>
                </a:extLst>
              </a:tr>
              <a:tr h="568863">
                <a:tc>
                  <a:txBody>
                    <a:bodyPr/>
                    <a:lstStyle/>
                    <a:p>
                      <a:pPr algn="just">
                        <a:lnSpc>
                          <a:spcPct val="150000"/>
                        </a:lnSpc>
                        <a:spcAft>
                          <a:spcPts val="0"/>
                        </a:spcAft>
                      </a:pPr>
                      <a:r>
                        <a:rPr lang="en-US" sz="1050" u="none" strike="noStrike" kern="100">
                          <a:effectLst/>
                          <a:hlinkClick r:id="rId11"/>
                        </a:rPr>
                        <a:t>ProgressIndicator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050" kern="100">
                          <a:effectLst/>
                        </a:rPr>
                        <a:t>它不是向用户显示模拟进度，而是显示数字进度，以便用户可以知道完成的工作量的百分比。</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46801780"/>
                  </a:ext>
                </a:extLst>
              </a:tr>
              <a:tr h="568863">
                <a:tc>
                  <a:txBody>
                    <a:bodyPr/>
                    <a:lstStyle/>
                    <a:p>
                      <a:pPr algn="just">
                        <a:lnSpc>
                          <a:spcPct val="150000"/>
                        </a:lnSpc>
                        <a:spcAft>
                          <a:spcPts val="0"/>
                        </a:spcAft>
                      </a:pPr>
                      <a:r>
                        <a:rPr lang="en-US" sz="1050" u="none" strike="noStrike" kern="100">
                          <a:effectLst/>
                          <a:hlinkClick r:id="rId12"/>
                        </a:rPr>
                        <a:t>ScrollBar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a:effectLst/>
                        </a:rPr>
                        <a:t>JavaFX ScrollBar </a:t>
                      </a:r>
                      <a:r>
                        <a:rPr lang="zh-CN" sz="1050" kern="100">
                          <a:effectLst/>
                        </a:rPr>
                        <a:t>用于向用户提供滚动条，以便用户可以向下滚动应用程序页面。</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36904664"/>
                  </a:ext>
                </a:extLst>
              </a:tr>
              <a:tr h="284432">
                <a:tc>
                  <a:txBody>
                    <a:bodyPr/>
                    <a:lstStyle/>
                    <a:p>
                      <a:pPr algn="just">
                        <a:lnSpc>
                          <a:spcPct val="150000"/>
                        </a:lnSpc>
                        <a:spcAft>
                          <a:spcPts val="0"/>
                        </a:spcAft>
                      </a:pPr>
                      <a:r>
                        <a:rPr lang="en-US" sz="1050" u="none" strike="noStrike" kern="100">
                          <a:effectLst/>
                          <a:hlinkClick r:id="rId13"/>
                        </a:rPr>
                        <a:t>Menu</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a:effectLst/>
                        </a:rPr>
                        <a:t>JavaFX </a:t>
                      </a:r>
                      <a:r>
                        <a:rPr lang="zh-CN" sz="1050" kern="100">
                          <a:effectLst/>
                        </a:rPr>
                        <a:t>提供了一个</a:t>
                      </a:r>
                      <a:r>
                        <a:rPr lang="en-US" sz="1050" kern="100">
                          <a:effectLst/>
                        </a:rPr>
                        <a:t> Menu </a:t>
                      </a:r>
                      <a:r>
                        <a:rPr lang="zh-CN" sz="1050" kern="100">
                          <a:effectLst/>
                        </a:rPr>
                        <a:t>类来实现菜单。菜单是任何应用程序的主要组件。</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40692919"/>
                  </a:ext>
                </a:extLst>
              </a:tr>
              <a:tr h="568863">
                <a:tc>
                  <a:txBody>
                    <a:bodyPr/>
                    <a:lstStyle/>
                    <a:p>
                      <a:pPr algn="just">
                        <a:lnSpc>
                          <a:spcPct val="150000"/>
                        </a:lnSpc>
                        <a:spcAft>
                          <a:spcPts val="0"/>
                        </a:spcAft>
                      </a:pPr>
                      <a:r>
                        <a:rPr lang="en-US" sz="1050" u="none" strike="noStrike" kern="100">
                          <a:effectLst/>
                          <a:hlinkClick r:id="rId14"/>
                        </a:rPr>
                        <a:t>ToolTip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en-US" sz="1050" kern="100" dirty="0">
                          <a:effectLst/>
                        </a:rPr>
                        <a:t>JavaFX ToolTip </a:t>
                      </a:r>
                      <a:r>
                        <a:rPr lang="zh-CN" sz="1050" kern="100" dirty="0">
                          <a:effectLst/>
                        </a:rPr>
                        <a:t>用于向用户提供有关任何组件的提示。它主要用于提供有关应用程序中使用的文本字段或密码字段的提示。</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84671746"/>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en-US" dirty="0"/>
              <a:t>事件</a:t>
            </a:r>
          </a:p>
        </p:txBody>
      </p:sp>
      <p:sp>
        <p:nvSpPr>
          <p:cNvPr id="4" name="内容占位符 3"/>
          <p:cNvSpPr>
            <a:spLocks noGrp="1"/>
          </p:cNvSpPr>
          <p:nvPr>
            <p:ph idx="1"/>
          </p:nvPr>
        </p:nvSpPr>
        <p:spPr>
          <a:xfrm>
            <a:off x="305682" y="836712"/>
            <a:ext cx="11334933" cy="5681980"/>
          </a:xfrm>
        </p:spPr>
        <p:txBody>
          <a:bodyPr/>
          <a:lstStyle/>
          <a:p>
            <a:r>
              <a:rPr lang="zh-CN" altLang="en-US" dirty="0">
                <a:latin typeface="Times New Roman" panose="02020603050405020304" pitchFamily="18" charset="0"/>
                <a:cs typeface="Times New Roman" panose="02020603050405020304" pitchFamily="18" charset="0"/>
              </a:rPr>
              <a:t>在 </a:t>
            </a:r>
            <a:r>
              <a:rPr lang="en-US" altLang="zh-CN" dirty="0">
                <a:latin typeface="Times New Roman" panose="02020603050405020304" pitchFamily="18" charset="0"/>
                <a:cs typeface="Times New Roman" panose="02020603050405020304" pitchFamily="18" charset="0"/>
              </a:rPr>
              <a:t>JavaFX </a:t>
            </a:r>
            <a:r>
              <a:rPr lang="zh-CN" altLang="en-US" dirty="0">
                <a:latin typeface="Times New Roman" panose="02020603050405020304" pitchFamily="18" charset="0"/>
                <a:cs typeface="Times New Roman" panose="02020603050405020304" pitchFamily="18" charset="0"/>
              </a:rPr>
              <a:t>应用程序中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事件用来通知应用程序发生了变化。当用户点击一个按钮、按下一个键、移动鼠标、或者执行其他的操作</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系统都会有事件被推送出。在应用程序中注册事件过滤器和事件处理器可以接收到事件并提供处理。</a:t>
            </a:r>
            <a:r>
              <a:rPr lang="en-US" altLang="zh-CN" dirty="0">
                <a:latin typeface="Times New Roman" panose="02020603050405020304" pitchFamily="18" charset="0"/>
                <a:cs typeface="Times New Roman" panose="02020603050405020304" pitchFamily="18" charset="0"/>
              </a:rPr>
              <a:t>JavaFX</a:t>
            </a:r>
            <a:r>
              <a:rPr lang="zh-CN" altLang="en-US" dirty="0">
                <a:latin typeface="Times New Roman" panose="02020603050405020304" pitchFamily="18" charset="0"/>
                <a:cs typeface="Times New Roman" panose="02020603050405020304" pitchFamily="18" charset="0"/>
              </a:rPr>
              <a:t>中提供了处理各种事件的支持，</a:t>
            </a:r>
            <a:r>
              <a:rPr lang="en-US" altLang="zh-CN" dirty="0" err="1">
                <a:latin typeface="Times New Roman" panose="02020603050405020304" pitchFamily="18" charset="0"/>
                <a:cs typeface="Times New Roman" panose="02020603050405020304" pitchFamily="18" charset="0"/>
              </a:rPr>
              <a:t>javafx.event.Event</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类是所有事件的基类。常用事件类型如</a:t>
            </a:r>
            <a:r>
              <a:rPr lang="zh-CN" altLang="en-US" dirty="0" smtClean="0">
                <a:latin typeface="Times New Roman" panose="02020603050405020304" pitchFamily="18" charset="0"/>
                <a:cs typeface="Times New Roman" panose="02020603050405020304" pitchFamily="18" charset="0"/>
              </a:rPr>
              <a:t>表所</a:t>
            </a:r>
            <a:r>
              <a:rPr lang="zh-CN" altLang="en-US" dirty="0">
                <a:latin typeface="Times New Roman" panose="02020603050405020304" pitchFamily="18" charset="0"/>
                <a:cs typeface="Times New Roman" panose="02020603050405020304" pitchFamily="18" charset="0"/>
              </a:rPr>
              <a:t>示。</a:t>
            </a:r>
            <a:endParaRPr lang="en-US" altLang="zh-CN" dirty="0">
              <a:latin typeface="Times New Roman" panose="02020603050405020304" pitchFamily="18" charset="0"/>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085185432"/>
              </p:ext>
            </p:extLst>
          </p:nvPr>
        </p:nvGraphicFramePr>
        <p:xfrm>
          <a:off x="1343471" y="3212980"/>
          <a:ext cx="9505058" cy="3307080"/>
        </p:xfrm>
        <a:graphic>
          <a:graphicData uri="http://schemas.openxmlformats.org/drawingml/2006/table">
            <a:tbl>
              <a:tblPr firstRow="1" firstCol="1" bandRow="1">
                <a:tableStyleId>{5C22544A-7EE6-4342-B048-85BDC9FD1C3A}</a:tableStyleId>
              </a:tblPr>
              <a:tblGrid>
                <a:gridCol w="1377512">
                  <a:extLst>
                    <a:ext uri="{9D8B030D-6E8A-4147-A177-3AD203B41FA5}">
                      <a16:colId xmlns:a16="http://schemas.microsoft.com/office/drawing/2014/main" val="4276153141"/>
                    </a:ext>
                  </a:extLst>
                </a:gridCol>
                <a:gridCol w="4063773">
                  <a:extLst>
                    <a:ext uri="{9D8B030D-6E8A-4147-A177-3AD203B41FA5}">
                      <a16:colId xmlns:a16="http://schemas.microsoft.com/office/drawing/2014/main" val="2188060868"/>
                    </a:ext>
                  </a:extLst>
                </a:gridCol>
                <a:gridCol w="4063773">
                  <a:extLst>
                    <a:ext uri="{9D8B030D-6E8A-4147-A177-3AD203B41FA5}">
                      <a16:colId xmlns:a16="http://schemas.microsoft.com/office/drawing/2014/main" val="3290599293"/>
                    </a:ext>
                  </a:extLst>
                </a:gridCol>
              </a:tblGrid>
              <a:tr h="293832">
                <a:tc>
                  <a:txBody>
                    <a:bodyPr/>
                    <a:lstStyle/>
                    <a:p>
                      <a:pPr algn="just">
                        <a:lnSpc>
                          <a:spcPct val="150000"/>
                        </a:lnSpc>
                        <a:spcAft>
                          <a:spcPts val="0"/>
                        </a:spcAft>
                      </a:pPr>
                      <a:r>
                        <a:rPr lang="zh-CN" sz="1400" kern="100" dirty="0">
                          <a:effectLst/>
                        </a:rPr>
                        <a:t>事件类型</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lnSpc>
                          <a:spcPct val="150000"/>
                        </a:lnSpc>
                        <a:spcAft>
                          <a:spcPts val="0"/>
                        </a:spcAft>
                      </a:pPr>
                      <a:r>
                        <a:rPr lang="zh-CN" sz="1400" kern="100">
                          <a:effectLst/>
                        </a:rPr>
                        <a:t>事件名称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lnSpc>
                          <a:spcPct val="150000"/>
                        </a:lnSpc>
                        <a:spcAft>
                          <a:spcPts val="0"/>
                        </a:spcAft>
                      </a:pPr>
                      <a:r>
                        <a:rPr lang="zh-CN" sz="1400" kern="100">
                          <a:effectLst/>
                        </a:rPr>
                        <a:t>描述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61719311"/>
                  </a:ext>
                </a:extLst>
              </a:tr>
              <a:tr h="293832">
                <a:tc rowSpan="3">
                  <a:txBody>
                    <a:bodyPr/>
                    <a:lstStyle/>
                    <a:p>
                      <a:pPr algn="just">
                        <a:lnSpc>
                          <a:spcPct val="150000"/>
                        </a:lnSpc>
                        <a:spcAft>
                          <a:spcPts val="0"/>
                        </a:spcAft>
                      </a:pPr>
                      <a:r>
                        <a:rPr lang="zh-CN" sz="1400" kern="100" dirty="0">
                          <a:effectLst/>
                        </a:rPr>
                        <a:t>键盘事件</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en-US" sz="1400" kern="100" dirty="0" err="1">
                          <a:effectLst/>
                        </a:rPr>
                        <a:t>onKeyPressed</a:t>
                      </a:r>
                      <a:r>
                        <a:rPr lang="en-US" sz="1400" kern="10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400" kern="100">
                          <a:effectLst/>
                        </a:rPr>
                        <a:t>当节点具有焦点并按下键时将调用该函数。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91636640"/>
                  </a:ext>
                </a:extLst>
              </a:tr>
              <a:tr h="293832">
                <a:tc vMerge="1">
                  <a:txBody>
                    <a:bodyPr/>
                    <a:lstStyle/>
                    <a:p>
                      <a:endParaRPr lang="zh-CN" altLang="en-US"/>
                    </a:p>
                  </a:txBody>
                  <a:tcPr/>
                </a:tc>
                <a:tc>
                  <a:txBody>
                    <a:bodyPr/>
                    <a:lstStyle/>
                    <a:p>
                      <a:pPr algn="l">
                        <a:lnSpc>
                          <a:spcPct val="150000"/>
                        </a:lnSpc>
                        <a:spcAft>
                          <a:spcPts val="0"/>
                        </a:spcAft>
                      </a:pPr>
                      <a:r>
                        <a:rPr lang="en-US" sz="1400" kern="100" dirty="0" err="1">
                          <a:effectLst/>
                        </a:rPr>
                        <a:t>onKeyReleased</a:t>
                      </a:r>
                      <a:r>
                        <a:rPr lang="en-US" sz="1400" kern="10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400" kern="100">
                          <a:effectLst/>
                        </a:rPr>
                        <a:t>当节点具有焦点并释放键时将调用该函数。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83180137"/>
                  </a:ext>
                </a:extLst>
              </a:tr>
              <a:tr h="292700">
                <a:tc vMerge="1">
                  <a:txBody>
                    <a:bodyPr/>
                    <a:lstStyle/>
                    <a:p>
                      <a:endParaRPr lang="zh-CN" altLang="en-US"/>
                    </a:p>
                  </a:txBody>
                  <a:tcPr/>
                </a:tc>
                <a:tc>
                  <a:txBody>
                    <a:bodyPr/>
                    <a:lstStyle/>
                    <a:p>
                      <a:pPr algn="l">
                        <a:lnSpc>
                          <a:spcPct val="150000"/>
                        </a:lnSpc>
                        <a:spcAft>
                          <a:spcPts val="0"/>
                        </a:spcAft>
                      </a:pPr>
                      <a:r>
                        <a:rPr lang="en-US" sz="1400" kern="100" dirty="0" err="1">
                          <a:effectLst/>
                        </a:rPr>
                        <a:t>onKeyTyped</a:t>
                      </a:r>
                      <a:r>
                        <a:rPr lang="en-US" sz="1400" kern="10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a:effectLst/>
                        </a:rPr>
                        <a:t>当节点具有焦点并键入键时将调用该函数。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88085611"/>
                  </a:ext>
                </a:extLst>
              </a:tr>
              <a:tr h="293832">
                <a:tc rowSpan="6">
                  <a:txBody>
                    <a:bodyPr/>
                    <a:lstStyle/>
                    <a:p>
                      <a:pPr algn="just">
                        <a:lnSpc>
                          <a:spcPct val="150000"/>
                        </a:lnSpc>
                        <a:spcAft>
                          <a:spcPts val="0"/>
                        </a:spcAft>
                      </a:pPr>
                      <a:r>
                        <a:rPr lang="zh-CN" sz="1400" kern="100">
                          <a:effectLst/>
                        </a:rPr>
                        <a:t>鼠标事件</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en-US" sz="1400" kern="100" dirty="0" err="1">
                          <a:effectLst/>
                        </a:rPr>
                        <a:t>onMouseClicked</a:t>
                      </a:r>
                      <a:r>
                        <a:rPr lang="en-US" sz="1400" kern="10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50000"/>
                        </a:lnSpc>
                        <a:spcAft>
                          <a:spcPts val="0"/>
                        </a:spcAft>
                      </a:pPr>
                      <a:r>
                        <a:rPr lang="zh-CN" sz="1400" kern="100">
                          <a:effectLst/>
                        </a:rPr>
                        <a:t>当在节点上单击鼠标按钮时将调用该函数。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4294486"/>
                  </a:ext>
                </a:extLst>
              </a:tr>
              <a:tr h="292700">
                <a:tc vMerge="1">
                  <a:txBody>
                    <a:bodyPr/>
                    <a:lstStyle/>
                    <a:p>
                      <a:endParaRPr lang="zh-CN" altLang="en-US"/>
                    </a:p>
                  </a:txBody>
                  <a:tcPr/>
                </a:tc>
                <a:tc>
                  <a:txBody>
                    <a:bodyPr/>
                    <a:lstStyle/>
                    <a:p>
                      <a:pPr algn="l">
                        <a:lnSpc>
                          <a:spcPct val="150000"/>
                        </a:lnSpc>
                        <a:spcAft>
                          <a:spcPts val="0"/>
                        </a:spcAft>
                      </a:pPr>
                      <a:r>
                        <a:rPr lang="en-US" sz="1400" kern="100" dirty="0" err="1">
                          <a:effectLst/>
                        </a:rPr>
                        <a:t>onMouseEntered</a:t>
                      </a:r>
                      <a:r>
                        <a:rPr lang="en-US" sz="1400" kern="10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a:effectLst/>
                        </a:rPr>
                        <a:t>当鼠标进入节点时将调用该函数。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75960441"/>
                  </a:ext>
                </a:extLst>
              </a:tr>
              <a:tr h="292700">
                <a:tc vMerge="1">
                  <a:txBody>
                    <a:bodyPr/>
                    <a:lstStyle/>
                    <a:p>
                      <a:endParaRPr lang="zh-CN" altLang="en-US"/>
                    </a:p>
                  </a:txBody>
                  <a:tcPr/>
                </a:tc>
                <a:tc>
                  <a:txBody>
                    <a:bodyPr/>
                    <a:lstStyle/>
                    <a:p>
                      <a:pPr algn="l">
                        <a:lnSpc>
                          <a:spcPct val="150000"/>
                        </a:lnSpc>
                        <a:spcAft>
                          <a:spcPts val="0"/>
                        </a:spcAft>
                      </a:pPr>
                      <a:r>
                        <a:rPr lang="en-US" sz="1400" kern="100">
                          <a:effectLst/>
                        </a:rPr>
                        <a:t>onMouseExited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dirty="0">
                          <a:effectLst/>
                        </a:rPr>
                        <a:t>当鼠标退出节点时将调用该函数。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02528800"/>
                  </a:ext>
                </a:extLst>
              </a:tr>
              <a:tr h="292700">
                <a:tc vMerge="1">
                  <a:txBody>
                    <a:bodyPr/>
                    <a:lstStyle/>
                    <a:p>
                      <a:endParaRPr lang="zh-CN" altLang="en-US"/>
                    </a:p>
                  </a:txBody>
                  <a:tcPr/>
                </a:tc>
                <a:tc>
                  <a:txBody>
                    <a:bodyPr/>
                    <a:lstStyle/>
                    <a:p>
                      <a:pPr algn="l">
                        <a:lnSpc>
                          <a:spcPct val="150000"/>
                        </a:lnSpc>
                        <a:spcAft>
                          <a:spcPts val="0"/>
                        </a:spcAft>
                      </a:pPr>
                      <a:r>
                        <a:rPr lang="en-US" sz="1400" kern="100">
                          <a:effectLst/>
                        </a:rPr>
                        <a:t>onMouseMoved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dirty="0">
                          <a:effectLst/>
                        </a:rPr>
                        <a:t>当鼠标在节点内移动并且没有按下按钮时将调用该函数。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76692893"/>
                  </a:ext>
                </a:extLst>
              </a:tr>
              <a:tr h="292700">
                <a:tc vMerge="1">
                  <a:txBody>
                    <a:bodyPr/>
                    <a:lstStyle/>
                    <a:p>
                      <a:endParaRPr lang="zh-CN" altLang="en-US"/>
                    </a:p>
                  </a:txBody>
                  <a:tcPr/>
                </a:tc>
                <a:tc>
                  <a:txBody>
                    <a:bodyPr/>
                    <a:lstStyle/>
                    <a:p>
                      <a:pPr algn="l">
                        <a:lnSpc>
                          <a:spcPct val="150000"/>
                        </a:lnSpc>
                        <a:spcAft>
                          <a:spcPts val="0"/>
                        </a:spcAft>
                      </a:pPr>
                      <a:r>
                        <a:rPr lang="en-US" sz="1400" kern="100">
                          <a:effectLst/>
                        </a:rPr>
                        <a:t>onMousePressed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dirty="0">
                          <a:effectLst/>
                        </a:rPr>
                        <a:t>当在节点上按下鼠标按钮时将调用该函数。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84011417"/>
                  </a:ext>
                </a:extLst>
              </a:tr>
              <a:tr h="292700">
                <a:tc vMerge="1">
                  <a:txBody>
                    <a:bodyPr/>
                    <a:lstStyle/>
                    <a:p>
                      <a:endParaRPr lang="zh-CN" altLang="en-US"/>
                    </a:p>
                  </a:txBody>
                  <a:tcPr/>
                </a:tc>
                <a:tc>
                  <a:txBody>
                    <a:bodyPr/>
                    <a:lstStyle/>
                    <a:p>
                      <a:pPr algn="l">
                        <a:lnSpc>
                          <a:spcPct val="150000"/>
                        </a:lnSpc>
                        <a:spcAft>
                          <a:spcPts val="0"/>
                        </a:spcAft>
                      </a:pPr>
                      <a:r>
                        <a:rPr lang="en-US" sz="1400" kern="100">
                          <a:effectLst/>
                        </a:rPr>
                        <a:t>onMouseReleased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1400" kern="100" dirty="0">
                          <a:effectLst/>
                        </a:rPr>
                        <a:t>当在节点上释放鼠标按钮时将调用该函数。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1630651"/>
                  </a:ext>
                </a:extLst>
              </a:tr>
            </a:tbl>
          </a:graphicData>
        </a:graphic>
      </p:graphicFrame>
    </p:spTree>
    <p:extLst>
      <p:ext uri="{BB962C8B-B14F-4D97-AF65-F5344CB8AC3E}">
        <p14:creationId xmlns:p14="http://schemas.microsoft.com/office/powerpoint/2010/main" val="965282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dirty="0">
              <a:latin typeface="Times New Roman" panose="02020603050405020304" pitchFamily="18" charset="0"/>
              <a:cs typeface="Times New Roman" panose="02020603050405020304" pitchFamily="18" charset="0"/>
            </a:endParaRPr>
          </a:p>
        </p:txBody>
      </p:sp>
      <p:sp>
        <p:nvSpPr>
          <p:cNvPr id="32773" name="矩形 8"/>
          <p:cNvSpPr/>
          <p:nvPr>
            <p:custDataLst>
              <p:tags r:id="rId1"/>
            </p:custDataLst>
          </p:nvPr>
        </p:nvSpPr>
        <p:spPr>
          <a:xfrm>
            <a:off x="1757680" y="1590040"/>
            <a:ext cx="9376410" cy="892552"/>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：了解</a:t>
            </a:r>
            <a:r>
              <a:rPr lang="en-US" altLang="zh-CN" sz="2000" dirty="0">
                <a:solidFill>
                  <a:srgbClr val="000000"/>
                </a:solidFill>
                <a:latin typeface="微软雅黑" panose="020B0503020204020204" pitchFamily="34" charset="-122"/>
                <a:ea typeface="微软雅黑" panose="020B0503020204020204" pitchFamily="34" charset="-122"/>
              </a:rPr>
              <a:t>GUI</a:t>
            </a:r>
            <a:r>
              <a:rPr lang="zh-CN" altLang="en-US" sz="2000" dirty="0">
                <a:solidFill>
                  <a:srgbClr val="000000"/>
                </a:solidFill>
                <a:latin typeface="微软雅黑" panose="020B0503020204020204" pitchFamily="34" charset="-122"/>
                <a:ea typeface="微软雅黑" panose="020B0503020204020204" pitchFamily="34" charset="-122"/>
              </a:rPr>
              <a:t>编程的基本原理以及框架包；理解基础框架中提供的容器关联关系；理解</a:t>
            </a:r>
            <a:r>
              <a:rPr lang="en-US" altLang="zh-CN" sz="2000" dirty="0">
                <a:solidFill>
                  <a:srgbClr val="000000"/>
                </a:solidFill>
                <a:latin typeface="微软雅黑" panose="020B0503020204020204" pitchFamily="34" charset="-122"/>
                <a:ea typeface="微软雅黑" panose="020B0503020204020204" pitchFamily="34" charset="-122"/>
              </a:rPr>
              <a:t>Java</a:t>
            </a:r>
            <a:r>
              <a:rPr lang="zh-CN" altLang="en-US" sz="2000" dirty="0">
                <a:solidFill>
                  <a:srgbClr val="000000"/>
                </a:solidFill>
                <a:latin typeface="微软雅黑" panose="020B0503020204020204" pitchFamily="34" charset="-122"/>
                <a:ea typeface="微软雅黑" panose="020B0503020204020204" pitchFamily="34" charset="-122"/>
              </a:rPr>
              <a:t>事件运行原理以及机制。</a:t>
            </a:r>
          </a:p>
        </p:txBody>
      </p:sp>
      <p:sp>
        <p:nvSpPr>
          <p:cNvPr id="32774" name="矩形 9"/>
          <p:cNvSpPr/>
          <p:nvPr>
            <p:custDataLst>
              <p:tags r:id="rId2"/>
            </p:custDataLst>
          </p:nvPr>
        </p:nvSpPr>
        <p:spPr>
          <a:xfrm>
            <a:off x="1757680" y="3184525"/>
            <a:ext cx="9522896" cy="1292662"/>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：能设计基于</a:t>
            </a:r>
            <a:r>
              <a:rPr lang="en-US" altLang="zh-CN" sz="2000" dirty="0">
                <a:solidFill>
                  <a:srgbClr val="000000"/>
                </a:solidFill>
                <a:latin typeface="微软雅黑" panose="020B0503020204020204" pitchFamily="34" charset="-122"/>
                <a:ea typeface="微软雅黑" panose="020B0503020204020204" pitchFamily="34" charset="-122"/>
              </a:rPr>
              <a:t>Stage</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Scene</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Nodes</a:t>
            </a:r>
            <a:r>
              <a:rPr lang="zh-CN" altLang="en-US" sz="2000" dirty="0">
                <a:solidFill>
                  <a:srgbClr val="000000"/>
                </a:solidFill>
                <a:latin typeface="微软雅黑" panose="020B0503020204020204" pitchFamily="34" charset="-122"/>
                <a:ea typeface="微软雅黑" panose="020B0503020204020204" pitchFamily="34" charset="-122"/>
              </a:rPr>
              <a:t>等类型的窗体程序；掌握布局管理器类的应用，常用控件创建以及利用布局管理器完成程序布局；掌握键盘和键盘事件的监听以及处理方法。</a:t>
            </a:r>
          </a:p>
        </p:txBody>
      </p:sp>
      <p:sp>
        <p:nvSpPr>
          <p:cNvPr id="32775" name="矩形 10"/>
          <p:cNvSpPr/>
          <p:nvPr>
            <p:custDataLst>
              <p:tags r:id="rId3"/>
            </p:custDataLst>
          </p:nvPr>
        </p:nvSpPr>
        <p:spPr>
          <a:xfrm>
            <a:off x="1691640" y="4808765"/>
            <a:ext cx="9183370" cy="492443"/>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素质目标</a:t>
            </a:r>
            <a:r>
              <a:rPr lang="zh-CN" altLang="en-US" sz="2000" dirty="0">
                <a:solidFill>
                  <a:srgbClr val="000000"/>
                </a:solidFill>
                <a:latin typeface="微软雅黑" panose="020B0503020204020204" pitchFamily="34" charset="-122"/>
                <a:ea typeface="微软雅黑" panose="020B0503020204020204" pitchFamily="34" charset="-122"/>
              </a:rPr>
              <a:t>：养成及时处理事务的好习惯，提高学习与工作效率。</a:t>
            </a:r>
          </a:p>
        </p:txBody>
      </p:sp>
      <p:sp>
        <p:nvSpPr>
          <p:cNvPr id="32777" name="圆角矩形 4"/>
          <p:cNvSpPr>
            <a:spLocks noChangeAspect="1"/>
          </p:cNvSpPr>
          <p:nvPr>
            <p:custDataLst>
              <p:tags r:id="rId4"/>
            </p:custDataLst>
          </p:nvPr>
        </p:nvSpPr>
        <p:spPr>
          <a:xfrm>
            <a:off x="971550" y="3274050"/>
            <a:ext cx="539750" cy="541338"/>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a:t>
            </a:r>
          </a:p>
        </p:txBody>
      </p:sp>
      <p:sp>
        <p:nvSpPr>
          <p:cNvPr id="32778" name="圆角矩形 3"/>
          <p:cNvSpPr>
            <a:spLocks noChangeAspect="1"/>
          </p:cNvSpPr>
          <p:nvPr>
            <p:custDataLst>
              <p:tags r:id="rId5"/>
            </p:custDataLst>
          </p:nvPr>
        </p:nvSpPr>
        <p:spPr>
          <a:xfrm>
            <a:off x="971550" y="4770120"/>
            <a:ext cx="539750" cy="539750"/>
          </a:xfrm>
          <a:prstGeom prst="roundRect">
            <a:avLst>
              <a:gd name="adj" fmla="val 16667"/>
            </a:avLst>
          </a:prstGeom>
          <a:solidFill>
            <a:srgbClr val="00B050"/>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3</a:t>
            </a:r>
          </a:p>
        </p:txBody>
      </p:sp>
      <p:sp>
        <p:nvSpPr>
          <p:cNvPr id="6" name="圆角矩形 3"/>
          <p:cNvSpPr>
            <a:spLocks noChangeAspect="1"/>
          </p:cNvSpPr>
          <p:nvPr>
            <p:custDataLst>
              <p:tags r:id="rId6"/>
            </p:custDataLst>
          </p:nvPr>
        </p:nvSpPr>
        <p:spPr>
          <a:xfrm>
            <a:off x="968375" y="1774190"/>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sym typeface="+mn-ea"/>
              </a:rPr>
              <a:t>验证性实验</a:t>
            </a:r>
            <a:r>
              <a:rPr dirty="0" smtClean="0">
                <a:sym typeface="+mn-ea"/>
              </a:rPr>
              <a:t>--</a:t>
            </a:r>
            <a:r>
              <a:rPr lang="zh-CN" altLang="en-US" dirty="0">
                <a:sym typeface="+mn-ea"/>
              </a:rPr>
              <a:t>多边形组件</a:t>
            </a:r>
            <a:r>
              <a:rPr lang="zh-CN" altLang="en-US" dirty="0" smtClean="0">
                <a:sym typeface="+mn-ea"/>
              </a:rPr>
              <a:t>绘图</a:t>
            </a:r>
            <a:endParaRPr lang="zh-CN" altLang="en-US" dirty="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rPr>
              <a:t>运行下列</a:t>
            </a:r>
            <a:r>
              <a:rPr lang="en-US" altLang="zh-CN" dirty="0">
                <a:latin typeface="Times New Roman" panose="02020603050405020304" pitchFamily="18" charset="0"/>
                <a:cs typeface="Times New Roman" panose="02020603050405020304" pitchFamily="18" charset="0"/>
              </a:rPr>
              <a:t>Java</a:t>
            </a:r>
            <a:r>
              <a:rPr lang="zh-CN" altLang="en-US" dirty="0">
                <a:latin typeface="Times New Roman" panose="02020603050405020304" pitchFamily="18" charset="0"/>
                <a:cs typeface="Times New Roman" panose="02020603050405020304" pitchFamily="18" charset="0"/>
              </a:rPr>
              <a:t>绘图代码</a:t>
            </a:r>
            <a:r>
              <a:rPr lang="zh-CN" altLang="en-US" dirty="0" smtClean="0">
                <a:latin typeface="Times New Roman" panose="02020603050405020304" pitchFamily="18" charset="0"/>
                <a:cs typeface="Times New Roman" panose="02020603050405020304" pitchFamily="18" charset="0"/>
              </a:rPr>
              <a:t>，下图为</a:t>
            </a:r>
            <a:r>
              <a:rPr lang="zh-CN" altLang="en-US" dirty="0">
                <a:latin typeface="Times New Roman" panose="02020603050405020304" pitchFamily="18" charset="0"/>
                <a:cs typeface="Times New Roman" panose="02020603050405020304" pitchFamily="18" charset="0"/>
              </a:rPr>
              <a:t>多边形组件绘图运行结果</a:t>
            </a:r>
            <a:r>
              <a:rPr lang="zh-CN" altLang="en-US"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342770" y="1719520"/>
            <a:ext cx="10212705" cy="923330"/>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图形绘制包中提供相关的多边形类，创建多边形类并指定点的坐标确定位置；</a:t>
            </a:r>
          </a:p>
          <a:p>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多边形类中提供关于颜色填充、绘制多边形的线条颜色等</a:t>
            </a:r>
            <a:r>
              <a:rPr lang="zh-CN" altLang="en-US" dirty="0" smtClean="0">
                <a:latin typeface="Times New Roman" panose="02020603050405020304" pitchFamily="18" charset="0"/>
                <a:cs typeface="Times New Roman" panose="02020603050405020304" pitchFamily="18" charset="0"/>
              </a:rPr>
              <a:t>方法。</a:t>
            </a:r>
            <a:endParaRPr lang="zh-CN" altLang="en-US" dirty="0"/>
          </a:p>
        </p:txBody>
      </p:sp>
      <p:pic>
        <p:nvPicPr>
          <p:cNvPr id="8" name="图片 7"/>
          <p:cNvPicPr>
            <a:picLocks noChangeAspect="1"/>
          </p:cNvPicPr>
          <p:nvPr>
            <p:custDataLst>
              <p:tags r:id="rId1"/>
            </p:custDataLst>
          </p:nvPr>
        </p:nvPicPr>
        <p:blipFill>
          <a:blip r:embed="rId3"/>
          <a:stretch>
            <a:fillRect/>
          </a:stretch>
        </p:blipFill>
        <p:spPr>
          <a:xfrm>
            <a:off x="914847" y="1772816"/>
            <a:ext cx="428625" cy="314325"/>
          </a:xfrm>
          <a:prstGeom prst="rect">
            <a:avLst/>
          </a:prstGeom>
        </p:spPr>
      </p:pic>
      <p:pic>
        <p:nvPicPr>
          <p:cNvPr id="11" name="图片 10"/>
          <p:cNvPicPr/>
          <p:nvPr/>
        </p:nvPicPr>
        <p:blipFill>
          <a:blip r:embed="rId4"/>
          <a:stretch>
            <a:fillRect/>
          </a:stretch>
        </p:blipFill>
        <p:spPr>
          <a:xfrm>
            <a:off x="4223792" y="3861048"/>
            <a:ext cx="3352800" cy="201168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sym typeface="+mn-ea"/>
              </a:rPr>
              <a:t>验证性实验</a:t>
            </a:r>
            <a:r>
              <a:rPr dirty="0" smtClean="0">
                <a:sym typeface="+mn-ea"/>
              </a:rPr>
              <a:t>--</a:t>
            </a:r>
            <a:r>
              <a:rPr lang="zh-CN" altLang="zh-CN" dirty="0"/>
              <a:t>椭圆、弧等图形绘制</a:t>
            </a:r>
            <a:endParaRPr lang="zh-CN" altLang="en-US" dirty="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rPr>
              <a:t>运行下列</a:t>
            </a:r>
            <a:r>
              <a:rPr lang="en-US" altLang="zh-CN" dirty="0">
                <a:latin typeface="Times New Roman" panose="02020603050405020304" pitchFamily="18" charset="0"/>
                <a:cs typeface="Times New Roman" panose="02020603050405020304" pitchFamily="18" charset="0"/>
              </a:rPr>
              <a:t>Java</a:t>
            </a:r>
            <a:r>
              <a:rPr lang="zh-CN" altLang="en-US" dirty="0">
                <a:latin typeface="Times New Roman" panose="02020603050405020304" pitchFamily="18" charset="0"/>
                <a:cs typeface="Times New Roman" panose="02020603050405020304" pitchFamily="18" charset="0"/>
              </a:rPr>
              <a:t>椭圆和弧绘制代码</a:t>
            </a:r>
            <a:r>
              <a:rPr lang="zh-CN" altLang="en-US" dirty="0" smtClean="0">
                <a:latin typeface="Times New Roman" panose="02020603050405020304" pitchFamily="18" charset="0"/>
                <a:cs typeface="Times New Roman" panose="02020603050405020304" pitchFamily="18" charset="0"/>
              </a:rPr>
              <a:t>，下图为</a:t>
            </a:r>
            <a:r>
              <a:rPr lang="zh-CN" altLang="en-US" dirty="0">
                <a:latin typeface="Times New Roman" panose="02020603050405020304" pitchFamily="18" charset="0"/>
                <a:cs typeface="Times New Roman" panose="02020603050405020304" pitchFamily="18" charset="0"/>
              </a:rPr>
              <a:t>绘制运行结果。通过该案例掌握</a:t>
            </a:r>
            <a:r>
              <a:rPr lang="en-US" altLang="zh-CN" dirty="0">
                <a:latin typeface="Times New Roman" panose="02020603050405020304" pitchFamily="18" charset="0"/>
                <a:cs typeface="Times New Roman" panose="02020603050405020304" pitchFamily="18" charset="0"/>
              </a:rPr>
              <a:t>GUI</a:t>
            </a:r>
            <a:r>
              <a:rPr lang="zh-CN" altLang="en-US" dirty="0">
                <a:latin typeface="Times New Roman" panose="02020603050405020304" pitchFamily="18" charset="0"/>
                <a:cs typeface="Times New Roman" panose="02020603050405020304" pitchFamily="18" charset="0"/>
              </a:rPr>
              <a:t>中绘制圆、椭圆、弧等图形的方法。</a:t>
            </a:r>
          </a:p>
        </p:txBody>
      </p:sp>
      <p:sp>
        <p:nvSpPr>
          <p:cNvPr id="2" name="文本框 1"/>
          <p:cNvSpPr txBox="1"/>
          <p:nvPr/>
        </p:nvSpPr>
        <p:spPr>
          <a:xfrm>
            <a:off x="1342770" y="1940639"/>
            <a:ext cx="10212705" cy="1200329"/>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 </a:t>
            </a:r>
            <a:r>
              <a:rPr lang="zh-CN" altLang="zh-CN" dirty="0">
                <a:latin typeface="Times New Roman" panose="02020603050405020304" pitchFamily="18" charset="0"/>
                <a:cs typeface="Times New Roman" panose="02020603050405020304" pitchFamily="18" charset="0"/>
              </a:rPr>
              <a:t>图形绘制包中提供相关的圆、椭圆、弧等绘图类，创建类并给定相关构造函数需要的坐标确定位置和大小；</a:t>
            </a:r>
          </a:p>
          <a:p>
            <a:r>
              <a:rPr lang="en-US" altLang="zh-CN" dirty="0">
                <a:latin typeface="Times New Roman" panose="02020603050405020304" pitchFamily="18" charset="0"/>
                <a:cs typeface="Times New Roman" panose="02020603050405020304" pitchFamily="18" charset="0"/>
              </a:rPr>
              <a:t>(2) </a:t>
            </a:r>
            <a:r>
              <a:rPr lang="zh-CN" altLang="zh-CN" dirty="0">
                <a:latin typeface="Times New Roman" panose="02020603050405020304" pitchFamily="18" charset="0"/>
                <a:cs typeface="Times New Roman" panose="02020603050405020304" pitchFamily="18" charset="0"/>
              </a:rPr>
              <a:t>相关类中提供关于填充颜色、绘制线条颜色等方法。</a:t>
            </a:r>
          </a:p>
        </p:txBody>
      </p:sp>
      <p:pic>
        <p:nvPicPr>
          <p:cNvPr id="8" name="图片 7"/>
          <p:cNvPicPr>
            <a:picLocks noChangeAspect="1"/>
          </p:cNvPicPr>
          <p:nvPr>
            <p:custDataLst>
              <p:tags r:id="rId1"/>
            </p:custDataLst>
          </p:nvPr>
        </p:nvPicPr>
        <p:blipFill>
          <a:blip r:embed="rId3"/>
          <a:stretch>
            <a:fillRect/>
          </a:stretch>
        </p:blipFill>
        <p:spPr>
          <a:xfrm>
            <a:off x="914847" y="1962547"/>
            <a:ext cx="428625" cy="314325"/>
          </a:xfrm>
          <a:prstGeom prst="rect">
            <a:avLst/>
          </a:prstGeom>
        </p:spPr>
      </p:pic>
      <p:pic>
        <p:nvPicPr>
          <p:cNvPr id="7" name="图片 6"/>
          <p:cNvPicPr/>
          <p:nvPr/>
        </p:nvPicPr>
        <p:blipFill>
          <a:blip r:embed="rId4"/>
          <a:stretch>
            <a:fillRect/>
          </a:stretch>
        </p:blipFill>
        <p:spPr>
          <a:xfrm>
            <a:off x="4583832" y="3256728"/>
            <a:ext cx="2736304" cy="3255387"/>
          </a:xfrm>
          <a:prstGeom prst="rect">
            <a:avLst/>
          </a:prstGeom>
        </p:spPr>
      </p:pic>
    </p:spTree>
    <p:extLst>
      <p:ext uri="{BB962C8B-B14F-4D97-AF65-F5344CB8AC3E}">
        <p14:creationId xmlns:p14="http://schemas.microsoft.com/office/powerpoint/2010/main" val="151105216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aa4ad8fd-6356-4c27-ac42-ab28eaea7b83"/>
  <p:tag name="COMMONDATA" val="eyJoZGlkIjoiMDQwYzkwZmFjZWQzN2U5MmI2NjRiYTdjMDZhOWRlZD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634"/>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1706</Words>
  <Application>Microsoft Office PowerPoint</Application>
  <PresentationFormat>宽屏</PresentationFormat>
  <Paragraphs>160</Paragraphs>
  <Slides>18</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1" baseType="lpstr">
      <vt:lpstr>黑体</vt:lpstr>
      <vt:lpstr>楷体_GB2312</vt:lpstr>
      <vt:lpstr>隶书</vt:lpstr>
      <vt:lpstr>宋体</vt:lpstr>
      <vt:lpstr>微软雅黑</vt:lpstr>
      <vt:lpstr>Arial</vt:lpstr>
      <vt:lpstr>Calibri</vt:lpstr>
      <vt:lpstr>Segoe UI</vt:lpstr>
      <vt:lpstr>Times New Roman</vt:lpstr>
      <vt:lpstr>Verdana</vt:lpstr>
      <vt:lpstr>Wingdings</vt:lpstr>
      <vt:lpstr>sample</vt:lpstr>
      <vt:lpstr>Photoshop.Image.6</vt:lpstr>
      <vt:lpstr>PowerPoint 演示文稿</vt:lpstr>
      <vt:lpstr>目 录</vt:lpstr>
      <vt:lpstr>容器</vt:lpstr>
      <vt:lpstr>布局管理器</vt:lpstr>
      <vt:lpstr>控件</vt:lpstr>
      <vt:lpstr>事件</vt:lpstr>
      <vt:lpstr>PowerPoint 演示文稿</vt:lpstr>
      <vt:lpstr>验证性实验--多边形组件绘图</vt:lpstr>
      <vt:lpstr>验证性实验--椭圆、弧等图形绘制</vt:lpstr>
      <vt:lpstr>验证性实验--文本绘制</vt:lpstr>
      <vt:lpstr>设计性实验--五子棋棋盘绘制</vt:lpstr>
      <vt:lpstr>设计性实验--布局管理器应用</vt:lpstr>
      <vt:lpstr>设计性实验--菜单设计</vt:lpstr>
      <vt:lpstr>设计性实验--登陆界面设计</vt:lpstr>
      <vt:lpstr>设计性实验--简易计算器界面设计</vt:lpstr>
      <vt:lpstr>设计性实验--文本编辑器设计</vt:lpstr>
      <vt:lpstr>PowerPoint 演示文稿</vt:lpstr>
      <vt:lpstr>实践是编程能力提升的最好途径， 让我们行动起来吧！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PC</cp:lastModifiedBy>
  <cp:revision>542</cp:revision>
  <dcterms:created xsi:type="dcterms:W3CDTF">2011-10-31T13:04:00Z</dcterms:created>
  <dcterms:modified xsi:type="dcterms:W3CDTF">2023-09-17T01:48:02Z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2052-12.1.0.15358</vt:lpwstr>
  </property>
  <property fmtid="{D5CDD505-2E9C-101B-9397-08002B2CF9AE}" pid="3" name="ICV">
    <vt:lpwstr>DC94507DA4284C319EA6EA5F5B1D8303_13</vt:lpwstr>
  </property>
</Properties>
</file>