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89" r:id="rId3"/>
    <p:sldId id="391" r:id="rId5"/>
    <p:sldId id="469" r:id="rId6"/>
    <p:sldId id="470" r:id="rId7"/>
    <p:sldId id="472" r:id="rId8"/>
    <p:sldId id="474" r:id="rId9"/>
    <p:sldId id="481" r:id="rId10"/>
    <p:sldId id="482" r:id="rId11"/>
    <p:sldId id="496" r:id="rId12"/>
    <p:sldId id="473" r:id="rId13"/>
    <p:sldId id="489" r:id="rId14"/>
    <p:sldId id="475" r:id="rId15"/>
    <p:sldId id="495" r:id="rId16"/>
    <p:sldId id="478" r:id="rId17"/>
    <p:sldId id="443" r:id="rId18"/>
  </p:sldIdLst>
  <p:sldSz cx="12192000" cy="6858000"/>
  <p:notesSz cx="6858000" cy="9144000"/>
  <p:custDataLst>
    <p:tags r:id="rId22"/>
  </p:custDataLst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2" userDrawn="1">
          <p15:clr>
            <a:srgbClr val="A4A3A4"/>
          </p15:clr>
        </p15:guide>
        <p15:guide id="2" pos="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D4D4"/>
    <a:srgbClr val="FFCC99"/>
    <a:srgbClr val="080808"/>
    <a:srgbClr val="0000FF"/>
    <a:srgbClr val="7AD4C4"/>
    <a:srgbClr val="00CCFF"/>
    <a:srgbClr val="0066FF"/>
    <a:srgbClr val="D52B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972"/>
    <p:restoredTop sz="87029"/>
  </p:normalViewPr>
  <p:slideViewPr>
    <p:cSldViewPr showGuides="1">
      <p:cViewPr varScale="1">
        <p:scale>
          <a:sx n="113" d="100"/>
          <a:sy n="113" d="100"/>
        </p:scale>
        <p:origin x="828" y="114"/>
      </p:cViewPr>
      <p:guideLst>
        <p:guide orient="horz" pos="2072"/>
        <p:guide pos="8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80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0EEB3A-801C-43F1-8D58-8ED8DE9C6BC7}" type="datetimeFigureOut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GB" altLang="zh-C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D8A360D-2EC2-4480-A212-A9F49058BD3C}" type="slidenum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编程是一门动手的课程。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Java</a:t>
            </a:r>
            <a:r>
              <a:rPr lang="zh-CN" altLang="en-US">
                <a:sym typeface="+mn-ea"/>
              </a:rPr>
              <a:t>编程语言遵循严格的语法规范；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通过实践编程逐步建立语法和程序结果的对应关系，能够帮助我们理解计算机运行的内在逻辑；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通过上述实验案例的讲解和提示，希望对大家的实践有所帮助，谢谢观看。</a:t>
            </a:r>
            <a:endParaRPr lang="zh-CN" altLang="en-US">
              <a:solidFill>
                <a:schemeClr val="tx1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2.bin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未知"/>
          <p:cNvSpPr/>
          <p:nvPr/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2" imgW="7391400" imgH="914400" progId="Photoshop.Image.6">
                  <p:embed/>
                </p:oleObj>
              </mc:Choice>
              <mc:Fallback>
                <p:oleObj name="" r:id="rId2" imgW="7391400" imgH="914400" progId="Photoshop.Image.6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6538913"/>
            <a:ext cx="12192000" cy="3333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52A5AA-5A12-487F-9BA8-4AFD3E1C4CED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2987A7-A8C8-41E6-8129-ACF132E4763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DEADF68-97A7-42CB-B40E-9E3787FC0574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422BCD6-482C-42A9-9218-9FEA60F3CEA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0EF441-F9F2-4A8A-8979-DE62C014A31F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150813"/>
            <a:ext cx="2743200" cy="5997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50813"/>
            <a:ext cx="8026400" cy="5997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EEED3F-FC05-4C5F-8A6E-8DFF6AF1AEA1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知识要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1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知识要点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实验目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2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实验目标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实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3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实验内容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拓展训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4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拓展训练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未知"/>
          <p:cNvSpPr/>
          <p:nvPr userDrawn="1"/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 userDrawn="1"/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2" imgW="7391400" imgH="914400" progId="Photoshop.Image.6">
                  <p:embed/>
                </p:oleObj>
              </mc:Choice>
              <mc:Fallback>
                <p:oleObj name="" r:id="rId2" imgW="7391400" imgH="914400" progId="Photoshop.Image.6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 userDrawn="1"/>
        </p:nvSpPr>
        <p:spPr bwMode="auto">
          <a:xfrm>
            <a:off x="0" y="6538913"/>
            <a:ext cx="12192000" cy="3333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Rectangle 5"/>
          <p:cNvSpPr>
            <a:spLocks noChangeArrowheads="1"/>
          </p:cNvSpPr>
          <p:nvPr userDrawn="1"/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8EB69E3-4639-4D52-8D39-DA8FDDEDD357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882775" y="1122680"/>
            <a:ext cx="8579485" cy="1785620"/>
          </a:xfrm>
        </p:spPr>
        <p:txBody>
          <a:bodyPr/>
          <a:p>
            <a:r>
              <a:rPr lang="zh-CN" altLang="en-US" sz="4000">
                <a:solidFill>
                  <a:schemeClr val="tx1"/>
                </a:solidFill>
              </a:rPr>
              <a:t>实践是编程能力提升的最好途径，</a:t>
            </a:r>
            <a:br>
              <a:rPr lang="zh-CN" altLang="en-US" sz="4000">
                <a:solidFill>
                  <a:schemeClr val="tx1"/>
                </a:solidFill>
              </a:rPr>
            </a:br>
            <a:r>
              <a:rPr lang="zh-CN" altLang="en-US" sz="4000">
                <a:solidFill>
                  <a:schemeClr val="tx1"/>
                </a:solidFill>
              </a:rPr>
              <a:t>让我们行动起来吧！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5" name="副标题 2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3863975" y="3573145"/>
            <a:ext cx="3963035" cy="165544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/>
          </a:p>
          <a:p>
            <a:pPr algn="ctr"/>
            <a:r>
              <a:rPr lang="zh-CN" altLang="en-US" sz="2800"/>
              <a:t>谢谢观看！</a:t>
            </a:r>
            <a:endParaRPr lang="zh-CN" altLang="en-US" sz="28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900113"/>
            <a:ext cx="5384800" cy="524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00113"/>
            <a:ext cx="5384800" cy="524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C620CA-FE9A-461F-AC2E-DBE44922D75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664199-D803-442A-AE16-6825D4B40E05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06956B-3BF8-48C8-89C3-9A734DC3C74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3.xml"/><Relationship Id="rId18" Type="http://schemas.openxmlformats.org/officeDocument/2006/relationships/tags" Target="../tags/tag12.xml"/><Relationship Id="rId17" Type="http://schemas.openxmlformats.org/officeDocument/2006/relationships/image" Target="../media/image1.png"/><Relationship Id="rId16" Type="http://schemas.openxmlformats.org/officeDocument/2006/relationships/oleObject" Target="../embeddings/oleObject3.bin"/><Relationship Id="rId15" Type="http://schemas.openxmlformats.org/officeDocument/2006/relationships/tags" Target="../tags/tag1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8" name="Rectangle 6"/>
          <p:cNvSpPr>
            <a:spLocks noGrp="1"/>
          </p:cNvSpPr>
          <p:nvPr>
            <p:ph type="body" idx="1"/>
          </p:nvPr>
        </p:nvSpPr>
        <p:spPr>
          <a:xfrm>
            <a:off x="609600" y="900430"/>
            <a:ext cx="10972800" cy="56819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3082" name="Rectangle 10"/>
          <p:cNvSpPr>
            <a:spLocks noGrp="1"/>
          </p:cNvSpPr>
          <p:nvPr>
            <p:ph type="title"/>
          </p:nvPr>
        </p:nvSpPr>
        <p:spPr>
          <a:xfrm>
            <a:off x="609600" y="150813"/>
            <a:ext cx="109728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 userDrawn="1">
            <p:custDataLst>
              <p:tags r:id="rId15"/>
            </p:custDataLst>
          </p:nvPr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6" imgW="7391400" imgH="914400" progId="Photoshop.Image.6">
                  <p:embed/>
                </p:oleObj>
              </mc:Choice>
              <mc:Fallback>
                <p:oleObj name="" r:id="rId16" imgW="7391400" imgH="914400" progId="Photoshop.Image.6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5"/>
          <p:cNvSpPr>
            <a:spLocks noChangeArrowheads="1"/>
          </p:cNvSpPr>
          <p:nvPr userDrawn="1">
            <p:custDataLst>
              <p:tags r:id="rId18"/>
            </p:custDataLst>
          </p:nvPr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434" name="未知"/>
          <p:cNvSpPr/>
          <p:nvPr userDrawn="1">
            <p:custDataLst>
              <p:tags r:id="rId19"/>
            </p:custDataLst>
          </p:nvPr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image" Target="../media/image14.png"/><Relationship Id="rId5" Type="http://schemas.openxmlformats.org/officeDocument/2006/relationships/tags" Target="../tags/tag49.xml"/><Relationship Id="rId4" Type="http://schemas.openxmlformats.org/officeDocument/2006/relationships/image" Target="../media/image13.png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image" Target="../media/image16.png"/><Relationship Id="rId7" Type="http://schemas.openxmlformats.org/officeDocument/2006/relationships/tags" Target="../tags/tag57.xml"/><Relationship Id="rId6" Type="http://schemas.openxmlformats.org/officeDocument/2006/relationships/image" Target="../media/image15.png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7.png"/><Relationship Id="rId1" Type="http://schemas.openxmlformats.org/officeDocument/2006/relationships/tags" Target="../tags/tag52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9.png"/><Relationship Id="rId7" Type="http://schemas.openxmlformats.org/officeDocument/2006/relationships/tags" Target="../tags/tag64.xml"/><Relationship Id="rId6" Type="http://schemas.openxmlformats.org/officeDocument/2006/relationships/image" Target="../media/image18.png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tags" Target="../tags/tag70.xml"/><Relationship Id="rId7" Type="http://schemas.openxmlformats.org/officeDocument/2006/relationships/image" Target="../media/image21.png"/><Relationship Id="rId6" Type="http://schemas.openxmlformats.org/officeDocument/2006/relationships/tags" Target="../tags/tag69.xml"/><Relationship Id="rId5" Type="http://schemas.openxmlformats.org/officeDocument/2006/relationships/image" Target="../media/image20.png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24.png"/><Relationship Id="rId12" Type="http://schemas.openxmlformats.org/officeDocument/2006/relationships/tags" Target="../tags/tag72.xml"/><Relationship Id="rId11" Type="http://schemas.openxmlformats.org/officeDocument/2006/relationships/image" Target="../media/image23.png"/><Relationship Id="rId10" Type="http://schemas.openxmlformats.org/officeDocument/2006/relationships/tags" Target="../tags/tag71.xml"/><Relationship Id="rId1" Type="http://schemas.openxmlformats.org/officeDocument/2006/relationships/tags" Target="../tags/tag65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tags" Target="../tags/tag15.xml"/><Relationship Id="rId1" Type="http://schemas.openxmlformats.org/officeDocument/2006/relationships/hyperlink" Target="https://www.oracle.com/java/technologies/javase-downloads.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16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image" Target="../media/image5.png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image" Target="../media/image4.pn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6.png"/><Relationship Id="rId1" Type="http://schemas.openxmlformats.org/officeDocument/2006/relationships/tags" Target="../tags/tag23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tags" Target="../tags/tag33.xml"/><Relationship Id="rId4" Type="http://schemas.openxmlformats.org/officeDocument/2006/relationships/image" Target="../media/image7.png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tags" Target="../tags/tag37.xml"/><Relationship Id="rId4" Type="http://schemas.openxmlformats.org/officeDocument/2006/relationships/image" Target="../media/image9.png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image" Target="../media/image11.png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png"/><Relationship Id="rId1" Type="http://schemas.openxmlformats.org/officeDocument/2006/relationships/tags" Target="../tags/tag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8"/>
          <p:cNvSpPr/>
          <p:nvPr/>
        </p:nvSpPr>
        <p:spPr>
          <a:xfrm>
            <a:off x="0" y="1752600"/>
            <a:ext cx="12186920" cy="16764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677" name="TextBox 15"/>
          <p:cNvSpPr txBox="1"/>
          <p:nvPr/>
        </p:nvSpPr>
        <p:spPr>
          <a:xfrm>
            <a:off x="1576070" y="2208530"/>
            <a:ext cx="906716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4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4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单元 </a:t>
            </a:r>
            <a:r>
              <a:rPr lang="en-US" altLang="zh-CN" sz="4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Java</a:t>
            </a:r>
            <a:r>
              <a:rPr lang="zh-CN" altLang="en-US" sz="4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语言概述和开发环境</a:t>
            </a:r>
            <a:endParaRPr sz="44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78" name="副标题 2"/>
          <p:cNvSpPr txBox="1"/>
          <p:nvPr/>
        </p:nvSpPr>
        <p:spPr>
          <a:xfrm>
            <a:off x="4953000" y="4876800"/>
            <a:ext cx="2611438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buClrTx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2B166E"/>
                </a:solidFill>
                <a:latin typeface="Times New Roman" panose="02020603050405020304" pitchFamily="18" charset="0"/>
                <a:ea typeface="楷体_GB2312" pitchFamily="1" charset="-122"/>
              </a:rPr>
              <a:t>主讲人：李永刚</a:t>
            </a:r>
            <a:endParaRPr lang="zh-CN" altLang="en-US" sz="2400" dirty="0">
              <a:solidFill>
                <a:srgbClr val="2B166E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28679" name="标题 1"/>
          <p:cNvSpPr txBox="1"/>
          <p:nvPr/>
        </p:nvSpPr>
        <p:spPr>
          <a:xfrm>
            <a:off x="3924300" y="142875"/>
            <a:ext cx="4343400" cy="5635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Java</a:t>
            </a:r>
            <a:r>
              <a:rPr lang="zh-CN" altLang="en-US" sz="2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程序设计实践教程</a:t>
            </a:r>
            <a:endParaRPr lang="zh-CN" altLang="en-US" sz="24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80" name="TextBox 15"/>
          <p:cNvSpPr txBox="1"/>
          <p:nvPr/>
        </p:nvSpPr>
        <p:spPr>
          <a:xfrm>
            <a:off x="0" y="3886200"/>
            <a:ext cx="12187555" cy="610235"/>
          </a:xfrm>
          <a:prstGeom prst="rect">
            <a:avLst/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2400" dirty="0">
                <a:solidFill>
                  <a:srgbClr val="40404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实验 使用</a:t>
            </a:r>
            <a:r>
              <a:rPr lang="en-US" altLang="zh-CN" sz="2400" dirty="0">
                <a:solidFill>
                  <a:srgbClr val="40404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JDK</a:t>
            </a:r>
            <a:r>
              <a:rPr lang="zh-CN" altLang="en-US" sz="2400" dirty="0">
                <a:solidFill>
                  <a:srgbClr val="40404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和</a:t>
            </a:r>
            <a:r>
              <a:rPr lang="en-US" altLang="zh-CN" sz="2400" dirty="0">
                <a:solidFill>
                  <a:srgbClr val="40404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Eclipse</a:t>
            </a:r>
            <a:r>
              <a:rPr lang="zh-CN" altLang="en-US" sz="2400" dirty="0">
                <a:solidFill>
                  <a:srgbClr val="40404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开发</a:t>
            </a:r>
            <a:r>
              <a:rPr lang="en-US" altLang="zh-CN" sz="2400" dirty="0">
                <a:solidFill>
                  <a:srgbClr val="40404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Java</a:t>
            </a:r>
            <a:r>
              <a:rPr lang="zh-CN" altLang="en-US" sz="2400" dirty="0">
                <a:solidFill>
                  <a:srgbClr val="40404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程序</a:t>
            </a:r>
            <a:endParaRPr sz="2400" dirty="0">
              <a:solidFill>
                <a:srgbClr val="40404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76" name="矩形 14"/>
          <p:cNvSpPr/>
          <p:nvPr>
            <p:custDataLst>
              <p:tags r:id="rId1"/>
            </p:custDataLst>
          </p:nvPr>
        </p:nvSpPr>
        <p:spPr>
          <a:xfrm>
            <a:off x="0" y="1120775"/>
            <a:ext cx="11388090" cy="762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>
                <a:sym typeface="+mn-ea"/>
              </a:rPr>
              <a:t>验证性实验--在Eclipse环境下编译运行程序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10"/>
          <p:cNvSpPr/>
          <p:nvPr>
            <p:custDataLst>
              <p:tags r:id="rId1"/>
            </p:custDataLst>
          </p:nvPr>
        </p:nvSpPr>
        <p:spPr>
          <a:xfrm>
            <a:off x="1320165" y="1313180"/>
            <a:ext cx="4393565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新建一个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“Project”</a:t>
            </a: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，然后选择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“Java Project”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>
            <p:custDataLst>
              <p:tags r:id="rId2"/>
            </p:custDataLst>
          </p:nvPr>
        </p:nvSpPr>
        <p:spPr>
          <a:xfrm>
            <a:off x="754698" y="1412875"/>
            <a:ext cx="469900" cy="503238"/>
          </a:xfrm>
          <a:prstGeom prst="ellipse">
            <a:avLst/>
          </a:prstGeom>
          <a:solidFill>
            <a:srgbClr val="8FD49F">
              <a:lumMod val="75000"/>
            </a:srgbClr>
          </a:solidFill>
        </p:spPr>
        <p:style>
          <a:lnRef idx="2">
            <a:srgbClr val="6ED4D4">
              <a:shade val="50000"/>
            </a:srgbClr>
          </a:lnRef>
          <a:fillRef idx="1">
            <a:srgbClr val="6ED4D4"/>
          </a:fillRef>
          <a:effectRef idx="0">
            <a:srgbClr val="6ED4D4"/>
          </a:effectRef>
          <a:fontRef idx="minor">
            <a:sysClr val="window" lastClr="FFFFFF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10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362075" y="2730500"/>
            <a:ext cx="3956050" cy="3722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157720" y="2708275"/>
            <a:ext cx="3573463" cy="3744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8"/>
          <p:cNvSpPr/>
          <p:nvPr>
            <p:custDataLst>
              <p:tags r:id="rId7"/>
            </p:custDataLst>
          </p:nvPr>
        </p:nvSpPr>
        <p:spPr>
          <a:xfrm>
            <a:off x="7014845" y="1200150"/>
            <a:ext cx="438658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指定工程名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Project name</a:t>
            </a: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和存储位置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location</a:t>
            </a: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，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JRE</a:t>
            </a: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默认即可，点击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“finish”</a:t>
            </a: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按钮完成创建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>
            <p:custDataLst>
              <p:tags r:id="rId8"/>
            </p:custDataLst>
          </p:nvPr>
        </p:nvSpPr>
        <p:spPr>
          <a:xfrm>
            <a:off x="6473190" y="1343025"/>
            <a:ext cx="469900" cy="503238"/>
          </a:xfrm>
          <a:prstGeom prst="ellipse">
            <a:avLst/>
          </a:prstGeom>
          <a:solidFill>
            <a:srgbClr val="8FD49F">
              <a:lumMod val="75000"/>
            </a:srgbClr>
          </a:solidFill>
        </p:spPr>
        <p:style>
          <a:lnRef idx="2">
            <a:srgbClr val="6ED4D4">
              <a:shade val="50000"/>
            </a:srgbClr>
          </a:lnRef>
          <a:fillRef idx="1">
            <a:srgbClr val="6ED4D4"/>
          </a:fillRef>
          <a:effectRef idx="0">
            <a:srgbClr val="6ED4D4"/>
          </a:effectRef>
          <a:fontRef idx="minor">
            <a:sysClr val="window" lastClr="FFFFFF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2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>
                <a:sym typeface="+mn-ea"/>
              </a:rPr>
              <a:t>验证性实验--在Eclipse环境下编译运行程序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0"/>
          <p:cNvSpPr/>
          <p:nvPr>
            <p:custDataLst>
              <p:tags r:id="rId1"/>
            </p:custDataLst>
          </p:nvPr>
        </p:nvSpPr>
        <p:spPr>
          <a:xfrm>
            <a:off x="827405" y="1184275"/>
            <a:ext cx="474726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选中源程序目录“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src”</a:t>
            </a:r>
            <a:r>
              <a:rPr lang="zh-CN" altLang="en-US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，右键单击，选择“新建”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Class</a:t>
            </a:r>
            <a:r>
              <a:rPr lang="zh-CN" altLang="en-US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文件 ，输入类名，单击“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Finish”</a:t>
            </a:r>
            <a:r>
              <a:rPr lang="zh-CN" altLang="en-US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按钮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>
            <p:custDataLst>
              <p:tags r:id="rId2"/>
            </p:custDataLst>
          </p:nvPr>
        </p:nvSpPr>
        <p:spPr>
          <a:xfrm>
            <a:off x="252413" y="1268413"/>
            <a:ext cx="469900" cy="504825"/>
          </a:xfrm>
          <a:prstGeom prst="ellipse">
            <a:avLst/>
          </a:prstGeom>
          <a:solidFill>
            <a:srgbClr val="8FD49F">
              <a:lumMod val="75000"/>
            </a:srgbClr>
          </a:solidFill>
        </p:spPr>
        <p:style>
          <a:lnRef idx="2">
            <a:srgbClr val="6ED4D4">
              <a:shade val="50000"/>
            </a:srgbClr>
          </a:lnRef>
          <a:fillRef idx="1">
            <a:srgbClr val="6ED4D4"/>
          </a:fillRef>
          <a:effectRef idx="0">
            <a:srgbClr val="6ED4D4"/>
          </a:effectRef>
          <a:fontRef idx="minor">
            <a:sysClr val="window" lastClr="FFFFFF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3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" name="矩形 18"/>
          <p:cNvSpPr/>
          <p:nvPr>
            <p:custDataLst>
              <p:tags r:id="rId3"/>
            </p:custDataLst>
          </p:nvPr>
        </p:nvSpPr>
        <p:spPr>
          <a:xfrm>
            <a:off x="6440805" y="1200150"/>
            <a:ext cx="509270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编写程序，点击按钮工具栏上的按钮           </a:t>
            </a: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或者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Ctrl+F11</a:t>
            </a: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运行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>
            <p:custDataLst>
              <p:tags r:id="rId4"/>
            </p:custDataLst>
          </p:nvPr>
        </p:nvSpPr>
        <p:spPr>
          <a:xfrm>
            <a:off x="5970905" y="1268413"/>
            <a:ext cx="469900" cy="504825"/>
          </a:xfrm>
          <a:prstGeom prst="ellipse">
            <a:avLst/>
          </a:prstGeom>
          <a:solidFill>
            <a:srgbClr val="8FD49F">
              <a:lumMod val="75000"/>
            </a:srgbClr>
          </a:solidFill>
        </p:spPr>
        <p:style>
          <a:lnRef idx="2">
            <a:srgbClr val="6ED4D4">
              <a:shade val="50000"/>
            </a:srgbClr>
          </a:lnRef>
          <a:fillRef idx="1">
            <a:srgbClr val="6ED4D4"/>
          </a:fillRef>
          <a:effectRef idx="0">
            <a:srgbClr val="6ED4D4"/>
          </a:effectRef>
          <a:fontRef idx="minor">
            <a:sysClr val="window" lastClr="FFFFFF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7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86180" y="2636520"/>
            <a:ext cx="3467100" cy="3943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700703" y="1268413"/>
            <a:ext cx="431800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495733" y="2708275"/>
            <a:ext cx="4205287" cy="3313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>
                <a:sym typeface="+mn-ea"/>
              </a:rPr>
              <a:t>验证性实验--在eclipse环境下调试运行程序</a:t>
            </a:r>
            <a:endParaRPr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矩形 38"/>
          <p:cNvSpPr/>
          <p:nvPr>
            <p:custDataLst>
              <p:tags r:id="rId1"/>
            </p:custDataLst>
          </p:nvPr>
        </p:nvSpPr>
        <p:spPr>
          <a:xfrm>
            <a:off x="897890" y="1052830"/>
            <a:ext cx="4774565" cy="1691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设置断点</a:t>
            </a:r>
            <a:r>
              <a:rPr lang="zh-CN" altLang="en-US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。</a:t>
            </a: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在代码行号的位置双击添加或删除当前行的断点，单击鼠标右键，在弹出的快捷菜单中选择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“Toggle Breakpoint”</a:t>
            </a: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命令</a:t>
            </a:r>
            <a:r>
              <a:rPr lang="zh-CN" altLang="en-US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>
            <p:custDataLst>
              <p:tags r:id="rId2"/>
            </p:custDataLst>
          </p:nvPr>
        </p:nvSpPr>
        <p:spPr>
          <a:xfrm>
            <a:off x="322898" y="1196975"/>
            <a:ext cx="469900" cy="503238"/>
          </a:xfrm>
          <a:prstGeom prst="ellipse">
            <a:avLst/>
          </a:prstGeom>
          <a:solidFill>
            <a:srgbClr val="8FD49F">
              <a:lumMod val="75000"/>
            </a:srgbClr>
          </a:solidFill>
        </p:spPr>
        <p:style>
          <a:lnRef idx="2">
            <a:srgbClr val="6ED4D4">
              <a:shade val="50000"/>
            </a:srgbClr>
          </a:lnRef>
          <a:fillRef idx="1">
            <a:srgbClr val="6ED4D4"/>
          </a:fillRef>
          <a:effectRef idx="0">
            <a:srgbClr val="6ED4D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1</a:t>
            </a:r>
            <a:endParaRPr lang="en-US" altLang="zh-CN" sz="240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0" name="矩形 40"/>
          <p:cNvSpPr/>
          <p:nvPr>
            <p:custDataLst>
              <p:tags r:id="rId3"/>
            </p:custDataLst>
          </p:nvPr>
        </p:nvSpPr>
        <p:spPr>
          <a:xfrm>
            <a:off x="6289040" y="1117600"/>
            <a:ext cx="5250815" cy="1291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以调试方式运行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Java</a:t>
            </a: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程序</a:t>
            </a:r>
            <a:r>
              <a:rPr lang="zh-CN" altLang="en-US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。单击鼠标右键，在弹出的快捷菜单中选择“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Debug As”→“1 Java Application”</a:t>
            </a:r>
            <a:r>
              <a:rPr lang="zh-CN" altLang="en-US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命令。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>
            <p:custDataLst>
              <p:tags r:id="rId4"/>
            </p:custDataLst>
          </p:nvPr>
        </p:nvSpPr>
        <p:spPr>
          <a:xfrm>
            <a:off x="5827395" y="1268413"/>
            <a:ext cx="469900" cy="504825"/>
          </a:xfrm>
          <a:prstGeom prst="ellipse">
            <a:avLst/>
          </a:prstGeom>
          <a:solidFill>
            <a:srgbClr val="8FD49F">
              <a:lumMod val="75000"/>
            </a:srgbClr>
          </a:solidFill>
        </p:spPr>
        <p:style>
          <a:lnRef idx="2">
            <a:srgbClr val="6ED4D4">
              <a:shade val="50000"/>
            </a:srgbClr>
          </a:lnRef>
          <a:fillRef idx="1">
            <a:srgbClr val="6ED4D4"/>
          </a:fillRef>
          <a:effectRef idx="0">
            <a:srgbClr val="6ED4D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2</a:t>
            </a:r>
            <a:endParaRPr lang="en-US" altLang="zh-CN" sz="240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pic>
        <p:nvPicPr>
          <p:cNvPr id="1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231255" y="2924175"/>
            <a:ext cx="4834255" cy="362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8985" y="2924175"/>
            <a:ext cx="4805680" cy="35820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>
                <a:sym typeface="+mn-ea"/>
              </a:rPr>
              <a:t>验证性实验--在eclipse环境下调试运行程序</a:t>
            </a:r>
            <a:endParaRPr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1991" name="矩形 10"/>
          <p:cNvSpPr/>
          <p:nvPr>
            <p:custDataLst>
              <p:tags r:id="rId1"/>
            </p:custDataLst>
          </p:nvPr>
        </p:nvSpPr>
        <p:spPr>
          <a:xfrm>
            <a:off x="1401445" y="1184275"/>
            <a:ext cx="9819005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程序调试</a:t>
            </a:r>
            <a:r>
              <a:rPr lang="zh-CN" altLang="en-US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。程序执行到断点被暂停后，可以通过“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Debug”</a:t>
            </a:r>
            <a:r>
              <a:rPr lang="zh-CN" altLang="en-US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（调试）视图工具栏上的按钮 执行相应的调试操作。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>
            <p:custDataLst>
              <p:tags r:id="rId2"/>
            </p:custDataLst>
          </p:nvPr>
        </p:nvSpPr>
        <p:spPr>
          <a:xfrm>
            <a:off x="826453" y="1325563"/>
            <a:ext cx="469900" cy="504825"/>
          </a:xfrm>
          <a:prstGeom prst="ellipse">
            <a:avLst/>
          </a:prstGeom>
          <a:solidFill>
            <a:srgbClr val="8FD49F">
              <a:lumMod val="75000"/>
            </a:srgbClr>
          </a:solidFill>
        </p:spPr>
        <p:style>
          <a:lnRef idx="2">
            <a:srgbClr val="6ED4D4">
              <a:shade val="50000"/>
            </a:srgbClr>
          </a:lnRef>
          <a:fillRef idx="1">
            <a:srgbClr val="6ED4D4"/>
          </a:fillRef>
          <a:effectRef idx="0">
            <a:srgbClr val="6ED4D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3</a:t>
            </a:r>
            <a:endParaRPr lang="en-US" altLang="zh-CN" sz="240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41993" name="矩形 16"/>
          <p:cNvSpPr/>
          <p:nvPr>
            <p:custDataLst>
              <p:tags r:id="rId3"/>
            </p:custDataLst>
          </p:nvPr>
        </p:nvSpPr>
        <p:spPr>
          <a:xfrm>
            <a:off x="2136140" y="3068955"/>
            <a:ext cx="89439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运行 </a:t>
            </a:r>
            <a:endParaRPr lang="en-US" altLang="zh-CN" sz="2000" dirty="0">
              <a:latin typeface="Calibri" panose="020F050202020403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停止 </a:t>
            </a:r>
            <a:endParaRPr lang="en-US" altLang="zh-CN" sz="2000" dirty="0">
              <a:latin typeface="Calibri" panose="020F050202020403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执行单步跳过操作，即运行单独的一行程序代码，但是不进入调用方法的内部</a:t>
            </a:r>
            <a:endParaRPr lang="en-US" altLang="zh-CN" sz="2000" dirty="0">
              <a:latin typeface="Calibri" panose="020F050202020403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18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跳入调用方法或对象的内部单步执行程序并暂挂线程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995" name="Picture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486853" y="3649663"/>
            <a:ext cx="517525" cy="466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6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486853" y="3068638"/>
            <a:ext cx="619125" cy="442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7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486853" y="4208145"/>
            <a:ext cx="473075" cy="469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8" name="图片 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486853" y="4975860"/>
            <a:ext cx="473075" cy="469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9" name="图片 2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491615" y="2257425"/>
            <a:ext cx="2324100" cy="490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3013" name="矩形 8"/>
          <p:cNvSpPr/>
          <p:nvPr>
            <p:custDataLst>
              <p:tags r:id="rId1"/>
            </p:custDataLst>
          </p:nvPr>
        </p:nvSpPr>
        <p:spPr>
          <a:xfrm>
            <a:off x="1467485" y="1332230"/>
            <a:ext cx="9657715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分析在未设置path变量前eclipse软件不能启动的原因，如何设置path变量，实验有什么效果，进而思考path变量的用途。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14" name="矩形 9"/>
          <p:cNvSpPr/>
          <p:nvPr>
            <p:custDataLst>
              <p:tags r:id="rId2"/>
            </p:custDataLst>
          </p:nvPr>
        </p:nvSpPr>
        <p:spPr>
          <a:xfrm>
            <a:off x="1477010" y="3982720"/>
            <a:ext cx="971296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命令提示符是windows兼容DOS的命令符输入窗口，可以通过它来进行系统服务，实现文件管理，执行程序运行，获取系统信息等操作，从而更好的了解和使用电脑。请探索在命令提示符下如何实现上述操作。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15" name="矩形 10"/>
          <p:cNvSpPr/>
          <p:nvPr>
            <p:custDataLst>
              <p:tags r:id="rId3"/>
            </p:custDataLst>
          </p:nvPr>
        </p:nvSpPr>
        <p:spPr>
          <a:xfrm>
            <a:off x="1619885" y="2564765"/>
            <a:ext cx="92868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理解编译命令javac 和执行命令java的用法。javac HelloJava.java和javac helloJava.java有什么区别？java helloJava和java HelloJava有什么区别？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3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678180" y="1449388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98D489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</a:rPr>
              <a:t>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3017" name="圆角矩形 4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678180" y="2671763"/>
            <a:ext cx="539750" cy="541337"/>
          </a:xfrm>
          <a:prstGeom prst="roundRect">
            <a:avLst>
              <a:gd name="adj" fmla="val 16667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2</a:t>
            </a:r>
            <a:endParaRPr lang="zh-CN" altLang="en-US" sz="2800" dirty="0">
              <a:solidFill>
                <a:srgbClr val="FFFFFF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43018" name="圆角矩形 3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678180" y="4112578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3</a:t>
            </a:r>
            <a:endParaRPr lang="zh-CN" altLang="en-US" sz="2800" dirty="0">
              <a:solidFill>
                <a:srgbClr val="FFFFFF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82775" y="1122680"/>
            <a:ext cx="8579485" cy="1785620"/>
          </a:xfrm>
        </p:spPr>
        <p:txBody>
          <a:bodyPr/>
          <a:p>
            <a:r>
              <a:rPr lang="zh-CN" altLang="en-US" sz="4000">
                <a:solidFill>
                  <a:schemeClr val="tx1"/>
                </a:solidFill>
              </a:rPr>
              <a:t>实践是编程能力提升的最好途径，</a:t>
            </a:r>
            <a:br>
              <a:rPr lang="zh-CN" altLang="en-US" sz="4000">
                <a:solidFill>
                  <a:schemeClr val="tx1"/>
                </a:solidFill>
              </a:rPr>
            </a:br>
            <a:r>
              <a:rPr lang="zh-CN" altLang="en-US" sz="4000">
                <a:solidFill>
                  <a:schemeClr val="tx1"/>
                </a:solidFill>
              </a:rPr>
              <a:t>让我们行动起来吧！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63975" y="3573145"/>
            <a:ext cx="3963035" cy="1655445"/>
          </a:xfrm>
        </p:spPr>
        <p:txBody>
          <a:bodyPr/>
          <a:p>
            <a:pPr algn="ctr"/>
            <a:endParaRPr lang="zh-CN" altLang="en-US" sz="2800"/>
          </a:p>
          <a:p>
            <a:pPr algn="ctr"/>
            <a:r>
              <a:rPr lang="zh-CN" altLang="en-US" sz="2800"/>
              <a:t>谢谢观看！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1"/>
          <p:cNvSpPr>
            <a:spLocks noGrp="1"/>
          </p:cNvSpPr>
          <p:nvPr>
            <p:ph type="ctrTitle"/>
          </p:nvPr>
        </p:nvSpPr>
        <p:spPr>
          <a:xfrm>
            <a:off x="1487170" y="188595"/>
            <a:ext cx="9144000" cy="300990"/>
          </a:xfrm>
        </p:spPr>
        <p:txBody>
          <a:bodyPr vert="horz" wrap="square" lIns="91440" tIns="45720" rIns="91440" bIns="45720" anchor="ctr" anchorCtr="0"/>
          <a:p>
            <a:r>
              <a:rPr lang="zh-CN" altLang="en-US" sz="3200" dirty="0">
                <a:solidFill>
                  <a:schemeClr val="bg1"/>
                </a:solidFill>
                <a:ea typeface="宋体" panose="02010600030101010101" pitchFamily="2" charset="-122"/>
              </a:rPr>
              <a:t>目 录</a:t>
            </a:r>
            <a:endParaRPr lang="zh-CN" altLang="en-US" sz="3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grpSp>
        <p:nvGrpSpPr>
          <p:cNvPr id="29699" name="组合 3"/>
          <p:cNvGrpSpPr/>
          <p:nvPr/>
        </p:nvGrpSpPr>
        <p:grpSpPr>
          <a:xfrm>
            <a:off x="3200400" y="2649220"/>
            <a:ext cx="6096000" cy="846138"/>
            <a:chOff x="619730" y="3258850"/>
            <a:chExt cx="7267714" cy="845820"/>
          </a:xfrm>
        </p:grpSpPr>
        <p:grpSp>
          <p:nvGrpSpPr>
            <p:cNvPr id="2972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2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实验目标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0" name="组合 9"/>
          <p:cNvGrpSpPr/>
          <p:nvPr/>
        </p:nvGrpSpPr>
        <p:grpSpPr>
          <a:xfrm>
            <a:off x="3200400" y="4465638"/>
            <a:ext cx="6096000" cy="846137"/>
            <a:chOff x="619730" y="3258850"/>
            <a:chExt cx="7267714" cy="845820"/>
          </a:xfrm>
        </p:grpSpPr>
        <p:grpSp>
          <p:nvGrpSpPr>
            <p:cNvPr id="2971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4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2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  <a:sym typeface="+mn-ea"/>
                </a:rPr>
                <a:t>  拓展训练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2" name="组合 21"/>
          <p:cNvGrpSpPr/>
          <p:nvPr/>
        </p:nvGrpSpPr>
        <p:grpSpPr>
          <a:xfrm>
            <a:off x="3200400" y="3544570"/>
            <a:ext cx="6096000" cy="846138"/>
            <a:chOff x="619730" y="3258850"/>
            <a:chExt cx="7267714" cy="845820"/>
          </a:xfrm>
        </p:grpSpPr>
        <p:grpSp>
          <p:nvGrpSpPr>
            <p:cNvPr id="2970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1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1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3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1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1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实验内容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3" name="组合 3"/>
          <p:cNvGrpSpPr/>
          <p:nvPr/>
        </p:nvGrpSpPr>
        <p:grpSpPr>
          <a:xfrm>
            <a:off x="3198813" y="1682750"/>
            <a:ext cx="6096000" cy="846138"/>
            <a:chOff x="619730" y="3258850"/>
            <a:chExt cx="7267714" cy="845820"/>
          </a:xfrm>
        </p:grpSpPr>
        <p:grpSp>
          <p:nvGrpSpPr>
            <p:cNvPr id="2970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0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0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1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0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0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</a:t>
              </a: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知识要点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dirty="0">
                <a:sym typeface="+mn-ea"/>
              </a:rPr>
              <a:t>JDK</a:t>
            </a:r>
            <a:r>
              <a:rPr lang="zh-CN" altLang="en-US" dirty="0">
                <a:sym typeface="+mn-ea"/>
              </a:rPr>
              <a:t>介绍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noFill/>
          <a:ln w="9525">
            <a:noFill/>
          </a:ln>
        </p:spPr>
        <p:txBody>
          <a:bodyPr vert="horz" rtlCol="0">
            <a:normAutofit/>
          </a:bodyPr>
          <a:p>
            <a:pPr lvl="0" algn="l">
              <a:buSzTx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JDK(Java Development Kit)是Java 语言的软件开发工具包。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SzTx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JDK 是Java的核心，包括了Java运行环境JRE(Java Runtime Environment)，Java工具和Java基础的类库。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SzTx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本实验指导书使用官网推荐的JDK 14版本。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l">
              <a:buSzTx/>
            </a:pPr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下载地址：</a:t>
            </a:r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  <a:sym typeface="+mn-ea"/>
                <a:hlinkClick r:id="rId1"/>
              </a:rPr>
              <a:t>https://www.oracle.com/java/technologies/javase-downloads.html</a:t>
            </a:r>
            <a:endParaRPr lang="zh-CN" altLang="en-US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algn="l">
              <a:buSzTx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0725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95775" y="3717290"/>
            <a:ext cx="5070475" cy="3006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dirty="0">
                <a:sym typeface="+mn-ea"/>
              </a:rPr>
              <a:t>Eclipse</a:t>
            </a:r>
            <a:r>
              <a:rPr lang="zh-CN" altLang="en-US" dirty="0">
                <a:sym typeface="+mn-ea"/>
              </a:rPr>
              <a:t>开发工具介绍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dirty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Eclipse</a:t>
            </a:r>
            <a:r>
              <a:rPr lang="zh-CN" altLang="zh-CN" dirty="0">
                <a:ea typeface="宋体" panose="02010600030101010101" pitchFamily="2" charset="-122"/>
                <a:sym typeface="+mn-ea"/>
              </a:rPr>
              <a:t>是一个基于</a:t>
            </a:r>
            <a:r>
              <a:rPr lang="en-US" altLang="zh-CN" dirty="0">
                <a:ea typeface="宋体" panose="02010600030101010101" pitchFamily="2" charset="-122"/>
                <a:sym typeface="+mn-ea"/>
              </a:rPr>
              <a:t>Java</a:t>
            </a:r>
            <a:r>
              <a:rPr lang="zh-CN" altLang="zh-CN" dirty="0">
                <a:ea typeface="宋体" panose="02010600030101010101" pitchFamily="2" charset="-122"/>
                <a:sym typeface="+mn-ea"/>
              </a:rPr>
              <a:t>的、开放源码的、可扩展的应用开发平台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。</a:t>
            </a:r>
            <a:endParaRPr lang="zh-CN" altLang="en-US" dirty="0">
              <a:ea typeface="宋体" panose="02010600030101010101" pitchFamily="2" charset="-122"/>
              <a:sym typeface="+mn-ea"/>
            </a:endParaRPr>
          </a:p>
          <a:p>
            <a:r>
              <a:rPr lang="zh-CN" altLang="zh-CN" dirty="0">
                <a:ea typeface="宋体" panose="02010600030101010101" pitchFamily="2" charset="-122"/>
                <a:sym typeface="+mn-ea"/>
              </a:rPr>
              <a:t>下载链接</a:t>
            </a:r>
            <a:r>
              <a:rPr lang="en-US" altLang="zh-CN" dirty="0">
                <a:ea typeface="宋体" panose="02010600030101010101" pitchFamily="2" charset="-122"/>
                <a:sym typeface="+mn-ea"/>
              </a:rPr>
              <a:t>(https://www.eclipse.org/downloads/)</a:t>
            </a:r>
            <a:r>
              <a:rPr lang="zh-CN" altLang="zh-CN" dirty="0">
                <a:ea typeface="宋体" panose="02010600030101010101" pitchFamily="2" charset="-122"/>
                <a:sym typeface="+mn-ea"/>
              </a:rPr>
              <a:t>。</a:t>
            </a:r>
            <a:endParaRPr lang="zh-CN" altLang="zh-CN" b="1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3" descr="图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9605" y="2461260"/>
            <a:ext cx="6962775" cy="4121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73" name="矩形 8"/>
          <p:cNvSpPr/>
          <p:nvPr>
            <p:custDataLst>
              <p:tags r:id="rId1"/>
            </p:custDataLst>
          </p:nvPr>
        </p:nvSpPr>
        <p:spPr>
          <a:xfrm>
            <a:off x="1757680" y="1661795"/>
            <a:ext cx="9376410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知识目标</a:t>
            </a:r>
            <a:r>
              <a:rPr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了解Java开发运行环境，掌握简单Java程序的编写和调试方法。</a:t>
            </a:r>
            <a:endParaRPr sz="2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774" name="矩形 9"/>
          <p:cNvSpPr/>
          <p:nvPr>
            <p:custDataLst>
              <p:tags r:id="rId2"/>
            </p:custDataLst>
          </p:nvPr>
        </p:nvSpPr>
        <p:spPr>
          <a:xfrm>
            <a:off x="1757680" y="3184525"/>
            <a:ext cx="922274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能力目标：</a:t>
            </a: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学会设置JDK路径，能够在命令提示符下编译和运行Application程序，能够在eclipse下编译和运行Application程序。</a:t>
            </a:r>
            <a:endParaRPr lang="zh-CN" altLang="en-US" sz="2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2775" name="矩形 10"/>
          <p:cNvSpPr/>
          <p:nvPr>
            <p:custDataLst>
              <p:tags r:id="rId3"/>
            </p:custDataLst>
          </p:nvPr>
        </p:nvSpPr>
        <p:spPr>
          <a:xfrm>
            <a:off x="1691640" y="4663440"/>
            <a:ext cx="9183370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素质目标：</a:t>
            </a: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养成调试运行程序解决问题的习惯。树立科技报国的远大理想。</a:t>
            </a:r>
            <a:endParaRPr lang="zh-CN" altLang="en-US" sz="2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777" name="圆角矩形 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971550" y="3274050"/>
            <a:ext cx="539750" cy="541338"/>
          </a:xfrm>
          <a:prstGeom prst="roundRect">
            <a:avLst>
              <a:gd name="adj" fmla="val 16667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778" name="圆角矩形 3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971550" y="4770120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28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3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968375" y="1774190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98D489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>
                <a:sym typeface="+mn-ea"/>
              </a:rPr>
              <a:t>验证性实验--JDK的安装和JDK路径设置</a:t>
            </a:r>
            <a:endParaRPr lang="zh-CN" altLang="en-US" dirty="0">
              <a:sym typeface="+mn-ea"/>
            </a:endParaRPr>
          </a:p>
        </p:txBody>
      </p:sp>
      <p:sp>
        <p:nvSpPr>
          <p:cNvPr id="34821" name="矩形 8"/>
          <p:cNvSpPr/>
          <p:nvPr>
            <p:custDataLst>
              <p:tags r:id="rId1"/>
            </p:custDataLst>
          </p:nvPr>
        </p:nvSpPr>
        <p:spPr>
          <a:xfrm>
            <a:off x="2180273" y="1263650"/>
            <a:ext cx="261620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从网上下载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JDK 14.0.1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>
            <p:custDataLst>
              <p:tags r:id="rId2"/>
            </p:custDataLst>
          </p:nvPr>
        </p:nvSpPr>
        <p:spPr>
          <a:xfrm>
            <a:off x="1615123" y="1268413"/>
            <a:ext cx="469900" cy="504825"/>
          </a:xfrm>
          <a:prstGeom prst="ellipse">
            <a:avLst/>
          </a:prstGeom>
          <a:solidFill>
            <a:srgbClr val="8FD49F">
              <a:lumMod val="75000"/>
            </a:srgbClr>
          </a:solidFill>
        </p:spPr>
        <p:style>
          <a:lnRef idx="2">
            <a:srgbClr val="6ED4D4">
              <a:shade val="50000"/>
            </a:srgbClr>
          </a:lnRef>
          <a:fillRef idx="1">
            <a:srgbClr val="6ED4D4"/>
          </a:fillRef>
          <a:effectRef idx="0">
            <a:srgbClr val="6ED4D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1</a:t>
            </a:r>
            <a:endParaRPr lang="en-US" altLang="zh-CN" sz="240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pic>
        <p:nvPicPr>
          <p:cNvPr id="34825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96473" y="1246188"/>
            <a:ext cx="4830762" cy="43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6" name="矩形 16"/>
          <p:cNvSpPr/>
          <p:nvPr>
            <p:custDataLst>
              <p:tags r:id="rId5"/>
            </p:custDataLst>
          </p:nvPr>
        </p:nvSpPr>
        <p:spPr>
          <a:xfrm>
            <a:off x="2180273" y="2027238"/>
            <a:ext cx="6934200" cy="458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双击后进行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JDK 14.0.1</a:t>
            </a:r>
            <a:r>
              <a:rPr lang="zh-CN" altLang="en-US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的安装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>
            <p:custDataLst>
              <p:tags r:id="rId6"/>
            </p:custDataLst>
          </p:nvPr>
        </p:nvSpPr>
        <p:spPr>
          <a:xfrm>
            <a:off x="1615123" y="2060575"/>
            <a:ext cx="469900" cy="504825"/>
          </a:xfrm>
          <a:prstGeom prst="ellipse">
            <a:avLst/>
          </a:prstGeom>
          <a:solidFill>
            <a:srgbClr val="8FD49F">
              <a:lumMod val="75000"/>
            </a:srgbClr>
          </a:solidFill>
        </p:spPr>
        <p:style>
          <a:lnRef idx="2">
            <a:srgbClr val="6ED4D4">
              <a:shade val="50000"/>
            </a:srgbClr>
          </a:lnRef>
          <a:fillRef idx="1">
            <a:srgbClr val="6ED4D4"/>
          </a:fillRef>
          <a:effectRef idx="0">
            <a:srgbClr val="6ED4D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2</a:t>
            </a:r>
            <a:endParaRPr lang="en-US" altLang="zh-CN" sz="240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pic>
        <p:nvPicPr>
          <p:cNvPr id="34828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929448" y="3065463"/>
            <a:ext cx="3905250" cy="2928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9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036310" y="3068638"/>
            <a:ext cx="3932238" cy="2925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>
                <a:sym typeface="+mn-ea"/>
              </a:rPr>
              <a:t>验证性实验--JDK的安装和JDK路径设置</a:t>
            </a:r>
            <a:endParaRPr lang="zh-CN" altLang="en-US" dirty="0">
              <a:sym typeface="+mn-ea"/>
            </a:endParaRPr>
          </a:p>
        </p:txBody>
      </p:sp>
      <p:sp>
        <p:nvSpPr>
          <p:cNvPr id="35845" name="矩形 8"/>
          <p:cNvSpPr/>
          <p:nvPr>
            <p:custDataLst>
              <p:tags r:id="rId1"/>
            </p:custDataLst>
          </p:nvPr>
        </p:nvSpPr>
        <p:spPr>
          <a:xfrm>
            <a:off x="865505" y="1186180"/>
            <a:ext cx="10631805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鼠标右键单击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“</a:t>
            </a: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我的电脑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”</a:t>
            </a: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，选择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“</a:t>
            </a: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属性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”</a:t>
            </a: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，在弹出对话框如图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1.11</a:t>
            </a: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，选择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“</a:t>
            </a: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高级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”;</a:t>
            </a: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点击“环境变量”，在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“</a:t>
            </a: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系统变量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”</a:t>
            </a: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中选择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Path</a:t>
            </a: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，单击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“</a:t>
            </a: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编辑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”</a:t>
            </a: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按钮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>
            <p:custDataLst>
              <p:tags r:id="rId2"/>
            </p:custDataLst>
          </p:nvPr>
        </p:nvSpPr>
        <p:spPr>
          <a:xfrm>
            <a:off x="395288" y="1268413"/>
            <a:ext cx="469900" cy="504825"/>
          </a:xfrm>
          <a:prstGeom prst="ellipse">
            <a:avLst/>
          </a:prstGeom>
          <a:solidFill>
            <a:srgbClr val="8FD49F">
              <a:lumMod val="75000"/>
            </a:srgbClr>
          </a:solidFill>
        </p:spPr>
        <p:style>
          <a:lnRef idx="2">
            <a:srgbClr val="6ED4D4">
              <a:shade val="50000"/>
            </a:srgbClr>
          </a:lnRef>
          <a:fillRef idx="1">
            <a:srgbClr val="6ED4D4"/>
          </a:fillRef>
          <a:effectRef idx="0">
            <a:srgbClr val="6ED4D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3</a:t>
            </a:r>
            <a:endParaRPr lang="en-US" altLang="zh-CN" sz="240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pic>
        <p:nvPicPr>
          <p:cNvPr id="35849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625283" y="2420938"/>
            <a:ext cx="3990975" cy="4321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0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721033" y="2420938"/>
            <a:ext cx="4103687" cy="4321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>
                <a:sym typeface="+mn-ea"/>
              </a:rPr>
              <a:t>验证性实验--JDK的安装和JDK路径设置</a:t>
            </a:r>
            <a:endParaRPr lang="zh-CN" altLang="en-US" dirty="0">
              <a:sym typeface="+mn-ea"/>
            </a:endParaRPr>
          </a:p>
        </p:txBody>
      </p:sp>
      <p:sp>
        <p:nvSpPr>
          <p:cNvPr id="36869" name="矩形 8"/>
          <p:cNvSpPr/>
          <p:nvPr>
            <p:custDataLst>
              <p:tags r:id="rId1"/>
            </p:custDataLst>
          </p:nvPr>
        </p:nvSpPr>
        <p:spPr>
          <a:xfrm>
            <a:off x="960755" y="1069975"/>
            <a:ext cx="10259695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点击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                         </a:t>
            </a: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打开命令提示符窗口，在窗口中输入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Javac</a:t>
            </a: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，按回车来检查环境变量设置是否成功。</a:t>
            </a: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>
            <p:custDataLst>
              <p:tags r:id="rId2"/>
            </p:custDataLst>
          </p:nvPr>
        </p:nvSpPr>
        <p:spPr>
          <a:xfrm>
            <a:off x="395288" y="1196975"/>
            <a:ext cx="469900" cy="503238"/>
          </a:xfrm>
          <a:prstGeom prst="ellipse">
            <a:avLst/>
          </a:prstGeom>
          <a:solidFill>
            <a:srgbClr val="8FD49F">
              <a:lumMod val="75000"/>
            </a:srgbClr>
          </a:solidFill>
        </p:spPr>
        <p:style>
          <a:lnRef idx="2">
            <a:srgbClr val="6ED4D4">
              <a:shade val="50000"/>
            </a:srgbClr>
          </a:lnRef>
          <a:fillRef idx="1">
            <a:srgbClr val="6ED4D4"/>
          </a:fillRef>
          <a:effectRef idx="0">
            <a:srgbClr val="6ED4D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4</a:t>
            </a:r>
            <a:endParaRPr lang="en-US" altLang="zh-CN" sz="240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pic>
        <p:nvPicPr>
          <p:cNvPr id="36873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685925" y="1125538"/>
            <a:ext cx="1192213" cy="35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4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265680" y="2133600"/>
            <a:ext cx="6400800" cy="4538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>
                <a:sym typeface="+mn-ea"/>
              </a:rPr>
              <a:t>验证性实验--在命令提示符下编译运行程序</a:t>
            </a:r>
            <a:endParaRPr lang="zh-CN" altLang="en-US" dirty="0">
              <a:sym typeface="+mn-ea"/>
            </a:endParaRPr>
          </a:p>
        </p:txBody>
      </p:sp>
      <p:sp>
        <p:nvSpPr>
          <p:cNvPr id="37895" name="矩形 10"/>
          <p:cNvSpPr/>
          <p:nvPr>
            <p:custDataLst>
              <p:tags r:id="rId1"/>
            </p:custDataLst>
          </p:nvPr>
        </p:nvSpPr>
        <p:spPr>
          <a:xfrm>
            <a:off x="1319530" y="1263650"/>
            <a:ext cx="9202420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使用任意文本编辑器编写程序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HelloJava.java</a:t>
            </a:r>
            <a:r>
              <a:rPr lang="zh-CN" altLang="en-US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，将文件保存成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HelloJava.java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>
            <p:custDataLst>
              <p:tags r:id="rId2"/>
            </p:custDataLst>
          </p:nvPr>
        </p:nvSpPr>
        <p:spPr>
          <a:xfrm>
            <a:off x="754063" y="1341438"/>
            <a:ext cx="469900" cy="503238"/>
          </a:xfrm>
          <a:prstGeom prst="ellipse">
            <a:avLst/>
          </a:prstGeom>
          <a:solidFill>
            <a:srgbClr val="8FD49F">
              <a:lumMod val="75000"/>
            </a:srgbClr>
          </a:solidFill>
        </p:spPr>
        <p:style>
          <a:lnRef idx="2">
            <a:srgbClr val="6ED4D4">
              <a:shade val="50000"/>
            </a:srgbClr>
          </a:lnRef>
          <a:fillRef idx="1">
            <a:srgbClr val="6ED4D4"/>
          </a:fillRef>
          <a:effectRef idx="0">
            <a:srgbClr val="6ED4D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1</a:t>
            </a:r>
            <a:endParaRPr lang="en-US" altLang="zh-CN" sz="240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37897" name="矩形 12"/>
          <p:cNvSpPr/>
          <p:nvPr>
            <p:custDataLst>
              <p:tags r:id="rId3"/>
            </p:custDataLst>
          </p:nvPr>
        </p:nvSpPr>
        <p:spPr>
          <a:xfrm>
            <a:off x="1284605" y="2303780"/>
            <a:ext cx="980821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在命令提示符环境下使用【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cd </a:t>
            </a: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文件名】格式进入下一级目录，然后键入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javac HelloJava.java</a:t>
            </a: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编译程序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>
            <p:custDataLst>
              <p:tags r:id="rId4"/>
            </p:custDataLst>
          </p:nvPr>
        </p:nvSpPr>
        <p:spPr>
          <a:xfrm>
            <a:off x="754063" y="2420938"/>
            <a:ext cx="469900" cy="503238"/>
          </a:xfrm>
          <a:prstGeom prst="ellipse">
            <a:avLst/>
          </a:prstGeom>
          <a:solidFill>
            <a:srgbClr val="8FD49F">
              <a:lumMod val="75000"/>
            </a:srgbClr>
          </a:solidFill>
        </p:spPr>
        <p:style>
          <a:lnRef idx="2">
            <a:srgbClr val="6ED4D4">
              <a:shade val="50000"/>
            </a:srgbClr>
          </a:lnRef>
          <a:fillRef idx="1">
            <a:srgbClr val="6ED4D4"/>
          </a:fillRef>
          <a:effectRef idx="0">
            <a:srgbClr val="6ED4D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2</a:t>
            </a:r>
            <a:endParaRPr lang="en-US" altLang="zh-CN" sz="240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pic>
        <p:nvPicPr>
          <p:cNvPr id="37899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243580" y="3306763"/>
            <a:ext cx="4210050" cy="1130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00" name="矩形 16"/>
          <p:cNvSpPr/>
          <p:nvPr>
            <p:custDataLst>
              <p:tags r:id="rId7"/>
            </p:custDataLst>
          </p:nvPr>
        </p:nvSpPr>
        <p:spPr>
          <a:xfrm>
            <a:off x="1284288" y="4597400"/>
            <a:ext cx="780415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输入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java HelloJava</a:t>
            </a:r>
            <a:r>
              <a:rPr lang="zh-CN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命令，按回车后输出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</a:rPr>
              <a:t>“Hello Java!”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>
            <p:custDataLst>
              <p:tags r:id="rId8"/>
            </p:custDataLst>
          </p:nvPr>
        </p:nvSpPr>
        <p:spPr>
          <a:xfrm>
            <a:off x="785813" y="4652963"/>
            <a:ext cx="469900" cy="504825"/>
          </a:xfrm>
          <a:prstGeom prst="ellipse">
            <a:avLst/>
          </a:prstGeom>
          <a:solidFill>
            <a:srgbClr val="8FD49F">
              <a:lumMod val="75000"/>
            </a:srgbClr>
          </a:solidFill>
        </p:spPr>
        <p:style>
          <a:lnRef idx="2">
            <a:srgbClr val="6ED4D4">
              <a:shade val="50000"/>
            </a:srgbClr>
          </a:lnRef>
          <a:fillRef idx="1">
            <a:srgbClr val="6ED4D4"/>
          </a:fillRef>
          <a:effectRef idx="0">
            <a:srgbClr val="6ED4D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3</a:t>
            </a:r>
            <a:endParaRPr lang="en-US" altLang="zh-CN" sz="240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pic>
        <p:nvPicPr>
          <p:cNvPr id="3790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311208" y="5084763"/>
            <a:ext cx="3786187" cy="16240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PP_MARK_KEY" val="aa4ad8fd-6356-4c27-ac42-ab28eaea7b83"/>
  <p:tag name="COMMONDATA" val="eyJoZGlkIjoiMDQwYzkwZmFjZWQzN2U5MmI2NjRiYTdjMDZhOWRlZDk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sample">
  <a:themeElements>
    <a:clrScheme name="sample 3">
      <a:dk1>
        <a:srgbClr val="2B166E"/>
      </a:dk1>
      <a:lt1>
        <a:srgbClr val="FFFFFF"/>
      </a:lt1>
      <a:dk2>
        <a:srgbClr val="1640B6"/>
      </a:dk2>
      <a:lt2>
        <a:srgbClr val="B2B2B2"/>
      </a:lt2>
      <a:accent1>
        <a:srgbClr val="48BDEC"/>
      </a:accent1>
      <a:accent2>
        <a:srgbClr val="EB984D"/>
      </a:accent2>
      <a:accent3>
        <a:srgbClr val="FFFFFF"/>
      </a:accent3>
      <a:accent4>
        <a:srgbClr val="23115D"/>
      </a:accent4>
      <a:accent5>
        <a:srgbClr val="B1DBF4"/>
      </a:accent5>
      <a:accent6>
        <a:srgbClr val="D58945"/>
      </a:accent6>
      <a:hlink>
        <a:srgbClr val="339966"/>
      </a:hlink>
      <a:folHlink>
        <a:srgbClr val="7E88E4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sample 1">
        <a:dk1>
          <a:srgbClr val="19426B"/>
        </a:dk1>
        <a:lt1>
          <a:srgbClr val="FFFFFF"/>
        </a:lt1>
        <a:dk2>
          <a:srgbClr val="008080"/>
        </a:dk2>
        <a:lt2>
          <a:srgbClr val="B2B2B2"/>
        </a:lt2>
        <a:accent1>
          <a:srgbClr val="35C9C2"/>
        </a:accent1>
        <a:accent2>
          <a:srgbClr val="398AC7"/>
        </a:accent2>
        <a:accent3>
          <a:srgbClr val="FFFFFF"/>
        </a:accent3>
        <a:accent4>
          <a:srgbClr val="14375A"/>
        </a:accent4>
        <a:accent5>
          <a:srgbClr val="AEE1DD"/>
        </a:accent5>
        <a:accent6>
          <a:srgbClr val="337DB4"/>
        </a:accent6>
        <a:hlink>
          <a:srgbClr val="CCCC00"/>
        </a:hlink>
        <a:folHlink>
          <a:srgbClr val="6D50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25095D"/>
        </a:dk1>
        <a:lt1>
          <a:srgbClr val="FFFFFF"/>
        </a:lt1>
        <a:dk2>
          <a:srgbClr val="A1537C"/>
        </a:dk2>
        <a:lt2>
          <a:srgbClr val="B2B2B2"/>
        </a:lt2>
        <a:accent1>
          <a:srgbClr val="AF8ADC"/>
        </a:accent1>
        <a:accent2>
          <a:srgbClr val="60A065"/>
        </a:accent2>
        <a:accent3>
          <a:srgbClr val="FFFFFF"/>
        </a:accent3>
        <a:accent4>
          <a:srgbClr val="1E064E"/>
        </a:accent4>
        <a:accent5>
          <a:srgbClr val="D4C4EB"/>
        </a:accent5>
        <a:accent6>
          <a:srgbClr val="56915B"/>
        </a:accent6>
        <a:hlink>
          <a:srgbClr val="8DAED9"/>
        </a:hlink>
        <a:folHlink>
          <a:srgbClr val="5974C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2B166E"/>
        </a:dk1>
        <a:lt1>
          <a:srgbClr val="FFFFFF"/>
        </a:lt1>
        <a:dk2>
          <a:srgbClr val="1640B6"/>
        </a:dk2>
        <a:lt2>
          <a:srgbClr val="B2B2B2"/>
        </a:lt2>
        <a:accent1>
          <a:srgbClr val="48BDEC"/>
        </a:accent1>
        <a:accent2>
          <a:srgbClr val="EB984D"/>
        </a:accent2>
        <a:accent3>
          <a:srgbClr val="FFFFFF"/>
        </a:accent3>
        <a:accent4>
          <a:srgbClr val="23115D"/>
        </a:accent4>
        <a:accent5>
          <a:srgbClr val="B1DBF4"/>
        </a:accent5>
        <a:accent6>
          <a:srgbClr val="D58945"/>
        </a:accent6>
        <a:hlink>
          <a:srgbClr val="339966"/>
        </a:hlink>
        <a:folHlink>
          <a:srgbClr val="7E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1765</Words>
  <Application>WPS 演示</Application>
  <PresentationFormat/>
  <Paragraphs>146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微软雅黑</vt:lpstr>
      <vt:lpstr>Verdana</vt:lpstr>
      <vt:lpstr>Times New Roman</vt:lpstr>
      <vt:lpstr>楷体_GB2312</vt:lpstr>
      <vt:lpstr>新宋体</vt:lpstr>
      <vt:lpstr>黑体</vt:lpstr>
      <vt:lpstr>隶书</vt:lpstr>
      <vt:lpstr>Segoe UI</vt:lpstr>
      <vt:lpstr>Arial Unicode MS</vt:lpstr>
      <vt:lpstr>sample</vt:lpstr>
      <vt:lpstr>Photoshop.Image.6</vt:lpstr>
      <vt:lpstr>Photoshop.Image.6</vt:lpstr>
      <vt:lpstr>Photoshop.Image.6</vt:lpstr>
      <vt:lpstr>PowerPoint 演示文稿</vt:lpstr>
      <vt:lpstr>目 录</vt:lpstr>
      <vt:lpstr>JDK介绍</vt:lpstr>
      <vt:lpstr>Eclipse开发工具介绍</vt:lpstr>
      <vt:lpstr>PowerPoint 演示文稿</vt:lpstr>
      <vt:lpstr>验证性实验--JDK的安装和JDK路径设置</vt:lpstr>
      <vt:lpstr>验证性实验--JDK的安装和JDK路径设置</vt:lpstr>
      <vt:lpstr>验证性实验--JDK的安装和JDK路径设置</vt:lpstr>
      <vt:lpstr>验证性实验--JDK的安装和JDK路径设置</vt:lpstr>
      <vt:lpstr>验证性实验--在Eclipse环境下编译运行程序</vt:lpstr>
      <vt:lpstr>验证性实验--在Eclipse环境下编译运行程序</vt:lpstr>
      <vt:lpstr>设计性实验--华氏摄氏温度转换</vt:lpstr>
      <vt:lpstr>验证性实验--在eclipse环境下调试运行程序</vt:lpstr>
      <vt:lpstr>PowerPoint 演示文稿</vt:lpstr>
      <vt:lpstr>实践是编程能力提升的最好途径， 让我们行动起来吧！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wendy.gallagher</dc:creator>
  <cp:lastModifiedBy>李永刚</cp:lastModifiedBy>
  <cp:revision>520</cp:revision>
  <dcterms:created xsi:type="dcterms:W3CDTF">2011-10-31T13:04:00Z</dcterms:created>
  <dcterms:modified xsi:type="dcterms:W3CDTF">2023-09-23T13:51:10Z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0C09EA5915244BAEB4F1797CF97C123A_13</vt:lpwstr>
  </property>
</Properties>
</file>