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89" r:id="rId3"/>
    <p:sldId id="391" r:id="rId5"/>
    <p:sldId id="444" r:id="rId6"/>
    <p:sldId id="445" r:id="rId7"/>
    <p:sldId id="446" r:id="rId8"/>
    <p:sldId id="447" r:id="rId9"/>
    <p:sldId id="448" r:id="rId10"/>
    <p:sldId id="449" r:id="rId11"/>
    <p:sldId id="450" r:id="rId12"/>
    <p:sldId id="451" r:id="rId13"/>
    <p:sldId id="452" r:id="rId14"/>
    <p:sldId id="453" r:id="rId15"/>
    <p:sldId id="454" r:id="rId16"/>
    <p:sldId id="455" r:id="rId17"/>
    <p:sldId id="443" r:id="rId18"/>
  </p:sldIdLst>
  <p:sldSz cx="12192000" cy="6858000"/>
  <p:notesSz cx="6858000" cy="9144000"/>
  <p:custDataLst>
    <p:tags r:id="rId22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7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ED4D4"/>
    <a:srgbClr val="FFCC99"/>
    <a:srgbClr val="080808"/>
    <a:srgbClr val="7AD4C4"/>
    <a:srgbClr val="00CCFF"/>
    <a:srgbClr val="0066FF"/>
    <a:srgbClr val="D52B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972"/>
    <p:restoredTop sz="87029"/>
  </p:normalViewPr>
  <p:slideViewPr>
    <p:cSldViewPr showGuides="1">
      <p:cViewPr varScale="1">
        <p:scale>
          <a:sx n="113" d="100"/>
          <a:sy n="113" d="100"/>
        </p:scale>
        <p:origin x="828" y="114"/>
      </p:cViewPr>
      <p:guideLst>
        <p:guide orient="horz" pos="2092"/>
        <p:guide pos="71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50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0EEB3A-801C-43F1-8D58-8ED8DE9C6BC7}" type="datetimeFigureOut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GB" altLang="zh-C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D8A360D-2EC2-4480-A212-A9F49058BD3C}" type="slidenum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编程是一门动手的课程。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Java</a:t>
            </a:r>
            <a:r>
              <a:rPr lang="zh-CN" altLang="en-US">
                <a:sym typeface="+mn-ea"/>
              </a:rPr>
              <a:t>编程语言遵循严格的语法规范；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通过实践编程逐步建立语法和程序结果的对应关系，能够帮助我们理解计算机运行的内在逻辑；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通过上述实验案例的讲解和提示，希望对大家的实践有所帮助，谢谢观看。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2.bin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未知"/>
          <p:cNvSpPr/>
          <p:nvPr/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2" imgW="7391400" imgH="914400" progId="Photoshop.Image.6">
                  <p:embed/>
                </p:oleObj>
              </mc:Choice>
              <mc:Fallback>
                <p:oleObj name="" r:id="rId2" imgW="7391400" imgH="914400" progId="Photoshop.Image.6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6538913"/>
            <a:ext cx="12192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52A5AA-5A12-487F-9BA8-4AFD3E1C4CED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2987A7-A8C8-41E6-8129-ACF132E476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DEADF68-97A7-42CB-B40E-9E3787FC0574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422BCD6-482C-42A9-9218-9FEA60F3CEA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0EF441-F9F2-4A8A-8979-DE62C014A31F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150813"/>
            <a:ext cx="2743200" cy="5997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50813"/>
            <a:ext cx="8026400" cy="5997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EEED3F-FC05-4C5F-8A6E-8DFF6AF1AEA1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知识要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1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知识要点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目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2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实验目标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3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实验内容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拓展训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4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拓展训练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未知"/>
          <p:cNvSpPr/>
          <p:nvPr userDrawn="1"/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 userDrawn="1"/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2" imgW="7391400" imgH="914400" progId="Photoshop.Image.6">
                  <p:embed/>
                </p:oleObj>
              </mc:Choice>
              <mc:Fallback>
                <p:oleObj name="" r:id="rId2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 userDrawn="1"/>
        </p:nvSpPr>
        <p:spPr bwMode="auto">
          <a:xfrm>
            <a:off x="0" y="6538913"/>
            <a:ext cx="12192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8EB69E3-4639-4D52-8D39-DA8FDDEDD35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882775" y="1122680"/>
            <a:ext cx="8579485" cy="1785620"/>
          </a:xfrm>
        </p:spPr>
        <p:txBody>
          <a:bodyPr/>
          <a:p>
            <a:r>
              <a:rPr lang="zh-CN" altLang="en-US" sz="4000">
                <a:solidFill>
                  <a:schemeClr val="tx1"/>
                </a:solidFill>
              </a:rPr>
              <a:t>实践是编程能力提升的最好途径，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让我们行动起来吧！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5" name="副标题 2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3863975" y="3573145"/>
            <a:ext cx="3963035" cy="165544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谢谢观看！</a:t>
            </a:r>
            <a:endParaRPr lang="zh-CN" altLang="en-US" sz="28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900113"/>
            <a:ext cx="53848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00113"/>
            <a:ext cx="53848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C620CA-FE9A-461F-AC2E-DBE44922D75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664199-D803-442A-AE16-6825D4B40E05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06956B-3BF8-48C8-89C3-9A734DC3C74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3.xml"/><Relationship Id="rId18" Type="http://schemas.openxmlformats.org/officeDocument/2006/relationships/tags" Target="../tags/tag12.xml"/><Relationship Id="rId17" Type="http://schemas.openxmlformats.org/officeDocument/2006/relationships/image" Target="../media/image1.png"/><Relationship Id="rId16" Type="http://schemas.openxmlformats.org/officeDocument/2006/relationships/oleObject" Target="../embeddings/oleObject3.bin"/><Relationship Id="rId15" Type="http://schemas.openxmlformats.org/officeDocument/2006/relationships/tags" Target="../tags/tag1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8" name="Rectangle 6"/>
          <p:cNvSpPr>
            <a:spLocks noGrp="1"/>
          </p:cNvSpPr>
          <p:nvPr>
            <p:ph type="body" idx="1"/>
          </p:nvPr>
        </p:nvSpPr>
        <p:spPr>
          <a:xfrm>
            <a:off x="609600" y="900430"/>
            <a:ext cx="10972800" cy="56819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3082" name="Rectangle 10"/>
          <p:cNvSpPr>
            <a:spLocks noGrp="1"/>
          </p:cNvSpPr>
          <p:nvPr>
            <p:ph type="title"/>
          </p:nvPr>
        </p:nvSpPr>
        <p:spPr>
          <a:xfrm>
            <a:off x="609600" y="150813"/>
            <a:ext cx="109728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 userDrawn="1">
            <p:custDataLst>
              <p:tags r:id="rId15"/>
            </p:custDataLst>
          </p:nvPr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6" imgW="7391400" imgH="914400" progId="Photoshop.Image.6">
                  <p:embed/>
                </p:oleObj>
              </mc:Choice>
              <mc:Fallback>
                <p:oleObj name="" r:id="rId16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5"/>
          <p:cNvSpPr>
            <a:spLocks noChangeArrowheads="1"/>
          </p:cNvSpPr>
          <p:nvPr userDrawn="1">
            <p:custDataLst>
              <p:tags r:id="rId18"/>
            </p:custDataLst>
          </p:nvPr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434" name="未知"/>
          <p:cNvSpPr/>
          <p:nvPr userDrawn="1">
            <p:custDataLst>
              <p:tags r:id="rId19"/>
            </p:custDataLst>
          </p:nvPr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image" Target="../media/image5.png"/><Relationship Id="rId1" Type="http://schemas.openxmlformats.org/officeDocument/2006/relationships/tags" Target="../tags/tag31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image" Target="../media/image5.png"/><Relationship Id="rId1" Type="http://schemas.openxmlformats.org/officeDocument/2006/relationships/tags" Target="../tags/tag3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1.png"/><Relationship Id="rId7" Type="http://schemas.openxmlformats.org/officeDocument/2006/relationships/tags" Target="../tags/tag43.xml"/><Relationship Id="rId6" Type="http://schemas.openxmlformats.org/officeDocument/2006/relationships/image" Target="../media/image10.png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image" Target="../media/image5.png"/><Relationship Id="rId1" Type="http://schemas.openxmlformats.org/officeDocument/2006/relationships/tags" Target="../tags/tag39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image" Target="../media/image5.png"/><Relationship Id="rId1" Type="http://schemas.openxmlformats.org/officeDocument/2006/relationships/tags" Target="../tags/tag4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emf"/><Relationship Id="rId2" Type="http://schemas.openxmlformats.org/officeDocument/2006/relationships/oleObject" Target="../embeddings/oleObject4.bin"/><Relationship Id="rId1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1" Type="http://schemas.openxmlformats.org/officeDocument/2006/relationships/tags" Target="../tags/tag22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5.png"/><Relationship Id="rId1" Type="http://schemas.openxmlformats.org/officeDocument/2006/relationships/tags" Target="../tags/tag23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image" Target="../media/image5.png"/><Relationship Id="rId1" Type="http://schemas.openxmlformats.org/officeDocument/2006/relationships/tags" Target="../tags/tag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8"/>
          <p:cNvSpPr/>
          <p:nvPr/>
        </p:nvSpPr>
        <p:spPr>
          <a:xfrm>
            <a:off x="0" y="1752600"/>
            <a:ext cx="12186920" cy="16764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677" name="TextBox 15"/>
          <p:cNvSpPr txBox="1"/>
          <p:nvPr/>
        </p:nvSpPr>
        <p:spPr>
          <a:xfrm>
            <a:off x="1576070" y="2208530"/>
            <a:ext cx="906716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sz="4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第5单元 数组</a:t>
            </a:r>
            <a:endParaRPr sz="44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8" name="副标题 2"/>
          <p:cNvSpPr txBox="1"/>
          <p:nvPr/>
        </p:nvSpPr>
        <p:spPr>
          <a:xfrm>
            <a:off x="4953000" y="4876800"/>
            <a:ext cx="2611438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buClrTx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2B166E"/>
                </a:solidFill>
                <a:latin typeface="Times New Roman" panose="02020603050405020304" pitchFamily="18" charset="0"/>
                <a:ea typeface="楷体_GB2312" pitchFamily="1" charset="-122"/>
              </a:rPr>
              <a:t>主讲人：李永刚</a:t>
            </a:r>
            <a:endParaRPr lang="zh-CN" altLang="en-US" sz="2400" dirty="0">
              <a:solidFill>
                <a:srgbClr val="2B166E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28679" name="标题 1"/>
          <p:cNvSpPr txBox="1"/>
          <p:nvPr/>
        </p:nvSpPr>
        <p:spPr>
          <a:xfrm>
            <a:off x="3924300" y="142875"/>
            <a:ext cx="4343400" cy="5635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Java</a:t>
            </a:r>
            <a:r>
              <a:rPr lang="zh-CN" altLang="en-US" sz="2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程序设计实践教程</a:t>
            </a:r>
            <a:endParaRPr lang="zh-CN" altLang="en-US" sz="24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80" name="TextBox 15"/>
          <p:cNvSpPr txBox="1"/>
          <p:nvPr/>
        </p:nvSpPr>
        <p:spPr>
          <a:xfrm>
            <a:off x="0" y="3886200"/>
            <a:ext cx="12187555" cy="610235"/>
          </a:xfrm>
          <a:prstGeom prst="rect">
            <a:avLst/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sz="2400" dirty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实验 数组的使用</a:t>
            </a:r>
            <a:endParaRPr sz="2400" dirty="0">
              <a:solidFill>
                <a:srgbClr val="40404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6" name="矩形 14"/>
          <p:cNvSpPr/>
          <p:nvPr>
            <p:custDataLst>
              <p:tags r:id="rId1"/>
            </p:custDataLst>
          </p:nvPr>
        </p:nvSpPr>
        <p:spPr>
          <a:xfrm>
            <a:off x="0" y="1120775"/>
            <a:ext cx="11388090" cy="76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设计性实验--二维数组模拟批改成绩</a:t>
            </a:r>
            <a:endParaRPr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p>
            <a:r>
              <a:rPr lang="zh-CN" altLang="en-US"/>
              <a:t>家庭作业布置了10道题目，标准答案为{'A','B','A','D','C','C','B','A','D','C'}。输入学生数m，随机生成m个学生的成绩，实现在控制台中机输出m个学生的成绩。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2935" y="2631440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055370" y="2577465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127760" y="3213100"/>
            <a:ext cx="5890260" cy="2830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 该题目是二维数组的应用。可以先声明一个二维数组char[][] StuAnswers，其大小由学生数和题目数决定。可利用一个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二重循环将随机生成的答案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保存在数组中。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 Random类是java.until下的一个根据随机算法得到随机数字的方法。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7" name="图片 87"/>
          <p:cNvPicPr/>
          <p:nvPr>
            <p:custDataLst>
              <p:tags r:id="rId5"/>
            </p:custDataLst>
          </p:nvPr>
        </p:nvPicPr>
        <p:blipFill>
          <a:blip r:embed="rId6"/>
          <a:srcRect r="48268"/>
          <a:stretch>
            <a:fillRect/>
          </a:stretch>
        </p:blipFill>
        <p:spPr>
          <a:xfrm>
            <a:off x="7896225" y="2637155"/>
            <a:ext cx="3086735" cy="3625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设计性实验--消除重复值</a:t>
            </a:r>
            <a:endParaRPr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p>
            <a:r>
              <a:rPr lang="zh-CN" altLang="en-US"/>
              <a:t>使用下面的方法头编写方法，消除数组中重复出现的值。输入1个整数n，然后输入n个数，输出去除重复数后的结果。</a:t>
            </a:r>
            <a:endParaRPr lang="zh-CN" altLang="en-US"/>
          </a:p>
          <a:p>
            <a:pPr marL="0" indent="0">
              <a:buNone/>
            </a:pPr>
            <a:r>
              <a:rPr lang="en-US" altLang="zh-CN" sz="2400"/>
              <a:t>   </a:t>
            </a:r>
            <a:r>
              <a:rPr lang="zh-CN" altLang="en-US" sz="2400"/>
              <a:t>public static void int[] removeDuplicate(int[] number)</a:t>
            </a:r>
            <a:endParaRPr lang="zh-CN" altLang="en-US" sz="2400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2935" y="2631440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055370" y="2577465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23570" y="3284855"/>
            <a:ext cx="7444105" cy="3353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在设计removeDuplicate()方法时，首先声明一个临时数组temp[]，其大小与number[]大小相同。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在遍历number[]数组中的元素时，查看number[]中第i个元素是否在temp[]中，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若不在，就添加到temp[]中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，同时记录添加的数量size，若不在就继续查看下一个。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最后声明一个数组result[]，把temp[]中的前size个元素复制到result[]中，即为去除重复后的结果。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184515" y="4437380"/>
            <a:ext cx="3804920" cy="15138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43925" y="2636520"/>
            <a:ext cx="288290" cy="288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tx1"/>
                </a:solidFill>
              </a:rPr>
              <a:t>9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03970" y="2636520"/>
            <a:ext cx="288290" cy="288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tx1"/>
                </a:solidFill>
              </a:rPr>
              <a:t>7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64015" y="2631440"/>
            <a:ext cx="288290" cy="288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tx1"/>
                </a:solidFill>
              </a:rPr>
              <a:t>6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24060" y="2631440"/>
            <a:ext cx="288290" cy="288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tx1"/>
                </a:solidFill>
              </a:rPr>
              <a:t>6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84105" y="2636520"/>
            <a:ext cx="288290" cy="288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tx1"/>
                </a:solidFill>
              </a:rPr>
              <a:t>6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344150" y="2636520"/>
            <a:ext cx="288290" cy="288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tx1"/>
                </a:solidFill>
              </a:rPr>
              <a:t>5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704195" y="2631440"/>
            <a:ext cx="288290" cy="288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tx1"/>
                </a:solidFill>
              </a:rPr>
              <a:t>7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43925" y="3037840"/>
            <a:ext cx="288290" cy="288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tx1"/>
                </a:solidFill>
              </a:rPr>
              <a:t>9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903970" y="3037840"/>
            <a:ext cx="288290" cy="288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tx1"/>
                </a:solidFill>
              </a:rPr>
              <a:t>7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264015" y="3032760"/>
            <a:ext cx="288290" cy="288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tx1"/>
                </a:solidFill>
              </a:rPr>
              <a:t>6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624060" y="3032760"/>
            <a:ext cx="288290" cy="288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tx1"/>
                </a:solidFill>
              </a:rPr>
              <a:t>5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984105" y="3037840"/>
            <a:ext cx="288290" cy="288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344150" y="3037840"/>
            <a:ext cx="288290" cy="288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704195" y="3032760"/>
            <a:ext cx="288290" cy="288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7" grpId="1" animBg="1"/>
      <p:bldP spid="9" grpId="1" animBg="1"/>
      <p:bldP spid="10" grpId="1" animBg="1"/>
      <p:bldP spid="11" grpId="1" animBg="1"/>
      <p:bldP spid="12" grpId="1" animBg="1"/>
      <p:bldP spid="13" grpId="1" animBg="1"/>
      <p:bldP spid="14" grpId="1" animBg="1"/>
      <p:bldP spid="16" grpId="1" animBg="1"/>
      <p:bldP spid="17" grpId="1" animBg="1"/>
      <p:bldP spid="18" grpId="1" animBg="1"/>
      <p:bldP spid="19" grpId="1" animBg="1"/>
      <p:bldP spid="20" grpId="1" animBg="1"/>
      <p:bldP spid="21" grpId="1" animBg="1"/>
      <p:bldP spid="2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设计性实验--奇偶01矩阵</a:t>
            </a:r>
            <a:endParaRPr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p>
            <a:r>
              <a:rPr lang="zh-CN" altLang="en-US"/>
              <a:t>编写程序，输入一个数值n，产生一个n*n的填满0或1的二维矩阵，显示该矩阵，检测是否每行及每列中有奇数(偶数)个1。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2935" y="2631440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055370" y="2577465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839470" y="3284855"/>
            <a:ext cx="504952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就某行来说，元素的值为0或1，可以将该行所有的元素求和，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模2等于0说明是偶数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，返回false，函数结束，如果行之和全为奇数，则函数返回true。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9" name="图片 89"/>
          <p:cNvPicPr/>
          <p:nvPr>
            <p:custDataLst>
              <p:tags r:id="rId5"/>
            </p:custDataLst>
          </p:nvPr>
        </p:nvPicPr>
        <p:blipFill>
          <a:blip r:embed="rId6"/>
          <a:srcRect r="49355"/>
          <a:stretch>
            <a:fillRect/>
          </a:stretch>
        </p:blipFill>
        <p:spPr>
          <a:xfrm>
            <a:off x="6671945" y="2348865"/>
            <a:ext cx="2650490" cy="1936750"/>
          </a:xfrm>
          <a:prstGeom prst="rect">
            <a:avLst/>
          </a:prstGeom>
        </p:spPr>
      </p:pic>
      <p:pic>
        <p:nvPicPr>
          <p:cNvPr id="90" name="图片 90"/>
          <p:cNvPicPr/>
          <p:nvPr>
            <p:custDataLst>
              <p:tags r:id="rId7"/>
            </p:custDataLst>
          </p:nvPr>
        </p:nvPicPr>
        <p:blipFill>
          <a:blip r:embed="rId8"/>
          <a:srcRect r="53432"/>
          <a:stretch>
            <a:fillRect/>
          </a:stretch>
        </p:blipFill>
        <p:spPr>
          <a:xfrm>
            <a:off x="8040370" y="4293235"/>
            <a:ext cx="2737485" cy="1929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设计性实验--查找连续N个相等的数</a:t>
            </a:r>
            <a:endParaRPr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p>
            <a:r>
              <a:rPr lang="zh-CN" altLang="en-US"/>
              <a:t>试编写一个程序，让我国第一台通用数字电子计算机103机判断长度为M的一组数中是否有连续N个相等的数。首先输入数组的长度M，再输入M个数，最后输入N，输出是否有连续N个相等的数。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2935" y="2631440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055370" y="2577465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839470" y="3284855"/>
            <a:ext cx="5200015" cy="2830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设计一个二重循环语句，其中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外重循环决定需要检查多少趟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，从第0个元素开始检查，到第arr.length – n个元素结束。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内从循环检查从某元素开始的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N个连续的数是否相等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，从第i个元素开始，到第i + n – 2个元素结束。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" name="图片 92"/>
          <p:cNvPicPr/>
          <p:nvPr>
            <p:custDataLst>
              <p:tags r:id="rId5"/>
            </p:custDataLst>
          </p:nvPr>
        </p:nvPicPr>
        <p:blipFill>
          <a:blip r:embed="rId6"/>
          <a:srcRect r="42370"/>
          <a:stretch>
            <a:fillRect/>
          </a:stretch>
        </p:blipFill>
        <p:spPr>
          <a:xfrm>
            <a:off x="6887845" y="3357245"/>
            <a:ext cx="3827145" cy="163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矩形 8"/>
          <p:cNvSpPr/>
          <p:nvPr/>
        </p:nvSpPr>
        <p:spPr>
          <a:xfrm>
            <a:off x="1467485" y="1332230"/>
            <a:ext cx="879919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Java将可变长参数视为数组。方法中的参数声明如下：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typeName … parameterName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在方法声明中，指定类型后紧跟着省略号(…)。只能在方法中指定一个可变长参数，而且必须是最后一个参数。设计一个方法，其方法头为：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public static void max(double … arr)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实现在一组数中查找最大的一个数。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3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678180" y="1449388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</a:rPr>
              <a:t>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82775" y="1122680"/>
            <a:ext cx="8579485" cy="1785620"/>
          </a:xfrm>
        </p:spPr>
        <p:txBody>
          <a:bodyPr/>
          <a:p>
            <a:r>
              <a:rPr lang="zh-CN" altLang="en-US" sz="4000">
                <a:solidFill>
                  <a:schemeClr val="tx1"/>
                </a:solidFill>
              </a:rPr>
              <a:t>实践是编程能力提升的最好途径，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让我们行动起来吧！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63975" y="3573145"/>
            <a:ext cx="3963035" cy="1655445"/>
          </a:xfrm>
        </p:spPr>
        <p:txBody>
          <a:bodyPr/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谢谢观看！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1"/>
          <p:cNvSpPr>
            <a:spLocks noGrp="1"/>
          </p:cNvSpPr>
          <p:nvPr>
            <p:ph type="ctrTitle"/>
          </p:nvPr>
        </p:nvSpPr>
        <p:spPr>
          <a:xfrm>
            <a:off x="1487170" y="188595"/>
            <a:ext cx="9144000" cy="300990"/>
          </a:xfrm>
        </p:spPr>
        <p:txBody>
          <a:bodyPr vert="horz" wrap="square" lIns="91440" tIns="45720" rIns="91440" bIns="45720" anchor="ctr" anchorCtr="0"/>
          <a:p>
            <a:r>
              <a:rPr lang="zh-CN" altLang="en-US" sz="3200" dirty="0">
                <a:solidFill>
                  <a:schemeClr val="bg1"/>
                </a:solidFill>
                <a:ea typeface="宋体" panose="02010600030101010101" pitchFamily="2" charset="-122"/>
              </a:rPr>
              <a:t>目 录</a:t>
            </a:r>
            <a:endParaRPr lang="zh-CN" altLang="en-US" sz="3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grpSp>
        <p:nvGrpSpPr>
          <p:cNvPr id="29699" name="组合 3"/>
          <p:cNvGrpSpPr/>
          <p:nvPr/>
        </p:nvGrpSpPr>
        <p:grpSpPr>
          <a:xfrm>
            <a:off x="3200400" y="2649220"/>
            <a:ext cx="6096000" cy="846138"/>
            <a:chOff x="619730" y="3258850"/>
            <a:chExt cx="7267714" cy="845820"/>
          </a:xfrm>
        </p:grpSpPr>
        <p:grpSp>
          <p:nvGrpSpPr>
            <p:cNvPr id="2972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2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实验目标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0" name="组合 9"/>
          <p:cNvGrpSpPr/>
          <p:nvPr/>
        </p:nvGrpSpPr>
        <p:grpSpPr>
          <a:xfrm>
            <a:off x="3200400" y="4465638"/>
            <a:ext cx="6096000" cy="846137"/>
            <a:chOff x="619730" y="3258850"/>
            <a:chExt cx="7267714" cy="845820"/>
          </a:xfrm>
        </p:grpSpPr>
        <p:grpSp>
          <p:nvGrpSpPr>
            <p:cNvPr id="2971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2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  拓展训练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2" name="组合 21"/>
          <p:cNvGrpSpPr/>
          <p:nvPr/>
        </p:nvGrpSpPr>
        <p:grpSpPr>
          <a:xfrm>
            <a:off x="3200400" y="3544570"/>
            <a:ext cx="6096000" cy="846138"/>
            <a:chOff x="619730" y="3258850"/>
            <a:chExt cx="7267714" cy="845820"/>
          </a:xfrm>
        </p:grpSpPr>
        <p:grpSp>
          <p:nvGrpSpPr>
            <p:cNvPr id="2970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1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1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1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1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实验内容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3" name="组合 3"/>
          <p:cNvGrpSpPr/>
          <p:nvPr/>
        </p:nvGrpSpPr>
        <p:grpSpPr>
          <a:xfrm>
            <a:off x="3198813" y="1682750"/>
            <a:ext cx="6096000" cy="846138"/>
            <a:chOff x="619730" y="3258850"/>
            <a:chExt cx="7267714" cy="845820"/>
          </a:xfrm>
        </p:grpSpPr>
        <p:grpSp>
          <p:nvGrpSpPr>
            <p:cNvPr id="2970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0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0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0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</a:t>
              </a: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知识要点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一维数组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25830" y="900430"/>
            <a:ext cx="10656570" cy="5681980"/>
          </a:xfrm>
          <a:noFill/>
          <a:ln w="9525">
            <a:noFill/>
          </a:ln>
        </p:spPr>
        <p:txBody>
          <a:bodyPr vert="horz" rtlCol="0">
            <a:normAutofit/>
          </a:bodyPr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声明数组：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int[ ] score;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分配空间：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score = new int[5];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声明数组并分配空间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数据类型[ ] 数组名 = new 数据类型[大小];    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例如： 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int[ ] score = new int[5];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6" name="对象 5"/>
          <p:cNvGraphicFramePr/>
          <p:nvPr>
            <p:custDataLst>
              <p:tags r:id="rId1"/>
            </p:custDataLst>
          </p:nvPr>
        </p:nvGraphicFramePr>
        <p:xfrm>
          <a:off x="7392035" y="1268730"/>
          <a:ext cx="4395470" cy="3626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2" imgW="4119245" imgH="3400425" progId="Visio.Drawing.15">
                  <p:embed/>
                </p:oleObj>
              </mc:Choice>
              <mc:Fallback>
                <p:oleObj name="" r:id="rId2" imgW="4119245" imgH="3400425" progId="Visio.Drawing.15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392035" y="1268730"/>
                        <a:ext cx="4395470" cy="3626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多维数组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25830" y="900430"/>
            <a:ext cx="10656570" cy="5681980"/>
          </a:xfrm>
          <a:noFill/>
          <a:ln w="9525">
            <a:noFill/>
          </a:ln>
        </p:spPr>
        <p:txBody>
          <a:bodyPr vert="horz" rtlCol="0">
            <a:normAutofit/>
          </a:bodyPr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声明二维数组变量：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457200" lvl="1" indent="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dataType[][] refVar;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创建一个数组并把它的引用赋给变量名：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457200" lvl="1" indent="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refVar = new dataType[10][10];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二维数组语句的声明和创建：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457200" lvl="1" indent="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dataType[][] refVar = new dataType[10][10];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例如创建一个10行10列的二维数组matrix：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457200" lvl="1" indent="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int[][] matrix = new int[10][10];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3" name="矩形 8"/>
          <p:cNvSpPr/>
          <p:nvPr>
            <p:custDataLst>
              <p:tags r:id="rId1"/>
            </p:custDataLst>
          </p:nvPr>
        </p:nvSpPr>
        <p:spPr>
          <a:xfrm>
            <a:off x="1757680" y="1590040"/>
            <a:ext cx="937641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知识目标</a:t>
            </a:r>
            <a:r>
              <a:rPr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掌握数组的声明、初始化、复制、应用等内容，掌握具有数组参数和数组返回值的方法的使用</a:t>
            </a: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774" name="矩形 9"/>
          <p:cNvSpPr/>
          <p:nvPr>
            <p:custDataLst>
              <p:tags r:id="rId2"/>
            </p:custDataLst>
          </p:nvPr>
        </p:nvSpPr>
        <p:spPr>
          <a:xfrm>
            <a:off x="1757680" y="3184525"/>
            <a:ext cx="922274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能力目标：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能够利用数组来解决多变量多数据的存储问题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2775" name="矩形 10"/>
          <p:cNvSpPr/>
          <p:nvPr>
            <p:custDataLst>
              <p:tags r:id="rId3"/>
            </p:custDataLst>
          </p:nvPr>
        </p:nvSpPr>
        <p:spPr>
          <a:xfrm>
            <a:off x="1691640" y="4663440"/>
            <a:ext cx="918337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素质目标：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激发追求真理、探索未知的兴趣，培养敢为人先的首创精神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777" name="圆角矩形 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971550" y="3274050"/>
            <a:ext cx="539750" cy="541338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778" name="圆角矩形 3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971550" y="4770120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8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968375" y="1702435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验证性实验--数组为参数的方法重载</a:t>
            </a:r>
            <a:endParaRPr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p>
            <a:r>
              <a:rPr lang="zh-CN" altLang="en-US" sz="2000"/>
              <a:t>编写一个程序，声明2个数组，输入第1个数组的长度len1，生成0到9之间的len1个随机整数并保存到int型数组arr1中，输入第2个数组的长度len2，输入len2个浮点数并保存到double型数组arr2中。然后编写两个重载方法，方法头定义如下：</a:t>
            </a:r>
            <a:endParaRPr lang="zh-CN" altLang="en-US" sz="2000"/>
          </a:p>
          <a:p>
            <a:pPr marL="0" indent="0">
              <a:buNone/>
            </a:pPr>
            <a:r>
              <a:rPr lang="en-US" altLang="zh-CN" sz="2000"/>
              <a:t>    </a:t>
            </a:r>
            <a:r>
              <a:rPr lang="zh-CN" altLang="en-US" sz="2000"/>
              <a:t>public static double average(int[] arr)</a:t>
            </a:r>
            <a:endParaRPr lang="zh-CN" altLang="en-US" sz="2000"/>
          </a:p>
          <a:p>
            <a:pPr marL="0" indent="0">
              <a:buNone/>
            </a:pPr>
            <a:r>
              <a:rPr lang="en-US" altLang="zh-CN" sz="2000"/>
              <a:t>    </a:t>
            </a:r>
            <a:r>
              <a:rPr lang="zh-CN" altLang="en-US" sz="2000"/>
              <a:t>public static double average(double[] arr)</a:t>
            </a:r>
            <a:endParaRPr lang="zh-CN" altLang="en-US" sz="2000"/>
          </a:p>
        </p:txBody>
      </p:sp>
      <p:sp>
        <p:nvSpPr>
          <p:cNvPr id="9" name="矩形 8"/>
          <p:cNvSpPr/>
          <p:nvPr/>
        </p:nvSpPr>
        <p:spPr>
          <a:xfrm>
            <a:off x="609600" y="2493010"/>
            <a:ext cx="5039360" cy="2318385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public static double average( 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) {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int sum = 0;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for(int i = 0; i &lt; arr.length; ++i) {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indent="45720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sum += arr[i];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return (double)sum / arr.length;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	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75685" y="2489835"/>
            <a:ext cx="9213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int[] arr</a:t>
            </a:r>
            <a:endParaRPr lang="en-US" altLang="zh-CN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9470" y="4611370"/>
            <a:ext cx="5039360" cy="22466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noAutofit/>
          </a:bodyPr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public static double average(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____________ 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 {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double sum = 0.0D;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for(int i = 0; i &lt; arr.length; ++i) {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indent="45720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sum += arr[i];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return sum / arr.length;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40145" y="5949315"/>
            <a:ext cx="1814830" cy="392430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...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average(arr1)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...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40145" y="6444615"/>
            <a:ext cx="1814830" cy="3924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noAutofit/>
          </a:bodyPr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...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average(arr2)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...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1585" y="4601845"/>
            <a:ext cx="13131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double[] arr</a:t>
            </a:r>
            <a:endParaRPr lang="en-US" altLang="zh-CN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83" name="图片 83"/>
          <p:cNvPicPr/>
          <p:nvPr/>
        </p:nvPicPr>
        <p:blipFill>
          <a:blip r:embed="rId1"/>
          <a:stretch>
            <a:fillRect/>
          </a:stretch>
        </p:blipFill>
        <p:spPr>
          <a:xfrm>
            <a:off x="6167755" y="2997200"/>
            <a:ext cx="4874895" cy="1925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3" grpId="1"/>
      <p:bldP spid="6" grpId="1"/>
      <p:bldP spid="8" grpId="0" animBg="1"/>
      <p:bldP spid="10" grpId="0" animBg="1"/>
      <p:bldP spid="8" grpId="1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验证性实验--冒泡排序</a:t>
            </a:r>
            <a:endParaRPr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p>
            <a:r>
              <a:rPr lang="zh-CN" altLang="en-US" sz="2000"/>
              <a:t>编制一个程序，实现以下功能：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(1) 从控制台输入n个整数，并存放将它们在一个数组中；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(2) 通过数组对这些数字用冒泡排序的方法进行排序，并输出到控制台上。</a:t>
            </a:r>
            <a:endParaRPr lang="zh-CN" altLang="en-US" sz="2000"/>
          </a:p>
        </p:txBody>
      </p:sp>
      <p:sp>
        <p:nvSpPr>
          <p:cNvPr id="9" name="矩形 8"/>
          <p:cNvSpPr/>
          <p:nvPr/>
        </p:nvSpPr>
        <p:spPr>
          <a:xfrm>
            <a:off x="609600" y="2493010"/>
            <a:ext cx="5039360" cy="3848735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public static void bubbleSort(int[] list) { 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int temp;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for (int i = 1; i &lt; list.length; i++) {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2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for(int k = 1; ________________;k++){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3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if(list[k]&lt;list[k-1]){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4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temp = list[k];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4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list[k] = list[k-1];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4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list[k-1] = temp;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3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	    	    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914400" lvl="2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 	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99740" y="3357245"/>
            <a:ext cx="14433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k&lt; list.length</a:t>
            </a:r>
            <a:endParaRPr lang="en-US" altLang="zh-CN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27350" y="3357245"/>
            <a:ext cx="18770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kern="10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k&lt; list.length-i+1</a:t>
            </a:r>
            <a:endParaRPr lang="en-US" altLang="zh-CN" kern="10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84" name="图片 84"/>
          <p:cNvPicPr/>
          <p:nvPr>
            <p:custDataLst>
              <p:tags r:id="rId1"/>
            </p:custDataLst>
          </p:nvPr>
        </p:nvPicPr>
        <p:blipFill>
          <a:blip r:embed="rId2"/>
          <a:srcRect r="51777"/>
          <a:stretch>
            <a:fillRect/>
          </a:stretch>
        </p:blipFill>
        <p:spPr>
          <a:xfrm>
            <a:off x="7320280" y="3068955"/>
            <a:ext cx="2305685" cy="1792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设计性实验--竞赛评分</a:t>
            </a:r>
            <a:endParaRPr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p>
            <a:r>
              <a:rPr lang="zh-CN" altLang="en-US"/>
              <a:t>评分规则要求去掉一个最高分和一个最低分，求出平均分(保留两位小数输出)。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8790" y="2632075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911225" y="257810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983615" y="3357245"/>
            <a:ext cx="5386705" cy="2091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数据输入到data数组中后，可以采用Arrays.sort(data)语句对data[]数组排序。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排序后去掉最高分和最低分，即可以得到竞赛的平均分。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5" name="图片 85"/>
          <p:cNvPicPr/>
          <p:nvPr>
            <p:custDataLst>
              <p:tags r:id="rId5"/>
            </p:custDataLst>
          </p:nvPr>
        </p:nvPicPr>
        <p:blipFill>
          <a:blip r:embed="rId6"/>
          <a:srcRect r="54021"/>
          <a:stretch>
            <a:fillRect/>
          </a:stretch>
        </p:blipFill>
        <p:spPr>
          <a:xfrm>
            <a:off x="7392035" y="3284855"/>
            <a:ext cx="2373630" cy="1712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设计性实验--增强for循环求和</a:t>
            </a:r>
            <a:endParaRPr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p>
            <a:r>
              <a:rPr lang="zh-CN" altLang="en-US"/>
              <a:t>控制台输入n个整数，并存放将它们在一个数组中。采用增强for循环遍历数组，计算n个数的和。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6400" y="2055495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838835" y="200152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911225" y="2637155"/>
            <a:ext cx="5386705" cy="2091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zh-CN" altLang="en-US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Java引入了一种主要用于数组或集合的增强型for循环，其语法格式如下：</a:t>
            </a:r>
            <a:endParaRPr lang="zh-CN" altLang="en-US"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spcBef>
                <a:spcPts val="1200"/>
              </a:spcBef>
            </a:pPr>
            <a:r>
              <a:rPr lang="zh-CN" altLang="en-US" sz="2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for(语句声明：表达式){</a:t>
            </a:r>
            <a:endParaRPr lang="zh-CN" altLang="en-US" sz="20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zh-CN" altLang="en-US" sz="2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en-US" sz="2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//代码语句</a:t>
            </a:r>
            <a:endParaRPr lang="zh-CN" altLang="en-US" sz="20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spcBef>
                <a:spcPts val="1200"/>
              </a:spcBef>
            </a:pPr>
            <a:r>
              <a:rPr lang="zh-CN" altLang="en-US" sz="2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en-US" sz="20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1270" y="5013325"/>
            <a:ext cx="3441700" cy="1713865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int [] arr = {1,2,3,4,5}</a:t>
            </a:r>
            <a:endParaRPr lang="en-US" altLang="zh-CN" sz="20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int sum=0</a:t>
            </a:r>
            <a:endParaRPr lang="en-US" altLang="zh-CN" sz="20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for(int a:arr){</a:t>
            </a:r>
            <a:endParaRPr lang="en-US" altLang="zh-CN" sz="20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sum += a;</a:t>
            </a:r>
            <a:endParaRPr lang="en-US" altLang="zh-CN" sz="20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sz="20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86" name="图片 86" descr="屏幕截图 2022-11-04 200013"/>
          <p:cNvPicPr/>
          <p:nvPr>
            <p:custDataLst>
              <p:tags r:id="rId5"/>
            </p:custDataLst>
          </p:nvPr>
        </p:nvPicPr>
        <p:blipFill>
          <a:blip r:embed="rId6"/>
          <a:srcRect r="46298"/>
          <a:stretch>
            <a:fillRect/>
          </a:stretch>
        </p:blipFill>
        <p:spPr>
          <a:xfrm>
            <a:off x="7824470" y="3500755"/>
            <a:ext cx="3169920" cy="198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PP_MARK_KEY" val="aa4ad8fd-6356-4c27-ac42-ab28eaea7b83"/>
  <p:tag name="COMMONDATA" val="eyJoZGlkIjoiMDQwYzkwZmFjZWQzN2U5MmI2NjRiYTdjMDZhOWRlZDk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sample">
  <a:themeElements>
    <a:clrScheme name="sample 3">
      <a:dk1>
        <a:srgbClr val="2B166E"/>
      </a:dk1>
      <a:lt1>
        <a:srgbClr val="FFFFFF"/>
      </a:lt1>
      <a:dk2>
        <a:srgbClr val="1640B6"/>
      </a:dk2>
      <a:lt2>
        <a:srgbClr val="B2B2B2"/>
      </a:lt2>
      <a:accent1>
        <a:srgbClr val="48BDEC"/>
      </a:accent1>
      <a:accent2>
        <a:srgbClr val="EB984D"/>
      </a:accent2>
      <a:accent3>
        <a:srgbClr val="FFFFFF"/>
      </a:accent3>
      <a:accent4>
        <a:srgbClr val="23115D"/>
      </a:accent4>
      <a:accent5>
        <a:srgbClr val="B1DBF4"/>
      </a:accent5>
      <a:accent6>
        <a:srgbClr val="D58945"/>
      </a:accent6>
      <a:hlink>
        <a:srgbClr val="339966"/>
      </a:hlink>
      <a:folHlink>
        <a:srgbClr val="7E88E4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sample 1">
        <a:dk1>
          <a:srgbClr val="19426B"/>
        </a:dk1>
        <a:lt1>
          <a:srgbClr val="FFFFFF"/>
        </a:lt1>
        <a:dk2>
          <a:srgbClr val="008080"/>
        </a:dk2>
        <a:lt2>
          <a:srgbClr val="B2B2B2"/>
        </a:lt2>
        <a:accent1>
          <a:srgbClr val="35C9C2"/>
        </a:accent1>
        <a:accent2>
          <a:srgbClr val="398AC7"/>
        </a:accent2>
        <a:accent3>
          <a:srgbClr val="FFFFFF"/>
        </a:accent3>
        <a:accent4>
          <a:srgbClr val="14375A"/>
        </a:accent4>
        <a:accent5>
          <a:srgbClr val="AEE1DD"/>
        </a:accent5>
        <a:accent6>
          <a:srgbClr val="337DB4"/>
        </a:accent6>
        <a:hlink>
          <a:srgbClr val="CCCC00"/>
        </a:hlink>
        <a:folHlink>
          <a:srgbClr val="6D5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5095D"/>
        </a:dk1>
        <a:lt1>
          <a:srgbClr val="FFFFFF"/>
        </a:lt1>
        <a:dk2>
          <a:srgbClr val="A1537C"/>
        </a:dk2>
        <a:lt2>
          <a:srgbClr val="B2B2B2"/>
        </a:lt2>
        <a:accent1>
          <a:srgbClr val="AF8ADC"/>
        </a:accent1>
        <a:accent2>
          <a:srgbClr val="60A065"/>
        </a:accent2>
        <a:accent3>
          <a:srgbClr val="FFFFFF"/>
        </a:accent3>
        <a:accent4>
          <a:srgbClr val="1E064E"/>
        </a:accent4>
        <a:accent5>
          <a:srgbClr val="D4C4EB"/>
        </a:accent5>
        <a:accent6>
          <a:srgbClr val="56915B"/>
        </a:accent6>
        <a:hlink>
          <a:srgbClr val="8DAED9"/>
        </a:hlink>
        <a:folHlink>
          <a:srgbClr val="5974C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B166E"/>
        </a:dk1>
        <a:lt1>
          <a:srgbClr val="FFFFFF"/>
        </a:lt1>
        <a:dk2>
          <a:srgbClr val="1640B6"/>
        </a:dk2>
        <a:lt2>
          <a:srgbClr val="B2B2B2"/>
        </a:lt2>
        <a:accent1>
          <a:srgbClr val="48BDEC"/>
        </a:accent1>
        <a:accent2>
          <a:srgbClr val="EB984D"/>
        </a:accent2>
        <a:accent3>
          <a:srgbClr val="FFFFFF"/>
        </a:accent3>
        <a:accent4>
          <a:srgbClr val="23115D"/>
        </a:accent4>
        <a:accent5>
          <a:srgbClr val="B1DBF4"/>
        </a:accent5>
        <a:accent6>
          <a:srgbClr val="D58945"/>
        </a:accent6>
        <a:hlink>
          <a:srgbClr val="339966"/>
        </a:hlink>
        <a:folHlink>
          <a:srgbClr val="7E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2860</Words>
  <Application>WPS 演示</Application>
  <PresentationFormat/>
  <Paragraphs>210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微软雅黑</vt:lpstr>
      <vt:lpstr>Verdana</vt:lpstr>
      <vt:lpstr>Times New Roman</vt:lpstr>
      <vt:lpstr>楷体_GB2312</vt:lpstr>
      <vt:lpstr>新宋体</vt:lpstr>
      <vt:lpstr>黑体</vt:lpstr>
      <vt:lpstr>隶书</vt:lpstr>
      <vt:lpstr>Wingdings</vt:lpstr>
      <vt:lpstr>Segoe UI</vt:lpstr>
      <vt:lpstr>Arial Unicode MS</vt:lpstr>
      <vt:lpstr>sample</vt:lpstr>
      <vt:lpstr>Photoshop.Image.6</vt:lpstr>
      <vt:lpstr>Photoshop.Image.6</vt:lpstr>
      <vt:lpstr>Photoshop.Image.6</vt:lpstr>
      <vt:lpstr>Visio.Drawing.15</vt:lpstr>
      <vt:lpstr>PowerPoint 演示文稿</vt:lpstr>
      <vt:lpstr>目 录</vt:lpstr>
      <vt:lpstr>一维数组</vt:lpstr>
      <vt:lpstr>多维数组</vt:lpstr>
      <vt:lpstr>PowerPoint 演示文稿</vt:lpstr>
      <vt:lpstr>验证性实验--数组为参数的方法重载</vt:lpstr>
      <vt:lpstr>验证性实验--冒泡排序</vt:lpstr>
      <vt:lpstr>设计性实验--竞赛评分</vt:lpstr>
      <vt:lpstr>设计性实验--增强for循环求和</vt:lpstr>
      <vt:lpstr>设计性实验--二维数组模拟批改成绩</vt:lpstr>
      <vt:lpstr>设计性实验--消除重复值</vt:lpstr>
      <vt:lpstr>设计性实验--奇偶01矩阵</vt:lpstr>
      <vt:lpstr>设计性实验--查找连续N个相等的数</vt:lpstr>
      <vt:lpstr>PowerPoint 演示文稿</vt:lpstr>
      <vt:lpstr>实践是编程能力提升的最好途径， 让我们行动起来吧！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wendy.gallagher</dc:creator>
  <cp:lastModifiedBy>李永刚</cp:lastModifiedBy>
  <cp:revision>529</cp:revision>
  <dcterms:created xsi:type="dcterms:W3CDTF">2011-10-31T13:04:00Z</dcterms:created>
  <dcterms:modified xsi:type="dcterms:W3CDTF">2023-09-22T16:51:15Z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30487F5738D942CEB2683CB4222F28E1_13</vt:lpwstr>
  </property>
</Properties>
</file>