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89" r:id="rId3"/>
    <p:sldId id="391" r:id="rId4"/>
    <p:sldId id="407" r:id="rId5"/>
    <p:sldId id="410" r:id="rId7"/>
    <p:sldId id="394" r:id="rId8"/>
    <p:sldId id="499" r:id="rId9"/>
    <p:sldId id="529" r:id="rId10"/>
    <p:sldId id="531" r:id="rId11"/>
    <p:sldId id="542" r:id="rId12"/>
    <p:sldId id="543" r:id="rId13"/>
    <p:sldId id="544" r:id="rId14"/>
    <p:sldId id="546" r:id="rId15"/>
    <p:sldId id="545" r:id="rId16"/>
    <p:sldId id="547" r:id="rId17"/>
    <p:sldId id="548" r:id="rId18"/>
    <p:sldId id="498" r:id="rId19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1" userDrawn="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D4D4"/>
    <a:srgbClr val="FFCC99"/>
    <a:srgbClr val="080808"/>
    <a:srgbClr val="0000FF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81"/>
        <p:guide pos="6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这里我们给出实现的有关类的类图关系，供大家参考。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在这个实验中，主要针对不同角色，提供不同的行为。</a:t>
            </a:r>
            <a:endParaRPr lang="zh-CN" altLang="en-US"/>
          </a:p>
          <a:p>
            <a:r>
              <a:rPr lang="zh-CN" altLang="en-US"/>
              <a:t>并且在这里我们提供了另外一种将业务和实体分离的类设计模型。</a:t>
            </a:r>
            <a:endParaRPr lang="zh-CN" altLang="en-US"/>
          </a:p>
          <a:p>
            <a:r>
              <a:rPr lang="zh-CN" altLang="en-US"/>
              <a:t>在提供的</a:t>
            </a:r>
            <a:r>
              <a:rPr lang="en-US" altLang="zh-CN"/>
              <a:t>User</a:t>
            </a:r>
            <a:r>
              <a:rPr lang="zh-CN" altLang="en-US"/>
              <a:t>相关类中，我们给大家呈现了</a:t>
            </a:r>
            <a:r>
              <a:rPr lang="en-US" altLang="zh-CN"/>
              <a:t>User</a:t>
            </a:r>
            <a:r>
              <a:rPr lang="zh-CN" altLang="en-US"/>
              <a:t>、</a:t>
            </a:r>
            <a:r>
              <a:rPr lang="en-US" altLang="zh-CN"/>
              <a:t>UserService</a:t>
            </a:r>
            <a:r>
              <a:rPr lang="zh-CN" altLang="en-US"/>
              <a:t>和</a:t>
            </a:r>
            <a:r>
              <a:rPr lang="en-US" altLang="zh-CN"/>
              <a:t>UserDao</a:t>
            </a:r>
            <a:r>
              <a:rPr lang="zh-CN" altLang="en-US"/>
              <a:t>，这一组类。它们分别用来表示</a:t>
            </a:r>
            <a:r>
              <a:rPr lang="en-US" altLang="zh-CN"/>
              <a:t>User</a:t>
            </a:r>
            <a:r>
              <a:rPr lang="zh-CN" altLang="en-US"/>
              <a:t>本体的数据承载和维护；</a:t>
            </a:r>
            <a:r>
              <a:rPr lang="en-US" altLang="zh-CN"/>
              <a:t>UserService</a:t>
            </a:r>
            <a:r>
              <a:rPr lang="zh-CN" altLang="en-US"/>
              <a:t>类用于处理</a:t>
            </a:r>
            <a:r>
              <a:rPr lang="en-US" altLang="zh-CN"/>
              <a:t>User</a:t>
            </a:r>
            <a:r>
              <a:rPr lang="zh-CN" altLang="en-US"/>
              <a:t>相关的业务处理，比如登录的行为；而</a:t>
            </a:r>
            <a:r>
              <a:rPr lang="en-US" altLang="zh-CN"/>
              <a:t>UserDao</a:t>
            </a:r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在这个实验中所涉及的武器中，棍是所有武器之父，其他兵器的招数都以棍的招数为基础演化过来。</a:t>
            </a:r>
            <a:endParaRPr lang="zh-CN" altLang="en-US"/>
          </a:p>
          <a:p>
            <a:r>
              <a:rPr lang="zh-CN"/>
              <a:t>为此，在这些兵器的</a:t>
            </a:r>
            <a:r>
              <a:rPr lang="en-US" altLang="zh-CN"/>
              <a:t>Java</a:t>
            </a:r>
            <a:r>
              <a:rPr lang="zh-CN" altLang="en-US"/>
              <a:t>类设计上，我们就可以运用继承的方式来设计。</a:t>
            </a:r>
            <a:endParaRPr lang="zh-CN" altLang="en-US"/>
          </a:p>
          <a:p>
            <a:r>
              <a:rPr lang="zh-CN" altLang="en-US"/>
              <a:t>我们在刻画其他类时，把棍中有的招式继承过来，没有招式加入，冲突的招式进行覆盖。</a:t>
            </a:r>
            <a:endParaRPr lang="zh-CN" altLang="en-US"/>
          </a:p>
          <a:p>
            <a:r>
              <a:rPr lang="zh-CN" altLang="en-US"/>
              <a:t>这样就有了下面这个</a:t>
            </a:r>
            <a:r>
              <a:rPr lang="en-US" altLang="zh-CN"/>
              <a:t>UML</a:t>
            </a:r>
            <a:r>
              <a:rPr lang="zh-CN" altLang="en-US"/>
              <a:t>类图结构。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然后根据提供的测试程序以及输出内容，确定类图的相关成员，最后完成有关类的实现并测试是否满足测试程序的要求。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本题是在第</a:t>
            </a:r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单元的打印机类的基础上实现一个一体机类。</a:t>
            </a:r>
            <a:endParaRPr lang="zh-CN" altLang="en-US"/>
          </a:p>
          <a:p>
            <a:r>
              <a:rPr lang="zh-CN" altLang="en-US">
                <a:sym typeface="+mn-ea"/>
              </a:rPr>
              <a:t>根据题意实现增加扫描功能、复印功能和特殊打印功能。</a:t>
            </a:r>
            <a:endParaRPr lang="zh-CN" altLang="en-US"/>
          </a:p>
          <a:p>
            <a:r>
              <a:rPr lang="zh-CN" altLang="en-US">
                <a:sym typeface="+mn-ea"/>
              </a:rPr>
              <a:t>在这里复印功能将会使用到父类中的打印功能；</a:t>
            </a:r>
            <a:endParaRPr lang="zh-CN" altLang="en-US"/>
          </a:p>
          <a:p>
            <a:r>
              <a:rPr lang="zh-CN" altLang="en-US">
                <a:sym typeface="+mn-ea"/>
              </a:rPr>
              <a:t>特殊打印功能将覆盖父类中的打印功能；</a:t>
            </a:r>
            <a:endParaRPr lang="zh-CN" altLang="en-US"/>
          </a:p>
          <a:p>
            <a:r>
              <a:rPr lang="zh-CN" altLang="en-US">
                <a:sym typeface="+mn-ea"/>
              </a:rPr>
              <a:t>同学们实现一体机类时，需要体会类继承的语法和</a:t>
            </a:r>
            <a:r>
              <a:rPr lang="en-US" altLang="zh-CN">
                <a:sym typeface="+mn-ea"/>
              </a:rPr>
              <a:t>super</a:t>
            </a:r>
            <a:r>
              <a:rPr lang="zh-CN" altLang="en-US">
                <a:sym typeface="+mn-ea"/>
              </a:rPr>
              <a:t>关键字在本实验中的作用。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上面呈现的本实验的类关系图，供大家参考。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在本实验中，上游厂家（课本，见电子文档）提供了</a:t>
            </a:r>
            <a:r>
              <a:rPr lang="en-US" altLang="zh-CN"/>
              <a:t>Timer</a:t>
            </a:r>
            <a:r>
              <a:rPr lang="zh-CN" altLang="en-US"/>
              <a:t>类，能够实现就绪、计时、暂停和终止等功能；</a:t>
            </a:r>
            <a:endParaRPr lang="zh-CN" altLang="en-US"/>
          </a:p>
          <a:p>
            <a:r>
              <a:rPr lang="zh-CN" altLang="en-US"/>
              <a:t>同学们需要根据上游厂家提供的类说明书，和产品需要，实现产品功能。</a:t>
            </a:r>
            <a:endParaRPr lang="zh-CN" altLang="en-US"/>
          </a:p>
          <a:p>
            <a:r>
              <a:rPr lang="zh-CN" altLang="en-US"/>
              <a:t>提醒不能修改</a:t>
            </a:r>
            <a:r>
              <a:rPr lang="en-US" altLang="zh-CN"/>
              <a:t>Timer</a:t>
            </a:r>
            <a:r>
              <a:rPr lang="zh-CN" altLang="en-US"/>
              <a:t>类的任何代码，基于上述说明，要完成这个实验，我们就需要运用到继承，来扩展</a:t>
            </a:r>
            <a:r>
              <a:rPr lang="en-US" altLang="zh-CN"/>
              <a:t>Timer</a:t>
            </a:r>
            <a:r>
              <a:rPr lang="zh-CN" altLang="en-US"/>
              <a:t>的功能。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同时，我们注意到这个实验跟时间相关，那么我们在开展实验的过程中就需要学习</a:t>
            </a:r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有关时间的处理类。</a:t>
            </a:r>
            <a:endParaRPr lang="zh-CN" altLang="en-US"/>
          </a:p>
          <a:p>
            <a:r>
              <a:rPr lang="zh-CN" altLang="en-US">
                <a:sym typeface="+mn-ea"/>
              </a:rPr>
              <a:t>如表示瞬时时间的</a:t>
            </a:r>
            <a:r>
              <a:rPr lang="en-US" altLang="zh-CN">
                <a:sym typeface="+mn-ea"/>
              </a:rPr>
              <a:t>java.time.Instant</a:t>
            </a:r>
            <a:r>
              <a:rPr lang="zh-CN" altLang="en-US">
                <a:sym typeface="+mn-ea"/>
              </a:rPr>
              <a:t>；表示时间段的</a:t>
            </a:r>
            <a:r>
              <a:rPr lang="en-US" altLang="zh-CN">
                <a:sym typeface="+mn-ea"/>
              </a:rPr>
              <a:t>java.time.Duration</a:t>
            </a:r>
            <a:r>
              <a:rPr lang="zh-CN" altLang="en-US">
                <a:sym typeface="+mn-ea"/>
              </a:rPr>
              <a:t>；以及各时间类型间的相互转换等。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在测试代码中，为了演示需要，我们使用线程的</a:t>
            </a:r>
            <a:r>
              <a:rPr lang="en-US" altLang="zh-CN">
                <a:sym typeface="+mn-ea"/>
              </a:rPr>
              <a:t>sleep</a:t>
            </a:r>
            <a:r>
              <a:rPr lang="zh-CN" altLang="en-US">
                <a:sym typeface="+mn-ea"/>
              </a:rPr>
              <a:t>方法实现程序的暂停，本阶段同学们无需理会，后续章节会有进一步学习。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9144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9144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238375" y="116205"/>
            <a:ext cx="664972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2052955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5875" y="151130"/>
            <a:ext cx="609600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188595"/>
            <a:ext cx="184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248535" y="116205"/>
            <a:ext cx="663956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204216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7270" y="151130"/>
            <a:ext cx="639953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605" y="188595"/>
            <a:ext cx="1891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079625" y="116205"/>
            <a:ext cx="680847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85750" y="107315"/>
            <a:ext cx="1911985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5835" y="151130"/>
            <a:ext cx="64509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555" y="15113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197100" y="116205"/>
            <a:ext cx="669099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194691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1560" y="151130"/>
            <a:ext cx="636524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555" y="151130"/>
            <a:ext cx="174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点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1817846" y="116205"/>
            <a:ext cx="7069931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984" y="107315"/>
            <a:ext cx="1696641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626" y="151130"/>
            <a:ext cx="6724174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650" y="188595"/>
            <a:ext cx="13344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拨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.bin"/><Relationship Id="rId8" Type="http://schemas.openxmlformats.org/officeDocument/2006/relationships/tags" Target="../tags/tag1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vmlDrawing" Target="../drawings/vmlDrawing2.v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457200" y="900430"/>
            <a:ext cx="82296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457200" y="150813"/>
            <a:ext cx="82296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0" y="0"/>
          <a:ext cx="9144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7391400" imgH="914400" progId="Photoshop.Image.6">
                  <p:embed/>
                </p:oleObj>
              </mc:Choice>
              <mc:Fallback>
                <p:oleObj name="" r:id="rId9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>
            <p:custDataLst>
              <p:tags r:id="rId12"/>
            </p:custDataLst>
          </p:nvPr>
        </p:nvSpPr>
        <p:spPr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lr>
          <a:schemeClr val="tx1"/>
        </a:buClr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1.xml"/><Relationship Id="rId2" Type="http://schemas.openxmlformats.org/officeDocument/2006/relationships/image" Target="../media/image3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4.xml"/><Relationship Id="rId2" Type="http://schemas.openxmlformats.org/officeDocument/2006/relationships/image" Target="../media/image4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5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9.xml"/><Relationship Id="rId2" Type="http://schemas.openxmlformats.org/officeDocument/2006/relationships/image" Target="../media/image6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.xml"/><Relationship Id="rId2" Type="http://schemas.openxmlformats.org/officeDocument/2006/relationships/image" Target="../media/image2.png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9144000" cy="24606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0" y="3392488"/>
            <a:ext cx="9144000" cy="266700"/>
          </a:xfrm>
          <a:prstGeom prst="rect">
            <a:avLst/>
          </a:prstGeom>
          <a:solidFill>
            <a:srgbClr val="CCDBE9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矩形 14"/>
          <p:cNvSpPr/>
          <p:nvPr/>
        </p:nvSpPr>
        <p:spPr>
          <a:xfrm>
            <a:off x="0" y="1120775"/>
            <a:ext cx="8531225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52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7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单元 继承与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多态</a:t>
            </a:r>
            <a:endParaRPr lang="zh-CN" altLang="en-US" sz="4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3429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楷体_GB2312" pitchFamily="1" charset="-122"/>
                <a:ea typeface="楷体_GB2312" pitchFamily="1" charset="-122"/>
              </a:rPr>
              <a:t>主讲人：龚迅炜</a:t>
            </a:r>
            <a:endParaRPr lang="zh-CN" altLang="en-US" sz="2400" dirty="0">
              <a:solidFill>
                <a:srgbClr val="2B166E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2400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9144000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子类的派生与方法覆盖</a:t>
            </a:r>
            <a:endParaRPr 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9030" y="900430"/>
            <a:ext cx="6885305" cy="568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1800"/>
              <a:t>验证性实验--在Timer类的基础上定义时钟Clock类和手表Watch类</a:t>
            </a:r>
            <a:endParaRPr lang="zh-CN" altLang="en-US" sz="18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供应商提供了一个计时器Timer类，现在需要将这个计时器为基础构建一个时钟Clock类和手表Watch类。</a:t>
            </a:r>
            <a:endParaRPr lang="zh-CN" altLang="en-US"/>
          </a:p>
          <a:p>
            <a:pPr lvl="1"/>
            <a:r>
              <a:rPr lang="zh-CN" altLang="en-US"/>
              <a:t>(1)Timer类的说明书显示，该类具备referenceTime表示计时器的基准时点，granularity表示计时器的颗粒度(纳秒，毫秒，秒，分，小时，天)，stopTime表示结束时间，status表示计时器的运行状态(1表示计时中，2表示暂停，3表示终止，4表示计时就绪)；</a:t>
            </a:r>
            <a:endParaRPr lang="zh-CN" altLang="en-US"/>
          </a:p>
          <a:p>
            <a:pPr lvl="1"/>
            <a:r>
              <a:rPr lang="zh-CN" altLang="en-US"/>
              <a:t>(2)Timer类包含开始计时方法start、终止计时terminate、暂停计时pause、恢复计时，计时器显示方法display，init对类成员属性进行初始化等；</a:t>
            </a:r>
            <a:endParaRPr lang="zh-CN" altLang="en-US"/>
          </a:p>
          <a:p>
            <a:pPr lvl="1"/>
            <a:r>
              <a:rPr lang="zh-CN" altLang="en-US"/>
              <a:t>(3)Watch类的说明书显示，该类是数字手表，除了提供计时外，还提供年月日时分秒的信息获取。</a:t>
            </a:r>
            <a:endParaRPr lang="zh-CN" altLang="en-US"/>
          </a:p>
          <a:p>
            <a:pPr lvl="1"/>
            <a:r>
              <a:rPr lang="zh-CN" altLang="en-US"/>
              <a:t>(4)Clock类的说明书显示，该类是提供Watch类的功能外还提供定时闹铃功能；</a:t>
            </a:r>
            <a:endParaRPr lang="zh-CN" altLang="en-US"/>
          </a:p>
          <a:p>
            <a:r>
              <a:rPr lang="zh-CN" altLang="en-US"/>
              <a:t>编写应用程序在这个Timer类基础上实现Clock类和Watch类。并编写程序测试它们。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2259965"/>
            <a:ext cx="6143625" cy="296227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499235" y="2564765"/>
            <a:ext cx="6169025" cy="739140"/>
          </a:xfrm>
          <a:prstGeom prst="roundRect">
            <a:avLst/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1445" y="900430"/>
            <a:ext cx="3799840" cy="568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000"/>
              <a:t>设计性实验--教务管理系统中多种人员角色定义</a:t>
            </a:r>
            <a:endParaRPr lang="zh-CN" altLang="en-US" sz="200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某高校开发一套教学管理系统，系统面向学生、教师、教务管理职员等人员使用特定的功能：</a:t>
            </a:r>
            <a:endParaRPr lang="zh-CN" altLang="en-US"/>
          </a:p>
          <a:p>
            <a:pPr lvl="1"/>
            <a:r>
              <a:rPr lang="zh-CN" altLang="en-US"/>
              <a:t>(1)系统使用前需要用户登录系统，为此需要定义一个用户类User来描述登录人员信息和行为；</a:t>
            </a:r>
            <a:endParaRPr lang="zh-CN" altLang="en-US"/>
          </a:p>
          <a:p>
            <a:pPr lvl="1"/>
            <a:r>
              <a:rPr lang="zh-CN" altLang="en-US"/>
              <a:t>(2)教师Teacher和教务管理职员AcademicAdministrationStaff能够在自己的职权范围内查看、修改、打印相关学生成绩；</a:t>
            </a:r>
            <a:endParaRPr lang="zh-CN" altLang="en-US"/>
          </a:p>
          <a:p>
            <a:pPr lvl="1"/>
            <a:r>
              <a:rPr lang="zh-CN" altLang="en-US"/>
              <a:t>(3)学生Student能够查看打印自己的成绩；</a:t>
            </a:r>
            <a:endParaRPr lang="zh-CN" altLang="en-US"/>
          </a:p>
          <a:p>
            <a:pPr lvl="1"/>
            <a:r>
              <a:rPr lang="zh-CN" altLang="en-US"/>
              <a:t>(4)利用User类为Teacher、AcademicAdministrationStaff和Student类提供系统的登录功能。</a:t>
            </a:r>
            <a:endParaRPr lang="zh-CN" altLang="en-US"/>
          </a:p>
          <a:p>
            <a:r>
              <a:rPr lang="zh-CN" altLang="en-US"/>
              <a:t>编写应用程序模拟不同用户使用系统，下面提供测试程序和Teacher相关类的实现，请参照完成Student和AcademicAdministrationStaff类设计。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" y="1589405"/>
            <a:ext cx="8229600" cy="43033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</a:rPr>
              <a:t>实践是编程的能力提升的最好途径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endParaRPr lang="zh-CN" altLang="en-US"/>
          </a:p>
          <a:p>
            <a:pPr algn="ctr"/>
            <a:r>
              <a:rPr lang="zh-CN" altLang="en-US"/>
              <a:t>让我们行动起来吧，谢谢观看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1209675" y="548640"/>
            <a:ext cx="6724015" cy="563245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目 录</a:t>
            </a:r>
            <a:endParaRPr lang="zh-CN" altLang="en-US" sz="40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1676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1676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1676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1674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dirty="0">
                <a:sym typeface="+mn-ea"/>
              </a:rPr>
              <a:t>子类继承父类</a:t>
            </a:r>
            <a:r>
              <a:rPr lang="zh-CN" dirty="0">
                <a:sym typeface="+mn-ea"/>
              </a:rPr>
              <a:t>过程</a:t>
            </a:r>
            <a:endParaRPr 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子类继承父类使用</a:t>
            </a:r>
            <a:r>
              <a:rPr lang="en-US" altLang="zh-CN"/>
              <a:t>extends</a:t>
            </a:r>
            <a:r>
              <a:rPr lang="zh-CN" altLang="en-US"/>
              <a:t>关键字，</a:t>
            </a:r>
            <a:r>
              <a:rPr lang="en-US" altLang="zh-CN"/>
              <a:t>Java</a:t>
            </a:r>
            <a:r>
              <a:rPr lang="zh-CN" altLang="en-US"/>
              <a:t>中的继承实行的单继承</a:t>
            </a:r>
            <a:r>
              <a:rPr lang="zh-CN" altLang="en-US"/>
              <a:t>方式</a:t>
            </a:r>
            <a:endParaRPr lang="zh-CN" altLang="en-US"/>
          </a:p>
          <a:p>
            <a:pPr lvl="1"/>
            <a:r>
              <a:rPr lang="en-US" altLang="zh-CN"/>
              <a:t>class Son</a:t>
            </a:r>
            <a:r>
              <a:rPr lang="en-US" altLang="zh-CN"/>
              <a:t>Clazz extends FatherClazz{……}</a:t>
            </a:r>
            <a:endParaRPr lang="zh-CN" altLang="en-US"/>
          </a:p>
          <a:p>
            <a:r>
              <a:rPr lang="zh-CN" altLang="en-US"/>
              <a:t>继承所有父类</a:t>
            </a:r>
            <a:r>
              <a:rPr lang="zh-CN" altLang="en-US"/>
              <a:t>成员</a:t>
            </a:r>
            <a:endParaRPr lang="zh-CN" altLang="en-US"/>
          </a:p>
          <a:p>
            <a:r>
              <a:rPr lang="zh-CN" altLang="en-US"/>
              <a:t>增加子类特有</a:t>
            </a:r>
            <a:r>
              <a:rPr lang="zh-CN" altLang="en-US"/>
              <a:t>成员</a:t>
            </a:r>
            <a:endParaRPr lang="zh-CN" altLang="en-US"/>
          </a:p>
          <a:p>
            <a:r>
              <a:rPr lang="zh-CN" altLang="en-US"/>
              <a:t>将子类中和父类</a:t>
            </a:r>
            <a:r>
              <a:rPr lang="zh-CN" altLang="en-US"/>
              <a:t>同名的成员进行</a:t>
            </a:r>
            <a:r>
              <a:rPr lang="zh-CN" altLang="en-US"/>
              <a:t>隐藏</a:t>
            </a:r>
            <a:endParaRPr lang="zh-CN" altLang="en-US"/>
          </a:p>
          <a:p>
            <a:pPr lvl="1"/>
            <a:r>
              <a:rPr lang="zh-CN" altLang="en-US"/>
              <a:t>在子类中只能看到子类定义的同名</a:t>
            </a:r>
            <a:r>
              <a:rPr lang="zh-CN" altLang="en-US"/>
              <a:t>成员</a:t>
            </a:r>
            <a:endParaRPr lang="zh-CN" altLang="en-US"/>
          </a:p>
          <a:p>
            <a:pPr lvl="1"/>
            <a:r>
              <a:rPr lang="zh-CN" altLang="en-US"/>
              <a:t>方法覆盖和方法重载需要区分</a:t>
            </a:r>
            <a:r>
              <a:rPr lang="zh-CN" altLang="en-US"/>
              <a:t>开来</a:t>
            </a:r>
            <a:endParaRPr lang="zh-CN" altLang="en-US"/>
          </a:p>
          <a:p>
            <a:pPr lvl="0"/>
            <a:r>
              <a:rPr lang="zh-CN" altLang="en-US"/>
              <a:t>子类中可以直接使用父类中声明的除</a:t>
            </a:r>
            <a:r>
              <a:rPr lang="en-US" altLang="zh-CN"/>
              <a:t>private</a:t>
            </a:r>
            <a:r>
              <a:rPr lang="zh-CN" altLang="en-US"/>
              <a:t>成员外的所有</a:t>
            </a:r>
            <a:r>
              <a:rPr lang="zh-CN" altLang="en-US"/>
              <a:t>成员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可以使用</a:t>
            </a:r>
            <a:r>
              <a:rPr lang="en-US" altLang="zh-CN">
                <a:sym typeface="+mn-ea"/>
              </a:rPr>
              <a:t>super</a:t>
            </a:r>
            <a:r>
              <a:rPr lang="zh-CN" altLang="en-US">
                <a:sym typeface="+mn-ea"/>
              </a:rPr>
              <a:t>关键字，显示调用被隐藏的父类同名成员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/>
              <a:t>子类的对象可以调用父类中声明为</a:t>
            </a:r>
            <a:r>
              <a:rPr lang="en-US" altLang="zh-CN"/>
              <a:t>public</a:t>
            </a:r>
            <a:r>
              <a:rPr lang="zh-CN" altLang="en-US"/>
              <a:t>成员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dirty="0">
                <a:sym typeface="+mn-ea"/>
              </a:rPr>
              <a:t>子类的构造</a:t>
            </a:r>
            <a:r>
              <a:rPr lang="zh-CN" dirty="0">
                <a:sym typeface="+mn-ea"/>
              </a:rPr>
              <a:t>过程</a:t>
            </a:r>
            <a:endParaRPr lang="zh-CN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b="1" dirty="0">
                <a:ea typeface="宋体" panose="02010600030101010101" pitchFamily="2" charset="-122"/>
              </a:rPr>
              <a:t>子类构造时，需要先构造其父类，之后再构造子类</a:t>
            </a:r>
            <a:endParaRPr lang="zh-CN" b="1" dirty="0">
              <a:ea typeface="宋体" panose="02010600030101010101" pitchFamily="2" charset="-122"/>
            </a:endParaRPr>
          </a:p>
          <a:p>
            <a:endParaRPr b="1" dirty="0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2773" name="矩形 8"/>
          <p:cNvSpPr/>
          <p:nvPr/>
        </p:nvSpPr>
        <p:spPr>
          <a:xfrm>
            <a:off x="1757680" y="800735"/>
            <a:ext cx="6407150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：理解继承的概念，掌握类的继承、方法覆盖；理解继承的构造过程，掌握super关键字的使用；掌握修饰符protected、final的含义和使用；理解内部类的使用场景，掌握类定义的嵌套、内部类的访问有效范围。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矩形 9"/>
          <p:cNvSpPr/>
          <p:nvPr/>
        </p:nvSpPr>
        <p:spPr>
          <a:xfrm>
            <a:off x="1763713" y="2926715"/>
            <a:ext cx="6400800" cy="2091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能够针对具体问题，表述其中面向对象程序设计继承概念和相关关系。能够运用Java语言知识和批判思维方式，分析具体问题中的继承特征，选择隐藏父类成员、增加新成员、覆盖父类成员、显式调用父类成员等手段，实现类的继承设计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矩形 10"/>
          <p:cNvSpPr/>
          <p:nvPr/>
        </p:nvSpPr>
        <p:spPr>
          <a:xfrm>
            <a:off x="1763078" y="5237163"/>
            <a:ext cx="637381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：培养学生良好的职业道德，做好实验前的各项准备工作，独立开展实验任务，勇于创新。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/>
        </p:nvSpPr>
        <p:spPr>
          <a:xfrm>
            <a:off x="968375" y="984885"/>
            <a:ext cx="539750" cy="53975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32777" name="圆角矩形 4"/>
          <p:cNvSpPr>
            <a:spLocks noChangeAspect="1"/>
          </p:cNvSpPr>
          <p:nvPr/>
        </p:nvSpPr>
        <p:spPr>
          <a:xfrm>
            <a:off x="971550" y="2943225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圆角矩形 3"/>
          <p:cNvSpPr>
            <a:spLocks noChangeAspect="1"/>
          </p:cNvSpPr>
          <p:nvPr/>
        </p:nvSpPr>
        <p:spPr>
          <a:xfrm>
            <a:off x="971550" y="534416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验证性实验--</a:t>
            </a:r>
            <a:r>
              <a:rPr lang="zh-CN" altLang="en-US"/>
              <a:t>古代部分冷兵器的定义和使用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需要描述棍、双节棍、矛、戟等兵器。</a:t>
            </a:r>
            <a:endParaRPr lang="zh-CN" altLang="en-US"/>
          </a:p>
          <a:p>
            <a:pPr lvl="1"/>
            <a:r>
              <a:rPr lang="zh-CN" altLang="en-US"/>
              <a:t>棍长度约为1.3—2.6米，也有的长达4米，截面一般为圆形，粗细以单手能够把握为准。棍是近战搏斗兵器。棍法有：打、揭、劈、盖、压、云，扫、穿、托、挑、撩、拨等。</a:t>
            </a:r>
            <a:endParaRPr lang="zh-CN" altLang="en-US"/>
          </a:p>
          <a:p>
            <a:pPr lvl="1"/>
            <a:r>
              <a:rPr lang="zh-CN" altLang="en-US"/>
              <a:t>双节棍，短小精悍，威力巨大，普通人也可以打出160斤以上的力，双节棍的技术分为攻击、防守、反击三部分。动作变化无穷，其招分为劈、扫、打、抽、提、拉等。</a:t>
            </a:r>
            <a:endParaRPr lang="zh-CN" altLang="en-US"/>
          </a:p>
          <a:p>
            <a:pPr lvl="1"/>
            <a:r>
              <a:rPr lang="zh-CN" altLang="en-US"/>
              <a:t>矛是重兵器，杆以枣木等硬木或精钢制成，基本没有韧性矛头的刃面比较长，像匕首或短剑，能砍也能刺。主要招式捅、戳、刺、扎等。</a:t>
            </a:r>
            <a:endParaRPr lang="zh-CN" altLang="en-US"/>
          </a:p>
          <a:p>
            <a:pPr lvl="1"/>
            <a:r>
              <a:rPr lang="zh-CN" altLang="en-US"/>
              <a:t>戟的招式，以剁、刺，勾、片、探、挂掳、磕，冲铲，回砍，横刺，下劈刺，斜勒，横砍，截割等，平钩，钉壁，翻刺，通击，挑击，直劈等为主要的招式。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4955" y="900430"/>
            <a:ext cx="6052820" cy="568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84070" y="151130"/>
            <a:ext cx="6826885" cy="563245"/>
          </a:xfrm>
        </p:spPr>
        <p:txBody>
          <a:bodyPr/>
          <a:p>
            <a:r>
              <a:rPr lang="zh-CN" altLang="en-US"/>
              <a:t>验证性实验--在Printer类的基础上定义一体机类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在Printer打印机类的基础上实现AllInOneMachine扫描打印一体机的设计与实现。设计一台AllInOneMachine扫描打印一体机，其中包括如下内容：</a:t>
            </a:r>
            <a:endParaRPr lang="zh-CN" altLang="en-US"/>
          </a:p>
          <a:p>
            <a:pPr lvl="1"/>
            <a:r>
              <a:rPr lang="zh-CN" altLang="en-US"/>
              <a:t>(1)扫描包括手动方式和自动方式，手动方式由人工将待扫描文件放入到扫描台上，进行扫描；自动方法由人工将待扫描的文件放入自动卷纸机中，设备可以自动获取文件进行连续扫描。为此，需要增加扫描功能int scan(String source,String target)，source表示待扫描的文件所在位置，平板扫描(定义常量PLATFORMSCAN表示)或自动扫描(定义常量TRACTORSCAN表示)，target表示扫描后的文件存放路径；</a:t>
            </a:r>
            <a:endParaRPr lang="zh-CN" altLang="en-US"/>
          </a:p>
          <a:p>
            <a:pPr lvl="1"/>
            <a:r>
              <a:rPr lang="zh-CN" altLang="en-US"/>
              <a:t>(2)增加复印功能public int copy(String source,int count,int mode)，其中复印数量count默认值为1，此时source含义同a中的描述；mode复印模式，表示逐份复印和每页复印，0表示逐份正序复印，例如123，123，123方式；1表示每页逐份正序复印，例如111,222,333；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1"/>
            <a:r>
              <a:rPr lang="zh-CN" altLang="en-US">
                <a:sym typeface="+mn-ea"/>
              </a:rPr>
              <a:t>(3)简单复印功能，复印1份，public int copy(String source)，source表示源文件，仅支持纯文本文件；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(4)覆盖public void print(char c)在c字符输出的前后加上中括号，例如输出字符‘J’，结果为“[J]”;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(5)覆盖public void print(String str)在str字符串前后加上双引号，例如输出字符串“伟大复兴”，结果为““伟大复兴””。</a:t>
            </a:r>
            <a:endParaRPr lang="zh-CN" altLang="en-US"/>
          </a:p>
          <a:p>
            <a:r>
              <a:rPr lang="zh-CN" altLang="en-US">
                <a:sym typeface="+mn-ea"/>
              </a:rPr>
              <a:t>场景：现在有一台打印机和一台扫描仪，需要虚拟出一台一体机，实现复印功能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编写应用程序模拟打印机完成一个字的打印，一行字的打印以及一段文字的打印。注每行可以打印20个字符，每页可以打印21行。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  <p:tag name="KSO_WM_SLIDE_ID" val="diagram20200634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756*331"/>
  <p:tag name="KSO_WM_SLIDE_POSITION" val="101*104"/>
  <p:tag name="KSO_WM_TAG_VERSION" val="1.0"/>
  <p:tag name="KSO_WM_SLIDE_LAYOUT" val="f"/>
  <p:tag name="KSO_WM_SLIDE_LAYOUT_CNT" val="1"/>
  <p:tag name="KSO_WM_TEMPLATE_MASTER_TYPE" val="0"/>
  <p:tag name="KSO_WM_TEMPLATE_COLOR_TYPE" val="1"/>
</p:tagLst>
</file>

<file path=ppt/tags/tag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6.xml><?xml version="1.0" encoding="utf-8"?>
<p:tagLst xmlns:p="http://schemas.openxmlformats.org/presentationml/2006/main">
  <p:tag name="KSO_WM_BEAUTIFY_FLAG" val=""/>
  <p:tag name="KSO_WM_UNIT_PLACING_PICTURE_USER_VIEWPORT" val="{&quot;height&quot;:8948,&quot;width&quot;:9532}"/>
</p:tagLst>
</file>

<file path=ppt/tags/tag1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1.xml><?xml version="1.0" encoding="utf-8"?>
<p:tagLst xmlns:p="http://schemas.openxmlformats.org/presentationml/2006/main">
  <p:tag name="KSO_WPP_MARK_KEY" val="aa4ad8fd-6356-4c27-ac42-ab28eaea7b83"/>
  <p:tag name="COMMONDATA" val="eyJoZGlkIjoiMWI4NWYzZGFkNDJiYTY1ODFjMTg3YjM5MmNjODNlND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2539</Words>
  <Application>WPS 演示</Application>
  <PresentationFormat/>
  <Paragraphs>101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隶书</vt:lpstr>
      <vt:lpstr>黑体</vt:lpstr>
      <vt:lpstr>Segoe UI</vt:lpstr>
      <vt:lpstr>Arial Unicode MS</vt:lpstr>
      <vt:lpstr>1_sample</vt:lpstr>
      <vt:lpstr>Photoshop.Image.6</vt:lpstr>
      <vt:lpstr>Photoshop.Image.6</vt:lpstr>
      <vt:lpstr>PowerPoint 演示文稿</vt:lpstr>
      <vt:lpstr>目 录</vt:lpstr>
      <vt:lpstr>子类继承父类过程</vt:lpstr>
      <vt:lpstr>子类的构造过程</vt:lpstr>
      <vt:lpstr>PowerPoint 演示文稿</vt:lpstr>
      <vt:lpstr>运输方式类的设计</vt:lpstr>
      <vt:lpstr>PowerPoint 演示文稿</vt:lpstr>
      <vt:lpstr>验证性实验--特殊物流运输类的设计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实践是编程的能力提升的最好途径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龚迅炜</cp:lastModifiedBy>
  <cp:revision>561</cp:revision>
  <dcterms:created xsi:type="dcterms:W3CDTF">2011-10-31T13:04:00Z</dcterms:created>
  <dcterms:modified xsi:type="dcterms:W3CDTF">2023-09-17T07:32:29Z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BF3C713B180040AD8E6ECA831A9ACF4C_13</vt:lpwstr>
  </property>
</Properties>
</file>