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89" r:id="rId3"/>
    <p:sldId id="391" r:id="rId4"/>
    <p:sldId id="407" r:id="rId5"/>
    <p:sldId id="394" r:id="rId7"/>
    <p:sldId id="499" r:id="rId8"/>
    <p:sldId id="542" r:id="rId9"/>
    <p:sldId id="531" r:id="rId10"/>
    <p:sldId id="544" r:id="rId11"/>
    <p:sldId id="558" r:id="rId12"/>
    <p:sldId id="559" r:id="rId13"/>
    <p:sldId id="533" r:id="rId14"/>
    <p:sldId id="561" r:id="rId15"/>
    <p:sldId id="546" r:id="rId16"/>
    <p:sldId id="572" r:id="rId17"/>
    <p:sldId id="534" r:id="rId18"/>
    <p:sldId id="535" r:id="rId19"/>
    <p:sldId id="536" r:id="rId20"/>
    <p:sldId id="538" r:id="rId21"/>
    <p:sldId id="540" r:id="rId22"/>
    <p:sldId id="498" r:id="rId23"/>
  </p:sldIdLst>
  <p:sldSz cx="12192000" cy="6858000"/>
  <p:notesSz cx="6858000" cy="9144000"/>
  <p:custDataLst>
    <p:tags r:id="rId27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D4D4"/>
    <a:srgbClr val="FFCC99"/>
    <a:srgbClr val="080808"/>
    <a:srgbClr val="0000FF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2"/>
    <p:restoredTop sz="87029"/>
  </p:normalViewPr>
  <p:slideViewPr>
    <p:cSldViewPr showGuides="1">
      <p:cViewPr varScale="1">
        <p:scale>
          <a:sx n="113" d="100"/>
          <a:sy n="113" d="100"/>
        </p:scale>
        <p:origin x="828" y="114"/>
      </p:cViewPr>
      <p:guideLst>
        <p:guide orient="horz" pos="2024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46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00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984500" y="116205"/>
            <a:ext cx="8866293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334433" y="107315"/>
            <a:ext cx="2737273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07833" y="151130"/>
            <a:ext cx="8128000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" y="188595"/>
            <a:ext cx="2461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998047" y="116205"/>
            <a:ext cx="8852747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334433" y="107315"/>
            <a:ext cx="2722880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9693" y="151130"/>
            <a:ext cx="8532707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7473" y="188595"/>
            <a:ext cx="2522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772833" y="116205"/>
            <a:ext cx="9077960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381000" y="107315"/>
            <a:ext cx="2549313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1113" y="151130"/>
            <a:ext cx="8601287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2073" y="151130"/>
            <a:ext cx="230547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929467" y="116205"/>
            <a:ext cx="8921327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334433" y="107315"/>
            <a:ext cx="2595880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95413" y="151130"/>
            <a:ext cx="8486987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2073" y="151130"/>
            <a:ext cx="23224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点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sz="1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7533" y="188595"/>
            <a:ext cx="177927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拨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.bin"/><Relationship Id="rId8" Type="http://schemas.openxmlformats.org/officeDocument/2006/relationships/tags" Target="../tags/tag1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vmlDrawing" Target="../drawings/vmlDrawing2.v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9" imgW="7391400" imgH="914400" progId="Photoshop.Image.6">
                  <p:embed/>
                </p:oleObj>
              </mc:Choice>
              <mc:Fallback>
                <p:oleObj name="" r:id="rId9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>
            <p:custDataLst>
              <p:tags r:id="rId12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eaLnBrk="0" fontAlgn="base" hangingPunct="0">
        <a:spcBef>
          <a:spcPct val="15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Clr>
          <a:schemeClr val="tx1"/>
        </a:buClr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8.xml"/><Relationship Id="rId4" Type="http://schemas.openxmlformats.org/officeDocument/2006/relationships/image" Target="../media/image6.png"/><Relationship Id="rId3" Type="http://schemas.openxmlformats.org/officeDocument/2006/relationships/tags" Target="../tags/tag37.xml"/><Relationship Id="rId2" Type="http://schemas.openxmlformats.org/officeDocument/2006/relationships/image" Target="../media/image5.png"/><Relationship Id="rId1" Type="http://schemas.openxmlformats.org/officeDocument/2006/relationships/tags" Target="../tags/tag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9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41.xml"/><Relationship Id="rId2" Type="http://schemas.openxmlformats.org/officeDocument/2006/relationships/image" Target="../media/image7.jpeg"/><Relationship Id="rId1" Type="http://schemas.openxmlformats.org/officeDocument/2006/relationships/tags" Target="../tags/tag40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43.xml"/><Relationship Id="rId2" Type="http://schemas.openxmlformats.org/officeDocument/2006/relationships/image" Target="../media/image8.png"/><Relationship Id="rId1" Type="http://schemas.openxmlformats.org/officeDocument/2006/relationships/tags" Target="../tags/tag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6.xml"/><Relationship Id="rId3" Type="http://schemas.openxmlformats.org/officeDocument/2006/relationships/image" Target="../media/image3.png"/><Relationship Id="rId2" Type="http://schemas.openxmlformats.org/officeDocument/2006/relationships/tags" Target="../tags/tag1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20.xml"/><Relationship Id="rId2" Type="http://schemas.openxmlformats.org/officeDocument/2006/relationships/image" Target="../media/image4.png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8674" name="矩形 8"/>
          <p:cNvSpPr/>
          <p:nvPr/>
        </p:nvSpPr>
        <p:spPr>
          <a:xfrm>
            <a:off x="3810" y="1752600"/>
            <a:ext cx="12174855" cy="246062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-635" y="2208530"/>
            <a:ext cx="121926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11</a:t>
            </a:r>
            <a:r>
              <a:rPr lang="zh-CN" altLang="en-US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单元 </a:t>
            </a:r>
            <a:r>
              <a:rPr lang="en-US" altLang="zh-CN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Java</a:t>
            </a:r>
            <a:r>
              <a:rPr lang="zh-CN" altLang="en-US" sz="4400" dirty="0">
                <a:solidFill>
                  <a:srgbClr val="FFFFFF"/>
                </a:solidFill>
                <a:ea typeface="微软雅黑" panose="020B0503020204020204" pitchFamily="34" charset="-122"/>
              </a:rPr>
              <a:t>输入与输出</a:t>
            </a:r>
            <a:endParaRPr lang="zh-CN" altLang="en-US" sz="4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楷体_GB2312" pitchFamily="1" charset="-122"/>
                <a:ea typeface="楷体_GB2312" pitchFamily="1" charset="-122"/>
              </a:rPr>
              <a:t>主讲人：龚迅炜</a:t>
            </a:r>
            <a:endParaRPr lang="zh-CN" altLang="en-US" sz="2400" dirty="0">
              <a:solidFill>
                <a:srgbClr val="2B166E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1524000" y="3886200"/>
            <a:ext cx="9144000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二进制</a:t>
            </a:r>
            <a:r>
              <a:rPr lang="en-US" altLang="zh-CN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endParaRPr lang="zh-CN" altLang="en-US" sz="2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5" y="635"/>
            <a:ext cx="12191365" cy="69437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//DeserializeFileDemo.javapublic class DeserializeFileDemo {	public static void main(String[] args) {	try(var ois = </a:t>
            </a:r>
            <a:r>
              <a:rPr lang="en-US" sz="1800" u="sng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(new //</a:t>
            </a:r>
            <a:r>
              <a:rPr lang="zh-CN" sz="1800">
                <a:ea typeface="宋体" panose="02010600030101010101" pitchFamily="2" charset="-122"/>
              </a:rPr>
              <a:t>在横线出添加代码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			FileInputStream("resource/sericalize/shoppingcart.txt"))){			var shoppingCart = </a:t>
            </a:r>
            <a:r>
              <a:rPr lang="en-US" sz="1800" u="sng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//</a:t>
            </a:r>
            <a:r>
              <a:rPr lang="zh-CN" sz="1800">
                <a:ea typeface="宋体" panose="02010600030101010101" pitchFamily="2" charset="-122"/>
              </a:rPr>
              <a:t>在横线出添加代码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			System.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out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.println(shoppingCart.getId() + " " + shoppingCart.getName() 				+ " " + shoppingCart.getRecentlyModified().get(Calendar.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YEAR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				+ "</a:t>
            </a:r>
            <a:r>
              <a:rPr lang="zh-CN" sz="1800">
                <a:ea typeface="宋体" panose="02010600030101010101" pitchFamily="2" charset="-122"/>
              </a:rPr>
              <a:t>年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" + shoppingCart.getRecentlyModified().get(Calendar.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MONTH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				+ "</a:t>
            </a:r>
            <a:r>
              <a:rPr lang="zh-CN" sz="1800">
                <a:ea typeface="宋体" panose="02010600030101010101" pitchFamily="2" charset="-122"/>
              </a:rPr>
              <a:t>月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" + shoppingCart.getRecentlyModified().get(Calendar.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DATE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				+ "</a:t>
            </a:r>
            <a:r>
              <a:rPr lang="zh-CN" sz="1800">
                <a:ea typeface="宋体" panose="02010600030101010101" pitchFamily="2" charset="-122"/>
              </a:rPr>
              <a:t>日 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" + shoppingCart.getRecentlyModified().get(Calendar.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HOUR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				+ ":" + shoppingCart.getRecentlyModified().get(Calendar.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MINUTE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				+ ":" + shoppingCart.getRecentlyModified().get(Calendar.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SECOND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));			for(Goods g : shoppingCart.getGoods()) {				System.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out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.println(g);			}		} catch (FileNotFoundException e) {			e.printStackTrace();		} catch (IOException e) {			e.printStackTrace();		} catch (ClassNotFoundException e) {			e.printStackTrace();		}	}}</a:t>
            </a:r>
            <a:endParaRPr lang="en-US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2207260" y="836930"/>
            <a:ext cx="1615440" cy="327660"/>
          </a:xfrm>
          <a:prstGeom prst="roundRect">
            <a:avLst/>
          </a:prstGeom>
          <a:solidFill>
            <a:schemeClr val="accent1"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4655820" y="1340485"/>
            <a:ext cx="1726565" cy="327660"/>
          </a:xfrm>
          <a:prstGeom prst="roundRect">
            <a:avLst/>
          </a:prstGeom>
          <a:solidFill>
            <a:schemeClr val="accent1"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验证性实验--文件的拷贝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实现文件或目录的拷贝，并能够根据给定的参数选项过来文件。例如copyfile source target --level 2 --size 1024,2048 --extension java,c,py --name xxx</a:t>
            </a:r>
            <a:endParaRPr lang="zh-CN" altLang="en-US"/>
          </a:p>
          <a:p>
            <a:pPr lvl="1"/>
            <a:r>
              <a:rPr lang="zh-CN" altLang="en-US"/>
              <a:t>(1)--level 2	当文件为目录时有效，默认拷贝目录的无限制层的所有子孙文件，如果提供该参数则仅拷贝至相应层级为止。--level 0表示仅拷贝当前文件目录下的子文件；--level 2表示仅拷贝当前文件目录下的两层子目录中的文件。</a:t>
            </a:r>
            <a:endParaRPr lang="zh-CN" altLang="en-US"/>
          </a:p>
          <a:p>
            <a:pPr lvl="1"/>
            <a:r>
              <a:rPr lang="zh-CN" altLang="en-US"/>
              <a:t>(2)--size minSize,maxSize	表示拷贝的文件大小需要介于minSize(含)和maxSize(含)之间，如果minSize或maxSize缺省表示下界或上界无限制。</a:t>
            </a:r>
            <a:endParaRPr lang="zh-CN" altLang="en-US"/>
          </a:p>
          <a:p>
            <a:pPr lvl="1"/>
            <a:r>
              <a:rPr lang="zh-CN" altLang="en-US"/>
              <a:t>(3)--extension java,c,py表示拷贝的文件扩展名必须为后面列举的一种。</a:t>
            </a:r>
            <a:endParaRPr lang="zh-CN" altLang="en-US"/>
          </a:p>
          <a:p>
            <a:pPr lvl="1"/>
            <a:r>
              <a:rPr lang="zh-CN" altLang="en-US"/>
              <a:t>(4)--name xxx表示文件名中包含xxx。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(1) 在文件复制前需要检查参数是否正确，具体操作可以参考下面的提示</a:t>
            </a:r>
            <a:endParaRPr lang="zh-CN" altLang="en-US"/>
          </a:p>
          <a:p>
            <a:pPr lvl="1"/>
            <a:r>
              <a:rPr lang="zh-CN" altLang="en-US"/>
              <a:t>1)是否是需要处理的选项，</a:t>
            </a:r>
            <a:endParaRPr lang="zh-CN" altLang="en-US"/>
          </a:p>
          <a:p>
            <a:pPr lvl="2"/>
            <a:r>
              <a:rPr lang="zh-CN" altLang="en-US"/>
              <a:t>①　如果不是规定的选项，抛出异常</a:t>
            </a:r>
            <a:endParaRPr lang="zh-CN" altLang="en-US"/>
          </a:p>
          <a:p>
            <a:pPr lvl="2"/>
            <a:r>
              <a:rPr lang="zh-CN" altLang="en-US"/>
              <a:t>②　如果是，idx+1项是否存在</a:t>
            </a:r>
            <a:endParaRPr lang="zh-CN" altLang="en-US"/>
          </a:p>
          <a:p>
            <a:pPr lvl="3"/>
            <a:r>
              <a:rPr lang="zh-CN" altLang="en-US"/>
              <a:t>A.如果不存在，抛出异常</a:t>
            </a:r>
            <a:endParaRPr lang="zh-CN" altLang="en-US"/>
          </a:p>
          <a:p>
            <a:pPr lvl="3"/>
            <a:r>
              <a:rPr lang="zh-CN" altLang="en-US"/>
              <a:t>B.如果存在，作为选项参数值</a:t>
            </a:r>
            <a:endParaRPr lang="zh-CN" altLang="en-US"/>
          </a:p>
          <a:p>
            <a:pPr lvl="1"/>
            <a:r>
              <a:rPr lang="zh-CN" altLang="en-US"/>
              <a:t>2)不是需要的选项，那么第1个为源文件，第2个为目的文件</a:t>
            </a:r>
            <a:endParaRPr lang="zh-CN" altLang="en-US"/>
          </a:p>
          <a:p>
            <a:pPr lvl="1"/>
            <a:r>
              <a:rPr lang="zh-CN" altLang="en-US"/>
              <a:t>3)判读源文件和目的文件的是否存在和路径是否正确</a:t>
            </a:r>
            <a:endParaRPr lang="zh-CN" altLang="en-US"/>
          </a:p>
          <a:p>
            <a:r>
              <a:rPr lang="zh-CN" altLang="en-US"/>
              <a:t>(2) cpFile方法中各参数的含义参考下面的说明</a:t>
            </a:r>
            <a:endParaRPr lang="zh-CN" altLang="en-US"/>
          </a:p>
          <a:p>
            <a:pPr lvl="1"/>
            <a:r>
              <a:rPr lang="zh-CN" altLang="en-US"/>
              <a:t>目录拷贝，sourceFile目录下的所有文件的拷贝，并支持对文件大小、文件名、文件扩展名、目录层级等信息的筛选。</a:t>
            </a:r>
            <a:endParaRPr lang="zh-CN" altLang="en-US"/>
          </a:p>
          <a:p>
            <a:pPr lvl="2"/>
            <a:r>
              <a:rPr lang="zh-CN" altLang="en-US"/>
              <a:t>sourceFile表示源文件目录；</a:t>
            </a:r>
            <a:endParaRPr lang="zh-CN" altLang="en-US"/>
          </a:p>
          <a:p>
            <a:pPr lvl="2"/>
            <a:r>
              <a:rPr lang="zh-CN" altLang="en-US"/>
              <a:t>targetFile表示目标文件目录；</a:t>
            </a:r>
            <a:endParaRPr lang="zh-CN" altLang="en-US"/>
          </a:p>
          <a:p>
            <a:pPr lvl="2"/>
            <a:r>
              <a:rPr lang="zh-CN" altLang="en-US"/>
              <a:t>minSize表示文件的最小大小；</a:t>
            </a:r>
            <a:endParaRPr lang="zh-CN" altLang="en-US"/>
          </a:p>
          <a:p>
            <a:pPr lvl="2"/>
            <a:r>
              <a:rPr lang="zh-CN" altLang="en-US"/>
              <a:t>maxSize表示文件的最大大小；</a:t>
            </a:r>
            <a:endParaRPr lang="zh-CN" altLang="en-US"/>
          </a:p>
          <a:p>
            <a:pPr lvl="2"/>
            <a:r>
              <a:rPr lang="zh-CN" altLang="en-US"/>
              <a:t>extensions表示文件的扩展名，可以是以逗号隔开的多个扩展名，例如java,c,py表示接受扩展名为java或者c或者py的文件；</a:t>
            </a:r>
            <a:endParaRPr lang="zh-CN" altLang="en-US"/>
          </a:p>
          <a:p>
            <a:pPr lvl="2"/>
            <a:r>
              <a:rPr lang="zh-CN" altLang="en-US"/>
              <a:t>includeName表示文件名包含的字符串；</a:t>
            </a:r>
            <a:endParaRPr lang="zh-CN" altLang="en-US"/>
          </a:p>
          <a:p>
            <a:pPr lvl="2"/>
            <a:r>
              <a:rPr lang="zh-CN" altLang="en-US"/>
              <a:t>level表示文件夹的层级，level为0表示仅拷贝当前目录下的文件，其子目录不进行拷贝；level为负数表示拷贝的子目录不受限制；level为正数表示拷贝到指定层级的子目录为止。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18415" y="13970"/>
            <a:ext cx="12211050" cy="687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r>
              <a:rPr sz="1800">
                <a:ea typeface="宋体" panose="02010600030101010101" pitchFamily="2" charset="-122"/>
              </a:rPr>
              <a:t>public class CopyFile {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public static void main(String[] args) {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// TODO 根据下面的提示实现参数解析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cpFile(sourceFile,targetFile,minSize,maxSize,extensions,includeName,level);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}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private static void cpFile(File sourceFile,File targetFile,int minSize,int maxSize,String[] extensions,String includeName,int level) {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File[] files = sourceFile.listFiles(new FilenameFilter() {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@Override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public boolean accept(File dir, String name) {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</a:t>
            </a:r>
            <a:r>
              <a:rPr sz="1800">
                <a:ea typeface="宋体" panose="02010600030101010101" pitchFamily="2" charset="-122"/>
                <a:sym typeface="+mn-ea"/>
              </a:rPr>
              <a:t>	</a:t>
            </a:r>
            <a:r>
              <a:rPr sz="1800">
                <a:ea typeface="宋体" panose="02010600030101010101" pitchFamily="2" charset="-122"/>
              </a:rPr>
              <a:t>	// TODO 补全代码实现文件判断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});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for(int idx = 0; idx &lt; files.length ; idx++) {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}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}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/**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* 单文件的拷贝拷贝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* @param sourceFile 是源文件，注意不是目录仅是一个单文件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* @param targetFile 是目标文件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*/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private static void cpFile(File sourceFile,File targetFile) {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// TODO 补全代码实现文件判断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}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}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1847215" y="608330"/>
            <a:ext cx="4027170" cy="556260"/>
          </a:xfrm>
          <a:prstGeom prst="roundRect">
            <a:avLst/>
          </a:prstGeom>
          <a:solidFill>
            <a:schemeClr val="accent1"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1905635" y="2853055"/>
            <a:ext cx="4027170" cy="556260"/>
          </a:xfrm>
          <a:prstGeom prst="roundRect">
            <a:avLst/>
          </a:prstGeom>
          <a:solidFill>
            <a:schemeClr val="accent1"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983615" y="5876925"/>
            <a:ext cx="4986655" cy="589280"/>
          </a:xfrm>
          <a:prstGeom prst="roundRect">
            <a:avLst/>
          </a:prstGeom>
          <a:solidFill>
            <a:schemeClr val="accent1"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(1)注意命令行选项和参数的格式。命令行参数中必须包含源文件和目标文件是两个参数；命令行选项都是可选的，如果有对应的选项则不需跟随选项参数，如果没有程序采用默认的选项参数。</a:t>
            </a:r>
            <a:endParaRPr lang="zh-CN" altLang="en-US"/>
          </a:p>
          <a:p>
            <a:r>
              <a:rPr lang="zh-CN" altLang="en-US"/>
              <a:t>(2)注意单文件拷贝和目录的拷贝操作是不一样的。</a:t>
            </a:r>
            <a:endParaRPr lang="zh-CN" altLang="en-US"/>
          </a:p>
          <a:p>
            <a:r>
              <a:rPr lang="zh-CN" altLang="en-US"/>
              <a:t>(3)注意文件列表过滤器的实现，可以选择lambda表达式。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设计性实验--保存指定URL页面上的图片到本地文件夹中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获取制定URL上的img标签对应的src中的图片，保存到本地，网站URL输入如图11-16所示，获取的资源保存在本地后如图11-17所示。</a:t>
            </a:r>
            <a:endParaRPr lang="zh-CN" altLang="en-US"/>
          </a:p>
        </p:txBody>
      </p:sp>
      <p:pic>
        <p:nvPicPr>
          <p:cNvPr id="50" name="图片 5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3795" y="1844675"/>
            <a:ext cx="7510145" cy="916940"/>
          </a:xfrm>
          <a:prstGeom prst="rect">
            <a:avLst/>
          </a:prstGeom>
        </p:spPr>
      </p:pic>
      <p:pic>
        <p:nvPicPr>
          <p:cNvPr id="116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39920" y="3068955"/>
            <a:ext cx="3011805" cy="320865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由于网页代码存在书写表示不一致的情况，程序实现中需要注意img标签下的src值的方法。</a:t>
            </a:r>
            <a:endParaRPr lang="zh-CN" altLang="en-US"/>
          </a:p>
          <a:p>
            <a:pPr lvl="1"/>
            <a:r>
              <a:rPr lang="zh-CN" altLang="en-US"/>
              <a:t>情况1：以"https://www.ceeaa.org.cn/"访问中国工程教育专业认证协会首页，得到的代码&lt;img src="images/logo_03.png"&gt;</a:t>
            </a:r>
            <a:endParaRPr lang="zh-CN" altLang="en-US"/>
          </a:p>
          <a:p>
            <a:pPr lvl="1"/>
            <a:r>
              <a:rPr lang="zh-CN" altLang="en-US"/>
              <a:t>情况2：以"https://www.baidu.com"访问百度首页，得到的代码&lt;img hidefocus=true src=//www.baidu.com/img/bd_logo1.png width=270 height=129&gt; </a:t>
            </a:r>
            <a:endParaRPr lang="zh-CN" altLang="en-US"/>
          </a:p>
          <a:p>
            <a:pPr lvl="1"/>
            <a:r>
              <a:rPr lang="zh-CN" altLang="en-US"/>
              <a:t>情况3：以"https://www.sina.com"访问新浪首页，得到的代码&lt;img width=0 height=0 src='//beacon.sina.com.cn/a.gif?noScript' border='0' alt='' /&gt;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2000"/>
              <a:t>设计性实验--编写一个生成指定文件的16进制编码的文件生成器</a:t>
            </a:r>
            <a:endParaRPr lang="zh-CN" altLang="en-US" sz="200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对任意的文件经过该编码生成器的处理后的文件是一个文本文件，其中内容为对应文件的16进制编码，程序运行结果如图11-18所示。</a:t>
            </a:r>
            <a:endParaRPr lang="zh-CN" altLang="en-US"/>
          </a:p>
        </p:txBody>
      </p:sp>
      <p:pic>
        <p:nvPicPr>
          <p:cNvPr id="117" name="图片 117" descr="hexfilegenerat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0" y="2060575"/>
            <a:ext cx="5902325" cy="37128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设计性实验--为文件增加校验字段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某系统为了加强文件传输的可靠性，在文件传输过程中发送端校验信息；接收端接收到数据后，需要根据计算得到校验数据并和接收到的校验信息比对，如果正确则去除校验字节，否则就返回数据传输异常的错误提示，并停止接收数据。模拟上述场景，你需要开发两个程序模拟发送端Send和接收端Receive。Send将需要传输的文件处理后产生相应的传输文件，Receive端解析传输文件并判断该文件是否正确。</a:t>
            </a:r>
            <a:r>
              <a:rPr lang="zh-CN" altLang="en-US">
                <a:solidFill>
                  <a:srgbClr val="FF0000"/>
                </a:solidFill>
              </a:rPr>
              <a:t>校验方式为奇偶校验</a:t>
            </a:r>
            <a:r>
              <a:rPr lang="zh-CN" altLang="en-US"/>
              <a:t>。校验信息放在文件的最末尾，</a:t>
            </a:r>
            <a:r>
              <a:rPr lang="zh-CN" altLang="en-US">
                <a:solidFill>
                  <a:srgbClr val="FF0000"/>
                </a:solidFill>
              </a:rPr>
              <a:t>校验字为一个字节</a:t>
            </a:r>
            <a:r>
              <a:rPr lang="zh-CN" altLang="en-US"/>
              <a:t>。文件校验程序运行结果如图11-19所示。</a:t>
            </a:r>
            <a:endParaRPr lang="zh-CN" altLang="en-US"/>
          </a:p>
        </p:txBody>
      </p:sp>
      <p:pic>
        <p:nvPicPr>
          <p:cNvPr id="256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3644900"/>
            <a:ext cx="6259830" cy="231648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JDK1.4提供了java.nio包，其中NIO提供了一套支持面向缓冲并支持通道的IO操作。Channel、Buffer和Selector是其中3个核心组件。同时java.nio.file包也对提供了对文件系统更多的操作工具。</a:t>
            </a:r>
            <a:endParaRPr lang="zh-CN" altLang="en-US"/>
          </a:p>
          <a:p>
            <a:r>
              <a:rPr lang="zh-CN" altLang="en-US"/>
              <a:t>编写程序测试对比字节流和字符流传输文件的速度。分析并说明原因。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title" idx="4294967295"/>
          </p:nvPr>
        </p:nvSpPr>
        <p:spPr>
          <a:xfrm>
            <a:off x="2733675" y="548640"/>
            <a:ext cx="6724015" cy="563245"/>
          </a:xfrm>
        </p:spPr>
        <p:txBody>
          <a:bodyPr vert="horz" wrap="square" lIns="91440" tIns="45720" rIns="91440" bIns="45720" anchor="ctr" anchorCtr="0"/>
          <a:p>
            <a:r>
              <a:rPr lang="zh-CN" altLang="en-US" sz="40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目 录</a:t>
            </a:r>
            <a:endParaRPr lang="zh-CN" altLang="en-US" sz="400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solidFill>
                  <a:schemeClr val="tx1"/>
                </a:solidFill>
              </a:rPr>
              <a:t>实践是编程的能力提升的最好途径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pPr algn="ctr"/>
            <a:endParaRPr lang="zh-CN" altLang="en-US"/>
          </a:p>
          <a:p>
            <a:pPr algn="ctr"/>
            <a:r>
              <a:rPr lang="zh-CN" altLang="en-US"/>
              <a:t>让我们行动起来吧，谢谢观看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dirty="0">
                <a:sym typeface="+mn-ea"/>
              </a:rPr>
              <a:t>Java二进制I/O应用</a:t>
            </a:r>
            <a:endParaRPr lang="zh-CN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t>二进制I/O流提供了基于字节的流操作，通常二进制流的内容的解析需要由程序员自己完成。</a:t>
            </a:r>
          </a:p>
          <a:p>
            <a:r>
              <a:t>查阅JDK文档可知InputStream包含下面直接子类：</a:t>
            </a:r>
          </a:p>
          <a:p>
            <a:pPr lvl="1"/>
            <a:r>
              <a:t>AudioInputStream多媒体输入流, </a:t>
            </a:r>
          </a:p>
          <a:p>
            <a:pPr lvl="1"/>
            <a:r>
              <a:rPr>
                <a:solidFill>
                  <a:srgbClr val="FF0000"/>
                </a:solidFill>
              </a:rPr>
              <a:t>ByteArrayInputStream字节数组输入流,</a:t>
            </a:r>
            <a:r>
              <a:t> </a:t>
            </a:r>
          </a:p>
          <a:p>
            <a:pPr lvl="1"/>
            <a:r>
              <a:rPr>
                <a:solidFill>
                  <a:srgbClr val="FF0000"/>
                </a:solidFill>
              </a:rPr>
              <a:t>FileInputStream二进制文件输入流,</a:t>
            </a:r>
          </a:p>
          <a:p>
            <a:pPr lvl="1"/>
            <a:r>
              <a:t>FilterInputStream过滤输入流,</a:t>
            </a:r>
          </a:p>
          <a:p>
            <a:pPr lvl="1"/>
            <a:r>
              <a:rPr>
                <a:solidFill>
                  <a:srgbClr val="FF0000"/>
                </a:solidFill>
              </a:rPr>
              <a:t>ObjectInputStream对象输入流, </a:t>
            </a:r>
            <a:endParaRPr>
              <a:solidFill>
                <a:srgbClr val="FF0000"/>
              </a:solidFill>
            </a:endParaRPr>
          </a:p>
          <a:p>
            <a:pPr lvl="1"/>
            <a:r>
              <a:t>PipedInputStream管道输入流, </a:t>
            </a:r>
          </a:p>
          <a:p>
            <a:pPr lvl="1"/>
            <a:r>
              <a:t>SequenceInputStream顺序输入流, </a:t>
            </a:r>
          </a:p>
          <a:p>
            <a:pPr lvl="1"/>
            <a:r>
              <a:rPr>
                <a:solidFill>
                  <a:srgbClr val="FF0000"/>
                </a:solidFill>
              </a:rPr>
              <a:t>StringBufferInputStream字符串缓冲输入流</a:t>
            </a:r>
            <a:r>
              <a:t>。</a:t>
            </a:r>
          </a:p>
          <a:p>
            <a:pPr lvl="0"/>
            <a:r>
              <a:t>OutputStream的直接子类读者亦可查阅JDK文档。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2773" name="矩形 8"/>
          <p:cNvSpPr/>
          <p:nvPr/>
        </p:nvSpPr>
        <p:spPr>
          <a:xfrm>
            <a:off x="2495550" y="1412875"/>
            <a:ext cx="789686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：理解二进制文件的概念，掌握字节流的基本读写操作，各类流之间的相互转换；理解并掌握非字符编解码文件。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矩形 9"/>
          <p:cNvSpPr/>
          <p:nvPr/>
        </p:nvSpPr>
        <p:spPr>
          <a:xfrm>
            <a:off x="2501900" y="2964815"/>
            <a:ext cx="788924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：能够运用字节流对文件进行读写操作，能够使用文件系统，能够灵活使用恰当的流进行字节文件的处理；能够运用转换流进行字节流和字符流间的转换。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矩形 10"/>
          <p:cNvSpPr/>
          <p:nvPr/>
        </p:nvSpPr>
        <p:spPr>
          <a:xfrm>
            <a:off x="2501265" y="4629785"/>
            <a:ext cx="785558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素质目标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：培养学生的团队协作精神，互助协作，合理利用研讨方法互通有无，共同提高。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3"/>
          <p:cNvSpPr>
            <a:spLocks noChangeAspect="1"/>
          </p:cNvSpPr>
          <p:nvPr/>
        </p:nvSpPr>
        <p:spPr>
          <a:xfrm>
            <a:off x="1706245" y="1597025"/>
            <a:ext cx="664845" cy="53975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32777" name="圆角矩形 4"/>
          <p:cNvSpPr>
            <a:spLocks noChangeAspect="1"/>
          </p:cNvSpPr>
          <p:nvPr/>
        </p:nvSpPr>
        <p:spPr>
          <a:xfrm>
            <a:off x="1709420" y="2981325"/>
            <a:ext cx="664845" cy="541655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32778" name="圆角矩形 3"/>
          <p:cNvSpPr>
            <a:spLocks noChangeAspect="1"/>
          </p:cNvSpPr>
          <p:nvPr/>
        </p:nvSpPr>
        <p:spPr>
          <a:xfrm>
            <a:off x="1709420" y="4664710"/>
            <a:ext cx="664845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3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验证性实验--文件的加密和解密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需要传递一份文件，该文件传递过程中需要保密。</a:t>
            </a:r>
            <a:endParaRPr lang="zh-CN" altLang="en-US"/>
          </a:p>
          <a:p>
            <a:pPr lvl="1"/>
            <a:r>
              <a:rPr lang="zh-CN" altLang="en-US"/>
              <a:t>(1)为此设计出一种加密方法，过程如下：将文本文件使用字节流的方式入读，将字节码左移一位，移除的高位作为文本最后一个字节码的低位，左移后字节码的最低位采用后一字节的最高位进行补充。例如如果只有2个字节码，第1个字节码为01101101，第2个字节码为10110110，左移一位后第1个字节11011011，第2个字节的字节码为0110110。</a:t>
            </a:r>
            <a:endParaRPr lang="zh-CN" altLang="en-US"/>
          </a:p>
          <a:p>
            <a:pPr lvl="1"/>
            <a:r>
              <a:rPr lang="zh-CN" altLang="en-US"/>
              <a:t>(2)设计一个类Encipherment，提供encrypt和decrypt方法。</a:t>
            </a:r>
            <a:endParaRPr lang="zh-CN" altLang="en-US"/>
          </a:p>
          <a:p>
            <a:r>
              <a:rPr lang="zh-CN" altLang="en-US"/>
              <a:t>simple文件加解密前后效果如图11-11所示，source02文件加解密前后效果如图11-12所示。</a:t>
            </a:r>
            <a:endParaRPr lang="zh-CN" altLang="en-US"/>
          </a:p>
        </p:txBody>
      </p:sp>
      <p:pic>
        <p:nvPicPr>
          <p:cNvPr id="112" name="图片 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4149090"/>
            <a:ext cx="6851015" cy="207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3105" y="4437380"/>
            <a:ext cx="10416540" cy="16637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35" y="0"/>
            <a:ext cx="12191365" cy="6857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	public void encrypt() {</a:t>
            </a:r>
            <a:endParaRPr lang="zh-CN" altLang="en-US"/>
          </a:p>
          <a:p>
            <a:r>
              <a:rPr lang="zh-CN" altLang="en-US"/>
              <a:t>		try (//补充下面程序需要的节点流和处理流){			</a:t>
            </a:r>
            <a:endParaRPr lang="zh-CN" altLang="en-US"/>
          </a:p>
          <a:p>
            <a:r>
              <a:rPr lang="zh-CN" altLang="en-US"/>
              <a:t>			byte[] currentBytes = new byte[1024];//当前的字节数组</a:t>
            </a:r>
            <a:endParaRPr lang="zh-CN" altLang="en-US"/>
          </a:p>
          <a:p>
            <a:r>
              <a:rPr lang="zh-CN" altLang="en-US"/>
              <a:t>			byte[] nextBytes = new byte[1024];//下一组字节数组</a:t>
            </a:r>
            <a:endParaRPr lang="zh-CN" altLang="en-US"/>
          </a:p>
          <a:p>
            <a:r>
              <a:rPr lang="zh-CN" altLang="en-US"/>
              <a:t>			int length;</a:t>
            </a:r>
            <a:endParaRPr lang="zh-CN" altLang="en-US"/>
          </a:p>
          <a:p>
            <a:r>
              <a:rPr lang="zh-CN" altLang="en-US"/>
              <a:t>			boolean isFirst = true;//是否是首行</a:t>
            </a:r>
            <a:endParaRPr lang="zh-CN" altLang="en-US"/>
          </a:p>
          <a:p>
            <a:r>
              <a:rPr lang="zh-CN" altLang="en-US"/>
              <a:t>			byte firstByteTopDigit = 0;</a:t>
            </a:r>
            <a:endParaRPr lang="zh-CN" altLang="en-US"/>
          </a:p>
          <a:p>
            <a:r>
              <a:rPr lang="zh-CN" altLang="en-US"/>
              <a:t>			</a:t>
            </a:r>
            <a:endParaRPr lang="zh-CN" altLang="en-US"/>
          </a:p>
          <a:p>
            <a:r>
              <a:rPr lang="zh-CN" altLang="en-US"/>
              <a:t>			while(true) {					</a:t>
            </a:r>
            <a:endParaRPr lang="zh-CN" altLang="en-US"/>
          </a:p>
          <a:p>
            <a:r>
              <a:rPr lang="zh-CN" altLang="en-US"/>
              <a:t>				if(isFirst == true) {</a:t>
            </a:r>
            <a:endParaRPr lang="zh-CN" altLang="en-US"/>
          </a:p>
          <a:p>
            <a:r>
              <a:rPr lang="zh-CN" altLang="en-US"/>
              <a:t>					length = bis.read(currentBytes);</a:t>
            </a:r>
            <a:endParaRPr lang="zh-CN" altLang="en-US"/>
          </a:p>
          <a:p>
            <a:r>
              <a:rPr lang="zh-CN" altLang="en-US"/>
              <a:t>					if(length &gt; 0 &amp;&amp; length &lt; 1024 ) {</a:t>
            </a:r>
            <a:endParaRPr lang="zh-CN" altLang="en-US"/>
          </a:p>
          <a:p>
            <a:r>
              <a:rPr lang="zh-CN" altLang="en-US"/>
              <a:t>						//完成业务逻辑处理。该分支处理文件已经没有后续行</a:t>
            </a:r>
            <a:endParaRPr lang="zh-CN" altLang="en-US"/>
          </a:p>
          <a:p>
            <a:r>
              <a:rPr lang="zh-CN" altLang="en-US"/>
              <a:t>					}else if(length == 1024) {</a:t>
            </a:r>
            <a:endParaRPr lang="zh-CN" altLang="en-US"/>
          </a:p>
          <a:p>
            <a:r>
              <a:rPr lang="zh-CN" altLang="en-US"/>
              <a:t>						//完成业务逻辑处理。该分支处理文件可能有后续行</a:t>
            </a:r>
            <a:endParaRPr lang="zh-CN" altLang="en-US"/>
          </a:p>
          <a:p>
            <a:r>
              <a:rPr lang="zh-CN" altLang="en-US"/>
              <a:t>					}else {</a:t>
            </a:r>
            <a:endParaRPr lang="zh-CN" altLang="en-US"/>
          </a:p>
          <a:p>
            <a:r>
              <a:rPr lang="zh-CN" altLang="en-US"/>
              <a:t>						//完成业务逻辑处理。读取为空，表明上次读是最后一行。也就是说文件的字节数是1024的整数倍</a:t>
            </a:r>
            <a:endParaRPr lang="zh-CN" altLang="en-US"/>
          </a:p>
          <a:p>
            <a:r>
              <a:rPr lang="zh-CN" altLang="en-US"/>
              <a:t>					}					</a:t>
            </a:r>
            <a:endParaRPr lang="zh-CN" altLang="en-US"/>
          </a:p>
          <a:p>
            <a:r>
              <a:rPr lang="zh-CN" altLang="en-US"/>
              <a:t>					isFirst = false;</a:t>
            </a:r>
            <a:endParaRPr lang="zh-CN" altLang="en-US"/>
          </a:p>
          <a:p>
            <a:r>
              <a:rPr lang="zh-CN" altLang="en-US"/>
              <a:t>				}else {</a:t>
            </a:r>
            <a:endParaRPr lang="zh-CN" altLang="en-US"/>
          </a:p>
          <a:p>
            <a:pPr marL="457200" lvl="1" indent="457200"/>
            <a:r>
              <a:rPr lang="zh-CN" altLang="en-US"/>
              <a:t>					</a:t>
            </a:r>
            <a:r>
              <a:rPr lang="en-US" altLang="zh-CN">
                <a:sym typeface="+mn-ea"/>
              </a:rPr>
              <a:t>//……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	public void decrypt() {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		//完成解密方法的实现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	}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847215" y="332740"/>
            <a:ext cx="4911090" cy="295275"/>
          </a:xfrm>
          <a:prstGeom prst="roundRect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0" y="2708910"/>
            <a:ext cx="12012295" cy="2592070"/>
          </a:xfrm>
          <a:prstGeom prst="roundRect">
            <a:avLst/>
          </a:prstGeom>
          <a:solidFill>
            <a:schemeClr val="accent2">
              <a:lumMod val="40000"/>
              <a:lumOff val="6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911225" y="6085205"/>
            <a:ext cx="3380105" cy="772160"/>
          </a:xfrm>
          <a:prstGeom prst="roundRect">
            <a:avLst/>
          </a:prstGeom>
          <a:solidFill>
            <a:srgbClr val="FFCC99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96225" y="1124585"/>
            <a:ext cx="4064000" cy="14763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难点：</a:t>
            </a:r>
            <a:endParaRPr lang="zh-CN" altLang="en-US"/>
          </a:p>
          <a:p>
            <a:pPr lvl="1"/>
            <a:r>
              <a:rPr lang="zh-CN" altLang="en-US">
                <a:ea typeface="宋体" panose="02010600030101010101" pitchFamily="2" charset="-122"/>
                <a:sym typeface="+mn-ea"/>
              </a:rPr>
              <a:t>字节码的位移操作</a:t>
            </a:r>
            <a:endParaRPr lang="zh-CN" altLang="en-US">
              <a:ea typeface="宋体" panose="02010600030101010101" pitchFamily="2" charset="-122"/>
            </a:endParaRPr>
          </a:p>
          <a:p>
            <a:pPr lvl="1"/>
            <a:r>
              <a:rPr lang="zh-CN" altLang="en-US">
                <a:ea typeface="宋体" panose="02010600030101010101" pitchFamily="2" charset="-122"/>
                <a:sym typeface="+mn-ea"/>
              </a:rPr>
              <a:t>理解字符编码和字节编码的差别</a:t>
            </a:r>
            <a:endParaRPr lang="zh-CN" altLang="en-US">
              <a:ea typeface="宋体" panose="02010600030101010101" pitchFamily="2" charset="-122"/>
            </a:endParaRPr>
          </a:p>
          <a:p>
            <a:pPr lvl="1"/>
            <a:r>
              <a:rPr lang="zh-CN" altLang="en-US">
                <a:ea typeface="宋体" panose="02010600030101010101" pitchFamily="2" charset="-122"/>
                <a:sym typeface="+mn-ea"/>
              </a:rPr>
              <a:t>字节文件的读写操作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验证性实验--购物车对象的序列化和反序列化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t>系统中，用户在某一台服务器上完成了登录，为防止这台服务器意外宕机，集群系统会按照某种策略将用户登录信息备份在其他服务器上，以便在原服务器故障时，及时衔接。下面模拟对用户的购物车对象进行序列化后发送给其他服务器，然后进行反序列化的工作。下面提供主要代码，请完成横线部分的代码填空，并通过测试实现提示输出。序列化反序列化运行结果如图11-13所示。</a:t>
            </a:r>
          </a:p>
        </p:txBody>
      </p:sp>
      <p:pic>
        <p:nvPicPr>
          <p:cNvPr id="114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35530" y="3429000"/>
            <a:ext cx="7375525" cy="17557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0" y="332740"/>
            <a:ext cx="121881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ea typeface="宋体" panose="02010600030101010101" pitchFamily="2" charset="-122"/>
              </a:rPr>
              <a:t>//ShoppingCart.java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public class ShoppingCart </a:t>
            </a:r>
            <a:r>
              <a:rPr lang="en-US" sz="1800" u="sng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sz="1800">
                <a:ea typeface="宋体" panose="02010600030101010101" pitchFamily="2" charset="-122"/>
              </a:rPr>
              <a:t>{ //在横线位置添加必要代码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private static final long serialVersionUID = -6555800031481806944L;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private String id;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private String name;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private Calendar recentlyModified 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private Goods[] goods;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public ShoppingCart(String id, String name, Calendar recentlyModified,Goods[] goods) {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super();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this.id = id;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this.name = name;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this.recentlyModified = recentlyModified;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	this.goods = goods;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}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	//此处省略Getter和Setter方法</a:t>
            </a:r>
            <a:endParaRPr sz="1800">
              <a:ea typeface="宋体" panose="02010600030101010101" pitchFamily="2" charset="-122"/>
            </a:endParaRPr>
          </a:p>
          <a:p>
            <a:r>
              <a:rPr sz="1800">
                <a:ea typeface="宋体" panose="02010600030101010101" pitchFamily="2" charset="-122"/>
              </a:rPr>
              <a:t>}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95550" y="640080"/>
            <a:ext cx="1374775" cy="327660"/>
          </a:xfrm>
          <a:prstGeom prst="roundRect">
            <a:avLst/>
          </a:prstGeom>
          <a:solidFill>
            <a:schemeClr val="accent1"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5" y="-27305"/>
            <a:ext cx="1219136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//SericalizeFileDemo.javapublic class SericalizeFileDemo {	public static void main(String[] args) {				Goods[] goods = new Goods[3];		goods[0] = new Goods(UUID.randomUUID(),"</a:t>
            </a:r>
            <a:r>
              <a:rPr lang="zh-CN" sz="1800">
                <a:ea typeface="宋体" panose="02010600030101010101" pitchFamily="2" charset="-122"/>
              </a:rPr>
              <a:t>显示器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",1);		goods[1] = new Goods(UUID.randomUUID(),"</a:t>
            </a:r>
            <a:r>
              <a:rPr lang="zh-CN" sz="1800">
                <a:ea typeface="宋体" panose="02010600030101010101" pitchFamily="2" charset="-122"/>
              </a:rPr>
              <a:t>内存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",2);		goods[2] = new Goods(UUID.randomUUID(),"</a:t>
            </a:r>
            <a:r>
              <a:rPr lang="zh-CN" sz="1800">
                <a:ea typeface="宋体" panose="02010600030101010101" pitchFamily="2" charset="-122"/>
              </a:rPr>
              <a:t>插线板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",5);		Calendar lastModifyTime = Calendar.getInstance();				//</a:t>
            </a:r>
            <a:r>
              <a:rPr lang="zh-CN" sz="1800">
                <a:ea typeface="宋体" panose="02010600030101010101" pitchFamily="2" charset="-122"/>
              </a:rPr>
              <a:t>在下面横线出添加代码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		try(var sf =</a:t>
            </a:r>
            <a:r>
              <a:rPr lang="en-US" sz="1800" u="sng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(new FileOutputStream("resource/sericalize/shoppingcart.txt"))){			var shoppingCart = new ShoppingCart("001", "zhangsan", lastModifyTime,goods);			</a:t>
            </a:r>
            <a:r>
              <a:rPr lang="en-US" sz="1800" u="sng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//</a:t>
            </a:r>
            <a:r>
              <a:rPr lang="zh-CN" sz="1800">
                <a:ea typeface="宋体" panose="02010600030101010101" pitchFamily="2" charset="-122"/>
              </a:rPr>
              <a:t>在横线出添加代码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		} catch (FileNotFoundException e) {			// TODO Auto-generated catch block			e.printStackTrace();		} catch (IOException e) {			// TODO Auto-generated catch block			e.printStackTrace();		}	}}</a:t>
            </a:r>
            <a:endParaRPr lang="en-US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2639695" y="2708910"/>
            <a:ext cx="1374775" cy="327660"/>
          </a:xfrm>
          <a:prstGeom prst="roundRect">
            <a:avLst/>
          </a:prstGeom>
          <a:solidFill>
            <a:schemeClr val="accent1"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2855595" y="3285490"/>
            <a:ext cx="1374775" cy="327660"/>
          </a:xfrm>
          <a:prstGeom prst="roundRect">
            <a:avLst/>
          </a:prstGeom>
          <a:solidFill>
            <a:schemeClr val="accent1"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  <p:tag name="KSO_WM_SLIDE_ID" val="diagram20200634_1"/>
  <p:tag name="KSO_WM_TEMPLATE_SUBCATEGORY" val="0"/>
  <p:tag name="KSO_WM_SLIDE_TYPE" val="text"/>
  <p:tag name="KSO_WM_SLIDE_SUBTYPE" val="pureTxt"/>
  <p:tag name="KSO_WM_SLIDE_ITEM_CNT" val="0"/>
  <p:tag name="KSO_WM_SLIDE_INDEX" val="1"/>
  <p:tag name="KSO_WM_SLIDE_SIZE" val="756*331"/>
  <p:tag name="KSO_WM_SLIDE_POSITION" val="101*104"/>
  <p:tag name="KSO_WM_TAG_VERSION" val="1.0"/>
  <p:tag name="KSO_WM_SLIDE_LAYOUT" val="f"/>
  <p:tag name="KSO_WM_SLIDE_LAYOUT_CNT" val="1"/>
  <p:tag name="KSO_WM_TEMPLATE_MASTER_TYPE" val="0"/>
  <p:tag name="KSO_WM_TEMPLATE_COLOR_TYPE" val="1"/>
</p:tagLst>
</file>

<file path=ppt/tags/tag15.xml><?xml version="1.0" encoding="utf-8"?>
<p:tagLst xmlns:p="http://schemas.openxmlformats.org/presentationml/2006/main">
  <p:tag name="KSO_WM_UNIT_PLACING_PICTURE_USER_VIEWPORT" val="{&quot;height&quot;:2620,&quot;width&quot;:16404}"/>
</p:tagLst>
</file>

<file path=ppt/tags/tag16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1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8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29.xml><?xml version="1.0" encoding="utf-8"?>
<p:tagLst xmlns:p="http://schemas.openxmlformats.org/presentationml/2006/main">
  <p:tag name="KSO_WM_UNIT_PLACING_PICTURE_USER_VIEWPORT" val="{&quot;height&quot;:8948,&quot;width&quot;:17280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39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4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4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46.xml><?xml version="1.0" encoding="utf-8"?>
<p:tagLst xmlns:p="http://schemas.openxmlformats.org/presentationml/2006/main">
  <p:tag name="KSO_WPP_MARK_KEY" val="aa4ad8fd-6356-4c27-ac42-ab28eaea7b83"/>
  <p:tag name="COMMONDATA" val="eyJoZGlkIjoiYmQ2ODQzNGNhNzhlM2Q3MzI5YTEyN2MwNjEzMjQ1N2I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6603</Words>
  <Application>WPS 演示</Application>
  <PresentationFormat/>
  <Paragraphs>239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隶书</vt:lpstr>
      <vt:lpstr>黑体</vt:lpstr>
      <vt:lpstr>Segoe UI</vt:lpstr>
      <vt:lpstr>Arial Unicode MS</vt:lpstr>
      <vt:lpstr>1_sample</vt:lpstr>
      <vt:lpstr>Photoshop.Image.6</vt:lpstr>
      <vt:lpstr>Photoshop.Image.6</vt:lpstr>
      <vt:lpstr>PowerPoint 演示文稿</vt:lpstr>
      <vt:lpstr>目 录</vt:lpstr>
      <vt:lpstr>Java二进制I/O应用</vt:lpstr>
      <vt:lpstr>PowerPoint 演示文稿</vt:lpstr>
      <vt:lpstr>验证性实验--文件的加密和解密</vt:lpstr>
      <vt:lpstr>PowerPoint 演示文稿</vt:lpstr>
      <vt:lpstr>验证性实验--购物车对象的序列化和反序列化</vt:lpstr>
      <vt:lpstr>PowerPoint 演示文稿</vt:lpstr>
      <vt:lpstr>PowerPoint 演示文稿</vt:lpstr>
      <vt:lpstr>PowerPoint 演示文稿</vt:lpstr>
      <vt:lpstr>验证性实验--文件的拷贝</vt:lpstr>
      <vt:lpstr>PowerPoint 演示文稿</vt:lpstr>
      <vt:lpstr>PowerPoint 演示文稿</vt:lpstr>
      <vt:lpstr>PowerPoint 演示文稿</vt:lpstr>
      <vt:lpstr>设计性实验--保存指定URL页面上的图片到本地文件夹中</vt:lpstr>
      <vt:lpstr>PowerPoint 演示文稿</vt:lpstr>
      <vt:lpstr>设计性实验--编写一个生成指定文件的16进制编码的文件生成器</vt:lpstr>
      <vt:lpstr>设计性实验--为文件增加校验字段</vt:lpstr>
      <vt:lpstr>PowerPoint 演示文稿</vt:lpstr>
      <vt:lpstr>实践是编程的能力提升的最好途径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龚迅炜</cp:lastModifiedBy>
  <cp:revision>588</cp:revision>
  <dcterms:created xsi:type="dcterms:W3CDTF">2011-10-31T13:04:00Z</dcterms:created>
  <dcterms:modified xsi:type="dcterms:W3CDTF">2023-09-26T11:47:31Z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BF3C713B180040AD8E6ECA831A9ACF4C_13</vt:lpwstr>
  </property>
</Properties>
</file>