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89" r:id="rId3"/>
    <p:sldId id="391" r:id="rId5"/>
    <p:sldId id="407" r:id="rId6"/>
    <p:sldId id="410" r:id="rId7"/>
    <p:sldId id="411" r:id="rId8"/>
    <p:sldId id="394" r:id="rId9"/>
    <p:sldId id="444" r:id="rId10"/>
    <p:sldId id="414" r:id="rId11"/>
    <p:sldId id="445" r:id="rId12"/>
    <p:sldId id="446" r:id="rId13"/>
    <p:sldId id="419" r:id="rId14"/>
    <p:sldId id="459" r:id="rId15"/>
    <p:sldId id="396" r:id="rId16"/>
    <p:sldId id="460" r:id="rId17"/>
    <p:sldId id="461" r:id="rId18"/>
    <p:sldId id="465" r:id="rId19"/>
    <p:sldId id="462" r:id="rId20"/>
    <p:sldId id="467" r:id="rId21"/>
    <p:sldId id="466" r:id="rId22"/>
    <p:sldId id="463" r:id="rId23"/>
    <p:sldId id="464" r:id="rId24"/>
    <p:sldId id="474" r:id="rId25"/>
    <p:sldId id="476" r:id="rId26"/>
    <p:sldId id="475" r:id="rId27"/>
    <p:sldId id="482" r:id="rId28"/>
    <p:sldId id="473" r:id="rId29"/>
    <p:sldId id="487" r:id="rId30"/>
    <p:sldId id="477" r:id="rId31"/>
    <p:sldId id="478" r:id="rId32"/>
    <p:sldId id="479" r:id="rId33"/>
    <p:sldId id="480" r:id="rId34"/>
    <p:sldId id="404" r:id="rId35"/>
    <p:sldId id="498" r:id="rId36"/>
  </p:sldIdLst>
  <p:sldSz cx="12192000" cy="6858000"/>
  <p:notesSz cx="6858000" cy="9144000"/>
  <p:custDataLst>
    <p:tags r:id="rId40"/>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54" userDrawn="1">
          <p15:clr>
            <a:srgbClr val="A4A3A4"/>
          </p15:clr>
        </p15:guide>
        <p15:guide id="2" pos="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4D4"/>
    <a:srgbClr val="FFCC99"/>
    <a:srgbClr val="080808"/>
    <a:srgbClr val="0000FF"/>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54"/>
        <p:guide pos="81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6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尽可能的测试所有的功能</a:t>
            </a:r>
            <a:r>
              <a:rPr lang="zh-CN" altLang="en-US"/>
              <a:t>点</a:t>
            </a:r>
            <a:endParaRPr lang="zh-CN" altLang="en-US"/>
          </a:p>
          <a:p>
            <a:r>
              <a:rPr lang="zh-CN" altLang="en-US"/>
              <a:t>常规</a:t>
            </a:r>
            <a:r>
              <a:rPr lang="zh-CN" altLang="en-US"/>
              <a:t>数据，数据的上下界，要求范围外的异常</a:t>
            </a:r>
            <a:r>
              <a:rPr lang="zh-CN" altLang="en-US"/>
              <a:t>数据</a:t>
            </a:r>
            <a:endParaRPr lang="zh-CN" altLang="en-US"/>
          </a:p>
          <a:p>
            <a:endParaRPr lang="zh-CN" altLang="en-US"/>
          </a:p>
          <a:p>
            <a:r>
              <a:rPr lang="zh-CN" altLang="en-US"/>
              <a:t>测试中有时你需要在控制台显示测试的详细结果；有时你仅需要知道程序运行是否和你预想的结果</a:t>
            </a:r>
            <a:r>
              <a:rPr lang="zh-CN" altLang="en-US"/>
              <a:t>一致</a:t>
            </a:r>
            <a:endParaRPr lang="zh-CN" altLang="en-US"/>
          </a:p>
          <a:p>
            <a:r>
              <a:rPr lang="zh-CN" altLang="en-US"/>
              <a:t>这样就有两种不同的测试方案，正如你在程序中看到</a:t>
            </a:r>
            <a:r>
              <a:rPr lang="zh-CN" altLang="en-US"/>
              <a:t>的。</a:t>
            </a:r>
            <a:endParaRPr lang="zh-CN" altLang="en-US"/>
          </a:p>
          <a:p>
            <a:endParaRPr lang="zh-CN" altLang="en-US"/>
          </a:p>
          <a:p>
            <a:r>
              <a:rPr lang="zh-CN" altLang="en-US"/>
              <a:t>在大多数的情况下，我们希望程序的输出和数据处理是分离的，通常在工程上，我们不会将输出的语句放在底层类的方法中，而是由专门的类负责输出</a:t>
            </a:r>
            <a:r>
              <a:rPr lang="zh-CN" altLang="en-US"/>
              <a:t>它们。</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静态常量的使用，为后续枚举类型的引入做</a:t>
            </a:r>
            <a:r>
              <a:rPr lang="zh-CN" altLang="en-US"/>
              <a:t>铺垫</a:t>
            </a:r>
            <a:endParaRPr lang="zh-CN" altLang="en-US"/>
          </a:p>
          <a:p>
            <a:r>
              <a:rPr lang="zh-CN" altLang="en-US"/>
              <a:t>学习</a:t>
            </a:r>
            <a:r>
              <a:rPr lang="en-US" altLang="zh-CN"/>
              <a:t>java.util.Date</a:t>
            </a:r>
            <a:r>
              <a:rPr lang="zh-CN" altLang="en-US"/>
              <a:t>类型、</a:t>
            </a:r>
            <a:r>
              <a:rPr lang="en-US" altLang="zh-CN"/>
              <a:t>java.time.LocalDateTime</a:t>
            </a:r>
            <a:r>
              <a:rPr lang="zh-CN" altLang="en-US"/>
              <a:t>、</a:t>
            </a:r>
            <a:r>
              <a:rPr lang="en-US" altLang="zh-CN"/>
              <a:t>java.time.Instance</a:t>
            </a:r>
            <a:r>
              <a:rPr lang="zh-CN" altLang="en-US"/>
              <a:t>等时间相关的类的</a:t>
            </a:r>
            <a:r>
              <a:rPr lang="zh-CN" altLang="en-US"/>
              <a:t>使用</a:t>
            </a:r>
            <a:endParaRPr lang="zh-CN" altLang="en-US"/>
          </a:p>
          <a:p>
            <a:r>
              <a:rPr lang="en-US" altLang="zh-CN"/>
              <a:t>this</a:t>
            </a:r>
            <a:r>
              <a:rPr lang="zh-CN" altLang="en-US"/>
              <a:t>结合</a:t>
            </a:r>
            <a:r>
              <a:rPr lang="en-US" altLang="zh-CN"/>
              <a:t>setter</a:t>
            </a:r>
            <a:r>
              <a:rPr lang="zh-CN" altLang="en-US"/>
              <a:t>方法做参数</a:t>
            </a:r>
            <a:r>
              <a:rPr lang="zh-CN" altLang="en-US"/>
              <a:t>赋值</a:t>
            </a:r>
            <a:endParaRPr lang="zh-CN" altLang="en-US"/>
          </a:p>
          <a:p>
            <a:r>
              <a:rPr lang="zh-CN" altLang="en-US"/>
              <a:t>体会初始化块的</a:t>
            </a:r>
            <a:r>
              <a:rPr lang="zh-CN" altLang="en-US"/>
              <a:t>作用</a:t>
            </a:r>
            <a:endParaRPr lang="zh-CN" altLang="en-US"/>
          </a:p>
          <a:p>
            <a:endParaRPr lang="zh-CN" altLang="en-US"/>
          </a:p>
          <a:p>
            <a:r>
              <a:rPr lang="zh-CN" altLang="en-US">
                <a:sym typeface="+mn-ea"/>
              </a:rPr>
              <a:t>在这个实验中，我们将使用初始化块来进行参数的初始化工作。</a:t>
            </a:r>
            <a:endParaRPr lang="zh-CN" altLang="en-US"/>
          </a:p>
          <a:p>
            <a:r>
              <a:rPr lang="zh-CN" altLang="en-US">
                <a:sym typeface="+mn-ea"/>
              </a:rPr>
              <a:t>初始化块的运行时先于构造方法的，它们两者的区别在于构造方法是可以接收外部参数，即调用者可以干预对象的构造；而初始化块是类设计者，根据类的需要在类定制构造前执行的代码。</a:t>
            </a:r>
            <a:endParaRPr lang="zh-CN" altLang="en-US"/>
          </a:p>
          <a:p>
            <a:endParaRPr lang="zh-CN" altLang="en-US"/>
          </a:p>
          <a:p>
            <a:r>
              <a:rPr lang="zh-CN" altLang="en-US">
                <a:sym typeface="+mn-ea"/>
              </a:rPr>
              <a:t>在本题中，如果经销商不需要贴牌，就默认使用厂家的品牌；如果需要，则在构造方法中将相关信息传入。</a:t>
            </a:r>
            <a:endParaRPr lang="zh-CN" altLang="en-US"/>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我们在前面一个例子中自定义了日期类</a:t>
            </a:r>
            <a:r>
              <a:rPr lang="en-US" altLang="zh-CN"/>
              <a:t>MyDate</a:t>
            </a:r>
            <a:r>
              <a:rPr lang="zh-CN" altLang="en-US"/>
              <a:t>。我们在很多场景下都会使用到日期相关的操作，设计一个通用的日期类便十分必要。</a:t>
            </a:r>
            <a:endParaRPr lang="zh-CN" altLang="en-US"/>
          </a:p>
          <a:p>
            <a:r>
              <a:rPr lang="zh-CN" altLang="en-US"/>
              <a:t>为此，</a:t>
            </a:r>
            <a:r>
              <a:rPr lang="en-US" altLang="zh-CN"/>
              <a:t>Java</a:t>
            </a:r>
            <a:r>
              <a:rPr lang="zh-CN" altLang="en-US"/>
              <a:t>官方很早就提供了</a:t>
            </a:r>
            <a:r>
              <a:rPr lang="en-US" altLang="zh-CN"/>
              <a:t>java.util.Date</a:t>
            </a:r>
            <a:r>
              <a:rPr lang="zh-CN" altLang="en-US"/>
              <a:t>类。但是，</a:t>
            </a:r>
            <a:r>
              <a:rPr lang="en-US" altLang="zh-CN"/>
              <a:t>Date</a:t>
            </a:r>
            <a:r>
              <a:rPr lang="zh-CN" altLang="en-US"/>
              <a:t>存在设计缺陷，</a:t>
            </a:r>
            <a:r>
              <a:rPr lang="zh-CN" altLang="en-US"/>
              <a:t>比如：</a:t>
            </a:r>
            <a:endParaRPr lang="zh-CN" altLang="en-US"/>
          </a:p>
          <a:p>
            <a:pPr marL="228600" indent="-228600">
              <a:buFont typeface="+mj-lt"/>
              <a:buAutoNum type="arabicPeriod"/>
            </a:pPr>
            <a:r>
              <a:rPr lang="zh-CN" altLang="en-US"/>
              <a:t>Date名字存在误导，严格来讲它表达的是一个时刻的概念，类似于jdk8中的Instant。</a:t>
            </a:r>
            <a:endParaRPr lang="zh-CN" altLang="en-US"/>
          </a:p>
          <a:p>
            <a:pPr marL="228600" indent="-228600">
              <a:buFont typeface="+mj-lt"/>
              <a:buAutoNum type="arabicPeriod"/>
            </a:pPr>
            <a:r>
              <a:rPr lang="zh-CN" altLang="en-US"/>
              <a:t>它不是final类，导致java.sql.Date类继承于它，并且由于和java.sql.Date 类的名称相同，及其容易混淆。</a:t>
            </a:r>
            <a:endParaRPr lang="zh-CN" altLang="en-US"/>
          </a:p>
          <a:p>
            <a:pPr marL="228600" indent="-228600">
              <a:buFont typeface="+mj-lt"/>
              <a:buAutoNum type="arabicPeriod"/>
            </a:pPr>
            <a:r>
              <a:rPr lang="zh-CN" altLang="en-US"/>
              <a:t>它是可变类，可以通过setTime()这个方法进行赋值。但是时间日期时自然值，应该是不可变的值。</a:t>
            </a:r>
            <a:endParaRPr lang="zh-CN" altLang="en-US"/>
          </a:p>
          <a:p>
            <a:pPr marL="228600" indent="-228600">
              <a:buFont typeface="+mj-lt"/>
              <a:buAutoNum type="arabicPeriod"/>
            </a:pPr>
            <a:r>
              <a:rPr lang="zh-CN" altLang="en-US"/>
              <a:t>很多地方隐含的使用了系统默认时区进行转化，比如tostring()方法，它会默认将它转化为系统默认时区。</a:t>
            </a:r>
            <a:endParaRPr lang="zh-CN" altLang="en-US"/>
          </a:p>
          <a:p>
            <a:pPr marL="228600" indent="-228600">
              <a:buFont typeface="+mj-lt"/>
              <a:buAutoNum type="arabicPeriod"/>
            </a:pPr>
            <a:r>
              <a:rPr lang="zh-CN" altLang="en-US"/>
              <a:t>月份从0开始编码，这会导致很多错误。</a:t>
            </a:r>
            <a:endParaRPr lang="zh-CN" altLang="en-US"/>
          </a:p>
          <a:p>
            <a:pPr marL="228600" indent="-228600">
              <a:buFont typeface="+mj-lt"/>
              <a:buAutoNum type="arabicPeriod"/>
            </a:pPr>
            <a:r>
              <a:rPr lang="zh-CN" altLang="en-US"/>
              <a:t>年份从1990年开始编码。</a:t>
            </a:r>
            <a:endParaRPr lang="zh-CN" altLang="en-US"/>
          </a:p>
          <a:p>
            <a:pPr marL="228600" indent="-228600">
              <a:buFont typeface="+mj-lt"/>
              <a:buAutoNum type="arabicPeriod"/>
            </a:pPr>
            <a:r>
              <a:rPr lang="zh-CN" altLang="en-US"/>
              <a:t>SimpleDateFormat线程不安全。当多个线程同时操作的时候，有可能报错。</a:t>
            </a:r>
            <a:endParaRPr lang="zh-CN" altLang="en-US"/>
          </a:p>
          <a:p>
            <a:pPr marL="0" indent="0">
              <a:buFont typeface="+mj-lt"/>
              <a:buNone/>
            </a:pPr>
            <a:endParaRPr lang="zh-CN" altLang="en-US"/>
          </a:p>
          <a:p>
            <a:pPr marL="0" indent="0">
              <a:buFont typeface="+mj-lt"/>
              <a:buNone/>
            </a:pP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在一个测试方法中，可以包含多个测试</a:t>
            </a:r>
            <a:r>
              <a:rPr lang="zh-CN" altLang="en-US"/>
              <a:t>点</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标识符的命名对程序员来说是一个挑战</a:t>
            </a:r>
            <a:endParaRPr lang="zh-CN" altLang="en-US"/>
          </a:p>
          <a:p>
            <a:r>
              <a:rPr lang="zh-CN" altLang="en-US"/>
              <a:t>人们总是希望将一个复杂的问题分割为若干个简单过程来加以处理；</a:t>
            </a:r>
            <a:endParaRPr lang="zh-CN" altLang="en-US"/>
          </a:p>
          <a:p>
            <a:r>
              <a:rPr lang="zh-CN" altLang="en-US"/>
              <a:t>在编程过程中，反映在程序员会设计多个方法，在多个方法间的相互调用中需要涉及形参和成员变量的赋值；</a:t>
            </a:r>
            <a:endParaRPr lang="zh-CN" altLang="en-US"/>
          </a:p>
          <a:p>
            <a:r>
              <a:rPr lang="zh-CN" altLang="en-US"/>
              <a:t>同时，工程化的开发规范要求，标识符的命名需要</a:t>
            </a:r>
            <a:r>
              <a:rPr lang="en-US" altLang="zh-CN"/>
              <a:t>“</a:t>
            </a:r>
            <a:r>
              <a:rPr lang="zh-CN" altLang="en-US"/>
              <a:t>见名知义</a:t>
            </a:r>
            <a:r>
              <a:rPr lang="en-US" altLang="zh-CN"/>
              <a:t>”</a:t>
            </a:r>
            <a:r>
              <a:rPr lang="zh-CN" altLang="en-US"/>
              <a:t>，这样就不能避免形参和成员变量重名（或者取不同的名给程序员带来巨大的挑战）；</a:t>
            </a:r>
            <a:endParaRPr lang="zh-CN" altLang="en-US"/>
          </a:p>
          <a:p>
            <a:endParaRPr lang="en-US" altLang="zh-CN"/>
          </a:p>
          <a:p>
            <a:r>
              <a:rPr lang="zh-CN" altLang="en-US"/>
              <a:t>如果重名了，在局部范围，局部变量优先；那如果想使用重名的成员变量怎么办？</a:t>
            </a:r>
            <a:r>
              <a:rPr lang="en-US" altLang="zh-CN"/>
              <a:t>this</a:t>
            </a:r>
            <a:r>
              <a:rPr lang="zh-CN" altLang="en-US"/>
              <a:t>关键字就是来解决这一问题的</a:t>
            </a:r>
            <a:endParaRPr lang="zh-CN" altLang="en-US"/>
          </a:p>
          <a:p>
            <a:endParaRPr lang="zh-CN" altLang="en-US"/>
          </a:p>
          <a:p>
            <a:r>
              <a:rPr lang="en-US" altLang="zh-CN"/>
              <a:t>this</a:t>
            </a:r>
            <a:r>
              <a:rPr lang="zh-CN" altLang="en-US"/>
              <a:t>在作为构造方法使用的时候，还必须遵守其他语法要求。</a:t>
            </a:r>
            <a:endParaRPr lang="zh-CN" altLang="en-US"/>
          </a:p>
          <a:p>
            <a:r>
              <a:rPr lang="en-US" altLang="zh-CN"/>
              <a:t>1.</a:t>
            </a:r>
            <a:r>
              <a:rPr lang="zh-CN" altLang="en-US"/>
              <a:t>必须出现在构造方法中；</a:t>
            </a:r>
            <a:endParaRPr lang="zh-CN" altLang="en-US"/>
          </a:p>
          <a:p>
            <a:r>
              <a:rPr lang="en-US" altLang="zh-CN"/>
              <a:t>2.</a:t>
            </a:r>
            <a:r>
              <a:rPr lang="zh-CN" altLang="en-US"/>
              <a:t>必须是该构造方法的第</a:t>
            </a:r>
            <a:r>
              <a:rPr lang="en-US" altLang="zh-CN"/>
              <a:t>1</a:t>
            </a:r>
            <a:r>
              <a:rPr lang="zh-CN" altLang="en-US"/>
              <a:t>条语句；</a:t>
            </a:r>
            <a:endParaRPr lang="zh-CN" altLang="en-US"/>
          </a:p>
          <a:p>
            <a:r>
              <a:rPr lang="en-US" altLang="zh-CN"/>
              <a:t>3.this(...)</a:t>
            </a:r>
            <a:r>
              <a:rPr lang="zh-CN" altLang="en-US"/>
              <a:t>的形式；</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这里的</a:t>
            </a:r>
            <a:r>
              <a:rPr lang="en-US" altLang="zh-CN"/>
              <a:t>Point</a:t>
            </a:r>
            <a:r>
              <a:rPr lang="zh-CN" altLang="en-US"/>
              <a:t>点类和</a:t>
            </a:r>
            <a:r>
              <a:rPr lang="en-US" altLang="zh-CN"/>
              <a:t>Triangle</a:t>
            </a:r>
            <a:r>
              <a:rPr lang="zh-CN" altLang="en-US"/>
              <a:t>三角形类之间存在组合关系，也就是说三个</a:t>
            </a:r>
            <a:r>
              <a:rPr lang="zh-CN" altLang="en-US"/>
              <a:t>顶点是三角形的</a:t>
            </a:r>
            <a:r>
              <a:rPr lang="zh-CN" altLang="en-US"/>
              <a:t>一部分</a:t>
            </a:r>
            <a:endParaRPr lang="zh-CN" altLang="en-US"/>
          </a:p>
          <a:p>
            <a:endParaRPr lang="zh-CN" altLang="en-US"/>
          </a:p>
          <a:p>
            <a:r>
              <a:rPr lang="zh-CN" altLang="en-US">
                <a:sym typeface="+mn-ea"/>
              </a:rPr>
              <a:t>在处理局部参数和成员变量重名时，可以在成员变量前增加</a:t>
            </a:r>
            <a:r>
              <a:rPr lang="en-US" altLang="zh-CN">
                <a:sym typeface="+mn-ea"/>
              </a:rPr>
              <a:t>this</a:t>
            </a:r>
            <a:r>
              <a:rPr lang="zh-CN" altLang="en-US">
                <a:sym typeface="+mn-ea"/>
              </a:rPr>
              <a:t>点来限定，以便编译器区分谁是成员变量</a:t>
            </a:r>
            <a:endParaRPr lang="zh-CN" altLang="en-US"/>
          </a:p>
          <a:p>
            <a:endParaRPr lang="zh-CN" altLang="en-US"/>
          </a:p>
          <a:p>
            <a:endParaRPr lang="zh-CN" altLang="en-US"/>
          </a:p>
          <a:p>
            <a:endParaRPr lang="zh-CN" altLang="en-US"/>
          </a:p>
          <a:p>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这个实验的要求同上一个实验，同学们可以进一步体会</a:t>
            </a:r>
            <a:r>
              <a:rPr lang="en-US" altLang="zh-CN"/>
              <a:t>this</a:t>
            </a:r>
            <a:r>
              <a:rPr lang="zh-CN" altLang="en-US"/>
              <a:t>关键字的</a:t>
            </a:r>
            <a:r>
              <a:rPr lang="zh-CN" altLang="en-US"/>
              <a:t>使用。</a:t>
            </a:r>
            <a:endParaRPr lang="zh-CN" altLang="en-US"/>
          </a:p>
          <a:p>
            <a:r>
              <a:rPr lang="en-US" altLang="zh-CN"/>
              <a:t>1.</a:t>
            </a:r>
            <a:r>
              <a:rPr lang="zh-CN" altLang="en-US"/>
              <a:t>构造方法中，作为构造</a:t>
            </a:r>
            <a:r>
              <a:rPr lang="zh-CN" altLang="en-US"/>
              <a:t>方法；</a:t>
            </a:r>
            <a:endParaRPr lang="zh-CN" altLang="en-US"/>
          </a:p>
          <a:p>
            <a:r>
              <a:rPr lang="en-US" altLang="zh-CN"/>
              <a:t>2.</a:t>
            </a:r>
            <a:r>
              <a:rPr lang="zh-CN" altLang="en-US"/>
              <a:t>作为成员变量的限定词，为编译器区分</a:t>
            </a:r>
            <a:r>
              <a:rPr lang="zh-CN" altLang="en-US"/>
              <a:t>局部变量。</a:t>
            </a:r>
            <a:endParaRPr lang="zh-CN" altLang="en-US"/>
          </a:p>
          <a:p>
            <a:endParaRPr lang="zh-CN" altLang="en-US"/>
          </a:p>
          <a:p>
            <a:r>
              <a:rPr lang="zh-CN" altLang="en-US"/>
              <a:t>再次就不赘述</a:t>
            </a:r>
            <a:r>
              <a:rPr lang="zh-CN" altLang="en-US"/>
              <a:t>了。</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单例类，必须将所有的构造方法设置为私有</a:t>
            </a:r>
            <a:r>
              <a:rPr lang="zh-CN" altLang="en-US"/>
              <a:t>的；</a:t>
            </a:r>
            <a:endParaRPr lang="zh-CN" altLang="en-US"/>
          </a:p>
          <a:p>
            <a:r>
              <a:rPr lang="zh-CN" altLang="en-US"/>
              <a:t>通过设置</a:t>
            </a:r>
            <a:r>
              <a:rPr lang="en-US" altLang="zh-CN"/>
              <a:t>static</a:t>
            </a:r>
            <a:r>
              <a:rPr lang="zh-CN" altLang="en-US"/>
              <a:t>的</a:t>
            </a:r>
            <a:r>
              <a:rPr lang="en-US" altLang="zh-CN"/>
              <a:t>public</a:t>
            </a:r>
            <a:r>
              <a:rPr lang="zh-CN" altLang="en-US"/>
              <a:t>方法获取类</a:t>
            </a:r>
            <a:r>
              <a:rPr lang="zh-CN" altLang="en-US"/>
              <a:t>对象；</a:t>
            </a:r>
            <a:endParaRPr lang="zh-CN" altLang="en-US"/>
          </a:p>
          <a:p>
            <a:r>
              <a:rPr lang="zh-CN" altLang="en-US"/>
              <a:t>在该方法中通过检查类是否已经产生对象，如果产生则返回该对象；</a:t>
            </a:r>
            <a:endParaRPr lang="zh-CN" altLang="en-US"/>
          </a:p>
          <a:p>
            <a:r>
              <a:rPr lang="zh-CN" altLang="en-US"/>
              <a:t>否则，构造一个新对象，保存在类内，并返回该对象的</a:t>
            </a:r>
            <a:r>
              <a:rPr lang="zh-CN" altLang="en-US"/>
              <a:t>引用。</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通过加法器类的设计，</a:t>
            </a:r>
            <a:r>
              <a:rPr lang="zh-CN" altLang="en-US">
                <a:sym typeface="+mn-ea"/>
              </a:rPr>
              <a:t>掌握加法器的工作原理，</a:t>
            </a:r>
            <a:r>
              <a:rPr lang="zh-CN" altLang="en-US"/>
              <a:t>检验同学们对类属性和方法的访问控制，</a:t>
            </a:r>
            <a:endParaRPr lang="zh-CN" altLang="en-US"/>
          </a:p>
          <a:p>
            <a:r>
              <a:rPr lang="zh-CN" altLang="en-US"/>
              <a:t>根据业务需求对属性入口和出口方法的约束，使用</a:t>
            </a:r>
            <a:r>
              <a:rPr lang="en-US" altLang="zh-CN"/>
              <a:t>this</a:t>
            </a:r>
            <a:r>
              <a:rPr lang="zh-CN" altLang="en-US"/>
              <a:t>关键字显示引用成员</a:t>
            </a:r>
            <a:r>
              <a:rPr lang="zh-CN" altLang="en-US"/>
              <a:t>变量；</a:t>
            </a:r>
            <a:endParaRPr lang="zh-CN" altLang="en-US"/>
          </a:p>
          <a:p>
            <a:r>
              <a:rPr lang="zh-CN" altLang="en-US"/>
              <a:t>理解初始化块的作用，和构造方法的关系及</a:t>
            </a:r>
            <a:r>
              <a:rPr lang="zh-CN" altLang="en-US"/>
              <a:t>区别；</a:t>
            </a:r>
            <a:endParaRPr lang="zh-CN" altLang="en-US"/>
          </a:p>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构造方法和setter方法都需要检查赋值参数是否符合赋值规范要求；</a:t>
            </a:r>
            <a:endParaRPr lang="zh-CN" altLang="en-US"/>
          </a:p>
          <a:p>
            <a:r>
              <a:rPr lang="en-US" altLang="zh-CN"/>
              <a:t>2.</a:t>
            </a:r>
            <a:r>
              <a:rPr lang="zh-CN" altLang="en-US"/>
              <a:t>产品的toString方法需要将pid和status转换为对于的中文含义，而不是简单输出值；</a:t>
            </a:r>
            <a:endParaRPr lang="zh-CN" altLang="en-US"/>
          </a:p>
          <a:p>
            <a:r>
              <a:rPr lang="en-US" altLang="zh-CN"/>
              <a:t>3.MyDate</a:t>
            </a:r>
            <a:r>
              <a:rPr lang="zh-CN" altLang="en-US"/>
              <a:t>和</a:t>
            </a:r>
            <a:r>
              <a:rPr lang="en-US" altLang="zh-CN"/>
              <a:t>Product</a:t>
            </a:r>
            <a:r>
              <a:rPr lang="zh-CN" altLang="en-US"/>
              <a:t>是聚合</a:t>
            </a:r>
            <a:r>
              <a:rPr lang="zh-CN" altLang="en-US"/>
              <a:t>关系。</a:t>
            </a:r>
            <a:endParaRPr lang="zh-CN" altLang="en-US"/>
          </a:p>
          <a:p>
            <a:r>
              <a:rPr lang="en-US" altLang="zh-CN"/>
              <a:t>4.</a:t>
            </a:r>
            <a:r>
              <a:rPr lang="zh-CN" altLang="en-US"/>
              <a:t>在测试方法中，需要提供正确参数、不正确的参数以及边界参数分别</a:t>
            </a:r>
            <a:r>
              <a:rPr lang="zh-CN" altLang="en-US"/>
              <a:t>测试。</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a:t>
            </a:r>
            <a:r>
              <a:rPr lang="zh-CN" altLang="en-US"/>
              <a:t>关联关系</a:t>
            </a:r>
            <a:endParaRPr lang="zh-CN" altLang="en-US"/>
          </a:p>
          <a:p>
            <a:r>
              <a:rPr lang="zh-CN" altLang="en-US"/>
              <a:t>聚合关系</a:t>
            </a:r>
            <a:endParaRPr lang="zh-CN" altLang="en-US"/>
          </a:p>
          <a:p>
            <a:r>
              <a:rPr lang="zh-CN" altLang="en-US"/>
              <a:t>组合关系</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84500" y="116205"/>
            <a:ext cx="8866293"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3727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407833" y="151130"/>
            <a:ext cx="8128000"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609600" y="188595"/>
            <a:ext cx="246126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98047" y="116205"/>
            <a:ext cx="885274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22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49693" y="151130"/>
            <a:ext cx="853270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27473" y="188595"/>
            <a:ext cx="252222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772833" y="116205"/>
            <a:ext cx="9077960"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81000" y="107315"/>
            <a:ext cx="254931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981113" y="151130"/>
            <a:ext cx="86012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05473"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29467" y="116205"/>
            <a:ext cx="892132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595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95413" y="151130"/>
            <a:ext cx="84869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22407"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showMasterSp="0">
  <p:cSld name="点播">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1007533" y="188595"/>
            <a:ext cx="1779271" cy="460375"/>
          </a:xfrm>
          <a:prstGeom prst="rect">
            <a:avLst/>
          </a:prstGeom>
          <a:noFill/>
        </p:spPr>
        <p:txBody>
          <a:bodyPr wrap="square" rtlCol="0">
            <a:spAutoFit/>
          </a:bodyPr>
          <a:p>
            <a:pPr marL="0" lvl="0" indent="0" defTabSz="914400">
              <a:lnSpc>
                <a:spcPct val="100000"/>
              </a:lnSpc>
              <a:spcAft>
                <a:spcPct val="0"/>
              </a:spcAft>
              <a:buNone/>
            </a:pPr>
            <a:r>
              <a:rPr lang="zh-CN" altLang="en-US" sz="2400" b="1" dirty="0">
                <a:solidFill>
                  <a:srgbClr val="404040"/>
                </a:solidFill>
                <a:latin typeface="微软雅黑" panose="020B0503020204020204" pitchFamily="34" charset="-122"/>
                <a:ea typeface="微软雅黑" panose="020B0503020204020204" pitchFamily="34" charset="-122"/>
                <a:sym typeface="+mn-ea"/>
              </a:rPr>
              <a:t>点</a:t>
            </a:r>
            <a:r>
              <a:rPr lang="zh-CN" altLang="en-US" sz="2400" b="1" dirty="0">
                <a:solidFill>
                  <a:srgbClr val="404040"/>
                </a:solidFill>
                <a:latin typeface="微软雅黑" panose="020B0503020204020204" pitchFamily="34" charset="-122"/>
                <a:ea typeface="微软雅黑" panose="020B0503020204020204" pitchFamily="34" charset="-122"/>
                <a:sym typeface="+mn-ea"/>
              </a:rPr>
              <a:t>拨</a:t>
            </a:r>
            <a:endParaRPr lang="zh-CN" altLang="en-US" sz="2400"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oleObject" Target="../embeddings/oleObject2.bin"/><Relationship Id="rId8" Type="http://schemas.openxmlformats.org/officeDocument/2006/relationships/tags" Target="../tags/tag1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vmlDrawing" Target="../drawings/vmlDrawing2.v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p:custDataLst>
              <p:tags r:id="rId8"/>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9" imgW="7391400" imgH="914400" progId="Photoshop.Image.6">
                  <p:embed/>
                </p:oleObj>
              </mc:Choice>
              <mc:Fallback>
                <p:oleObj name="" r:id="rId9" imgW="7391400" imgH="914400" progId="Photoshop.Image.6">
                  <p:embed/>
                  <p:pic>
                    <p:nvPicPr>
                      <p:cNvPr id="0" name="图片 3084"/>
                      <p:cNvPicPr/>
                      <p:nvPr/>
                    </p:nvPicPr>
                    <p:blipFill>
                      <a:blip r:embed="rId10"/>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p:custDataLst>
              <p:tags r:id="rId11"/>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p:custDataLst>
              <p:tags r:id="rId12"/>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eaLnBrk="0" fontAlgn="base" hangingPunct="0">
        <a:spcBef>
          <a:spcPct val="0"/>
        </a:spcBef>
        <a:spcAft>
          <a:spcPct val="0"/>
        </a:spcAft>
        <a:defRPr sz="24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257175" indent="-257175" algn="l" rtl="0" eaLnBrk="0" fontAlgn="base" hangingPunct="0">
        <a:spcBef>
          <a:spcPct val="15000"/>
        </a:spcBef>
        <a:spcAft>
          <a:spcPct val="0"/>
        </a:spcAft>
        <a:buClr>
          <a:schemeClr val="hlink"/>
        </a:buClr>
        <a:buFont typeface="Wingdings" panose="05000000000000000000" pitchFamily="2" charset="2"/>
        <a:buChar char="v"/>
        <a:defRPr sz="2100" b="1" kern="1200">
          <a:solidFill>
            <a:schemeClr val="tx1"/>
          </a:solidFill>
          <a:latin typeface="+mn-lt"/>
          <a:ea typeface="+mn-ea"/>
          <a:cs typeface="+mn-cs"/>
        </a:defRPr>
      </a:lvl1pPr>
      <a:lvl2pPr marL="557530" indent="-213995" algn="l" rtl="0" eaLnBrk="0" fontAlgn="base" hangingPunct="0">
        <a:spcBef>
          <a:spcPct val="15000"/>
        </a:spcBef>
        <a:spcAft>
          <a:spcPct val="0"/>
        </a:spcAft>
        <a:buClr>
          <a:schemeClr val="accent1"/>
        </a:buClr>
        <a:buFont typeface="Wingdings" panose="05000000000000000000" pitchFamily="2" charset="2"/>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5000"/>
        </a:spcBef>
        <a:spcAft>
          <a:spcPct val="0"/>
        </a:spcAft>
        <a:buClr>
          <a:schemeClr val="tx1"/>
        </a:buClr>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3.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6.xml"/><Relationship Id="rId2" Type="http://schemas.openxmlformats.org/officeDocument/2006/relationships/image" Target="../media/image8.emf"/><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8.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40.xml"/><Relationship Id="rId2" Type="http://schemas.openxmlformats.org/officeDocument/2006/relationships/image" Target="../media/image11.png"/><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4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tags" Target="../tags/tag4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4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48.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50.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2.xml"/><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tags" Target="../tags/tag53.xml"/><Relationship Id="rId2" Type="http://schemas.openxmlformats.org/officeDocument/2006/relationships/image" Target="../media/image28.png"/><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57.xml"/><Relationship Id="rId2" Type="http://schemas.openxmlformats.org/officeDocument/2006/relationships/image" Target="../media/image29.png"/><Relationship Id="rId1" Type="http://schemas.openxmlformats.org/officeDocument/2006/relationships/tags" Target="../tags/tag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tags" Target="../tags/tag58.xml"/><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59.xml"/><Relationship Id="rId1" Type="http://schemas.openxmlformats.org/officeDocument/2006/relationships/image" Target="../media/image3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7.xml"/><Relationship Id="rId2" Type="http://schemas.openxmlformats.org/officeDocument/2006/relationships/image" Target="../media/image2.png"/><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4.png"/><Relationship Id="rId2" Type="http://schemas.openxmlformats.org/officeDocument/2006/relationships/tags" Target="../tags/tag18.xml"/><Relationship Id="rId14" Type="http://schemas.openxmlformats.org/officeDocument/2006/relationships/slideLayout" Target="../slideLayouts/slideLayout4.xml"/><Relationship Id="rId13" Type="http://schemas.openxmlformats.org/officeDocument/2006/relationships/tags" Target="../tags/tag27.xml"/><Relationship Id="rId12" Type="http://schemas.openxmlformats.org/officeDocument/2006/relationships/image" Target="../media/image5.png"/><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28674" name="矩形 8"/>
          <p:cNvSpPr/>
          <p:nvPr/>
        </p:nvSpPr>
        <p:spPr>
          <a:xfrm>
            <a:off x="-13970" y="1752600"/>
            <a:ext cx="12216765" cy="2460625"/>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6" name="矩形 14"/>
          <p:cNvSpPr/>
          <p:nvPr/>
        </p:nvSpPr>
        <p:spPr>
          <a:xfrm>
            <a:off x="-24130" y="1120775"/>
            <a:ext cx="12226925" cy="82550"/>
          </a:xfrm>
          <a:prstGeom prst="rect">
            <a:avLst/>
          </a:prstGeom>
          <a:solidFill>
            <a:schemeClr val="accent1"/>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lang="zh-CN" altLang="en-US" sz="4400" dirty="0">
                <a:solidFill>
                  <a:srgbClr val="FFFFFF"/>
                </a:solidFill>
                <a:ea typeface="微软雅黑" panose="020B0503020204020204" pitchFamily="34" charset="-122"/>
              </a:rPr>
              <a:t>第</a:t>
            </a:r>
            <a:r>
              <a:rPr lang="en-US" altLang="zh-CN" sz="4400" dirty="0">
                <a:solidFill>
                  <a:srgbClr val="FFFFFF"/>
                </a:solidFill>
                <a:ea typeface="微软雅黑" panose="020B0503020204020204" pitchFamily="34" charset="-122"/>
              </a:rPr>
              <a:t>6</a:t>
            </a:r>
            <a:r>
              <a:rPr lang="zh-CN" altLang="en-US" sz="4400" dirty="0">
                <a:solidFill>
                  <a:srgbClr val="FFFFFF"/>
                </a:solidFill>
                <a:ea typeface="微软雅黑" panose="020B0503020204020204" pitchFamily="34" charset="-122"/>
              </a:rPr>
              <a:t>单元 </a:t>
            </a:r>
            <a:r>
              <a:rPr lang="zh-CN" sz="4400" dirty="0">
                <a:solidFill>
                  <a:srgbClr val="FFFFFF"/>
                </a:solidFill>
                <a:ea typeface="微软雅黑" panose="020B0503020204020204" pitchFamily="34" charset="-122"/>
              </a:rPr>
              <a:t>对象和类</a:t>
            </a:r>
            <a:endParaRPr lang="zh-CN" sz="4400" dirty="0">
              <a:solidFill>
                <a:srgbClr val="FFFFFF"/>
              </a:solidFill>
              <a:ea typeface="微软雅黑" panose="020B0503020204020204" pitchFamily="34" charset="-122"/>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楷体_GB2312" pitchFamily="1" charset="-122"/>
                <a:ea typeface="楷体_GB2312" pitchFamily="1" charset="-122"/>
              </a:rPr>
              <a:t>主讲人：龚迅炜</a:t>
            </a:r>
            <a:endParaRPr lang="zh-CN" altLang="en-US" sz="2400" dirty="0">
              <a:solidFill>
                <a:srgbClr val="2B166E"/>
              </a:solidFill>
              <a:latin typeface="楷体_GB2312" pitchFamily="1" charset="-122"/>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ea typeface="微软雅黑" panose="020B0503020204020204" pitchFamily="34" charset="-122"/>
              </a:rPr>
              <a:t>Java</a:t>
            </a:r>
            <a:r>
              <a:rPr lang="zh-CN" altLang="en-US" sz="2400" dirty="0">
                <a:solidFill>
                  <a:srgbClr val="FFFFFF"/>
                </a:solidFill>
                <a:ea typeface="微软雅黑" panose="020B0503020204020204" pitchFamily="34" charset="-122"/>
              </a:rPr>
              <a:t>程序设计实践教程</a:t>
            </a:r>
            <a:endParaRPr lang="zh-CN" altLang="en-US" sz="2400" dirty="0">
              <a:solidFill>
                <a:srgbClr val="FFFFFF"/>
              </a:solidFill>
              <a:ea typeface="微软雅黑" panose="020B0503020204020204" pitchFamily="34" charset="-122"/>
            </a:endParaRPr>
          </a:p>
        </p:txBody>
      </p:sp>
      <p:sp>
        <p:nvSpPr>
          <p:cNvPr id="28680" name="TextBox 15"/>
          <p:cNvSpPr txBox="1"/>
          <p:nvPr/>
        </p:nvSpPr>
        <p:spPr>
          <a:xfrm>
            <a:off x="1524635" y="3886200"/>
            <a:ext cx="9142730"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zh-CN" altLang="en-US" sz="2400" dirty="0">
                <a:solidFill>
                  <a:srgbClr val="404040"/>
                </a:solidFill>
                <a:latin typeface="微软雅黑" panose="020B0503020204020204" pitchFamily="34" charset="-122"/>
                <a:ea typeface="微软雅黑" panose="020B0503020204020204" pitchFamily="34" charset="-122"/>
              </a:rPr>
              <a:t>实验</a:t>
            </a:r>
            <a:r>
              <a:rPr lang="en-US" sz="2400" dirty="0">
                <a:solidFill>
                  <a:srgbClr val="404040"/>
                </a:solidFill>
                <a:latin typeface="微软雅黑" panose="020B0503020204020204" pitchFamily="34" charset="-122"/>
                <a:ea typeface="微软雅黑" panose="020B0503020204020204" pitchFamily="34" charset="-122"/>
              </a:rPr>
              <a:t>2 变量的作用域和this关键字</a:t>
            </a:r>
            <a:endParaRPr lang="en-US" sz="24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验证性实验--三角形类Triangle的定义和使用</a:t>
            </a:r>
            <a:endParaRPr lang="zh-CN" altLang="en-US"/>
          </a:p>
        </p:txBody>
      </p:sp>
      <p:sp>
        <p:nvSpPr>
          <p:cNvPr id="7" name="内容占位符 6"/>
          <p:cNvSpPr>
            <a:spLocks noGrp="1"/>
          </p:cNvSpPr>
          <p:nvPr>
            <p:ph idx="1"/>
          </p:nvPr>
        </p:nvSpPr>
        <p:spPr/>
        <p:txBody>
          <a:bodyPr/>
          <a:p>
            <a:endParaRPr lang="zh-CN" altLang="en-US"/>
          </a:p>
        </p:txBody>
      </p:sp>
      <p:sp>
        <p:nvSpPr>
          <p:cNvPr id="3" name="椭圆 2"/>
          <p:cNvSpPr/>
          <p:nvPr/>
        </p:nvSpPr>
        <p:spPr>
          <a:xfrm>
            <a:off x="952183" y="275272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custDataLst>
              <p:tags r:id="rId1"/>
            </p:custDataLst>
          </p:nvPr>
        </p:nvSpPr>
        <p:spPr>
          <a:xfrm>
            <a:off x="1528128" y="275240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sp>
        <p:nvSpPr>
          <p:cNvPr id="34826" name="矩形 16"/>
          <p:cNvSpPr/>
          <p:nvPr>
            <p:custDataLst>
              <p:tags r:id="rId2"/>
            </p:custDataLst>
          </p:nvPr>
        </p:nvSpPr>
        <p:spPr>
          <a:xfrm>
            <a:off x="1528128" y="178022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custDataLst>
              <p:tags r:id="rId3"/>
            </p:custDataLst>
          </p:nvPr>
        </p:nvSpPr>
        <p:spPr>
          <a:xfrm>
            <a:off x="962978" y="181356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1" name="矩形 8"/>
          <p:cNvSpPr/>
          <p:nvPr>
            <p:custDataLst>
              <p:tags r:id="rId4"/>
            </p:custDataLst>
          </p:nvPr>
        </p:nvSpPr>
        <p:spPr>
          <a:xfrm>
            <a:off x="1528445" y="87312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custDataLst>
              <p:tags r:id="rId5"/>
            </p:custDataLst>
          </p:nvPr>
        </p:nvSpPr>
        <p:spPr>
          <a:xfrm>
            <a:off x="962978" y="87788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文本框 4"/>
          <p:cNvSpPr txBox="1"/>
          <p:nvPr/>
        </p:nvSpPr>
        <p:spPr>
          <a:xfrm>
            <a:off x="47625" y="836930"/>
            <a:ext cx="7054850" cy="5852160"/>
          </a:xfrm>
          <a:prstGeom prst="rect">
            <a:avLst/>
          </a:prstGeom>
          <a:solidFill>
            <a:schemeClr val="bg1">
              <a:lumMod val="85000"/>
            </a:schemeClr>
          </a:solidFill>
        </p:spPr>
        <p:txBody>
          <a:bodyPr wrap="square" rtlCol="0" anchor="t">
            <a:noAutofit/>
          </a:bodyPr>
          <a:p>
            <a:r>
              <a:rPr lang="zh-CN" altLang="en-US" sz="1400"/>
              <a:t>public class TriangleDemo {</a:t>
            </a:r>
            <a:endParaRPr lang="zh-CN" altLang="en-US" sz="1400"/>
          </a:p>
          <a:p>
            <a:endParaRPr lang="zh-CN" altLang="en-US" sz="1400"/>
          </a:p>
          <a:p>
            <a:r>
              <a:rPr lang="zh-CN" altLang="en-US" sz="1400"/>
              <a:t>	public static void main(String[] args) throws UnsupportedEncodingException {</a:t>
            </a:r>
            <a:endParaRPr lang="zh-CN" altLang="en-US" sz="1400"/>
          </a:p>
          <a:p>
            <a:r>
              <a:rPr lang="zh-CN" altLang="en-US" sz="1400"/>
              <a:t>		// TODO Auto-generated method stub</a:t>
            </a:r>
            <a:endParaRPr lang="zh-CN" altLang="en-US" sz="1400"/>
          </a:p>
          <a:p>
            <a:r>
              <a:rPr lang="zh-CN" altLang="en-US" sz="1400"/>
              <a:t>		Scanner input = new Scanner(System.in,"UTF-8");</a:t>
            </a:r>
            <a:endParaRPr lang="zh-CN" altLang="en-US" sz="1400"/>
          </a:p>
          <a:p>
            <a:r>
              <a:rPr lang="zh-CN" altLang="en-US" sz="1400"/>
              <a:t>		PrintStream out = new PrintStream(System.out,false,"UTF-8");</a:t>
            </a:r>
            <a:endParaRPr lang="zh-CN" altLang="en-US" sz="1400"/>
          </a:p>
          <a:p>
            <a:r>
              <a:rPr lang="zh-CN" altLang="en-US" sz="1400"/>
              <a:t>		out.println("请输入三角形的三个顶点坐标：");</a:t>
            </a:r>
            <a:endParaRPr lang="zh-CN" altLang="en-US" sz="1400"/>
          </a:p>
          <a:p>
            <a:r>
              <a:rPr lang="zh-CN" altLang="en-US" sz="1400"/>
              <a:t>		double[] coord = new double[6];</a:t>
            </a:r>
            <a:endParaRPr lang="zh-CN" altLang="en-US" sz="1400"/>
          </a:p>
          <a:p>
            <a:r>
              <a:rPr lang="zh-CN" altLang="en-US" sz="1400"/>
              <a:t>		for(int idx = 0; idx &lt; 3; idx++) {</a:t>
            </a:r>
            <a:endParaRPr lang="zh-CN" altLang="en-US" sz="1400"/>
          </a:p>
          <a:p>
            <a:r>
              <a:rPr lang="zh-CN" altLang="en-US" sz="1400"/>
              <a:t>			out.print("第" + idx + "个顶点的横坐标是：");</a:t>
            </a:r>
            <a:endParaRPr lang="zh-CN" altLang="en-US" sz="1400"/>
          </a:p>
          <a:p>
            <a:r>
              <a:rPr lang="zh-CN" altLang="en-US" sz="1400"/>
              <a:t>			coord[2 * idx] = input.nextDouble();</a:t>
            </a:r>
            <a:endParaRPr lang="zh-CN" altLang="en-US" sz="1400"/>
          </a:p>
          <a:p>
            <a:r>
              <a:rPr lang="zh-CN" altLang="en-US" sz="1400"/>
              <a:t>			out.print("第" + idx + "个顶点的纵坐标是：");</a:t>
            </a:r>
            <a:endParaRPr lang="zh-CN" altLang="en-US" sz="1400"/>
          </a:p>
          <a:p>
            <a:r>
              <a:rPr lang="zh-CN" altLang="en-US" sz="1400"/>
              <a:t>			coord[2 * idx + 1] = input.nextDouble();</a:t>
            </a:r>
            <a:endParaRPr lang="zh-CN" altLang="en-US" sz="1400"/>
          </a:p>
          <a:p>
            <a:r>
              <a:rPr lang="zh-CN" altLang="en-US" sz="1400"/>
              <a:t>		}</a:t>
            </a:r>
            <a:endParaRPr lang="zh-CN" altLang="en-US" sz="1400"/>
          </a:p>
          <a:p>
            <a:r>
              <a:rPr lang="zh-CN" altLang="en-US" sz="1400"/>
              <a:t>		Point p1 = new Point(coord[0],coord[1]);</a:t>
            </a:r>
            <a:endParaRPr lang="zh-CN" altLang="en-US" sz="1400"/>
          </a:p>
          <a:p>
            <a:r>
              <a:rPr lang="zh-CN" altLang="en-US" sz="1400"/>
              <a:t>		Point p2 = new Point(coord[2],coord[3]);</a:t>
            </a:r>
            <a:endParaRPr lang="zh-CN" altLang="en-US" sz="1400"/>
          </a:p>
          <a:p>
            <a:r>
              <a:rPr lang="zh-CN" altLang="en-US" sz="1400"/>
              <a:t>		Point p3 = new Point(coord[4],coord[5]);</a:t>
            </a:r>
            <a:endParaRPr lang="zh-CN" altLang="en-US" sz="1400"/>
          </a:p>
          <a:p>
            <a:r>
              <a:rPr lang="zh-CN" altLang="en-US" sz="1400"/>
              <a:t>		Triangle t = new Triangle(p1,p2,p3);</a:t>
            </a:r>
            <a:endParaRPr lang="zh-CN" altLang="en-US" sz="1400"/>
          </a:p>
          <a:p>
            <a:r>
              <a:rPr lang="zh-CN" altLang="en-US" sz="1400"/>
              <a:t>		if(t.isTriangle()) {</a:t>
            </a:r>
            <a:endParaRPr lang="zh-CN" altLang="en-US" sz="1400"/>
          </a:p>
          <a:p>
            <a:r>
              <a:rPr lang="zh-CN" altLang="en-US" sz="1400"/>
              <a:t>			out.println("三角形的周长是：" + t.perimeter());</a:t>
            </a:r>
            <a:endParaRPr lang="zh-CN" altLang="en-US" sz="1400"/>
          </a:p>
          <a:p>
            <a:r>
              <a:rPr lang="zh-CN" altLang="en-US" sz="1400"/>
              <a:t>			out.println("三角形的面积是：" + t.area());</a:t>
            </a:r>
            <a:endParaRPr lang="zh-CN" altLang="en-US" sz="1400"/>
          </a:p>
          <a:p>
            <a:r>
              <a:rPr lang="zh-CN" altLang="en-US" sz="1400"/>
              <a:t>		}</a:t>
            </a:r>
            <a:endParaRPr lang="zh-CN" altLang="en-US" sz="1400"/>
          </a:p>
          <a:p>
            <a:r>
              <a:rPr lang="zh-CN" altLang="en-US" sz="1400"/>
              <a:t>		else</a:t>
            </a:r>
            <a:endParaRPr lang="zh-CN" altLang="en-US" sz="1400"/>
          </a:p>
          <a:p>
            <a:r>
              <a:rPr lang="zh-CN" altLang="en-US" sz="1400"/>
              <a:t>			out.println("这三个点无法组成三角形。");		</a:t>
            </a:r>
            <a:endParaRPr lang="zh-CN" altLang="en-US" sz="1400"/>
          </a:p>
          <a:p>
            <a:r>
              <a:rPr lang="zh-CN" altLang="en-US" sz="1400"/>
              <a:t>	}</a:t>
            </a:r>
            <a:endParaRPr lang="zh-CN" altLang="en-US" sz="1400"/>
          </a:p>
          <a:p>
            <a:r>
              <a:rPr lang="zh-CN" altLang="en-US" sz="1400"/>
              <a:t>}</a:t>
            </a:r>
            <a:endParaRPr lang="zh-CN" altLang="en-US" sz="1400"/>
          </a:p>
        </p:txBody>
      </p:sp>
      <p:pic>
        <p:nvPicPr>
          <p:cNvPr id="295" name="图片 2" descr="D:\03job\03学院工作\2020年度\教材编写\第06单元图\图6-20.png图6-20"/>
          <p:cNvPicPr>
            <a:picLocks noChangeAspect="1"/>
          </p:cNvPicPr>
          <p:nvPr/>
        </p:nvPicPr>
        <p:blipFill>
          <a:blip r:embed="rId6"/>
          <a:srcRect/>
          <a:stretch>
            <a:fillRect/>
          </a:stretch>
        </p:blipFill>
        <p:spPr>
          <a:xfrm>
            <a:off x="7102158" y="1124903"/>
            <a:ext cx="5070475" cy="1899285"/>
          </a:xfrm>
          <a:prstGeom prst="rect">
            <a:avLst/>
          </a:prstGeom>
          <a:noFill/>
          <a:ln>
            <a:noFill/>
          </a:ln>
        </p:spPr>
      </p:pic>
      <p:pic>
        <p:nvPicPr>
          <p:cNvPr id="296" name="图片 6" descr="D:\03job\03学院工作\2020年度\教材编写\第06单元图\图6-21.png图6-21"/>
          <p:cNvPicPr>
            <a:picLocks noChangeAspect="1"/>
          </p:cNvPicPr>
          <p:nvPr/>
        </p:nvPicPr>
        <p:blipFill>
          <a:blip r:embed="rId7"/>
          <a:srcRect/>
          <a:stretch>
            <a:fillRect/>
          </a:stretch>
        </p:blipFill>
        <p:spPr>
          <a:xfrm>
            <a:off x="7102475" y="3645535"/>
            <a:ext cx="4804410" cy="1916430"/>
          </a:xfrm>
          <a:prstGeom prst="rect">
            <a:avLst/>
          </a:prstGeom>
          <a:noFill/>
          <a:ln>
            <a:noFill/>
          </a:ln>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childTnLst>
                                    <p:anim calcmode="lin" valueType="num">
                                      <p:cBhvr additive="base">
                                        <p:cTn id="14" dur="500"/>
                                        <p:tgtEl>
                                          <p:spTgt spid="295"/>
                                        </p:tgtEl>
                                        <p:attrNameLst>
                                          <p:attrName>ppt_x</p:attrName>
                                        </p:attrNameLst>
                                      </p:cBhvr>
                                      <p:tavLst>
                                        <p:tav tm="0">
                                          <p:val>
                                            <p:strVal val="ppt_x"/>
                                          </p:val>
                                        </p:tav>
                                        <p:tav tm="100000">
                                          <p:val>
                                            <p:strVal val="ppt_x"/>
                                          </p:val>
                                        </p:tav>
                                      </p:tavLst>
                                    </p:anim>
                                    <p:anim calcmode="lin" valueType="num">
                                      <p:cBhvr additive="base">
                                        <p:cTn id="15" dur="500"/>
                                        <p:tgtEl>
                                          <p:spTgt spid="295"/>
                                        </p:tgtEl>
                                        <p:attrNameLst>
                                          <p:attrName>ppt_y</p:attrName>
                                        </p:attrNameLst>
                                      </p:cBhvr>
                                      <p:tavLst>
                                        <p:tav tm="0">
                                          <p:val>
                                            <p:strVal val="ppt_y"/>
                                          </p:val>
                                        </p:tav>
                                        <p:tav tm="100000">
                                          <p:val>
                                            <p:strVal val="1+ppt_h/2"/>
                                          </p:val>
                                        </p:tav>
                                      </p:tavLst>
                                    </p:anim>
                                    <p:set>
                                      <p:cBhvr>
                                        <p:cTn id="16" dur="1" fill="hold">
                                          <p:stCondLst>
                                            <p:cond delay="499"/>
                                          </p:stCondLst>
                                        </p:cTn>
                                        <p:tgtEl>
                                          <p:spTgt spid="29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验证性实验--学生类的定义和使用</a:t>
            </a:r>
            <a:endParaRPr lang="zh-CN" altLang="en-US"/>
          </a:p>
        </p:txBody>
      </p:sp>
      <p:sp>
        <p:nvSpPr>
          <p:cNvPr id="3" name="内容占位符 2"/>
          <p:cNvSpPr>
            <a:spLocks noGrp="1"/>
          </p:cNvSpPr>
          <p:nvPr>
            <p:ph idx="1"/>
          </p:nvPr>
        </p:nvSpPr>
        <p:spPr/>
        <p:txBody>
          <a:bodyPr>
            <a:noAutofit/>
          </a:bodyPr>
          <a:p>
            <a:pPr marL="0" indent="0">
              <a:buNone/>
            </a:pPr>
            <a:r>
              <a:rPr sz="1600">
                <a:latin typeface="宋体" panose="02010600030101010101" pitchFamily="2" charset="-122"/>
                <a:ea typeface="宋体" panose="02010600030101010101" pitchFamily="2" charset="-122"/>
                <a:cs typeface="宋体" panose="02010600030101010101" pitchFamily="2" charset="-122"/>
                <a:sym typeface="+mn-ea"/>
              </a:rPr>
              <a:t>国内某高校iUniversity要设计一个学生成绩管理系统，其中需要设计学生类： </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buNone/>
            </a:pPr>
            <a:r>
              <a:rPr sz="1600">
                <a:latin typeface="宋体" panose="02010600030101010101" pitchFamily="2" charset="-122"/>
                <a:ea typeface="宋体" panose="02010600030101010101" pitchFamily="2" charset="-122"/>
                <a:cs typeface="宋体" panose="02010600030101010101" pitchFamily="2" charset="-122"/>
                <a:sym typeface="+mn-ea"/>
              </a:rPr>
              <a:t>(1)该学生类(Student)，需要包含学号(String sno)、姓名(String name)、学分(double credit)属性，学生具备听void listen(String msg)、说void say()、读void read(String msg)、写void write(String msg)的能力。</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buNone/>
            </a:pPr>
            <a:r>
              <a:rPr sz="1600">
                <a:latin typeface="宋体" panose="02010600030101010101" pitchFamily="2" charset="-122"/>
                <a:ea typeface="宋体" panose="02010600030101010101" pitchFamily="2" charset="-122"/>
                <a:cs typeface="宋体" panose="02010600030101010101" pitchFamily="2" charset="-122"/>
                <a:sym typeface="+mn-ea"/>
              </a:rPr>
              <a:t>(2)使用默认的构造方法创建Student的类对象，然后对其成员属性进行赋值；重载构造方法，在创建Student类对象时同步设置其成员属性的值。</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buNone/>
            </a:pPr>
            <a:r>
              <a:rPr sz="1600">
                <a:latin typeface="宋体" panose="02010600030101010101" pitchFamily="2" charset="-122"/>
                <a:ea typeface="宋体" panose="02010600030101010101" pitchFamily="2" charset="-122"/>
                <a:cs typeface="宋体" panose="02010600030101010101" pitchFamily="2" charset="-122"/>
                <a:sym typeface="+mn-ea"/>
              </a:rPr>
              <a:t>(3)增加国籍属性(String nationality)。同时注意到该校招收的大部分学生都来自中国。为此，我们在该类中提供初始化块，以便后期使用该类时减少该属性的频繁设置。</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buNone/>
            </a:pPr>
            <a:r>
              <a:rPr sz="1600">
                <a:latin typeface="宋体" panose="02010600030101010101" pitchFamily="2" charset="-122"/>
                <a:ea typeface="宋体" panose="02010600030101010101" pitchFamily="2" charset="-122"/>
                <a:cs typeface="宋体" panose="02010600030101010101" pitchFamily="2" charset="-122"/>
                <a:sym typeface="+mn-ea"/>
              </a:rPr>
              <a:t>结合上面的要求和测试代码完成Student类的实现，并补充完成test02和test03两个方法的实现。下面提供测试程序，其实例化来自中国的学生zhangsan、lisi和来自美国的学生mike，分别调用他们的听、说、读、写和显示学生的个人信息进行测试。</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验证性实验--学生类的定义和使用</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780540" y="104775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1215073" y="1052513"/>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780223" y="181133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1215073" y="184467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1215073" y="262382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791018" y="262350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6311900" y="1628775"/>
            <a:ext cx="4486275" cy="4105275"/>
          </a:xfrm>
          <a:prstGeom prst="rect">
            <a:avLst/>
          </a:prstGeom>
        </p:spPr>
      </p:pic>
    </p:spTree>
    <p:custDataLst>
      <p:tags r:id="rId3"/>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验证性实验--学生类的定义和使用</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712595" y="112712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1147128" y="113188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712278" y="189071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1147128" y="192405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1147128" y="270319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723073" y="270287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951855" y="926465"/>
            <a:ext cx="5419090" cy="565594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验证性实验--学生类的定义和使用</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474470" y="100266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09003" y="100742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474153" y="176625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909003" y="179959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909003" y="257873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484948" y="257841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088255" y="188595"/>
            <a:ext cx="6834505" cy="648906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3759835" y="151130"/>
            <a:ext cx="6681470" cy="563245"/>
          </a:xfrm>
        </p:spPr>
        <p:txBody>
          <a:bodyPr/>
          <a:p>
            <a:r>
              <a:rPr dirty="0">
                <a:sym typeface="+mn-ea"/>
              </a:rPr>
              <a:t>验证性实验--单例Scanner工具类的设计与实现</a:t>
            </a:r>
            <a:endParaRPr lang="zh-CN" altLang="en-US"/>
          </a:p>
        </p:txBody>
      </p:sp>
      <p:sp>
        <p:nvSpPr>
          <p:cNvPr id="3" name="内容占位符 2"/>
          <p:cNvSpPr>
            <a:spLocks noGrp="1"/>
          </p:cNvSpPr>
          <p:nvPr>
            <p:ph idx="1"/>
          </p:nvPr>
        </p:nvSpPr>
        <p:spPr/>
        <p:txBody>
          <a:bodyPr>
            <a:noAutofit/>
          </a:bodyPr>
          <a:p>
            <a:pPr marL="0" indent="0">
              <a:buNone/>
            </a:pPr>
            <a:r>
              <a:rPr sz="2400">
                <a:latin typeface="宋体" panose="02010600030101010101" pitchFamily="2" charset="-122"/>
                <a:ea typeface="宋体" panose="02010600030101010101" pitchFamily="2" charset="-122"/>
                <a:cs typeface="宋体" panose="02010600030101010101" pitchFamily="2" charset="-122"/>
                <a:sym typeface="+mn-ea"/>
              </a:rPr>
              <a:t>某系统要求所有的输入动作都必须要求由一个Sacnner对象进行操作，为此需要为系统设计一个Scanner类对象的唯一获取入口。</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2999740" y="2397760"/>
            <a:ext cx="6761480" cy="2687320"/>
          </a:xfrm>
          <a:prstGeom prst="rect">
            <a:avLst/>
          </a:prstGeom>
        </p:spPr>
      </p:pic>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3759835" y="151130"/>
            <a:ext cx="6598920" cy="563245"/>
          </a:xfrm>
        </p:spPr>
        <p:txBody>
          <a:bodyPr/>
          <a:p>
            <a:r>
              <a:rPr dirty="0">
                <a:sym typeface="+mn-ea"/>
              </a:rPr>
              <a:t>验证性实验--单例Scanner工具类的设计与实现</a:t>
            </a:r>
            <a:endParaRPr lang="zh-CN" altLang="en-US"/>
          </a:p>
        </p:txBody>
      </p:sp>
      <p:pic>
        <p:nvPicPr>
          <p:cNvPr id="7" name="内容占位符 6"/>
          <p:cNvPicPr>
            <a:picLocks noChangeAspect="1"/>
          </p:cNvPicPr>
          <p:nvPr>
            <p:ph idx="1"/>
            <p:custDataLst>
              <p:tags r:id="rId1"/>
            </p:custDataLst>
          </p:nvPr>
        </p:nvPicPr>
        <p:blipFill>
          <a:blip r:embed="rId2"/>
          <a:stretch>
            <a:fillRect/>
          </a:stretch>
        </p:blipFill>
        <p:spPr>
          <a:xfrm>
            <a:off x="3728720" y="2073910"/>
            <a:ext cx="4733925" cy="3333750"/>
          </a:xfrm>
          <a:prstGeom prst="rect">
            <a:avLst/>
          </a:prstGeom>
        </p:spPr>
      </p:pic>
      <p:pic>
        <p:nvPicPr>
          <p:cNvPr id="5" name="图片 4"/>
          <p:cNvPicPr>
            <a:picLocks noChangeAspect="1"/>
          </p:cNvPicPr>
          <p:nvPr/>
        </p:nvPicPr>
        <p:blipFill>
          <a:blip r:embed="rId3"/>
          <a:stretch>
            <a:fillRect/>
          </a:stretch>
        </p:blipFill>
        <p:spPr>
          <a:xfrm>
            <a:off x="3763645" y="1844675"/>
            <a:ext cx="4699000" cy="384429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3728720" y="1917065"/>
            <a:ext cx="4951730" cy="3230245"/>
          </a:xfrm>
          <a:prstGeom prst="rect">
            <a:avLst/>
          </a:prstGeom>
        </p:spPr>
      </p:pic>
      <p:pic>
        <p:nvPicPr>
          <p:cNvPr id="8" name="图片 2" descr="D:\03job\03学院工作\2020年度\教材编写\第06单元图\图6-23.png图6-23"/>
          <p:cNvPicPr>
            <a:picLocks noChangeAspect="1"/>
          </p:cNvPicPr>
          <p:nvPr/>
        </p:nvPicPr>
        <p:blipFill>
          <a:blip r:embed="rId6"/>
          <a:srcRect/>
          <a:stretch>
            <a:fillRect/>
          </a:stretch>
        </p:blipFill>
        <p:spPr>
          <a:xfrm>
            <a:off x="6311900" y="4220845"/>
            <a:ext cx="5497195" cy="1416050"/>
          </a:xfrm>
          <a:prstGeom prst="rect">
            <a:avLst/>
          </a:prstGeom>
          <a:noFill/>
          <a:ln>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267847 -0.273056 " pathEditMode="relative" rAng="0" ptsTypes="">
                                      <p:cBhvr>
                                        <p:cTn id="6" dur="2000" fill="hold"/>
                                        <p:tgtEl>
                                          <p:spTgt spid="7"/>
                                        </p:tgtEl>
                                        <p:attrNameLst>
                                          <p:attrName>ppt_x</p:attrName>
                                          <p:attrName>ppt_y</p:attrName>
                                        </p:attrNameLst>
                                      </p:cBhvr>
                                      <p:rCtr x="91" y="-94"/>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 0 L -0.251944 -0.283426 " pathEditMode="relative" ptsTypes="">
                                      <p:cBhvr>
                                        <p:cTn id="14" dur="2000" fill="hold"/>
                                        <p:tgtEl>
                                          <p:spTgt spid="5"/>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 0 L -0.270764 0.268519 " pathEditMode="relative" rAng="0" ptsTypes="">
                                      <p:cBhvr>
                                        <p:cTn id="22" dur="2000" fill="hold"/>
                                        <p:tgtEl>
                                          <p:spTgt spid="6"/>
                                        </p:tgtEl>
                                        <p:attrNameLst>
                                          <p:attrName>ppt_x</p:attrName>
                                          <p:attrName>ppt_y</p:attrName>
                                        </p:attrNameLst>
                                      </p:cBhvr>
                                      <p:rCtr x="-135" y="124"/>
                                    </p:animMotion>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3759835" y="151130"/>
            <a:ext cx="6647180" cy="563245"/>
          </a:xfrm>
        </p:spPr>
        <p:txBody>
          <a:bodyPr/>
          <a:p>
            <a:r>
              <a:rPr dirty="0">
                <a:sym typeface="+mn-ea"/>
              </a:rPr>
              <a:t>设计性实验--加法器类Calculator的设计和使用</a:t>
            </a:r>
            <a:endParaRPr lang="zh-CN" altLang="en-US"/>
          </a:p>
        </p:txBody>
      </p:sp>
      <p:sp>
        <p:nvSpPr>
          <p:cNvPr id="7" name="内容占位符 6"/>
          <p:cNvSpPr>
            <a:spLocks noGrp="1"/>
          </p:cNvSpPr>
          <p:nvPr>
            <p:ph idx="1"/>
          </p:nvPr>
        </p:nvSpPr>
        <p:spPr/>
        <p:txBody>
          <a:bodyPr>
            <a:normAutofit lnSpcReduction="10000"/>
          </a:bodyPr>
          <a:p>
            <a:pPr marL="0" indent="0">
              <a:buNone/>
            </a:pPr>
            <a:r>
              <a:rPr lang="zh-CN" altLang="en-US" sz="2000">
                <a:latin typeface="宋体" panose="02010600030101010101" pitchFamily="2" charset="-122"/>
                <a:ea typeface="宋体" panose="02010600030101010101" pitchFamily="2" charset="-122"/>
              </a:rPr>
              <a:t>该加法器能提供如下特性：</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(1)包含一个number表示本位值，包含一个carry表示进位；</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(2)再提供一个add运算，能够实现两个一位二进制数的加运算，结果存放在number和carry中；</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(3)提供一个clear方法，能够实现number和carry清零；</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(4)提供isDisplay属性和display方法，当isDisplay为true时，display方法用于显示一位二进制运算的工作示意图；当isDisplay为false时，display方法不工作；</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(5)利用初始化块实现二进制一位加法器的初始化工作。</a:t>
            </a:r>
            <a:endParaRPr lang="zh-CN" altLang="en-US" sz="2000">
              <a:latin typeface="宋体" panose="02010600030101010101" pitchFamily="2" charset="-122"/>
              <a:ea typeface="宋体" panose="02010600030101010101" pitchFamily="2" charset="-122"/>
            </a:endParaRPr>
          </a:p>
          <a:p>
            <a:pPr marL="0" indent="0">
              <a:buNone/>
            </a:pPr>
            <a:r>
              <a:rPr lang="zh-CN" altLang="en-US" sz="2000">
                <a:latin typeface="宋体" panose="02010600030101010101" pitchFamily="2" charset="-122"/>
                <a:ea typeface="宋体" panose="02010600030101010101" pitchFamily="2" charset="-122"/>
              </a:rPr>
              <a:t>编写这个Calculator类，能够满足下面应用程序测试要求。测试程序实现了加一个一位二进制数运算和使用设计好的一位二进制加法器实现一个两位二进制数加法器。</a:t>
            </a:r>
            <a:endParaRPr lang="zh-CN" altLang="en-US" sz="2000">
              <a:latin typeface="宋体" panose="02010600030101010101" pitchFamily="2" charset="-122"/>
              <a:ea typeface="宋体" panose="02010600030101010101" pitchFamily="2" charset="-122"/>
            </a:endParaRPr>
          </a:p>
        </p:txBody>
      </p:sp>
      <p:sp>
        <p:nvSpPr>
          <p:cNvPr id="34823" name="矩形 8"/>
          <p:cNvSpPr/>
          <p:nvPr/>
        </p:nvSpPr>
        <p:spPr>
          <a:xfrm>
            <a:off x="4090988" y="250825"/>
            <a:ext cx="309880" cy="398780"/>
          </a:xfrm>
          <a:prstGeom prst="rect">
            <a:avLst/>
          </a:prstGeom>
          <a:noFill/>
          <a:ln w="9525">
            <a:noFill/>
          </a:ln>
        </p:spPr>
        <p:txBody>
          <a:bodyPr wrap="none">
            <a:spAutoFit/>
          </a:bodyPr>
          <a:lst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0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5pPr>
          </a:lstStyle>
          <a:p>
            <a:pPr marL="0" lvl="0" indent="0" algn="l" defTabSz="914400">
              <a:lnSpc>
                <a:spcPct val="100000"/>
              </a:lnSpc>
              <a:spcAft>
                <a:spcPct val="0"/>
              </a:spcAft>
              <a:buNone/>
            </a:pPr>
            <a:endParaRPr sz="2000" b="1" dirty="0">
              <a:solidFill>
                <a:schemeClr val="bg1"/>
              </a:solidFill>
              <a:latin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3759835" y="151130"/>
            <a:ext cx="6677660" cy="563245"/>
          </a:xfrm>
        </p:spPr>
        <p:txBody>
          <a:bodyPr/>
          <a:p>
            <a:r>
              <a:rPr dirty="0">
                <a:sym typeface="+mn-ea"/>
              </a:rPr>
              <a:t>设计性实验--加法器类Calculator的设计和使用</a:t>
            </a:r>
            <a:endParaRPr lang="zh-CN" altLang="en-US"/>
          </a:p>
        </p:txBody>
      </p:sp>
      <p:sp>
        <p:nvSpPr>
          <p:cNvPr id="7" name="内容占位符 6"/>
          <p:cNvSpPr>
            <a:spLocks noGrp="1"/>
          </p:cNvSpPr>
          <p:nvPr>
            <p:ph idx="1"/>
          </p:nvPr>
        </p:nvSpPr>
        <p:spPr/>
        <p:txBody>
          <a:bodyPr>
            <a:normAutofit lnSpcReduction="10000"/>
          </a:bodyPr>
          <a:p>
            <a:pPr marL="0" indent="0">
              <a:buNone/>
            </a:pPr>
            <a:r>
              <a:rPr lang="zh-CN" altLang="en-US" sz="2000">
                <a:latin typeface="宋体" panose="02010600030101010101" pitchFamily="2" charset="-122"/>
                <a:ea typeface="宋体" panose="02010600030101010101" pitchFamily="2" charset="-122"/>
              </a:rPr>
              <a:t>二进制的一位加法器是计算机硬件逻辑的基础，本题要求我们使用软件模拟该加法器。Ai、Bi为两个加数，Ci-1为低位来的进位；Si为本位值，Ci为本位产生的进位值。加法器是由逻辑电路构成，逻辑电路只会做与、或、非。我们给出它们之间的逻辑关系如下：</a:t>
            </a:r>
            <a:endParaRPr lang="zh-CN" altLang="en-US" sz="2000">
              <a:latin typeface="宋体" panose="02010600030101010101" pitchFamily="2" charset="-122"/>
              <a:ea typeface="宋体" panose="02010600030101010101" pitchFamily="2" charset="-122"/>
            </a:endParaRPr>
          </a:p>
          <a:p>
            <a:pPr marL="1800225" indent="0">
              <a:buNone/>
            </a:pPr>
            <a:endParaRPr lang="zh-CN" altLang="en-US" sz="2800">
              <a:latin typeface="宋体" panose="02010600030101010101" pitchFamily="2" charset="-122"/>
              <a:ea typeface="宋体" panose="02010600030101010101" pitchFamily="2" charset="-122"/>
            </a:endParaRPr>
          </a:p>
          <a:p>
            <a:pPr marL="1800225" indent="0">
              <a:buNone/>
            </a:pPr>
            <a:r>
              <a:rPr lang="zh-CN" altLang="en-US" sz="2800">
                <a:latin typeface="宋体" panose="02010600030101010101" pitchFamily="2" charset="-122"/>
                <a:ea typeface="宋体" panose="02010600030101010101" pitchFamily="2" charset="-122"/>
              </a:rPr>
              <a:t>Si=Ai^Bi^Ci-1</a:t>
            </a:r>
            <a:endParaRPr lang="zh-CN" altLang="en-US" sz="2800">
              <a:latin typeface="宋体" panose="02010600030101010101" pitchFamily="2" charset="-122"/>
              <a:ea typeface="宋体" panose="02010600030101010101" pitchFamily="2" charset="-122"/>
            </a:endParaRPr>
          </a:p>
          <a:p>
            <a:pPr marL="1800225" indent="0">
              <a:buNone/>
            </a:pPr>
            <a:r>
              <a:rPr lang="zh-CN" altLang="en-US" sz="2800">
                <a:latin typeface="宋体" panose="02010600030101010101" pitchFamily="2" charset="-122"/>
                <a:ea typeface="宋体" panose="02010600030101010101" pitchFamily="2" charset="-122"/>
              </a:rPr>
              <a:t>Ci=Ai&amp;Ci-1|Bi&amp;Ci-1|Ai&amp;Bi</a:t>
            </a:r>
            <a:endParaRPr lang="zh-CN" altLang="en-US" sz="2800">
              <a:latin typeface="宋体" panose="02010600030101010101" pitchFamily="2" charset="-122"/>
              <a:ea typeface="宋体" panose="02010600030101010101" pitchFamily="2" charset="-122"/>
            </a:endParaRPr>
          </a:p>
        </p:txBody>
      </p:sp>
      <p:pic>
        <p:nvPicPr>
          <p:cNvPr id="4" name="图片 3" descr="第6单元 加法器"/>
          <p:cNvPicPr>
            <a:picLocks noChangeAspect="1"/>
          </p:cNvPicPr>
          <p:nvPr/>
        </p:nvPicPr>
        <p:blipFill>
          <a:blip r:embed="rId1"/>
          <a:stretch>
            <a:fillRect/>
          </a:stretch>
        </p:blipFill>
        <p:spPr>
          <a:xfrm>
            <a:off x="2930525" y="3357245"/>
            <a:ext cx="5844540" cy="284416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heel(1)">
                                      <p:cBhvr>
                                        <p:cTn id="7" dur="20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heel(1)">
                                      <p:cBhvr>
                                        <p:cTn id="12" dur="2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3759835" y="151130"/>
            <a:ext cx="6659880" cy="563245"/>
          </a:xfrm>
        </p:spPr>
        <p:txBody>
          <a:bodyPr/>
          <a:p>
            <a:r>
              <a:rPr dirty="0">
                <a:sym typeface="+mn-ea"/>
              </a:rPr>
              <a:t>设计性实验--加法器类Calculator的设计和使用</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428750" y="105918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863283" y="1063943"/>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428433" y="182276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863283" y="185610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863283" y="263525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439228" y="263493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1991360" y="2780665"/>
            <a:ext cx="8058150" cy="360997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idx="4294967295"/>
          </p:nvPr>
        </p:nvSpPr>
        <p:spPr>
          <a:xfrm>
            <a:off x="2733675" y="548640"/>
            <a:ext cx="6724015" cy="563245"/>
          </a:xfrm>
        </p:spPr>
        <p:txBody>
          <a:bodyPr vert="horz" wrap="square" lIns="91440" tIns="45720" rIns="91440" bIns="45720" anchor="ctr" anchorCtr="0"/>
          <a:p>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rPr>
              <a:t>目 录</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设计性实验--加法器类Calculator的设计和使用</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440180" y="112712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874713" y="113188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439863" y="189071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874713" y="192405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874713" y="270319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450658" y="270287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2484755" y="1700530"/>
            <a:ext cx="8178165" cy="507047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3759835" y="151130"/>
            <a:ext cx="6760845" cy="563245"/>
          </a:xfrm>
        </p:spPr>
        <p:txBody>
          <a:bodyPr/>
          <a:p>
            <a:r>
              <a:rPr dirty="0">
                <a:sym typeface="+mn-ea"/>
              </a:rPr>
              <a:t>设计性实验--加法器类Calculator的设计和使用</a:t>
            </a:r>
            <a:endParaRPr lang="zh-CN" altLang="en-US"/>
          </a:p>
        </p:txBody>
      </p:sp>
      <p:sp>
        <p:nvSpPr>
          <p:cNvPr id="10" name="内容占位符 9"/>
          <p:cNvSpPr>
            <a:spLocks noGrp="1"/>
          </p:cNvSpPr>
          <p:nvPr>
            <p:ph idx="1"/>
          </p:nvPr>
        </p:nvSpPr>
        <p:spPr/>
        <p:txBody>
          <a:bodyPr/>
          <a:p>
            <a:endParaRPr lang="zh-CN" altLang="en-US"/>
          </a:p>
        </p:txBody>
      </p:sp>
      <p:sp>
        <p:nvSpPr>
          <p:cNvPr id="34821" name="矩形 8"/>
          <p:cNvSpPr/>
          <p:nvPr/>
        </p:nvSpPr>
        <p:spPr>
          <a:xfrm>
            <a:off x="2484755" y="126365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1919288" y="1268413"/>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2484438" y="202723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1919288" y="206057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1919288" y="283972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2495233" y="283940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2338070" y="742950"/>
            <a:ext cx="7515225" cy="5372100"/>
          </a:xfrm>
          <a:prstGeom prst="rect">
            <a:avLst/>
          </a:prstGeom>
        </p:spPr>
      </p:pic>
      <p:pic>
        <p:nvPicPr>
          <p:cNvPr id="7" name="图片 6"/>
          <p:cNvPicPr>
            <a:picLocks noChangeAspect="1"/>
          </p:cNvPicPr>
          <p:nvPr/>
        </p:nvPicPr>
        <p:blipFill>
          <a:blip r:embed="rId2"/>
          <a:stretch>
            <a:fillRect/>
          </a:stretch>
        </p:blipFill>
        <p:spPr>
          <a:xfrm>
            <a:off x="609600" y="836930"/>
            <a:ext cx="8672195" cy="5457825"/>
          </a:xfrm>
          <a:prstGeom prst="rect">
            <a:avLst/>
          </a:prstGeom>
        </p:spPr>
      </p:pic>
      <p:pic>
        <p:nvPicPr>
          <p:cNvPr id="8" name="图片 7"/>
          <p:cNvPicPr>
            <a:picLocks noChangeAspect="1"/>
          </p:cNvPicPr>
          <p:nvPr/>
        </p:nvPicPr>
        <p:blipFill>
          <a:blip r:embed="rId3"/>
          <a:stretch>
            <a:fillRect/>
          </a:stretch>
        </p:blipFill>
        <p:spPr>
          <a:xfrm>
            <a:off x="7714615" y="1125220"/>
            <a:ext cx="3143885" cy="2047875"/>
          </a:xfrm>
          <a:prstGeom prst="rect">
            <a:avLst/>
          </a:prstGeom>
        </p:spPr>
      </p:pic>
      <p:pic>
        <p:nvPicPr>
          <p:cNvPr id="9" name="图片 8"/>
          <p:cNvPicPr>
            <a:picLocks noChangeAspect="1"/>
          </p:cNvPicPr>
          <p:nvPr/>
        </p:nvPicPr>
        <p:blipFill>
          <a:blip r:embed="rId4"/>
          <a:stretch>
            <a:fillRect/>
          </a:stretch>
        </p:blipFill>
        <p:spPr>
          <a:xfrm>
            <a:off x="7752080" y="4005580"/>
            <a:ext cx="3178810" cy="119570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xit" presetSubtype="8" fill="hold" nodeType="clickEffect">
                                  <p:stCondLst>
                                    <p:cond delay="0"/>
                                  </p:stCondLst>
                                  <p:childTnLst>
                                    <p:anim calcmode="lin" valueType="num">
                                      <p:cBhvr additive="base">
                                        <p:cTn id="14" dur="500"/>
                                        <p:tgtEl>
                                          <p:spTgt spid="6"/>
                                        </p:tgtEl>
                                        <p:attrNameLst>
                                          <p:attrName>ppt_x</p:attrName>
                                        </p:attrNameLst>
                                      </p:cBhvr>
                                      <p:tavLst>
                                        <p:tav tm="0">
                                          <p:val>
                                            <p:strVal val="ppt_x"/>
                                          </p:val>
                                        </p:tav>
                                        <p:tav tm="100000">
                                          <p:val>
                                            <p:strVal val="0-ppt_w/2"/>
                                          </p:val>
                                        </p:tav>
                                      </p:tavLst>
                                    </p:anim>
                                    <p:anim calcmode="lin" valueType="num">
                                      <p:cBhvr additive="base">
                                        <p:cTn id="15" dur="500"/>
                                        <p:tgtEl>
                                          <p:spTgt spid="6"/>
                                        </p:tgtEl>
                                        <p:attrNameLst>
                                          <p:attrName>ppt_y</p:attrName>
                                        </p:attrNameLst>
                                      </p:cBhvr>
                                      <p:tavLst>
                                        <p:tav tm="0">
                                          <p:val>
                                            <p:strVal val="ppt_y"/>
                                          </p:val>
                                        </p:tav>
                                        <p:tav tm="100000">
                                          <p:val>
                                            <p:strVal val="ppt_y"/>
                                          </p:val>
                                        </p:tav>
                                      </p:tavLst>
                                    </p:anim>
                                    <p:set>
                                      <p:cBhvr>
                                        <p:cTn id="16" dur="1" fill="hold">
                                          <p:stCondLst>
                                            <p:cond delay="499"/>
                                          </p:stCondLst>
                                        </p:cTn>
                                        <p:tgtEl>
                                          <p:spTgt spid="6"/>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sym typeface="+mn-ea"/>
              </a:rPr>
              <a:t>设计性实验--产品类Product的设计和实现</a:t>
            </a:r>
            <a:endParaRPr lang="zh-CN" altLang="en-US"/>
          </a:p>
        </p:txBody>
      </p:sp>
      <p:sp>
        <p:nvSpPr>
          <p:cNvPr id="7" name="内容占位符 6"/>
          <p:cNvSpPr>
            <a:spLocks noGrp="1"/>
          </p:cNvSpPr>
          <p:nvPr>
            <p:ph idx="1"/>
          </p:nvPr>
        </p:nvSpPr>
        <p:spPr/>
        <p:txBody>
          <a:bodyPr/>
          <a:p>
            <a:pPr marL="0" indent="0">
              <a:buNone/>
            </a:pPr>
            <a:r>
              <a:rPr lang="zh-CN" altLang="en-US" sz="2000"/>
              <a:t>(1)Product包含与业务无关的id，id是一个13位数字组成的字符串；产品名称String name；产品类型编号String pid；产品的状态int status;</a:t>
            </a:r>
            <a:endParaRPr lang="zh-CN" altLang="en-US" sz="2000"/>
          </a:p>
          <a:p>
            <a:pPr marL="0" indent="0">
              <a:buNone/>
            </a:pPr>
            <a:r>
              <a:rPr lang="zh-CN" altLang="en-US" sz="2000"/>
              <a:t>(2)Product包含产品的生产日期MyDate dateInProduced，其中MyDate类需要自行定义一个包含年、月、日、时、分、秒属性的日期类，并提供构造方法、getter、setter方法和toString方法，并根据各个时间要素检查设置时参数的逻辑性是否正确；</a:t>
            </a:r>
            <a:endParaRPr lang="zh-CN" altLang="en-US" sz="2000"/>
          </a:p>
          <a:p>
            <a:pPr marL="0" indent="0">
              <a:buNone/>
            </a:pPr>
            <a:r>
              <a:rPr lang="zh-CN" altLang="en-US" sz="2000"/>
              <a:t>(3)Product提供方法构造方法、getter、setter方法、toString方法；</a:t>
            </a:r>
            <a:endParaRPr lang="zh-CN" altLang="en-US" sz="2000"/>
          </a:p>
          <a:p>
            <a:pPr marL="0" indent="0">
              <a:buNone/>
            </a:pPr>
            <a:r>
              <a:rPr lang="zh-CN" altLang="en-US" sz="2000"/>
              <a:t>(4)完成测试程序，验证各个功能点是否达到设计要求。</a:t>
            </a:r>
            <a:endParaRPr lang="zh-CN" altLang="en-US" sz="200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设计性实验--产品类Product的设计和实现</a:t>
            </a:r>
            <a:endParaRPr lang="zh-CN" altLang="en-US"/>
          </a:p>
        </p:txBody>
      </p:sp>
      <p:sp>
        <p:nvSpPr>
          <p:cNvPr id="8" name="内容占位符 7"/>
          <p:cNvSpPr>
            <a:spLocks noGrp="1"/>
          </p:cNvSpPr>
          <p:nvPr>
            <p:ph idx="1"/>
          </p:nvPr>
        </p:nvSpPr>
        <p:spPr/>
        <p:txBody>
          <a:bodyPr/>
          <a:p>
            <a:endParaRPr lang="zh-CN" altLang="en-US"/>
          </a:p>
        </p:txBody>
      </p:sp>
      <p:sp>
        <p:nvSpPr>
          <p:cNvPr id="34821" name="矩形 8"/>
          <p:cNvSpPr/>
          <p:nvPr/>
        </p:nvSpPr>
        <p:spPr>
          <a:xfrm>
            <a:off x="1474470" y="99123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09003" y="99599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474153" y="175482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909003" y="178816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909003" y="256730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484948" y="256698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grpSp>
        <p:nvGrpSpPr>
          <p:cNvPr id="11" name="组合 10"/>
          <p:cNvGrpSpPr/>
          <p:nvPr/>
        </p:nvGrpSpPr>
        <p:grpSpPr>
          <a:xfrm>
            <a:off x="1487805" y="1412875"/>
            <a:ext cx="9265285" cy="5200650"/>
            <a:chOff x="2343" y="2225"/>
            <a:chExt cx="14591" cy="8190"/>
          </a:xfrm>
        </p:grpSpPr>
        <p:pic>
          <p:nvPicPr>
            <p:cNvPr id="5" name="图片 4"/>
            <p:cNvPicPr>
              <a:picLocks noChangeAspect="1"/>
            </p:cNvPicPr>
            <p:nvPr/>
          </p:nvPicPr>
          <p:blipFill>
            <a:blip r:embed="rId1"/>
            <a:stretch>
              <a:fillRect/>
            </a:stretch>
          </p:blipFill>
          <p:spPr>
            <a:xfrm>
              <a:off x="2343" y="2793"/>
              <a:ext cx="8310" cy="6750"/>
            </a:xfrm>
            <a:prstGeom prst="rect">
              <a:avLst/>
            </a:prstGeom>
          </p:spPr>
        </p:pic>
        <p:pic>
          <p:nvPicPr>
            <p:cNvPr id="7" name="图片 6"/>
            <p:cNvPicPr>
              <a:picLocks noChangeAspect="1"/>
            </p:cNvPicPr>
            <p:nvPr/>
          </p:nvPicPr>
          <p:blipFill>
            <a:blip r:embed="rId2"/>
            <a:stretch>
              <a:fillRect/>
            </a:stretch>
          </p:blipFill>
          <p:spPr>
            <a:xfrm>
              <a:off x="9600" y="2225"/>
              <a:ext cx="7335" cy="8190"/>
            </a:xfrm>
            <a:prstGeom prst="rect">
              <a:avLst/>
            </a:prstGeom>
          </p:spPr>
        </p:pic>
        <p:cxnSp>
          <p:nvCxnSpPr>
            <p:cNvPr id="9" name="肘形连接符 8"/>
            <p:cNvCxnSpPr/>
            <p:nvPr/>
          </p:nvCxnSpPr>
          <p:spPr>
            <a:xfrm flipV="1">
              <a:off x="5269" y="2588"/>
              <a:ext cx="5682" cy="1928"/>
            </a:xfrm>
            <a:prstGeom prst="bentConnector3">
              <a:avLst>
                <a:gd name="adj1" fmla="val 52164"/>
              </a:avLst>
            </a:prstGeom>
            <a:ln w="28575">
              <a:solidFill>
                <a:srgbClr val="FFC000"/>
              </a:solidFill>
              <a:tailEnd type="arrow" w="med" len="med"/>
            </a:ln>
          </p:spPr>
          <p:style>
            <a:lnRef idx="3">
              <a:schemeClr val="accent2"/>
            </a:lnRef>
            <a:fillRef idx="0">
              <a:schemeClr val="accent2"/>
            </a:fillRef>
            <a:effectRef idx="2">
              <a:schemeClr val="accent2"/>
            </a:effectRef>
            <a:fontRef idx="minor">
              <a:schemeClr val="tx1"/>
            </a:fontRef>
          </p:style>
        </p:cxnSp>
        <p:sp>
          <p:nvSpPr>
            <p:cNvPr id="10" name="矩形 9"/>
            <p:cNvSpPr/>
            <p:nvPr/>
          </p:nvSpPr>
          <p:spPr>
            <a:xfrm>
              <a:off x="2560" y="4289"/>
              <a:ext cx="2721" cy="34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3"/>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设计性实验--产品类Product的设计和实现</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508125" y="100266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42658" y="100742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507808" y="176625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942658" y="179959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942658" y="257873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518603" y="257841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25780" y="953770"/>
            <a:ext cx="11094085" cy="563562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设计性实验--产品类Product的设计和实现</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587500" y="94551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1022033" y="95027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587183" y="170910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1022033" y="174244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1022033" y="252158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597978" y="252126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2279650" y="260350"/>
            <a:ext cx="7753350" cy="63246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设计性实验--产品类Product的设计和实现</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383030" y="112712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817563" y="113188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382713" y="189071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817563" y="192405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817563" y="270319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393508" y="270287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799330" y="765175"/>
            <a:ext cx="7429500" cy="3248025"/>
          </a:xfrm>
          <a:prstGeom prst="rect">
            <a:avLst/>
          </a:prstGeom>
        </p:spPr>
      </p:pic>
      <p:pic>
        <p:nvPicPr>
          <p:cNvPr id="10" name="图片 9"/>
          <p:cNvPicPr>
            <a:picLocks noChangeAspect="1"/>
          </p:cNvPicPr>
          <p:nvPr/>
        </p:nvPicPr>
        <p:blipFill>
          <a:blip r:embed="rId2"/>
          <a:stretch>
            <a:fillRect/>
          </a:stretch>
        </p:blipFill>
        <p:spPr>
          <a:xfrm>
            <a:off x="4871720" y="4279265"/>
            <a:ext cx="4638675" cy="238125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endParaRPr lang="zh-CN" altLang="en-US"/>
          </a:p>
        </p:txBody>
      </p:sp>
      <p:sp>
        <p:nvSpPr>
          <p:cNvPr id="7" name="内容占位符 6"/>
          <p:cNvSpPr>
            <a:spLocks noGrp="1"/>
          </p:cNvSpPr>
          <p:nvPr>
            <p:ph idx="1"/>
          </p:nvPr>
        </p:nvSpPr>
        <p:spPr/>
        <p:txBody>
          <a:bodyPr/>
          <a:p>
            <a:pPr marL="0" indent="0">
              <a:buNone/>
            </a:pPr>
            <a:r>
              <a:rPr lang="zh-CN" altLang="en-US" sz="2000"/>
              <a:t>(1)构造方法和setter方法都需要检查赋值参数是否符合赋值规范要求；</a:t>
            </a:r>
            <a:endParaRPr lang="zh-CN" altLang="en-US" sz="2000"/>
          </a:p>
          <a:p>
            <a:pPr marL="0" indent="0">
              <a:buNone/>
            </a:pPr>
            <a:r>
              <a:rPr lang="zh-CN" altLang="en-US" sz="2000"/>
              <a:t>(2)产品的toString方法需要将pid和status转换为对于的中文含义，而不是简单输出值；</a:t>
            </a:r>
            <a:endParaRPr lang="zh-CN" altLang="en-US" sz="2000"/>
          </a:p>
          <a:p>
            <a:pPr marL="0" indent="0">
              <a:buNone/>
            </a:pPr>
            <a:r>
              <a:rPr lang="zh-CN" altLang="en-US" sz="2000"/>
              <a:t>(3)MyDate类中，如果只有年月日信息时，输出仅包含年月日信息；如果有时分秒，则输出年月日时分秒。</a:t>
            </a:r>
            <a:endParaRPr lang="zh-CN" altLang="en-US" sz="200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sym typeface="+mn-ea"/>
              </a:rPr>
              <a:t>设计性实验--Tea茶叶类的设计与实现</a:t>
            </a:r>
            <a:endParaRPr lang="zh-CN" altLang="en-US"/>
          </a:p>
        </p:txBody>
      </p:sp>
      <p:sp>
        <p:nvSpPr>
          <p:cNvPr id="7" name="内容占位符 6"/>
          <p:cNvSpPr>
            <a:spLocks noGrp="1"/>
          </p:cNvSpPr>
          <p:nvPr>
            <p:ph idx="1"/>
          </p:nvPr>
        </p:nvSpPr>
        <p:spPr/>
        <p:txBody>
          <a:bodyPr>
            <a:normAutofit/>
          </a:bodyPr>
          <a:p>
            <a:pPr marL="0" indent="0">
              <a:buNone/>
            </a:pPr>
            <a:r>
              <a:rPr lang="zh-CN" altLang="en-US" sz="2000"/>
              <a:t>某茶厂，需要利用信息化来管理茶叶的生产过程，为此需要设计一个名为Tea的类来代表茶叶。这个类包括：</a:t>
            </a:r>
            <a:endParaRPr lang="zh-CN" altLang="en-US" sz="2000"/>
          </a:p>
          <a:p>
            <a:pPr marL="0" indent="0">
              <a:buNone/>
            </a:pPr>
            <a:r>
              <a:rPr lang="zh-CN" altLang="en-US" sz="2000"/>
              <a:t>(1)茶分类绿茶(GREENTEA，0)、红茶(BLACKTEA，1)、乌龙茶(OOLONGTEA，2)、白茶(WHITETEA，3)、黄茶(YELLOWTEA，4)、黑茶(DARKGREENTEA，5)，设置为静态常量；</a:t>
            </a:r>
            <a:endParaRPr lang="zh-CN" altLang="en-US" sz="2000"/>
          </a:p>
          <a:p>
            <a:pPr marL="0" indent="0">
              <a:buNone/>
            </a:pPr>
            <a:r>
              <a:rPr lang="zh-CN" altLang="en-US" sz="2000"/>
              <a:t>(2)茶叶的类型、生产日期、保质期、品牌、价格等属性，设置为私有的；要求类型只能选择a)中提到的分类类型；生产日期为Date类型；保质期为long类型，表示多少天；品牌为String类型。</a:t>
            </a:r>
            <a:endParaRPr lang="zh-CN" altLang="en-US" sz="2000"/>
          </a:p>
          <a:p>
            <a:pPr marL="0" indent="0">
              <a:buNone/>
            </a:pPr>
            <a:r>
              <a:rPr lang="zh-CN" altLang="en-US" sz="2000"/>
              <a:t>(3)提供上述参数的设置和获取方法。</a:t>
            </a:r>
            <a:endParaRPr lang="zh-CN" altLang="en-US" sz="2000"/>
          </a:p>
          <a:p>
            <a:pPr marL="0" indent="0">
              <a:buNone/>
            </a:pPr>
            <a:r>
              <a:rPr lang="zh-CN" altLang="en-US" sz="2000"/>
              <a:t>(4)茶厂出厂的茶叶的参数需要通过初始化块进行初始化，同时提供给经销商时，允许经销商通过构造方法调整品牌、价格等初始化信息。</a:t>
            </a:r>
            <a:endParaRPr lang="zh-CN" altLang="en-US" sz="2000"/>
          </a:p>
          <a:p>
            <a:pPr marL="0" indent="0">
              <a:buNone/>
            </a:pPr>
            <a:r>
              <a:rPr lang="zh-CN" altLang="en-US" sz="2000"/>
              <a:t>(5)提供茶叶保存方法、泡制方法、计算当前时间离保质期结束的时间。</a:t>
            </a:r>
            <a:endParaRPr lang="zh-CN" altLang="en-US" sz="2000"/>
          </a:p>
          <a:p>
            <a:pPr marL="0" indent="0">
              <a:buNone/>
            </a:pPr>
            <a:r>
              <a:rPr lang="zh-CN" altLang="en-US" sz="2000"/>
              <a:t>提供测试代码，要求实现上述类Tea的设计，满足测试代码和上述功能要求。</a:t>
            </a:r>
            <a:endParaRPr lang="zh-CN" altLang="en-US" sz="200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设计性实验--Tea茶叶类的设计与实现</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598930" y="97980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1033463" y="98456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598613" y="174339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1033463" y="177673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1033463" y="255587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609408" y="255555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6239510" y="984885"/>
            <a:ext cx="4895850" cy="5010150"/>
          </a:xfrm>
          <a:prstGeom prst="rect">
            <a:avLst/>
          </a:prstGeom>
        </p:spPr>
      </p:pic>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变量作用域、</a:t>
            </a:r>
            <a:r>
              <a:rPr lang="en-US" altLang="zh-CN" dirty="0">
                <a:sym typeface="+mn-ea"/>
              </a:rPr>
              <a:t>this</a:t>
            </a:r>
            <a:r>
              <a:rPr lang="zh-CN" altLang="en-US" dirty="0">
                <a:sym typeface="+mn-ea"/>
              </a:rPr>
              <a:t>引用</a:t>
            </a:r>
            <a:endParaRPr lang="zh-CN" altLang="en-US"/>
          </a:p>
        </p:txBody>
      </p:sp>
      <p:sp>
        <p:nvSpPr>
          <p:cNvPr id="3" name="内容占位符 2"/>
          <p:cNvSpPr>
            <a:spLocks noGrp="1"/>
          </p:cNvSpPr>
          <p:nvPr>
            <p:ph idx="1"/>
          </p:nvPr>
        </p:nvSpPr>
        <p:spPr/>
        <p:txBody>
          <a:bodyPr/>
          <a:p>
            <a:r>
              <a:rPr lang="zh-CN" altLang="en-US" dirty="0">
                <a:ea typeface="宋体" panose="02010600030101010101" pitchFamily="2" charset="-122"/>
                <a:sym typeface="+mn-ea"/>
              </a:rPr>
              <a:t>成员变量</a:t>
            </a:r>
            <a:endParaRPr lang="zh-CN" altLang="en-US" dirty="0">
              <a:ea typeface="宋体" panose="02010600030101010101" pitchFamily="2" charset="-122"/>
              <a:sym typeface="+mn-ea"/>
            </a:endParaRPr>
          </a:p>
          <a:p>
            <a:pPr marL="0" lvl="0" indent="546100" defTabSz="914400">
              <a:lnSpc>
                <a:spcPct val="100000"/>
              </a:lnSpc>
              <a:spcBef>
                <a:spcPts val="0"/>
              </a:spcBef>
              <a:spcAft>
                <a:spcPct val="0"/>
              </a:spcAft>
              <a:buClr>
                <a:schemeClr val="hlink"/>
              </a:buClr>
              <a:buFont typeface="Wingdings" panose="05000000000000000000" pitchFamily="2" charset="2"/>
              <a:buNone/>
            </a:pPr>
            <a:r>
              <a:rPr lang="zh-CN" altLang="en-US" dirty="0">
                <a:ea typeface="宋体" panose="02010600030101010101" pitchFamily="2" charset="-122"/>
                <a:sym typeface="+mn-ea"/>
              </a:rPr>
              <a:t>成员变量的作用域是类内；</a:t>
            </a:r>
            <a:endParaRPr lang="zh-CN" altLang="en-US" b="1" dirty="0">
              <a:solidFill>
                <a:schemeClr val="tx1"/>
              </a:solidFill>
              <a:ea typeface="宋体" panose="02010600030101010101" pitchFamily="2" charset="-122"/>
            </a:endParaRPr>
          </a:p>
          <a:p>
            <a:pPr marL="0" lvl="0" indent="546100" defTabSz="914400">
              <a:lnSpc>
                <a:spcPct val="100000"/>
              </a:lnSpc>
              <a:spcBef>
                <a:spcPts val="0"/>
              </a:spcBef>
              <a:spcAft>
                <a:spcPct val="0"/>
              </a:spcAft>
              <a:buClr>
                <a:schemeClr val="hlink"/>
              </a:buClr>
              <a:buFont typeface="Wingdings" panose="05000000000000000000" pitchFamily="2" charset="2"/>
              <a:buNone/>
            </a:pPr>
            <a:r>
              <a:rPr lang="zh-CN" altLang="en-US" dirty="0">
                <a:ea typeface="宋体" panose="02010600030101010101" pitchFamily="2" charset="-122"/>
                <a:sym typeface="+mn-ea"/>
              </a:rPr>
              <a:t>编译器自动对成员变量进行初始化；</a:t>
            </a:r>
            <a:endParaRPr lang="zh-CN" altLang="en-US" b="1" dirty="0">
              <a:solidFill>
                <a:schemeClr val="tx1"/>
              </a:solidFill>
              <a:ea typeface="宋体" panose="02010600030101010101" pitchFamily="2" charset="-122"/>
            </a:endParaRPr>
          </a:p>
          <a:p>
            <a:pPr marL="0" lvl="0" indent="546100" defTabSz="914400">
              <a:lnSpc>
                <a:spcPct val="100000"/>
              </a:lnSpc>
              <a:spcBef>
                <a:spcPts val="0"/>
              </a:spcBef>
              <a:spcAft>
                <a:spcPct val="0"/>
              </a:spcAft>
              <a:buClr>
                <a:schemeClr val="hlink"/>
              </a:buClr>
              <a:buFont typeface="Wingdings" panose="05000000000000000000" pitchFamily="2" charset="2"/>
              <a:buNone/>
            </a:pPr>
            <a:r>
              <a:rPr lang="zh-CN" altLang="en-US" dirty="0">
                <a:ea typeface="宋体" panose="02010600030101010101" pitchFamily="2" charset="-122"/>
                <a:sym typeface="+mn-ea"/>
              </a:rPr>
              <a:t>成员变量的定义位置可以在</a:t>
            </a:r>
            <a:r>
              <a:rPr lang="zh-CN" altLang="en-US" dirty="0">
                <a:gradFill>
                  <a:gsLst>
                    <a:gs pos="0">
                      <a:srgbClr val="14CD68"/>
                    </a:gs>
                    <a:gs pos="100000">
                      <a:srgbClr val="0B6E38"/>
                    </a:gs>
                  </a:gsLst>
                  <a:lin scaled="0"/>
                </a:gradFill>
                <a:ea typeface="宋体" panose="02010600030101010101" pitchFamily="2" charset="-122"/>
                <a:sym typeface="+mn-ea"/>
              </a:rPr>
              <a:t>类内的任意位置</a:t>
            </a:r>
            <a:r>
              <a:rPr lang="zh-CN" altLang="en-US" dirty="0">
                <a:ea typeface="宋体" panose="02010600030101010101" pitchFamily="2" charset="-122"/>
                <a:sym typeface="+mn-ea"/>
              </a:rPr>
              <a:t>；</a:t>
            </a:r>
            <a:endParaRPr lang="zh-CN" altLang="en-US" dirty="0">
              <a:ea typeface="宋体" panose="02010600030101010101" pitchFamily="2" charset="-122"/>
              <a:sym typeface="+mn-ea"/>
            </a:endParaRPr>
          </a:p>
          <a:p>
            <a:r>
              <a:rPr lang="zh-CN" altLang="en-US" dirty="0">
                <a:ea typeface="宋体" panose="02010600030101010101" pitchFamily="2" charset="-122"/>
                <a:sym typeface="+mn-ea"/>
              </a:rPr>
              <a:t>局部变量</a:t>
            </a:r>
            <a:endParaRPr lang="zh-CN" altLang="en-US" dirty="0">
              <a:ea typeface="宋体" panose="02010600030101010101" pitchFamily="2" charset="-122"/>
              <a:sym typeface="+mn-ea"/>
            </a:endParaRPr>
          </a:p>
          <a:p>
            <a:pPr marL="0" lvl="0" indent="546100" algn="l" defTabSz="914400">
              <a:lnSpc>
                <a:spcPct val="100000"/>
              </a:lnSpc>
              <a:spcBef>
                <a:spcPts val="0"/>
              </a:spcBef>
              <a:spcAft>
                <a:spcPts val="0"/>
              </a:spcAft>
              <a:buClr>
                <a:schemeClr val="hlink"/>
              </a:buClr>
              <a:buSzTx/>
              <a:buFont typeface="Wingdings" panose="05000000000000000000" pitchFamily="2" charset="2"/>
              <a:buNone/>
            </a:pPr>
            <a:r>
              <a:rPr lang="zh-CN" altLang="en-US" dirty="0">
                <a:ea typeface="宋体" panose="02010600030101010101" pitchFamily="2" charset="-122"/>
                <a:sym typeface="+mn-ea"/>
              </a:rPr>
              <a:t>语句块内声明的变量、方法内声明的变量；</a:t>
            </a:r>
            <a:endParaRPr lang="zh-CN" altLang="en-US" b="1" dirty="0">
              <a:solidFill>
                <a:schemeClr val="tx1"/>
              </a:solidFill>
              <a:ea typeface="宋体" panose="02010600030101010101" pitchFamily="2" charset="-122"/>
            </a:endParaRPr>
          </a:p>
          <a:p>
            <a:pPr marL="0" lvl="0" indent="546100" algn="l" defTabSz="914400">
              <a:lnSpc>
                <a:spcPct val="100000"/>
              </a:lnSpc>
              <a:spcBef>
                <a:spcPts val="0"/>
              </a:spcBef>
              <a:spcAft>
                <a:spcPts val="0"/>
              </a:spcAft>
              <a:buClr>
                <a:schemeClr val="hlink"/>
              </a:buClr>
              <a:buSzTx/>
              <a:buFont typeface="Wingdings" panose="05000000000000000000" pitchFamily="2" charset="2"/>
              <a:buNone/>
            </a:pPr>
            <a:r>
              <a:rPr lang="zh-CN" altLang="en-US" dirty="0">
                <a:ea typeface="宋体" panose="02010600030101010101" pitchFamily="2" charset="-122"/>
                <a:sym typeface="+mn-ea"/>
              </a:rPr>
              <a:t>这些变量都需要</a:t>
            </a:r>
            <a:r>
              <a:rPr lang="zh-CN" altLang="en-US" dirty="0">
                <a:solidFill>
                  <a:srgbClr val="FF0000"/>
                </a:solidFill>
                <a:ea typeface="宋体" panose="02010600030101010101" pitchFamily="2" charset="-122"/>
                <a:sym typeface="+mn-ea"/>
              </a:rPr>
              <a:t>程序员初始化</a:t>
            </a:r>
            <a:r>
              <a:rPr lang="zh-CN" altLang="en-US" dirty="0">
                <a:ea typeface="宋体" panose="02010600030101010101" pitchFamily="2" charset="-122"/>
                <a:sym typeface="+mn-ea"/>
              </a:rPr>
              <a:t>；</a:t>
            </a:r>
            <a:endParaRPr lang="zh-CN" altLang="en-US" b="1" dirty="0">
              <a:solidFill>
                <a:schemeClr val="tx1"/>
              </a:solidFill>
              <a:ea typeface="宋体" panose="02010600030101010101" pitchFamily="2" charset="-122"/>
            </a:endParaRPr>
          </a:p>
          <a:p>
            <a:pPr marL="0" lvl="0" indent="546100" algn="l" defTabSz="914400">
              <a:lnSpc>
                <a:spcPct val="100000"/>
              </a:lnSpc>
              <a:spcBef>
                <a:spcPts val="0"/>
              </a:spcBef>
              <a:spcAft>
                <a:spcPts val="0"/>
              </a:spcAft>
              <a:buClr>
                <a:schemeClr val="hlink"/>
              </a:buClr>
              <a:buSzTx/>
              <a:buFont typeface="Wingdings" panose="05000000000000000000" pitchFamily="2" charset="2"/>
              <a:buNone/>
            </a:pPr>
            <a:r>
              <a:rPr lang="zh-CN" altLang="en-US" dirty="0">
                <a:ea typeface="宋体" panose="02010600030101010101" pitchFamily="2" charset="-122"/>
                <a:sym typeface="+mn-ea"/>
              </a:rPr>
              <a:t>变量有效范围从定义位置开始到变量所在的语句块结束。</a:t>
            </a:r>
            <a:endParaRPr lang="zh-CN" altLang="en-US" b="1" dirty="0">
              <a:solidFill>
                <a:schemeClr val="tx1"/>
              </a:solidFill>
              <a:ea typeface="宋体" panose="02010600030101010101" pitchFamily="2" charset="-122"/>
            </a:endParaRPr>
          </a:p>
          <a:p>
            <a:r>
              <a:rPr lang="zh-CN" altLang="en-US" dirty="0">
                <a:ea typeface="宋体" panose="02010600030101010101" pitchFamily="2" charset="-122"/>
                <a:sym typeface="+mn-ea"/>
              </a:rPr>
              <a:t>成员变量和局部变量</a:t>
            </a:r>
            <a:r>
              <a:rPr lang="zh-CN" altLang="en-US" dirty="0">
                <a:gradFill>
                  <a:gsLst>
                    <a:gs pos="0">
                      <a:srgbClr val="E38B79"/>
                    </a:gs>
                    <a:gs pos="100000">
                      <a:srgbClr val="EA735D"/>
                    </a:gs>
                  </a:gsLst>
                  <a:lin scaled="1"/>
                </a:gradFill>
                <a:ea typeface="宋体" panose="02010600030101010101" pitchFamily="2" charset="-122"/>
                <a:sym typeface="+mn-ea"/>
              </a:rPr>
              <a:t>同名时</a:t>
            </a:r>
            <a:r>
              <a:rPr lang="zh-CN" altLang="en-US" dirty="0">
                <a:ea typeface="宋体" panose="02010600030101010101" pitchFamily="2" charset="-122"/>
                <a:sym typeface="+mn-ea"/>
              </a:rPr>
              <a:t>，遵循</a:t>
            </a:r>
            <a:r>
              <a:rPr lang="zh-CN" altLang="en-US" dirty="0">
                <a:solidFill>
                  <a:srgbClr val="FF0000"/>
                </a:solidFill>
                <a:ea typeface="宋体" panose="02010600030101010101" pitchFamily="2" charset="-122"/>
                <a:sym typeface="+mn-ea"/>
              </a:rPr>
              <a:t>局部变量优先</a:t>
            </a:r>
            <a:r>
              <a:rPr lang="zh-CN" altLang="en-US" dirty="0">
                <a:ea typeface="宋体" panose="02010600030101010101" pitchFamily="2" charset="-122"/>
                <a:sym typeface="+mn-ea"/>
              </a:rPr>
              <a:t>的原则，程序员也可以在局部</a:t>
            </a:r>
            <a:r>
              <a:rPr lang="zh-CN" altLang="en-US" dirty="0">
                <a:solidFill>
                  <a:srgbClr val="00B0F0"/>
                </a:solidFill>
                <a:ea typeface="宋体" panose="02010600030101010101" pitchFamily="2" charset="-122"/>
                <a:sym typeface="+mn-ea"/>
              </a:rPr>
              <a:t>使用</a:t>
            </a:r>
            <a:r>
              <a:rPr lang="en-US" altLang="zh-CN" dirty="0">
                <a:solidFill>
                  <a:srgbClr val="00B0F0"/>
                </a:solidFill>
                <a:ea typeface="宋体" panose="02010600030101010101" pitchFamily="2" charset="-122"/>
                <a:sym typeface="+mn-ea"/>
              </a:rPr>
              <a:t>this</a:t>
            </a:r>
            <a:r>
              <a:rPr lang="zh-CN" altLang="en-US" dirty="0">
                <a:solidFill>
                  <a:srgbClr val="00B0F0"/>
                </a:solidFill>
                <a:ea typeface="宋体" panose="02010600030101010101" pitchFamily="2" charset="-122"/>
                <a:sym typeface="+mn-ea"/>
              </a:rPr>
              <a:t>显示</a:t>
            </a:r>
            <a:r>
              <a:rPr lang="zh-CN" altLang="en-US" dirty="0">
                <a:ea typeface="宋体" panose="02010600030101010101" pitchFamily="2" charset="-122"/>
                <a:sym typeface="+mn-ea"/>
              </a:rPr>
              <a:t>使用成员变量。</a:t>
            </a:r>
            <a:endParaRPr lang="zh-CN" altLang="en-US" dirty="0">
              <a:ea typeface="宋体" panose="02010600030101010101" pitchFamily="2" charset="-122"/>
              <a:sym typeface="+mn-ea"/>
            </a:endParaRPr>
          </a:p>
          <a:p>
            <a:r>
              <a:rPr lang="en-US" altLang="zh-CN"/>
              <a:t>this</a:t>
            </a:r>
            <a:r>
              <a:rPr lang="zh-CN" altLang="en-US"/>
              <a:t>可以指代构造方法，仅可以出现在构造方法中，并且要求是构造方法</a:t>
            </a:r>
            <a:r>
              <a:rPr lang="zh-CN" altLang="en-US"/>
              <a:t>的首句。</a:t>
            </a:r>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设计性实验--Tea茶叶类的设计与实现</a:t>
            </a:r>
            <a:endParaRPr lang="zh-CN" altLang="en-US"/>
          </a:p>
        </p:txBody>
      </p:sp>
      <p:sp>
        <p:nvSpPr>
          <p:cNvPr id="7" name="内容占位符 6"/>
          <p:cNvSpPr>
            <a:spLocks noGrp="1"/>
          </p:cNvSpPr>
          <p:nvPr>
            <p:ph idx="1"/>
          </p:nvPr>
        </p:nvSpPr>
        <p:spPr/>
        <p:txBody>
          <a:bodyPr/>
          <a:p>
            <a:endParaRPr lang="zh-CN" altLang="en-US"/>
          </a:p>
        </p:txBody>
      </p:sp>
      <p:sp>
        <p:nvSpPr>
          <p:cNvPr id="34821" name="矩形 8"/>
          <p:cNvSpPr/>
          <p:nvPr/>
        </p:nvSpPr>
        <p:spPr>
          <a:xfrm>
            <a:off x="1542415" y="99123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76948" y="995998"/>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542098" y="175482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983298" y="256730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983298" y="1781810"/>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552893" y="256698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368165" y="116840"/>
            <a:ext cx="8336280" cy="672211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设计性实验--Tea茶叶类的设计与实现</a:t>
            </a:r>
            <a:endParaRPr lang="zh-CN" altLang="en-US"/>
          </a:p>
        </p:txBody>
      </p:sp>
      <p:sp>
        <p:nvSpPr>
          <p:cNvPr id="34821" name="矩形 8"/>
          <p:cNvSpPr/>
          <p:nvPr/>
        </p:nvSpPr>
        <p:spPr>
          <a:xfrm>
            <a:off x="1156335" y="102489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590868" y="1029653"/>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156018" y="178847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590868" y="1821815"/>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590868" y="260096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166813" y="260064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7" name="内容占位符 6"/>
          <p:cNvPicPr>
            <a:picLocks noChangeAspect="1"/>
          </p:cNvPicPr>
          <p:nvPr>
            <p:ph idx="1"/>
          </p:nvPr>
        </p:nvPicPr>
        <p:blipFill>
          <a:blip r:embed="rId1"/>
          <a:stretch>
            <a:fillRect/>
          </a:stretch>
        </p:blipFill>
        <p:spPr>
          <a:xfrm>
            <a:off x="3575685" y="76835"/>
            <a:ext cx="8554720" cy="650557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5" name="内容占位符 4"/>
          <p:cNvSpPr>
            <a:spLocks noGrp="1"/>
          </p:cNvSpPr>
          <p:nvPr>
            <p:ph idx="1"/>
          </p:nvPr>
        </p:nvSpPr>
        <p:spPr/>
        <p:txBody>
          <a:bodyPr/>
          <a:p>
            <a:endParaRPr lang="zh-CN" altLang="en-US"/>
          </a:p>
        </p:txBody>
      </p:sp>
      <p:sp>
        <p:nvSpPr>
          <p:cNvPr id="43013" name="矩形 8"/>
          <p:cNvSpPr/>
          <p:nvPr/>
        </p:nvSpPr>
        <p:spPr>
          <a:xfrm>
            <a:off x="2991485" y="1332230"/>
            <a:ext cx="7145655" cy="89154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private可以用于修饰类吗？请总结public、默认、private、protected修饰符的用法。</a:t>
            </a:r>
            <a:endParaRPr sz="2000" dirty="0">
              <a:solidFill>
                <a:srgbClr val="000000"/>
              </a:solidFill>
              <a:latin typeface="微软雅黑" panose="020B0503020204020204" pitchFamily="34" charset="-122"/>
              <a:ea typeface="微软雅黑" panose="020B0503020204020204" pitchFamily="34" charset="-122"/>
            </a:endParaRPr>
          </a:p>
        </p:txBody>
      </p:sp>
      <p:sp>
        <p:nvSpPr>
          <p:cNvPr id="43015" name="矩形 10"/>
          <p:cNvSpPr/>
          <p:nvPr/>
        </p:nvSpPr>
        <p:spPr>
          <a:xfrm>
            <a:off x="3000375" y="2421255"/>
            <a:ext cx="7127240" cy="49149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下面代码中哪里有错误？</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2202180" y="1449388"/>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43017" name="圆角矩形 4"/>
          <p:cNvSpPr>
            <a:spLocks noChangeAspect="1"/>
          </p:cNvSpPr>
          <p:nvPr/>
        </p:nvSpPr>
        <p:spPr>
          <a:xfrm>
            <a:off x="2202180" y="2456498"/>
            <a:ext cx="539750" cy="541337"/>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100" name="文本框 99"/>
          <p:cNvSpPr txBox="1"/>
          <p:nvPr/>
        </p:nvSpPr>
        <p:spPr>
          <a:xfrm>
            <a:off x="3143885" y="3109913"/>
            <a:ext cx="5080000" cy="3692525"/>
          </a:xfrm>
          <a:prstGeom prst="rect">
            <a:avLst/>
          </a:prstGeom>
          <a:solidFill>
            <a:schemeClr val="bg1">
              <a:lumMod val="85000"/>
            </a:schemeClr>
          </a:solidFill>
          <a:ln w="9525">
            <a:noFill/>
          </a:ln>
        </p:spPr>
        <p:txBody>
          <a:bodyPr>
            <a:spAutoFit/>
          </a:bodyPr>
          <a:p>
            <a:r>
              <a:rPr lang="en-US" sz="1800">
                <a:latin typeface="Times New Roman" panose="02020603050405020304" pitchFamily="18" charset="0"/>
                <a:ea typeface="宋体" panose="02010600030101010101" pitchFamily="2" charset="-122"/>
              </a:rPr>
              <a:t>public class ThisTest {	private int x;	public ThisTest(int x) {		System.out.print("this invoke");		ThisTest();	}	public int getX() {		return x;	}	public void setX(int x) {		this.x = x;	}	}</a:t>
            </a:r>
            <a:endParaRPr lang="en-US" altLang="en-US" sz="1800">
              <a:latin typeface="Times New Roman" panose="02020603050405020304" pitchFamily="18" charset="0"/>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olidFill>
                  <a:schemeClr val="tx1"/>
                </a:solidFill>
              </a:rPr>
              <a:t>实践是编程的能力提升的最好途径</a:t>
            </a:r>
            <a:endParaRPr lang="zh-CN" altLang="en-US">
              <a:solidFill>
                <a:schemeClr val="tx1"/>
              </a:solidFill>
            </a:endParaRPr>
          </a:p>
        </p:txBody>
      </p:sp>
      <p:sp>
        <p:nvSpPr>
          <p:cNvPr id="3" name="副标题 2"/>
          <p:cNvSpPr>
            <a:spLocks noGrp="1"/>
          </p:cNvSpPr>
          <p:nvPr>
            <p:ph type="subTitle" idx="1"/>
          </p:nvPr>
        </p:nvSpPr>
        <p:spPr/>
        <p:txBody>
          <a:bodyPr/>
          <a:p>
            <a:pPr algn="ctr"/>
            <a:endParaRPr lang="zh-CN" altLang="en-US"/>
          </a:p>
          <a:p>
            <a:pPr algn="ctr"/>
            <a:r>
              <a:rPr lang="zh-CN" altLang="en-US"/>
              <a:t>让我们行动起来吧，谢谢观看</a:t>
            </a: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dirty="0">
                <a:sym typeface="+mn-ea"/>
              </a:rPr>
              <a:t>不可变类和单例类</a:t>
            </a:r>
            <a:endParaRPr lang="zh-CN" altLang="en-US"/>
          </a:p>
        </p:txBody>
      </p:sp>
      <p:sp>
        <p:nvSpPr>
          <p:cNvPr id="4" name="内容占位符 3"/>
          <p:cNvSpPr>
            <a:spLocks noGrp="1"/>
          </p:cNvSpPr>
          <p:nvPr>
            <p:ph idx="1"/>
          </p:nvPr>
        </p:nvSpPr>
        <p:spPr/>
        <p:txBody>
          <a:bodyPr/>
          <a:p>
            <a:r>
              <a:rPr dirty="0">
                <a:ea typeface="宋体" panose="02010600030101010101" pitchFamily="2" charset="-122"/>
                <a:sym typeface="+mn-ea"/>
              </a:rPr>
              <a:t>创建一个对象后不希望被改变，则需要生成它的类为不可变类。不可变类的所有实例数据都是私有的，而且不能包含针对任何一个数据域的公共设置方法。例如银行卡一旦创建就不允许更改其信息。</a:t>
            </a:r>
            <a:endParaRPr b="1" dirty="0">
              <a:ea typeface="宋体" panose="02010600030101010101" pitchFamily="2" charset="-122"/>
            </a:endParaRPr>
          </a:p>
          <a:p>
            <a:endParaRPr lang="zh-CN" altLang="en-US"/>
          </a:p>
        </p:txBody>
      </p:sp>
      <p:sp>
        <p:nvSpPr>
          <p:cNvPr id="2" name="文本框 1"/>
          <p:cNvSpPr txBox="1"/>
          <p:nvPr/>
        </p:nvSpPr>
        <p:spPr>
          <a:xfrm>
            <a:off x="2039620" y="1988820"/>
            <a:ext cx="8171180" cy="4583430"/>
          </a:xfrm>
          <a:prstGeom prst="rect">
            <a:avLst/>
          </a:prstGeom>
          <a:solidFill>
            <a:schemeClr val="bg1">
              <a:lumMod val="85000"/>
            </a:schemeClr>
          </a:solidFill>
          <a:ln w="9525">
            <a:noFill/>
          </a:ln>
        </p:spPr>
        <p:txBody>
          <a:bodyPr wrap="square">
            <a:noAutofit/>
          </a:bodyPr>
          <a:p>
            <a:r>
              <a:rPr lang="en-US" sz="1400">
                <a:latin typeface="Times New Roman" panose="02020603050405020304" pitchFamily="18" charset="0"/>
                <a:ea typeface="宋体" panose="02010600030101010101" pitchFamily="2" charset="-122"/>
              </a:rPr>
              <a:t>import java.util.Date;public class BankCard {	private String bankName;	private String cardID;	private Date createTime;	public BankCard(String bankName, String cardID, Date createTime) {		super();		this.bankName = bankName;		this.cardID = cardID;		this.createTime = createTime;	}	public String getBankName() {		return bankName;	}	public String getCardID() {		return cardID;	}	public Date getCreateTime() {		return createTime;	}}</a:t>
            </a:r>
            <a:endParaRPr lang="en-US" altLang="en-US" sz="1400">
              <a:latin typeface="Times New Roman" panose="02020603050405020304" pitchFamily="18" charset="0"/>
              <a:ea typeface="宋体" panose="02010600030101010101" pitchFamily="2" charset="-122"/>
            </a:endParaRPr>
          </a:p>
        </p:txBody>
      </p:sp>
      <p:sp>
        <p:nvSpPr>
          <p:cNvPr id="5" name="圆角矩形 4"/>
          <p:cNvSpPr/>
          <p:nvPr/>
        </p:nvSpPr>
        <p:spPr>
          <a:xfrm>
            <a:off x="2855595" y="2421255"/>
            <a:ext cx="2203450" cy="712470"/>
          </a:xfrm>
          <a:prstGeom prst="roundRect">
            <a:avLst/>
          </a:prstGeom>
          <a:solidFill>
            <a:schemeClr val="tx1">
              <a:lumMod val="40000"/>
              <a:lumOff val="60000"/>
              <a:alpha val="3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dirty="0">
                <a:sym typeface="+mn-ea"/>
              </a:rPr>
              <a:t>不可变类和单例类</a:t>
            </a:r>
            <a:endParaRPr lang="zh-CN" altLang="en-US"/>
          </a:p>
        </p:txBody>
      </p:sp>
      <p:sp>
        <p:nvSpPr>
          <p:cNvPr id="4" name="内容占位符 3"/>
          <p:cNvSpPr>
            <a:spLocks noGrp="1"/>
          </p:cNvSpPr>
          <p:nvPr>
            <p:ph idx="1"/>
          </p:nvPr>
        </p:nvSpPr>
        <p:spPr/>
        <p:txBody>
          <a:bodyPr/>
          <a:p>
            <a:r>
              <a:rPr dirty="0">
                <a:ea typeface="宋体" panose="02010600030101010101" pitchFamily="2" charset="-122"/>
                <a:sym typeface="+mn-ea"/>
              </a:rPr>
              <a:t>在某些场景下，不允许自由创建类对象，仅能在一个应用中创建一个实例对象。为了避免程序员随意创建这种类的对象，应该把该类的</a:t>
            </a:r>
            <a:r>
              <a:rPr dirty="0">
                <a:solidFill>
                  <a:srgbClr val="FF0000"/>
                </a:solidFill>
                <a:ea typeface="宋体" panose="02010600030101010101" pitchFamily="2" charset="-122"/>
                <a:sym typeface="+mn-ea"/>
              </a:rPr>
              <a:t>构造器设置为私有的</a:t>
            </a:r>
            <a:r>
              <a:rPr dirty="0">
                <a:ea typeface="宋体" panose="02010600030101010101" pitchFamily="2" charset="-122"/>
                <a:sym typeface="+mn-ea"/>
              </a:rPr>
              <a:t>。同时提供一个</a:t>
            </a:r>
            <a:r>
              <a:rPr dirty="0">
                <a:solidFill>
                  <a:srgbClr val="FF0000"/>
                </a:solidFill>
                <a:ea typeface="宋体" panose="02010600030101010101" pitchFamily="2" charset="-122"/>
                <a:sym typeface="+mn-ea"/>
              </a:rPr>
              <a:t>公有的静态方法用于创建对象</a:t>
            </a:r>
            <a:r>
              <a:rPr dirty="0">
                <a:ea typeface="宋体" panose="02010600030101010101" pitchFamily="2" charset="-122"/>
                <a:sym typeface="+mn-ea"/>
              </a:rPr>
              <a:t>。</a:t>
            </a:r>
            <a:endParaRPr b="1" dirty="0">
              <a:ea typeface="宋体" panose="02010600030101010101" pitchFamily="2" charset="-122"/>
            </a:endParaRPr>
          </a:p>
          <a:p>
            <a:endParaRPr lang="zh-CN" altLang="en-US"/>
          </a:p>
        </p:txBody>
      </p:sp>
      <p:sp>
        <p:nvSpPr>
          <p:cNvPr id="2" name="文本框 1"/>
          <p:cNvSpPr txBox="1"/>
          <p:nvPr/>
        </p:nvSpPr>
        <p:spPr>
          <a:xfrm>
            <a:off x="2063750" y="2637155"/>
            <a:ext cx="8171180" cy="2444750"/>
          </a:xfrm>
          <a:prstGeom prst="rect">
            <a:avLst/>
          </a:prstGeom>
          <a:solidFill>
            <a:schemeClr val="bg1">
              <a:lumMod val="85000"/>
            </a:schemeClr>
          </a:solidFill>
          <a:ln w="9525">
            <a:noFill/>
          </a:ln>
        </p:spPr>
        <p:txBody>
          <a:bodyPr wrap="square">
            <a:noAutofit/>
          </a:bodyPr>
          <a:p>
            <a:r>
              <a:rPr lang="en-US" sz="1400">
                <a:latin typeface="Times New Roman" panose="02020603050405020304" pitchFamily="18" charset="0"/>
                <a:ea typeface="宋体" panose="02010600030101010101" pitchFamily="2" charset="-122"/>
              </a:rPr>
              <a:t>public class Monitor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private static Monitor instance;</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private Monitor()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public static Monitor getInstance()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if(instance == null)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instance = new Monitor();</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return instance;</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	}</a:t>
            </a:r>
            <a:endParaRPr lang="en-US" sz="1400">
              <a:latin typeface="Times New Roman" panose="02020603050405020304" pitchFamily="18" charset="0"/>
              <a:ea typeface="宋体" panose="02010600030101010101" pitchFamily="2" charset="-122"/>
            </a:endParaRPr>
          </a:p>
          <a:p>
            <a:r>
              <a:rPr lang="en-US" sz="1400">
                <a:latin typeface="Times New Roman" panose="02020603050405020304" pitchFamily="18" charset="0"/>
                <a:ea typeface="宋体" panose="02010600030101010101" pitchFamily="2" charset="-122"/>
              </a:rPr>
              <a:t>}</a:t>
            </a:r>
            <a:endParaRPr lang="en-US" sz="14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2773" name="矩形 8"/>
          <p:cNvSpPr/>
          <p:nvPr/>
        </p:nvSpPr>
        <p:spPr>
          <a:xfrm>
            <a:off x="3281680" y="1590040"/>
            <a:ext cx="6407150" cy="8915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知识目标</a:t>
            </a:r>
            <a:r>
              <a:rPr sz="2000" dirty="0">
                <a:solidFill>
                  <a:srgbClr val="000000"/>
                </a:solidFill>
                <a:latin typeface="微软雅黑" panose="020B0503020204020204" pitchFamily="34" charset="-122"/>
                <a:ea typeface="微软雅黑" panose="020B0503020204020204" pitchFamily="34" charset="-122"/>
              </a:rPr>
              <a:t>：掌握this关键字的使用；掌握初始化块的作用和使用；组合类的定义和使用；理解单例类的实现。</a:t>
            </a:r>
            <a:endParaRPr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nvSpPr>
        <p:spPr>
          <a:xfrm>
            <a:off x="3287713" y="2711450"/>
            <a:ext cx="6400800" cy="249174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能力目标</a:t>
            </a:r>
            <a:r>
              <a:rPr sz="2000" dirty="0">
                <a:latin typeface="微软雅黑" panose="020B0503020204020204" pitchFamily="34" charset="-122"/>
                <a:ea typeface="微软雅黑" panose="020B0503020204020204" pitchFamily="34" charset="-122"/>
              </a:rPr>
              <a:t>：能够合理使用this关键字，能够建立符合业务需求的对成员属性的访问控制方式；综合运用静态、访问控制方式等类设计的细节元素，理解类封装的保护和开放的辩证关系，能够在不同业务场景下，设计出符合要求的类；能够处理多类间的关系和理解特殊类设计模式</a:t>
            </a:r>
            <a:r>
              <a:rPr lang="zh-CN" sz="2000" dirty="0">
                <a:latin typeface="微软雅黑" panose="020B0503020204020204" pitchFamily="34" charset="-122"/>
                <a:ea typeface="微软雅黑" panose="020B0503020204020204" pitchFamily="34" charset="-122"/>
              </a:rPr>
              <a:t>。</a:t>
            </a:r>
            <a:endParaRPr lang="zh-CN" sz="2000" dirty="0">
              <a:latin typeface="微软雅黑" panose="020B0503020204020204" pitchFamily="34" charset="-122"/>
              <a:ea typeface="微软雅黑" panose="020B0503020204020204" pitchFamily="34" charset="-122"/>
            </a:endParaRPr>
          </a:p>
        </p:txBody>
      </p:sp>
      <p:sp>
        <p:nvSpPr>
          <p:cNvPr id="32775" name="矩形 10"/>
          <p:cNvSpPr/>
          <p:nvPr/>
        </p:nvSpPr>
        <p:spPr>
          <a:xfrm>
            <a:off x="3287078" y="5237163"/>
            <a:ext cx="6373812" cy="89154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素质目标</a:t>
            </a:r>
            <a:r>
              <a:rPr sz="2000" dirty="0">
                <a:solidFill>
                  <a:srgbClr val="000000"/>
                </a:solidFill>
                <a:latin typeface="微软雅黑" panose="020B0503020204020204" pitchFamily="34" charset="-122"/>
                <a:ea typeface="微软雅黑" panose="020B0503020204020204" pitchFamily="34" charset="-122"/>
              </a:rPr>
              <a:t>：培养自律自学能力，明确职业发展目标，构建合理的发展路径。</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2492375" y="1774190"/>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32777" name="圆角矩形 4"/>
          <p:cNvSpPr>
            <a:spLocks noChangeAspect="1"/>
          </p:cNvSpPr>
          <p:nvPr/>
        </p:nvSpPr>
        <p:spPr>
          <a:xfrm>
            <a:off x="2495550" y="2871470"/>
            <a:ext cx="539750" cy="541338"/>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32778" name="圆角矩形 3"/>
          <p:cNvSpPr>
            <a:spLocks noChangeAspect="1"/>
          </p:cNvSpPr>
          <p:nvPr/>
        </p:nvSpPr>
        <p:spPr>
          <a:xfrm>
            <a:off x="2495550" y="5344160"/>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sym typeface="+mn-ea"/>
              </a:rPr>
              <a:t>验证性实验--三角形类Triangle的定义和使用</a:t>
            </a:r>
            <a:endParaRPr lang="zh-CN" altLang="en-US"/>
          </a:p>
        </p:txBody>
      </p:sp>
      <p:sp>
        <p:nvSpPr>
          <p:cNvPr id="6" name="内容占位符 5"/>
          <p:cNvSpPr>
            <a:spLocks noGrp="1"/>
          </p:cNvSpPr>
          <p:nvPr>
            <p:ph idx="1"/>
          </p:nvPr>
        </p:nvSpPr>
        <p:spPr/>
        <p:txBody>
          <a:bodyPr>
            <a:normAutofit fontScale="80000"/>
          </a:bodyPr>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(1)定义名为Point的点类，该类中包括横坐标x和和纵坐标y，提供包含x，y的构造方法；</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(2)定义名为Triangle的类，其中包含p1，p2，p3表示三角形的三个顶点；</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(3)显示声明Triangle的默认构造方法，声明Triangle的带参构造方法；</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(4)观察p1，p2，p3的构造和Triangle对象的构造之间的先后关系；</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(5)提供判断这个三点能都构成三角形的方法isTriangle；</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(6)提供计算这个三角形的周长的方法perimeter和面积的方法area;</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(7)编写应用程序让用户输入三个点的坐标，生成Triangle对象，判断这三个点能否构成三角形，如果可以输出他们的周长和面积；如果不可以请用户重新输入三个点。</a:t>
            </a: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endParaRPr lang="zh-CN" altLang="en-US" sz="2400">
              <a:latin typeface="宋体" panose="02010600030101010101" pitchFamily="2" charset="-122"/>
              <a:ea typeface="宋体" panose="02010600030101010101" pitchFamily="2" charset="-122"/>
              <a:cs typeface="Arial" panose="020B0604020202020204" pitchFamily="34" charset="0"/>
            </a:endParaRPr>
          </a:p>
          <a:p>
            <a:pPr marL="0" indent="0">
              <a:buNone/>
            </a:pPr>
            <a:r>
              <a:rPr lang="zh-CN" altLang="en-US" sz="2400">
                <a:latin typeface="宋体" panose="02010600030101010101" pitchFamily="2" charset="-122"/>
                <a:ea typeface="宋体" panose="02010600030101010101" pitchFamily="2" charset="-122"/>
                <a:cs typeface="Arial" panose="020B0604020202020204" pitchFamily="34" charset="0"/>
              </a:rPr>
              <a:t>思考：如果要求三角形的一个点必须是原点，这个类又该如何设计？</a:t>
            </a:r>
            <a:endParaRPr lang="zh-CN" altLang="en-US" sz="2400">
              <a:latin typeface="宋体" panose="02010600030101010101" pitchFamily="2" charset="-122"/>
              <a:ea typeface="宋体" panose="02010600030101010101" pitchFamily="2" charset="-122"/>
              <a:cs typeface="Arial" panose="020B0604020202020204" pitchFamily="34" charset="0"/>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dirty="0">
                <a:sym typeface="+mn-ea"/>
              </a:rPr>
              <a:t>验证性实验--三角形类Triangle的定义和使用</a:t>
            </a:r>
            <a:endParaRPr lang="zh-CN" altLang="en-US"/>
          </a:p>
        </p:txBody>
      </p:sp>
      <p:sp>
        <p:nvSpPr>
          <p:cNvPr id="5" name="内容占位符 4"/>
          <p:cNvSpPr>
            <a:spLocks noGrp="1"/>
          </p:cNvSpPr>
          <p:nvPr>
            <p:ph idx="1"/>
          </p:nvPr>
        </p:nvSpPr>
        <p:spPr/>
        <p:txBody>
          <a:bodyPr/>
          <a:p>
            <a:endParaRPr lang="zh-CN" altLang="en-US"/>
          </a:p>
        </p:txBody>
      </p:sp>
      <p:sp>
        <p:nvSpPr>
          <p:cNvPr id="34821" name="矩形 8"/>
          <p:cNvSpPr/>
          <p:nvPr/>
        </p:nvSpPr>
        <p:spPr>
          <a:xfrm>
            <a:off x="1456690" y="101663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891223" y="102139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pic>
        <p:nvPicPr>
          <p:cNvPr id="3" name="图片 2"/>
          <p:cNvPicPr>
            <a:picLocks noChangeAspect="1"/>
          </p:cNvPicPr>
          <p:nvPr>
            <p:custDataLst>
              <p:tags r:id="rId1"/>
            </p:custDataLst>
          </p:nvPr>
        </p:nvPicPr>
        <p:blipFill>
          <a:blip r:embed="rId2"/>
          <a:stretch>
            <a:fillRect/>
          </a:stretch>
        </p:blipFill>
        <p:spPr>
          <a:xfrm>
            <a:off x="3575685" y="2204720"/>
            <a:ext cx="5076825" cy="3990975"/>
          </a:xfrm>
          <a:prstGeom prst="rect">
            <a:avLst/>
          </a:prstGeom>
        </p:spPr>
      </p:pic>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dirty="0">
                <a:sym typeface="+mn-ea"/>
              </a:rPr>
              <a:t>验证性实验--三角形类Triangle的定义和使用</a:t>
            </a:r>
            <a:endParaRPr lang="zh-CN" altLang="en-US"/>
          </a:p>
        </p:txBody>
      </p:sp>
      <p:sp>
        <p:nvSpPr>
          <p:cNvPr id="34826" name="矩形 16"/>
          <p:cNvSpPr/>
          <p:nvPr/>
        </p:nvSpPr>
        <p:spPr>
          <a:xfrm>
            <a:off x="1434783" y="200691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869633" y="204025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pic>
        <p:nvPicPr>
          <p:cNvPr id="5" name="图片 4"/>
          <p:cNvPicPr>
            <a:picLocks noChangeAspect="1"/>
          </p:cNvPicPr>
          <p:nvPr/>
        </p:nvPicPr>
        <p:blipFill>
          <a:blip r:embed="rId1"/>
          <a:stretch>
            <a:fillRect/>
          </a:stretch>
        </p:blipFill>
        <p:spPr>
          <a:xfrm>
            <a:off x="6527800" y="1099820"/>
            <a:ext cx="3910965" cy="1951990"/>
          </a:xfrm>
          <a:prstGeom prst="rect">
            <a:avLst/>
          </a:prstGeom>
        </p:spPr>
      </p:pic>
      <p:pic>
        <p:nvPicPr>
          <p:cNvPr id="6" name="图片 5"/>
          <p:cNvPicPr>
            <a:picLocks noChangeAspect="1"/>
          </p:cNvPicPr>
          <p:nvPr>
            <p:custDataLst>
              <p:tags r:id="rId2"/>
            </p:custDataLst>
          </p:nvPr>
        </p:nvPicPr>
        <p:blipFill>
          <a:blip r:embed="rId3"/>
          <a:stretch>
            <a:fillRect/>
          </a:stretch>
        </p:blipFill>
        <p:spPr>
          <a:xfrm>
            <a:off x="982980" y="3870960"/>
            <a:ext cx="5244465" cy="2238375"/>
          </a:xfrm>
          <a:prstGeom prst="rect">
            <a:avLst/>
          </a:prstGeom>
        </p:spPr>
      </p:pic>
      <p:sp>
        <p:nvSpPr>
          <p:cNvPr id="34821" name="矩形 8"/>
          <p:cNvSpPr/>
          <p:nvPr>
            <p:custDataLst>
              <p:tags r:id="rId4"/>
            </p:custDataLst>
          </p:nvPr>
        </p:nvSpPr>
        <p:spPr>
          <a:xfrm>
            <a:off x="1435100" y="109982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custDataLst>
              <p:tags r:id="rId5"/>
            </p:custDataLst>
          </p:nvPr>
        </p:nvSpPr>
        <p:spPr>
          <a:xfrm>
            <a:off x="869633" y="1104583"/>
            <a:ext cx="469900" cy="504825"/>
          </a:xfrm>
          <a:prstGeom prst="ellipse">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294" name="画布 29"/>
          <p:cNvGrpSpPr/>
          <p:nvPr/>
        </p:nvGrpSpPr>
        <p:grpSpPr>
          <a:xfrm>
            <a:off x="6311900" y="5156518"/>
            <a:ext cx="4022090" cy="1299845"/>
            <a:chOff x="0" y="0"/>
            <a:chExt cx="4022090" cy="1299845"/>
          </a:xfrm>
        </p:grpSpPr>
        <p:sp>
          <p:nvSpPr>
            <p:cNvPr id="3" name="画布 29"/>
            <p:cNvSpPr/>
            <p:nvPr>
              <p:custDataLst>
                <p:tags r:id="rId6"/>
              </p:custDataLst>
            </p:nvPr>
          </p:nvSpPr>
          <p:spPr>
            <a:xfrm>
              <a:off x="0" y="0"/>
              <a:ext cx="4022090" cy="1299845"/>
            </a:xfrm>
            <a:noFill/>
            <a:ln>
              <a:noFill/>
            </a:ln>
          </p:spPr>
        </p:sp>
        <p:cxnSp>
          <p:nvCxnSpPr>
            <p:cNvPr id="4" name="直线 30"/>
            <p:cNvCxnSpPr/>
            <p:nvPr>
              <p:custDataLst>
                <p:tags r:id="rId7"/>
              </p:custDataLst>
            </p:nvPr>
          </p:nvCxnSpPr>
          <p:spPr>
            <a:xfrm>
              <a:off x="774700" y="227330"/>
              <a:ext cx="1641475" cy="635"/>
            </a:xfrm>
            <a:prstGeom prst="line">
              <a:avLst/>
            </a:prstGeom>
            <a:ln w="9525" cap="flat" cmpd="sng">
              <a:solidFill>
                <a:srgbClr val="000000"/>
              </a:solidFill>
              <a:prstDash val="solid"/>
              <a:headEnd type="none" w="med" len="med"/>
              <a:tailEnd type="arrow" w="med" len="med"/>
            </a:ln>
          </p:spPr>
        </p:cxnSp>
        <p:cxnSp>
          <p:nvCxnSpPr>
            <p:cNvPr id="57" name="直线 31"/>
            <p:cNvCxnSpPr/>
            <p:nvPr>
              <p:custDataLst>
                <p:tags r:id="rId8"/>
              </p:custDataLst>
            </p:nvPr>
          </p:nvCxnSpPr>
          <p:spPr>
            <a:xfrm flipH="1">
              <a:off x="774700" y="227330"/>
              <a:ext cx="7620" cy="725170"/>
            </a:xfrm>
            <a:prstGeom prst="line">
              <a:avLst/>
            </a:prstGeom>
            <a:ln w="9525" cap="flat" cmpd="sng">
              <a:solidFill>
                <a:srgbClr val="000000"/>
              </a:solidFill>
              <a:prstDash val="solid"/>
              <a:headEnd type="none" w="med" len="med"/>
              <a:tailEnd type="arrow" w="med" len="med"/>
            </a:ln>
          </p:spPr>
        </p:cxnSp>
        <p:sp>
          <p:nvSpPr>
            <p:cNvPr id="77" name="文本框 32"/>
            <p:cNvSpPr txBox="1"/>
            <p:nvPr>
              <p:custDataLst>
                <p:tags r:id="rId9"/>
              </p:custDataLst>
            </p:nvPr>
          </p:nvSpPr>
          <p:spPr>
            <a:xfrm>
              <a:off x="254635" y="44450"/>
              <a:ext cx="497205" cy="255270"/>
            </a:xfrm>
            <a:prstGeom prst="rect">
              <a:avLst/>
            </a:prstGeom>
            <a:solidFill>
              <a:srgbClr val="FFFFFF"/>
            </a:solidFill>
            <a:ln>
              <a:noFill/>
            </a:ln>
          </p:spPr>
          <p:txBody>
            <a:bodyPr vert="horz" wrap="square" anchor="t" anchorCtr="0" upright="1"/>
            <a:lstStyle/>
            <a:p>
              <a:pPr algn="just"/>
              <a:r>
                <a:rPr lang="en-US" altLang="zh-CN" sz="900" kern="100">
                  <a:latin typeface="Calibri" panose="020F0502020204030204"/>
                  <a:ea typeface="宋体" panose="02010600030101010101" pitchFamily="2" charset="-122"/>
                  <a:cs typeface="Times New Roman" panose="02020603050405020304"/>
                  <a:sym typeface="Times New Roman" panose="02020603050405020304"/>
                </a:rPr>
                <a:t>原点0</a:t>
              </a:r>
              <a:endParaRPr lang="en-US" altLang="zh-CN" sz="9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93" name="文本框 33"/>
            <p:cNvSpPr txBox="1"/>
            <p:nvPr>
              <p:custDataLst>
                <p:tags r:id="rId10"/>
              </p:custDataLst>
            </p:nvPr>
          </p:nvSpPr>
          <p:spPr>
            <a:xfrm>
              <a:off x="2480310" y="84455"/>
              <a:ext cx="419100" cy="254000"/>
            </a:xfrm>
            <a:prstGeom prst="rect">
              <a:avLst/>
            </a:prstGeom>
            <a:solidFill>
              <a:srgbClr val="FFFFFF"/>
            </a:solidFill>
            <a:ln>
              <a:noFill/>
            </a:ln>
          </p:spPr>
          <p:txBody>
            <a:bodyPr vert="horz" wrap="square" anchor="t" anchorCtr="0" upright="1"/>
            <a:lstStyle/>
            <a:p>
              <a:pPr algn="just"/>
              <a:r>
                <a:rPr lang="en-US" altLang="zh-CN" sz="900" kern="100">
                  <a:latin typeface="Calibri" panose="020F0502020204030204"/>
                  <a:ea typeface="宋体" panose="02010600030101010101" pitchFamily="2" charset="-122"/>
                  <a:cs typeface="Times New Roman" panose="02020603050405020304"/>
                  <a:sym typeface="Times New Roman" panose="02020603050405020304"/>
                </a:rPr>
                <a:t>x</a:t>
              </a:r>
              <a:endParaRPr lang="en-US" altLang="zh-CN" sz="9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98" name="文本框 34"/>
            <p:cNvSpPr txBox="1"/>
            <p:nvPr>
              <p:custDataLst>
                <p:tags r:id="rId11"/>
              </p:custDataLst>
            </p:nvPr>
          </p:nvSpPr>
          <p:spPr>
            <a:xfrm>
              <a:off x="283210" y="847090"/>
              <a:ext cx="419100" cy="254000"/>
            </a:xfrm>
            <a:prstGeom prst="rect">
              <a:avLst/>
            </a:prstGeom>
            <a:solidFill>
              <a:srgbClr val="FFFFFF"/>
            </a:solidFill>
            <a:ln>
              <a:noFill/>
            </a:ln>
          </p:spPr>
          <p:txBody>
            <a:bodyPr vert="horz" wrap="square" anchor="t" anchorCtr="0" upright="1"/>
            <a:lstStyle/>
            <a:p>
              <a:pPr algn="just"/>
              <a:r>
                <a:rPr lang="en-US" altLang="zh-CN" sz="900" kern="100">
                  <a:latin typeface="Calibri" panose="020F0502020204030204"/>
                  <a:ea typeface="宋体" panose="02010600030101010101" pitchFamily="2" charset="-122"/>
                  <a:cs typeface="Times New Roman" panose="02020603050405020304"/>
                  <a:sym typeface="Times New Roman" panose="02020603050405020304"/>
                </a:rPr>
                <a:t>y</a:t>
              </a:r>
              <a:endParaRPr lang="en-US" altLang="zh-CN" sz="900" kern="100">
                <a:latin typeface="Calibri" panose="020F0502020204030204"/>
                <a:ea typeface="宋体" panose="02010600030101010101" pitchFamily="2" charset="-122"/>
                <a:cs typeface="Times New Roman" panose="02020603050405020304"/>
                <a:sym typeface="Times New Roman" panose="02020603050405020304"/>
              </a:endParaRPr>
            </a:p>
          </p:txBody>
        </p:sp>
      </p:grpSp>
      <p:pic>
        <p:nvPicPr>
          <p:cNvPr id="10" name="内容占位符 9"/>
          <p:cNvPicPr>
            <a:picLocks noChangeAspect="1"/>
          </p:cNvPicPr>
          <p:nvPr>
            <p:ph idx="1"/>
          </p:nvPr>
        </p:nvPicPr>
        <p:blipFill>
          <a:blip r:embed="rId12"/>
          <a:stretch>
            <a:fillRect/>
          </a:stretch>
        </p:blipFill>
        <p:spPr>
          <a:xfrm>
            <a:off x="6456045" y="3285490"/>
            <a:ext cx="5295900" cy="1190625"/>
          </a:xfrm>
          <a:prstGeom prst="rect">
            <a:avLst/>
          </a:prstGeom>
          <a:ln>
            <a:solidFill>
              <a:srgbClr val="FFC000"/>
            </a:solidFill>
          </a:ln>
        </p:spPr>
      </p:pic>
      <p:cxnSp>
        <p:nvCxnSpPr>
          <p:cNvPr id="11" name="直接箭头连接符 10"/>
          <p:cNvCxnSpPr>
            <a:endCxn id="10" idx="1"/>
          </p:cNvCxnSpPr>
          <p:nvPr/>
        </p:nvCxnSpPr>
        <p:spPr>
          <a:xfrm flipV="1">
            <a:off x="5176520" y="3881120"/>
            <a:ext cx="1279525" cy="95504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8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3482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5.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8.xml><?xml version="1.0" encoding="utf-8"?>
<p:tagLst xmlns:p="http://schemas.openxmlformats.org/presentationml/2006/main">
  <p:tag name="KSO_WM_UNIT_PLACING_PICTURE_USER_VIEWPORT" val="{&quot;height&quot;:3525,&quot;width&quot;:8259}"/>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8.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PLACING_PICTURE_USER_VIEWPORT" val="{&quot;height&quot;:5087,&quot;width&quot;:7798}"/>
</p:tagLst>
</file>

<file path=ppt/tags/tag43.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5.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6.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8.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9.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1.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2.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3.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5.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8.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59.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61.xml><?xml version="1.0" encoding="utf-8"?>
<p:tagLst xmlns:p="http://schemas.openxmlformats.org/presentationml/2006/main">
  <p:tag name="KSO_WM_BEAUTIFY_FLAG" val="#wm#"/>
  <p:tag name="KSO_WM_TEMPLATE_CATEGORY" val="diagram"/>
  <p:tag name="KSO_WM_TEMPLATE_INDEX" val="20200634"/>
</p:tagLst>
</file>

<file path=ppt/tags/tag62.xml><?xml version="1.0" encoding="utf-8"?>
<p:tagLst xmlns:p="http://schemas.openxmlformats.org/presentationml/2006/main">
  <p:tag name="KSO_WPP_MARK_KEY" val="aa4ad8fd-6356-4c27-ac42-ab28eaea7b83"/>
  <p:tag name="COMMONDATA" val="eyJoZGlkIjoiMWI4NWYzZGFkNDJiYTY1ODFjMTg3YjM5MmNjODNlNDkifQ=="/>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5890</Words>
  <Application>WPS 演示</Application>
  <PresentationFormat/>
  <Paragraphs>430</Paragraphs>
  <Slides>33</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2</vt:i4>
      </vt:variant>
      <vt:variant>
        <vt:lpstr>幻灯片标题</vt:lpstr>
      </vt:variant>
      <vt:variant>
        <vt:i4>33</vt:i4>
      </vt:variant>
    </vt:vector>
  </HeadingPairs>
  <TitlesOfParts>
    <vt:vector size="51" baseType="lpstr">
      <vt:lpstr>Arial</vt:lpstr>
      <vt:lpstr>宋体</vt:lpstr>
      <vt:lpstr>Wingdings</vt:lpstr>
      <vt:lpstr>Calibri</vt:lpstr>
      <vt:lpstr>微软雅黑</vt:lpstr>
      <vt:lpstr>Verdana</vt:lpstr>
      <vt:lpstr>Times New Roman</vt:lpstr>
      <vt:lpstr>楷体_GB2312</vt:lpstr>
      <vt:lpstr>新宋体</vt:lpstr>
      <vt:lpstr>隶书</vt:lpstr>
      <vt:lpstr>黑体</vt:lpstr>
      <vt:lpstr>Segoe UI</vt:lpstr>
      <vt:lpstr>Calibri</vt:lpstr>
      <vt:lpstr>Times New Roman</vt:lpstr>
      <vt:lpstr>Arial Unicode MS</vt:lpstr>
      <vt:lpstr>1_sample</vt:lpstr>
      <vt:lpstr>Photoshop.Image.6</vt:lpstr>
      <vt:lpstr>Photoshop.Image.6</vt:lpstr>
      <vt:lpstr>PowerPoint 演示文稿</vt:lpstr>
      <vt:lpstr>目 录</vt:lpstr>
      <vt:lpstr>变量作用域、this引用</vt:lpstr>
      <vt:lpstr>不可变类和单例类</vt:lpstr>
      <vt:lpstr>不可变类和单例类</vt:lpstr>
      <vt:lpstr>PowerPoint 演示文稿</vt:lpstr>
      <vt:lpstr>验证性实验--三角形类Triangle的定义和使用</vt:lpstr>
      <vt:lpstr>验证性实验--三角形类Triangle的定义和使用</vt:lpstr>
      <vt:lpstr>验证性实验--三角形类Triangle的定义和使用</vt:lpstr>
      <vt:lpstr>验证性实验--三角形类Triangle的定义和使用</vt:lpstr>
      <vt:lpstr>验证性实验--学生类的定义和使用</vt:lpstr>
      <vt:lpstr>验证性实验--学生类的定义和使用</vt:lpstr>
      <vt:lpstr>验证性实验--学生类的定义和使用</vt:lpstr>
      <vt:lpstr>验证性实验--学生类的定义和使用</vt:lpstr>
      <vt:lpstr>验证性实验--单例Scanner工具类的设计与实现</vt:lpstr>
      <vt:lpstr>验证性实验--单例Scanner工具类的设计与实现</vt:lpstr>
      <vt:lpstr>设计性实验--加法器类Calculator的设计和使用</vt:lpstr>
      <vt:lpstr>设计性实验--加法器类Calculator的设计和使用</vt:lpstr>
      <vt:lpstr>设计性实验--加法器类Calculator的设计和使用</vt:lpstr>
      <vt:lpstr>设计性实验--加法器类Calculator的设计和使用</vt:lpstr>
      <vt:lpstr>设计性实验--加法器类Calculator的设计和使用</vt:lpstr>
      <vt:lpstr>设计性实验--产品类Product的设计和实现</vt:lpstr>
      <vt:lpstr>设计性实验--产品类Product的设计和实现</vt:lpstr>
      <vt:lpstr>设计性实验--产品类Product的设计和实现</vt:lpstr>
      <vt:lpstr>设计性实验--产品类Product的设计和实现</vt:lpstr>
      <vt:lpstr>设计性实验--产品类Product的设计和实现</vt:lpstr>
      <vt:lpstr>PowerPoint 演示文稿</vt:lpstr>
      <vt:lpstr>设计性实验--Tea茶叶类的设计与实现</vt:lpstr>
      <vt:lpstr>设计性实验--产品类Product的设计和实现</vt:lpstr>
      <vt:lpstr>设计性实验--产品类Product的设计和实现</vt:lpstr>
      <vt:lpstr>设计性实验--产品类Product的设计和实现</vt:lpstr>
      <vt:lpstr>PowerPoint 演示文稿</vt:lpstr>
      <vt:lpstr>实践是编程的能力提升的最好途径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龚迅炜</cp:lastModifiedBy>
  <cp:revision>537</cp:revision>
  <dcterms:created xsi:type="dcterms:W3CDTF">2011-10-31T13:04:00Z</dcterms:created>
  <dcterms:modified xsi:type="dcterms:W3CDTF">2023-09-20T11:51:33Z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3312A54BCB3F44CC84427B087B50262C_13</vt:lpwstr>
  </property>
</Properties>
</file>