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9" r:id="rId3"/>
    <p:sldId id="391" r:id="rId5"/>
    <p:sldId id="444" r:id="rId6"/>
    <p:sldId id="445" r:id="rId7"/>
    <p:sldId id="446" r:id="rId8"/>
    <p:sldId id="447" r:id="rId9"/>
    <p:sldId id="448" r:id="rId10"/>
    <p:sldId id="449" r:id="rId11"/>
    <p:sldId id="450" r:id="rId12"/>
    <p:sldId id="451" r:id="rId13"/>
    <p:sldId id="452" r:id="rId14"/>
    <p:sldId id="454" r:id="rId15"/>
    <p:sldId id="443" r:id="rId16"/>
  </p:sldIdLst>
  <p:sldSz cx="12192000" cy="6858000"/>
  <p:notesSz cx="6858000" cy="9144000"/>
  <p:custDataLst>
    <p:tags r:id="rId20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6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ED4D4"/>
    <a:srgbClr val="FFCC99"/>
    <a:srgbClr val="080808"/>
    <a:srgbClr val="7AD4C4"/>
    <a:srgbClr val="00CCFF"/>
    <a:srgbClr val="0066F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2"/>
    <p:restoredTop sz="87029"/>
  </p:normalViewPr>
  <p:slideViewPr>
    <p:cSldViewPr showGuides="1">
      <p:cViewPr varScale="1">
        <p:scale>
          <a:sx n="113" d="100"/>
          <a:sy n="113" d="100"/>
        </p:scale>
        <p:origin x="828" y="114"/>
      </p:cViewPr>
      <p:guideLst>
        <p:guide orient="horz" pos="2069"/>
        <p:guide pos="6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0EEB3A-801C-43F1-8D58-8ED8DE9C6BC7}" type="datetimeFigureOut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GB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8A360D-2EC2-4480-A212-A9F49058BD3C}" type="slidenum">
              <a:rPr kumimoji="0" lang="en-GB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en-GB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编程是一门动手的课程。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Java</a:t>
            </a:r>
            <a:r>
              <a:rPr lang="zh-CN" altLang="en-US">
                <a:sym typeface="+mn-ea"/>
              </a:rPr>
              <a:t>编程语言遵循严格的语法规范；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通过实践编程逐步建立语法和程序结果的对应关系，能够帮助我们理解计算机运行的内在逻辑；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通过上述实验案例的讲解和提示，希望对大家的实践有所帮助，谢谢观看。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未知"/>
          <p:cNvSpPr/>
          <p:nvPr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52A5AA-5A12-487F-9BA8-4AFD3E1C4CE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987A7-A8C8-41E6-8129-ACF132E476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EADF68-97A7-42CB-B40E-9E3787FC057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2BCD6-482C-42A9-9218-9FEA60F3CEA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EF441-F9F2-4A8A-8979-DE62C014A31F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50813"/>
            <a:ext cx="2743200" cy="5997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813"/>
            <a:ext cx="8026400" cy="5997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EEED3F-FC05-4C5F-8A6E-8DFF6AF1AEA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要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1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知识要点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2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实验目标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实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3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实验内容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拓展训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6"/>
          <p:cNvSpPr/>
          <p:nvPr userDrawn="1">
            <p:custDataLst>
              <p:tags r:id="rId2"/>
            </p:custDataLst>
          </p:nvPr>
        </p:nvSpPr>
        <p:spPr>
          <a:xfrm>
            <a:off x="2423795" y="116205"/>
            <a:ext cx="9426575" cy="551180"/>
          </a:xfrm>
          <a:prstGeom prst="parallelogram">
            <a:avLst>
              <a:gd name="adj" fmla="val 41485"/>
            </a:avLst>
          </a:prstGeom>
          <a:solidFill>
            <a:srgbClr val="B5121B"/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22" name="平行四边形 7"/>
          <p:cNvSpPr/>
          <p:nvPr userDrawn="1">
            <p:custDataLst>
              <p:tags r:id="rId3"/>
            </p:custDataLst>
          </p:nvPr>
        </p:nvSpPr>
        <p:spPr>
          <a:xfrm>
            <a:off x="334645" y="107315"/>
            <a:ext cx="2262188" cy="549275"/>
          </a:xfrm>
          <a:prstGeom prst="parallelogram">
            <a:avLst>
              <a:gd name="adj" fmla="val 41621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p>
            <a:pPr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6835" y="151130"/>
            <a:ext cx="8965565" cy="563245"/>
          </a:xfrm>
        </p:spPr>
        <p:txBody>
          <a:bodyPr/>
          <a:lstStyle>
            <a:lvl1pPr algn="l">
              <a:defRPr sz="2400" u="none" strike="noStrike" kern="1200" cap="none" spc="0" normalizeH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D98669-C0B6-4013-AB60-76BCC156048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1180" y="151130"/>
            <a:ext cx="177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defTabSz="91440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4 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sym typeface="+mn-ea"/>
              </a:rPr>
              <a:t>拓展训练</a:t>
            </a:r>
            <a:endParaRPr lang="en-US" altLang="zh-CN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未知"/>
          <p:cNvSpPr/>
          <p:nvPr userDrawn="1"/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/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7391400" imgH="914400" progId="Photoshop.Image.6">
                  <p:embed/>
                </p:oleObj>
              </mc:Choice>
              <mc:Fallback>
                <p:oleObj name="" r:id="rId2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6538913"/>
            <a:ext cx="12192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B69E3-4639-4D52-8D39-DA8FDDEDD35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副标题 2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3863975" y="3573145"/>
            <a:ext cx="3963035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0113"/>
            <a:ext cx="5384800" cy="524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C620CA-FE9A-461F-AC2E-DBE44922D7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664199-D803-442A-AE16-6825D4B40E0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23038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432800" y="6537325"/>
            <a:ext cx="32512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68800" y="6537325"/>
            <a:ext cx="2844800" cy="32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06956B-3BF8-48C8-89C3-9A734DC3C7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.png"/><Relationship Id="rId16" Type="http://schemas.openxmlformats.org/officeDocument/2006/relationships/oleObject" Target="../embeddings/oleObject3.bin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8" name="Rectangle 6"/>
          <p:cNvSpPr>
            <a:spLocks noGrp="1"/>
          </p:cNvSpPr>
          <p:nvPr>
            <p:ph type="body" idx="1"/>
          </p:nvPr>
        </p:nvSpPr>
        <p:spPr>
          <a:xfrm>
            <a:off x="609600" y="900430"/>
            <a:ext cx="10972800" cy="56819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082" name="Rectangle 10"/>
          <p:cNvSpPr>
            <a:spLocks noGrp="1"/>
          </p:cNvSpPr>
          <p:nvPr>
            <p:ph type="title"/>
          </p:nvPr>
        </p:nvSpPr>
        <p:spPr>
          <a:xfrm>
            <a:off x="609600" y="150813"/>
            <a:ext cx="10972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0" y="0"/>
          <a:ext cx="12192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6" imgW="7391400" imgH="914400" progId="Photoshop.Image.6">
                  <p:embed/>
                </p:oleObj>
              </mc:Choice>
              <mc:Fallback>
                <p:oleObj name="" r:id="rId16" imgW="7391400" imgH="914400" progId="Photoshop.Image.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0" y="692150"/>
            <a:ext cx="12192000" cy="73025"/>
          </a:xfrm>
          <a:prstGeom prst="rect">
            <a:avLst/>
          </a:prstGeom>
          <a:gradFill rotWithShape="1">
            <a:gsLst>
              <a:gs pos="0">
                <a:srgbClr val="CDEDFA"/>
              </a:gs>
              <a:gs pos="50000">
                <a:schemeClr val="accent1"/>
              </a:gs>
              <a:gs pos="100000">
                <a:srgbClr val="CDEDF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2B166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4" name="未知"/>
          <p:cNvSpPr/>
          <p:nvPr userDrawn="1">
            <p:custDataLst>
              <p:tags r:id="rId19"/>
            </p:custDataLst>
          </p:nvPr>
        </p:nvSpPr>
        <p:spPr>
          <a:xfrm>
            <a:off x="0" y="5445125"/>
            <a:ext cx="12192000" cy="14144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rgbClr val="E3F5FC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3.png"/><Relationship Id="rId7" Type="http://schemas.openxmlformats.org/officeDocument/2006/relationships/tags" Target="../tags/tag37.xml"/><Relationship Id="rId6" Type="http://schemas.openxmlformats.org/officeDocument/2006/relationships/image" Target="../media/image12.png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3.png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3.png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3.png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3.png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.png"/><Relationship Id="rId7" Type="http://schemas.openxmlformats.org/officeDocument/2006/relationships/tags" Target="../tags/tag32.xml"/><Relationship Id="rId6" Type="http://schemas.openxmlformats.org/officeDocument/2006/relationships/image" Target="../media/image10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3.png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8"/>
          <p:cNvSpPr/>
          <p:nvPr/>
        </p:nvSpPr>
        <p:spPr>
          <a:xfrm>
            <a:off x="0" y="1752600"/>
            <a:ext cx="12186920" cy="1676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677" name="TextBox 15"/>
          <p:cNvSpPr txBox="1"/>
          <p:nvPr/>
        </p:nvSpPr>
        <p:spPr>
          <a:xfrm>
            <a:off x="1576070" y="2208530"/>
            <a:ext cx="906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sz="4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第15单元 数据库编程</a:t>
            </a:r>
            <a:endParaRPr sz="4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副标题 2"/>
          <p:cNvSpPr txBox="1"/>
          <p:nvPr/>
        </p:nvSpPr>
        <p:spPr>
          <a:xfrm>
            <a:off x="4953000" y="4876800"/>
            <a:ext cx="261143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2B166E"/>
                </a:solidFill>
                <a:latin typeface="Times New Roman" panose="02020603050405020304" pitchFamily="18" charset="0"/>
                <a:ea typeface="楷体_GB2312" pitchFamily="1" charset="-122"/>
              </a:rPr>
              <a:t>主讲人：李永刚</a:t>
            </a:r>
            <a:endParaRPr lang="zh-CN" altLang="en-US" sz="2400" dirty="0">
              <a:solidFill>
                <a:srgbClr val="2B166E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8679" name="标题 1"/>
          <p:cNvSpPr txBox="1"/>
          <p:nvPr/>
        </p:nvSpPr>
        <p:spPr>
          <a:xfrm>
            <a:off x="3924300" y="142875"/>
            <a:ext cx="4343400" cy="563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程序设计实践教程</a:t>
            </a:r>
            <a:endParaRPr lang="zh-CN" altLang="en-US" sz="24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0" name="TextBox 15"/>
          <p:cNvSpPr txBox="1"/>
          <p:nvPr/>
        </p:nvSpPr>
        <p:spPr>
          <a:xfrm>
            <a:off x="0" y="3886200"/>
            <a:ext cx="12187555" cy="610235"/>
          </a:xfrm>
          <a:prstGeom prst="rect">
            <a:avLst/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sz="2400" dirty="0">
                <a:solidFill>
                  <a:srgbClr val="40404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实验2 图形界面数据库操作</a:t>
            </a:r>
            <a:endParaRPr sz="2400" dirty="0">
              <a:solidFill>
                <a:srgbClr val="40404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6" name="矩形 14"/>
          <p:cNvSpPr/>
          <p:nvPr>
            <p:custDataLst>
              <p:tags r:id="rId1"/>
            </p:custDataLst>
          </p:nvPr>
        </p:nvSpPr>
        <p:spPr>
          <a:xfrm>
            <a:off x="0" y="1120775"/>
            <a:ext cx="11388090" cy="76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设计性实验--学校信息管理系统查询和删除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编写一个程序，实现学校信息管理系统的查询和删除。文本框中输入查询的单位名称，点击“查询”按钮，实现从数据库studb表Address中查询出相关信息，支持模糊查询，查询结果显示在文本区中</a:t>
            </a:r>
            <a:r>
              <a:rPr lang="zh-CN" sz="2400">
                <a:ea typeface="宋体" panose="02010600030101010101" pitchFamily="2" charset="-122"/>
              </a:rPr>
              <a:t>。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05613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0635" y="200215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08660" y="2493010"/>
            <a:ext cx="616648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模糊查询可以用select语句实现，检验字符串str是否含有模式M的语法是：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457200">
              <a:spcBef>
                <a:spcPts val="1200"/>
              </a:spcBef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 like M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spcBef>
                <a:spcPts val="1200"/>
              </a:spcBef>
              <a:buFont typeface="Wingdings" panose="05000000000000000000" charset="0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在模式M中，可以使用通配符%和_(下划线)。%表示匹配0个或多个字符，_表示匹配单个字符。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spcBef>
                <a:spcPts val="1200"/>
              </a:spcBef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本案例的模糊查询字符串可以设计为："select * from 表名where 列名like ?"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删除信息时，弹出一个窗体，显示是否删除成功。在执行删除语句result = pstm.executeUpdate()后，判断result的值是否大于0，如果大于0，则说明删除成功。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1" name="图片 2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48525" y="1916430"/>
            <a:ext cx="3346450" cy="1720850"/>
          </a:xfrm>
          <a:prstGeom prst="rect">
            <a:avLst/>
          </a:prstGeom>
        </p:spPr>
      </p:pic>
      <p:pic>
        <p:nvPicPr>
          <p:cNvPr id="212" name="图片 2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75818" y="3716338"/>
            <a:ext cx="374332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设计性实验--人事管理系统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应用JDBC技术，设计一个学生档案管理系统，构建数据库rsdaglxt和表personalfiles，并实现如下系统功能：</a:t>
            </a:r>
            <a:endParaRPr sz="2400"/>
          </a:p>
          <a:p>
            <a:r>
              <a:rPr sz="2400"/>
              <a:t>1) 实现添加学生档案基本信息的功能；2) 实现删除学生档案基本信息的功能；3) 实现检索学生档案基本信息的功能；4) 实现修改学生档案基本信息的功能。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98894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0635" y="293497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35280" y="3434715"/>
            <a:ext cx="6020435" cy="3014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主界面中的四个按钮分别实现“添加”、 “删除”、 “检索”、 “修改”四个系统功能。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charset="0"/>
              <a:buChar char="Ø"/>
            </a:pP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implements EventHandler&lt;ActionEvent&gt; {</a:t>
            </a:r>
            <a:endParaRPr sz="200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void handle(ActionEvent actionEvent) {                   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(na.getText());            }</a:t>
            </a:r>
            <a:endParaRPr sz="200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sz="200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...</a:t>
            </a:r>
            <a:endParaRPr sz="200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btOk.setOnAction(new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sz="20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  <a:endParaRPr sz="200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6" name="图片 2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455728" y="2492693"/>
            <a:ext cx="3371215" cy="2037715"/>
          </a:xfrm>
          <a:prstGeom prst="rect">
            <a:avLst/>
          </a:prstGeom>
        </p:spPr>
      </p:pic>
      <p:pic>
        <p:nvPicPr>
          <p:cNvPr id="217" name="图片 2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00415" y="3284855"/>
            <a:ext cx="3161030" cy="3472815"/>
          </a:xfrm>
          <a:prstGeom prst="rect">
            <a:avLst/>
          </a:prstGeom>
        </p:spPr>
      </p:pic>
      <p:pic>
        <p:nvPicPr>
          <p:cNvPr id="219" name="图片 2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1900" y="2780665"/>
            <a:ext cx="5659755" cy="373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8"/>
          <p:cNvSpPr/>
          <p:nvPr/>
        </p:nvSpPr>
        <p:spPr>
          <a:xfrm>
            <a:off x="1467485" y="1332230"/>
            <a:ext cx="990473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在定义TableView组件时，其泛型类型怎么定义？表示泛型类型的实体类类型里须包含哪些成员？</a:t>
            </a:r>
            <a:endParaRPr sz="20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/>
          <p:nvPr>
            <p:custDataLst>
              <p:tags r:id="rId1"/>
            </p:custDataLst>
          </p:nvPr>
        </p:nvSpPr>
        <p:spPr>
          <a:xfrm>
            <a:off x="1559560" y="2845435"/>
            <a:ext cx="87763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如何在JavaFX中制作应用程序菜单？菜单里添加的是什么类型的数据？</a:t>
            </a:r>
            <a:endParaRPr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78180" y="14493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78180" y="2923858"/>
            <a:ext cx="539750" cy="541337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FFFF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2775" y="1122680"/>
            <a:ext cx="8579485" cy="1785620"/>
          </a:xfrm>
        </p:spPr>
        <p:txBody>
          <a:bodyPr/>
          <a:p>
            <a:r>
              <a:rPr lang="zh-CN" altLang="en-US" sz="4000">
                <a:solidFill>
                  <a:schemeClr val="tx1"/>
                </a:solidFill>
              </a:rPr>
              <a:t>实践是编程能力提升的最好途径，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让我们行动起来吧！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63975" y="3573145"/>
            <a:ext cx="3963035" cy="1655445"/>
          </a:xfrm>
        </p:spPr>
        <p:txBody>
          <a:bodyPr/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谢谢观看！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ctrTitle"/>
          </p:nvPr>
        </p:nvSpPr>
        <p:spPr>
          <a:xfrm>
            <a:off x="1487170" y="188595"/>
            <a:ext cx="9144000" cy="300990"/>
          </a:xfrm>
        </p:spPr>
        <p:txBody>
          <a:bodyPr vert="horz" wrap="square" lIns="91440" tIns="45720" rIns="91440" bIns="45720" anchor="ctr" anchorCtr="0"/>
          <a:p>
            <a:r>
              <a:rPr lang="zh-CN" altLang="en-US" sz="3200" dirty="0">
                <a:solidFill>
                  <a:schemeClr val="bg1"/>
                </a:solidFill>
                <a:ea typeface="宋体" panose="02010600030101010101" pitchFamily="2" charset="-122"/>
              </a:rPr>
              <a:t>目 录</a:t>
            </a:r>
            <a:endParaRPr lang="zh-CN" altLang="en-US" sz="3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699" name="组合 3"/>
          <p:cNvGrpSpPr/>
          <p:nvPr/>
        </p:nvGrpSpPr>
        <p:grpSpPr>
          <a:xfrm>
            <a:off x="3200400" y="2649220"/>
            <a:ext cx="6096000" cy="846138"/>
            <a:chOff x="619730" y="3258850"/>
            <a:chExt cx="7267714" cy="845820"/>
          </a:xfrm>
        </p:grpSpPr>
        <p:grpSp>
          <p:nvGrpSpPr>
            <p:cNvPr id="2972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实验目标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0" name="组合 9"/>
          <p:cNvGrpSpPr/>
          <p:nvPr/>
        </p:nvGrpSpPr>
        <p:grpSpPr>
          <a:xfrm>
            <a:off x="3200400" y="4465638"/>
            <a:ext cx="6096000" cy="846137"/>
            <a:chOff x="619730" y="3258850"/>
            <a:chExt cx="7267714" cy="845820"/>
          </a:xfrm>
        </p:grpSpPr>
        <p:grpSp>
          <p:nvGrpSpPr>
            <p:cNvPr id="2971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2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2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2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  拓展训练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2" name="组合 21"/>
          <p:cNvGrpSpPr/>
          <p:nvPr/>
        </p:nvGrpSpPr>
        <p:grpSpPr>
          <a:xfrm>
            <a:off x="3200400" y="3544570"/>
            <a:ext cx="6096000" cy="846138"/>
            <a:chOff x="619730" y="3258850"/>
            <a:chExt cx="7267714" cy="845820"/>
          </a:xfrm>
        </p:grpSpPr>
        <p:grpSp>
          <p:nvGrpSpPr>
            <p:cNvPr id="29709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11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12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13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10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实验内容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9703" name="组合 3"/>
          <p:cNvGrpSpPr/>
          <p:nvPr/>
        </p:nvGrpSpPr>
        <p:grpSpPr>
          <a:xfrm>
            <a:off x="3198813" y="1682750"/>
            <a:ext cx="6096000" cy="846138"/>
            <a:chOff x="619730" y="3258850"/>
            <a:chExt cx="7267714" cy="845820"/>
          </a:xfrm>
        </p:grpSpPr>
        <p:grpSp>
          <p:nvGrpSpPr>
            <p:cNvPr id="29704" name="Group 11"/>
            <p:cNvGrpSpPr/>
            <p:nvPr/>
          </p:nvGrpSpPr>
          <p:grpSpPr>
            <a:xfrm>
              <a:off x="619730" y="3258850"/>
              <a:ext cx="6621432" cy="845820"/>
              <a:chOff x="0" y="0"/>
              <a:chExt cx="3520" cy="688"/>
            </a:xfrm>
          </p:grpSpPr>
          <p:sp>
            <p:nvSpPr>
              <p:cNvPr id="29706" name="Rectangle 12"/>
              <p:cNvSpPr/>
              <p:nvPr/>
            </p:nvSpPr>
            <p:spPr>
              <a:xfrm>
                <a:off x="0" y="54"/>
                <a:ext cx="3520" cy="45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07" name="Rectangle 13"/>
              <p:cNvSpPr/>
              <p:nvPr/>
            </p:nvSpPr>
            <p:spPr>
              <a:xfrm>
                <a:off x="104" y="0"/>
                <a:ext cx="533" cy="429"/>
              </a:xfrm>
              <a:prstGeom prst="rect">
                <a:avLst/>
              </a:prstGeom>
              <a:solidFill>
                <a:srgbClr val="6ED4D4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</a:lstStyle>
              <a:p>
                <a:pPr marL="0" lvl="0" indent="0"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600" b="0" i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zh-CN" altLang="en-US" sz="3600" b="0" i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9708" name="AutoShape 16"/>
              <p:cNvSpPr/>
              <p:nvPr/>
            </p:nvSpPr>
            <p:spPr>
              <a:xfrm>
                <a:off x="0" y="507"/>
                <a:ext cx="3517" cy="181"/>
              </a:xfrm>
              <a:custGeom>
                <a:avLst/>
                <a:gdLst>
                  <a:gd name="txL" fmla="*/ 2340 w 21600"/>
                  <a:gd name="txT" fmla="*/ 2387 h 21600"/>
                  <a:gd name="txR" fmla="*/ 19260 w 21600"/>
                  <a:gd name="txB" fmla="*/ 19213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alpha val="100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9705" name="Rectangle 29"/>
            <p:cNvSpPr/>
            <p:nvPr/>
          </p:nvSpPr>
          <p:spPr>
            <a:xfrm>
              <a:off x="1817103" y="3362058"/>
              <a:ext cx="6070341" cy="4870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  </a:t>
              </a:r>
              <a:r>
                <a:rPr lang="zh-CN" altLang="en-US" sz="3200" b="0" dirty="0">
                  <a:latin typeface="隶书" panose="02010509060101010101" pitchFamily="49" charset="-122"/>
                  <a:ea typeface="隶书" panose="02010509060101010101" pitchFamily="49" charset="-122"/>
                </a:rPr>
                <a:t>知识要点</a:t>
              </a:r>
              <a:endParaRPr lang="zh-CN" altLang="en-US" sz="3200" b="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图形界面数据库操作基础</a:t>
            </a:r>
            <a:endParaRPr 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0955020" cy="5681980"/>
          </a:xfrm>
          <a:noFill/>
          <a:ln w="9525">
            <a:noFill/>
          </a:ln>
        </p:spPr>
        <p:txBody>
          <a:bodyPr vert="horz" rtlCol="0">
            <a:normAutofit lnSpcReduction="20000"/>
          </a:bodyPr>
          <a:lstStyle/>
          <a:p>
            <a:pPr lvl="0" algn="l">
              <a:buSzTx/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Swing</a:t>
            </a:r>
            <a:endParaRPr lang="en-US" altLang="zh-CN" dirty="0">
              <a:ea typeface="宋体" panose="02010600030101010101" pitchFamily="2" charset="-122"/>
            </a:endParaRPr>
          </a:p>
          <a:p>
            <a:pPr lvl="1" latinLnBrk="0">
              <a:spcBef>
                <a:spcPts val="600"/>
              </a:spcBef>
              <a:spcAft>
                <a:spcPts val="600"/>
              </a:spcAft>
            </a:pPr>
            <a:r>
              <a:rPr dirty="0">
                <a:ea typeface="宋体" panose="02010600030101010101" pitchFamily="2" charset="-122"/>
                <a:sym typeface="+mn-ea"/>
              </a:rPr>
              <a:t>Swing 是 Java 平台上的一个嵌入式 GUI 工具包，通过提供了大量的</a:t>
            </a:r>
            <a:r>
              <a:rPr lang="zh-CN" dirty="0">
                <a:ea typeface="宋体" panose="02010600030101010101" pitchFamily="2" charset="-122"/>
                <a:sym typeface="+mn-ea"/>
              </a:rPr>
              <a:t>组件</a:t>
            </a:r>
            <a:r>
              <a:rPr dirty="0">
                <a:ea typeface="宋体" panose="02010600030101010101" pitchFamily="2" charset="-122"/>
                <a:sym typeface="+mn-ea"/>
              </a:rPr>
              <a:t>满足了 Java 应用程序的常见需求。Swing 非常适合于创建传统的 UI（例如传统的 Windows 窗口）。</a:t>
            </a:r>
            <a:endParaRPr dirty="0">
              <a:ea typeface="宋体" panose="02010600030101010101" pitchFamily="2" charset="-122"/>
              <a:sym typeface="+mn-ea"/>
            </a:endParaRPr>
          </a:p>
          <a:p>
            <a:pPr lvl="1" latinLnBrk="0"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Swing </a:t>
            </a:r>
            <a:r>
              <a:rPr lang="zh-CN" altLang="en-US" dirty="0">
                <a:ea typeface="宋体" panose="02010600030101010101" pitchFamily="2" charset="-122"/>
              </a:rPr>
              <a:t>比 JavaFX 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更加易于学习和使用</a:t>
            </a:r>
            <a:r>
              <a:rPr lang="zh-CN" altLang="en-US" dirty="0">
                <a:ea typeface="宋体" panose="02010600030101010101" pitchFamily="2" charset="-122"/>
              </a:rPr>
              <a:t>，但是它不能够像 JavaFX 一样实现更加现代化的 UI 风格。</a:t>
            </a:r>
            <a:endParaRPr lang="zh-CN" altLang="en-US" dirty="0">
              <a:ea typeface="宋体" panose="02010600030101010101" pitchFamily="2" charset="-122"/>
            </a:endParaRPr>
          </a:p>
          <a:p>
            <a:pPr lvl="1"/>
            <a:endParaRPr lang="zh-CN" altLang="en-US" dirty="0">
              <a:ea typeface="宋体" panose="02010600030101010101" pitchFamily="2" charset="-122"/>
            </a:endParaRPr>
          </a:p>
          <a:p>
            <a:pPr lvl="0" algn="l">
              <a:buSzTx/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JavaFX</a:t>
            </a:r>
            <a:endParaRPr lang="en-US" altLang="zh-CN" dirty="0">
              <a:ea typeface="宋体" panose="02010600030101010101" pitchFamily="2" charset="-122"/>
            </a:endParaRPr>
          </a:p>
          <a:p>
            <a:pPr lvl="1" latinLnBrk="0"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ea typeface="宋体" panose="02010600030101010101" pitchFamily="2" charset="-122"/>
                <a:sym typeface="+mn-ea"/>
              </a:rPr>
              <a:t>融入现代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GUI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技术，方便开发富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GUI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应用。</a:t>
            </a:r>
            <a:endParaRPr lang="zh-CN" altLang="en-US" dirty="0">
              <a:ea typeface="宋体" panose="02010600030101010101" pitchFamily="2" charset="-122"/>
            </a:endParaRPr>
          </a:p>
          <a:p>
            <a:pPr lvl="1" latinLnBrk="0">
              <a:spcBef>
                <a:spcPts val="600"/>
              </a:spcBef>
              <a:spcAft>
                <a:spcPts val="600"/>
              </a:spcAft>
            </a:pPr>
            <a:r>
              <a:rPr lang="zh-CN" dirty="0"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Swing 相比</a:t>
            </a:r>
            <a:r>
              <a:rPr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JavaFX 的代码量较少</a:t>
            </a:r>
            <a:r>
              <a:rPr dirty="0">
                <a:ea typeface="宋体" panose="02010600030101010101" pitchFamily="2" charset="-122"/>
                <a:sym typeface="+mn-ea"/>
              </a:rPr>
              <a:t>，而且通常使用 CSS 和 FXML 作为模板。</a:t>
            </a:r>
            <a:endParaRPr dirty="0">
              <a:ea typeface="宋体" panose="02010600030101010101" pitchFamily="2" charset="-122"/>
              <a:sym typeface="+mn-ea"/>
            </a:endParaRPr>
          </a:p>
          <a:p>
            <a:pPr marL="457200" lvl="1" indent="0">
              <a:buNone/>
            </a:pPr>
            <a:endParaRPr lang="zh-CN"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图形界面数据库操作事件机制</a:t>
            </a:r>
            <a:endParaRPr lang="zh-CN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7380" y="900430"/>
            <a:ext cx="10094595" cy="5681980"/>
          </a:xfrm>
          <a:noFill/>
          <a:ln w="9525">
            <a:noFill/>
          </a:ln>
        </p:spPr>
        <p:txBody>
          <a:bodyPr vert="horz" rtlCol="0">
            <a:normAutofit lnSpcReduction="20000"/>
          </a:bodyPr>
          <a:lstStyle/>
          <a:p>
            <a:pPr lvl="0" algn="l" latinLnBrk="0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buSzTx/>
            </a:pPr>
            <a:r>
              <a:rPr lang="en-US" dirty="0">
                <a:ea typeface="宋体" panose="02010600030101010101" pitchFamily="2" charset="-122"/>
                <a:sym typeface="+mn-ea"/>
              </a:rPr>
              <a:t>Java</a:t>
            </a:r>
            <a:r>
              <a:rPr lang="zh-CN" altLang="en-US" dirty="0">
                <a:ea typeface="宋体" panose="02010600030101010101" pitchFamily="2" charset="-122"/>
                <a:sym typeface="+mn-ea"/>
              </a:rPr>
              <a:t>图形界面的核心在于人机交互，也就是需要事件处理。</a:t>
            </a:r>
            <a:r>
              <a:rPr dirty="0">
                <a:ea typeface="宋体" panose="02010600030101010101" pitchFamily="2" charset="-122"/>
                <a:sym typeface="+mn-ea"/>
              </a:rPr>
              <a:t>J</a:t>
            </a:r>
            <a:r>
              <a:rPr lang="zh-CN" dirty="0">
                <a:ea typeface="宋体" panose="02010600030101010101" pitchFamily="2" charset="-122"/>
                <a:sym typeface="+mn-ea"/>
              </a:rPr>
              <a:t>ava事件处理采取“</a:t>
            </a:r>
            <a:r>
              <a:rPr lang="zh-CN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委派事件模型</a:t>
            </a:r>
            <a:r>
              <a:rPr lang="zh-CN" dirty="0">
                <a:ea typeface="宋体" panose="02010600030101010101" pitchFamily="2" charset="-122"/>
                <a:sym typeface="+mn-ea"/>
              </a:rPr>
              <a:t>”。</a:t>
            </a:r>
            <a:endParaRPr lang="zh-CN" dirty="0">
              <a:ea typeface="宋体" panose="02010600030101010101" pitchFamily="2" charset="-122"/>
              <a:sym typeface="+mn-ea"/>
            </a:endParaRPr>
          </a:p>
          <a:p>
            <a:pPr lvl="0" algn="l" latinLnBrk="0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buSzTx/>
            </a:pPr>
            <a:r>
              <a:rPr lang="zh-CN" dirty="0">
                <a:ea typeface="宋体" panose="02010600030101010101" pitchFamily="2" charset="-122"/>
                <a:sym typeface="+mn-ea"/>
              </a:rPr>
              <a:t>当事件发生时，产生事件的对象会把此“信息”</a:t>
            </a:r>
            <a:r>
              <a:rPr lang="zh-CN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传递</a:t>
            </a:r>
            <a:r>
              <a:rPr lang="zh-CN" dirty="0">
                <a:ea typeface="宋体" panose="02010600030101010101" pitchFamily="2" charset="-122"/>
                <a:sym typeface="+mn-ea"/>
              </a:rPr>
              <a:t>给“事件的监听者”处理，在图形数据库界面操作中，可以从数据库中提取数据信息。</a:t>
            </a:r>
            <a:endParaRPr lang="zh-CN" dirty="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3789045"/>
            <a:ext cx="8064500" cy="175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3" name="矩形 8"/>
          <p:cNvSpPr/>
          <p:nvPr>
            <p:custDataLst>
              <p:tags r:id="rId1"/>
            </p:custDataLst>
          </p:nvPr>
        </p:nvSpPr>
        <p:spPr>
          <a:xfrm>
            <a:off x="1757680" y="1590040"/>
            <a:ext cx="93764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掌握图形界面下数据库操作实现方法；掌握表视图用法，数据表的记录能够用表格展示。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9"/>
          <p:cNvSpPr/>
          <p:nvPr>
            <p:custDataLst>
              <p:tags r:id="rId2"/>
            </p:custDataLst>
          </p:nvPr>
        </p:nvSpPr>
        <p:spPr>
          <a:xfrm>
            <a:off x="1757680" y="3184525"/>
            <a:ext cx="922274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能力目标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能够开发图形界面的信息管理系统，实现数据的高效管理。</a:t>
            </a:r>
            <a:endParaRPr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5" name="矩形 10"/>
          <p:cNvSpPr/>
          <p:nvPr>
            <p:custDataLst>
              <p:tags r:id="rId3"/>
            </p:custDataLst>
          </p:nvPr>
        </p:nvSpPr>
        <p:spPr>
          <a:xfrm>
            <a:off x="1691640" y="4663440"/>
            <a:ext cx="9183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素质目标</a:t>
            </a:r>
            <a:r>
              <a:rPr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勇于担当责任，传承中华民族精神。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7" name="圆角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71550" y="3274050"/>
            <a:ext cx="539750" cy="541338"/>
          </a:xfrm>
          <a:prstGeom prst="roundRect">
            <a:avLst>
              <a:gd name="adj" fmla="val 16667"/>
            </a:avLst>
          </a:prstGeom>
          <a:solidFill>
            <a:srgbClr val="6ED4D4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8" name="圆角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71550" y="477012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zh-CN" sz="28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68375" y="170243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98D489"/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验证性实验--简单图形界面数据库应用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编写一个简单的图形界面数据库应用程序，窗体中放置一个TextArea组件和一个按钮，单击“查询数据”按钮时，从数据库studb的course中查询所有记录，并按行显示在TextArea组件中。</a:t>
            </a:r>
            <a:endParaRPr sz="2400"/>
          </a:p>
        </p:txBody>
      </p:sp>
      <p:sp>
        <p:nvSpPr>
          <p:cNvPr id="9" name="矩形 8"/>
          <p:cNvSpPr/>
          <p:nvPr/>
        </p:nvSpPr>
        <p:spPr>
          <a:xfrm>
            <a:off x="349250" y="2310130"/>
            <a:ext cx="5843905" cy="422910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class SimpleGUIdb extends Application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void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start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(Stage primaryStage)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Button btOk = new Button("查询数据");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btOk.setOnAction(e -&gt;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getRecord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});}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public void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getRecord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try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getconn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}...}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 void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getconn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...	}}	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564904"/>
            <a:ext cx="5386705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基于JavaFX技术实现图形界面应用，需要在工程的“属性\Java构建路径\库”选项卡下加载Javafx的lib文件，同时主程序继承Application类。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在start()方法中添加文本区和按钮，并给按钮btOk注册监听事件</a:t>
            </a:r>
            <a:r>
              <a:rPr lang="zh-CN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在getRecord()方法中实现数据库连接和记录集的数据获取。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 遍历记录集中的数据，每条数据都连接到一个字符串中，最后把数据显示到文本区taDescription中</a:t>
            </a:r>
            <a:r>
              <a:rPr lang="zh-CN" alt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2" name="图片 2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265" y="2534285"/>
            <a:ext cx="7704455" cy="395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验证性实验--简单的登录和注册界面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设计一个档案管理系统登录界面，使用户能够使用用户名和口令进行登录，并且可以进行注册新用户。用户登录前先进行注册，用户组成成功后提示“注册成功！”</a:t>
            </a:r>
            <a:r>
              <a:rPr lang="zh-CN" sz="2400">
                <a:ea typeface="宋体" panose="02010600030101010101" pitchFamily="2" charset="-122"/>
              </a:rPr>
              <a:t>登录需输入正确的用户名和密码。</a:t>
            </a:r>
            <a:endParaRPr lang="zh-CN" sz="240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250" y="2310130"/>
            <a:ext cx="5843905" cy="4394835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class ArchivesLogin extends Application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...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bt1.setOnAction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(e -&gt; {	    	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getLogin()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	    });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bt2.setOnAction(e -&gt;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getRegister();	    });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}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public void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getLogin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 {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try {   </a:t>
            </a:r>
            <a:r>
              <a:rPr lang="en-US" altLang="zh-CN" sz="20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getconn</a:t>
            </a: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();				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 sql = "select * from users where username=? and passwords=?";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pstm = conn.prepareStatement(sql);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2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...	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54775" y="212788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887210" y="207391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56045" y="2564765"/>
            <a:ext cx="5466080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密码输入域PasswordField类属于javafx.scene.control包，默认不显示密码。声明密码输入域和文本域类似，声明方法如下：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PasswordField  pf = new PasswordField();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弹出的消息框可以用Alert类实现。Alert是JavaFX的一部分，它是Dialog类的子类。该类的构造函数有：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Alert(Alert.AlertType a)：创建具有指定警报类型的新警报。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3" name="图片 2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410" y="2277110"/>
            <a:ext cx="3898265" cy="2337435"/>
          </a:xfrm>
          <a:prstGeom prst="rect">
            <a:avLst/>
          </a:prstGeom>
        </p:spPr>
      </p:pic>
      <p:pic>
        <p:nvPicPr>
          <p:cNvPr id="204" name="图片 2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1360" y="2277110"/>
            <a:ext cx="3865880" cy="2329815"/>
          </a:xfrm>
          <a:prstGeom prst="rect">
            <a:avLst/>
          </a:prstGeom>
        </p:spPr>
      </p:pic>
      <p:pic>
        <p:nvPicPr>
          <p:cNvPr id="205" name="图片 2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8980" y="4622165"/>
            <a:ext cx="3863340" cy="1867535"/>
          </a:xfrm>
          <a:prstGeom prst="rect">
            <a:avLst/>
          </a:prstGeom>
        </p:spPr>
      </p:pic>
      <p:pic>
        <p:nvPicPr>
          <p:cNvPr id="206" name="图片 2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3410" y="4614545"/>
            <a:ext cx="3917950" cy="189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验证性实验--洗车管理系统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设计一个简单的汽车管理系统界面，点击主界面的“查询”按钮，将所有的汽车销售信息展示在表格中。</a:t>
            </a:r>
            <a:endParaRPr lang="zh-CN" sz="240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380" y="1772920"/>
            <a:ext cx="6610985" cy="2233930"/>
          </a:xfrm>
          <a:prstGeom prst="rect">
            <a:avLst/>
          </a:prstGeom>
          <a:solidFill>
            <a:srgbClr val="99CCFF"/>
          </a:solidFill>
        </p:spPr>
        <p:txBody>
          <a:bodyPr wrap="square" rtlCol="0" anchor="t">
            <a:no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final TableView&lt;Vehicle&gt; table = new TableView();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final ObservableList&lt;Vehicle&gt; data =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FXCollections.observableArrayList(m.menu);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final Label label = new Label("车辆信息");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table.setEditable(true);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TableColumn idNameCol = new TableColumn("车辆ID");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idNameCol.setCellValueFactory(new PropertyValueFactory&lt;&gt;("id")); </a:t>
            </a:r>
            <a:endParaRPr lang="en-US" altLang="zh-CN" sz="18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4077335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5960" y="4023360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9990" y="4509770"/>
            <a:ext cx="9879965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TableView是JavaFX的一个表视图，用来显示表格的。例如，定义一个表视图：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TableView&lt;Vehicle&gt; table = new TableView();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TableView&lt;S&gt;这个泛型代表的是table中每一列所存储的对象类型，每一行作为一个对象，每一列是代表该对象所具有的属性。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4825" y="4222115"/>
            <a:ext cx="10565130" cy="252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初始化TableView</a:t>
            </a: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TableView&lt;Vehicle&gt; table = new TableView(data);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可以使用观察者模式，能够让表格实时监控数据的变化，从而使表格作出相应的改变。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ObservableList&lt;Vehicle&gt; data = FXCollections.observableArrayList(vm.menu);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spcBef>
                <a:spcPts val="1200"/>
              </a:spcBef>
              <a:buClrTx/>
              <a:buSzTx/>
              <a:buFont typeface="Wingdings" panose="05000000000000000000" charset="0"/>
              <a:buChar char="Ø"/>
            </a:pP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 在给TableView初始化之后，要向TableView添加不同的列，添加TableColumn。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TableColumn idNameCol = new TableColumn("车辆ID");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8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idNameCol.setCellValueFactory(new PropertyValueFactory&lt;&gt;("id"));   </a:t>
            </a:r>
            <a:endParaRPr sz="18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8" name="图片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269365"/>
            <a:ext cx="3700145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" grpId="1"/>
      <p:bldP spid="6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设计性实验--数据连接界面</a:t>
            </a:r>
            <a:endParaRPr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756920"/>
            <a:ext cx="10972800" cy="5681980"/>
          </a:xfrm>
        </p:spPr>
        <p:txBody>
          <a:bodyPr/>
          <a:lstStyle/>
          <a:p>
            <a:r>
              <a:rPr sz="2400"/>
              <a:t>设计一个数据连接界面，用户能够输入JDBC驱动器、URL、用户名和口令，当点击“test”按钮时，提示“连接成功！”。</a:t>
            </a:r>
            <a:endParaRPr sz="24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056130"/>
            <a:ext cx="428625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0635" y="2002155"/>
            <a:ext cx="1109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点拨：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39470" y="2493149"/>
            <a:ext cx="53867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设计一个独立的数据库连接方法getconn()，方法头设计如下：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buFont typeface="Wingdings" panose="05000000000000000000" charset="0"/>
            </a:pP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getconn(String strDriver,String url,String dbName,String password)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charset="0"/>
              <a:buChar char="Ø"/>
            </a:pPr>
            <a:r>
              <a:rPr sz="2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单击“test”按钮时，文本域中输入的信息分别保存到字符串中，并作为getconn()的参数传入，实现数据库的连接。若数据库连接成功，则弹出新的窗体，显示“连接成功！”。</a:t>
            </a:r>
            <a:endParaRPr sz="2000" b="1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" name="图片 2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00190" y="2061210"/>
            <a:ext cx="4942840" cy="2067560"/>
          </a:xfrm>
          <a:prstGeom prst="rect">
            <a:avLst/>
          </a:prstGeom>
        </p:spPr>
      </p:pic>
      <p:pic>
        <p:nvPicPr>
          <p:cNvPr id="210" name="图片 2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16090" y="4293235"/>
            <a:ext cx="430466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34"/>
</p:tagLst>
</file>

<file path=ppt/tags/tag46.xml><?xml version="1.0" encoding="utf-8"?>
<p:tagLst xmlns:p="http://schemas.openxmlformats.org/presentationml/2006/main">
  <p:tag name="KSO_WPP_MARK_KEY" val="aa4ad8fd-6356-4c27-ac42-ab28eaea7b83"/>
  <p:tag name="COMMONDATA" val="eyJoZGlkIjoiMDQwYzkwZmFjZWQzN2U5MmI2NjRiYTdjMDZhOWRlZD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sample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3843</Words>
  <Application>WPS 演示</Application>
  <PresentationFormat/>
  <Paragraphs>176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Verdana</vt:lpstr>
      <vt:lpstr>Times New Roman</vt:lpstr>
      <vt:lpstr>楷体_GB2312</vt:lpstr>
      <vt:lpstr>新宋体</vt:lpstr>
      <vt:lpstr>黑体</vt:lpstr>
      <vt:lpstr>隶书</vt:lpstr>
      <vt:lpstr>Wingdings</vt:lpstr>
      <vt:lpstr>Segoe UI</vt:lpstr>
      <vt:lpstr>Arial Unicode MS</vt:lpstr>
      <vt:lpstr>sample</vt:lpstr>
      <vt:lpstr>Photoshop.Image.6</vt:lpstr>
      <vt:lpstr>Photoshop.Image.6</vt:lpstr>
      <vt:lpstr>Photoshop.Image.6</vt:lpstr>
      <vt:lpstr>PowerPoint 演示文稿</vt:lpstr>
      <vt:lpstr>目 录</vt:lpstr>
      <vt:lpstr>图形界面数据库操作基础</vt:lpstr>
      <vt:lpstr>图形界面数据库操作事件机制</vt:lpstr>
      <vt:lpstr>PowerPoint 演示文稿</vt:lpstr>
      <vt:lpstr>验证性实验--简单图形界面数据库应用</vt:lpstr>
      <vt:lpstr>验证性实验--简单的登录和注册界面</vt:lpstr>
      <vt:lpstr>验证性实验--洗车管理系统</vt:lpstr>
      <vt:lpstr>设计性实验--数据连接界面</vt:lpstr>
      <vt:lpstr>设计性实验--学校信息管理系统查询和删除</vt:lpstr>
      <vt:lpstr>设计性实验--人事管理系统</vt:lpstr>
      <vt:lpstr>PowerPoint 演示文稿</vt:lpstr>
      <vt:lpstr>实践是编程能力提升的最好途径， 让我们行动起来吧！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wendy.gallagher</dc:creator>
  <cp:lastModifiedBy>李永刚</cp:lastModifiedBy>
  <cp:revision>537</cp:revision>
  <dcterms:created xsi:type="dcterms:W3CDTF">2011-10-31T13:04:00Z</dcterms:created>
  <dcterms:modified xsi:type="dcterms:W3CDTF">2023-09-27T09:37:34Z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49C1C40FF0DF447E95E84C4129DB0629_13</vt:lpwstr>
  </property>
</Properties>
</file>