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wmf" ContentType="image/x-wmf"/>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389" r:id="rId3"/>
    <p:sldId id="391" r:id="rId4"/>
    <p:sldId id="407" r:id="rId5"/>
    <p:sldId id="394" r:id="rId7"/>
    <p:sldId id="499" r:id="rId8"/>
    <p:sldId id="542" r:id="rId9"/>
    <p:sldId id="543" r:id="rId10"/>
    <p:sldId id="529" r:id="rId11"/>
    <p:sldId id="531" r:id="rId12"/>
    <p:sldId id="544" r:id="rId13"/>
    <p:sldId id="533" r:id="rId14"/>
    <p:sldId id="546" r:id="rId15"/>
    <p:sldId id="547" r:id="rId16"/>
    <p:sldId id="534" r:id="rId17"/>
    <p:sldId id="535" r:id="rId18"/>
    <p:sldId id="536" r:id="rId19"/>
    <p:sldId id="548" r:id="rId20"/>
    <p:sldId id="538" r:id="rId21"/>
    <p:sldId id="539" r:id="rId22"/>
    <p:sldId id="540" r:id="rId23"/>
    <p:sldId id="498" r:id="rId24"/>
  </p:sldIdLst>
  <p:sldSz cx="12192000" cy="6858000"/>
  <p:notesSz cx="6858000" cy="9144000"/>
  <p:custDataLst>
    <p:tags r:id="rId28"/>
  </p:custDataLst>
  <p:defaultTextStyle>
    <a:defPPr>
      <a:defRPr lang="en-US"/>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054" userDrawn="1">
          <p15:clr>
            <a:srgbClr val="A4A3A4"/>
          </p15:clr>
        </p15:guide>
        <p15:guide id="2" pos="77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ED4D4"/>
    <a:srgbClr val="FFCC99"/>
    <a:srgbClr val="080808"/>
    <a:srgbClr val="0000FF"/>
    <a:srgbClr val="7AD4C4"/>
    <a:srgbClr val="00CCFF"/>
    <a:srgbClr val="0066FF"/>
    <a:srgbClr val="D52B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972"/>
    <p:restoredTop sz="87029"/>
  </p:normalViewPr>
  <p:slideViewPr>
    <p:cSldViewPr showGuides="1">
      <p:cViewPr varScale="1">
        <p:scale>
          <a:sx n="113" d="100"/>
          <a:sy n="113" d="100"/>
        </p:scale>
        <p:origin x="828" y="114"/>
      </p:cViewPr>
      <p:guideLst>
        <p:guide orient="horz" pos="2054"/>
        <p:guide pos="776"/>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gs" Target="tags/tag45.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C60EEB3A-801C-43F1-8D58-8ED8DE9C6BC7}" type="datetimeFigureOut">
              <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rPr>
            </a:fld>
            <a:endPar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en-GB" sz="1200" b="0" i="0" u="none" strike="noStrike" kern="1200" cap="none" spc="0" normalizeH="0" baseline="0" noProof="0">
              <a:ln>
                <a:noFill/>
              </a:ln>
              <a:solidFill>
                <a:schemeClr val="tx1"/>
              </a:solidFill>
              <a:effectLst/>
              <a:uLnTx/>
              <a:uFillTx/>
              <a:latin typeface="+mn-lt"/>
              <a:ea typeface="+mn-ea"/>
              <a:cs typeface="+mn-cs"/>
            </a:endParaRP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GB" altLang="zh-CN" dirty="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3D8A360D-2EC2-4480-A212-A9F49058BD3C}" type="slidenum">
              <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rPr>
            </a:fld>
            <a:endPar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本实验，将从命令行参数获得需要产生的教师、医生和战士的</a:t>
            </a:r>
            <a:r>
              <a:rPr lang="zh-CN" altLang="en-US"/>
              <a:t>数量；</a:t>
            </a:r>
            <a:endParaRPr lang="zh-CN" altLang="en-US"/>
          </a:p>
          <a:p>
            <a:r>
              <a:rPr lang="zh-CN" altLang="en-US"/>
              <a:t>然后依次让这些人喊出各自职业的</a:t>
            </a:r>
            <a:r>
              <a:rPr lang="zh-CN" altLang="en-US"/>
              <a:t>口号。</a:t>
            </a:r>
            <a:endParaRPr lang="zh-CN" altLang="en-US"/>
          </a:p>
          <a:p>
            <a:endParaRPr lang="zh-CN" altLang="en-US"/>
          </a:p>
          <a:p>
            <a:r>
              <a:rPr lang="zh-CN" altLang="en-US"/>
              <a:t>在这里</a:t>
            </a:r>
            <a:r>
              <a:rPr lang="en-US" altLang="zh-CN"/>
              <a:t>1</a:t>
            </a:r>
            <a:r>
              <a:rPr lang="zh-CN" altLang="en-US"/>
              <a:t>需要让同学名掌握命令行参数的</a:t>
            </a:r>
            <a:r>
              <a:rPr lang="zh-CN" altLang="en-US"/>
              <a:t>操作；</a:t>
            </a:r>
            <a:endParaRPr lang="zh-CN" altLang="en-US"/>
          </a:p>
          <a:p>
            <a:r>
              <a:rPr lang="en-US" altLang="zh-CN"/>
              <a:t>2</a:t>
            </a:r>
            <a:r>
              <a:rPr lang="zh-CN" altLang="en-US"/>
              <a:t>需要让同学们掌握接口也可以实现</a:t>
            </a:r>
            <a:r>
              <a:rPr lang="zh-CN" altLang="en-US"/>
              <a:t>多态。</a:t>
            </a:r>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本实验的类图供大家</a:t>
            </a:r>
            <a:r>
              <a:rPr lang="zh-CN" altLang="en-US"/>
              <a:t>参考。</a:t>
            </a:r>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广告销售时，销售数量大于</a:t>
            </a:r>
            <a:r>
              <a:rPr lang="en-US" altLang="zh-CN"/>
              <a:t>100</a:t>
            </a:r>
            <a:r>
              <a:rPr lang="zh-CN" altLang="en-US"/>
              <a:t>个的时候在原有折扣的基础上</a:t>
            </a:r>
            <a:r>
              <a:rPr lang="zh-CN" altLang="en-US"/>
              <a:t>再给予</a:t>
            </a:r>
            <a:r>
              <a:rPr lang="en-US" altLang="zh-CN"/>
              <a:t>99</a:t>
            </a:r>
            <a:r>
              <a:rPr lang="zh-CN" altLang="en-US"/>
              <a:t>折；</a:t>
            </a:r>
            <a:endParaRPr lang="zh-CN" altLang="en-US"/>
          </a:p>
          <a:p>
            <a:r>
              <a:rPr lang="zh-CN" altLang="en-US"/>
              <a:t>零售时，销售数量大于</a:t>
            </a:r>
            <a:r>
              <a:rPr lang="en-US" altLang="zh-CN"/>
              <a:t>10</a:t>
            </a:r>
            <a:r>
              <a:rPr lang="zh-CN" altLang="en-US"/>
              <a:t>个时</a:t>
            </a:r>
            <a:r>
              <a:rPr lang="zh-CN" altLang="en-US">
                <a:sym typeface="+mn-ea"/>
              </a:rPr>
              <a:t>在原有折扣的基础上再</a:t>
            </a:r>
            <a:r>
              <a:rPr lang="zh-CN" altLang="en-US"/>
              <a:t>给予</a:t>
            </a:r>
            <a:r>
              <a:rPr lang="en-US" altLang="zh-CN"/>
              <a:t>95</a:t>
            </a:r>
            <a:r>
              <a:rPr lang="zh-CN" altLang="en-US"/>
              <a:t>折；</a:t>
            </a:r>
            <a:endParaRPr lang="zh-CN" altLang="en-US"/>
          </a:p>
          <a:p>
            <a:r>
              <a:rPr lang="zh-CN" altLang="en-US"/>
              <a:t>批发时，销售数量和</a:t>
            </a:r>
            <a:r>
              <a:rPr lang="zh-CN" altLang="en-US"/>
              <a:t>再折扣没有</a:t>
            </a:r>
            <a:r>
              <a:rPr lang="zh-CN" altLang="en-US"/>
              <a:t>关系。</a:t>
            </a:r>
            <a:endParaRPr lang="zh-CN" altLang="en-US"/>
          </a:p>
          <a:p>
            <a:endParaRPr lang="zh-CN" altLang="en-US"/>
          </a:p>
          <a:p>
            <a:r>
              <a:rPr lang="zh-CN" altLang="en-US"/>
              <a:t>接口的销售行为sell中包含3个参数，count表示销售产品的数量，price表示销售产品的价格 ，discount表示销售价格的折扣。实现ProducterSellApp产品的销售类，包含至少下面3个方法。promotion方法用于处理促销即补贴销售，由广告宣传费用补贴的销售和清仓库存为目的的销售；retail方法用于处理零售即日常销售；wholesale方法用于处理批发即大客户部进行的大宗货物销售。上面的三个方法将返回SellOperation的实现类对象。要求分别使用普通接口实现、匿名类和lamda表达实现。</a:t>
            </a:r>
            <a:endParaRPr lang="zh-CN" altLang="en-US"/>
          </a:p>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上面是</a:t>
            </a:r>
            <a:r>
              <a:rPr lang="en-US" altLang="zh-CN"/>
              <a:t>3</a:t>
            </a:r>
            <a:r>
              <a:rPr lang="zh-CN" altLang="en-US"/>
              <a:t>个月的各部门销售</a:t>
            </a:r>
            <a:r>
              <a:rPr lang="zh-CN" altLang="en-US"/>
              <a:t>情况。</a:t>
            </a:r>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sym typeface="+mn-ea"/>
              </a:rPr>
              <a:t>编程是一门动手的课程。</a:t>
            </a:r>
            <a:endParaRPr lang="zh-CN" altLang="en-US">
              <a:sym typeface="+mn-ea"/>
            </a:endParaRPr>
          </a:p>
          <a:p>
            <a:r>
              <a:rPr lang="en-US" altLang="zh-CN">
                <a:sym typeface="+mn-ea"/>
              </a:rPr>
              <a:t>Java</a:t>
            </a:r>
            <a:r>
              <a:rPr lang="zh-CN" altLang="en-US">
                <a:sym typeface="+mn-ea"/>
              </a:rPr>
              <a:t>编程语言遵循严格的语法规范；</a:t>
            </a:r>
            <a:endParaRPr lang="zh-CN" altLang="en-US">
              <a:sym typeface="+mn-ea"/>
            </a:endParaRPr>
          </a:p>
          <a:p>
            <a:r>
              <a:rPr lang="zh-CN" altLang="en-US">
                <a:sym typeface="+mn-ea"/>
              </a:rPr>
              <a:t>通过实践编程逐步建立语法和程序结果的对应关系，能够帮助我们理解计算机运行的内在逻辑；</a:t>
            </a:r>
            <a:endParaRPr lang="zh-CN" altLang="en-US">
              <a:sym typeface="+mn-ea"/>
            </a:endParaRPr>
          </a:p>
          <a:p>
            <a:r>
              <a:rPr lang="zh-CN" altLang="en-US">
                <a:sym typeface="+mn-ea"/>
              </a:rPr>
              <a:t>通过上述实验案例的讲解和提示，希望对大家的实践有所帮助，谢谢观看。</a:t>
            </a:r>
            <a:endParaRPr lang="zh-CN" altLang="en-US">
              <a:solidFill>
                <a:schemeClr val="tx1"/>
              </a:solidFill>
            </a:endParaRPr>
          </a:p>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驱赶的这一行为，在不同是时代和场合下具有不同的方式。在古代使用鞭炮驱赶野兽；在现代使用喇叭或气球；在战场使用枪炮驱赶敌人。</a:t>
            </a:r>
            <a:endParaRPr lang="zh-CN" altLang="en-US"/>
          </a:p>
          <a:p>
            <a:r>
              <a:rPr lang="zh-CN" altLang="en-US"/>
              <a:t>本实验，同学们要观察给定的</a:t>
            </a:r>
            <a:r>
              <a:rPr lang="zh-CN" altLang="en-US">
                <a:sym typeface="+mn-ea"/>
              </a:rPr>
              <a:t>鞭炮类</a:t>
            </a:r>
            <a:r>
              <a:rPr lang="zh-CN" altLang="en-US"/>
              <a:t>代码及测试代码示例，补充</a:t>
            </a:r>
            <a:r>
              <a:rPr lang="en-US" altLang="zh-CN"/>
              <a:t>Explode</a:t>
            </a:r>
            <a:r>
              <a:rPr lang="zh-CN" altLang="en-US"/>
              <a:t>接口代码，模仿鞭炮类实现枪炮类、喇叭类、气球类的设计。</a:t>
            </a:r>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en-US" altLang="zh-CN"/>
              <a:t>1.</a:t>
            </a:r>
            <a:r>
              <a:rPr lang="zh-CN" altLang="en-US"/>
              <a:t>在</a:t>
            </a:r>
            <a:r>
              <a:rPr lang="en-US" altLang="zh-CN"/>
              <a:t>explodes</a:t>
            </a:r>
            <a:r>
              <a:rPr lang="zh-CN" altLang="en-US"/>
              <a:t>数组中创建任意实现接口的对象；</a:t>
            </a:r>
            <a:endParaRPr lang="zh-CN" altLang="en-US"/>
          </a:p>
          <a:p>
            <a:r>
              <a:rPr lang="en-US" altLang="zh-CN"/>
              <a:t>2.</a:t>
            </a:r>
            <a:r>
              <a:rPr lang="zh-CN" altLang="en-US"/>
              <a:t>构造方法传入的参数表示这种驱赶行为重复进行多少次。</a:t>
            </a:r>
            <a:endParaRPr lang="zh-CN" altLang="en-US"/>
          </a:p>
          <a:p>
            <a:r>
              <a:rPr lang="en-US" altLang="zh-CN"/>
              <a:t>3.</a:t>
            </a:r>
            <a:r>
              <a:rPr lang="zh-CN" altLang="en-US"/>
              <a:t>使用多态机制调用</a:t>
            </a:r>
            <a:r>
              <a:rPr lang="en-US" altLang="zh-CN"/>
              <a:t>Shoo</a:t>
            </a:r>
            <a:r>
              <a:rPr lang="zh-CN" altLang="en-US"/>
              <a:t>方法。</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t>图中是本实验的</a:t>
            </a:r>
            <a:r>
              <a:rPr lang="en-US" altLang="zh-CN"/>
              <a:t>UML</a:t>
            </a:r>
            <a:r>
              <a:rPr lang="zh-CN" altLang="en-US"/>
              <a:t>类图，供大家参考。</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en-US" altLang="zh-CN"/>
              <a:t>1.</a:t>
            </a:r>
            <a:r>
              <a:rPr lang="zh-CN" altLang="en-US"/>
              <a:t>首先需要创建实现接口的</a:t>
            </a:r>
            <a:r>
              <a:rPr lang="en-US" altLang="zh-CN"/>
              <a:t>Car</a:t>
            </a:r>
            <a:r>
              <a:rPr lang="zh-CN" altLang="en-US"/>
              <a:t>、</a:t>
            </a:r>
            <a:r>
              <a:rPr lang="en-US" altLang="zh-CN"/>
              <a:t>Plane</a:t>
            </a:r>
            <a:r>
              <a:rPr lang="zh-CN" altLang="en-US"/>
              <a:t>、</a:t>
            </a:r>
            <a:r>
              <a:rPr lang="en-US" altLang="zh-CN"/>
              <a:t>Ship</a:t>
            </a:r>
            <a:r>
              <a:rPr lang="zh-CN" altLang="en-US"/>
              <a:t>类</a:t>
            </a:r>
            <a:endParaRPr lang="zh-CN" altLang="en-US"/>
          </a:p>
          <a:p>
            <a:r>
              <a:rPr lang="en-US" altLang="zh-CN"/>
              <a:t>2.</a:t>
            </a:r>
            <a:r>
              <a:rPr lang="zh-CN" altLang="en-US"/>
              <a:t>完成</a:t>
            </a:r>
            <a:r>
              <a:rPr lang="en-US" altLang="zh-CN"/>
              <a:t>choice</a:t>
            </a:r>
            <a:r>
              <a:rPr lang="zh-CN" altLang="en-US"/>
              <a:t>方法，实现操作提示和接受选择输入，根据输入情况创建合适的对象</a:t>
            </a:r>
            <a:r>
              <a:rPr lang="zh-CN" altLang="en-US"/>
              <a:t>返回</a:t>
            </a:r>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注意到代码蓝色区域，有两个知识点。</a:t>
            </a:r>
            <a:endParaRPr lang="zh-CN" altLang="en-US"/>
          </a:p>
          <a:p>
            <a:r>
              <a:rPr lang="en-US" altLang="zh-CN"/>
              <a:t>1.</a:t>
            </a:r>
            <a:r>
              <a:rPr lang="zh-CN" altLang="en-US"/>
              <a:t>在实现接口过程中，可以实现多个；</a:t>
            </a:r>
            <a:endParaRPr lang="zh-CN" altLang="en-US"/>
          </a:p>
          <a:p>
            <a:r>
              <a:rPr lang="en-US" altLang="zh-CN"/>
              <a:t>2.</a:t>
            </a:r>
            <a:r>
              <a:rPr lang="zh-CN" altLang="en-US"/>
              <a:t>同时对于实现接口又暂时没有完成方法体的具体内容时，可以将类声明为抽象</a:t>
            </a:r>
            <a:r>
              <a:rPr lang="zh-CN" altLang="en-US"/>
              <a:t>类。</a:t>
            </a:r>
            <a:endParaRPr lang="zh-CN" altLang="en-US"/>
          </a:p>
          <a:p>
            <a:endParaRPr lang="zh-CN" altLang="en-US"/>
          </a:p>
          <a:p>
            <a:r>
              <a:rPr lang="zh-CN" altLang="en-US"/>
              <a:t>另外，注意到接口的多个方法参数类型为</a:t>
            </a:r>
            <a:r>
              <a:rPr lang="en-US" altLang="zh-CN"/>
              <a:t>Object</a:t>
            </a:r>
            <a:r>
              <a:rPr lang="zh-CN" altLang="en-US"/>
              <a:t>，意味这这里适配所有的类型，因为</a:t>
            </a:r>
            <a:r>
              <a:rPr lang="en-US" altLang="zh-CN"/>
              <a:t>Object</a:t>
            </a:r>
            <a:r>
              <a:rPr lang="zh-CN" altLang="en-US"/>
              <a:t>是所有类的直接或间接</a:t>
            </a:r>
            <a:r>
              <a:rPr lang="zh-CN" altLang="en-US"/>
              <a:t>父类</a:t>
            </a:r>
            <a:endParaRPr lang="zh-CN" altLang="en-US"/>
          </a:p>
          <a:p>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模仿参考代码的</a:t>
            </a:r>
            <a:r>
              <a:rPr lang="en-US" altLang="zh-CN"/>
              <a:t>Dog</a:t>
            </a:r>
            <a:r>
              <a:rPr lang="zh-CN" altLang="en-US"/>
              <a:t>定义，完成</a:t>
            </a:r>
            <a:r>
              <a:rPr lang="en-US" altLang="zh-CN"/>
              <a:t>Cat</a:t>
            </a:r>
            <a:r>
              <a:rPr lang="zh-CN" altLang="en-US"/>
              <a:t>的定义，测试程序的输出结果</a:t>
            </a:r>
            <a:r>
              <a:rPr lang="zh-CN" altLang="en-US"/>
              <a:t>如图。</a:t>
            </a:r>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本实验的类图供大家</a:t>
            </a:r>
            <a:r>
              <a:rPr lang="zh-CN" altLang="en-US"/>
              <a:t>参考</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image" Target="../media/image1.png"/><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6386" name="未知"/>
          <p:cNvSpPr/>
          <p:nvPr/>
        </p:nvSpPr>
        <p:spPr>
          <a:xfrm>
            <a:off x="0" y="5445125"/>
            <a:ext cx="12192000" cy="1414463"/>
          </a:xfrm>
          <a:custGeom>
            <a:avLst/>
            <a:gdLst/>
            <a:ahLst/>
            <a:cxnLst>
              <a:cxn ang="0">
                <a:pos x="2147483646" y="2147483646"/>
              </a:cxn>
              <a:cxn ang="0">
                <a:pos x="2147483646" y="0"/>
              </a:cxn>
              <a:cxn ang="0">
                <a:pos x="2147483646" y="2147483646"/>
              </a:cxn>
              <a:cxn ang="0">
                <a:pos x="0" y="2147483646"/>
              </a:cxn>
              <a:cxn ang="0">
                <a:pos x="0" y="2147483646"/>
              </a:cxn>
              <a:cxn ang="0">
                <a:pos x="2147483646" y="2147483646"/>
              </a:cxn>
            </a:cxnLst>
            <a:pathLst>
              <a:path w="5760" h="891">
                <a:moveTo>
                  <a:pt x="5760" y="885"/>
                </a:moveTo>
                <a:lnTo>
                  <a:pt x="5760" y="0"/>
                </a:lnTo>
                <a:cubicBezTo>
                  <a:pt x="4888" y="573"/>
                  <a:pt x="3696" y="609"/>
                  <a:pt x="2832" y="626"/>
                </a:cubicBezTo>
                <a:cubicBezTo>
                  <a:pt x="1968" y="643"/>
                  <a:pt x="640" y="474"/>
                  <a:pt x="0" y="36"/>
                </a:cubicBezTo>
                <a:lnTo>
                  <a:pt x="0" y="891"/>
                </a:lnTo>
                <a:lnTo>
                  <a:pt x="5760" y="885"/>
                </a:lnTo>
                <a:close/>
              </a:path>
            </a:pathLst>
          </a:custGeom>
          <a:gradFill rotWithShape="1">
            <a:gsLst>
              <a:gs pos="0">
                <a:schemeClr val="accent1">
                  <a:alpha val="100000"/>
                </a:schemeClr>
              </a:gs>
              <a:gs pos="100000">
                <a:srgbClr val="E3F5FC">
                  <a:alpha val="100000"/>
                </a:srgbClr>
              </a:gs>
            </a:gsLst>
            <a:lin ang="5400000" scaled="1"/>
            <a:tileRect/>
          </a:gradFill>
          <a:ln w="9525">
            <a:noFill/>
          </a:ln>
        </p:spPr>
        <p:txBody>
          <a:bodyPr/>
          <a:p>
            <a:endParaRPr lang="zh-CN" altLang="en-US" sz="100"/>
          </a:p>
        </p:txBody>
      </p:sp>
      <p:graphicFrame>
        <p:nvGraphicFramePr>
          <p:cNvPr id="16387" name="Object 3"/>
          <p:cNvGraphicFramePr>
            <a:graphicFrameLocks noChangeAspect="1"/>
          </p:cNvGraphicFramePr>
          <p:nvPr/>
        </p:nvGraphicFramePr>
        <p:xfrm>
          <a:off x="0" y="0"/>
          <a:ext cx="12192000" cy="692150"/>
        </p:xfrm>
        <a:graphic>
          <a:graphicData uri="http://schemas.openxmlformats.org/presentationml/2006/ole">
            <mc:AlternateContent xmlns:mc="http://schemas.openxmlformats.org/markup-compatibility/2006">
              <mc:Choice xmlns:v="urn:schemas-microsoft-com:vml" Requires="v">
                <p:oleObj spid="_x0000_s3087" name="" r:id="rId2" imgW="7391400" imgH="914400" progId="Photoshop.Image.6">
                  <p:embed/>
                </p:oleObj>
              </mc:Choice>
              <mc:Fallback>
                <p:oleObj name="" r:id="rId2" imgW="7391400" imgH="914400" progId="Photoshop.Image.6">
                  <p:embed/>
                  <p:pic>
                    <p:nvPicPr>
                      <p:cNvPr id="0" name="图片 3086"/>
                      <p:cNvPicPr/>
                      <p:nvPr/>
                    </p:nvPicPr>
                    <p:blipFill>
                      <a:blip r:embed="rId3"/>
                      <a:stretch>
                        <a:fillRect/>
                      </a:stretch>
                    </p:blipFill>
                    <p:spPr>
                      <a:xfrm>
                        <a:off x="0" y="0"/>
                        <a:ext cx="12192000" cy="692150"/>
                      </a:xfrm>
                      <a:prstGeom prst="rect">
                        <a:avLst/>
                      </a:prstGeom>
                      <a:noFill/>
                      <a:ln w="38100">
                        <a:noFill/>
                        <a:miter/>
                      </a:ln>
                    </p:spPr>
                  </p:pic>
                </p:oleObj>
              </mc:Fallback>
            </mc:AlternateContent>
          </a:graphicData>
        </a:graphic>
      </p:graphicFrame>
      <p:sp>
        <p:nvSpPr>
          <p:cNvPr id="13" name="Rectangle 4"/>
          <p:cNvSpPr>
            <a:spLocks noChangeArrowheads="1"/>
          </p:cNvSpPr>
          <p:nvPr/>
        </p:nvSpPr>
        <p:spPr bwMode="auto">
          <a:xfrm>
            <a:off x="0" y="6538913"/>
            <a:ext cx="12192000" cy="333375"/>
          </a:xfrm>
          <a:prstGeom prst="rect">
            <a:avLst/>
          </a:prstGeom>
          <a:gradFill rotWithShape="1">
            <a:gsLst>
              <a:gs pos="0">
                <a:schemeClr val="tx2"/>
              </a:gs>
              <a:gs pos="100000">
                <a:schemeClr val="accent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smtClean="0">
              <a:ln>
                <a:noFill/>
              </a:ln>
              <a:solidFill>
                <a:srgbClr val="2B166E"/>
              </a:solidFill>
              <a:effectLst/>
              <a:uLnTx/>
              <a:uFillTx/>
              <a:latin typeface="Arial" panose="020B0604020202020204" pitchFamily="34" charset="0"/>
              <a:ea typeface="微软雅黑" panose="020B0503020204020204" pitchFamily="34" charset="-122"/>
              <a:cs typeface="+mn-cs"/>
            </a:endParaRPr>
          </a:p>
        </p:txBody>
      </p:sp>
      <p:sp>
        <p:nvSpPr>
          <p:cNvPr id="14" name="Rectangle 5"/>
          <p:cNvSpPr>
            <a:spLocks noChangeArrowheads="1"/>
          </p:cNvSpPr>
          <p:nvPr/>
        </p:nvSpPr>
        <p:spPr bwMode="auto">
          <a:xfrm>
            <a:off x="0" y="692150"/>
            <a:ext cx="12192000" cy="73025"/>
          </a:xfrm>
          <a:prstGeom prst="rect">
            <a:avLst/>
          </a:prstGeom>
          <a:gradFill rotWithShape="1">
            <a:gsLst>
              <a:gs pos="0">
                <a:srgbClr val="CDEDFA"/>
              </a:gs>
              <a:gs pos="50000">
                <a:schemeClr val="accent1"/>
              </a:gs>
              <a:gs pos="100000">
                <a:srgbClr val="CDEDFA"/>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smtClean="0">
              <a:ln>
                <a:noFill/>
              </a:ln>
              <a:solidFill>
                <a:srgbClr val="2B166E"/>
              </a:solidFill>
              <a:effectLst/>
              <a:uLnTx/>
              <a:uFillTx/>
              <a:latin typeface="Arial" panose="020B0604020202020204" pitchFamily="34" charset="0"/>
              <a:ea typeface="微软雅黑" panose="020B0503020204020204" pitchFamily="34" charset="-122"/>
              <a:cs typeface="+mn-cs"/>
            </a:endParaRPr>
          </a:p>
        </p:txBody>
      </p:sp>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C652A5AA-5A12-487F-9BA8-4AFD3E1C4CED}"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知识要点">
    <p:bg>
      <p:bgPr>
        <a:solidFill>
          <a:schemeClr val="bg1"/>
        </a:solidFill>
        <a:effectLst/>
      </p:bgPr>
    </p:bg>
    <p:spTree>
      <p:nvGrpSpPr>
        <p:cNvPr id="1" name=""/>
        <p:cNvGrpSpPr/>
        <p:nvPr/>
      </p:nvGrpSpPr>
      <p:grpSpPr>
        <a:xfrm>
          <a:off x="0" y="0"/>
          <a:ext cx="0" cy="0"/>
          <a:chOff x="0" y="0"/>
          <a:chExt cx="0" cy="0"/>
        </a:xfrm>
      </p:grpSpPr>
      <p:sp>
        <p:nvSpPr>
          <p:cNvPr id="11" name="平行四边形 6"/>
          <p:cNvSpPr/>
          <p:nvPr>
            <p:custDataLst>
              <p:tags r:id="rId2"/>
            </p:custDataLst>
          </p:nvPr>
        </p:nvSpPr>
        <p:spPr>
          <a:xfrm>
            <a:off x="2984500" y="116205"/>
            <a:ext cx="8866293" cy="551180"/>
          </a:xfrm>
          <a:prstGeom prst="parallelogram">
            <a:avLst>
              <a:gd name="adj" fmla="val 41485"/>
            </a:avLst>
          </a:prstGeom>
          <a:solidFill>
            <a:srgbClr val="B5121B"/>
          </a:solidFill>
          <a:ln w="9525">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tx1">
                  <a:lumMod val="75000"/>
                  <a:lumOff val="25000"/>
                </a:schemeClr>
              </a:solidFill>
              <a:effectLst/>
              <a:uLnTx/>
              <a:uFillTx/>
              <a:latin typeface="Calibri" panose="020F0502020204030204" pitchFamily="34" charset="0"/>
              <a:ea typeface="+mn-ea"/>
              <a:cs typeface="+mn-cs"/>
            </a:endParaRPr>
          </a:p>
        </p:txBody>
      </p:sp>
      <p:sp>
        <p:nvSpPr>
          <p:cNvPr id="30722" name="平行四边形 7"/>
          <p:cNvSpPr/>
          <p:nvPr>
            <p:custDataLst>
              <p:tags r:id="rId3"/>
            </p:custDataLst>
          </p:nvPr>
        </p:nvSpPr>
        <p:spPr>
          <a:xfrm>
            <a:off x="334433" y="107315"/>
            <a:ext cx="2737273" cy="549275"/>
          </a:xfrm>
          <a:prstGeom prst="parallelogram">
            <a:avLst>
              <a:gd name="adj" fmla="val 41621"/>
            </a:avLst>
          </a:prstGeom>
          <a:solidFill>
            <a:srgbClr val="6ED4D4"/>
          </a:solidFill>
          <a:ln w="9525">
            <a:noFill/>
          </a:ln>
        </p:spPr>
        <p:txBody>
          <a:bodyPr anchor="ctr" anchorCtr="0"/>
          <a:p>
            <a:pPr algn="ctr" eaLnBrk="1" hangingPunct="1"/>
            <a:endParaRPr lang="zh-CN" altLang="en-US" sz="100" dirty="0">
              <a:solidFill>
                <a:srgbClr val="FFFFFF"/>
              </a:solidFill>
              <a:latin typeface="Calibri" panose="020F0502020204030204" pitchFamily="34" charset="0"/>
              <a:ea typeface="微软雅黑" panose="020B0503020204020204" pitchFamily="34" charset="-122"/>
            </a:endParaRPr>
          </a:p>
        </p:txBody>
      </p:sp>
      <p:sp>
        <p:nvSpPr>
          <p:cNvPr id="2" name="标题 1"/>
          <p:cNvSpPr>
            <a:spLocks noGrp="1"/>
          </p:cNvSpPr>
          <p:nvPr>
            <p:ph type="title"/>
          </p:nvPr>
        </p:nvSpPr>
        <p:spPr>
          <a:xfrm>
            <a:off x="3407833" y="151130"/>
            <a:ext cx="8128000" cy="563245"/>
          </a:xfrm>
        </p:spPr>
        <p:txBody>
          <a:bodyPr/>
          <a:lstStyle>
            <a:lvl1pPr algn="l">
              <a:defRPr sz="2400" u="none" strike="noStrike" kern="1200" cap="none" spc="0" normalizeH="0">
                <a:solidFill>
                  <a:schemeClr val="bg1"/>
                </a:solidFill>
                <a:uFillTx/>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0D98669-C0B6-4013-AB60-76BCC156048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0" name="文本框 9"/>
          <p:cNvSpPr txBox="1"/>
          <p:nvPr/>
        </p:nvSpPr>
        <p:spPr>
          <a:xfrm>
            <a:off x="609600" y="188595"/>
            <a:ext cx="2461260" cy="460375"/>
          </a:xfrm>
          <a:prstGeom prst="rect">
            <a:avLst/>
          </a:prstGeom>
          <a:noFill/>
        </p:spPr>
        <p:txBody>
          <a:bodyPr wrap="square" rtlCol="0">
            <a:spAutoFit/>
          </a:bodyPr>
          <a:p>
            <a:r>
              <a:rPr lang="en-US" altLang="zh-CN"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知识要点</a:t>
            </a:r>
            <a:endParaRPr lang="en-US" altLang="zh-CN"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showMasterSp="0">
  <p:cSld name="实验目标">
    <p:bg>
      <p:bgPr>
        <a:solidFill>
          <a:schemeClr val="bg1"/>
        </a:solidFill>
        <a:effectLst/>
      </p:bgPr>
    </p:bg>
    <p:spTree>
      <p:nvGrpSpPr>
        <p:cNvPr id="1" name=""/>
        <p:cNvGrpSpPr/>
        <p:nvPr/>
      </p:nvGrpSpPr>
      <p:grpSpPr>
        <a:xfrm>
          <a:off x="0" y="0"/>
          <a:ext cx="0" cy="0"/>
          <a:chOff x="0" y="0"/>
          <a:chExt cx="0" cy="0"/>
        </a:xfrm>
      </p:grpSpPr>
      <p:sp>
        <p:nvSpPr>
          <p:cNvPr id="11" name="平行四边形 6"/>
          <p:cNvSpPr/>
          <p:nvPr>
            <p:custDataLst>
              <p:tags r:id="rId2"/>
            </p:custDataLst>
          </p:nvPr>
        </p:nvSpPr>
        <p:spPr>
          <a:xfrm>
            <a:off x="2998047" y="116205"/>
            <a:ext cx="8852747" cy="551180"/>
          </a:xfrm>
          <a:prstGeom prst="parallelogram">
            <a:avLst>
              <a:gd name="adj" fmla="val 41485"/>
            </a:avLst>
          </a:prstGeom>
          <a:solidFill>
            <a:srgbClr val="B5121B"/>
          </a:solidFill>
          <a:ln w="9525">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tx1">
                  <a:lumMod val="75000"/>
                  <a:lumOff val="25000"/>
                </a:schemeClr>
              </a:solidFill>
              <a:effectLst/>
              <a:uLnTx/>
              <a:uFillTx/>
              <a:latin typeface="Calibri" panose="020F0502020204030204" pitchFamily="34" charset="0"/>
              <a:ea typeface="+mn-ea"/>
              <a:cs typeface="+mn-cs"/>
            </a:endParaRPr>
          </a:p>
        </p:txBody>
      </p:sp>
      <p:sp>
        <p:nvSpPr>
          <p:cNvPr id="30722" name="平行四边形 7"/>
          <p:cNvSpPr/>
          <p:nvPr>
            <p:custDataLst>
              <p:tags r:id="rId3"/>
            </p:custDataLst>
          </p:nvPr>
        </p:nvSpPr>
        <p:spPr>
          <a:xfrm>
            <a:off x="334433" y="107315"/>
            <a:ext cx="2722880" cy="549275"/>
          </a:xfrm>
          <a:prstGeom prst="parallelogram">
            <a:avLst>
              <a:gd name="adj" fmla="val 41621"/>
            </a:avLst>
          </a:prstGeom>
          <a:solidFill>
            <a:srgbClr val="6ED4D4"/>
          </a:solidFill>
          <a:ln w="9525">
            <a:noFill/>
          </a:ln>
        </p:spPr>
        <p:txBody>
          <a:bodyPr anchor="ctr" anchorCtr="0"/>
          <a:p>
            <a:pPr algn="ctr" eaLnBrk="1" hangingPunct="1"/>
            <a:endParaRPr lang="zh-CN" altLang="en-US" sz="100" dirty="0">
              <a:solidFill>
                <a:srgbClr val="FFFFFF"/>
              </a:solidFill>
              <a:latin typeface="Calibri" panose="020F0502020204030204" pitchFamily="34" charset="0"/>
              <a:ea typeface="微软雅黑" panose="020B0503020204020204" pitchFamily="34" charset="-122"/>
            </a:endParaRPr>
          </a:p>
        </p:txBody>
      </p:sp>
      <p:sp>
        <p:nvSpPr>
          <p:cNvPr id="2" name="标题 1"/>
          <p:cNvSpPr>
            <a:spLocks noGrp="1"/>
          </p:cNvSpPr>
          <p:nvPr>
            <p:ph type="title"/>
          </p:nvPr>
        </p:nvSpPr>
        <p:spPr>
          <a:xfrm>
            <a:off x="3049693" y="151130"/>
            <a:ext cx="8532707" cy="563245"/>
          </a:xfrm>
        </p:spPr>
        <p:txBody>
          <a:bodyPr/>
          <a:lstStyle>
            <a:lvl1pPr algn="l">
              <a:defRPr sz="2400" u="none" strike="noStrike" kern="1200" cap="none" spc="0" normalizeH="0">
                <a:solidFill>
                  <a:schemeClr val="bg1"/>
                </a:solidFill>
                <a:uFillTx/>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0D98669-C0B6-4013-AB60-76BCC156048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0" name="文本框 9"/>
          <p:cNvSpPr txBox="1"/>
          <p:nvPr/>
        </p:nvSpPr>
        <p:spPr>
          <a:xfrm>
            <a:off x="527473" y="188595"/>
            <a:ext cx="2522220" cy="460375"/>
          </a:xfrm>
          <a:prstGeom prst="rect">
            <a:avLst/>
          </a:prstGeom>
          <a:noFill/>
        </p:spPr>
        <p:txBody>
          <a:bodyPr wrap="square" rtlCol="0">
            <a:spAutoFit/>
          </a:bodyPr>
          <a:p>
            <a:pPr marL="0" lvl="0" indent="0" defTabSz="914400">
              <a:lnSpc>
                <a:spcPct val="100000"/>
              </a:lnSpc>
              <a:spcAft>
                <a:spcPct val="0"/>
              </a:spcAft>
              <a:buNone/>
            </a:pPr>
            <a:r>
              <a:rPr lang="en-US" altLang="zh-CN"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2 </a:t>
            </a:r>
            <a:r>
              <a:rPr lang="zh-CN" altLang="en-US"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实验目标</a:t>
            </a:r>
            <a:endParaRPr lang="en-US" altLang="zh-CN"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showMasterSp="0">
  <p:cSld name="实验内容">
    <p:bg>
      <p:bgPr>
        <a:solidFill>
          <a:schemeClr val="bg1"/>
        </a:solidFill>
        <a:effectLst/>
      </p:bgPr>
    </p:bg>
    <p:spTree>
      <p:nvGrpSpPr>
        <p:cNvPr id="1" name=""/>
        <p:cNvGrpSpPr/>
        <p:nvPr/>
      </p:nvGrpSpPr>
      <p:grpSpPr>
        <a:xfrm>
          <a:off x="0" y="0"/>
          <a:ext cx="0" cy="0"/>
          <a:chOff x="0" y="0"/>
          <a:chExt cx="0" cy="0"/>
        </a:xfrm>
      </p:grpSpPr>
      <p:sp>
        <p:nvSpPr>
          <p:cNvPr id="11" name="平行四边形 6"/>
          <p:cNvSpPr/>
          <p:nvPr>
            <p:custDataLst>
              <p:tags r:id="rId2"/>
            </p:custDataLst>
          </p:nvPr>
        </p:nvSpPr>
        <p:spPr>
          <a:xfrm>
            <a:off x="2772833" y="116205"/>
            <a:ext cx="9077960" cy="551180"/>
          </a:xfrm>
          <a:prstGeom prst="parallelogram">
            <a:avLst>
              <a:gd name="adj" fmla="val 41485"/>
            </a:avLst>
          </a:prstGeom>
          <a:solidFill>
            <a:srgbClr val="B5121B"/>
          </a:solidFill>
          <a:ln w="9525">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tx1">
                  <a:lumMod val="75000"/>
                  <a:lumOff val="25000"/>
                </a:schemeClr>
              </a:solidFill>
              <a:effectLst/>
              <a:uLnTx/>
              <a:uFillTx/>
              <a:latin typeface="Calibri" panose="020F0502020204030204" pitchFamily="34" charset="0"/>
              <a:ea typeface="+mn-ea"/>
              <a:cs typeface="+mn-cs"/>
            </a:endParaRPr>
          </a:p>
        </p:txBody>
      </p:sp>
      <p:sp>
        <p:nvSpPr>
          <p:cNvPr id="30722" name="平行四边形 7"/>
          <p:cNvSpPr/>
          <p:nvPr>
            <p:custDataLst>
              <p:tags r:id="rId3"/>
            </p:custDataLst>
          </p:nvPr>
        </p:nvSpPr>
        <p:spPr>
          <a:xfrm>
            <a:off x="381000" y="107315"/>
            <a:ext cx="2549313" cy="549275"/>
          </a:xfrm>
          <a:prstGeom prst="parallelogram">
            <a:avLst>
              <a:gd name="adj" fmla="val 41621"/>
            </a:avLst>
          </a:prstGeom>
          <a:solidFill>
            <a:srgbClr val="6ED4D4"/>
          </a:solidFill>
          <a:ln w="9525">
            <a:noFill/>
          </a:ln>
        </p:spPr>
        <p:txBody>
          <a:bodyPr anchor="ctr" anchorCtr="0"/>
          <a:p>
            <a:pPr algn="ctr" eaLnBrk="1" hangingPunct="1"/>
            <a:endParaRPr lang="zh-CN" altLang="en-US" sz="100" dirty="0">
              <a:solidFill>
                <a:srgbClr val="FFFFFF"/>
              </a:solidFill>
              <a:latin typeface="Calibri" panose="020F0502020204030204" pitchFamily="34" charset="0"/>
              <a:ea typeface="微软雅黑" panose="020B0503020204020204" pitchFamily="34" charset="-122"/>
            </a:endParaRPr>
          </a:p>
        </p:txBody>
      </p:sp>
      <p:sp>
        <p:nvSpPr>
          <p:cNvPr id="2" name="标题 1"/>
          <p:cNvSpPr>
            <a:spLocks noGrp="1"/>
          </p:cNvSpPr>
          <p:nvPr>
            <p:ph type="title"/>
          </p:nvPr>
        </p:nvSpPr>
        <p:spPr>
          <a:xfrm>
            <a:off x="2981113" y="151130"/>
            <a:ext cx="8601287" cy="563245"/>
          </a:xfrm>
        </p:spPr>
        <p:txBody>
          <a:bodyPr/>
          <a:lstStyle>
            <a:lvl1pPr algn="l">
              <a:defRPr sz="2400" u="none" strike="noStrike" kern="1200" cap="none" spc="0" normalizeH="0">
                <a:solidFill>
                  <a:schemeClr val="bg1"/>
                </a:solidFill>
                <a:uFillTx/>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0D98669-C0B6-4013-AB60-76BCC156048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0" name="文本框 9"/>
          <p:cNvSpPr txBox="1"/>
          <p:nvPr/>
        </p:nvSpPr>
        <p:spPr>
          <a:xfrm>
            <a:off x="502073" y="151130"/>
            <a:ext cx="2305473" cy="460375"/>
          </a:xfrm>
          <a:prstGeom prst="rect">
            <a:avLst/>
          </a:prstGeom>
          <a:noFill/>
        </p:spPr>
        <p:txBody>
          <a:bodyPr wrap="square" rtlCol="0">
            <a:spAutoFit/>
          </a:bodyPr>
          <a:p>
            <a:pPr marL="0" lvl="0" indent="0" defTabSz="914400">
              <a:lnSpc>
                <a:spcPct val="100000"/>
              </a:lnSpc>
              <a:spcAft>
                <a:spcPct val="0"/>
              </a:spcAft>
              <a:buNone/>
            </a:pPr>
            <a:r>
              <a:rPr lang="en-US" altLang="zh-CN"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lang="zh-CN" altLang="en-US"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实验内容</a:t>
            </a:r>
            <a:endParaRPr lang="en-US" altLang="zh-CN"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showMasterSp="0">
  <p:cSld name="拓展训练">
    <p:bg>
      <p:bgPr>
        <a:solidFill>
          <a:schemeClr val="bg1"/>
        </a:solidFill>
        <a:effectLst/>
      </p:bgPr>
    </p:bg>
    <p:spTree>
      <p:nvGrpSpPr>
        <p:cNvPr id="1" name=""/>
        <p:cNvGrpSpPr/>
        <p:nvPr/>
      </p:nvGrpSpPr>
      <p:grpSpPr>
        <a:xfrm>
          <a:off x="0" y="0"/>
          <a:ext cx="0" cy="0"/>
          <a:chOff x="0" y="0"/>
          <a:chExt cx="0" cy="0"/>
        </a:xfrm>
      </p:grpSpPr>
      <p:sp>
        <p:nvSpPr>
          <p:cNvPr id="11" name="平行四边形 6"/>
          <p:cNvSpPr/>
          <p:nvPr>
            <p:custDataLst>
              <p:tags r:id="rId2"/>
            </p:custDataLst>
          </p:nvPr>
        </p:nvSpPr>
        <p:spPr>
          <a:xfrm>
            <a:off x="2929467" y="116205"/>
            <a:ext cx="8921327" cy="551180"/>
          </a:xfrm>
          <a:prstGeom prst="parallelogram">
            <a:avLst>
              <a:gd name="adj" fmla="val 41485"/>
            </a:avLst>
          </a:prstGeom>
          <a:solidFill>
            <a:srgbClr val="B5121B"/>
          </a:solidFill>
          <a:ln w="9525">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tx1">
                  <a:lumMod val="75000"/>
                  <a:lumOff val="25000"/>
                </a:schemeClr>
              </a:solidFill>
              <a:effectLst/>
              <a:uLnTx/>
              <a:uFillTx/>
              <a:latin typeface="Calibri" panose="020F0502020204030204" pitchFamily="34" charset="0"/>
              <a:ea typeface="+mn-ea"/>
              <a:cs typeface="+mn-cs"/>
            </a:endParaRPr>
          </a:p>
        </p:txBody>
      </p:sp>
      <p:sp>
        <p:nvSpPr>
          <p:cNvPr id="30722" name="平行四边形 7"/>
          <p:cNvSpPr/>
          <p:nvPr>
            <p:custDataLst>
              <p:tags r:id="rId3"/>
            </p:custDataLst>
          </p:nvPr>
        </p:nvSpPr>
        <p:spPr>
          <a:xfrm>
            <a:off x="334433" y="107315"/>
            <a:ext cx="2595880" cy="549275"/>
          </a:xfrm>
          <a:prstGeom prst="parallelogram">
            <a:avLst>
              <a:gd name="adj" fmla="val 41621"/>
            </a:avLst>
          </a:prstGeom>
          <a:solidFill>
            <a:srgbClr val="6ED4D4"/>
          </a:solidFill>
          <a:ln w="9525">
            <a:noFill/>
          </a:ln>
        </p:spPr>
        <p:txBody>
          <a:bodyPr anchor="ctr" anchorCtr="0"/>
          <a:p>
            <a:pPr algn="ctr" eaLnBrk="1" hangingPunct="1"/>
            <a:endParaRPr lang="zh-CN" altLang="en-US" sz="100" dirty="0">
              <a:solidFill>
                <a:srgbClr val="FFFFFF"/>
              </a:solidFill>
              <a:latin typeface="Calibri" panose="020F0502020204030204" pitchFamily="34" charset="0"/>
              <a:ea typeface="微软雅黑" panose="020B0503020204020204" pitchFamily="34" charset="-122"/>
            </a:endParaRPr>
          </a:p>
        </p:txBody>
      </p:sp>
      <p:sp>
        <p:nvSpPr>
          <p:cNvPr id="2" name="标题 1"/>
          <p:cNvSpPr>
            <a:spLocks noGrp="1"/>
          </p:cNvSpPr>
          <p:nvPr>
            <p:ph type="title"/>
          </p:nvPr>
        </p:nvSpPr>
        <p:spPr>
          <a:xfrm>
            <a:off x="3095413" y="151130"/>
            <a:ext cx="8486987" cy="563245"/>
          </a:xfrm>
        </p:spPr>
        <p:txBody>
          <a:bodyPr/>
          <a:lstStyle>
            <a:lvl1pPr algn="l">
              <a:defRPr sz="2400" u="none" strike="noStrike" kern="1200" cap="none" spc="0" normalizeH="0">
                <a:solidFill>
                  <a:schemeClr val="bg1"/>
                </a:solidFill>
                <a:uFillTx/>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0D98669-C0B6-4013-AB60-76BCC156048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0" name="文本框 9"/>
          <p:cNvSpPr txBox="1"/>
          <p:nvPr/>
        </p:nvSpPr>
        <p:spPr>
          <a:xfrm>
            <a:off x="502073" y="151130"/>
            <a:ext cx="2322407" cy="460375"/>
          </a:xfrm>
          <a:prstGeom prst="rect">
            <a:avLst/>
          </a:prstGeom>
          <a:noFill/>
        </p:spPr>
        <p:txBody>
          <a:bodyPr wrap="square" rtlCol="0">
            <a:spAutoFit/>
          </a:bodyPr>
          <a:p>
            <a:pPr marL="0" lvl="0" indent="0" defTabSz="914400">
              <a:lnSpc>
                <a:spcPct val="100000"/>
              </a:lnSpc>
              <a:spcAft>
                <a:spcPct val="0"/>
              </a:spcAft>
              <a:buNone/>
            </a:pPr>
            <a:r>
              <a:rPr lang="en-US" altLang="zh-CN"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拓展训练</a:t>
            </a:r>
            <a:endParaRPr lang="en-US" altLang="zh-CN"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showMasterSp="0">
  <p:cSld name="点播">
    <p:bg>
      <p:bgPr>
        <a:solidFill>
          <a:schemeClr val="bg1"/>
        </a:solidFill>
        <a:effectLst/>
      </p:bgPr>
    </p:bg>
    <p:spTree>
      <p:nvGrpSpPr>
        <p:cNvPr id="1" name=""/>
        <p:cNvGrpSpPr/>
        <p:nvPr/>
      </p:nvGrpSpPr>
      <p:grpSpPr>
        <a:xfrm>
          <a:off x="0" y="0"/>
          <a:ext cx="0" cy="0"/>
          <a:chOff x="0" y="0"/>
          <a:chExt cx="0" cy="0"/>
        </a:xfrm>
      </p:grpSpPr>
      <p:sp>
        <p:nvSpPr>
          <p:cNvPr id="11" name="平行四边形 6"/>
          <p:cNvSpPr/>
          <p:nvPr>
            <p:custDataLst>
              <p:tags r:id="rId2"/>
            </p:custDataLst>
          </p:nvPr>
        </p:nvSpPr>
        <p:spPr>
          <a:xfrm>
            <a:off x="2423795" y="116205"/>
            <a:ext cx="9426575" cy="551180"/>
          </a:xfrm>
          <a:prstGeom prst="parallelogram">
            <a:avLst>
              <a:gd name="adj" fmla="val 41485"/>
            </a:avLst>
          </a:prstGeom>
          <a:solidFill>
            <a:srgbClr val="B5121B"/>
          </a:solidFill>
          <a:ln w="9525">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tx1">
                  <a:lumMod val="75000"/>
                  <a:lumOff val="25000"/>
                </a:schemeClr>
              </a:solidFill>
              <a:effectLst/>
              <a:uLnTx/>
              <a:uFillTx/>
              <a:latin typeface="Calibri" panose="020F0502020204030204" pitchFamily="34" charset="0"/>
              <a:ea typeface="+mn-ea"/>
              <a:cs typeface="+mn-cs"/>
            </a:endParaRPr>
          </a:p>
        </p:txBody>
      </p:sp>
      <p:sp>
        <p:nvSpPr>
          <p:cNvPr id="30722" name="平行四边形 7"/>
          <p:cNvSpPr/>
          <p:nvPr>
            <p:custDataLst>
              <p:tags r:id="rId3"/>
            </p:custDataLst>
          </p:nvPr>
        </p:nvSpPr>
        <p:spPr>
          <a:xfrm>
            <a:off x="334645" y="107315"/>
            <a:ext cx="2262188" cy="549275"/>
          </a:xfrm>
          <a:prstGeom prst="parallelogram">
            <a:avLst>
              <a:gd name="adj" fmla="val 41621"/>
            </a:avLst>
          </a:prstGeom>
          <a:solidFill>
            <a:srgbClr val="6ED4D4"/>
          </a:solidFill>
          <a:ln w="9525">
            <a:noFill/>
          </a:ln>
        </p:spPr>
        <p:txBody>
          <a:bodyPr anchor="ctr" anchorCtr="0"/>
          <a:p>
            <a:pPr algn="ctr" eaLnBrk="1" hangingPunct="1"/>
            <a:endParaRPr lang="zh-CN" altLang="en-US" sz="100" dirty="0">
              <a:solidFill>
                <a:srgbClr val="FFFFFF"/>
              </a:solidFill>
              <a:latin typeface="Calibri" panose="020F0502020204030204" pitchFamily="34" charset="0"/>
              <a:ea typeface="微软雅黑" panose="020B0503020204020204" pitchFamily="34" charset="-122"/>
            </a:endParaRPr>
          </a:p>
        </p:txBody>
      </p:sp>
      <p:sp>
        <p:nvSpPr>
          <p:cNvPr id="2" name="标题 1"/>
          <p:cNvSpPr>
            <a:spLocks noGrp="1"/>
          </p:cNvSpPr>
          <p:nvPr>
            <p:ph type="title"/>
          </p:nvPr>
        </p:nvSpPr>
        <p:spPr>
          <a:xfrm>
            <a:off x="2616835" y="151130"/>
            <a:ext cx="8965565" cy="563245"/>
          </a:xfrm>
        </p:spPr>
        <p:txBody>
          <a:bodyPr/>
          <a:lstStyle>
            <a:lvl1pPr algn="l">
              <a:defRPr sz="2400" u="none" strike="noStrike" kern="1200" cap="none" spc="0" normalizeH="0">
                <a:solidFill>
                  <a:schemeClr val="bg1"/>
                </a:solidFill>
                <a:uFillTx/>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0D98669-C0B6-4013-AB60-76BCC156048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0" name="文本框 9"/>
          <p:cNvSpPr txBox="1"/>
          <p:nvPr/>
        </p:nvSpPr>
        <p:spPr>
          <a:xfrm>
            <a:off x="1007533" y="188595"/>
            <a:ext cx="1779271" cy="460375"/>
          </a:xfrm>
          <a:prstGeom prst="rect">
            <a:avLst/>
          </a:prstGeom>
          <a:noFill/>
        </p:spPr>
        <p:txBody>
          <a:bodyPr wrap="square" rtlCol="0">
            <a:spAutoFit/>
          </a:bodyPr>
          <a:p>
            <a:pPr marL="0" lvl="0" indent="0" defTabSz="914400">
              <a:lnSpc>
                <a:spcPct val="100000"/>
              </a:lnSpc>
              <a:spcAft>
                <a:spcPct val="0"/>
              </a:spcAft>
              <a:buNone/>
            </a:pPr>
            <a:r>
              <a:rPr lang="zh-CN" altLang="en-US" sz="2400" b="1" dirty="0">
                <a:solidFill>
                  <a:srgbClr val="404040"/>
                </a:solidFill>
                <a:latin typeface="微软雅黑" panose="020B0503020204020204" pitchFamily="34" charset="-122"/>
                <a:ea typeface="微软雅黑" panose="020B0503020204020204" pitchFamily="34" charset="-122"/>
                <a:sym typeface="+mn-ea"/>
              </a:rPr>
              <a:t>点</a:t>
            </a:r>
            <a:r>
              <a:rPr lang="zh-CN" altLang="en-US" sz="2400" b="1" dirty="0">
                <a:solidFill>
                  <a:srgbClr val="404040"/>
                </a:solidFill>
                <a:latin typeface="微软雅黑" panose="020B0503020204020204" pitchFamily="34" charset="-122"/>
                <a:ea typeface="微软雅黑" panose="020B0503020204020204" pitchFamily="34" charset="-122"/>
                <a:sym typeface="+mn-ea"/>
              </a:rPr>
              <a:t>拨</a:t>
            </a:r>
            <a:endParaRPr lang="zh-CN" altLang="en-US" sz="2400" b="1" dirty="0">
              <a:solidFill>
                <a:srgbClr val="404040"/>
              </a:solidFill>
              <a:latin typeface="微软雅黑" panose="020B0503020204020204" pitchFamily="34" charset="-122"/>
              <a:ea typeface="微软雅黑" panose="020B0503020204020204" pitchFamily="34" charset="-122"/>
              <a:sym typeface="+mn-ea"/>
            </a:endParaRPr>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bg>
      <p:bgPr>
        <a:solidFill>
          <a:schemeClr val="bg1"/>
        </a:solidFill>
        <a:effectLst/>
      </p:bgPr>
    </p:bg>
    <p:spTree>
      <p:nvGrpSpPr>
        <p:cNvPr id="1" name=""/>
        <p:cNvGrpSpPr/>
        <p:nvPr/>
      </p:nvGrpSpPr>
      <p:grpSpPr>
        <a:xfrm>
          <a:off x="0" y="0"/>
          <a:ext cx="0" cy="0"/>
          <a:chOff x="0" y="0"/>
          <a:chExt cx="0" cy="0"/>
        </a:xfrm>
      </p:grpSpPr>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F32987A7-A8C8-41E6-8129-ACF132E4763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oleObject" Target="../embeddings/oleObject2.bin"/><Relationship Id="rId8" Type="http://schemas.openxmlformats.org/officeDocument/2006/relationships/tags" Target="../tags/tag1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vmlDrawing" Target="../drawings/vmlDrawing2.v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image" Target="../media/image1.pn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8" name="Rectangle 6"/>
          <p:cNvSpPr>
            <a:spLocks noGrp="1"/>
          </p:cNvSpPr>
          <p:nvPr>
            <p:ph type="body" idx="1"/>
          </p:nvPr>
        </p:nvSpPr>
        <p:spPr>
          <a:xfrm>
            <a:off x="609600" y="900430"/>
            <a:ext cx="10972800" cy="5681980"/>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3082" name="Rectangle 10"/>
          <p:cNvSpPr>
            <a:spLocks noGrp="1"/>
          </p:cNvSpPr>
          <p:nvPr>
            <p:ph type="title"/>
          </p:nvPr>
        </p:nvSpPr>
        <p:spPr>
          <a:xfrm>
            <a:off x="609600" y="150813"/>
            <a:ext cx="10972800" cy="563562"/>
          </a:xfrm>
          <a:prstGeom prst="rect">
            <a:avLst/>
          </a:prstGeom>
          <a:noFill/>
          <a:ln w="9525">
            <a:noFill/>
          </a:ln>
        </p:spPr>
        <p:txBody>
          <a:bodyPr anchor="ctr" anchorCtr="0"/>
          <a:p>
            <a:pPr lvl="0"/>
            <a:r>
              <a:rPr lang="en-US" altLang="zh-CN" dirty="0"/>
              <a:t>Click to edit Master title style</a:t>
            </a:r>
            <a:endParaRPr lang="en-US" altLang="zh-CN" dirty="0"/>
          </a:p>
        </p:txBody>
      </p:sp>
      <p:graphicFrame>
        <p:nvGraphicFramePr>
          <p:cNvPr id="18435" name="Object 3"/>
          <p:cNvGraphicFramePr>
            <a:graphicFrameLocks noChangeAspect="1"/>
          </p:cNvGraphicFramePr>
          <p:nvPr>
            <p:custDataLst>
              <p:tags r:id="rId8"/>
            </p:custDataLst>
          </p:nvPr>
        </p:nvGraphicFramePr>
        <p:xfrm>
          <a:off x="0" y="0"/>
          <a:ext cx="12192000" cy="692150"/>
        </p:xfrm>
        <a:graphic>
          <a:graphicData uri="http://schemas.openxmlformats.org/presentationml/2006/ole">
            <mc:AlternateContent xmlns:mc="http://schemas.openxmlformats.org/markup-compatibility/2006">
              <mc:Choice xmlns:v="urn:schemas-microsoft-com:vml" Requires="v">
                <p:oleObj spid="_x0000_s3085" name="" r:id="rId9" imgW="7391400" imgH="914400" progId="Photoshop.Image.6">
                  <p:embed/>
                </p:oleObj>
              </mc:Choice>
              <mc:Fallback>
                <p:oleObj name="" r:id="rId9" imgW="7391400" imgH="914400" progId="Photoshop.Image.6">
                  <p:embed/>
                  <p:pic>
                    <p:nvPicPr>
                      <p:cNvPr id="0" name="图片 3084"/>
                      <p:cNvPicPr/>
                      <p:nvPr/>
                    </p:nvPicPr>
                    <p:blipFill>
                      <a:blip r:embed="rId10"/>
                      <a:stretch>
                        <a:fillRect/>
                      </a:stretch>
                    </p:blipFill>
                    <p:spPr>
                      <a:xfrm>
                        <a:off x="0" y="0"/>
                        <a:ext cx="12192000" cy="692150"/>
                      </a:xfrm>
                      <a:prstGeom prst="rect">
                        <a:avLst/>
                      </a:prstGeom>
                      <a:noFill/>
                      <a:ln w="38100">
                        <a:noFill/>
                        <a:miter/>
                      </a:ln>
                    </p:spPr>
                  </p:pic>
                </p:oleObj>
              </mc:Fallback>
            </mc:AlternateContent>
          </a:graphicData>
        </a:graphic>
      </p:graphicFrame>
      <p:sp>
        <p:nvSpPr>
          <p:cNvPr id="14" name="Rectangle 5"/>
          <p:cNvSpPr>
            <a:spLocks noChangeArrowheads="1"/>
          </p:cNvSpPr>
          <p:nvPr>
            <p:custDataLst>
              <p:tags r:id="rId11"/>
            </p:custDataLst>
          </p:nvPr>
        </p:nvSpPr>
        <p:spPr bwMode="auto">
          <a:xfrm>
            <a:off x="0" y="692150"/>
            <a:ext cx="12192000" cy="73025"/>
          </a:xfrm>
          <a:prstGeom prst="rect">
            <a:avLst/>
          </a:prstGeom>
          <a:gradFill rotWithShape="1">
            <a:gsLst>
              <a:gs pos="0">
                <a:srgbClr val="CDEDFA"/>
              </a:gs>
              <a:gs pos="50000">
                <a:schemeClr val="accent1"/>
              </a:gs>
              <a:gs pos="100000">
                <a:srgbClr val="CDEDFA"/>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smtClean="0">
              <a:ln>
                <a:noFill/>
              </a:ln>
              <a:solidFill>
                <a:srgbClr val="2B166E"/>
              </a:solidFill>
              <a:effectLst/>
              <a:uLnTx/>
              <a:uFillTx/>
              <a:latin typeface="Arial" panose="020B0604020202020204" pitchFamily="34" charset="0"/>
              <a:ea typeface="微软雅黑" panose="020B0503020204020204" pitchFamily="34" charset="-122"/>
              <a:cs typeface="+mn-cs"/>
            </a:endParaRPr>
          </a:p>
        </p:txBody>
      </p:sp>
      <p:sp>
        <p:nvSpPr>
          <p:cNvPr id="18434" name="未知"/>
          <p:cNvSpPr/>
          <p:nvPr>
            <p:custDataLst>
              <p:tags r:id="rId12"/>
            </p:custDataLst>
          </p:nvPr>
        </p:nvSpPr>
        <p:spPr>
          <a:xfrm>
            <a:off x="0" y="5445125"/>
            <a:ext cx="12192000" cy="1414463"/>
          </a:xfrm>
          <a:custGeom>
            <a:avLst/>
            <a:gdLst/>
            <a:ahLst/>
            <a:cxnLst>
              <a:cxn ang="0">
                <a:pos x="2147483646" y="2147483646"/>
              </a:cxn>
              <a:cxn ang="0">
                <a:pos x="2147483646" y="0"/>
              </a:cxn>
              <a:cxn ang="0">
                <a:pos x="2147483646" y="2147483646"/>
              </a:cxn>
              <a:cxn ang="0">
                <a:pos x="0" y="2147483646"/>
              </a:cxn>
              <a:cxn ang="0">
                <a:pos x="0" y="2147483646"/>
              </a:cxn>
              <a:cxn ang="0">
                <a:pos x="2147483646" y="2147483646"/>
              </a:cxn>
            </a:cxnLst>
            <a:pathLst>
              <a:path w="5760" h="891">
                <a:moveTo>
                  <a:pt x="5760" y="885"/>
                </a:moveTo>
                <a:lnTo>
                  <a:pt x="5760" y="0"/>
                </a:lnTo>
                <a:cubicBezTo>
                  <a:pt x="4888" y="573"/>
                  <a:pt x="3696" y="609"/>
                  <a:pt x="2832" y="626"/>
                </a:cubicBezTo>
                <a:cubicBezTo>
                  <a:pt x="1968" y="643"/>
                  <a:pt x="640" y="474"/>
                  <a:pt x="0" y="36"/>
                </a:cubicBezTo>
                <a:lnTo>
                  <a:pt x="0" y="891"/>
                </a:lnTo>
                <a:lnTo>
                  <a:pt x="5760" y="885"/>
                </a:lnTo>
                <a:close/>
              </a:path>
            </a:pathLst>
          </a:custGeom>
          <a:gradFill rotWithShape="1">
            <a:gsLst>
              <a:gs pos="0">
                <a:schemeClr val="accent1">
                  <a:alpha val="100000"/>
                </a:schemeClr>
              </a:gs>
              <a:gs pos="100000">
                <a:srgbClr val="E3F5FC">
                  <a:alpha val="100000"/>
                </a:srgbClr>
              </a:gs>
            </a:gsLst>
            <a:lin ang="5400000" scaled="1"/>
            <a:tileRect/>
          </a:gradFill>
          <a:ln w="9525">
            <a:noFill/>
          </a:ln>
        </p:spPr>
        <p:txBody>
          <a:bodyPr/>
          <a:p>
            <a:endParaRPr lang="zh-CN" altLang="en-US" sz="10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sldNum="0" hdr="0" ftr="0" dt="0"/>
  <p:txStyles>
    <p:titleStyle>
      <a:lvl1pPr algn="ctr" rtl="0" eaLnBrk="0" fontAlgn="base" hangingPunct="0">
        <a:spcBef>
          <a:spcPct val="0"/>
        </a:spcBef>
        <a:spcAft>
          <a:spcPct val="0"/>
        </a:spcAft>
        <a:defRPr sz="2400" b="1" kern="1200">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anose="020B0604030504040204" pitchFamily="34" charset="0"/>
        </a:defRPr>
      </a:lvl2pPr>
      <a:lvl3pPr algn="ctr" rtl="0" eaLnBrk="0" fontAlgn="base" hangingPunct="0">
        <a:spcBef>
          <a:spcPct val="0"/>
        </a:spcBef>
        <a:spcAft>
          <a:spcPct val="0"/>
        </a:spcAft>
        <a:defRPr sz="3200" b="1">
          <a:solidFill>
            <a:schemeClr val="bg1"/>
          </a:solidFill>
          <a:latin typeface="Verdana" panose="020B0604030504040204" pitchFamily="34" charset="0"/>
        </a:defRPr>
      </a:lvl3pPr>
      <a:lvl4pPr algn="ctr" rtl="0" eaLnBrk="0" fontAlgn="base" hangingPunct="0">
        <a:spcBef>
          <a:spcPct val="0"/>
        </a:spcBef>
        <a:spcAft>
          <a:spcPct val="0"/>
        </a:spcAft>
        <a:defRPr sz="3200" b="1">
          <a:solidFill>
            <a:schemeClr val="bg1"/>
          </a:solidFill>
          <a:latin typeface="Verdana" panose="020B0604030504040204" pitchFamily="34" charset="0"/>
        </a:defRPr>
      </a:lvl4pPr>
      <a:lvl5pPr algn="ctr" rtl="0" eaLnBrk="0" fontAlgn="base" hangingPunct="0">
        <a:spcBef>
          <a:spcPct val="0"/>
        </a:spcBef>
        <a:spcAft>
          <a:spcPct val="0"/>
        </a:spcAft>
        <a:defRPr sz="3200" b="1">
          <a:solidFill>
            <a:schemeClr val="bg1"/>
          </a:solidFill>
          <a:latin typeface="Verdana" panose="020B0604030504040204" pitchFamily="34" charset="0"/>
        </a:defRPr>
      </a:lvl5pPr>
      <a:lvl6pPr marL="457200" algn="ctr" rtl="0" eaLnBrk="0" fontAlgn="base" hangingPunct="0">
        <a:spcBef>
          <a:spcPct val="0"/>
        </a:spcBef>
        <a:spcAft>
          <a:spcPct val="0"/>
        </a:spcAft>
        <a:defRPr sz="3200" b="1">
          <a:solidFill>
            <a:schemeClr val="bg1"/>
          </a:solidFill>
          <a:latin typeface="Verdana" panose="020B0604030504040204" pitchFamily="34" charset="0"/>
        </a:defRPr>
      </a:lvl6pPr>
      <a:lvl7pPr marL="914400" algn="ctr" rtl="0" eaLnBrk="0" fontAlgn="base" hangingPunct="0">
        <a:spcBef>
          <a:spcPct val="0"/>
        </a:spcBef>
        <a:spcAft>
          <a:spcPct val="0"/>
        </a:spcAft>
        <a:defRPr sz="3200" b="1">
          <a:solidFill>
            <a:schemeClr val="bg1"/>
          </a:solidFill>
          <a:latin typeface="Verdana" panose="020B0604030504040204" pitchFamily="34" charset="0"/>
        </a:defRPr>
      </a:lvl7pPr>
      <a:lvl8pPr marL="1371600" algn="ctr" rtl="0" eaLnBrk="0" fontAlgn="base" hangingPunct="0">
        <a:spcBef>
          <a:spcPct val="0"/>
        </a:spcBef>
        <a:spcAft>
          <a:spcPct val="0"/>
        </a:spcAft>
        <a:defRPr sz="3200" b="1">
          <a:solidFill>
            <a:schemeClr val="bg1"/>
          </a:solidFill>
          <a:latin typeface="Verdana" panose="020B0604030504040204" pitchFamily="34" charset="0"/>
        </a:defRPr>
      </a:lvl8pPr>
      <a:lvl9pPr marL="1828800" algn="ctr" rtl="0" eaLnBrk="0" fontAlgn="base" hangingPunct="0">
        <a:spcBef>
          <a:spcPct val="0"/>
        </a:spcBef>
        <a:spcAft>
          <a:spcPct val="0"/>
        </a:spcAft>
        <a:defRPr sz="3200" b="1">
          <a:solidFill>
            <a:schemeClr val="bg1"/>
          </a:solidFill>
          <a:latin typeface="Verdana" panose="020B0604030504040204" pitchFamily="34" charset="0"/>
        </a:defRPr>
      </a:lvl9pPr>
    </p:titleStyle>
    <p:bodyStyle>
      <a:lvl1pPr marL="257175" indent="-257175" algn="l" rtl="0" eaLnBrk="0" fontAlgn="base" hangingPunct="0">
        <a:spcBef>
          <a:spcPct val="15000"/>
        </a:spcBef>
        <a:spcAft>
          <a:spcPct val="0"/>
        </a:spcAft>
        <a:buClr>
          <a:schemeClr val="hlink"/>
        </a:buClr>
        <a:buFont typeface="Wingdings" panose="05000000000000000000" pitchFamily="2" charset="2"/>
        <a:buChar char="v"/>
        <a:defRPr sz="2100" b="1" kern="1200">
          <a:solidFill>
            <a:schemeClr val="tx1"/>
          </a:solidFill>
          <a:latin typeface="+mn-lt"/>
          <a:ea typeface="+mn-ea"/>
          <a:cs typeface="+mn-cs"/>
        </a:defRPr>
      </a:lvl1pPr>
      <a:lvl2pPr marL="557530" indent="-213995" algn="l" rtl="0" eaLnBrk="0" fontAlgn="base" hangingPunct="0">
        <a:spcBef>
          <a:spcPct val="15000"/>
        </a:spcBef>
        <a:spcAft>
          <a:spcPct val="0"/>
        </a:spcAft>
        <a:buClr>
          <a:schemeClr val="accent1"/>
        </a:buClr>
        <a:buFont typeface="Wingdings" panose="05000000000000000000" pitchFamily="2" charset="2"/>
        <a:buChar char="§"/>
        <a:defRPr sz="2100" kern="1200">
          <a:solidFill>
            <a:schemeClr val="tx1"/>
          </a:solidFill>
          <a:latin typeface="Arial" panose="020B0604020202020204" pitchFamily="34" charset="0"/>
          <a:ea typeface="+mn-ea"/>
          <a:cs typeface="+mn-cs"/>
        </a:defRPr>
      </a:lvl2pPr>
      <a:lvl3pPr marL="857250" indent="-171450" algn="l" rtl="0" eaLnBrk="0" fontAlgn="base" hangingPunct="0">
        <a:spcBef>
          <a:spcPct val="15000"/>
        </a:spcBef>
        <a:spcAft>
          <a:spcPct val="0"/>
        </a:spcAft>
        <a:buClr>
          <a:schemeClr val="tx1"/>
        </a:buClr>
        <a:buChar char="•"/>
        <a:defRPr sz="1800" kern="1200">
          <a:solidFill>
            <a:schemeClr val="tx1"/>
          </a:solidFill>
          <a:latin typeface="Arial" panose="020B0604020202020204" pitchFamily="34" charset="0"/>
          <a:ea typeface="+mn-ea"/>
          <a:cs typeface="+mn-cs"/>
        </a:defRPr>
      </a:lvl3pPr>
      <a:lvl4pPr marL="1200150" indent="-171450" algn="l" rtl="0" eaLnBrk="0" fontAlgn="base" hangingPunct="0">
        <a:spcBef>
          <a:spcPct val="15000"/>
        </a:spcBef>
        <a:spcAft>
          <a:spcPct val="0"/>
        </a:spcAft>
        <a:buChar char="–"/>
        <a:defRPr sz="1500" kern="1200">
          <a:solidFill>
            <a:schemeClr val="tx1"/>
          </a:solidFill>
          <a:latin typeface="Arial" panose="020B0604020202020204" pitchFamily="34" charset="0"/>
          <a:ea typeface="+mn-ea"/>
          <a:cs typeface="+mn-cs"/>
        </a:defRPr>
      </a:lvl4pPr>
      <a:lvl5pPr marL="1543050" indent="-171450" algn="l" rtl="0" eaLnBrk="0" fontAlgn="base" hangingPunct="0">
        <a:spcBef>
          <a:spcPct val="15000"/>
        </a:spcBef>
        <a:spcAft>
          <a:spcPct val="0"/>
        </a:spcAft>
        <a:buChar char="»"/>
        <a:defRPr sz="150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7.xml"/><Relationship Id="rId3" Type="http://schemas.openxmlformats.org/officeDocument/2006/relationships/tags" Target="../tags/tag24.xml"/><Relationship Id="rId2" Type="http://schemas.openxmlformats.org/officeDocument/2006/relationships/image" Target="../media/image12.png"/><Relationship Id="rId1" Type="http://schemas.openxmlformats.org/officeDocument/2006/relationships/tags" Target="../tags/tag2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25.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4.xml"/><Relationship Id="rId3" Type="http://schemas.openxmlformats.org/officeDocument/2006/relationships/tags" Target="../tags/tag27.xml"/><Relationship Id="rId2" Type="http://schemas.openxmlformats.org/officeDocument/2006/relationships/image" Target="../media/image13.png"/><Relationship Id="rId1" Type="http://schemas.openxmlformats.org/officeDocument/2006/relationships/tags" Target="../tags/tag26.xml"/></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4.xml"/><Relationship Id="rId3" Type="http://schemas.openxmlformats.org/officeDocument/2006/relationships/tags" Target="../tags/tag29.xml"/><Relationship Id="rId2" Type="http://schemas.openxmlformats.org/officeDocument/2006/relationships/image" Target="../media/image14.png"/><Relationship Id="rId1" Type="http://schemas.openxmlformats.org/officeDocument/2006/relationships/tags" Target="../tags/tag28.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4.xml"/><Relationship Id="rId3" Type="http://schemas.openxmlformats.org/officeDocument/2006/relationships/tags" Target="../tags/tag31.xml"/><Relationship Id="rId2" Type="http://schemas.openxmlformats.org/officeDocument/2006/relationships/image" Target="../media/image15.png"/><Relationship Id="rId1" Type="http://schemas.openxmlformats.org/officeDocument/2006/relationships/tags" Target="../tags/tag30.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4.xml"/><Relationship Id="rId3" Type="http://schemas.openxmlformats.org/officeDocument/2006/relationships/tags" Target="../tags/tag33.xml"/><Relationship Id="rId2" Type="http://schemas.openxmlformats.org/officeDocument/2006/relationships/image" Target="../media/image16.png"/><Relationship Id="rId1" Type="http://schemas.openxmlformats.org/officeDocument/2006/relationships/tags" Target="../tags/tag3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34.xml"/></Relationships>
</file>

<file path=ppt/slides/_rels/slide17.xml.rels><?xml version="1.0" encoding="UTF-8" standalone="yes"?>
<Relationships xmlns="http://schemas.openxmlformats.org/package/2006/relationships"><Relationship Id="rId9" Type="http://schemas.openxmlformats.org/officeDocument/2006/relationships/notesSlide" Target="../notesSlides/notesSlide13.xml"/><Relationship Id="rId8" Type="http://schemas.openxmlformats.org/officeDocument/2006/relationships/slideLayout" Target="../slideLayouts/slideLayout4.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image" Target="../media/image18.png"/><Relationship Id="rId3" Type="http://schemas.openxmlformats.org/officeDocument/2006/relationships/tags" Target="../tags/tag36.xml"/><Relationship Id="rId2" Type="http://schemas.openxmlformats.org/officeDocument/2006/relationships/image" Target="../media/image17.png"/><Relationship Id="rId1" Type="http://schemas.openxmlformats.org/officeDocument/2006/relationships/tags" Target="../tags/tag35.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0.xml"/></Relationships>
</file>

<file path=ppt/slides/_rels/slide19.xml.rels><?xml version="1.0" encoding="UTF-8" standalone="yes"?>
<Relationships xmlns="http://schemas.openxmlformats.org/package/2006/relationships"><Relationship Id="rId6" Type="http://schemas.openxmlformats.org/officeDocument/2006/relationships/vmlDrawing" Target="../drawings/vmlDrawing3.vml"/><Relationship Id="rId5" Type="http://schemas.openxmlformats.org/officeDocument/2006/relationships/slideLayout" Target="../slideLayouts/slideLayout4.xml"/><Relationship Id="rId4" Type="http://schemas.openxmlformats.org/officeDocument/2006/relationships/tags" Target="../tags/tag42.xml"/><Relationship Id="rId3" Type="http://schemas.openxmlformats.org/officeDocument/2006/relationships/image" Target="../media/image19.wmf"/><Relationship Id="rId2" Type="http://schemas.openxmlformats.org/officeDocument/2006/relationships/oleObject" Target="../embeddings/oleObject3.bin"/><Relationship Id="rId1" Type="http://schemas.openxmlformats.org/officeDocument/2006/relationships/tags" Target="../tags/tag4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xml"/><Relationship Id="rId1" Type="http://schemas.openxmlformats.org/officeDocument/2006/relationships/tags" Target="../tags/tag4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44.xml"/></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2.xml"/><Relationship Id="rId7" Type="http://schemas.openxmlformats.org/officeDocument/2006/relationships/image" Target="../media/image8.jpeg"/><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7.xml"/><Relationship Id="rId3" Type="http://schemas.openxmlformats.org/officeDocument/2006/relationships/tags" Target="../tags/tag18.xml"/><Relationship Id="rId2" Type="http://schemas.openxmlformats.org/officeDocument/2006/relationships/image" Target="../media/image9.png"/><Relationship Id="rId1" Type="http://schemas.openxmlformats.org/officeDocument/2006/relationships/tags" Target="../tags/tag17.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4.xml"/><Relationship Id="rId3" Type="http://schemas.openxmlformats.org/officeDocument/2006/relationships/tags" Target="../tags/tag20.xml"/><Relationship Id="rId2" Type="http://schemas.openxmlformats.org/officeDocument/2006/relationships/image" Target="../media/image10.png"/><Relationship Id="rId1" Type="http://schemas.openxmlformats.org/officeDocument/2006/relationships/tags" Target="../tags/tag19.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4.xml"/><Relationship Id="rId3" Type="http://schemas.openxmlformats.org/officeDocument/2006/relationships/tags" Target="../tags/tag22.xml"/><Relationship Id="rId2" Type="http://schemas.openxmlformats.org/officeDocument/2006/relationships/image" Target="../media/image11.png"/><Relationship Id="rId1" Type="http://schemas.openxmlformats.org/officeDocument/2006/relationships/tags" Target="../tags/tag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endParaRPr lang="zh-CN" altLang="en-US"/>
          </a:p>
        </p:txBody>
      </p:sp>
      <p:sp>
        <p:nvSpPr>
          <p:cNvPr id="3" name="副标题 2"/>
          <p:cNvSpPr>
            <a:spLocks noGrp="1"/>
          </p:cNvSpPr>
          <p:nvPr>
            <p:ph type="subTitle" idx="1"/>
          </p:nvPr>
        </p:nvSpPr>
        <p:spPr/>
        <p:txBody>
          <a:bodyPr/>
          <a:p>
            <a:endParaRPr lang="zh-CN" altLang="en-US"/>
          </a:p>
        </p:txBody>
      </p:sp>
      <p:sp>
        <p:nvSpPr>
          <p:cNvPr id="28674" name="矩形 8"/>
          <p:cNvSpPr/>
          <p:nvPr/>
        </p:nvSpPr>
        <p:spPr>
          <a:xfrm>
            <a:off x="-635" y="1752600"/>
            <a:ext cx="12214860" cy="2460625"/>
          </a:xfrm>
          <a:prstGeom prst="rect">
            <a:avLst/>
          </a:prstGeom>
          <a:solidFill>
            <a:schemeClr val="tx2"/>
          </a:solid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eaLnBrk="1" hangingPunct="1">
              <a:spcBef>
                <a:spcPct val="0"/>
              </a:spcBef>
              <a:buClrTx/>
              <a:buFont typeface="Arial" panose="020B0604020202020204" pitchFamily="34" charset="0"/>
              <a:buNone/>
            </a:pPr>
            <a:endParaRPr lang="zh-CN" altLang="en-US" sz="1800" b="0" dirty="0">
              <a:solidFill>
                <a:srgbClr val="FFFFFF"/>
              </a:solidFill>
              <a:latin typeface="Times New Roman" panose="02020603050405020304" pitchFamily="18" charset="0"/>
              <a:ea typeface="宋体" panose="02010600030101010101" pitchFamily="2" charset="-122"/>
            </a:endParaRPr>
          </a:p>
        </p:txBody>
      </p:sp>
      <p:sp>
        <p:nvSpPr>
          <p:cNvPr id="28677" name="TextBox 15"/>
          <p:cNvSpPr txBox="1"/>
          <p:nvPr/>
        </p:nvSpPr>
        <p:spPr>
          <a:xfrm>
            <a:off x="52070" y="2208530"/>
            <a:ext cx="12139295" cy="76835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eaLnBrk="1" hangingPunct="1">
              <a:spcBef>
                <a:spcPct val="0"/>
              </a:spcBef>
              <a:buClrTx/>
              <a:buFont typeface="Arial" panose="020B0604020202020204" pitchFamily="34" charset="0"/>
              <a:buNone/>
            </a:pPr>
            <a:r>
              <a:rPr lang="zh-CN" altLang="en-US" sz="4400" dirty="0">
                <a:solidFill>
                  <a:srgbClr val="FFFFFF"/>
                </a:solidFill>
                <a:ea typeface="微软雅黑" panose="020B0503020204020204" pitchFamily="34" charset="-122"/>
              </a:rPr>
              <a:t>第</a:t>
            </a:r>
            <a:r>
              <a:rPr lang="en-US" altLang="zh-CN" sz="4400" dirty="0">
                <a:solidFill>
                  <a:srgbClr val="FFFFFF"/>
                </a:solidFill>
                <a:ea typeface="微软雅黑" panose="020B0503020204020204" pitchFamily="34" charset="-122"/>
              </a:rPr>
              <a:t>8</a:t>
            </a:r>
            <a:r>
              <a:rPr lang="zh-CN" altLang="en-US" sz="4400" dirty="0">
                <a:solidFill>
                  <a:srgbClr val="FFFFFF"/>
                </a:solidFill>
                <a:ea typeface="微软雅黑" panose="020B0503020204020204" pitchFamily="34" charset="-122"/>
              </a:rPr>
              <a:t>单元 抽象类和接口</a:t>
            </a:r>
            <a:endParaRPr lang="zh-CN" altLang="en-US" sz="4400" dirty="0">
              <a:solidFill>
                <a:srgbClr val="FFFFFF"/>
              </a:solidFill>
              <a:ea typeface="微软雅黑" panose="020B0503020204020204" pitchFamily="34" charset="-122"/>
            </a:endParaRPr>
          </a:p>
        </p:txBody>
      </p:sp>
      <p:sp>
        <p:nvSpPr>
          <p:cNvPr id="28678" name="副标题 2"/>
          <p:cNvSpPr txBox="1"/>
          <p:nvPr/>
        </p:nvSpPr>
        <p:spPr>
          <a:xfrm>
            <a:off x="4953000" y="4876800"/>
            <a:ext cx="2611438" cy="533400"/>
          </a:xfrm>
          <a:prstGeom prst="rect">
            <a:avLst/>
          </a:prstGeom>
          <a:noFill/>
          <a:ln w="9525">
            <a:noFill/>
          </a:ln>
        </p:spPr>
        <p:txBody>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eaLnBrk="1" hangingPunct="1">
              <a:buClrTx/>
              <a:buFont typeface="Arial" panose="020B0604020202020204" pitchFamily="34" charset="0"/>
              <a:buNone/>
            </a:pPr>
            <a:r>
              <a:rPr lang="zh-CN" altLang="en-US" sz="2400" dirty="0">
                <a:solidFill>
                  <a:srgbClr val="2B166E"/>
                </a:solidFill>
                <a:latin typeface="楷体_GB2312" pitchFamily="1" charset="-122"/>
                <a:ea typeface="楷体_GB2312" pitchFamily="1" charset="-122"/>
              </a:rPr>
              <a:t>主讲人：龚迅炜</a:t>
            </a:r>
            <a:endParaRPr lang="zh-CN" altLang="en-US" sz="2400" dirty="0">
              <a:solidFill>
                <a:srgbClr val="2B166E"/>
              </a:solidFill>
              <a:latin typeface="楷体_GB2312" pitchFamily="1" charset="-122"/>
              <a:ea typeface="楷体_GB2312" pitchFamily="1" charset="-122"/>
            </a:endParaRPr>
          </a:p>
        </p:txBody>
      </p:sp>
      <p:sp>
        <p:nvSpPr>
          <p:cNvPr id="28679" name="标题 1"/>
          <p:cNvSpPr txBox="1"/>
          <p:nvPr/>
        </p:nvSpPr>
        <p:spPr>
          <a:xfrm>
            <a:off x="3924300" y="142875"/>
            <a:ext cx="4343400" cy="563563"/>
          </a:xfrm>
          <a:prstGeom prst="rect">
            <a:avLst/>
          </a:prstGeom>
          <a:noFill/>
          <a:ln w="9525">
            <a:noFill/>
          </a:ln>
        </p:spPr>
        <p:txBody>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2400" dirty="0">
                <a:solidFill>
                  <a:srgbClr val="FFFFFF"/>
                </a:solidFill>
                <a:ea typeface="微软雅黑" panose="020B0503020204020204" pitchFamily="34" charset="-122"/>
              </a:rPr>
              <a:t>Java</a:t>
            </a:r>
            <a:r>
              <a:rPr lang="zh-CN" altLang="en-US" sz="2400" dirty="0">
                <a:solidFill>
                  <a:srgbClr val="FFFFFF"/>
                </a:solidFill>
                <a:ea typeface="微软雅黑" panose="020B0503020204020204" pitchFamily="34" charset="-122"/>
              </a:rPr>
              <a:t>程序设计实践教程</a:t>
            </a:r>
            <a:endParaRPr lang="zh-CN" altLang="en-US" sz="2400" dirty="0">
              <a:solidFill>
                <a:srgbClr val="FFFFFF"/>
              </a:solidFill>
              <a:ea typeface="微软雅黑" panose="020B0503020204020204" pitchFamily="34" charset="-122"/>
            </a:endParaRPr>
          </a:p>
        </p:txBody>
      </p:sp>
      <p:sp>
        <p:nvSpPr>
          <p:cNvPr id="28680" name="TextBox 15"/>
          <p:cNvSpPr txBox="1"/>
          <p:nvPr/>
        </p:nvSpPr>
        <p:spPr>
          <a:xfrm>
            <a:off x="1524000" y="3886200"/>
            <a:ext cx="9144000" cy="610235"/>
          </a:xfrm>
          <a:prstGeom prst="rect">
            <a:avLst/>
          </a:prstGeom>
          <a:solidFill>
            <a:srgbClr val="6ED4D4"/>
          </a:solid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zh-CN" altLang="en-US" sz="2400" dirty="0">
                <a:solidFill>
                  <a:srgbClr val="404040"/>
                </a:solidFill>
                <a:latin typeface="微软雅黑" panose="020B0503020204020204" pitchFamily="34" charset="-122"/>
                <a:ea typeface="微软雅黑" panose="020B0503020204020204" pitchFamily="34" charset="-122"/>
              </a:rPr>
              <a:t>实验</a:t>
            </a:r>
            <a:r>
              <a:rPr lang="en-US" sz="2400" dirty="0">
                <a:solidFill>
                  <a:srgbClr val="404040"/>
                </a:solidFill>
                <a:latin typeface="微软雅黑" panose="020B0503020204020204" pitchFamily="34" charset="-122"/>
                <a:ea typeface="微软雅黑" panose="020B0503020204020204" pitchFamily="34" charset="-122"/>
              </a:rPr>
              <a:t>2 </a:t>
            </a:r>
            <a:r>
              <a:rPr lang="zh-CN" altLang="en-US" sz="2400" dirty="0">
                <a:solidFill>
                  <a:srgbClr val="404040"/>
                </a:solidFill>
                <a:latin typeface="微软雅黑" panose="020B0503020204020204" pitchFamily="34" charset="-122"/>
                <a:ea typeface="微软雅黑" panose="020B0503020204020204" pitchFamily="34" charset="-122"/>
              </a:rPr>
              <a:t>接口的定义和使用</a:t>
            </a:r>
            <a:endParaRPr lang="zh-CN" altLang="en-US" sz="2400" dirty="0">
              <a:solidFill>
                <a:srgbClr val="404040"/>
              </a:solidFill>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custDataLst>
              <p:tags r:id="rId1"/>
            </p:custDataLst>
          </p:nvPr>
        </p:nvPicPr>
        <p:blipFill>
          <a:blip r:embed="rId2"/>
          <a:stretch>
            <a:fillRect/>
          </a:stretch>
        </p:blipFill>
        <p:spPr>
          <a:xfrm>
            <a:off x="5553075" y="1628775"/>
            <a:ext cx="5114925" cy="5010150"/>
          </a:xfrm>
          <a:prstGeom prst="rect">
            <a:avLst/>
          </a:prstGeom>
        </p:spPr>
      </p:pic>
      <p:sp>
        <p:nvSpPr>
          <p:cNvPr id="100" name="文本框 99"/>
          <p:cNvSpPr txBox="1"/>
          <p:nvPr/>
        </p:nvSpPr>
        <p:spPr>
          <a:xfrm>
            <a:off x="1524000" y="332740"/>
            <a:ext cx="6280150" cy="4523105"/>
          </a:xfrm>
          <a:prstGeom prst="rect">
            <a:avLst/>
          </a:prstGeom>
          <a:noFill/>
          <a:ln w="9525">
            <a:noFill/>
          </a:ln>
        </p:spPr>
        <p:txBody>
          <a:bodyPr wrap="square">
            <a:spAutoFit/>
          </a:bodyPr>
          <a:p>
            <a:r>
              <a:rPr lang="en-US" sz="1800">
                <a:latin typeface="Times New Roman" panose="02020603050405020304" pitchFamily="18" charset="0"/>
                <a:ea typeface="宋体" panose="02010600030101010101" pitchFamily="2" charset="-122"/>
              </a:rPr>
              <a:t>public class TransportTest{	public static void main(String[] args) {		// TODO Auto-generated method stub		TransportTest test01 = new TransportTest();		Transport transport = test01.choice();		if(transport != null) {			transport.travel();			transport.stop();		}	}		public Transport choice() {				//TODO </a:t>
            </a:r>
            <a:r>
              <a:rPr lang="zh-CN" sz="1800">
                <a:ea typeface="宋体" panose="02010600030101010101" pitchFamily="2" charset="-122"/>
              </a:rPr>
              <a:t>补全代码</a:t>
            </a:r>
            <a:r>
              <a:rPr lang="en-US" sz="1800">
                <a:latin typeface="Times New Roman" panose="02020603050405020304" pitchFamily="18" charset="0"/>
                <a:ea typeface="宋体" panose="02010600030101010101" pitchFamily="2" charset="-122"/>
              </a:rPr>
              <a:t>		return transport;	}}</a:t>
            </a:r>
            <a:endParaRPr lang="en-US" altLang="en-US" sz="1800">
              <a:latin typeface="Times New Roman" panose="02020603050405020304" pitchFamily="18" charset="0"/>
              <a:ea typeface="宋体" panose="02010600030101010101" pitchFamily="2" charset="-122"/>
            </a:endParaRPr>
          </a:p>
        </p:txBody>
      </p:sp>
      <p:sp>
        <p:nvSpPr>
          <p:cNvPr id="5" name="圆角矩形 4"/>
          <p:cNvSpPr/>
          <p:nvPr/>
        </p:nvSpPr>
        <p:spPr>
          <a:xfrm>
            <a:off x="2207895" y="3357245"/>
            <a:ext cx="3023870" cy="1223645"/>
          </a:xfrm>
          <a:prstGeom prst="roundRect">
            <a:avLst/>
          </a:prstGeom>
          <a:solidFill>
            <a:schemeClr val="accent1">
              <a:alpha val="3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5447665" y="2997200"/>
            <a:ext cx="5688965" cy="3672205"/>
          </a:xfrm>
          <a:prstGeom prst="rect">
            <a:avLst/>
          </a:prstGeom>
          <a:solidFill>
            <a:schemeClr val="accent2">
              <a:lumMod val="20000"/>
              <a:lumOff val="80000"/>
              <a:alpha val="3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idx="1"/>
          </p:nvPr>
        </p:nvSpPr>
        <p:spPr/>
        <p:txBody>
          <a:bodyPr/>
          <a:p>
            <a:r>
              <a:rPr lang="zh-CN" altLang="en-US"/>
              <a:t>设计2个简单接口Action和Sense，并设计动物抽象类</a:t>
            </a:r>
            <a:r>
              <a:rPr lang="en-US" altLang="zh-CN"/>
              <a:t>A</a:t>
            </a:r>
            <a:r>
              <a:rPr lang="zh-CN" altLang="en-US"/>
              <a:t>nimal实现上述两个接口，小汽车</a:t>
            </a:r>
            <a:r>
              <a:rPr lang="en-US" altLang="zh-CN"/>
              <a:t>Car</a:t>
            </a:r>
            <a:r>
              <a:rPr lang="zh-CN" altLang="en-US">
                <a:ea typeface="宋体" panose="02010600030101010101" pitchFamily="2" charset="-122"/>
              </a:rPr>
              <a:t>普通类实现上述两个接口，并完成测试</a:t>
            </a:r>
            <a:r>
              <a:rPr lang="zh-CN" altLang="en-US"/>
              <a:t>。</a:t>
            </a:r>
            <a:endParaRPr lang="zh-CN" altLang="en-US"/>
          </a:p>
        </p:txBody>
      </p:sp>
      <p:sp>
        <p:nvSpPr>
          <p:cNvPr id="100" name="文本框 99"/>
          <p:cNvSpPr txBox="1"/>
          <p:nvPr/>
        </p:nvSpPr>
        <p:spPr>
          <a:xfrm>
            <a:off x="749300" y="2060575"/>
            <a:ext cx="11018520" cy="4042410"/>
          </a:xfrm>
          <a:prstGeom prst="rect">
            <a:avLst/>
          </a:prstGeom>
          <a:noFill/>
          <a:ln w="9525">
            <a:noFill/>
          </a:ln>
        </p:spPr>
        <p:txBody>
          <a:bodyPr>
            <a:noAutofit/>
          </a:bodyPr>
          <a:p>
            <a:r>
              <a:rPr lang="en-US" sz="1800">
                <a:latin typeface="Times New Roman" panose="02020603050405020304" pitchFamily="18" charset="0"/>
                <a:ea typeface="宋体" panose="02010600030101010101" pitchFamily="2" charset="-122"/>
              </a:rPr>
              <a:t>public interface Action {	void eat(Object something);	void sound();	Object excrete();	}public interface Sense {	void look(Object something);	void listen(Object something);	void touch(Object something);} public abstract class Animal</a:t>
            </a:r>
            <a:r>
              <a:rPr lang="en-US" sz="1800" u="sng">
                <a:latin typeface="Times New Roman" panose="02020603050405020304" pitchFamily="18" charset="0"/>
                <a:ea typeface="宋体" panose="02010600030101010101" pitchFamily="2" charset="-122"/>
              </a:rPr>
              <a:t>                  </a:t>
            </a:r>
            <a:r>
              <a:rPr lang="en-US" sz="1800">
                <a:latin typeface="Times New Roman" panose="02020603050405020304" pitchFamily="18" charset="0"/>
                <a:ea typeface="宋体" panose="02010600030101010101" pitchFamily="2" charset="-122"/>
              </a:rPr>
              <a:t>{	//Animal</a:t>
            </a:r>
            <a:r>
              <a:rPr lang="zh-CN" sz="1800">
                <a:ea typeface="宋体" panose="02010600030101010101" pitchFamily="2" charset="-122"/>
              </a:rPr>
              <a:t>实现</a:t>
            </a:r>
            <a:r>
              <a:rPr lang="en-US" sz="1800">
                <a:latin typeface="Times New Roman" panose="02020603050405020304" pitchFamily="18" charset="0"/>
                <a:ea typeface="宋体" panose="02010600030101010101" pitchFamily="2" charset="-122"/>
              </a:rPr>
              <a:t>Action</a:t>
            </a:r>
            <a:r>
              <a:rPr lang="zh-CN" sz="1800">
                <a:ea typeface="宋体" panose="02010600030101010101" pitchFamily="2" charset="-122"/>
              </a:rPr>
              <a:t>和</a:t>
            </a:r>
            <a:r>
              <a:rPr lang="en-US" sz="1800">
                <a:latin typeface="Times New Roman" panose="02020603050405020304" pitchFamily="18" charset="0"/>
                <a:ea typeface="宋体" panose="02010600030101010101" pitchFamily="2" charset="-122"/>
              </a:rPr>
              <a:t>Sense</a:t>
            </a:r>
            <a:r>
              <a:rPr lang="zh-CN" sz="1800">
                <a:ea typeface="宋体" panose="02010600030101010101" pitchFamily="2" charset="-122"/>
              </a:rPr>
              <a:t>两个接口</a:t>
            </a:r>
            <a:r>
              <a:rPr lang="en-US" sz="1800">
                <a:latin typeface="Times New Roman" panose="02020603050405020304" pitchFamily="18" charset="0"/>
                <a:ea typeface="宋体" panose="02010600030101010101" pitchFamily="2" charset="-122"/>
              </a:rPr>
              <a:t>}</a:t>
            </a:r>
            <a:endParaRPr lang="en-US" altLang="en-US" sz="1800">
              <a:latin typeface="Times New Roman" panose="02020603050405020304" pitchFamily="18" charset="0"/>
              <a:ea typeface="宋体" panose="02010600030101010101" pitchFamily="2" charset="-122"/>
            </a:endParaRPr>
          </a:p>
        </p:txBody>
      </p:sp>
      <p:sp>
        <p:nvSpPr>
          <p:cNvPr id="8" name="圆角矩形 7"/>
          <p:cNvSpPr/>
          <p:nvPr/>
        </p:nvSpPr>
        <p:spPr>
          <a:xfrm>
            <a:off x="782955" y="4934585"/>
            <a:ext cx="3891280" cy="758825"/>
          </a:xfrm>
          <a:prstGeom prst="roundRect">
            <a:avLst/>
          </a:prstGeom>
          <a:solidFill>
            <a:schemeClr val="accent1">
              <a:alpha val="3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标题 3"/>
          <p:cNvSpPr>
            <a:spLocks noGrp="1"/>
          </p:cNvSpPr>
          <p:nvPr>
            <p:ph type="title"/>
          </p:nvPr>
        </p:nvSpPr>
        <p:spPr/>
        <p:txBody>
          <a:bodyPr/>
          <a:p>
            <a:r>
              <a:rPr lang="zh-CN" altLang="en-US"/>
              <a:t>验证性实验--动物接口的多继承设计</a:t>
            </a:r>
            <a:endParaRPr lang="zh-CN" altLang="en-US"/>
          </a:p>
        </p:txBody>
      </p:sp>
      <p:sp>
        <p:nvSpPr>
          <p:cNvPr id="2" name="下弧形箭头 1"/>
          <p:cNvSpPr/>
          <p:nvPr/>
        </p:nvSpPr>
        <p:spPr>
          <a:xfrm rot="10800000">
            <a:off x="4007485" y="4509135"/>
            <a:ext cx="1440180" cy="575945"/>
          </a:xfrm>
          <a:prstGeom prst="curvedUpArrow">
            <a:avLst/>
          </a:prstGeom>
          <a:solidFill>
            <a:schemeClr val="accent2">
              <a:lumMod val="60000"/>
              <a:lumOff val="40000"/>
            </a:schemeClr>
          </a:solidFill>
          <a:ln>
            <a:solidFill>
              <a:srgbClr val="FFCC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endParaRPr lang="zh-CN" altLang="en-US"/>
          </a:p>
        </p:txBody>
      </p:sp>
      <p:sp>
        <p:nvSpPr>
          <p:cNvPr id="100" name="文本框 99"/>
          <p:cNvSpPr txBox="1"/>
          <p:nvPr/>
        </p:nvSpPr>
        <p:spPr>
          <a:xfrm>
            <a:off x="1124585" y="908685"/>
            <a:ext cx="10601325" cy="1542415"/>
          </a:xfrm>
          <a:prstGeom prst="rect">
            <a:avLst/>
          </a:prstGeom>
          <a:noFill/>
          <a:ln w="9525">
            <a:noFill/>
          </a:ln>
        </p:spPr>
        <p:txBody>
          <a:bodyPr wrap="square">
            <a:noAutofit/>
          </a:bodyPr>
          <a:p>
            <a:r>
              <a:rPr lang="en-US" sz="1800">
                <a:latin typeface="Times New Roman" panose="02020603050405020304" pitchFamily="18" charset="0"/>
                <a:ea typeface="宋体" panose="02010600030101010101" pitchFamily="2" charset="-122"/>
              </a:rPr>
              <a:t>public class Car</a:t>
            </a:r>
            <a:r>
              <a:rPr lang="en-US" sz="1800">
                <a:latin typeface="Times New Roman" panose="02020603050405020304" pitchFamily="18" charset="0"/>
                <a:ea typeface="宋体" panose="02010600030101010101" pitchFamily="2" charset="-122"/>
              </a:rPr>
              <a:t> implements Action,Sense{//TODO </a:t>
            </a:r>
            <a:r>
              <a:rPr lang="zh-CN" sz="1800">
                <a:ea typeface="宋体" panose="02010600030101010101" pitchFamily="2" charset="-122"/>
              </a:rPr>
              <a:t>完成</a:t>
            </a:r>
            <a:r>
              <a:rPr lang="en-US" sz="1800">
                <a:latin typeface="Times New Roman" panose="02020603050405020304" pitchFamily="18" charset="0"/>
                <a:ea typeface="宋体" panose="02010600030101010101" pitchFamily="2" charset="-122"/>
              </a:rPr>
              <a:t>Car</a:t>
            </a:r>
            <a:r>
              <a:rPr lang="zh-CN" sz="1800">
                <a:ea typeface="宋体" panose="02010600030101010101" pitchFamily="2" charset="-122"/>
              </a:rPr>
              <a:t>的未实现的方法，你可以为这些方法设计一些业务，并从方法中输出任何信息。</a:t>
            </a:r>
            <a:r>
              <a:rPr lang="en-US" sz="1800">
                <a:latin typeface="Times New Roman" panose="02020603050405020304" pitchFamily="18" charset="0"/>
                <a:ea typeface="宋体" panose="02010600030101010101" pitchFamily="2" charset="-122"/>
              </a:rPr>
              <a:t>	}</a:t>
            </a:r>
            <a:endParaRPr lang="en-US" altLang="en-US" sz="1800">
              <a:latin typeface="Times New Roman" panose="02020603050405020304" pitchFamily="18" charset="0"/>
              <a:ea typeface="宋体" panose="02010600030101010101" pitchFamily="2" charset="-122"/>
            </a:endParaRPr>
          </a:p>
        </p:txBody>
      </p:sp>
      <p:pic>
        <p:nvPicPr>
          <p:cNvPr id="138" name="图片 138"/>
          <p:cNvPicPr>
            <a:picLocks noChangeAspect="1"/>
          </p:cNvPicPr>
          <p:nvPr>
            <p:custDataLst>
              <p:tags r:id="rId1"/>
            </p:custDataLst>
          </p:nvPr>
        </p:nvPicPr>
        <p:blipFill>
          <a:blip r:embed="rId2"/>
          <a:stretch>
            <a:fillRect/>
          </a:stretch>
        </p:blipFill>
        <p:spPr>
          <a:xfrm>
            <a:off x="2567305" y="2420620"/>
            <a:ext cx="6278245" cy="3324860"/>
          </a:xfrm>
          <a:prstGeom prst="rect">
            <a:avLst/>
          </a:prstGeom>
        </p:spPr>
      </p:pic>
    </p:spTree>
    <p:custDataLst>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endParaRPr lang="zh-CN" altLang="en-US"/>
          </a:p>
        </p:txBody>
      </p:sp>
      <p:sp>
        <p:nvSpPr>
          <p:cNvPr id="5" name="内容占位符 4"/>
          <p:cNvSpPr>
            <a:spLocks noGrp="1"/>
          </p:cNvSpPr>
          <p:nvPr>
            <p:ph idx="1"/>
          </p:nvPr>
        </p:nvSpPr>
        <p:spPr/>
        <p:txBody>
          <a:bodyPr/>
          <a:p>
            <a:endParaRPr lang="zh-CN" altLang="en-US"/>
          </a:p>
        </p:txBody>
      </p:sp>
      <p:pic>
        <p:nvPicPr>
          <p:cNvPr id="6" name="图片 5"/>
          <p:cNvPicPr>
            <a:picLocks noChangeAspect="1"/>
          </p:cNvPicPr>
          <p:nvPr>
            <p:custDataLst>
              <p:tags r:id="rId1"/>
            </p:custDataLst>
          </p:nvPr>
        </p:nvPicPr>
        <p:blipFill>
          <a:blip r:embed="rId2"/>
          <a:stretch>
            <a:fillRect/>
          </a:stretch>
        </p:blipFill>
        <p:spPr>
          <a:xfrm>
            <a:off x="2491740" y="373380"/>
            <a:ext cx="7283450" cy="6162675"/>
          </a:xfrm>
          <a:prstGeom prst="rect">
            <a:avLst/>
          </a:prstGeom>
        </p:spPr>
      </p:pic>
    </p:spTree>
    <p:custDataLst>
      <p:tags r:id="rId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r>
              <a:rPr lang="zh-CN" altLang="en-US"/>
              <a:t>设计性实验--多种职业为人民服务</a:t>
            </a:r>
            <a:endParaRPr lang="zh-CN" altLang="en-US"/>
          </a:p>
        </p:txBody>
      </p:sp>
      <p:sp>
        <p:nvSpPr>
          <p:cNvPr id="5" name="内容占位符 4"/>
          <p:cNvSpPr>
            <a:spLocks noGrp="1"/>
          </p:cNvSpPr>
          <p:nvPr>
            <p:ph idx="1"/>
          </p:nvPr>
        </p:nvSpPr>
        <p:spPr/>
        <p:txBody>
          <a:bodyPr/>
          <a:p>
            <a:r>
              <a:rPr lang="zh-CN" altLang="en-US"/>
              <a:t>针对教师、医生、战士，实现接口ServerThePeople，用service方法描述每种职业如何实践为人民服务这一宗旨。</a:t>
            </a:r>
            <a:endParaRPr lang="zh-CN" altLang="en-US"/>
          </a:p>
          <a:p>
            <a:pPr lvl="1"/>
            <a:r>
              <a:rPr lang="zh-CN" altLang="en-US"/>
              <a:t>在教师的service方法中输出“师者传道受业解惑也。”；</a:t>
            </a:r>
            <a:endParaRPr lang="zh-CN" altLang="en-US"/>
          </a:p>
          <a:p>
            <a:pPr lvl="1"/>
            <a:r>
              <a:rPr lang="zh-CN" altLang="en-US"/>
              <a:t>在医生的service方法中输出“悬壶济世，丹心妙手。”；</a:t>
            </a:r>
            <a:endParaRPr lang="zh-CN" altLang="en-US"/>
          </a:p>
          <a:p>
            <a:pPr lvl="1"/>
            <a:r>
              <a:rPr lang="zh-CN" altLang="en-US"/>
              <a:t>在战士的service方法中输出“黄沙百战穿金甲，不破楼兰终不还。”</a:t>
            </a:r>
            <a:endParaRPr lang="zh-CN" altLang="en-US"/>
          </a:p>
          <a:p>
            <a:pPr lvl="0"/>
            <a:r>
              <a:rPr lang="zh-CN" altLang="en-US"/>
              <a:t>在测试方法中，通过main参数获得教师、医生和战士的数量。</a:t>
            </a:r>
            <a:endParaRPr lang="zh-CN" altLang="en-US"/>
          </a:p>
          <a:p>
            <a:pPr lvl="1"/>
            <a:r>
              <a:rPr lang="zh-CN" altLang="en-US"/>
              <a:t>例如参数为</a:t>
            </a:r>
            <a:r>
              <a:rPr lang="en-US" altLang="zh-CN"/>
              <a:t>1 2 3</a:t>
            </a:r>
            <a:r>
              <a:rPr lang="zh-CN" altLang="en-US">
                <a:ea typeface="宋体" panose="02010600030101010101" pitchFamily="2" charset="-122"/>
              </a:rPr>
              <a:t>，表示教师</a:t>
            </a:r>
            <a:r>
              <a:rPr lang="en-US" altLang="zh-CN">
                <a:ea typeface="宋体" panose="02010600030101010101" pitchFamily="2" charset="-122"/>
              </a:rPr>
              <a:t>1</a:t>
            </a:r>
            <a:r>
              <a:rPr lang="zh-CN" altLang="en-US">
                <a:ea typeface="宋体" panose="02010600030101010101" pitchFamily="2" charset="-122"/>
              </a:rPr>
              <a:t>名，医生</a:t>
            </a:r>
            <a:r>
              <a:rPr lang="en-US" altLang="zh-CN">
                <a:ea typeface="宋体" panose="02010600030101010101" pitchFamily="2" charset="-122"/>
              </a:rPr>
              <a:t>2</a:t>
            </a:r>
            <a:r>
              <a:rPr lang="zh-CN" altLang="en-US">
                <a:ea typeface="宋体" panose="02010600030101010101" pitchFamily="2" charset="-122"/>
              </a:rPr>
              <a:t>名，战士</a:t>
            </a:r>
            <a:r>
              <a:rPr lang="en-US" altLang="zh-CN">
                <a:ea typeface="宋体" panose="02010600030101010101" pitchFamily="2" charset="-122"/>
              </a:rPr>
              <a:t>3</a:t>
            </a:r>
            <a:r>
              <a:rPr lang="zh-CN" altLang="en-US">
                <a:ea typeface="宋体" panose="02010600030101010101" pitchFamily="2" charset="-122"/>
              </a:rPr>
              <a:t>名</a:t>
            </a:r>
            <a:endParaRPr lang="zh-CN" altLang="en-US">
              <a:ea typeface="宋体" panose="02010600030101010101" pitchFamily="2" charset="-122"/>
            </a:endParaRPr>
          </a:p>
        </p:txBody>
      </p:sp>
      <p:pic>
        <p:nvPicPr>
          <p:cNvPr id="139" name="图片 139" descr="D:\03job\03学院工作\2020年度\教材编写\第08单元图\图8-16.png图8-16"/>
          <p:cNvPicPr>
            <a:picLocks noChangeAspect="1"/>
          </p:cNvPicPr>
          <p:nvPr>
            <p:custDataLst>
              <p:tags r:id="rId1"/>
            </p:custDataLst>
          </p:nvPr>
        </p:nvPicPr>
        <p:blipFill>
          <a:blip r:embed="rId2"/>
          <a:srcRect/>
          <a:stretch>
            <a:fillRect/>
          </a:stretch>
        </p:blipFill>
        <p:spPr>
          <a:xfrm>
            <a:off x="2590800" y="3860800"/>
            <a:ext cx="7010400" cy="1898015"/>
          </a:xfrm>
          <a:prstGeom prst="rect">
            <a:avLst/>
          </a:prstGeom>
        </p:spPr>
      </p:pic>
    </p:spTree>
    <p:custDataLst>
      <p:tags r:id="rId3"/>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endParaRPr lang="zh-CN" altLang="en-US"/>
          </a:p>
        </p:txBody>
      </p:sp>
      <p:pic>
        <p:nvPicPr>
          <p:cNvPr id="3" name="内容占位符 2"/>
          <p:cNvPicPr>
            <a:picLocks noChangeAspect="1"/>
          </p:cNvPicPr>
          <p:nvPr>
            <p:ph idx="1"/>
            <p:custDataLst>
              <p:tags r:id="rId1"/>
            </p:custDataLst>
          </p:nvPr>
        </p:nvPicPr>
        <p:blipFill>
          <a:blip r:embed="rId2"/>
          <a:stretch>
            <a:fillRect/>
          </a:stretch>
        </p:blipFill>
        <p:spPr>
          <a:xfrm>
            <a:off x="1271270" y="2348865"/>
            <a:ext cx="9938385" cy="2473960"/>
          </a:xfrm>
          <a:prstGeom prst="rect">
            <a:avLst/>
          </a:prstGeom>
        </p:spPr>
      </p:pic>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r>
              <a:rPr lang="zh-CN" altLang="en-US" sz="2000"/>
              <a:t>设计性实验--多部门在不同的场景下开展销售工作</a:t>
            </a:r>
            <a:endParaRPr lang="zh-CN" altLang="en-US" sz="2000"/>
          </a:p>
        </p:txBody>
      </p:sp>
      <p:sp>
        <p:nvSpPr>
          <p:cNvPr id="5" name="内容占位符 4"/>
          <p:cNvSpPr>
            <a:spLocks noGrp="1"/>
          </p:cNvSpPr>
          <p:nvPr>
            <p:ph idx="1"/>
          </p:nvPr>
        </p:nvSpPr>
        <p:spPr/>
        <p:txBody>
          <a:bodyPr/>
          <a:p>
            <a:r>
              <a:rPr lang="zh-CN" altLang="en-US"/>
              <a:t>某企业的零售部门、广告部门和批发管理部门在不同的场景下会开展不同形式的产品销售工作。各部门的销售根据需求不同，可以对产品实施一定的销售折扣或者溢价。财务部门将在销售周期末对销售产品的数量价格进行统计。</a:t>
            </a:r>
            <a:endParaRPr lang="zh-CN" altLang="en-US"/>
          </a:p>
          <a:p>
            <a:endParaRPr lang="zh-CN" altLang="en-US"/>
          </a:p>
          <a:p>
            <a:pPr lvl="1"/>
            <a:r>
              <a:rPr lang="zh-CN" altLang="en-US"/>
              <a:t>接口SellOperation的销售行为sell中包含3个参数，count表示销售产品的数量，price表示销售产品的价格 ，discount表示销售价格的折扣。</a:t>
            </a:r>
            <a:endParaRPr lang="zh-CN" altLang="en-US"/>
          </a:p>
          <a:p>
            <a:pPr lvl="1"/>
            <a:r>
              <a:rPr lang="zh-CN" altLang="en-US"/>
              <a:t>ProducterSellApp产品的销售类有三个方法分别返回</a:t>
            </a:r>
            <a:r>
              <a:rPr lang="zh-CN" altLang="en-US">
                <a:solidFill>
                  <a:srgbClr val="FF0000"/>
                </a:solidFill>
              </a:rPr>
              <a:t>SellOperation接口的实现类对象</a:t>
            </a:r>
            <a:r>
              <a:rPr lang="zh-CN" altLang="en-US"/>
              <a:t>。</a:t>
            </a:r>
            <a:endParaRPr lang="zh-CN" altLang="en-US"/>
          </a:p>
          <a:p>
            <a:pPr lvl="2"/>
            <a:r>
              <a:rPr lang="zh-CN" altLang="en-US"/>
              <a:t>promotion方法用于处理促销即补贴销售，由广告宣传费用补贴的销售和清仓库存为目的的销售；</a:t>
            </a:r>
            <a:endParaRPr lang="zh-CN" altLang="en-US"/>
          </a:p>
          <a:p>
            <a:pPr lvl="2"/>
            <a:r>
              <a:rPr lang="zh-CN" altLang="en-US"/>
              <a:t>retail方法用于处理零售即日常销售；</a:t>
            </a:r>
            <a:endParaRPr lang="zh-CN" altLang="en-US"/>
          </a:p>
          <a:p>
            <a:pPr lvl="2"/>
            <a:r>
              <a:rPr lang="zh-CN" altLang="en-US"/>
              <a:t>wholesale方法用于处理批发即大客户部进行的大宗货物销售。</a:t>
            </a:r>
            <a:endParaRPr lang="zh-CN" altLang="en-US"/>
          </a:p>
          <a:p>
            <a:pPr lvl="0"/>
            <a:r>
              <a:rPr lang="zh-CN" altLang="en-US"/>
              <a:t>要求分别使用普通接口实现、匿名类和</a:t>
            </a:r>
            <a:r>
              <a:rPr lang="en-US" altLang="zh-CN"/>
              <a:t>lamda</a:t>
            </a:r>
            <a:r>
              <a:rPr lang="zh-CN" altLang="en-US"/>
              <a:t>表达</a:t>
            </a:r>
            <a:r>
              <a:rPr lang="zh-CN" altLang="en-US"/>
              <a:t>实现。</a:t>
            </a:r>
            <a:endParaRPr lang="zh-CN" altLang="en-US"/>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endParaRPr lang="zh-CN" altLang="en-US"/>
          </a:p>
        </p:txBody>
      </p:sp>
      <p:pic>
        <p:nvPicPr>
          <p:cNvPr id="6" name="图片 140"/>
          <p:cNvPicPr>
            <a:picLocks noChangeAspect="1"/>
          </p:cNvPicPr>
          <p:nvPr>
            <p:custDataLst>
              <p:tags r:id="rId1"/>
            </p:custDataLst>
          </p:nvPr>
        </p:nvPicPr>
        <p:blipFill>
          <a:blip r:embed="rId2"/>
          <a:stretch>
            <a:fillRect/>
          </a:stretch>
        </p:blipFill>
        <p:spPr>
          <a:xfrm>
            <a:off x="7823835" y="1340485"/>
            <a:ext cx="4226560" cy="1057910"/>
          </a:xfrm>
          <a:prstGeom prst="rect">
            <a:avLst/>
          </a:prstGeom>
        </p:spPr>
      </p:pic>
      <p:sp>
        <p:nvSpPr>
          <p:cNvPr id="7" name="文本框 6"/>
          <p:cNvSpPr txBox="1"/>
          <p:nvPr/>
        </p:nvSpPr>
        <p:spPr>
          <a:xfrm>
            <a:off x="420370" y="1052830"/>
            <a:ext cx="9529445" cy="2861310"/>
          </a:xfrm>
          <a:prstGeom prst="rect">
            <a:avLst/>
          </a:prstGeom>
          <a:noFill/>
        </p:spPr>
        <p:txBody>
          <a:bodyPr wrap="square" rtlCol="0" anchor="t">
            <a:spAutoFit/>
          </a:bodyPr>
          <a:p>
            <a:r>
              <a:rPr lang="zh-CN" altLang="en-US"/>
              <a:t>		SellOperation[] sps = new SellOperation[3];</a:t>
            </a:r>
            <a:endParaRPr lang="zh-CN" altLang="en-US"/>
          </a:p>
          <a:p>
            <a:r>
              <a:rPr lang="zh-CN" altLang="en-US"/>
              <a:t>        </a:t>
            </a:r>
            <a:endParaRPr lang="zh-CN" altLang="en-US"/>
          </a:p>
          <a:p>
            <a:r>
              <a:rPr lang="zh-CN" altLang="en-US"/>
              <a:t>		sps[0] = wholesale();</a:t>
            </a:r>
            <a:endParaRPr lang="zh-CN" altLang="en-US"/>
          </a:p>
          <a:p>
            <a:r>
              <a:rPr lang="zh-CN" altLang="en-US"/>
              <a:t>		sps[1] = retail();</a:t>
            </a:r>
            <a:endParaRPr lang="zh-CN" altLang="en-US"/>
          </a:p>
          <a:p>
            <a:r>
              <a:rPr lang="zh-CN" altLang="en-US"/>
              <a:t>		sps[2] = promotion();</a:t>
            </a:r>
            <a:endParaRPr lang="zh-CN" altLang="en-US"/>
          </a:p>
          <a:p>
            <a:endParaRPr lang="zh-CN" altLang="en-US"/>
          </a:p>
          <a:p>
            <a:endParaRPr lang="zh-CN" altLang="en-US"/>
          </a:p>
          <a:p>
            <a:r>
              <a:rPr lang="zh-CN" altLang="en-US"/>
              <a:t>		int[][] producteNums = {{100,15,5},{20,35,7},{150,20,6}};</a:t>
            </a:r>
            <a:endParaRPr lang="zh-CN" altLang="en-US"/>
          </a:p>
          <a:p>
            <a:r>
              <a:rPr lang="zh-CN" altLang="en-US"/>
              <a:t>    	</a:t>
            </a:r>
            <a:r>
              <a:rPr lang="en-US" altLang="zh-CN"/>
              <a:t>	</a:t>
            </a:r>
            <a:r>
              <a:rPr lang="zh-CN" altLang="en-US"/>
              <a:t>double[][] productePrices = {{20,89,62},{20,89,62},{20,89,62}};</a:t>
            </a:r>
            <a:endParaRPr lang="zh-CN" altLang="en-US"/>
          </a:p>
          <a:p>
            <a:r>
              <a:rPr lang="zh-CN" altLang="en-US"/>
              <a:t>    	</a:t>
            </a:r>
            <a:r>
              <a:rPr lang="en-US" altLang="zh-CN"/>
              <a:t>	</a:t>
            </a:r>
            <a:r>
              <a:rPr lang="zh-CN" altLang="en-US"/>
              <a:t>double[][] discounts = {{1,0.98,0.85},{0.98,0.88,0.85},{1,0.95,0.80}};</a:t>
            </a:r>
            <a:endParaRPr lang="zh-CN" altLang="en-US"/>
          </a:p>
        </p:txBody>
      </p:sp>
      <p:pic>
        <p:nvPicPr>
          <p:cNvPr id="3" name="图片 2"/>
          <p:cNvPicPr>
            <a:picLocks noChangeAspect="1"/>
          </p:cNvPicPr>
          <p:nvPr>
            <p:custDataLst>
              <p:tags r:id="rId3"/>
            </p:custDataLst>
          </p:nvPr>
        </p:nvPicPr>
        <p:blipFill>
          <a:blip r:embed="rId4"/>
          <a:stretch>
            <a:fillRect/>
          </a:stretch>
        </p:blipFill>
        <p:spPr>
          <a:xfrm>
            <a:off x="3071495" y="4004945"/>
            <a:ext cx="5734050" cy="2514600"/>
          </a:xfrm>
          <a:prstGeom prst="rect">
            <a:avLst/>
          </a:prstGeom>
        </p:spPr>
      </p:pic>
      <p:sp>
        <p:nvSpPr>
          <p:cNvPr id="8" name="圆角矩形 7"/>
          <p:cNvSpPr/>
          <p:nvPr/>
        </p:nvSpPr>
        <p:spPr>
          <a:xfrm>
            <a:off x="9456420" y="4076700"/>
            <a:ext cx="2540635" cy="4749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普通方式实现接口</a:t>
            </a:r>
            <a:endParaRPr lang="zh-CN" altLang="en-US"/>
          </a:p>
        </p:txBody>
      </p:sp>
      <p:sp>
        <p:nvSpPr>
          <p:cNvPr id="9" name="圆角矩形 8"/>
          <p:cNvSpPr/>
          <p:nvPr>
            <p:custDataLst>
              <p:tags r:id="rId5"/>
            </p:custDataLst>
          </p:nvPr>
        </p:nvSpPr>
        <p:spPr>
          <a:xfrm>
            <a:off x="9457055" y="4725035"/>
            <a:ext cx="2540000" cy="474980"/>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匿名类方式实现接口</a:t>
            </a:r>
            <a:endParaRPr lang="zh-CN" altLang="en-US"/>
          </a:p>
        </p:txBody>
      </p:sp>
      <p:sp>
        <p:nvSpPr>
          <p:cNvPr id="10" name="圆角矩形 9"/>
          <p:cNvSpPr/>
          <p:nvPr>
            <p:custDataLst>
              <p:tags r:id="rId6"/>
            </p:custDataLst>
          </p:nvPr>
        </p:nvSpPr>
        <p:spPr>
          <a:xfrm>
            <a:off x="9456420" y="5373370"/>
            <a:ext cx="2559685" cy="474980"/>
          </a:xfrm>
          <a:prstGeom prst="roundRect">
            <a:avLst/>
          </a:prstGeom>
          <a:solidFill>
            <a:schemeClr val="tx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t>Lambda</a:t>
            </a:r>
            <a:r>
              <a:rPr lang="zh-CN" altLang="en-US"/>
              <a:t>方式实现接口</a:t>
            </a:r>
            <a:endParaRPr lang="zh-CN" altLang="en-US"/>
          </a:p>
        </p:txBody>
      </p:sp>
      <p:cxnSp>
        <p:nvCxnSpPr>
          <p:cNvPr id="11" name="曲线连接符 10"/>
          <p:cNvCxnSpPr>
            <a:stCxn id="8" idx="1"/>
          </p:cNvCxnSpPr>
          <p:nvPr/>
        </p:nvCxnSpPr>
        <p:spPr>
          <a:xfrm rot="10800000" flipV="1">
            <a:off x="8760460" y="4314190"/>
            <a:ext cx="695960" cy="266700"/>
          </a:xfrm>
          <a:prstGeom prst="curvedConnector3">
            <a:avLst>
              <a:gd name="adj1" fmla="val 49909"/>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曲线连接符 11"/>
          <p:cNvCxnSpPr>
            <a:stCxn id="9" idx="1"/>
          </p:cNvCxnSpPr>
          <p:nvPr/>
        </p:nvCxnSpPr>
        <p:spPr>
          <a:xfrm rot="10800000">
            <a:off x="8759825" y="4796155"/>
            <a:ext cx="696595" cy="165735"/>
          </a:xfrm>
          <a:prstGeom prst="curvedConnector3">
            <a:avLst>
              <a:gd name="adj1" fmla="val 49954"/>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曲线连接符 12"/>
          <p:cNvCxnSpPr>
            <a:stCxn id="10" idx="1"/>
          </p:cNvCxnSpPr>
          <p:nvPr/>
        </p:nvCxnSpPr>
        <p:spPr>
          <a:xfrm rot="10800000">
            <a:off x="8760460" y="4940300"/>
            <a:ext cx="695960" cy="669925"/>
          </a:xfrm>
          <a:prstGeom prst="curvedConnector3">
            <a:avLst>
              <a:gd name="adj1" fmla="val 49909"/>
            </a:avLst>
          </a:prstGeom>
          <a:ln>
            <a:tailEnd type="arrow"/>
          </a:ln>
        </p:spPr>
        <p:style>
          <a:lnRef idx="1">
            <a:schemeClr val="accent1"/>
          </a:lnRef>
          <a:fillRef idx="0">
            <a:schemeClr val="accent1"/>
          </a:fillRef>
          <a:effectRef idx="0">
            <a:schemeClr val="accent1"/>
          </a:effectRef>
          <a:fontRef idx="minor">
            <a:schemeClr val="tx1"/>
          </a:fontRef>
        </p:style>
      </p:cxnSp>
    </p:spTree>
    <p:custDataLst>
      <p:tags r:id="rId7"/>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r>
              <a:rPr lang="zh-CN" altLang="en-US"/>
              <a:t>设计性实验--美食盛宴</a:t>
            </a:r>
            <a:endParaRPr lang="zh-CN" altLang="en-US"/>
          </a:p>
        </p:txBody>
      </p:sp>
      <p:sp>
        <p:nvSpPr>
          <p:cNvPr id="5" name="内容占位符 4"/>
          <p:cNvSpPr>
            <a:spLocks noGrp="1"/>
          </p:cNvSpPr>
          <p:nvPr>
            <p:ph idx="1"/>
          </p:nvPr>
        </p:nvSpPr>
        <p:spPr/>
        <p:txBody>
          <a:bodyPr/>
          <a:p>
            <a:r>
              <a:rPr lang="zh-CN" altLang="en-US"/>
              <a:t>某餐饮的waiter服务员接受点菜后，不多时服务员将顾客需要的饭菜端上桌，服务员并不会给顾客做任何的菜，而仅仅是记录菜名并将这些菜名告诉厨师，而厨师是完成这一桌菜品的实际工作人员。</a:t>
            </a:r>
            <a:endParaRPr lang="zh-CN" altLang="en-US"/>
          </a:p>
          <a:p>
            <a:pPr lvl="1"/>
            <a:r>
              <a:rPr lang="zh-CN" altLang="en-US"/>
              <a:t>(1)定义传单SendMenu接口，send方法实施传递菜单给后厨；</a:t>
            </a:r>
            <a:endParaRPr lang="zh-CN" altLang="en-US"/>
          </a:p>
          <a:p>
            <a:pPr lvl="1"/>
            <a:r>
              <a:rPr lang="zh-CN" altLang="en-US"/>
              <a:t>(2)定义烹饪Cookie接口，fry方法用于炒菜，stew方法用于炖煮，steam方法用于蒸菜；</a:t>
            </a:r>
            <a:endParaRPr lang="zh-CN" altLang="en-US"/>
          </a:p>
          <a:p>
            <a:pPr lvl="1"/>
            <a:r>
              <a:rPr lang="zh-CN" altLang="en-US"/>
              <a:t>(3)定义上菜Serving接口，server方法用于上菜。</a:t>
            </a:r>
            <a:endParaRPr lang="zh-CN" altLang="en-US"/>
          </a:p>
          <a:p>
            <a:pPr lvl="1"/>
            <a:r>
              <a:rPr lang="zh-CN" altLang="en-US"/>
              <a:t>(4)Waiter实现传单SendMenu和传菜Serving接口，中餐厨师ChineseChef实现Cookie接口，西餐厨师WesternChef也实现Cookie接口。Robot实现SendMenu、Serving和Cookie。</a:t>
            </a:r>
            <a:endParaRPr lang="zh-CN" altLang="en-US"/>
          </a:p>
          <a:p>
            <a:pPr lvl="1"/>
            <a:r>
              <a:rPr lang="zh-CN" altLang="en-US"/>
              <a:t>(5)如果顾客没有指明是中餐还是西餐，服务员将随机的指派厨师做饭。顾客如果吃到了中餐，他将说这是妈妈的味道，如果吃到了西餐，他会说这是异域风情，Robot没有灵魂的美食。</a:t>
            </a:r>
            <a:endParaRPr lang="zh-CN" altLang="en-US"/>
          </a:p>
        </p:txBody>
      </p:sp>
    </p:spTree>
    <p:custDataLst>
      <p:tags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endParaRPr lang="zh-CN" altLang="en-US"/>
          </a:p>
        </p:txBody>
      </p:sp>
      <p:graphicFrame>
        <p:nvGraphicFramePr>
          <p:cNvPr id="7" name="内容占位符 6"/>
          <p:cNvGraphicFramePr>
            <a:graphicFrameLocks noChangeAspect="1"/>
          </p:cNvGraphicFramePr>
          <p:nvPr>
            <p:ph idx="1"/>
            <p:custDataLst>
              <p:tags r:id="rId1"/>
            </p:custDataLst>
          </p:nvPr>
        </p:nvGraphicFramePr>
        <p:xfrm>
          <a:off x="1703705" y="836930"/>
          <a:ext cx="6829425" cy="5681980"/>
        </p:xfrm>
        <a:graphic>
          <a:graphicData uri="http://schemas.openxmlformats.org/presentationml/2006/ole">
            <mc:AlternateContent xmlns:mc="http://schemas.openxmlformats.org/markup-compatibility/2006">
              <mc:Choice xmlns:v="urn:schemas-microsoft-com:vml" Requires="v">
                <p:oleObj spid="_x0000_s8" name="" r:id="rId2" imgW="11105515" imgH="9239250" progId="Paint.Picture">
                  <p:embed/>
                </p:oleObj>
              </mc:Choice>
              <mc:Fallback>
                <p:oleObj name="" r:id="rId2" imgW="11105515" imgH="9239250" progId="Paint.Picture">
                  <p:embed/>
                  <p:pic>
                    <p:nvPicPr>
                      <p:cNvPr id="0" name="图片 7"/>
                      <p:cNvPicPr/>
                      <p:nvPr/>
                    </p:nvPicPr>
                    <p:blipFill>
                      <a:blip r:embed="rId3"/>
                      <a:stretch>
                        <a:fillRect/>
                      </a:stretch>
                    </p:blipFill>
                    <p:spPr>
                      <a:xfrm>
                        <a:off x="1703705" y="836930"/>
                        <a:ext cx="6829425" cy="5681980"/>
                      </a:xfrm>
                      <a:prstGeom prst="rect">
                        <a:avLst/>
                      </a:prstGeom>
                    </p:spPr>
                  </p:pic>
                </p:oleObj>
              </mc:Fallback>
            </mc:AlternateContent>
          </a:graphicData>
        </a:graphic>
      </p:graphicFrame>
      <p:sp>
        <p:nvSpPr>
          <p:cNvPr id="2" name="圆角矩形 1"/>
          <p:cNvSpPr/>
          <p:nvPr/>
        </p:nvSpPr>
        <p:spPr>
          <a:xfrm>
            <a:off x="9408160" y="1772920"/>
            <a:ext cx="1707515"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实现单个接口和多个接口</a:t>
            </a:r>
            <a:endParaRPr lang="zh-CN" altLang="en-US"/>
          </a:p>
        </p:txBody>
      </p:sp>
      <p:sp>
        <p:nvSpPr>
          <p:cNvPr id="3" name="圆角矩形 2"/>
          <p:cNvSpPr/>
          <p:nvPr/>
        </p:nvSpPr>
        <p:spPr>
          <a:xfrm>
            <a:off x="9429115" y="3213100"/>
            <a:ext cx="168656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接口使用中的多态</a:t>
            </a:r>
            <a:endParaRPr lang="zh-CN" altLang="en-US"/>
          </a:p>
        </p:txBody>
      </p:sp>
      <p:sp>
        <p:nvSpPr>
          <p:cNvPr id="5" name="圆角矩形 4"/>
          <p:cNvSpPr/>
          <p:nvPr/>
        </p:nvSpPr>
        <p:spPr>
          <a:xfrm>
            <a:off x="9429115" y="4653280"/>
            <a:ext cx="168656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复杂的类间关系</a:t>
            </a:r>
            <a:endParaRPr lang="zh-CN" altLang="en-US"/>
          </a:p>
        </p:txBody>
      </p:sp>
    </p:spTree>
    <p:custDataLst>
      <p:tags r:id="rId4"/>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标题 1"/>
          <p:cNvSpPr>
            <a:spLocks noGrp="1"/>
          </p:cNvSpPr>
          <p:nvPr>
            <p:ph type="title" idx="4294967295"/>
          </p:nvPr>
        </p:nvSpPr>
        <p:spPr>
          <a:xfrm>
            <a:off x="2733675" y="548640"/>
            <a:ext cx="6724015" cy="563245"/>
          </a:xfrm>
        </p:spPr>
        <p:txBody>
          <a:bodyPr vert="horz" wrap="square" lIns="91440" tIns="45720" rIns="91440" bIns="45720" anchor="ctr" anchorCtr="0"/>
          <a:p>
            <a:r>
              <a:rPr lang="zh-CN" altLang="en-US" sz="4000" dirty="0">
                <a:solidFill>
                  <a:schemeClr val="tx1"/>
                </a:solidFill>
                <a:latin typeface="隶书" panose="02010509060101010101" pitchFamily="49" charset="-122"/>
                <a:ea typeface="隶书" panose="02010509060101010101" pitchFamily="49" charset="-122"/>
                <a:cs typeface="隶书" panose="02010509060101010101" pitchFamily="49" charset="-122"/>
              </a:rPr>
              <a:t>目 录</a:t>
            </a:r>
            <a:endParaRPr lang="zh-CN" altLang="en-US" sz="4000" dirty="0">
              <a:solidFill>
                <a:schemeClr val="tx1"/>
              </a:solidFill>
              <a:latin typeface="隶书" panose="02010509060101010101" pitchFamily="49" charset="-122"/>
              <a:ea typeface="隶书" panose="02010509060101010101" pitchFamily="49" charset="-122"/>
              <a:cs typeface="隶书" panose="02010509060101010101" pitchFamily="49" charset="-122"/>
            </a:endParaRPr>
          </a:p>
        </p:txBody>
      </p:sp>
      <p:grpSp>
        <p:nvGrpSpPr>
          <p:cNvPr id="29699" name="组合 3"/>
          <p:cNvGrpSpPr/>
          <p:nvPr/>
        </p:nvGrpSpPr>
        <p:grpSpPr>
          <a:xfrm>
            <a:off x="3200400" y="2649220"/>
            <a:ext cx="6096000" cy="846138"/>
            <a:chOff x="619730" y="3258850"/>
            <a:chExt cx="7267714" cy="845820"/>
          </a:xfrm>
        </p:grpSpPr>
        <p:grpSp>
          <p:nvGrpSpPr>
            <p:cNvPr id="29724" name="Group 11"/>
            <p:cNvGrpSpPr/>
            <p:nvPr/>
          </p:nvGrpSpPr>
          <p:grpSpPr>
            <a:xfrm>
              <a:off x="619730" y="3258850"/>
              <a:ext cx="6621432" cy="845820"/>
              <a:chOff x="0" y="0"/>
              <a:chExt cx="3520" cy="688"/>
            </a:xfrm>
          </p:grpSpPr>
          <p:sp>
            <p:nvSpPr>
              <p:cNvPr id="29726" name="Rectangle 12"/>
              <p:cNvSpPr/>
              <p:nvPr/>
            </p:nvSpPr>
            <p:spPr>
              <a:xfrm>
                <a:off x="0" y="54"/>
                <a:ext cx="3520" cy="453"/>
              </a:xfrm>
              <a:prstGeom prst="rect">
                <a:avLst/>
              </a:prstGeom>
              <a:gradFill rotWithShape="1">
                <a:gsLst>
                  <a:gs pos="0">
                    <a:srgbClr val="DDDDDD"/>
                  </a:gs>
                  <a:gs pos="100000">
                    <a:schemeClr val="bg1"/>
                  </a:gs>
                </a:gsLst>
                <a:lin ang="5400000" scaled="1"/>
                <a:tileRect/>
              </a:gra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endParaRPr lang="zh-CN" altLang="en-US" sz="1800" b="0" dirty="0">
                  <a:latin typeface="Arial" panose="020B0604020202020204" pitchFamily="34" charset="0"/>
                  <a:ea typeface="宋体" panose="02010600030101010101" pitchFamily="2" charset="-122"/>
                </a:endParaRPr>
              </a:p>
            </p:txBody>
          </p:sp>
          <p:sp>
            <p:nvSpPr>
              <p:cNvPr id="29727" name="Rectangle 13"/>
              <p:cNvSpPr/>
              <p:nvPr/>
            </p:nvSpPr>
            <p:spPr>
              <a:xfrm>
                <a:off x="104" y="0"/>
                <a:ext cx="533" cy="429"/>
              </a:xfrm>
              <a:prstGeom prst="rect">
                <a:avLst/>
              </a:prstGeom>
              <a:solidFill>
                <a:srgbClr val="6ED4D4"/>
              </a:soli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3600" b="0" i="1" dirty="0">
                    <a:solidFill>
                      <a:schemeClr val="bg1"/>
                    </a:solidFill>
                    <a:latin typeface="黑体" panose="02010609060101010101" charset="-122"/>
                    <a:ea typeface="黑体" panose="02010609060101010101" charset="-122"/>
                  </a:rPr>
                  <a:t>2</a:t>
                </a:r>
                <a:endParaRPr lang="zh-CN" altLang="en-US" sz="3600" b="0" i="1" dirty="0">
                  <a:solidFill>
                    <a:schemeClr val="bg1"/>
                  </a:solidFill>
                  <a:latin typeface="黑体" panose="02010609060101010101" charset="-122"/>
                  <a:ea typeface="黑体" panose="02010609060101010101" charset="-122"/>
                </a:endParaRPr>
              </a:p>
            </p:txBody>
          </p:sp>
          <p:sp>
            <p:nvSpPr>
              <p:cNvPr id="29728" name="AutoShape 16"/>
              <p:cNvSpPr/>
              <p:nvPr/>
            </p:nvSpPr>
            <p:spPr>
              <a:xfrm>
                <a:off x="0" y="507"/>
                <a:ext cx="3517" cy="181"/>
              </a:xfrm>
              <a:custGeom>
                <a:avLst/>
                <a:gdLst>
                  <a:gd name="txL" fmla="*/ 2340 w 21600"/>
                  <a:gd name="txT" fmla="*/ 2387 h 21600"/>
                  <a:gd name="txR" fmla="*/ 19260 w 21600"/>
                  <a:gd name="txB" fmla="*/ 19213 h 21600"/>
                </a:gdLst>
                <a:ahLst/>
                <a:cxnLst>
                  <a:cxn ang="0">
                    <a:pos x="0" y="0"/>
                  </a:cxn>
                  <a:cxn ang="0">
                    <a:pos x="0" y="0"/>
                  </a:cxn>
                  <a:cxn ang="0">
                    <a:pos x="0" y="0"/>
                  </a:cxn>
                  <a:cxn ang="0">
                    <a:pos x="0" y="0"/>
                  </a:cxn>
                </a:cxnLst>
                <a:rect l="txL" t="txT" r="txR" b="txB"/>
                <a:pathLst>
                  <a:path w="21600" h="21600">
                    <a:moveTo>
                      <a:pt x="0" y="0"/>
                    </a:moveTo>
                    <a:lnTo>
                      <a:pt x="1072" y="21600"/>
                    </a:lnTo>
                    <a:lnTo>
                      <a:pt x="20528" y="21600"/>
                    </a:lnTo>
                    <a:lnTo>
                      <a:pt x="21600" y="0"/>
                    </a:lnTo>
                    <a:lnTo>
                      <a:pt x="0" y="0"/>
                    </a:lnTo>
                    <a:close/>
                  </a:path>
                </a:pathLst>
              </a:custGeom>
              <a:gradFill rotWithShape="1">
                <a:gsLst>
                  <a:gs pos="0">
                    <a:srgbClr val="DDDDDD">
                      <a:alpha val="100000"/>
                    </a:srgbClr>
                  </a:gs>
                  <a:gs pos="100000">
                    <a:schemeClr val="bg1">
                      <a:alpha val="0"/>
                    </a:schemeClr>
                  </a:gs>
                </a:gsLst>
                <a:lin ang="5400000" scaled="1"/>
                <a:tileRect/>
              </a:gradFill>
              <a:ln w="9525">
                <a:noFill/>
              </a:ln>
            </p:spPr>
            <p:txBody>
              <a:bodyPr/>
              <a:p>
                <a:endParaRPr lang="zh-CN" altLang="en-US"/>
              </a:p>
            </p:txBody>
          </p:sp>
        </p:grpSp>
        <p:sp>
          <p:nvSpPr>
            <p:cNvPr id="29725" name="Rectangle 29"/>
            <p:cNvSpPr/>
            <p:nvPr/>
          </p:nvSpPr>
          <p:spPr>
            <a:xfrm>
              <a:off x="1817103" y="3362058"/>
              <a:ext cx="6070341" cy="487045"/>
            </a:xfrm>
            <a:prstGeom prst="rect">
              <a:avLst/>
            </a:prstGeom>
            <a:noFill/>
            <a:ln w="9525">
              <a:noFill/>
            </a:ln>
          </p:spPr>
          <p:txBody>
            <a:bodyPr anchor="b"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r>
                <a:rPr lang="zh-CN" altLang="en-US" sz="3200" b="0" dirty="0">
                  <a:latin typeface="隶书" panose="02010509060101010101" pitchFamily="49" charset="-122"/>
                  <a:ea typeface="隶书" panose="02010509060101010101" pitchFamily="49" charset="-122"/>
                </a:rPr>
                <a:t>  实验目标</a:t>
              </a:r>
              <a:endParaRPr lang="zh-CN" altLang="en-US" sz="3200" b="0" dirty="0">
                <a:latin typeface="隶书" panose="02010509060101010101" pitchFamily="49" charset="-122"/>
                <a:ea typeface="隶书" panose="02010509060101010101" pitchFamily="49" charset="-122"/>
              </a:endParaRPr>
            </a:p>
          </p:txBody>
        </p:sp>
      </p:grpSp>
      <p:grpSp>
        <p:nvGrpSpPr>
          <p:cNvPr id="29700" name="组合 9"/>
          <p:cNvGrpSpPr/>
          <p:nvPr/>
        </p:nvGrpSpPr>
        <p:grpSpPr>
          <a:xfrm>
            <a:off x="3200400" y="4465638"/>
            <a:ext cx="6096000" cy="846137"/>
            <a:chOff x="619730" y="3258850"/>
            <a:chExt cx="7267714" cy="845820"/>
          </a:xfrm>
        </p:grpSpPr>
        <p:grpSp>
          <p:nvGrpSpPr>
            <p:cNvPr id="29719" name="Group 11"/>
            <p:cNvGrpSpPr/>
            <p:nvPr/>
          </p:nvGrpSpPr>
          <p:grpSpPr>
            <a:xfrm>
              <a:off x="619730" y="3258850"/>
              <a:ext cx="6621432" cy="845820"/>
              <a:chOff x="0" y="0"/>
              <a:chExt cx="3520" cy="688"/>
            </a:xfrm>
          </p:grpSpPr>
          <p:sp>
            <p:nvSpPr>
              <p:cNvPr id="29721" name="Rectangle 12"/>
              <p:cNvSpPr/>
              <p:nvPr/>
            </p:nvSpPr>
            <p:spPr>
              <a:xfrm>
                <a:off x="0" y="54"/>
                <a:ext cx="3520" cy="453"/>
              </a:xfrm>
              <a:prstGeom prst="rect">
                <a:avLst/>
              </a:prstGeom>
              <a:gradFill rotWithShape="1">
                <a:gsLst>
                  <a:gs pos="0">
                    <a:srgbClr val="DDDDDD"/>
                  </a:gs>
                  <a:gs pos="100000">
                    <a:schemeClr val="bg1"/>
                  </a:gs>
                </a:gsLst>
                <a:lin ang="5400000" scaled="1"/>
                <a:tileRect/>
              </a:gra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endParaRPr lang="zh-CN" altLang="en-US" sz="1800" b="0" dirty="0">
                  <a:latin typeface="Arial" panose="020B0604020202020204" pitchFamily="34" charset="0"/>
                  <a:ea typeface="宋体" panose="02010600030101010101" pitchFamily="2" charset="-122"/>
                </a:endParaRPr>
              </a:p>
            </p:txBody>
          </p:sp>
          <p:sp>
            <p:nvSpPr>
              <p:cNvPr id="29722" name="Rectangle 13"/>
              <p:cNvSpPr/>
              <p:nvPr/>
            </p:nvSpPr>
            <p:spPr>
              <a:xfrm>
                <a:off x="104" y="0"/>
                <a:ext cx="533" cy="429"/>
              </a:xfrm>
              <a:prstGeom prst="rect">
                <a:avLst/>
              </a:prstGeom>
              <a:solidFill>
                <a:srgbClr val="6ED4D4"/>
              </a:soli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3600" b="0" i="1" dirty="0">
                    <a:solidFill>
                      <a:schemeClr val="bg1"/>
                    </a:solidFill>
                    <a:latin typeface="黑体" panose="02010609060101010101" charset="-122"/>
                    <a:ea typeface="黑体" panose="02010609060101010101" charset="-122"/>
                  </a:rPr>
                  <a:t>4</a:t>
                </a:r>
                <a:endParaRPr lang="zh-CN" altLang="en-US" sz="3600" b="0" i="1" dirty="0">
                  <a:solidFill>
                    <a:schemeClr val="bg1"/>
                  </a:solidFill>
                  <a:latin typeface="黑体" panose="02010609060101010101" charset="-122"/>
                  <a:ea typeface="黑体" panose="02010609060101010101" charset="-122"/>
                </a:endParaRPr>
              </a:p>
            </p:txBody>
          </p:sp>
          <p:sp>
            <p:nvSpPr>
              <p:cNvPr id="29723" name="AutoShape 16"/>
              <p:cNvSpPr/>
              <p:nvPr/>
            </p:nvSpPr>
            <p:spPr>
              <a:xfrm>
                <a:off x="0" y="507"/>
                <a:ext cx="3517" cy="181"/>
              </a:xfrm>
              <a:custGeom>
                <a:avLst/>
                <a:gdLst>
                  <a:gd name="txL" fmla="*/ 2340 w 21600"/>
                  <a:gd name="txT" fmla="*/ 2387 h 21600"/>
                  <a:gd name="txR" fmla="*/ 19260 w 21600"/>
                  <a:gd name="txB" fmla="*/ 19213 h 21600"/>
                </a:gdLst>
                <a:ahLst/>
                <a:cxnLst>
                  <a:cxn ang="0">
                    <a:pos x="0" y="0"/>
                  </a:cxn>
                  <a:cxn ang="0">
                    <a:pos x="0" y="0"/>
                  </a:cxn>
                  <a:cxn ang="0">
                    <a:pos x="0" y="0"/>
                  </a:cxn>
                  <a:cxn ang="0">
                    <a:pos x="0" y="0"/>
                  </a:cxn>
                </a:cxnLst>
                <a:rect l="txL" t="txT" r="txR" b="txB"/>
                <a:pathLst>
                  <a:path w="21600" h="21600">
                    <a:moveTo>
                      <a:pt x="0" y="0"/>
                    </a:moveTo>
                    <a:lnTo>
                      <a:pt x="1072" y="21600"/>
                    </a:lnTo>
                    <a:lnTo>
                      <a:pt x="20528" y="21600"/>
                    </a:lnTo>
                    <a:lnTo>
                      <a:pt x="21600" y="0"/>
                    </a:lnTo>
                    <a:lnTo>
                      <a:pt x="0" y="0"/>
                    </a:lnTo>
                    <a:close/>
                  </a:path>
                </a:pathLst>
              </a:custGeom>
              <a:gradFill rotWithShape="1">
                <a:gsLst>
                  <a:gs pos="0">
                    <a:srgbClr val="DDDDDD">
                      <a:alpha val="100000"/>
                    </a:srgbClr>
                  </a:gs>
                  <a:gs pos="100000">
                    <a:schemeClr val="bg1">
                      <a:alpha val="0"/>
                    </a:schemeClr>
                  </a:gs>
                </a:gsLst>
                <a:lin ang="5400000" scaled="1"/>
                <a:tileRect/>
              </a:gradFill>
              <a:ln w="9525">
                <a:noFill/>
              </a:ln>
            </p:spPr>
            <p:txBody>
              <a:bodyPr/>
              <a:p>
                <a:endParaRPr lang="zh-CN" altLang="en-US"/>
              </a:p>
            </p:txBody>
          </p:sp>
        </p:grpSp>
        <p:sp>
          <p:nvSpPr>
            <p:cNvPr id="29720" name="Rectangle 29"/>
            <p:cNvSpPr/>
            <p:nvPr/>
          </p:nvSpPr>
          <p:spPr>
            <a:xfrm>
              <a:off x="1817103" y="3362058"/>
              <a:ext cx="6070341" cy="487045"/>
            </a:xfrm>
            <a:prstGeom prst="rect">
              <a:avLst/>
            </a:prstGeom>
            <a:noFill/>
            <a:ln w="9525">
              <a:noFill/>
            </a:ln>
          </p:spPr>
          <p:txBody>
            <a:bodyPr anchor="b"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r>
                <a:rPr lang="zh-CN" altLang="en-US" sz="3200" b="0" dirty="0">
                  <a:latin typeface="隶书" panose="02010509060101010101" pitchFamily="49" charset="-122"/>
                  <a:ea typeface="隶书" panose="02010509060101010101" pitchFamily="49" charset="-122"/>
                  <a:sym typeface="+mn-ea"/>
                </a:rPr>
                <a:t>  拓展训练</a:t>
              </a:r>
              <a:endParaRPr lang="zh-CN" altLang="en-US" sz="3200" b="0" dirty="0">
                <a:latin typeface="隶书" panose="02010509060101010101" pitchFamily="49" charset="-122"/>
                <a:ea typeface="隶书" panose="02010509060101010101" pitchFamily="49" charset="-122"/>
              </a:endParaRPr>
            </a:p>
          </p:txBody>
        </p:sp>
      </p:grpSp>
      <p:grpSp>
        <p:nvGrpSpPr>
          <p:cNvPr id="29702" name="组合 21"/>
          <p:cNvGrpSpPr/>
          <p:nvPr/>
        </p:nvGrpSpPr>
        <p:grpSpPr>
          <a:xfrm>
            <a:off x="3200400" y="3544570"/>
            <a:ext cx="6096000" cy="846138"/>
            <a:chOff x="619730" y="3258850"/>
            <a:chExt cx="7267714" cy="845820"/>
          </a:xfrm>
        </p:grpSpPr>
        <p:grpSp>
          <p:nvGrpSpPr>
            <p:cNvPr id="29709" name="Group 11"/>
            <p:cNvGrpSpPr/>
            <p:nvPr/>
          </p:nvGrpSpPr>
          <p:grpSpPr>
            <a:xfrm>
              <a:off x="619730" y="3258850"/>
              <a:ext cx="6621432" cy="845820"/>
              <a:chOff x="0" y="0"/>
              <a:chExt cx="3520" cy="688"/>
            </a:xfrm>
          </p:grpSpPr>
          <p:sp>
            <p:nvSpPr>
              <p:cNvPr id="29711" name="Rectangle 12"/>
              <p:cNvSpPr/>
              <p:nvPr/>
            </p:nvSpPr>
            <p:spPr>
              <a:xfrm>
                <a:off x="0" y="54"/>
                <a:ext cx="3520" cy="453"/>
              </a:xfrm>
              <a:prstGeom prst="rect">
                <a:avLst/>
              </a:prstGeom>
              <a:gradFill rotWithShape="1">
                <a:gsLst>
                  <a:gs pos="0">
                    <a:srgbClr val="DDDDDD"/>
                  </a:gs>
                  <a:gs pos="100000">
                    <a:schemeClr val="bg1"/>
                  </a:gs>
                </a:gsLst>
                <a:lin ang="5400000" scaled="1"/>
                <a:tileRect/>
              </a:gra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endParaRPr lang="zh-CN" altLang="en-US" sz="1800" b="0" dirty="0">
                  <a:latin typeface="Arial" panose="020B0604020202020204" pitchFamily="34" charset="0"/>
                  <a:ea typeface="宋体" panose="02010600030101010101" pitchFamily="2" charset="-122"/>
                </a:endParaRPr>
              </a:p>
            </p:txBody>
          </p:sp>
          <p:sp>
            <p:nvSpPr>
              <p:cNvPr id="29712" name="Rectangle 13"/>
              <p:cNvSpPr/>
              <p:nvPr/>
            </p:nvSpPr>
            <p:spPr>
              <a:xfrm>
                <a:off x="104" y="0"/>
                <a:ext cx="533" cy="429"/>
              </a:xfrm>
              <a:prstGeom prst="rect">
                <a:avLst/>
              </a:prstGeom>
              <a:solidFill>
                <a:srgbClr val="6ED4D4"/>
              </a:soli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3600" b="0" i="1" dirty="0">
                    <a:solidFill>
                      <a:schemeClr val="bg1"/>
                    </a:solidFill>
                    <a:latin typeface="黑体" panose="02010609060101010101" charset="-122"/>
                    <a:ea typeface="黑体" panose="02010609060101010101" charset="-122"/>
                  </a:rPr>
                  <a:t>3</a:t>
                </a:r>
                <a:endParaRPr lang="zh-CN" altLang="en-US" sz="3600" b="0" i="1" dirty="0">
                  <a:solidFill>
                    <a:schemeClr val="bg1"/>
                  </a:solidFill>
                  <a:latin typeface="黑体" panose="02010609060101010101" charset="-122"/>
                  <a:ea typeface="黑体" panose="02010609060101010101" charset="-122"/>
                </a:endParaRPr>
              </a:p>
            </p:txBody>
          </p:sp>
          <p:sp>
            <p:nvSpPr>
              <p:cNvPr id="29713" name="AutoShape 16"/>
              <p:cNvSpPr/>
              <p:nvPr/>
            </p:nvSpPr>
            <p:spPr>
              <a:xfrm>
                <a:off x="0" y="507"/>
                <a:ext cx="3517" cy="181"/>
              </a:xfrm>
              <a:custGeom>
                <a:avLst/>
                <a:gdLst>
                  <a:gd name="txL" fmla="*/ 2340 w 21600"/>
                  <a:gd name="txT" fmla="*/ 2387 h 21600"/>
                  <a:gd name="txR" fmla="*/ 19260 w 21600"/>
                  <a:gd name="txB" fmla="*/ 19213 h 21600"/>
                </a:gdLst>
                <a:ahLst/>
                <a:cxnLst>
                  <a:cxn ang="0">
                    <a:pos x="0" y="0"/>
                  </a:cxn>
                  <a:cxn ang="0">
                    <a:pos x="0" y="0"/>
                  </a:cxn>
                  <a:cxn ang="0">
                    <a:pos x="0" y="0"/>
                  </a:cxn>
                  <a:cxn ang="0">
                    <a:pos x="0" y="0"/>
                  </a:cxn>
                </a:cxnLst>
                <a:rect l="txL" t="txT" r="txR" b="txB"/>
                <a:pathLst>
                  <a:path w="21600" h="21600">
                    <a:moveTo>
                      <a:pt x="0" y="0"/>
                    </a:moveTo>
                    <a:lnTo>
                      <a:pt x="1072" y="21600"/>
                    </a:lnTo>
                    <a:lnTo>
                      <a:pt x="20528" y="21600"/>
                    </a:lnTo>
                    <a:lnTo>
                      <a:pt x="21600" y="0"/>
                    </a:lnTo>
                    <a:lnTo>
                      <a:pt x="0" y="0"/>
                    </a:lnTo>
                    <a:close/>
                  </a:path>
                </a:pathLst>
              </a:custGeom>
              <a:gradFill rotWithShape="1">
                <a:gsLst>
                  <a:gs pos="0">
                    <a:srgbClr val="DDDDDD">
                      <a:alpha val="100000"/>
                    </a:srgbClr>
                  </a:gs>
                  <a:gs pos="100000">
                    <a:schemeClr val="bg1">
                      <a:alpha val="0"/>
                    </a:schemeClr>
                  </a:gs>
                </a:gsLst>
                <a:lin ang="5400000" scaled="1"/>
                <a:tileRect/>
              </a:gradFill>
              <a:ln w="9525">
                <a:noFill/>
              </a:ln>
            </p:spPr>
            <p:txBody>
              <a:bodyPr/>
              <a:p>
                <a:endParaRPr lang="zh-CN" altLang="en-US"/>
              </a:p>
            </p:txBody>
          </p:sp>
        </p:grpSp>
        <p:sp>
          <p:nvSpPr>
            <p:cNvPr id="29710" name="Rectangle 29"/>
            <p:cNvSpPr/>
            <p:nvPr/>
          </p:nvSpPr>
          <p:spPr>
            <a:xfrm>
              <a:off x="1817103" y="3362058"/>
              <a:ext cx="6070341" cy="487045"/>
            </a:xfrm>
            <a:prstGeom prst="rect">
              <a:avLst/>
            </a:prstGeom>
            <a:noFill/>
            <a:ln w="9525">
              <a:noFill/>
            </a:ln>
          </p:spPr>
          <p:txBody>
            <a:bodyPr anchor="b"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r>
                <a:rPr lang="zh-CN" altLang="en-US" sz="3200" b="0" dirty="0">
                  <a:latin typeface="隶书" panose="02010509060101010101" pitchFamily="49" charset="-122"/>
                  <a:ea typeface="隶书" panose="02010509060101010101" pitchFamily="49" charset="-122"/>
                </a:rPr>
                <a:t>  实验内容</a:t>
              </a:r>
              <a:endParaRPr lang="zh-CN" altLang="en-US" sz="3200" b="0" dirty="0">
                <a:latin typeface="隶书" panose="02010509060101010101" pitchFamily="49" charset="-122"/>
                <a:ea typeface="隶书" panose="02010509060101010101" pitchFamily="49" charset="-122"/>
              </a:endParaRPr>
            </a:p>
          </p:txBody>
        </p:sp>
      </p:grpSp>
      <p:grpSp>
        <p:nvGrpSpPr>
          <p:cNvPr id="29703" name="组合 3"/>
          <p:cNvGrpSpPr/>
          <p:nvPr/>
        </p:nvGrpSpPr>
        <p:grpSpPr>
          <a:xfrm>
            <a:off x="3198813" y="1682750"/>
            <a:ext cx="6096000" cy="846138"/>
            <a:chOff x="619730" y="3258850"/>
            <a:chExt cx="7267714" cy="845820"/>
          </a:xfrm>
        </p:grpSpPr>
        <p:grpSp>
          <p:nvGrpSpPr>
            <p:cNvPr id="29704" name="Group 11"/>
            <p:cNvGrpSpPr/>
            <p:nvPr/>
          </p:nvGrpSpPr>
          <p:grpSpPr>
            <a:xfrm>
              <a:off x="619730" y="3258850"/>
              <a:ext cx="6621432" cy="845820"/>
              <a:chOff x="0" y="0"/>
              <a:chExt cx="3520" cy="688"/>
            </a:xfrm>
          </p:grpSpPr>
          <p:sp>
            <p:nvSpPr>
              <p:cNvPr id="29706" name="Rectangle 12"/>
              <p:cNvSpPr/>
              <p:nvPr/>
            </p:nvSpPr>
            <p:spPr>
              <a:xfrm>
                <a:off x="0" y="54"/>
                <a:ext cx="3520" cy="453"/>
              </a:xfrm>
              <a:prstGeom prst="rect">
                <a:avLst/>
              </a:prstGeom>
              <a:gradFill rotWithShape="1">
                <a:gsLst>
                  <a:gs pos="0">
                    <a:srgbClr val="DDDDDD"/>
                  </a:gs>
                  <a:gs pos="100000">
                    <a:schemeClr val="bg1"/>
                  </a:gs>
                </a:gsLst>
                <a:lin ang="5400000" scaled="1"/>
                <a:tileRect/>
              </a:gra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endParaRPr lang="zh-CN" altLang="en-US" sz="1800" b="0" dirty="0">
                  <a:latin typeface="Arial" panose="020B0604020202020204" pitchFamily="34" charset="0"/>
                  <a:ea typeface="宋体" panose="02010600030101010101" pitchFamily="2" charset="-122"/>
                </a:endParaRPr>
              </a:p>
            </p:txBody>
          </p:sp>
          <p:sp>
            <p:nvSpPr>
              <p:cNvPr id="29707" name="Rectangle 13"/>
              <p:cNvSpPr/>
              <p:nvPr/>
            </p:nvSpPr>
            <p:spPr>
              <a:xfrm>
                <a:off x="104" y="0"/>
                <a:ext cx="533" cy="429"/>
              </a:xfrm>
              <a:prstGeom prst="rect">
                <a:avLst/>
              </a:prstGeom>
              <a:solidFill>
                <a:srgbClr val="6ED4D4"/>
              </a:soli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3600" b="0" i="1" dirty="0">
                    <a:solidFill>
                      <a:schemeClr val="bg1"/>
                    </a:solidFill>
                    <a:latin typeface="黑体" panose="02010609060101010101" charset="-122"/>
                    <a:ea typeface="黑体" panose="02010609060101010101" charset="-122"/>
                  </a:rPr>
                  <a:t>1</a:t>
                </a:r>
                <a:endParaRPr lang="zh-CN" altLang="en-US" sz="3600" b="0" i="1" dirty="0">
                  <a:solidFill>
                    <a:schemeClr val="bg1"/>
                  </a:solidFill>
                  <a:latin typeface="黑体" panose="02010609060101010101" charset="-122"/>
                  <a:ea typeface="黑体" panose="02010609060101010101" charset="-122"/>
                </a:endParaRPr>
              </a:p>
            </p:txBody>
          </p:sp>
          <p:sp>
            <p:nvSpPr>
              <p:cNvPr id="29708" name="AutoShape 16"/>
              <p:cNvSpPr/>
              <p:nvPr/>
            </p:nvSpPr>
            <p:spPr>
              <a:xfrm>
                <a:off x="0" y="507"/>
                <a:ext cx="3517" cy="181"/>
              </a:xfrm>
              <a:custGeom>
                <a:avLst/>
                <a:gdLst>
                  <a:gd name="txL" fmla="*/ 2340 w 21600"/>
                  <a:gd name="txT" fmla="*/ 2387 h 21600"/>
                  <a:gd name="txR" fmla="*/ 19260 w 21600"/>
                  <a:gd name="txB" fmla="*/ 19213 h 21600"/>
                </a:gdLst>
                <a:ahLst/>
                <a:cxnLst>
                  <a:cxn ang="0">
                    <a:pos x="0" y="0"/>
                  </a:cxn>
                  <a:cxn ang="0">
                    <a:pos x="0" y="0"/>
                  </a:cxn>
                  <a:cxn ang="0">
                    <a:pos x="0" y="0"/>
                  </a:cxn>
                  <a:cxn ang="0">
                    <a:pos x="0" y="0"/>
                  </a:cxn>
                </a:cxnLst>
                <a:rect l="txL" t="txT" r="txR" b="txB"/>
                <a:pathLst>
                  <a:path w="21600" h="21600">
                    <a:moveTo>
                      <a:pt x="0" y="0"/>
                    </a:moveTo>
                    <a:lnTo>
                      <a:pt x="1072" y="21600"/>
                    </a:lnTo>
                    <a:lnTo>
                      <a:pt x="20528" y="21600"/>
                    </a:lnTo>
                    <a:lnTo>
                      <a:pt x="21600" y="0"/>
                    </a:lnTo>
                    <a:lnTo>
                      <a:pt x="0" y="0"/>
                    </a:lnTo>
                    <a:close/>
                  </a:path>
                </a:pathLst>
              </a:custGeom>
              <a:gradFill rotWithShape="1">
                <a:gsLst>
                  <a:gs pos="0">
                    <a:srgbClr val="DDDDDD">
                      <a:alpha val="100000"/>
                    </a:srgbClr>
                  </a:gs>
                  <a:gs pos="100000">
                    <a:schemeClr val="bg1">
                      <a:alpha val="0"/>
                    </a:schemeClr>
                  </a:gs>
                </a:gsLst>
                <a:lin ang="5400000" scaled="1"/>
                <a:tileRect/>
              </a:gradFill>
              <a:ln w="9525">
                <a:noFill/>
              </a:ln>
            </p:spPr>
            <p:txBody>
              <a:bodyPr/>
              <a:p>
                <a:endParaRPr lang="zh-CN" altLang="en-US"/>
              </a:p>
            </p:txBody>
          </p:sp>
        </p:grpSp>
        <p:sp>
          <p:nvSpPr>
            <p:cNvPr id="29705" name="Rectangle 29"/>
            <p:cNvSpPr/>
            <p:nvPr/>
          </p:nvSpPr>
          <p:spPr>
            <a:xfrm>
              <a:off x="1817103" y="3362058"/>
              <a:ext cx="6070341" cy="487045"/>
            </a:xfrm>
            <a:prstGeom prst="rect">
              <a:avLst/>
            </a:prstGeom>
            <a:noFill/>
            <a:ln w="9525">
              <a:noFill/>
            </a:ln>
          </p:spPr>
          <p:txBody>
            <a:bodyPr anchor="b"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r>
                <a:rPr lang="en-US" altLang="zh-CN" sz="3200" b="0" dirty="0">
                  <a:latin typeface="隶书" panose="02010509060101010101" pitchFamily="49" charset="-122"/>
                  <a:ea typeface="隶书" panose="02010509060101010101" pitchFamily="49" charset="-122"/>
                </a:rPr>
                <a:t>  </a:t>
              </a:r>
              <a:r>
                <a:rPr lang="zh-CN" altLang="en-US" sz="3200" b="0" dirty="0">
                  <a:latin typeface="隶书" panose="02010509060101010101" pitchFamily="49" charset="-122"/>
                  <a:ea typeface="隶书" panose="02010509060101010101" pitchFamily="49" charset="-122"/>
                </a:rPr>
                <a:t>知识要点</a:t>
              </a:r>
              <a:endParaRPr lang="zh-CN" altLang="en-US" sz="3200" b="0" dirty="0">
                <a:latin typeface="隶书" panose="02010509060101010101" pitchFamily="49" charset="-122"/>
                <a:ea typeface="隶书" panose="02010509060101010101" pitchFamily="49" charset="-122"/>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endParaRPr lang="zh-CN" altLang="en-US"/>
          </a:p>
        </p:txBody>
      </p:sp>
      <p:sp>
        <p:nvSpPr>
          <p:cNvPr id="5" name="内容占位符 4"/>
          <p:cNvSpPr>
            <a:spLocks noGrp="1"/>
          </p:cNvSpPr>
          <p:nvPr>
            <p:ph idx="1"/>
          </p:nvPr>
        </p:nvSpPr>
        <p:spPr/>
        <p:txBody>
          <a:bodyPr/>
          <a:p>
            <a:r>
              <a:rPr lang="zh-CN" altLang="en-US"/>
              <a:t>(1)JDK提供了一些常用接口，使用它们将极大便利程序员的编码活动。比如java.lang.Comparable,java.lang.Iterable,java.util.Comparator等。</a:t>
            </a:r>
            <a:endParaRPr lang="zh-CN" altLang="en-US"/>
          </a:p>
          <a:p>
            <a:r>
              <a:rPr lang="zh-CN" altLang="en-US"/>
              <a:t>(2)声明式接口，是接口中的特殊形式。比如java.lang.Cloneable，实现该接口，允许重写java.lang.Object类的clone方法，实现克隆。</a:t>
            </a:r>
            <a:endParaRPr lang="zh-CN" altLang="en-US"/>
          </a:p>
          <a:p>
            <a:r>
              <a:rPr lang="en-US" altLang="zh-CN"/>
              <a:t>(3)</a:t>
            </a:r>
            <a:r>
              <a:rPr lang="zh-CN" altLang="en-US"/>
              <a:t>接口中仅包含一个需要实现的方法时，可以使用lambda表达式。</a:t>
            </a:r>
            <a:endParaRPr lang="zh-CN" altLang="en-US"/>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zh-CN" altLang="en-US">
                <a:solidFill>
                  <a:schemeClr val="tx1"/>
                </a:solidFill>
              </a:rPr>
              <a:t>实践是编程的能力提升的最好途径</a:t>
            </a:r>
            <a:endParaRPr lang="zh-CN" altLang="en-US">
              <a:solidFill>
                <a:schemeClr val="tx1"/>
              </a:solidFill>
            </a:endParaRPr>
          </a:p>
        </p:txBody>
      </p:sp>
      <p:sp>
        <p:nvSpPr>
          <p:cNvPr id="3" name="副标题 2"/>
          <p:cNvSpPr>
            <a:spLocks noGrp="1"/>
          </p:cNvSpPr>
          <p:nvPr>
            <p:ph type="subTitle" idx="1"/>
          </p:nvPr>
        </p:nvSpPr>
        <p:spPr/>
        <p:txBody>
          <a:bodyPr/>
          <a:p>
            <a:pPr algn="ctr"/>
            <a:endParaRPr lang="zh-CN" altLang="en-US"/>
          </a:p>
          <a:p>
            <a:pPr algn="ctr"/>
            <a:r>
              <a:rPr lang="zh-CN" altLang="en-US"/>
              <a:t>让我们行动起来吧，谢谢观看</a:t>
            </a:r>
            <a:endParaRPr lang="zh-CN" altLang="en-US"/>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圆角矩形 3"/>
          <p:cNvSpPr/>
          <p:nvPr/>
        </p:nvSpPr>
        <p:spPr>
          <a:xfrm>
            <a:off x="5807710" y="3068955"/>
            <a:ext cx="2808605" cy="3456305"/>
          </a:xfrm>
          <a:prstGeom prst="roundRect">
            <a:avLst/>
          </a:prstGeom>
          <a:solidFill>
            <a:schemeClr val="accent1">
              <a:alpha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tx1"/>
                </a:solidFill>
              </a:rPr>
              <a:t>接口</a:t>
            </a:r>
            <a:endParaRPr lang="zh-CN" altLang="en-US" b="1">
              <a:solidFill>
                <a:schemeClr val="tx1"/>
              </a:solidFill>
            </a:endParaRPr>
          </a:p>
        </p:txBody>
      </p:sp>
      <p:sp>
        <p:nvSpPr>
          <p:cNvPr id="6" name="圆角矩形 5"/>
          <p:cNvSpPr/>
          <p:nvPr/>
        </p:nvSpPr>
        <p:spPr>
          <a:xfrm>
            <a:off x="335280" y="3068955"/>
            <a:ext cx="5256530" cy="3455670"/>
          </a:xfrm>
          <a:prstGeom prst="roundRect">
            <a:avLst/>
          </a:prstGeom>
          <a:solidFill>
            <a:schemeClr val="tx1">
              <a:lumMod val="40000"/>
              <a:lumOff val="60000"/>
              <a:alpha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tx1"/>
                </a:solidFill>
              </a:rPr>
              <a:t>请求服务</a:t>
            </a:r>
            <a:endParaRPr lang="zh-CN" altLang="en-US" b="1">
              <a:solidFill>
                <a:schemeClr val="tx1"/>
              </a:solidFill>
            </a:endParaRPr>
          </a:p>
          <a:p>
            <a:pPr algn="ctr"/>
            <a:endParaRPr lang="zh-CN" altLang="en-US" b="1">
              <a:solidFill>
                <a:schemeClr val="tx1"/>
              </a:solidFill>
            </a:endParaRPr>
          </a:p>
          <a:p>
            <a:pPr algn="ctr"/>
            <a:endParaRPr lang="zh-CN" altLang="en-US" b="1">
              <a:solidFill>
                <a:schemeClr val="tx1"/>
              </a:solidFill>
            </a:endParaRPr>
          </a:p>
          <a:p>
            <a:pPr algn="ctr"/>
            <a:endParaRPr lang="zh-CN" altLang="en-US" b="1">
              <a:solidFill>
                <a:schemeClr val="tx1"/>
              </a:solidFill>
            </a:endParaRPr>
          </a:p>
          <a:p>
            <a:pPr algn="ctr"/>
            <a:endParaRPr lang="zh-CN" altLang="en-US" b="1">
              <a:solidFill>
                <a:schemeClr val="tx1"/>
              </a:solidFill>
            </a:endParaRPr>
          </a:p>
          <a:p>
            <a:pPr algn="ctr"/>
            <a:endParaRPr lang="zh-CN" altLang="en-US" b="1">
              <a:solidFill>
                <a:schemeClr val="tx1"/>
              </a:solidFill>
            </a:endParaRPr>
          </a:p>
          <a:p>
            <a:pPr algn="ctr"/>
            <a:endParaRPr lang="zh-CN" altLang="en-US" b="1">
              <a:solidFill>
                <a:schemeClr val="tx1"/>
              </a:solidFill>
            </a:endParaRPr>
          </a:p>
          <a:p>
            <a:pPr algn="ctr"/>
            <a:endParaRPr lang="zh-CN" altLang="en-US" b="1">
              <a:solidFill>
                <a:schemeClr val="tx1"/>
              </a:solidFill>
            </a:endParaRPr>
          </a:p>
          <a:p>
            <a:pPr algn="ctr"/>
            <a:endParaRPr lang="zh-CN" altLang="en-US" b="1">
              <a:solidFill>
                <a:schemeClr val="tx1"/>
              </a:solidFill>
            </a:endParaRPr>
          </a:p>
        </p:txBody>
      </p:sp>
      <p:sp>
        <p:nvSpPr>
          <p:cNvPr id="5" name="圆角矩形 4"/>
          <p:cNvSpPr/>
          <p:nvPr/>
        </p:nvSpPr>
        <p:spPr>
          <a:xfrm>
            <a:off x="8976360" y="3068955"/>
            <a:ext cx="2520315" cy="3456305"/>
          </a:xfrm>
          <a:prstGeom prst="roundRect">
            <a:avLst/>
          </a:prstGeom>
          <a:solidFill>
            <a:schemeClr val="accent2">
              <a:alpha val="3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tx1"/>
                </a:solidFill>
              </a:rPr>
              <a:t>服务提供者</a:t>
            </a:r>
            <a:endParaRPr lang="zh-CN" altLang="en-US" b="1">
              <a:solidFill>
                <a:schemeClr val="tx1"/>
              </a:solidFill>
            </a:endParaRPr>
          </a:p>
        </p:txBody>
      </p:sp>
      <p:sp>
        <p:nvSpPr>
          <p:cNvPr id="2" name="标题 1"/>
          <p:cNvSpPr>
            <a:spLocks noGrp="1"/>
          </p:cNvSpPr>
          <p:nvPr>
            <p:ph type="title"/>
          </p:nvPr>
        </p:nvSpPr>
        <p:spPr/>
        <p:txBody>
          <a:bodyPr/>
          <a:p>
            <a:r>
              <a:rPr lang="zh-CN" dirty="0">
                <a:sym typeface="+mn-ea"/>
              </a:rPr>
              <a:t>接口的定义和使用</a:t>
            </a:r>
            <a:endParaRPr lang="zh-CN" dirty="0">
              <a:sym typeface="+mn-ea"/>
            </a:endParaRPr>
          </a:p>
        </p:txBody>
      </p:sp>
      <p:sp>
        <p:nvSpPr>
          <p:cNvPr id="3" name="内容占位符 2"/>
          <p:cNvSpPr>
            <a:spLocks noGrp="1"/>
          </p:cNvSpPr>
          <p:nvPr>
            <p:ph idx="1"/>
          </p:nvPr>
        </p:nvSpPr>
        <p:spPr/>
        <p:txBody>
          <a:bodyPr/>
          <a:p>
            <a:r>
              <a:rPr lang="zh-CN">
                <a:ea typeface="宋体" panose="02010600030101010101" pitchFamily="2" charset="-122"/>
              </a:rPr>
              <a:t>接口是服务提供方和使用方约定一组协议和规范，</a:t>
            </a:r>
            <a:r>
              <a:rPr lang="en-US" altLang="zh-CN">
                <a:ea typeface="宋体" panose="02010600030101010101" pitchFamily="2" charset="-122"/>
              </a:rPr>
              <a:t>Java</a:t>
            </a:r>
            <a:r>
              <a:t>接口使用interface关键字。</a:t>
            </a:r>
          </a:p>
          <a:p>
            <a:r>
              <a:t>类可以使用关键字implements实现接口，一个类可以实现多个接口。</a:t>
            </a:r>
          </a:p>
          <a:p>
            <a:r>
              <a:t>如果实现接口时，仍然无法确定接口中的方法的具体实现，那么这个类可以声明为抽象类。</a:t>
            </a:r>
          </a:p>
          <a:p>
            <a:r>
              <a:t>接口定义后，可以被其他接口继承，使用关键字extends；接口的继承支持多继承，也就是说子接口可以继承多个父接口。</a:t>
            </a:r>
          </a:p>
        </p:txBody>
      </p:sp>
      <p:pic>
        <p:nvPicPr>
          <p:cNvPr id="100" name="图片 99"/>
          <p:cNvPicPr/>
          <p:nvPr/>
        </p:nvPicPr>
        <p:blipFill>
          <a:blip r:embed="rId1"/>
          <a:stretch>
            <a:fillRect/>
          </a:stretch>
        </p:blipFill>
        <p:spPr>
          <a:xfrm>
            <a:off x="6743700" y="3644900"/>
            <a:ext cx="1038860" cy="925830"/>
          </a:xfrm>
          <a:prstGeom prst="rect">
            <a:avLst/>
          </a:prstGeom>
          <a:noFill/>
          <a:ln w="9525">
            <a:noFill/>
          </a:ln>
        </p:spPr>
      </p:pic>
      <p:pic>
        <p:nvPicPr>
          <p:cNvPr id="101" name="图片 100"/>
          <p:cNvPicPr/>
          <p:nvPr/>
        </p:nvPicPr>
        <p:blipFill>
          <a:blip r:embed="rId2"/>
          <a:stretch>
            <a:fillRect/>
          </a:stretch>
        </p:blipFill>
        <p:spPr>
          <a:xfrm>
            <a:off x="9480550" y="3573145"/>
            <a:ext cx="1457960" cy="991870"/>
          </a:xfrm>
          <a:prstGeom prst="rect">
            <a:avLst/>
          </a:prstGeom>
          <a:noFill/>
          <a:ln w="9525">
            <a:noFill/>
          </a:ln>
        </p:spPr>
      </p:pic>
      <p:pic>
        <p:nvPicPr>
          <p:cNvPr id="102" name="图片 101"/>
          <p:cNvPicPr/>
          <p:nvPr/>
        </p:nvPicPr>
        <p:blipFill>
          <a:blip r:embed="rId3"/>
          <a:stretch>
            <a:fillRect/>
          </a:stretch>
        </p:blipFill>
        <p:spPr>
          <a:xfrm>
            <a:off x="9480550" y="4941570"/>
            <a:ext cx="1485900" cy="857250"/>
          </a:xfrm>
          <a:prstGeom prst="rect">
            <a:avLst/>
          </a:prstGeom>
          <a:noFill/>
          <a:ln w="9525">
            <a:noFill/>
          </a:ln>
        </p:spPr>
      </p:pic>
      <p:pic>
        <p:nvPicPr>
          <p:cNvPr id="103" name="图片 102"/>
          <p:cNvPicPr/>
          <p:nvPr/>
        </p:nvPicPr>
        <p:blipFill>
          <a:blip r:embed="rId4"/>
          <a:stretch>
            <a:fillRect/>
          </a:stretch>
        </p:blipFill>
        <p:spPr>
          <a:xfrm>
            <a:off x="584200" y="3140710"/>
            <a:ext cx="1297305" cy="2126615"/>
          </a:xfrm>
          <a:prstGeom prst="rect">
            <a:avLst/>
          </a:prstGeom>
          <a:noFill/>
          <a:ln w="9525">
            <a:noFill/>
          </a:ln>
        </p:spPr>
      </p:pic>
      <p:pic>
        <p:nvPicPr>
          <p:cNvPr id="104" name="图片 103"/>
          <p:cNvPicPr/>
          <p:nvPr/>
        </p:nvPicPr>
        <p:blipFill>
          <a:blip r:embed="rId5"/>
          <a:stretch>
            <a:fillRect/>
          </a:stretch>
        </p:blipFill>
        <p:spPr>
          <a:xfrm>
            <a:off x="2135505" y="4220845"/>
            <a:ext cx="1524000" cy="2286000"/>
          </a:xfrm>
          <a:prstGeom prst="rect">
            <a:avLst/>
          </a:prstGeom>
          <a:noFill/>
          <a:ln w="9525">
            <a:noFill/>
          </a:ln>
        </p:spPr>
      </p:pic>
      <p:pic>
        <p:nvPicPr>
          <p:cNvPr id="106" name="图片 105"/>
          <p:cNvPicPr/>
          <p:nvPr/>
        </p:nvPicPr>
        <p:blipFill>
          <a:blip r:embed="rId6"/>
          <a:stretch>
            <a:fillRect/>
          </a:stretch>
        </p:blipFill>
        <p:spPr>
          <a:xfrm>
            <a:off x="3935730" y="3140710"/>
            <a:ext cx="1330325" cy="2519680"/>
          </a:xfrm>
          <a:prstGeom prst="rect">
            <a:avLst/>
          </a:prstGeom>
          <a:noFill/>
          <a:ln w="9525">
            <a:noFill/>
          </a:ln>
        </p:spPr>
      </p:pic>
      <p:pic>
        <p:nvPicPr>
          <p:cNvPr id="107" name="图片 106"/>
          <p:cNvPicPr/>
          <p:nvPr/>
        </p:nvPicPr>
        <p:blipFill>
          <a:blip r:embed="rId7"/>
          <a:stretch>
            <a:fillRect/>
          </a:stretch>
        </p:blipFill>
        <p:spPr>
          <a:xfrm>
            <a:off x="6167120" y="5013325"/>
            <a:ext cx="2059305" cy="92646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3"/>
                                        </p:tgtEl>
                                        <p:attrNameLst>
                                          <p:attrName>style.visibility</p:attrName>
                                        </p:attrNameLst>
                                      </p:cBhvr>
                                      <p:to>
                                        <p:strVal val="visible"/>
                                      </p:to>
                                    </p:set>
                                    <p:anim calcmode="lin" valueType="num">
                                      <p:cBhvr additive="base">
                                        <p:cTn id="19" dur="500" fill="hold"/>
                                        <p:tgtEl>
                                          <p:spTgt spid="103"/>
                                        </p:tgtEl>
                                        <p:attrNameLst>
                                          <p:attrName>ppt_x</p:attrName>
                                        </p:attrNameLst>
                                      </p:cBhvr>
                                      <p:tavLst>
                                        <p:tav tm="0">
                                          <p:val>
                                            <p:strVal val="#ppt_x"/>
                                          </p:val>
                                        </p:tav>
                                        <p:tav tm="100000">
                                          <p:val>
                                            <p:strVal val="#ppt_x"/>
                                          </p:val>
                                        </p:tav>
                                      </p:tavLst>
                                    </p:anim>
                                    <p:anim calcmode="lin" valueType="num">
                                      <p:cBhvr additive="base">
                                        <p:cTn id="20"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4"/>
                                        </p:tgtEl>
                                        <p:attrNameLst>
                                          <p:attrName>style.visibility</p:attrName>
                                        </p:attrNameLst>
                                      </p:cBhvr>
                                      <p:to>
                                        <p:strVal val="visible"/>
                                      </p:to>
                                    </p:set>
                                    <p:anim calcmode="lin" valueType="num">
                                      <p:cBhvr additive="base">
                                        <p:cTn id="25" dur="500" fill="hold"/>
                                        <p:tgtEl>
                                          <p:spTgt spid="104"/>
                                        </p:tgtEl>
                                        <p:attrNameLst>
                                          <p:attrName>ppt_x</p:attrName>
                                        </p:attrNameLst>
                                      </p:cBhvr>
                                      <p:tavLst>
                                        <p:tav tm="0">
                                          <p:val>
                                            <p:strVal val="#ppt_x"/>
                                          </p:val>
                                        </p:tav>
                                        <p:tav tm="100000">
                                          <p:val>
                                            <p:strVal val="#ppt_x"/>
                                          </p:val>
                                        </p:tav>
                                      </p:tavLst>
                                    </p:anim>
                                    <p:anim calcmode="lin" valueType="num">
                                      <p:cBhvr additive="base">
                                        <p:cTn id="26" dur="500" fill="hold"/>
                                        <p:tgtEl>
                                          <p:spTgt spid="10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6"/>
                                        </p:tgtEl>
                                        <p:attrNameLst>
                                          <p:attrName>style.visibility</p:attrName>
                                        </p:attrNameLst>
                                      </p:cBhvr>
                                      <p:to>
                                        <p:strVal val="visible"/>
                                      </p:to>
                                    </p:set>
                                    <p:anim calcmode="lin" valueType="num">
                                      <p:cBhvr additive="base">
                                        <p:cTn id="31" dur="500" fill="hold"/>
                                        <p:tgtEl>
                                          <p:spTgt spid="106"/>
                                        </p:tgtEl>
                                        <p:attrNameLst>
                                          <p:attrName>ppt_x</p:attrName>
                                        </p:attrNameLst>
                                      </p:cBhvr>
                                      <p:tavLst>
                                        <p:tav tm="0">
                                          <p:val>
                                            <p:strVal val="#ppt_x"/>
                                          </p:val>
                                        </p:tav>
                                        <p:tav tm="100000">
                                          <p:val>
                                            <p:strVal val="#ppt_x"/>
                                          </p:val>
                                        </p:tav>
                                      </p:tavLst>
                                    </p:anim>
                                    <p:anim calcmode="lin" valueType="num">
                                      <p:cBhvr additive="base">
                                        <p:cTn id="32" dur="500" fill="hold"/>
                                        <p:tgtEl>
                                          <p:spTgt spid="10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101"/>
                                        </p:tgtEl>
                                        <p:attrNameLst>
                                          <p:attrName>style.visibility</p:attrName>
                                        </p:attrNameLst>
                                      </p:cBhvr>
                                      <p:to>
                                        <p:strVal val="visible"/>
                                      </p:to>
                                    </p:set>
                                    <p:anim calcmode="lin" valueType="num">
                                      <p:cBhvr additive="base">
                                        <p:cTn id="37" dur="500" fill="hold"/>
                                        <p:tgtEl>
                                          <p:spTgt spid="101"/>
                                        </p:tgtEl>
                                        <p:attrNameLst>
                                          <p:attrName>ppt_x</p:attrName>
                                        </p:attrNameLst>
                                      </p:cBhvr>
                                      <p:tavLst>
                                        <p:tav tm="0">
                                          <p:val>
                                            <p:strVal val="1+#ppt_w/2"/>
                                          </p:val>
                                        </p:tav>
                                        <p:tav tm="100000">
                                          <p:val>
                                            <p:strVal val="#ppt_x"/>
                                          </p:val>
                                        </p:tav>
                                      </p:tavLst>
                                    </p:anim>
                                    <p:anim calcmode="lin" valueType="num">
                                      <p:cBhvr additive="base">
                                        <p:cTn id="38" dur="500" fill="hold"/>
                                        <p:tgtEl>
                                          <p:spTgt spid="101"/>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102"/>
                                        </p:tgtEl>
                                        <p:attrNameLst>
                                          <p:attrName>style.visibility</p:attrName>
                                        </p:attrNameLst>
                                      </p:cBhvr>
                                      <p:to>
                                        <p:strVal val="visible"/>
                                      </p:to>
                                    </p:set>
                                    <p:anim calcmode="lin" valueType="num">
                                      <p:cBhvr additive="base">
                                        <p:cTn id="43" dur="500" fill="hold"/>
                                        <p:tgtEl>
                                          <p:spTgt spid="102"/>
                                        </p:tgtEl>
                                        <p:attrNameLst>
                                          <p:attrName>ppt_x</p:attrName>
                                        </p:attrNameLst>
                                      </p:cBhvr>
                                      <p:tavLst>
                                        <p:tav tm="0">
                                          <p:val>
                                            <p:strVal val="1+#ppt_w/2"/>
                                          </p:val>
                                        </p:tav>
                                        <p:tav tm="100000">
                                          <p:val>
                                            <p:strVal val="#ppt_x"/>
                                          </p:val>
                                        </p:tav>
                                      </p:tavLst>
                                    </p:anim>
                                    <p:anim calcmode="lin" valueType="num">
                                      <p:cBhvr additive="base">
                                        <p:cTn id="44" dur="500" fill="hold"/>
                                        <p:tgtEl>
                                          <p:spTgt spid="102"/>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 presetClass="entr" presetSubtype="16" fill="hold" nodeType="clickEffect">
                                  <p:stCondLst>
                                    <p:cond delay="0"/>
                                  </p:stCondLst>
                                  <p:childTnLst>
                                    <p:set>
                                      <p:cBhvr>
                                        <p:cTn id="48" dur="1" fill="hold">
                                          <p:stCondLst>
                                            <p:cond delay="0"/>
                                          </p:stCondLst>
                                        </p:cTn>
                                        <p:tgtEl>
                                          <p:spTgt spid="107"/>
                                        </p:tgtEl>
                                        <p:attrNameLst>
                                          <p:attrName>style.visibility</p:attrName>
                                        </p:attrNameLst>
                                      </p:cBhvr>
                                      <p:to>
                                        <p:strVal val="visible"/>
                                      </p:to>
                                    </p:set>
                                    <p:animEffect transition="in" filter="box(in)">
                                      <p:cBhvr>
                                        <p:cTn id="49" dur="20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sp>
        <p:nvSpPr>
          <p:cNvPr id="32773" name="矩形 8"/>
          <p:cNvSpPr/>
          <p:nvPr/>
        </p:nvSpPr>
        <p:spPr>
          <a:xfrm>
            <a:off x="3333750" y="1256030"/>
            <a:ext cx="6407150" cy="1691640"/>
          </a:xfrm>
          <a:prstGeom prst="rect">
            <a:avLst/>
          </a:prstGeom>
          <a:noFill/>
          <a:ln w="9525">
            <a:noFill/>
          </a:ln>
        </p:spPr>
        <p:txBody>
          <a:bodyPr wrap="square">
            <a:spAutoFit/>
          </a:bodyPr>
          <a:p>
            <a:pPr>
              <a:lnSpc>
                <a:spcPct val="130000"/>
              </a:lnSpc>
              <a:spcBef>
                <a:spcPts val="600"/>
              </a:spcBef>
              <a:spcAft>
                <a:spcPts val="600"/>
              </a:spcAft>
            </a:pPr>
            <a:r>
              <a:rPr sz="2000" b="1" dirty="0">
                <a:solidFill>
                  <a:srgbClr val="0070C0"/>
                </a:solidFill>
                <a:latin typeface="微软雅黑" panose="020B0503020204020204" pitchFamily="34" charset="-122"/>
                <a:ea typeface="微软雅黑" panose="020B0503020204020204" pitchFamily="34" charset="-122"/>
              </a:rPr>
              <a:t>知识目标</a:t>
            </a:r>
            <a:r>
              <a:rPr sz="2000" dirty="0">
                <a:solidFill>
                  <a:srgbClr val="000000"/>
                </a:solidFill>
                <a:latin typeface="微软雅黑" panose="020B0503020204020204" pitchFamily="34" charset="-122"/>
                <a:ea typeface="微软雅黑" panose="020B0503020204020204" pitchFamily="34" charset="-122"/>
              </a:rPr>
              <a:t>：理解接口的概念，掌握接口的定义；理解接口中抽象方法可以省略关键字public abstract，掌握类实现一个或多个接口。了解接口继承和类继承的区别；理解接口的继承，掌握接口单继承和多继承。</a:t>
            </a:r>
            <a:endParaRPr sz="2000" dirty="0">
              <a:solidFill>
                <a:srgbClr val="000000"/>
              </a:solidFill>
              <a:latin typeface="微软雅黑" panose="020B0503020204020204" pitchFamily="34" charset="-122"/>
              <a:ea typeface="微软雅黑" panose="020B0503020204020204" pitchFamily="34" charset="-122"/>
            </a:endParaRPr>
          </a:p>
        </p:txBody>
      </p:sp>
      <p:sp>
        <p:nvSpPr>
          <p:cNvPr id="32774" name="矩形 9"/>
          <p:cNvSpPr/>
          <p:nvPr/>
        </p:nvSpPr>
        <p:spPr>
          <a:xfrm>
            <a:off x="3339783" y="3094990"/>
            <a:ext cx="6400800" cy="891540"/>
          </a:xfrm>
          <a:prstGeom prst="rect">
            <a:avLst/>
          </a:prstGeom>
          <a:noFill/>
          <a:ln w="9525">
            <a:noFill/>
          </a:ln>
        </p:spPr>
        <p:txBody>
          <a:bodyPr>
            <a:spAutoFit/>
          </a:bodyPr>
          <a:p>
            <a:pPr>
              <a:lnSpc>
                <a:spcPct val="130000"/>
              </a:lnSpc>
              <a:spcBef>
                <a:spcPts val="600"/>
              </a:spcBef>
              <a:spcAft>
                <a:spcPts val="600"/>
              </a:spcAft>
            </a:pPr>
            <a:r>
              <a:rPr sz="2000" b="1" dirty="0">
                <a:solidFill>
                  <a:srgbClr val="0070C0"/>
                </a:solidFill>
                <a:latin typeface="微软雅黑" panose="020B0503020204020204" pitchFamily="34" charset="-122"/>
                <a:ea typeface="微软雅黑" panose="020B0503020204020204" pitchFamily="34" charset="-122"/>
              </a:rPr>
              <a:t>能力目标</a:t>
            </a:r>
            <a:r>
              <a:rPr sz="2000" dirty="0">
                <a:latin typeface="微软雅黑" panose="020B0503020204020204" pitchFamily="34" charset="-122"/>
                <a:ea typeface="微软雅黑" panose="020B0503020204020204" pitchFamily="34" charset="-122"/>
              </a:rPr>
              <a:t>：能够定义接口，实现接口以及使用接口的多继承特性，能够使用接口实现上下游协作分离。</a:t>
            </a:r>
            <a:endParaRPr sz="2000" dirty="0">
              <a:latin typeface="微软雅黑" panose="020B0503020204020204" pitchFamily="34" charset="-122"/>
              <a:ea typeface="微软雅黑" panose="020B0503020204020204" pitchFamily="34" charset="-122"/>
            </a:endParaRPr>
          </a:p>
        </p:txBody>
      </p:sp>
      <p:sp>
        <p:nvSpPr>
          <p:cNvPr id="32775" name="矩形 10"/>
          <p:cNvSpPr/>
          <p:nvPr/>
        </p:nvSpPr>
        <p:spPr>
          <a:xfrm>
            <a:off x="3339148" y="4472623"/>
            <a:ext cx="6373812" cy="491490"/>
          </a:xfrm>
          <a:prstGeom prst="rect">
            <a:avLst/>
          </a:prstGeom>
          <a:noFill/>
          <a:ln w="9525">
            <a:noFill/>
          </a:ln>
        </p:spPr>
        <p:txBody>
          <a:bodyPr>
            <a:spAutoFit/>
          </a:bodyPr>
          <a:p>
            <a:pPr>
              <a:lnSpc>
                <a:spcPct val="130000"/>
              </a:lnSpc>
              <a:spcBef>
                <a:spcPts val="600"/>
              </a:spcBef>
              <a:spcAft>
                <a:spcPts val="600"/>
              </a:spcAft>
            </a:pPr>
            <a:r>
              <a:rPr sz="2000" b="1" dirty="0">
                <a:solidFill>
                  <a:srgbClr val="0070C0"/>
                </a:solidFill>
                <a:latin typeface="微软雅黑" panose="020B0503020204020204" pitchFamily="34" charset="-122"/>
                <a:ea typeface="微软雅黑" panose="020B0503020204020204" pitchFamily="34" charset="-122"/>
              </a:rPr>
              <a:t>素质目标</a:t>
            </a:r>
            <a:r>
              <a:rPr sz="2000" dirty="0">
                <a:solidFill>
                  <a:srgbClr val="000000"/>
                </a:solidFill>
                <a:latin typeface="微软雅黑" panose="020B0503020204020204" pitchFamily="34" charset="-122"/>
                <a:ea typeface="微软雅黑" panose="020B0503020204020204" pitchFamily="34" charset="-122"/>
              </a:rPr>
              <a:t>：培养团结合作精神，勇于创新的意识。</a:t>
            </a:r>
            <a:endParaRPr sz="2000" dirty="0">
              <a:solidFill>
                <a:srgbClr val="000000"/>
              </a:solidFill>
              <a:latin typeface="微软雅黑" panose="020B0503020204020204" pitchFamily="34" charset="-122"/>
              <a:ea typeface="微软雅黑" panose="020B0503020204020204" pitchFamily="34" charset="-122"/>
            </a:endParaRPr>
          </a:p>
        </p:txBody>
      </p:sp>
      <p:sp>
        <p:nvSpPr>
          <p:cNvPr id="12" name="圆角矩形 3"/>
          <p:cNvSpPr>
            <a:spLocks noChangeAspect="1"/>
          </p:cNvSpPr>
          <p:nvPr/>
        </p:nvSpPr>
        <p:spPr>
          <a:xfrm>
            <a:off x="2544445" y="1440180"/>
            <a:ext cx="539750" cy="539750"/>
          </a:xfrm>
          <a:prstGeom prst="roundRect">
            <a:avLst>
              <a:gd name="adj" fmla="val 16667"/>
            </a:avLst>
          </a:prstGeom>
          <a:solidFill>
            <a:schemeClr val="accent5"/>
          </a:solidFill>
          <a:ln w="952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FFFFFF"/>
                </a:solidFill>
                <a:effectLst/>
                <a:uLnTx/>
                <a:uFillTx/>
                <a:latin typeface="Segoe UI" panose="020B0502040204020203" pitchFamily="34" charset="0"/>
                <a:ea typeface="+mn-ea"/>
                <a:cs typeface="+mn-cs"/>
              </a:rPr>
              <a:t>1</a:t>
            </a:r>
            <a:endParaRPr kumimoji="0" lang="zh-CN" altLang="en-US" sz="2800" b="0" i="0" u="none" strike="noStrike" kern="1200" cap="none" spc="0" normalizeH="0" baseline="0" noProof="0" dirty="0">
              <a:ln>
                <a:noFill/>
              </a:ln>
              <a:solidFill>
                <a:srgbClr val="FFFFFF"/>
              </a:solidFill>
              <a:effectLst/>
              <a:uLnTx/>
              <a:uFillTx/>
              <a:latin typeface="Segoe UI" panose="020B0502040204020203" pitchFamily="34" charset="0"/>
              <a:ea typeface="+mn-ea"/>
              <a:cs typeface="+mn-cs"/>
            </a:endParaRPr>
          </a:p>
        </p:txBody>
      </p:sp>
      <p:sp>
        <p:nvSpPr>
          <p:cNvPr id="32777" name="圆角矩形 4"/>
          <p:cNvSpPr>
            <a:spLocks noChangeAspect="1"/>
          </p:cNvSpPr>
          <p:nvPr/>
        </p:nvSpPr>
        <p:spPr>
          <a:xfrm>
            <a:off x="2547620" y="3111500"/>
            <a:ext cx="539750" cy="541338"/>
          </a:xfrm>
          <a:prstGeom prst="roundRect">
            <a:avLst>
              <a:gd name="adj" fmla="val 16667"/>
            </a:avLst>
          </a:prstGeom>
          <a:solidFill>
            <a:srgbClr val="6ED4D4"/>
          </a:solidFill>
          <a:ln w="9525">
            <a:noFill/>
          </a:ln>
        </p:spPr>
        <p:txBody>
          <a:bodyPr anchor="ctr" anchorCtr="0"/>
          <a:p>
            <a:pPr algn="ctr" eaLnBrk="1" hangingPunct="1"/>
            <a:r>
              <a:rPr lang="en-US" altLang="zh-CN" sz="2800" dirty="0">
                <a:solidFill>
                  <a:srgbClr val="FFFFFF"/>
                </a:solidFill>
                <a:latin typeface="Segoe UI" panose="020B0502040204020203" pitchFamily="34" charset="0"/>
                <a:ea typeface="微软雅黑" panose="020B0503020204020204" pitchFamily="34" charset="-122"/>
              </a:rPr>
              <a:t>2</a:t>
            </a:r>
            <a:endParaRPr lang="zh-CN" altLang="en-US" sz="2800" dirty="0">
              <a:solidFill>
                <a:srgbClr val="FFFFFF"/>
              </a:solidFill>
              <a:latin typeface="Segoe UI" panose="020B0502040204020203" pitchFamily="34" charset="0"/>
              <a:ea typeface="微软雅黑" panose="020B0503020204020204" pitchFamily="34" charset="-122"/>
            </a:endParaRPr>
          </a:p>
        </p:txBody>
      </p:sp>
      <p:sp>
        <p:nvSpPr>
          <p:cNvPr id="32778" name="圆角矩形 3"/>
          <p:cNvSpPr>
            <a:spLocks noChangeAspect="1"/>
          </p:cNvSpPr>
          <p:nvPr/>
        </p:nvSpPr>
        <p:spPr>
          <a:xfrm>
            <a:off x="2547620" y="4507865"/>
            <a:ext cx="539750" cy="539750"/>
          </a:xfrm>
          <a:prstGeom prst="roundRect">
            <a:avLst>
              <a:gd name="adj" fmla="val 16667"/>
            </a:avLst>
          </a:prstGeom>
          <a:solidFill>
            <a:srgbClr val="00B050"/>
          </a:solidFill>
          <a:ln w="9525">
            <a:noFill/>
          </a:ln>
        </p:spPr>
        <p:txBody>
          <a:bodyPr anchor="ctr" anchorCtr="0"/>
          <a:p>
            <a:pPr algn="ctr" eaLnBrk="1" hangingPunct="1"/>
            <a:r>
              <a:rPr lang="en-US" altLang="zh-CN" sz="2800" dirty="0">
                <a:solidFill>
                  <a:srgbClr val="FFFFFF"/>
                </a:solidFill>
                <a:latin typeface="Segoe UI" panose="020B0502040204020203" pitchFamily="34" charset="0"/>
                <a:ea typeface="微软雅黑" panose="020B0503020204020204" pitchFamily="34" charset="-122"/>
              </a:rPr>
              <a:t>3</a:t>
            </a:r>
            <a:endParaRPr lang="zh-CN" altLang="en-US" sz="2800" dirty="0">
              <a:solidFill>
                <a:srgbClr val="FFFFFF"/>
              </a:solidFill>
              <a:latin typeface="Segoe UI" panose="020B0502040204020203" pitchFamily="34" charset="0"/>
              <a:ea typeface="微软雅黑" panose="020B0503020204020204" pitchFamily="34" charset="-122"/>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r>
              <a:rPr lang="zh-CN" altLang="en-US"/>
              <a:t>验证性实验--燃放鞭炮驱赶野兽</a:t>
            </a:r>
            <a:endParaRPr lang="zh-CN" altLang="en-US"/>
          </a:p>
        </p:txBody>
      </p:sp>
      <p:sp>
        <p:nvSpPr>
          <p:cNvPr id="3" name="内容占位符 2"/>
          <p:cNvSpPr>
            <a:spLocks noGrp="1"/>
          </p:cNvSpPr>
          <p:nvPr>
            <p:ph idx="1"/>
          </p:nvPr>
        </p:nvSpPr>
        <p:spPr/>
        <p:txBody>
          <a:bodyPr/>
          <a:p>
            <a:r>
              <a:rPr lang="zh-CN" altLang="en-US"/>
              <a:t>在古代，燃放鞭炮的作用是驱赶野兽，进而演化在节日期间的一种仪式；在近代战争中，由于枪炮资源有限，老一辈的革命者运用鞭炮的这一特性，对敌人进行迷惑和干扰；现代城市为了预防火灾和减少有害气体排放，禁止了燃放烟花爆竹，取而代之的是使用喇叭或者气球来制造爆竹声。设计一个</a:t>
            </a:r>
            <a:r>
              <a:rPr lang="zh-CN" altLang="en-US">
                <a:solidFill>
                  <a:srgbClr val="FF0000"/>
                </a:solidFill>
              </a:rPr>
              <a:t>爆炸接口Explode</a:t>
            </a:r>
            <a:r>
              <a:rPr lang="zh-CN" altLang="en-US"/>
              <a:t>包含一个</a:t>
            </a:r>
            <a:r>
              <a:rPr lang="zh-CN" altLang="en-US">
                <a:solidFill>
                  <a:srgbClr val="FF0000"/>
                </a:solidFill>
              </a:rPr>
              <a:t>驱赶方法Shoo</a:t>
            </a:r>
            <a:r>
              <a:rPr lang="zh-CN" altLang="en-US"/>
              <a:t>。</a:t>
            </a:r>
            <a:r>
              <a:rPr lang="zh-CN" altLang="en-US">
                <a:solidFill>
                  <a:srgbClr val="0070C0"/>
                </a:solidFill>
              </a:rPr>
              <a:t>枪炮类Gun、鞭炮类Firecracker、喇叭类Trumpet和气球类Balloon</a:t>
            </a:r>
            <a:r>
              <a:rPr lang="zh-CN" altLang="en-US"/>
              <a:t>分别实现了这个爆炸接口。根据部分程序、测试程序及输出结果完成上述接口和类的设计。</a:t>
            </a:r>
            <a:endParaRPr lang="zh-CN" altLang="en-US"/>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524000" y="0"/>
            <a:ext cx="9097010" cy="6737985"/>
          </a:xfrm>
          <a:prstGeom prst="rect">
            <a:avLst/>
          </a:prstGeom>
          <a:noFill/>
        </p:spPr>
        <p:txBody>
          <a:bodyPr wrap="square" rtlCol="0">
            <a:noAutofit/>
          </a:bodyPr>
          <a:p>
            <a:r>
              <a:rPr lang="zh-CN" altLang="en-US"/>
              <a:t>public class Firecracker implements Explode{</a:t>
            </a:r>
            <a:endParaRPr lang="zh-CN" altLang="en-US"/>
          </a:p>
          <a:p>
            <a:r>
              <a:rPr lang="zh-CN" altLang="en-US"/>
              <a:t>	private int bangCount;</a:t>
            </a:r>
            <a:endParaRPr lang="zh-CN" altLang="en-US"/>
          </a:p>
          <a:p>
            <a:r>
              <a:rPr lang="zh-CN" altLang="en-US"/>
              <a:t>	public Firecracker(int bangCount) {</a:t>
            </a:r>
            <a:endParaRPr lang="zh-CN" altLang="en-US"/>
          </a:p>
          <a:p>
            <a:r>
              <a:rPr lang="zh-CN" altLang="en-US"/>
              <a:t>		this.bangCount = bangCount;</a:t>
            </a:r>
            <a:endParaRPr lang="zh-CN" altLang="en-US"/>
          </a:p>
          <a:p>
            <a:r>
              <a:rPr lang="zh-CN" altLang="en-US"/>
              <a:t>	}</a:t>
            </a:r>
            <a:endParaRPr lang="zh-CN" altLang="en-US"/>
          </a:p>
          <a:p>
            <a:r>
              <a:rPr lang="zh-CN" altLang="en-US"/>
              <a:t>	@Override</a:t>
            </a:r>
            <a:endParaRPr lang="zh-CN" altLang="en-US"/>
          </a:p>
          <a:p>
            <a:r>
              <a:rPr lang="zh-CN" altLang="en-US"/>
              <a:t>	public void </a:t>
            </a:r>
            <a:r>
              <a:rPr lang="en-US" altLang="zh-CN"/>
              <a:t>s</a:t>
            </a:r>
            <a:r>
              <a:rPr lang="zh-CN" altLang="en-US"/>
              <a:t>hoo() {</a:t>
            </a:r>
            <a:endParaRPr lang="zh-CN" altLang="en-US"/>
          </a:p>
          <a:p>
            <a:r>
              <a:rPr lang="zh-CN" altLang="en-US"/>
              <a:t>		// TODO Auto-generated method stub</a:t>
            </a:r>
            <a:endParaRPr lang="zh-CN" altLang="en-US"/>
          </a:p>
          <a:p>
            <a:r>
              <a:rPr lang="zh-CN" altLang="en-US"/>
              <a:t>		System.out.println("节日来了放鞭炮。");</a:t>
            </a:r>
            <a:endParaRPr lang="zh-CN" altLang="en-US"/>
          </a:p>
          <a:p>
            <a:r>
              <a:rPr lang="zh-CN" altLang="en-US"/>
              <a:t>		sound();</a:t>
            </a:r>
            <a:endParaRPr lang="zh-CN" altLang="en-US"/>
          </a:p>
          <a:p>
            <a:r>
              <a:rPr lang="zh-CN" altLang="en-US"/>
              <a:t>	}</a:t>
            </a:r>
            <a:endParaRPr lang="zh-CN" altLang="en-US"/>
          </a:p>
          <a:p>
            <a:r>
              <a:rPr lang="zh-CN" altLang="en-US"/>
              <a:t>	</a:t>
            </a:r>
            <a:endParaRPr lang="zh-CN" altLang="en-US"/>
          </a:p>
          <a:p>
            <a:r>
              <a:rPr lang="zh-CN" altLang="en-US"/>
              <a:t>	private void sound() {</a:t>
            </a:r>
            <a:endParaRPr lang="zh-CN" altLang="en-US"/>
          </a:p>
          <a:p>
            <a:r>
              <a:rPr lang="zh-CN" altLang="en-US"/>
              <a:t>		for(int i  = 0;i &lt; bangCount ; i++) {</a:t>
            </a:r>
            <a:endParaRPr lang="zh-CN" altLang="en-US"/>
          </a:p>
          <a:p>
            <a:r>
              <a:rPr lang="zh-CN" altLang="en-US"/>
              <a:t>			if(i % 2 == 1)</a:t>
            </a:r>
            <a:endParaRPr lang="zh-CN" altLang="en-US"/>
          </a:p>
          <a:p>
            <a:r>
              <a:rPr lang="zh-CN" altLang="en-US"/>
              <a:t>				System.out.print("bing...");</a:t>
            </a:r>
            <a:endParaRPr lang="zh-CN" altLang="en-US"/>
          </a:p>
          <a:p>
            <a:r>
              <a:rPr lang="zh-CN" altLang="en-US"/>
              <a:t>			else</a:t>
            </a:r>
            <a:endParaRPr lang="zh-CN" altLang="en-US"/>
          </a:p>
          <a:p>
            <a:r>
              <a:rPr lang="zh-CN" altLang="en-US"/>
              <a:t>				System.out.print("bang...");</a:t>
            </a:r>
            <a:endParaRPr lang="zh-CN" altLang="en-US"/>
          </a:p>
          <a:p>
            <a:r>
              <a:rPr lang="zh-CN" altLang="en-US"/>
              <a:t>		}</a:t>
            </a:r>
            <a:endParaRPr lang="zh-CN" altLang="en-US"/>
          </a:p>
          <a:p>
            <a:r>
              <a:rPr lang="zh-CN" altLang="en-US"/>
              <a:t>		System.out.println();		</a:t>
            </a:r>
            <a:endParaRPr lang="zh-CN" altLang="en-US"/>
          </a:p>
          <a:p>
            <a:r>
              <a:rPr lang="zh-CN" altLang="en-US"/>
              <a:t>	}</a:t>
            </a:r>
            <a:endParaRPr lang="zh-CN" altLang="en-US"/>
          </a:p>
          <a:p>
            <a:r>
              <a:rPr lang="zh-CN" altLang="en-US"/>
              <a:t>}</a:t>
            </a:r>
            <a:endParaRPr lang="zh-CN" altLang="en-US"/>
          </a:p>
          <a:p>
            <a:endParaRPr lang="zh-CN" altLang="en-US"/>
          </a:p>
          <a:p>
            <a:endParaRPr lang="zh-CN" altLang="en-US"/>
          </a:p>
        </p:txBody>
      </p:sp>
      <p:sp>
        <p:nvSpPr>
          <p:cNvPr id="5" name="圆角矩形 4"/>
          <p:cNvSpPr/>
          <p:nvPr/>
        </p:nvSpPr>
        <p:spPr>
          <a:xfrm>
            <a:off x="3648075" y="44450"/>
            <a:ext cx="1296035" cy="288290"/>
          </a:xfrm>
          <a:prstGeom prst="roundRect">
            <a:avLst/>
          </a:prstGeom>
          <a:solidFill>
            <a:schemeClr val="accent1">
              <a:alpha val="5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圆角矩形 5"/>
          <p:cNvSpPr/>
          <p:nvPr/>
        </p:nvSpPr>
        <p:spPr>
          <a:xfrm>
            <a:off x="2351405" y="1412875"/>
            <a:ext cx="5400675" cy="1800225"/>
          </a:xfrm>
          <a:prstGeom prst="roundRect">
            <a:avLst/>
          </a:prstGeom>
          <a:solidFill>
            <a:schemeClr val="accent1">
              <a:alpha val="3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圆角矩形 6"/>
          <p:cNvSpPr/>
          <p:nvPr/>
        </p:nvSpPr>
        <p:spPr>
          <a:xfrm>
            <a:off x="2351405" y="3357245"/>
            <a:ext cx="5544820" cy="2592070"/>
          </a:xfrm>
          <a:prstGeom prst="roundRect">
            <a:avLst/>
          </a:prstGeom>
          <a:solidFill>
            <a:schemeClr val="accent2">
              <a:lumMod val="40000"/>
              <a:lumOff val="60000"/>
              <a:alpha val="3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8" name="曲线连接符 7"/>
          <p:cNvCxnSpPr>
            <a:stCxn id="7" idx="3"/>
          </p:cNvCxnSpPr>
          <p:nvPr/>
        </p:nvCxnSpPr>
        <p:spPr>
          <a:xfrm flipH="1" flipV="1">
            <a:off x="4439920" y="2708910"/>
            <a:ext cx="3456305" cy="1944370"/>
          </a:xfrm>
          <a:prstGeom prst="curvedConnector3">
            <a:avLst>
              <a:gd name="adj1" fmla="val -6890"/>
            </a:avLst>
          </a:prstGeom>
          <a:ln w="28575" cmpd="sng">
            <a:solidFill>
              <a:srgbClr val="D52B1E"/>
            </a:solidFill>
            <a:prstDash val="solid"/>
            <a:tailEnd type="arrow" w="med" len="med"/>
          </a:ln>
        </p:spPr>
        <p:style>
          <a:lnRef idx="3">
            <a:schemeClr val="accent2"/>
          </a:lnRef>
          <a:fillRef idx="0">
            <a:schemeClr val="accent2"/>
          </a:fillRef>
          <a:effectRef idx="2">
            <a:schemeClr val="accent2"/>
          </a:effectRef>
          <a:fontRef idx="minor">
            <a:schemeClr val="tx1"/>
          </a:fontRef>
        </p:style>
      </p:cxn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圆角矩形 3"/>
          <p:cNvSpPr/>
          <p:nvPr/>
        </p:nvSpPr>
        <p:spPr>
          <a:xfrm>
            <a:off x="3215640" y="4509135"/>
            <a:ext cx="3024505" cy="864235"/>
          </a:xfrm>
          <a:prstGeom prst="roundRect">
            <a:avLst/>
          </a:prstGeom>
          <a:solidFill>
            <a:schemeClr val="accent1">
              <a:alpha val="3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524000" y="44450"/>
            <a:ext cx="9179560" cy="5908040"/>
          </a:xfrm>
          <a:prstGeom prst="rect">
            <a:avLst/>
          </a:prstGeom>
          <a:noFill/>
        </p:spPr>
        <p:txBody>
          <a:bodyPr wrap="square" rtlCol="0" anchor="t">
            <a:spAutoFit/>
          </a:bodyPr>
          <a:p>
            <a:r>
              <a:rPr lang="zh-CN" altLang="en-US">
                <a:sym typeface="+mn-ea"/>
              </a:rPr>
              <a:t>public class FirecrackerTest{</a:t>
            </a:r>
            <a:endParaRPr lang="zh-CN" altLang="en-US"/>
          </a:p>
          <a:p>
            <a:r>
              <a:rPr lang="zh-CN" altLang="en-US">
                <a:sym typeface="+mn-ea"/>
              </a:rPr>
              <a:t>	public static void main(String[] args) {</a:t>
            </a:r>
            <a:endParaRPr lang="zh-CN" altLang="en-US"/>
          </a:p>
          <a:p>
            <a:r>
              <a:rPr lang="zh-CN" altLang="en-US">
                <a:sym typeface="+mn-ea"/>
              </a:rPr>
              <a:t>		// TODO Auto-generated method stub</a:t>
            </a:r>
            <a:endParaRPr lang="zh-CN" altLang="en-US"/>
          </a:p>
          <a:p>
            <a:r>
              <a:rPr lang="zh-CN" altLang="en-US">
                <a:sym typeface="+mn-ea"/>
              </a:rPr>
              <a:t>		Explode[] explodes = new Explode[10];</a:t>
            </a:r>
            <a:endParaRPr lang="zh-CN" altLang="en-US"/>
          </a:p>
          <a:p>
            <a:r>
              <a:rPr lang="zh-CN" altLang="en-US">
                <a:sym typeface="+mn-ea"/>
              </a:rPr>
              <a:t>		explodes[0] = new Gun(5);//参数是一个整型数，5表示连击次数		</a:t>
            </a:r>
            <a:endParaRPr lang="zh-CN" altLang="en-US"/>
          </a:p>
          <a:p>
            <a:r>
              <a:rPr lang="zh-CN" altLang="en-US">
                <a:sym typeface="+mn-ea"/>
              </a:rPr>
              <a:t>		explodes[1] = new Firecracker(2);//参数是一个整型数，2表示连续爆炸次数</a:t>
            </a:r>
            <a:endParaRPr lang="zh-CN" altLang="en-US"/>
          </a:p>
          <a:p>
            <a:r>
              <a:rPr lang="zh-CN" altLang="en-US">
                <a:sym typeface="+mn-ea"/>
              </a:rPr>
              <a:t>		explodes[2] = new Trumpet();</a:t>
            </a:r>
            <a:endParaRPr lang="zh-CN" altLang="en-US"/>
          </a:p>
          <a:p>
            <a:r>
              <a:rPr lang="zh-CN" altLang="en-US">
                <a:sym typeface="+mn-ea"/>
              </a:rPr>
              <a:t>		explodes[3] = new Balloon();</a:t>
            </a:r>
            <a:endParaRPr lang="zh-CN" altLang="en-US"/>
          </a:p>
          <a:p>
            <a:r>
              <a:rPr lang="zh-CN" altLang="en-US">
                <a:sym typeface="+mn-ea"/>
              </a:rPr>
              <a:t>		explodes[4] = new Gun(3);</a:t>
            </a:r>
            <a:endParaRPr lang="zh-CN" altLang="en-US"/>
          </a:p>
          <a:p>
            <a:r>
              <a:rPr lang="zh-CN" altLang="en-US">
                <a:sym typeface="+mn-ea"/>
              </a:rPr>
              <a:t>		explodes[5] = new Firecracker(1);</a:t>
            </a:r>
            <a:endParaRPr lang="zh-CN" altLang="en-US"/>
          </a:p>
          <a:p>
            <a:r>
              <a:rPr lang="zh-CN" altLang="en-US">
                <a:sym typeface="+mn-ea"/>
              </a:rPr>
              <a:t>		explodes[6] = new Trumpet();		</a:t>
            </a:r>
            <a:endParaRPr lang="zh-CN" altLang="en-US"/>
          </a:p>
          <a:p>
            <a:r>
              <a:rPr lang="zh-CN" altLang="en-US">
                <a:sym typeface="+mn-ea"/>
              </a:rPr>
              <a:t>		explodes[7] = new Firecracker(5);</a:t>
            </a:r>
            <a:endParaRPr lang="zh-CN" altLang="en-US"/>
          </a:p>
          <a:p>
            <a:r>
              <a:rPr lang="zh-CN" altLang="en-US">
                <a:sym typeface="+mn-ea"/>
              </a:rPr>
              <a:t>		explodes[8] = new Balloon();</a:t>
            </a:r>
            <a:endParaRPr lang="zh-CN" altLang="en-US"/>
          </a:p>
          <a:p>
            <a:r>
              <a:rPr lang="zh-CN" altLang="en-US">
                <a:sym typeface="+mn-ea"/>
              </a:rPr>
              <a:t>		explodes[9] = new Balloon();		</a:t>
            </a:r>
            <a:endParaRPr lang="zh-CN" altLang="en-US"/>
          </a:p>
          <a:p>
            <a:r>
              <a:rPr lang="zh-CN" altLang="en-US">
                <a:sym typeface="+mn-ea"/>
              </a:rPr>
              <a:t>		for(Explode e : explodes) {</a:t>
            </a:r>
            <a:endParaRPr lang="zh-CN" altLang="en-US"/>
          </a:p>
          <a:p>
            <a:r>
              <a:rPr lang="zh-CN" altLang="en-US">
                <a:sym typeface="+mn-ea"/>
              </a:rPr>
              <a:t>			e.</a:t>
            </a:r>
            <a:r>
              <a:rPr lang="en-US" altLang="zh-CN">
                <a:sym typeface="+mn-ea"/>
              </a:rPr>
              <a:t>s</a:t>
            </a:r>
            <a:r>
              <a:rPr lang="zh-CN" altLang="en-US">
                <a:sym typeface="+mn-ea"/>
              </a:rPr>
              <a:t>hoo();</a:t>
            </a:r>
            <a:endParaRPr lang="zh-CN" altLang="en-US"/>
          </a:p>
          <a:p>
            <a:r>
              <a:rPr lang="zh-CN" altLang="en-US">
                <a:sym typeface="+mn-ea"/>
              </a:rPr>
              <a:t>		}		</a:t>
            </a:r>
            <a:endParaRPr lang="zh-CN" altLang="en-US"/>
          </a:p>
          <a:p>
            <a:r>
              <a:rPr lang="zh-CN" altLang="en-US">
                <a:sym typeface="+mn-ea"/>
              </a:rPr>
              <a:t>	}</a:t>
            </a:r>
            <a:endParaRPr lang="zh-CN" altLang="en-US"/>
          </a:p>
          <a:p>
            <a:r>
              <a:rPr lang="zh-CN" altLang="en-US">
                <a:sym typeface="+mn-ea"/>
              </a:rPr>
              <a:t>}</a:t>
            </a:r>
            <a:endParaRPr lang="zh-CN" altLang="en-US">
              <a:sym typeface="+mn-ea"/>
            </a:endParaRPr>
          </a:p>
        </p:txBody>
      </p:sp>
      <p:pic>
        <p:nvPicPr>
          <p:cNvPr id="136" name="图片 136"/>
          <p:cNvPicPr>
            <a:picLocks noChangeAspect="1"/>
          </p:cNvPicPr>
          <p:nvPr>
            <p:custDataLst>
              <p:tags r:id="rId1"/>
            </p:custDataLst>
          </p:nvPr>
        </p:nvPicPr>
        <p:blipFill>
          <a:blip r:embed="rId2"/>
          <a:stretch>
            <a:fillRect/>
          </a:stretch>
        </p:blipFill>
        <p:spPr>
          <a:xfrm>
            <a:off x="6815773" y="3140393"/>
            <a:ext cx="3742055" cy="3409315"/>
          </a:xfrm>
          <a:prstGeom prst="rect">
            <a:avLst/>
          </a:prstGeom>
        </p:spPr>
      </p:pic>
      <p:sp>
        <p:nvSpPr>
          <p:cNvPr id="5" name="圆角矩形 4"/>
          <p:cNvSpPr/>
          <p:nvPr/>
        </p:nvSpPr>
        <p:spPr>
          <a:xfrm>
            <a:off x="3216275" y="1205230"/>
            <a:ext cx="3542665" cy="3303905"/>
          </a:xfrm>
          <a:prstGeom prst="roundRect">
            <a:avLst/>
          </a:prstGeom>
          <a:solidFill>
            <a:srgbClr val="FFCC99">
              <a:alpha val="38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endParaRPr lang="zh-CN" altLang="en-US"/>
          </a:p>
        </p:txBody>
      </p:sp>
      <p:pic>
        <p:nvPicPr>
          <p:cNvPr id="6" name="内容占位符 5"/>
          <p:cNvPicPr>
            <a:picLocks noChangeAspect="1"/>
          </p:cNvPicPr>
          <p:nvPr>
            <p:ph idx="1"/>
            <p:custDataLst>
              <p:tags r:id="rId1"/>
            </p:custDataLst>
          </p:nvPr>
        </p:nvPicPr>
        <p:blipFill>
          <a:blip r:embed="rId2"/>
          <a:stretch>
            <a:fillRect/>
          </a:stretch>
        </p:blipFill>
        <p:spPr>
          <a:xfrm>
            <a:off x="2135505" y="1988820"/>
            <a:ext cx="8890635" cy="3467100"/>
          </a:xfrm>
          <a:prstGeom prst="rect">
            <a:avLst/>
          </a:prstGeom>
        </p:spPr>
      </p:pic>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r>
              <a:rPr lang="zh-CN" altLang="en-US"/>
              <a:t>验证性实验--交通工具接口实现</a:t>
            </a:r>
            <a:endParaRPr lang="zh-CN" altLang="en-US"/>
          </a:p>
        </p:txBody>
      </p:sp>
      <p:sp>
        <p:nvSpPr>
          <p:cNvPr id="5" name="内容占位符 4"/>
          <p:cNvSpPr>
            <a:spLocks noGrp="1"/>
          </p:cNvSpPr>
          <p:nvPr>
            <p:ph idx="1"/>
          </p:nvPr>
        </p:nvSpPr>
        <p:spPr/>
        <p:txBody>
          <a:bodyPr/>
          <a:p>
            <a:r>
              <a:rPr lang="zh-CN" altLang="en-US"/>
              <a:t>接口Transport定义travel()和stop()两个抽象方法，Car、Ship、Plane分别为其实现类。</a:t>
            </a:r>
            <a:r>
              <a:rPr lang="en-US" altLang="zh-CN"/>
              <a:t>TransportT</a:t>
            </a:r>
            <a:r>
              <a:rPr lang="zh-CN" altLang="en-US"/>
              <a:t>est为测试的主类，控制台提示</a:t>
            </a:r>
            <a:r>
              <a:rPr lang="en-US" altLang="zh-CN"/>
              <a:t>“</a:t>
            </a:r>
            <a:r>
              <a:rPr lang="zh-CN" altLang="en-US"/>
              <a:t>你想驾驶什么?：0-小汽车，1-轮船，2-飞机</a:t>
            </a:r>
            <a:r>
              <a:rPr lang="en-US" altLang="zh-CN"/>
              <a:t>”</a:t>
            </a:r>
            <a:r>
              <a:rPr lang="zh-CN" altLang="en-US"/>
              <a:t>。输入数字，输出对应交通工具的驾驶行为。</a:t>
            </a:r>
            <a:endParaRPr lang="zh-CN" altLang="en-US"/>
          </a:p>
        </p:txBody>
      </p:sp>
      <p:pic>
        <p:nvPicPr>
          <p:cNvPr id="137" name="图片 137"/>
          <p:cNvPicPr>
            <a:picLocks noChangeAspect="1"/>
          </p:cNvPicPr>
          <p:nvPr>
            <p:custDataLst>
              <p:tags r:id="rId1"/>
            </p:custDataLst>
          </p:nvPr>
        </p:nvPicPr>
        <p:blipFill>
          <a:blip r:embed="rId2"/>
          <a:stretch>
            <a:fillRect/>
          </a:stretch>
        </p:blipFill>
        <p:spPr>
          <a:xfrm>
            <a:off x="2999740" y="2847340"/>
            <a:ext cx="5974080" cy="2310130"/>
          </a:xfrm>
          <a:prstGeom prst="rect">
            <a:avLst/>
          </a:prstGeom>
        </p:spPr>
      </p:pic>
    </p:spTree>
    <p:custDataLst>
      <p:tags r:id="rId3"/>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Lst>
</file>

<file path=ppt/tags/tag15.xml><?xml version="1.0" encoding="utf-8"?>
<p:tagLst xmlns:p="http://schemas.openxmlformats.org/presentationml/2006/main">
  <p:tag name="KSO_WM_BEAUTIFY_FLAG" val="#wm#"/>
  <p:tag name="KSO_WM_TEMPLATE_CATEGORY" val="diagram"/>
  <p:tag name="KSO_WM_TEMPLATE_INDEX" val="20200634"/>
</p:tagLst>
</file>

<file path=ppt/tags/tag16.xml><?xml version="1.0" encoding="utf-8"?>
<p:tagLst xmlns:p="http://schemas.openxmlformats.org/presentationml/2006/main">
  <p:tag name="KSO_WM_BEAUTIFY_FLAG" val="#wm#"/>
  <p:tag name="KSO_WM_TEMPLATE_CATEGORY" val="diagram"/>
  <p:tag name="KSO_WM_TEMPLATE_INDEX" val="20200634"/>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wm#"/>
  <p:tag name="KSO_WM_TEMPLATE_CATEGORY" val="diagram"/>
  <p:tag name="KSO_WM_TEMPLATE_INDEX" val="20200634"/>
</p:tagLst>
</file>

<file path=ppt/tags/tag19.xml><?xml version="1.0" encoding="utf-8"?>
<p:tagLst xmlns:p="http://schemas.openxmlformats.org/presentationml/2006/main">
  <p:tag name="KSO_WM_BEAUTIFY_FLAG" val=""/>
  <p:tag name="KSO_WM_UNIT_PLACING_PICTURE_USER_VIEWPORT" val="{&quot;height&quot;:5460,&quot;width&quot;:14001}"/>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wm#"/>
  <p:tag name="KSO_WM_TEMPLATE_CATEGORY" val="diagram"/>
  <p:tag name="KSO_WM_TEMPLATE_INDEX" val="20200634"/>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wm#"/>
  <p:tag name="KSO_WM_TEMPLATE_CATEGORY" val="diagram"/>
  <p:tag name="KSO_WM_TEMPLATE_INDEX" val="20200634"/>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wm#"/>
  <p:tag name="KSO_WM_TEMPLATE_CATEGORY" val="diagram"/>
  <p:tag name="KSO_WM_TEMPLATE_INDEX" val="20200634"/>
</p:tagLst>
</file>

<file path=ppt/tags/tag25.xml><?xml version="1.0" encoding="utf-8"?>
<p:tagLst xmlns:p="http://schemas.openxmlformats.org/presentationml/2006/main">
  <p:tag name="KSO_WM_BEAUTIFY_FLAG" val="#wm#"/>
  <p:tag name="KSO_WM_TEMPLATE_CATEGORY" val="diagram"/>
  <p:tag name="KSO_WM_TEMPLATE_INDEX" val="20200634"/>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wm#"/>
  <p:tag name="KSO_WM_TEMPLATE_CATEGORY" val="diagram"/>
  <p:tag name="KSO_WM_TEMPLATE_INDEX" val="20200634"/>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wm#"/>
  <p:tag name="KSO_WM_TEMPLATE_CATEGORY" val="diagram"/>
  <p:tag name="KSO_WM_TEMPLATE_INDEX" val="20200634"/>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wm#"/>
  <p:tag name="KSO_WM_TEMPLATE_CATEGORY" val="diagram"/>
  <p:tag name="KSO_WM_TEMPLATE_INDEX" val="20200634"/>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wm#"/>
  <p:tag name="KSO_WM_TEMPLATE_CATEGORY" val="diagram"/>
  <p:tag name="KSO_WM_TEMPLATE_INDEX" val="20200634"/>
</p:tagLst>
</file>

<file path=ppt/tags/tag34.xml><?xml version="1.0" encoding="utf-8"?>
<p:tagLst xmlns:p="http://schemas.openxmlformats.org/presentationml/2006/main">
  <p:tag name="KSO_WM_BEAUTIFY_FLAG" val="#wm#"/>
  <p:tag name="KSO_WM_TEMPLATE_CATEGORY" val="diagram"/>
  <p:tag name="KSO_WM_TEMPLATE_INDEX" val="20200634"/>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wm#"/>
  <p:tag name="KSO_WM_TEMPLATE_CATEGORY" val="diagram"/>
  <p:tag name="KSO_WM_TEMPLATE_INDEX" val="20200634"/>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wm#"/>
  <p:tag name="KSO_WM_TEMPLATE_CATEGORY" val="diagram"/>
  <p:tag name="KSO_WM_TEMPLATE_INDEX" val="20200634"/>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wm#"/>
  <p:tag name="KSO_WM_TEMPLATE_CATEGORY" val="diagram"/>
  <p:tag name="KSO_WM_TEMPLATE_INDEX" val="20200634"/>
</p:tagLst>
</file>

<file path=ppt/tags/tag43.xml><?xml version="1.0" encoding="utf-8"?>
<p:tagLst xmlns:p="http://schemas.openxmlformats.org/presentationml/2006/main">
  <p:tag name="KSO_WM_BEAUTIFY_FLAG" val="#wm#"/>
  <p:tag name="KSO_WM_TEMPLATE_CATEGORY" val="diagram"/>
  <p:tag name="KSO_WM_TEMPLATE_INDEX" val="20200634"/>
</p:tagLst>
</file>

<file path=ppt/tags/tag44.xml><?xml version="1.0" encoding="utf-8"?>
<p:tagLst xmlns:p="http://schemas.openxmlformats.org/presentationml/2006/main">
  <p:tag name="KSO_WM_BEAUTIFY_FLAG" val="#wm#"/>
  <p:tag name="KSO_WM_TEMPLATE_CATEGORY" val="diagram"/>
  <p:tag name="KSO_WM_TEMPLATE_INDEX" val="20200634"/>
</p:tagLst>
</file>

<file path=ppt/tags/tag45.xml><?xml version="1.0" encoding="utf-8"?>
<p:tagLst xmlns:p="http://schemas.openxmlformats.org/presentationml/2006/main">
  <p:tag name="KSO_WPP_MARK_KEY" val="aa4ad8fd-6356-4c27-ac42-ab28eaea7b83"/>
  <p:tag name="COMMONDATA" val="eyJoZGlkIjoiMWI4NWYzZGFkNDJiYTY1ODFjMTg3YjM5MmNjODNlNDkifQ=="/>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1_sample">
  <a:themeElements>
    <a:clrScheme name="sample 3">
      <a:dk1>
        <a:srgbClr val="2B166E"/>
      </a:dk1>
      <a:lt1>
        <a:srgbClr val="FFFFFF"/>
      </a:lt1>
      <a:dk2>
        <a:srgbClr val="1640B6"/>
      </a:dk2>
      <a:lt2>
        <a:srgbClr val="B2B2B2"/>
      </a:lt2>
      <a:accent1>
        <a:srgbClr val="48BDEC"/>
      </a:accent1>
      <a:accent2>
        <a:srgbClr val="EB984D"/>
      </a:accent2>
      <a:accent3>
        <a:srgbClr val="FFFFFF"/>
      </a:accent3>
      <a:accent4>
        <a:srgbClr val="23115D"/>
      </a:accent4>
      <a:accent5>
        <a:srgbClr val="B1DBF4"/>
      </a:accent5>
      <a:accent6>
        <a:srgbClr val="D58945"/>
      </a:accent6>
      <a:hlink>
        <a:srgbClr val="339966"/>
      </a:hlink>
      <a:folHlink>
        <a:srgbClr val="7E88E4"/>
      </a:folHlink>
    </a:clrScheme>
    <a:fontScheme name="sampl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sample 1">
        <a:dk1>
          <a:srgbClr val="19426B"/>
        </a:dk1>
        <a:lt1>
          <a:srgbClr val="FFFFFF"/>
        </a:lt1>
        <a:dk2>
          <a:srgbClr val="008080"/>
        </a:dk2>
        <a:lt2>
          <a:srgbClr val="B2B2B2"/>
        </a:lt2>
        <a:accent1>
          <a:srgbClr val="35C9C2"/>
        </a:accent1>
        <a:accent2>
          <a:srgbClr val="398AC7"/>
        </a:accent2>
        <a:accent3>
          <a:srgbClr val="FFFFFF"/>
        </a:accent3>
        <a:accent4>
          <a:srgbClr val="14375A"/>
        </a:accent4>
        <a:accent5>
          <a:srgbClr val="AEE1DD"/>
        </a:accent5>
        <a:accent6>
          <a:srgbClr val="337DB4"/>
        </a:accent6>
        <a:hlink>
          <a:srgbClr val="CCCC00"/>
        </a:hlink>
        <a:folHlink>
          <a:srgbClr val="6D50CA"/>
        </a:folHlink>
      </a:clrScheme>
      <a:clrMap bg1="lt1" tx1="dk1" bg2="lt2" tx2="dk2" accent1="accent1" accent2="accent2" accent3="accent3" accent4="accent4" accent5="accent5" accent6="accent6" hlink="hlink" folHlink="folHlink"/>
    </a:extraClrScheme>
    <a:extraClrScheme>
      <a:clrScheme name="sample 2">
        <a:dk1>
          <a:srgbClr val="25095D"/>
        </a:dk1>
        <a:lt1>
          <a:srgbClr val="FFFFFF"/>
        </a:lt1>
        <a:dk2>
          <a:srgbClr val="A1537C"/>
        </a:dk2>
        <a:lt2>
          <a:srgbClr val="B2B2B2"/>
        </a:lt2>
        <a:accent1>
          <a:srgbClr val="AF8ADC"/>
        </a:accent1>
        <a:accent2>
          <a:srgbClr val="60A065"/>
        </a:accent2>
        <a:accent3>
          <a:srgbClr val="FFFFFF"/>
        </a:accent3>
        <a:accent4>
          <a:srgbClr val="1E064E"/>
        </a:accent4>
        <a:accent5>
          <a:srgbClr val="D4C4EB"/>
        </a:accent5>
        <a:accent6>
          <a:srgbClr val="56915B"/>
        </a:accent6>
        <a:hlink>
          <a:srgbClr val="8DAED9"/>
        </a:hlink>
        <a:folHlink>
          <a:srgbClr val="5974C1"/>
        </a:folHlink>
      </a:clrScheme>
      <a:clrMap bg1="lt1" tx1="dk1" bg2="lt2" tx2="dk2" accent1="accent1" accent2="accent2" accent3="accent3" accent4="accent4" accent5="accent5" accent6="accent6" hlink="hlink" folHlink="folHlink"/>
    </a:extraClrScheme>
    <a:extraClrScheme>
      <a:clrScheme name="sample 3">
        <a:dk1>
          <a:srgbClr val="2B166E"/>
        </a:dk1>
        <a:lt1>
          <a:srgbClr val="FFFFFF"/>
        </a:lt1>
        <a:dk2>
          <a:srgbClr val="1640B6"/>
        </a:dk2>
        <a:lt2>
          <a:srgbClr val="B2B2B2"/>
        </a:lt2>
        <a:accent1>
          <a:srgbClr val="48BDEC"/>
        </a:accent1>
        <a:accent2>
          <a:srgbClr val="EB984D"/>
        </a:accent2>
        <a:accent3>
          <a:srgbClr val="FFFFFF"/>
        </a:accent3>
        <a:accent4>
          <a:srgbClr val="23115D"/>
        </a:accent4>
        <a:accent5>
          <a:srgbClr val="B1DBF4"/>
        </a:accent5>
        <a:accent6>
          <a:srgbClr val="D58945"/>
        </a:accent6>
        <a:hlink>
          <a:srgbClr val="339966"/>
        </a:hlink>
        <a:folHlink>
          <a:srgbClr val="7E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4233</Words>
  <Application>WPS 演示</Application>
  <PresentationFormat/>
  <Paragraphs>211</Paragraphs>
  <Slides>21</Slides>
  <Notes>0</Notes>
  <HiddenSlides>0</HiddenSlides>
  <MMClips>0</MMClips>
  <ScaleCrop>false</ScaleCrop>
  <HeadingPairs>
    <vt:vector size="8" baseType="variant">
      <vt:variant>
        <vt:lpstr>已用的字体</vt:lpstr>
      </vt:variant>
      <vt:variant>
        <vt:i4>13</vt:i4>
      </vt:variant>
      <vt:variant>
        <vt:lpstr>主题</vt:lpstr>
      </vt:variant>
      <vt:variant>
        <vt:i4>1</vt:i4>
      </vt:variant>
      <vt:variant>
        <vt:lpstr>嵌入 OLE 服务器</vt:lpstr>
      </vt:variant>
      <vt:variant>
        <vt:i4>3</vt:i4>
      </vt:variant>
      <vt:variant>
        <vt:lpstr>幻灯片标题</vt:lpstr>
      </vt:variant>
      <vt:variant>
        <vt:i4>21</vt:i4>
      </vt:variant>
    </vt:vector>
  </HeadingPairs>
  <TitlesOfParts>
    <vt:vector size="38" baseType="lpstr">
      <vt:lpstr>Arial</vt:lpstr>
      <vt:lpstr>宋体</vt:lpstr>
      <vt:lpstr>Wingdings</vt:lpstr>
      <vt:lpstr>Calibri</vt:lpstr>
      <vt:lpstr>微软雅黑</vt:lpstr>
      <vt:lpstr>Verdana</vt:lpstr>
      <vt:lpstr>Times New Roman</vt:lpstr>
      <vt:lpstr>楷体_GB2312</vt:lpstr>
      <vt:lpstr>新宋体</vt:lpstr>
      <vt:lpstr>隶书</vt:lpstr>
      <vt:lpstr>黑体</vt:lpstr>
      <vt:lpstr>Segoe UI</vt:lpstr>
      <vt:lpstr>Arial Unicode MS</vt:lpstr>
      <vt:lpstr>1_sample</vt:lpstr>
      <vt:lpstr>Photoshop.Image.6</vt:lpstr>
      <vt:lpstr>Photoshop.Image.6</vt:lpstr>
      <vt:lpstr>Paint.Picture</vt:lpstr>
      <vt:lpstr>PowerPoint 演示文稿</vt:lpstr>
      <vt:lpstr>目 录</vt:lpstr>
      <vt:lpstr>接口的定义和使用</vt:lpstr>
      <vt:lpstr>PowerPoint 演示文稿</vt:lpstr>
      <vt:lpstr>验证性实验--燃放鞭炮驱赶野兽</vt:lpstr>
      <vt:lpstr>PowerPoint 演示文稿</vt:lpstr>
      <vt:lpstr>PowerPoint 演示文稿</vt:lpstr>
      <vt:lpstr>PowerPoint 演示文稿</vt:lpstr>
      <vt:lpstr>验证性实验--交通工具接口实现</vt:lpstr>
      <vt:lpstr>PowerPoint 演示文稿</vt:lpstr>
      <vt:lpstr>验证性实验--动物接口的多继承设计</vt:lpstr>
      <vt:lpstr>PowerPoint 演示文稿</vt:lpstr>
      <vt:lpstr>PowerPoint 演示文稿</vt:lpstr>
      <vt:lpstr>设计性实验--多种职业为人民服务</vt:lpstr>
      <vt:lpstr>PowerPoint 演示文稿</vt:lpstr>
      <vt:lpstr>设计性实验--多部门在不同的场景下开展销售工作</vt:lpstr>
      <vt:lpstr>PowerPoint 演示文稿</vt:lpstr>
      <vt:lpstr>设计性实验--美食盛宴</vt:lpstr>
      <vt:lpstr>PowerPoint 演示文稿</vt:lpstr>
      <vt:lpstr>PowerPoint 演示文稿</vt:lpstr>
      <vt:lpstr>实践是编程的能力提升的最好途径</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wendy.gallagher</dc:creator>
  <cp:lastModifiedBy>龚迅炜</cp:lastModifiedBy>
  <cp:revision>589</cp:revision>
  <dcterms:created xsi:type="dcterms:W3CDTF">2011-10-31T13:04:00Z</dcterms:created>
  <dcterms:modified xsi:type="dcterms:W3CDTF">2023-09-24T02:05:28Z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BF3C713B180040AD8E6ECA831A9ACF4C_13</vt:lpwstr>
  </property>
</Properties>
</file>