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9" r:id="rId3"/>
    <p:sldId id="391" r:id="rId5"/>
    <p:sldId id="469" r:id="rId6"/>
    <p:sldId id="470" r:id="rId7"/>
    <p:sldId id="471" r:id="rId8"/>
    <p:sldId id="472" r:id="rId9"/>
    <p:sldId id="474" r:id="rId10"/>
    <p:sldId id="473" r:id="rId11"/>
    <p:sldId id="475" r:id="rId12"/>
    <p:sldId id="476" r:id="rId13"/>
    <p:sldId id="477" r:id="rId14"/>
    <p:sldId id="478" r:id="rId15"/>
    <p:sldId id="443" r:id="rId16"/>
  </p:sldIdLst>
  <p:sldSz cx="12192000" cy="6858000"/>
  <p:notesSz cx="6858000" cy="9144000"/>
  <p:custDataLst>
    <p:tags r:id="rId20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2" userDrawn="1">
          <p15:clr>
            <a:srgbClr val="A4A3A4"/>
          </p15:clr>
        </p15:guide>
        <p15:guide id="2" pos="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D4D4"/>
    <a:srgbClr val="FFCC99"/>
    <a:srgbClr val="080808"/>
    <a:srgbClr val="0000FF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062"/>
        <p:guide pos="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4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.png"/><Relationship Id="rId16" Type="http://schemas.openxmlformats.org/officeDocument/2006/relationships/oleObject" Target="../embeddings/oleObject3.bin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6" imgW="7391400" imgH="914400" progId="Photoshop.Image.6">
                  <p:embed/>
                </p:oleObj>
              </mc:Choice>
              <mc:Fallback>
                <p:oleObj name="" r:id="rId16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tags" Target="../tags/tag37.xml"/><Relationship Id="rId4" Type="http://schemas.openxmlformats.org/officeDocument/2006/relationships/image" Target="../media/image3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tags" Target="../tags/tag41.xml"/><Relationship Id="rId4" Type="http://schemas.openxmlformats.org/officeDocument/2006/relationships/image" Target="../media/image3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.png"/><Relationship Id="rId3" Type="http://schemas.openxmlformats.org/officeDocument/2006/relationships/tags" Target="../tags/tag24.xml"/><Relationship Id="rId2" Type="http://schemas.openxmlformats.org/officeDocument/2006/relationships/image" Target="../media/image2.png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4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tags" Target="../tags/tag33.xml"/><Relationship Id="rId4" Type="http://schemas.openxmlformats.org/officeDocument/2006/relationships/image" Target="../media/image3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第2单元 基本程序设计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主讲人：李永刚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 数据类型与运算符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设计性实验--输出24个希腊字母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输出24个希腊字母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每行输出10个字母后换行。实验结果如</a:t>
            </a:r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图所示。</a:t>
            </a:r>
            <a:endParaRPr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83615" y="3717290"/>
            <a:ext cx="4651375" cy="1309370"/>
          </a:xfrm>
          <a:prstGeom prst="rect">
            <a:avLst/>
          </a:prstGeom>
          <a:solidFill>
            <a:srgbClr val="99CCFF"/>
          </a:solidFill>
        </p:spPr>
        <p:txBody>
          <a:bodyPr wrap="square">
            <a:spAutoFit/>
          </a:bodyPr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 i = 945;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for(m= i;m&lt;i+24;m++)</a:t>
            </a:r>
            <a:endParaRPr lang="zh-CN" altLang="en-US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......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System.out.print((char)m);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27125" y="2132965"/>
            <a:ext cx="102127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在Unicode字符表中，希腊字母是从945开始的24个字符，可以使用(char)进行强制类型转换。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7715" y="2132965"/>
            <a:ext cx="428625" cy="314325"/>
          </a:xfrm>
          <a:prstGeom prst="rect">
            <a:avLst/>
          </a:prstGeom>
        </p:spPr>
      </p:pic>
      <p:pic>
        <p:nvPicPr>
          <p:cNvPr id="39" name="图片 39"/>
          <p:cNvPicPr/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76"/>
          <a:stretch>
            <a:fillRect/>
          </a:stretch>
        </p:blipFill>
        <p:spPr>
          <a:xfrm>
            <a:off x="6743700" y="3644900"/>
            <a:ext cx="4227830" cy="235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设计性实验--N体模拟粒子数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900430"/>
            <a:ext cx="10342245" cy="5681980"/>
          </a:xfrm>
        </p:spPr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编写N体模拟粒子数程序，假设在每秒3.39亿亿次浮点运算的“天河二号”上运行，提示输入粒子数(亿粒)，计算每小时的模拟次数。运行示例如下图所示。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83615" y="3644900"/>
            <a:ext cx="4651375" cy="1309370"/>
          </a:xfrm>
          <a:prstGeom prst="rect">
            <a:avLst/>
          </a:prstGeom>
          <a:solidFill>
            <a:srgbClr val="99CCFF"/>
          </a:solidFill>
        </p:spPr>
        <p:txBody>
          <a:bodyPr wrap="square">
            <a:spAutoFit/>
          </a:bodyPr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 double yh = 3.39e8;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Scanner input = new Scanner(System.in);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 p = input.nextDouble();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 times = yh / p * 3600;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82980" y="2463800"/>
            <a:ext cx="102127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Times New Roman" panose="02020603050405020304" pitchFamily="18" charset="0"/>
              </a:rPr>
              <a:t>点拨：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超级计算机的浮点运算能力与模拟次数成正比，输入的粒子数与模拟次数成反比。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3570" y="2463800"/>
            <a:ext cx="428625" cy="314325"/>
          </a:xfrm>
          <a:prstGeom prst="rect">
            <a:avLst/>
          </a:prstGeom>
        </p:spPr>
      </p:pic>
      <p:pic>
        <p:nvPicPr>
          <p:cNvPr id="37" name="图片 37"/>
          <p:cNvPicPr/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27800" y="3644900"/>
            <a:ext cx="4693920" cy="1144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8"/>
          <p:cNvSpPr/>
          <p:nvPr>
            <p:custDataLst>
              <p:tags r:id="rId1"/>
            </p:custDataLst>
          </p:nvPr>
        </p:nvSpPr>
        <p:spPr>
          <a:xfrm>
            <a:off x="1467485" y="1332230"/>
            <a:ext cx="879919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数据类型的转换，分为自动转换和强制转换。自动类型转换是指：数字表示范围小的数据类型自动转换成范围大的数据类型。试分析哪些自动转换不会造成数据丢失，哪些转换可能会出现数据丢失。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/>
          <p:nvPr>
            <p:custDataLst>
              <p:tags r:id="rId2"/>
            </p:custDataLst>
          </p:nvPr>
        </p:nvSpPr>
        <p:spPr>
          <a:xfrm>
            <a:off x="1559560" y="3241675"/>
            <a:ext cx="877633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在同一个表达式中使用自增操作或自减操作，多次修改同一个变量会产生副作用吗？比如</a:t>
            </a:r>
            <a:r>
              <a:rPr 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的初值均为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 x = ++i+i; int y = j+++j; 这2条语句执行后，分别会得到什么结果？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78180" y="3320098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  <a:endParaRPr lang="zh-CN" altLang="en-US" sz="3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Java的数据类型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Java语言的数据类型包括基本数据类型和引用数据类型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基本数据类型包括byte、short、int、long、float、double、char和boolean等8种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。引用类型包括数组、类等很多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03705" y="2780665"/>
          <a:ext cx="8771890" cy="3796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9355"/>
                <a:gridCol w="1441450"/>
                <a:gridCol w="2573655"/>
                <a:gridCol w="3567430"/>
              </a:tblGrid>
              <a:tr h="43370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 panose="02020603050405020304" pitchFamily="18" charset="0"/>
                        </a:rPr>
                        <a:t>类型名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 panose="02020603050405020304" pitchFamily="18" charset="0"/>
                        </a:rPr>
                        <a:t>所占内存宽度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</a:rPr>
                        <a:t>取值范围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 panose="02020603050405020304" pitchFamily="18" charset="0"/>
                        </a:rPr>
                        <a:t>说明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</a:tr>
              <a:tr h="30797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byte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字节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-128~127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位带符号数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734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short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字节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-32768~32767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位带符号数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4960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</a:t>
                      </a:r>
                      <a:endParaRPr lang="en-US" sz="1200" kern="100" dirty="0" err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字节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-2147483648~2147483647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位带符号数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797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long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字节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  <a:r>
                        <a:rPr lang="en-US" sz="1200" kern="1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~2</a:t>
                      </a:r>
                      <a:r>
                        <a:rPr lang="en-US" sz="1200" kern="1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位带符号数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797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float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字节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位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797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double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字节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位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6614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字节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0~65535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Unicode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编码，可以保存世界上文字的常用符号，注意：</a:t>
                      </a: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和数字类型间是可以转换的。汉字范围：</a:t>
                      </a: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19968~40869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797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boolean</a:t>
                      </a:r>
                      <a:endParaRPr lang="en-US" sz="1200" kern="100" dirty="0" err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字节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 / false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Java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的运算符优先级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Java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的运算符包括算符运算符、一元运算符、关系运算符、逻辑运算符、赋值运算符等，每种运算符都有自己的优先级和结合性。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63750" y="2132330"/>
          <a:ext cx="8187055" cy="4206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7855"/>
                <a:gridCol w="4251960"/>
                <a:gridCol w="2047240"/>
              </a:tblGrid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  <a:latin typeface="Times New Roman" panose="02020603050405020304" pitchFamily="18" charset="0"/>
                        </a:rPr>
                        <a:t>类别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  <a:latin typeface="Times New Roman" panose="02020603050405020304" pitchFamily="18" charset="0"/>
                        </a:rPr>
                        <a:t>运算符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  <a:latin typeface="Times New Roman" panose="02020603050405020304" pitchFamily="18" charset="0"/>
                        </a:rPr>
                        <a:t>结合性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后置运算符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a++, a--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右结合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3011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一元运算符、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前置运算符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+, - (Unary plus and minus), ++var,--var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右结合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转换运算符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(type) Casting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右结合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逻辑运算符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(Not)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右结合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4223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算术运算符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*, /, % (Multiplication, division, and remainder)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左结合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算术运算符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+, - (Binary addition and subtraction)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左结合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关系运算符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&lt;, &lt;=, &gt;, &gt;= (Comparison)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左结合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关系运算符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==, !=; (Equality) 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左结合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逻辑运算符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&amp; (Unconditional AND)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左结合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逻辑运算符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^ (Exclusive OR) 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左结合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逻辑运算符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| (Unconditional OR) 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左结合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4223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逻辑运算符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&amp;&amp; (Conditional AND) Short-circuit AND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左结合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344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逻辑运算符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|| (Conditional OR) Short-circuit OR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</a:rPr>
                        <a:t>左结合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4223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  <a:latin typeface="Times New Roman" panose="02020603050405020304" pitchFamily="18" charset="0"/>
                        </a:rPr>
                        <a:t>赋值运算符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=, +=, -=, *=, /=, %= (Assignment operator)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  <a:latin typeface="Times New Roman" panose="02020603050405020304" pitchFamily="18" charset="0"/>
                        </a:rPr>
                        <a:t>右结合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dirty="0">
                <a:sym typeface="+mn-ea"/>
              </a:rPr>
              <a:t>Java</a:t>
            </a:r>
            <a:r>
              <a:rPr lang="zh-CN" altLang="en-US" dirty="0">
                <a:sym typeface="+mn-ea"/>
              </a:rPr>
              <a:t>的输入和输出流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java.lang.System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类提供了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种标准流：标准输入流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(System.in)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、标准输出流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System.out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和标准出错流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System.err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1200"/>
              </a:spcBef>
              <a:buSzTx/>
            </a:pP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Scanner scan = new Scanner(System.in);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=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scan.nextInt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(); 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double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 =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scan.nextDouble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(); 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>
              <a:spcBef>
                <a:spcPts val="1200"/>
              </a:spcBef>
            </a:pP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格式化输出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System.out.printf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("y is:%.2f",y);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语言基本数据类型的使用方法，掌握从键盘输入数据的方法，了解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的表达式求值方法及操作符的优先级，掌握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的格式化输出方法。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22274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能力目标</a:t>
            </a: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能够使用基本数据类型和运算符编写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Java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应用程序，并实现交互式输入输出。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591685"/>
            <a:ext cx="918337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素质目标</a:t>
            </a: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树立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不怕困难，勇于探索创新的品格。树立尊重规则，遵守法律的意识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7419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err="1">
                <a:sym typeface="+mn-ea"/>
              </a:rPr>
              <a:t>验证性实验</a:t>
            </a:r>
            <a:r>
              <a:rPr dirty="0" smtClean="0">
                <a:sym typeface="+mn-ea"/>
              </a:rPr>
              <a:t>--</a:t>
            </a:r>
            <a:r>
              <a:rPr lang="zh-CN" altLang="en-US" dirty="0">
                <a:sym typeface="+mn-ea"/>
              </a:rPr>
              <a:t>求三位数整数的各位数字之和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从键盘输入一个三位数的整数，输出该数的各位数字的和。要求采用标准输入输出。</a:t>
            </a:r>
            <a:endParaRPr lang="zh-CN" altLang="en-US"/>
          </a:p>
        </p:txBody>
      </p:sp>
      <p:pic>
        <p:nvPicPr>
          <p:cNvPr id="97" name="图片 97"/>
          <p:cNvPicPr/>
          <p:nvPr>
            <p:custDataLst>
              <p:tags r:id="rId1"/>
            </p:custDataLst>
          </p:nvPr>
        </p:nvPicPr>
        <p:blipFill>
          <a:blip r:embed="rId2"/>
          <a:srcRect r="55466"/>
          <a:stretch>
            <a:fillRect/>
          </a:stretch>
        </p:blipFill>
        <p:spPr>
          <a:xfrm>
            <a:off x="7752080" y="3644900"/>
            <a:ext cx="2992120" cy="1294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7125" y="2132965"/>
            <a:ext cx="102127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点拨：</a:t>
            </a:r>
            <a:endParaRPr lang="zh-CN" altLang="en-US"/>
          </a:p>
          <a:p>
            <a:r>
              <a:rPr lang="zh-CN" altLang="en-US"/>
              <a:t>首先利用Scanner类创建一个Scanner对象scanner，利用Scanner对象的nextInt()方法从键盘输入整数。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7715" y="2132965"/>
            <a:ext cx="428625" cy="3143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1545" y="3140710"/>
            <a:ext cx="6435725" cy="2383155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Scanner scanner;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System.out.print("请输入一个整数:");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scanner = 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__; 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//实例化一个Scanner对象；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 = ________________ ;          //获得一个整型数值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 = n%10;             //个位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 = (n%100)/10;        //十位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 = _____________;    		//百位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7170" y="4004945"/>
            <a:ext cx="18453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8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scanner.nextInt()</a:t>
            </a:r>
            <a:endParaRPr lang="en-US" altLang="zh-CN" sz="1800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91360" y="3717290"/>
            <a:ext cx="24269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new Scanner(System.in)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31315" y="4939030"/>
            <a:ext cx="8464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8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n/100</a:t>
            </a:r>
            <a:endParaRPr lang="en-US" altLang="zh-CN" sz="1800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验证性实验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--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货币单位转换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输入一个大额的货币金额，将其转换为较小的货币单位，其中一个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dollar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美元，一个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quarter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分，一个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dime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分，一个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nickel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分，一个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penny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767080" y="3068955"/>
            <a:ext cx="6213475" cy="3136900"/>
          </a:xfrm>
          <a:prstGeom prst="rect">
            <a:avLst/>
          </a:prstGeom>
          <a:solidFill>
            <a:srgbClr val="99CCFF"/>
          </a:solidFill>
        </p:spPr>
        <p:txBody>
          <a:bodyPr wrap="square">
            <a:spAutoFit/>
          </a:bodyPr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Scanner input = new Scanner(System.in);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 amount = input.nextDouble();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 remainAmount = (int)(amount * 100);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 numberOfOneDollars =  __________________________;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remainAmount = remainAmount % 100;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 numberOfQuarters = remainAmount / 25;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remainAmount = remainAmount % 25;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 numberOfDimes = remainAmount / 10;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remainAmount =  __________________________;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 numberOfNickels =  __________________________;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/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02"/>
          <a:stretch>
            <a:fillRect/>
          </a:stretch>
        </p:blipFill>
        <p:spPr>
          <a:xfrm>
            <a:off x="7392035" y="3068955"/>
            <a:ext cx="3672205" cy="258191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3647440" y="3933190"/>
            <a:ext cx="24269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remainAmount/100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927350" y="5445125"/>
            <a:ext cx="24269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remainAmount % 10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502660" y="5732780"/>
            <a:ext cx="24269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remainAmount / 5</a:t>
            </a:r>
            <a:endParaRPr lang="en-US" altLang="zh-CN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7" grpId="0"/>
      <p:bldP spid="7" grpId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设计性实验--华氏摄氏温度转换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从键盘输入一个数值作为华氏温度，将其转换为摄氏温度，并保留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位小数。转换公式如下：摄氏度=(5/9)*(华氏度-32)。</a:t>
            </a:r>
            <a:endParaRPr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83615" y="3284855"/>
            <a:ext cx="4651375" cy="395605"/>
          </a:xfrm>
          <a:prstGeom prst="rect">
            <a:avLst/>
          </a:prstGeom>
          <a:solidFill>
            <a:srgbClr val="99CCFF"/>
          </a:solidFill>
        </p:spPr>
        <p:txBody>
          <a:bodyPr wrap="square">
            <a:spAutoFit/>
          </a:bodyPr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System.out.printf("Celsius is:%.1f",celsius);</a:t>
            </a:r>
            <a:endParaRPr lang="en-US" altLang="zh-CN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27125" y="2132965"/>
            <a:ext cx="102127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利用System.out的printf方法对数据进行格式化输出，保留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位小数。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7715" y="2132965"/>
            <a:ext cx="428625" cy="314325"/>
          </a:xfrm>
          <a:prstGeom prst="rect">
            <a:avLst/>
          </a:prstGeom>
        </p:spPr>
      </p:pic>
      <p:pic>
        <p:nvPicPr>
          <p:cNvPr id="96" name="图片 96"/>
          <p:cNvPicPr/>
          <p:nvPr>
            <p:custDataLst>
              <p:tags r:id="rId5"/>
            </p:custDataLst>
          </p:nvPr>
        </p:nvPicPr>
        <p:blipFill>
          <a:blip r:embed="rId6"/>
          <a:srcRect r="48122"/>
          <a:stretch>
            <a:fillRect/>
          </a:stretch>
        </p:blipFill>
        <p:spPr>
          <a:xfrm>
            <a:off x="7104380" y="3213100"/>
            <a:ext cx="2817495" cy="10185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  <p:tag name="TABLE_ENDDRAG_ORIGIN_RECT" val="690*298"/>
  <p:tag name="TABLE_ENDDRAG_RECT" val="53*231*690*298"/>
</p:tagLst>
</file>

<file path=ppt/tags/tag16.xml><?xml version="1.0" encoding="utf-8"?>
<p:tagLst xmlns:p="http://schemas.openxmlformats.org/presentationml/2006/main">
  <p:tag name="KSO_WM_BEAUTIFY_FLAG" val=""/>
  <p:tag name="TABLE_ENDDRAG_ORIGIN_RECT" val="644*337"/>
  <p:tag name="TABLE_ENDDRAG_RECT" val="167*201*644*337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7.xml><?xml version="1.0" encoding="utf-8"?>
<p:tagLst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3121</Words>
  <Application>WPS 演示</Application>
  <PresentationFormat/>
  <Paragraphs>310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黑体</vt:lpstr>
      <vt:lpstr>隶书</vt:lpstr>
      <vt:lpstr>Segoe UI</vt:lpstr>
      <vt:lpstr>Arial Unicode MS</vt:lpstr>
      <vt:lpstr>sample</vt:lpstr>
      <vt:lpstr>Photoshop.Image.6</vt:lpstr>
      <vt:lpstr>Photoshop.Image.6</vt:lpstr>
      <vt:lpstr>Photoshop.Image.6</vt:lpstr>
      <vt:lpstr>PowerPoint 演示文稿</vt:lpstr>
      <vt:lpstr>目 录</vt:lpstr>
      <vt:lpstr>Java的数据类型</vt:lpstr>
      <vt:lpstr>Java的运算符优先级</vt:lpstr>
      <vt:lpstr>Java的输入和输出流</vt:lpstr>
      <vt:lpstr>PowerPoint 演示文稿</vt:lpstr>
      <vt:lpstr>验证性实验--求三位数整数的各位数字之和</vt:lpstr>
      <vt:lpstr>验证性实验--货币单位转换</vt:lpstr>
      <vt:lpstr>设计性实验--华氏摄氏温度转换</vt:lpstr>
      <vt:lpstr>设计性实验--输出24个希腊字母</vt:lpstr>
      <vt:lpstr>设计性实验--N体模拟粒子数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李永刚</cp:lastModifiedBy>
  <cp:revision>516</cp:revision>
  <dcterms:created xsi:type="dcterms:W3CDTF">2011-10-31T13:04:00Z</dcterms:created>
  <dcterms:modified xsi:type="dcterms:W3CDTF">2023-09-10T14:24:16Z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5F7FBA79F78D43199F185DCF2242E1C8_13</vt:lpwstr>
  </property>
</Properties>
</file>