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rels" ContentType="application/vnd.openxmlformats-package.relationships+xml"/>
  <Override PartName="/customXml/itemProps50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37.svg" ContentType="image/svg+xml"/>
  <Override PartName="/ppt/media/image39.svg" ContentType="image/svg+xml"/>
  <Override PartName="/ppt/media/image4.svg" ContentType="image/svg+xml"/>
  <Override PartName="/ppt/media/image41.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8.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56" r:id="rId4"/>
    <p:sldId id="257" r:id="rId6"/>
    <p:sldId id="263" r:id="rId7"/>
    <p:sldId id="294" r:id="rId8"/>
    <p:sldId id="734" r:id="rId9"/>
    <p:sldId id="438" r:id="rId10"/>
    <p:sldId id="877" r:id="rId11"/>
    <p:sldId id="735" r:id="rId12"/>
    <p:sldId id="736" r:id="rId13"/>
    <p:sldId id="878" r:id="rId14"/>
    <p:sldId id="823" r:id="rId15"/>
    <p:sldId id="879" r:id="rId16"/>
    <p:sldId id="880" r:id="rId17"/>
    <p:sldId id="536" r:id="rId18"/>
    <p:sldId id="881" r:id="rId19"/>
    <p:sldId id="882" r:id="rId20"/>
    <p:sldId id="883" r:id="rId21"/>
    <p:sldId id="886" r:id="rId22"/>
    <p:sldId id="884" r:id="rId23"/>
    <p:sldId id="885" r:id="rId24"/>
    <p:sldId id="541" r:id="rId25"/>
    <p:sldId id="278" r:id="rId26"/>
    <p:sldId id="889" r:id="rId27"/>
    <p:sldId id="543" r:id="rId28"/>
    <p:sldId id="875" r:id="rId29"/>
    <p:sldId id="892" r:id="rId30"/>
    <p:sldId id="893" r:id="rId31"/>
    <p:sldId id="894" r:id="rId32"/>
    <p:sldId id="896" r:id="rId33"/>
    <p:sldId id="897" r:id="rId34"/>
    <p:sldId id="899" r:id="rId35"/>
    <p:sldId id="900" r:id="rId36"/>
    <p:sldId id="902" r:id="rId37"/>
    <p:sldId id="788" r:id="rId38"/>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彩玲" initials="贺"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4B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p:scale>
          <a:sx n="75" d="100"/>
          <a:sy n="75" d="100"/>
        </p:scale>
        <p:origin x="284" y="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gs" Target="tags/tag508.xml"/><Relationship Id="rId44" Type="http://schemas.openxmlformats.org/officeDocument/2006/relationships/customXml" Target="../customXml/item1.xml"/><Relationship Id="rId43" Type="http://schemas.openxmlformats.org/officeDocument/2006/relationships/customXmlProps" Target="../customXml/itemProps507.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幻灯片图像占位符 772097"/>
          <p:cNvSpPr>
            <a:spLocks noGrp="1" noRot="1" noChangeAspect="1" noTextEdit="1"/>
          </p:cNvSpPr>
          <p:nvPr>
            <p:ph type="sldImg"/>
          </p:nvPr>
        </p:nvSpPr>
        <p:spPr/>
      </p:sp>
      <p:sp>
        <p:nvSpPr>
          <p:cNvPr id="772099" name="文本占位符 772098"/>
          <p:cNvSpPr>
            <a:spLocks noGrp="1"/>
          </p:cNvSpPr>
          <p:nvPr>
            <p:ph type="body" idx="1"/>
          </p:nvPr>
        </p:nvSpPr>
        <p:spPr/>
        <p:txBody>
          <a:bodyPr/>
          <a:lstStyle/>
          <a:p>
            <a:pPr lvl="0"/>
            <a:endParaRPr lang="zh-CN" altLang="en-US" dirty="0"/>
          </a:p>
        </p:txBody>
      </p:sp>
      <p:sp>
        <p:nvSpPr>
          <p:cNvPr id="2" name="页脚占位符 1"/>
          <p:cNvSpPr>
            <a:spLocks noGrp="1"/>
          </p:cNvSpPr>
          <p:nvPr>
            <p:ph type="ftr" sz="quarter" idx="2"/>
          </p:nvPr>
        </p:nvSpPr>
        <p:spPr/>
        <p:txBody>
          <a:bodyPr/>
          <a:lstStyle/>
          <a:p>
            <a:pPr lvl="0"/>
            <a:r>
              <a:rPr lang="en-US" altLang="zh-CN" sz="1200" dirty="0">
                <a:ea typeface="宋体" panose="02010600030101010101" pitchFamily="2" charset="-122"/>
              </a:rPr>
              <a:t>常州轻院   蔡瑞林</a:t>
            </a:r>
            <a:r>
              <a:rPr lang="zh-CN" altLang="en-US" sz="1200" dirty="0">
                <a:ea typeface="宋体" panose="02010600030101010101" pitchFamily="2" charset="-122"/>
              </a:rPr>
              <a:t>蔡现</a:t>
            </a:r>
            <a:endParaRPr lang="zh-CN" altLang="en-US" sz="1200" dirty="0">
              <a:ea typeface="宋体" panose="02010600030101010101" pitchFamily="2" charset="-122"/>
            </a:endParaRPr>
          </a:p>
        </p:txBody>
      </p:sp>
      <p:sp>
        <p:nvSpPr>
          <p:cNvPr id="3" name="灯片编号占位符 2"/>
          <p:cNvSpPr>
            <a:spLocks noGrp="1"/>
          </p:cNvSpPr>
          <p:nvPr>
            <p:ph type="sldNum" sz="quarter" idx="3"/>
          </p:nvPr>
        </p:nvSpPr>
        <p:spPr/>
        <p:txBody>
          <a:bodyPr/>
          <a:lstStyle/>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900" name="矩形 208899"/>
          <p:cNvSpPr/>
          <p:nvPr userDrawn="1"/>
        </p:nvSpPr>
        <p:spPr>
          <a:xfrm>
            <a:off x="1402080" y="942340"/>
            <a:ext cx="9304020" cy="2245360"/>
          </a:xfrm>
          <a:prstGeom prst="rect">
            <a:avLst/>
          </a:prstGeom>
          <a:noFill/>
          <a:ln w="9525">
            <a:noFill/>
          </a:ln>
        </p:spPr>
        <p:txBody>
          <a:bodyPr wrap="square">
            <a:spAutoFit/>
          </a:bodyPr>
          <a:lstStyle/>
          <a:p>
            <a:pPr algn="ctr" latinLnBrk="0">
              <a:spcBef>
                <a:spcPct val="0"/>
              </a:spcBef>
            </a:pPr>
            <a:r>
              <a:rPr lang="zh-CN" altLang="en-US" sz="11500" b="1" dirty="0">
                <a:solidFill>
                  <a:schemeClr val="accent1">
                    <a:lumMod val="50000"/>
                  </a:schemeClr>
                </a:solidFill>
                <a:latin typeface="隶书" panose="02010509060101010101" pitchFamily="49" charset="-122"/>
                <a:ea typeface="隶书" panose="02010509060101010101" pitchFamily="49" charset="-122"/>
              </a:rPr>
              <a:t>供应链管理</a:t>
            </a:r>
            <a:br>
              <a:rPr lang="zh-CN" altLang="en-US" sz="3600" b="1" dirty="0">
                <a:solidFill>
                  <a:srgbClr val="A50021"/>
                </a:solidFill>
                <a:latin typeface="Times New Roman" panose="02020603050405020304" pitchFamily="18" charset="0"/>
                <a:ea typeface="隶书" panose="02010509060101010101" pitchFamily="49" charset="-122"/>
              </a:rPr>
            </a:br>
            <a:r>
              <a:rPr lang="zh-CN" altLang="en-US" sz="2500" b="1" dirty="0">
                <a:latin typeface="-윤고딕140" pitchFamily="18" charset="-127"/>
                <a:ea typeface="-윤고딕140" pitchFamily="18" charset="-127"/>
              </a:rPr>
              <a:t> </a:t>
            </a:r>
            <a:endParaRPr lang="zh-CN" altLang="en-US" sz="2500" b="1" dirty="0">
              <a:latin typeface="-윤고딕140" pitchFamily="18" charset="-127"/>
              <a:ea typeface="-윤고딕140" pitchFamily="18" charset="-127"/>
            </a:endParaRPr>
          </a:p>
        </p:txBody>
      </p:sp>
      <p:pic>
        <p:nvPicPr>
          <p:cNvPr id="4" name="Picture 5"/>
          <p:cNvPicPr>
            <a:picLocks noChangeAspect="1" noChangeArrowheads="1"/>
          </p:cNvPicPr>
          <p:nvPr userDrawn="1"/>
        </p:nvPicPr>
        <p:blipFill>
          <a:blip r:embed="rId3" cstate="print"/>
          <a:srcRect/>
          <a:stretch>
            <a:fillRect/>
          </a:stretch>
        </p:blipFill>
        <p:spPr bwMode="auto">
          <a:xfrm>
            <a:off x="2992120" y="2614295"/>
            <a:ext cx="6123305" cy="3446780"/>
          </a:xfrm>
          <a:prstGeom prst="rect">
            <a:avLst/>
          </a:prstGeom>
          <a:noFill/>
          <a:ln w="12700" cmpd="sng">
            <a:solidFill>
              <a:schemeClr val="accent1">
                <a:shade val="50000"/>
              </a:schemeClr>
            </a:solidFill>
            <a:prstDash val="solid"/>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76301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国际贸易概述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417131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工作过程概述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燕尾形 33"/>
          <p:cNvSpPr/>
          <p:nvPr userDrawn="1"/>
        </p:nvSpPr>
        <p:spPr>
          <a:xfrm flipH="1">
            <a:off x="457835" y="13335"/>
            <a:ext cx="392747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lstStyle/>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磋商过程概述</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00425" y="2722030"/>
            <a:ext cx="7566660" cy="1568450"/>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国际贸易概述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086860" y="2527935"/>
            <a:ext cx="794702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工作过程概述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
        <p:nvSpPr>
          <p:cNvPr id="29" name="TextBox 28"/>
          <p:cNvSpPr txBox="1"/>
          <p:nvPr userDrawn="1"/>
        </p:nvSpPr>
        <p:spPr>
          <a:xfrm>
            <a:off x="4135120" y="2722245"/>
            <a:ext cx="7686675" cy="156845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磋商过程概述</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2" name="矩形 1"/>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P spid="29"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1" name="矩形 10"/>
          <p:cNvSpPr/>
          <p:nvPr userDrawn="1"/>
        </p:nvSpPr>
        <p:spPr>
          <a:xfrm>
            <a:off x="-90805" y="0"/>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8" name="矩形 7"/>
          <p:cNvSpPr/>
          <p:nvPr userDrawn="1"/>
        </p:nvSpPr>
        <p:spPr>
          <a:xfrm>
            <a:off x="-33020" y="-63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42690" y="2022475"/>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10" name="矩形 9"/>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平行四边形 26"/>
          <p:cNvSpPr/>
          <p:nvPr userDrawn="1"/>
        </p:nvSpPr>
        <p:spPr>
          <a:xfrm>
            <a:off x="100965" y="1183005"/>
            <a:ext cx="7002145" cy="4647565"/>
          </a:xfrm>
          <a:prstGeom prst="parallelogram">
            <a:avLst/>
          </a:prstGeom>
          <a:gradFill rotWithShape="1">
            <a:gsLst>
              <a:gs pos="0">
                <a:srgbClr val="02B9E7">
                  <a:shade val="15000"/>
                  <a:satMod val="180000"/>
                </a:srgbClr>
              </a:gs>
              <a:gs pos="50000">
                <a:srgbClr val="02B9E7">
                  <a:shade val="45000"/>
                  <a:satMod val="170000"/>
                </a:srgbClr>
              </a:gs>
              <a:gs pos="70000">
                <a:srgbClr val="02B9E7">
                  <a:tint val="99000"/>
                  <a:shade val="65000"/>
                  <a:satMod val="155000"/>
                </a:srgbClr>
              </a:gs>
              <a:gs pos="100000">
                <a:srgbClr val="02B9E7">
                  <a:tint val="95500"/>
                  <a:shade val="100000"/>
                  <a:satMod val="155000"/>
                </a:srgbClr>
              </a:gs>
            </a:gsLst>
            <a:lin ang="16200000" scaled="0"/>
          </a:gradFill>
          <a:ln>
            <a:noFill/>
          </a:ln>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smtClean="0">
              <a:ln>
                <a:noFill/>
              </a:ln>
              <a:solidFill>
                <a:srgbClr val="FF0000"/>
              </a:solidFill>
              <a:effectLst/>
              <a:uLnTx/>
              <a:uFillTx/>
              <a:latin typeface="Calibri" panose="020F0502020204030204"/>
              <a:ea typeface="微软雅黑" panose="020B0503020204020204" charset="-122"/>
              <a:cs typeface="+mn-cs"/>
            </a:endParaRPr>
          </a:p>
        </p:txBody>
      </p:sp>
      <p:sp>
        <p:nvSpPr>
          <p:cNvPr id="28" name="平行四边形 27"/>
          <p:cNvSpPr/>
          <p:nvPr userDrawn="1"/>
        </p:nvSpPr>
        <p:spPr>
          <a:xfrm>
            <a:off x="3752215" y="1981200"/>
            <a:ext cx="8281670" cy="3291205"/>
          </a:xfrm>
          <a:prstGeom prst="parallelogram">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4400" b="1" i="0" u="none" strike="noStrike" kern="0" cap="none" spc="0" normalizeH="0" baseline="0" noProof="0" dirty="0">
              <a:ln>
                <a:noFill/>
              </a:ln>
              <a:solidFill>
                <a:srgbClr val="FF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8" grpId="0"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4337" name="Line 21"/>
          <p:cNvSpPr>
            <a:spLocks noChangeShapeType="1"/>
          </p:cNvSpPr>
          <p:nvPr userDrawn="1"/>
        </p:nvSpPr>
        <p:spPr bwMode="auto">
          <a:xfrm>
            <a:off x="-33020" y="6323965"/>
            <a:ext cx="12258675" cy="3810"/>
          </a:xfrm>
          <a:prstGeom prst="line">
            <a:avLst/>
          </a:prstGeom>
          <a:noFill/>
          <a:ln w="9525">
            <a:solidFill>
              <a:schemeClr val="tx1"/>
            </a:solidFill>
            <a:round/>
          </a:ln>
        </p:spPr>
        <p:txBody>
          <a:bodyPr/>
          <a:lstStyle/>
          <a:p>
            <a:endParaRPr lang="zh-CN" altLang="en-US"/>
          </a:p>
        </p:txBody>
      </p:sp>
      <p:sp>
        <p:nvSpPr>
          <p:cNvPr id="14338" name="矩形 4"/>
          <p:cNvSpPr>
            <a:spLocks noChangeArrowheads="1"/>
          </p:cNvSpPr>
          <p:nvPr userDrawn="1"/>
        </p:nvSpPr>
        <p:spPr bwMode="auto">
          <a:xfrm>
            <a:off x="8112443" y="6416675"/>
            <a:ext cx="2200275" cy="369888"/>
          </a:xfrm>
          <a:prstGeom prst="rect">
            <a:avLst/>
          </a:prstGeom>
          <a:noFill/>
          <a:ln w="9525">
            <a:noFill/>
            <a:miter lim="800000"/>
          </a:ln>
        </p:spPr>
        <p:txBody>
          <a:bodyPr wrap="none">
            <a:spAutoFit/>
          </a:bodyPr>
          <a:lstStyle/>
          <a:p>
            <a:r>
              <a:rPr lang="zh-CN" altLang="en-US">
                <a:solidFill>
                  <a:srgbClr val="23115D"/>
                </a:solidFill>
                <a:latin typeface="华文新魏" panose="02010800040101010101" pitchFamily="2" charset="-122"/>
                <a:ea typeface="华文新魏" panose="02010800040101010101" pitchFamily="2" charset="-122"/>
              </a:rPr>
              <a:t>明德 笃学 精艺 强身</a:t>
            </a:r>
            <a:endParaRPr lang="zh-CN" altLang="en-US">
              <a:solidFill>
                <a:srgbClr val="23115D"/>
              </a:solidFill>
              <a:latin typeface="华文新魏" panose="02010800040101010101" pitchFamily="2" charset="-122"/>
              <a:ea typeface="华文新魏" panose="02010800040101010101" pitchFamily="2" charset="-122"/>
            </a:endParaRPr>
          </a:p>
        </p:txBody>
      </p:sp>
      <p:sp>
        <p:nvSpPr>
          <p:cNvPr id="14339" name="矩形 5"/>
          <p:cNvSpPr>
            <a:spLocks noChangeArrowheads="1"/>
          </p:cNvSpPr>
          <p:nvPr userDrawn="1"/>
        </p:nvSpPr>
        <p:spPr bwMode="auto">
          <a:xfrm>
            <a:off x="2137093" y="6429375"/>
            <a:ext cx="2492375" cy="369888"/>
          </a:xfrm>
          <a:prstGeom prst="rect">
            <a:avLst/>
          </a:prstGeom>
          <a:noFill/>
          <a:ln w="9525">
            <a:noFill/>
            <a:miter lim="800000"/>
          </a:ln>
        </p:spPr>
        <p:txBody>
          <a:bodyPr wrap="none">
            <a:spAutoFit/>
          </a:bodyPr>
          <a:lstStyle/>
          <a:p>
            <a:r>
              <a:rPr lang="zh-CN" altLang="en-US">
                <a:solidFill>
                  <a:srgbClr val="23115D"/>
                </a:solidFill>
                <a:latin typeface="华文隶书" panose="02010800040101010101" pitchFamily="2" charset="-122"/>
                <a:ea typeface="华文隶书" panose="02010800040101010101" pitchFamily="2" charset="-122"/>
              </a:rPr>
              <a:t>陕西工业职业技术学院</a:t>
            </a:r>
            <a:endParaRPr lang="zh-CN" altLang="en-US">
              <a:solidFill>
                <a:srgbClr val="23115D"/>
              </a:solidFill>
              <a:latin typeface="华文隶书" panose="02010800040101010101" pitchFamily="2" charset="-122"/>
              <a:ea typeface="华文隶书" panose="02010800040101010101" pitchFamily="2" charset="-122"/>
            </a:endParaRPr>
          </a:p>
        </p:txBody>
      </p:sp>
      <p:pic>
        <p:nvPicPr>
          <p:cNvPr id="14340" name="Picture 2" descr="sxpi1"/>
          <p:cNvPicPr>
            <a:picLocks noChangeAspect="1" noChangeArrowheads="1"/>
          </p:cNvPicPr>
          <p:nvPr userDrawn="1"/>
        </p:nvPicPr>
        <p:blipFill>
          <a:blip r:embed="rId2" cstate="print"/>
          <a:srcRect/>
          <a:stretch>
            <a:fillRect/>
          </a:stretch>
        </p:blipFill>
        <p:spPr bwMode="auto">
          <a:xfrm>
            <a:off x="1810068" y="6357938"/>
            <a:ext cx="420687" cy="500062"/>
          </a:xfrm>
          <a:prstGeom prst="rect">
            <a:avLst/>
          </a:prstGeom>
          <a:noFill/>
          <a:ln w="9525">
            <a:noFill/>
            <a:miter lim="800000"/>
            <a:headEnd/>
            <a:tailEnd/>
          </a:ln>
        </p:spPr>
      </p:pic>
      <p:sp>
        <p:nvSpPr>
          <p:cNvPr id="7" name="矩形 6"/>
          <p:cNvSpPr/>
          <p:nvPr userDrawn="1"/>
        </p:nvSpPr>
        <p:spPr>
          <a:xfrm>
            <a:off x="-73660" y="10795"/>
            <a:ext cx="12374245" cy="7239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3" Type="http://schemas.openxmlformats.org/officeDocument/2006/relationships/theme" Target="../theme/theme2.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30">
          <a:fgClr>
            <a:schemeClr val="accent3">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9" Type="http://schemas.openxmlformats.org/officeDocument/2006/relationships/tags" Target="../tags/tag214.xml"/><Relationship Id="rId98" Type="http://schemas.openxmlformats.org/officeDocument/2006/relationships/tags" Target="../tags/tag213.xml"/><Relationship Id="rId97" Type="http://schemas.openxmlformats.org/officeDocument/2006/relationships/tags" Target="../tags/tag212.xml"/><Relationship Id="rId96" Type="http://schemas.openxmlformats.org/officeDocument/2006/relationships/tags" Target="../tags/tag211.xml"/><Relationship Id="rId95" Type="http://schemas.openxmlformats.org/officeDocument/2006/relationships/tags" Target="../tags/tag210.xml"/><Relationship Id="rId94" Type="http://schemas.openxmlformats.org/officeDocument/2006/relationships/tags" Target="../tags/tag209.xml"/><Relationship Id="rId93" Type="http://schemas.openxmlformats.org/officeDocument/2006/relationships/tags" Target="../tags/tag208.xml"/><Relationship Id="rId92" Type="http://schemas.openxmlformats.org/officeDocument/2006/relationships/tags" Target="../tags/tag207.xml"/><Relationship Id="rId91" Type="http://schemas.openxmlformats.org/officeDocument/2006/relationships/tags" Target="../tags/tag206.xml"/><Relationship Id="rId90" Type="http://schemas.openxmlformats.org/officeDocument/2006/relationships/tags" Target="../tags/tag205.xml"/><Relationship Id="rId9" Type="http://schemas.openxmlformats.org/officeDocument/2006/relationships/tags" Target="../tags/tag124.xml"/><Relationship Id="rId89" Type="http://schemas.openxmlformats.org/officeDocument/2006/relationships/tags" Target="../tags/tag204.xml"/><Relationship Id="rId88" Type="http://schemas.openxmlformats.org/officeDocument/2006/relationships/tags" Target="../tags/tag203.xml"/><Relationship Id="rId87" Type="http://schemas.openxmlformats.org/officeDocument/2006/relationships/tags" Target="../tags/tag202.xml"/><Relationship Id="rId86" Type="http://schemas.openxmlformats.org/officeDocument/2006/relationships/tags" Target="../tags/tag201.xml"/><Relationship Id="rId85" Type="http://schemas.openxmlformats.org/officeDocument/2006/relationships/tags" Target="../tags/tag200.xml"/><Relationship Id="rId84" Type="http://schemas.openxmlformats.org/officeDocument/2006/relationships/tags" Target="../tags/tag199.xml"/><Relationship Id="rId83" Type="http://schemas.openxmlformats.org/officeDocument/2006/relationships/tags" Target="../tags/tag198.xml"/><Relationship Id="rId82" Type="http://schemas.openxmlformats.org/officeDocument/2006/relationships/tags" Target="../tags/tag197.xml"/><Relationship Id="rId81" Type="http://schemas.openxmlformats.org/officeDocument/2006/relationships/tags" Target="../tags/tag196.xml"/><Relationship Id="rId80" Type="http://schemas.openxmlformats.org/officeDocument/2006/relationships/tags" Target="../tags/tag195.xml"/><Relationship Id="rId8" Type="http://schemas.openxmlformats.org/officeDocument/2006/relationships/tags" Target="../tags/tag123.xml"/><Relationship Id="rId79" Type="http://schemas.openxmlformats.org/officeDocument/2006/relationships/tags" Target="../tags/tag194.xml"/><Relationship Id="rId78" Type="http://schemas.openxmlformats.org/officeDocument/2006/relationships/tags" Target="../tags/tag193.xml"/><Relationship Id="rId77" Type="http://schemas.openxmlformats.org/officeDocument/2006/relationships/tags" Target="../tags/tag192.xml"/><Relationship Id="rId76" Type="http://schemas.openxmlformats.org/officeDocument/2006/relationships/tags" Target="../tags/tag191.xml"/><Relationship Id="rId75" Type="http://schemas.openxmlformats.org/officeDocument/2006/relationships/tags" Target="../tags/tag190.xml"/><Relationship Id="rId74" Type="http://schemas.openxmlformats.org/officeDocument/2006/relationships/tags" Target="../tags/tag189.xml"/><Relationship Id="rId73" Type="http://schemas.openxmlformats.org/officeDocument/2006/relationships/tags" Target="../tags/tag188.xml"/><Relationship Id="rId72" Type="http://schemas.openxmlformats.org/officeDocument/2006/relationships/tags" Target="../tags/tag187.xml"/><Relationship Id="rId71" Type="http://schemas.openxmlformats.org/officeDocument/2006/relationships/tags" Target="../tags/tag186.xml"/><Relationship Id="rId70" Type="http://schemas.openxmlformats.org/officeDocument/2006/relationships/tags" Target="../tags/tag185.xml"/><Relationship Id="rId7" Type="http://schemas.openxmlformats.org/officeDocument/2006/relationships/tags" Target="../tags/tag122.xml"/><Relationship Id="rId69" Type="http://schemas.openxmlformats.org/officeDocument/2006/relationships/tags" Target="../tags/tag184.xml"/><Relationship Id="rId68" Type="http://schemas.openxmlformats.org/officeDocument/2006/relationships/tags" Target="../tags/tag183.xml"/><Relationship Id="rId67" Type="http://schemas.openxmlformats.org/officeDocument/2006/relationships/tags" Target="../tags/tag182.xml"/><Relationship Id="rId66" Type="http://schemas.openxmlformats.org/officeDocument/2006/relationships/tags" Target="../tags/tag181.xml"/><Relationship Id="rId65" Type="http://schemas.openxmlformats.org/officeDocument/2006/relationships/tags" Target="../tags/tag180.xml"/><Relationship Id="rId64" Type="http://schemas.openxmlformats.org/officeDocument/2006/relationships/tags" Target="../tags/tag179.xml"/><Relationship Id="rId63" Type="http://schemas.openxmlformats.org/officeDocument/2006/relationships/tags" Target="../tags/tag178.xml"/><Relationship Id="rId62" Type="http://schemas.openxmlformats.org/officeDocument/2006/relationships/tags" Target="../tags/tag177.xml"/><Relationship Id="rId61" Type="http://schemas.openxmlformats.org/officeDocument/2006/relationships/tags" Target="../tags/tag176.xml"/><Relationship Id="rId60" Type="http://schemas.openxmlformats.org/officeDocument/2006/relationships/tags" Target="../tags/tag175.xml"/><Relationship Id="rId6" Type="http://schemas.openxmlformats.org/officeDocument/2006/relationships/tags" Target="../tags/tag121.xml"/><Relationship Id="rId59" Type="http://schemas.openxmlformats.org/officeDocument/2006/relationships/tags" Target="../tags/tag174.xml"/><Relationship Id="rId58" Type="http://schemas.openxmlformats.org/officeDocument/2006/relationships/tags" Target="../tags/tag173.xml"/><Relationship Id="rId57" Type="http://schemas.openxmlformats.org/officeDocument/2006/relationships/tags" Target="../tags/tag172.xml"/><Relationship Id="rId56" Type="http://schemas.openxmlformats.org/officeDocument/2006/relationships/tags" Target="../tags/tag171.xml"/><Relationship Id="rId55" Type="http://schemas.openxmlformats.org/officeDocument/2006/relationships/tags" Target="../tags/tag170.xml"/><Relationship Id="rId54" Type="http://schemas.openxmlformats.org/officeDocument/2006/relationships/tags" Target="../tags/tag169.xml"/><Relationship Id="rId53" Type="http://schemas.openxmlformats.org/officeDocument/2006/relationships/tags" Target="../tags/tag168.xml"/><Relationship Id="rId52" Type="http://schemas.openxmlformats.org/officeDocument/2006/relationships/tags" Target="../tags/tag167.xml"/><Relationship Id="rId51" Type="http://schemas.openxmlformats.org/officeDocument/2006/relationships/tags" Target="../tags/tag166.xml"/><Relationship Id="rId50" Type="http://schemas.openxmlformats.org/officeDocument/2006/relationships/tags" Target="../tags/tag165.xml"/><Relationship Id="rId5" Type="http://schemas.openxmlformats.org/officeDocument/2006/relationships/tags" Target="../tags/tag120.xml"/><Relationship Id="rId49" Type="http://schemas.openxmlformats.org/officeDocument/2006/relationships/tags" Target="../tags/tag164.xml"/><Relationship Id="rId48" Type="http://schemas.openxmlformats.org/officeDocument/2006/relationships/tags" Target="../tags/tag163.xml"/><Relationship Id="rId47" Type="http://schemas.openxmlformats.org/officeDocument/2006/relationships/tags" Target="../tags/tag162.xml"/><Relationship Id="rId46" Type="http://schemas.openxmlformats.org/officeDocument/2006/relationships/tags" Target="../tags/tag161.xml"/><Relationship Id="rId45" Type="http://schemas.openxmlformats.org/officeDocument/2006/relationships/tags" Target="../tags/tag160.xml"/><Relationship Id="rId44" Type="http://schemas.openxmlformats.org/officeDocument/2006/relationships/tags" Target="../tags/tag159.xml"/><Relationship Id="rId43" Type="http://schemas.openxmlformats.org/officeDocument/2006/relationships/tags" Target="../tags/tag158.xml"/><Relationship Id="rId42" Type="http://schemas.openxmlformats.org/officeDocument/2006/relationships/tags" Target="../tags/tag157.xml"/><Relationship Id="rId41" Type="http://schemas.openxmlformats.org/officeDocument/2006/relationships/tags" Target="../tags/tag156.xml"/><Relationship Id="rId40" Type="http://schemas.openxmlformats.org/officeDocument/2006/relationships/tags" Target="../tags/tag155.xml"/><Relationship Id="rId4" Type="http://schemas.openxmlformats.org/officeDocument/2006/relationships/image" Target="../media/image26.svg"/><Relationship Id="rId39" Type="http://schemas.openxmlformats.org/officeDocument/2006/relationships/tags" Target="../tags/tag154.xml"/><Relationship Id="rId38" Type="http://schemas.openxmlformats.org/officeDocument/2006/relationships/tags" Target="../tags/tag153.xml"/><Relationship Id="rId37" Type="http://schemas.openxmlformats.org/officeDocument/2006/relationships/tags" Target="../tags/tag152.xml"/><Relationship Id="rId36" Type="http://schemas.openxmlformats.org/officeDocument/2006/relationships/tags" Target="../tags/tag151.xml"/><Relationship Id="rId35" Type="http://schemas.openxmlformats.org/officeDocument/2006/relationships/tags" Target="../tags/tag150.xml"/><Relationship Id="rId34" Type="http://schemas.openxmlformats.org/officeDocument/2006/relationships/tags" Target="../tags/tag149.xml"/><Relationship Id="rId33" Type="http://schemas.openxmlformats.org/officeDocument/2006/relationships/tags" Target="../tags/tag148.xml"/><Relationship Id="rId32" Type="http://schemas.openxmlformats.org/officeDocument/2006/relationships/tags" Target="../tags/tag147.xml"/><Relationship Id="rId31" Type="http://schemas.openxmlformats.org/officeDocument/2006/relationships/tags" Target="../tags/tag146.xml"/><Relationship Id="rId30" Type="http://schemas.openxmlformats.org/officeDocument/2006/relationships/tags" Target="../tags/tag145.xml"/><Relationship Id="rId3" Type="http://schemas.openxmlformats.org/officeDocument/2006/relationships/image" Target="../media/image25.png"/><Relationship Id="rId29" Type="http://schemas.openxmlformats.org/officeDocument/2006/relationships/tags" Target="../tags/tag144.xml"/><Relationship Id="rId28" Type="http://schemas.openxmlformats.org/officeDocument/2006/relationships/tags" Target="../tags/tag143.xml"/><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19.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7" Type="http://schemas.openxmlformats.org/officeDocument/2006/relationships/slideLayout" Target="../slideLayouts/slideLayout8.xml"/><Relationship Id="rId106" Type="http://schemas.openxmlformats.org/officeDocument/2006/relationships/tags" Target="../tags/tag221.xml"/><Relationship Id="rId105" Type="http://schemas.openxmlformats.org/officeDocument/2006/relationships/tags" Target="../tags/tag220.xml"/><Relationship Id="rId104" Type="http://schemas.openxmlformats.org/officeDocument/2006/relationships/tags" Target="../tags/tag219.xml"/><Relationship Id="rId103" Type="http://schemas.openxmlformats.org/officeDocument/2006/relationships/tags" Target="../tags/tag218.xml"/><Relationship Id="rId102" Type="http://schemas.openxmlformats.org/officeDocument/2006/relationships/tags" Target="../tags/tag217.xml"/><Relationship Id="rId101" Type="http://schemas.openxmlformats.org/officeDocument/2006/relationships/tags" Target="../tags/tag216.xml"/><Relationship Id="rId100" Type="http://schemas.openxmlformats.org/officeDocument/2006/relationships/tags" Target="../tags/tag215.xml"/><Relationship Id="rId10" Type="http://schemas.openxmlformats.org/officeDocument/2006/relationships/tags" Target="../tags/tag125.xml"/><Relationship Id="rId1" Type="http://schemas.openxmlformats.org/officeDocument/2006/relationships/tags" Target="../tags/tag118.xml"/></Relationships>
</file>

<file path=ppt/slides/_rels/slide11.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image" Target="../media/image29.png"/><Relationship Id="rId6" Type="http://schemas.openxmlformats.org/officeDocument/2006/relationships/tags" Target="../tags/tag225.xml"/><Relationship Id="rId5" Type="http://schemas.openxmlformats.org/officeDocument/2006/relationships/image" Target="../media/image28.png"/><Relationship Id="rId4" Type="http://schemas.openxmlformats.org/officeDocument/2006/relationships/tags" Target="../tags/tag224.xml"/><Relationship Id="rId3" Type="http://schemas.openxmlformats.org/officeDocument/2006/relationships/image" Target="../media/image27.png"/><Relationship Id="rId2" Type="http://schemas.openxmlformats.org/officeDocument/2006/relationships/tags" Target="../tags/tag223.xml"/><Relationship Id="rId10" Type="http://schemas.openxmlformats.org/officeDocument/2006/relationships/slideLayout" Target="../slideLayouts/slideLayout8.xml"/><Relationship Id="rId1" Type="http://schemas.openxmlformats.org/officeDocument/2006/relationships/tags" Target="../tags/tag22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image" Target="../media/image30.png"/><Relationship Id="rId2" Type="http://schemas.openxmlformats.org/officeDocument/2006/relationships/tags" Target="../tags/tag229.xml"/><Relationship Id="rId1" Type="http://schemas.openxmlformats.org/officeDocument/2006/relationships/tags" Target="../tags/tag228.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image" Target="../media/image31.png"/><Relationship Id="rId2" Type="http://schemas.openxmlformats.org/officeDocument/2006/relationships/tags" Target="../tags/tag233.xml"/><Relationship Id="rId1" Type="http://schemas.openxmlformats.org/officeDocument/2006/relationships/tags" Target="../tags/tag23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image" Target="../media/image32.png"/><Relationship Id="rId2" Type="http://schemas.openxmlformats.org/officeDocument/2006/relationships/tags" Target="../tags/tag244.xml"/><Relationship Id="rId1" Type="http://schemas.openxmlformats.org/officeDocument/2006/relationships/tags" Target="../tags/tag243.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image" Target="../media/image33.png"/><Relationship Id="rId1" Type="http://schemas.openxmlformats.org/officeDocument/2006/relationships/tags" Target="../tags/tag24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image" Target="../media/image34.png"/><Relationship Id="rId1" Type="http://schemas.openxmlformats.org/officeDocument/2006/relationships/tags" Target="../tags/tag250.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image" Target="../media/image35.png"/><Relationship Id="rId1" Type="http://schemas.openxmlformats.org/officeDocument/2006/relationships/tags" Target="../tags/tag25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4" Type="http://schemas.openxmlformats.org/officeDocument/2006/relationships/slideLayout" Target="../slideLayouts/slideLayout8.xml"/><Relationship Id="rId23" Type="http://schemas.openxmlformats.org/officeDocument/2006/relationships/tags" Target="../tags/tag274.xml"/><Relationship Id="rId22" Type="http://schemas.openxmlformats.org/officeDocument/2006/relationships/tags" Target="../tags/tag273.xml"/><Relationship Id="rId21" Type="http://schemas.openxmlformats.org/officeDocument/2006/relationships/image" Target="../media/image39.svg"/><Relationship Id="rId20" Type="http://schemas.openxmlformats.org/officeDocument/2006/relationships/image" Target="../media/image38.png"/><Relationship Id="rId2" Type="http://schemas.openxmlformats.org/officeDocument/2006/relationships/tags" Target="../tags/tag257.xml"/><Relationship Id="rId19" Type="http://schemas.openxmlformats.org/officeDocument/2006/relationships/tags" Target="../tags/tag272.xml"/><Relationship Id="rId18" Type="http://schemas.openxmlformats.org/officeDocument/2006/relationships/image" Target="../media/image37.svg"/><Relationship Id="rId17" Type="http://schemas.openxmlformats.org/officeDocument/2006/relationships/image" Target="../media/image36.png"/><Relationship Id="rId16" Type="http://schemas.openxmlformats.org/officeDocument/2006/relationships/tags" Target="../tags/tag271.xml"/><Relationship Id="rId15" Type="http://schemas.openxmlformats.org/officeDocument/2006/relationships/tags" Target="../tags/tag270.xml"/><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 Type="http://schemas.openxmlformats.org/officeDocument/2006/relationships/tags" Target="../tags/tag276.xml"/><Relationship Id="rId18" Type="http://schemas.openxmlformats.org/officeDocument/2006/relationships/slideLayout" Target="../slideLayouts/slideLayout4.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23.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6" Type="http://schemas.openxmlformats.org/officeDocument/2006/relationships/slideLayout" Target="../slideLayouts/slideLayout4.xml"/><Relationship Id="rId45" Type="http://schemas.openxmlformats.org/officeDocument/2006/relationships/tags" Target="../tags/tag336.xml"/><Relationship Id="rId44" Type="http://schemas.openxmlformats.org/officeDocument/2006/relationships/tags" Target="../tags/tag335.xml"/><Relationship Id="rId43" Type="http://schemas.openxmlformats.org/officeDocument/2006/relationships/tags" Target="../tags/tag334.xml"/><Relationship Id="rId42" Type="http://schemas.openxmlformats.org/officeDocument/2006/relationships/tags" Target="../tags/tag333.xml"/><Relationship Id="rId41" Type="http://schemas.openxmlformats.org/officeDocument/2006/relationships/tags" Target="../tags/tag332.xml"/><Relationship Id="rId40" Type="http://schemas.openxmlformats.org/officeDocument/2006/relationships/tags" Target="../tags/tag331.xml"/><Relationship Id="rId4" Type="http://schemas.openxmlformats.org/officeDocument/2006/relationships/tags" Target="../tags/tag295.xml"/><Relationship Id="rId39" Type="http://schemas.openxmlformats.org/officeDocument/2006/relationships/tags" Target="../tags/tag330.xml"/><Relationship Id="rId38" Type="http://schemas.openxmlformats.org/officeDocument/2006/relationships/tags" Target="../tags/tag329.xml"/><Relationship Id="rId37" Type="http://schemas.openxmlformats.org/officeDocument/2006/relationships/tags" Target="../tags/tag328.xml"/><Relationship Id="rId36" Type="http://schemas.openxmlformats.org/officeDocument/2006/relationships/tags" Target="../tags/tag327.xml"/><Relationship Id="rId35" Type="http://schemas.openxmlformats.org/officeDocument/2006/relationships/tags" Target="../tags/tag326.xml"/><Relationship Id="rId34" Type="http://schemas.openxmlformats.org/officeDocument/2006/relationships/tags" Target="../tags/tag325.xml"/><Relationship Id="rId33" Type="http://schemas.openxmlformats.org/officeDocument/2006/relationships/tags" Target="../tags/tag324.xml"/><Relationship Id="rId32" Type="http://schemas.openxmlformats.org/officeDocument/2006/relationships/tags" Target="../tags/tag323.xml"/><Relationship Id="rId31" Type="http://schemas.openxmlformats.org/officeDocument/2006/relationships/tags" Target="../tags/tag322.xml"/><Relationship Id="rId30" Type="http://schemas.openxmlformats.org/officeDocument/2006/relationships/tags" Target="../tags/tag321.xml"/><Relationship Id="rId3" Type="http://schemas.openxmlformats.org/officeDocument/2006/relationships/tags" Target="../tags/tag294.xml"/><Relationship Id="rId29" Type="http://schemas.openxmlformats.org/officeDocument/2006/relationships/tags" Target="../tags/tag320.xml"/><Relationship Id="rId28" Type="http://schemas.openxmlformats.org/officeDocument/2006/relationships/tags" Target="../tags/tag319.xml"/><Relationship Id="rId27" Type="http://schemas.openxmlformats.org/officeDocument/2006/relationships/tags" Target="../tags/tag318.xml"/><Relationship Id="rId26" Type="http://schemas.openxmlformats.org/officeDocument/2006/relationships/tags" Target="../tags/tag317.xml"/><Relationship Id="rId25" Type="http://schemas.openxmlformats.org/officeDocument/2006/relationships/tags" Target="../tags/tag316.xml"/><Relationship Id="rId24" Type="http://schemas.openxmlformats.org/officeDocument/2006/relationships/tags" Target="../tags/tag315.xml"/><Relationship Id="rId23" Type="http://schemas.openxmlformats.org/officeDocument/2006/relationships/tags" Target="../tags/tag314.xml"/><Relationship Id="rId22" Type="http://schemas.openxmlformats.org/officeDocument/2006/relationships/tags" Target="../tags/tag313.xml"/><Relationship Id="rId21" Type="http://schemas.openxmlformats.org/officeDocument/2006/relationships/tags" Target="../tags/tag312.xml"/><Relationship Id="rId20" Type="http://schemas.openxmlformats.org/officeDocument/2006/relationships/tags" Target="../tags/tag311.xml"/><Relationship Id="rId2" Type="http://schemas.openxmlformats.org/officeDocument/2006/relationships/tags" Target="../tags/tag293.xml"/><Relationship Id="rId19" Type="http://schemas.openxmlformats.org/officeDocument/2006/relationships/tags" Target="../tags/tag310.xml"/><Relationship Id="rId18" Type="http://schemas.openxmlformats.org/officeDocument/2006/relationships/tags" Target="../tags/tag309.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2.xml"/></Relationships>
</file>

<file path=ppt/slides/_rels/slide24.xml.rels><?xml version="1.0" encoding="UTF-8" standalone="yes"?>
<Relationships xmlns="http://schemas.openxmlformats.org/package/2006/relationships"><Relationship Id="rId9" Type="http://schemas.openxmlformats.org/officeDocument/2006/relationships/tags" Target="../tags/tag345.xml"/><Relationship Id="rId8" Type="http://schemas.openxmlformats.org/officeDocument/2006/relationships/tags" Target="../tags/tag344.xml"/><Relationship Id="rId7" Type="http://schemas.openxmlformats.org/officeDocument/2006/relationships/tags" Target="../tags/tag343.xml"/><Relationship Id="rId6" Type="http://schemas.openxmlformats.org/officeDocument/2006/relationships/tags" Target="../tags/tag342.xml"/><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7" Type="http://schemas.openxmlformats.org/officeDocument/2006/relationships/slideLayout" Target="../slideLayouts/slideLayout4.xml"/><Relationship Id="rId16" Type="http://schemas.openxmlformats.org/officeDocument/2006/relationships/tags" Target="../tags/tag352.xml"/><Relationship Id="rId15" Type="http://schemas.openxmlformats.org/officeDocument/2006/relationships/tags" Target="../tags/tag351.xml"/><Relationship Id="rId14" Type="http://schemas.openxmlformats.org/officeDocument/2006/relationships/tags" Target="../tags/tag350.xml"/><Relationship Id="rId13" Type="http://schemas.openxmlformats.org/officeDocument/2006/relationships/tags" Target="../tags/tag349.xml"/><Relationship Id="rId12" Type="http://schemas.openxmlformats.org/officeDocument/2006/relationships/tags" Target="../tags/tag348.xml"/><Relationship Id="rId11" Type="http://schemas.openxmlformats.org/officeDocument/2006/relationships/tags" Target="../tags/tag347.xml"/><Relationship Id="rId10" Type="http://schemas.openxmlformats.org/officeDocument/2006/relationships/tags" Target="../tags/tag346.xml"/><Relationship Id="rId1" Type="http://schemas.openxmlformats.org/officeDocument/2006/relationships/tags" Target="../tags/tag337.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58.xml"/><Relationship Id="rId7" Type="http://schemas.openxmlformats.org/officeDocument/2006/relationships/tags" Target="../tags/tag357.xml"/><Relationship Id="rId6" Type="http://schemas.openxmlformats.org/officeDocument/2006/relationships/tags" Target="../tags/tag356.xml"/><Relationship Id="rId5" Type="http://schemas.openxmlformats.org/officeDocument/2006/relationships/image" Target="../media/image41.svg"/><Relationship Id="rId4" Type="http://schemas.openxmlformats.org/officeDocument/2006/relationships/image" Target="../media/image40.png"/><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66.xml"/><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image" Target="../media/image42.png"/><Relationship Id="rId2" Type="http://schemas.openxmlformats.org/officeDocument/2006/relationships/tags" Target="../tags/tag372.xml"/><Relationship Id="rId1" Type="http://schemas.openxmlformats.org/officeDocument/2006/relationships/tags" Target="../tags/tag3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image" Target="../media/image43.png"/><Relationship Id="rId21" Type="http://schemas.openxmlformats.org/officeDocument/2006/relationships/slideLayout" Target="../slideLayouts/slideLayout4.xml"/><Relationship Id="rId20" Type="http://schemas.openxmlformats.org/officeDocument/2006/relationships/tags" Target="../tags/tag393.xml"/><Relationship Id="rId2" Type="http://schemas.openxmlformats.org/officeDocument/2006/relationships/tags" Target="../tags/tag376.xml"/><Relationship Id="rId19" Type="http://schemas.openxmlformats.org/officeDocument/2006/relationships/tags" Target="../tags/tag392.xml"/><Relationship Id="rId18" Type="http://schemas.openxmlformats.org/officeDocument/2006/relationships/tags" Target="../tags/tag391.xml"/><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5.xml"/></Relationships>
</file>

<file path=ppt/slides/_rels/slide31.xml.rels><?xml version="1.0" encoding="UTF-8" standalone="yes"?>
<Relationships xmlns="http://schemas.openxmlformats.org/package/2006/relationships"><Relationship Id="rId91" Type="http://schemas.openxmlformats.org/officeDocument/2006/relationships/slideLayout" Target="../slideLayouts/slideLayout4.xml"/><Relationship Id="rId90" Type="http://schemas.openxmlformats.org/officeDocument/2006/relationships/tags" Target="../tags/tag483.xml"/><Relationship Id="rId9" Type="http://schemas.openxmlformats.org/officeDocument/2006/relationships/tags" Target="../tags/tag402.xml"/><Relationship Id="rId89" Type="http://schemas.openxmlformats.org/officeDocument/2006/relationships/tags" Target="../tags/tag482.xml"/><Relationship Id="rId88" Type="http://schemas.openxmlformats.org/officeDocument/2006/relationships/tags" Target="../tags/tag481.xml"/><Relationship Id="rId87" Type="http://schemas.openxmlformats.org/officeDocument/2006/relationships/tags" Target="../tags/tag480.xml"/><Relationship Id="rId86" Type="http://schemas.openxmlformats.org/officeDocument/2006/relationships/tags" Target="../tags/tag479.xml"/><Relationship Id="rId85" Type="http://schemas.openxmlformats.org/officeDocument/2006/relationships/tags" Target="../tags/tag478.xml"/><Relationship Id="rId84" Type="http://schemas.openxmlformats.org/officeDocument/2006/relationships/tags" Target="../tags/tag477.xml"/><Relationship Id="rId83" Type="http://schemas.openxmlformats.org/officeDocument/2006/relationships/tags" Target="../tags/tag476.xml"/><Relationship Id="rId82" Type="http://schemas.openxmlformats.org/officeDocument/2006/relationships/tags" Target="../tags/tag475.xml"/><Relationship Id="rId81" Type="http://schemas.openxmlformats.org/officeDocument/2006/relationships/tags" Target="../tags/tag474.xml"/><Relationship Id="rId80" Type="http://schemas.openxmlformats.org/officeDocument/2006/relationships/tags" Target="../tags/tag473.xml"/><Relationship Id="rId8" Type="http://schemas.openxmlformats.org/officeDocument/2006/relationships/tags" Target="../tags/tag401.xml"/><Relationship Id="rId79" Type="http://schemas.openxmlformats.org/officeDocument/2006/relationships/tags" Target="../tags/tag472.xml"/><Relationship Id="rId78" Type="http://schemas.openxmlformats.org/officeDocument/2006/relationships/tags" Target="../tags/tag471.xml"/><Relationship Id="rId77" Type="http://schemas.openxmlformats.org/officeDocument/2006/relationships/tags" Target="../tags/tag470.xml"/><Relationship Id="rId76" Type="http://schemas.openxmlformats.org/officeDocument/2006/relationships/tags" Target="../tags/tag469.xml"/><Relationship Id="rId75" Type="http://schemas.openxmlformats.org/officeDocument/2006/relationships/tags" Target="../tags/tag468.xml"/><Relationship Id="rId74" Type="http://schemas.openxmlformats.org/officeDocument/2006/relationships/tags" Target="../tags/tag467.xml"/><Relationship Id="rId73" Type="http://schemas.openxmlformats.org/officeDocument/2006/relationships/tags" Target="../tags/tag466.xml"/><Relationship Id="rId72" Type="http://schemas.openxmlformats.org/officeDocument/2006/relationships/tags" Target="../tags/tag465.xml"/><Relationship Id="rId71" Type="http://schemas.openxmlformats.org/officeDocument/2006/relationships/tags" Target="../tags/tag464.xml"/><Relationship Id="rId70" Type="http://schemas.openxmlformats.org/officeDocument/2006/relationships/tags" Target="../tags/tag463.xml"/><Relationship Id="rId7" Type="http://schemas.openxmlformats.org/officeDocument/2006/relationships/tags" Target="../tags/tag400.xml"/><Relationship Id="rId69" Type="http://schemas.openxmlformats.org/officeDocument/2006/relationships/tags" Target="../tags/tag462.xml"/><Relationship Id="rId68" Type="http://schemas.openxmlformats.org/officeDocument/2006/relationships/tags" Target="../tags/tag461.xml"/><Relationship Id="rId67" Type="http://schemas.openxmlformats.org/officeDocument/2006/relationships/tags" Target="../tags/tag460.xml"/><Relationship Id="rId66" Type="http://schemas.openxmlformats.org/officeDocument/2006/relationships/tags" Target="../tags/tag459.xml"/><Relationship Id="rId65" Type="http://schemas.openxmlformats.org/officeDocument/2006/relationships/tags" Target="../tags/tag458.xml"/><Relationship Id="rId64" Type="http://schemas.openxmlformats.org/officeDocument/2006/relationships/tags" Target="../tags/tag457.xml"/><Relationship Id="rId63" Type="http://schemas.openxmlformats.org/officeDocument/2006/relationships/tags" Target="../tags/tag456.xml"/><Relationship Id="rId62" Type="http://schemas.openxmlformats.org/officeDocument/2006/relationships/tags" Target="../tags/tag455.xml"/><Relationship Id="rId61" Type="http://schemas.openxmlformats.org/officeDocument/2006/relationships/tags" Target="../tags/tag454.xml"/><Relationship Id="rId60" Type="http://schemas.openxmlformats.org/officeDocument/2006/relationships/tags" Target="../tags/tag453.xml"/><Relationship Id="rId6" Type="http://schemas.openxmlformats.org/officeDocument/2006/relationships/tags" Target="../tags/tag399.xml"/><Relationship Id="rId59" Type="http://schemas.openxmlformats.org/officeDocument/2006/relationships/tags" Target="../tags/tag452.xml"/><Relationship Id="rId58" Type="http://schemas.openxmlformats.org/officeDocument/2006/relationships/tags" Target="../tags/tag451.xml"/><Relationship Id="rId57" Type="http://schemas.openxmlformats.org/officeDocument/2006/relationships/tags" Target="../tags/tag450.xml"/><Relationship Id="rId56" Type="http://schemas.openxmlformats.org/officeDocument/2006/relationships/tags" Target="../tags/tag449.xml"/><Relationship Id="rId55" Type="http://schemas.openxmlformats.org/officeDocument/2006/relationships/tags" Target="../tags/tag448.xml"/><Relationship Id="rId54" Type="http://schemas.openxmlformats.org/officeDocument/2006/relationships/tags" Target="../tags/tag447.xml"/><Relationship Id="rId53" Type="http://schemas.openxmlformats.org/officeDocument/2006/relationships/tags" Target="../tags/tag446.xml"/><Relationship Id="rId52" Type="http://schemas.openxmlformats.org/officeDocument/2006/relationships/tags" Target="../tags/tag445.xml"/><Relationship Id="rId51" Type="http://schemas.openxmlformats.org/officeDocument/2006/relationships/tags" Target="../tags/tag444.xml"/><Relationship Id="rId50" Type="http://schemas.openxmlformats.org/officeDocument/2006/relationships/tags" Target="../tags/tag443.xml"/><Relationship Id="rId5" Type="http://schemas.openxmlformats.org/officeDocument/2006/relationships/tags" Target="../tags/tag398.xml"/><Relationship Id="rId49" Type="http://schemas.openxmlformats.org/officeDocument/2006/relationships/tags" Target="../tags/tag442.xml"/><Relationship Id="rId48" Type="http://schemas.openxmlformats.org/officeDocument/2006/relationships/tags" Target="../tags/tag441.xml"/><Relationship Id="rId47" Type="http://schemas.openxmlformats.org/officeDocument/2006/relationships/tags" Target="../tags/tag440.xml"/><Relationship Id="rId46" Type="http://schemas.openxmlformats.org/officeDocument/2006/relationships/tags" Target="../tags/tag439.xml"/><Relationship Id="rId45" Type="http://schemas.openxmlformats.org/officeDocument/2006/relationships/tags" Target="../tags/tag438.xml"/><Relationship Id="rId44" Type="http://schemas.openxmlformats.org/officeDocument/2006/relationships/tags" Target="../tags/tag437.xml"/><Relationship Id="rId43" Type="http://schemas.openxmlformats.org/officeDocument/2006/relationships/tags" Target="../tags/tag436.xml"/><Relationship Id="rId42" Type="http://schemas.openxmlformats.org/officeDocument/2006/relationships/tags" Target="../tags/tag435.xml"/><Relationship Id="rId41" Type="http://schemas.openxmlformats.org/officeDocument/2006/relationships/tags" Target="../tags/tag434.xml"/><Relationship Id="rId40" Type="http://schemas.openxmlformats.org/officeDocument/2006/relationships/tags" Target="../tags/tag433.xml"/><Relationship Id="rId4" Type="http://schemas.openxmlformats.org/officeDocument/2006/relationships/tags" Target="../tags/tag397.xml"/><Relationship Id="rId39" Type="http://schemas.openxmlformats.org/officeDocument/2006/relationships/tags" Target="../tags/tag432.xml"/><Relationship Id="rId38" Type="http://schemas.openxmlformats.org/officeDocument/2006/relationships/tags" Target="../tags/tag431.xml"/><Relationship Id="rId37" Type="http://schemas.openxmlformats.org/officeDocument/2006/relationships/tags" Target="../tags/tag430.xml"/><Relationship Id="rId36" Type="http://schemas.openxmlformats.org/officeDocument/2006/relationships/tags" Target="../tags/tag429.xml"/><Relationship Id="rId35" Type="http://schemas.openxmlformats.org/officeDocument/2006/relationships/tags" Target="../tags/tag428.xml"/><Relationship Id="rId34" Type="http://schemas.openxmlformats.org/officeDocument/2006/relationships/tags" Target="../tags/tag427.xml"/><Relationship Id="rId33" Type="http://schemas.openxmlformats.org/officeDocument/2006/relationships/tags" Target="../tags/tag426.xml"/><Relationship Id="rId32" Type="http://schemas.openxmlformats.org/officeDocument/2006/relationships/tags" Target="../tags/tag425.xml"/><Relationship Id="rId31" Type="http://schemas.openxmlformats.org/officeDocument/2006/relationships/tags" Target="../tags/tag424.xml"/><Relationship Id="rId30" Type="http://schemas.openxmlformats.org/officeDocument/2006/relationships/tags" Target="../tags/tag423.xml"/><Relationship Id="rId3" Type="http://schemas.openxmlformats.org/officeDocument/2006/relationships/tags" Target="../tags/tag396.xml"/><Relationship Id="rId29" Type="http://schemas.openxmlformats.org/officeDocument/2006/relationships/tags" Target="../tags/tag422.xml"/><Relationship Id="rId28" Type="http://schemas.openxmlformats.org/officeDocument/2006/relationships/tags" Target="../tags/tag421.xml"/><Relationship Id="rId27" Type="http://schemas.openxmlformats.org/officeDocument/2006/relationships/tags" Target="../tags/tag420.xml"/><Relationship Id="rId26" Type="http://schemas.openxmlformats.org/officeDocument/2006/relationships/tags" Target="../tags/tag419.xml"/><Relationship Id="rId25" Type="http://schemas.openxmlformats.org/officeDocument/2006/relationships/tags" Target="../tags/tag418.xml"/><Relationship Id="rId24" Type="http://schemas.openxmlformats.org/officeDocument/2006/relationships/tags" Target="../tags/tag417.xml"/><Relationship Id="rId23" Type="http://schemas.openxmlformats.org/officeDocument/2006/relationships/tags" Target="../tags/tag416.xml"/><Relationship Id="rId22" Type="http://schemas.openxmlformats.org/officeDocument/2006/relationships/tags" Target="../tags/tag415.xml"/><Relationship Id="rId21" Type="http://schemas.openxmlformats.org/officeDocument/2006/relationships/tags" Target="../tags/tag414.xml"/><Relationship Id="rId20" Type="http://schemas.openxmlformats.org/officeDocument/2006/relationships/tags" Target="../tags/tag413.xml"/><Relationship Id="rId2" Type="http://schemas.openxmlformats.org/officeDocument/2006/relationships/tags" Target="../tags/tag395.xml"/><Relationship Id="rId19" Type="http://schemas.openxmlformats.org/officeDocument/2006/relationships/tags" Target="../tags/tag412.xml"/><Relationship Id="rId18" Type="http://schemas.openxmlformats.org/officeDocument/2006/relationships/tags" Target="../tags/tag411.xml"/><Relationship Id="rId17" Type="http://schemas.openxmlformats.org/officeDocument/2006/relationships/tags" Target="../tags/tag410.xml"/><Relationship Id="rId16" Type="http://schemas.openxmlformats.org/officeDocument/2006/relationships/tags" Target="../tags/tag409.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tags" Target="../tags/tag394.xml"/></Relationships>
</file>

<file path=ppt/slides/_rels/slide32.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image" Target="../media/image44.png"/><Relationship Id="rId21" Type="http://schemas.openxmlformats.org/officeDocument/2006/relationships/slideLayout" Target="../slideLayouts/slideLayout4.xml"/><Relationship Id="rId20" Type="http://schemas.openxmlformats.org/officeDocument/2006/relationships/tags" Target="../tags/tag502.xml"/><Relationship Id="rId2" Type="http://schemas.openxmlformats.org/officeDocument/2006/relationships/tags" Target="../tags/tag485.xml"/><Relationship Id="rId19" Type="http://schemas.openxmlformats.org/officeDocument/2006/relationships/tags" Target="../tags/tag501.xml"/><Relationship Id="rId18" Type="http://schemas.openxmlformats.org/officeDocument/2006/relationships/tags" Target="../tags/tag500.xml"/><Relationship Id="rId17" Type="http://schemas.openxmlformats.org/officeDocument/2006/relationships/tags" Target="../tags/tag499.xml"/><Relationship Id="rId16" Type="http://schemas.openxmlformats.org/officeDocument/2006/relationships/tags" Target="../tags/tag498.xml"/><Relationship Id="rId15" Type="http://schemas.openxmlformats.org/officeDocument/2006/relationships/tags" Target="../tags/tag497.xml"/><Relationship Id="rId14" Type="http://schemas.openxmlformats.org/officeDocument/2006/relationships/tags" Target="../tags/tag496.xml"/><Relationship Id="rId13" Type="http://schemas.openxmlformats.org/officeDocument/2006/relationships/tags" Target="../tags/tag495.xml"/><Relationship Id="rId12" Type="http://schemas.openxmlformats.org/officeDocument/2006/relationships/tags" Target="../tags/tag494.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image" Target="../media/image45.png"/><Relationship Id="rId2" Type="http://schemas.openxmlformats.org/officeDocument/2006/relationships/tags" Target="../tags/tag504.xml"/><Relationship Id="rId1" Type="http://schemas.openxmlformats.org/officeDocument/2006/relationships/tags" Target="../tags/tag50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9" Type="http://schemas.openxmlformats.org/officeDocument/2006/relationships/image" Target="../media/image8.svg"/><Relationship Id="rId8" Type="http://schemas.openxmlformats.org/officeDocument/2006/relationships/image" Target="../media/image7.png"/><Relationship Id="rId7" Type="http://schemas.openxmlformats.org/officeDocument/2006/relationships/tags" Target="../tags/tag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tags" Target="../tags/tag2.xml"/><Relationship Id="rId31" Type="http://schemas.openxmlformats.org/officeDocument/2006/relationships/slideLayout" Target="../slideLayouts/slideLayout2.xml"/><Relationship Id="rId30" Type="http://schemas.openxmlformats.org/officeDocument/2006/relationships/tags" Target="../tags/tag18.xml"/><Relationship Id="rId3" Type="http://schemas.openxmlformats.org/officeDocument/2006/relationships/image" Target="../media/image4.svg"/><Relationship Id="rId29" Type="http://schemas.openxmlformats.org/officeDocument/2006/relationships/tags" Target="../tags/tag17.xml"/><Relationship Id="rId28" Type="http://schemas.openxmlformats.org/officeDocument/2006/relationships/tags" Target="../tags/tag16.xml"/><Relationship Id="rId27" Type="http://schemas.openxmlformats.org/officeDocument/2006/relationships/tags" Target="../tags/tag15.xml"/><Relationship Id="rId26" Type="http://schemas.openxmlformats.org/officeDocument/2006/relationships/tags" Target="../tags/tag14.xml"/><Relationship Id="rId25" Type="http://schemas.openxmlformats.org/officeDocument/2006/relationships/tags" Target="../tags/tag13.xml"/><Relationship Id="rId24" Type="http://schemas.openxmlformats.org/officeDocument/2006/relationships/tags" Target="../tags/tag12.xml"/><Relationship Id="rId23" Type="http://schemas.openxmlformats.org/officeDocument/2006/relationships/tags" Target="../tags/tag11.xml"/><Relationship Id="rId22" Type="http://schemas.openxmlformats.org/officeDocument/2006/relationships/tags" Target="../tags/tag10.xml"/><Relationship Id="rId21" Type="http://schemas.openxmlformats.org/officeDocument/2006/relationships/tags" Target="../tags/tag9.xml"/><Relationship Id="rId20" Type="http://schemas.openxmlformats.org/officeDocument/2006/relationships/tags" Target="../tags/tag8.xml"/><Relationship Id="rId2" Type="http://schemas.openxmlformats.org/officeDocument/2006/relationships/image" Target="../media/image3.png"/><Relationship Id="rId19" Type="http://schemas.openxmlformats.org/officeDocument/2006/relationships/tags" Target="../tags/tag7.xml"/><Relationship Id="rId18" Type="http://schemas.openxmlformats.org/officeDocument/2006/relationships/image" Target="../media/image14.svg"/><Relationship Id="rId17" Type="http://schemas.openxmlformats.org/officeDocument/2006/relationships/image" Target="../media/image13.png"/><Relationship Id="rId16" Type="http://schemas.openxmlformats.org/officeDocument/2006/relationships/tags" Target="../tags/tag6.xml"/><Relationship Id="rId15" Type="http://schemas.openxmlformats.org/officeDocument/2006/relationships/image" Target="../media/image12.svg"/><Relationship Id="rId14" Type="http://schemas.openxmlformats.org/officeDocument/2006/relationships/image" Target="../media/image11.png"/><Relationship Id="rId13" Type="http://schemas.openxmlformats.org/officeDocument/2006/relationships/tags" Target="../tags/tag5.xml"/><Relationship Id="rId12" Type="http://schemas.openxmlformats.org/officeDocument/2006/relationships/image" Target="../media/image10.svg"/><Relationship Id="rId11" Type="http://schemas.openxmlformats.org/officeDocument/2006/relationships/image" Target="../media/image9.png"/><Relationship Id="rId10" Type="http://schemas.openxmlformats.org/officeDocument/2006/relationships/tags" Target="../tags/tag4.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9" Type="http://schemas.openxmlformats.org/officeDocument/2006/relationships/image" Target="../media/image20.svg"/><Relationship Id="rId8" Type="http://schemas.openxmlformats.org/officeDocument/2006/relationships/image" Target="../media/image19.png"/><Relationship Id="rId7" Type="http://schemas.openxmlformats.org/officeDocument/2006/relationships/tags" Target="../tags/tag21.xml"/><Relationship Id="rId6" Type="http://schemas.openxmlformats.org/officeDocument/2006/relationships/image" Target="../media/image18.svg"/><Relationship Id="rId56" Type="http://schemas.openxmlformats.org/officeDocument/2006/relationships/notesSlide" Target="../notesSlides/notesSlide2.xml"/><Relationship Id="rId55" Type="http://schemas.openxmlformats.org/officeDocument/2006/relationships/slideLayout" Target="../slideLayouts/slideLayout2.xml"/><Relationship Id="rId54" Type="http://schemas.openxmlformats.org/officeDocument/2006/relationships/tags" Target="../tags/tag62.xml"/><Relationship Id="rId53" Type="http://schemas.openxmlformats.org/officeDocument/2006/relationships/tags" Target="../tags/tag61.xml"/><Relationship Id="rId52" Type="http://schemas.openxmlformats.org/officeDocument/2006/relationships/tags" Target="../tags/tag60.xml"/><Relationship Id="rId51" Type="http://schemas.openxmlformats.org/officeDocument/2006/relationships/tags" Target="../tags/tag59.xml"/><Relationship Id="rId50" Type="http://schemas.openxmlformats.org/officeDocument/2006/relationships/tags" Target="../tags/tag58.xml"/><Relationship Id="rId5" Type="http://schemas.openxmlformats.org/officeDocument/2006/relationships/image" Target="../media/image17.png"/><Relationship Id="rId49" Type="http://schemas.openxmlformats.org/officeDocument/2006/relationships/tags" Target="../tags/tag57.xml"/><Relationship Id="rId48" Type="http://schemas.openxmlformats.org/officeDocument/2006/relationships/tags" Target="../tags/tag56.xml"/><Relationship Id="rId47" Type="http://schemas.openxmlformats.org/officeDocument/2006/relationships/tags" Target="../tags/tag55.xml"/><Relationship Id="rId46" Type="http://schemas.openxmlformats.org/officeDocument/2006/relationships/tags" Target="../tags/tag54.xml"/><Relationship Id="rId45" Type="http://schemas.openxmlformats.org/officeDocument/2006/relationships/tags" Target="../tags/tag53.xml"/><Relationship Id="rId44" Type="http://schemas.openxmlformats.org/officeDocument/2006/relationships/tags" Target="../tags/tag52.xml"/><Relationship Id="rId43" Type="http://schemas.openxmlformats.org/officeDocument/2006/relationships/tags" Target="../tags/tag51.xml"/><Relationship Id="rId42" Type="http://schemas.openxmlformats.org/officeDocument/2006/relationships/tags" Target="../tags/tag50.xml"/><Relationship Id="rId41" Type="http://schemas.openxmlformats.org/officeDocument/2006/relationships/tags" Target="../tags/tag49.xml"/><Relationship Id="rId40" Type="http://schemas.openxmlformats.org/officeDocument/2006/relationships/tags" Target="../tags/tag48.xml"/><Relationship Id="rId4" Type="http://schemas.openxmlformats.org/officeDocument/2006/relationships/tags" Target="../tags/tag20.xml"/><Relationship Id="rId39" Type="http://schemas.openxmlformats.org/officeDocument/2006/relationships/tags" Target="../tags/tag47.xml"/><Relationship Id="rId38" Type="http://schemas.openxmlformats.org/officeDocument/2006/relationships/tags" Target="../tags/tag46.xml"/><Relationship Id="rId37" Type="http://schemas.openxmlformats.org/officeDocument/2006/relationships/tags" Target="../tags/tag45.xml"/><Relationship Id="rId36" Type="http://schemas.openxmlformats.org/officeDocument/2006/relationships/tags" Target="../tags/tag44.xml"/><Relationship Id="rId35" Type="http://schemas.openxmlformats.org/officeDocument/2006/relationships/tags" Target="../tags/tag43.xml"/><Relationship Id="rId34" Type="http://schemas.openxmlformats.org/officeDocument/2006/relationships/tags" Target="../tags/tag42.xml"/><Relationship Id="rId33" Type="http://schemas.openxmlformats.org/officeDocument/2006/relationships/tags" Target="../tags/tag41.xml"/><Relationship Id="rId32" Type="http://schemas.openxmlformats.org/officeDocument/2006/relationships/tags" Target="../tags/tag40.xml"/><Relationship Id="rId31" Type="http://schemas.openxmlformats.org/officeDocument/2006/relationships/tags" Target="../tags/tag39.xml"/><Relationship Id="rId30" Type="http://schemas.openxmlformats.org/officeDocument/2006/relationships/tags" Target="../tags/tag38.xml"/><Relationship Id="rId3" Type="http://schemas.openxmlformats.org/officeDocument/2006/relationships/image" Target="../media/image16.svg"/><Relationship Id="rId29" Type="http://schemas.openxmlformats.org/officeDocument/2006/relationships/tags" Target="../tags/tag37.xml"/><Relationship Id="rId28" Type="http://schemas.openxmlformats.org/officeDocument/2006/relationships/tags" Target="../tags/tag36.xml"/><Relationship Id="rId27" Type="http://schemas.openxmlformats.org/officeDocument/2006/relationships/tags" Target="../tags/tag35.xml"/><Relationship Id="rId26" Type="http://schemas.openxmlformats.org/officeDocument/2006/relationships/tags" Target="../tags/tag34.xml"/><Relationship Id="rId25" Type="http://schemas.openxmlformats.org/officeDocument/2006/relationships/tags" Target="../tags/tag33.xml"/><Relationship Id="rId24" Type="http://schemas.openxmlformats.org/officeDocument/2006/relationships/tags" Target="../tags/tag32.xml"/><Relationship Id="rId23" Type="http://schemas.openxmlformats.org/officeDocument/2006/relationships/tags" Target="../tags/tag31.xml"/><Relationship Id="rId22" Type="http://schemas.openxmlformats.org/officeDocument/2006/relationships/tags" Target="../tags/tag30.xml"/><Relationship Id="rId21" Type="http://schemas.openxmlformats.org/officeDocument/2006/relationships/tags" Target="../tags/tag29.xml"/><Relationship Id="rId20" Type="http://schemas.openxmlformats.org/officeDocument/2006/relationships/tags" Target="../tags/tag28.xml"/><Relationship Id="rId2" Type="http://schemas.openxmlformats.org/officeDocument/2006/relationships/image" Target="../media/image15.png"/><Relationship Id="rId19" Type="http://schemas.openxmlformats.org/officeDocument/2006/relationships/tags" Target="../tags/tag27.xml"/><Relationship Id="rId18" Type="http://schemas.openxmlformats.org/officeDocument/2006/relationships/tags" Target="../tags/tag26.xml"/><Relationship Id="rId17" Type="http://schemas.openxmlformats.org/officeDocument/2006/relationships/tags" Target="../tags/tag25.xml"/><Relationship Id="rId16" Type="http://schemas.openxmlformats.org/officeDocument/2006/relationships/tags" Target="../tags/tag24.xml"/><Relationship Id="rId15" Type="http://schemas.openxmlformats.org/officeDocument/2006/relationships/image" Target="../media/image24.svg"/><Relationship Id="rId14" Type="http://schemas.openxmlformats.org/officeDocument/2006/relationships/image" Target="../media/image23.png"/><Relationship Id="rId13" Type="http://schemas.openxmlformats.org/officeDocument/2006/relationships/tags" Target="../tags/tag23.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22.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5" Type="http://schemas.openxmlformats.org/officeDocument/2006/relationships/notesSlide" Target="../notesSlides/notesSlide3.xml"/><Relationship Id="rId14" Type="http://schemas.openxmlformats.org/officeDocument/2006/relationships/slideLayout" Target="../slideLayouts/slideLayout2.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9.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0" Type="http://schemas.openxmlformats.org/officeDocument/2006/relationships/slideLayout" Target="../slideLayouts/slideLayout20.xml"/><Relationship Id="rId4" Type="http://schemas.openxmlformats.org/officeDocument/2006/relationships/tags" Target="../tags/tag82.xml"/><Relationship Id="rId39" Type="http://schemas.openxmlformats.org/officeDocument/2006/relationships/tags" Target="../tags/tag117.xml"/><Relationship Id="rId38" Type="http://schemas.openxmlformats.org/officeDocument/2006/relationships/tags" Target="../tags/tag116.xml"/><Relationship Id="rId37" Type="http://schemas.openxmlformats.org/officeDocument/2006/relationships/tags" Target="../tags/tag115.xml"/><Relationship Id="rId36" Type="http://schemas.openxmlformats.org/officeDocument/2006/relationships/tags" Target="../tags/tag114.xml"/><Relationship Id="rId35" Type="http://schemas.openxmlformats.org/officeDocument/2006/relationships/tags" Target="../tags/tag113.xml"/><Relationship Id="rId34" Type="http://schemas.openxmlformats.org/officeDocument/2006/relationships/tags" Target="../tags/tag112.xml"/><Relationship Id="rId33" Type="http://schemas.openxmlformats.org/officeDocument/2006/relationships/tags" Target="../tags/tag111.xml"/><Relationship Id="rId32" Type="http://schemas.openxmlformats.org/officeDocument/2006/relationships/tags" Target="../tags/tag110.xml"/><Relationship Id="rId31" Type="http://schemas.openxmlformats.org/officeDocument/2006/relationships/tags" Target="../tags/tag109.xml"/><Relationship Id="rId30" Type="http://schemas.openxmlformats.org/officeDocument/2006/relationships/tags" Target="../tags/tag108.xml"/><Relationship Id="rId3" Type="http://schemas.openxmlformats.org/officeDocument/2006/relationships/tags" Target="../tags/tag81.xml"/><Relationship Id="rId29" Type="http://schemas.openxmlformats.org/officeDocument/2006/relationships/tags" Target="../tags/tag107.xml"/><Relationship Id="rId28" Type="http://schemas.openxmlformats.org/officeDocument/2006/relationships/tags" Target="../tags/tag106.xml"/><Relationship Id="rId27" Type="http://schemas.openxmlformats.org/officeDocument/2006/relationships/tags" Target="../tags/tag105.xml"/><Relationship Id="rId26" Type="http://schemas.openxmlformats.org/officeDocument/2006/relationships/tags" Target="../tags/tag104.xml"/><Relationship Id="rId25" Type="http://schemas.openxmlformats.org/officeDocument/2006/relationships/tags" Target="../tags/tag103.xml"/><Relationship Id="rId24" Type="http://schemas.openxmlformats.org/officeDocument/2006/relationships/tags" Target="../tags/tag102.xml"/><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0.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tags" Target="../tags/tag95.xml"/><Relationship Id="rId16" Type="http://schemas.openxmlformats.org/officeDocument/2006/relationships/tags" Target="../tags/tag94.xml"/><Relationship Id="rId15" Type="http://schemas.openxmlformats.org/officeDocument/2006/relationships/tags" Target="../tags/tag93.xml"/><Relationship Id="rId14" Type="http://schemas.openxmlformats.org/officeDocument/2006/relationships/tags" Target="../tags/tag92.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tags" Target="../tags/tag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副标题 208898"/>
          <p:cNvSpPr>
            <a:spLocks noGrp="1"/>
          </p:cNvSpPr>
          <p:nvPr>
            <p:ph type="subTitle" idx="1"/>
          </p:nvPr>
        </p:nvSpPr>
        <p:spPr>
          <a:xfrm>
            <a:off x="1524000" y="3591878"/>
            <a:ext cx="9144000" cy="1655762"/>
          </a:xfrm>
        </p:spPr>
        <p:txBody>
          <a:bodyPr/>
          <a:lstStyle/>
          <a:p>
            <a:pPr algn="ctr">
              <a:buNone/>
            </a:pPr>
            <a:endParaRPr lang="zh-CN" altLang="en-US" sz="4600" b="1">
              <a:solidFill>
                <a:srgbClr val="000099"/>
              </a:solidFill>
              <a:latin typeface="隶书" panose="02010509060101010101" pitchFamily="49" charset="-122"/>
            </a:endParaRPr>
          </a:p>
          <a:p>
            <a:pPr algn="ctr">
              <a:buNone/>
            </a:pPr>
            <a:endParaRPr lang="zh-CN" altLang="en-US" sz="4600" b="1">
              <a:solidFill>
                <a:srgbClr val="000099"/>
              </a:solidFill>
              <a:latin typeface="隶书" panose="02010509060101010101" pitchFamily="49" charset="-122"/>
              <a:ea typeface="隶书" panose="02010509060101010101" pitchFamily="49" charset="-122"/>
            </a:endParaRPr>
          </a:p>
        </p:txBody>
      </p:sp>
      <p:sp>
        <p:nvSpPr>
          <p:cNvPr id="2" name="灯片编号占位符 1"/>
          <p:cNvSpPr>
            <a:spLocks noGrp="1"/>
          </p:cNvSpPr>
          <p:nvPr>
            <p:ph type="sldNum" sz="quarter" idx="4294967295"/>
          </p:nvPr>
        </p:nvSpPr>
        <p:spPr>
          <a:xfrm>
            <a:off x="9448800" y="6356350"/>
            <a:ext cx="2743200" cy="365125"/>
          </a:xfrm>
        </p:spPr>
        <p:txBody>
          <a:bodyPr/>
          <a:lstStyle/>
          <a:p>
            <a:pPr lvl="0"/>
            <a:fld id="{9A0DB2DC-4C9A-4742-B13C-FB6460FD3503}" type="slidenum">
              <a:rPr lang="ko-KR" altLang="en-US" dirty="0">
                <a:latin typeface="Gulim" panose="020B0600000101010101" pitchFamily="34" charset="-127"/>
                <a:ea typeface="Gulim" panose="020B0600000101010101" pitchFamily="34" charset="-127"/>
              </a:rPr>
            </a:fld>
            <a:endParaRPr lang="ko-KR" altLang="en-US" dirty="0">
              <a:latin typeface="Gulim" panose="020B0600000101010101" pitchFamily="34" charset="-127"/>
              <a:ea typeface="Gulim" panose="020B0600000101010101" pitchFamily="34" charset="-127"/>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blinds(horizontal)">
                                      <p:cBhvr>
                                        <p:cTn id="7" dur="500"/>
                                        <p:tgtEl>
                                          <p:spTgt spid="2088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advAuto="100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6240" y="804545"/>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三、供应链的网状结构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文本框 1"/>
          <p:cNvSpPr txBox="1"/>
          <p:nvPr/>
        </p:nvSpPr>
        <p:spPr>
          <a:xfrm>
            <a:off x="6820535" y="1758315"/>
            <a:ext cx="5080000" cy="3677285"/>
          </a:xfrm>
          <a:prstGeom prst="rect">
            <a:avLst/>
          </a:prstGeom>
          <a:solidFill>
            <a:srgbClr val="00B0F0"/>
          </a:solidFill>
          <a:ln w="9525">
            <a:noFill/>
          </a:ln>
        </p:spPr>
        <p:txBody>
          <a:bodyPr>
            <a:noAutofit/>
          </a:bodyPr>
          <a:p>
            <a:pPr indent="0"/>
            <a:r>
              <a:rPr sz="2000" b="0">
                <a:ea typeface="宋体" panose="02010600030101010101" pitchFamily="2" charset="-122"/>
              </a:rPr>
              <a:t>在实践应用中，为了更好地分析供应链的绩效，往往会研究一些较为简单的、围绕着核心企业的网状供应链，如图2-5所示。在核心企业的网状供应链的上游可定义为一级供应商、二级供应商、三级供应商等，直到初级供应商；在下游依次认可定义为一级分销商、二级分销商、三级分销商等，直到最终用户。</a:t>
            </a:r>
            <a:endParaRPr sz="2000" b="0">
              <a:ea typeface="宋体" panose="02010600030101010101" pitchFamily="2" charset="-122"/>
            </a:endParaRPr>
          </a:p>
        </p:txBody>
      </p:sp>
      <p:grpSp>
        <p:nvGrpSpPr>
          <p:cNvPr id="230" name="组合 165"/>
          <p:cNvGrpSpPr/>
          <p:nvPr/>
        </p:nvGrpSpPr>
        <p:grpSpPr>
          <a:xfrm>
            <a:off x="22225" y="1744980"/>
            <a:ext cx="6608445" cy="3691255"/>
            <a:chOff x="1677" y="223"/>
            <a:chExt cx="15847" cy="9717"/>
          </a:xfrm>
        </p:grpSpPr>
        <p:sp>
          <p:nvSpPr>
            <p:cNvPr id="231" name="矩形 3"/>
            <p:cNvSpPr/>
            <p:nvPr>
              <p:custDataLst>
                <p:tags r:id="rId1"/>
              </p:custDataLst>
            </p:nvPr>
          </p:nvSpPr>
          <p:spPr>
            <a:xfrm>
              <a:off x="2666" y="229"/>
              <a:ext cx="13852" cy="8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sp>
        <p:pic>
          <p:nvPicPr>
            <p:cNvPr id="232" name="图片 8" descr="32313539363035363b32313539363030353bd4b2d0ce"/>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3420" y="2901"/>
              <a:ext cx="425" cy="425"/>
            </a:xfrm>
            <a:prstGeom prst="rect">
              <a:avLst/>
            </a:prstGeom>
          </p:spPr>
        </p:pic>
        <p:pic>
          <p:nvPicPr>
            <p:cNvPr id="233" name="图片 9" descr="32313539363035363b32313539363030353bd4b2d0ce"/>
            <p:cNvPicPr>
              <a:picLocks noChangeAspect="1"/>
            </p:cNvPicPr>
            <p:nvPr>
              <p:custDataLst>
                <p:tags r:id="rId5"/>
              </p:custDataLst>
            </p:nvPr>
          </p:nvPicPr>
          <p:blipFill>
            <a:blip r:embed="rId3">
              <a:extLst>
                <a:ext uri="{96DAC541-7B7A-43D3-8B79-37D633B846F1}">
                  <asvg:svgBlip xmlns:asvg="http://schemas.microsoft.com/office/drawing/2016/SVG/main" r:embed="rId4"/>
                </a:ext>
              </a:extLst>
            </a:blip>
            <a:stretch>
              <a:fillRect/>
            </a:stretch>
          </p:blipFill>
          <p:spPr>
            <a:xfrm>
              <a:off x="3420" y="3465"/>
              <a:ext cx="425" cy="425"/>
            </a:xfrm>
            <a:prstGeom prst="rect">
              <a:avLst/>
            </a:prstGeom>
          </p:spPr>
        </p:pic>
        <p:pic>
          <p:nvPicPr>
            <p:cNvPr id="234" name="图片 10" descr="32313539363035363b32313539363030353bd4b2d0ce"/>
            <p:cNvPicPr>
              <a:picLocks noChangeAspect="1"/>
            </p:cNvPicPr>
            <p:nvPr>
              <p:custDataLst>
                <p:tags r:id="rId6"/>
              </p:custDataLst>
            </p:nvPr>
          </p:nvPicPr>
          <p:blipFill>
            <a:blip r:embed="rId3">
              <a:extLst>
                <a:ext uri="{96DAC541-7B7A-43D3-8B79-37D633B846F1}">
                  <asvg:svgBlip xmlns:asvg="http://schemas.microsoft.com/office/drawing/2016/SVG/main" r:embed="rId4"/>
                </a:ext>
              </a:extLst>
            </a:blip>
            <a:stretch>
              <a:fillRect/>
            </a:stretch>
          </p:blipFill>
          <p:spPr>
            <a:xfrm>
              <a:off x="3420" y="4572"/>
              <a:ext cx="425" cy="425"/>
            </a:xfrm>
            <a:prstGeom prst="rect">
              <a:avLst/>
            </a:prstGeom>
          </p:spPr>
        </p:pic>
        <p:pic>
          <p:nvPicPr>
            <p:cNvPr id="235" name="图片 11" descr="32313539363035363b32313539363030353bd4b2d0ce"/>
            <p:cNvPicPr>
              <a:picLocks noChangeAspect="1"/>
            </p:cNvPicPr>
            <p:nvPr>
              <p:custDataLst>
                <p:tags r:id="rId7"/>
              </p:custDataLst>
            </p:nvPr>
          </p:nvPicPr>
          <p:blipFill>
            <a:blip r:embed="rId3">
              <a:extLst>
                <a:ext uri="{96DAC541-7B7A-43D3-8B79-37D633B846F1}">
                  <asvg:svgBlip xmlns:asvg="http://schemas.microsoft.com/office/drawing/2016/SVG/main" r:embed="rId4"/>
                </a:ext>
              </a:extLst>
            </a:blip>
            <a:stretch>
              <a:fillRect/>
            </a:stretch>
          </p:blipFill>
          <p:spPr>
            <a:xfrm>
              <a:off x="3420" y="5161"/>
              <a:ext cx="425" cy="425"/>
            </a:xfrm>
            <a:prstGeom prst="rect">
              <a:avLst/>
            </a:prstGeom>
          </p:spPr>
        </p:pic>
        <p:pic>
          <p:nvPicPr>
            <p:cNvPr id="236" name="图片 12" descr="32313539363035363b32313539363030353bd4b2d0ce"/>
            <p:cNvPicPr>
              <a:picLocks noChangeAspect="1"/>
            </p:cNvPicPr>
            <p:nvPr>
              <p:custDataLst>
                <p:tags r:id="rId8"/>
              </p:custDataLst>
            </p:nvPr>
          </p:nvPicPr>
          <p:blipFill>
            <a:blip r:embed="rId3">
              <a:extLst>
                <a:ext uri="{96DAC541-7B7A-43D3-8B79-37D633B846F1}">
                  <asvg:svgBlip xmlns:asvg="http://schemas.microsoft.com/office/drawing/2016/SVG/main" r:embed="rId4"/>
                </a:ext>
              </a:extLst>
            </a:blip>
            <a:stretch>
              <a:fillRect/>
            </a:stretch>
          </p:blipFill>
          <p:spPr>
            <a:xfrm>
              <a:off x="3420" y="6122"/>
              <a:ext cx="425" cy="425"/>
            </a:xfrm>
            <a:prstGeom prst="rect">
              <a:avLst/>
            </a:prstGeom>
          </p:spPr>
        </p:pic>
        <p:pic>
          <p:nvPicPr>
            <p:cNvPr id="237" name="图片 13" descr="32313539363035363b32313539363030353bd4b2d0ce"/>
            <p:cNvPicPr>
              <a:picLocks noChangeAspect="1"/>
            </p:cNvPicPr>
            <p:nvPr>
              <p:custDataLst>
                <p:tags r:id="rId9"/>
              </p:custDataLst>
            </p:nvPr>
          </p:nvPicPr>
          <p:blipFill>
            <a:blip r:embed="rId3">
              <a:extLst>
                <a:ext uri="{96DAC541-7B7A-43D3-8B79-37D633B846F1}">
                  <asvg:svgBlip xmlns:asvg="http://schemas.microsoft.com/office/drawing/2016/SVG/main" r:embed="rId4"/>
                </a:ext>
              </a:extLst>
            </a:blip>
            <a:stretch>
              <a:fillRect/>
            </a:stretch>
          </p:blipFill>
          <p:spPr>
            <a:xfrm>
              <a:off x="3420" y="6711"/>
              <a:ext cx="425" cy="425"/>
            </a:xfrm>
            <a:prstGeom prst="rect">
              <a:avLst/>
            </a:prstGeom>
          </p:spPr>
        </p:pic>
        <p:pic>
          <p:nvPicPr>
            <p:cNvPr id="238" name="图片 14" descr="32313539363035363b32313539363030353bd4b2d0ce"/>
            <p:cNvPicPr>
              <a:picLocks noChangeAspect="1"/>
            </p:cNvPicPr>
            <p:nvPr>
              <p:custDataLst>
                <p:tags r:id="rId10"/>
              </p:custDataLst>
            </p:nvPr>
          </p:nvPicPr>
          <p:blipFill>
            <a:blip r:embed="rId3">
              <a:extLst>
                <a:ext uri="{96DAC541-7B7A-43D3-8B79-37D633B846F1}">
                  <asvg:svgBlip xmlns:asvg="http://schemas.microsoft.com/office/drawing/2016/SVG/main" r:embed="rId4"/>
                </a:ext>
              </a:extLst>
            </a:blip>
            <a:stretch>
              <a:fillRect/>
            </a:stretch>
          </p:blipFill>
          <p:spPr>
            <a:xfrm>
              <a:off x="3420" y="7672"/>
              <a:ext cx="425" cy="425"/>
            </a:xfrm>
            <a:prstGeom prst="rect">
              <a:avLst/>
            </a:prstGeom>
          </p:spPr>
        </p:pic>
        <p:pic>
          <p:nvPicPr>
            <p:cNvPr id="239" name="图片 15" descr="32313539363035363b32313539363030353bd4b2d0ce"/>
            <p:cNvPicPr>
              <a:picLocks noChangeAspect="1"/>
            </p:cNvPicPr>
            <p:nvPr>
              <p:custDataLst>
                <p:tags r:id="rId11"/>
              </p:custDataLst>
            </p:nvPr>
          </p:nvPicPr>
          <p:blipFill>
            <a:blip r:embed="rId3">
              <a:extLst>
                <a:ext uri="{96DAC541-7B7A-43D3-8B79-37D633B846F1}">
                  <asvg:svgBlip xmlns:asvg="http://schemas.microsoft.com/office/drawing/2016/SVG/main" r:embed="rId4"/>
                </a:ext>
              </a:extLst>
            </a:blip>
            <a:stretch>
              <a:fillRect/>
            </a:stretch>
          </p:blipFill>
          <p:spPr>
            <a:xfrm>
              <a:off x="3420" y="8261"/>
              <a:ext cx="425" cy="425"/>
            </a:xfrm>
            <a:prstGeom prst="rect">
              <a:avLst/>
            </a:prstGeom>
          </p:spPr>
        </p:pic>
        <p:pic>
          <p:nvPicPr>
            <p:cNvPr id="137" name="图片 18" descr="32313539363035363b32313539363030353bd4b2d0ce"/>
            <p:cNvPicPr>
              <a:picLocks noChangeAspect="1"/>
            </p:cNvPicPr>
            <p:nvPr>
              <p:custDataLst>
                <p:tags r:id="rId12"/>
              </p:custDataLst>
            </p:nvPr>
          </p:nvPicPr>
          <p:blipFill>
            <a:blip r:embed="rId3">
              <a:extLst>
                <a:ext uri="{96DAC541-7B7A-43D3-8B79-37D633B846F1}">
                  <asvg:svgBlip xmlns:asvg="http://schemas.microsoft.com/office/drawing/2016/SVG/main" r:embed="rId4"/>
                </a:ext>
              </a:extLst>
            </a:blip>
            <a:stretch>
              <a:fillRect/>
            </a:stretch>
          </p:blipFill>
          <p:spPr>
            <a:xfrm>
              <a:off x="3420" y="1472"/>
              <a:ext cx="425" cy="425"/>
            </a:xfrm>
            <a:prstGeom prst="rect">
              <a:avLst/>
            </a:prstGeom>
          </p:spPr>
        </p:pic>
        <p:pic>
          <p:nvPicPr>
            <p:cNvPr id="240" name="图片 19" descr="32313539363035363b32313539363030353bd4b2d0ce"/>
            <p:cNvPicPr>
              <a:picLocks noChangeAspect="1"/>
            </p:cNvPicPr>
            <p:nvPr>
              <p:custDataLst>
                <p:tags r:id="rId13"/>
              </p:custDataLst>
            </p:nvPr>
          </p:nvPicPr>
          <p:blipFill>
            <a:blip r:embed="rId3">
              <a:extLst>
                <a:ext uri="{96DAC541-7B7A-43D3-8B79-37D633B846F1}">
                  <asvg:svgBlip xmlns:asvg="http://schemas.microsoft.com/office/drawing/2016/SVG/main" r:embed="rId4"/>
                </a:ext>
              </a:extLst>
            </a:blip>
            <a:stretch>
              <a:fillRect/>
            </a:stretch>
          </p:blipFill>
          <p:spPr>
            <a:xfrm>
              <a:off x="3420" y="2036"/>
              <a:ext cx="425" cy="425"/>
            </a:xfrm>
            <a:prstGeom prst="rect">
              <a:avLst/>
            </a:prstGeom>
          </p:spPr>
        </p:pic>
        <p:pic>
          <p:nvPicPr>
            <p:cNvPr id="241" name="图片 20" descr="32313539363035363b32313539363030353bd4b2d0ce"/>
            <p:cNvPicPr>
              <a:picLocks noChangeAspect="1"/>
            </p:cNvPicPr>
            <p:nvPr>
              <p:custDataLst>
                <p:tags r:id="rId14"/>
              </p:custDataLst>
            </p:nvPr>
          </p:nvPicPr>
          <p:blipFill>
            <a:blip r:embed="rId3">
              <a:extLst>
                <a:ext uri="{96DAC541-7B7A-43D3-8B79-37D633B846F1}">
                  <asvg:svgBlip xmlns:asvg="http://schemas.microsoft.com/office/drawing/2016/SVG/main" r:embed="rId4"/>
                </a:ext>
              </a:extLst>
            </a:blip>
            <a:stretch>
              <a:fillRect/>
            </a:stretch>
          </p:blipFill>
          <p:spPr>
            <a:xfrm>
              <a:off x="4808" y="1746"/>
              <a:ext cx="425" cy="425"/>
            </a:xfrm>
            <a:prstGeom prst="rect">
              <a:avLst/>
            </a:prstGeom>
          </p:spPr>
        </p:pic>
        <p:pic>
          <p:nvPicPr>
            <p:cNvPr id="242" name="图片 21" descr="32313539363035363b32313539363030353bd4b2d0ce"/>
            <p:cNvPicPr>
              <a:picLocks noChangeAspect="1"/>
            </p:cNvPicPr>
            <p:nvPr>
              <p:custDataLst>
                <p:tags r:id="rId15"/>
              </p:custDataLst>
            </p:nvPr>
          </p:nvPicPr>
          <p:blipFill>
            <a:blip r:embed="rId3">
              <a:extLst>
                <a:ext uri="{96DAC541-7B7A-43D3-8B79-37D633B846F1}">
                  <asvg:svgBlip xmlns:asvg="http://schemas.microsoft.com/office/drawing/2016/SVG/main" r:embed="rId4"/>
                </a:ext>
              </a:extLst>
            </a:blip>
            <a:stretch>
              <a:fillRect/>
            </a:stretch>
          </p:blipFill>
          <p:spPr>
            <a:xfrm>
              <a:off x="4808" y="3054"/>
              <a:ext cx="425" cy="425"/>
            </a:xfrm>
            <a:prstGeom prst="rect">
              <a:avLst/>
            </a:prstGeom>
          </p:spPr>
        </p:pic>
        <p:pic>
          <p:nvPicPr>
            <p:cNvPr id="243" name="图片 22" descr="32313539363035363b32313539363030353bd4b2d0ce"/>
            <p:cNvPicPr>
              <a:picLocks noChangeAspect="1"/>
            </p:cNvPicPr>
            <p:nvPr>
              <p:custDataLst>
                <p:tags r:id="rId16"/>
              </p:custDataLst>
            </p:nvPr>
          </p:nvPicPr>
          <p:blipFill>
            <a:blip r:embed="rId3">
              <a:extLst>
                <a:ext uri="{96DAC541-7B7A-43D3-8B79-37D633B846F1}">
                  <asvg:svgBlip xmlns:asvg="http://schemas.microsoft.com/office/drawing/2016/SVG/main" r:embed="rId4"/>
                </a:ext>
              </a:extLst>
            </a:blip>
            <a:stretch>
              <a:fillRect/>
            </a:stretch>
          </p:blipFill>
          <p:spPr>
            <a:xfrm>
              <a:off x="4808" y="4736"/>
              <a:ext cx="425" cy="425"/>
            </a:xfrm>
            <a:prstGeom prst="rect">
              <a:avLst/>
            </a:prstGeom>
          </p:spPr>
        </p:pic>
        <p:pic>
          <p:nvPicPr>
            <p:cNvPr id="244" name="图片 23" descr="32313539363035363b32313539363030353bd4b2d0ce"/>
            <p:cNvPicPr>
              <a:picLocks noChangeAspect="1"/>
            </p:cNvPicPr>
            <p:nvPr>
              <p:custDataLst>
                <p:tags r:id="rId17"/>
              </p:custDataLst>
            </p:nvPr>
          </p:nvPicPr>
          <p:blipFill>
            <a:blip r:embed="rId3">
              <a:extLst>
                <a:ext uri="{96DAC541-7B7A-43D3-8B79-37D633B846F1}">
                  <asvg:svgBlip xmlns:asvg="http://schemas.microsoft.com/office/drawing/2016/SVG/main" r:embed="rId4"/>
                </a:ext>
              </a:extLst>
            </a:blip>
            <a:stretch>
              <a:fillRect/>
            </a:stretch>
          </p:blipFill>
          <p:spPr>
            <a:xfrm>
              <a:off x="4808" y="6286"/>
              <a:ext cx="425" cy="425"/>
            </a:xfrm>
            <a:prstGeom prst="rect">
              <a:avLst/>
            </a:prstGeom>
          </p:spPr>
        </p:pic>
        <p:pic>
          <p:nvPicPr>
            <p:cNvPr id="245" name="图片 24" descr="32313539363035363b32313539363030353bd4b2d0ce"/>
            <p:cNvPicPr>
              <a:picLocks noChangeAspect="1"/>
            </p:cNvPicPr>
            <p:nvPr>
              <p:custDataLst>
                <p:tags r:id="rId18"/>
              </p:custDataLst>
            </p:nvPr>
          </p:nvPicPr>
          <p:blipFill>
            <a:blip r:embed="rId3">
              <a:extLst>
                <a:ext uri="{96DAC541-7B7A-43D3-8B79-37D633B846F1}">
                  <asvg:svgBlip xmlns:asvg="http://schemas.microsoft.com/office/drawing/2016/SVG/main" r:embed="rId4"/>
                </a:ext>
              </a:extLst>
            </a:blip>
            <a:stretch>
              <a:fillRect/>
            </a:stretch>
          </p:blipFill>
          <p:spPr>
            <a:xfrm>
              <a:off x="4808" y="7982"/>
              <a:ext cx="425" cy="425"/>
            </a:xfrm>
            <a:prstGeom prst="rect">
              <a:avLst/>
            </a:prstGeom>
          </p:spPr>
        </p:pic>
        <p:pic>
          <p:nvPicPr>
            <p:cNvPr id="246" name="图片 25" descr="32313539363035363b32313539363030353bd4b2d0ce"/>
            <p:cNvPicPr>
              <a:picLocks noChangeAspect="1"/>
            </p:cNvPicPr>
            <p:nvPr>
              <p:custDataLst>
                <p:tags r:id="rId19"/>
              </p:custDataLst>
            </p:nvPr>
          </p:nvPicPr>
          <p:blipFill>
            <a:blip r:embed="rId3">
              <a:extLst>
                <a:ext uri="{96DAC541-7B7A-43D3-8B79-37D633B846F1}">
                  <asvg:svgBlip xmlns:asvg="http://schemas.microsoft.com/office/drawing/2016/SVG/main" r:embed="rId4"/>
                </a:ext>
              </a:extLst>
            </a:blip>
            <a:stretch>
              <a:fillRect/>
            </a:stretch>
          </p:blipFill>
          <p:spPr>
            <a:xfrm>
              <a:off x="6775" y="2392"/>
              <a:ext cx="425" cy="425"/>
            </a:xfrm>
            <a:prstGeom prst="rect">
              <a:avLst/>
            </a:prstGeom>
          </p:spPr>
        </p:pic>
        <p:pic>
          <p:nvPicPr>
            <p:cNvPr id="247" name="图片 26" descr="32313539363035363b32313539363030353bd4b2d0ce"/>
            <p:cNvPicPr>
              <a:picLocks noChangeAspect="1"/>
            </p:cNvPicPr>
            <p:nvPr>
              <p:custDataLst>
                <p:tags r:id="rId20"/>
              </p:custDataLst>
            </p:nvPr>
          </p:nvPicPr>
          <p:blipFill>
            <a:blip r:embed="rId3">
              <a:extLst>
                <a:ext uri="{96DAC541-7B7A-43D3-8B79-37D633B846F1}">
                  <asvg:svgBlip xmlns:asvg="http://schemas.microsoft.com/office/drawing/2016/SVG/main" r:embed="rId4"/>
                </a:ext>
              </a:extLst>
            </a:blip>
            <a:stretch>
              <a:fillRect/>
            </a:stretch>
          </p:blipFill>
          <p:spPr>
            <a:xfrm>
              <a:off x="6775" y="4015"/>
              <a:ext cx="425" cy="425"/>
            </a:xfrm>
            <a:prstGeom prst="rect">
              <a:avLst/>
            </a:prstGeom>
          </p:spPr>
        </p:pic>
        <p:pic>
          <p:nvPicPr>
            <p:cNvPr id="248" name="图片 27" descr="32313539363035363b32313539363030353bd4b2d0ce"/>
            <p:cNvPicPr>
              <a:picLocks noChangeAspect="1"/>
            </p:cNvPicPr>
            <p:nvPr>
              <p:custDataLst>
                <p:tags r:id="rId21"/>
              </p:custDataLst>
            </p:nvPr>
          </p:nvPicPr>
          <p:blipFill>
            <a:blip r:embed="rId3">
              <a:extLst>
                <a:ext uri="{96DAC541-7B7A-43D3-8B79-37D633B846F1}">
                  <asvg:svgBlip xmlns:asvg="http://schemas.microsoft.com/office/drawing/2016/SVG/main" r:embed="rId4"/>
                </a:ext>
              </a:extLst>
            </a:blip>
            <a:stretch>
              <a:fillRect/>
            </a:stretch>
          </p:blipFill>
          <p:spPr>
            <a:xfrm>
              <a:off x="6775" y="5587"/>
              <a:ext cx="425" cy="425"/>
            </a:xfrm>
            <a:prstGeom prst="rect">
              <a:avLst/>
            </a:prstGeom>
          </p:spPr>
        </p:pic>
        <p:pic>
          <p:nvPicPr>
            <p:cNvPr id="249" name="图片 28" descr="32313539363035363b32313539363030353bd4b2d0ce"/>
            <p:cNvPicPr>
              <a:picLocks noChangeAspect="1"/>
            </p:cNvPicPr>
            <p:nvPr>
              <p:custDataLst>
                <p:tags r:id="rId22"/>
              </p:custDataLst>
            </p:nvPr>
          </p:nvPicPr>
          <p:blipFill>
            <a:blip r:embed="rId3">
              <a:extLst>
                <a:ext uri="{96DAC541-7B7A-43D3-8B79-37D633B846F1}">
                  <asvg:svgBlip xmlns:asvg="http://schemas.microsoft.com/office/drawing/2016/SVG/main" r:embed="rId4"/>
                </a:ext>
              </a:extLst>
            </a:blip>
            <a:stretch>
              <a:fillRect/>
            </a:stretch>
          </p:blipFill>
          <p:spPr>
            <a:xfrm>
              <a:off x="6775" y="7159"/>
              <a:ext cx="425" cy="425"/>
            </a:xfrm>
            <a:prstGeom prst="rect">
              <a:avLst/>
            </a:prstGeom>
          </p:spPr>
        </p:pic>
        <p:cxnSp>
          <p:nvCxnSpPr>
            <p:cNvPr id="250" name="直接箭头连接符 29"/>
            <p:cNvCxnSpPr/>
            <p:nvPr>
              <p:custDataLst>
                <p:tags r:id="rId23"/>
              </p:custDataLst>
            </p:nvPr>
          </p:nvCxnSpPr>
          <p:spPr>
            <a:xfrm>
              <a:off x="3845" y="1685"/>
              <a:ext cx="963" cy="274"/>
            </a:xfrm>
            <a:prstGeom prst="straightConnector1">
              <a:avLst/>
            </a:prstGeom>
            <a:ln>
              <a:tailEnd type="arrow" w="med" len="med"/>
            </a:ln>
          </p:spPr>
          <p:style>
            <a:lnRef idx="1">
              <a:schemeClr val="accent1"/>
            </a:lnRef>
            <a:fillRef idx="0">
              <a:schemeClr val="accent1"/>
            </a:fillRef>
            <a:effectRef idx="0">
              <a:schemeClr val="accent1"/>
            </a:effectRef>
            <a:fontRef idx="minor">
              <a:schemeClr val="tx1"/>
            </a:fontRef>
          </p:style>
        </p:cxnSp>
        <p:cxnSp>
          <p:nvCxnSpPr>
            <p:cNvPr id="251" name="直接箭头连接符 30"/>
            <p:cNvCxnSpPr/>
            <p:nvPr>
              <p:custDataLst>
                <p:tags r:id="rId24"/>
              </p:custDataLst>
            </p:nvPr>
          </p:nvCxnSpPr>
          <p:spPr>
            <a:xfrm flipV="1">
              <a:off x="3845" y="1959"/>
              <a:ext cx="963" cy="2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2" name="直接箭头连接符 31"/>
            <p:cNvCxnSpPr/>
            <p:nvPr>
              <p:custDataLst>
                <p:tags r:id="rId25"/>
              </p:custDataLst>
            </p:nvPr>
          </p:nvCxnSpPr>
          <p:spPr>
            <a:xfrm>
              <a:off x="3845" y="3114"/>
              <a:ext cx="963" cy="15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3" name="直接箭头连接符 32"/>
            <p:cNvCxnSpPr/>
            <p:nvPr>
              <p:custDataLst>
                <p:tags r:id="rId26"/>
              </p:custDataLst>
            </p:nvPr>
          </p:nvCxnSpPr>
          <p:spPr>
            <a:xfrm flipV="1">
              <a:off x="3845" y="3312"/>
              <a:ext cx="946" cy="3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8" name="直接箭头连接符 63"/>
            <p:cNvCxnSpPr/>
            <p:nvPr>
              <p:custDataLst>
                <p:tags r:id="rId27"/>
              </p:custDataLst>
            </p:nvPr>
          </p:nvCxnSpPr>
          <p:spPr>
            <a:xfrm>
              <a:off x="3845" y="4785"/>
              <a:ext cx="963" cy="1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9" name="直接箭头连接符 68"/>
            <p:cNvCxnSpPr/>
            <p:nvPr>
              <p:custDataLst>
                <p:tags r:id="rId28"/>
              </p:custDataLst>
            </p:nvPr>
          </p:nvCxnSpPr>
          <p:spPr>
            <a:xfrm flipV="1">
              <a:off x="3845" y="5004"/>
              <a:ext cx="946" cy="37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0" name="直接箭头连接符 69"/>
            <p:cNvCxnSpPr/>
            <p:nvPr>
              <p:custDataLst>
                <p:tags r:id="rId29"/>
              </p:custDataLst>
            </p:nvPr>
          </p:nvCxnSpPr>
          <p:spPr>
            <a:xfrm>
              <a:off x="3845" y="6335"/>
              <a:ext cx="963" cy="1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1" name="直接箭头连接符 70"/>
            <p:cNvCxnSpPr/>
            <p:nvPr>
              <p:custDataLst>
                <p:tags r:id="rId30"/>
              </p:custDataLst>
            </p:nvPr>
          </p:nvCxnSpPr>
          <p:spPr>
            <a:xfrm flipV="1">
              <a:off x="3845" y="6499"/>
              <a:ext cx="963" cy="4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2" name="直接箭头连接符 72"/>
            <p:cNvCxnSpPr/>
            <p:nvPr>
              <p:custDataLst>
                <p:tags r:id="rId31"/>
              </p:custDataLst>
            </p:nvPr>
          </p:nvCxnSpPr>
          <p:spPr>
            <a:xfrm>
              <a:off x="3845" y="7885"/>
              <a:ext cx="963" cy="3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3" name="直接箭头连接符 73"/>
            <p:cNvCxnSpPr/>
            <p:nvPr>
              <p:custDataLst>
                <p:tags r:id="rId32"/>
              </p:custDataLst>
            </p:nvPr>
          </p:nvCxnSpPr>
          <p:spPr>
            <a:xfrm flipV="1">
              <a:off x="3845" y="8239"/>
              <a:ext cx="946" cy="23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4" name="直接箭头连接符 74"/>
            <p:cNvCxnSpPr/>
            <p:nvPr>
              <p:custDataLst>
                <p:tags r:id="rId33"/>
              </p:custDataLst>
            </p:nvPr>
          </p:nvCxnSpPr>
          <p:spPr>
            <a:xfrm>
              <a:off x="5233" y="1959"/>
              <a:ext cx="1542" cy="6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5" name="直接箭头连接符 75"/>
            <p:cNvCxnSpPr/>
            <p:nvPr>
              <p:custDataLst>
                <p:tags r:id="rId34"/>
              </p:custDataLst>
            </p:nvPr>
          </p:nvCxnSpPr>
          <p:spPr>
            <a:xfrm flipV="1">
              <a:off x="5233" y="2605"/>
              <a:ext cx="1542" cy="6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4" name="直接箭头连接符 76"/>
            <p:cNvCxnSpPr/>
            <p:nvPr>
              <p:custDataLst>
                <p:tags r:id="rId35"/>
              </p:custDataLst>
            </p:nvPr>
          </p:nvCxnSpPr>
          <p:spPr>
            <a:xfrm flipV="1">
              <a:off x="5233" y="4228"/>
              <a:ext cx="1542" cy="7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5" name="直接箭头连接符 77"/>
            <p:cNvCxnSpPr/>
            <p:nvPr>
              <p:custDataLst>
                <p:tags r:id="rId36"/>
              </p:custDataLst>
            </p:nvPr>
          </p:nvCxnSpPr>
          <p:spPr>
            <a:xfrm>
              <a:off x="5271" y="5004"/>
              <a:ext cx="1504" cy="7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6" name="直接箭头连接符 78"/>
            <p:cNvCxnSpPr/>
            <p:nvPr>
              <p:custDataLst>
                <p:tags r:id="rId37"/>
              </p:custDataLst>
            </p:nvPr>
          </p:nvCxnSpPr>
          <p:spPr>
            <a:xfrm flipV="1">
              <a:off x="5233" y="5800"/>
              <a:ext cx="1542" cy="6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7" name="直接箭头连接符 79"/>
            <p:cNvCxnSpPr/>
            <p:nvPr>
              <p:custDataLst>
                <p:tags r:id="rId38"/>
              </p:custDataLst>
            </p:nvPr>
          </p:nvCxnSpPr>
          <p:spPr>
            <a:xfrm>
              <a:off x="5301" y="6532"/>
              <a:ext cx="1474" cy="8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8" name="直接箭头连接符 80"/>
            <p:cNvCxnSpPr/>
            <p:nvPr>
              <p:custDataLst>
                <p:tags r:id="rId39"/>
              </p:custDataLst>
            </p:nvPr>
          </p:nvCxnSpPr>
          <p:spPr>
            <a:xfrm flipV="1">
              <a:off x="5233" y="7372"/>
              <a:ext cx="1542" cy="8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9" name="直接箭头连接符 81"/>
            <p:cNvCxnSpPr/>
            <p:nvPr>
              <p:custDataLst>
                <p:tags r:id="rId40"/>
              </p:custDataLst>
            </p:nvPr>
          </p:nvCxnSpPr>
          <p:spPr>
            <a:xfrm flipV="1">
              <a:off x="5233" y="2698"/>
              <a:ext cx="1520" cy="22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0" name="直接连接符 82"/>
            <p:cNvCxnSpPr/>
            <p:nvPr>
              <p:custDataLst>
                <p:tags r:id="rId41"/>
              </p:custDataLst>
            </p:nvPr>
          </p:nvCxnSpPr>
          <p:spPr>
            <a:xfrm>
              <a:off x="4229" y="229"/>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1" name="直接连接符 83"/>
            <p:cNvCxnSpPr/>
            <p:nvPr>
              <p:custDataLst>
                <p:tags r:id="rId42"/>
              </p:custDataLst>
            </p:nvPr>
          </p:nvCxnSpPr>
          <p:spPr>
            <a:xfrm>
              <a:off x="5791" y="229"/>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2" name="矩形 84"/>
            <p:cNvSpPr/>
            <p:nvPr>
              <p:custDataLst>
                <p:tags r:id="rId43"/>
              </p:custDataLst>
            </p:nvPr>
          </p:nvSpPr>
          <p:spPr>
            <a:xfrm>
              <a:off x="8250" y="4269"/>
              <a:ext cx="2755" cy="1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500"/>
                </a:spcBef>
                <a:spcAft>
                  <a:spcPts val="500"/>
                </a:spcAft>
              </a:pPr>
              <a:r>
                <a:rPr lang="en-US" altLang="zh-CN" sz="10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核</a:t>
              </a:r>
              <a:r>
                <a:rPr lang="en-US" altLang="zh-CN" sz="10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心企业</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cxnSp>
          <p:nvCxnSpPr>
            <p:cNvPr id="263" name="直接箭头连接符 85"/>
            <p:cNvCxnSpPr/>
            <p:nvPr>
              <p:custDataLst>
                <p:tags r:id="rId44"/>
              </p:custDataLst>
            </p:nvPr>
          </p:nvCxnSpPr>
          <p:spPr>
            <a:xfrm>
              <a:off x="7200" y="2605"/>
              <a:ext cx="1051" cy="20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4" name="直接箭头连接符 87"/>
            <p:cNvCxnSpPr/>
            <p:nvPr>
              <p:custDataLst>
                <p:tags r:id="rId45"/>
              </p:custDataLst>
            </p:nvPr>
          </p:nvCxnSpPr>
          <p:spPr>
            <a:xfrm flipV="1">
              <a:off x="7200" y="4652"/>
              <a:ext cx="1051" cy="11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5" name="直接箭头连接符 88"/>
            <p:cNvCxnSpPr/>
            <p:nvPr>
              <p:custDataLst>
                <p:tags r:id="rId46"/>
              </p:custDataLst>
            </p:nvPr>
          </p:nvCxnSpPr>
          <p:spPr>
            <a:xfrm flipV="1">
              <a:off x="7200" y="4764"/>
              <a:ext cx="1051" cy="260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6" name="直接箭头连接符 89"/>
            <p:cNvCxnSpPr/>
            <p:nvPr>
              <p:custDataLst>
                <p:tags r:id="rId47"/>
              </p:custDataLst>
            </p:nvPr>
          </p:nvCxnSpPr>
          <p:spPr>
            <a:xfrm>
              <a:off x="7200" y="4228"/>
              <a:ext cx="991" cy="4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7" name="直接连接符 90"/>
            <p:cNvCxnSpPr/>
            <p:nvPr>
              <p:custDataLst>
                <p:tags r:id="rId48"/>
              </p:custDataLst>
            </p:nvPr>
          </p:nvCxnSpPr>
          <p:spPr>
            <a:xfrm>
              <a:off x="8191" y="229"/>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268" name="图片 91" descr="32313539363035363b32313539363030353bd4b2d0ce"/>
            <p:cNvPicPr>
              <a:picLocks noChangeAspect="1"/>
            </p:cNvPicPr>
            <p:nvPr>
              <p:custDataLst>
                <p:tags r:id="rId49"/>
              </p:custDataLst>
            </p:nvPr>
          </p:nvPicPr>
          <p:blipFill>
            <a:blip r:embed="rId3">
              <a:extLst>
                <a:ext uri="{96DAC541-7B7A-43D3-8B79-37D633B846F1}">
                  <asvg:svgBlip xmlns:asvg="http://schemas.microsoft.com/office/drawing/2016/SVG/main" r:embed="rId4"/>
                </a:ext>
              </a:extLst>
            </a:blip>
            <a:stretch>
              <a:fillRect/>
            </a:stretch>
          </p:blipFill>
          <p:spPr>
            <a:xfrm>
              <a:off x="12321" y="2476"/>
              <a:ext cx="425" cy="425"/>
            </a:xfrm>
            <a:prstGeom prst="rect">
              <a:avLst/>
            </a:prstGeom>
          </p:spPr>
        </p:pic>
        <p:pic>
          <p:nvPicPr>
            <p:cNvPr id="269" name="图片 92" descr="32313539363035363b32313539363030353bd4b2d0ce"/>
            <p:cNvPicPr>
              <a:picLocks noChangeAspect="1"/>
            </p:cNvPicPr>
            <p:nvPr>
              <p:custDataLst>
                <p:tags r:id="rId50"/>
              </p:custDataLst>
            </p:nvPr>
          </p:nvPicPr>
          <p:blipFill>
            <a:blip r:embed="rId3">
              <a:extLst>
                <a:ext uri="{96DAC541-7B7A-43D3-8B79-37D633B846F1}">
                  <asvg:svgBlip xmlns:asvg="http://schemas.microsoft.com/office/drawing/2016/SVG/main" r:embed="rId4"/>
                </a:ext>
              </a:extLst>
            </a:blip>
            <a:stretch>
              <a:fillRect/>
            </a:stretch>
          </p:blipFill>
          <p:spPr>
            <a:xfrm>
              <a:off x="12321" y="4099"/>
              <a:ext cx="425" cy="425"/>
            </a:xfrm>
            <a:prstGeom prst="rect">
              <a:avLst/>
            </a:prstGeom>
          </p:spPr>
        </p:pic>
        <p:pic>
          <p:nvPicPr>
            <p:cNvPr id="270" name="图片 93" descr="32313539363035363b32313539363030353bd4b2d0ce"/>
            <p:cNvPicPr>
              <a:picLocks noChangeAspect="1"/>
            </p:cNvPicPr>
            <p:nvPr>
              <p:custDataLst>
                <p:tags r:id="rId51"/>
              </p:custDataLst>
            </p:nvPr>
          </p:nvPicPr>
          <p:blipFill>
            <a:blip r:embed="rId3">
              <a:extLst>
                <a:ext uri="{96DAC541-7B7A-43D3-8B79-37D633B846F1}">
                  <asvg:svgBlip xmlns:asvg="http://schemas.microsoft.com/office/drawing/2016/SVG/main" r:embed="rId4"/>
                </a:ext>
              </a:extLst>
            </a:blip>
            <a:stretch>
              <a:fillRect/>
            </a:stretch>
          </p:blipFill>
          <p:spPr>
            <a:xfrm>
              <a:off x="12321" y="5671"/>
              <a:ext cx="425" cy="425"/>
            </a:xfrm>
            <a:prstGeom prst="rect">
              <a:avLst/>
            </a:prstGeom>
          </p:spPr>
        </p:pic>
        <p:pic>
          <p:nvPicPr>
            <p:cNvPr id="271" name="图片 94" descr="32313539363035363b32313539363030353bd4b2d0ce"/>
            <p:cNvPicPr>
              <a:picLocks noChangeAspect="1"/>
            </p:cNvPicPr>
            <p:nvPr>
              <p:custDataLst>
                <p:tags r:id="rId52"/>
              </p:custDataLst>
            </p:nvPr>
          </p:nvPicPr>
          <p:blipFill>
            <a:blip r:embed="rId3">
              <a:extLst>
                <a:ext uri="{96DAC541-7B7A-43D3-8B79-37D633B846F1}">
                  <asvg:svgBlip xmlns:asvg="http://schemas.microsoft.com/office/drawing/2016/SVG/main" r:embed="rId4"/>
                </a:ext>
              </a:extLst>
            </a:blip>
            <a:stretch>
              <a:fillRect/>
            </a:stretch>
          </p:blipFill>
          <p:spPr>
            <a:xfrm>
              <a:off x="12321" y="7243"/>
              <a:ext cx="425" cy="425"/>
            </a:xfrm>
            <a:prstGeom prst="rect">
              <a:avLst/>
            </a:prstGeom>
          </p:spPr>
        </p:pic>
        <p:pic>
          <p:nvPicPr>
            <p:cNvPr id="272" name="图片 95" descr="32313539363035363b32313539363030353bd4b2d0ce"/>
            <p:cNvPicPr>
              <a:picLocks noChangeAspect="1"/>
            </p:cNvPicPr>
            <p:nvPr>
              <p:custDataLst>
                <p:tags r:id="rId53"/>
              </p:custDataLst>
            </p:nvPr>
          </p:nvPicPr>
          <p:blipFill>
            <a:blip r:embed="rId3">
              <a:extLst>
                <a:ext uri="{96DAC541-7B7A-43D3-8B79-37D633B846F1}">
                  <asvg:svgBlip xmlns:asvg="http://schemas.microsoft.com/office/drawing/2016/SVG/main" r:embed="rId4"/>
                </a:ext>
              </a:extLst>
            </a:blip>
            <a:stretch>
              <a:fillRect/>
            </a:stretch>
          </p:blipFill>
          <p:spPr>
            <a:xfrm>
              <a:off x="13859" y="1746"/>
              <a:ext cx="425" cy="425"/>
            </a:xfrm>
            <a:prstGeom prst="rect">
              <a:avLst/>
            </a:prstGeom>
          </p:spPr>
        </p:pic>
        <p:pic>
          <p:nvPicPr>
            <p:cNvPr id="273" name="图片 96" descr="32313539363035363b32313539363030353bd4b2d0ce"/>
            <p:cNvPicPr>
              <a:picLocks noChangeAspect="1"/>
            </p:cNvPicPr>
            <p:nvPr>
              <p:custDataLst>
                <p:tags r:id="rId54"/>
              </p:custDataLst>
            </p:nvPr>
          </p:nvPicPr>
          <p:blipFill>
            <a:blip r:embed="rId3">
              <a:extLst>
                <a:ext uri="{96DAC541-7B7A-43D3-8B79-37D633B846F1}">
                  <asvg:svgBlip xmlns:asvg="http://schemas.microsoft.com/office/drawing/2016/SVG/main" r:embed="rId4"/>
                </a:ext>
              </a:extLst>
            </a:blip>
            <a:stretch>
              <a:fillRect/>
            </a:stretch>
          </p:blipFill>
          <p:spPr>
            <a:xfrm>
              <a:off x="13859" y="3054"/>
              <a:ext cx="425" cy="425"/>
            </a:xfrm>
            <a:prstGeom prst="rect">
              <a:avLst/>
            </a:prstGeom>
          </p:spPr>
        </p:pic>
        <p:pic>
          <p:nvPicPr>
            <p:cNvPr id="274" name="图片 97" descr="32313539363035363b32313539363030353bd4b2d0ce"/>
            <p:cNvPicPr>
              <a:picLocks noChangeAspect="1"/>
            </p:cNvPicPr>
            <p:nvPr>
              <p:custDataLst>
                <p:tags r:id="rId55"/>
              </p:custDataLst>
            </p:nvPr>
          </p:nvPicPr>
          <p:blipFill>
            <a:blip r:embed="rId3">
              <a:extLst>
                <a:ext uri="{96DAC541-7B7A-43D3-8B79-37D633B846F1}">
                  <asvg:svgBlip xmlns:asvg="http://schemas.microsoft.com/office/drawing/2016/SVG/main" r:embed="rId4"/>
                </a:ext>
              </a:extLst>
            </a:blip>
            <a:stretch>
              <a:fillRect/>
            </a:stretch>
          </p:blipFill>
          <p:spPr>
            <a:xfrm>
              <a:off x="13859" y="4736"/>
              <a:ext cx="425" cy="425"/>
            </a:xfrm>
            <a:prstGeom prst="rect">
              <a:avLst/>
            </a:prstGeom>
          </p:spPr>
        </p:pic>
        <p:pic>
          <p:nvPicPr>
            <p:cNvPr id="275" name="图片 98" descr="32313539363035363b32313539363030353bd4b2d0ce"/>
            <p:cNvPicPr>
              <a:picLocks noChangeAspect="1"/>
            </p:cNvPicPr>
            <p:nvPr>
              <p:custDataLst>
                <p:tags r:id="rId56"/>
              </p:custDataLst>
            </p:nvPr>
          </p:nvPicPr>
          <p:blipFill>
            <a:blip r:embed="rId3">
              <a:extLst>
                <a:ext uri="{96DAC541-7B7A-43D3-8B79-37D633B846F1}">
                  <asvg:svgBlip xmlns:asvg="http://schemas.microsoft.com/office/drawing/2016/SVG/main" r:embed="rId4"/>
                </a:ext>
              </a:extLst>
            </a:blip>
            <a:stretch>
              <a:fillRect/>
            </a:stretch>
          </p:blipFill>
          <p:spPr>
            <a:xfrm>
              <a:off x="13859" y="6286"/>
              <a:ext cx="425" cy="425"/>
            </a:xfrm>
            <a:prstGeom prst="rect">
              <a:avLst/>
            </a:prstGeom>
          </p:spPr>
        </p:pic>
        <p:pic>
          <p:nvPicPr>
            <p:cNvPr id="276" name="图片 100" descr="32313539363035363b32313539363030353bd4b2d0ce"/>
            <p:cNvPicPr>
              <a:picLocks noChangeAspect="1"/>
            </p:cNvPicPr>
            <p:nvPr>
              <p:custDataLst>
                <p:tags r:id="rId57"/>
              </p:custDataLst>
            </p:nvPr>
          </p:nvPicPr>
          <p:blipFill>
            <a:blip r:embed="rId3">
              <a:extLst>
                <a:ext uri="{96DAC541-7B7A-43D3-8B79-37D633B846F1}">
                  <asvg:svgBlip xmlns:asvg="http://schemas.microsoft.com/office/drawing/2016/SVG/main" r:embed="rId4"/>
                </a:ext>
              </a:extLst>
            </a:blip>
            <a:stretch>
              <a:fillRect/>
            </a:stretch>
          </p:blipFill>
          <p:spPr>
            <a:xfrm>
              <a:off x="13859" y="7982"/>
              <a:ext cx="425" cy="425"/>
            </a:xfrm>
            <a:prstGeom prst="rect">
              <a:avLst/>
            </a:prstGeom>
          </p:spPr>
        </p:pic>
        <p:pic>
          <p:nvPicPr>
            <p:cNvPr id="277" name="图片 101" descr="32313539363035363b32313539363030353bd4b2d0ce"/>
            <p:cNvPicPr>
              <a:picLocks noChangeAspect="1"/>
            </p:cNvPicPr>
            <p:nvPr>
              <p:custDataLst>
                <p:tags r:id="rId58"/>
              </p:custDataLst>
            </p:nvPr>
          </p:nvPicPr>
          <p:blipFill>
            <a:blip r:embed="rId3">
              <a:extLst>
                <a:ext uri="{96DAC541-7B7A-43D3-8B79-37D633B846F1}">
                  <asvg:svgBlip xmlns:asvg="http://schemas.microsoft.com/office/drawing/2016/SVG/main" r:embed="rId4"/>
                </a:ext>
              </a:extLst>
            </a:blip>
            <a:stretch>
              <a:fillRect/>
            </a:stretch>
          </p:blipFill>
          <p:spPr>
            <a:xfrm>
              <a:off x="15272" y="2845"/>
              <a:ext cx="425" cy="425"/>
            </a:xfrm>
            <a:prstGeom prst="rect">
              <a:avLst/>
            </a:prstGeom>
          </p:spPr>
        </p:pic>
        <p:pic>
          <p:nvPicPr>
            <p:cNvPr id="278" name="图片 102" descr="32313539363035363b32313539363030353bd4b2d0ce"/>
            <p:cNvPicPr>
              <a:picLocks noChangeAspect="1"/>
            </p:cNvPicPr>
            <p:nvPr>
              <p:custDataLst>
                <p:tags r:id="rId59"/>
              </p:custDataLst>
            </p:nvPr>
          </p:nvPicPr>
          <p:blipFill>
            <a:blip r:embed="rId3">
              <a:extLst>
                <a:ext uri="{96DAC541-7B7A-43D3-8B79-37D633B846F1}">
                  <asvg:svgBlip xmlns:asvg="http://schemas.microsoft.com/office/drawing/2016/SVG/main" r:embed="rId4"/>
                </a:ext>
              </a:extLst>
            </a:blip>
            <a:stretch>
              <a:fillRect/>
            </a:stretch>
          </p:blipFill>
          <p:spPr>
            <a:xfrm>
              <a:off x="15272" y="3409"/>
              <a:ext cx="425" cy="425"/>
            </a:xfrm>
            <a:prstGeom prst="rect">
              <a:avLst/>
            </a:prstGeom>
          </p:spPr>
        </p:pic>
        <p:pic>
          <p:nvPicPr>
            <p:cNvPr id="279" name="图片 103" descr="32313539363035363b32313539363030353bd4b2d0ce"/>
            <p:cNvPicPr>
              <a:picLocks noChangeAspect="1"/>
            </p:cNvPicPr>
            <p:nvPr>
              <p:custDataLst>
                <p:tags r:id="rId60"/>
              </p:custDataLst>
            </p:nvPr>
          </p:nvPicPr>
          <p:blipFill>
            <a:blip r:embed="rId3">
              <a:extLst>
                <a:ext uri="{96DAC541-7B7A-43D3-8B79-37D633B846F1}">
                  <asvg:svgBlip xmlns:asvg="http://schemas.microsoft.com/office/drawing/2016/SVG/main" r:embed="rId4"/>
                </a:ext>
              </a:extLst>
            </a:blip>
            <a:stretch>
              <a:fillRect/>
            </a:stretch>
          </p:blipFill>
          <p:spPr>
            <a:xfrm>
              <a:off x="15272" y="4516"/>
              <a:ext cx="425" cy="425"/>
            </a:xfrm>
            <a:prstGeom prst="rect">
              <a:avLst/>
            </a:prstGeom>
          </p:spPr>
        </p:pic>
        <p:pic>
          <p:nvPicPr>
            <p:cNvPr id="280" name="图片 104" descr="32313539363035363b32313539363030353bd4b2d0ce"/>
            <p:cNvPicPr>
              <a:picLocks noChangeAspect="1"/>
            </p:cNvPicPr>
            <p:nvPr>
              <p:custDataLst>
                <p:tags r:id="rId61"/>
              </p:custDataLst>
            </p:nvPr>
          </p:nvPicPr>
          <p:blipFill>
            <a:blip r:embed="rId3">
              <a:extLst>
                <a:ext uri="{96DAC541-7B7A-43D3-8B79-37D633B846F1}">
                  <asvg:svgBlip xmlns:asvg="http://schemas.microsoft.com/office/drawing/2016/SVG/main" r:embed="rId4"/>
                </a:ext>
              </a:extLst>
            </a:blip>
            <a:stretch>
              <a:fillRect/>
            </a:stretch>
          </p:blipFill>
          <p:spPr>
            <a:xfrm>
              <a:off x="15272" y="5105"/>
              <a:ext cx="425" cy="425"/>
            </a:xfrm>
            <a:prstGeom prst="rect">
              <a:avLst/>
            </a:prstGeom>
          </p:spPr>
        </p:pic>
        <p:pic>
          <p:nvPicPr>
            <p:cNvPr id="281" name="图片 105" descr="32313539363035363b32313539363030353bd4b2d0ce"/>
            <p:cNvPicPr>
              <a:picLocks noChangeAspect="1"/>
            </p:cNvPicPr>
            <p:nvPr>
              <p:custDataLst>
                <p:tags r:id="rId62"/>
              </p:custDataLst>
            </p:nvPr>
          </p:nvPicPr>
          <p:blipFill>
            <a:blip r:embed="rId3">
              <a:extLst>
                <a:ext uri="{96DAC541-7B7A-43D3-8B79-37D633B846F1}">
                  <asvg:svgBlip xmlns:asvg="http://schemas.microsoft.com/office/drawing/2016/SVG/main" r:embed="rId4"/>
                </a:ext>
              </a:extLst>
            </a:blip>
            <a:stretch>
              <a:fillRect/>
            </a:stretch>
          </p:blipFill>
          <p:spPr>
            <a:xfrm>
              <a:off x="15272" y="6066"/>
              <a:ext cx="425" cy="425"/>
            </a:xfrm>
            <a:prstGeom prst="rect">
              <a:avLst/>
            </a:prstGeom>
          </p:spPr>
        </p:pic>
        <p:pic>
          <p:nvPicPr>
            <p:cNvPr id="282" name="图片 106" descr="32313539363035363b32313539363030353bd4b2d0ce"/>
            <p:cNvPicPr>
              <a:picLocks noChangeAspect="1"/>
            </p:cNvPicPr>
            <p:nvPr>
              <p:custDataLst>
                <p:tags r:id="rId63"/>
              </p:custDataLst>
            </p:nvPr>
          </p:nvPicPr>
          <p:blipFill>
            <a:blip r:embed="rId3">
              <a:extLst>
                <a:ext uri="{96DAC541-7B7A-43D3-8B79-37D633B846F1}">
                  <asvg:svgBlip xmlns:asvg="http://schemas.microsoft.com/office/drawing/2016/SVG/main" r:embed="rId4"/>
                </a:ext>
              </a:extLst>
            </a:blip>
            <a:stretch>
              <a:fillRect/>
            </a:stretch>
          </p:blipFill>
          <p:spPr>
            <a:xfrm>
              <a:off x="15272" y="6655"/>
              <a:ext cx="425" cy="425"/>
            </a:xfrm>
            <a:prstGeom prst="rect">
              <a:avLst/>
            </a:prstGeom>
          </p:spPr>
        </p:pic>
        <p:pic>
          <p:nvPicPr>
            <p:cNvPr id="283" name="图片 107" descr="32313539363035363b32313539363030353bd4b2d0ce"/>
            <p:cNvPicPr>
              <a:picLocks noChangeAspect="1"/>
            </p:cNvPicPr>
            <p:nvPr>
              <p:custDataLst>
                <p:tags r:id="rId64"/>
              </p:custDataLst>
            </p:nvPr>
          </p:nvPicPr>
          <p:blipFill>
            <a:blip r:embed="rId3">
              <a:extLst>
                <a:ext uri="{96DAC541-7B7A-43D3-8B79-37D633B846F1}">
                  <asvg:svgBlip xmlns:asvg="http://schemas.microsoft.com/office/drawing/2016/SVG/main" r:embed="rId4"/>
                </a:ext>
              </a:extLst>
            </a:blip>
            <a:stretch>
              <a:fillRect/>
            </a:stretch>
          </p:blipFill>
          <p:spPr>
            <a:xfrm>
              <a:off x="15272" y="7616"/>
              <a:ext cx="425" cy="425"/>
            </a:xfrm>
            <a:prstGeom prst="rect">
              <a:avLst/>
            </a:prstGeom>
          </p:spPr>
        </p:pic>
        <p:pic>
          <p:nvPicPr>
            <p:cNvPr id="284" name="图片 108" descr="32313539363035363b32313539363030353bd4b2d0ce"/>
            <p:cNvPicPr>
              <a:picLocks noChangeAspect="1"/>
            </p:cNvPicPr>
            <p:nvPr>
              <p:custDataLst>
                <p:tags r:id="rId65"/>
              </p:custDataLst>
            </p:nvPr>
          </p:nvPicPr>
          <p:blipFill>
            <a:blip r:embed="rId3">
              <a:extLst>
                <a:ext uri="{96DAC541-7B7A-43D3-8B79-37D633B846F1}">
                  <asvg:svgBlip xmlns:asvg="http://schemas.microsoft.com/office/drawing/2016/SVG/main" r:embed="rId4"/>
                </a:ext>
              </a:extLst>
            </a:blip>
            <a:stretch>
              <a:fillRect/>
            </a:stretch>
          </p:blipFill>
          <p:spPr>
            <a:xfrm>
              <a:off x="15272" y="8205"/>
              <a:ext cx="425" cy="425"/>
            </a:xfrm>
            <a:prstGeom prst="rect">
              <a:avLst/>
            </a:prstGeom>
          </p:spPr>
        </p:pic>
        <p:pic>
          <p:nvPicPr>
            <p:cNvPr id="285" name="图片 109" descr="32313539363035363b32313539363030353bd4b2d0ce"/>
            <p:cNvPicPr>
              <a:picLocks noChangeAspect="1"/>
            </p:cNvPicPr>
            <p:nvPr>
              <p:custDataLst>
                <p:tags r:id="rId66"/>
              </p:custDataLst>
            </p:nvPr>
          </p:nvPicPr>
          <p:blipFill>
            <a:blip r:embed="rId3">
              <a:extLst>
                <a:ext uri="{96DAC541-7B7A-43D3-8B79-37D633B846F1}">
                  <asvg:svgBlip xmlns:asvg="http://schemas.microsoft.com/office/drawing/2016/SVG/main" r:embed="rId4"/>
                </a:ext>
              </a:extLst>
            </a:blip>
            <a:stretch>
              <a:fillRect/>
            </a:stretch>
          </p:blipFill>
          <p:spPr>
            <a:xfrm>
              <a:off x="15272" y="1416"/>
              <a:ext cx="425" cy="425"/>
            </a:xfrm>
            <a:prstGeom prst="rect">
              <a:avLst/>
            </a:prstGeom>
          </p:spPr>
        </p:pic>
        <p:pic>
          <p:nvPicPr>
            <p:cNvPr id="286" name="图片 110" descr="32313539363035363b32313539363030353bd4b2d0ce"/>
            <p:cNvPicPr>
              <a:picLocks noChangeAspect="1"/>
            </p:cNvPicPr>
            <p:nvPr>
              <p:custDataLst>
                <p:tags r:id="rId67"/>
              </p:custDataLst>
            </p:nvPr>
          </p:nvPicPr>
          <p:blipFill>
            <a:blip r:embed="rId3">
              <a:extLst>
                <a:ext uri="{96DAC541-7B7A-43D3-8B79-37D633B846F1}">
                  <asvg:svgBlip xmlns:asvg="http://schemas.microsoft.com/office/drawing/2016/SVG/main" r:embed="rId4"/>
                </a:ext>
              </a:extLst>
            </a:blip>
            <a:stretch>
              <a:fillRect/>
            </a:stretch>
          </p:blipFill>
          <p:spPr>
            <a:xfrm>
              <a:off x="15272" y="1980"/>
              <a:ext cx="425" cy="425"/>
            </a:xfrm>
            <a:prstGeom prst="rect">
              <a:avLst/>
            </a:prstGeom>
          </p:spPr>
        </p:pic>
        <p:cxnSp>
          <p:nvCxnSpPr>
            <p:cNvPr id="287" name="直接箭头连接符 123"/>
            <p:cNvCxnSpPr/>
            <p:nvPr>
              <p:custDataLst>
                <p:tags r:id="rId68"/>
              </p:custDataLst>
            </p:nvPr>
          </p:nvCxnSpPr>
          <p:spPr>
            <a:xfrm flipV="1">
              <a:off x="14284" y="1629"/>
              <a:ext cx="988" cy="3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8" name="直接箭头连接符 124"/>
            <p:cNvCxnSpPr/>
            <p:nvPr>
              <p:custDataLst>
                <p:tags r:id="rId69"/>
              </p:custDataLst>
            </p:nvPr>
          </p:nvCxnSpPr>
          <p:spPr>
            <a:xfrm>
              <a:off x="14317" y="1934"/>
              <a:ext cx="955" cy="25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9" name="直接箭头连接符 125"/>
            <p:cNvCxnSpPr/>
            <p:nvPr>
              <p:custDataLst>
                <p:tags r:id="rId70"/>
              </p:custDataLst>
            </p:nvPr>
          </p:nvCxnSpPr>
          <p:spPr>
            <a:xfrm flipV="1">
              <a:off x="14284" y="3058"/>
              <a:ext cx="988" cy="2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0" name="直接箭头连接符 126"/>
            <p:cNvCxnSpPr/>
            <p:nvPr>
              <p:custDataLst>
                <p:tags r:id="rId71"/>
              </p:custDataLst>
            </p:nvPr>
          </p:nvCxnSpPr>
          <p:spPr>
            <a:xfrm>
              <a:off x="14284" y="3267"/>
              <a:ext cx="988" cy="3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1" name="直接箭头连接符 127"/>
            <p:cNvCxnSpPr/>
            <p:nvPr>
              <p:custDataLst>
                <p:tags r:id="rId72"/>
              </p:custDataLst>
            </p:nvPr>
          </p:nvCxnSpPr>
          <p:spPr>
            <a:xfrm flipV="1">
              <a:off x="14284" y="4729"/>
              <a:ext cx="988" cy="2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2" name="直接箭头连接符 128"/>
            <p:cNvCxnSpPr/>
            <p:nvPr>
              <p:custDataLst>
                <p:tags r:id="rId73"/>
              </p:custDataLst>
            </p:nvPr>
          </p:nvCxnSpPr>
          <p:spPr>
            <a:xfrm>
              <a:off x="14332" y="4903"/>
              <a:ext cx="940" cy="4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3" name="直接箭头连接符 129"/>
            <p:cNvCxnSpPr/>
            <p:nvPr>
              <p:custDataLst>
                <p:tags r:id="rId74"/>
              </p:custDataLst>
            </p:nvPr>
          </p:nvCxnSpPr>
          <p:spPr>
            <a:xfrm flipV="1">
              <a:off x="14284" y="6279"/>
              <a:ext cx="988" cy="2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4" name="直接箭头连接符 130"/>
            <p:cNvCxnSpPr/>
            <p:nvPr>
              <p:custDataLst>
                <p:tags r:id="rId75"/>
              </p:custDataLst>
            </p:nvPr>
          </p:nvCxnSpPr>
          <p:spPr>
            <a:xfrm>
              <a:off x="14284" y="6499"/>
              <a:ext cx="988" cy="3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5" name="直接箭头连接符 131"/>
            <p:cNvCxnSpPr/>
            <p:nvPr>
              <p:custDataLst>
                <p:tags r:id="rId76"/>
              </p:custDataLst>
            </p:nvPr>
          </p:nvCxnSpPr>
          <p:spPr>
            <a:xfrm flipV="1">
              <a:off x="14284" y="7829"/>
              <a:ext cx="988" cy="3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6" name="直接箭头连接符 132"/>
            <p:cNvCxnSpPr/>
            <p:nvPr>
              <p:custDataLst>
                <p:tags r:id="rId77"/>
              </p:custDataLst>
            </p:nvPr>
          </p:nvCxnSpPr>
          <p:spPr>
            <a:xfrm>
              <a:off x="14302" y="8168"/>
              <a:ext cx="970" cy="25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7" name="直接箭头连接符 133"/>
            <p:cNvCxnSpPr/>
            <p:nvPr>
              <p:custDataLst>
                <p:tags r:id="rId78"/>
              </p:custDataLst>
            </p:nvPr>
          </p:nvCxnSpPr>
          <p:spPr>
            <a:xfrm flipV="1">
              <a:off x="12746" y="1959"/>
              <a:ext cx="1113" cy="7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8" name="直接箭头连接符 134"/>
            <p:cNvCxnSpPr/>
            <p:nvPr>
              <p:custDataLst>
                <p:tags r:id="rId79"/>
              </p:custDataLst>
            </p:nvPr>
          </p:nvCxnSpPr>
          <p:spPr>
            <a:xfrm>
              <a:off x="12759" y="2698"/>
              <a:ext cx="1100" cy="5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6" name="直接箭头连接符 135"/>
            <p:cNvCxnSpPr/>
            <p:nvPr>
              <p:custDataLst>
                <p:tags r:id="rId80"/>
              </p:custDataLst>
            </p:nvPr>
          </p:nvCxnSpPr>
          <p:spPr>
            <a:xfrm flipV="1">
              <a:off x="12746" y="3282"/>
              <a:ext cx="1091" cy="10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7" name="直接箭头连接符 136"/>
            <p:cNvCxnSpPr/>
            <p:nvPr>
              <p:custDataLst>
                <p:tags r:id="rId81"/>
              </p:custDataLst>
            </p:nvPr>
          </p:nvCxnSpPr>
          <p:spPr>
            <a:xfrm>
              <a:off x="12744" y="4285"/>
              <a:ext cx="1115" cy="6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8" name="直接箭头连接符 137"/>
            <p:cNvCxnSpPr/>
            <p:nvPr>
              <p:custDataLst>
                <p:tags r:id="rId82"/>
              </p:custDataLst>
            </p:nvPr>
          </p:nvCxnSpPr>
          <p:spPr>
            <a:xfrm>
              <a:off x="12746" y="4312"/>
              <a:ext cx="1113" cy="2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9" name="直接箭头连接符 138"/>
            <p:cNvCxnSpPr/>
            <p:nvPr>
              <p:custDataLst>
                <p:tags r:id="rId83"/>
              </p:custDataLst>
            </p:nvPr>
          </p:nvCxnSpPr>
          <p:spPr>
            <a:xfrm>
              <a:off x="12746" y="5884"/>
              <a:ext cx="1113" cy="6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0" name="直接箭头连接符 141"/>
            <p:cNvCxnSpPr/>
            <p:nvPr>
              <p:custDataLst>
                <p:tags r:id="rId84"/>
              </p:custDataLst>
            </p:nvPr>
          </p:nvCxnSpPr>
          <p:spPr>
            <a:xfrm>
              <a:off x="12746" y="7456"/>
              <a:ext cx="1113" cy="7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1" name="直接箭头连接符 142"/>
            <p:cNvCxnSpPr/>
            <p:nvPr>
              <p:custDataLst>
                <p:tags r:id="rId85"/>
              </p:custDataLst>
            </p:nvPr>
          </p:nvCxnSpPr>
          <p:spPr>
            <a:xfrm flipV="1">
              <a:off x="12746" y="6499"/>
              <a:ext cx="1113" cy="9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2" name="直接箭头连接符 143"/>
            <p:cNvCxnSpPr/>
            <p:nvPr>
              <p:custDataLst>
                <p:tags r:id="rId86"/>
              </p:custDataLst>
            </p:nvPr>
          </p:nvCxnSpPr>
          <p:spPr>
            <a:xfrm flipV="1">
              <a:off x="11007" y="2689"/>
              <a:ext cx="1314" cy="19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3" name="直接箭头连接符 144"/>
            <p:cNvCxnSpPr/>
            <p:nvPr>
              <p:custDataLst>
                <p:tags r:id="rId87"/>
              </p:custDataLst>
            </p:nvPr>
          </p:nvCxnSpPr>
          <p:spPr>
            <a:xfrm flipV="1">
              <a:off x="11037" y="4312"/>
              <a:ext cx="1284" cy="3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4" name="直接箭头连接符 145"/>
            <p:cNvCxnSpPr/>
            <p:nvPr>
              <p:custDataLst>
                <p:tags r:id="rId88"/>
              </p:custDataLst>
            </p:nvPr>
          </p:nvCxnSpPr>
          <p:spPr>
            <a:xfrm>
              <a:off x="11022" y="4630"/>
              <a:ext cx="1299" cy="12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5" name="直接箭头连接符 146"/>
            <p:cNvCxnSpPr/>
            <p:nvPr>
              <p:custDataLst>
                <p:tags r:id="rId89"/>
              </p:custDataLst>
            </p:nvPr>
          </p:nvCxnSpPr>
          <p:spPr>
            <a:xfrm>
              <a:off x="11007" y="4652"/>
              <a:ext cx="1314" cy="28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6" name="直接连接符 147"/>
            <p:cNvCxnSpPr/>
            <p:nvPr>
              <p:custDataLst>
                <p:tags r:id="rId90"/>
              </p:custDataLst>
            </p:nvPr>
          </p:nvCxnSpPr>
          <p:spPr>
            <a:xfrm>
              <a:off x="11048" y="223"/>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7" name="直接连接符 148"/>
            <p:cNvCxnSpPr/>
            <p:nvPr>
              <p:custDataLst>
                <p:tags r:id="rId91"/>
              </p:custDataLst>
            </p:nvPr>
          </p:nvCxnSpPr>
          <p:spPr>
            <a:xfrm>
              <a:off x="13309" y="229"/>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8" name="直接连接符 149"/>
            <p:cNvCxnSpPr/>
            <p:nvPr>
              <p:custDataLst>
                <p:tags r:id="rId92"/>
              </p:custDataLst>
            </p:nvPr>
          </p:nvCxnSpPr>
          <p:spPr>
            <a:xfrm>
              <a:off x="14928" y="229"/>
              <a:ext cx="0" cy="8836"/>
            </a:xfrm>
            <a:prstGeom prst="line">
              <a:avLst/>
            </a:prstGeom>
            <a:ln w="12700" cmpd="sng">
              <a:solidFill>
                <a:schemeClr val="accent1">
                  <a:shade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9" name="文本框 152"/>
            <p:cNvSpPr txBox="1"/>
            <p:nvPr>
              <p:custDataLst>
                <p:tags r:id="rId93"/>
              </p:custDataLst>
            </p:nvPr>
          </p:nvSpPr>
          <p:spPr>
            <a:xfrm>
              <a:off x="2388" y="291"/>
              <a:ext cx="2143" cy="877"/>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三级供应商</a:t>
              </a:r>
              <a:endPar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60" name="文本框 153"/>
            <p:cNvSpPr txBox="1"/>
            <p:nvPr>
              <p:custDataLst>
                <p:tags r:id="rId94"/>
              </p:custDataLst>
            </p:nvPr>
          </p:nvSpPr>
          <p:spPr>
            <a:xfrm>
              <a:off x="3888" y="309"/>
              <a:ext cx="2296" cy="851"/>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二级供应商</a:t>
              </a:r>
              <a:endPar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61" name="文本框 154"/>
            <p:cNvSpPr txBox="1"/>
            <p:nvPr>
              <p:custDataLst>
                <p:tags r:id="rId95"/>
              </p:custDataLst>
            </p:nvPr>
          </p:nvSpPr>
          <p:spPr>
            <a:xfrm>
              <a:off x="5668" y="307"/>
              <a:ext cx="2511" cy="853"/>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一级供应商</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62" name="文本框 155"/>
            <p:cNvSpPr txBox="1"/>
            <p:nvPr>
              <p:custDataLst>
                <p:tags r:id="rId96"/>
              </p:custDataLst>
            </p:nvPr>
          </p:nvSpPr>
          <p:spPr>
            <a:xfrm>
              <a:off x="11188" y="258"/>
              <a:ext cx="2016" cy="902"/>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一级分销商</a:t>
              </a:r>
              <a:endPar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63" name="文本框 156"/>
            <p:cNvSpPr txBox="1"/>
            <p:nvPr>
              <p:custDataLst>
                <p:tags r:id="rId97"/>
              </p:custDataLst>
            </p:nvPr>
          </p:nvSpPr>
          <p:spPr>
            <a:xfrm>
              <a:off x="13085" y="256"/>
              <a:ext cx="2016" cy="926"/>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二级分销商</a:t>
              </a:r>
              <a:endPar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64" name="文本框 157"/>
            <p:cNvSpPr txBox="1"/>
            <p:nvPr>
              <p:custDataLst>
                <p:tags r:id="rId98"/>
              </p:custDataLst>
            </p:nvPr>
          </p:nvSpPr>
          <p:spPr>
            <a:xfrm>
              <a:off x="14676" y="256"/>
              <a:ext cx="2161" cy="948"/>
            </a:xfrm>
            <a:prstGeom prst="rect">
              <a:avLst/>
            </a:prstGeom>
            <a:noFill/>
          </p:spPr>
          <p:txBody>
            <a:bodyPr wrap="square" rtlCol="0">
              <a:noAutofit/>
            </a:bodyPr>
            <a:lstStyle/>
            <a:p>
              <a:pPr algn="ctr">
                <a:spcBef>
                  <a:spcPts val="500"/>
                </a:spcBef>
                <a:spcAft>
                  <a:spcPts val="500"/>
                </a:spcAft>
              </a:pPr>
              <a:r>
                <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三级分销商</a:t>
              </a:r>
              <a:endParaRPr lang="en-US" altLang="zh-CN" sz="65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cxnSp>
          <p:nvCxnSpPr>
            <p:cNvPr id="165" name="直接箭头连接符 158"/>
            <p:cNvCxnSpPr/>
            <p:nvPr>
              <p:custDataLst>
                <p:tags r:id="rId99"/>
              </p:custDataLst>
            </p:nvPr>
          </p:nvCxnSpPr>
          <p:spPr>
            <a:xfrm flipH="1">
              <a:off x="2710" y="9690"/>
              <a:ext cx="543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8" name="直接箭头连接符 159"/>
            <p:cNvCxnSpPr/>
            <p:nvPr>
              <p:custDataLst>
                <p:tags r:id="rId100"/>
              </p:custDataLst>
            </p:nvPr>
          </p:nvCxnSpPr>
          <p:spPr>
            <a:xfrm>
              <a:off x="11048" y="9690"/>
              <a:ext cx="52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9" name="文本框 160"/>
            <p:cNvSpPr txBox="1"/>
            <p:nvPr>
              <p:custDataLst>
                <p:tags r:id="rId101"/>
              </p:custDataLst>
            </p:nvPr>
          </p:nvSpPr>
          <p:spPr>
            <a:xfrm>
              <a:off x="4345" y="8891"/>
              <a:ext cx="1561" cy="858"/>
            </a:xfrm>
            <a:prstGeom prst="rect">
              <a:avLst/>
            </a:prstGeom>
            <a:noFill/>
          </p:spPr>
          <p:txBody>
            <a:bodyPr wrap="square" rtlCol="0">
              <a:noAutofit/>
            </a:bodyPr>
            <a:lstStyle/>
            <a:p>
              <a:pPr algn="ctr">
                <a:spcBef>
                  <a:spcPts val="500"/>
                </a:spcBef>
                <a:spcAft>
                  <a:spcPts val="500"/>
                </a:spcAft>
              </a:pPr>
              <a:r>
                <a:rPr lang="en-US" altLang="zh-CN" sz="8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上游</a:t>
              </a:r>
              <a:endParaRPr lang="en-US" altLang="zh-CN" sz="105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70" name="文本框 161"/>
            <p:cNvSpPr txBox="1"/>
            <p:nvPr>
              <p:custDataLst>
                <p:tags r:id="rId102"/>
              </p:custDataLst>
            </p:nvPr>
          </p:nvSpPr>
          <p:spPr>
            <a:xfrm>
              <a:off x="12755" y="8968"/>
              <a:ext cx="1563" cy="972"/>
            </a:xfrm>
            <a:prstGeom prst="rect">
              <a:avLst/>
            </a:prstGeom>
            <a:noFill/>
          </p:spPr>
          <p:txBody>
            <a:bodyPr wrap="square" rtlCol="0">
              <a:noAutofit/>
            </a:bodyPr>
            <a:lstStyle/>
            <a:p>
              <a:pPr algn="ctr">
                <a:spcBef>
                  <a:spcPts val="500"/>
                </a:spcBef>
                <a:spcAft>
                  <a:spcPts val="500"/>
                </a:spcAft>
              </a:pPr>
              <a:r>
                <a:rPr lang="en-US" altLang="zh-CN" sz="8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下游</a:t>
              </a:r>
              <a:endParaRPr lang="en-US" altLang="zh-CN" sz="8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71" name="文本框 163"/>
            <p:cNvSpPr txBox="1"/>
            <p:nvPr>
              <p:custDataLst>
                <p:tags r:id="rId103"/>
              </p:custDataLst>
            </p:nvPr>
          </p:nvSpPr>
          <p:spPr>
            <a:xfrm>
              <a:off x="1677" y="3636"/>
              <a:ext cx="1192" cy="1961"/>
            </a:xfrm>
            <a:prstGeom prst="rect">
              <a:avLst/>
            </a:prstGeom>
            <a:noFill/>
          </p:spPr>
          <p:txBody>
            <a:bodyPr vert="eaVert" wrap="square" rtlCol="0">
              <a:noAutofit/>
            </a:bodyPr>
            <a:lstStyle/>
            <a:p>
              <a:pPr algn="l">
                <a:spcBef>
                  <a:spcPts val="500"/>
                </a:spcBef>
                <a:spcAft>
                  <a:spcPts val="500"/>
                </a:spcAft>
              </a:pPr>
              <a:r>
                <a:rPr lang="en-US" altLang="zh-CN" sz="11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供应商</a:t>
              </a:r>
              <a:endParaRPr lang="en-US" altLang="zh-CN" sz="11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72" name="文本框 164"/>
            <p:cNvSpPr txBox="1"/>
            <p:nvPr>
              <p:custDataLst>
                <p:tags r:id="rId104"/>
              </p:custDataLst>
            </p:nvPr>
          </p:nvSpPr>
          <p:spPr>
            <a:xfrm>
              <a:off x="16332" y="3660"/>
              <a:ext cx="1192" cy="1961"/>
            </a:xfrm>
            <a:prstGeom prst="rect">
              <a:avLst/>
            </a:prstGeom>
            <a:noFill/>
          </p:spPr>
          <p:txBody>
            <a:bodyPr vert="eaVert" wrap="square" rtlCol="0">
              <a:noAutofit/>
            </a:bodyPr>
            <a:lstStyle/>
            <a:p>
              <a:pPr algn="l">
                <a:spcBef>
                  <a:spcPts val="500"/>
                </a:spcBef>
                <a:spcAft>
                  <a:spcPts val="500"/>
                </a:spcAft>
              </a:pPr>
              <a:r>
                <a:rPr lang="en-US" altLang="zh-CN" sz="11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需求源</a:t>
              </a:r>
              <a:endParaRPr lang="en-US" altLang="zh-CN" sz="11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4" name="文本框 3"/>
          <p:cNvSpPr txBox="1"/>
          <p:nvPr/>
        </p:nvSpPr>
        <p:spPr>
          <a:xfrm>
            <a:off x="457835" y="5564505"/>
            <a:ext cx="538861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2-5  </a:t>
            </a:r>
            <a:r>
              <a:rPr lang="zh-CN" b="0">
                <a:latin typeface="Times New Roman" panose="02020603050405020304" pitchFamily="18" charset="0"/>
                <a:ea typeface="宋体" panose="02010600030101010101" pitchFamily="2" charset="-122"/>
              </a:rPr>
              <a:t>围绕着一个核心企业的网状供应链结构模型</a:t>
            </a:r>
            <a:endParaRPr lang="zh-CN" altLang="en-US" b="0">
              <a:latin typeface="Times New Roman" panose="02020603050405020304" pitchFamily="18" charset="0"/>
              <a:ea typeface="宋体" panose="02010600030101010101" pitchFamily="2" charset="-122"/>
            </a:endParaRPr>
          </a:p>
        </p:txBody>
      </p:sp>
      <p:sp>
        <p:nvSpPr>
          <p:cNvPr id="5" name="燕尾形 4"/>
          <p:cNvSpPr/>
          <p:nvPr userDrawn="1">
            <p:custDataLst>
              <p:tags r:id="rId105"/>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06"/>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06805" y="152527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（一）入点和出点</a:t>
            </a:r>
            <a:endParaRPr lang="zh-CN" altLang="en-US" sz="2400" b="1">
              <a:latin typeface="Calibri" panose="020F0502020204030204" charset="0"/>
              <a:ea typeface="宋体" panose="02010600030101010101" pitchFamily="2" charset="-122"/>
            </a:endParaRPr>
          </a:p>
        </p:txBody>
      </p:sp>
      <p:sp>
        <p:nvSpPr>
          <p:cNvPr id="3" name="矩形 2"/>
          <p:cNvSpPr/>
          <p:nvPr>
            <p:custDataLst>
              <p:tags r:id="rId1"/>
            </p:custDataLst>
          </p:nvPr>
        </p:nvSpPr>
        <p:spPr>
          <a:xfrm>
            <a:off x="396240" y="804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三、供应链的网状结构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pic>
        <p:nvPicPr>
          <p:cNvPr id="400" name="图片 400" descr="图片1"/>
          <p:cNvPicPr>
            <a:picLocks noChangeAspect="1"/>
          </p:cNvPicPr>
          <p:nvPr>
            <p:custDataLst>
              <p:tags r:id="rId2"/>
            </p:custDataLst>
          </p:nvPr>
        </p:nvPicPr>
        <p:blipFill>
          <a:blip r:embed="rId3"/>
          <a:stretch>
            <a:fillRect/>
          </a:stretch>
        </p:blipFill>
        <p:spPr>
          <a:xfrm>
            <a:off x="262890" y="3051175"/>
            <a:ext cx="4710430" cy="2040255"/>
          </a:xfrm>
          <a:prstGeom prst="rect">
            <a:avLst/>
          </a:prstGeom>
        </p:spPr>
      </p:pic>
      <p:pic>
        <p:nvPicPr>
          <p:cNvPr id="416" name="图片 416" descr="图片3"/>
          <p:cNvPicPr>
            <a:picLocks noChangeAspect="1"/>
          </p:cNvPicPr>
          <p:nvPr>
            <p:custDataLst>
              <p:tags r:id="rId4"/>
            </p:custDataLst>
          </p:nvPr>
        </p:nvPicPr>
        <p:blipFill>
          <a:blip r:embed="rId5"/>
          <a:stretch>
            <a:fillRect/>
          </a:stretch>
        </p:blipFill>
        <p:spPr>
          <a:xfrm>
            <a:off x="5133975" y="2751455"/>
            <a:ext cx="3001010" cy="2748915"/>
          </a:xfrm>
          <a:prstGeom prst="rect">
            <a:avLst/>
          </a:prstGeom>
        </p:spPr>
      </p:pic>
      <p:pic>
        <p:nvPicPr>
          <p:cNvPr id="417" name="图片 417" descr="图片4"/>
          <p:cNvPicPr>
            <a:picLocks noChangeAspect="1"/>
          </p:cNvPicPr>
          <p:nvPr>
            <p:custDataLst>
              <p:tags r:id="rId6"/>
            </p:custDataLst>
          </p:nvPr>
        </p:nvPicPr>
        <p:blipFill>
          <a:blip r:embed="rId7"/>
          <a:stretch>
            <a:fillRect/>
          </a:stretch>
        </p:blipFill>
        <p:spPr>
          <a:xfrm>
            <a:off x="8396605" y="3161030"/>
            <a:ext cx="3291205" cy="1930400"/>
          </a:xfrm>
          <a:prstGeom prst="rect">
            <a:avLst/>
          </a:prstGeom>
        </p:spPr>
      </p:pic>
      <p:sp>
        <p:nvSpPr>
          <p:cNvPr id="2" name="文本框 1"/>
          <p:cNvSpPr txBox="1"/>
          <p:nvPr/>
        </p:nvSpPr>
        <p:spPr>
          <a:xfrm>
            <a:off x="526415" y="5838825"/>
            <a:ext cx="341757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2-6  </a:t>
            </a:r>
            <a:r>
              <a:rPr lang="zh-CN" b="0">
                <a:latin typeface="Times New Roman" panose="02020603050405020304" pitchFamily="18" charset="0"/>
                <a:ea typeface="宋体" panose="02010600030101010101" pitchFamily="2" charset="-122"/>
              </a:rPr>
              <a:t>入点和出点</a:t>
            </a:r>
            <a:endParaRPr lang="zh-CN" altLang="en-US" b="0">
              <a:latin typeface="Times New Roman" panose="02020603050405020304" pitchFamily="18" charset="0"/>
              <a:ea typeface="宋体" panose="02010600030101010101" pitchFamily="2" charset="-122"/>
            </a:endParaRPr>
          </a:p>
        </p:txBody>
      </p:sp>
      <p:sp>
        <p:nvSpPr>
          <p:cNvPr id="4" name="文本框 3"/>
          <p:cNvSpPr txBox="1"/>
          <p:nvPr/>
        </p:nvSpPr>
        <p:spPr>
          <a:xfrm>
            <a:off x="4385945" y="5838825"/>
            <a:ext cx="422529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2-7  </a:t>
            </a:r>
            <a:r>
              <a:rPr lang="zh-CN" b="0">
                <a:latin typeface="Times New Roman" panose="02020603050405020304" pitchFamily="18" charset="0"/>
                <a:ea typeface="宋体" panose="02010600030101010101" pitchFamily="2" charset="-122"/>
              </a:rPr>
              <a:t>包含出点和入点的厂家</a:t>
            </a:r>
            <a:endParaRPr lang="zh-CN" altLang="en-US" b="0">
              <a:latin typeface="Times New Roman" panose="02020603050405020304" pitchFamily="18" charset="0"/>
              <a:ea typeface="宋体" panose="02010600030101010101" pitchFamily="2" charset="-122"/>
            </a:endParaRPr>
          </a:p>
        </p:txBody>
      </p:sp>
      <p:sp>
        <p:nvSpPr>
          <p:cNvPr id="5" name="文本框 4"/>
          <p:cNvSpPr txBox="1"/>
          <p:nvPr/>
        </p:nvSpPr>
        <p:spPr>
          <a:xfrm>
            <a:off x="8468360" y="5838825"/>
            <a:ext cx="359029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2-8  </a:t>
            </a:r>
            <a:r>
              <a:rPr lang="zh-CN" b="0">
                <a:latin typeface="Times New Roman" panose="02020603050405020304" pitchFamily="18" charset="0"/>
                <a:ea typeface="宋体" panose="02010600030101010101" pitchFamily="2" charset="-122"/>
              </a:rPr>
              <a:t>包含供应商和分销商的厂家</a:t>
            </a:r>
            <a:endParaRPr lang="zh-CN" altLang="en-US" b="0">
              <a:latin typeface="Times New Roman" panose="02020603050405020304" pitchFamily="18" charset="0"/>
              <a:ea typeface="宋体" panose="02010600030101010101" pitchFamily="2" charset="-122"/>
            </a:endParaRPr>
          </a:p>
        </p:txBody>
      </p:sp>
      <p:sp>
        <p:nvSpPr>
          <p:cNvPr id="6" name="文本框 5"/>
          <p:cNvSpPr txBox="1"/>
          <p:nvPr/>
        </p:nvSpPr>
        <p:spPr>
          <a:xfrm>
            <a:off x="4177030" y="1301750"/>
            <a:ext cx="7510780" cy="1198880"/>
          </a:xfrm>
          <a:prstGeom prst="rect">
            <a:avLst/>
          </a:prstGeom>
          <a:noFill/>
          <a:ln w="9525">
            <a:solidFill>
              <a:schemeClr val="tx1"/>
            </a:solidFill>
            <a:prstDash val="lgDash"/>
          </a:ln>
        </p:spPr>
        <p:txBody>
          <a:bodyPr wrap="square">
            <a:spAutoFit/>
          </a:bodyPr>
          <a:p>
            <a:pPr indent="0"/>
            <a:r>
              <a:rPr lang="zh-CN" b="0">
                <a:latin typeface="Times New Roman" panose="02020603050405020304" pitchFamily="18" charset="0"/>
                <a:ea typeface="宋体" panose="02010600030101010101" pitchFamily="2" charset="-122"/>
              </a:rPr>
              <a:t>在网状模型中，物流做有向流动，从一个节点流向另一个节点。物流从某些节点补充流入，再从某些节点分流流出。我们把这些物流进入的节点称为入点，把物流流出的节点称为出点。入点相当于矿山、油田、橡胶园等原始材料提供者，出点相当于用户。</a:t>
            </a:r>
            <a:endParaRPr lang="zh-CN" altLang="en-US" b="0">
              <a:latin typeface="Times New Roman" panose="02020603050405020304" pitchFamily="18" charset="0"/>
              <a:ea typeface="宋体" panose="02010600030101010101" pitchFamily="2" charset="-122"/>
            </a:endParaRPr>
          </a:p>
        </p:txBody>
      </p:sp>
      <p:sp>
        <p:nvSpPr>
          <p:cNvPr id="7" name="燕尾形 6"/>
          <p:cNvSpPr/>
          <p:nvPr userDrawn="1">
            <p:custDataLst>
              <p:tags r:id="rId8"/>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9"/>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06805" y="152527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（二）子网</a:t>
            </a:r>
            <a:endParaRPr lang="zh-CN" altLang="en-US" sz="2400" b="1">
              <a:latin typeface="Calibri" panose="020F0502020204030204" charset="0"/>
              <a:ea typeface="宋体" panose="02010600030101010101" pitchFamily="2" charset="-122"/>
            </a:endParaRPr>
          </a:p>
        </p:txBody>
      </p:sp>
      <p:sp>
        <p:nvSpPr>
          <p:cNvPr id="3" name="矩形 2"/>
          <p:cNvSpPr/>
          <p:nvPr>
            <p:custDataLst>
              <p:tags r:id="rId1"/>
            </p:custDataLst>
          </p:nvPr>
        </p:nvSpPr>
        <p:spPr>
          <a:xfrm>
            <a:off x="396240" y="804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三、供应链的网状结构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pic>
        <p:nvPicPr>
          <p:cNvPr id="418" name="图片 418" descr="图片5"/>
          <p:cNvPicPr>
            <a:picLocks noChangeAspect="1"/>
          </p:cNvPicPr>
          <p:nvPr>
            <p:custDataLst>
              <p:tags r:id="rId2"/>
            </p:custDataLst>
          </p:nvPr>
        </p:nvPicPr>
        <p:blipFill>
          <a:blip r:embed="rId3"/>
          <a:stretch>
            <a:fillRect/>
          </a:stretch>
        </p:blipFill>
        <p:spPr>
          <a:xfrm>
            <a:off x="675640" y="2072005"/>
            <a:ext cx="6424930" cy="3103245"/>
          </a:xfrm>
          <a:prstGeom prst="rect">
            <a:avLst/>
          </a:prstGeom>
        </p:spPr>
      </p:pic>
      <p:sp>
        <p:nvSpPr>
          <p:cNvPr id="6" name="文本框 5"/>
          <p:cNvSpPr txBox="1"/>
          <p:nvPr/>
        </p:nvSpPr>
        <p:spPr>
          <a:xfrm>
            <a:off x="914400" y="551434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2-9  </a:t>
            </a:r>
            <a:r>
              <a:rPr lang="zh-CN" b="0">
                <a:latin typeface="Times New Roman" panose="02020603050405020304" pitchFamily="18" charset="0"/>
                <a:ea typeface="宋体" panose="02010600030101010101" pitchFamily="2" charset="-122"/>
              </a:rPr>
              <a:t>子网模型</a:t>
            </a:r>
            <a:endParaRPr lang="zh-CN" altLang="en-US" b="0">
              <a:latin typeface="Times New Roman" panose="02020603050405020304" pitchFamily="18" charset="0"/>
              <a:ea typeface="宋体" panose="02010600030101010101" pitchFamily="2" charset="-122"/>
            </a:endParaRPr>
          </a:p>
        </p:txBody>
      </p:sp>
      <p:sp>
        <p:nvSpPr>
          <p:cNvPr id="7" name="文本框 6"/>
          <p:cNvSpPr txBox="1"/>
          <p:nvPr/>
        </p:nvSpPr>
        <p:spPr>
          <a:xfrm>
            <a:off x="7258685" y="2154555"/>
            <a:ext cx="4214495" cy="3359785"/>
          </a:xfrm>
          <a:prstGeom prst="rect">
            <a:avLst/>
          </a:prstGeom>
          <a:noFill/>
          <a:ln w="9525">
            <a:solidFill>
              <a:schemeClr val="accent1">
                <a:lumMod val="60000"/>
                <a:lumOff val="40000"/>
              </a:schemeClr>
            </a:solidFill>
            <a:prstDash val="lgDash"/>
          </a:ln>
        </p:spPr>
        <p:txBody>
          <a:bodyPr wrap="square">
            <a:noAutofit/>
          </a:bodyPr>
          <a:p>
            <a:pPr indent="0"/>
            <a:r>
              <a:rPr lang="zh-CN" sz="2400" b="0">
                <a:latin typeface="Times New Roman" panose="02020603050405020304" pitchFamily="18" charset="0"/>
                <a:ea typeface="宋体" panose="02010600030101010101" pitchFamily="2" charset="-122"/>
              </a:rPr>
              <a:t>有些厂家规模非常大，内部结构也非常复杂，与其他厂家相联系的只是其中一个部门，而且内部也存在着产品供应关系，用一个节点来表示这些复杂关系显然不行，这就需要将表示这个厂家的节点分解成很多相互联系的小节点，这些小节点构成一个网，称为子网。</a:t>
            </a:r>
            <a:endParaRPr lang="zh-CN" altLang="en-US" sz="2400" b="0">
              <a:latin typeface="Times New Roman" panose="02020603050405020304" pitchFamily="18" charset="0"/>
              <a:ea typeface="宋体" panose="02010600030101010101" pitchFamily="2" charset="-122"/>
            </a:endParaRPr>
          </a:p>
        </p:txBody>
      </p:sp>
      <p:sp>
        <p:nvSpPr>
          <p:cNvPr id="8" name="燕尾形 7"/>
          <p:cNvSpPr/>
          <p:nvPr userDrawn="1">
            <p:custDataLst>
              <p:tags r:id="rId4"/>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7875" y="152527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（三）虚拟企业</a:t>
            </a:r>
            <a:endParaRPr lang="zh-CN" altLang="en-US" sz="2400" b="1">
              <a:latin typeface="Calibri" panose="020F0502020204030204" charset="0"/>
              <a:ea typeface="宋体" panose="02010600030101010101" pitchFamily="2" charset="-122"/>
            </a:endParaRPr>
          </a:p>
        </p:txBody>
      </p:sp>
      <p:sp>
        <p:nvSpPr>
          <p:cNvPr id="3" name="矩形 2"/>
          <p:cNvSpPr/>
          <p:nvPr>
            <p:custDataLst>
              <p:tags r:id="rId1"/>
            </p:custDataLst>
          </p:nvPr>
        </p:nvSpPr>
        <p:spPr>
          <a:xfrm>
            <a:off x="396240" y="80454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三、供应链的网状结构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6" name="文本框 5"/>
          <p:cNvSpPr txBox="1"/>
          <p:nvPr/>
        </p:nvSpPr>
        <p:spPr>
          <a:xfrm>
            <a:off x="914400" y="551434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2-9  </a:t>
            </a:r>
            <a:r>
              <a:rPr lang="zh-CN" b="0">
                <a:latin typeface="Times New Roman" panose="02020603050405020304" pitchFamily="18" charset="0"/>
                <a:ea typeface="宋体" panose="02010600030101010101" pitchFamily="2" charset="-122"/>
              </a:rPr>
              <a:t>子网模型</a:t>
            </a:r>
            <a:endParaRPr lang="zh-CN" altLang="en-US" b="0">
              <a:latin typeface="Times New Roman" panose="02020603050405020304" pitchFamily="18" charset="0"/>
              <a:ea typeface="宋体" panose="02010600030101010101" pitchFamily="2" charset="-122"/>
            </a:endParaRPr>
          </a:p>
        </p:txBody>
      </p:sp>
      <p:sp>
        <p:nvSpPr>
          <p:cNvPr id="7" name="文本框 6"/>
          <p:cNvSpPr txBox="1"/>
          <p:nvPr/>
        </p:nvSpPr>
        <p:spPr>
          <a:xfrm>
            <a:off x="7019925" y="1985645"/>
            <a:ext cx="4214495" cy="3359785"/>
          </a:xfrm>
          <a:prstGeom prst="rect">
            <a:avLst/>
          </a:prstGeom>
          <a:noFill/>
          <a:ln w="9525">
            <a:solidFill>
              <a:schemeClr val="accent1">
                <a:lumMod val="60000"/>
                <a:lumOff val="40000"/>
              </a:schemeClr>
            </a:solidFill>
            <a:prstDash val="lgDash"/>
          </a:ln>
        </p:spPr>
        <p:txBody>
          <a:bodyPr wrap="square">
            <a:noAutofit/>
          </a:bodyPr>
          <a:p>
            <a:pPr indent="0"/>
            <a:r>
              <a:rPr lang="zh-CN" sz="2400" b="0">
                <a:latin typeface="Times New Roman" panose="02020603050405020304" pitchFamily="18" charset="0"/>
                <a:ea typeface="宋体" panose="02010600030101010101" pitchFamily="2" charset="-122"/>
              </a:rPr>
              <a:t>借助以上对子网模型过程的描述，我们可以把供应链网上为了完成共同目标、通力合作、并实现各自利益的这样一些厂家形象地看成是一个厂家，这就是虚拟企业。虚拟企业的节点用虚线框起来。</a:t>
            </a:r>
            <a:endParaRPr lang="zh-CN" sz="2400" b="0">
              <a:latin typeface="Times New Roman" panose="02020603050405020304" pitchFamily="18" charset="0"/>
              <a:ea typeface="宋体" panose="02010600030101010101" pitchFamily="2" charset="-122"/>
            </a:endParaRPr>
          </a:p>
        </p:txBody>
      </p:sp>
      <p:pic>
        <p:nvPicPr>
          <p:cNvPr id="419" name="图片 419" descr="图片6"/>
          <p:cNvPicPr>
            <a:picLocks noChangeAspect="1"/>
          </p:cNvPicPr>
          <p:nvPr>
            <p:custDataLst>
              <p:tags r:id="rId2"/>
            </p:custDataLst>
          </p:nvPr>
        </p:nvPicPr>
        <p:blipFill>
          <a:blip r:embed="rId3"/>
          <a:stretch>
            <a:fillRect/>
          </a:stretch>
        </p:blipFill>
        <p:spPr>
          <a:xfrm>
            <a:off x="396240" y="2146300"/>
            <a:ext cx="6173470" cy="2980690"/>
          </a:xfrm>
          <a:prstGeom prst="rect">
            <a:avLst/>
          </a:prstGeom>
        </p:spPr>
      </p:pic>
      <p:sp>
        <p:nvSpPr>
          <p:cNvPr id="5" name="燕尾形 4"/>
          <p:cNvSpPr/>
          <p:nvPr userDrawn="1">
            <p:custDataLst>
              <p:tags r:id="rId4"/>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userDrawn="1"/>
        </p:nvSpPr>
        <p:spPr>
          <a:xfrm>
            <a:off x="4604385" y="2267585"/>
            <a:ext cx="7370445"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9600" kern="0" dirty="0" smtClean="0">
                <a:gradFill>
                  <a:gsLst>
                    <a:gs pos="25000">
                      <a:srgbClr val="02B9E7">
                        <a:satMod val="155000"/>
                      </a:srgbClr>
                    </a:gs>
                    <a:gs pos="100000">
                      <a:srgbClr val="002060"/>
                    </a:gs>
                  </a:gsLst>
                  <a:lin ang="5400000"/>
                </a:gradFill>
              </a:rPr>
              <a:t>智慧供应链体系构建</a:t>
            </a:r>
            <a:endParaRPr kumimoji="0" lang="zh-CN" altLang="en-US" sz="9600" b="1" i="0" u="none" strike="noStrike" kern="0" cap="none" spc="50" normalizeH="0" baseline="0" noProof="0" dirty="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2</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8933" y="910590"/>
            <a:ext cx="554545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一、智慧供应链的概念与功能要素</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3" name="燕尾形 2"/>
          <p:cNvSpPr/>
          <p:nvPr userDrawn="1">
            <p:custDataLst>
              <p:tags r:id="rId1"/>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7" name="矩形 26"/>
          <p:cNvSpPr>
            <a:spLocks noChangeAspect="1"/>
          </p:cNvSpPr>
          <p:nvPr>
            <p:custDataLst>
              <p:tags r:id="rId2"/>
            </p:custDataLst>
          </p:nvPr>
        </p:nvSpPr>
        <p:spPr>
          <a:xfrm>
            <a:off x="1513410" y="1515749"/>
            <a:ext cx="9390134" cy="4518643"/>
          </a:xfrm>
          <a:prstGeom prst="rect">
            <a:avLst/>
          </a:prstGeom>
          <a:noFill/>
          <a:ln w="12700">
            <a:solidFill>
              <a:schemeClr val="accent1">
                <a:alpha val="84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等腰三角形 27"/>
          <p:cNvSpPr/>
          <p:nvPr>
            <p:custDataLst>
              <p:tags r:id="rId3"/>
            </p:custDataLst>
          </p:nvPr>
        </p:nvSpPr>
        <p:spPr>
          <a:xfrm>
            <a:off x="9971090" y="1327676"/>
            <a:ext cx="417589" cy="359993"/>
          </a:xfrm>
          <a:prstGeom prst="triangle">
            <a:avLst/>
          </a:prstGeom>
          <a:pattFill prst="dkHorz">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custDataLst>
              <p:tags r:id="rId4"/>
            </p:custDataLst>
          </p:nvPr>
        </p:nvSpPr>
        <p:spPr>
          <a:xfrm flipV="1">
            <a:off x="9538953" y="1327676"/>
            <a:ext cx="417589" cy="359993"/>
          </a:xfrm>
          <a:prstGeom prst="triangle">
            <a:avLst/>
          </a:prstGeom>
          <a:pattFill prst="wdDnDiag">
            <a:fgClr>
              <a:schemeClr val="accent6"/>
            </a:fgClr>
            <a:bgClr>
              <a:schemeClr val="bg1"/>
            </a:bgClr>
          </a:patt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custDataLst>
              <p:tags r:id="rId5"/>
            </p:custDataLst>
          </p:nvPr>
        </p:nvSpPr>
        <p:spPr>
          <a:xfrm>
            <a:off x="9106814" y="1327676"/>
            <a:ext cx="417589" cy="359993"/>
          </a:xfrm>
          <a:prstGeom prst="triangle">
            <a:avLst/>
          </a:prstGeom>
          <a:pattFill prst="wdUpDiag">
            <a:fgClr>
              <a:schemeClr val="accent1"/>
            </a:fgClr>
            <a:bgClr>
              <a:schemeClr val="bg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custDataLst>
              <p:tags r:id="rId6"/>
            </p:custDataLst>
          </p:nvPr>
        </p:nvSpPr>
        <p:spPr>
          <a:xfrm>
            <a:off x="1666021" y="1859584"/>
            <a:ext cx="8859404" cy="3830971"/>
          </a:xfrm>
          <a:prstGeom prst="rect">
            <a:avLst/>
          </a:prstGeom>
          <a:noFill/>
        </p:spPr>
        <p:txBody>
          <a:bodyPr wrap="square" rtlCol="0" anchor="ctr" anchorCtr="0">
            <a:normAutofit/>
          </a:bodyPr>
          <a:lstStyle/>
          <a:p>
            <a:pPr marL="0" lvl="0" indent="0" algn="l">
              <a:lnSpc>
                <a:spcPct val="130000"/>
              </a:lnSpc>
              <a:spcBef>
                <a:spcPts val="0"/>
              </a:spcBef>
              <a:spcAft>
                <a:spcPts val="0"/>
              </a:spcAft>
              <a:buSzPct val="100000"/>
            </a:pPr>
            <a:r>
              <a:rPr lang="en-US" altLang="zh-CN" sz="2200" spc="150">
                <a:solidFill>
                  <a:schemeClr val="tx1">
                    <a:lumMod val="85000"/>
                    <a:lumOff val="15000"/>
                  </a:schemeClr>
                </a:solidFill>
                <a:latin typeface="Arial" panose="020B0604020202020204" pitchFamily="34" charset="0"/>
                <a:ea typeface="微软雅黑" panose="020B0503020204020204" charset="-122"/>
              </a:rPr>
              <a:t>      </a:t>
            </a:r>
            <a:r>
              <a:rPr lang="zh-CN" sz="2200" spc="150">
                <a:solidFill>
                  <a:schemeClr val="tx1">
                    <a:lumMod val="85000"/>
                    <a:lumOff val="15000"/>
                  </a:schemeClr>
                </a:solidFill>
                <a:latin typeface="Arial" panose="020B0604020202020204" pitchFamily="34" charset="0"/>
                <a:ea typeface="微软雅黑" panose="020B0503020204020204" charset="-122"/>
              </a:rPr>
              <a:t>智慧供应链是基于信息、智能技术实现智能化、网络化、协同化、集成化、自动化的技术与管理综合集成系统。</a:t>
            </a:r>
            <a:endParaRPr lang="zh-CN" sz="2200" spc="150">
              <a:solidFill>
                <a:schemeClr val="tx1">
                  <a:lumMod val="85000"/>
                  <a:lumOff val="15000"/>
                </a:schemeClr>
              </a:solidFill>
              <a:latin typeface="Arial" panose="020B0604020202020204" pitchFamily="34" charset="0"/>
              <a:ea typeface="微软雅黑" panose="020B0503020204020204" charset="-122"/>
            </a:endParaRPr>
          </a:p>
          <a:p>
            <a:pPr lvl="0" indent="596900" algn="l" fontAlgn="auto">
              <a:lnSpc>
                <a:spcPct val="130000"/>
              </a:lnSpc>
              <a:spcBef>
                <a:spcPts val="0"/>
              </a:spcBef>
              <a:spcAft>
                <a:spcPts val="0"/>
              </a:spcAft>
              <a:buSzPct val="100000"/>
              <a:extLst>
                <a:ext uri="{35155182-B16C-46BC-9424-99874614C6A1}">
                  <wpsdc:indentchars xmlns:wpsdc="http://www.wps.cn/officeDocument/2017/drawingmlCustomData" val="200" checksum="730533490"/>
                </a:ext>
              </a:extLst>
            </a:pPr>
            <a:r>
              <a:rPr lang="zh-CN" sz="2200" spc="150">
                <a:solidFill>
                  <a:schemeClr val="tx1">
                    <a:lumMod val="85000"/>
                    <a:lumOff val="15000"/>
                  </a:schemeClr>
                </a:solidFill>
                <a:latin typeface="Arial" panose="020B0604020202020204" pitchFamily="34" charset="0"/>
                <a:ea typeface="微软雅黑" panose="020B0503020204020204" charset="-122"/>
              </a:rPr>
              <a:t>智慧供应链主要在三方面具有优势。第一、可视化，过程与流程信息可追溯、可交互和可在线播放。第二、透明化，供应链内信息共享、不对称弱化，能无缝对接。第三、协同性，信息传递性的增强使供应链参与者更好地了解供应链内部信息，并根据信息，随机调整供应链内容，从而在加快整体效率的同时增强供应链的协同性。</a:t>
            </a:r>
            <a:endParaRPr lang="zh-CN" sz="2200" spc="150">
              <a:solidFill>
                <a:schemeClr val="tx1">
                  <a:lumMod val="85000"/>
                  <a:lumOff val="15000"/>
                </a:schemeClr>
              </a:solidFill>
              <a:latin typeface="Arial" panose="020B0604020202020204" pitchFamily="34" charset="0"/>
              <a:ea typeface="微软雅黑" panose="020B0503020204020204" charset="-122"/>
            </a:endParaRPr>
          </a:p>
        </p:txBody>
      </p:sp>
    </p:spTree>
    <p:custDataLst>
      <p:tags r:id="rId7"/>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348933" y="910590"/>
            <a:ext cx="5545455"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一、智慧供应链的概念与功能要素</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pic>
        <p:nvPicPr>
          <p:cNvPr id="176" name="图片 176" descr="C:\Users\wangke\AppData\Local\Temp\WeChat Files\473cf3c58c160c491d368b0563781e3.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2021205" y="1591945"/>
            <a:ext cx="8148955" cy="4213225"/>
          </a:xfrm>
          <a:prstGeom prst="rect">
            <a:avLst/>
          </a:prstGeom>
          <a:noFill/>
          <a:ln>
            <a:noFill/>
          </a:ln>
        </p:spPr>
      </p:pic>
      <p:sp>
        <p:nvSpPr>
          <p:cNvPr id="3" name="燕尾形 2"/>
          <p:cNvSpPr/>
          <p:nvPr userDrawn="1">
            <p:custDataLst>
              <p:tags r:id="rId4"/>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6140" y="804545"/>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二、智慧供应链的体系</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nvSpPr>
        <p:spPr>
          <a:xfrm>
            <a:off x="1016000" y="158242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（一）智慧供应链体系的形成过程</a:t>
            </a:r>
            <a:endParaRPr lang="zh-CN" altLang="en-US" sz="2400" b="1">
              <a:latin typeface="Calibri" panose="020F0502020204030204" charset="0"/>
              <a:ea typeface="宋体" panose="02010600030101010101" pitchFamily="2" charset="-122"/>
            </a:endParaRPr>
          </a:p>
        </p:txBody>
      </p:sp>
      <p:pic>
        <p:nvPicPr>
          <p:cNvPr id="178" name="图片 178"/>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1945005" y="2298700"/>
            <a:ext cx="8181340" cy="3896995"/>
          </a:xfrm>
          <a:prstGeom prst="rect">
            <a:avLst/>
          </a:prstGeom>
        </p:spPr>
      </p:pic>
      <p:sp>
        <p:nvSpPr>
          <p:cNvPr id="14" name="燕尾形 13"/>
          <p:cNvSpPr/>
          <p:nvPr userDrawn="1">
            <p:custDataLst>
              <p:tags r:id="rId3"/>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6140" y="804545"/>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二、智慧供应链的体系</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nvSpPr>
        <p:spPr>
          <a:xfrm>
            <a:off x="1016000" y="158242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（二）智慧供应链体系的结构组成</a:t>
            </a:r>
            <a:endParaRPr lang="zh-CN" sz="2400" b="1">
              <a:latin typeface="Calibri" panose="020F0502020204030204" charset="0"/>
              <a:ea typeface="宋体" panose="02010600030101010101" pitchFamily="2" charset="-122"/>
            </a:endParaRPr>
          </a:p>
        </p:txBody>
      </p:sp>
      <p:pic>
        <p:nvPicPr>
          <p:cNvPr id="179" name="图片 179" descr="C:\Users\wangke\AppData\Local\Temp\WeChat Files\8f3ee2bbc58e82fd1d30e627f5b05b5.png"/>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1898650" y="2298700"/>
            <a:ext cx="7728585" cy="3875405"/>
          </a:xfrm>
          <a:prstGeom prst="rect">
            <a:avLst/>
          </a:prstGeom>
          <a:noFill/>
          <a:ln>
            <a:noFill/>
          </a:ln>
        </p:spPr>
      </p:pic>
      <p:sp>
        <p:nvSpPr>
          <p:cNvPr id="2" name="燕尾形 1"/>
          <p:cNvSpPr/>
          <p:nvPr userDrawn="1">
            <p:custDataLst>
              <p:tags r:id="rId3"/>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6080" y="853440"/>
            <a:ext cx="590296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三、智慧供应链体系的核心支撑技术</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pic>
        <p:nvPicPr>
          <p:cNvPr id="182" name="图片 182" descr="C:\Users\wangke\AppData\Local\Temp\WeChat Files\58ca474e9b6ea65bff96b222e251a77.png"/>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2291715" y="1856105"/>
            <a:ext cx="6732270" cy="3723640"/>
          </a:xfrm>
          <a:prstGeom prst="rect">
            <a:avLst/>
          </a:prstGeom>
          <a:noFill/>
          <a:ln>
            <a:noFill/>
          </a:ln>
        </p:spPr>
      </p:pic>
      <p:sp>
        <p:nvSpPr>
          <p:cNvPr id="2" name="燕尾形 1"/>
          <p:cNvSpPr/>
          <p:nvPr userDrawn="1">
            <p:custDataLst>
              <p:tags r:id="rId3"/>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828483" y="1222979"/>
            <a:ext cx="6749653" cy="4476750"/>
          </a:xfrm>
          <a:prstGeom prst="rect">
            <a:avLst/>
          </a:prstGeom>
          <a:solidFill>
            <a:schemeClr val="accent1">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147" name="文本框 199"/>
          <p:cNvSpPr txBox="1">
            <a:spLocks noChangeArrowheads="1"/>
          </p:cNvSpPr>
          <p:nvPr/>
        </p:nvSpPr>
        <p:spPr bwMode="auto">
          <a:xfrm>
            <a:off x="3248025" y="1487805"/>
            <a:ext cx="5411470" cy="645160"/>
          </a:xfrm>
          <a:prstGeom prst="rect">
            <a:avLst/>
          </a:prstGeom>
          <a:noFill/>
          <a:ln w="9525">
            <a:noFill/>
            <a:miter lim="800000"/>
          </a:ln>
        </p:spPr>
        <p:txBody>
          <a:bodyPr wrap="square">
            <a:spAutoFit/>
          </a:bodyPr>
          <a:lstStyle/>
          <a:p>
            <a:r>
              <a:rPr lang="zh-CN" altLang="en-US" sz="3600" b="1" dirty="0" smtClean="0">
                <a:solidFill>
                  <a:schemeClr val="bg1"/>
                </a:solidFill>
                <a:latin typeface="方正清刻本悦宋简体"/>
                <a:ea typeface="方正清刻本悦宋简体"/>
                <a:cs typeface="方正清刻本悦宋简体"/>
              </a:rPr>
              <a:t>项目一</a:t>
            </a:r>
            <a:r>
              <a:rPr lang="en-US" altLang="zh-CN" sz="3600" b="1" dirty="0" smtClean="0">
                <a:solidFill>
                  <a:schemeClr val="bg1"/>
                </a:solidFill>
                <a:latin typeface="方正清刻本悦宋简体"/>
                <a:ea typeface="方正清刻本悦宋简体"/>
                <a:cs typeface="方正清刻本悦宋简体"/>
              </a:rPr>
              <a:t> </a:t>
            </a:r>
            <a:r>
              <a:rPr lang="zh-CN" altLang="en-US" sz="3600" b="1" dirty="0" smtClean="0">
                <a:solidFill>
                  <a:schemeClr val="bg1"/>
                </a:solidFill>
                <a:latin typeface="方正清刻本悦宋简体"/>
                <a:ea typeface="方正清刻本悦宋简体"/>
                <a:cs typeface="方正清刻本悦宋简体"/>
              </a:rPr>
              <a:t>供应链体系构建</a:t>
            </a:r>
            <a:endParaRPr lang="zh-CN" altLang="en-US" sz="3600" b="1" dirty="0" smtClean="0">
              <a:solidFill>
                <a:schemeClr val="bg1"/>
              </a:solidFill>
              <a:latin typeface="方正清刻本悦宋简体"/>
              <a:ea typeface="方正清刻本悦宋简体"/>
              <a:cs typeface="方正清刻本悦宋简体"/>
            </a:endParaRPr>
          </a:p>
        </p:txBody>
      </p:sp>
      <p:grpSp>
        <p:nvGrpSpPr>
          <p:cNvPr id="8" name="组合 200"/>
          <p:cNvGrpSpPr/>
          <p:nvPr/>
        </p:nvGrpSpPr>
        <p:grpSpPr>
          <a:xfrm>
            <a:off x="6945087" y="2324903"/>
            <a:ext cx="2310927" cy="3107841"/>
            <a:chOff x="-8677773" y="-3051174"/>
            <a:chExt cx="6986830" cy="7046911"/>
          </a:xfrm>
          <a:solidFill>
            <a:schemeClr val="bg1"/>
          </a:solidFill>
        </p:grpSpPr>
        <p:sp>
          <p:nvSpPr>
            <p:cNvPr id="202" name="Rectangle 42"/>
            <p:cNvSpPr>
              <a:spLocks noChangeArrowheads="1"/>
            </p:cNvSpPr>
            <p:nvPr/>
          </p:nvSpPr>
          <p:spPr bwMode="auto">
            <a:xfrm>
              <a:off x="-8677773"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3" name="Rectangle 43"/>
            <p:cNvSpPr>
              <a:spLocks noChangeArrowheads="1"/>
            </p:cNvSpPr>
            <p:nvPr/>
          </p:nvSpPr>
          <p:spPr bwMode="auto">
            <a:xfrm>
              <a:off x="-8592044"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4" name="Rectangle 44"/>
            <p:cNvSpPr>
              <a:spLocks noChangeArrowheads="1"/>
            </p:cNvSpPr>
            <p:nvPr/>
          </p:nvSpPr>
          <p:spPr bwMode="auto">
            <a:xfrm>
              <a:off x="-8417414"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5" name="Rectangle 45"/>
            <p:cNvSpPr>
              <a:spLocks noChangeArrowheads="1"/>
            </p:cNvSpPr>
            <p:nvPr/>
          </p:nvSpPr>
          <p:spPr bwMode="auto">
            <a:xfrm>
              <a:off x="-8331685"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6" name="Rectangle 46"/>
            <p:cNvSpPr>
              <a:spLocks noChangeArrowheads="1"/>
            </p:cNvSpPr>
            <p:nvPr/>
          </p:nvSpPr>
          <p:spPr bwMode="auto">
            <a:xfrm>
              <a:off x="-8506317"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7" name="Rectangle 47"/>
            <p:cNvSpPr>
              <a:spLocks noChangeArrowheads="1"/>
            </p:cNvSpPr>
            <p:nvPr/>
          </p:nvSpPr>
          <p:spPr bwMode="auto">
            <a:xfrm>
              <a:off x="-8331685"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8" name="Rectangle 48"/>
            <p:cNvSpPr>
              <a:spLocks noChangeArrowheads="1"/>
            </p:cNvSpPr>
            <p:nvPr/>
          </p:nvSpPr>
          <p:spPr bwMode="auto">
            <a:xfrm>
              <a:off x="-8677773"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09" name="Rectangle 49"/>
            <p:cNvSpPr>
              <a:spLocks noChangeArrowheads="1"/>
            </p:cNvSpPr>
            <p:nvPr/>
          </p:nvSpPr>
          <p:spPr bwMode="auto">
            <a:xfrm>
              <a:off x="-8506317"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0" name="Rectangle 50"/>
            <p:cNvSpPr>
              <a:spLocks noChangeArrowheads="1"/>
            </p:cNvSpPr>
            <p:nvPr/>
          </p:nvSpPr>
          <p:spPr bwMode="auto">
            <a:xfrm>
              <a:off x="-8245958"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1" name="Rectangle 51"/>
            <p:cNvSpPr>
              <a:spLocks noChangeArrowheads="1"/>
            </p:cNvSpPr>
            <p:nvPr/>
          </p:nvSpPr>
          <p:spPr bwMode="auto">
            <a:xfrm>
              <a:off x="-8677773"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2" name="Rectangle 52"/>
            <p:cNvSpPr>
              <a:spLocks noChangeArrowheads="1"/>
            </p:cNvSpPr>
            <p:nvPr/>
          </p:nvSpPr>
          <p:spPr bwMode="auto">
            <a:xfrm>
              <a:off x="-8592044"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3" name="Rectangle 53"/>
            <p:cNvSpPr>
              <a:spLocks noChangeArrowheads="1"/>
            </p:cNvSpPr>
            <p:nvPr/>
          </p:nvSpPr>
          <p:spPr bwMode="auto">
            <a:xfrm>
              <a:off x="-8417414"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4" name="Rectangle 54"/>
            <p:cNvSpPr>
              <a:spLocks noChangeArrowheads="1"/>
            </p:cNvSpPr>
            <p:nvPr/>
          </p:nvSpPr>
          <p:spPr bwMode="auto">
            <a:xfrm>
              <a:off x="-8245958"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5" name="Rectangle 55"/>
            <p:cNvSpPr>
              <a:spLocks noChangeArrowheads="1"/>
            </p:cNvSpPr>
            <p:nvPr/>
          </p:nvSpPr>
          <p:spPr bwMode="auto">
            <a:xfrm>
              <a:off x="-8592044"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6" name="Rectangle 56"/>
            <p:cNvSpPr>
              <a:spLocks noChangeArrowheads="1"/>
            </p:cNvSpPr>
            <p:nvPr/>
          </p:nvSpPr>
          <p:spPr bwMode="auto">
            <a:xfrm>
              <a:off x="-8506317"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7" name="Rectangle 57"/>
            <p:cNvSpPr>
              <a:spLocks noChangeArrowheads="1"/>
            </p:cNvSpPr>
            <p:nvPr/>
          </p:nvSpPr>
          <p:spPr bwMode="auto">
            <a:xfrm>
              <a:off x="-8245958"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8" name="Rectangle 58"/>
            <p:cNvSpPr>
              <a:spLocks noChangeArrowheads="1"/>
            </p:cNvSpPr>
            <p:nvPr/>
          </p:nvSpPr>
          <p:spPr bwMode="auto">
            <a:xfrm>
              <a:off x="-8677773"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19" name="Rectangle 59"/>
            <p:cNvSpPr>
              <a:spLocks noChangeArrowheads="1"/>
            </p:cNvSpPr>
            <p:nvPr/>
          </p:nvSpPr>
          <p:spPr bwMode="auto">
            <a:xfrm>
              <a:off x="-8506317"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0" name="Rectangle 60"/>
            <p:cNvSpPr>
              <a:spLocks noChangeArrowheads="1"/>
            </p:cNvSpPr>
            <p:nvPr/>
          </p:nvSpPr>
          <p:spPr bwMode="auto">
            <a:xfrm>
              <a:off x="-8677773"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1" name="Rectangle 61"/>
            <p:cNvSpPr>
              <a:spLocks noChangeArrowheads="1"/>
            </p:cNvSpPr>
            <p:nvPr/>
          </p:nvSpPr>
          <p:spPr bwMode="auto">
            <a:xfrm>
              <a:off x="-8592044"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2" name="Rectangle 62"/>
            <p:cNvSpPr>
              <a:spLocks noChangeArrowheads="1"/>
            </p:cNvSpPr>
            <p:nvPr/>
          </p:nvSpPr>
          <p:spPr bwMode="auto">
            <a:xfrm>
              <a:off x="-8417414"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3" name="Rectangle 63"/>
            <p:cNvSpPr>
              <a:spLocks noChangeArrowheads="1"/>
            </p:cNvSpPr>
            <p:nvPr/>
          </p:nvSpPr>
          <p:spPr bwMode="auto">
            <a:xfrm>
              <a:off x="-8331685"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4" name="Rectangle 64"/>
            <p:cNvSpPr>
              <a:spLocks noChangeArrowheads="1"/>
            </p:cNvSpPr>
            <p:nvPr/>
          </p:nvSpPr>
          <p:spPr bwMode="auto">
            <a:xfrm>
              <a:off x="-8677773"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5" name="Rectangle 65"/>
            <p:cNvSpPr>
              <a:spLocks noChangeArrowheads="1"/>
            </p:cNvSpPr>
            <p:nvPr/>
          </p:nvSpPr>
          <p:spPr bwMode="auto">
            <a:xfrm>
              <a:off x="-8506317"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6" name="Rectangle 66"/>
            <p:cNvSpPr>
              <a:spLocks noChangeArrowheads="1"/>
            </p:cNvSpPr>
            <p:nvPr/>
          </p:nvSpPr>
          <p:spPr bwMode="auto">
            <a:xfrm>
              <a:off x="-8245958"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7" name="Rectangle 67"/>
            <p:cNvSpPr>
              <a:spLocks noChangeArrowheads="1"/>
            </p:cNvSpPr>
            <p:nvPr/>
          </p:nvSpPr>
          <p:spPr bwMode="auto">
            <a:xfrm>
              <a:off x="-8592044"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8" name="Rectangle 68"/>
            <p:cNvSpPr>
              <a:spLocks noChangeArrowheads="1"/>
            </p:cNvSpPr>
            <p:nvPr/>
          </p:nvSpPr>
          <p:spPr bwMode="auto">
            <a:xfrm>
              <a:off x="-8417414"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29" name="Rectangle 69"/>
            <p:cNvSpPr>
              <a:spLocks noChangeArrowheads="1"/>
            </p:cNvSpPr>
            <p:nvPr/>
          </p:nvSpPr>
          <p:spPr bwMode="auto">
            <a:xfrm>
              <a:off x="-8592044"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0" name="Rectangle 70"/>
            <p:cNvSpPr>
              <a:spLocks noChangeArrowheads="1"/>
            </p:cNvSpPr>
            <p:nvPr/>
          </p:nvSpPr>
          <p:spPr bwMode="auto">
            <a:xfrm>
              <a:off x="-8245958"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1" name="Rectangle 71"/>
            <p:cNvSpPr>
              <a:spLocks noChangeArrowheads="1"/>
            </p:cNvSpPr>
            <p:nvPr/>
          </p:nvSpPr>
          <p:spPr bwMode="auto">
            <a:xfrm>
              <a:off x="-8677773"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2" name="Rectangle 72"/>
            <p:cNvSpPr>
              <a:spLocks noChangeArrowheads="1"/>
            </p:cNvSpPr>
            <p:nvPr/>
          </p:nvSpPr>
          <p:spPr bwMode="auto">
            <a:xfrm>
              <a:off x="-8506317"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3" name="Rectangle 73"/>
            <p:cNvSpPr>
              <a:spLocks noChangeArrowheads="1"/>
            </p:cNvSpPr>
            <p:nvPr/>
          </p:nvSpPr>
          <p:spPr bwMode="auto">
            <a:xfrm>
              <a:off x="-8417414" y="13843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4" name="Rectangle 74"/>
            <p:cNvSpPr>
              <a:spLocks noChangeArrowheads="1"/>
            </p:cNvSpPr>
            <p:nvPr/>
          </p:nvSpPr>
          <p:spPr bwMode="auto">
            <a:xfrm>
              <a:off x="-8245958" y="13843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5" name="Rectangle 75"/>
            <p:cNvSpPr>
              <a:spLocks noChangeArrowheads="1"/>
            </p:cNvSpPr>
            <p:nvPr/>
          </p:nvSpPr>
          <p:spPr bwMode="auto">
            <a:xfrm>
              <a:off x="-8677773"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6" name="Rectangle 76"/>
            <p:cNvSpPr>
              <a:spLocks noChangeArrowheads="1"/>
            </p:cNvSpPr>
            <p:nvPr/>
          </p:nvSpPr>
          <p:spPr bwMode="auto">
            <a:xfrm>
              <a:off x="-8592044"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7" name="Rectangle 77"/>
            <p:cNvSpPr>
              <a:spLocks noChangeArrowheads="1"/>
            </p:cNvSpPr>
            <p:nvPr/>
          </p:nvSpPr>
          <p:spPr bwMode="auto">
            <a:xfrm>
              <a:off x="-8677773"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8" name="Rectangle 78"/>
            <p:cNvSpPr>
              <a:spLocks noChangeArrowheads="1"/>
            </p:cNvSpPr>
            <p:nvPr/>
          </p:nvSpPr>
          <p:spPr bwMode="auto">
            <a:xfrm>
              <a:off x="-8506317"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39" name="Rectangle 79"/>
            <p:cNvSpPr>
              <a:spLocks noChangeArrowheads="1"/>
            </p:cNvSpPr>
            <p:nvPr/>
          </p:nvSpPr>
          <p:spPr bwMode="auto">
            <a:xfrm>
              <a:off x="-8331685"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0" name="Rectangle 80"/>
            <p:cNvSpPr>
              <a:spLocks noChangeArrowheads="1"/>
            </p:cNvSpPr>
            <p:nvPr/>
          </p:nvSpPr>
          <p:spPr bwMode="auto">
            <a:xfrm>
              <a:off x="-8245958" y="15621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1" name="Rectangle 81"/>
            <p:cNvSpPr>
              <a:spLocks noChangeArrowheads="1"/>
            </p:cNvSpPr>
            <p:nvPr/>
          </p:nvSpPr>
          <p:spPr bwMode="auto">
            <a:xfrm>
              <a:off x="-8592044"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2" name="Rectangle 82"/>
            <p:cNvSpPr>
              <a:spLocks noChangeArrowheads="1"/>
            </p:cNvSpPr>
            <p:nvPr/>
          </p:nvSpPr>
          <p:spPr bwMode="auto">
            <a:xfrm>
              <a:off x="-8331685"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3" name="Rectangle 83"/>
            <p:cNvSpPr>
              <a:spLocks noChangeArrowheads="1"/>
            </p:cNvSpPr>
            <p:nvPr/>
          </p:nvSpPr>
          <p:spPr bwMode="auto">
            <a:xfrm>
              <a:off x="-8592044"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4" name="Rectangle 84"/>
            <p:cNvSpPr>
              <a:spLocks noChangeArrowheads="1"/>
            </p:cNvSpPr>
            <p:nvPr/>
          </p:nvSpPr>
          <p:spPr bwMode="auto">
            <a:xfrm>
              <a:off x="-8417414"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5" name="Rectangle 85"/>
            <p:cNvSpPr>
              <a:spLocks noChangeArrowheads="1"/>
            </p:cNvSpPr>
            <p:nvPr/>
          </p:nvSpPr>
          <p:spPr bwMode="auto">
            <a:xfrm>
              <a:off x="-8417414"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6" name="Rectangle 86"/>
            <p:cNvSpPr>
              <a:spLocks noChangeArrowheads="1"/>
            </p:cNvSpPr>
            <p:nvPr/>
          </p:nvSpPr>
          <p:spPr bwMode="auto">
            <a:xfrm>
              <a:off x="-8245958"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7" name="Rectangle 87"/>
            <p:cNvSpPr>
              <a:spLocks noChangeArrowheads="1"/>
            </p:cNvSpPr>
            <p:nvPr/>
          </p:nvSpPr>
          <p:spPr bwMode="auto">
            <a:xfrm>
              <a:off x="-8677773"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8" name="Rectangle 88"/>
            <p:cNvSpPr>
              <a:spLocks noChangeArrowheads="1"/>
            </p:cNvSpPr>
            <p:nvPr/>
          </p:nvSpPr>
          <p:spPr bwMode="auto">
            <a:xfrm>
              <a:off x="-8592044"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49" name="Rectangle 89"/>
            <p:cNvSpPr>
              <a:spLocks noChangeArrowheads="1"/>
            </p:cNvSpPr>
            <p:nvPr/>
          </p:nvSpPr>
          <p:spPr bwMode="auto">
            <a:xfrm>
              <a:off x="-8417414" y="19224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0" name="Rectangle 90"/>
            <p:cNvSpPr>
              <a:spLocks noChangeArrowheads="1"/>
            </p:cNvSpPr>
            <p:nvPr/>
          </p:nvSpPr>
          <p:spPr bwMode="auto">
            <a:xfrm>
              <a:off x="-8245958"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1" name="Rectangle 91"/>
            <p:cNvSpPr>
              <a:spLocks noChangeArrowheads="1"/>
            </p:cNvSpPr>
            <p:nvPr/>
          </p:nvSpPr>
          <p:spPr bwMode="auto">
            <a:xfrm>
              <a:off x="-8677773"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2" name="Rectangle 92"/>
            <p:cNvSpPr>
              <a:spLocks noChangeArrowheads="1"/>
            </p:cNvSpPr>
            <p:nvPr/>
          </p:nvSpPr>
          <p:spPr bwMode="auto">
            <a:xfrm>
              <a:off x="-8506317"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3" name="Rectangle 93"/>
            <p:cNvSpPr>
              <a:spLocks noChangeArrowheads="1"/>
            </p:cNvSpPr>
            <p:nvPr/>
          </p:nvSpPr>
          <p:spPr bwMode="auto">
            <a:xfrm>
              <a:off x="-8245958"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4" name="Rectangle 94"/>
            <p:cNvSpPr>
              <a:spLocks noChangeArrowheads="1"/>
            </p:cNvSpPr>
            <p:nvPr/>
          </p:nvSpPr>
          <p:spPr bwMode="auto">
            <a:xfrm>
              <a:off x="-8677773"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5" name="Rectangle 95"/>
            <p:cNvSpPr>
              <a:spLocks noChangeArrowheads="1"/>
            </p:cNvSpPr>
            <p:nvPr/>
          </p:nvSpPr>
          <p:spPr bwMode="auto">
            <a:xfrm>
              <a:off x="-8506317"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6" name="Rectangle 96"/>
            <p:cNvSpPr>
              <a:spLocks noChangeArrowheads="1"/>
            </p:cNvSpPr>
            <p:nvPr/>
          </p:nvSpPr>
          <p:spPr bwMode="auto">
            <a:xfrm>
              <a:off x="-8331685"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7" name="Rectangle 97"/>
            <p:cNvSpPr>
              <a:spLocks noChangeArrowheads="1"/>
            </p:cNvSpPr>
            <p:nvPr/>
          </p:nvSpPr>
          <p:spPr bwMode="auto">
            <a:xfrm>
              <a:off x="-8592044"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8" name="Rectangle 98"/>
            <p:cNvSpPr>
              <a:spLocks noChangeArrowheads="1"/>
            </p:cNvSpPr>
            <p:nvPr/>
          </p:nvSpPr>
          <p:spPr bwMode="auto">
            <a:xfrm>
              <a:off x="-8417414"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59" name="Rectangle 99"/>
            <p:cNvSpPr>
              <a:spLocks noChangeArrowheads="1"/>
            </p:cNvSpPr>
            <p:nvPr/>
          </p:nvSpPr>
          <p:spPr bwMode="auto">
            <a:xfrm>
              <a:off x="-8245958"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0" name="Rectangle 100"/>
            <p:cNvSpPr>
              <a:spLocks noChangeArrowheads="1"/>
            </p:cNvSpPr>
            <p:nvPr/>
          </p:nvSpPr>
          <p:spPr bwMode="auto">
            <a:xfrm>
              <a:off x="-8506317"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1" name="Rectangle 101"/>
            <p:cNvSpPr>
              <a:spLocks noChangeArrowheads="1"/>
            </p:cNvSpPr>
            <p:nvPr/>
          </p:nvSpPr>
          <p:spPr bwMode="auto">
            <a:xfrm>
              <a:off x="-8153880"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2" name="Rectangle 102"/>
            <p:cNvSpPr>
              <a:spLocks noChangeArrowheads="1"/>
            </p:cNvSpPr>
            <p:nvPr/>
          </p:nvSpPr>
          <p:spPr bwMode="auto">
            <a:xfrm>
              <a:off x="-806815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3" name="Rectangle 103"/>
            <p:cNvSpPr>
              <a:spLocks noChangeArrowheads="1"/>
            </p:cNvSpPr>
            <p:nvPr/>
          </p:nvSpPr>
          <p:spPr bwMode="auto">
            <a:xfrm>
              <a:off x="-7893521"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4" name="Rectangle 104"/>
            <p:cNvSpPr>
              <a:spLocks noChangeArrowheads="1"/>
            </p:cNvSpPr>
            <p:nvPr/>
          </p:nvSpPr>
          <p:spPr bwMode="auto">
            <a:xfrm>
              <a:off x="-7807792" y="490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5" name="Rectangle 105"/>
            <p:cNvSpPr>
              <a:spLocks noChangeArrowheads="1"/>
            </p:cNvSpPr>
            <p:nvPr/>
          </p:nvSpPr>
          <p:spPr bwMode="auto">
            <a:xfrm>
              <a:off x="-7718889" y="4905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6" name="Rectangle 106"/>
            <p:cNvSpPr>
              <a:spLocks noChangeArrowheads="1"/>
            </p:cNvSpPr>
            <p:nvPr/>
          </p:nvSpPr>
          <p:spPr bwMode="auto">
            <a:xfrm>
              <a:off x="-8153880"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7" name="Rectangle 107"/>
            <p:cNvSpPr>
              <a:spLocks noChangeArrowheads="1"/>
            </p:cNvSpPr>
            <p:nvPr/>
          </p:nvSpPr>
          <p:spPr bwMode="auto">
            <a:xfrm>
              <a:off x="-7979248" y="579438"/>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8" name="Rectangle 108"/>
            <p:cNvSpPr>
              <a:spLocks noChangeArrowheads="1"/>
            </p:cNvSpPr>
            <p:nvPr/>
          </p:nvSpPr>
          <p:spPr bwMode="auto">
            <a:xfrm>
              <a:off x="-7807792" y="579438"/>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69" name="Rectangle 109"/>
            <p:cNvSpPr>
              <a:spLocks noChangeArrowheads="1"/>
            </p:cNvSpPr>
            <p:nvPr/>
          </p:nvSpPr>
          <p:spPr bwMode="auto">
            <a:xfrm>
              <a:off x="-8153880"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0" name="Rectangle 110"/>
            <p:cNvSpPr>
              <a:spLocks noChangeArrowheads="1"/>
            </p:cNvSpPr>
            <p:nvPr/>
          </p:nvSpPr>
          <p:spPr bwMode="auto">
            <a:xfrm>
              <a:off x="-8068151" y="6699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1" name="Rectangle 111"/>
            <p:cNvSpPr>
              <a:spLocks noChangeArrowheads="1"/>
            </p:cNvSpPr>
            <p:nvPr/>
          </p:nvSpPr>
          <p:spPr bwMode="auto">
            <a:xfrm>
              <a:off x="-7718889" y="6699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2" name="Rectangle 112"/>
            <p:cNvSpPr>
              <a:spLocks noChangeArrowheads="1"/>
            </p:cNvSpPr>
            <p:nvPr/>
          </p:nvSpPr>
          <p:spPr bwMode="auto">
            <a:xfrm>
              <a:off x="-7893521"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3" name="Rectangle 113"/>
            <p:cNvSpPr>
              <a:spLocks noChangeArrowheads="1"/>
            </p:cNvSpPr>
            <p:nvPr/>
          </p:nvSpPr>
          <p:spPr bwMode="auto">
            <a:xfrm>
              <a:off x="-7807792" y="758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4" name="Rectangle 114"/>
            <p:cNvSpPr>
              <a:spLocks noChangeArrowheads="1"/>
            </p:cNvSpPr>
            <p:nvPr/>
          </p:nvSpPr>
          <p:spPr bwMode="auto">
            <a:xfrm>
              <a:off x="-7718889" y="7588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5" name="Rectangle 115"/>
            <p:cNvSpPr>
              <a:spLocks noChangeArrowheads="1"/>
            </p:cNvSpPr>
            <p:nvPr/>
          </p:nvSpPr>
          <p:spPr bwMode="auto">
            <a:xfrm>
              <a:off x="-8068151" y="8477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6" name="Rectangle 116"/>
            <p:cNvSpPr>
              <a:spLocks noChangeArrowheads="1"/>
            </p:cNvSpPr>
            <p:nvPr/>
          </p:nvSpPr>
          <p:spPr bwMode="auto">
            <a:xfrm>
              <a:off x="-7979248"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7" name="Rectangle 117"/>
            <p:cNvSpPr>
              <a:spLocks noChangeArrowheads="1"/>
            </p:cNvSpPr>
            <p:nvPr/>
          </p:nvSpPr>
          <p:spPr bwMode="auto">
            <a:xfrm>
              <a:off x="-7718889" y="84772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8" name="Rectangle 118"/>
            <p:cNvSpPr>
              <a:spLocks noChangeArrowheads="1"/>
            </p:cNvSpPr>
            <p:nvPr/>
          </p:nvSpPr>
          <p:spPr bwMode="auto">
            <a:xfrm>
              <a:off x="-8153880"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79" name="Rectangle 119"/>
            <p:cNvSpPr>
              <a:spLocks noChangeArrowheads="1"/>
            </p:cNvSpPr>
            <p:nvPr/>
          </p:nvSpPr>
          <p:spPr bwMode="auto">
            <a:xfrm>
              <a:off x="-7979248" y="9398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0" name="Rectangle 120"/>
            <p:cNvSpPr>
              <a:spLocks noChangeArrowheads="1"/>
            </p:cNvSpPr>
            <p:nvPr/>
          </p:nvSpPr>
          <p:spPr bwMode="auto">
            <a:xfrm>
              <a:off x="-7893521"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1" name="Rectangle 121"/>
            <p:cNvSpPr>
              <a:spLocks noChangeArrowheads="1"/>
            </p:cNvSpPr>
            <p:nvPr/>
          </p:nvSpPr>
          <p:spPr bwMode="auto">
            <a:xfrm>
              <a:off x="-7807792" y="9398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2" name="Rectangle 122"/>
            <p:cNvSpPr>
              <a:spLocks noChangeArrowheads="1"/>
            </p:cNvSpPr>
            <p:nvPr/>
          </p:nvSpPr>
          <p:spPr bwMode="auto">
            <a:xfrm>
              <a:off x="-8153880"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3" name="Rectangle 123"/>
            <p:cNvSpPr>
              <a:spLocks noChangeArrowheads="1"/>
            </p:cNvSpPr>
            <p:nvPr/>
          </p:nvSpPr>
          <p:spPr bwMode="auto">
            <a:xfrm>
              <a:off x="-7807792" y="10287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4" name="Rectangle 124"/>
            <p:cNvSpPr>
              <a:spLocks noChangeArrowheads="1"/>
            </p:cNvSpPr>
            <p:nvPr/>
          </p:nvSpPr>
          <p:spPr bwMode="auto">
            <a:xfrm>
              <a:off x="-7718889" y="10287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5" name="Rectangle 125"/>
            <p:cNvSpPr>
              <a:spLocks noChangeArrowheads="1"/>
            </p:cNvSpPr>
            <p:nvPr/>
          </p:nvSpPr>
          <p:spPr bwMode="auto">
            <a:xfrm>
              <a:off x="-8153880" y="11176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6" name="Rectangle 126"/>
            <p:cNvSpPr>
              <a:spLocks noChangeArrowheads="1"/>
            </p:cNvSpPr>
            <p:nvPr/>
          </p:nvSpPr>
          <p:spPr bwMode="auto">
            <a:xfrm>
              <a:off x="-7979248"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7" name="Rectangle 127"/>
            <p:cNvSpPr>
              <a:spLocks noChangeArrowheads="1"/>
            </p:cNvSpPr>
            <p:nvPr/>
          </p:nvSpPr>
          <p:spPr bwMode="auto">
            <a:xfrm>
              <a:off x="-7718889" y="11176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8" name="Rectangle 128"/>
            <p:cNvSpPr>
              <a:spLocks noChangeArrowheads="1"/>
            </p:cNvSpPr>
            <p:nvPr/>
          </p:nvSpPr>
          <p:spPr bwMode="auto">
            <a:xfrm>
              <a:off x="-806815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89" name="Rectangle 129"/>
            <p:cNvSpPr>
              <a:spLocks noChangeArrowheads="1"/>
            </p:cNvSpPr>
            <p:nvPr/>
          </p:nvSpPr>
          <p:spPr bwMode="auto">
            <a:xfrm>
              <a:off x="-7893521"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0" name="Rectangle 130"/>
            <p:cNvSpPr>
              <a:spLocks noChangeArrowheads="1"/>
            </p:cNvSpPr>
            <p:nvPr/>
          </p:nvSpPr>
          <p:spPr bwMode="auto">
            <a:xfrm>
              <a:off x="-7807792" y="1206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1" name="Rectangle 131"/>
            <p:cNvSpPr>
              <a:spLocks noChangeArrowheads="1"/>
            </p:cNvSpPr>
            <p:nvPr/>
          </p:nvSpPr>
          <p:spPr bwMode="auto">
            <a:xfrm>
              <a:off x="-7718889" y="1206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2" name="Rectangle 132"/>
            <p:cNvSpPr>
              <a:spLocks noChangeArrowheads="1"/>
            </p:cNvSpPr>
            <p:nvPr/>
          </p:nvSpPr>
          <p:spPr bwMode="auto">
            <a:xfrm>
              <a:off x="-8068151" y="12954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3" name="Rectangle 133"/>
            <p:cNvSpPr>
              <a:spLocks noChangeArrowheads="1"/>
            </p:cNvSpPr>
            <p:nvPr/>
          </p:nvSpPr>
          <p:spPr bwMode="auto">
            <a:xfrm>
              <a:off x="-7979248"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4" name="Rectangle 134"/>
            <p:cNvSpPr>
              <a:spLocks noChangeArrowheads="1"/>
            </p:cNvSpPr>
            <p:nvPr/>
          </p:nvSpPr>
          <p:spPr bwMode="auto">
            <a:xfrm>
              <a:off x="-7718889" y="129540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5" name="Rectangle 135"/>
            <p:cNvSpPr>
              <a:spLocks noChangeArrowheads="1"/>
            </p:cNvSpPr>
            <p:nvPr/>
          </p:nvSpPr>
          <p:spPr bwMode="auto">
            <a:xfrm>
              <a:off x="-8153880"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6" name="Rectangle 136"/>
            <p:cNvSpPr>
              <a:spLocks noChangeArrowheads="1"/>
            </p:cNvSpPr>
            <p:nvPr/>
          </p:nvSpPr>
          <p:spPr bwMode="auto">
            <a:xfrm>
              <a:off x="-7979248" y="147320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7" name="Rectangle 137"/>
            <p:cNvSpPr>
              <a:spLocks noChangeArrowheads="1"/>
            </p:cNvSpPr>
            <p:nvPr/>
          </p:nvSpPr>
          <p:spPr bwMode="auto">
            <a:xfrm>
              <a:off x="-7893521" y="147320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8" name="Rectangle 138"/>
            <p:cNvSpPr>
              <a:spLocks noChangeArrowheads="1"/>
            </p:cNvSpPr>
            <p:nvPr/>
          </p:nvSpPr>
          <p:spPr bwMode="auto">
            <a:xfrm>
              <a:off x="-7979248"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299" name="Rectangle 139"/>
            <p:cNvSpPr>
              <a:spLocks noChangeArrowheads="1"/>
            </p:cNvSpPr>
            <p:nvPr/>
          </p:nvSpPr>
          <p:spPr bwMode="auto">
            <a:xfrm>
              <a:off x="-7718889" y="15621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0" name="Rectangle 140"/>
            <p:cNvSpPr>
              <a:spLocks noChangeArrowheads="1"/>
            </p:cNvSpPr>
            <p:nvPr/>
          </p:nvSpPr>
          <p:spPr bwMode="auto">
            <a:xfrm>
              <a:off x="-806815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1" name="Rectangle 141"/>
            <p:cNvSpPr>
              <a:spLocks noChangeArrowheads="1"/>
            </p:cNvSpPr>
            <p:nvPr/>
          </p:nvSpPr>
          <p:spPr bwMode="auto">
            <a:xfrm>
              <a:off x="-7893521"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2" name="Rectangle 142"/>
            <p:cNvSpPr>
              <a:spLocks noChangeArrowheads="1"/>
            </p:cNvSpPr>
            <p:nvPr/>
          </p:nvSpPr>
          <p:spPr bwMode="auto">
            <a:xfrm>
              <a:off x="-7807792" y="1651000"/>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3" name="Rectangle 143"/>
            <p:cNvSpPr>
              <a:spLocks noChangeArrowheads="1"/>
            </p:cNvSpPr>
            <p:nvPr/>
          </p:nvSpPr>
          <p:spPr bwMode="auto">
            <a:xfrm>
              <a:off x="-8153880"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4" name="Rectangle 144"/>
            <p:cNvSpPr>
              <a:spLocks noChangeArrowheads="1"/>
            </p:cNvSpPr>
            <p:nvPr/>
          </p:nvSpPr>
          <p:spPr bwMode="auto">
            <a:xfrm>
              <a:off x="-8068151" y="17414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5" name="Rectangle 145"/>
            <p:cNvSpPr>
              <a:spLocks noChangeArrowheads="1"/>
            </p:cNvSpPr>
            <p:nvPr/>
          </p:nvSpPr>
          <p:spPr bwMode="auto">
            <a:xfrm>
              <a:off x="-7979248"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6" name="Rectangle 146"/>
            <p:cNvSpPr>
              <a:spLocks noChangeArrowheads="1"/>
            </p:cNvSpPr>
            <p:nvPr/>
          </p:nvSpPr>
          <p:spPr bwMode="auto">
            <a:xfrm>
              <a:off x="-7718889" y="17414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7" name="Rectangle 147"/>
            <p:cNvSpPr>
              <a:spLocks noChangeArrowheads="1"/>
            </p:cNvSpPr>
            <p:nvPr/>
          </p:nvSpPr>
          <p:spPr bwMode="auto">
            <a:xfrm>
              <a:off x="-7979248" y="183038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8" name="Rectangle 148"/>
            <p:cNvSpPr>
              <a:spLocks noChangeArrowheads="1"/>
            </p:cNvSpPr>
            <p:nvPr/>
          </p:nvSpPr>
          <p:spPr bwMode="auto">
            <a:xfrm>
              <a:off x="-7893521"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09" name="Rectangle 149"/>
            <p:cNvSpPr>
              <a:spLocks noChangeArrowheads="1"/>
            </p:cNvSpPr>
            <p:nvPr/>
          </p:nvSpPr>
          <p:spPr bwMode="auto">
            <a:xfrm>
              <a:off x="-7807792" y="18303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0" name="Rectangle 150"/>
            <p:cNvSpPr>
              <a:spLocks noChangeArrowheads="1"/>
            </p:cNvSpPr>
            <p:nvPr/>
          </p:nvSpPr>
          <p:spPr bwMode="auto">
            <a:xfrm>
              <a:off x="-806815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1" name="Rectangle 151"/>
            <p:cNvSpPr>
              <a:spLocks noChangeArrowheads="1"/>
            </p:cNvSpPr>
            <p:nvPr/>
          </p:nvSpPr>
          <p:spPr bwMode="auto">
            <a:xfrm>
              <a:off x="-7893521" y="19224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2" name="Rectangle 152"/>
            <p:cNvSpPr>
              <a:spLocks noChangeArrowheads="1"/>
            </p:cNvSpPr>
            <p:nvPr/>
          </p:nvSpPr>
          <p:spPr bwMode="auto">
            <a:xfrm>
              <a:off x="-7979248" y="2011363"/>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3" name="Rectangle 153"/>
            <p:cNvSpPr>
              <a:spLocks noChangeArrowheads="1"/>
            </p:cNvSpPr>
            <p:nvPr/>
          </p:nvSpPr>
          <p:spPr bwMode="auto">
            <a:xfrm>
              <a:off x="-7807792" y="2011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4" name="Rectangle 154"/>
            <p:cNvSpPr>
              <a:spLocks noChangeArrowheads="1"/>
            </p:cNvSpPr>
            <p:nvPr/>
          </p:nvSpPr>
          <p:spPr bwMode="auto">
            <a:xfrm>
              <a:off x="-8153880" y="21002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5" name="Rectangle 155"/>
            <p:cNvSpPr>
              <a:spLocks noChangeArrowheads="1"/>
            </p:cNvSpPr>
            <p:nvPr/>
          </p:nvSpPr>
          <p:spPr bwMode="auto">
            <a:xfrm>
              <a:off x="-7979248"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6" name="Rectangle 156"/>
            <p:cNvSpPr>
              <a:spLocks noChangeArrowheads="1"/>
            </p:cNvSpPr>
            <p:nvPr/>
          </p:nvSpPr>
          <p:spPr bwMode="auto">
            <a:xfrm>
              <a:off x="-7718889" y="2100264"/>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7" name="Rectangle 157"/>
            <p:cNvSpPr>
              <a:spLocks noChangeArrowheads="1"/>
            </p:cNvSpPr>
            <p:nvPr/>
          </p:nvSpPr>
          <p:spPr bwMode="auto">
            <a:xfrm>
              <a:off x="-8153880"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8" name="Rectangle 158"/>
            <p:cNvSpPr>
              <a:spLocks noChangeArrowheads="1"/>
            </p:cNvSpPr>
            <p:nvPr/>
          </p:nvSpPr>
          <p:spPr bwMode="auto">
            <a:xfrm>
              <a:off x="-7979248" y="2189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19" name="Rectangle 159"/>
            <p:cNvSpPr>
              <a:spLocks noChangeArrowheads="1"/>
            </p:cNvSpPr>
            <p:nvPr/>
          </p:nvSpPr>
          <p:spPr bwMode="auto">
            <a:xfrm>
              <a:off x="-7807792" y="2189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0" name="Rectangle 160"/>
            <p:cNvSpPr>
              <a:spLocks noChangeArrowheads="1"/>
            </p:cNvSpPr>
            <p:nvPr/>
          </p:nvSpPr>
          <p:spPr bwMode="auto">
            <a:xfrm>
              <a:off x="-806815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1" name="Rectangle 161"/>
            <p:cNvSpPr>
              <a:spLocks noChangeArrowheads="1"/>
            </p:cNvSpPr>
            <p:nvPr/>
          </p:nvSpPr>
          <p:spPr bwMode="auto">
            <a:xfrm>
              <a:off x="-7893521" y="22780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2" name="Rectangle 162"/>
            <p:cNvSpPr>
              <a:spLocks noChangeArrowheads="1"/>
            </p:cNvSpPr>
            <p:nvPr/>
          </p:nvSpPr>
          <p:spPr bwMode="auto">
            <a:xfrm>
              <a:off x="-7718889" y="22780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3" name="Rectangle 163"/>
            <p:cNvSpPr>
              <a:spLocks noChangeArrowheads="1"/>
            </p:cNvSpPr>
            <p:nvPr/>
          </p:nvSpPr>
          <p:spPr bwMode="auto">
            <a:xfrm>
              <a:off x="-8153880" y="23669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4" name="Rectangle 164"/>
            <p:cNvSpPr>
              <a:spLocks noChangeArrowheads="1"/>
            </p:cNvSpPr>
            <p:nvPr/>
          </p:nvSpPr>
          <p:spPr bwMode="auto">
            <a:xfrm>
              <a:off x="-7979248"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5" name="Rectangle 165"/>
            <p:cNvSpPr>
              <a:spLocks noChangeArrowheads="1"/>
            </p:cNvSpPr>
            <p:nvPr/>
          </p:nvSpPr>
          <p:spPr bwMode="auto">
            <a:xfrm>
              <a:off x="-7718889" y="23669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6" name="Rectangle 166"/>
            <p:cNvSpPr>
              <a:spLocks noChangeArrowheads="1"/>
            </p:cNvSpPr>
            <p:nvPr/>
          </p:nvSpPr>
          <p:spPr bwMode="auto">
            <a:xfrm>
              <a:off x="-8245958" y="24526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7" name="Rectangle 167"/>
            <p:cNvSpPr>
              <a:spLocks noChangeArrowheads="1"/>
            </p:cNvSpPr>
            <p:nvPr/>
          </p:nvSpPr>
          <p:spPr bwMode="auto">
            <a:xfrm>
              <a:off x="-8677773"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8" name="Rectangle 168"/>
            <p:cNvSpPr>
              <a:spLocks noChangeArrowheads="1"/>
            </p:cNvSpPr>
            <p:nvPr/>
          </p:nvSpPr>
          <p:spPr bwMode="auto">
            <a:xfrm>
              <a:off x="-8331685" y="25352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29" name="Rectangle 169"/>
            <p:cNvSpPr>
              <a:spLocks noChangeArrowheads="1"/>
            </p:cNvSpPr>
            <p:nvPr/>
          </p:nvSpPr>
          <p:spPr bwMode="auto">
            <a:xfrm>
              <a:off x="-7718889" y="25352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0" name="Rectangle 170"/>
            <p:cNvSpPr>
              <a:spLocks noChangeArrowheads="1"/>
            </p:cNvSpPr>
            <p:nvPr/>
          </p:nvSpPr>
          <p:spPr bwMode="auto">
            <a:xfrm>
              <a:off x="-8245958"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1" name="Rectangle 171"/>
            <p:cNvSpPr>
              <a:spLocks noChangeArrowheads="1"/>
            </p:cNvSpPr>
            <p:nvPr/>
          </p:nvSpPr>
          <p:spPr bwMode="auto">
            <a:xfrm>
              <a:off x="-8417414" y="26146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2" name="Rectangle 172"/>
            <p:cNvSpPr>
              <a:spLocks noChangeArrowheads="1"/>
            </p:cNvSpPr>
            <p:nvPr/>
          </p:nvSpPr>
          <p:spPr bwMode="auto">
            <a:xfrm>
              <a:off x="-7807792" y="26146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3" name="Rectangle 173"/>
            <p:cNvSpPr>
              <a:spLocks noChangeArrowheads="1"/>
            </p:cNvSpPr>
            <p:nvPr/>
          </p:nvSpPr>
          <p:spPr bwMode="auto">
            <a:xfrm>
              <a:off x="-8677773"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4" name="Rectangle 174"/>
            <p:cNvSpPr>
              <a:spLocks noChangeArrowheads="1"/>
            </p:cNvSpPr>
            <p:nvPr/>
          </p:nvSpPr>
          <p:spPr bwMode="auto">
            <a:xfrm>
              <a:off x="-806815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5" name="Rectangle 175"/>
            <p:cNvSpPr>
              <a:spLocks noChangeArrowheads="1"/>
            </p:cNvSpPr>
            <p:nvPr/>
          </p:nvSpPr>
          <p:spPr bwMode="auto">
            <a:xfrm>
              <a:off x="-7893521" y="2693987"/>
              <a:ext cx="50802"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6" name="Rectangle 176"/>
            <p:cNvSpPr>
              <a:spLocks noChangeArrowheads="1"/>
            </p:cNvSpPr>
            <p:nvPr/>
          </p:nvSpPr>
          <p:spPr bwMode="auto">
            <a:xfrm>
              <a:off x="-7718889" y="2693987"/>
              <a:ext cx="47627" cy="523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7" name="Rectangle 177"/>
            <p:cNvSpPr>
              <a:spLocks noChangeArrowheads="1"/>
            </p:cNvSpPr>
            <p:nvPr/>
          </p:nvSpPr>
          <p:spPr bwMode="auto">
            <a:xfrm>
              <a:off x="-8417414"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8" name="Rectangle 178"/>
            <p:cNvSpPr>
              <a:spLocks noChangeArrowheads="1"/>
            </p:cNvSpPr>
            <p:nvPr/>
          </p:nvSpPr>
          <p:spPr bwMode="auto">
            <a:xfrm>
              <a:off x="-8592044" y="27749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39" name="Rectangle 179"/>
            <p:cNvSpPr>
              <a:spLocks noChangeArrowheads="1"/>
            </p:cNvSpPr>
            <p:nvPr/>
          </p:nvSpPr>
          <p:spPr bwMode="auto">
            <a:xfrm>
              <a:off x="-7979248" y="27749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0" name="Rectangle 180"/>
            <p:cNvSpPr>
              <a:spLocks noChangeArrowheads="1"/>
            </p:cNvSpPr>
            <p:nvPr/>
          </p:nvSpPr>
          <p:spPr bwMode="auto">
            <a:xfrm>
              <a:off x="-8068151" y="2854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1" name="Rectangle 181"/>
            <p:cNvSpPr>
              <a:spLocks noChangeArrowheads="1"/>
            </p:cNvSpPr>
            <p:nvPr/>
          </p:nvSpPr>
          <p:spPr bwMode="auto">
            <a:xfrm>
              <a:off x="-7718889" y="2854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2" name="Rectangle 182"/>
            <p:cNvSpPr>
              <a:spLocks noChangeArrowheads="1"/>
            </p:cNvSpPr>
            <p:nvPr/>
          </p:nvSpPr>
          <p:spPr bwMode="auto">
            <a:xfrm>
              <a:off x="-8417414"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3" name="Rectangle 183"/>
            <p:cNvSpPr>
              <a:spLocks noChangeArrowheads="1"/>
            </p:cNvSpPr>
            <p:nvPr/>
          </p:nvSpPr>
          <p:spPr bwMode="auto">
            <a:xfrm>
              <a:off x="-8153880" y="293687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4" name="Rectangle 184"/>
            <p:cNvSpPr>
              <a:spLocks noChangeArrowheads="1"/>
            </p:cNvSpPr>
            <p:nvPr/>
          </p:nvSpPr>
          <p:spPr bwMode="auto">
            <a:xfrm>
              <a:off x="-7718889" y="293687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5" name="Rectangle 185"/>
            <p:cNvSpPr>
              <a:spLocks noChangeArrowheads="1"/>
            </p:cNvSpPr>
            <p:nvPr/>
          </p:nvSpPr>
          <p:spPr bwMode="auto">
            <a:xfrm>
              <a:off x="-8068151"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6" name="Rectangle 186"/>
            <p:cNvSpPr>
              <a:spLocks noChangeArrowheads="1"/>
            </p:cNvSpPr>
            <p:nvPr/>
          </p:nvSpPr>
          <p:spPr bwMode="auto">
            <a:xfrm>
              <a:off x="-8506317"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7" name="Rectangle 187"/>
            <p:cNvSpPr>
              <a:spLocks noChangeArrowheads="1"/>
            </p:cNvSpPr>
            <p:nvPr/>
          </p:nvSpPr>
          <p:spPr bwMode="auto">
            <a:xfrm>
              <a:off x="-8506317"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8" name="Rectangle 188"/>
            <p:cNvSpPr>
              <a:spLocks noChangeArrowheads="1"/>
            </p:cNvSpPr>
            <p:nvPr/>
          </p:nvSpPr>
          <p:spPr bwMode="auto">
            <a:xfrm>
              <a:off x="-8506317"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49" name="Rectangle 189"/>
            <p:cNvSpPr>
              <a:spLocks noChangeArrowheads="1"/>
            </p:cNvSpPr>
            <p:nvPr/>
          </p:nvSpPr>
          <p:spPr bwMode="auto">
            <a:xfrm>
              <a:off x="-8592044"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0" name="Rectangle 190"/>
            <p:cNvSpPr>
              <a:spLocks noChangeArrowheads="1"/>
            </p:cNvSpPr>
            <p:nvPr/>
          </p:nvSpPr>
          <p:spPr bwMode="auto">
            <a:xfrm>
              <a:off x="-7718889" y="362585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1" name="Rectangle 191"/>
            <p:cNvSpPr>
              <a:spLocks noChangeArrowheads="1"/>
            </p:cNvSpPr>
            <p:nvPr/>
          </p:nvSpPr>
          <p:spPr bwMode="auto">
            <a:xfrm>
              <a:off x="-8331685" y="347345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2" name="Rectangle 192"/>
            <p:cNvSpPr>
              <a:spLocks noChangeArrowheads="1"/>
            </p:cNvSpPr>
            <p:nvPr/>
          </p:nvSpPr>
          <p:spPr bwMode="auto">
            <a:xfrm>
              <a:off x="-8331685" y="372745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3" name="Rectangle 193"/>
            <p:cNvSpPr>
              <a:spLocks noChangeArrowheads="1"/>
            </p:cNvSpPr>
            <p:nvPr/>
          </p:nvSpPr>
          <p:spPr bwMode="auto">
            <a:xfrm>
              <a:off x="-7979248" y="3727451"/>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4" name="Rectangle 194"/>
            <p:cNvSpPr>
              <a:spLocks noChangeArrowheads="1"/>
            </p:cNvSpPr>
            <p:nvPr/>
          </p:nvSpPr>
          <p:spPr bwMode="auto">
            <a:xfrm>
              <a:off x="-8068151" y="39449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5" name="Rectangle 195"/>
            <p:cNvSpPr>
              <a:spLocks noChangeArrowheads="1"/>
            </p:cNvSpPr>
            <p:nvPr/>
          </p:nvSpPr>
          <p:spPr bwMode="auto">
            <a:xfrm>
              <a:off x="-8245958" y="30162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6" name="Rectangle 196"/>
            <p:cNvSpPr>
              <a:spLocks noChangeArrowheads="1"/>
            </p:cNvSpPr>
            <p:nvPr/>
          </p:nvSpPr>
          <p:spPr bwMode="auto">
            <a:xfrm>
              <a:off x="-8677773"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7" name="Rectangle 197"/>
            <p:cNvSpPr>
              <a:spLocks noChangeArrowheads="1"/>
            </p:cNvSpPr>
            <p:nvPr/>
          </p:nvSpPr>
          <p:spPr bwMode="auto">
            <a:xfrm>
              <a:off x="-7718889" y="3092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8" name="Rectangle 198"/>
            <p:cNvSpPr>
              <a:spLocks noChangeArrowheads="1"/>
            </p:cNvSpPr>
            <p:nvPr/>
          </p:nvSpPr>
          <p:spPr bwMode="auto">
            <a:xfrm>
              <a:off x="-8068151" y="3171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59" name="Rectangle 199"/>
            <p:cNvSpPr>
              <a:spLocks noChangeArrowheads="1"/>
            </p:cNvSpPr>
            <p:nvPr/>
          </p:nvSpPr>
          <p:spPr bwMode="auto">
            <a:xfrm>
              <a:off x="-8068151" y="362585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0" name="Rectangle 200"/>
            <p:cNvSpPr>
              <a:spLocks noChangeArrowheads="1"/>
            </p:cNvSpPr>
            <p:nvPr/>
          </p:nvSpPr>
          <p:spPr bwMode="auto">
            <a:xfrm>
              <a:off x="-8417414" y="3171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1" name="Rectangle 201"/>
            <p:cNvSpPr>
              <a:spLocks noChangeArrowheads="1"/>
            </p:cNvSpPr>
            <p:nvPr/>
          </p:nvSpPr>
          <p:spPr bwMode="auto">
            <a:xfrm>
              <a:off x="-8677773"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2" name="Rectangle 202"/>
            <p:cNvSpPr>
              <a:spLocks noChangeArrowheads="1"/>
            </p:cNvSpPr>
            <p:nvPr/>
          </p:nvSpPr>
          <p:spPr bwMode="auto">
            <a:xfrm>
              <a:off x="-8677773" y="3362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3" name="Rectangle 203"/>
            <p:cNvSpPr>
              <a:spLocks noChangeArrowheads="1"/>
            </p:cNvSpPr>
            <p:nvPr/>
          </p:nvSpPr>
          <p:spPr bwMode="auto">
            <a:xfrm>
              <a:off x="-8677773" y="347345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4" name="Rectangle 204"/>
            <p:cNvSpPr>
              <a:spLocks noChangeArrowheads="1"/>
            </p:cNvSpPr>
            <p:nvPr/>
          </p:nvSpPr>
          <p:spPr bwMode="auto">
            <a:xfrm>
              <a:off x="-8245958" y="32480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5" name="Rectangle 205"/>
            <p:cNvSpPr>
              <a:spLocks noChangeArrowheads="1"/>
            </p:cNvSpPr>
            <p:nvPr/>
          </p:nvSpPr>
          <p:spPr bwMode="auto">
            <a:xfrm>
              <a:off x="-7718888" y="32480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66" name="Freeform 206"/>
            <p:cNvSpPr/>
            <p:nvPr/>
          </p:nvSpPr>
          <p:spPr bwMode="auto">
            <a:xfrm>
              <a:off x="-7639510" y="490538"/>
              <a:ext cx="244484" cy="557213"/>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67" name="Freeform 207"/>
            <p:cNvSpPr/>
            <p:nvPr/>
          </p:nvSpPr>
          <p:spPr bwMode="auto">
            <a:xfrm>
              <a:off x="-7528382" y="806450"/>
              <a:ext cx="76203" cy="187324"/>
            </a:xfrm>
            <a:custGeom>
              <a:avLst/>
              <a:gdLst>
                <a:gd name="T0" fmla="*/ 48 w 48"/>
                <a:gd name="T1" fmla="*/ 100 h 118"/>
                <a:gd name="T2" fmla="*/ 48 w 48"/>
                <a:gd name="T3" fmla="*/ 118 h 118"/>
                <a:gd name="T4" fmla="*/ 0 w 48"/>
                <a:gd name="T5" fmla="*/ 24 h 118"/>
                <a:gd name="T6" fmla="*/ 0 w 48"/>
                <a:gd name="T7" fmla="*/ 0 h 118"/>
                <a:gd name="T8" fmla="*/ 48 w 48"/>
                <a:gd name="T9" fmla="*/ 100 h 118"/>
              </a:gdLst>
              <a:ahLst/>
              <a:cxnLst>
                <a:cxn ang="0">
                  <a:pos x="T0" y="T1"/>
                </a:cxn>
                <a:cxn ang="0">
                  <a:pos x="T2" y="T3"/>
                </a:cxn>
                <a:cxn ang="0">
                  <a:pos x="T4" y="T5"/>
                </a:cxn>
                <a:cxn ang="0">
                  <a:pos x="T6" y="T7"/>
                </a:cxn>
                <a:cxn ang="0">
                  <a:pos x="T8" y="T9"/>
                </a:cxn>
              </a:cxnLst>
              <a:rect l="0" t="0" r="r" b="b"/>
              <a:pathLst>
                <a:path w="48" h="118">
                  <a:moveTo>
                    <a:pt x="48" y="100"/>
                  </a:moveTo>
                  <a:lnTo>
                    <a:pt x="48" y="118"/>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nvGrpSpPr>
            <p:cNvPr id="9" name="Group 409"/>
            <p:cNvGrpSpPr/>
            <p:nvPr/>
          </p:nvGrpSpPr>
          <p:grpSpPr bwMode="auto">
            <a:xfrm>
              <a:off x="-7639510" y="-3051174"/>
              <a:ext cx="3211625" cy="6216650"/>
              <a:chOff x="2459" y="-335"/>
              <a:chExt cx="2023" cy="3916"/>
            </a:xfrm>
            <a:grpFill/>
          </p:grpSpPr>
          <p:sp>
            <p:nvSpPr>
              <p:cNvPr id="1566" name="Freeform 209"/>
              <p:cNvSpPr/>
              <p:nvPr/>
            </p:nvSpPr>
            <p:spPr bwMode="auto">
              <a:xfrm>
                <a:off x="2593" y="222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7" name="Freeform 210"/>
              <p:cNvSpPr/>
              <p:nvPr/>
            </p:nvSpPr>
            <p:spPr bwMode="auto">
              <a:xfrm>
                <a:off x="2459" y="2009"/>
                <a:ext cx="154" cy="306"/>
              </a:xfrm>
              <a:custGeom>
                <a:avLst/>
                <a:gdLst>
                  <a:gd name="T0" fmla="*/ 0 w 154"/>
                  <a:gd name="T1" fmla="*/ 0 h 306"/>
                  <a:gd name="T2" fmla="*/ 0 w 154"/>
                  <a:gd name="T3" fmla="*/ 32 h 306"/>
                  <a:gd name="T4" fmla="*/ 154 w 154"/>
                  <a:gd name="T5" fmla="*/ 306 h 306"/>
                  <a:gd name="T6" fmla="*/ 154 w 154"/>
                  <a:gd name="T7" fmla="*/ 290 h 306"/>
                  <a:gd name="T8" fmla="*/ 0 w 154"/>
                  <a:gd name="T9" fmla="*/ 0 h 306"/>
                </a:gdLst>
                <a:ahLst/>
                <a:cxnLst>
                  <a:cxn ang="0">
                    <a:pos x="T0" y="T1"/>
                  </a:cxn>
                  <a:cxn ang="0">
                    <a:pos x="T2" y="T3"/>
                  </a:cxn>
                  <a:cxn ang="0">
                    <a:pos x="T4" y="T5"/>
                  </a:cxn>
                  <a:cxn ang="0">
                    <a:pos x="T6" y="T7"/>
                  </a:cxn>
                  <a:cxn ang="0">
                    <a:pos x="T8" y="T9"/>
                  </a:cxn>
                </a:cxnLst>
                <a:rect l="0" t="0" r="r" b="b"/>
                <a:pathLst>
                  <a:path w="154" h="306">
                    <a:moveTo>
                      <a:pt x="0" y="0"/>
                    </a:moveTo>
                    <a:lnTo>
                      <a:pt x="0" y="32"/>
                    </a:lnTo>
                    <a:lnTo>
                      <a:pt x="154" y="306"/>
                    </a:lnTo>
                    <a:lnTo>
                      <a:pt x="154" y="29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8" name="Freeform 211"/>
              <p:cNvSpPr/>
              <p:nvPr/>
            </p:nvSpPr>
            <p:spPr bwMode="auto">
              <a:xfrm>
                <a:off x="2459" y="206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9" name="Freeform 212"/>
              <p:cNvSpPr/>
              <p:nvPr/>
            </p:nvSpPr>
            <p:spPr bwMode="auto">
              <a:xfrm>
                <a:off x="2541" y="2209"/>
                <a:ext cx="24" cy="64"/>
              </a:xfrm>
              <a:custGeom>
                <a:avLst/>
                <a:gdLst>
                  <a:gd name="T0" fmla="*/ 24 w 24"/>
                  <a:gd name="T1" fmla="*/ 44 h 64"/>
                  <a:gd name="T2" fmla="*/ 24 w 24"/>
                  <a:gd name="T3" fmla="*/ 64 h 64"/>
                  <a:gd name="T4" fmla="*/ 0 w 24"/>
                  <a:gd name="T5" fmla="*/ 24 h 64"/>
                  <a:gd name="T6" fmla="*/ 0 w 24"/>
                  <a:gd name="T7" fmla="*/ 0 h 64"/>
                  <a:gd name="T8" fmla="*/ 24 w 24"/>
                  <a:gd name="T9" fmla="*/ 44 h 64"/>
                </a:gdLst>
                <a:ahLst/>
                <a:cxnLst>
                  <a:cxn ang="0">
                    <a:pos x="T0" y="T1"/>
                  </a:cxn>
                  <a:cxn ang="0">
                    <a:pos x="T2" y="T3"/>
                  </a:cxn>
                  <a:cxn ang="0">
                    <a:pos x="T4" y="T5"/>
                  </a:cxn>
                  <a:cxn ang="0">
                    <a:pos x="T6" y="T7"/>
                  </a:cxn>
                  <a:cxn ang="0">
                    <a:pos x="T8" y="T9"/>
                  </a:cxn>
                </a:cxnLst>
                <a:rect l="0" t="0" r="r" b="b"/>
                <a:pathLst>
                  <a:path w="24" h="64">
                    <a:moveTo>
                      <a:pt x="24" y="44"/>
                    </a:moveTo>
                    <a:lnTo>
                      <a:pt x="24" y="64"/>
                    </a:lnTo>
                    <a:lnTo>
                      <a:pt x="0" y="24"/>
                    </a:lnTo>
                    <a:lnTo>
                      <a:pt x="0" y="0"/>
                    </a:lnTo>
                    <a:lnTo>
                      <a:pt x="24"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0" name="Freeform 213"/>
              <p:cNvSpPr/>
              <p:nvPr/>
            </p:nvSpPr>
            <p:spPr bwMode="auto">
              <a:xfrm>
                <a:off x="2579" y="2279"/>
                <a:ext cx="10" cy="36"/>
              </a:xfrm>
              <a:custGeom>
                <a:avLst/>
                <a:gdLst>
                  <a:gd name="T0" fmla="*/ 0 w 10"/>
                  <a:gd name="T1" fmla="*/ 0 h 36"/>
                  <a:gd name="T2" fmla="*/ 10 w 10"/>
                  <a:gd name="T3" fmla="*/ 18 h 36"/>
                  <a:gd name="T4" fmla="*/ 10 w 10"/>
                  <a:gd name="T5" fmla="*/ 36 h 36"/>
                  <a:gd name="T6" fmla="*/ 0 w 10"/>
                  <a:gd name="T7" fmla="*/ 20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1" name="Freeform 214"/>
              <p:cNvSpPr/>
              <p:nvPr/>
            </p:nvSpPr>
            <p:spPr bwMode="auto">
              <a:xfrm>
                <a:off x="2605" y="232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2" name="Freeform 215"/>
              <p:cNvSpPr/>
              <p:nvPr/>
            </p:nvSpPr>
            <p:spPr bwMode="auto">
              <a:xfrm>
                <a:off x="2459" y="212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3" name="Freeform 216"/>
              <p:cNvSpPr/>
              <p:nvPr/>
            </p:nvSpPr>
            <p:spPr bwMode="auto">
              <a:xfrm>
                <a:off x="2509" y="2205"/>
                <a:ext cx="104" cy="186"/>
              </a:xfrm>
              <a:custGeom>
                <a:avLst/>
                <a:gdLst>
                  <a:gd name="T0" fmla="*/ 104 w 104"/>
                  <a:gd name="T1" fmla="*/ 170 h 186"/>
                  <a:gd name="T2" fmla="*/ 104 w 104"/>
                  <a:gd name="T3" fmla="*/ 186 h 186"/>
                  <a:gd name="T4" fmla="*/ 0 w 104"/>
                  <a:gd name="T5" fmla="*/ 26 h 186"/>
                  <a:gd name="T6" fmla="*/ 0 w 104"/>
                  <a:gd name="T7" fmla="*/ 0 h 186"/>
                  <a:gd name="T8" fmla="*/ 104 w 104"/>
                  <a:gd name="T9" fmla="*/ 170 h 186"/>
                </a:gdLst>
                <a:ahLst/>
                <a:cxnLst>
                  <a:cxn ang="0">
                    <a:pos x="T0" y="T1"/>
                  </a:cxn>
                  <a:cxn ang="0">
                    <a:pos x="T2" y="T3"/>
                  </a:cxn>
                  <a:cxn ang="0">
                    <a:pos x="T4" y="T5"/>
                  </a:cxn>
                  <a:cxn ang="0">
                    <a:pos x="T6" y="T7"/>
                  </a:cxn>
                  <a:cxn ang="0">
                    <a:pos x="T8" y="T9"/>
                  </a:cxn>
                </a:cxnLst>
                <a:rect l="0" t="0" r="r" b="b"/>
                <a:pathLst>
                  <a:path w="104" h="186">
                    <a:moveTo>
                      <a:pt x="104" y="170"/>
                    </a:moveTo>
                    <a:lnTo>
                      <a:pt x="104" y="186"/>
                    </a:lnTo>
                    <a:lnTo>
                      <a:pt x="0" y="26"/>
                    </a:lnTo>
                    <a:lnTo>
                      <a:pt x="0" y="0"/>
                    </a:lnTo>
                    <a:lnTo>
                      <a:pt x="104" y="17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4" name="Freeform 217"/>
              <p:cNvSpPr/>
              <p:nvPr/>
            </p:nvSpPr>
            <p:spPr bwMode="auto">
              <a:xfrm>
                <a:off x="2459" y="2181"/>
                <a:ext cx="58" cy="114"/>
              </a:xfrm>
              <a:custGeom>
                <a:avLst/>
                <a:gdLst>
                  <a:gd name="T0" fmla="*/ 0 w 58"/>
                  <a:gd name="T1" fmla="*/ 0 h 114"/>
                  <a:gd name="T2" fmla="*/ 58 w 58"/>
                  <a:gd name="T3" fmla="*/ 88 h 114"/>
                  <a:gd name="T4" fmla="*/ 58 w 58"/>
                  <a:gd name="T5" fmla="*/ 114 h 114"/>
                  <a:gd name="T6" fmla="*/ 0 w 58"/>
                  <a:gd name="T7" fmla="*/ 32 h 114"/>
                  <a:gd name="T8" fmla="*/ 0 w 58"/>
                  <a:gd name="T9" fmla="*/ 0 h 114"/>
                </a:gdLst>
                <a:ahLst/>
                <a:cxnLst>
                  <a:cxn ang="0">
                    <a:pos x="T0" y="T1"/>
                  </a:cxn>
                  <a:cxn ang="0">
                    <a:pos x="T2" y="T3"/>
                  </a:cxn>
                  <a:cxn ang="0">
                    <a:pos x="T4" y="T5"/>
                  </a:cxn>
                  <a:cxn ang="0">
                    <a:pos x="T6" y="T7"/>
                  </a:cxn>
                  <a:cxn ang="0">
                    <a:pos x="T8" y="T9"/>
                  </a:cxn>
                </a:cxnLst>
                <a:rect l="0" t="0" r="r" b="b"/>
                <a:pathLst>
                  <a:path w="58" h="114">
                    <a:moveTo>
                      <a:pt x="0" y="0"/>
                    </a:moveTo>
                    <a:lnTo>
                      <a:pt x="58" y="88"/>
                    </a:lnTo>
                    <a:lnTo>
                      <a:pt x="58" y="11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5" name="Freeform 218"/>
              <p:cNvSpPr/>
              <p:nvPr/>
            </p:nvSpPr>
            <p:spPr bwMode="auto">
              <a:xfrm>
                <a:off x="2575" y="2357"/>
                <a:ext cx="38" cy="72"/>
              </a:xfrm>
              <a:custGeom>
                <a:avLst/>
                <a:gdLst>
                  <a:gd name="T0" fmla="*/ 38 w 38"/>
                  <a:gd name="T1" fmla="*/ 56 h 72"/>
                  <a:gd name="T2" fmla="*/ 38 w 38"/>
                  <a:gd name="T3" fmla="*/ 72 h 72"/>
                  <a:gd name="T4" fmla="*/ 0 w 38"/>
                  <a:gd name="T5" fmla="*/ 20 h 72"/>
                  <a:gd name="T6" fmla="*/ 0 w 38"/>
                  <a:gd name="T7" fmla="*/ 0 h 72"/>
                  <a:gd name="T8" fmla="*/ 38 w 38"/>
                  <a:gd name="T9" fmla="*/ 56 h 72"/>
                </a:gdLst>
                <a:ahLst/>
                <a:cxnLst>
                  <a:cxn ang="0">
                    <a:pos x="T0" y="T1"/>
                  </a:cxn>
                  <a:cxn ang="0">
                    <a:pos x="T2" y="T3"/>
                  </a:cxn>
                  <a:cxn ang="0">
                    <a:pos x="T4" y="T5"/>
                  </a:cxn>
                  <a:cxn ang="0">
                    <a:pos x="T6" y="T7"/>
                  </a:cxn>
                  <a:cxn ang="0">
                    <a:pos x="T8" y="T9"/>
                  </a:cxn>
                </a:cxnLst>
                <a:rect l="0" t="0" r="r" b="b"/>
                <a:pathLst>
                  <a:path w="38" h="72">
                    <a:moveTo>
                      <a:pt x="38" y="56"/>
                    </a:moveTo>
                    <a:lnTo>
                      <a:pt x="38" y="72"/>
                    </a:lnTo>
                    <a:lnTo>
                      <a:pt x="0" y="20"/>
                    </a:lnTo>
                    <a:lnTo>
                      <a:pt x="0" y="0"/>
                    </a:lnTo>
                    <a:lnTo>
                      <a:pt x="38"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6" name="Freeform 219"/>
              <p:cNvSpPr/>
              <p:nvPr/>
            </p:nvSpPr>
            <p:spPr bwMode="auto">
              <a:xfrm>
                <a:off x="2459" y="2235"/>
                <a:ext cx="16" cy="52"/>
              </a:xfrm>
              <a:custGeom>
                <a:avLst/>
                <a:gdLst>
                  <a:gd name="T0" fmla="*/ 0 w 16"/>
                  <a:gd name="T1" fmla="*/ 0 h 52"/>
                  <a:gd name="T2" fmla="*/ 16 w 16"/>
                  <a:gd name="T3" fmla="*/ 24 h 52"/>
                  <a:gd name="T4" fmla="*/ 16 w 16"/>
                  <a:gd name="T5" fmla="*/ 52 h 52"/>
                  <a:gd name="T6" fmla="*/ 0 w 16"/>
                  <a:gd name="T7" fmla="*/ 30 h 52"/>
                  <a:gd name="T8" fmla="*/ 0 w 16"/>
                  <a:gd name="T9" fmla="*/ 0 h 52"/>
                </a:gdLst>
                <a:ahLst/>
                <a:cxnLst>
                  <a:cxn ang="0">
                    <a:pos x="T0" y="T1"/>
                  </a:cxn>
                  <a:cxn ang="0">
                    <a:pos x="T2" y="T3"/>
                  </a:cxn>
                  <a:cxn ang="0">
                    <a:pos x="T4" y="T5"/>
                  </a:cxn>
                  <a:cxn ang="0">
                    <a:pos x="T6" y="T7"/>
                  </a:cxn>
                  <a:cxn ang="0">
                    <a:pos x="T8" y="T9"/>
                  </a:cxn>
                </a:cxnLst>
                <a:rect l="0" t="0" r="r" b="b"/>
                <a:pathLst>
                  <a:path w="16" h="52">
                    <a:moveTo>
                      <a:pt x="0" y="0"/>
                    </a:moveTo>
                    <a:lnTo>
                      <a:pt x="16" y="24"/>
                    </a:lnTo>
                    <a:lnTo>
                      <a:pt x="16" y="5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7" name="Freeform 220"/>
              <p:cNvSpPr/>
              <p:nvPr/>
            </p:nvSpPr>
            <p:spPr bwMode="auto">
              <a:xfrm>
                <a:off x="2491" y="2279"/>
                <a:ext cx="56" cy="102"/>
              </a:xfrm>
              <a:custGeom>
                <a:avLst/>
                <a:gdLst>
                  <a:gd name="T0" fmla="*/ 56 w 56"/>
                  <a:gd name="T1" fmla="*/ 80 h 102"/>
                  <a:gd name="T2" fmla="*/ 56 w 56"/>
                  <a:gd name="T3" fmla="*/ 102 h 102"/>
                  <a:gd name="T4" fmla="*/ 0 w 56"/>
                  <a:gd name="T5" fmla="*/ 28 h 102"/>
                  <a:gd name="T6" fmla="*/ 0 w 56"/>
                  <a:gd name="T7" fmla="*/ 0 h 102"/>
                  <a:gd name="T8" fmla="*/ 56 w 56"/>
                  <a:gd name="T9" fmla="*/ 80 h 102"/>
                </a:gdLst>
                <a:ahLst/>
                <a:cxnLst>
                  <a:cxn ang="0">
                    <a:pos x="T0" y="T1"/>
                  </a:cxn>
                  <a:cxn ang="0">
                    <a:pos x="T2" y="T3"/>
                  </a:cxn>
                  <a:cxn ang="0">
                    <a:pos x="T4" y="T5"/>
                  </a:cxn>
                  <a:cxn ang="0">
                    <a:pos x="T6" y="T7"/>
                  </a:cxn>
                  <a:cxn ang="0">
                    <a:pos x="T8" y="T9"/>
                  </a:cxn>
                </a:cxnLst>
                <a:rect l="0" t="0" r="r" b="b"/>
                <a:pathLst>
                  <a:path w="56" h="102">
                    <a:moveTo>
                      <a:pt x="56" y="80"/>
                    </a:moveTo>
                    <a:lnTo>
                      <a:pt x="56" y="102"/>
                    </a:lnTo>
                    <a:lnTo>
                      <a:pt x="0" y="28"/>
                    </a:lnTo>
                    <a:lnTo>
                      <a:pt x="0" y="0"/>
                    </a:lnTo>
                    <a:lnTo>
                      <a:pt x="56" y="8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8" name="Freeform 221"/>
              <p:cNvSpPr/>
              <p:nvPr/>
            </p:nvSpPr>
            <p:spPr bwMode="auto">
              <a:xfrm>
                <a:off x="2563" y="2379"/>
                <a:ext cx="8" cy="34"/>
              </a:xfrm>
              <a:custGeom>
                <a:avLst/>
                <a:gdLst>
                  <a:gd name="T0" fmla="*/ 8 w 8"/>
                  <a:gd name="T1" fmla="*/ 14 h 34"/>
                  <a:gd name="T2" fmla="*/ 8 w 8"/>
                  <a:gd name="T3" fmla="*/ 34 h 34"/>
                  <a:gd name="T4" fmla="*/ 0 w 8"/>
                  <a:gd name="T5" fmla="*/ 22 h 34"/>
                  <a:gd name="T6" fmla="*/ 0 w 8"/>
                  <a:gd name="T7" fmla="*/ 0 h 34"/>
                  <a:gd name="T8" fmla="*/ 8 w 8"/>
                  <a:gd name="T9" fmla="*/ 14 h 34"/>
                </a:gdLst>
                <a:ahLst/>
                <a:cxnLst>
                  <a:cxn ang="0">
                    <a:pos x="T0" y="T1"/>
                  </a:cxn>
                  <a:cxn ang="0">
                    <a:pos x="T2" y="T3"/>
                  </a:cxn>
                  <a:cxn ang="0">
                    <a:pos x="T4" y="T5"/>
                  </a:cxn>
                  <a:cxn ang="0">
                    <a:pos x="T6" y="T7"/>
                  </a:cxn>
                  <a:cxn ang="0">
                    <a:pos x="T8" y="T9"/>
                  </a:cxn>
                </a:cxnLst>
                <a:rect l="0" t="0" r="r" b="b"/>
                <a:pathLst>
                  <a:path w="8" h="34">
                    <a:moveTo>
                      <a:pt x="8" y="14"/>
                    </a:moveTo>
                    <a:lnTo>
                      <a:pt x="8" y="34"/>
                    </a:lnTo>
                    <a:lnTo>
                      <a:pt x="0" y="22"/>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79" name="Freeform 222"/>
              <p:cNvSpPr/>
              <p:nvPr/>
            </p:nvSpPr>
            <p:spPr bwMode="auto">
              <a:xfrm>
                <a:off x="2587" y="2413"/>
                <a:ext cx="26" cy="52"/>
              </a:xfrm>
              <a:custGeom>
                <a:avLst/>
                <a:gdLst>
                  <a:gd name="T0" fmla="*/ 26 w 26"/>
                  <a:gd name="T1" fmla="*/ 36 h 52"/>
                  <a:gd name="T2" fmla="*/ 26 w 26"/>
                  <a:gd name="T3" fmla="*/ 52 h 52"/>
                  <a:gd name="T4" fmla="*/ 0 w 26"/>
                  <a:gd name="T5" fmla="*/ 20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20"/>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0" name="Freeform 223"/>
              <p:cNvSpPr/>
              <p:nvPr/>
            </p:nvSpPr>
            <p:spPr bwMode="auto">
              <a:xfrm>
                <a:off x="2459" y="2291"/>
                <a:ext cx="48" cy="88"/>
              </a:xfrm>
              <a:custGeom>
                <a:avLst/>
                <a:gdLst>
                  <a:gd name="T0" fmla="*/ 0 w 48"/>
                  <a:gd name="T1" fmla="*/ 0 h 88"/>
                  <a:gd name="T2" fmla="*/ 48 w 48"/>
                  <a:gd name="T3" fmla="*/ 62 h 88"/>
                  <a:gd name="T4" fmla="*/ 48 w 48"/>
                  <a:gd name="T5" fmla="*/ 88 h 88"/>
                  <a:gd name="T6" fmla="*/ 0 w 48"/>
                  <a:gd name="T7" fmla="*/ 30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1" name="Freeform 224"/>
              <p:cNvSpPr/>
              <p:nvPr/>
            </p:nvSpPr>
            <p:spPr bwMode="auto">
              <a:xfrm>
                <a:off x="2523" y="2371"/>
                <a:ext cx="10" cy="38"/>
              </a:xfrm>
              <a:custGeom>
                <a:avLst/>
                <a:gdLst>
                  <a:gd name="T0" fmla="*/ 10 w 10"/>
                  <a:gd name="T1" fmla="*/ 38 h 38"/>
                  <a:gd name="T2" fmla="*/ 0 w 10"/>
                  <a:gd name="T3" fmla="*/ 26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6"/>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2" name="Freeform 225"/>
              <p:cNvSpPr/>
              <p:nvPr/>
            </p:nvSpPr>
            <p:spPr bwMode="auto">
              <a:xfrm>
                <a:off x="2547" y="240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3" name="Freeform 226"/>
              <p:cNvSpPr/>
              <p:nvPr/>
            </p:nvSpPr>
            <p:spPr bwMode="auto">
              <a:xfrm>
                <a:off x="2595" y="2463"/>
                <a:ext cx="18" cy="38"/>
              </a:xfrm>
              <a:custGeom>
                <a:avLst/>
                <a:gdLst>
                  <a:gd name="T0" fmla="*/ 18 w 18"/>
                  <a:gd name="T1" fmla="*/ 22 h 38"/>
                  <a:gd name="T2" fmla="*/ 18 w 18"/>
                  <a:gd name="T3" fmla="*/ 38 h 38"/>
                  <a:gd name="T4" fmla="*/ 0 w 18"/>
                  <a:gd name="T5" fmla="*/ 18 h 38"/>
                  <a:gd name="T6" fmla="*/ 0 w 18"/>
                  <a:gd name="T7" fmla="*/ 0 h 38"/>
                  <a:gd name="T8" fmla="*/ 18 w 18"/>
                  <a:gd name="T9" fmla="*/ 22 h 38"/>
                </a:gdLst>
                <a:ahLst/>
                <a:cxnLst>
                  <a:cxn ang="0">
                    <a:pos x="T0" y="T1"/>
                  </a:cxn>
                  <a:cxn ang="0">
                    <a:pos x="T2" y="T3"/>
                  </a:cxn>
                  <a:cxn ang="0">
                    <a:pos x="T4" y="T5"/>
                  </a:cxn>
                  <a:cxn ang="0">
                    <a:pos x="T6" y="T7"/>
                  </a:cxn>
                  <a:cxn ang="0">
                    <a:pos x="T8" y="T9"/>
                  </a:cxn>
                </a:cxnLst>
                <a:rect l="0" t="0" r="r" b="b"/>
                <a:pathLst>
                  <a:path w="18" h="38">
                    <a:moveTo>
                      <a:pt x="18" y="22"/>
                    </a:moveTo>
                    <a:lnTo>
                      <a:pt x="18" y="38"/>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4" name="Freeform 227"/>
              <p:cNvSpPr/>
              <p:nvPr/>
            </p:nvSpPr>
            <p:spPr bwMode="auto">
              <a:xfrm>
                <a:off x="2595" y="2503"/>
                <a:ext cx="18" cy="36"/>
              </a:xfrm>
              <a:custGeom>
                <a:avLst/>
                <a:gdLst>
                  <a:gd name="T0" fmla="*/ 18 w 18"/>
                  <a:gd name="T1" fmla="*/ 20 h 36"/>
                  <a:gd name="T2" fmla="*/ 18 w 18"/>
                  <a:gd name="T3" fmla="*/ 36 h 36"/>
                  <a:gd name="T4" fmla="*/ 0 w 18"/>
                  <a:gd name="T5" fmla="*/ 16 h 36"/>
                  <a:gd name="T6" fmla="*/ 0 w 18"/>
                  <a:gd name="T7" fmla="*/ 0 h 36"/>
                  <a:gd name="T8" fmla="*/ 18 w 18"/>
                  <a:gd name="T9" fmla="*/ 20 h 36"/>
                </a:gdLst>
                <a:ahLst/>
                <a:cxnLst>
                  <a:cxn ang="0">
                    <a:pos x="T0" y="T1"/>
                  </a:cxn>
                  <a:cxn ang="0">
                    <a:pos x="T2" y="T3"/>
                  </a:cxn>
                  <a:cxn ang="0">
                    <a:pos x="T4" y="T5"/>
                  </a:cxn>
                  <a:cxn ang="0">
                    <a:pos x="T6" y="T7"/>
                  </a:cxn>
                  <a:cxn ang="0">
                    <a:pos x="T8" y="T9"/>
                  </a:cxn>
                </a:cxnLst>
                <a:rect l="0" t="0" r="r" b="b"/>
                <a:pathLst>
                  <a:path w="18" h="36">
                    <a:moveTo>
                      <a:pt x="18" y="20"/>
                    </a:moveTo>
                    <a:lnTo>
                      <a:pt x="18" y="36"/>
                    </a:lnTo>
                    <a:lnTo>
                      <a:pt x="0" y="16"/>
                    </a:lnTo>
                    <a:lnTo>
                      <a:pt x="0" y="0"/>
                    </a:lnTo>
                    <a:lnTo>
                      <a:pt x="18"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5" name="Freeform 228"/>
              <p:cNvSpPr/>
              <p:nvPr/>
            </p:nvSpPr>
            <p:spPr bwMode="auto">
              <a:xfrm>
                <a:off x="2459" y="2403"/>
                <a:ext cx="50" cy="80"/>
              </a:xfrm>
              <a:custGeom>
                <a:avLst/>
                <a:gdLst>
                  <a:gd name="T0" fmla="*/ 0 w 50"/>
                  <a:gd name="T1" fmla="*/ 0 h 80"/>
                  <a:gd name="T2" fmla="*/ 50 w 50"/>
                  <a:gd name="T3" fmla="*/ 54 h 80"/>
                  <a:gd name="T4" fmla="*/ 50 w 50"/>
                  <a:gd name="T5" fmla="*/ 80 h 80"/>
                  <a:gd name="T6" fmla="*/ 0 w 50"/>
                  <a:gd name="T7" fmla="*/ 32 h 80"/>
                  <a:gd name="T8" fmla="*/ 0 w 50"/>
                  <a:gd name="T9" fmla="*/ 0 h 80"/>
                </a:gdLst>
                <a:ahLst/>
                <a:cxnLst>
                  <a:cxn ang="0">
                    <a:pos x="T0" y="T1"/>
                  </a:cxn>
                  <a:cxn ang="0">
                    <a:pos x="T2" y="T3"/>
                  </a:cxn>
                  <a:cxn ang="0">
                    <a:pos x="T4" y="T5"/>
                  </a:cxn>
                  <a:cxn ang="0">
                    <a:pos x="T6" y="T7"/>
                  </a:cxn>
                  <a:cxn ang="0">
                    <a:pos x="T8" y="T9"/>
                  </a:cxn>
                </a:cxnLst>
                <a:rect l="0" t="0" r="r" b="b"/>
                <a:pathLst>
                  <a:path w="50" h="80">
                    <a:moveTo>
                      <a:pt x="0" y="0"/>
                    </a:moveTo>
                    <a:lnTo>
                      <a:pt x="50" y="54"/>
                    </a:lnTo>
                    <a:lnTo>
                      <a:pt x="50" y="8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6" name="Freeform 229"/>
              <p:cNvSpPr/>
              <p:nvPr/>
            </p:nvSpPr>
            <p:spPr bwMode="auto">
              <a:xfrm>
                <a:off x="2525" y="2471"/>
                <a:ext cx="14" cy="38"/>
              </a:xfrm>
              <a:custGeom>
                <a:avLst/>
                <a:gdLst>
                  <a:gd name="T0" fmla="*/ 0 w 14"/>
                  <a:gd name="T1" fmla="*/ 0 h 38"/>
                  <a:gd name="T2" fmla="*/ 14 w 14"/>
                  <a:gd name="T3" fmla="*/ 16 h 38"/>
                  <a:gd name="T4" fmla="*/ 14 w 14"/>
                  <a:gd name="T5" fmla="*/ 38 h 38"/>
                  <a:gd name="T6" fmla="*/ 0 w 14"/>
                  <a:gd name="T7" fmla="*/ 26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7" name="Freeform 230"/>
              <p:cNvSpPr/>
              <p:nvPr/>
            </p:nvSpPr>
            <p:spPr bwMode="auto">
              <a:xfrm>
                <a:off x="2553" y="2501"/>
                <a:ext cx="60" cy="76"/>
              </a:xfrm>
              <a:custGeom>
                <a:avLst/>
                <a:gdLst>
                  <a:gd name="T0" fmla="*/ 60 w 60"/>
                  <a:gd name="T1" fmla="*/ 62 h 76"/>
                  <a:gd name="T2" fmla="*/ 60 w 60"/>
                  <a:gd name="T3" fmla="*/ 76 h 76"/>
                  <a:gd name="T4" fmla="*/ 2 w 60"/>
                  <a:gd name="T5" fmla="*/ 22 h 76"/>
                  <a:gd name="T6" fmla="*/ 2 w 60"/>
                  <a:gd name="T7" fmla="*/ 2 h 76"/>
                  <a:gd name="T8" fmla="*/ 0 w 60"/>
                  <a:gd name="T9" fmla="*/ 0 h 76"/>
                  <a:gd name="T10" fmla="*/ 60 w 60"/>
                  <a:gd name="T11" fmla="*/ 62 h 76"/>
                </a:gdLst>
                <a:ahLst/>
                <a:cxnLst>
                  <a:cxn ang="0">
                    <a:pos x="T0" y="T1"/>
                  </a:cxn>
                  <a:cxn ang="0">
                    <a:pos x="T2" y="T3"/>
                  </a:cxn>
                  <a:cxn ang="0">
                    <a:pos x="T4" y="T5"/>
                  </a:cxn>
                  <a:cxn ang="0">
                    <a:pos x="T6" y="T7"/>
                  </a:cxn>
                  <a:cxn ang="0">
                    <a:pos x="T8" y="T9"/>
                  </a:cxn>
                  <a:cxn ang="0">
                    <a:pos x="T10" y="T11"/>
                  </a:cxn>
                </a:cxnLst>
                <a:rect l="0" t="0" r="r" b="b"/>
                <a:pathLst>
                  <a:path w="60" h="76">
                    <a:moveTo>
                      <a:pt x="60" y="62"/>
                    </a:moveTo>
                    <a:lnTo>
                      <a:pt x="60" y="76"/>
                    </a:lnTo>
                    <a:lnTo>
                      <a:pt x="2" y="22"/>
                    </a:lnTo>
                    <a:lnTo>
                      <a:pt x="2" y="2"/>
                    </a:lnTo>
                    <a:lnTo>
                      <a:pt x="0" y="0"/>
                    </a:lnTo>
                    <a:lnTo>
                      <a:pt x="60"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8" name="Freeform 231"/>
              <p:cNvSpPr/>
              <p:nvPr/>
            </p:nvSpPr>
            <p:spPr bwMode="auto">
              <a:xfrm>
                <a:off x="2459" y="245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89" name="Freeform 232"/>
              <p:cNvSpPr/>
              <p:nvPr/>
            </p:nvSpPr>
            <p:spPr bwMode="auto">
              <a:xfrm>
                <a:off x="2597" y="2585"/>
                <a:ext cx="16" cy="30"/>
              </a:xfrm>
              <a:custGeom>
                <a:avLst/>
                <a:gdLst>
                  <a:gd name="T0" fmla="*/ 16 w 16"/>
                  <a:gd name="T1" fmla="*/ 14 h 30"/>
                  <a:gd name="T2" fmla="*/ 16 w 16"/>
                  <a:gd name="T3" fmla="*/ 30 h 30"/>
                  <a:gd name="T4" fmla="*/ 0 w 16"/>
                  <a:gd name="T5" fmla="*/ 18 h 30"/>
                  <a:gd name="T6" fmla="*/ 0 w 16"/>
                  <a:gd name="T7" fmla="*/ 0 h 30"/>
                  <a:gd name="T8" fmla="*/ 16 w 16"/>
                  <a:gd name="T9" fmla="*/ 14 h 30"/>
                </a:gdLst>
                <a:ahLst/>
                <a:cxnLst>
                  <a:cxn ang="0">
                    <a:pos x="T0" y="T1"/>
                  </a:cxn>
                  <a:cxn ang="0">
                    <a:pos x="T2" y="T3"/>
                  </a:cxn>
                  <a:cxn ang="0">
                    <a:pos x="T4" y="T5"/>
                  </a:cxn>
                  <a:cxn ang="0">
                    <a:pos x="T6" y="T7"/>
                  </a:cxn>
                  <a:cxn ang="0">
                    <a:pos x="T8" y="T9"/>
                  </a:cxn>
                </a:cxnLst>
                <a:rect l="0" t="0" r="r" b="b"/>
                <a:pathLst>
                  <a:path w="16" h="30">
                    <a:moveTo>
                      <a:pt x="16" y="14"/>
                    </a:moveTo>
                    <a:lnTo>
                      <a:pt x="16" y="30"/>
                    </a:lnTo>
                    <a:lnTo>
                      <a:pt x="0" y="18"/>
                    </a:lnTo>
                    <a:lnTo>
                      <a:pt x="0" y="0"/>
                    </a:lnTo>
                    <a:lnTo>
                      <a:pt x="16"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0" name="Freeform 233"/>
              <p:cNvSpPr/>
              <p:nvPr/>
            </p:nvSpPr>
            <p:spPr bwMode="auto">
              <a:xfrm>
                <a:off x="2459" y="251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1" name="Freeform 234"/>
              <p:cNvSpPr/>
              <p:nvPr/>
            </p:nvSpPr>
            <p:spPr bwMode="auto">
              <a:xfrm>
                <a:off x="2531" y="2573"/>
                <a:ext cx="18" cy="36"/>
              </a:xfrm>
              <a:custGeom>
                <a:avLst/>
                <a:gdLst>
                  <a:gd name="T0" fmla="*/ 18 w 18"/>
                  <a:gd name="T1" fmla="*/ 12 h 36"/>
                  <a:gd name="T2" fmla="*/ 18 w 18"/>
                  <a:gd name="T3" fmla="*/ 36 h 36"/>
                  <a:gd name="T4" fmla="*/ 2 w 18"/>
                  <a:gd name="T5" fmla="*/ 24 h 36"/>
                  <a:gd name="T6" fmla="*/ 2 w 18"/>
                  <a:gd name="T7" fmla="*/ 2 h 36"/>
                  <a:gd name="T8" fmla="*/ 0 w 18"/>
                  <a:gd name="T9" fmla="*/ 0 h 36"/>
                  <a:gd name="T10" fmla="*/ 18 w 18"/>
                  <a:gd name="T11" fmla="*/ 12 h 36"/>
                </a:gdLst>
                <a:ahLst/>
                <a:cxnLst>
                  <a:cxn ang="0">
                    <a:pos x="T0" y="T1"/>
                  </a:cxn>
                  <a:cxn ang="0">
                    <a:pos x="T2" y="T3"/>
                  </a:cxn>
                  <a:cxn ang="0">
                    <a:pos x="T4" y="T5"/>
                  </a:cxn>
                  <a:cxn ang="0">
                    <a:pos x="T6" y="T7"/>
                  </a:cxn>
                  <a:cxn ang="0">
                    <a:pos x="T8" y="T9"/>
                  </a:cxn>
                  <a:cxn ang="0">
                    <a:pos x="T10" y="T11"/>
                  </a:cxn>
                </a:cxnLst>
                <a:rect l="0" t="0" r="r" b="b"/>
                <a:pathLst>
                  <a:path w="18" h="36">
                    <a:moveTo>
                      <a:pt x="18" y="12"/>
                    </a:moveTo>
                    <a:lnTo>
                      <a:pt x="18" y="36"/>
                    </a:lnTo>
                    <a:lnTo>
                      <a:pt x="2" y="24"/>
                    </a:lnTo>
                    <a:lnTo>
                      <a:pt x="2" y="2"/>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2" name="Freeform 235"/>
              <p:cNvSpPr/>
              <p:nvPr/>
            </p:nvSpPr>
            <p:spPr bwMode="auto">
              <a:xfrm>
                <a:off x="2565" y="2597"/>
                <a:ext cx="48" cy="55"/>
              </a:xfrm>
              <a:custGeom>
                <a:avLst/>
                <a:gdLst>
                  <a:gd name="T0" fmla="*/ 48 w 48"/>
                  <a:gd name="T1" fmla="*/ 39 h 55"/>
                  <a:gd name="T2" fmla="*/ 48 w 48"/>
                  <a:gd name="T3" fmla="*/ 55 h 55"/>
                  <a:gd name="T4" fmla="*/ 0 w 48"/>
                  <a:gd name="T5" fmla="*/ 22 h 55"/>
                  <a:gd name="T6" fmla="*/ 0 w 48"/>
                  <a:gd name="T7" fmla="*/ 0 h 55"/>
                  <a:gd name="T8" fmla="*/ 48 w 48"/>
                  <a:gd name="T9" fmla="*/ 39 h 55"/>
                </a:gdLst>
                <a:ahLst/>
                <a:cxnLst>
                  <a:cxn ang="0">
                    <a:pos x="T0" y="T1"/>
                  </a:cxn>
                  <a:cxn ang="0">
                    <a:pos x="T2" y="T3"/>
                  </a:cxn>
                  <a:cxn ang="0">
                    <a:pos x="T4" y="T5"/>
                  </a:cxn>
                  <a:cxn ang="0">
                    <a:pos x="T6" y="T7"/>
                  </a:cxn>
                  <a:cxn ang="0">
                    <a:pos x="T8" y="T9"/>
                  </a:cxn>
                </a:cxnLst>
                <a:rect l="0" t="0" r="r" b="b"/>
                <a:pathLst>
                  <a:path w="48" h="55">
                    <a:moveTo>
                      <a:pt x="48" y="39"/>
                    </a:moveTo>
                    <a:lnTo>
                      <a:pt x="48" y="55"/>
                    </a:lnTo>
                    <a:lnTo>
                      <a:pt x="0" y="22"/>
                    </a:lnTo>
                    <a:lnTo>
                      <a:pt x="0" y="0"/>
                    </a:lnTo>
                    <a:lnTo>
                      <a:pt x="48" y="3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3" name="Freeform 236"/>
              <p:cNvSpPr/>
              <p:nvPr/>
            </p:nvSpPr>
            <p:spPr bwMode="auto">
              <a:xfrm>
                <a:off x="2459" y="2571"/>
                <a:ext cx="18" cy="42"/>
              </a:xfrm>
              <a:custGeom>
                <a:avLst/>
                <a:gdLst>
                  <a:gd name="T0" fmla="*/ 0 w 18"/>
                  <a:gd name="T1" fmla="*/ 0 h 42"/>
                  <a:gd name="T2" fmla="*/ 18 w 18"/>
                  <a:gd name="T3" fmla="*/ 12 h 42"/>
                  <a:gd name="T4" fmla="*/ 18 w 18"/>
                  <a:gd name="T5" fmla="*/ 42 h 42"/>
                  <a:gd name="T6" fmla="*/ 0 w 18"/>
                  <a:gd name="T7" fmla="*/ 32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4" name="Freeform 237"/>
              <p:cNvSpPr/>
              <p:nvPr/>
            </p:nvSpPr>
            <p:spPr bwMode="auto">
              <a:xfrm>
                <a:off x="2493" y="2593"/>
                <a:ext cx="16" cy="38"/>
              </a:xfrm>
              <a:custGeom>
                <a:avLst/>
                <a:gdLst>
                  <a:gd name="T0" fmla="*/ 16 w 16"/>
                  <a:gd name="T1" fmla="*/ 12 h 38"/>
                  <a:gd name="T2" fmla="*/ 16 w 16"/>
                  <a:gd name="T3" fmla="*/ 38 h 38"/>
                  <a:gd name="T4" fmla="*/ 0 w 16"/>
                  <a:gd name="T5" fmla="*/ 28 h 38"/>
                  <a:gd name="T6" fmla="*/ 0 w 16"/>
                  <a:gd name="T7" fmla="*/ 0 h 38"/>
                  <a:gd name="T8" fmla="*/ 16 w 16"/>
                  <a:gd name="T9" fmla="*/ 12 h 38"/>
                </a:gdLst>
                <a:ahLst/>
                <a:cxnLst>
                  <a:cxn ang="0">
                    <a:pos x="T0" y="T1"/>
                  </a:cxn>
                  <a:cxn ang="0">
                    <a:pos x="T2" y="T3"/>
                  </a:cxn>
                  <a:cxn ang="0">
                    <a:pos x="T4" y="T5"/>
                  </a:cxn>
                  <a:cxn ang="0">
                    <a:pos x="T6" y="T7"/>
                  </a:cxn>
                  <a:cxn ang="0">
                    <a:pos x="T8" y="T9"/>
                  </a:cxn>
                </a:cxnLst>
                <a:rect l="0" t="0" r="r" b="b"/>
                <a:pathLst>
                  <a:path w="16" h="38">
                    <a:moveTo>
                      <a:pt x="16" y="12"/>
                    </a:moveTo>
                    <a:lnTo>
                      <a:pt x="16" y="38"/>
                    </a:lnTo>
                    <a:lnTo>
                      <a:pt x="0" y="28"/>
                    </a:lnTo>
                    <a:lnTo>
                      <a:pt x="0" y="0"/>
                    </a:lnTo>
                    <a:lnTo>
                      <a:pt x="16"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5" name="Freeform 238"/>
              <p:cNvSpPr/>
              <p:nvPr/>
            </p:nvSpPr>
            <p:spPr bwMode="auto">
              <a:xfrm>
                <a:off x="2525" y="2615"/>
                <a:ext cx="50" cy="53"/>
              </a:xfrm>
              <a:custGeom>
                <a:avLst/>
                <a:gdLst>
                  <a:gd name="T0" fmla="*/ 50 w 50"/>
                  <a:gd name="T1" fmla="*/ 33 h 53"/>
                  <a:gd name="T2" fmla="*/ 50 w 50"/>
                  <a:gd name="T3" fmla="*/ 53 h 53"/>
                  <a:gd name="T4" fmla="*/ 0 w 50"/>
                  <a:gd name="T5" fmla="*/ 25 h 53"/>
                  <a:gd name="T6" fmla="*/ 0 w 50"/>
                  <a:gd name="T7" fmla="*/ 0 h 53"/>
                  <a:gd name="T8" fmla="*/ 50 w 50"/>
                  <a:gd name="T9" fmla="*/ 33 h 53"/>
                </a:gdLst>
                <a:ahLst/>
                <a:cxnLst>
                  <a:cxn ang="0">
                    <a:pos x="T0" y="T1"/>
                  </a:cxn>
                  <a:cxn ang="0">
                    <a:pos x="T2" y="T3"/>
                  </a:cxn>
                  <a:cxn ang="0">
                    <a:pos x="T4" y="T5"/>
                  </a:cxn>
                  <a:cxn ang="0">
                    <a:pos x="T6" y="T7"/>
                  </a:cxn>
                  <a:cxn ang="0">
                    <a:pos x="T8" y="T9"/>
                  </a:cxn>
                </a:cxnLst>
                <a:rect l="0" t="0" r="r" b="b"/>
                <a:pathLst>
                  <a:path w="50" h="53">
                    <a:moveTo>
                      <a:pt x="50" y="33"/>
                    </a:moveTo>
                    <a:lnTo>
                      <a:pt x="50" y="53"/>
                    </a:lnTo>
                    <a:lnTo>
                      <a:pt x="0" y="25"/>
                    </a:lnTo>
                    <a:lnTo>
                      <a:pt x="0" y="0"/>
                    </a:lnTo>
                    <a:lnTo>
                      <a:pt x="50" y="33"/>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6" name="Freeform 239"/>
              <p:cNvSpPr/>
              <p:nvPr/>
            </p:nvSpPr>
            <p:spPr bwMode="auto">
              <a:xfrm>
                <a:off x="2459" y="2627"/>
                <a:ext cx="30" cy="45"/>
              </a:xfrm>
              <a:custGeom>
                <a:avLst/>
                <a:gdLst>
                  <a:gd name="T0" fmla="*/ 0 w 30"/>
                  <a:gd name="T1" fmla="*/ 0 h 45"/>
                  <a:gd name="T2" fmla="*/ 30 w 30"/>
                  <a:gd name="T3" fmla="*/ 17 h 45"/>
                  <a:gd name="T4" fmla="*/ 30 w 30"/>
                  <a:gd name="T5" fmla="*/ 45 h 45"/>
                  <a:gd name="T6" fmla="*/ 0 w 30"/>
                  <a:gd name="T7" fmla="*/ 33 h 45"/>
                  <a:gd name="T8" fmla="*/ 0 w 30"/>
                  <a:gd name="T9" fmla="*/ 0 h 45"/>
                </a:gdLst>
                <a:ahLst/>
                <a:cxnLst>
                  <a:cxn ang="0">
                    <a:pos x="T0" y="T1"/>
                  </a:cxn>
                  <a:cxn ang="0">
                    <a:pos x="T2" y="T3"/>
                  </a:cxn>
                  <a:cxn ang="0">
                    <a:pos x="T4" y="T5"/>
                  </a:cxn>
                  <a:cxn ang="0">
                    <a:pos x="T6" y="T7"/>
                  </a:cxn>
                  <a:cxn ang="0">
                    <a:pos x="T8" y="T9"/>
                  </a:cxn>
                </a:cxnLst>
                <a:rect l="0" t="0" r="r" b="b"/>
                <a:pathLst>
                  <a:path w="30" h="45">
                    <a:moveTo>
                      <a:pt x="0" y="0"/>
                    </a:moveTo>
                    <a:lnTo>
                      <a:pt x="30" y="17"/>
                    </a:lnTo>
                    <a:lnTo>
                      <a:pt x="30" y="4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7" name="Freeform 240"/>
              <p:cNvSpPr/>
              <p:nvPr/>
            </p:nvSpPr>
            <p:spPr bwMode="auto">
              <a:xfrm>
                <a:off x="2553" y="2678"/>
                <a:ext cx="60" cy="46"/>
              </a:xfrm>
              <a:custGeom>
                <a:avLst/>
                <a:gdLst>
                  <a:gd name="T0" fmla="*/ 60 w 60"/>
                  <a:gd name="T1" fmla="*/ 30 h 46"/>
                  <a:gd name="T2" fmla="*/ 60 w 60"/>
                  <a:gd name="T3" fmla="*/ 46 h 46"/>
                  <a:gd name="T4" fmla="*/ 0 w 60"/>
                  <a:gd name="T5" fmla="*/ 20 h 46"/>
                  <a:gd name="T6" fmla="*/ 0 w 60"/>
                  <a:gd name="T7" fmla="*/ 0 h 46"/>
                  <a:gd name="T8" fmla="*/ 60 w 60"/>
                  <a:gd name="T9" fmla="*/ 30 h 46"/>
                </a:gdLst>
                <a:ahLst/>
                <a:cxnLst>
                  <a:cxn ang="0">
                    <a:pos x="T0" y="T1"/>
                  </a:cxn>
                  <a:cxn ang="0">
                    <a:pos x="T2" y="T3"/>
                  </a:cxn>
                  <a:cxn ang="0">
                    <a:pos x="T4" y="T5"/>
                  </a:cxn>
                  <a:cxn ang="0">
                    <a:pos x="T6" y="T7"/>
                  </a:cxn>
                  <a:cxn ang="0">
                    <a:pos x="T8" y="T9"/>
                  </a:cxn>
                </a:cxnLst>
                <a:rect l="0" t="0" r="r" b="b"/>
                <a:pathLst>
                  <a:path w="60" h="46">
                    <a:moveTo>
                      <a:pt x="60" y="30"/>
                    </a:moveTo>
                    <a:lnTo>
                      <a:pt x="60" y="46"/>
                    </a:lnTo>
                    <a:lnTo>
                      <a:pt x="0" y="20"/>
                    </a:lnTo>
                    <a:lnTo>
                      <a:pt x="0" y="0"/>
                    </a:lnTo>
                    <a:lnTo>
                      <a:pt x="60" y="3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8" name="Freeform 241"/>
              <p:cNvSpPr/>
              <p:nvPr/>
            </p:nvSpPr>
            <p:spPr bwMode="auto">
              <a:xfrm>
                <a:off x="2459" y="2684"/>
                <a:ext cx="58" cy="48"/>
              </a:xfrm>
              <a:custGeom>
                <a:avLst/>
                <a:gdLst>
                  <a:gd name="T0" fmla="*/ 0 w 58"/>
                  <a:gd name="T1" fmla="*/ 0 h 48"/>
                  <a:gd name="T2" fmla="*/ 58 w 58"/>
                  <a:gd name="T3" fmla="*/ 24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4"/>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99" name="Freeform 242"/>
              <p:cNvSpPr/>
              <p:nvPr/>
            </p:nvSpPr>
            <p:spPr bwMode="auto">
              <a:xfrm>
                <a:off x="2533" y="2714"/>
                <a:ext cx="42" cy="36"/>
              </a:xfrm>
              <a:custGeom>
                <a:avLst/>
                <a:gdLst>
                  <a:gd name="T0" fmla="*/ 0 w 42"/>
                  <a:gd name="T1" fmla="*/ 0 h 36"/>
                  <a:gd name="T2" fmla="*/ 42 w 42"/>
                  <a:gd name="T3" fmla="*/ 16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6"/>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0" name="Freeform 243"/>
              <p:cNvSpPr/>
              <p:nvPr/>
            </p:nvSpPr>
            <p:spPr bwMode="auto">
              <a:xfrm>
                <a:off x="2497" y="2750"/>
                <a:ext cx="36" cy="34"/>
              </a:xfrm>
              <a:custGeom>
                <a:avLst/>
                <a:gdLst>
                  <a:gd name="T0" fmla="*/ 36 w 36"/>
                  <a:gd name="T1" fmla="*/ 10 h 34"/>
                  <a:gd name="T2" fmla="*/ 36 w 36"/>
                  <a:gd name="T3" fmla="*/ 34 h 34"/>
                  <a:gd name="T4" fmla="*/ 0 w 36"/>
                  <a:gd name="T5" fmla="*/ 28 h 34"/>
                  <a:gd name="T6" fmla="*/ 0 w 36"/>
                  <a:gd name="T7" fmla="*/ 0 h 34"/>
                  <a:gd name="T8" fmla="*/ 36 w 36"/>
                  <a:gd name="T9" fmla="*/ 10 h 34"/>
                </a:gdLst>
                <a:ahLst/>
                <a:cxnLst>
                  <a:cxn ang="0">
                    <a:pos x="T0" y="T1"/>
                  </a:cxn>
                  <a:cxn ang="0">
                    <a:pos x="T2" y="T3"/>
                  </a:cxn>
                  <a:cxn ang="0">
                    <a:pos x="T4" y="T5"/>
                  </a:cxn>
                  <a:cxn ang="0">
                    <a:pos x="T6" y="T7"/>
                  </a:cxn>
                  <a:cxn ang="0">
                    <a:pos x="T8" y="T9"/>
                  </a:cxn>
                </a:cxnLst>
                <a:rect l="0" t="0" r="r" b="b"/>
                <a:pathLst>
                  <a:path w="36" h="34">
                    <a:moveTo>
                      <a:pt x="36" y="10"/>
                    </a:moveTo>
                    <a:lnTo>
                      <a:pt x="36" y="34"/>
                    </a:lnTo>
                    <a:lnTo>
                      <a:pt x="0" y="28"/>
                    </a:lnTo>
                    <a:lnTo>
                      <a:pt x="0" y="0"/>
                    </a:lnTo>
                    <a:lnTo>
                      <a:pt x="3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1" name="Freeform 244"/>
              <p:cNvSpPr/>
              <p:nvPr/>
            </p:nvSpPr>
            <p:spPr bwMode="auto">
              <a:xfrm>
                <a:off x="2581" y="2772"/>
                <a:ext cx="32" cy="24"/>
              </a:xfrm>
              <a:custGeom>
                <a:avLst/>
                <a:gdLst>
                  <a:gd name="T0" fmla="*/ 32 w 32"/>
                  <a:gd name="T1" fmla="*/ 8 h 24"/>
                  <a:gd name="T2" fmla="*/ 32 w 32"/>
                  <a:gd name="T3" fmla="*/ 24 h 24"/>
                  <a:gd name="T4" fmla="*/ 0 w 32"/>
                  <a:gd name="T5" fmla="*/ 18 h 24"/>
                  <a:gd name="T6" fmla="*/ 0 w 32"/>
                  <a:gd name="T7" fmla="*/ 0 h 24"/>
                  <a:gd name="T8" fmla="*/ 10 w 32"/>
                  <a:gd name="T9" fmla="*/ 2 h 24"/>
                  <a:gd name="T10" fmla="*/ 32 w 32"/>
                  <a:gd name="T11" fmla="*/ 8 h 24"/>
                </a:gdLst>
                <a:ahLst/>
                <a:cxnLst>
                  <a:cxn ang="0">
                    <a:pos x="T0" y="T1"/>
                  </a:cxn>
                  <a:cxn ang="0">
                    <a:pos x="T2" y="T3"/>
                  </a:cxn>
                  <a:cxn ang="0">
                    <a:pos x="T4" y="T5"/>
                  </a:cxn>
                  <a:cxn ang="0">
                    <a:pos x="T6" y="T7"/>
                  </a:cxn>
                  <a:cxn ang="0">
                    <a:pos x="T8" y="T9"/>
                  </a:cxn>
                  <a:cxn ang="0">
                    <a:pos x="T10" y="T11"/>
                  </a:cxn>
                </a:cxnLst>
                <a:rect l="0" t="0" r="r" b="b"/>
                <a:pathLst>
                  <a:path w="32" h="24">
                    <a:moveTo>
                      <a:pt x="32" y="8"/>
                    </a:moveTo>
                    <a:lnTo>
                      <a:pt x="32" y="24"/>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2" name="Freeform 245"/>
              <p:cNvSpPr/>
              <p:nvPr/>
            </p:nvSpPr>
            <p:spPr bwMode="auto">
              <a:xfrm>
                <a:off x="2459" y="2798"/>
                <a:ext cx="54" cy="32"/>
              </a:xfrm>
              <a:custGeom>
                <a:avLst/>
                <a:gdLst>
                  <a:gd name="T0" fmla="*/ 0 w 54"/>
                  <a:gd name="T1" fmla="*/ 0 h 32"/>
                  <a:gd name="T2" fmla="*/ 54 w 54"/>
                  <a:gd name="T3" fmla="*/ 6 h 32"/>
                  <a:gd name="T4" fmla="*/ 54 w 54"/>
                  <a:gd name="T5" fmla="*/ 32 h 32"/>
                  <a:gd name="T6" fmla="*/ 0 w 54"/>
                  <a:gd name="T7" fmla="*/ 30 h 32"/>
                  <a:gd name="T8" fmla="*/ 0 w 54"/>
                  <a:gd name="T9" fmla="*/ 0 h 32"/>
                </a:gdLst>
                <a:ahLst/>
                <a:cxnLst>
                  <a:cxn ang="0">
                    <a:pos x="T0" y="T1"/>
                  </a:cxn>
                  <a:cxn ang="0">
                    <a:pos x="T2" y="T3"/>
                  </a:cxn>
                  <a:cxn ang="0">
                    <a:pos x="T4" y="T5"/>
                  </a:cxn>
                  <a:cxn ang="0">
                    <a:pos x="T6" y="T7"/>
                  </a:cxn>
                  <a:cxn ang="0">
                    <a:pos x="T8" y="T9"/>
                  </a:cxn>
                </a:cxnLst>
                <a:rect l="0" t="0" r="r" b="b"/>
                <a:pathLst>
                  <a:path w="54" h="32">
                    <a:moveTo>
                      <a:pt x="0" y="0"/>
                    </a:moveTo>
                    <a:lnTo>
                      <a:pt x="54" y="6"/>
                    </a:lnTo>
                    <a:lnTo>
                      <a:pt x="54" y="3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3" name="Freeform 246"/>
              <p:cNvSpPr/>
              <p:nvPr/>
            </p:nvSpPr>
            <p:spPr bwMode="auto">
              <a:xfrm>
                <a:off x="2529" y="2806"/>
                <a:ext cx="18" cy="26"/>
              </a:xfrm>
              <a:custGeom>
                <a:avLst/>
                <a:gdLst>
                  <a:gd name="T0" fmla="*/ 18 w 18"/>
                  <a:gd name="T1" fmla="*/ 4 h 26"/>
                  <a:gd name="T2" fmla="*/ 18 w 18"/>
                  <a:gd name="T3" fmla="*/ 26 h 26"/>
                  <a:gd name="T4" fmla="*/ 0 w 18"/>
                  <a:gd name="T5" fmla="*/ 26 h 26"/>
                  <a:gd name="T6" fmla="*/ 0 w 18"/>
                  <a:gd name="T7" fmla="*/ 0 h 26"/>
                  <a:gd name="T8" fmla="*/ 18 w 18"/>
                  <a:gd name="T9" fmla="*/ 4 h 26"/>
                </a:gdLst>
                <a:ahLst/>
                <a:cxnLst>
                  <a:cxn ang="0">
                    <a:pos x="T0" y="T1"/>
                  </a:cxn>
                  <a:cxn ang="0">
                    <a:pos x="T2" y="T3"/>
                  </a:cxn>
                  <a:cxn ang="0">
                    <a:pos x="T4" y="T5"/>
                  </a:cxn>
                  <a:cxn ang="0">
                    <a:pos x="T6" y="T7"/>
                  </a:cxn>
                  <a:cxn ang="0">
                    <a:pos x="T8" y="T9"/>
                  </a:cxn>
                </a:cxnLst>
                <a:rect l="0" t="0" r="r" b="b"/>
                <a:pathLst>
                  <a:path w="18" h="26">
                    <a:moveTo>
                      <a:pt x="18" y="4"/>
                    </a:moveTo>
                    <a:lnTo>
                      <a:pt x="18" y="26"/>
                    </a:lnTo>
                    <a:lnTo>
                      <a:pt x="0" y="26"/>
                    </a:lnTo>
                    <a:lnTo>
                      <a:pt x="0" y="0"/>
                    </a:lnTo>
                    <a:lnTo>
                      <a:pt x="18"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4" name="Freeform 247"/>
              <p:cNvSpPr/>
              <p:nvPr/>
            </p:nvSpPr>
            <p:spPr bwMode="auto">
              <a:xfrm>
                <a:off x="2563" y="2812"/>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5" name="Freeform 248"/>
              <p:cNvSpPr/>
              <p:nvPr/>
            </p:nvSpPr>
            <p:spPr bwMode="auto">
              <a:xfrm>
                <a:off x="2459" y="2854"/>
                <a:ext cx="24" cy="30"/>
              </a:xfrm>
              <a:custGeom>
                <a:avLst/>
                <a:gdLst>
                  <a:gd name="T0" fmla="*/ 0 w 24"/>
                  <a:gd name="T1" fmla="*/ 0 h 30"/>
                  <a:gd name="T2" fmla="*/ 24 w 24"/>
                  <a:gd name="T3" fmla="*/ 0 h 30"/>
                  <a:gd name="T4" fmla="*/ 24 w 24"/>
                  <a:gd name="T5" fmla="*/ 28 h 30"/>
                  <a:gd name="T6" fmla="*/ 0 w 24"/>
                  <a:gd name="T7" fmla="*/ 30 h 30"/>
                  <a:gd name="T8" fmla="*/ 0 w 24"/>
                  <a:gd name="T9" fmla="*/ 0 h 30"/>
                </a:gdLst>
                <a:ahLst/>
                <a:cxnLst>
                  <a:cxn ang="0">
                    <a:pos x="T0" y="T1"/>
                  </a:cxn>
                  <a:cxn ang="0">
                    <a:pos x="T2" y="T3"/>
                  </a:cxn>
                  <a:cxn ang="0">
                    <a:pos x="T4" y="T5"/>
                  </a:cxn>
                  <a:cxn ang="0">
                    <a:pos x="T6" y="T7"/>
                  </a:cxn>
                  <a:cxn ang="0">
                    <a:pos x="T8" y="T9"/>
                  </a:cxn>
                </a:cxnLst>
                <a:rect l="0" t="0" r="r" b="b"/>
                <a:pathLst>
                  <a:path w="24" h="30">
                    <a:moveTo>
                      <a:pt x="0" y="0"/>
                    </a:moveTo>
                    <a:lnTo>
                      <a:pt x="24" y="0"/>
                    </a:lnTo>
                    <a:lnTo>
                      <a:pt x="24" y="2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6" name="Freeform 249"/>
              <p:cNvSpPr/>
              <p:nvPr/>
            </p:nvSpPr>
            <p:spPr bwMode="auto">
              <a:xfrm>
                <a:off x="2547" y="2854"/>
                <a:ext cx="38" cy="22"/>
              </a:xfrm>
              <a:custGeom>
                <a:avLst/>
                <a:gdLst>
                  <a:gd name="T0" fmla="*/ 38 w 38"/>
                  <a:gd name="T1" fmla="*/ 2 h 22"/>
                  <a:gd name="T2" fmla="*/ 38 w 38"/>
                  <a:gd name="T3" fmla="*/ 20 h 22"/>
                  <a:gd name="T4" fmla="*/ 0 w 38"/>
                  <a:gd name="T5" fmla="*/ 22 h 22"/>
                  <a:gd name="T6" fmla="*/ 0 w 38"/>
                  <a:gd name="T7" fmla="*/ 0 h 22"/>
                  <a:gd name="T8" fmla="*/ 38 w 38"/>
                  <a:gd name="T9" fmla="*/ 2 h 22"/>
                </a:gdLst>
                <a:ahLst/>
                <a:cxnLst>
                  <a:cxn ang="0">
                    <a:pos x="T0" y="T1"/>
                  </a:cxn>
                  <a:cxn ang="0">
                    <a:pos x="T2" y="T3"/>
                  </a:cxn>
                  <a:cxn ang="0">
                    <a:pos x="T4" y="T5"/>
                  </a:cxn>
                  <a:cxn ang="0">
                    <a:pos x="T6" y="T7"/>
                  </a:cxn>
                  <a:cxn ang="0">
                    <a:pos x="T8" y="T9"/>
                  </a:cxn>
                </a:cxnLst>
                <a:rect l="0" t="0" r="r" b="b"/>
                <a:pathLst>
                  <a:path w="38" h="22">
                    <a:moveTo>
                      <a:pt x="38" y="2"/>
                    </a:moveTo>
                    <a:lnTo>
                      <a:pt x="38" y="20"/>
                    </a:lnTo>
                    <a:lnTo>
                      <a:pt x="0" y="22"/>
                    </a:lnTo>
                    <a:lnTo>
                      <a:pt x="0" y="0"/>
                    </a:lnTo>
                    <a:lnTo>
                      <a:pt x="38"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7" name="Rectangle 250"/>
              <p:cNvSpPr>
                <a:spLocks noChangeArrowheads="1"/>
              </p:cNvSpPr>
              <p:nvPr/>
            </p:nvSpPr>
            <p:spPr bwMode="auto">
              <a:xfrm>
                <a:off x="2599" y="2856"/>
                <a:ext cx="14" cy="1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08" name="Freeform 251"/>
              <p:cNvSpPr/>
              <p:nvPr/>
            </p:nvSpPr>
            <p:spPr bwMode="auto">
              <a:xfrm>
                <a:off x="2459" y="2902"/>
                <a:ext cx="58" cy="38"/>
              </a:xfrm>
              <a:custGeom>
                <a:avLst/>
                <a:gdLst>
                  <a:gd name="T0" fmla="*/ 0 w 58"/>
                  <a:gd name="T1" fmla="*/ 8 h 38"/>
                  <a:gd name="T2" fmla="*/ 58 w 58"/>
                  <a:gd name="T3" fmla="*/ 0 h 38"/>
                  <a:gd name="T4" fmla="*/ 58 w 58"/>
                  <a:gd name="T5" fmla="*/ 26 h 38"/>
                  <a:gd name="T6" fmla="*/ 0 w 58"/>
                  <a:gd name="T7" fmla="*/ 38 h 38"/>
                  <a:gd name="T8" fmla="*/ 0 w 58"/>
                  <a:gd name="T9" fmla="*/ 8 h 38"/>
                </a:gdLst>
                <a:ahLst/>
                <a:cxnLst>
                  <a:cxn ang="0">
                    <a:pos x="T0" y="T1"/>
                  </a:cxn>
                  <a:cxn ang="0">
                    <a:pos x="T2" y="T3"/>
                  </a:cxn>
                  <a:cxn ang="0">
                    <a:pos x="T4" y="T5"/>
                  </a:cxn>
                  <a:cxn ang="0">
                    <a:pos x="T6" y="T7"/>
                  </a:cxn>
                  <a:cxn ang="0">
                    <a:pos x="T8" y="T9"/>
                  </a:cxn>
                </a:cxnLst>
                <a:rect l="0" t="0" r="r" b="b"/>
                <a:pathLst>
                  <a:path w="58" h="38">
                    <a:moveTo>
                      <a:pt x="0" y="8"/>
                    </a:moveTo>
                    <a:lnTo>
                      <a:pt x="58" y="0"/>
                    </a:lnTo>
                    <a:lnTo>
                      <a:pt x="58" y="26"/>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09" name="Freeform 252"/>
              <p:cNvSpPr/>
              <p:nvPr/>
            </p:nvSpPr>
            <p:spPr bwMode="auto">
              <a:xfrm>
                <a:off x="2533" y="2900"/>
                <a:ext cx="14" cy="24"/>
              </a:xfrm>
              <a:custGeom>
                <a:avLst/>
                <a:gdLst>
                  <a:gd name="T0" fmla="*/ 14 w 14"/>
                  <a:gd name="T1" fmla="*/ 0 h 24"/>
                  <a:gd name="T2" fmla="*/ 14 w 14"/>
                  <a:gd name="T3" fmla="*/ 22 h 24"/>
                  <a:gd name="T4" fmla="*/ 0 w 14"/>
                  <a:gd name="T5" fmla="*/ 24 h 24"/>
                  <a:gd name="T6" fmla="*/ 0 w 14"/>
                  <a:gd name="T7" fmla="*/ 0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lnTo>
                      <a:pt x="14" y="22"/>
                    </a:lnTo>
                    <a:lnTo>
                      <a:pt x="0" y="24"/>
                    </a:lnTo>
                    <a:lnTo>
                      <a:pt x="0" y="0"/>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0" name="Freeform 253"/>
              <p:cNvSpPr/>
              <p:nvPr/>
            </p:nvSpPr>
            <p:spPr bwMode="auto">
              <a:xfrm>
                <a:off x="2503" y="2948"/>
                <a:ext cx="30" cy="32"/>
              </a:xfrm>
              <a:custGeom>
                <a:avLst/>
                <a:gdLst>
                  <a:gd name="T0" fmla="*/ 30 w 30"/>
                  <a:gd name="T1" fmla="*/ 0 h 32"/>
                  <a:gd name="T2" fmla="*/ 30 w 30"/>
                  <a:gd name="T3" fmla="*/ 22 h 32"/>
                  <a:gd name="T4" fmla="*/ 0 w 30"/>
                  <a:gd name="T5" fmla="*/ 32 h 32"/>
                  <a:gd name="T6" fmla="*/ 0 w 30"/>
                  <a:gd name="T7" fmla="*/ 6 h 32"/>
                  <a:gd name="T8" fmla="*/ 30 w 30"/>
                  <a:gd name="T9" fmla="*/ 0 h 32"/>
                </a:gdLst>
                <a:ahLst/>
                <a:cxnLst>
                  <a:cxn ang="0">
                    <a:pos x="T0" y="T1"/>
                  </a:cxn>
                  <a:cxn ang="0">
                    <a:pos x="T2" y="T3"/>
                  </a:cxn>
                  <a:cxn ang="0">
                    <a:pos x="T4" y="T5"/>
                  </a:cxn>
                  <a:cxn ang="0">
                    <a:pos x="T6" y="T7"/>
                  </a:cxn>
                  <a:cxn ang="0">
                    <a:pos x="T8" y="T9"/>
                  </a:cxn>
                </a:cxnLst>
                <a:rect l="0" t="0" r="r" b="b"/>
                <a:pathLst>
                  <a:path w="30" h="32">
                    <a:moveTo>
                      <a:pt x="30" y="0"/>
                    </a:moveTo>
                    <a:lnTo>
                      <a:pt x="30" y="22"/>
                    </a:lnTo>
                    <a:lnTo>
                      <a:pt x="0" y="32"/>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1" name="Freeform 254"/>
              <p:cNvSpPr/>
              <p:nvPr/>
            </p:nvSpPr>
            <p:spPr bwMode="auto">
              <a:xfrm>
                <a:off x="2547" y="2936"/>
                <a:ext cx="36" cy="30"/>
              </a:xfrm>
              <a:custGeom>
                <a:avLst/>
                <a:gdLst>
                  <a:gd name="T0" fmla="*/ 36 w 36"/>
                  <a:gd name="T1" fmla="*/ 0 h 30"/>
                  <a:gd name="T2" fmla="*/ 36 w 36"/>
                  <a:gd name="T3" fmla="*/ 20 h 30"/>
                  <a:gd name="T4" fmla="*/ 0 w 36"/>
                  <a:gd name="T5" fmla="*/ 30 h 30"/>
                  <a:gd name="T6" fmla="*/ 0 w 36"/>
                  <a:gd name="T7" fmla="*/ 8 h 30"/>
                  <a:gd name="T8" fmla="*/ 16 w 36"/>
                  <a:gd name="T9" fmla="*/ 4 h 30"/>
                  <a:gd name="T10" fmla="*/ 16 w 36"/>
                  <a:gd name="T11" fmla="*/ 4 h 30"/>
                  <a:gd name="T12" fmla="*/ 36 w 3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6" h="30">
                    <a:moveTo>
                      <a:pt x="36" y="0"/>
                    </a:moveTo>
                    <a:lnTo>
                      <a:pt x="36" y="20"/>
                    </a:lnTo>
                    <a:lnTo>
                      <a:pt x="0" y="30"/>
                    </a:lnTo>
                    <a:lnTo>
                      <a:pt x="0" y="8"/>
                    </a:lnTo>
                    <a:lnTo>
                      <a:pt x="16" y="4"/>
                    </a:lnTo>
                    <a:lnTo>
                      <a:pt x="16" y="4"/>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2" name="Freeform 255"/>
              <p:cNvSpPr/>
              <p:nvPr/>
            </p:nvSpPr>
            <p:spPr bwMode="auto">
              <a:xfrm>
                <a:off x="2597" y="2930"/>
                <a:ext cx="16" cy="20"/>
              </a:xfrm>
              <a:custGeom>
                <a:avLst/>
                <a:gdLst>
                  <a:gd name="T0" fmla="*/ 16 w 16"/>
                  <a:gd name="T1" fmla="*/ 0 h 20"/>
                  <a:gd name="T2" fmla="*/ 16 w 16"/>
                  <a:gd name="T3" fmla="*/ 16 h 20"/>
                  <a:gd name="T4" fmla="*/ 0 w 16"/>
                  <a:gd name="T5" fmla="*/ 20 h 20"/>
                  <a:gd name="T6" fmla="*/ 0 w 16"/>
                  <a:gd name="T7" fmla="*/ 4 h 20"/>
                  <a:gd name="T8" fmla="*/ 16 w 16"/>
                  <a:gd name="T9" fmla="*/ 0 h 20"/>
                </a:gdLst>
                <a:ahLst/>
                <a:cxnLst>
                  <a:cxn ang="0">
                    <a:pos x="T0" y="T1"/>
                  </a:cxn>
                  <a:cxn ang="0">
                    <a:pos x="T2" y="T3"/>
                  </a:cxn>
                  <a:cxn ang="0">
                    <a:pos x="T4" y="T5"/>
                  </a:cxn>
                  <a:cxn ang="0">
                    <a:pos x="T6" y="T7"/>
                  </a:cxn>
                  <a:cxn ang="0">
                    <a:pos x="T8" y="T9"/>
                  </a:cxn>
                </a:cxnLst>
                <a:rect l="0" t="0" r="r" b="b"/>
                <a:pathLst>
                  <a:path w="16" h="20">
                    <a:moveTo>
                      <a:pt x="16" y="0"/>
                    </a:moveTo>
                    <a:lnTo>
                      <a:pt x="16" y="16"/>
                    </a:lnTo>
                    <a:lnTo>
                      <a:pt x="0" y="20"/>
                    </a:lnTo>
                    <a:lnTo>
                      <a:pt x="0" y="4"/>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3" name="Freeform 256"/>
              <p:cNvSpPr/>
              <p:nvPr/>
            </p:nvSpPr>
            <p:spPr bwMode="auto">
              <a:xfrm>
                <a:off x="2495" y="2986"/>
                <a:ext cx="66" cy="50"/>
              </a:xfrm>
              <a:custGeom>
                <a:avLst/>
                <a:gdLst>
                  <a:gd name="T0" fmla="*/ 66 w 66"/>
                  <a:gd name="T1" fmla="*/ 0 h 50"/>
                  <a:gd name="T2" fmla="*/ 66 w 66"/>
                  <a:gd name="T3" fmla="*/ 22 h 50"/>
                  <a:gd name="T4" fmla="*/ 0 w 66"/>
                  <a:gd name="T5" fmla="*/ 50 h 50"/>
                  <a:gd name="T6" fmla="*/ 0 w 66"/>
                  <a:gd name="T7" fmla="*/ 22 h 50"/>
                  <a:gd name="T8" fmla="*/ 66 w 66"/>
                  <a:gd name="T9" fmla="*/ 0 h 50"/>
                </a:gdLst>
                <a:ahLst/>
                <a:cxnLst>
                  <a:cxn ang="0">
                    <a:pos x="T0" y="T1"/>
                  </a:cxn>
                  <a:cxn ang="0">
                    <a:pos x="T2" y="T3"/>
                  </a:cxn>
                  <a:cxn ang="0">
                    <a:pos x="T4" y="T5"/>
                  </a:cxn>
                  <a:cxn ang="0">
                    <a:pos x="T6" y="T7"/>
                  </a:cxn>
                  <a:cxn ang="0">
                    <a:pos x="T8" y="T9"/>
                  </a:cxn>
                </a:cxnLst>
                <a:rect l="0" t="0" r="r" b="b"/>
                <a:pathLst>
                  <a:path w="66" h="50">
                    <a:moveTo>
                      <a:pt x="66" y="0"/>
                    </a:moveTo>
                    <a:lnTo>
                      <a:pt x="66" y="22"/>
                    </a:lnTo>
                    <a:lnTo>
                      <a:pt x="0" y="50"/>
                    </a:lnTo>
                    <a:lnTo>
                      <a:pt x="0" y="22"/>
                    </a:lnTo>
                    <a:lnTo>
                      <a:pt x="6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4" name="Freeform 257"/>
              <p:cNvSpPr/>
              <p:nvPr/>
            </p:nvSpPr>
            <p:spPr bwMode="auto">
              <a:xfrm>
                <a:off x="2575" y="2968"/>
                <a:ext cx="38" cy="32"/>
              </a:xfrm>
              <a:custGeom>
                <a:avLst/>
                <a:gdLst>
                  <a:gd name="T0" fmla="*/ 38 w 38"/>
                  <a:gd name="T1" fmla="*/ 0 h 32"/>
                  <a:gd name="T2" fmla="*/ 38 w 38"/>
                  <a:gd name="T3" fmla="*/ 16 h 32"/>
                  <a:gd name="T4" fmla="*/ 0 w 38"/>
                  <a:gd name="T5" fmla="*/ 32 h 32"/>
                  <a:gd name="T6" fmla="*/ 0 w 38"/>
                  <a:gd name="T7" fmla="*/ 14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4"/>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5" name="Freeform 258"/>
              <p:cNvSpPr/>
              <p:nvPr/>
            </p:nvSpPr>
            <p:spPr bwMode="auto">
              <a:xfrm>
                <a:off x="2459" y="3050"/>
                <a:ext cx="58" cy="58"/>
              </a:xfrm>
              <a:custGeom>
                <a:avLst/>
                <a:gdLst>
                  <a:gd name="T0" fmla="*/ 0 w 58"/>
                  <a:gd name="T1" fmla="*/ 26 h 58"/>
                  <a:gd name="T2" fmla="*/ 58 w 58"/>
                  <a:gd name="T3" fmla="*/ 0 h 58"/>
                  <a:gd name="T4" fmla="*/ 58 w 58"/>
                  <a:gd name="T5" fmla="*/ 26 h 58"/>
                  <a:gd name="T6" fmla="*/ 0 w 58"/>
                  <a:gd name="T7" fmla="*/ 58 h 58"/>
                  <a:gd name="T8" fmla="*/ 0 w 58"/>
                  <a:gd name="T9" fmla="*/ 26 h 58"/>
                </a:gdLst>
                <a:ahLst/>
                <a:cxnLst>
                  <a:cxn ang="0">
                    <a:pos x="T0" y="T1"/>
                  </a:cxn>
                  <a:cxn ang="0">
                    <a:pos x="T2" y="T3"/>
                  </a:cxn>
                  <a:cxn ang="0">
                    <a:pos x="T4" y="T5"/>
                  </a:cxn>
                  <a:cxn ang="0">
                    <a:pos x="T6" y="T7"/>
                  </a:cxn>
                  <a:cxn ang="0">
                    <a:pos x="T8" y="T9"/>
                  </a:cxn>
                </a:cxnLst>
                <a:rect l="0" t="0" r="r" b="b"/>
                <a:pathLst>
                  <a:path w="58" h="58">
                    <a:moveTo>
                      <a:pt x="0" y="26"/>
                    </a:moveTo>
                    <a:lnTo>
                      <a:pt x="58" y="0"/>
                    </a:lnTo>
                    <a:lnTo>
                      <a:pt x="58" y="26"/>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6" name="Freeform 259"/>
              <p:cNvSpPr/>
              <p:nvPr/>
            </p:nvSpPr>
            <p:spPr bwMode="auto">
              <a:xfrm>
                <a:off x="2533" y="302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7" name="Freeform 260"/>
              <p:cNvSpPr/>
              <p:nvPr/>
            </p:nvSpPr>
            <p:spPr bwMode="auto">
              <a:xfrm>
                <a:off x="2499" y="3094"/>
                <a:ext cx="34" cy="44"/>
              </a:xfrm>
              <a:custGeom>
                <a:avLst/>
                <a:gdLst>
                  <a:gd name="T0" fmla="*/ 34 w 34"/>
                  <a:gd name="T1" fmla="*/ 0 h 44"/>
                  <a:gd name="T2" fmla="*/ 34 w 34"/>
                  <a:gd name="T3" fmla="*/ 24 h 44"/>
                  <a:gd name="T4" fmla="*/ 0 w 34"/>
                  <a:gd name="T5" fmla="*/ 44 h 44"/>
                  <a:gd name="T6" fmla="*/ 0 w 34"/>
                  <a:gd name="T7" fmla="*/ 18 h 44"/>
                  <a:gd name="T8" fmla="*/ 34 w 34"/>
                  <a:gd name="T9" fmla="*/ 0 h 44"/>
                </a:gdLst>
                <a:ahLst/>
                <a:cxnLst>
                  <a:cxn ang="0">
                    <a:pos x="T0" y="T1"/>
                  </a:cxn>
                  <a:cxn ang="0">
                    <a:pos x="T2" y="T3"/>
                  </a:cxn>
                  <a:cxn ang="0">
                    <a:pos x="T4" y="T5"/>
                  </a:cxn>
                  <a:cxn ang="0">
                    <a:pos x="T6" y="T7"/>
                  </a:cxn>
                  <a:cxn ang="0">
                    <a:pos x="T8" y="T9"/>
                  </a:cxn>
                </a:cxnLst>
                <a:rect l="0" t="0" r="r" b="b"/>
                <a:pathLst>
                  <a:path w="34" h="44">
                    <a:moveTo>
                      <a:pt x="34" y="0"/>
                    </a:moveTo>
                    <a:lnTo>
                      <a:pt x="34" y="24"/>
                    </a:lnTo>
                    <a:lnTo>
                      <a:pt x="0" y="44"/>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8" name="Freeform 261"/>
              <p:cNvSpPr/>
              <p:nvPr/>
            </p:nvSpPr>
            <p:spPr bwMode="auto">
              <a:xfrm>
                <a:off x="2585" y="3050"/>
                <a:ext cx="28" cy="34"/>
              </a:xfrm>
              <a:custGeom>
                <a:avLst/>
                <a:gdLst>
                  <a:gd name="T0" fmla="*/ 28 w 28"/>
                  <a:gd name="T1" fmla="*/ 0 h 34"/>
                  <a:gd name="T2" fmla="*/ 28 w 28"/>
                  <a:gd name="T3" fmla="*/ 16 h 34"/>
                  <a:gd name="T4" fmla="*/ 0 w 28"/>
                  <a:gd name="T5" fmla="*/ 34 h 34"/>
                  <a:gd name="T6" fmla="*/ 0 w 28"/>
                  <a:gd name="T7" fmla="*/ 14 h 34"/>
                  <a:gd name="T8" fmla="*/ 28 w 28"/>
                  <a:gd name="T9" fmla="*/ 0 h 34"/>
                </a:gdLst>
                <a:ahLst/>
                <a:cxnLst>
                  <a:cxn ang="0">
                    <a:pos x="T0" y="T1"/>
                  </a:cxn>
                  <a:cxn ang="0">
                    <a:pos x="T2" y="T3"/>
                  </a:cxn>
                  <a:cxn ang="0">
                    <a:pos x="T4" y="T5"/>
                  </a:cxn>
                  <a:cxn ang="0">
                    <a:pos x="T6" y="T7"/>
                  </a:cxn>
                  <a:cxn ang="0">
                    <a:pos x="T8" y="T9"/>
                  </a:cxn>
                </a:cxnLst>
                <a:rect l="0" t="0" r="r" b="b"/>
                <a:pathLst>
                  <a:path w="28" h="34">
                    <a:moveTo>
                      <a:pt x="28" y="0"/>
                    </a:moveTo>
                    <a:lnTo>
                      <a:pt x="28" y="16"/>
                    </a:lnTo>
                    <a:lnTo>
                      <a:pt x="0" y="34"/>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19" name="Freeform 262"/>
              <p:cNvSpPr/>
              <p:nvPr/>
            </p:nvSpPr>
            <p:spPr bwMode="auto">
              <a:xfrm>
                <a:off x="2459" y="3160"/>
                <a:ext cx="40" cy="54"/>
              </a:xfrm>
              <a:custGeom>
                <a:avLst/>
                <a:gdLst>
                  <a:gd name="T0" fmla="*/ 0 w 40"/>
                  <a:gd name="T1" fmla="*/ 24 h 54"/>
                  <a:gd name="T2" fmla="*/ 40 w 40"/>
                  <a:gd name="T3" fmla="*/ 0 h 54"/>
                  <a:gd name="T4" fmla="*/ 40 w 40"/>
                  <a:gd name="T5" fmla="*/ 28 h 54"/>
                  <a:gd name="T6" fmla="*/ 0 w 40"/>
                  <a:gd name="T7" fmla="*/ 54 h 54"/>
                  <a:gd name="T8" fmla="*/ 0 w 40"/>
                  <a:gd name="T9" fmla="*/ 24 h 54"/>
                </a:gdLst>
                <a:ahLst/>
                <a:cxnLst>
                  <a:cxn ang="0">
                    <a:pos x="T0" y="T1"/>
                  </a:cxn>
                  <a:cxn ang="0">
                    <a:pos x="T2" y="T3"/>
                  </a:cxn>
                  <a:cxn ang="0">
                    <a:pos x="T4" y="T5"/>
                  </a:cxn>
                  <a:cxn ang="0">
                    <a:pos x="T6" y="T7"/>
                  </a:cxn>
                  <a:cxn ang="0">
                    <a:pos x="T8" y="T9"/>
                  </a:cxn>
                </a:cxnLst>
                <a:rect l="0" t="0" r="r" b="b"/>
                <a:pathLst>
                  <a:path w="40" h="54">
                    <a:moveTo>
                      <a:pt x="0" y="24"/>
                    </a:moveTo>
                    <a:lnTo>
                      <a:pt x="40" y="0"/>
                    </a:lnTo>
                    <a:lnTo>
                      <a:pt x="40" y="28"/>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0" name="Freeform 263"/>
              <p:cNvSpPr/>
              <p:nvPr/>
            </p:nvSpPr>
            <p:spPr bwMode="auto">
              <a:xfrm>
                <a:off x="2563" y="3094"/>
                <a:ext cx="50" cy="50"/>
              </a:xfrm>
              <a:custGeom>
                <a:avLst/>
                <a:gdLst>
                  <a:gd name="T0" fmla="*/ 50 w 50"/>
                  <a:gd name="T1" fmla="*/ 0 h 50"/>
                  <a:gd name="T2" fmla="*/ 50 w 50"/>
                  <a:gd name="T3" fmla="*/ 16 h 50"/>
                  <a:gd name="T4" fmla="*/ 0 w 50"/>
                  <a:gd name="T5" fmla="*/ 50 h 50"/>
                  <a:gd name="T6" fmla="*/ 0 w 50"/>
                  <a:gd name="T7" fmla="*/ 28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1" name="Freeform 264"/>
              <p:cNvSpPr/>
              <p:nvPr/>
            </p:nvSpPr>
            <p:spPr bwMode="auto">
              <a:xfrm>
                <a:off x="2495" y="3156"/>
                <a:ext cx="84" cy="82"/>
              </a:xfrm>
              <a:custGeom>
                <a:avLst/>
                <a:gdLst>
                  <a:gd name="T0" fmla="*/ 0 w 84"/>
                  <a:gd name="T1" fmla="*/ 54 h 82"/>
                  <a:gd name="T2" fmla="*/ 84 w 84"/>
                  <a:gd name="T3" fmla="*/ 0 h 82"/>
                  <a:gd name="T4" fmla="*/ 84 w 84"/>
                  <a:gd name="T5" fmla="*/ 18 h 82"/>
                  <a:gd name="T6" fmla="*/ 0 w 84"/>
                  <a:gd name="T7" fmla="*/ 82 h 82"/>
                  <a:gd name="T8" fmla="*/ 0 w 84"/>
                  <a:gd name="T9" fmla="*/ 54 h 82"/>
                </a:gdLst>
                <a:ahLst/>
                <a:cxnLst>
                  <a:cxn ang="0">
                    <a:pos x="T0" y="T1"/>
                  </a:cxn>
                  <a:cxn ang="0">
                    <a:pos x="T2" y="T3"/>
                  </a:cxn>
                  <a:cxn ang="0">
                    <a:pos x="T4" y="T5"/>
                  </a:cxn>
                  <a:cxn ang="0">
                    <a:pos x="T6" y="T7"/>
                  </a:cxn>
                  <a:cxn ang="0">
                    <a:pos x="T8" y="T9"/>
                  </a:cxn>
                </a:cxnLst>
                <a:rect l="0" t="0" r="r" b="b"/>
                <a:pathLst>
                  <a:path w="84" h="82">
                    <a:moveTo>
                      <a:pt x="0" y="54"/>
                    </a:moveTo>
                    <a:lnTo>
                      <a:pt x="84" y="0"/>
                    </a:lnTo>
                    <a:lnTo>
                      <a:pt x="84" y="18"/>
                    </a:lnTo>
                    <a:lnTo>
                      <a:pt x="0" y="82"/>
                    </a:lnTo>
                    <a:lnTo>
                      <a:pt x="0"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2" name="Freeform 265"/>
              <p:cNvSpPr/>
              <p:nvPr/>
            </p:nvSpPr>
            <p:spPr bwMode="auto">
              <a:xfrm>
                <a:off x="2593" y="3132"/>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3" name="Freeform 266"/>
              <p:cNvSpPr/>
              <p:nvPr/>
            </p:nvSpPr>
            <p:spPr bwMode="auto">
              <a:xfrm>
                <a:off x="2459" y="3242"/>
                <a:ext cx="58" cy="75"/>
              </a:xfrm>
              <a:custGeom>
                <a:avLst/>
                <a:gdLst>
                  <a:gd name="T0" fmla="*/ 0 w 58"/>
                  <a:gd name="T1" fmla="*/ 42 h 75"/>
                  <a:gd name="T2" fmla="*/ 58 w 58"/>
                  <a:gd name="T3" fmla="*/ 0 h 75"/>
                  <a:gd name="T4" fmla="*/ 58 w 58"/>
                  <a:gd name="T5" fmla="*/ 26 h 75"/>
                  <a:gd name="T6" fmla="*/ 0 w 58"/>
                  <a:gd name="T7" fmla="*/ 75 h 75"/>
                  <a:gd name="T8" fmla="*/ 0 w 58"/>
                  <a:gd name="T9" fmla="*/ 42 h 75"/>
                </a:gdLst>
                <a:ahLst/>
                <a:cxnLst>
                  <a:cxn ang="0">
                    <a:pos x="T0" y="T1"/>
                  </a:cxn>
                  <a:cxn ang="0">
                    <a:pos x="T2" y="T3"/>
                  </a:cxn>
                  <a:cxn ang="0">
                    <a:pos x="T4" y="T5"/>
                  </a:cxn>
                  <a:cxn ang="0">
                    <a:pos x="T6" y="T7"/>
                  </a:cxn>
                  <a:cxn ang="0">
                    <a:pos x="T8" y="T9"/>
                  </a:cxn>
                </a:cxnLst>
                <a:rect l="0" t="0" r="r" b="b"/>
                <a:pathLst>
                  <a:path w="58" h="75">
                    <a:moveTo>
                      <a:pt x="0" y="42"/>
                    </a:moveTo>
                    <a:lnTo>
                      <a:pt x="58" y="0"/>
                    </a:lnTo>
                    <a:lnTo>
                      <a:pt x="58" y="26"/>
                    </a:lnTo>
                    <a:lnTo>
                      <a:pt x="0" y="75"/>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4" name="Freeform 267"/>
              <p:cNvSpPr/>
              <p:nvPr/>
            </p:nvSpPr>
            <p:spPr bwMode="auto">
              <a:xfrm>
                <a:off x="2565" y="3174"/>
                <a:ext cx="48" cy="54"/>
              </a:xfrm>
              <a:custGeom>
                <a:avLst/>
                <a:gdLst>
                  <a:gd name="T0" fmla="*/ 48 w 48"/>
                  <a:gd name="T1" fmla="*/ 0 h 54"/>
                  <a:gd name="T2" fmla="*/ 48 w 48"/>
                  <a:gd name="T3" fmla="*/ 16 h 54"/>
                  <a:gd name="T4" fmla="*/ 0 w 48"/>
                  <a:gd name="T5" fmla="*/ 54 h 54"/>
                  <a:gd name="T6" fmla="*/ 0 w 48"/>
                  <a:gd name="T7" fmla="*/ 34 h 54"/>
                  <a:gd name="T8" fmla="*/ 48 w 48"/>
                  <a:gd name="T9" fmla="*/ 0 h 54"/>
                </a:gdLst>
                <a:ahLst/>
                <a:cxnLst>
                  <a:cxn ang="0">
                    <a:pos x="T0" y="T1"/>
                  </a:cxn>
                  <a:cxn ang="0">
                    <a:pos x="T2" y="T3"/>
                  </a:cxn>
                  <a:cxn ang="0">
                    <a:pos x="T4" y="T5"/>
                  </a:cxn>
                  <a:cxn ang="0">
                    <a:pos x="T6" y="T7"/>
                  </a:cxn>
                  <a:cxn ang="0">
                    <a:pos x="T8" y="T9"/>
                  </a:cxn>
                </a:cxnLst>
                <a:rect l="0" t="0" r="r" b="b"/>
                <a:pathLst>
                  <a:path w="48" h="54">
                    <a:moveTo>
                      <a:pt x="48" y="0"/>
                    </a:moveTo>
                    <a:lnTo>
                      <a:pt x="48" y="16"/>
                    </a:lnTo>
                    <a:lnTo>
                      <a:pt x="0" y="54"/>
                    </a:lnTo>
                    <a:lnTo>
                      <a:pt x="0" y="34"/>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5" name="Freeform 268"/>
              <p:cNvSpPr/>
              <p:nvPr/>
            </p:nvSpPr>
            <p:spPr bwMode="auto">
              <a:xfrm>
                <a:off x="2505" y="3252"/>
                <a:ext cx="58" cy="73"/>
              </a:xfrm>
              <a:custGeom>
                <a:avLst/>
                <a:gdLst>
                  <a:gd name="T0" fmla="*/ 58 w 58"/>
                  <a:gd name="T1" fmla="*/ 0 h 73"/>
                  <a:gd name="T2" fmla="*/ 58 w 58"/>
                  <a:gd name="T3" fmla="*/ 22 h 73"/>
                  <a:gd name="T4" fmla="*/ 0 w 58"/>
                  <a:gd name="T5" fmla="*/ 73 h 73"/>
                  <a:gd name="T6" fmla="*/ 0 w 58"/>
                  <a:gd name="T7" fmla="*/ 46 h 73"/>
                  <a:gd name="T8" fmla="*/ 58 w 58"/>
                  <a:gd name="T9" fmla="*/ 0 h 73"/>
                </a:gdLst>
                <a:ahLst/>
                <a:cxnLst>
                  <a:cxn ang="0">
                    <a:pos x="T0" y="T1"/>
                  </a:cxn>
                  <a:cxn ang="0">
                    <a:pos x="T2" y="T3"/>
                  </a:cxn>
                  <a:cxn ang="0">
                    <a:pos x="T4" y="T5"/>
                  </a:cxn>
                  <a:cxn ang="0">
                    <a:pos x="T6" y="T7"/>
                  </a:cxn>
                  <a:cxn ang="0">
                    <a:pos x="T8" y="T9"/>
                  </a:cxn>
                </a:cxnLst>
                <a:rect l="0" t="0" r="r" b="b"/>
                <a:pathLst>
                  <a:path w="58" h="73">
                    <a:moveTo>
                      <a:pt x="58" y="0"/>
                    </a:moveTo>
                    <a:lnTo>
                      <a:pt x="58" y="22"/>
                    </a:lnTo>
                    <a:lnTo>
                      <a:pt x="0" y="73"/>
                    </a:lnTo>
                    <a:lnTo>
                      <a:pt x="0" y="46"/>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6" name="Freeform 269"/>
              <p:cNvSpPr/>
              <p:nvPr/>
            </p:nvSpPr>
            <p:spPr bwMode="auto">
              <a:xfrm>
                <a:off x="2577" y="3214"/>
                <a:ext cx="36" cy="46"/>
              </a:xfrm>
              <a:custGeom>
                <a:avLst/>
                <a:gdLst>
                  <a:gd name="T0" fmla="*/ 36 w 36"/>
                  <a:gd name="T1" fmla="*/ 0 h 46"/>
                  <a:gd name="T2" fmla="*/ 36 w 36"/>
                  <a:gd name="T3" fmla="*/ 16 h 46"/>
                  <a:gd name="T4" fmla="*/ 0 w 36"/>
                  <a:gd name="T5" fmla="*/ 46 h 46"/>
                  <a:gd name="T6" fmla="*/ 0 w 36"/>
                  <a:gd name="T7" fmla="*/ 28 h 46"/>
                  <a:gd name="T8" fmla="*/ 36 w 36"/>
                  <a:gd name="T9" fmla="*/ 0 h 46"/>
                </a:gdLst>
                <a:ahLst/>
                <a:cxnLst>
                  <a:cxn ang="0">
                    <a:pos x="T0" y="T1"/>
                  </a:cxn>
                  <a:cxn ang="0">
                    <a:pos x="T2" y="T3"/>
                  </a:cxn>
                  <a:cxn ang="0">
                    <a:pos x="T4" y="T5"/>
                  </a:cxn>
                  <a:cxn ang="0">
                    <a:pos x="T6" y="T7"/>
                  </a:cxn>
                  <a:cxn ang="0">
                    <a:pos x="T8" y="T9"/>
                  </a:cxn>
                </a:cxnLst>
                <a:rect l="0" t="0" r="r" b="b"/>
                <a:pathLst>
                  <a:path w="36" h="46">
                    <a:moveTo>
                      <a:pt x="36" y="0"/>
                    </a:moveTo>
                    <a:lnTo>
                      <a:pt x="36" y="16"/>
                    </a:lnTo>
                    <a:lnTo>
                      <a:pt x="0" y="46"/>
                    </a:lnTo>
                    <a:lnTo>
                      <a:pt x="0" y="28"/>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7" name="Freeform 270"/>
              <p:cNvSpPr/>
              <p:nvPr/>
            </p:nvSpPr>
            <p:spPr bwMode="auto">
              <a:xfrm>
                <a:off x="2459" y="3371"/>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8" name="Freeform 271"/>
              <p:cNvSpPr/>
              <p:nvPr/>
            </p:nvSpPr>
            <p:spPr bwMode="auto">
              <a:xfrm>
                <a:off x="2491" y="3313"/>
                <a:ext cx="54" cy="72"/>
              </a:xfrm>
              <a:custGeom>
                <a:avLst/>
                <a:gdLst>
                  <a:gd name="T0" fmla="*/ 0 w 54"/>
                  <a:gd name="T1" fmla="*/ 44 h 72"/>
                  <a:gd name="T2" fmla="*/ 54 w 54"/>
                  <a:gd name="T3" fmla="*/ 0 h 72"/>
                  <a:gd name="T4" fmla="*/ 54 w 54"/>
                  <a:gd name="T5" fmla="*/ 22 h 72"/>
                  <a:gd name="T6" fmla="*/ 0 w 54"/>
                  <a:gd name="T7" fmla="*/ 72 h 72"/>
                  <a:gd name="T8" fmla="*/ 0 w 54"/>
                  <a:gd name="T9" fmla="*/ 44 h 72"/>
                </a:gdLst>
                <a:ahLst/>
                <a:cxnLst>
                  <a:cxn ang="0">
                    <a:pos x="T0" y="T1"/>
                  </a:cxn>
                  <a:cxn ang="0">
                    <a:pos x="T2" y="T3"/>
                  </a:cxn>
                  <a:cxn ang="0">
                    <a:pos x="T4" y="T5"/>
                  </a:cxn>
                  <a:cxn ang="0">
                    <a:pos x="T6" y="T7"/>
                  </a:cxn>
                  <a:cxn ang="0">
                    <a:pos x="T8" y="T9"/>
                  </a:cxn>
                </a:cxnLst>
                <a:rect l="0" t="0" r="r" b="b"/>
                <a:pathLst>
                  <a:path w="54" h="72">
                    <a:moveTo>
                      <a:pt x="0" y="44"/>
                    </a:moveTo>
                    <a:lnTo>
                      <a:pt x="54" y="0"/>
                    </a:lnTo>
                    <a:lnTo>
                      <a:pt x="54" y="22"/>
                    </a:lnTo>
                    <a:lnTo>
                      <a:pt x="0" y="72"/>
                    </a:lnTo>
                    <a:lnTo>
                      <a:pt x="0" y="4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29" name="Freeform 272"/>
              <p:cNvSpPr/>
              <p:nvPr/>
            </p:nvSpPr>
            <p:spPr bwMode="auto">
              <a:xfrm>
                <a:off x="2561" y="3254"/>
                <a:ext cx="52" cy="67"/>
              </a:xfrm>
              <a:custGeom>
                <a:avLst/>
                <a:gdLst>
                  <a:gd name="T0" fmla="*/ 52 w 52"/>
                  <a:gd name="T1" fmla="*/ 0 h 67"/>
                  <a:gd name="T2" fmla="*/ 52 w 52"/>
                  <a:gd name="T3" fmla="*/ 16 h 67"/>
                  <a:gd name="T4" fmla="*/ 0 w 52"/>
                  <a:gd name="T5" fmla="*/ 67 h 67"/>
                  <a:gd name="T6" fmla="*/ 0 w 52"/>
                  <a:gd name="T7" fmla="*/ 44 h 67"/>
                  <a:gd name="T8" fmla="*/ 52 w 52"/>
                  <a:gd name="T9" fmla="*/ 0 h 67"/>
                </a:gdLst>
                <a:ahLst/>
                <a:cxnLst>
                  <a:cxn ang="0">
                    <a:pos x="T0" y="T1"/>
                  </a:cxn>
                  <a:cxn ang="0">
                    <a:pos x="T2" y="T3"/>
                  </a:cxn>
                  <a:cxn ang="0">
                    <a:pos x="T4" y="T5"/>
                  </a:cxn>
                  <a:cxn ang="0">
                    <a:pos x="T6" y="T7"/>
                  </a:cxn>
                  <a:cxn ang="0">
                    <a:pos x="T8" y="T9"/>
                  </a:cxn>
                </a:cxnLst>
                <a:rect l="0" t="0" r="r" b="b"/>
                <a:pathLst>
                  <a:path w="52" h="67">
                    <a:moveTo>
                      <a:pt x="52" y="0"/>
                    </a:moveTo>
                    <a:lnTo>
                      <a:pt x="52" y="16"/>
                    </a:lnTo>
                    <a:lnTo>
                      <a:pt x="0" y="67"/>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0" name="Freeform 273"/>
              <p:cNvSpPr/>
              <p:nvPr/>
            </p:nvSpPr>
            <p:spPr bwMode="auto">
              <a:xfrm>
                <a:off x="2459" y="3403"/>
                <a:ext cx="36" cy="66"/>
              </a:xfrm>
              <a:custGeom>
                <a:avLst/>
                <a:gdLst>
                  <a:gd name="T0" fmla="*/ 0 w 36"/>
                  <a:gd name="T1" fmla="*/ 34 h 66"/>
                  <a:gd name="T2" fmla="*/ 36 w 36"/>
                  <a:gd name="T3" fmla="*/ 0 h 66"/>
                  <a:gd name="T4" fmla="*/ 36 w 36"/>
                  <a:gd name="T5" fmla="*/ 28 h 66"/>
                  <a:gd name="T6" fmla="*/ 0 w 36"/>
                  <a:gd name="T7" fmla="*/ 66 h 66"/>
                  <a:gd name="T8" fmla="*/ 0 w 36"/>
                  <a:gd name="T9" fmla="*/ 34 h 66"/>
                </a:gdLst>
                <a:ahLst/>
                <a:cxnLst>
                  <a:cxn ang="0">
                    <a:pos x="T0" y="T1"/>
                  </a:cxn>
                  <a:cxn ang="0">
                    <a:pos x="T2" y="T3"/>
                  </a:cxn>
                  <a:cxn ang="0">
                    <a:pos x="T4" y="T5"/>
                  </a:cxn>
                  <a:cxn ang="0">
                    <a:pos x="T6" y="T7"/>
                  </a:cxn>
                  <a:cxn ang="0">
                    <a:pos x="T8" y="T9"/>
                  </a:cxn>
                </a:cxnLst>
                <a:rect l="0" t="0" r="r" b="b"/>
                <a:pathLst>
                  <a:path w="36" h="66">
                    <a:moveTo>
                      <a:pt x="0" y="34"/>
                    </a:moveTo>
                    <a:lnTo>
                      <a:pt x="36" y="0"/>
                    </a:lnTo>
                    <a:lnTo>
                      <a:pt x="36"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1" name="Freeform 274"/>
              <p:cNvSpPr/>
              <p:nvPr/>
            </p:nvSpPr>
            <p:spPr bwMode="auto">
              <a:xfrm>
                <a:off x="2541" y="3337"/>
                <a:ext cx="30" cy="48"/>
              </a:xfrm>
              <a:custGeom>
                <a:avLst/>
                <a:gdLst>
                  <a:gd name="T0" fmla="*/ 30 w 30"/>
                  <a:gd name="T1" fmla="*/ 0 h 48"/>
                  <a:gd name="T2" fmla="*/ 30 w 30"/>
                  <a:gd name="T3" fmla="*/ 20 h 48"/>
                  <a:gd name="T4" fmla="*/ 0 w 30"/>
                  <a:gd name="T5" fmla="*/ 48 h 48"/>
                  <a:gd name="T6" fmla="*/ 0 w 30"/>
                  <a:gd name="T7" fmla="*/ 26 h 48"/>
                  <a:gd name="T8" fmla="*/ 30 w 30"/>
                  <a:gd name="T9" fmla="*/ 0 h 48"/>
                </a:gdLst>
                <a:ahLst/>
                <a:cxnLst>
                  <a:cxn ang="0">
                    <a:pos x="T0" y="T1"/>
                  </a:cxn>
                  <a:cxn ang="0">
                    <a:pos x="T2" y="T3"/>
                  </a:cxn>
                  <a:cxn ang="0">
                    <a:pos x="T4" y="T5"/>
                  </a:cxn>
                  <a:cxn ang="0">
                    <a:pos x="T6" y="T7"/>
                  </a:cxn>
                  <a:cxn ang="0">
                    <a:pos x="T8" y="T9"/>
                  </a:cxn>
                </a:cxnLst>
                <a:rect l="0" t="0" r="r" b="b"/>
                <a:pathLst>
                  <a:path w="30" h="48">
                    <a:moveTo>
                      <a:pt x="30" y="0"/>
                    </a:moveTo>
                    <a:lnTo>
                      <a:pt x="30" y="20"/>
                    </a:lnTo>
                    <a:lnTo>
                      <a:pt x="0" y="48"/>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2" name="Freeform 275"/>
              <p:cNvSpPr/>
              <p:nvPr/>
            </p:nvSpPr>
            <p:spPr bwMode="auto">
              <a:xfrm>
                <a:off x="2585" y="3298"/>
                <a:ext cx="28" cy="43"/>
              </a:xfrm>
              <a:custGeom>
                <a:avLst/>
                <a:gdLst>
                  <a:gd name="T0" fmla="*/ 28 w 28"/>
                  <a:gd name="T1" fmla="*/ 0 h 43"/>
                  <a:gd name="T2" fmla="*/ 28 w 28"/>
                  <a:gd name="T3" fmla="*/ 15 h 43"/>
                  <a:gd name="T4" fmla="*/ 0 w 28"/>
                  <a:gd name="T5" fmla="*/ 43 h 43"/>
                  <a:gd name="T6" fmla="*/ 0 w 28"/>
                  <a:gd name="T7" fmla="*/ 25 h 43"/>
                  <a:gd name="T8" fmla="*/ 28 w 28"/>
                  <a:gd name="T9" fmla="*/ 0 h 43"/>
                </a:gdLst>
                <a:ahLst/>
                <a:cxnLst>
                  <a:cxn ang="0">
                    <a:pos x="T0" y="T1"/>
                  </a:cxn>
                  <a:cxn ang="0">
                    <a:pos x="T2" y="T3"/>
                  </a:cxn>
                  <a:cxn ang="0">
                    <a:pos x="T4" y="T5"/>
                  </a:cxn>
                  <a:cxn ang="0">
                    <a:pos x="T6" y="T7"/>
                  </a:cxn>
                  <a:cxn ang="0">
                    <a:pos x="T8" y="T9"/>
                  </a:cxn>
                </a:cxnLst>
                <a:rect l="0" t="0" r="r" b="b"/>
                <a:pathLst>
                  <a:path w="28" h="43">
                    <a:moveTo>
                      <a:pt x="28" y="0"/>
                    </a:moveTo>
                    <a:lnTo>
                      <a:pt x="28" y="15"/>
                    </a:lnTo>
                    <a:lnTo>
                      <a:pt x="0" y="43"/>
                    </a:lnTo>
                    <a:lnTo>
                      <a:pt x="0" y="25"/>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3" name="Freeform 276"/>
              <p:cNvSpPr/>
              <p:nvPr/>
            </p:nvSpPr>
            <p:spPr bwMode="auto">
              <a:xfrm>
                <a:off x="2459" y="3461"/>
                <a:ext cx="26" cy="56"/>
              </a:xfrm>
              <a:custGeom>
                <a:avLst/>
                <a:gdLst>
                  <a:gd name="T0" fmla="*/ 0 w 26"/>
                  <a:gd name="T1" fmla="*/ 26 h 56"/>
                  <a:gd name="T2" fmla="*/ 26 w 26"/>
                  <a:gd name="T3" fmla="*/ 0 h 56"/>
                  <a:gd name="T4" fmla="*/ 26 w 26"/>
                  <a:gd name="T5" fmla="*/ 28 h 56"/>
                  <a:gd name="T6" fmla="*/ 0 w 26"/>
                  <a:gd name="T7" fmla="*/ 56 h 56"/>
                  <a:gd name="T8" fmla="*/ 0 w 26"/>
                  <a:gd name="T9" fmla="*/ 26 h 56"/>
                </a:gdLst>
                <a:ahLst/>
                <a:cxnLst>
                  <a:cxn ang="0">
                    <a:pos x="T0" y="T1"/>
                  </a:cxn>
                  <a:cxn ang="0">
                    <a:pos x="T2" y="T3"/>
                  </a:cxn>
                  <a:cxn ang="0">
                    <a:pos x="T4" y="T5"/>
                  </a:cxn>
                  <a:cxn ang="0">
                    <a:pos x="T6" y="T7"/>
                  </a:cxn>
                  <a:cxn ang="0">
                    <a:pos x="T8" y="T9"/>
                  </a:cxn>
                </a:cxnLst>
                <a:rect l="0" t="0" r="r" b="b"/>
                <a:pathLst>
                  <a:path w="26" h="56">
                    <a:moveTo>
                      <a:pt x="0" y="26"/>
                    </a:moveTo>
                    <a:lnTo>
                      <a:pt x="26" y="0"/>
                    </a:lnTo>
                    <a:lnTo>
                      <a:pt x="26"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4" name="Freeform 277"/>
              <p:cNvSpPr/>
              <p:nvPr/>
            </p:nvSpPr>
            <p:spPr bwMode="auto">
              <a:xfrm>
                <a:off x="2501" y="3389"/>
                <a:ext cx="56" cy="84"/>
              </a:xfrm>
              <a:custGeom>
                <a:avLst/>
                <a:gdLst>
                  <a:gd name="T0" fmla="*/ 56 w 56"/>
                  <a:gd name="T1" fmla="*/ 0 h 84"/>
                  <a:gd name="T2" fmla="*/ 56 w 56"/>
                  <a:gd name="T3" fmla="*/ 22 h 84"/>
                  <a:gd name="T4" fmla="*/ 0 w 56"/>
                  <a:gd name="T5" fmla="*/ 84 h 84"/>
                  <a:gd name="T6" fmla="*/ 0 w 56"/>
                  <a:gd name="T7" fmla="*/ 56 h 84"/>
                  <a:gd name="T8" fmla="*/ 56 w 56"/>
                  <a:gd name="T9" fmla="*/ 0 h 84"/>
                </a:gdLst>
                <a:ahLst/>
                <a:cxnLst>
                  <a:cxn ang="0">
                    <a:pos x="T0" y="T1"/>
                  </a:cxn>
                  <a:cxn ang="0">
                    <a:pos x="T2" y="T3"/>
                  </a:cxn>
                  <a:cxn ang="0">
                    <a:pos x="T4" y="T5"/>
                  </a:cxn>
                  <a:cxn ang="0">
                    <a:pos x="T6" y="T7"/>
                  </a:cxn>
                  <a:cxn ang="0">
                    <a:pos x="T8" y="T9"/>
                  </a:cxn>
                </a:cxnLst>
                <a:rect l="0" t="0" r="r" b="b"/>
                <a:pathLst>
                  <a:path w="56" h="84">
                    <a:moveTo>
                      <a:pt x="56" y="0"/>
                    </a:moveTo>
                    <a:lnTo>
                      <a:pt x="56" y="22"/>
                    </a:lnTo>
                    <a:lnTo>
                      <a:pt x="0" y="84"/>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5" name="Freeform 278"/>
              <p:cNvSpPr/>
              <p:nvPr/>
            </p:nvSpPr>
            <p:spPr bwMode="auto">
              <a:xfrm>
                <a:off x="2573" y="3337"/>
                <a:ext cx="40" cy="58"/>
              </a:xfrm>
              <a:custGeom>
                <a:avLst/>
                <a:gdLst>
                  <a:gd name="T0" fmla="*/ 40 w 40"/>
                  <a:gd name="T1" fmla="*/ 0 h 58"/>
                  <a:gd name="T2" fmla="*/ 40 w 40"/>
                  <a:gd name="T3" fmla="*/ 16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6"/>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6" name="Freeform 279"/>
              <p:cNvSpPr/>
              <p:nvPr/>
            </p:nvSpPr>
            <p:spPr bwMode="auto">
              <a:xfrm>
                <a:off x="2601" y="3379"/>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7" name="Freeform 280"/>
              <p:cNvSpPr/>
              <p:nvPr/>
            </p:nvSpPr>
            <p:spPr bwMode="auto">
              <a:xfrm>
                <a:off x="2489" y="3529"/>
                <a:ext cx="22" cy="52"/>
              </a:xfrm>
              <a:custGeom>
                <a:avLst/>
                <a:gdLst>
                  <a:gd name="T0" fmla="*/ 22 w 22"/>
                  <a:gd name="T1" fmla="*/ 0 h 52"/>
                  <a:gd name="T2" fmla="*/ 22 w 22"/>
                  <a:gd name="T3" fmla="*/ 26 h 52"/>
                  <a:gd name="T4" fmla="*/ 0 w 22"/>
                  <a:gd name="T5" fmla="*/ 52 h 52"/>
                  <a:gd name="T6" fmla="*/ 0 w 22"/>
                  <a:gd name="T7" fmla="*/ 24 h 52"/>
                  <a:gd name="T8" fmla="*/ 22 w 22"/>
                  <a:gd name="T9" fmla="*/ 0 h 52"/>
                </a:gdLst>
                <a:ahLst/>
                <a:cxnLst>
                  <a:cxn ang="0">
                    <a:pos x="T0" y="T1"/>
                  </a:cxn>
                  <a:cxn ang="0">
                    <a:pos x="T2" y="T3"/>
                  </a:cxn>
                  <a:cxn ang="0">
                    <a:pos x="T4" y="T5"/>
                  </a:cxn>
                  <a:cxn ang="0">
                    <a:pos x="T6" y="T7"/>
                  </a:cxn>
                  <a:cxn ang="0">
                    <a:pos x="T8" y="T9"/>
                  </a:cxn>
                </a:cxnLst>
                <a:rect l="0" t="0" r="r" b="b"/>
                <a:pathLst>
                  <a:path w="22" h="52">
                    <a:moveTo>
                      <a:pt x="22" y="0"/>
                    </a:moveTo>
                    <a:lnTo>
                      <a:pt x="22" y="26"/>
                    </a:lnTo>
                    <a:lnTo>
                      <a:pt x="0" y="52"/>
                    </a:lnTo>
                    <a:lnTo>
                      <a:pt x="0" y="24"/>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8" name="Freeform 281"/>
              <p:cNvSpPr/>
              <p:nvPr/>
            </p:nvSpPr>
            <p:spPr bwMode="auto">
              <a:xfrm>
                <a:off x="2527" y="3419"/>
                <a:ext cx="86" cy="118"/>
              </a:xfrm>
              <a:custGeom>
                <a:avLst/>
                <a:gdLst>
                  <a:gd name="T0" fmla="*/ 86 w 86"/>
                  <a:gd name="T1" fmla="*/ 0 h 118"/>
                  <a:gd name="T2" fmla="*/ 86 w 86"/>
                  <a:gd name="T3" fmla="*/ 14 h 118"/>
                  <a:gd name="T4" fmla="*/ 0 w 86"/>
                  <a:gd name="T5" fmla="*/ 118 h 118"/>
                  <a:gd name="T6" fmla="*/ 0 w 86"/>
                  <a:gd name="T7" fmla="*/ 92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4"/>
                    </a:lnTo>
                    <a:lnTo>
                      <a:pt x="0" y="118"/>
                    </a:lnTo>
                    <a:lnTo>
                      <a:pt x="0" y="92"/>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39" name="Freeform 282"/>
              <p:cNvSpPr/>
              <p:nvPr/>
            </p:nvSpPr>
            <p:spPr bwMode="auto">
              <a:xfrm>
                <a:off x="2561" y="3461"/>
                <a:ext cx="52" cy="78"/>
              </a:xfrm>
              <a:custGeom>
                <a:avLst/>
                <a:gdLst>
                  <a:gd name="T0" fmla="*/ 52 w 52"/>
                  <a:gd name="T1" fmla="*/ 0 h 78"/>
                  <a:gd name="T2" fmla="*/ 52 w 52"/>
                  <a:gd name="T3" fmla="*/ 14 h 78"/>
                  <a:gd name="T4" fmla="*/ 0 w 52"/>
                  <a:gd name="T5" fmla="*/ 78 h 78"/>
                  <a:gd name="T6" fmla="*/ 0 w 52"/>
                  <a:gd name="T7" fmla="*/ 58 h 78"/>
                  <a:gd name="T8" fmla="*/ 52 w 52"/>
                  <a:gd name="T9" fmla="*/ 0 h 78"/>
                </a:gdLst>
                <a:ahLst/>
                <a:cxnLst>
                  <a:cxn ang="0">
                    <a:pos x="T0" y="T1"/>
                  </a:cxn>
                  <a:cxn ang="0">
                    <a:pos x="T2" y="T3"/>
                  </a:cxn>
                  <a:cxn ang="0">
                    <a:pos x="T4" y="T5"/>
                  </a:cxn>
                  <a:cxn ang="0">
                    <a:pos x="T6" y="T7"/>
                  </a:cxn>
                  <a:cxn ang="0">
                    <a:pos x="T8" y="T9"/>
                  </a:cxn>
                </a:cxnLst>
                <a:rect l="0" t="0" r="r" b="b"/>
                <a:pathLst>
                  <a:path w="52" h="78">
                    <a:moveTo>
                      <a:pt x="52" y="0"/>
                    </a:moveTo>
                    <a:lnTo>
                      <a:pt x="52" y="14"/>
                    </a:lnTo>
                    <a:lnTo>
                      <a:pt x="0" y="78"/>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640" name="Rectangle 283"/>
              <p:cNvSpPr>
                <a:spLocks noChangeArrowheads="1"/>
              </p:cNvSpPr>
              <p:nvPr/>
            </p:nvSpPr>
            <p:spPr bwMode="auto">
              <a:xfrm>
                <a:off x="2563" y="294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1" name="Rectangle 284"/>
              <p:cNvSpPr>
                <a:spLocks noChangeArrowheads="1"/>
              </p:cNvSpPr>
              <p:nvPr/>
            </p:nvSpPr>
            <p:spPr bwMode="auto">
              <a:xfrm>
                <a:off x="3511"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2" name="Rectangle 285"/>
              <p:cNvSpPr>
                <a:spLocks noChangeArrowheads="1"/>
              </p:cNvSpPr>
              <p:nvPr/>
            </p:nvSpPr>
            <p:spPr bwMode="auto">
              <a:xfrm>
                <a:off x="3613"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3" name="Rectangle 286"/>
              <p:cNvSpPr>
                <a:spLocks noChangeArrowheads="1"/>
              </p:cNvSpPr>
              <p:nvPr/>
            </p:nvSpPr>
            <p:spPr bwMode="auto">
              <a:xfrm>
                <a:off x="3713"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4" name="Rectangle 287"/>
              <p:cNvSpPr>
                <a:spLocks noChangeArrowheads="1"/>
              </p:cNvSpPr>
              <p:nvPr/>
            </p:nvSpPr>
            <p:spPr bwMode="auto">
              <a:xfrm>
                <a:off x="3815"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5" name="Rectangle 288"/>
              <p:cNvSpPr>
                <a:spLocks noChangeArrowheads="1"/>
              </p:cNvSpPr>
              <p:nvPr/>
            </p:nvSpPr>
            <p:spPr bwMode="auto">
              <a:xfrm>
                <a:off x="39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6" name="Rectangle 289"/>
              <p:cNvSpPr>
                <a:spLocks noChangeArrowheads="1"/>
              </p:cNvSpPr>
              <p:nvPr/>
            </p:nvSpPr>
            <p:spPr bwMode="auto">
              <a:xfrm>
                <a:off x="3511"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7" name="Rectangle 290"/>
              <p:cNvSpPr>
                <a:spLocks noChangeArrowheads="1"/>
              </p:cNvSpPr>
              <p:nvPr/>
            </p:nvSpPr>
            <p:spPr bwMode="auto">
              <a:xfrm>
                <a:off x="3613"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8" name="Rectangle 291"/>
              <p:cNvSpPr>
                <a:spLocks noChangeArrowheads="1"/>
              </p:cNvSpPr>
              <p:nvPr/>
            </p:nvSpPr>
            <p:spPr bwMode="auto">
              <a:xfrm>
                <a:off x="3713"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49" name="Rectangle 292"/>
              <p:cNvSpPr>
                <a:spLocks noChangeArrowheads="1"/>
              </p:cNvSpPr>
              <p:nvPr/>
            </p:nvSpPr>
            <p:spPr bwMode="auto">
              <a:xfrm>
                <a:off x="3815"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0" name="Rectangle 293"/>
              <p:cNvSpPr>
                <a:spLocks noChangeArrowheads="1"/>
              </p:cNvSpPr>
              <p:nvPr/>
            </p:nvSpPr>
            <p:spPr bwMode="auto">
              <a:xfrm>
                <a:off x="3511"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1" name="Rectangle 294"/>
              <p:cNvSpPr>
                <a:spLocks noChangeArrowheads="1"/>
              </p:cNvSpPr>
              <p:nvPr/>
            </p:nvSpPr>
            <p:spPr bwMode="auto">
              <a:xfrm>
                <a:off x="3713"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2" name="Rectangle 295"/>
              <p:cNvSpPr>
                <a:spLocks noChangeArrowheads="1"/>
              </p:cNvSpPr>
              <p:nvPr/>
            </p:nvSpPr>
            <p:spPr bwMode="auto">
              <a:xfrm>
                <a:off x="3815"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3" name="Rectangle 296"/>
              <p:cNvSpPr>
                <a:spLocks noChangeArrowheads="1"/>
              </p:cNvSpPr>
              <p:nvPr/>
            </p:nvSpPr>
            <p:spPr bwMode="auto">
              <a:xfrm>
                <a:off x="3918"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4" name="Rectangle 297"/>
              <p:cNvSpPr>
                <a:spLocks noChangeArrowheads="1"/>
              </p:cNvSpPr>
              <p:nvPr/>
            </p:nvSpPr>
            <p:spPr bwMode="auto">
              <a:xfrm>
                <a:off x="3511"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5" name="Rectangle 298"/>
              <p:cNvSpPr>
                <a:spLocks noChangeArrowheads="1"/>
              </p:cNvSpPr>
              <p:nvPr/>
            </p:nvSpPr>
            <p:spPr bwMode="auto">
              <a:xfrm>
                <a:off x="3613"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6" name="Rectangle 299"/>
              <p:cNvSpPr>
                <a:spLocks noChangeArrowheads="1"/>
              </p:cNvSpPr>
              <p:nvPr/>
            </p:nvSpPr>
            <p:spPr bwMode="auto">
              <a:xfrm>
                <a:off x="3713"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7" name="Rectangle 300"/>
              <p:cNvSpPr>
                <a:spLocks noChangeArrowheads="1"/>
              </p:cNvSpPr>
              <p:nvPr/>
            </p:nvSpPr>
            <p:spPr bwMode="auto">
              <a:xfrm>
                <a:off x="3815"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8" name="Rectangle 301"/>
              <p:cNvSpPr>
                <a:spLocks noChangeArrowheads="1"/>
              </p:cNvSpPr>
              <p:nvPr/>
            </p:nvSpPr>
            <p:spPr bwMode="auto">
              <a:xfrm>
                <a:off x="39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59" name="Rectangle 302"/>
              <p:cNvSpPr>
                <a:spLocks noChangeArrowheads="1"/>
              </p:cNvSpPr>
              <p:nvPr/>
            </p:nvSpPr>
            <p:spPr bwMode="auto">
              <a:xfrm>
                <a:off x="3511"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0" name="Rectangle 303"/>
              <p:cNvSpPr>
                <a:spLocks noChangeArrowheads="1"/>
              </p:cNvSpPr>
              <p:nvPr/>
            </p:nvSpPr>
            <p:spPr bwMode="auto">
              <a:xfrm>
                <a:off x="3613" y="74"/>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1" name="Rectangle 304"/>
              <p:cNvSpPr>
                <a:spLocks noChangeArrowheads="1"/>
              </p:cNvSpPr>
              <p:nvPr/>
            </p:nvSpPr>
            <p:spPr bwMode="auto">
              <a:xfrm>
                <a:off x="3713"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2" name="Rectangle 305"/>
              <p:cNvSpPr>
                <a:spLocks noChangeArrowheads="1"/>
              </p:cNvSpPr>
              <p:nvPr/>
            </p:nvSpPr>
            <p:spPr bwMode="auto">
              <a:xfrm>
                <a:off x="3815"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3" name="Rectangle 306"/>
              <p:cNvSpPr>
                <a:spLocks noChangeArrowheads="1"/>
              </p:cNvSpPr>
              <p:nvPr/>
            </p:nvSpPr>
            <p:spPr bwMode="auto">
              <a:xfrm>
                <a:off x="39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4" name="Rectangle 307"/>
              <p:cNvSpPr>
                <a:spLocks noChangeArrowheads="1"/>
              </p:cNvSpPr>
              <p:nvPr/>
            </p:nvSpPr>
            <p:spPr bwMode="auto">
              <a:xfrm>
                <a:off x="3511"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5" name="Rectangle 308"/>
              <p:cNvSpPr>
                <a:spLocks noChangeArrowheads="1"/>
              </p:cNvSpPr>
              <p:nvPr/>
            </p:nvSpPr>
            <p:spPr bwMode="auto">
              <a:xfrm>
                <a:off x="3613"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6" name="Rectangle 309"/>
              <p:cNvSpPr>
                <a:spLocks noChangeArrowheads="1"/>
              </p:cNvSpPr>
              <p:nvPr/>
            </p:nvSpPr>
            <p:spPr bwMode="auto">
              <a:xfrm>
                <a:off x="3713"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7" name="Rectangle 310"/>
              <p:cNvSpPr>
                <a:spLocks noChangeArrowheads="1"/>
              </p:cNvSpPr>
              <p:nvPr/>
            </p:nvSpPr>
            <p:spPr bwMode="auto">
              <a:xfrm>
                <a:off x="39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8" name="Rectangle 311"/>
              <p:cNvSpPr>
                <a:spLocks noChangeArrowheads="1"/>
              </p:cNvSpPr>
              <p:nvPr/>
            </p:nvSpPr>
            <p:spPr bwMode="auto">
              <a:xfrm>
                <a:off x="3511"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69" name="Rectangle 312"/>
              <p:cNvSpPr>
                <a:spLocks noChangeArrowheads="1"/>
              </p:cNvSpPr>
              <p:nvPr/>
            </p:nvSpPr>
            <p:spPr bwMode="auto">
              <a:xfrm>
                <a:off x="3713"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0" name="Rectangle 313"/>
              <p:cNvSpPr>
                <a:spLocks noChangeArrowheads="1"/>
              </p:cNvSpPr>
              <p:nvPr/>
            </p:nvSpPr>
            <p:spPr bwMode="auto">
              <a:xfrm>
                <a:off x="3815"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1" name="Rectangle 314"/>
              <p:cNvSpPr>
                <a:spLocks noChangeArrowheads="1"/>
              </p:cNvSpPr>
              <p:nvPr/>
            </p:nvSpPr>
            <p:spPr bwMode="auto">
              <a:xfrm>
                <a:off x="39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2" name="Rectangle 315"/>
              <p:cNvSpPr>
                <a:spLocks noChangeArrowheads="1"/>
              </p:cNvSpPr>
              <p:nvPr/>
            </p:nvSpPr>
            <p:spPr bwMode="auto">
              <a:xfrm>
                <a:off x="3511"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3" name="Rectangle 316"/>
              <p:cNvSpPr>
                <a:spLocks noChangeArrowheads="1"/>
              </p:cNvSpPr>
              <p:nvPr/>
            </p:nvSpPr>
            <p:spPr bwMode="auto">
              <a:xfrm>
                <a:off x="3613"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4" name="Rectangle 317"/>
              <p:cNvSpPr>
                <a:spLocks noChangeArrowheads="1"/>
              </p:cNvSpPr>
              <p:nvPr/>
            </p:nvSpPr>
            <p:spPr bwMode="auto">
              <a:xfrm>
                <a:off x="3713"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5" name="Rectangle 318"/>
              <p:cNvSpPr>
                <a:spLocks noChangeArrowheads="1"/>
              </p:cNvSpPr>
              <p:nvPr/>
            </p:nvSpPr>
            <p:spPr bwMode="auto">
              <a:xfrm>
                <a:off x="3815"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6" name="Rectangle 319"/>
              <p:cNvSpPr>
                <a:spLocks noChangeArrowheads="1"/>
              </p:cNvSpPr>
              <p:nvPr/>
            </p:nvSpPr>
            <p:spPr bwMode="auto">
              <a:xfrm>
                <a:off x="39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7" name="Rectangle 320"/>
              <p:cNvSpPr>
                <a:spLocks noChangeArrowheads="1"/>
              </p:cNvSpPr>
              <p:nvPr/>
            </p:nvSpPr>
            <p:spPr bwMode="auto">
              <a:xfrm>
                <a:off x="3511"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8" name="Rectangle 321"/>
              <p:cNvSpPr>
                <a:spLocks noChangeArrowheads="1"/>
              </p:cNvSpPr>
              <p:nvPr/>
            </p:nvSpPr>
            <p:spPr bwMode="auto">
              <a:xfrm>
                <a:off x="3613"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79" name="Rectangle 322"/>
              <p:cNvSpPr>
                <a:spLocks noChangeArrowheads="1"/>
              </p:cNvSpPr>
              <p:nvPr/>
            </p:nvSpPr>
            <p:spPr bwMode="auto">
              <a:xfrm>
                <a:off x="3713"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0" name="Rectangle 323"/>
              <p:cNvSpPr>
                <a:spLocks noChangeArrowheads="1"/>
              </p:cNvSpPr>
              <p:nvPr/>
            </p:nvSpPr>
            <p:spPr bwMode="auto">
              <a:xfrm>
                <a:off x="3815"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1" name="Rectangle 324"/>
              <p:cNvSpPr>
                <a:spLocks noChangeArrowheads="1"/>
              </p:cNvSpPr>
              <p:nvPr/>
            </p:nvSpPr>
            <p:spPr bwMode="auto">
              <a:xfrm>
                <a:off x="3918"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2" name="Rectangle 325"/>
              <p:cNvSpPr>
                <a:spLocks noChangeArrowheads="1"/>
              </p:cNvSpPr>
              <p:nvPr/>
            </p:nvSpPr>
            <p:spPr bwMode="auto">
              <a:xfrm>
                <a:off x="3511"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3" name="Rectangle 326"/>
              <p:cNvSpPr>
                <a:spLocks noChangeArrowheads="1"/>
              </p:cNvSpPr>
              <p:nvPr/>
            </p:nvSpPr>
            <p:spPr bwMode="auto">
              <a:xfrm>
                <a:off x="3613"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4" name="Rectangle 327"/>
              <p:cNvSpPr>
                <a:spLocks noChangeArrowheads="1"/>
              </p:cNvSpPr>
              <p:nvPr/>
            </p:nvSpPr>
            <p:spPr bwMode="auto">
              <a:xfrm>
                <a:off x="3815"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5" name="Rectangle 328"/>
              <p:cNvSpPr>
                <a:spLocks noChangeArrowheads="1"/>
              </p:cNvSpPr>
              <p:nvPr/>
            </p:nvSpPr>
            <p:spPr bwMode="auto">
              <a:xfrm>
                <a:off x="39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6" name="Rectangle 329"/>
              <p:cNvSpPr>
                <a:spLocks noChangeArrowheads="1"/>
              </p:cNvSpPr>
              <p:nvPr/>
            </p:nvSpPr>
            <p:spPr bwMode="auto">
              <a:xfrm>
                <a:off x="3511"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7" name="Rectangle 330"/>
              <p:cNvSpPr>
                <a:spLocks noChangeArrowheads="1"/>
              </p:cNvSpPr>
              <p:nvPr/>
            </p:nvSpPr>
            <p:spPr bwMode="auto">
              <a:xfrm>
                <a:off x="3613"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8" name="Rectangle 331"/>
              <p:cNvSpPr>
                <a:spLocks noChangeArrowheads="1"/>
              </p:cNvSpPr>
              <p:nvPr/>
            </p:nvSpPr>
            <p:spPr bwMode="auto">
              <a:xfrm>
                <a:off x="3713"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89" name="Rectangle 332"/>
              <p:cNvSpPr>
                <a:spLocks noChangeArrowheads="1"/>
              </p:cNvSpPr>
              <p:nvPr/>
            </p:nvSpPr>
            <p:spPr bwMode="auto">
              <a:xfrm>
                <a:off x="3815"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0" name="Rectangle 333"/>
              <p:cNvSpPr>
                <a:spLocks noChangeArrowheads="1"/>
              </p:cNvSpPr>
              <p:nvPr/>
            </p:nvSpPr>
            <p:spPr bwMode="auto">
              <a:xfrm>
                <a:off x="39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1" name="Rectangle 334"/>
              <p:cNvSpPr>
                <a:spLocks noChangeArrowheads="1"/>
              </p:cNvSpPr>
              <p:nvPr/>
            </p:nvSpPr>
            <p:spPr bwMode="auto">
              <a:xfrm>
                <a:off x="3511"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2" name="Rectangle 335"/>
              <p:cNvSpPr>
                <a:spLocks noChangeArrowheads="1"/>
              </p:cNvSpPr>
              <p:nvPr/>
            </p:nvSpPr>
            <p:spPr bwMode="auto">
              <a:xfrm>
                <a:off x="3613"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3" name="Rectangle 336"/>
              <p:cNvSpPr>
                <a:spLocks noChangeArrowheads="1"/>
              </p:cNvSpPr>
              <p:nvPr/>
            </p:nvSpPr>
            <p:spPr bwMode="auto">
              <a:xfrm>
                <a:off x="3713"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4" name="Rectangle 337"/>
              <p:cNvSpPr>
                <a:spLocks noChangeArrowheads="1"/>
              </p:cNvSpPr>
              <p:nvPr/>
            </p:nvSpPr>
            <p:spPr bwMode="auto">
              <a:xfrm>
                <a:off x="3815"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5" name="Rectangle 338"/>
              <p:cNvSpPr>
                <a:spLocks noChangeArrowheads="1"/>
              </p:cNvSpPr>
              <p:nvPr/>
            </p:nvSpPr>
            <p:spPr bwMode="auto">
              <a:xfrm>
                <a:off x="3511"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6" name="Rectangle 339"/>
              <p:cNvSpPr>
                <a:spLocks noChangeArrowheads="1"/>
              </p:cNvSpPr>
              <p:nvPr/>
            </p:nvSpPr>
            <p:spPr bwMode="auto">
              <a:xfrm>
                <a:off x="3613"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7" name="Rectangle 340"/>
              <p:cNvSpPr>
                <a:spLocks noChangeArrowheads="1"/>
              </p:cNvSpPr>
              <p:nvPr/>
            </p:nvSpPr>
            <p:spPr bwMode="auto">
              <a:xfrm>
                <a:off x="3815"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8" name="Rectangle 341"/>
              <p:cNvSpPr>
                <a:spLocks noChangeArrowheads="1"/>
              </p:cNvSpPr>
              <p:nvPr/>
            </p:nvSpPr>
            <p:spPr bwMode="auto">
              <a:xfrm>
                <a:off x="39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699" name="Rectangle 342"/>
              <p:cNvSpPr>
                <a:spLocks noChangeArrowheads="1"/>
              </p:cNvSpPr>
              <p:nvPr/>
            </p:nvSpPr>
            <p:spPr bwMode="auto">
              <a:xfrm>
                <a:off x="3511"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0" name="Rectangle 343"/>
              <p:cNvSpPr>
                <a:spLocks noChangeArrowheads="1"/>
              </p:cNvSpPr>
              <p:nvPr/>
            </p:nvSpPr>
            <p:spPr bwMode="auto">
              <a:xfrm>
                <a:off x="3713"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1" name="Rectangle 344"/>
              <p:cNvSpPr>
                <a:spLocks noChangeArrowheads="1"/>
              </p:cNvSpPr>
              <p:nvPr/>
            </p:nvSpPr>
            <p:spPr bwMode="auto">
              <a:xfrm>
                <a:off x="3815"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2" name="Rectangle 345"/>
              <p:cNvSpPr>
                <a:spLocks noChangeArrowheads="1"/>
              </p:cNvSpPr>
              <p:nvPr/>
            </p:nvSpPr>
            <p:spPr bwMode="auto">
              <a:xfrm>
                <a:off x="39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3" name="Rectangle 346"/>
              <p:cNvSpPr>
                <a:spLocks noChangeArrowheads="1"/>
              </p:cNvSpPr>
              <p:nvPr/>
            </p:nvSpPr>
            <p:spPr bwMode="auto">
              <a:xfrm>
                <a:off x="4018"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4" name="Rectangle 347"/>
              <p:cNvSpPr>
                <a:spLocks noChangeArrowheads="1"/>
              </p:cNvSpPr>
              <p:nvPr/>
            </p:nvSpPr>
            <p:spPr bwMode="auto">
              <a:xfrm>
                <a:off x="4120"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5" name="Rectangle 348"/>
              <p:cNvSpPr>
                <a:spLocks noChangeArrowheads="1"/>
              </p:cNvSpPr>
              <p:nvPr/>
            </p:nvSpPr>
            <p:spPr bwMode="auto">
              <a:xfrm>
                <a:off x="4222"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6" name="Rectangle 349"/>
              <p:cNvSpPr>
                <a:spLocks noChangeArrowheads="1"/>
              </p:cNvSpPr>
              <p:nvPr/>
            </p:nvSpPr>
            <p:spPr bwMode="auto">
              <a:xfrm>
                <a:off x="4324" y="-33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7" name="Rectangle 350"/>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8" name="Rectangle 351"/>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09" name="Rectangle 352"/>
              <p:cNvSpPr>
                <a:spLocks noChangeArrowheads="1"/>
              </p:cNvSpPr>
              <p:nvPr/>
            </p:nvSpPr>
            <p:spPr bwMode="auto">
              <a:xfrm>
                <a:off x="4018"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0" name="Rectangle 353"/>
              <p:cNvSpPr>
                <a:spLocks noChangeArrowheads="1"/>
              </p:cNvSpPr>
              <p:nvPr/>
            </p:nvSpPr>
            <p:spPr bwMode="auto">
              <a:xfrm>
                <a:off x="4120"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1" name="Rectangle 354"/>
              <p:cNvSpPr>
                <a:spLocks noChangeArrowheads="1"/>
              </p:cNvSpPr>
              <p:nvPr/>
            </p:nvSpPr>
            <p:spPr bwMode="auto">
              <a:xfrm>
                <a:off x="4222"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2" name="Rectangle 355"/>
              <p:cNvSpPr>
                <a:spLocks noChangeArrowheads="1"/>
              </p:cNvSpPr>
              <p:nvPr/>
            </p:nvSpPr>
            <p:spPr bwMode="auto">
              <a:xfrm>
                <a:off x="4324" y="-233"/>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3" name="Rectangle 356"/>
              <p:cNvSpPr>
                <a:spLocks noChangeArrowheads="1"/>
              </p:cNvSpPr>
              <p:nvPr/>
            </p:nvSpPr>
            <p:spPr bwMode="auto">
              <a:xfrm>
                <a:off x="4426" y="-233"/>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4" name="Rectangle 357"/>
              <p:cNvSpPr>
                <a:spLocks noChangeArrowheads="1"/>
              </p:cNvSpPr>
              <p:nvPr/>
            </p:nvSpPr>
            <p:spPr bwMode="auto">
              <a:xfrm>
                <a:off x="4120"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5" name="Rectangle 358"/>
              <p:cNvSpPr>
                <a:spLocks noChangeArrowheads="1"/>
              </p:cNvSpPr>
              <p:nvPr/>
            </p:nvSpPr>
            <p:spPr bwMode="auto">
              <a:xfrm>
                <a:off x="4222" y="-131"/>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6" name="Rectangle 359"/>
              <p:cNvSpPr>
                <a:spLocks noChangeArrowheads="1"/>
              </p:cNvSpPr>
              <p:nvPr/>
            </p:nvSpPr>
            <p:spPr bwMode="auto">
              <a:xfrm>
                <a:off x="4426" y="-131"/>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7" name="Rectangle 360"/>
              <p:cNvSpPr>
                <a:spLocks noChangeArrowheads="1"/>
              </p:cNvSpPr>
              <p:nvPr/>
            </p:nvSpPr>
            <p:spPr bwMode="auto">
              <a:xfrm>
                <a:off x="4018"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8" name="Rectangle 361"/>
              <p:cNvSpPr>
                <a:spLocks noChangeArrowheads="1"/>
              </p:cNvSpPr>
              <p:nvPr/>
            </p:nvSpPr>
            <p:spPr bwMode="auto">
              <a:xfrm>
                <a:off x="4120"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19" name="Rectangle 362"/>
              <p:cNvSpPr>
                <a:spLocks noChangeArrowheads="1"/>
              </p:cNvSpPr>
              <p:nvPr/>
            </p:nvSpPr>
            <p:spPr bwMode="auto">
              <a:xfrm>
                <a:off x="4222"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0" name="Rectangle 363"/>
              <p:cNvSpPr>
                <a:spLocks noChangeArrowheads="1"/>
              </p:cNvSpPr>
              <p:nvPr/>
            </p:nvSpPr>
            <p:spPr bwMode="auto">
              <a:xfrm>
                <a:off x="4324" y="-2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1" name="Rectangle 364"/>
              <p:cNvSpPr>
                <a:spLocks noChangeArrowheads="1"/>
              </p:cNvSpPr>
              <p:nvPr/>
            </p:nvSpPr>
            <p:spPr bwMode="auto">
              <a:xfrm>
                <a:off x="4426" y="-2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2" name="Rectangle 365"/>
              <p:cNvSpPr>
                <a:spLocks noChangeArrowheads="1"/>
              </p:cNvSpPr>
              <p:nvPr/>
            </p:nvSpPr>
            <p:spPr bwMode="auto">
              <a:xfrm>
                <a:off x="4018"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3" name="Rectangle 366"/>
              <p:cNvSpPr>
                <a:spLocks noChangeArrowheads="1"/>
              </p:cNvSpPr>
              <p:nvPr/>
            </p:nvSpPr>
            <p:spPr bwMode="auto">
              <a:xfrm>
                <a:off x="4222"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4" name="Rectangle 367"/>
              <p:cNvSpPr>
                <a:spLocks noChangeArrowheads="1"/>
              </p:cNvSpPr>
              <p:nvPr/>
            </p:nvSpPr>
            <p:spPr bwMode="auto">
              <a:xfrm>
                <a:off x="4324" y="74"/>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5" name="Rectangle 368"/>
              <p:cNvSpPr>
                <a:spLocks noChangeArrowheads="1"/>
              </p:cNvSpPr>
              <p:nvPr/>
            </p:nvSpPr>
            <p:spPr bwMode="auto">
              <a:xfrm>
                <a:off x="4018"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6" name="Rectangle 369"/>
              <p:cNvSpPr>
                <a:spLocks noChangeArrowheads="1"/>
              </p:cNvSpPr>
              <p:nvPr/>
            </p:nvSpPr>
            <p:spPr bwMode="auto">
              <a:xfrm>
                <a:off x="4120"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7" name="Rectangle 370"/>
              <p:cNvSpPr>
                <a:spLocks noChangeArrowheads="1"/>
              </p:cNvSpPr>
              <p:nvPr/>
            </p:nvSpPr>
            <p:spPr bwMode="auto">
              <a:xfrm>
                <a:off x="4222"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8" name="Rectangle 371"/>
              <p:cNvSpPr>
                <a:spLocks noChangeArrowheads="1"/>
              </p:cNvSpPr>
              <p:nvPr/>
            </p:nvSpPr>
            <p:spPr bwMode="auto">
              <a:xfrm>
                <a:off x="4324" y="17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29" name="Rectangle 372"/>
              <p:cNvSpPr>
                <a:spLocks noChangeArrowheads="1"/>
              </p:cNvSpPr>
              <p:nvPr/>
            </p:nvSpPr>
            <p:spPr bwMode="auto">
              <a:xfrm>
                <a:off x="4426" y="17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0" name="Rectangle 373"/>
              <p:cNvSpPr>
                <a:spLocks noChangeArrowheads="1"/>
              </p:cNvSpPr>
              <p:nvPr/>
            </p:nvSpPr>
            <p:spPr bwMode="auto">
              <a:xfrm>
                <a:off x="4018"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1" name="Rectangle 374"/>
              <p:cNvSpPr>
                <a:spLocks noChangeArrowheads="1"/>
              </p:cNvSpPr>
              <p:nvPr/>
            </p:nvSpPr>
            <p:spPr bwMode="auto">
              <a:xfrm>
                <a:off x="4120"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2" name="Rectangle 375"/>
              <p:cNvSpPr>
                <a:spLocks noChangeArrowheads="1"/>
              </p:cNvSpPr>
              <p:nvPr/>
            </p:nvSpPr>
            <p:spPr bwMode="auto">
              <a:xfrm>
                <a:off x="4222" y="2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3" name="Rectangle 376"/>
              <p:cNvSpPr>
                <a:spLocks noChangeArrowheads="1"/>
              </p:cNvSpPr>
              <p:nvPr/>
            </p:nvSpPr>
            <p:spPr bwMode="auto">
              <a:xfrm>
                <a:off x="4426" y="2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4" name="Rectangle 377"/>
              <p:cNvSpPr>
                <a:spLocks noChangeArrowheads="1"/>
              </p:cNvSpPr>
              <p:nvPr/>
            </p:nvSpPr>
            <p:spPr bwMode="auto">
              <a:xfrm>
                <a:off x="4018"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5" name="Rectangle 378"/>
              <p:cNvSpPr>
                <a:spLocks noChangeArrowheads="1"/>
              </p:cNvSpPr>
              <p:nvPr/>
            </p:nvSpPr>
            <p:spPr bwMode="auto">
              <a:xfrm>
                <a:off x="4120"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6" name="Rectangle 379"/>
              <p:cNvSpPr>
                <a:spLocks noChangeArrowheads="1"/>
              </p:cNvSpPr>
              <p:nvPr/>
            </p:nvSpPr>
            <p:spPr bwMode="auto">
              <a:xfrm>
                <a:off x="4222"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7" name="Rectangle 380"/>
              <p:cNvSpPr>
                <a:spLocks noChangeArrowheads="1"/>
              </p:cNvSpPr>
              <p:nvPr/>
            </p:nvSpPr>
            <p:spPr bwMode="auto">
              <a:xfrm>
                <a:off x="4324" y="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8" name="Rectangle 381"/>
              <p:cNvSpPr>
                <a:spLocks noChangeArrowheads="1"/>
              </p:cNvSpPr>
              <p:nvPr/>
            </p:nvSpPr>
            <p:spPr bwMode="auto">
              <a:xfrm>
                <a:off x="4426" y="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39" name="Rectangle 382"/>
              <p:cNvSpPr>
                <a:spLocks noChangeArrowheads="1"/>
              </p:cNvSpPr>
              <p:nvPr/>
            </p:nvSpPr>
            <p:spPr bwMode="auto">
              <a:xfrm>
                <a:off x="4120"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0" name="Rectangle 383"/>
              <p:cNvSpPr>
                <a:spLocks noChangeArrowheads="1"/>
              </p:cNvSpPr>
              <p:nvPr/>
            </p:nvSpPr>
            <p:spPr bwMode="auto">
              <a:xfrm>
                <a:off x="4222"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1" name="Rectangle 384"/>
              <p:cNvSpPr>
                <a:spLocks noChangeArrowheads="1"/>
              </p:cNvSpPr>
              <p:nvPr/>
            </p:nvSpPr>
            <p:spPr bwMode="auto">
              <a:xfrm>
                <a:off x="4324" y="480"/>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2" name="Rectangle 385"/>
              <p:cNvSpPr>
                <a:spLocks noChangeArrowheads="1"/>
              </p:cNvSpPr>
              <p:nvPr/>
            </p:nvSpPr>
            <p:spPr bwMode="auto">
              <a:xfrm>
                <a:off x="4426" y="480"/>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3" name="Rectangle 386"/>
              <p:cNvSpPr>
                <a:spLocks noChangeArrowheads="1"/>
              </p:cNvSpPr>
              <p:nvPr/>
            </p:nvSpPr>
            <p:spPr bwMode="auto">
              <a:xfrm>
                <a:off x="4018"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4" name="Rectangle 387"/>
              <p:cNvSpPr>
                <a:spLocks noChangeArrowheads="1"/>
              </p:cNvSpPr>
              <p:nvPr/>
            </p:nvSpPr>
            <p:spPr bwMode="auto">
              <a:xfrm>
                <a:off x="4120"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5" name="Rectangle 388"/>
              <p:cNvSpPr>
                <a:spLocks noChangeArrowheads="1"/>
              </p:cNvSpPr>
              <p:nvPr/>
            </p:nvSpPr>
            <p:spPr bwMode="auto">
              <a:xfrm>
                <a:off x="4222"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6" name="Rectangle 389"/>
              <p:cNvSpPr>
                <a:spLocks noChangeArrowheads="1"/>
              </p:cNvSpPr>
              <p:nvPr/>
            </p:nvSpPr>
            <p:spPr bwMode="auto">
              <a:xfrm>
                <a:off x="4324" y="58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7" name="Rectangle 390"/>
              <p:cNvSpPr>
                <a:spLocks noChangeArrowheads="1"/>
              </p:cNvSpPr>
              <p:nvPr/>
            </p:nvSpPr>
            <p:spPr bwMode="auto">
              <a:xfrm>
                <a:off x="4426" y="58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8" name="Rectangle 391"/>
              <p:cNvSpPr>
                <a:spLocks noChangeArrowheads="1"/>
              </p:cNvSpPr>
              <p:nvPr/>
            </p:nvSpPr>
            <p:spPr bwMode="auto">
              <a:xfrm>
                <a:off x="4018"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49" name="Rectangle 392"/>
              <p:cNvSpPr>
                <a:spLocks noChangeArrowheads="1"/>
              </p:cNvSpPr>
              <p:nvPr/>
            </p:nvSpPr>
            <p:spPr bwMode="auto">
              <a:xfrm>
                <a:off x="4120"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0" name="Rectangle 393"/>
              <p:cNvSpPr>
                <a:spLocks noChangeArrowheads="1"/>
              </p:cNvSpPr>
              <p:nvPr/>
            </p:nvSpPr>
            <p:spPr bwMode="auto">
              <a:xfrm>
                <a:off x="4324" y="68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1" name="Rectangle 394"/>
              <p:cNvSpPr>
                <a:spLocks noChangeArrowheads="1"/>
              </p:cNvSpPr>
              <p:nvPr/>
            </p:nvSpPr>
            <p:spPr bwMode="auto">
              <a:xfrm>
                <a:off x="4426" y="68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2" name="Rectangle 395"/>
              <p:cNvSpPr>
                <a:spLocks noChangeArrowheads="1"/>
              </p:cNvSpPr>
              <p:nvPr/>
            </p:nvSpPr>
            <p:spPr bwMode="auto">
              <a:xfrm>
                <a:off x="4018"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3" name="Rectangle 396"/>
              <p:cNvSpPr>
                <a:spLocks noChangeArrowheads="1"/>
              </p:cNvSpPr>
              <p:nvPr/>
            </p:nvSpPr>
            <p:spPr bwMode="auto">
              <a:xfrm>
                <a:off x="4222"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4" name="Rectangle 397"/>
              <p:cNvSpPr>
                <a:spLocks noChangeArrowheads="1"/>
              </p:cNvSpPr>
              <p:nvPr/>
            </p:nvSpPr>
            <p:spPr bwMode="auto">
              <a:xfrm>
                <a:off x="4324" y="7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5" name="Rectangle 398"/>
              <p:cNvSpPr>
                <a:spLocks noChangeArrowheads="1"/>
              </p:cNvSpPr>
              <p:nvPr/>
            </p:nvSpPr>
            <p:spPr bwMode="auto">
              <a:xfrm>
                <a:off x="4426" y="7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6" name="Rectangle 399"/>
              <p:cNvSpPr>
                <a:spLocks noChangeArrowheads="1"/>
              </p:cNvSpPr>
              <p:nvPr/>
            </p:nvSpPr>
            <p:spPr bwMode="auto">
              <a:xfrm>
                <a:off x="4018"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7" name="Rectangle 400"/>
              <p:cNvSpPr>
                <a:spLocks noChangeArrowheads="1"/>
              </p:cNvSpPr>
              <p:nvPr/>
            </p:nvSpPr>
            <p:spPr bwMode="auto">
              <a:xfrm>
                <a:off x="4120"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8" name="Rectangle 401"/>
              <p:cNvSpPr>
                <a:spLocks noChangeArrowheads="1"/>
              </p:cNvSpPr>
              <p:nvPr/>
            </p:nvSpPr>
            <p:spPr bwMode="auto">
              <a:xfrm>
                <a:off x="4324" y="889"/>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59" name="Rectangle 402"/>
              <p:cNvSpPr>
                <a:spLocks noChangeArrowheads="1"/>
              </p:cNvSpPr>
              <p:nvPr/>
            </p:nvSpPr>
            <p:spPr bwMode="auto">
              <a:xfrm>
                <a:off x="4426" y="889"/>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0" name="Rectangle 403"/>
              <p:cNvSpPr>
                <a:spLocks noChangeArrowheads="1"/>
              </p:cNvSpPr>
              <p:nvPr/>
            </p:nvSpPr>
            <p:spPr bwMode="auto">
              <a:xfrm>
                <a:off x="4018"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1" name="Rectangle 404"/>
              <p:cNvSpPr>
                <a:spLocks noChangeArrowheads="1"/>
              </p:cNvSpPr>
              <p:nvPr/>
            </p:nvSpPr>
            <p:spPr bwMode="auto">
              <a:xfrm>
                <a:off x="4120"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2" name="Rectangle 405"/>
              <p:cNvSpPr>
                <a:spLocks noChangeArrowheads="1"/>
              </p:cNvSpPr>
              <p:nvPr/>
            </p:nvSpPr>
            <p:spPr bwMode="auto">
              <a:xfrm>
                <a:off x="4222" y="99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3" name="Rectangle 406"/>
              <p:cNvSpPr>
                <a:spLocks noChangeArrowheads="1"/>
              </p:cNvSpPr>
              <p:nvPr/>
            </p:nvSpPr>
            <p:spPr bwMode="auto">
              <a:xfrm>
                <a:off x="4426" y="99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4" name="Rectangle 407"/>
              <p:cNvSpPr>
                <a:spLocks noChangeArrowheads="1"/>
              </p:cNvSpPr>
              <p:nvPr/>
            </p:nvSpPr>
            <p:spPr bwMode="auto">
              <a:xfrm>
                <a:off x="3511"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765" name="Rectangle 408"/>
              <p:cNvSpPr>
                <a:spLocks noChangeArrowheads="1"/>
              </p:cNvSpPr>
              <p:nvPr/>
            </p:nvSpPr>
            <p:spPr bwMode="auto">
              <a:xfrm>
                <a:off x="3613"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0" name="Group 610"/>
            <p:cNvGrpSpPr/>
            <p:nvPr/>
          </p:nvGrpSpPr>
          <p:grpSpPr bwMode="auto">
            <a:xfrm>
              <a:off x="-5969403" y="-3051174"/>
              <a:ext cx="1986032" cy="4760913"/>
              <a:chOff x="3511" y="-335"/>
              <a:chExt cx="1251" cy="2999"/>
            </a:xfrm>
            <a:grpFill/>
          </p:grpSpPr>
          <p:sp>
            <p:nvSpPr>
              <p:cNvPr id="1366" name="Rectangle 410"/>
              <p:cNvSpPr>
                <a:spLocks noChangeArrowheads="1"/>
              </p:cNvSpPr>
              <p:nvPr/>
            </p:nvSpPr>
            <p:spPr bwMode="auto">
              <a:xfrm>
                <a:off x="3713"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7" name="Rectangle 411"/>
              <p:cNvSpPr>
                <a:spLocks noChangeArrowheads="1"/>
              </p:cNvSpPr>
              <p:nvPr/>
            </p:nvSpPr>
            <p:spPr bwMode="auto">
              <a:xfrm>
                <a:off x="39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8" name="Rectangle 412"/>
              <p:cNvSpPr>
                <a:spLocks noChangeArrowheads="1"/>
              </p:cNvSpPr>
              <p:nvPr/>
            </p:nvSpPr>
            <p:spPr bwMode="auto">
              <a:xfrm>
                <a:off x="4018"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9" name="Rectangle 413"/>
              <p:cNvSpPr>
                <a:spLocks noChangeArrowheads="1"/>
              </p:cNvSpPr>
              <p:nvPr/>
            </p:nvSpPr>
            <p:spPr bwMode="auto">
              <a:xfrm>
                <a:off x="4222"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0" name="Rectangle 414"/>
              <p:cNvSpPr>
                <a:spLocks noChangeArrowheads="1"/>
              </p:cNvSpPr>
              <p:nvPr/>
            </p:nvSpPr>
            <p:spPr bwMode="auto">
              <a:xfrm>
                <a:off x="4324" y="1087"/>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1" name="Rectangle 415"/>
              <p:cNvSpPr>
                <a:spLocks noChangeArrowheads="1"/>
              </p:cNvSpPr>
              <p:nvPr/>
            </p:nvSpPr>
            <p:spPr bwMode="auto">
              <a:xfrm>
                <a:off x="4426" y="1087"/>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2" name="Rectangle 416"/>
              <p:cNvSpPr>
                <a:spLocks noChangeArrowheads="1"/>
              </p:cNvSpPr>
              <p:nvPr/>
            </p:nvSpPr>
            <p:spPr bwMode="auto">
              <a:xfrm>
                <a:off x="3613"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3" name="Rectangle 417"/>
              <p:cNvSpPr>
                <a:spLocks noChangeArrowheads="1"/>
              </p:cNvSpPr>
              <p:nvPr/>
            </p:nvSpPr>
            <p:spPr bwMode="auto">
              <a:xfrm>
                <a:off x="3713"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4" name="Rectangle 418"/>
              <p:cNvSpPr>
                <a:spLocks noChangeArrowheads="1"/>
              </p:cNvSpPr>
              <p:nvPr/>
            </p:nvSpPr>
            <p:spPr bwMode="auto">
              <a:xfrm>
                <a:off x="3815"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5" name="Rectangle 419"/>
              <p:cNvSpPr>
                <a:spLocks noChangeArrowheads="1"/>
              </p:cNvSpPr>
              <p:nvPr/>
            </p:nvSpPr>
            <p:spPr bwMode="auto">
              <a:xfrm>
                <a:off x="4018"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6" name="Rectangle 420"/>
              <p:cNvSpPr>
                <a:spLocks noChangeArrowheads="1"/>
              </p:cNvSpPr>
              <p:nvPr/>
            </p:nvSpPr>
            <p:spPr bwMode="auto">
              <a:xfrm>
                <a:off x="4120"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7" name="Rectangle 421"/>
              <p:cNvSpPr>
                <a:spLocks noChangeArrowheads="1"/>
              </p:cNvSpPr>
              <p:nvPr/>
            </p:nvSpPr>
            <p:spPr bwMode="auto">
              <a:xfrm>
                <a:off x="4222"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8" name="Rectangle 422"/>
              <p:cNvSpPr>
                <a:spLocks noChangeArrowheads="1"/>
              </p:cNvSpPr>
              <p:nvPr/>
            </p:nvSpPr>
            <p:spPr bwMode="auto">
              <a:xfrm>
                <a:off x="4324" y="118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79" name="Rectangle 423"/>
              <p:cNvSpPr>
                <a:spLocks noChangeArrowheads="1"/>
              </p:cNvSpPr>
              <p:nvPr/>
            </p:nvSpPr>
            <p:spPr bwMode="auto">
              <a:xfrm>
                <a:off x="4426" y="1185"/>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0" name="Rectangle 424"/>
              <p:cNvSpPr>
                <a:spLocks noChangeArrowheads="1"/>
              </p:cNvSpPr>
              <p:nvPr/>
            </p:nvSpPr>
            <p:spPr bwMode="auto">
              <a:xfrm>
                <a:off x="3511"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1" name="Rectangle 425"/>
              <p:cNvSpPr>
                <a:spLocks noChangeArrowheads="1"/>
              </p:cNvSpPr>
              <p:nvPr/>
            </p:nvSpPr>
            <p:spPr bwMode="auto">
              <a:xfrm>
                <a:off x="3613"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2" name="Rectangle 426"/>
              <p:cNvSpPr>
                <a:spLocks noChangeArrowheads="1"/>
              </p:cNvSpPr>
              <p:nvPr/>
            </p:nvSpPr>
            <p:spPr bwMode="auto">
              <a:xfrm>
                <a:off x="3815"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3" name="Rectangle 427"/>
              <p:cNvSpPr>
                <a:spLocks noChangeArrowheads="1"/>
              </p:cNvSpPr>
              <p:nvPr/>
            </p:nvSpPr>
            <p:spPr bwMode="auto">
              <a:xfrm>
                <a:off x="39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4" name="Rectangle 428"/>
              <p:cNvSpPr>
                <a:spLocks noChangeArrowheads="1"/>
              </p:cNvSpPr>
              <p:nvPr/>
            </p:nvSpPr>
            <p:spPr bwMode="auto">
              <a:xfrm>
                <a:off x="4018"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5" name="Rectangle 429"/>
              <p:cNvSpPr>
                <a:spLocks noChangeArrowheads="1"/>
              </p:cNvSpPr>
              <p:nvPr/>
            </p:nvSpPr>
            <p:spPr bwMode="auto">
              <a:xfrm>
                <a:off x="4120"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6" name="Rectangle 430"/>
              <p:cNvSpPr>
                <a:spLocks noChangeArrowheads="1"/>
              </p:cNvSpPr>
              <p:nvPr/>
            </p:nvSpPr>
            <p:spPr bwMode="auto">
              <a:xfrm>
                <a:off x="4324" y="1283"/>
                <a:ext cx="58"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7" name="Rectangle 431"/>
              <p:cNvSpPr>
                <a:spLocks noChangeArrowheads="1"/>
              </p:cNvSpPr>
              <p:nvPr/>
            </p:nvSpPr>
            <p:spPr bwMode="auto">
              <a:xfrm>
                <a:off x="4426" y="1283"/>
                <a:ext cx="56" cy="5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8" name="Rectangle 432"/>
              <p:cNvSpPr>
                <a:spLocks noChangeArrowheads="1"/>
              </p:cNvSpPr>
              <p:nvPr/>
            </p:nvSpPr>
            <p:spPr bwMode="auto">
              <a:xfrm>
                <a:off x="3511" y="1380"/>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89" name="Rectangle 433"/>
              <p:cNvSpPr>
                <a:spLocks noChangeArrowheads="1"/>
              </p:cNvSpPr>
              <p:nvPr/>
            </p:nvSpPr>
            <p:spPr bwMode="auto">
              <a:xfrm>
                <a:off x="3713"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0" name="Rectangle 434"/>
              <p:cNvSpPr>
                <a:spLocks noChangeArrowheads="1"/>
              </p:cNvSpPr>
              <p:nvPr/>
            </p:nvSpPr>
            <p:spPr bwMode="auto">
              <a:xfrm>
                <a:off x="3815"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1" name="Rectangle 435"/>
              <p:cNvSpPr>
                <a:spLocks noChangeArrowheads="1"/>
              </p:cNvSpPr>
              <p:nvPr/>
            </p:nvSpPr>
            <p:spPr bwMode="auto">
              <a:xfrm>
                <a:off x="3918"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2" name="Rectangle 436"/>
              <p:cNvSpPr>
                <a:spLocks noChangeArrowheads="1"/>
              </p:cNvSpPr>
              <p:nvPr/>
            </p:nvSpPr>
            <p:spPr bwMode="auto">
              <a:xfrm>
                <a:off x="4120"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3" name="Rectangle 437"/>
              <p:cNvSpPr>
                <a:spLocks noChangeArrowheads="1"/>
              </p:cNvSpPr>
              <p:nvPr/>
            </p:nvSpPr>
            <p:spPr bwMode="auto">
              <a:xfrm>
                <a:off x="4222" y="1380"/>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4" name="Rectangle 438"/>
              <p:cNvSpPr>
                <a:spLocks noChangeArrowheads="1"/>
              </p:cNvSpPr>
              <p:nvPr/>
            </p:nvSpPr>
            <p:spPr bwMode="auto">
              <a:xfrm>
                <a:off x="3613"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5" name="Rectangle 439"/>
              <p:cNvSpPr>
                <a:spLocks noChangeArrowheads="1"/>
              </p:cNvSpPr>
              <p:nvPr/>
            </p:nvSpPr>
            <p:spPr bwMode="auto">
              <a:xfrm>
                <a:off x="3713"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6" name="Rectangle 440"/>
              <p:cNvSpPr>
                <a:spLocks noChangeArrowheads="1"/>
              </p:cNvSpPr>
              <p:nvPr/>
            </p:nvSpPr>
            <p:spPr bwMode="auto">
              <a:xfrm>
                <a:off x="39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7" name="Rectangle 441"/>
              <p:cNvSpPr>
                <a:spLocks noChangeArrowheads="1"/>
              </p:cNvSpPr>
              <p:nvPr/>
            </p:nvSpPr>
            <p:spPr bwMode="auto">
              <a:xfrm>
                <a:off x="4018"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8" name="Rectangle 442"/>
              <p:cNvSpPr>
                <a:spLocks noChangeArrowheads="1"/>
              </p:cNvSpPr>
              <p:nvPr/>
            </p:nvSpPr>
            <p:spPr bwMode="auto">
              <a:xfrm>
                <a:off x="4222"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99" name="Rectangle 443"/>
              <p:cNvSpPr>
                <a:spLocks noChangeArrowheads="1"/>
              </p:cNvSpPr>
              <p:nvPr/>
            </p:nvSpPr>
            <p:spPr bwMode="auto">
              <a:xfrm>
                <a:off x="4324" y="1478"/>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0" name="Rectangle 444"/>
              <p:cNvSpPr>
                <a:spLocks noChangeArrowheads="1"/>
              </p:cNvSpPr>
              <p:nvPr/>
            </p:nvSpPr>
            <p:spPr bwMode="auto">
              <a:xfrm>
                <a:off x="4426" y="1478"/>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1" name="Rectangle 445"/>
              <p:cNvSpPr>
                <a:spLocks noChangeArrowheads="1"/>
              </p:cNvSpPr>
              <p:nvPr/>
            </p:nvSpPr>
            <p:spPr bwMode="auto">
              <a:xfrm>
                <a:off x="3511"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2" name="Rectangle 446"/>
              <p:cNvSpPr>
                <a:spLocks noChangeArrowheads="1"/>
              </p:cNvSpPr>
              <p:nvPr/>
            </p:nvSpPr>
            <p:spPr bwMode="auto">
              <a:xfrm>
                <a:off x="3613" y="1574"/>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3" name="Rectangle 447"/>
              <p:cNvSpPr>
                <a:spLocks noChangeArrowheads="1"/>
              </p:cNvSpPr>
              <p:nvPr/>
            </p:nvSpPr>
            <p:spPr bwMode="auto">
              <a:xfrm>
                <a:off x="3815"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4" name="Rectangle 448"/>
              <p:cNvSpPr>
                <a:spLocks noChangeArrowheads="1"/>
              </p:cNvSpPr>
              <p:nvPr/>
            </p:nvSpPr>
            <p:spPr bwMode="auto">
              <a:xfrm>
                <a:off x="4018"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5" name="Rectangle 449"/>
              <p:cNvSpPr>
                <a:spLocks noChangeArrowheads="1"/>
              </p:cNvSpPr>
              <p:nvPr/>
            </p:nvSpPr>
            <p:spPr bwMode="auto">
              <a:xfrm>
                <a:off x="4120"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6" name="Rectangle 450"/>
              <p:cNvSpPr>
                <a:spLocks noChangeArrowheads="1"/>
              </p:cNvSpPr>
              <p:nvPr/>
            </p:nvSpPr>
            <p:spPr bwMode="auto">
              <a:xfrm>
                <a:off x="4324" y="1574"/>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7" name="Rectangle 451"/>
              <p:cNvSpPr>
                <a:spLocks noChangeArrowheads="1"/>
              </p:cNvSpPr>
              <p:nvPr/>
            </p:nvSpPr>
            <p:spPr bwMode="auto">
              <a:xfrm>
                <a:off x="3511"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8" name="Rectangle 452"/>
              <p:cNvSpPr>
                <a:spLocks noChangeArrowheads="1"/>
              </p:cNvSpPr>
              <p:nvPr/>
            </p:nvSpPr>
            <p:spPr bwMode="auto">
              <a:xfrm>
                <a:off x="3713"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09" name="Rectangle 453"/>
              <p:cNvSpPr>
                <a:spLocks noChangeArrowheads="1"/>
              </p:cNvSpPr>
              <p:nvPr/>
            </p:nvSpPr>
            <p:spPr bwMode="auto">
              <a:xfrm>
                <a:off x="39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0" name="Rectangle 454"/>
              <p:cNvSpPr>
                <a:spLocks noChangeArrowheads="1"/>
              </p:cNvSpPr>
              <p:nvPr/>
            </p:nvSpPr>
            <p:spPr bwMode="auto">
              <a:xfrm>
                <a:off x="4018"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1" name="Rectangle 455"/>
              <p:cNvSpPr>
                <a:spLocks noChangeArrowheads="1"/>
              </p:cNvSpPr>
              <p:nvPr/>
            </p:nvSpPr>
            <p:spPr bwMode="auto">
              <a:xfrm>
                <a:off x="4222" y="1672"/>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2" name="Rectangle 456"/>
              <p:cNvSpPr>
                <a:spLocks noChangeArrowheads="1"/>
              </p:cNvSpPr>
              <p:nvPr/>
            </p:nvSpPr>
            <p:spPr bwMode="auto">
              <a:xfrm>
                <a:off x="4426" y="1672"/>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3" name="Rectangle 457"/>
              <p:cNvSpPr>
                <a:spLocks noChangeArrowheads="1"/>
              </p:cNvSpPr>
              <p:nvPr/>
            </p:nvSpPr>
            <p:spPr bwMode="auto">
              <a:xfrm>
                <a:off x="3613"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4" name="Rectangle 458"/>
              <p:cNvSpPr>
                <a:spLocks noChangeArrowheads="1"/>
              </p:cNvSpPr>
              <p:nvPr/>
            </p:nvSpPr>
            <p:spPr bwMode="auto">
              <a:xfrm>
                <a:off x="3815"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5" name="Rectangle 459"/>
              <p:cNvSpPr>
                <a:spLocks noChangeArrowheads="1"/>
              </p:cNvSpPr>
              <p:nvPr/>
            </p:nvSpPr>
            <p:spPr bwMode="auto">
              <a:xfrm>
                <a:off x="3918"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6" name="Rectangle 460"/>
              <p:cNvSpPr>
                <a:spLocks noChangeArrowheads="1"/>
              </p:cNvSpPr>
              <p:nvPr/>
            </p:nvSpPr>
            <p:spPr bwMode="auto">
              <a:xfrm>
                <a:off x="4120"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7" name="Rectangle 461"/>
              <p:cNvSpPr>
                <a:spLocks noChangeArrowheads="1"/>
              </p:cNvSpPr>
              <p:nvPr/>
            </p:nvSpPr>
            <p:spPr bwMode="auto">
              <a:xfrm>
                <a:off x="4324" y="1768"/>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8" name="Rectangle 462"/>
              <p:cNvSpPr>
                <a:spLocks noChangeArrowheads="1"/>
              </p:cNvSpPr>
              <p:nvPr/>
            </p:nvSpPr>
            <p:spPr bwMode="auto">
              <a:xfrm>
                <a:off x="4426" y="1768"/>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19" name="Rectangle 463"/>
              <p:cNvSpPr>
                <a:spLocks noChangeArrowheads="1"/>
              </p:cNvSpPr>
              <p:nvPr/>
            </p:nvSpPr>
            <p:spPr bwMode="auto">
              <a:xfrm>
                <a:off x="3511"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0" name="Rectangle 464"/>
              <p:cNvSpPr>
                <a:spLocks noChangeArrowheads="1"/>
              </p:cNvSpPr>
              <p:nvPr/>
            </p:nvSpPr>
            <p:spPr bwMode="auto">
              <a:xfrm>
                <a:off x="3613" y="1866"/>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1" name="Rectangle 465"/>
              <p:cNvSpPr>
                <a:spLocks noChangeArrowheads="1"/>
              </p:cNvSpPr>
              <p:nvPr/>
            </p:nvSpPr>
            <p:spPr bwMode="auto">
              <a:xfrm>
                <a:off x="3815"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2" name="Rectangle 466"/>
              <p:cNvSpPr>
                <a:spLocks noChangeArrowheads="1"/>
              </p:cNvSpPr>
              <p:nvPr/>
            </p:nvSpPr>
            <p:spPr bwMode="auto">
              <a:xfrm>
                <a:off x="4018"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3" name="Rectangle 467"/>
              <p:cNvSpPr>
                <a:spLocks noChangeArrowheads="1"/>
              </p:cNvSpPr>
              <p:nvPr/>
            </p:nvSpPr>
            <p:spPr bwMode="auto">
              <a:xfrm>
                <a:off x="4120"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4" name="Rectangle 468"/>
              <p:cNvSpPr>
                <a:spLocks noChangeArrowheads="1"/>
              </p:cNvSpPr>
              <p:nvPr/>
            </p:nvSpPr>
            <p:spPr bwMode="auto">
              <a:xfrm>
                <a:off x="4324" y="1866"/>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5" name="Rectangle 469"/>
              <p:cNvSpPr>
                <a:spLocks noChangeArrowheads="1"/>
              </p:cNvSpPr>
              <p:nvPr/>
            </p:nvSpPr>
            <p:spPr bwMode="auto">
              <a:xfrm>
                <a:off x="3713"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6" name="Rectangle 470"/>
              <p:cNvSpPr>
                <a:spLocks noChangeArrowheads="1"/>
              </p:cNvSpPr>
              <p:nvPr/>
            </p:nvSpPr>
            <p:spPr bwMode="auto">
              <a:xfrm>
                <a:off x="39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7" name="Rectangle 471"/>
              <p:cNvSpPr>
                <a:spLocks noChangeArrowheads="1"/>
              </p:cNvSpPr>
              <p:nvPr/>
            </p:nvSpPr>
            <p:spPr bwMode="auto">
              <a:xfrm>
                <a:off x="4018"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8" name="Rectangle 472"/>
              <p:cNvSpPr>
                <a:spLocks noChangeArrowheads="1"/>
              </p:cNvSpPr>
              <p:nvPr/>
            </p:nvSpPr>
            <p:spPr bwMode="auto">
              <a:xfrm>
                <a:off x="4222" y="1962"/>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29" name="Rectangle 473"/>
              <p:cNvSpPr>
                <a:spLocks noChangeArrowheads="1"/>
              </p:cNvSpPr>
              <p:nvPr/>
            </p:nvSpPr>
            <p:spPr bwMode="auto">
              <a:xfrm>
                <a:off x="4426" y="1962"/>
                <a:ext cx="56"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0" name="Rectangle 474"/>
              <p:cNvSpPr>
                <a:spLocks noChangeArrowheads="1"/>
              </p:cNvSpPr>
              <p:nvPr/>
            </p:nvSpPr>
            <p:spPr bwMode="auto">
              <a:xfrm>
                <a:off x="3713"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1" name="Rectangle 475"/>
              <p:cNvSpPr>
                <a:spLocks noChangeArrowheads="1"/>
              </p:cNvSpPr>
              <p:nvPr/>
            </p:nvSpPr>
            <p:spPr bwMode="auto">
              <a:xfrm>
                <a:off x="3918"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2" name="Rectangle 476"/>
              <p:cNvSpPr>
                <a:spLocks noChangeArrowheads="1"/>
              </p:cNvSpPr>
              <p:nvPr/>
            </p:nvSpPr>
            <p:spPr bwMode="auto">
              <a:xfrm>
                <a:off x="4222" y="2065"/>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3" name="Rectangle 477"/>
              <p:cNvSpPr>
                <a:spLocks noChangeArrowheads="1"/>
              </p:cNvSpPr>
              <p:nvPr/>
            </p:nvSpPr>
            <p:spPr bwMode="auto">
              <a:xfrm>
                <a:off x="3815"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4" name="Rectangle 478"/>
              <p:cNvSpPr>
                <a:spLocks noChangeArrowheads="1"/>
              </p:cNvSpPr>
              <p:nvPr/>
            </p:nvSpPr>
            <p:spPr bwMode="auto">
              <a:xfrm>
                <a:off x="3613"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5" name="Rectangle 479"/>
              <p:cNvSpPr>
                <a:spLocks noChangeArrowheads="1"/>
              </p:cNvSpPr>
              <p:nvPr/>
            </p:nvSpPr>
            <p:spPr bwMode="auto">
              <a:xfrm>
                <a:off x="3613" y="240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6" name="Rectangle 480"/>
              <p:cNvSpPr>
                <a:spLocks noChangeArrowheads="1"/>
              </p:cNvSpPr>
              <p:nvPr/>
            </p:nvSpPr>
            <p:spPr bwMode="auto">
              <a:xfrm>
                <a:off x="3511"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7" name="Rectangle 481"/>
              <p:cNvSpPr>
                <a:spLocks noChangeArrowheads="1"/>
              </p:cNvSpPr>
              <p:nvPr/>
            </p:nvSpPr>
            <p:spPr bwMode="auto">
              <a:xfrm>
                <a:off x="4426"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8" name="Rectangle 482"/>
              <p:cNvSpPr>
                <a:spLocks noChangeArrowheads="1"/>
              </p:cNvSpPr>
              <p:nvPr/>
            </p:nvSpPr>
            <p:spPr bwMode="auto">
              <a:xfrm>
                <a:off x="4020" y="216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39" name="Rectangle 483"/>
              <p:cNvSpPr>
                <a:spLocks noChangeArrowheads="1"/>
              </p:cNvSpPr>
              <p:nvPr/>
            </p:nvSpPr>
            <p:spPr bwMode="auto">
              <a:xfrm>
                <a:off x="3918" y="2275"/>
                <a:ext cx="58"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0" name="Rectangle 484"/>
              <p:cNvSpPr>
                <a:spLocks noChangeArrowheads="1"/>
              </p:cNvSpPr>
              <p:nvPr/>
            </p:nvSpPr>
            <p:spPr bwMode="auto">
              <a:xfrm>
                <a:off x="4122" y="227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1" name="Rectangle 485"/>
              <p:cNvSpPr>
                <a:spLocks noChangeArrowheads="1"/>
              </p:cNvSpPr>
              <p:nvPr/>
            </p:nvSpPr>
            <p:spPr bwMode="auto">
              <a:xfrm>
                <a:off x="4020" y="2481"/>
                <a:ext cx="56"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2" name="Rectangle 486"/>
              <p:cNvSpPr>
                <a:spLocks noChangeArrowheads="1"/>
              </p:cNvSpPr>
              <p:nvPr/>
            </p:nvSpPr>
            <p:spPr bwMode="auto">
              <a:xfrm>
                <a:off x="4120" y="2605"/>
                <a:ext cx="58" cy="59"/>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3" name="Rectangle 487"/>
              <p:cNvSpPr>
                <a:spLocks noChangeArrowheads="1"/>
              </p:cNvSpPr>
              <p:nvPr/>
            </p:nvSpPr>
            <p:spPr bwMode="auto">
              <a:xfrm>
                <a:off x="4324" y="2161"/>
                <a:ext cx="58" cy="5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4" name="Rectangle 488"/>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5" name="Rectangle 489"/>
              <p:cNvSpPr>
                <a:spLocks noChangeArrowheads="1"/>
              </p:cNvSpPr>
              <p:nvPr/>
            </p:nvSpPr>
            <p:spPr bwMode="auto">
              <a:xfrm>
                <a:off x="4426" y="-335"/>
                <a:ext cx="56" cy="58"/>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446" name="Freeform 490"/>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7" name="Freeform 491"/>
              <p:cNvSpPr/>
              <p:nvPr/>
            </p:nvSpPr>
            <p:spPr bwMode="auto">
              <a:xfrm>
                <a:off x="4516" y="-335"/>
                <a:ext cx="246" cy="559"/>
              </a:xfrm>
              <a:custGeom>
                <a:avLst/>
                <a:gdLst>
                  <a:gd name="T0" fmla="*/ 0 w 246"/>
                  <a:gd name="T1" fmla="*/ 0 h 559"/>
                  <a:gd name="T2" fmla="*/ 0 w 246"/>
                  <a:gd name="T3" fmla="*/ 0 h 559"/>
                  <a:gd name="T4" fmla="*/ 0 w 246"/>
                  <a:gd name="T5" fmla="*/ 50 h 559"/>
                  <a:gd name="T6" fmla="*/ 246 w 246"/>
                  <a:gd name="T7" fmla="*/ 559 h 559"/>
                  <a:gd name="T8" fmla="*/ 246 w 246"/>
                  <a:gd name="T9" fmla="*/ 533 h 559"/>
                  <a:gd name="T10" fmla="*/ 0 w 246"/>
                  <a:gd name="T11" fmla="*/ 0 h 559"/>
                </a:gdLst>
                <a:ahLst/>
                <a:cxnLst>
                  <a:cxn ang="0">
                    <a:pos x="T0" y="T1"/>
                  </a:cxn>
                  <a:cxn ang="0">
                    <a:pos x="T2" y="T3"/>
                  </a:cxn>
                  <a:cxn ang="0">
                    <a:pos x="T4" y="T5"/>
                  </a:cxn>
                  <a:cxn ang="0">
                    <a:pos x="T6" y="T7"/>
                  </a:cxn>
                  <a:cxn ang="0">
                    <a:pos x="T8" y="T9"/>
                  </a:cxn>
                  <a:cxn ang="0">
                    <a:pos x="T10" y="T11"/>
                  </a:cxn>
                </a:cxnLst>
                <a:rect l="0" t="0" r="r" b="b"/>
                <a:pathLst>
                  <a:path w="246" h="559">
                    <a:moveTo>
                      <a:pt x="0" y="0"/>
                    </a:moveTo>
                    <a:lnTo>
                      <a:pt x="0" y="0"/>
                    </a:lnTo>
                    <a:lnTo>
                      <a:pt x="0" y="50"/>
                    </a:lnTo>
                    <a:lnTo>
                      <a:pt x="246" y="559"/>
                    </a:lnTo>
                    <a:lnTo>
                      <a:pt x="246" y="53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8" name="Freeform 492"/>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49" name="Freeform 493"/>
              <p:cNvSpPr/>
              <p:nvPr/>
            </p:nvSpPr>
            <p:spPr bwMode="auto">
              <a:xfrm>
                <a:off x="4516" y="-245"/>
                <a:ext cx="88" cy="219"/>
              </a:xfrm>
              <a:custGeom>
                <a:avLst/>
                <a:gdLst>
                  <a:gd name="T0" fmla="*/ 0 w 88"/>
                  <a:gd name="T1" fmla="*/ 0 h 219"/>
                  <a:gd name="T2" fmla="*/ 0 w 88"/>
                  <a:gd name="T3" fmla="*/ 0 h 219"/>
                  <a:gd name="T4" fmla="*/ 0 w 88"/>
                  <a:gd name="T5" fmla="*/ 50 h 219"/>
                  <a:gd name="T6" fmla="*/ 88 w 88"/>
                  <a:gd name="T7" fmla="*/ 219 h 219"/>
                  <a:gd name="T8" fmla="*/ 88 w 88"/>
                  <a:gd name="T9" fmla="*/ 178 h 219"/>
                  <a:gd name="T10" fmla="*/ 0 w 88"/>
                  <a:gd name="T11" fmla="*/ 0 h 219"/>
                </a:gdLst>
                <a:ahLst/>
                <a:cxnLst>
                  <a:cxn ang="0">
                    <a:pos x="T0" y="T1"/>
                  </a:cxn>
                  <a:cxn ang="0">
                    <a:pos x="T2" y="T3"/>
                  </a:cxn>
                  <a:cxn ang="0">
                    <a:pos x="T4" y="T5"/>
                  </a:cxn>
                  <a:cxn ang="0">
                    <a:pos x="T6" y="T7"/>
                  </a:cxn>
                  <a:cxn ang="0">
                    <a:pos x="T8" y="T9"/>
                  </a:cxn>
                  <a:cxn ang="0">
                    <a:pos x="T10" y="T11"/>
                  </a:cxn>
                </a:cxnLst>
                <a:rect l="0" t="0" r="r" b="b"/>
                <a:pathLst>
                  <a:path w="88" h="219">
                    <a:moveTo>
                      <a:pt x="0" y="0"/>
                    </a:moveTo>
                    <a:lnTo>
                      <a:pt x="0" y="0"/>
                    </a:lnTo>
                    <a:lnTo>
                      <a:pt x="0" y="50"/>
                    </a:lnTo>
                    <a:lnTo>
                      <a:pt x="88" y="219"/>
                    </a:lnTo>
                    <a:lnTo>
                      <a:pt x="88" y="17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0" name="Freeform 494"/>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1" name="Freeform 495"/>
              <p:cNvSpPr/>
              <p:nvPr/>
            </p:nvSpPr>
            <p:spPr bwMode="auto">
              <a:xfrm>
                <a:off x="4628" y="-18"/>
                <a:ext cx="78" cy="190"/>
              </a:xfrm>
              <a:custGeom>
                <a:avLst/>
                <a:gdLst>
                  <a:gd name="T0" fmla="*/ 0 w 78"/>
                  <a:gd name="T1" fmla="*/ 0 h 190"/>
                  <a:gd name="T2" fmla="*/ 0 w 78"/>
                  <a:gd name="T3" fmla="*/ 0 h 190"/>
                  <a:gd name="T4" fmla="*/ 0 w 78"/>
                  <a:gd name="T5" fmla="*/ 38 h 190"/>
                  <a:gd name="T6" fmla="*/ 78 w 78"/>
                  <a:gd name="T7" fmla="*/ 190 h 190"/>
                  <a:gd name="T8" fmla="*/ 78 w 78"/>
                  <a:gd name="T9" fmla="*/ 190 h 190"/>
                  <a:gd name="T10" fmla="*/ 78 w 78"/>
                  <a:gd name="T11" fmla="*/ 158 h 190"/>
                  <a:gd name="T12" fmla="*/ 0 w 78"/>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78" h="190">
                    <a:moveTo>
                      <a:pt x="0" y="0"/>
                    </a:moveTo>
                    <a:lnTo>
                      <a:pt x="0" y="0"/>
                    </a:lnTo>
                    <a:lnTo>
                      <a:pt x="0" y="38"/>
                    </a:lnTo>
                    <a:lnTo>
                      <a:pt x="78" y="190"/>
                    </a:lnTo>
                    <a:lnTo>
                      <a:pt x="78" y="190"/>
                    </a:lnTo>
                    <a:lnTo>
                      <a:pt x="78" y="1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2" name="Freeform 496"/>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3" name="Freeform 497"/>
              <p:cNvSpPr/>
              <p:nvPr/>
            </p:nvSpPr>
            <p:spPr bwMode="auto">
              <a:xfrm>
                <a:off x="4730" y="190"/>
                <a:ext cx="32" cy="88"/>
              </a:xfrm>
              <a:custGeom>
                <a:avLst/>
                <a:gdLst>
                  <a:gd name="T0" fmla="*/ 0 w 32"/>
                  <a:gd name="T1" fmla="*/ 0 h 88"/>
                  <a:gd name="T2" fmla="*/ 0 w 32"/>
                  <a:gd name="T3" fmla="*/ 28 h 88"/>
                  <a:gd name="T4" fmla="*/ 32 w 32"/>
                  <a:gd name="T5" fmla="*/ 88 h 88"/>
                  <a:gd name="T6" fmla="*/ 32 w 32"/>
                  <a:gd name="T7" fmla="*/ 64 h 88"/>
                  <a:gd name="T8" fmla="*/ 0 w 32"/>
                  <a:gd name="T9" fmla="*/ 0 h 88"/>
                </a:gdLst>
                <a:ahLst/>
                <a:cxnLst>
                  <a:cxn ang="0">
                    <a:pos x="T0" y="T1"/>
                  </a:cxn>
                  <a:cxn ang="0">
                    <a:pos x="T2" y="T3"/>
                  </a:cxn>
                  <a:cxn ang="0">
                    <a:pos x="T4" y="T5"/>
                  </a:cxn>
                  <a:cxn ang="0">
                    <a:pos x="T6" y="T7"/>
                  </a:cxn>
                  <a:cxn ang="0">
                    <a:pos x="T8" y="T9"/>
                  </a:cxn>
                </a:cxnLst>
                <a:rect l="0" t="0" r="r" b="b"/>
                <a:pathLst>
                  <a:path w="32" h="88">
                    <a:moveTo>
                      <a:pt x="0" y="0"/>
                    </a:moveTo>
                    <a:lnTo>
                      <a:pt x="0" y="28"/>
                    </a:lnTo>
                    <a:lnTo>
                      <a:pt x="32" y="88"/>
                    </a:lnTo>
                    <a:lnTo>
                      <a:pt x="32"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4" name="Freeform 498"/>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5" name="Freeform 499"/>
              <p:cNvSpPr/>
              <p:nvPr/>
            </p:nvSpPr>
            <p:spPr bwMode="auto">
              <a:xfrm>
                <a:off x="4516" y="-155"/>
                <a:ext cx="246" cy="489"/>
              </a:xfrm>
              <a:custGeom>
                <a:avLst/>
                <a:gdLst>
                  <a:gd name="T0" fmla="*/ 0 w 246"/>
                  <a:gd name="T1" fmla="*/ 0 h 489"/>
                  <a:gd name="T2" fmla="*/ 0 w 246"/>
                  <a:gd name="T3" fmla="*/ 0 h 489"/>
                  <a:gd name="T4" fmla="*/ 0 w 246"/>
                  <a:gd name="T5" fmla="*/ 50 h 489"/>
                  <a:gd name="T6" fmla="*/ 246 w 246"/>
                  <a:gd name="T7" fmla="*/ 489 h 489"/>
                  <a:gd name="T8" fmla="*/ 246 w 246"/>
                  <a:gd name="T9" fmla="*/ 489 h 489"/>
                  <a:gd name="T10" fmla="*/ 246 w 246"/>
                  <a:gd name="T11" fmla="*/ 463 h 489"/>
                  <a:gd name="T12" fmla="*/ 0 w 246"/>
                  <a:gd name="T13" fmla="*/ 0 h 489"/>
                </a:gdLst>
                <a:ahLst/>
                <a:cxnLst>
                  <a:cxn ang="0">
                    <a:pos x="T0" y="T1"/>
                  </a:cxn>
                  <a:cxn ang="0">
                    <a:pos x="T2" y="T3"/>
                  </a:cxn>
                  <a:cxn ang="0">
                    <a:pos x="T4" y="T5"/>
                  </a:cxn>
                  <a:cxn ang="0">
                    <a:pos x="T6" y="T7"/>
                  </a:cxn>
                  <a:cxn ang="0">
                    <a:pos x="T8" y="T9"/>
                  </a:cxn>
                  <a:cxn ang="0">
                    <a:pos x="T10" y="T11"/>
                  </a:cxn>
                  <a:cxn ang="0">
                    <a:pos x="T12" y="T13"/>
                  </a:cxn>
                </a:cxnLst>
                <a:rect l="0" t="0" r="r" b="b"/>
                <a:pathLst>
                  <a:path w="246" h="489">
                    <a:moveTo>
                      <a:pt x="0" y="0"/>
                    </a:moveTo>
                    <a:lnTo>
                      <a:pt x="0" y="0"/>
                    </a:lnTo>
                    <a:lnTo>
                      <a:pt x="0" y="50"/>
                    </a:lnTo>
                    <a:lnTo>
                      <a:pt x="246" y="489"/>
                    </a:lnTo>
                    <a:lnTo>
                      <a:pt x="246" y="489"/>
                    </a:lnTo>
                    <a:lnTo>
                      <a:pt x="246" y="463"/>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6" name="Freeform 500"/>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7" name="Freeform 501"/>
              <p:cNvSpPr/>
              <p:nvPr/>
            </p:nvSpPr>
            <p:spPr bwMode="auto">
              <a:xfrm>
                <a:off x="4516" y="-65"/>
                <a:ext cx="28" cy="95"/>
              </a:xfrm>
              <a:custGeom>
                <a:avLst/>
                <a:gdLst>
                  <a:gd name="T0" fmla="*/ 0 w 28"/>
                  <a:gd name="T1" fmla="*/ 0 h 95"/>
                  <a:gd name="T2" fmla="*/ 0 w 28"/>
                  <a:gd name="T3" fmla="*/ 0 h 95"/>
                  <a:gd name="T4" fmla="*/ 0 w 28"/>
                  <a:gd name="T5" fmla="*/ 51 h 95"/>
                  <a:gd name="T6" fmla="*/ 28 w 28"/>
                  <a:gd name="T7" fmla="*/ 95 h 95"/>
                  <a:gd name="T8" fmla="*/ 28 w 28"/>
                  <a:gd name="T9" fmla="*/ 49 h 95"/>
                  <a:gd name="T10" fmla="*/ 0 w 28"/>
                  <a:gd name="T11" fmla="*/ 0 h 95"/>
                </a:gdLst>
                <a:ahLst/>
                <a:cxnLst>
                  <a:cxn ang="0">
                    <a:pos x="T0" y="T1"/>
                  </a:cxn>
                  <a:cxn ang="0">
                    <a:pos x="T2" y="T3"/>
                  </a:cxn>
                  <a:cxn ang="0">
                    <a:pos x="T4" y="T5"/>
                  </a:cxn>
                  <a:cxn ang="0">
                    <a:pos x="T6" y="T7"/>
                  </a:cxn>
                  <a:cxn ang="0">
                    <a:pos x="T8" y="T9"/>
                  </a:cxn>
                  <a:cxn ang="0">
                    <a:pos x="T10" y="T11"/>
                  </a:cxn>
                </a:cxnLst>
                <a:rect l="0" t="0" r="r" b="b"/>
                <a:pathLst>
                  <a:path w="28" h="95">
                    <a:moveTo>
                      <a:pt x="0" y="0"/>
                    </a:moveTo>
                    <a:lnTo>
                      <a:pt x="0" y="0"/>
                    </a:lnTo>
                    <a:lnTo>
                      <a:pt x="0" y="51"/>
                    </a:lnTo>
                    <a:lnTo>
                      <a:pt x="28" y="95"/>
                    </a:lnTo>
                    <a:lnTo>
                      <a:pt x="28" y="49"/>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8" name="Freeform 502"/>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59" name="Freeform 503"/>
              <p:cNvSpPr/>
              <p:nvPr/>
            </p:nvSpPr>
            <p:spPr bwMode="auto">
              <a:xfrm>
                <a:off x="4568" y="26"/>
                <a:ext cx="54" cy="136"/>
              </a:xfrm>
              <a:custGeom>
                <a:avLst/>
                <a:gdLst>
                  <a:gd name="T0" fmla="*/ 0 w 54"/>
                  <a:gd name="T1" fmla="*/ 0 h 136"/>
                  <a:gd name="T2" fmla="*/ 0 w 54"/>
                  <a:gd name="T3" fmla="*/ 0 h 136"/>
                  <a:gd name="T4" fmla="*/ 0 w 54"/>
                  <a:gd name="T5" fmla="*/ 44 h 136"/>
                  <a:gd name="T6" fmla="*/ 54 w 54"/>
                  <a:gd name="T7" fmla="*/ 136 h 136"/>
                  <a:gd name="T8" fmla="*/ 54 w 54"/>
                  <a:gd name="T9" fmla="*/ 96 h 136"/>
                  <a:gd name="T10" fmla="*/ 0 w 54"/>
                  <a:gd name="T11" fmla="*/ 0 h 136"/>
                </a:gdLst>
                <a:ahLst/>
                <a:cxnLst>
                  <a:cxn ang="0">
                    <a:pos x="T0" y="T1"/>
                  </a:cxn>
                  <a:cxn ang="0">
                    <a:pos x="T2" y="T3"/>
                  </a:cxn>
                  <a:cxn ang="0">
                    <a:pos x="T4" y="T5"/>
                  </a:cxn>
                  <a:cxn ang="0">
                    <a:pos x="T6" y="T7"/>
                  </a:cxn>
                  <a:cxn ang="0">
                    <a:pos x="T8" y="T9"/>
                  </a:cxn>
                  <a:cxn ang="0">
                    <a:pos x="T10" y="T11"/>
                  </a:cxn>
                </a:cxnLst>
                <a:rect l="0" t="0" r="r" b="b"/>
                <a:pathLst>
                  <a:path w="54" h="136">
                    <a:moveTo>
                      <a:pt x="0" y="0"/>
                    </a:moveTo>
                    <a:lnTo>
                      <a:pt x="0" y="0"/>
                    </a:lnTo>
                    <a:lnTo>
                      <a:pt x="0" y="44"/>
                    </a:lnTo>
                    <a:lnTo>
                      <a:pt x="54" y="136"/>
                    </a:lnTo>
                    <a:lnTo>
                      <a:pt x="54" y="9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0" name="Freeform 504"/>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1" name="Freeform 505"/>
              <p:cNvSpPr/>
              <p:nvPr/>
            </p:nvSpPr>
            <p:spPr bwMode="auto">
              <a:xfrm>
                <a:off x="4646" y="166"/>
                <a:ext cx="38" cy="100"/>
              </a:xfrm>
              <a:custGeom>
                <a:avLst/>
                <a:gdLst>
                  <a:gd name="T0" fmla="*/ 0 w 38"/>
                  <a:gd name="T1" fmla="*/ 0 h 100"/>
                  <a:gd name="T2" fmla="*/ 0 w 38"/>
                  <a:gd name="T3" fmla="*/ 0 h 100"/>
                  <a:gd name="T4" fmla="*/ 0 w 38"/>
                  <a:gd name="T5" fmla="*/ 36 h 100"/>
                  <a:gd name="T6" fmla="*/ 38 w 38"/>
                  <a:gd name="T7" fmla="*/ 100 h 100"/>
                  <a:gd name="T8" fmla="*/ 38 w 38"/>
                  <a:gd name="T9" fmla="*/ 68 h 100"/>
                  <a:gd name="T10" fmla="*/ 0 w 38"/>
                  <a:gd name="T11" fmla="*/ 0 h 100"/>
                </a:gdLst>
                <a:ahLst/>
                <a:cxnLst>
                  <a:cxn ang="0">
                    <a:pos x="T0" y="T1"/>
                  </a:cxn>
                  <a:cxn ang="0">
                    <a:pos x="T2" y="T3"/>
                  </a:cxn>
                  <a:cxn ang="0">
                    <a:pos x="T4" y="T5"/>
                  </a:cxn>
                  <a:cxn ang="0">
                    <a:pos x="T6" y="T7"/>
                  </a:cxn>
                  <a:cxn ang="0">
                    <a:pos x="T8" y="T9"/>
                  </a:cxn>
                  <a:cxn ang="0">
                    <a:pos x="T10" y="T11"/>
                  </a:cxn>
                </a:cxnLst>
                <a:rect l="0" t="0" r="r" b="b"/>
                <a:pathLst>
                  <a:path w="38" h="100">
                    <a:moveTo>
                      <a:pt x="0" y="0"/>
                    </a:moveTo>
                    <a:lnTo>
                      <a:pt x="0" y="0"/>
                    </a:lnTo>
                    <a:lnTo>
                      <a:pt x="0" y="36"/>
                    </a:lnTo>
                    <a:lnTo>
                      <a:pt x="38" y="100"/>
                    </a:lnTo>
                    <a:lnTo>
                      <a:pt x="38"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2" name="Freeform 506"/>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3" name="Freeform 507"/>
              <p:cNvSpPr/>
              <p:nvPr/>
            </p:nvSpPr>
            <p:spPr bwMode="auto">
              <a:xfrm>
                <a:off x="4708" y="276"/>
                <a:ext cx="16" cy="56"/>
              </a:xfrm>
              <a:custGeom>
                <a:avLst/>
                <a:gdLst>
                  <a:gd name="T0" fmla="*/ 0 w 16"/>
                  <a:gd name="T1" fmla="*/ 0 h 56"/>
                  <a:gd name="T2" fmla="*/ 0 w 16"/>
                  <a:gd name="T3" fmla="*/ 30 h 56"/>
                  <a:gd name="T4" fmla="*/ 16 w 16"/>
                  <a:gd name="T5" fmla="*/ 56 h 56"/>
                  <a:gd name="T6" fmla="*/ 16 w 16"/>
                  <a:gd name="T7" fmla="*/ 56 h 56"/>
                  <a:gd name="T8" fmla="*/ 16 w 16"/>
                  <a:gd name="T9" fmla="*/ 28 h 56"/>
                  <a:gd name="T10" fmla="*/ 0 w 16"/>
                  <a:gd name="T11" fmla="*/ 0 h 56"/>
                </a:gdLst>
                <a:ahLst/>
                <a:cxnLst>
                  <a:cxn ang="0">
                    <a:pos x="T0" y="T1"/>
                  </a:cxn>
                  <a:cxn ang="0">
                    <a:pos x="T2" y="T3"/>
                  </a:cxn>
                  <a:cxn ang="0">
                    <a:pos x="T4" y="T5"/>
                  </a:cxn>
                  <a:cxn ang="0">
                    <a:pos x="T6" y="T7"/>
                  </a:cxn>
                  <a:cxn ang="0">
                    <a:pos x="T8" y="T9"/>
                  </a:cxn>
                  <a:cxn ang="0">
                    <a:pos x="T10" y="T11"/>
                  </a:cxn>
                </a:cxnLst>
                <a:rect l="0" t="0" r="r" b="b"/>
                <a:pathLst>
                  <a:path w="16" h="56">
                    <a:moveTo>
                      <a:pt x="0" y="0"/>
                    </a:moveTo>
                    <a:lnTo>
                      <a:pt x="0" y="30"/>
                    </a:lnTo>
                    <a:lnTo>
                      <a:pt x="16" y="56"/>
                    </a:lnTo>
                    <a:lnTo>
                      <a:pt x="16" y="56"/>
                    </a:lnTo>
                    <a:lnTo>
                      <a:pt x="16" y="2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4" name="Freeform 508"/>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5" name="Freeform 509"/>
              <p:cNvSpPr/>
              <p:nvPr/>
            </p:nvSpPr>
            <p:spPr bwMode="auto">
              <a:xfrm>
                <a:off x="4748" y="346"/>
                <a:ext cx="14" cy="48"/>
              </a:xfrm>
              <a:custGeom>
                <a:avLst/>
                <a:gdLst>
                  <a:gd name="T0" fmla="*/ 0 w 14"/>
                  <a:gd name="T1" fmla="*/ 0 h 48"/>
                  <a:gd name="T2" fmla="*/ 0 w 14"/>
                  <a:gd name="T3" fmla="*/ 26 h 48"/>
                  <a:gd name="T4" fmla="*/ 14 w 14"/>
                  <a:gd name="T5" fmla="*/ 48 h 48"/>
                  <a:gd name="T6" fmla="*/ 14 w 14"/>
                  <a:gd name="T7" fmla="*/ 24 h 48"/>
                  <a:gd name="T8" fmla="*/ 0 w 14"/>
                  <a:gd name="T9" fmla="*/ 0 h 48"/>
                </a:gdLst>
                <a:ahLst/>
                <a:cxnLst>
                  <a:cxn ang="0">
                    <a:pos x="T0" y="T1"/>
                  </a:cxn>
                  <a:cxn ang="0">
                    <a:pos x="T2" y="T3"/>
                  </a:cxn>
                  <a:cxn ang="0">
                    <a:pos x="T4" y="T5"/>
                  </a:cxn>
                  <a:cxn ang="0">
                    <a:pos x="T6" y="T7"/>
                  </a:cxn>
                  <a:cxn ang="0">
                    <a:pos x="T8" y="T9"/>
                  </a:cxn>
                </a:cxnLst>
                <a:rect l="0" t="0" r="r" b="b"/>
                <a:pathLst>
                  <a:path w="14" h="48">
                    <a:moveTo>
                      <a:pt x="0" y="0"/>
                    </a:moveTo>
                    <a:lnTo>
                      <a:pt x="0" y="26"/>
                    </a:lnTo>
                    <a:lnTo>
                      <a:pt x="14" y="48"/>
                    </a:lnTo>
                    <a:lnTo>
                      <a:pt x="1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6" name="Freeform 510"/>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7" name="Freeform 511"/>
              <p:cNvSpPr/>
              <p:nvPr/>
            </p:nvSpPr>
            <p:spPr bwMode="auto">
              <a:xfrm>
                <a:off x="4516" y="26"/>
                <a:ext cx="56" cy="136"/>
              </a:xfrm>
              <a:custGeom>
                <a:avLst/>
                <a:gdLst>
                  <a:gd name="T0" fmla="*/ 0 w 56"/>
                  <a:gd name="T1" fmla="*/ 0 h 136"/>
                  <a:gd name="T2" fmla="*/ 0 w 56"/>
                  <a:gd name="T3" fmla="*/ 0 h 136"/>
                  <a:gd name="T4" fmla="*/ 0 w 56"/>
                  <a:gd name="T5" fmla="*/ 50 h 136"/>
                  <a:gd name="T6" fmla="*/ 56 w 56"/>
                  <a:gd name="T7" fmla="*/ 136 h 136"/>
                  <a:gd name="T8" fmla="*/ 56 w 56"/>
                  <a:gd name="T9" fmla="*/ 92 h 136"/>
                  <a:gd name="T10" fmla="*/ 0 w 56"/>
                  <a:gd name="T11" fmla="*/ 0 h 136"/>
                </a:gdLst>
                <a:ahLst/>
                <a:cxnLst>
                  <a:cxn ang="0">
                    <a:pos x="T0" y="T1"/>
                  </a:cxn>
                  <a:cxn ang="0">
                    <a:pos x="T2" y="T3"/>
                  </a:cxn>
                  <a:cxn ang="0">
                    <a:pos x="T4" y="T5"/>
                  </a:cxn>
                  <a:cxn ang="0">
                    <a:pos x="T6" y="T7"/>
                  </a:cxn>
                  <a:cxn ang="0">
                    <a:pos x="T8" y="T9"/>
                  </a:cxn>
                  <a:cxn ang="0">
                    <a:pos x="T10" y="T11"/>
                  </a:cxn>
                </a:cxnLst>
                <a:rect l="0" t="0" r="r" b="b"/>
                <a:pathLst>
                  <a:path w="56" h="136">
                    <a:moveTo>
                      <a:pt x="0" y="0"/>
                    </a:moveTo>
                    <a:lnTo>
                      <a:pt x="0" y="0"/>
                    </a:lnTo>
                    <a:lnTo>
                      <a:pt x="0" y="50"/>
                    </a:lnTo>
                    <a:lnTo>
                      <a:pt x="56" y="136"/>
                    </a:lnTo>
                    <a:lnTo>
                      <a:pt x="56" y="9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8" name="Freeform 512"/>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69" name="Freeform 513"/>
              <p:cNvSpPr/>
              <p:nvPr/>
            </p:nvSpPr>
            <p:spPr bwMode="auto">
              <a:xfrm>
                <a:off x="4596" y="158"/>
                <a:ext cx="166" cy="298"/>
              </a:xfrm>
              <a:custGeom>
                <a:avLst/>
                <a:gdLst>
                  <a:gd name="T0" fmla="*/ 0 w 166"/>
                  <a:gd name="T1" fmla="*/ 0 h 298"/>
                  <a:gd name="T2" fmla="*/ 0 w 166"/>
                  <a:gd name="T3" fmla="*/ 42 h 298"/>
                  <a:gd name="T4" fmla="*/ 166 w 166"/>
                  <a:gd name="T5" fmla="*/ 298 h 298"/>
                  <a:gd name="T6" fmla="*/ 166 w 166"/>
                  <a:gd name="T7" fmla="*/ 272 h 298"/>
                  <a:gd name="T8" fmla="*/ 0 w 166"/>
                  <a:gd name="T9" fmla="*/ 0 h 298"/>
                </a:gdLst>
                <a:ahLst/>
                <a:cxnLst>
                  <a:cxn ang="0">
                    <a:pos x="T0" y="T1"/>
                  </a:cxn>
                  <a:cxn ang="0">
                    <a:pos x="T2" y="T3"/>
                  </a:cxn>
                  <a:cxn ang="0">
                    <a:pos x="T4" y="T5"/>
                  </a:cxn>
                  <a:cxn ang="0">
                    <a:pos x="T6" y="T7"/>
                  </a:cxn>
                  <a:cxn ang="0">
                    <a:pos x="T8" y="T9"/>
                  </a:cxn>
                </a:cxnLst>
                <a:rect l="0" t="0" r="r" b="b"/>
                <a:pathLst>
                  <a:path w="166" h="298">
                    <a:moveTo>
                      <a:pt x="0" y="0"/>
                    </a:moveTo>
                    <a:lnTo>
                      <a:pt x="0" y="42"/>
                    </a:lnTo>
                    <a:lnTo>
                      <a:pt x="166" y="298"/>
                    </a:lnTo>
                    <a:lnTo>
                      <a:pt x="166" y="27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0" name="Freeform 514"/>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1" name="Freeform 515"/>
              <p:cNvSpPr/>
              <p:nvPr/>
            </p:nvSpPr>
            <p:spPr bwMode="auto">
              <a:xfrm>
                <a:off x="4516" y="120"/>
                <a:ext cx="94" cy="182"/>
              </a:xfrm>
              <a:custGeom>
                <a:avLst/>
                <a:gdLst>
                  <a:gd name="T0" fmla="*/ 0 w 94"/>
                  <a:gd name="T1" fmla="*/ 0 h 182"/>
                  <a:gd name="T2" fmla="*/ 0 w 94"/>
                  <a:gd name="T3" fmla="*/ 0 h 182"/>
                  <a:gd name="T4" fmla="*/ 0 w 94"/>
                  <a:gd name="T5" fmla="*/ 50 h 182"/>
                  <a:gd name="T6" fmla="*/ 94 w 94"/>
                  <a:gd name="T7" fmla="*/ 182 h 182"/>
                  <a:gd name="T8" fmla="*/ 94 w 94"/>
                  <a:gd name="T9" fmla="*/ 140 h 182"/>
                  <a:gd name="T10" fmla="*/ 0 w 94"/>
                  <a:gd name="T11" fmla="*/ 0 h 182"/>
                </a:gdLst>
                <a:ahLst/>
                <a:cxnLst>
                  <a:cxn ang="0">
                    <a:pos x="T0" y="T1"/>
                  </a:cxn>
                  <a:cxn ang="0">
                    <a:pos x="T2" y="T3"/>
                  </a:cxn>
                  <a:cxn ang="0">
                    <a:pos x="T4" y="T5"/>
                  </a:cxn>
                  <a:cxn ang="0">
                    <a:pos x="T6" y="T7"/>
                  </a:cxn>
                  <a:cxn ang="0">
                    <a:pos x="T8" y="T9"/>
                  </a:cxn>
                  <a:cxn ang="0">
                    <a:pos x="T10" y="T11"/>
                  </a:cxn>
                </a:cxnLst>
                <a:rect l="0" t="0" r="r" b="b"/>
                <a:pathLst>
                  <a:path w="94" h="182">
                    <a:moveTo>
                      <a:pt x="0" y="0"/>
                    </a:moveTo>
                    <a:lnTo>
                      <a:pt x="0" y="0"/>
                    </a:lnTo>
                    <a:lnTo>
                      <a:pt x="0" y="50"/>
                    </a:lnTo>
                    <a:lnTo>
                      <a:pt x="94" y="182"/>
                    </a:lnTo>
                    <a:lnTo>
                      <a:pt x="94" y="14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2" name="Freeform 516"/>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3" name="Freeform 517"/>
              <p:cNvSpPr/>
              <p:nvPr/>
            </p:nvSpPr>
            <p:spPr bwMode="auto">
              <a:xfrm>
                <a:off x="4634" y="296"/>
                <a:ext cx="44" cy="102"/>
              </a:xfrm>
              <a:custGeom>
                <a:avLst/>
                <a:gdLst>
                  <a:gd name="T0" fmla="*/ 0 w 44"/>
                  <a:gd name="T1" fmla="*/ 0 h 102"/>
                  <a:gd name="T2" fmla="*/ 0 w 44"/>
                  <a:gd name="T3" fmla="*/ 38 h 102"/>
                  <a:gd name="T4" fmla="*/ 44 w 44"/>
                  <a:gd name="T5" fmla="*/ 102 h 102"/>
                  <a:gd name="T6" fmla="*/ 44 w 44"/>
                  <a:gd name="T7" fmla="*/ 102 h 102"/>
                  <a:gd name="T8" fmla="*/ 44 w 44"/>
                  <a:gd name="T9" fmla="*/ 68 h 102"/>
                  <a:gd name="T10" fmla="*/ 0 w 44"/>
                  <a:gd name="T11" fmla="*/ 0 h 102"/>
                </a:gdLst>
                <a:ahLst/>
                <a:cxnLst>
                  <a:cxn ang="0">
                    <a:pos x="T0" y="T1"/>
                  </a:cxn>
                  <a:cxn ang="0">
                    <a:pos x="T2" y="T3"/>
                  </a:cxn>
                  <a:cxn ang="0">
                    <a:pos x="T4" y="T5"/>
                  </a:cxn>
                  <a:cxn ang="0">
                    <a:pos x="T6" y="T7"/>
                  </a:cxn>
                  <a:cxn ang="0">
                    <a:pos x="T8" y="T9"/>
                  </a:cxn>
                  <a:cxn ang="0">
                    <a:pos x="T10" y="T11"/>
                  </a:cxn>
                </a:cxnLst>
                <a:rect l="0" t="0" r="r" b="b"/>
                <a:pathLst>
                  <a:path w="44" h="102">
                    <a:moveTo>
                      <a:pt x="0" y="0"/>
                    </a:moveTo>
                    <a:lnTo>
                      <a:pt x="0" y="38"/>
                    </a:lnTo>
                    <a:lnTo>
                      <a:pt x="44" y="102"/>
                    </a:lnTo>
                    <a:lnTo>
                      <a:pt x="44" y="102"/>
                    </a:lnTo>
                    <a:lnTo>
                      <a:pt x="44" y="6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4" name="Freeform 518"/>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5" name="Freeform 519"/>
              <p:cNvSpPr/>
              <p:nvPr/>
            </p:nvSpPr>
            <p:spPr bwMode="auto">
              <a:xfrm>
                <a:off x="4702" y="400"/>
                <a:ext cx="60" cy="114"/>
              </a:xfrm>
              <a:custGeom>
                <a:avLst/>
                <a:gdLst>
                  <a:gd name="T0" fmla="*/ 0 w 60"/>
                  <a:gd name="T1" fmla="*/ 0 h 114"/>
                  <a:gd name="T2" fmla="*/ 0 w 60"/>
                  <a:gd name="T3" fmla="*/ 0 h 114"/>
                  <a:gd name="T4" fmla="*/ 0 w 60"/>
                  <a:gd name="T5" fmla="*/ 32 h 114"/>
                  <a:gd name="T6" fmla="*/ 60 w 60"/>
                  <a:gd name="T7" fmla="*/ 114 h 114"/>
                  <a:gd name="T8" fmla="*/ 60 w 60"/>
                  <a:gd name="T9" fmla="*/ 88 h 114"/>
                  <a:gd name="T10" fmla="*/ 0 w 60"/>
                  <a:gd name="T11" fmla="*/ 0 h 114"/>
                </a:gdLst>
                <a:ahLst/>
                <a:cxnLst>
                  <a:cxn ang="0">
                    <a:pos x="T0" y="T1"/>
                  </a:cxn>
                  <a:cxn ang="0">
                    <a:pos x="T2" y="T3"/>
                  </a:cxn>
                  <a:cxn ang="0">
                    <a:pos x="T4" y="T5"/>
                  </a:cxn>
                  <a:cxn ang="0">
                    <a:pos x="T6" y="T7"/>
                  </a:cxn>
                  <a:cxn ang="0">
                    <a:pos x="T8" y="T9"/>
                  </a:cxn>
                  <a:cxn ang="0">
                    <a:pos x="T10" y="T11"/>
                  </a:cxn>
                </a:cxnLst>
                <a:rect l="0" t="0" r="r" b="b"/>
                <a:pathLst>
                  <a:path w="60" h="114">
                    <a:moveTo>
                      <a:pt x="0" y="0"/>
                    </a:moveTo>
                    <a:lnTo>
                      <a:pt x="0" y="0"/>
                    </a:lnTo>
                    <a:lnTo>
                      <a:pt x="0" y="32"/>
                    </a:lnTo>
                    <a:lnTo>
                      <a:pt x="60" y="114"/>
                    </a:lnTo>
                    <a:lnTo>
                      <a:pt x="60" y="8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6" name="Freeform 520"/>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7" name="Freeform 521"/>
              <p:cNvSpPr/>
              <p:nvPr/>
            </p:nvSpPr>
            <p:spPr bwMode="auto">
              <a:xfrm>
                <a:off x="4516" y="204"/>
                <a:ext cx="28" cy="86"/>
              </a:xfrm>
              <a:custGeom>
                <a:avLst/>
                <a:gdLst>
                  <a:gd name="T0" fmla="*/ 0 w 28"/>
                  <a:gd name="T1" fmla="*/ 0 h 86"/>
                  <a:gd name="T2" fmla="*/ 0 w 28"/>
                  <a:gd name="T3" fmla="*/ 0 h 86"/>
                  <a:gd name="T4" fmla="*/ 0 w 28"/>
                  <a:gd name="T5" fmla="*/ 50 h 86"/>
                  <a:gd name="T6" fmla="*/ 28 w 28"/>
                  <a:gd name="T7" fmla="*/ 86 h 86"/>
                  <a:gd name="T8" fmla="*/ 28 w 28"/>
                  <a:gd name="T9" fmla="*/ 38 h 86"/>
                  <a:gd name="T10" fmla="*/ 0 w 28"/>
                  <a:gd name="T11" fmla="*/ 0 h 86"/>
                </a:gdLst>
                <a:ahLst/>
                <a:cxnLst>
                  <a:cxn ang="0">
                    <a:pos x="T0" y="T1"/>
                  </a:cxn>
                  <a:cxn ang="0">
                    <a:pos x="T2" y="T3"/>
                  </a:cxn>
                  <a:cxn ang="0">
                    <a:pos x="T4" y="T5"/>
                  </a:cxn>
                  <a:cxn ang="0">
                    <a:pos x="T6" y="T7"/>
                  </a:cxn>
                  <a:cxn ang="0">
                    <a:pos x="T8" y="T9"/>
                  </a:cxn>
                  <a:cxn ang="0">
                    <a:pos x="T10" y="T11"/>
                  </a:cxn>
                </a:cxnLst>
                <a:rect l="0" t="0" r="r" b="b"/>
                <a:pathLst>
                  <a:path w="28" h="86">
                    <a:moveTo>
                      <a:pt x="0" y="0"/>
                    </a:moveTo>
                    <a:lnTo>
                      <a:pt x="0" y="0"/>
                    </a:lnTo>
                    <a:lnTo>
                      <a:pt x="0" y="50"/>
                    </a:lnTo>
                    <a:lnTo>
                      <a:pt x="28" y="86"/>
                    </a:lnTo>
                    <a:lnTo>
                      <a:pt x="28"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8" name="Freeform 522"/>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79" name="Freeform 523"/>
              <p:cNvSpPr/>
              <p:nvPr/>
            </p:nvSpPr>
            <p:spPr bwMode="auto">
              <a:xfrm>
                <a:off x="4568" y="276"/>
                <a:ext cx="90" cy="162"/>
              </a:xfrm>
              <a:custGeom>
                <a:avLst/>
                <a:gdLst>
                  <a:gd name="T0" fmla="*/ 0 w 90"/>
                  <a:gd name="T1" fmla="*/ 0 h 162"/>
                  <a:gd name="T2" fmla="*/ 0 w 90"/>
                  <a:gd name="T3" fmla="*/ 0 h 162"/>
                  <a:gd name="T4" fmla="*/ 0 w 90"/>
                  <a:gd name="T5" fmla="*/ 44 h 162"/>
                  <a:gd name="T6" fmla="*/ 90 w 90"/>
                  <a:gd name="T7" fmla="*/ 162 h 162"/>
                  <a:gd name="T8" fmla="*/ 90 w 90"/>
                  <a:gd name="T9" fmla="*/ 126 h 162"/>
                  <a:gd name="T10" fmla="*/ 0 w 90"/>
                  <a:gd name="T11" fmla="*/ 0 h 162"/>
                </a:gdLst>
                <a:ahLst/>
                <a:cxnLst>
                  <a:cxn ang="0">
                    <a:pos x="T0" y="T1"/>
                  </a:cxn>
                  <a:cxn ang="0">
                    <a:pos x="T2" y="T3"/>
                  </a:cxn>
                  <a:cxn ang="0">
                    <a:pos x="T4" y="T5"/>
                  </a:cxn>
                  <a:cxn ang="0">
                    <a:pos x="T6" y="T7"/>
                  </a:cxn>
                  <a:cxn ang="0">
                    <a:pos x="T8" y="T9"/>
                  </a:cxn>
                  <a:cxn ang="0">
                    <a:pos x="T10" y="T11"/>
                  </a:cxn>
                </a:cxnLst>
                <a:rect l="0" t="0" r="r" b="b"/>
                <a:pathLst>
                  <a:path w="90" h="162">
                    <a:moveTo>
                      <a:pt x="0" y="0"/>
                    </a:moveTo>
                    <a:lnTo>
                      <a:pt x="0" y="0"/>
                    </a:lnTo>
                    <a:lnTo>
                      <a:pt x="0" y="44"/>
                    </a:lnTo>
                    <a:lnTo>
                      <a:pt x="90" y="162"/>
                    </a:lnTo>
                    <a:lnTo>
                      <a:pt x="90" y="1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0" name="Freeform 524"/>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1" name="Freeform 525"/>
              <p:cNvSpPr/>
              <p:nvPr/>
            </p:nvSpPr>
            <p:spPr bwMode="auto">
              <a:xfrm>
                <a:off x="4682" y="436"/>
                <a:ext cx="14" cy="52"/>
              </a:xfrm>
              <a:custGeom>
                <a:avLst/>
                <a:gdLst>
                  <a:gd name="T0" fmla="*/ 0 w 14"/>
                  <a:gd name="T1" fmla="*/ 0 h 52"/>
                  <a:gd name="T2" fmla="*/ 0 w 14"/>
                  <a:gd name="T3" fmla="*/ 0 h 52"/>
                  <a:gd name="T4" fmla="*/ 0 w 14"/>
                  <a:gd name="T5" fmla="*/ 32 h 52"/>
                  <a:gd name="T6" fmla="*/ 14 w 14"/>
                  <a:gd name="T7" fmla="*/ 52 h 52"/>
                  <a:gd name="T8" fmla="*/ 14 w 14"/>
                  <a:gd name="T9" fmla="*/ 52 h 52"/>
                  <a:gd name="T10" fmla="*/ 14 w 14"/>
                  <a:gd name="T11" fmla="*/ 20 h 52"/>
                  <a:gd name="T12" fmla="*/ 0 w 14"/>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0" y="0"/>
                    </a:moveTo>
                    <a:lnTo>
                      <a:pt x="0" y="0"/>
                    </a:lnTo>
                    <a:lnTo>
                      <a:pt x="0" y="32"/>
                    </a:lnTo>
                    <a:lnTo>
                      <a:pt x="14" y="52"/>
                    </a:lnTo>
                    <a:lnTo>
                      <a:pt x="14" y="52"/>
                    </a:lnTo>
                    <a:lnTo>
                      <a:pt x="14"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2" name="Freeform 526"/>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3" name="Freeform 527"/>
              <p:cNvSpPr/>
              <p:nvPr/>
            </p:nvSpPr>
            <p:spPr bwMode="auto">
              <a:xfrm>
                <a:off x="4720" y="490"/>
                <a:ext cx="42" cy="82"/>
              </a:xfrm>
              <a:custGeom>
                <a:avLst/>
                <a:gdLst>
                  <a:gd name="T0" fmla="*/ 0 w 42"/>
                  <a:gd name="T1" fmla="*/ 0 h 82"/>
                  <a:gd name="T2" fmla="*/ 0 w 42"/>
                  <a:gd name="T3" fmla="*/ 30 h 82"/>
                  <a:gd name="T4" fmla="*/ 42 w 42"/>
                  <a:gd name="T5" fmla="*/ 82 h 82"/>
                  <a:gd name="T6" fmla="*/ 42 w 42"/>
                  <a:gd name="T7" fmla="*/ 82 h 82"/>
                  <a:gd name="T8" fmla="*/ 42 w 42"/>
                  <a:gd name="T9" fmla="*/ 58 h 82"/>
                  <a:gd name="T10" fmla="*/ 0 w 42"/>
                  <a:gd name="T11" fmla="*/ 0 h 82"/>
                </a:gdLst>
                <a:ahLst/>
                <a:cxnLst>
                  <a:cxn ang="0">
                    <a:pos x="T0" y="T1"/>
                  </a:cxn>
                  <a:cxn ang="0">
                    <a:pos x="T2" y="T3"/>
                  </a:cxn>
                  <a:cxn ang="0">
                    <a:pos x="T4" y="T5"/>
                  </a:cxn>
                  <a:cxn ang="0">
                    <a:pos x="T6" y="T7"/>
                  </a:cxn>
                  <a:cxn ang="0">
                    <a:pos x="T8" y="T9"/>
                  </a:cxn>
                  <a:cxn ang="0">
                    <a:pos x="T10" y="T11"/>
                  </a:cxn>
                </a:cxnLst>
                <a:rect l="0" t="0" r="r" b="b"/>
                <a:pathLst>
                  <a:path w="42" h="82">
                    <a:moveTo>
                      <a:pt x="0" y="0"/>
                    </a:moveTo>
                    <a:lnTo>
                      <a:pt x="0" y="30"/>
                    </a:lnTo>
                    <a:lnTo>
                      <a:pt x="42" y="82"/>
                    </a:lnTo>
                    <a:lnTo>
                      <a:pt x="42" y="82"/>
                    </a:lnTo>
                    <a:lnTo>
                      <a:pt x="42" y="5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4" name="Freeform 528"/>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5" name="Freeform 529"/>
              <p:cNvSpPr/>
              <p:nvPr/>
            </p:nvSpPr>
            <p:spPr bwMode="auto">
              <a:xfrm>
                <a:off x="4516" y="294"/>
                <a:ext cx="78" cy="140"/>
              </a:xfrm>
              <a:custGeom>
                <a:avLst/>
                <a:gdLst>
                  <a:gd name="T0" fmla="*/ 0 w 78"/>
                  <a:gd name="T1" fmla="*/ 0 h 140"/>
                  <a:gd name="T2" fmla="*/ 0 w 78"/>
                  <a:gd name="T3" fmla="*/ 0 h 140"/>
                  <a:gd name="T4" fmla="*/ 0 w 78"/>
                  <a:gd name="T5" fmla="*/ 50 h 140"/>
                  <a:gd name="T6" fmla="*/ 78 w 78"/>
                  <a:gd name="T7" fmla="*/ 140 h 140"/>
                  <a:gd name="T8" fmla="*/ 78 w 78"/>
                  <a:gd name="T9" fmla="*/ 98 h 140"/>
                  <a:gd name="T10" fmla="*/ 0 w 78"/>
                  <a:gd name="T11" fmla="*/ 0 h 140"/>
                </a:gdLst>
                <a:ahLst/>
                <a:cxnLst>
                  <a:cxn ang="0">
                    <a:pos x="T0" y="T1"/>
                  </a:cxn>
                  <a:cxn ang="0">
                    <a:pos x="T2" y="T3"/>
                  </a:cxn>
                  <a:cxn ang="0">
                    <a:pos x="T4" y="T5"/>
                  </a:cxn>
                  <a:cxn ang="0">
                    <a:pos x="T6" y="T7"/>
                  </a:cxn>
                  <a:cxn ang="0">
                    <a:pos x="T8" y="T9"/>
                  </a:cxn>
                  <a:cxn ang="0">
                    <a:pos x="T10" y="T11"/>
                  </a:cxn>
                </a:cxnLst>
                <a:rect l="0" t="0" r="r" b="b"/>
                <a:pathLst>
                  <a:path w="78" h="140">
                    <a:moveTo>
                      <a:pt x="0" y="0"/>
                    </a:moveTo>
                    <a:lnTo>
                      <a:pt x="0" y="0"/>
                    </a:lnTo>
                    <a:lnTo>
                      <a:pt x="0" y="50"/>
                    </a:lnTo>
                    <a:lnTo>
                      <a:pt x="78" y="140"/>
                    </a:lnTo>
                    <a:lnTo>
                      <a:pt x="78"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6" name="Freeform 530"/>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7" name="Freeform 531"/>
              <p:cNvSpPr/>
              <p:nvPr/>
            </p:nvSpPr>
            <p:spPr bwMode="auto">
              <a:xfrm>
                <a:off x="4618" y="422"/>
                <a:ext cx="18" cy="62"/>
              </a:xfrm>
              <a:custGeom>
                <a:avLst/>
                <a:gdLst>
                  <a:gd name="T0" fmla="*/ 0 w 18"/>
                  <a:gd name="T1" fmla="*/ 0 h 62"/>
                  <a:gd name="T2" fmla="*/ 0 w 18"/>
                  <a:gd name="T3" fmla="*/ 40 h 62"/>
                  <a:gd name="T4" fmla="*/ 18 w 18"/>
                  <a:gd name="T5" fmla="*/ 62 h 62"/>
                  <a:gd name="T6" fmla="*/ 18 w 18"/>
                  <a:gd name="T7" fmla="*/ 62 h 62"/>
                  <a:gd name="T8" fmla="*/ 16 w 18"/>
                  <a:gd name="T9" fmla="*/ 58 h 62"/>
                  <a:gd name="T10" fmla="*/ 16 w 18"/>
                  <a:gd name="T11" fmla="*/ 22 h 62"/>
                  <a:gd name="T12" fmla="*/ 0 w 1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18" h="62">
                    <a:moveTo>
                      <a:pt x="0" y="0"/>
                    </a:moveTo>
                    <a:lnTo>
                      <a:pt x="0" y="40"/>
                    </a:lnTo>
                    <a:lnTo>
                      <a:pt x="18" y="62"/>
                    </a:lnTo>
                    <a:lnTo>
                      <a:pt x="18" y="62"/>
                    </a:lnTo>
                    <a:lnTo>
                      <a:pt x="16" y="58"/>
                    </a:lnTo>
                    <a:lnTo>
                      <a:pt x="1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8" name="Freeform 532"/>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89" name="Freeform 533"/>
              <p:cNvSpPr/>
              <p:nvPr/>
            </p:nvSpPr>
            <p:spPr bwMode="auto">
              <a:xfrm>
                <a:off x="4658" y="474"/>
                <a:ext cx="50" cy="94"/>
              </a:xfrm>
              <a:custGeom>
                <a:avLst/>
                <a:gdLst>
                  <a:gd name="T0" fmla="*/ 0 w 50"/>
                  <a:gd name="T1" fmla="*/ 0 h 94"/>
                  <a:gd name="T2" fmla="*/ 0 w 50"/>
                  <a:gd name="T3" fmla="*/ 36 h 94"/>
                  <a:gd name="T4" fmla="*/ 50 w 50"/>
                  <a:gd name="T5" fmla="*/ 94 h 94"/>
                  <a:gd name="T6" fmla="*/ 50 w 50"/>
                  <a:gd name="T7" fmla="*/ 94 h 94"/>
                  <a:gd name="T8" fmla="*/ 50 w 50"/>
                  <a:gd name="T9" fmla="*/ 64 h 94"/>
                  <a:gd name="T10" fmla="*/ 0 w 50"/>
                  <a:gd name="T11" fmla="*/ 0 h 94"/>
                </a:gdLst>
                <a:ahLst/>
                <a:cxnLst>
                  <a:cxn ang="0">
                    <a:pos x="T0" y="T1"/>
                  </a:cxn>
                  <a:cxn ang="0">
                    <a:pos x="T2" y="T3"/>
                  </a:cxn>
                  <a:cxn ang="0">
                    <a:pos x="T4" y="T5"/>
                  </a:cxn>
                  <a:cxn ang="0">
                    <a:pos x="T6" y="T7"/>
                  </a:cxn>
                  <a:cxn ang="0">
                    <a:pos x="T8" y="T9"/>
                  </a:cxn>
                  <a:cxn ang="0">
                    <a:pos x="T10" y="T11"/>
                  </a:cxn>
                </a:cxnLst>
                <a:rect l="0" t="0" r="r" b="b"/>
                <a:pathLst>
                  <a:path w="50" h="94">
                    <a:moveTo>
                      <a:pt x="0" y="0"/>
                    </a:moveTo>
                    <a:lnTo>
                      <a:pt x="0" y="36"/>
                    </a:lnTo>
                    <a:lnTo>
                      <a:pt x="50" y="94"/>
                    </a:lnTo>
                    <a:lnTo>
                      <a:pt x="50" y="94"/>
                    </a:lnTo>
                    <a:lnTo>
                      <a:pt x="50" y="6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0" name="Freeform 534"/>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1" name="Freeform 535"/>
              <p:cNvSpPr/>
              <p:nvPr/>
            </p:nvSpPr>
            <p:spPr bwMode="auto">
              <a:xfrm>
                <a:off x="4608" y="480"/>
                <a:ext cx="50" cy="96"/>
              </a:xfrm>
              <a:custGeom>
                <a:avLst/>
                <a:gdLst>
                  <a:gd name="T0" fmla="*/ 0 w 50"/>
                  <a:gd name="T1" fmla="*/ 0 h 96"/>
                  <a:gd name="T2" fmla="*/ 0 w 50"/>
                  <a:gd name="T3" fmla="*/ 36 h 96"/>
                  <a:gd name="T4" fmla="*/ 50 w 50"/>
                  <a:gd name="T5" fmla="*/ 96 h 96"/>
                  <a:gd name="T6" fmla="*/ 50 w 50"/>
                  <a:gd name="T7" fmla="*/ 66 h 96"/>
                  <a:gd name="T8" fmla="*/ 0 w 50"/>
                  <a:gd name="T9" fmla="*/ 0 h 96"/>
                </a:gdLst>
                <a:ahLst/>
                <a:cxnLst>
                  <a:cxn ang="0">
                    <a:pos x="T0" y="T1"/>
                  </a:cxn>
                  <a:cxn ang="0">
                    <a:pos x="T2" y="T3"/>
                  </a:cxn>
                  <a:cxn ang="0">
                    <a:pos x="T4" y="T5"/>
                  </a:cxn>
                  <a:cxn ang="0">
                    <a:pos x="T6" y="T7"/>
                  </a:cxn>
                  <a:cxn ang="0">
                    <a:pos x="T8" y="T9"/>
                  </a:cxn>
                </a:cxnLst>
                <a:rect l="0" t="0" r="r" b="b"/>
                <a:pathLst>
                  <a:path w="50" h="96">
                    <a:moveTo>
                      <a:pt x="0" y="0"/>
                    </a:moveTo>
                    <a:lnTo>
                      <a:pt x="0" y="36"/>
                    </a:lnTo>
                    <a:lnTo>
                      <a:pt x="50" y="96"/>
                    </a:lnTo>
                    <a:lnTo>
                      <a:pt x="50" y="6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2" name="Freeform 536"/>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3" name="Freeform 537"/>
              <p:cNvSpPr/>
              <p:nvPr/>
            </p:nvSpPr>
            <p:spPr bwMode="auto">
              <a:xfrm>
                <a:off x="4732" y="568"/>
                <a:ext cx="30" cy="63"/>
              </a:xfrm>
              <a:custGeom>
                <a:avLst/>
                <a:gdLst>
                  <a:gd name="T0" fmla="*/ 0 w 30"/>
                  <a:gd name="T1" fmla="*/ 0 h 63"/>
                  <a:gd name="T2" fmla="*/ 0 w 30"/>
                  <a:gd name="T3" fmla="*/ 0 h 63"/>
                  <a:gd name="T4" fmla="*/ 0 w 30"/>
                  <a:gd name="T5" fmla="*/ 28 h 63"/>
                  <a:gd name="T6" fmla="*/ 30 w 30"/>
                  <a:gd name="T7" fmla="*/ 63 h 63"/>
                  <a:gd name="T8" fmla="*/ 30 w 30"/>
                  <a:gd name="T9" fmla="*/ 63 h 63"/>
                  <a:gd name="T10" fmla="*/ 30 w 30"/>
                  <a:gd name="T11" fmla="*/ 38 h 63"/>
                  <a:gd name="T12" fmla="*/ 0 w 30"/>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30" h="63">
                    <a:moveTo>
                      <a:pt x="0" y="0"/>
                    </a:moveTo>
                    <a:lnTo>
                      <a:pt x="0" y="0"/>
                    </a:lnTo>
                    <a:lnTo>
                      <a:pt x="0" y="28"/>
                    </a:lnTo>
                    <a:lnTo>
                      <a:pt x="30" y="63"/>
                    </a:lnTo>
                    <a:lnTo>
                      <a:pt x="30" y="63"/>
                    </a:lnTo>
                    <a:lnTo>
                      <a:pt x="30" y="3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4" name="Freeform 538"/>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5" name="Freeform 539"/>
              <p:cNvSpPr/>
              <p:nvPr/>
            </p:nvSpPr>
            <p:spPr bwMode="auto">
              <a:xfrm>
                <a:off x="4516" y="384"/>
                <a:ext cx="30" cy="82"/>
              </a:xfrm>
              <a:custGeom>
                <a:avLst/>
                <a:gdLst>
                  <a:gd name="T0" fmla="*/ 0 w 30"/>
                  <a:gd name="T1" fmla="*/ 0 h 82"/>
                  <a:gd name="T2" fmla="*/ 0 w 30"/>
                  <a:gd name="T3" fmla="*/ 0 h 82"/>
                  <a:gd name="T4" fmla="*/ 0 w 30"/>
                  <a:gd name="T5" fmla="*/ 50 h 82"/>
                  <a:gd name="T6" fmla="*/ 30 w 30"/>
                  <a:gd name="T7" fmla="*/ 82 h 82"/>
                  <a:gd name="T8" fmla="*/ 30 w 30"/>
                  <a:gd name="T9" fmla="*/ 82 h 82"/>
                  <a:gd name="T10" fmla="*/ 30 w 30"/>
                  <a:gd name="T11" fmla="*/ 34 h 82"/>
                  <a:gd name="T12" fmla="*/ 0 w 30"/>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30" h="82">
                    <a:moveTo>
                      <a:pt x="0" y="0"/>
                    </a:moveTo>
                    <a:lnTo>
                      <a:pt x="0" y="0"/>
                    </a:lnTo>
                    <a:lnTo>
                      <a:pt x="0" y="50"/>
                    </a:lnTo>
                    <a:lnTo>
                      <a:pt x="30" y="82"/>
                    </a:lnTo>
                    <a:lnTo>
                      <a:pt x="30" y="82"/>
                    </a:lnTo>
                    <a:lnTo>
                      <a:pt x="30" y="3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6" name="Freeform 540"/>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7" name="Freeform 541"/>
              <p:cNvSpPr/>
              <p:nvPr/>
            </p:nvSpPr>
            <p:spPr bwMode="auto">
              <a:xfrm>
                <a:off x="4732" y="633"/>
                <a:ext cx="30" cy="58"/>
              </a:xfrm>
              <a:custGeom>
                <a:avLst/>
                <a:gdLst>
                  <a:gd name="T0" fmla="*/ 0 w 30"/>
                  <a:gd name="T1" fmla="*/ 0 h 58"/>
                  <a:gd name="T2" fmla="*/ 0 w 30"/>
                  <a:gd name="T3" fmla="*/ 0 h 58"/>
                  <a:gd name="T4" fmla="*/ 0 w 30"/>
                  <a:gd name="T5" fmla="*/ 28 h 58"/>
                  <a:gd name="T6" fmla="*/ 30 w 30"/>
                  <a:gd name="T7" fmla="*/ 58 h 58"/>
                  <a:gd name="T8" fmla="*/ 30 w 30"/>
                  <a:gd name="T9" fmla="*/ 58 h 58"/>
                  <a:gd name="T10" fmla="*/ 30 w 30"/>
                  <a:gd name="T11" fmla="*/ 32 h 58"/>
                  <a:gd name="T12" fmla="*/ 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0" y="0"/>
                    </a:moveTo>
                    <a:lnTo>
                      <a:pt x="0" y="0"/>
                    </a:lnTo>
                    <a:lnTo>
                      <a:pt x="0" y="28"/>
                    </a:lnTo>
                    <a:lnTo>
                      <a:pt x="30" y="58"/>
                    </a:lnTo>
                    <a:lnTo>
                      <a:pt x="30" y="58"/>
                    </a:lnTo>
                    <a:lnTo>
                      <a:pt x="30" y="3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8" name="Freeform 542"/>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499" name="Freeform 543"/>
              <p:cNvSpPr/>
              <p:nvPr/>
            </p:nvSpPr>
            <p:spPr bwMode="auto">
              <a:xfrm>
                <a:off x="4622" y="582"/>
                <a:ext cx="24" cy="63"/>
              </a:xfrm>
              <a:custGeom>
                <a:avLst/>
                <a:gdLst>
                  <a:gd name="T0" fmla="*/ 0 w 24"/>
                  <a:gd name="T1" fmla="*/ 0 h 63"/>
                  <a:gd name="T2" fmla="*/ 0 w 24"/>
                  <a:gd name="T3" fmla="*/ 0 h 63"/>
                  <a:gd name="T4" fmla="*/ 0 w 24"/>
                  <a:gd name="T5" fmla="*/ 41 h 63"/>
                  <a:gd name="T6" fmla="*/ 24 w 24"/>
                  <a:gd name="T7" fmla="*/ 63 h 63"/>
                  <a:gd name="T8" fmla="*/ 24 w 24"/>
                  <a:gd name="T9" fmla="*/ 24 h 63"/>
                  <a:gd name="T10" fmla="*/ 0 w 24"/>
                  <a:gd name="T11" fmla="*/ 0 h 63"/>
                </a:gdLst>
                <a:ahLst/>
                <a:cxnLst>
                  <a:cxn ang="0">
                    <a:pos x="T0" y="T1"/>
                  </a:cxn>
                  <a:cxn ang="0">
                    <a:pos x="T2" y="T3"/>
                  </a:cxn>
                  <a:cxn ang="0">
                    <a:pos x="T4" y="T5"/>
                  </a:cxn>
                  <a:cxn ang="0">
                    <a:pos x="T6" y="T7"/>
                  </a:cxn>
                  <a:cxn ang="0">
                    <a:pos x="T8" y="T9"/>
                  </a:cxn>
                  <a:cxn ang="0">
                    <a:pos x="T10" y="T11"/>
                  </a:cxn>
                </a:cxnLst>
                <a:rect l="0" t="0" r="r" b="b"/>
                <a:pathLst>
                  <a:path w="24" h="63">
                    <a:moveTo>
                      <a:pt x="0" y="0"/>
                    </a:moveTo>
                    <a:lnTo>
                      <a:pt x="0" y="0"/>
                    </a:lnTo>
                    <a:lnTo>
                      <a:pt x="0" y="41"/>
                    </a:lnTo>
                    <a:lnTo>
                      <a:pt x="24" y="63"/>
                    </a:lnTo>
                    <a:lnTo>
                      <a:pt x="24" y="2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0" name="Freeform 544"/>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1" name="Freeform 545"/>
              <p:cNvSpPr/>
              <p:nvPr/>
            </p:nvSpPr>
            <p:spPr bwMode="auto">
              <a:xfrm>
                <a:off x="4668" y="631"/>
                <a:ext cx="94" cy="122"/>
              </a:xfrm>
              <a:custGeom>
                <a:avLst/>
                <a:gdLst>
                  <a:gd name="T0" fmla="*/ 0 w 94"/>
                  <a:gd name="T1" fmla="*/ 0 h 122"/>
                  <a:gd name="T2" fmla="*/ 0 w 94"/>
                  <a:gd name="T3" fmla="*/ 0 h 122"/>
                  <a:gd name="T4" fmla="*/ 2 w 94"/>
                  <a:gd name="T5" fmla="*/ 4 h 122"/>
                  <a:gd name="T6" fmla="*/ 2 w 94"/>
                  <a:gd name="T7" fmla="*/ 36 h 122"/>
                  <a:gd name="T8" fmla="*/ 94 w 94"/>
                  <a:gd name="T9" fmla="*/ 122 h 122"/>
                  <a:gd name="T10" fmla="*/ 94 w 94"/>
                  <a:gd name="T11" fmla="*/ 98 h 122"/>
                  <a:gd name="T12" fmla="*/ 0 w 94"/>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94" h="122">
                    <a:moveTo>
                      <a:pt x="0" y="0"/>
                    </a:moveTo>
                    <a:lnTo>
                      <a:pt x="0" y="0"/>
                    </a:lnTo>
                    <a:lnTo>
                      <a:pt x="2" y="4"/>
                    </a:lnTo>
                    <a:lnTo>
                      <a:pt x="2" y="36"/>
                    </a:lnTo>
                    <a:lnTo>
                      <a:pt x="94" y="122"/>
                    </a:lnTo>
                    <a:lnTo>
                      <a:pt x="94" y="9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2" name="Freeform 546"/>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3" name="Freeform 547"/>
              <p:cNvSpPr/>
              <p:nvPr/>
            </p:nvSpPr>
            <p:spPr bwMode="auto">
              <a:xfrm>
                <a:off x="4516" y="562"/>
                <a:ext cx="38" cy="83"/>
              </a:xfrm>
              <a:custGeom>
                <a:avLst/>
                <a:gdLst>
                  <a:gd name="T0" fmla="*/ 0 w 38"/>
                  <a:gd name="T1" fmla="*/ 0 h 83"/>
                  <a:gd name="T2" fmla="*/ 0 w 38"/>
                  <a:gd name="T3" fmla="*/ 50 h 83"/>
                  <a:gd name="T4" fmla="*/ 38 w 38"/>
                  <a:gd name="T5" fmla="*/ 83 h 83"/>
                  <a:gd name="T6" fmla="*/ 38 w 38"/>
                  <a:gd name="T7" fmla="*/ 36 h 83"/>
                  <a:gd name="T8" fmla="*/ 0 w 38"/>
                  <a:gd name="T9" fmla="*/ 0 h 83"/>
                </a:gdLst>
                <a:ahLst/>
                <a:cxnLst>
                  <a:cxn ang="0">
                    <a:pos x="T0" y="T1"/>
                  </a:cxn>
                  <a:cxn ang="0">
                    <a:pos x="T2" y="T3"/>
                  </a:cxn>
                  <a:cxn ang="0">
                    <a:pos x="T4" y="T5"/>
                  </a:cxn>
                  <a:cxn ang="0">
                    <a:pos x="T6" y="T7"/>
                  </a:cxn>
                  <a:cxn ang="0">
                    <a:pos x="T8" y="T9"/>
                  </a:cxn>
                </a:cxnLst>
                <a:rect l="0" t="0" r="r" b="b"/>
                <a:pathLst>
                  <a:path w="38" h="83">
                    <a:moveTo>
                      <a:pt x="0" y="0"/>
                    </a:moveTo>
                    <a:lnTo>
                      <a:pt x="0" y="50"/>
                    </a:lnTo>
                    <a:lnTo>
                      <a:pt x="38" y="83"/>
                    </a:lnTo>
                    <a:lnTo>
                      <a:pt x="38"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4" name="Freeform 548"/>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5" name="Freeform 549"/>
              <p:cNvSpPr/>
              <p:nvPr/>
            </p:nvSpPr>
            <p:spPr bwMode="auto">
              <a:xfrm>
                <a:off x="4738" y="765"/>
                <a:ext cx="24" cy="46"/>
              </a:xfrm>
              <a:custGeom>
                <a:avLst/>
                <a:gdLst>
                  <a:gd name="T0" fmla="*/ 0 w 24"/>
                  <a:gd name="T1" fmla="*/ 0 h 46"/>
                  <a:gd name="T2" fmla="*/ 0 w 24"/>
                  <a:gd name="T3" fmla="*/ 28 h 46"/>
                  <a:gd name="T4" fmla="*/ 24 w 24"/>
                  <a:gd name="T5" fmla="*/ 46 h 46"/>
                  <a:gd name="T6" fmla="*/ 24 w 24"/>
                  <a:gd name="T7" fmla="*/ 46 h 46"/>
                  <a:gd name="T8" fmla="*/ 24 w 24"/>
                  <a:gd name="T9" fmla="*/ 22 h 46"/>
                  <a:gd name="T10" fmla="*/ 0 w 24"/>
                  <a:gd name="T11" fmla="*/ 0 h 46"/>
                </a:gdLst>
                <a:ahLst/>
                <a:cxnLst>
                  <a:cxn ang="0">
                    <a:pos x="T0" y="T1"/>
                  </a:cxn>
                  <a:cxn ang="0">
                    <a:pos x="T2" y="T3"/>
                  </a:cxn>
                  <a:cxn ang="0">
                    <a:pos x="T4" y="T5"/>
                  </a:cxn>
                  <a:cxn ang="0">
                    <a:pos x="T6" y="T7"/>
                  </a:cxn>
                  <a:cxn ang="0">
                    <a:pos x="T8" y="T9"/>
                  </a:cxn>
                  <a:cxn ang="0">
                    <a:pos x="T10" y="T11"/>
                  </a:cxn>
                </a:cxnLst>
                <a:rect l="0" t="0" r="r" b="b"/>
                <a:pathLst>
                  <a:path w="24" h="46">
                    <a:moveTo>
                      <a:pt x="0" y="0"/>
                    </a:moveTo>
                    <a:lnTo>
                      <a:pt x="0" y="28"/>
                    </a:lnTo>
                    <a:lnTo>
                      <a:pt x="24" y="46"/>
                    </a:lnTo>
                    <a:lnTo>
                      <a:pt x="24" y="46"/>
                    </a:lnTo>
                    <a:lnTo>
                      <a:pt x="24"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6" name="Freeform 550"/>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7" name="Freeform 551"/>
              <p:cNvSpPr/>
              <p:nvPr/>
            </p:nvSpPr>
            <p:spPr bwMode="auto">
              <a:xfrm>
                <a:off x="4516" y="653"/>
                <a:ext cx="94" cy="114"/>
              </a:xfrm>
              <a:custGeom>
                <a:avLst/>
                <a:gdLst>
                  <a:gd name="T0" fmla="*/ 0 w 94"/>
                  <a:gd name="T1" fmla="*/ 0 h 114"/>
                  <a:gd name="T2" fmla="*/ 0 w 94"/>
                  <a:gd name="T3" fmla="*/ 50 h 114"/>
                  <a:gd name="T4" fmla="*/ 94 w 94"/>
                  <a:gd name="T5" fmla="*/ 114 h 114"/>
                  <a:gd name="T6" fmla="*/ 94 w 94"/>
                  <a:gd name="T7" fmla="*/ 74 h 114"/>
                  <a:gd name="T8" fmla="*/ 0 w 94"/>
                  <a:gd name="T9" fmla="*/ 0 h 114"/>
                </a:gdLst>
                <a:ahLst/>
                <a:cxnLst>
                  <a:cxn ang="0">
                    <a:pos x="T0" y="T1"/>
                  </a:cxn>
                  <a:cxn ang="0">
                    <a:pos x="T2" y="T3"/>
                  </a:cxn>
                  <a:cxn ang="0">
                    <a:pos x="T4" y="T5"/>
                  </a:cxn>
                  <a:cxn ang="0">
                    <a:pos x="T6" y="T7"/>
                  </a:cxn>
                  <a:cxn ang="0">
                    <a:pos x="T8" y="T9"/>
                  </a:cxn>
                </a:cxnLst>
                <a:rect l="0" t="0" r="r" b="b"/>
                <a:pathLst>
                  <a:path w="94" h="114">
                    <a:moveTo>
                      <a:pt x="0" y="0"/>
                    </a:moveTo>
                    <a:lnTo>
                      <a:pt x="0" y="50"/>
                    </a:lnTo>
                    <a:lnTo>
                      <a:pt x="94" y="114"/>
                    </a:lnTo>
                    <a:lnTo>
                      <a:pt x="94" y="7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8" name="Freeform 552"/>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09" name="Freeform 553"/>
              <p:cNvSpPr/>
              <p:nvPr/>
            </p:nvSpPr>
            <p:spPr bwMode="auto">
              <a:xfrm>
                <a:off x="4632" y="745"/>
                <a:ext cx="28" cy="56"/>
              </a:xfrm>
              <a:custGeom>
                <a:avLst/>
                <a:gdLst>
                  <a:gd name="T0" fmla="*/ 0 w 28"/>
                  <a:gd name="T1" fmla="*/ 0 h 56"/>
                  <a:gd name="T2" fmla="*/ 2 w 28"/>
                  <a:gd name="T3" fmla="*/ 2 h 56"/>
                  <a:gd name="T4" fmla="*/ 2 w 28"/>
                  <a:gd name="T5" fmla="*/ 38 h 56"/>
                  <a:gd name="T6" fmla="*/ 28 w 28"/>
                  <a:gd name="T7" fmla="*/ 56 h 56"/>
                  <a:gd name="T8" fmla="*/ 28 w 28"/>
                  <a:gd name="T9" fmla="*/ 20 h 56"/>
                  <a:gd name="T10" fmla="*/ 0 w 28"/>
                  <a:gd name="T11" fmla="*/ 0 h 56"/>
                </a:gdLst>
                <a:ahLst/>
                <a:cxnLst>
                  <a:cxn ang="0">
                    <a:pos x="T0" y="T1"/>
                  </a:cxn>
                  <a:cxn ang="0">
                    <a:pos x="T2" y="T3"/>
                  </a:cxn>
                  <a:cxn ang="0">
                    <a:pos x="T4" y="T5"/>
                  </a:cxn>
                  <a:cxn ang="0">
                    <a:pos x="T6" y="T7"/>
                  </a:cxn>
                  <a:cxn ang="0">
                    <a:pos x="T8" y="T9"/>
                  </a:cxn>
                  <a:cxn ang="0">
                    <a:pos x="T10" y="T11"/>
                  </a:cxn>
                </a:cxnLst>
                <a:rect l="0" t="0" r="r" b="b"/>
                <a:pathLst>
                  <a:path w="28" h="56">
                    <a:moveTo>
                      <a:pt x="0" y="0"/>
                    </a:moveTo>
                    <a:lnTo>
                      <a:pt x="2" y="2"/>
                    </a:lnTo>
                    <a:lnTo>
                      <a:pt x="2" y="38"/>
                    </a:lnTo>
                    <a:lnTo>
                      <a:pt x="28" y="56"/>
                    </a:lnTo>
                    <a:lnTo>
                      <a:pt x="28"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0" name="Freeform 554"/>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1" name="Freeform 555"/>
              <p:cNvSpPr/>
              <p:nvPr/>
            </p:nvSpPr>
            <p:spPr bwMode="auto">
              <a:xfrm>
                <a:off x="4684" y="785"/>
                <a:ext cx="78" cy="84"/>
              </a:xfrm>
              <a:custGeom>
                <a:avLst/>
                <a:gdLst>
                  <a:gd name="T0" fmla="*/ 0 w 78"/>
                  <a:gd name="T1" fmla="*/ 0 h 84"/>
                  <a:gd name="T2" fmla="*/ 0 w 78"/>
                  <a:gd name="T3" fmla="*/ 0 h 84"/>
                  <a:gd name="T4" fmla="*/ 0 w 78"/>
                  <a:gd name="T5" fmla="*/ 32 h 84"/>
                  <a:gd name="T6" fmla="*/ 78 w 78"/>
                  <a:gd name="T7" fmla="*/ 84 h 84"/>
                  <a:gd name="T8" fmla="*/ 78 w 78"/>
                  <a:gd name="T9" fmla="*/ 84 h 84"/>
                  <a:gd name="T10" fmla="*/ 78 w 78"/>
                  <a:gd name="T11" fmla="*/ 60 h 84"/>
                  <a:gd name="T12" fmla="*/ 0 w 78"/>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78" h="84">
                    <a:moveTo>
                      <a:pt x="0" y="0"/>
                    </a:moveTo>
                    <a:lnTo>
                      <a:pt x="0" y="0"/>
                    </a:lnTo>
                    <a:lnTo>
                      <a:pt x="0" y="32"/>
                    </a:lnTo>
                    <a:lnTo>
                      <a:pt x="78" y="84"/>
                    </a:lnTo>
                    <a:lnTo>
                      <a:pt x="78" y="84"/>
                    </a:lnTo>
                    <a:lnTo>
                      <a:pt x="78" y="6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2" name="Freeform 556"/>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3" name="Freeform 557"/>
              <p:cNvSpPr/>
              <p:nvPr/>
            </p:nvSpPr>
            <p:spPr bwMode="auto">
              <a:xfrm>
                <a:off x="4516" y="743"/>
                <a:ext cx="30" cy="66"/>
              </a:xfrm>
              <a:custGeom>
                <a:avLst/>
                <a:gdLst>
                  <a:gd name="T0" fmla="*/ 0 w 30"/>
                  <a:gd name="T1" fmla="*/ 0 h 66"/>
                  <a:gd name="T2" fmla="*/ 0 w 30"/>
                  <a:gd name="T3" fmla="*/ 0 h 66"/>
                  <a:gd name="T4" fmla="*/ 0 w 30"/>
                  <a:gd name="T5" fmla="*/ 50 h 66"/>
                  <a:gd name="T6" fmla="*/ 30 w 30"/>
                  <a:gd name="T7" fmla="*/ 66 h 66"/>
                  <a:gd name="T8" fmla="*/ 30 w 30"/>
                  <a:gd name="T9" fmla="*/ 66 h 66"/>
                  <a:gd name="T10" fmla="*/ 30 w 30"/>
                  <a:gd name="T11" fmla="*/ 20 h 66"/>
                  <a:gd name="T12" fmla="*/ 0 w 30"/>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30" h="66">
                    <a:moveTo>
                      <a:pt x="0" y="0"/>
                    </a:moveTo>
                    <a:lnTo>
                      <a:pt x="0" y="0"/>
                    </a:lnTo>
                    <a:lnTo>
                      <a:pt x="0" y="50"/>
                    </a:lnTo>
                    <a:lnTo>
                      <a:pt x="30" y="66"/>
                    </a:lnTo>
                    <a:lnTo>
                      <a:pt x="30" y="66"/>
                    </a:lnTo>
                    <a:lnTo>
                      <a:pt x="30" y="2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4" name="Freeform 558"/>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5" name="Freeform 559"/>
              <p:cNvSpPr/>
              <p:nvPr/>
            </p:nvSpPr>
            <p:spPr bwMode="auto">
              <a:xfrm>
                <a:off x="4570" y="779"/>
                <a:ext cx="28" cy="58"/>
              </a:xfrm>
              <a:custGeom>
                <a:avLst/>
                <a:gdLst>
                  <a:gd name="T0" fmla="*/ 0 w 28"/>
                  <a:gd name="T1" fmla="*/ 0 h 58"/>
                  <a:gd name="T2" fmla="*/ 0 w 28"/>
                  <a:gd name="T3" fmla="*/ 0 h 58"/>
                  <a:gd name="T4" fmla="*/ 0 w 28"/>
                  <a:gd name="T5" fmla="*/ 44 h 58"/>
                  <a:gd name="T6" fmla="*/ 28 w 28"/>
                  <a:gd name="T7" fmla="*/ 58 h 58"/>
                  <a:gd name="T8" fmla="*/ 28 w 28"/>
                  <a:gd name="T9" fmla="*/ 16 h 58"/>
                  <a:gd name="T10" fmla="*/ 0 w 28"/>
                  <a:gd name="T11" fmla="*/ 0 h 58"/>
                </a:gdLst>
                <a:ahLst/>
                <a:cxnLst>
                  <a:cxn ang="0">
                    <a:pos x="T0" y="T1"/>
                  </a:cxn>
                  <a:cxn ang="0">
                    <a:pos x="T2" y="T3"/>
                  </a:cxn>
                  <a:cxn ang="0">
                    <a:pos x="T4" y="T5"/>
                  </a:cxn>
                  <a:cxn ang="0">
                    <a:pos x="T6" y="T7"/>
                  </a:cxn>
                  <a:cxn ang="0">
                    <a:pos x="T8" y="T9"/>
                  </a:cxn>
                  <a:cxn ang="0">
                    <a:pos x="T10" y="T11"/>
                  </a:cxn>
                </a:cxnLst>
                <a:rect l="0" t="0" r="r" b="b"/>
                <a:pathLst>
                  <a:path w="28" h="58">
                    <a:moveTo>
                      <a:pt x="0" y="0"/>
                    </a:moveTo>
                    <a:lnTo>
                      <a:pt x="0" y="0"/>
                    </a:lnTo>
                    <a:lnTo>
                      <a:pt x="0" y="44"/>
                    </a:lnTo>
                    <a:lnTo>
                      <a:pt x="28" y="58"/>
                    </a:lnTo>
                    <a:lnTo>
                      <a:pt x="28" y="1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6" name="Freeform 560"/>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7" name="Freeform 561"/>
              <p:cNvSpPr/>
              <p:nvPr/>
            </p:nvSpPr>
            <p:spPr bwMode="auto">
              <a:xfrm>
                <a:off x="4622" y="811"/>
                <a:ext cx="80" cy="84"/>
              </a:xfrm>
              <a:custGeom>
                <a:avLst/>
                <a:gdLst>
                  <a:gd name="T0" fmla="*/ 0 w 80"/>
                  <a:gd name="T1" fmla="*/ 0 h 84"/>
                  <a:gd name="T2" fmla="*/ 0 w 80"/>
                  <a:gd name="T3" fmla="*/ 40 h 84"/>
                  <a:gd name="T4" fmla="*/ 80 w 80"/>
                  <a:gd name="T5" fmla="*/ 84 h 84"/>
                  <a:gd name="T6" fmla="*/ 80 w 80"/>
                  <a:gd name="T7" fmla="*/ 52 h 84"/>
                  <a:gd name="T8" fmla="*/ 0 w 80"/>
                  <a:gd name="T9" fmla="*/ 0 h 84"/>
                </a:gdLst>
                <a:ahLst/>
                <a:cxnLst>
                  <a:cxn ang="0">
                    <a:pos x="T0" y="T1"/>
                  </a:cxn>
                  <a:cxn ang="0">
                    <a:pos x="T2" y="T3"/>
                  </a:cxn>
                  <a:cxn ang="0">
                    <a:pos x="T4" y="T5"/>
                  </a:cxn>
                  <a:cxn ang="0">
                    <a:pos x="T6" y="T7"/>
                  </a:cxn>
                  <a:cxn ang="0">
                    <a:pos x="T8" y="T9"/>
                  </a:cxn>
                </a:cxnLst>
                <a:rect l="0" t="0" r="r" b="b"/>
                <a:pathLst>
                  <a:path w="80" h="84">
                    <a:moveTo>
                      <a:pt x="0" y="0"/>
                    </a:moveTo>
                    <a:lnTo>
                      <a:pt x="0" y="40"/>
                    </a:lnTo>
                    <a:lnTo>
                      <a:pt x="80" y="84"/>
                    </a:lnTo>
                    <a:lnTo>
                      <a:pt x="80" y="5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8" name="Freeform 562"/>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19" name="Freeform 563"/>
              <p:cNvSpPr/>
              <p:nvPr/>
            </p:nvSpPr>
            <p:spPr bwMode="auto">
              <a:xfrm>
                <a:off x="4726" y="879"/>
                <a:ext cx="36" cy="48"/>
              </a:xfrm>
              <a:custGeom>
                <a:avLst/>
                <a:gdLst>
                  <a:gd name="T0" fmla="*/ 0 w 36"/>
                  <a:gd name="T1" fmla="*/ 0 h 48"/>
                  <a:gd name="T2" fmla="*/ 0 w 36"/>
                  <a:gd name="T3" fmla="*/ 0 h 48"/>
                  <a:gd name="T4" fmla="*/ 0 w 36"/>
                  <a:gd name="T5" fmla="*/ 28 h 48"/>
                  <a:gd name="T6" fmla="*/ 36 w 36"/>
                  <a:gd name="T7" fmla="*/ 48 h 48"/>
                  <a:gd name="T8" fmla="*/ 36 w 36"/>
                  <a:gd name="T9" fmla="*/ 48 h 48"/>
                  <a:gd name="T10" fmla="*/ 36 w 36"/>
                  <a:gd name="T11" fmla="*/ 22 h 48"/>
                  <a:gd name="T12" fmla="*/ 0 w 3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36" h="48">
                    <a:moveTo>
                      <a:pt x="0" y="0"/>
                    </a:moveTo>
                    <a:lnTo>
                      <a:pt x="0" y="0"/>
                    </a:lnTo>
                    <a:lnTo>
                      <a:pt x="0" y="28"/>
                    </a:lnTo>
                    <a:lnTo>
                      <a:pt x="36" y="48"/>
                    </a:lnTo>
                    <a:lnTo>
                      <a:pt x="36" y="48"/>
                    </a:lnTo>
                    <a:lnTo>
                      <a:pt x="36" y="2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0" name="Freeform 564"/>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1" name="Freeform 565"/>
              <p:cNvSpPr/>
              <p:nvPr/>
            </p:nvSpPr>
            <p:spPr bwMode="auto">
              <a:xfrm>
                <a:off x="4516" y="833"/>
                <a:ext cx="50" cy="70"/>
              </a:xfrm>
              <a:custGeom>
                <a:avLst/>
                <a:gdLst>
                  <a:gd name="T0" fmla="*/ 0 w 50"/>
                  <a:gd name="T1" fmla="*/ 0 h 70"/>
                  <a:gd name="T2" fmla="*/ 0 w 50"/>
                  <a:gd name="T3" fmla="*/ 50 h 70"/>
                  <a:gd name="T4" fmla="*/ 50 w 50"/>
                  <a:gd name="T5" fmla="*/ 70 h 70"/>
                  <a:gd name="T6" fmla="*/ 50 w 50"/>
                  <a:gd name="T7" fmla="*/ 26 h 70"/>
                  <a:gd name="T8" fmla="*/ 0 w 50"/>
                  <a:gd name="T9" fmla="*/ 0 h 70"/>
                </a:gdLst>
                <a:ahLst/>
                <a:cxnLst>
                  <a:cxn ang="0">
                    <a:pos x="T0" y="T1"/>
                  </a:cxn>
                  <a:cxn ang="0">
                    <a:pos x="T2" y="T3"/>
                  </a:cxn>
                  <a:cxn ang="0">
                    <a:pos x="T4" y="T5"/>
                  </a:cxn>
                  <a:cxn ang="0">
                    <a:pos x="T6" y="T7"/>
                  </a:cxn>
                  <a:cxn ang="0">
                    <a:pos x="T8" y="T9"/>
                  </a:cxn>
                </a:cxnLst>
                <a:rect l="0" t="0" r="r" b="b"/>
                <a:pathLst>
                  <a:path w="50" h="70">
                    <a:moveTo>
                      <a:pt x="0" y="0"/>
                    </a:moveTo>
                    <a:lnTo>
                      <a:pt x="0" y="50"/>
                    </a:lnTo>
                    <a:lnTo>
                      <a:pt x="50" y="70"/>
                    </a:lnTo>
                    <a:lnTo>
                      <a:pt x="50"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2" name="Freeform 566"/>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3" name="Freeform 567"/>
              <p:cNvSpPr/>
              <p:nvPr/>
            </p:nvSpPr>
            <p:spPr bwMode="auto">
              <a:xfrm>
                <a:off x="4590" y="871"/>
                <a:ext cx="52" cy="64"/>
              </a:xfrm>
              <a:custGeom>
                <a:avLst/>
                <a:gdLst>
                  <a:gd name="T0" fmla="*/ 0 w 52"/>
                  <a:gd name="T1" fmla="*/ 0 h 64"/>
                  <a:gd name="T2" fmla="*/ 0 w 52"/>
                  <a:gd name="T3" fmla="*/ 0 h 64"/>
                  <a:gd name="T4" fmla="*/ 0 w 52"/>
                  <a:gd name="T5" fmla="*/ 42 h 64"/>
                  <a:gd name="T6" fmla="*/ 52 w 52"/>
                  <a:gd name="T7" fmla="*/ 64 h 64"/>
                  <a:gd name="T8" fmla="*/ 52 w 52"/>
                  <a:gd name="T9" fmla="*/ 26 h 64"/>
                  <a:gd name="T10" fmla="*/ 0 w 52"/>
                  <a:gd name="T11" fmla="*/ 0 h 64"/>
                </a:gdLst>
                <a:ahLst/>
                <a:cxnLst>
                  <a:cxn ang="0">
                    <a:pos x="T0" y="T1"/>
                  </a:cxn>
                  <a:cxn ang="0">
                    <a:pos x="T2" y="T3"/>
                  </a:cxn>
                  <a:cxn ang="0">
                    <a:pos x="T4" y="T5"/>
                  </a:cxn>
                  <a:cxn ang="0">
                    <a:pos x="T6" y="T7"/>
                  </a:cxn>
                  <a:cxn ang="0">
                    <a:pos x="T8" y="T9"/>
                  </a:cxn>
                  <a:cxn ang="0">
                    <a:pos x="T10" y="T11"/>
                  </a:cxn>
                </a:cxnLst>
                <a:rect l="0" t="0" r="r" b="b"/>
                <a:pathLst>
                  <a:path w="52" h="64">
                    <a:moveTo>
                      <a:pt x="0" y="0"/>
                    </a:moveTo>
                    <a:lnTo>
                      <a:pt x="0" y="0"/>
                    </a:lnTo>
                    <a:lnTo>
                      <a:pt x="0" y="42"/>
                    </a:lnTo>
                    <a:lnTo>
                      <a:pt x="52" y="64"/>
                    </a:lnTo>
                    <a:lnTo>
                      <a:pt x="52"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4" name="Freeform 568"/>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5" name="Freeform 569"/>
              <p:cNvSpPr/>
              <p:nvPr/>
            </p:nvSpPr>
            <p:spPr bwMode="auto">
              <a:xfrm>
                <a:off x="4666" y="909"/>
                <a:ext cx="96" cy="76"/>
              </a:xfrm>
              <a:custGeom>
                <a:avLst/>
                <a:gdLst>
                  <a:gd name="T0" fmla="*/ 0 w 96"/>
                  <a:gd name="T1" fmla="*/ 0 h 76"/>
                  <a:gd name="T2" fmla="*/ 0 w 96"/>
                  <a:gd name="T3" fmla="*/ 0 h 76"/>
                  <a:gd name="T4" fmla="*/ 0 w 96"/>
                  <a:gd name="T5" fmla="*/ 36 h 76"/>
                  <a:gd name="T6" fmla="*/ 96 w 96"/>
                  <a:gd name="T7" fmla="*/ 76 h 76"/>
                  <a:gd name="T8" fmla="*/ 96 w 96"/>
                  <a:gd name="T9" fmla="*/ 50 h 76"/>
                  <a:gd name="T10" fmla="*/ 0 w 96"/>
                  <a:gd name="T11" fmla="*/ 0 h 76"/>
                </a:gdLst>
                <a:ahLst/>
                <a:cxnLst>
                  <a:cxn ang="0">
                    <a:pos x="T0" y="T1"/>
                  </a:cxn>
                  <a:cxn ang="0">
                    <a:pos x="T2" y="T3"/>
                  </a:cxn>
                  <a:cxn ang="0">
                    <a:pos x="T4" y="T5"/>
                  </a:cxn>
                  <a:cxn ang="0">
                    <a:pos x="T6" y="T7"/>
                  </a:cxn>
                  <a:cxn ang="0">
                    <a:pos x="T8" y="T9"/>
                  </a:cxn>
                  <a:cxn ang="0">
                    <a:pos x="T10" y="T11"/>
                  </a:cxn>
                </a:cxnLst>
                <a:rect l="0" t="0" r="r" b="b"/>
                <a:pathLst>
                  <a:path w="96" h="76">
                    <a:moveTo>
                      <a:pt x="0" y="0"/>
                    </a:moveTo>
                    <a:lnTo>
                      <a:pt x="0" y="0"/>
                    </a:lnTo>
                    <a:lnTo>
                      <a:pt x="0" y="36"/>
                    </a:lnTo>
                    <a:lnTo>
                      <a:pt x="96" y="76"/>
                    </a:lnTo>
                    <a:lnTo>
                      <a:pt x="96" y="5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6" name="Freeform 570"/>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7" name="Freeform 571"/>
              <p:cNvSpPr/>
              <p:nvPr/>
            </p:nvSpPr>
            <p:spPr bwMode="auto">
              <a:xfrm>
                <a:off x="4516" y="923"/>
                <a:ext cx="94" cy="76"/>
              </a:xfrm>
              <a:custGeom>
                <a:avLst/>
                <a:gdLst>
                  <a:gd name="T0" fmla="*/ 0 w 94"/>
                  <a:gd name="T1" fmla="*/ 0 h 76"/>
                  <a:gd name="T2" fmla="*/ 0 w 94"/>
                  <a:gd name="T3" fmla="*/ 0 h 76"/>
                  <a:gd name="T4" fmla="*/ 0 w 94"/>
                  <a:gd name="T5" fmla="*/ 50 h 76"/>
                  <a:gd name="T6" fmla="*/ 94 w 94"/>
                  <a:gd name="T7" fmla="*/ 76 h 76"/>
                  <a:gd name="T8" fmla="*/ 94 w 94"/>
                  <a:gd name="T9" fmla="*/ 36 h 76"/>
                  <a:gd name="T10" fmla="*/ 0 w 94"/>
                  <a:gd name="T11" fmla="*/ 0 h 76"/>
                </a:gdLst>
                <a:ahLst/>
                <a:cxnLst>
                  <a:cxn ang="0">
                    <a:pos x="T0" y="T1"/>
                  </a:cxn>
                  <a:cxn ang="0">
                    <a:pos x="T2" y="T3"/>
                  </a:cxn>
                  <a:cxn ang="0">
                    <a:pos x="T4" y="T5"/>
                  </a:cxn>
                  <a:cxn ang="0">
                    <a:pos x="T6" y="T7"/>
                  </a:cxn>
                  <a:cxn ang="0">
                    <a:pos x="T8" y="T9"/>
                  </a:cxn>
                  <a:cxn ang="0">
                    <a:pos x="T10" y="T11"/>
                  </a:cxn>
                </a:cxnLst>
                <a:rect l="0" t="0" r="r" b="b"/>
                <a:pathLst>
                  <a:path w="94" h="76">
                    <a:moveTo>
                      <a:pt x="0" y="0"/>
                    </a:moveTo>
                    <a:lnTo>
                      <a:pt x="0" y="0"/>
                    </a:lnTo>
                    <a:lnTo>
                      <a:pt x="0" y="50"/>
                    </a:lnTo>
                    <a:lnTo>
                      <a:pt x="94" y="76"/>
                    </a:lnTo>
                    <a:lnTo>
                      <a:pt x="94" y="3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8" name="Freeform 572"/>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29" name="Freeform 573"/>
              <p:cNvSpPr/>
              <p:nvPr/>
            </p:nvSpPr>
            <p:spPr bwMode="auto">
              <a:xfrm>
                <a:off x="4634" y="967"/>
                <a:ext cx="68" cy="58"/>
              </a:xfrm>
              <a:custGeom>
                <a:avLst/>
                <a:gdLst>
                  <a:gd name="T0" fmla="*/ 0 w 68"/>
                  <a:gd name="T1" fmla="*/ 0 h 58"/>
                  <a:gd name="T2" fmla="*/ 0 w 68"/>
                  <a:gd name="T3" fmla="*/ 38 h 58"/>
                  <a:gd name="T4" fmla="*/ 68 w 68"/>
                  <a:gd name="T5" fmla="*/ 58 h 58"/>
                  <a:gd name="T6" fmla="*/ 68 w 68"/>
                  <a:gd name="T7" fmla="*/ 26 h 58"/>
                  <a:gd name="T8" fmla="*/ 0 w 68"/>
                  <a:gd name="T9" fmla="*/ 0 h 58"/>
                </a:gdLst>
                <a:ahLst/>
                <a:cxnLst>
                  <a:cxn ang="0">
                    <a:pos x="T0" y="T1"/>
                  </a:cxn>
                  <a:cxn ang="0">
                    <a:pos x="T2" y="T3"/>
                  </a:cxn>
                  <a:cxn ang="0">
                    <a:pos x="T4" y="T5"/>
                  </a:cxn>
                  <a:cxn ang="0">
                    <a:pos x="T6" y="T7"/>
                  </a:cxn>
                  <a:cxn ang="0">
                    <a:pos x="T8" y="T9"/>
                  </a:cxn>
                </a:cxnLst>
                <a:rect l="0" t="0" r="r" b="b"/>
                <a:pathLst>
                  <a:path w="68" h="58">
                    <a:moveTo>
                      <a:pt x="0" y="0"/>
                    </a:moveTo>
                    <a:lnTo>
                      <a:pt x="0" y="38"/>
                    </a:lnTo>
                    <a:lnTo>
                      <a:pt x="68" y="58"/>
                    </a:lnTo>
                    <a:lnTo>
                      <a:pt x="68" y="26"/>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0" name="Freeform 574"/>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1" name="Freeform 575"/>
              <p:cNvSpPr/>
              <p:nvPr/>
            </p:nvSpPr>
            <p:spPr bwMode="auto">
              <a:xfrm>
                <a:off x="4726" y="1003"/>
                <a:ext cx="36" cy="38"/>
              </a:xfrm>
              <a:custGeom>
                <a:avLst/>
                <a:gdLst>
                  <a:gd name="T0" fmla="*/ 0 w 36"/>
                  <a:gd name="T1" fmla="*/ 0 h 38"/>
                  <a:gd name="T2" fmla="*/ 0 w 36"/>
                  <a:gd name="T3" fmla="*/ 28 h 38"/>
                  <a:gd name="T4" fmla="*/ 36 w 36"/>
                  <a:gd name="T5" fmla="*/ 38 h 38"/>
                  <a:gd name="T6" fmla="*/ 36 w 36"/>
                  <a:gd name="T7" fmla="*/ 38 h 38"/>
                  <a:gd name="T8" fmla="*/ 36 w 36"/>
                  <a:gd name="T9" fmla="*/ 14 h 38"/>
                  <a:gd name="T10" fmla="*/ 0 w 36"/>
                  <a:gd name="T11" fmla="*/ 0 h 38"/>
                </a:gdLst>
                <a:ahLst/>
                <a:cxnLst>
                  <a:cxn ang="0">
                    <a:pos x="T0" y="T1"/>
                  </a:cxn>
                  <a:cxn ang="0">
                    <a:pos x="T2" y="T3"/>
                  </a:cxn>
                  <a:cxn ang="0">
                    <a:pos x="T4" y="T5"/>
                  </a:cxn>
                  <a:cxn ang="0">
                    <a:pos x="T6" y="T7"/>
                  </a:cxn>
                  <a:cxn ang="0">
                    <a:pos x="T8" y="T9"/>
                  </a:cxn>
                  <a:cxn ang="0">
                    <a:pos x="T10" y="T11"/>
                  </a:cxn>
                </a:cxnLst>
                <a:rect l="0" t="0" r="r" b="b"/>
                <a:pathLst>
                  <a:path w="36" h="38">
                    <a:moveTo>
                      <a:pt x="0" y="0"/>
                    </a:moveTo>
                    <a:lnTo>
                      <a:pt x="0" y="28"/>
                    </a:lnTo>
                    <a:lnTo>
                      <a:pt x="36" y="38"/>
                    </a:lnTo>
                    <a:lnTo>
                      <a:pt x="36" y="38"/>
                    </a:lnTo>
                    <a:lnTo>
                      <a:pt x="3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2" name="Freeform 576"/>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3" name="Freeform 577"/>
              <p:cNvSpPr/>
              <p:nvPr/>
            </p:nvSpPr>
            <p:spPr bwMode="auto">
              <a:xfrm>
                <a:off x="4516" y="1011"/>
                <a:ext cx="38" cy="56"/>
              </a:xfrm>
              <a:custGeom>
                <a:avLst/>
                <a:gdLst>
                  <a:gd name="T0" fmla="*/ 0 w 38"/>
                  <a:gd name="T1" fmla="*/ 0 h 56"/>
                  <a:gd name="T2" fmla="*/ 0 w 38"/>
                  <a:gd name="T3" fmla="*/ 0 h 56"/>
                  <a:gd name="T4" fmla="*/ 0 w 38"/>
                  <a:gd name="T5" fmla="*/ 50 h 56"/>
                  <a:gd name="T6" fmla="*/ 38 w 38"/>
                  <a:gd name="T7" fmla="*/ 56 h 56"/>
                  <a:gd name="T8" fmla="*/ 38 w 38"/>
                  <a:gd name="T9" fmla="*/ 10 h 56"/>
                  <a:gd name="T10" fmla="*/ 0 w 38"/>
                  <a:gd name="T11" fmla="*/ 0 h 56"/>
                </a:gdLst>
                <a:ahLst/>
                <a:cxnLst>
                  <a:cxn ang="0">
                    <a:pos x="T0" y="T1"/>
                  </a:cxn>
                  <a:cxn ang="0">
                    <a:pos x="T2" y="T3"/>
                  </a:cxn>
                  <a:cxn ang="0">
                    <a:pos x="T4" y="T5"/>
                  </a:cxn>
                  <a:cxn ang="0">
                    <a:pos x="T6" y="T7"/>
                  </a:cxn>
                  <a:cxn ang="0">
                    <a:pos x="T8" y="T9"/>
                  </a:cxn>
                  <a:cxn ang="0">
                    <a:pos x="T10" y="T11"/>
                  </a:cxn>
                </a:cxnLst>
                <a:rect l="0" t="0" r="r" b="b"/>
                <a:pathLst>
                  <a:path w="38" h="56">
                    <a:moveTo>
                      <a:pt x="0" y="0"/>
                    </a:moveTo>
                    <a:lnTo>
                      <a:pt x="0" y="0"/>
                    </a:lnTo>
                    <a:lnTo>
                      <a:pt x="0" y="50"/>
                    </a:lnTo>
                    <a:lnTo>
                      <a:pt x="38" y="56"/>
                    </a:lnTo>
                    <a:lnTo>
                      <a:pt x="38"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4" name="Freeform 578"/>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5" name="Freeform 579"/>
              <p:cNvSpPr/>
              <p:nvPr/>
            </p:nvSpPr>
            <p:spPr bwMode="auto">
              <a:xfrm>
                <a:off x="4578" y="1027"/>
                <a:ext cx="56" cy="52"/>
              </a:xfrm>
              <a:custGeom>
                <a:avLst/>
                <a:gdLst>
                  <a:gd name="T0" fmla="*/ 0 w 56"/>
                  <a:gd name="T1" fmla="*/ 0 h 52"/>
                  <a:gd name="T2" fmla="*/ 0 w 56"/>
                  <a:gd name="T3" fmla="*/ 44 h 52"/>
                  <a:gd name="T4" fmla="*/ 56 w 56"/>
                  <a:gd name="T5" fmla="*/ 52 h 52"/>
                  <a:gd name="T6" fmla="*/ 56 w 56"/>
                  <a:gd name="T7" fmla="*/ 14 h 52"/>
                  <a:gd name="T8" fmla="*/ 0 w 56"/>
                  <a:gd name="T9" fmla="*/ 0 h 52"/>
                </a:gdLst>
                <a:ahLst/>
                <a:cxnLst>
                  <a:cxn ang="0">
                    <a:pos x="T0" y="T1"/>
                  </a:cxn>
                  <a:cxn ang="0">
                    <a:pos x="T2" y="T3"/>
                  </a:cxn>
                  <a:cxn ang="0">
                    <a:pos x="T4" y="T5"/>
                  </a:cxn>
                  <a:cxn ang="0">
                    <a:pos x="T6" y="T7"/>
                  </a:cxn>
                  <a:cxn ang="0">
                    <a:pos x="T8" y="T9"/>
                  </a:cxn>
                </a:cxnLst>
                <a:rect l="0" t="0" r="r" b="b"/>
                <a:pathLst>
                  <a:path w="56" h="52">
                    <a:moveTo>
                      <a:pt x="0" y="0"/>
                    </a:moveTo>
                    <a:lnTo>
                      <a:pt x="0" y="44"/>
                    </a:lnTo>
                    <a:lnTo>
                      <a:pt x="56" y="52"/>
                    </a:lnTo>
                    <a:lnTo>
                      <a:pt x="56"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6" name="Freeform 580"/>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7" name="Freeform 581"/>
              <p:cNvSpPr/>
              <p:nvPr/>
            </p:nvSpPr>
            <p:spPr bwMode="auto">
              <a:xfrm>
                <a:off x="4658" y="1047"/>
                <a:ext cx="30" cy="40"/>
              </a:xfrm>
              <a:custGeom>
                <a:avLst/>
                <a:gdLst>
                  <a:gd name="T0" fmla="*/ 0 w 30"/>
                  <a:gd name="T1" fmla="*/ 0 h 40"/>
                  <a:gd name="T2" fmla="*/ 0 w 30"/>
                  <a:gd name="T3" fmla="*/ 36 h 40"/>
                  <a:gd name="T4" fmla="*/ 30 w 30"/>
                  <a:gd name="T5" fmla="*/ 40 h 40"/>
                  <a:gd name="T6" fmla="*/ 30 w 30"/>
                  <a:gd name="T7" fmla="*/ 8 h 40"/>
                  <a:gd name="T8" fmla="*/ 0 w 30"/>
                  <a:gd name="T9" fmla="*/ 0 h 40"/>
                </a:gdLst>
                <a:ahLst/>
                <a:cxnLst>
                  <a:cxn ang="0">
                    <a:pos x="T0" y="T1"/>
                  </a:cxn>
                  <a:cxn ang="0">
                    <a:pos x="T2" y="T3"/>
                  </a:cxn>
                  <a:cxn ang="0">
                    <a:pos x="T4" y="T5"/>
                  </a:cxn>
                  <a:cxn ang="0">
                    <a:pos x="T6" y="T7"/>
                  </a:cxn>
                  <a:cxn ang="0">
                    <a:pos x="T8" y="T9"/>
                  </a:cxn>
                </a:cxnLst>
                <a:rect l="0" t="0" r="r" b="b"/>
                <a:pathLst>
                  <a:path w="30" h="40">
                    <a:moveTo>
                      <a:pt x="0" y="0"/>
                    </a:moveTo>
                    <a:lnTo>
                      <a:pt x="0" y="36"/>
                    </a:lnTo>
                    <a:lnTo>
                      <a:pt x="30" y="40"/>
                    </a:lnTo>
                    <a:lnTo>
                      <a:pt x="30" y="8"/>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8" name="Freeform 582"/>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39" name="Freeform 583"/>
              <p:cNvSpPr/>
              <p:nvPr/>
            </p:nvSpPr>
            <p:spPr bwMode="auto">
              <a:xfrm>
                <a:off x="4712" y="1061"/>
                <a:ext cx="50" cy="38"/>
              </a:xfrm>
              <a:custGeom>
                <a:avLst/>
                <a:gdLst>
                  <a:gd name="T0" fmla="*/ 0 w 50"/>
                  <a:gd name="T1" fmla="*/ 0 h 38"/>
                  <a:gd name="T2" fmla="*/ 0 w 50"/>
                  <a:gd name="T3" fmla="*/ 0 h 38"/>
                  <a:gd name="T4" fmla="*/ 0 w 50"/>
                  <a:gd name="T5" fmla="*/ 30 h 38"/>
                  <a:gd name="T6" fmla="*/ 50 w 50"/>
                  <a:gd name="T7" fmla="*/ 38 h 38"/>
                  <a:gd name="T8" fmla="*/ 50 w 50"/>
                  <a:gd name="T9" fmla="*/ 14 h 38"/>
                  <a:gd name="T10" fmla="*/ 0 w 50"/>
                  <a:gd name="T11" fmla="*/ 0 h 38"/>
                </a:gdLst>
                <a:ahLst/>
                <a:cxnLst>
                  <a:cxn ang="0">
                    <a:pos x="T0" y="T1"/>
                  </a:cxn>
                  <a:cxn ang="0">
                    <a:pos x="T2" y="T3"/>
                  </a:cxn>
                  <a:cxn ang="0">
                    <a:pos x="T4" y="T5"/>
                  </a:cxn>
                  <a:cxn ang="0">
                    <a:pos x="T6" y="T7"/>
                  </a:cxn>
                  <a:cxn ang="0">
                    <a:pos x="T8" y="T9"/>
                  </a:cxn>
                  <a:cxn ang="0">
                    <a:pos x="T10" y="T11"/>
                  </a:cxn>
                </a:cxnLst>
                <a:rect l="0" t="0" r="r" b="b"/>
                <a:pathLst>
                  <a:path w="50" h="38">
                    <a:moveTo>
                      <a:pt x="0" y="0"/>
                    </a:moveTo>
                    <a:lnTo>
                      <a:pt x="0" y="0"/>
                    </a:lnTo>
                    <a:lnTo>
                      <a:pt x="0" y="30"/>
                    </a:lnTo>
                    <a:lnTo>
                      <a:pt x="50" y="38"/>
                    </a:lnTo>
                    <a:lnTo>
                      <a:pt x="50" y="1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0" name="Freeform 584"/>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1" name="Freeform 585"/>
              <p:cNvSpPr/>
              <p:nvPr/>
            </p:nvSpPr>
            <p:spPr bwMode="auto">
              <a:xfrm>
                <a:off x="4628" y="1117"/>
                <a:ext cx="30" cy="40"/>
              </a:xfrm>
              <a:custGeom>
                <a:avLst/>
                <a:gdLst>
                  <a:gd name="T0" fmla="*/ 0 w 30"/>
                  <a:gd name="T1" fmla="*/ 0 h 40"/>
                  <a:gd name="T2" fmla="*/ 0 w 30"/>
                  <a:gd name="T3" fmla="*/ 0 h 40"/>
                  <a:gd name="T4" fmla="*/ 0 w 30"/>
                  <a:gd name="T5" fmla="*/ 38 h 40"/>
                  <a:gd name="T6" fmla="*/ 30 w 30"/>
                  <a:gd name="T7" fmla="*/ 40 h 40"/>
                  <a:gd name="T8" fmla="*/ 30 w 30"/>
                  <a:gd name="T9" fmla="*/ 4 h 40"/>
                  <a:gd name="T10" fmla="*/ 0 w 30"/>
                  <a:gd name="T11" fmla="*/ 0 h 40"/>
                </a:gdLst>
                <a:ahLst/>
                <a:cxnLst>
                  <a:cxn ang="0">
                    <a:pos x="T0" y="T1"/>
                  </a:cxn>
                  <a:cxn ang="0">
                    <a:pos x="T2" y="T3"/>
                  </a:cxn>
                  <a:cxn ang="0">
                    <a:pos x="T4" y="T5"/>
                  </a:cxn>
                  <a:cxn ang="0">
                    <a:pos x="T6" y="T7"/>
                  </a:cxn>
                  <a:cxn ang="0">
                    <a:pos x="T8" y="T9"/>
                  </a:cxn>
                  <a:cxn ang="0">
                    <a:pos x="T10" y="T11"/>
                  </a:cxn>
                </a:cxnLst>
                <a:rect l="0" t="0" r="r" b="b"/>
                <a:pathLst>
                  <a:path w="30" h="40">
                    <a:moveTo>
                      <a:pt x="0" y="0"/>
                    </a:moveTo>
                    <a:lnTo>
                      <a:pt x="0" y="0"/>
                    </a:lnTo>
                    <a:lnTo>
                      <a:pt x="0" y="38"/>
                    </a:lnTo>
                    <a:lnTo>
                      <a:pt x="30" y="40"/>
                    </a:lnTo>
                    <a:lnTo>
                      <a:pt x="30" y="4"/>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2" name="Freeform 586"/>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3" name="Freeform 587"/>
              <p:cNvSpPr/>
              <p:nvPr/>
            </p:nvSpPr>
            <p:spPr bwMode="auto">
              <a:xfrm>
                <a:off x="4682" y="1125"/>
                <a:ext cx="80" cy="36"/>
              </a:xfrm>
              <a:custGeom>
                <a:avLst/>
                <a:gdLst>
                  <a:gd name="T0" fmla="*/ 0 w 80"/>
                  <a:gd name="T1" fmla="*/ 0 h 36"/>
                  <a:gd name="T2" fmla="*/ 0 w 80"/>
                  <a:gd name="T3" fmla="*/ 32 h 36"/>
                  <a:gd name="T4" fmla="*/ 80 w 80"/>
                  <a:gd name="T5" fmla="*/ 36 h 36"/>
                  <a:gd name="T6" fmla="*/ 80 w 80"/>
                  <a:gd name="T7" fmla="*/ 36 h 36"/>
                  <a:gd name="T8" fmla="*/ 80 w 80"/>
                  <a:gd name="T9" fmla="*/ 10 h 36"/>
                  <a:gd name="T10" fmla="*/ 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0" y="0"/>
                    </a:moveTo>
                    <a:lnTo>
                      <a:pt x="0" y="32"/>
                    </a:lnTo>
                    <a:lnTo>
                      <a:pt x="80" y="36"/>
                    </a:lnTo>
                    <a:lnTo>
                      <a:pt x="80" y="36"/>
                    </a:lnTo>
                    <a:lnTo>
                      <a:pt x="80" y="1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4" name="Freeform 588"/>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5" name="Freeform 589"/>
              <p:cNvSpPr/>
              <p:nvPr/>
            </p:nvSpPr>
            <p:spPr bwMode="auto">
              <a:xfrm>
                <a:off x="4516" y="1191"/>
                <a:ext cx="38" cy="50"/>
              </a:xfrm>
              <a:custGeom>
                <a:avLst/>
                <a:gdLst>
                  <a:gd name="T0" fmla="*/ 0 w 38"/>
                  <a:gd name="T1" fmla="*/ 0 h 50"/>
                  <a:gd name="T2" fmla="*/ 0 w 38"/>
                  <a:gd name="T3" fmla="*/ 0 h 50"/>
                  <a:gd name="T4" fmla="*/ 0 w 38"/>
                  <a:gd name="T5" fmla="*/ 50 h 50"/>
                  <a:gd name="T6" fmla="*/ 0 w 38"/>
                  <a:gd name="T7" fmla="*/ 50 h 50"/>
                  <a:gd name="T8" fmla="*/ 38 w 38"/>
                  <a:gd name="T9" fmla="*/ 46 h 50"/>
                  <a:gd name="T10" fmla="*/ 38 w 38"/>
                  <a:gd name="T11" fmla="*/ 0 h 50"/>
                  <a:gd name="T12" fmla="*/ 0 w 3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38" h="50">
                    <a:moveTo>
                      <a:pt x="0" y="0"/>
                    </a:moveTo>
                    <a:lnTo>
                      <a:pt x="0" y="0"/>
                    </a:lnTo>
                    <a:lnTo>
                      <a:pt x="0" y="50"/>
                    </a:lnTo>
                    <a:lnTo>
                      <a:pt x="0" y="50"/>
                    </a:lnTo>
                    <a:lnTo>
                      <a:pt x="38" y="46"/>
                    </a:lnTo>
                    <a:lnTo>
                      <a:pt x="38"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6" name="Freeform 590"/>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7" name="Freeform 591"/>
              <p:cNvSpPr/>
              <p:nvPr/>
            </p:nvSpPr>
            <p:spPr bwMode="auto">
              <a:xfrm>
                <a:off x="4578" y="1191"/>
                <a:ext cx="56" cy="44"/>
              </a:xfrm>
              <a:custGeom>
                <a:avLst/>
                <a:gdLst>
                  <a:gd name="T0" fmla="*/ 0 w 56"/>
                  <a:gd name="T1" fmla="*/ 0 h 44"/>
                  <a:gd name="T2" fmla="*/ 0 w 56"/>
                  <a:gd name="T3" fmla="*/ 44 h 44"/>
                  <a:gd name="T4" fmla="*/ 56 w 56"/>
                  <a:gd name="T5" fmla="*/ 40 h 44"/>
                  <a:gd name="T6" fmla="*/ 56 w 56"/>
                  <a:gd name="T7" fmla="*/ 2 h 44"/>
                  <a:gd name="T8" fmla="*/ 0 w 56"/>
                  <a:gd name="T9" fmla="*/ 0 h 44"/>
                </a:gdLst>
                <a:ahLst/>
                <a:cxnLst>
                  <a:cxn ang="0">
                    <a:pos x="T0" y="T1"/>
                  </a:cxn>
                  <a:cxn ang="0">
                    <a:pos x="T2" y="T3"/>
                  </a:cxn>
                  <a:cxn ang="0">
                    <a:pos x="T4" y="T5"/>
                  </a:cxn>
                  <a:cxn ang="0">
                    <a:pos x="T6" y="T7"/>
                  </a:cxn>
                  <a:cxn ang="0">
                    <a:pos x="T8" y="T9"/>
                  </a:cxn>
                </a:cxnLst>
                <a:rect l="0" t="0" r="r" b="b"/>
                <a:pathLst>
                  <a:path w="56" h="44">
                    <a:moveTo>
                      <a:pt x="0" y="0"/>
                    </a:moveTo>
                    <a:lnTo>
                      <a:pt x="0" y="44"/>
                    </a:lnTo>
                    <a:lnTo>
                      <a:pt x="56" y="40"/>
                    </a:lnTo>
                    <a:lnTo>
                      <a:pt x="56"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8" name="Freeform 592"/>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49" name="Freeform 593"/>
              <p:cNvSpPr/>
              <p:nvPr/>
            </p:nvSpPr>
            <p:spPr bwMode="auto">
              <a:xfrm>
                <a:off x="4658" y="1193"/>
                <a:ext cx="60" cy="36"/>
              </a:xfrm>
              <a:custGeom>
                <a:avLst/>
                <a:gdLst>
                  <a:gd name="T0" fmla="*/ 0 w 60"/>
                  <a:gd name="T1" fmla="*/ 0 h 36"/>
                  <a:gd name="T2" fmla="*/ 0 w 60"/>
                  <a:gd name="T3" fmla="*/ 0 h 36"/>
                  <a:gd name="T4" fmla="*/ 0 w 60"/>
                  <a:gd name="T5" fmla="*/ 36 h 36"/>
                  <a:gd name="T6" fmla="*/ 60 w 60"/>
                  <a:gd name="T7" fmla="*/ 30 h 36"/>
                  <a:gd name="T8" fmla="*/ 60 w 60"/>
                  <a:gd name="T9" fmla="*/ 0 h 36"/>
                  <a:gd name="T10" fmla="*/ 0 w 60"/>
                  <a:gd name="T11" fmla="*/ 0 h 36"/>
                </a:gdLst>
                <a:ahLst/>
                <a:cxnLst>
                  <a:cxn ang="0">
                    <a:pos x="T0" y="T1"/>
                  </a:cxn>
                  <a:cxn ang="0">
                    <a:pos x="T2" y="T3"/>
                  </a:cxn>
                  <a:cxn ang="0">
                    <a:pos x="T4" y="T5"/>
                  </a:cxn>
                  <a:cxn ang="0">
                    <a:pos x="T6" y="T7"/>
                  </a:cxn>
                  <a:cxn ang="0">
                    <a:pos x="T8" y="T9"/>
                  </a:cxn>
                  <a:cxn ang="0">
                    <a:pos x="T10" y="T11"/>
                  </a:cxn>
                </a:cxnLst>
                <a:rect l="0" t="0" r="r" b="b"/>
                <a:pathLst>
                  <a:path w="60" h="36">
                    <a:moveTo>
                      <a:pt x="0" y="0"/>
                    </a:moveTo>
                    <a:lnTo>
                      <a:pt x="0" y="0"/>
                    </a:lnTo>
                    <a:lnTo>
                      <a:pt x="0" y="36"/>
                    </a:lnTo>
                    <a:lnTo>
                      <a:pt x="60" y="30"/>
                    </a:lnTo>
                    <a:lnTo>
                      <a:pt x="6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0" name="Freeform 594"/>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1" name="Freeform 595"/>
              <p:cNvSpPr/>
              <p:nvPr/>
            </p:nvSpPr>
            <p:spPr bwMode="auto">
              <a:xfrm>
                <a:off x="4742" y="1193"/>
                <a:ext cx="20" cy="28"/>
              </a:xfrm>
              <a:custGeom>
                <a:avLst/>
                <a:gdLst>
                  <a:gd name="T0" fmla="*/ 0 w 20"/>
                  <a:gd name="T1" fmla="*/ 0 h 28"/>
                  <a:gd name="T2" fmla="*/ 0 w 20"/>
                  <a:gd name="T3" fmla="*/ 0 h 28"/>
                  <a:gd name="T4" fmla="*/ 0 w 20"/>
                  <a:gd name="T5" fmla="*/ 28 h 28"/>
                  <a:gd name="T6" fmla="*/ 20 w 20"/>
                  <a:gd name="T7" fmla="*/ 26 h 28"/>
                  <a:gd name="T8" fmla="*/ 20 w 20"/>
                  <a:gd name="T9" fmla="*/ 2 h 28"/>
                  <a:gd name="T10" fmla="*/ 0 w 20"/>
                  <a:gd name="T11" fmla="*/ 0 h 28"/>
                </a:gdLst>
                <a:ahLst/>
                <a:cxnLst>
                  <a:cxn ang="0">
                    <a:pos x="T0" y="T1"/>
                  </a:cxn>
                  <a:cxn ang="0">
                    <a:pos x="T2" y="T3"/>
                  </a:cxn>
                  <a:cxn ang="0">
                    <a:pos x="T4" y="T5"/>
                  </a:cxn>
                  <a:cxn ang="0">
                    <a:pos x="T6" y="T7"/>
                  </a:cxn>
                  <a:cxn ang="0">
                    <a:pos x="T8" y="T9"/>
                  </a:cxn>
                  <a:cxn ang="0">
                    <a:pos x="T10" y="T11"/>
                  </a:cxn>
                </a:cxnLst>
                <a:rect l="0" t="0" r="r" b="b"/>
                <a:pathLst>
                  <a:path w="20" h="28">
                    <a:moveTo>
                      <a:pt x="0" y="0"/>
                    </a:moveTo>
                    <a:lnTo>
                      <a:pt x="0" y="0"/>
                    </a:lnTo>
                    <a:lnTo>
                      <a:pt x="0" y="28"/>
                    </a:lnTo>
                    <a:lnTo>
                      <a:pt x="20" y="26"/>
                    </a:lnTo>
                    <a:lnTo>
                      <a:pt x="20" y="2"/>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2" name="Freeform 596"/>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3" name="Freeform 597"/>
              <p:cNvSpPr/>
              <p:nvPr/>
            </p:nvSpPr>
            <p:spPr bwMode="auto">
              <a:xfrm>
                <a:off x="4634" y="1263"/>
                <a:ext cx="24" cy="43"/>
              </a:xfrm>
              <a:custGeom>
                <a:avLst/>
                <a:gdLst>
                  <a:gd name="T0" fmla="*/ 24 w 24"/>
                  <a:gd name="T1" fmla="*/ 0 h 43"/>
                  <a:gd name="T2" fmla="*/ 24 w 24"/>
                  <a:gd name="T3" fmla="*/ 0 h 43"/>
                  <a:gd name="T4" fmla="*/ 0 w 24"/>
                  <a:gd name="T5" fmla="*/ 4 h 43"/>
                  <a:gd name="T6" fmla="*/ 0 w 24"/>
                  <a:gd name="T7" fmla="*/ 43 h 43"/>
                  <a:gd name="T8" fmla="*/ 24 w 24"/>
                  <a:gd name="T9" fmla="*/ 37 h 43"/>
                  <a:gd name="T10" fmla="*/ 24 w 24"/>
                  <a:gd name="T11" fmla="*/ 0 h 43"/>
                </a:gdLst>
                <a:ahLst/>
                <a:cxnLst>
                  <a:cxn ang="0">
                    <a:pos x="T0" y="T1"/>
                  </a:cxn>
                  <a:cxn ang="0">
                    <a:pos x="T2" y="T3"/>
                  </a:cxn>
                  <a:cxn ang="0">
                    <a:pos x="T4" y="T5"/>
                  </a:cxn>
                  <a:cxn ang="0">
                    <a:pos x="T6" y="T7"/>
                  </a:cxn>
                  <a:cxn ang="0">
                    <a:pos x="T8" y="T9"/>
                  </a:cxn>
                  <a:cxn ang="0">
                    <a:pos x="T10" y="T11"/>
                  </a:cxn>
                </a:cxnLst>
                <a:rect l="0" t="0" r="r" b="b"/>
                <a:pathLst>
                  <a:path w="24" h="43">
                    <a:moveTo>
                      <a:pt x="24" y="0"/>
                    </a:moveTo>
                    <a:lnTo>
                      <a:pt x="24" y="0"/>
                    </a:lnTo>
                    <a:lnTo>
                      <a:pt x="0" y="4"/>
                    </a:lnTo>
                    <a:lnTo>
                      <a:pt x="0" y="43"/>
                    </a:lnTo>
                    <a:lnTo>
                      <a:pt x="24" y="37"/>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4" name="Freeform 598"/>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5" name="Freeform 599"/>
              <p:cNvSpPr/>
              <p:nvPr/>
            </p:nvSpPr>
            <p:spPr bwMode="auto">
              <a:xfrm>
                <a:off x="4682" y="1251"/>
                <a:ext cx="80" cy="45"/>
              </a:xfrm>
              <a:custGeom>
                <a:avLst/>
                <a:gdLst>
                  <a:gd name="T0" fmla="*/ 80 w 80"/>
                  <a:gd name="T1" fmla="*/ 0 h 45"/>
                  <a:gd name="T2" fmla="*/ 0 w 80"/>
                  <a:gd name="T3" fmla="*/ 10 h 45"/>
                  <a:gd name="T4" fmla="*/ 0 w 80"/>
                  <a:gd name="T5" fmla="*/ 45 h 45"/>
                  <a:gd name="T6" fmla="*/ 0 w 80"/>
                  <a:gd name="T7" fmla="*/ 45 h 45"/>
                  <a:gd name="T8" fmla="*/ 80 w 80"/>
                  <a:gd name="T9" fmla="*/ 26 h 45"/>
                  <a:gd name="T10" fmla="*/ 80 w 80"/>
                  <a:gd name="T11" fmla="*/ 0 h 45"/>
                </a:gdLst>
                <a:ahLst/>
                <a:cxnLst>
                  <a:cxn ang="0">
                    <a:pos x="T0" y="T1"/>
                  </a:cxn>
                  <a:cxn ang="0">
                    <a:pos x="T2" y="T3"/>
                  </a:cxn>
                  <a:cxn ang="0">
                    <a:pos x="T4" y="T5"/>
                  </a:cxn>
                  <a:cxn ang="0">
                    <a:pos x="T6" y="T7"/>
                  </a:cxn>
                  <a:cxn ang="0">
                    <a:pos x="T8" y="T9"/>
                  </a:cxn>
                  <a:cxn ang="0">
                    <a:pos x="T10" y="T11"/>
                  </a:cxn>
                </a:cxnLst>
                <a:rect l="0" t="0" r="r" b="b"/>
                <a:pathLst>
                  <a:path w="80" h="45">
                    <a:moveTo>
                      <a:pt x="80" y="0"/>
                    </a:moveTo>
                    <a:lnTo>
                      <a:pt x="0" y="10"/>
                    </a:lnTo>
                    <a:lnTo>
                      <a:pt x="0" y="45"/>
                    </a:lnTo>
                    <a:lnTo>
                      <a:pt x="0" y="45"/>
                    </a:lnTo>
                    <a:lnTo>
                      <a:pt x="80" y="26"/>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6" name="Freeform 600"/>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7" name="Freeform 601"/>
              <p:cNvSpPr/>
              <p:nvPr/>
            </p:nvSpPr>
            <p:spPr bwMode="auto">
              <a:xfrm>
                <a:off x="4516" y="1356"/>
                <a:ext cx="48" cy="60"/>
              </a:xfrm>
              <a:custGeom>
                <a:avLst/>
                <a:gdLst>
                  <a:gd name="T0" fmla="*/ 48 w 48"/>
                  <a:gd name="T1" fmla="*/ 0 h 60"/>
                  <a:gd name="T2" fmla="*/ 48 w 48"/>
                  <a:gd name="T3" fmla="*/ 0 h 60"/>
                  <a:gd name="T4" fmla="*/ 0 w 48"/>
                  <a:gd name="T5" fmla="*/ 10 h 60"/>
                  <a:gd name="T6" fmla="*/ 0 w 48"/>
                  <a:gd name="T7" fmla="*/ 60 h 60"/>
                  <a:gd name="T8" fmla="*/ 48 w 48"/>
                  <a:gd name="T9" fmla="*/ 46 h 60"/>
                  <a:gd name="T10" fmla="*/ 48 w 48"/>
                  <a:gd name="T11" fmla="*/ 0 h 60"/>
                </a:gdLst>
                <a:ahLst/>
                <a:cxnLst>
                  <a:cxn ang="0">
                    <a:pos x="T0" y="T1"/>
                  </a:cxn>
                  <a:cxn ang="0">
                    <a:pos x="T2" y="T3"/>
                  </a:cxn>
                  <a:cxn ang="0">
                    <a:pos x="T4" y="T5"/>
                  </a:cxn>
                  <a:cxn ang="0">
                    <a:pos x="T6" y="T7"/>
                  </a:cxn>
                  <a:cxn ang="0">
                    <a:pos x="T8" y="T9"/>
                  </a:cxn>
                  <a:cxn ang="0">
                    <a:pos x="T10" y="T11"/>
                  </a:cxn>
                </a:cxnLst>
                <a:rect l="0" t="0" r="r" b="b"/>
                <a:pathLst>
                  <a:path w="48" h="60">
                    <a:moveTo>
                      <a:pt x="48" y="0"/>
                    </a:moveTo>
                    <a:lnTo>
                      <a:pt x="48" y="0"/>
                    </a:lnTo>
                    <a:lnTo>
                      <a:pt x="0" y="10"/>
                    </a:lnTo>
                    <a:lnTo>
                      <a:pt x="0" y="60"/>
                    </a:lnTo>
                    <a:lnTo>
                      <a:pt x="48" y="46"/>
                    </a:lnTo>
                    <a:lnTo>
                      <a:pt x="4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8" name="Freeform 602"/>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59" name="Freeform 603"/>
              <p:cNvSpPr/>
              <p:nvPr/>
            </p:nvSpPr>
            <p:spPr bwMode="auto">
              <a:xfrm>
                <a:off x="4616" y="1342"/>
                <a:ext cx="18" cy="44"/>
              </a:xfrm>
              <a:custGeom>
                <a:avLst/>
                <a:gdLst>
                  <a:gd name="T0" fmla="*/ 18 w 18"/>
                  <a:gd name="T1" fmla="*/ 0 h 44"/>
                  <a:gd name="T2" fmla="*/ 18 w 18"/>
                  <a:gd name="T3" fmla="*/ 0 h 44"/>
                  <a:gd name="T4" fmla="*/ 0 w 18"/>
                  <a:gd name="T5" fmla="*/ 4 h 44"/>
                  <a:gd name="T6" fmla="*/ 0 w 18"/>
                  <a:gd name="T7" fmla="*/ 44 h 44"/>
                  <a:gd name="T8" fmla="*/ 18 w 18"/>
                  <a:gd name="T9" fmla="*/ 38 h 44"/>
                  <a:gd name="T10" fmla="*/ 18 w 18"/>
                  <a:gd name="T11" fmla="*/ 0 h 44"/>
                </a:gdLst>
                <a:ahLst/>
                <a:cxnLst>
                  <a:cxn ang="0">
                    <a:pos x="T0" y="T1"/>
                  </a:cxn>
                  <a:cxn ang="0">
                    <a:pos x="T2" y="T3"/>
                  </a:cxn>
                  <a:cxn ang="0">
                    <a:pos x="T4" y="T5"/>
                  </a:cxn>
                  <a:cxn ang="0">
                    <a:pos x="T6" y="T7"/>
                  </a:cxn>
                  <a:cxn ang="0">
                    <a:pos x="T8" y="T9"/>
                  </a:cxn>
                  <a:cxn ang="0">
                    <a:pos x="T10" y="T11"/>
                  </a:cxn>
                </a:cxnLst>
                <a:rect l="0" t="0" r="r" b="b"/>
                <a:pathLst>
                  <a:path w="18" h="44">
                    <a:moveTo>
                      <a:pt x="18" y="0"/>
                    </a:moveTo>
                    <a:lnTo>
                      <a:pt x="18" y="0"/>
                    </a:lnTo>
                    <a:lnTo>
                      <a:pt x="0" y="4"/>
                    </a:lnTo>
                    <a:lnTo>
                      <a:pt x="0" y="44"/>
                    </a:lnTo>
                    <a:lnTo>
                      <a:pt x="18" y="38"/>
                    </a:lnTo>
                    <a:lnTo>
                      <a:pt x="1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0" name="Freeform 604"/>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1" name="Freeform 605"/>
              <p:cNvSpPr/>
              <p:nvPr/>
            </p:nvSpPr>
            <p:spPr bwMode="auto">
              <a:xfrm>
                <a:off x="4658" y="1324"/>
                <a:ext cx="56" cy="48"/>
              </a:xfrm>
              <a:custGeom>
                <a:avLst/>
                <a:gdLst>
                  <a:gd name="T0" fmla="*/ 56 w 56"/>
                  <a:gd name="T1" fmla="*/ 0 h 48"/>
                  <a:gd name="T2" fmla="*/ 56 w 56"/>
                  <a:gd name="T3" fmla="*/ 0 h 48"/>
                  <a:gd name="T4" fmla="*/ 24 w 56"/>
                  <a:gd name="T5" fmla="*/ 8 h 48"/>
                  <a:gd name="T6" fmla="*/ 24 w 56"/>
                  <a:gd name="T7" fmla="*/ 8 h 48"/>
                  <a:gd name="T8" fmla="*/ 24 w 56"/>
                  <a:gd name="T9" fmla="*/ 8 h 48"/>
                  <a:gd name="T10" fmla="*/ 24 w 56"/>
                  <a:gd name="T11" fmla="*/ 8 h 48"/>
                  <a:gd name="T12" fmla="*/ 24 w 56"/>
                  <a:gd name="T13" fmla="*/ 8 h 48"/>
                  <a:gd name="T14" fmla="*/ 24 w 56"/>
                  <a:gd name="T15" fmla="*/ 8 h 48"/>
                  <a:gd name="T16" fmla="*/ 24 w 56"/>
                  <a:gd name="T17" fmla="*/ 8 h 48"/>
                  <a:gd name="T18" fmla="*/ 0 w 56"/>
                  <a:gd name="T19" fmla="*/ 12 h 48"/>
                  <a:gd name="T20" fmla="*/ 0 w 56"/>
                  <a:gd name="T21" fmla="*/ 48 h 48"/>
                  <a:gd name="T22" fmla="*/ 56 w 56"/>
                  <a:gd name="T23" fmla="*/ 30 h 48"/>
                  <a:gd name="T24" fmla="*/ 56 w 56"/>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48">
                    <a:moveTo>
                      <a:pt x="56" y="0"/>
                    </a:moveTo>
                    <a:lnTo>
                      <a:pt x="56" y="0"/>
                    </a:lnTo>
                    <a:lnTo>
                      <a:pt x="24" y="8"/>
                    </a:lnTo>
                    <a:lnTo>
                      <a:pt x="24" y="8"/>
                    </a:lnTo>
                    <a:lnTo>
                      <a:pt x="24" y="8"/>
                    </a:lnTo>
                    <a:lnTo>
                      <a:pt x="24" y="8"/>
                    </a:lnTo>
                    <a:lnTo>
                      <a:pt x="24" y="8"/>
                    </a:lnTo>
                    <a:lnTo>
                      <a:pt x="24" y="8"/>
                    </a:lnTo>
                    <a:lnTo>
                      <a:pt x="24" y="8"/>
                    </a:lnTo>
                    <a:lnTo>
                      <a:pt x="0" y="12"/>
                    </a:lnTo>
                    <a:lnTo>
                      <a:pt x="0" y="48"/>
                    </a:lnTo>
                    <a:lnTo>
                      <a:pt x="56" y="30"/>
                    </a:lnTo>
                    <a:lnTo>
                      <a:pt x="5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2" name="Freeform 606"/>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3" name="Freeform 607"/>
              <p:cNvSpPr/>
              <p:nvPr/>
            </p:nvSpPr>
            <p:spPr bwMode="auto">
              <a:xfrm>
                <a:off x="4738" y="1314"/>
                <a:ext cx="24" cy="32"/>
              </a:xfrm>
              <a:custGeom>
                <a:avLst/>
                <a:gdLst>
                  <a:gd name="T0" fmla="*/ 24 w 24"/>
                  <a:gd name="T1" fmla="*/ 0 h 32"/>
                  <a:gd name="T2" fmla="*/ 24 w 24"/>
                  <a:gd name="T3" fmla="*/ 0 h 32"/>
                  <a:gd name="T4" fmla="*/ 0 w 24"/>
                  <a:gd name="T5" fmla="*/ 6 h 32"/>
                  <a:gd name="T6" fmla="*/ 0 w 24"/>
                  <a:gd name="T7" fmla="*/ 32 h 32"/>
                  <a:gd name="T8" fmla="*/ 0 w 24"/>
                  <a:gd name="T9" fmla="*/ 32 h 32"/>
                  <a:gd name="T10" fmla="*/ 24 w 24"/>
                  <a:gd name="T11" fmla="*/ 26 h 32"/>
                  <a:gd name="T12" fmla="*/ 24 w 2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24" h="32">
                    <a:moveTo>
                      <a:pt x="24" y="0"/>
                    </a:moveTo>
                    <a:lnTo>
                      <a:pt x="24" y="0"/>
                    </a:lnTo>
                    <a:lnTo>
                      <a:pt x="0" y="6"/>
                    </a:lnTo>
                    <a:lnTo>
                      <a:pt x="0" y="32"/>
                    </a:lnTo>
                    <a:lnTo>
                      <a:pt x="0" y="32"/>
                    </a:lnTo>
                    <a:lnTo>
                      <a:pt x="24" y="26"/>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4" name="Freeform 608"/>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565" name="Freeform 609"/>
              <p:cNvSpPr/>
              <p:nvPr/>
            </p:nvSpPr>
            <p:spPr bwMode="auto">
              <a:xfrm>
                <a:off x="4516" y="1448"/>
                <a:ext cx="36" cy="62"/>
              </a:xfrm>
              <a:custGeom>
                <a:avLst/>
                <a:gdLst>
                  <a:gd name="T0" fmla="*/ 36 w 36"/>
                  <a:gd name="T1" fmla="*/ 0 h 62"/>
                  <a:gd name="T2" fmla="*/ 36 w 36"/>
                  <a:gd name="T3" fmla="*/ 0 h 62"/>
                  <a:gd name="T4" fmla="*/ 0 w 36"/>
                  <a:gd name="T5" fmla="*/ 12 h 62"/>
                  <a:gd name="T6" fmla="*/ 0 w 36"/>
                  <a:gd name="T7" fmla="*/ 62 h 62"/>
                  <a:gd name="T8" fmla="*/ 36 w 36"/>
                  <a:gd name="T9" fmla="*/ 46 h 62"/>
                  <a:gd name="T10" fmla="*/ 36 w 36"/>
                  <a:gd name="T11" fmla="*/ 0 h 62"/>
                </a:gdLst>
                <a:ahLst/>
                <a:cxnLst>
                  <a:cxn ang="0">
                    <a:pos x="T0" y="T1"/>
                  </a:cxn>
                  <a:cxn ang="0">
                    <a:pos x="T2" y="T3"/>
                  </a:cxn>
                  <a:cxn ang="0">
                    <a:pos x="T4" y="T5"/>
                  </a:cxn>
                  <a:cxn ang="0">
                    <a:pos x="T6" y="T7"/>
                  </a:cxn>
                  <a:cxn ang="0">
                    <a:pos x="T8" y="T9"/>
                  </a:cxn>
                  <a:cxn ang="0">
                    <a:pos x="T10" y="T11"/>
                  </a:cxn>
                </a:cxnLst>
                <a:rect l="0" t="0" r="r" b="b"/>
                <a:pathLst>
                  <a:path w="36" h="62">
                    <a:moveTo>
                      <a:pt x="36" y="0"/>
                    </a:moveTo>
                    <a:lnTo>
                      <a:pt x="36" y="0"/>
                    </a:lnTo>
                    <a:lnTo>
                      <a:pt x="0" y="12"/>
                    </a:lnTo>
                    <a:lnTo>
                      <a:pt x="0" y="62"/>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1" name="Group 811"/>
            <p:cNvGrpSpPr/>
            <p:nvPr/>
          </p:nvGrpSpPr>
          <p:grpSpPr bwMode="auto">
            <a:xfrm>
              <a:off x="-4373911" y="-404813"/>
              <a:ext cx="2409908" cy="3767136"/>
              <a:chOff x="4516" y="1332"/>
              <a:chExt cx="1518" cy="2373"/>
            </a:xfrm>
            <a:grpFill/>
          </p:grpSpPr>
          <p:sp>
            <p:nvSpPr>
              <p:cNvPr id="1166" name="Freeform 611"/>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7" name="Freeform 612"/>
              <p:cNvSpPr/>
              <p:nvPr/>
            </p:nvSpPr>
            <p:spPr bwMode="auto">
              <a:xfrm>
                <a:off x="4576" y="1404"/>
                <a:ext cx="104" cy="80"/>
              </a:xfrm>
              <a:custGeom>
                <a:avLst/>
                <a:gdLst>
                  <a:gd name="T0" fmla="*/ 104 w 104"/>
                  <a:gd name="T1" fmla="*/ 0 h 80"/>
                  <a:gd name="T2" fmla="*/ 104 w 104"/>
                  <a:gd name="T3" fmla="*/ 0 h 80"/>
                  <a:gd name="T4" fmla="*/ 0 w 104"/>
                  <a:gd name="T5" fmla="*/ 36 h 80"/>
                  <a:gd name="T6" fmla="*/ 0 w 104"/>
                  <a:gd name="T7" fmla="*/ 80 h 80"/>
                  <a:gd name="T8" fmla="*/ 104 w 104"/>
                  <a:gd name="T9" fmla="*/ 34 h 80"/>
                  <a:gd name="T10" fmla="*/ 104 w 104"/>
                  <a:gd name="T11" fmla="*/ 0 h 80"/>
                </a:gdLst>
                <a:ahLst/>
                <a:cxnLst>
                  <a:cxn ang="0">
                    <a:pos x="T0" y="T1"/>
                  </a:cxn>
                  <a:cxn ang="0">
                    <a:pos x="T2" y="T3"/>
                  </a:cxn>
                  <a:cxn ang="0">
                    <a:pos x="T4" y="T5"/>
                  </a:cxn>
                  <a:cxn ang="0">
                    <a:pos x="T6" y="T7"/>
                  </a:cxn>
                  <a:cxn ang="0">
                    <a:pos x="T8" y="T9"/>
                  </a:cxn>
                  <a:cxn ang="0">
                    <a:pos x="T10" y="T11"/>
                  </a:cxn>
                </a:cxnLst>
                <a:rect l="0" t="0" r="r" b="b"/>
                <a:pathLst>
                  <a:path w="104" h="80">
                    <a:moveTo>
                      <a:pt x="104" y="0"/>
                    </a:moveTo>
                    <a:lnTo>
                      <a:pt x="104" y="0"/>
                    </a:lnTo>
                    <a:lnTo>
                      <a:pt x="0" y="36"/>
                    </a:lnTo>
                    <a:lnTo>
                      <a:pt x="0" y="80"/>
                    </a:lnTo>
                    <a:lnTo>
                      <a:pt x="104" y="34"/>
                    </a:lnTo>
                    <a:lnTo>
                      <a:pt x="10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8" name="Freeform 613"/>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69" name="Freeform 614"/>
              <p:cNvSpPr/>
              <p:nvPr/>
            </p:nvSpPr>
            <p:spPr bwMode="auto">
              <a:xfrm>
                <a:off x="4704" y="1376"/>
                <a:ext cx="58" cy="50"/>
              </a:xfrm>
              <a:custGeom>
                <a:avLst/>
                <a:gdLst>
                  <a:gd name="T0" fmla="*/ 58 w 58"/>
                  <a:gd name="T1" fmla="*/ 0 h 50"/>
                  <a:gd name="T2" fmla="*/ 0 w 58"/>
                  <a:gd name="T3" fmla="*/ 20 h 50"/>
                  <a:gd name="T4" fmla="*/ 0 w 58"/>
                  <a:gd name="T5" fmla="*/ 50 h 50"/>
                  <a:gd name="T6" fmla="*/ 58 w 58"/>
                  <a:gd name="T7" fmla="*/ 24 h 50"/>
                  <a:gd name="T8" fmla="*/ 58 w 58"/>
                  <a:gd name="T9" fmla="*/ 0 h 50"/>
                </a:gdLst>
                <a:ahLst/>
                <a:cxnLst>
                  <a:cxn ang="0">
                    <a:pos x="T0" y="T1"/>
                  </a:cxn>
                  <a:cxn ang="0">
                    <a:pos x="T2" y="T3"/>
                  </a:cxn>
                  <a:cxn ang="0">
                    <a:pos x="T4" y="T5"/>
                  </a:cxn>
                  <a:cxn ang="0">
                    <a:pos x="T6" y="T7"/>
                  </a:cxn>
                  <a:cxn ang="0">
                    <a:pos x="T8" y="T9"/>
                  </a:cxn>
                </a:cxnLst>
                <a:rect l="0" t="0" r="r" b="b"/>
                <a:pathLst>
                  <a:path w="58" h="50">
                    <a:moveTo>
                      <a:pt x="58" y="0"/>
                    </a:moveTo>
                    <a:lnTo>
                      <a:pt x="0" y="20"/>
                    </a:lnTo>
                    <a:lnTo>
                      <a:pt x="0" y="50"/>
                    </a:lnTo>
                    <a:lnTo>
                      <a:pt x="58" y="24"/>
                    </a:lnTo>
                    <a:lnTo>
                      <a:pt x="5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0" name="Freeform 615"/>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1" name="Freeform 616"/>
              <p:cNvSpPr/>
              <p:nvPr/>
            </p:nvSpPr>
            <p:spPr bwMode="auto">
              <a:xfrm>
                <a:off x="4516" y="1506"/>
                <a:ext cx="94" cy="92"/>
              </a:xfrm>
              <a:custGeom>
                <a:avLst/>
                <a:gdLst>
                  <a:gd name="T0" fmla="*/ 94 w 94"/>
                  <a:gd name="T1" fmla="*/ 0 h 92"/>
                  <a:gd name="T2" fmla="*/ 0 w 94"/>
                  <a:gd name="T3" fmla="*/ 42 h 92"/>
                  <a:gd name="T4" fmla="*/ 0 w 94"/>
                  <a:gd name="T5" fmla="*/ 92 h 92"/>
                  <a:gd name="T6" fmla="*/ 94 w 94"/>
                  <a:gd name="T7" fmla="*/ 42 h 92"/>
                  <a:gd name="T8" fmla="*/ 94 w 94"/>
                  <a:gd name="T9" fmla="*/ 0 h 92"/>
                </a:gdLst>
                <a:ahLst/>
                <a:cxnLst>
                  <a:cxn ang="0">
                    <a:pos x="T0" y="T1"/>
                  </a:cxn>
                  <a:cxn ang="0">
                    <a:pos x="T2" y="T3"/>
                  </a:cxn>
                  <a:cxn ang="0">
                    <a:pos x="T4" y="T5"/>
                  </a:cxn>
                  <a:cxn ang="0">
                    <a:pos x="T6" y="T7"/>
                  </a:cxn>
                  <a:cxn ang="0">
                    <a:pos x="T8" y="T9"/>
                  </a:cxn>
                </a:cxnLst>
                <a:rect l="0" t="0" r="r" b="b"/>
                <a:pathLst>
                  <a:path w="94" h="92">
                    <a:moveTo>
                      <a:pt x="94" y="0"/>
                    </a:moveTo>
                    <a:lnTo>
                      <a:pt x="0" y="42"/>
                    </a:lnTo>
                    <a:lnTo>
                      <a:pt x="0" y="92"/>
                    </a:lnTo>
                    <a:lnTo>
                      <a:pt x="94" y="42"/>
                    </a:lnTo>
                    <a:lnTo>
                      <a:pt x="9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2" name="Freeform 617"/>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3" name="Freeform 618"/>
              <p:cNvSpPr/>
              <p:nvPr/>
            </p:nvSpPr>
            <p:spPr bwMode="auto">
              <a:xfrm>
                <a:off x="4634" y="1464"/>
                <a:ext cx="76" cy="70"/>
              </a:xfrm>
              <a:custGeom>
                <a:avLst/>
                <a:gdLst>
                  <a:gd name="T0" fmla="*/ 76 w 76"/>
                  <a:gd name="T1" fmla="*/ 0 h 70"/>
                  <a:gd name="T2" fmla="*/ 0 w 76"/>
                  <a:gd name="T3" fmla="*/ 32 h 70"/>
                  <a:gd name="T4" fmla="*/ 0 w 76"/>
                  <a:gd name="T5" fmla="*/ 70 h 70"/>
                  <a:gd name="T6" fmla="*/ 0 w 76"/>
                  <a:gd name="T7" fmla="*/ 70 h 70"/>
                  <a:gd name="T8" fmla="*/ 76 w 76"/>
                  <a:gd name="T9" fmla="*/ 30 h 70"/>
                  <a:gd name="T10" fmla="*/ 76 w 76"/>
                  <a:gd name="T11" fmla="*/ 0 h 70"/>
                </a:gdLst>
                <a:ahLst/>
                <a:cxnLst>
                  <a:cxn ang="0">
                    <a:pos x="T0" y="T1"/>
                  </a:cxn>
                  <a:cxn ang="0">
                    <a:pos x="T2" y="T3"/>
                  </a:cxn>
                  <a:cxn ang="0">
                    <a:pos x="T4" y="T5"/>
                  </a:cxn>
                  <a:cxn ang="0">
                    <a:pos x="T6" y="T7"/>
                  </a:cxn>
                  <a:cxn ang="0">
                    <a:pos x="T8" y="T9"/>
                  </a:cxn>
                  <a:cxn ang="0">
                    <a:pos x="T10" y="T11"/>
                  </a:cxn>
                </a:cxnLst>
                <a:rect l="0" t="0" r="r" b="b"/>
                <a:pathLst>
                  <a:path w="76" h="70">
                    <a:moveTo>
                      <a:pt x="76" y="0"/>
                    </a:moveTo>
                    <a:lnTo>
                      <a:pt x="0" y="32"/>
                    </a:lnTo>
                    <a:lnTo>
                      <a:pt x="0" y="70"/>
                    </a:lnTo>
                    <a:lnTo>
                      <a:pt x="0" y="7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4" name="Freeform 619"/>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5" name="Freeform 620"/>
              <p:cNvSpPr/>
              <p:nvPr/>
            </p:nvSpPr>
            <p:spPr bwMode="auto">
              <a:xfrm>
                <a:off x="4734" y="1442"/>
                <a:ext cx="28" cy="40"/>
              </a:xfrm>
              <a:custGeom>
                <a:avLst/>
                <a:gdLst>
                  <a:gd name="T0" fmla="*/ 28 w 28"/>
                  <a:gd name="T1" fmla="*/ 0 h 40"/>
                  <a:gd name="T2" fmla="*/ 28 w 28"/>
                  <a:gd name="T3" fmla="*/ 0 h 40"/>
                  <a:gd name="T4" fmla="*/ 0 w 28"/>
                  <a:gd name="T5" fmla="*/ 12 h 40"/>
                  <a:gd name="T6" fmla="*/ 0 w 28"/>
                  <a:gd name="T7" fmla="*/ 40 h 40"/>
                  <a:gd name="T8" fmla="*/ 28 w 28"/>
                  <a:gd name="T9" fmla="*/ 24 h 40"/>
                  <a:gd name="T10" fmla="*/ 28 w 28"/>
                  <a:gd name="T11" fmla="*/ 0 h 40"/>
                </a:gdLst>
                <a:ahLst/>
                <a:cxnLst>
                  <a:cxn ang="0">
                    <a:pos x="T0" y="T1"/>
                  </a:cxn>
                  <a:cxn ang="0">
                    <a:pos x="T2" y="T3"/>
                  </a:cxn>
                  <a:cxn ang="0">
                    <a:pos x="T4" y="T5"/>
                  </a:cxn>
                  <a:cxn ang="0">
                    <a:pos x="T6" y="T7"/>
                  </a:cxn>
                  <a:cxn ang="0">
                    <a:pos x="T8" y="T9"/>
                  </a:cxn>
                  <a:cxn ang="0">
                    <a:pos x="T10" y="T11"/>
                  </a:cxn>
                </a:cxnLst>
                <a:rect l="0" t="0" r="r" b="b"/>
                <a:pathLst>
                  <a:path w="28" h="40">
                    <a:moveTo>
                      <a:pt x="28" y="0"/>
                    </a:moveTo>
                    <a:lnTo>
                      <a:pt x="28" y="0"/>
                    </a:lnTo>
                    <a:lnTo>
                      <a:pt x="0" y="12"/>
                    </a:lnTo>
                    <a:lnTo>
                      <a:pt x="0" y="40"/>
                    </a:lnTo>
                    <a:lnTo>
                      <a:pt x="28" y="24"/>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6" name="Freeform 621"/>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7" name="Freeform 622"/>
              <p:cNvSpPr/>
              <p:nvPr/>
            </p:nvSpPr>
            <p:spPr bwMode="auto">
              <a:xfrm>
                <a:off x="4516" y="1616"/>
                <a:ext cx="40" cy="72"/>
              </a:xfrm>
              <a:custGeom>
                <a:avLst/>
                <a:gdLst>
                  <a:gd name="T0" fmla="*/ 40 w 40"/>
                  <a:gd name="T1" fmla="*/ 0 h 72"/>
                  <a:gd name="T2" fmla="*/ 40 w 40"/>
                  <a:gd name="T3" fmla="*/ 0 h 72"/>
                  <a:gd name="T4" fmla="*/ 0 w 40"/>
                  <a:gd name="T5" fmla="*/ 22 h 72"/>
                  <a:gd name="T6" fmla="*/ 0 w 40"/>
                  <a:gd name="T7" fmla="*/ 72 h 72"/>
                  <a:gd name="T8" fmla="*/ 40 w 40"/>
                  <a:gd name="T9" fmla="*/ 46 h 72"/>
                  <a:gd name="T10" fmla="*/ 40 w 40"/>
                  <a:gd name="T11" fmla="*/ 0 h 72"/>
                </a:gdLst>
                <a:ahLst/>
                <a:cxnLst>
                  <a:cxn ang="0">
                    <a:pos x="T0" y="T1"/>
                  </a:cxn>
                  <a:cxn ang="0">
                    <a:pos x="T2" y="T3"/>
                  </a:cxn>
                  <a:cxn ang="0">
                    <a:pos x="T4" y="T5"/>
                  </a:cxn>
                  <a:cxn ang="0">
                    <a:pos x="T6" y="T7"/>
                  </a:cxn>
                  <a:cxn ang="0">
                    <a:pos x="T8" y="T9"/>
                  </a:cxn>
                  <a:cxn ang="0">
                    <a:pos x="T10" y="T11"/>
                  </a:cxn>
                </a:cxnLst>
                <a:rect l="0" t="0" r="r" b="b"/>
                <a:pathLst>
                  <a:path w="40" h="72">
                    <a:moveTo>
                      <a:pt x="40" y="0"/>
                    </a:moveTo>
                    <a:lnTo>
                      <a:pt x="40" y="0"/>
                    </a:lnTo>
                    <a:lnTo>
                      <a:pt x="0" y="22"/>
                    </a:lnTo>
                    <a:lnTo>
                      <a:pt x="0" y="72"/>
                    </a:lnTo>
                    <a:lnTo>
                      <a:pt x="40" y="46"/>
                    </a:lnTo>
                    <a:lnTo>
                      <a:pt x="4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8" name="Freeform 623"/>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79" name="Freeform 624"/>
              <p:cNvSpPr/>
              <p:nvPr/>
            </p:nvSpPr>
            <p:spPr bwMode="auto">
              <a:xfrm>
                <a:off x="4612" y="1574"/>
                <a:ext cx="22" cy="52"/>
              </a:xfrm>
              <a:custGeom>
                <a:avLst/>
                <a:gdLst>
                  <a:gd name="T0" fmla="*/ 22 w 22"/>
                  <a:gd name="T1" fmla="*/ 0 h 52"/>
                  <a:gd name="T2" fmla="*/ 22 w 22"/>
                  <a:gd name="T3" fmla="*/ 0 h 52"/>
                  <a:gd name="T4" fmla="*/ 0 w 22"/>
                  <a:gd name="T5" fmla="*/ 12 h 52"/>
                  <a:gd name="T6" fmla="*/ 0 w 22"/>
                  <a:gd name="T7" fmla="*/ 52 h 52"/>
                  <a:gd name="T8" fmla="*/ 22 w 22"/>
                  <a:gd name="T9" fmla="*/ 38 h 52"/>
                  <a:gd name="T10" fmla="*/ 22 w 22"/>
                  <a:gd name="T11" fmla="*/ 0 h 52"/>
                </a:gdLst>
                <a:ahLst/>
                <a:cxnLst>
                  <a:cxn ang="0">
                    <a:pos x="T0" y="T1"/>
                  </a:cxn>
                  <a:cxn ang="0">
                    <a:pos x="T2" y="T3"/>
                  </a:cxn>
                  <a:cxn ang="0">
                    <a:pos x="T4" y="T5"/>
                  </a:cxn>
                  <a:cxn ang="0">
                    <a:pos x="T6" y="T7"/>
                  </a:cxn>
                  <a:cxn ang="0">
                    <a:pos x="T8" y="T9"/>
                  </a:cxn>
                  <a:cxn ang="0">
                    <a:pos x="T10" y="T11"/>
                  </a:cxn>
                </a:cxnLst>
                <a:rect l="0" t="0" r="r" b="b"/>
                <a:pathLst>
                  <a:path w="22" h="52">
                    <a:moveTo>
                      <a:pt x="22" y="0"/>
                    </a:moveTo>
                    <a:lnTo>
                      <a:pt x="22" y="0"/>
                    </a:lnTo>
                    <a:lnTo>
                      <a:pt x="0" y="12"/>
                    </a:lnTo>
                    <a:lnTo>
                      <a:pt x="0" y="52"/>
                    </a:lnTo>
                    <a:lnTo>
                      <a:pt x="22" y="38"/>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0" name="Freeform 625"/>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1" name="Freeform 626"/>
              <p:cNvSpPr/>
              <p:nvPr/>
            </p:nvSpPr>
            <p:spPr bwMode="auto">
              <a:xfrm>
                <a:off x="4658" y="1542"/>
                <a:ext cx="36" cy="56"/>
              </a:xfrm>
              <a:custGeom>
                <a:avLst/>
                <a:gdLst>
                  <a:gd name="T0" fmla="*/ 36 w 36"/>
                  <a:gd name="T1" fmla="*/ 0 h 56"/>
                  <a:gd name="T2" fmla="*/ 36 w 36"/>
                  <a:gd name="T3" fmla="*/ 0 h 56"/>
                  <a:gd name="T4" fmla="*/ 0 w 36"/>
                  <a:gd name="T5" fmla="*/ 20 h 56"/>
                  <a:gd name="T6" fmla="*/ 0 w 36"/>
                  <a:gd name="T7" fmla="*/ 56 h 56"/>
                  <a:gd name="T8" fmla="*/ 36 w 36"/>
                  <a:gd name="T9" fmla="*/ 32 h 56"/>
                  <a:gd name="T10" fmla="*/ 36 w 36"/>
                  <a:gd name="T11" fmla="*/ 0 h 56"/>
                </a:gdLst>
                <a:ahLst/>
                <a:cxnLst>
                  <a:cxn ang="0">
                    <a:pos x="T0" y="T1"/>
                  </a:cxn>
                  <a:cxn ang="0">
                    <a:pos x="T2" y="T3"/>
                  </a:cxn>
                  <a:cxn ang="0">
                    <a:pos x="T4" y="T5"/>
                  </a:cxn>
                  <a:cxn ang="0">
                    <a:pos x="T6" y="T7"/>
                  </a:cxn>
                  <a:cxn ang="0">
                    <a:pos x="T8" y="T9"/>
                  </a:cxn>
                  <a:cxn ang="0">
                    <a:pos x="T10" y="T11"/>
                  </a:cxn>
                </a:cxnLst>
                <a:rect l="0" t="0" r="r" b="b"/>
                <a:pathLst>
                  <a:path w="36" h="56">
                    <a:moveTo>
                      <a:pt x="36" y="0"/>
                    </a:moveTo>
                    <a:lnTo>
                      <a:pt x="36" y="0"/>
                    </a:lnTo>
                    <a:lnTo>
                      <a:pt x="0" y="20"/>
                    </a:lnTo>
                    <a:lnTo>
                      <a:pt x="0" y="56"/>
                    </a:lnTo>
                    <a:lnTo>
                      <a:pt x="36" y="3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2" name="Freeform 627"/>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3" name="Freeform 628"/>
              <p:cNvSpPr/>
              <p:nvPr/>
            </p:nvSpPr>
            <p:spPr bwMode="auto">
              <a:xfrm>
                <a:off x="4718" y="1506"/>
                <a:ext cx="44" cy="52"/>
              </a:xfrm>
              <a:custGeom>
                <a:avLst/>
                <a:gdLst>
                  <a:gd name="T0" fmla="*/ 44 w 44"/>
                  <a:gd name="T1" fmla="*/ 0 h 52"/>
                  <a:gd name="T2" fmla="*/ 0 w 44"/>
                  <a:gd name="T3" fmla="*/ 24 h 52"/>
                  <a:gd name="T4" fmla="*/ 0 w 44"/>
                  <a:gd name="T5" fmla="*/ 52 h 52"/>
                  <a:gd name="T6" fmla="*/ 44 w 44"/>
                  <a:gd name="T7" fmla="*/ 26 h 52"/>
                  <a:gd name="T8" fmla="*/ 44 w 44"/>
                  <a:gd name="T9" fmla="*/ 0 h 52"/>
                </a:gdLst>
                <a:ahLst/>
                <a:cxnLst>
                  <a:cxn ang="0">
                    <a:pos x="T0" y="T1"/>
                  </a:cxn>
                  <a:cxn ang="0">
                    <a:pos x="T2" y="T3"/>
                  </a:cxn>
                  <a:cxn ang="0">
                    <a:pos x="T4" y="T5"/>
                  </a:cxn>
                  <a:cxn ang="0">
                    <a:pos x="T6" y="T7"/>
                  </a:cxn>
                  <a:cxn ang="0">
                    <a:pos x="T8" y="T9"/>
                  </a:cxn>
                </a:cxnLst>
                <a:rect l="0" t="0" r="r" b="b"/>
                <a:pathLst>
                  <a:path w="44" h="52">
                    <a:moveTo>
                      <a:pt x="44" y="0"/>
                    </a:moveTo>
                    <a:lnTo>
                      <a:pt x="0" y="24"/>
                    </a:lnTo>
                    <a:lnTo>
                      <a:pt x="0" y="52"/>
                    </a:lnTo>
                    <a:lnTo>
                      <a:pt x="44" y="26"/>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4" name="Freeform 629"/>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5" name="Freeform 630"/>
              <p:cNvSpPr/>
              <p:nvPr/>
            </p:nvSpPr>
            <p:spPr bwMode="auto">
              <a:xfrm>
                <a:off x="4516" y="1682"/>
                <a:ext cx="64" cy="86"/>
              </a:xfrm>
              <a:custGeom>
                <a:avLst/>
                <a:gdLst>
                  <a:gd name="T0" fmla="*/ 64 w 64"/>
                  <a:gd name="T1" fmla="*/ 0 h 86"/>
                  <a:gd name="T2" fmla="*/ 64 w 64"/>
                  <a:gd name="T3" fmla="*/ 0 h 86"/>
                  <a:gd name="T4" fmla="*/ 0 w 64"/>
                  <a:gd name="T5" fmla="*/ 36 h 86"/>
                  <a:gd name="T6" fmla="*/ 0 w 64"/>
                  <a:gd name="T7" fmla="*/ 86 h 86"/>
                  <a:gd name="T8" fmla="*/ 64 w 64"/>
                  <a:gd name="T9" fmla="*/ 42 h 86"/>
                  <a:gd name="T10" fmla="*/ 64 w 64"/>
                  <a:gd name="T11" fmla="*/ 0 h 86"/>
                </a:gdLst>
                <a:ahLst/>
                <a:cxnLst>
                  <a:cxn ang="0">
                    <a:pos x="T0" y="T1"/>
                  </a:cxn>
                  <a:cxn ang="0">
                    <a:pos x="T2" y="T3"/>
                  </a:cxn>
                  <a:cxn ang="0">
                    <a:pos x="T4" y="T5"/>
                  </a:cxn>
                  <a:cxn ang="0">
                    <a:pos x="T6" y="T7"/>
                  </a:cxn>
                  <a:cxn ang="0">
                    <a:pos x="T8" y="T9"/>
                  </a:cxn>
                  <a:cxn ang="0">
                    <a:pos x="T10" y="T11"/>
                  </a:cxn>
                </a:cxnLst>
                <a:rect l="0" t="0" r="r" b="b"/>
                <a:pathLst>
                  <a:path w="64" h="86">
                    <a:moveTo>
                      <a:pt x="64" y="0"/>
                    </a:moveTo>
                    <a:lnTo>
                      <a:pt x="64" y="0"/>
                    </a:lnTo>
                    <a:lnTo>
                      <a:pt x="0" y="36"/>
                    </a:lnTo>
                    <a:lnTo>
                      <a:pt x="0" y="86"/>
                    </a:lnTo>
                    <a:lnTo>
                      <a:pt x="64" y="42"/>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6" name="Freeform 631"/>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7" name="Freeform 632"/>
              <p:cNvSpPr/>
              <p:nvPr/>
            </p:nvSpPr>
            <p:spPr bwMode="auto">
              <a:xfrm>
                <a:off x="4604" y="1636"/>
                <a:ext cx="54" cy="72"/>
              </a:xfrm>
              <a:custGeom>
                <a:avLst/>
                <a:gdLst>
                  <a:gd name="T0" fmla="*/ 54 w 54"/>
                  <a:gd name="T1" fmla="*/ 0 h 72"/>
                  <a:gd name="T2" fmla="*/ 0 w 54"/>
                  <a:gd name="T3" fmla="*/ 32 h 72"/>
                  <a:gd name="T4" fmla="*/ 0 w 54"/>
                  <a:gd name="T5" fmla="*/ 72 h 72"/>
                  <a:gd name="T6" fmla="*/ 54 w 54"/>
                  <a:gd name="T7" fmla="*/ 34 h 72"/>
                  <a:gd name="T8" fmla="*/ 54 w 54"/>
                  <a:gd name="T9" fmla="*/ 0 h 72"/>
                </a:gdLst>
                <a:ahLst/>
                <a:cxnLst>
                  <a:cxn ang="0">
                    <a:pos x="T0" y="T1"/>
                  </a:cxn>
                  <a:cxn ang="0">
                    <a:pos x="T2" y="T3"/>
                  </a:cxn>
                  <a:cxn ang="0">
                    <a:pos x="T4" y="T5"/>
                  </a:cxn>
                  <a:cxn ang="0">
                    <a:pos x="T6" y="T7"/>
                  </a:cxn>
                  <a:cxn ang="0">
                    <a:pos x="T8" y="T9"/>
                  </a:cxn>
                </a:cxnLst>
                <a:rect l="0" t="0" r="r" b="b"/>
                <a:pathLst>
                  <a:path w="54" h="72">
                    <a:moveTo>
                      <a:pt x="54" y="0"/>
                    </a:moveTo>
                    <a:lnTo>
                      <a:pt x="0" y="32"/>
                    </a:lnTo>
                    <a:lnTo>
                      <a:pt x="0" y="72"/>
                    </a:lnTo>
                    <a:lnTo>
                      <a:pt x="54" y="34"/>
                    </a:lnTo>
                    <a:lnTo>
                      <a:pt x="5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8" name="Freeform 633"/>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89" name="Freeform 634"/>
              <p:cNvSpPr/>
              <p:nvPr/>
            </p:nvSpPr>
            <p:spPr bwMode="auto">
              <a:xfrm>
                <a:off x="4682" y="1576"/>
                <a:ext cx="80" cy="78"/>
              </a:xfrm>
              <a:custGeom>
                <a:avLst/>
                <a:gdLst>
                  <a:gd name="T0" fmla="*/ 80 w 80"/>
                  <a:gd name="T1" fmla="*/ 0 h 78"/>
                  <a:gd name="T2" fmla="*/ 80 w 80"/>
                  <a:gd name="T3" fmla="*/ 0 h 78"/>
                  <a:gd name="T4" fmla="*/ 0 w 80"/>
                  <a:gd name="T5" fmla="*/ 46 h 78"/>
                  <a:gd name="T6" fmla="*/ 0 w 80"/>
                  <a:gd name="T7" fmla="*/ 78 h 78"/>
                  <a:gd name="T8" fmla="*/ 0 w 80"/>
                  <a:gd name="T9" fmla="*/ 78 h 78"/>
                  <a:gd name="T10" fmla="*/ 80 w 80"/>
                  <a:gd name="T11" fmla="*/ 24 h 78"/>
                  <a:gd name="T12" fmla="*/ 80 w 80"/>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80" h="78">
                    <a:moveTo>
                      <a:pt x="80" y="0"/>
                    </a:moveTo>
                    <a:lnTo>
                      <a:pt x="80" y="0"/>
                    </a:lnTo>
                    <a:lnTo>
                      <a:pt x="0" y="46"/>
                    </a:lnTo>
                    <a:lnTo>
                      <a:pt x="0" y="78"/>
                    </a:lnTo>
                    <a:lnTo>
                      <a:pt x="0" y="78"/>
                    </a:lnTo>
                    <a:lnTo>
                      <a:pt x="80" y="24"/>
                    </a:lnTo>
                    <a:lnTo>
                      <a:pt x="8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0" name="Freeform 635"/>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1" name="Freeform 636"/>
              <p:cNvSpPr/>
              <p:nvPr/>
            </p:nvSpPr>
            <p:spPr bwMode="auto">
              <a:xfrm>
                <a:off x="4516" y="1776"/>
                <a:ext cx="36" cy="74"/>
              </a:xfrm>
              <a:custGeom>
                <a:avLst/>
                <a:gdLst>
                  <a:gd name="T0" fmla="*/ 36 w 36"/>
                  <a:gd name="T1" fmla="*/ 0 h 74"/>
                  <a:gd name="T2" fmla="*/ 36 w 36"/>
                  <a:gd name="T3" fmla="*/ 0 h 74"/>
                  <a:gd name="T4" fmla="*/ 0 w 36"/>
                  <a:gd name="T5" fmla="*/ 24 h 74"/>
                  <a:gd name="T6" fmla="*/ 0 w 36"/>
                  <a:gd name="T7" fmla="*/ 74 h 74"/>
                  <a:gd name="T8" fmla="*/ 36 w 36"/>
                  <a:gd name="T9" fmla="*/ 46 h 74"/>
                  <a:gd name="T10" fmla="*/ 36 w 36"/>
                  <a:gd name="T11" fmla="*/ 0 h 74"/>
                </a:gdLst>
                <a:ahLst/>
                <a:cxnLst>
                  <a:cxn ang="0">
                    <a:pos x="T0" y="T1"/>
                  </a:cxn>
                  <a:cxn ang="0">
                    <a:pos x="T2" y="T3"/>
                  </a:cxn>
                  <a:cxn ang="0">
                    <a:pos x="T4" y="T5"/>
                  </a:cxn>
                  <a:cxn ang="0">
                    <a:pos x="T6" y="T7"/>
                  </a:cxn>
                  <a:cxn ang="0">
                    <a:pos x="T8" y="T9"/>
                  </a:cxn>
                  <a:cxn ang="0">
                    <a:pos x="T10" y="T11"/>
                  </a:cxn>
                </a:cxnLst>
                <a:rect l="0" t="0" r="r" b="b"/>
                <a:pathLst>
                  <a:path w="36" h="74">
                    <a:moveTo>
                      <a:pt x="36" y="0"/>
                    </a:moveTo>
                    <a:lnTo>
                      <a:pt x="36" y="0"/>
                    </a:lnTo>
                    <a:lnTo>
                      <a:pt x="0" y="24"/>
                    </a:lnTo>
                    <a:lnTo>
                      <a:pt x="0" y="74"/>
                    </a:lnTo>
                    <a:lnTo>
                      <a:pt x="36" y="46"/>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2" name="Freeform 637"/>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3" name="Freeform 638"/>
              <p:cNvSpPr/>
              <p:nvPr/>
            </p:nvSpPr>
            <p:spPr bwMode="auto">
              <a:xfrm>
                <a:off x="4630" y="1674"/>
                <a:ext cx="76" cy="90"/>
              </a:xfrm>
              <a:custGeom>
                <a:avLst/>
                <a:gdLst>
                  <a:gd name="T0" fmla="*/ 76 w 76"/>
                  <a:gd name="T1" fmla="*/ 0 h 90"/>
                  <a:gd name="T2" fmla="*/ 0 w 76"/>
                  <a:gd name="T3" fmla="*/ 50 h 90"/>
                  <a:gd name="T4" fmla="*/ 0 w 76"/>
                  <a:gd name="T5" fmla="*/ 90 h 90"/>
                  <a:gd name="T6" fmla="*/ 0 w 76"/>
                  <a:gd name="T7" fmla="*/ 90 h 90"/>
                  <a:gd name="T8" fmla="*/ 76 w 76"/>
                  <a:gd name="T9" fmla="*/ 30 h 90"/>
                  <a:gd name="T10" fmla="*/ 76 w 76"/>
                  <a:gd name="T11" fmla="*/ 0 h 90"/>
                </a:gdLst>
                <a:ahLst/>
                <a:cxnLst>
                  <a:cxn ang="0">
                    <a:pos x="T0" y="T1"/>
                  </a:cxn>
                  <a:cxn ang="0">
                    <a:pos x="T2" y="T3"/>
                  </a:cxn>
                  <a:cxn ang="0">
                    <a:pos x="T4" y="T5"/>
                  </a:cxn>
                  <a:cxn ang="0">
                    <a:pos x="T6" y="T7"/>
                  </a:cxn>
                  <a:cxn ang="0">
                    <a:pos x="T8" y="T9"/>
                  </a:cxn>
                  <a:cxn ang="0">
                    <a:pos x="T10" y="T11"/>
                  </a:cxn>
                </a:cxnLst>
                <a:rect l="0" t="0" r="r" b="b"/>
                <a:pathLst>
                  <a:path w="76" h="90">
                    <a:moveTo>
                      <a:pt x="76" y="0"/>
                    </a:moveTo>
                    <a:lnTo>
                      <a:pt x="0" y="50"/>
                    </a:lnTo>
                    <a:lnTo>
                      <a:pt x="0" y="90"/>
                    </a:lnTo>
                    <a:lnTo>
                      <a:pt x="0" y="90"/>
                    </a:lnTo>
                    <a:lnTo>
                      <a:pt x="76" y="30"/>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4" name="Freeform 639"/>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5" name="Freeform 640"/>
              <p:cNvSpPr/>
              <p:nvPr/>
            </p:nvSpPr>
            <p:spPr bwMode="auto">
              <a:xfrm>
                <a:off x="4730" y="1638"/>
                <a:ext cx="32" cy="48"/>
              </a:xfrm>
              <a:custGeom>
                <a:avLst/>
                <a:gdLst>
                  <a:gd name="T0" fmla="*/ 32 w 32"/>
                  <a:gd name="T1" fmla="*/ 0 h 48"/>
                  <a:gd name="T2" fmla="*/ 32 w 32"/>
                  <a:gd name="T3" fmla="*/ 0 h 48"/>
                  <a:gd name="T4" fmla="*/ 0 w 32"/>
                  <a:gd name="T5" fmla="*/ 20 h 48"/>
                  <a:gd name="T6" fmla="*/ 0 w 32"/>
                  <a:gd name="T7" fmla="*/ 48 h 48"/>
                  <a:gd name="T8" fmla="*/ 32 w 32"/>
                  <a:gd name="T9" fmla="*/ 24 h 48"/>
                  <a:gd name="T10" fmla="*/ 32 w 32"/>
                  <a:gd name="T11" fmla="*/ 0 h 48"/>
                </a:gdLst>
                <a:ahLst/>
                <a:cxnLst>
                  <a:cxn ang="0">
                    <a:pos x="T0" y="T1"/>
                  </a:cxn>
                  <a:cxn ang="0">
                    <a:pos x="T2" y="T3"/>
                  </a:cxn>
                  <a:cxn ang="0">
                    <a:pos x="T4" y="T5"/>
                  </a:cxn>
                  <a:cxn ang="0">
                    <a:pos x="T6" y="T7"/>
                  </a:cxn>
                  <a:cxn ang="0">
                    <a:pos x="T8" y="T9"/>
                  </a:cxn>
                  <a:cxn ang="0">
                    <a:pos x="T10" y="T11"/>
                  </a:cxn>
                </a:cxnLst>
                <a:rect l="0" t="0" r="r" b="b"/>
                <a:pathLst>
                  <a:path w="32" h="48">
                    <a:moveTo>
                      <a:pt x="32" y="0"/>
                    </a:moveTo>
                    <a:lnTo>
                      <a:pt x="32" y="0"/>
                    </a:lnTo>
                    <a:lnTo>
                      <a:pt x="0" y="20"/>
                    </a:lnTo>
                    <a:lnTo>
                      <a:pt x="0" y="48"/>
                    </a:lnTo>
                    <a:lnTo>
                      <a:pt x="32" y="24"/>
                    </a:lnTo>
                    <a:lnTo>
                      <a:pt x="3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6" name="Freeform 641"/>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7" name="Freeform 642"/>
              <p:cNvSpPr/>
              <p:nvPr/>
            </p:nvSpPr>
            <p:spPr bwMode="auto">
              <a:xfrm>
                <a:off x="4516" y="1814"/>
                <a:ext cx="92" cy="114"/>
              </a:xfrm>
              <a:custGeom>
                <a:avLst/>
                <a:gdLst>
                  <a:gd name="T0" fmla="*/ 92 w 92"/>
                  <a:gd name="T1" fmla="*/ 0 h 114"/>
                  <a:gd name="T2" fmla="*/ 92 w 92"/>
                  <a:gd name="T3" fmla="*/ 0 h 114"/>
                  <a:gd name="T4" fmla="*/ 0 w 92"/>
                  <a:gd name="T5" fmla="*/ 64 h 114"/>
                  <a:gd name="T6" fmla="*/ 0 w 92"/>
                  <a:gd name="T7" fmla="*/ 114 h 114"/>
                  <a:gd name="T8" fmla="*/ 92 w 92"/>
                  <a:gd name="T9" fmla="*/ 40 h 114"/>
                  <a:gd name="T10" fmla="*/ 92 w 92"/>
                  <a:gd name="T11" fmla="*/ 0 h 114"/>
                </a:gdLst>
                <a:ahLst/>
                <a:cxnLst>
                  <a:cxn ang="0">
                    <a:pos x="T0" y="T1"/>
                  </a:cxn>
                  <a:cxn ang="0">
                    <a:pos x="T2" y="T3"/>
                  </a:cxn>
                  <a:cxn ang="0">
                    <a:pos x="T4" y="T5"/>
                  </a:cxn>
                  <a:cxn ang="0">
                    <a:pos x="T6" y="T7"/>
                  </a:cxn>
                  <a:cxn ang="0">
                    <a:pos x="T8" y="T9"/>
                  </a:cxn>
                  <a:cxn ang="0">
                    <a:pos x="T10" y="T11"/>
                  </a:cxn>
                </a:cxnLst>
                <a:rect l="0" t="0" r="r" b="b"/>
                <a:pathLst>
                  <a:path w="92" h="114">
                    <a:moveTo>
                      <a:pt x="92" y="0"/>
                    </a:moveTo>
                    <a:lnTo>
                      <a:pt x="92" y="0"/>
                    </a:lnTo>
                    <a:lnTo>
                      <a:pt x="0" y="64"/>
                    </a:lnTo>
                    <a:lnTo>
                      <a:pt x="0" y="114"/>
                    </a:lnTo>
                    <a:lnTo>
                      <a:pt x="92" y="40"/>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8" name="Freeform 643"/>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99" name="Freeform 644"/>
              <p:cNvSpPr/>
              <p:nvPr/>
            </p:nvSpPr>
            <p:spPr bwMode="auto">
              <a:xfrm>
                <a:off x="4632" y="1776"/>
                <a:ext cx="30" cy="58"/>
              </a:xfrm>
              <a:custGeom>
                <a:avLst/>
                <a:gdLst>
                  <a:gd name="T0" fmla="*/ 30 w 30"/>
                  <a:gd name="T1" fmla="*/ 0 h 58"/>
                  <a:gd name="T2" fmla="*/ 30 w 30"/>
                  <a:gd name="T3" fmla="*/ 0 h 58"/>
                  <a:gd name="T4" fmla="*/ 0 w 30"/>
                  <a:gd name="T5" fmla="*/ 20 h 58"/>
                  <a:gd name="T6" fmla="*/ 0 w 30"/>
                  <a:gd name="T7" fmla="*/ 58 h 58"/>
                  <a:gd name="T8" fmla="*/ 0 w 30"/>
                  <a:gd name="T9" fmla="*/ 58 h 58"/>
                  <a:gd name="T10" fmla="*/ 30 w 30"/>
                  <a:gd name="T11" fmla="*/ 34 h 58"/>
                  <a:gd name="T12" fmla="*/ 30 w 30"/>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30" h="58">
                    <a:moveTo>
                      <a:pt x="30" y="0"/>
                    </a:moveTo>
                    <a:lnTo>
                      <a:pt x="30" y="0"/>
                    </a:lnTo>
                    <a:lnTo>
                      <a:pt x="0" y="20"/>
                    </a:lnTo>
                    <a:lnTo>
                      <a:pt x="0" y="58"/>
                    </a:lnTo>
                    <a:lnTo>
                      <a:pt x="0" y="58"/>
                    </a:lnTo>
                    <a:lnTo>
                      <a:pt x="30" y="34"/>
                    </a:lnTo>
                    <a:lnTo>
                      <a:pt x="3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0" name="Freeform 645"/>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1" name="Freeform 646"/>
              <p:cNvSpPr/>
              <p:nvPr/>
            </p:nvSpPr>
            <p:spPr bwMode="auto">
              <a:xfrm>
                <a:off x="4686" y="1704"/>
                <a:ext cx="76" cy="86"/>
              </a:xfrm>
              <a:custGeom>
                <a:avLst/>
                <a:gdLst>
                  <a:gd name="T0" fmla="*/ 76 w 76"/>
                  <a:gd name="T1" fmla="*/ 0 h 86"/>
                  <a:gd name="T2" fmla="*/ 76 w 76"/>
                  <a:gd name="T3" fmla="*/ 0 h 86"/>
                  <a:gd name="T4" fmla="*/ 0 w 76"/>
                  <a:gd name="T5" fmla="*/ 54 h 86"/>
                  <a:gd name="T6" fmla="*/ 0 w 76"/>
                  <a:gd name="T7" fmla="*/ 86 h 86"/>
                  <a:gd name="T8" fmla="*/ 76 w 76"/>
                  <a:gd name="T9" fmla="*/ 26 h 86"/>
                  <a:gd name="T10" fmla="*/ 76 w 76"/>
                  <a:gd name="T11" fmla="*/ 0 h 86"/>
                </a:gdLst>
                <a:ahLst/>
                <a:cxnLst>
                  <a:cxn ang="0">
                    <a:pos x="T0" y="T1"/>
                  </a:cxn>
                  <a:cxn ang="0">
                    <a:pos x="T2" y="T3"/>
                  </a:cxn>
                  <a:cxn ang="0">
                    <a:pos x="T4" y="T5"/>
                  </a:cxn>
                  <a:cxn ang="0">
                    <a:pos x="T6" y="T7"/>
                  </a:cxn>
                  <a:cxn ang="0">
                    <a:pos x="T8" y="T9"/>
                  </a:cxn>
                  <a:cxn ang="0">
                    <a:pos x="T10" y="T11"/>
                  </a:cxn>
                </a:cxnLst>
                <a:rect l="0" t="0" r="r" b="b"/>
                <a:pathLst>
                  <a:path w="76" h="86">
                    <a:moveTo>
                      <a:pt x="76" y="0"/>
                    </a:moveTo>
                    <a:lnTo>
                      <a:pt x="76" y="0"/>
                    </a:lnTo>
                    <a:lnTo>
                      <a:pt x="0" y="54"/>
                    </a:lnTo>
                    <a:lnTo>
                      <a:pt x="0" y="86"/>
                    </a:lnTo>
                    <a:lnTo>
                      <a:pt x="76" y="26"/>
                    </a:lnTo>
                    <a:lnTo>
                      <a:pt x="7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2" name="Freeform 647"/>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3" name="Freeform 648"/>
              <p:cNvSpPr/>
              <p:nvPr/>
            </p:nvSpPr>
            <p:spPr bwMode="auto">
              <a:xfrm>
                <a:off x="4516" y="1918"/>
                <a:ext cx="52" cy="91"/>
              </a:xfrm>
              <a:custGeom>
                <a:avLst/>
                <a:gdLst>
                  <a:gd name="T0" fmla="*/ 52 w 52"/>
                  <a:gd name="T1" fmla="*/ 0 h 91"/>
                  <a:gd name="T2" fmla="*/ 52 w 52"/>
                  <a:gd name="T3" fmla="*/ 0 h 91"/>
                  <a:gd name="T4" fmla="*/ 0 w 52"/>
                  <a:gd name="T5" fmla="*/ 40 h 91"/>
                  <a:gd name="T6" fmla="*/ 0 w 52"/>
                  <a:gd name="T7" fmla="*/ 91 h 91"/>
                  <a:gd name="T8" fmla="*/ 52 w 52"/>
                  <a:gd name="T9" fmla="*/ 47 h 91"/>
                  <a:gd name="T10" fmla="*/ 52 w 52"/>
                  <a:gd name="T11" fmla="*/ 0 h 91"/>
                </a:gdLst>
                <a:ahLst/>
                <a:cxnLst>
                  <a:cxn ang="0">
                    <a:pos x="T0" y="T1"/>
                  </a:cxn>
                  <a:cxn ang="0">
                    <a:pos x="T2" y="T3"/>
                  </a:cxn>
                  <a:cxn ang="0">
                    <a:pos x="T4" y="T5"/>
                  </a:cxn>
                  <a:cxn ang="0">
                    <a:pos x="T6" y="T7"/>
                  </a:cxn>
                  <a:cxn ang="0">
                    <a:pos x="T8" y="T9"/>
                  </a:cxn>
                  <a:cxn ang="0">
                    <a:pos x="T10" y="T11"/>
                  </a:cxn>
                </a:cxnLst>
                <a:rect l="0" t="0" r="r" b="b"/>
                <a:pathLst>
                  <a:path w="52" h="91">
                    <a:moveTo>
                      <a:pt x="52" y="0"/>
                    </a:moveTo>
                    <a:lnTo>
                      <a:pt x="52" y="0"/>
                    </a:lnTo>
                    <a:lnTo>
                      <a:pt x="0" y="40"/>
                    </a:lnTo>
                    <a:lnTo>
                      <a:pt x="0" y="91"/>
                    </a:lnTo>
                    <a:lnTo>
                      <a:pt x="52" y="47"/>
                    </a:lnTo>
                    <a:lnTo>
                      <a:pt x="5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4" name="Freeform 649"/>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5" name="Freeform 650"/>
              <p:cNvSpPr/>
              <p:nvPr/>
            </p:nvSpPr>
            <p:spPr bwMode="auto">
              <a:xfrm>
                <a:off x="4592" y="1830"/>
                <a:ext cx="90" cy="112"/>
              </a:xfrm>
              <a:custGeom>
                <a:avLst/>
                <a:gdLst>
                  <a:gd name="T0" fmla="*/ 90 w 90"/>
                  <a:gd name="T1" fmla="*/ 0 h 112"/>
                  <a:gd name="T2" fmla="*/ 0 w 90"/>
                  <a:gd name="T3" fmla="*/ 70 h 112"/>
                  <a:gd name="T4" fmla="*/ 0 w 90"/>
                  <a:gd name="T5" fmla="*/ 112 h 112"/>
                  <a:gd name="T6" fmla="*/ 0 w 90"/>
                  <a:gd name="T7" fmla="*/ 112 h 112"/>
                  <a:gd name="T8" fmla="*/ 90 w 90"/>
                  <a:gd name="T9" fmla="*/ 32 h 112"/>
                  <a:gd name="T10" fmla="*/ 90 w 90"/>
                  <a:gd name="T11" fmla="*/ 0 h 112"/>
                </a:gdLst>
                <a:ahLst/>
                <a:cxnLst>
                  <a:cxn ang="0">
                    <a:pos x="T0" y="T1"/>
                  </a:cxn>
                  <a:cxn ang="0">
                    <a:pos x="T2" y="T3"/>
                  </a:cxn>
                  <a:cxn ang="0">
                    <a:pos x="T4" y="T5"/>
                  </a:cxn>
                  <a:cxn ang="0">
                    <a:pos x="T6" y="T7"/>
                  </a:cxn>
                  <a:cxn ang="0">
                    <a:pos x="T8" y="T9"/>
                  </a:cxn>
                  <a:cxn ang="0">
                    <a:pos x="T10" y="T11"/>
                  </a:cxn>
                </a:cxnLst>
                <a:rect l="0" t="0" r="r" b="b"/>
                <a:pathLst>
                  <a:path w="90" h="112">
                    <a:moveTo>
                      <a:pt x="90" y="0"/>
                    </a:moveTo>
                    <a:lnTo>
                      <a:pt x="0" y="70"/>
                    </a:lnTo>
                    <a:lnTo>
                      <a:pt x="0" y="112"/>
                    </a:lnTo>
                    <a:lnTo>
                      <a:pt x="0" y="112"/>
                    </a:lnTo>
                    <a:lnTo>
                      <a:pt x="90" y="32"/>
                    </a:lnTo>
                    <a:lnTo>
                      <a:pt x="9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6" name="Freeform 651"/>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7" name="Freeform 652"/>
              <p:cNvSpPr/>
              <p:nvPr/>
            </p:nvSpPr>
            <p:spPr bwMode="auto">
              <a:xfrm>
                <a:off x="4736" y="1768"/>
                <a:ext cx="26" cy="48"/>
              </a:xfrm>
              <a:custGeom>
                <a:avLst/>
                <a:gdLst>
                  <a:gd name="T0" fmla="*/ 26 w 26"/>
                  <a:gd name="T1" fmla="*/ 0 h 48"/>
                  <a:gd name="T2" fmla="*/ 26 w 26"/>
                  <a:gd name="T3" fmla="*/ 0 h 48"/>
                  <a:gd name="T4" fmla="*/ 0 w 26"/>
                  <a:gd name="T5" fmla="*/ 20 h 48"/>
                  <a:gd name="T6" fmla="*/ 0 w 26"/>
                  <a:gd name="T7" fmla="*/ 48 h 48"/>
                  <a:gd name="T8" fmla="*/ 0 w 26"/>
                  <a:gd name="T9" fmla="*/ 48 h 48"/>
                  <a:gd name="T10" fmla="*/ 26 w 26"/>
                  <a:gd name="T11" fmla="*/ 24 h 48"/>
                  <a:gd name="T12" fmla="*/ 26 w 26"/>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6" h="48">
                    <a:moveTo>
                      <a:pt x="26" y="0"/>
                    </a:moveTo>
                    <a:lnTo>
                      <a:pt x="26" y="0"/>
                    </a:lnTo>
                    <a:lnTo>
                      <a:pt x="0" y="20"/>
                    </a:lnTo>
                    <a:lnTo>
                      <a:pt x="0" y="48"/>
                    </a:lnTo>
                    <a:lnTo>
                      <a:pt x="0" y="48"/>
                    </a:lnTo>
                    <a:lnTo>
                      <a:pt x="26" y="24"/>
                    </a:lnTo>
                    <a:lnTo>
                      <a:pt x="2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8" name="Freeform 653"/>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09" name="Freeform 654"/>
              <p:cNvSpPr/>
              <p:nvPr/>
            </p:nvSpPr>
            <p:spPr bwMode="auto">
              <a:xfrm>
                <a:off x="4516" y="2017"/>
                <a:ext cx="28" cy="72"/>
              </a:xfrm>
              <a:custGeom>
                <a:avLst/>
                <a:gdLst>
                  <a:gd name="T0" fmla="*/ 28 w 28"/>
                  <a:gd name="T1" fmla="*/ 0 h 72"/>
                  <a:gd name="T2" fmla="*/ 28 w 28"/>
                  <a:gd name="T3" fmla="*/ 0 h 72"/>
                  <a:gd name="T4" fmla="*/ 0 w 28"/>
                  <a:gd name="T5" fmla="*/ 22 h 72"/>
                  <a:gd name="T6" fmla="*/ 0 w 28"/>
                  <a:gd name="T7" fmla="*/ 72 h 72"/>
                  <a:gd name="T8" fmla="*/ 28 w 28"/>
                  <a:gd name="T9" fmla="*/ 46 h 72"/>
                  <a:gd name="T10" fmla="*/ 28 w 28"/>
                  <a:gd name="T11" fmla="*/ 0 h 72"/>
                </a:gdLst>
                <a:ahLst/>
                <a:cxnLst>
                  <a:cxn ang="0">
                    <a:pos x="T0" y="T1"/>
                  </a:cxn>
                  <a:cxn ang="0">
                    <a:pos x="T2" y="T3"/>
                  </a:cxn>
                  <a:cxn ang="0">
                    <a:pos x="T4" y="T5"/>
                  </a:cxn>
                  <a:cxn ang="0">
                    <a:pos x="T6" y="T7"/>
                  </a:cxn>
                  <a:cxn ang="0">
                    <a:pos x="T8" y="T9"/>
                  </a:cxn>
                  <a:cxn ang="0">
                    <a:pos x="T10" y="T11"/>
                  </a:cxn>
                </a:cxnLst>
                <a:rect l="0" t="0" r="r" b="b"/>
                <a:pathLst>
                  <a:path w="28" h="72">
                    <a:moveTo>
                      <a:pt x="28" y="0"/>
                    </a:moveTo>
                    <a:lnTo>
                      <a:pt x="28" y="0"/>
                    </a:lnTo>
                    <a:lnTo>
                      <a:pt x="0" y="22"/>
                    </a:lnTo>
                    <a:lnTo>
                      <a:pt x="0" y="72"/>
                    </a:lnTo>
                    <a:lnTo>
                      <a:pt x="28" y="46"/>
                    </a:lnTo>
                    <a:lnTo>
                      <a:pt x="2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0" name="Freeform 655"/>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1" name="Freeform 656"/>
              <p:cNvSpPr/>
              <p:nvPr/>
            </p:nvSpPr>
            <p:spPr bwMode="auto">
              <a:xfrm>
                <a:off x="4568" y="1922"/>
                <a:ext cx="86" cy="119"/>
              </a:xfrm>
              <a:custGeom>
                <a:avLst/>
                <a:gdLst>
                  <a:gd name="T0" fmla="*/ 86 w 86"/>
                  <a:gd name="T1" fmla="*/ 0 h 119"/>
                  <a:gd name="T2" fmla="*/ 86 w 86"/>
                  <a:gd name="T3" fmla="*/ 0 h 119"/>
                  <a:gd name="T4" fmla="*/ 0 w 86"/>
                  <a:gd name="T5" fmla="*/ 75 h 119"/>
                  <a:gd name="T6" fmla="*/ 0 w 86"/>
                  <a:gd name="T7" fmla="*/ 119 h 119"/>
                  <a:gd name="T8" fmla="*/ 86 w 86"/>
                  <a:gd name="T9" fmla="*/ 36 h 119"/>
                  <a:gd name="T10" fmla="*/ 86 w 86"/>
                  <a:gd name="T11" fmla="*/ 0 h 119"/>
                </a:gdLst>
                <a:ahLst/>
                <a:cxnLst>
                  <a:cxn ang="0">
                    <a:pos x="T0" y="T1"/>
                  </a:cxn>
                  <a:cxn ang="0">
                    <a:pos x="T2" y="T3"/>
                  </a:cxn>
                  <a:cxn ang="0">
                    <a:pos x="T4" y="T5"/>
                  </a:cxn>
                  <a:cxn ang="0">
                    <a:pos x="T6" y="T7"/>
                  </a:cxn>
                  <a:cxn ang="0">
                    <a:pos x="T8" y="T9"/>
                  </a:cxn>
                  <a:cxn ang="0">
                    <a:pos x="T10" y="T11"/>
                  </a:cxn>
                </a:cxnLst>
                <a:rect l="0" t="0" r="r" b="b"/>
                <a:pathLst>
                  <a:path w="86" h="119">
                    <a:moveTo>
                      <a:pt x="86" y="0"/>
                    </a:moveTo>
                    <a:lnTo>
                      <a:pt x="86" y="0"/>
                    </a:lnTo>
                    <a:lnTo>
                      <a:pt x="0" y="75"/>
                    </a:lnTo>
                    <a:lnTo>
                      <a:pt x="0" y="119"/>
                    </a:lnTo>
                    <a:lnTo>
                      <a:pt x="86" y="36"/>
                    </a:lnTo>
                    <a:lnTo>
                      <a:pt x="8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2" name="Freeform 657"/>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3" name="Freeform 658"/>
              <p:cNvSpPr/>
              <p:nvPr/>
            </p:nvSpPr>
            <p:spPr bwMode="auto">
              <a:xfrm>
                <a:off x="4678" y="1832"/>
                <a:ext cx="84" cy="104"/>
              </a:xfrm>
              <a:custGeom>
                <a:avLst/>
                <a:gdLst>
                  <a:gd name="T0" fmla="*/ 84 w 84"/>
                  <a:gd name="T1" fmla="*/ 0 h 104"/>
                  <a:gd name="T2" fmla="*/ 84 w 84"/>
                  <a:gd name="T3" fmla="*/ 0 h 104"/>
                  <a:gd name="T4" fmla="*/ 0 w 84"/>
                  <a:gd name="T5" fmla="*/ 70 h 104"/>
                  <a:gd name="T6" fmla="*/ 0 w 84"/>
                  <a:gd name="T7" fmla="*/ 104 h 104"/>
                  <a:gd name="T8" fmla="*/ 84 w 84"/>
                  <a:gd name="T9" fmla="*/ 26 h 104"/>
                  <a:gd name="T10" fmla="*/ 84 w 84"/>
                  <a:gd name="T11" fmla="*/ 0 h 104"/>
                </a:gdLst>
                <a:ahLst/>
                <a:cxnLst>
                  <a:cxn ang="0">
                    <a:pos x="T0" y="T1"/>
                  </a:cxn>
                  <a:cxn ang="0">
                    <a:pos x="T2" y="T3"/>
                  </a:cxn>
                  <a:cxn ang="0">
                    <a:pos x="T4" y="T5"/>
                  </a:cxn>
                  <a:cxn ang="0">
                    <a:pos x="T6" y="T7"/>
                  </a:cxn>
                  <a:cxn ang="0">
                    <a:pos x="T8" y="T9"/>
                  </a:cxn>
                  <a:cxn ang="0">
                    <a:pos x="T10" y="T11"/>
                  </a:cxn>
                </a:cxnLst>
                <a:rect l="0" t="0" r="r" b="b"/>
                <a:pathLst>
                  <a:path w="84" h="104">
                    <a:moveTo>
                      <a:pt x="84" y="0"/>
                    </a:moveTo>
                    <a:lnTo>
                      <a:pt x="84" y="0"/>
                    </a:lnTo>
                    <a:lnTo>
                      <a:pt x="0" y="70"/>
                    </a:lnTo>
                    <a:lnTo>
                      <a:pt x="0" y="104"/>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4" name="Freeform 659"/>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5" name="Freeform 660"/>
              <p:cNvSpPr/>
              <p:nvPr/>
            </p:nvSpPr>
            <p:spPr bwMode="auto">
              <a:xfrm>
                <a:off x="4516" y="2069"/>
                <a:ext cx="60" cy="104"/>
              </a:xfrm>
              <a:custGeom>
                <a:avLst/>
                <a:gdLst>
                  <a:gd name="T0" fmla="*/ 60 w 60"/>
                  <a:gd name="T1" fmla="*/ 0 h 104"/>
                  <a:gd name="T2" fmla="*/ 60 w 60"/>
                  <a:gd name="T3" fmla="*/ 0 h 104"/>
                  <a:gd name="T4" fmla="*/ 0 w 60"/>
                  <a:gd name="T5" fmla="*/ 54 h 104"/>
                  <a:gd name="T6" fmla="*/ 0 w 60"/>
                  <a:gd name="T7" fmla="*/ 104 h 104"/>
                  <a:gd name="T8" fmla="*/ 60 w 60"/>
                  <a:gd name="T9" fmla="*/ 44 h 104"/>
                  <a:gd name="T10" fmla="*/ 60 w 60"/>
                  <a:gd name="T11" fmla="*/ 0 h 104"/>
                </a:gdLst>
                <a:ahLst/>
                <a:cxnLst>
                  <a:cxn ang="0">
                    <a:pos x="T0" y="T1"/>
                  </a:cxn>
                  <a:cxn ang="0">
                    <a:pos x="T2" y="T3"/>
                  </a:cxn>
                  <a:cxn ang="0">
                    <a:pos x="T4" y="T5"/>
                  </a:cxn>
                  <a:cxn ang="0">
                    <a:pos x="T6" y="T7"/>
                  </a:cxn>
                  <a:cxn ang="0">
                    <a:pos x="T8" y="T9"/>
                  </a:cxn>
                  <a:cxn ang="0">
                    <a:pos x="T10" y="T11"/>
                  </a:cxn>
                </a:cxnLst>
                <a:rect l="0" t="0" r="r" b="b"/>
                <a:pathLst>
                  <a:path w="60" h="104">
                    <a:moveTo>
                      <a:pt x="60" y="0"/>
                    </a:moveTo>
                    <a:lnTo>
                      <a:pt x="60" y="0"/>
                    </a:lnTo>
                    <a:lnTo>
                      <a:pt x="0" y="54"/>
                    </a:lnTo>
                    <a:lnTo>
                      <a:pt x="0" y="104"/>
                    </a:lnTo>
                    <a:lnTo>
                      <a:pt x="60" y="44"/>
                    </a:lnTo>
                    <a:lnTo>
                      <a:pt x="6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6" name="Freeform 661"/>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7" name="Freeform 662"/>
              <p:cNvSpPr/>
              <p:nvPr/>
            </p:nvSpPr>
            <p:spPr bwMode="auto">
              <a:xfrm>
                <a:off x="4600" y="2025"/>
                <a:ext cx="24" cy="64"/>
              </a:xfrm>
              <a:custGeom>
                <a:avLst/>
                <a:gdLst>
                  <a:gd name="T0" fmla="*/ 24 w 24"/>
                  <a:gd name="T1" fmla="*/ 0 h 64"/>
                  <a:gd name="T2" fmla="*/ 0 w 24"/>
                  <a:gd name="T3" fmla="*/ 22 h 64"/>
                  <a:gd name="T4" fmla="*/ 0 w 24"/>
                  <a:gd name="T5" fmla="*/ 64 h 64"/>
                  <a:gd name="T6" fmla="*/ 24 w 24"/>
                  <a:gd name="T7" fmla="*/ 40 h 64"/>
                  <a:gd name="T8" fmla="*/ 24 w 24"/>
                  <a:gd name="T9" fmla="*/ 0 h 64"/>
                </a:gdLst>
                <a:ahLst/>
                <a:cxnLst>
                  <a:cxn ang="0">
                    <a:pos x="T0" y="T1"/>
                  </a:cxn>
                  <a:cxn ang="0">
                    <a:pos x="T2" y="T3"/>
                  </a:cxn>
                  <a:cxn ang="0">
                    <a:pos x="T4" y="T5"/>
                  </a:cxn>
                  <a:cxn ang="0">
                    <a:pos x="T6" y="T7"/>
                  </a:cxn>
                  <a:cxn ang="0">
                    <a:pos x="T8" y="T9"/>
                  </a:cxn>
                </a:cxnLst>
                <a:rect l="0" t="0" r="r" b="b"/>
                <a:pathLst>
                  <a:path w="24" h="64">
                    <a:moveTo>
                      <a:pt x="24" y="0"/>
                    </a:moveTo>
                    <a:lnTo>
                      <a:pt x="0" y="22"/>
                    </a:lnTo>
                    <a:lnTo>
                      <a:pt x="0" y="64"/>
                    </a:lnTo>
                    <a:lnTo>
                      <a:pt x="24" y="40"/>
                    </a:lnTo>
                    <a:lnTo>
                      <a:pt x="2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8" name="Freeform 663"/>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19" name="Freeform 664"/>
              <p:cNvSpPr/>
              <p:nvPr/>
            </p:nvSpPr>
            <p:spPr bwMode="auto">
              <a:xfrm>
                <a:off x="4648" y="1960"/>
                <a:ext cx="46" cy="81"/>
              </a:xfrm>
              <a:custGeom>
                <a:avLst/>
                <a:gdLst>
                  <a:gd name="T0" fmla="*/ 46 w 46"/>
                  <a:gd name="T1" fmla="*/ 0 h 81"/>
                  <a:gd name="T2" fmla="*/ 0 w 46"/>
                  <a:gd name="T3" fmla="*/ 43 h 81"/>
                  <a:gd name="T4" fmla="*/ 0 w 46"/>
                  <a:gd name="T5" fmla="*/ 81 h 81"/>
                  <a:gd name="T6" fmla="*/ 46 w 46"/>
                  <a:gd name="T7" fmla="*/ 33 h 81"/>
                  <a:gd name="T8" fmla="*/ 46 w 46"/>
                  <a:gd name="T9" fmla="*/ 0 h 81"/>
                </a:gdLst>
                <a:ahLst/>
                <a:cxnLst>
                  <a:cxn ang="0">
                    <a:pos x="T0" y="T1"/>
                  </a:cxn>
                  <a:cxn ang="0">
                    <a:pos x="T2" y="T3"/>
                  </a:cxn>
                  <a:cxn ang="0">
                    <a:pos x="T4" y="T5"/>
                  </a:cxn>
                  <a:cxn ang="0">
                    <a:pos x="T6" y="T7"/>
                  </a:cxn>
                  <a:cxn ang="0">
                    <a:pos x="T8" y="T9"/>
                  </a:cxn>
                </a:cxnLst>
                <a:rect l="0" t="0" r="r" b="b"/>
                <a:pathLst>
                  <a:path w="46" h="81">
                    <a:moveTo>
                      <a:pt x="46" y="0"/>
                    </a:moveTo>
                    <a:lnTo>
                      <a:pt x="0" y="43"/>
                    </a:lnTo>
                    <a:lnTo>
                      <a:pt x="0" y="81"/>
                    </a:lnTo>
                    <a:lnTo>
                      <a:pt x="46" y="33"/>
                    </a:lnTo>
                    <a:lnTo>
                      <a:pt x="4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0" name="Freeform 665"/>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1" name="Freeform 666"/>
              <p:cNvSpPr/>
              <p:nvPr/>
            </p:nvSpPr>
            <p:spPr bwMode="auto">
              <a:xfrm>
                <a:off x="4740" y="1900"/>
                <a:ext cx="22" cy="46"/>
              </a:xfrm>
              <a:custGeom>
                <a:avLst/>
                <a:gdLst>
                  <a:gd name="T0" fmla="*/ 22 w 22"/>
                  <a:gd name="T1" fmla="*/ 0 h 46"/>
                  <a:gd name="T2" fmla="*/ 22 w 22"/>
                  <a:gd name="T3" fmla="*/ 0 h 46"/>
                  <a:gd name="T4" fmla="*/ 0 w 22"/>
                  <a:gd name="T5" fmla="*/ 20 h 46"/>
                  <a:gd name="T6" fmla="*/ 0 w 22"/>
                  <a:gd name="T7" fmla="*/ 46 h 46"/>
                  <a:gd name="T8" fmla="*/ 22 w 22"/>
                  <a:gd name="T9" fmla="*/ 26 h 46"/>
                  <a:gd name="T10" fmla="*/ 22 w 22"/>
                  <a:gd name="T11" fmla="*/ 0 h 46"/>
                </a:gdLst>
                <a:ahLst/>
                <a:cxnLst>
                  <a:cxn ang="0">
                    <a:pos x="T0" y="T1"/>
                  </a:cxn>
                  <a:cxn ang="0">
                    <a:pos x="T2" y="T3"/>
                  </a:cxn>
                  <a:cxn ang="0">
                    <a:pos x="T4" y="T5"/>
                  </a:cxn>
                  <a:cxn ang="0">
                    <a:pos x="T6" y="T7"/>
                  </a:cxn>
                  <a:cxn ang="0">
                    <a:pos x="T8" y="T9"/>
                  </a:cxn>
                  <a:cxn ang="0">
                    <a:pos x="T10" y="T11"/>
                  </a:cxn>
                </a:cxnLst>
                <a:rect l="0" t="0" r="r" b="b"/>
                <a:pathLst>
                  <a:path w="22" h="46">
                    <a:moveTo>
                      <a:pt x="22" y="0"/>
                    </a:moveTo>
                    <a:lnTo>
                      <a:pt x="22" y="0"/>
                    </a:lnTo>
                    <a:lnTo>
                      <a:pt x="0" y="20"/>
                    </a:lnTo>
                    <a:lnTo>
                      <a:pt x="0" y="46"/>
                    </a:lnTo>
                    <a:lnTo>
                      <a:pt x="22" y="26"/>
                    </a:lnTo>
                    <a:lnTo>
                      <a:pt x="2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2" name="Freeform 667"/>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3" name="Freeform 668"/>
              <p:cNvSpPr/>
              <p:nvPr/>
            </p:nvSpPr>
            <p:spPr bwMode="auto">
              <a:xfrm>
                <a:off x="4582" y="2047"/>
                <a:ext cx="92" cy="132"/>
              </a:xfrm>
              <a:custGeom>
                <a:avLst/>
                <a:gdLst>
                  <a:gd name="T0" fmla="*/ 92 w 92"/>
                  <a:gd name="T1" fmla="*/ 0 h 132"/>
                  <a:gd name="T2" fmla="*/ 92 w 92"/>
                  <a:gd name="T3" fmla="*/ 0 h 132"/>
                  <a:gd name="T4" fmla="*/ 0 w 92"/>
                  <a:gd name="T5" fmla="*/ 90 h 132"/>
                  <a:gd name="T6" fmla="*/ 0 w 92"/>
                  <a:gd name="T7" fmla="*/ 132 h 132"/>
                  <a:gd name="T8" fmla="*/ 92 w 92"/>
                  <a:gd name="T9" fmla="*/ 34 h 132"/>
                  <a:gd name="T10" fmla="*/ 92 w 92"/>
                  <a:gd name="T11" fmla="*/ 0 h 132"/>
                </a:gdLst>
                <a:ahLst/>
                <a:cxnLst>
                  <a:cxn ang="0">
                    <a:pos x="T0" y="T1"/>
                  </a:cxn>
                  <a:cxn ang="0">
                    <a:pos x="T2" y="T3"/>
                  </a:cxn>
                  <a:cxn ang="0">
                    <a:pos x="T4" y="T5"/>
                  </a:cxn>
                  <a:cxn ang="0">
                    <a:pos x="T6" y="T7"/>
                  </a:cxn>
                  <a:cxn ang="0">
                    <a:pos x="T8" y="T9"/>
                  </a:cxn>
                  <a:cxn ang="0">
                    <a:pos x="T10" y="T11"/>
                  </a:cxn>
                </a:cxnLst>
                <a:rect l="0" t="0" r="r" b="b"/>
                <a:pathLst>
                  <a:path w="92" h="132">
                    <a:moveTo>
                      <a:pt x="92" y="0"/>
                    </a:moveTo>
                    <a:lnTo>
                      <a:pt x="92" y="0"/>
                    </a:lnTo>
                    <a:lnTo>
                      <a:pt x="0" y="90"/>
                    </a:lnTo>
                    <a:lnTo>
                      <a:pt x="0" y="132"/>
                    </a:lnTo>
                    <a:lnTo>
                      <a:pt x="92" y="34"/>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4" name="Freeform 669"/>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5" name="Freeform 670"/>
              <p:cNvSpPr/>
              <p:nvPr/>
            </p:nvSpPr>
            <p:spPr bwMode="auto">
              <a:xfrm>
                <a:off x="4698" y="1962"/>
                <a:ext cx="64" cy="93"/>
              </a:xfrm>
              <a:custGeom>
                <a:avLst/>
                <a:gdLst>
                  <a:gd name="T0" fmla="*/ 64 w 64"/>
                  <a:gd name="T1" fmla="*/ 0 h 93"/>
                  <a:gd name="T2" fmla="*/ 64 w 64"/>
                  <a:gd name="T3" fmla="*/ 0 h 93"/>
                  <a:gd name="T4" fmla="*/ 0 w 64"/>
                  <a:gd name="T5" fmla="*/ 61 h 93"/>
                  <a:gd name="T6" fmla="*/ 0 w 64"/>
                  <a:gd name="T7" fmla="*/ 93 h 93"/>
                  <a:gd name="T8" fmla="*/ 0 w 64"/>
                  <a:gd name="T9" fmla="*/ 93 h 93"/>
                  <a:gd name="T10" fmla="*/ 64 w 64"/>
                  <a:gd name="T11" fmla="*/ 25 h 93"/>
                  <a:gd name="T12" fmla="*/ 64 w 64"/>
                  <a:gd name="T13" fmla="*/ 0 h 93"/>
                </a:gdLst>
                <a:ahLst/>
                <a:cxnLst>
                  <a:cxn ang="0">
                    <a:pos x="T0" y="T1"/>
                  </a:cxn>
                  <a:cxn ang="0">
                    <a:pos x="T2" y="T3"/>
                  </a:cxn>
                  <a:cxn ang="0">
                    <a:pos x="T4" y="T5"/>
                  </a:cxn>
                  <a:cxn ang="0">
                    <a:pos x="T6" y="T7"/>
                  </a:cxn>
                  <a:cxn ang="0">
                    <a:pos x="T8" y="T9"/>
                  </a:cxn>
                  <a:cxn ang="0">
                    <a:pos x="T10" y="T11"/>
                  </a:cxn>
                  <a:cxn ang="0">
                    <a:pos x="T12" y="T13"/>
                  </a:cxn>
                </a:cxnLst>
                <a:rect l="0" t="0" r="r" b="b"/>
                <a:pathLst>
                  <a:path w="64" h="93">
                    <a:moveTo>
                      <a:pt x="64" y="0"/>
                    </a:moveTo>
                    <a:lnTo>
                      <a:pt x="64" y="0"/>
                    </a:lnTo>
                    <a:lnTo>
                      <a:pt x="0" y="61"/>
                    </a:lnTo>
                    <a:lnTo>
                      <a:pt x="0" y="93"/>
                    </a:lnTo>
                    <a:lnTo>
                      <a:pt x="0" y="93"/>
                    </a:lnTo>
                    <a:lnTo>
                      <a:pt x="64" y="25"/>
                    </a:lnTo>
                    <a:lnTo>
                      <a:pt x="6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6" name="Freeform 671"/>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7" name="Freeform 672"/>
              <p:cNvSpPr/>
              <p:nvPr/>
            </p:nvSpPr>
            <p:spPr bwMode="auto">
              <a:xfrm>
                <a:off x="4558" y="2143"/>
                <a:ext cx="92" cy="138"/>
              </a:xfrm>
              <a:custGeom>
                <a:avLst/>
                <a:gdLst>
                  <a:gd name="T0" fmla="*/ 92 w 92"/>
                  <a:gd name="T1" fmla="*/ 0 h 138"/>
                  <a:gd name="T2" fmla="*/ 92 w 92"/>
                  <a:gd name="T3" fmla="*/ 0 h 138"/>
                  <a:gd name="T4" fmla="*/ 0 w 92"/>
                  <a:gd name="T5" fmla="*/ 94 h 138"/>
                  <a:gd name="T6" fmla="*/ 0 w 92"/>
                  <a:gd name="T7" fmla="*/ 138 h 138"/>
                  <a:gd name="T8" fmla="*/ 92 w 92"/>
                  <a:gd name="T9" fmla="*/ 36 h 138"/>
                  <a:gd name="T10" fmla="*/ 92 w 92"/>
                  <a:gd name="T11" fmla="*/ 0 h 138"/>
                </a:gdLst>
                <a:ahLst/>
                <a:cxnLst>
                  <a:cxn ang="0">
                    <a:pos x="T0" y="T1"/>
                  </a:cxn>
                  <a:cxn ang="0">
                    <a:pos x="T2" y="T3"/>
                  </a:cxn>
                  <a:cxn ang="0">
                    <a:pos x="T4" y="T5"/>
                  </a:cxn>
                  <a:cxn ang="0">
                    <a:pos x="T6" y="T7"/>
                  </a:cxn>
                  <a:cxn ang="0">
                    <a:pos x="T8" y="T9"/>
                  </a:cxn>
                  <a:cxn ang="0">
                    <a:pos x="T10" y="T11"/>
                  </a:cxn>
                </a:cxnLst>
                <a:rect l="0" t="0" r="r" b="b"/>
                <a:pathLst>
                  <a:path w="92" h="138">
                    <a:moveTo>
                      <a:pt x="92" y="0"/>
                    </a:moveTo>
                    <a:lnTo>
                      <a:pt x="92" y="0"/>
                    </a:lnTo>
                    <a:lnTo>
                      <a:pt x="0" y="94"/>
                    </a:lnTo>
                    <a:lnTo>
                      <a:pt x="0" y="138"/>
                    </a:lnTo>
                    <a:lnTo>
                      <a:pt x="92" y="36"/>
                    </a:lnTo>
                    <a:lnTo>
                      <a:pt x="92"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8" name="Freeform 673"/>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29" name="Freeform 674"/>
              <p:cNvSpPr/>
              <p:nvPr/>
            </p:nvSpPr>
            <p:spPr bwMode="auto">
              <a:xfrm>
                <a:off x="4674" y="2073"/>
                <a:ext cx="44" cy="80"/>
              </a:xfrm>
              <a:custGeom>
                <a:avLst/>
                <a:gdLst>
                  <a:gd name="T0" fmla="*/ 44 w 44"/>
                  <a:gd name="T1" fmla="*/ 0 h 80"/>
                  <a:gd name="T2" fmla="*/ 0 w 44"/>
                  <a:gd name="T3" fmla="*/ 46 h 80"/>
                  <a:gd name="T4" fmla="*/ 0 w 44"/>
                  <a:gd name="T5" fmla="*/ 80 h 80"/>
                  <a:gd name="T6" fmla="*/ 44 w 44"/>
                  <a:gd name="T7" fmla="*/ 30 h 80"/>
                  <a:gd name="T8" fmla="*/ 44 w 44"/>
                  <a:gd name="T9" fmla="*/ 0 h 80"/>
                </a:gdLst>
                <a:ahLst/>
                <a:cxnLst>
                  <a:cxn ang="0">
                    <a:pos x="T0" y="T1"/>
                  </a:cxn>
                  <a:cxn ang="0">
                    <a:pos x="T2" y="T3"/>
                  </a:cxn>
                  <a:cxn ang="0">
                    <a:pos x="T4" y="T5"/>
                  </a:cxn>
                  <a:cxn ang="0">
                    <a:pos x="T6" y="T7"/>
                  </a:cxn>
                  <a:cxn ang="0">
                    <a:pos x="T8" y="T9"/>
                  </a:cxn>
                </a:cxnLst>
                <a:rect l="0" t="0" r="r" b="b"/>
                <a:pathLst>
                  <a:path w="44" h="80">
                    <a:moveTo>
                      <a:pt x="44" y="0"/>
                    </a:moveTo>
                    <a:lnTo>
                      <a:pt x="0" y="46"/>
                    </a:lnTo>
                    <a:lnTo>
                      <a:pt x="0" y="80"/>
                    </a:lnTo>
                    <a:lnTo>
                      <a:pt x="44" y="30"/>
                    </a:lnTo>
                    <a:lnTo>
                      <a:pt x="4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0" name="Freeform 675"/>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1" name="Freeform 676"/>
              <p:cNvSpPr/>
              <p:nvPr/>
            </p:nvSpPr>
            <p:spPr bwMode="auto">
              <a:xfrm>
                <a:off x="4754" y="2029"/>
                <a:ext cx="8" cy="34"/>
              </a:xfrm>
              <a:custGeom>
                <a:avLst/>
                <a:gdLst>
                  <a:gd name="T0" fmla="*/ 8 w 8"/>
                  <a:gd name="T1" fmla="*/ 0 h 34"/>
                  <a:gd name="T2" fmla="*/ 8 w 8"/>
                  <a:gd name="T3" fmla="*/ 0 h 34"/>
                  <a:gd name="T4" fmla="*/ 0 w 8"/>
                  <a:gd name="T5" fmla="*/ 8 h 34"/>
                  <a:gd name="T6" fmla="*/ 0 w 8"/>
                  <a:gd name="T7" fmla="*/ 34 h 34"/>
                  <a:gd name="T8" fmla="*/ 8 w 8"/>
                  <a:gd name="T9" fmla="*/ 26 h 34"/>
                  <a:gd name="T10" fmla="*/ 8 w 8"/>
                  <a:gd name="T11" fmla="*/ 0 h 34"/>
                </a:gdLst>
                <a:ahLst/>
                <a:cxnLst>
                  <a:cxn ang="0">
                    <a:pos x="T0" y="T1"/>
                  </a:cxn>
                  <a:cxn ang="0">
                    <a:pos x="T2" y="T3"/>
                  </a:cxn>
                  <a:cxn ang="0">
                    <a:pos x="T4" y="T5"/>
                  </a:cxn>
                  <a:cxn ang="0">
                    <a:pos x="T6" y="T7"/>
                  </a:cxn>
                  <a:cxn ang="0">
                    <a:pos x="T8" y="T9"/>
                  </a:cxn>
                  <a:cxn ang="0">
                    <a:pos x="T10" y="T11"/>
                  </a:cxn>
                </a:cxnLst>
                <a:rect l="0" t="0" r="r" b="b"/>
                <a:pathLst>
                  <a:path w="8" h="34">
                    <a:moveTo>
                      <a:pt x="8" y="0"/>
                    </a:moveTo>
                    <a:lnTo>
                      <a:pt x="8" y="0"/>
                    </a:lnTo>
                    <a:lnTo>
                      <a:pt x="0" y="8"/>
                    </a:lnTo>
                    <a:lnTo>
                      <a:pt x="0" y="34"/>
                    </a:lnTo>
                    <a:lnTo>
                      <a:pt x="8" y="26"/>
                    </a:lnTo>
                    <a:lnTo>
                      <a:pt x="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2" name="Freeform 677"/>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3" name="Freeform 678"/>
              <p:cNvSpPr/>
              <p:nvPr/>
            </p:nvSpPr>
            <p:spPr bwMode="auto">
              <a:xfrm>
                <a:off x="4564" y="2267"/>
                <a:ext cx="36" cy="84"/>
              </a:xfrm>
              <a:custGeom>
                <a:avLst/>
                <a:gdLst>
                  <a:gd name="T0" fmla="*/ 36 w 36"/>
                  <a:gd name="T1" fmla="*/ 0 h 84"/>
                  <a:gd name="T2" fmla="*/ 36 w 36"/>
                  <a:gd name="T3" fmla="*/ 0 h 84"/>
                  <a:gd name="T4" fmla="*/ 0 w 36"/>
                  <a:gd name="T5" fmla="*/ 40 h 84"/>
                  <a:gd name="T6" fmla="*/ 0 w 36"/>
                  <a:gd name="T7" fmla="*/ 84 h 84"/>
                  <a:gd name="T8" fmla="*/ 0 w 36"/>
                  <a:gd name="T9" fmla="*/ 84 h 84"/>
                  <a:gd name="T10" fmla="*/ 36 w 36"/>
                  <a:gd name="T11" fmla="*/ 42 h 84"/>
                  <a:gd name="T12" fmla="*/ 36 w 36"/>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36" h="84">
                    <a:moveTo>
                      <a:pt x="36" y="0"/>
                    </a:moveTo>
                    <a:lnTo>
                      <a:pt x="36" y="0"/>
                    </a:lnTo>
                    <a:lnTo>
                      <a:pt x="0" y="40"/>
                    </a:lnTo>
                    <a:lnTo>
                      <a:pt x="0" y="84"/>
                    </a:lnTo>
                    <a:lnTo>
                      <a:pt x="0" y="84"/>
                    </a:lnTo>
                    <a:lnTo>
                      <a:pt x="36" y="42"/>
                    </a:lnTo>
                    <a:lnTo>
                      <a:pt x="36"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4" name="Freeform 679"/>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5" name="Freeform 680"/>
              <p:cNvSpPr/>
              <p:nvPr/>
            </p:nvSpPr>
            <p:spPr bwMode="auto">
              <a:xfrm>
                <a:off x="4624" y="2093"/>
                <a:ext cx="138" cy="188"/>
              </a:xfrm>
              <a:custGeom>
                <a:avLst/>
                <a:gdLst>
                  <a:gd name="T0" fmla="*/ 138 w 138"/>
                  <a:gd name="T1" fmla="*/ 0 h 188"/>
                  <a:gd name="T2" fmla="*/ 138 w 138"/>
                  <a:gd name="T3" fmla="*/ 0 h 188"/>
                  <a:gd name="T4" fmla="*/ 0 w 138"/>
                  <a:gd name="T5" fmla="*/ 148 h 188"/>
                  <a:gd name="T6" fmla="*/ 0 w 138"/>
                  <a:gd name="T7" fmla="*/ 188 h 188"/>
                  <a:gd name="T8" fmla="*/ 138 w 138"/>
                  <a:gd name="T9" fmla="*/ 24 h 188"/>
                  <a:gd name="T10" fmla="*/ 138 w 138"/>
                  <a:gd name="T11" fmla="*/ 0 h 188"/>
                </a:gdLst>
                <a:ahLst/>
                <a:cxnLst>
                  <a:cxn ang="0">
                    <a:pos x="T0" y="T1"/>
                  </a:cxn>
                  <a:cxn ang="0">
                    <a:pos x="T2" y="T3"/>
                  </a:cxn>
                  <a:cxn ang="0">
                    <a:pos x="T4" y="T5"/>
                  </a:cxn>
                  <a:cxn ang="0">
                    <a:pos x="T6" y="T7"/>
                  </a:cxn>
                  <a:cxn ang="0">
                    <a:pos x="T8" y="T9"/>
                  </a:cxn>
                  <a:cxn ang="0">
                    <a:pos x="T10" y="T11"/>
                  </a:cxn>
                </a:cxnLst>
                <a:rect l="0" t="0" r="r" b="b"/>
                <a:pathLst>
                  <a:path w="138" h="188">
                    <a:moveTo>
                      <a:pt x="138" y="0"/>
                    </a:moveTo>
                    <a:lnTo>
                      <a:pt x="138" y="0"/>
                    </a:lnTo>
                    <a:lnTo>
                      <a:pt x="0" y="148"/>
                    </a:lnTo>
                    <a:lnTo>
                      <a:pt x="0" y="188"/>
                    </a:lnTo>
                    <a:lnTo>
                      <a:pt x="138" y="24"/>
                    </a:lnTo>
                    <a:lnTo>
                      <a:pt x="138"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6" name="Freeform 681"/>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7" name="Freeform 682"/>
              <p:cNvSpPr/>
              <p:nvPr/>
            </p:nvSpPr>
            <p:spPr bwMode="auto">
              <a:xfrm>
                <a:off x="4678" y="2159"/>
                <a:ext cx="84" cy="128"/>
              </a:xfrm>
              <a:custGeom>
                <a:avLst/>
                <a:gdLst>
                  <a:gd name="T0" fmla="*/ 84 w 84"/>
                  <a:gd name="T1" fmla="*/ 0 h 128"/>
                  <a:gd name="T2" fmla="*/ 84 w 84"/>
                  <a:gd name="T3" fmla="*/ 0 h 128"/>
                  <a:gd name="T4" fmla="*/ 0 w 84"/>
                  <a:gd name="T5" fmla="*/ 94 h 128"/>
                  <a:gd name="T6" fmla="*/ 0 w 84"/>
                  <a:gd name="T7" fmla="*/ 128 h 128"/>
                  <a:gd name="T8" fmla="*/ 84 w 84"/>
                  <a:gd name="T9" fmla="*/ 26 h 128"/>
                  <a:gd name="T10" fmla="*/ 84 w 84"/>
                  <a:gd name="T11" fmla="*/ 0 h 128"/>
                </a:gdLst>
                <a:ahLst/>
                <a:cxnLst>
                  <a:cxn ang="0">
                    <a:pos x="T0" y="T1"/>
                  </a:cxn>
                  <a:cxn ang="0">
                    <a:pos x="T2" y="T3"/>
                  </a:cxn>
                  <a:cxn ang="0">
                    <a:pos x="T4" y="T5"/>
                  </a:cxn>
                  <a:cxn ang="0">
                    <a:pos x="T6" y="T7"/>
                  </a:cxn>
                  <a:cxn ang="0">
                    <a:pos x="T8" y="T9"/>
                  </a:cxn>
                  <a:cxn ang="0">
                    <a:pos x="T10" y="T11"/>
                  </a:cxn>
                </a:cxnLst>
                <a:rect l="0" t="0" r="r" b="b"/>
                <a:pathLst>
                  <a:path w="84" h="128">
                    <a:moveTo>
                      <a:pt x="84" y="0"/>
                    </a:moveTo>
                    <a:lnTo>
                      <a:pt x="84" y="0"/>
                    </a:lnTo>
                    <a:lnTo>
                      <a:pt x="0" y="94"/>
                    </a:lnTo>
                    <a:lnTo>
                      <a:pt x="0" y="128"/>
                    </a:lnTo>
                    <a:lnTo>
                      <a:pt x="84" y="26"/>
                    </a:lnTo>
                    <a:lnTo>
                      <a:pt x="84"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38" name="Rectangle 683"/>
              <p:cNvSpPr>
                <a:spLocks noChangeArrowheads="1"/>
              </p:cNvSpPr>
              <p:nvPr/>
            </p:nvSpPr>
            <p:spPr bwMode="auto">
              <a:xfrm>
                <a:off x="4682" y="1332"/>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39" name="Freeform 684"/>
              <p:cNvSpPr/>
              <p:nvPr/>
            </p:nvSpPr>
            <p:spPr bwMode="auto">
              <a:xfrm>
                <a:off x="4682" y="1332"/>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0" name="Freeform 685"/>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1" name="Freeform 686"/>
              <p:cNvSpPr/>
              <p:nvPr/>
            </p:nvSpPr>
            <p:spPr bwMode="auto">
              <a:xfrm>
                <a:off x="4682" y="1332"/>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242" name="Rectangle 687"/>
              <p:cNvSpPr>
                <a:spLocks noChangeArrowheads="1"/>
              </p:cNvSpPr>
              <p:nvPr/>
            </p:nvSpPr>
            <p:spPr bwMode="auto">
              <a:xfrm>
                <a:off x="555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3" name="Rectangle 688"/>
              <p:cNvSpPr>
                <a:spLocks noChangeArrowheads="1"/>
              </p:cNvSpPr>
              <p:nvPr/>
            </p:nvSpPr>
            <p:spPr bwMode="auto">
              <a:xfrm>
                <a:off x="55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4" name="Rectangle 689"/>
              <p:cNvSpPr>
                <a:spLocks noChangeArrowheads="1"/>
              </p:cNvSpPr>
              <p:nvPr/>
            </p:nvSpPr>
            <p:spPr bwMode="auto">
              <a:xfrm>
                <a:off x="55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5" name="Rectangle 690"/>
              <p:cNvSpPr>
                <a:spLocks noChangeArrowheads="1"/>
              </p:cNvSpPr>
              <p:nvPr/>
            </p:nvSpPr>
            <p:spPr bwMode="auto">
              <a:xfrm>
                <a:off x="555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6" name="Rectangle 691"/>
              <p:cNvSpPr>
                <a:spLocks noChangeArrowheads="1"/>
              </p:cNvSpPr>
              <p:nvPr/>
            </p:nvSpPr>
            <p:spPr bwMode="auto">
              <a:xfrm>
                <a:off x="5570" y="17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7" name="Rectangle 692"/>
              <p:cNvSpPr>
                <a:spLocks noChangeArrowheads="1"/>
              </p:cNvSpPr>
              <p:nvPr/>
            </p:nvSpPr>
            <p:spPr bwMode="auto">
              <a:xfrm>
                <a:off x="5550" y="1768"/>
                <a:ext cx="20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8" name="Rectangle 693"/>
              <p:cNvSpPr>
                <a:spLocks noChangeArrowheads="1"/>
              </p:cNvSpPr>
              <p:nvPr/>
            </p:nvSpPr>
            <p:spPr bwMode="auto">
              <a:xfrm>
                <a:off x="555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49" name="Rectangle 694"/>
              <p:cNvSpPr>
                <a:spLocks noChangeArrowheads="1"/>
              </p:cNvSpPr>
              <p:nvPr/>
            </p:nvSpPr>
            <p:spPr bwMode="auto">
              <a:xfrm>
                <a:off x="5570" y="1824"/>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0" name="Rectangle 695"/>
              <p:cNvSpPr>
                <a:spLocks noChangeArrowheads="1"/>
              </p:cNvSpPr>
              <p:nvPr/>
            </p:nvSpPr>
            <p:spPr bwMode="auto">
              <a:xfrm>
                <a:off x="5614" y="1824"/>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1" name="Rectangle 696"/>
              <p:cNvSpPr>
                <a:spLocks noChangeArrowheads="1"/>
              </p:cNvSpPr>
              <p:nvPr/>
            </p:nvSpPr>
            <p:spPr bwMode="auto">
              <a:xfrm>
                <a:off x="5550"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2" name="Rectangle 697"/>
              <p:cNvSpPr>
                <a:spLocks noChangeArrowheads="1"/>
              </p:cNvSpPr>
              <p:nvPr/>
            </p:nvSpPr>
            <p:spPr bwMode="auto">
              <a:xfrm>
                <a:off x="5592" y="1936"/>
                <a:ext cx="100"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3" name="Rectangle 698"/>
              <p:cNvSpPr>
                <a:spLocks noChangeArrowheads="1"/>
              </p:cNvSpPr>
              <p:nvPr/>
            </p:nvSpPr>
            <p:spPr bwMode="auto">
              <a:xfrm>
                <a:off x="5656" y="1993"/>
                <a:ext cx="3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4" name="Rectangle 699"/>
              <p:cNvSpPr>
                <a:spLocks noChangeArrowheads="1"/>
              </p:cNvSpPr>
              <p:nvPr/>
            </p:nvSpPr>
            <p:spPr bwMode="auto">
              <a:xfrm>
                <a:off x="5550"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5" name="Rectangle 700"/>
              <p:cNvSpPr>
                <a:spLocks noChangeArrowheads="1"/>
              </p:cNvSpPr>
              <p:nvPr/>
            </p:nvSpPr>
            <p:spPr bwMode="auto">
              <a:xfrm>
                <a:off x="5592" y="204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6" name="Rectangle 701"/>
              <p:cNvSpPr>
                <a:spLocks noChangeArrowheads="1"/>
              </p:cNvSpPr>
              <p:nvPr/>
            </p:nvSpPr>
            <p:spPr bwMode="auto">
              <a:xfrm>
                <a:off x="5570" y="21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7" name="Rectangle 702"/>
              <p:cNvSpPr>
                <a:spLocks noChangeArrowheads="1"/>
              </p:cNvSpPr>
              <p:nvPr/>
            </p:nvSpPr>
            <p:spPr bwMode="auto">
              <a:xfrm>
                <a:off x="5614" y="2161"/>
                <a:ext cx="20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8" name="Rectangle 703"/>
              <p:cNvSpPr>
                <a:spLocks noChangeArrowheads="1"/>
              </p:cNvSpPr>
              <p:nvPr/>
            </p:nvSpPr>
            <p:spPr bwMode="auto">
              <a:xfrm>
                <a:off x="5550" y="232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59" name="Rectangle 704"/>
              <p:cNvSpPr>
                <a:spLocks noChangeArrowheads="1"/>
              </p:cNvSpPr>
              <p:nvPr/>
            </p:nvSpPr>
            <p:spPr bwMode="auto">
              <a:xfrm>
                <a:off x="5592" y="2329"/>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0" name="Rectangle 705"/>
              <p:cNvSpPr>
                <a:spLocks noChangeArrowheads="1"/>
              </p:cNvSpPr>
              <p:nvPr/>
            </p:nvSpPr>
            <p:spPr bwMode="auto">
              <a:xfrm>
                <a:off x="5656" y="232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1" name="Rectangle 706"/>
              <p:cNvSpPr>
                <a:spLocks noChangeArrowheads="1"/>
              </p:cNvSpPr>
              <p:nvPr/>
            </p:nvSpPr>
            <p:spPr bwMode="auto">
              <a:xfrm>
                <a:off x="557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2" name="Rectangle 707"/>
              <p:cNvSpPr>
                <a:spLocks noChangeArrowheads="1"/>
              </p:cNvSpPr>
              <p:nvPr/>
            </p:nvSpPr>
            <p:spPr bwMode="auto">
              <a:xfrm>
                <a:off x="5570" y="244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3" name="Rectangle 708"/>
              <p:cNvSpPr>
                <a:spLocks noChangeArrowheads="1"/>
              </p:cNvSpPr>
              <p:nvPr/>
            </p:nvSpPr>
            <p:spPr bwMode="auto">
              <a:xfrm>
                <a:off x="5550"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4" name="Rectangle 709"/>
              <p:cNvSpPr>
                <a:spLocks noChangeArrowheads="1"/>
              </p:cNvSpPr>
              <p:nvPr/>
            </p:nvSpPr>
            <p:spPr bwMode="auto">
              <a:xfrm>
                <a:off x="5592" y="2499"/>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5" name="Rectangle 710"/>
              <p:cNvSpPr>
                <a:spLocks noChangeArrowheads="1"/>
              </p:cNvSpPr>
              <p:nvPr/>
            </p:nvSpPr>
            <p:spPr bwMode="auto">
              <a:xfrm>
                <a:off x="5550" y="2555"/>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6" name="Rectangle 711"/>
              <p:cNvSpPr>
                <a:spLocks noChangeArrowheads="1"/>
              </p:cNvSpPr>
              <p:nvPr/>
            </p:nvSpPr>
            <p:spPr bwMode="auto">
              <a:xfrm>
                <a:off x="559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7" name="Rectangle 712"/>
              <p:cNvSpPr>
                <a:spLocks noChangeArrowheads="1"/>
              </p:cNvSpPr>
              <p:nvPr/>
            </p:nvSpPr>
            <p:spPr bwMode="auto">
              <a:xfrm>
                <a:off x="5636"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8" name="Rectangle 713"/>
              <p:cNvSpPr>
                <a:spLocks noChangeArrowheads="1"/>
              </p:cNvSpPr>
              <p:nvPr/>
            </p:nvSpPr>
            <p:spPr bwMode="auto">
              <a:xfrm>
                <a:off x="565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69" name="Rectangle 714"/>
              <p:cNvSpPr>
                <a:spLocks noChangeArrowheads="1"/>
              </p:cNvSpPr>
              <p:nvPr/>
            </p:nvSpPr>
            <p:spPr bwMode="auto">
              <a:xfrm>
                <a:off x="5550" y="272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0" name="Rectangle 715"/>
              <p:cNvSpPr>
                <a:spLocks noChangeArrowheads="1"/>
              </p:cNvSpPr>
              <p:nvPr/>
            </p:nvSpPr>
            <p:spPr bwMode="auto">
              <a:xfrm>
                <a:off x="5592" y="2724"/>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1" name="Rectangle 716"/>
              <p:cNvSpPr>
                <a:spLocks noChangeArrowheads="1"/>
              </p:cNvSpPr>
              <p:nvPr/>
            </p:nvSpPr>
            <p:spPr bwMode="auto">
              <a:xfrm>
                <a:off x="557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2" name="Rectangle 717"/>
              <p:cNvSpPr>
                <a:spLocks noChangeArrowheads="1"/>
              </p:cNvSpPr>
              <p:nvPr/>
            </p:nvSpPr>
            <p:spPr bwMode="auto">
              <a:xfrm>
                <a:off x="5614" y="2780"/>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3" name="Rectangle 718"/>
              <p:cNvSpPr>
                <a:spLocks noChangeArrowheads="1"/>
              </p:cNvSpPr>
              <p:nvPr/>
            </p:nvSpPr>
            <p:spPr bwMode="auto">
              <a:xfrm>
                <a:off x="5550"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4" name="Rectangle 719"/>
              <p:cNvSpPr>
                <a:spLocks noChangeArrowheads="1"/>
              </p:cNvSpPr>
              <p:nvPr/>
            </p:nvSpPr>
            <p:spPr bwMode="auto">
              <a:xfrm>
                <a:off x="559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5" name="Rectangle 720"/>
              <p:cNvSpPr>
                <a:spLocks noChangeArrowheads="1"/>
              </p:cNvSpPr>
              <p:nvPr/>
            </p:nvSpPr>
            <p:spPr bwMode="auto">
              <a:xfrm>
                <a:off x="5744"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6" name="Rectangle 721"/>
              <p:cNvSpPr>
                <a:spLocks noChangeArrowheads="1"/>
              </p:cNvSpPr>
              <p:nvPr/>
            </p:nvSpPr>
            <p:spPr bwMode="auto">
              <a:xfrm>
                <a:off x="576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7" name="Rectangle 722"/>
              <p:cNvSpPr>
                <a:spLocks noChangeArrowheads="1"/>
              </p:cNvSpPr>
              <p:nvPr/>
            </p:nvSpPr>
            <p:spPr bwMode="auto">
              <a:xfrm>
                <a:off x="5786"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8" name="Rectangle 723"/>
              <p:cNvSpPr>
                <a:spLocks noChangeArrowheads="1"/>
              </p:cNvSpPr>
              <p:nvPr/>
            </p:nvSpPr>
            <p:spPr bwMode="auto">
              <a:xfrm>
                <a:off x="5680" y="17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79" name="Rectangle 724"/>
              <p:cNvSpPr>
                <a:spLocks noChangeArrowheads="1"/>
              </p:cNvSpPr>
              <p:nvPr/>
            </p:nvSpPr>
            <p:spPr bwMode="auto">
              <a:xfrm>
                <a:off x="5722" y="1710"/>
                <a:ext cx="2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0" name="Rectangle 725"/>
              <p:cNvSpPr>
                <a:spLocks noChangeArrowheads="1"/>
              </p:cNvSpPr>
              <p:nvPr/>
            </p:nvSpPr>
            <p:spPr bwMode="auto">
              <a:xfrm>
                <a:off x="5680"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1" name="Rectangle 726"/>
              <p:cNvSpPr>
                <a:spLocks noChangeArrowheads="1"/>
              </p:cNvSpPr>
              <p:nvPr/>
            </p:nvSpPr>
            <p:spPr bwMode="auto">
              <a:xfrm>
                <a:off x="5786" y="18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2" name="Rectangle 727"/>
              <p:cNvSpPr>
                <a:spLocks noChangeArrowheads="1"/>
              </p:cNvSpPr>
              <p:nvPr/>
            </p:nvSpPr>
            <p:spPr bwMode="auto">
              <a:xfrm>
                <a:off x="5700" y="199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3" name="Rectangle 728"/>
              <p:cNvSpPr>
                <a:spLocks noChangeArrowheads="1"/>
              </p:cNvSpPr>
              <p:nvPr/>
            </p:nvSpPr>
            <p:spPr bwMode="auto">
              <a:xfrm>
                <a:off x="5786"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4" name="Rectangle 729"/>
              <p:cNvSpPr>
                <a:spLocks noChangeArrowheads="1"/>
              </p:cNvSpPr>
              <p:nvPr/>
            </p:nvSpPr>
            <p:spPr bwMode="auto">
              <a:xfrm>
                <a:off x="5636" y="227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5" name="Rectangle 730"/>
              <p:cNvSpPr>
                <a:spLocks noChangeArrowheads="1"/>
              </p:cNvSpPr>
              <p:nvPr/>
            </p:nvSpPr>
            <p:spPr bwMode="auto">
              <a:xfrm>
                <a:off x="574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6" name="Rectangle 731"/>
              <p:cNvSpPr>
                <a:spLocks noChangeArrowheads="1"/>
              </p:cNvSpPr>
              <p:nvPr/>
            </p:nvSpPr>
            <p:spPr bwMode="auto">
              <a:xfrm>
                <a:off x="5786"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7" name="Rectangle 732"/>
              <p:cNvSpPr>
                <a:spLocks noChangeArrowheads="1"/>
              </p:cNvSpPr>
              <p:nvPr/>
            </p:nvSpPr>
            <p:spPr bwMode="auto">
              <a:xfrm>
                <a:off x="5656" y="2387"/>
                <a:ext cx="100"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8" name="Rectangle 733"/>
              <p:cNvSpPr>
                <a:spLocks noChangeArrowheads="1"/>
              </p:cNvSpPr>
              <p:nvPr/>
            </p:nvSpPr>
            <p:spPr bwMode="auto">
              <a:xfrm>
                <a:off x="5786"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89" name="Rectangle 734"/>
              <p:cNvSpPr>
                <a:spLocks noChangeArrowheads="1"/>
              </p:cNvSpPr>
              <p:nvPr/>
            </p:nvSpPr>
            <p:spPr bwMode="auto">
              <a:xfrm>
                <a:off x="5786"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0" name="Rectangle 735"/>
              <p:cNvSpPr>
                <a:spLocks noChangeArrowheads="1"/>
              </p:cNvSpPr>
              <p:nvPr/>
            </p:nvSpPr>
            <p:spPr bwMode="auto">
              <a:xfrm>
                <a:off x="5786" y="2611"/>
                <a:ext cx="14"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1" name="Rectangle 736"/>
              <p:cNvSpPr>
                <a:spLocks noChangeArrowheads="1"/>
              </p:cNvSpPr>
              <p:nvPr/>
            </p:nvSpPr>
            <p:spPr bwMode="auto">
              <a:xfrm>
                <a:off x="5700" y="266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2" name="Rectangle 737"/>
              <p:cNvSpPr>
                <a:spLocks noChangeArrowheads="1"/>
              </p:cNvSpPr>
              <p:nvPr/>
            </p:nvSpPr>
            <p:spPr bwMode="auto">
              <a:xfrm>
                <a:off x="57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3" name="Rectangle 738"/>
              <p:cNvSpPr>
                <a:spLocks noChangeArrowheads="1"/>
              </p:cNvSpPr>
              <p:nvPr/>
            </p:nvSpPr>
            <p:spPr bwMode="auto">
              <a:xfrm>
                <a:off x="5786"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4" name="Rectangle 739"/>
              <p:cNvSpPr>
                <a:spLocks noChangeArrowheads="1"/>
              </p:cNvSpPr>
              <p:nvPr/>
            </p:nvSpPr>
            <p:spPr bwMode="auto">
              <a:xfrm>
                <a:off x="5700" y="278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5" name="Rectangle 740"/>
              <p:cNvSpPr>
                <a:spLocks noChangeArrowheads="1"/>
              </p:cNvSpPr>
              <p:nvPr/>
            </p:nvSpPr>
            <p:spPr bwMode="auto">
              <a:xfrm>
                <a:off x="559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6" name="Rectangle 741"/>
              <p:cNvSpPr>
                <a:spLocks noChangeArrowheads="1"/>
              </p:cNvSpPr>
              <p:nvPr/>
            </p:nvSpPr>
            <p:spPr bwMode="auto">
              <a:xfrm>
                <a:off x="5722"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7" name="Rectangle 742"/>
              <p:cNvSpPr>
                <a:spLocks noChangeArrowheads="1"/>
              </p:cNvSpPr>
              <p:nvPr/>
            </p:nvSpPr>
            <p:spPr bwMode="auto">
              <a:xfrm>
                <a:off x="5550"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8" name="Rectangle 743"/>
              <p:cNvSpPr>
                <a:spLocks noChangeArrowheads="1"/>
              </p:cNvSpPr>
              <p:nvPr/>
            </p:nvSpPr>
            <p:spPr bwMode="auto">
              <a:xfrm>
                <a:off x="563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299" name="Rectangle 744"/>
              <p:cNvSpPr>
                <a:spLocks noChangeArrowheads="1"/>
              </p:cNvSpPr>
              <p:nvPr/>
            </p:nvSpPr>
            <p:spPr bwMode="auto">
              <a:xfrm>
                <a:off x="5658"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0" name="Rectangle 745"/>
              <p:cNvSpPr>
                <a:spLocks noChangeArrowheads="1"/>
              </p:cNvSpPr>
              <p:nvPr/>
            </p:nvSpPr>
            <p:spPr bwMode="auto">
              <a:xfrm>
                <a:off x="5656"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1" name="Rectangle 746"/>
              <p:cNvSpPr>
                <a:spLocks noChangeArrowheads="1"/>
              </p:cNvSpPr>
              <p:nvPr/>
            </p:nvSpPr>
            <p:spPr bwMode="auto">
              <a:xfrm>
                <a:off x="5614"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2" name="Rectangle 747"/>
              <p:cNvSpPr>
                <a:spLocks noChangeArrowheads="1"/>
              </p:cNvSpPr>
              <p:nvPr/>
            </p:nvSpPr>
            <p:spPr bwMode="auto">
              <a:xfrm>
                <a:off x="555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3" name="Rectangle 748"/>
              <p:cNvSpPr>
                <a:spLocks noChangeArrowheads="1"/>
              </p:cNvSpPr>
              <p:nvPr/>
            </p:nvSpPr>
            <p:spPr bwMode="auto">
              <a:xfrm>
                <a:off x="559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4" name="Rectangle 749"/>
              <p:cNvSpPr>
                <a:spLocks noChangeArrowheads="1"/>
              </p:cNvSpPr>
              <p:nvPr/>
            </p:nvSpPr>
            <p:spPr bwMode="auto">
              <a:xfrm>
                <a:off x="5614"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5" name="Rectangle 750"/>
              <p:cNvSpPr>
                <a:spLocks noChangeArrowheads="1"/>
              </p:cNvSpPr>
              <p:nvPr/>
            </p:nvSpPr>
            <p:spPr bwMode="auto">
              <a:xfrm>
                <a:off x="5722"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6" name="Rectangle 751"/>
              <p:cNvSpPr>
                <a:spLocks noChangeArrowheads="1"/>
              </p:cNvSpPr>
              <p:nvPr/>
            </p:nvSpPr>
            <p:spPr bwMode="auto">
              <a:xfrm>
                <a:off x="5550"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7" name="Rectangle 752"/>
              <p:cNvSpPr>
                <a:spLocks noChangeArrowheads="1"/>
              </p:cNvSpPr>
              <p:nvPr/>
            </p:nvSpPr>
            <p:spPr bwMode="auto">
              <a:xfrm>
                <a:off x="5700" y="31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8" name="Rectangle 753"/>
              <p:cNvSpPr>
                <a:spLocks noChangeArrowheads="1"/>
              </p:cNvSpPr>
              <p:nvPr/>
            </p:nvSpPr>
            <p:spPr bwMode="auto">
              <a:xfrm>
                <a:off x="5614"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09" name="Rectangle 754"/>
              <p:cNvSpPr>
                <a:spLocks noChangeArrowheads="1"/>
              </p:cNvSpPr>
              <p:nvPr/>
            </p:nvSpPr>
            <p:spPr bwMode="auto">
              <a:xfrm>
                <a:off x="568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0" name="Rectangle 755"/>
              <p:cNvSpPr>
                <a:spLocks noChangeArrowheads="1"/>
              </p:cNvSpPr>
              <p:nvPr/>
            </p:nvSpPr>
            <p:spPr bwMode="auto">
              <a:xfrm>
                <a:off x="5550"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1" name="Rectangle 756"/>
              <p:cNvSpPr>
                <a:spLocks noChangeArrowheads="1"/>
              </p:cNvSpPr>
              <p:nvPr/>
            </p:nvSpPr>
            <p:spPr bwMode="auto">
              <a:xfrm>
                <a:off x="5656" y="3294"/>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2" name="Rectangle 757"/>
              <p:cNvSpPr>
                <a:spLocks noChangeArrowheads="1"/>
              </p:cNvSpPr>
              <p:nvPr/>
            </p:nvSpPr>
            <p:spPr bwMode="auto">
              <a:xfrm>
                <a:off x="5614"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3" name="Rectangle 758"/>
              <p:cNvSpPr>
                <a:spLocks noChangeArrowheads="1"/>
              </p:cNvSpPr>
              <p:nvPr/>
            </p:nvSpPr>
            <p:spPr bwMode="auto">
              <a:xfrm>
                <a:off x="5550"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4" name="Rectangle 759"/>
              <p:cNvSpPr>
                <a:spLocks noChangeArrowheads="1"/>
              </p:cNvSpPr>
              <p:nvPr/>
            </p:nvSpPr>
            <p:spPr bwMode="auto">
              <a:xfrm>
                <a:off x="565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5" name="Rectangle 760"/>
              <p:cNvSpPr>
                <a:spLocks noChangeArrowheads="1"/>
              </p:cNvSpPr>
              <p:nvPr/>
            </p:nvSpPr>
            <p:spPr bwMode="auto">
              <a:xfrm>
                <a:off x="5786"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6" name="Rectangle 761"/>
              <p:cNvSpPr>
                <a:spLocks noChangeArrowheads="1"/>
              </p:cNvSpPr>
              <p:nvPr/>
            </p:nvSpPr>
            <p:spPr bwMode="auto">
              <a:xfrm>
                <a:off x="5786" y="350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7" name="Rectangle 762"/>
              <p:cNvSpPr>
                <a:spLocks noChangeArrowheads="1"/>
              </p:cNvSpPr>
              <p:nvPr/>
            </p:nvSpPr>
            <p:spPr bwMode="auto">
              <a:xfrm>
                <a:off x="5550" y="356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8" name="Rectangle 763"/>
              <p:cNvSpPr>
                <a:spLocks noChangeArrowheads="1"/>
              </p:cNvSpPr>
              <p:nvPr/>
            </p:nvSpPr>
            <p:spPr bwMode="auto">
              <a:xfrm>
                <a:off x="565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19" name="Rectangle 764"/>
              <p:cNvSpPr>
                <a:spLocks noChangeArrowheads="1"/>
              </p:cNvSpPr>
              <p:nvPr/>
            </p:nvSpPr>
            <p:spPr bwMode="auto">
              <a:xfrm>
                <a:off x="5656" y="367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0" name="Rectangle 765"/>
              <p:cNvSpPr>
                <a:spLocks noChangeArrowheads="1"/>
              </p:cNvSpPr>
              <p:nvPr/>
            </p:nvSpPr>
            <p:spPr bwMode="auto">
              <a:xfrm>
                <a:off x="5786" y="362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1" name="Rectangle 766"/>
              <p:cNvSpPr>
                <a:spLocks noChangeArrowheads="1"/>
              </p:cNvSpPr>
              <p:nvPr/>
            </p:nvSpPr>
            <p:spPr bwMode="auto">
              <a:xfrm>
                <a:off x="578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2" name="Rectangle 767"/>
              <p:cNvSpPr>
                <a:spLocks noChangeArrowheads="1"/>
              </p:cNvSpPr>
              <p:nvPr/>
            </p:nvSpPr>
            <p:spPr bwMode="auto">
              <a:xfrm>
                <a:off x="580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3" name="Rectangle 768"/>
              <p:cNvSpPr>
                <a:spLocks noChangeArrowheads="1"/>
              </p:cNvSpPr>
              <p:nvPr/>
            </p:nvSpPr>
            <p:spPr bwMode="auto">
              <a:xfrm>
                <a:off x="5828"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4" name="Rectangle 769"/>
              <p:cNvSpPr>
                <a:spLocks noChangeArrowheads="1"/>
              </p:cNvSpPr>
              <p:nvPr/>
            </p:nvSpPr>
            <p:spPr bwMode="auto">
              <a:xfrm>
                <a:off x="587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5" name="Rectangle 770"/>
              <p:cNvSpPr>
                <a:spLocks noChangeArrowheads="1"/>
              </p:cNvSpPr>
              <p:nvPr/>
            </p:nvSpPr>
            <p:spPr bwMode="auto">
              <a:xfrm>
                <a:off x="589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6" name="Rectangle 771"/>
              <p:cNvSpPr>
                <a:spLocks noChangeArrowheads="1"/>
              </p:cNvSpPr>
              <p:nvPr/>
            </p:nvSpPr>
            <p:spPr bwMode="auto">
              <a:xfrm>
                <a:off x="589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7" name="Rectangle 772"/>
              <p:cNvSpPr>
                <a:spLocks noChangeArrowheads="1"/>
              </p:cNvSpPr>
              <p:nvPr/>
            </p:nvSpPr>
            <p:spPr bwMode="auto">
              <a:xfrm>
                <a:off x="5806" y="1880"/>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8" name="Rectangle 773"/>
              <p:cNvSpPr>
                <a:spLocks noChangeArrowheads="1"/>
              </p:cNvSpPr>
              <p:nvPr/>
            </p:nvSpPr>
            <p:spPr bwMode="auto">
              <a:xfrm>
                <a:off x="5784" y="2049"/>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29" name="Rectangle 774"/>
              <p:cNvSpPr>
                <a:spLocks noChangeArrowheads="1"/>
              </p:cNvSpPr>
              <p:nvPr/>
            </p:nvSpPr>
            <p:spPr bwMode="auto">
              <a:xfrm>
                <a:off x="5592" y="2105"/>
                <a:ext cx="22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0" name="Rectangle 775"/>
              <p:cNvSpPr>
                <a:spLocks noChangeArrowheads="1"/>
              </p:cNvSpPr>
              <p:nvPr/>
            </p:nvSpPr>
            <p:spPr bwMode="auto">
              <a:xfrm>
                <a:off x="5850" y="2105"/>
                <a:ext cx="7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1" name="Rectangle 776"/>
              <p:cNvSpPr>
                <a:spLocks noChangeArrowheads="1"/>
              </p:cNvSpPr>
              <p:nvPr/>
            </p:nvSpPr>
            <p:spPr bwMode="auto">
              <a:xfrm>
                <a:off x="5684" y="2217"/>
                <a:ext cx="220"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2" name="Rectangle 777"/>
              <p:cNvSpPr>
                <a:spLocks noChangeArrowheads="1"/>
              </p:cNvSpPr>
              <p:nvPr/>
            </p:nvSpPr>
            <p:spPr bwMode="auto">
              <a:xfrm>
                <a:off x="578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3" name="Rectangle 778"/>
              <p:cNvSpPr>
                <a:spLocks noChangeArrowheads="1"/>
              </p:cNvSpPr>
              <p:nvPr/>
            </p:nvSpPr>
            <p:spPr bwMode="auto">
              <a:xfrm>
                <a:off x="580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4" name="Rectangle 779"/>
              <p:cNvSpPr>
                <a:spLocks noChangeArrowheads="1"/>
              </p:cNvSpPr>
              <p:nvPr/>
            </p:nvSpPr>
            <p:spPr bwMode="auto">
              <a:xfrm>
                <a:off x="5806" y="2387"/>
                <a:ext cx="12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5" name="Rectangle 780"/>
              <p:cNvSpPr>
                <a:spLocks noChangeArrowheads="1"/>
              </p:cNvSpPr>
              <p:nvPr/>
            </p:nvSpPr>
            <p:spPr bwMode="auto">
              <a:xfrm>
                <a:off x="589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6" name="Rectangle 781"/>
              <p:cNvSpPr>
                <a:spLocks noChangeArrowheads="1"/>
              </p:cNvSpPr>
              <p:nvPr/>
            </p:nvSpPr>
            <p:spPr bwMode="auto">
              <a:xfrm>
                <a:off x="5784" y="2499"/>
                <a:ext cx="15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7" name="Rectangle 782"/>
              <p:cNvSpPr>
                <a:spLocks noChangeArrowheads="1"/>
              </p:cNvSpPr>
              <p:nvPr/>
            </p:nvSpPr>
            <p:spPr bwMode="auto">
              <a:xfrm>
                <a:off x="5784" y="2668"/>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8" name="Rectangle 783"/>
              <p:cNvSpPr>
                <a:spLocks noChangeArrowheads="1"/>
              </p:cNvSpPr>
              <p:nvPr/>
            </p:nvSpPr>
            <p:spPr bwMode="auto">
              <a:xfrm>
                <a:off x="589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39" name="Rectangle 784"/>
              <p:cNvSpPr>
                <a:spLocks noChangeArrowheads="1"/>
              </p:cNvSpPr>
              <p:nvPr/>
            </p:nvSpPr>
            <p:spPr bwMode="auto">
              <a:xfrm>
                <a:off x="580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0" name="Rectangle 785"/>
              <p:cNvSpPr>
                <a:spLocks noChangeArrowheads="1"/>
              </p:cNvSpPr>
              <p:nvPr/>
            </p:nvSpPr>
            <p:spPr bwMode="auto">
              <a:xfrm>
                <a:off x="5828" y="2780"/>
                <a:ext cx="7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1" name="Rectangle 786"/>
              <p:cNvSpPr>
                <a:spLocks noChangeArrowheads="1"/>
              </p:cNvSpPr>
              <p:nvPr/>
            </p:nvSpPr>
            <p:spPr bwMode="auto">
              <a:xfrm>
                <a:off x="5914"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2" name="Rectangle 787"/>
              <p:cNvSpPr>
                <a:spLocks noChangeArrowheads="1"/>
              </p:cNvSpPr>
              <p:nvPr/>
            </p:nvSpPr>
            <p:spPr bwMode="auto">
              <a:xfrm>
                <a:off x="5936"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3" name="Rectangle 788"/>
              <p:cNvSpPr>
                <a:spLocks noChangeArrowheads="1"/>
              </p:cNvSpPr>
              <p:nvPr/>
            </p:nvSpPr>
            <p:spPr bwMode="auto">
              <a:xfrm>
                <a:off x="5980"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4" name="Rectangle 789"/>
              <p:cNvSpPr>
                <a:spLocks noChangeArrowheads="1"/>
              </p:cNvSpPr>
              <p:nvPr/>
            </p:nvSpPr>
            <p:spPr bwMode="auto">
              <a:xfrm>
                <a:off x="6000" y="16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5" name="Rectangle 790"/>
              <p:cNvSpPr>
                <a:spLocks noChangeArrowheads="1"/>
              </p:cNvSpPr>
              <p:nvPr/>
            </p:nvSpPr>
            <p:spPr bwMode="auto">
              <a:xfrm>
                <a:off x="6022" y="16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6" name="Rectangle 791"/>
              <p:cNvSpPr>
                <a:spLocks noChangeArrowheads="1"/>
              </p:cNvSpPr>
              <p:nvPr/>
            </p:nvSpPr>
            <p:spPr bwMode="auto">
              <a:xfrm>
                <a:off x="6022" y="1768"/>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7" name="Rectangle 792"/>
              <p:cNvSpPr>
                <a:spLocks noChangeArrowheads="1"/>
              </p:cNvSpPr>
              <p:nvPr/>
            </p:nvSpPr>
            <p:spPr bwMode="auto">
              <a:xfrm>
                <a:off x="5700" y="1824"/>
                <a:ext cx="228"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8" name="Rectangle 793"/>
              <p:cNvSpPr>
                <a:spLocks noChangeArrowheads="1"/>
              </p:cNvSpPr>
              <p:nvPr/>
            </p:nvSpPr>
            <p:spPr bwMode="auto">
              <a:xfrm>
                <a:off x="5942" y="1824"/>
                <a:ext cx="7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49" name="Rectangle 794"/>
              <p:cNvSpPr>
                <a:spLocks noChangeArrowheads="1"/>
              </p:cNvSpPr>
              <p:nvPr/>
            </p:nvSpPr>
            <p:spPr bwMode="auto">
              <a:xfrm>
                <a:off x="6022" y="1824"/>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0" name="Rectangle 795"/>
              <p:cNvSpPr>
                <a:spLocks noChangeArrowheads="1"/>
              </p:cNvSpPr>
              <p:nvPr/>
            </p:nvSpPr>
            <p:spPr bwMode="auto">
              <a:xfrm>
                <a:off x="6022" y="18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1" name="Rectangle 796"/>
              <p:cNvSpPr>
                <a:spLocks noChangeArrowheads="1"/>
              </p:cNvSpPr>
              <p:nvPr/>
            </p:nvSpPr>
            <p:spPr bwMode="auto">
              <a:xfrm>
                <a:off x="5700" y="1936"/>
                <a:ext cx="228"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2" name="Rectangle 797"/>
              <p:cNvSpPr>
                <a:spLocks noChangeArrowheads="1"/>
              </p:cNvSpPr>
              <p:nvPr/>
            </p:nvSpPr>
            <p:spPr bwMode="auto">
              <a:xfrm>
                <a:off x="5958" y="1936"/>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3" name="Rectangle 798"/>
              <p:cNvSpPr>
                <a:spLocks noChangeArrowheads="1"/>
              </p:cNvSpPr>
              <p:nvPr/>
            </p:nvSpPr>
            <p:spPr bwMode="auto">
              <a:xfrm>
                <a:off x="5978" y="1936"/>
                <a:ext cx="36"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4" name="Rectangle 799"/>
              <p:cNvSpPr>
                <a:spLocks noChangeArrowheads="1"/>
              </p:cNvSpPr>
              <p:nvPr/>
            </p:nvSpPr>
            <p:spPr bwMode="auto">
              <a:xfrm>
                <a:off x="5914" y="2049"/>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5" name="Rectangle 800"/>
              <p:cNvSpPr>
                <a:spLocks noChangeArrowheads="1"/>
              </p:cNvSpPr>
              <p:nvPr/>
            </p:nvSpPr>
            <p:spPr bwMode="auto">
              <a:xfrm>
                <a:off x="5958"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6" name="Rectangle 801"/>
              <p:cNvSpPr>
                <a:spLocks noChangeArrowheads="1"/>
              </p:cNvSpPr>
              <p:nvPr/>
            </p:nvSpPr>
            <p:spPr bwMode="auto">
              <a:xfrm>
                <a:off x="6022" y="20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7" name="Rectangle 802"/>
              <p:cNvSpPr>
                <a:spLocks noChangeArrowheads="1"/>
              </p:cNvSpPr>
              <p:nvPr/>
            </p:nvSpPr>
            <p:spPr bwMode="auto">
              <a:xfrm>
                <a:off x="5936"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8" name="Rectangle 803"/>
              <p:cNvSpPr>
                <a:spLocks noChangeArrowheads="1"/>
              </p:cNvSpPr>
              <p:nvPr/>
            </p:nvSpPr>
            <p:spPr bwMode="auto">
              <a:xfrm>
                <a:off x="6000" y="21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59" name="Rectangle 804"/>
              <p:cNvSpPr>
                <a:spLocks noChangeArrowheads="1"/>
              </p:cNvSpPr>
              <p:nvPr/>
            </p:nvSpPr>
            <p:spPr bwMode="auto">
              <a:xfrm>
                <a:off x="6022" y="21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0" name="Rectangle 805"/>
              <p:cNvSpPr>
                <a:spLocks noChangeArrowheads="1"/>
              </p:cNvSpPr>
              <p:nvPr/>
            </p:nvSpPr>
            <p:spPr bwMode="auto">
              <a:xfrm>
                <a:off x="5980"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1" name="Rectangle 806"/>
              <p:cNvSpPr>
                <a:spLocks noChangeArrowheads="1"/>
              </p:cNvSpPr>
              <p:nvPr/>
            </p:nvSpPr>
            <p:spPr bwMode="auto">
              <a:xfrm>
                <a:off x="6022" y="21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2" name="Rectangle 807"/>
              <p:cNvSpPr>
                <a:spLocks noChangeArrowheads="1"/>
              </p:cNvSpPr>
              <p:nvPr/>
            </p:nvSpPr>
            <p:spPr bwMode="auto">
              <a:xfrm>
                <a:off x="5980" y="2217"/>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3" name="Rectangle 808"/>
              <p:cNvSpPr>
                <a:spLocks noChangeArrowheads="1"/>
              </p:cNvSpPr>
              <p:nvPr/>
            </p:nvSpPr>
            <p:spPr bwMode="auto">
              <a:xfrm>
                <a:off x="6022" y="22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4" name="Rectangle 809"/>
              <p:cNvSpPr>
                <a:spLocks noChangeArrowheads="1"/>
              </p:cNvSpPr>
              <p:nvPr/>
            </p:nvSpPr>
            <p:spPr bwMode="auto">
              <a:xfrm>
                <a:off x="5870" y="2273"/>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365" name="Rectangle 810"/>
              <p:cNvSpPr>
                <a:spLocks noChangeArrowheads="1"/>
              </p:cNvSpPr>
              <p:nvPr/>
            </p:nvSpPr>
            <p:spPr bwMode="auto">
              <a:xfrm>
                <a:off x="598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2" name="Group 1012"/>
            <p:cNvGrpSpPr/>
            <p:nvPr/>
          </p:nvGrpSpPr>
          <p:grpSpPr bwMode="auto">
            <a:xfrm>
              <a:off x="-3900818" y="-1035049"/>
              <a:ext cx="2209875" cy="4397375"/>
              <a:chOff x="4814" y="935"/>
              <a:chExt cx="1392" cy="2770"/>
            </a:xfrm>
            <a:grpFill/>
          </p:grpSpPr>
          <p:sp>
            <p:nvSpPr>
              <p:cNvPr id="966" name="Rectangle 812"/>
              <p:cNvSpPr>
                <a:spLocks noChangeArrowheads="1"/>
              </p:cNvSpPr>
              <p:nvPr/>
            </p:nvSpPr>
            <p:spPr bwMode="auto">
              <a:xfrm>
                <a:off x="6022"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7" name="Rectangle 813"/>
              <p:cNvSpPr>
                <a:spLocks noChangeArrowheads="1"/>
              </p:cNvSpPr>
              <p:nvPr/>
            </p:nvSpPr>
            <p:spPr bwMode="auto">
              <a:xfrm>
                <a:off x="6002" y="2329"/>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8" name="Rectangle 814"/>
              <p:cNvSpPr>
                <a:spLocks noChangeArrowheads="1"/>
              </p:cNvSpPr>
              <p:nvPr/>
            </p:nvSpPr>
            <p:spPr bwMode="auto">
              <a:xfrm>
                <a:off x="5936"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9" name="Rectangle 815"/>
              <p:cNvSpPr>
                <a:spLocks noChangeArrowheads="1"/>
              </p:cNvSpPr>
              <p:nvPr/>
            </p:nvSpPr>
            <p:spPr bwMode="auto">
              <a:xfrm>
                <a:off x="5980"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0" name="Rectangle 816"/>
              <p:cNvSpPr>
                <a:spLocks noChangeArrowheads="1"/>
              </p:cNvSpPr>
              <p:nvPr/>
            </p:nvSpPr>
            <p:spPr bwMode="auto">
              <a:xfrm>
                <a:off x="6000" y="238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1" name="Rectangle 817"/>
              <p:cNvSpPr>
                <a:spLocks noChangeArrowheads="1"/>
              </p:cNvSpPr>
              <p:nvPr/>
            </p:nvSpPr>
            <p:spPr bwMode="auto">
              <a:xfrm>
                <a:off x="6022" y="238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2" name="Rectangle 818"/>
              <p:cNvSpPr>
                <a:spLocks noChangeArrowheads="1"/>
              </p:cNvSpPr>
              <p:nvPr/>
            </p:nvSpPr>
            <p:spPr bwMode="auto">
              <a:xfrm>
                <a:off x="5936" y="2443"/>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3" name="Rectangle 819"/>
              <p:cNvSpPr>
                <a:spLocks noChangeArrowheads="1"/>
              </p:cNvSpPr>
              <p:nvPr/>
            </p:nvSpPr>
            <p:spPr bwMode="auto">
              <a:xfrm>
                <a:off x="6022" y="244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4" name="Rectangle 820"/>
              <p:cNvSpPr>
                <a:spLocks noChangeArrowheads="1"/>
              </p:cNvSpPr>
              <p:nvPr/>
            </p:nvSpPr>
            <p:spPr bwMode="auto">
              <a:xfrm>
                <a:off x="6022" y="2499"/>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5" name="Rectangle 821"/>
              <p:cNvSpPr>
                <a:spLocks noChangeArrowheads="1"/>
              </p:cNvSpPr>
              <p:nvPr/>
            </p:nvSpPr>
            <p:spPr bwMode="auto">
              <a:xfrm>
                <a:off x="5914" y="255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6" name="Rectangle 822"/>
              <p:cNvSpPr>
                <a:spLocks noChangeArrowheads="1"/>
              </p:cNvSpPr>
              <p:nvPr/>
            </p:nvSpPr>
            <p:spPr bwMode="auto">
              <a:xfrm>
                <a:off x="5980" y="255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7" name="Rectangle 823"/>
              <p:cNvSpPr>
                <a:spLocks noChangeArrowheads="1"/>
              </p:cNvSpPr>
              <p:nvPr/>
            </p:nvSpPr>
            <p:spPr bwMode="auto">
              <a:xfrm>
                <a:off x="6002" y="2555"/>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8" name="Rectangle 824"/>
              <p:cNvSpPr>
                <a:spLocks noChangeArrowheads="1"/>
              </p:cNvSpPr>
              <p:nvPr/>
            </p:nvSpPr>
            <p:spPr bwMode="auto">
              <a:xfrm>
                <a:off x="6022" y="2611"/>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79" name="Rectangle 825"/>
              <p:cNvSpPr>
                <a:spLocks noChangeArrowheads="1"/>
              </p:cNvSpPr>
              <p:nvPr/>
            </p:nvSpPr>
            <p:spPr bwMode="auto">
              <a:xfrm>
                <a:off x="5958"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0" name="Rectangle 826"/>
              <p:cNvSpPr>
                <a:spLocks noChangeArrowheads="1"/>
              </p:cNvSpPr>
              <p:nvPr/>
            </p:nvSpPr>
            <p:spPr bwMode="auto">
              <a:xfrm>
                <a:off x="6022" y="266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1" name="Rectangle 827"/>
              <p:cNvSpPr>
                <a:spLocks noChangeArrowheads="1"/>
              </p:cNvSpPr>
              <p:nvPr/>
            </p:nvSpPr>
            <p:spPr bwMode="auto">
              <a:xfrm>
                <a:off x="6000" y="272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2" name="Rectangle 828"/>
              <p:cNvSpPr>
                <a:spLocks noChangeArrowheads="1"/>
              </p:cNvSpPr>
              <p:nvPr/>
            </p:nvSpPr>
            <p:spPr bwMode="auto">
              <a:xfrm>
                <a:off x="5936"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3" name="Rectangle 829"/>
              <p:cNvSpPr>
                <a:spLocks noChangeArrowheads="1"/>
              </p:cNvSpPr>
              <p:nvPr/>
            </p:nvSpPr>
            <p:spPr bwMode="auto">
              <a:xfrm>
                <a:off x="5980"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4" name="Rectangle 830"/>
              <p:cNvSpPr>
                <a:spLocks noChangeArrowheads="1"/>
              </p:cNvSpPr>
              <p:nvPr/>
            </p:nvSpPr>
            <p:spPr bwMode="auto">
              <a:xfrm>
                <a:off x="6022" y="278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5" name="Rectangle 831"/>
              <p:cNvSpPr>
                <a:spLocks noChangeArrowheads="1"/>
              </p:cNvSpPr>
              <p:nvPr/>
            </p:nvSpPr>
            <p:spPr bwMode="auto">
              <a:xfrm>
                <a:off x="5914" y="283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6" name="Rectangle 832"/>
              <p:cNvSpPr>
                <a:spLocks noChangeArrowheads="1"/>
              </p:cNvSpPr>
              <p:nvPr/>
            </p:nvSpPr>
            <p:spPr bwMode="auto">
              <a:xfrm>
                <a:off x="6022" y="283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7" name="Rectangle 833"/>
              <p:cNvSpPr>
                <a:spLocks noChangeArrowheads="1"/>
              </p:cNvSpPr>
              <p:nvPr/>
            </p:nvSpPr>
            <p:spPr bwMode="auto">
              <a:xfrm>
                <a:off x="5914" y="289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8" name="Rectangle 834"/>
              <p:cNvSpPr>
                <a:spLocks noChangeArrowheads="1"/>
              </p:cNvSpPr>
              <p:nvPr/>
            </p:nvSpPr>
            <p:spPr bwMode="auto">
              <a:xfrm>
                <a:off x="5958" y="289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89" name="Rectangle 835"/>
              <p:cNvSpPr>
                <a:spLocks noChangeArrowheads="1"/>
              </p:cNvSpPr>
              <p:nvPr/>
            </p:nvSpPr>
            <p:spPr bwMode="auto">
              <a:xfrm>
                <a:off x="5656" y="2942"/>
                <a:ext cx="14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0" name="Rectangle 836"/>
              <p:cNvSpPr>
                <a:spLocks noChangeArrowheads="1"/>
              </p:cNvSpPr>
              <p:nvPr/>
            </p:nvSpPr>
            <p:spPr bwMode="auto">
              <a:xfrm>
                <a:off x="5806"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1" name="Rectangle 837"/>
              <p:cNvSpPr>
                <a:spLocks noChangeArrowheads="1"/>
              </p:cNvSpPr>
              <p:nvPr/>
            </p:nvSpPr>
            <p:spPr bwMode="auto">
              <a:xfrm>
                <a:off x="5870"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2" name="Rectangle 838"/>
              <p:cNvSpPr>
                <a:spLocks noChangeArrowheads="1"/>
              </p:cNvSpPr>
              <p:nvPr/>
            </p:nvSpPr>
            <p:spPr bwMode="auto">
              <a:xfrm>
                <a:off x="5914" y="29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3" name="Rectangle 839"/>
              <p:cNvSpPr>
                <a:spLocks noChangeArrowheads="1"/>
              </p:cNvSpPr>
              <p:nvPr/>
            </p:nvSpPr>
            <p:spPr bwMode="auto">
              <a:xfrm>
                <a:off x="6022" y="29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4" name="Rectangle 840"/>
              <p:cNvSpPr>
                <a:spLocks noChangeArrowheads="1"/>
              </p:cNvSpPr>
              <p:nvPr/>
            </p:nvSpPr>
            <p:spPr bwMode="auto">
              <a:xfrm>
                <a:off x="5850"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5" name="Rectangle 841"/>
              <p:cNvSpPr>
                <a:spLocks noChangeArrowheads="1"/>
              </p:cNvSpPr>
              <p:nvPr/>
            </p:nvSpPr>
            <p:spPr bwMode="auto">
              <a:xfrm>
                <a:off x="6000" y="299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6" name="Rectangle 842"/>
              <p:cNvSpPr>
                <a:spLocks noChangeArrowheads="1"/>
              </p:cNvSpPr>
              <p:nvPr/>
            </p:nvSpPr>
            <p:spPr bwMode="auto">
              <a:xfrm>
                <a:off x="6022" y="29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7" name="Rectangle 843"/>
              <p:cNvSpPr>
                <a:spLocks noChangeArrowheads="1"/>
              </p:cNvSpPr>
              <p:nvPr/>
            </p:nvSpPr>
            <p:spPr bwMode="auto">
              <a:xfrm>
                <a:off x="5936"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8" name="Rectangle 844"/>
              <p:cNvSpPr>
                <a:spLocks noChangeArrowheads="1"/>
              </p:cNvSpPr>
              <p:nvPr/>
            </p:nvSpPr>
            <p:spPr bwMode="auto">
              <a:xfrm>
                <a:off x="5980"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99" name="Rectangle 845"/>
              <p:cNvSpPr>
                <a:spLocks noChangeArrowheads="1"/>
              </p:cNvSpPr>
              <p:nvPr/>
            </p:nvSpPr>
            <p:spPr bwMode="auto">
              <a:xfrm>
                <a:off x="6022" y="30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0" name="Rectangle 846"/>
              <p:cNvSpPr>
                <a:spLocks noChangeArrowheads="1"/>
              </p:cNvSpPr>
              <p:nvPr/>
            </p:nvSpPr>
            <p:spPr bwMode="auto">
              <a:xfrm>
                <a:off x="585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1" name="Rectangle 847"/>
              <p:cNvSpPr>
                <a:spLocks noChangeArrowheads="1"/>
              </p:cNvSpPr>
              <p:nvPr/>
            </p:nvSpPr>
            <p:spPr bwMode="auto">
              <a:xfrm>
                <a:off x="5806"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2" name="Rectangle 848"/>
              <p:cNvSpPr>
                <a:spLocks noChangeArrowheads="1"/>
              </p:cNvSpPr>
              <p:nvPr/>
            </p:nvSpPr>
            <p:spPr bwMode="auto">
              <a:xfrm>
                <a:off x="5958"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3" name="Rectangle 849"/>
              <p:cNvSpPr>
                <a:spLocks noChangeArrowheads="1"/>
              </p:cNvSpPr>
              <p:nvPr/>
            </p:nvSpPr>
            <p:spPr bwMode="auto">
              <a:xfrm>
                <a:off x="5980" y="309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4" name="Rectangle 850"/>
              <p:cNvSpPr>
                <a:spLocks noChangeArrowheads="1"/>
              </p:cNvSpPr>
              <p:nvPr/>
            </p:nvSpPr>
            <p:spPr bwMode="auto">
              <a:xfrm>
                <a:off x="5936"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5" name="Rectangle 851"/>
              <p:cNvSpPr>
                <a:spLocks noChangeArrowheads="1"/>
              </p:cNvSpPr>
              <p:nvPr/>
            </p:nvSpPr>
            <p:spPr bwMode="auto">
              <a:xfrm>
                <a:off x="589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6" name="Rectangle 852"/>
              <p:cNvSpPr>
                <a:spLocks noChangeArrowheads="1"/>
              </p:cNvSpPr>
              <p:nvPr/>
            </p:nvSpPr>
            <p:spPr bwMode="auto">
              <a:xfrm>
                <a:off x="6022" y="31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7" name="Rectangle 853"/>
              <p:cNvSpPr>
                <a:spLocks noChangeArrowheads="1"/>
              </p:cNvSpPr>
              <p:nvPr/>
            </p:nvSpPr>
            <p:spPr bwMode="auto">
              <a:xfrm>
                <a:off x="5850"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8" name="Rectangle 854"/>
              <p:cNvSpPr>
                <a:spLocks noChangeArrowheads="1"/>
              </p:cNvSpPr>
              <p:nvPr/>
            </p:nvSpPr>
            <p:spPr bwMode="auto">
              <a:xfrm>
                <a:off x="6022" y="319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09" name="Rectangle 855"/>
              <p:cNvSpPr>
                <a:spLocks noChangeArrowheads="1"/>
              </p:cNvSpPr>
              <p:nvPr/>
            </p:nvSpPr>
            <p:spPr bwMode="auto">
              <a:xfrm>
                <a:off x="5936"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0" name="Rectangle 856"/>
              <p:cNvSpPr>
                <a:spLocks noChangeArrowheads="1"/>
              </p:cNvSpPr>
              <p:nvPr/>
            </p:nvSpPr>
            <p:spPr bwMode="auto">
              <a:xfrm>
                <a:off x="5828"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1" name="Rectangle 857"/>
              <p:cNvSpPr>
                <a:spLocks noChangeArrowheads="1"/>
              </p:cNvSpPr>
              <p:nvPr/>
            </p:nvSpPr>
            <p:spPr bwMode="auto">
              <a:xfrm>
                <a:off x="5892" y="32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2" name="Rectangle 858"/>
              <p:cNvSpPr>
                <a:spLocks noChangeArrowheads="1"/>
              </p:cNvSpPr>
              <p:nvPr/>
            </p:nvSpPr>
            <p:spPr bwMode="auto">
              <a:xfrm>
                <a:off x="589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3" name="Rectangle 859"/>
              <p:cNvSpPr>
                <a:spLocks noChangeArrowheads="1"/>
              </p:cNvSpPr>
              <p:nvPr/>
            </p:nvSpPr>
            <p:spPr bwMode="auto">
              <a:xfrm>
                <a:off x="6022" y="3294"/>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4" name="Rectangle 860"/>
              <p:cNvSpPr>
                <a:spLocks noChangeArrowheads="1"/>
              </p:cNvSpPr>
              <p:nvPr/>
            </p:nvSpPr>
            <p:spPr bwMode="auto">
              <a:xfrm>
                <a:off x="5936"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5" name="Rectangle 861"/>
              <p:cNvSpPr>
                <a:spLocks noChangeArrowheads="1"/>
              </p:cNvSpPr>
              <p:nvPr/>
            </p:nvSpPr>
            <p:spPr bwMode="auto">
              <a:xfrm>
                <a:off x="5850" y="334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6" name="Rectangle 862"/>
              <p:cNvSpPr>
                <a:spLocks noChangeArrowheads="1"/>
              </p:cNvSpPr>
              <p:nvPr/>
            </p:nvSpPr>
            <p:spPr bwMode="auto">
              <a:xfrm>
                <a:off x="5784" y="3393"/>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7" name="Rectangle 863"/>
              <p:cNvSpPr>
                <a:spLocks noChangeArrowheads="1"/>
              </p:cNvSpPr>
              <p:nvPr/>
            </p:nvSpPr>
            <p:spPr bwMode="auto">
              <a:xfrm>
                <a:off x="589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8" name="Rectangle 864"/>
              <p:cNvSpPr>
                <a:spLocks noChangeArrowheads="1"/>
              </p:cNvSpPr>
              <p:nvPr/>
            </p:nvSpPr>
            <p:spPr bwMode="auto">
              <a:xfrm>
                <a:off x="6022" y="3393"/>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19" name="Rectangle 865"/>
              <p:cNvSpPr>
                <a:spLocks noChangeArrowheads="1"/>
              </p:cNvSpPr>
              <p:nvPr/>
            </p:nvSpPr>
            <p:spPr bwMode="auto">
              <a:xfrm>
                <a:off x="6022" y="3449"/>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0" name="Rectangle 866"/>
              <p:cNvSpPr>
                <a:spLocks noChangeArrowheads="1"/>
              </p:cNvSpPr>
              <p:nvPr/>
            </p:nvSpPr>
            <p:spPr bwMode="auto">
              <a:xfrm>
                <a:off x="589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1" name="Rectangle 867"/>
              <p:cNvSpPr>
                <a:spLocks noChangeArrowheads="1"/>
              </p:cNvSpPr>
              <p:nvPr/>
            </p:nvSpPr>
            <p:spPr bwMode="auto">
              <a:xfrm>
                <a:off x="6022" y="350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2" name="Rectangle 868"/>
              <p:cNvSpPr>
                <a:spLocks noChangeArrowheads="1"/>
              </p:cNvSpPr>
              <p:nvPr/>
            </p:nvSpPr>
            <p:spPr bwMode="auto">
              <a:xfrm>
                <a:off x="5914" y="356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3" name="Rectangle 869"/>
              <p:cNvSpPr>
                <a:spLocks noChangeArrowheads="1"/>
              </p:cNvSpPr>
              <p:nvPr/>
            </p:nvSpPr>
            <p:spPr bwMode="auto">
              <a:xfrm>
                <a:off x="5892" y="367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4" name="Rectangle 870"/>
              <p:cNvSpPr>
                <a:spLocks noChangeArrowheads="1"/>
              </p:cNvSpPr>
              <p:nvPr/>
            </p:nvSpPr>
            <p:spPr bwMode="auto">
              <a:xfrm>
                <a:off x="6022" y="362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025" name="Freeform 871"/>
              <p:cNvSpPr/>
              <p:nvPr/>
            </p:nvSpPr>
            <p:spPr bwMode="auto">
              <a:xfrm>
                <a:off x="6052" y="1656"/>
                <a:ext cx="154" cy="351"/>
              </a:xfrm>
              <a:custGeom>
                <a:avLst/>
                <a:gdLst>
                  <a:gd name="T0" fmla="*/ 0 w 154"/>
                  <a:gd name="T1" fmla="*/ 0 h 351"/>
                  <a:gd name="T2" fmla="*/ 0 w 154"/>
                  <a:gd name="T3" fmla="*/ 32 h 351"/>
                  <a:gd name="T4" fmla="*/ 154 w 154"/>
                  <a:gd name="T5" fmla="*/ 351 h 351"/>
                  <a:gd name="T6" fmla="*/ 154 w 154"/>
                  <a:gd name="T7" fmla="*/ 335 h 351"/>
                  <a:gd name="T8" fmla="*/ 0 w 154"/>
                  <a:gd name="T9" fmla="*/ 0 h 351"/>
                </a:gdLst>
                <a:ahLst/>
                <a:cxnLst>
                  <a:cxn ang="0">
                    <a:pos x="T0" y="T1"/>
                  </a:cxn>
                  <a:cxn ang="0">
                    <a:pos x="T2" y="T3"/>
                  </a:cxn>
                  <a:cxn ang="0">
                    <a:pos x="T4" y="T5"/>
                  </a:cxn>
                  <a:cxn ang="0">
                    <a:pos x="T6" y="T7"/>
                  </a:cxn>
                  <a:cxn ang="0">
                    <a:pos x="T8" y="T9"/>
                  </a:cxn>
                </a:cxnLst>
                <a:rect l="0" t="0" r="r" b="b"/>
                <a:pathLst>
                  <a:path w="154" h="351">
                    <a:moveTo>
                      <a:pt x="0" y="0"/>
                    </a:moveTo>
                    <a:lnTo>
                      <a:pt x="0" y="32"/>
                    </a:lnTo>
                    <a:lnTo>
                      <a:pt x="154" y="351"/>
                    </a:lnTo>
                    <a:lnTo>
                      <a:pt x="154" y="335"/>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6" name="Freeform 872"/>
              <p:cNvSpPr/>
              <p:nvPr/>
            </p:nvSpPr>
            <p:spPr bwMode="auto">
              <a:xfrm>
                <a:off x="6052" y="1712"/>
                <a:ext cx="54" cy="136"/>
              </a:xfrm>
              <a:custGeom>
                <a:avLst/>
                <a:gdLst>
                  <a:gd name="T0" fmla="*/ 0 w 54"/>
                  <a:gd name="T1" fmla="*/ 0 h 136"/>
                  <a:gd name="T2" fmla="*/ 54 w 54"/>
                  <a:gd name="T3" fmla="*/ 110 h 136"/>
                  <a:gd name="T4" fmla="*/ 54 w 54"/>
                  <a:gd name="T5" fmla="*/ 136 h 136"/>
                  <a:gd name="T6" fmla="*/ 0 w 54"/>
                  <a:gd name="T7" fmla="*/ 32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7" name="Freeform 873"/>
              <p:cNvSpPr/>
              <p:nvPr/>
            </p:nvSpPr>
            <p:spPr bwMode="auto">
              <a:xfrm>
                <a:off x="6122" y="1854"/>
                <a:ext cx="48" cy="119"/>
              </a:xfrm>
              <a:custGeom>
                <a:avLst/>
                <a:gdLst>
                  <a:gd name="T0" fmla="*/ 48 w 48"/>
                  <a:gd name="T1" fmla="*/ 100 h 119"/>
                  <a:gd name="T2" fmla="*/ 48 w 48"/>
                  <a:gd name="T3" fmla="*/ 119 h 119"/>
                  <a:gd name="T4" fmla="*/ 0 w 48"/>
                  <a:gd name="T5" fmla="*/ 24 h 119"/>
                  <a:gd name="T6" fmla="*/ 0 w 48"/>
                  <a:gd name="T7" fmla="*/ 0 h 119"/>
                  <a:gd name="T8" fmla="*/ 48 w 48"/>
                  <a:gd name="T9" fmla="*/ 100 h 119"/>
                </a:gdLst>
                <a:ahLst/>
                <a:cxnLst>
                  <a:cxn ang="0">
                    <a:pos x="T0" y="T1"/>
                  </a:cxn>
                  <a:cxn ang="0">
                    <a:pos x="T2" y="T3"/>
                  </a:cxn>
                  <a:cxn ang="0">
                    <a:pos x="T4" y="T5"/>
                  </a:cxn>
                  <a:cxn ang="0">
                    <a:pos x="T6" y="T7"/>
                  </a:cxn>
                  <a:cxn ang="0">
                    <a:pos x="T8" y="T9"/>
                  </a:cxn>
                </a:cxnLst>
                <a:rect l="0" t="0" r="r" b="b"/>
                <a:pathLst>
                  <a:path w="48" h="119">
                    <a:moveTo>
                      <a:pt x="48" y="100"/>
                    </a:moveTo>
                    <a:lnTo>
                      <a:pt x="48" y="119"/>
                    </a:lnTo>
                    <a:lnTo>
                      <a:pt x="0" y="24"/>
                    </a:lnTo>
                    <a:lnTo>
                      <a:pt x="0" y="0"/>
                    </a:lnTo>
                    <a:lnTo>
                      <a:pt x="48" y="10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8" name="Freeform 874"/>
              <p:cNvSpPr/>
              <p:nvPr/>
            </p:nvSpPr>
            <p:spPr bwMode="auto">
              <a:xfrm>
                <a:off x="6186" y="1985"/>
                <a:ext cx="20" cy="56"/>
              </a:xfrm>
              <a:custGeom>
                <a:avLst/>
                <a:gdLst>
                  <a:gd name="T0" fmla="*/ 20 w 20"/>
                  <a:gd name="T1" fmla="*/ 40 h 56"/>
                  <a:gd name="T2" fmla="*/ 20 w 20"/>
                  <a:gd name="T3" fmla="*/ 56 h 56"/>
                  <a:gd name="T4" fmla="*/ 0 w 20"/>
                  <a:gd name="T5" fmla="*/ 18 h 56"/>
                  <a:gd name="T6" fmla="*/ 0 w 20"/>
                  <a:gd name="T7" fmla="*/ 0 h 56"/>
                  <a:gd name="T8" fmla="*/ 20 w 20"/>
                  <a:gd name="T9" fmla="*/ 40 h 56"/>
                </a:gdLst>
                <a:ahLst/>
                <a:cxnLst>
                  <a:cxn ang="0">
                    <a:pos x="T0" y="T1"/>
                  </a:cxn>
                  <a:cxn ang="0">
                    <a:pos x="T2" y="T3"/>
                  </a:cxn>
                  <a:cxn ang="0">
                    <a:pos x="T4" y="T5"/>
                  </a:cxn>
                  <a:cxn ang="0">
                    <a:pos x="T6" y="T7"/>
                  </a:cxn>
                  <a:cxn ang="0">
                    <a:pos x="T8" y="T9"/>
                  </a:cxn>
                </a:cxnLst>
                <a:rect l="0" t="0" r="r" b="b"/>
                <a:pathLst>
                  <a:path w="20" h="56">
                    <a:moveTo>
                      <a:pt x="20" y="40"/>
                    </a:moveTo>
                    <a:lnTo>
                      <a:pt x="20" y="56"/>
                    </a:lnTo>
                    <a:lnTo>
                      <a:pt x="0" y="18"/>
                    </a:lnTo>
                    <a:lnTo>
                      <a:pt x="0" y="0"/>
                    </a:lnTo>
                    <a:lnTo>
                      <a:pt x="20"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29" name="Freeform 875"/>
              <p:cNvSpPr/>
              <p:nvPr/>
            </p:nvSpPr>
            <p:spPr bwMode="auto">
              <a:xfrm>
                <a:off x="6052" y="1768"/>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0" name="Freeform 876"/>
              <p:cNvSpPr/>
              <p:nvPr/>
            </p:nvSpPr>
            <p:spPr bwMode="auto">
              <a:xfrm>
                <a:off x="6052" y="1824"/>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1" name="Freeform 877"/>
              <p:cNvSpPr/>
              <p:nvPr/>
            </p:nvSpPr>
            <p:spPr bwMode="auto">
              <a:xfrm>
                <a:off x="6084" y="1882"/>
                <a:ext cx="34" cy="85"/>
              </a:xfrm>
              <a:custGeom>
                <a:avLst/>
                <a:gdLst>
                  <a:gd name="T0" fmla="*/ 34 w 34"/>
                  <a:gd name="T1" fmla="*/ 60 h 85"/>
                  <a:gd name="T2" fmla="*/ 34 w 34"/>
                  <a:gd name="T3" fmla="*/ 85 h 85"/>
                  <a:gd name="T4" fmla="*/ 0 w 34"/>
                  <a:gd name="T5" fmla="*/ 28 h 85"/>
                  <a:gd name="T6" fmla="*/ 0 w 34"/>
                  <a:gd name="T7" fmla="*/ 0 h 85"/>
                  <a:gd name="T8" fmla="*/ 34 w 34"/>
                  <a:gd name="T9" fmla="*/ 60 h 85"/>
                </a:gdLst>
                <a:ahLst/>
                <a:cxnLst>
                  <a:cxn ang="0">
                    <a:pos x="T0" y="T1"/>
                  </a:cxn>
                  <a:cxn ang="0">
                    <a:pos x="T2" y="T3"/>
                  </a:cxn>
                  <a:cxn ang="0">
                    <a:pos x="T4" y="T5"/>
                  </a:cxn>
                  <a:cxn ang="0">
                    <a:pos x="T6" y="T7"/>
                  </a:cxn>
                  <a:cxn ang="0">
                    <a:pos x="T8" y="T9"/>
                  </a:cxn>
                </a:cxnLst>
                <a:rect l="0" t="0" r="r" b="b"/>
                <a:pathLst>
                  <a:path w="34" h="85">
                    <a:moveTo>
                      <a:pt x="34" y="60"/>
                    </a:moveTo>
                    <a:lnTo>
                      <a:pt x="34" y="85"/>
                    </a:lnTo>
                    <a:lnTo>
                      <a:pt x="0" y="28"/>
                    </a:lnTo>
                    <a:lnTo>
                      <a:pt x="0" y="0"/>
                    </a:lnTo>
                    <a:lnTo>
                      <a:pt x="34"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2" name="Freeform 878"/>
              <p:cNvSpPr/>
              <p:nvPr/>
            </p:nvSpPr>
            <p:spPr bwMode="auto">
              <a:xfrm>
                <a:off x="6172" y="2039"/>
                <a:ext cx="10" cy="36"/>
              </a:xfrm>
              <a:custGeom>
                <a:avLst/>
                <a:gdLst>
                  <a:gd name="T0" fmla="*/ 0 w 10"/>
                  <a:gd name="T1" fmla="*/ 0 h 36"/>
                  <a:gd name="T2" fmla="*/ 10 w 10"/>
                  <a:gd name="T3" fmla="*/ 18 h 36"/>
                  <a:gd name="T4" fmla="*/ 10 w 10"/>
                  <a:gd name="T5" fmla="*/ 36 h 36"/>
                  <a:gd name="T6" fmla="*/ 0 w 10"/>
                  <a:gd name="T7" fmla="*/ 18 h 36"/>
                  <a:gd name="T8" fmla="*/ 0 w 10"/>
                  <a:gd name="T9" fmla="*/ 0 h 36"/>
                </a:gdLst>
                <a:ahLst/>
                <a:cxnLst>
                  <a:cxn ang="0">
                    <a:pos x="T0" y="T1"/>
                  </a:cxn>
                  <a:cxn ang="0">
                    <a:pos x="T2" y="T3"/>
                  </a:cxn>
                  <a:cxn ang="0">
                    <a:pos x="T4" y="T5"/>
                  </a:cxn>
                  <a:cxn ang="0">
                    <a:pos x="T6" y="T7"/>
                  </a:cxn>
                  <a:cxn ang="0">
                    <a:pos x="T8" y="T9"/>
                  </a:cxn>
                </a:cxnLst>
                <a:rect l="0" t="0" r="r" b="b"/>
                <a:pathLst>
                  <a:path w="10" h="36">
                    <a:moveTo>
                      <a:pt x="0" y="0"/>
                    </a:moveTo>
                    <a:lnTo>
                      <a:pt x="10" y="18"/>
                    </a:lnTo>
                    <a:lnTo>
                      <a:pt x="10" y="36"/>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3" name="Freeform 879"/>
              <p:cNvSpPr/>
              <p:nvPr/>
            </p:nvSpPr>
            <p:spPr bwMode="auto">
              <a:xfrm>
                <a:off x="6198" y="2083"/>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4" name="Freeform 880"/>
              <p:cNvSpPr/>
              <p:nvPr/>
            </p:nvSpPr>
            <p:spPr bwMode="auto">
              <a:xfrm>
                <a:off x="6052" y="1880"/>
                <a:ext cx="34" cy="87"/>
              </a:xfrm>
              <a:custGeom>
                <a:avLst/>
                <a:gdLst>
                  <a:gd name="T0" fmla="*/ 34 w 34"/>
                  <a:gd name="T1" fmla="*/ 58 h 87"/>
                  <a:gd name="T2" fmla="*/ 34 w 34"/>
                  <a:gd name="T3" fmla="*/ 87 h 87"/>
                  <a:gd name="T4" fmla="*/ 0 w 34"/>
                  <a:gd name="T5" fmla="*/ 32 h 87"/>
                  <a:gd name="T6" fmla="*/ 0 w 34"/>
                  <a:gd name="T7" fmla="*/ 0 h 87"/>
                  <a:gd name="T8" fmla="*/ 34 w 34"/>
                  <a:gd name="T9" fmla="*/ 58 h 87"/>
                </a:gdLst>
                <a:ahLst/>
                <a:cxnLst>
                  <a:cxn ang="0">
                    <a:pos x="T0" y="T1"/>
                  </a:cxn>
                  <a:cxn ang="0">
                    <a:pos x="T2" y="T3"/>
                  </a:cxn>
                  <a:cxn ang="0">
                    <a:pos x="T4" y="T5"/>
                  </a:cxn>
                  <a:cxn ang="0">
                    <a:pos x="T6" y="T7"/>
                  </a:cxn>
                  <a:cxn ang="0">
                    <a:pos x="T8" y="T9"/>
                  </a:cxn>
                </a:cxnLst>
                <a:rect l="0" t="0" r="r" b="b"/>
                <a:pathLst>
                  <a:path w="34" h="87">
                    <a:moveTo>
                      <a:pt x="34" y="58"/>
                    </a:moveTo>
                    <a:lnTo>
                      <a:pt x="34" y="87"/>
                    </a:lnTo>
                    <a:lnTo>
                      <a:pt x="0" y="32"/>
                    </a:lnTo>
                    <a:lnTo>
                      <a:pt x="0" y="0"/>
                    </a:lnTo>
                    <a:lnTo>
                      <a:pt x="34"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5" name="Freeform 881"/>
              <p:cNvSpPr/>
              <p:nvPr/>
            </p:nvSpPr>
            <p:spPr bwMode="auto">
              <a:xfrm>
                <a:off x="6052" y="1940"/>
                <a:ext cx="58" cy="115"/>
              </a:xfrm>
              <a:custGeom>
                <a:avLst/>
                <a:gdLst>
                  <a:gd name="T0" fmla="*/ 58 w 58"/>
                  <a:gd name="T1" fmla="*/ 89 h 115"/>
                  <a:gd name="T2" fmla="*/ 58 w 58"/>
                  <a:gd name="T3" fmla="*/ 115 h 115"/>
                  <a:gd name="T4" fmla="*/ 0 w 58"/>
                  <a:gd name="T5" fmla="*/ 33 h 115"/>
                  <a:gd name="T6" fmla="*/ 0 w 58"/>
                  <a:gd name="T7" fmla="*/ 0 h 115"/>
                  <a:gd name="T8" fmla="*/ 58 w 58"/>
                  <a:gd name="T9" fmla="*/ 89 h 115"/>
                </a:gdLst>
                <a:ahLst/>
                <a:cxnLst>
                  <a:cxn ang="0">
                    <a:pos x="T0" y="T1"/>
                  </a:cxn>
                  <a:cxn ang="0">
                    <a:pos x="T2" y="T3"/>
                  </a:cxn>
                  <a:cxn ang="0">
                    <a:pos x="T4" y="T5"/>
                  </a:cxn>
                  <a:cxn ang="0">
                    <a:pos x="T6" y="T7"/>
                  </a:cxn>
                  <a:cxn ang="0">
                    <a:pos x="T8" y="T9"/>
                  </a:cxn>
                </a:cxnLst>
                <a:rect l="0" t="0" r="r" b="b"/>
                <a:pathLst>
                  <a:path w="58" h="115">
                    <a:moveTo>
                      <a:pt x="58" y="89"/>
                    </a:moveTo>
                    <a:lnTo>
                      <a:pt x="58" y="115"/>
                    </a:lnTo>
                    <a:lnTo>
                      <a:pt x="0" y="33"/>
                    </a:lnTo>
                    <a:lnTo>
                      <a:pt x="0" y="0"/>
                    </a:lnTo>
                    <a:lnTo>
                      <a:pt x="58" y="89"/>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6" name="Freeform 882"/>
              <p:cNvSpPr/>
              <p:nvPr/>
            </p:nvSpPr>
            <p:spPr bwMode="auto">
              <a:xfrm>
                <a:off x="6170" y="2117"/>
                <a:ext cx="36" cy="70"/>
              </a:xfrm>
              <a:custGeom>
                <a:avLst/>
                <a:gdLst>
                  <a:gd name="T0" fmla="*/ 36 w 36"/>
                  <a:gd name="T1" fmla="*/ 56 h 70"/>
                  <a:gd name="T2" fmla="*/ 36 w 36"/>
                  <a:gd name="T3" fmla="*/ 70 h 70"/>
                  <a:gd name="T4" fmla="*/ 0 w 36"/>
                  <a:gd name="T5" fmla="*/ 20 h 70"/>
                  <a:gd name="T6" fmla="*/ 0 w 36"/>
                  <a:gd name="T7" fmla="*/ 0 h 70"/>
                  <a:gd name="T8" fmla="*/ 36 w 36"/>
                  <a:gd name="T9" fmla="*/ 56 h 70"/>
                </a:gdLst>
                <a:ahLst/>
                <a:cxnLst>
                  <a:cxn ang="0">
                    <a:pos x="T0" y="T1"/>
                  </a:cxn>
                  <a:cxn ang="0">
                    <a:pos x="T2" y="T3"/>
                  </a:cxn>
                  <a:cxn ang="0">
                    <a:pos x="T4" y="T5"/>
                  </a:cxn>
                  <a:cxn ang="0">
                    <a:pos x="T6" y="T7"/>
                  </a:cxn>
                  <a:cxn ang="0">
                    <a:pos x="T8" y="T9"/>
                  </a:cxn>
                </a:cxnLst>
                <a:rect l="0" t="0" r="r" b="b"/>
                <a:pathLst>
                  <a:path w="36" h="70">
                    <a:moveTo>
                      <a:pt x="36" y="56"/>
                    </a:moveTo>
                    <a:lnTo>
                      <a:pt x="36" y="70"/>
                    </a:lnTo>
                    <a:lnTo>
                      <a:pt x="0" y="20"/>
                    </a:lnTo>
                    <a:lnTo>
                      <a:pt x="0" y="0"/>
                    </a:lnTo>
                    <a:lnTo>
                      <a:pt x="36"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7" name="Freeform 883"/>
              <p:cNvSpPr/>
              <p:nvPr/>
            </p:nvSpPr>
            <p:spPr bwMode="auto">
              <a:xfrm>
                <a:off x="6052" y="1993"/>
                <a:ext cx="16" cy="54"/>
              </a:xfrm>
              <a:custGeom>
                <a:avLst/>
                <a:gdLst>
                  <a:gd name="T0" fmla="*/ 0 w 16"/>
                  <a:gd name="T1" fmla="*/ 0 h 54"/>
                  <a:gd name="T2" fmla="*/ 16 w 16"/>
                  <a:gd name="T3" fmla="*/ 24 h 54"/>
                  <a:gd name="T4" fmla="*/ 16 w 16"/>
                  <a:gd name="T5" fmla="*/ 54 h 54"/>
                  <a:gd name="T6" fmla="*/ 0 w 16"/>
                  <a:gd name="T7" fmla="*/ 32 h 54"/>
                  <a:gd name="T8" fmla="*/ 0 w 16"/>
                  <a:gd name="T9" fmla="*/ 0 h 54"/>
                </a:gdLst>
                <a:ahLst/>
                <a:cxnLst>
                  <a:cxn ang="0">
                    <a:pos x="T0" y="T1"/>
                  </a:cxn>
                  <a:cxn ang="0">
                    <a:pos x="T2" y="T3"/>
                  </a:cxn>
                  <a:cxn ang="0">
                    <a:pos x="T4" y="T5"/>
                  </a:cxn>
                  <a:cxn ang="0">
                    <a:pos x="T6" y="T7"/>
                  </a:cxn>
                  <a:cxn ang="0">
                    <a:pos x="T8" y="T9"/>
                  </a:cxn>
                </a:cxnLst>
                <a:rect l="0" t="0" r="r" b="b"/>
                <a:pathLst>
                  <a:path w="16" h="54">
                    <a:moveTo>
                      <a:pt x="0" y="0"/>
                    </a:moveTo>
                    <a:lnTo>
                      <a:pt x="16" y="24"/>
                    </a:lnTo>
                    <a:lnTo>
                      <a:pt x="16" y="5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8" name="Freeform 884"/>
              <p:cNvSpPr/>
              <p:nvPr/>
            </p:nvSpPr>
            <p:spPr bwMode="auto">
              <a:xfrm>
                <a:off x="6084" y="2039"/>
                <a:ext cx="56" cy="102"/>
              </a:xfrm>
              <a:custGeom>
                <a:avLst/>
                <a:gdLst>
                  <a:gd name="T0" fmla="*/ 56 w 56"/>
                  <a:gd name="T1" fmla="*/ 78 h 102"/>
                  <a:gd name="T2" fmla="*/ 56 w 56"/>
                  <a:gd name="T3" fmla="*/ 102 h 102"/>
                  <a:gd name="T4" fmla="*/ 0 w 56"/>
                  <a:gd name="T5" fmla="*/ 28 h 102"/>
                  <a:gd name="T6" fmla="*/ 0 w 56"/>
                  <a:gd name="T7" fmla="*/ 0 h 102"/>
                  <a:gd name="T8" fmla="*/ 56 w 56"/>
                  <a:gd name="T9" fmla="*/ 78 h 102"/>
                </a:gdLst>
                <a:ahLst/>
                <a:cxnLst>
                  <a:cxn ang="0">
                    <a:pos x="T0" y="T1"/>
                  </a:cxn>
                  <a:cxn ang="0">
                    <a:pos x="T2" y="T3"/>
                  </a:cxn>
                  <a:cxn ang="0">
                    <a:pos x="T4" y="T5"/>
                  </a:cxn>
                  <a:cxn ang="0">
                    <a:pos x="T6" y="T7"/>
                  </a:cxn>
                  <a:cxn ang="0">
                    <a:pos x="T8" y="T9"/>
                  </a:cxn>
                </a:cxnLst>
                <a:rect l="0" t="0" r="r" b="b"/>
                <a:pathLst>
                  <a:path w="56" h="102">
                    <a:moveTo>
                      <a:pt x="56" y="78"/>
                    </a:moveTo>
                    <a:lnTo>
                      <a:pt x="56" y="102"/>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39" name="Freeform 885"/>
              <p:cNvSpPr/>
              <p:nvPr/>
            </p:nvSpPr>
            <p:spPr bwMode="auto">
              <a:xfrm>
                <a:off x="6156" y="2139"/>
                <a:ext cx="10" cy="34"/>
              </a:xfrm>
              <a:custGeom>
                <a:avLst/>
                <a:gdLst>
                  <a:gd name="T0" fmla="*/ 0 w 10"/>
                  <a:gd name="T1" fmla="*/ 0 h 34"/>
                  <a:gd name="T2" fmla="*/ 10 w 10"/>
                  <a:gd name="T3" fmla="*/ 14 h 34"/>
                  <a:gd name="T4" fmla="*/ 10 w 10"/>
                  <a:gd name="T5" fmla="*/ 34 h 34"/>
                  <a:gd name="T6" fmla="*/ 0 w 10"/>
                  <a:gd name="T7" fmla="*/ 20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4"/>
                    </a:lnTo>
                    <a:lnTo>
                      <a:pt x="10" y="34"/>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0" name="Freeform 886"/>
              <p:cNvSpPr/>
              <p:nvPr/>
            </p:nvSpPr>
            <p:spPr bwMode="auto">
              <a:xfrm>
                <a:off x="6180" y="2173"/>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1" name="Freeform 887"/>
              <p:cNvSpPr/>
              <p:nvPr/>
            </p:nvSpPr>
            <p:spPr bwMode="auto">
              <a:xfrm>
                <a:off x="6052" y="2051"/>
                <a:ext cx="48" cy="86"/>
              </a:xfrm>
              <a:custGeom>
                <a:avLst/>
                <a:gdLst>
                  <a:gd name="T0" fmla="*/ 0 w 48"/>
                  <a:gd name="T1" fmla="*/ 0 h 86"/>
                  <a:gd name="T2" fmla="*/ 48 w 48"/>
                  <a:gd name="T3" fmla="*/ 60 h 86"/>
                  <a:gd name="T4" fmla="*/ 48 w 48"/>
                  <a:gd name="T5" fmla="*/ 86 h 86"/>
                  <a:gd name="T6" fmla="*/ 0 w 48"/>
                  <a:gd name="T7" fmla="*/ 30 h 86"/>
                  <a:gd name="T8" fmla="*/ 0 w 48"/>
                  <a:gd name="T9" fmla="*/ 0 h 86"/>
                </a:gdLst>
                <a:ahLst/>
                <a:cxnLst>
                  <a:cxn ang="0">
                    <a:pos x="T0" y="T1"/>
                  </a:cxn>
                  <a:cxn ang="0">
                    <a:pos x="T2" y="T3"/>
                  </a:cxn>
                  <a:cxn ang="0">
                    <a:pos x="T4" y="T5"/>
                  </a:cxn>
                  <a:cxn ang="0">
                    <a:pos x="T6" y="T7"/>
                  </a:cxn>
                  <a:cxn ang="0">
                    <a:pos x="T8" y="T9"/>
                  </a:cxn>
                </a:cxnLst>
                <a:rect l="0" t="0" r="r" b="b"/>
                <a:pathLst>
                  <a:path w="48" h="86">
                    <a:moveTo>
                      <a:pt x="0" y="0"/>
                    </a:moveTo>
                    <a:lnTo>
                      <a:pt x="48" y="60"/>
                    </a:lnTo>
                    <a:lnTo>
                      <a:pt x="48" y="8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2" name="Freeform 888"/>
              <p:cNvSpPr/>
              <p:nvPr/>
            </p:nvSpPr>
            <p:spPr bwMode="auto">
              <a:xfrm>
                <a:off x="6116" y="2131"/>
                <a:ext cx="10" cy="38"/>
              </a:xfrm>
              <a:custGeom>
                <a:avLst/>
                <a:gdLst>
                  <a:gd name="T0" fmla="*/ 10 w 10"/>
                  <a:gd name="T1" fmla="*/ 38 h 38"/>
                  <a:gd name="T2" fmla="*/ 0 w 10"/>
                  <a:gd name="T3" fmla="*/ 24 h 38"/>
                  <a:gd name="T4" fmla="*/ 0 w 10"/>
                  <a:gd name="T5" fmla="*/ 0 h 38"/>
                  <a:gd name="T6" fmla="*/ 10 w 10"/>
                  <a:gd name="T7" fmla="*/ 14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4"/>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3" name="Freeform 889"/>
              <p:cNvSpPr/>
              <p:nvPr/>
            </p:nvSpPr>
            <p:spPr bwMode="auto">
              <a:xfrm>
                <a:off x="6140" y="2163"/>
                <a:ext cx="32" cy="60"/>
              </a:xfrm>
              <a:custGeom>
                <a:avLst/>
                <a:gdLst>
                  <a:gd name="T0" fmla="*/ 32 w 32"/>
                  <a:gd name="T1" fmla="*/ 40 h 60"/>
                  <a:gd name="T2" fmla="*/ 32 w 32"/>
                  <a:gd name="T3" fmla="*/ 60 h 60"/>
                  <a:gd name="T4" fmla="*/ 0 w 32"/>
                  <a:gd name="T5" fmla="*/ 22 h 60"/>
                  <a:gd name="T6" fmla="*/ 0 w 32"/>
                  <a:gd name="T7" fmla="*/ 0 h 60"/>
                  <a:gd name="T8" fmla="*/ 32 w 32"/>
                  <a:gd name="T9" fmla="*/ 40 h 60"/>
                </a:gdLst>
                <a:ahLst/>
                <a:cxnLst>
                  <a:cxn ang="0">
                    <a:pos x="T0" y="T1"/>
                  </a:cxn>
                  <a:cxn ang="0">
                    <a:pos x="T2" y="T3"/>
                  </a:cxn>
                  <a:cxn ang="0">
                    <a:pos x="T4" y="T5"/>
                  </a:cxn>
                  <a:cxn ang="0">
                    <a:pos x="T6" y="T7"/>
                  </a:cxn>
                  <a:cxn ang="0">
                    <a:pos x="T8" y="T9"/>
                  </a:cxn>
                </a:cxnLst>
                <a:rect l="0" t="0" r="r" b="b"/>
                <a:pathLst>
                  <a:path w="32" h="60">
                    <a:moveTo>
                      <a:pt x="32" y="40"/>
                    </a:moveTo>
                    <a:lnTo>
                      <a:pt x="32" y="60"/>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4" name="Freeform 890"/>
              <p:cNvSpPr/>
              <p:nvPr/>
            </p:nvSpPr>
            <p:spPr bwMode="auto">
              <a:xfrm>
                <a:off x="6052" y="2107"/>
                <a:ext cx="20" cy="50"/>
              </a:xfrm>
              <a:custGeom>
                <a:avLst/>
                <a:gdLst>
                  <a:gd name="T0" fmla="*/ 0 w 20"/>
                  <a:gd name="T1" fmla="*/ 0 h 50"/>
                  <a:gd name="T2" fmla="*/ 20 w 20"/>
                  <a:gd name="T3" fmla="*/ 22 h 50"/>
                  <a:gd name="T4" fmla="*/ 20 w 20"/>
                  <a:gd name="T5" fmla="*/ 50 h 50"/>
                  <a:gd name="T6" fmla="*/ 0 w 20"/>
                  <a:gd name="T7" fmla="*/ 30 h 50"/>
                  <a:gd name="T8" fmla="*/ 0 w 20"/>
                  <a:gd name="T9" fmla="*/ 0 h 50"/>
                </a:gdLst>
                <a:ahLst/>
                <a:cxnLst>
                  <a:cxn ang="0">
                    <a:pos x="T0" y="T1"/>
                  </a:cxn>
                  <a:cxn ang="0">
                    <a:pos x="T2" y="T3"/>
                  </a:cxn>
                  <a:cxn ang="0">
                    <a:pos x="T4" y="T5"/>
                  </a:cxn>
                  <a:cxn ang="0">
                    <a:pos x="T6" y="T7"/>
                  </a:cxn>
                  <a:cxn ang="0">
                    <a:pos x="T8" y="T9"/>
                  </a:cxn>
                </a:cxnLst>
                <a:rect l="0" t="0" r="r" b="b"/>
                <a:pathLst>
                  <a:path w="20" h="50">
                    <a:moveTo>
                      <a:pt x="0" y="0"/>
                    </a:moveTo>
                    <a:lnTo>
                      <a:pt x="20" y="22"/>
                    </a:lnTo>
                    <a:lnTo>
                      <a:pt x="20" y="5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5" name="Freeform 891"/>
              <p:cNvSpPr/>
              <p:nvPr/>
            </p:nvSpPr>
            <p:spPr bwMode="auto">
              <a:xfrm>
                <a:off x="6118" y="2231"/>
                <a:ext cx="14" cy="38"/>
              </a:xfrm>
              <a:custGeom>
                <a:avLst/>
                <a:gdLst>
                  <a:gd name="T0" fmla="*/ 0 w 14"/>
                  <a:gd name="T1" fmla="*/ 0 h 38"/>
                  <a:gd name="T2" fmla="*/ 14 w 14"/>
                  <a:gd name="T3" fmla="*/ 16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6"/>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6" name="Freeform 892"/>
              <p:cNvSpPr/>
              <p:nvPr/>
            </p:nvSpPr>
            <p:spPr bwMode="auto">
              <a:xfrm>
                <a:off x="6146" y="2261"/>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7" name="Freeform 893"/>
              <p:cNvSpPr/>
              <p:nvPr/>
            </p:nvSpPr>
            <p:spPr bwMode="auto">
              <a:xfrm>
                <a:off x="6052" y="2219"/>
                <a:ext cx="24" cy="50"/>
              </a:xfrm>
              <a:custGeom>
                <a:avLst/>
                <a:gdLst>
                  <a:gd name="T0" fmla="*/ 0 w 24"/>
                  <a:gd name="T1" fmla="*/ 0 h 50"/>
                  <a:gd name="T2" fmla="*/ 24 w 24"/>
                  <a:gd name="T3" fmla="*/ 22 h 50"/>
                  <a:gd name="T4" fmla="*/ 24 w 24"/>
                  <a:gd name="T5" fmla="*/ 50 h 50"/>
                  <a:gd name="T6" fmla="*/ 0 w 24"/>
                  <a:gd name="T7" fmla="*/ 32 h 50"/>
                  <a:gd name="T8" fmla="*/ 0 w 24"/>
                  <a:gd name="T9" fmla="*/ 0 h 50"/>
                </a:gdLst>
                <a:ahLst/>
                <a:cxnLst>
                  <a:cxn ang="0">
                    <a:pos x="T0" y="T1"/>
                  </a:cxn>
                  <a:cxn ang="0">
                    <a:pos x="T2" y="T3"/>
                  </a:cxn>
                  <a:cxn ang="0">
                    <a:pos x="T4" y="T5"/>
                  </a:cxn>
                  <a:cxn ang="0">
                    <a:pos x="T6" y="T7"/>
                  </a:cxn>
                  <a:cxn ang="0">
                    <a:pos x="T8" y="T9"/>
                  </a:cxn>
                </a:cxnLst>
                <a:rect l="0" t="0" r="r" b="b"/>
                <a:pathLst>
                  <a:path w="24" h="50">
                    <a:moveTo>
                      <a:pt x="0" y="0"/>
                    </a:moveTo>
                    <a:lnTo>
                      <a:pt x="24" y="22"/>
                    </a:lnTo>
                    <a:lnTo>
                      <a:pt x="24" y="5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8" name="Freeform 894"/>
              <p:cNvSpPr/>
              <p:nvPr/>
            </p:nvSpPr>
            <p:spPr bwMode="auto">
              <a:xfrm>
                <a:off x="6192" y="2345"/>
                <a:ext cx="14" cy="28"/>
              </a:xfrm>
              <a:custGeom>
                <a:avLst/>
                <a:gdLst>
                  <a:gd name="T0" fmla="*/ 14 w 14"/>
                  <a:gd name="T1" fmla="*/ 14 h 28"/>
                  <a:gd name="T2" fmla="*/ 14 w 14"/>
                  <a:gd name="T3" fmla="*/ 28 h 28"/>
                  <a:gd name="T4" fmla="*/ 0 w 14"/>
                  <a:gd name="T5" fmla="*/ 18 h 28"/>
                  <a:gd name="T6" fmla="*/ 0 w 14"/>
                  <a:gd name="T7" fmla="*/ 0 h 28"/>
                  <a:gd name="T8" fmla="*/ 14 w 14"/>
                  <a:gd name="T9" fmla="*/ 14 h 28"/>
                </a:gdLst>
                <a:ahLst/>
                <a:cxnLst>
                  <a:cxn ang="0">
                    <a:pos x="T0" y="T1"/>
                  </a:cxn>
                  <a:cxn ang="0">
                    <a:pos x="T2" y="T3"/>
                  </a:cxn>
                  <a:cxn ang="0">
                    <a:pos x="T4" y="T5"/>
                  </a:cxn>
                  <a:cxn ang="0">
                    <a:pos x="T6" y="T7"/>
                  </a:cxn>
                  <a:cxn ang="0">
                    <a:pos x="T8" y="T9"/>
                  </a:cxn>
                </a:cxnLst>
                <a:rect l="0" t="0" r="r" b="b"/>
                <a:pathLst>
                  <a:path w="14" h="28">
                    <a:moveTo>
                      <a:pt x="14" y="14"/>
                    </a:moveTo>
                    <a:lnTo>
                      <a:pt x="14" y="28"/>
                    </a:lnTo>
                    <a:lnTo>
                      <a:pt x="0" y="18"/>
                    </a:lnTo>
                    <a:lnTo>
                      <a:pt x="0" y="0"/>
                    </a:lnTo>
                    <a:lnTo>
                      <a:pt x="14"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49" name="Freeform 895"/>
              <p:cNvSpPr/>
              <p:nvPr/>
            </p:nvSpPr>
            <p:spPr bwMode="auto">
              <a:xfrm>
                <a:off x="6052" y="2275"/>
                <a:ext cx="58" cy="72"/>
              </a:xfrm>
              <a:custGeom>
                <a:avLst/>
                <a:gdLst>
                  <a:gd name="T0" fmla="*/ 0 w 58"/>
                  <a:gd name="T1" fmla="*/ 0 h 72"/>
                  <a:gd name="T2" fmla="*/ 58 w 58"/>
                  <a:gd name="T3" fmla="*/ 46 h 72"/>
                  <a:gd name="T4" fmla="*/ 58 w 58"/>
                  <a:gd name="T5" fmla="*/ 72 h 72"/>
                  <a:gd name="T6" fmla="*/ 0 w 58"/>
                  <a:gd name="T7" fmla="*/ 32 h 72"/>
                  <a:gd name="T8" fmla="*/ 0 w 58"/>
                  <a:gd name="T9" fmla="*/ 0 h 72"/>
                </a:gdLst>
                <a:ahLst/>
                <a:cxnLst>
                  <a:cxn ang="0">
                    <a:pos x="T0" y="T1"/>
                  </a:cxn>
                  <a:cxn ang="0">
                    <a:pos x="T2" y="T3"/>
                  </a:cxn>
                  <a:cxn ang="0">
                    <a:pos x="T4" y="T5"/>
                  </a:cxn>
                  <a:cxn ang="0">
                    <a:pos x="T6" y="T7"/>
                  </a:cxn>
                  <a:cxn ang="0">
                    <a:pos x="T8" y="T9"/>
                  </a:cxn>
                </a:cxnLst>
                <a:rect l="0" t="0" r="r" b="b"/>
                <a:pathLst>
                  <a:path w="58" h="72">
                    <a:moveTo>
                      <a:pt x="0" y="0"/>
                    </a:moveTo>
                    <a:lnTo>
                      <a:pt x="58" y="46"/>
                    </a:lnTo>
                    <a:lnTo>
                      <a:pt x="58" y="7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0" name="Freeform 896"/>
              <p:cNvSpPr/>
              <p:nvPr/>
            </p:nvSpPr>
            <p:spPr bwMode="auto">
              <a:xfrm>
                <a:off x="6124" y="2331"/>
                <a:ext cx="18" cy="36"/>
              </a:xfrm>
              <a:custGeom>
                <a:avLst/>
                <a:gdLst>
                  <a:gd name="T0" fmla="*/ 0 w 18"/>
                  <a:gd name="T1" fmla="*/ 0 h 36"/>
                  <a:gd name="T2" fmla="*/ 18 w 18"/>
                  <a:gd name="T3" fmla="*/ 14 h 36"/>
                  <a:gd name="T4" fmla="*/ 18 w 18"/>
                  <a:gd name="T5" fmla="*/ 36 h 36"/>
                  <a:gd name="T6" fmla="*/ 2 w 18"/>
                  <a:gd name="T7" fmla="*/ 26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6"/>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1" name="Freeform 897"/>
              <p:cNvSpPr/>
              <p:nvPr/>
            </p:nvSpPr>
            <p:spPr bwMode="auto">
              <a:xfrm>
                <a:off x="6158" y="2357"/>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2" name="Freeform 898"/>
              <p:cNvSpPr/>
              <p:nvPr/>
            </p:nvSpPr>
            <p:spPr bwMode="auto">
              <a:xfrm>
                <a:off x="6086" y="2353"/>
                <a:ext cx="18" cy="38"/>
              </a:xfrm>
              <a:custGeom>
                <a:avLst/>
                <a:gdLst>
                  <a:gd name="T0" fmla="*/ 18 w 18"/>
                  <a:gd name="T1" fmla="*/ 12 h 38"/>
                  <a:gd name="T2" fmla="*/ 18 w 18"/>
                  <a:gd name="T3" fmla="*/ 38 h 38"/>
                  <a:gd name="T4" fmla="*/ 0 w 18"/>
                  <a:gd name="T5" fmla="*/ 28 h 38"/>
                  <a:gd name="T6" fmla="*/ 0 w 18"/>
                  <a:gd name="T7" fmla="*/ 0 h 38"/>
                  <a:gd name="T8" fmla="*/ 18 w 18"/>
                  <a:gd name="T9" fmla="*/ 12 h 38"/>
                </a:gdLst>
                <a:ahLst/>
                <a:cxnLst>
                  <a:cxn ang="0">
                    <a:pos x="T0" y="T1"/>
                  </a:cxn>
                  <a:cxn ang="0">
                    <a:pos x="T2" y="T3"/>
                  </a:cxn>
                  <a:cxn ang="0">
                    <a:pos x="T4" y="T5"/>
                  </a:cxn>
                  <a:cxn ang="0">
                    <a:pos x="T6" y="T7"/>
                  </a:cxn>
                  <a:cxn ang="0">
                    <a:pos x="T8" y="T9"/>
                  </a:cxn>
                </a:cxnLst>
                <a:rect l="0" t="0" r="r" b="b"/>
                <a:pathLst>
                  <a:path w="18" h="38">
                    <a:moveTo>
                      <a:pt x="18" y="12"/>
                    </a:moveTo>
                    <a:lnTo>
                      <a:pt x="18" y="38"/>
                    </a:lnTo>
                    <a:lnTo>
                      <a:pt x="0" y="28"/>
                    </a:lnTo>
                    <a:lnTo>
                      <a:pt x="0" y="0"/>
                    </a:lnTo>
                    <a:lnTo>
                      <a:pt x="18"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3" name="Freeform 899"/>
              <p:cNvSpPr/>
              <p:nvPr/>
            </p:nvSpPr>
            <p:spPr bwMode="auto">
              <a:xfrm>
                <a:off x="6118" y="2373"/>
                <a:ext cx="88" cy="74"/>
              </a:xfrm>
              <a:custGeom>
                <a:avLst/>
                <a:gdLst>
                  <a:gd name="T0" fmla="*/ 88 w 88"/>
                  <a:gd name="T1" fmla="*/ 58 h 74"/>
                  <a:gd name="T2" fmla="*/ 88 w 88"/>
                  <a:gd name="T3" fmla="*/ 74 h 74"/>
                  <a:gd name="T4" fmla="*/ 66 w 88"/>
                  <a:gd name="T5" fmla="*/ 62 h 74"/>
                  <a:gd name="T6" fmla="*/ 50 w 88"/>
                  <a:gd name="T7" fmla="*/ 52 h 74"/>
                  <a:gd name="T8" fmla="*/ 0 w 88"/>
                  <a:gd name="T9" fmla="*/ 26 h 74"/>
                  <a:gd name="T10" fmla="*/ 0 w 88"/>
                  <a:gd name="T11" fmla="*/ 0 h 74"/>
                  <a:gd name="T12" fmla="*/ 50 w 88"/>
                  <a:gd name="T13" fmla="*/ 34 h 74"/>
                  <a:gd name="T14" fmla="*/ 66 w 88"/>
                  <a:gd name="T15" fmla="*/ 44 h 74"/>
                  <a:gd name="T16" fmla="*/ 88 w 88"/>
                  <a:gd name="T17"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74">
                    <a:moveTo>
                      <a:pt x="88" y="58"/>
                    </a:moveTo>
                    <a:lnTo>
                      <a:pt x="88" y="74"/>
                    </a:lnTo>
                    <a:lnTo>
                      <a:pt x="66" y="62"/>
                    </a:lnTo>
                    <a:lnTo>
                      <a:pt x="50" y="52"/>
                    </a:lnTo>
                    <a:lnTo>
                      <a:pt x="0" y="26"/>
                    </a:lnTo>
                    <a:lnTo>
                      <a:pt x="0" y="0"/>
                    </a:lnTo>
                    <a:lnTo>
                      <a:pt x="50" y="34"/>
                    </a:lnTo>
                    <a:lnTo>
                      <a:pt x="66" y="44"/>
                    </a:lnTo>
                    <a:lnTo>
                      <a:pt x="88" y="5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4" name="Freeform 900"/>
              <p:cNvSpPr/>
              <p:nvPr/>
            </p:nvSpPr>
            <p:spPr bwMode="auto">
              <a:xfrm>
                <a:off x="6052" y="2387"/>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5" name="Freeform 901"/>
              <p:cNvSpPr/>
              <p:nvPr/>
            </p:nvSpPr>
            <p:spPr bwMode="auto">
              <a:xfrm>
                <a:off x="6098" y="2411"/>
                <a:ext cx="32" cy="40"/>
              </a:xfrm>
              <a:custGeom>
                <a:avLst/>
                <a:gdLst>
                  <a:gd name="T0" fmla="*/ 32 w 32"/>
                  <a:gd name="T1" fmla="*/ 16 h 40"/>
                  <a:gd name="T2" fmla="*/ 32 w 32"/>
                  <a:gd name="T3" fmla="*/ 40 h 40"/>
                  <a:gd name="T4" fmla="*/ 0 w 32"/>
                  <a:gd name="T5" fmla="*/ 26 h 40"/>
                  <a:gd name="T6" fmla="*/ 0 w 32"/>
                  <a:gd name="T7" fmla="*/ 0 h 40"/>
                  <a:gd name="T8" fmla="*/ 32 w 32"/>
                  <a:gd name="T9" fmla="*/ 16 h 40"/>
                </a:gdLst>
                <a:ahLst/>
                <a:cxnLst>
                  <a:cxn ang="0">
                    <a:pos x="T0" y="T1"/>
                  </a:cxn>
                  <a:cxn ang="0">
                    <a:pos x="T2" y="T3"/>
                  </a:cxn>
                  <a:cxn ang="0">
                    <a:pos x="T4" y="T5"/>
                  </a:cxn>
                  <a:cxn ang="0">
                    <a:pos x="T6" y="T7"/>
                  </a:cxn>
                  <a:cxn ang="0">
                    <a:pos x="T8" y="T9"/>
                  </a:cxn>
                </a:cxnLst>
                <a:rect l="0" t="0" r="r" b="b"/>
                <a:pathLst>
                  <a:path w="32" h="40">
                    <a:moveTo>
                      <a:pt x="32" y="16"/>
                    </a:moveTo>
                    <a:lnTo>
                      <a:pt x="32" y="40"/>
                    </a:lnTo>
                    <a:lnTo>
                      <a:pt x="0" y="26"/>
                    </a:lnTo>
                    <a:lnTo>
                      <a:pt x="0" y="0"/>
                    </a:lnTo>
                    <a:lnTo>
                      <a:pt x="3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6" name="Freeform 902"/>
              <p:cNvSpPr/>
              <p:nvPr/>
            </p:nvSpPr>
            <p:spPr bwMode="auto">
              <a:xfrm>
                <a:off x="6146" y="2435"/>
                <a:ext cx="60" cy="48"/>
              </a:xfrm>
              <a:custGeom>
                <a:avLst/>
                <a:gdLst>
                  <a:gd name="T0" fmla="*/ 60 w 60"/>
                  <a:gd name="T1" fmla="*/ 32 h 48"/>
                  <a:gd name="T2" fmla="*/ 60 w 60"/>
                  <a:gd name="T3" fmla="*/ 48 h 48"/>
                  <a:gd name="T4" fmla="*/ 0 w 60"/>
                  <a:gd name="T5" fmla="*/ 22 h 48"/>
                  <a:gd name="T6" fmla="*/ 0 w 60"/>
                  <a:gd name="T7" fmla="*/ 0 h 48"/>
                  <a:gd name="T8" fmla="*/ 60 w 60"/>
                  <a:gd name="T9" fmla="*/ 32 h 48"/>
                </a:gdLst>
                <a:ahLst/>
                <a:cxnLst>
                  <a:cxn ang="0">
                    <a:pos x="T0" y="T1"/>
                  </a:cxn>
                  <a:cxn ang="0">
                    <a:pos x="T2" y="T3"/>
                  </a:cxn>
                  <a:cxn ang="0">
                    <a:pos x="T4" y="T5"/>
                  </a:cxn>
                  <a:cxn ang="0">
                    <a:pos x="T6" y="T7"/>
                  </a:cxn>
                  <a:cxn ang="0">
                    <a:pos x="T8" y="T9"/>
                  </a:cxn>
                </a:cxnLst>
                <a:rect l="0" t="0" r="r" b="b"/>
                <a:pathLst>
                  <a:path w="60" h="48">
                    <a:moveTo>
                      <a:pt x="60" y="32"/>
                    </a:moveTo>
                    <a:lnTo>
                      <a:pt x="60" y="48"/>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7" name="Freeform 903"/>
              <p:cNvSpPr/>
              <p:nvPr/>
            </p:nvSpPr>
            <p:spPr bwMode="auto">
              <a:xfrm>
                <a:off x="6126" y="2471"/>
                <a:ext cx="42" cy="36"/>
              </a:xfrm>
              <a:custGeom>
                <a:avLst/>
                <a:gdLst>
                  <a:gd name="T0" fmla="*/ 0 w 42"/>
                  <a:gd name="T1" fmla="*/ 0 h 36"/>
                  <a:gd name="T2" fmla="*/ 42 w 42"/>
                  <a:gd name="T3" fmla="*/ 18 h 36"/>
                  <a:gd name="T4" fmla="*/ 42 w 42"/>
                  <a:gd name="T5" fmla="*/ 36 h 36"/>
                  <a:gd name="T6" fmla="*/ 0 w 42"/>
                  <a:gd name="T7" fmla="*/ 24 h 36"/>
                  <a:gd name="T8" fmla="*/ 0 w 42"/>
                  <a:gd name="T9" fmla="*/ 0 h 36"/>
                </a:gdLst>
                <a:ahLst/>
                <a:cxnLst>
                  <a:cxn ang="0">
                    <a:pos x="T0" y="T1"/>
                  </a:cxn>
                  <a:cxn ang="0">
                    <a:pos x="T2" y="T3"/>
                  </a:cxn>
                  <a:cxn ang="0">
                    <a:pos x="T4" y="T5"/>
                  </a:cxn>
                  <a:cxn ang="0">
                    <a:pos x="T6" y="T7"/>
                  </a:cxn>
                  <a:cxn ang="0">
                    <a:pos x="T8" y="T9"/>
                  </a:cxn>
                </a:cxnLst>
                <a:rect l="0" t="0" r="r" b="b"/>
                <a:pathLst>
                  <a:path w="42" h="36">
                    <a:moveTo>
                      <a:pt x="0" y="0"/>
                    </a:moveTo>
                    <a:lnTo>
                      <a:pt x="42" y="18"/>
                    </a:lnTo>
                    <a:lnTo>
                      <a:pt x="42" y="3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8" name="Freeform 904"/>
              <p:cNvSpPr/>
              <p:nvPr/>
            </p:nvSpPr>
            <p:spPr bwMode="auto">
              <a:xfrm>
                <a:off x="6090" y="2509"/>
                <a:ext cx="36" cy="34"/>
              </a:xfrm>
              <a:custGeom>
                <a:avLst/>
                <a:gdLst>
                  <a:gd name="T0" fmla="*/ 0 w 36"/>
                  <a:gd name="T1" fmla="*/ 0 h 34"/>
                  <a:gd name="T2" fmla="*/ 36 w 36"/>
                  <a:gd name="T3" fmla="*/ 10 h 34"/>
                  <a:gd name="T4" fmla="*/ 36 w 36"/>
                  <a:gd name="T5" fmla="*/ 34 h 34"/>
                  <a:gd name="T6" fmla="*/ 0 w 36"/>
                  <a:gd name="T7" fmla="*/ 28 h 34"/>
                  <a:gd name="T8" fmla="*/ 0 w 36"/>
                  <a:gd name="T9" fmla="*/ 0 h 34"/>
                </a:gdLst>
                <a:ahLst/>
                <a:cxnLst>
                  <a:cxn ang="0">
                    <a:pos x="T0" y="T1"/>
                  </a:cxn>
                  <a:cxn ang="0">
                    <a:pos x="T2" y="T3"/>
                  </a:cxn>
                  <a:cxn ang="0">
                    <a:pos x="T4" y="T5"/>
                  </a:cxn>
                  <a:cxn ang="0">
                    <a:pos x="T6" y="T7"/>
                  </a:cxn>
                  <a:cxn ang="0">
                    <a:pos x="T8" y="T9"/>
                  </a:cxn>
                </a:cxnLst>
                <a:rect l="0" t="0" r="r" b="b"/>
                <a:pathLst>
                  <a:path w="36" h="34">
                    <a:moveTo>
                      <a:pt x="0" y="0"/>
                    </a:moveTo>
                    <a:lnTo>
                      <a:pt x="36" y="10"/>
                    </a:lnTo>
                    <a:lnTo>
                      <a:pt x="36" y="34"/>
                    </a:lnTo>
                    <a:lnTo>
                      <a:pt x="0" y="2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59" name="Freeform 905"/>
              <p:cNvSpPr/>
              <p:nvPr/>
            </p:nvSpPr>
            <p:spPr bwMode="auto">
              <a:xfrm>
                <a:off x="6140" y="2523"/>
                <a:ext cx="20" cy="24"/>
              </a:xfrm>
              <a:custGeom>
                <a:avLst/>
                <a:gdLst>
                  <a:gd name="T0" fmla="*/ 0 w 20"/>
                  <a:gd name="T1" fmla="*/ 0 h 24"/>
                  <a:gd name="T2" fmla="*/ 20 w 20"/>
                  <a:gd name="T3" fmla="*/ 4 h 24"/>
                  <a:gd name="T4" fmla="*/ 20 w 20"/>
                  <a:gd name="T5" fmla="*/ 24 h 24"/>
                  <a:gd name="T6" fmla="*/ 0 w 20"/>
                  <a:gd name="T7" fmla="*/ 22 h 24"/>
                  <a:gd name="T8" fmla="*/ 0 w 20"/>
                  <a:gd name="T9" fmla="*/ 0 h 24"/>
                </a:gdLst>
                <a:ahLst/>
                <a:cxnLst>
                  <a:cxn ang="0">
                    <a:pos x="T0" y="T1"/>
                  </a:cxn>
                  <a:cxn ang="0">
                    <a:pos x="T2" y="T3"/>
                  </a:cxn>
                  <a:cxn ang="0">
                    <a:pos x="T4" y="T5"/>
                  </a:cxn>
                  <a:cxn ang="0">
                    <a:pos x="T6" y="T7"/>
                  </a:cxn>
                  <a:cxn ang="0">
                    <a:pos x="T8" y="T9"/>
                  </a:cxn>
                </a:cxnLst>
                <a:rect l="0" t="0" r="r" b="b"/>
                <a:pathLst>
                  <a:path w="20" h="24">
                    <a:moveTo>
                      <a:pt x="0" y="0"/>
                    </a:moveTo>
                    <a:lnTo>
                      <a:pt x="20" y="4"/>
                    </a:lnTo>
                    <a:lnTo>
                      <a:pt x="20" y="24"/>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0" name="Freeform 906"/>
              <p:cNvSpPr/>
              <p:nvPr/>
            </p:nvSpPr>
            <p:spPr bwMode="auto">
              <a:xfrm>
                <a:off x="6174" y="2531"/>
                <a:ext cx="32" cy="24"/>
              </a:xfrm>
              <a:custGeom>
                <a:avLst/>
                <a:gdLst>
                  <a:gd name="T0" fmla="*/ 32 w 32"/>
                  <a:gd name="T1" fmla="*/ 8 h 24"/>
                  <a:gd name="T2" fmla="*/ 32 w 32"/>
                  <a:gd name="T3" fmla="*/ 24 h 24"/>
                  <a:gd name="T4" fmla="*/ 0 w 32"/>
                  <a:gd name="T5" fmla="*/ 18 h 24"/>
                  <a:gd name="T6" fmla="*/ 0 w 32"/>
                  <a:gd name="T7" fmla="*/ 0 h 24"/>
                  <a:gd name="T8" fmla="*/ 32 w 32"/>
                  <a:gd name="T9" fmla="*/ 8 h 24"/>
                </a:gdLst>
                <a:ahLst/>
                <a:cxnLst>
                  <a:cxn ang="0">
                    <a:pos x="T0" y="T1"/>
                  </a:cxn>
                  <a:cxn ang="0">
                    <a:pos x="T2" y="T3"/>
                  </a:cxn>
                  <a:cxn ang="0">
                    <a:pos x="T4" y="T5"/>
                  </a:cxn>
                  <a:cxn ang="0">
                    <a:pos x="T6" y="T7"/>
                  </a:cxn>
                  <a:cxn ang="0">
                    <a:pos x="T8" y="T9"/>
                  </a:cxn>
                </a:cxnLst>
                <a:rect l="0" t="0" r="r" b="b"/>
                <a:pathLst>
                  <a:path w="32" h="24">
                    <a:moveTo>
                      <a:pt x="32" y="8"/>
                    </a:moveTo>
                    <a:lnTo>
                      <a:pt x="32" y="24"/>
                    </a:lnTo>
                    <a:lnTo>
                      <a:pt x="0" y="18"/>
                    </a:lnTo>
                    <a:lnTo>
                      <a:pt x="0" y="0"/>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1" name="Freeform 907"/>
              <p:cNvSpPr/>
              <p:nvPr/>
            </p:nvSpPr>
            <p:spPr bwMode="auto">
              <a:xfrm>
                <a:off x="6052" y="2555"/>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2" name="Freeform 908"/>
              <p:cNvSpPr/>
              <p:nvPr/>
            </p:nvSpPr>
            <p:spPr bwMode="auto">
              <a:xfrm>
                <a:off x="6156" y="2571"/>
                <a:ext cx="50" cy="22"/>
              </a:xfrm>
              <a:custGeom>
                <a:avLst/>
                <a:gdLst>
                  <a:gd name="T0" fmla="*/ 50 w 50"/>
                  <a:gd name="T1" fmla="*/ 6 h 22"/>
                  <a:gd name="T2" fmla="*/ 50 w 50"/>
                  <a:gd name="T3" fmla="*/ 22 h 22"/>
                  <a:gd name="T4" fmla="*/ 0 w 50"/>
                  <a:gd name="T5" fmla="*/ 20 h 22"/>
                  <a:gd name="T6" fmla="*/ 0 w 50"/>
                  <a:gd name="T7" fmla="*/ 0 h 22"/>
                  <a:gd name="T8" fmla="*/ 50 w 50"/>
                  <a:gd name="T9" fmla="*/ 6 h 22"/>
                </a:gdLst>
                <a:ahLst/>
                <a:cxnLst>
                  <a:cxn ang="0">
                    <a:pos x="T0" y="T1"/>
                  </a:cxn>
                  <a:cxn ang="0">
                    <a:pos x="T2" y="T3"/>
                  </a:cxn>
                  <a:cxn ang="0">
                    <a:pos x="T4" y="T5"/>
                  </a:cxn>
                  <a:cxn ang="0">
                    <a:pos x="T6" y="T7"/>
                  </a:cxn>
                  <a:cxn ang="0">
                    <a:pos x="T8" y="T9"/>
                  </a:cxn>
                </a:cxnLst>
                <a:rect l="0" t="0" r="r" b="b"/>
                <a:pathLst>
                  <a:path w="50" h="22">
                    <a:moveTo>
                      <a:pt x="50" y="6"/>
                    </a:moveTo>
                    <a:lnTo>
                      <a:pt x="50" y="22"/>
                    </a:lnTo>
                    <a:lnTo>
                      <a:pt x="0" y="20"/>
                    </a:lnTo>
                    <a:lnTo>
                      <a:pt x="0" y="0"/>
                    </a:lnTo>
                    <a:lnTo>
                      <a:pt x="5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3" name="Freeform 909"/>
              <p:cNvSpPr/>
              <p:nvPr/>
            </p:nvSpPr>
            <p:spPr bwMode="auto">
              <a:xfrm>
                <a:off x="6052" y="2611"/>
                <a:ext cx="24" cy="33"/>
              </a:xfrm>
              <a:custGeom>
                <a:avLst/>
                <a:gdLst>
                  <a:gd name="T0" fmla="*/ 0 w 24"/>
                  <a:gd name="T1" fmla="*/ 0 h 33"/>
                  <a:gd name="T2" fmla="*/ 24 w 24"/>
                  <a:gd name="T3" fmla="*/ 2 h 33"/>
                  <a:gd name="T4" fmla="*/ 24 w 24"/>
                  <a:gd name="T5" fmla="*/ 31 h 33"/>
                  <a:gd name="T6" fmla="*/ 0 w 24"/>
                  <a:gd name="T7" fmla="*/ 33 h 33"/>
                  <a:gd name="T8" fmla="*/ 0 w 24"/>
                  <a:gd name="T9" fmla="*/ 0 h 33"/>
                </a:gdLst>
                <a:ahLst/>
                <a:cxnLst>
                  <a:cxn ang="0">
                    <a:pos x="T0" y="T1"/>
                  </a:cxn>
                  <a:cxn ang="0">
                    <a:pos x="T2" y="T3"/>
                  </a:cxn>
                  <a:cxn ang="0">
                    <a:pos x="T4" y="T5"/>
                  </a:cxn>
                  <a:cxn ang="0">
                    <a:pos x="T6" y="T7"/>
                  </a:cxn>
                  <a:cxn ang="0">
                    <a:pos x="T8" y="T9"/>
                  </a:cxn>
                </a:cxnLst>
                <a:rect l="0" t="0" r="r" b="b"/>
                <a:pathLst>
                  <a:path w="24" h="33">
                    <a:moveTo>
                      <a:pt x="0" y="0"/>
                    </a:moveTo>
                    <a:lnTo>
                      <a:pt x="24" y="2"/>
                    </a:lnTo>
                    <a:lnTo>
                      <a:pt x="24" y="31"/>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4" name="Freeform 910"/>
              <p:cNvSpPr/>
              <p:nvPr/>
            </p:nvSpPr>
            <p:spPr bwMode="auto">
              <a:xfrm>
                <a:off x="6156" y="2613"/>
                <a:ext cx="22" cy="23"/>
              </a:xfrm>
              <a:custGeom>
                <a:avLst/>
                <a:gdLst>
                  <a:gd name="T0" fmla="*/ 0 w 22"/>
                  <a:gd name="T1" fmla="*/ 0 h 23"/>
                  <a:gd name="T2" fmla="*/ 22 w 22"/>
                  <a:gd name="T3" fmla="*/ 0 h 23"/>
                  <a:gd name="T4" fmla="*/ 22 w 22"/>
                  <a:gd name="T5" fmla="*/ 20 h 23"/>
                  <a:gd name="T6" fmla="*/ 0 w 22"/>
                  <a:gd name="T7" fmla="*/ 23 h 23"/>
                  <a:gd name="T8" fmla="*/ 0 w 22"/>
                  <a:gd name="T9" fmla="*/ 0 h 23"/>
                </a:gdLst>
                <a:ahLst/>
                <a:cxnLst>
                  <a:cxn ang="0">
                    <a:pos x="T0" y="T1"/>
                  </a:cxn>
                  <a:cxn ang="0">
                    <a:pos x="T2" y="T3"/>
                  </a:cxn>
                  <a:cxn ang="0">
                    <a:pos x="T4" y="T5"/>
                  </a:cxn>
                  <a:cxn ang="0">
                    <a:pos x="T6" y="T7"/>
                  </a:cxn>
                  <a:cxn ang="0">
                    <a:pos x="T8" y="T9"/>
                  </a:cxn>
                </a:cxnLst>
                <a:rect l="0" t="0" r="r" b="b"/>
                <a:pathLst>
                  <a:path w="22" h="23">
                    <a:moveTo>
                      <a:pt x="0" y="0"/>
                    </a:moveTo>
                    <a:lnTo>
                      <a:pt x="22" y="0"/>
                    </a:lnTo>
                    <a:lnTo>
                      <a:pt x="22" y="20"/>
                    </a:lnTo>
                    <a:lnTo>
                      <a:pt x="0" y="2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5" name="Freeform 911"/>
              <p:cNvSpPr/>
              <p:nvPr/>
            </p:nvSpPr>
            <p:spPr bwMode="auto">
              <a:xfrm>
                <a:off x="6110" y="2658"/>
                <a:ext cx="30" cy="30"/>
              </a:xfrm>
              <a:custGeom>
                <a:avLst/>
                <a:gdLst>
                  <a:gd name="T0" fmla="*/ 30 w 30"/>
                  <a:gd name="T1" fmla="*/ 0 h 30"/>
                  <a:gd name="T2" fmla="*/ 30 w 30"/>
                  <a:gd name="T3" fmla="*/ 22 h 30"/>
                  <a:gd name="T4" fmla="*/ 16 w 30"/>
                  <a:gd name="T5" fmla="*/ 26 h 30"/>
                  <a:gd name="T6" fmla="*/ 0 w 30"/>
                  <a:gd name="T7" fmla="*/ 30 h 30"/>
                  <a:gd name="T8" fmla="*/ 0 w 30"/>
                  <a:gd name="T9" fmla="*/ 4 h 30"/>
                  <a:gd name="T10" fmla="*/ 30 w 30"/>
                  <a:gd name="T11" fmla="*/ 0 h 30"/>
                </a:gdLst>
                <a:ahLst/>
                <a:cxnLst>
                  <a:cxn ang="0">
                    <a:pos x="T0" y="T1"/>
                  </a:cxn>
                  <a:cxn ang="0">
                    <a:pos x="T2" y="T3"/>
                  </a:cxn>
                  <a:cxn ang="0">
                    <a:pos x="T4" y="T5"/>
                  </a:cxn>
                  <a:cxn ang="0">
                    <a:pos x="T6" y="T7"/>
                  </a:cxn>
                  <a:cxn ang="0">
                    <a:pos x="T8" y="T9"/>
                  </a:cxn>
                  <a:cxn ang="0">
                    <a:pos x="T10" y="T11"/>
                  </a:cxn>
                </a:cxnLst>
                <a:rect l="0" t="0" r="r" b="b"/>
                <a:pathLst>
                  <a:path w="30" h="30">
                    <a:moveTo>
                      <a:pt x="30" y="0"/>
                    </a:moveTo>
                    <a:lnTo>
                      <a:pt x="30" y="22"/>
                    </a:lnTo>
                    <a:lnTo>
                      <a:pt x="16" y="26"/>
                    </a:lnTo>
                    <a:lnTo>
                      <a:pt x="0" y="30"/>
                    </a:lnTo>
                    <a:lnTo>
                      <a:pt x="0" y="4"/>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6" name="Freeform 912"/>
              <p:cNvSpPr/>
              <p:nvPr/>
            </p:nvSpPr>
            <p:spPr bwMode="auto">
              <a:xfrm>
                <a:off x="6154" y="2650"/>
                <a:ext cx="52" cy="28"/>
              </a:xfrm>
              <a:custGeom>
                <a:avLst/>
                <a:gdLst>
                  <a:gd name="T0" fmla="*/ 52 w 52"/>
                  <a:gd name="T1" fmla="*/ 0 h 28"/>
                  <a:gd name="T2" fmla="*/ 52 w 52"/>
                  <a:gd name="T3" fmla="*/ 16 h 28"/>
                  <a:gd name="T4" fmla="*/ 2 w 52"/>
                  <a:gd name="T5" fmla="*/ 28 h 28"/>
                  <a:gd name="T6" fmla="*/ 2 w 52"/>
                  <a:gd name="T7" fmla="*/ 8 h 28"/>
                  <a:gd name="T8" fmla="*/ 0 w 52"/>
                  <a:gd name="T9" fmla="*/ 8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8"/>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7" name="Freeform 913"/>
              <p:cNvSpPr/>
              <p:nvPr/>
            </p:nvSpPr>
            <p:spPr bwMode="auto">
              <a:xfrm>
                <a:off x="6052" y="2716"/>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8" name="Freeform 914"/>
              <p:cNvSpPr/>
              <p:nvPr/>
            </p:nvSpPr>
            <p:spPr bwMode="auto">
              <a:xfrm>
                <a:off x="6156" y="2696"/>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69" name="Freeform 915"/>
              <p:cNvSpPr/>
              <p:nvPr/>
            </p:nvSpPr>
            <p:spPr bwMode="auto">
              <a:xfrm>
                <a:off x="6192" y="2690"/>
                <a:ext cx="14" cy="20"/>
              </a:xfrm>
              <a:custGeom>
                <a:avLst/>
                <a:gdLst>
                  <a:gd name="T0" fmla="*/ 14 w 14"/>
                  <a:gd name="T1" fmla="*/ 0 h 20"/>
                  <a:gd name="T2" fmla="*/ 14 w 14"/>
                  <a:gd name="T3" fmla="*/ 16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6"/>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0" name="Freeform 916"/>
              <p:cNvSpPr/>
              <p:nvPr/>
            </p:nvSpPr>
            <p:spPr bwMode="auto">
              <a:xfrm>
                <a:off x="6052" y="2774"/>
                <a:ext cx="22" cy="38"/>
              </a:xfrm>
              <a:custGeom>
                <a:avLst/>
                <a:gdLst>
                  <a:gd name="T0" fmla="*/ 0 w 22"/>
                  <a:gd name="T1" fmla="*/ 8 h 38"/>
                  <a:gd name="T2" fmla="*/ 22 w 22"/>
                  <a:gd name="T3" fmla="*/ 0 h 38"/>
                  <a:gd name="T4" fmla="*/ 22 w 22"/>
                  <a:gd name="T5" fmla="*/ 28 h 38"/>
                  <a:gd name="T6" fmla="*/ 0 w 22"/>
                  <a:gd name="T7" fmla="*/ 38 h 38"/>
                  <a:gd name="T8" fmla="*/ 0 w 22"/>
                  <a:gd name="T9" fmla="*/ 8 h 38"/>
                </a:gdLst>
                <a:ahLst/>
                <a:cxnLst>
                  <a:cxn ang="0">
                    <a:pos x="T0" y="T1"/>
                  </a:cxn>
                  <a:cxn ang="0">
                    <a:pos x="T2" y="T3"/>
                  </a:cxn>
                  <a:cxn ang="0">
                    <a:pos x="T4" y="T5"/>
                  </a:cxn>
                  <a:cxn ang="0">
                    <a:pos x="T6" y="T7"/>
                  </a:cxn>
                  <a:cxn ang="0">
                    <a:pos x="T8" y="T9"/>
                  </a:cxn>
                </a:cxnLst>
                <a:rect l="0" t="0" r="r" b="b"/>
                <a:pathLst>
                  <a:path w="22" h="38">
                    <a:moveTo>
                      <a:pt x="0" y="8"/>
                    </a:moveTo>
                    <a:lnTo>
                      <a:pt x="22" y="0"/>
                    </a:lnTo>
                    <a:lnTo>
                      <a:pt x="22" y="28"/>
                    </a:lnTo>
                    <a:lnTo>
                      <a:pt x="0" y="38"/>
                    </a:lnTo>
                    <a:lnTo>
                      <a:pt x="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1" name="Freeform 917"/>
              <p:cNvSpPr/>
              <p:nvPr/>
            </p:nvSpPr>
            <p:spPr bwMode="auto">
              <a:xfrm>
                <a:off x="6090" y="2746"/>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2" name="Freeform 918"/>
              <p:cNvSpPr/>
              <p:nvPr/>
            </p:nvSpPr>
            <p:spPr bwMode="auto">
              <a:xfrm>
                <a:off x="6170" y="2728"/>
                <a:ext cx="36" cy="32"/>
              </a:xfrm>
              <a:custGeom>
                <a:avLst/>
                <a:gdLst>
                  <a:gd name="T0" fmla="*/ 36 w 36"/>
                  <a:gd name="T1" fmla="*/ 0 h 32"/>
                  <a:gd name="T2" fmla="*/ 36 w 36"/>
                  <a:gd name="T3" fmla="*/ 16 h 32"/>
                  <a:gd name="T4" fmla="*/ 0 w 36"/>
                  <a:gd name="T5" fmla="*/ 32 h 32"/>
                  <a:gd name="T6" fmla="*/ 0 w 36"/>
                  <a:gd name="T7" fmla="*/ 12 h 32"/>
                  <a:gd name="T8" fmla="*/ 36 w 36"/>
                  <a:gd name="T9" fmla="*/ 0 h 32"/>
                </a:gdLst>
                <a:ahLst/>
                <a:cxnLst>
                  <a:cxn ang="0">
                    <a:pos x="T0" y="T1"/>
                  </a:cxn>
                  <a:cxn ang="0">
                    <a:pos x="T2" y="T3"/>
                  </a:cxn>
                  <a:cxn ang="0">
                    <a:pos x="T4" y="T5"/>
                  </a:cxn>
                  <a:cxn ang="0">
                    <a:pos x="T6" y="T7"/>
                  </a:cxn>
                  <a:cxn ang="0">
                    <a:pos x="T8" y="T9"/>
                  </a:cxn>
                </a:cxnLst>
                <a:rect l="0" t="0" r="r" b="b"/>
                <a:pathLst>
                  <a:path w="36" h="32">
                    <a:moveTo>
                      <a:pt x="36" y="0"/>
                    </a:moveTo>
                    <a:lnTo>
                      <a:pt x="36" y="16"/>
                    </a:lnTo>
                    <a:lnTo>
                      <a:pt x="0" y="32"/>
                    </a:lnTo>
                    <a:lnTo>
                      <a:pt x="0" y="12"/>
                    </a:lnTo>
                    <a:lnTo>
                      <a:pt x="3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3" name="Freeform 919"/>
              <p:cNvSpPr/>
              <p:nvPr/>
            </p:nvSpPr>
            <p:spPr bwMode="auto">
              <a:xfrm>
                <a:off x="6052" y="2818"/>
                <a:ext cx="42" cy="48"/>
              </a:xfrm>
              <a:custGeom>
                <a:avLst/>
                <a:gdLst>
                  <a:gd name="T0" fmla="*/ 0 w 42"/>
                  <a:gd name="T1" fmla="*/ 18 h 48"/>
                  <a:gd name="T2" fmla="*/ 42 w 42"/>
                  <a:gd name="T3" fmla="*/ 0 h 48"/>
                  <a:gd name="T4" fmla="*/ 42 w 42"/>
                  <a:gd name="T5" fmla="*/ 26 h 48"/>
                  <a:gd name="T6" fmla="*/ 0 w 42"/>
                  <a:gd name="T7" fmla="*/ 48 h 48"/>
                  <a:gd name="T8" fmla="*/ 0 w 42"/>
                  <a:gd name="T9" fmla="*/ 18 h 48"/>
                </a:gdLst>
                <a:ahLst/>
                <a:cxnLst>
                  <a:cxn ang="0">
                    <a:pos x="T0" y="T1"/>
                  </a:cxn>
                  <a:cxn ang="0">
                    <a:pos x="T2" y="T3"/>
                  </a:cxn>
                  <a:cxn ang="0">
                    <a:pos x="T4" y="T5"/>
                  </a:cxn>
                  <a:cxn ang="0">
                    <a:pos x="T6" y="T7"/>
                  </a:cxn>
                  <a:cxn ang="0">
                    <a:pos x="T8" y="T9"/>
                  </a:cxn>
                </a:cxnLst>
                <a:rect l="0" t="0" r="r" b="b"/>
                <a:pathLst>
                  <a:path w="42" h="48">
                    <a:moveTo>
                      <a:pt x="0" y="18"/>
                    </a:moveTo>
                    <a:lnTo>
                      <a:pt x="42" y="0"/>
                    </a:lnTo>
                    <a:lnTo>
                      <a:pt x="42" y="26"/>
                    </a:lnTo>
                    <a:lnTo>
                      <a:pt x="0" y="48"/>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4" name="Freeform 920"/>
              <p:cNvSpPr/>
              <p:nvPr/>
            </p:nvSpPr>
            <p:spPr bwMode="auto">
              <a:xfrm>
                <a:off x="6126" y="2784"/>
                <a:ext cx="48" cy="44"/>
              </a:xfrm>
              <a:custGeom>
                <a:avLst/>
                <a:gdLst>
                  <a:gd name="T0" fmla="*/ 0 w 48"/>
                  <a:gd name="T1" fmla="*/ 20 h 44"/>
                  <a:gd name="T2" fmla="*/ 48 w 48"/>
                  <a:gd name="T3" fmla="*/ 0 h 44"/>
                  <a:gd name="T4" fmla="*/ 48 w 48"/>
                  <a:gd name="T5" fmla="*/ 18 h 44"/>
                  <a:gd name="T6" fmla="*/ 0 w 48"/>
                  <a:gd name="T7" fmla="*/ 44 h 44"/>
                  <a:gd name="T8" fmla="*/ 0 w 48"/>
                  <a:gd name="T9" fmla="*/ 20 h 44"/>
                </a:gdLst>
                <a:ahLst/>
                <a:cxnLst>
                  <a:cxn ang="0">
                    <a:pos x="T0" y="T1"/>
                  </a:cxn>
                  <a:cxn ang="0">
                    <a:pos x="T2" y="T3"/>
                  </a:cxn>
                  <a:cxn ang="0">
                    <a:pos x="T4" y="T5"/>
                  </a:cxn>
                  <a:cxn ang="0">
                    <a:pos x="T6" y="T7"/>
                  </a:cxn>
                  <a:cxn ang="0">
                    <a:pos x="T8" y="T9"/>
                  </a:cxn>
                </a:cxnLst>
                <a:rect l="0" t="0" r="r" b="b"/>
                <a:pathLst>
                  <a:path w="48" h="44">
                    <a:moveTo>
                      <a:pt x="0" y="20"/>
                    </a:moveTo>
                    <a:lnTo>
                      <a:pt x="48" y="0"/>
                    </a:lnTo>
                    <a:lnTo>
                      <a:pt x="48" y="18"/>
                    </a:lnTo>
                    <a:lnTo>
                      <a:pt x="0" y="44"/>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5" name="Freeform 921"/>
              <p:cNvSpPr/>
              <p:nvPr/>
            </p:nvSpPr>
            <p:spPr bwMode="auto">
              <a:xfrm>
                <a:off x="6188" y="2770"/>
                <a:ext cx="18" cy="24"/>
              </a:xfrm>
              <a:custGeom>
                <a:avLst/>
                <a:gdLst>
                  <a:gd name="T0" fmla="*/ 18 w 18"/>
                  <a:gd name="T1" fmla="*/ 0 h 24"/>
                  <a:gd name="T2" fmla="*/ 18 w 18"/>
                  <a:gd name="T3" fmla="*/ 16 h 24"/>
                  <a:gd name="T4" fmla="*/ 0 w 18"/>
                  <a:gd name="T5" fmla="*/ 24 h 24"/>
                  <a:gd name="T6" fmla="*/ 0 w 18"/>
                  <a:gd name="T7" fmla="*/ 6 h 24"/>
                  <a:gd name="T8" fmla="*/ 18 w 18"/>
                  <a:gd name="T9" fmla="*/ 0 h 24"/>
                </a:gdLst>
                <a:ahLst/>
                <a:cxnLst>
                  <a:cxn ang="0">
                    <a:pos x="T0" y="T1"/>
                  </a:cxn>
                  <a:cxn ang="0">
                    <a:pos x="T2" y="T3"/>
                  </a:cxn>
                  <a:cxn ang="0">
                    <a:pos x="T4" y="T5"/>
                  </a:cxn>
                  <a:cxn ang="0">
                    <a:pos x="T6" y="T7"/>
                  </a:cxn>
                  <a:cxn ang="0">
                    <a:pos x="T8" y="T9"/>
                  </a:cxn>
                </a:cxnLst>
                <a:rect l="0" t="0" r="r" b="b"/>
                <a:pathLst>
                  <a:path w="18" h="24">
                    <a:moveTo>
                      <a:pt x="18" y="0"/>
                    </a:moveTo>
                    <a:lnTo>
                      <a:pt x="18" y="16"/>
                    </a:lnTo>
                    <a:lnTo>
                      <a:pt x="0" y="24"/>
                    </a:lnTo>
                    <a:lnTo>
                      <a:pt x="0" y="6"/>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6" name="Freeform 922"/>
              <p:cNvSpPr/>
              <p:nvPr/>
            </p:nvSpPr>
            <p:spPr bwMode="auto">
              <a:xfrm>
                <a:off x="6092" y="2852"/>
                <a:ext cx="34" cy="46"/>
              </a:xfrm>
              <a:custGeom>
                <a:avLst/>
                <a:gdLst>
                  <a:gd name="T0" fmla="*/ 0 w 34"/>
                  <a:gd name="T1" fmla="*/ 18 h 46"/>
                  <a:gd name="T2" fmla="*/ 34 w 34"/>
                  <a:gd name="T3" fmla="*/ 0 h 46"/>
                  <a:gd name="T4" fmla="*/ 34 w 34"/>
                  <a:gd name="T5" fmla="*/ 24 h 46"/>
                  <a:gd name="T6" fmla="*/ 0 w 34"/>
                  <a:gd name="T7" fmla="*/ 46 h 46"/>
                  <a:gd name="T8" fmla="*/ 0 w 34"/>
                  <a:gd name="T9" fmla="*/ 18 h 46"/>
                </a:gdLst>
                <a:ahLst/>
                <a:cxnLst>
                  <a:cxn ang="0">
                    <a:pos x="T0" y="T1"/>
                  </a:cxn>
                  <a:cxn ang="0">
                    <a:pos x="T2" y="T3"/>
                  </a:cxn>
                  <a:cxn ang="0">
                    <a:pos x="T4" y="T5"/>
                  </a:cxn>
                  <a:cxn ang="0">
                    <a:pos x="T6" y="T7"/>
                  </a:cxn>
                  <a:cxn ang="0">
                    <a:pos x="T8" y="T9"/>
                  </a:cxn>
                </a:cxnLst>
                <a:rect l="0" t="0" r="r" b="b"/>
                <a:pathLst>
                  <a:path w="34" h="46">
                    <a:moveTo>
                      <a:pt x="0" y="18"/>
                    </a:moveTo>
                    <a:lnTo>
                      <a:pt x="34" y="0"/>
                    </a:lnTo>
                    <a:lnTo>
                      <a:pt x="34" y="24"/>
                    </a:lnTo>
                    <a:lnTo>
                      <a:pt x="0" y="46"/>
                    </a:lnTo>
                    <a:lnTo>
                      <a:pt x="0" y="1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7" name="Freeform 923"/>
              <p:cNvSpPr/>
              <p:nvPr/>
            </p:nvSpPr>
            <p:spPr bwMode="auto">
              <a:xfrm>
                <a:off x="6152" y="2832"/>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8" name="Freeform 924"/>
              <p:cNvSpPr/>
              <p:nvPr/>
            </p:nvSpPr>
            <p:spPr bwMode="auto">
              <a:xfrm>
                <a:off x="6178" y="2810"/>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79" name="Freeform 925"/>
              <p:cNvSpPr/>
              <p:nvPr/>
            </p:nvSpPr>
            <p:spPr bwMode="auto">
              <a:xfrm>
                <a:off x="6156" y="2854"/>
                <a:ext cx="50" cy="48"/>
              </a:xfrm>
              <a:custGeom>
                <a:avLst/>
                <a:gdLst>
                  <a:gd name="T0" fmla="*/ 50 w 50"/>
                  <a:gd name="T1" fmla="*/ 0 h 48"/>
                  <a:gd name="T2" fmla="*/ 50 w 50"/>
                  <a:gd name="T3" fmla="*/ 14 h 48"/>
                  <a:gd name="T4" fmla="*/ 0 w 50"/>
                  <a:gd name="T5" fmla="*/ 48 h 48"/>
                  <a:gd name="T6" fmla="*/ 0 w 50"/>
                  <a:gd name="T7" fmla="*/ 28 h 48"/>
                  <a:gd name="T8" fmla="*/ 50 w 50"/>
                  <a:gd name="T9" fmla="*/ 0 h 48"/>
                </a:gdLst>
                <a:ahLst/>
                <a:cxnLst>
                  <a:cxn ang="0">
                    <a:pos x="T0" y="T1"/>
                  </a:cxn>
                  <a:cxn ang="0">
                    <a:pos x="T2" y="T3"/>
                  </a:cxn>
                  <a:cxn ang="0">
                    <a:pos x="T4" y="T5"/>
                  </a:cxn>
                  <a:cxn ang="0">
                    <a:pos x="T6" y="T7"/>
                  </a:cxn>
                  <a:cxn ang="0">
                    <a:pos x="T8" y="T9"/>
                  </a:cxn>
                </a:cxnLst>
                <a:rect l="0" t="0" r="r" b="b"/>
                <a:pathLst>
                  <a:path w="50" h="48">
                    <a:moveTo>
                      <a:pt x="50" y="0"/>
                    </a:moveTo>
                    <a:lnTo>
                      <a:pt x="50" y="14"/>
                    </a:lnTo>
                    <a:lnTo>
                      <a:pt x="0" y="48"/>
                    </a:lnTo>
                    <a:lnTo>
                      <a:pt x="0" y="28"/>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0" name="Freeform 926"/>
              <p:cNvSpPr/>
              <p:nvPr/>
            </p:nvSpPr>
            <p:spPr bwMode="auto">
              <a:xfrm>
                <a:off x="6090" y="2916"/>
                <a:ext cx="82" cy="80"/>
              </a:xfrm>
              <a:custGeom>
                <a:avLst/>
                <a:gdLst>
                  <a:gd name="T0" fmla="*/ 82 w 82"/>
                  <a:gd name="T1" fmla="*/ 0 h 80"/>
                  <a:gd name="T2" fmla="*/ 82 w 82"/>
                  <a:gd name="T3" fmla="*/ 18 h 80"/>
                  <a:gd name="T4" fmla="*/ 0 w 82"/>
                  <a:gd name="T5" fmla="*/ 80 h 80"/>
                  <a:gd name="T6" fmla="*/ 0 w 82"/>
                  <a:gd name="T7" fmla="*/ 54 h 80"/>
                  <a:gd name="T8" fmla="*/ 82 w 82"/>
                  <a:gd name="T9" fmla="*/ 0 h 80"/>
                </a:gdLst>
                <a:ahLst/>
                <a:cxnLst>
                  <a:cxn ang="0">
                    <a:pos x="T0" y="T1"/>
                  </a:cxn>
                  <a:cxn ang="0">
                    <a:pos x="T2" y="T3"/>
                  </a:cxn>
                  <a:cxn ang="0">
                    <a:pos x="T4" y="T5"/>
                  </a:cxn>
                  <a:cxn ang="0">
                    <a:pos x="T6" y="T7"/>
                  </a:cxn>
                  <a:cxn ang="0">
                    <a:pos x="T8" y="T9"/>
                  </a:cxn>
                </a:cxnLst>
                <a:rect l="0" t="0" r="r" b="b"/>
                <a:pathLst>
                  <a:path w="82" h="80">
                    <a:moveTo>
                      <a:pt x="82" y="0"/>
                    </a:moveTo>
                    <a:lnTo>
                      <a:pt x="82" y="18"/>
                    </a:lnTo>
                    <a:lnTo>
                      <a:pt x="0" y="80"/>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1" name="Freeform 927"/>
              <p:cNvSpPr/>
              <p:nvPr/>
            </p:nvSpPr>
            <p:spPr bwMode="auto">
              <a:xfrm>
                <a:off x="6186" y="2892"/>
                <a:ext cx="20" cy="30"/>
              </a:xfrm>
              <a:custGeom>
                <a:avLst/>
                <a:gdLst>
                  <a:gd name="T0" fmla="*/ 20 w 20"/>
                  <a:gd name="T1" fmla="*/ 0 h 30"/>
                  <a:gd name="T2" fmla="*/ 20 w 20"/>
                  <a:gd name="T3" fmla="*/ 16 h 30"/>
                  <a:gd name="T4" fmla="*/ 0 w 20"/>
                  <a:gd name="T5" fmla="*/ 30 h 30"/>
                  <a:gd name="T6" fmla="*/ 0 w 20"/>
                  <a:gd name="T7" fmla="*/ 14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2" name="Freeform 928"/>
              <p:cNvSpPr/>
              <p:nvPr/>
            </p:nvSpPr>
            <p:spPr bwMode="auto">
              <a:xfrm>
                <a:off x="6052" y="3002"/>
                <a:ext cx="58" cy="72"/>
              </a:xfrm>
              <a:custGeom>
                <a:avLst/>
                <a:gdLst>
                  <a:gd name="T0" fmla="*/ 0 w 58"/>
                  <a:gd name="T1" fmla="*/ 42 h 72"/>
                  <a:gd name="T2" fmla="*/ 58 w 58"/>
                  <a:gd name="T3" fmla="*/ 0 h 72"/>
                  <a:gd name="T4" fmla="*/ 58 w 58"/>
                  <a:gd name="T5" fmla="*/ 26 h 72"/>
                  <a:gd name="T6" fmla="*/ 0 w 58"/>
                  <a:gd name="T7" fmla="*/ 72 h 72"/>
                  <a:gd name="T8" fmla="*/ 0 w 58"/>
                  <a:gd name="T9" fmla="*/ 42 h 72"/>
                </a:gdLst>
                <a:ahLst/>
                <a:cxnLst>
                  <a:cxn ang="0">
                    <a:pos x="T0" y="T1"/>
                  </a:cxn>
                  <a:cxn ang="0">
                    <a:pos x="T2" y="T3"/>
                  </a:cxn>
                  <a:cxn ang="0">
                    <a:pos x="T4" y="T5"/>
                  </a:cxn>
                  <a:cxn ang="0">
                    <a:pos x="T6" y="T7"/>
                  </a:cxn>
                  <a:cxn ang="0">
                    <a:pos x="T8" y="T9"/>
                  </a:cxn>
                </a:cxnLst>
                <a:rect l="0" t="0" r="r" b="b"/>
                <a:pathLst>
                  <a:path w="58" h="72">
                    <a:moveTo>
                      <a:pt x="0" y="42"/>
                    </a:moveTo>
                    <a:lnTo>
                      <a:pt x="58" y="0"/>
                    </a:lnTo>
                    <a:lnTo>
                      <a:pt x="58" y="26"/>
                    </a:lnTo>
                    <a:lnTo>
                      <a:pt x="0" y="72"/>
                    </a:lnTo>
                    <a:lnTo>
                      <a:pt x="0"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3" name="Freeform 929"/>
              <p:cNvSpPr/>
              <p:nvPr/>
            </p:nvSpPr>
            <p:spPr bwMode="auto">
              <a:xfrm>
                <a:off x="6126" y="2978"/>
                <a:ext cx="18" cy="38"/>
              </a:xfrm>
              <a:custGeom>
                <a:avLst/>
                <a:gdLst>
                  <a:gd name="T0" fmla="*/ 0 w 18"/>
                  <a:gd name="T1" fmla="*/ 14 h 38"/>
                  <a:gd name="T2" fmla="*/ 18 w 18"/>
                  <a:gd name="T3" fmla="*/ 0 h 38"/>
                  <a:gd name="T4" fmla="*/ 18 w 18"/>
                  <a:gd name="T5" fmla="*/ 22 h 38"/>
                  <a:gd name="T6" fmla="*/ 0 w 18"/>
                  <a:gd name="T7" fmla="*/ 38 h 38"/>
                  <a:gd name="T8" fmla="*/ 0 w 18"/>
                  <a:gd name="T9" fmla="*/ 14 h 38"/>
                </a:gdLst>
                <a:ahLst/>
                <a:cxnLst>
                  <a:cxn ang="0">
                    <a:pos x="T0" y="T1"/>
                  </a:cxn>
                  <a:cxn ang="0">
                    <a:pos x="T2" y="T3"/>
                  </a:cxn>
                  <a:cxn ang="0">
                    <a:pos x="T4" y="T5"/>
                  </a:cxn>
                  <a:cxn ang="0">
                    <a:pos x="T6" y="T7"/>
                  </a:cxn>
                  <a:cxn ang="0">
                    <a:pos x="T8" y="T9"/>
                  </a:cxn>
                </a:cxnLst>
                <a:rect l="0" t="0" r="r" b="b"/>
                <a:pathLst>
                  <a:path w="18" h="38">
                    <a:moveTo>
                      <a:pt x="0" y="14"/>
                    </a:moveTo>
                    <a:lnTo>
                      <a:pt x="18" y="0"/>
                    </a:lnTo>
                    <a:lnTo>
                      <a:pt x="18" y="22"/>
                    </a:lnTo>
                    <a:lnTo>
                      <a:pt x="0" y="38"/>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4" name="Freeform 930"/>
              <p:cNvSpPr/>
              <p:nvPr/>
            </p:nvSpPr>
            <p:spPr bwMode="auto">
              <a:xfrm>
                <a:off x="6186" y="2934"/>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5" name="Freeform 931"/>
              <p:cNvSpPr/>
              <p:nvPr/>
            </p:nvSpPr>
            <p:spPr bwMode="auto">
              <a:xfrm>
                <a:off x="6100" y="3012"/>
                <a:ext cx="56" cy="72"/>
              </a:xfrm>
              <a:custGeom>
                <a:avLst/>
                <a:gdLst>
                  <a:gd name="T0" fmla="*/ 56 w 56"/>
                  <a:gd name="T1" fmla="*/ 0 h 72"/>
                  <a:gd name="T2" fmla="*/ 56 w 56"/>
                  <a:gd name="T3" fmla="*/ 22 h 72"/>
                  <a:gd name="T4" fmla="*/ 0 w 56"/>
                  <a:gd name="T5" fmla="*/ 72 h 72"/>
                  <a:gd name="T6" fmla="*/ 0 w 56"/>
                  <a:gd name="T7" fmla="*/ 44 h 72"/>
                  <a:gd name="T8" fmla="*/ 56 w 56"/>
                  <a:gd name="T9" fmla="*/ 0 h 72"/>
                </a:gdLst>
                <a:ahLst/>
                <a:cxnLst>
                  <a:cxn ang="0">
                    <a:pos x="T0" y="T1"/>
                  </a:cxn>
                  <a:cxn ang="0">
                    <a:pos x="T2" y="T3"/>
                  </a:cxn>
                  <a:cxn ang="0">
                    <a:pos x="T4" y="T5"/>
                  </a:cxn>
                  <a:cxn ang="0">
                    <a:pos x="T6" y="T7"/>
                  </a:cxn>
                  <a:cxn ang="0">
                    <a:pos x="T8" y="T9"/>
                  </a:cxn>
                </a:cxnLst>
                <a:rect l="0" t="0" r="r" b="b"/>
                <a:pathLst>
                  <a:path w="56" h="72">
                    <a:moveTo>
                      <a:pt x="56" y="0"/>
                    </a:moveTo>
                    <a:lnTo>
                      <a:pt x="56" y="22"/>
                    </a:lnTo>
                    <a:lnTo>
                      <a:pt x="0" y="72"/>
                    </a:lnTo>
                    <a:lnTo>
                      <a:pt x="0" y="44"/>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6" name="Freeform 932"/>
              <p:cNvSpPr/>
              <p:nvPr/>
            </p:nvSpPr>
            <p:spPr bwMode="auto">
              <a:xfrm>
                <a:off x="6172" y="2974"/>
                <a:ext cx="34" cy="46"/>
              </a:xfrm>
              <a:custGeom>
                <a:avLst/>
                <a:gdLst>
                  <a:gd name="T0" fmla="*/ 34 w 34"/>
                  <a:gd name="T1" fmla="*/ 0 h 46"/>
                  <a:gd name="T2" fmla="*/ 34 w 34"/>
                  <a:gd name="T3" fmla="*/ 16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6"/>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7" name="Freeform 933"/>
              <p:cNvSpPr/>
              <p:nvPr/>
            </p:nvSpPr>
            <p:spPr bwMode="auto">
              <a:xfrm>
                <a:off x="6052" y="3130"/>
                <a:ext cx="16" cy="44"/>
              </a:xfrm>
              <a:custGeom>
                <a:avLst/>
                <a:gdLst>
                  <a:gd name="T0" fmla="*/ 0 w 16"/>
                  <a:gd name="T1" fmla="*/ 14 h 44"/>
                  <a:gd name="T2" fmla="*/ 16 w 16"/>
                  <a:gd name="T3" fmla="*/ 0 h 44"/>
                  <a:gd name="T4" fmla="*/ 16 w 16"/>
                  <a:gd name="T5" fmla="*/ 28 h 44"/>
                  <a:gd name="T6" fmla="*/ 0 w 16"/>
                  <a:gd name="T7" fmla="*/ 44 h 44"/>
                  <a:gd name="T8" fmla="*/ 0 w 16"/>
                  <a:gd name="T9" fmla="*/ 14 h 44"/>
                </a:gdLst>
                <a:ahLst/>
                <a:cxnLst>
                  <a:cxn ang="0">
                    <a:pos x="T0" y="T1"/>
                  </a:cxn>
                  <a:cxn ang="0">
                    <a:pos x="T2" y="T3"/>
                  </a:cxn>
                  <a:cxn ang="0">
                    <a:pos x="T4" y="T5"/>
                  </a:cxn>
                  <a:cxn ang="0">
                    <a:pos x="T6" y="T7"/>
                  </a:cxn>
                  <a:cxn ang="0">
                    <a:pos x="T8" y="T9"/>
                  </a:cxn>
                </a:cxnLst>
                <a:rect l="0" t="0" r="r" b="b"/>
                <a:pathLst>
                  <a:path w="16" h="44">
                    <a:moveTo>
                      <a:pt x="0" y="14"/>
                    </a:moveTo>
                    <a:lnTo>
                      <a:pt x="16" y="0"/>
                    </a:lnTo>
                    <a:lnTo>
                      <a:pt x="16" y="28"/>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8" name="Freeform 934"/>
              <p:cNvSpPr/>
              <p:nvPr/>
            </p:nvSpPr>
            <p:spPr bwMode="auto">
              <a:xfrm>
                <a:off x="6084" y="3070"/>
                <a:ext cx="54" cy="74"/>
              </a:xfrm>
              <a:custGeom>
                <a:avLst/>
                <a:gdLst>
                  <a:gd name="T0" fmla="*/ 54 w 54"/>
                  <a:gd name="T1" fmla="*/ 0 h 74"/>
                  <a:gd name="T2" fmla="*/ 54 w 54"/>
                  <a:gd name="T3" fmla="*/ 24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4"/>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89" name="Freeform 935"/>
              <p:cNvSpPr/>
              <p:nvPr/>
            </p:nvSpPr>
            <p:spPr bwMode="auto">
              <a:xfrm>
                <a:off x="6154" y="3014"/>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0" name="Freeform 936"/>
              <p:cNvSpPr/>
              <p:nvPr/>
            </p:nvSpPr>
            <p:spPr bwMode="auto">
              <a:xfrm>
                <a:off x="6052" y="3162"/>
                <a:ext cx="38" cy="66"/>
              </a:xfrm>
              <a:custGeom>
                <a:avLst/>
                <a:gdLst>
                  <a:gd name="T0" fmla="*/ 0 w 38"/>
                  <a:gd name="T1" fmla="*/ 34 h 66"/>
                  <a:gd name="T2" fmla="*/ 38 w 38"/>
                  <a:gd name="T3" fmla="*/ 0 h 66"/>
                  <a:gd name="T4" fmla="*/ 38 w 38"/>
                  <a:gd name="T5" fmla="*/ 28 h 66"/>
                  <a:gd name="T6" fmla="*/ 0 w 38"/>
                  <a:gd name="T7" fmla="*/ 66 h 66"/>
                  <a:gd name="T8" fmla="*/ 0 w 38"/>
                  <a:gd name="T9" fmla="*/ 34 h 66"/>
                </a:gdLst>
                <a:ahLst/>
                <a:cxnLst>
                  <a:cxn ang="0">
                    <a:pos x="T0" y="T1"/>
                  </a:cxn>
                  <a:cxn ang="0">
                    <a:pos x="T2" y="T3"/>
                  </a:cxn>
                  <a:cxn ang="0">
                    <a:pos x="T4" y="T5"/>
                  </a:cxn>
                  <a:cxn ang="0">
                    <a:pos x="T6" y="T7"/>
                  </a:cxn>
                  <a:cxn ang="0">
                    <a:pos x="T8" y="T9"/>
                  </a:cxn>
                </a:cxnLst>
                <a:rect l="0" t="0" r="r" b="b"/>
                <a:pathLst>
                  <a:path w="38" h="66">
                    <a:moveTo>
                      <a:pt x="0" y="34"/>
                    </a:moveTo>
                    <a:lnTo>
                      <a:pt x="38" y="0"/>
                    </a:lnTo>
                    <a:lnTo>
                      <a:pt x="38" y="28"/>
                    </a:lnTo>
                    <a:lnTo>
                      <a:pt x="0" y="66"/>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1" name="Freeform 937"/>
              <p:cNvSpPr/>
              <p:nvPr/>
            </p:nvSpPr>
            <p:spPr bwMode="auto">
              <a:xfrm>
                <a:off x="6134" y="3094"/>
                <a:ext cx="30" cy="50"/>
              </a:xfrm>
              <a:custGeom>
                <a:avLst/>
                <a:gdLst>
                  <a:gd name="T0" fmla="*/ 30 w 30"/>
                  <a:gd name="T1" fmla="*/ 0 h 50"/>
                  <a:gd name="T2" fmla="*/ 30 w 30"/>
                  <a:gd name="T3" fmla="*/ 20 h 50"/>
                  <a:gd name="T4" fmla="*/ 0 w 30"/>
                  <a:gd name="T5" fmla="*/ 50 h 50"/>
                  <a:gd name="T6" fmla="*/ 0 w 30"/>
                  <a:gd name="T7" fmla="*/ 28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8"/>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2" name="Freeform 938"/>
              <p:cNvSpPr/>
              <p:nvPr/>
            </p:nvSpPr>
            <p:spPr bwMode="auto">
              <a:xfrm>
                <a:off x="6178" y="3056"/>
                <a:ext cx="28" cy="44"/>
              </a:xfrm>
              <a:custGeom>
                <a:avLst/>
                <a:gdLst>
                  <a:gd name="T0" fmla="*/ 28 w 28"/>
                  <a:gd name="T1" fmla="*/ 0 h 44"/>
                  <a:gd name="T2" fmla="*/ 28 w 28"/>
                  <a:gd name="T3" fmla="*/ 16 h 44"/>
                  <a:gd name="T4" fmla="*/ 0 w 28"/>
                  <a:gd name="T5" fmla="*/ 44 h 44"/>
                  <a:gd name="T6" fmla="*/ 0 w 28"/>
                  <a:gd name="T7" fmla="*/ 26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6"/>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3" name="Freeform 939"/>
              <p:cNvSpPr/>
              <p:nvPr/>
            </p:nvSpPr>
            <p:spPr bwMode="auto">
              <a:xfrm>
                <a:off x="6094" y="3148"/>
                <a:ext cx="58" cy="84"/>
              </a:xfrm>
              <a:custGeom>
                <a:avLst/>
                <a:gdLst>
                  <a:gd name="T0" fmla="*/ 0 w 58"/>
                  <a:gd name="T1" fmla="*/ 56 h 84"/>
                  <a:gd name="T2" fmla="*/ 58 w 58"/>
                  <a:gd name="T3" fmla="*/ 0 h 84"/>
                  <a:gd name="T4" fmla="*/ 58 w 58"/>
                  <a:gd name="T5" fmla="*/ 22 h 84"/>
                  <a:gd name="T6" fmla="*/ 0 w 58"/>
                  <a:gd name="T7" fmla="*/ 84 h 84"/>
                  <a:gd name="T8" fmla="*/ 0 w 58"/>
                  <a:gd name="T9" fmla="*/ 56 h 84"/>
                </a:gdLst>
                <a:ahLst/>
                <a:cxnLst>
                  <a:cxn ang="0">
                    <a:pos x="T0" y="T1"/>
                  </a:cxn>
                  <a:cxn ang="0">
                    <a:pos x="T2" y="T3"/>
                  </a:cxn>
                  <a:cxn ang="0">
                    <a:pos x="T4" y="T5"/>
                  </a:cxn>
                  <a:cxn ang="0">
                    <a:pos x="T6" y="T7"/>
                  </a:cxn>
                  <a:cxn ang="0">
                    <a:pos x="T8" y="T9"/>
                  </a:cxn>
                </a:cxnLst>
                <a:rect l="0" t="0" r="r" b="b"/>
                <a:pathLst>
                  <a:path w="58" h="84">
                    <a:moveTo>
                      <a:pt x="0" y="56"/>
                    </a:moveTo>
                    <a:lnTo>
                      <a:pt x="58" y="0"/>
                    </a:lnTo>
                    <a:lnTo>
                      <a:pt x="58" y="22"/>
                    </a:lnTo>
                    <a:lnTo>
                      <a:pt x="0" y="84"/>
                    </a:lnTo>
                    <a:lnTo>
                      <a:pt x="0" y="5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4" name="Freeform 940"/>
              <p:cNvSpPr/>
              <p:nvPr/>
            </p:nvSpPr>
            <p:spPr bwMode="auto">
              <a:xfrm>
                <a:off x="6166" y="3096"/>
                <a:ext cx="40" cy="58"/>
              </a:xfrm>
              <a:custGeom>
                <a:avLst/>
                <a:gdLst>
                  <a:gd name="T0" fmla="*/ 40 w 40"/>
                  <a:gd name="T1" fmla="*/ 0 h 58"/>
                  <a:gd name="T2" fmla="*/ 40 w 40"/>
                  <a:gd name="T3" fmla="*/ 14 h 58"/>
                  <a:gd name="T4" fmla="*/ 0 w 40"/>
                  <a:gd name="T5" fmla="*/ 58 h 58"/>
                  <a:gd name="T6" fmla="*/ 0 w 40"/>
                  <a:gd name="T7" fmla="*/ 38 h 58"/>
                  <a:gd name="T8" fmla="*/ 40 w 40"/>
                  <a:gd name="T9" fmla="*/ 0 h 58"/>
                </a:gdLst>
                <a:ahLst/>
                <a:cxnLst>
                  <a:cxn ang="0">
                    <a:pos x="T0" y="T1"/>
                  </a:cxn>
                  <a:cxn ang="0">
                    <a:pos x="T2" y="T3"/>
                  </a:cxn>
                  <a:cxn ang="0">
                    <a:pos x="T4" y="T5"/>
                  </a:cxn>
                  <a:cxn ang="0">
                    <a:pos x="T6" y="T7"/>
                  </a:cxn>
                  <a:cxn ang="0">
                    <a:pos x="T8" y="T9"/>
                  </a:cxn>
                </a:cxnLst>
                <a:rect l="0" t="0" r="r" b="b"/>
                <a:pathLst>
                  <a:path w="40" h="58">
                    <a:moveTo>
                      <a:pt x="40" y="0"/>
                    </a:moveTo>
                    <a:lnTo>
                      <a:pt x="40" y="14"/>
                    </a:lnTo>
                    <a:lnTo>
                      <a:pt x="0" y="58"/>
                    </a:lnTo>
                    <a:lnTo>
                      <a:pt x="0" y="38"/>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5" name="Freeform 941"/>
              <p:cNvSpPr/>
              <p:nvPr/>
            </p:nvSpPr>
            <p:spPr bwMode="auto">
              <a:xfrm>
                <a:off x="6052" y="3208"/>
                <a:ext cx="84" cy="119"/>
              </a:xfrm>
              <a:custGeom>
                <a:avLst/>
                <a:gdLst>
                  <a:gd name="T0" fmla="*/ 0 w 84"/>
                  <a:gd name="T1" fmla="*/ 86 h 119"/>
                  <a:gd name="T2" fmla="*/ 84 w 84"/>
                  <a:gd name="T3" fmla="*/ 0 h 119"/>
                  <a:gd name="T4" fmla="*/ 84 w 84"/>
                  <a:gd name="T5" fmla="*/ 24 h 119"/>
                  <a:gd name="T6" fmla="*/ 0 w 84"/>
                  <a:gd name="T7" fmla="*/ 119 h 119"/>
                  <a:gd name="T8" fmla="*/ 0 w 84"/>
                  <a:gd name="T9" fmla="*/ 86 h 119"/>
                </a:gdLst>
                <a:ahLst/>
                <a:cxnLst>
                  <a:cxn ang="0">
                    <a:pos x="T0" y="T1"/>
                  </a:cxn>
                  <a:cxn ang="0">
                    <a:pos x="T2" y="T3"/>
                  </a:cxn>
                  <a:cxn ang="0">
                    <a:pos x="T4" y="T5"/>
                  </a:cxn>
                  <a:cxn ang="0">
                    <a:pos x="T6" y="T7"/>
                  </a:cxn>
                  <a:cxn ang="0">
                    <a:pos x="T8" y="T9"/>
                  </a:cxn>
                </a:cxnLst>
                <a:rect l="0" t="0" r="r" b="b"/>
                <a:pathLst>
                  <a:path w="84" h="119">
                    <a:moveTo>
                      <a:pt x="0" y="86"/>
                    </a:moveTo>
                    <a:lnTo>
                      <a:pt x="84" y="0"/>
                    </a:lnTo>
                    <a:lnTo>
                      <a:pt x="84" y="24"/>
                    </a:lnTo>
                    <a:lnTo>
                      <a:pt x="0" y="119"/>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6" name="Freeform 942"/>
              <p:cNvSpPr/>
              <p:nvPr/>
            </p:nvSpPr>
            <p:spPr bwMode="auto">
              <a:xfrm>
                <a:off x="6194" y="3138"/>
                <a:ext cx="12" cy="28"/>
              </a:xfrm>
              <a:custGeom>
                <a:avLst/>
                <a:gdLst>
                  <a:gd name="T0" fmla="*/ 12 w 12"/>
                  <a:gd name="T1" fmla="*/ 0 h 28"/>
                  <a:gd name="T2" fmla="*/ 12 w 12"/>
                  <a:gd name="T3" fmla="*/ 16 h 28"/>
                  <a:gd name="T4" fmla="*/ 0 w 12"/>
                  <a:gd name="T5" fmla="*/ 28 h 28"/>
                  <a:gd name="T6" fmla="*/ 0 w 12"/>
                  <a:gd name="T7" fmla="*/ 12 h 28"/>
                  <a:gd name="T8" fmla="*/ 12 w 12"/>
                  <a:gd name="T9" fmla="*/ 0 h 28"/>
                </a:gdLst>
                <a:ahLst/>
                <a:cxnLst>
                  <a:cxn ang="0">
                    <a:pos x="T0" y="T1"/>
                  </a:cxn>
                  <a:cxn ang="0">
                    <a:pos x="T2" y="T3"/>
                  </a:cxn>
                  <a:cxn ang="0">
                    <a:pos x="T4" y="T5"/>
                  </a:cxn>
                  <a:cxn ang="0">
                    <a:pos x="T6" y="T7"/>
                  </a:cxn>
                  <a:cxn ang="0">
                    <a:pos x="T8" y="T9"/>
                  </a:cxn>
                </a:cxnLst>
                <a:rect l="0" t="0" r="r" b="b"/>
                <a:pathLst>
                  <a:path w="12" h="28">
                    <a:moveTo>
                      <a:pt x="12" y="0"/>
                    </a:moveTo>
                    <a:lnTo>
                      <a:pt x="12" y="16"/>
                    </a:lnTo>
                    <a:lnTo>
                      <a:pt x="0" y="28"/>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7" name="Freeform 943"/>
              <p:cNvSpPr/>
              <p:nvPr/>
            </p:nvSpPr>
            <p:spPr bwMode="auto">
              <a:xfrm>
                <a:off x="6082" y="3286"/>
                <a:ext cx="22" cy="55"/>
              </a:xfrm>
              <a:custGeom>
                <a:avLst/>
                <a:gdLst>
                  <a:gd name="T0" fmla="*/ 0 w 22"/>
                  <a:gd name="T1" fmla="*/ 27 h 55"/>
                  <a:gd name="T2" fmla="*/ 22 w 22"/>
                  <a:gd name="T3" fmla="*/ 0 h 55"/>
                  <a:gd name="T4" fmla="*/ 22 w 22"/>
                  <a:gd name="T5" fmla="*/ 27 h 55"/>
                  <a:gd name="T6" fmla="*/ 0 w 22"/>
                  <a:gd name="T7" fmla="*/ 55 h 55"/>
                  <a:gd name="T8" fmla="*/ 0 w 22"/>
                  <a:gd name="T9" fmla="*/ 27 h 55"/>
                </a:gdLst>
                <a:ahLst/>
                <a:cxnLst>
                  <a:cxn ang="0">
                    <a:pos x="T0" y="T1"/>
                  </a:cxn>
                  <a:cxn ang="0">
                    <a:pos x="T2" y="T3"/>
                  </a:cxn>
                  <a:cxn ang="0">
                    <a:pos x="T4" y="T5"/>
                  </a:cxn>
                  <a:cxn ang="0">
                    <a:pos x="T6" y="T7"/>
                  </a:cxn>
                  <a:cxn ang="0">
                    <a:pos x="T8" y="T9"/>
                  </a:cxn>
                </a:cxnLst>
                <a:rect l="0" t="0" r="r" b="b"/>
                <a:pathLst>
                  <a:path w="22" h="55">
                    <a:moveTo>
                      <a:pt x="0" y="27"/>
                    </a:moveTo>
                    <a:lnTo>
                      <a:pt x="22" y="0"/>
                    </a:lnTo>
                    <a:lnTo>
                      <a:pt x="22" y="27"/>
                    </a:lnTo>
                    <a:lnTo>
                      <a:pt x="0" y="55"/>
                    </a:lnTo>
                    <a:lnTo>
                      <a:pt x="0" y="27"/>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8" name="Freeform 944"/>
              <p:cNvSpPr/>
              <p:nvPr/>
            </p:nvSpPr>
            <p:spPr bwMode="auto">
              <a:xfrm>
                <a:off x="6120" y="3176"/>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099" name="Freeform 945"/>
              <p:cNvSpPr/>
              <p:nvPr/>
            </p:nvSpPr>
            <p:spPr bwMode="auto">
              <a:xfrm>
                <a:off x="6154" y="3218"/>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0" name="Freeform 946"/>
              <p:cNvSpPr/>
              <p:nvPr/>
            </p:nvSpPr>
            <p:spPr bwMode="auto">
              <a:xfrm>
                <a:off x="6154" y="2656"/>
                <a:ext cx="2" cy="2"/>
              </a:xfrm>
              <a:custGeom>
                <a:avLst/>
                <a:gdLst>
                  <a:gd name="T0" fmla="*/ 0 w 2"/>
                  <a:gd name="T1" fmla="*/ 2 h 2"/>
                  <a:gd name="T2" fmla="*/ 2 w 2"/>
                  <a:gd name="T3" fmla="*/ 0 h 2"/>
                  <a:gd name="T4" fmla="*/ 2 w 2"/>
                  <a:gd name="T5" fmla="*/ 2 h 2"/>
                  <a:gd name="T6" fmla="*/ 0 w 2"/>
                  <a:gd name="T7" fmla="*/ 2 h 2"/>
                </a:gdLst>
                <a:ahLst/>
                <a:cxnLst>
                  <a:cxn ang="0">
                    <a:pos x="T0" y="T1"/>
                  </a:cxn>
                  <a:cxn ang="0">
                    <a:pos x="T2" y="T3"/>
                  </a:cxn>
                  <a:cxn ang="0">
                    <a:pos x="T4" y="T5"/>
                  </a:cxn>
                  <a:cxn ang="0">
                    <a:pos x="T6" y="T7"/>
                  </a:cxn>
                </a:cxnLst>
                <a:rect l="0" t="0" r="r" b="b"/>
                <a:pathLst>
                  <a:path w="2" h="2">
                    <a:moveTo>
                      <a:pt x="0" y="2"/>
                    </a:moveTo>
                    <a:lnTo>
                      <a:pt x="2" y="0"/>
                    </a:lnTo>
                    <a:lnTo>
                      <a:pt x="2" y="2"/>
                    </a:lnTo>
                    <a:lnTo>
                      <a:pt x="0"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1" name="Freeform 947"/>
              <p:cNvSpPr/>
              <p:nvPr/>
            </p:nvSpPr>
            <p:spPr bwMode="auto">
              <a:xfrm>
                <a:off x="6110" y="2660"/>
                <a:ext cx="16" cy="28"/>
              </a:xfrm>
              <a:custGeom>
                <a:avLst/>
                <a:gdLst>
                  <a:gd name="T0" fmla="*/ 16 w 16"/>
                  <a:gd name="T1" fmla="*/ 0 h 28"/>
                  <a:gd name="T2" fmla="*/ 16 w 16"/>
                  <a:gd name="T3" fmla="*/ 24 h 28"/>
                  <a:gd name="T4" fmla="*/ 0 w 16"/>
                  <a:gd name="T5" fmla="*/ 28 h 28"/>
                  <a:gd name="T6" fmla="*/ 0 w 16"/>
                  <a:gd name="T7" fmla="*/ 2 h 28"/>
                  <a:gd name="T8" fmla="*/ 16 w 16"/>
                  <a:gd name="T9" fmla="*/ 0 h 28"/>
                </a:gdLst>
                <a:ahLst/>
                <a:cxnLst>
                  <a:cxn ang="0">
                    <a:pos x="T0" y="T1"/>
                  </a:cxn>
                  <a:cxn ang="0">
                    <a:pos x="T2" y="T3"/>
                  </a:cxn>
                  <a:cxn ang="0">
                    <a:pos x="T4" y="T5"/>
                  </a:cxn>
                  <a:cxn ang="0">
                    <a:pos x="T6" y="T7"/>
                  </a:cxn>
                  <a:cxn ang="0">
                    <a:pos x="T8" y="T9"/>
                  </a:cxn>
                </a:cxnLst>
                <a:rect l="0" t="0" r="r" b="b"/>
                <a:pathLst>
                  <a:path w="16" h="28">
                    <a:moveTo>
                      <a:pt x="16" y="0"/>
                    </a:moveTo>
                    <a:lnTo>
                      <a:pt x="16" y="24"/>
                    </a:lnTo>
                    <a:lnTo>
                      <a:pt x="0" y="28"/>
                    </a:lnTo>
                    <a:lnTo>
                      <a:pt x="0" y="2"/>
                    </a:lnTo>
                    <a:lnTo>
                      <a:pt x="1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2" name="Freeform 948"/>
              <p:cNvSpPr/>
              <p:nvPr/>
            </p:nvSpPr>
            <p:spPr bwMode="auto">
              <a:xfrm>
                <a:off x="6154" y="2656"/>
                <a:ext cx="2" cy="2"/>
              </a:xfrm>
              <a:custGeom>
                <a:avLst/>
                <a:gdLst>
                  <a:gd name="T0" fmla="*/ 2 w 2"/>
                  <a:gd name="T1" fmla="*/ 0 h 2"/>
                  <a:gd name="T2" fmla="*/ 2 w 2"/>
                  <a:gd name="T3" fmla="*/ 2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2"/>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3" name="Rectangle 949"/>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4" name="Freeform 950"/>
              <p:cNvSpPr/>
              <p:nvPr/>
            </p:nvSpPr>
            <p:spPr bwMode="auto">
              <a:xfrm>
                <a:off x="6082" y="3439"/>
                <a:ext cx="22" cy="54"/>
              </a:xfrm>
              <a:custGeom>
                <a:avLst/>
                <a:gdLst>
                  <a:gd name="T0" fmla="*/ 0 w 22"/>
                  <a:gd name="T1" fmla="*/ 26 h 54"/>
                  <a:gd name="T2" fmla="*/ 22 w 22"/>
                  <a:gd name="T3" fmla="*/ 0 h 54"/>
                  <a:gd name="T4" fmla="*/ 22 w 22"/>
                  <a:gd name="T5" fmla="*/ 26 h 54"/>
                  <a:gd name="T6" fmla="*/ 0 w 22"/>
                  <a:gd name="T7" fmla="*/ 54 h 54"/>
                  <a:gd name="T8" fmla="*/ 0 w 22"/>
                  <a:gd name="T9" fmla="*/ 26 h 54"/>
                </a:gdLst>
                <a:ahLst/>
                <a:cxnLst>
                  <a:cxn ang="0">
                    <a:pos x="T0" y="T1"/>
                  </a:cxn>
                  <a:cxn ang="0">
                    <a:pos x="T2" y="T3"/>
                  </a:cxn>
                  <a:cxn ang="0">
                    <a:pos x="T4" y="T5"/>
                  </a:cxn>
                  <a:cxn ang="0">
                    <a:pos x="T6" y="T7"/>
                  </a:cxn>
                  <a:cxn ang="0">
                    <a:pos x="T8" y="T9"/>
                  </a:cxn>
                </a:cxnLst>
                <a:rect l="0" t="0" r="r" b="b"/>
                <a:pathLst>
                  <a:path w="22" h="54">
                    <a:moveTo>
                      <a:pt x="0" y="26"/>
                    </a:moveTo>
                    <a:lnTo>
                      <a:pt x="22" y="0"/>
                    </a:lnTo>
                    <a:lnTo>
                      <a:pt x="22" y="26"/>
                    </a:lnTo>
                    <a:lnTo>
                      <a:pt x="0" y="54"/>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5" name="Freeform 951"/>
              <p:cNvSpPr/>
              <p:nvPr/>
            </p:nvSpPr>
            <p:spPr bwMode="auto">
              <a:xfrm>
                <a:off x="6120" y="3317"/>
                <a:ext cx="86" cy="128"/>
              </a:xfrm>
              <a:custGeom>
                <a:avLst/>
                <a:gdLst>
                  <a:gd name="T0" fmla="*/ 86 w 86"/>
                  <a:gd name="T1" fmla="*/ 0 h 128"/>
                  <a:gd name="T2" fmla="*/ 86 w 86"/>
                  <a:gd name="T3" fmla="*/ 16 h 128"/>
                  <a:gd name="T4" fmla="*/ 0 w 86"/>
                  <a:gd name="T5" fmla="*/ 128 h 128"/>
                  <a:gd name="T6" fmla="*/ 0 w 86"/>
                  <a:gd name="T7" fmla="*/ 104 h 128"/>
                  <a:gd name="T8" fmla="*/ 86 w 86"/>
                  <a:gd name="T9" fmla="*/ 0 h 128"/>
                </a:gdLst>
                <a:ahLst/>
                <a:cxnLst>
                  <a:cxn ang="0">
                    <a:pos x="T0" y="T1"/>
                  </a:cxn>
                  <a:cxn ang="0">
                    <a:pos x="T2" y="T3"/>
                  </a:cxn>
                  <a:cxn ang="0">
                    <a:pos x="T4" y="T5"/>
                  </a:cxn>
                  <a:cxn ang="0">
                    <a:pos x="T6" y="T7"/>
                  </a:cxn>
                  <a:cxn ang="0">
                    <a:pos x="T8" y="T9"/>
                  </a:cxn>
                </a:cxnLst>
                <a:rect l="0" t="0" r="r" b="b"/>
                <a:pathLst>
                  <a:path w="86" h="128">
                    <a:moveTo>
                      <a:pt x="86" y="0"/>
                    </a:moveTo>
                    <a:lnTo>
                      <a:pt x="86" y="16"/>
                    </a:lnTo>
                    <a:lnTo>
                      <a:pt x="0" y="128"/>
                    </a:lnTo>
                    <a:lnTo>
                      <a:pt x="0" y="10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6" name="Freeform 952"/>
              <p:cNvSpPr/>
              <p:nvPr/>
            </p:nvSpPr>
            <p:spPr bwMode="auto">
              <a:xfrm>
                <a:off x="6120" y="3365"/>
                <a:ext cx="86" cy="13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7" name="Freeform 953"/>
              <p:cNvSpPr/>
              <p:nvPr/>
            </p:nvSpPr>
            <p:spPr bwMode="auto">
              <a:xfrm>
                <a:off x="6154" y="3270"/>
                <a:ext cx="52" cy="81"/>
              </a:xfrm>
              <a:custGeom>
                <a:avLst/>
                <a:gdLst>
                  <a:gd name="T0" fmla="*/ 52 w 52"/>
                  <a:gd name="T1" fmla="*/ 0 h 81"/>
                  <a:gd name="T2" fmla="*/ 52 w 52"/>
                  <a:gd name="T3" fmla="*/ 16 h 81"/>
                  <a:gd name="T4" fmla="*/ 0 w 52"/>
                  <a:gd name="T5" fmla="*/ 81 h 81"/>
                  <a:gd name="T6" fmla="*/ 0 w 52"/>
                  <a:gd name="T7" fmla="*/ 61 h 81"/>
                  <a:gd name="T8" fmla="*/ 52 w 52"/>
                  <a:gd name="T9" fmla="*/ 0 h 81"/>
                </a:gdLst>
                <a:ahLst/>
                <a:cxnLst>
                  <a:cxn ang="0">
                    <a:pos x="T0" y="T1"/>
                  </a:cxn>
                  <a:cxn ang="0">
                    <a:pos x="T2" y="T3"/>
                  </a:cxn>
                  <a:cxn ang="0">
                    <a:pos x="T4" y="T5"/>
                  </a:cxn>
                  <a:cxn ang="0">
                    <a:pos x="T6" y="T7"/>
                  </a:cxn>
                  <a:cxn ang="0">
                    <a:pos x="T8" y="T9"/>
                  </a:cxn>
                </a:cxnLst>
                <a:rect l="0" t="0" r="r" b="b"/>
                <a:pathLst>
                  <a:path w="52" h="81">
                    <a:moveTo>
                      <a:pt x="52" y="0"/>
                    </a:moveTo>
                    <a:lnTo>
                      <a:pt x="52" y="16"/>
                    </a:lnTo>
                    <a:lnTo>
                      <a:pt x="0" y="81"/>
                    </a:lnTo>
                    <a:lnTo>
                      <a:pt x="0" y="61"/>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08" name="Rectangle 954"/>
              <p:cNvSpPr>
                <a:spLocks noChangeArrowheads="1"/>
              </p:cNvSpPr>
              <p:nvPr/>
            </p:nvSpPr>
            <p:spPr bwMode="auto">
              <a:xfrm>
                <a:off x="6156" y="270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09" name="Freeform 955"/>
              <p:cNvSpPr/>
              <p:nvPr/>
            </p:nvSpPr>
            <p:spPr bwMode="auto">
              <a:xfrm>
                <a:off x="6168" y="2407"/>
                <a:ext cx="16" cy="28"/>
              </a:xfrm>
              <a:custGeom>
                <a:avLst/>
                <a:gdLst>
                  <a:gd name="T0" fmla="*/ 16 w 16"/>
                  <a:gd name="T1" fmla="*/ 10 h 28"/>
                  <a:gd name="T2" fmla="*/ 16 w 16"/>
                  <a:gd name="T3" fmla="*/ 28 h 28"/>
                  <a:gd name="T4" fmla="*/ 0 w 16"/>
                  <a:gd name="T5" fmla="*/ 18 h 28"/>
                  <a:gd name="T6" fmla="*/ 0 w 16"/>
                  <a:gd name="T7" fmla="*/ 0 h 28"/>
                  <a:gd name="T8" fmla="*/ 16 w 16"/>
                  <a:gd name="T9" fmla="*/ 10 h 28"/>
                </a:gdLst>
                <a:ahLst/>
                <a:cxnLst>
                  <a:cxn ang="0">
                    <a:pos x="T0" y="T1"/>
                  </a:cxn>
                  <a:cxn ang="0">
                    <a:pos x="T2" y="T3"/>
                  </a:cxn>
                  <a:cxn ang="0">
                    <a:pos x="T4" y="T5"/>
                  </a:cxn>
                  <a:cxn ang="0">
                    <a:pos x="T6" y="T7"/>
                  </a:cxn>
                  <a:cxn ang="0">
                    <a:pos x="T8" y="T9"/>
                  </a:cxn>
                </a:cxnLst>
                <a:rect l="0" t="0" r="r" b="b"/>
                <a:pathLst>
                  <a:path w="16" h="28">
                    <a:moveTo>
                      <a:pt x="16" y="10"/>
                    </a:moveTo>
                    <a:lnTo>
                      <a:pt x="16" y="28"/>
                    </a:lnTo>
                    <a:lnTo>
                      <a:pt x="0" y="18"/>
                    </a:lnTo>
                    <a:lnTo>
                      <a:pt x="0" y="0"/>
                    </a:lnTo>
                    <a:lnTo>
                      <a:pt x="16"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1110" name="Rectangle 956"/>
              <p:cNvSpPr>
                <a:spLocks noChangeArrowheads="1"/>
              </p:cNvSpPr>
              <p:nvPr/>
            </p:nvSpPr>
            <p:spPr bwMode="auto">
              <a:xfrm>
                <a:off x="481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1" name="Rectangle 957"/>
              <p:cNvSpPr>
                <a:spLocks noChangeArrowheads="1"/>
              </p:cNvSpPr>
              <p:nvPr/>
            </p:nvSpPr>
            <p:spPr bwMode="auto">
              <a:xfrm>
                <a:off x="48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2" name="Rectangle 958"/>
              <p:cNvSpPr>
                <a:spLocks noChangeArrowheads="1"/>
              </p:cNvSpPr>
              <p:nvPr/>
            </p:nvSpPr>
            <p:spPr bwMode="auto">
              <a:xfrm>
                <a:off x="48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3" name="Rectangle 959"/>
              <p:cNvSpPr>
                <a:spLocks noChangeArrowheads="1"/>
              </p:cNvSpPr>
              <p:nvPr/>
            </p:nvSpPr>
            <p:spPr bwMode="auto">
              <a:xfrm>
                <a:off x="49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4" name="Rectangle 960"/>
              <p:cNvSpPr>
                <a:spLocks noChangeArrowheads="1"/>
              </p:cNvSpPr>
              <p:nvPr/>
            </p:nvSpPr>
            <p:spPr bwMode="auto">
              <a:xfrm>
                <a:off x="492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5" name="Rectangle 961"/>
              <p:cNvSpPr>
                <a:spLocks noChangeArrowheads="1"/>
              </p:cNvSpPr>
              <p:nvPr/>
            </p:nvSpPr>
            <p:spPr bwMode="auto">
              <a:xfrm>
                <a:off x="481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6" name="Rectangle 962"/>
              <p:cNvSpPr>
                <a:spLocks noChangeArrowheads="1"/>
              </p:cNvSpPr>
              <p:nvPr/>
            </p:nvSpPr>
            <p:spPr bwMode="auto">
              <a:xfrm>
                <a:off x="4834"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7" name="Rectangle 963"/>
              <p:cNvSpPr>
                <a:spLocks noChangeArrowheads="1"/>
              </p:cNvSpPr>
              <p:nvPr/>
            </p:nvSpPr>
            <p:spPr bwMode="auto">
              <a:xfrm>
                <a:off x="4814"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8" name="Rectangle 964"/>
              <p:cNvSpPr>
                <a:spLocks noChangeArrowheads="1"/>
              </p:cNvSpPr>
              <p:nvPr/>
            </p:nvSpPr>
            <p:spPr bwMode="auto">
              <a:xfrm>
                <a:off x="4856"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19" name="Rectangle 965"/>
              <p:cNvSpPr>
                <a:spLocks noChangeArrowheads="1"/>
              </p:cNvSpPr>
              <p:nvPr/>
            </p:nvSpPr>
            <p:spPr bwMode="auto">
              <a:xfrm>
                <a:off x="492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0" name="Rectangle 966"/>
              <p:cNvSpPr>
                <a:spLocks noChangeArrowheads="1"/>
              </p:cNvSpPr>
              <p:nvPr/>
            </p:nvSpPr>
            <p:spPr bwMode="auto">
              <a:xfrm>
                <a:off x="481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1" name="Rectangle 967"/>
              <p:cNvSpPr>
                <a:spLocks noChangeArrowheads="1"/>
              </p:cNvSpPr>
              <p:nvPr/>
            </p:nvSpPr>
            <p:spPr bwMode="auto">
              <a:xfrm>
                <a:off x="4834"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2" name="Rectangle 968"/>
              <p:cNvSpPr>
                <a:spLocks noChangeArrowheads="1"/>
              </p:cNvSpPr>
              <p:nvPr/>
            </p:nvSpPr>
            <p:spPr bwMode="auto">
              <a:xfrm>
                <a:off x="4878" y="1103"/>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3" name="Rectangle 969"/>
              <p:cNvSpPr>
                <a:spLocks noChangeArrowheads="1"/>
              </p:cNvSpPr>
              <p:nvPr/>
            </p:nvSpPr>
            <p:spPr bwMode="auto">
              <a:xfrm>
                <a:off x="4834"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4" name="Rectangle 970"/>
              <p:cNvSpPr>
                <a:spLocks noChangeArrowheads="1"/>
              </p:cNvSpPr>
              <p:nvPr/>
            </p:nvSpPr>
            <p:spPr bwMode="auto">
              <a:xfrm>
                <a:off x="48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5" name="Rectangle 971"/>
              <p:cNvSpPr>
                <a:spLocks noChangeArrowheads="1"/>
              </p:cNvSpPr>
              <p:nvPr/>
            </p:nvSpPr>
            <p:spPr bwMode="auto">
              <a:xfrm>
                <a:off x="492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6" name="Rectangle 972"/>
              <p:cNvSpPr>
                <a:spLocks noChangeArrowheads="1"/>
              </p:cNvSpPr>
              <p:nvPr/>
            </p:nvSpPr>
            <p:spPr bwMode="auto">
              <a:xfrm>
                <a:off x="481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7" name="Rectangle 973"/>
              <p:cNvSpPr>
                <a:spLocks noChangeArrowheads="1"/>
              </p:cNvSpPr>
              <p:nvPr/>
            </p:nvSpPr>
            <p:spPr bwMode="auto">
              <a:xfrm>
                <a:off x="485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8" name="Rectangle 974"/>
              <p:cNvSpPr>
                <a:spLocks noChangeArrowheads="1"/>
              </p:cNvSpPr>
              <p:nvPr/>
            </p:nvSpPr>
            <p:spPr bwMode="auto">
              <a:xfrm>
                <a:off x="483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29" name="Rectangle 975"/>
              <p:cNvSpPr>
                <a:spLocks noChangeArrowheads="1"/>
              </p:cNvSpPr>
              <p:nvPr/>
            </p:nvSpPr>
            <p:spPr bwMode="auto">
              <a:xfrm>
                <a:off x="4878"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0" name="Rectangle 976"/>
              <p:cNvSpPr>
                <a:spLocks noChangeArrowheads="1"/>
              </p:cNvSpPr>
              <p:nvPr/>
            </p:nvSpPr>
            <p:spPr bwMode="auto">
              <a:xfrm>
                <a:off x="4920"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1" name="Rectangle 977"/>
              <p:cNvSpPr>
                <a:spLocks noChangeArrowheads="1"/>
              </p:cNvSpPr>
              <p:nvPr/>
            </p:nvSpPr>
            <p:spPr bwMode="auto">
              <a:xfrm>
                <a:off x="481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2" name="Rectangle 978"/>
              <p:cNvSpPr>
                <a:spLocks noChangeArrowheads="1"/>
              </p:cNvSpPr>
              <p:nvPr/>
            </p:nvSpPr>
            <p:spPr bwMode="auto">
              <a:xfrm>
                <a:off x="4856"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3" name="Rectangle 979"/>
              <p:cNvSpPr>
                <a:spLocks noChangeArrowheads="1"/>
              </p:cNvSpPr>
              <p:nvPr/>
            </p:nvSpPr>
            <p:spPr bwMode="auto">
              <a:xfrm>
                <a:off x="48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4" name="Rectangle 980"/>
              <p:cNvSpPr>
                <a:spLocks noChangeArrowheads="1"/>
              </p:cNvSpPr>
              <p:nvPr/>
            </p:nvSpPr>
            <p:spPr bwMode="auto">
              <a:xfrm>
                <a:off x="49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5" name="Rectangle 981"/>
              <p:cNvSpPr>
                <a:spLocks noChangeArrowheads="1"/>
              </p:cNvSpPr>
              <p:nvPr/>
            </p:nvSpPr>
            <p:spPr bwMode="auto">
              <a:xfrm>
                <a:off x="4834" y="144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6" name="Rectangle 982"/>
              <p:cNvSpPr>
                <a:spLocks noChangeArrowheads="1"/>
              </p:cNvSpPr>
              <p:nvPr/>
            </p:nvSpPr>
            <p:spPr bwMode="auto">
              <a:xfrm>
                <a:off x="487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7" name="Rectangle 983"/>
              <p:cNvSpPr>
                <a:spLocks noChangeArrowheads="1"/>
              </p:cNvSpPr>
              <p:nvPr/>
            </p:nvSpPr>
            <p:spPr bwMode="auto">
              <a:xfrm>
                <a:off x="4814"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8" name="Rectangle 984"/>
              <p:cNvSpPr>
                <a:spLocks noChangeArrowheads="1"/>
              </p:cNvSpPr>
              <p:nvPr/>
            </p:nvSpPr>
            <p:spPr bwMode="auto">
              <a:xfrm>
                <a:off x="48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39" name="Rectangle 985"/>
              <p:cNvSpPr>
                <a:spLocks noChangeArrowheads="1"/>
              </p:cNvSpPr>
              <p:nvPr/>
            </p:nvSpPr>
            <p:spPr bwMode="auto">
              <a:xfrm>
                <a:off x="492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0" name="Rectangle 986"/>
              <p:cNvSpPr>
                <a:spLocks noChangeArrowheads="1"/>
              </p:cNvSpPr>
              <p:nvPr/>
            </p:nvSpPr>
            <p:spPr bwMode="auto">
              <a:xfrm>
                <a:off x="481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1" name="Rectangle 987"/>
              <p:cNvSpPr>
                <a:spLocks noChangeArrowheads="1"/>
              </p:cNvSpPr>
              <p:nvPr/>
            </p:nvSpPr>
            <p:spPr bwMode="auto">
              <a:xfrm>
                <a:off x="4834"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2" name="Rectangle 988"/>
              <p:cNvSpPr>
                <a:spLocks noChangeArrowheads="1"/>
              </p:cNvSpPr>
              <p:nvPr/>
            </p:nvSpPr>
            <p:spPr bwMode="auto">
              <a:xfrm>
                <a:off x="4814"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3" name="Rectangle 989"/>
              <p:cNvSpPr>
                <a:spLocks noChangeArrowheads="1"/>
              </p:cNvSpPr>
              <p:nvPr/>
            </p:nvSpPr>
            <p:spPr bwMode="auto">
              <a:xfrm>
                <a:off x="4856"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4" name="Rectangle 990"/>
              <p:cNvSpPr>
                <a:spLocks noChangeArrowheads="1"/>
              </p:cNvSpPr>
              <p:nvPr/>
            </p:nvSpPr>
            <p:spPr bwMode="auto">
              <a:xfrm>
                <a:off x="4920"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5" name="Rectangle 991"/>
              <p:cNvSpPr>
                <a:spLocks noChangeArrowheads="1"/>
              </p:cNvSpPr>
              <p:nvPr/>
            </p:nvSpPr>
            <p:spPr bwMode="auto">
              <a:xfrm>
                <a:off x="483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6" name="Rectangle 992"/>
              <p:cNvSpPr>
                <a:spLocks noChangeArrowheads="1"/>
              </p:cNvSpPr>
              <p:nvPr/>
            </p:nvSpPr>
            <p:spPr bwMode="auto">
              <a:xfrm>
                <a:off x="4834"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7" name="Rectangle 993"/>
              <p:cNvSpPr>
                <a:spLocks noChangeArrowheads="1"/>
              </p:cNvSpPr>
              <p:nvPr/>
            </p:nvSpPr>
            <p:spPr bwMode="auto">
              <a:xfrm>
                <a:off x="4878"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8" name="Rectangle 994"/>
              <p:cNvSpPr>
                <a:spLocks noChangeArrowheads="1"/>
              </p:cNvSpPr>
              <p:nvPr/>
            </p:nvSpPr>
            <p:spPr bwMode="auto">
              <a:xfrm>
                <a:off x="492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49" name="Rectangle 995"/>
              <p:cNvSpPr>
                <a:spLocks noChangeArrowheads="1"/>
              </p:cNvSpPr>
              <p:nvPr/>
            </p:nvSpPr>
            <p:spPr bwMode="auto">
              <a:xfrm>
                <a:off x="481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0" name="Rectangle 996"/>
              <p:cNvSpPr>
                <a:spLocks noChangeArrowheads="1"/>
              </p:cNvSpPr>
              <p:nvPr/>
            </p:nvSpPr>
            <p:spPr bwMode="auto">
              <a:xfrm>
                <a:off x="485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1" name="Rectangle 997"/>
              <p:cNvSpPr>
                <a:spLocks noChangeArrowheads="1"/>
              </p:cNvSpPr>
              <p:nvPr/>
            </p:nvSpPr>
            <p:spPr bwMode="auto">
              <a:xfrm>
                <a:off x="4900"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2" name="Rectangle 998"/>
              <p:cNvSpPr>
                <a:spLocks noChangeArrowheads="1"/>
              </p:cNvSpPr>
              <p:nvPr/>
            </p:nvSpPr>
            <p:spPr bwMode="auto">
              <a:xfrm>
                <a:off x="4814"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3" name="Rectangle 999"/>
              <p:cNvSpPr>
                <a:spLocks noChangeArrowheads="1"/>
              </p:cNvSpPr>
              <p:nvPr/>
            </p:nvSpPr>
            <p:spPr bwMode="auto">
              <a:xfrm>
                <a:off x="487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4" name="Rectangle 1000"/>
              <p:cNvSpPr>
                <a:spLocks noChangeArrowheads="1"/>
              </p:cNvSpPr>
              <p:nvPr/>
            </p:nvSpPr>
            <p:spPr bwMode="auto">
              <a:xfrm>
                <a:off x="48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5" name="Rectangle 1001"/>
              <p:cNvSpPr>
                <a:spLocks noChangeArrowheads="1"/>
              </p:cNvSpPr>
              <p:nvPr/>
            </p:nvSpPr>
            <p:spPr bwMode="auto">
              <a:xfrm>
                <a:off x="490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6" name="Rectangle 1002"/>
              <p:cNvSpPr>
                <a:spLocks noChangeArrowheads="1"/>
              </p:cNvSpPr>
              <p:nvPr/>
            </p:nvSpPr>
            <p:spPr bwMode="auto">
              <a:xfrm>
                <a:off x="492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7" name="Rectangle 1003"/>
              <p:cNvSpPr>
                <a:spLocks noChangeArrowheads="1"/>
              </p:cNvSpPr>
              <p:nvPr/>
            </p:nvSpPr>
            <p:spPr bwMode="auto">
              <a:xfrm>
                <a:off x="4814"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8" name="Rectangle 1004"/>
              <p:cNvSpPr>
                <a:spLocks noChangeArrowheads="1"/>
              </p:cNvSpPr>
              <p:nvPr/>
            </p:nvSpPr>
            <p:spPr bwMode="auto">
              <a:xfrm>
                <a:off x="483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59" name="Rectangle 1005"/>
              <p:cNvSpPr>
                <a:spLocks noChangeArrowheads="1"/>
              </p:cNvSpPr>
              <p:nvPr/>
            </p:nvSpPr>
            <p:spPr bwMode="auto">
              <a:xfrm>
                <a:off x="48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0" name="Rectangle 1006"/>
              <p:cNvSpPr>
                <a:spLocks noChangeArrowheads="1"/>
              </p:cNvSpPr>
              <p:nvPr/>
            </p:nvSpPr>
            <p:spPr bwMode="auto">
              <a:xfrm>
                <a:off x="492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1" name="Rectangle 1007"/>
              <p:cNvSpPr>
                <a:spLocks noChangeArrowheads="1"/>
              </p:cNvSpPr>
              <p:nvPr/>
            </p:nvSpPr>
            <p:spPr bwMode="auto">
              <a:xfrm>
                <a:off x="481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2" name="Rectangle 1008"/>
              <p:cNvSpPr>
                <a:spLocks noChangeArrowheads="1"/>
              </p:cNvSpPr>
              <p:nvPr/>
            </p:nvSpPr>
            <p:spPr bwMode="auto">
              <a:xfrm>
                <a:off x="485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3" name="Rectangle 1009"/>
              <p:cNvSpPr>
                <a:spLocks noChangeArrowheads="1"/>
              </p:cNvSpPr>
              <p:nvPr/>
            </p:nvSpPr>
            <p:spPr bwMode="auto">
              <a:xfrm>
                <a:off x="483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4" name="Rectangle 1010"/>
              <p:cNvSpPr>
                <a:spLocks noChangeArrowheads="1"/>
              </p:cNvSpPr>
              <p:nvPr/>
            </p:nvSpPr>
            <p:spPr bwMode="auto">
              <a:xfrm>
                <a:off x="487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1165" name="Rectangle 1011"/>
              <p:cNvSpPr>
                <a:spLocks noChangeArrowheads="1"/>
              </p:cNvSpPr>
              <p:nvPr/>
            </p:nvSpPr>
            <p:spPr bwMode="auto">
              <a:xfrm>
                <a:off x="481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3" name="Group 1213"/>
            <p:cNvGrpSpPr/>
            <p:nvPr/>
          </p:nvGrpSpPr>
          <p:grpSpPr bwMode="auto">
            <a:xfrm>
              <a:off x="-3900818" y="-1035049"/>
              <a:ext cx="768377" cy="3255963"/>
              <a:chOff x="4814" y="935"/>
              <a:chExt cx="484" cy="2051"/>
            </a:xfrm>
            <a:grpFill/>
          </p:grpSpPr>
          <p:sp>
            <p:nvSpPr>
              <p:cNvPr id="766" name="Rectangle 1013"/>
              <p:cNvSpPr>
                <a:spLocks noChangeArrowheads="1"/>
              </p:cNvSpPr>
              <p:nvPr/>
            </p:nvSpPr>
            <p:spPr bwMode="auto">
              <a:xfrm>
                <a:off x="485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7" name="Rectangle 1014"/>
              <p:cNvSpPr>
                <a:spLocks noChangeArrowheads="1"/>
              </p:cNvSpPr>
              <p:nvPr/>
            </p:nvSpPr>
            <p:spPr bwMode="auto">
              <a:xfrm>
                <a:off x="49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8" name="Rectangle 1015"/>
              <p:cNvSpPr>
                <a:spLocks noChangeArrowheads="1"/>
              </p:cNvSpPr>
              <p:nvPr/>
            </p:nvSpPr>
            <p:spPr bwMode="auto">
              <a:xfrm>
                <a:off x="49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9" name="Rectangle 1016"/>
              <p:cNvSpPr>
                <a:spLocks noChangeArrowheads="1"/>
              </p:cNvSpPr>
              <p:nvPr/>
            </p:nvSpPr>
            <p:spPr bwMode="auto">
              <a:xfrm>
                <a:off x="5008"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0" name="Rectangle 1017"/>
              <p:cNvSpPr>
                <a:spLocks noChangeArrowheads="1"/>
              </p:cNvSpPr>
              <p:nvPr/>
            </p:nvSpPr>
            <p:spPr bwMode="auto">
              <a:xfrm>
                <a:off x="503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1" name="Rectangle 1018"/>
              <p:cNvSpPr>
                <a:spLocks noChangeArrowheads="1"/>
              </p:cNvSpPr>
              <p:nvPr/>
            </p:nvSpPr>
            <p:spPr bwMode="auto">
              <a:xfrm>
                <a:off x="5050"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2" name="Rectangle 1019"/>
              <p:cNvSpPr>
                <a:spLocks noChangeArrowheads="1"/>
              </p:cNvSpPr>
              <p:nvPr/>
            </p:nvSpPr>
            <p:spPr bwMode="auto">
              <a:xfrm>
                <a:off x="4944"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3" name="Rectangle 1020"/>
              <p:cNvSpPr>
                <a:spLocks noChangeArrowheads="1"/>
              </p:cNvSpPr>
              <p:nvPr/>
            </p:nvSpPr>
            <p:spPr bwMode="auto">
              <a:xfrm>
                <a:off x="4986"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4" name="Rectangle 1021"/>
              <p:cNvSpPr>
                <a:spLocks noChangeArrowheads="1"/>
              </p:cNvSpPr>
              <p:nvPr/>
            </p:nvSpPr>
            <p:spPr bwMode="auto">
              <a:xfrm>
                <a:off x="5030"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5" name="Rectangle 1022"/>
              <p:cNvSpPr>
                <a:spLocks noChangeArrowheads="1"/>
              </p:cNvSpPr>
              <p:nvPr/>
            </p:nvSpPr>
            <p:spPr bwMode="auto">
              <a:xfrm>
                <a:off x="4964"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6" name="Rectangle 1023"/>
              <p:cNvSpPr>
                <a:spLocks noChangeArrowheads="1"/>
              </p:cNvSpPr>
              <p:nvPr/>
            </p:nvSpPr>
            <p:spPr bwMode="auto">
              <a:xfrm>
                <a:off x="5050"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7" name="Rectangle 1024"/>
              <p:cNvSpPr>
                <a:spLocks noChangeArrowheads="1"/>
              </p:cNvSpPr>
              <p:nvPr/>
            </p:nvSpPr>
            <p:spPr bwMode="auto">
              <a:xfrm>
                <a:off x="4944"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8" name="Rectangle 1025"/>
              <p:cNvSpPr>
                <a:spLocks noChangeArrowheads="1"/>
              </p:cNvSpPr>
              <p:nvPr/>
            </p:nvSpPr>
            <p:spPr bwMode="auto">
              <a:xfrm>
                <a:off x="5008"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79" name="Rectangle 1026"/>
              <p:cNvSpPr>
                <a:spLocks noChangeArrowheads="1"/>
              </p:cNvSpPr>
              <p:nvPr/>
            </p:nvSpPr>
            <p:spPr bwMode="auto">
              <a:xfrm>
                <a:off x="5050"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0" name="Rectangle 1027"/>
              <p:cNvSpPr>
                <a:spLocks noChangeArrowheads="1"/>
              </p:cNvSpPr>
              <p:nvPr/>
            </p:nvSpPr>
            <p:spPr bwMode="auto">
              <a:xfrm>
                <a:off x="49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1" name="Rectangle 1028"/>
              <p:cNvSpPr>
                <a:spLocks noChangeArrowheads="1"/>
              </p:cNvSpPr>
              <p:nvPr/>
            </p:nvSpPr>
            <p:spPr bwMode="auto">
              <a:xfrm>
                <a:off x="4964"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2" name="Rectangle 1029"/>
              <p:cNvSpPr>
                <a:spLocks noChangeArrowheads="1"/>
              </p:cNvSpPr>
              <p:nvPr/>
            </p:nvSpPr>
            <p:spPr bwMode="auto">
              <a:xfrm>
                <a:off x="5008"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3" name="Rectangle 1030"/>
              <p:cNvSpPr>
                <a:spLocks noChangeArrowheads="1"/>
              </p:cNvSpPr>
              <p:nvPr/>
            </p:nvSpPr>
            <p:spPr bwMode="auto">
              <a:xfrm>
                <a:off x="5050"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4" name="Rectangle 1031"/>
              <p:cNvSpPr>
                <a:spLocks noChangeArrowheads="1"/>
              </p:cNvSpPr>
              <p:nvPr/>
            </p:nvSpPr>
            <p:spPr bwMode="auto">
              <a:xfrm>
                <a:off x="4944"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5" name="Rectangle 1032"/>
              <p:cNvSpPr>
                <a:spLocks noChangeArrowheads="1"/>
              </p:cNvSpPr>
              <p:nvPr/>
            </p:nvSpPr>
            <p:spPr bwMode="auto">
              <a:xfrm>
                <a:off x="4986"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6" name="Rectangle 1033"/>
              <p:cNvSpPr>
                <a:spLocks noChangeArrowheads="1"/>
              </p:cNvSpPr>
              <p:nvPr/>
            </p:nvSpPr>
            <p:spPr bwMode="auto">
              <a:xfrm>
                <a:off x="49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7" name="Rectangle 1034"/>
              <p:cNvSpPr>
                <a:spLocks noChangeArrowheads="1"/>
              </p:cNvSpPr>
              <p:nvPr/>
            </p:nvSpPr>
            <p:spPr bwMode="auto">
              <a:xfrm>
                <a:off x="503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8" name="Rectangle 1035"/>
              <p:cNvSpPr>
                <a:spLocks noChangeArrowheads="1"/>
              </p:cNvSpPr>
              <p:nvPr/>
            </p:nvSpPr>
            <p:spPr bwMode="auto">
              <a:xfrm>
                <a:off x="4944"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89" name="Rectangle 1036"/>
              <p:cNvSpPr>
                <a:spLocks noChangeArrowheads="1"/>
              </p:cNvSpPr>
              <p:nvPr/>
            </p:nvSpPr>
            <p:spPr bwMode="auto">
              <a:xfrm>
                <a:off x="49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0" name="Rectangle 1037"/>
              <p:cNvSpPr>
                <a:spLocks noChangeArrowheads="1"/>
              </p:cNvSpPr>
              <p:nvPr/>
            </p:nvSpPr>
            <p:spPr bwMode="auto">
              <a:xfrm>
                <a:off x="5008"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1" name="Rectangle 1038"/>
              <p:cNvSpPr>
                <a:spLocks noChangeArrowheads="1"/>
              </p:cNvSpPr>
              <p:nvPr/>
            </p:nvSpPr>
            <p:spPr bwMode="auto">
              <a:xfrm>
                <a:off x="5050"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2" name="Rectangle 1039"/>
              <p:cNvSpPr>
                <a:spLocks noChangeArrowheads="1"/>
              </p:cNvSpPr>
              <p:nvPr/>
            </p:nvSpPr>
            <p:spPr bwMode="auto">
              <a:xfrm>
                <a:off x="49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3" name="Rectangle 1040"/>
              <p:cNvSpPr>
                <a:spLocks noChangeArrowheads="1"/>
              </p:cNvSpPr>
              <p:nvPr/>
            </p:nvSpPr>
            <p:spPr bwMode="auto">
              <a:xfrm>
                <a:off x="5008"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4" name="Rectangle 1041"/>
              <p:cNvSpPr>
                <a:spLocks noChangeArrowheads="1"/>
              </p:cNvSpPr>
              <p:nvPr/>
            </p:nvSpPr>
            <p:spPr bwMode="auto">
              <a:xfrm>
                <a:off x="4944" y="1442"/>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5" name="Rectangle 1042"/>
              <p:cNvSpPr>
                <a:spLocks noChangeArrowheads="1"/>
              </p:cNvSpPr>
              <p:nvPr/>
            </p:nvSpPr>
            <p:spPr bwMode="auto">
              <a:xfrm>
                <a:off x="5008"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6" name="Rectangle 1043"/>
              <p:cNvSpPr>
                <a:spLocks noChangeArrowheads="1"/>
              </p:cNvSpPr>
              <p:nvPr/>
            </p:nvSpPr>
            <p:spPr bwMode="auto">
              <a:xfrm>
                <a:off x="5008"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7" name="Rectangle 1044"/>
              <p:cNvSpPr>
                <a:spLocks noChangeArrowheads="1"/>
              </p:cNvSpPr>
              <p:nvPr/>
            </p:nvSpPr>
            <p:spPr bwMode="auto">
              <a:xfrm>
                <a:off x="5050"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8" name="Rectangle 1045"/>
              <p:cNvSpPr>
                <a:spLocks noChangeArrowheads="1"/>
              </p:cNvSpPr>
              <p:nvPr/>
            </p:nvSpPr>
            <p:spPr bwMode="auto">
              <a:xfrm>
                <a:off x="4900" y="1554"/>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99" name="Rectangle 1046"/>
              <p:cNvSpPr>
                <a:spLocks noChangeArrowheads="1"/>
              </p:cNvSpPr>
              <p:nvPr/>
            </p:nvSpPr>
            <p:spPr bwMode="auto">
              <a:xfrm>
                <a:off x="5008"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0" name="Rectangle 1047"/>
              <p:cNvSpPr>
                <a:spLocks noChangeArrowheads="1"/>
              </p:cNvSpPr>
              <p:nvPr/>
            </p:nvSpPr>
            <p:spPr bwMode="auto">
              <a:xfrm>
                <a:off x="5050"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1" name="Rectangle 1048"/>
              <p:cNvSpPr>
                <a:spLocks noChangeArrowheads="1"/>
              </p:cNvSpPr>
              <p:nvPr/>
            </p:nvSpPr>
            <p:spPr bwMode="auto">
              <a:xfrm>
                <a:off x="4964"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2" name="Rectangle 1049"/>
              <p:cNvSpPr>
                <a:spLocks noChangeArrowheads="1"/>
              </p:cNvSpPr>
              <p:nvPr/>
            </p:nvSpPr>
            <p:spPr bwMode="auto">
              <a:xfrm>
                <a:off x="498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3" name="Rectangle 1050"/>
              <p:cNvSpPr>
                <a:spLocks noChangeArrowheads="1"/>
              </p:cNvSpPr>
              <p:nvPr/>
            </p:nvSpPr>
            <p:spPr bwMode="auto">
              <a:xfrm>
                <a:off x="5030" y="1610"/>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4" name="Rectangle 1051"/>
              <p:cNvSpPr>
                <a:spLocks noChangeArrowheads="1"/>
              </p:cNvSpPr>
              <p:nvPr/>
            </p:nvSpPr>
            <p:spPr bwMode="auto">
              <a:xfrm>
                <a:off x="49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5" name="Rectangle 1052"/>
              <p:cNvSpPr>
                <a:spLocks noChangeArrowheads="1"/>
              </p:cNvSpPr>
              <p:nvPr/>
            </p:nvSpPr>
            <p:spPr bwMode="auto">
              <a:xfrm>
                <a:off x="5008"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6" name="Rectangle 1053"/>
              <p:cNvSpPr>
                <a:spLocks noChangeArrowheads="1"/>
              </p:cNvSpPr>
              <p:nvPr/>
            </p:nvSpPr>
            <p:spPr bwMode="auto">
              <a:xfrm>
                <a:off x="5050"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7" name="Rectangle 1054"/>
              <p:cNvSpPr>
                <a:spLocks noChangeArrowheads="1"/>
              </p:cNvSpPr>
              <p:nvPr/>
            </p:nvSpPr>
            <p:spPr bwMode="auto">
              <a:xfrm>
                <a:off x="4964"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8" name="Rectangle 1055"/>
              <p:cNvSpPr>
                <a:spLocks noChangeArrowheads="1"/>
              </p:cNvSpPr>
              <p:nvPr/>
            </p:nvSpPr>
            <p:spPr bwMode="auto">
              <a:xfrm>
                <a:off x="5050" y="172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09" name="Rectangle 1056"/>
              <p:cNvSpPr>
                <a:spLocks noChangeArrowheads="1"/>
              </p:cNvSpPr>
              <p:nvPr/>
            </p:nvSpPr>
            <p:spPr bwMode="auto">
              <a:xfrm>
                <a:off x="4944"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0" name="Rectangle 1057"/>
              <p:cNvSpPr>
                <a:spLocks noChangeArrowheads="1"/>
              </p:cNvSpPr>
              <p:nvPr/>
            </p:nvSpPr>
            <p:spPr bwMode="auto">
              <a:xfrm>
                <a:off x="5050"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1" name="Rectangle 1058"/>
              <p:cNvSpPr>
                <a:spLocks noChangeArrowheads="1"/>
              </p:cNvSpPr>
              <p:nvPr/>
            </p:nvSpPr>
            <p:spPr bwMode="auto">
              <a:xfrm>
                <a:off x="49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2" name="Rectangle 1059"/>
              <p:cNvSpPr>
                <a:spLocks noChangeArrowheads="1"/>
              </p:cNvSpPr>
              <p:nvPr/>
            </p:nvSpPr>
            <p:spPr bwMode="auto">
              <a:xfrm>
                <a:off x="4964"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3" name="Rectangle 1060"/>
              <p:cNvSpPr>
                <a:spLocks noChangeArrowheads="1"/>
              </p:cNvSpPr>
              <p:nvPr/>
            </p:nvSpPr>
            <p:spPr bwMode="auto">
              <a:xfrm>
                <a:off x="5008"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4" name="Rectangle 1061"/>
              <p:cNvSpPr>
                <a:spLocks noChangeArrowheads="1"/>
              </p:cNvSpPr>
              <p:nvPr/>
            </p:nvSpPr>
            <p:spPr bwMode="auto">
              <a:xfrm>
                <a:off x="5030"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5" name="Rectangle 1062"/>
              <p:cNvSpPr>
                <a:spLocks noChangeArrowheads="1"/>
              </p:cNvSpPr>
              <p:nvPr/>
            </p:nvSpPr>
            <p:spPr bwMode="auto">
              <a:xfrm>
                <a:off x="49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6" name="Rectangle 1063"/>
              <p:cNvSpPr>
                <a:spLocks noChangeArrowheads="1"/>
              </p:cNvSpPr>
              <p:nvPr/>
            </p:nvSpPr>
            <p:spPr bwMode="auto">
              <a:xfrm>
                <a:off x="5030"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7" name="Rectangle 1064"/>
              <p:cNvSpPr>
                <a:spLocks noChangeArrowheads="1"/>
              </p:cNvSpPr>
              <p:nvPr/>
            </p:nvSpPr>
            <p:spPr bwMode="auto">
              <a:xfrm>
                <a:off x="5050"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8" name="Rectangle 1065"/>
              <p:cNvSpPr>
                <a:spLocks noChangeArrowheads="1"/>
              </p:cNvSpPr>
              <p:nvPr/>
            </p:nvSpPr>
            <p:spPr bwMode="auto">
              <a:xfrm>
                <a:off x="4964"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19" name="Rectangle 1066"/>
              <p:cNvSpPr>
                <a:spLocks noChangeArrowheads="1"/>
              </p:cNvSpPr>
              <p:nvPr/>
            </p:nvSpPr>
            <p:spPr bwMode="auto">
              <a:xfrm>
                <a:off x="49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0" name="Rectangle 1067"/>
              <p:cNvSpPr>
                <a:spLocks noChangeArrowheads="1"/>
              </p:cNvSpPr>
              <p:nvPr/>
            </p:nvSpPr>
            <p:spPr bwMode="auto">
              <a:xfrm>
                <a:off x="5050"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1" name="Rectangle 1068"/>
              <p:cNvSpPr>
                <a:spLocks noChangeArrowheads="1"/>
              </p:cNvSpPr>
              <p:nvPr/>
            </p:nvSpPr>
            <p:spPr bwMode="auto">
              <a:xfrm>
                <a:off x="4944"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2" name="Rectangle 1069"/>
              <p:cNvSpPr>
                <a:spLocks noChangeArrowheads="1"/>
              </p:cNvSpPr>
              <p:nvPr/>
            </p:nvSpPr>
            <p:spPr bwMode="auto">
              <a:xfrm>
                <a:off x="4986"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3" name="Rectangle 1070"/>
              <p:cNvSpPr>
                <a:spLocks noChangeArrowheads="1"/>
              </p:cNvSpPr>
              <p:nvPr/>
            </p:nvSpPr>
            <p:spPr bwMode="auto">
              <a:xfrm>
                <a:off x="5030"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4" name="Rectangle 1071"/>
              <p:cNvSpPr>
                <a:spLocks noChangeArrowheads="1"/>
              </p:cNvSpPr>
              <p:nvPr/>
            </p:nvSpPr>
            <p:spPr bwMode="auto">
              <a:xfrm>
                <a:off x="4964"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5" name="Rectangle 1072"/>
              <p:cNvSpPr>
                <a:spLocks noChangeArrowheads="1"/>
              </p:cNvSpPr>
              <p:nvPr/>
            </p:nvSpPr>
            <p:spPr bwMode="auto">
              <a:xfrm>
                <a:off x="5008"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6" name="Rectangle 1073"/>
              <p:cNvSpPr>
                <a:spLocks noChangeArrowheads="1"/>
              </p:cNvSpPr>
              <p:nvPr/>
            </p:nvSpPr>
            <p:spPr bwMode="auto">
              <a:xfrm>
                <a:off x="5050" y="206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7" name="Rectangle 1074"/>
              <p:cNvSpPr>
                <a:spLocks noChangeArrowheads="1"/>
              </p:cNvSpPr>
              <p:nvPr/>
            </p:nvSpPr>
            <p:spPr bwMode="auto">
              <a:xfrm>
                <a:off x="4944"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8" name="Rectangle 1075"/>
              <p:cNvSpPr>
                <a:spLocks noChangeArrowheads="1"/>
              </p:cNvSpPr>
              <p:nvPr/>
            </p:nvSpPr>
            <p:spPr bwMode="auto">
              <a:xfrm>
                <a:off x="49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29" name="Rectangle 1076"/>
              <p:cNvSpPr>
                <a:spLocks noChangeArrowheads="1"/>
              </p:cNvSpPr>
              <p:nvPr/>
            </p:nvSpPr>
            <p:spPr bwMode="auto">
              <a:xfrm>
                <a:off x="5050"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0" name="Rectangle 1077"/>
              <p:cNvSpPr>
                <a:spLocks noChangeArrowheads="1"/>
              </p:cNvSpPr>
              <p:nvPr/>
            </p:nvSpPr>
            <p:spPr bwMode="auto">
              <a:xfrm>
                <a:off x="48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1" name="Rectangle 1078"/>
              <p:cNvSpPr>
                <a:spLocks noChangeArrowheads="1"/>
              </p:cNvSpPr>
              <p:nvPr/>
            </p:nvSpPr>
            <p:spPr bwMode="auto">
              <a:xfrm>
                <a:off x="4920"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2" name="Rectangle 1079"/>
              <p:cNvSpPr>
                <a:spLocks noChangeArrowheads="1"/>
              </p:cNvSpPr>
              <p:nvPr/>
            </p:nvSpPr>
            <p:spPr bwMode="auto">
              <a:xfrm>
                <a:off x="4944"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3" name="Rectangle 1080"/>
              <p:cNvSpPr>
                <a:spLocks noChangeArrowheads="1"/>
              </p:cNvSpPr>
              <p:nvPr/>
            </p:nvSpPr>
            <p:spPr bwMode="auto">
              <a:xfrm>
                <a:off x="498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4" name="Rectangle 1081"/>
              <p:cNvSpPr>
                <a:spLocks noChangeArrowheads="1"/>
              </p:cNvSpPr>
              <p:nvPr/>
            </p:nvSpPr>
            <p:spPr bwMode="auto">
              <a:xfrm>
                <a:off x="481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5" name="Rectangle 1082"/>
              <p:cNvSpPr>
                <a:spLocks noChangeArrowheads="1"/>
              </p:cNvSpPr>
              <p:nvPr/>
            </p:nvSpPr>
            <p:spPr bwMode="auto">
              <a:xfrm>
                <a:off x="48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6" name="Rectangle 1083"/>
              <p:cNvSpPr>
                <a:spLocks noChangeArrowheads="1"/>
              </p:cNvSpPr>
              <p:nvPr/>
            </p:nvSpPr>
            <p:spPr bwMode="auto">
              <a:xfrm>
                <a:off x="490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7" name="Rectangle 1084"/>
              <p:cNvSpPr>
                <a:spLocks noChangeArrowheads="1"/>
              </p:cNvSpPr>
              <p:nvPr/>
            </p:nvSpPr>
            <p:spPr bwMode="auto">
              <a:xfrm>
                <a:off x="4944"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8" name="Rectangle 1085"/>
              <p:cNvSpPr>
                <a:spLocks noChangeArrowheads="1"/>
              </p:cNvSpPr>
              <p:nvPr/>
            </p:nvSpPr>
            <p:spPr bwMode="auto">
              <a:xfrm>
                <a:off x="5050"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39" name="Rectangle 1086"/>
              <p:cNvSpPr>
                <a:spLocks noChangeArrowheads="1"/>
              </p:cNvSpPr>
              <p:nvPr/>
            </p:nvSpPr>
            <p:spPr bwMode="auto">
              <a:xfrm>
                <a:off x="492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0" name="Rectangle 1087"/>
              <p:cNvSpPr>
                <a:spLocks noChangeArrowheads="1"/>
              </p:cNvSpPr>
              <p:nvPr/>
            </p:nvSpPr>
            <p:spPr bwMode="auto">
              <a:xfrm>
                <a:off x="4878"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1" name="Rectangle 1088"/>
              <p:cNvSpPr>
                <a:spLocks noChangeArrowheads="1"/>
              </p:cNvSpPr>
              <p:nvPr/>
            </p:nvSpPr>
            <p:spPr bwMode="auto">
              <a:xfrm>
                <a:off x="5030"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2" name="Rectangle 1089"/>
              <p:cNvSpPr>
                <a:spLocks noChangeArrowheads="1"/>
              </p:cNvSpPr>
              <p:nvPr/>
            </p:nvSpPr>
            <p:spPr bwMode="auto">
              <a:xfrm>
                <a:off x="5050"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3" name="Rectangle 1090"/>
              <p:cNvSpPr>
                <a:spLocks noChangeArrowheads="1"/>
              </p:cNvSpPr>
              <p:nvPr/>
            </p:nvSpPr>
            <p:spPr bwMode="auto">
              <a:xfrm>
                <a:off x="481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4" name="Rectangle 1091"/>
              <p:cNvSpPr>
                <a:spLocks noChangeArrowheads="1"/>
              </p:cNvSpPr>
              <p:nvPr/>
            </p:nvSpPr>
            <p:spPr bwMode="auto">
              <a:xfrm>
                <a:off x="4964"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5" name="Rectangle 1092"/>
              <p:cNvSpPr>
                <a:spLocks noChangeArrowheads="1"/>
              </p:cNvSpPr>
              <p:nvPr/>
            </p:nvSpPr>
            <p:spPr bwMode="auto">
              <a:xfrm>
                <a:off x="485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6" name="Rectangle 1093"/>
              <p:cNvSpPr>
                <a:spLocks noChangeArrowheads="1"/>
              </p:cNvSpPr>
              <p:nvPr/>
            </p:nvSpPr>
            <p:spPr bwMode="auto">
              <a:xfrm>
                <a:off x="5008"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7" name="Rectangle 1094"/>
              <p:cNvSpPr>
                <a:spLocks noChangeArrowheads="1"/>
              </p:cNvSpPr>
              <p:nvPr/>
            </p:nvSpPr>
            <p:spPr bwMode="auto">
              <a:xfrm>
                <a:off x="5050" y="23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8" name="Rectangle 1095"/>
              <p:cNvSpPr>
                <a:spLocks noChangeArrowheads="1"/>
              </p:cNvSpPr>
              <p:nvPr/>
            </p:nvSpPr>
            <p:spPr bwMode="auto">
              <a:xfrm>
                <a:off x="48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49" name="Rectangle 1096"/>
              <p:cNvSpPr>
                <a:spLocks noChangeArrowheads="1"/>
              </p:cNvSpPr>
              <p:nvPr/>
            </p:nvSpPr>
            <p:spPr bwMode="auto">
              <a:xfrm>
                <a:off x="487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0" name="Rectangle 1097"/>
              <p:cNvSpPr>
                <a:spLocks noChangeArrowheads="1"/>
              </p:cNvSpPr>
              <p:nvPr/>
            </p:nvSpPr>
            <p:spPr bwMode="auto">
              <a:xfrm>
                <a:off x="4834"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1" name="Rectangle 1098"/>
              <p:cNvSpPr>
                <a:spLocks noChangeArrowheads="1"/>
              </p:cNvSpPr>
              <p:nvPr/>
            </p:nvSpPr>
            <p:spPr bwMode="auto">
              <a:xfrm>
                <a:off x="4986"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2" name="Rectangle 1099"/>
              <p:cNvSpPr>
                <a:spLocks noChangeArrowheads="1"/>
              </p:cNvSpPr>
              <p:nvPr/>
            </p:nvSpPr>
            <p:spPr bwMode="auto">
              <a:xfrm>
                <a:off x="5008"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3" name="Rectangle 1100"/>
              <p:cNvSpPr>
                <a:spLocks noChangeArrowheads="1"/>
              </p:cNvSpPr>
              <p:nvPr/>
            </p:nvSpPr>
            <p:spPr bwMode="auto">
              <a:xfrm>
                <a:off x="48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4" name="Rectangle 1101"/>
              <p:cNvSpPr>
                <a:spLocks noChangeArrowheads="1"/>
              </p:cNvSpPr>
              <p:nvPr/>
            </p:nvSpPr>
            <p:spPr bwMode="auto">
              <a:xfrm>
                <a:off x="4964"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5" name="Rectangle 1102"/>
              <p:cNvSpPr>
                <a:spLocks noChangeArrowheads="1"/>
              </p:cNvSpPr>
              <p:nvPr/>
            </p:nvSpPr>
            <p:spPr bwMode="auto">
              <a:xfrm>
                <a:off x="4878"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6" name="Rectangle 1103"/>
              <p:cNvSpPr>
                <a:spLocks noChangeArrowheads="1"/>
              </p:cNvSpPr>
              <p:nvPr/>
            </p:nvSpPr>
            <p:spPr bwMode="auto">
              <a:xfrm>
                <a:off x="492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7" name="Rectangle 1104"/>
              <p:cNvSpPr>
                <a:spLocks noChangeArrowheads="1"/>
              </p:cNvSpPr>
              <p:nvPr/>
            </p:nvSpPr>
            <p:spPr bwMode="auto">
              <a:xfrm>
                <a:off x="5050"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8" name="Rectangle 1105"/>
              <p:cNvSpPr>
                <a:spLocks noChangeArrowheads="1"/>
              </p:cNvSpPr>
              <p:nvPr/>
            </p:nvSpPr>
            <p:spPr bwMode="auto">
              <a:xfrm>
                <a:off x="48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59" name="Rectangle 1106"/>
              <p:cNvSpPr>
                <a:spLocks noChangeArrowheads="1"/>
              </p:cNvSpPr>
              <p:nvPr/>
            </p:nvSpPr>
            <p:spPr bwMode="auto">
              <a:xfrm>
                <a:off x="4964"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0" name="Rectangle 1107"/>
              <p:cNvSpPr>
                <a:spLocks noChangeArrowheads="1"/>
              </p:cNvSpPr>
              <p:nvPr/>
            </p:nvSpPr>
            <p:spPr bwMode="auto">
              <a:xfrm>
                <a:off x="4878"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1" name="Rectangle 1108"/>
              <p:cNvSpPr>
                <a:spLocks noChangeArrowheads="1"/>
              </p:cNvSpPr>
              <p:nvPr/>
            </p:nvSpPr>
            <p:spPr bwMode="auto">
              <a:xfrm>
                <a:off x="494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2" name="Rectangle 1109"/>
              <p:cNvSpPr>
                <a:spLocks noChangeArrowheads="1"/>
              </p:cNvSpPr>
              <p:nvPr/>
            </p:nvSpPr>
            <p:spPr bwMode="auto">
              <a:xfrm>
                <a:off x="5050"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3" name="Rectangle 1110"/>
              <p:cNvSpPr>
                <a:spLocks noChangeArrowheads="1"/>
              </p:cNvSpPr>
              <p:nvPr/>
            </p:nvSpPr>
            <p:spPr bwMode="auto">
              <a:xfrm>
                <a:off x="4964"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4" name="Rectangle 1111"/>
              <p:cNvSpPr>
                <a:spLocks noChangeArrowheads="1"/>
              </p:cNvSpPr>
              <p:nvPr/>
            </p:nvSpPr>
            <p:spPr bwMode="auto">
              <a:xfrm>
                <a:off x="48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5" name="Rectangle 1112"/>
              <p:cNvSpPr>
                <a:spLocks noChangeArrowheads="1"/>
              </p:cNvSpPr>
              <p:nvPr/>
            </p:nvSpPr>
            <p:spPr bwMode="auto">
              <a:xfrm>
                <a:off x="4920" y="2525"/>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6" name="Rectangle 1113"/>
              <p:cNvSpPr>
                <a:spLocks noChangeArrowheads="1"/>
              </p:cNvSpPr>
              <p:nvPr/>
            </p:nvSpPr>
            <p:spPr bwMode="auto">
              <a:xfrm>
                <a:off x="4814"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7" name="Rectangle 1114"/>
              <p:cNvSpPr>
                <a:spLocks noChangeArrowheads="1"/>
              </p:cNvSpPr>
              <p:nvPr/>
            </p:nvSpPr>
            <p:spPr bwMode="auto">
              <a:xfrm>
                <a:off x="492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8" name="Rectangle 1115"/>
              <p:cNvSpPr>
                <a:spLocks noChangeArrowheads="1"/>
              </p:cNvSpPr>
              <p:nvPr/>
            </p:nvSpPr>
            <p:spPr bwMode="auto">
              <a:xfrm>
                <a:off x="5050"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69" name="Rectangle 1116"/>
              <p:cNvSpPr>
                <a:spLocks noChangeArrowheads="1"/>
              </p:cNvSpPr>
              <p:nvPr/>
            </p:nvSpPr>
            <p:spPr bwMode="auto">
              <a:xfrm>
                <a:off x="4878"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0" name="Rectangle 1117"/>
              <p:cNvSpPr>
                <a:spLocks noChangeArrowheads="1"/>
              </p:cNvSpPr>
              <p:nvPr/>
            </p:nvSpPr>
            <p:spPr bwMode="auto">
              <a:xfrm>
                <a:off x="4814"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1" name="Rectangle 1118"/>
              <p:cNvSpPr>
                <a:spLocks noChangeArrowheads="1"/>
              </p:cNvSpPr>
              <p:nvPr/>
            </p:nvSpPr>
            <p:spPr bwMode="auto">
              <a:xfrm>
                <a:off x="492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2" name="Rectangle 1119"/>
              <p:cNvSpPr>
                <a:spLocks noChangeArrowheads="1"/>
              </p:cNvSpPr>
              <p:nvPr/>
            </p:nvSpPr>
            <p:spPr bwMode="auto">
              <a:xfrm>
                <a:off x="5050"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3" name="Rectangle 1120"/>
              <p:cNvSpPr>
                <a:spLocks noChangeArrowheads="1"/>
              </p:cNvSpPr>
              <p:nvPr/>
            </p:nvSpPr>
            <p:spPr bwMode="auto">
              <a:xfrm>
                <a:off x="4814"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4" name="Rectangle 1121"/>
              <p:cNvSpPr>
                <a:spLocks noChangeArrowheads="1"/>
              </p:cNvSpPr>
              <p:nvPr/>
            </p:nvSpPr>
            <p:spPr bwMode="auto">
              <a:xfrm>
                <a:off x="5050"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5" name="Rectangle 1122"/>
              <p:cNvSpPr>
                <a:spLocks noChangeArrowheads="1"/>
              </p:cNvSpPr>
              <p:nvPr/>
            </p:nvSpPr>
            <p:spPr bwMode="auto">
              <a:xfrm>
                <a:off x="492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6" name="Rectangle 1123"/>
              <p:cNvSpPr>
                <a:spLocks noChangeArrowheads="1"/>
              </p:cNvSpPr>
              <p:nvPr/>
            </p:nvSpPr>
            <p:spPr bwMode="auto">
              <a:xfrm>
                <a:off x="5050" y="27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7" name="Rectangle 1124"/>
              <p:cNvSpPr>
                <a:spLocks noChangeArrowheads="1"/>
              </p:cNvSpPr>
              <p:nvPr/>
            </p:nvSpPr>
            <p:spPr bwMode="auto">
              <a:xfrm>
                <a:off x="481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8" name="Rectangle 1125"/>
              <p:cNvSpPr>
                <a:spLocks noChangeArrowheads="1"/>
              </p:cNvSpPr>
              <p:nvPr/>
            </p:nvSpPr>
            <p:spPr bwMode="auto">
              <a:xfrm>
                <a:off x="4944" y="284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79" name="Rectangle 1126"/>
              <p:cNvSpPr>
                <a:spLocks noChangeArrowheads="1"/>
              </p:cNvSpPr>
              <p:nvPr/>
            </p:nvSpPr>
            <p:spPr bwMode="auto">
              <a:xfrm>
                <a:off x="492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0" name="Rectangle 1127"/>
              <p:cNvSpPr>
                <a:spLocks noChangeArrowheads="1"/>
              </p:cNvSpPr>
              <p:nvPr/>
            </p:nvSpPr>
            <p:spPr bwMode="auto">
              <a:xfrm>
                <a:off x="4920" y="295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1" name="Rectangle 1128"/>
              <p:cNvSpPr>
                <a:spLocks noChangeArrowheads="1"/>
              </p:cNvSpPr>
              <p:nvPr/>
            </p:nvSpPr>
            <p:spPr bwMode="auto">
              <a:xfrm>
                <a:off x="5050" y="290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2" name="Rectangle 1129"/>
              <p:cNvSpPr>
                <a:spLocks noChangeArrowheads="1"/>
              </p:cNvSpPr>
              <p:nvPr/>
            </p:nvSpPr>
            <p:spPr bwMode="auto">
              <a:xfrm>
                <a:off x="504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3" name="Rectangle 1130"/>
              <p:cNvSpPr>
                <a:spLocks noChangeArrowheads="1"/>
              </p:cNvSpPr>
              <p:nvPr/>
            </p:nvSpPr>
            <p:spPr bwMode="auto">
              <a:xfrm>
                <a:off x="507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4" name="Rectangle 1131"/>
              <p:cNvSpPr>
                <a:spLocks noChangeArrowheads="1"/>
              </p:cNvSpPr>
              <p:nvPr/>
            </p:nvSpPr>
            <p:spPr bwMode="auto">
              <a:xfrm>
                <a:off x="5092"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5" name="Rectangle 1132"/>
              <p:cNvSpPr>
                <a:spLocks noChangeArrowheads="1"/>
              </p:cNvSpPr>
              <p:nvPr/>
            </p:nvSpPr>
            <p:spPr bwMode="auto">
              <a:xfrm>
                <a:off x="513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6" name="Rectangle 1133"/>
              <p:cNvSpPr>
                <a:spLocks noChangeArrowheads="1"/>
              </p:cNvSpPr>
              <p:nvPr/>
            </p:nvSpPr>
            <p:spPr bwMode="auto">
              <a:xfrm>
                <a:off x="515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7" name="Rectangle 1134"/>
              <p:cNvSpPr>
                <a:spLocks noChangeArrowheads="1"/>
              </p:cNvSpPr>
              <p:nvPr/>
            </p:nvSpPr>
            <p:spPr bwMode="auto">
              <a:xfrm>
                <a:off x="504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8" name="Rectangle 1135"/>
              <p:cNvSpPr>
                <a:spLocks noChangeArrowheads="1"/>
              </p:cNvSpPr>
              <p:nvPr/>
            </p:nvSpPr>
            <p:spPr bwMode="auto">
              <a:xfrm>
                <a:off x="5070" y="991"/>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89" name="Rectangle 1136"/>
              <p:cNvSpPr>
                <a:spLocks noChangeArrowheads="1"/>
              </p:cNvSpPr>
              <p:nvPr/>
            </p:nvSpPr>
            <p:spPr bwMode="auto">
              <a:xfrm>
                <a:off x="5048" y="104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0" name="Rectangle 1137"/>
              <p:cNvSpPr>
                <a:spLocks noChangeArrowheads="1"/>
              </p:cNvSpPr>
              <p:nvPr/>
            </p:nvSpPr>
            <p:spPr bwMode="auto">
              <a:xfrm>
                <a:off x="5092"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1" name="Rectangle 1138"/>
              <p:cNvSpPr>
                <a:spLocks noChangeArrowheads="1"/>
              </p:cNvSpPr>
              <p:nvPr/>
            </p:nvSpPr>
            <p:spPr bwMode="auto">
              <a:xfrm>
                <a:off x="515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2" name="Rectangle 1139"/>
              <p:cNvSpPr>
                <a:spLocks noChangeArrowheads="1"/>
              </p:cNvSpPr>
              <p:nvPr/>
            </p:nvSpPr>
            <p:spPr bwMode="auto">
              <a:xfrm>
                <a:off x="504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3" name="Rectangle 1140"/>
              <p:cNvSpPr>
                <a:spLocks noChangeArrowheads="1"/>
              </p:cNvSpPr>
              <p:nvPr/>
            </p:nvSpPr>
            <p:spPr bwMode="auto">
              <a:xfrm>
                <a:off x="5070"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4" name="Rectangle 1141"/>
              <p:cNvSpPr>
                <a:spLocks noChangeArrowheads="1"/>
              </p:cNvSpPr>
              <p:nvPr/>
            </p:nvSpPr>
            <p:spPr bwMode="auto">
              <a:xfrm>
                <a:off x="5114" y="1103"/>
                <a:ext cx="5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5" name="Rectangle 1142"/>
              <p:cNvSpPr>
                <a:spLocks noChangeArrowheads="1"/>
              </p:cNvSpPr>
              <p:nvPr/>
            </p:nvSpPr>
            <p:spPr bwMode="auto">
              <a:xfrm>
                <a:off x="5070"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6" name="Rectangle 1143"/>
              <p:cNvSpPr>
                <a:spLocks noChangeArrowheads="1"/>
              </p:cNvSpPr>
              <p:nvPr/>
            </p:nvSpPr>
            <p:spPr bwMode="auto">
              <a:xfrm>
                <a:off x="5092"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7" name="Rectangle 1144"/>
              <p:cNvSpPr>
                <a:spLocks noChangeArrowheads="1"/>
              </p:cNvSpPr>
              <p:nvPr/>
            </p:nvSpPr>
            <p:spPr bwMode="auto">
              <a:xfrm>
                <a:off x="515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8" name="Rectangle 1145"/>
              <p:cNvSpPr>
                <a:spLocks noChangeArrowheads="1"/>
              </p:cNvSpPr>
              <p:nvPr/>
            </p:nvSpPr>
            <p:spPr bwMode="auto">
              <a:xfrm>
                <a:off x="504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899" name="Rectangle 1146"/>
              <p:cNvSpPr>
                <a:spLocks noChangeArrowheads="1"/>
              </p:cNvSpPr>
              <p:nvPr/>
            </p:nvSpPr>
            <p:spPr bwMode="auto">
              <a:xfrm>
                <a:off x="509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0" name="Rectangle 1147"/>
              <p:cNvSpPr>
                <a:spLocks noChangeArrowheads="1"/>
              </p:cNvSpPr>
              <p:nvPr/>
            </p:nvSpPr>
            <p:spPr bwMode="auto">
              <a:xfrm>
                <a:off x="5134"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1" name="Rectangle 1148"/>
              <p:cNvSpPr>
                <a:spLocks noChangeArrowheads="1"/>
              </p:cNvSpPr>
              <p:nvPr/>
            </p:nvSpPr>
            <p:spPr bwMode="auto">
              <a:xfrm>
                <a:off x="507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2" name="Rectangle 1149"/>
              <p:cNvSpPr>
                <a:spLocks noChangeArrowheads="1"/>
              </p:cNvSpPr>
              <p:nvPr/>
            </p:nvSpPr>
            <p:spPr bwMode="auto">
              <a:xfrm>
                <a:off x="5114"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3" name="Rectangle 1150"/>
              <p:cNvSpPr>
                <a:spLocks noChangeArrowheads="1"/>
              </p:cNvSpPr>
              <p:nvPr/>
            </p:nvSpPr>
            <p:spPr bwMode="auto">
              <a:xfrm>
                <a:off x="5156" y="1273"/>
                <a:ext cx="36"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4" name="Rectangle 1151"/>
              <p:cNvSpPr>
                <a:spLocks noChangeArrowheads="1"/>
              </p:cNvSpPr>
              <p:nvPr/>
            </p:nvSpPr>
            <p:spPr bwMode="auto">
              <a:xfrm>
                <a:off x="504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5" name="Rectangle 1152"/>
              <p:cNvSpPr>
                <a:spLocks noChangeArrowheads="1"/>
              </p:cNvSpPr>
              <p:nvPr/>
            </p:nvSpPr>
            <p:spPr bwMode="auto">
              <a:xfrm>
                <a:off x="5092" y="1330"/>
                <a:ext cx="5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6" name="Rectangle 1153"/>
              <p:cNvSpPr>
                <a:spLocks noChangeArrowheads="1"/>
              </p:cNvSpPr>
              <p:nvPr/>
            </p:nvSpPr>
            <p:spPr bwMode="auto">
              <a:xfrm>
                <a:off x="507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7" name="Rectangle 1154"/>
              <p:cNvSpPr>
                <a:spLocks noChangeArrowheads="1"/>
              </p:cNvSpPr>
              <p:nvPr/>
            </p:nvSpPr>
            <p:spPr bwMode="auto">
              <a:xfrm>
                <a:off x="5114"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8" name="Rectangle 1155"/>
              <p:cNvSpPr>
                <a:spLocks noChangeArrowheads="1"/>
              </p:cNvSpPr>
              <p:nvPr/>
            </p:nvSpPr>
            <p:spPr bwMode="auto">
              <a:xfrm>
                <a:off x="513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09" name="Rectangle 1156"/>
              <p:cNvSpPr>
                <a:spLocks noChangeArrowheads="1"/>
              </p:cNvSpPr>
              <p:nvPr/>
            </p:nvSpPr>
            <p:spPr bwMode="auto">
              <a:xfrm>
                <a:off x="5070"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0" name="Rectangle 1157"/>
              <p:cNvSpPr>
                <a:spLocks noChangeArrowheads="1"/>
              </p:cNvSpPr>
              <p:nvPr/>
            </p:nvSpPr>
            <p:spPr bwMode="auto">
              <a:xfrm>
                <a:off x="511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1" name="Rectangle 1158"/>
              <p:cNvSpPr>
                <a:spLocks noChangeArrowheads="1"/>
              </p:cNvSpPr>
              <p:nvPr/>
            </p:nvSpPr>
            <p:spPr bwMode="auto">
              <a:xfrm>
                <a:off x="5048" y="1498"/>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2" name="Rectangle 1159"/>
              <p:cNvSpPr>
                <a:spLocks noChangeArrowheads="1"/>
              </p:cNvSpPr>
              <p:nvPr/>
            </p:nvSpPr>
            <p:spPr bwMode="auto">
              <a:xfrm>
                <a:off x="5092"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3" name="Rectangle 1160"/>
              <p:cNvSpPr>
                <a:spLocks noChangeArrowheads="1"/>
              </p:cNvSpPr>
              <p:nvPr/>
            </p:nvSpPr>
            <p:spPr bwMode="auto">
              <a:xfrm>
                <a:off x="515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4" name="Rectangle 1161"/>
              <p:cNvSpPr>
                <a:spLocks noChangeArrowheads="1"/>
              </p:cNvSpPr>
              <p:nvPr/>
            </p:nvSpPr>
            <p:spPr bwMode="auto">
              <a:xfrm>
                <a:off x="5048" y="155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5" name="Rectangle 1162"/>
              <p:cNvSpPr>
                <a:spLocks noChangeArrowheads="1"/>
              </p:cNvSpPr>
              <p:nvPr/>
            </p:nvSpPr>
            <p:spPr bwMode="auto">
              <a:xfrm>
                <a:off x="5070"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6" name="Rectangle 1163"/>
              <p:cNvSpPr>
                <a:spLocks noChangeArrowheads="1"/>
              </p:cNvSpPr>
              <p:nvPr/>
            </p:nvSpPr>
            <p:spPr bwMode="auto">
              <a:xfrm>
                <a:off x="5048" y="161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7" name="Rectangle 1164"/>
              <p:cNvSpPr>
                <a:spLocks noChangeArrowheads="1"/>
              </p:cNvSpPr>
              <p:nvPr/>
            </p:nvSpPr>
            <p:spPr bwMode="auto">
              <a:xfrm>
                <a:off x="5092" y="1610"/>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8" name="Rectangle 1165"/>
              <p:cNvSpPr>
                <a:spLocks noChangeArrowheads="1"/>
              </p:cNvSpPr>
              <p:nvPr/>
            </p:nvSpPr>
            <p:spPr bwMode="auto">
              <a:xfrm>
                <a:off x="5156"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19" name="Rectangle 1166"/>
              <p:cNvSpPr>
                <a:spLocks noChangeArrowheads="1"/>
              </p:cNvSpPr>
              <p:nvPr/>
            </p:nvSpPr>
            <p:spPr bwMode="auto">
              <a:xfrm>
                <a:off x="507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0" name="Rectangle 1167"/>
              <p:cNvSpPr>
                <a:spLocks noChangeArrowheads="1"/>
              </p:cNvSpPr>
              <p:nvPr/>
            </p:nvSpPr>
            <p:spPr bwMode="auto">
              <a:xfrm>
                <a:off x="5070"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1" name="Rectangle 1168"/>
              <p:cNvSpPr>
                <a:spLocks noChangeArrowheads="1"/>
              </p:cNvSpPr>
              <p:nvPr/>
            </p:nvSpPr>
            <p:spPr bwMode="auto">
              <a:xfrm>
                <a:off x="5114"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2" name="Rectangle 1169"/>
              <p:cNvSpPr>
                <a:spLocks noChangeArrowheads="1"/>
              </p:cNvSpPr>
              <p:nvPr/>
            </p:nvSpPr>
            <p:spPr bwMode="auto">
              <a:xfrm>
                <a:off x="515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3" name="Rectangle 1170"/>
              <p:cNvSpPr>
                <a:spLocks noChangeArrowheads="1"/>
              </p:cNvSpPr>
              <p:nvPr/>
            </p:nvSpPr>
            <p:spPr bwMode="auto">
              <a:xfrm>
                <a:off x="504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4" name="Rectangle 1171"/>
              <p:cNvSpPr>
                <a:spLocks noChangeArrowheads="1"/>
              </p:cNvSpPr>
              <p:nvPr/>
            </p:nvSpPr>
            <p:spPr bwMode="auto">
              <a:xfrm>
                <a:off x="5092"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5" name="Rectangle 1172"/>
              <p:cNvSpPr>
                <a:spLocks noChangeArrowheads="1"/>
              </p:cNvSpPr>
              <p:nvPr/>
            </p:nvSpPr>
            <p:spPr bwMode="auto">
              <a:xfrm>
                <a:off x="5134" y="1780"/>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6" name="Rectangle 1173"/>
              <p:cNvSpPr>
                <a:spLocks noChangeArrowheads="1"/>
              </p:cNvSpPr>
              <p:nvPr/>
            </p:nvSpPr>
            <p:spPr bwMode="auto">
              <a:xfrm>
                <a:off x="5048" y="1836"/>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7" name="Rectangle 1174"/>
              <p:cNvSpPr>
                <a:spLocks noChangeArrowheads="1"/>
              </p:cNvSpPr>
              <p:nvPr/>
            </p:nvSpPr>
            <p:spPr bwMode="auto">
              <a:xfrm>
                <a:off x="511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8" name="Rectangle 1175"/>
              <p:cNvSpPr>
                <a:spLocks noChangeArrowheads="1"/>
              </p:cNvSpPr>
              <p:nvPr/>
            </p:nvSpPr>
            <p:spPr bwMode="auto">
              <a:xfrm>
                <a:off x="509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29" name="Rectangle 1176"/>
              <p:cNvSpPr>
                <a:spLocks noChangeArrowheads="1"/>
              </p:cNvSpPr>
              <p:nvPr/>
            </p:nvSpPr>
            <p:spPr bwMode="auto">
              <a:xfrm>
                <a:off x="513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0" name="Rectangle 1177"/>
              <p:cNvSpPr>
                <a:spLocks noChangeArrowheads="1"/>
              </p:cNvSpPr>
              <p:nvPr/>
            </p:nvSpPr>
            <p:spPr bwMode="auto">
              <a:xfrm>
                <a:off x="515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1" name="Rectangle 1178"/>
              <p:cNvSpPr>
                <a:spLocks noChangeArrowheads="1"/>
              </p:cNvSpPr>
              <p:nvPr/>
            </p:nvSpPr>
            <p:spPr bwMode="auto">
              <a:xfrm>
                <a:off x="504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2" name="Rectangle 1179"/>
              <p:cNvSpPr>
                <a:spLocks noChangeArrowheads="1"/>
              </p:cNvSpPr>
              <p:nvPr/>
            </p:nvSpPr>
            <p:spPr bwMode="auto">
              <a:xfrm>
                <a:off x="509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3" name="Rectangle 1180"/>
              <p:cNvSpPr>
                <a:spLocks noChangeArrowheads="1"/>
              </p:cNvSpPr>
              <p:nvPr/>
            </p:nvSpPr>
            <p:spPr bwMode="auto">
              <a:xfrm>
                <a:off x="515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4" name="Rectangle 1181"/>
              <p:cNvSpPr>
                <a:spLocks noChangeArrowheads="1"/>
              </p:cNvSpPr>
              <p:nvPr/>
            </p:nvSpPr>
            <p:spPr bwMode="auto">
              <a:xfrm>
                <a:off x="504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5" name="Rectangle 1182"/>
              <p:cNvSpPr>
                <a:spLocks noChangeArrowheads="1"/>
              </p:cNvSpPr>
              <p:nvPr/>
            </p:nvSpPr>
            <p:spPr bwMode="auto">
              <a:xfrm>
                <a:off x="509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6" name="Rectangle 1183"/>
              <p:cNvSpPr>
                <a:spLocks noChangeArrowheads="1"/>
              </p:cNvSpPr>
              <p:nvPr/>
            </p:nvSpPr>
            <p:spPr bwMode="auto">
              <a:xfrm>
                <a:off x="513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7" name="Rectangle 1184"/>
              <p:cNvSpPr>
                <a:spLocks noChangeArrowheads="1"/>
              </p:cNvSpPr>
              <p:nvPr/>
            </p:nvSpPr>
            <p:spPr bwMode="auto">
              <a:xfrm>
                <a:off x="507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8" name="Rectangle 1185"/>
              <p:cNvSpPr>
                <a:spLocks noChangeArrowheads="1"/>
              </p:cNvSpPr>
              <p:nvPr/>
            </p:nvSpPr>
            <p:spPr bwMode="auto">
              <a:xfrm>
                <a:off x="511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39" name="Rectangle 1186"/>
              <p:cNvSpPr>
                <a:spLocks noChangeArrowheads="1"/>
              </p:cNvSpPr>
              <p:nvPr/>
            </p:nvSpPr>
            <p:spPr bwMode="auto">
              <a:xfrm>
                <a:off x="515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0" name="Rectangle 1187"/>
              <p:cNvSpPr>
                <a:spLocks noChangeArrowheads="1"/>
              </p:cNvSpPr>
              <p:nvPr/>
            </p:nvSpPr>
            <p:spPr bwMode="auto">
              <a:xfrm>
                <a:off x="504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1" name="Rectangle 1188"/>
              <p:cNvSpPr>
                <a:spLocks noChangeArrowheads="1"/>
              </p:cNvSpPr>
              <p:nvPr/>
            </p:nvSpPr>
            <p:spPr bwMode="auto">
              <a:xfrm>
                <a:off x="509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2" name="Rectangle 1189"/>
              <p:cNvSpPr>
                <a:spLocks noChangeArrowheads="1"/>
              </p:cNvSpPr>
              <p:nvPr/>
            </p:nvSpPr>
            <p:spPr bwMode="auto">
              <a:xfrm>
                <a:off x="5178"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3" name="Rectangle 1190"/>
              <p:cNvSpPr>
                <a:spLocks noChangeArrowheads="1"/>
              </p:cNvSpPr>
              <p:nvPr/>
            </p:nvSpPr>
            <p:spPr bwMode="auto">
              <a:xfrm>
                <a:off x="5200"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4" name="Rectangle 1191"/>
              <p:cNvSpPr>
                <a:spLocks noChangeArrowheads="1"/>
              </p:cNvSpPr>
              <p:nvPr/>
            </p:nvSpPr>
            <p:spPr bwMode="auto">
              <a:xfrm>
                <a:off x="5244"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5" name="Rectangle 1192"/>
              <p:cNvSpPr>
                <a:spLocks noChangeArrowheads="1"/>
              </p:cNvSpPr>
              <p:nvPr/>
            </p:nvSpPr>
            <p:spPr bwMode="auto">
              <a:xfrm>
                <a:off x="5264" y="93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6" name="Rectangle 1193"/>
              <p:cNvSpPr>
                <a:spLocks noChangeArrowheads="1"/>
              </p:cNvSpPr>
              <p:nvPr/>
            </p:nvSpPr>
            <p:spPr bwMode="auto">
              <a:xfrm>
                <a:off x="5286" y="93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7" name="Rectangle 1194"/>
              <p:cNvSpPr>
                <a:spLocks noChangeArrowheads="1"/>
              </p:cNvSpPr>
              <p:nvPr/>
            </p:nvSpPr>
            <p:spPr bwMode="auto">
              <a:xfrm>
                <a:off x="5178"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8" name="Rectangle 1195"/>
              <p:cNvSpPr>
                <a:spLocks noChangeArrowheads="1"/>
              </p:cNvSpPr>
              <p:nvPr/>
            </p:nvSpPr>
            <p:spPr bwMode="auto">
              <a:xfrm>
                <a:off x="5222" y="99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49" name="Rectangle 1196"/>
              <p:cNvSpPr>
                <a:spLocks noChangeArrowheads="1"/>
              </p:cNvSpPr>
              <p:nvPr/>
            </p:nvSpPr>
            <p:spPr bwMode="auto">
              <a:xfrm>
                <a:off x="5264" y="99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0" name="Rectangle 1197"/>
              <p:cNvSpPr>
                <a:spLocks noChangeArrowheads="1"/>
              </p:cNvSpPr>
              <p:nvPr/>
            </p:nvSpPr>
            <p:spPr bwMode="auto">
              <a:xfrm>
                <a:off x="5200" y="1047"/>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1" name="Rectangle 1198"/>
              <p:cNvSpPr>
                <a:spLocks noChangeArrowheads="1"/>
              </p:cNvSpPr>
              <p:nvPr/>
            </p:nvSpPr>
            <p:spPr bwMode="auto">
              <a:xfrm>
                <a:off x="5286" y="104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2" name="Rectangle 1199"/>
              <p:cNvSpPr>
                <a:spLocks noChangeArrowheads="1"/>
              </p:cNvSpPr>
              <p:nvPr/>
            </p:nvSpPr>
            <p:spPr bwMode="auto">
              <a:xfrm>
                <a:off x="5178" y="110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3" name="Rectangle 1200"/>
              <p:cNvSpPr>
                <a:spLocks noChangeArrowheads="1"/>
              </p:cNvSpPr>
              <p:nvPr/>
            </p:nvSpPr>
            <p:spPr bwMode="auto">
              <a:xfrm>
                <a:off x="5244" y="1103"/>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4" name="Rectangle 1201"/>
              <p:cNvSpPr>
                <a:spLocks noChangeArrowheads="1"/>
              </p:cNvSpPr>
              <p:nvPr/>
            </p:nvSpPr>
            <p:spPr bwMode="auto">
              <a:xfrm>
                <a:off x="5286" y="110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5" name="Rectangle 1202"/>
              <p:cNvSpPr>
                <a:spLocks noChangeArrowheads="1"/>
              </p:cNvSpPr>
              <p:nvPr/>
            </p:nvSpPr>
            <p:spPr bwMode="auto">
              <a:xfrm>
                <a:off x="5178" y="1161"/>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6" name="Rectangle 1203"/>
              <p:cNvSpPr>
                <a:spLocks noChangeArrowheads="1"/>
              </p:cNvSpPr>
              <p:nvPr/>
            </p:nvSpPr>
            <p:spPr bwMode="auto">
              <a:xfrm>
                <a:off x="5200" y="1161"/>
                <a:ext cx="3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7" name="Rectangle 1204"/>
              <p:cNvSpPr>
                <a:spLocks noChangeArrowheads="1"/>
              </p:cNvSpPr>
              <p:nvPr/>
            </p:nvSpPr>
            <p:spPr bwMode="auto">
              <a:xfrm>
                <a:off x="5244"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8" name="Rectangle 1205"/>
              <p:cNvSpPr>
                <a:spLocks noChangeArrowheads="1"/>
              </p:cNvSpPr>
              <p:nvPr/>
            </p:nvSpPr>
            <p:spPr bwMode="auto">
              <a:xfrm>
                <a:off x="5286" y="1161"/>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59" name="Rectangle 1206"/>
              <p:cNvSpPr>
                <a:spLocks noChangeArrowheads="1"/>
              </p:cNvSpPr>
              <p:nvPr/>
            </p:nvSpPr>
            <p:spPr bwMode="auto">
              <a:xfrm>
                <a:off x="5178" y="1217"/>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0" name="Rectangle 1207"/>
              <p:cNvSpPr>
                <a:spLocks noChangeArrowheads="1"/>
              </p:cNvSpPr>
              <p:nvPr/>
            </p:nvSpPr>
            <p:spPr bwMode="auto">
              <a:xfrm>
                <a:off x="5222" y="1217"/>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1" name="Rectangle 1208"/>
              <p:cNvSpPr>
                <a:spLocks noChangeArrowheads="1"/>
              </p:cNvSpPr>
              <p:nvPr/>
            </p:nvSpPr>
            <p:spPr bwMode="auto">
              <a:xfrm>
                <a:off x="5242" y="1217"/>
                <a:ext cx="36"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2" name="Rectangle 1209"/>
              <p:cNvSpPr>
                <a:spLocks noChangeArrowheads="1"/>
              </p:cNvSpPr>
              <p:nvPr/>
            </p:nvSpPr>
            <p:spPr bwMode="auto">
              <a:xfrm>
                <a:off x="5200"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3" name="Rectangle 1210"/>
              <p:cNvSpPr>
                <a:spLocks noChangeArrowheads="1"/>
              </p:cNvSpPr>
              <p:nvPr/>
            </p:nvSpPr>
            <p:spPr bwMode="auto">
              <a:xfrm>
                <a:off x="5264" y="1273"/>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4" name="Rectangle 1211"/>
              <p:cNvSpPr>
                <a:spLocks noChangeArrowheads="1"/>
              </p:cNvSpPr>
              <p:nvPr/>
            </p:nvSpPr>
            <p:spPr bwMode="auto">
              <a:xfrm>
                <a:off x="5286" y="1273"/>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965" name="Rectangle 1212"/>
              <p:cNvSpPr>
                <a:spLocks noChangeArrowheads="1"/>
              </p:cNvSpPr>
              <p:nvPr/>
            </p:nvSpPr>
            <p:spPr bwMode="auto">
              <a:xfrm>
                <a:off x="5178" y="133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grpSp>
        <p:grpSp>
          <p:nvGrpSpPr>
            <p:cNvPr id="14" name="Group 1414"/>
            <p:cNvGrpSpPr/>
            <p:nvPr/>
          </p:nvGrpSpPr>
          <p:grpSpPr bwMode="auto">
            <a:xfrm>
              <a:off x="-3529332" y="-1031875"/>
              <a:ext cx="676299" cy="3252788"/>
              <a:chOff x="5048" y="937"/>
              <a:chExt cx="426" cy="2049"/>
            </a:xfrm>
            <a:grpFill/>
          </p:grpSpPr>
          <p:sp>
            <p:nvSpPr>
              <p:cNvPr id="566" name="Rectangle 1214"/>
              <p:cNvSpPr>
                <a:spLocks noChangeArrowheads="1"/>
              </p:cNvSpPr>
              <p:nvPr/>
            </p:nvSpPr>
            <p:spPr bwMode="auto">
              <a:xfrm>
                <a:off x="5222"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7" name="Rectangle 1215"/>
              <p:cNvSpPr>
                <a:spLocks noChangeArrowheads="1"/>
              </p:cNvSpPr>
              <p:nvPr/>
            </p:nvSpPr>
            <p:spPr bwMode="auto">
              <a:xfrm>
                <a:off x="5286" y="133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8" name="Rectangle 1216"/>
              <p:cNvSpPr>
                <a:spLocks noChangeArrowheads="1"/>
              </p:cNvSpPr>
              <p:nvPr/>
            </p:nvSpPr>
            <p:spPr bwMode="auto">
              <a:xfrm>
                <a:off x="5200"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9" name="Rectangle 1217"/>
              <p:cNvSpPr>
                <a:spLocks noChangeArrowheads="1"/>
              </p:cNvSpPr>
              <p:nvPr/>
            </p:nvSpPr>
            <p:spPr bwMode="auto">
              <a:xfrm>
                <a:off x="5264" y="138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0" name="Rectangle 1218"/>
              <p:cNvSpPr>
                <a:spLocks noChangeArrowheads="1"/>
              </p:cNvSpPr>
              <p:nvPr/>
            </p:nvSpPr>
            <p:spPr bwMode="auto">
              <a:xfrm>
                <a:off x="5286" y="13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1" name="Rectangle 1219"/>
              <p:cNvSpPr>
                <a:spLocks noChangeArrowheads="1"/>
              </p:cNvSpPr>
              <p:nvPr/>
            </p:nvSpPr>
            <p:spPr bwMode="auto">
              <a:xfrm>
                <a:off x="5244"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2" name="Rectangle 1220"/>
              <p:cNvSpPr>
                <a:spLocks noChangeArrowheads="1"/>
              </p:cNvSpPr>
              <p:nvPr/>
            </p:nvSpPr>
            <p:spPr bwMode="auto">
              <a:xfrm>
                <a:off x="5286" y="144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3" name="Rectangle 1221"/>
              <p:cNvSpPr>
                <a:spLocks noChangeArrowheads="1"/>
              </p:cNvSpPr>
              <p:nvPr/>
            </p:nvSpPr>
            <p:spPr bwMode="auto">
              <a:xfrm>
                <a:off x="5244" y="1498"/>
                <a:ext cx="3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4" name="Rectangle 1222"/>
              <p:cNvSpPr>
                <a:spLocks noChangeArrowheads="1"/>
              </p:cNvSpPr>
              <p:nvPr/>
            </p:nvSpPr>
            <p:spPr bwMode="auto">
              <a:xfrm>
                <a:off x="5286" y="1498"/>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5" name="Rectangle 1223"/>
              <p:cNvSpPr>
                <a:spLocks noChangeArrowheads="1"/>
              </p:cNvSpPr>
              <p:nvPr/>
            </p:nvSpPr>
            <p:spPr bwMode="auto">
              <a:xfrm>
                <a:off x="5134" y="1554"/>
                <a:ext cx="58"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6" name="Rectangle 1224"/>
              <p:cNvSpPr>
                <a:spLocks noChangeArrowheads="1"/>
              </p:cNvSpPr>
              <p:nvPr/>
            </p:nvSpPr>
            <p:spPr bwMode="auto">
              <a:xfrm>
                <a:off x="5244"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7" name="Rectangle 1225"/>
              <p:cNvSpPr>
                <a:spLocks noChangeArrowheads="1"/>
              </p:cNvSpPr>
              <p:nvPr/>
            </p:nvSpPr>
            <p:spPr bwMode="auto">
              <a:xfrm>
                <a:off x="5286" y="1554"/>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8" name="Rectangle 1226"/>
              <p:cNvSpPr>
                <a:spLocks noChangeArrowheads="1"/>
              </p:cNvSpPr>
              <p:nvPr/>
            </p:nvSpPr>
            <p:spPr bwMode="auto">
              <a:xfrm>
                <a:off x="5200"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79" name="Rectangle 1227"/>
              <p:cNvSpPr>
                <a:spLocks noChangeArrowheads="1"/>
              </p:cNvSpPr>
              <p:nvPr/>
            </p:nvSpPr>
            <p:spPr bwMode="auto">
              <a:xfrm>
                <a:off x="5222" y="161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0" name="Rectangle 1228"/>
              <p:cNvSpPr>
                <a:spLocks noChangeArrowheads="1"/>
              </p:cNvSpPr>
              <p:nvPr/>
            </p:nvSpPr>
            <p:spPr bwMode="auto">
              <a:xfrm>
                <a:off x="5266" y="1610"/>
                <a:ext cx="3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1" name="Rectangle 1229"/>
              <p:cNvSpPr>
                <a:spLocks noChangeArrowheads="1"/>
              </p:cNvSpPr>
              <p:nvPr/>
            </p:nvSpPr>
            <p:spPr bwMode="auto">
              <a:xfrm>
                <a:off x="5200"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2" name="Rectangle 1230"/>
              <p:cNvSpPr>
                <a:spLocks noChangeArrowheads="1"/>
              </p:cNvSpPr>
              <p:nvPr/>
            </p:nvSpPr>
            <p:spPr bwMode="auto">
              <a:xfrm>
                <a:off x="5244"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3" name="Rectangle 1231"/>
              <p:cNvSpPr>
                <a:spLocks noChangeArrowheads="1"/>
              </p:cNvSpPr>
              <p:nvPr/>
            </p:nvSpPr>
            <p:spPr bwMode="auto">
              <a:xfrm>
                <a:off x="5264" y="1666"/>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4" name="Rectangle 1232"/>
              <p:cNvSpPr>
                <a:spLocks noChangeArrowheads="1"/>
              </p:cNvSpPr>
              <p:nvPr/>
            </p:nvSpPr>
            <p:spPr bwMode="auto">
              <a:xfrm>
                <a:off x="5286" y="166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5" name="Rectangle 1233"/>
              <p:cNvSpPr>
                <a:spLocks noChangeArrowheads="1"/>
              </p:cNvSpPr>
              <p:nvPr/>
            </p:nvSpPr>
            <p:spPr bwMode="auto">
              <a:xfrm>
                <a:off x="5200" y="1722"/>
                <a:ext cx="56"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6" name="Rectangle 1234"/>
              <p:cNvSpPr>
                <a:spLocks noChangeArrowheads="1"/>
              </p:cNvSpPr>
              <p:nvPr/>
            </p:nvSpPr>
            <p:spPr bwMode="auto">
              <a:xfrm>
                <a:off x="5286" y="172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7" name="Rectangle 1235"/>
              <p:cNvSpPr>
                <a:spLocks noChangeArrowheads="1"/>
              </p:cNvSpPr>
              <p:nvPr/>
            </p:nvSpPr>
            <p:spPr bwMode="auto">
              <a:xfrm>
                <a:off x="5178" y="1780"/>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8" name="Rectangle 1236"/>
              <p:cNvSpPr>
                <a:spLocks noChangeArrowheads="1"/>
              </p:cNvSpPr>
              <p:nvPr/>
            </p:nvSpPr>
            <p:spPr bwMode="auto">
              <a:xfrm>
                <a:off x="5286" y="1780"/>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89" name="Rectangle 1237"/>
              <p:cNvSpPr>
                <a:spLocks noChangeArrowheads="1"/>
              </p:cNvSpPr>
              <p:nvPr/>
            </p:nvSpPr>
            <p:spPr bwMode="auto">
              <a:xfrm>
                <a:off x="5178" y="1836"/>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0" name="Rectangle 1238"/>
              <p:cNvSpPr>
                <a:spLocks noChangeArrowheads="1"/>
              </p:cNvSpPr>
              <p:nvPr/>
            </p:nvSpPr>
            <p:spPr bwMode="auto">
              <a:xfrm>
                <a:off x="5200"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1" name="Rectangle 1239"/>
              <p:cNvSpPr>
                <a:spLocks noChangeArrowheads="1"/>
              </p:cNvSpPr>
              <p:nvPr/>
            </p:nvSpPr>
            <p:spPr bwMode="auto">
              <a:xfrm>
                <a:off x="5244" y="183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2" name="Rectangle 1240"/>
              <p:cNvSpPr>
                <a:spLocks noChangeArrowheads="1"/>
              </p:cNvSpPr>
              <p:nvPr/>
            </p:nvSpPr>
            <p:spPr bwMode="auto">
              <a:xfrm>
                <a:off x="5266" y="1836"/>
                <a:ext cx="3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3" name="Rectangle 1241"/>
              <p:cNvSpPr>
                <a:spLocks noChangeArrowheads="1"/>
              </p:cNvSpPr>
              <p:nvPr/>
            </p:nvSpPr>
            <p:spPr bwMode="auto">
              <a:xfrm>
                <a:off x="5222"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4" name="Rectangle 1242"/>
              <p:cNvSpPr>
                <a:spLocks noChangeArrowheads="1"/>
              </p:cNvSpPr>
              <p:nvPr/>
            </p:nvSpPr>
            <p:spPr bwMode="auto">
              <a:xfrm>
                <a:off x="5264" y="1892"/>
                <a:ext cx="14"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5" name="Rectangle 1243"/>
              <p:cNvSpPr>
                <a:spLocks noChangeArrowheads="1"/>
              </p:cNvSpPr>
              <p:nvPr/>
            </p:nvSpPr>
            <p:spPr bwMode="auto">
              <a:xfrm>
                <a:off x="5286" y="1892"/>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6" name="Rectangle 1244"/>
              <p:cNvSpPr>
                <a:spLocks noChangeArrowheads="1"/>
              </p:cNvSpPr>
              <p:nvPr/>
            </p:nvSpPr>
            <p:spPr bwMode="auto">
              <a:xfrm>
                <a:off x="5178" y="1948"/>
                <a:ext cx="14"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7" name="Rectangle 1245"/>
              <p:cNvSpPr>
                <a:spLocks noChangeArrowheads="1"/>
              </p:cNvSpPr>
              <p:nvPr/>
            </p:nvSpPr>
            <p:spPr bwMode="auto">
              <a:xfrm>
                <a:off x="5200"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8" name="Rectangle 1246"/>
              <p:cNvSpPr>
                <a:spLocks noChangeArrowheads="1"/>
              </p:cNvSpPr>
              <p:nvPr/>
            </p:nvSpPr>
            <p:spPr bwMode="auto">
              <a:xfrm>
                <a:off x="5222"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99" name="Rectangle 1247"/>
              <p:cNvSpPr>
                <a:spLocks noChangeArrowheads="1"/>
              </p:cNvSpPr>
              <p:nvPr/>
            </p:nvSpPr>
            <p:spPr bwMode="auto">
              <a:xfrm>
                <a:off x="5286" y="1948"/>
                <a:ext cx="12" cy="3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0" name="Rectangle 1248"/>
              <p:cNvSpPr>
                <a:spLocks noChangeArrowheads="1"/>
              </p:cNvSpPr>
              <p:nvPr/>
            </p:nvSpPr>
            <p:spPr bwMode="auto">
              <a:xfrm>
                <a:off x="5178"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1" name="Rectangle 1249"/>
              <p:cNvSpPr>
                <a:spLocks noChangeArrowheads="1"/>
              </p:cNvSpPr>
              <p:nvPr/>
            </p:nvSpPr>
            <p:spPr bwMode="auto">
              <a:xfrm>
                <a:off x="5222" y="200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2" name="Rectangle 1250"/>
              <p:cNvSpPr>
                <a:spLocks noChangeArrowheads="1"/>
              </p:cNvSpPr>
              <p:nvPr/>
            </p:nvSpPr>
            <p:spPr bwMode="auto">
              <a:xfrm>
                <a:off x="5264" y="200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3" name="Rectangle 1251"/>
              <p:cNvSpPr>
                <a:spLocks noChangeArrowheads="1"/>
              </p:cNvSpPr>
              <p:nvPr/>
            </p:nvSpPr>
            <p:spPr bwMode="auto">
              <a:xfrm>
                <a:off x="5200"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4" name="Rectangle 1252"/>
              <p:cNvSpPr>
                <a:spLocks noChangeArrowheads="1"/>
              </p:cNvSpPr>
              <p:nvPr/>
            </p:nvSpPr>
            <p:spPr bwMode="auto">
              <a:xfrm>
                <a:off x="5244"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5" name="Rectangle 1253"/>
              <p:cNvSpPr>
                <a:spLocks noChangeArrowheads="1"/>
              </p:cNvSpPr>
              <p:nvPr/>
            </p:nvSpPr>
            <p:spPr bwMode="auto">
              <a:xfrm>
                <a:off x="5286" y="206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6" name="Rectangle 1254"/>
              <p:cNvSpPr>
                <a:spLocks noChangeArrowheads="1"/>
              </p:cNvSpPr>
              <p:nvPr/>
            </p:nvSpPr>
            <p:spPr bwMode="auto">
              <a:xfrm>
                <a:off x="5178" y="2117"/>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7" name="Rectangle 1255"/>
              <p:cNvSpPr>
                <a:spLocks noChangeArrowheads="1"/>
              </p:cNvSpPr>
              <p:nvPr/>
            </p:nvSpPr>
            <p:spPr bwMode="auto">
              <a:xfrm>
                <a:off x="5222"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8" name="Rectangle 1256"/>
              <p:cNvSpPr>
                <a:spLocks noChangeArrowheads="1"/>
              </p:cNvSpPr>
              <p:nvPr/>
            </p:nvSpPr>
            <p:spPr bwMode="auto">
              <a:xfrm>
                <a:off x="5286" y="2117"/>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09" name="Rectangle 1257"/>
              <p:cNvSpPr>
                <a:spLocks noChangeArrowheads="1"/>
              </p:cNvSpPr>
              <p:nvPr/>
            </p:nvSpPr>
            <p:spPr bwMode="auto">
              <a:xfrm>
                <a:off x="509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0" name="Rectangle 1258"/>
              <p:cNvSpPr>
                <a:spLocks noChangeArrowheads="1"/>
              </p:cNvSpPr>
              <p:nvPr/>
            </p:nvSpPr>
            <p:spPr bwMode="auto">
              <a:xfrm>
                <a:off x="5156"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1" name="Rectangle 1259"/>
              <p:cNvSpPr>
                <a:spLocks noChangeArrowheads="1"/>
              </p:cNvSpPr>
              <p:nvPr/>
            </p:nvSpPr>
            <p:spPr bwMode="auto">
              <a:xfrm>
                <a:off x="5178" y="2171"/>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2" name="Rectangle 1260"/>
              <p:cNvSpPr>
                <a:spLocks noChangeArrowheads="1"/>
              </p:cNvSpPr>
              <p:nvPr/>
            </p:nvSpPr>
            <p:spPr bwMode="auto">
              <a:xfrm>
                <a:off x="5222" y="2171"/>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3" name="Rectangle 1261"/>
              <p:cNvSpPr>
                <a:spLocks noChangeArrowheads="1"/>
              </p:cNvSpPr>
              <p:nvPr/>
            </p:nvSpPr>
            <p:spPr bwMode="auto">
              <a:xfrm>
                <a:off x="504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4" name="Rectangle 1262"/>
              <p:cNvSpPr>
                <a:spLocks noChangeArrowheads="1"/>
              </p:cNvSpPr>
              <p:nvPr/>
            </p:nvSpPr>
            <p:spPr bwMode="auto">
              <a:xfrm>
                <a:off x="5070"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5" name="Rectangle 1263"/>
              <p:cNvSpPr>
                <a:spLocks noChangeArrowheads="1"/>
              </p:cNvSpPr>
              <p:nvPr/>
            </p:nvSpPr>
            <p:spPr bwMode="auto">
              <a:xfrm>
                <a:off x="5134"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6" name="Rectangle 1264"/>
              <p:cNvSpPr>
                <a:spLocks noChangeArrowheads="1"/>
              </p:cNvSpPr>
              <p:nvPr/>
            </p:nvSpPr>
            <p:spPr bwMode="auto">
              <a:xfrm>
                <a:off x="5178" y="22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7" name="Rectangle 1265"/>
              <p:cNvSpPr>
                <a:spLocks noChangeArrowheads="1"/>
              </p:cNvSpPr>
              <p:nvPr/>
            </p:nvSpPr>
            <p:spPr bwMode="auto">
              <a:xfrm>
                <a:off x="5286" y="22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8" name="Rectangle 1266"/>
              <p:cNvSpPr>
                <a:spLocks noChangeArrowheads="1"/>
              </p:cNvSpPr>
              <p:nvPr/>
            </p:nvSpPr>
            <p:spPr bwMode="auto">
              <a:xfrm>
                <a:off x="515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19" name="Rectangle 1267"/>
              <p:cNvSpPr>
                <a:spLocks noChangeArrowheads="1"/>
              </p:cNvSpPr>
              <p:nvPr/>
            </p:nvSpPr>
            <p:spPr bwMode="auto">
              <a:xfrm>
                <a:off x="5114"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0" name="Rectangle 1268"/>
              <p:cNvSpPr>
                <a:spLocks noChangeArrowheads="1"/>
              </p:cNvSpPr>
              <p:nvPr/>
            </p:nvSpPr>
            <p:spPr bwMode="auto">
              <a:xfrm>
                <a:off x="5264" y="22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1" name="Rectangle 1269"/>
              <p:cNvSpPr>
                <a:spLocks noChangeArrowheads="1"/>
              </p:cNvSpPr>
              <p:nvPr/>
            </p:nvSpPr>
            <p:spPr bwMode="auto">
              <a:xfrm>
                <a:off x="5286" y="22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2" name="Rectangle 1270"/>
              <p:cNvSpPr>
                <a:spLocks noChangeArrowheads="1"/>
              </p:cNvSpPr>
              <p:nvPr/>
            </p:nvSpPr>
            <p:spPr bwMode="auto">
              <a:xfrm>
                <a:off x="5200"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3" name="Rectangle 1271"/>
              <p:cNvSpPr>
                <a:spLocks noChangeArrowheads="1"/>
              </p:cNvSpPr>
              <p:nvPr/>
            </p:nvSpPr>
            <p:spPr bwMode="auto">
              <a:xfrm>
                <a:off x="5092"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4" name="Rectangle 1272"/>
              <p:cNvSpPr>
                <a:spLocks noChangeArrowheads="1"/>
              </p:cNvSpPr>
              <p:nvPr/>
            </p:nvSpPr>
            <p:spPr bwMode="auto">
              <a:xfrm>
                <a:off x="5244"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5" name="Rectangle 1273"/>
              <p:cNvSpPr>
                <a:spLocks noChangeArrowheads="1"/>
              </p:cNvSpPr>
              <p:nvPr/>
            </p:nvSpPr>
            <p:spPr bwMode="auto">
              <a:xfrm>
                <a:off x="5286" y="23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6" name="Rectangle 1274"/>
              <p:cNvSpPr>
                <a:spLocks noChangeArrowheads="1"/>
              </p:cNvSpPr>
              <p:nvPr/>
            </p:nvSpPr>
            <p:spPr bwMode="auto">
              <a:xfrm>
                <a:off x="5048" y="23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7" name="Rectangle 1275"/>
              <p:cNvSpPr>
                <a:spLocks noChangeArrowheads="1"/>
              </p:cNvSpPr>
              <p:nvPr/>
            </p:nvSpPr>
            <p:spPr bwMode="auto">
              <a:xfrm>
                <a:off x="511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8" name="Rectangle 1276"/>
              <p:cNvSpPr>
                <a:spLocks noChangeArrowheads="1"/>
              </p:cNvSpPr>
              <p:nvPr/>
            </p:nvSpPr>
            <p:spPr bwMode="auto">
              <a:xfrm>
                <a:off x="5070"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29" name="Rectangle 1277"/>
              <p:cNvSpPr>
                <a:spLocks noChangeArrowheads="1"/>
              </p:cNvSpPr>
              <p:nvPr/>
            </p:nvSpPr>
            <p:spPr bwMode="auto">
              <a:xfrm>
                <a:off x="5222"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0" name="Rectangle 1278"/>
              <p:cNvSpPr>
                <a:spLocks noChangeArrowheads="1"/>
              </p:cNvSpPr>
              <p:nvPr/>
            </p:nvSpPr>
            <p:spPr bwMode="auto">
              <a:xfrm>
                <a:off x="5244" y="23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1" name="Rectangle 1279"/>
              <p:cNvSpPr>
                <a:spLocks noChangeArrowheads="1"/>
              </p:cNvSpPr>
              <p:nvPr/>
            </p:nvSpPr>
            <p:spPr bwMode="auto">
              <a:xfrm>
                <a:off x="5048" y="242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2" name="Rectangle 1280"/>
              <p:cNvSpPr>
                <a:spLocks noChangeArrowheads="1"/>
              </p:cNvSpPr>
              <p:nvPr/>
            </p:nvSpPr>
            <p:spPr bwMode="auto">
              <a:xfrm>
                <a:off x="5200"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3" name="Rectangle 1281"/>
              <p:cNvSpPr>
                <a:spLocks noChangeArrowheads="1"/>
              </p:cNvSpPr>
              <p:nvPr/>
            </p:nvSpPr>
            <p:spPr bwMode="auto">
              <a:xfrm>
                <a:off x="5114"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4" name="Rectangle 1282"/>
              <p:cNvSpPr>
                <a:spLocks noChangeArrowheads="1"/>
              </p:cNvSpPr>
              <p:nvPr/>
            </p:nvSpPr>
            <p:spPr bwMode="auto">
              <a:xfrm>
                <a:off x="515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5" name="Rectangle 1283"/>
              <p:cNvSpPr>
                <a:spLocks noChangeArrowheads="1"/>
              </p:cNvSpPr>
              <p:nvPr/>
            </p:nvSpPr>
            <p:spPr bwMode="auto">
              <a:xfrm>
                <a:off x="5286" y="242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6" name="Rectangle 1284"/>
              <p:cNvSpPr>
                <a:spLocks noChangeArrowheads="1"/>
              </p:cNvSpPr>
              <p:nvPr/>
            </p:nvSpPr>
            <p:spPr bwMode="auto">
              <a:xfrm>
                <a:off x="504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7" name="Rectangle 1285"/>
              <p:cNvSpPr>
                <a:spLocks noChangeArrowheads="1"/>
              </p:cNvSpPr>
              <p:nvPr/>
            </p:nvSpPr>
            <p:spPr bwMode="auto">
              <a:xfrm>
                <a:off x="5200"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8" name="Rectangle 1286"/>
              <p:cNvSpPr>
                <a:spLocks noChangeArrowheads="1"/>
              </p:cNvSpPr>
              <p:nvPr/>
            </p:nvSpPr>
            <p:spPr bwMode="auto">
              <a:xfrm>
                <a:off x="5114"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39" name="Rectangle 1287"/>
              <p:cNvSpPr>
                <a:spLocks noChangeArrowheads="1"/>
              </p:cNvSpPr>
              <p:nvPr/>
            </p:nvSpPr>
            <p:spPr bwMode="auto">
              <a:xfrm>
                <a:off x="5178" y="2475"/>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0" name="Rectangle 1288"/>
              <p:cNvSpPr>
                <a:spLocks noChangeArrowheads="1"/>
              </p:cNvSpPr>
              <p:nvPr/>
            </p:nvSpPr>
            <p:spPr bwMode="auto">
              <a:xfrm>
                <a:off x="5286" y="2475"/>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1" name="Rectangle 1289"/>
              <p:cNvSpPr>
                <a:spLocks noChangeArrowheads="1"/>
              </p:cNvSpPr>
              <p:nvPr/>
            </p:nvSpPr>
            <p:spPr bwMode="auto">
              <a:xfrm>
                <a:off x="5200"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2" name="Rectangle 1290"/>
              <p:cNvSpPr>
                <a:spLocks noChangeArrowheads="1"/>
              </p:cNvSpPr>
              <p:nvPr/>
            </p:nvSpPr>
            <p:spPr bwMode="auto">
              <a:xfrm>
                <a:off x="5092"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3" name="Rectangle 1291"/>
              <p:cNvSpPr>
                <a:spLocks noChangeArrowheads="1"/>
              </p:cNvSpPr>
              <p:nvPr/>
            </p:nvSpPr>
            <p:spPr bwMode="auto">
              <a:xfrm>
                <a:off x="5156" y="2525"/>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4" name="Rectangle 1292"/>
              <p:cNvSpPr>
                <a:spLocks noChangeArrowheads="1"/>
              </p:cNvSpPr>
              <p:nvPr/>
            </p:nvSpPr>
            <p:spPr bwMode="auto">
              <a:xfrm>
                <a:off x="5048" y="2573"/>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5" name="Rectangle 1293"/>
              <p:cNvSpPr>
                <a:spLocks noChangeArrowheads="1"/>
              </p:cNvSpPr>
              <p:nvPr/>
            </p:nvSpPr>
            <p:spPr bwMode="auto">
              <a:xfrm>
                <a:off x="515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6" name="Rectangle 1294"/>
              <p:cNvSpPr>
                <a:spLocks noChangeArrowheads="1"/>
              </p:cNvSpPr>
              <p:nvPr/>
            </p:nvSpPr>
            <p:spPr bwMode="auto">
              <a:xfrm>
                <a:off x="5286" y="2573"/>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7" name="Rectangle 1295"/>
              <p:cNvSpPr>
                <a:spLocks noChangeArrowheads="1"/>
              </p:cNvSpPr>
              <p:nvPr/>
            </p:nvSpPr>
            <p:spPr bwMode="auto">
              <a:xfrm>
                <a:off x="5200"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8" name="Rectangle 1296"/>
              <p:cNvSpPr>
                <a:spLocks noChangeArrowheads="1"/>
              </p:cNvSpPr>
              <p:nvPr/>
            </p:nvSpPr>
            <p:spPr bwMode="auto">
              <a:xfrm>
                <a:off x="5114" y="2623"/>
                <a:ext cx="12" cy="33"/>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49" name="Rectangle 1297"/>
              <p:cNvSpPr>
                <a:spLocks noChangeArrowheads="1"/>
              </p:cNvSpPr>
              <p:nvPr/>
            </p:nvSpPr>
            <p:spPr bwMode="auto">
              <a:xfrm>
                <a:off x="5048" y="2672"/>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0" name="Rectangle 1298"/>
              <p:cNvSpPr>
                <a:spLocks noChangeArrowheads="1"/>
              </p:cNvSpPr>
              <p:nvPr/>
            </p:nvSpPr>
            <p:spPr bwMode="auto">
              <a:xfrm>
                <a:off x="515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1" name="Rectangle 1299"/>
              <p:cNvSpPr>
                <a:spLocks noChangeArrowheads="1"/>
              </p:cNvSpPr>
              <p:nvPr/>
            </p:nvSpPr>
            <p:spPr bwMode="auto">
              <a:xfrm>
                <a:off x="5286" y="2672"/>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2" name="Rectangle 1300"/>
              <p:cNvSpPr>
                <a:spLocks noChangeArrowheads="1"/>
              </p:cNvSpPr>
              <p:nvPr/>
            </p:nvSpPr>
            <p:spPr bwMode="auto">
              <a:xfrm>
                <a:off x="5048" y="2730"/>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3" name="Rectangle 1301"/>
              <p:cNvSpPr>
                <a:spLocks noChangeArrowheads="1"/>
              </p:cNvSpPr>
              <p:nvPr/>
            </p:nvSpPr>
            <p:spPr bwMode="auto">
              <a:xfrm>
                <a:off x="5286" y="273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4" name="Rectangle 1302"/>
              <p:cNvSpPr>
                <a:spLocks noChangeArrowheads="1"/>
              </p:cNvSpPr>
              <p:nvPr/>
            </p:nvSpPr>
            <p:spPr bwMode="auto">
              <a:xfrm>
                <a:off x="515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5" name="Rectangle 1303"/>
              <p:cNvSpPr>
                <a:spLocks noChangeArrowheads="1"/>
              </p:cNvSpPr>
              <p:nvPr/>
            </p:nvSpPr>
            <p:spPr bwMode="auto">
              <a:xfrm>
                <a:off x="5286" y="2786"/>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6" name="Rectangle 1304"/>
              <p:cNvSpPr>
                <a:spLocks noChangeArrowheads="1"/>
              </p:cNvSpPr>
              <p:nvPr/>
            </p:nvSpPr>
            <p:spPr bwMode="auto">
              <a:xfrm>
                <a:off x="504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7" name="Rectangle 1305"/>
              <p:cNvSpPr>
                <a:spLocks noChangeArrowheads="1"/>
              </p:cNvSpPr>
              <p:nvPr/>
            </p:nvSpPr>
            <p:spPr bwMode="auto">
              <a:xfrm>
                <a:off x="5178" y="2844"/>
                <a:ext cx="14"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8" name="Rectangle 1306"/>
              <p:cNvSpPr>
                <a:spLocks noChangeArrowheads="1"/>
              </p:cNvSpPr>
              <p:nvPr/>
            </p:nvSpPr>
            <p:spPr bwMode="auto">
              <a:xfrm>
                <a:off x="515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59" name="Rectangle 1307"/>
              <p:cNvSpPr>
                <a:spLocks noChangeArrowheads="1"/>
              </p:cNvSpPr>
              <p:nvPr/>
            </p:nvSpPr>
            <p:spPr bwMode="auto">
              <a:xfrm>
                <a:off x="5156" y="2956"/>
                <a:ext cx="12" cy="3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0" name="Rectangle 1308"/>
              <p:cNvSpPr>
                <a:spLocks noChangeArrowheads="1"/>
              </p:cNvSpPr>
              <p:nvPr/>
            </p:nvSpPr>
            <p:spPr bwMode="auto">
              <a:xfrm>
                <a:off x="5286" y="2900"/>
                <a:ext cx="12" cy="32"/>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661" name="Freeform 1309"/>
              <p:cNvSpPr/>
              <p:nvPr/>
            </p:nvSpPr>
            <p:spPr bwMode="auto">
              <a:xfrm>
                <a:off x="5320" y="937"/>
                <a:ext cx="154" cy="348"/>
              </a:xfrm>
              <a:custGeom>
                <a:avLst/>
                <a:gdLst>
                  <a:gd name="T0" fmla="*/ 0 w 154"/>
                  <a:gd name="T1" fmla="*/ 0 h 348"/>
                  <a:gd name="T2" fmla="*/ 0 w 154"/>
                  <a:gd name="T3" fmla="*/ 30 h 348"/>
                  <a:gd name="T4" fmla="*/ 154 w 154"/>
                  <a:gd name="T5" fmla="*/ 348 h 348"/>
                  <a:gd name="T6" fmla="*/ 154 w 154"/>
                  <a:gd name="T7" fmla="*/ 334 h 348"/>
                  <a:gd name="T8" fmla="*/ 0 w 154"/>
                  <a:gd name="T9" fmla="*/ 0 h 348"/>
                </a:gdLst>
                <a:ahLst/>
                <a:cxnLst>
                  <a:cxn ang="0">
                    <a:pos x="T0" y="T1"/>
                  </a:cxn>
                  <a:cxn ang="0">
                    <a:pos x="T2" y="T3"/>
                  </a:cxn>
                  <a:cxn ang="0">
                    <a:pos x="T4" y="T5"/>
                  </a:cxn>
                  <a:cxn ang="0">
                    <a:pos x="T6" y="T7"/>
                  </a:cxn>
                  <a:cxn ang="0">
                    <a:pos x="T8" y="T9"/>
                  </a:cxn>
                </a:cxnLst>
                <a:rect l="0" t="0" r="r" b="b"/>
                <a:pathLst>
                  <a:path w="154" h="348">
                    <a:moveTo>
                      <a:pt x="0" y="0"/>
                    </a:moveTo>
                    <a:lnTo>
                      <a:pt x="0" y="30"/>
                    </a:lnTo>
                    <a:lnTo>
                      <a:pt x="154" y="348"/>
                    </a:lnTo>
                    <a:lnTo>
                      <a:pt x="154" y="33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2" name="Freeform 1310"/>
              <p:cNvSpPr/>
              <p:nvPr/>
            </p:nvSpPr>
            <p:spPr bwMode="auto">
              <a:xfrm>
                <a:off x="5320" y="993"/>
                <a:ext cx="54" cy="136"/>
              </a:xfrm>
              <a:custGeom>
                <a:avLst/>
                <a:gdLst>
                  <a:gd name="T0" fmla="*/ 0 w 54"/>
                  <a:gd name="T1" fmla="*/ 0 h 136"/>
                  <a:gd name="T2" fmla="*/ 54 w 54"/>
                  <a:gd name="T3" fmla="*/ 110 h 136"/>
                  <a:gd name="T4" fmla="*/ 54 w 54"/>
                  <a:gd name="T5" fmla="*/ 136 h 136"/>
                  <a:gd name="T6" fmla="*/ 0 w 54"/>
                  <a:gd name="T7" fmla="*/ 30 h 136"/>
                  <a:gd name="T8" fmla="*/ 0 w 54"/>
                  <a:gd name="T9" fmla="*/ 0 h 136"/>
                </a:gdLst>
                <a:ahLst/>
                <a:cxnLst>
                  <a:cxn ang="0">
                    <a:pos x="T0" y="T1"/>
                  </a:cxn>
                  <a:cxn ang="0">
                    <a:pos x="T2" y="T3"/>
                  </a:cxn>
                  <a:cxn ang="0">
                    <a:pos x="T4" y="T5"/>
                  </a:cxn>
                  <a:cxn ang="0">
                    <a:pos x="T6" y="T7"/>
                  </a:cxn>
                  <a:cxn ang="0">
                    <a:pos x="T8" y="T9"/>
                  </a:cxn>
                </a:cxnLst>
                <a:rect l="0" t="0" r="r" b="b"/>
                <a:pathLst>
                  <a:path w="54" h="136">
                    <a:moveTo>
                      <a:pt x="0" y="0"/>
                    </a:moveTo>
                    <a:lnTo>
                      <a:pt x="54" y="110"/>
                    </a:lnTo>
                    <a:lnTo>
                      <a:pt x="54" y="136"/>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3" name="Freeform 1311"/>
              <p:cNvSpPr/>
              <p:nvPr/>
            </p:nvSpPr>
            <p:spPr bwMode="auto">
              <a:xfrm>
                <a:off x="5390" y="1135"/>
                <a:ext cx="48" cy="118"/>
              </a:xfrm>
              <a:custGeom>
                <a:avLst/>
                <a:gdLst>
                  <a:gd name="T0" fmla="*/ 0 w 48"/>
                  <a:gd name="T1" fmla="*/ 0 h 118"/>
                  <a:gd name="T2" fmla="*/ 48 w 48"/>
                  <a:gd name="T3" fmla="*/ 98 h 118"/>
                  <a:gd name="T4" fmla="*/ 48 w 48"/>
                  <a:gd name="T5" fmla="*/ 118 h 118"/>
                  <a:gd name="T6" fmla="*/ 0 w 48"/>
                  <a:gd name="T7" fmla="*/ 24 h 118"/>
                  <a:gd name="T8" fmla="*/ 0 w 48"/>
                  <a:gd name="T9" fmla="*/ 0 h 118"/>
                </a:gdLst>
                <a:ahLst/>
                <a:cxnLst>
                  <a:cxn ang="0">
                    <a:pos x="T0" y="T1"/>
                  </a:cxn>
                  <a:cxn ang="0">
                    <a:pos x="T2" y="T3"/>
                  </a:cxn>
                  <a:cxn ang="0">
                    <a:pos x="T4" y="T5"/>
                  </a:cxn>
                  <a:cxn ang="0">
                    <a:pos x="T6" y="T7"/>
                  </a:cxn>
                  <a:cxn ang="0">
                    <a:pos x="T8" y="T9"/>
                  </a:cxn>
                </a:cxnLst>
                <a:rect l="0" t="0" r="r" b="b"/>
                <a:pathLst>
                  <a:path w="48" h="118">
                    <a:moveTo>
                      <a:pt x="0" y="0"/>
                    </a:moveTo>
                    <a:lnTo>
                      <a:pt x="48" y="98"/>
                    </a:lnTo>
                    <a:lnTo>
                      <a:pt x="48" y="11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4" name="Freeform 1312"/>
              <p:cNvSpPr/>
              <p:nvPr/>
            </p:nvSpPr>
            <p:spPr bwMode="auto">
              <a:xfrm>
                <a:off x="5454" y="1265"/>
                <a:ext cx="20" cy="57"/>
              </a:xfrm>
              <a:custGeom>
                <a:avLst/>
                <a:gdLst>
                  <a:gd name="T0" fmla="*/ 20 w 20"/>
                  <a:gd name="T1" fmla="*/ 41 h 57"/>
                  <a:gd name="T2" fmla="*/ 20 w 20"/>
                  <a:gd name="T3" fmla="*/ 57 h 57"/>
                  <a:gd name="T4" fmla="*/ 0 w 20"/>
                  <a:gd name="T5" fmla="*/ 18 h 57"/>
                  <a:gd name="T6" fmla="*/ 0 w 20"/>
                  <a:gd name="T7" fmla="*/ 0 h 57"/>
                  <a:gd name="T8" fmla="*/ 20 w 20"/>
                  <a:gd name="T9" fmla="*/ 41 h 57"/>
                </a:gdLst>
                <a:ahLst/>
                <a:cxnLst>
                  <a:cxn ang="0">
                    <a:pos x="T0" y="T1"/>
                  </a:cxn>
                  <a:cxn ang="0">
                    <a:pos x="T2" y="T3"/>
                  </a:cxn>
                  <a:cxn ang="0">
                    <a:pos x="T4" y="T5"/>
                  </a:cxn>
                  <a:cxn ang="0">
                    <a:pos x="T6" y="T7"/>
                  </a:cxn>
                  <a:cxn ang="0">
                    <a:pos x="T8" y="T9"/>
                  </a:cxn>
                </a:cxnLst>
                <a:rect l="0" t="0" r="r" b="b"/>
                <a:pathLst>
                  <a:path w="20" h="57">
                    <a:moveTo>
                      <a:pt x="20" y="41"/>
                    </a:moveTo>
                    <a:lnTo>
                      <a:pt x="20" y="57"/>
                    </a:lnTo>
                    <a:lnTo>
                      <a:pt x="0" y="18"/>
                    </a:lnTo>
                    <a:lnTo>
                      <a:pt x="0" y="0"/>
                    </a:lnTo>
                    <a:lnTo>
                      <a:pt x="20" y="4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5" name="Freeform 1313"/>
              <p:cNvSpPr/>
              <p:nvPr/>
            </p:nvSpPr>
            <p:spPr bwMode="auto">
              <a:xfrm>
                <a:off x="5320" y="1049"/>
                <a:ext cx="154" cy="307"/>
              </a:xfrm>
              <a:custGeom>
                <a:avLst/>
                <a:gdLst>
                  <a:gd name="T0" fmla="*/ 0 w 154"/>
                  <a:gd name="T1" fmla="*/ 0 h 307"/>
                  <a:gd name="T2" fmla="*/ 0 w 154"/>
                  <a:gd name="T3" fmla="*/ 32 h 307"/>
                  <a:gd name="T4" fmla="*/ 154 w 154"/>
                  <a:gd name="T5" fmla="*/ 307 h 307"/>
                  <a:gd name="T6" fmla="*/ 154 w 154"/>
                  <a:gd name="T7" fmla="*/ 291 h 307"/>
                  <a:gd name="T8" fmla="*/ 0 w 154"/>
                  <a:gd name="T9" fmla="*/ 0 h 307"/>
                </a:gdLst>
                <a:ahLst/>
                <a:cxnLst>
                  <a:cxn ang="0">
                    <a:pos x="T0" y="T1"/>
                  </a:cxn>
                  <a:cxn ang="0">
                    <a:pos x="T2" y="T3"/>
                  </a:cxn>
                  <a:cxn ang="0">
                    <a:pos x="T4" y="T5"/>
                  </a:cxn>
                  <a:cxn ang="0">
                    <a:pos x="T6" y="T7"/>
                  </a:cxn>
                  <a:cxn ang="0">
                    <a:pos x="T8" y="T9"/>
                  </a:cxn>
                </a:cxnLst>
                <a:rect l="0" t="0" r="r" b="b"/>
                <a:pathLst>
                  <a:path w="154" h="307">
                    <a:moveTo>
                      <a:pt x="0" y="0"/>
                    </a:moveTo>
                    <a:lnTo>
                      <a:pt x="0" y="32"/>
                    </a:lnTo>
                    <a:lnTo>
                      <a:pt x="154" y="307"/>
                    </a:lnTo>
                    <a:lnTo>
                      <a:pt x="154" y="291"/>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6" name="Freeform 1314"/>
              <p:cNvSpPr/>
              <p:nvPr/>
            </p:nvSpPr>
            <p:spPr bwMode="auto">
              <a:xfrm>
                <a:off x="5320" y="1105"/>
                <a:ext cx="16" cy="60"/>
              </a:xfrm>
              <a:custGeom>
                <a:avLst/>
                <a:gdLst>
                  <a:gd name="T0" fmla="*/ 0 w 16"/>
                  <a:gd name="T1" fmla="*/ 0 h 60"/>
                  <a:gd name="T2" fmla="*/ 16 w 16"/>
                  <a:gd name="T3" fmla="*/ 30 h 60"/>
                  <a:gd name="T4" fmla="*/ 16 w 16"/>
                  <a:gd name="T5" fmla="*/ 60 h 60"/>
                  <a:gd name="T6" fmla="*/ 0 w 16"/>
                  <a:gd name="T7" fmla="*/ 32 h 60"/>
                  <a:gd name="T8" fmla="*/ 0 w 16"/>
                  <a:gd name="T9" fmla="*/ 0 h 60"/>
                </a:gdLst>
                <a:ahLst/>
                <a:cxnLst>
                  <a:cxn ang="0">
                    <a:pos x="T0" y="T1"/>
                  </a:cxn>
                  <a:cxn ang="0">
                    <a:pos x="T2" y="T3"/>
                  </a:cxn>
                  <a:cxn ang="0">
                    <a:pos x="T4" y="T5"/>
                  </a:cxn>
                  <a:cxn ang="0">
                    <a:pos x="T6" y="T7"/>
                  </a:cxn>
                  <a:cxn ang="0">
                    <a:pos x="T8" y="T9"/>
                  </a:cxn>
                </a:cxnLst>
                <a:rect l="0" t="0" r="r" b="b"/>
                <a:pathLst>
                  <a:path w="16" h="60">
                    <a:moveTo>
                      <a:pt x="0" y="0"/>
                    </a:moveTo>
                    <a:lnTo>
                      <a:pt x="16" y="30"/>
                    </a:lnTo>
                    <a:lnTo>
                      <a:pt x="16" y="6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7" name="Freeform 1315"/>
              <p:cNvSpPr/>
              <p:nvPr/>
            </p:nvSpPr>
            <p:spPr bwMode="auto">
              <a:xfrm>
                <a:off x="5352" y="1161"/>
                <a:ext cx="34" cy="86"/>
              </a:xfrm>
              <a:custGeom>
                <a:avLst/>
                <a:gdLst>
                  <a:gd name="T0" fmla="*/ 34 w 34"/>
                  <a:gd name="T1" fmla="*/ 62 h 86"/>
                  <a:gd name="T2" fmla="*/ 34 w 34"/>
                  <a:gd name="T3" fmla="*/ 86 h 86"/>
                  <a:gd name="T4" fmla="*/ 0 w 34"/>
                  <a:gd name="T5" fmla="*/ 28 h 86"/>
                  <a:gd name="T6" fmla="*/ 0 w 34"/>
                  <a:gd name="T7" fmla="*/ 0 h 86"/>
                  <a:gd name="T8" fmla="*/ 34 w 34"/>
                  <a:gd name="T9" fmla="*/ 62 h 86"/>
                </a:gdLst>
                <a:ahLst/>
                <a:cxnLst>
                  <a:cxn ang="0">
                    <a:pos x="T0" y="T1"/>
                  </a:cxn>
                  <a:cxn ang="0">
                    <a:pos x="T2" y="T3"/>
                  </a:cxn>
                  <a:cxn ang="0">
                    <a:pos x="T4" y="T5"/>
                  </a:cxn>
                  <a:cxn ang="0">
                    <a:pos x="T6" y="T7"/>
                  </a:cxn>
                  <a:cxn ang="0">
                    <a:pos x="T8" y="T9"/>
                  </a:cxn>
                </a:cxnLst>
                <a:rect l="0" t="0" r="r" b="b"/>
                <a:pathLst>
                  <a:path w="34" h="86">
                    <a:moveTo>
                      <a:pt x="34" y="62"/>
                    </a:moveTo>
                    <a:lnTo>
                      <a:pt x="34" y="86"/>
                    </a:lnTo>
                    <a:lnTo>
                      <a:pt x="0" y="28"/>
                    </a:lnTo>
                    <a:lnTo>
                      <a:pt x="0" y="0"/>
                    </a:lnTo>
                    <a:lnTo>
                      <a:pt x="34" y="6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8" name="Freeform 1316"/>
              <p:cNvSpPr/>
              <p:nvPr/>
            </p:nvSpPr>
            <p:spPr bwMode="auto">
              <a:xfrm>
                <a:off x="5402" y="1249"/>
                <a:ext cx="24" cy="65"/>
              </a:xfrm>
              <a:custGeom>
                <a:avLst/>
                <a:gdLst>
                  <a:gd name="T0" fmla="*/ 24 w 24"/>
                  <a:gd name="T1" fmla="*/ 42 h 65"/>
                  <a:gd name="T2" fmla="*/ 24 w 24"/>
                  <a:gd name="T3" fmla="*/ 65 h 65"/>
                  <a:gd name="T4" fmla="*/ 0 w 24"/>
                  <a:gd name="T5" fmla="*/ 24 h 65"/>
                  <a:gd name="T6" fmla="*/ 0 w 24"/>
                  <a:gd name="T7" fmla="*/ 0 h 65"/>
                  <a:gd name="T8" fmla="*/ 24 w 24"/>
                  <a:gd name="T9" fmla="*/ 42 h 65"/>
                </a:gdLst>
                <a:ahLst/>
                <a:cxnLst>
                  <a:cxn ang="0">
                    <a:pos x="T0" y="T1"/>
                  </a:cxn>
                  <a:cxn ang="0">
                    <a:pos x="T2" y="T3"/>
                  </a:cxn>
                  <a:cxn ang="0">
                    <a:pos x="T4" y="T5"/>
                  </a:cxn>
                  <a:cxn ang="0">
                    <a:pos x="T6" y="T7"/>
                  </a:cxn>
                  <a:cxn ang="0">
                    <a:pos x="T8" y="T9"/>
                  </a:cxn>
                </a:cxnLst>
                <a:rect l="0" t="0" r="r" b="b"/>
                <a:pathLst>
                  <a:path w="24" h="65">
                    <a:moveTo>
                      <a:pt x="24" y="42"/>
                    </a:moveTo>
                    <a:lnTo>
                      <a:pt x="24" y="65"/>
                    </a:lnTo>
                    <a:lnTo>
                      <a:pt x="0" y="24"/>
                    </a:lnTo>
                    <a:lnTo>
                      <a:pt x="0" y="0"/>
                    </a:lnTo>
                    <a:lnTo>
                      <a:pt x="24"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69" name="Freeform 1317"/>
              <p:cNvSpPr/>
              <p:nvPr/>
            </p:nvSpPr>
            <p:spPr bwMode="auto">
              <a:xfrm>
                <a:off x="5440" y="1320"/>
                <a:ext cx="10" cy="34"/>
              </a:xfrm>
              <a:custGeom>
                <a:avLst/>
                <a:gdLst>
                  <a:gd name="T0" fmla="*/ 0 w 10"/>
                  <a:gd name="T1" fmla="*/ 0 h 34"/>
                  <a:gd name="T2" fmla="*/ 10 w 10"/>
                  <a:gd name="T3" fmla="*/ 16 h 34"/>
                  <a:gd name="T4" fmla="*/ 10 w 10"/>
                  <a:gd name="T5" fmla="*/ 34 h 34"/>
                  <a:gd name="T6" fmla="*/ 0 w 10"/>
                  <a:gd name="T7" fmla="*/ 18 h 34"/>
                  <a:gd name="T8" fmla="*/ 0 w 10"/>
                  <a:gd name="T9" fmla="*/ 0 h 34"/>
                </a:gdLst>
                <a:ahLst/>
                <a:cxnLst>
                  <a:cxn ang="0">
                    <a:pos x="T0" y="T1"/>
                  </a:cxn>
                  <a:cxn ang="0">
                    <a:pos x="T2" y="T3"/>
                  </a:cxn>
                  <a:cxn ang="0">
                    <a:pos x="T4" y="T5"/>
                  </a:cxn>
                  <a:cxn ang="0">
                    <a:pos x="T6" y="T7"/>
                  </a:cxn>
                  <a:cxn ang="0">
                    <a:pos x="T8" y="T9"/>
                  </a:cxn>
                </a:cxnLst>
                <a:rect l="0" t="0" r="r" b="b"/>
                <a:pathLst>
                  <a:path w="10" h="34">
                    <a:moveTo>
                      <a:pt x="0" y="0"/>
                    </a:moveTo>
                    <a:lnTo>
                      <a:pt x="10" y="16"/>
                    </a:lnTo>
                    <a:lnTo>
                      <a:pt x="10" y="34"/>
                    </a:lnTo>
                    <a:lnTo>
                      <a:pt x="0" y="18"/>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0" name="Freeform 1318"/>
              <p:cNvSpPr/>
              <p:nvPr/>
            </p:nvSpPr>
            <p:spPr bwMode="auto">
              <a:xfrm>
                <a:off x="5466" y="1364"/>
                <a:ext cx="8" cy="30"/>
              </a:xfrm>
              <a:custGeom>
                <a:avLst/>
                <a:gdLst>
                  <a:gd name="T0" fmla="*/ 8 w 8"/>
                  <a:gd name="T1" fmla="*/ 14 h 30"/>
                  <a:gd name="T2" fmla="*/ 8 w 8"/>
                  <a:gd name="T3" fmla="*/ 30 h 30"/>
                  <a:gd name="T4" fmla="*/ 0 w 8"/>
                  <a:gd name="T5" fmla="*/ 16 h 30"/>
                  <a:gd name="T6" fmla="*/ 0 w 8"/>
                  <a:gd name="T7" fmla="*/ 0 h 30"/>
                  <a:gd name="T8" fmla="*/ 8 w 8"/>
                  <a:gd name="T9" fmla="*/ 14 h 30"/>
                </a:gdLst>
                <a:ahLst/>
                <a:cxnLst>
                  <a:cxn ang="0">
                    <a:pos x="T0" y="T1"/>
                  </a:cxn>
                  <a:cxn ang="0">
                    <a:pos x="T2" y="T3"/>
                  </a:cxn>
                  <a:cxn ang="0">
                    <a:pos x="T4" y="T5"/>
                  </a:cxn>
                  <a:cxn ang="0">
                    <a:pos x="T6" y="T7"/>
                  </a:cxn>
                  <a:cxn ang="0">
                    <a:pos x="T8" y="T9"/>
                  </a:cxn>
                </a:cxnLst>
                <a:rect l="0" t="0" r="r" b="b"/>
                <a:pathLst>
                  <a:path w="8" h="30">
                    <a:moveTo>
                      <a:pt x="8" y="14"/>
                    </a:moveTo>
                    <a:lnTo>
                      <a:pt x="8" y="30"/>
                    </a:lnTo>
                    <a:lnTo>
                      <a:pt x="0" y="16"/>
                    </a:lnTo>
                    <a:lnTo>
                      <a:pt x="0" y="0"/>
                    </a:lnTo>
                    <a:lnTo>
                      <a:pt x="8"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1" name="Freeform 1319"/>
              <p:cNvSpPr/>
              <p:nvPr/>
            </p:nvSpPr>
            <p:spPr bwMode="auto">
              <a:xfrm>
                <a:off x="5320" y="1161"/>
                <a:ext cx="34" cy="86"/>
              </a:xfrm>
              <a:custGeom>
                <a:avLst/>
                <a:gdLst>
                  <a:gd name="T0" fmla="*/ 0 w 34"/>
                  <a:gd name="T1" fmla="*/ 0 h 86"/>
                  <a:gd name="T2" fmla="*/ 34 w 34"/>
                  <a:gd name="T3" fmla="*/ 58 h 86"/>
                  <a:gd name="T4" fmla="*/ 34 w 34"/>
                  <a:gd name="T5" fmla="*/ 86 h 86"/>
                  <a:gd name="T6" fmla="*/ 0 w 34"/>
                  <a:gd name="T7" fmla="*/ 32 h 86"/>
                  <a:gd name="T8" fmla="*/ 0 w 34"/>
                  <a:gd name="T9" fmla="*/ 0 h 86"/>
                </a:gdLst>
                <a:ahLst/>
                <a:cxnLst>
                  <a:cxn ang="0">
                    <a:pos x="T0" y="T1"/>
                  </a:cxn>
                  <a:cxn ang="0">
                    <a:pos x="T2" y="T3"/>
                  </a:cxn>
                  <a:cxn ang="0">
                    <a:pos x="T4" y="T5"/>
                  </a:cxn>
                  <a:cxn ang="0">
                    <a:pos x="T6" y="T7"/>
                  </a:cxn>
                  <a:cxn ang="0">
                    <a:pos x="T8" y="T9"/>
                  </a:cxn>
                </a:cxnLst>
                <a:rect l="0" t="0" r="r" b="b"/>
                <a:pathLst>
                  <a:path w="34" h="86">
                    <a:moveTo>
                      <a:pt x="0" y="0"/>
                    </a:moveTo>
                    <a:lnTo>
                      <a:pt x="34" y="58"/>
                    </a:lnTo>
                    <a:lnTo>
                      <a:pt x="34" y="8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2" name="Freeform 1320"/>
              <p:cNvSpPr/>
              <p:nvPr/>
            </p:nvSpPr>
            <p:spPr bwMode="auto">
              <a:xfrm>
                <a:off x="5370" y="1245"/>
                <a:ext cx="104" cy="187"/>
              </a:xfrm>
              <a:custGeom>
                <a:avLst/>
                <a:gdLst>
                  <a:gd name="T0" fmla="*/ 104 w 104"/>
                  <a:gd name="T1" fmla="*/ 171 h 187"/>
                  <a:gd name="T2" fmla="*/ 104 w 104"/>
                  <a:gd name="T3" fmla="*/ 187 h 187"/>
                  <a:gd name="T4" fmla="*/ 0 w 104"/>
                  <a:gd name="T5" fmla="*/ 26 h 187"/>
                  <a:gd name="T6" fmla="*/ 0 w 104"/>
                  <a:gd name="T7" fmla="*/ 0 h 187"/>
                  <a:gd name="T8" fmla="*/ 104 w 104"/>
                  <a:gd name="T9" fmla="*/ 171 h 187"/>
                </a:gdLst>
                <a:ahLst/>
                <a:cxnLst>
                  <a:cxn ang="0">
                    <a:pos x="T0" y="T1"/>
                  </a:cxn>
                  <a:cxn ang="0">
                    <a:pos x="T2" y="T3"/>
                  </a:cxn>
                  <a:cxn ang="0">
                    <a:pos x="T4" y="T5"/>
                  </a:cxn>
                  <a:cxn ang="0">
                    <a:pos x="T6" y="T7"/>
                  </a:cxn>
                  <a:cxn ang="0">
                    <a:pos x="T8" y="T9"/>
                  </a:cxn>
                </a:cxnLst>
                <a:rect l="0" t="0" r="r" b="b"/>
                <a:pathLst>
                  <a:path w="104" h="187">
                    <a:moveTo>
                      <a:pt x="104" y="171"/>
                    </a:moveTo>
                    <a:lnTo>
                      <a:pt x="104" y="187"/>
                    </a:lnTo>
                    <a:lnTo>
                      <a:pt x="0" y="26"/>
                    </a:lnTo>
                    <a:lnTo>
                      <a:pt x="0" y="0"/>
                    </a:lnTo>
                    <a:lnTo>
                      <a:pt x="104" y="171"/>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3" name="Freeform 1321"/>
              <p:cNvSpPr/>
              <p:nvPr/>
            </p:nvSpPr>
            <p:spPr bwMode="auto">
              <a:xfrm>
                <a:off x="5320" y="1221"/>
                <a:ext cx="58" cy="115"/>
              </a:xfrm>
              <a:custGeom>
                <a:avLst/>
                <a:gdLst>
                  <a:gd name="T0" fmla="*/ 0 w 58"/>
                  <a:gd name="T1" fmla="*/ 0 h 115"/>
                  <a:gd name="T2" fmla="*/ 58 w 58"/>
                  <a:gd name="T3" fmla="*/ 89 h 115"/>
                  <a:gd name="T4" fmla="*/ 58 w 58"/>
                  <a:gd name="T5" fmla="*/ 115 h 115"/>
                  <a:gd name="T6" fmla="*/ 0 w 58"/>
                  <a:gd name="T7" fmla="*/ 30 h 115"/>
                  <a:gd name="T8" fmla="*/ 0 w 58"/>
                  <a:gd name="T9" fmla="*/ 0 h 115"/>
                </a:gdLst>
                <a:ahLst/>
                <a:cxnLst>
                  <a:cxn ang="0">
                    <a:pos x="T0" y="T1"/>
                  </a:cxn>
                  <a:cxn ang="0">
                    <a:pos x="T2" y="T3"/>
                  </a:cxn>
                  <a:cxn ang="0">
                    <a:pos x="T4" y="T5"/>
                  </a:cxn>
                  <a:cxn ang="0">
                    <a:pos x="T6" y="T7"/>
                  </a:cxn>
                  <a:cxn ang="0">
                    <a:pos x="T8" y="T9"/>
                  </a:cxn>
                </a:cxnLst>
                <a:rect l="0" t="0" r="r" b="b"/>
                <a:pathLst>
                  <a:path w="58" h="115">
                    <a:moveTo>
                      <a:pt x="0" y="0"/>
                    </a:moveTo>
                    <a:lnTo>
                      <a:pt x="58" y="89"/>
                    </a:lnTo>
                    <a:lnTo>
                      <a:pt x="58" y="115"/>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4" name="Freeform 1322"/>
              <p:cNvSpPr/>
              <p:nvPr/>
            </p:nvSpPr>
            <p:spPr bwMode="auto">
              <a:xfrm>
                <a:off x="5394" y="1332"/>
                <a:ext cx="28" cy="64"/>
              </a:xfrm>
              <a:custGeom>
                <a:avLst/>
                <a:gdLst>
                  <a:gd name="T0" fmla="*/ 28 w 28"/>
                  <a:gd name="T1" fmla="*/ 42 h 64"/>
                  <a:gd name="T2" fmla="*/ 28 w 28"/>
                  <a:gd name="T3" fmla="*/ 64 h 64"/>
                  <a:gd name="T4" fmla="*/ 0 w 28"/>
                  <a:gd name="T5" fmla="*/ 24 h 64"/>
                  <a:gd name="T6" fmla="*/ 0 w 28"/>
                  <a:gd name="T7" fmla="*/ 0 h 64"/>
                  <a:gd name="T8" fmla="*/ 28 w 28"/>
                  <a:gd name="T9" fmla="*/ 42 h 64"/>
                </a:gdLst>
                <a:ahLst/>
                <a:cxnLst>
                  <a:cxn ang="0">
                    <a:pos x="T0" y="T1"/>
                  </a:cxn>
                  <a:cxn ang="0">
                    <a:pos x="T2" y="T3"/>
                  </a:cxn>
                  <a:cxn ang="0">
                    <a:pos x="T4" y="T5"/>
                  </a:cxn>
                  <a:cxn ang="0">
                    <a:pos x="T6" y="T7"/>
                  </a:cxn>
                  <a:cxn ang="0">
                    <a:pos x="T8" y="T9"/>
                  </a:cxn>
                </a:cxnLst>
                <a:rect l="0" t="0" r="r" b="b"/>
                <a:pathLst>
                  <a:path w="28" h="64">
                    <a:moveTo>
                      <a:pt x="28" y="42"/>
                    </a:moveTo>
                    <a:lnTo>
                      <a:pt x="28" y="64"/>
                    </a:lnTo>
                    <a:lnTo>
                      <a:pt x="0" y="24"/>
                    </a:lnTo>
                    <a:lnTo>
                      <a:pt x="0" y="0"/>
                    </a:lnTo>
                    <a:lnTo>
                      <a:pt x="28" y="4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5" name="Freeform 1323"/>
              <p:cNvSpPr/>
              <p:nvPr/>
            </p:nvSpPr>
            <p:spPr bwMode="auto">
              <a:xfrm>
                <a:off x="5436" y="1398"/>
                <a:ext cx="38" cy="70"/>
              </a:xfrm>
              <a:custGeom>
                <a:avLst/>
                <a:gdLst>
                  <a:gd name="T0" fmla="*/ 38 w 38"/>
                  <a:gd name="T1" fmla="*/ 54 h 70"/>
                  <a:gd name="T2" fmla="*/ 38 w 38"/>
                  <a:gd name="T3" fmla="*/ 70 h 70"/>
                  <a:gd name="T4" fmla="*/ 0 w 38"/>
                  <a:gd name="T5" fmla="*/ 18 h 70"/>
                  <a:gd name="T6" fmla="*/ 0 w 38"/>
                  <a:gd name="T7" fmla="*/ 0 h 70"/>
                  <a:gd name="T8" fmla="*/ 38 w 38"/>
                  <a:gd name="T9" fmla="*/ 54 h 70"/>
                </a:gdLst>
                <a:ahLst/>
                <a:cxnLst>
                  <a:cxn ang="0">
                    <a:pos x="T0" y="T1"/>
                  </a:cxn>
                  <a:cxn ang="0">
                    <a:pos x="T2" y="T3"/>
                  </a:cxn>
                  <a:cxn ang="0">
                    <a:pos x="T4" y="T5"/>
                  </a:cxn>
                  <a:cxn ang="0">
                    <a:pos x="T6" y="T7"/>
                  </a:cxn>
                  <a:cxn ang="0">
                    <a:pos x="T8" y="T9"/>
                  </a:cxn>
                </a:cxnLst>
                <a:rect l="0" t="0" r="r" b="b"/>
                <a:pathLst>
                  <a:path w="38" h="70">
                    <a:moveTo>
                      <a:pt x="38" y="54"/>
                    </a:moveTo>
                    <a:lnTo>
                      <a:pt x="38" y="70"/>
                    </a:lnTo>
                    <a:lnTo>
                      <a:pt x="0" y="18"/>
                    </a:lnTo>
                    <a:lnTo>
                      <a:pt x="0" y="0"/>
                    </a:lnTo>
                    <a:lnTo>
                      <a:pt x="38" y="5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6" name="Freeform 1324"/>
              <p:cNvSpPr/>
              <p:nvPr/>
            </p:nvSpPr>
            <p:spPr bwMode="auto">
              <a:xfrm>
                <a:off x="5320" y="1273"/>
                <a:ext cx="16" cy="55"/>
              </a:xfrm>
              <a:custGeom>
                <a:avLst/>
                <a:gdLst>
                  <a:gd name="T0" fmla="*/ 0 w 16"/>
                  <a:gd name="T1" fmla="*/ 0 h 55"/>
                  <a:gd name="T2" fmla="*/ 16 w 16"/>
                  <a:gd name="T3" fmla="*/ 25 h 55"/>
                  <a:gd name="T4" fmla="*/ 16 w 16"/>
                  <a:gd name="T5" fmla="*/ 55 h 55"/>
                  <a:gd name="T6" fmla="*/ 0 w 16"/>
                  <a:gd name="T7" fmla="*/ 33 h 55"/>
                  <a:gd name="T8" fmla="*/ 0 w 16"/>
                  <a:gd name="T9" fmla="*/ 0 h 55"/>
                </a:gdLst>
                <a:ahLst/>
                <a:cxnLst>
                  <a:cxn ang="0">
                    <a:pos x="T0" y="T1"/>
                  </a:cxn>
                  <a:cxn ang="0">
                    <a:pos x="T2" y="T3"/>
                  </a:cxn>
                  <a:cxn ang="0">
                    <a:pos x="T4" y="T5"/>
                  </a:cxn>
                  <a:cxn ang="0">
                    <a:pos x="T6" y="T7"/>
                  </a:cxn>
                  <a:cxn ang="0">
                    <a:pos x="T8" y="T9"/>
                  </a:cxn>
                </a:cxnLst>
                <a:rect l="0" t="0" r="r" b="b"/>
                <a:pathLst>
                  <a:path w="16" h="55">
                    <a:moveTo>
                      <a:pt x="0" y="0"/>
                    </a:moveTo>
                    <a:lnTo>
                      <a:pt x="16" y="25"/>
                    </a:lnTo>
                    <a:lnTo>
                      <a:pt x="16" y="55"/>
                    </a:lnTo>
                    <a:lnTo>
                      <a:pt x="0" y="33"/>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7" name="Freeform 1325"/>
              <p:cNvSpPr/>
              <p:nvPr/>
            </p:nvSpPr>
            <p:spPr bwMode="auto">
              <a:xfrm>
                <a:off x="5352" y="1320"/>
                <a:ext cx="56" cy="100"/>
              </a:xfrm>
              <a:custGeom>
                <a:avLst/>
                <a:gdLst>
                  <a:gd name="T0" fmla="*/ 56 w 56"/>
                  <a:gd name="T1" fmla="*/ 78 h 100"/>
                  <a:gd name="T2" fmla="*/ 56 w 56"/>
                  <a:gd name="T3" fmla="*/ 100 h 100"/>
                  <a:gd name="T4" fmla="*/ 0 w 56"/>
                  <a:gd name="T5" fmla="*/ 28 h 100"/>
                  <a:gd name="T6" fmla="*/ 0 w 56"/>
                  <a:gd name="T7" fmla="*/ 0 h 100"/>
                  <a:gd name="T8" fmla="*/ 56 w 56"/>
                  <a:gd name="T9" fmla="*/ 78 h 100"/>
                </a:gdLst>
                <a:ahLst/>
                <a:cxnLst>
                  <a:cxn ang="0">
                    <a:pos x="T0" y="T1"/>
                  </a:cxn>
                  <a:cxn ang="0">
                    <a:pos x="T2" y="T3"/>
                  </a:cxn>
                  <a:cxn ang="0">
                    <a:pos x="T4" y="T5"/>
                  </a:cxn>
                  <a:cxn ang="0">
                    <a:pos x="T6" y="T7"/>
                  </a:cxn>
                  <a:cxn ang="0">
                    <a:pos x="T8" y="T9"/>
                  </a:cxn>
                </a:cxnLst>
                <a:rect l="0" t="0" r="r" b="b"/>
                <a:pathLst>
                  <a:path w="56" h="100">
                    <a:moveTo>
                      <a:pt x="56" y="78"/>
                    </a:moveTo>
                    <a:lnTo>
                      <a:pt x="56" y="100"/>
                    </a:lnTo>
                    <a:lnTo>
                      <a:pt x="0" y="28"/>
                    </a:lnTo>
                    <a:lnTo>
                      <a:pt x="0" y="0"/>
                    </a:lnTo>
                    <a:lnTo>
                      <a:pt x="56" y="7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8" name="Freeform 1326"/>
              <p:cNvSpPr/>
              <p:nvPr/>
            </p:nvSpPr>
            <p:spPr bwMode="auto">
              <a:xfrm>
                <a:off x="5424" y="1420"/>
                <a:ext cx="10" cy="32"/>
              </a:xfrm>
              <a:custGeom>
                <a:avLst/>
                <a:gdLst>
                  <a:gd name="T0" fmla="*/ 10 w 10"/>
                  <a:gd name="T1" fmla="*/ 12 h 32"/>
                  <a:gd name="T2" fmla="*/ 10 w 10"/>
                  <a:gd name="T3" fmla="*/ 32 h 32"/>
                  <a:gd name="T4" fmla="*/ 0 w 10"/>
                  <a:gd name="T5" fmla="*/ 20 h 32"/>
                  <a:gd name="T6" fmla="*/ 0 w 10"/>
                  <a:gd name="T7" fmla="*/ 0 h 32"/>
                  <a:gd name="T8" fmla="*/ 10 w 10"/>
                  <a:gd name="T9" fmla="*/ 12 h 32"/>
                </a:gdLst>
                <a:ahLst/>
                <a:cxnLst>
                  <a:cxn ang="0">
                    <a:pos x="T0" y="T1"/>
                  </a:cxn>
                  <a:cxn ang="0">
                    <a:pos x="T2" y="T3"/>
                  </a:cxn>
                  <a:cxn ang="0">
                    <a:pos x="T4" y="T5"/>
                  </a:cxn>
                  <a:cxn ang="0">
                    <a:pos x="T6" y="T7"/>
                  </a:cxn>
                  <a:cxn ang="0">
                    <a:pos x="T8" y="T9"/>
                  </a:cxn>
                </a:cxnLst>
                <a:rect l="0" t="0" r="r" b="b"/>
                <a:pathLst>
                  <a:path w="10" h="32">
                    <a:moveTo>
                      <a:pt x="10" y="12"/>
                    </a:moveTo>
                    <a:lnTo>
                      <a:pt x="10" y="32"/>
                    </a:lnTo>
                    <a:lnTo>
                      <a:pt x="0" y="20"/>
                    </a:lnTo>
                    <a:lnTo>
                      <a:pt x="0" y="0"/>
                    </a:lnTo>
                    <a:lnTo>
                      <a:pt x="10"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79" name="Freeform 1327"/>
              <p:cNvSpPr/>
              <p:nvPr/>
            </p:nvSpPr>
            <p:spPr bwMode="auto">
              <a:xfrm>
                <a:off x="5448" y="1454"/>
                <a:ext cx="26" cy="52"/>
              </a:xfrm>
              <a:custGeom>
                <a:avLst/>
                <a:gdLst>
                  <a:gd name="T0" fmla="*/ 26 w 26"/>
                  <a:gd name="T1" fmla="*/ 36 h 52"/>
                  <a:gd name="T2" fmla="*/ 26 w 26"/>
                  <a:gd name="T3" fmla="*/ 52 h 52"/>
                  <a:gd name="T4" fmla="*/ 0 w 26"/>
                  <a:gd name="T5" fmla="*/ 18 h 52"/>
                  <a:gd name="T6" fmla="*/ 0 w 26"/>
                  <a:gd name="T7" fmla="*/ 0 h 52"/>
                  <a:gd name="T8" fmla="*/ 26 w 26"/>
                  <a:gd name="T9" fmla="*/ 36 h 52"/>
                </a:gdLst>
                <a:ahLst/>
                <a:cxnLst>
                  <a:cxn ang="0">
                    <a:pos x="T0" y="T1"/>
                  </a:cxn>
                  <a:cxn ang="0">
                    <a:pos x="T2" y="T3"/>
                  </a:cxn>
                  <a:cxn ang="0">
                    <a:pos x="T4" y="T5"/>
                  </a:cxn>
                  <a:cxn ang="0">
                    <a:pos x="T6" y="T7"/>
                  </a:cxn>
                  <a:cxn ang="0">
                    <a:pos x="T8" y="T9"/>
                  </a:cxn>
                </a:cxnLst>
                <a:rect l="0" t="0" r="r" b="b"/>
                <a:pathLst>
                  <a:path w="26" h="52">
                    <a:moveTo>
                      <a:pt x="26" y="36"/>
                    </a:moveTo>
                    <a:lnTo>
                      <a:pt x="26" y="52"/>
                    </a:lnTo>
                    <a:lnTo>
                      <a:pt x="0" y="18"/>
                    </a:lnTo>
                    <a:lnTo>
                      <a:pt x="0" y="0"/>
                    </a:lnTo>
                    <a:lnTo>
                      <a:pt x="26" y="3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0" name="Freeform 1328"/>
              <p:cNvSpPr/>
              <p:nvPr/>
            </p:nvSpPr>
            <p:spPr bwMode="auto">
              <a:xfrm>
                <a:off x="5320" y="1330"/>
                <a:ext cx="48" cy="88"/>
              </a:xfrm>
              <a:custGeom>
                <a:avLst/>
                <a:gdLst>
                  <a:gd name="T0" fmla="*/ 0 w 48"/>
                  <a:gd name="T1" fmla="*/ 0 h 88"/>
                  <a:gd name="T2" fmla="*/ 48 w 48"/>
                  <a:gd name="T3" fmla="*/ 62 h 88"/>
                  <a:gd name="T4" fmla="*/ 48 w 48"/>
                  <a:gd name="T5" fmla="*/ 88 h 88"/>
                  <a:gd name="T6" fmla="*/ 0 w 48"/>
                  <a:gd name="T7" fmla="*/ 32 h 88"/>
                  <a:gd name="T8" fmla="*/ 0 w 48"/>
                  <a:gd name="T9" fmla="*/ 0 h 88"/>
                </a:gdLst>
                <a:ahLst/>
                <a:cxnLst>
                  <a:cxn ang="0">
                    <a:pos x="T0" y="T1"/>
                  </a:cxn>
                  <a:cxn ang="0">
                    <a:pos x="T2" y="T3"/>
                  </a:cxn>
                  <a:cxn ang="0">
                    <a:pos x="T4" y="T5"/>
                  </a:cxn>
                  <a:cxn ang="0">
                    <a:pos x="T6" y="T7"/>
                  </a:cxn>
                  <a:cxn ang="0">
                    <a:pos x="T8" y="T9"/>
                  </a:cxn>
                </a:cxnLst>
                <a:rect l="0" t="0" r="r" b="b"/>
                <a:pathLst>
                  <a:path w="48" h="88">
                    <a:moveTo>
                      <a:pt x="0" y="0"/>
                    </a:moveTo>
                    <a:lnTo>
                      <a:pt x="48" y="62"/>
                    </a:lnTo>
                    <a:lnTo>
                      <a:pt x="48" y="8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1" name="Freeform 1329"/>
              <p:cNvSpPr/>
              <p:nvPr/>
            </p:nvSpPr>
            <p:spPr bwMode="auto">
              <a:xfrm>
                <a:off x="5384" y="1412"/>
                <a:ext cx="10" cy="38"/>
              </a:xfrm>
              <a:custGeom>
                <a:avLst/>
                <a:gdLst>
                  <a:gd name="T0" fmla="*/ 10 w 10"/>
                  <a:gd name="T1" fmla="*/ 38 h 38"/>
                  <a:gd name="T2" fmla="*/ 0 w 10"/>
                  <a:gd name="T3" fmla="*/ 24 h 38"/>
                  <a:gd name="T4" fmla="*/ 0 w 10"/>
                  <a:gd name="T5" fmla="*/ 0 h 38"/>
                  <a:gd name="T6" fmla="*/ 10 w 10"/>
                  <a:gd name="T7" fmla="*/ 12 h 38"/>
                  <a:gd name="T8" fmla="*/ 10 w 10"/>
                  <a:gd name="T9" fmla="*/ 36 h 38"/>
                  <a:gd name="T10" fmla="*/ 10 w 10"/>
                  <a:gd name="T11" fmla="*/ 38 h 38"/>
                </a:gdLst>
                <a:ahLst/>
                <a:cxnLst>
                  <a:cxn ang="0">
                    <a:pos x="T0" y="T1"/>
                  </a:cxn>
                  <a:cxn ang="0">
                    <a:pos x="T2" y="T3"/>
                  </a:cxn>
                  <a:cxn ang="0">
                    <a:pos x="T4" y="T5"/>
                  </a:cxn>
                  <a:cxn ang="0">
                    <a:pos x="T6" y="T7"/>
                  </a:cxn>
                  <a:cxn ang="0">
                    <a:pos x="T8" y="T9"/>
                  </a:cxn>
                  <a:cxn ang="0">
                    <a:pos x="T10" y="T11"/>
                  </a:cxn>
                </a:cxnLst>
                <a:rect l="0" t="0" r="r" b="b"/>
                <a:pathLst>
                  <a:path w="10" h="38">
                    <a:moveTo>
                      <a:pt x="10" y="38"/>
                    </a:moveTo>
                    <a:lnTo>
                      <a:pt x="0" y="24"/>
                    </a:lnTo>
                    <a:lnTo>
                      <a:pt x="0" y="0"/>
                    </a:lnTo>
                    <a:lnTo>
                      <a:pt x="10" y="12"/>
                    </a:lnTo>
                    <a:lnTo>
                      <a:pt x="10" y="36"/>
                    </a:lnTo>
                    <a:lnTo>
                      <a:pt x="10"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2" name="Freeform 1330"/>
              <p:cNvSpPr/>
              <p:nvPr/>
            </p:nvSpPr>
            <p:spPr bwMode="auto">
              <a:xfrm>
                <a:off x="5408" y="1444"/>
                <a:ext cx="32" cy="58"/>
              </a:xfrm>
              <a:custGeom>
                <a:avLst/>
                <a:gdLst>
                  <a:gd name="T0" fmla="*/ 32 w 32"/>
                  <a:gd name="T1" fmla="*/ 40 h 58"/>
                  <a:gd name="T2" fmla="*/ 32 w 32"/>
                  <a:gd name="T3" fmla="*/ 58 h 58"/>
                  <a:gd name="T4" fmla="*/ 0 w 32"/>
                  <a:gd name="T5" fmla="*/ 22 h 58"/>
                  <a:gd name="T6" fmla="*/ 0 w 32"/>
                  <a:gd name="T7" fmla="*/ 0 h 58"/>
                  <a:gd name="T8" fmla="*/ 32 w 32"/>
                  <a:gd name="T9" fmla="*/ 40 h 58"/>
                </a:gdLst>
                <a:ahLst/>
                <a:cxnLst>
                  <a:cxn ang="0">
                    <a:pos x="T0" y="T1"/>
                  </a:cxn>
                  <a:cxn ang="0">
                    <a:pos x="T2" y="T3"/>
                  </a:cxn>
                  <a:cxn ang="0">
                    <a:pos x="T4" y="T5"/>
                  </a:cxn>
                  <a:cxn ang="0">
                    <a:pos x="T6" y="T7"/>
                  </a:cxn>
                  <a:cxn ang="0">
                    <a:pos x="T8" y="T9"/>
                  </a:cxn>
                </a:cxnLst>
                <a:rect l="0" t="0" r="r" b="b"/>
                <a:pathLst>
                  <a:path w="32" h="58">
                    <a:moveTo>
                      <a:pt x="32" y="40"/>
                    </a:moveTo>
                    <a:lnTo>
                      <a:pt x="32" y="58"/>
                    </a:lnTo>
                    <a:lnTo>
                      <a:pt x="0" y="22"/>
                    </a:lnTo>
                    <a:lnTo>
                      <a:pt x="0" y="0"/>
                    </a:lnTo>
                    <a:lnTo>
                      <a:pt x="32" y="4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3" name="Freeform 1331"/>
              <p:cNvSpPr/>
              <p:nvPr/>
            </p:nvSpPr>
            <p:spPr bwMode="auto">
              <a:xfrm>
                <a:off x="5456" y="1502"/>
                <a:ext cx="18" cy="40"/>
              </a:xfrm>
              <a:custGeom>
                <a:avLst/>
                <a:gdLst>
                  <a:gd name="T0" fmla="*/ 18 w 18"/>
                  <a:gd name="T1" fmla="*/ 24 h 40"/>
                  <a:gd name="T2" fmla="*/ 18 w 18"/>
                  <a:gd name="T3" fmla="*/ 40 h 40"/>
                  <a:gd name="T4" fmla="*/ 0 w 18"/>
                  <a:gd name="T5" fmla="*/ 18 h 40"/>
                  <a:gd name="T6" fmla="*/ 0 w 18"/>
                  <a:gd name="T7" fmla="*/ 0 h 40"/>
                  <a:gd name="T8" fmla="*/ 18 w 18"/>
                  <a:gd name="T9" fmla="*/ 24 h 40"/>
                </a:gdLst>
                <a:ahLst/>
                <a:cxnLst>
                  <a:cxn ang="0">
                    <a:pos x="T0" y="T1"/>
                  </a:cxn>
                  <a:cxn ang="0">
                    <a:pos x="T2" y="T3"/>
                  </a:cxn>
                  <a:cxn ang="0">
                    <a:pos x="T4" y="T5"/>
                  </a:cxn>
                  <a:cxn ang="0">
                    <a:pos x="T6" y="T7"/>
                  </a:cxn>
                  <a:cxn ang="0">
                    <a:pos x="T8" y="T9"/>
                  </a:cxn>
                </a:cxnLst>
                <a:rect l="0" t="0" r="r" b="b"/>
                <a:pathLst>
                  <a:path w="18" h="40">
                    <a:moveTo>
                      <a:pt x="18" y="24"/>
                    </a:moveTo>
                    <a:lnTo>
                      <a:pt x="18" y="40"/>
                    </a:lnTo>
                    <a:lnTo>
                      <a:pt x="0" y="18"/>
                    </a:lnTo>
                    <a:lnTo>
                      <a:pt x="0" y="0"/>
                    </a:lnTo>
                    <a:lnTo>
                      <a:pt x="18"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4" name="Freeform 1332"/>
              <p:cNvSpPr/>
              <p:nvPr/>
            </p:nvSpPr>
            <p:spPr bwMode="auto">
              <a:xfrm>
                <a:off x="5320" y="1386"/>
                <a:ext cx="18" cy="52"/>
              </a:xfrm>
              <a:custGeom>
                <a:avLst/>
                <a:gdLst>
                  <a:gd name="T0" fmla="*/ 0 w 18"/>
                  <a:gd name="T1" fmla="*/ 0 h 52"/>
                  <a:gd name="T2" fmla="*/ 18 w 18"/>
                  <a:gd name="T3" fmla="*/ 22 h 52"/>
                  <a:gd name="T4" fmla="*/ 18 w 18"/>
                  <a:gd name="T5" fmla="*/ 52 h 52"/>
                  <a:gd name="T6" fmla="*/ 0 w 18"/>
                  <a:gd name="T7" fmla="*/ 32 h 52"/>
                  <a:gd name="T8" fmla="*/ 0 w 18"/>
                  <a:gd name="T9" fmla="*/ 0 h 52"/>
                </a:gdLst>
                <a:ahLst/>
                <a:cxnLst>
                  <a:cxn ang="0">
                    <a:pos x="T0" y="T1"/>
                  </a:cxn>
                  <a:cxn ang="0">
                    <a:pos x="T2" y="T3"/>
                  </a:cxn>
                  <a:cxn ang="0">
                    <a:pos x="T4" y="T5"/>
                  </a:cxn>
                  <a:cxn ang="0">
                    <a:pos x="T6" y="T7"/>
                  </a:cxn>
                  <a:cxn ang="0">
                    <a:pos x="T8" y="T9"/>
                  </a:cxn>
                </a:cxnLst>
                <a:rect l="0" t="0" r="r" b="b"/>
                <a:pathLst>
                  <a:path w="18" h="52">
                    <a:moveTo>
                      <a:pt x="0" y="0"/>
                    </a:moveTo>
                    <a:lnTo>
                      <a:pt x="18" y="22"/>
                    </a:lnTo>
                    <a:lnTo>
                      <a:pt x="18" y="52"/>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5" name="Freeform 1333"/>
              <p:cNvSpPr/>
              <p:nvPr/>
            </p:nvSpPr>
            <p:spPr bwMode="auto">
              <a:xfrm>
                <a:off x="5352" y="1424"/>
                <a:ext cx="88" cy="120"/>
              </a:xfrm>
              <a:custGeom>
                <a:avLst/>
                <a:gdLst>
                  <a:gd name="T0" fmla="*/ 88 w 88"/>
                  <a:gd name="T1" fmla="*/ 102 h 120"/>
                  <a:gd name="T2" fmla="*/ 88 w 88"/>
                  <a:gd name="T3" fmla="*/ 120 h 120"/>
                  <a:gd name="T4" fmla="*/ 2 w 88"/>
                  <a:gd name="T5" fmla="*/ 30 h 120"/>
                  <a:gd name="T6" fmla="*/ 2 w 88"/>
                  <a:gd name="T7" fmla="*/ 4 h 120"/>
                  <a:gd name="T8" fmla="*/ 0 w 88"/>
                  <a:gd name="T9" fmla="*/ 0 h 120"/>
                  <a:gd name="T10" fmla="*/ 88 w 88"/>
                  <a:gd name="T11" fmla="*/ 102 h 120"/>
                </a:gdLst>
                <a:ahLst/>
                <a:cxnLst>
                  <a:cxn ang="0">
                    <a:pos x="T0" y="T1"/>
                  </a:cxn>
                  <a:cxn ang="0">
                    <a:pos x="T2" y="T3"/>
                  </a:cxn>
                  <a:cxn ang="0">
                    <a:pos x="T4" y="T5"/>
                  </a:cxn>
                  <a:cxn ang="0">
                    <a:pos x="T6" y="T7"/>
                  </a:cxn>
                  <a:cxn ang="0">
                    <a:pos x="T8" y="T9"/>
                  </a:cxn>
                  <a:cxn ang="0">
                    <a:pos x="T10" y="T11"/>
                  </a:cxn>
                </a:cxnLst>
                <a:rect l="0" t="0" r="r" b="b"/>
                <a:pathLst>
                  <a:path w="88" h="120">
                    <a:moveTo>
                      <a:pt x="88" y="102"/>
                    </a:moveTo>
                    <a:lnTo>
                      <a:pt x="88" y="120"/>
                    </a:lnTo>
                    <a:lnTo>
                      <a:pt x="2" y="30"/>
                    </a:lnTo>
                    <a:lnTo>
                      <a:pt x="2" y="4"/>
                    </a:lnTo>
                    <a:lnTo>
                      <a:pt x="0" y="0"/>
                    </a:lnTo>
                    <a:lnTo>
                      <a:pt x="88" y="10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6" name="Freeform 1334"/>
              <p:cNvSpPr/>
              <p:nvPr/>
            </p:nvSpPr>
            <p:spPr bwMode="auto">
              <a:xfrm>
                <a:off x="5456" y="1542"/>
                <a:ext cx="18" cy="36"/>
              </a:xfrm>
              <a:custGeom>
                <a:avLst/>
                <a:gdLst>
                  <a:gd name="T0" fmla="*/ 18 w 18"/>
                  <a:gd name="T1" fmla="*/ 22 h 36"/>
                  <a:gd name="T2" fmla="*/ 18 w 18"/>
                  <a:gd name="T3" fmla="*/ 36 h 36"/>
                  <a:gd name="T4" fmla="*/ 0 w 18"/>
                  <a:gd name="T5" fmla="*/ 18 h 36"/>
                  <a:gd name="T6" fmla="*/ 0 w 18"/>
                  <a:gd name="T7" fmla="*/ 0 h 36"/>
                  <a:gd name="T8" fmla="*/ 18 w 18"/>
                  <a:gd name="T9" fmla="*/ 22 h 36"/>
                </a:gdLst>
                <a:ahLst/>
                <a:cxnLst>
                  <a:cxn ang="0">
                    <a:pos x="T0" y="T1"/>
                  </a:cxn>
                  <a:cxn ang="0">
                    <a:pos x="T2" y="T3"/>
                  </a:cxn>
                  <a:cxn ang="0">
                    <a:pos x="T4" y="T5"/>
                  </a:cxn>
                  <a:cxn ang="0">
                    <a:pos x="T6" y="T7"/>
                  </a:cxn>
                  <a:cxn ang="0">
                    <a:pos x="T8" y="T9"/>
                  </a:cxn>
                </a:cxnLst>
                <a:rect l="0" t="0" r="r" b="b"/>
                <a:pathLst>
                  <a:path w="18" h="36">
                    <a:moveTo>
                      <a:pt x="18" y="22"/>
                    </a:moveTo>
                    <a:lnTo>
                      <a:pt x="18" y="36"/>
                    </a:lnTo>
                    <a:lnTo>
                      <a:pt x="0" y="18"/>
                    </a:lnTo>
                    <a:lnTo>
                      <a:pt x="0" y="0"/>
                    </a:lnTo>
                    <a:lnTo>
                      <a:pt x="18"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7" name="Freeform 1335"/>
              <p:cNvSpPr/>
              <p:nvPr/>
            </p:nvSpPr>
            <p:spPr bwMode="auto">
              <a:xfrm>
                <a:off x="5320" y="1444"/>
                <a:ext cx="52" cy="78"/>
              </a:xfrm>
              <a:custGeom>
                <a:avLst/>
                <a:gdLst>
                  <a:gd name="T0" fmla="*/ 0 w 52"/>
                  <a:gd name="T1" fmla="*/ 0 h 78"/>
                  <a:gd name="T2" fmla="*/ 52 w 52"/>
                  <a:gd name="T3" fmla="*/ 52 h 78"/>
                  <a:gd name="T4" fmla="*/ 52 w 52"/>
                  <a:gd name="T5" fmla="*/ 78 h 78"/>
                  <a:gd name="T6" fmla="*/ 0 w 52"/>
                  <a:gd name="T7" fmla="*/ 30 h 78"/>
                  <a:gd name="T8" fmla="*/ 0 w 52"/>
                  <a:gd name="T9" fmla="*/ 0 h 78"/>
                </a:gdLst>
                <a:ahLst/>
                <a:cxnLst>
                  <a:cxn ang="0">
                    <a:pos x="T0" y="T1"/>
                  </a:cxn>
                  <a:cxn ang="0">
                    <a:pos x="T2" y="T3"/>
                  </a:cxn>
                  <a:cxn ang="0">
                    <a:pos x="T4" y="T5"/>
                  </a:cxn>
                  <a:cxn ang="0">
                    <a:pos x="T6" y="T7"/>
                  </a:cxn>
                  <a:cxn ang="0">
                    <a:pos x="T8" y="T9"/>
                  </a:cxn>
                </a:cxnLst>
                <a:rect l="0" t="0" r="r" b="b"/>
                <a:pathLst>
                  <a:path w="52" h="78">
                    <a:moveTo>
                      <a:pt x="0" y="0"/>
                    </a:moveTo>
                    <a:lnTo>
                      <a:pt x="52" y="52"/>
                    </a:lnTo>
                    <a:lnTo>
                      <a:pt x="52" y="78"/>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8" name="Freeform 1336"/>
              <p:cNvSpPr/>
              <p:nvPr/>
            </p:nvSpPr>
            <p:spPr bwMode="auto">
              <a:xfrm>
                <a:off x="5386" y="1512"/>
                <a:ext cx="14" cy="38"/>
              </a:xfrm>
              <a:custGeom>
                <a:avLst/>
                <a:gdLst>
                  <a:gd name="T0" fmla="*/ 0 w 14"/>
                  <a:gd name="T1" fmla="*/ 0 h 38"/>
                  <a:gd name="T2" fmla="*/ 14 w 14"/>
                  <a:gd name="T3" fmla="*/ 14 h 38"/>
                  <a:gd name="T4" fmla="*/ 14 w 14"/>
                  <a:gd name="T5" fmla="*/ 38 h 38"/>
                  <a:gd name="T6" fmla="*/ 0 w 14"/>
                  <a:gd name="T7" fmla="*/ 24 h 38"/>
                  <a:gd name="T8" fmla="*/ 0 w 14"/>
                  <a:gd name="T9" fmla="*/ 0 h 38"/>
                </a:gdLst>
                <a:ahLst/>
                <a:cxnLst>
                  <a:cxn ang="0">
                    <a:pos x="T0" y="T1"/>
                  </a:cxn>
                  <a:cxn ang="0">
                    <a:pos x="T2" y="T3"/>
                  </a:cxn>
                  <a:cxn ang="0">
                    <a:pos x="T4" y="T5"/>
                  </a:cxn>
                  <a:cxn ang="0">
                    <a:pos x="T6" y="T7"/>
                  </a:cxn>
                  <a:cxn ang="0">
                    <a:pos x="T8" y="T9"/>
                  </a:cxn>
                </a:cxnLst>
                <a:rect l="0" t="0" r="r" b="b"/>
                <a:pathLst>
                  <a:path w="14" h="38">
                    <a:moveTo>
                      <a:pt x="0" y="0"/>
                    </a:moveTo>
                    <a:lnTo>
                      <a:pt x="14" y="14"/>
                    </a:lnTo>
                    <a:lnTo>
                      <a:pt x="14" y="38"/>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89" name="Freeform 1337"/>
              <p:cNvSpPr/>
              <p:nvPr/>
            </p:nvSpPr>
            <p:spPr bwMode="auto">
              <a:xfrm>
                <a:off x="5414" y="1542"/>
                <a:ext cx="60" cy="76"/>
              </a:xfrm>
              <a:custGeom>
                <a:avLst/>
                <a:gdLst>
                  <a:gd name="T0" fmla="*/ 60 w 60"/>
                  <a:gd name="T1" fmla="*/ 60 h 76"/>
                  <a:gd name="T2" fmla="*/ 60 w 60"/>
                  <a:gd name="T3" fmla="*/ 76 h 76"/>
                  <a:gd name="T4" fmla="*/ 2 w 60"/>
                  <a:gd name="T5" fmla="*/ 22 h 76"/>
                  <a:gd name="T6" fmla="*/ 2 w 60"/>
                  <a:gd name="T7" fmla="*/ 2 h 76"/>
                  <a:gd name="T8" fmla="*/ 0 w 60"/>
                  <a:gd name="T9" fmla="*/ 0 h 76"/>
                  <a:gd name="T10" fmla="*/ 60 w 60"/>
                  <a:gd name="T11" fmla="*/ 60 h 76"/>
                </a:gdLst>
                <a:ahLst/>
                <a:cxnLst>
                  <a:cxn ang="0">
                    <a:pos x="T0" y="T1"/>
                  </a:cxn>
                  <a:cxn ang="0">
                    <a:pos x="T2" y="T3"/>
                  </a:cxn>
                  <a:cxn ang="0">
                    <a:pos x="T4" y="T5"/>
                  </a:cxn>
                  <a:cxn ang="0">
                    <a:pos x="T6" y="T7"/>
                  </a:cxn>
                  <a:cxn ang="0">
                    <a:pos x="T8" y="T9"/>
                  </a:cxn>
                  <a:cxn ang="0">
                    <a:pos x="T10" y="T11"/>
                  </a:cxn>
                </a:cxnLst>
                <a:rect l="0" t="0" r="r" b="b"/>
                <a:pathLst>
                  <a:path w="60" h="76">
                    <a:moveTo>
                      <a:pt x="60" y="60"/>
                    </a:moveTo>
                    <a:lnTo>
                      <a:pt x="60" y="76"/>
                    </a:lnTo>
                    <a:lnTo>
                      <a:pt x="2" y="22"/>
                    </a:lnTo>
                    <a:lnTo>
                      <a:pt x="2" y="2"/>
                    </a:lnTo>
                    <a:lnTo>
                      <a:pt x="0" y="0"/>
                    </a:lnTo>
                    <a:lnTo>
                      <a:pt x="60" y="6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0" name="Freeform 1338"/>
              <p:cNvSpPr/>
              <p:nvPr/>
            </p:nvSpPr>
            <p:spPr bwMode="auto">
              <a:xfrm>
                <a:off x="5320" y="1500"/>
                <a:ext cx="24" cy="50"/>
              </a:xfrm>
              <a:custGeom>
                <a:avLst/>
                <a:gdLst>
                  <a:gd name="T0" fmla="*/ 24 w 24"/>
                  <a:gd name="T1" fmla="*/ 20 h 50"/>
                  <a:gd name="T2" fmla="*/ 24 w 24"/>
                  <a:gd name="T3" fmla="*/ 50 h 50"/>
                  <a:gd name="T4" fmla="*/ 0 w 24"/>
                  <a:gd name="T5" fmla="*/ 30 h 50"/>
                  <a:gd name="T6" fmla="*/ 0 w 24"/>
                  <a:gd name="T7" fmla="*/ 0 h 50"/>
                  <a:gd name="T8" fmla="*/ 24 w 24"/>
                  <a:gd name="T9" fmla="*/ 20 h 50"/>
                </a:gdLst>
                <a:ahLst/>
                <a:cxnLst>
                  <a:cxn ang="0">
                    <a:pos x="T0" y="T1"/>
                  </a:cxn>
                  <a:cxn ang="0">
                    <a:pos x="T2" y="T3"/>
                  </a:cxn>
                  <a:cxn ang="0">
                    <a:pos x="T4" y="T5"/>
                  </a:cxn>
                  <a:cxn ang="0">
                    <a:pos x="T6" y="T7"/>
                  </a:cxn>
                  <a:cxn ang="0">
                    <a:pos x="T8" y="T9"/>
                  </a:cxn>
                </a:cxnLst>
                <a:rect l="0" t="0" r="r" b="b"/>
                <a:pathLst>
                  <a:path w="24" h="50">
                    <a:moveTo>
                      <a:pt x="24" y="20"/>
                    </a:moveTo>
                    <a:lnTo>
                      <a:pt x="24" y="50"/>
                    </a:lnTo>
                    <a:lnTo>
                      <a:pt x="0" y="30"/>
                    </a:lnTo>
                    <a:lnTo>
                      <a:pt x="0" y="0"/>
                    </a:lnTo>
                    <a:lnTo>
                      <a:pt x="24"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1" name="Freeform 1339"/>
              <p:cNvSpPr/>
              <p:nvPr/>
            </p:nvSpPr>
            <p:spPr bwMode="auto">
              <a:xfrm>
                <a:off x="5460" y="1626"/>
                <a:ext cx="14" cy="28"/>
              </a:xfrm>
              <a:custGeom>
                <a:avLst/>
                <a:gdLst>
                  <a:gd name="T0" fmla="*/ 14 w 14"/>
                  <a:gd name="T1" fmla="*/ 12 h 28"/>
                  <a:gd name="T2" fmla="*/ 14 w 14"/>
                  <a:gd name="T3" fmla="*/ 28 h 28"/>
                  <a:gd name="T4" fmla="*/ 0 w 14"/>
                  <a:gd name="T5" fmla="*/ 16 h 28"/>
                  <a:gd name="T6" fmla="*/ 0 w 14"/>
                  <a:gd name="T7" fmla="*/ 0 h 28"/>
                  <a:gd name="T8" fmla="*/ 14 w 14"/>
                  <a:gd name="T9" fmla="*/ 12 h 28"/>
                </a:gdLst>
                <a:ahLst/>
                <a:cxnLst>
                  <a:cxn ang="0">
                    <a:pos x="T0" y="T1"/>
                  </a:cxn>
                  <a:cxn ang="0">
                    <a:pos x="T2" y="T3"/>
                  </a:cxn>
                  <a:cxn ang="0">
                    <a:pos x="T4" y="T5"/>
                  </a:cxn>
                  <a:cxn ang="0">
                    <a:pos x="T6" y="T7"/>
                  </a:cxn>
                  <a:cxn ang="0">
                    <a:pos x="T8" y="T9"/>
                  </a:cxn>
                </a:cxnLst>
                <a:rect l="0" t="0" r="r" b="b"/>
                <a:pathLst>
                  <a:path w="14" h="28">
                    <a:moveTo>
                      <a:pt x="14" y="12"/>
                    </a:moveTo>
                    <a:lnTo>
                      <a:pt x="14" y="28"/>
                    </a:lnTo>
                    <a:lnTo>
                      <a:pt x="0" y="16"/>
                    </a:lnTo>
                    <a:lnTo>
                      <a:pt x="0" y="0"/>
                    </a:lnTo>
                    <a:lnTo>
                      <a:pt x="14" y="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2" name="Freeform 1340"/>
              <p:cNvSpPr/>
              <p:nvPr/>
            </p:nvSpPr>
            <p:spPr bwMode="auto">
              <a:xfrm>
                <a:off x="5320" y="1556"/>
                <a:ext cx="58" cy="70"/>
              </a:xfrm>
              <a:custGeom>
                <a:avLst/>
                <a:gdLst>
                  <a:gd name="T0" fmla="*/ 0 w 58"/>
                  <a:gd name="T1" fmla="*/ 0 h 70"/>
                  <a:gd name="T2" fmla="*/ 58 w 58"/>
                  <a:gd name="T3" fmla="*/ 46 h 70"/>
                  <a:gd name="T4" fmla="*/ 58 w 58"/>
                  <a:gd name="T5" fmla="*/ 70 h 70"/>
                  <a:gd name="T6" fmla="*/ 0 w 58"/>
                  <a:gd name="T7" fmla="*/ 30 h 70"/>
                  <a:gd name="T8" fmla="*/ 0 w 58"/>
                  <a:gd name="T9" fmla="*/ 0 h 70"/>
                </a:gdLst>
                <a:ahLst/>
                <a:cxnLst>
                  <a:cxn ang="0">
                    <a:pos x="T0" y="T1"/>
                  </a:cxn>
                  <a:cxn ang="0">
                    <a:pos x="T2" y="T3"/>
                  </a:cxn>
                  <a:cxn ang="0">
                    <a:pos x="T4" y="T5"/>
                  </a:cxn>
                  <a:cxn ang="0">
                    <a:pos x="T6" y="T7"/>
                  </a:cxn>
                  <a:cxn ang="0">
                    <a:pos x="T8" y="T9"/>
                  </a:cxn>
                </a:cxnLst>
                <a:rect l="0" t="0" r="r" b="b"/>
                <a:pathLst>
                  <a:path w="58" h="70">
                    <a:moveTo>
                      <a:pt x="0" y="0"/>
                    </a:moveTo>
                    <a:lnTo>
                      <a:pt x="58" y="46"/>
                    </a:lnTo>
                    <a:lnTo>
                      <a:pt x="58" y="70"/>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3" name="Freeform 1341"/>
              <p:cNvSpPr/>
              <p:nvPr/>
            </p:nvSpPr>
            <p:spPr bwMode="auto">
              <a:xfrm>
                <a:off x="5392" y="1612"/>
                <a:ext cx="18" cy="36"/>
              </a:xfrm>
              <a:custGeom>
                <a:avLst/>
                <a:gdLst>
                  <a:gd name="T0" fmla="*/ 0 w 18"/>
                  <a:gd name="T1" fmla="*/ 0 h 36"/>
                  <a:gd name="T2" fmla="*/ 18 w 18"/>
                  <a:gd name="T3" fmla="*/ 14 h 36"/>
                  <a:gd name="T4" fmla="*/ 18 w 18"/>
                  <a:gd name="T5" fmla="*/ 36 h 36"/>
                  <a:gd name="T6" fmla="*/ 2 w 18"/>
                  <a:gd name="T7" fmla="*/ 24 h 36"/>
                  <a:gd name="T8" fmla="*/ 2 w 18"/>
                  <a:gd name="T9" fmla="*/ 2 h 36"/>
                  <a:gd name="T10" fmla="*/ 0 w 18"/>
                  <a:gd name="T11" fmla="*/ 0 h 36"/>
                </a:gdLst>
                <a:ahLst/>
                <a:cxnLst>
                  <a:cxn ang="0">
                    <a:pos x="T0" y="T1"/>
                  </a:cxn>
                  <a:cxn ang="0">
                    <a:pos x="T2" y="T3"/>
                  </a:cxn>
                  <a:cxn ang="0">
                    <a:pos x="T4" y="T5"/>
                  </a:cxn>
                  <a:cxn ang="0">
                    <a:pos x="T6" y="T7"/>
                  </a:cxn>
                  <a:cxn ang="0">
                    <a:pos x="T8" y="T9"/>
                  </a:cxn>
                  <a:cxn ang="0">
                    <a:pos x="T10" y="T11"/>
                  </a:cxn>
                </a:cxnLst>
                <a:rect l="0" t="0" r="r" b="b"/>
                <a:pathLst>
                  <a:path w="18" h="36">
                    <a:moveTo>
                      <a:pt x="0" y="0"/>
                    </a:moveTo>
                    <a:lnTo>
                      <a:pt x="18" y="14"/>
                    </a:lnTo>
                    <a:lnTo>
                      <a:pt x="18" y="36"/>
                    </a:lnTo>
                    <a:lnTo>
                      <a:pt x="2" y="24"/>
                    </a:lnTo>
                    <a:lnTo>
                      <a:pt x="2" y="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4" name="Freeform 1342"/>
              <p:cNvSpPr/>
              <p:nvPr/>
            </p:nvSpPr>
            <p:spPr bwMode="auto">
              <a:xfrm>
                <a:off x="5426" y="1638"/>
                <a:ext cx="48" cy="54"/>
              </a:xfrm>
              <a:custGeom>
                <a:avLst/>
                <a:gdLst>
                  <a:gd name="T0" fmla="*/ 48 w 48"/>
                  <a:gd name="T1" fmla="*/ 38 h 54"/>
                  <a:gd name="T2" fmla="*/ 48 w 48"/>
                  <a:gd name="T3" fmla="*/ 54 h 54"/>
                  <a:gd name="T4" fmla="*/ 0 w 48"/>
                  <a:gd name="T5" fmla="*/ 20 h 54"/>
                  <a:gd name="T6" fmla="*/ 0 w 48"/>
                  <a:gd name="T7" fmla="*/ 0 h 54"/>
                  <a:gd name="T8" fmla="*/ 48 w 48"/>
                  <a:gd name="T9" fmla="*/ 38 h 54"/>
                </a:gdLst>
                <a:ahLst/>
                <a:cxnLst>
                  <a:cxn ang="0">
                    <a:pos x="T0" y="T1"/>
                  </a:cxn>
                  <a:cxn ang="0">
                    <a:pos x="T2" y="T3"/>
                  </a:cxn>
                  <a:cxn ang="0">
                    <a:pos x="T4" y="T5"/>
                  </a:cxn>
                  <a:cxn ang="0">
                    <a:pos x="T6" y="T7"/>
                  </a:cxn>
                  <a:cxn ang="0">
                    <a:pos x="T8" y="T9"/>
                  </a:cxn>
                </a:cxnLst>
                <a:rect l="0" t="0" r="r" b="b"/>
                <a:pathLst>
                  <a:path w="48" h="54">
                    <a:moveTo>
                      <a:pt x="48" y="38"/>
                    </a:moveTo>
                    <a:lnTo>
                      <a:pt x="48" y="54"/>
                    </a:lnTo>
                    <a:lnTo>
                      <a:pt x="0" y="20"/>
                    </a:lnTo>
                    <a:lnTo>
                      <a:pt x="0" y="0"/>
                    </a:lnTo>
                    <a:lnTo>
                      <a:pt x="48" y="3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5" name="Freeform 1343"/>
              <p:cNvSpPr/>
              <p:nvPr/>
            </p:nvSpPr>
            <p:spPr bwMode="auto">
              <a:xfrm>
                <a:off x="5320" y="1612"/>
                <a:ext cx="18" cy="42"/>
              </a:xfrm>
              <a:custGeom>
                <a:avLst/>
                <a:gdLst>
                  <a:gd name="T0" fmla="*/ 0 w 18"/>
                  <a:gd name="T1" fmla="*/ 0 h 42"/>
                  <a:gd name="T2" fmla="*/ 18 w 18"/>
                  <a:gd name="T3" fmla="*/ 12 h 42"/>
                  <a:gd name="T4" fmla="*/ 18 w 18"/>
                  <a:gd name="T5" fmla="*/ 42 h 42"/>
                  <a:gd name="T6" fmla="*/ 0 w 18"/>
                  <a:gd name="T7" fmla="*/ 30 h 42"/>
                  <a:gd name="T8" fmla="*/ 0 w 18"/>
                  <a:gd name="T9" fmla="*/ 0 h 42"/>
                </a:gdLst>
                <a:ahLst/>
                <a:cxnLst>
                  <a:cxn ang="0">
                    <a:pos x="T0" y="T1"/>
                  </a:cxn>
                  <a:cxn ang="0">
                    <a:pos x="T2" y="T3"/>
                  </a:cxn>
                  <a:cxn ang="0">
                    <a:pos x="T4" y="T5"/>
                  </a:cxn>
                  <a:cxn ang="0">
                    <a:pos x="T6" y="T7"/>
                  </a:cxn>
                  <a:cxn ang="0">
                    <a:pos x="T8" y="T9"/>
                  </a:cxn>
                </a:cxnLst>
                <a:rect l="0" t="0" r="r" b="b"/>
                <a:pathLst>
                  <a:path w="18" h="42">
                    <a:moveTo>
                      <a:pt x="0" y="0"/>
                    </a:moveTo>
                    <a:lnTo>
                      <a:pt x="18" y="12"/>
                    </a:lnTo>
                    <a:lnTo>
                      <a:pt x="18" y="42"/>
                    </a:lnTo>
                    <a:lnTo>
                      <a:pt x="0" y="3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6" name="Freeform 1344"/>
              <p:cNvSpPr/>
              <p:nvPr/>
            </p:nvSpPr>
            <p:spPr bwMode="auto">
              <a:xfrm>
                <a:off x="5354" y="1634"/>
                <a:ext cx="18" cy="36"/>
              </a:xfrm>
              <a:custGeom>
                <a:avLst/>
                <a:gdLst>
                  <a:gd name="T0" fmla="*/ 18 w 18"/>
                  <a:gd name="T1" fmla="*/ 10 h 36"/>
                  <a:gd name="T2" fmla="*/ 18 w 18"/>
                  <a:gd name="T3" fmla="*/ 36 h 36"/>
                  <a:gd name="T4" fmla="*/ 0 w 18"/>
                  <a:gd name="T5" fmla="*/ 28 h 36"/>
                  <a:gd name="T6" fmla="*/ 0 w 18"/>
                  <a:gd name="T7" fmla="*/ 0 h 36"/>
                  <a:gd name="T8" fmla="*/ 18 w 18"/>
                  <a:gd name="T9" fmla="*/ 10 h 36"/>
                </a:gdLst>
                <a:ahLst/>
                <a:cxnLst>
                  <a:cxn ang="0">
                    <a:pos x="T0" y="T1"/>
                  </a:cxn>
                  <a:cxn ang="0">
                    <a:pos x="T2" y="T3"/>
                  </a:cxn>
                  <a:cxn ang="0">
                    <a:pos x="T4" y="T5"/>
                  </a:cxn>
                  <a:cxn ang="0">
                    <a:pos x="T6" y="T7"/>
                  </a:cxn>
                  <a:cxn ang="0">
                    <a:pos x="T8" y="T9"/>
                  </a:cxn>
                </a:cxnLst>
                <a:rect l="0" t="0" r="r" b="b"/>
                <a:pathLst>
                  <a:path w="18" h="36">
                    <a:moveTo>
                      <a:pt x="18" y="10"/>
                    </a:moveTo>
                    <a:lnTo>
                      <a:pt x="18" y="36"/>
                    </a:lnTo>
                    <a:lnTo>
                      <a:pt x="0" y="28"/>
                    </a:lnTo>
                    <a:lnTo>
                      <a:pt x="0" y="0"/>
                    </a:lnTo>
                    <a:lnTo>
                      <a:pt x="18"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7" name="Freeform 1345"/>
              <p:cNvSpPr/>
              <p:nvPr/>
            </p:nvSpPr>
            <p:spPr bwMode="auto">
              <a:xfrm>
                <a:off x="5386" y="1654"/>
                <a:ext cx="50" cy="52"/>
              </a:xfrm>
              <a:custGeom>
                <a:avLst/>
                <a:gdLst>
                  <a:gd name="T0" fmla="*/ 50 w 50"/>
                  <a:gd name="T1" fmla="*/ 34 h 52"/>
                  <a:gd name="T2" fmla="*/ 50 w 50"/>
                  <a:gd name="T3" fmla="*/ 52 h 52"/>
                  <a:gd name="T4" fmla="*/ 0 w 50"/>
                  <a:gd name="T5" fmla="*/ 26 h 52"/>
                  <a:gd name="T6" fmla="*/ 0 w 50"/>
                  <a:gd name="T7" fmla="*/ 0 h 52"/>
                  <a:gd name="T8" fmla="*/ 50 w 50"/>
                  <a:gd name="T9" fmla="*/ 34 h 52"/>
                </a:gdLst>
                <a:ahLst/>
                <a:cxnLst>
                  <a:cxn ang="0">
                    <a:pos x="T0" y="T1"/>
                  </a:cxn>
                  <a:cxn ang="0">
                    <a:pos x="T2" y="T3"/>
                  </a:cxn>
                  <a:cxn ang="0">
                    <a:pos x="T4" y="T5"/>
                  </a:cxn>
                  <a:cxn ang="0">
                    <a:pos x="T6" y="T7"/>
                  </a:cxn>
                  <a:cxn ang="0">
                    <a:pos x="T8" y="T9"/>
                  </a:cxn>
                </a:cxnLst>
                <a:rect l="0" t="0" r="r" b="b"/>
                <a:pathLst>
                  <a:path w="50" h="52">
                    <a:moveTo>
                      <a:pt x="50" y="34"/>
                    </a:moveTo>
                    <a:lnTo>
                      <a:pt x="50" y="52"/>
                    </a:lnTo>
                    <a:lnTo>
                      <a:pt x="0" y="26"/>
                    </a:lnTo>
                    <a:lnTo>
                      <a:pt x="0" y="0"/>
                    </a:lnTo>
                    <a:lnTo>
                      <a:pt x="5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8" name="Freeform 1346"/>
              <p:cNvSpPr/>
              <p:nvPr/>
            </p:nvSpPr>
            <p:spPr bwMode="auto">
              <a:xfrm>
                <a:off x="5452" y="1696"/>
                <a:ext cx="22" cy="30"/>
              </a:xfrm>
              <a:custGeom>
                <a:avLst/>
                <a:gdLst>
                  <a:gd name="T0" fmla="*/ 22 w 22"/>
                  <a:gd name="T1" fmla="*/ 16 h 30"/>
                  <a:gd name="T2" fmla="*/ 22 w 22"/>
                  <a:gd name="T3" fmla="*/ 30 h 30"/>
                  <a:gd name="T4" fmla="*/ 0 w 22"/>
                  <a:gd name="T5" fmla="*/ 18 h 30"/>
                  <a:gd name="T6" fmla="*/ 0 w 22"/>
                  <a:gd name="T7" fmla="*/ 0 h 30"/>
                  <a:gd name="T8" fmla="*/ 22 w 22"/>
                  <a:gd name="T9" fmla="*/ 16 h 30"/>
                </a:gdLst>
                <a:ahLst/>
                <a:cxnLst>
                  <a:cxn ang="0">
                    <a:pos x="T0" y="T1"/>
                  </a:cxn>
                  <a:cxn ang="0">
                    <a:pos x="T2" y="T3"/>
                  </a:cxn>
                  <a:cxn ang="0">
                    <a:pos x="T4" y="T5"/>
                  </a:cxn>
                  <a:cxn ang="0">
                    <a:pos x="T6" y="T7"/>
                  </a:cxn>
                  <a:cxn ang="0">
                    <a:pos x="T8" y="T9"/>
                  </a:cxn>
                </a:cxnLst>
                <a:rect l="0" t="0" r="r" b="b"/>
                <a:pathLst>
                  <a:path w="22" h="30">
                    <a:moveTo>
                      <a:pt x="22" y="16"/>
                    </a:moveTo>
                    <a:lnTo>
                      <a:pt x="22" y="30"/>
                    </a:lnTo>
                    <a:lnTo>
                      <a:pt x="0" y="18"/>
                    </a:lnTo>
                    <a:lnTo>
                      <a:pt x="0" y="0"/>
                    </a:lnTo>
                    <a:lnTo>
                      <a:pt x="2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699" name="Freeform 1347"/>
              <p:cNvSpPr/>
              <p:nvPr/>
            </p:nvSpPr>
            <p:spPr bwMode="auto">
              <a:xfrm>
                <a:off x="5320" y="1668"/>
                <a:ext cx="32" cy="44"/>
              </a:xfrm>
              <a:custGeom>
                <a:avLst/>
                <a:gdLst>
                  <a:gd name="T0" fmla="*/ 0 w 32"/>
                  <a:gd name="T1" fmla="*/ 0 h 44"/>
                  <a:gd name="T2" fmla="*/ 32 w 32"/>
                  <a:gd name="T3" fmla="*/ 16 h 44"/>
                  <a:gd name="T4" fmla="*/ 32 w 32"/>
                  <a:gd name="T5" fmla="*/ 44 h 44"/>
                  <a:gd name="T6" fmla="*/ 0 w 32"/>
                  <a:gd name="T7" fmla="*/ 32 h 44"/>
                  <a:gd name="T8" fmla="*/ 0 w 32"/>
                  <a:gd name="T9" fmla="*/ 0 h 44"/>
                </a:gdLst>
                <a:ahLst/>
                <a:cxnLst>
                  <a:cxn ang="0">
                    <a:pos x="T0" y="T1"/>
                  </a:cxn>
                  <a:cxn ang="0">
                    <a:pos x="T2" y="T3"/>
                  </a:cxn>
                  <a:cxn ang="0">
                    <a:pos x="T4" y="T5"/>
                  </a:cxn>
                  <a:cxn ang="0">
                    <a:pos x="T6" y="T7"/>
                  </a:cxn>
                  <a:cxn ang="0">
                    <a:pos x="T8" y="T9"/>
                  </a:cxn>
                </a:cxnLst>
                <a:rect l="0" t="0" r="r" b="b"/>
                <a:pathLst>
                  <a:path w="32" h="44">
                    <a:moveTo>
                      <a:pt x="0" y="0"/>
                    </a:moveTo>
                    <a:lnTo>
                      <a:pt x="32" y="16"/>
                    </a:lnTo>
                    <a:lnTo>
                      <a:pt x="32" y="4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0" name="Freeform 1348"/>
              <p:cNvSpPr/>
              <p:nvPr/>
            </p:nvSpPr>
            <p:spPr bwMode="auto">
              <a:xfrm>
                <a:off x="5366" y="1692"/>
                <a:ext cx="32" cy="40"/>
              </a:xfrm>
              <a:custGeom>
                <a:avLst/>
                <a:gdLst>
                  <a:gd name="T0" fmla="*/ 0 w 32"/>
                  <a:gd name="T1" fmla="*/ 0 h 40"/>
                  <a:gd name="T2" fmla="*/ 32 w 32"/>
                  <a:gd name="T3" fmla="*/ 16 h 40"/>
                  <a:gd name="T4" fmla="*/ 32 w 32"/>
                  <a:gd name="T5" fmla="*/ 40 h 40"/>
                  <a:gd name="T6" fmla="*/ 0 w 32"/>
                  <a:gd name="T7" fmla="*/ 26 h 40"/>
                  <a:gd name="T8" fmla="*/ 0 w 32"/>
                  <a:gd name="T9" fmla="*/ 0 h 40"/>
                </a:gdLst>
                <a:ahLst/>
                <a:cxnLst>
                  <a:cxn ang="0">
                    <a:pos x="T0" y="T1"/>
                  </a:cxn>
                  <a:cxn ang="0">
                    <a:pos x="T2" y="T3"/>
                  </a:cxn>
                  <a:cxn ang="0">
                    <a:pos x="T4" y="T5"/>
                  </a:cxn>
                  <a:cxn ang="0">
                    <a:pos x="T6" y="T7"/>
                  </a:cxn>
                  <a:cxn ang="0">
                    <a:pos x="T8" y="T9"/>
                  </a:cxn>
                </a:cxnLst>
                <a:rect l="0" t="0" r="r" b="b"/>
                <a:pathLst>
                  <a:path w="32" h="40">
                    <a:moveTo>
                      <a:pt x="0" y="0"/>
                    </a:moveTo>
                    <a:lnTo>
                      <a:pt x="32" y="16"/>
                    </a:lnTo>
                    <a:lnTo>
                      <a:pt x="32" y="40"/>
                    </a:lnTo>
                    <a:lnTo>
                      <a:pt x="0" y="26"/>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1" name="Freeform 1349"/>
              <p:cNvSpPr/>
              <p:nvPr/>
            </p:nvSpPr>
            <p:spPr bwMode="auto">
              <a:xfrm>
                <a:off x="5414" y="1716"/>
                <a:ext cx="60" cy="46"/>
              </a:xfrm>
              <a:custGeom>
                <a:avLst/>
                <a:gdLst>
                  <a:gd name="T0" fmla="*/ 60 w 60"/>
                  <a:gd name="T1" fmla="*/ 32 h 46"/>
                  <a:gd name="T2" fmla="*/ 60 w 60"/>
                  <a:gd name="T3" fmla="*/ 46 h 46"/>
                  <a:gd name="T4" fmla="*/ 0 w 60"/>
                  <a:gd name="T5" fmla="*/ 22 h 46"/>
                  <a:gd name="T6" fmla="*/ 0 w 60"/>
                  <a:gd name="T7" fmla="*/ 0 h 46"/>
                  <a:gd name="T8" fmla="*/ 60 w 60"/>
                  <a:gd name="T9" fmla="*/ 32 h 46"/>
                </a:gdLst>
                <a:ahLst/>
                <a:cxnLst>
                  <a:cxn ang="0">
                    <a:pos x="T0" y="T1"/>
                  </a:cxn>
                  <a:cxn ang="0">
                    <a:pos x="T2" y="T3"/>
                  </a:cxn>
                  <a:cxn ang="0">
                    <a:pos x="T4" y="T5"/>
                  </a:cxn>
                  <a:cxn ang="0">
                    <a:pos x="T6" y="T7"/>
                  </a:cxn>
                  <a:cxn ang="0">
                    <a:pos x="T8" y="T9"/>
                  </a:cxn>
                </a:cxnLst>
                <a:rect l="0" t="0" r="r" b="b"/>
                <a:pathLst>
                  <a:path w="60" h="46">
                    <a:moveTo>
                      <a:pt x="60" y="32"/>
                    </a:moveTo>
                    <a:lnTo>
                      <a:pt x="60" y="46"/>
                    </a:lnTo>
                    <a:lnTo>
                      <a:pt x="0" y="22"/>
                    </a:lnTo>
                    <a:lnTo>
                      <a:pt x="0" y="0"/>
                    </a:lnTo>
                    <a:lnTo>
                      <a:pt x="60" y="3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2" name="Freeform 1350"/>
              <p:cNvSpPr/>
              <p:nvPr/>
            </p:nvSpPr>
            <p:spPr bwMode="auto">
              <a:xfrm>
                <a:off x="5320" y="1724"/>
                <a:ext cx="58" cy="48"/>
              </a:xfrm>
              <a:custGeom>
                <a:avLst/>
                <a:gdLst>
                  <a:gd name="T0" fmla="*/ 0 w 58"/>
                  <a:gd name="T1" fmla="*/ 0 h 48"/>
                  <a:gd name="T2" fmla="*/ 58 w 58"/>
                  <a:gd name="T3" fmla="*/ 22 h 48"/>
                  <a:gd name="T4" fmla="*/ 58 w 58"/>
                  <a:gd name="T5" fmla="*/ 48 h 48"/>
                  <a:gd name="T6" fmla="*/ 0 w 58"/>
                  <a:gd name="T7" fmla="*/ 32 h 48"/>
                  <a:gd name="T8" fmla="*/ 0 w 58"/>
                  <a:gd name="T9" fmla="*/ 0 h 48"/>
                </a:gdLst>
                <a:ahLst/>
                <a:cxnLst>
                  <a:cxn ang="0">
                    <a:pos x="T0" y="T1"/>
                  </a:cxn>
                  <a:cxn ang="0">
                    <a:pos x="T2" y="T3"/>
                  </a:cxn>
                  <a:cxn ang="0">
                    <a:pos x="T4" y="T5"/>
                  </a:cxn>
                  <a:cxn ang="0">
                    <a:pos x="T6" y="T7"/>
                  </a:cxn>
                  <a:cxn ang="0">
                    <a:pos x="T8" y="T9"/>
                  </a:cxn>
                </a:cxnLst>
                <a:rect l="0" t="0" r="r" b="b"/>
                <a:pathLst>
                  <a:path w="58" h="48">
                    <a:moveTo>
                      <a:pt x="0" y="0"/>
                    </a:moveTo>
                    <a:lnTo>
                      <a:pt x="58" y="22"/>
                    </a:lnTo>
                    <a:lnTo>
                      <a:pt x="58" y="48"/>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3" name="Freeform 1351"/>
              <p:cNvSpPr/>
              <p:nvPr/>
            </p:nvSpPr>
            <p:spPr bwMode="auto">
              <a:xfrm>
                <a:off x="5394" y="1752"/>
                <a:ext cx="42" cy="36"/>
              </a:xfrm>
              <a:custGeom>
                <a:avLst/>
                <a:gdLst>
                  <a:gd name="T0" fmla="*/ 42 w 42"/>
                  <a:gd name="T1" fmla="*/ 16 h 36"/>
                  <a:gd name="T2" fmla="*/ 42 w 42"/>
                  <a:gd name="T3" fmla="*/ 36 h 36"/>
                  <a:gd name="T4" fmla="*/ 0 w 42"/>
                  <a:gd name="T5" fmla="*/ 24 h 36"/>
                  <a:gd name="T6" fmla="*/ 0 w 42"/>
                  <a:gd name="T7" fmla="*/ 0 h 36"/>
                  <a:gd name="T8" fmla="*/ 42 w 42"/>
                  <a:gd name="T9" fmla="*/ 16 h 36"/>
                </a:gdLst>
                <a:ahLst/>
                <a:cxnLst>
                  <a:cxn ang="0">
                    <a:pos x="T0" y="T1"/>
                  </a:cxn>
                  <a:cxn ang="0">
                    <a:pos x="T2" y="T3"/>
                  </a:cxn>
                  <a:cxn ang="0">
                    <a:pos x="T4" y="T5"/>
                  </a:cxn>
                  <a:cxn ang="0">
                    <a:pos x="T6" y="T7"/>
                  </a:cxn>
                  <a:cxn ang="0">
                    <a:pos x="T8" y="T9"/>
                  </a:cxn>
                </a:cxnLst>
                <a:rect l="0" t="0" r="r" b="b"/>
                <a:pathLst>
                  <a:path w="42" h="36">
                    <a:moveTo>
                      <a:pt x="42" y="16"/>
                    </a:moveTo>
                    <a:lnTo>
                      <a:pt x="42" y="36"/>
                    </a:lnTo>
                    <a:lnTo>
                      <a:pt x="0" y="24"/>
                    </a:lnTo>
                    <a:lnTo>
                      <a:pt x="0" y="0"/>
                    </a:lnTo>
                    <a:lnTo>
                      <a:pt x="42"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4" name="Freeform 1352"/>
              <p:cNvSpPr/>
              <p:nvPr/>
            </p:nvSpPr>
            <p:spPr bwMode="auto">
              <a:xfrm>
                <a:off x="5452" y="1774"/>
                <a:ext cx="22" cy="24"/>
              </a:xfrm>
              <a:custGeom>
                <a:avLst/>
                <a:gdLst>
                  <a:gd name="T0" fmla="*/ 22 w 22"/>
                  <a:gd name="T1" fmla="*/ 10 h 24"/>
                  <a:gd name="T2" fmla="*/ 22 w 22"/>
                  <a:gd name="T3" fmla="*/ 24 h 24"/>
                  <a:gd name="T4" fmla="*/ 0 w 22"/>
                  <a:gd name="T5" fmla="*/ 18 h 24"/>
                  <a:gd name="T6" fmla="*/ 0 w 22"/>
                  <a:gd name="T7" fmla="*/ 0 h 24"/>
                  <a:gd name="T8" fmla="*/ 22 w 22"/>
                  <a:gd name="T9" fmla="*/ 10 h 24"/>
                </a:gdLst>
                <a:ahLst/>
                <a:cxnLst>
                  <a:cxn ang="0">
                    <a:pos x="T0" y="T1"/>
                  </a:cxn>
                  <a:cxn ang="0">
                    <a:pos x="T2" y="T3"/>
                  </a:cxn>
                  <a:cxn ang="0">
                    <a:pos x="T4" y="T5"/>
                  </a:cxn>
                  <a:cxn ang="0">
                    <a:pos x="T6" y="T7"/>
                  </a:cxn>
                  <a:cxn ang="0">
                    <a:pos x="T8" y="T9"/>
                  </a:cxn>
                </a:cxnLst>
                <a:rect l="0" t="0" r="r" b="b"/>
                <a:pathLst>
                  <a:path w="22" h="24">
                    <a:moveTo>
                      <a:pt x="22" y="10"/>
                    </a:moveTo>
                    <a:lnTo>
                      <a:pt x="22" y="24"/>
                    </a:lnTo>
                    <a:lnTo>
                      <a:pt x="0" y="18"/>
                    </a:lnTo>
                    <a:lnTo>
                      <a:pt x="0" y="0"/>
                    </a:lnTo>
                    <a:lnTo>
                      <a:pt x="22" y="1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5" name="Freeform 1353"/>
              <p:cNvSpPr/>
              <p:nvPr/>
            </p:nvSpPr>
            <p:spPr bwMode="auto">
              <a:xfrm>
                <a:off x="5320" y="1780"/>
                <a:ext cx="24" cy="36"/>
              </a:xfrm>
              <a:custGeom>
                <a:avLst/>
                <a:gdLst>
                  <a:gd name="T0" fmla="*/ 0 w 24"/>
                  <a:gd name="T1" fmla="*/ 0 h 36"/>
                  <a:gd name="T2" fmla="*/ 24 w 24"/>
                  <a:gd name="T3" fmla="*/ 6 h 36"/>
                  <a:gd name="T4" fmla="*/ 24 w 24"/>
                  <a:gd name="T5" fmla="*/ 36 h 36"/>
                  <a:gd name="T6" fmla="*/ 0 w 24"/>
                  <a:gd name="T7" fmla="*/ 32 h 36"/>
                  <a:gd name="T8" fmla="*/ 0 w 24"/>
                  <a:gd name="T9" fmla="*/ 0 h 36"/>
                </a:gdLst>
                <a:ahLst/>
                <a:cxnLst>
                  <a:cxn ang="0">
                    <a:pos x="T0" y="T1"/>
                  </a:cxn>
                  <a:cxn ang="0">
                    <a:pos x="T2" y="T3"/>
                  </a:cxn>
                  <a:cxn ang="0">
                    <a:pos x="T4" y="T5"/>
                  </a:cxn>
                  <a:cxn ang="0">
                    <a:pos x="T6" y="T7"/>
                  </a:cxn>
                  <a:cxn ang="0">
                    <a:pos x="T8" y="T9"/>
                  </a:cxn>
                </a:cxnLst>
                <a:rect l="0" t="0" r="r" b="b"/>
                <a:pathLst>
                  <a:path w="24" h="36">
                    <a:moveTo>
                      <a:pt x="0" y="0"/>
                    </a:moveTo>
                    <a:lnTo>
                      <a:pt x="24" y="6"/>
                    </a:lnTo>
                    <a:lnTo>
                      <a:pt x="24" y="36"/>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6" name="Freeform 1354"/>
              <p:cNvSpPr/>
              <p:nvPr/>
            </p:nvSpPr>
            <p:spPr bwMode="auto">
              <a:xfrm>
                <a:off x="5358" y="1790"/>
                <a:ext cx="36" cy="32"/>
              </a:xfrm>
              <a:custGeom>
                <a:avLst/>
                <a:gdLst>
                  <a:gd name="T0" fmla="*/ 36 w 36"/>
                  <a:gd name="T1" fmla="*/ 8 h 32"/>
                  <a:gd name="T2" fmla="*/ 36 w 36"/>
                  <a:gd name="T3" fmla="*/ 32 h 32"/>
                  <a:gd name="T4" fmla="*/ 0 w 36"/>
                  <a:gd name="T5" fmla="*/ 28 h 32"/>
                  <a:gd name="T6" fmla="*/ 0 w 36"/>
                  <a:gd name="T7" fmla="*/ 0 h 32"/>
                  <a:gd name="T8" fmla="*/ 36 w 36"/>
                  <a:gd name="T9" fmla="*/ 8 h 32"/>
                </a:gdLst>
                <a:ahLst/>
                <a:cxnLst>
                  <a:cxn ang="0">
                    <a:pos x="T0" y="T1"/>
                  </a:cxn>
                  <a:cxn ang="0">
                    <a:pos x="T2" y="T3"/>
                  </a:cxn>
                  <a:cxn ang="0">
                    <a:pos x="T4" y="T5"/>
                  </a:cxn>
                  <a:cxn ang="0">
                    <a:pos x="T6" y="T7"/>
                  </a:cxn>
                  <a:cxn ang="0">
                    <a:pos x="T8" y="T9"/>
                  </a:cxn>
                </a:cxnLst>
                <a:rect l="0" t="0" r="r" b="b"/>
                <a:pathLst>
                  <a:path w="36" h="32">
                    <a:moveTo>
                      <a:pt x="36" y="8"/>
                    </a:moveTo>
                    <a:lnTo>
                      <a:pt x="36" y="32"/>
                    </a:lnTo>
                    <a:lnTo>
                      <a:pt x="0" y="28"/>
                    </a:lnTo>
                    <a:lnTo>
                      <a:pt x="0" y="0"/>
                    </a:lnTo>
                    <a:lnTo>
                      <a:pt x="36"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7" name="Freeform 1355"/>
              <p:cNvSpPr/>
              <p:nvPr/>
            </p:nvSpPr>
            <p:spPr bwMode="auto">
              <a:xfrm>
                <a:off x="5408" y="1802"/>
                <a:ext cx="20" cy="26"/>
              </a:xfrm>
              <a:custGeom>
                <a:avLst/>
                <a:gdLst>
                  <a:gd name="T0" fmla="*/ 0 w 20"/>
                  <a:gd name="T1" fmla="*/ 0 h 26"/>
                  <a:gd name="T2" fmla="*/ 20 w 20"/>
                  <a:gd name="T3" fmla="*/ 6 h 26"/>
                  <a:gd name="T4" fmla="*/ 20 w 20"/>
                  <a:gd name="T5" fmla="*/ 26 h 26"/>
                  <a:gd name="T6" fmla="*/ 0 w 20"/>
                  <a:gd name="T7" fmla="*/ 22 h 26"/>
                  <a:gd name="T8" fmla="*/ 0 w 20"/>
                  <a:gd name="T9" fmla="*/ 0 h 26"/>
                </a:gdLst>
                <a:ahLst/>
                <a:cxnLst>
                  <a:cxn ang="0">
                    <a:pos x="T0" y="T1"/>
                  </a:cxn>
                  <a:cxn ang="0">
                    <a:pos x="T2" y="T3"/>
                  </a:cxn>
                  <a:cxn ang="0">
                    <a:pos x="T4" y="T5"/>
                  </a:cxn>
                  <a:cxn ang="0">
                    <a:pos x="T6" y="T7"/>
                  </a:cxn>
                  <a:cxn ang="0">
                    <a:pos x="T8" y="T9"/>
                  </a:cxn>
                </a:cxnLst>
                <a:rect l="0" t="0" r="r" b="b"/>
                <a:pathLst>
                  <a:path w="20" h="26">
                    <a:moveTo>
                      <a:pt x="0" y="0"/>
                    </a:moveTo>
                    <a:lnTo>
                      <a:pt x="20" y="6"/>
                    </a:lnTo>
                    <a:lnTo>
                      <a:pt x="20" y="26"/>
                    </a:lnTo>
                    <a:lnTo>
                      <a:pt x="0" y="2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8" name="Freeform 1356"/>
              <p:cNvSpPr/>
              <p:nvPr/>
            </p:nvSpPr>
            <p:spPr bwMode="auto">
              <a:xfrm>
                <a:off x="5442" y="1812"/>
                <a:ext cx="32" cy="22"/>
              </a:xfrm>
              <a:custGeom>
                <a:avLst/>
                <a:gdLst>
                  <a:gd name="T0" fmla="*/ 32 w 32"/>
                  <a:gd name="T1" fmla="*/ 8 h 22"/>
                  <a:gd name="T2" fmla="*/ 32 w 32"/>
                  <a:gd name="T3" fmla="*/ 22 h 22"/>
                  <a:gd name="T4" fmla="*/ 0 w 32"/>
                  <a:gd name="T5" fmla="*/ 18 h 22"/>
                  <a:gd name="T6" fmla="*/ 0 w 32"/>
                  <a:gd name="T7" fmla="*/ 0 h 22"/>
                  <a:gd name="T8" fmla="*/ 10 w 32"/>
                  <a:gd name="T9" fmla="*/ 2 h 22"/>
                  <a:gd name="T10" fmla="*/ 32 w 32"/>
                  <a:gd name="T11" fmla="*/ 8 h 22"/>
                </a:gdLst>
                <a:ahLst/>
                <a:cxnLst>
                  <a:cxn ang="0">
                    <a:pos x="T0" y="T1"/>
                  </a:cxn>
                  <a:cxn ang="0">
                    <a:pos x="T2" y="T3"/>
                  </a:cxn>
                  <a:cxn ang="0">
                    <a:pos x="T4" y="T5"/>
                  </a:cxn>
                  <a:cxn ang="0">
                    <a:pos x="T6" y="T7"/>
                  </a:cxn>
                  <a:cxn ang="0">
                    <a:pos x="T8" y="T9"/>
                  </a:cxn>
                  <a:cxn ang="0">
                    <a:pos x="T10" y="T11"/>
                  </a:cxn>
                </a:cxnLst>
                <a:rect l="0" t="0" r="r" b="b"/>
                <a:pathLst>
                  <a:path w="32" h="22">
                    <a:moveTo>
                      <a:pt x="32" y="8"/>
                    </a:moveTo>
                    <a:lnTo>
                      <a:pt x="32" y="22"/>
                    </a:lnTo>
                    <a:lnTo>
                      <a:pt x="0" y="18"/>
                    </a:lnTo>
                    <a:lnTo>
                      <a:pt x="0" y="0"/>
                    </a:lnTo>
                    <a:lnTo>
                      <a:pt x="10" y="2"/>
                    </a:lnTo>
                    <a:lnTo>
                      <a:pt x="32"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09" name="Freeform 1357"/>
              <p:cNvSpPr/>
              <p:nvPr/>
            </p:nvSpPr>
            <p:spPr bwMode="auto">
              <a:xfrm>
                <a:off x="5320" y="1836"/>
                <a:ext cx="38" cy="34"/>
              </a:xfrm>
              <a:custGeom>
                <a:avLst/>
                <a:gdLst>
                  <a:gd name="T0" fmla="*/ 0 w 38"/>
                  <a:gd name="T1" fmla="*/ 0 h 34"/>
                  <a:gd name="T2" fmla="*/ 38 w 38"/>
                  <a:gd name="T3" fmla="*/ 6 h 34"/>
                  <a:gd name="T4" fmla="*/ 38 w 38"/>
                  <a:gd name="T5" fmla="*/ 34 h 34"/>
                  <a:gd name="T6" fmla="*/ 0 w 38"/>
                  <a:gd name="T7" fmla="*/ 32 h 34"/>
                  <a:gd name="T8" fmla="*/ 0 w 38"/>
                  <a:gd name="T9" fmla="*/ 0 h 34"/>
                </a:gdLst>
                <a:ahLst/>
                <a:cxnLst>
                  <a:cxn ang="0">
                    <a:pos x="T0" y="T1"/>
                  </a:cxn>
                  <a:cxn ang="0">
                    <a:pos x="T2" y="T3"/>
                  </a:cxn>
                  <a:cxn ang="0">
                    <a:pos x="T4" y="T5"/>
                  </a:cxn>
                  <a:cxn ang="0">
                    <a:pos x="T6" y="T7"/>
                  </a:cxn>
                  <a:cxn ang="0">
                    <a:pos x="T8" y="T9"/>
                  </a:cxn>
                </a:cxnLst>
                <a:rect l="0" t="0" r="r" b="b"/>
                <a:pathLst>
                  <a:path w="38" h="34">
                    <a:moveTo>
                      <a:pt x="0" y="0"/>
                    </a:moveTo>
                    <a:lnTo>
                      <a:pt x="38" y="6"/>
                    </a:lnTo>
                    <a:lnTo>
                      <a:pt x="38" y="34"/>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0" name="Freeform 1358"/>
              <p:cNvSpPr/>
              <p:nvPr/>
            </p:nvSpPr>
            <p:spPr bwMode="auto">
              <a:xfrm>
                <a:off x="5390" y="1846"/>
                <a:ext cx="18" cy="26"/>
              </a:xfrm>
              <a:custGeom>
                <a:avLst/>
                <a:gdLst>
                  <a:gd name="T0" fmla="*/ 0 w 18"/>
                  <a:gd name="T1" fmla="*/ 0 h 26"/>
                  <a:gd name="T2" fmla="*/ 18 w 18"/>
                  <a:gd name="T3" fmla="*/ 2 h 26"/>
                  <a:gd name="T4" fmla="*/ 18 w 18"/>
                  <a:gd name="T5" fmla="*/ 26 h 26"/>
                  <a:gd name="T6" fmla="*/ 0 w 18"/>
                  <a:gd name="T7" fmla="*/ 24 h 26"/>
                  <a:gd name="T8" fmla="*/ 0 w 18"/>
                  <a:gd name="T9" fmla="*/ 0 h 26"/>
                </a:gdLst>
                <a:ahLst/>
                <a:cxnLst>
                  <a:cxn ang="0">
                    <a:pos x="T0" y="T1"/>
                  </a:cxn>
                  <a:cxn ang="0">
                    <a:pos x="T2" y="T3"/>
                  </a:cxn>
                  <a:cxn ang="0">
                    <a:pos x="T4" y="T5"/>
                  </a:cxn>
                  <a:cxn ang="0">
                    <a:pos x="T6" y="T7"/>
                  </a:cxn>
                  <a:cxn ang="0">
                    <a:pos x="T8" y="T9"/>
                  </a:cxn>
                </a:cxnLst>
                <a:rect l="0" t="0" r="r" b="b"/>
                <a:pathLst>
                  <a:path w="18" h="26">
                    <a:moveTo>
                      <a:pt x="0" y="0"/>
                    </a:moveTo>
                    <a:lnTo>
                      <a:pt x="18" y="2"/>
                    </a:lnTo>
                    <a:lnTo>
                      <a:pt x="18" y="26"/>
                    </a:lnTo>
                    <a:lnTo>
                      <a:pt x="0" y="24"/>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1" name="Freeform 1359"/>
              <p:cNvSpPr/>
              <p:nvPr/>
            </p:nvSpPr>
            <p:spPr bwMode="auto">
              <a:xfrm>
                <a:off x="5424" y="1850"/>
                <a:ext cx="50" cy="24"/>
              </a:xfrm>
              <a:custGeom>
                <a:avLst/>
                <a:gdLst>
                  <a:gd name="T0" fmla="*/ 50 w 50"/>
                  <a:gd name="T1" fmla="*/ 8 h 24"/>
                  <a:gd name="T2" fmla="*/ 50 w 50"/>
                  <a:gd name="T3" fmla="*/ 24 h 24"/>
                  <a:gd name="T4" fmla="*/ 0 w 50"/>
                  <a:gd name="T5" fmla="*/ 22 h 24"/>
                  <a:gd name="T6" fmla="*/ 0 w 50"/>
                  <a:gd name="T7" fmla="*/ 0 h 24"/>
                  <a:gd name="T8" fmla="*/ 50 w 50"/>
                  <a:gd name="T9" fmla="*/ 8 h 24"/>
                </a:gdLst>
                <a:ahLst/>
                <a:cxnLst>
                  <a:cxn ang="0">
                    <a:pos x="T0" y="T1"/>
                  </a:cxn>
                  <a:cxn ang="0">
                    <a:pos x="T2" y="T3"/>
                  </a:cxn>
                  <a:cxn ang="0">
                    <a:pos x="T4" y="T5"/>
                  </a:cxn>
                  <a:cxn ang="0">
                    <a:pos x="T6" y="T7"/>
                  </a:cxn>
                  <a:cxn ang="0">
                    <a:pos x="T8" y="T9"/>
                  </a:cxn>
                </a:cxnLst>
                <a:rect l="0" t="0" r="r" b="b"/>
                <a:pathLst>
                  <a:path w="50" h="24">
                    <a:moveTo>
                      <a:pt x="50" y="8"/>
                    </a:moveTo>
                    <a:lnTo>
                      <a:pt x="50" y="24"/>
                    </a:lnTo>
                    <a:lnTo>
                      <a:pt x="0" y="22"/>
                    </a:lnTo>
                    <a:lnTo>
                      <a:pt x="0" y="0"/>
                    </a:lnTo>
                    <a:lnTo>
                      <a:pt x="50" y="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2" name="Freeform 1360"/>
              <p:cNvSpPr/>
              <p:nvPr/>
            </p:nvSpPr>
            <p:spPr bwMode="auto">
              <a:xfrm>
                <a:off x="5320" y="1892"/>
                <a:ext cx="24" cy="32"/>
              </a:xfrm>
              <a:custGeom>
                <a:avLst/>
                <a:gdLst>
                  <a:gd name="T0" fmla="*/ 0 w 24"/>
                  <a:gd name="T1" fmla="*/ 0 h 32"/>
                  <a:gd name="T2" fmla="*/ 24 w 24"/>
                  <a:gd name="T3" fmla="*/ 0 h 32"/>
                  <a:gd name="T4" fmla="*/ 24 w 24"/>
                  <a:gd name="T5" fmla="*/ 30 h 32"/>
                  <a:gd name="T6" fmla="*/ 0 w 24"/>
                  <a:gd name="T7" fmla="*/ 32 h 32"/>
                  <a:gd name="T8" fmla="*/ 0 w 24"/>
                  <a:gd name="T9" fmla="*/ 0 h 32"/>
                </a:gdLst>
                <a:ahLst/>
                <a:cxnLst>
                  <a:cxn ang="0">
                    <a:pos x="T0" y="T1"/>
                  </a:cxn>
                  <a:cxn ang="0">
                    <a:pos x="T2" y="T3"/>
                  </a:cxn>
                  <a:cxn ang="0">
                    <a:pos x="T4" y="T5"/>
                  </a:cxn>
                  <a:cxn ang="0">
                    <a:pos x="T6" y="T7"/>
                  </a:cxn>
                  <a:cxn ang="0">
                    <a:pos x="T8" y="T9"/>
                  </a:cxn>
                </a:cxnLst>
                <a:rect l="0" t="0" r="r" b="b"/>
                <a:pathLst>
                  <a:path w="24" h="32">
                    <a:moveTo>
                      <a:pt x="0" y="0"/>
                    </a:moveTo>
                    <a:lnTo>
                      <a:pt x="24" y="0"/>
                    </a:lnTo>
                    <a:lnTo>
                      <a:pt x="24" y="30"/>
                    </a:lnTo>
                    <a:lnTo>
                      <a:pt x="0" y="32"/>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3" name="Freeform 1361"/>
              <p:cNvSpPr/>
              <p:nvPr/>
            </p:nvSpPr>
            <p:spPr bwMode="auto">
              <a:xfrm>
                <a:off x="5358" y="1892"/>
                <a:ext cx="36" cy="28"/>
              </a:xfrm>
              <a:custGeom>
                <a:avLst/>
                <a:gdLst>
                  <a:gd name="T0" fmla="*/ 36 w 36"/>
                  <a:gd name="T1" fmla="*/ 2 h 28"/>
                  <a:gd name="T2" fmla="*/ 36 w 36"/>
                  <a:gd name="T3" fmla="*/ 26 h 28"/>
                  <a:gd name="T4" fmla="*/ 0 w 36"/>
                  <a:gd name="T5" fmla="*/ 28 h 28"/>
                  <a:gd name="T6" fmla="*/ 0 w 36"/>
                  <a:gd name="T7" fmla="*/ 0 h 28"/>
                  <a:gd name="T8" fmla="*/ 36 w 36"/>
                  <a:gd name="T9" fmla="*/ 2 h 28"/>
                </a:gdLst>
                <a:ahLst/>
                <a:cxnLst>
                  <a:cxn ang="0">
                    <a:pos x="T0" y="T1"/>
                  </a:cxn>
                  <a:cxn ang="0">
                    <a:pos x="T2" y="T3"/>
                  </a:cxn>
                  <a:cxn ang="0">
                    <a:pos x="T4" y="T5"/>
                  </a:cxn>
                  <a:cxn ang="0">
                    <a:pos x="T6" y="T7"/>
                  </a:cxn>
                  <a:cxn ang="0">
                    <a:pos x="T8" y="T9"/>
                  </a:cxn>
                </a:cxnLst>
                <a:rect l="0" t="0" r="r" b="b"/>
                <a:pathLst>
                  <a:path w="36" h="28">
                    <a:moveTo>
                      <a:pt x="36" y="2"/>
                    </a:moveTo>
                    <a:lnTo>
                      <a:pt x="36" y="26"/>
                    </a:lnTo>
                    <a:lnTo>
                      <a:pt x="0" y="28"/>
                    </a:lnTo>
                    <a:lnTo>
                      <a:pt x="0" y="0"/>
                    </a:lnTo>
                    <a:lnTo>
                      <a:pt x="36" y="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4" name="Freeform 1362"/>
              <p:cNvSpPr/>
              <p:nvPr/>
            </p:nvSpPr>
            <p:spPr bwMode="auto">
              <a:xfrm>
                <a:off x="5424" y="1894"/>
                <a:ext cx="22" cy="20"/>
              </a:xfrm>
              <a:custGeom>
                <a:avLst/>
                <a:gdLst>
                  <a:gd name="T0" fmla="*/ 0 w 22"/>
                  <a:gd name="T1" fmla="*/ 0 h 20"/>
                  <a:gd name="T2" fmla="*/ 22 w 22"/>
                  <a:gd name="T3" fmla="*/ 0 h 20"/>
                  <a:gd name="T4" fmla="*/ 22 w 22"/>
                  <a:gd name="T5" fmla="*/ 18 h 20"/>
                  <a:gd name="T6" fmla="*/ 0 w 22"/>
                  <a:gd name="T7" fmla="*/ 20 h 20"/>
                  <a:gd name="T8" fmla="*/ 0 w 22"/>
                  <a:gd name="T9" fmla="*/ 0 h 20"/>
                </a:gdLst>
                <a:ahLst/>
                <a:cxnLst>
                  <a:cxn ang="0">
                    <a:pos x="T0" y="T1"/>
                  </a:cxn>
                  <a:cxn ang="0">
                    <a:pos x="T2" y="T3"/>
                  </a:cxn>
                  <a:cxn ang="0">
                    <a:pos x="T4" y="T5"/>
                  </a:cxn>
                  <a:cxn ang="0">
                    <a:pos x="T6" y="T7"/>
                  </a:cxn>
                  <a:cxn ang="0">
                    <a:pos x="T8" y="T9"/>
                  </a:cxn>
                </a:cxnLst>
                <a:rect l="0" t="0" r="r" b="b"/>
                <a:pathLst>
                  <a:path w="22" h="20">
                    <a:moveTo>
                      <a:pt x="0" y="0"/>
                    </a:moveTo>
                    <a:lnTo>
                      <a:pt x="22" y="0"/>
                    </a:lnTo>
                    <a:lnTo>
                      <a:pt x="22" y="18"/>
                    </a:lnTo>
                    <a:lnTo>
                      <a:pt x="0" y="20"/>
                    </a:lnTo>
                    <a:lnTo>
                      <a:pt x="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5" name="Freeform 1363"/>
              <p:cNvSpPr/>
              <p:nvPr/>
            </p:nvSpPr>
            <p:spPr bwMode="auto">
              <a:xfrm>
                <a:off x="5462" y="1894"/>
                <a:ext cx="12" cy="18"/>
              </a:xfrm>
              <a:custGeom>
                <a:avLst/>
                <a:gdLst>
                  <a:gd name="T0" fmla="*/ 12 w 12"/>
                  <a:gd name="T1" fmla="*/ 0 h 18"/>
                  <a:gd name="T2" fmla="*/ 12 w 12"/>
                  <a:gd name="T3" fmla="*/ 16 h 18"/>
                  <a:gd name="T4" fmla="*/ 0 w 12"/>
                  <a:gd name="T5" fmla="*/ 18 h 18"/>
                  <a:gd name="T6" fmla="*/ 0 w 12"/>
                  <a:gd name="T7" fmla="*/ 0 h 18"/>
                  <a:gd name="T8" fmla="*/ 12 w 12"/>
                  <a:gd name="T9" fmla="*/ 0 h 18"/>
                </a:gdLst>
                <a:ahLst/>
                <a:cxnLst>
                  <a:cxn ang="0">
                    <a:pos x="T0" y="T1"/>
                  </a:cxn>
                  <a:cxn ang="0">
                    <a:pos x="T2" y="T3"/>
                  </a:cxn>
                  <a:cxn ang="0">
                    <a:pos x="T4" y="T5"/>
                  </a:cxn>
                  <a:cxn ang="0">
                    <a:pos x="T6" y="T7"/>
                  </a:cxn>
                  <a:cxn ang="0">
                    <a:pos x="T8" y="T9"/>
                  </a:cxn>
                </a:cxnLst>
                <a:rect l="0" t="0" r="r" b="b"/>
                <a:pathLst>
                  <a:path w="12" h="18">
                    <a:moveTo>
                      <a:pt x="12" y="0"/>
                    </a:moveTo>
                    <a:lnTo>
                      <a:pt x="12" y="16"/>
                    </a:lnTo>
                    <a:lnTo>
                      <a:pt x="0" y="18"/>
                    </a:lnTo>
                    <a:lnTo>
                      <a:pt x="0" y="0"/>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6" name="Freeform 1364"/>
              <p:cNvSpPr/>
              <p:nvPr/>
            </p:nvSpPr>
            <p:spPr bwMode="auto">
              <a:xfrm>
                <a:off x="5320" y="1942"/>
                <a:ext cx="58" cy="39"/>
              </a:xfrm>
              <a:custGeom>
                <a:avLst/>
                <a:gdLst>
                  <a:gd name="T0" fmla="*/ 0 w 58"/>
                  <a:gd name="T1" fmla="*/ 6 h 39"/>
                  <a:gd name="T2" fmla="*/ 58 w 58"/>
                  <a:gd name="T3" fmla="*/ 0 h 39"/>
                  <a:gd name="T4" fmla="*/ 58 w 58"/>
                  <a:gd name="T5" fmla="*/ 27 h 39"/>
                  <a:gd name="T6" fmla="*/ 0 w 58"/>
                  <a:gd name="T7" fmla="*/ 39 h 39"/>
                  <a:gd name="T8" fmla="*/ 0 w 58"/>
                  <a:gd name="T9" fmla="*/ 6 h 39"/>
                </a:gdLst>
                <a:ahLst/>
                <a:cxnLst>
                  <a:cxn ang="0">
                    <a:pos x="T0" y="T1"/>
                  </a:cxn>
                  <a:cxn ang="0">
                    <a:pos x="T2" y="T3"/>
                  </a:cxn>
                  <a:cxn ang="0">
                    <a:pos x="T4" y="T5"/>
                  </a:cxn>
                  <a:cxn ang="0">
                    <a:pos x="T6" y="T7"/>
                  </a:cxn>
                  <a:cxn ang="0">
                    <a:pos x="T8" y="T9"/>
                  </a:cxn>
                </a:cxnLst>
                <a:rect l="0" t="0" r="r" b="b"/>
                <a:pathLst>
                  <a:path w="58" h="39">
                    <a:moveTo>
                      <a:pt x="0" y="6"/>
                    </a:moveTo>
                    <a:lnTo>
                      <a:pt x="58" y="0"/>
                    </a:lnTo>
                    <a:lnTo>
                      <a:pt x="58" y="27"/>
                    </a:lnTo>
                    <a:lnTo>
                      <a:pt x="0" y="39"/>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7" name="Freeform 1365"/>
              <p:cNvSpPr/>
              <p:nvPr/>
            </p:nvSpPr>
            <p:spPr bwMode="auto">
              <a:xfrm>
                <a:off x="5394" y="1938"/>
                <a:ext cx="14" cy="27"/>
              </a:xfrm>
              <a:custGeom>
                <a:avLst/>
                <a:gdLst>
                  <a:gd name="T0" fmla="*/ 14 w 14"/>
                  <a:gd name="T1" fmla="*/ 0 h 27"/>
                  <a:gd name="T2" fmla="*/ 14 w 14"/>
                  <a:gd name="T3" fmla="*/ 22 h 27"/>
                  <a:gd name="T4" fmla="*/ 0 w 14"/>
                  <a:gd name="T5" fmla="*/ 27 h 27"/>
                  <a:gd name="T6" fmla="*/ 0 w 14"/>
                  <a:gd name="T7" fmla="*/ 2 h 27"/>
                  <a:gd name="T8" fmla="*/ 14 w 14"/>
                  <a:gd name="T9" fmla="*/ 0 h 27"/>
                </a:gdLst>
                <a:ahLst/>
                <a:cxnLst>
                  <a:cxn ang="0">
                    <a:pos x="T0" y="T1"/>
                  </a:cxn>
                  <a:cxn ang="0">
                    <a:pos x="T2" y="T3"/>
                  </a:cxn>
                  <a:cxn ang="0">
                    <a:pos x="T4" y="T5"/>
                  </a:cxn>
                  <a:cxn ang="0">
                    <a:pos x="T6" y="T7"/>
                  </a:cxn>
                  <a:cxn ang="0">
                    <a:pos x="T8" y="T9"/>
                  </a:cxn>
                </a:cxnLst>
                <a:rect l="0" t="0" r="r" b="b"/>
                <a:pathLst>
                  <a:path w="14" h="27">
                    <a:moveTo>
                      <a:pt x="14" y="0"/>
                    </a:moveTo>
                    <a:lnTo>
                      <a:pt x="14" y="22"/>
                    </a:lnTo>
                    <a:lnTo>
                      <a:pt x="0" y="27"/>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8" name="Freeform 1366"/>
              <p:cNvSpPr/>
              <p:nvPr/>
            </p:nvSpPr>
            <p:spPr bwMode="auto">
              <a:xfrm>
                <a:off x="5422" y="1930"/>
                <a:ext cx="52" cy="28"/>
              </a:xfrm>
              <a:custGeom>
                <a:avLst/>
                <a:gdLst>
                  <a:gd name="T0" fmla="*/ 52 w 52"/>
                  <a:gd name="T1" fmla="*/ 0 h 28"/>
                  <a:gd name="T2" fmla="*/ 52 w 52"/>
                  <a:gd name="T3" fmla="*/ 16 h 28"/>
                  <a:gd name="T4" fmla="*/ 2 w 52"/>
                  <a:gd name="T5" fmla="*/ 28 h 28"/>
                  <a:gd name="T6" fmla="*/ 2 w 52"/>
                  <a:gd name="T7" fmla="*/ 8 h 28"/>
                  <a:gd name="T8" fmla="*/ 0 w 52"/>
                  <a:gd name="T9" fmla="*/ 6 h 28"/>
                  <a:gd name="T10" fmla="*/ 2 w 52"/>
                  <a:gd name="T11" fmla="*/ 6 h 28"/>
                  <a:gd name="T12" fmla="*/ 52 w 52"/>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2" h="28">
                    <a:moveTo>
                      <a:pt x="52" y="0"/>
                    </a:moveTo>
                    <a:lnTo>
                      <a:pt x="52" y="16"/>
                    </a:lnTo>
                    <a:lnTo>
                      <a:pt x="2" y="28"/>
                    </a:lnTo>
                    <a:lnTo>
                      <a:pt x="2" y="8"/>
                    </a:lnTo>
                    <a:lnTo>
                      <a:pt x="0" y="6"/>
                    </a:lnTo>
                    <a:lnTo>
                      <a:pt x="2" y="6"/>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19" name="Freeform 1367"/>
              <p:cNvSpPr/>
              <p:nvPr/>
            </p:nvSpPr>
            <p:spPr bwMode="auto">
              <a:xfrm>
                <a:off x="5320" y="1997"/>
                <a:ext cx="30" cy="38"/>
              </a:xfrm>
              <a:custGeom>
                <a:avLst/>
                <a:gdLst>
                  <a:gd name="T0" fmla="*/ 0 w 30"/>
                  <a:gd name="T1" fmla="*/ 6 h 38"/>
                  <a:gd name="T2" fmla="*/ 30 w 30"/>
                  <a:gd name="T3" fmla="*/ 0 h 38"/>
                  <a:gd name="T4" fmla="*/ 30 w 30"/>
                  <a:gd name="T5" fmla="*/ 28 h 38"/>
                  <a:gd name="T6" fmla="*/ 0 w 30"/>
                  <a:gd name="T7" fmla="*/ 38 h 38"/>
                  <a:gd name="T8" fmla="*/ 0 w 30"/>
                  <a:gd name="T9" fmla="*/ 6 h 38"/>
                </a:gdLst>
                <a:ahLst/>
                <a:cxnLst>
                  <a:cxn ang="0">
                    <a:pos x="T0" y="T1"/>
                  </a:cxn>
                  <a:cxn ang="0">
                    <a:pos x="T2" y="T3"/>
                  </a:cxn>
                  <a:cxn ang="0">
                    <a:pos x="T4" y="T5"/>
                  </a:cxn>
                  <a:cxn ang="0">
                    <a:pos x="T6" y="T7"/>
                  </a:cxn>
                  <a:cxn ang="0">
                    <a:pos x="T8" y="T9"/>
                  </a:cxn>
                </a:cxnLst>
                <a:rect l="0" t="0" r="r" b="b"/>
                <a:pathLst>
                  <a:path w="30" h="38">
                    <a:moveTo>
                      <a:pt x="0" y="6"/>
                    </a:moveTo>
                    <a:lnTo>
                      <a:pt x="30" y="0"/>
                    </a:lnTo>
                    <a:lnTo>
                      <a:pt x="30"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0" name="Freeform 1368"/>
              <p:cNvSpPr/>
              <p:nvPr/>
            </p:nvSpPr>
            <p:spPr bwMode="auto">
              <a:xfrm>
                <a:off x="5364" y="1987"/>
                <a:ext cx="30" cy="34"/>
              </a:xfrm>
              <a:custGeom>
                <a:avLst/>
                <a:gdLst>
                  <a:gd name="T0" fmla="*/ 30 w 30"/>
                  <a:gd name="T1" fmla="*/ 0 h 34"/>
                  <a:gd name="T2" fmla="*/ 30 w 30"/>
                  <a:gd name="T3" fmla="*/ 24 h 34"/>
                  <a:gd name="T4" fmla="*/ 0 w 30"/>
                  <a:gd name="T5" fmla="*/ 34 h 34"/>
                  <a:gd name="T6" fmla="*/ 0 w 30"/>
                  <a:gd name="T7" fmla="*/ 6 h 34"/>
                  <a:gd name="T8" fmla="*/ 30 w 30"/>
                  <a:gd name="T9" fmla="*/ 0 h 34"/>
                </a:gdLst>
                <a:ahLst/>
                <a:cxnLst>
                  <a:cxn ang="0">
                    <a:pos x="T0" y="T1"/>
                  </a:cxn>
                  <a:cxn ang="0">
                    <a:pos x="T2" y="T3"/>
                  </a:cxn>
                  <a:cxn ang="0">
                    <a:pos x="T4" y="T5"/>
                  </a:cxn>
                  <a:cxn ang="0">
                    <a:pos x="T6" y="T7"/>
                  </a:cxn>
                  <a:cxn ang="0">
                    <a:pos x="T8" y="T9"/>
                  </a:cxn>
                </a:cxnLst>
                <a:rect l="0" t="0" r="r" b="b"/>
                <a:pathLst>
                  <a:path w="30" h="34">
                    <a:moveTo>
                      <a:pt x="30" y="0"/>
                    </a:moveTo>
                    <a:lnTo>
                      <a:pt x="30" y="24"/>
                    </a:lnTo>
                    <a:lnTo>
                      <a:pt x="0" y="34"/>
                    </a:lnTo>
                    <a:lnTo>
                      <a:pt x="0" y="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1" name="Freeform 1369"/>
              <p:cNvSpPr/>
              <p:nvPr/>
            </p:nvSpPr>
            <p:spPr bwMode="auto">
              <a:xfrm>
                <a:off x="5424" y="1977"/>
                <a:ext cx="20" cy="24"/>
              </a:xfrm>
              <a:custGeom>
                <a:avLst/>
                <a:gdLst>
                  <a:gd name="T0" fmla="*/ 0 w 20"/>
                  <a:gd name="T1" fmla="*/ 4 h 24"/>
                  <a:gd name="T2" fmla="*/ 20 w 20"/>
                  <a:gd name="T3" fmla="*/ 0 h 24"/>
                  <a:gd name="T4" fmla="*/ 20 w 20"/>
                  <a:gd name="T5" fmla="*/ 18 h 24"/>
                  <a:gd name="T6" fmla="*/ 0 w 20"/>
                  <a:gd name="T7" fmla="*/ 24 h 24"/>
                  <a:gd name="T8" fmla="*/ 0 w 20"/>
                  <a:gd name="T9" fmla="*/ 4 h 24"/>
                  <a:gd name="T10" fmla="*/ 0 w 20"/>
                  <a:gd name="T11" fmla="*/ 4 h 24"/>
                  <a:gd name="T12" fmla="*/ 0 w 20"/>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0" y="4"/>
                    </a:moveTo>
                    <a:lnTo>
                      <a:pt x="20" y="0"/>
                    </a:lnTo>
                    <a:lnTo>
                      <a:pt x="20" y="18"/>
                    </a:lnTo>
                    <a:lnTo>
                      <a:pt x="0" y="24"/>
                    </a:lnTo>
                    <a:lnTo>
                      <a:pt x="0" y="4"/>
                    </a:lnTo>
                    <a:lnTo>
                      <a:pt x="0" y="4"/>
                    </a:lnTo>
                    <a:lnTo>
                      <a:pt x="0" y="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2" name="Freeform 1370"/>
              <p:cNvSpPr/>
              <p:nvPr/>
            </p:nvSpPr>
            <p:spPr bwMode="auto">
              <a:xfrm>
                <a:off x="5460" y="1971"/>
                <a:ext cx="14" cy="20"/>
              </a:xfrm>
              <a:custGeom>
                <a:avLst/>
                <a:gdLst>
                  <a:gd name="T0" fmla="*/ 14 w 14"/>
                  <a:gd name="T1" fmla="*/ 0 h 20"/>
                  <a:gd name="T2" fmla="*/ 14 w 14"/>
                  <a:gd name="T3" fmla="*/ 14 h 20"/>
                  <a:gd name="T4" fmla="*/ 0 w 14"/>
                  <a:gd name="T5" fmla="*/ 20 h 20"/>
                  <a:gd name="T6" fmla="*/ 0 w 14"/>
                  <a:gd name="T7" fmla="*/ 2 h 20"/>
                  <a:gd name="T8" fmla="*/ 14 w 14"/>
                  <a:gd name="T9" fmla="*/ 0 h 20"/>
                </a:gdLst>
                <a:ahLst/>
                <a:cxnLst>
                  <a:cxn ang="0">
                    <a:pos x="T0" y="T1"/>
                  </a:cxn>
                  <a:cxn ang="0">
                    <a:pos x="T2" y="T3"/>
                  </a:cxn>
                  <a:cxn ang="0">
                    <a:pos x="T4" y="T5"/>
                  </a:cxn>
                  <a:cxn ang="0">
                    <a:pos x="T6" y="T7"/>
                  </a:cxn>
                  <a:cxn ang="0">
                    <a:pos x="T8" y="T9"/>
                  </a:cxn>
                </a:cxnLst>
                <a:rect l="0" t="0" r="r" b="b"/>
                <a:pathLst>
                  <a:path w="14" h="20">
                    <a:moveTo>
                      <a:pt x="14" y="0"/>
                    </a:moveTo>
                    <a:lnTo>
                      <a:pt x="14" y="14"/>
                    </a:lnTo>
                    <a:lnTo>
                      <a:pt x="0" y="20"/>
                    </a:lnTo>
                    <a:lnTo>
                      <a:pt x="0" y="2"/>
                    </a:lnTo>
                    <a:lnTo>
                      <a:pt x="1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3" name="Freeform 1371"/>
              <p:cNvSpPr/>
              <p:nvPr/>
            </p:nvSpPr>
            <p:spPr bwMode="auto">
              <a:xfrm>
                <a:off x="5320" y="2055"/>
                <a:ext cx="22" cy="38"/>
              </a:xfrm>
              <a:custGeom>
                <a:avLst/>
                <a:gdLst>
                  <a:gd name="T0" fmla="*/ 0 w 22"/>
                  <a:gd name="T1" fmla="*/ 6 h 38"/>
                  <a:gd name="T2" fmla="*/ 22 w 22"/>
                  <a:gd name="T3" fmla="*/ 0 h 38"/>
                  <a:gd name="T4" fmla="*/ 22 w 22"/>
                  <a:gd name="T5" fmla="*/ 28 h 38"/>
                  <a:gd name="T6" fmla="*/ 0 w 22"/>
                  <a:gd name="T7" fmla="*/ 38 h 38"/>
                  <a:gd name="T8" fmla="*/ 0 w 22"/>
                  <a:gd name="T9" fmla="*/ 6 h 38"/>
                </a:gdLst>
                <a:ahLst/>
                <a:cxnLst>
                  <a:cxn ang="0">
                    <a:pos x="T0" y="T1"/>
                  </a:cxn>
                  <a:cxn ang="0">
                    <a:pos x="T2" y="T3"/>
                  </a:cxn>
                  <a:cxn ang="0">
                    <a:pos x="T4" y="T5"/>
                  </a:cxn>
                  <a:cxn ang="0">
                    <a:pos x="T6" y="T7"/>
                  </a:cxn>
                  <a:cxn ang="0">
                    <a:pos x="T8" y="T9"/>
                  </a:cxn>
                </a:cxnLst>
                <a:rect l="0" t="0" r="r" b="b"/>
                <a:pathLst>
                  <a:path w="22" h="38">
                    <a:moveTo>
                      <a:pt x="0" y="6"/>
                    </a:moveTo>
                    <a:lnTo>
                      <a:pt x="22" y="0"/>
                    </a:lnTo>
                    <a:lnTo>
                      <a:pt x="22" y="28"/>
                    </a:lnTo>
                    <a:lnTo>
                      <a:pt x="0" y="3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4" name="Freeform 1372"/>
              <p:cNvSpPr/>
              <p:nvPr/>
            </p:nvSpPr>
            <p:spPr bwMode="auto">
              <a:xfrm>
                <a:off x="5358" y="2027"/>
                <a:ext cx="64" cy="50"/>
              </a:xfrm>
              <a:custGeom>
                <a:avLst/>
                <a:gdLst>
                  <a:gd name="T0" fmla="*/ 64 w 64"/>
                  <a:gd name="T1" fmla="*/ 0 h 50"/>
                  <a:gd name="T2" fmla="*/ 64 w 64"/>
                  <a:gd name="T3" fmla="*/ 20 h 50"/>
                  <a:gd name="T4" fmla="*/ 0 w 64"/>
                  <a:gd name="T5" fmla="*/ 50 h 50"/>
                  <a:gd name="T6" fmla="*/ 0 w 64"/>
                  <a:gd name="T7" fmla="*/ 22 h 50"/>
                  <a:gd name="T8" fmla="*/ 64 w 64"/>
                  <a:gd name="T9" fmla="*/ 0 h 50"/>
                </a:gdLst>
                <a:ahLst/>
                <a:cxnLst>
                  <a:cxn ang="0">
                    <a:pos x="T0" y="T1"/>
                  </a:cxn>
                  <a:cxn ang="0">
                    <a:pos x="T2" y="T3"/>
                  </a:cxn>
                  <a:cxn ang="0">
                    <a:pos x="T4" y="T5"/>
                  </a:cxn>
                  <a:cxn ang="0">
                    <a:pos x="T6" y="T7"/>
                  </a:cxn>
                  <a:cxn ang="0">
                    <a:pos x="T8" y="T9"/>
                  </a:cxn>
                </a:cxnLst>
                <a:rect l="0" t="0" r="r" b="b"/>
                <a:pathLst>
                  <a:path w="64" h="50">
                    <a:moveTo>
                      <a:pt x="64" y="0"/>
                    </a:moveTo>
                    <a:lnTo>
                      <a:pt x="64" y="20"/>
                    </a:lnTo>
                    <a:lnTo>
                      <a:pt x="0" y="50"/>
                    </a:lnTo>
                    <a:lnTo>
                      <a:pt x="0" y="22"/>
                    </a:lnTo>
                    <a:lnTo>
                      <a:pt x="6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5" name="Freeform 1373"/>
              <p:cNvSpPr/>
              <p:nvPr/>
            </p:nvSpPr>
            <p:spPr bwMode="auto">
              <a:xfrm>
                <a:off x="5436" y="2009"/>
                <a:ext cx="38" cy="32"/>
              </a:xfrm>
              <a:custGeom>
                <a:avLst/>
                <a:gdLst>
                  <a:gd name="T0" fmla="*/ 38 w 38"/>
                  <a:gd name="T1" fmla="*/ 0 h 32"/>
                  <a:gd name="T2" fmla="*/ 38 w 38"/>
                  <a:gd name="T3" fmla="*/ 16 h 32"/>
                  <a:gd name="T4" fmla="*/ 0 w 38"/>
                  <a:gd name="T5" fmla="*/ 32 h 32"/>
                  <a:gd name="T6" fmla="*/ 0 w 38"/>
                  <a:gd name="T7" fmla="*/ 12 h 32"/>
                  <a:gd name="T8" fmla="*/ 38 w 38"/>
                  <a:gd name="T9" fmla="*/ 0 h 32"/>
                </a:gdLst>
                <a:ahLst/>
                <a:cxnLst>
                  <a:cxn ang="0">
                    <a:pos x="T0" y="T1"/>
                  </a:cxn>
                  <a:cxn ang="0">
                    <a:pos x="T2" y="T3"/>
                  </a:cxn>
                  <a:cxn ang="0">
                    <a:pos x="T4" y="T5"/>
                  </a:cxn>
                  <a:cxn ang="0">
                    <a:pos x="T6" y="T7"/>
                  </a:cxn>
                  <a:cxn ang="0">
                    <a:pos x="T8" y="T9"/>
                  </a:cxn>
                </a:cxnLst>
                <a:rect l="0" t="0" r="r" b="b"/>
                <a:pathLst>
                  <a:path w="38" h="32">
                    <a:moveTo>
                      <a:pt x="38" y="0"/>
                    </a:moveTo>
                    <a:lnTo>
                      <a:pt x="38" y="16"/>
                    </a:lnTo>
                    <a:lnTo>
                      <a:pt x="0" y="32"/>
                    </a:lnTo>
                    <a:lnTo>
                      <a:pt x="0" y="12"/>
                    </a:lnTo>
                    <a:lnTo>
                      <a:pt x="3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6" name="Freeform 1374"/>
              <p:cNvSpPr/>
              <p:nvPr/>
            </p:nvSpPr>
            <p:spPr bwMode="auto">
              <a:xfrm>
                <a:off x="5320" y="2097"/>
                <a:ext cx="42" cy="50"/>
              </a:xfrm>
              <a:custGeom>
                <a:avLst/>
                <a:gdLst>
                  <a:gd name="T0" fmla="*/ 0 w 42"/>
                  <a:gd name="T1" fmla="*/ 20 h 50"/>
                  <a:gd name="T2" fmla="*/ 42 w 42"/>
                  <a:gd name="T3" fmla="*/ 0 h 50"/>
                  <a:gd name="T4" fmla="*/ 42 w 42"/>
                  <a:gd name="T5" fmla="*/ 28 h 50"/>
                  <a:gd name="T6" fmla="*/ 0 w 42"/>
                  <a:gd name="T7" fmla="*/ 50 h 50"/>
                  <a:gd name="T8" fmla="*/ 0 w 42"/>
                  <a:gd name="T9" fmla="*/ 20 h 50"/>
                </a:gdLst>
                <a:ahLst/>
                <a:cxnLst>
                  <a:cxn ang="0">
                    <a:pos x="T0" y="T1"/>
                  </a:cxn>
                  <a:cxn ang="0">
                    <a:pos x="T2" y="T3"/>
                  </a:cxn>
                  <a:cxn ang="0">
                    <a:pos x="T4" y="T5"/>
                  </a:cxn>
                  <a:cxn ang="0">
                    <a:pos x="T6" y="T7"/>
                  </a:cxn>
                  <a:cxn ang="0">
                    <a:pos x="T8" y="T9"/>
                  </a:cxn>
                </a:cxnLst>
                <a:rect l="0" t="0" r="r" b="b"/>
                <a:pathLst>
                  <a:path w="42" h="50">
                    <a:moveTo>
                      <a:pt x="0" y="20"/>
                    </a:moveTo>
                    <a:lnTo>
                      <a:pt x="42" y="0"/>
                    </a:lnTo>
                    <a:lnTo>
                      <a:pt x="42" y="28"/>
                    </a:lnTo>
                    <a:lnTo>
                      <a:pt x="0" y="50"/>
                    </a:lnTo>
                    <a:lnTo>
                      <a:pt x="0" y="2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7" name="Freeform 1375"/>
              <p:cNvSpPr/>
              <p:nvPr/>
            </p:nvSpPr>
            <p:spPr bwMode="auto">
              <a:xfrm>
                <a:off x="5392" y="2063"/>
                <a:ext cx="50" cy="46"/>
              </a:xfrm>
              <a:custGeom>
                <a:avLst/>
                <a:gdLst>
                  <a:gd name="T0" fmla="*/ 0 w 50"/>
                  <a:gd name="T1" fmla="*/ 22 h 46"/>
                  <a:gd name="T2" fmla="*/ 50 w 50"/>
                  <a:gd name="T3" fmla="*/ 0 h 46"/>
                  <a:gd name="T4" fmla="*/ 50 w 50"/>
                  <a:gd name="T5" fmla="*/ 20 h 46"/>
                  <a:gd name="T6" fmla="*/ 0 w 50"/>
                  <a:gd name="T7" fmla="*/ 46 h 46"/>
                  <a:gd name="T8" fmla="*/ 0 w 50"/>
                  <a:gd name="T9" fmla="*/ 22 h 46"/>
                </a:gdLst>
                <a:ahLst/>
                <a:cxnLst>
                  <a:cxn ang="0">
                    <a:pos x="T0" y="T1"/>
                  </a:cxn>
                  <a:cxn ang="0">
                    <a:pos x="T2" y="T3"/>
                  </a:cxn>
                  <a:cxn ang="0">
                    <a:pos x="T4" y="T5"/>
                  </a:cxn>
                  <a:cxn ang="0">
                    <a:pos x="T6" y="T7"/>
                  </a:cxn>
                  <a:cxn ang="0">
                    <a:pos x="T8" y="T9"/>
                  </a:cxn>
                </a:cxnLst>
                <a:rect l="0" t="0" r="r" b="b"/>
                <a:pathLst>
                  <a:path w="50" h="46">
                    <a:moveTo>
                      <a:pt x="0" y="22"/>
                    </a:moveTo>
                    <a:lnTo>
                      <a:pt x="50" y="0"/>
                    </a:lnTo>
                    <a:lnTo>
                      <a:pt x="50" y="20"/>
                    </a:lnTo>
                    <a:lnTo>
                      <a:pt x="0" y="46"/>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8" name="Freeform 1376"/>
              <p:cNvSpPr/>
              <p:nvPr/>
            </p:nvSpPr>
            <p:spPr bwMode="auto">
              <a:xfrm>
                <a:off x="5456" y="2049"/>
                <a:ext cx="18" cy="26"/>
              </a:xfrm>
              <a:custGeom>
                <a:avLst/>
                <a:gdLst>
                  <a:gd name="T0" fmla="*/ 18 w 18"/>
                  <a:gd name="T1" fmla="*/ 0 h 26"/>
                  <a:gd name="T2" fmla="*/ 18 w 18"/>
                  <a:gd name="T3" fmla="*/ 16 h 26"/>
                  <a:gd name="T4" fmla="*/ 0 w 18"/>
                  <a:gd name="T5" fmla="*/ 26 h 26"/>
                  <a:gd name="T6" fmla="*/ 0 w 18"/>
                  <a:gd name="T7" fmla="*/ 8 h 26"/>
                  <a:gd name="T8" fmla="*/ 18 w 18"/>
                  <a:gd name="T9" fmla="*/ 0 h 26"/>
                </a:gdLst>
                <a:ahLst/>
                <a:cxnLst>
                  <a:cxn ang="0">
                    <a:pos x="T0" y="T1"/>
                  </a:cxn>
                  <a:cxn ang="0">
                    <a:pos x="T2" y="T3"/>
                  </a:cxn>
                  <a:cxn ang="0">
                    <a:pos x="T4" y="T5"/>
                  </a:cxn>
                  <a:cxn ang="0">
                    <a:pos x="T6" y="T7"/>
                  </a:cxn>
                  <a:cxn ang="0">
                    <a:pos x="T8" y="T9"/>
                  </a:cxn>
                </a:cxnLst>
                <a:rect l="0" t="0" r="r" b="b"/>
                <a:pathLst>
                  <a:path w="18" h="26">
                    <a:moveTo>
                      <a:pt x="18" y="0"/>
                    </a:moveTo>
                    <a:lnTo>
                      <a:pt x="18" y="16"/>
                    </a:lnTo>
                    <a:lnTo>
                      <a:pt x="0" y="26"/>
                    </a:lnTo>
                    <a:lnTo>
                      <a:pt x="0" y="8"/>
                    </a:lnTo>
                    <a:lnTo>
                      <a:pt x="1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29" name="Freeform 1377"/>
              <p:cNvSpPr/>
              <p:nvPr/>
            </p:nvSpPr>
            <p:spPr bwMode="auto">
              <a:xfrm>
                <a:off x="5320" y="2159"/>
                <a:ext cx="24" cy="44"/>
              </a:xfrm>
              <a:custGeom>
                <a:avLst/>
                <a:gdLst>
                  <a:gd name="T0" fmla="*/ 0 w 24"/>
                  <a:gd name="T1" fmla="*/ 14 h 44"/>
                  <a:gd name="T2" fmla="*/ 24 w 24"/>
                  <a:gd name="T3" fmla="*/ 0 h 44"/>
                  <a:gd name="T4" fmla="*/ 24 w 24"/>
                  <a:gd name="T5" fmla="*/ 30 h 44"/>
                  <a:gd name="T6" fmla="*/ 0 w 24"/>
                  <a:gd name="T7" fmla="*/ 44 h 44"/>
                  <a:gd name="T8" fmla="*/ 0 w 24"/>
                  <a:gd name="T9" fmla="*/ 14 h 44"/>
                </a:gdLst>
                <a:ahLst/>
                <a:cxnLst>
                  <a:cxn ang="0">
                    <a:pos x="T0" y="T1"/>
                  </a:cxn>
                  <a:cxn ang="0">
                    <a:pos x="T2" y="T3"/>
                  </a:cxn>
                  <a:cxn ang="0">
                    <a:pos x="T4" y="T5"/>
                  </a:cxn>
                  <a:cxn ang="0">
                    <a:pos x="T6" y="T7"/>
                  </a:cxn>
                  <a:cxn ang="0">
                    <a:pos x="T8" y="T9"/>
                  </a:cxn>
                </a:cxnLst>
                <a:rect l="0" t="0" r="r" b="b"/>
                <a:pathLst>
                  <a:path w="24" h="44">
                    <a:moveTo>
                      <a:pt x="0" y="14"/>
                    </a:moveTo>
                    <a:lnTo>
                      <a:pt x="24" y="0"/>
                    </a:lnTo>
                    <a:lnTo>
                      <a:pt x="24" y="30"/>
                    </a:lnTo>
                    <a:lnTo>
                      <a:pt x="0" y="44"/>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0" name="Freeform 1378"/>
              <p:cNvSpPr/>
              <p:nvPr/>
            </p:nvSpPr>
            <p:spPr bwMode="auto">
              <a:xfrm>
                <a:off x="5360" y="2133"/>
                <a:ext cx="34" cy="46"/>
              </a:xfrm>
              <a:custGeom>
                <a:avLst/>
                <a:gdLst>
                  <a:gd name="T0" fmla="*/ 34 w 34"/>
                  <a:gd name="T1" fmla="*/ 0 h 46"/>
                  <a:gd name="T2" fmla="*/ 34 w 34"/>
                  <a:gd name="T3" fmla="*/ 24 h 46"/>
                  <a:gd name="T4" fmla="*/ 0 w 34"/>
                  <a:gd name="T5" fmla="*/ 46 h 46"/>
                  <a:gd name="T6" fmla="*/ 0 w 34"/>
                  <a:gd name="T7" fmla="*/ 18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4"/>
                    </a:lnTo>
                    <a:lnTo>
                      <a:pt x="0" y="46"/>
                    </a:lnTo>
                    <a:lnTo>
                      <a:pt x="0" y="18"/>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1" name="Freeform 1379"/>
              <p:cNvSpPr/>
              <p:nvPr/>
            </p:nvSpPr>
            <p:spPr bwMode="auto">
              <a:xfrm>
                <a:off x="5420" y="2113"/>
                <a:ext cx="12" cy="28"/>
              </a:xfrm>
              <a:custGeom>
                <a:avLst/>
                <a:gdLst>
                  <a:gd name="T0" fmla="*/ 0 w 12"/>
                  <a:gd name="T1" fmla="*/ 6 h 28"/>
                  <a:gd name="T2" fmla="*/ 12 w 12"/>
                  <a:gd name="T3" fmla="*/ 0 h 28"/>
                  <a:gd name="T4" fmla="*/ 12 w 12"/>
                  <a:gd name="T5" fmla="*/ 20 h 28"/>
                  <a:gd name="T6" fmla="*/ 0 w 12"/>
                  <a:gd name="T7" fmla="*/ 28 h 28"/>
                  <a:gd name="T8" fmla="*/ 0 w 12"/>
                  <a:gd name="T9" fmla="*/ 6 h 28"/>
                </a:gdLst>
                <a:ahLst/>
                <a:cxnLst>
                  <a:cxn ang="0">
                    <a:pos x="T0" y="T1"/>
                  </a:cxn>
                  <a:cxn ang="0">
                    <a:pos x="T2" y="T3"/>
                  </a:cxn>
                  <a:cxn ang="0">
                    <a:pos x="T4" y="T5"/>
                  </a:cxn>
                  <a:cxn ang="0">
                    <a:pos x="T6" y="T7"/>
                  </a:cxn>
                  <a:cxn ang="0">
                    <a:pos x="T8" y="T9"/>
                  </a:cxn>
                </a:cxnLst>
                <a:rect l="0" t="0" r="r" b="b"/>
                <a:pathLst>
                  <a:path w="12" h="28">
                    <a:moveTo>
                      <a:pt x="0" y="6"/>
                    </a:moveTo>
                    <a:lnTo>
                      <a:pt x="12" y="0"/>
                    </a:lnTo>
                    <a:lnTo>
                      <a:pt x="12" y="20"/>
                    </a:lnTo>
                    <a:lnTo>
                      <a:pt x="0" y="28"/>
                    </a:lnTo>
                    <a:lnTo>
                      <a:pt x="0" y="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2" name="Freeform 1380"/>
              <p:cNvSpPr/>
              <p:nvPr/>
            </p:nvSpPr>
            <p:spPr bwMode="auto">
              <a:xfrm>
                <a:off x="5446" y="2091"/>
                <a:ext cx="28" cy="32"/>
              </a:xfrm>
              <a:custGeom>
                <a:avLst/>
                <a:gdLst>
                  <a:gd name="T0" fmla="*/ 28 w 28"/>
                  <a:gd name="T1" fmla="*/ 0 h 32"/>
                  <a:gd name="T2" fmla="*/ 28 w 28"/>
                  <a:gd name="T3" fmla="*/ 16 h 32"/>
                  <a:gd name="T4" fmla="*/ 0 w 28"/>
                  <a:gd name="T5" fmla="*/ 32 h 32"/>
                  <a:gd name="T6" fmla="*/ 0 w 28"/>
                  <a:gd name="T7" fmla="*/ 14 h 32"/>
                  <a:gd name="T8" fmla="*/ 28 w 28"/>
                  <a:gd name="T9" fmla="*/ 0 h 32"/>
                </a:gdLst>
                <a:ahLst/>
                <a:cxnLst>
                  <a:cxn ang="0">
                    <a:pos x="T0" y="T1"/>
                  </a:cxn>
                  <a:cxn ang="0">
                    <a:pos x="T2" y="T3"/>
                  </a:cxn>
                  <a:cxn ang="0">
                    <a:pos x="T4" y="T5"/>
                  </a:cxn>
                  <a:cxn ang="0">
                    <a:pos x="T6" y="T7"/>
                  </a:cxn>
                  <a:cxn ang="0">
                    <a:pos x="T8" y="T9"/>
                  </a:cxn>
                </a:cxnLst>
                <a:rect l="0" t="0" r="r" b="b"/>
                <a:pathLst>
                  <a:path w="28" h="32">
                    <a:moveTo>
                      <a:pt x="28" y="0"/>
                    </a:moveTo>
                    <a:lnTo>
                      <a:pt x="28" y="16"/>
                    </a:lnTo>
                    <a:lnTo>
                      <a:pt x="0" y="32"/>
                    </a:lnTo>
                    <a:lnTo>
                      <a:pt x="0" y="1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3" name="Freeform 1381"/>
              <p:cNvSpPr/>
              <p:nvPr/>
            </p:nvSpPr>
            <p:spPr bwMode="auto">
              <a:xfrm>
                <a:off x="5320" y="2201"/>
                <a:ext cx="40" cy="54"/>
              </a:xfrm>
              <a:custGeom>
                <a:avLst/>
                <a:gdLst>
                  <a:gd name="T0" fmla="*/ 0 w 40"/>
                  <a:gd name="T1" fmla="*/ 22 h 54"/>
                  <a:gd name="T2" fmla="*/ 40 w 40"/>
                  <a:gd name="T3" fmla="*/ 0 h 54"/>
                  <a:gd name="T4" fmla="*/ 40 w 40"/>
                  <a:gd name="T5" fmla="*/ 26 h 54"/>
                  <a:gd name="T6" fmla="*/ 0 w 40"/>
                  <a:gd name="T7" fmla="*/ 54 h 54"/>
                  <a:gd name="T8" fmla="*/ 0 w 40"/>
                  <a:gd name="T9" fmla="*/ 22 h 54"/>
                </a:gdLst>
                <a:ahLst/>
                <a:cxnLst>
                  <a:cxn ang="0">
                    <a:pos x="T0" y="T1"/>
                  </a:cxn>
                  <a:cxn ang="0">
                    <a:pos x="T2" y="T3"/>
                  </a:cxn>
                  <a:cxn ang="0">
                    <a:pos x="T4" y="T5"/>
                  </a:cxn>
                  <a:cxn ang="0">
                    <a:pos x="T6" y="T7"/>
                  </a:cxn>
                  <a:cxn ang="0">
                    <a:pos x="T8" y="T9"/>
                  </a:cxn>
                </a:cxnLst>
                <a:rect l="0" t="0" r="r" b="b"/>
                <a:pathLst>
                  <a:path w="40" h="54">
                    <a:moveTo>
                      <a:pt x="0" y="22"/>
                    </a:moveTo>
                    <a:lnTo>
                      <a:pt x="40" y="0"/>
                    </a:lnTo>
                    <a:lnTo>
                      <a:pt x="40" y="26"/>
                    </a:lnTo>
                    <a:lnTo>
                      <a:pt x="0" y="54"/>
                    </a:lnTo>
                    <a:lnTo>
                      <a:pt x="0" y="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4" name="Freeform 1382"/>
              <p:cNvSpPr/>
              <p:nvPr/>
            </p:nvSpPr>
            <p:spPr bwMode="auto">
              <a:xfrm>
                <a:off x="5374" y="2171"/>
                <a:ext cx="34" cy="46"/>
              </a:xfrm>
              <a:custGeom>
                <a:avLst/>
                <a:gdLst>
                  <a:gd name="T0" fmla="*/ 34 w 34"/>
                  <a:gd name="T1" fmla="*/ 0 h 46"/>
                  <a:gd name="T2" fmla="*/ 34 w 34"/>
                  <a:gd name="T3" fmla="*/ 22 h 46"/>
                  <a:gd name="T4" fmla="*/ 0 w 34"/>
                  <a:gd name="T5" fmla="*/ 46 h 46"/>
                  <a:gd name="T6" fmla="*/ 0 w 34"/>
                  <a:gd name="T7" fmla="*/ 20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22"/>
                    </a:lnTo>
                    <a:lnTo>
                      <a:pt x="0" y="46"/>
                    </a:lnTo>
                    <a:lnTo>
                      <a:pt x="0" y="20"/>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5" name="Freeform 1383"/>
              <p:cNvSpPr/>
              <p:nvPr/>
            </p:nvSpPr>
            <p:spPr bwMode="auto">
              <a:xfrm>
                <a:off x="5424" y="2133"/>
                <a:ext cx="50" cy="50"/>
              </a:xfrm>
              <a:custGeom>
                <a:avLst/>
                <a:gdLst>
                  <a:gd name="T0" fmla="*/ 50 w 50"/>
                  <a:gd name="T1" fmla="*/ 0 h 50"/>
                  <a:gd name="T2" fmla="*/ 50 w 50"/>
                  <a:gd name="T3" fmla="*/ 16 h 50"/>
                  <a:gd name="T4" fmla="*/ 0 w 50"/>
                  <a:gd name="T5" fmla="*/ 50 h 50"/>
                  <a:gd name="T6" fmla="*/ 0 w 50"/>
                  <a:gd name="T7" fmla="*/ 30 h 50"/>
                  <a:gd name="T8" fmla="*/ 50 w 50"/>
                  <a:gd name="T9" fmla="*/ 0 h 50"/>
                </a:gdLst>
                <a:ahLst/>
                <a:cxnLst>
                  <a:cxn ang="0">
                    <a:pos x="T0" y="T1"/>
                  </a:cxn>
                  <a:cxn ang="0">
                    <a:pos x="T2" y="T3"/>
                  </a:cxn>
                  <a:cxn ang="0">
                    <a:pos x="T4" y="T5"/>
                  </a:cxn>
                  <a:cxn ang="0">
                    <a:pos x="T6" y="T7"/>
                  </a:cxn>
                  <a:cxn ang="0">
                    <a:pos x="T8" y="T9"/>
                  </a:cxn>
                </a:cxnLst>
                <a:rect l="0" t="0" r="r" b="b"/>
                <a:pathLst>
                  <a:path w="50" h="50">
                    <a:moveTo>
                      <a:pt x="50" y="0"/>
                    </a:moveTo>
                    <a:lnTo>
                      <a:pt x="50" y="16"/>
                    </a:lnTo>
                    <a:lnTo>
                      <a:pt x="0" y="50"/>
                    </a:lnTo>
                    <a:lnTo>
                      <a:pt x="0" y="30"/>
                    </a:lnTo>
                    <a:lnTo>
                      <a:pt x="5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6" name="Freeform 1384"/>
              <p:cNvSpPr/>
              <p:nvPr/>
            </p:nvSpPr>
            <p:spPr bwMode="auto">
              <a:xfrm>
                <a:off x="5320" y="2259"/>
                <a:ext cx="22" cy="46"/>
              </a:xfrm>
              <a:custGeom>
                <a:avLst/>
                <a:gdLst>
                  <a:gd name="T0" fmla="*/ 0 w 22"/>
                  <a:gd name="T1" fmla="*/ 16 h 46"/>
                  <a:gd name="T2" fmla="*/ 22 w 22"/>
                  <a:gd name="T3" fmla="*/ 0 h 46"/>
                  <a:gd name="T4" fmla="*/ 22 w 22"/>
                  <a:gd name="T5" fmla="*/ 30 h 46"/>
                  <a:gd name="T6" fmla="*/ 0 w 22"/>
                  <a:gd name="T7" fmla="*/ 46 h 46"/>
                  <a:gd name="T8" fmla="*/ 0 w 22"/>
                  <a:gd name="T9" fmla="*/ 16 h 46"/>
                </a:gdLst>
                <a:ahLst/>
                <a:cxnLst>
                  <a:cxn ang="0">
                    <a:pos x="T0" y="T1"/>
                  </a:cxn>
                  <a:cxn ang="0">
                    <a:pos x="T2" y="T3"/>
                  </a:cxn>
                  <a:cxn ang="0">
                    <a:pos x="T4" y="T5"/>
                  </a:cxn>
                  <a:cxn ang="0">
                    <a:pos x="T6" y="T7"/>
                  </a:cxn>
                  <a:cxn ang="0">
                    <a:pos x="T8" y="T9"/>
                  </a:cxn>
                </a:cxnLst>
                <a:rect l="0" t="0" r="r" b="b"/>
                <a:pathLst>
                  <a:path w="22" h="46">
                    <a:moveTo>
                      <a:pt x="0" y="16"/>
                    </a:moveTo>
                    <a:lnTo>
                      <a:pt x="22" y="0"/>
                    </a:lnTo>
                    <a:lnTo>
                      <a:pt x="22" y="30"/>
                    </a:lnTo>
                    <a:lnTo>
                      <a:pt x="0" y="46"/>
                    </a:lnTo>
                    <a:lnTo>
                      <a:pt x="0" y="1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7" name="Freeform 1385"/>
              <p:cNvSpPr/>
              <p:nvPr/>
            </p:nvSpPr>
            <p:spPr bwMode="auto">
              <a:xfrm>
                <a:off x="5358" y="2195"/>
                <a:ext cx="82" cy="82"/>
              </a:xfrm>
              <a:custGeom>
                <a:avLst/>
                <a:gdLst>
                  <a:gd name="T0" fmla="*/ 82 w 82"/>
                  <a:gd name="T1" fmla="*/ 0 h 82"/>
                  <a:gd name="T2" fmla="*/ 82 w 82"/>
                  <a:gd name="T3" fmla="*/ 20 h 82"/>
                  <a:gd name="T4" fmla="*/ 0 w 82"/>
                  <a:gd name="T5" fmla="*/ 82 h 82"/>
                  <a:gd name="T6" fmla="*/ 0 w 82"/>
                  <a:gd name="T7" fmla="*/ 54 h 82"/>
                  <a:gd name="T8" fmla="*/ 82 w 82"/>
                  <a:gd name="T9" fmla="*/ 0 h 82"/>
                </a:gdLst>
                <a:ahLst/>
                <a:cxnLst>
                  <a:cxn ang="0">
                    <a:pos x="T0" y="T1"/>
                  </a:cxn>
                  <a:cxn ang="0">
                    <a:pos x="T2" y="T3"/>
                  </a:cxn>
                  <a:cxn ang="0">
                    <a:pos x="T4" y="T5"/>
                  </a:cxn>
                  <a:cxn ang="0">
                    <a:pos x="T6" y="T7"/>
                  </a:cxn>
                  <a:cxn ang="0">
                    <a:pos x="T8" y="T9"/>
                  </a:cxn>
                </a:cxnLst>
                <a:rect l="0" t="0" r="r" b="b"/>
                <a:pathLst>
                  <a:path w="82" h="82">
                    <a:moveTo>
                      <a:pt x="82" y="0"/>
                    </a:moveTo>
                    <a:lnTo>
                      <a:pt x="82" y="20"/>
                    </a:lnTo>
                    <a:lnTo>
                      <a:pt x="0" y="82"/>
                    </a:lnTo>
                    <a:lnTo>
                      <a:pt x="0" y="54"/>
                    </a:lnTo>
                    <a:lnTo>
                      <a:pt x="8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8" name="Freeform 1386"/>
              <p:cNvSpPr/>
              <p:nvPr/>
            </p:nvSpPr>
            <p:spPr bwMode="auto">
              <a:xfrm>
                <a:off x="5454" y="2173"/>
                <a:ext cx="20" cy="30"/>
              </a:xfrm>
              <a:custGeom>
                <a:avLst/>
                <a:gdLst>
                  <a:gd name="T0" fmla="*/ 20 w 20"/>
                  <a:gd name="T1" fmla="*/ 0 h 30"/>
                  <a:gd name="T2" fmla="*/ 20 w 20"/>
                  <a:gd name="T3" fmla="*/ 16 h 30"/>
                  <a:gd name="T4" fmla="*/ 0 w 20"/>
                  <a:gd name="T5" fmla="*/ 30 h 30"/>
                  <a:gd name="T6" fmla="*/ 0 w 20"/>
                  <a:gd name="T7" fmla="*/ 12 h 30"/>
                  <a:gd name="T8" fmla="*/ 20 w 20"/>
                  <a:gd name="T9" fmla="*/ 0 h 30"/>
                </a:gdLst>
                <a:ahLst/>
                <a:cxnLst>
                  <a:cxn ang="0">
                    <a:pos x="T0" y="T1"/>
                  </a:cxn>
                  <a:cxn ang="0">
                    <a:pos x="T2" y="T3"/>
                  </a:cxn>
                  <a:cxn ang="0">
                    <a:pos x="T4" y="T5"/>
                  </a:cxn>
                  <a:cxn ang="0">
                    <a:pos x="T6" y="T7"/>
                  </a:cxn>
                  <a:cxn ang="0">
                    <a:pos x="T8" y="T9"/>
                  </a:cxn>
                </a:cxnLst>
                <a:rect l="0" t="0" r="r" b="b"/>
                <a:pathLst>
                  <a:path w="20" h="30">
                    <a:moveTo>
                      <a:pt x="20" y="0"/>
                    </a:moveTo>
                    <a:lnTo>
                      <a:pt x="20" y="16"/>
                    </a:lnTo>
                    <a:lnTo>
                      <a:pt x="0" y="30"/>
                    </a:lnTo>
                    <a:lnTo>
                      <a:pt x="0" y="12"/>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39" name="Freeform 1387"/>
              <p:cNvSpPr/>
              <p:nvPr/>
            </p:nvSpPr>
            <p:spPr bwMode="auto">
              <a:xfrm>
                <a:off x="5392" y="2259"/>
                <a:ext cx="20" cy="38"/>
              </a:xfrm>
              <a:custGeom>
                <a:avLst/>
                <a:gdLst>
                  <a:gd name="T0" fmla="*/ 20 w 20"/>
                  <a:gd name="T1" fmla="*/ 0 h 38"/>
                  <a:gd name="T2" fmla="*/ 20 w 20"/>
                  <a:gd name="T3" fmla="*/ 22 h 38"/>
                  <a:gd name="T4" fmla="*/ 0 w 20"/>
                  <a:gd name="T5" fmla="*/ 38 h 38"/>
                  <a:gd name="T6" fmla="*/ 0 w 20"/>
                  <a:gd name="T7" fmla="*/ 14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lnTo>
                      <a:pt x="20" y="22"/>
                    </a:lnTo>
                    <a:lnTo>
                      <a:pt x="0" y="38"/>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0" name="Freeform 1388"/>
              <p:cNvSpPr/>
              <p:nvPr/>
            </p:nvSpPr>
            <p:spPr bwMode="auto">
              <a:xfrm>
                <a:off x="5454" y="2215"/>
                <a:ext cx="20" cy="32"/>
              </a:xfrm>
              <a:custGeom>
                <a:avLst/>
                <a:gdLst>
                  <a:gd name="T0" fmla="*/ 20 w 20"/>
                  <a:gd name="T1" fmla="*/ 0 h 32"/>
                  <a:gd name="T2" fmla="*/ 20 w 20"/>
                  <a:gd name="T3" fmla="*/ 16 h 32"/>
                  <a:gd name="T4" fmla="*/ 0 w 20"/>
                  <a:gd name="T5" fmla="*/ 32 h 32"/>
                  <a:gd name="T6" fmla="*/ 0 w 20"/>
                  <a:gd name="T7" fmla="*/ 14 h 32"/>
                  <a:gd name="T8" fmla="*/ 20 w 20"/>
                  <a:gd name="T9" fmla="*/ 0 h 32"/>
                </a:gdLst>
                <a:ahLst/>
                <a:cxnLst>
                  <a:cxn ang="0">
                    <a:pos x="T0" y="T1"/>
                  </a:cxn>
                  <a:cxn ang="0">
                    <a:pos x="T2" y="T3"/>
                  </a:cxn>
                  <a:cxn ang="0">
                    <a:pos x="T4" y="T5"/>
                  </a:cxn>
                  <a:cxn ang="0">
                    <a:pos x="T6" y="T7"/>
                  </a:cxn>
                  <a:cxn ang="0">
                    <a:pos x="T8" y="T9"/>
                  </a:cxn>
                </a:cxnLst>
                <a:rect l="0" t="0" r="r" b="b"/>
                <a:pathLst>
                  <a:path w="20" h="32">
                    <a:moveTo>
                      <a:pt x="20" y="0"/>
                    </a:moveTo>
                    <a:lnTo>
                      <a:pt x="20" y="16"/>
                    </a:lnTo>
                    <a:lnTo>
                      <a:pt x="0" y="32"/>
                    </a:lnTo>
                    <a:lnTo>
                      <a:pt x="0" y="14"/>
                    </a:lnTo>
                    <a:lnTo>
                      <a:pt x="2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1" name="Freeform 1389"/>
              <p:cNvSpPr/>
              <p:nvPr/>
            </p:nvSpPr>
            <p:spPr bwMode="auto">
              <a:xfrm>
                <a:off x="5320" y="2349"/>
                <a:ext cx="32" cy="56"/>
              </a:xfrm>
              <a:custGeom>
                <a:avLst/>
                <a:gdLst>
                  <a:gd name="T0" fmla="*/ 0 w 32"/>
                  <a:gd name="T1" fmla="*/ 26 h 56"/>
                  <a:gd name="T2" fmla="*/ 32 w 32"/>
                  <a:gd name="T3" fmla="*/ 0 h 56"/>
                  <a:gd name="T4" fmla="*/ 32 w 32"/>
                  <a:gd name="T5" fmla="*/ 28 h 56"/>
                  <a:gd name="T6" fmla="*/ 0 w 32"/>
                  <a:gd name="T7" fmla="*/ 56 h 56"/>
                  <a:gd name="T8" fmla="*/ 0 w 32"/>
                  <a:gd name="T9" fmla="*/ 26 h 56"/>
                </a:gdLst>
                <a:ahLst/>
                <a:cxnLst>
                  <a:cxn ang="0">
                    <a:pos x="T0" y="T1"/>
                  </a:cxn>
                  <a:cxn ang="0">
                    <a:pos x="T2" y="T3"/>
                  </a:cxn>
                  <a:cxn ang="0">
                    <a:pos x="T4" y="T5"/>
                  </a:cxn>
                  <a:cxn ang="0">
                    <a:pos x="T6" y="T7"/>
                  </a:cxn>
                  <a:cxn ang="0">
                    <a:pos x="T8" y="T9"/>
                  </a:cxn>
                </a:cxnLst>
                <a:rect l="0" t="0" r="r" b="b"/>
                <a:pathLst>
                  <a:path w="32" h="56">
                    <a:moveTo>
                      <a:pt x="0" y="26"/>
                    </a:moveTo>
                    <a:lnTo>
                      <a:pt x="32" y="0"/>
                    </a:lnTo>
                    <a:lnTo>
                      <a:pt x="32" y="28"/>
                    </a:lnTo>
                    <a:lnTo>
                      <a:pt x="0" y="56"/>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2" name="Freeform 1390"/>
              <p:cNvSpPr/>
              <p:nvPr/>
            </p:nvSpPr>
            <p:spPr bwMode="auto">
              <a:xfrm>
                <a:off x="5366" y="2293"/>
                <a:ext cx="58" cy="70"/>
              </a:xfrm>
              <a:custGeom>
                <a:avLst/>
                <a:gdLst>
                  <a:gd name="T0" fmla="*/ 58 w 58"/>
                  <a:gd name="T1" fmla="*/ 0 h 70"/>
                  <a:gd name="T2" fmla="*/ 58 w 58"/>
                  <a:gd name="T3" fmla="*/ 20 h 70"/>
                  <a:gd name="T4" fmla="*/ 0 w 58"/>
                  <a:gd name="T5" fmla="*/ 70 h 70"/>
                  <a:gd name="T6" fmla="*/ 0 w 58"/>
                  <a:gd name="T7" fmla="*/ 44 h 70"/>
                  <a:gd name="T8" fmla="*/ 58 w 58"/>
                  <a:gd name="T9" fmla="*/ 0 h 70"/>
                </a:gdLst>
                <a:ahLst/>
                <a:cxnLst>
                  <a:cxn ang="0">
                    <a:pos x="T0" y="T1"/>
                  </a:cxn>
                  <a:cxn ang="0">
                    <a:pos x="T2" y="T3"/>
                  </a:cxn>
                  <a:cxn ang="0">
                    <a:pos x="T4" y="T5"/>
                  </a:cxn>
                  <a:cxn ang="0">
                    <a:pos x="T6" y="T7"/>
                  </a:cxn>
                  <a:cxn ang="0">
                    <a:pos x="T8" y="T9"/>
                  </a:cxn>
                </a:cxnLst>
                <a:rect l="0" t="0" r="r" b="b"/>
                <a:pathLst>
                  <a:path w="58" h="70">
                    <a:moveTo>
                      <a:pt x="58" y="0"/>
                    </a:moveTo>
                    <a:lnTo>
                      <a:pt x="58" y="20"/>
                    </a:lnTo>
                    <a:lnTo>
                      <a:pt x="0" y="70"/>
                    </a:lnTo>
                    <a:lnTo>
                      <a:pt x="0" y="44"/>
                    </a:lnTo>
                    <a:lnTo>
                      <a:pt x="5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3" name="Freeform 1391"/>
              <p:cNvSpPr/>
              <p:nvPr/>
            </p:nvSpPr>
            <p:spPr bwMode="auto">
              <a:xfrm>
                <a:off x="5440" y="2255"/>
                <a:ext cx="34" cy="46"/>
              </a:xfrm>
              <a:custGeom>
                <a:avLst/>
                <a:gdLst>
                  <a:gd name="T0" fmla="*/ 34 w 34"/>
                  <a:gd name="T1" fmla="*/ 0 h 46"/>
                  <a:gd name="T2" fmla="*/ 34 w 34"/>
                  <a:gd name="T3" fmla="*/ 14 h 46"/>
                  <a:gd name="T4" fmla="*/ 0 w 34"/>
                  <a:gd name="T5" fmla="*/ 46 h 46"/>
                  <a:gd name="T6" fmla="*/ 0 w 34"/>
                  <a:gd name="T7" fmla="*/ 26 h 46"/>
                  <a:gd name="T8" fmla="*/ 34 w 34"/>
                  <a:gd name="T9" fmla="*/ 0 h 46"/>
                </a:gdLst>
                <a:ahLst/>
                <a:cxnLst>
                  <a:cxn ang="0">
                    <a:pos x="T0" y="T1"/>
                  </a:cxn>
                  <a:cxn ang="0">
                    <a:pos x="T2" y="T3"/>
                  </a:cxn>
                  <a:cxn ang="0">
                    <a:pos x="T4" y="T5"/>
                  </a:cxn>
                  <a:cxn ang="0">
                    <a:pos x="T6" y="T7"/>
                  </a:cxn>
                  <a:cxn ang="0">
                    <a:pos x="T8" y="T9"/>
                  </a:cxn>
                </a:cxnLst>
                <a:rect l="0" t="0" r="r" b="b"/>
                <a:pathLst>
                  <a:path w="34" h="46">
                    <a:moveTo>
                      <a:pt x="34" y="0"/>
                    </a:moveTo>
                    <a:lnTo>
                      <a:pt x="34" y="14"/>
                    </a:lnTo>
                    <a:lnTo>
                      <a:pt x="0" y="46"/>
                    </a:lnTo>
                    <a:lnTo>
                      <a:pt x="0" y="26"/>
                    </a:lnTo>
                    <a:lnTo>
                      <a:pt x="3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4" name="Freeform 1392"/>
              <p:cNvSpPr/>
              <p:nvPr/>
            </p:nvSpPr>
            <p:spPr bwMode="auto">
              <a:xfrm>
                <a:off x="5320" y="2409"/>
                <a:ext cx="16" cy="46"/>
              </a:xfrm>
              <a:custGeom>
                <a:avLst/>
                <a:gdLst>
                  <a:gd name="T0" fmla="*/ 0 w 16"/>
                  <a:gd name="T1" fmla="*/ 14 h 46"/>
                  <a:gd name="T2" fmla="*/ 16 w 16"/>
                  <a:gd name="T3" fmla="*/ 0 h 46"/>
                  <a:gd name="T4" fmla="*/ 16 w 16"/>
                  <a:gd name="T5" fmla="*/ 30 h 46"/>
                  <a:gd name="T6" fmla="*/ 0 w 16"/>
                  <a:gd name="T7" fmla="*/ 46 h 46"/>
                  <a:gd name="T8" fmla="*/ 0 w 16"/>
                  <a:gd name="T9" fmla="*/ 14 h 46"/>
                </a:gdLst>
                <a:ahLst/>
                <a:cxnLst>
                  <a:cxn ang="0">
                    <a:pos x="T0" y="T1"/>
                  </a:cxn>
                  <a:cxn ang="0">
                    <a:pos x="T2" y="T3"/>
                  </a:cxn>
                  <a:cxn ang="0">
                    <a:pos x="T4" y="T5"/>
                  </a:cxn>
                  <a:cxn ang="0">
                    <a:pos x="T6" y="T7"/>
                  </a:cxn>
                  <a:cxn ang="0">
                    <a:pos x="T8" y="T9"/>
                  </a:cxn>
                </a:cxnLst>
                <a:rect l="0" t="0" r="r" b="b"/>
                <a:pathLst>
                  <a:path w="16" h="46">
                    <a:moveTo>
                      <a:pt x="0" y="14"/>
                    </a:moveTo>
                    <a:lnTo>
                      <a:pt x="16" y="0"/>
                    </a:lnTo>
                    <a:lnTo>
                      <a:pt x="16" y="30"/>
                    </a:lnTo>
                    <a:lnTo>
                      <a:pt x="0" y="46"/>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5" name="Freeform 1393"/>
              <p:cNvSpPr/>
              <p:nvPr/>
            </p:nvSpPr>
            <p:spPr bwMode="auto">
              <a:xfrm>
                <a:off x="5352" y="2351"/>
                <a:ext cx="54" cy="74"/>
              </a:xfrm>
              <a:custGeom>
                <a:avLst/>
                <a:gdLst>
                  <a:gd name="T0" fmla="*/ 54 w 54"/>
                  <a:gd name="T1" fmla="*/ 0 h 74"/>
                  <a:gd name="T2" fmla="*/ 54 w 54"/>
                  <a:gd name="T3" fmla="*/ 22 h 74"/>
                  <a:gd name="T4" fmla="*/ 0 w 54"/>
                  <a:gd name="T5" fmla="*/ 74 h 74"/>
                  <a:gd name="T6" fmla="*/ 0 w 54"/>
                  <a:gd name="T7" fmla="*/ 46 h 74"/>
                  <a:gd name="T8" fmla="*/ 54 w 54"/>
                  <a:gd name="T9" fmla="*/ 0 h 74"/>
                </a:gdLst>
                <a:ahLst/>
                <a:cxnLst>
                  <a:cxn ang="0">
                    <a:pos x="T0" y="T1"/>
                  </a:cxn>
                  <a:cxn ang="0">
                    <a:pos x="T2" y="T3"/>
                  </a:cxn>
                  <a:cxn ang="0">
                    <a:pos x="T4" y="T5"/>
                  </a:cxn>
                  <a:cxn ang="0">
                    <a:pos x="T6" y="T7"/>
                  </a:cxn>
                  <a:cxn ang="0">
                    <a:pos x="T8" y="T9"/>
                  </a:cxn>
                </a:cxnLst>
                <a:rect l="0" t="0" r="r" b="b"/>
                <a:pathLst>
                  <a:path w="54" h="74">
                    <a:moveTo>
                      <a:pt x="54" y="0"/>
                    </a:moveTo>
                    <a:lnTo>
                      <a:pt x="54" y="22"/>
                    </a:lnTo>
                    <a:lnTo>
                      <a:pt x="0" y="74"/>
                    </a:lnTo>
                    <a:lnTo>
                      <a:pt x="0" y="46"/>
                    </a:lnTo>
                    <a:lnTo>
                      <a:pt x="54"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6" name="Freeform 1394"/>
              <p:cNvSpPr/>
              <p:nvPr/>
            </p:nvSpPr>
            <p:spPr bwMode="auto">
              <a:xfrm>
                <a:off x="5422" y="2295"/>
                <a:ext cx="52" cy="64"/>
              </a:xfrm>
              <a:custGeom>
                <a:avLst/>
                <a:gdLst>
                  <a:gd name="T0" fmla="*/ 52 w 52"/>
                  <a:gd name="T1" fmla="*/ 0 h 64"/>
                  <a:gd name="T2" fmla="*/ 52 w 52"/>
                  <a:gd name="T3" fmla="*/ 16 h 64"/>
                  <a:gd name="T4" fmla="*/ 0 w 52"/>
                  <a:gd name="T5" fmla="*/ 64 h 64"/>
                  <a:gd name="T6" fmla="*/ 0 w 52"/>
                  <a:gd name="T7" fmla="*/ 4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52" y="16"/>
                    </a:lnTo>
                    <a:lnTo>
                      <a:pt x="0" y="64"/>
                    </a:lnTo>
                    <a:lnTo>
                      <a:pt x="0" y="44"/>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7" name="Freeform 1395"/>
              <p:cNvSpPr/>
              <p:nvPr/>
            </p:nvSpPr>
            <p:spPr bwMode="auto">
              <a:xfrm>
                <a:off x="5320" y="2443"/>
                <a:ext cx="38" cy="64"/>
              </a:xfrm>
              <a:custGeom>
                <a:avLst/>
                <a:gdLst>
                  <a:gd name="T0" fmla="*/ 0 w 38"/>
                  <a:gd name="T1" fmla="*/ 34 h 64"/>
                  <a:gd name="T2" fmla="*/ 38 w 38"/>
                  <a:gd name="T3" fmla="*/ 0 h 64"/>
                  <a:gd name="T4" fmla="*/ 38 w 38"/>
                  <a:gd name="T5" fmla="*/ 28 h 64"/>
                  <a:gd name="T6" fmla="*/ 0 w 38"/>
                  <a:gd name="T7" fmla="*/ 64 h 64"/>
                  <a:gd name="T8" fmla="*/ 0 w 38"/>
                  <a:gd name="T9" fmla="*/ 34 h 64"/>
                </a:gdLst>
                <a:ahLst/>
                <a:cxnLst>
                  <a:cxn ang="0">
                    <a:pos x="T0" y="T1"/>
                  </a:cxn>
                  <a:cxn ang="0">
                    <a:pos x="T2" y="T3"/>
                  </a:cxn>
                  <a:cxn ang="0">
                    <a:pos x="T4" y="T5"/>
                  </a:cxn>
                  <a:cxn ang="0">
                    <a:pos x="T6" y="T7"/>
                  </a:cxn>
                  <a:cxn ang="0">
                    <a:pos x="T8" y="T9"/>
                  </a:cxn>
                </a:cxnLst>
                <a:rect l="0" t="0" r="r" b="b"/>
                <a:pathLst>
                  <a:path w="38" h="64">
                    <a:moveTo>
                      <a:pt x="0" y="34"/>
                    </a:moveTo>
                    <a:lnTo>
                      <a:pt x="38" y="0"/>
                    </a:lnTo>
                    <a:lnTo>
                      <a:pt x="38" y="28"/>
                    </a:lnTo>
                    <a:lnTo>
                      <a:pt x="0" y="64"/>
                    </a:lnTo>
                    <a:lnTo>
                      <a:pt x="0" y="3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8" name="Freeform 1396"/>
              <p:cNvSpPr/>
              <p:nvPr/>
            </p:nvSpPr>
            <p:spPr bwMode="auto">
              <a:xfrm>
                <a:off x="5372" y="2415"/>
                <a:ext cx="16" cy="40"/>
              </a:xfrm>
              <a:custGeom>
                <a:avLst/>
                <a:gdLst>
                  <a:gd name="T0" fmla="*/ 0 w 16"/>
                  <a:gd name="T1" fmla="*/ 14 h 40"/>
                  <a:gd name="T2" fmla="*/ 16 w 16"/>
                  <a:gd name="T3" fmla="*/ 0 h 40"/>
                  <a:gd name="T4" fmla="*/ 16 w 16"/>
                  <a:gd name="T5" fmla="*/ 24 h 40"/>
                  <a:gd name="T6" fmla="*/ 0 w 16"/>
                  <a:gd name="T7" fmla="*/ 40 h 40"/>
                  <a:gd name="T8" fmla="*/ 0 w 16"/>
                  <a:gd name="T9" fmla="*/ 14 h 40"/>
                </a:gdLst>
                <a:ahLst/>
                <a:cxnLst>
                  <a:cxn ang="0">
                    <a:pos x="T0" y="T1"/>
                  </a:cxn>
                  <a:cxn ang="0">
                    <a:pos x="T2" y="T3"/>
                  </a:cxn>
                  <a:cxn ang="0">
                    <a:pos x="T4" y="T5"/>
                  </a:cxn>
                  <a:cxn ang="0">
                    <a:pos x="T6" y="T7"/>
                  </a:cxn>
                  <a:cxn ang="0">
                    <a:pos x="T8" y="T9"/>
                  </a:cxn>
                </a:cxnLst>
                <a:rect l="0" t="0" r="r" b="b"/>
                <a:pathLst>
                  <a:path w="16" h="40">
                    <a:moveTo>
                      <a:pt x="0" y="14"/>
                    </a:moveTo>
                    <a:lnTo>
                      <a:pt x="16" y="0"/>
                    </a:lnTo>
                    <a:lnTo>
                      <a:pt x="16" y="24"/>
                    </a:lnTo>
                    <a:lnTo>
                      <a:pt x="0" y="40"/>
                    </a:lnTo>
                    <a:lnTo>
                      <a:pt x="0" y="1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49" name="Freeform 1397"/>
              <p:cNvSpPr/>
              <p:nvPr/>
            </p:nvSpPr>
            <p:spPr bwMode="auto">
              <a:xfrm>
                <a:off x="5402" y="2375"/>
                <a:ext cx="30" cy="50"/>
              </a:xfrm>
              <a:custGeom>
                <a:avLst/>
                <a:gdLst>
                  <a:gd name="T0" fmla="*/ 30 w 30"/>
                  <a:gd name="T1" fmla="*/ 0 h 50"/>
                  <a:gd name="T2" fmla="*/ 30 w 30"/>
                  <a:gd name="T3" fmla="*/ 20 h 50"/>
                  <a:gd name="T4" fmla="*/ 0 w 30"/>
                  <a:gd name="T5" fmla="*/ 50 h 50"/>
                  <a:gd name="T6" fmla="*/ 0 w 30"/>
                  <a:gd name="T7" fmla="*/ 26 h 50"/>
                  <a:gd name="T8" fmla="*/ 30 w 30"/>
                  <a:gd name="T9" fmla="*/ 0 h 50"/>
                </a:gdLst>
                <a:ahLst/>
                <a:cxnLst>
                  <a:cxn ang="0">
                    <a:pos x="T0" y="T1"/>
                  </a:cxn>
                  <a:cxn ang="0">
                    <a:pos x="T2" y="T3"/>
                  </a:cxn>
                  <a:cxn ang="0">
                    <a:pos x="T4" y="T5"/>
                  </a:cxn>
                  <a:cxn ang="0">
                    <a:pos x="T6" y="T7"/>
                  </a:cxn>
                  <a:cxn ang="0">
                    <a:pos x="T8" y="T9"/>
                  </a:cxn>
                </a:cxnLst>
                <a:rect l="0" t="0" r="r" b="b"/>
                <a:pathLst>
                  <a:path w="30" h="50">
                    <a:moveTo>
                      <a:pt x="30" y="0"/>
                    </a:moveTo>
                    <a:lnTo>
                      <a:pt x="30" y="20"/>
                    </a:lnTo>
                    <a:lnTo>
                      <a:pt x="0" y="50"/>
                    </a:lnTo>
                    <a:lnTo>
                      <a:pt x="0" y="26"/>
                    </a:lnTo>
                    <a:lnTo>
                      <a:pt x="3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0" name="Freeform 1398"/>
              <p:cNvSpPr/>
              <p:nvPr/>
            </p:nvSpPr>
            <p:spPr bwMode="auto">
              <a:xfrm>
                <a:off x="5446" y="2337"/>
                <a:ext cx="28" cy="44"/>
              </a:xfrm>
              <a:custGeom>
                <a:avLst/>
                <a:gdLst>
                  <a:gd name="T0" fmla="*/ 28 w 28"/>
                  <a:gd name="T1" fmla="*/ 0 h 44"/>
                  <a:gd name="T2" fmla="*/ 28 w 28"/>
                  <a:gd name="T3" fmla="*/ 16 h 44"/>
                  <a:gd name="T4" fmla="*/ 0 w 28"/>
                  <a:gd name="T5" fmla="*/ 44 h 44"/>
                  <a:gd name="T6" fmla="*/ 0 w 28"/>
                  <a:gd name="T7" fmla="*/ 24 h 44"/>
                  <a:gd name="T8" fmla="*/ 28 w 28"/>
                  <a:gd name="T9" fmla="*/ 0 h 44"/>
                </a:gdLst>
                <a:ahLst/>
                <a:cxnLst>
                  <a:cxn ang="0">
                    <a:pos x="T0" y="T1"/>
                  </a:cxn>
                  <a:cxn ang="0">
                    <a:pos x="T2" y="T3"/>
                  </a:cxn>
                  <a:cxn ang="0">
                    <a:pos x="T4" y="T5"/>
                  </a:cxn>
                  <a:cxn ang="0">
                    <a:pos x="T6" y="T7"/>
                  </a:cxn>
                  <a:cxn ang="0">
                    <a:pos x="T8" y="T9"/>
                  </a:cxn>
                </a:cxnLst>
                <a:rect l="0" t="0" r="r" b="b"/>
                <a:pathLst>
                  <a:path w="28" h="44">
                    <a:moveTo>
                      <a:pt x="28" y="0"/>
                    </a:moveTo>
                    <a:lnTo>
                      <a:pt x="28" y="16"/>
                    </a:lnTo>
                    <a:lnTo>
                      <a:pt x="0" y="44"/>
                    </a:lnTo>
                    <a:lnTo>
                      <a:pt x="0" y="24"/>
                    </a:lnTo>
                    <a:lnTo>
                      <a:pt x="28"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1" name="Freeform 1399"/>
              <p:cNvSpPr/>
              <p:nvPr/>
            </p:nvSpPr>
            <p:spPr bwMode="auto">
              <a:xfrm>
                <a:off x="5320" y="2499"/>
                <a:ext cx="26" cy="58"/>
              </a:xfrm>
              <a:custGeom>
                <a:avLst/>
                <a:gdLst>
                  <a:gd name="T0" fmla="*/ 0 w 26"/>
                  <a:gd name="T1" fmla="*/ 26 h 58"/>
                  <a:gd name="T2" fmla="*/ 26 w 26"/>
                  <a:gd name="T3" fmla="*/ 0 h 58"/>
                  <a:gd name="T4" fmla="*/ 26 w 26"/>
                  <a:gd name="T5" fmla="*/ 30 h 58"/>
                  <a:gd name="T6" fmla="*/ 0 w 26"/>
                  <a:gd name="T7" fmla="*/ 58 h 58"/>
                  <a:gd name="T8" fmla="*/ 0 w 26"/>
                  <a:gd name="T9" fmla="*/ 26 h 58"/>
                </a:gdLst>
                <a:ahLst/>
                <a:cxnLst>
                  <a:cxn ang="0">
                    <a:pos x="T0" y="T1"/>
                  </a:cxn>
                  <a:cxn ang="0">
                    <a:pos x="T2" y="T3"/>
                  </a:cxn>
                  <a:cxn ang="0">
                    <a:pos x="T4" y="T5"/>
                  </a:cxn>
                  <a:cxn ang="0">
                    <a:pos x="T6" y="T7"/>
                  </a:cxn>
                  <a:cxn ang="0">
                    <a:pos x="T8" y="T9"/>
                  </a:cxn>
                </a:cxnLst>
                <a:rect l="0" t="0" r="r" b="b"/>
                <a:pathLst>
                  <a:path w="26" h="58">
                    <a:moveTo>
                      <a:pt x="0" y="26"/>
                    </a:moveTo>
                    <a:lnTo>
                      <a:pt x="26" y="0"/>
                    </a:lnTo>
                    <a:lnTo>
                      <a:pt x="26" y="30"/>
                    </a:lnTo>
                    <a:lnTo>
                      <a:pt x="0" y="58"/>
                    </a:lnTo>
                    <a:lnTo>
                      <a:pt x="0" y="2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2" name="Freeform 1400"/>
              <p:cNvSpPr/>
              <p:nvPr/>
            </p:nvSpPr>
            <p:spPr bwMode="auto">
              <a:xfrm>
                <a:off x="5362" y="2429"/>
                <a:ext cx="56" cy="82"/>
              </a:xfrm>
              <a:custGeom>
                <a:avLst/>
                <a:gdLst>
                  <a:gd name="T0" fmla="*/ 56 w 56"/>
                  <a:gd name="T1" fmla="*/ 0 h 82"/>
                  <a:gd name="T2" fmla="*/ 56 w 56"/>
                  <a:gd name="T3" fmla="*/ 22 h 82"/>
                  <a:gd name="T4" fmla="*/ 0 w 56"/>
                  <a:gd name="T5" fmla="*/ 82 h 82"/>
                  <a:gd name="T6" fmla="*/ 0 w 56"/>
                  <a:gd name="T7" fmla="*/ 56 h 82"/>
                  <a:gd name="T8" fmla="*/ 56 w 56"/>
                  <a:gd name="T9" fmla="*/ 0 h 82"/>
                </a:gdLst>
                <a:ahLst/>
                <a:cxnLst>
                  <a:cxn ang="0">
                    <a:pos x="T0" y="T1"/>
                  </a:cxn>
                  <a:cxn ang="0">
                    <a:pos x="T2" y="T3"/>
                  </a:cxn>
                  <a:cxn ang="0">
                    <a:pos x="T4" y="T5"/>
                  </a:cxn>
                  <a:cxn ang="0">
                    <a:pos x="T6" y="T7"/>
                  </a:cxn>
                  <a:cxn ang="0">
                    <a:pos x="T8" y="T9"/>
                  </a:cxn>
                </a:cxnLst>
                <a:rect l="0" t="0" r="r" b="b"/>
                <a:pathLst>
                  <a:path w="56" h="82">
                    <a:moveTo>
                      <a:pt x="56" y="0"/>
                    </a:moveTo>
                    <a:lnTo>
                      <a:pt x="56" y="22"/>
                    </a:lnTo>
                    <a:lnTo>
                      <a:pt x="0" y="82"/>
                    </a:lnTo>
                    <a:lnTo>
                      <a:pt x="0" y="56"/>
                    </a:lnTo>
                    <a:lnTo>
                      <a:pt x="5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3" name="Freeform 1401"/>
              <p:cNvSpPr/>
              <p:nvPr/>
            </p:nvSpPr>
            <p:spPr bwMode="auto">
              <a:xfrm>
                <a:off x="5434" y="2375"/>
                <a:ext cx="40" cy="60"/>
              </a:xfrm>
              <a:custGeom>
                <a:avLst/>
                <a:gdLst>
                  <a:gd name="T0" fmla="*/ 40 w 40"/>
                  <a:gd name="T1" fmla="*/ 0 h 60"/>
                  <a:gd name="T2" fmla="*/ 40 w 40"/>
                  <a:gd name="T3" fmla="*/ 16 h 60"/>
                  <a:gd name="T4" fmla="*/ 0 w 40"/>
                  <a:gd name="T5" fmla="*/ 60 h 60"/>
                  <a:gd name="T6" fmla="*/ 0 w 40"/>
                  <a:gd name="T7" fmla="*/ 40 h 60"/>
                  <a:gd name="T8" fmla="*/ 40 w 40"/>
                  <a:gd name="T9" fmla="*/ 0 h 60"/>
                </a:gdLst>
                <a:ahLst/>
                <a:cxnLst>
                  <a:cxn ang="0">
                    <a:pos x="T0" y="T1"/>
                  </a:cxn>
                  <a:cxn ang="0">
                    <a:pos x="T2" y="T3"/>
                  </a:cxn>
                  <a:cxn ang="0">
                    <a:pos x="T4" y="T5"/>
                  </a:cxn>
                  <a:cxn ang="0">
                    <a:pos x="T6" y="T7"/>
                  </a:cxn>
                  <a:cxn ang="0">
                    <a:pos x="T8" y="T9"/>
                  </a:cxn>
                </a:cxnLst>
                <a:rect l="0" t="0" r="r" b="b"/>
                <a:pathLst>
                  <a:path w="40" h="60">
                    <a:moveTo>
                      <a:pt x="40" y="0"/>
                    </a:moveTo>
                    <a:lnTo>
                      <a:pt x="40" y="16"/>
                    </a:lnTo>
                    <a:lnTo>
                      <a:pt x="0" y="60"/>
                    </a:lnTo>
                    <a:lnTo>
                      <a:pt x="0" y="40"/>
                    </a:lnTo>
                    <a:lnTo>
                      <a:pt x="40"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4" name="Freeform 1402"/>
              <p:cNvSpPr/>
              <p:nvPr/>
            </p:nvSpPr>
            <p:spPr bwMode="auto">
              <a:xfrm>
                <a:off x="5320" y="2489"/>
                <a:ext cx="84" cy="118"/>
              </a:xfrm>
              <a:custGeom>
                <a:avLst/>
                <a:gdLst>
                  <a:gd name="T0" fmla="*/ 0 w 84"/>
                  <a:gd name="T1" fmla="*/ 86 h 118"/>
                  <a:gd name="T2" fmla="*/ 84 w 84"/>
                  <a:gd name="T3" fmla="*/ 0 h 118"/>
                  <a:gd name="T4" fmla="*/ 84 w 84"/>
                  <a:gd name="T5" fmla="*/ 22 h 118"/>
                  <a:gd name="T6" fmla="*/ 0 w 84"/>
                  <a:gd name="T7" fmla="*/ 118 h 118"/>
                  <a:gd name="T8" fmla="*/ 0 w 84"/>
                  <a:gd name="T9" fmla="*/ 86 h 118"/>
                </a:gdLst>
                <a:ahLst/>
                <a:cxnLst>
                  <a:cxn ang="0">
                    <a:pos x="T0" y="T1"/>
                  </a:cxn>
                  <a:cxn ang="0">
                    <a:pos x="T2" y="T3"/>
                  </a:cxn>
                  <a:cxn ang="0">
                    <a:pos x="T4" y="T5"/>
                  </a:cxn>
                  <a:cxn ang="0">
                    <a:pos x="T6" y="T7"/>
                  </a:cxn>
                  <a:cxn ang="0">
                    <a:pos x="T8" y="T9"/>
                  </a:cxn>
                </a:cxnLst>
                <a:rect l="0" t="0" r="r" b="b"/>
                <a:pathLst>
                  <a:path w="84" h="118">
                    <a:moveTo>
                      <a:pt x="0" y="86"/>
                    </a:moveTo>
                    <a:lnTo>
                      <a:pt x="84" y="0"/>
                    </a:lnTo>
                    <a:lnTo>
                      <a:pt x="84" y="22"/>
                    </a:lnTo>
                    <a:lnTo>
                      <a:pt x="0" y="118"/>
                    </a:lnTo>
                    <a:lnTo>
                      <a:pt x="0" y="86"/>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5" name="Freeform 1403"/>
              <p:cNvSpPr/>
              <p:nvPr/>
            </p:nvSpPr>
            <p:spPr bwMode="auto">
              <a:xfrm>
                <a:off x="5418" y="2445"/>
                <a:ext cx="28" cy="50"/>
              </a:xfrm>
              <a:custGeom>
                <a:avLst/>
                <a:gdLst>
                  <a:gd name="T0" fmla="*/ 0 w 28"/>
                  <a:gd name="T1" fmla="*/ 28 h 50"/>
                  <a:gd name="T2" fmla="*/ 28 w 28"/>
                  <a:gd name="T3" fmla="*/ 0 h 50"/>
                  <a:gd name="T4" fmla="*/ 28 w 28"/>
                  <a:gd name="T5" fmla="*/ 18 h 50"/>
                  <a:gd name="T6" fmla="*/ 0 w 28"/>
                  <a:gd name="T7" fmla="*/ 50 h 50"/>
                  <a:gd name="T8" fmla="*/ 0 w 28"/>
                  <a:gd name="T9" fmla="*/ 28 h 50"/>
                </a:gdLst>
                <a:ahLst/>
                <a:cxnLst>
                  <a:cxn ang="0">
                    <a:pos x="T0" y="T1"/>
                  </a:cxn>
                  <a:cxn ang="0">
                    <a:pos x="T2" y="T3"/>
                  </a:cxn>
                  <a:cxn ang="0">
                    <a:pos x="T4" y="T5"/>
                  </a:cxn>
                  <a:cxn ang="0">
                    <a:pos x="T6" y="T7"/>
                  </a:cxn>
                  <a:cxn ang="0">
                    <a:pos x="T8" y="T9"/>
                  </a:cxn>
                </a:cxnLst>
                <a:rect l="0" t="0" r="r" b="b"/>
                <a:pathLst>
                  <a:path w="28" h="50">
                    <a:moveTo>
                      <a:pt x="0" y="28"/>
                    </a:moveTo>
                    <a:lnTo>
                      <a:pt x="28" y="0"/>
                    </a:lnTo>
                    <a:lnTo>
                      <a:pt x="28" y="18"/>
                    </a:lnTo>
                    <a:lnTo>
                      <a:pt x="0" y="50"/>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6" name="Freeform 1404"/>
              <p:cNvSpPr/>
              <p:nvPr/>
            </p:nvSpPr>
            <p:spPr bwMode="auto">
              <a:xfrm>
                <a:off x="5462" y="2417"/>
                <a:ext cx="12" cy="30"/>
              </a:xfrm>
              <a:custGeom>
                <a:avLst/>
                <a:gdLst>
                  <a:gd name="T0" fmla="*/ 12 w 12"/>
                  <a:gd name="T1" fmla="*/ 0 h 30"/>
                  <a:gd name="T2" fmla="*/ 12 w 12"/>
                  <a:gd name="T3" fmla="*/ 16 h 30"/>
                  <a:gd name="T4" fmla="*/ 0 w 12"/>
                  <a:gd name="T5" fmla="*/ 30 h 30"/>
                  <a:gd name="T6" fmla="*/ 0 w 12"/>
                  <a:gd name="T7" fmla="*/ 12 h 30"/>
                  <a:gd name="T8" fmla="*/ 12 w 12"/>
                  <a:gd name="T9" fmla="*/ 0 h 30"/>
                </a:gdLst>
                <a:ahLst/>
                <a:cxnLst>
                  <a:cxn ang="0">
                    <a:pos x="T0" y="T1"/>
                  </a:cxn>
                  <a:cxn ang="0">
                    <a:pos x="T2" y="T3"/>
                  </a:cxn>
                  <a:cxn ang="0">
                    <a:pos x="T4" y="T5"/>
                  </a:cxn>
                  <a:cxn ang="0">
                    <a:pos x="T6" y="T7"/>
                  </a:cxn>
                  <a:cxn ang="0">
                    <a:pos x="T8" y="T9"/>
                  </a:cxn>
                </a:cxnLst>
                <a:rect l="0" t="0" r="r" b="b"/>
                <a:pathLst>
                  <a:path w="12" h="30">
                    <a:moveTo>
                      <a:pt x="12" y="0"/>
                    </a:moveTo>
                    <a:lnTo>
                      <a:pt x="12" y="16"/>
                    </a:lnTo>
                    <a:lnTo>
                      <a:pt x="0" y="30"/>
                    </a:lnTo>
                    <a:lnTo>
                      <a:pt x="0" y="12"/>
                    </a:lnTo>
                    <a:lnTo>
                      <a:pt x="1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7" name="Freeform 1405"/>
              <p:cNvSpPr/>
              <p:nvPr/>
            </p:nvSpPr>
            <p:spPr bwMode="auto">
              <a:xfrm>
                <a:off x="5350" y="2567"/>
                <a:ext cx="22" cy="54"/>
              </a:xfrm>
              <a:custGeom>
                <a:avLst/>
                <a:gdLst>
                  <a:gd name="T0" fmla="*/ 0 w 22"/>
                  <a:gd name="T1" fmla="*/ 24 h 54"/>
                  <a:gd name="T2" fmla="*/ 22 w 22"/>
                  <a:gd name="T3" fmla="*/ 0 h 54"/>
                  <a:gd name="T4" fmla="*/ 22 w 22"/>
                  <a:gd name="T5" fmla="*/ 26 h 54"/>
                  <a:gd name="T6" fmla="*/ 0 w 22"/>
                  <a:gd name="T7" fmla="*/ 54 h 54"/>
                  <a:gd name="T8" fmla="*/ 0 w 22"/>
                  <a:gd name="T9" fmla="*/ 24 h 54"/>
                </a:gdLst>
                <a:ahLst/>
                <a:cxnLst>
                  <a:cxn ang="0">
                    <a:pos x="T0" y="T1"/>
                  </a:cxn>
                  <a:cxn ang="0">
                    <a:pos x="T2" y="T3"/>
                  </a:cxn>
                  <a:cxn ang="0">
                    <a:pos x="T4" y="T5"/>
                  </a:cxn>
                  <a:cxn ang="0">
                    <a:pos x="T6" y="T7"/>
                  </a:cxn>
                  <a:cxn ang="0">
                    <a:pos x="T8" y="T9"/>
                  </a:cxn>
                </a:cxnLst>
                <a:rect l="0" t="0" r="r" b="b"/>
                <a:pathLst>
                  <a:path w="22" h="54">
                    <a:moveTo>
                      <a:pt x="0" y="24"/>
                    </a:moveTo>
                    <a:lnTo>
                      <a:pt x="22" y="0"/>
                    </a:lnTo>
                    <a:lnTo>
                      <a:pt x="22" y="26"/>
                    </a:lnTo>
                    <a:lnTo>
                      <a:pt x="0" y="54"/>
                    </a:lnTo>
                    <a:lnTo>
                      <a:pt x="0" y="24"/>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8" name="Freeform 1406"/>
              <p:cNvSpPr/>
              <p:nvPr/>
            </p:nvSpPr>
            <p:spPr bwMode="auto">
              <a:xfrm>
                <a:off x="5388" y="2457"/>
                <a:ext cx="86" cy="118"/>
              </a:xfrm>
              <a:custGeom>
                <a:avLst/>
                <a:gdLst>
                  <a:gd name="T0" fmla="*/ 86 w 86"/>
                  <a:gd name="T1" fmla="*/ 0 h 118"/>
                  <a:gd name="T2" fmla="*/ 86 w 86"/>
                  <a:gd name="T3" fmla="*/ 16 h 118"/>
                  <a:gd name="T4" fmla="*/ 0 w 86"/>
                  <a:gd name="T5" fmla="*/ 118 h 118"/>
                  <a:gd name="T6" fmla="*/ 0 w 86"/>
                  <a:gd name="T7" fmla="*/ 94 h 118"/>
                  <a:gd name="T8" fmla="*/ 86 w 86"/>
                  <a:gd name="T9" fmla="*/ 0 h 118"/>
                </a:gdLst>
                <a:ahLst/>
                <a:cxnLst>
                  <a:cxn ang="0">
                    <a:pos x="T0" y="T1"/>
                  </a:cxn>
                  <a:cxn ang="0">
                    <a:pos x="T2" y="T3"/>
                  </a:cxn>
                  <a:cxn ang="0">
                    <a:pos x="T4" y="T5"/>
                  </a:cxn>
                  <a:cxn ang="0">
                    <a:pos x="T6" y="T7"/>
                  </a:cxn>
                  <a:cxn ang="0">
                    <a:pos x="T8" y="T9"/>
                  </a:cxn>
                </a:cxnLst>
                <a:rect l="0" t="0" r="r" b="b"/>
                <a:pathLst>
                  <a:path w="86" h="118">
                    <a:moveTo>
                      <a:pt x="86" y="0"/>
                    </a:moveTo>
                    <a:lnTo>
                      <a:pt x="86" y="16"/>
                    </a:lnTo>
                    <a:lnTo>
                      <a:pt x="0" y="118"/>
                    </a:lnTo>
                    <a:lnTo>
                      <a:pt x="0" y="94"/>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59" name="Freeform 1407"/>
              <p:cNvSpPr/>
              <p:nvPr/>
            </p:nvSpPr>
            <p:spPr bwMode="auto">
              <a:xfrm>
                <a:off x="5422" y="2499"/>
                <a:ext cx="52" cy="80"/>
              </a:xfrm>
              <a:custGeom>
                <a:avLst/>
                <a:gdLst>
                  <a:gd name="T0" fmla="*/ 52 w 52"/>
                  <a:gd name="T1" fmla="*/ 0 h 80"/>
                  <a:gd name="T2" fmla="*/ 52 w 52"/>
                  <a:gd name="T3" fmla="*/ 16 h 80"/>
                  <a:gd name="T4" fmla="*/ 0 w 52"/>
                  <a:gd name="T5" fmla="*/ 80 h 80"/>
                  <a:gd name="T6" fmla="*/ 0 w 52"/>
                  <a:gd name="T7" fmla="*/ 60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60"/>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0" name="Rectangle 1408"/>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1" name="Rectangle 1409"/>
              <p:cNvSpPr>
                <a:spLocks noChangeArrowheads="1"/>
              </p:cNvSpPr>
              <p:nvPr/>
            </p:nvSpPr>
            <p:spPr bwMode="auto">
              <a:xfrm>
                <a:off x="5424" y="1890"/>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2" name="Freeform 1410"/>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3" name="Freeform 1411"/>
              <p:cNvSpPr/>
              <p:nvPr/>
            </p:nvSpPr>
            <p:spPr bwMode="auto">
              <a:xfrm>
                <a:off x="5422" y="1936"/>
                <a:ext cx="2" cy="2"/>
              </a:xfrm>
              <a:custGeom>
                <a:avLst/>
                <a:gdLst>
                  <a:gd name="T0" fmla="*/ 2 w 2"/>
                  <a:gd name="T1" fmla="*/ 0 h 2"/>
                  <a:gd name="T2" fmla="*/ 2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2" y="2"/>
                    </a:lnTo>
                    <a:lnTo>
                      <a:pt x="0" y="0"/>
                    </a:lnTo>
                    <a:lnTo>
                      <a:pt x="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764" name="Rectangle 1412"/>
              <p:cNvSpPr>
                <a:spLocks noChangeArrowheads="1"/>
              </p:cNvSpPr>
              <p:nvPr/>
            </p:nvSpPr>
            <p:spPr bwMode="auto">
              <a:xfrm>
                <a:off x="5424" y="1981"/>
                <a:ext cx="1" cy="1"/>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765" name="Freeform 1413"/>
              <p:cNvSpPr/>
              <p:nvPr/>
            </p:nvSpPr>
            <p:spPr bwMode="auto">
              <a:xfrm>
                <a:off x="5350" y="2718"/>
                <a:ext cx="22" cy="56"/>
              </a:xfrm>
              <a:custGeom>
                <a:avLst/>
                <a:gdLst>
                  <a:gd name="T0" fmla="*/ 0 w 22"/>
                  <a:gd name="T1" fmla="*/ 28 h 56"/>
                  <a:gd name="T2" fmla="*/ 22 w 22"/>
                  <a:gd name="T3" fmla="*/ 0 h 56"/>
                  <a:gd name="T4" fmla="*/ 22 w 22"/>
                  <a:gd name="T5" fmla="*/ 26 h 56"/>
                  <a:gd name="T6" fmla="*/ 0 w 22"/>
                  <a:gd name="T7" fmla="*/ 56 h 56"/>
                  <a:gd name="T8" fmla="*/ 0 w 22"/>
                  <a:gd name="T9" fmla="*/ 28 h 56"/>
                </a:gdLst>
                <a:ahLst/>
                <a:cxnLst>
                  <a:cxn ang="0">
                    <a:pos x="T0" y="T1"/>
                  </a:cxn>
                  <a:cxn ang="0">
                    <a:pos x="T2" y="T3"/>
                  </a:cxn>
                  <a:cxn ang="0">
                    <a:pos x="T4" y="T5"/>
                  </a:cxn>
                  <a:cxn ang="0">
                    <a:pos x="T6" y="T7"/>
                  </a:cxn>
                  <a:cxn ang="0">
                    <a:pos x="T8" y="T9"/>
                  </a:cxn>
                </a:cxnLst>
                <a:rect l="0" t="0" r="r" b="b"/>
                <a:pathLst>
                  <a:path w="22" h="56">
                    <a:moveTo>
                      <a:pt x="0" y="28"/>
                    </a:moveTo>
                    <a:lnTo>
                      <a:pt x="22" y="0"/>
                    </a:lnTo>
                    <a:lnTo>
                      <a:pt x="22" y="26"/>
                    </a:lnTo>
                    <a:lnTo>
                      <a:pt x="0" y="56"/>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374" name="Freeform 1415"/>
            <p:cNvSpPr/>
            <p:nvPr/>
          </p:nvSpPr>
          <p:spPr bwMode="auto">
            <a:xfrm>
              <a:off x="-2989564" y="1603377"/>
              <a:ext cx="136529" cy="204788"/>
            </a:xfrm>
            <a:custGeom>
              <a:avLst/>
              <a:gdLst>
                <a:gd name="T0" fmla="*/ 86 w 86"/>
                <a:gd name="T1" fmla="*/ 0 h 129"/>
                <a:gd name="T2" fmla="*/ 86 w 86"/>
                <a:gd name="T3" fmla="*/ 16 h 129"/>
                <a:gd name="T4" fmla="*/ 0 w 86"/>
                <a:gd name="T5" fmla="*/ 129 h 129"/>
                <a:gd name="T6" fmla="*/ 0 w 86"/>
                <a:gd name="T7" fmla="*/ 103 h 129"/>
                <a:gd name="T8" fmla="*/ 86 w 86"/>
                <a:gd name="T9" fmla="*/ 0 h 129"/>
              </a:gdLst>
              <a:ahLst/>
              <a:cxnLst>
                <a:cxn ang="0">
                  <a:pos x="T0" y="T1"/>
                </a:cxn>
                <a:cxn ang="0">
                  <a:pos x="T2" y="T3"/>
                </a:cxn>
                <a:cxn ang="0">
                  <a:pos x="T4" y="T5"/>
                </a:cxn>
                <a:cxn ang="0">
                  <a:pos x="T6" y="T7"/>
                </a:cxn>
                <a:cxn ang="0">
                  <a:pos x="T8" y="T9"/>
                </a:cxn>
              </a:cxnLst>
              <a:rect l="0" t="0" r="r" b="b"/>
              <a:pathLst>
                <a:path w="86" h="129">
                  <a:moveTo>
                    <a:pt x="86" y="0"/>
                  </a:moveTo>
                  <a:lnTo>
                    <a:pt x="86" y="16"/>
                  </a:lnTo>
                  <a:lnTo>
                    <a:pt x="0" y="129"/>
                  </a:lnTo>
                  <a:lnTo>
                    <a:pt x="0" y="103"/>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5" name="Freeform 1416"/>
            <p:cNvSpPr/>
            <p:nvPr/>
          </p:nvSpPr>
          <p:spPr bwMode="auto">
            <a:xfrm>
              <a:off x="-3049890" y="1884363"/>
              <a:ext cx="34927" cy="92075"/>
            </a:xfrm>
            <a:custGeom>
              <a:avLst/>
              <a:gdLst>
                <a:gd name="T0" fmla="*/ 0 w 22"/>
                <a:gd name="T1" fmla="*/ 28 h 58"/>
                <a:gd name="T2" fmla="*/ 22 w 22"/>
                <a:gd name="T3" fmla="*/ 0 h 58"/>
                <a:gd name="T4" fmla="*/ 22 w 22"/>
                <a:gd name="T5" fmla="*/ 26 h 58"/>
                <a:gd name="T6" fmla="*/ 0 w 22"/>
                <a:gd name="T7" fmla="*/ 58 h 58"/>
                <a:gd name="T8" fmla="*/ 0 w 22"/>
                <a:gd name="T9" fmla="*/ 28 h 58"/>
              </a:gdLst>
              <a:ahLst/>
              <a:cxnLst>
                <a:cxn ang="0">
                  <a:pos x="T0" y="T1"/>
                </a:cxn>
                <a:cxn ang="0">
                  <a:pos x="T2" y="T3"/>
                </a:cxn>
                <a:cxn ang="0">
                  <a:pos x="T4" y="T5"/>
                </a:cxn>
                <a:cxn ang="0">
                  <a:pos x="T6" y="T7"/>
                </a:cxn>
                <a:cxn ang="0">
                  <a:pos x="T8" y="T9"/>
                </a:cxn>
              </a:cxnLst>
              <a:rect l="0" t="0" r="r" b="b"/>
              <a:pathLst>
                <a:path w="22" h="58">
                  <a:moveTo>
                    <a:pt x="0" y="28"/>
                  </a:moveTo>
                  <a:lnTo>
                    <a:pt x="22" y="0"/>
                  </a:lnTo>
                  <a:lnTo>
                    <a:pt x="22" y="26"/>
                  </a:lnTo>
                  <a:lnTo>
                    <a:pt x="0" y="58"/>
                  </a:lnTo>
                  <a:lnTo>
                    <a:pt x="0" y="28"/>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6" name="Freeform 1417"/>
            <p:cNvSpPr/>
            <p:nvPr/>
          </p:nvSpPr>
          <p:spPr bwMode="auto">
            <a:xfrm>
              <a:off x="-2989564" y="1681162"/>
              <a:ext cx="136529" cy="212724"/>
            </a:xfrm>
            <a:custGeom>
              <a:avLst/>
              <a:gdLst>
                <a:gd name="T0" fmla="*/ 86 w 86"/>
                <a:gd name="T1" fmla="*/ 0 h 134"/>
                <a:gd name="T2" fmla="*/ 86 w 86"/>
                <a:gd name="T3" fmla="*/ 16 h 134"/>
                <a:gd name="T4" fmla="*/ 0 w 86"/>
                <a:gd name="T5" fmla="*/ 134 h 134"/>
                <a:gd name="T6" fmla="*/ 0 w 86"/>
                <a:gd name="T7" fmla="*/ 110 h 134"/>
                <a:gd name="T8" fmla="*/ 86 w 86"/>
                <a:gd name="T9" fmla="*/ 0 h 134"/>
              </a:gdLst>
              <a:ahLst/>
              <a:cxnLst>
                <a:cxn ang="0">
                  <a:pos x="T0" y="T1"/>
                </a:cxn>
                <a:cxn ang="0">
                  <a:pos x="T2" y="T3"/>
                </a:cxn>
                <a:cxn ang="0">
                  <a:pos x="T4" y="T5"/>
                </a:cxn>
                <a:cxn ang="0">
                  <a:pos x="T6" y="T7"/>
                </a:cxn>
                <a:cxn ang="0">
                  <a:pos x="T8" y="T9"/>
                </a:cxn>
              </a:cxnLst>
              <a:rect l="0" t="0" r="r" b="b"/>
              <a:pathLst>
                <a:path w="86" h="134">
                  <a:moveTo>
                    <a:pt x="86" y="0"/>
                  </a:moveTo>
                  <a:lnTo>
                    <a:pt x="86" y="16"/>
                  </a:lnTo>
                  <a:lnTo>
                    <a:pt x="0" y="134"/>
                  </a:lnTo>
                  <a:lnTo>
                    <a:pt x="0" y="110"/>
                  </a:lnTo>
                  <a:lnTo>
                    <a:pt x="86"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7" name="Freeform 1418"/>
            <p:cNvSpPr/>
            <p:nvPr/>
          </p:nvSpPr>
          <p:spPr bwMode="auto">
            <a:xfrm>
              <a:off x="-2935585" y="1530351"/>
              <a:ext cx="82552" cy="127001"/>
            </a:xfrm>
            <a:custGeom>
              <a:avLst/>
              <a:gdLst>
                <a:gd name="T0" fmla="*/ 52 w 52"/>
                <a:gd name="T1" fmla="*/ 0 h 80"/>
                <a:gd name="T2" fmla="*/ 52 w 52"/>
                <a:gd name="T3" fmla="*/ 16 h 80"/>
                <a:gd name="T4" fmla="*/ 0 w 52"/>
                <a:gd name="T5" fmla="*/ 80 h 80"/>
                <a:gd name="T6" fmla="*/ 0 w 52"/>
                <a:gd name="T7" fmla="*/ 58 h 80"/>
                <a:gd name="T8" fmla="*/ 52 w 52"/>
                <a:gd name="T9" fmla="*/ 0 h 80"/>
              </a:gdLst>
              <a:ahLst/>
              <a:cxnLst>
                <a:cxn ang="0">
                  <a:pos x="T0" y="T1"/>
                </a:cxn>
                <a:cxn ang="0">
                  <a:pos x="T2" y="T3"/>
                </a:cxn>
                <a:cxn ang="0">
                  <a:pos x="T4" y="T5"/>
                </a:cxn>
                <a:cxn ang="0">
                  <a:pos x="T6" y="T7"/>
                </a:cxn>
                <a:cxn ang="0">
                  <a:pos x="T8" y="T9"/>
                </a:cxn>
              </a:cxnLst>
              <a:rect l="0" t="0" r="r" b="b"/>
              <a:pathLst>
                <a:path w="52" h="80">
                  <a:moveTo>
                    <a:pt x="52" y="0"/>
                  </a:moveTo>
                  <a:lnTo>
                    <a:pt x="52" y="16"/>
                  </a:lnTo>
                  <a:lnTo>
                    <a:pt x="0" y="80"/>
                  </a:lnTo>
                  <a:lnTo>
                    <a:pt x="0" y="58"/>
                  </a:lnTo>
                  <a:lnTo>
                    <a:pt x="52" y="0"/>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378" name="Rectangle 1419"/>
            <p:cNvSpPr>
              <a:spLocks noChangeArrowheads="1"/>
            </p:cNvSpPr>
            <p:nvPr/>
          </p:nvSpPr>
          <p:spPr bwMode="auto">
            <a:xfrm>
              <a:off x="-2932410" y="625474"/>
              <a:ext cx="1587" cy="1587"/>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79" name="Rectangle 1420"/>
            <p:cNvSpPr>
              <a:spLocks noChangeArrowheads="1"/>
            </p:cNvSpPr>
            <p:nvPr/>
          </p:nvSpPr>
          <p:spPr bwMode="auto">
            <a:xfrm>
              <a:off x="-729659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0" name="Rectangle 1421"/>
            <p:cNvSpPr>
              <a:spLocks noChangeArrowheads="1"/>
            </p:cNvSpPr>
            <p:nvPr/>
          </p:nvSpPr>
          <p:spPr bwMode="auto">
            <a:xfrm>
              <a:off x="-7207695"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1" name="Rectangle 1422"/>
            <p:cNvSpPr>
              <a:spLocks noChangeArrowheads="1"/>
            </p:cNvSpPr>
            <p:nvPr/>
          </p:nvSpPr>
          <p:spPr bwMode="auto">
            <a:xfrm>
              <a:off x="-7121969"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2" name="Rectangle 1423"/>
            <p:cNvSpPr>
              <a:spLocks noChangeArrowheads="1"/>
            </p:cNvSpPr>
            <p:nvPr/>
          </p:nvSpPr>
          <p:spPr bwMode="auto">
            <a:xfrm>
              <a:off x="-6947336"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3" name="Rectangle 1424"/>
            <p:cNvSpPr>
              <a:spLocks noChangeArrowheads="1"/>
            </p:cNvSpPr>
            <p:nvPr/>
          </p:nvSpPr>
          <p:spPr bwMode="auto">
            <a:xfrm>
              <a:off x="-6861610"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4" name="Rectangle 1425"/>
            <p:cNvSpPr>
              <a:spLocks noChangeArrowheads="1"/>
            </p:cNvSpPr>
            <p:nvPr/>
          </p:nvSpPr>
          <p:spPr bwMode="auto">
            <a:xfrm>
              <a:off x="-7296599"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5" name="Rectangle 1426"/>
            <p:cNvSpPr>
              <a:spLocks noChangeArrowheads="1"/>
            </p:cNvSpPr>
            <p:nvPr/>
          </p:nvSpPr>
          <p:spPr bwMode="auto">
            <a:xfrm>
              <a:off x="-7207695" y="-198438"/>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6" name="Rectangle 1427"/>
            <p:cNvSpPr>
              <a:spLocks noChangeArrowheads="1"/>
            </p:cNvSpPr>
            <p:nvPr/>
          </p:nvSpPr>
          <p:spPr bwMode="auto">
            <a:xfrm>
              <a:off x="-7296599"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7" name="Rectangle 1428"/>
            <p:cNvSpPr>
              <a:spLocks noChangeArrowheads="1"/>
            </p:cNvSpPr>
            <p:nvPr/>
          </p:nvSpPr>
          <p:spPr bwMode="auto">
            <a:xfrm>
              <a:off x="-7121969"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8" name="Rectangle 1429"/>
            <p:cNvSpPr>
              <a:spLocks noChangeArrowheads="1"/>
            </p:cNvSpPr>
            <p:nvPr/>
          </p:nvSpPr>
          <p:spPr bwMode="auto">
            <a:xfrm>
              <a:off x="-6861610"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89" name="Rectangle 1430"/>
            <p:cNvSpPr>
              <a:spLocks noChangeArrowheads="1"/>
            </p:cNvSpPr>
            <p:nvPr/>
          </p:nvSpPr>
          <p:spPr bwMode="auto">
            <a:xfrm>
              <a:off x="-7296599"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0" name="Rectangle 1431"/>
            <p:cNvSpPr>
              <a:spLocks noChangeArrowheads="1"/>
            </p:cNvSpPr>
            <p:nvPr/>
          </p:nvSpPr>
          <p:spPr bwMode="auto">
            <a:xfrm>
              <a:off x="-7207695"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1" name="Rectangle 1432"/>
            <p:cNvSpPr>
              <a:spLocks noChangeArrowheads="1"/>
            </p:cNvSpPr>
            <p:nvPr/>
          </p:nvSpPr>
          <p:spPr bwMode="auto">
            <a:xfrm>
              <a:off x="-7036240" y="-20637"/>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2" name="Rectangle 1433"/>
            <p:cNvSpPr>
              <a:spLocks noChangeArrowheads="1"/>
            </p:cNvSpPr>
            <p:nvPr/>
          </p:nvSpPr>
          <p:spPr bwMode="auto">
            <a:xfrm>
              <a:off x="-7207695"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3" name="Rectangle 1434"/>
            <p:cNvSpPr>
              <a:spLocks noChangeArrowheads="1"/>
            </p:cNvSpPr>
            <p:nvPr/>
          </p:nvSpPr>
          <p:spPr bwMode="auto">
            <a:xfrm>
              <a:off x="-7121969"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4" name="Rectangle 1435"/>
            <p:cNvSpPr>
              <a:spLocks noChangeArrowheads="1"/>
            </p:cNvSpPr>
            <p:nvPr/>
          </p:nvSpPr>
          <p:spPr bwMode="auto">
            <a:xfrm>
              <a:off x="-6861610"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5" name="Rectangle 1436"/>
            <p:cNvSpPr>
              <a:spLocks noChangeArrowheads="1"/>
            </p:cNvSpPr>
            <p:nvPr/>
          </p:nvSpPr>
          <p:spPr bwMode="auto">
            <a:xfrm>
              <a:off x="-729659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6" name="Rectangle 1437"/>
            <p:cNvSpPr>
              <a:spLocks noChangeArrowheads="1"/>
            </p:cNvSpPr>
            <p:nvPr/>
          </p:nvSpPr>
          <p:spPr bwMode="auto">
            <a:xfrm>
              <a:off x="-7121969"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7" name="Rectangle 1438"/>
            <p:cNvSpPr>
              <a:spLocks noChangeArrowheads="1"/>
            </p:cNvSpPr>
            <p:nvPr/>
          </p:nvSpPr>
          <p:spPr bwMode="auto">
            <a:xfrm>
              <a:off x="-6947336"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8" name="Rectangle 1439"/>
            <p:cNvSpPr>
              <a:spLocks noChangeArrowheads="1"/>
            </p:cNvSpPr>
            <p:nvPr/>
          </p:nvSpPr>
          <p:spPr bwMode="auto">
            <a:xfrm>
              <a:off x="-7207695" y="2492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399" name="Rectangle 1440"/>
            <p:cNvSpPr>
              <a:spLocks noChangeArrowheads="1"/>
            </p:cNvSpPr>
            <p:nvPr/>
          </p:nvSpPr>
          <p:spPr bwMode="auto">
            <a:xfrm>
              <a:off x="-7036240" y="2492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0" name="Rectangle 1441"/>
            <p:cNvSpPr>
              <a:spLocks noChangeArrowheads="1"/>
            </p:cNvSpPr>
            <p:nvPr/>
          </p:nvSpPr>
          <p:spPr bwMode="auto">
            <a:xfrm>
              <a:off x="-6861610" y="249237"/>
              <a:ext cx="139705"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1" name="Rectangle 1442"/>
            <p:cNvSpPr>
              <a:spLocks noChangeArrowheads="1"/>
            </p:cNvSpPr>
            <p:nvPr/>
          </p:nvSpPr>
          <p:spPr bwMode="auto">
            <a:xfrm>
              <a:off x="-7296599"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2" name="Rectangle 1443"/>
            <p:cNvSpPr>
              <a:spLocks noChangeArrowheads="1"/>
            </p:cNvSpPr>
            <p:nvPr/>
          </p:nvSpPr>
          <p:spPr bwMode="auto">
            <a:xfrm>
              <a:off x="-7121969" y="338137"/>
              <a:ext cx="222258"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3" name="Rectangle 1444"/>
            <p:cNvSpPr>
              <a:spLocks noChangeArrowheads="1"/>
            </p:cNvSpPr>
            <p:nvPr/>
          </p:nvSpPr>
          <p:spPr bwMode="auto">
            <a:xfrm>
              <a:off x="-7207695"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4" name="Rectangle 1445"/>
            <p:cNvSpPr>
              <a:spLocks noChangeArrowheads="1"/>
            </p:cNvSpPr>
            <p:nvPr/>
          </p:nvSpPr>
          <p:spPr bwMode="auto">
            <a:xfrm>
              <a:off x="-7036240"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5" name="Rectangle 1446"/>
            <p:cNvSpPr>
              <a:spLocks noChangeArrowheads="1"/>
            </p:cNvSpPr>
            <p:nvPr/>
          </p:nvSpPr>
          <p:spPr bwMode="auto">
            <a:xfrm>
              <a:off x="-6947336"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6" name="Rectangle 1447"/>
            <p:cNvSpPr>
              <a:spLocks noChangeArrowheads="1"/>
            </p:cNvSpPr>
            <p:nvPr/>
          </p:nvSpPr>
          <p:spPr bwMode="auto">
            <a:xfrm>
              <a:off x="-7207695"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7" name="Rectangle 1448"/>
            <p:cNvSpPr>
              <a:spLocks noChangeArrowheads="1"/>
            </p:cNvSpPr>
            <p:nvPr/>
          </p:nvSpPr>
          <p:spPr bwMode="auto">
            <a:xfrm>
              <a:off x="-7036240"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8" name="Rectangle 1449"/>
            <p:cNvSpPr>
              <a:spLocks noChangeArrowheads="1"/>
            </p:cNvSpPr>
            <p:nvPr/>
          </p:nvSpPr>
          <p:spPr bwMode="auto">
            <a:xfrm>
              <a:off x="-729659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09" name="Rectangle 1450"/>
            <p:cNvSpPr>
              <a:spLocks noChangeArrowheads="1"/>
            </p:cNvSpPr>
            <p:nvPr/>
          </p:nvSpPr>
          <p:spPr bwMode="auto">
            <a:xfrm>
              <a:off x="-7121969"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0" name="Rectangle 1451"/>
            <p:cNvSpPr>
              <a:spLocks noChangeArrowheads="1"/>
            </p:cNvSpPr>
            <p:nvPr/>
          </p:nvSpPr>
          <p:spPr bwMode="auto">
            <a:xfrm>
              <a:off x="-6861610"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1" name="Rectangle 1452"/>
            <p:cNvSpPr>
              <a:spLocks noChangeArrowheads="1"/>
            </p:cNvSpPr>
            <p:nvPr/>
          </p:nvSpPr>
          <p:spPr bwMode="auto">
            <a:xfrm>
              <a:off x="-7296599"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2" name="Rectangle 1453"/>
            <p:cNvSpPr>
              <a:spLocks noChangeArrowheads="1"/>
            </p:cNvSpPr>
            <p:nvPr/>
          </p:nvSpPr>
          <p:spPr bwMode="auto">
            <a:xfrm>
              <a:off x="-7207695"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3" name="Rectangle 1454"/>
            <p:cNvSpPr>
              <a:spLocks noChangeArrowheads="1"/>
            </p:cNvSpPr>
            <p:nvPr/>
          </p:nvSpPr>
          <p:spPr bwMode="auto">
            <a:xfrm>
              <a:off x="-7296599"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4" name="Rectangle 1455"/>
            <p:cNvSpPr>
              <a:spLocks noChangeArrowheads="1"/>
            </p:cNvSpPr>
            <p:nvPr/>
          </p:nvSpPr>
          <p:spPr bwMode="auto">
            <a:xfrm>
              <a:off x="-7121969" y="784224"/>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5" name="Rectangle 1456"/>
            <p:cNvSpPr>
              <a:spLocks noChangeArrowheads="1"/>
            </p:cNvSpPr>
            <p:nvPr/>
          </p:nvSpPr>
          <p:spPr bwMode="auto">
            <a:xfrm>
              <a:off x="-6861610"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6" name="Rectangle 1457"/>
            <p:cNvSpPr>
              <a:spLocks noChangeArrowheads="1"/>
            </p:cNvSpPr>
            <p:nvPr/>
          </p:nvSpPr>
          <p:spPr bwMode="auto">
            <a:xfrm>
              <a:off x="-7207695"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7" name="Rectangle 1458"/>
            <p:cNvSpPr>
              <a:spLocks noChangeArrowheads="1"/>
            </p:cNvSpPr>
            <p:nvPr/>
          </p:nvSpPr>
          <p:spPr bwMode="auto">
            <a:xfrm>
              <a:off x="-7207695" y="9620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8" name="Rectangle 1459"/>
            <p:cNvSpPr>
              <a:spLocks noChangeArrowheads="1"/>
            </p:cNvSpPr>
            <p:nvPr/>
          </p:nvSpPr>
          <p:spPr bwMode="auto">
            <a:xfrm>
              <a:off x="-703624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19" name="Rectangle 1460"/>
            <p:cNvSpPr>
              <a:spLocks noChangeArrowheads="1"/>
            </p:cNvSpPr>
            <p:nvPr/>
          </p:nvSpPr>
          <p:spPr bwMode="auto">
            <a:xfrm>
              <a:off x="-6861610"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0" name="Rectangle 1461"/>
            <p:cNvSpPr>
              <a:spLocks noChangeArrowheads="1"/>
            </p:cNvSpPr>
            <p:nvPr/>
          </p:nvSpPr>
          <p:spPr bwMode="auto">
            <a:xfrm>
              <a:off x="-729659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1" name="Rectangle 1462"/>
            <p:cNvSpPr>
              <a:spLocks noChangeArrowheads="1"/>
            </p:cNvSpPr>
            <p:nvPr/>
          </p:nvSpPr>
          <p:spPr bwMode="auto">
            <a:xfrm>
              <a:off x="-7121969"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2" name="Rectangle 1463"/>
            <p:cNvSpPr>
              <a:spLocks noChangeArrowheads="1"/>
            </p:cNvSpPr>
            <p:nvPr/>
          </p:nvSpPr>
          <p:spPr bwMode="auto">
            <a:xfrm>
              <a:off x="-6947336" y="10509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3" name="Rectangle 1464"/>
            <p:cNvSpPr>
              <a:spLocks noChangeArrowheads="1"/>
            </p:cNvSpPr>
            <p:nvPr/>
          </p:nvSpPr>
          <p:spPr bwMode="auto">
            <a:xfrm>
              <a:off x="-7296599" y="1139826"/>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4" name="Rectangle 1465"/>
            <p:cNvSpPr>
              <a:spLocks noChangeArrowheads="1"/>
            </p:cNvSpPr>
            <p:nvPr/>
          </p:nvSpPr>
          <p:spPr bwMode="auto">
            <a:xfrm>
              <a:off x="-7036240" y="11398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5" name="Rectangle 1466"/>
            <p:cNvSpPr>
              <a:spLocks noChangeArrowheads="1"/>
            </p:cNvSpPr>
            <p:nvPr/>
          </p:nvSpPr>
          <p:spPr bwMode="auto">
            <a:xfrm>
              <a:off x="-7121969"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6" name="Rectangle 1467"/>
            <p:cNvSpPr>
              <a:spLocks noChangeArrowheads="1"/>
            </p:cNvSpPr>
            <p:nvPr/>
          </p:nvSpPr>
          <p:spPr bwMode="auto">
            <a:xfrm>
              <a:off x="-6947336" y="12319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7" name="Rectangle 1468"/>
            <p:cNvSpPr>
              <a:spLocks noChangeArrowheads="1"/>
            </p:cNvSpPr>
            <p:nvPr/>
          </p:nvSpPr>
          <p:spPr bwMode="auto">
            <a:xfrm>
              <a:off x="-6861610"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8" name="Rectangle 1469"/>
            <p:cNvSpPr>
              <a:spLocks noChangeArrowheads="1"/>
            </p:cNvSpPr>
            <p:nvPr/>
          </p:nvSpPr>
          <p:spPr bwMode="auto">
            <a:xfrm>
              <a:off x="-729659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29" name="Rectangle 1470"/>
            <p:cNvSpPr>
              <a:spLocks noChangeArrowheads="1"/>
            </p:cNvSpPr>
            <p:nvPr/>
          </p:nvSpPr>
          <p:spPr bwMode="auto">
            <a:xfrm>
              <a:off x="-7207695"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0" name="Rectangle 1471"/>
            <p:cNvSpPr>
              <a:spLocks noChangeArrowheads="1"/>
            </p:cNvSpPr>
            <p:nvPr/>
          </p:nvSpPr>
          <p:spPr bwMode="auto">
            <a:xfrm>
              <a:off x="-7121969"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1" name="Rectangle 1472"/>
            <p:cNvSpPr>
              <a:spLocks noChangeArrowheads="1"/>
            </p:cNvSpPr>
            <p:nvPr/>
          </p:nvSpPr>
          <p:spPr bwMode="auto">
            <a:xfrm>
              <a:off x="-6861610"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2" name="Rectangle 1473"/>
            <p:cNvSpPr>
              <a:spLocks noChangeArrowheads="1"/>
            </p:cNvSpPr>
            <p:nvPr/>
          </p:nvSpPr>
          <p:spPr bwMode="auto">
            <a:xfrm>
              <a:off x="-729659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3" name="Rectangle 1474"/>
            <p:cNvSpPr>
              <a:spLocks noChangeArrowheads="1"/>
            </p:cNvSpPr>
            <p:nvPr/>
          </p:nvSpPr>
          <p:spPr bwMode="auto">
            <a:xfrm>
              <a:off x="-7121969"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4" name="Rectangle 1475"/>
            <p:cNvSpPr>
              <a:spLocks noChangeArrowheads="1"/>
            </p:cNvSpPr>
            <p:nvPr/>
          </p:nvSpPr>
          <p:spPr bwMode="auto">
            <a:xfrm>
              <a:off x="-6947336"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5" name="Rectangle 1476"/>
            <p:cNvSpPr>
              <a:spLocks noChangeArrowheads="1"/>
            </p:cNvSpPr>
            <p:nvPr/>
          </p:nvSpPr>
          <p:spPr bwMode="auto">
            <a:xfrm>
              <a:off x="-7207695"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6" name="Rectangle 1477"/>
            <p:cNvSpPr>
              <a:spLocks noChangeArrowheads="1"/>
            </p:cNvSpPr>
            <p:nvPr/>
          </p:nvSpPr>
          <p:spPr bwMode="auto">
            <a:xfrm>
              <a:off x="-703624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7" name="Rectangle 1478"/>
            <p:cNvSpPr>
              <a:spLocks noChangeArrowheads="1"/>
            </p:cNvSpPr>
            <p:nvPr/>
          </p:nvSpPr>
          <p:spPr bwMode="auto">
            <a:xfrm>
              <a:off x="-6861610"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8" name="Rectangle 1479"/>
            <p:cNvSpPr>
              <a:spLocks noChangeArrowheads="1"/>
            </p:cNvSpPr>
            <p:nvPr/>
          </p:nvSpPr>
          <p:spPr bwMode="auto">
            <a:xfrm>
              <a:off x="-729659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39" name="Rectangle 1480"/>
            <p:cNvSpPr>
              <a:spLocks noChangeArrowheads="1"/>
            </p:cNvSpPr>
            <p:nvPr/>
          </p:nvSpPr>
          <p:spPr bwMode="auto">
            <a:xfrm>
              <a:off x="-7121969"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0" name="Rectangle 1481"/>
            <p:cNvSpPr>
              <a:spLocks noChangeArrowheads="1"/>
            </p:cNvSpPr>
            <p:nvPr/>
          </p:nvSpPr>
          <p:spPr bwMode="auto">
            <a:xfrm>
              <a:off x="-676953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1" name="Rectangle 1482"/>
            <p:cNvSpPr>
              <a:spLocks noChangeArrowheads="1"/>
            </p:cNvSpPr>
            <p:nvPr/>
          </p:nvSpPr>
          <p:spPr bwMode="auto">
            <a:xfrm>
              <a:off x="-6683803"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2" name="Rectangle 1483"/>
            <p:cNvSpPr>
              <a:spLocks noChangeArrowheads="1"/>
            </p:cNvSpPr>
            <p:nvPr/>
          </p:nvSpPr>
          <p:spPr bwMode="auto">
            <a:xfrm>
              <a:off x="-6509172" y="-2873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3" name="Rectangle 1484"/>
            <p:cNvSpPr>
              <a:spLocks noChangeArrowheads="1"/>
            </p:cNvSpPr>
            <p:nvPr/>
          </p:nvSpPr>
          <p:spPr bwMode="auto">
            <a:xfrm>
              <a:off x="-6423444"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4" name="Rectangle 1485"/>
            <p:cNvSpPr>
              <a:spLocks noChangeArrowheads="1"/>
            </p:cNvSpPr>
            <p:nvPr/>
          </p:nvSpPr>
          <p:spPr bwMode="auto">
            <a:xfrm>
              <a:off x="-6337717" y="-2873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5" name="Rectangle 1486"/>
            <p:cNvSpPr>
              <a:spLocks noChangeArrowheads="1"/>
            </p:cNvSpPr>
            <p:nvPr/>
          </p:nvSpPr>
          <p:spPr bwMode="auto">
            <a:xfrm>
              <a:off x="-6769532" y="-1984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6" name="Rectangle 1487"/>
            <p:cNvSpPr>
              <a:spLocks noChangeArrowheads="1"/>
            </p:cNvSpPr>
            <p:nvPr/>
          </p:nvSpPr>
          <p:spPr bwMode="auto">
            <a:xfrm>
              <a:off x="-6598076"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7" name="Rectangle 1488"/>
            <p:cNvSpPr>
              <a:spLocks noChangeArrowheads="1"/>
            </p:cNvSpPr>
            <p:nvPr/>
          </p:nvSpPr>
          <p:spPr bwMode="auto">
            <a:xfrm>
              <a:off x="-6423444" y="-1984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8" name="Rectangle 1489"/>
            <p:cNvSpPr>
              <a:spLocks noChangeArrowheads="1"/>
            </p:cNvSpPr>
            <p:nvPr/>
          </p:nvSpPr>
          <p:spPr bwMode="auto">
            <a:xfrm>
              <a:off x="-6683803" y="-109537"/>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49" name="Rectangle 1490"/>
            <p:cNvSpPr>
              <a:spLocks noChangeArrowheads="1"/>
            </p:cNvSpPr>
            <p:nvPr/>
          </p:nvSpPr>
          <p:spPr bwMode="auto">
            <a:xfrm>
              <a:off x="-6337717" y="-1095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0" name="Rectangle 1491"/>
            <p:cNvSpPr>
              <a:spLocks noChangeArrowheads="1"/>
            </p:cNvSpPr>
            <p:nvPr/>
          </p:nvSpPr>
          <p:spPr bwMode="auto">
            <a:xfrm>
              <a:off x="-6769532" y="-20637"/>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1" name="Rectangle 1492"/>
            <p:cNvSpPr>
              <a:spLocks noChangeArrowheads="1"/>
            </p:cNvSpPr>
            <p:nvPr/>
          </p:nvSpPr>
          <p:spPr bwMode="auto">
            <a:xfrm>
              <a:off x="-6509172" y="-20637"/>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2" name="Rectangle 1493"/>
            <p:cNvSpPr>
              <a:spLocks noChangeArrowheads="1"/>
            </p:cNvSpPr>
            <p:nvPr/>
          </p:nvSpPr>
          <p:spPr bwMode="auto">
            <a:xfrm>
              <a:off x="-6337717" y="-206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3" name="Rectangle 1494"/>
            <p:cNvSpPr>
              <a:spLocks noChangeArrowheads="1"/>
            </p:cNvSpPr>
            <p:nvPr/>
          </p:nvSpPr>
          <p:spPr bwMode="auto">
            <a:xfrm>
              <a:off x="-676953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4" name="Rectangle 1495"/>
            <p:cNvSpPr>
              <a:spLocks noChangeArrowheads="1"/>
            </p:cNvSpPr>
            <p:nvPr/>
          </p:nvSpPr>
          <p:spPr bwMode="auto">
            <a:xfrm>
              <a:off x="-6683803" y="68264"/>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5" name="Rectangle 1496"/>
            <p:cNvSpPr>
              <a:spLocks noChangeArrowheads="1"/>
            </p:cNvSpPr>
            <p:nvPr/>
          </p:nvSpPr>
          <p:spPr bwMode="auto">
            <a:xfrm>
              <a:off x="-6509172" y="6826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6" name="Rectangle 1497"/>
            <p:cNvSpPr>
              <a:spLocks noChangeArrowheads="1"/>
            </p:cNvSpPr>
            <p:nvPr/>
          </p:nvSpPr>
          <p:spPr bwMode="auto">
            <a:xfrm>
              <a:off x="-6337717" y="6826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7" name="Rectangle 1498"/>
            <p:cNvSpPr>
              <a:spLocks noChangeArrowheads="1"/>
            </p:cNvSpPr>
            <p:nvPr/>
          </p:nvSpPr>
          <p:spPr bwMode="auto">
            <a:xfrm>
              <a:off x="-6769532" y="1571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8" name="Rectangle 1499"/>
            <p:cNvSpPr>
              <a:spLocks noChangeArrowheads="1"/>
            </p:cNvSpPr>
            <p:nvPr/>
          </p:nvSpPr>
          <p:spPr bwMode="auto">
            <a:xfrm>
              <a:off x="-6598076" y="1571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59" name="Rectangle 1500"/>
            <p:cNvSpPr>
              <a:spLocks noChangeArrowheads="1"/>
            </p:cNvSpPr>
            <p:nvPr/>
          </p:nvSpPr>
          <p:spPr bwMode="auto">
            <a:xfrm>
              <a:off x="-6515522" y="157162"/>
              <a:ext cx="142880"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0" name="Rectangle 1501"/>
            <p:cNvSpPr>
              <a:spLocks noChangeArrowheads="1"/>
            </p:cNvSpPr>
            <p:nvPr/>
          </p:nvSpPr>
          <p:spPr bwMode="auto">
            <a:xfrm>
              <a:off x="-6683803"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1" name="Rectangle 1502"/>
            <p:cNvSpPr>
              <a:spLocks noChangeArrowheads="1"/>
            </p:cNvSpPr>
            <p:nvPr/>
          </p:nvSpPr>
          <p:spPr bwMode="auto">
            <a:xfrm>
              <a:off x="-6423444"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2" name="Rectangle 1503"/>
            <p:cNvSpPr>
              <a:spLocks noChangeArrowheads="1"/>
            </p:cNvSpPr>
            <p:nvPr/>
          </p:nvSpPr>
          <p:spPr bwMode="auto">
            <a:xfrm>
              <a:off x="-6337717" y="249236"/>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3" name="Rectangle 1504"/>
            <p:cNvSpPr>
              <a:spLocks noChangeArrowheads="1"/>
            </p:cNvSpPr>
            <p:nvPr/>
          </p:nvSpPr>
          <p:spPr bwMode="auto">
            <a:xfrm>
              <a:off x="-676953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4" name="Rectangle 1505"/>
            <p:cNvSpPr>
              <a:spLocks noChangeArrowheads="1"/>
            </p:cNvSpPr>
            <p:nvPr/>
          </p:nvSpPr>
          <p:spPr bwMode="auto">
            <a:xfrm>
              <a:off x="-6598076"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5" name="Rectangle 1506"/>
            <p:cNvSpPr>
              <a:spLocks noChangeArrowheads="1"/>
            </p:cNvSpPr>
            <p:nvPr/>
          </p:nvSpPr>
          <p:spPr bwMode="auto">
            <a:xfrm>
              <a:off x="-6509172" y="3381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6" name="Rectangle 1507"/>
            <p:cNvSpPr>
              <a:spLocks noChangeArrowheads="1"/>
            </p:cNvSpPr>
            <p:nvPr/>
          </p:nvSpPr>
          <p:spPr bwMode="auto">
            <a:xfrm>
              <a:off x="-6337717" y="3381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7" name="Rectangle 1508"/>
            <p:cNvSpPr>
              <a:spLocks noChangeArrowheads="1"/>
            </p:cNvSpPr>
            <p:nvPr/>
          </p:nvSpPr>
          <p:spPr bwMode="auto">
            <a:xfrm>
              <a:off x="-6683803"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8" name="Rectangle 1509"/>
            <p:cNvSpPr>
              <a:spLocks noChangeArrowheads="1"/>
            </p:cNvSpPr>
            <p:nvPr/>
          </p:nvSpPr>
          <p:spPr bwMode="auto">
            <a:xfrm>
              <a:off x="-6509172" y="427037"/>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69" name="Rectangle 1510"/>
            <p:cNvSpPr>
              <a:spLocks noChangeArrowheads="1"/>
            </p:cNvSpPr>
            <p:nvPr/>
          </p:nvSpPr>
          <p:spPr bwMode="auto">
            <a:xfrm>
              <a:off x="-6423444"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0" name="Rectangle 1511"/>
            <p:cNvSpPr>
              <a:spLocks noChangeArrowheads="1"/>
            </p:cNvSpPr>
            <p:nvPr/>
          </p:nvSpPr>
          <p:spPr bwMode="auto">
            <a:xfrm>
              <a:off x="-6337717" y="427037"/>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1" name="Rectangle 1512"/>
            <p:cNvSpPr>
              <a:spLocks noChangeArrowheads="1"/>
            </p:cNvSpPr>
            <p:nvPr/>
          </p:nvSpPr>
          <p:spPr bwMode="auto">
            <a:xfrm>
              <a:off x="-6769532" y="515938"/>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2" name="Rectangle 1513"/>
            <p:cNvSpPr>
              <a:spLocks noChangeArrowheads="1"/>
            </p:cNvSpPr>
            <p:nvPr/>
          </p:nvSpPr>
          <p:spPr bwMode="auto">
            <a:xfrm>
              <a:off x="-6509172" y="515938"/>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3" name="Rectangle 1514"/>
            <p:cNvSpPr>
              <a:spLocks noChangeArrowheads="1"/>
            </p:cNvSpPr>
            <p:nvPr/>
          </p:nvSpPr>
          <p:spPr bwMode="auto">
            <a:xfrm>
              <a:off x="-6337717" y="5159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4" name="Rectangle 1515"/>
            <p:cNvSpPr>
              <a:spLocks noChangeArrowheads="1"/>
            </p:cNvSpPr>
            <p:nvPr/>
          </p:nvSpPr>
          <p:spPr bwMode="auto">
            <a:xfrm>
              <a:off x="-6509172" y="606425"/>
              <a:ext cx="136529"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5" name="Rectangle 1516"/>
            <p:cNvSpPr>
              <a:spLocks noChangeArrowheads="1"/>
            </p:cNvSpPr>
            <p:nvPr/>
          </p:nvSpPr>
          <p:spPr bwMode="auto">
            <a:xfrm>
              <a:off x="-6337717" y="6064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6" name="Rectangle 1517"/>
            <p:cNvSpPr>
              <a:spLocks noChangeArrowheads="1"/>
            </p:cNvSpPr>
            <p:nvPr/>
          </p:nvSpPr>
          <p:spPr bwMode="auto">
            <a:xfrm>
              <a:off x="-6947336" y="695326"/>
              <a:ext cx="22543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7" name="Rectangle 1518"/>
            <p:cNvSpPr>
              <a:spLocks noChangeArrowheads="1"/>
            </p:cNvSpPr>
            <p:nvPr/>
          </p:nvSpPr>
          <p:spPr bwMode="auto">
            <a:xfrm>
              <a:off x="-6509172" y="695326"/>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8" name="Rectangle 1519"/>
            <p:cNvSpPr>
              <a:spLocks noChangeArrowheads="1"/>
            </p:cNvSpPr>
            <p:nvPr/>
          </p:nvSpPr>
          <p:spPr bwMode="auto">
            <a:xfrm>
              <a:off x="-6337717" y="695326"/>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79" name="Rectangle 1520"/>
            <p:cNvSpPr>
              <a:spLocks noChangeArrowheads="1"/>
            </p:cNvSpPr>
            <p:nvPr/>
          </p:nvSpPr>
          <p:spPr bwMode="auto">
            <a:xfrm>
              <a:off x="-6683803"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0" name="Rectangle 1521"/>
            <p:cNvSpPr>
              <a:spLocks noChangeArrowheads="1"/>
            </p:cNvSpPr>
            <p:nvPr/>
          </p:nvSpPr>
          <p:spPr bwMode="auto">
            <a:xfrm>
              <a:off x="-6598076" y="7842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1" name="Rectangle 1522"/>
            <p:cNvSpPr>
              <a:spLocks noChangeArrowheads="1"/>
            </p:cNvSpPr>
            <p:nvPr/>
          </p:nvSpPr>
          <p:spPr bwMode="auto">
            <a:xfrm>
              <a:off x="-6420269" y="784224"/>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2" name="Rectangle 1523"/>
            <p:cNvSpPr>
              <a:spLocks noChangeArrowheads="1"/>
            </p:cNvSpPr>
            <p:nvPr/>
          </p:nvSpPr>
          <p:spPr bwMode="auto">
            <a:xfrm>
              <a:off x="-6683803"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3" name="Rectangle 1524"/>
            <p:cNvSpPr>
              <a:spLocks noChangeArrowheads="1"/>
            </p:cNvSpPr>
            <p:nvPr/>
          </p:nvSpPr>
          <p:spPr bwMode="auto">
            <a:xfrm>
              <a:off x="-6509172" y="873124"/>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4" name="Rectangle 1525"/>
            <p:cNvSpPr>
              <a:spLocks noChangeArrowheads="1"/>
            </p:cNvSpPr>
            <p:nvPr/>
          </p:nvSpPr>
          <p:spPr bwMode="auto">
            <a:xfrm>
              <a:off x="-6423444"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5" name="Rectangle 1526"/>
            <p:cNvSpPr>
              <a:spLocks noChangeArrowheads="1"/>
            </p:cNvSpPr>
            <p:nvPr/>
          </p:nvSpPr>
          <p:spPr bwMode="auto">
            <a:xfrm>
              <a:off x="-6337717" y="873124"/>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6" name="Rectangle 1527"/>
            <p:cNvSpPr>
              <a:spLocks noChangeArrowheads="1"/>
            </p:cNvSpPr>
            <p:nvPr/>
          </p:nvSpPr>
          <p:spPr bwMode="auto">
            <a:xfrm>
              <a:off x="-6683803" y="962025"/>
              <a:ext cx="222258"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7" name="Rectangle 1528"/>
            <p:cNvSpPr>
              <a:spLocks noChangeArrowheads="1"/>
            </p:cNvSpPr>
            <p:nvPr/>
          </p:nvSpPr>
          <p:spPr bwMode="auto">
            <a:xfrm>
              <a:off x="-6337717" y="9620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8" name="Rectangle 1529"/>
            <p:cNvSpPr>
              <a:spLocks noChangeArrowheads="1"/>
            </p:cNvSpPr>
            <p:nvPr/>
          </p:nvSpPr>
          <p:spPr bwMode="auto">
            <a:xfrm>
              <a:off x="-6769532" y="10509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89" name="Rectangle 1530"/>
            <p:cNvSpPr>
              <a:spLocks noChangeArrowheads="1"/>
            </p:cNvSpPr>
            <p:nvPr/>
          </p:nvSpPr>
          <p:spPr bwMode="auto">
            <a:xfrm>
              <a:off x="-6337717" y="10509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0" name="Rectangle 1531"/>
            <p:cNvSpPr>
              <a:spLocks noChangeArrowheads="1"/>
            </p:cNvSpPr>
            <p:nvPr/>
          </p:nvSpPr>
          <p:spPr bwMode="auto">
            <a:xfrm>
              <a:off x="-676953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1" name="Rectangle 1532"/>
            <p:cNvSpPr>
              <a:spLocks noChangeArrowheads="1"/>
            </p:cNvSpPr>
            <p:nvPr/>
          </p:nvSpPr>
          <p:spPr bwMode="auto">
            <a:xfrm>
              <a:off x="-6683803" y="1139825"/>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2" name="Rectangle 1533"/>
            <p:cNvSpPr>
              <a:spLocks noChangeArrowheads="1"/>
            </p:cNvSpPr>
            <p:nvPr/>
          </p:nvSpPr>
          <p:spPr bwMode="auto">
            <a:xfrm>
              <a:off x="-6509172" y="1139825"/>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3" name="Rectangle 1534"/>
            <p:cNvSpPr>
              <a:spLocks noChangeArrowheads="1"/>
            </p:cNvSpPr>
            <p:nvPr/>
          </p:nvSpPr>
          <p:spPr bwMode="auto">
            <a:xfrm>
              <a:off x="-6420269" y="1139825"/>
              <a:ext cx="133354"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4" name="Rectangle 1535"/>
            <p:cNvSpPr>
              <a:spLocks noChangeArrowheads="1"/>
            </p:cNvSpPr>
            <p:nvPr/>
          </p:nvSpPr>
          <p:spPr bwMode="auto">
            <a:xfrm>
              <a:off x="-6598076"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5" name="Rectangle 1536"/>
            <p:cNvSpPr>
              <a:spLocks noChangeArrowheads="1"/>
            </p:cNvSpPr>
            <p:nvPr/>
          </p:nvSpPr>
          <p:spPr bwMode="auto">
            <a:xfrm>
              <a:off x="-6423444"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6" name="Rectangle 1537"/>
            <p:cNvSpPr>
              <a:spLocks noChangeArrowheads="1"/>
            </p:cNvSpPr>
            <p:nvPr/>
          </p:nvSpPr>
          <p:spPr bwMode="auto">
            <a:xfrm>
              <a:off x="-6337717" y="12319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7" name="Rectangle 1538"/>
            <p:cNvSpPr>
              <a:spLocks noChangeArrowheads="1"/>
            </p:cNvSpPr>
            <p:nvPr/>
          </p:nvSpPr>
          <p:spPr bwMode="auto">
            <a:xfrm>
              <a:off x="-6769532" y="13208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8" name="Rectangle 1539"/>
            <p:cNvSpPr>
              <a:spLocks noChangeArrowheads="1"/>
            </p:cNvSpPr>
            <p:nvPr/>
          </p:nvSpPr>
          <p:spPr bwMode="auto">
            <a:xfrm>
              <a:off x="-6683803"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499" name="Rectangle 1540"/>
            <p:cNvSpPr>
              <a:spLocks noChangeArrowheads="1"/>
            </p:cNvSpPr>
            <p:nvPr/>
          </p:nvSpPr>
          <p:spPr bwMode="auto">
            <a:xfrm>
              <a:off x="-6598076"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0" name="Rectangle 1541"/>
            <p:cNvSpPr>
              <a:spLocks noChangeArrowheads="1"/>
            </p:cNvSpPr>
            <p:nvPr/>
          </p:nvSpPr>
          <p:spPr bwMode="auto">
            <a:xfrm>
              <a:off x="-6337717" y="13208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1" name="Rectangle 1542"/>
            <p:cNvSpPr>
              <a:spLocks noChangeArrowheads="1"/>
            </p:cNvSpPr>
            <p:nvPr/>
          </p:nvSpPr>
          <p:spPr bwMode="auto">
            <a:xfrm>
              <a:off x="-6769532" y="1409701"/>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2" name="Rectangle 1543"/>
            <p:cNvSpPr>
              <a:spLocks noChangeArrowheads="1"/>
            </p:cNvSpPr>
            <p:nvPr/>
          </p:nvSpPr>
          <p:spPr bwMode="auto">
            <a:xfrm>
              <a:off x="-6598076"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3" name="Rectangle 1544"/>
            <p:cNvSpPr>
              <a:spLocks noChangeArrowheads="1"/>
            </p:cNvSpPr>
            <p:nvPr/>
          </p:nvSpPr>
          <p:spPr bwMode="auto">
            <a:xfrm>
              <a:off x="-6423444" y="1409701"/>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4" name="Rectangle 1545"/>
            <p:cNvSpPr>
              <a:spLocks noChangeArrowheads="1"/>
            </p:cNvSpPr>
            <p:nvPr/>
          </p:nvSpPr>
          <p:spPr bwMode="auto">
            <a:xfrm>
              <a:off x="-6683803"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5" name="Rectangle 1546"/>
            <p:cNvSpPr>
              <a:spLocks noChangeArrowheads="1"/>
            </p:cNvSpPr>
            <p:nvPr/>
          </p:nvSpPr>
          <p:spPr bwMode="auto">
            <a:xfrm>
              <a:off x="-6509172" y="1498602"/>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6" name="Rectangle 1547"/>
            <p:cNvSpPr>
              <a:spLocks noChangeArrowheads="1"/>
            </p:cNvSpPr>
            <p:nvPr/>
          </p:nvSpPr>
          <p:spPr bwMode="auto">
            <a:xfrm>
              <a:off x="-6337717" y="1498602"/>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7" name="Rectangle 1548"/>
            <p:cNvSpPr>
              <a:spLocks noChangeArrowheads="1"/>
            </p:cNvSpPr>
            <p:nvPr/>
          </p:nvSpPr>
          <p:spPr bwMode="auto">
            <a:xfrm>
              <a:off x="-6769532" y="1587500"/>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8" name="Rectangle 1549"/>
            <p:cNvSpPr>
              <a:spLocks noChangeArrowheads="1"/>
            </p:cNvSpPr>
            <p:nvPr/>
          </p:nvSpPr>
          <p:spPr bwMode="auto">
            <a:xfrm>
              <a:off x="-6598076"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09" name="Rectangle 1550"/>
            <p:cNvSpPr>
              <a:spLocks noChangeArrowheads="1"/>
            </p:cNvSpPr>
            <p:nvPr/>
          </p:nvSpPr>
          <p:spPr bwMode="auto">
            <a:xfrm>
              <a:off x="-6337717" y="1587500"/>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0" name="Rectangle 1551"/>
            <p:cNvSpPr>
              <a:spLocks noChangeArrowheads="1"/>
            </p:cNvSpPr>
            <p:nvPr/>
          </p:nvSpPr>
          <p:spPr bwMode="auto">
            <a:xfrm>
              <a:off x="-7121969"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1" name="Rectangle 1552"/>
            <p:cNvSpPr>
              <a:spLocks noChangeArrowheads="1"/>
            </p:cNvSpPr>
            <p:nvPr/>
          </p:nvSpPr>
          <p:spPr bwMode="auto">
            <a:xfrm>
              <a:off x="-6861610"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2" name="Rectangle 1553"/>
            <p:cNvSpPr>
              <a:spLocks noChangeArrowheads="1"/>
            </p:cNvSpPr>
            <p:nvPr/>
          </p:nvSpPr>
          <p:spPr bwMode="auto">
            <a:xfrm>
              <a:off x="-6769532" y="16748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3" name="Rectangle 1554"/>
            <p:cNvSpPr>
              <a:spLocks noChangeArrowheads="1"/>
            </p:cNvSpPr>
            <p:nvPr/>
          </p:nvSpPr>
          <p:spPr bwMode="auto">
            <a:xfrm>
              <a:off x="-6598076" y="16748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4" name="Rectangle 1555"/>
            <p:cNvSpPr>
              <a:spLocks noChangeArrowheads="1"/>
            </p:cNvSpPr>
            <p:nvPr/>
          </p:nvSpPr>
          <p:spPr bwMode="auto">
            <a:xfrm>
              <a:off x="-7296599"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5" name="Rectangle 1556"/>
            <p:cNvSpPr>
              <a:spLocks noChangeArrowheads="1"/>
            </p:cNvSpPr>
            <p:nvPr/>
          </p:nvSpPr>
          <p:spPr bwMode="auto">
            <a:xfrm>
              <a:off x="-7207695"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6" name="Rectangle 1557"/>
            <p:cNvSpPr>
              <a:spLocks noChangeArrowheads="1"/>
            </p:cNvSpPr>
            <p:nvPr/>
          </p:nvSpPr>
          <p:spPr bwMode="auto">
            <a:xfrm>
              <a:off x="-6947336"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7" name="Rectangle 1558"/>
            <p:cNvSpPr>
              <a:spLocks noChangeArrowheads="1"/>
            </p:cNvSpPr>
            <p:nvPr/>
          </p:nvSpPr>
          <p:spPr bwMode="auto">
            <a:xfrm>
              <a:off x="-6769532" y="175736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8" name="Rectangle 1559"/>
            <p:cNvSpPr>
              <a:spLocks noChangeArrowheads="1"/>
            </p:cNvSpPr>
            <p:nvPr/>
          </p:nvSpPr>
          <p:spPr bwMode="auto">
            <a:xfrm>
              <a:off x="-6337717" y="175736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19" name="Rectangle 1560"/>
            <p:cNvSpPr>
              <a:spLocks noChangeArrowheads="1"/>
            </p:cNvSpPr>
            <p:nvPr/>
          </p:nvSpPr>
          <p:spPr bwMode="auto">
            <a:xfrm>
              <a:off x="-686161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0" name="Rectangle 1561"/>
            <p:cNvSpPr>
              <a:spLocks noChangeArrowheads="1"/>
            </p:cNvSpPr>
            <p:nvPr/>
          </p:nvSpPr>
          <p:spPr bwMode="auto">
            <a:xfrm>
              <a:off x="-7036240"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1" name="Rectangle 1562"/>
            <p:cNvSpPr>
              <a:spLocks noChangeArrowheads="1"/>
            </p:cNvSpPr>
            <p:nvPr/>
          </p:nvSpPr>
          <p:spPr bwMode="auto">
            <a:xfrm>
              <a:off x="-6423444"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2" name="Rectangle 1563"/>
            <p:cNvSpPr>
              <a:spLocks noChangeArrowheads="1"/>
            </p:cNvSpPr>
            <p:nvPr/>
          </p:nvSpPr>
          <p:spPr bwMode="auto">
            <a:xfrm>
              <a:off x="-6337717" y="183673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3" name="Rectangle 1564"/>
            <p:cNvSpPr>
              <a:spLocks noChangeArrowheads="1"/>
            </p:cNvSpPr>
            <p:nvPr/>
          </p:nvSpPr>
          <p:spPr bwMode="auto">
            <a:xfrm>
              <a:off x="-729659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4" name="Rectangle 1565"/>
            <p:cNvSpPr>
              <a:spLocks noChangeArrowheads="1"/>
            </p:cNvSpPr>
            <p:nvPr/>
          </p:nvSpPr>
          <p:spPr bwMode="auto">
            <a:xfrm>
              <a:off x="-6683803"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5" name="Rectangle 1566"/>
            <p:cNvSpPr>
              <a:spLocks noChangeArrowheads="1"/>
            </p:cNvSpPr>
            <p:nvPr/>
          </p:nvSpPr>
          <p:spPr bwMode="auto">
            <a:xfrm>
              <a:off x="-7121969"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6" name="Rectangle 1567"/>
            <p:cNvSpPr>
              <a:spLocks noChangeArrowheads="1"/>
            </p:cNvSpPr>
            <p:nvPr/>
          </p:nvSpPr>
          <p:spPr bwMode="auto">
            <a:xfrm>
              <a:off x="-6509172" y="1916112"/>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7" name="Rectangle 1568"/>
            <p:cNvSpPr>
              <a:spLocks noChangeArrowheads="1"/>
            </p:cNvSpPr>
            <p:nvPr/>
          </p:nvSpPr>
          <p:spPr bwMode="auto">
            <a:xfrm>
              <a:off x="-6337717" y="1916112"/>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8" name="Rectangle 1569"/>
            <p:cNvSpPr>
              <a:spLocks noChangeArrowheads="1"/>
            </p:cNvSpPr>
            <p:nvPr/>
          </p:nvSpPr>
          <p:spPr bwMode="auto">
            <a:xfrm>
              <a:off x="-7296599"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29" name="Rectangle 1570"/>
            <p:cNvSpPr>
              <a:spLocks noChangeArrowheads="1"/>
            </p:cNvSpPr>
            <p:nvPr/>
          </p:nvSpPr>
          <p:spPr bwMode="auto">
            <a:xfrm>
              <a:off x="-7036240"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0" name="Rectangle 1571"/>
            <p:cNvSpPr>
              <a:spLocks noChangeArrowheads="1"/>
            </p:cNvSpPr>
            <p:nvPr/>
          </p:nvSpPr>
          <p:spPr bwMode="auto">
            <a:xfrm>
              <a:off x="-7207695"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1" name="Rectangle 1572"/>
            <p:cNvSpPr>
              <a:spLocks noChangeArrowheads="1"/>
            </p:cNvSpPr>
            <p:nvPr/>
          </p:nvSpPr>
          <p:spPr bwMode="auto">
            <a:xfrm>
              <a:off x="-6598076" y="1995489"/>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2" name="Rectangle 1573"/>
            <p:cNvSpPr>
              <a:spLocks noChangeArrowheads="1"/>
            </p:cNvSpPr>
            <p:nvPr/>
          </p:nvSpPr>
          <p:spPr bwMode="auto">
            <a:xfrm>
              <a:off x="-6509172" y="1995489"/>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3" name="Rectangle 1574"/>
            <p:cNvSpPr>
              <a:spLocks noChangeArrowheads="1"/>
            </p:cNvSpPr>
            <p:nvPr/>
          </p:nvSpPr>
          <p:spPr bwMode="auto">
            <a:xfrm>
              <a:off x="-7296599"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4" name="Rectangle 1575"/>
            <p:cNvSpPr>
              <a:spLocks noChangeArrowheads="1"/>
            </p:cNvSpPr>
            <p:nvPr/>
          </p:nvSpPr>
          <p:spPr bwMode="auto">
            <a:xfrm>
              <a:off x="-6683803"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5" name="Rectangle 1576"/>
            <p:cNvSpPr>
              <a:spLocks noChangeArrowheads="1"/>
            </p:cNvSpPr>
            <p:nvPr/>
          </p:nvSpPr>
          <p:spPr bwMode="auto">
            <a:xfrm>
              <a:off x="-703624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6" name="Rectangle 1577"/>
            <p:cNvSpPr>
              <a:spLocks noChangeArrowheads="1"/>
            </p:cNvSpPr>
            <p:nvPr/>
          </p:nvSpPr>
          <p:spPr bwMode="auto">
            <a:xfrm>
              <a:off x="-6861610"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7" name="Rectangle 1578"/>
            <p:cNvSpPr>
              <a:spLocks noChangeArrowheads="1"/>
            </p:cNvSpPr>
            <p:nvPr/>
          </p:nvSpPr>
          <p:spPr bwMode="auto">
            <a:xfrm>
              <a:off x="-6337717" y="2074864"/>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8" name="Rectangle 1579"/>
            <p:cNvSpPr>
              <a:spLocks noChangeArrowheads="1"/>
            </p:cNvSpPr>
            <p:nvPr/>
          </p:nvSpPr>
          <p:spPr bwMode="auto">
            <a:xfrm>
              <a:off x="-7296599"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39" name="Rectangle 1580"/>
            <p:cNvSpPr>
              <a:spLocks noChangeArrowheads="1"/>
            </p:cNvSpPr>
            <p:nvPr/>
          </p:nvSpPr>
          <p:spPr bwMode="auto">
            <a:xfrm>
              <a:off x="-6683803"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0" name="Rectangle 1581"/>
            <p:cNvSpPr>
              <a:spLocks noChangeArrowheads="1"/>
            </p:cNvSpPr>
            <p:nvPr/>
          </p:nvSpPr>
          <p:spPr bwMode="auto">
            <a:xfrm>
              <a:off x="-7036240"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1" name="Rectangle 1582"/>
            <p:cNvSpPr>
              <a:spLocks noChangeArrowheads="1"/>
            </p:cNvSpPr>
            <p:nvPr/>
          </p:nvSpPr>
          <p:spPr bwMode="auto">
            <a:xfrm>
              <a:off x="-6769532" y="2157413"/>
              <a:ext cx="47627"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2" name="Rectangle 1583"/>
            <p:cNvSpPr>
              <a:spLocks noChangeArrowheads="1"/>
            </p:cNvSpPr>
            <p:nvPr/>
          </p:nvSpPr>
          <p:spPr bwMode="auto">
            <a:xfrm>
              <a:off x="-6337717" y="215741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3" name="Rectangle 1584"/>
            <p:cNvSpPr>
              <a:spLocks noChangeArrowheads="1"/>
            </p:cNvSpPr>
            <p:nvPr/>
          </p:nvSpPr>
          <p:spPr bwMode="auto">
            <a:xfrm>
              <a:off x="-6683803"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4" name="Rectangle 1585"/>
            <p:cNvSpPr>
              <a:spLocks noChangeArrowheads="1"/>
            </p:cNvSpPr>
            <p:nvPr/>
          </p:nvSpPr>
          <p:spPr bwMode="auto">
            <a:xfrm>
              <a:off x="-7121969"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5" name="Rectangle 1586"/>
            <p:cNvSpPr>
              <a:spLocks noChangeArrowheads="1"/>
            </p:cNvSpPr>
            <p:nvPr/>
          </p:nvSpPr>
          <p:spPr bwMode="auto">
            <a:xfrm>
              <a:off x="-6861610" y="223678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6" name="Rectangle 1587"/>
            <p:cNvSpPr>
              <a:spLocks noChangeArrowheads="1"/>
            </p:cNvSpPr>
            <p:nvPr/>
          </p:nvSpPr>
          <p:spPr bwMode="auto">
            <a:xfrm>
              <a:off x="-7296599"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7" name="Rectangle 1588"/>
            <p:cNvSpPr>
              <a:spLocks noChangeArrowheads="1"/>
            </p:cNvSpPr>
            <p:nvPr/>
          </p:nvSpPr>
          <p:spPr bwMode="auto">
            <a:xfrm>
              <a:off x="-6861610"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8" name="Rectangle 1589"/>
            <p:cNvSpPr>
              <a:spLocks noChangeArrowheads="1"/>
            </p:cNvSpPr>
            <p:nvPr/>
          </p:nvSpPr>
          <p:spPr bwMode="auto">
            <a:xfrm>
              <a:off x="-6337717" y="231298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49" name="Rectangle 1590"/>
            <p:cNvSpPr>
              <a:spLocks noChangeArrowheads="1"/>
            </p:cNvSpPr>
            <p:nvPr/>
          </p:nvSpPr>
          <p:spPr bwMode="auto">
            <a:xfrm>
              <a:off x="-6683803"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0" name="Rectangle 1591"/>
            <p:cNvSpPr>
              <a:spLocks noChangeArrowheads="1"/>
            </p:cNvSpPr>
            <p:nvPr/>
          </p:nvSpPr>
          <p:spPr bwMode="auto">
            <a:xfrm>
              <a:off x="-7036240" y="2392363"/>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1" name="Rectangle 1592"/>
            <p:cNvSpPr>
              <a:spLocks noChangeArrowheads="1"/>
            </p:cNvSpPr>
            <p:nvPr/>
          </p:nvSpPr>
          <p:spPr bwMode="auto">
            <a:xfrm>
              <a:off x="-7296599"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2" name="Rectangle 1593"/>
            <p:cNvSpPr>
              <a:spLocks noChangeArrowheads="1"/>
            </p:cNvSpPr>
            <p:nvPr/>
          </p:nvSpPr>
          <p:spPr bwMode="auto">
            <a:xfrm>
              <a:off x="-6861610"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3" name="Rectangle 1594"/>
            <p:cNvSpPr>
              <a:spLocks noChangeArrowheads="1"/>
            </p:cNvSpPr>
            <p:nvPr/>
          </p:nvSpPr>
          <p:spPr bwMode="auto">
            <a:xfrm>
              <a:off x="-6337717" y="2468563"/>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4" name="Rectangle 1595"/>
            <p:cNvSpPr>
              <a:spLocks noChangeArrowheads="1"/>
            </p:cNvSpPr>
            <p:nvPr/>
          </p:nvSpPr>
          <p:spPr bwMode="auto">
            <a:xfrm>
              <a:off x="-7296599"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5" name="Rectangle 1596"/>
            <p:cNvSpPr>
              <a:spLocks noChangeArrowheads="1"/>
            </p:cNvSpPr>
            <p:nvPr/>
          </p:nvSpPr>
          <p:spPr bwMode="auto">
            <a:xfrm>
              <a:off x="-6337717" y="2560638"/>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6" name="Rectangle 1597"/>
            <p:cNvSpPr>
              <a:spLocks noChangeArrowheads="1"/>
            </p:cNvSpPr>
            <p:nvPr/>
          </p:nvSpPr>
          <p:spPr bwMode="auto">
            <a:xfrm>
              <a:off x="-6861610"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7" name="Rectangle 1598"/>
            <p:cNvSpPr>
              <a:spLocks noChangeArrowheads="1"/>
            </p:cNvSpPr>
            <p:nvPr/>
          </p:nvSpPr>
          <p:spPr bwMode="auto">
            <a:xfrm>
              <a:off x="-6337717" y="2649538"/>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8" name="Rectangle 1599"/>
            <p:cNvSpPr>
              <a:spLocks noChangeArrowheads="1"/>
            </p:cNvSpPr>
            <p:nvPr/>
          </p:nvSpPr>
          <p:spPr bwMode="auto">
            <a:xfrm>
              <a:off x="-7296601" y="2743200"/>
              <a:ext cx="50802"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59" name="Rectangle 1600"/>
            <p:cNvSpPr>
              <a:spLocks noChangeArrowheads="1"/>
            </p:cNvSpPr>
            <p:nvPr/>
          </p:nvSpPr>
          <p:spPr bwMode="auto">
            <a:xfrm>
              <a:off x="-6769534" y="2743200"/>
              <a:ext cx="47627" cy="47626"/>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0" name="Rectangle 1601"/>
            <p:cNvSpPr>
              <a:spLocks noChangeArrowheads="1"/>
            </p:cNvSpPr>
            <p:nvPr/>
          </p:nvSpPr>
          <p:spPr bwMode="auto">
            <a:xfrm>
              <a:off x="-6861612"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1" name="Rectangle 1602"/>
            <p:cNvSpPr>
              <a:spLocks noChangeArrowheads="1"/>
            </p:cNvSpPr>
            <p:nvPr/>
          </p:nvSpPr>
          <p:spPr bwMode="auto">
            <a:xfrm>
              <a:off x="-6861612" y="2917827"/>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2" name="Rectangle 1603"/>
            <p:cNvSpPr>
              <a:spLocks noChangeArrowheads="1"/>
            </p:cNvSpPr>
            <p:nvPr/>
          </p:nvSpPr>
          <p:spPr bwMode="auto">
            <a:xfrm>
              <a:off x="-6337717" y="2832101"/>
              <a:ext cx="50802" cy="50800"/>
            </a:xfrm>
            <a:prstGeom prst="rect">
              <a:avLst/>
            </a:prstGeom>
            <a:grpFill/>
            <a:ln>
              <a:noFill/>
            </a:ln>
          </p:spPr>
          <p:txBody>
            <a:bodyPr/>
            <a:lstStyle/>
            <a:p>
              <a:pPr fontAlgn="auto">
                <a:spcBef>
                  <a:spcPts val="0"/>
                </a:spcBef>
                <a:spcAft>
                  <a:spcPts val="0"/>
                </a:spcAft>
                <a:defRPr/>
              </a:pPr>
              <a:endParaRPr lang="zh-CN" altLang="en-US">
                <a:latin typeface="+mn-lt"/>
                <a:ea typeface="+mn-ea"/>
              </a:endParaRPr>
            </a:p>
          </p:txBody>
        </p:sp>
        <p:sp>
          <p:nvSpPr>
            <p:cNvPr id="563" name="Freeform 1604"/>
            <p:cNvSpPr/>
            <p:nvPr/>
          </p:nvSpPr>
          <p:spPr bwMode="auto">
            <a:xfrm>
              <a:off x="-6245623" y="-261938"/>
              <a:ext cx="31750" cy="3230563"/>
            </a:xfrm>
            <a:custGeom>
              <a:avLst/>
              <a:gdLst>
                <a:gd name="T0" fmla="*/ 20 w 20"/>
                <a:gd name="T1" fmla="*/ 2035 h 2035"/>
                <a:gd name="T2" fmla="*/ 0 w 20"/>
                <a:gd name="T3" fmla="*/ 2035 h 2035"/>
                <a:gd name="T4" fmla="*/ 0 w 20"/>
                <a:gd name="T5" fmla="*/ 0 h 2035"/>
                <a:gd name="T6" fmla="*/ 20 w 20"/>
                <a:gd name="T7" fmla="*/ 32 h 2035"/>
                <a:gd name="T8" fmla="*/ 20 w 20"/>
                <a:gd name="T9" fmla="*/ 2035 h 2035"/>
              </a:gdLst>
              <a:ahLst/>
              <a:cxnLst>
                <a:cxn ang="0">
                  <a:pos x="T0" y="T1"/>
                </a:cxn>
                <a:cxn ang="0">
                  <a:pos x="T2" y="T3"/>
                </a:cxn>
                <a:cxn ang="0">
                  <a:pos x="T4" y="T5"/>
                </a:cxn>
                <a:cxn ang="0">
                  <a:pos x="T6" y="T7"/>
                </a:cxn>
                <a:cxn ang="0">
                  <a:pos x="T8" y="T9"/>
                </a:cxn>
              </a:cxnLst>
              <a:rect l="0" t="0" r="r" b="b"/>
              <a:pathLst>
                <a:path w="20" h="2035">
                  <a:moveTo>
                    <a:pt x="20" y="2035"/>
                  </a:moveTo>
                  <a:lnTo>
                    <a:pt x="0" y="2035"/>
                  </a:lnTo>
                  <a:lnTo>
                    <a:pt x="0" y="0"/>
                  </a:lnTo>
                  <a:lnTo>
                    <a:pt x="20" y="32"/>
                  </a:lnTo>
                  <a:lnTo>
                    <a:pt x="20" y="2035"/>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4" name="Freeform 1605"/>
            <p:cNvSpPr/>
            <p:nvPr/>
          </p:nvSpPr>
          <p:spPr bwMode="auto">
            <a:xfrm>
              <a:off x="-6178939" y="-182563"/>
              <a:ext cx="25401" cy="2574926"/>
            </a:xfrm>
            <a:custGeom>
              <a:avLst/>
              <a:gdLst>
                <a:gd name="T0" fmla="*/ 16 w 16"/>
                <a:gd name="T1" fmla="*/ 1622 h 1622"/>
                <a:gd name="T2" fmla="*/ 0 w 16"/>
                <a:gd name="T3" fmla="*/ 1622 h 1622"/>
                <a:gd name="T4" fmla="*/ 0 w 16"/>
                <a:gd name="T5" fmla="*/ 0 h 1622"/>
                <a:gd name="T6" fmla="*/ 16 w 16"/>
                <a:gd name="T7" fmla="*/ 34 h 1622"/>
                <a:gd name="T8" fmla="*/ 16 w 16"/>
                <a:gd name="T9" fmla="*/ 1622 h 1622"/>
              </a:gdLst>
              <a:ahLst/>
              <a:cxnLst>
                <a:cxn ang="0">
                  <a:pos x="T0" y="T1"/>
                </a:cxn>
                <a:cxn ang="0">
                  <a:pos x="T2" y="T3"/>
                </a:cxn>
                <a:cxn ang="0">
                  <a:pos x="T4" y="T5"/>
                </a:cxn>
                <a:cxn ang="0">
                  <a:pos x="T6" y="T7"/>
                </a:cxn>
                <a:cxn ang="0">
                  <a:pos x="T8" y="T9"/>
                </a:cxn>
              </a:cxnLst>
              <a:rect l="0" t="0" r="r" b="b"/>
              <a:pathLst>
                <a:path w="16" h="1622">
                  <a:moveTo>
                    <a:pt x="16" y="1622"/>
                  </a:moveTo>
                  <a:lnTo>
                    <a:pt x="0" y="1622"/>
                  </a:lnTo>
                  <a:lnTo>
                    <a:pt x="0" y="0"/>
                  </a:lnTo>
                  <a:lnTo>
                    <a:pt x="16" y="34"/>
                  </a:lnTo>
                  <a:lnTo>
                    <a:pt x="16" y="162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sp>
          <p:nvSpPr>
            <p:cNvPr id="565" name="Freeform 1606"/>
            <p:cNvSpPr/>
            <p:nvPr/>
          </p:nvSpPr>
          <p:spPr bwMode="auto">
            <a:xfrm>
              <a:off x="-6118423" y="-93663"/>
              <a:ext cx="15875" cy="2241550"/>
            </a:xfrm>
            <a:custGeom>
              <a:avLst/>
              <a:gdLst>
                <a:gd name="T0" fmla="*/ 10 w 10"/>
                <a:gd name="T1" fmla="*/ 1412 h 1412"/>
                <a:gd name="T2" fmla="*/ 0 w 10"/>
                <a:gd name="T3" fmla="*/ 1412 h 1412"/>
                <a:gd name="T4" fmla="*/ 0 w 10"/>
                <a:gd name="T5" fmla="*/ 0 h 1412"/>
                <a:gd name="T6" fmla="*/ 10 w 10"/>
                <a:gd name="T7" fmla="*/ 32 h 1412"/>
                <a:gd name="T8" fmla="*/ 10 w 10"/>
                <a:gd name="T9" fmla="*/ 1412 h 1412"/>
              </a:gdLst>
              <a:ahLst/>
              <a:cxnLst>
                <a:cxn ang="0">
                  <a:pos x="T0" y="T1"/>
                </a:cxn>
                <a:cxn ang="0">
                  <a:pos x="T2" y="T3"/>
                </a:cxn>
                <a:cxn ang="0">
                  <a:pos x="T4" y="T5"/>
                </a:cxn>
                <a:cxn ang="0">
                  <a:pos x="T6" y="T7"/>
                </a:cxn>
                <a:cxn ang="0">
                  <a:pos x="T8" y="T9"/>
                </a:cxn>
              </a:cxnLst>
              <a:rect l="0" t="0" r="r" b="b"/>
              <a:pathLst>
                <a:path w="10" h="1412">
                  <a:moveTo>
                    <a:pt x="10" y="1412"/>
                  </a:moveTo>
                  <a:lnTo>
                    <a:pt x="0" y="1412"/>
                  </a:lnTo>
                  <a:lnTo>
                    <a:pt x="0" y="0"/>
                  </a:lnTo>
                  <a:lnTo>
                    <a:pt x="10" y="32"/>
                  </a:lnTo>
                  <a:lnTo>
                    <a:pt x="10" y="1412"/>
                  </a:lnTo>
                  <a:close/>
                </a:path>
              </a:pathLst>
            </a:custGeom>
            <a:grpFill/>
            <a:ln>
              <a:noFill/>
            </a:ln>
          </p:spPr>
          <p:txBody>
            <a:bodyPr/>
            <a:lstStyle/>
            <a:p>
              <a:pPr fontAlgn="auto">
                <a:spcBef>
                  <a:spcPts val="0"/>
                </a:spcBef>
                <a:spcAft>
                  <a:spcPts val="0"/>
                </a:spcAft>
                <a:defRPr/>
              </a:pPr>
              <a:endParaRPr lang="zh-CN" altLang="en-US">
                <a:latin typeface="+mn-lt"/>
                <a:ea typeface="+mn-ea"/>
              </a:endParaRPr>
            </a:p>
          </p:txBody>
        </p:sp>
      </p:grpSp>
      <p:sp>
        <p:nvSpPr>
          <p:cNvPr id="6149" name="文本框 3"/>
          <p:cNvSpPr txBox="1">
            <a:spLocks noChangeArrowheads="1"/>
          </p:cNvSpPr>
          <p:nvPr/>
        </p:nvSpPr>
        <p:spPr bwMode="auto">
          <a:xfrm>
            <a:off x="3264535" y="2527300"/>
            <a:ext cx="4194810" cy="3415030"/>
          </a:xfrm>
          <a:prstGeom prst="rect">
            <a:avLst/>
          </a:prstGeom>
          <a:noFill/>
          <a:ln w="9525">
            <a:noFill/>
            <a:miter lim="800000"/>
          </a:ln>
        </p:spPr>
        <p:txBody>
          <a:bodyPr wrap="square">
            <a:spAutoFit/>
          </a:bodyPr>
          <a:lstStyle/>
          <a:p>
            <a:pPr>
              <a:lnSpc>
                <a:spcPct val="150000"/>
              </a:lnSpc>
            </a:pPr>
            <a:r>
              <a:rPr lang="zh-CN" altLang="en-US" sz="2400" dirty="0">
                <a:solidFill>
                  <a:schemeClr val="bg1"/>
                </a:solidFill>
                <a:latin typeface="Calibri" panose="020F0502020204030204" charset="0"/>
              </a:rPr>
              <a:t>任务一：</a:t>
            </a:r>
            <a:r>
              <a:rPr lang="zh-CN" altLang="en-US" sz="2400" dirty="0" smtClean="0">
                <a:solidFill>
                  <a:schemeClr val="bg1"/>
                </a:solidFill>
                <a:latin typeface="Calibri" panose="020F0502020204030204" charset="0"/>
              </a:rPr>
              <a:t>供应链结构模型</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任务二：智慧供应链体系构建</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sym typeface="+mn-ea"/>
              </a:rPr>
              <a:t>任务三：</a:t>
            </a:r>
            <a:r>
              <a:rPr lang="zh-CN" altLang="en-US" sz="2400" dirty="0" smtClean="0">
                <a:solidFill>
                  <a:schemeClr val="bg1"/>
                </a:solidFill>
                <a:latin typeface="Calibri" panose="020F0502020204030204" charset="0"/>
              </a:rPr>
              <a:t>供应链设计方法</a:t>
            </a:r>
            <a:endParaRPr lang="zh-CN" altLang="en-US" sz="2400" dirty="0" smtClean="0">
              <a:solidFill>
                <a:schemeClr val="bg1"/>
              </a:solidFill>
              <a:latin typeface="Calibri" panose="020F0502020204030204" charset="0"/>
            </a:endParaRPr>
          </a:p>
          <a:p>
            <a:pPr>
              <a:lnSpc>
                <a:spcPct val="150000"/>
              </a:lnSpc>
            </a:pPr>
            <a:r>
              <a:rPr lang="zh-CN" altLang="en-US" sz="2400" dirty="0" smtClean="0">
                <a:solidFill>
                  <a:schemeClr val="bg1"/>
                </a:solidFill>
                <a:latin typeface="Calibri" panose="020F0502020204030204" charset="0"/>
              </a:rPr>
              <a:t>策略及优化重构</a:t>
            </a: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a:p>
            <a:pPr>
              <a:lnSpc>
                <a:spcPct val="150000"/>
              </a:lnSpc>
            </a:pPr>
            <a:endParaRPr lang="zh-CN" altLang="en-US" sz="2400" dirty="0" smtClean="0">
              <a:solidFill>
                <a:schemeClr val="bg1"/>
              </a:solidFill>
              <a:latin typeface="Calibri" panose="020F050202020403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2905" y="957580"/>
            <a:ext cx="733298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四、当前企业智慧供应链建设存在的主要问题</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2" name="文本框 101"/>
          <p:cNvSpPr txBox="1"/>
          <p:nvPr/>
        </p:nvSpPr>
        <p:spPr>
          <a:xfrm>
            <a:off x="3556000" y="3173413"/>
            <a:ext cx="5080000" cy="645160"/>
          </a:xfrm>
          <a:prstGeom prst="rect">
            <a:avLst/>
          </a:prstGeom>
          <a:noFill/>
          <a:ln w="9525">
            <a:noFill/>
          </a:ln>
        </p:spPr>
        <p:txBody>
          <a:bodyPr>
            <a:spAutoFit/>
          </a:bodyPr>
          <a:p>
            <a:pPr indent="0"/>
            <a:endParaRPr lang="zh-CN" b="0">
              <a:ea typeface="宋体" panose="02010600030101010101" pitchFamily="2" charset="-122"/>
            </a:endParaRPr>
          </a:p>
          <a:p>
            <a:endParaRPr lang="zh-CN" altLang="en-US" b="0">
              <a:ea typeface="宋体" panose="02010600030101010101" pitchFamily="2" charset="-122"/>
            </a:endParaRPr>
          </a:p>
        </p:txBody>
      </p:sp>
      <p:sp>
        <p:nvSpPr>
          <p:cNvPr id="6" name="空心弧 5"/>
          <p:cNvSpPr/>
          <p:nvPr>
            <p:custDataLst>
              <p:tags r:id="rId1"/>
            </p:custDataLst>
          </p:nvPr>
        </p:nvSpPr>
        <p:spPr>
          <a:xfrm>
            <a:off x="55257" y="1821148"/>
            <a:ext cx="1956866" cy="1956879"/>
          </a:xfrm>
          <a:prstGeom prst="blockArc">
            <a:avLst>
              <a:gd name="adj1" fmla="val 16102233"/>
              <a:gd name="adj2" fmla="val 656203"/>
              <a:gd name="adj3" fmla="val 1016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1" name="空心弧 10"/>
          <p:cNvSpPr/>
          <p:nvPr>
            <p:custDataLst>
              <p:tags r:id="rId2"/>
            </p:custDataLst>
          </p:nvPr>
        </p:nvSpPr>
        <p:spPr>
          <a:xfrm flipH="1" flipV="1">
            <a:off x="1792791" y="2130985"/>
            <a:ext cx="1956866" cy="1956879"/>
          </a:xfrm>
          <a:prstGeom prst="blockArc">
            <a:avLst>
              <a:gd name="adj1" fmla="val 11661999"/>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17" name="空心弧 16"/>
          <p:cNvSpPr/>
          <p:nvPr>
            <p:custDataLst>
              <p:tags r:id="rId3"/>
            </p:custDataLst>
          </p:nvPr>
        </p:nvSpPr>
        <p:spPr>
          <a:xfrm rot="2700000">
            <a:off x="3498556" y="2571894"/>
            <a:ext cx="1956866" cy="1956879"/>
          </a:xfrm>
          <a:prstGeom prst="blockArc">
            <a:avLst>
              <a:gd name="adj1" fmla="val 8912435"/>
              <a:gd name="adj2" fmla="val 645517"/>
              <a:gd name="adj3" fmla="val 101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0" name="空心弧 19"/>
          <p:cNvSpPr/>
          <p:nvPr>
            <p:custDataLst>
              <p:tags r:id="rId4"/>
            </p:custDataLst>
          </p:nvPr>
        </p:nvSpPr>
        <p:spPr>
          <a:xfrm rot="3120378" flipV="1">
            <a:off x="4459296" y="4043872"/>
            <a:ext cx="1956866" cy="1956879"/>
          </a:xfrm>
          <a:prstGeom prst="blockArc">
            <a:avLst>
              <a:gd name="adj1" fmla="val 10426104"/>
              <a:gd name="adj2" fmla="val 645517"/>
              <a:gd name="adj3" fmla="val 101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1" name="空心弧 20"/>
          <p:cNvSpPr/>
          <p:nvPr>
            <p:custDataLst>
              <p:tags r:id="rId5"/>
            </p:custDataLst>
          </p:nvPr>
        </p:nvSpPr>
        <p:spPr>
          <a:xfrm rot="3023909" flipH="1">
            <a:off x="5763686" y="5225209"/>
            <a:ext cx="1956866" cy="1956879"/>
          </a:xfrm>
          <a:prstGeom prst="blockArc">
            <a:avLst>
              <a:gd name="adj1" fmla="val 13833344"/>
              <a:gd name="adj2" fmla="val 569579"/>
              <a:gd name="adj3" fmla="val 101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4" name="椭圆 23"/>
          <p:cNvSpPr/>
          <p:nvPr>
            <p:custDataLst>
              <p:tags r:id="rId6"/>
            </p:custDataLst>
          </p:nvPr>
        </p:nvSpPr>
        <p:spPr>
          <a:xfrm>
            <a:off x="2179131" y="2464727"/>
            <a:ext cx="1184186" cy="118419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5" name="椭圆 24"/>
          <p:cNvSpPr/>
          <p:nvPr>
            <p:custDataLst>
              <p:tags r:id="rId7"/>
            </p:custDataLst>
          </p:nvPr>
        </p:nvSpPr>
        <p:spPr>
          <a:xfrm>
            <a:off x="3884742" y="2953879"/>
            <a:ext cx="1192900" cy="11929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29" name="椭圆 28"/>
          <p:cNvSpPr/>
          <p:nvPr>
            <p:custDataLst>
              <p:tags r:id="rId8"/>
            </p:custDataLst>
          </p:nvPr>
        </p:nvSpPr>
        <p:spPr>
          <a:xfrm>
            <a:off x="4841278" y="4431066"/>
            <a:ext cx="1192900" cy="11929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tx1"/>
              </a:solidFill>
              <a:latin typeface="Arial" panose="020B0604020202020204" pitchFamily="34" charset="0"/>
              <a:ea typeface="微软雅黑" panose="020B0503020204020204" charset="-122"/>
              <a:sym typeface="Arial" panose="020B0604020202020204" pitchFamily="34" charset="0"/>
            </a:endParaRPr>
          </a:p>
        </p:txBody>
      </p:sp>
      <p:sp>
        <p:nvSpPr>
          <p:cNvPr id="30" name="Freeform 10"/>
          <p:cNvSpPr>
            <a:spLocks noEditPoints="1"/>
          </p:cNvSpPr>
          <p:nvPr>
            <p:custDataLst>
              <p:tags r:id="rId9"/>
            </p:custDataLst>
          </p:nvPr>
        </p:nvSpPr>
        <p:spPr bwMode="auto">
          <a:xfrm>
            <a:off x="5012691" y="4707615"/>
            <a:ext cx="850075" cy="639811"/>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bg1"/>
          </a:solidFill>
          <a:ln>
            <a:noFill/>
          </a:ln>
        </p:spPr>
        <p:txBody>
          <a:bodyPr vert="horz" wrap="square" lIns="91440" tIns="45720" rIns="91440" bIns="45720" numCol="1" anchor="t" anchorCtr="0" compatLnSpc="1"/>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10"/>
            </p:custDataLst>
          </p:nvPr>
        </p:nvSpPr>
        <p:spPr>
          <a:xfrm>
            <a:off x="8553152" y="4048046"/>
            <a:ext cx="3605647" cy="766040"/>
          </a:xfrm>
          <a:prstGeom prst="rect">
            <a:avLst/>
          </a:prstGeom>
        </p:spPr>
        <p:txBody>
          <a:bodyPr wrap="square" anchor="ctr" anchorCtr="0">
            <a:noAutofit/>
          </a:bodyPr>
          <a:lstStyle>
            <a:defPPr>
              <a:defRPr lang="zh-CN"/>
            </a:defPPr>
          </a:lstStyle>
          <a:p>
            <a:pPr marL="0" lvl="0" indent="0" algn="l" fontAlgn="auto">
              <a:lnSpc>
                <a:spcPct val="130000"/>
              </a:lnSpc>
              <a:spcBef>
                <a:spcPts val="0"/>
              </a:spcBef>
              <a:spcAft>
                <a:spcPts val="0"/>
              </a:spcAft>
              <a:buSzPct val="100000"/>
            </a:pPr>
            <a:r>
              <a:rPr lang="zh-CN" altLang="en-US" sz="2000" spc="150">
                <a:solidFill>
                  <a:schemeClr val="tx1">
                    <a:lumMod val="75000"/>
                    <a:lumOff val="25000"/>
                  </a:schemeClr>
                </a:solidFill>
                <a:latin typeface="Arial" panose="020B0604020202020204" pitchFamily="34" charset="0"/>
                <a:ea typeface="微软雅黑" panose="020B0503020204020204" charset="-122"/>
              </a:rPr>
              <a:t>企业间智慧供应链协同整合不足</a:t>
            </a:r>
            <a:endParaRPr lang="zh-CN" altLang="en-US"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31" name="圆角矩形 35"/>
          <p:cNvSpPr/>
          <p:nvPr>
            <p:custDataLst>
              <p:tags r:id="rId11"/>
            </p:custDataLst>
          </p:nvPr>
        </p:nvSpPr>
        <p:spPr>
          <a:xfrm>
            <a:off x="7604727" y="4048046"/>
            <a:ext cx="766664" cy="76604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3</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27"/>
          <p:cNvSpPr txBox="1"/>
          <p:nvPr>
            <p:custDataLst>
              <p:tags r:id="rId12"/>
            </p:custDataLst>
          </p:nvPr>
        </p:nvSpPr>
        <p:spPr>
          <a:xfrm>
            <a:off x="7601583" y="2915819"/>
            <a:ext cx="3605647" cy="766040"/>
          </a:xfrm>
          <a:prstGeom prst="rect">
            <a:avLst/>
          </a:prstGeom>
        </p:spPr>
        <p:txBody>
          <a:bodyPr wrap="square" anchor="ctr" anchorCtr="0">
            <a:noAutofit/>
          </a:bodyPr>
          <a:lstStyle>
            <a:defPPr>
              <a:defRPr lang="zh-CN"/>
            </a:defPPr>
          </a:lstStyle>
          <a:p>
            <a:pPr marL="0" lvl="0" indent="0" algn="l" fontAlgn="auto">
              <a:lnSpc>
                <a:spcPct val="130000"/>
              </a:lnSpc>
              <a:spcBef>
                <a:spcPts val="0"/>
              </a:spcBef>
              <a:spcAft>
                <a:spcPts val="0"/>
              </a:spcAft>
              <a:buSzPct val="100000"/>
            </a:pPr>
            <a:r>
              <a:rPr lang="zh-CN" altLang="en-US" sz="2000" spc="150">
                <a:solidFill>
                  <a:schemeClr val="tx1">
                    <a:lumMod val="75000"/>
                    <a:lumOff val="25000"/>
                  </a:schemeClr>
                </a:solidFill>
                <a:latin typeface="Arial" panose="020B0604020202020204" pitchFamily="34" charset="0"/>
                <a:ea typeface="微软雅黑" panose="020B0503020204020204" charset="-122"/>
              </a:rPr>
              <a:t>企业智慧供应链运营技术水平薄弱</a:t>
            </a:r>
            <a:endParaRPr lang="zh-CN" altLang="en-US"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32" name="圆角矩形 34"/>
          <p:cNvSpPr/>
          <p:nvPr>
            <p:custDataLst>
              <p:tags r:id="rId13"/>
            </p:custDataLst>
          </p:nvPr>
        </p:nvSpPr>
        <p:spPr>
          <a:xfrm>
            <a:off x="6653159" y="2915819"/>
            <a:ext cx="766664" cy="76604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2</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14"/>
            </p:custDataLst>
          </p:nvPr>
        </p:nvSpPr>
        <p:spPr>
          <a:xfrm>
            <a:off x="6831774" y="1783591"/>
            <a:ext cx="3605647" cy="766040"/>
          </a:xfrm>
          <a:prstGeom prst="rect">
            <a:avLst/>
          </a:prstGeom>
        </p:spPr>
        <p:txBody>
          <a:bodyPr wrap="square" anchor="ctr" anchorCtr="0">
            <a:noAutofit/>
          </a:bodyPr>
          <a:lstStyle>
            <a:defPPr>
              <a:defRPr lang="zh-CN"/>
            </a:defPPr>
          </a:lstStyle>
          <a:p>
            <a:pPr marL="0" lvl="0" indent="0" algn="l" fontAlgn="auto">
              <a:lnSpc>
                <a:spcPct val="130000"/>
              </a:lnSpc>
              <a:spcBef>
                <a:spcPts val="0"/>
              </a:spcBef>
              <a:spcAft>
                <a:spcPts val="0"/>
              </a:spcAft>
              <a:buSzPct val="100000"/>
            </a:pPr>
            <a:r>
              <a:rPr lang="zh-CN" sz="2000" spc="150">
                <a:solidFill>
                  <a:schemeClr val="tx1">
                    <a:lumMod val="75000"/>
                    <a:lumOff val="25000"/>
                  </a:schemeClr>
                </a:solidFill>
                <a:latin typeface="Arial" panose="020B0604020202020204" pitchFamily="34" charset="0"/>
                <a:ea typeface="微软雅黑" panose="020B0503020204020204" charset="-122"/>
              </a:rPr>
              <a:t>企业智慧供应链相关战略制定不系统</a:t>
            </a:r>
            <a:endParaRPr lang="zh-CN" sz="2000" spc="150">
              <a:solidFill>
                <a:schemeClr val="tx1">
                  <a:lumMod val="75000"/>
                  <a:lumOff val="25000"/>
                </a:schemeClr>
              </a:solidFill>
              <a:latin typeface="Arial" panose="020B0604020202020204" pitchFamily="34" charset="0"/>
              <a:ea typeface="微软雅黑" panose="020B0503020204020204" charset="-122"/>
            </a:endParaRPr>
          </a:p>
        </p:txBody>
      </p:sp>
      <p:sp>
        <p:nvSpPr>
          <p:cNvPr id="34" name="圆角矩形 30"/>
          <p:cNvSpPr/>
          <p:nvPr>
            <p:custDataLst>
              <p:tags r:id="rId15"/>
            </p:custDataLst>
          </p:nvPr>
        </p:nvSpPr>
        <p:spPr>
          <a:xfrm>
            <a:off x="5883350" y="1783591"/>
            <a:ext cx="766664" cy="76604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lstStyle/>
          <a:p>
            <a:pPr algn="ctr">
              <a:lnSpc>
                <a:spcPct val="120000"/>
              </a:lnSpc>
            </a:pPr>
            <a:r>
              <a:rPr lang="en-US" altLang="zh-CN" sz="2800" dirty="0">
                <a:solidFill>
                  <a:schemeClr val="bg1"/>
                </a:solidFill>
                <a:latin typeface="Arial" panose="020B0604020202020204" pitchFamily="34" charset="0"/>
                <a:ea typeface="微软雅黑" panose="020B0503020204020204" charset="-122"/>
                <a:sym typeface="Arial" panose="020B0604020202020204" pitchFamily="34" charset="0"/>
              </a:rPr>
              <a:t>1</a:t>
            </a:r>
            <a:endParaRPr lang="zh-CN" altLang="en-US" sz="28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pic>
        <p:nvPicPr>
          <p:cNvPr id="35" name="图形 34"/>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563677" y="2731352"/>
            <a:ext cx="415093" cy="650945"/>
          </a:xfrm>
          <a:prstGeom prst="rect">
            <a:avLst/>
          </a:prstGeom>
        </p:spPr>
      </p:pic>
      <p:pic>
        <p:nvPicPr>
          <p:cNvPr id="39" name="图形 35"/>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198174" y="3286182"/>
            <a:ext cx="566036" cy="528303"/>
          </a:xfrm>
          <a:prstGeom prst="rect">
            <a:avLst/>
          </a:prstGeom>
        </p:spPr>
      </p:pic>
      <p:sp>
        <p:nvSpPr>
          <p:cNvPr id="40" name="燕尾形 39"/>
          <p:cNvSpPr/>
          <p:nvPr userDrawn="1">
            <p:custDataLst>
              <p:tags r:id="rId22"/>
            </p:custDataLst>
          </p:nvPr>
        </p:nvSpPr>
        <p:spPr>
          <a:xfrm flipH="1">
            <a:off x="457835" y="13335"/>
            <a:ext cx="555498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智慧供应链体系构建</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3"/>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lstStyle/>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3</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244975" y="2267585"/>
            <a:ext cx="7947025" cy="255333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kern="0" dirty="0" smtClean="0">
                <a:gradFill>
                  <a:gsLst>
                    <a:gs pos="25000">
                      <a:srgbClr val="02B9E7">
                        <a:satMod val="155000"/>
                      </a:srgbClr>
                    </a:gs>
                    <a:gs pos="100000">
                      <a:srgbClr val="002060"/>
                    </a:gs>
                  </a:gsLst>
                  <a:lin ang="5400000"/>
                </a:gradFill>
              </a:rPr>
              <a:t>供应链设计方法策略及优化重构</a:t>
            </a:r>
            <a:endParaRPr lang="zh-CN" altLang="en-US" sz="8000" kern="0" dirty="0" smtClean="0">
              <a:gradFill>
                <a:gsLst>
                  <a:gs pos="25000">
                    <a:srgbClr val="02B9E7">
                      <a:satMod val="155000"/>
                    </a:srgbClr>
                  </a:gs>
                  <a:gs pos="100000">
                    <a:srgbClr val="002060"/>
                  </a:gs>
                </a:gsLst>
                <a:lin ang="540000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3698" y="931545"/>
            <a:ext cx="483044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一、供应链设计的内容及原则</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0" name="文本框 99"/>
          <p:cNvSpPr txBox="1"/>
          <p:nvPr/>
        </p:nvSpPr>
        <p:spPr>
          <a:xfrm>
            <a:off x="948055" y="163385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（二）供应链设计的原则</a:t>
            </a:r>
            <a:endParaRPr lang="zh-CN" altLang="en-US" sz="2400" b="1">
              <a:latin typeface="Calibri" panose="020F0502020204030204" charset="0"/>
              <a:ea typeface="宋体" panose="02010600030101010101" pitchFamily="2" charset="-122"/>
            </a:endParaRPr>
          </a:p>
        </p:txBody>
      </p:sp>
      <p:sp>
        <p:nvSpPr>
          <p:cNvPr id="130" name="Freeform 30"/>
          <p:cNvSpPr/>
          <p:nvPr>
            <p:custDataLst>
              <p:tags r:id="rId1"/>
            </p:custDataLst>
          </p:nvPr>
        </p:nvSpPr>
        <p:spPr bwMode="auto">
          <a:xfrm>
            <a:off x="4930636" y="273068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chemeClr val="accent5"/>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1" name="Freeform 31"/>
          <p:cNvSpPr/>
          <p:nvPr>
            <p:custDataLst>
              <p:tags r:id="rId2"/>
            </p:custDataLst>
          </p:nvPr>
        </p:nvSpPr>
        <p:spPr bwMode="auto">
          <a:xfrm>
            <a:off x="8149079" y="273068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chemeClr val="accent5"/>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2" name="Freeform 34"/>
          <p:cNvSpPr/>
          <p:nvPr>
            <p:custDataLst>
              <p:tags r:id="rId3"/>
            </p:custDataLst>
          </p:nvPr>
        </p:nvSpPr>
        <p:spPr bwMode="auto">
          <a:xfrm>
            <a:off x="1711797" y="273068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chemeClr val="accent5"/>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3" name="任意多边形: 形状 29"/>
          <p:cNvSpPr/>
          <p:nvPr>
            <p:custDataLst>
              <p:tags r:id="rId4"/>
            </p:custDataLst>
          </p:nvPr>
        </p:nvSpPr>
        <p:spPr bwMode="auto">
          <a:xfrm>
            <a:off x="0" y="2730686"/>
            <a:ext cx="1856784" cy="981942"/>
          </a:xfrm>
          <a:custGeom>
            <a:avLst/>
            <a:gdLst>
              <a:gd name="connsiteX0" fmla="*/ 0 w 1856784"/>
              <a:gd name="connsiteY0" fmla="*/ 0 h 981942"/>
              <a:gd name="connsiteX1" fmla="*/ 6487 w 1856784"/>
              <a:gd name="connsiteY1" fmla="*/ 0 h 981942"/>
              <a:gd name="connsiteX2" fmla="*/ 1752449 w 1856784"/>
              <a:gd name="connsiteY2" fmla="*/ 0 h 981942"/>
              <a:gd name="connsiteX3" fmla="*/ 1843176 w 1856784"/>
              <a:gd name="connsiteY3" fmla="*/ 50006 h 981942"/>
              <a:gd name="connsiteX4" fmla="*/ 1843176 w 1856784"/>
              <a:gd name="connsiteY4" fmla="*/ 154565 h 981942"/>
              <a:gd name="connsiteX5" fmla="*/ 1425834 w 1856784"/>
              <a:gd name="connsiteY5" fmla="*/ 927390 h 981942"/>
              <a:gd name="connsiteX6" fmla="*/ 1335107 w 1856784"/>
              <a:gd name="connsiteY6" fmla="*/ 981942 h 981942"/>
              <a:gd name="connsiteX7" fmla="*/ 77226 w 1856784"/>
              <a:gd name="connsiteY7" fmla="*/ 981942 h 981942"/>
              <a:gd name="connsiteX8" fmla="*/ 0 w 1856784"/>
              <a:gd name="connsiteY8" fmla="*/ 981942 h 98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784" h="981942">
                <a:moveTo>
                  <a:pt x="0" y="0"/>
                </a:moveTo>
                <a:lnTo>
                  <a:pt x="6487" y="0"/>
                </a:lnTo>
                <a:cubicBezTo>
                  <a:pt x="127398" y="0"/>
                  <a:pt x="514315" y="0"/>
                  <a:pt x="1752449" y="0"/>
                </a:cubicBezTo>
                <a:cubicBezTo>
                  <a:pt x="1788740" y="0"/>
                  <a:pt x="1825030" y="22730"/>
                  <a:pt x="1843176" y="50006"/>
                </a:cubicBezTo>
                <a:cubicBezTo>
                  <a:pt x="1861321" y="81829"/>
                  <a:pt x="1861321" y="122743"/>
                  <a:pt x="1843176" y="154565"/>
                </a:cubicBezTo>
                <a:cubicBezTo>
                  <a:pt x="1843176" y="154565"/>
                  <a:pt x="1843176" y="154565"/>
                  <a:pt x="1425834" y="927390"/>
                </a:cubicBezTo>
                <a:cubicBezTo>
                  <a:pt x="1407688" y="963758"/>
                  <a:pt x="1375934" y="981942"/>
                  <a:pt x="1335107" y="981942"/>
                </a:cubicBezTo>
                <a:cubicBezTo>
                  <a:pt x="1335107" y="981942"/>
                  <a:pt x="1335107" y="981942"/>
                  <a:pt x="77226" y="981942"/>
                </a:cubicBezTo>
                <a:lnTo>
                  <a:pt x="0" y="981942"/>
                </a:lnTo>
                <a:close/>
              </a:path>
            </a:pathLst>
          </a:custGeom>
          <a:solidFill>
            <a:schemeClr val="bg1">
              <a:lumMod val="85000"/>
            </a:scheme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4" name="任意多边形: 形状 30"/>
          <p:cNvSpPr/>
          <p:nvPr>
            <p:custDataLst>
              <p:tags r:id="rId5"/>
            </p:custDataLst>
          </p:nvPr>
        </p:nvSpPr>
        <p:spPr bwMode="auto">
          <a:xfrm rot="10800000">
            <a:off x="10335215" y="5037798"/>
            <a:ext cx="1856785" cy="981943"/>
          </a:xfrm>
          <a:custGeom>
            <a:avLst/>
            <a:gdLst>
              <a:gd name="connsiteX0" fmla="*/ 1335108 w 1856785"/>
              <a:gd name="connsiteY0" fmla="*/ 981943 h 981943"/>
              <a:gd name="connsiteX1" fmla="*/ 77226 w 1856785"/>
              <a:gd name="connsiteY1" fmla="*/ 981943 h 981943"/>
              <a:gd name="connsiteX2" fmla="*/ 0 w 1856785"/>
              <a:gd name="connsiteY2" fmla="*/ 981943 h 981943"/>
              <a:gd name="connsiteX3" fmla="*/ 0 w 1856785"/>
              <a:gd name="connsiteY3" fmla="*/ 0 h 981943"/>
              <a:gd name="connsiteX4" fmla="*/ 6487 w 1856785"/>
              <a:gd name="connsiteY4" fmla="*/ 0 h 981943"/>
              <a:gd name="connsiteX5" fmla="*/ 1752450 w 1856785"/>
              <a:gd name="connsiteY5" fmla="*/ 0 h 981943"/>
              <a:gd name="connsiteX6" fmla="*/ 1843177 w 1856785"/>
              <a:gd name="connsiteY6" fmla="*/ 50007 h 981943"/>
              <a:gd name="connsiteX7" fmla="*/ 1843177 w 1856785"/>
              <a:gd name="connsiteY7" fmla="*/ 154565 h 981943"/>
              <a:gd name="connsiteX8" fmla="*/ 1425834 w 1856785"/>
              <a:gd name="connsiteY8" fmla="*/ 927391 h 981943"/>
              <a:gd name="connsiteX9" fmla="*/ 1335108 w 1856785"/>
              <a:gd name="connsiteY9" fmla="*/ 981943 h 98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56785" h="981943">
                <a:moveTo>
                  <a:pt x="1335108" y="981943"/>
                </a:moveTo>
                <a:cubicBezTo>
                  <a:pt x="1335108" y="981943"/>
                  <a:pt x="1335108" y="981943"/>
                  <a:pt x="77226" y="981943"/>
                </a:cubicBezTo>
                <a:lnTo>
                  <a:pt x="0" y="981943"/>
                </a:lnTo>
                <a:lnTo>
                  <a:pt x="0" y="0"/>
                </a:lnTo>
                <a:lnTo>
                  <a:pt x="6487" y="0"/>
                </a:lnTo>
                <a:cubicBezTo>
                  <a:pt x="127398" y="0"/>
                  <a:pt x="514315" y="0"/>
                  <a:pt x="1752450" y="0"/>
                </a:cubicBezTo>
                <a:cubicBezTo>
                  <a:pt x="1788741" y="0"/>
                  <a:pt x="1825031" y="22730"/>
                  <a:pt x="1843177" y="50007"/>
                </a:cubicBezTo>
                <a:cubicBezTo>
                  <a:pt x="1861322" y="81829"/>
                  <a:pt x="1861322" y="122743"/>
                  <a:pt x="1843177" y="154565"/>
                </a:cubicBezTo>
                <a:cubicBezTo>
                  <a:pt x="1843177" y="154565"/>
                  <a:pt x="1843177" y="154565"/>
                  <a:pt x="1425834" y="927391"/>
                </a:cubicBezTo>
                <a:cubicBezTo>
                  <a:pt x="1407689" y="963759"/>
                  <a:pt x="1375935" y="981943"/>
                  <a:pt x="1335108" y="981943"/>
                </a:cubicBezTo>
                <a:close/>
              </a:path>
            </a:pathLst>
          </a:custGeom>
          <a:solidFill>
            <a:schemeClr val="bg1">
              <a:lumMod val="85000"/>
            </a:schemeClr>
          </a:solidFill>
          <a:ln>
            <a:noFill/>
          </a:ln>
        </p:spPr>
        <p:txBody>
          <a:bodyPr wrap="square">
            <a:noAutofit/>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5" name="Freeform 30"/>
          <p:cNvSpPr/>
          <p:nvPr>
            <p:custDataLst>
              <p:tags r:id="rId6"/>
            </p:custDataLst>
          </p:nvPr>
        </p:nvSpPr>
        <p:spPr bwMode="auto">
          <a:xfrm>
            <a:off x="4367676" y="3884196"/>
            <a:ext cx="3391790" cy="981898"/>
          </a:xfrm>
          <a:custGeom>
            <a:avLst/>
            <a:gdLst>
              <a:gd name="T0" fmla="*/ 134288 w 747"/>
              <a:gd name="T1" fmla="*/ 1210104 h 216"/>
              <a:gd name="T2" fmla="*/ 22381 w 747"/>
              <a:gd name="T3" fmla="*/ 1148478 h 216"/>
              <a:gd name="T4" fmla="*/ 22381 w 747"/>
              <a:gd name="T5" fmla="*/ 1025227 h 216"/>
              <a:gd name="T6" fmla="*/ 537152 w 747"/>
              <a:gd name="T7" fmla="*/ 67228 h 216"/>
              <a:gd name="T8" fmla="*/ 649058 w 747"/>
              <a:gd name="T9" fmla="*/ 0 h 216"/>
              <a:gd name="T10" fmla="*/ 4051019 w 747"/>
              <a:gd name="T11" fmla="*/ 0 h 216"/>
              <a:gd name="T12" fmla="*/ 4157331 w 747"/>
              <a:gd name="T13" fmla="*/ 61626 h 216"/>
              <a:gd name="T14" fmla="*/ 4162926 w 747"/>
              <a:gd name="T15" fmla="*/ 190479 h 216"/>
              <a:gd name="T16" fmla="*/ 3648156 w 747"/>
              <a:gd name="T17" fmla="*/ 1142876 h 216"/>
              <a:gd name="T18" fmla="*/ 3536249 w 747"/>
              <a:gd name="T19" fmla="*/ 1210104 h 216"/>
              <a:gd name="T20" fmla="*/ 134288 w 747"/>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chemeClr val="accent2"/>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6" name="Freeform 31"/>
          <p:cNvSpPr/>
          <p:nvPr>
            <p:custDataLst>
              <p:tags r:id="rId7"/>
            </p:custDataLst>
          </p:nvPr>
        </p:nvSpPr>
        <p:spPr bwMode="auto">
          <a:xfrm>
            <a:off x="7586118" y="3884196"/>
            <a:ext cx="3390198" cy="981942"/>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chemeClr val="accent2"/>
          </a:solidFill>
          <a:ln>
            <a:noFill/>
          </a:ln>
        </p:spPr>
        <p:txBody>
          <a:bodyPr/>
          <a:p>
            <a:pPr marL="0" marR="0" lvl="0" indent="0" algn="l" defTabSz="1218565"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7" name="Freeform 34"/>
          <p:cNvSpPr/>
          <p:nvPr>
            <p:custDataLst>
              <p:tags r:id="rId8"/>
            </p:custDataLst>
          </p:nvPr>
        </p:nvSpPr>
        <p:spPr bwMode="auto">
          <a:xfrm>
            <a:off x="1148837" y="3884196"/>
            <a:ext cx="3395633" cy="981898"/>
          </a:xfrm>
          <a:custGeom>
            <a:avLst/>
            <a:gdLst>
              <a:gd name="T0" fmla="*/ 134260 w 748"/>
              <a:gd name="T1" fmla="*/ 1210104 h 216"/>
              <a:gd name="T2" fmla="*/ 22377 w 748"/>
              <a:gd name="T3" fmla="*/ 1148478 h 216"/>
              <a:gd name="T4" fmla="*/ 22377 w 748"/>
              <a:gd name="T5" fmla="*/ 1025227 h 216"/>
              <a:gd name="T6" fmla="*/ 537041 w 748"/>
              <a:gd name="T7" fmla="*/ 67228 h 216"/>
              <a:gd name="T8" fmla="*/ 648925 w 748"/>
              <a:gd name="T9" fmla="*/ 0 h 216"/>
              <a:gd name="T10" fmla="*/ 4050188 w 748"/>
              <a:gd name="T11" fmla="*/ 0 h 216"/>
              <a:gd name="T12" fmla="*/ 4156477 w 748"/>
              <a:gd name="T13" fmla="*/ 61626 h 216"/>
              <a:gd name="T14" fmla="*/ 4162071 w 748"/>
              <a:gd name="T15" fmla="*/ 190479 h 216"/>
              <a:gd name="T16" fmla="*/ 3647407 w 748"/>
              <a:gd name="T17" fmla="*/ 1142876 h 216"/>
              <a:gd name="T18" fmla="*/ 3535523 w 748"/>
              <a:gd name="T19" fmla="*/ 1210104 h 216"/>
              <a:gd name="T20" fmla="*/ 134260 w 748"/>
              <a:gd name="T21" fmla="*/ 1210104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8"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8" y="27"/>
                  <a:pt x="744" y="34"/>
                </a:cubicBezTo>
                <a:cubicBezTo>
                  <a:pt x="652" y="204"/>
                  <a:pt x="652" y="204"/>
                  <a:pt x="652" y="204"/>
                </a:cubicBezTo>
                <a:cubicBezTo>
                  <a:pt x="648" y="212"/>
                  <a:pt x="640" y="216"/>
                  <a:pt x="632" y="216"/>
                </a:cubicBezTo>
                <a:lnTo>
                  <a:pt x="24" y="216"/>
                </a:lnTo>
                <a:close/>
              </a:path>
            </a:pathLst>
          </a:custGeom>
          <a:solidFill>
            <a:schemeClr val="accent2"/>
          </a:solidFill>
          <a:ln>
            <a:noFill/>
          </a:ln>
        </p:spPr>
        <p:txBody>
          <a:bodyPr/>
          <a:p>
            <a:pPr marL="0" marR="0" lvl="0" indent="0" algn="l" defTabSz="914400" rtl="0" eaLnBrk="1" fontAlgn="auto" latinLnBrk="0" hangingPunct="1">
              <a:lnSpc>
                <a:spcPct val="120000"/>
              </a:lnSpc>
              <a:buClrTx/>
              <a:buSzTx/>
              <a:buFontTx/>
              <a:buNone/>
              <a:defRPr/>
            </a:pPr>
            <a:endParaRPr kumimoji="0" lang="en-US" sz="900" b="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8" name="文本框 137"/>
          <p:cNvSpPr txBox="1"/>
          <p:nvPr>
            <p:custDataLst>
              <p:tags r:id="rId9"/>
            </p:custDataLst>
          </p:nvPr>
        </p:nvSpPr>
        <p:spPr>
          <a:xfrm>
            <a:off x="2217051" y="2898445"/>
            <a:ext cx="2327419" cy="648000"/>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en-US" sz="1400" kern="1200" cap="none" spc="150" normalizeH="0" noProof="0">
                <a:ln>
                  <a:noFill/>
                </a:ln>
                <a:solidFill>
                  <a:schemeClr val="bg1"/>
                </a:solidFill>
                <a:effectLst/>
                <a:latin typeface="Arial" panose="020B0604020202020204" pitchFamily="34" charset="0"/>
                <a:ea typeface="微软雅黑" panose="020B0503020204020204" charset="-122"/>
              </a:rPr>
              <a:t> 沟通原则</a:t>
            </a:r>
            <a:endParaRPr kumimoji="0" 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39" name="文本框 138"/>
          <p:cNvSpPr txBox="1"/>
          <p:nvPr>
            <p:custDataLst>
              <p:tags r:id="rId10"/>
            </p:custDataLst>
          </p:nvPr>
        </p:nvSpPr>
        <p:spPr>
          <a:xfrm>
            <a:off x="5463160" y="2898445"/>
            <a:ext cx="2327419" cy="648000"/>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简洁性原则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40" name="文本框 139"/>
          <p:cNvSpPr txBox="1"/>
          <p:nvPr>
            <p:custDataLst>
              <p:tags r:id="rId11"/>
            </p:custDataLst>
          </p:nvPr>
        </p:nvSpPr>
        <p:spPr>
          <a:xfrm>
            <a:off x="8676000" y="2910181"/>
            <a:ext cx="2327419" cy="648000"/>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创新性原则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41" name="文本框 140"/>
          <p:cNvSpPr txBox="1"/>
          <p:nvPr>
            <p:custDataLst>
              <p:tags r:id="rId12"/>
            </p:custDataLst>
          </p:nvPr>
        </p:nvSpPr>
        <p:spPr>
          <a:xfrm>
            <a:off x="8117507" y="4054213"/>
            <a:ext cx="2327419" cy="653409"/>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客户中心原则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42" name="文本框 141"/>
          <p:cNvSpPr txBox="1"/>
          <p:nvPr>
            <p:custDataLst>
              <p:tags r:id="rId13"/>
            </p:custDataLst>
          </p:nvPr>
        </p:nvSpPr>
        <p:spPr>
          <a:xfrm>
            <a:off x="4899861" y="4054213"/>
            <a:ext cx="2327419" cy="653409"/>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自我优化原则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43" name="文本框 142"/>
          <p:cNvSpPr txBox="1"/>
          <p:nvPr>
            <p:custDataLst>
              <p:tags r:id="rId14"/>
            </p:custDataLst>
          </p:nvPr>
        </p:nvSpPr>
        <p:spPr>
          <a:xfrm>
            <a:off x="1711797" y="4059623"/>
            <a:ext cx="2327419" cy="648000"/>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 协调互补原则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
        <p:nvSpPr>
          <p:cNvPr id="144" name="Freeform 31"/>
          <p:cNvSpPr/>
          <p:nvPr>
            <p:custDataLst>
              <p:tags r:id="rId15"/>
            </p:custDataLst>
          </p:nvPr>
        </p:nvSpPr>
        <p:spPr bwMode="auto">
          <a:xfrm rot="10800000">
            <a:off x="652723" y="5037798"/>
            <a:ext cx="3390198" cy="981943"/>
          </a:xfrm>
          <a:custGeom>
            <a:avLst/>
            <a:gdLst>
              <a:gd name="T0" fmla="*/ 24 w 747"/>
              <a:gd name="T1" fmla="*/ 216 h 216"/>
              <a:gd name="T2" fmla="*/ 4 w 747"/>
              <a:gd name="T3" fmla="*/ 205 h 216"/>
              <a:gd name="T4" fmla="*/ 4 w 747"/>
              <a:gd name="T5" fmla="*/ 183 h 216"/>
              <a:gd name="T6" fmla="*/ 96 w 747"/>
              <a:gd name="T7" fmla="*/ 12 h 216"/>
              <a:gd name="T8" fmla="*/ 116 w 747"/>
              <a:gd name="T9" fmla="*/ 0 h 216"/>
              <a:gd name="T10" fmla="*/ 724 w 747"/>
              <a:gd name="T11" fmla="*/ 0 h 216"/>
              <a:gd name="T12" fmla="*/ 743 w 747"/>
              <a:gd name="T13" fmla="*/ 11 h 216"/>
              <a:gd name="T14" fmla="*/ 744 w 747"/>
              <a:gd name="T15" fmla="*/ 34 h 216"/>
              <a:gd name="T16" fmla="*/ 652 w 747"/>
              <a:gd name="T17" fmla="*/ 204 h 216"/>
              <a:gd name="T18" fmla="*/ 632 w 747"/>
              <a:gd name="T19" fmla="*/ 216 h 216"/>
              <a:gd name="T20" fmla="*/ 24 w 747"/>
              <a:gd name="T21"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7" h="216">
                <a:moveTo>
                  <a:pt x="24" y="216"/>
                </a:moveTo>
                <a:cubicBezTo>
                  <a:pt x="16" y="216"/>
                  <a:pt x="8" y="212"/>
                  <a:pt x="4" y="205"/>
                </a:cubicBezTo>
                <a:cubicBezTo>
                  <a:pt x="0" y="198"/>
                  <a:pt x="0" y="190"/>
                  <a:pt x="4" y="183"/>
                </a:cubicBezTo>
                <a:cubicBezTo>
                  <a:pt x="96" y="12"/>
                  <a:pt x="96" y="12"/>
                  <a:pt x="96" y="12"/>
                </a:cubicBezTo>
                <a:cubicBezTo>
                  <a:pt x="100" y="5"/>
                  <a:pt x="107" y="0"/>
                  <a:pt x="116" y="0"/>
                </a:cubicBezTo>
                <a:cubicBezTo>
                  <a:pt x="724" y="0"/>
                  <a:pt x="724" y="0"/>
                  <a:pt x="724" y="0"/>
                </a:cubicBezTo>
                <a:cubicBezTo>
                  <a:pt x="732" y="0"/>
                  <a:pt x="739" y="5"/>
                  <a:pt x="743" y="11"/>
                </a:cubicBezTo>
                <a:cubicBezTo>
                  <a:pt x="747" y="18"/>
                  <a:pt x="747" y="27"/>
                  <a:pt x="744" y="34"/>
                </a:cubicBezTo>
                <a:cubicBezTo>
                  <a:pt x="652" y="204"/>
                  <a:pt x="652" y="204"/>
                  <a:pt x="652" y="204"/>
                </a:cubicBezTo>
                <a:cubicBezTo>
                  <a:pt x="648" y="212"/>
                  <a:pt x="640" y="216"/>
                  <a:pt x="632" y="216"/>
                </a:cubicBezTo>
                <a:lnTo>
                  <a:pt x="24" y="216"/>
                </a:lnTo>
                <a:close/>
              </a:path>
            </a:pathLst>
          </a:custGeom>
          <a:solidFill>
            <a:schemeClr val="accent3"/>
          </a:solidFill>
          <a:ln>
            <a:noFill/>
          </a:ln>
        </p:spPr>
        <p:txBody>
          <a:bodyPr/>
          <a:p>
            <a:pPr marL="0" marR="0" lvl="0" indent="0" algn="l" defTabSz="1218565" rtl="0" eaLnBrk="1" fontAlgn="auto" latinLnBrk="0" hangingPunct="1">
              <a:lnSpc>
                <a:spcPct val="120000"/>
              </a:lnSpc>
              <a:buClrTx/>
              <a:buSzTx/>
              <a:buFontTx/>
              <a:buNone/>
              <a:defRPr/>
            </a:pPr>
            <a:endParaRPr kumimoji="0" lang="en-US" sz="9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5" name="文本框 144"/>
          <p:cNvSpPr txBox="1"/>
          <p:nvPr>
            <p:custDataLst>
              <p:tags r:id="rId16"/>
            </p:custDataLst>
          </p:nvPr>
        </p:nvSpPr>
        <p:spPr>
          <a:xfrm>
            <a:off x="1148837" y="5205603"/>
            <a:ext cx="2327419" cy="648000"/>
          </a:xfrm>
          <a:prstGeom prst="rect">
            <a:avLst/>
          </a:prstGeom>
          <a:noFill/>
        </p:spPr>
        <p:txBody>
          <a:bodyPr wrap="square" rtlCol="0">
            <a:normAutofit/>
          </a:bodyPr>
          <a:p>
            <a:pPr marL="0" marR="0" lvl="0" indent="0" algn="ctr" defTabSz="914400" rtl="0" eaLnBrk="1" fontAlgn="auto" latinLnBrk="0" hangingPunct="1">
              <a:lnSpc>
                <a:spcPct val="120000"/>
              </a:lnSpc>
              <a:spcBef>
                <a:spcPts val="0"/>
              </a:spcBef>
              <a:spcAft>
                <a:spcPts val="0"/>
              </a:spcAft>
              <a:buSzPct val="100000"/>
              <a:buFontTx/>
              <a:buNone/>
              <a:defRPr/>
            </a:pPr>
            <a:r>
              <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rPr>
              <a:t>战略性原则</a:t>
            </a:r>
            <a:endParaRPr kumimoji="0" lang="zh-CN" altLang="en-US" sz="1400" kern="1200" cap="none" spc="150" normalizeH="0" noProof="0">
              <a:ln>
                <a:noFill/>
              </a:ln>
              <a:solidFill>
                <a:schemeClr val="bg1"/>
              </a:solidFill>
              <a:effectLst/>
              <a:latin typeface="Arial" panose="020B0604020202020204" pitchFamily="34" charset="0"/>
              <a:ea typeface="微软雅黑" panose="020B0503020204020204" charset="-122"/>
            </a:endParaRPr>
          </a:p>
        </p:txBody>
      </p:sp>
    </p:spTree>
    <p:custDataLst>
      <p:tags r:id="rId17"/>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73698" y="931545"/>
            <a:ext cx="4830445"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一、供应链设计的内容及原则</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nvSpPr>
        <p:spPr>
          <a:xfrm>
            <a:off x="948055" y="145351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（一）供应链设计的内容</a:t>
            </a:r>
            <a:endParaRPr lang="zh-CN" altLang="en-US" sz="2400" b="1">
              <a:latin typeface="Calibri" panose="020F0502020204030204" charset="0"/>
              <a:ea typeface="宋体" panose="02010600030101010101" pitchFamily="2" charset="-122"/>
            </a:endParaRPr>
          </a:p>
        </p:txBody>
      </p:sp>
      <p:sp>
        <p:nvSpPr>
          <p:cNvPr id="84" name="文本框 83"/>
          <p:cNvSpPr txBox="1"/>
          <p:nvPr>
            <p:custDataLst>
              <p:tags r:id="rId1"/>
            </p:custDataLst>
          </p:nvPr>
        </p:nvSpPr>
        <p:spPr>
          <a:xfrm>
            <a:off x="1616710" y="1937385"/>
            <a:ext cx="9097645" cy="1445260"/>
          </a:xfrm>
          <a:prstGeom prst="rect">
            <a:avLst/>
          </a:prstGeom>
          <a:noFill/>
        </p:spPr>
        <p:txBody>
          <a:bodyPr wrap="square" lIns="91440" tIns="45720" rIns="91440" bIns="45720" rtlCol="0" anchor="t" anchorCtr="0">
            <a:normAutofit/>
          </a:bodyPr>
          <a:lstStyle/>
          <a:p>
            <a:pPr marL="0" lvl="0" indent="0" algn="l" fontAlgn="auto">
              <a:lnSpc>
                <a:spcPct val="130000"/>
              </a:lnSpc>
              <a:spcBef>
                <a:spcPts val="0"/>
              </a:spcBef>
              <a:spcAft>
                <a:spcPts val="0"/>
              </a:spcAft>
              <a:buSzPct val="100000"/>
            </a:pPr>
            <a:r>
              <a:rPr lang="en-US" sz="1600" spc="150">
                <a:solidFill>
                  <a:schemeClr val="tx1">
                    <a:lumMod val="75000"/>
                    <a:lumOff val="25000"/>
                  </a:schemeClr>
                </a:solidFill>
                <a:latin typeface="Arial" panose="020B0604020202020204" pitchFamily="34" charset="0"/>
                <a:ea typeface="微软雅黑" panose="020B0503020204020204" charset="-122"/>
              </a:rPr>
              <a:t> 供应链成员及合作伙伴选择。一个供应链是由各个供应链成员组成的。供应链成员包括了为满足客户需求，从原产地到消费地，与供应商或客户有直接或间接相互作用的所有公司和组织。因为一级级叠加起来的成员总数可能会很大，所以这样的供应链是非常复杂的。因此，关于供应链成员及合作伙伴的选择是供应链管理的研究重点。</a:t>
            </a:r>
            <a:endParaRPr lang="en-US" sz="1600" spc="150">
              <a:solidFill>
                <a:schemeClr val="tx1">
                  <a:lumMod val="75000"/>
                  <a:lumOff val="25000"/>
                </a:schemeClr>
              </a:solidFill>
              <a:latin typeface="Arial" panose="020B0604020202020204" pitchFamily="34" charset="0"/>
              <a:ea typeface="微软雅黑" panose="020B0503020204020204" charset="-122"/>
            </a:endParaRPr>
          </a:p>
        </p:txBody>
      </p:sp>
      <p:sp>
        <p:nvSpPr>
          <p:cNvPr id="85" name="文本框 84"/>
          <p:cNvSpPr txBox="1"/>
          <p:nvPr>
            <p:custDataLst>
              <p:tags r:id="rId2"/>
            </p:custDataLst>
          </p:nvPr>
        </p:nvSpPr>
        <p:spPr>
          <a:xfrm>
            <a:off x="960125" y="2549714"/>
            <a:ext cx="523115" cy="457135"/>
          </a:xfrm>
          <a:prstGeom prst="rect">
            <a:avLst/>
          </a:prstGeom>
          <a:noFill/>
        </p:spPr>
        <p:txBody>
          <a:bodyPr vert="horz" wrap="square" lIns="91440" tIns="45720" rIns="91440" bIns="45720" rtlCol="0" anchor="ctr" anchorCtr="0">
            <a:normAutofit fontScale="70000"/>
          </a:bodyPr>
          <a:lstStyle/>
          <a:p>
            <a:pPr algn="ctr" fontAlgn="auto">
              <a:lnSpc>
                <a:spcPct val="130000"/>
              </a:lnSpc>
            </a:pPr>
            <a:r>
              <a:rPr lang="en-US" altLang="zh-CN" sz="2400" b="1" spc="150" dirty="0">
                <a:solidFill>
                  <a:schemeClr val="accent1"/>
                </a:solidFill>
                <a:uFillTx/>
                <a:latin typeface="Arial" panose="020B0604020202020204" pitchFamily="34" charset="0"/>
                <a:ea typeface="微软雅黑" panose="020B0503020204020204" charset="-122"/>
                <a:sym typeface="Arial" panose="020B0604020202020204" pitchFamily="34" charset="0"/>
              </a:rPr>
              <a:t>01</a:t>
            </a:r>
            <a:endParaRPr lang="en-US" altLang="zh-CN" sz="2400" b="1" spc="150" dirty="0">
              <a:solidFill>
                <a:schemeClr val="accent1"/>
              </a:solidFill>
              <a:uFillTx/>
              <a:latin typeface="Arial" panose="020B0604020202020204" pitchFamily="34" charset="0"/>
              <a:ea typeface="微软雅黑" panose="020B0503020204020204" charset="-122"/>
              <a:sym typeface="Arial" panose="020B0604020202020204" pitchFamily="34" charset="0"/>
            </a:endParaRPr>
          </a:p>
        </p:txBody>
      </p:sp>
      <p:grpSp>
        <p:nvGrpSpPr>
          <p:cNvPr id="86" name="内容_课件_文档"/>
          <p:cNvGrpSpPr/>
          <p:nvPr>
            <p:custDataLst>
              <p:tags r:id="rId3"/>
            </p:custDataLst>
          </p:nvPr>
        </p:nvGrpSpPr>
        <p:grpSpPr>
          <a:xfrm>
            <a:off x="1007390" y="2036907"/>
            <a:ext cx="428583" cy="429631"/>
            <a:chOff x="19809619" y="8665369"/>
            <a:chExt cx="1527170" cy="1527175"/>
          </a:xfrm>
          <a:solidFill>
            <a:schemeClr val="accent1"/>
          </a:solidFill>
        </p:grpSpPr>
        <p:sp>
          <p:nvSpPr>
            <p:cNvPr id="87" name="PA-任意多边形: 形状 1331"/>
            <p:cNvSpPr/>
            <p:nvPr>
              <p:custDataLst>
                <p:tags r:id="rId4"/>
              </p:custDataLst>
            </p:nvPr>
          </p:nvSpPr>
          <p:spPr>
            <a:xfrm>
              <a:off x="21003414" y="8716169"/>
              <a:ext cx="333375" cy="1425575"/>
            </a:xfrm>
            <a:custGeom>
              <a:avLst/>
              <a:gdLst>
                <a:gd name="connsiteX0" fmla="*/ 230986 w 333375"/>
                <a:gd name="connsiteY0" fmla="*/ 103981 h 1425575"/>
                <a:gd name="connsiteX1" fmla="*/ 230986 w 333375"/>
                <a:gd name="connsiteY1" fmla="*/ 27781 h 1425575"/>
                <a:gd name="connsiteX2" fmla="*/ 205586 w 333375"/>
                <a:gd name="connsiteY2" fmla="*/ 2381 h 1425575"/>
                <a:gd name="connsiteX3" fmla="*/ 53186 w 333375"/>
                <a:gd name="connsiteY3" fmla="*/ 2381 h 1425575"/>
                <a:gd name="connsiteX4" fmla="*/ 27786 w 333375"/>
                <a:gd name="connsiteY4" fmla="*/ 27781 h 1425575"/>
                <a:gd name="connsiteX5" fmla="*/ 27786 w 333375"/>
                <a:gd name="connsiteY5" fmla="*/ 1119981 h 1425575"/>
                <a:gd name="connsiteX6" fmla="*/ 53186 w 333375"/>
                <a:gd name="connsiteY6" fmla="*/ 1145381 h 1425575"/>
                <a:gd name="connsiteX7" fmla="*/ 53186 w 333375"/>
                <a:gd name="connsiteY7" fmla="*/ 1163161 h 1425575"/>
                <a:gd name="connsiteX8" fmla="*/ 6653 w 333375"/>
                <a:gd name="connsiteY8" fmla="*/ 1232961 h 1425575"/>
                <a:gd name="connsiteX9" fmla="*/ 6653 w 333375"/>
                <a:gd name="connsiteY9" fmla="*/ 1261154 h 1425575"/>
                <a:gd name="connsiteX10" fmla="*/ 108253 w 333375"/>
                <a:gd name="connsiteY10" fmla="*/ 1413554 h 1425575"/>
                <a:gd name="connsiteX11" fmla="*/ 143477 w 333375"/>
                <a:gd name="connsiteY11" fmla="*/ 1420597 h 1425575"/>
                <a:gd name="connsiteX12" fmla="*/ 150519 w 333375"/>
                <a:gd name="connsiteY12" fmla="*/ 1413554 h 1425575"/>
                <a:gd name="connsiteX13" fmla="*/ 252119 w 333375"/>
                <a:gd name="connsiteY13" fmla="*/ 1261154 h 1425575"/>
                <a:gd name="connsiteX14" fmla="*/ 252119 w 333375"/>
                <a:gd name="connsiteY14" fmla="*/ 1232961 h 1425575"/>
                <a:gd name="connsiteX15" fmla="*/ 205586 w 333375"/>
                <a:gd name="connsiteY15" fmla="*/ 1163161 h 1425575"/>
                <a:gd name="connsiteX16" fmla="*/ 205586 w 333375"/>
                <a:gd name="connsiteY16" fmla="*/ 1145381 h 1425575"/>
                <a:gd name="connsiteX17" fmla="*/ 230986 w 333375"/>
                <a:gd name="connsiteY17" fmla="*/ 1119981 h 1425575"/>
                <a:gd name="connsiteX18" fmla="*/ 230986 w 333375"/>
                <a:gd name="connsiteY18" fmla="*/ 154781 h 1425575"/>
                <a:gd name="connsiteX19" fmla="*/ 281786 w 333375"/>
                <a:gd name="connsiteY19" fmla="*/ 205581 h 1425575"/>
                <a:gd name="connsiteX20" fmla="*/ 281786 w 333375"/>
                <a:gd name="connsiteY20" fmla="*/ 535781 h 1425575"/>
                <a:gd name="connsiteX21" fmla="*/ 332586 w 333375"/>
                <a:gd name="connsiteY21" fmla="*/ 535781 h 1425575"/>
                <a:gd name="connsiteX22" fmla="*/ 332586 w 333375"/>
                <a:gd name="connsiteY22" fmla="*/ 205581 h 1425575"/>
                <a:gd name="connsiteX23" fmla="*/ 230986 w 333375"/>
                <a:gd name="connsiteY23" fmla="*/ 103981 h 1425575"/>
                <a:gd name="connsiteX24" fmla="*/ 78586 w 333375"/>
                <a:gd name="connsiteY24" fmla="*/ 53181 h 1425575"/>
                <a:gd name="connsiteX25" fmla="*/ 180186 w 333375"/>
                <a:gd name="connsiteY25" fmla="*/ 53181 h 1425575"/>
                <a:gd name="connsiteX26" fmla="*/ 180186 w 333375"/>
                <a:gd name="connsiteY26" fmla="*/ 103981 h 1425575"/>
                <a:gd name="connsiteX27" fmla="*/ 78586 w 333375"/>
                <a:gd name="connsiteY27" fmla="*/ 103981 h 1425575"/>
                <a:gd name="connsiteX28" fmla="*/ 78586 w 333375"/>
                <a:gd name="connsiteY28" fmla="*/ 53181 h 1425575"/>
                <a:gd name="connsiteX29" fmla="*/ 78586 w 333375"/>
                <a:gd name="connsiteY29" fmla="*/ 154781 h 1425575"/>
                <a:gd name="connsiteX30" fmla="*/ 180186 w 333375"/>
                <a:gd name="connsiteY30" fmla="*/ 154781 h 1425575"/>
                <a:gd name="connsiteX31" fmla="*/ 180186 w 333375"/>
                <a:gd name="connsiteY31" fmla="*/ 205581 h 1425575"/>
                <a:gd name="connsiteX32" fmla="*/ 78586 w 333375"/>
                <a:gd name="connsiteY32" fmla="*/ 205581 h 1425575"/>
                <a:gd name="connsiteX33" fmla="*/ 78586 w 333375"/>
                <a:gd name="connsiteY33" fmla="*/ 154781 h 1425575"/>
                <a:gd name="connsiteX34" fmla="*/ 78586 w 333375"/>
                <a:gd name="connsiteY34" fmla="*/ 256381 h 1425575"/>
                <a:gd name="connsiteX35" fmla="*/ 180186 w 333375"/>
                <a:gd name="connsiteY35" fmla="*/ 256381 h 1425575"/>
                <a:gd name="connsiteX36" fmla="*/ 180186 w 333375"/>
                <a:gd name="connsiteY36" fmla="*/ 1094581 h 1425575"/>
                <a:gd name="connsiteX37" fmla="*/ 78586 w 333375"/>
                <a:gd name="connsiteY37" fmla="*/ 1094581 h 1425575"/>
                <a:gd name="connsiteX38" fmla="*/ 78586 w 333375"/>
                <a:gd name="connsiteY38" fmla="*/ 256381 h 1425575"/>
                <a:gd name="connsiteX39" fmla="*/ 129386 w 333375"/>
                <a:gd name="connsiteY39" fmla="*/ 1353661 h 1425575"/>
                <a:gd name="connsiteX40" fmla="*/ 58266 w 333375"/>
                <a:gd name="connsiteY40" fmla="*/ 1246981 h 1425575"/>
                <a:gd name="connsiteX41" fmla="*/ 99668 w 333375"/>
                <a:gd name="connsiteY41" fmla="*/ 1184878 h 1425575"/>
                <a:gd name="connsiteX42" fmla="*/ 103986 w 333375"/>
                <a:gd name="connsiteY42" fmla="*/ 1170781 h 1425575"/>
                <a:gd name="connsiteX43" fmla="*/ 103986 w 333375"/>
                <a:gd name="connsiteY43" fmla="*/ 1145381 h 1425575"/>
                <a:gd name="connsiteX44" fmla="*/ 154786 w 333375"/>
                <a:gd name="connsiteY44" fmla="*/ 1145381 h 1425575"/>
                <a:gd name="connsiteX45" fmla="*/ 154786 w 333375"/>
                <a:gd name="connsiteY45" fmla="*/ 1170781 h 1425575"/>
                <a:gd name="connsiteX46" fmla="*/ 159053 w 333375"/>
                <a:gd name="connsiteY46" fmla="*/ 1184878 h 1425575"/>
                <a:gd name="connsiteX47" fmla="*/ 200506 w 333375"/>
                <a:gd name="connsiteY47" fmla="*/ 1246981 h 1425575"/>
                <a:gd name="connsiteX48" fmla="*/ 129386 w 333375"/>
                <a:gd name="connsiteY48" fmla="*/ 1353661 h 1425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3375" h="1425575">
                  <a:moveTo>
                    <a:pt x="230986" y="103981"/>
                  </a:moveTo>
                  <a:lnTo>
                    <a:pt x="230986" y="27781"/>
                  </a:lnTo>
                  <a:cubicBezTo>
                    <a:pt x="230986" y="13754"/>
                    <a:pt x="219613" y="2381"/>
                    <a:pt x="205586" y="2381"/>
                  </a:cubicBezTo>
                  <a:lnTo>
                    <a:pt x="53186" y="2381"/>
                  </a:lnTo>
                  <a:cubicBezTo>
                    <a:pt x="39159" y="2381"/>
                    <a:pt x="27786" y="13754"/>
                    <a:pt x="27786" y="27781"/>
                  </a:cubicBezTo>
                  <a:lnTo>
                    <a:pt x="27786" y="1119981"/>
                  </a:lnTo>
                  <a:cubicBezTo>
                    <a:pt x="27786" y="1134008"/>
                    <a:pt x="39159" y="1145381"/>
                    <a:pt x="53186" y="1145381"/>
                  </a:cubicBezTo>
                  <a:lnTo>
                    <a:pt x="53186" y="1163161"/>
                  </a:lnTo>
                  <a:lnTo>
                    <a:pt x="6653" y="1232961"/>
                  </a:lnTo>
                  <a:cubicBezTo>
                    <a:pt x="957" y="1241495"/>
                    <a:pt x="957" y="1252620"/>
                    <a:pt x="6653" y="1261154"/>
                  </a:cubicBezTo>
                  <a:lnTo>
                    <a:pt x="108253" y="1413554"/>
                  </a:lnTo>
                  <a:cubicBezTo>
                    <a:pt x="116035" y="1425226"/>
                    <a:pt x="131805" y="1428379"/>
                    <a:pt x="143477" y="1420597"/>
                  </a:cubicBezTo>
                  <a:cubicBezTo>
                    <a:pt x="146264" y="1418736"/>
                    <a:pt x="148658" y="1416345"/>
                    <a:pt x="150519" y="1413554"/>
                  </a:cubicBezTo>
                  <a:lnTo>
                    <a:pt x="252119" y="1261154"/>
                  </a:lnTo>
                  <a:cubicBezTo>
                    <a:pt x="257815" y="1252620"/>
                    <a:pt x="257815" y="1241495"/>
                    <a:pt x="252119" y="1232961"/>
                  </a:cubicBezTo>
                  <a:lnTo>
                    <a:pt x="205586" y="1163161"/>
                  </a:lnTo>
                  <a:lnTo>
                    <a:pt x="205586" y="1145381"/>
                  </a:lnTo>
                  <a:cubicBezTo>
                    <a:pt x="219613" y="1145381"/>
                    <a:pt x="230986" y="1134008"/>
                    <a:pt x="230986" y="1119981"/>
                  </a:cubicBezTo>
                  <a:lnTo>
                    <a:pt x="230986" y="154781"/>
                  </a:lnTo>
                  <a:cubicBezTo>
                    <a:pt x="259044" y="154781"/>
                    <a:pt x="281786" y="177524"/>
                    <a:pt x="281786" y="205581"/>
                  </a:cubicBezTo>
                  <a:lnTo>
                    <a:pt x="281786" y="535781"/>
                  </a:lnTo>
                  <a:lnTo>
                    <a:pt x="332586" y="535781"/>
                  </a:lnTo>
                  <a:lnTo>
                    <a:pt x="332586" y="205581"/>
                  </a:lnTo>
                  <a:cubicBezTo>
                    <a:pt x="332586" y="149469"/>
                    <a:pt x="287098" y="103981"/>
                    <a:pt x="230986" y="103981"/>
                  </a:cubicBezTo>
                  <a:close/>
                  <a:moveTo>
                    <a:pt x="78586" y="53181"/>
                  </a:moveTo>
                  <a:lnTo>
                    <a:pt x="180186" y="53181"/>
                  </a:lnTo>
                  <a:lnTo>
                    <a:pt x="180186" y="103981"/>
                  </a:lnTo>
                  <a:lnTo>
                    <a:pt x="78586" y="103981"/>
                  </a:lnTo>
                  <a:lnTo>
                    <a:pt x="78586" y="53181"/>
                  </a:lnTo>
                  <a:close/>
                  <a:moveTo>
                    <a:pt x="78586" y="154781"/>
                  </a:moveTo>
                  <a:lnTo>
                    <a:pt x="180186" y="154781"/>
                  </a:lnTo>
                  <a:lnTo>
                    <a:pt x="180186" y="205581"/>
                  </a:lnTo>
                  <a:lnTo>
                    <a:pt x="78586" y="205581"/>
                  </a:lnTo>
                  <a:lnTo>
                    <a:pt x="78586" y="154781"/>
                  </a:lnTo>
                  <a:close/>
                  <a:moveTo>
                    <a:pt x="78586" y="256381"/>
                  </a:moveTo>
                  <a:lnTo>
                    <a:pt x="180186" y="256381"/>
                  </a:lnTo>
                  <a:lnTo>
                    <a:pt x="180186" y="1094581"/>
                  </a:lnTo>
                  <a:lnTo>
                    <a:pt x="78586" y="1094581"/>
                  </a:lnTo>
                  <a:lnTo>
                    <a:pt x="78586" y="256381"/>
                  </a:lnTo>
                  <a:close/>
                  <a:moveTo>
                    <a:pt x="129386" y="1353661"/>
                  </a:moveTo>
                  <a:lnTo>
                    <a:pt x="58266" y="1246981"/>
                  </a:lnTo>
                  <a:lnTo>
                    <a:pt x="99668" y="1184878"/>
                  </a:lnTo>
                  <a:cubicBezTo>
                    <a:pt x="102462" y="1180706"/>
                    <a:pt x="103964" y="1175801"/>
                    <a:pt x="103986" y="1170781"/>
                  </a:cubicBezTo>
                  <a:lnTo>
                    <a:pt x="103986" y="1145381"/>
                  </a:lnTo>
                  <a:lnTo>
                    <a:pt x="154786" y="1145381"/>
                  </a:lnTo>
                  <a:lnTo>
                    <a:pt x="154786" y="1170781"/>
                  </a:lnTo>
                  <a:cubicBezTo>
                    <a:pt x="154796" y="1175798"/>
                    <a:pt x="156278" y="1180700"/>
                    <a:pt x="159053" y="1184878"/>
                  </a:cubicBezTo>
                  <a:lnTo>
                    <a:pt x="200506" y="1246981"/>
                  </a:lnTo>
                  <a:lnTo>
                    <a:pt x="129386" y="135366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8" name="PA-任意多边形: 形状 1332"/>
            <p:cNvSpPr/>
            <p:nvPr>
              <p:custDataLst>
                <p:tags r:id="rId5"/>
              </p:custDataLst>
            </p:nvPr>
          </p:nvSpPr>
          <p:spPr>
            <a:xfrm>
              <a:off x="21105019" y="9935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9" name="PA-任意多边形: 形状 1333"/>
            <p:cNvSpPr/>
            <p:nvPr>
              <p:custDataLst>
                <p:tags r:id="rId6"/>
              </p:custDataLst>
            </p:nvPr>
          </p:nvSpPr>
          <p:spPr>
            <a:xfrm>
              <a:off x="19809619" y="8665369"/>
              <a:ext cx="1146175" cy="1527175"/>
            </a:xfrm>
            <a:custGeom>
              <a:avLst/>
              <a:gdLst>
                <a:gd name="connsiteX0" fmla="*/ 1119981 w 1146175"/>
                <a:gd name="connsiteY0" fmla="*/ 2381 h 1527175"/>
                <a:gd name="connsiteX1" fmla="*/ 103981 w 1146175"/>
                <a:gd name="connsiteY1" fmla="*/ 2381 h 1527175"/>
                <a:gd name="connsiteX2" fmla="*/ 78581 w 1146175"/>
                <a:gd name="connsiteY2" fmla="*/ 27781 h 1527175"/>
                <a:gd name="connsiteX3" fmla="*/ 78581 w 1146175"/>
                <a:gd name="connsiteY3" fmla="*/ 129381 h 1527175"/>
                <a:gd name="connsiteX4" fmla="*/ 27781 w 1146175"/>
                <a:gd name="connsiteY4" fmla="*/ 129381 h 1527175"/>
                <a:gd name="connsiteX5" fmla="*/ 2381 w 1146175"/>
                <a:gd name="connsiteY5" fmla="*/ 154781 h 1527175"/>
                <a:gd name="connsiteX6" fmla="*/ 2381 w 1146175"/>
                <a:gd name="connsiteY6" fmla="*/ 1500981 h 1527175"/>
                <a:gd name="connsiteX7" fmla="*/ 27781 w 1146175"/>
                <a:gd name="connsiteY7" fmla="*/ 1526381 h 1527175"/>
                <a:gd name="connsiteX8" fmla="*/ 992981 w 1146175"/>
                <a:gd name="connsiteY8" fmla="*/ 1526381 h 1527175"/>
                <a:gd name="connsiteX9" fmla="*/ 1018381 w 1146175"/>
                <a:gd name="connsiteY9" fmla="*/ 1500981 h 1527175"/>
                <a:gd name="connsiteX10" fmla="*/ 1018381 w 1146175"/>
                <a:gd name="connsiteY10" fmla="*/ 1450181 h 1527175"/>
                <a:gd name="connsiteX11" fmla="*/ 1119981 w 1146175"/>
                <a:gd name="connsiteY11" fmla="*/ 1450181 h 1527175"/>
                <a:gd name="connsiteX12" fmla="*/ 1145381 w 1146175"/>
                <a:gd name="connsiteY12" fmla="*/ 1424781 h 1527175"/>
                <a:gd name="connsiteX13" fmla="*/ 1145381 w 1146175"/>
                <a:gd name="connsiteY13" fmla="*/ 27781 h 1527175"/>
                <a:gd name="connsiteX14" fmla="*/ 1119981 w 1146175"/>
                <a:gd name="connsiteY14" fmla="*/ 2381 h 1527175"/>
                <a:gd name="connsiteX15" fmla="*/ 967581 w 1146175"/>
                <a:gd name="connsiteY15" fmla="*/ 1475581 h 1527175"/>
                <a:gd name="connsiteX16" fmla="*/ 53181 w 1146175"/>
                <a:gd name="connsiteY16" fmla="*/ 1475581 h 1527175"/>
                <a:gd name="connsiteX17" fmla="*/ 53181 w 1146175"/>
                <a:gd name="connsiteY17" fmla="*/ 180181 h 1527175"/>
                <a:gd name="connsiteX18" fmla="*/ 764381 w 1146175"/>
                <a:gd name="connsiteY18" fmla="*/ 180181 h 1527175"/>
                <a:gd name="connsiteX19" fmla="*/ 764381 w 1146175"/>
                <a:gd name="connsiteY19" fmla="*/ 357981 h 1527175"/>
                <a:gd name="connsiteX20" fmla="*/ 789781 w 1146175"/>
                <a:gd name="connsiteY20" fmla="*/ 383381 h 1527175"/>
                <a:gd name="connsiteX21" fmla="*/ 967581 w 1146175"/>
                <a:gd name="connsiteY21" fmla="*/ 383381 h 1527175"/>
                <a:gd name="connsiteX22" fmla="*/ 967581 w 1146175"/>
                <a:gd name="connsiteY22" fmla="*/ 1475581 h 1527175"/>
                <a:gd name="connsiteX23" fmla="*/ 815181 w 1146175"/>
                <a:gd name="connsiteY23" fmla="*/ 332581 h 1527175"/>
                <a:gd name="connsiteX24" fmla="*/ 815181 w 1146175"/>
                <a:gd name="connsiteY24" fmla="*/ 216097 h 1527175"/>
                <a:gd name="connsiteX25" fmla="*/ 931666 w 1146175"/>
                <a:gd name="connsiteY25" fmla="*/ 332581 h 1527175"/>
                <a:gd name="connsiteX26" fmla="*/ 815181 w 1146175"/>
                <a:gd name="connsiteY26" fmla="*/ 332581 h 1527175"/>
                <a:gd name="connsiteX27" fmla="*/ 1094581 w 1146175"/>
                <a:gd name="connsiteY27" fmla="*/ 1399381 h 1527175"/>
                <a:gd name="connsiteX28" fmla="*/ 1018381 w 1146175"/>
                <a:gd name="connsiteY28" fmla="*/ 1399381 h 1527175"/>
                <a:gd name="connsiteX29" fmla="*/ 1018381 w 1146175"/>
                <a:gd name="connsiteY29" fmla="*/ 357981 h 1527175"/>
                <a:gd name="connsiteX30" fmla="*/ 1010939 w 1146175"/>
                <a:gd name="connsiteY30" fmla="*/ 340023 h 1527175"/>
                <a:gd name="connsiteX31" fmla="*/ 807739 w 1146175"/>
                <a:gd name="connsiteY31" fmla="*/ 136823 h 1527175"/>
                <a:gd name="connsiteX32" fmla="*/ 789781 w 1146175"/>
                <a:gd name="connsiteY32" fmla="*/ 129381 h 1527175"/>
                <a:gd name="connsiteX33" fmla="*/ 129381 w 1146175"/>
                <a:gd name="connsiteY33" fmla="*/ 129381 h 1527175"/>
                <a:gd name="connsiteX34" fmla="*/ 129381 w 1146175"/>
                <a:gd name="connsiteY34" fmla="*/ 53181 h 1527175"/>
                <a:gd name="connsiteX35" fmla="*/ 1094581 w 1146175"/>
                <a:gd name="connsiteY35" fmla="*/ 53181 h 1527175"/>
                <a:gd name="connsiteX36" fmla="*/ 1094581 w 1146175"/>
                <a:gd name="connsiteY36" fmla="*/ 1399381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46175" h="1527175">
                  <a:moveTo>
                    <a:pt x="1119981" y="2381"/>
                  </a:moveTo>
                  <a:lnTo>
                    <a:pt x="103981" y="2381"/>
                  </a:lnTo>
                  <a:cubicBezTo>
                    <a:pt x="89954" y="2381"/>
                    <a:pt x="78581" y="13754"/>
                    <a:pt x="78581" y="27781"/>
                  </a:cubicBezTo>
                  <a:lnTo>
                    <a:pt x="78581" y="129381"/>
                  </a:lnTo>
                  <a:lnTo>
                    <a:pt x="27781" y="129381"/>
                  </a:lnTo>
                  <a:cubicBezTo>
                    <a:pt x="13754" y="129381"/>
                    <a:pt x="2381" y="140754"/>
                    <a:pt x="2381" y="154781"/>
                  </a:cubicBezTo>
                  <a:lnTo>
                    <a:pt x="2381" y="1500981"/>
                  </a:lnTo>
                  <a:cubicBezTo>
                    <a:pt x="2381" y="1515008"/>
                    <a:pt x="13754" y="1526381"/>
                    <a:pt x="27781" y="1526381"/>
                  </a:cubicBezTo>
                  <a:lnTo>
                    <a:pt x="992981" y="1526381"/>
                  </a:lnTo>
                  <a:cubicBezTo>
                    <a:pt x="1007008" y="1526381"/>
                    <a:pt x="1018381" y="1515008"/>
                    <a:pt x="1018381" y="1500981"/>
                  </a:cubicBezTo>
                  <a:lnTo>
                    <a:pt x="1018381" y="1450181"/>
                  </a:lnTo>
                  <a:lnTo>
                    <a:pt x="1119981" y="1450181"/>
                  </a:lnTo>
                  <a:cubicBezTo>
                    <a:pt x="1134008" y="1450181"/>
                    <a:pt x="1145381" y="1438808"/>
                    <a:pt x="1145381" y="1424781"/>
                  </a:cubicBezTo>
                  <a:lnTo>
                    <a:pt x="1145381" y="27781"/>
                  </a:lnTo>
                  <a:cubicBezTo>
                    <a:pt x="1145381" y="13754"/>
                    <a:pt x="1134008" y="2381"/>
                    <a:pt x="1119981" y="2381"/>
                  </a:cubicBezTo>
                  <a:close/>
                  <a:moveTo>
                    <a:pt x="967581" y="1475581"/>
                  </a:moveTo>
                  <a:lnTo>
                    <a:pt x="53181" y="1475581"/>
                  </a:lnTo>
                  <a:lnTo>
                    <a:pt x="53181" y="180181"/>
                  </a:lnTo>
                  <a:lnTo>
                    <a:pt x="764381" y="180181"/>
                  </a:lnTo>
                  <a:lnTo>
                    <a:pt x="764381" y="357981"/>
                  </a:lnTo>
                  <a:cubicBezTo>
                    <a:pt x="764381" y="372008"/>
                    <a:pt x="775754" y="383381"/>
                    <a:pt x="789781" y="383381"/>
                  </a:cubicBezTo>
                  <a:lnTo>
                    <a:pt x="967581" y="383381"/>
                  </a:lnTo>
                  <a:lnTo>
                    <a:pt x="967581" y="1475581"/>
                  </a:lnTo>
                  <a:close/>
                  <a:moveTo>
                    <a:pt x="815181" y="332581"/>
                  </a:moveTo>
                  <a:lnTo>
                    <a:pt x="815181" y="216097"/>
                  </a:lnTo>
                  <a:lnTo>
                    <a:pt x="931666" y="332581"/>
                  </a:lnTo>
                  <a:lnTo>
                    <a:pt x="815181" y="332581"/>
                  </a:lnTo>
                  <a:close/>
                  <a:moveTo>
                    <a:pt x="1094581" y="1399381"/>
                  </a:moveTo>
                  <a:lnTo>
                    <a:pt x="1018381" y="1399381"/>
                  </a:lnTo>
                  <a:lnTo>
                    <a:pt x="1018381" y="357981"/>
                  </a:lnTo>
                  <a:cubicBezTo>
                    <a:pt x="1018381" y="351244"/>
                    <a:pt x="1015702" y="344786"/>
                    <a:pt x="1010939" y="340023"/>
                  </a:cubicBezTo>
                  <a:lnTo>
                    <a:pt x="807739" y="136823"/>
                  </a:lnTo>
                  <a:cubicBezTo>
                    <a:pt x="802977" y="132061"/>
                    <a:pt x="796519" y="129381"/>
                    <a:pt x="789781" y="129381"/>
                  </a:cubicBezTo>
                  <a:lnTo>
                    <a:pt x="129381" y="129381"/>
                  </a:lnTo>
                  <a:lnTo>
                    <a:pt x="129381" y="53181"/>
                  </a:lnTo>
                  <a:lnTo>
                    <a:pt x="1094581" y="53181"/>
                  </a:lnTo>
                  <a:lnTo>
                    <a:pt x="1094581" y="13993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0" name="PA-任意多边形: 形状 1334"/>
            <p:cNvSpPr/>
            <p:nvPr>
              <p:custDataLst>
                <p:tags r:id="rId7"/>
              </p:custDataLst>
            </p:nvPr>
          </p:nvSpPr>
          <p:spPr>
            <a:xfrm>
              <a:off x="19936619" y="8919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1" name="PA-任意多边形: 形状 1335"/>
            <p:cNvSpPr/>
            <p:nvPr>
              <p:custDataLst>
                <p:tags r:id="rId8"/>
              </p:custDataLst>
            </p:nvPr>
          </p:nvSpPr>
          <p:spPr>
            <a:xfrm>
              <a:off x="19936619" y="90209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2" name="PA-任意多边形: 形状 1336"/>
            <p:cNvSpPr/>
            <p:nvPr>
              <p:custDataLst>
                <p:tags r:id="rId9"/>
              </p:custDataLst>
            </p:nvPr>
          </p:nvSpPr>
          <p:spPr>
            <a:xfrm>
              <a:off x="20038219" y="91479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3" name="PA-任意多边形: 形状 1337"/>
            <p:cNvSpPr/>
            <p:nvPr>
              <p:custDataLst>
                <p:tags r:id="rId10"/>
              </p:custDataLst>
            </p:nvPr>
          </p:nvSpPr>
          <p:spPr>
            <a:xfrm>
              <a:off x="20139819" y="9147969"/>
              <a:ext cx="561975" cy="53975"/>
            </a:xfrm>
            <a:custGeom>
              <a:avLst/>
              <a:gdLst>
                <a:gd name="connsiteX0" fmla="*/ 2381 w 561975"/>
                <a:gd name="connsiteY0" fmla="*/ 2381 h 53975"/>
                <a:gd name="connsiteX1" fmla="*/ 561181 w 561975"/>
                <a:gd name="connsiteY1" fmla="*/ 2381 h 53975"/>
                <a:gd name="connsiteX2" fmla="*/ 561181 w 561975"/>
                <a:gd name="connsiteY2" fmla="*/ 53181 h 53975"/>
                <a:gd name="connsiteX3" fmla="*/ 2381 w 561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61975" h="53975">
                  <a:moveTo>
                    <a:pt x="2381" y="2381"/>
                  </a:moveTo>
                  <a:lnTo>
                    <a:pt x="561181" y="2381"/>
                  </a:lnTo>
                  <a:lnTo>
                    <a:pt x="561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4" name="PA-任意多边形: 形状 1338"/>
            <p:cNvSpPr/>
            <p:nvPr>
              <p:custDataLst>
                <p:tags r:id="rId11"/>
              </p:custDataLst>
            </p:nvPr>
          </p:nvSpPr>
          <p:spPr>
            <a:xfrm>
              <a:off x="19936619" y="9249569"/>
              <a:ext cx="765175" cy="53975"/>
            </a:xfrm>
            <a:custGeom>
              <a:avLst/>
              <a:gdLst>
                <a:gd name="connsiteX0" fmla="*/ 2381 w 765175"/>
                <a:gd name="connsiteY0" fmla="*/ 2381 h 53975"/>
                <a:gd name="connsiteX1" fmla="*/ 764381 w 765175"/>
                <a:gd name="connsiteY1" fmla="*/ 2381 h 53975"/>
                <a:gd name="connsiteX2" fmla="*/ 764381 w 765175"/>
                <a:gd name="connsiteY2" fmla="*/ 53181 h 53975"/>
                <a:gd name="connsiteX3" fmla="*/ 2381 w 7651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765175" h="53975">
                  <a:moveTo>
                    <a:pt x="2381" y="2381"/>
                  </a:moveTo>
                  <a:lnTo>
                    <a:pt x="764381" y="2381"/>
                  </a:lnTo>
                  <a:lnTo>
                    <a:pt x="7643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5" name="PA-任意多边形: 形状 1339"/>
            <p:cNvSpPr/>
            <p:nvPr>
              <p:custDataLst>
                <p:tags r:id="rId12"/>
              </p:custDataLst>
            </p:nvPr>
          </p:nvSpPr>
          <p:spPr>
            <a:xfrm>
              <a:off x="19936619" y="9351169"/>
              <a:ext cx="663575" cy="53975"/>
            </a:xfrm>
            <a:custGeom>
              <a:avLst/>
              <a:gdLst>
                <a:gd name="connsiteX0" fmla="*/ 2381 w 663575"/>
                <a:gd name="connsiteY0" fmla="*/ 2381 h 53975"/>
                <a:gd name="connsiteX1" fmla="*/ 662781 w 663575"/>
                <a:gd name="connsiteY1" fmla="*/ 2381 h 53975"/>
                <a:gd name="connsiteX2" fmla="*/ 662781 w 663575"/>
                <a:gd name="connsiteY2" fmla="*/ 53181 h 53975"/>
                <a:gd name="connsiteX3" fmla="*/ 2381 w 6635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663575" h="53975">
                  <a:moveTo>
                    <a:pt x="2381" y="2381"/>
                  </a:moveTo>
                  <a:lnTo>
                    <a:pt x="662781" y="2381"/>
                  </a:lnTo>
                  <a:lnTo>
                    <a:pt x="6627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6" name="PA-任意多边形: 形状 1340"/>
            <p:cNvSpPr/>
            <p:nvPr>
              <p:custDataLst>
                <p:tags r:id="rId13"/>
              </p:custDataLst>
            </p:nvPr>
          </p:nvSpPr>
          <p:spPr>
            <a:xfrm>
              <a:off x="20038219" y="9808369"/>
              <a:ext cx="53975" cy="53975"/>
            </a:xfrm>
            <a:custGeom>
              <a:avLst/>
              <a:gdLst>
                <a:gd name="connsiteX0" fmla="*/ 2381 w 53975"/>
                <a:gd name="connsiteY0" fmla="*/ 2381 h 53975"/>
                <a:gd name="connsiteX1" fmla="*/ 53181 w 53975"/>
                <a:gd name="connsiteY1" fmla="*/ 2381 h 53975"/>
                <a:gd name="connsiteX2" fmla="*/ 53181 w 53975"/>
                <a:gd name="connsiteY2" fmla="*/ 53181 h 53975"/>
                <a:gd name="connsiteX3" fmla="*/ 2381 w 53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3975" h="53975">
                  <a:moveTo>
                    <a:pt x="2381" y="2381"/>
                  </a:moveTo>
                  <a:lnTo>
                    <a:pt x="53181" y="2381"/>
                  </a:lnTo>
                  <a:lnTo>
                    <a:pt x="53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7" name="PA-任意多边形: 形状 1341"/>
            <p:cNvSpPr/>
            <p:nvPr>
              <p:custDataLst>
                <p:tags r:id="rId14"/>
              </p:custDataLst>
            </p:nvPr>
          </p:nvSpPr>
          <p:spPr>
            <a:xfrm>
              <a:off x="20139819" y="9808369"/>
              <a:ext cx="561975" cy="53975"/>
            </a:xfrm>
            <a:custGeom>
              <a:avLst/>
              <a:gdLst>
                <a:gd name="connsiteX0" fmla="*/ 2381 w 561975"/>
                <a:gd name="connsiteY0" fmla="*/ 2381 h 53975"/>
                <a:gd name="connsiteX1" fmla="*/ 561181 w 561975"/>
                <a:gd name="connsiteY1" fmla="*/ 2381 h 53975"/>
                <a:gd name="connsiteX2" fmla="*/ 561181 w 561975"/>
                <a:gd name="connsiteY2" fmla="*/ 53181 h 53975"/>
                <a:gd name="connsiteX3" fmla="*/ 2381 w 5619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561975" h="53975">
                  <a:moveTo>
                    <a:pt x="2381" y="2381"/>
                  </a:moveTo>
                  <a:lnTo>
                    <a:pt x="561181" y="2381"/>
                  </a:lnTo>
                  <a:lnTo>
                    <a:pt x="5611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8" name="PA-任意多边形: 形状 1342"/>
            <p:cNvSpPr/>
            <p:nvPr>
              <p:custDataLst>
                <p:tags r:id="rId15"/>
              </p:custDataLst>
            </p:nvPr>
          </p:nvSpPr>
          <p:spPr>
            <a:xfrm>
              <a:off x="19936619" y="9909969"/>
              <a:ext cx="765175" cy="53975"/>
            </a:xfrm>
            <a:custGeom>
              <a:avLst/>
              <a:gdLst>
                <a:gd name="connsiteX0" fmla="*/ 2381 w 765175"/>
                <a:gd name="connsiteY0" fmla="*/ 2381 h 53975"/>
                <a:gd name="connsiteX1" fmla="*/ 764381 w 765175"/>
                <a:gd name="connsiteY1" fmla="*/ 2381 h 53975"/>
                <a:gd name="connsiteX2" fmla="*/ 764381 w 765175"/>
                <a:gd name="connsiteY2" fmla="*/ 53181 h 53975"/>
                <a:gd name="connsiteX3" fmla="*/ 2381 w 7651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765175" h="53975">
                  <a:moveTo>
                    <a:pt x="2381" y="2381"/>
                  </a:moveTo>
                  <a:lnTo>
                    <a:pt x="764381" y="2381"/>
                  </a:lnTo>
                  <a:lnTo>
                    <a:pt x="7643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9" name="PA-任意多边形: 形状 1343"/>
            <p:cNvSpPr/>
            <p:nvPr>
              <p:custDataLst>
                <p:tags r:id="rId16"/>
              </p:custDataLst>
            </p:nvPr>
          </p:nvSpPr>
          <p:spPr>
            <a:xfrm>
              <a:off x="19936619" y="10011569"/>
              <a:ext cx="663575" cy="53975"/>
            </a:xfrm>
            <a:custGeom>
              <a:avLst/>
              <a:gdLst>
                <a:gd name="connsiteX0" fmla="*/ 2381 w 663575"/>
                <a:gd name="connsiteY0" fmla="*/ 2381 h 53975"/>
                <a:gd name="connsiteX1" fmla="*/ 662781 w 663575"/>
                <a:gd name="connsiteY1" fmla="*/ 2381 h 53975"/>
                <a:gd name="connsiteX2" fmla="*/ 662781 w 663575"/>
                <a:gd name="connsiteY2" fmla="*/ 53181 h 53975"/>
                <a:gd name="connsiteX3" fmla="*/ 2381 w 663575"/>
                <a:gd name="connsiteY3" fmla="*/ 53181 h 53975"/>
              </a:gdLst>
              <a:ahLst/>
              <a:cxnLst>
                <a:cxn ang="0">
                  <a:pos x="connsiteX0" y="connsiteY0"/>
                </a:cxn>
                <a:cxn ang="0">
                  <a:pos x="connsiteX1" y="connsiteY1"/>
                </a:cxn>
                <a:cxn ang="0">
                  <a:pos x="connsiteX2" y="connsiteY2"/>
                </a:cxn>
                <a:cxn ang="0">
                  <a:pos x="connsiteX3" y="connsiteY3"/>
                </a:cxn>
              </a:cxnLst>
              <a:rect l="l" t="t" r="r" b="b"/>
              <a:pathLst>
                <a:path w="663575" h="53975">
                  <a:moveTo>
                    <a:pt x="2381" y="2381"/>
                  </a:moveTo>
                  <a:lnTo>
                    <a:pt x="662781" y="2381"/>
                  </a:lnTo>
                  <a:lnTo>
                    <a:pt x="662781" y="53181"/>
                  </a:lnTo>
                  <a:lnTo>
                    <a:pt x="2381" y="531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2" name="PA-任意多边形: 形状 1344"/>
            <p:cNvSpPr/>
            <p:nvPr>
              <p:custDataLst>
                <p:tags r:id="rId17"/>
              </p:custDataLst>
            </p:nvPr>
          </p:nvSpPr>
          <p:spPr>
            <a:xfrm>
              <a:off x="19936619" y="9478169"/>
              <a:ext cx="333375" cy="257175"/>
            </a:xfrm>
            <a:custGeom>
              <a:avLst/>
              <a:gdLst>
                <a:gd name="connsiteX0" fmla="*/ 307181 w 333375"/>
                <a:gd name="connsiteY0" fmla="*/ 2381 h 257175"/>
                <a:gd name="connsiteX1" fmla="*/ 27781 w 333375"/>
                <a:gd name="connsiteY1" fmla="*/ 2381 h 257175"/>
                <a:gd name="connsiteX2" fmla="*/ 2381 w 333375"/>
                <a:gd name="connsiteY2" fmla="*/ 27781 h 257175"/>
                <a:gd name="connsiteX3" fmla="*/ 2381 w 333375"/>
                <a:gd name="connsiteY3" fmla="*/ 230981 h 257175"/>
                <a:gd name="connsiteX4" fmla="*/ 27781 w 333375"/>
                <a:gd name="connsiteY4" fmla="*/ 256381 h 257175"/>
                <a:gd name="connsiteX5" fmla="*/ 307181 w 333375"/>
                <a:gd name="connsiteY5" fmla="*/ 256381 h 257175"/>
                <a:gd name="connsiteX6" fmla="*/ 332581 w 333375"/>
                <a:gd name="connsiteY6" fmla="*/ 230981 h 257175"/>
                <a:gd name="connsiteX7" fmla="*/ 332581 w 333375"/>
                <a:gd name="connsiteY7" fmla="*/ 27781 h 257175"/>
                <a:gd name="connsiteX8" fmla="*/ 307181 w 333375"/>
                <a:gd name="connsiteY8" fmla="*/ 2381 h 257175"/>
                <a:gd name="connsiteX9" fmla="*/ 281781 w 333375"/>
                <a:gd name="connsiteY9" fmla="*/ 205581 h 257175"/>
                <a:gd name="connsiteX10" fmla="*/ 53181 w 333375"/>
                <a:gd name="connsiteY10" fmla="*/ 205581 h 257175"/>
                <a:gd name="connsiteX11" fmla="*/ 53181 w 333375"/>
                <a:gd name="connsiteY11" fmla="*/ 53181 h 257175"/>
                <a:gd name="connsiteX12" fmla="*/ 281781 w 333375"/>
                <a:gd name="connsiteY12" fmla="*/ 53181 h 257175"/>
                <a:gd name="connsiteX13" fmla="*/ 281781 w 333375"/>
                <a:gd name="connsiteY13" fmla="*/ 20558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375" h="257175">
                  <a:moveTo>
                    <a:pt x="307181" y="2381"/>
                  </a:moveTo>
                  <a:lnTo>
                    <a:pt x="27781" y="2381"/>
                  </a:lnTo>
                  <a:cubicBezTo>
                    <a:pt x="13754" y="2381"/>
                    <a:pt x="2381" y="13754"/>
                    <a:pt x="2381" y="27781"/>
                  </a:cubicBezTo>
                  <a:lnTo>
                    <a:pt x="2381" y="230981"/>
                  </a:lnTo>
                  <a:cubicBezTo>
                    <a:pt x="2381" y="245008"/>
                    <a:pt x="13754" y="256381"/>
                    <a:pt x="27781" y="256381"/>
                  </a:cubicBezTo>
                  <a:lnTo>
                    <a:pt x="307181" y="256381"/>
                  </a:lnTo>
                  <a:cubicBezTo>
                    <a:pt x="321208" y="256381"/>
                    <a:pt x="332581" y="245008"/>
                    <a:pt x="332581" y="230981"/>
                  </a:cubicBezTo>
                  <a:lnTo>
                    <a:pt x="332581" y="27781"/>
                  </a:lnTo>
                  <a:cubicBezTo>
                    <a:pt x="332581" y="13754"/>
                    <a:pt x="321208" y="2381"/>
                    <a:pt x="307181" y="2381"/>
                  </a:cubicBezTo>
                  <a:close/>
                  <a:moveTo>
                    <a:pt x="281781" y="205581"/>
                  </a:moveTo>
                  <a:lnTo>
                    <a:pt x="53181" y="205581"/>
                  </a:lnTo>
                  <a:lnTo>
                    <a:pt x="53181" y="53181"/>
                  </a:lnTo>
                  <a:lnTo>
                    <a:pt x="281781" y="53181"/>
                  </a:lnTo>
                  <a:lnTo>
                    <a:pt x="281781" y="2055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3" name="PA-任意多边形: 形状 1345"/>
            <p:cNvSpPr/>
            <p:nvPr>
              <p:custDataLst>
                <p:tags r:id="rId18"/>
              </p:custDataLst>
            </p:nvPr>
          </p:nvSpPr>
          <p:spPr>
            <a:xfrm>
              <a:off x="20368419" y="9478169"/>
              <a:ext cx="333375" cy="257175"/>
            </a:xfrm>
            <a:custGeom>
              <a:avLst/>
              <a:gdLst>
                <a:gd name="connsiteX0" fmla="*/ 307181 w 333375"/>
                <a:gd name="connsiteY0" fmla="*/ 2381 h 257175"/>
                <a:gd name="connsiteX1" fmla="*/ 27781 w 333375"/>
                <a:gd name="connsiteY1" fmla="*/ 2381 h 257175"/>
                <a:gd name="connsiteX2" fmla="*/ 2381 w 333375"/>
                <a:gd name="connsiteY2" fmla="*/ 27781 h 257175"/>
                <a:gd name="connsiteX3" fmla="*/ 2381 w 333375"/>
                <a:gd name="connsiteY3" fmla="*/ 230981 h 257175"/>
                <a:gd name="connsiteX4" fmla="*/ 27781 w 333375"/>
                <a:gd name="connsiteY4" fmla="*/ 256381 h 257175"/>
                <a:gd name="connsiteX5" fmla="*/ 307181 w 333375"/>
                <a:gd name="connsiteY5" fmla="*/ 256381 h 257175"/>
                <a:gd name="connsiteX6" fmla="*/ 332581 w 333375"/>
                <a:gd name="connsiteY6" fmla="*/ 230981 h 257175"/>
                <a:gd name="connsiteX7" fmla="*/ 332581 w 333375"/>
                <a:gd name="connsiteY7" fmla="*/ 27781 h 257175"/>
                <a:gd name="connsiteX8" fmla="*/ 307181 w 333375"/>
                <a:gd name="connsiteY8" fmla="*/ 2381 h 257175"/>
                <a:gd name="connsiteX9" fmla="*/ 281781 w 333375"/>
                <a:gd name="connsiteY9" fmla="*/ 205581 h 257175"/>
                <a:gd name="connsiteX10" fmla="*/ 53181 w 333375"/>
                <a:gd name="connsiteY10" fmla="*/ 205581 h 257175"/>
                <a:gd name="connsiteX11" fmla="*/ 53181 w 333375"/>
                <a:gd name="connsiteY11" fmla="*/ 53181 h 257175"/>
                <a:gd name="connsiteX12" fmla="*/ 281781 w 333375"/>
                <a:gd name="connsiteY12" fmla="*/ 53181 h 257175"/>
                <a:gd name="connsiteX13" fmla="*/ 281781 w 333375"/>
                <a:gd name="connsiteY13" fmla="*/ 205581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3375" h="257175">
                  <a:moveTo>
                    <a:pt x="307181" y="2381"/>
                  </a:moveTo>
                  <a:lnTo>
                    <a:pt x="27781" y="2381"/>
                  </a:lnTo>
                  <a:cubicBezTo>
                    <a:pt x="13754" y="2381"/>
                    <a:pt x="2381" y="13754"/>
                    <a:pt x="2381" y="27781"/>
                  </a:cubicBezTo>
                  <a:lnTo>
                    <a:pt x="2381" y="230981"/>
                  </a:lnTo>
                  <a:cubicBezTo>
                    <a:pt x="2381" y="245008"/>
                    <a:pt x="13754" y="256381"/>
                    <a:pt x="27781" y="256381"/>
                  </a:cubicBezTo>
                  <a:lnTo>
                    <a:pt x="307181" y="256381"/>
                  </a:lnTo>
                  <a:cubicBezTo>
                    <a:pt x="321208" y="256381"/>
                    <a:pt x="332581" y="245008"/>
                    <a:pt x="332581" y="230981"/>
                  </a:cubicBezTo>
                  <a:lnTo>
                    <a:pt x="332581" y="27781"/>
                  </a:lnTo>
                  <a:cubicBezTo>
                    <a:pt x="332581" y="13754"/>
                    <a:pt x="321208" y="2381"/>
                    <a:pt x="307181" y="2381"/>
                  </a:cubicBezTo>
                  <a:close/>
                  <a:moveTo>
                    <a:pt x="281781" y="205581"/>
                  </a:moveTo>
                  <a:lnTo>
                    <a:pt x="53181" y="205581"/>
                  </a:lnTo>
                  <a:lnTo>
                    <a:pt x="53181" y="53181"/>
                  </a:lnTo>
                  <a:lnTo>
                    <a:pt x="281781" y="53181"/>
                  </a:lnTo>
                  <a:lnTo>
                    <a:pt x="281781" y="20558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104" name="文本框 103"/>
          <p:cNvSpPr txBox="1"/>
          <p:nvPr>
            <p:custDataLst>
              <p:tags r:id="rId19"/>
            </p:custDataLst>
          </p:nvPr>
        </p:nvSpPr>
        <p:spPr>
          <a:xfrm>
            <a:off x="1616710" y="3606800"/>
            <a:ext cx="9097645" cy="1445260"/>
          </a:xfrm>
          <a:prstGeom prst="rect">
            <a:avLst/>
          </a:prstGeom>
          <a:noFill/>
        </p:spPr>
        <p:txBody>
          <a:bodyPr wrap="square" lIns="91440" tIns="45720" rIns="91440" bIns="45720" rtlCol="0" anchor="t" anchorCtr="0">
            <a:normAutofit/>
          </a:bodyPr>
          <a:lstStyle/>
          <a:p>
            <a:pPr marL="0" lvl="0" indent="0" algn="l" fontAlgn="auto">
              <a:lnSpc>
                <a:spcPct val="130000"/>
              </a:lnSpc>
              <a:spcBef>
                <a:spcPts val="0"/>
              </a:spcBef>
              <a:spcAft>
                <a:spcPts val="0"/>
              </a:spcAft>
              <a:buSzPct val="100000"/>
            </a:pPr>
            <a:r>
              <a:rPr lang="zh-CN" sz="1600" spc="150">
                <a:solidFill>
                  <a:schemeClr val="tx1">
                    <a:lumMod val="75000"/>
                    <a:lumOff val="25000"/>
                  </a:schemeClr>
                </a:solidFill>
                <a:latin typeface="Arial" panose="020B0604020202020204" pitchFamily="34" charset="0"/>
                <a:ea typeface="微软雅黑" panose="020B0503020204020204" charset="-122"/>
              </a:rPr>
              <a:t>网络结构设计。供应链网络结构主要由供应链成员、网络结构变量和供应链间工序连接方式三方面组成。为了使非常复杂的网络更易于设计和合理分配资源，有必要从整体出发进行网络结构设计。</a:t>
            </a:r>
            <a:endParaRPr lang="zh-CN" sz="1600" spc="150">
              <a:solidFill>
                <a:schemeClr val="tx1">
                  <a:lumMod val="75000"/>
                  <a:lumOff val="25000"/>
                </a:schemeClr>
              </a:solidFill>
              <a:latin typeface="Arial" panose="020B0604020202020204" pitchFamily="34" charset="0"/>
              <a:ea typeface="微软雅黑" panose="020B0503020204020204" charset="-122"/>
            </a:endParaRPr>
          </a:p>
        </p:txBody>
      </p:sp>
      <p:sp>
        <p:nvSpPr>
          <p:cNvPr id="105" name="文本框 104"/>
          <p:cNvSpPr txBox="1"/>
          <p:nvPr>
            <p:custDataLst>
              <p:tags r:id="rId20"/>
            </p:custDataLst>
          </p:nvPr>
        </p:nvSpPr>
        <p:spPr>
          <a:xfrm>
            <a:off x="951260" y="4236824"/>
            <a:ext cx="523115" cy="457135"/>
          </a:xfrm>
          <a:prstGeom prst="rect">
            <a:avLst/>
          </a:prstGeom>
          <a:noFill/>
        </p:spPr>
        <p:txBody>
          <a:bodyPr vert="horz" wrap="square" lIns="91440" tIns="45720" rIns="91440" bIns="45720" rtlCol="0" anchor="ctr" anchorCtr="0">
            <a:normAutofit fontScale="70000"/>
          </a:bodyPr>
          <a:lstStyle/>
          <a:p>
            <a:pPr algn="ctr" fontAlgn="auto">
              <a:lnSpc>
                <a:spcPct val="130000"/>
              </a:lnSpc>
            </a:pPr>
            <a:r>
              <a:rPr lang="en-US" altLang="zh-CN" sz="2400" b="1" spc="150" dirty="0">
                <a:solidFill>
                  <a:schemeClr val="accent2"/>
                </a:solidFill>
                <a:uFillTx/>
                <a:latin typeface="Arial" panose="020B0604020202020204" pitchFamily="34" charset="0"/>
                <a:ea typeface="微软雅黑" panose="020B0503020204020204" charset="-122"/>
                <a:sym typeface="Arial" panose="020B0604020202020204" pitchFamily="34" charset="0"/>
              </a:rPr>
              <a:t>02</a:t>
            </a:r>
            <a:endParaRPr lang="en-US" altLang="zh-CN" sz="2400" b="1" spc="150" dirty="0">
              <a:solidFill>
                <a:schemeClr val="accent2"/>
              </a:solidFill>
              <a:uFillTx/>
              <a:latin typeface="Arial" panose="020B0604020202020204" pitchFamily="34" charset="0"/>
              <a:ea typeface="微软雅黑" panose="020B0503020204020204" charset="-122"/>
              <a:sym typeface="Arial" panose="020B0604020202020204" pitchFamily="34" charset="0"/>
            </a:endParaRPr>
          </a:p>
        </p:txBody>
      </p:sp>
      <p:grpSp>
        <p:nvGrpSpPr>
          <p:cNvPr id="106" name="内容_课件_文档_数据_趋势"/>
          <p:cNvGrpSpPr>
            <a:grpSpLocks noChangeAspect="1"/>
          </p:cNvGrpSpPr>
          <p:nvPr>
            <p:custDataLst>
              <p:tags r:id="rId21"/>
            </p:custDataLst>
          </p:nvPr>
        </p:nvGrpSpPr>
        <p:grpSpPr>
          <a:xfrm>
            <a:off x="1042985" y="3730817"/>
            <a:ext cx="339663" cy="429631"/>
            <a:chOff x="-1367483" y="18952518"/>
            <a:chExt cx="1208484" cy="1526977"/>
          </a:xfrm>
          <a:solidFill>
            <a:schemeClr val="accent2"/>
          </a:solidFill>
        </p:grpSpPr>
        <p:sp>
          <p:nvSpPr>
            <p:cNvPr id="107" name="PA-任意多边形 2277"/>
            <p:cNvSpPr/>
            <p:nvPr>
              <p:custDataLst>
                <p:tags r:id="rId22"/>
              </p:custDataLst>
            </p:nvPr>
          </p:nvSpPr>
          <p:spPr>
            <a:xfrm>
              <a:off x="-1176983" y="19143018"/>
              <a:ext cx="321469" cy="65484"/>
            </a:xfrm>
            <a:custGeom>
              <a:avLst/>
              <a:gdLst>
                <a:gd name="connsiteX0" fmla="*/ 2232 w 321468"/>
                <a:gd name="connsiteY0" fmla="*/ 2232 h 65484"/>
                <a:gd name="connsiteX1" fmla="*/ 319733 w 321468"/>
                <a:gd name="connsiteY1" fmla="*/ 2232 h 65484"/>
                <a:gd name="connsiteX2" fmla="*/ 319733 w 321468"/>
                <a:gd name="connsiteY2" fmla="*/ 65731 h 65484"/>
                <a:gd name="connsiteX3" fmla="*/ 2232 w 321468"/>
                <a:gd name="connsiteY3" fmla="*/ 65731 h 65484"/>
                <a:gd name="connsiteX4" fmla="*/ 2232 w 321468"/>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68" h="65484">
                  <a:moveTo>
                    <a:pt x="2232" y="2232"/>
                  </a:moveTo>
                  <a:lnTo>
                    <a:pt x="319733" y="2232"/>
                  </a:lnTo>
                  <a:lnTo>
                    <a:pt x="319733"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8" name="PA-任意多边形 2278"/>
            <p:cNvSpPr/>
            <p:nvPr>
              <p:custDataLst>
                <p:tags r:id="rId23"/>
              </p:custDataLst>
            </p:nvPr>
          </p:nvSpPr>
          <p:spPr>
            <a:xfrm>
              <a:off x="-1176983" y="19270019"/>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9" name="PA-任意多边形 2279"/>
            <p:cNvSpPr/>
            <p:nvPr>
              <p:custDataLst>
                <p:tags r:id="rId24"/>
              </p:custDataLst>
            </p:nvPr>
          </p:nvSpPr>
          <p:spPr>
            <a:xfrm>
              <a:off x="-1049982" y="19270019"/>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0" name="PA-任意多边形 2280"/>
            <p:cNvSpPr/>
            <p:nvPr>
              <p:custDataLst>
                <p:tags r:id="rId25"/>
              </p:custDataLst>
            </p:nvPr>
          </p:nvSpPr>
          <p:spPr>
            <a:xfrm>
              <a:off x="-1367483" y="18952518"/>
              <a:ext cx="1208484" cy="1526977"/>
            </a:xfrm>
            <a:custGeom>
              <a:avLst/>
              <a:gdLst>
                <a:gd name="connsiteX0" fmla="*/ 1199430 w 1208484"/>
                <a:gd name="connsiteY0" fmla="*/ 265536 h 1526976"/>
                <a:gd name="connsiteX1" fmla="*/ 945431 w 1208484"/>
                <a:gd name="connsiteY1" fmla="*/ 11534 h 1526976"/>
                <a:gd name="connsiteX2" fmla="*/ 922984 w 1208484"/>
                <a:gd name="connsiteY2" fmla="*/ 2232 h 1526976"/>
                <a:gd name="connsiteX3" fmla="*/ 97482 w 1208484"/>
                <a:gd name="connsiteY3" fmla="*/ 2232 h 1526976"/>
                <a:gd name="connsiteX4" fmla="*/ 2232 w 1208484"/>
                <a:gd name="connsiteY4" fmla="*/ 97482 h 1526976"/>
                <a:gd name="connsiteX5" fmla="*/ 2232 w 1208484"/>
                <a:gd name="connsiteY5" fmla="*/ 97482 h 1526976"/>
                <a:gd name="connsiteX6" fmla="*/ 2232 w 1208484"/>
                <a:gd name="connsiteY6" fmla="*/ 1430982 h 1526976"/>
                <a:gd name="connsiteX7" fmla="*/ 97482 w 1208484"/>
                <a:gd name="connsiteY7" fmla="*/ 1526232 h 1526976"/>
                <a:gd name="connsiteX8" fmla="*/ 1113481 w 1208484"/>
                <a:gd name="connsiteY8" fmla="*/ 1526232 h 1526976"/>
                <a:gd name="connsiteX9" fmla="*/ 1208731 w 1208484"/>
                <a:gd name="connsiteY9" fmla="*/ 1430982 h 1526976"/>
                <a:gd name="connsiteX10" fmla="*/ 1208731 w 1208484"/>
                <a:gd name="connsiteY10" fmla="*/ 287982 h 1526976"/>
                <a:gd name="connsiteX11" fmla="*/ 1199430 w 1208484"/>
                <a:gd name="connsiteY11" fmla="*/ 265536 h 1526976"/>
                <a:gd name="connsiteX12" fmla="*/ 1145233 w 1208484"/>
                <a:gd name="connsiteY12" fmla="*/ 1430982 h 1526976"/>
                <a:gd name="connsiteX13" fmla="*/ 1113481 w 1208484"/>
                <a:gd name="connsiteY13" fmla="*/ 1462733 h 1526976"/>
                <a:gd name="connsiteX14" fmla="*/ 97482 w 1208484"/>
                <a:gd name="connsiteY14" fmla="*/ 1462733 h 1526976"/>
                <a:gd name="connsiteX15" fmla="*/ 65731 w 1208484"/>
                <a:gd name="connsiteY15" fmla="*/ 1430982 h 1526976"/>
                <a:gd name="connsiteX16" fmla="*/ 65731 w 1208484"/>
                <a:gd name="connsiteY16" fmla="*/ 97482 h 1526976"/>
                <a:gd name="connsiteX17" fmla="*/ 97482 w 1208484"/>
                <a:gd name="connsiteY17" fmla="*/ 65731 h 1526976"/>
                <a:gd name="connsiteX18" fmla="*/ 891233 w 1208484"/>
                <a:gd name="connsiteY18" fmla="*/ 65731 h 1526976"/>
                <a:gd name="connsiteX19" fmla="*/ 891233 w 1208484"/>
                <a:gd name="connsiteY19" fmla="*/ 224480 h 1526976"/>
                <a:gd name="connsiteX20" fmla="*/ 986483 w 1208484"/>
                <a:gd name="connsiteY20" fmla="*/ 319730 h 1526976"/>
                <a:gd name="connsiteX21" fmla="*/ 1049983 w 1208484"/>
                <a:gd name="connsiteY21" fmla="*/ 319730 h 1526976"/>
                <a:gd name="connsiteX22" fmla="*/ 1049983 w 1208484"/>
                <a:gd name="connsiteY22" fmla="*/ 256231 h 1526976"/>
                <a:gd name="connsiteX23" fmla="*/ 986483 w 1208484"/>
                <a:gd name="connsiteY23" fmla="*/ 256231 h 1526976"/>
                <a:gd name="connsiteX24" fmla="*/ 954732 w 1208484"/>
                <a:gd name="connsiteY24" fmla="*/ 224480 h 1526976"/>
                <a:gd name="connsiteX25" fmla="*/ 954732 w 1208484"/>
                <a:gd name="connsiteY25" fmla="*/ 110627 h 1526976"/>
                <a:gd name="connsiteX26" fmla="*/ 1145233 w 1208484"/>
                <a:gd name="connsiteY26" fmla="*/ 301127 h 1526976"/>
                <a:gd name="connsiteX27" fmla="*/ 1145233 w 1208484"/>
                <a:gd name="connsiteY27" fmla="*/ 1430982 h 1526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08484" h="1526976">
                  <a:moveTo>
                    <a:pt x="1199430" y="265536"/>
                  </a:moveTo>
                  <a:lnTo>
                    <a:pt x="945431" y="11534"/>
                  </a:lnTo>
                  <a:cubicBezTo>
                    <a:pt x="939478" y="5578"/>
                    <a:pt x="931402" y="2232"/>
                    <a:pt x="922984" y="2232"/>
                  </a:cubicBezTo>
                  <a:lnTo>
                    <a:pt x="97482" y="2232"/>
                  </a:lnTo>
                  <a:cubicBezTo>
                    <a:pt x="44878" y="2232"/>
                    <a:pt x="2232" y="44878"/>
                    <a:pt x="2232" y="97482"/>
                  </a:cubicBezTo>
                  <a:lnTo>
                    <a:pt x="2232" y="97482"/>
                  </a:lnTo>
                  <a:lnTo>
                    <a:pt x="2232" y="1430982"/>
                  </a:lnTo>
                  <a:cubicBezTo>
                    <a:pt x="2232" y="1483587"/>
                    <a:pt x="44878" y="1526232"/>
                    <a:pt x="97482" y="1526232"/>
                  </a:cubicBezTo>
                  <a:lnTo>
                    <a:pt x="1113481" y="1526232"/>
                  </a:lnTo>
                  <a:cubicBezTo>
                    <a:pt x="1166086" y="1526232"/>
                    <a:pt x="1208731" y="1483587"/>
                    <a:pt x="1208731" y="1430982"/>
                  </a:cubicBezTo>
                  <a:lnTo>
                    <a:pt x="1208731" y="287982"/>
                  </a:lnTo>
                  <a:cubicBezTo>
                    <a:pt x="1208731" y="279562"/>
                    <a:pt x="1205386" y="271489"/>
                    <a:pt x="1199430" y="265536"/>
                  </a:cubicBezTo>
                  <a:close/>
                  <a:moveTo>
                    <a:pt x="1145233" y="1430982"/>
                  </a:moveTo>
                  <a:cubicBezTo>
                    <a:pt x="1145233" y="1448517"/>
                    <a:pt x="1131016" y="1462733"/>
                    <a:pt x="1113481" y="1462733"/>
                  </a:cubicBezTo>
                  <a:lnTo>
                    <a:pt x="97482" y="1462733"/>
                  </a:lnTo>
                  <a:cubicBezTo>
                    <a:pt x="79947" y="1462733"/>
                    <a:pt x="65731" y="1448517"/>
                    <a:pt x="65731" y="1430982"/>
                  </a:cubicBezTo>
                  <a:lnTo>
                    <a:pt x="65731" y="97482"/>
                  </a:lnTo>
                  <a:cubicBezTo>
                    <a:pt x="65731" y="79947"/>
                    <a:pt x="79947" y="65731"/>
                    <a:pt x="97482" y="65731"/>
                  </a:cubicBezTo>
                  <a:lnTo>
                    <a:pt x="891233" y="65731"/>
                  </a:lnTo>
                  <a:lnTo>
                    <a:pt x="891233" y="224480"/>
                  </a:lnTo>
                  <a:cubicBezTo>
                    <a:pt x="891233" y="277085"/>
                    <a:pt x="933879" y="319730"/>
                    <a:pt x="986483" y="319730"/>
                  </a:cubicBezTo>
                  <a:lnTo>
                    <a:pt x="1049983" y="319730"/>
                  </a:lnTo>
                  <a:lnTo>
                    <a:pt x="1049983" y="256231"/>
                  </a:lnTo>
                  <a:lnTo>
                    <a:pt x="986483" y="256231"/>
                  </a:lnTo>
                  <a:cubicBezTo>
                    <a:pt x="968949" y="256231"/>
                    <a:pt x="954732" y="242015"/>
                    <a:pt x="954732" y="224480"/>
                  </a:cubicBezTo>
                  <a:lnTo>
                    <a:pt x="954732" y="110627"/>
                  </a:lnTo>
                  <a:lnTo>
                    <a:pt x="1145233" y="301127"/>
                  </a:lnTo>
                  <a:lnTo>
                    <a:pt x="1145233" y="143098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1" name="PA-任意多边形 2281"/>
            <p:cNvSpPr/>
            <p:nvPr>
              <p:custDataLst>
                <p:tags r:id="rId26"/>
              </p:custDataLst>
            </p:nvPr>
          </p:nvSpPr>
          <p:spPr>
            <a:xfrm>
              <a:off x="-1208731" y="19651022"/>
              <a:ext cx="892969" cy="288727"/>
            </a:xfrm>
            <a:custGeom>
              <a:avLst/>
              <a:gdLst>
                <a:gd name="connsiteX0" fmla="*/ 795980 w 892968"/>
                <a:gd name="connsiteY0" fmla="*/ 33977 h 288726"/>
                <a:gd name="connsiteX1" fmla="*/ 706573 w 892968"/>
                <a:gd name="connsiteY1" fmla="*/ 97476 h 288726"/>
                <a:gd name="connsiteX2" fmla="*/ 605480 w 892968"/>
                <a:gd name="connsiteY2" fmla="*/ 97476 h 288726"/>
                <a:gd name="connsiteX3" fmla="*/ 583034 w 892968"/>
                <a:gd name="connsiteY3" fmla="*/ 106778 h 288726"/>
                <a:gd name="connsiteX4" fmla="*/ 478482 w 892968"/>
                <a:gd name="connsiteY4" fmla="*/ 211330 h 288726"/>
                <a:gd name="connsiteX5" fmla="*/ 278681 w 892968"/>
                <a:gd name="connsiteY5" fmla="*/ 11528 h 288726"/>
                <a:gd name="connsiteX6" fmla="*/ 233785 w 892968"/>
                <a:gd name="connsiteY6" fmla="*/ 11528 h 288726"/>
                <a:gd name="connsiteX7" fmla="*/ 116089 w 892968"/>
                <a:gd name="connsiteY7" fmla="*/ 129224 h 288726"/>
                <a:gd name="connsiteX8" fmla="*/ 2232 w 892968"/>
                <a:gd name="connsiteY8" fmla="*/ 129224 h 288726"/>
                <a:gd name="connsiteX9" fmla="*/ 2232 w 892968"/>
                <a:gd name="connsiteY9" fmla="*/ 192724 h 288726"/>
                <a:gd name="connsiteX10" fmla="*/ 129233 w 892968"/>
                <a:gd name="connsiteY10" fmla="*/ 192724 h 288726"/>
                <a:gd name="connsiteX11" fmla="*/ 151680 w 892968"/>
                <a:gd name="connsiteY11" fmla="*/ 183422 h 288726"/>
                <a:gd name="connsiteX12" fmla="*/ 256231 w 892968"/>
                <a:gd name="connsiteY12" fmla="*/ 78873 h 288726"/>
                <a:gd name="connsiteX13" fmla="*/ 456033 w 892968"/>
                <a:gd name="connsiteY13" fmla="*/ 278675 h 288726"/>
                <a:gd name="connsiteX14" fmla="*/ 500929 w 892968"/>
                <a:gd name="connsiteY14" fmla="*/ 278675 h 288726"/>
                <a:gd name="connsiteX15" fmla="*/ 618625 w 892968"/>
                <a:gd name="connsiteY15" fmla="*/ 160978 h 288726"/>
                <a:gd name="connsiteX16" fmla="*/ 706573 w 892968"/>
                <a:gd name="connsiteY16" fmla="*/ 160978 h 288726"/>
                <a:gd name="connsiteX17" fmla="*/ 828059 w 892968"/>
                <a:gd name="connsiteY17" fmla="*/ 218646 h 288726"/>
                <a:gd name="connsiteX18" fmla="*/ 885727 w 892968"/>
                <a:gd name="connsiteY18" fmla="*/ 97161 h 288726"/>
                <a:gd name="connsiteX19" fmla="*/ 795980 w 892968"/>
                <a:gd name="connsiteY19" fmla="*/ 33977 h 288726"/>
                <a:gd name="connsiteX20" fmla="*/ 795980 w 892968"/>
                <a:gd name="connsiteY20" fmla="*/ 160978 h 288726"/>
                <a:gd name="connsiteX21" fmla="*/ 764229 w 892968"/>
                <a:gd name="connsiteY21" fmla="*/ 129227 h 288726"/>
                <a:gd name="connsiteX22" fmla="*/ 795980 w 892968"/>
                <a:gd name="connsiteY22" fmla="*/ 97476 h 288726"/>
                <a:gd name="connsiteX23" fmla="*/ 827731 w 892968"/>
                <a:gd name="connsiteY23" fmla="*/ 129227 h 288726"/>
                <a:gd name="connsiteX24" fmla="*/ 795980 w 892968"/>
                <a:gd name="connsiteY24" fmla="*/ 160978 h 28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92968" h="288726">
                  <a:moveTo>
                    <a:pt x="795980" y="33977"/>
                  </a:moveTo>
                  <a:cubicBezTo>
                    <a:pt x="755761" y="34144"/>
                    <a:pt x="719980" y="59558"/>
                    <a:pt x="706573" y="97476"/>
                  </a:cubicBezTo>
                  <a:lnTo>
                    <a:pt x="605480" y="97476"/>
                  </a:lnTo>
                  <a:cubicBezTo>
                    <a:pt x="597060" y="97479"/>
                    <a:pt x="588987" y="100825"/>
                    <a:pt x="583034" y="106778"/>
                  </a:cubicBezTo>
                  <a:lnTo>
                    <a:pt x="478482" y="211330"/>
                  </a:lnTo>
                  <a:lnTo>
                    <a:pt x="278681" y="11528"/>
                  </a:lnTo>
                  <a:cubicBezTo>
                    <a:pt x="266283" y="-866"/>
                    <a:pt x="246186" y="-866"/>
                    <a:pt x="233785" y="11528"/>
                  </a:cubicBezTo>
                  <a:lnTo>
                    <a:pt x="116089" y="129224"/>
                  </a:lnTo>
                  <a:lnTo>
                    <a:pt x="2232" y="129224"/>
                  </a:lnTo>
                  <a:lnTo>
                    <a:pt x="2232" y="192724"/>
                  </a:lnTo>
                  <a:lnTo>
                    <a:pt x="129233" y="192724"/>
                  </a:lnTo>
                  <a:cubicBezTo>
                    <a:pt x="137654" y="192721"/>
                    <a:pt x="145727" y="189375"/>
                    <a:pt x="151680" y="183422"/>
                  </a:cubicBezTo>
                  <a:lnTo>
                    <a:pt x="256231" y="78873"/>
                  </a:lnTo>
                  <a:lnTo>
                    <a:pt x="456033" y="278675"/>
                  </a:lnTo>
                  <a:cubicBezTo>
                    <a:pt x="468431" y="291069"/>
                    <a:pt x="488528" y="291069"/>
                    <a:pt x="500929" y="278675"/>
                  </a:cubicBezTo>
                  <a:lnTo>
                    <a:pt x="618625" y="160978"/>
                  </a:lnTo>
                  <a:lnTo>
                    <a:pt x="706573" y="160978"/>
                  </a:lnTo>
                  <a:cubicBezTo>
                    <a:pt x="724198" y="210452"/>
                    <a:pt x="778588" y="236271"/>
                    <a:pt x="828059" y="218646"/>
                  </a:cubicBezTo>
                  <a:cubicBezTo>
                    <a:pt x="877532" y="201022"/>
                    <a:pt x="903351" y="146631"/>
                    <a:pt x="885727" y="97161"/>
                  </a:cubicBezTo>
                  <a:cubicBezTo>
                    <a:pt x="872213" y="59219"/>
                    <a:pt x="836259" y="33906"/>
                    <a:pt x="795980" y="33977"/>
                  </a:cubicBezTo>
                  <a:close/>
                  <a:moveTo>
                    <a:pt x="795980" y="160978"/>
                  </a:moveTo>
                  <a:cubicBezTo>
                    <a:pt x="778445" y="160978"/>
                    <a:pt x="764229" y="146762"/>
                    <a:pt x="764229" y="129227"/>
                  </a:cubicBezTo>
                  <a:cubicBezTo>
                    <a:pt x="764229" y="111692"/>
                    <a:pt x="778445" y="97476"/>
                    <a:pt x="795980" y="97476"/>
                  </a:cubicBezTo>
                  <a:cubicBezTo>
                    <a:pt x="813515" y="97476"/>
                    <a:pt x="827731" y="111692"/>
                    <a:pt x="827731" y="129227"/>
                  </a:cubicBezTo>
                  <a:cubicBezTo>
                    <a:pt x="827731" y="146762"/>
                    <a:pt x="813515" y="160978"/>
                    <a:pt x="795980" y="160978"/>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2" name="PA-任意多边形 2282"/>
            <p:cNvSpPr/>
            <p:nvPr>
              <p:custDataLst>
                <p:tags r:id="rId27"/>
              </p:custDataLst>
            </p:nvPr>
          </p:nvSpPr>
          <p:spPr>
            <a:xfrm>
              <a:off x="-954732" y="20190768"/>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3" name="PA-任意多边形 2283"/>
            <p:cNvSpPr/>
            <p:nvPr>
              <p:custDataLst>
                <p:tags r:id="rId28"/>
              </p:custDataLst>
            </p:nvPr>
          </p:nvSpPr>
          <p:spPr>
            <a:xfrm>
              <a:off x="-1081733" y="20190768"/>
              <a:ext cx="65484" cy="65484"/>
            </a:xfrm>
            <a:custGeom>
              <a:avLst/>
              <a:gdLst>
                <a:gd name="connsiteX0" fmla="*/ 2232 w 65484"/>
                <a:gd name="connsiteY0" fmla="*/ 2232 h 65484"/>
                <a:gd name="connsiteX1" fmla="*/ 65731 w 65484"/>
                <a:gd name="connsiteY1" fmla="*/ 2232 h 65484"/>
                <a:gd name="connsiteX2" fmla="*/ 65731 w 65484"/>
                <a:gd name="connsiteY2" fmla="*/ 65731 h 65484"/>
                <a:gd name="connsiteX3" fmla="*/ 2232 w 65484"/>
                <a:gd name="connsiteY3" fmla="*/ 65731 h 65484"/>
                <a:gd name="connsiteX4" fmla="*/ 2232 w 654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84" h="65484">
                  <a:moveTo>
                    <a:pt x="2232" y="2232"/>
                  </a:moveTo>
                  <a:lnTo>
                    <a:pt x="65731" y="2232"/>
                  </a:lnTo>
                  <a:lnTo>
                    <a:pt x="65731"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4" name="PA-任意多边形 2284"/>
            <p:cNvSpPr/>
            <p:nvPr>
              <p:custDataLst>
                <p:tags r:id="rId29"/>
              </p:custDataLst>
            </p:nvPr>
          </p:nvSpPr>
          <p:spPr>
            <a:xfrm>
              <a:off x="-1145232" y="20063767"/>
              <a:ext cx="255984" cy="65484"/>
            </a:xfrm>
            <a:custGeom>
              <a:avLst/>
              <a:gdLst>
                <a:gd name="connsiteX0" fmla="*/ 2232 w 255984"/>
                <a:gd name="connsiteY0" fmla="*/ 2232 h 65484"/>
                <a:gd name="connsiteX1" fmla="*/ 256231 w 255984"/>
                <a:gd name="connsiteY1" fmla="*/ 2232 h 65484"/>
                <a:gd name="connsiteX2" fmla="*/ 256231 w 255984"/>
                <a:gd name="connsiteY2" fmla="*/ 65731 h 65484"/>
                <a:gd name="connsiteX3" fmla="*/ 2232 w 255984"/>
                <a:gd name="connsiteY3" fmla="*/ 65731 h 65484"/>
                <a:gd name="connsiteX4" fmla="*/ 2232 w 255984"/>
                <a:gd name="connsiteY4" fmla="*/ 2232 h 65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984" h="65484">
                  <a:moveTo>
                    <a:pt x="2232" y="2232"/>
                  </a:moveTo>
                  <a:lnTo>
                    <a:pt x="256231" y="2232"/>
                  </a:lnTo>
                  <a:lnTo>
                    <a:pt x="256231" y="65731"/>
                  </a:lnTo>
                  <a:lnTo>
                    <a:pt x="2232" y="65731"/>
                  </a:lnTo>
                  <a:lnTo>
                    <a:pt x="2232" y="22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5" name="PA-任意多边形 2285"/>
            <p:cNvSpPr/>
            <p:nvPr>
              <p:custDataLst>
                <p:tags r:id="rId30"/>
              </p:custDataLst>
            </p:nvPr>
          </p:nvSpPr>
          <p:spPr>
            <a:xfrm>
              <a:off x="-827731" y="20000268"/>
              <a:ext cx="130969" cy="255984"/>
            </a:xfrm>
            <a:custGeom>
              <a:avLst/>
              <a:gdLst>
                <a:gd name="connsiteX0" fmla="*/ 65731 w 130968"/>
                <a:gd name="connsiteY0" fmla="*/ 192732 h 255984"/>
                <a:gd name="connsiteX1" fmla="*/ 2232 w 130968"/>
                <a:gd name="connsiteY1" fmla="*/ 192732 h 255984"/>
                <a:gd name="connsiteX2" fmla="*/ 2232 w 130968"/>
                <a:gd name="connsiteY2" fmla="*/ 256231 h 255984"/>
                <a:gd name="connsiteX3" fmla="*/ 97482 w 130968"/>
                <a:gd name="connsiteY3" fmla="*/ 256231 h 255984"/>
                <a:gd name="connsiteX4" fmla="*/ 129233 w 130968"/>
                <a:gd name="connsiteY4" fmla="*/ 224480 h 255984"/>
                <a:gd name="connsiteX5" fmla="*/ 129233 w 130968"/>
                <a:gd name="connsiteY5" fmla="*/ 2232 h 255984"/>
                <a:gd name="connsiteX6" fmla="*/ 65731 w 130968"/>
                <a:gd name="connsiteY6" fmla="*/ 2232 h 255984"/>
                <a:gd name="connsiteX7" fmla="*/ 65731 w 130968"/>
                <a:gd name="connsiteY7" fmla="*/ 192732 h 255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968" h="255984">
                  <a:moveTo>
                    <a:pt x="65731" y="192732"/>
                  </a:moveTo>
                  <a:lnTo>
                    <a:pt x="2232" y="192732"/>
                  </a:lnTo>
                  <a:lnTo>
                    <a:pt x="2232" y="256231"/>
                  </a:lnTo>
                  <a:lnTo>
                    <a:pt x="97482" y="256231"/>
                  </a:lnTo>
                  <a:cubicBezTo>
                    <a:pt x="115017" y="256231"/>
                    <a:pt x="129233" y="242015"/>
                    <a:pt x="129233" y="224480"/>
                  </a:cubicBezTo>
                  <a:lnTo>
                    <a:pt x="129233" y="2232"/>
                  </a:lnTo>
                  <a:lnTo>
                    <a:pt x="65731" y="2232"/>
                  </a:lnTo>
                  <a:lnTo>
                    <a:pt x="65731" y="19273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116" name="文本框 115"/>
          <p:cNvSpPr txBox="1"/>
          <p:nvPr>
            <p:custDataLst>
              <p:tags r:id="rId31"/>
            </p:custDataLst>
          </p:nvPr>
        </p:nvSpPr>
        <p:spPr>
          <a:xfrm>
            <a:off x="1616710" y="4930140"/>
            <a:ext cx="9097645" cy="1445260"/>
          </a:xfrm>
          <a:prstGeom prst="rect">
            <a:avLst/>
          </a:prstGeom>
          <a:noFill/>
        </p:spPr>
        <p:txBody>
          <a:bodyPr wrap="square" lIns="91440" tIns="45720" rIns="91440" bIns="45720" rtlCol="0" anchor="t" anchorCtr="0">
            <a:normAutofit/>
          </a:bodyPr>
          <a:lstStyle/>
          <a:p>
            <a:pPr marL="0" lvl="0" indent="0" algn="l" fontAlgn="auto">
              <a:lnSpc>
                <a:spcPct val="130000"/>
              </a:lnSpc>
              <a:spcBef>
                <a:spcPts val="0"/>
              </a:spcBef>
              <a:spcAft>
                <a:spcPts val="0"/>
              </a:spcAft>
              <a:buSzPct val="100000"/>
            </a:pPr>
            <a:r>
              <a:rPr lang="zh-CN" sz="1600" spc="150">
                <a:solidFill>
                  <a:schemeClr val="tx1">
                    <a:lumMod val="75000"/>
                    <a:lumOff val="25000"/>
                  </a:schemeClr>
                </a:solidFill>
                <a:latin typeface="Arial" panose="020B0604020202020204" pitchFamily="34" charset="0"/>
                <a:ea typeface="微软雅黑" panose="020B0503020204020204" charset="-122"/>
                <a:sym typeface="+mn-ea"/>
              </a:rPr>
              <a:t>供应链运行基本规则。供应链上节点企业之间的合作是以信任为基础的。信任关系的建立和维系，除了各个节点企业的真诚和信任之外，必须有一个共同的平台，那就是供应链运行的基本规则，其主要内容包括：协调机制、信息开放与交互方式、生产物流的计划与控制体系、库存的总体布局、资金结算方式、争议解决机制等。</a:t>
            </a:r>
            <a:endParaRPr lang="zh-CN" sz="1600" spc="15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117" name="文本框 116"/>
          <p:cNvSpPr txBox="1"/>
          <p:nvPr>
            <p:custDataLst>
              <p:tags r:id="rId32"/>
            </p:custDataLst>
          </p:nvPr>
        </p:nvSpPr>
        <p:spPr>
          <a:xfrm>
            <a:off x="951260" y="5510743"/>
            <a:ext cx="523115" cy="457135"/>
          </a:xfrm>
          <a:prstGeom prst="rect">
            <a:avLst/>
          </a:prstGeom>
          <a:noFill/>
        </p:spPr>
        <p:txBody>
          <a:bodyPr vert="horz" wrap="square" lIns="91440" tIns="45720" rIns="91440" bIns="45720" rtlCol="0" anchor="ctr" anchorCtr="0">
            <a:normAutofit fontScale="70000"/>
          </a:bodyPr>
          <a:lstStyle/>
          <a:p>
            <a:pPr algn="ctr" fontAlgn="auto">
              <a:lnSpc>
                <a:spcPct val="130000"/>
              </a:lnSpc>
            </a:pPr>
            <a:r>
              <a:rPr lang="en-US" altLang="zh-CN" sz="2400" b="1" spc="150" dirty="0">
                <a:solidFill>
                  <a:schemeClr val="accent3"/>
                </a:solidFill>
                <a:uFillTx/>
                <a:latin typeface="Arial" panose="020B0604020202020204" pitchFamily="34" charset="0"/>
                <a:ea typeface="微软雅黑" panose="020B0503020204020204" charset="-122"/>
                <a:sym typeface="Arial" panose="020B0604020202020204" pitchFamily="34" charset="0"/>
              </a:rPr>
              <a:t>03</a:t>
            </a:r>
            <a:endParaRPr lang="en-US" altLang="zh-CN" sz="2400" b="1" spc="150" dirty="0">
              <a:solidFill>
                <a:schemeClr val="accent3"/>
              </a:solidFill>
              <a:uFillTx/>
              <a:latin typeface="Arial" panose="020B0604020202020204" pitchFamily="34" charset="0"/>
              <a:ea typeface="微软雅黑" panose="020B0503020204020204" charset="-122"/>
              <a:sym typeface="Arial" panose="020B0604020202020204" pitchFamily="34" charset="0"/>
            </a:endParaRPr>
          </a:p>
        </p:txBody>
      </p:sp>
      <p:grpSp>
        <p:nvGrpSpPr>
          <p:cNvPr id="118" name="内容_文件_报告_数据"/>
          <p:cNvGrpSpPr>
            <a:grpSpLocks noChangeAspect="1"/>
          </p:cNvGrpSpPr>
          <p:nvPr>
            <p:custDataLst>
              <p:tags r:id="rId33"/>
            </p:custDataLst>
          </p:nvPr>
        </p:nvGrpSpPr>
        <p:grpSpPr>
          <a:xfrm>
            <a:off x="1055824" y="5053954"/>
            <a:ext cx="313986" cy="396873"/>
            <a:chOff x="21492517" y="18952518"/>
            <a:chExt cx="1208484" cy="1526977"/>
          </a:xfrm>
          <a:solidFill>
            <a:schemeClr val="accent3"/>
          </a:solidFill>
        </p:grpSpPr>
        <p:sp>
          <p:nvSpPr>
            <p:cNvPr id="119" name="PA-任意多边形: 形状 2600"/>
            <p:cNvSpPr/>
            <p:nvPr>
              <p:custDataLst>
                <p:tags r:id="rId34"/>
              </p:custDataLst>
            </p:nvPr>
          </p:nvSpPr>
          <p:spPr>
            <a:xfrm>
              <a:off x="21683017" y="19143018"/>
              <a:ext cx="321469"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321468" h="65484">
                  <a:moveTo>
                    <a:pt x="2232" y="2232"/>
                  </a:moveTo>
                  <a:lnTo>
                    <a:pt x="319733" y="2232"/>
                  </a:lnTo>
                  <a:lnTo>
                    <a:pt x="319733" y="65731"/>
                  </a:lnTo>
                  <a:lnTo>
                    <a:pt x="2232" y="6573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0" name="PA-任意多边形: 形状 2601"/>
            <p:cNvSpPr/>
            <p:nvPr>
              <p:custDataLst>
                <p:tags r:id="rId35"/>
              </p:custDataLst>
            </p:nvPr>
          </p:nvSpPr>
          <p:spPr>
            <a:xfrm>
              <a:off x="21683017" y="19270019"/>
              <a:ext cx="65484"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65484" h="65484">
                  <a:moveTo>
                    <a:pt x="2232" y="2232"/>
                  </a:moveTo>
                  <a:lnTo>
                    <a:pt x="65731" y="2232"/>
                  </a:lnTo>
                  <a:lnTo>
                    <a:pt x="65731" y="65731"/>
                  </a:lnTo>
                  <a:lnTo>
                    <a:pt x="2232" y="6573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1" name="PA-任意多边形: 形状 2602"/>
            <p:cNvSpPr/>
            <p:nvPr>
              <p:custDataLst>
                <p:tags r:id="rId36"/>
              </p:custDataLst>
            </p:nvPr>
          </p:nvSpPr>
          <p:spPr>
            <a:xfrm>
              <a:off x="21810018" y="19270019"/>
              <a:ext cx="65484" cy="65484"/>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Lst>
              <a:ahLst/>
              <a:cxnLst>
                <a:cxn ang="0">
                  <a:pos x="connsiteX0" y="connsiteY0"/>
                </a:cxn>
                <a:cxn ang="0">
                  <a:pos x="connsiteX1" y="connsiteY1"/>
                </a:cxn>
                <a:cxn ang="0">
                  <a:pos x="connsiteX2" y="connsiteY2"/>
                </a:cxn>
                <a:cxn ang="0">
                  <a:pos x="connsiteX3" y="connsiteY3"/>
                </a:cxn>
              </a:cxnLst>
              <a:rect l="l" t="t" r="r" b="b"/>
              <a:pathLst>
                <a:path w="65484" h="65484">
                  <a:moveTo>
                    <a:pt x="2232" y="2232"/>
                  </a:moveTo>
                  <a:lnTo>
                    <a:pt x="65731" y="2232"/>
                  </a:lnTo>
                  <a:lnTo>
                    <a:pt x="65731" y="65731"/>
                  </a:lnTo>
                  <a:lnTo>
                    <a:pt x="2232" y="65731"/>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2" name="PA-任意多边形: 形状 2603"/>
            <p:cNvSpPr/>
            <p:nvPr>
              <p:custDataLst>
                <p:tags r:id="rId37"/>
              </p:custDataLst>
            </p:nvPr>
          </p:nvSpPr>
          <p:spPr>
            <a:xfrm>
              <a:off x="21492517" y="18952518"/>
              <a:ext cx="1208484" cy="152697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 name="connsiteX14" fmla="*/ 121945 h 1527175"/>
                <a:gd name="connsiteY14" fmla="*/ 121945 h 1527175"/>
                <a:gd name="connsiteX15" fmla="*/ 121945 h 1527175"/>
                <a:gd name="connsiteY15" fmla="*/ 121945 h 1527175"/>
                <a:gd name="connsiteX16" fmla="*/ 121945 h 1527175"/>
                <a:gd name="connsiteY16" fmla="*/ 121945 h 1527175"/>
                <a:gd name="connsiteX17" fmla="*/ 121945 h 1527175"/>
                <a:gd name="connsiteY17" fmla="*/ 121945 h 1527175"/>
                <a:gd name="connsiteX18" fmla="*/ 121945 h 1527175"/>
                <a:gd name="connsiteY18" fmla="*/ 121945 h 1527175"/>
                <a:gd name="connsiteX19" fmla="*/ 121945 h 1527175"/>
                <a:gd name="connsiteY19"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8484" h="1526976">
                  <a:moveTo>
                    <a:pt x="1199430" y="265536"/>
                  </a:moveTo>
                  <a:lnTo>
                    <a:pt x="945431" y="11534"/>
                  </a:lnTo>
                  <a:cubicBezTo>
                    <a:pt x="939478" y="5581"/>
                    <a:pt x="931402" y="2232"/>
                    <a:pt x="922984" y="2232"/>
                  </a:cubicBezTo>
                  <a:lnTo>
                    <a:pt x="97482" y="2232"/>
                  </a:lnTo>
                  <a:cubicBezTo>
                    <a:pt x="44878" y="2232"/>
                    <a:pt x="2232" y="44878"/>
                    <a:pt x="2232" y="97482"/>
                  </a:cubicBezTo>
                  <a:lnTo>
                    <a:pt x="2232" y="1430982"/>
                  </a:lnTo>
                  <a:cubicBezTo>
                    <a:pt x="2232" y="1483587"/>
                    <a:pt x="44878" y="1526232"/>
                    <a:pt x="97482" y="1526232"/>
                  </a:cubicBezTo>
                  <a:lnTo>
                    <a:pt x="1113481" y="1526232"/>
                  </a:lnTo>
                  <a:cubicBezTo>
                    <a:pt x="1166086" y="1526232"/>
                    <a:pt x="1208731" y="1483587"/>
                    <a:pt x="1208731" y="1430982"/>
                  </a:cubicBezTo>
                  <a:lnTo>
                    <a:pt x="1208731" y="287982"/>
                  </a:lnTo>
                  <a:cubicBezTo>
                    <a:pt x="1208731" y="279562"/>
                    <a:pt x="1205386" y="271489"/>
                    <a:pt x="1199430" y="265536"/>
                  </a:cubicBezTo>
                  <a:close/>
                  <a:moveTo>
                    <a:pt x="1145233" y="1430982"/>
                  </a:moveTo>
                  <a:cubicBezTo>
                    <a:pt x="1145233" y="1448517"/>
                    <a:pt x="1131016" y="1462733"/>
                    <a:pt x="1113481" y="1462733"/>
                  </a:cubicBezTo>
                  <a:lnTo>
                    <a:pt x="97482" y="1462733"/>
                  </a:lnTo>
                  <a:cubicBezTo>
                    <a:pt x="79947" y="1462733"/>
                    <a:pt x="65731" y="1448517"/>
                    <a:pt x="65731" y="1430982"/>
                  </a:cubicBezTo>
                  <a:lnTo>
                    <a:pt x="65731" y="97482"/>
                  </a:lnTo>
                  <a:cubicBezTo>
                    <a:pt x="65731" y="79947"/>
                    <a:pt x="79947" y="65731"/>
                    <a:pt x="97482" y="65731"/>
                  </a:cubicBezTo>
                  <a:lnTo>
                    <a:pt x="909837" y="65731"/>
                  </a:lnTo>
                  <a:lnTo>
                    <a:pt x="1145233" y="301127"/>
                  </a:lnTo>
                  <a:lnTo>
                    <a:pt x="1145233" y="1430982"/>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3" name="PA-任意多边形: 形状 2604"/>
            <p:cNvSpPr/>
            <p:nvPr>
              <p:custDataLst>
                <p:tags r:id="rId38"/>
              </p:custDataLst>
            </p:nvPr>
          </p:nvSpPr>
          <p:spPr>
            <a:xfrm>
              <a:off x="22381518" y="18984266"/>
              <a:ext cx="160734" cy="2887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734" h="288726">
                  <a:moveTo>
                    <a:pt x="97482" y="224483"/>
                  </a:moveTo>
                  <a:cubicBezTo>
                    <a:pt x="79948" y="224483"/>
                    <a:pt x="65731" y="210267"/>
                    <a:pt x="65731" y="192732"/>
                  </a:cubicBezTo>
                  <a:lnTo>
                    <a:pt x="65731" y="2232"/>
                  </a:lnTo>
                  <a:lnTo>
                    <a:pt x="2232" y="2232"/>
                  </a:lnTo>
                  <a:lnTo>
                    <a:pt x="2232" y="192732"/>
                  </a:lnTo>
                  <a:cubicBezTo>
                    <a:pt x="2232" y="245337"/>
                    <a:pt x="44878" y="287982"/>
                    <a:pt x="97482" y="287982"/>
                  </a:cubicBezTo>
                  <a:lnTo>
                    <a:pt x="160981" y="287982"/>
                  </a:lnTo>
                  <a:lnTo>
                    <a:pt x="160981" y="224483"/>
                  </a:lnTo>
                  <a:lnTo>
                    <a:pt x="97482" y="224483"/>
                  </a:ln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4" name="PA-任意多边形: 形状 2605"/>
            <p:cNvSpPr/>
            <p:nvPr>
              <p:custDataLst>
                <p:tags r:id="rId39"/>
              </p:custDataLst>
            </p:nvPr>
          </p:nvSpPr>
          <p:spPr>
            <a:xfrm>
              <a:off x="21683017" y="19524018"/>
              <a:ext cx="827484" cy="76497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 name="connsiteX11" fmla="*/ 121945 h 1527175"/>
                <a:gd name="connsiteY11" fmla="*/ 121945 h 1527175"/>
                <a:gd name="connsiteX12" fmla="*/ 121945 h 1527175"/>
                <a:gd name="connsiteY12" fmla="*/ 121945 h 1527175"/>
                <a:gd name="connsiteX13" fmla="*/ 121945 h 1527175"/>
                <a:gd name="connsiteY13"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7484" h="764976">
                  <a:moveTo>
                    <a:pt x="795983" y="637231"/>
                  </a:moveTo>
                  <a:lnTo>
                    <a:pt x="129233" y="637231"/>
                  </a:lnTo>
                  <a:lnTo>
                    <a:pt x="129233" y="33983"/>
                  </a:lnTo>
                  <a:cubicBezTo>
                    <a:pt x="129233" y="16448"/>
                    <a:pt x="115017" y="2232"/>
                    <a:pt x="97482" y="2232"/>
                  </a:cubicBezTo>
                  <a:lnTo>
                    <a:pt x="2232" y="2232"/>
                  </a:lnTo>
                  <a:lnTo>
                    <a:pt x="2232" y="65731"/>
                  </a:lnTo>
                  <a:lnTo>
                    <a:pt x="65731" y="65731"/>
                  </a:lnTo>
                  <a:lnTo>
                    <a:pt x="65731" y="668982"/>
                  </a:lnTo>
                  <a:cubicBezTo>
                    <a:pt x="65731" y="686517"/>
                    <a:pt x="79947" y="700733"/>
                    <a:pt x="97482" y="700733"/>
                  </a:cubicBezTo>
                  <a:lnTo>
                    <a:pt x="764232" y="700733"/>
                  </a:lnTo>
                  <a:lnTo>
                    <a:pt x="764232" y="764232"/>
                  </a:lnTo>
                  <a:lnTo>
                    <a:pt x="827731" y="764232"/>
                  </a:lnTo>
                  <a:lnTo>
                    <a:pt x="827731" y="668982"/>
                  </a:lnTo>
                  <a:cubicBezTo>
                    <a:pt x="827734" y="651448"/>
                    <a:pt x="813518" y="637231"/>
                    <a:pt x="795983" y="637231"/>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5" name="PA-任意多边形: 形状 2606"/>
            <p:cNvSpPr/>
            <p:nvPr>
              <p:custDataLst>
                <p:tags r:id="rId40"/>
              </p:custDataLst>
            </p:nvPr>
          </p:nvSpPr>
          <p:spPr>
            <a:xfrm>
              <a:off x="21873517" y="19619268"/>
              <a:ext cx="193477" cy="4792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479226">
                  <a:moveTo>
                    <a:pt x="160984" y="2232"/>
                  </a:moveTo>
                  <a:lnTo>
                    <a:pt x="33983" y="2232"/>
                  </a:lnTo>
                  <a:cubicBezTo>
                    <a:pt x="16448" y="2232"/>
                    <a:pt x="2232" y="16448"/>
                    <a:pt x="2232" y="33983"/>
                  </a:cubicBezTo>
                  <a:lnTo>
                    <a:pt x="2232" y="478482"/>
                  </a:lnTo>
                  <a:lnTo>
                    <a:pt x="65731" y="478482"/>
                  </a:lnTo>
                  <a:lnTo>
                    <a:pt x="65731" y="65731"/>
                  </a:lnTo>
                  <a:lnTo>
                    <a:pt x="129233" y="65731"/>
                  </a:lnTo>
                  <a:lnTo>
                    <a:pt x="129233" y="478482"/>
                  </a:lnTo>
                  <a:lnTo>
                    <a:pt x="192732" y="478482"/>
                  </a:lnTo>
                  <a:lnTo>
                    <a:pt x="192732" y="33983"/>
                  </a:lnTo>
                  <a:cubicBezTo>
                    <a:pt x="192732" y="16448"/>
                    <a:pt x="178519" y="2232"/>
                    <a:pt x="160984" y="2232"/>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6" name="PA-任意多边形: 形状 2607"/>
            <p:cNvSpPr/>
            <p:nvPr>
              <p:custDataLst>
                <p:tags r:id="rId41"/>
              </p:custDataLst>
            </p:nvPr>
          </p:nvSpPr>
          <p:spPr>
            <a:xfrm>
              <a:off x="22000515" y="19492267"/>
              <a:ext cx="193477" cy="607219"/>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607218">
                  <a:moveTo>
                    <a:pt x="160984" y="2232"/>
                  </a:moveTo>
                  <a:lnTo>
                    <a:pt x="33983" y="2232"/>
                  </a:lnTo>
                  <a:cubicBezTo>
                    <a:pt x="16448" y="2232"/>
                    <a:pt x="2232" y="16448"/>
                    <a:pt x="2232" y="33983"/>
                  </a:cubicBezTo>
                  <a:lnTo>
                    <a:pt x="2232" y="605483"/>
                  </a:lnTo>
                  <a:lnTo>
                    <a:pt x="65731" y="605483"/>
                  </a:lnTo>
                  <a:lnTo>
                    <a:pt x="65731" y="65734"/>
                  </a:lnTo>
                  <a:lnTo>
                    <a:pt x="129230" y="65734"/>
                  </a:lnTo>
                  <a:lnTo>
                    <a:pt x="129230" y="478485"/>
                  </a:lnTo>
                  <a:lnTo>
                    <a:pt x="192735" y="478485"/>
                  </a:lnTo>
                  <a:lnTo>
                    <a:pt x="192735" y="33983"/>
                  </a:lnTo>
                  <a:cubicBezTo>
                    <a:pt x="192735" y="16448"/>
                    <a:pt x="178519" y="2232"/>
                    <a:pt x="160984" y="2232"/>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7" name="PA-任意多边形: 形状 2608"/>
            <p:cNvSpPr/>
            <p:nvPr>
              <p:custDataLst>
                <p:tags r:id="rId42"/>
              </p:custDataLst>
            </p:nvPr>
          </p:nvSpPr>
          <p:spPr>
            <a:xfrm>
              <a:off x="22127516" y="19809768"/>
              <a:ext cx="193477" cy="288727"/>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288726">
                  <a:moveTo>
                    <a:pt x="160984" y="2232"/>
                  </a:moveTo>
                  <a:lnTo>
                    <a:pt x="33983" y="2232"/>
                  </a:lnTo>
                  <a:cubicBezTo>
                    <a:pt x="16448" y="2232"/>
                    <a:pt x="2232" y="16448"/>
                    <a:pt x="2232" y="33983"/>
                  </a:cubicBezTo>
                  <a:lnTo>
                    <a:pt x="2232" y="287982"/>
                  </a:lnTo>
                  <a:lnTo>
                    <a:pt x="65734" y="287982"/>
                  </a:lnTo>
                  <a:lnTo>
                    <a:pt x="65734" y="65731"/>
                  </a:lnTo>
                  <a:lnTo>
                    <a:pt x="129233" y="65731"/>
                  </a:lnTo>
                  <a:lnTo>
                    <a:pt x="129233" y="287982"/>
                  </a:lnTo>
                  <a:lnTo>
                    <a:pt x="192732" y="287982"/>
                  </a:lnTo>
                  <a:lnTo>
                    <a:pt x="192732" y="33983"/>
                  </a:lnTo>
                  <a:cubicBezTo>
                    <a:pt x="192735" y="16448"/>
                    <a:pt x="178519" y="2232"/>
                    <a:pt x="160984" y="2232"/>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28" name="PA-任意多边形: 形状 2609"/>
            <p:cNvSpPr/>
            <p:nvPr>
              <p:custDataLst>
                <p:tags r:id="rId43"/>
              </p:custDataLst>
            </p:nvPr>
          </p:nvSpPr>
          <p:spPr>
            <a:xfrm>
              <a:off x="22254517" y="19682767"/>
              <a:ext cx="193477" cy="416719"/>
            </a:xfrm>
            <a:custGeom>
              <a:avLst/>
              <a:gdLst>
                <a:gd name="connsiteX0" fmla="*/ 121945 h 1527175"/>
                <a:gd name="connsiteY0" fmla="*/ 121945 h 1527175"/>
                <a:gd name="connsiteX1" fmla="*/ 121945 h 1527175"/>
                <a:gd name="connsiteY1" fmla="*/ 121945 h 1527175"/>
                <a:gd name="connsiteX2" fmla="*/ 121945 h 1527175"/>
                <a:gd name="connsiteY2" fmla="*/ 121945 h 1527175"/>
                <a:gd name="connsiteX3" fmla="*/ 121945 h 1527175"/>
                <a:gd name="connsiteY3" fmla="*/ 121945 h 1527175"/>
                <a:gd name="connsiteX4" fmla="*/ 121945 h 1527175"/>
                <a:gd name="connsiteY4" fmla="*/ 121945 h 1527175"/>
                <a:gd name="connsiteX5" fmla="*/ 121945 h 1527175"/>
                <a:gd name="connsiteY5" fmla="*/ 121945 h 1527175"/>
                <a:gd name="connsiteX6" fmla="*/ 121945 h 1527175"/>
                <a:gd name="connsiteY6" fmla="*/ 121945 h 1527175"/>
                <a:gd name="connsiteX7" fmla="*/ 121945 h 1527175"/>
                <a:gd name="connsiteY7" fmla="*/ 121945 h 1527175"/>
                <a:gd name="connsiteX8" fmla="*/ 121945 h 1527175"/>
                <a:gd name="connsiteY8" fmla="*/ 121945 h 1527175"/>
                <a:gd name="connsiteX9" fmla="*/ 121945 h 1527175"/>
                <a:gd name="connsiteY9" fmla="*/ 121945 h 1527175"/>
                <a:gd name="connsiteX10" fmla="*/ 121945 h 1527175"/>
                <a:gd name="connsiteY10" fmla="*/ 121945 h 152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476" h="416718">
                  <a:moveTo>
                    <a:pt x="160984" y="2232"/>
                  </a:moveTo>
                  <a:lnTo>
                    <a:pt x="33983" y="2232"/>
                  </a:lnTo>
                  <a:cubicBezTo>
                    <a:pt x="16448" y="2232"/>
                    <a:pt x="2232" y="16448"/>
                    <a:pt x="2232" y="33983"/>
                  </a:cubicBezTo>
                  <a:lnTo>
                    <a:pt x="2232" y="414983"/>
                  </a:lnTo>
                  <a:lnTo>
                    <a:pt x="65731" y="414983"/>
                  </a:lnTo>
                  <a:lnTo>
                    <a:pt x="65731" y="65734"/>
                  </a:lnTo>
                  <a:lnTo>
                    <a:pt x="129233" y="65734"/>
                  </a:lnTo>
                  <a:lnTo>
                    <a:pt x="129233" y="414983"/>
                  </a:lnTo>
                  <a:lnTo>
                    <a:pt x="192732" y="414983"/>
                  </a:lnTo>
                  <a:lnTo>
                    <a:pt x="192732" y="33983"/>
                  </a:lnTo>
                  <a:cubicBezTo>
                    <a:pt x="192732" y="16448"/>
                    <a:pt x="178519" y="2232"/>
                    <a:pt x="160984" y="2232"/>
                  </a:cubicBezTo>
                  <a:close/>
                </a:path>
              </a:pathLst>
            </a:custGeom>
            <a:grpFill/>
            <a:ln w="2540" cap="flat">
              <a:noFill/>
              <a:prstDash val="solid"/>
              <a:miter/>
            </a:ln>
          </p:spPr>
          <p:txBody>
            <a:bodyPr rtlCol="0" anchor="ctr"/>
            <a:lstStyle>
              <a:defPPr>
                <a:defRPr lang="zh-CN"/>
              </a:defPPr>
              <a:lvl1pPr marL="0" algn="l" defTabSz="914400" rtl="0" eaLnBrk="1" latinLnBrk="0" hangingPunct="1">
                <a:defRPr sz="1800" kern="1200">
                  <a:solidFill>
                    <a:sysClr val="windowText" lastClr="000000"/>
                  </a:solidFill>
                  <a:latin typeface="等线" panose="02010600030101010101" charset="-122"/>
                  <a:ea typeface="+mn-ea"/>
                  <a:cs typeface="+mn-ea"/>
                </a:defRPr>
              </a:lvl1pPr>
              <a:lvl2pPr marL="457200" algn="l" defTabSz="914400" rtl="0" eaLnBrk="1" latinLnBrk="0" hangingPunct="1">
                <a:defRPr sz="1800" kern="1200">
                  <a:solidFill>
                    <a:sysClr val="windowText" lastClr="000000"/>
                  </a:solidFill>
                  <a:latin typeface="等线" panose="02010600030101010101" charset="-122"/>
                  <a:ea typeface="+mn-ea"/>
                  <a:cs typeface="+mn-ea"/>
                </a:defRPr>
              </a:lvl2pPr>
              <a:lvl3pPr marL="914400" algn="l" defTabSz="914400" rtl="0" eaLnBrk="1" latinLnBrk="0" hangingPunct="1">
                <a:defRPr sz="1800" kern="1200">
                  <a:solidFill>
                    <a:sysClr val="windowText" lastClr="000000"/>
                  </a:solidFill>
                  <a:latin typeface="等线" panose="02010600030101010101" charset="-122"/>
                  <a:ea typeface="+mn-ea"/>
                  <a:cs typeface="+mn-ea"/>
                </a:defRPr>
              </a:lvl3pPr>
              <a:lvl4pPr marL="1371600" algn="l" defTabSz="914400" rtl="0" eaLnBrk="1" latinLnBrk="0" hangingPunct="1">
                <a:defRPr sz="1800" kern="1200">
                  <a:solidFill>
                    <a:sysClr val="windowText" lastClr="000000"/>
                  </a:solidFill>
                  <a:latin typeface="等线" panose="02010600030101010101" charset="-122"/>
                  <a:ea typeface="+mn-ea"/>
                  <a:cs typeface="+mn-ea"/>
                </a:defRPr>
              </a:lvl4pPr>
              <a:lvl5pPr marL="1828800" algn="l" defTabSz="914400" rtl="0" eaLnBrk="1" latinLnBrk="0" hangingPunct="1">
                <a:defRPr sz="1800" kern="1200">
                  <a:solidFill>
                    <a:sysClr val="windowText" lastClr="000000"/>
                  </a:solidFill>
                  <a:latin typeface="等线" panose="02010600030101010101" charset="-122"/>
                  <a:ea typeface="+mn-ea"/>
                  <a:cs typeface="+mn-ea"/>
                </a:defRPr>
              </a:lvl5pPr>
              <a:lvl6pPr marL="2286000" algn="l" defTabSz="914400" rtl="0" eaLnBrk="1" latinLnBrk="0" hangingPunct="1">
                <a:defRPr sz="1800" kern="1200">
                  <a:solidFill>
                    <a:sysClr val="windowText" lastClr="000000"/>
                  </a:solidFill>
                  <a:latin typeface="等线" panose="02010600030101010101" charset="-122"/>
                  <a:ea typeface="+mn-ea"/>
                  <a:cs typeface="+mn-ea"/>
                </a:defRPr>
              </a:lvl6pPr>
              <a:lvl7pPr marL="2743200" algn="l" defTabSz="914400" rtl="0" eaLnBrk="1" latinLnBrk="0" hangingPunct="1">
                <a:defRPr sz="1800" kern="1200">
                  <a:solidFill>
                    <a:sysClr val="windowText" lastClr="000000"/>
                  </a:solidFill>
                  <a:latin typeface="等线" panose="02010600030101010101" charset="-122"/>
                  <a:ea typeface="+mn-ea"/>
                  <a:cs typeface="+mn-ea"/>
                </a:defRPr>
              </a:lvl7pPr>
              <a:lvl8pPr marL="3200400" algn="l" defTabSz="914400" rtl="0" eaLnBrk="1" latinLnBrk="0" hangingPunct="1">
                <a:defRPr sz="1800" kern="1200">
                  <a:solidFill>
                    <a:sysClr val="windowText" lastClr="000000"/>
                  </a:solidFill>
                  <a:latin typeface="等线" panose="02010600030101010101" charset="-122"/>
                  <a:ea typeface="+mn-ea"/>
                  <a:cs typeface="+mn-ea"/>
                </a:defRPr>
              </a:lvl8pPr>
              <a:lvl9pPr marL="3657600" algn="l" defTabSz="914400" rtl="0" eaLnBrk="1" latinLnBrk="0" hangingPunct="1">
                <a:defRPr sz="1800" kern="1200">
                  <a:solidFill>
                    <a:sysClr val="windowText" lastClr="000000"/>
                  </a:solidFill>
                  <a:latin typeface="等线" panose="02010600030101010101" charset="-122"/>
                  <a:ea typeface="+mn-ea"/>
                  <a:cs typeface="+mn-ea"/>
                </a:defRPr>
              </a:lvl9p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2" name="燕尾形 1"/>
          <p:cNvSpPr/>
          <p:nvPr userDrawn="1">
            <p:custDataLst>
              <p:tags r:id="rId44"/>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5"/>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52450"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二、供应链设计的步骤方法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2" name="圆角矩形 4"/>
          <p:cNvSpPr/>
          <p:nvPr>
            <p:custDataLst>
              <p:tags r:id="rId2"/>
            </p:custDataLst>
          </p:nvPr>
        </p:nvSpPr>
        <p:spPr>
          <a:xfrm>
            <a:off x="255905" y="2329180"/>
            <a:ext cx="2565326" cy="73260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sz="1400" kern="0" spc="150">
                <a:solidFill>
                  <a:schemeClr val="bg1"/>
                </a:solidFill>
                <a:latin typeface="Arial" panose="020B0604020202020204" pitchFamily="34" charset="0"/>
                <a:ea typeface="微软雅黑" panose="020B0503020204020204" charset="-122"/>
              </a:rPr>
              <a:t>分析市场竞争环境</a:t>
            </a:r>
            <a:endParaRPr lang="zh-CN" sz="1400" kern="0" spc="150">
              <a:solidFill>
                <a:schemeClr val="bg1"/>
              </a:solidFill>
              <a:latin typeface="Arial" panose="020B0604020202020204" pitchFamily="34" charset="0"/>
              <a:ea typeface="微软雅黑" panose="020B0503020204020204" charset="-122"/>
            </a:endParaRPr>
          </a:p>
        </p:txBody>
      </p:sp>
      <p:sp>
        <p:nvSpPr>
          <p:cNvPr id="3" name="圆角矩形 5"/>
          <p:cNvSpPr/>
          <p:nvPr>
            <p:custDataLst>
              <p:tags r:id="rId3"/>
            </p:custDataLst>
          </p:nvPr>
        </p:nvSpPr>
        <p:spPr>
          <a:xfrm>
            <a:off x="3771720" y="2329842"/>
            <a:ext cx="2565326" cy="7326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分析企业现状</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4" name="圆角矩形 6"/>
          <p:cNvSpPr/>
          <p:nvPr>
            <p:custDataLst>
              <p:tags r:id="rId4"/>
            </p:custDataLst>
          </p:nvPr>
        </p:nvSpPr>
        <p:spPr>
          <a:xfrm>
            <a:off x="7210700" y="2329842"/>
            <a:ext cx="2565326" cy="73260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确定供应链设计目标和策略</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6" name="圆角矩形 8"/>
          <p:cNvSpPr/>
          <p:nvPr>
            <p:custDataLst>
              <p:tags r:id="rId5"/>
            </p:custDataLst>
          </p:nvPr>
        </p:nvSpPr>
        <p:spPr>
          <a:xfrm>
            <a:off x="9450807" y="3468495"/>
            <a:ext cx="2565326" cy="7326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分析和评价可能性</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7" name="圆角矩形 10"/>
          <p:cNvSpPr/>
          <p:nvPr>
            <p:custDataLst>
              <p:tags r:id="rId6"/>
            </p:custDataLst>
          </p:nvPr>
        </p:nvSpPr>
        <p:spPr>
          <a:xfrm>
            <a:off x="7212025" y="4636954"/>
            <a:ext cx="2565326" cy="73260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设计和产生新的供应链</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8" name="圆角矩形 11"/>
          <p:cNvSpPr/>
          <p:nvPr>
            <p:custDataLst>
              <p:tags r:id="rId7"/>
            </p:custDataLst>
          </p:nvPr>
        </p:nvSpPr>
        <p:spPr>
          <a:xfrm>
            <a:off x="3782980" y="4636954"/>
            <a:ext cx="2565326" cy="73260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检验新的供应链</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9" name="圆角矩形 12"/>
          <p:cNvSpPr/>
          <p:nvPr>
            <p:custDataLst>
              <p:tags r:id="rId8"/>
            </p:custDataLst>
          </p:nvPr>
        </p:nvSpPr>
        <p:spPr>
          <a:xfrm>
            <a:off x="255905" y="4636954"/>
            <a:ext cx="2565326" cy="7326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marL="0" lvl="0" indent="0" algn="ctr">
              <a:lnSpc>
                <a:spcPct val="120000"/>
              </a:lnSpc>
              <a:spcBef>
                <a:spcPts val="0"/>
              </a:spcBef>
              <a:spcAft>
                <a:spcPts val="0"/>
              </a:spcAft>
              <a:buSzPct val="100000"/>
              <a:defRPr/>
            </a:pPr>
            <a:r>
              <a:rPr lang="zh-CN" altLang="en-US" sz="1400" kern="0" spc="150">
                <a:solidFill>
                  <a:schemeClr val="bg1"/>
                </a:solidFill>
                <a:latin typeface="Arial" panose="020B0604020202020204" pitchFamily="34" charset="0"/>
                <a:ea typeface="微软雅黑" panose="020B0503020204020204" charset="-122"/>
              </a:rPr>
              <a:t>完成供应链设计</a:t>
            </a:r>
            <a:endParaRPr lang="zh-CN" altLang="en-US" sz="1400" kern="0" spc="150">
              <a:solidFill>
                <a:schemeClr val="bg1"/>
              </a:solidFill>
              <a:latin typeface="Arial" panose="020B0604020202020204" pitchFamily="34" charset="0"/>
              <a:ea typeface="微软雅黑" panose="020B0503020204020204" charset="-122"/>
            </a:endParaRPr>
          </a:p>
        </p:txBody>
      </p:sp>
      <p:sp>
        <p:nvSpPr>
          <p:cNvPr id="10" name="右箭头 13"/>
          <p:cNvSpPr/>
          <p:nvPr>
            <p:custDataLst>
              <p:tags r:id="rId9"/>
            </p:custDataLst>
          </p:nvPr>
        </p:nvSpPr>
        <p:spPr>
          <a:xfrm>
            <a:off x="2961900" y="2488987"/>
            <a:ext cx="712446" cy="45397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右箭头 14"/>
          <p:cNvSpPr/>
          <p:nvPr>
            <p:custDataLst>
              <p:tags r:id="rId10"/>
            </p:custDataLst>
          </p:nvPr>
        </p:nvSpPr>
        <p:spPr>
          <a:xfrm>
            <a:off x="6435430" y="2488987"/>
            <a:ext cx="712446" cy="45397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右箭头 16"/>
          <p:cNvSpPr/>
          <p:nvPr>
            <p:custDataLst>
              <p:tags r:id="rId11"/>
            </p:custDataLst>
          </p:nvPr>
        </p:nvSpPr>
        <p:spPr>
          <a:xfrm flipH="1">
            <a:off x="2961900" y="4815582"/>
            <a:ext cx="712446" cy="45397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右箭头 17"/>
          <p:cNvSpPr/>
          <p:nvPr>
            <p:custDataLst>
              <p:tags r:id="rId12"/>
            </p:custDataLst>
          </p:nvPr>
        </p:nvSpPr>
        <p:spPr>
          <a:xfrm flipH="1">
            <a:off x="6435430" y="4815582"/>
            <a:ext cx="712446" cy="45397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37500" lnSpcReduction="20000"/>
          </a:bodyPr>
          <a:p>
            <a:pPr marL="0" marR="0" lvl="0" indent="0" algn="ctr" defTabSz="914400" eaLnBrk="1" latinLnBrk="0" hangingPunct="1">
              <a:lnSpc>
                <a:spcPct val="14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4" name="圆角右箭头 19"/>
          <p:cNvSpPr/>
          <p:nvPr>
            <p:custDataLst>
              <p:tags r:id="rId13"/>
            </p:custDataLst>
          </p:nvPr>
        </p:nvSpPr>
        <p:spPr>
          <a:xfrm rot="5400000">
            <a:off x="10099084" y="2510914"/>
            <a:ext cx="809471" cy="864083"/>
          </a:xfrm>
          <a:prstGeom prst="ben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marR="0" lvl="0" indent="0" algn="ctr" defTabSz="914400" eaLnBrk="1" latinLnBrk="0" hangingPunct="1">
              <a:lnSpc>
                <a:spcPct val="12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圆角右箭头 20"/>
          <p:cNvSpPr/>
          <p:nvPr>
            <p:custDataLst>
              <p:tags r:id="rId14"/>
            </p:custDataLst>
          </p:nvPr>
        </p:nvSpPr>
        <p:spPr>
          <a:xfrm rot="10800000">
            <a:off x="9974601" y="4361223"/>
            <a:ext cx="809471" cy="864084"/>
          </a:xfrm>
          <a:prstGeom prst="ben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marR="0" lvl="0" indent="0" algn="ctr" defTabSz="914400" eaLnBrk="1" latinLnBrk="0" hangingPunct="1">
              <a:lnSpc>
                <a:spcPct val="120000"/>
              </a:lnSpc>
              <a:buClrTx/>
              <a:buSzTx/>
              <a:buFontTx/>
              <a:buNone/>
              <a:defRPr/>
            </a:pPr>
            <a:endParaRPr kumimoji="0" lang="zh-CN" altLang="en-US" sz="1800" b="0" i="0" u="none" strike="noStrike" kern="0" cap="none" spc="0" normalizeH="0" baseline="0" noProof="0">
              <a:ln>
                <a:noFill/>
              </a:ln>
              <a:solidFill>
                <a:schemeClr val="bg2">
                  <a:lumMod val="50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燕尾形 15"/>
          <p:cNvSpPr/>
          <p:nvPr userDrawn="1">
            <p:custDataLst>
              <p:tags r:id="rId15"/>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6"/>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5" name="燕尾形 4"/>
          <p:cNvSpPr/>
          <p:nvPr userDrawn="1">
            <p:custDataLst>
              <p:tags r:id="rId2"/>
            </p:custDataLst>
          </p:nvPr>
        </p:nvSpPr>
        <p:spPr>
          <a:xfrm flipH="1">
            <a:off x="457835" y="13335"/>
            <a:ext cx="474662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认识慧供应链</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101" name="文本框 100"/>
          <p:cNvSpPr txBox="1"/>
          <p:nvPr/>
        </p:nvSpPr>
        <p:spPr>
          <a:xfrm>
            <a:off x="1395730" y="157289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（一）基于产品的供应链设计策略</a:t>
            </a:r>
            <a:endParaRPr lang="zh-CN" altLang="en-US" sz="2400" b="1">
              <a:latin typeface="Calibri" panose="020F0502020204030204" charset="0"/>
              <a:ea typeface="宋体" panose="02010600030101010101" pitchFamily="2" charset="-122"/>
            </a:endParaRPr>
          </a:p>
        </p:txBody>
      </p:sp>
      <p:grpSp>
        <p:nvGrpSpPr>
          <p:cNvPr id="3" name="组合 2" descr="7b0a202020202274657874626f78223a20227b5c2263617465676f72795f69645c223a31303136322c5c2269645c223a32303334303639357d220a7d0a"/>
          <p:cNvGrpSpPr/>
          <p:nvPr/>
        </p:nvGrpSpPr>
        <p:grpSpPr>
          <a:xfrm>
            <a:off x="1673860" y="2313940"/>
            <a:ext cx="8843470" cy="3147060"/>
            <a:chOff x="5561" y="3735"/>
            <a:chExt cx="8079" cy="3610"/>
          </a:xfrm>
        </p:grpSpPr>
        <p:pic>
          <p:nvPicPr>
            <p:cNvPr id="4" name="图片 3" descr="简约框_画板 1"/>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5561" y="3735"/>
              <a:ext cx="8079" cy="3610"/>
            </a:xfrm>
            <a:prstGeom prst="rect">
              <a:avLst/>
            </a:prstGeom>
          </p:spPr>
        </p:pic>
        <p:sp>
          <p:nvSpPr>
            <p:cNvPr id="7" name="文本框 6"/>
            <p:cNvSpPr txBox="1"/>
            <p:nvPr>
              <p:custDataLst>
                <p:tags r:id="rId6"/>
              </p:custDataLst>
            </p:nvPr>
          </p:nvSpPr>
          <p:spPr>
            <a:xfrm>
              <a:off x="6392" y="4629"/>
              <a:ext cx="6417" cy="2202"/>
            </a:xfrm>
            <a:prstGeom prst="rect">
              <a:avLst/>
            </a:prstGeom>
            <a:noFill/>
          </p:spPr>
          <p:txBody>
            <a:bodyPr wrap="square" rtlCol="0"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ctr"/>
              <a:r>
                <a:rPr lang="zh-CN" altLang="en-US" b="1">
                  <a:solidFill>
                    <a:schemeClr val="tx1"/>
                  </a:solidFill>
                  <a:latin typeface="+mn-ea"/>
                  <a:cs typeface="+mn-ea"/>
                </a:rPr>
                <a:t>基于产品的供应链设计策略的提出者是费舍尔（L.Fisher)，他认为，供应链服务于企业，通过供应链，企业把产品或服务提供给最终消费者，基于产品的供应链设计策略首先要理解供应链的特征和功能是什么，然后要理解产品的特征是什么，最后才能设计出与产品特征一致的供应链。</a:t>
              </a:r>
              <a:endParaRPr lang="zh-CN" altLang="en-US" b="1">
                <a:solidFill>
                  <a:schemeClr val="tx1"/>
                </a:solidFill>
                <a:latin typeface="+mn-ea"/>
                <a:cs typeface="+mn-ea"/>
              </a:endParaRPr>
            </a:p>
            <a:p>
              <a:pPr algn="l" fontAlgn="ctr"/>
              <a:endParaRPr lang="zh-CN" altLang="en-US" b="1">
                <a:solidFill>
                  <a:schemeClr val="tx1"/>
                </a:solidFill>
                <a:latin typeface="+mn-ea"/>
                <a:cs typeface="+mn-ea"/>
              </a:endParaRPr>
            </a:p>
          </p:txBody>
        </p:sp>
      </p:grpSp>
      <p:sp>
        <p:nvSpPr>
          <p:cNvPr id="8" name="燕尾形 7"/>
          <p:cNvSpPr/>
          <p:nvPr userDrawn="1">
            <p:custDataLst>
              <p:tags r:id="rId7"/>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8"/>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395730" y="157289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（一）基于产品的供应链设计策略</a:t>
            </a:r>
            <a:endParaRPr lang="zh-CN" altLang="en-US" sz="2400" b="1">
              <a:latin typeface="Calibri" panose="020F0502020204030204" charset="0"/>
              <a:ea typeface="宋体" panose="02010600030101010101" pitchFamily="2" charset="-122"/>
            </a:endParaRPr>
          </a:p>
        </p:txBody>
      </p:sp>
      <p:graphicFrame>
        <p:nvGraphicFramePr>
          <p:cNvPr id="2" name="表格 1"/>
          <p:cNvGraphicFramePr/>
          <p:nvPr>
            <p:custDataLst>
              <p:tags r:id="rId2"/>
            </p:custDataLst>
          </p:nvPr>
        </p:nvGraphicFramePr>
        <p:xfrm>
          <a:off x="854710" y="2152015"/>
          <a:ext cx="10482580" cy="3783330"/>
        </p:xfrm>
        <a:graphic>
          <a:graphicData uri="http://schemas.openxmlformats.org/drawingml/2006/table">
            <a:tbl>
              <a:tblPr/>
              <a:tblGrid>
                <a:gridCol w="2243455"/>
                <a:gridCol w="3749675"/>
                <a:gridCol w="4489450"/>
              </a:tblGrid>
              <a:tr h="790575">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比较项目</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效率型供应商</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c>
                  <a:txBody>
                    <a:bodyPr/>
                    <a:p>
                      <a:pPr indent="0" algn="ctr">
                        <a:buNone/>
                      </a:pPr>
                      <a:r>
                        <a:rPr 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敏捷型供应商</a:t>
                      </a:r>
                      <a:endParaRPr lang="en-US"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4684D3"/>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4684D3"/>
                    </a:solidFill>
                  </a:tcPr>
                </a:tc>
              </a:tr>
              <a:tr h="49784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基本目标</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尽可能以最低成本供应较稳定的需求</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尽可能对不稳定的需求做出尽可能快的反应</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49911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生产目标</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尽量采用规模效益保持较高的平均利用率</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柔性生产配置富余的缓冲能力</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49847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库存目标</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实现高周转保持整条供应链的库存最低</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配置零部件或成品的缓冲库存</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49974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前置期目标</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在不增加成本的前提下压缩前置期</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积极投资以压缩前置期</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498475">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供应商选择依据</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主要根据成本和质量进行选择</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主要根据速度、灵活性和质量进行选择</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DDDDDD"/>
                      </a:solidFill>
                      <a:prstDash val="solid"/>
                      <a:headEnd type="none" w="med" len="med"/>
                      <a:tailEnd type="none" w="med" len="med"/>
                    </a:lnB>
                    <a:lnTlToBr>
                      <a:noFill/>
                    </a:lnTlToBr>
                    <a:lnBlToTr>
                      <a:noFill/>
                    </a:lnBlToTr>
                    <a:solidFill>
                      <a:srgbClr val="FFFFFF"/>
                    </a:solidFill>
                  </a:tcPr>
                </a:tc>
              </a:tr>
              <a:tr h="499110">
                <a:tc>
                  <a:txBody>
                    <a:bodyPr/>
                    <a:p>
                      <a:pPr indent="0" algn="ctr">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产品设计策略</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4684D3"/>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最大化绩效和最小化成本</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DDDDDD"/>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c>
                  <a:txBody>
                    <a:bodyPr/>
                    <a:p>
                      <a:pPr indent="0">
                        <a:buNone/>
                      </a:pPr>
                      <a:r>
                        <a:rPr 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使用模块设计，尽可能进行创新</a:t>
                      </a:r>
                      <a:endParaRPr lang="en-US"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DDDDD"/>
                      </a:solidFill>
                      <a:prstDash val="solid"/>
                      <a:headEnd type="none" w="med" len="med"/>
                      <a:tailEnd type="none" w="med" len="med"/>
                    </a:lnL>
                    <a:lnR w="12700" cap="flat" cmpd="sng">
                      <a:solidFill>
                        <a:srgbClr val="4684D3"/>
                      </a:solidFill>
                      <a:prstDash val="solid"/>
                      <a:headEnd type="none" w="med" len="med"/>
                      <a:tailEnd type="none" w="med" len="med"/>
                    </a:lnR>
                    <a:lnT w="12700" cap="flat" cmpd="sng">
                      <a:solidFill>
                        <a:srgbClr val="DDDDDD"/>
                      </a:solidFill>
                      <a:prstDash val="solid"/>
                      <a:headEnd type="none" w="med" len="med"/>
                      <a:tailEnd type="none" w="med" len="med"/>
                    </a:lnT>
                    <a:lnB w="12700" cap="flat" cmpd="sng">
                      <a:solidFill>
                        <a:srgbClr val="4684D3"/>
                      </a:solidFill>
                      <a:prstDash val="solid"/>
                      <a:headEnd type="none" w="med" len="med"/>
                      <a:tailEnd type="none" w="med" len="med"/>
                    </a:lnB>
                    <a:lnTlToBr>
                      <a:noFill/>
                    </a:lnTlToBr>
                    <a:lnBlToTr>
                      <a:noFill/>
                    </a:lnBlToTr>
                    <a:solidFill>
                      <a:srgbClr val="FFFFFF"/>
                    </a:solidFill>
                  </a:tcPr>
                </a:tc>
              </a:tr>
            </a:tbl>
          </a:graphicData>
        </a:graphic>
      </p:graphicFrame>
      <p:sp>
        <p:nvSpPr>
          <p:cNvPr id="6" name="文本框 5"/>
          <p:cNvSpPr txBox="1"/>
          <p:nvPr/>
        </p:nvSpPr>
        <p:spPr>
          <a:xfrm>
            <a:off x="4591050" y="5935345"/>
            <a:ext cx="3010535" cy="368300"/>
          </a:xfrm>
          <a:prstGeom prst="rect">
            <a:avLst/>
          </a:prstGeom>
          <a:noFill/>
          <a:ln w="9525">
            <a:noFill/>
          </a:ln>
        </p:spPr>
        <p:txBody>
          <a:bodyPr wrap="square">
            <a:spAutoFit/>
          </a:bodyPr>
          <a:p>
            <a:pPr indent="0"/>
            <a:r>
              <a:rPr lang="zh-CN" b="0">
                <a:ea typeface="宋体" panose="02010600030101010101" pitchFamily="2" charset="-122"/>
              </a:rPr>
              <a:t>供应链的特征类型分析</a:t>
            </a:r>
            <a:endParaRPr lang="zh-CN" altLang="en-US" b="0">
              <a:ea typeface="宋体" panose="02010600030101010101" pitchFamily="2" charset="-122"/>
            </a:endParaRPr>
          </a:p>
        </p:txBody>
      </p:sp>
      <p:sp>
        <p:nvSpPr>
          <p:cNvPr id="8" name="燕尾形 7"/>
          <p:cNvSpPr/>
          <p:nvPr userDrawn="1">
            <p:custDataLst>
              <p:tags r:id="rId3"/>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395730" y="157289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（一）基于产品的供应链设计策略</a:t>
            </a:r>
            <a:endParaRPr lang="zh-CN" altLang="en-US" sz="2400" b="1">
              <a:latin typeface="Calibri" panose="020F0502020204030204" charset="0"/>
              <a:ea typeface="宋体" panose="02010600030101010101" pitchFamily="2" charset="-122"/>
            </a:endParaRPr>
          </a:p>
        </p:txBody>
      </p:sp>
      <p:sp>
        <p:nvSpPr>
          <p:cNvPr id="6" name="文本框 5"/>
          <p:cNvSpPr txBox="1"/>
          <p:nvPr/>
        </p:nvSpPr>
        <p:spPr>
          <a:xfrm>
            <a:off x="3476625" y="5935345"/>
            <a:ext cx="4482465" cy="368300"/>
          </a:xfrm>
          <a:prstGeom prst="rect">
            <a:avLst/>
          </a:prstGeom>
          <a:noFill/>
          <a:ln w="9525">
            <a:noFill/>
          </a:ln>
        </p:spPr>
        <p:txBody>
          <a:bodyPr wrap="square">
            <a:spAutoFit/>
          </a:bodyPr>
          <a:p>
            <a:pPr indent="0"/>
            <a:r>
              <a:rPr lang="zh-CN" b="0">
                <a:ea typeface="宋体" panose="02010600030101010101" pitchFamily="2" charset="-122"/>
              </a:rPr>
              <a:t>两种不同类型产品在客户需求上的比较</a:t>
            </a:r>
            <a:endParaRPr lang="zh-CN" b="0">
              <a:ea typeface="宋体" panose="02010600030101010101" pitchFamily="2" charset="-122"/>
            </a:endParaRPr>
          </a:p>
        </p:txBody>
      </p:sp>
      <p:graphicFrame>
        <p:nvGraphicFramePr>
          <p:cNvPr id="3" name="表格 2"/>
          <p:cNvGraphicFramePr/>
          <p:nvPr>
            <p:custDataLst>
              <p:tags r:id="rId2"/>
            </p:custDataLst>
          </p:nvPr>
        </p:nvGraphicFramePr>
        <p:xfrm>
          <a:off x="1213485" y="2152015"/>
          <a:ext cx="9507855" cy="3460115"/>
        </p:xfrm>
        <a:graphic>
          <a:graphicData uri="http://schemas.openxmlformats.org/drawingml/2006/table">
            <a:tbl>
              <a:tblPr/>
              <a:tblGrid>
                <a:gridCol w="4760595"/>
                <a:gridCol w="2305685"/>
                <a:gridCol w="2441575"/>
              </a:tblGrid>
              <a:tr h="350520">
                <a:tc>
                  <a:txBody>
                    <a:bodyPr/>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需求特征</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c>
                  <a:txBody>
                    <a:bodyPr/>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功能性产品</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c>
                  <a:txBody>
                    <a:bodyPr/>
                    <a:p>
                      <a:pPr indent="0">
                        <a:buNone/>
                      </a:pPr>
                      <a:r>
                        <a:rPr 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创新性产品</a:t>
                      </a:r>
                      <a:endParaRPr lang="en-US"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17B2DF"/>
                      </a:solidFill>
                      <a:prstDash val="solid"/>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C6ECF9"/>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产品寿命周期</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长</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短</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17B2DF"/>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346075">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产品的需求稳定性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较稳定</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不稳定</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产品的需求预测性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可预测</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不可预测</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边际贡献</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产品多样性</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预测的平均边际利润率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预测的平均缺货率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预测的平均季节降价率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高</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EDFAFE"/>
                    </a:solidFill>
                  </a:tcPr>
                </a:tc>
              </a:tr>
              <a:tr h="34544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按订单生产的提前期</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C6ECF9"/>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长</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FFFFFF"/>
                    </a:solid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短</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C6ECF9"/>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17B2DF"/>
                      </a:solidFill>
                      <a:prstDash val="solid"/>
                      <a:headEnd type="none" w="med" len="med"/>
                      <a:tailEnd type="none" w="med" len="med"/>
                    </a:lnB>
                    <a:lnTlToBr>
                      <a:noFill/>
                    </a:lnTlToBr>
                    <a:lnBlToTr>
                      <a:noFill/>
                    </a:lnBlToTr>
                    <a:solidFill>
                      <a:srgbClr val="FFFFFF"/>
                    </a:solidFill>
                  </a:tcPr>
                </a:tc>
              </a:tr>
            </a:tbl>
          </a:graphicData>
        </a:graphic>
      </p:graphicFrame>
      <p:sp>
        <p:nvSpPr>
          <p:cNvPr id="4" name="燕尾形 3"/>
          <p:cNvSpPr/>
          <p:nvPr userDrawn="1">
            <p:custDataLst>
              <p:tags r:id="rId3"/>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395730" y="157289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（一）基于产品的供应链设计策略</a:t>
            </a:r>
            <a:endParaRPr lang="zh-CN" altLang="en-US" sz="2400" b="1">
              <a:latin typeface="Calibri" panose="020F0502020204030204" charset="0"/>
              <a:ea typeface="宋体" panose="02010600030101010101" pitchFamily="2" charset="-122"/>
            </a:endParaRPr>
          </a:p>
        </p:txBody>
      </p:sp>
      <p:sp>
        <p:nvSpPr>
          <p:cNvPr id="6" name="文本框 5"/>
          <p:cNvSpPr txBox="1"/>
          <p:nvPr/>
        </p:nvSpPr>
        <p:spPr>
          <a:xfrm>
            <a:off x="3769360" y="4909820"/>
            <a:ext cx="3128645" cy="368300"/>
          </a:xfrm>
          <a:prstGeom prst="rect">
            <a:avLst/>
          </a:prstGeom>
          <a:noFill/>
          <a:ln w="9525">
            <a:noFill/>
          </a:ln>
        </p:spPr>
        <p:txBody>
          <a:bodyPr wrap="square">
            <a:spAutoFit/>
          </a:bodyPr>
          <a:p>
            <a:pPr indent="0"/>
            <a:r>
              <a:rPr lang="zh-CN" b="0">
                <a:ea typeface="宋体" panose="02010600030101010101" pitchFamily="2" charset="-122"/>
              </a:rPr>
              <a:t>供应链设计与产品策略矩阵</a:t>
            </a:r>
            <a:endParaRPr lang="zh-CN" b="0">
              <a:ea typeface="宋体" panose="02010600030101010101" pitchFamily="2" charset="-122"/>
            </a:endParaRPr>
          </a:p>
        </p:txBody>
      </p:sp>
      <p:graphicFrame>
        <p:nvGraphicFramePr>
          <p:cNvPr id="2" name="表格 1"/>
          <p:cNvGraphicFramePr/>
          <p:nvPr>
            <p:custDataLst>
              <p:tags r:id="rId2"/>
            </p:custDataLst>
          </p:nvPr>
        </p:nvGraphicFramePr>
        <p:xfrm>
          <a:off x="2708910" y="2468880"/>
          <a:ext cx="5250180" cy="2080260"/>
        </p:xfrm>
        <a:graphic>
          <a:graphicData uri="http://schemas.openxmlformats.org/drawingml/2006/table">
            <a:tbl>
              <a:tblPr/>
              <a:tblGrid>
                <a:gridCol w="1747520"/>
                <a:gridCol w="1752600"/>
                <a:gridCol w="1750060"/>
              </a:tblGrid>
              <a:tr h="693420">
                <a:tc>
                  <a:txBody>
                    <a:bodyPr/>
                    <a:p>
                      <a:pPr indent="0" algn="ctr">
                        <a:buNone/>
                      </a:pP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BEEDB"/>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76BE76"/>
                      </a:solidFill>
                      <a:prstDash val="solid"/>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DBEEDB"/>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功能性产品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76BE76"/>
                      </a:solidFill>
                      <a:prstDash val="solid"/>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DBEEDB"/>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创新性产品</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DBEEDB"/>
                      </a:solidFill>
                      <a:prstDash val="solid"/>
                      <a:headEnd type="none" w="med" len="med"/>
                      <a:tailEnd type="none" w="med" len="med"/>
                    </a:lnR>
                    <a:lnT w="12700" cap="flat" cmpd="sng">
                      <a:solidFill>
                        <a:srgbClr val="76BE76"/>
                      </a:solidFill>
                      <a:prstDash val="solid"/>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DBEEDB"/>
                    </a:solidFill>
                  </a:tcPr>
                </a:tc>
              </a:tr>
              <a:tr h="6934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效率型供应链</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BEEDB"/>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76BE76"/>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匹配</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76BE76"/>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不匹配</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DBEEDB"/>
                      </a:solidFill>
                      <a:prstDash val="solid"/>
                      <a:headEnd type="none" w="med" len="med"/>
                      <a:tailEnd type="none" w="med" len="med"/>
                    </a:lnR>
                    <a:lnT w="12700" cap="flat" cmpd="sng">
                      <a:solidFill>
                        <a:srgbClr val="76BE76"/>
                      </a:solidFill>
                      <a:prstDash val="solid"/>
                      <a:headEnd type="none" w="med" len="med"/>
                      <a:tailEnd type="none" w="med" len="med"/>
                    </a:lnT>
                    <a:lnB w="12700" cap="flat" cmpd="sng">
                      <a:solidFill>
                        <a:srgbClr val="080000"/>
                      </a:solidFill>
                      <a:prstDash val="dot"/>
                      <a:headEnd type="none" w="med" len="med"/>
                      <a:tailEnd type="none" w="med" len="med"/>
                    </a:lnB>
                    <a:lnTlToBr>
                      <a:noFill/>
                    </a:lnTlToBr>
                    <a:lnBlToTr>
                      <a:noFill/>
                    </a:lnBlToTr>
                    <a:solidFill>
                      <a:srgbClr val="FFFFFF"/>
                    </a:solidFill>
                  </a:tcPr>
                </a:tc>
              </a:tr>
              <a:tr h="693420">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敏捷型供应链</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DBEEDB"/>
                      </a:solidFill>
                      <a:prstDash val="solid"/>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F2F9F2"/>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不匹配</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080000"/>
                      </a:solidFill>
                      <a:prstDash val="dot"/>
                      <a:headEnd type="none" w="med" len="med"/>
                      <a:tailEnd type="none" w="med" len="med"/>
                    </a:lnR>
                    <a:lnT w="12700" cap="flat" cmpd="sng">
                      <a:solidFill>
                        <a:srgbClr val="080000"/>
                      </a:solidFill>
                      <a:prstDash val="dot"/>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F2F9F2"/>
                    </a:solidFill>
                  </a:tcPr>
                </a:tc>
                <a:tc>
                  <a:txBody>
                    <a:bodyPr/>
                    <a:p>
                      <a:pPr indent="0" algn="ctr">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匹配</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dot"/>
                      <a:headEnd type="none" w="med" len="med"/>
                      <a:tailEnd type="none" w="med" len="med"/>
                    </a:lnL>
                    <a:lnR w="12700" cap="flat" cmpd="sng">
                      <a:solidFill>
                        <a:srgbClr val="DBEEDB"/>
                      </a:solidFill>
                      <a:prstDash val="solid"/>
                      <a:headEnd type="none" w="med" len="med"/>
                      <a:tailEnd type="none" w="med" len="med"/>
                    </a:lnR>
                    <a:lnT w="12700" cap="flat" cmpd="sng">
                      <a:solidFill>
                        <a:srgbClr val="080000"/>
                      </a:solidFill>
                      <a:prstDash val="dot"/>
                      <a:headEnd type="none" w="med" len="med"/>
                      <a:tailEnd type="none" w="med" len="med"/>
                    </a:lnT>
                    <a:lnB w="12700" cap="flat" cmpd="sng">
                      <a:solidFill>
                        <a:srgbClr val="76BE76"/>
                      </a:solidFill>
                      <a:prstDash val="solid"/>
                      <a:headEnd type="none" w="med" len="med"/>
                      <a:tailEnd type="none" w="med" len="med"/>
                    </a:lnB>
                    <a:lnTlToBr>
                      <a:noFill/>
                    </a:lnTlToBr>
                    <a:lnBlToTr>
                      <a:noFill/>
                    </a:lnBlToTr>
                    <a:solidFill>
                      <a:srgbClr val="F2F9F2"/>
                    </a:solidFill>
                  </a:tcPr>
                </a:tc>
              </a:tr>
            </a:tbl>
          </a:graphicData>
        </a:graphic>
      </p:graphicFrame>
      <p:sp>
        <p:nvSpPr>
          <p:cNvPr id="4" name="燕尾形 3"/>
          <p:cNvSpPr/>
          <p:nvPr userDrawn="1">
            <p:custDataLst>
              <p:tags r:id="rId3"/>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4"/>
    </p:custData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395730" y="1572895"/>
            <a:ext cx="6206490" cy="460375"/>
          </a:xfrm>
          <a:prstGeom prst="rect">
            <a:avLst/>
          </a:prstGeom>
          <a:noFill/>
          <a:ln w="9525">
            <a:noFill/>
          </a:ln>
        </p:spPr>
        <p:txBody>
          <a:bodyPr wrap="square">
            <a:spAutoFit/>
          </a:bodyPr>
          <a:p>
            <a:pPr indent="153035"/>
            <a:r>
              <a:rPr lang="zh-CN" sz="2400" b="1">
                <a:latin typeface="Calibri" panose="020F0502020204030204" charset="0"/>
                <a:ea typeface="宋体" panose="02010600030101010101" pitchFamily="2" charset="-122"/>
              </a:rPr>
              <a:t>（二）基于价值链的供应链设计策略</a:t>
            </a:r>
            <a:endParaRPr lang="zh-CN" sz="2400" b="1">
              <a:latin typeface="Calibri" panose="020F0502020204030204" charset="0"/>
              <a:ea typeface="宋体" panose="02010600030101010101" pitchFamily="2" charset="-122"/>
            </a:endParaRPr>
          </a:p>
        </p:txBody>
      </p:sp>
      <p:sp>
        <p:nvSpPr>
          <p:cNvPr id="6" name="文本框 5"/>
          <p:cNvSpPr txBox="1"/>
          <p:nvPr/>
        </p:nvSpPr>
        <p:spPr>
          <a:xfrm>
            <a:off x="4591050" y="5935345"/>
            <a:ext cx="3010535" cy="368300"/>
          </a:xfrm>
          <a:prstGeom prst="rect">
            <a:avLst/>
          </a:prstGeom>
          <a:noFill/>
          <a:ln w="9525">
            <a:noFill/>
          </a:ln>
        </p:spPr>
        <p:txBody>
          <a:bodyPr wrap="square">
            <a:spAutoFit/>
          </a:bodyPr>
          <a:p>
            <a:pPr indent="0"/>
            <a:r>
              <a:rPr lang="zh-CN" b="0">
                <a:ea typeface="宋体" panose="02010600030101010101" pitchFamily="2" charset="-122"/>
              </a:rPr>
              <a:t>波特的“价值链分析法”</a:t>
            </a:r>
            <a:endParaRPr lang="zh-CN" b="0">
              <a:ea typeface="宋体" panose="02010600030101010101" pitchFamily="2" charset="-122"/>
            </a:endParaRPr>
          </a:p>
        </p:txBody>
      </p:sp>
      <p:pic>
        <p:nvPicPr>
          <p:cNvPr id="192" name="图片 192" descr="C:\Users\wangke\AppData\Local\Temp\WeChat Files\718c78ef8c9c36c3fe0df730b79db92.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1975485" y="2170430"/>
            <a:ext cx="7724140" cy="3628390"/>
          </a:xfrm>
          <a:prstGeom prst="rect">
            <a:avLst/>
          </a:prstGeom>
          <a:noFill/>
          <a:ln>
            <a:noFill/>
          </a:ln>
        </p:spPr>
      </p:pic>
      <p:sp>
        <p:nvSpPr>
          <p:cNvPr id="3" name="燕尾形 2"/>
          <p:cNvSpPr/>
          <p:nvPr userDrawn="1">
            <p:custDataLst>
              <p:tags r:id="rId4"/>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5600" y="78740"/>
            <a:ext cx="3246120" cy="706755"/>
          </a:xfrm>
          <a:prstGeom prst="rect">
            <a:avLst/>
          </a:prstGeom>
          <a:noFill/>
          <a:ln>
            <a:noFill/>
          </a:ln>
        </p:spPr>
        <p:txBody>
          <a:bodyPr wrap="none" rtlCol="0" anchor="t">
            <a:spAutoFit/>
          </a:bodyPr>
          <a:lstStyle/>
          <a:p>
            <a:pPr algn="ctr"/>
            <a:r>
              <a:rPr lang="zh-CN" altLang="en-US" sz="4000" b="1">
                <a:solidFill>
                  <a:schemeClr val="bg1"/>
                </a:solidFill>
                <a:effectLst>
                  <a:outerShdw blurRad="38100" dist="19050" dir="2700000" algn="tl" rotWithShape="0">
                    <a:schemeClr val="dk1">
                      <a:alpha val="40000"/>
                    </a:schemeClr>
                  </a:outerShdw>
                </a:effectLst>
              </a:rPr>
              <a:t>本章教学目标</a:t>
            </a:r>
            <a:endParaRPr lang="zh-CN" altLang="en-US" sz="4000" b="1">
              <a:solidFill>
                <a:schemeClr val="bg1"/>
              </a:solidFill>
              <a:effectLst>
                <a:outerShdw blurRad="38100" dist="19050" dir="2700000" algn="tl" rotWithShape="0">
                  <a:schemeClr val="dk1">
                    <a:alpha val="40000"/>
                  </a:schemeClr>
                </a:outerShdw>
              </a:effectLst>
            </a:endParaRPr>
          </a:p>
        </p:txBody>
      </p:sp>
      <p:grpSp>
        <p:nvGrpSpPr>
          <p:cNvPr id="52" name="组合 51"/>
          <p:cNvGrpSpPr/>
          <p:nvPr/>
        </p:nvGrpSpPr>
        <p:grpSpPr>
          <a:xfrm>
            <a:off x="3906520" y="1041284"/>
            <a:ext cx="4158615" cy="5870056"/>
            <a:chOff x="7233795" y="2718065"/>
            <a:chExt cx="1774385" cy="4037682"/>
          </a:xfrm>
        </p:grpSpPr>
        <p:sp>
          <p:nvSpPr>
            <p:cNvPr id="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28" name="Rektangel 60"/>
            <p:cNvSpPr>
              <a:spLocks noChangeArrowheads="1"/>
            </p:cNvSpPr>
            <p:nvPr/>
          </p:nvSpPr>
          <p:spPr bwMode="auto">
            <a:xfrm>
              <a:off x="7393650" y="3443995"/>
              <a:ext cx="1614530" cy="2806317"/>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1．能够结合实际案例分析企业供应链的结构模型；</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2．能够及时准确发现供应链设计中存在的问题；</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3．能够收集、整理、分析信息并参与到供应链的设计重；</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4．能够对供应链进行优化，提出合理的解决方案。</a:t>
              </a:r>
              <a:endParaRPr sz="2000" kern="0" dirty="0">
                <a:solidFill>
                  <a:prstClr val="black">
                    <a:lumMod val="85000"/>
                    <a:lumOff val="15000"/>
                  </a:prstClr>
                </a:solidFill>
                <a:latin typeface="微软雅黑" panose="020B0503020204020204" charset="-122"/>
              </a:endParaRPr>
            </a:p>
          </p:txBody>
        </p:sp>
        <p:sp>
          <p:nvSpPr>
            <p:cNvPr id="29"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30" name="AutoShape 12"/>
            <p:cNvSpPr>
              <a:spLocks noChangeArrowheads="1"/>
            </p:cNvSpPr>
            <p:nvPr/>
          </p:nvSpPr>
          <p:spPr bwMode="gray">
            <a:xfrm>
              <a:off x="7484298"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技能目标</a:t>
              </a:r>
              <a:endParaRPr lang="zh-CN" altLang="en-US" sz="2000" b="1" dirty="0">
                <a:solidFill>
                  <a:schemeClr val="dk1"/>
                </a:solidFill>
                <a:latin typeface="微软雅黑" panose="020B0503020204020204" charset="-122"/>
                <a:ea typeface="微软雅黑" panose="020B0503020204020204" charset="-122"/>
              </a:endParaRPr>
            </a:p>
          </p:txBody>
        </p:sp>
      </p:grpSp>
      <p:grpSp>
        <p:nvGrpSpPr>
          <p:cNvPr id="50" name="组合 49"/>
          <p:cNvGrpSpPr/>
          <p:nvPr/>
        </p:nvGrpSpPr>
        <p:grpSpPr>
          <a:xfrm>
            <a:off x="179070" y="1052266"/>
            <a:ext cx="3714115" cy="5859709"/>
            <a:chOff x="1315209" y="2736296"/>
            <a:chExt cx="1709807" cy="4030547"/>
          </a:xfrm>
        </p:grpSpPr>
        <p:sp>
          <p:nvSpPr>
            <p:cNvPr id="7" name="Ellipse 71"/>
            <p:cNvSpPr/>
            <p:nvPr/>
          </p:nvSpPr>
          <p:spPr bwMode="auto">
            <a:xfrm>
              <a:off x="1315209" y="6567964"/>
              <a:ext cx="1709807" cy="198879"/>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lIns="91414" tIns="45707" rIns="91414" bIns="45707"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45" name="Rektangel 68"/>
            <p:cNvSpPr/>
            <p:nvPr/>
          </p:nvSpPr>
          <p:spPr bwMode="auto">
            <a:xfrm>
              <a:off x="1371411" y="3274359"/>
              <a:ext cx="1627188" cy="1016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gradFill>
                  <a:gsLst>
                    <a:gs pos="0">
                      <a:srgbClr val="003300"/>
                    </a:gs>
                    <a:gs pos="50000">
                      <a:srgbClr val="003300"/>
                    </a:gs>
                    <a:gs pos="100000">
                      <a:srgbClr val="00B050"/>
                    </a:gs>
                  </a:gsLst>
                  <a:lin ang="5400000" scaled="0"/>
                </a:gradFill>
              </a:endParaRPr>
            </a:p>
          </p:txBody>
        </p:sp>
        <p:sp>
          <p:nvSpPr>
            <p:cNvPr id="46" name="Rektangel 69"/>
            <p:cNvSpPr/>
            <p:nvPr/>
          </p:nvSpPr>
          <p:spPr bwMode="auto">
            <a:xfrm>
              <a:off x="1369824" y="3361671"/>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43" name="Rektangel 70"/>
            <p:cNvSpPr>
              <a:spLocks noChangeArrowheads="1"/>
            </p:cNvSpPr>
            <p:nvPr/>
          </p:nvSpPr>
          <p:spPr bwMode="auto">
            <a:xfrm>
              <a:off x="1369874" y="3456544"/>
              <a:ext cx="1627079" cy="2778351"/>
            </a:xfrm>
            <a:prstGeom prst="rect">
              <a:avLst/>
            </a:prstGeom>
            <a:noFill/>
            <a:ln w="9525">
              <a:noFill/>
              <a:miter lim="800000"/>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schemeClr val="tx1">
                      <a:lumMod val="85000"/>
                      <a:lumOff val="15000"/>
                    </a:schemeClr>
                  </a:solidFill>
                  <a:latin typeface="微软雅黑" panose="020B0503020204020204" charset="-122"/>
                </a:rPr>
                <a:t>1．了解供应链及智慧供应链基本体系框架；</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2．理解供应链的结构模型种类；</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3．了解供应链的设计原则、设计策略和设计步骤；</a:t>
              </a:r>
              <a:endParaRPr sz="2000" kern="0" dirty="0">
                <a:solidFill>
                  <a:schemeClr val="tx1">
                    <a:lumMod val="85000"/>
                    <a:lumOff val="15000"/>
                  </a:schemeClr>
                </a:solidFill>
                <a:latin typeface="微软雅黑" panose="020B0503020204020204" charset="-122"/>
              </a:endParaRPr>
            </a:p>
            <a:p>
              <a:pPr lvl="0" defTabSz="916940">
                <a:lnSpc>
                  <a:spcPct val="150000"/>
                </a:lnSpc>
                <a:defRPr/>
              </a:pPr>
              <a:r>
                <a:rPr sz="2000" kern="0" dirty="0">
                  <a:solidFill>
                    <a:schemeClr val="tx1">
                      <a:lumMod val="85000"/>
                      <a:lumOff val="15000"/>
                    </a:schemeClr>
                  </a:solidFill>
                  <a:latin typeface="微软雅黑" panose="020B0503020204020204" charset="-122"/>
                </a:rPr>
                <a:t>4．熟悉供应链的优化方法。</a:t>
              </a:r>
              <a:endParaRPr sz="2000" kern="0" dirty="0">
                <a:solidFill>
                  <a:schemeClr val="tx1">
                    <a:lumMod val="85000"/>
                    <a:lumOff val="15000"/>
                  </a:schemeClr>
                </a:solidFill>
                <a:latin typeface="微软雅黑" panose="020B0503020204020204" charset="-122"/>
              </a:endParaRPr>
            </a:p>
          </p:txBody>
        </p:sp>
        <p:sp>
          <p:nvSpPr>
            <p:cNvPr id="44" name="AutoShape 12"/>
            <p:cNvSpPr>
              <a:spLocks noChangeArrowheads="1"/>
            </p:cNvSpPr>
            <p:nvPr/>
          </p:nvSpPr>
          <p:spPr bwMode="gray">
            <a:xfrm>
              <a:off x="1525352" y="2736296"/>
              <a:ext cx="1289096" cy="457277"/>
            </a:xfrm>
            <a:prstGeom prst="roundRect">
              <a:avLst>
                <a:gd name="adj" fmla="val 16667"/>
              </a:avLst>
            </a:prstGeom>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tx1"/>
                  </a:solidFill>
                  <a:latin typeface="微软雅黑" panose="020B0503020204020204" charset="-122"/>
                  <a:ea typeface="微软雅黑" panose="020B0503020204020204" charset="-122"/>
                </a:rPr>
                <a:t>知识目标</a:t>
              </a:r>
              <a:endParaRPr lang="zh-CN" altLang="en-US" sz="2000" b="1" dirty="0">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a:xfrm>
            <a:off x="8016875" y="1041284"/>
            <a:ext cx="4158615" cy="5870056"/>
            <a:chOff x="7233795" y="2718065"/>
            <a:chExt cx="1774385" cy="4037682"/>
          </a:xfrm>
        </p:grpSpPr>
        <p:sp>
          <p:nvSpPr>
            <p:cNvPr id="15" name="Rektangel 58"/>
            <p:cNvSpPr/>
            <p:nvPr/>
          </p:nvSpPr>
          <p:spPr bwMode="auto">
            <a:xfrm>
              <a:off x="7316345" y="3263247"/>
              <a:ext cx="1627188" cy="101600"/>
            </a:xfrm>
            <a:prstGeom prst="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endParaRPr lang="zh-CN" altLang="zh-CN">
                <a:solidFill>
                  <a:srgbClr val="FFFFFF"/>
                </a:solidFill>
                <a:ea typeface="+mn-ea"/>
              </a:endParaRPr>
            </a:p>
          </p:txBody>
        </p:sp>
        <p:sp>
          <p:nvSpPr>
            <p:cNvPr id="16" name="Rektangel 59"/>
            <p:cNvSpPr/>
            <p:nvPr/>
          </p:nvSpPr>
          <p:spPr bwMode="auto">
            <a:xfrm>
              <a:off x="7314758" y="3350996"/>
              <a:ext cx="1628775" cy="2887663"/>
            </a:xfrm>
            <a:prstGeom prst="rect">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lstStyle/>
            <a:p>
              <a:pPr algn="ctr" defTabSz="914400" fontAlgn="base">
                <a:spcBef>
                  <a:spcPct val="0"/>
                </a:spcBef>
                <a:spcAft>
                  <a:spcPct val="0"/>
                </a:spcAft>
              </a:pPr>
              <a:endParaRPr lang="zh-CN" altLang="zh-CN" sz="2800" b="1" kern="0">
                <a:solidFill>
                  <a:schemeClr val="accent4"/>
                </a:solidFill>
              </a:endParaRPr>
            </a:p>
          </p:txBody>
        </p:sp>
        <p:sp>
          <p:nvSpPr>
            <p:cNvPr id="17" name="Rektangel 60"/>
            <p:cNvSpPr>
              <a:spLocks noChangeArrowheads="1"/>
            </p:cNvSpPr>
            <p:nvPr/>
          </p:nvSpPr>
          <p:spPr bwMode="auto">
            <a:xfrm>
              <a:off x="7393650" y="3452730"/>
              <a:ext cx="1614530" cy="2480042"/>
            </a:xfrm>
            <a:prstGeom prst="rect">
              <a:avLst/>
            </a:prstGeom>
            <a:noFill/>
            <a:ln w="9525">
              <a:noFill/>
              <a:miter lim="800000"/>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16940">
                <a:lnSpc>
                  <a:spcPct val="150000"/>
                </a:lnSpc>
                <a:defRPr/>
              </a:pPr>
              <a:r>
                <a:rPr sz="2000" kern="0" dirty="0">
                  <a:solidFill>
                    <a:prstClr val="black">
                      <a:lumMod val="85000"/>
                      <a:lumOff val="15000"/>
                    </a:prstClr>
                  </a:solidFill>
                  <a:latin typeface="微软雅黑" panose="020B0503020204020204" charset="-122"/>
                </a:rPr>
                <a:t>1．坚定中国特色社会主义道路自信、理论自信和制度自信；</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2．供应链视角下理解人类命运共同体；</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3．树立社会责任感及职业精神；</a:t>
              </a:r>
              <a:endParaRPr sz="2000" kern="0" dirty="0">
                <a:solidFill>
                  <a:prstClr val="black">
                    <a:lumMod val="85000"/>
                    <a:lumOff val="15000"/>
                  </a:prstClr>
                </a:solidFill>
                <a:latin typeface="微软雅黑" panose="020B0503020204020204" charset="-122"/>
              </a:endParaRPr>
            </a:p>
            <a:p>
              <a:pPr lvl="0" defTabSz="916940">
                <a:lnSpc>
                  <a:spcPct val="150000"/>
                </a:lnSpc>
                <a:defRPr/>
              </a:pPr>
              <a:r>
                <a:rPr sz="2000" kern="0" dirty="0">
                  <a:solidFill>
                    <a:prstClr val="black">
                      <a:lumMod val="85000"/>
                      <a:lumOff val="15000"/>
                    </a:prstClr>
                  </a:solidFill>
                  <a:latin typeface="微软雅黑" panose="020B0503020204020204" charset="-122"/>
                </a:rPr>
                <a:t>4．培养权衡取舍与辩证思维。</a:t>
              </a:r>
              <a:endParaRPr sz="2000" kern="0" dirty="0">
                <a:solidFill>
                  <a:prstClr val="black">
                    <a:lumMod val="85000"/>
                    <a:lumOff val="15000"/>
                  </a:prstClr>
                </a:solidFill>
                <a:latin typeface="微软雅黑" panose="020B0503020204020204" charset="-122"/>
              </a:endParaRPr>
            </a:p>
          </p:txBody>
        </p:sp>
        <p:sp>
          <p:nvSpPr>
            <p:cNvPr id="18" name="Ellipse 61"/>
            <p:cNvSpPr/>
            <p:nvPr/>
          </p:nvSpPr>
          <p:spPr bwMode="auto">
            <a:xfrm>
              <a:off x="7233795" y="6556862"/>
              <a:ext cx="1709738" cy="198885"/>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zh-CN">
                <a:solidFill>
                  <a:srgbClr val="FFFFFF"/>
                </a:solidFill>
              </a:endParaRPr>
            </a:p>
          </p:txBody>
        </p:sp>
        <p:sp>
          <p:nvSpPr>
            <p:cNvPr id="19" name="AutoShape 12"/>
            <p:cNvSpPr>
              <a:spLocks noChangeArrowheads="1"/>
            </p:cNvSpPr>
            <p:nvPr/>
          </p:nvSpPr>
          <p:spPr bwMode="gray">
            <a:xfrm>
              <a:off x="7446366" y="2718065"/>
              <a:ext cx="1289121" cy="457215"/>
            </a:xfrm>
            <a:prstGeom prst="roundRect">
              <a:avLst>
                <a:gd name="adj" fmla="val 16667"/>
              </a:avLst>
            </a:prstGeom>
            <a:ln>
              <a:solidFill>
                <a:schemeClr val="accent5"/>
              </a:solidFill>
            </a:ln>
            <a:effectLst>
              <a:innerShdw blurRad="63500" dist="50800" dir="16200000">
                <a:prstClr val="black">
                  <a:alpha val="50000"/>
                </a:prstClr>
              </a:innerShdw>
            </a:effectLst>
          </p:spPr>
          <p:style>
            <a:lnRef idx="2">
              <a:schemeClr val="accent1"/>
            </a:lnRef>
            <a:fillRef idx="1">
              <a:schemeClr val="lt1"/>
            </a:fillRef>
            <a:effectRef idx="0">
              <a:schemeClr val="accent1"/>
            </a:effectRef>
            <a:fontRef idx="minor">
              <a:schemeClr val="dk1"/>
            </a:fontRef>
          </p:style>
          <p:txBody>
            <a:bodyPr wrap="none" anchor="ctr"/>
            <a:lstStyle/>
            <a:p>
              <a:pPr algn="ctr"/>
              <a:r>
                <a:rPr lang="zh-CN" altLang="en-US" sz="2000" b="1" dirty="0">
                  <a:solidFill>
                    <a:schemeClr val="dk1"/>
                  </a:solidFill>
                  <a:latin typeface="微软雅黑" panose="020B0503020204020204" charset="-122"/>
                  <a:ea typeface="微软雅黑" panose="020B0503020204020204" charset="-122"/>
                </a:rPr>
                <a:t>素养目标</a:t>
              </a:r>
              <a:endParaRPr lang="zh-CN" altLang="en-US" sz="2000" b="1" dirty="0">
                <a:solidFill>
                  <a:schemeClr val="dk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805815" y="931545"/>
            <a:ext cx="447294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三、供应链设计的策略方法</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1395730" y="1572895"/>
            <a:ext cx="6206490" cy="460375"/>
          </a:xfrm>
          <a:prstGeom prst="rect">
            <a:avLst/>
          </a:prstGeom>
          <a:noFill/>
          <a:ln w="9525">
            <a:noFill/>
          </a:ln>
        </p:spPr>
        <p:txBody>
          <a:bodyPr wrap="square">
            <a:spAutoFit/>
          </a:bodyPr>
          <a:p>
            <a:pPr indent="153035"/>
            <a:r>
              <a:rPr lang="zh-CN" sz="2400" b="1">
                <a:latin typeface="Calibri" panose="020F0502020204030204" charset="0"/>
                <a:ea typeface="宋体" panose="02010600030101010101" pitchFamily="2" charset="-122"/>
              </a:rPr>
              <a:t>（二）基于价值链的供应链设计策略</a:t>
            </a:r>
            <a:endParaRPr lang="zh-CN" sz="2400" b="1">
              <a:latin typeface="Calibri" panose="020F0502020204030204" charset="0"/>
              <a:ea typeface="宋体" panose="02010600030101010101" pitchFamily="2" charset="-122"/>
            </a:endParaRPr>
          </a:p>
        </p:txBody>
      </p:sp>
      <p:pic>
        <p:nvPicPr>
          <p:cNvPr id="193" name="图片 193" descr="C:\Users\wangke\AppData\Local\Temp\WeChat Files\948bcb6da22338bb657879a24c33934.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1541780" y="2064385"/>
            <a:ext cx="4331970" cy="4147820"/>
          </a:xfrm>
          <a:prstGeom prst="rect">
            <a:avLst/>
          </a:prstGeom>
          <a:noFill/>
          <a:ln>
            <a:noFill/>
          </a:ln>
        </p:spPr>
      </p:pic>
      <p:sp>
        <p:nvSpPr>
          <p:cNvPr id="4" name="矩形 3"/>
          <p:cNvSpPr/>
          <p:nvPr>
            <p:custDataLst>
              <p:tags r:id="rId4"/>
            </p:custDataLst>
          </p:nvPr>
        </p:nvSpPr>
        <p:spPr>
          <a:xfrm>
            <a:off x="7171253" y="2160817"/>
            <a:ext cx="4804381" cy="420514"/>
          </a:xfrm>
          <a:prstGeom prst="rect">
            <a:avLst/>
          </a:prstGeom>
        </p:spPr>
        <p:txBody>
          <a:bodyPr wrap="square">
            <a:normAutofit/>
          </a:bodyPr>
          <a:p>
            <a:pPr marL="0" indent="0" algn="l">
              <a:lnSpc>
                <a:spcPct val="100000"/>
              </a:lnSpc>
              <a:spcBef>
                <a:spcPts val="0"/>
              </a:spcBef>
              <a:spcAft>
                <a:spcPts val="0"/>
              </a:spcAft>
              <a:buSzPct val="100000"/>
            </a:pPr>
            <a:r>
              <a:rPr lang="zh-CN" sz="2000">
                <a:solidFill>
                  <a:schemeClr val="accent1"/>
                </a:solidFill>
                <a:latin typeface="+mj-lt"/>
                <a:ea typeface="+mj-ea"/>
                <a:cs typeface="+mj-cs"/>
              </a:rPr>
              <a:t>第一层的表现形式</a:t>
            </a:r>
            <a:endParaRPr lang="zh-CN" sz="2000">
              <a:solidFill>
                <a:schemeClr val="accent1"/>
              </a:solidFill>
              <a:latin typeface="+mj-lt"/>
              <a:ea typeface="+mj-ea"/>
              <a:cs typeface="+mj-cs"/>
            </a:endParaRPr>
          </a:p>
        </p:txBody>
      </p:sp>
      <p:sp>
        <p:nvSpPr>
          <p:cNvPr id="11" name="矩形 10"/>
          <p:cNvSpPr/>
          <p:nvPr>
            <p:custDataLst>
              <p:tags r:id="rId5"/>
            </p:custDataLst>
          </p:nvPr>
        </p:nvSpPr>
        <p:spPr>
          <a:xfrm>
            <a:off x="7099407" y="2050699"/>
            <a:ext cx="71846" cy="1388155"/>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rgbClr val="FFFFFF"/>
              </a:solidFill>
              <a:sym typeface="Arial" panose="020B0604020202020204" pitchFamily="34" charset="0"/>
            </a:endParaRPr>
          </a:p>
        </p:txBody>
      </p:sp>
      <p:sp>
        <p:nvSpPr>
          <p:cNvPr id="12" name="矩形 11"/>
          <p:cNvSpPr/>
          <p:nvPr>
            <p:custDataLst>
              <p:tags r:id="rId6"/>
            </p:custDataLst>
          </p:nvPr>
        </p:nvSpPr>
        <p:spPr>
          <a:xfrm>
            <a:off x="7171253" y="2737560"/>
            <a:ext cx="4804381" cy="679291"/>
          </a:xfrm>
          <a:prstGeom prst="rect">
            <a:avLst/>
          </a:prstGeom>
        </p:spPr>
        <p:txBody>
          <a:bodyPr wrap="square">
            <a:normAutofit/>
          </a:bodyPr>
          <a:p>
            <a:pPr marL="0" lvl="0" indent="0" algn="just">
              <a:lnSpc>
                <a:spcPct val="100000"/>
              </a:lnSpc>
              <a:spcBef>
                <a:spcPts val="0"/>
              </a:spcBef>
              <a:spcAft>
                <a:spcPts val="0"/>
              </a:spcAft>
              <a:buSzPct val="100000"/>
            </a:pPr>
            <a:r>
              <a:rPr lang="zh-CN">
                <a:solidFill>
                  <a:schemeClr val="tx1"/>
                </a:solidFill>
              </a:rPr>
              <a:t>企业内没有任何形式的集成。</a:t>
            </a:r>
            <a:endParaRPr lang="zh-CN">
              <a:solidFill>
                <a:schemeClr val="tx1"/>
              </a:solidFill>
            </a:endParaRPr>
          </a:p>
        </p:txBody>
      </p:sp>
      <p:cxnSp>
        <p:nvCxnSpPr>
          <p:cNvPr id="13" name="直接连接符 12"/>
          <p:cNvCxnSpPr/>
          <p:nvPr>
            <p:custDataLst>
              <p:tags r:id="rId7"/>
            </p:custDataLst>
          </p:nvPr>
        </p:nvCxnSpPr>
        <p:spPr>
          <a:xfrm>
            <a:off x="7275630" y="2665295"/>
            <a:ext cx="4540280" cy="0"/>
          </a:xfrm>
          <a:prstGeom prst="line">
            <a:avLst/>
          </a:prstGeom>
          <a:ln w="19050">
            <a:solidFill>
              <a:schemeClr val="tx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 name="文本框 13"/>
          <p:cNvSpPr txBox="1"/>
          <p:nvPr>
            <p:custDataLst>
              <p:tags r:id="rId8"/>
            </p:custDataLst>
          </p:nvPr>
        </p:nvSpPr>
        <p:spPr>
          <a:xfrm rot="16200000">
            <a:off x="5875731" y="2285650"/>
            <a:ext cx="1160992" cy="1100875"/>
          </a:xfrm>
          <a:prstGeom prst="rect">
            <a:avLst/>
          </a:prstGeom>
          <a:noFill/>
        </p:spPr>
        <p:txBody>
          <a:bodyPr vert="eaVert" wrap="square" lIns="0" tIns="0" rIns="0" bIns="0" rtlCol="0">
            <a:normAutofit/>
          </a:bodyPr>
          <a:p>
            <a:pPr algn="ctr"/>
            <a:r>
              <a:rPr lang="en-US" altLang="zh-CN" sz="4800" b="1" dirty="0">
                <a:solidFill>
                  <a:schemeClr val="accent1"/>
                </a:solidFill>
                <a:sym typeface="Arial" panose="020B0604020202020204" pitchFamily="34" charset="0"/>
              </a:rPr>
              <a:t>01</a:t>
            </a:r>
            <a:endParaRPr lang="zh-CN" altLang="en-US" sz="4800" b="1" dirty="0">
              <a:solidFill>
                <a:schemeClr val="accent1"/>
              </a:solidFill>
              <a:sym typeface="Arial" panose="020B0604020202020204" pitchFamily="34" charset="0"/>
            </a:endParaRPr>
          </a:p>
        </p:txBody>
      </p:sp>
      <p:sp>
        <p:nvSpPr>
          <p:cNvPr id="19" name="矩形 18"/>
          <p:cNvSpPr/>
          <p:nvPr>
            <p:custDataLst>
              <p:tags r:id="rId9"/>
            </p:custDataLst>
          </p:nvPr>
        </p:nvSpPr>
        <p:spPr>
          <a:xfrm>
            <a:off x="7171461" y="3728478"/>
            <a:ext cx="4804381" cy="420513"/>
          </a:xfrm>
          <a:prstGeom prst="rect">
            <a:avLst/>
          </a:prstGeom>
        </p:spPr>
        <p:txBody>
          <a:bodyPr wrap="square">
            <a:normAutofit/>
          </a:bodyPr>
          <a:p>
            <a:pPr marL="0" indent="0" algn="l">
              <a:lnSpc>
                <a:spcPct val="100000"/>
              </a:lnSpc>
              <a:spcBef>
                <a:spcPts val="0"/>
              </a:spcBef>
              <a:spcAft>
                <a:spcPts val="0"/>
              </a:spcAft>
              <a:buSzPct val="100000"/>
            </a:pPr>
            <a:r>
              <a:rPr lang="zh-CN" altLang="en-US" sz="2000">
                <a:solidFill>
                  <a:schemeClr val="accent3"/>
                </a:solidFill>
                <a:latin typeface="+mj-lt"/>
                <a:ea typeface="+mj-ea"/>
                <a:cs typeface="+mj-cs"/>
              </a:rPr>
              <a:t>第二层的表现形式</a:t>
            </a:r>
            <a:endParaRPr lang="zh-CN" altLang="en-US" sz="2000">
              <a:solidFill>
                <a:schemeClr val="accent3"/>
              </a:solidFill>
              <a:latin typeface="+mj-lt"/>
              <a:ea typeface="+mj-ea"/>
              <a:cs typeface="+mj-cs"/>
            </a:endParaRPr>
          </a:p>
        </p:txBody>
      </p:sp>
      <p:sp>
        <p:nvSpPr>
          <p:cNvPr id="20" name="矩形 19"/>
          <p:cNvSpPr/>
          <p:nvPr>
            <p:custDataLst>
              <p:tags r:id="rId10"/>
            </p:custDataLst>
          </p:nvPr>
        </p:nvSpPr>
        <p:spPr>
          <a:xfrm>
            <a:off x="7099616" y="3618360"/>
            <a:ext cx="71846" cy="1388154"/>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rgbClr val="FFFFFF"/>
              </a:solidFill>
              <a:sym typeface="Arial" panose="020B0604020202020204" pitchFamily="34" charset="0"/>
            </a:endParaRPr>
          </a:p>
        </p:txBody>
      </p:sp>
      <p:sp>
        <p:nvSpPr>
          <p:cNvPr id="21" name="矩形 20"/>
          <p:cNvSpPr/>
          <p:nvPr>
            <p:custDataLst>
              <p:tags r:id="rId11"/>
            </p:custDataLst>
          </p:nvPr>
        </p:nvSpPr>
        <p:spPr>
          <a:xfrm>
            <a:off x="7171461" y="4345265"/>
            <a:ext cx="4804381" cy="679290"/>
          </a:xfrm>
          <a:prstGeom prst="rect">
            <a:avLst/>
          </a:prstGeom>
        </p:spPr>
        <p:txBody>
          <a:bodyPr wrap="square">
            <a:normAutofit/>
          </a:bodyPr>
          <a:p>
            <a:pPr marL="0" lvl="0" indent="0" algn="just">
              <a:lnSpc>
                <a:spcPct val="100000"/>
              </a:lnSpc>
              <a:spcBef>
                <a:spcPts val="0"/>
              </a:spcBef>
              <a:spcAft>
                <a:spcPts val="0"/>
              </a:spcAft>
              <a:buSzPct val="100000"/>
            </a:pPr>
            <a:r>
              <a:rPr lang="zh-CN" altLang="en-US">
                <a:solidFill>
                  <a:schemeClr val="tx1"/>
                </a:solidFill>
              </a:rPr>
              <a:t>企业实现内部集成。</a:t>
            </a:r>
            <a:endParaRPr lang="zh-CN" altLang="en-US">
              <a:solidFill>
                <a:schemeClr val="tx1"/>
              </a:solidFill>
            </a:endParaRPr>
          </a:p>
        </p:txBody>
      </p:sp>
      <p:cxnSp>
        <p:nvCxnSpPr>
          <p:cNvPr id="15" name="直接连接符 14"/>
          <p:cNvCxnSpPr/>
          <p:nvPr>
            <p:custDataLst>
              <p:tags r:id="rId12"/>
            </p:custDataLst>
          </p:nvPr>
        </p:nvCxnSpPr>
        <p:spPr>
          <a:xfrm>
            <a:off x="7275839" y="4232956"/>
            <a:ext cx="4540280" cy="0"/>
          </a:xfrm>
          <a:prstGeom prst="line">
            <a:avLst/>
          </a:prstGeom>
          <a:ln w="19050">
            <a:solidFill>
              <a:schemeClr val="tx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3"/>
            </p:custDataLst>
          </p:nvPr>
        </p:nvSpPr>
        <p:spPr>
          <a:xfrm rot="16200000">
            <a:off x="5875731" y="3853492"/>
            <a:ext cx="1160992" cy="1100875"/>
          </a:xfrm>
          <a:prstGeom prst="rect">
            <a:avLst/>
          </a:prstGeom>
          <a:noFill/>
        </p:spPr>
        <p:txBody>
          <a:bodyPr vert="eaVert" wrap="square" lIns="0" tIns="0" rIns="0" bIns="0" rtlCol="0">
            <a:normAutofit/>
          </a:bodyPr>
          <a:p>
            <a:pPr algn="ctr"/>
            <a:r>
              <a:rPr lang="en-US" altLang="zh-CN" sz="4800" b="1" dirty="0">
                <a:solidFill>
                  <a:schemeClr val="accent3"/>
                </a:solidFill>
                <a:sym typeface="Arial" panose="020B0604020202020204" pitchFamily="34" charset="0"/>
              </a:rPr>
              <a:t>02</a:t>
            </a:r>
            <a:endParaRPr lang="zh-CN" altLang="en-US" sz="4800" b="1" dirty="0">
              <a:solidFill>
                <a:schemeClr val="accent3"/>
              </a:solidFill>
              <a:sym typeface="Arial" panose="020B0604020202020204" pitchFamily="34" charset="0"/>
            </a:endParaRPr>
          </a:p>
        </p:txBody>
      </p:sp>
      <p:sp>
        <p:nvSpPr>
          <p:cNvPr id="17" name="矩形 16"/>
          <p:cNvSpPr/>
          <p:nvPr>
            <p:custDataLst>
              <p:tags r:id="rId14"/>
            </p:custDataLst>
          </p:nvPr>
        </p:nvSpPr>
        <p:spPr>
          <a:xfrm>
            <a:off x="7171670" y="5314179"/>
            <a:ext cx="4804381" cy="420513"/>
          </a:xfrm>
          <a:prstGeom prst="rect">
            <a:avLst/>
          </a:prstGeom>
        </p:spPr>
        <p:txBody>
          <a:bodyPr wrap="square">
            <a:normAutofit/>
          </a:bodyPr>
          <a:p>
            <a:pPr marL="0" indent="0" algn="l">
              <a:lnSpc>
                <a:spcPct val="100000"/>
              </a:lnSpc>
              <a:spcBef>
                <a:spcPts val="0"/>
              </a:spcBef>
              <a:spcAft>
                <a:spcPts val="0"/>
              </a:spcAft>
              <a:buSzPct val="100000"/>
            </a:pPr>
            <a:r>
              <a:rPr lang="zh-CN" altLang="en-US" sz="2000">
                <a:solidFill>
                  <a:schemeClr val="accent2"/>
                </a:solidFill>
                <a:latin typeface="+mj-lt"/>
                <a:ea typeface="+mj-ea"/>
                <a:cs typeface="+mj-cs"/>
              </a:rPr>
              <a:t>第三层的表现形式</a:t>
            </a:r>
            <a:endParaRPr lang="zh-CN" altLang="en-US" sz="2000">
              <a:solidFill>
                <a:schemeClr val="accent2"/>
              </a:solidFill>
              <a:latin typeface="+mj-lt"/>
              <a:ea typeface="+mj-ea"/>
              <a:cs typeface="+mj-cs"/>
            </a:endParaRPr>
          </a:p>
        </p:txBody>
      </p:sp>
      <p:sp>
        <p:nvSpPr>
          <p:cNvPr id="18" name="矩形 17"/>
          <p:cNvSpPr/>
          <p:nvPr>
            <p:custDataLst>
              <p:tags r:id="rId15"/>
            </p:custDataLst>
          </p:nvPr>
        </p:nvSpPr>
        <p:spPr>
          <a:xfrm>
            <a:off x="7099824" y="5204061"/>
            <a:ext cx="71846" cy="1388154"/>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rgbClr val="FFFFFF"/>
              </a:solidFill>
              <a:sym typeface="Arial" panose="020B0604020202020204" pitchFamily="34" charset="0"/>
            </a:endParaRPr>
          </a:p>
        </p:txBody>
      </p:sp>
      <p:sp>
        <p:nvSpPr>
          <p:cNvPr id="34" name="矩形 33"/>
          <p:cNvSpPr/>
          <p:nvPr>
            <p:custDataLst>
              <p:tags r:id="rId16"/>
            </p:custDataLst>
          </p:nvPr>
        </p:nvSpPr>
        <p:spPr>
          <a:xfrm>
            <a:off x="7171670" y="5930965"/>
            <a:ext cx="4804381" cy="679290"/>
          </a:xfrm>
          <a:prstGeom prst="rect">
            <a:avLst/>
          </a:prstGeom>
        </p:spPr>
        <p:txBody>
          <a:bodyPr wrap="square">
            <a:normAutofit/>
          </a:bodyPr>
          <a:p>
            <a:pPr marL="0" lvl="0" indent="0" algn="just">
              <a:lnSpc>
                <a:spcPct val="100000"/>
              </a:lnSpc>
              <a:spcBef>
                <a:spcPts val="0"/>
              </a:spcBef>
              <a:spcAft>
                <a:spcPts val="0"/>
              </a:spcAft>
              <a:buSzPct val="100000"/>
            </a:pPr>
            <a:r>
              <a:rPr lang="zh-CN" altLang="en-US">
                <a:solidFill>
                  <a:schemeClr val="tx1"/>
                </a:solidFill>
              </a:rPr>
              <a:t>企业外部的集成。</a:t>
            </a:r>
            <a:endParaRPr lang="zh-CN" altLang="en-US">
              <a:solidFill>
                <a:schemeClr val="tx1"/>
              </a:solidFill>
            </a:endParaRPr>
          </a:p>
        </p:txBody>
      </p:sp>
      <p:cxnSp>
        <p:nvCxnSpPr>
          <p:cNvPr id="35" name="直接连接符 34"/>
          <p:cNvCxnSpPr/>
          <p:nvPr>
            <p:custDataLst>
              <p:tags r:id="rId17"/>
            </p:custDataLst>
          </p:nvPr>
        </p:nvCxnSpPr>
        <p:spPr>
          <a:xfrm>
            <a:off x="7276048" y="5818657"/>
            <a:ext cx="4540280" cy="0"/>
          </a:xfrm>
          <a:prstGeom prst="line">
            <a:avLst/>
          </a:prstGeom>
          <a:ln w="19050">
            <a:solidFill>
              <a:schemeClr val="tx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custDataLst>
              <p:tags r:id="rId18"/>
            </p:custDataLst>
          </p:nvPr>
        </p:nvSpPr>
        <p:spPr>
          <a:xfrm rot="16200000">
            <a:off x="5876315" y="5438846"/>
            <a:ext cx="1160992" cy="1100875"/>
          </a:xfrm>
          <a:prstGeom prst="rect">
            <a:avLst/>
          </a:prstGeom>
          <a:noFill/>
        </p:spPr>
        <p:txBody>
          <a:bodyPr vert="eaVert" wrap="square" lIns="0" tIns="0" rIns="0" bIns="0" rtlCol="0">
            <a:normAutofit/>
          </a:bodyPr>
          <a:p>
            <a:pPr algn="ctr"/>
            <a:r>
              <a:rPr lang="en-US" altLang="zh-CN" sz="4800" b="1" dirty="0">
                <a:solidFill>
                  <a:schemeClr val="accent2"/>
                </a:solidFill>
                <a:sym typeface="Arial" panose="020B0604020202020204" pitchFamily="34" charset="0"/>
              </a:rPr>
              <a:t>03</a:t>
            </a:r>
            <a:endParaRPr lang="zh-CN" altLang="en-US" sz="4800" b="1" dirty="0">
              <a:solidFill>
                <a:schemeClr val="accent2"/>
              </a:solidFill>
              <a:sym typeface="Arial" panose="020B0604020202020204" pitchFamily="34" charset="0"/>
            </a:endParaRPr>
          </a:p>
        </p:txBody>
      </p:sp>
      <p:sp>
        <p:nvSpPr>
          <p:cNvPr id="37" name="燕尾形 36"/>
          <p:cNvSpPr/>
          <p:nvPr userDrawn="1">
            <p:custDataLst>
              <p:tags r:id="rId19"/>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0"/>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45465" y="901065"/>
            <a:ext cx="662559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四、供应链的诊断优化工具——SCOR模型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964565" y="1503680"/>
            <a:ext cx="6206490" cy="460375"/>
          </a:xfrm>
          <a:prstGeom prst="rect">
            <a:avLst/>
          </a:prstGeom>
          <a:noFill/>
          <a:ln w="9525">
            <a:noFill/>
          </a:ln>
        </p:spPr>
        <p:txBody>
          <a:bodyPr wrap="square">
            <a:spAutoFit/>
          </a:bodyPr>
          <a:p>
            <a:pPr indent="153035"/>
            <a:r>
              <a:rPr lang="zh-CN" sz="2400" b="1">
                <a:latin typeface="Calibri" panose="020F0502020204030204" charset="0"/>
                <a:ea typeface="宋体" panose="02010600030101010101" pitchFamily="2" charset="-122"/>
              </a:rPr>
              <a:t>（一） SCOR模型的结构</a:t>
            </a:r>
            <a:endParaRPr lang="zh-CN" sz="2400" b="1">
              <a:latin typeface="Calibri" panose="020F0502020204030204" charset="0"/>
              <a:ea typeface="宋体" panose="02010600030101010101" pitchFamily="2" charset="-122"/>
            </a:endParaRPr>
          </a:p>
        </p:txBody>
      </p:sp>
      <p:grpSp>
        <p:nvGrpSpPr>
          <p:cNvPr id="3" name="组合 2" descr="7b0a202020202274657874626f78223a20227b5c2263617465676f72795f69645c223a31303136322c5c2269645c223a32303334303733357d220a7d0a"/>
          <p:cNvGrpSpPr/>
          <p:nvPr/>
        </p:nvGrpSpPr>
        <p:grpSpPr>
          <a:xfrm>
            <a:off x="546100" y="1964055"/>
            <a:ext cx="10836910" cy="4250055"/>
            <a:chOff x="5606" y="3430"/>
            <a:chExt cx="7988" cy="3940"/>
          </a:xfrm>
        </p:grpSpPr>
        <p:grpSp>
          <p:nvGrpSpPr>
            <p:cNvPr id="187" name="组合 186"/>
            <p:cNvGrpSpPr/>
            <p:nvPr/>
          </p:nvGrpSpPr>
          <p:grpSpPr>
            <a:xfrm>
              <a:off x="5606" y="3430"/>
              <a:ext cx="7988" cy="3940"/>
              <a:chOff x="7120037" y="1476670"/>
              <a:chExt cx="6762223" cy="3335067"/>
            </a:xfrm>
          </p:grpSpPr>
          <p:grpSp>
            <p:nvGrpSpPr>
              <p:cNvPr id="85" name="组合 84"/>
              <p:cNvGrpSpPr/>
              <p:nvPr/>
            </p:nvGrpSpPr>
            <p:grpSpPr>
              <a:xfrm>
                <a:off x="7357722" y="1599039"/>
                <a:ext cx="6296628" cy="3116484"/>
                <a:chOff x="7357722" y="1599039"/>
                <a:chExt cx="6296628" cy="3116484"/>
              </a:xfrm>
            </p:grpSpPr>
            <p:sp>
              <p:nvSpPr>
                <p:cNvPr id="79" name="矩形 78"/>
                <p:cNvSpPr/>
                <p:nvPr>
                  <p:custDataLst>
                    <p:tags r:id="rId2"/>
                  </p:custDataLst>
                </p:nvPr>
              </p:nvSpPr>
              <p:spPr>
                <a:xfrm>
                  <a:off x="7357722" y="1599039"/>
                  <a:ext cx="6296628" cy="3116484"/>
                </a:xfrm>
                <a:prstGeom prst="rect">
                  <a:avLst/>
                </a:prstGeom>
                <a:solidFill>
                  <a:srgbClr val="8661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矩形 83"/>
                <p:cNvSpPr/>
                <p:nvPr>
                  <p:custDataLst>
                    <p:tags r:id="rId3"/>
                  </p:custDataLst>
                </p:nvPr>
              </p:nvSpPr>
              <p:spPr>
                <a:xfrm>
                  <a:off x="7528991" y="1791469"/>
                  <a:ext cx="5954090" cy="273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36" name="组合 135"/>
              <p:cNvGrpSpPr/>
              <p:nvPr/>
            </p:nvGrpSpPr>
            <p:grpSpPr>
              <a:xfrm>
                <a:off x="7120037" y="1476670"/>
                <a:ext cx="1755270" cy="1485747"/>
                <a:chOff x="7120037" y="1476670"/>
                <a:chExt cx="1755270" cy="1485747"/>
              </a:xfrm>
            </p:grpSpPr>
            <p:grpSp>
              <p:nvGrpSpPr>
                <p:cNvPr id="90" name="组合 89"/>
                <p:cNvGrpSpPr/>
                <p:nvPr/>
              </p:nvGrpSpPr>
              <p:grpSpPr>
                <a:xfrm>
                  <a:off x="7176427" y="1497768"/>
                  <a:ext cx="901818" cy="669599"/>
                  <a:chOff x="7357936" y="1566419"/>
                  <a:chExt cx="901818" cy="669599"/>
                </a:xfrm>
              </p:grpSpPr>
              <p:sp>
                <p:nvSpPr>
                  <p:cNvPr id="86" name="椭圆 85"/>
                  <p:cNvSpPr/>
                  <p:nvPr>
                    <p:custDataLst>
                      <p:tags r:id="rId4"/>
                    </p:custDataLst>
                  </p:nvPr>
                </p:nvSpPr>
                <p:spPr>
                  <a:xfrm>
                    <a:off x="7438648" y="1566419"/>
                    <a:ext cx="669599" cy="669599"/>
                  </a:xfrm>
                  <a:prstGeom prst="ellipse">
                    <a:avLst/>
                  </a:prstGeom>
                  <a:solidFill>
                    <a:srgbClr val="48D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7" name="椭圆 86"/>
                  <p:cNvSpPr/>
                  <p:nvPr>
                    <p:custDataLst>
                      <p:tags r:id="rId5"/>
                    </p:custDataLst>
                  </p:nvPr>
                </p:nvSpPr>
                <p:spPr>
                  <a:xfrm>
                    <a:off x="7954939" y="1568851"/>
                    <a:ext cx="304815" cy="304815"/>
                  </a:xfrm>
                  <a:prstGeom prst="ellipse">
                    <a:avLst/>
                  </a:prstGeom>
                  <a:solidFill>
                    <a:srgbClr val="94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8" name="椭圆 87"/>
                  <p:cNvSpPr/>
                  <p:nvPr>
                    <p:custDataLst>
                      <p:tags r:id="rId6"/>
                    </p:custDataLst>
                  </p:nvPr>
                </p:nvSpPr>
                <p:spPr>
                  <a:xfrm>
                    <a:off x="7401246" y="1673050"/>
                    <a:ext cx="150357" cy="150357"/>
                  </a:xfrm>
                  <a:prstGeom prst="ellipse">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9" name="椭圆 88"/>
                  <p:cNvSpPr/>
                  <p:nvPr>
                    <p:custDataLst>
                      <p:tags r:id="rId7"/>
                    </p:custDataLst>
                  </p:nvPr>
                </p:nvSpPr>
                <p:spPr>
                  <a:xfrm>
                    <a:off x="7357936" y="1872564"/>
                    <a:ext cx="177222" cy="177222"/>
                  </a:xfrm>
                  <a:prstGeom prst="ellipse">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91" name="矩形: 圆角 90"/>
                <p:cNvSpPr/>
                <p:nvPr>
                  <p:custDataLst>
                    <p:tags r:id="rId8"/>
                  </p:custDataLst>
                </p:nvPr>
              </p:nvSpPr>
              <p:spPr>
                <a:xfrm>
                  <a:off x="7611762" y="1918071"/>
                  <a:ext cx="817399" cy="71287"/>
                </a:xfrm>
                <a:prstGeom prst="roundRect">
                  <a:avLst/>
                </a:prstGeom>
                <a:solidFill>
                  <a:srgbClr val="94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2" name="矩形: 圆角 91"/>
                <p:cNvSpPr/>
                <p:nvPr>
                  <p:custDataLst>
                    <p:tags r:id="rId9"/>
                  </p:custDataLst>
                </p:nvPr>
              </p:nvSpPr>
              <p:spPr>
                <a:xfrm>
                  <a:off x="7120037" y="1476670"/>
                  <a:ext cx="616294" cy="74815"/>
                </a:xfrm>
                <a:prstGeom prst="roundRect">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14" name="组合 113"/>
                <p:cNvGrpSpPr/>
                <p:nvPr/>
              </p:nvGrpSpPr>
              <p:grpSpPr>
                <a:xfrm>
                  <a:off x="7449854" y="2214920"/>
                  <a:ext cx="161908" cy="747497"/>
                  <a:chOff x="7449854" y="2214920"/>
                  <a:chExt cx="161908" cy="747497"/>
                </a:xfrm>
              </p:grpSpPr>
              <p:grpSp>
                <p:nvGrpSpPr>
                  <p:cNvPr id="103" name="组合 102"/>
                  <p:cNvGrpSpPr/>
                  <p:nvPr/>
                </p:nvGrpSpPr>
                <p:grpSpPr>
                  <a:xfrm>
                    <a:off x="7449854" y="2214920"/>
                    <a:ext cx="53141" cy="747497"/>
                    <a:chOff x="8208975" y="2523281"/>
                    <a:chExt cx="53141" cy="747497"/>
                  </a:xfrm>
                </p:grpSpPr>
                <p:sp>
                  <p:nvSpPr>
                    <p:cNvPr id="94" name="椭圆 93"/>
                    <p:cNvSpPr/>
                    <p:nvPr>
                      <p:custDataLst>
                        <p:tags r:id="rId10"/>
                      </p:custDataLst>
                    </p:nvPr>
                  </p:nvSpPr>
                  <p:spPr>
                    <a:xfrm>
                      <a:off x="8208975" y="252328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5" name="椭圆 94"/>
                    <p:cNvSpPr/>
                    <p:nvPr>
                      <p:custDataLst>
                        <p:tags r:id="rId11"/>
                      </p:custDataLst>
                    </p:nvPr>
                  </p:nvSpPr>
                  <p:spPr>
                    <a:xfrm>
                      <a:off x="8208975" y="261007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6" name="椭圆 95"/>
                    <p:cNvSpPr/>
                    <p:nvPr>
                      <p:custDataLst>
                        <p:tags r:id="rId12"/>
                      </p:custDataLst>
                    </p:nvPr>
                  </p:nvSpPr>
                  <p:spPr>
                    <a:xfrm>
                      <a:off x="8208975" y="269686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7" name="椭圆 96"/>
                    <p:cNvSpPr/>
                    <p:nvPr>
                      <p:custDataLst>
                        <p:tags r:id="rId13"/>
                      </p:custDataLst>
                    </p:nvPr>
                  </p:nvSpPr>
                  <p:spPr>
                    <a:xfrm>
                      <a:off x="8208975" y="2783663"/>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8" name="椭圆 97"/>
                    <p:cNvSpPr/>
                    <p:nvPr>
                      <p:custDataLst>
                        <p:tags r:id="rId14"/>
                      </p:custDataLst>
                    </p:nvPr>
                  </p:nvSpPr>
                  <p:spPr>
                    <a:xfrm>
                      <a:off x="8208975" y="287045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99" name="椭圆 98"/>
                    <p:cNvSpPr/>
                    <p:nvPr>
                      <p:custDataLst>
                        <p:tags r:id="rId15"/>
                      </p:custDataLst>
                    </p:nvPr>
                  </p:nvSpPr>
                  <p:spPr>
                    <a:xfrm>
                      <a:off x="8208975" y="295725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0" name="椭圆 99"/>
                    <p:cNvSpPr/>
                    <p:nvPr>
                      <p:custDataLst>
                        <p:tags r:id="rId16"/>
                      </p:custDataLst>
                    </p:nvPr>
                  </p:nvSpPr>
                  <p:spPr>
                    <a:xfrm>
                      <a:off x="8208975" y="304404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椭圆 5"/>
                    <p:cNvSpPr/>
                    <p:nvPr>
                      <p:custDataLst>
                        <p:tags r:id="rId17"/>
                      </p:custDataLst>
                    </p:nvPr>
                  </p:nvSpPr>
                  <p:spPr>
                    <a:xfrm>
                      <a:off x="8208975" y="313083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2" name="椭圆 101"/>
                    <p:cNvSpPr/>
                    <p:nvPr>
                      <p:custDataLst>
                        <p:tags r:id="rId18"/>
                      </p:custDataLst>
                    </p:nvPr>
                  </p:nvSpPr>
                  <p:spPr>
                    <a:xfrm>
                      <a:off x="8208975" y="321763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04" name="组合 103"/>
                  <p:cNvGrpSpPr/>
                  <p:nvPr/>
                </p:nvGrpSpPr>
                <p:grpSpPr>
                  <a:xfrm>
                    <a:off x="7558621" y="2214920"/>
                    <a:ext cx="53141" cy="747497"/>
                    <a:chOff x="8208975" y="2523281"/>
                    <a:chExt cx="53141" cy="747497"/>
                  </a:xfrm>
                  <a:solidFill>
                    <a:srgbClr val="94FDFF"/>
                  </a:solidFill>
                </p:grpSpPr>
                <p:sp>
                  <p:nvSpPr>
                    <p:cNvPr id="105" name="椭圆 104"/>
                    <p:cNvSpPr/>
                    <p:nvPr>
                      <p:custDataLst>
                        <p:tags r:id="rId19"/>
                      </p:custDataLst>
                    </p:nvPr>
                  </p:nvSpPr>
                  <p:spPr>
                    <a:xfrm>
                      <a:off x="8208975" y="252328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6" name="椭圆 105"/>
                    <p:cNvSpPr/>
                    <p:nvPr>
                      <p:custDataLst>
                        <p:tags r:id="rId20"/>
                      </p:custDataLst>
                    </p:nvPr>
                  </p:nvSpPr>
                  <p:spPr>
                    <a:xfrm>
                      <a:off x="8208975" y="261007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7" name="椭圆 106"/>
                    <p:cNvSpPr/>
                    <p:nvPr>
                      <p:custDataLst>
                        <p:tags r:id="rId21"/>
                      </p:custDataLst>
                    </p:nvPr>
                  </p:nvSpPr>
                  <p:spPr>
                    <a:xfrm>
                      <a:off x="8208975" y="269686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8" name="椭圆 107"/>
                    <p:cNvSpPr/>
                    <p:nvPr>
                      <p:custDataLst>
                        <p:tags r:id="rId22"/>
                      </p:custDataLst>
                    </p:nvPr>
                  </p:nvSpPr>
                  <p:spPr>
                    <a:xfrm>
                      <a:off x="8208975" y="2783663"/>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9" name="椭圆 108"/>
                    <p:cNvSpPr/>
                    <p:nvPr>
                      <p:custDataLst>
                        <p:tags r:id="rId23"/>
                      </p:custDataLst>
                    </p:nvPr>
                  </p:nvSpPr>
                  <p:spPr>
                    <a:xfrm>
                      <a:off x="8208975" y="287045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0" name="椭圆 109"/>
                    <p:cNvSpPr/>
                    <p:nvPr>
                      <p:custDataLst>
                        <p:tags r:id="rId24"/>
                      </p:custDataLst>
                    </p:nvPr>
                  </p:nvSpPr>
                  <p:spPr>
                    <a:xfrm>
                      <a:off x="8208975" y="295725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1" name="椭圆 110"/>
                    <p:cNvSpPr/>
                    <p:nvPr>
                      <p:custDataLst>
                        <p:tags r:id="rId25"/>
                      </p:custDataLst>
                    </p:nvPr>
                  </p:nvSpPr>
                  <p:spPr>
                    <a:xfrm>
                      <a:off x="8208975" y="304404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2" name="椭圆 111"/>
                    <p:cNvSpPr/>
                    <p:nvPr>
                      <p:custDataLst>
                        <p:tags r:id="rId26"/>
                      </p:custDataLst>
                    </p:nvPr>
                  </p:nvSpPr>
                  <p:spPr>
                    <a:xfrm>
                      <a:off x="8208975" y="313083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3" name="椭圆 112"/>
                    <p:cNvSpPr/>
                    <p:nvPr>
                      <p:custDataLst>
                        <p:tags r:id="rId27"/>
                      </p:custDataLst>
                    </p:nvPr>
                  </p:nvSpPr>
                  <p:spPr>
                    <a:xfrm>
                      <a:off x="8208975" y="321763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15" name="组合 114"/>
                <p:cNvGrpSpPr/>
                <p:nvPr/>
              </p:nvGrpSpPr>
              <p:grpSpPr>
                <a:xfrm rot="5400000">
                  <a:off x="8420605" y="1400068"/>
                  <a:ext cx="161908" cy="747497"/>
                  <a:chOff x="7449854" y="2214920"/>
                  <a:chExt cx="161908" cy="747497"/>
                </a:xfrm>
              </p:grpSpPr>
              <p:grpSp>
                <p:nvGrpSpPr>
                  <p:cNvPr id="116" name="组合 115"/>
                  <p:cNvGrpSpPr/>
                  <p:nvPr/>
                </p:nvGrpSpPr>
                <p:grpSpPr>
                  <a:xfrm>
                    <a:off x="7449854" y="2214920"/>
                    <a:ext cx="53141" cy="747497"/>
                    <a:chOff x="8208975" y="2523281"/>
                    <a:chExt cx="53141" cy="747497"/>
                  </a:xfrm>
                </p:grpSpPr>
                <p:sp>
                  <p:nvSpPr>
                    <p:cNvPr id="127" name="椭圆 126"/>
                    <p:cNvSpPr/>
                    <p:nvPr>
                      <p:custDataLst>
                        <p:tags r:id="rId28"/>
                      </p:custDataLst>
                    </p:nvPr>
                  </p:nvSpPr>
                  <p:spPr>
                    <a:xfrm>
                      <a:off x="8208975" y="252328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8" name="椭圆 127"/>
                    <p:cNvSpPr/>
                    <p:nvPr>
                      <p:custDataLst>
                        <p:tags r:id="rId29"/>
                      </p:custDataLst>
                    </p:nvPr>
                  </p:nvSpPr>
                  <p:spPr>
                    <a:xfrm>
                      <a:off x="8208975" y="261007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9" name="椭圆 128"/>
                    <p:cNvSpPr/>
                    <p:nvPr>
                      <p:custDataLst>
                        <p:tags r:id="rId30"/>
                      </p:custDataLst>
                    </p:nvPr>
                  </p:nvSpPr>
                  <p:spPr>
                    <a:xfrm>
                      <a:off x="8208975" y="269686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0" name="椭圆 129"/>
                    <p:cNvSpPr/>
                    <p:nvPr>
                      <p:custDataLst>
                        <p:tags r:id="rId31"/>
                      </p:custDataLst>
                    </p:nvPr>
                  </p:nvSpPr>
                  <p:spPr>
                    <a:xfrm>
                      <a:off x="8208975" y="2783663"/>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1" name="椭圆 130"/>
                    <p:cNvSpPr/>
                    <p:nvPr>
                      <p:custDataLst>
                        <p:tags r:id="rId32"/>
                      </p:custDataLst>
                    </p:nvPr>
                  </p:nvSpPr>
                  <p:spPr>
                    <a:xfrm>
                      <a:off x="8208975" y="287045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2" name="椭圆 131"/>
                    <p:cNvSpPr/>
                    <p:nvPr>
                      <p:custDataLst>
                        <p:tags r:id="rId33"/>
                      </p:custDataLst>
                    </p:nvPr>
                  </p:nvSpPr>
                  <p:spPr>
                    <a:xfrm>
                      <a:off x="8208975" y="295725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3" name="椭圆 132"/>
                    <p:cNvSpPr/>
                    <p:nvPr>
                      <p:custDataLst>
                        <p:tags r:id="rId34"/>
                      </p:custDataLst>
                    </p:nvPr>
                  </p:nvSpPr>
                  <p:spPr>
                    <a:xfrm>
                      <a:off x="8208975" y="304404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4" name="椭圆 133"/>
                    <p:cNvSpPr/>
                    <p:nvPr>
                      <p:custDataLst>
                        <p:tags r:id="rId35"/>
                      </p:custDataLst>
                    </p:nvPr>
                  </p:nvSpPr>
                  <p:spPr>
                    <a:xfrm>
                      <a:off x="8208975" y="313083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5" name="椭圆 134"/>
                    <p:cNvSpPr/>
                    <p:nvPr>
                      <p:custDataLst>
                        <p:tags r:id="rId36"/>
                      </p:custDataLst>
                    </p:nvPr>
                  </p:nvSpPr>
                  <p:spPr>
                    <a:xfrm>
                      <a:off x="8208975" y="321763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17" name="组合 116"/>
                  <p:cNvGrpSpPr/>
                  <p:nvPr/>
                </p:nvGrpSpPr>
                <p:grpSpPr>
                  <a:xfrm>
                    <a:off x="7558621" y="2214920"/>
                    <a:ext cx="53141" cy="747497"/>
                    <a:chOff x="8208975" y="2523281"/>
                    <a:chExt cx="53141" cy="747497"/>
                  </a:xfrm>
                  <a:solidFill>
                    <a:srgbClr val="94FDFF"/>
                  </a:solidFill>
                </p:grpSpPr>
                <p:sp>
                  <p:nvSpPr>
                    <p:cNvPr id="118" name="椭圆 117"/>
                    <p:cNvSpPr/>
                    <p:nvPr>
                      <p:custDataLst>
                        <p:tags r:id="rId37"/>
                      </p:custDataLst>
                    </p:nvPr>
                  </p:nvSpPr>
                  <p:spPr>
                    <a:xfrm>
                      <a:off x="8208975" y="252328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9" name="椭圆 118"/>
                    <p:cNvSpPr/>
                    <p:nvPr>
                      <p:custDataLst>
                        <p:tags r:id="rId38"/>
                      </p:custDataLst>
                    </p:nvPr>
                  </p:nvSpPr>
                  <p:spPr>
                    <a:xfrm>
                      <a:off x="8208975" y="261007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0" name="椭圆 119"/>
                    <p:cNvSpPr/>
                    <p:nvPr>
                      <p:custDataLst>
                        <p:tags r:id="rId39"/>
                      </p:custDataLst>
                    </p:nvPr>
                  </p:nvSpPr>
                  <p:spPr>
                    <a:xfrm>
                      <a:off x="8208975" y="269686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1" name="椭圆 120"/>
                    <p:cNvSpPr/>
                    <p:nvPr>
                      <p:custDataLst>
                        <p:tags r:id="rId40"/>
                      </p:custDataLst>
                    </p:nvPr>
                  </p:nvSpPr>
                  <p:spPr>
                    <a:xfrm>
                      <a:off x="8208975" y="2783663"/>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2" name="椭圆 121"/>
                    <p:cNvSpPr/>
                    <p:nvPr>
                      <p:custDataLst>
                        <p:tags r:id="rId41"/>
                      </p:custDataLst>
                    </p:nvPr>
                  </p:nvSpPr>
                  <p:spPr>
                    <a:xfrm>
                      <a:off x="8208975" y="287045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3" name="椭圆 122"/>
                    <p:cNvSpPr/>
                    <p:nvPr>
                      <p:custDataLst>
                        <p:tags r:id="rId42"/>
                      </p:custDataLst>
                    </p:nvPr>
                  </p:nvSpPr>
                  <p:spPr>
                    <a:xfrm>
                      <a:off x="8208975" y="295725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4" name="椭圆 123"/>
                    <p:cNvSpPr/>
                    <p:nvPr>
                      <p:custDataLst>
                        <p:tags r:id="rId43"/>
                      </p:custDataLst>
                    </p:nvPr>
                  </p:nvSpPr>
                  <p:spPr>
                    <a:xfrm>
                      <a:off x="8208975" y="304404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5" name="椭圆 124"/>
                    <p:cNvSpPr/>
                    <p:nvPr>
                      <p:custDataLst>
                        <p:tags r:id="rId44"/>
                      </p:custDataLst>
                    </p:nvPr>
                  </p:nvSpPr>
                  <p:spPr>
                    <a:xfrm>
                      <a:off x="8208975" y="313083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6" name="椭圆 125"/>
                    <p:cNvSpPr/>
                    <p:nvPr>
                      <p:custDataLst>
                        <p:tags r:id="rId45"/>
                      </p:custDataLst>
                    </p:nvPr>
                  </p:nvSpPr>
                  <p:spPr>
                    <a:xfrm>
                      <a:off x="8208975" y="321763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nvGrpSpPr>
              <p:cNvPr id="137" name="组合 136"/>
              <p:cNvGrpSpPr/>
              <p:nvPr/>
            </p:nvGrpSpPr>
            <p:grpSpPr>
              <a:xfrm rot="10800000">
                <a:off x="12126990" y="3325990"/>
                <a:ext cx="1755270" cy="1485747"/>
                <a:chOff x="7120037" y="1476670"/>
                <a:chExt cx="1755270" cy="1485747"/>
              </a:xfrm>
            </p:grpSpPr>
            <p:grpSp>
              <p:nvGrpSpPr>
                <p:cNvPr id="138" name="组合 137"/>
                <p:cNvGrpSpPr/>
                <p:nvPr/>
              </p:nvGrpSpPr>
              <p:grpSpPr>
                <a:xfrm>
                  <a:off x="7176427" y="1497768"/>
                  <a:ext cx="901818" cy="669599"/>
                  <a:chOff x="7357936" y="1566419"/>
                  <a:chExt cx="901818" cy="669599"/>
                </a:xfrm>
              </p:grpSpPr>
              <p:sp>
                <p:nvSpPr>
                  <p:cNvPr id="183" name="椭圆 182"/>
                  <p:cNvSpPr/>
                  <p:nvPr>
                    <p:custDataLst>
                      <p:tags r:id="rId46"/>
                    </p:custDataLst>
                  </p:nvPr>
                </p:nvSpPr>
                <p:spPr>
                  <a:xfrm>
                    <a:off x="7438648" y="1566419"/>
                    <a:ext cx="669599" cy="669599"/>
                  </a:xfrm>
                  <a:prstGeom prst="ellipse">
                    <a:avLst/>
                  </a:prstGeom>
                  <a:solidFill>
                    <a:srgbClr val="48D1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4" name="椭圆 183"/>
                  <p:cNvSpPr/>
                  <p:nvPr>
                    <p:custDataLst>
                      <p:tags r:id="rId47"/>
                    </p:custDataLst>
                  </p:nvPr>
                </p:nvSpPr>
                <p:spPr>
                  <a:xfrm>
                    <a:off x="7954939" y="1568851"/>
                    <a:ext cx="304815" cy="304815"/>
                  </a:xfrm>
                  <a:prstGeom prst="ellipse">
                    <a:avLst/>
                  </a:prstGeom>
                  <a:solidFill>
                    <a:srgbClr val="94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5" name="椭圆 184"/>
                  <p:cNvSpPr/>
                  <p:nvPr>
                    <p:custDataLst>
                      <p:tags r:id="rId48"/>
                    </p:custDataLst>
                  </p:nvPr>
                </p:nvSpPr>
                <p:spPr>
                  <a:xfrm>
                    <a:off x="7401246" y="1673050"/>
                    <a:ext cx="150357" cy="150357"/>
                  </a:xfrm>
                  <a:prstGeom prst="ellipse">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6" name="椭圆 185"/>
                  <p:cNvSpPr/>
                  <p:nvPr>
                    <p:custDataLst>
                      <p:tags r:id="rId49"/>
                    </p:custDataLst>
                  </p:nvPr>
                </p:nvSpPr>
                <p:spPr>
                  <a:xfrm>
                    <a:off x="7357936" y="1872564"/>
                    <a:ext cx="177222" cy="177222"/>
                  </a:xfrm>
                  <a:prstGeom prst="ellipse">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39" name="矩形: 圆角 138"/>
                <p:cNvSpPr/>
                <p:nvPr>
                  <p:custDataLst>
                    <p:tags r:id="rId50"/>
                  </p:custDataLst>
                </p:nvPr>
              </p:nvSpPr>
              <p:spPr>
                <a:xfrm>
                  <a:off x="7611762" y="1918071"/>
                  <a:ext cx="817399" cy="71287"/>
                </a:xfrm>
                <a:prstGeom prst="roundRect">
                  <a:avLst/>
                </a:prstGeom>
                <a:solidFill>
                  <a:srgbClr val="94F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0" name="矩形: 圆角 139"/>
                <p:cNvSpPr/>
                <p:nvPr>
                  <p:custDataLst>
                    <p:tags r:id="rId51"/>
                  </p:custDataLst>
                </p:nvPr>
              </p:nvSpPr>
              <p:spPr>
                <a:xfrm>
                  <a:off x="7120037" y="1476670"/>
                  <a:ext cx="616294" cy="74815"/>
                </a:xfrm>
                <a:prstGeom prst="roundRect">
                  <a:avLst/>
                </a:prstGeom>
                <a:solidFill>
                  <a:srgbClr val="886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41" name="组合 140"/>
                <p:cNvGrpSpPr/>
                <p:nvPr/>
              </p:nvGrpSpPr>
              <p:grpSpPr>
                <a:xfrm>
                  <a:off x="7449854" y="2214920"/>
                  <a:ext cx="161908" cy="747497"/>
                  <a:chOff x="7449854" y="2214920"/>
                  <a:chExt cx="161908" cy="747497"/>
                </a:xfrm>
              </p:grpSpPr>
              <p:grpSp>
                <p:nvGrpSpPr>
                  <p:cNvPr id="163" name="组合 162"/>
                  <p:cNvGrpSpPr/>
                  <p:nvPr/>
                </p:nvGrpSpPr>
                <p:grpSpPr>
                  <a:xfrm>
                    <a:off x="7449854" y="2214920"/>
                    <a:ext cx="53141" cy="747497"/>
                    <a:chOff x="8208975" y="2523281"/>
                    <a:chExt cx="53141" cy="747497"/>
                  </a:xfrm>
                </p:grpSpPr>
                <p:sp>
                  <p:nvSpPr>
                    <p:cNvPr id="174" name="椭圆 173"/>
                    <p:cNvSpPr/>
                    <p:nvPr>
                      <p:custDataLst>
                        <p:tags r:id="rId52"/>
                      </p:custDataLst>
                    </p:nvPr>
                  </p:nvSpPr>
                  <p:spPr>
                    <a:xfrm>
                      <a:off x="8208975" y="252328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5" name="椭圆 174"/>
                    <p:cNvSpPr/>
                    <p:nvPr>
                      <p:custDataLst>
                        <p:tags r:id="rId53"/>
                      </p:custDataLst>
                    </p:nvPr>
                  </p:nvSpPr>
                  <p:spPr>
                    <a:xfrm>
                      <a:off x="8208975" y="261007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6" name="椭圆 175"/>
                    <p:cNvSpPr/>
                    <p:nvPr>
                      <p:custDataLst>
                        <p:tags r:id="rId54"/>
                      </p:custDataLst>
                    </p:nvPr>
                  </p:nvSpPr>
                  <p:spPr>
                    <a:xfrm>
                      <a:off x="8208975" y="269686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椭圆 6"/>
                    <p:cNvSpPr/>
                    <p:nvPr>
                      <p:custDataLst>
                        <p:tags r:id="rId55"/>
                      </p:custDataLst>
                    </p:nvPr>
                  </p:nvSpPr>
                  <p:spPr>
                    <a:xfrm>
                      <a:off x="8208975" y="2783663"/>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8" name="椭圆 177"/>
                    <p:cNvSpPr/>
                    <p:nvPr>
                      <p:custDataLst>
                        <p:tags r:id="rId56"/>
                      </p:custDataLst>
                    </p:nvPr>
                  </p:nvSpPr>
                  <p:spPr>
                    <a:xfrm>
                      <a:off x="8208975" y="287045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9" name="椭圆 178"/>
                    <p:cNvSpPr/>
                    <p:nvPr>
                      <p:custDataLst>
                        <p:tags r:id="rId57"/>
                      </p:custDataLst>
                    </p:nvPr>
                  </p:nvSpPr>
                  <p:spPr>
                    <a:xfrm>
                      <a:off x="8208975" y="295725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0" name="椭圆 179"/>
                    <p:cNvSpPr/>
                    <p:nvPr>
                      <p:custDataLst>
                        <p:tags r:id="rId58"/>
                      </p:custDataLst>
                    </p:nvPr>
                  </p:nvSpPr>
                  <p:spPr>
                    <a:xfrm>
                      <a:off x="8208975" y="304404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1" name="椭圆 180"/>
                    <p:cNvSpPr/>
                    <p:nvPr>
                      <p:custDataLst>
                        <p:tags r:id="rId59"/>
                      </p:custDataLst>
                    </p:nvPr>
                  </p:nvSpPr>
                  <p:spPr>
                    <a:xfrm>
                      <a:off x="8208975" y="313083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2" name="椭圆 181"/>
                    <p:cNvSpPr/>
                    <p:nvPr>
                      <p:custDataLst>
                        <p:tags r:id="rId60"/>
                      </p:custDataLst>
                    </p:nvPr>
                  </p:nvSpPr>
                  <p:spPr>
                    <a:xfrm>
                      <a:off x="8208975" y="321763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64" name="组合 163"/>
                  <p:cNvGrpSpPr/>
                  <p:nvPr/>
                </p:nvGrpSpPr>
                <p:grpSpPr>
                  <a:xfrm>
                    <a:off x="7558621" y="2214920"/>
                    <a:ext cx="53141" cy="747497"/>
                    <a:chOff x="8208975" y="2523281"/>
                    <a:chExt cx="53141" cy="747497"/>
                  </a:xfrm>
                  <a:solidFill>
                    <a:srgbClr val="94FDFF"/>
                  </a:solidFill>
                </p:grpSpPr>
                <p:sp>
                  <p:nvSpPr>
                    <p:cNvPr id="165" name="椭圆 164"/>
                    <p:cNvSpPr/>
                    <p:nvPr>
                      <p:custDataLst>
                        <p:tags r:id="rId61"/>
                      </p:custDataLst>
                    </p:nvPr>
                  </p:nvSpPr>
                  <p:spPr>
                    <a:xfrm>
                      <a:off x="8208975" y="252328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6" name="椭圆 165"/>
                    <p:cNvSpPr/>
                    <p:nvPr>
                      <p:custDataLst>
                        <p:tags r:id="rId62"/>
                      </p:custDataLst>
                    </p:nvPr>
                  </p:nvSpPr>
                  <p:spPr>
                    <a:xfrm>
                      <a:off x="8208975" y="261007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7" name="椭圆 166"/>
                    <p:cNvSpPr/>
                    <p:nvPr>
                      <p:custDataLst>
                        <p:tags r:id="rId63"/>
                      </p:custDataLst>
                    </p:nvPr>
                  </p:nvSpPr>
                  <p:spPr>
                    <a:xfrm>
                      <a:off x="8208975" y="269686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8" name="椭圆 167"/>
                    <p:cNvSpPr/>
                    <p:nvPr>
                      <p:custDataLst>
                        <p:tags r:id="rId64"/>
                      </p:custDataLst>
                    </p:nvPr>
                  </p:nvSpPr>
                  <p:spPr>
                    <a:xfrm>
                      <a:off x="8208975" y="2783663"/>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9" name="椭圆 168"/>
                    <p:cNvSpPr/>
                    <p:nvPr>
                      <p:custDataLst>
                        <p:tags r:id="rId65"/>
                      </p:custDataLst>
                    </p:nvPr>
                  </p:nvSpPr>
                  <p:spPr>
                    <a:xfrm>
                      <a:off x="8208975" y="287045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0" name="椭圆 169"/>
                    <p:cNvSpPr/>
                    <p:nvPr>
                      <p:custDataLst>
                        <p:tags r:id="rId66"/>
                      </p:custDataLst>
                    </p:nvPr>
                  </p:nvSpPr>
                  <p:spPr>
                    <a:xfrm>
                      <a:off x="8208975" y="295725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1" name="椭圆 170"/>
                    <p:cNvSpPr/>
                    <p:nvPr>
                      <p:custDataLst>
                        <p:tags r:id="rId67"/>
                      </p:custDataLst>
                    </p:nvPr>
                  </p:nvSpPr>
                  <p:spPr>
                    <a:xfrm>
                      <a:off x="8208975" y="304404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2" name="椭圆 171"/>
                    <p:cNvSpPr/>
                    <p:nvPr>
                      <p:custDataLst>
                        <p:tags r:id="rId68"/>
                      </p:custDataLst>
                    </p:nvPr>
                  </p:nvSpPr>
                  <p:spPr>
                    <a:xfrm>
                      <a:off x="8208975" y="313083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3" name="椭圆 172"/>
                    <p:cNvSpPr/>
                    <p:nvPr>
                      <p:custDataLst>
                        <p:tags r:id="rId69"/>
                      </p:custDataLst>
                    </p:nvPr>
                  </p:nvSpPr>
                  <p:spPr>
                    <a:xfrm>
                      <a:off x="8208975" y="321763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42" name="组合 141"/>
                <p:cNvGrpSpPr/>
                <p:nvPr/>
              </p:nvGrpSpPr>
              <p:grpSpPr>
                <a:xfrm rot="5400000">
                  <a:off x="8420605" y="1400068"/>
                  <a:ext cx="161908" cy="747497"/>
                  <a:chOff x="7449854" y="2214920"/>
                  <a:chExt cx="161908" cy="747497"/>
                </a:xfrm>
              </p:grpSpPr>
              <p:grpSp>
                <p:nvGrpSpPr>
                  <p:cNvPr id="143" name="组合 142"/>
                  <p:cNvGrpSpPr/>
                  <p:nvPr/>
                </p:nvGrpSpPr>
                <p:grpSpPr>
                  <a:xfrm>
                    <a:off x="7449854" y="2214920"/>
                    <a:ext cx="53141" cy="747497"/>
                    <a:chOff x="8208975" y="2523281"/>
                    <a:chExt cx="53141" cy="747497"/>
                  </a:xfrm>
                </p:grpSpPr>
                <p:sp>
                  <p:nvSpPr>
                    <p:cNvPr id="154" name="椭圆 153"/>
                    <p:cNvSpPr/>
                    <p:nvPr>
                      <p:custDataLst>
                        <p:tags r:id="rId70"/>
                      </p:custDataLst>
                    </p:nvPr>
                  </p:nvSpPr>
                  <p:spPr>
                    <a:xfrm>
                      <a:off x="8208975" y="252328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椭圆 154"/>
                    <p:cNvSpPr/>
                    <p:nvPr>
                      <p:custDataLst>
                        <p:tags r:id="rId71"/>
                      </p:custDataLst>
                    </p:nvPr>
                  </p:nvSpPr>
                  <p:spPr>
                    <a:xfrm>
                      <a:off x="8208975" y="261007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6" name="椭圆 155"/>
                    <p:cNvSpPr/>
                    <p:nvPr>
                      <p:custDataLst>
                        <p:tags r:id="rId72"/>
                      </p:custDataLst>
                    </p:nvPr>
                  </p:nvSpPr>
                  <p:spPr>
                    <a:xfrm>
                      <a:off x="8208975" y="269686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7" name="椭圆 156"/>
                    <p:cNvSpPr/>
                    <p:nvPr>
                      <p:custDataLst>
                        <p:tags r:id="rId73"/>
                      </p:custDataLst>
                    </p:nvPr>
                  </p:nvSpPr>
                  <p:spPr>
                    <a:xfrm>
                      <a:off x="8208975" y="2783663"/>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8" name="椭圆 157"/>
                    <p:cNvSpPr/>
                    <p:nvPr>
                      <p:custDataLst>
                        <p:tags r:id="rId74"/>
                      </p:custDataLst>
                    </p:nvPr>
                  </p:nvSpPr>
                  <p:spPr>
                    <a:xfrm>
                      <a:off x="8208975" y="287045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9" name="椭圆 158"/>
                    <p:cNvSpPr/>
                    <p:nvPr>
                      <p:custDataLst>
                        <p:tags r:id="rId75"/>
                      </p:custDataLst>
                    </p:nvPr>
                  </p:nvSpPr>
                  <p:spPr>
                    <a:xfrm>
                      <a:off x="8208975" y="2957251"/>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椭圆 159"/>
                    <p:cNvSpPr/>
                    <p:nvPr>
                      <p:custDataLst>
                        <p:tags r:id="rId76"/>
                      </p:custDataLst>
                    </p:nvPr>
                  </p:nvSpPr>
                  <p:spPr>
                    <a:xfrm>
                      <a:off x="8208975" y="3044045"/>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1" name="椭圆 160"/>
                    <p:cNvSpPr/>
                    <p:nvPr>
                      <p:custDataLst>
                        <p:tags r:id="rId77"/>
                      </p:custDataLst>
                    </p:nvPr>
                  </p:nvSpPr>
                  <p:spPr>
                    <a:xfrm>
                      <a:off x="8208975" y="3130839"/>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2" name="椭圆 161"/>
                    <p:cNvSpPr/>
                    <p:nvPr>
                      <p:custDataLst>
                        <p:tags r:id="rId78"/>
                      </p:custDataLst>
                    </p:nvPr>
                  </p:nvSpPr>
                  <p:spPr>
                    <a:xfrm>
                      <a:off x="8208975" y="3217637"/>
                      <a:ext cx="53141" cy="531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44" name="组合 143"/>
                  <p:cNvGrpSpPr/>
                  <p:nvPr/>
                </p:nvGrpSpPr>
                <p:grpSpPr>
                  <a:xfrm>
                    <a:off x="7558621" y="2214920"/>
                    <a:ext cx="53141" cy="747497"/>
                    <a:chOff x="8208975" y="2523281"/>
                    <a:chExt cx="53141" cy="747497"/>
                  </a:xfrm>
                  <a:solidFill>
                    <a:srgbClr val="94FDFF"/>
                  </a:solidFill>
                </p:grpSpPr>
                <p:sp>
                  <p:nvSpPr>
                    <p:cNvPr id="145" name="椭圆 144"/>
                    <p:cNvSpPr/>
                    <p:nvPr>
                      <p:custDataLst>
                        <p:tags r:id="rId79"/>
                      </p:custDataLst>
                    </p:nvPr>
                  </p:nvSpPr>
                  <p:spPr>
                    <a:xfrm>
                      <a:off x="8208975" y="252328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6" name="椭圆 145"/>
                    <p:cNvSpPr/>
                    <p:nvPr>
                      <p:custDataLst>
                        <p:tags r:id="rId80"/>
                      </p:custDataLst>
                    </p:nvPr>
                  </p:nvSpPr>
                  <p:spPr>
                    <a:xfrm>
                      <a:off x="8208975" y="261007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7" name="椭圆 146"/>
                    <p:cNvSpPr/>
                    <p:nvPr>
                      <p:custDataLst>
                        <p:tags r:id="rId81"/>
                      </p:custDataLst>
                    </p:nvPr>
                  </p:nvSpPr>
                  <p:spPr>
                    <a:xfrm>
                      <a:off x="8208975" y="269686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8" name="椭圆 147"/>
                    <p:cNvSpPr/>
                    <p:nvPr>
                      <p:custDataLst>
                        <p:tags r:id="rId82"/>
                      </p:custDataLst>
                    </p:nvPr>
                  </p:nvSpPr>
                  <p:spPr>
                    <a:xfrm>
                      <a:off x="8208975" y="2783663"/>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9" name="椭圆 148"/>
                    <p:cNvSpPr/>
                    <p:nvPr>
                      <p:custDataLst>
                        <p:tags r:id="rId83"/>
                      </p:custDataLst>
                    </p:nvPr>
                  </p:nvSpPr>
                  <p:spPr>
                    <a:xfrm>
                      <a:off x="8208975" y="287045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0" name="椭圆 149"/>
                    <p:cNvSpPr/>
                    <p:nvPr>
                      <p:custDataLst>
                        <p:tags r:id="rId84"/>
                      </p:custDataLst>
                    </p:nvPr>
                  </p:nvSpPr>
                  <p:spPr>
                    <a:xfrm>
                      <a:off x="8208975" y="2957251"/>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1" name="椭圆 150"/>
                    <p:cNvSpPr/>
                    <p:nvPr>
                      <p:custDataLst>
                        <p:tags r:id="rId85"/>
                      </p:custDataLst>
                    </p:nvPr>
                  </p:nvSpPr>
                  <p:spPr>
                    <a:xfrm>
                      <a:off x="8208975" y="3044045"/>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2" name="椭圆 151"/>
                    <p:cNvSpPr/>
                    <p:nvPr>
                      <p:custDataLst>
                        <p:tags r:id="rId86"/>
                      </p:custDataLst>
                    </p:nvPr>
                  </p:nvSpPr>
                  <p:spPr>
                    <a:xfrm>
                      <a:off x="8208975" y="3130839"/>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3" name="椭圆 152"/>
                    <p:cNvSpPr/>
                    <p:nvPr>
                      <p:custDataLst>
                        <p:tags r:id="rId87"/>
                      </p:custDataLst>
                    </p:nvPr>
                  </p:nvSpPr>
                  <p:spPr>
                    <a:xfrm>
                      <a:off x="8208975" y="3217637"/>
                      <a:ext cx="53141" cy="531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grpSp>
        <p:sp>
          <p:nvSpPr>
            <p:cNvPr id="8" name="文本框 7"/>
            <p:cNvSpPr txBox="1"/>
            <p:nvPr>
              <p:custDataLst>
                <p:tags r:id="rId88"/>
              </p:custDataLst>
            </p:nvPr>
          </p:nvSpPr>
          <p:spPr>
            <a:xfrm>
              <a:off x="6079" y="4383"/>
              <a:ext cx="7043" cy="2540"/>
            </a:xfrm>
            <a:prstGeom prst="rect">
              <a:avLst/>
            </a:prstGeom>
            <a:noFill/>
          </p:spPr>
          <p:txBody>
            <a:bodyPr wrap="square"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en-US" altLang="zh-CN">
                  <a:solidFill>
                    <a:srgbClr val="8661C0"/>
                  </a:solidFill>
                  <a:latin typeface="+mn-ea"/>
                  <a:cs typeface="+mn-ea"/>
                </a:rPr>
                <a:t>    </a:t>
              </a:r>
              <a:r>
                <a:rPr lang="zh-CN" altLang="en-US">
                  <a:solidFill>
                    <a:srgbClr val="8661C0"/>
                  </a:solidFill>
                  <a:latin typeface="+mn-ea"/>
                  <a:cs typeface="+mn-ea"/>
                </a:rPr>
                <a:t>SCOR 模型按流程定义可分为三个层次，每一层都可用于分析企业供应链的运作。第一层描述了五个基本流程：计划（Plan)、采购（Source)、生产（Make)、配送（Deliver）和退货（Return)。第二层是配置层，由若干核心流程组成。大多数公司都是从 SCOR 模型的第二层开始构建其供应链的，此时常常会暴露出现有流程的低效或无效，因此需要花时间对现有的供应链进行减少供应商、工厂和配送中心的数量等形式的重组。第三层是流程分解层，它给出第二层每个流程分类中流程元素的细节，并定义各流程元素所需要的输人和可能的输出。</a:t>
              </a:r>
              <a:endParaRPr lang="zh-CN" altLang="en-US">
                <a:solidFill>
                  <a:srgbClr val="8661C0"/>
                </a:solidFill>
                <a:latin typeface="+mn-ea"/>
                <a:cs typeface="+mn-ea"/>
              </a:endParaRPr>
            </a:p>
            <a:p>
              <a:pPr indent="0" algn="l" fontAlgn="auto">
                <a:lnSpc>
                  <a:spcPct val="150000"/>
                </a:lnSpc>
              </a:pPr>
              <a:endParaRPr lang="zh-CN" altLang="en-US">
                <a:solidFill>
                  <a:srgbClr val="8661C0"/>
                </a:solidFill>
                <a:latin typeface="+mn-ea"/>
                <a:cs typeface="+mn-ea"/>
              </a:endParaRPr>
            </a:p>
          </p:txBody>
        </p:sp>
      </p:grpSp>
      <p:sp>
        <p:nvSpPr>
          <p:cNvPr id="9" name="燕尾形 8"/>
          <p:cNvSpPr/>
          <p:nvPr userDrawn="1">
            <p:custDataLst>
              <p:tags r:id="rId89"/>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90"/>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45465" y="901065"/>
            <a:ext cx="662559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四、供应链的诊断优化工具——SCOR模型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964565" y="1522730"/>
            <a:ext cx="6206490" cy="460375"/>
          </a:xfrm>
          <a:prstGeom prst="rect">
            <a:avLst/>
          </a:prstGeom>
          <a:noFill/>
          <a:ln w="9525">
            <a:noFill/>
          </a:ln>
        </p:spPr>
        <p:txBody>
          <a:bodyPr wrap="square">
            <a:spAutoFit/>
          </a:bodyPr>
          <a:p>
            <a:pPr indent="153035"/>
            <a:r>
              <a:rPr lang="zh-CN" sz="2400" b="1">
                <a:latin typeface="Calibri" panose="020F0502020204030204" charset="0"/>
                <a:ea typeface="宋体" panose="02010600030101010101" pitchFamily="2" charset="-122"/>
              </a:rPr>
              <a:t>（一） SCOR模型的结构</a:t>
            </a:r>
            <a:endParaRPr lang="zh-CN" sz="2400" b="1">
              <a:latin typeface="Calibri" panose="020F0502020204030204" charset="0"/>
              <a:ea typeface="宋体" panose="02010600030101010101" pitchFamily="2" charset="-122"/>
            </a:endParaRPr>
          </a:p>
        </p:txBody>
      </p:sp>
      <p:pic>
        <p:nvPicPr>
          <p:cNvPr id="196" name="图片 196" descr="C:\Users\wangke\AppData\Local\Temp\WeChat Files\a73ff425e3812a138955f1e9547384a.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0" y="2292350"/>
            <a:ext cx="5104765" cy="3051175"/>
          </a:xfrm>
          <a:prstGeom prst="rect">
            <a:avLst/>
          </a:prstGeom>
          <a:noFill/>
          <a:ln>
            <a:noFill/>
          </a:ln>
        </p:spPr>
      </p:pic>
      <p:sp>
        <p:nvSpPr>
          <p:cNvPr id="4" name="等腰三角形 14"/>
          <p:cNvSpPr/>
          <p:nvPr>
            <p:custDataLst>
              <p:tags r:id="rId4"/>
            </p:custDataLst>
          </p:nvPr>
        </p:nvSpPr>
        <p:spPr>
          <a:xfrm rot="5400000">
            <a:off x="5269888" y="1743463"/>
            <a:ext cx="337637" cy="308135"/>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等腰三角形 15"/>
          <p:cNvSpPr/>
          <p:nvPr>
            <p:custDataLst>
              <p:tags r:id="rId5"/>
            </p:custDataLst>
          </p:nvPr>
        </p:nvSpPr>
        <p:spPr>
          <a:xfrm rot="5400000">
            <a:off x="5116322" y="1743463"/>
            <a:ext cx="337637" cy="3081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6" name="文本框 25"/>
          <p:cNvSpPr txBox="1"/>
          <p:nvPr>
            <p:custDataLst>
              <p:tags r:id="rId6"/>
            </p:custDataLst>
          </p:nvPr>
        </p:nvSpPr>
        <p:spPr>
          <a:xfrm>
            <a:off x="5643719" y="1728471"/>
            <a:ext cx="2771418" cy="1426932"/>
          </a:xfrm>
          <a:prstGeom prst="rect">
            <a:avLst/>
          </a:prstGeom>
          <a:noFill/>
        </p:spPr>
        <p:txBody>
          <a:bodyPr wrap="square" lIns="91440" tIns="45720" rIns="91440" bIns="45720" rtlCol="0" anchor="t" anchorCtr="0"/>
          <a:p>
            <a:pPr marL="0" lvl="0" indent="0" algn="l" fontAlgn="auto">
              <a:lnSpc>
                <a:spcPct val="130000"/>
              </a:lnSpc>
              <a:spcBef>
                <a:spcPts val="0"/>
              </a:spcBef>
              <a:spcAft>
                <a:spcPts val="0"/>
              </a:spcAft>
              <a:buSzPct val="100000"/>
            </a:pPr>
            <a:r>
              <a:rPr lang="zh-CN" sz="1200" spc="150">
                <a:solidFill>
                  <a:schemeClr val="tx1">
                    <a:lumMod val="75000"/>
                    <a:lumOff val="25000"/>
                  </a:schemeClr>
                </a:solidFill>
                <a:latin typeface="Arial" panose="020B0604020202020204" pitchFamily="34" charset="0"/>
                <a:ea typeface="微软雅黑" panose="020B0503020204020204" charset="-122"/>
              </a:rPr>
              <a:t>计划（Plan）。计划的目的是联结供应链的作业与营运目标，主要包括需求/供给规划与规划基础建设的管理两项活动，为了对所有采购运筹流程、制造运筹流程与配送运筹流程进行规划与控制。</a:t>
            </a:r>
            <a:endParaRPr lang="zh-CN" sz="1200" spc="150">
              <a:solidFill>
                <a:schemeClr val="tx1">
                  <a:lumMod val="75000"/>
                  <a:lumOff val="25000"/>
                </a:schemeClr>
              </a:solidFill>
              <a:latin typeface="Arial" panose="020B0604020202020204" pitchFamily="34" charset="0"/>
              <a:ea typeface="微软雅黑" panose="020B0503020204020204" charset="-122"/>
            </a:endParaRPr>
          </a:p>
        </p:txBody>
      </p:sp>
      <p:sp>
        <p:nvSpPr>
          <p:cNvPr id="27" name="等腰三角形 14"/>
          <p:cNvSpPr/>
          <p:nvPr>
            <p:custDataLst>
              <p:tags r:id="rId7"/>
            </p:custDataLst>
          </p:nvPr>
        </p:nvSpPr>
        <p:spPr>
          <a:xfrm rot="5400000">
            <a:off x="8830332" y="2400427"/>
            <a:ext cx="337637" cy="308135"/>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8" name="等腰三角形 15"/>
          <p:cNvSpPr/>
          <p:nvPr>
            <p:custDataLst>
              <p:tags r:id="rId8"/>
            </p:custDataLst>
          </p:nvPr>
        </p:nvSpPr>
        <p:spPr>
          <a:xfrm rot="5400000">
            <a:off x="8676767" y="2400427"/>
            <a:ext cx="337637" cy="308135"/>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文本框 28"/>
          <p:cNvSpPr txBox="1"/>
          <p:nvPr>
            <p:custDataLst>
              <p:tags r:id="rId9"/>
            </p:custDataLst>
          </p:nvPr>
        </p:nvSpPr>
        <p:spPr>
          <a:xfrm>
            <a:off x="9204681" y="2385434"/>
            <a:ext cx="2771418" cy="1426932"/>
          </a:xfrm>
          <a:prstGeom prst="rect">
            <a:avLst/>
          </a:prstGeom>
          <a:noFill/>
        </p:spPr>
        <p:txBody>
          <a:bodyPr wrap="square" lIns="91440" tIns="45720" rIns="91440" bIns="45720" rtlCol="0" anchor="t" anchorCtr="0">
            <a:normAutofit/>
          </a:bodyPr>
          <a:p>
            <a:pPr marL="0" lvl="0" indent="0" algn="l" fontAlgn="auto">
              <a:lnSpc>
                <a:spcPct val="130000"/>
              </a:lnSpc>
              <a:spcBef>
                <a:spcPts val="0"/>
              </a:spcBef>
              <a:spcAft>
                <a:spcPts val="0"/>
              </a:spcAft>
              <a:buSzPct val="100000"/>
            </a:pPr>
            <a:r>
              <a:rPr lang="zh-CN" sz="1200" spc="150">
                <a:solidFill>
                  <a:schemeClr val="tx1">
                    <a:lumMod val="75000"/>
                    <a:lumOff val="25000"/>
                  </a:schemeClr>
                </a:solidFill>
                <a:latin typeface="Arial" panose="020B0604020202020204" pitchFamily="34" charset="0"/>
                <a:ea typeface="微软雅黑" panose="020B0503020204020204" charset="-122"/>
              </a:rPr>
              <a:t>采购（Source）。采购模块有采购基础建设与采购作业的管理两项活动，其目的是描述一般的采购作业与采购管理流程。</a:t>
            </a:r>
            <a:endParaRPr lang="zh-CN" sz="1200" spc="150">
              <a:solidFill>
                <a:schemeClr val="tx1">
                  <a:lumMod val="75000"/>
                  <a:lumOff val="25000"/>
                </a:schemeClr>
              </a:solidFill>
              <a:latin typeface="Arial" panose="020B0604020202020204" pitchFamily="34" charset="0"/>
              <a:ea typeface="微软雅黑" panose="020B0503020204020204" charset="-122"/>
            </a:endParaRPr>
          </a:p>
        </p:txBody>
      </p:sp>
      <p:sp>
        <p:nvSpPr>
          <p:cNvPr id="30" name="等腰三角形 14"/>
          <p:cNvSpPr/>
          <p:nvPr>
            <p:custDataLst>
              <p:tags r:id="rId10"/>
            </p:custDataLst>
          </p:nvPr>
        </p:nvSpPr>
        <p:spPr>
          <a:xfrm rot="5400000">
            <a:off x="5269888" y="3337905"/>
            <a:ext cx="337637" cy="308135"/>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 name="等腰三角形 15"/>
          <p:cNvSpPr/>
          <p:nvPr>
            <p:custDataLst>
              <p:tags r:id="rId11"/>
            </p:custDataLst>
          </p:nvPr>
        </p:nvSpPr>
        <p:spPr>
          <a:xfrm rot="5400000">
            <a:off x="5116322" y="3337905"/>
            <a:ext cx="337637" cy="30813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12"/>
            </p:custDataLst>
          </p:nvPr>
        </p:nvSpPr>
        <p:spPr>
          <a:xfrm>
            <a:off x="5643719" y="3322912"/>
            <a:ext cx="2771418" cy="1426932"/>
          </a:xfrm>
          <a:prstGeom prst="rect">
            <a:avLst/>
          </a:prstGeom>
          <a:noFill/>
        </p:spPr>
        <p:txBody>
          <a:bodyPr wrap="square" lIns="91440" tIns="45720" rIns="91440" bIns="45720" rtlCol="0" anchor="t" anchorCtr="0">
            <a:normAutofit/>
          </a:bodyPr>
          <a:p>
            <a:pPr marL="0" lvl="0" indent="0" algn="l" fontAlgn="auto">
              <a:lnSpc>
                <a:spcPct val="130000"/>
              </a:lnSpc>
              <a:spcBef>
                <a:spcPts val="0"/>
              </a:spcBef>
              <a:spcAft>
                <a:spcPts val="0"/>
              </a:spcAft>
              <a:buSzPct val="100000"/>
            </a:pPr>
            <a:r>
              <a:rPr lang="zh-CN" sz="1200" spc="150">
                <a:solidFill>
                  <a:schemeClr val="tx1">
                    <a:lumMod val="75000"/>
                    <a:lumOff val="25000"/>
                  </a:schemeClr>
                </a:solidFill>
                <a:latin typeface="Arial" panose="020B0604020202020204" pitchFamily="34" charset="0"/>
                <a:ea typeface="微软雅黑" panose="020B0503020204020204" charset="-122"/>
              </a:rPr>
              <a:t>制造（Make）。制造模块具有制造基础建设与制造执行作业的管理两项活动</a:t>
            </a:r>
            <a:endParaRPr lang="zh-CN" sz="1200" spc="150">
              <a:solidFill>
                <a:schemeClr val="tx1">
                  <a:lumMod val="75000"/>
                  <a:lumOff val="25000"/>
                </a:schemeClr>
              </a:solidFill>
              <a:latin typeface="Arial" panose="020B0604020202020204" pitchFamily="34" charset="0"/>
              <a:ea typeface="微软雅黑" panose="020B0503020204020204" charset="-122"/>
            </a:endParaRPr>
          </a:p>
        </p:txBody>
      </p:sp>
      <p:sp>
        <p:nvSpPr>
          <p:cNvPr id="53" name="等腰三角形 14"/>
          <p:cNvSpPr/>
          <p:nvPr>
            <p:custDataLst>
              <p:tags r:id="rId13"/>
            </p:custDataLst>
          </p:nvPr>
        </p:nvSpPr>
        <p:spPr>
          <a:xfrm rot="5400000">
            <a:off x="8830332" y="3994868"/>
            <a:ext cx="337637" cy="308135"/>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等腰三角形 15"/>
          <p:cNvSpPr/>
          <p:nvPr>
            <p:custDataLst>
              <p:tags r:id="rId14"/>
            </p:custDataLst>
          </p:nvPr>
        </p:nvSpPr>
        <p:spPr>
          <a:xfrm rot="5400000">
            <a:off x="8676767" y="3994868"/>
            <a:ext cx="337637" cy="308135"/>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文本框 54"/>
          <p:cNvSpPr txBox="1"/>
          <p:nvPr>
            <p:custDataLst>
              <p:tags r:id="rId15"/>
            </p:custDataLst>
          </p:nvPr>
        </p:nvSpPr>
        <p:spPr>
          <a:xfrm>
            <a:off x="9204681" y="3979876"/>
            <a:ext cx="2771418" cy="1426932"/>
          </a:xfrm>
          <a:prstGeom prst="rect">
            <a:avLst/>
          </a:prstGeom>
          <a:noFill/>
        </p:spPr>
        <p:txBody>
          <a:bodyPr wrap="square" lIns="91440" tIns="45720" rIns="91440" bIns="45720" rtlCol="0" anchor="t" anchorCtr="0">
            <a:noAutofit/>
          </a:bodyPr>
          <a:p>
            <a:pPr marL="0" lvl="0" indent="0" algn="l" fontAlgn="auto">
              <a:lnSpc>
                <a:spcPct val="130000"/>
              </a:lnSpc>
              <a:spcBef>
                <a:spcPts val="0"/>
              </a:spcBef>
              <a:spcAft>
                <a:spcPts val="0"/>
              </a:spcAft>
              <a:buSzPct val="100000"/>
            </a:pPr>
            <a:r>
              <a:rPr lang="zh-CN" sz="1200" spc="150">
                <a:solidFill>
                  <a:schemeClr val="tx1">
                    <a:lumMod val="75000"/>
                    <a:lumOff val="25000"/>
                  </a:schemeClr>
                </a:solidFill>
                <a:latin typeface="Arial" panose="020B0604020202020204" pitchFamily="34" charset="0"/>
                <a:ea typeface="微软雅黑" panose="020B0503020204020204" charset="-122"/>
              </a:rPr>
              <a:t>配送（ Deliver ）。配送模块包含了订单管理、仓储管理、运输管理与配送基础建设的管理四项活动，其目的是描述销售（Sales）与分发（Distribution）的一般作业与管理流程。</a:t>
            </a:r>
            <a:endParaRPr lang="zh-CN" sz="1200" spc="150">
              <a:solidFill>
                <a:schemeClr val="tx1">
                  <a:lumMod val="75000"/>
                  <a:lumOff val="25000"/>
                </a:schemeClr>
              </a:solidFill>
              <a:latin typeface="Arial" panose="020B0604020202020204" pitchFamily="34" charset="0"/>
              <a:ea typeface="微软雅黑" panose="020B0503020204020204" charset="-122"/>
            </a:endParaRPr>
          </a:p>
        </p:txBody>
      </p:sp>
      <p:sp>
        <p:nvSpPr>
          <p:cNvPr id="56" name="等腰三角形 14"/>
          <p:cNvSpPr/>
          <p:nvPr>
            <p:custDataLst>
              <p:tags r:id="rId16"/>
            </p:custDataLst>
          </p:nvPr>
        </p:nvSpPr>
        <p:spPr>
          <a:xfrm rot="5400000">
            <a:off x="5269888" y="4322746"/>
            <a:ext cx="337637" cy="308135"/>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7" name="等腰三角形 15"/>
          <p:cNvSpPr/>
          <p:nvPr>
            <p:custDataLst>
              <p:tags r:id="rId17"/>
            </p:custDataLst>
          </p:nvPr>
        </p:nvSpPr>
        <p:spPr>
          <a:xfrm rot="5400000">
            <a:off x="5116322" y="4322746"/>
            <a:ext cx="337637" cy="308135"/>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8" name="文本框 57"/>
          <p:cNvSpPr txBox="1"/>
          <p:nvPr>
            <p:custDataLst>
              <p:tags r:id="rId18"/>
            </p:custDataLst>
          </p:nvPr>
        </p:nvSpPr>
        <p:spPr>
          <a:xfrm>
            <a:off x="5643880" y="4307840"/>
            <a:ext cx="2771140" cy="2083435"/>
          </a:xfrm>
          <a:prstGeom prst="rect">
            <a:avLst/>
          </a:prstGeom>
          <a:noFill/>
        </p:spPr>
        <p:txBody>
          <a:bodyPr wrap="square" lIns="91440" tIns="45720" rIns="91440" bIns="45720" rtlCol="0" anchor="t" anchorCtr="0">
            <a:normAutofit/>
          </a:bodyPr>
          <a:p>
            <a:pPr marL="0" lvl="0" indent="0" algn="l" fontAlgn="auto">
              <a:lnSpc>
                <a:spcPct val="130000"/>
              </a:lnSpc>
              <a:spcBef>
                <a:spcPts val="0"/>
              </a:spcBef>
              <a:spcAft>
                <a:spcPts val="0"/>
              </a:spcAft>
              <a:buSzPct val="100000"/>
            </a:pPr>
            <a:r>
              <a:rPr lang="zh-CN" sz="1200" spc="150">
                <a:solidFill>
                  <a:schemeClr val="tx1">
                    <a:lumMod val="75000"/>
                    <a:lumOff val="25000"/>
                  </a:schemeClr>
                </a:solidFill>
                <a:latin typeface="Arial" panose="020B0604020202020204" pitchFamily="34" charset="0"/>
                <a:ea typeface="微软雅黑" panose="020B0503020204020204" charset="-122"/>
              </a:rPr>
              <a:t>退货（Return）。①按退回货品的属性分，包括：不良品、间接物料(MRO)、过剩成品。②按退货作业牵涉的对象层面分，包括：客户面作业、供货商面作业。③按对于退货的响应方式分，包括：核准作业、退货排程、退换作业、销毁作业。</a:t>
            </a:r>
            <a:endParaRPr lang="zh-CN" sz="1200" spc="150">
              <a:solidFill>
                <a:schemeClr val="tx1">
                  <a:lumMod val="75000"/>
                  <a:lumOff val="25000"/>
                </a:schemeClr>
              </a:solidFill>
              <a:latin typeface="Arial" panose="020B0604020202020204" pitchFamily="34" charset="0"/>
              <a:ea typeface="微软雅黑" panose="020B0503020204020204" charset="-122"/>
            </a:endParaRPr>
          </a:p>
        </p:txBody>
      </p:sp>
      <p:sp>
        <p:nvSpPr>
          <p:cNvPr id="10" name="燕尾形 9"/>
          <p:cNvSpPr/>
          <p:nvPr userDrawn="1">
            <p:custDataLst>
              <p:tags r:id="rId19"/>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20"/>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矩形 176"/>
          <p:cNvSpPr/>
          <p:nvPr>
            <p:custDataLst>
              <p:tags r:id="rId1"/>
            </p:custDataLst>
          </p:nvPr>
        </p:nvSpPr>
        <p:spPr>
          <a:xfrm>
            <a:off x="545465" y="901065"/>
            <a:ext cx="662559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四、供应链的诊断优化工具——SCOR模型</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1" name="文本框 100"/>
          <p:cNvSpPr txBox="1"/>
          <p:nvPr/>
        </p:nvSpPr>
        <p:spPr>
          <a:xfrm>
            <a:off x="964565" y="1522730"/>
            <a:ext cx="6206490" cy="460375"/>
          </a:xfrm>
          <a:prstGeom prst="rect">
            <a:avLst/>
          </a:prstGeom>
          <a:noFill/>
          <a:ln w="9525">
            <a:noFill/>
          </a:ln>
        </p:spPr>
        <p:txBody>
          <a:bodyPr wrap="square">
            <a:spAutoFit/>
          </a:bodyPr>
          <a:p>
            <a:pPr indent="153035"/>
            <a:r>
              <a:rPr lang="zh-CN" sz="2400" b="1">
                <a:latin typeface="Calibri" panose="020F0502020204030204" charset="0"/>
                <a:ea typeface="宋体" panose="02010600030101010101" pitchFamily="2" charset="-122"/>
              </a:rPr>
              <a:t>（二） SCOR模型实施的意义</a:t>
            </a:r>
            <a:endParaRPr lang="zh-CN" sz="2400" b="1">
              <a:latin typeface="Calibri" panose="020F0502020204030204" charset="0"/>
              <a:ea typeface="宋体" panose="02010600030101010101" pitchFamily="2" charset="-122"/>
            </a:endParaRPr>
          </a:p>
        </p:txBody>
      </p:sp>
      <p:pic>
        <p:nvPicPr>
          <p:cNvPr id="197" name="图片 197" descr="C:\Users\wangke\AppData\Local\Temp\WeChat Files\c1d9e40ae707b213ee370b3c8a0da00.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a:xfrm>
            <a:off x="1126490" y="2189480"/>
            <a:ext cx="9617075" cy="4112260"/>
          </a:xfrm>
          <a:prstGeom prst="rect">
            <a:avLst/>
          </a:prstGeom>
          <a:noFill/>
          <a:ln>
            <a:noFill/>
          </a:ln>
        </p:spPr>
      </p:pic>
      <p:sp>
        <p:nvSpPr>
          <p:cNvPr id="2" name="燕尾形 1"/>
          <p:cNvSpPr/>
          <p:nvPr userDrawn="1">
            <p:custDataLst>
              <p:tags r:id="rId4"/>
            </p:custDataLst>
          </p:nvPr>
        </p:nvSpPr>
        <p:spPr>
          <a:xfrm flipH="1">
            <a:off x="457835" y="13335"/>
            <a:ext cx="7691120"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供应链设计方法策略及优化重构</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514985" y="1151255"/>
            <a:ext cx="11209655" cy="4757371"/>
            <a:chOff x="1813" y="1740"/>
            <a:chExt cx="15582" cy="3117"/>
          </a:xfrm>
        </p:grpSpPr>
        <p:sp>
          <p:nvSpPr>
            <p:cNvPr id="3" name="圆角矩形 2"/>
            <p:cNvSpPr/>
            <p:nvPr/>
          </p:nvSpPr>
          <p:spPr>
            <a:xfrm>
              <a:off x="1892" y="1833"/>
              <a:ext cx="15419" cy="2931"/>
            </a:xfrm>
            <a:prstGeom prst="roundRect">
              <a:avLst>
                <a:gd name="adj" fmla="val 0"/>
              </a:avLst>
            </a:prstGeom>
            <a:gradFill flip="none" rotWithShape="1">
              <a:gsLst>
                <a:gs pos="50000">
                  <a:sysClr val="window" lastClr="FFFFFF">
                    <a:lumMod val="95000"/>
                  </a:sysClr>
                </a:gs>
                <a:gs pos="100000">
                  <a:sysClr val="window" lastClr="FFFFFF">
                    <a:lumMod val="75000"/>
                  </a:sysClr>
                </a:gs>
                <a:gs pos="0">
                  <a:sysClr val="window" lastClr="FFFFFF"/>
                </a:gs>
              </a:gsLst>
              <a:lin ang="18900000" scaled="0"/>
              <a:tileRect/>
            </a:gradFill>
            <a:ln w="22225" cap="flat" cmpd="sng" algn="ctr">
              <a:gradFill>
                <a:gsLst>
                  <a:gs pos="100000">
                    <a:sysClr val="window" lastClr="FFFFFF">
                      <a:lumMod val="85000"/>
                    </a:sysClr>
                  </a:gs>
                  <a:gs pos="0">
                    <a:sysClr val="window" lastClr="FFFFFF"/>
                  </a:gs>
                </a:gsLst>
                <a:lin ang="8100000" scaled="0"/>
              </a:gradFill>
              <a:prstDash val="solid"/>
            </a:ln>
            <a:effectLst>
              <a:outerShdw blurRad="444500" dist="254000" dir="8100000" algn="tr" rotWithShape="0">
                <a:prstClr val="black">
                  <a:alpha val="50000"/>
                </a:prstClr>
              </a:outerShdw>
            </a:effectLst>
          </p:spPr>
          <p:txBody>
            <a:bodyPr rot="0" spcFirstLastPara="0" vertOverflow="overflow" horzOverflow="overflow" vert="horz" wrap="square" lIns="91423" tIns="45711" rIns="91423" bIns="45711" numCol="1" spcCol="0" rtlCol="0" fromWordArt="0" anchor="ctr" anchorCtr="0" forceAA="0" compatLnSpc="1">
              <a:noAutofit/>
            </a:bodyPr>
            <a:p>
              <a:pPr algn="ctr" defTabSz="914400" fontAlgn="base">
                <a:spcBef>
                  <a:spcPct val="0"/>
                </a:spcBef>
                <a:spcAft>
                  <a:spcPct val="0"/>
                </a:spcAft>
              </a:pPr>
              <a:endParaRPr lang="zh-CN" altLang="en-US" sz="2400" b="1" kern="0">
                <a:solidFill>
                  <a:srgbClr val="002060"/>
                </a:solidFill>
              </a:endParaRPr>
            </a:p>
          </p:txBody>
        </p:sp>
        <p:sp>
          <p:nvSpPr>
            <p:cNvPr id="4" name="TextBox 3"/>
            <p:cNvSpPr txBox="1"/>
            <p:nvPr/>
          </p:nvSpPr>
          <p:spPr>
            <a:xfrm>
              <a:off x="2418" y="2293"/>
              <a:ext cx="14170" cy="1851"/>
            </a:xfrm>
            <a:prstGeom prst="rect">
              <a:avLst/>
            </a:prstGeom>
            <a:noFill/>
          </p:spPr>
          <p:txBody>
            <a:bodyPr wrap="square" lIns="0" tIns="0" rIns="0" bIns="0" rtlCol="0">
              <a:spAutoFit/>
            </a:bodyPr>
            <a:p>
              <a:pPr algn="just">
                <a:lnSpc>
                  <a:spcPct val="120000"/>
                </a:lnSpc>
              </a:pPr>
              <a:r>
                <a:rPr lang="en-US" altLang="zh-CN" sz="2800" dirty="0">
                  <a:solidFill>
                    <a:schemeClr val="tx1">
                      <a:lumMod val="75000"/>
                      <a:lumOff val="25000"/>
                    </a:schemeClr>
                  </a:solidFill>
                  <a:latin typeface="微软雅黑" panose="020B0503020204020204" charset="-122"/>
                  <a:ea typeface="微软雅黑" panose="020B0503020204020204" charset="-122"/>
                </a:rPr>
                <a:t>    </a:t>
              </a:r>
              <a:r>
                <a:rPr lang="zh-CN" altLang="en-US" sz="2800" dirty="0">
                  <a:solidFill>
                    <a:schemeClr val="tx1">
                      <a:lumMod val="75000"/>
                      <a:lumOff val="25000"/>
                    </a:schemeClr>
                  </a:solidFill>
                  <a:latin typeface="微软雅黑" panose="020B0503020204020204" charset="-122"/>
                  <a:ea typeface="微软雅黑" panose="020B0503020204020204" charset="-122"/>
                </a:rPr>
                <a:t>请思考：</a:t>
              </a:r>
              <a:endParaRPr lang="zh-CN" altLang="en-US" sz="28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1. 智慧供应链的核心支撑技术有哪些？</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2. 当前企业智慧供应链建设存在的主要问题？</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3. 供应链设计的原则有哪些？</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4. 供应链设计的步骤方法有哪些？</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dirty="0">
                  <a:solidFill>
                    <a:schemeClr val="tx1">
                      <a:lumMod val="75000"/>
                      <a:lumOff val="25000"/>
                    </a:schemeClr>
                  </a:solidFill>
                  <a:latin typeface="微软雅黑" panose="020B0503020204020204" charset="-122"/>
                  <a:ea typeface="微软雅黑" panose="020B0503020204020204" charset="-122"/>
                </a:rPr>
                <a:t>5. SCOR模型的按流程定义可分为哪三个层次？</a:t>
              </a:r>
              <a:endParaRPr lang="zh-CN" altLang="en-US" sz="2000" dirty="0">
                <a:solidFill>
                  <a:schemeClr val="tx1">
                    <a:lumMod val="75000"/>
                    <a:lumOff val="25000"/>
                  </a:schemeClr>
                </a:solidFill>
                <a:latin typeface="微软雅黑" panose="020B0503020204020204" charset="-122"/>
                <a:ea typeface="微软雅黑" panose="020B0503020204020204" charset="-122"/>
              </a:endParaRPr>
            </a:p>
          </p:txBody>
        </p:sp>
        <p:sp>
          <p:nvSpPr>
            <p:cNvPr id="5" name="矩形 93"/>
            <p:cNvSpPr/>
            <p:nvPr/>
          </p:nvSpPr>
          <p:spPr>
            <a:xfrm>
              <a:off x="1813" y="1740"/>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sp>
          <p:nvSpPr>
            <p:cNvPr id="6" name="矩形 93"/>
            <p:cNvSpPr/>
            <p:nvPr/>
          </p:nvSpPr>
          <p:spPr>
            <a:xfrm rot="10800000">
              <a:off x="16790" y="4252"/>
              <a:ext cx="605" cy="605"/>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p:spPr>
          <p:style>
            <a:lnRef idx="0">
              <a:schemeClr val="accent6"/>
            </a:lnRef>
            <a:fillRef idx="3">
              <a:schemeClr val="accent6"/>
            </a:fillRef>
            <a:effectRef idx="3">
              <a:schemeClr val="accent6"/>
            </a:effectRef>
            <a:fontRef idx="minor">
              <a:schemeClr val="lt1"/>
            </a:fontRef>
          </p:style>
          <p:txBody>
            <a:bodyPr lIns="121875" tIns="60936" rIns="121875" bIns="60936" rtlCol="0" anchor="ctr"/>
            <a:p>
              <a:pPr algn="ctr"/>
              <a:endParaRPr lang="zh-CN" altLang="en-US"/>
            </a:p>
          </p:txBody>
        </p:sp>
      </p:grpSp>
      <p:pic>
        <p:nvPicPr>
          <p:cNvPr id="30724" name="Picture 4" descr="思考者"/>
          <p:cNvPicPr>
            <a:picLocks noChangeAspect="1"/>
          </p:cNvPicPr>
          <p:nvPr>
            <p:ph sz="half" idx="2"/>
          </p:nvPr>
        </p:nvPicPr>
        <p:blipFill>
          <a:blip r:embed="rId1"/>
          <a:srcRect/>
          <a:stretch>
            <a:fillRect/>
          </a:stretch>
        </p:blipFill>
        <p:spPr>
          <a:xfrm>
            <a:off x="10809288" y="388620"/>
            <a:ext cx="1587500" cy="2447925"/>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userDrawn="1"/>
        </p:nvSpPr>
        <p:spPr>
          <a:xfrm>
            <a:off x="1925320" y="1544320"/>
            <a:ext cx="1656080" cy="3769360"/>
          </a:xfrm>
          <a:prstGeom prst="rect">
            <a:avLst/>
          </a:prstGeom>
          <a:noFill/>
          <a:ln>
            <a:noFill/>
          </a:ln>
        </p:spPr>
        <p:txBody>
          <a:bodyPr wrap="square" rtlCol="0" anchor="t">
            <a:spAutoFit/>
          </a:bodyPr>
          <a:p>
            <a:pPr algn="ctr"/>
            <a:r>
              <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rPr>
              <a:t>1</a:t>
            </a:r>
            <a:endParaRPr lang="en-US" altLang="zh-CN" sz="239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29" name="TextBox 28"/>
          <p:cNvSpPr txBox="1"/>
          <p:nvPr userDrawn="1"/>
        </p:nvSpPr>
        <p:spPr>
          <a:xfrm>
            <a:off x="4533900" y="2267585"/>
            <a:ext cx="7509510" cy="304609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a:defRPr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rPr>
              <a:t>供应链结构模型</a:t>
            </a:r>
            <a:endParaRPr kumimoji="0" lang="zh-CN" altLang="en-US" sz="9600" b="1" i="0" u="none" strike="noStrike" kern="0" cap="none" spc="50" normalizeH="0" baseline="0" noProof="0" dirty="0" smtClean="0">
              <a:ln w="11430"/>
              <a:gradFill>
                <a:gsLst>
                  <a:gs pos="25000">
                    <a:srgbClr val="02B9E7">
                      <a:satMod val="155000"/>
                    </a:srgbClr>
                  </a:gs>
                  <a:gs pos="100000">
                    <a:srgbClr val="002060"/>
                  </a:gs>
                </a:gsLst>
                <a:lin ang="5400000"/>
              </a:gradFill>
              <a:effectLst>
                <a:outerShdw blurRad="76200" dist="50800" dir="5400000" algn="tl" rotWithShape="0">
                  <a:srgbClr val="000000">
                    <a:alpha val="65000"/>
                  </a:srgbClr>
                </a:outerShdw>
              </a:effectLst>
              <a:uLnTx/>
              <a:uFillTx/>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anim calcmode="lin" valueType="num">
                                      <p:cBhvr>
                                        <p:cTn id="8" dur="750" fill="hold"/>
                                        <p:tgtEl>
                                          <p:spTgt spid="29"/>
                                        </p:tgtEl>
                                        <p:attrNameLst>
                                          <p:attrName>ppt_x</p:attrName>
                                        </p:attrNameLst>
                                      </p:cBhvr>
                                      <p:tavLst>
                                        <p:tav tm="0">
                                          <p:val>
                                            <p:strVal val="#ppt_x"/>
                                          </p:val>
                                        </p:tav>
                                        <p:tav tm="100000">
                                          <p:val>
                                            <p:strVal val="#ppt_x"/>
                                          </p:val>
                                        </p:tav>
                                      </p:tavLst>
                                    </p:anim>
                                    <p:anim calcmode="lin" valueType="num">
                                      <p:cBhvr>
                                        <p:cTn id="9" dur="7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userDrawn="1"/>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
        <p:nvSpPr>
          <p:cNvPr id="20" name="矩形 19"/>
          <p:cNvSpPr/>
          <p:nvPr/>
        </p:nvSpPr>
        <p:spPr>
          <a:xfrm>
            <a:off x="942340" y="929640"/>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一、供应链的基本结构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25" name="组合 24"/>
          <p:cNvGrpSpPr/>
          <p:nvPr/>
        </p:nvGrpSpPr>
        <p:grpSpPr>
          <a:xfrm>
            <a:off x="1223010" y="2011045"/>
            <a:ext cx="9149715" cy="2190115"/>
            <a:chOff x="3608" y="4405"/>
            <a:chExt cx="10567" cy="2596"/>
          </a:xfrm>
        </p:grpSpPr>
        <p:pic>
          <p:nvPicPr>
            <p:cNvPr id="3" name="图片 3" descr="32313539363931393b32313539363738313bb0ecb9ab"/>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8120" y="4405"/>
              <a:ext cx="1440" cy="1440"/>
            </a:xfrm>
            <a:prstGeom prst="rect">
              <a:avLst/>
            </a:prstGeom>
          </p:spPr>
        </p:pic>
        <p:pic>
          <p:nvPicPr>
            <p:cNvPr id="23" name="图片 4" descr="303b32313539363738353bb0ecb9ab"/>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10480" y="4405"/>
              <a:ext cx="1440" cy="1440"/>
            </a:xfrm>
            <a:prstGeom prst="rect">
              <a:avLst/>
            </a:prstGeom>
          </p:spPr>
        </p:pic>
        <p:pic>
          <p:nvPicPr>
            <p:cNvPr id="24" name="图片 5" descr="303b32313539363739333bbed3bcd2b0ecb9ab"/>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2616" y="4405"/>
              <a:ext cx="1440" cy="1440"/>
            </a:xfrm>
            <a:prstGeom prst="rect">
              <a:avLst/>
            </a:prstGeom>
          </p:spPr>
        </p:pic>
        <p:pic>
          <p:nvPicPr>
            <p:cNvPr id="26" name="图片 9" descr="303b32313539363830303bbed3bcd2b0ecb9ab"/>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816" y="4405"/>
              <a:ext cx="1440" cy="1440"/>
            </a:xfrm>
            <a:prstGeom prst="rect">
              <a:avLst/>
            </a:prstGeom>
          </p:spPr>
        </p:pic>
        <p:pic>
          <p:nvPicPr>
            <p:cNvPr id="27" name="图片 10" descr="303b32313539363739343bbed3bcd2b0ecb9ab"/>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680" y="4405"/>
              <a:ext cx="1440" cy="1440"/>
            </a:xfrm>
            <a:prstGeom prst="rect">
              <a:avLst/>
            </a:prstGeom>
          </p:spPr>
        </p:pic>
        <p:pic>
          <p:nvPicPr>
            <p:cNvPr id="28" name="图片 11" descr="32313630303830363b32313630303633333bbcfdcdb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930" y="4682"/>
              <a:ext cx="886" cy="886"/>
            </a:xfrm>
            <a:prstGeom prst="rect">
              <a:avLst/>
            </a:prstGeom>
          </p:spPr>
        </p:pic>
        <p:pic>
          <p:nvPicPr>
            <p:cNvPr id="29" name="图片 12" descr="32313630303830363b32313630303633333bbcfdcdb7"/>
            <p:cNvPicPr>
              <a:picLocks noChangeAspect="1"/>
            </p:cNvPicPr>
            <p:nvPr>
              <p:custDataLst>
                <p:tags r:id="rId19"/>
              </p:custDataLst>
            </p:nvPr>
          </p:nvPicPr>
          <p:blipFill>
            <a:blip r:embed="rId17">
              <a:extLst>
                <a:ext uri="{96DAC541-7B7A-43D3-8B79-37D633B846F1}">
                  <asvg:svgBlip xmlns:asvg="http://schemas.microsoft.com/office/drawing/2016/SVG/main" r:embed="rId18"/>
                </a:ext>
              </a:extLst>
            </a:blip>
            <a:stretch>
              <a:fillRect/>
            </a:stretch>
          </p:blipFill>
          <p:spPr>
            <a:xfrm>
              <a:off x="7208" y="4682"/>
              <a:ext cx="886" cy="886"/>
            </a:xfrm>
            <a:prstGeom prst="rect">
              <a:avLst/>
            </a:prstGeom>
          </p:spPr>
        </p:pic>
        <p:pic>
          <p:nvPicPr>
            <p:cNvPr id="30" name="图片 13" descr="32313630303830363b32313630303633333bbcfdcdb7"/>
            <p:cNvPicPr>
              <a:picLocks noChangeAspect="1"/>
            </p:cNvPicPr>
            <p:nvPr>
              <p:custDataLst>
                <p:tags r:id="rId20"/>
              </p:custDataLst>
            </p:nvPr>
          </p:nvPicPr>
          <p:blipFill>
            <a:blip r:embed="rId17">
              <a:extLst>
                <a:ext uri="{96DAC541-7B7A-43D3-8B79-37D633B846F1}">
                  <asvg:svgBlip xmlns:asvg="http://schemas.microsoft.com/office/drawing/2016/SVG/main" r:embed="rId18"/>
                </a:ext>
              </a:extLst>
            </a:blip>
            <a:stretch>
              <a:fillRect/>
            </a:stretch>
          </p:blipFill>
          <p:spPr>
            <a:xfrm>
              <a:off x="9597" y="4682"/>
              <a:ext cx="886" cy="886"/>
            </a:xfrm>
            <a:prstGeom prst="rect">
              <a:avLst/>
            </a:prstGeom>
          </p:spPr>
        </p:pic>
        <p:pic>
          <p:nvPicPr>
            <p:cNvPr id="31" name="图片 14" descr="32313630303830363b32313630303633333bbcfdcdb7"/>
            <p:cNvPicPr>
              <a:picLocks noChangeAspect="1"/>
            </p:cNvPicPr>
            <p:nvPr>
              <p:custDataLst>
                <p:tags r:id="rId21"/>
              </p:custDataLst>
            </p:nvPr>
          </p:nvPicPr>
          <p:blipFill>
            <a:blip r:embed="rId17">
              <a:extLst>
                <a:ext uri="{96DAC541-7B7A-43D3-8B79-37D633B846F1}">
                  <asvg:svgBlip xmlns:asvg="http://schemas.microsoft.com/office/drawing/2016/SVG/main" r:embed="rId18"/>
                </a:ext>
              </a:extLst>
            </a:blip>
            <a:stretch>
              <a:fillRect/>
            </a:stretch>
          </p:blipFill>
          <p:spPr>
            <a:xfrm>
              <a:off x="11920" y="4682"/>
              <a:ext cx="886" cy="886"/>
            </a:xfrm>
            <a:prstGeom prst="rect">
              <a:avLst/>
            </a:prstGeom>
          </p:spPr>
        </p:pic>
        <p:sp>
          <p:nvSpPr>
            <p:cNvPr id="32" name="文本框 15"/>
            <p:cNvSpPr txBox="1"/>
            <p:nvPr>
              <p:custDataLst>
                <p:tags r:id="rId22"/>
              </p:custDataLst>
            </p:nvPr>
          </p:nvSpPr>
          <p:spPr>
            <a:xfrm>
              <a:off x="3608" y="5953"/>
              <a:ext cx="1678" cy="1048"/>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供应商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33" name="文本框 16"/>
            <p:cNvSpPr txBox="1"/>
            <p:nvPr>
              <p:custDataLst>
                <p:tags r:id="rId23"/>
              </p:custDataLst>
            </p:nvPr>
          </p:nvSpPr>
          <p:spPr>
            <a:xfrm>
              <a:off x="5697" y="5953"/>
              <a:ext cx="1678" cy="1048"/>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制造商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34" name="文本框 17"/>
            <p:cNvSpPr txBox="1"/>
            <p:nvPr>
              <p:custDataLst>
                <p:tags r:id="rId24"/>
              </p:custDataLst>
            </p:nvPr>
          </p:nvSpPr>
          <p:spPr>
            <a:xfrm>
              <a:off x="8094" y="5953"/>
              <a:ext cx="1678" cy="1048"/>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分销商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35" name="文本框 18"/>
            <p:cNvSpPr txBox="1"/>
            <p:nvPr>
              <p:custDataLst>
                <p:tags r:id="rId25"/>
              </p:custDataLst>
            </p:nvPr>
          </p:nvSpPr>
          <p:spPr>
            <a:xfrm>
              <a:off x="10491" y="5953"/>
              <a:ext cx="1678" cy="1048"/>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零售商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36" name="文本框 19"/>
            <p:cNvSpPr txBox="1"/>
            <p:nvPr>
              <p:custDataLst>
                <p:tags r:id="rId26"/>
              </p:custDataLst>
            </p:nvPr>
          </p:nvSpPr>
          <p:spPr>
            <a:xfrm>
              <a:off x="12497" y="5953"/>
              <a:ext cx="1678" cy="1048"/>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消费者</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cxnSp>
          <p:nvCxnSpPr>
            <p:cNvPr id="37" name="直接箭头连接符 20"/>
            <p:cNvCxnSpPr/>
            <p:nvPr>
              <p:custDataLst>
                <p:tags r:id="rId27"/>
              </p:custDataLst>
            </p:nvPr>
          </p:nvCxnSpPr>
          <p:spPr>
            <a:xfrm>
              <a:off x="5106" y="6318"/>
              <a:ext cx="824"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38" name="直接箭头连接符 21"/>
            <p:cNvCxnSpPr/>
            <p:nvPr>
              <p:custDataLst>
                <p:tags r:id="rId28"/>
              </p:custDataLst>
            </p:nvPr>
          </p:nvCxnSpPr>
          <p:spPr>
            <a:xfrm>
              <a:off x="7296" y="6318"/>
              <a:ext cx="824"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39" name="直接箭头连接符 22"/>
            <p:cNvCxnSpPr/>
            <p:nvPr>
              <p:custDataLst>
                <p:tags r:id="rId29"/>
              </p:custDataLst>
            </p:nvPr>
          </p:nvCxnSpPr>
          <p:spPr>
            <a:xfrm>
              <a:off x="9667" y="6325"/>
              <a:ext cx="824"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40" name="直接箭头连接符 23"/>
            <p:cNvCxnSpPr/>
            <p:nvPr>
              <p:custDataLst>
                <p:tags r:id="rId30"/>
              </p:custDataLst>
            </p:nvPr>
          </p:nvCxnSpPr>
          <p:spPr>
            <a:xfrm>
              <a:off x="11936" y="6325"/>
              <a:ext cx="824"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grpSp>
      <p:sp>
        <p:nvSpPr>
          <p:cNvPr id="100" name="文本框 99" descr="7b0a20202020227461726765744964223a202270726f636573734f6e6c696e6554657874426f78220a7d0a"/>
          <p:cNvSpPr txBox="1"/>
          <p:nvPr/>
        </p:nvSpPr>
        <p:spPr>
          <a:xfrm>
            <a:off x="1571625" y="4292600"/>
            <a:ext cx="8801100" cy="1568450"/>
          </a:xfrm>
          <a:prstGeom prst="rect">
            <a:avLst/>
          </a:prstGeom>
          <a:solidFill>
            <a:srgbClr val="00B0F0"/>
          </a:solidFill>
          <a:ln w="9525">
            <a:noFill/>
          </a:ln>
        </p:spPr>
        <p:txBody>
          <a:bodyPr wrap="square">
            <a:spAutoFit/>
          </a:bodyPr>
          <a:p>
            <a:pPr indent="0"/>
            <a:r>
              <a:rPr lang="zh-CN" sz="2400" b="0">
                <a:ea typeface="宋体" panose="02010600030101010101" pitchFamily="2" charset="-122"/>
              </a:rPr>
              <a:t>通常，一条完整的供应链包括供应商（原材料供应商和零配件供应商）、制造商（加工厂会装配厂）、分销商（代理商或批发商）、零售商（百货商场、超市、专卖店、便利店等）以及消费者，这就是供应链的基本结构模型。</a:t>
            </a:r>
            <a:endParaRPr lang="zh-CN" altLang="en-US" sz="2400" b="0">
              <a:ea typeface="宋体" panose="02010600030101010101" pitchFamily="2" charset="-122"/>
            </a:endParaRPr>
          </a:p>
        </p:txBody>
      </p:sp>
      <p:sp>
        <p:nvSpPr>
          <p:cNvPr id="6" name="文本框 5"/>
          <p:cNvSpPr txBox="1"/>
          <p:nvPr/>
        </p:nvSpPr>
        <p:spPr>
          <a:xfrm>
            <a:off x="3340100" y="3785235"/>
            <a:ext cx="5080000" cy="368300"/>
          </a:xfrm>
          <a:prstGeom prst="rect">
            <a:avLst/>
          </a:prstGeom>
          <a:noFill/>
          <a:ln w="9525">
            <a:noFill/>
          </a:ln>
        </p:spPr>
        <p:txBody>
          <a:bodyPr>
            <a:spAutoFit/>
          </a:bodyPr>
          <a:p>
            <a:pPr indent="26670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2-1  </a:t>
            </a:r>
            <a:r>
              <a:rPr lang="zh-CN" b="0">
                <a:latin typeface="Times New Roman" panose="02020603050405020304" pitchFamily="18" charset="0"/>
                <a:ea typeface="宋体" panose="02010600030101010101" pitchFamily="2" charset="-122"/>
              </a:rPr>
              <a:t>供应链的基本结构模型</a:t>
            </a:r>
            <a:endParaRPr lang="zh-CN" altLang="en-US" b="0">
              <a:latin typeface="Times New Roman" panose="02020603050405020304" pitchFamily="18" charset="0"/>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二、供应链的链状结构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77" name="组合 50"/>
          <p:cNvGrpSpPr/>
          <p:nvPr/>
        </p:nvGrpSpPr>
        <p:grpSpPr>
          <a:xfrm>
            <a:off x="1065530" y="1975485"/>
            <a:ext cx="6245225" cy="3332480"/>
            <a:chOff x="2380" y="591"/>
            <a:chExt cx="13554" cy="6966"/>
          </a:xfrm>
        </p:grpSpPr>
        <p:pic>
          <p:nvPicPr>
            <p:cNvPr id="78" name="图片 4" descr="32313539363035353b32313539353939343bd4b2d6d0d4b2"/>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3294" y="1939"/>
              <a:ext cx="1440" cy="1440"/>
            </a:xfrm>
            <a:prstGeom prst="rect">
              <a:avLst/>
            </a:prstGeom>
          </p:spPr>
        </p:pic>
        <p:pic>
          <p:nvPicPr>
            <p:cNvPr id="79" name="图片 5" descr="32313539363035353b32313539353938393bb0cbc3a2d0c7"/>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244" y="1939"/>
              <a:ext cx="1440" cy="1440"/>
            </a:xfrm>
            <a:prstGeom prst="rect">
              <a:avLst/>
            </a:prstGeom>
          </p:spPr>
        </p:pic>
        <p:pic>
          <p:nvPicPr>
            <p:cNvPr id="80" name="图片 6" descr="32313539363035353b32313539353939303bc8fdbdc7d4b2d0ce"/>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1561" y="1849"/>
              <a:ext cx="1440" cy="1440"/>
            </a:xfrm>
            <a:prstGeom prst="rect">
              <a:avLst/>
            </a:prstGeom>
          </p:spPr>
        </p:pic>
        <p:pic>
          <p:nvPicPr>
            <p:cNvPr id="81" name="图片 7" descr="303b32313539353932313bd4b2"/>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8390" y="3502"/>
              <a:ext cx="1440" cy="1440"/>
            </a:xfrm>
            <a:prstGeom prst="rect">
              <a:avLst/>
            </a:prstGeom>
          </p:spPr>
        </p:pic>
        <p:pic>
          <p:nvPicPr>
            <p:cNvPr id="82" name="图片 8" descr="303b32313539343933353bd4b2c1e5eef5"/>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3803" y="1849"/>
              <a:ext cx="1440" cy="1440"/>
            </a:xfrm>
            <a:prstGeom prst="rect">
              <a:avLst/>
            </a:prstGeom>
          </p:spPr>
        </p:pic>
        <p:pic>
          <p:nvPicPr>
            <p:cNvPr id="83" name="图片 9" descr="32313539363035353b32313539353939343bd4b2d6d0d4b2"/>
            <p:cNvPicPr>
              <a:picLocks noChangeAspect="1"/>
            </p:cNvPicPr>
            <p:nvPr>
              <p:custDataLst>
                <p:tags r:id="rId16"/>
              </p:custDataLst>
            </p:nvPr>
          </p:nvPicPr>
          <p:blipFill>
            <a:blip r:embed="rId2">
              <a:extLst>
                <a:ext uri="{96DAC541-7B7A-43D3-8B79-37D633B846F1}">
                  <asvg:svgBlip xmlns:asvg="http://schemas.microsoft.com/office/drawing/2016/SVG/main" r:embed="rId3"/>
                </a:ext>
              </a:extLst>
            </a:blip>
            <a:stretch>
              <a:fillRect/>
            </a:stretch>
          </p:blipFill>
          <p:spPr>
            <a:xfrm>
              <a:off x="3195" y="3502"/>
              <a:ext cx="1440" cy="1440"/>
            </a:xfrm>
            <a:prstGeom prst="rect">
              <a:avLst/>
            </a:prstGeom>
          </p:spPr>
        </p:pic>
        <p:pic>
          <p:nvPicPr>
            <p:cNvPr id="84" name="图片 10" descr="32313539363035353b32313539353939343bd4b2d6d0d4b2"/>
            <p:cNvPicPr>
              <a:picLocks noChangeAspect="1"/>
            </p:cNvPicPr>
            <p:nvPr>
              <p:custDataLst>
                <p:tags r:id="rId17"/>
              </p:custDataLst>
            </p:nvPr>
          </p:nvPicPr>
          <p:blipFill>
            <a:blip r:embed="rId2">
              <a:extLst>
                <a:ext uri="{96DAC541-7B7A-43D3-8B79-37D633B846F1}">
                  <asvg:svgBlip xmlns:asvg="http://schemas.microsoft.com/office/drawing/2016/SVG/main" r:embed="rId3"/>
                </a:ext>
              </a:extLst>
            </a:blip>
            <a:stretch>
              <a:fillRect/>
            </a:stretch>
          </p:blipFill>
          <p:spPr>
            <a:xfrm>
              <a:off x="3195" y="5065"/>
              <a:ext cx="1440" cy="1440"/>
            </a:xfrm>
            <a:prstGeom prst="rect">
              <a:avLst/>
            </a:prstGeom>
          </p:spPr>
        </p:pic>
        <p:pic>
          <p:nvPicPr>
            <p:cNvPr id="85" name="图片 11" descr="32313539363035353b32313539353938393bb0cbc3a2d0c7"/>
            <p:cNvPicPr>
              <a:picLocks noChangeAspect="1"/>
            </p:cNvPicPr>
            <p:nvPr>
              <p:custDataLst>
                <p:tags r:id="rId18"/>
              </p:custDataLst>
            </p:nvPr>
          </p:nvPicPr>
          <p:blipFill>
            <a:blip r:embed="rId5">
              <a:extLst>
                <a:ext uri="{96DAC541-7B7A-43D3-8B79-37D633B846F1}">
                  <asvg:svgBlip xmlns:asvg="http://schemas.microsoft.com/office/drawing/2016/SVG/main" r:embed="rId6"/>
                </a:ext>
              </a:extLst>
            </a:blip>
            <a:stretch>
              <a:fillRect/>
            </a:stretch>
          </p:blipFill>
          <p:spPr>
            <a:xfrm>
              <a:off x="5244" y="3502"/>
              <a:ext cx="1440" cy="1440"/>
            </a:xfrm>
            <a:prstGeom prst="rect">
              <a:avLst/>
            </a:prstGeom>
          </p:spPr>
        </p:pic>
        <p:pic>
          <p:nvPicPr>
            <p:cNvPr id="86" name="图片 12" descr="32313539363035353b32313539353938393bb0cbc3a2d0c7"/>
            <p:cNvPicPr>
              <a:picLocks noChangeAspect="1"/>
            </p:cNvPicPr>
            <p:nvPr>
              <p:custDataLst>
                <p:tags r:id="rId19"/>
              </p:custDataLst>
            </p:nvPr>
          </p:nvPicPr>
          <p:blipFill>
            <a:blip r:embed="rId5">
              <a:extLst>
                <a:ext uri="{96DAC541-7B7A-43D3-8B79-37D633B846F1}">
                  <asvg:svgBlip xmlns:asvg="http://schemas.microsoft.com/office/drawing/2016/SVG/main" r:embed="rId6"/>
                </a:ext>
              </a:extLst>
            </a:blip>
            <a:stretch>
              <a:fillRect/>
            </a:stretch>
          </p:blipFill>
          <p:spPr>
            <a:xfrm>
              <a:off x="5244" y="5065"/>
              <a:ext cx="1440" cy="1440"/>
            </a:xfrm>
            <a:prstGeom prst="rect">
              <a:avLst/>
            </a:prstGeom>
          </p:spPr>
        </p:pic>
        <p:pic>
          <p:nvPicPr>
            <p:cNvPr id="87" name="图片 13" descr="32313539363035353b32313539353939303bc8fdbdc7d4b2d0ce"/>
            <p:cNvPicPr>
              <a:picLocks noChangeAspect="1"/>
            </p:cNvPicPr>
            <p:nvPr>
              <p:custDataLst>
                <p:tags r:id="rId20"/>
              </p:custDataLst>
            </p:nvPr>
          </p:nvPicPr>
          <p:blipFill>
            <a:blip r:embed="rId8">
              <a:extLst>
                <a:ext uri="{96DAC541-7B7A-43D3-8B79-37D633B846F1}">
                  <asvg:svgBlip xmlns:asvg="http://schemas.microsoft.com/office/drawing/2016/SVG/main" r:embed="rId9"/>
                </a:ext>
              </a:extLst>
            </a:blip>
            <a:stretch>
              <a:fillRect/>
            </a:stretch>
          </p:blipFill>
          <p:spPr>
            <a:xfrm>
              <a:off x="11718" y="3457"/>
              <a:ext cx="1440" cy="1440"/>
            </a:xfrm>
            <a:prstGeom prst="rect">
              <a:avLst/>
            </a:prstGeom>
          </p:spPr>
        </p:pic>
        <p:pic>
          <p:nvPicPr>
            <p:cNvPr id="88" name="图片 14" descr="32313539363035353b32313539353939303bc8fdbdc7d4b2d0ce"/>
            <p:cNvPicPr>
              <a:picLocks noChangeAspect="1"/>
            </p:cNvPicPr>
            <p:nvPr>
              <p:custDataLst>
                <p:tags r:id="rId21"/>
              </p:custDataLst>
            </p:nvPr>
          </p:nvPicPr>
          <p:blipFill>
            <a:blip r:embed="rId8">
              <a:extLst>
                <a:ext uri="{96DAC541-7B7A-43D3-8B79-37D633B846F1}">
                  <asvg:svgBlip xmlns:asvg="http://schemas.microsoft.com/office/drawing/2016/SVG/main" r:embed="rId9"/>
                </a:ext>
              </a:extLst>
            </a:blip>
            <a:stretch>
              <a:fillRect/>
            </a:stretch>
          </p:blipFill>
          <p:spPr>
            <a:xfrm>
              <a:off x="11761" y="5065"/>
              <a:ext cx="1440" cy="1440"/>
            </a:xfrm>
            <a:prstGeom prst="rect">
              <a:avLst/>
            </a:prstGeom>
          </p:spPr>
        </p:pic>
        <p:pic>
          <p:nvPicPr>
            <p:cNvPr id="43" name="图片 15" descr="303b32313539343933353bd4b2c1e5eef5"/>
            <p:cNvPicPr>
              <a:picLocks noChangeAspect="1"/>
            </p:cNvPicPr>
            <p:nvPr>
              <p:custDataLst>
                <p:tags r:id="rId22"/>
              </p:custDataLst>
            </p:nvPr>
          </p:nvPicPr>
          <p:blipFill>
            <a:blip r:embed="rId14">
              <a:extLst>
                <a:ext uri="{96DAC541-7B7A-43D3-8B79-37D633B846F1}">
                  <asvg:svgBlip xmlns:asvg="http://schemas.microsoft.com/office/drawing/2016/SVG/main" r:embed="rId15"/>
                </a:ext>
              </a:extLst>
            </a:blip>
            <a:stretch>
              <a:fillRect/>
            </a:stretch>
          </p:blipFill>
          <p:spPr>
            <a:xfrm>
              <a:off x="13803" y="5065"/>
              <a:ext cx="1440" cy="1440"/>
            </a:xfrm>
            <a:prstGeom prst="rect">
              <a:avLst/>
            </a:prstGeom>
          </p:spPr>
        </p:pic>
        <p:pic>
          <p:nvPicPr>
            <p:cNvPr id="89" name="图片 16" descr="303b32313539343933353bd4b2c1e5eef5"/>
            <p:cNvPicPr>
              <a:picLocks noChangeAspect="1"/>
            </p:cNvPicPr>
            <p:nvPr>
              <p:custDataLst>
                <p:tags r:id="rId23"/>
              </p:custDataLst>
            </p:nvPr>
          </p:nvPicPr>
          <p:blipFill>
            <a:blip r:embed="rId14">
              <a:extLst>
                <a:ext uri="{96DAC541-7B7A-43D3-8B79-37D633B846F1}">
                  <asvg:svgBlip xmlns:asvg="http://schemas.microsoft.com/office/drawing/2016/SVG/main" r:embed="rId15"/>
                </a:ext>
              </a:extLst>
            </a:blip>
            <a:stretch>
              <a:fillRect/>
            </a:stretch>
          </p:blipFill>
          <p:spPr>
            <a:xfrm>
              <a:off x="13803" y="3457"/>
              <a:ext cx="1440" cy="1440"/>
            </a:xfrm>
            <a:prstGeom prst="rect">
              <a:avLst/>
            </a:prstGeom>
          </p:spPr>
        </p:pic>
        <p:cxnSp>
          <p:nvCxnSpPr>
            <p:cNvPr id="90" name="直接箭头连接符 17"/>
            <p:cNvCxnSpPr/>
            <p:nvPr>
              <p:custDataLst>
                <p:tags r:id="rId24"/>
              </p:custDataLst>
            </p:nvPr>
          </p:nvCxnSpPr>
          <p:spPr>
            <a:xfrm>
              <a:off x="4734" y="2659"/>
              <a:ext cx="510"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1" name="直接箭头连接符 18"/>
            <p:cNvCxnSpPr/>
            <p:nvPr>
              <p:custDataLst>
                <p:tags r:id="rId25"/>
              </p:custDataLst>
            </p:nvPr>
          </p:nvCxnSpPr>
          <p:spPr>
            <a:xfrm>
              <a:off x="4635" y="4222"/>
              <a:ext cx="60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2" name="直接箭头连接符 19"/>
            <p:cNvCxnSpPr/>
            <p:nvPr>
              <p:custDataLst>
                <p:tags r:id="rId26"/>
              </p:custDataLst>
            </p:nvPr>
          </p:nvCxnSpPr>
          <p:spPr>
            <a:xfrm>
              <a:off x="4635" y="5785"/>
              <a:ext cx="609"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3" name="直接箭头连接符 20"/>
            <p:cNvCxnSpPr/>
            <p:nvPr>
              <p:custDataLst>
                <p:tags r:id="rId27"/>
              </p:custDataLst>
            </p:nvPr>
          </p:nvCxnSpPr>
          <p:spPr>
            <a:xfrm>
              <a:off x="6684" y="2659"/>
              <a:ext cx="1706" cy="1563"/>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4" name="直接箭头连接符 21"/>
            <p:cNvCxnSpPr/>
            <p:nvPr>
              <p:custDataLst>
                <p:tags r:id="rId28"/>
              </p:custDataLst>
            </p:nvPr>
          </p:nvCxnSpPr>
          <p:spPr>
            <a:xfrm>
              <a:off x="6684" y="4222"/>
              <a:ext cx="1687" cy="8"/>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5" name="直接箭头连接符 22"/>
            <p:cNvCxnSpPr/>
            <p:nvPr>
              <p:custDataLst>
                <p:tags r:id="rId29"/>
              </p:custDataLst>
            </p:nvPr>
          </p:nvCxnSpPr>
          <p:spPr>
            <a:xfrm flipV="1">
              <a:off x="6684" y="4222"/>
              <a:ext cx="1706" cy="1563"/>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6" name="直接箭头连接符 23"/>
            <p:cNvCxnSpPr/>
            <p:nvPr>
              <p:custDataLst>
                <p:tags r:id="rId30"/>
              </p:custDataLst>
            </p:nvPr>
          </p:nvCxnSpPr>
          <p:spPr>
            <a:xfrm flipV="1">
              <a:off x="9830" y="2569"/>
              <a:ext cx="1731" cy="1653"/>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7" name="直接箭头连接符 24"/>
            <p:cNvCxnSpPr/>
            <p:nvPr>
              <p:custDataLst>
                <p:tags r:id="rId31"/>
              </p:custDataLst>
            </p:nvPr>
          </p:nvCxnSpPr>
          <p:spPr>
            <a:xfrm flipV="1">
              <a:off x="9854" y="4177"/>
              <a:ext cx="1864" cy="38"/>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8" name="直接箭头连接符 25"/>
            <p:cNvCxnSpPr/>
            <p:nvPr>
              <p:custDataLst>
                <p:tags r:id="rId32"/>
              </p:custDataLst>
            </p:nvPr>
          </p:nvCxnSpPr>
          <p:spPr>
            <a:xfrm>
              <a:off x="9884" y="4230"/>
              <a:ext cx="1877" cy="1555"/>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99" name="直接箭头连接符 26"/>
            <p:cNvCxnSpPr/>
            <p:nvPr>
              <p:custDataLst>
                <p:tags r:id="rId33"/>
              </p:custDataLst>
            </p:nvPr>
          </p:nvCxnSpPr>
          <p:spPr>
            <a:xfrm>
              <a:off x="13001" y="2569"/>
              <a:ext cx="802"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00" name="直接箭头连接符 27"/>
            <p:cNvCxnSpPr/>
            <p:nvPr>
              <p:custDataLst>
                <p:tags r:id="rId34"/>
              </p:custDataLst>
            </p:nvPr>
          </p:nvCxnSpPr>
          <p:spPr>
            <a:xfrm>
              <a:off x="13158" y="4177"/>
              <a:ext cx="645"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01" name="直接箭头连接符 28"/>
            <p:cNvCxnSpPr/>
            <p:nvPr>
              <p:custDataLst>
                <p:tags r:id="rId35"/>
              </p:custDataLst>
            </p:nvPr>
          </p:nvCxnSpPr>
          <p:spPr>
            <a:xfrm>
              <a:off x="13201" y="5785"/>
              <a:ext cx="602" cy="0"/>
            </a:xfrm>
            <a:prstGeom prst="straightConnector1">
              <a:avLst/>
            </a:prstGeom>
            <a:ln>
              <a:tailEnd type="arrow" w="med" len="med"/>
            </a:ln>
          </p:spPr>
          <p:style>
            <a:lnRef idx="1">
              <a:schemeClr val="dk1"/>
            </a:lnRef>
            <a:fillRef idx="0">
              <a:schemeClr val="dk1"/>
            </a:fillRef>
            <a:effectRef idx="0">
              <a:schemeClr val="dk1"/>
            </a:effectRef>
            <a:fontRef idx="minor">
              <a:schemeClr val="tx1"/>
            </a:fontRef>
          </p:style>
        </p:cxnSp>
        <p:cxnSp>
          <p:nvCxnSpPr>
            <p:cNvPr id="102" name="直接连接符 31"/>
            <p:cNvCxnSpPr/>
            <p:nvPr>
              <p:custDataLst>
                <p:tags r:id="rId36"/>
              </p:custDataLst>
            </p:nvPr>
          </p:nvCxnSpPr>
          <p:spPr>
            <a:xfrm>
              <a:off x="2395" y="606"/>
              <a:ext cx="13539" cy="15"/>
            </a:xfrm>
            <a:prstGeom prst="line">
              <a:avLst/>
            </a:prstGeom>
            <a:ln>
              <a:prstDash val="dashDot"/>
            </a:ln>
          </p:spPr>
          <p:style>
            <a:lnRef idx="1">
              <a:schemeClr val="dk1"/>
            </a:lnRef>
            <a:fillRef idx="0">
              <a:schemeClr val="dk1"/>
            </a:fillRef>
            <a:effectRef idx="0">
              <a:schemeClr val="dk1"/>
            </a:effectRef>
            <a:fontRef idx="minor">
              <a:schemeClr val="tx1"/>
            </a:fontRef>
          </p:style>
        </p:cxnSp>
        <p:cxnSp>
          <p:nvCxnSpPr>
            <p:cNvPr id="44" name="肘形连接符 33"/>
            <p:cNvCxnSpPr/>
            <p:nvPr>
              <p:custDataLst>
                <p:tags r:id="rId37"/>
              </p:custDataLst>
            </p:nvPr>
          </p:nvCxnSpPr>
          <p:spPr>
            <a:xfrm rot="5400000" flipV="1">
              <a:off x="198" y="2787"/>
              <a:ext cx="5179" cy="815"/>
            </a:xfrm>
            <a:prstGeom prst="bentConnector2">
              <a:avLst/>
            </a:prstGeom>
            <a:ln>
              <a:prstDash val="dashDot"/>
              <a:tailEnd type="arrow" w="med" len="med"/>
            </a:ln>
          </p:spPr>
          <p:style>
            <a:lnRef idx="1">
              <a:schemeClr val="dk1"/>
            </a:lnRef>
            <a:fillRef idx="0">
              <a:schemeClr val="dk1"/>
            </a:fillRef>
            <a:effectRef idx="0">
              <a:schemeClr val="dk1"/>
            </a:effectRef>
            <a:fontRef idx="minor">
              <a:schemeClr val="tx1"/>
            </a:fontRef>
          </p:style>
        </p:cxnSp>
        <p:cxnSp>
          <p:nvCxnSpPr>
            <p:cNvPr id="45" name="肘形连接符 34"/>
            <p:cNvCxnSpPr/>
            <p:nvPr>
              <p:custDataLst>
                <p:tags r:id="rId38"/>
              </p:custDataLst>
            </p:nvPr>
          </p:nvCxnSpPr>
          <p:spPr>
            <a:xfrm rot="5400000">
              <a:off x="12991" y="2857"/>
              <a:ext cx="5179" cy="675"/>
            </a:xfrm>
            <a:prstGeom prst="bentConnector2">
              <a:avLst/>
            </a:prstGeom>
            <a:ln>
              <a:prstDash val="dashDot"/>
              <a:tailEnd type="arrow" w="med" len="med"/>
            </a:ln>
          </p:spPr>
          <p:style>
            <a:lnRef idx="1">
              <a:schemeClr val="dk1"/>
            </a:lnRef>
            <a:fillRef idx="0">
              <a:schemeClr val="dk1"/>
            </a:fillRef>
            <a:effectRef idx="0">
              <a:schemeClr val="dk1"/>
            </a:effectRef>
            <a:fontRef idx="minor">
              <a:schemeClr val="tx1"/>
            </a:fontRef>
          </p:style>
        </p:cxnSp>
        <p:cxnSp>
          <p:nvCxnSpPr>
            <p:cNvPr id="46" name="肘形连接符 35"/>
            <p:cNvCxnSpPr/>
            <p:nvPr>
              <p:custDataLst>
                <p:tags r:id="rId39"/>
              </p:custDataLst>
            </p:nvPr>
          </p:nvCxnSpPr>
          <p:spPr>
            <a:xfrm rot="5400000" flipV="1">
              <a:off x="1055" y="2081"/>
              <a:ext cx="3631" cy="650"/>
            </a:xfrm>
            <a:prstGeom prst="bentConnector2">
              <a:avLst/>
            </a:prstGeom>
            <a:ln>
              <a:prstDash val="dash"/>
              <a:tailEnd type="arrow" w="med" len="med"/>
            </a:ln>
          </p:spPr>
          <p:style>
            <a:lnRef idx="1">
              <a:schemeClr val="dk1"/>
            </a:lnRef>
            <a:fillRef idx="0">
              <a:schemeClr val="dk1"/>
            </a:fillRef>
            <a:effectRef idx="0">
              <a:schemeClr val="dk1"/>
            </a:effectRef>
            <a:fontRef idx="minor">
              <a:schemeClr val="tx1"/>
            </a:fontRef>
          </p:style>
        </p:cxnSp>
        <p:cxnSp>
          <p:nvCxnSpPr>
            <p:cNvPr id="47" name="肘形连接符 36"/>
            <p:cNvCxnSpPr/>
            <p:nvPr>
              <p:custDataLst>
                <p:tags r:id="rId40"/>
              </p:custDataLst>
            </p:nvPr>
          </p:nvCxnSpPr>
          <p:spPr>
            <a:xfrm rot="5400000" flipV="1">
              <a:off x="1991" y="1355"/>
              <a:ext cx="2053" cy="554"/>
            </a:xfrm>
            <a:prstGeom prst="bentConnector2">
              <a:avLst/>
            </a:prstGeom>
            <a:ln>
              <a:prstDash val="dashDot"/>
              <a:tailEnd type="arrow" w="med" len="med"/>
            </a:ln>
          </p:spPr>
          <p:style>
            <a:lnRef idx="1">
              <a:schemeClr val="dk1"/>
            </a:lnRef>
            <a:fillRef idx="0">
              <a:schemeClr val="dk1"/>
            </a:fillRef>
            <a:effectRef idx="0">
              <a:schemeClr val="dk1"/>
            </a:effectRef>
            <a:fontRef idx="minor">
              <a:schemeClr val="tx1"/>
            </a:fontRef>
          </p:style>
        </p:cxnSp>
        <p:cxnSp>
          <p:nvCxnSpPr>
            <p:cNvPr id="48" name="肘形连接符 37"/>
            <p:cNvCxnSpPr/>
            <p:nvPr>
              <p:custDataLst>
                <p:tags r:id="rId41"/>
              </p:custDataLst>
            </p:nvPr>
          </p:nvCxnSpPr>
          <p:spPr>
            <a:xfrm rot="5400000">
              <a:off x="13726" y="2138"/>
              <a:ext cx="3556" cy="522"/>
            </a:xfrm>
            <a:prstGeom prst="bentConnector2">
              <a:avLst/>
            </a:prstGeom>
            <a:ln>
              <a:prstDash val="dashDot"/>
              <a:tailEnd type="arrow" w="med" len="med"/>
            </a:ln>
          </p:spPr>
          <p:style>
            <a:lnRef idx="1">
              <a:schemeClr val="dk1"/>
            </a:lnRef>
            <a:fillRef idx="0">
              <a:schemeClr val="dk1"/>
            </a:fillRef>
            <a:effectRef idx="0">
              <a:schemeClr val="dk1"/>
            </a:effectRef>
            <a:fontRef idx="minor">
              <a:schemeClr val="tx1"/>
            </a:fontRef>
          </p:style>
        </p:cxnSp>
        <p:cxnSp>
          <p:nvCxnSpPr>
            <p:cNvPr id="49" name="肘形连接符 39"/>
            <p:cNvCxnSpPr/>
            <p:nvPr>
              <p:custDataLst>
                <p:tags r:id="rId42"/>
              </p:custDataLst>
            </p:nvPr>
          </p:nvCxnSpPr>
          <p:spPr>
            <a:xfrm rot="5400000">
              <a:off x="14441" y="1407"/>
              <a:ext cx="1963" cy="359"/>
            </a:xfrm>
            <a:prstGeom prst="bentConnector2">
              <a:avLst/>
            </a:prstGeom>
            <a:ln>
              <a:prstDash val="dashDot"/>
              <a:tailEnd type="arrow" w="med" len="med"/>
            </a:ln>
          </p:spPr>
          <p:style>
            <a:lnRef idx="1">
              <a:schemeClr val="dk1"/>
            </a:lnRef>
            <a:fillRef idx="0">
              <a:schemeClr val="dk1"/>
            </a:fillRef>
            <a:effectRef idx="0">
              <a:schemeClr val="dk1"/>
            </a:effectRef>
            <a:fontRef idx="minor">
              <a:schemeClr val="tx1"/>
            </a:fontRef>
          </p:style>
        </p:cxnSp>
        <p:sp>
          <p:nvSpPr>
            <p:cNvPr id="50" name="文本框 40"/>
            <p:cNvSpPr txBox="1"/>
            <p:nvPr>
              <p:custDataLst>
                <p:tags r:id="rId43"/>
              </p:custDataLst>
            </p:nvPr>
          </p:nvSpPr>
          <p:spPr>
            <a:xfrm>
              <a:off x="3054" y="682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自然界</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3" name="文本框 41"/>
            <p:cNvSpPr txBox="1"/>
            <p:nvPr>
              <p:custDataLst>
                <p:tags r:id="rId44"/>
              </p:custDataLst>
            </p:nvPr>
          </p:nvSpPr>
          <p:spPr>
            <a:xfrm>
              <a:off x="5103" y="682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供应商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1" name="文本框 42"/>
            <p:cNvSpPr txBox="1"/>
            <p:nvPr>
              <p:custDataLst>
                <p:tags r:id="rId45"/>
              </p:custDataLst>
            </p:nvPr>
          </p:nvSpPr>
          <p:spPr>
            <a:xfrm>
              <a:off x="8314" y="682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制造商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2" name="文本框 43"/>
            <p:cNvSpPr txBox="1"/>
            <p:nvPr>
              <p:custDataLst>
                <p:tags r:id="rId46"/>
              </p:custDataLst>
            </p:nvPr>
          </p:nvSpPr>
          <p:spPr>
            <a:xfrm>
              <a:off x="11620" y="682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分销商</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3" name="文本框 44"/>
            <p:cNvSpPr txBox="1"/>
            <p:nvPr>
              <p:custDataLst>
                <p:tags r:id="rId47"/>
              </p:custDataLst>
            </p:nvPr>
          </p:nvSpPr>
          <p:spPr>
            <a:xfrm>
              <a:off x="13662" y="682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用户</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4" name="文本框 45"/>
            <p:cNvSpPr txBox="1"/>
            <p:nvPr>
              <p:custDataLst>
                <p:tags r:id="rId48"/>
              </p:custDataLst>
            </p:nvPr>
          </p:nvSpPr>
          <p:spPr>
            <a:xfrm>
              <a:off x="3054" y="1135"/>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A</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5" name="文本框 46"/>
            <p:cNvSpPr txBox="1"/>
            <p:nvPr>
              <p:custDataLst>
                <p:tags r:id="rId49"/>
              </p:custDataLst>
            </p:nvPr>
          </p:nvSpPr>
          <p:spPr>
            <a:xfrm>
              <a:off x="5102" y="1135"/>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B</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6" name="文本框 47"/>
            <p:cNvSpPr txBox="1"/>
            <p:nvPr>
              <p:custDataLst>
                <p:tags r:id="rId50"/>
              </p:custDataLst>
            </p:nvPr>
          </p:nvSpPr>
          <p:spPr>
            <a:xfrm>
              <a:off x="8248" y="1170"/>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C</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7" name="文本框 48"/>
            <p:cNvSpPr txBox="1"/>
            <p:nvPr>
              <p:custDataLst>
                <p:tags r:id="rId51"/>
              </p:custDataLst>
            </p:nvPr>
          </p:nvSpPr>
          <p:spPr>
            <a:xfrm>
              <a:off x="11416" y="1101"/>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D</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58" name="文本框 49"/>
            <p:cNvSpPr txBox="1"/>
            <p:nvPr>
              <p:custDataLst>
                <p:tags r:id="rId52"/>
              </p:custDataLst>
            </p:nvPr>
          </p:nvSpPr>
          <p:spPr>
            <a:xfrm>
              <a:off x="13661" y="1170"/>
              <a:ext cx="1723" cy="736"/>
            </a:xfrm>
            <a:prstGeom prst="rect">
              <a:avLst/>
            </a:prstGeom>
            <a:noFill/>
          </p:spPr>
          <p:txBody>
            <a:bodyPr wrap="square" rtlCol="0">
              <a:noAutofit/>
            </a:bodyPr>
            <a:lstStyle/>
            <a:p>
              <a:pPr algn="ctr">
                <a:spcBef>
                  <a:spcPts val="500"/>
                </a:spcBef>
                <a:spcAft>
                  <a:spcPts val="500"/>
                </a:spcAft>
              </a:pPr>
              <a:r>
                <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rPr>
                <a:t>E</a:t>
              </a:r>
              <a:endParaRPr lang="en-US" altLang="zh-CN" sz="1200" kern="1200">
                <a:solidFill>
                  <a:srgbClr val="000000"/>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grpSp>
      <p:sp>
        <p:nvSpPr>
          <p:cNvPr id="9" name="文本框 8"/>
          <p:cNvSpPr txBox="1"/>
          <p:nvPr/>
        </p:nvSpPr>
        <p:spPr>
          <a:xfrm>
            <a:off x="7726045" y="1982470"/>
            <a:ext cx="3866515" cy="3187700"/>
          </a:xfrm>
          <a:prstGeom prst="rect">
            <a:avLst/>
          </a:prstGeom>
          <a:solidFill>
            <a:srgbClr val="00B0F0"/>
          </a:solidFill>
          <a:ln w="9525">
            <a:noFill/>
          </a:ln>
        </p:spPr>
        <p:txBody>
          <a:bodyPr wrap="square">
            <a:noAutofit/>
          </a:bodyPr>
          <a:p>
            <a:pPr indent="0"/>
            <a:r>
              <a:rPr lang="zh-CN" sz="2400" b="0">
                <a:latin typeface="Times New Roman" panose="02020603050405020304" pitchFamily="18" charset="0"/>
                <a:ea typeface="宋体" panose="02010600030101010101" pitchFamily="2" charset="-122"/>
              </a:rPr>
              <a:t>产品从自然界到用户经历了供应商、制造商、分销商三级传递，并在传递过程中完成产品加工、产品装配形成等转换过程。被用户消费掉的最终产品仍回到自然界，完成物质循环。</a:t>
            </a:r>
            <a:endParaRPr lang="zh-CN" altLang="en-US" sz="2400" b="0">
              <a:latin typeface="Times New Roman" panose="02020603050405020304" pitchFamily="18" charset="0"/>
              <a:ea typeface="宋体" panose="02010600030101010101" pitchFamily="2" charset="-122"/>
            </a:endParaRPr>
          </a:p>
        </p:txBody>
      </p:sp>
      <p:sp>
        <p:nvSpPr>
          <p:cNvPr id="10" name="文本框 9"/>
          <p:cNvSpPr txBox="1"/>
          <p:nvPr/>
        </p:nvSpPr>
        <p:spPr>
          <a:xfrm>
            <a:off x="1656715" y="5544185"/>
            <a:ext cx="5080000" cy="368300"/>
          </a:xfrm>
          <a:prstGeom prst="rect">
            <a:avLst/>
          </a:prstGeom>
          <a:noFill/>
          <a:ln w="9525">
            <a:noFill/>
          </a:ln>
        </p:spPr>
        <p:txBody>
          <a:bodyPr>
            <a:spAutoFit/>
          </a:bodyPr>
          <a:p>
            <a:pPr indent="0"/>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2-2  </a:t>
            </a:r>
            <a:r>
              <a:rPr lang="zh-CN" b="0">
                <a:latin typeface="Times New Roman" panose="02020603050405020304" pitchFamily="18" charset="0"/>
                <a:ea typeface="宋体" panose="02010600030101010101" pitchFamily="2" charset="-122"/>
              </a:rPr>
              <a:t>模型</a:t>
            </a:r>
            <a:r>
              <a:rPr lang="en-US" b="0">
                <a:latin typeface="Times New Roman" panose="02020603050405020304" pitchFamily="18" charset="0"/>
                <a:ea typeface="宋体" panose="02010600030101010101" pitchFamily="2" charset="-122"/>
              </a:rPr>
              <a:t>I</a:t>
            </a:r>
            <a:r>
              <a:rPr lang="zh-CN" b="0">
                <a:latin typeface="Times New Roman" panose="02020603050405020304" pitchFamily="18" charset="0"/>
                <a:ea typeface="宋体" panose="02010600030101010101" pitchFamily="2" charset="-122"/>
              </a:rPr>
              <a:t>：静态链状模型</a:t>
            </a:r>
            <a:endParaRPr lang="zh-CN" altLang="en-US" b="0">
              <a:latin typeface="Times New Roman" panose="02020603050405020304" pitchFamily="18" charset="0"/>
              <a:ea typeface="宋体" panose="02010600030101010101" pitchFamily="2" charset="-122"/>
            </a:endParaRPr>
          </a:p>
        </p:txBody>
      </p:sp>
      <p:sp>
        <p:nvSpPr>
          <p:cNvPr id="11" name="燕尾形 10"/>
          <p:cNvSpPr/>
          <p:nvPr userDrawn="1">
            <p:custDataLst>
              <p:tags r:id="rId53"/>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54"/>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二、供应链的链状结构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9" name="文本框 8"/>
          <p:cNvSpPr txBox="1"/>
          <p:nvPr/>
        </p:nvSpPr>
        <p:spPr>
          <a:xfrm>
            <a:off x="1854835" y="3748405"/>
            <a:ext cx="8026400" cy="2095500"/>
          </a:xfrm>
          <a:prstGeom prst="rect">
            <a:avLst/>
          </a:prstGeom>
          <a:solidFill>
            <a:srgbClr val="00B0F0"/>
          </a:solidFill>
          <a:ln w="9525">
            <a:noFill/>
          </a:ln>
        </p:spPr>
        <p:txBody>
          <a:bodyPr wrap="square">
            <a:noAutofit/>
          </a:bodyPr>
          <a:p>
            <a:pPr indent="0"/>
            <a:r>
              <a:rPr lang="zh-CN" sz="2400" b="0">
                <a:latin typeface="Times New Roman" panose="02020603050405020304" pitchFamily="18" charset="0"/>
                <a:ea typeface="宋体" panose="02010600030101010101" pitchFamily="2" charset="-122"/>
              </a:rPr>
              <a:t>模型II是对模型I的进一步抽象，它把企业都抽象成一个个的点，成为节点，并用字母或数字表示。节点以一定的方式和顺序联结成一串，构成一条供应链。在模型II中，若假定C为制造商，则B为供应商，D为分销商；同样地，若假定B为制造商，则A为供应商，C为分销商。</a:t>
            </a:r>
            <a:endParaRPr lang="zh-CN" sz="2400" b="0">
              <a:latin typeface="Times New Roman" panose="02020603050405020304" pitchFamily="18" charset="0"/>
              <a:ea typeface="宋体" panose="02010600030101010101" pitchFamily="2" charset="-122"/>
            </a:endParaRPr>
          </a:p>
        </p:txBody>
      </p:sp>
      <p:grpSp>
        <p:nvGrpSpPr>
          <p:cNvPr id="104" name="组合 32"/>
          <p:cNvGrpSpPr/>
          <p:nvPr/>
        </p:nvGrpSpPr>
        <p:grpSpPr>
          <a:xfrm>
            <a:off x="2078990" y="1849755"/>
            <a:ext cx="6858635" cy="908685"/>
            <a:chOff x="3384" y="3332"/>
            <a:chExt cx="10531" cy="1272"/>
          </a:xfrm>
        </p:grpSpPr>
        <p:sp>
          <p:nvSpPr>
            <p:cNvPr id="105" name="椭圆 2"/>
            <p:cNvSpPr/>
            <p:nvPr>
              <p:custDataLst>
                <p:tags r:id="rId1"/>
              </p:custDataLst>
            </p:nvPr>
          </p:nvSpPr>
          <p:spPr>
            <a:xfrm>
              <a:off x="4295" y="3332"/>
              <a:ext cx="1318" cy="127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500"/>
                </a:spcBef>
                <a:spcAft>
                  <a:spcPts val="500"/>
                </a:spcAft>
              </a:pPr>
              <a:r>
                <a:rPr lang="en-US" altLang="zh-CN" sz="18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A</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6" name="椭圆 6"/>
            <p:cNvSpPr/>
            <p:nvPr>
              <p:custDataLst>
                <p:tags r:id="rId2"/>
              </p:custDataLst>
            </p:nvPr>
          </p:nvSpPr>
          <p:spPr>
            <a:xfrm>
              <a:off x="6143" y="3332"/>
              <a:ext cx="1318" cy="127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500"/>
                </a:spcBef>
                <a:spcAft>
                  <a:spcPts val="500"/>
                </a:spcAft>
              </a:pPr>
              <a:r>
                <a:rPr lang="en-US" altLang="zh-CN" sz="18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B</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7" name="椭圆 7"/>
            <p:cNvSpPr/>
            <p:nvPr>
              <p:custDataLst>
                <p:tags r:id="rId3"/>
              </p:custDataLst>
            </p:nvPr>
          </p:nvSpPr>
          <p:spPr>
            <a:xfrm>
              <a:off x="7991" y="3332"/>
              <a:ext cx="1318" cy="127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500"/>
                </a:spcBef>
                <a:spcAft>
                  <a:spcPts val="500"/>
                </a:spcAft>
              </a:pPr>
              <a:r>
                <a:rPr lang="en-US" altLang="zh-CN" sz="18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C</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8" name="椭圆 8"/>
            <p:cNvSpPr/>
            <p:nvPr>
              <p:custDataLst>
                <p:tags r:id="rId4"/>
              </p:custDataLst>
            </p:nvPr>
          </p:nvSpPr>
          <p:spPr>
            <a:xfrm>
              <a:off x="9839" y="3332"/>
              <a:ext cx="1318" cy="127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500"/>
                </a:spcBef>
                <a:spcAft>
                  <a:spcPts val="500"/>
                </a:spcAft>
              </a:pPr>
              <a:r>
                <a:rPr lang="en-US" altLang="zh-CN" sz="18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D</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09" name="椭圆 25"/>
            <p:cNvSpPr/>
            <p:nvPr>
              <p:custDataLst>
                <p:tags r:id="rId5"/>
              </p:custDataLst>
            </p:nvPr>
          </p:nvSpPr>
          <p:spPr>
            <a:xfrm>
              <a:off x="11687" y="3332"/>
              <a:ext cx="1318" cy="1273"/>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spcBef>
                  <a:spcPts val="500"/>
                </a:spcBef>
                <a:spcAft>
                  <a:spcPts val="500"/>
                </a:spcAft>
              </a:pPr>
              <a:r>
                <a:rPr lang="en-US" altLang="zh-CN" sz="18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E</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cxnSp>
          <p:nvCxnSpPr>
            <p:cNvPr id="110" name="直接箭头连接符 26"/>
            <p:cNvCxnSpPr/>
            <p:nvPr>
              <p:custDataLst>
                <p:tags r:id="rId6"/>
              </p:custDataLst>
            </p:nvPr>
          </p:nvCxnSpPr>
          <p:spPr>
            <a:xfrm>
              <a:off x="5613" y="3969"/>
              <a:ext cx="530" cy="0"/>
            </a:xfrm>
            <a:prstGeom prst="straightConnector1">
              <a:avLst/>
            </a:prstGeom>
            <a:ln>
              <a:tailEnd type="arrow" w="med" len="med"/>
            </a:ln>
          </p:spPr>
          <p:style>
            <a:lnRef idx="1">
              <a:schemeClr val="accent5"/>
            </a:lnRef>
            <a:fillRef idx="3">
              <a:schemeClr val="accent5"/>
            </a:fillRef>
            <a:effectRef idx="2">
              <a:schemeClr val="accent5"/>
            </a:effectRef>
            <a:fontRef idx="minor">
              <a:schemeClr val="lt1"/>
            </a:fontRef>
          </p:style>
        </p:cxnSp>
        <p:cxnSp>
          <p:nvCxnSpPr>
            <p:cNvPr id="111" name="直接箭头连接符 27"/>
            <p:cNvCxnSpPr/>
            <p:nvPr>
              <p:custDataLst>
                <p:tags r:id="rId7"/>
              </p:custDataLst>
            </p:nvPr>
          </p:nvCxnSpPr>
          <p:spPr>
            <a:xfrm>
              <a:off x="7461" y="3968"/>
              <a:ext cx="530" cy="0"/>
            </a:xfrm>
            <a:prstGeom prst="straightConnector1">
              <a:avLst/>
            </a:prstGeom>
            <a:ln>
              <a:tailEnd type="arrow" w="med" len="med"/>
            </a:ln>
          </p:spPr>
          <p:style>
            <a:lnRef idx="1">
              <a:schemeClr val="accent5"/>
            </a:lnRef>
            <a:fillRef idx="3">
              <a:schemeClr val="accent5"/>
            </a:fillRef>
            <a:effectRef idx="2">
              <a:schemeClr val="accent5"/>
            </a:effectRef>
            <a:fontRef idx="minor">
              <a:schemeClr val="lt1"/>
            </a:fontRef>
          </p:style>
        </p:cxnSp>
        <p:cxnSp>
          <p:nvCxnSpPr>
            <p:cNvPr id="112" name="直接箭头连接符 28"/>
            <p:cNvCxnSpPr/>
            <p:nvPr>
              <p:custDataLst>
                <p:tags r:id="rId8"/>
              </p:custDataLst>
            </p:nvPr>
          </p:nvCxnSpPr>
          <p:spPr>
            <a:xfrm>
              <a:off x="9350" y="3968"/>
              <a:ext cx="530" cy="0"/>
            </a:xfrm>
            <a:prstGeom prst="straightConnector1">
              <a:avLst/>
            </a:prstGeom>
            <a:ln>
              <a:tailEnd type="arrow" w="med" len="med"/>
            </a:ln>
          </p:spPr>
          <p:style>
            <a:lnRef idx="1">
              <a:schemeClr val="accent5"/>
            </a:lnRef>
            <a:fillRef idx="3">
              <a:schemeClr val="accent5"/>
            </a:fillRef>
            <a:effectRef idx="2">
              <a:schemeClr val="accent5"/>
            </a:effectRef>
            <a:fontRef idx="minor">
              <a:schemeClr val="lt1"/>
            </a:fontRef>
          </p:style>
        </p:cxnSp>
        <p:cxnSp>
          <p:nvCxnSpPr>
            <p:cNvPr id="113" name="直接箭头连接符 29"/>
            <p:cNvCxnSpPr/>
            <p:nvPr>
              <p:custDataLst>
                <p:tags r:id="rId9"/>
              </p:custDataLst>
            </p:nvPr>
          </p:nvCxnSpPr>
          <p:spPr>
            <a:xfrm>
              <a:off x="11157" y="3969"/>
              <a:ext cx="530" cy="0"/>
            </a:xfrm>
            <a:prstGeom prst="straightConnector1">
              <a:avLst/>
            </a:prstGeom>
            <a:ln>
              <a:tailEnd type="arrow" w="med" len="med"/>
            </a:ln>
          </p:spPr>
          <p:style>
            <a:lnRef idx="1">
              <a:schemeClr val="accent5"/>
            </a:lnRef>
            <a:fillRef idx="3">
              <a:schemeClr val="accent5"/>
            </a:fillRef>
            <a:effectRef idx="2">
              <a:schemeClr val="accent5"/>
            </a:effectRef>
            <a:fontRef idx="minor">
              <a:schemeClr val="lt1"/>
            </a:fontRef>
          </p:style>
        </p:cxnSp>
        <p:cxnSp>
          <p:nvCxnSpPr>
            <p:cNvPr id="114" name="直接连接符 30"/>
            <p:cNvCxnSpPr/>
            <p:nvPr>
              <p:custDataLst>
                <p:tags r:id="rId10"/>
              </p:custDataLst>
            </p:nvPr>
          </p:nvCxnSpPr>
          <p:spPr>
            <a:xfrm>
              <a:off x="3384" y="3961"/>
              <a:ext cx="911" cy="8"/>
            </a:xfrm>
            <a:prstGeom prst="line">
              <a:avLst/>
            </a:prstGeom>
          </p:spPr>
          <p:style>
            <a:lnRef idx="1">
              <a:schemeClr val="accent5"/>
            </a:lnRef>
            <a:fillRef idx="3">
              <a:schemeClr val="accent5"/>
            </a:fillRef>
            <a:effectRef idx="2">
              <a:schemeClr val="accent5"/>
            </a:effectRef>
            <a:fontRef idx="minor">
              <a:schemeClr val="lt1"/>
            </a:fontRef>
          </p:style>
        </p:cxnSp>
        <p:cxnSp>
          <p:nvCxnSpPr>
            <p:cNvPr id="115" name="直接连接符 31"/>
            <p:cNvCxnSpPr/>
            <p:nvPr>
              <p:custDataLst>
                <p:tags r:id="rId11"/>
              </p:custDataLst>
            </p:nvPr>
          </p:nvCxnSpPr>
          <p:spPr>
            <a:xfrm>
              <a:off x="13005" y="3969"/>
              <a:ext cx="911" cy="8"/>
            </a:xfrm>
            <a:prstGeom prst="line">
              <a:avLst/>
            </a:prstGeom>
          </p:spPr>
          <p:style>
            <a:lnRef idx="1">
              <a:schemeClr val="accent5"/>
            </a:lnRef>
            <a:fillRef idx="3">
              <a:schemeClr val="accent5"/>
            </a:fillRef>
            <a:effectRef idx="2">
              <a:schemeClr val="accent5"/>
            </a:effectRef>
            <a:fontRef idx="minor">
              <a:schemeClr val="lt1"/>
            </a:fontRef>
          </p:style>
        </p:cxnSp>
      </p:grpSp>
      <p:sp>
        <p:nvSpPr>
          <p:cNvPr id="2" name="文本框 1"/>
          <p:cNvSpPr txBox="1"/>
          <p:nvPr/>
        </p:nvSpPr>
        <p:spPr>
          <a:xfrm>
            <a:off x="3416935" y="298450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2-3  </a:t>
            </a:r>
            <a:r>
              <a:rPr lang="zh-CN" b="0">
                <a:latin typeface="Times New Roman" panose="02020603050405020304" pitchFamily="18" charset="0"/>
                <a:ea typeface="宋体" panose="02010600030101010101" pitchFamily="2" charset="-122"/>
              </a:rPr>
              <a:t>模型</a:t>
            </a:r>
            <a:r>
              <a:rPr lang="en-US" b="0">
                <a:latin typeface="Times New Roman" panose="02020603050405020304" pitchFamily="18" charset="0"/>
                <a:ea typeface="宋体" panose="02010600030101010101" pitchFamily="2" charset="-122"/>
              </a:rPr>
              <a:t>II</a:t>
            </a:r>
            <a:r>
              <a:rPr lang="zh-CN" b="0">
                <a:latin typeface="Times New Roman" panose="02020603050405020304" pitchFamily="18" charset="0"/>
                <a:ea typeface="宋体" panose="02010600030101010101" pitchFamily="2" charset="-122"/>
              </a:rPr>
              <a:t>：动态链状模型</a:t>
            </a:r>
            <a:endParaRPr lang="zh-CN" altLang="en-US" b="0">
              <a:latin typeface="Times New Roman" panose="02020603050405020304" pitchFamily="18" charset="0"/>
              <a:ea typeface="宋体" panose="02010600030101010101" pitchFamily="2" charset="-122"/>
            </a:endParaRPr>
          </a:p>
        </p:txBody>
      </p:sp>
      <p:sp>
        <p:nvSpPr>
          <p:cNvPr id="5" name="燕尾形 4"/>
          <p:cNvSpPr/>
          <p:nvPr userDrawn="1">
            <p:custDataLst>
              <p:tags r:id="rId12"/>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13"/>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custDataLst>
              <p:tags r:id="rId1"/>
            </p:custDataLst>
          </p:nvPr>
        </p:nvSpPr>
        <p:spPr>
          <a:xfrm>
            <a:off x="761365" y="854075"/>
            <a:ext cx="3757930" cy="521970"/>
          </a:xfrm>
          <a:prstGeom prst="rect">
            <a:avLst/>
          </a:prstGeom>
          <a:noFill/>
          <a:ln>
            <a:noFill/>
          </a:ln>
        </p:spPr>
        <p:txBody>
          <a:bodyPr wrap="none" rtlCol="0" anchor="t">
            <a:spAutoFit/>
          </a:bodyPr>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二、供应链的链状结构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sp>
        <p:nvSpPr>
          <p:cNvPr id="100" name="文本框 99"/>
          <p:cNvSpPr txBox="1"/>
          <p:nvPr/>
        </p:nvSpPr>
        <p:spPr>
          <a:xfrm>
            <a:off x="1016000" y="1552575"/>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（一）供应链的方向</a:t>
            </a:r>
            <a:endParaRPr lang="zh-CN" altLang="en-US" sz="2400" b="1">
              <a:latin typeface="Calibri" panose="020F0502020204030204" charset="0"/>
              <a:ea typeface="宋体" panose="02010600030101010101" pitchFamily="2" charset="-122"/>
            </a:endParaRPr>
          </a:p>
        </p:txBody>
      </p:sp>
      <p:sp>
        <p:nvSpPr>
          <p:cNvPr id="4" name="文本框 3"/>
          <p:cNvSpPr txBox="1"/>
          <p:nvPr/>
        </p:nvSpPr>
        <p:spPr>
          <a:xfrm>
            <a:off x="1306195" y="2097405"/>
            <a:ext cx="9686925" cy="1060450"/>
          </a:xfrm>
          <a:prstGeom prst="rect">
            <a:avLst/>
          </a:prstGeom>
          <a:noFill/>
          <a:ln w="9525">
            <a:noFill/>
          </a:ln>
        </p:spPr>
        <p:txBody>
          <a:bodyPr wrap="square">
            <a:spAutoFit/>
          </a:bodyPr>
          <a:p>
            <a:pPr algn="l">
              <a:buClrTx/>
              <a:buSzTx/>
              <a:buFontTx/>
            </a:pPr>
            <a:r>
              <a:rPr lang="zh-CN" sz="2100" b="0">
                <a:latin typeface="Times New Roman" panose="02020603050405020304" pitchFamily="18" charset="0"/>
                <a:ea typeface="宋体" panose="02010600030101010101" pitchFamily="2" charset="-122"/>
              </a:rPr>
              <a:t>在供应链上除了流动着物流（产品流）和信息流外，还存在着资金流。物流的方向一般都是从供应商流向制造商，再流向分销商。在特殊情况下（如产品退货），产品在供应链上的流向与上述方向相反。</a:t>
            </a:r>
            <a:endParaRPr lang="zh-CN" sz="2100" b="0">
              <a:latin typeface="Times New Roman" panose="02020603050405020304" pitchFamily="18" charset="0"/>
              <a:ea typeface="宋体" panose="02010600030101010101" pitchFamily="2" charset="-122"/>
            </a:endParaRPr>
          </a:p>
        </p:txBody>
      </p:sp>
      <p:sp>
        <p:nvSpPr>
          <p:cNvPr id="5" name="文本框 4"/>
          <p:cNvSpPr txBox="1"/>
          <p:nvPr/>
        </p:nvSpPr>
        <p:spPr>
          <a:xfrm>
            <a:off x="1167130" y="3750310"/>
            <a:ext cx="5080000" cy="460375"/>
          </a:xfrm>
          <a:prstGeom prst="rect">
            <a:avLst/>
          </a:prstGeom>
          <a:noFill/>
          <a:ln w="9525">
            <a:noFill/>
          </a:ln>
        </p:spPr>
        <p:txBody>
          <a:bodyPr>
            <a:spAutoFit/>
          </a:bodyPr>
          <a:p>
            <a:pPr indent="153035"/>
            <a:r>
              <a:rPr lang="zh-CN" sz="2400" b="1">
                <a:latin typeface="Calibri" panose="020F0502020204030204" charset="0"/>
                <a:ea typeface="宋体" panose="02010600030101010101" pitchFamily="2" charset="-122"/>
              </a:rPr>
              <a:t>（二）供应链的级</a:t>
            </a:r>
            <a:endParaRPr lang="zh-CN" altLang="en-US" sz="2400" b="1">
              <a:latin typeface="Calibri" panose="020F0502020204030204" charset="0"/>
              <a:ea typeface="宋体" panose="02010600030101010101" pitchFamily="2" charset="-122"/>
            </a:endParaRPr>
          </a:p>
        </p:txBody>
      </p:sp>
      <p:sp>
        <p:nvSpPr>
          <p:cNvPr id="6" name="文本框 5"/>
          <p:cNvSpPr txBox="1"/>
          <p:nvPr/>
        </p:nvSpPr>
        <p:spPr>
          <a:xfrm>
            <a:off x="1236980" y="4375150"/>
            <a:ext cx="9756140" cy="1706880"/>
          </a:xfrm>
          <a:prstGeom prst="rect">
            <a:avLst/>
          </a:prstGeom>
          <a:noFill/>
          <a:ln w="9525">
            <a:noFill/>
          </a:ln>
        </p:spPr>
        <p:txBody>
          <a:bodyPr wrap="square">
            <a:spAutoFit/>
          </a:bodyPr>
          <a:p>
            <a:pPr indent="0"/>
            <a:r>
              <a:rPr lang="zh-CN" sz="2100" b="0">
                <a:latin typeface="Times New Roman" panose="02020603050405020304" pitchFamily="18" charset="0"/>
                <a:ea typeface="宋体" panose="02010600030101010101" pitchFamily="2" charset="-122"/>
              </a:rPr>
              <a:t>在模型</a:t>
            </a:r>
            <a:r>
              <a:rPr lang="en-US" b="0">
                <a:latin typeface="Times New Roman" panose="02020603050405020304" pitchFamily="18" charset="0"/>
                <a:ea typeface="宋体" panose="02010600030101010101" pitchFamily="2" charset="-122"/>
              </a:rPr>
              <a:t>II</a:t>
            </a:r>
            <a:r>
              <a:rPr lang="zh-CN" sz="2100" b="0">
                <a:latin typeface="Times New Roman" panose="02020603050405020304" pitchFamily="18" charset="0"/>
                <a:ea typeface="宋体" panose="02010600030101010101" pitchFamily="2" charset="-122"/>
              </a:rPr>
              <a:t>中，定义</a:t>
            </a:r>
            <a:r>
              <a:rPr lang="en-US" sz="2100" b="0">
                <a:latin typeface="Times New Roman" panose="02020603050405020304" pitchFamily="18" charset="0"/>
                <a:ea typeface="宋体" panose="02010600030101010101" pitchFamily="2" charset="-122"/>
              </a:rPr>
              <a:t>C</a:t>
            </a:r>
            <a:r>
              <a:rPr lang="zh-CN" sz="2100" b="0">
                <a:latin typeface="Times New Roman" panose="02020603050405020304" pitchFamily="18" charset="0"/>
                <a:ea typeface="宋体" panose="02010600030101010101" pitchFamily="2" charset="-122"/>
              </a:rPr>
              <a:t>为制造商时，可以相应地认为</a:t>
            </a:r>
            <a:r>
              <a:rPr lang="en-US" sz="2100" b="0">
                <a:latin typeface="Times New Roman" panose="02020603050405020304" pitchFamily="18" charset="0"/>
                <a:ea typeface="宋体" panose="02010600030101010101" pitchFamily="2" charset="-122"/>
              </a:rPr>
              <a:t>B</a:t>
            </a:r>
            <a:r>
              <a:rPr lang="zh-CN" sz="2100" b="0">
                <a:latin typeface="Times New Roman" panose="02020603050405020304" pitchFamily="18" charset="0"/>
                <a:ea typeface="宋体" panose="02010600030101010101" pitchFamily="2" charset="-122"/>
              </a:rPr>
              <a:t>为一级供应商，</a:t>
            </a:r>
            <a:r>
              <a:rPr lang="en-US" sz="2100" b="0">
                <a:latin typeface="Times New Roman" panose="02020603050405020304" pitchFamily="18" charset="0"/>
                <a:ea typeface="宋体" panose="02010600030101010101" pitchFamily="2" charset="-122"/>
              </a:rPr>
              <a:t>A</a:t>
            </a:r>
            <a:r>
              <a:rPr lang="zh-CN" sz="2100" b="0">
                <a:latin typeface="Times New Roman" panose="02020603050405020304" pitchFamily="18" charset="0"/>
                <a:ea typeface="宋体" panose="02010600030101010101" pitchFamily="2" charset="-122"/>
              </a:rPr>
              <a:t>为二级供应商，而且还可递归地定义三级供应商、四级供应商……同样地，可以认为</a:t>
            </a:r>
            <a:r>
              <a:rPr lang="en-US" sz="2100" b="0">
                <a:latin typeface="Times New Roman" panose="02020603050405020304" pitchFamily="18" charset="0"/>
                <a:ea typeface="宋体" panose="02010600030101010101" pitchFamily="2" charset="-122"/>
              </a:rPr>
              <a:t>D</a:t>
            </a:r>
            <a:r>
              <a:rPr lang="zh-CN" sz="2100" b="0">
                <a:latin typeface="Times New Roman" panose="02020603050405020304" pitchFamily="18" charset="0"/>
                <a:ea typeface="宋体" panose="02010600030101010101" pitchFamily="2" charset="-122"/>
              </a:rPr>
              <a:t>为一级分销商，</a:t>
            </a:r>
            <a:r>
              <a:rPr lang="en-US" sz="2100" b="0">
                <a:latin typeface="Times New Roman" panose="02020603050405020304" pitchFamily="18" charset="0"/>
                <a:ea typeface="宋体" panose="02010600030101010101" pitchFamily="2" charset="-122"/>
              </a:rPr>
              <a:t>E</a:t>
            </a:r>
            <a:r>
              <a:rPr lang="zh-CN" sz="2100" b="0">
                <a:latin typeface="Times New Roman" panose="02020603050405020304" pitchFamily="18" charset="0"/>
                <a:ea typeface="宋体" panose="02010600030101010101" pitchFamily="2" charset="-122"/>
              </a:rPr>
              <a:t>为二级分销商，并递归地定义三级分销商、四级分销商。一般地讲，一个企业应尽可能考虑多级供应商或分销商，这样有利于从整体上了解供应链的运行状态。</a:t>
            </a:r>
            <a:endParaRPr lang="zh-CN" altLang="en-US" sz="2100" b="0">
              <a:latin typeface="Times New Roman" panose="02020603050405020304" pitchFamily="18" charset="0"/>
              <a:ea typeface="宋体" panose="02010600030101010101" pitchFamily="2" charset="-122"/>
            </a:endParaRPr>
          </a:p>
        </p:txBody>
      </p:sp>
      <p:sp>
        <p:nvSpPr>
          <p:cNvPr id="7" name="燕尾形 6"/>
          <p:cNvSpPr/>
          <p:nvPr userDrawn="1">
            <p:custDataLst>
              <p:tags r:id="rId2"/>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3"/>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6240" y="804545"/>
            <a:ext cx="3757930" cy="521970"/>
          </a:xfrm>
          <a:prstGeom prst="rect">
            <a:avLst/>
          </a:prstGeom>
          <a:noFill/>
          <a:ln>
            <a:noFill/>
          </a:ln>
        </p:spPr>
        <p:txBody>
          <a:bodyPr wrap="none" rtlCol="0" anchor="t">
            <a:spAutoFit/>
          </a:bodyPr>
          <a:lstStyle/>
          <a:p>
            <a:pPr algn="ctr"/>
            <a:r>
              <a:rPr lang="zh-CN" altLang="en-US" sz="2800" b="1">
                <a:solidFill>
                  <a:schemeClr val="accent1">
                    <a:lumMod val="50000"/>
                  </a:schemeClr>
                </a:solidFill>
                <a:effectLst>
                  <a:outerShdw blurRad="38100" dist="25400" dir="5400000" algn="ctr" rotWithShape="0">
                    <a:srgbClr val="6E747A">
                      <a:alpha val="43000"/>
                    </a:srgbClr>
                  </a:outerShdw>
                </a:effectLst>
              </a:rPr>
              <a:t>三、供应链的网状结构</a:t>
            </a:r>
            <a:endParaRPr lang="zh-CN" altLang="en-US" sz="2800" b="1">
              <a:solidFill>
                <a:schemeClr val="accent1">
                  <a:lumMod val="50000"/>
                </a:schemeClr>
              </a:solidFill>
              <a:effectLst>
                <a:outerShdw blurRad="38100" dist="25400" dir="5400000" algn="ctr" rotWithShape="0">
                  <a:srgbClr val="6E747A">
                    <a:alpha val="43000"/>
                  </a:srgbClr>
                </a:outerShdw>
              </a:effectLst>
            </a:endParaRPr>
          </a:p>
        </p:txBody>
      </p:sp>
      <p:grpSp>
        <p:nvGrpSpPr>
          <p:cNvPr id="68" name="组合 67"/>
          <p:cNvGrpSpPr/>
          <p:nvPr/>
        </p:nvGrpSpPr>
        <p:grpSpPr>
          <a:xfrm>
            <a:off x="1109980" y="1817370"/>
            <a:ext cx="4721860" cy="3315335"/>
            <a:chOff x="4295" y="1764"/>
            <a:chExt cx="8237" cy="7240"/>
          </a:xfrm>
        </p:grpSpPr>
        <p:sp>
          <p:nvSpPr>
            <p:cNvPr id="116" name="椭圆 2"/>
            <p:cNvSpPr/>
            <p:nvPr>
              <p:custDataLst>
                <p:tags r:id="rId1"/>
              </p:custDataLst>
            </p:nvPr>
          </p:nvSpPr>
          <p:spPr>
            <a:xfrm>
              <a:off x="4295" y="3332"/>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B1</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17" name="椭圆 6"/>
            <p:cNvSpPr/>
            <p:nvPr>
              <p:custDataLst>
                <p:tags r:id="rId2"/>
              </p:custDataLst>
            </p:nvPr>
          </p:nvSpPr>
          <p:spPr>
            <a:xfrm>
              <a:off x="4295" y="4874"/>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B2</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18" name="椭圆 7"/>
            <p:cNvSpPr/>
            <p:nvPr>
              <p:custDataLst>
                <p:tags r:id="rId3"/>
              </p:custDataLst>
            </p:nvPr>
          </p:nvSpPr>
          <p:spPr>
            <a:xfrm>
              <a:off x="4295" y="7352"/>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Bn</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60" name="椭圆 1"/>
            <p:cNvSpPr/>
            <p:nvPr>
              <p:custDataLst>
                <p:tags r:id="rId4"/>
              </p:custDataLst>
            </p:nvPr>
          </p:nvSpPr>
          <p:spPr>
            <a:xfrm>
              <a:off x="7524" y="1764"/>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C1</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19" name="椭圆 33"/>
            <p:cNvSpPr/>
            <p:nvPr>
              <p:custDataLst>
                <p:tags r:id="rId5"/>
              </p:custDataLst>
            </p:nvPr>
          </p:nvSpPr>
          <p:spPr>
            <a:xfrm>
              <a:off x="7524" y="3306"/>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C2</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20" name="椭圆 34"/>
            <p:cNvSpPr/>
            <p:nvPr>
              <p:custDataLst>
                <p:tags r:id="rId6"/>
              </p:custDataLst>
            </p:nvPr>
          </p:nvSpPr>
          <p:spPr>
            <a:xfrm>
              <a:off x="7524" y="4848"/>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C3</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21" name="椭圆 35"/>
            <p:cNvSpPr/>
            <p:nvPr>
              <p:custDataLst>
                <p:tags r:id="rId7"/>
              </p:custDataLst>
            </p:nvPr>
          </p:nvSpPr>
          <p:spPr>
            <a:xfrm>
              <a:off x="7628" y="7731"/>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Ck</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22" name="椭圆 36"/>
            <p:cNvSpPr/>
            <p:nvPr>
              <p:custDataLst>
                <p:tags r:id="rId8"/>
              </p:custDataLst>
            </p:nvPr>
          </p:nvSpPr>
          <p:spPr>
            <a:xfrm>
              <a:off x="11033" y="3152"/>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D1</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123" name="椭圆 37"/>
            <p:cNvSpPr/>
            <p:nvPr>
              <p:custDataLst>
                <p:tags r:id="rId9"/>
              </p:custDataLst>
            </p:nvPr>
          </p:nvSpPr>
          <p:spPr>
            <a:xfrm>
              <a:off x="11033" y="4694"/>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D2</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sp>
          <p:nvSpPr>
            <p:cNvPr id="61" name="椭圆 38"/>
            <p:cNvSpPr/>
            <p:nvPr>
              <p:custDataLst>
                <p:tags r:id="rId10"/>
              </p:custDataLst>
            </p:nvPr>
          </p:nvSpPr>
          <p:spPr>
            <a:xfrm>
              <a:off x="11033" y="7152"/>
              <a:ext cx="1318" cy="1273"/>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algn="ctr">
                <a:spcBef>
                  <a:spcPts val="500"/>
                </a:spcBef>
                <a:spcAft>
                  <a:spcPts val="500"/>
                </a:spcAft>
              </a:pPr>
              <a:r>
                <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rPr>
                <a:t>Dm</a:t>
              </a:r>
              <a:endParaRPr lang="en-US" altLang="zh-CN" sz="1200" kern="1200">
                <a:solidFill>
                  <a:srgbClr val="FFFFFF"/>
                </a:solidFill>
                <a:latin typeface="Calibri" panose="020F0502020204030204"/>
                <a:ea typeface="宋体" panose="02010600030101010101" pitchFamily="2" charset="-122"/>
                <a:cs typeface="宋体" panose="02010600030101010101" pitchFamily="2" charset="-122"/>
                <a:sym typeface="Times New Roman" panose="02020603050405020304"/>
              </a:endParaRPr>
            </a:p>
          </p:txBody>
        </p:sp>
        <p:cxnSp>
          <p:nvCxnSpPr>
            <p:cNvPr id="124" name="直接箭头连接符 39"/>
            <p:cNvCxnSpPr/>
            <p:nvPr>
              <p:custDataLst>
                <p:tags r:id="rId11"/>
              </p:custDataLst>
            </p:nvPr>
          </p:nvCxnSpPr>
          <p:spPr>
            <a:xfrm flipV="1">
              <a:off x="5613" y="2401"/>
              <a:ext cx="1911" cy="1568"/>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25" name="直接箭头连接符 40"/>
            <p:cNvCxnSpPr/>
            <p:nvPr>
              <p:custDataLst>
                <p:tags r:id="rId12"/>
              </p:custDataLst>
            </p:nvPr>
          </p:nvCxnSpPr>
          <p:spPr>
            <a:xfrm flipV="1">
              <a:off x="5613" y="3943"/>
              <a:ext cx="1911" cy="26"/>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26" name="直接箭头连接符 41"/>
            <p:cNvCxnSpPr/>
            <p:nvPr>
              <p:custDataLst>
                <p:tags r:id="rId13"/>
              </p:custDataLst>
            </p:nvPr>
          </p:nvCxnSpPr>
          <p:spPr>
            <a:xfrm>
              <a:off x="5613" y="3969"/>
              <a:ext cx="1911" cy="1516"/>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27" name="直接箭头连接符 42"/>
            <p:cNvCxnSpPr/>
            <p:nvPr>
              <p:custDataLst>
                <p:tags r:id="rId14"/>
              </p:custDataLst>
            </p:nvPr>
          </p:nvCxnSpPr>
          <p:spPr>
            <a:xfrm>
              <a:off x="5615" y="3991"/>
              <a:ext cx="2013" cy="4377"/>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28" name="直接箭头连接符 43"/>
            <p:cNvCxnSpPr/>
            <p:nvPr>
              <p:custDataLst>
                <p:tags r:id="rId15"/>
              </p:custDataLst>
            </p:nvPr>
          </p:nvCxnSpPr>
          <p:spPr>
            <a:xfrm flipV="1">
              <a:off x="5613" y="2401"/>
              <a:ext cx="1911" cy="3110"/>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29" name="直接箭头连接符 44"/>
            <p:cNvCxnSpPr/>
            <p:nvPr>
              <p:custDataLst>
                <p:tags r:id="rId16"/>
              </p:custDataLst>
            </p:nvPr>
          </p:nvCxnSpPr>
          <p:spPr>
            <a:xfrm flipV="1">
              <a:off x="5613" y="2463"/>
              <a:ext cx="1904" cy="5526"/>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0" name="直接箭头连接符 45"/>
            <p:cNvCxnSpPr/>
            <p:nvPr>
              <p:custDataLst>
                <p:tags r:id="rId17"/>
              </p:custDataLst>
            </p:nvPr>
          </p:nvCxnSpPr>
          <p:spPr>
            <a:xfrm flipV="1">
              <a:off x="5660" y="3943"/>
              <a:ext cx="1864" cy="1546"/>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1" name="直接箭头连接符 46"/>
            <p:cNvCxnSpPr/>
            <p:nvPr>
              <p:custDataLst>
                <p:tags r:id="rId18"/>
              </p:custDataLst>
            </p:nvPr>
          </p:nvCxnSpPr>
          <p:spPr>
            <a:xfrm flipV="1">
              <a:off x="5613" y="5474"/>
              <a:ext cx="1919" cy="37"/>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2" name="直接箭头连接符 47"/>
            <p:cNvCxnSpPr/>
            <p:nvPr>
              <p:custDataLst>
                <p:tags r:id="rId19"/>
              </p:custDataLst>
            </p:nvPr>
          </p:nvCxnSpPr>
          <p:spPr>
            <a:xfrm>
              <a:off x="5660" y="5518"/>
              <a:ext cx="1932" cy="2846"/>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3" name="直接箭头连接符 48"/>
            <p:cNvCxnSpPr/>
            <p:nvPr>
              <p:custDataLst>
                <p:tags r:id="rId20"/>
              </p:custDataLst>
            </p:nvPr>
          </p:nvCxnSpPr>
          <p:spPr>
            <a:xfrm flipV="1">
              <a:off x="5613" y="3976"/>
              <a:ext cx="1874" cy="4013"/>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4" name="直接箭头连接符 49"/>
            <p:cNvCxnSpPr/>
            <p:nvPr>
              <p:custDataLst>
                <p:tags r:id="rId21"/>
              </p:custDataLst>
            </p:nvPr>
          </p:nvCxnSpPr>
          <p:spPr>
            <a:xfrm flipV="1">
              <a:off x="5613" y="5474"/>
              <a:ext cx="1874" cy="2515"/>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135" name="直接箭头连接符 50"/>
            <p:cNvCxnSpPr/>
            <p:nvPr>
              <p:custDataLst>
                <p:tags r:id="rId22"/>
              </p:custDataLst>
            </p:nvPr>
          </p:nvCxnSpPr>
          <p:spPr>
            <a:xfrm>
              <a:off x="5613" y="7989"/>
              <a:ext cx="2015" cy="379"/>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2" name="直接箭头连接符 51"/>
            <p:cNvCxnSpPr/>
            <p:nvPr>
              <p:custDataLst>
                <p:tags r:id="rId23"/>
              </p:custDataLst>
            </p:nvPr>
          </p:nvCxnSpPr>
          <p:spPr>
            <a:xfrm>
              <a:off x="8842" y="2401"/>
              <a:ext cx="2191" cy="1388"/>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3" name="直接箭头连接符 52"/>
            <p:cNvCxnSpPr/>
            <p:nvPr>
              <p:custDataLst>
                <p:tags r:id="rId24"/>
              </p:custDataLst>
            </p:nvPr>
          </p:nvCxnSpPr>
          <p:spPr>
            <a:xfrm>
              <a:off x="8850" y="2418"/>
              <a:ext cx="2183" cy="2913"/>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4" name="直接箭头连接符 53"/>
            <p:cNvCxnSpPr/>
            <p:nvPr>
              <p:custDataLst>
                <p:tags r:id="rId25"/>
              </p:custDataLst>
            </p:nvPr>
          </p:nvCxnSpPr>
          <p:spPr>
            <a:xfrm>
              <a:off x="8850" y="2418"/>
              <a:ext cx="2183" cy="5371"/>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5" name="直接箭头连接符 54"/>
            <p:cNvCxnSpPr/>
            <p:nvPr>
              <p:custDataLst>
                <p:tags r:id="rId26"/>
              </p:custDataLst>
            </p:nvPr>
          </p:nvCxnSpPr>
          <p:spPr>
            <a:xfrm flipV="1">
              <a:off x="8842" y="3789"/>
              <a:ext cx="2191" cy="154"/>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6" name="直接箭头连接符 55"/>
            <p:cNvCxnSpPr/>
            <p:nvPr>
              <p:custDataLst>
                <p:tags r:id="rId27"/>
              </p:custDataLst>
            </p:nvPr>
          </p:nvCxnSpPr>
          <p:spPr>
            <a:xfrm>
              <a:off x="8865" y="3946"/>
              <a:ext cx="2168" cy="1385"/>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7" name="直接箭头连接符 56"/>
            <p:cNvCxnSpPr/>
            <p:nvPr>
              <p:custDataLst>
                <p:tags r:id="rId28"/>
              </p:custDataLst>
            </p:nvPr>
          </p:nvCxnSpPr>
          <p:spPr>
            <a:xfrm>
              <a:off x="8865" y="3961"/>
              <a:ext cx="2127" cy="3834"/>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69" name="直接箭头连接符 57"/>
            <p:cNvCxnSpPr/>
            <p:nvPr>
              <p:custDataLst>
                <p:tags r:id="rId29"/>
              </p:custDataLst>
            </p:nvPr>
          </p:nvCxnSpPr>
          <p:spPr>
            <a:xfrm flipV="1">
              <a:off x="8842" y="3781"/>
              <a:ext cx="2180" cy="1704"/>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70" name="直接箭头连接符 58"/>
            <p:cNvCxnSpPr/>
            <p:nvPr>
              <p:custDataLst>
                <p:tags r:id="rId30"/>
              </p:custDataLst>
            </p:nvPr>
          </p:nvCxnSpPr>
          <p:spPr>
            <a:xfrm flipV="1">
              <a:off x="8880" y="5309"/>
              <a:ext cx="2157" cy="209"/>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71" name="直接箭头连接符 59"/>
            <p:cNvCxnSpPr/>
            <p:nvPr>
              <p:custDataLst>
                <p:tags r:id="rId31"/>
              </p:custDataLst>
            </p:nvPr>
          </p:nvCxnSpPr>
          <p:spPr>
            <a:xfrm>
              <a:off x="8895" y="5578"/>
              <a:ext cx="2138" cy="2211"/>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72" name="直接箭头连接符 60"/>
            <p:cNvCxnSpPr/>
            <p:nvPr>
              <p:custDataLst>
                <p:tags r:id="rId32"/>
              </p:custDataLst>
            </p:nvPr>
          </p:nvCxnSpPr>
          <p:spPr>
            <a:xfrm flipV="1">
              <a:off x="8946" y="3841"/>
              <a:ext cx="2046" cy="4527"/>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73" name="直接箭头连接符 61"/>
            <p:cNvCxnSpPr/>
            <p:nvPr>
              <p:custDataLst>
                <p:tags r:id="rId33"/>
              </p:custDataLst>
            </p:nvPr>
          </p:nvCxnSpPr>
          <p:spPr>
            <a:xfrm flipV="1">
              <a:off x="8946" y="5354"/>
              <a:ext cx="2076" cy="3014"/>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cxnSp>
          <p:nvCxnSpPr>
            <p:cNvPr id="74" name="直接箭头连接符 62"/>
            <p:cNvCxnSpPr/>
            <p:nvPr>
              <p:custDataLst>
                <p:tags r:id="rId34"/>
              </p:custDataLst>
            </p:nvPr>
          </p:nvCxnSpPr>
          <p:spPr>
            <a:xfrm flipV="1">
              <a:off x="8946" y="7795"/>
              <a:ext cx="2076" cy="573"/>
            </a:xfrm>
            <a:prstGeom prst="straightConnector1">
              <a:avLst/>
            </a:prstGeom>
            <a:ln>
              <a:tailEnd type="arrow" w="med" len="med"/>
            </a:ln>
          </p:spPr>
          <p:style>
            <a:lnRef idx="1">
              <a:schemeClr val="accent6"/>
            </a:lnRef>
            <a:fillRef idx="3">
              <a:schemeClr val="accent6"/>
            </a:fillRef>
            <a:effectRef idx="2">
              <a:schemeClr val="accent6"/>
            </a:effectRef>
            <a:fontRef idx="minor">
              <a:schemeClr val="lt1"/>
            </a:fontRef>
          </p:style>
        </p:cxnSp>
        <p:sp>
          <p:nvSpPr>
            <p:cNvPr id="75" name="文本框 64"/>
            <p:cNvSpPr txBox="1"/>
            <p:nvPr>
              <p:custDataLst>
                <p:tags r:id="rId35"/>
              </p:custDataLst>
            </p:nvPr>
          </p:nvSpPr>
          <p:spPr>
            <a:xfrm>
              <a:off x="4578" y="6278"/>
              <a:ext cx="1194" cy="944"/>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vert="eaVert" wrap="square" rtlCol="0">
              <a:noAutofit/>
            </a:bodyPr>
            <a:lstStyle/>
            <a:p>
              <a:pPr algn="l">
                <a:spcBef>
                  <a:spcPts val="500"/>
                </a:spcBef>
                <a:spcAft>
                  <a:spcPts val="500"/>
                </a:spcAft>
              </a:pPr>
              <a:r>
                <a:rPr lang="en-US" altLang="zh-CN" sz="1800" kern="1200">
                  <a:solidFill>
                    <a:srgbClr val="000000"/>
                  </a:solidFill>
                  <a:latin typeface="Arial" panose="020B0604020202020204"/>
                  <a:ea typeface="宋体" panose="02010600030101010101" pitchFamily="2" charset="-122"/>
                  <a:cs typeface="宋体" panose="02010600030101010101" pitchFamily="2" charset="-122"/>
                  <a:sym typeface="Times New Roman" panose="02020603050405020304"/>
                </a:rPr>
                <a:t>……</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76" name="文本框 65"/>
            <p:cNvSpPr txBox="1"/>
            <p:nvPr>
              <p:custDataLst>
                <p:tags r:id="rId36"/>
              </p:custDataLst>
            </p:nvPr>
          </p:nvSpPr>
          <p:spPr>
            <a:xfrm>
              <a:off x="7812" y="6278"/>
              <a:ext cx="1191" cy="944"/>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vert="eaVert" wrap="square" rtlCol="0">
              <a:noAutofit/>
            </a:bodyPr>
            <a:lstStyle/>
            <a:p>
              <a:pPr algn="l">
                <a:spcBef>
                  <a:spcPts val="500"/>
                </a:spcBef>
                <a:spcAft>
                  <a:spcPts val="500"/>
                </a:spcAft>
              </a:pPr>
              <a:r>
                <a:rPr lang="en-US" altLang="zh-CN" sz="1800" kern="1200">
                  <a:solidFill>
                    <a:srgbClr val="000000"/>
                  </a:solidFill>
                  <a:latin typeface="Arial" panose="020B0604020202020204"/>
                  <a:ea typeface="宋体" panose="02010600030101010101" pitchFamily="2" charset="-122"/>
                  <a:cs typeface="宋体" panose="02010600030101010101" pitchFamily="2" charset="-122"/>
                  <a:sym typeface="Times New Roman" panose="02020603050405020304"/>
                </a:rPr>
                <a:t>……</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sp>
          <p:nvSpPr>
            <p:cNvPr id="136" name="文本框 66"/>
            <p:cNvSpPr txBox="1"/>
            <p:nvPr>
              <p:custDataLst>
                <p:tags r:id="rId37"/>
              </p:custDataLst>
            </p:nvPr>
          </p:nvSpPr>
          <p:spPr>
            <a:xfrm>
              <a:off x="11339" y="6132"/>
              <a:ext cx="1193" cy="944"/>
            </a:xfrm>
            <a:prstGeom prst="rect">
              <a:avLst/>
            </a:prstGeom>
            <a:noFill/>
            <a:ln>
              <a:noFill/>
            </a:ln>
          </p:spPr>
          <p:style>
            <a:lnRef idx="1">
              <a:schemeClr val="accent6"/>
            </a:lnRef>
            <a:fillRef idx="3">
              <a:schemeClr val="accent6"/>
            </a:fillRef>
            <a:effectRef idx="2">
              <a:schemeClr val="accent6"/>
            </a:effectRef>
            <a:fontRef idx="minor">
              <a:schemeClr val="lt1"/>
            </a:fontRef>
          </p:style>
          <p:txBody>
            <a:bodyPr vert="eaVert" wrap="square" rtlCol="0">
              <a:noAutofit/>
            </a:bodyPr>
            <a:lstStyle/>
            <a:p>
              <a:pPr algn="l">
                <a:spcBef>
                  <a:spcPts val="500"/>
                </a:spcBef>
                <a:spcAft>
                  <a:spcPts val="500"/>
                </a:spcAft>
              </a:pPr>
              <a:r>
                <a:rPr lang="en-US" altLang="zh-CN" sz="1800" kern="1200">
                  <a:solidFill>
                    <a:srgbClr val="000000"/>
                  </a:solidFill>
                  <a:latin typeface="Arial" panose="020B0604020202020204"/>
                  <a:ea typeface="宋体" panose="02010600030101010101" pitchFamily="2" charset="-122"/>
                  <a:cs typeface="宋体" panose="02010600030101010101" pitchFamily="2" charset="-122"/>
                  <a:sym typeface="Times New Roman" panose="02020603050405020304"/>
                </a:rPr>
                <a:t>……</a:t>
              </a:r>
              <a:endParaRPr lang="en-US" altLang="zh-CN" sz="1200" kern="0">
                <a:latin typeface="宋体" panose="02010600030101010101" pitchFamily="2" charset="-122"/>
                <a:ea typeface="宋体" panose="02010600030101010101" pitchFamily="2" charset="-122"/>
                <a:cs typeface="宋体" panose="02010600030101010101" pitchFamily="2" charset="-122"/>
                <a:sym typeface="Times New Roman" panose="02020603050405020304"/>
              </a:endParaRPr>
            </a:p>
          </p:txBody>
        </p:sp>
      </p:grpSp>
      <p:sp>
        <p:nvSpPr>
          <p:cNvPr id="100" name="文本框 99"/>
          <p:cNvSpPr txBox="1"/>
          <p:nvPr/>
        </p:nvSpPr>
        <p:spPr>
          <a:xfrm>
            <a:off x="648335" y="5487670"/>
            <a:ext cx="5080000" cy="368300"/>
          </a:xfrm>
          <a:prstGeom prst="rect">
            <a:avLst/>
          </a:prstGeom>
          <a:noFill/>
          <a:ln w="9525">
            <a:noFill/>
          </a:ln>
        </p:spPr>
        <p:txBody>
          <a:bodyPr>
            <a:spAutoFit/>
          </a:bodyPr>
          <a:p>
            <a:pPr indent="0" algn="ctr"/>
            <a:r>
              <a:rPr lang="zh-CN" b="0">
                <a:latin typeface="Times New Roman" panose="02020603050405020304" pitchFamily="18" charset="0"/>
                <a:ea typeface="宋体" panose="02010600030101010101" pitchFamily="2" charset="-122"/>
              </a:rPr>
              <a:t>图</a:t>
            </a:r>
            <a:r>
              <a:rPr lang="en-US" b="0">
                <a:latin typeface="Times New Roman" panose="02020603050405020304" pitchFamily="18" charset="0"/>
                <a:ea typeface="宋体" panose="02010600030101010101" pitchFamily="2" charset="-122"/>
              </a:rPr>
              <a:t>2-4  </a:t>
            </a:r>
            <a:r>
              <a:rPr lang="zh-CN" b="0">
                <a:latin typeface="Times New Roman" panose="02020603050405020304" pitchFamily="18" charset="0"/>
                <a:ea typeface="宋体" panose="02010600030101010101" pitchFamily="2" charset="-122"/>
              </a:rPr>
              <a:t>模型</a:t>
            </a:r>
            <a:r>
              <a:rPr lang="en-US" b="0">
                <a:latin typeface="Times New Roman" panose="02020603050405020304" pitchFamily="18" charset="0"/>
                <a:ea typeface="宋体" panose="02010600030101010101" pitchFamily="2" charset="-122"/>
              </a:rPr>
              <a:t>III</a:t>
            </a:r>
            <a:r>
              <a:rPr lang="zh-CN" b="0">
                <a:latin typeface="Times New Roman" panose="02020603050405020304" pitchFamily="18" charset="0"/>
                <a:ea typeface="宋体" panose="02010600030101010101" pitchFamily="2" charset="-122"/>
              </a:rPr>
              <a:t>：网状模型</a:t>
            </a:r>
            <a:endParaRPr lang="zh-CN" altLang="en-US" b="0">
              <a:latin typeface="Times New Roman" panose="02020603050405020304" pitchFamily="18" charset="0"/>
              <a:ea typeface="宋体" panose="02010600030101010101" pitchFamily="2" charset="-122"/>
            </a:endParaRPr>
          </a:p>
        </p:txBody>
      </p:sp>
      <p:sp>
        <p:nvSpPr>
          <p:cNvPr id="2" name="文本框 1"/>
          <p:cNvSpPr txBox="1"/>
          <p:nvPr/>
        </p:nvSpPr>
        <p:spPr>
          <a:xfrm>
            <a:off x="6492240" y="2294890"/>
            <a:ext cx="5080000" cy="2664460"/>
          </a:xfrm>
          <a:prstGeom prst="rect">
            <a:avLst/>
          </a:prstGeom>
          <a:solidFill>
            <a:srgbClr val="00B0F0"/>
          </a:solidFill>
          <a:ln w="9525">
            <a:noFill/>
          </a:ln>
        </p:spPr>
        <p:txBody>
          <a:bodyPr>
            <a:noAutofit/>
          </a:bodyPr>
          <a:p>
            <a:pPr indent="0"/>
            <a:r>
              <a:rPr lang="zh-CN" sz="2100" b="0">
                <a:latin typeface="Times New Roman" panose="02020603050405020304" pitchFamily="18" charset="0"/>
                <a:ea typeface="宋体" panose="02010600030101010101" pitchFamily="2" charset="-122"/>
              </a:rPr>
              <a:t>事实上，在模型</a:t>
            </a:r>
            <a:r>
              <a:rPr lang="en-US" b="0">
                <a:latin typeface="Times New Roman" panose="02020603050405020304" pitchFamily="18" charset="0"/>
                <a:ea typeface="宋体" panose="02010600030101010101" pitchFamily="2" charset="-122"/>
              </a:rPr>
              <a:t>II</a:t>
            </a:r>
            <a:r>
              <a:rPr lang="zh-CN" sz="2100" b="0">
                <a:latin typeface="Times New Roman" panose="02020603050405020304" pitchFamily="18" charset="0"/>
                <a:ea typeface="宋体" panose="02010600030101010101" pitchFamily="2" charset="-122"/>
              </a:rPr>
              <a:t>中，</a:t>
            </a:r>
            <a:r>
              <a:rPr lang="en-US" sz="2100" b="0">
                <a:latin typeface="Times New Roman" panose="02020603050405020304" pitchFamily="18" charset="0"/>
                <a:ea typeface="宋体" panose="02010600030101010101" pitchFamily="2" charset="-122"/>
              </a:rPr>
              <a:t>C</a:t>
            </a:r>
            <a:r>
              <a:rPr lang="zh-CN" sz="2100" b="0">
                <a:latin typeface="Times New Roman" panose="02020603050405020304" pitchFamily="18" charset="0"/>
                <a:ea typeface="宋体" panose="02010600030101010101" pitchFamily="2" charset="-122"/>
              </a:rPr>
              <a:t>的供应商可能不止一家，而是有</a:t>
            </a:r>
            <a:r>
              <a:rPr lang="en-US" sz="2100" b="0">
                <a:latin typeface="Times New Roman" panose="02020603050405020304" pitchFamily="18" charset="0"/>
                <a:ea typeface="宋体" panose="02010600030101010101" pitchFamily="2" charset="-122"/>
              </a:rPr>
              <a:t>B1</a:t>
            </a:r>
            <a:r>
              <a:rPr lang="zh-CN" sz="2100" b="0">
                <a:latin typeface="Times New Roman" panose="02020603050405020304" pitchFamily="18" charset="0"/>
                <a:ea typeface="宋体" panose="02010600030101010101" pitchFamily="2" charset="-122"/>
              </a:rPr>
              <a:t>、</a:t>
            </a:r>
            <a:r>
              <a:rPr lang="en-US" sz="2100" b="0">
                <a:latin typeface="Times New Roman" panose="02020603050405020304" pitchFamily="18" charset="0"/>
                <a:ea typeface="宋体" panose="02010600030101010101" pitchFamily="2" charset="-122"/>
              </a:rPr>
              <a:t>B2</a:t>
            </a:r>
            <a:r>
              <a:rPr lang="en-US" sz="2100" b="0">
                <a:latin typeface="Arial" panose="020B0604020202020204" pitchFamily="34" charset="0"/>
                <a:ea typeface="宋体" panose="02010600030101010101" pitchFamily="2" charset="-122"/>
              </a:rPr>
              <a:t>…</a:t>
            </a:r>
            <a:r>
              <a:rPr lang="en-US" sz="2100" b="0">
                <a:latin typeface="Times New Roman" panose="02020603050405020304" pitchFamily="18" charset="0"/>
                <a:ea typeface="宋体" panose="02010600030101010101" pitchFamily="2" charset="-122"/>
              </a:rPr>
              <a:t>Bn n</a:t>
            </a:r>
            <a:r>
              <a:rPr lang="zh-CN" sz="2100" b="0">
                <a:latin typeface="Times New Roman" panose="02020603050405020304" pitchFamily="18" charset="0"/>
                <a:ea typeface="宋体" panose="02010600030101010101" pitchFamily="2" charset="-122"/>
              </a:rPr>
              <a:t>家，分销商也可能</a:t>
            </a:r>
            <a:r>
              <a:rPr lang="en-US" sz="2100" b="0">
                <a:latin typeface="Times New Roman" panose="02020603050405020304" pitchFamily="18" charset="0"/>
                <a:ea typeface="宋体" panose="02010600030101010101" pitchFamily="2" charset="-122"/>
              </a:rPr>
              <a:t>D1</a:t>
            </a:r>
            <a:r>
              <a:rPr lang="zh-CN" sz="2100" b="0">
                <a:latin typeface="Times New Roman" panose="02020603050405020304" pitchFamily="18" charset="0"/>
                <a:ea typeface="宋体" panose="02010600030101010101" pitchFamily="2" charset="-122"/>
              </a:rPr>
              <a:t>、</a:t>
            </a:r>
            <a:r>
              <a:rPr lang="en-US" sz="2100" b="0">
                <a:latin typeface="Times New Roman" panose="02020603050405020304" pitchFamily="18" charset="0"/>
                <a:ea typeface="宋体" panose="02010600030101010101" pitchFamily="2" charset="-122"/>
              </a:rPr>
              <a:t>D2</a:t>
            </a:r>
            <a:r>
              <a:rPr lang="en-US" sz="2100" b="0">
                <a:latin typeface="Arial" panose="020B0604020202020204" pitchFamily="34" charset="0"/>
                <a:ea typeface="宋体" panose="02010600030101010101" pitchFamily="2" charset="-122"/>
              </a:rPr>
              <a:t>…</a:t>
            </a:r>
            <a:r>
              <a:rPr lang="en-US" sz="2100" b="0">
                <a:latin typeface="Times New Roman" panose="02020603050405020304" pitchFamily="18" charset="0"/>
                <a:ea typeface="宋体" panose="02010600030101010101" pitchFamily="2" charset="-122"/>
              </a:rPr>
              <a:t>Dm m </a:t>
            </a:r>
            <a:r>
              <a:rPr lang="zh-CN" sz="2100" b="0">
                <a:latin typeface="Times New Roman" panose="02020603050405020304" pitchFamily="18" charset="0"/>
                <a:ea typeface="宋体" panose="02010600030101010101" pitchFamily="2" charset="-122"/>
              </a:rPr>
              <a:t>家。动态地考虑，</a:t>
            </a:r>
            <a:r>
              <a:rPr lang="en-US" sz="2100" b="0">
                <a:latin typeface="Times New Roman" panose="02020603050405020304" pitchFamily="18" charset="0"/>
                <a:ea typeface="宋体" panose="02010600030101010101" pitchFamily="2" charset="-122"/>
              </a:rPr>
              <a:t>C</a:t>
            </a:r>
            <a:r>
              <a:rPr lang="zh-CN" sz="2100" b="0">
                <a:latin typeface="Times New Roman" panose="02020603050405020304" pitchFamily="18" charset="0"/>
                <a:ea typeface="宋体" panose="02010600030101010101" pitchFamily="2" charset="-122"/>
              </a:rPr>
              <a:t>也可能有</a:t>
            </a:r>
            <a:r>
              <a:rPr lang="en-US" sz="2100" b="0">
                <a:latin typeface="Times New Roman" panose="02020603050405020304" pitchFamily="18" charset="0"/>
                <a:ea typeface="宋体" panose="02010600030101010101" pitchFamily="2" charset="-122"/>
              </a:rPr>
              <a:t>C1</a:t>
            </a:r>
            <a:r>
              <a:rPr lang="zh-CN" sz="2100" b="0">
                <a:latin typeface="Times New Roman" panose="02020603050405020304" pitchFamily="18" charset="0"/>
                <a:ea typeface="宋体" panose="02010600030101010101" pitchFamily="2" charset="-122"/>
              </a:rPr>
              <a:t>、</a:t>
            </a:r>
            <a:r>
              <a:rPr lang="en-US" sz="2100" b="0">
                <a:latin typeface="Times New Roman" panose="02020603050405020304" pitchFamily="18" charset="0"/>
                <a:ea typeface="宋体" panose="02010600030101010101" pitchFamily="2" charset="-122"/>
              </a:rPr>
              <a:t>C2</a:t>
            </a:r>
            <a:r>
              <a:rPr lang="en-US" sz="2100" b="0">
                <a:latin typeface="Arial" panose="020B0604020202020204" pitchFamily="34" charset="0"/>
                <a:ea typeface="宋体" panose="02010600030101010101" pitchFamily="2" charset="-122"/>
              </a:rPr>
              <a:t>…</a:t>
            </a:r>
            <a:r>
              <a:rPr lang="en-US" sz="2100" b="0">
                <a:latin typeface="Times New Roman" panose="02020603050405020304" pitchFamily="18" charset="0"/>
                <a:ea typeface="宋体" panose="02010600030101010101" pitchFamily="2" charset="-122"/>
              </a:rPr>
              <a:t>Ck k</a:t>
            </a:r>
            <a:r>
              <a:rPr lang="zh-CN" sz="2100" b="0">
                <a:latin typeface="Times New Roman" panose="02020603050405020304" pitchFamily="18" charset="0"/>
                <a:ea typeface="宋体" panose="02010600030101010101" pitchFamily="2" charset="-122"/>
              </a:rPr>
              <a:t>家，这样模型</a:t>
            </a:r>
            <a:r>
              <a:rPr lang="en-US" b="0">
                <a:latin typeface="Times New Roman" panose="02020603050405020304" pitchFamily="18" charset="0"/>
                <a:ea typeface="宋体" panose="02010600030101010101" pitchFamily="2" charset="-122"/>
              </a:rPr>
              <a:t>II</a:t>
            </a:r>
            <a:r>
              <a:rPr lang="zh-CN" sz="2100" b="0">
                <a:latin typeface="Times New Roman" panose="02020603050405020304" pitchFamily="18" charset="0"/>
                <a:ea typeface="宋体" panose="02010600030101010101" pitchFamily="2" charset="-122"/>
              </a:rPr>
              <a:t>就转为一个网状模型，即供应链的模型</a:t>
            </a:r>
            <a:r>
              <a:rPr lang="en-US" b="0">
                <a:latin typeface="Times New Roman" panose="02020603050405020304" pitchFamily="18" charset="0"/>
                <a:ea typeface="宋体" panose="02010600030101010101" pitchFamily="2" charset="-122"/>
              </a:rPr>
              <a:t>III</a:t>
            </a:r>
            <a:endParaRPr lang="en-US" altLang="en-US" b="0">
              <a:latin typeface="Times New Roman" panose="02020603050405020304" pitchFamily="18" charset="0"/>
              <a:ea typeface="宋体" panose="02010600030101010101" pitchFamily="2" charset="-122"/>
            </a:endParaRPr>
          </a:p>
        </p:txBody>
      </p:sp>
      <p:sp>
        <p:nvSpPr>
          <p:cNvPr id="5" name="燕尾形 4"/>
          <p:cNvSpPr/>
          <p:nvPr userDrawn="1">
            <p:custDataLst>
              <p:tags r:id="rId38"/>
            </p:custDataLst>
          </p:nvPr>
        </p:nvSpPr>
        <p:spPr>
          <a:xfrm flipH="1">
            <a:off x="457835" y="13335"/>
            <a:ext cx="4331335" cy="737870"/>
          </a:xfrm>
          <a:prstGeom prst="chevron">
            <a:avLst/>
          </a:prstGeom>
          <a:ln w="19050"/>
          <a:effectLst>
            <a:innerShdw blurRad="63500" dist="50800" dir="16200000">
              <a:prstClr val="black">
                <a:alpha val="50000"/>
              </a:prstClr>
            </a:innerShdw>
          </a:effectLst>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91421" tIns="45710" rIns="91421" bIns="45710" numCol="1" spcCol="0" rtlCol="0" fromWordArt="0" anchor="ctr" anchorCtr="0" forceAA="0" compatLnSpc="1">
            <a:noAutofit/>
            <a:scene3d>
              <a:camera prst="orthographicFront"/>
              <a:lightRig rig="threePt" dir="t"/>
            </a:scene3d>
          </a:bodyPr>
          <a:p>
            <a:pPr algn="ctr" defTabSz="914400"/>
            <a:r>
              <a:rPr lang="zh-CN" altLang="en-US" sz="3600" kern="0" dirty="0">
                <a:solidFill>
                  <a:schemeClr val="tx1"/>
                </a:solidFill>
                <a:effectLst>
                  <a:outerShdw blurRad="38100" dist="19050" dir="2700000" algn="tl" rotWithShape="0">
                    <a:schemeClr val="dk1">
                      <a:alpha val="40000"/>
                    </a:schemeClr>
                  </a:outerShdw>
                </a:effectLst>
                <a:latin typeface="+mn-ea"/>
              </a:rPr>
              <a:t>供应链结构模型</a:t>
            </a:r>
            <a:endParaRPr lang="zh-CN" altLang="en-US" sz="3600" kern="0" dirty="0">
              <a:solidFill>
                <a:schemeClr val="tx1"/>
              </a:solidFill>
              <a:effectLst>
                <a:outerShdw blurRad="38100" dist="19050" dir="2700000" algn="tl" rotWithShape="0">
                  <a:schemeClr val="dk1">
                    <a:alpha val="40000"/>
                  </a:schemeClr>
                </a:outerShdw>
              </a:effectLst>
              <a:latin typeface="+mn-ea"/>
            </a:endParaRPr>
          </a:p>
        </p:txBody>
      </p:sp>
    </p:spTree>
    <p:custDataLst>
      <p:tags r:id="rId39"/>
    </p:custDataLst>
  </p:cSld>
  <p:clrMapOvr>
    <a:masterClrMapping/>
  </p:clrMapOvr>
  <p:transition/>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SLIDE_ITEM_CNT" val="3"/>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SLIDE_ITEM_CNT" val="3"/>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SLIDE_ITEM_CNT" val="3"/>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SLIDE_ITEM_CNT" val="3"/>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SLIDE_ITEM_CNT" val="3"/>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637_1_1"/>
  <p:tag name="KSO_WM_UNIT_ID" val="diagram20205577_1*l_h_i*637_1_1"/>
  <p:tag name="KSO_WM_TEMPLATE_CATEGORY" val="diagram"/>
  <p:tag name="KSO_WM_TEMPLATE_INDEX" val="20205577"/>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0"/>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637_1_2"/>
  <p:tag name="KSO_WM_UNIT_ID" val="diagram20205577_1*l_h_i*637_1_2"/>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637_1_3"/>
  <p:tag name="KSO_WM_UNIT_ID" val="diagram20205577_1*l_h_i*637_1_3"/>
  <p:tag name="KSO_WM_TEMPLATE_CATEGORY" val="diagram"/>
  <p:tag name="KSO_WM_TEMPLATE_INDEX" val="20205577"/>
  <p:tag name="KSO_WM_UNIT_LAYERLEVEL" val="1_1_1"/>
  <p:tag name="KSO_WM_TAG_VERSION" val="1.0"/>
  <p:tag name="KSO_WM_BEAUTIFY_FLAG" val="#wm#"/>
  <p:tag name="KSO_WM_UNIT_FILL_FORE_SCHEMECOLOR_INDEX" val="10"/>
  <p:tag name="KSO_WM_UNIT_FILL_BACK_SCHEMECOLOR_INDEX" val="14"/>
  <p:tag name="KSO_WM_UNIT_FILL_TYPE" val="2"/>
  <p:tag name="KSO_WM_UNIT_LINE_FORE_SCHEMECOLOR_INDEX" val="10"/>
  <p:tag name="KSO_WM_UNIT_LINE_FILL_TYPE" val="2"/>
  <p:tag name="KSO_WM_UNIT_TEXT_FILL_FORE_SCHEMECOLOR_INDEX" val="2"/>
  <p:tag name="KSO_WM_UNIT_TEXT_FILL_TYPE" val="1"/>
  <p:tag name="KSO_WM_UNIT_USESOURCEFORMAT_APPLY" val="0"/>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637_1_4"/>
  <p:tag name="KSO_WM_UNIT_ID" val="diagram20205577_1*l_h_i*637_1_4"/>
  <p:tag name="KSO_WM_TEMPLATE_CATEGORY" val="diagram"/>
  <p:tag name="KSO_WM_TEMPLATE_INDEX" val="20205577"/>
  <p:tag name="KSO_WM_UNIT_LAYERLEVEL" val="1_1_1"/>
  <p:tag name="KSO_WM_TAG_VERSION" val="1.0"/>
  <p:tag name="KSO_WM_BEAUTIFY_FLAG" val="#wm#"/>
  <p:tag name="KSO_WM_UNIT_FILL_FORE_SCHEMECOLOR_INDEX" val="5"/>
  <p:tag name="KSO_WM_UNIT_FILL_BACK_SCHEMECOLOR_INDEX" val="14"/>
  <p:tag name="KSO_WM_UNIT_FILL_TYPE" val="2"/>
  <p:tag name="KSO_WM_UNIT_LINE_FORE_SCHEMECOLOR_INDEX" val="5"/>
  <p:tag name="KSO_WM_UNIT_LINE_FILL_TYPE" val="2"/>
  <p:tag name="KSO_WM_UNIT_TEXT_FILL_FORE_SCHEMECOLOR_INDEX" val="2"/>
  <p:tag name="KSO_WM_UNIT_TEXT_FILL_TYPE" val="1"/>
  <p:tag name="KSO_WM_UNIT_USESOURCEFORMAT_APPLY" val="0"/>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637_1_1"/>
  <p:tag name="KSO_WM_UNIT_ID" val="diagram20205577_1*l_h_f*637_1_1"/>
  <p:tag name="KSO_WM_TEMPLATE_CATEGORY" val="diagram"/>
  <p:tag name="KSO_WM_TEMPLATE_INDEX" val="20205577"/>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
  <p:tag name="KSO_WM_UNIT_TEXT_FILL_FORE_SCHEMECOLOR_INDEX" val="13"/>
  <p:tag name="KSO_WM_UNIT_TEXT_FILL_TYPE" val="1"/>
  <p:tag name="KSO_WM_UNIT_USESOURCEFORMAT_APPLY" val="0"/>
</p:tagLst>
</file>

<file path=ppt/tags/tag242.xml><?xml version="1.0" encoding="utf-8"?>
<p:tagLst xmlns:p="http://schemas.openxmlformats.org/presentationml/2006/main">
  <p:tag name="KSO_WM_SLIDE_ITEM_CNT" val="3"/>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SLIDE_ITEM_CNT" val="2"/>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SLIDE_ITEM_CNT" val="4"/>
</p:tagLst>
</file>

<file path=ppt/tags/tag25.xml><?xml version="1.0" encoding="utf-8"?>
<p:tagLst xmlns:p="http://schemas.openxmlformats.org/presentationml/2006/main">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SLIDE_ITEM_CNT" val="4"/>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SLIDE_ITEM_CNT" val="4"/>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70323_2*l_i*1_1"/>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170323_2*l_i*1_3"/>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6"/>
  <p:tag name="KSO_WM_UNIT_ID" val="diagram20170323_2*l_i*1_6"/>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7"/>
  <p:tag name="KSO_WM_UNIT_ID" val="diagram20170323_2*l_i*1_7"/>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5"/>
  <p:tag name="KSO_WM_UNIT_ID" val="diagram20170323_2*l_i*1_5"/>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8"/>
  <p:tag name="KSO_WM_UNIT_ID" val="diagram20170323_2*l_i*1_8"/>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70323_2*l_i*1_2"/>
  <p:tag name="KSO_WM_TEMPLATE_CATEGORY" val="diagram"/>
  <p:tag name="KSO_WM_TEMPLATE_INDEX" val="20170323"/>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0"/>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4"/>
  <p:tag name="KSO_WM_UNIT_ID" val="diagram20170323_2*l_i*1_4"/>
  <p:tag name="KSO_WM_TEMPLATE_CATEGORY" val="diagram"/>
  <p:tag name="KSO_WM_TEMPLATE_INDEX" val="20170323"/>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0"/>
</p:tagLst>
</file>

<file path=ppt/tags/tag264.xml><?xml version="1.0" encoding="utf-8"?>
<p:tagLst xmlns:p="http://schemas.openxmlformats.org/presentationml/2006/main">
  <p:tag name="KSO_WM_UNIT_VALUE" val="179*238"/>
  <p:tag name="KSO_WM_UNIT_HIGHLIGHT" val="0"/>
  <p:tag name="KSO_WM_UNIT_COMPATIBLE" val="0"/>
  <p:tag name="KSO_WM_UNIT_DIAGRAM_ISNUMVISUAL" val="0"/>
  <p:tag name="KSO_WM_UNIT_DIAGRAM_ISREFERUNIT" val="0"/>
  <p:tag name="KSO_WM_DIAGRAM_GROUP_CODE" val="l1-1"/>
  <p:tag name="KSO_WM_UNIT_TYPE" val="l_x"/>
  <p:tag name="KSO_WM_UNIT_INDEX" val="1_1"/>
  <p:tag name="KSO_WM_UNIT_ID" val="diagram20170323_2*l_x*1_1"/>
  <p:tag name="KSO_WM_TEMPLATE_CATEGORY" val="diagram"/>
  <p:tag name="KSO_WM_TEMPLATE_INDEX" val="2017032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0"/>
</p:tagLst>
</file>

<file path=ppt/tags/tag265.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323_2*l_h_f*1_3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170323_2*l_h_i*1_3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67.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323_2*l_h_f*1_2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170323_2*l_h_i*1_2_1"/>
  <p:tag name="KSO_WM_TEMPLATE_CATEGORY" val="diagram"/>
  <p:tag name="KSO_WM_TEMPLATE_INDEX" val="20170323"/>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0"/>
</p:tagLst>
</file>

<file path=ppt/tags/tag269.xml><?xml version="1.0" encoding="utf-8"?>
<p:tagLst xmlns:p="http://schemas.openxmlformats.org/presentationml/2006/main">
  <p:tag name="KSO_WM_UNIT_SUBTYPE" val="a"/>
  <p:tag name="KSO_WM_UNIT_PRESET_TEXT" val="单击此处添加文本具体内容，简明扼要地阐述你的观点。"/>
  <p:tag name="KSO_WM_UNIT_NOCLEAR" val="0"/>
  <p:tag name="KSO_WM_UNIT_VALUE" val="45"/>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323_2*l_h_f*1_1_1"/>
  <p:tag name="KSO_WM_TEMPLATE_CATEGORY" val="diagram"/>
  <p:tag name="KSO_WM_TEMPLATE_INDEX" val="20170323"/>
  <p:tag name="KSO_WM_UNIT_LAYERLEVEL" val="1_1_1"/>
  <p:tag name="KSO_WM_TAG_VERSION" val="1.0"/>
  <p:tag name="KSO_WM_BEAUTIFY_FLAG" val="#wm#"/>
  <p:tag name="KSO_WM_UNIT_TEXT_FILL_FORE_SCHEMECOLOR_INDEX" val="13"/>
  <p:tag name="KSO_WM_UNIT_TEXT_FILL_TYPE" val="1"/>
  <p:tag name="KSO_WM_UNIT_USESOURCEFORMAT_APPLY" val="0"/>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170323_2*l_h_i*1_1_1"/>
  <p:tag name="KSO_WM_TEMPLATE_CATEGORY" val="diagram"/>
  <p:tag name="KSO_WM_TEMPLATE_INDEX" val="20170323"/>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0"/>
</p:tagLst>
</file>

<file path=ppt/tags/tag271.xml><?xml version="1.0" encoding="utf-8"?>
<p:tagLst xmlns:p="http://schemas.openxmlformats.org/presentationml/2006/main">
  <p:tag name="KSO_WM_UNIT_VALUE" val="182*116"/>
  <p:tag name="KSO_WM_UNIT_HIGHLIGHT" val="0"/>
  <p:tag name="KSO_WM_UNIT_COMPATIBLE" val="0"/>
  <p:tag name="KSO_WM_UNIT_DIAGRAM_ISNUMVISUAL" val="0"/>
  <p:tag name="KSO_WM_UNIT_DIAGRAM_ISREFERUNIT" val="0"/>
  <p:tag name="KSO_WM_DIAGRAM_GROUP_CODE" val="l1-1"/>
  <p:tag name="KSO_WM_UNIT_TYPE" val="l_x"/>
  <p:tag name="KSO_WM_UNIT_INDEX" val="1_2"/>
  <p:tag name="KSO_WM_UNIT_ID" val="diagram20170323_2*l_x*1_2"/>
  <p:tag name="KSO_WM_TEMPLATE_CATEGORY" val="diagram"/>
  <p:tag name="KSO_WM_TEMPLATE_INDEX" val="20170323"/>
  <p:tag name="KSO_WM_UNIT_LAYERLEVEL" val="1_1"/>
  <p:tag name="KSO_WM_TAG_VERSION" val="1.0"/>
  <p:tag name="KSO_WM_BEAUTIFY_FLAG" val="#wm#"/>
  <p:tag name="KSO_WM_UNIT_USESOURCEFORMAT_APPLY" val="0"/>
</p:tagLst>
</file>

<file path=ppt/tags/tag272.xml><?xml version="1.0" encoding="utf-8"?>
<p:tagLst xmlns:p="http://schemas.openxmlformats.org/presentationml/2006/main">
  <p:tag name="KSO_WM_UNIT_VALUE" val="148*159"/>
  <p:tag name="KSO_WM_UNIT_HIGHLIGHT" val="0"/>
  <p:tag name="KSO_WM_UNIT_COMPATIBLE" val="0"/>
  <p:tag name="KSO_WM_UNIT_DIAGRAM_ISNUMVISUAL" val="0"/>
  <p:tag name="KSO_WM_UNIT_DIAGRAM_ISREFERUNIT" val="0"/>
  <p:tag name="KSO_WM_DIAGRAM_GROUP_CODE" val="l1-1"/>
  <p:tag name="KSO_WM_UNIT_TYPE" val="l_x"/>
  <p:tag name="KSO_WM_UNIT_INDEX" val="1_3"/>
  <p:tag name="KSO_WM_UNIT_ID" val="diagram20170323_2*l_x*1_3"/>
  <p:tag name="KSO_WM_TEMPLATE_CATEGORY" val="diagram"/>
  <p:tag name="KSO_WM_TEMPLATE_INDEX" val="20170323"/>
  <p:tag name="KSO_WM_UNIT_LAYERLEVEL" val="1_1"/>
  <p:tag name="KSO_WM_TAG_VERSION" val="1.0"/>
  <p:tag name="KSO_WM_BEAUTIFY_FLAG" val="#wm#"/>
  <p:tag name="KSO_WM_UNIT_USESOURCEFORMAT_APPLY" val="0"/>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SLIDE_ITEM_CNT" val="3"/>
</p:tagLst>
</file>

<file path=ppt/tags/tag275.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2_1"/>
  <p:tag name="KSO_WM_UNIT_ID" val="diagram20198929_6*l_h_i*1_2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276.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3_1"/>
  <p:tag name="KSO_WM_UNIT_ID" val="diagram20198929_6*l_h_i*1_3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277.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1_1"/>
  <p:tag name="KSO_WM_UNIT_ID" val="diagram20198929_6*l_h_i*1_1_1"/>
  <p:tag name="KSO_WM_TEMPLATE_CATEGORY" val="diagram"/>
  <p:tag name="KSO_WM_TEMPLATE_INDEX" val="20198929"/>
  <p:tag name="KSO_WM_UNIT_LAYERLEVEL" val="1_1_1"/>
  <p:tag name="KSO_WM_TAG_VERSION" val="1.0"/>
  <p:tag name="KSO_WM_BEAUTIFY_FLAG" val="#wm#"/>
  <p:tag name="KSO_WM_UNIT_FILL_FORE_SCHEMECOLOR_INDEX" val="9"/>
  <p:tag name="KSO_WM_UNIT_FILL_TYPE" val="1"/>
  <p:tag name="KSO_WM_UNIT_USESOURCEFORMAT_APPLY" val="0"/>
</p:tagLst>
</file>

<file path=ppt/tags/tag278.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198929_6*l_i*1_1"/>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0"/>
</p:tagLst>
</file>

<file path=ppt/tags/tag27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198929_6*l_i*1_2"/>
  <p:tag name="KSO_WM_TEMPLATE_CATEGORY" val="diagram"/>
  <p:tag name="KSO_WM_TEMPLATE_INDEX" val="20198929"/>
  <p:tag name="KSO_WM_UNIT_LAYERLEVEL" val="1_1"/>
  <p:tag name="KSO_WM_TAG_VERSION" val="1.0"/>
  <p:tag name="KSO_WM_BEAUTIFY_FLAG" val="#wm#"/>
  <p:tag name="KSO_WM_UNIT_FILL_FORE_SCHEMECOLOR_INDEX" val="14"/>
  <p:tag name="KSO_WM_UNIT_FILL_TYPE" val="1"/>
  <p:tag name="KSO_WM_UNIT_USESOURCEFORMAT_APPLY" val="0"/>
</p:tagLst>
</file>

<file path=ppt/tags/tag28.xml><?xml version="1.0" encoding="utf-8"?>
<p:tagLst xmlns:p="http://schemas.openxmlformats.org/presentationml/2006/main">
  <p:tag name="KSO_WM_BEAUTIFY_FLAG" val=""/>
</p:tagLst>
</file>

<file path=ppt/tags/tag280.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5_1"/>
  <p:tag name="KSO_WM_UNIT_ID" val="diagram20198929_6*l_h_i*1_5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281.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6_1"/>
  <p:tag name="KSO_WM_UNIT_ID" val="diagram20198929_6*l_h_i*1_6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282.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4_1"/>
  <p:tag name="KSO_WM_UNIT_ID" val="diagram20198929_6*l_h_i*1_4_1"/>
  <p:tag name="KSO_WM_TEMPLATE_CATEGORY" val="diagram"/>
  <p:tag name="KSO_WM_TEMPLATE_INDEX" val="20198929"/>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283.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98929_6*l_h_f*1_1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4.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98929_6*l_h_f*1_2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5.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98929_6*l_h_f*1_3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6.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198929_6*l_h_f*1_6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7.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98929_6*l_h_f*1_5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8.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98929_6*l_h_f*1_4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89.xml><?xml version="1.0" encoding="utf-8"?>
<p:tagLst xmlns:p="http://schemas.openxmlformats.org/presentationml/2006/main">
  <p:tag name="KSO_WM_UNIT_DIAGRAM_MODELTYPE" val="stripeEnum"/>
  <p:tag name="KSO_WM_UNIT_HIGHLIGHT" val="0"/>
  <p:tag name="KSO_WM_UNIT_COMPATIBLE" val="0"/>
  <p:tag name="KSO_WM_UNIT_DIAGRAM_ISNUMVISUAL" val="0"/>
  <p:tag name="KSO_WM_UNIT_DIAGRAM_ISREFERUNIT" val="0"/>
  <p:tag name="KSO_WM_DIAGRAM_GROUP_CODE" val="l1-1"/>
  <p:tag name="KSO_WM_UNIT_SUBTYPE" val="b"/>
  <p:tag name="KSO_WM_UNIT_TYPE" val="l_h_i"/>
  <p:tag name="KSO_WM_UNIT_INDEX" val="1_7_1"/>
  <p:tag name="KSO_WM_UNIT_ID" val="diagram20198929_6*l_h_i*1_7_1"/>
  <p:tag name="KSO_WM_TEMPLATE_CATEGORY" val="diagram"/>
  <p:tag name="KSO_WM_TEMPLATE_INDEX" val="20198929"/>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UNIT_DIAGRAM_MODELTYPE" val="stripeEnum"/>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f"/>
  <p:tag name="KSO_WM_UNIT_INDEX" val="1_7_1"/>
  <p:tag name="KSO_WM_UNIT_ID" val="diagram20198929_6*l_h_f*1_7_1"/>
  <p:tag name="KSO_WM_TEMPLATE_CATEGORY" val="diagram"/>
  <p:tag name="KSO_WM_TEMPLATE_INDEX" val="20198929"/>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0"/>
</p:tagLst>
</file>

<file path=ppt/tags/tag291.xml><?xml version="1.0" encoding="utf-8"?>
<p:tagLst xmlns:p="http://schemas.openxmlformats.org/presentationml/2006/main">
  <p:tag name="KSO_WM_SLIDE_ITEM_CNT" val="7"/>
</p:tagLst>
</file>

<file path=ppt/tags/tag292.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83_2*l_h_f*1_1_1"/>
  <p:tag name="KSO_WM_TEMPLATE_CATEGORY" val="diagram"/>
  <p:tag name="KSO_WM_TEMPLATE_INDEX" val="2020558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05583_2*l_h_i*1_1_1"/>
  <p:tag name="KSO_WM_TEMPLATE_CATEGORY" val="diagram"/>
  <p:tag name="KSO_WM_TEMPLATE_INDEX" val="20205583"/>
  <p:tag name="KSO_WM_UNIT_LAYERLEVEL" val="1_1_1"/>
  <p:tag name="KSO_WM_TAG_VERSION" val="1.0"/>
  <p:tag name="KSO_WM_BEAUTIFY_FLAG" val="#wm#"/>
  <p:tag name="KSO_WM_UNIT_TEXT_FILL_FORE_SCHEMECOLOR_INDEX" val="5"/>
  <p:tag name="KSO_WM_UNIT_TEXT_FILL_TYPE" val="1"/>
  <p:tag name="KSO_WM_UNIT_USESOURCEFORMAT_APPLY" val="0"/>
</p:tagLst>
</file>

<file path=ppt/tags/tag294.xml><?xml version="1.0" encoding="utf-8"?>
<p:tagLst xmlns:p="http://schemas.openxmlformats.org/presentationml/2006/main">
  <p:tag name="RESOURCELIBID_SHAPE" val="543066"/>
  <p:tag name="RESOURCELIB_SHAPETYPE" val="4"/>
  <p:tag name="PAMAINTYPE" val="4"/>
  <p:tag name="PATYPE" val="159"/>
  <p:tag name="PASUBTYPE" val="162"/>
  <p:tag name="PA" val="v5.2.7"/>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05583_2*i*1"/>
  <p:tag name="KSO_WM_TEMPLATE_CATEGORY" val="diagram"/>
  <p:tag name="KSO_WM_TEMPLATE_INDEX" val="20205583"/>
  <p:tag name="KSO_WM_UNIT_LAYERLEVEL" val="1"/>
  <p:tag name="KSO_WM_TAG_VERSION" val="1.0"/>
  <p:tag name="KSO_WM_BEAUTIFY_FLAG" val="#wm#"/>
  <p:tag name="KSO_WM_UNIT_FILL_FORE_SCHEMECOLOR_INDEX" val="5"/>
  <p:tag name="KSO_WM_UNIT_FILL_TYPE" val="1"/>
</p:tagLst>
</file>

<file path=ppt/tags/tag29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83_2*l_h_i*1_1_2"/>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29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05583_2*l_h_i*1_1_9"/>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29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0"/>
  <p:tag name="KSO_WM_UNIT_ID" val="diagram20205583_2*l_h_i*1_1_10"/>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29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1"/>
  <p:tag name="KSO_WM_UNIT_ID" val="diagram20205583_2*l_h_i*1_1_11"/>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29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2"/>
  <p:tag name="KSO_WM_UNIT_ID" val="diagram20205583_2*l_h_i*1_1_12"/>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3"/>
  <p:tag name="KSO_WM_UNIT_ID" val="diagram20205583_2*l_h_i*1_1_13"/>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4"/>
  <p:tag name="KSO_WM_UNIT_ID" val="diagram20205583_2*l_h_i*1_1_14"/>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5"/>
  <p:tag name="KSO_WM_UNIT_ID" val="diagram20205583_2*l_h_i*1_1_15"/>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16"/>
  <p:tag name="KSO_WM_UNIT_ID" val="diagram20205583_2*l_h_i*1_1_16"/>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5583_2*l_h_i*1_1_3"/>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05583_2*l_h_i*1_1_4"/>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05583_2*l_h_i*1_1_5"/>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05583_2*l_h_i*1_1_6"/>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05583_2*l_h_i*1_1_7"/>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0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05583_2*l_h_i*1_1_8"/>
  <p:tag name="KSO_WM_TEMPLATE_CATEGORY" val="diagram"/>
  <p:tag name="KSO_WM_TEMPLATE_INDEX" val="20205583"/>
  <p:tag name="KSO_WM_UNIT_LAYERLEVEL" val="1_1_1"/>
  <p:tag name="KSO_WM_TAG_VERSION" val="1.0"/>
  <p:tag name="KSO_WM_BEAUTIFY_FLAG" val="#wm#"/>
  <p:tag name="KSO_WM_UNIT_FILL_FORE_SCHEMECOLOR_INDEX" val="5"/>
  <p:tag name="KSO_WM_UNIT_FILL_TYPE" val="1"/>
  <p:tag name="KSO_WM_UNIT_USESOURCEFORMAT_APPLY" val="0"/>
</p:tagLst>
</file>

<file path=ppt/tags/tag31.xml><?xml version="1.0" encoding="utf-8"?>
<p:tagLst xmlns:p="http://schemas.openxmlformats.org/presentationml/2006/main">
  <p:tag name="KSO_WM_BEAUTIFY_FLAG" val=""/>
</p:tagLst>
</file>

<file path=ppt/tags/tag310.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83_2*l_h_f*1_2_1"/>
  <p:tag name="KSO_WM_TEMPLATE_CATEGORY" val="diagram"/>
  <p:tag name="KSO_WM_TEMPLATE_INDEX" val="2020558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05583_2*l_h_i*1_2_1"/>
  <p:tag name="KSO_WM_TEMPLATE_CATEGORY" val="diagram"/>
  <p:tag name="KSO_WM_TEMPLATE_INDEX" val="20205583"/>
  <p:tag name="KSO_WM_UNIT_LAYERLEVEL" val="1_1_1"/>
  <p:tag name="KSO_WM_TAG_VERSION" val="1.0"/>
  <p:tag name="KSO_WM_BEAUTIFY_FLAG" val="#wm#"/>
  <p:tag name="KSO_WM_UNIT_TEXT_FILL_FORE_SCHEMECOLOR_INDEX" val="6"/>
  <p:tag name="KSO_WM_UNIT_TEXT_FILL_TYPE" val="1"/>
  <p:tag name="KSO_WM_UNIT_USESOURCEFORMAT_APPLY" val="0"/>
</p:tagLst>
</file>

<file path=ppt/tags/tag312.xml><?xml version="1.0" encoding="utf-8"?>
<p:tagLst xmlns:p="http://schemas.openxmlformats.org/presentationml/2006/main">
  <p:tag name="PA" val="v5.2.7"/>
  <p:tag name="PAMAINTYPE" val="4"/>
  <p:tag name="PATYPE" val="176"/>
  <p:tag name="PASUBTYPE" val="178"/>
  <p:tag name="RESOURCELIBID_SHAPE" val="476382"/>
  <p:tag name="RESOURCELIB_SHAPETYPE" val="4"/>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diagram20205583_2*i*2"/>
  <p:tag name="KSO_WM_TEMPLATE_CATEGORY" val="diagram"/>
  <p:tag name="KSO_WM_TEMPLATE_INDEX" val="20205583"/>
  <p:tag name="KSO_WM_UNIT_LAYERLEVEL" val="1"/>
  <p:tag name="KSO_WM_TAG_VERSION" val="1.0"/>
  <p:tag name="KSO_WM_BEAUTIFY_FLAG" val="#wm#"/>
  <p:tag name="KSO_WM_UNIT_FILL_FORE_SCHEMECOLOR_INDEX" val="6"/>
  <p:tag name="KSO_WM_UNIT_FILL_TYPE" val="1"/>
</p:tagLst>
</file>

<file path=ppt/tags/tag31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583_2*l_h_i*1_2_2"/>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5583_2*l_h_i*1_2_3"/>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05583_2*l_h_i*1_2_4"/>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05583_2*l_h_i*1_2_5"/>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05583_2*l_h_i*1_2_6"/>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05583_2*l_h_i*1_2_7"/>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1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05583_2*l_h_i*1_2_8"/>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05583_2*l_h_i*1_2_9"/>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2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05583_2*l_h_i*1_2_10"/>
  <p:tag name="KSO_WM_TEMPLATE_CATEGORY" val="diagram"/>
  <p:tag name="KSO_WM_TEMPLATE_INDEX" val="20205583"/>
  <p:tag name="KSO_WM_UNIT_LAYERLEVEL" val="1_1_1"/>
  <p:tag name="KSO_WM_TAG_VERSION" val="1.0"/>
  <p:tag name="KSO_WM_BEAUTIFY_FLAG" val="#wm#"/>
  <p:tag name="KSO_WM_UNIT_FILL_FORE_SCHEMECOLOR_INDEX" val="6"/>
  <p:tag name="KSO_WM_UNIT_FILL_TYPE" val="1"/>
  <p:tag name="KSO_WM_UNIT_USESOURCEFORMAT_APPLY" val="0"/>
</p:tagLst>
</file>

<file path=ppt/tags/tag322.xml><?xml version="1.0" encoding="utf-8"?>
<p:tagLst xmlns:p="http://schemas.openxmlformats.org/presentationml/2006/main">
  <p:tag name="KSO_WM_UNIT_TEXT_SUBTYPE" val="a"/>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83_2*l_h_f*1_3_1"/>
  <p:tag name="KSO_WM_TEMPLATE_CATEGORY" val="diagram"/>
  <p:tag name="KSO_WM_TEMPLATE_INDEX" val="20205583"/>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05583_2*l_h_i*1_3_1"/>
  <p:tag name="KSO_WM_TEMPLATE_CATEGORY" val="diagram"/>
  <p:tag name="KSO_WM_TEMPLATE_INDEX" val="20205583"/>
  <p:tag name="KSO_WM_UNIT_LAYERLEVEL" val="1_1_1"/>
  <p:tag name="KSO_WM_TAG_VERSION" val="1.0"/>
  <p:tag name="KSO_WM_BEAUTIFY_FLAG" val="#wm#"/>
  <p:tag name="KSO_WM_UNIT_TEXT_FILL_FORE_SCHEMECOLOR_INDEX" val="7"/>
  <p:tag name="KSO_WM_UNIT_TEXT_FILL_TYPE" val="1"/>
  <p:tag name="KSO_WM_UNIT_USESOURCEFORMAT_APPLY" val="0"/>
</p:tagLst>
</file>

<file path=ppt/tags/tag324.xml><?xml version="1.0" encoding="utf-8"?>
<p:tagLst xmlns:p="http://schemas.openxmlformats.org/presentationml/2006/main">
  <p:tag name="PA" val="v5.2.7"/>
  <p:tag name="PAMAINTYPE" val="4"/>
  <p:tag name="PATYPE" val="159"/>
  <p:tag name="PASUBTYPE" val="162"/>
  <p:tag name="RESOURCELIBID_SHAPE" val="544548"/>
  <p:tag name="RESOURCELIB_SHAPETYPE" val="4"/>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diagram20205583_2*i*3"/>
  <p:tag name="KSO_WM_TEMPLATE_CATEGORY" val="diagram"/>
  <p:tag name="KSO_WM_TEMPLATE_INDEX" val="20205583"/>
  <p:tag name="KSO_WM_UNIT_LAYERLEVEL" val="1"/>
  <p:tag name="KSO_WM_TAG_VERSION" val="1.0"/>
  <p:tag name="KSO_WM_BEAUTIFY_FLAG" val="#wm#"/>
  <p:tag name="KSO_WM_UNIT_FILL_FORE_SCHEMECOLOR_INDEX" val="7"/>
  <p:tag name="KSO_WM_UNIT_FILL_TYPE" val="1"/>
</p:tagLst>
</file>

<file path=ppt/tags/tag325.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583_2*l_h_i*1_3_2"/>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26.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05583_2*l_h_i*1_3_4"/>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27.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05583_2*l_h_i*1_3_5"/>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28.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6"/>
  <p:tag name="KSO_WM_UNIT_ID" val="diagram20205583_2*l_h_i*1_3_6"/>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29.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05583_2*l_h_i*1_3_7"/>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05583_2*l_h_i*1_3_8"/>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1.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05583_2*l_h_i*1_3_9"/>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2.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05583_2*l_h_i*1_3_10"/>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3.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11"/>
  <p:tag name="KSO_WM_UNIT_ID" val="diagram20205583_2*l_h_i*1_3_11"/>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4.xml><?xml version="1.0" encoding="utf-8"?>
<p:tagLst xmlns:p="http://schemas.openxmlformats.org/presentationml/2006/main">
  <p:tag name="PA" val="v5.2.7"/>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5583_2*l_h_i*1_3_3"/>
  <p:tag name="KSO_WM_TEMPLATE_CATEGORY" val="diagram"/>
  <p:tag name="KSO_WM_TEMPLATE_INDEX" val="20205583"/>
  <p:tag name="KSO_WM_UNIT_LAYERLEVEL" val="1_1_1"/>
  <p:tag name="KSO_WM_TAG_VERSION" val="1.0"/>
  <p:tag name="KSO_WM_BEAUTIFY_FLAG" val="#wm#"/>
  <p:tag name="KSO_WM_UNIT_FILL_FORE_SCHEMECOLOR_INDEX" val="7"/>
  <p:tag name="KSO_WM_UNIT_FILL_TYPE" val="1"/>
  <p:tag name="KSO_WM_UNIT_USESOURCEFORMAT_APPLY" val="0"/>
</p:tagLst>
</file>

<file path=ppt/tags/tag335.xml><?xml version="1.0" encoding="utf-8"?>
<p:tagLst xmlns:p="http://schemas.openxmlformats.org/presentationml/2006/main">
  <p:tag name="KSO_WM_BEAUTIFY_FLAG" val=""/>
</p:tagLst>
</file>

<file path=ppt/tags/tag336.xml><?xml version="1.0" encoding="utf-8"?>
<p:tagLst xmlns:p="http://schemas.openxmlformats.org/presentationml/2006/main">
  <p:tag name="KSO_WM_SLIDE_ITEM_CNT" val="3"/>
</p:tagLst>
</file>

<file path=ppt/tags/tag337.xml><?xml version="1.0" encoding="utf-8"?>
<p:tagLst xmlns:p="http://schemas.openxmlformats.org/presentationml/2006/main">
  <p:tag name="KSO_WM_BEAUTIFY_FLAG" val=""/>
</p:tagLst>
</file>

<file path=ppt/tags/tag338.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1_1"/>
  <p:tag name="KSO_WM_UNIT_LAYERLEVEL" val="1_1_1"/>
  <p:tag name="KSO_WM_UNIT_VALUE" val="14"/>
  <p:tag name="KSO_WM_UNIT_HIGHLIGHT" val="0"/>
  <p:tag name="KSO_WM_UNIT_COMPATIBLE" val="0"/>
  <p:tag name="KSO_WM_DIAGRAM_GROUP_CODE" val="m1-1"/>
  <p:tag name="KSO_WM_UNIT_ID" val="diagram20170357_6*m_h_f*1_1_1"/>
  <p:tag name="KSO_WM_UNIT_NOCLEAR" val="0"/>
  <p:tag name="KSO_WM_UNIT_DIAGRAM_ISNUMVISUAL" val="0"/>
  <p:tag name="KSO_WM_UNIT_DIAGRAM_ISREFERUNIT" val="0"/>
  <p:tag name="KSO_WM_UNIT_PRESET_TEXT" val="单击此处添加文本内容"/>
  <p:tag name="KSO_WM_UNIT_FILL_FORE_SCHEMECOLOR_INDEX" val="5"/>
  <p:tag name="KSO_WM_UNIT_FILL_TYPE" val="1"/>
  <p:tag name="KSO_WM_UNIT_TEXT_FILL_FORE_SCHEMECOLOR_INDEX" val="14"/>
  <p:tag name="KSO_WM_UNIT_TEXT_FILL_TYPE" val="1"/>
  <p:tag name="KSO_WM_UNIT_USESOURCEFORMAT_APPLY" val="0"/>
</p:tagLst>
</file>

<file path=ppt/tags/tag339.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2_1"/>
  <p:tag name="KSO_WM_UNIT_LAYERLEVEL" val="1_1_1"/>
  <p:tag name="KSO_WM_UNIT_VALUE" val="14"/>
  <p:tag name="KSO_WM_UNIT_HIGHLIGHT" val="0"/>
  <p:tag name="KSO_WM_UNIT_COMPATIBLE" val="0"/>
  <p:tag name="KSO_WM_DIAGRAM_GROUP_CODE" val="m1-1"/>
  <p:tag name="KSO_WM_UNIT_ID" val="diagram20170357_6*m_h_f*1_2_1"/>
  <p:tag name="KSO_WM_UNIT_NOCLEAR" val="0"/>
  <p:tag name="KSO_WM_UNIT_DIAGRAM_ISNUMVISUAL" val="0"/>
  <p:tag name="KSO_WM_UNIT_DIAGRAM_ISREFERUNIT" val="0"/>
  <p:tag name="KSO_WM_UNIT_PRESET_TEXT" val="单击此处添加文本内容"/>
  <p:tag name="KSO_WM_UNIT_FILL_FORE_SCHEMECOLOR_INDEX" val="6"/>
  <p:tag name="KSO_WM_UNIT_FILL_TYPE" val="1"/>
  <p:tag name="KSO_WM_UNIT_TEXT_FILL_FORE_SCHEMECOLOR_INDEX" val="14"/>
  <p:tag name="KSO_WM_UNIT_TEXT_FILL_TYPE" val="1"/>
  <p:tag name="KSO_WM_UNIT_USESOURCEFORMAT_APPLY" val="0"/>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3_1"/>
  <p:tag name="KSO_WM_UNIT_LAYERLEVEL" val="1_1_1"/>
  <p:tag name="KSO_WM_UNIT_VALUE" val="14"/>
  <p:tag name="KSO_WM_UNIT_HIGHLIGHT" val="0"/>
  <p:tag name="KSO_WM_UNIT_COMPATIBLE" val="0"/>
  <p:tag name="KSO_WM_DIAGRAM_GROUP_CODE" val="m1-1"/>
  <p:tag name="KSO_WM_UNIT_ID" val="diagram20170357_6*m_h_f*1_3_1"/>
  <p:tag name="KSO_WM_UNIT_NOCLEAR" val="0"/>
  <p:tag name="KSO_WM_UNIT_DIAGRAM_ISNUMVISUAL" val="0"/>
  <p:tag name="KSO_WM_UNIT_DIAGRAM_ISREFERUNIT" val="0"/>
  <p:tag name="KSO_WM_UNIT_PRESET_TEXT" val="单击此处添加文本内容"/>
  <p:tag name="KSO_WM_UNIT_FILL_FORE_SCHEMECOLOR_INDEX" val="7"/>
  <p:tag name="KSO_WM_UNIT_FILL_TYPE" val="1"/>
  <p:tag name="KSO_WM_UNIT_TEXT_FILL_FORE_SCHEMECOLOR_INDEX" val="14"/>
  <p:tag name="KSO_WM_UNIT_TEXT_FILL_TYPE" val="1"/>
  <p:tag name="KSO_WM_UNIT_USESOURCEFORMAT_APPLY" val="0"/>
</p:tagLst>
</file>

<file path=ppt/tags/tag341.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4_1"/>
  <p:tag name="KSO_WM_UNIT_LAYERLEVEL" val="1_1_1"/>
  <p:tag name="KSO_WM_UNIT_VALUE" val="14"/>
  <p:tag name="KSO_WM_UNIT_HIGHLIGHT" val="0"/>
  <p:tag name="KSO_WM_UNIT_COMPATIBLE" val="0"/>
  <p:tag name="KSO_WM_DIAGRAM_GROUP_CODE" val="m1-1"/>
  <p:tag name="KSO_WM_UNIT_ID" val="diagram20170357_6*m_h_f*1_4_1"/>
  <p:tag name="KSO_WM_UNIT_NOCLEAR" val="0"/>
  <p:tag name="KSO_WM_UNIT_DIAGRAM_ISNUMVISUAL" val="0"/>
  <p:tag name="KSO_WM_UNIT_DIAGRAM_ISREFERUNIT" val="0"/>
  <p:tag name="KSO_WM_UNIT_PRESET_TEXT" val="单击此处添加文本内容"/>
  <p:tag name="KSO_WM_UNIT_FILL_FORE_SCHEMECOLOR_INDEX" val="8"/>
  <p:tag name="KSO_WM_UNIT_FILL_TYPE" val="1"/>
  <p:tag name="KSO_WM_UNIT_TEXT_FILL_FORE_SCHEMECOLOR_INDEX" val="14"/>
  <p:tag name="KSO_WM_UNIT_TEXT_FILL_TYPE" val="1"/>
  <p:tag name="KSO_WM_UNIT_USESOURCEFORMAT_APPLY" val="0"/>
</p:tagLst>
</file>

<file path=ppt/tags/tag342.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5_1"/>
  <p:tag name="KSO_WM_UNIT_LAYERLEVEL" val="1_1_1"/>
  <p:tag name="KSO_WM_UNIT_VALUE" val="14"/>
  <p:tag name="KSO_WM_UNIT_HIGHLIGHT" val="0"/>
  <p:tag name="KSO_WM_UNIT_COMPATIBLE" val="0"/>
  <p:tag name="KSO_WM_DIAGRAM_GROUP_CODE" val="m1-1"/>
  <p:tag name="KSO_WM_UNIT_ID" val="diagram20170357_6*m_h_f*1_5_1"/>
  <p:tag name="KSO_WM_UNIT_NOCLEAR" val="0"/>
  <p:tag name="KSO_WM_UNIT_DIAGRAM_ISNUMVISUAL" val="0"/>
  <p:tag name="KSO_WM_UNIT_DIAGRAM_ISREFERUNIT" val="0"/>
  <p:tag name="KSO_WM_UNIT_PRESET_TEXT" val="单击此处添加文本内容"/>
  <p:tag name="KSO_WM_UNIT_FILL_FORE_SCHEMECOLOR_INDEX" val="9"/>
  <p:tag name="KSO_WM_UNIT_FILL_TYPE" val="1"/>
  <p:tag name="KSO_WM_UNIT_TEXT_FILL_FORE_SCHEMECOLOR_INDEX" val="14"/>
  <p:tag name="KSO_WM_UNIT_TEXT_FILL_TYPE" val="1"/>
  <p:tag name="KSO_WM_UNIT_USESOURCEFORMAT_APPLY" val="0"/>
</p:tagLst>
</file>

<file path=ppt/tags/tag343.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6_1"/>
  <p:tag name="KSO_WM_UNIT_LAYERLEVEL" val="1_1_1"/>
  <p:tag name="KSO_WM_UNIT_VALUE" val="14"/>
  <p:tag name="KSO_WM_UNIT_HIGHLIGHT" val="0"/>
  <p:tag name="KSO_WM_UNIT_COMPATIBLE" val="0"/>
  <p:tag name="KSO_WM_DIAGRAM_GROUP_CODE" val="m1-1"/>
  <p:tag name="KSO_WM_UNIT_ID" val="diagram20170357_6*m_h_f*1_6_1"/>
  <p:tag name="KSO_WM_UNIT_NOCLEAR" val="0"/>
  <p:tag name="KSO_WM_UNIT_DIAGRAM_ISNUMVISUAL" val="0"/>
  <p:tag name="KSO_WM_UNIT_DIAGRAM_ISREFERUNIT" val="0"/>
  <p:tag name="KSO_WM_UNIT_PRESET_TEXT" val="单击此处添加文本内容"/>
  <p:tag name="KSO_WM_UNIT_FILL_FORE_SCHEMECOLOR_INDEX" val="5"/>
  <p:tag name="KSO_WM_UNIT_FILL_TYPE" val="1"/>
  <p:tag name="KSO_WM_UNIT_TEXT_FILL_FORE_SCHEMECOLOR_INDEX" val="14"/>
  <p:tag name="KSO_WM_UNIT_TEXT_FILL_TYPE" val="1"/>
  <p:tag name="KSO_WM_UNIT_USESOURCEFORMAT_APPLY" val="0"/>
</p:tagLst>
</file>

<file path=ppt/tags/tag344.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h_f"/>
  <p:tag name="KSO_WM_UNIT_INDEX" val="1_7_1"/>
  <p:tag name="KSO_WM_UNIT_LAYERLEVEL" val="1_1_1"/>
  <p:tag name="KSO_WM_UNIT_VALUE" val="14"/>
  <p:tag name="KSO_WM_UNIT_HIGHLIGHT" val="0"/>
  <p:tag name="KSO_WM_UNIT_COMPATIBLE" val="0"/>
  <p:tag name="KSO_WM_DIAGRAM_GROUP_CODE" val="m1-1"/>
  <p:tag name="KSO_WM_UNIT_ID" val="diagram20170357_6*m_h_f*1_7_1"/>
  <p:tag name="KSO_WM_UNIT_NOCLEAR" val="0"/>
  <p:tag name="KSO_WM_UNIT_DIAGRAM_ISNUMVISUAL" val="0"/>
  <p:tag name="KSO_WM_UNIT_DIAGRAM_ISREFERUNIT" val="0"/>
  <p:tag name="KSO_WM_UNIT_PRESET_TEXT" val="单击此处添加文本内容"/>
  <p:tag name="KSO_WM_UNIT_FILL_FORE_SCHEMECOLOR_INDEX" val="6"/>
  <p:tag name="KSO_WM_UNIT_FILL_TYPE" val="1"/>
  <p:tag name="KSO_WM_UNIT_TEXT_FILL_FORE_SCHEMECOLOR_INDEX" val="14"/>
  <p:tag name="KSO_WM_UNIT_TEXT_FILL_TYPE" val="1"/>
  <p:tag name="KSO_WM_UNIT_USESOURCEFORMAT_APPLY" val="0"/>
</p:tagLst>
</file>

<file path=ppt/tags/tag345.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1"/>
  <p:tag name="KSO_WM_UNIT_LAYERLEVEL" val="1_1"/>
  <p:tag name="KSO_WM_DIAGRAM_GROUP_CODE" val="m1-1"/>
  <p:tag name="KSO_WM_UNIT_ID" val="diagram20170357_6*m_i*1_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46.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2"/>
  <p:tag name="KSO_WM_UNIT_LAYERLEVEL" val="1_1"/>
  <p:tag name="KSO_WM_DIAGRAM_GROUP_CODE" val="m1-1"/>
  <p:tag name="KSO_WM_UNIT_ID" val="diagram20170357_6*m_i*1_2"/>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47.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3"/>
  <p:tag name="KSO_WM_UNIT_LAYERLEVEL" val="1_1"/>
  <p:tag name="KSO_WM_DIAGRAM_GROUP_CODE" val="m1-1"/>
  <p:tag name="KSO_WM_UNIT_ID" val="diagram20170357_6*m_i*1_3"/>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48.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4"/>
  <p:tag name="KSO_WM_UNIT_LAYERLEVEL" val="1_1"/>
  <p:tag name="KSO_WM_DIAGRAM_GROUP_CODE" val="m1-1"/>
  <p:tag name="KSO_WM_UNIT_ID" val="diagram20170357_6*m_i*1_4"/>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49.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5"/>
  <p:tag name="KSO_WM_UNIT_LAYERLEVEL" val="1_1"/>
  <p:tag name="KSO_WM_DIAGRAM_GROUP_CODE" val="m1-1"/>
  <p:tag name="KSO_WM_UNIT_ID" val="diagram20170357_6*m_i*1_5"/>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KSO_WM_TAG_VERSION" val="1.0"/>
  <p:tag name="KSO_WM_BEAUTIFY_FLAG" val="#wm#"/>
  <p:tag name="KSO_WM_TEMPLATE_CATEGORY" val="diagram"/>
  <p:tag name="KSO_WM_TEMPLATE_INDEX" val="20170357"/>
  <p:tag name="KSO_WM_UNIT_TYPE" val="m_i"/>
  <p:tag name="KSO_WM_UNIT_INDEX" val="1_6"/>
  <p:tag name="KSO_WM_UNIT_LAYERLEVEL" val="1_1"/>
  <p:tag name="KSO_WM_DIAGRAM_GROUP_CODE" val="m1-1"/>
  <p:tag name="KSO_WM_UNIT_ID" val="diagram20170357_6*m_i*1_6"/>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6"/>
  <p:tag name="KSO_WM_UNIT_TEXT_FILL_TYPE" val="1"/>
  <p:tag name="KSO_WM_UNIT_USESOURCEFORMAT_APPLY" val="0"/>
</p:tagLst>
</file>

<file path=ppt/tags/tag351.xml><?xml version="1.0" encoding="utf-8"?>
<p:tagLst xmlns:p="http://schemas.openxmlformats.org/presentationml/2006/main">
  <p:tag name="KSO_WM_BEAUTIFY_FLAG" val=""/>
</p:tagLst>
</file>

<file path=ppt/tags/tag352.xml><?xml version="1.0" encoding="utf-8"?>
<p:tagLst xmlns:p="http://schemas.openxmlformats.org/presentationml/2006/main">
  <p:tag name="KSO_WM_SLIDE_ITEM_CNT" val="7"/>
</p:tagLst>
</file>

<file path=ppt/tags/tag353.xml><?xml version="1.0" encoding="utf-8"?>
<p:tagLst xmlns:p="http://schemas.openxmlformats.org/presentationml/2006/main">
  <p:tag name="KSO_WM_BEAUTIFY_FLAG" val=""/>
</p:tagLst>
</file>

<file path=ppt/tags/tag354.xml><?xml version="1.0" encoding="utf-8"?>
<p:tagLst xmlns:p="http://schemas.openxmlformats.org/presentationml/2006/main">
  <p:tag name="KSO_WM_BEAUTIFY_FLAG" val=""/>
</p:tagLst>
</file>

<file path=ppt/tags/tag355.xml><?xml version="1.0" encoding="utf-8"?>
<p:tagLst xmlns:p="http://schemas.openxmlformats.org/presentationml/2006/main">
  <p:tag name="KSO_WM_BEAUTIFY_FLAG" val=""/>
</p:tagLst>
</file>

<file path=ppt/tags/tag356.xml><?xml version="1.0" encoding="utf-8"?>
<p:tagLst xmlns:p="http://schemas.openxmlformats.org/presentationml/2006/main">
  <p:tag name="KSO_WM_BEAUTIFY_FLAG" val=""/>
</p:tagLst>
</file>

<file path=ppt/tags/tag357.xml><?xml version="1.0" encoding="utf-8"?>
<p:tagLst xmlns:p="http://schemas.openxmlformats.org/presentationml/2006/main">
  <p:tag name="KSO_WM_BEAUTIFY_FLAG" val=""/>
</p:tagLst>
</file>

<file path=ppt/tags/tag358.xml><?xml version="1.0" encoding="utf-8"?>
<p:tagLst xmlns:p="http://schemas.openxmlformats.org/presentationml/2006/main">
  <p:tag name="KSO_WM_SLIDE_ITEM_CNT" val="5"/>
</p:tagLst>
</file>

<file path=ppt/tags/tag359.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60.xml><?xml version="1.0" encoding="utf-8"?>
<p:tagLst xmlns:p="http://schemas.openxmlformats.org/presentationml/2006/main">
  <p:tag name="KSO_WM_UNIT_TABLE_BEAUTIFY" val="smartTable{19b589cd-1636-46ac-b237-1a5aca07e2f2}"/>
  <p:tag name="TABLE_ENDDRAG_ORIGIN_RECT" val="825*297"/>
  <p:tag name="TABLE_ENDDRAG_RECT" val="67*169*825*297"/>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SLIDE_ITEM_CNT" val="5"/>
</p:tagLst>
</file>

<file path=ppt/tags/tag363.xml><?xml version="1.0" encoding="utf-8"?>
<p:tagLst xmlns:p="http://schemas.openxmlformats.org/presentationml/2006/main">
  <p:tag name="KSO_WM_BEAUTIFY_FLAG" val=""/>
</p:tagLst>
</file>

<file path=ppt/tags/tag364.xml><?xml version="1.0" encoding="utf-8"?>
<p:tagLst xmlns:p="http://schemas.openxmlformats.org/presentationml/2006/main">
  <p:tag name="KSO_WM_UNIT_TABLE_BEAUTIFY" val="smartTable{7b22ac29-5067-43ea-aec5-fd4f20528287}"/>
  <p:tag name="TABLE_ENDDRAG_ORIGIN_RECT" val="748*272"/>
  <p:tag name="TABLE_ENDDRAG_RECT" val="95*169*748*272"/>
</p:tagLst>
</file>

<file path=ppt/tags/tag365.xml><?xml version="1.0" encoding="utf-8"?>
<p:tagLst xmlns:p="http://schemas.openxmlformats.org/presentationml/2006/main">
  <p:tag name="KSO_WM_BEAUTIFY_FLAG" val=""/>
</p:tagLst>
</file>

<file path=ppt/tags/tag366.xml><?xml version="1.0" encoding="utf-8"?>
<p:tagLst xmlns:p="http://schemas.openxmlformats.org/presentationml/2006/main">
  <p:tag name="KSO_WM_SLIDE_ITEM_CNT" val="5"/>
</p:tagLst>
</file>

<file path=ppt/tags/tag367.xml><?xml version="1.0" encoding="utf-8"?>
<p:tagLst xmlns:p="http://schemas.openxmlformats.org/presentationml/2006/main">
  <p:tag name="KSO_WM_BEAUTIFY_FLAG" val=""/>
</p:tagLst>
</file>

<file path=ppt/tags/tag368.xml><?xml version="1.0" encoding="utf-8"?>
<p:tagLst xmlns:p="http://schemas.openxmlformats.org/presentationml/2006/main">
  <p:tag name="KSO_WM_UNIT_TABLE_BEAUTIFY" val="smartTable{400c3f9d-29c5-4c96-a26a-0ebd5d211217}"/>
  <p:tag name="TABLE_ENDDRAG_ORIGIN_RECT" val="413*163"/>
  <p:tag name="TABLE_ENDDRAG_RECT" val="223*243*413*163"/>
</p:tagLst>
</file>

<file path=ppt/tags/tag369.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KSO_WM_SLIDE_ITEM_CNT" val="5"/>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SLIDE_ITEM_CNT" val="5"/>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TEMPLATE_CATEGORY" val="diagram"/>
  <p:tag name="KSO_WM_TEMPLATE_INDEX" val="160099"/>
  <p:tag name="KSO_WM_UNIT_TYPE" val="l_h_a"/>
  <p:tag name="KSO_WM_UNIT_INDEX" val="1_1_1"/>
  <p:tag name="KSO_WM_UNIT_ID" val="diagram160099_4*l_h_a*1_1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5"/>
  <p:tag name="KSO_WM_UNIT_TEXT_FILL_TYPE" val="1"/>
  <p:tag name="KSO_WM_UNIT_USESOURCEFORMAT_APPLY" val="0"/>
</p:tagLst>
</file>

<file path=ppt/tags/tag378.xml><?xml version="1.0" encoding="utf-8"?>
<p:tagLst xmlns:p="http://schemas.openxmlformats.org/presentationml/2006/main">
  <p:tag name="KSO_WM_TEMPLATE_CATEGORY" val="diagram"/>
  <p:tag name="KSO_WM_TEMPLATE_INDEX" val="160099"/>
  <p:tag name="KSO_WM_UNIT_TYPE" val="l_i"/>
  <p:tag name="KSO_WM_UNIT_INDEX" val="1_1"/>
  <p:tag name="KSO_WM_UNIT_ID" val="diagram160099_4*l_i*1_1"/>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0"/>
</p:tagLst>
</file>

<file path=ppt/tags/tag379.xml><?xml version="1.0" encoding="utf-8"?>
<p:tagLst xmlns:p="http://schemas.openxmlformats.org/presentationml/2006/main">
  <p:tag name="KSO_WM_TEMPLATE_CATEGORY" val="diagram"/>
  <p:tag name="KSO_WM_TEMPLATE_INDEX" val="160099"/>
  <p:tag name="KSO_WM_UNIT_TYPE" val="l_h_f"/>
  <p:tag name="KSO_WM_UNIT_INDEX" val="1_1_1"/>
  <p:tag name="KSO_WM_UNIT_ID" val="diagram160099_4*l_h_f*1_1_1"/>
  <p:tag name="KSO_WM_UNIT_CLEAR" val="1"/>
  <p:tag name="KSO_WM_UNIT_LAYERLEVEL" val="1_1_1"/>
  <p:tag name="KSO_WM_UNIT_VALUE" val="44"/>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0"/>
</p:tagLst>
</file>

<file path=ppt/tags/tag38.xml><?xml version="1.0" encoding="utf-8"?>
<p:tagLst xmlns:p="http://schemas.openxmlformats.org/presentationml/2006/main">
  <p:tag name="KSO_WM_BEAUTIFY_FLAG" val=""/>
</p:tagLst>
</file>

<file path=ppt/tags/tag380.xml><?xml version="1.0" encoding="utf-8"?>
<p:tagLst xmlns:p="http://schemas.openxmlformats.org/presentationml/2006/main">
  <p:tag name="KSO_WM_TEMPLATE_CATEGORY" val="diagram"/>
  <p:tag name="KSO_WM_TEMPLATE_INDEX" val="160099"/>
  <p:tag name="KSO_WM_UNIT_TYPE" val="l_i"/>
  <p:tag name="KSO_WM_UNIT_INDEX" val="1_2"/>
  <p:tag name="KSO_WM_UNIT_ID" val="diagram160099_4*l_i*1_2"/>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0"/>
</p:tagLst>
</file>

<file path=ppt/tags/tag381.xml><?xml version="1.0" encoding="utf-8"?>
<p:tagLst xmlns:p="http://schemas.openxmlformats.org/presentationml/2006/main">
  <p:tag name="KSO_WM_TEMPLATE_CATEGORY" val="diagram"/>
  <p:tag name="KSO_WM_TEMPLATE_INDEX" val="160099"/>
  <p:tag name="KSO_WM_UNIT_TYPE" val="l_i"/>
  <p:tag name="KSO_WM_UNIT_INDEX" val="1_3"/>
  <p:tag name="KSO_WM_UNIT_ID" val="diagram160099_4*l_i*1_3"/>
  <p:tag name="KSO_WM_UNIT_CLEAR" val="1"/>
  <p:tag name="KSO_WM_UNIT_LAYERLEVEL" val="1_1"/>
  <p:tag name="KSO_WM_BEAUTIFY_FLAG" val="#wm#"/>
  <p:tag name="KSO_WM_TAG_VERSION" val="1.0"/>
  <p:tag name="KSO_WM_DIAGRAM_GROUP_CODE" val="l1-1"/>
  <p:tag name="KSO_WM_UNIT_TEXT_FILL_FORE_SCHEMECOLOR_INDEX" val="5"/>
  <p:tag name="KSO_WM_UNIT_TEXT_FILL_TYPE" val="1"/>
  <p:tag name="KSO_WM_UNIT_USESOURCEFORMAT_APPLY" val="0"/>
</p:tagLst>
</file>

<file path=ppt/tags/tag382.xml><?xml version="1.0" encoding="utf-8"?>
<p:tagLst xmlns:p="http://schemas.openxmlformats.org/presentationml/2006/main">
  <p:tag name="KSO_WM_TEMPLATE_CATEGORY" val="diagram"/>
  <p:tag name="KSO_WM_TEMPLATE_INDEX" val="160099"/>
  <p:tag name="KSO_WM_UNIT_TYPE" val="l_h_a"/>
  <p:tag name="KSO_WM_UNIT_INDEX" val="1_2_1"/>
  <p:tag name="KSO_WM_UNIT_ID" val="diagram160099_4*l_h_a*1_2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7"/>
  <p:tag name="KSO_WM_UNIT_TEXT_FILL_TYPE" val="1"/>
  <p:tag name="KSO_WM_UNIT_USESOURCEFORMAT_APPLY" val="0"/>
</p:tagLst>
</file>

<file path=ppt/tags/tag383.xml><?xml version="1.0" encoding="utf-8"?>
<p:tagLst xmlns:p="http://schemas.openxmlformats.org/presentationml/2006/main">
  <p:tag name="KSO_WM_TEMPLATE_CATEGORY" val="diagram"/>
  <p:tag name="KSO_WM_TEMPLATE_INDEX" val="160099"/>
  <p:tag name="KSO_WM_UNIT_TYPE" val="l_i"/>
  <p:tag name="KSO_WM_UNIT_INDEX" val="1_4"/>
  <p:tag name="KSO_WM_UNIT_ID" val="diagram160099_4*l_i*1_4"/>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0"/>
</p:tagLst>
</file>

<file path=ppt/tags/tag384.xml><?xml version="1.0" encoding="utf-8"?>
<p:tagLst xmlns:p="http://schemas.openxmlformats.org/presentationml/2006/main">
  <p:tag name="KSO_WM_TEMPLATE_CATEGORY" val="diagram"/>
  <p:tag name="KSO_WM_TEMPLATE_INDEX" val="160099"/>
  <p:tag name="KSO_WM_UNIT_TYPE" val="l_h_f"/>
  <p:tag name="KSO_WM_UNIT_INDEX" val="1_2_1"/>
  <p:tag name="KSO_WM_UNIT_ID" val="diagram160099_4*l_h_f*1_2_1"/>
  <p:tag name="KSO_WM_UNIT_CLEAR" val="1"/>
  <p:tag name="KSO_WM_UNIT_LAYERLEVEL" val="1_1_1"/>
  <p:tag name="KSO_WM_UNIT_VALUE" val="44"/>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0"/>
</p:tagLst>
</file>

<file path=ppt/tags/tag385.xml><?xml version="1.0" encoding="utf-8"?>
<p:tagLst xmlns:p="http://schemas.openxmlformats.org/presentationml/2006/main">
  <p:tag name="KSO_WM_TEMPLATE_CATEGORY" val="diagram"/>
  <p:tag name="KSO_WM_TEMPLATE_INDEX" val="160099"/>
  <p:tag name="KSO_WM_UNIT_TYPE" val="l_i"/>
  <p:tag name="KSO_WM_UNIT_INDEX" val="1_5"/>
  <p:tag name="KSO_WM_UNIT_ID" val="diagram160099_4*l_i*1_5"/>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0"/>
</p:tagLst>
</file>

<file path=ppt/tags/tag386.xml><?xml version="1.0" encoding="utf-8"?>
<p:tagLst xmlns:p="http://schemas.openxmlformats.org/presentationml/2006/main">
  <p:tag name="KSO_WM_TEMPLATE_CATEGORY" val="diagram"/>
  <p:tag name="KSO_WM_TEMPLATE_INDEX" val="160099"/>
  <p:tag name="KSO_WM_UNIT_TYPE" val="l_i"/>
  <p:tag name="KSO_WM_UNIT_INDEX" val="1_6"/>
  <p:tag name="KSO_WM_UNIT_ID" val="diagram160099_4*l_i*1_6"/>
  <p:tag name="KSO_WM_UNIT_CLEAR" val="1"/>
  <p:tag name="KSO_WM_UNIT_LAYERLEVEL" val="1_1"/>
  <p:tag name="KSO_WM_BEAUTIFY_FLAG" val="#wm#"/>
  <p:tag name="KSO_WM_TAG_VERSION" val="1.0"/>
  <p:tag name="KSO_WM_DIAGRAM_GROUP_CODE" val="l1-1"/>
  <p:tag name="KSO_WM_UNIT_TEXT_FILL_FORE_SCHEMECOLOR_INDEX" val="7"/>
  <p:tag name="KSO_WM_UNIT_TEXT_FILL_TYPE" val="1"/>
  <p:tag name="KSO_WM_UNIT_USESOURCEFORMAT_APPLY" val="0"/>
</p:tagLst>
</file>

<file path=ppt/tags/tag387.xml><?xml version="1.0" encoding="utf-8"?>
<p:tagLst xmlns:p="http://schemas.openxmlformats.org/presentationml/2006/main">
  <p:tag name="KSO_WM_TEMPLATE_CATEGORY" val="diagram"/>
  <p:tag name="KSO_WM_TEMPLATE_INDEX" val="160099"/>
  <p:tag name="KSO_WM_UNIT_TYPE" val="l_h_a"/>
  <p:tag name="KSO_WM_UNIT_INDEX" val="1_3_1"/>
  <p:tag name="KSO_WM_UNIT_ID" val="diagram160099_4*l_h_a*1_3_1"/>
  <p:tag name="KSO_WM_UNIT_CLEAR" val="1"/>
  <p:tag name="KSO_WM_UNIT_LAYERLEVEL" val="1_1_1"/>
  <p:tag name="KSO_WM_UNIT_VALUE" val="22"/>
  <p:tag name="KSO_WM_UNIT_HIGHLIGHT" val="0"/>
  <p:tag name="KSO_WM_UNIT_COMPATIBLE" val="0"/>
  <p:tag name="KSO_WM_BEAUTIFY_FLAG" val="#wm#"/>
  <p:tag name="KSO_WM_UNIT_PRESET_TEXT_INDEX" val="4"/>
  <p:tag name="KSO_WM_UNIT_PRESET_TEXT_LEN" val="12"/>
  <p:tag name="KSO_WM_TAG_VERSION" val="1.0"/>
  <p:tag name="KSO_WM_DIAGRAM_GROUP_CODE" val="l1-1"/>
  <p:tag name="KSO_WM_UNIT_TEXT_FILL_FORE_SCHEMECOLOR_INDEX" val="6"/>
  <p:tag name="KSO_WM_UNIT_TEXT_FILL_TYPE" val="1"/>
  <p:tag name="KSO_WM_UNIT_USESOURCEFORMAT_APPLY" val="0"/>
</p:tagLst>
</file>

<file path=ppt/tags/tag388.xml><?xml version="1.0" encoding="utf-8"?>
<p:tagLst xmlns:p="http://schemas.openxmlformats.org/presentationml/2006/main">
  <p:tag name="KSO_WM_TEMPLATE_CATEGORY" val="diagram"/>
  <p:tag name="KSO_WM_TEMPLATE_INDEX" val="160099"/>
  <p:tag name="KSO_WM_UNIT_TYPE" val="l_i"/>
  <p:tag name="KSO_WM_UNIT_INDEX" val="1_7"/>
  <p:tag name="KSO_WM_UNIT_ID" val="diagram160099_4*l_i*1_7"/>
  <p:tag name="KSO_WM_UNIT_CLEAR" val="1"/>
  <p:tag name="KSO_WM_UNIT_LAYERLEVEL" val="1_1"/>
  <p:tag name="KSO_WM_BEAUTIFY_FLAG" val="#wm#"/>
  <p:tag name="KSO_WM_TAG_VERSION" val="1.0"/>
  <p:tag name="KSO_WM_DIAGRAM_GROUP_CODE" val="l1-1"/>
  <p:tag name="KSO_WM_UNIT_FILL_FORE_SCHEMECOLOR_INDEX" val="13"/>
  <p:tag name="KSO_WM_UNIT_FILL_TYPE" val="1"/>
  <p:tag name="KSO_WM_UNIT_USESOURCEFORMAT_APPLY" val="0"/>
</p:tagLst>
</file>

<file path=ppt/tags/tag389.xml><?xml version="1.0" encoding="utf-8"?>
<p:tagLst xmlns:p="http://schemas.openxmlformats.org/presentationml/2006/main">
  <p:tag name="KSO_WM_TEMPLATE_CATEGORY" val="diagram"/>
  <p:tag name="KSO_WM_TEMPLATE_INDEX" val="160099"/>
  <p:tag name="KSO_WM_UNIT_TYPE" val="l_h_f"/>
  <p:tag name="KSO_WM_UNIT_INDEX" val="1_3_1"/>
  <p:tag name="KSO_WM_UNIT_ID" val="diagram160099_4*l_h_f*1_3_1"/>
  <p:tag name="KSO_WM_UNIT_CLEAR" val="1"/>
  <p:tag name="KSO_WM_UNIT_LAYERLEVEL" val="1_1_1"/>
  <p:tag name="KSO_WM_UNIT_VALUE" val="44"/>
  <p:tag name="KSO_WM_UNIT_HIGHLIGHT" val="0"/>
  <p:tag name="KSO_WM_UNIT_COMPATIBLE" val="0"/>
  <p:tag name="KSO_WM_BEAUTIFY_FLAG" val="#wm#"/>
  <p:tag name="KSO_WM_UNIT_PRESET_TEXT_INDEX" val="4"/>
  <p:tag name="KSO_WM_UNIT_PRESET_TEXT_LEN" val="55"/>
  <p:tag name="KSO_WM_TAG_VERSION" val="1.0"/>
  <p:tag name="KSO_WM_DIAGRAM_GROUP_CODE" val="l1-1"/>
  <p:tag name="KSO_WM_UNIT_TEXT_FILL_FORE_SCHEMECOLOR_INDEX" val="13"/>
  <p:tag name="KSO_WM_UNIT_TEXT_FILL_TYPE" val="1"/>
  <p:tag name="KSO_WM_UNIT_USESOURCEFORMAT_APPLY" val="0"/>
</p:tagLst>
</file>

<file path=ppt/tags/tag39.xml><?xml version="1.0" encoding="utf-8"?>
<p:tagLst xmlns:p="http://schemas.openxmlformats.org/presentationml/2006/main">
  <p:tag name="KSO_WM_BEAUTIFY_FLAG" val=""/>
</p:tagLst>
</file>

<file path=ppt/tags/tag390.xml><?xml version="1.0" encoding="utf-8"?>
<p:tagLst xmlns:p="http://schemas.openxmlformats.org/presentationml/2006/main">
  <p:tag name="KSO_WM_TEMPLATE_CATEGORY" val="diagram"/>
  <p:tag name="KSO_WM_TEMPLATE_INDEX" val="160099"/>
  <p:tag name="KSO_WM_UNIT_TYPE" val="l_i"/>
  <p:tag name="KSO_WM_UNIT_INDEX" val="1_8"/>
  <p:tag name="KSO_WM_UNIT_ID" val="diagram160099_4*l_i*1_8"/>
  <p:tag name="KSO_WM_UNIT_CLEAR" val="1"/>
  <p:tag name="KSO_WM_UNIT_LAYERLEVEL" val="1_1"/>
  <p:tag name="KSO_WM_BEAUTIFY_FLAG" val="#wm#"/>
  <p:tag name="KSO_WM_TAG_VERSION" val="1.0"/>
  <p:tag name="KSO_WM_DIAGRAM_GROUP_CODE" val="l1-1"/>
  <p:tag name="KSO_WM_UNIT_LINE_FORE_SCHEMECOLOR_INDEX" val="13"/>
  <p:tag name="KSO_WM_UNIT_LINE_FILL_TYPE" val="2"/>
  <p:tag name="KSO_WM_UNIT_USESOURCEFORMAT_APPLY" val="0"/>
</p:tagLst>
</file>

<file path=ppt/tags/tag391.xml><?xml version="1.0" encoding="utf-8"?>
<p:tagLst xmlns:p="http://schemas.openxmlformats.org/presentationml/2006/main">
  <p:tag name="KSO_WM_TEMPLATE_CATEGORY" val="diagram"/>
  <p:tag name="KSO_WM_TEMPLATE_INDEX" val="160099"/>
  <p:tag name="KSO_WM_UNIT_TYPE" val="l_i"/>
  <p:tag name="KSO_WM_UNIT_INDEX" val="1_9"/>
  <p:tag name="KSO_WM_UNIT_ID" val="diagram160099_4*l_i*1_9"/>
  <p:tag name="KSO_WM_UNIT_CLEAR" val="1"/>
  <p:tag name="KSO_WM_UNIT_LAYERLEVEL" val="1_1"/>
  <p:tag name="KSO_WM_BEAUTIFY_FLAG" val="#wm#"/>
  <p:tag name="KSO_WM_TAG_VERSION" val="1.0"/>
  <p:tag name="KSO_WM_DIAGRAM_GROUP_CODE" val="l1-1"/>
  <p:tag name="KSO_WM_UNIT_TEXT_FILL_FORE_SCHEMECOLOR_INDEX" val="6"/>
  <p:tag name="KSO_WM_UNIT_TEXT_FILL_TYPE" val="1"/>
  <p:tag name="KSO_WM_UNIT_USESOURCEFORMAT_APPLY" val="0"/>
</p:tagLst>
</file>

<file path=ppt/tags/tag392.xml><?xml version="1.0" encoding="utf-8"?>
<p:tagLst xmlns:p="http://schemas.openxmlformats.org/presentationml/2006/main">
  <p:tag name="KSO_WM_BEAUTIFY_FLAG" val=""/>
</p:tagLst>
</file>

<file path=ppt/tags/tag393.xml><?xml version="1.0" encoding="utf-8"?>
<p:tagLst xmlns:p="http://schemas.openxmlformats.org/presentationml/2006/main">
  <p:tag name="KSO_WM_SLIDE_ITEM_CNT" val="3"/>
</p:tagLst>
</file>

<file path=ppt/tags/tag394.xml><?xml version="1.0" encoding="utf-8"?>
<p:tagLst xmlns:p="http://schemas.openxmlformats.org/presentationml/2006/main">
  <p:tag name="KSO_WM_BEAUTIFY_FLAG" val=""/>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BEAUTIFY_FLAG" val=""/>
</p:tagLst>
</file>

<file path=ppt/tags/tag397.xml><?xml version="1.0" encoding="utf-8"?>
<p:tagLst xmlns:p="http://schemas.openxmlformats.org/presentationml/2006/main">
  <p:tag name="KSO_WM_BEAUTIFY_FLAG" val=""/>
</p:tagLst>
</file>

<file path=ppt/tags/tag398.xml><?xml version="1.0" encoding="utf-8"?>
<p:tagLst xmlns:p="http://schemas.openxmlformats.org/presentationml/2006/main">
  <p:tag name="KSO_WM_BEAUTIFY_FLAG" val=""/>
</p:tagLst>
</file>

<file path=ppt/tags/tag39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00.xml><?xml version="1.0" encoding="utf-8"?>
<p:tagLst xmlns:p="http://schemas.openxmlformats.org/presentationml/2006/main">
  <p:tag name="KSO_WM_BEAUTIFY_FLAG" val=""/>
</p:tagLst>
</file>

<file path=ppt/tags/tag401.xml><?xml version="1.0" encoding="utf-8"?>
<p:tagLst xmlns:p="http://schemas.openxmlformats.org/presentationml/2006/main">
  <p:tag name="KSO_WM_BEAUTIFY_FLAG" val=""/>
</p:tagLst>
</file>

<file path=ppt/tags/tag402.xml><?xml version="1.0" encoding="utf-8"?>
<p:tagLst xmlns:p="http://schemas.openxmlformats.org/presentationml/2006/main">
  <p:tag name="KSO_WM_BEAUTIFY_FLAG" val=""/>
</p:tagLst>
</file>

<file path=ppt/tags/tag403.xml><?xml version="1.0" encoding="utf-8"?>
<p:tagLst xmlns:p="http://schemas.openxmlformats.org/presentationml/2006/main">
  <p:tag name="KSO_WM_BEAUTIFY_FLAG" val=""/>
</p:tagLst>
</file>

<file path=ppt/tags/tag404.xml><?xml version="1.0" encoding="utf-8"?>
<p:tagLst xmlns:p="http://schemas.openxmlformats.org/presentationml/2006/main">
  <p:tag name="KSO_WM_BEAUTIFY_FLAG" val=""/>
</p:tagLst>
</file>

<file path=ppt/tags/tag405.xml><?xml version="1.0" encoding="utf-8"?>
<p:tagLst xmlns:p="http://schemas.openxmlformats.org/presentationml/2006/main">
  <p:tag name="KSO_WM_BEAUTIFY_FLAG" val=""/>
</p:tagLst>
</file>

<file path=ppt/tags/tag406.xml><?xml version="1.0" encoding="utf-8"?>
<p:tagLst xmlns:p="http://schemas.openxmlformats.org/presentationml/2006/main">
  <p:tag name="KSO_WM_BEAUTIFY_FLAG" val=""/>
</p:tagLst>
</file>

<file path=ppt/tags/tag407.xml><?xml version="1.0" encoding="utf-8"?>
<p:tagLst xmlns:p="http://schemas.openxmlformats.org/presentationml/2006/main">
  <p:tag name="KSO_WM_BEAUTIFY_FLAG" val=""/>
</p:tagLst>
</file>

<file path=ppt/tags/tag408.xml><?xml version="1.0" encoding="utf-8"?>
<p:tagLst xmlns:p="http://schemas.openxmlformats.org/presentationml/2006/main">
  <p:tag name="KSO_WM_BEAUTIFY_FLAG" val=""/>
</p:tagLst>
</file>

<file path=ppt/tags/tag409.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10.xml><?xml version="1.0" encoding="utf-8"?>
<p:tagLst xmlns:p="http://schemas.openxmlformats.org/presentationml/2006/main">
  <p:tag name="KSO_WM_BEAUTIFY_FLAG" val=""/>
</p:tagLst>
</file>

<file path=ppt/tags/tag411.xml><?xml version="1.0" encoding="utf-8"?>
<p:tagLst xmlns:p="http://schemas.openxmlformats.org/presentationml/2006/main">
  <p:tag name="KSO_WM_BEAUTIFY_FLAG" val=""/>
</p:tagLst>
</file>

<file path=ppt/tags/tag412.xml><?xml version="1.0" encoding="utf-8"?>
<p:tagLst xmlns:p="http://schemas.openxmlformats.org/presentationml/2006/main">
  <p:tag name="KSO_WM_BEAUTIFY_FLAG" val=""/>
</p:tagLst>
</file>

<file path=ppt/tags/tag413.xml><?xml version="1.0" encoding="utf-8"?>
<p:tagLst xmlns:p="http://schemas.openxmlformats.org/presentationml/2006/main">
  <p:tag name="KSO_WM_BEAUTIFY_FLAG" val=""/>
</p:tagLst>
</file>

<file path=ppt/tags/tag414.xml><?xml version="1.0" encoding="utf-8"?>
<p:tagLst xmlns:p="http://schemas.openxmlformats.org/presentationml/2006/main">
  <p:tag name="KSO_WM_BEAUTIFY_FLAG" val=""/>
</p:tagLst>
</file>

<file path=ppt/tags/tag415.xml><?xml version="1.0" encoding="utf-8"?>
<p:tagLst xmlns:p="http://schemas.openxmlformats.org/presentationml/2006/main">
  <p:tag name="KSO_WM_BEAUTIFY_FLAG" val=""/>
</p:tagLst>
</file>

<file path=ppt/tags/tag416.xml><?xml version="1.0" encoding="utf-8"?>
<p:tagLst xmlns:p="http://schemas.openxmlformats.org/presentationml/2006/main">
  <p:tag name="KSO_WM_BEAUTIFY_FLAG" val=""/>
</p:tagLst>
</file>

<file path=ppt/tags/tag417.xml><?xml version="1.0" encoding="utf-8"?>
<p:tagLst xmlns:p="http://schemas.openxmlformats.org/presentationml/2006/main">
  <p:tag name="KSO_WM_BEAUTIFY_FLAG" val=""/>
</p:tagLst>
</file>

<file path=ppt/tags/tag418.xml><?xml version="1.0" encoding="utf-8"?>
<p:tagLst xmlns:p="http://schemas.openxmlformats.org/presentationml/2006/main">
  <p:tag name="KSO_WM_BEAUTIFY_FLAG" val=""/>
</p:tagLst>
</file>

<file path=ppt/tags/tag419.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KSO_WM_BEAUTIFY_FLAG" val=""/>
</p:tagLst>
</file>

<file path=ppt/tags/tag421.xml><?xml version="1.0" encoding="utf-8"?>
<p:tagLst xmlns:p="http://schemas.openxmlformats.org/presentationml/2006/main">
  <p:tag name="KSO_WM_BEAUTIFY_FLAG" val=""/>
</p:tagLst>
</file>

<file path=ppt/tags/tag422.xml><?xml version="1.0" encoding="utf-8"?>
<p:tagLst xmlns:p="http://schemas.openxmlformats.org/presentationml/2006/main">
  <p:tag name="KSO_WM_BEAUTIFY_FLAG" val=""/>
</p:tagLst>
</file>

<file path=ppt/tags/tag423.xml><?xml version="1.0" encoding="utf-8"?>
<p:tagLst xmlns:p="http://schemas.openxmlformats.org/presentationml/2006/main">
  <p:tag name="KSO_WM_BEAUTIFY_FLAG" val=""/>
</p:tagLst>
</file>

<file path=ppt/tags/tag424.xml><?xml version="1.0" encoding="utf-8"?>
<p:tagLst xmlns:p="http://schemas.openxmlformats.org/presentationml/2006/main">
  <p:tag name="KSO_WM_BEAUTIFY_FLAG" val=""/>
</p:tagLst>
</file>

<file path=ppt/tags/tag425.xml><?xml version="1.0" encoding="utf-8"?>
<p:tagLst xmlns:p="http://schemas.openxmlformats.org/presentationml/2006/main">
  <p:tag name="KSO_WM_BEAUTIFY_FLAG" val=""/>
</p:tagLst>
</file>

<file path=ppt/tags/tag426.xml><?xml version="1.0" encoding="utf-8"?>
<p:tagLst xmlns:p="http://schemas.openxmlformats.org/presentationml/2006/main">
  <p:tag name="KSO_WM_BEAUTIFY_FLAG" val=""/>
</p:tagLst>
</file>

<file path=ppt/tags/tag427.xml><?xml version="1.0" encoding="utf-8"?>
<p:tagLst xmlns:p="http://schemas.openxmlformats.org/presentationml/2006/main">
  <p:tag name="KSO_WM_BEAUTIFY_FLAG" val=""/>
</p:tagLst>
</file>

<file path=ppt/tags/tag428.xml><?xml version="1.0" encoding="utf-8"?>
<p:tagLst xmlns:p="http://schemas.openxmlformats.org/presentationml/2006/main">
  <p:tag name="KSO_WM_BEAUTIFY_FLAG" val=""/>
</p:tagLst>
</file>

<file path=ppt/tags/tag429.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30.xml><?xml version="1.0" encoding="utf-8"?>
<p:tagLst xmlns:p="http://schemas.openxmlformats.org/presentationml/2006/main">
  <p:tag name="KSO_WM_BEAUTIFY_FLAG" val=""/>
</p:tagLst>
</file>

<file path=ppt/tags/tag431.xml><?xml version="1.0" encoding="utf-8"?>
<p:tagLst xmlns:p="http://schemas.openxmlformats.org/presentationml/2006/main">
  <p:tag name="KSO_WM_BEAUTIFY_FLAG" val=""/>
</p:tagLst>
</file>

<file path=ppt/tags/tag432.xml><?xml version="1.0" encoding="utf-8"?>
<p:tagLst xmlns:p="http://schemas.openxmlformats.org/presentationml/2006/main">
  <p:tag name="KSO_WM_BEAUTIFY_FLAG" val=""/>
</p:tagLst>
</file>

<file path=ppt/tags/tag433.xml><?xml version="1.0" encoding="utf-8"?>
<p:tagLst xmlns:p="http://schemas.openxmlformats.org/presentationml/2006/main">
  <p:tag name="KSO_WM_BEAUTIFY_FLAG" val=""/>
</p:tagLst>
</file>

<file path=ppt/tags/tag434.xml><?xml version="1.0" encoding="utf-8"?>
<p:tagLst xmlns:p="http://schemas.openxmlformats.org/presentationml/2006/main">
  <p:tag name="KSO_WM_BEAUTIFY_FLAG" val=""/>
</p:tagLst>
</file>

<file path=ppt/tags/tag435.xml><?xml version="1.0" encoding="utf-8"?>
<p:tagLst xmlns:p="http://schemas.openxmlformats.org/presentationml/2006/main">
  <p:tag name="KSO_WM_BEAUTIFY_FLAG" val=""/>
</p:tagLst>
</file>

<file path=ppt/tags/tag436.xml><?xml version="1.0" encoding="utf-8"?>
<p:tagLst xmlns:p="http://schemas.openxmlformats.org/presentationml/2006/main">
  <p:tag name="KSO_WM_BEAUTIFY_FLAG" val=""/>
</p:tagLst>
</file>

<file path=ppt/tags/tag437.xml><?xml version="1.0" encoding="utf-8"?>
<p:tagLst xmlns:p="http://schemas.openxmlformats.org/presentationml/2006/main">
  <p:tag name="KSO_WM_BEAUTIFY_FLAG" val=""/>
</p:tagLst>
</file>

<file path=ppt/tags/tag438.xml><?xml version="1.0" encoding="utf-8"?>
<p:tagLst xmlns:p="http://schemas.openxmlformats.org/presentationml/2006/main">
  <p:tag name="KSO_WM_BEAUTIFY_FLAG" val=""/>
</p:tagLst>
</file>

<file path=ppt/tags/tag439.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40.xml><?xml version="1.0" encoding="utf-8"?>
<p:tagLst xmlns:p="http://schemas.openxmlformats.org/presentationml/2006/main">
  <p:tag name="KSO_WM_BEAUTIFY_FLAG" val=""/>
</p:tagLst>
</file>

<file path=ppt/tags/tag441.xml><?xml version="1.0" encoding="utf-8"?>
<p:tagLst xmlns:p="http://schemas.openxmlformats.org/presentationml/2006/main">
  <p:tag name="KSO_WM_BEAUTIFY_FLAG" val=""/>
</p:tagLst>
</file>

<file path=ppt/tags/tag442.xml><?xml version="1.0" encoding="utf-8"?>
<p:tagLst xmlns:p="http://schemas.openxmlformats.org/presentationml/2006/main">
  <p:tag name="KSO_WM_BEAUTIFY_FLAG" val=""/>
</p:tagLst>
</file>

<file path=ppt/tags/tag443.xml><?xml version="1.0" encoding="utf-8"?>
<p:tagLst xmlns:p="http://schemas.openxmlformats.org/presentationml/2006/main">
  <p:tag name="KSO_WM_BEAUTIFY_FLAG" val=""/>
</p:tagLst>
</file>

<file path=ppt/tags/tag444.xml><?xml version="1.0" encoding="utf-8"?>
<p:tagLst xmlns:p="http://schemas.openxmlformats.org/presentationml/2006/main">
  <p:tag name="KSO_WM_BEAUTIFY_FLAG" val=""/>
</p:tagLst>
</file>

<file path=ppt/tags/tag445.xml><?xml version="1.0" encoding="utf-8"?>
<p:tagLst xmlns:p="http://schemas.openxmlformats.org/presentationml/2006/main">
  <p:tag name="KSO_WM_BEAUTIFY_FLAG" val=""/>
</p:tagLst>
</file>

<file path=ppt/tags/tag446.xml><?xml version="1.0" encoding="utf-8"?>
<p:tagLst xmlns:p="http://schemas.openxmlformats.org/presentationml/2006/main">
  <p:tag name="KSO_WM_BEAUTIFY_FLAG" val=""/>
</p:tagLst>
</file>

<file path=ppt/tags/tag447.xml><?xml version="1.0" encoding="utf-8"?>
<p:tagLst xmlns:p="http://schemas.openxmlformats.org/presentationml/2006/main">
  <p:tag name="KSO_WM_BEAUTIFY_FLAG" val=""/>
</p:tagLst>
</file>

<file path=ppt/tags/tag448.xml><?xml version="1.0" encoding="utf-8"?>
<p:tagLst xmlns:p="http://schemas.openxmlformats.org/presentationml/2006/main">
  <p:tag name="KSO_WM_BEAUTIFY_FLAG" val=""/>
</p:tagLst>
</file>

<file path=ppt/tags/tag449.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50.xml><?xml version="1.0" encoding="utf-8"?>
<p:tagLst xmlns:p="http://schemas.openxmlformats.org/presentationml/2006/main">
  <p:tag name="KSO_WM_BEAUTIFY_FLAG" val=""/>
</p:tagLst>
</file>

<file path=ppt/tags/tag451.xml><?xml version="1.0" encoding="utf-8"?>
<p:tagLst xmlns:p="http://schemas.openxmlformats.org/presentationml/2006/main">
  <p:tag name="KSO_WM_BEAUTIFY_FLAG" val=""/>
</p:tagLst>
</file>

<file path=ppt/tags/tag452.xml><?xml version="1.0" encoding="utf-8"?>
<p:tagLst xmlns:p="http://schemas.openxmlformats.org/presentationml/2006/main">
  <p:tag name="KSO_WM_BEAUTIFY_FLAG" val=""/>
</p:tagLst>
</file>

<file path=ppt/tags/tag453.xml><?xml version="1.0" encoding="utf-8"?>
<p:tagLst xmlns:p="http://schemas.openxmlformats.org/presentationml/2006/main">
  <p:tag name="KSO_WM_BEAUTIFY_FLAG" val=""/>
</p:tagLst>
</file>

<file path=ppt/tags/tag454.xml><?xml version="1.0" encoding="utf-8"?>
<p:tagLst xmlns:p="http://schemas.openxmlformats.org/presentationml/2006/main">
  <p:tag name="KSO_WM_BEAUTIFY_FLAG" val=""/>
</p:tagLst>
</file>

<file path=ppt/tags/tag455.xml><?xml version="1.0" encoding="utf-8"?>
<p:tagLst xmlns:p="http://schemas.openxmlformats.org/presentationml/2006/main">
  <p:tag name="KSO_WM_BEAUTIFY_FLAG" val=""/>
</p:tagLst>
</file>

<file path=ppt/tags/tag456.xml><?xml version="1.0" encoding="utf-8"?>
<p:tagLst xmlns:p="http://schemas.openxmlformats.org/presentationml/2006/main">
  <p:tag name="KSO_WM_BEAUTIFY_FLAG" val=""/>
</p:tagLst>
</file>

<file path=ppt/tags/tag457.xml><?xml version="1.0" encoding="utf-8"?>
<p:tagLst xmlns:p="http://schemas.openxmlformats.org/presentationml/2006/main">
  <p:tag name="KSO_WM_BEAUTIFY_FLAG" val=""/>
</p:tagLst>
</file>

<file path=ppt/tags/tag458.xml><?xml version="1.0" encoding="utf-8"?>
<p:tagLst xmlns:p="http://schemas.openxmlformats.org/presentationml/2006/main">
  <p:tag name="KSO_WM_BEAUTIFY_FLAG" val=""/>
</p:tagLst>
</file>

<file path=ppt/tags/tag459.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60.xml><?xml version="1.0" encoding="utf-8"?>
<p:tagLst xmlns:p="http://schemas.openxmlformats.org/presentationml/2006/main">
  <p:tag name="KSO_WM_BEAUTIFY_FLAG" val=""/>
</p:tagLst>
</file>

<file path=ppt/tags/tag461.xml><?xml version="1.0" encoding="utf-8"?>
<p:tagLst xmlns:p="http://schemas.openxmlformats.org/presentationml/2006/main">
  <p:tag name="KSO_WM_BEAUTIFY_FLAG" val=""/>
</p:tagLst>
</file>

<file path=ppt/tags/tag462.xml><?xml version="1.0" encoding="utf-8"?>
<p:tagLst xmlns:p="http://schemas.openxmlformats.org/presentationml/2006/main">
  <p:tag name="KSO_WM_BEAUTIFY_FLAG" val=""/>
</p:tagLst>
</file>

<file path=ppt/tags/tag463.xml><?xml version="1.0" encoding="utf-8"?>
<p:tagLst xmlns:p="http://schemas.openxmlformats.org/presentationml/2006/main">
  <p:tag name="KSO_WM_BEAUTIFY_FLAG" val=""/>
</p:tagLst>
</file>

<file path=ppt/tags/tag464.xml><?xml version="1.0" encoding="utf-8"?>
<p:tagLst xmlns:p="http://schemas.openxmlformats.org/presentationml/2006/main">
  <p:tag name="KSO_WM_BEAUTIFY_FLAG" val=""/>
</p:tagLst>
</file>

<file path=ppt/tags/tag465.xml><?xml version="1.0" encoding="utf-8"?>
<p:tagLst xmlns:p="http://schemas.openxmlformats.org/presentationml/2006/main">
  <p:tag name="KSO_WM_BEAUTIFY_FLAG" val=""/>
</p:tagLst>
</file>

<file path=ppt/tags/tag466.xml><?xml version="1.0" encoding="utf-8"?>
<p:tagLst xmlns:p="http://schemas.openxmlformats.org/presentationml/2006/main">
  <p:tag name="KSO_WM_BEAUTIFY_FLAG" val=""/>
</p:tagLst>
</file>

<file path=ppt/tags/tag467.xml><?xml version="1.0" encoding="utf-8"?>
<p:tagLst xmlns:p="http://schemas.openxmlformats.org/presentationml/2006/main">
  <p:tag name="KSO_WM_BEAUTIFY_FLAG" val=""/>
</p:tagLst>
</file>

<file path=ppt/tags/tag468.xml><?xml version="1.0" encoding="utf-8"?>
<p:tagLst xmlns:p="http://schemas.openxmlformats.org/presentationml/2006/main">
  <p:tag name="KSO_WM_BEAUTIFY_FLAG" val=""/>
</p:tagLst>
</file>

<file path=ppt/tags/tag469.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70.xml><?xml version="1.0" encoding="utf-8"?>
<p:tagLst xmlns:p="http://schemas.openxmlformats.org/presentationml/2006/main">
  <p:tag name="KSO_WM_BEAUTIFY_FLAG" val=""/>
</p:tagLst>
</file>

<file path=ppt/tags/tag471.xml><?xml version="1.0" encoding="utf-8"?>
<p:tagLst xmlns:p="http://schemas.openxmlformats.org/presentationml/2006/main">
  <p:tag name="KSO_WM_BEAUTIFY_FLAG" val=""/>
</p:tagLst>
</file>

<file path=ppt/tags/tag472.xml><?xml version="1.0" encoding="utf-8"?>
<p:tagLst xmlns:p="http://schemas.openxmlformats.org/presentationml/2006/main">
  <p:tag name="KSO_WM_BEAUTIFY_FLAG" val=""/>
</p:tagLst>
</file>

<file path=ppt/tags/tag473.xml><?xml version="1.0" encoding="utf-8"?>
<p:tagLst xmlns:p="http://schemas.openxmlformats.org/presentationml/2006/main">
  <p:tag name="KSO_WM_BEAUTIFY_FLAG" val=""/>
</p:tagLst>
</file>

<file path=ppt/tags/tag474.xml><?xml version="1.0" encoding="utf-8"?>
<p:tagLst xmlns:p="http://schemas.openxmlformats.org/presentationml/2006/main">
  <p:tag name="KSO_WM_BEAUTIFY_FLAG" val=""/>
</p:tagLst>
</file>

<file path=ppt/tags/tag475.xml><?xml version="1.0" encoding="utf-8"?>
<p:tagLst xmlns:p="http://schemas.openxmlformats.org/presentationml/2006/main">
  <p:tag name="KSO_WM_BEAUTIFY_FLAG" val=""/>
</p:tagLst>
</file>

<file path=ppt/tags/tag476.xml><?xml version="1.0" encoding="utf-8"?>
<p:tagLst xmlns:p="http://schemas.openxmlformats.org/presentationml/2006/main">
  <p:tag name="KSO_WM_BEAUTIFY_FLAG" val=""/>
</p:tagLst>
</file>

<file path=ppt/tags/tag477.xml><?xml version="1.0" encoding="utf-8"?>
<p:tagLst xmlns:p="http://schemas.openxmlformats.org/presentationml/2006/main">
  <p:tag name="KSO_WM_BEAUTIFY_FLAG" val=""/>
</p:tagLst>
</file>

<file path=ppt/tags/tag478.xml><?xml version="1.0" encoding="utf-8"?>
<p:tagLst xmlns:p="http://schemas.openxmlformats.org/presentationml/2006/main">
  <p:tag name="KSO_WM_BEAUTIFY_FLAG" val=""/>
</p:tagLst>
</file>

<file path=ppt/tags/tag479.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80.xml><?xml version="1.0" encoding="utf-8"?>
<p:tagLst xmlns:p="http://schemas.openxmlformats.org/presentationml/2006/main">
  <p:tag name="KSO_WM_BEAUTIFY_FLAG" val=""/>
</p:tagLst>
</file>

<file path=ppt/tags/tag481.xml><?xml version="1.0" encoding="utf-8"?>
<p:tagLst xmlns:p="http://schemas.openxmlformats.org/presentationml/2006/main">
  <p:tag name="KSO_WM_BEAUTIFY_FLAG" val=""/>
</p:tagLst>
</file>

<file path=ppt/tags/tag482.xml><?xml version="1.0" encoding="utf-8"?>
<p:tagLst xmlns:p="http://schemas.openxmlformats.org/presentationml/2006/main">
  <p:tag name="KSO_WM_BEAUTIFY_FLAG" val=""/>
</p:tagLst>
</file>

<file path=ppt/tags/tag483.xml><?xml version="1.0" encoding="utf-8"?>
<p:tagLst xmlns:p="http://schemas.openxmlformats.org/presentationml/2006/main">
  <p:tag name="KSO_WM_SLIDE_ITEM_CNT" val="3"/>
</p:tagLst>
</file>

<file path=ppt/tags/tag484.xml><?xml version="1.0" encoding="utf-8"?>
<p:tagLst xmlns:p="http://schemas.openxmlformats.org/presentationml/2006/main">
  <p:tag name="KSO_WM_BEAUTIFY_FLAG" val=""/>
</p:tagLst>
</file>

<file path=ppt/tags/tag485.xml><?xml version="1.0" encoding="utf-8"?>
<p:tagLst xmlns:p="http://schemas.openxmlformats.org/presentationml/2006/main">
  <p:tag name="KSO_WM_BEAUTIFY_FLAG" val=""/>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5585_4*l_h_i*1_1_2"/>
  <p:tag name="KSO_WM_TEMPLATE_CATEGORY" val="diagram"/>
  <p:tag name="KSO_WM_TEMPLATE_INDEX" val="202055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5585_4*l_h_i*1_1_1"/>
  <p:tag name="KSO_WM_TEMPLATE_CATEGORY" val="diagram"/>
  <p:tag name="KSO_WM_TEMPLATE_INDEX" val="2020558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4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5585_4*l_h_f*1_1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5585_4*l_h_i*1_2_2"/>
  <p:tag name="KSO_WM_TEMPLATE_CATEGORY" val="diagram"/>
  <p:tag name="KSO_WM_TEMPLATE_INDEX" val="2020558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9.xml><?xml version="1.0" encoding="utf-8"?>
<p:tagLst xmlns:p="http://schemas.openxmlformats.org/presentationml/2006/main">
  <p:tag name="KSO_WM_BEAUTIFY_FLAG" val=""/>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5585_4*l_h_i*1_2_1"/>
  <p:tag name="KSO_WM_TEMPLATE_CATEGORY" val="diagram"/>
  <p:tag name="KSO_WM_TEMPLATE_INDEX" val="2020558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0"/>
</p:tagLst>
</file>

<file path=ppt/tags/tag4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5585_4*l_h_f*1_2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5585_4*l_h_i*1_3_2"/>
  <p:tag name="KSO_WM_TEMPLATE_CATEGORY" val="diagram"/>
  <p:tag name="KSO_WM_TEMPLATE_INDEX" val="2020558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5585_4*l_h_i*1_3_1"/>
  <p:tag name="KSO_WM_TEMPLATE_CATEGORY" val="diagram"/>
  <p:tag name="KSO_WM_TEMPLATE_INDEX" val="2020558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0"/>
</p:tagLst>
</file>

<file path=ppt/tags/tag4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5585_4*l_h_f*1_3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05585_4*l_h_i*1_4_2"/>
  <p:tag name="KSO_WM_TEMPLATE_CATEGORY" val="diagram"/>
  <p:tag name="KSO_WM_TEMPLATE_INDEX" val="2020558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5585_4*l_h_i*1_4_1"/>
  <p:tag name="KSO_WM_TEMPLATE_CATEGORY" val="diagram"/>
  <p:tag name="KSO_WM_TEMPLATE_INDEX" val="2020558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 name="KSO_WM_UNIT_USESOURCEFORMAT_APPLY" val="0"/>
</p:tagLst>
</file>

<file path=ppt/tags/tag4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5585_4*l_h_f*1_4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05585_4*l_h_i*1_5_2"/>
  <p:tag name="KSO_WM_TEMPLATE_CATEGORY" val="diagram"/>
  <p:tag name="KSO_WM_TEMPLATE_INDEX" val="2020558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05585_4*l_h_i*1_5_1"/>
  <p:tag name="KSO_WM_TEMPLATE_CATEGORY" val="diagram"/>
  <p:tag name="KSO_WM_TEMPLATE_INDEX" val="2020558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 name="KSO_WM_UNIT_USESOURCEFORMAT_APPLY" val="0"/>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05585_4*l_h_f*1_5_1"/>
  <p:tag name="KSO_WM_TEMPLATE_CATEGORY" val="diagram"/>
  <p:tag name="KSO_WM_TEMPLATE_INDEX" val="20205585"/>
  <p:tag name="KSO_WM_UNIT_LAYERLEVEL" val="1_1_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3"/>
  <p:tag name="KSO_WM_UNIT_TEXT_FILL_TYPE" val="1"/>
  <p:tag name="KSO_WM_UNIT_USESOURCEFORMAT_APPLY" val="0"/>
</p:tagLst>
</file>

<file path=ppt/tags/tag501.xml><?xml version="1.0" encoding="utf-8"?>
<p:tagLst xmlns:p="http://schemas.openxmlformats.org/presentationml/2006/main">
  <p:tag name="KSO_WM_BEAUTIFY_FLAG" val=""/>
</p:tagLst>
</file>

<file path=ppt/tags/tag502.xml><?xml version="1.0" encoding="utf-8"?>
<p:tagLst xmlns:p="http://schemas.openxmlformats.org/presentationml/2006/main">
  <p:tag name="KSO_WM_SLIDE_ITEM_CNT" val="5"/>
</p:tagLst>
</file>

<file path=ppt/tags/tag503.xml><?xml version="1.0" encoding="utf-8"?>
<p:tagLst xmlns:p="http://schemas.openxmlformats.org/presentationml/2006/main">
  <p:tag name="KSO_WM_BEAUTIFY_FLAG" val=""/>
</p:tagLst>
</file>

<file path=ppt/tags/tag504.xml><?xml version="1.0" encoding="utf-8"?>
<p:tagLst xmlns:p="http://schemas.openxmlformats.org/presentationml/2006/main">
  <p:tag name="KSO_WM_BEAUTIFY_FLAG" val=""/>
</p:tagLst>
</file>

<file path=ppt/tags/tag505.xml><?xml version="1.0" encoding="utf-8"?>
<p:tagLst xmlns:p="http://schemas.openxmlformats.org/presentationml/2006/main">
  <p:tag name="KSO_WM_BEAUTIFY_FLAG" val=""/>
</p:tagLst>
</file>

<file path=ppt/tags/tag506.xml><?xml version="1.0" encoding="utf-8"?>
<p:tagLst xmlns:p="http://schemas.openxmlformats.org/presentationml/2006/main">
  <p:tag name="KSO_WM_SLIDE_ITEM_CNT" val="5"/>
</p:tagLst>
</file>

<file path=ppt/tags/tag508.xml><?xml version="1.0" encoding="utf-8"?>
<p:tagLst xmlns:p="http://schemas.openxmlformats.org/presentationml/2006/main">
  <p:tag name="COMMONDATA" val="eyJoZGlkIjoiOTNkZTAxYTQxYmJmZDliOWMyMDI2Nzc4ZjQ0YjA0MzcifQ=="/>
  <p:tag name="KSO_WPP_MARK_KEY" val="9ea47c93-d3c5-4942-a3e3-be7892464284"/>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SLIDE_ITEM_CNT" val="3"/>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SLIDE_ITEM_CNT" val="3"/>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SLIDE_ITEM_CNT" val="2"/>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jA2MzU3NzM3OTEwIiwKCSJHcm91cElkIiA6ICIxOTg3MTQ3ODQiLAoJIkltYWdlIiA6ICJpVkJPUncwS0dnb0FBQUFOU1VoRVVnQUFBK0FBQUFKTUNBWUFBQUI2anN4Y0FBQUFDWEJJV1hNQUFBc1RBQUFMRXdFQW1wd1lBQUFnQUVsRVFWUjRuT3pkZVh4VTVkMDI4T3ZNWkxLU1pKS1FoRVNXa0kzc1lVOGlDQUpxRmZ2SzlyZzhnajRLdFFJRldoKzFXclRxV3l1VmF1dFNMYUlWTFgxZWJVVkVIcTBpeWk0UUlBRXlJUnRaeUVZMnlENUpaakxMZWY4SWM1akpUUGJKVElEcisvbndjZWJjWjg3Y00wVGdPdmQ5LzI1QkZFVVJSRVJFUkVSRVJHUVhnaUFJdG83TEhOMFJJaUlpSWlJaW9oc1J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F6Q0FFeEVSRVJFUkVUa0FBemdSRVJFUkVSR1JBekNBRXhFUkVSRVJFVGtBQXpnUkVSRVJFUkdSQXpDQUV4RVJFUkVSRVRrQUF6Z1JFUkVSRVJHUkE3ZzR1d05FUkVSRVJOZWJMNy84RXAyZG5RQ0FlKys5RjRJZ0RQcGFvaWlpdWJrWlNxWFNYdDF6Q29QQmdMS3lNaFFYRjhQSHh3Y3BLU2tEZW4xSlNRbkdqaDBMVjFkWHE3YU9qZzU0ZUhoWUhLdXFxa0puWnllQ2dvTGc2ZWs1cEw0VDJRc0RPQkVSRVJHUm5SMDRjQUFhalFaQVZ3QWZqSU1IRCtMSWtTT29yYTJGS0lwNDdiWFg3Qllrang4L2p2THljaVFrSkNBNk9ob0toUUlHZ3dIdnZ2dXVkTTc2OWV1bEd3ZGFyUlpidDI2VjJqWnMyRENnOTlQcGRIam1tV2ZRMXRZR0FGQXFsWmd4WXdaa3N2NU55RzFxYXNMbXpac2hrOGt3Zi81ODZUdmR1WE1uc3JLeW9GYXI4ZnJycjF0Y2I5ZXVYVkNwVkpESlpIampqVGZnN3U0K29ENFREUWNHY0NJaXV1YU4rV0duczd0QVJGZlUzTGJNMlYwWUVZeEc0NUN2RVJnWWlNcktTdW01U3FWQ2FtcXExWG1QUC81NHI5ZDU0SUVITUcvZVBJdGpQLzc0STRxS2lyQi8vMzVzMkxBQjhmSHhNQnFOeU1uSmtjNFJSVkVLNEFhRHdhSnRvQlFLQlpLVGszSHMyREVBWFlFNkt5c0xVNlpNNmRmckN3c0xBWFI5cjhIQndkTHhtcG9hMU5iV0FnQnljM09Sa0pBZzliMm9xQWdBRUJFUndmQk5Jd1lET0JFUkVSR1JuZW4xZWdDQUlBZ0RtbjYrZS9kdTZiSFJhSVFnQ0JCRkVRQ3dmLzkrS1d3Q1FGaFlHSktUa3dmY3QrYm1aaFFYRndNQVBEMDlFUk1UTStCcmRKZWZuNDlQUHZtazEzTTZPam9zbnYvakgvL0FybDI3ZWp4LzllclZDQTBOQlFCa1oyZEx4OHZMeTZYdktTa3BDU3FWQ2dDUW1abUowYU5INDhVWFg3UzRUbUZob2RWTmlsbXpadUhoaHgvdTQxTVIyUjhET0JFUkVSSFJBSFIwZE9DWlo1N3A5UnpUQ0xnb2luMU8xOTY4ZWJPMGZ2bWJiNzdwOGJ5eXNqS1VsWlZKeitmTW1XTVJ3TjNjM0RCOStuUUFYYUd6cnE0T0FPRHY3Mjl4bll5TURDblVUNWt5QlhLNXZOZis5WWRHbzdHNE9kQWZiVzF0MHBSMFczUTZIWUN1bXhubUFmeklrU1BTNDgyYk4wdVBzN096Y2NjZGR3eW9EMFNPeGdCT1JFUkVSRFFBb2loQ3E5WDIrL3krempXRjRhRWFOV29VSG43NFlZaWlpSTBiTjBySFROT3lUVXpUd0FFZ0xTME4zMzMzSFE0ZE9tVFZqK2VmZjE1NjNIMUt2ZW42bXpadHNrdmZlM1AyN0ZtMHQ3ZmJiRk1xbFFnT0RrWnRiUzFhVzF0UlcxdUxXYk5tUWFWU29iVzFGWjZlbmphbnVVZEZSUTEzdDRsc1lnQW5JaUlpSWhvaDNuNzdiUnc0Y0FCNzkrN0Y0c1dMTVdmT0hLbnQ4T0hEK095eno1Q2NuSXlVbEJRa0pTWFp2RVorZmo0YUdob0FBS21wcVJZajNDVWxKZEs2Y2w5ZlgwUkZSU0U3T3h2MTlmVlcxN0YxckQ5dEFDd0t0dGxpdnI2OEw0Y09IUUlBZUhoNDROVlhYN1ZhengwVEV3TjNkM2RNblRvVjRlSGhTRXhNUkVaR0JnQWdJU0dCVTgxcFJHRUFKeUlpSWlJYWd1NWhNenM3RysrODh3NkFya0pxdi8vOTc2MWUwMVBodEp5Y0hHbGQ5Q2VmZkFJUER3L01tREVEcmEydDJMMTdOM1E2SFRJeU1oQVFFTkJqQUQ5NjlLajBlUGJzMlJadFAvendnL1RZRVlYSk9qczdwVzNEMUdvMWpoMDdCcFZLQlQ4L1A2eGF0Y3JpM0NOSGpxQzl2UjJ4c2JFWU4yNGNCRUZBU1VrSnpwOC9ENkJydFB2cnI3K1d6cDh6Wnc2Q2dvTHd3QU1QV0ZRL0x5d3NsR1lkaEllSFM5LzFnZ1VMY045OTl3M3I1eVhxQ3dNNEVSRVJFWkVkbWErRkh1amUzVk9uVHNVZGQ5eUJ2WHYzd3NmSFIxb2p2WDM3ZHFqVmFnQmRWYjBYTDE1czgvWE56YzA0ZmZvMEFDQXlNaEloSVNGU1cwMU5qZFJtYnVuU3BWaTZkQ2wwT2gzV3JWc25IZCt5WllzVWJOdmIyL0hFRTA5SWJYMk5jTmZVMUdEZnZuMDRlZklrWG5qaEJRUUVCRUNqMFdEbnpxNWRLeFFLQlRRYWpjVk5nSU1IRDBxajgzZmZmVGZ1dWVjZWk1SDI2dXBxVkZkWFM4L2o0K01SRkJSa3RaV1orWHJ4dUxpNFh2dEo1R2dNNEVSRVJFUkVkcFNYbHljOUhqMTZkTDlmdDMzN2RvdlI2K2JtWm56NjZhZjQ5Tk5QTGM0ckxpN0dtalZyQUZnSDRZTUhEOEpnTUFDQXhmUjFvS3ZDdXIzV20vZGw5KzdkVXRnL2RPZ1FsaTVkaXRHalJ5TTBOQlJWVlZYUTZYVEl6czdHakJrekFBQ3RyYTI0ZVBHaTlQcm82R2dBd01TSkUzdDhqNHFLQ3J6NTVwc1d4N1p1M1NwVlJROEpDUm53RFJDaTRjWUFUa1JFUkVRaldsNWUzckFWKzlxNGNTTmlZMlB0ZHIzR3hrYms1dVpLenlzcks5SFUxT1N3SU5qUzBpSTlMaTB0UlVwS0NnQ2dvS0RBNXVqM2NKazFhNWIwZmtlUEhzVTk5OXdERnhjWEpDWW1vcXFxQ2dCdyt2UnBLWURuNStkTE53ZGNYVjBSR1JrSm9Pc0dSa0JBQUo1KyttazgrK3l6QUxvS3h6M3l5Q09vcUtpdytkNm1VZkxxNm1xTEN2VDc5dTNEdm4zN0FBRExseSszdWtGQjVBZ000RVJFUkVSRWRySjc5MjZMaXVFVkZSVjQ1WlZYc0hyMWFrUkVSUFQ2MnFTa0pQajYrZzdwL1I5ODhFSFUxdGFpc0xBUSsvZnZ4N2h4NDNEenpUY2pLeXRyU05mdGkyblVIUUJrTWhuaTR1S2dWQ3JSMU5RRXRWcU5VNmRPSVMwdERZbUppZmp1dSs4QUFMbTV1ZERyOVhCeGNiRzRhVEZwMGlTNHVGeU5LY3VYTDRlYm01dlZlN3E0dUNBZ0lBQ05qWTFXVmRxSlJpb0djQ0lpSWlJaU96aDkralNPSHo4dVBYZHhjWUZlcjBkTFN3disvT2MvWS9ueTViajU1cHQ3ZlAza3laTXhlZkxrSWZWQkxwZGoxYXBWZVBIRkY2SFZhckZqeHc0a0p5Y2pNaklTKy9idGc0K1BqOFVvdWIzbzlYcUxQc2hrTXFTbXBtTFBuajBBdXFiR3A2V2xJU0lpQXU3dTd0Qm9OTkJvTkNnb0tFQjhmTHpGdEgzemJkTktTMHRSVUZDQW5Kd2M2VmhaV1JtKytPSUwrUGo0WU5PbVRYamhoUmNzMXQzUG1qVkxlbXcwR3FYZms5RFFVR2xLKzVneFkrejhEUkQxRHdNNEVSRVJFVjB6WW1KaThOeHp6em03RzFaeWNuS3diZHMyNmJtWGx4ZWVlZVlaZlB6eHh5Z3BLWUZlcjhmZi8vNTMxTmJXOWxoQURlaWFKbTBxdHRhWFJZc1cyVHp1NStlSGVmUG1ZYytlUFdodmI4Zmh3NGVsVUxwczJUSjg5TkZIRnVmM1ZKSGR0TTdjRnROckFnSUNzR25USm1nMEdxbk5WRmh0MXF4WlVnQXZMUzFGZFhVMVFrSkNFQnNiaXpObnpnQUF6cDA3QjM5L2Z6UTJOa3F2TncvZ2xaV1Ywb2k1U1ZWVkZhcXFxaEFjSEl6YmJydk5xbS9tMjQ1cHRWb3BnTWZHeHJJS09qa2RBemdSRVJFUjBSQWNQSGdRbjMzMm1UUU5XeEFFckZ5NUVzSEJ3ZmpWcjM2RmQ5NTVSOXBLYTgrZVBSYWp4ZDBkT25USVlqUzNOejBGY0FDWU1XT0dGSDZ6c3JKdzExMTNJU1VsQmFtcHFWWUIzQjVhVzF1bHh4NGVIZ0NBb0tBZ2hJV0ZvYlMwRkFCdzdOZ3hMRnUyREhGeGNWWUIzQ1EwTkhSQWhldHMyYjU5dS9UWWZHcDZYbDZlMU9icjY5dnI5MGMwWEJqQWlZaUlpSWlHd00vUFR5b2dKZ2dDSG5yb0lXa1UxODNORGV2WHI4Yzc3N3lEZ29JQytQcjZZdDY4ZVJiN2NROEg4eEJyS25wbVBqSnNMaUFnWU5Edll5b3UxOVRVSkIwelg4YytjK1pNS1lDbnA2ZGp5WklsMHZydytQaDRKQ1FrNE5DaFE5TDV5Y25KRnRlZlBYczJacytlYmJFTm1xa0lXMC9NSzhtYk00MmNBMEJ3Y0RBRE9Ea0ZBemdSRVJFUjBSQWtKeWZqdnZ2dXc1ZGZmb21WSzFkYWhVaFhWMWVzVzdjT2YvdmIzN0I0OGVKK2ovRGEybXU3KzNybjdyUmFMUlFLaFVYRmM5UEl2SGxoTTNQbUZlWXZYNzZNdlh2M1l2SGl4ZkQwOUxRNHI3S3lFbGxaV2JqNzdydXRybUhlSi9OQVAyM2FOT3pZc1FPaUtLS2xwUVhuenAxRFVsSVNObS9lTFBYM3d3OC9sTTRmNmhwNG9wR09BWnlJaUlpSWFJam16WnVIYWRPbXdjZkh4MmE3cTZzcjFxNWRPK3o5Mkw1OU96SXlNaXlPQlFVRjlldTFlcjBlNzcvL1Bzckt5bkRtekJtc1dMRkN1cG53N2JmZjR1dXZ2NFplcjBkblp5ZVdMRmtpdlU0VVJaU1hsMHZQUTBORHBjZEtwUktUSmsyQzBXakVyRm16ckxaOHk4dkxrNmJrSzVWS1RKZ3dvVjk5Yld0cncvbno1ekZseWhTck52TWJGMXF0VnRxS2JNR0NCVndEVGs3SEFFNUVSRVJFWkFjOWhlL3VUTlBWKzdKNzkyNnJZMzBWYUpzNGNhSlZBTC8xMWx2NzlYNmZmLzQ1eXNyS0FIU3Q2WmJMNVZLYktJcFNVTjZ6WncrOHZiMmxBbWpsNWVVV1JkaVVTaVhxNit1bDV3OCsrS0EwK3Q2OUFydjVTSDFVVkJRYUdocWs1ejQrUGxBb0ZGYjlyS2lvd0VzdnZZUzR1RGo0K1BqZzh1WExVbHRPVGc3aTQrUDc5WG1KbklFQm5JaUlpSWhvR0dtMVdnQ0FRcUdBSUFnNGUvYXNSYnV0a0FrQTMzenp6WURmS3pnNEdFRFhXdlRnNEdEY2Nzc3RtRHQzYnArdk8zRGdBQTRjT0NBOVg3SmtpVVUxOG9VTEY2S2xwVVU2NS9QUFA0ZS92eittVHAyS3pNeE02VHdYRnhmczM3L2ZvaUo4ZjUwNmRRcW5UcDJTbnYvaUY3OUFVbElTZ0t2ZklkQTFGUjRBcXF1cjhkNTc3MW5zUWI1bHl4YmNlZWVkbURsekpnSURBeUdYeTVHV2xnWUFDQXNMQTNEMVprSlAzenZSY0dJQUp5SWlJaUlhUnNlUEg4ZW5uMzVxc3kwZ0lNQ3VRVEF1TGc2dnYvNDZQRHc4ZWx6ejNWMUdSZ2IrOWE5L1NjOW56NTZObi96a0oxYm4zWC8vL2FpdnI0ZEtwWUlvaXRpMmJSczhQVDB0aXA0bEppYWlyYTF0NkIra0cxTVZlUk9aVEFhMVdpMk5xQWNGQmFHdXJnNDZuUTVmZmZVVnZ2cnFLOGhrTXVtN05ScU5PSG55SkxadDJ3WlJGT0h1N282MzNuckw3djBrNm92TTJSMGdJaUlpSXJxZVJVWkc5dGgyKysyMzk5aTJkZXRXcTErbUVlNmV5T1Z5ZUh0Nzl6dDhBMEIrZnI0MExUNDVPUm5MbHkrM2VaNGdDRmkxYWhWQ1FrSUFkSTBrTnpZMlNpUE1BUG8xMmo0WW5aMmQwdU9BZ0FBODlkUlRXTHQyTFFSQmdJZUhCNTU4OGtrc1hMZ1FnaUJJNXhtTlJtaTFXbWkxV3VoME9oZ01CdWx6eHNURURFcy9pZnJDRVhBaUlpSWlvbUVVR2hxS3NXUEhRcWZUU2FPeWZuNSttREZqQm1iTW1HRnhibXBxS3BxYm0zdTgxc0tGQzRjOHd1em01bWJ4M3hVclZzRE56UTJWbFpWNDdMSEhJSlAxUEVibjd1Nk94eDkvSE8rKyt5NGVmZlJSUkVSRUFBQkNRa0tRbVptSjJOaFlxMEpyOW5ETExiY2dNek1UQm9NQnExZXZocGVYRjRDdUxjbkN3OE9oVkNxeGFORWlUSjQ4R2VucDZhaW9xSUJhcllaZXI3Y0k1YWJIM1N2VkV6bUtJUGEzQ2dRUkVkRUlOZWFIbmM3dUFoRmRVWFBiTXJ0Zk15OHZUOW9xS3lZbUJzODk5NXpkMzJPZ2pFYWo5TGkzd09vSXBzSnNNcG5NYXV1d2dkRHI5ZjBlT1RjYWpWYWYyOVl4ZTJwcGFZR0hoNGZGbFAyMnRqWjRlbnBhaEd5aWtVRG80WWVTSStCRVJFUkVSQVBrN05CdGJ0U29VWGE1emtDbXJkdjYvTVA5bmRpcU1tOGFDU2U2Vm95Y1B6bUlpSWlJaUlpSXJtTU00RVJFUkVUWE9BRkFpSnRIaisxS2hhdmpPa05FUkQzaUZIUWlJaUliU3VZdGdxZTg2Ni9KNFZoanZpRnNFZ0pkM1dHQWlKZk9xNlRqdmk0RDM0N0lDS0JWcit1eFBkbkhEOS9ObkM4OTcvNTUzR1J5bE0xZkxEMmZmWHd2aXRwYUI5d1A2akxhMVEwYkk2L3VuN3k1T0FlMVdnMGVHUnVPQ2swNzlsMnU2Zk1hYjhkUE4zdDlMaTVxMm5zOWY4Vk5FL0dIbUNuNHB1NGlQaWd2d3FubWVnQmRvZnkvdzJOeGY4Z0VMTWs4aE16bWhrRitLaUlpc2djR2NDSWlvZ0V3RCtiOTBXN1FJL3pBYnF2ajk0ZE9RSVNuTnd5aVpRQXZ1UFdlQWZlcFd0dUJLVWUrZ2EvQ0ZjbmVTcXYyY0UvTDlhRnovSU1zbnJzSWxoUGlwdnNHSU5UR2FPcmhocnBoS2JBVmQraHJOT2kwQUlBZ1YzY0V1Ym5iL1QzT3RUWUJBQ1o2anNMeG02MzNOeDRxODVzYUxvS0FCMFBEcE9kL0t5L0N2SUF4K0VQTUZCaEZFYytmejhKSEZjVzlYdSsra0FuUzQvZkxpM29ONFA0S056d1htUUFYUWNBOXdXTnhzMThnVW8vdWdVNFU4WDNLQW94MjdhcDAvV2JjZE13LzhRTjBac1hEaUlqSXNSakFpWWlJcmhQeG8zengyZFJiK2p5dnIzUGVqSnRtODdnanFzMnZIQmVCWDAyMC8vNjhqcXlVMzJZd1dEeDNrY2tRUDhvWEFnQzVJT0FQa3laRDZhTEFHeGZ5NFNJSWlCbmxLNTFydWxFd0VIK01uV0l4eGZ5Vm9uTlFHL1FBZ0xkSzgvRnlkTmQyUzFGZTNuZ3hLaEhQRjJRTjRsTVJFWkU5TUlBVEVSRU4wcVZPYlk5dGdWZEdIUWVydmxPTFRjVTV2Wjd6cDlpcFEzcVBvZnFmaXhjR1BacjY2TGdJTy9kbWNGcDZtYnJmRzVrZ1lGUVBNeUhhcm9SZkV6ZEJodCtlejBLOVRvdG5JK0lCQUtzblJPT2ZWV1V3aUNKK1NGa2duVHZRR3dVYndpYmhwMEUzU2M5UE5GM0dQNnRLcGVmYktvcnhIMlBHSTluSER3RHdzM0dSeUcxdHhpZG01eEFSa2VNd2dCTVJFVjJ4WStvdHVLWGI5R3pnNnI3R24xV1hXUnhQUFB4MWo5ZXlOVlhiWCtHRzNMay90VGdtRndUcFhQUHcxV3JRNC85ZHZOQnJmN3NIOEFhZEZuc3VWVm1kNSt1aVFKcGZvUFM4K3preUNMZ2pNRVI2ZnFTaHppcEUydkp5WVRhYWJRVFk3RGxkbi9GeXB3Ynowbit3K2RxUkVzQ2pELzd2b0Y3WDIxUjJveWlpdzJDQWgxd09BSEMvOHQ4M0wrVERJSXBZTXlFSzk1MytFZFhhRGdTNURuNjYvWjJCb1ZLZ0I3cnFBS3pMT1FYUjdCeURLR0x0dVZQNElXV0IxSi9Oc1ZOd1VkT09RdzExZzM1dklpSWFIQVp3SWlLaUVjaFZrQ0hCeG5ydTN1U3JXL0JJMW5IcCtYVGZBSnh1YVVDaXQ5S2lDSnY1T1lCMUViYmZGSnp0ZHhHMjlGbDNJc3pEOWo2OGdhNXVBMTR6L21weERsN3RZK1QvcWZBNFBCVWVLejEvdVRBYjc1YWRIOUQ3RERlMVFYODFnTXU2L3VzbWsrT0h5elZvMXVrd1B5QVlZUjVlT05sVVA2anIzeGtZaWc4U1V5QVRCQUNBQ09ESnZOT282TEJlSzE3YzNvcG44czlJaGQwVWdnemJKOStNbGFyMGZoV0VJeUlpKzJFQUp5SWlHcVRoS0VobUV1cnVZVEUxZWFEK016UU1mNDZiaGxOTjlkaFljQlozbnpyUTQ3bWRSb05GdTYwUU4xSUV1YnBqOVlRbzZYbGRwd2JiS25zdmFOYVhnZjQrZmxCZTFPTjdDZ0JDM1QyaEY2OU96WDgrS2dGL2lKbU1tOXc5SVppZCsrMmxxa0VGOEVYQlkvRk93Z3dveklybnZWYWNpLyt0cmV6eE5aOVZseUhPMnhlcngzZDlkMjR5T1Q1T1NzTXZjelB3UlUzRmdQdEFSRVNEd3dCT1JFUjB4WXF6eCtBaUNGZ3dlZ3plVDB5UmprZGNxV0t1RTQwVzYyMEhxa0dubGFhWkg3MzVEcWtLK2szN3ZoaGF4N3NKOC9EQ0gyT25RQUF3VXhtQXI2YmZpbzBGWjNHNVU0cy85MUJnclNjL1U2WGpSTlBsSHR0Zk9xL0NLQmZMZjA2OEV6OERRTmY2Nm8wRloyMit6blRPUVAwaFpyTEYydXVYenF2UTBhM29tYk44T21VMjB2eEdTeVBlSnBPOGZHeWVIOTNEOFo3SUJRRy9pWWpIdXJCSkZzZi9YbG1DUDEvSTYvUDF2eXZNeGxoM1QrbG5XQ0dUNGE4Sk16SEROd0F2RktwWUhaMkl5QUVZd0ltSWlLN1FHZzNRQXBnZkVHeHh2S2YxME4zWGhKc3ozMFpxTUdxMEdteklPV1g1ZmxlcWwydU5CangwOXBoMFhOc3RPSlYydE9IKzB6OWlhMklLQWwzZDRDR1hZMzNZSkx4eElXL0l4ZUc2MjFkZkF6OFhWNXR0T3FNUmgrdXQxeG5YZFdvR0ZjQWZ1bWtpN2phN0FXSVFSZHdiTWtFYXdYV1h5YUV4RGp5TUY3Y1BiTS96UzUyYUh0dTZoMjl6clhvZGl0cGJVZGpXOVN0ZjNUS2c5MzBqYnByVno5V0hGY1Y0cm9lYkhOMFpSUkZyc2svQ05TblZZczMvbytNaWtLZHV3ZmFMSlFQcUR4RVJEUndET0JFUlhiTjJWSmZqeTFyN1RwLzFsTHZncDhGakxZNUZlbm5iWEJPOUlTZWp4K3NNSm9DYlQwL1dHQTA0M0VPUkxJTW85dGdHQUF1RFF2SDlwUnJjZHVJSGJFdEtROXdvWDZ4VUhVZWtwL2VBKzlSWG9FMVRqdTV4VzdNQVZ6ZW81dHh0ZFh3d1c0S2xLRWZqbFVtVExZN0pCUUh6cnR3cythK3g0WGhpWWl4V25EMDY0SzI4WmgzYk8rRCtUT3kydHpyUXRRWi9Ya0F3YXJRYWVNamw4SFZSQU9pNlVmT0hvaHhVYXp2Z0laY2oyY2NQNlkxZHN3b0dVb1J0UzFraDdnb01oZmVWNndMQXFuRVJXRFdJZ25ZaXJ2Njg3YSt2eGY5VTlWN3dyNzlTdnpxQXgzY00vUHZzUzN2NzFXVVJ0YlcxZHI4K0VaR2pNSUFURWRFMVJ5Y2E4ZEo1RmJaVkZGdFVmTGFIL3hnejNtcDdxZjBwdCtGUEYvTHdUbW1CeGZHTTJYZlo1VDBUdlpWSVVZN0d2K3N1U3NkOFhSUllPeUhhNXZrS1FXYXo3ZE9xVXR3K09nUnZ4MDlIWm5NRGZwNTlBa3N5RDJHeWp4L3kxUzFXQVh6U3dmKzFxbUl1QUtnMld4T3RIY1NJc3IzRmpmTEY5dVEwdU1wa050dlhUb2pHQzFHSkFJQmQwK2Jna2F6ak9OcDRxZC9YZDVYSjhQb0F0blRyNmNiTDI2WDUrUE9GUExUcWRYZzNZUWFXalJrUEFOQ0xJcXExSFFDQXg4WkZZbU5rQWc3VTEySlQwVG5VYW5zZVRlOHVUOTJNSjNJejhjZllLYmlvNlVEaUFJdjBtVHRRWDRQemJhMVlFandPNjNOT3dTamE1LzhrajlZMnRPdjZycUEvRkZwdHo5di9FUkdOZEF6Z1JFUjBUYW5yMU9BeDFZbGUxeVVQbGx3UXNEYk1PdGk2eW1UNFRVUThVcFdqTFk2UGRmY2M4SHVFdUhsZ3NvOGZmSzlNMjVZTEFyNi9VbXp0VU1QVmtUMC9oYXNVS3J0VHlHUTIyd3JiVy9GYTdCUUF3RFJmZit4TFdZRDFPUm40L25KMXYvdW42Qlp5Tlgyc3I4NXFiY0xTek1NV3g3NllOZ2NBMEt6cnhLT3E5SDYvdHkzSlBuNzQxNVRaOEZWY25lYXVNeG90K2puTzdQZkIyMFdCVDZmTXhpOXlUdUdyWG9xU21WTUlzZ0hOV09ncGdEZnFPcVhIZFdZaE1jVE5RL3J2THlmR0FBRG1CUVFqczdrZTJ5c0hOdkw4ZGQxRkhLeXZ4UXZSaVVNSzRHcTlIaStkVitHZDBnTFU5N0tmUFJFUjJSY0RPQkVSWFROT05kZmpNVlU2YWdZd2FqZ1FENGFHMmR4U3l6UmRkMGQxR1ZLVUFZTysvbDJCb2Znb09hM0hkaGZCOWdodmYxVjJ0T0g5OGlLc3YxS2tTNmx3eGZ1SktVZzV1Z2QxdmF4Yk51ZGpOcjBaQURwNkdRRjNsOHR4YTdmMTh1Wmtnb0J4SHRZM0tlNzM2Ri9ZdlRNd0ZIOU5tQUZQc3hrSnA1c2JjS2FsMFdMYTlXOEt6a0p0MEV1ZjIxVW13OWFFbVFoUXVPTGpTdWVzYTY3VXRFbVBKM3FPZ29DdU5keGVWejVMV1VjYi9sSjZYcHFtUGhCcWd4NS9MVDJQbmRWZHl5K20rZnBiM0pEWldIQVdPYTNOVnEvNzE5VFowaHIxOWl0MURTN2JPWHpucGszRzVuR1QrajV4Z01yTHkzSGt5QkVBUUZCUWtOMnZUMFRrS0F6Z1JFUjBUZmk0c2hpL1BUKzhsWnBYallzRTBEV1M2U1Yza2FZOHI4dzZqanNDUS9CRlRZWEZWT1V4UCt6RWM1RUpVdkF6MzQvYVRTYkhYK0tuVzB3eGJ0UmZIU0UxZDZxNUhxZWE2aEhpZG5VOThMN0xOVmgrOXFqRmVhYnRzdG9OZW9SZnFjemUzU3RGNTFEU3JzWnJzVlBoSWdoNElqZXoxL0R0SWdnd0F0SVU1TmwrVjhPTlVSUXRSblc3ODNaUjRLMjQ2UU51NzJ1eXMxd1E4TjhUWS9IRXhCaHBuMnNBS0dsWDQ2R3NZMWd6UHNycU5hOFVuVU9Id1lCZlI4UUI2QXIvcjhaTVFZQ3JHLzVVMG5lRmNIUGQxNmg3eVYxUVBHL1JnSzVSMm5FMWdJOXo5OFF6RWZIU3pRcWpLT0tYdVJsWHB2Y1BQSUNicm05NmowZ3Z5NlVGUnhzdW9hRE51c0NiM095N2JCK215dkcxRThmaXp0dnV0UHQxOC9MeXBBRHU3dDcvZGZORVJDTU5BemdSRVkxb1dxTUJUK2Vkc1ZseFhBRHcwRTNoZHF2ZWZGSFRqcGhSUHZpb3NoaXJ4MGZCRlYwQi9OdExWZmoyVXBYTjEzeDNxVm9LNEErUERjZjc1VVVJZEhQRGgwbXBtT0xqRHdBNDFuZ0ozMTZxUW4ybkZxMTZIVTQyMVdPNnJ6OThGYTR3aUNMK3o2bURBSURIellKbHBhWWQwM3o5YmI2blRCQXMyalJHZzhXSTU2ZFZwYmpVcWNIU01lTlIyOGZJZDVwZklENmJlZ3M2cm95SW1vODJGN1Mxb0hNWWJuaTA2SFU5anZ4TzhQRENXM0hUa2Vwbk9kMi9xSzBWeTA0ZjduVzY5Sjh2NU1FQUViK0ppSmVPUFIwZUIzK0ZHNTR2T0d2M2VnRzlLVFFyMmljWEJQenF5dFJ6QVBoTGFZRlVoTTBlWWtkWmJtZFdvYkhleDEwdUNCYjdocXQ3cU94UFJFVERpd0djaUloR3JJcU9kcXhVSFVlMmphcldiakk1L2hBekdRK0dodGt0Z09lcW0zR3pYeUErcXVnSzRQMlIwVnlQNHZaV1JIaDZZNEtIRjk2TW40WUZBV09nTkZ1enZHak1XSHg3cVFyRjdXckVIUG9LQmxIRTBadnZzRmpYREFEUlppT1pGelh0K1BlTWVUYmYwMTBtdDJncmJtKzFxdVQ5dytVYXpGU094cTVwYzVDbmJzYW1vaHliMXpyVlZBKzkwV2dSdkUyK3Jyc0l1U0RBMEVPQnJrdGFqYzJLNXFhUitrdWRXc3c4K2kxMFY2NmZNL2VuVUFneTFIZHFiUWJ3NmI0QjJESDFGbmpJTGJmeVVyVTBZdm5abzdqVWorblNiMTNJaDZzZ3c1UGhzZEt4VmVNaTRDcVQ0ZW04MDMyKzNsNHFPdHJRYk9OR3c4SDZXbXd1eWJYcmU4MHpXd1pRMXRFbVRTODMxLzMzVjkydCtCNFJFVGtHQXpnUkVZMUloeHJxc0NiN0pCcDAxcUhySm5kUGJFdEtSYktQbjEzZjgzeGJDOTR2TCt4WDBEUDMxN0pDL09uSzFIUlQ1V3NBcU5WcThNTDVMT3krVWd5c3IwclRjODJDVk40QTk0aTI1YzRyZXozSGp2TEZlQTlQbXhXM05VWUR6cW1icE5GNm9LdDQydmFMRjZBekdwRTVleUcrcUNuSHpwcHltK3VLKzdKeWJBUisyNjFnWEVaelBjSnRiT04xcHFVQko1dnJNZGYvNmpUNGIrcXE4SXVjaytnWXdKVHAxMHB5TWNyRlJacFJvRGJvc2FPWFBkdTdxekdyQWo5WWdpQ2d2S1BOb2xCYVRtc3pmcDU5QWtaUnhBT2hZU2hxYTBXNTJWVDF3ZmpQMERCRW1GVzNQOTJqQ1FBQUFDQUFTVVJCVk5aRDlmZnVsZjFiT1FKT1JPUVVET0JFUkRUaS9LVzBBSzhXNTlnY2VaM3RINGl0Q1NrSWNIV3orL3RtTkRkZ3o2WCtWd3czK1ZkVktYNCtQaEtUdks1T0JUN1NVSWRWcW5TMDlIT2tNZEZiS1ZWVkZ3R2NiSzZYMnFvMEhWaVhjOHJxTmFacTQ3WkVlWGtqMnF3LysrdHJFVC9LMSthNS81RjVCSEpCZ0U0MFFtOFVvUk83cHAyL0dqTVpZOXpjc1haQ05CWUczWVRVbzN2NjlWbk1xY3htTDNRYWpUamVkQm0vTHp4bnMrcTRRUlN4T3ZzRWZraFpnR0EzRDd4V2tvdTNMK1FQYXVyNFMrZFZDSFIxeCsyangrQS96eHhGaHRuM09kd21lbzdDRzNIVHJLcVVyemwzVXZwNStLK3hFekhGeHgrbm14c3cvY2R2VVdsajJuaGZidkVQd2l1VGtpMk8vYlBLOW8yRzd2Ky90SElFbklqSUtSakFpWWhveEZBYjlQaGxUb2JGZnRnbUFvQTFFNkx4WEdTQ1JURXBlN3JRcnU3em5PN3Y3ZU9pd0hUZkFCUzNxUkh1TVVyYUh1dG12MEQ4YW1JTTNpb3RRSE12aGN4TWxvd1pKejNPVnpkYnZLYkRxTzl4WkxNbmk0TEhTbzlMMnRXNDBLNjJDdUF1Vi9yYTFzTm9hSXpaK1ZrdGpRTjZmNU1qRFhXNGFkOFhFTkMxSDNaZkduV2QrSm5xQkJReUFTZWJCaCthUlFDL3pNbEFoTmNvNUE5d05vR3RlZ1BkMmZvWjlIRlJZSDNZSkR3MlBsS3FObTV1N1lRby9DbzNFd3BCaHJncjMrMVVYMzlvQnJqWHVsd1E4UGo0S1B3bUl0NWlPN1k5bDZwd291a3lvcTRzWldqU2RhSkZyNGRCTk9MT3dGQ0xhelJ3NnpFaUlxZGdBQ2Npb2hHaHFLMFZqNnFPV3hTdk12R1N1K0ROdUduNFAyYWgwaG04NUM1d013dFdoOUp1UjVTbk4yU0NnRmE5RG12T25jVDdpU21RQ1VMWG51SVRvckZxWEFTK3YxeUQxMHR5VWRqV0NrKzVDN3prY2dSZjJSc2E2QnFkL0sreDRkTHpMMm9xTE43WDE4VVZQeDhmT2FDK0xqV2JDbitndm10LzhlWnVvNTZQajQvQ3U2VUZWZ0U4d05VTjk0Vk1zTmozL0pTTk1QemJxRVNiVmVrL3FpaVdIdjloMHVRQjlSdm9tb3B1RHpyUk9PRHdEZGplNXp2Y2N4UzBSaU0wUmdOQzNEencwRTBUcFRaVGdQN25sTm1ZMnExd1hubEhHOFpmMmRydWdkQXdBRUJSdTFyNk9TcHBWMHRiZ1Fub3VuRmdhM28rMEZWOGIyRmdLSjZZR0l0NGI4dWJLWldhZGp5YmZ3WkExKy9yQ3JQKzJaSnZvMG82RVJFTlB3WndJaUp5dW0vcXF2REwzQXliMDJJalBFZGhXM0theGZSdVo1bmVMVnlaOTBsak5PTHJ1b3RZY2ZZWXRpVE1rQXFzdWNua21PYnJqL0tPZHZpNnVDSm43azloUG5iYWFUUmkyWmh4MHY3UUJsRzBHb0VkN2VxRzMwVmJUalh1elJRZmY0c1F0Kzl5RFFBZ3U3VUpPdEVvVmNQZUVEWUpHOEw2dDJmem9ZWmFxMk45aGJ4clJadEJqN2hEWC9kNnpsUGhjVmhxTmt2Qm5PbW0wVXVGS3V5ZWZpc0VkSzJqLzJWdUpuTFVUVGlZZXJ2MCsyc0s0U2FtM3h1RklFUE8zSi9DUXlhWFppYVltQ3JSajNQM3hPdXhVeTBLL0FGQXRiWURENXo1RVRWWDF2Z1h0MXZmeERLWDJkeUFLazFIcitjUUVkSHdrUFY5Q2hFUjBmQXdpaUkyRlozREt0VnhtK0g3SjRFaCtIYm0vQkVSdm9HdXdtaTJ0dVdxMG5UZ3V5dmJsTzJ2cjhHdDZUL2dpNW9LYWUzeUswWG4wRzdRbzBHbnhmbHVJNDlGN2EzNHVMSkVDbUwvckNxMVdTeHRJQjRJdmJxK1dtczBTTlBYbTNTZCtOQnNkTHEvdnIxVVpYTm13dldrUWFlVmZ0bHlzcW5uYmNQK1VYbmh5am4xMkZGZGh1OHVWV051K3ZmWWM2a0tGUjN0V0h2dXBNMlpBa1pSeENkVnBRQzZSdXNQTjlSQklaTlozS0JwMW5XaXRLTnJhVVJaUnhzZVVSMjNtTXEvNzNJTjVxZi9nQ0t6MzUrS2pwN1hrMmUzTm1IdHVaTTl0aE1SMGZEaUNEZ1JFVGxGbzY0VGE4NmR4TUY2NjVGVnVTRGd5ZkJZUERFeEZzT3oybnR3NmpvMStLeTZEUGNFajhYM2w2dHhzTDRXUnhzdldZMG1WbXM3c1BiY1NieFdrb3U3QWtPeHM3cGNhanZkM0NEZFVLaldkdUNsOHlwMEdvMzRXWFk2L3A1OE16WVZXMjhYVnR5dXh2ejBINnlPbDgxZmJMT2ZaMXNhY1V1N0d1R2VvNURlVkcreHh2aDNoZG00cUduSGcxZXFaN3ZLck8vRjYwVVJqYnBPRktoYjhNMmxpMUxBN0c3U3dmKzFtdGJlWC9hb05ENFlvaWoydUsxYWI3SmFyTGZDcTlaMjRJUHlJb3R0OEo3S08yMTFrK2E3UzlXNE8rTWdYb2hNeE0xK295RVRCT2lNUnJ4VXFFS2UrbXBsK1l5bWV2dzA2Q1lBWFRkTzh0UXRlS1hvbk1YMTBoc3Y0M2VGS2p3UUdvYk54VG40emtiUndCOGJMK0hockdOd0ZXUlF5R1NRUVlEV2FFQlpSeHZPdFRZNWREOTBJaUt5SklqaUlQNFdJaUlpR29MczFpYXNVcVhiM0lMSlYrR0tMUWt6TUQ5Z1RMK3ZaMnN2NnFIeWxMdEk0ZDk4alhTQXF4dmFEZm9CYll2Vm5RREFSWkJKMWNiTmo1di9wV3phWmsxak1LREF4cHJkM3RvRkFMY0hoa0FHQVh1dWpNN2JnL2thZU8wQWk0ZVpjekVyWXRhZjRtd2pnWnRNRGhFaVJIU05YZzhteUkrU3V5RFl6UU4xblJxcldSOHlRWUNySUlOZU5QYjVuWFQvV1JsSmh1UG1TbDVlSGpadDJnUUFpSW1Kd1hQUFBXZjM5eUFpc2lkQnNGMHhsaVBnUkVUa1VKOVZsK0hYZVdkc1ZuNk85L2JGdHFRMFRMaFN0TXFaMm51b0RGNXZoK3JSSW1BVnZrM0h6ZlZWZWJ5M2RoSEEza0ZzcWRhWG9ZUnVjOWRLNkRabmo4K3VOdWloN21HTnRsRVVvUkg3OXg3WDNyZEhSRVFBQXpnUkVUbUlUalRpaGZNcWZGeFJiRE04TEIwekRuK0tuUVlQdWZYMlRVUkVSRVRYQXhaaEl5S2lZVmVyMVdCWjVtRjhaQ044S3dRWlhvNU94bDhUWmpKOEU5RTF4Mmcwb3JLeUVucTk3Vmt6UUZmdEFaMU9KLzBhS0ZFVTBkUmtYWWZnV21Nd0dGQlNVb0x2di84ZUowNmNHUERyUzBwSzBOblphYk90bzhPNnNuOVZWUlZLUzB2UjN0NXpZVUlpUitNSU9CRVJEYXVUVGZWNExEdmRabVh2SUZkM3ZKK1lnbFMvMFRaZVNVUTA4cFdWbGVIVlYxK0ZUQ2JEbURGajhQenp6MFBlN1diaXBVdVg4TnZmL2xaNnZuWHIxbjVkKytEQmd6aHk1QWhxYTJzaGlpSmVlKzAxZUhwNjJxWGZ4NDhmUjNsNU9SSVNFaEFkSFEyRlFnR0R3WUIzMzMxWE9tZjkrdlV3TFdQVmFyVVcvZDZ3WWNPQTNrK24wK0daWjU1QlcxdFg3UStsVW9rWk0yWkFacU1RcEMxTlRVM1l2SGt6WkRJWjVzK2ZqM3Z2dlJjQXNIUG5UbVJsWlVHdFZ1UDExMSszdU42dVhidWdVcWtnazhud3hodHZ3TjNkZlVCOUpob09ET0JFUkRSc3RsVVU0OFZDbGMwdG1LYjdCdUNEcEJTRXVIazRvV2RFUlBhUm41OFBvR3NrM05QVDB5cDhEMFZnWUNBcUt5dWw1eXFWQ3FtcHFWYm5QZjc0NDcxZTU0RUhIc0M4ZWZNc2p2MzQ0NDhvS2lyQy92MzdzV0hEQnNUSHg4Tm9OQ0luNStwT0RLSW9TZ0hjWURCWXRBMlVRcUZBY25JeWpoMDdCcUFyVUdkbFpXSEtsQ245ZW4xaFlTR0FydTg1T0RoWU9sNVRVNFBhMnE3ZE5ISnpjNUdRa0NEMXZhaW9DQUFRRVJIQjhFMGpCZ000RVJIWm5jWm93Sy96enVDejZqS3JOZ0hBdzJQRDhmdm9aQ2o2T2ZKQlJEUlNtUUk0QUNRbkp3LzVlcnQzNzVZZUc0MUdDSUlBMDZaRisvZnZsOEltQUlTRmhRM3FQWnVibTFGY1hBd0E4UFQwUkV4TXpCQjczZlU5ZlBMSko3MmUwMzJhK0QvKzhRL3MycldyeC9OWHIxNk4wTkJRQUVCMmRyWjB2THk4WFBxZWtwS1NvRktwQUFDWm1aa1lQWG8wWG56eFJZdnJGQllXV3Qya21EVnJGaDUrK09FK1BoV1IvVEdBRXhHUlhWVjB0R09sNmppeVc2M1hLN3JKNU5nY014a1BoSVk1dm1ORVJIYlcwdEtDOCtmUFM4OTM3dHlKblRzdHQwV2NQbjA2RmkxYTFPOXJmdlBOTnoyMmxaV1ZvYXpzNm8zTk9YUG1XQVJ3TnpjM1RKOCtIVUJYNkt5cnF3TUErUHY3VzF3bkl5TkRDdlZUcGt5eHk2aTlScU94dURuUUgyMXRiZEtVZEZ0TTYrWDFlcjFGQUQ5eTVJajBlUFBtemRMajdPeHMzSEhISFFQcUE1R2pNWUFURVpIZEhLeXZ4WnB6SjlHb3N5NlNNOWJkRXg4bXBVcDdWeE1SWGV0T25EZ0JvNDBsTnM0eWF0UW9QUHp3d3hCRkVSczNicFNPbWFabG01aW1nUU5BV2xvYXZ2dnVPeHc2ZEVnSzVTYlBQLys4OUxqNzV6UmQzN1EvKzNBNmUvWnNqNFhVbEVvbGdvT0RVVnRiaTliV1Z0VFcxbUxXckZsUXFWUm9iVzJGcDZlbnpXbnVVVkZSdzkxdElwc1l3SW1JYU1oRUFIOHBMY0RtNGh3WWJPenZmSXQvRUxZbXpvUy93czN4blNNaUdnYWlLT0xvMGFOOW5tZGFROTM5dFIwZEhUWUxxcjM5OXRzNGNPQUE5dTdkaThXTEYyUE9uRGxTMitIRGgvSFpaNThoT1RrWktTa3BTRXBLc3ZtZStmbjVhR2hvQUFDa3BxWmFqSENYbEpSSTY4cDlmWDBSRlJXRjdPeHMxTmZYVzEzSDFySCt0QUY5RjVvelgxL2VsME9IRGdFQVBEdzg4T3FycjFxdDU0NkppWUc3dXp1bVRwMks4UEJ3SkNZbUlpTWpBd0NRa0pEQXFlWTBvakNBRXhIUmtLZ05lbXpJT1lWdjZxcXMyZ1FBYXlkRVkyTmtBdVQ5L0ljV0VkRzE0TXlaTTZpdXJnWUF1THU3WS9QbXpWSXczTDE3dHpTVnZQdjBid0Q0eTEvK0FyVmFqU2VmZkJKdWJwWTNKbk55Y3FSMTBaOTg4Z2s4UER3d1k4WU10TGEyWXZmdTNkRHBkTWpJeUVCQVFFQ1BBZHo4eHNEczJiTXQybjc0NFFmcHNTTUtrM1YyZHNMVjFSVUFvRmFyY2V6WU1haFVLdmo1K1dIVnFsVVc1eDQ1Y2dUdDdlMklqWTNGdUhIaklBZ0NTa3BLcEduK1NxVVNYMy85dFhUK25EbHpFQlFVaEFjZWVNQ2krbmxoWVNHMFdpMEFJRHc4WEZyL3ZXREJBdHgzMzMzRCtubUorc0lBVGtSRWcxYlkxb3BIVmNkUjFOWnExVFpLN29JMzQ2ZmpwMEUzT2FGblJFVERSeFJGaXlBNGE5WXNpekJiWGw0dVBiN3BKdXMvQTAzVnhELzg4RU9zV2JQR1lpUjQ2dFNwdU9PT083QjM3MTc0K1BoSWE2UzNiOThPdFZvTm9LdXE5K0xGaTIzMnJibTVHYWRQbndZQVJFWkdJaVFrUkdxcnFhbVIyc3d0WGJvVVM1Y3VoVTZudzdwMTY2VGpXN1pza1lKdGUzczdubmppQ2FtdHJ4SHVtcG9hN051M0R5ZFBuc1FMTDd5QWdJQUFhRFFhYVkyOFFxR0FScU94K040T0hqd29qYzdmZmZmZHVPZWVleXhHMnF1cnE2V2JIZ0FRSHgrUG9LQWdxNjNNek5lTHg4WEY5ZHBQSWtkakFDY2lva0g1ZDkxRi9DbzNFNjE2blZWYmhLYzNQa3BPUmJTWGp4TjZSa1EwdkE0Y09JQ0xGeThDQUZ4Y1hIRGJiYmRKYlVhalVkcitDZ0RHangvZjQzV3lzckx3eFJkZllObXlaUUM2UXJiNTZIVnpjek0rL2ZSVGZQcnBweGF2S3k0dXhwbzFhd0JZQitHREJ3L0NZREFBZ01YMGRhQnJaTDc3T3UvaHNudjNiaW5zSHpwMENFdVhMc1hvMGFNUkdocUtxcW9xNkhRNlpHZG5ZOGFNR1FDQTF0Wlc2VHNGZ09qb2FBREF4SWtUZTN5UGlvb0t2UG5tbXhiSHRtN2RLbFZGRHdrSmdWS3B0T3ZuSWhvcUJuQWlJaG9RZ3lqaTFlSWN2Rk5hQUZ2L2pMc3pNQlIvaVo4T2J4ZUZ3L3RHUk5lLy9QeDhQUFRRUTNhNzNzYU5HeEViRzl2djh5OWZ2b3d2di94U2VqNTc5bXlVbFpYQnpjME5YbDVleU0vUGgwYWpBZEExWlRva0pFU3FSbTZ5WU1FQzdOdTNEd0N3ZCs5ZWpCMDdGaWtwS1hiNE5GMlYyVTFLUzB1bDZ4WVVGTmdjL1I0dXMyYk5rdDd2Nk5HanVPZWVlK0RpNG9MRXhFUlVWWFV0V1RwOStyUVV3UFB6ODZXYkE2NnVyb2lNakFRQWpCNDlHZ0VCQVhqNjZhZng3TFBQQXVncUhQZklJNCtnb3FMQzVudWJSc21ycTZ1eFljTUc2ZmkrZmZ1azczMzU4dVZXTnlpSUhJRUJuSWlJK3ExUjE0blYyU2R3cUtIT3FrMHVDSGdxUEE2L21oZ0Rydlltb3V0VlkyT2p0TDdZeThzTDBkSFJlUC85OXhFUUVJQjE2OVloUFQxZE9yZW4vYldYTFZ1R0N4Y3VvS1NrQkVEWGZ0aWhvYUZJU2txQ3I2L3ZrUHIzNElNUG9yYTJGb1dGaGRpL2Z6L0dqUnVIbTIrK0dWbFpXVU82Ymw5TW8rNEFJSlBKRUJjWEI2VlNpYWFtSnFqVmFwdzZkUXBwYVdsSVRFekVkOTk5QndESXpjMkZYcStIaTRzTGNuTnpwZGRQbWpRSkxpNVhZOHJ5NWN1dDFzb0RYYk1QQWdJQzBOallPS0txMFJQMWhnR2NpSWo2SmJ1MUNTdFZ4MUhSWWIwVmpGTGhpcjhtek1UOGdHQW45SXlJeUhHaW9xSVFIUjJOOCtmUFk5R2lSZGl4WXdlTVJpTXVYYnFFelpzM283UHo2amFNcHRIZDd1UnlPUjU3N0RHOC9QTExhRzl2aDA2bnc5YXRXL0g4ODg5ajh1VEpRK3FmWEM3SHFsV3I4T0tMTDBLcjFXTEhqaDFJVGs1R1pHUWs5dTNiQng4Zkg0dFJjbnZSNi9VV2ZaREpaRWhOVGNXZVBYc0FkRTJOVDB0TFEwUkVCTnpkM2FIUmFLRFJhRkJRVUlENCtIams1ZVZKcnpmZk5xMjB0QlFGQlFYU3VubWdhei8wTDc3NEFqNCtQdGkwYVJOZWVPRUZpejNJWjgyYUpUMDJHbzA0ZnZ3NEFDQTBORlNhMGo1bXpCZzdmd05FL2NNQVRrUkVmZnFzdWd5L3pqc0RqZEZnMVpiZ3JjU0hTYW1ZNE9IbGhKNFIwWTBnTmpZVy8vakhQNXpkRGNudHQ5OE9kM2QzekowN0Z5RWhJZmpyWC8rS2pvNE9pNzJxbFVwbHJ3WEEvUDM5c1h6NWNuend3UWNBdXNLNm01c2I5dTNiSnhWYjY4dWlSWXRzSHZmejg4TzhlZk93Wjg4ZXRMZTM0L0RodzFJb1hiWnNHVDc2NkNPTDgwMVZ3cnN6clRPM3hmU2FnSUFBYk5xMFNacDJEMXl0cmo1cjFpd3BnSmVXbHFLNnVob2hJU0dJalkzRm1UTm5BQURuenAyRHY3OC9HaHNicGRlYkIvREt5a3BweE55a3Fxb0tWVlZWQ0E0T3RsaC9iMksrN1poV3E1VUNlR3hzTEt1Z2s5TXhnQk1SVVk5MG9oRy9MVkRoNzVYRk50ZDcvMGZJZUx3V014VWVabnZNRWhGZDd4SVRFeEVSRVFHZ3ExallFMDg4Z2JmZWVrdXFXQTRBYytmT3Rhck8zZDMwNmRPUm41K1BTWk1tU2FQbGh3NGRzaGpON1UxUEFSem9DdlNtOEp1VmxZVzc3cm9MS1NrcFNFMU50UXJnOXREYWVuVTNEQThQRHdCQVVGQVF3c0xDVUZwYUNnQTRkdXdZbGkxYmhyaTRPS3NBYmhJYUdvclJvMGNQcVMvYnQyK1hIcHRQVGMvTHk1UGFmSDE5ZS8zK2lJWUxBemdSRWRsVW85WGdNVlU2VGpYWFc3VXBCQmxlakU3RXo4WkZPcUZuUkVUT0pRZ0N2THl1enZvWk4yNGNBZ01EcFFEdTVlV0YrZlBuOSt0YUsxYXNHSlkrbW9kWVU5RXo4NUZoY3dFQkFZTitIMU9WOGFhbUp1bVkrVHIybVROblNnRThQVDBkUzVZc2tkYUh4OGZISXlFaEFZY09IWkxPVDA1T3Ryais3Tm16TVh2MmJJdHQwRXhGMkhwaVhrbmVuR25rSEFDQ2c0TVp3TWtwR01DSmlNaktpYWJMK0huMkNkUnFOVlp0UWE3dStDQXBCU25Lb1kxUUVCRmRMM2J0MmlXRlRLQnJEMnZ6L2EwSHk5WmUyOTNYTzNlbjFXcWhVQ2dzS3A2YkNxU1pGell6dDJuVEp1bng1Y3VYc1hmdlhpeGV2QmllbnA0VzUxVldWaUlyS3d0MzMzMjMxVFhNKzJRZTZLZE5tNFlkTzNaQUZFVzB0TFRnM0xselNFcEt3dWJObTZYK2Z2amhoOUw1UTEwRFR6VFNNWUFURVpHRkR5dUs4VktoQ2pvYkZXV24rd2JnYjBtcEdPTTI5SDlZRWhGZER3NGZQb3k5ZS9kS3p5ZE9uTmp2MGUvaHNIMzdkbVJrWkZnY0N3b0s2dGRyOVhvOTNuLy9mWlNWbGVITW1UTllzV0tGTkNMOTdiZmY0dXV2djRaZXIwZG5aeWVXTEZraXZVNFVSWlNYbDB2UFEwTkRwY2RLcFJLVEprMkMwV2pFckZtenJMWjh5OHZMa3dxNEtaVktUSmd3b1Y5OWJXdHJ3L256NXpGbHloU3JOdk1iRjFxdFZ0cUtiTUdDQlZ3RFRrN0hBRTVFUkFBQWpkR0FwL05PWTBkMXVWV2JBT0MveG9iajVlaGtLUHBZMCtnTU5iY3RjM1lYaU9nR2RQVG9VWHp5eVNmU2MzZDNkeno2NktNUUJQdHN4cmg3OTI2clkzMFZhSnM0Y2FKVkFMLzExbHY3OVg2ZmYvNDV5c3JLQUhTdDZaYWIxZmNRUlZFS3ludjI3SUczdDdkVUFLMjh2TnlpQ0p0U3FVUjkvZFhsU3c4KytLQTArdDY5QXJ2NVNIMVVWQlFhR2hxazV6NCtQbEFvRkZiOXJLaW93RXN2dllTNHVEajQrUGpnOHVYTFVsdE9UZzdpNCtQNzlYbUpuSUVCbklpSVVON1JocFdxZEp4cmJiSnFjNWZKc1RsbUN1NFA3ZCtvQkJIUjlVNFVSWHo3N2JjV0FWa1FCS3hhdFFyQndmYmJqdkdiYjc0WjhHdE03eThJQW9LRGczSExMYmRnN3R5NWZiN3V3SUVET0hEZ2dQUjh5WklsRnRYSUZ5NWNpSmFXRnVtY3p6Ly9IUDcrL3BnNmRTb3lNek9sODF4Y1hMQi8vMzVzMjdadHdIMC9kZW9VVHAwNkpUMy94UzkrZ2FTa0pBQ1E5bDRIdXFiQ0EwQjFkVFhlZSs4OWl6M0l0MnpaZ2p2dnZCTXpaODVFWUdBZzVISTUwdExTQUFCaFlXRUFydDVNc0JYdWlZWWJBemdSMFEzdVFIMHQxcHc3aVNaZHAxWGJXSGRQYkV0S1JaS1BueE42UmtRME12M3puLy9Fd1lNSHBlZUNJT0NoaHg2U3dxSXp4Y1hGNGZYWFg0ZUhoMGVQYTc2N3k4akl3TC8rOVMvcCtlelpzL0dUbi96RTZyejc3NzhmOWZYMVVLbFVFRVVSMjdadGc2ZW5wMFhSczhURVJJdHE4UFp5L3Z4NWkrY3ltUXhxdFZvYVVROEtDa0pkWFIxME9oMisrdW9yZlBYVlY1REpaRkxJTmhxTk9IbnlKTFp0MndaUkZPSHU3bzYzM25yTDd2MGs2c3ZJbTBkSVJFUU9JUUo0ODBJK1Zwdzlhak44ei9FUHd0NlUrUXpmUkVUZExGaXdBTjdlM2dDNmd1QkREejBrN2JOdFQxdTNiclg2MWRjSXUxd3VoN2UzZDcvRE53RGs1K2RERkxzMm0weE9Uc2J5NWN0dG5tY2E1UThKQ1FIUU5aTGMyTmdvalRBRDZOZG8rMkIwZGw3OWV5b2dJQUJQUGZVVTFxNWRDMEVRNE9IaGdTZWZmQklMRnk2MG1QNXZOQnFoMVdxaDFXcWgwK2xnTUJpa3p4a1RFek1zL1NUcUMwZkFpWWh1UUsxNkhUYmtaT0RiUzFWV2JRS0FYNFJOd204aTRpRzMwenBHSXFMclNWQlFFTmF1WFl1dFc3ZmkwVWNmdFd1WVMwMU5SWE56YzQvdEN4Y3VIUElJczV1Ym04Vi9WNnhZQVRjM04xUldWdUt4eHg3cmRmOXlkM2QzUFA3NDQzajMzWGZ4NktPUFN2dWhoNFNFSURNekU3R3hzVmFGMXV6aGxsdHVRV1ptSmd3R0ExYXZYaTF0QTVlV2xvYnc4SEFvbFVvc1dyUUlreWRQUm5wNk9pb3FLcUJXcTZIWDZ5MUN1ZWx4OSszT2lCeEZFRTIzZ1lpSTZJWlEyTmFLUjdLT283aTkxYXB0bE53RmI4WlB4MCtEYm5KQ3o0aUlyaTE2dmI1Zkk4MmlLS0tqbzBONjNuMTdyNkV5RldhVHlXUkR1blovUHcvUU5icmNQYWpiT21aUExTMHQ4UER3c0ZpNzNkYldCazlQVDdzVnZpT3lGNkdISDBvR2NDS2lHOGpYZFJmeHE1d01xQTE2cTdZSVQyOThuSnlHS0M5dkovU01pSWlJNlByUlV3RG5GSFFpb2h1QVFSVHhoK0ljdkZ0YUFGdDNYZThLRE1YYjhkUGg3Y0tLc0VSRVJFVERoUUdjaU9nNjE2RFRZblgyU1J4dXFMTnFrd3NDZmgwZWh3MFRZOERKZTBSRVJFVERpd0djaU9nNnBtcHB4RXBWT2lvMTdWWnRmZ3BYL0RWaEp1WUYyRy9QV2lJaUlpTHFHUU00RWRGMTZsOVZaWGdtL3d3MFJvTlZXNEszRXR1U1VqSGV3OHNKUFNNaUlpSzZNVEdBRXhGZFozUkdJMzU3UGd0L3J5eXh1ZDc3M3BEeGVDMTJLdHhsY29mM2pZaUlpT2hHeGdCT1JIUWRxZEZxOEROVk9qS2E2NjNhRkRJWlhvcEt3cXB4RVU3b0dSRVJFUkV4Z0JNUlhTZE9ORjNHWTZvVHFPdlVXTFVGdTduai9jUVVwQ2hITzZGblJFUkVSQVF3Z0JNUlhSZitWbEdFLzNzK0d6clJhTlUyd3pjQUh5U2xZb3lidXhONlJrUkVSRVFtRE9CRVJOZXdEb01CVCtXZHhzNmFjcXMyQWNCL2pZM0F5NU9Tb0JCa2p1OGNFUkVSRVZsZ0FDY2l1a2FWZGJSaHBlbzRjbHFicmRyY1pYTDhNWFlLN2d1WjRJU2VFUkVSRVpFdERPQkVSTmVnL2ZXMVdIdnVKSnAwblZadDR6dzhzUzBwRFluZVNpZjBqSWlJaUloNndnQk9SSFFORVFHOGVTRWZyNWZrd2lCYWJ6STIxejhJN3lXbXdFL2g2dmpPRVJFUkVWR3ZHTUNKaUs0UnJYb2QxdWRrWU0rbEtxczJBY0M2c0VsNE5pSWVja0Z3Zk9lSWlJaUlxRThNNEVSRTE0RHpiUzE0TkNzZHhlMnRWbTNlTGdxOEdUY05kd2ZkNUlTZUVSRVJFVkYvTVlBVEVZMXdYOVZXNG9uY1RLZ05lcXUyU0M5dmZKU1VoaWd2YnlmMGpJaUlpSWdHZ2dHY2lHaUVNb2dpWGlrNmh5MWw1Mkc5Mmh0WUdCU0t0K05uWUpTY2Y1UVRFUkVSWFF2NHJ6WWlvaEdvUWFmRjQ5a25jYVNoenFwTkxnaDRKaUllNjhNbWdhdTlpWWlJaUs0ZERPQkVSQ05NVmtzalZxblNVYWxwdDJyelU3aGlTOEpNM0JvUTdJU2VFUkVSRWRGUU1JQVRFWTBnbjFhVjR0bjhzOUFhRFZadGlkNUtiRXRLd3pnUFR5ZjBqSWlJaUlpR2lnR2NpR2dFMEJtTmVQNThGclpYbHRoYzczMWZ5QVQ4TVhZSzNHVnloL2VOaUlpSWlPeURBWnlJeU1tcXRSMzRtU29kbWMwTlZtMEttUXkvaTByQ28rTWluTkF6SWlJaUlySW5CbkFpSWlkS2I3eU1uMmVmUUYybnhxb3QyTTBkSHlTbVlxWXl3QWs5SXlJaUlpSjdZd0FuSW5LU0Q4cUw4THZDYk9oRW8xWGJUR1VBUGtoTVJiQ2J1eE42UmtSRVJFVERnUUdjaU1qQk9nd0dQSm1YaVM5cUtxemFCQUNQam92QS80MU9na0tRT2I1elJFUkVSRFJzR01DSmlCeW90S01OcTFUSGtkUGFiTlhtTHBQamo3RlRjRi9JQkNmMGpJaUlpSWlHR3dNNEVaR0Q3Syt2d1pwenA5Q3M2N1JxRysvaGhRK1RVcEhvclhSQ3o0aUlpSWpJRVJqQWlZaUdtUWpnalF0NStGTkpIZ3lpOVNaanR3WUU0NzJFbVZBcVhCM2ZPU0lpSWlKeUdBWndJcUpoMUtMWFlYM09LWHgzcWRxcVRTWUlXRGNoR3M5R3hFTW1DRTdvSFJFUkVSRTVFZ000RWRFd0tXaHJ3Y3FzNHlodVYxdTFlYnNvOEZiY2RDd01DblZDejRpSWlJaklHUmpBaVlpR3dmL1dWdUtKM0V5MEdmUldiVkZlM3Znb0tRMlJYdDVPNkJrUkVSRVJPUXNET0JHUkhSbEVFYThVbmNPV3N2T3dYdTBOM0IxMEU5NktuNDVSY3Y3eFMwUkVSSFNqNGI4QWlZanNwTDVUaThmUG5jQ1BEWmVzMnVTQ2dHY2o0ckUrYkpJVGVrWkVSRVJFSXdFRE9CR1JIWnh0YWNRcVZUb3VhdHF0MnZ3VmJ0aVNPQk56L1lPYzBETWlJaUlpR2lrWXdJbUlodWlUcWxMOEp2OHN0RWFEVlZ1aXR4TGJrdEl3enNQVENUMGpJaUlpb3BHRUFaeUlhSkIwUmlNMkZwekYvMXk4WUhPOTkzMGhFL0JhN0JTNHllUU83eHNSRVJFUmpUd000RVJFZzFDdDdjRFBWT25JYkc2d2FsUElaSGc1T2dtUGpJMXdRcytJaUlpSWFLUmlBQ2NpR3FEampaZnc4K3dUdU5TcHRXb2I0K2FPRDVKU01jTTN3QWs5SXlJaUlxS1JqQUdjaUdnQXRwWVg0dmVGNTZBVGpWWnRLY3JSK0NBcEJVR3U3azdvR1JFUkVSR05kQXpnUkVUOTBHRXc0TC96TXJHcnBzS3FUUUN3Y2x3RVhvcE9na0tRT2I1elJFUkVSSFJOWUFBbkl1cERhVWNiVm1ZZFI2NjYyYXJOUXk3SEgyT200dDZROFU3b0dSRVJFUkZkU3hqQWlZaDZzZTl5RGRibW5FS3pydE9xYmJ5SEY3WWxwU0xCVyttRW5oRVJFUkhSdFlZQm5JaklCaEhBbjB2eThLY0xlVENLMXB1TXpRc0l4cGFFbVZBcVhCM2ZPU0lpSWlLNkpqR0FFeEYxMDZMWFlWM09LZXk5VkczVkpoTUVyQStiaEdmQzR5QVRCQ2Ywam9pSWlJaXVWUXpnUkVSbTh0VXRXS2s2anBKMnRWV2JqNHNDYjhWUHgxMkJvVTdvR1JFUkVSRmQ2eGpBaVlpdTJGMWJpZi9PelVTYlFXL1ZGdTNsZzQrU1V4SGg2ZTJFbmhFUkVSSFI5WUFCbklodWVBWlJ4TytMc3ZGZVdTR3NWM3NEUHcyNkNXL0dUOGNvT2YvSUpDSWlJcUxCNDc4bWllaUdWdCtweGMrelQrQm80eVdyTmhkQndMTVI4VmdYTnNrSlBTTWlJaUtpNncwRHFSd3Bid0FBSUFCSlJFRlVPQkhkc002Mk5HS2w2amlxTkIxV2JmNEtON3lYT0JOei9JT2MwRE1pSWlJaXVoNHhnQlBSRGVuL1hieUFqUVZaMEJvTlZtMUpQbjdZbHBTS3NlNmVUdWdaRVJFUkVWMnZHTUNKNkliU2FUUmlZOEZaL00vRkN6YmI3dytkZ0QvR1RJR2JUTzdnbmhFUkVSSFI5WTRCbklodUdOWGFEcXhTcGVOMGM0TlZtMEltdzh2UnlYaGtiTGdUZWtaRVJFUkVOd0lHY0NLNklSeHJ2SVNmWjUvQTVVNnRWVnVJbXdjK1NFckJkTjhBSi9TTWlJaUlpRzRVRE9CRWROMTdyN3dRdnkvTWhsNjAzbVFzUlRrYUh5U2xJTWpWM1FrOUl5SWlJcUliQ1FNNEVWMjMyZzE2L0hmdWFYeFpXMkhWSmdCWU5TNFNMMFluUWlISUhOODVJaUlpSXJyaE1JQVQwWFhwUXJzYUsxWHB5Rk0zVzdWNXlPVjRQWFlxbG8wWjc0U2VFUkVSRWRHTmlnR2NpSzQ3MzErdXhycHpwOUNzMTFtMVRmRHd3cmFrTk1SNyt6cWhaMFJFUkVSMEkyTUFKNkxyaGdqZ1R5VzUrUE9GZkJodHJQZWVIeENNTFFrejRhdHdkWHpuaUlpSTdFZ1VSWFIwZEFBQUJFR0FoNGVIM2E1dE5CcHg4ZUpGR0kxR1RKZ3d3VzdYdlpZWkRBYVVsWldodUxnWVBqNCtTRWxKR2REclMwcEtNSGJzV0xpNld2OGJwS09qdytyM3I2cXFDcDJkblFnS0NvS25wK2VRK2s0akN3TTRFVjBYbXZVNnJEdDNDdDlmcnJacWt3a0NmaGsyQ1UrSHgwRW1DRTdvSFJFUlVmK0pvb2kydGpZME5qYmk4dVhMcUt1clEwMU5EYXFycS9IclgvOGFNcGtNKy9idHc0NGRPd0FBa3lkUHhwbzFhK3p5M2g5Ly9ESE9uRGtEalVhRDBOQlF2UGppaTRPNnpyLy8vVys0dWJraE5EUVVFUkVSY0hOenN6cW5xcW9LUjQ4ZVJWUlVGQ0lqSXpGcTFLaCtYZnY0OGVNb0x5OUhRa0lDb3FPam9WQW9ZREFZOE82Nzcwcm5yRisvSHNLVnYvTzFXaTIyYnQwcXRXM1lzR0ZBbjBXbjArR1paNTVCVzFzYkFFQ3BWR0xHakJtUXlmcFhRNmFwcVFtYk4yK0dUQ2JEL1BuemNlKzk5d0lBZHU3Y2lheXNMS2pWYXJ6Kyt1c1cxOXUxYXhkVUtoVmtNaG5lZU9NTnVMdXpXT3oxZ2dHY2lLNTVlZXBtckZTbDQwSzcycXJOeDBXQnQrT240ODdBVUNmMGpCeGwwZDNQT2JzTFJPUWd1Ly85aXJPN01LeitQM3YzSFI1VmxmNEIvRHN0bWZReUlTR0Zra1o2b3lZa2dJSWdLeXNRVUdBRlhZUjFVVUIyc1MvNHcwNnhMQ3E2aUFxeW9yZ3FSYVFLaE40TWFaTkFla0o2Q0VrSTZaTk11YjgveGpuTXpVektoRkJDM3MveitEaTNuenNUa25udk9lZDl0MjdkaXQ5Ly94MGFqY2JvOXNyS1N0alkyT0RRb1VNQXRMM2ZvMGFOUW5HeFljSlJLeXNyT0RvNm1uUjlHeHNiS0JRS0FOb0F1YUNnQUlNSER6YnBIRXFsRWdjT0hJQktwUUlBckYyNzFtZ0Fmdno0Y1p3NmRRcEhqeDZGUUNEQW1qVnI0T0RnME9uNXo1dzVnOXpjWEJ3N2RnekxsaTFEVUZBUU5Cb05MbCsrelBiaE9JNEY0R3ExbXJmTlZCS0pCR0ZoWVRoMzdod0FiVUF0bDhzUkVSSFJwZU56Y25JQWFFY1d1TGk0c1BWWHIxNUZSVVVGQUNBOVBSM0J3Y0dzN2JtNXVRQUFiMjl2Q3I3dk14U0FFMEo2dFY4cWl2RkNlaEthMUNxRGJYNVd0dGdTRmdWdnk2NDlVU2VFRUVMdU5udDcrM2FEYjBBYmdCODllaFQxOWZVQXRNR2FmdSt1dmxHalJtSEJnZ1c4ZGF0V3JlcncraTB0TGJ6bHp6Ly92TlBoN1crLy9UWnZPVHM3bXdYZkF3WU1NQnBVdDdTMElENCtuaTM3K1BoMEtmaXVyYTFGWGw0ZUFNRFMwaEwrL3Y2ZEh0T1p6TXhNYk4rK3ZjTjlkTVA5ZGJadDI0YmR1M2UzdS8renp6NExOemZ0dy8rMHREUzJ2cWlvQ0h2MjdBRUFoSWFHSWpVMUZRQ1FtSmdJSnljbmd4RUhPVGs1V0xSb0VXOWRkSFEwbm5ycXFVN3VpdHlyS0FBbmhQUktLbzdEdXpscDJGU1VBOFBaM3NDZm5kM3hTZEJ3V0lubzF4d2hoSkRldzhQREErN3U3ckN5c2tKaFlTRUxpRjk0NFFWNGVIZ2dMeThQcDA2ZDZ0SzV4R0xEdjRHNkh0ZXVxcXVyUTExZFhaZjJ6Y2pJQUFEV1V3d0FmbjUrYUdpNE9VTE55c29LQW9FQVo4NmNZVDN0QURCdTNMZ3VYU01oSVFIY0gzbGVJaUlpSUJLSnVuUmNSeFFLaGNudlMyTmpJeHVTYm94U3FVMEVxMUtwZUFINDZkT24yZXQxNjlheDEybHBhWmcwYVpKSmJTQzlFMzB6SllUME9sV3RMZmg3MnU4NFYxTnBzRTBzRU9CZlBzRllNbWpJWFdnWklZUVFjbXVHRHgrTzRjT0hBOUQyVnVzQ1F6OC9QNVNWbFdIejVzMEF0RVBGbjN6eVNWNlEzZHpjaksxYnQwS3BWRUlxbGVLUlJ4NjVvMjMvK09PUERkWWRQWG9VUjQ4ZVpjdHIxNjZGblowZDR1TGllUHR0M2JvVlc3ZHVOVGoralRmZWdMT3pNMXZXRCs2am9xTHcyMisvNGVUSmt5d28xM245OWRmWjY3WWpDbGFzV0FFQVdMMTZkUmZ1NnRha3BLU2dxYW5KNkRaN2UzdTR1TGlnb3FJQzlmWDFxS2lvUUhSME5GSlRVMUZmWHc5TFMwdWp3OXg5ZlgxdmQ3UEpiVVFCT0NHa1YwbXV1NDZGcVJkUXBtZzIyQ1l6TThjWHdTTXh4dEhaeUpHRUVFSkk3MlpwYVFscmEyc29GQW9NR3phTTE0TU1BRWxKU2F6bk5UQXdFSGw1ZWNqTHkyczNZL2ZhdFd1N05PeTdyYnE2T3J6ODhzdW0zOEFmenB3NWcrcnFhdDQ2M1pEMXR2Ujd1UFB6ODFGU1VnSUFzTE96ZzYrdkw5TFMwZ3pPQmNEb3VxNXNBOUR1a0g0ZC9mbmxuVGw1OGlRQXdNTENBbXZYcmpXWXorM3Y3dytwVklxaFE0ZkN5OHNMSVNFaFNFaElBQUFFQndmVFVQUDdFQVhnaEpCZTQ3dlNLMWlSbFlKV0kzUGp3bXdkc0NVMEV1NVNLdFZCQ0NHazk5cTBhUk5LUzBzQjhBTkYzZHp0Z1FNSG9xcXFDaWRPbk1DSkV5ZmFQVTlTVWhLU2twSUFnQmVBaDRXRnNkZkdTbUoxaFZnczVwM0hHSmxNeHJKNlYxYmVITEhXMnRxSy9mdjNkL2xhK2dHNGZrLzZuVWhNMXRyYXl0Nmpob1lHbkR0M0RxbXBxWEJ3Y01EQ2hRdDUrNTQrZlJwTlRVMElDQWpBZ0FFRElCQUlrSitmait6c2JBRGEzdTU5Ky9heC9jZU9IUXRuWjJmTW1UT0hsLzA4SnllSFRUdnc4dkppODc4blRKaUFXYk5tM2RiN0pYY0dCZUNFa0h0ZXEwYURmMldsNFB2U0swYTN6M0ViakhYKzRUQVgzdm84TUVJSUllUnVxcTZ1TmpvZldiZk95Y21wMitkV0tCUzRldlVxVzlhZmczd3JidHk0QVh0N2U5NjZsMTkrbWZXdTZ5Y1IyN3QzTDI3Y3VNR1c1ODZkaTdGangvS08xZDlmRjRCZnZYcVZQVkRRTjJQR0RNeVlNUU5LcFJKTGx5NWw2emR1M01nQzI2YW1KaXhmdnB4dDY2eUgrK3JWcTRpTGkwTjhmRHhXclZvRm1Vd0doVUtCblR0M0F0Qm1SVmNvRkx5SEFDZE9uR0M5ODFPbVRNSFVxVk41RDFES3k4dFJYbjZ6VkdwUVVCQ2NuWjBOU3BucHp4Y1BEQXpzc0oya2Q2SUFuQkJ5VHl0VE5HTmg2Z1VrMTEwMzJHWW1GT0tkSVdINHE0ZlhYV2daSVlRUWN1ZEZSVVYxcVk2MS92eHhIWTFHWTNLeXNhNVFxOVZkM3RmS3lnb3ltUXpWMWRVSURBdzBDTDdienRmV0JlQjc5dXd4bU9kOXUrelpzNGNGK3lkUG5zU01HVFBnNU9RRU56YzNsSldWUWFsVUlpMHREU05HakFBQTFOZlhzMUVMQURCa2lEWVBqYWVuWjd2WEtDNHVOcGd6djJuVEpwWVYzZFhWMWVDaEJyay9VQUJPQ0xsbm5hMnB4S0swMzFIVjJtS3d6ZFhjQWwrSFJtS1luV24xVFFraGhKQzJNakl5Ymx0Q3JoVXJWaUFnSU1Day9RSGc4T0hEck1jVnVObHJXMU5UZ3hkZWVLSFQ4N1F0bTNXdm1EeDVNdWJNbVlPRWhBUmtaV1VoSnllSGwxVE1XQUNlbFpWbHRQZjdkb21Pam1iWE8zdjJMS1pPblFxeFdJeVFrQkNVbFpVQjBBN3gxd1hnbVptWjdPR0FtWmtaZkh4OEFHaEhLOGhrTXJ6ODhzdDQ3YlhYQUdnZm9NeWZQOTlvM1hZQXJKZTh2THljOTZBbExpNk9KYTR6Tm1xQTlCNFVnQk5DN2trYkMzUHdYbTRhVkVhZWRrYzZPT0dya0VqME16Ty9DeTBqaEJCQ2JpK080d3hLalczZXZCbC8vZXRmb2RGb09peC8xUkZMUzh0T2gxOEQvQ0hnSzFhc3dLQkJnMHkrMXB0dnZ0bHVvcktMRnk5aTU4NmR1SEhqQmhJVEUvSEtLNi9BMWRVVmdHRnZ1a2drZ2x3dU4vbjZwdEMvcGxBb1JHQmdJT3p0N1hIanhnMDBORFRnNHNXTGlJcUtRa2hJQ0g3NzdUY0FRSHA2T2xRcUZjUmlNZExUMDlueGZuNSt2TXowYytmT2hibTU0ZmNWc1ZnTW1VeUdtcHFhRHV1K2svc1BCZUNFa0h0S2sxcUY1ZW1KMkZOUllyQk5BT0J2QTMzd2htOG94RjNNUGtvSUlZVDBOZ2tKQ2J6RVpRQVFIeCtQbHBZV0xGcTBxRXRCdExFaDZQb3VYNzZNeTVjdnc5blpHZDdlM2hnd1lNQXR0MXRmMnd6dCtqUWFEWnNIM3RUVWhBMGJObURGaWhXd3RyWTJ5SVl1RW9uZzQrT0R1TGc0Mk5yYWRya211U24wcnlrU2lTQVVDaEVaR1lsRGh3NEIwTTd2am9xS2dyZTNONlJTS1JRS0JSUUtCYkt5c2hBVUZNVHFud1Bhek9VNkJRVUZ5TXJLd3VYTGw5bTZ3c0pDN05xMUM3YTJ0bGk5ZXJYQjV4UWRIYzFlYXpRYW5EOS9IZ0RnNXViR2hyVDM3OSsvaDk4QmNpZFJBRTRJdVdma056VmdRZXA1WkRZWS9uRzFGSW54WWNCUXpPamZzMThRQ0NHRUVIMysvdjVZdVhMbFhidStXcTNHcjcvK2FyQmVLQlJDTHBmanBaZGVhcmV1dENuUzB0SncvUGh4QU1ERER6L2M0d0Y0UnlJakk1R2JtNHZUcDA4RDBDYWUyN1JwRTVZdlg4NExoZ1VDQVFRQ0FSdlNQWFBtVEh6enpUZThjK24zMXV0Nzdybm4ycjIrN2hpWlRJYlZxMWZ6SGhib0VxdEZSMGV6QUx5Z29BRGw1ZVZ3ZFhWRlFFQUFrcE9UQVFDWExsMkNvNk1qYW1wcTJQSDZBWGhKU1Fuck1kY3BLeXREV1ZrWlhGeGM4TkJERHhtMFRiL3NXRXRMQ3d2QUF3SUNLQXY2ZllJQ2NFTElQZUZ3WlRtZXYzd1J0U3Fsd2JiQkZsYllFaGFGUUd1N3U5QXlRZ2doNU00NWNPQUFybDI3QmhzYkcwaWxVdFlUSGhzYmk2U2tKQXdZTU1CZ2VIcDM1T1hsc2RjZUhoN3Q3dGZSM1BpUWtCQmU1bkY5K2pYR2pRWEpzMmZQUm01dUxwdnpuSjJkallNSER5SXlNcEx0bzB2QVptdHJpMUdqUmlFeU10SWdBTzhKOWZYMTdMV0ZoUVVBd05uWkdZTUhEMFpCUVFFQTROeTVjNWc1Y3lZQ0F3TU5BbkFkTnplM1c4cFNEd0RmZnZzdGU2MC9ORDBqSTROdHM3T3p3N1JwMDI3cE91VHVvUUNjRUhKWGFUZ09IMTNKd1Bvcm1kQVltZTg5WHRZZkc0Tkh3RTdTdlZxbGhCQkNTRzlTVkZRRUFCZytmRGh2YnZIRWlSTVJGUldGNnVwcTFpT3NrNXVieTRMeXlaTW53ODNOalcxck82UWJBT3JxNm5oSndMeTl2WHYwSHJwQ0lwRmd3WUlGV0xObURUaU9RMHhNRE1hUEg4OExodlZyZ092M0RPdVR5V1RkYm9NdXk3aCtXVFE3dTVzUCswZU9ITWtDOEFzWExpQTJOcGJORHc4S0NrSndjREJPbmp6SjltOWJHejBtSmdZeE1URzhNbWk2Skd6dE9YdjJyTkgxdXA1ekFIQnhjYUVBdkJlakFKd1FjdGZVcXBSWWNpa2VSNnV1R213VENnVDQ1MkIvdk9RVkFDSE45eWFFRU5KSGhJYUdJalUxRmFOSGorWUY0THFFWnJtNXVSZzFhaFErK09BRE5uZjR3dzgveEprelo2RFJhRkJiVzR2WTJGaWNPM2NPaHc4ZlJrTkRBNktpb25qMXB1UGo0MW5XYm9GQXdBdDAyNUxKWkx5a1l2cDBQZHpkTlhEZ1FNeWFOUXZ1N3U2c2RKZitjRzc5ZHJYWEJ2MGUrcXFxS2h3K2ZCalRwMCtIcGFVbGI3K1NraExJNVhKTW1UTEY0Qno2YzdEMUEvcGh3NGJoNTU5L0JzZHhxS3VydzZWTGx4QWFHc3JxcDdlMHRHRHo1czFzLy9EdzhDN2ROK25iS0FBbmhOd1Y2UTIxV0poNkFWZWFHZ3kyMllvbDJCQTBBZy8zYzcwTExTT0VFRUx1bnNEQVFBd1pNZ1FEQnc0MDJKYVltSWlmZi80WjhmSHh2UFUyTmphczkzWElrQ0dvcnE2R3ViazVHOTZkazVNRFB6OC9BTnBoemJxNTM0QTI0L3JYWDMrTjU1OS8zbWkyN2tXTEZuVXJDM3BYUGZqZ2c3eGxwZkxtVkxTT0hneTBwVktwOE9XWFg2S3dzQkRKeWNtWU4yOGVlMDhPSGp5SWZmdjJRYVZTb2JXMUZiR3hzZXc0anVQWXFBTUF2TkVEOXZiMjhQUHpnMGFqUVhSMHRFRTV1WXlNRERiQ3dON2V2c3Z2VTJOakk3S3pzeEVSRVdHd1RUL0JYa3RMQ3l0Rk5tSENCSm9EZnArZ0FKd1Fjc2Z0dmxxTUZ6T1MwS1EySEJibloyV0xiOEtpNEdWcGZSZGFSZ2doaE54ZE1wbXMzVURyOTk5L0I2RHRKVzhiaEM5YXRBZ0NnUURuenAzRHlwVXI0ZVhseGJZbEp5ZXpBUHpZc1dPb3Fxb0NvTzM5NWpnT09UazVlTys5OXpCbHloUmVFckZiMFZFWnNvN1UxdGF5MTJabVhaOSt0bVBIRGhRV0ZnTFF6dW5XRDk0NWptT0I4cUZEaDJCalk4TVNvQlVWRmZHU3NObmIyNk82dXBvdFAvSEVFNnozdlcwR2R2M2E1TDYrdnJoKy9UcGJ0clcxaFVRaU1XaG5jWEV4M256elRRUUdCc0xXMXBaOUZvQTJNMzFRVUZDWDc1bjBUaFNBRTBMdUdCWEg0ZTJjVkh4VmxBdkQyZDdBVkJjUHJBOGNCaXNSL1dvaWhCRFNkeG5MU0Y1U1VvTDgvSHdBd05DaFEzSHg0a1cycmJTMEZPN3U3dUE0RGlrcEtlQTREbmw1ZVpESlpLaXVya1pxYWlybXpKbURrcElTL1BMTEwreTRXYk5tSVM0dURsVlZWYWlvcU1DV0xWc01ydnZsbDEvQ3pNeU1EV0hYYURUZ09BNGFqUVpxdFJvcWxRcWpSNDgybUpQY1VSa3lRQnNrcDZlbnc4TENBaEtKQkVLaEVEVTFOZGkzYngvYng4YkdwZ3Z2Rm5EOCtIRmVyMzVzYkN6dlFjSWpqenlDdXJvNnRzK09IVHZnNk9pSW9VT0hJakV4a2UwbkZvdHg3Tmd4bys5RFp5NWV2TWo3VEpZc1dZTFEwRkFBMnA1c25aSVNiWm5WOHZKeWZQSEZGN3dhNUJzM2JzVGt5Wk14Y3VSSTlPdlhEeUtSQ0ZGUlVRQ0F3WU1IQTdqNU1NRlljRTk2Qi9xV1N3aTVJNnBhVy9CTTJ1ODRYMU5wc0Uwc0VHQ0ZUekFXRHhweUYxcEdDQ0dFM1B2a2Nqa0E3UkJwTnpjMzNoem5OV3ZXd05IUkVjM056YXlYMXNQREF5Tkhqc1N1WGJ1Z1ZxdFJXMXVMbkp3Y05zVGIwOU1URHo3NElJS0NnckJod3dhRHV1TTYrajIwN1RFMlhMNHpGaFlXMkw1OWU0ZUJlbGZPbTVDUWdCOS8vSkV0eDhURTRPR0hIemJZYi9iczJleGhCTWR4MkxKbEN5d3RMWGxKejBKQ1F0RFkyR2ppblhRdU96dWJ0eXdVQ3RIUTBNQStLMmRuWjF5N2RnMUtwUko3OSs3RjNyMTdJUlFLV1pDdDBXZ1FIeCtQTFZ1MmdPTTRTS1ZTZlBMSkp6M2VUbkpuVUFCT0NMbnRrbXF2WTJIcUJaUzNOQnRzazVtWlkxUHdLTVE0OXJzTExTT0VFRUo2aHlsVHBzREh4NGNGaU1PSEQyYzk0a3Fsa3BkSURBQ21UWnNHVDA5UGhJV0ZvWC8vL2dDQWNlUEc0ZFNwVTZpcHFjR0NCUXNnRUFqZzR1S0NWYXRXNGRTcFUwaEtTa0pwYVdtbnZkZjZCQUlCUzZDbXI3TXlaR0t4R0g1K2Z1ekJRbHRTcWRSb25leTJNak16V1VLNXNMQXd6SjA3dDkxMkxseTRFR3ZYcmtWNWVUazRqa05OVFEyaW9xSnc1TWdSQU5yMzU4Q0JBNTFlMDFTdHJhM3N0VXdtdzhLRkMyRnVibzUzMzMwWFVxa1VMNzc0SWs2ZVBJbURCdyt5ZTlGb05MeWVjMzMrL3Y0OTNrWnk1MUFBVGdpNXJiNHR6Y2ZyV1hLMDZ0V3kxQW0zZGNEbTBFaTRTeTJOSEVrSUlZUVFmYnA1M0FBd2Z2eDRpRVFpSkNZbW9xRkJtOUJVS0JUQ3lja0pZOGFNWVVPdzlZZHhDNFZDekpvMUN5S1JDTTdPem15OW1aa1pIbnJvSVJid0twVktLQlFLS0pWS3FGUXFxRlFxcU5WcWFEUWFOZ1JkOTU5SUpJS1ZsVldIN2RhVit3TDRpZFc4dmIwaGw4c2hGQW9oRW9sZ1ptWUdHeHNiZUhwNll0S2tTWEJ4Y1RFNGx5NVJuTzcvOCtiTmc3bTVPVXBLU3ZETU04L3dzcjIzSlpWS3NXalJJbnorK2VkNCt1bW5XZmsxVjFkWEpDWW1JaUFnd0NEUldrOFlNMllNRWhNVG9WYXI4ZXl6ejdMM0t5b3FDbDVlWHJDM3Q4ZTBhZE1RSGg2T0N4Y3VvTGk0R0EwTkRWQ3BWTHg1OUxyWGJjdWRrZDVGd0hGR0N1OFNRc2d0YXRWbzhGcG1NcmFYRlJqZC9vVGJZS3oxajRCWkIzOG9DZW1xYVZOVzN1MG1FRUx1a0QzNzMrdnhjMlprWkxCeVZ2NysvbGk1a242bjlEWXFsYXJkVW1WdGFUUWFnMERkMkxxZVZGZFh4K2E3NnpRMk5zTFMwckpieWVySXZVL1F6Z2RMUGVDRWtCNVhwbWpHZ3RUelNLbXJNZGhtSmhUaVhiOHdQT1h1WmVSSVFnZ2hoQkRUZFRYNEJtQTAwTDZkd1RlZ3pZcmVWbWNqQjhqOWlRSndRa2lQT25POUVvc3UvWTdxVnNONVM2N21GdGdjR29taGRvNTNvV1dFRUVLNlN5QVF3TkhSQnRYVmRVYTNXOXRZb0tIZU1NOEhJWVFRUGdyQUNTRTk1aitGMlZpZGV3a3FJek5ib2h6NjRhdVFVWEF5TTc4TExTUEVkRC91ZkFOU3FiWUc3ZTBZNHY3WXJIR3d0N2VHUnNOaHk5YzNrLzVZV1VsTlBoZkhjV2hxNGovMHNyS1N3czdlR2k0dURuQnpsOEhOelFtdXJvNTRmKzMvb0ZCb0V3SXRlWDQ2eGo2Z25VdDQrTkJGYlA2cVo1SVBXVnRid0M5Z0lBSURCK0ZTMmhVa0orV1lmQTVYTnhtKytPb0Z0dHpaWjZBL0xQbWZ6MytHSy9ubEpsK3p0N0N6dDhLVGY1M0Vsci9mZGhRMTErdnhweW1qY08zYURTUmV6T3IwSFA5NFlTWjd2WDFiSENvcmIzUzQvNlNIaDJQUjRxazRmKzR5OXU0NWg4eU1JZ0NBek1rT3MvL3lJTVpQaU1ESzE3NUdWbVp4TisrS0VFTDZCZ3JBQ1NHM3JGR3R3dkwwUlB4YVVXS3dUUURnbVlFK1dPVWJDakhOY1NMM0FmM0F2Q3NVaWxiTW52bVd3ZnJ4RTRiQzNjTUpHbzJHRjRCdi8rbi9URzVUZFhVZEZqeTFEZ0tCQUY5OC9RS2NuT3dnRm91TTdoc1FPQWpKU1RrWU5zSVBreWFQMExheHVSVzdkcDQyK2JyR2VIcTVZdjJuUzlpY1J0OGhIdDBLd0R2aTd6OFE3Z1A2b2I2dUNSbnBoYWl2YityeXNRNE9OckIzc083UjlnQmdBWC9iQndjOVJmOEJoRWdvd3NSSnc5bnl2bC9QWStpd0lWajAzS1BnT0E1ZmJkcVBBL3N1ZEhpKzhST0dzdGUvL25LdXd3RGMxdFlTVDgxL0dDS1JFREZqUWhBUzRvVkZmL3NJYXJVYTZ6OVpBanQ3N1REYVpmK2NpWDhzM1FDVlN0M3V1UWdocEsrakFKd1Fja3Z5bXhyd3RQdzhzaG9OaHlWYWlzVDRLR0FvWXZzUHVBc3RJNlR2NFRnT0xTM0tkb052QUFnSjlVUjJWakdXTHB2TzFra3R6TEIxMjJ0RzkvOWwxeGw4cy9sZ2w5dHdKYjhjUlVYWE1HaVFObnR4YUpnWG5QclpvYXF5dHN2bjZNemtLU1B4NFBnSUFNQkx5emVhRklCUGVUUVNqODkrb01mYW9uTW5Fd0VxRlB6UkRpS1JDSjZlL1NFUUNDQVFDTERvdVVkaGJXMkJuLzUzSENLUkVBTUgzY3drM1oyUkFjOHRuUTVyR3d1Mi9PMS9mME56czdZTlAvOTBBbi83K3hRQWdNZUFmbmg2NFovdzFhWjkzYmt0UWdqcEV5Z0FKNFIwMjIrVjVYais4a1hVcVpRRzJ6d3RyYkU1TkJLQjFuWjNvV1dFM0JrM2JqUzB1ODNlL3RaNldXdHJHN0h0djRjNzNHZnBzbGlEZFJWWHI4UGQzUW4xZFUxd2NOU1dIMUtyMVBobXl5RVVGVmFndExRS3I3L3hKQndkRFJNQ0dkTzJXSXFwR2FnRkFnRTJiMzJsMC8wNkMyQjloM2dnSjFzN3lzYkRveDliWDFaYVpWSjc3clNteHE3WFU5WW5FQXBnWVdGOHlrNXpjeXR2V1NJUjRlc3Y5Nk8ydGhIem5wb0lBSmcrSXdaeFI1T2dVV3Z3OFlhbGJGOVRIeFE4Tm1zY1JrY0hzZVgweTRXSU81TEVsdmZ2dllBSEhneUhqNjg3QU9EUFU2TlFjT1Vxamh4T01PazZoQkRTVjFBQVRnZ3htWWJqOEdGK0JqNHV5SVRHeUh6dkNVNzk4Wi9na2JBVFM0d2NUY2k5NiszM0ZpQXMzTnRndlM3b1BCYVh4RnYvMTdscjJqMlhzVURWMXRZUzIzN2dCMEJDb1pEdHF4OGNOVGUxNE1odkhRY3h4Z0x3dGU5dGgxcXQ0YlZCcVZKajc1NXprRWpFV0xscUhnS0RCbXV2MGR5QzQzSEp2T01sWm1JOE5IRVlCQUlCV2x0Vk9Ib2tzY00yM0NrZnJuOE95VWs1K083Ykk2eEh0NkcrR1dxTkJsSUwvcFFBY3pPSndicldGaFUwR3MwZGE2L09YMmE5MDYzak9ocktyaHZwWUc2dS9SMnIrLy9QUDU2QVJzTmgrb3dZckZxNUJkVlZ0WEJ3c0RGNmpxNFlGUm5BQW5vQWFHcHF3ZnFQZnVZOWxORm9OUGozaHo5aC9hZExXVHVlV3pJVmxaVTNrSktjMisxckUwTEkvWW9DY0VLSVNXcVZyWGp1MGtVY3E3NXFzRTBvRUdDNXB6OWU5QXlBa09aN0UzSkx4R0lSUEwxY1RUNU9GM3diNCtQcmp0QXc3UU1HanVQdzhVYzdjT0Y4T20rZkJYOTdoTTNmL243YkVaUVVWN1o3dnVycU9paGJWU2EzRWRBRytqS1pZUy84eWxYek1HQ0FNNzdmZHRSZ1c4UlFYeFFXVkxCQXo5ckdBai91ZU1OZ3YzVWZMVEpZdDJybEZzaFQ4dkRkdDBmdzNiZEhPbXpiWCtaT3dKd254clBsLzM3ekczYnRPTlhwUGQxSnpjMHQ3SDB3TTlQOVg0eUVpNWxvYUdqR3NPRkQ0T3JxaUl6MG9tNmRmMVJrQUY3NTExL1l6d0xIY2ZqODA5MjRWbUZZWHJLMHBBcGZmUDRyUyt3bUVvdXdjdFdUV0x0NmU1Y1N3aEZDU0Y5Q0FUZ2hwTXZTRzJxeFFINGVCYzJOQnR2c3hCSnNDQnFCU2YxTUR4Z0k2YTFNSFk1dENxZCtkcnlod3owaEk3MFFHejdlaFgrKytCZ0VBZ0grOWZyY0R2ZC9ldUdmOFBUQ1A3V2JTTzdEZGY5RCt1WENiclVsTUdnUTFyei9kNFAxam82MmNIV1RRZDJtdHpvN3F4Z3ltUzBxcjNXY3JmdFdPVGpZWUZwc05GdXVxYW5IL3IzbmIrbWNwdjZjN04xekR2dmJTYUltRUFqZzVHVEhlOUR5MVB5SDhmZm5Ia1cvZm5Zc1lBYUFDK2ZUdXhXQXg0d053UXN2UGc2UlhpNkJINzZQdzVuVGFlMGVjeXd1Q1lNOSs3UDN6c3hNakJXdno4VW42M2ZpMUFtNXlXMGdoSkQ3RlFYZ2hKQXUyWFcxR0M5bEpLRkpiZGpiNVc5dGl5MmhVZkN5N1BuTXdvVGNTZSsrOVMyRUlpR0dEL2ZEeTYvTllldG5QNllOUHRVcURVWkhCM2Y3L0hWMVRXeVkrWDgyTFdkWjBHTWZOVDN6dVRFT0RqYlkrcDFoTWpXcDFJd0ZnWjk5dWh0TmpRcFlkcVBjR1FEZTNONmFtdmJud0hlbXBxYkI2RHhoV3p0dFJ1MGJiYzc5Nmt0Zll1QWdaOHoreTNpRFkzclNvc1dQOHVaZWIvbjZJRnBhRFBOYzNBMXZ2ak1mUWNHRFdZKzN6c0JCemtiM0h6alErUHIyQ0lWQ3pQdnJSTXg4YkN4di9hRUQ4Zmp4aCtPZEh2L041b1BvMTg4T28yTzAvMGJFWWhGZWZIa1dBZ0lHWXZOWEJ5ZzdPaUdFZ0FKd1FrZ25WQnlIdDNKUzhYVlJMZ3huZXdQVFhEeXdQbkFZTEVYMDY0VDBmcTEvREtjZU9zeVh0MTdSSnVtVlR0czU0ZnIweXp4MXgvWHJkZmo0b3gyOGRXKy90d0NBdHAzdnZ2VXRXNjlVbWpZTS9JZnY0eUF4Nnp4SHcxUHpKL0dXaFVJaHdzSjkyTEwrNjF0bFoyZUYydHBHMk50YmdlTTQxTmJ5QTNDTlJvUGk0a3JlSFAyRjg5OW4yZFY3b2c3NHc1TkhJR3IwellSakdvMEc0eWRFc0I1Y016TUpXbHRORDhaTFMweExGTmRSY3IrMndiZStwcVlXbEpaVW9xUzRFc1hGbFNncXJERHB1c3YrT1FNUFRvamdyZHUzOXp5KytxSnJXYzA1anNPSEgveUVmMG5FR0RIS242MS81TStSS0Npb3dHOEg0MDFxRHlHRTNJL29Hek1ocEYyVnJTMTRKdTBDTHRRWWZua1VDd1JZNlJPQzV3YjVHam1Ta050THJkWWdKN3NFOHBROHlGTjZOdEdUVkdyR2V2QjBQRHo2b2FURWNDNzBKLy9lMmU1NXVoT0E2dzhmYm0xUlFaNlNaM1EvalVaamRKdGFyV2JCbnJXTkJleis2RTNtT0E1bHBkVUFnTVpHQlk0ZVRvUlEySG1laHJZQnVFQUFPRHZiZCsxbVRDUVVDbUZ0YlFFek13bHFydGREb3pGODVCY2U3ZzJyUDNydVMwdXFlclMwV1dEUUlEeno3SjhOMmhReFZQczdidklqSXpIN0x3L2k3VGUrTlRtNFg3eG92Y250Y1hXVEdhd3JMS2phOUMvRkFBQWdBRWxFUVZSQXhGQmZYTDllQjNOek0vWmVISXRMd25mL1BZTHE2anFZbTB2ZzQrdU95NWNLQU1Da0pHeTdkNTNHcUtoQVdGcmVIQUh3NTBlajhPZEhvMHh1UDhkeDdPYzVLVEViaHc5ZE5Qa2NoQkJ5UDZJQW5CQmlWR0x0ZGZ3dDlRTEtXNW9OdGptWm1XTlR5Q2hFTy9RemNpUWh0MGR4MFRYSTVYbVFKK2ZoMHFVcjNTN3YxSmx4RDRZYmxILzYrTE9sK1BHSDQ5ajVNejhSMTFmZnZOd2oxL1R5ZGtOZzBDQ2NQM3VacmJPeWxpSjJSb3pSL2NWaWtkRnRSNDhrc1dCdjFWdC94YkRoUXdBQUxTMUtYaEQ0Nm9vbmVLV2w3aFZPL2JSbEM2dXFqQWZXbFpVM2tKYWFqNUJRTDF5TXoreXg2dzcyN0krVnE1NkVSR0w4YTFIc3pER1l2MkF5QUdEMXVtZXcrcDN2a0phYTMrWHpTeVJpTEg1K1dwZjNiKy9Cem82ZlR1TEhINDZocWFrRkw3dzBDK01lREFPZ2ZTQlZYVjBIQUhoMDJtZzgrZGRKU0U3S3diYXRoM0g5ZW4yWHIxdFlVSUVObit6Q2MwdW1vYXJ5QnJ5ODNicDhiRnRKaVRrb0thN0UySEdoK1BpakhRYmw3THJMeXU0cUZpMHlUTEozcTVxYWJ0YVNyNmd3YmVRQUlZU1lnZ0p3UW9pQi81Yms0Lyt5NVdnMVVySW53dFlSbTBNajRTYTF1QXN0STMzSjlldDFmL1J3NXlFMUpZOEZHTGVUVUNqRWpKbGpETlpMSkdMTWUyb2lnb0lIODlaM3B6ZFlKck9GN3hBUFdGdGJzR3V1LzNRSkFQREtOdG5ZV0dMK3dqOFpQWWRZTERLNkxTa3hCL1gxVFhCMWsvR0cwWnViUy9EbU8vT3gvcU9mVVh2RE1JbGlWNm5WR2phSFhTUVNndU5ndExSWFpGUWdMOEhiN01mZWFuY1l2ejRMQ3pOY09KK08rdm9tbzl1TENxL2gvMVpzUWN5WUVGUmV1MkZRYWt6SFdCbXlGb1hTYUJEbzQrdU90OTU1bW4wZUFLQlNxU0hXUzBDbS96bGJXcHJqamJmL2l2VWYvb3l6Wnk1MWVrOEFJQklMVFJvUjBWNEFydisrMU5UY0RLeWRuTFFQTG1ReVd6dys2d0VBMm96eG1SbEYrTzJnYVQzUDU4NWNRbkppRHA1ZU9QbVdBdkRtNWhacytmb0FkdTQ0aWRyYTd2L010U1VVS05IVTFQblAwcTFvYVdtNXJlY25oUFJ0RklBVFFwZ1dqUnF2WmFiZ2g3SUNvOXZudW50aWpWODR6SVRDTzlzdzBpYzBOYlhnY3RvVnBLVGtRcDZTaDVMaXloN3JOZXVxaVpPR29iK3JvOEY2M1hEYVkzSEpDQWdjMU8zenR3MU0yeEtKZXViZjFzekh4L0tHc3dzRUFrUU05Y1dINnhkajlkdmY0Yk5QZHVHelQzWjFlcDd0UDdXZkhDNDZKaGd2dkR3TGRiVk5LQyt2eHFzdmJicmxkcGVWVldQTnU5OERNRDRFR3dEczdhM3gwcXV6T3p5UHNUSmt5eFovaXNJMmM2SkhSUWJnaFpkblFTcTlHYXhuWnhVak83dUVOK3g2MDhhOWFHNXV3Y3pIeHdIUVBwQjUrYlU1c04yNEZ3ZjMvOTYxbSt0aCt0bmdYVjFsRUFnRWVQNmZNOWlEaDZ0WHIyUFhqbE93c2pMOVlXbHpjd3QyN1R5TkU4ZFRBQUIrL2dQWkNBQUErUEtMdlVhSDRiLzE3dE5zam5xTFFoc2szOG9ESDBJSXVSOVJBRTRJQVFDVUtwcXdJUFVDNUhXR05WN05oRUtzOWd2SFBIZlB1OUF5Y3I5U3E5VEl5aXBHU3JKMkhuZE9UaW5VM2NpUzdPaG9pK3ZYZTZaM2ZNcFViZEJWWDk4RXFkU01EVWxlKzk1MmpCanBqMU1uNUZqeS9IUzIvN1FwSy9IVS9Fa3NNTk92RjIxbUpzWS9YbmdNTlhwRGdOdnIyYzNNS0VKR2VpRmtNanUyTHZGaUZ0NSs4MXZlZnJwRVkrMlZCUU9BQVFPZE1lRWhmbThyeDNIZ09BN096dlo0NjcybjJkendXekhZeXhVQ2dRQjI5bFlvTHI3VzRiNGJ2MXlPOXA2bFZGWFc0cFVYdjdqbDlwaENLQlJpemhNUFl0YWNCM2tQS3NyS3F2SHVXOXN3emNqdy9tKzNIa1pMaXhKUHpIc0lnUGFoeHJPTHA4TFcxZ28vL25ETXBPdnJSaEhvU0MzTWpOWXo3MGo1MWV2c3RiT0xQZVkrK1JDYnI4NXhIRDVkdnhPdHJTcFlkZk9qdmxwK0hWZkx0ZGR3OStCUE4wcEx6VWRSb2VGbkx0SjdPS3RRM0o3TThjMU5qbmhtMGVUT2R6UlJVVkVSVHA4K0RRQndkall0ZXp3aGhKaUNBbkJDQ0U1ZnY0Wm5MOFdqdXRWdzJKMmIxQUtiUXlNUllXdllLMGlJS1RpT1ExSGhOY2hUY3BHU2tvZkxsNjUwYVZoeVc1YVc1Z2dLOFVSNHVBOUN3N3d4Y0pDelFVRFRYVlhYYm1EUUlCY2MyUGM3cHNWR1EvSkh3dWtMNTlOeDRYeTYwV1BpTDJTeUFQemhQNDNBbmwvT3dzSEJHcSt0ZUFLK1F6d0FBSmZTcnVEQytYVFUxamFpcWFrRkdaY0w0QmN3RU5iV0Z0Qm9OS3ozZU9yMG0vV25LeXRyNGVjL3dPZzFoVUlCYjF0cml3cFhycFJESUJCZzhkTHBFQXFGdUh5cGdBMlpiMmxSWXNkUEovR25LYVB3NmZxZGVPdmRwMi9wZlFLQW9LREI3SFdxdk9QNTBJNk90dTF1MDY5bmZTZjA3KytJWmN0bkdrd25LQ21weE92LzJ0emhjT2tmZnpnT2pZYkR2S2Ntc25WUHpKc0FXenRMZkwxcC94MGRzVkZTZERNQUZncUZlSHoyQTJ4NXgwOG5XUksybmpCNGNIL2U4clVLdzFyc1FxR1FWemU4dWZuMkRPTld0VnBoOHVTZUQ4QXpNakpZQUM2VmRxOUVIeUdFZEFVRjRJVDBjZjhwek1icTNFdFFHZm5pT05xaEg3NE1HUVVuTTNNalJ4TFN1YXJLV2had3A4bnplZk5XdTBvc0ZtR0kzd0NFUjNnak5Nd2JRL3dHOU5oUTdiWUtDcTRpT05RTEIvWmR3TFRZNk00UEFKQ1pXWVRTa2lxNGV6aWhmMzlIL09PZk16RnMrQkJZMjl3Yytoc3pOZ1FYenFlanRLUUtjMmUvQzQxR2cvOXNXczZiZHd6dzZ6WlhWdDdBK3g4OWEvU2FabVlTM3JiU2tpb3NYclFlRW9rWVh0NnVBSUNqaHhONVFlYU9uMDdpeExFVU5EWTI0N05QZHdNQUJnMXlBYUF0WXpab2tBdUdqZkFEb08zSjEvWFdTeVJpZ3g1elcxdExEUEh6WU1zbG5mU0E5NlNhbW5xakQxeTZVb2JNMzM4ZzNsNjlBT2JtL0ZKZWVibWxlUHVOYnpzcy82WHo4NDhuSUpHSWVQWEkvL3hvRkNRU01mNno0UmRUYnVXV1hMdDJBNDJOQ3BZSlhTYzVLUWZmYnp2YW85ZlM5YXdEMnFIdENvWGhnek9wbFArZTNxNEFuQkJDZWpzS3dBbnBveHJWS3Z3elBSRjdLMG9NdGdrQUxCcm9pOWQ5UXlBV2RGNnFpQkNkeGtZRjBsTHpJVS9XQnQzbFpkVW05d29LQkFJTUhPU01zSEFmaElWN0l6allzOTFrV3oydHVLZ1N2LzV5dGt1Qm1MN2R1MDVqNmJKWUFHQ1pxUUdnNW5vOXZ2NXFQODZjU2dOd2N5aDRlOElpYnRiVkxpd3dQUk56YTZzU1NRblpDQTN6eHRremFmakhDelBaTm83am9GS3JzZVQ1V0NRbFppTXBNWWUxdWJTa0N1cy8rcGtGNE9ibUV1emFrWUJGaTZmaTRZZUhvNzZoR2YvYmZveTFmZXdEWVJEcURUZWVQaU1HNTgrbEcwM0lCblE5Q2R2dGxwMWRnb3owUW9UcnZjOFh6cWZqM3gvOGhKYVdyZytaM3Y1ZEhDd3N6Tm1JaGVibUZoeVBTKzd5OGZvUEMyN0YxYXZYNGEyWEtPM0tsWEs4di9aLzREZ09FeVlPUTJseEpTb3FES2NWbWVLaFNjUGc3dUhFbGkrbFhqRzZYOXZLQVUxTkZJQVRRb2d4RklBVDBnZmxOVFZnZ2Z3OHNob041ODFhaXNUNGQrQlFUSGN4UHZTVkVIMUtwUXFaR1VXUXArUWhKVGtYZWJsbDdRWmhIWEhxWjZjTnVNTzhFUnJ1WlZMdDRwNlVtVm1FM3k4WUgycmVrV05Ia3pCMVdqUUdEcnJaZ3kxUHljUGExZHU3WEM3Tnk5dU5aZHZtT0E0WjZZVnNXMVZsTGRaLzlMUEJNZSt0L1p2QnVvU0ViQlFXVmhnTktNZU1EVVhNMkJERWpBM0JqejhjNTIzTHlTNUJxandmV1psRnVKSmZEbmNQSjVTWFZVTWtGc0hlM2hwQndZTnhLZTBLUkNJaEhwMDZtbmZzRUw4QmVIYkpWSHp4K2EvZCt2enZGSTFHZ3cvWC9ZajFHNWJBMGRFV1Azd2ZoeDAvbmV6VzBQRXRYeCtFdmIwMWhvLzB4MXYvdHhXWm1VVzNvY1hHdWJySnNPeWZNM2pCTndCODlQNVA3T2Z0VDQrTWhPOFFEMlJuRmVPWnB6L0F0V3VHdzhZN0V4YnVqV2NXOFd1anh4MU5OTHF2Ylp0UkVyZXJUQ0FoaFBSMkZJQVQwc2NjcWl6RHNzc0pxRk1aZmpuM3RMVEdsdEJJQkZqYkdUbVNFRzFnZUNXL25KVUhTNzljWUZMUG9ZNlZsUlFob1Y0SUMvZEdXTGdQcjRmdGJpb3ZxKzUwSDJHYktnQ1dWbElFQkF4RVdWa1YzTnhsckh4VlNLZ25aczErQUR0K09vbUdodVpPenp0MlhDaDdYVlI0alhkTVM0c1NsOUtNOXp5MmxaeVlnMWFsOGMva2dmSGhBTFNmNDlFamlaajlsd2Q1Mi85dnhXWUF3SUsvUFlMWFZqNkIwcElxdG0xMGREQXVwVjNCSTMrT1pKbmkxU28xbS9mNzhPUVI4UFoydzg0ZHB3eDZRKzhsOWZWTldMZjZCNGpGSXQ1RERsTnhISWVQMSsrRWg3dVRRWGIxemh5TFMrcDBINUdSYWhPV1ZsSTg5dmhZUERwdE5NczJyaTkyUmd3Ky9YZ1hSR0lSQnYweGIzdUkzd0MwdEpyMmIxUW9GR0phYkRUbVBUV1JWNDd0OXdzWlNMOWNDSThCMnFSc0RmWE5hR3BTUUszV0lESXFrSGVPdWpyakNRY0pJYVN2b3dDY2tENUN3M0g0SUQ4ZG54UmtRV09rdDJlaWt5cytDeDRCTzdIaGx6clN0MVZVMUVDZXJDME5scGFhMzYyYXZoS0pHUDRCQS84SXVMM2g0K3R1RU1qMkJsSUxNNWlaM2Z6VHVlRS8vOENBZ2YwZ0VBalExTlNDano3NENhKzhOZ2NDZ1FCQ29SQ3hNOGRneXFOUlNMaVloZjk5SDRmaTRrcElwUkpJcGVad2xOM3M1YmV6czhLZkhobkZsaytla1BPdWEyMXRnYW5UK0wzTzdXa3ZJL3dRdndHc3h6UXBNUWZYS21wWWVUV1p6QlkyTnBhb3IyK0NtWmtZdzBZTWdVQWdnS3ViREZXVnRYRHFaNGVSa2Y3NDdXQThudnpySkhiT0gvOTNBb01IdTJCMFREQUFiVTN0Vi8vMUY0TnJmL1R4WXFoVkd0YlRMQkFLSUJJS0lSUUtJQktMSUJhTGNPUzNCUHp3ZlZ5SDl4WVlOQWhyM3Y5N3ArL0J4eHVXR2wydm16dWVrMjA0OWFZNzFDcTF5Y0UzWUx6T3Q1dWJERXFsR3EydFNzaGt0bmo0VHlQWXR0WS9BdWkzM3BtUElYNzgwVWtWRlRWd2NYRUFBRXlZT0F5QWRrcUI3dWUwckt5YWxRSVRDQVRnT0E1dTdaUjRFd2dFaUlvT3dxdzVEOERUMDVXMzdkcTFHL2ppODE4QkFOT21SMlBTNUJIR1RzRVVGWm4rdmhCQ1NGOUFBVGdoZlVDdHNoWFBYWXJIc1dyREwwUkNnUUF2ZVByalJhOUEwR3h2QW1oN0NGUGwybm5jY25rZUswVmtDb0ZBQUU4dlY0U0ZlU01zd2h1QlFZTU5FbC8xUnY3K0Ezbkwra1BPVzF1Vk9IZm1FdDU1ODF1ODhQSXNsbUROekV3TVAvOEJxS2lvZ2JXMUZOOXVYOEVyZmFWVXFqSHVnVEEyejEyajBSajBrTnJaVzJIaDM2ZmNVdHVIRFIvQ1h1Lzc5VHdBb0xxcURrNzk3Q0MxTU1OWDM3eUU2OVgxc0xPM1ltMVBTc3hHZWRsMVRKMCtHa0tCQU1OSCtMSFBzYXkwQ3J0M250SStiQkFKRFhwQTlYbTBLV05sVEg1ZTJhM2MzajFOMGR5S0ovL1M4Ynp2djh5ZGdMRVBoQm5kVmxKY0NVQTc3SDNOKzg5QUlCQ2dvYUVabjY3ZmlTdFhybUxENTh2WXo0OHVDTmRKdkpnRkFCQ0pSZmh1K3dxWW1Vc01raGlxL2lqLzUrTGlnQ1ZMcC9NU0NBSkFkVlV0M3ZxL3JlemhUbWxwRlRxU2xWbU1xc3JhRHZjaGhKQytpZ0p3UXU1emwrdHJzU0QxUEFxYkRYc3Q3Y1FTZkJZOEFoT2RYSTBjU2ZxSzFsWWwwaThYc21IbCtYbGwzWm9UNitMaWdOQndiNFNIK3lBa3pLdEhhazNmYXdvTEtxQlVxbGg5Y0oycXlsb2tKV1lEQUJJVHNyRnN5UWJNZi9waGpCa1hDb0ZBZ0crLytRMEtSU3NVaWxZVUYxWHlBdmVTa2tvY1BCQ1A4QWdmREJ2aGg3Z2pTYnphNFQzbGgrL2pjTzdNSmNTTURVRnlVZzRBNE9TSkZGWkN6Y0xDSE80ZU40ZU9xMVZxL1BCZEhHN1VOdUxBL2dzb0w2dUdRQ0RBbUhHaGNQZHd3Z2ZyZmtScnF3b0FzT2JkN3pGcytCQ01mMmdvL1B3SFFDYXpOV21FQThkeFNML2MvZUhndlVGblE3SXowZ3ZiRGNBUEhiekk5amwrTEJuVzFoYlkrTm12TENEKzZJT2Y4T3FLdi9DR2l3UGE5L1hJNFFRQTJzOHpKVG1YalZiUWFXaG9aZy9acmw2OWp0WHZmb2QzVmk5a1FYcml4U3lzLzJnSHI0WjlSL1BKOC9QSzhPOFBmdXJ3WGdraHBDK2pBSnlRKzlqT3EwVjRLU01KeldxMXdiWUFhenRzQ1kyRXA2WDFYV2dadVpzNGprTnVUaW5rS1hsSWxlY2hJNzJRQlZLbXNMR3hSRWlZRjhML21NZXRteGQ4UDZ1cHFjZnh1R1RFakFuQnhmZ3NKQ2ZsSUMwdDM2QzNyN3FxRmg5OThCTzJmeCtIeU1nQTNwRHk3S3hpRm9CWFY5WGltNjhQUXFsVVlkMmFIN0J5MVpQWTl0L0RCdGN0SzYzQ1A1WnVNRmovOCs2M1RHcC9ZV0VGQ3JmZEhBbnovYmFqcUtscHdOQmh2dHJFZHdKdFRmR1M0bXZZdis5MzVMWHBsZVk0RGw5L3VSOVNxWmxCajNWaVFqWVNFN0xac2xScUJuT3BCT1ptRWtqTXhCQ0xSQkNKUlJBS3RjUHpoUUlCSU5EV05GZXBOTHdBcnowWjZVV1kvWmhwOTN5bmNSelhyVVIwT1RtbEJ1dXFxK3V3ZDg4NS9IWXducTM3ejRZOVVDcjUvMTdqZjgvQUt5OXV3dndGa3hFUzZnbUJRQUNWU28xdnZqN0l5NmFmbVZuRUF2RFdWaFVLQzY1aTIzOFA4ODUzK1ZJQnRtNCtpQWtUaCtIN2JVY1IvM3VHUWJ0UzVYbDQ5KzF0a0VqRUVJdUVFQWdGVUNyVnFDaS9qdno4OGp0YUQ1MFFRbm9iQVVlL0pRbTU3Nmc0RG05bXAySnpjUzZNL1FPZjdqSUEvdzRjQ2tzUlBZUHJLOHJLcWlGUHprV3FQQStwcWZsb3FPODhLVmhiWm1ZU0JBUU9SRmlFRDhMRHZlSGw3Y1liU24wM0dhc0xmYXVrVWpQbzVtWG9sOUN5czdPQ1F0SGFyZVJ6T3JwaDIycVYybUM5L3A5bEgxOTNBTnBSQ2tXRmhyVzJPOXZlbXdtRlF0NG9pdTdVa085dHpNekU0RGhkRU4rOVFON0NRcHRmb09aNnZVRXBNSUZBQUlsRURMVmFEYlc2NDNPMy9WbThsL1JVR1RkOUdSa1pXTDE2TlFEQTM5OGZLMWYyL084VVFramZJbWpuU3hKOSt5YmtQbk90VllGblVuL0g3emNNNStpSkJRSzg3aHVDWndmNjNvV1drVHVwOWtZajVQSThwS2JrUVo2UzI2MFNSRUtoRUY3ZXJxd2VkMERnSUY0Q3N2dWRRbUc4Ym5WM2t0QzF4WEdjUWZDdFc2OHYxMGl2cUNuYmV6T05SdE1uZ201OTNSbUowbFp6Y3d0S1M0elg0T1k0amlWMDY4eTlHbndUUWtodjEzZStTUkhTQnlUVVZ1T1oxTjlSM21MWXUrbGtabzR2UTBaaHRFUG55WkJJNzZOUXRPTHlwUUtreXZNZ1Q4NURRY0ZWazc5QUN3UUM5SGQxWktYQlFrTzlESkl4RVVJSUlZU1E3cU1BbkpEN3hOYVNmUHhmdGh4S0kwTVdoOW81WW5Ob0pGek5LWmk2WDJnMEdtUm5sL3pSdzUySHJNeGlnM21oWFdGbmI0WFFVRzJtOHJCd0h6ZzcyOStHMWhKQ0NDR0VFSUFDY0VKNnZSYU5HcTlrSnVQSE11TVpoT2U1ZTJLMVh6ak1lbUhOWmNKWFVsejVSNmJ5WEtTbFhVRlRvOExrYzBpbFpnZ01HcXp0NVk3d3h1REIvZStaZWR5RUVFTHV2dGJXVnR5NGNYUGFrck96Y3dkNzl4MXF0UnFGaFlYSXk4dURyYTB0Um8wYVpkTHgrZm41OFBEd2dKbVptY0cyNXVabVdGandPMG5LeXNyUTJ0b0taMmRuV0ZwYTNsTGJ5YjJGQW5CQ2VyRVNSUk1XcEY1QWFsMk53VFp6b1Fpci9jSXcxOTN6THJTTTlJU2E2L1dRL3pHa1hDN1BRM1dWNlhWMVJTSWhmSHpkMlR4dS80Q0JCcVdLQ0NHRTlHNGZmZlFSbXBxMGxRUmVlZVVWbUp1YmQzSkUrN0t5c3ZEWlo1OEIwRTVOMnJoeFk3Y2UxTzdmdngvbTV1WndjM09EdDdlMzBUYVZsWlhoN05tejhQWDFoWStQRDZ5dHUxYVo1Zno1OHlncUtrSndjRENHREJrQ2lVUUN0VnFOenovL25PM3ovUFBQczNhM3RMUmcwNlpOYk51eVpjdE11aGVsVW9sWFgzMFZqWTNhSENEMjl2WVlNV0pFbDhzdDNyaHhBK3ZXcllOUUtNVDQ4ZVB4K09PUEF3QjI3dHdKdVZ5T2hvWUdmUGpoaDd6ejdkNjlHNm1wcVJBS2hWaS9majJrVXFsSmJTYjNMZ3JBQ2VtbFRsMi9obWZUNG5GZGFaaHN4MDFxZ2MyaGtZaXd2Zi9MUXQxUG1wdGJjQ250Q3V2bExpNnE3Tlk4Ym5kM0p6YWtQQ1RFRTVaVzlFZWJFRUo2a3gwN2RpQXBLYW5EZlhSWjJ3R2dwS1NFQmVDM1NxbThtYWpQd3NLaVc4RzNVcW5FZ1FNSG9GSnBwMGF0WGJ2V2FBQisvUGh4bkRwMUNrZVBIb1ZBSU1DYU5Xdmc0T0RRNmZuUG5EbUQzTnhjSER0MkRNdVdMVU5RVUJBMEdnMHVYNzdNOXVFNGpyVmRyVmJ6dHBsS0lwRWdMQ3dNNTg2ZEE2QU5xT1Z5T1NJaUlycDBmRTVPRGdEdDlERVhGeGUyL3VyVnE2aW8wSllLVEU5UFIzQndNR3Q3Ym00dUFNRGIyNXVDNy90TXJ3ekFuM3p5eWJ2ZEJFTHVDY002MlBadi9IREgydEViYk51MjdXNDN3WUJhcFVaV1ZnbmtLYm1RcCtRaE83dkVhR2JzempnNDJpQXM3STk1M0dIZWtEblozWWJXRWtJSXVWTWFHaHBRWFYzZDVmMzFTOVoxMWl1N2F0V3FEcmMzTjk5TTVLcFFLRHJkdjErL2ZuaisrZWQ1NjdLenMxbndQV0RBQUtOQmRVdExDK0xqYjlhNDkvSHg2Vkx3WFZ0Ymk3eThQQUNBcGFVbC9QMzlPejJtTTVtWm1kaStmWHVIKytpL0w0RDJlOFh1M2J2YjNmL1paNStGbTVzYkFDQXRMWTJ0THlvcXdwNDlld0FBb2FHaFNFMU5CUUFrSmliQ3lja0piN3p4QnU4OE9UazVXTFJvRVc5ZGRIUTBubnJxcVU3dWl0eXJlbVVBVGdnaHZWVmhZWVcyaHpzNUY1Y3ZGYUM1MlhpNW9JNVlXSmdqT01RVFllSGVDQTMzeHFCQkxwMGZSQWdoNUw2bFAxcXFzd0JjMStQYUZScU54cVQ5TXpJeUFJRDFGQU9BbjU4Zkdob2EyTEtWbFJVRUFnSE9uRGtEaGVKbUxwTng0OFoxNlJvSkNRbnNmaU1pSWlBUzNmcTBLb1ZDWWRKOUFrQmpZeU1ia202TWJpU0JTcVhpQmVDblQ1OW1yOWV0VzhkZXA2V2xZZEtrU1NhMWdmUk9GSUFUUXNodFZGMVZpNVEvaHBTbnB1UjNxNjZ4U0N5Q241K0h0alJZbURmOC9Ed2dvbm5jaEJCeTM1by9mejdtejUvZjRUNE5EUTE0OGNVWERkWXZYcnpZNlA3dnZmY2VuSnljZXFKNTdmcjQ0NDhOMWgwOWVoUkhqeDVseTJ2WHJvV2RuUjNpNHVKNCsyM2R1aFZidDI0MU9QNk5OOTdnSllMVEQrNmpvcUx3MjIrLzRlVEprd1pUdGw1Ly9YWDJXdE9tUXN5S0ZTc0E4SWZ4M3k0cEtTbnRUZyt3dDdlSGk0c0xLaW9xVUY5Zmo0cUtDa1JIUnlNMU5SWDE5Zld3dExRME9zemQxOWYzZGplYjNFWVVnQk5DU0E5cWJGUWdMVFdmemVNdUs2M3Uxanp1Z1FPZFdROTNjSWduTEN5Nm4xQ0hFRUlJRVl1MVgvdjFrNUcxZGVqUUlUYXMyc2JHQnZYMTJvZkdRNFlNd2RLbFMyOHB1WnUrTTJmT0dBeXgxdzFaYjB1L2h6cy9QeDhsSlNVQUFEczdPL2o2K2lJdExjM29jUDJPaHZCM05yeS9vL2NJNE04djc4ekpreWNCYU9mVHIxMjcxbUErdDcrL1A2UlNLWVlPSFFvdkx5K0VoSVFnSVNFQkFCQWNIRXhEemU5REZJQVRRc2d0VUtuVXlNd29Ra3F5ZGg1M1htNHAxR3JEV3V5ZGtUblpJZnlQZ0Rzc3pCc09qamEzb2JXRUVFTHVGd0tCZ0FYVitzR3JibDNiOVowTjFUNXk1QWgrK2VVWEFOcTUxU3RYcnNTR0RSdFFXbHFLN094c3ZQLysrL2o3My8vT1N5TFdFWmxNeG9iRFYxWldzdld0cmEzWXYzOS9sODdSdHQzNlBlbDNJakZaYTJzckt4dlcwTkNBYytmT0lUVTFGUTRPRGxpNGNDRnYzOU9uVDZPcHFRa0JBUUVZTUdBQUJBSUI4dlB6a1oyZERVRGIyNzF2M3o2Mi85aXhZK0hzN0l3NWMrYndwZzNrNU9TZ3BVVTdQYzNMeTR2Ti81NHdZUUptelpwMVcrK1gzQmtVZ0JOQ2lBazRqa1BCbGF0SVNjbUZQRGtQR2VtRlVDaGFUVDZQbFpVVUlhRmVDUDBqZVpxSFI3L2IwRnBDQ0NHOVRWSlNFbmJzMk5HbGZULy8vSE8wdHJheUpHZ1dGaGE4WWVDdnZQSUthbXUxSlN6YkM4QkxTa3F3WThjT05uOGIwQ1k4ZG5Cd3dPTEZpN0Z1M1RyVTFkV2hwS1FFNzd6ekRpWk9uSWlKRXlkMldwdjY1WmRmWmtuVjlKT0k3ZDI3bDFkbmZPN2N1Umc3ZGl6dldQMzlkZTIrZXZXcTBjendNMmJNd0l3Wk02QlVLckYwNlZLMmZ1UEdqU3l3YldwcXd2TGx5OW0yem5xNHIxNjlpcmk0T01USHgyUFZxbFdReVdSUUtCVFl1WE1uQUcxV2RJVkN3WHNJY09MRUNkWTdQMlhLRkV5ZE9wWFgwMTVlWG83eThuSzJIQlFVQkdkblo0TTUrL3J6eFFNREF6dHNKK21kS0FBbmhKQk9YS3VvZ1R3bER5a3B1VWlUNTZPMnR2MmtLKzJSU01Udzh4K0FzSEJ0ZVREZkllNWRyaDlLQ0NHazcxQW9GQ1psUU5lZjVxVGYrdzN3NXo3ckIrQXRMUzI0ZE9rU3pwNDlpL1QwZE40NUhubmtFU1FtSnNMR3hnYSt2cjVZdm53NTFxOWZqN3E2T2xaZUxDNHVEaU5Hak1EdzRjUGg2K3RyY04yT1dGbFpRU2FUb2JxNkdvR0JnUWJCZDl2NTJycDI3OW16eCtRcFhkMjFaODhlRnV5ZlBIa1NNMmJNZ0pPVEU5emMzRkJXVmdhbFVvbTB0RFNNR0RFQ0FGQmZYNC9TMGxKMi9KQWhRd0FBbnA2ZTdWNmp1TGpZWU03OHBrMmJXRlowVjFkWDJOdmI5K2g5a1hzREJlQ0VFTkpHUTMwelV1VjVTRW5KUTZvOEQxZkxyM2RySHZkZ3ovNS9CTnplQ0FyMmhMbTU1RGExbUJCQ1NFL0p6TXpzMFpLM0sxYXNRRUJBUUkrZHI2M1cxcHVqc0NRUy90K1p0Z0Y0UWtJQ3E2R3RYKzhiMFA3ZGV1eXh4MUJZV0lpRWhBUWtKaVppM0xoeG1ERmpCbDU3N1RWczNMZ1J4Y1hGQUxRQi9Ka3paM0RtekJsSUpCSTg5ZFJUR0RseVpKZmFPM255Wk15Wk13Y0pDUW5JeXNwQ1RrNE9MNm1Zc1FBOEt5dXIwN3JvUFNrNk9wcGQ3K3paczVnNmRTckVZakZDUWtKUVZsWUdRRHRTUVJlQVoyWm1zdThKWm1abThQSHhBUUE0T1RsQkpwUGg1WmRmeG11dnZRWkFtemh1L3Z6NTdMMXNTOWRMWGw1ZWptWExsckgxY1hGeExIR2RzVkVEcFBlZ0FKd1EwdWUxdHFxUWtWNEllWEl1NVBJODVPZVZHM3dCNkFwbkZ3ZFdqenMwekJ0MmRsYTNvYldFRUVMdVo2TkhqOGJvMGFQQmNSeGVldWtsVnNKcjhlTEZDQXNMTTloZlB3RFh6VmZXMGY5YkpoYUwwYTlmUDE2d3FDT1R5VEIvL253TUdUSUVjcmtjcWFtcFVDZ1VPSEhpQkxLenM3Rnk1VXE4OXRwcjJMdDNMNDRjT1FLMVdzMk9sVWdrQ0FrSk1XalhtMisrMlc2aXNvc1hMMkxuenAyNGNlTUdFaE1UOGNvcnI4RFYxUlVBZU9jR3RBRzRYQzQzZXA2ZW9uOU5vVkNJd01CQTJOdmI0OGFORzJob2FNREZpeGNSRlJXRmtKQVEvUGJiYndDQTlQUjBxRlFxaU1WaXBLZW5zK1A5L1B4NEl3TG16cDFyTkhtZFdDeUdUQ1pEVFUxTnQ3NXprTjZMQW5CQ1NKL0RjUnp5Y3NzZ1Q5RW1Uc3RJTDBKcnE3THpBOXV3dHJGQWFLZ1h3c0o5RUJidURWYzMyVzFvTFNHRWtMNm90TFNVQmQvbTV1Ync4ZkZCZkh3OGtwS1NNSC8rZkRiL1dML0dkdHZFWkxyQVVqZmxhZENnUVlpSmlXRzFxSzJzckRCeDRrUTg5TkJEclBjOExDd01yNzc2S2o3OTlGUFUxOWRqNXN5WkxLQ01qWTFGVEV3TTl1L2ZqNHNYTDBLbFV1R0JCeDZBaFlXRlFmdjFhM3kzcGRGbzJEendwcVltYk5pd0FTdFdySUMxdGJWQk5uU1JTQVFmSHgvRXhjWEIxdFlXZFhWMVhYd0h1NjV0c2pxaFVJakl5RWdjT25RSWdIWitkMVJVRkx5OXZTR1ZTcUZRS0tCUUtKQ1ZsWVdnb0NEZS9Qbmc0R0QydXFDZ0FGbFpXYmg4K1RKYlYxaFlpRjI3ZHNIVzFoYXJWNi9HcWxXcmVEWElvNk9qMld1TlJvUHo1ODhEQU56YzNOaVE5djc5Ky9md08wRHVKQXJBQ1NGOVFubFp0YlkwbUZ3N3JMeWh2dG5rYzVpWlNSQVFPSkRONC9iMmNldHlHUkpDQ0NIM3JvQ0FBR3pidHUxdU40Tkh2MWMxSkNRRVo4NmN3YTVkdXdBQVBqNCtlT2loaHdDQWw5RE15b28vOGtvWGdPdlAvNTR5WlFvcUtpb3djdVJJakJvMXlxRFhIQUNPSFR1R2lJZ0lCQVVGOFFKS0FOVXppSVVBQUNBQVNVUkJWT2pYcngvbXo1K1BhZE9tSVRrNUdjT0hEemY1M2lJakk1R2JtOHNlQkZSWFYyUFRwazFZdm53NUx4Z1dDQVFRQ0FSc1NQZk1tVFB4elRmZjhNNmxuN0JOMzNQUFBkZnU5WFhIeUdReXJGNjltdmV3UVBjUUl6bzZtZ1hnQlFVRktDOHZoNnVyS3dJQ0FwQ2NuQXdBdUhUcEVod2RIVkZUVThPTzEzKy9Ta3BLV0krNVRsbFpHY3JLeXVEaTRzSStRMzM2WmNkYVdscFlBQjRRRUVCWjBPOFRGSUFUUXZxRVo1LzV0OG5IQ0lWQ2VIcTVJanpjRzJFUlBnZ0lIQVF6TS9xMVNRZ2g1UGJUSmVNQ2dHSERoc0hMeXd1N2QrOEd4M0U0ZHV3WXhvOGZENkZRaUd2WHJySDk3T3pzZU9mUUJlRDZRNklkSEJ6d3pEUFB3TWJHaGoxRTFzMTNGZ2dFVUt2VkxERE95Y21CdmIwOVBEdzgyUEdOalkwNGN1UUl6cDQ5aTMvOTYxK3d0YlUxMnY2MWE5Y2F6WUt1TTN2MmJPVG01ckk1ejluWjJUaDQ4Q0FpSXlQWlByb0hCN2EydGhnMWFoUWlJeU1OQXZDZW9LdDNEb0QxNWpzN08yUHc0TUVvS0NnQUFKdzdkdzR6Wjg1RVlHQ2dRUUN1NCtibUJpY25wMXRxeTdmZmZzdGU2dzlOejhqSVlOdnM3T3d3YmRxMFc3b091WHZvbXlRaGhQeEJJQkRBcGI4RHdzSjlFQjd1alpBd0w5allkRnhtaFJCQ0NPbHA5ZlgxeU12TEE2RHRrUTBKQ1lGRUlvRy92ejh5TWpKUVhWMk5sSlFVREIwNmxKZk1xMSsvbXlVdDllYzF0eTFCdG43OWVqUTJOaUkwTkJUang0OW5aYm5FWWpHV0xsMEtPenM3MU5iV29yaTRHR3ZXckVGc2JDenJyZjNoaHg5dzhlSkZBTUQvL3ZjL0xGNjh1RnYzS0pGSXNHREJBcXhac3dZY3h5RW1KZ2JqeDQvbkJjUDY3ZGJ2R2RZbmszVi8rcGN1eTdqK0tBTDloeGdqUjQ1a0FmaUZDeGNRR3h2TDVvZnJSZ2VjUEhtUzdkOTJqbjVNVEF4aVltSjRaZEIwU2RqYWMvYnNXYVByZFQzbkFPRGk0a0lCZUM5R0FUZ2hwRSt6czdOQ1NKZ1h3ditZeCszczRuQzNtMFFJSWFTUGk0K1BaNzJmUTRjT1pmT3pSNDRjeWVZYng4WEZJU0lpQWxsWldleTRRWU1Hc2RmNldjNzFBOW5Dd2tJV3lKMCtmUnBqeG96aFhUc2dJQUJ2dlBFR3Z2bm1HNlNscFVHbFVzSFMwaElhalFaQ29aQU5QVmVwVkN4aFcyaG9hTGZ1YytEQWdaZzFheGJjM2QxWjZTNzk0ZHo2N1c2djFObnExYXZaNjZxcUtodytmQmpUcDA4M3FGTmVVbElDdVZ5T0tWT21HSnhEZnc2MmZrQS9iTmd3L1B6enorQTREblYxZGJoMDZSSkNRME94YnQwNkFOb2g0cHMzYjJiN2g0ZUhkK20rU2Q5R0FUZ2hwRTh4TjVjZ01HZ3d3aUs4RVI3dWc4R2UvV2tlTnlHRWtIdUdXcTNHOGVQSDJiSlNxY1QrL2Z1aFZDcDVQYlc1dWJrNGZQZ3dXeWNXaTlsY2FkMXhPdnJCcTI1T01hQWRNcTBmdE90WVdWbGh5WklsMkxObkR3UUNBVWFQSG8yREJ3L2l5cFVyTEdtYmJuNzA3dDI3RVJ3Y3pCSzltZXJCQngva0xiZjM0S0F6S3BVS1gzNzVKUW9MQzVHY25JeDU4K2F4SHVtREJ3OWkzNzU5VUtsVWFHMXRSV3hzTER1TzR6Z1VGUld4WlRjM04vYmEzdDRlZm41KzBHZzBpSTZPTmlnbmw1R1J3ZWFzMjl2YkczMHZqV2xzYkVSMmRqWWlJaUlNdHVsR0l3RGFBRjlYaW16Q2hBazBCL3crUVFFNElhUlBlSHoyQXdpUDhJR2Yvd0JJSlBTcjczNnpaLzk3ZDdzSmhCRFNJOUxTMGxCWldjbVdkY085amRtOWV6ZDdIUlFVeEN0MzFkeDhNOW1vTGdCdmJtN21CZUF4TVRHODgrbVhKeE1JQkpnK2ZUcGJMaWdvZ0Z3dWgxd3V4NWd4WTJCcGFZbW1waWFVbFpYaC9Qbnp2T3pkUU1kbHlEcFNXMXZMWGh0TEVOZWVIVHQyb0xDd0VJQjJDTDkrOE01eEhBdVVEeDA2QkJzYkd6YWt2cWlvaUplRXpkN2VIdFhWMVd6NWlTZWVZTzlmMnd6cytyWEpmWDE5Y2YzNmRiWnNhMnRyVUpjZEFJcUxpL0htbTI4aU1EQVF0cmEycUtxcVl0c3VYNzZNb0tDZ0x0OHo2WjNvV3lnaHBFK1k5OVRFdTkwRVFnZ2hwRk1CQVFFc3VPMk1mc0E4ZE9oUUpDY253OHpNREJ6SDhlWVM2eko3bno1OW1nV2JFb2tFVVZGUkFMVEJOc2R4VUt2VnVIVHBFb0tDZ2xqd3pIRWM4dkx5ZUtXMC9QejhZRzl2ajcxNzl5SXNMQXkrdnI0R2JldW9EQm1nRFpMVDA5TmhZV0VCaVVRQ29WQ0ltcG9hN051M2orMWpZMlBUNlhzQUFNZVBIK2VOR29pTmplVmxJMy9ra1VkUVYxZkg5dG14WXdjY0hSMHhkT2hRSkNZbXN2M0VZakdPSFR1R0xWdTJkT202K2k1ZXZNaDdXTEpreVJJMk5MK2xwWVd0THlrcEFRQ1VsNWZqaXkrKzRNM1YzN2h4SXlaUG5veVJJMGVpWDc5K0VJbEU3RE1hUEhnd2dKc1BFNHdGOTZSM29BQ2NFRUlJSVlTUWU0UzV1VGxHang2TitQaDRlSGg0d043ZUhqWTJOckMydG9hdHJTMXNiR3hRVzF1TGJkdTJzWG5pN3U3dUNBME54UXN2dk1BTHluVjBpY1hjM053UUZCU0U5UFIwakJ3NWtzMlR0ck96WTBQWk4yelkwR0g3TEN3c0VCb2FDbzFHQXo4L1A2UEJkMWRZV0ZoZysvYnRIUWJxQXdjTzdQUThDUWtKK1BISEg5bHlURXdNSG43NFlZUDlacytlamVycWFxU21wb0xqT0d6WnNnV1dscGE4QnhVaElTRm9iR3cwOFU0Nmw1MmR6VnNXQ29Wb2FHaGdQZXJPenM2NGR1MGFsRW9sOXU3ZGk3MTc5MElvRkxJZ1c2UFJJRDQrSGx1MmJBSEhjWkJLcGZqa2swOTZ2SjNrenFBQW5CQkNDQ0dFa0h0SWJHd3NIbi84Y2FQYk9JN0RCeDk4d0N0UjlmampqOFBTMGhJZUhoNjhyT2c2STBhTUFLQ3RVUjBjSEl5YW1ocmU4UERSbzBmandJRURYV3JibzQ4K3lvYTZkeFI4ZDFhR1RDd1d3OC9QRDNLNTNPanhVcW5VYUozc3RqSXpNOWxEaDdDd01NeWRPOWZvZmdLQkFBc1hMc1RhdFd0UlhsNE9qdU5RVTFPRHFLZ29IRGx5QkFBd2J0eTRMcjhQcG1odGJXV3ZaVElaRmk1Y0NITnpjN3o3N3J1UVNxVjQ4Y1VYY2ZMa1NSdzhlSkRkaTBhajRmV2M2L1AzOSsveE5wSTdod0p3UWdnaGhCQkM3aUh0WmZ3R3RJSGs4dVhMY2VEQUFSdzZkQWd4TVRFc09aaVhseGVLaTRzaEZvc2hsVW9oazhrd2J0dzRqQnc1a25jT1hXQ3M4K2lqajBJcWxVSXVsNk94c2RHZ0YxMGtFc0hKeVFsUlVWRVlPblNveWZlaksvZWxPNWVPdDdjMzVISTVoRUloUkNJUnpNek1ZR05qQTA5UFQweWFOQWt1TGk0RzU5SUYvN3IvejVzM0QrYm01aWdwS2NFenp6elRZVEk0cVZTS1JZc1c0ZlBQUDhmVFR6OE5iMjl2QUlDcnF5c1NFeE1SRUJCZ2tHaXRKNHdaTXdhSmlZbFFxOVY0OXRsbllXVmxCVUJia3N6THl3djI5dmFZTm0wYXdzUERjZUhDQlJRWEY2T2hvUUVxbFlyM29FVDN1bTI1TTlLN0NEaGo0MVR1Y1U4KytlVGRiZ0locEpmWnRtM2IzVzRDSVlRUTBxT0tpNHZoNnVyS0FuYmQxL3ErV04xRHBWSjErT0JDbjY2a1dtZnJlbEpkWFIyYjc2N1QyTmdJUzB2TFB2bDU5UVdDZGo1WTZnRW5oQkJDQ0NHa0Z4b3dZQUJ2dVM4SGNsME52Z0VZRGJSdlovQU5hTE9pdDZYckNTZDl5KzM5U1NPRUVFSUlJWVFRUWdnQUNzQUpJWVFRUWdnaGhKQTdnZ0p3UWdnaGhCQkNDQ0hrRHFBQW5CQkNDQ0dFRUVJSXVRTW9BQ2VFRUVJSUlZUVFRdTRBQ3NBSklZUVFRZ2doaEpBN2dBSndRZ2doaEJCQ0NDSGtEcUFBbkJCQ0NDR0VFRUlJdVFNb0FDZUVFRUlJSVlRUVF1NEFDc0FKSVlRUVFnZ2gvOC9lZllkSFVhMS9BUC9PN2liWjlONERhUkNTa0lRazFORGxZaFM0Z0lDS1hyQmRwT2hWdVlJRmtaOE5yd3AydllwZ1E3Z3FpSUNBZ29nMEE2R0drcDZRWGtnaHZlNW15L3orV0hheWs1bE5kcE5BS08vbmVYak1uamt6Y3paWkpPK2NjOTZYRUhJZHlQcDZBRGVEUVlNR3djYkdCcW1wcVZDcFZLSjk3cnp6VGtIYm9VT0hvTkZvZXRTM3QzbDdleU1rSkFTdXJxN1lzV05IcjExWEpwUGh4UmRmUkg1K1BuSnljcENibTR2cTZtclJ2alkyTmdnUEQ0ZE1Kc1BKa3llTlh2T2xsMTZDUnFOQlJVVUZ5c3ZMa1oyZGpmejgvRzZQY2Y3OCtlalhyeC9LeTh1NWExWlVWS0Npb2dKcXRickw4eDk2NkNGNGVub2lOVFVWS1NrcEtDMHQ3ZlpZdWhJVkZRVVhGeGNrSmlhaXJhMnQwNzVTcVJUang0L0gyYk5uMGRqWTJHdGpjSEJ3Z0pXVkZhNWN1V0swajZXbEpWYXVYQ2xvZisyMTF6cTlka1JFQkZKVFUzczZSRUlJSVlRUVFtNHFGSUNiWU5xMGFZaUppWUZDb1VCeWNqSk9uejZOVTZkTzhmbzgvUEREZ3ZNU0VoSkVnMnB6K3ZhVWpZME5Ka3lZZ0pDUUVJU0VoTURCd1lFN2R1Yk1HUlFYRi9mS2ZZS0NnaEFhR29yUTBGQ3U3ZU9QUDhiWnMyZTUxK1BHamNNZGQ5eUI0T0JnU0NRU1ZGZFg0OVNwVTJCWlZuQTlaMmRuaEllSEF3QWlJeU1CQUQvOTlGT1BBdkRZMkZpNHU3dHoxOVZic1dKRmw4RzBWQ3JGNk5HallXZG5oeUZEaGdBQWFtdHI4ZVdYWHlJbEphWGJZeElqazhudzZLT1B3dDNkSFhQbnpzWGh3NGZ4NTU5L29xYW1odGRQSXBGZ3pKZ3htRFZyRnZlK1B2dnNzMTRaZzVXVkZaNTc3amw0ZVhuaDIyKy94WWtUSjBUN1NTUVNCQWNIbTN4ZGhtSHc0SU1QWXNxVUtkaTllemUyYmR2V0srTWxoQkJDQ0NIa1prQkwwTHRnYVdtSndZTUhBd0RrY2psR2pCaUIrUGo0UGg2VjZkcmEyakI5K25RTUd6YU1GM3dEd09USmszdnRQaUVoSWJ6WExNc2lLeXVMMStibTVvYUJBd2RDSXRGOTdGeGRYUkVVRkNSNlBjTkFYcThuZ2E2cnF5dmMzZDBGN2NYRnhTYk5aRWRFUk1ET3pvN1g1dXpzakxLeXNtNlB5WmkvLy8zdjNGanQ3T3d3ZmZwMGZQREJCNWc2ZFNyWEp6SXlFdSs4OHc0V0xWckU5UjAxYWhSaVkyTjdmSCtwVklxbm4zNGFnWUdCc0xhMnhwTlBQb2xGaXhaQkxwZjMrTHFMRmkzQ2xDbFRBQUF6WnN6QXpKa3plenhlUWdnaGhCQkNiaFlVZ0hjaEtpb0tscGFXdkxhTEZ5LzIwV2pNcDFhcmNmandZZEZqY1hGeGd2ZldYUjBENW9LQ0FzRnk2QXNYTGdqT0d6NTh1RW5YYTJ4c1JHRmhZYmZIcDMrSTBwR3htZDJPUm80Y0tXakx5Y2xCVlZWVnQ4Y2t4dGZYMTJoUWF2aTVVNmxVOFBiMkZ2UjU3TEhIWUdOajA2TXh6SjgvbjV2bDF4czNiaHhlZi8xMStQajRkT3VhbHBhV1dMcDBLY2FPSGN0cnYvZmVlekZwMHFSdWo1VVFRZ2doaEpDYkNTMUI3NExZak9MTkZJQUR3T0hEaHpGOStuUXdETU5ydDdhMnhxaFJvL0RYWDMvMTZQcFdWbGFDWmQyNXVibHdjWEhodFJVWEY2TzJ0aGJPenM1YzI3Qmh3N0JseXhaNGVucml2ZmZlTTNvUGUzdDdiTnEwcWROeFBQVFFRMGFQNlpleGQ5VFpIblE5UzB0TERCczJUTkNlbUpqWTVibm1rTWxrV0x4NE1XUXk0Vi9MZ3djUDhtYnFNek16a1ppWWlOR2pSL1A2T1RrNTRiSEhIdXZSVXZRLy8vd1RVVkZSOFBEdzRMWDcrUGpnOWRkZng0WU5HM0RtekJtVHIyZHZiNC9seTVlTExsVXZMaTRXZlRCRENDR0VFRUxJcllnQzhFN0laRExFeE1UdzJ1cnE2bm8wRTlzVElTRWgrTC8vKzc5ZXZlYkNoUXV4Y09GQ3M4NVp0V29WNzNzUUdSa0pDd3NMWHAvSmt5Y0xscmkvOHNvcnVIanhJaVpPbk1pMWVYcDZ3c3ZMUzNRZmVHK1JTQ1NJaW9vU3RPZm01bmFhWUV4dnhJZ1JzTGEyNXJWcE5CcVRnbmR6UFBqZ2d3Z01EQlMwTnpZMll2djI3WUwySDM3NEFURXhNWUt4alJvMUNpVWxKZGkxYTFlM3hsRmFXb3BYWDMwVlR6MzFsR0RsZ0Z3dXh6UFBQSU10VzdiZ3Q5OSs2L0phN3U3dWVPR0ZGK0RsNVNVNGxwNmVqbzgvL2hndExTM2RHaWNoaEJCQ0NDRTNHd3JBT3hFYkd5dlk5NXVVbE5SSG83bHhEUjA2MU9TK3FhbXB2QUFjMEMzejcrMVZCWnMzYis2eVQzQndzTkYraHJQcEV5Wk1FQnhuV1JZclZxem84aDRiTm13dzZZSE42TkdqamVZVzJMaHhvMmlRV2w5ZmorKy8veDZQUC82NDROaWNPWE5RV2xyS1M0Sm5qcWFtSnF4ZHV4Yno1ODhYWk8xdmFtb3llZFphTHBjTGNnOEF3UEhqeC9IVlYxK1psSDJlRUVJSUlZU1FXd1VGNEowWVAzNjhvTzMwNmRNQWdKZGZmcm5MODU5Ly9ubG90VnFUN3RXeDc5dHZ2MjN5dVgxSkxwY2IzY2N0SmlNalE5QjJMUUx3M3VMcDZZbEJnd1lKMm1VeUdmcjM3OS9sK1IxWEJvZ0pDUWt4dWdvaElTR0IrOHlKT1hyMEtLS2pvd1ZMNUJtR3daSWxTN0I2OWVwdXI5alFhclhZdEdrVHlzdkxNVy9lUEVna0VpZ1VDcnozM25zbWwyQXJMaTdHQng5OGdCZGZmQkVXRmhaZ1dSYmJ0Mi92OXV3OElZUVFRZ2doTnpNS3dJMXdjbklTN0J0dWJHeEVabVltQVBFczNSMTF6QXh1VHQrTys3VnZWS05HallLVmxaWEovUnNhR2xCYVdncGZYMSt1TFN3c0RNM056ZmpnZ3c4QUFFODk5UlF2T1Z4Q1FvSlplNDU3VTN4OGZJOStGbDJWbHV2ZnZ6K1dMVnNtdXUrN3NyS3l5MzN2QVBEMTExOGpPRGlZdDdjZTBPM05mL0hGRi9IT08rK2dxS2lvMDJ1TUd6Zk82TEhXMWxhY1BuMGFvMGFOd3BrelorRGo0OE1sWXpQMmdLSGo5YzZkTzRlUkkwZml3b1VMcUttcE1YcS9FeWRPMEt3NElZUVFRZ2k1WlZFQWJzVFlzV081Y2xsNkZ5NWN1T0ZtcFd0cmF6dWRJYjBXR2hvYXVLODdMaWZQenM3R3UrKytLM3FlVXFrRW9Kc0Y5L1gxUlZ0Ykd6SXlNcENjbkF5VlNvWHo1OC9EMzk5ZmtKbjk0TUdEeU0zTjdkMDNZUUliR3h2UlZSRG02Q3lZOVBYMXhZb1ZLMkJyYXlzNDF0Yldodi8rOTc5UUtCUmQzcU9wcVFtZmYvNDVWcXhZQWFsVXlqdG1iMitQbFN0WDR0MTMzKzMwZTdobzBhSXU3d1BvQXV2T2d2V3VyaGNURXlQSXEyQW9LU21KQW5CQ0NDR0VFSExMb2dCY2hGUXFGZXg3QlhCREpvdXFxS2pBLy83M3Z6NjVkMWhZbUNDejlhRkRoN29NR2c4ZE9vU2twQ1JrWm1ZS2dxMk95ZExxNit0aFkyT0Q5OTkvbjllK2ZQbHlzOGRiVzFzcm1KR1dTcVdDbVdPOU8rNjRvOGUxcjQzTmdBY0hCK081NTU0VDVCZ0FkUHZMdi9qaUMrVG41NXQ4bjh6TVRHemN1QkVMRml3UUhMTzF0Y1dLRlN2dzNudnZDV3F6RTBJSUlZUVFRcTRmQ3NCRmpCNDlXbEJDNjFZZ2s4a1FGaGFHNk9ob0JBUUU0RC8vK1Urbk0vb3hNVEhJenM1R2MzT3o2UEVaTTJid1hyZTF0YUc4dkJ6Ky92NjhkcTFXaStMaVl1NTFjWEV4NzdXaDZPaG8zdXNMRnk3QTB0SlNVQktyTzk1NTV4MWN2bnlaMStiajQ0TTFhOVlJK2xwWldXSHExS21DOXFOSGoyTGJ0bTJpMS8vb280OEVTOG5GQXZDWW1CZzgrZVNUUm9QN2JkdTJkV3ZKL1pFalIrRHI2NHU3Nzc1YmNFd3VsK09GRjE3QXBrMmJjUFRvVWJPdlRRZ2hoQkJDQ09rNUNzQTdZQmdHMDZaTjY3SmZ4NXJUWXRtMEZ5NWNLRG9iYkU1ZmMzbDVlY0hKeVluYnE2NzM4TU1QWS96NDhiejkyb01IRDBaS1Nvcm9kWHg4ZkxCczJUS3dMSXZDd2tLa3A2ZHpmMVFxRlN3dExRVWxxaXd0TGZIYWE2OEpycVZVS2tVemRYZGtaMmVIQVFNRzhOck9uVHZYSi92aDQrUGpSYk4zNzl1M0QvWDE5YUxuaUkyell3QStkZXBVUFBEQUEwYmYweDkvL0lFOWUvWjBZOFE2UC83NEkxeGNYREJpeEFqQk1VdExTenorK09NWU5HZ1FObTdjaUxhMnRtN2ZoeEJDQ0NHRUVHSStDc0E3aUltSjRTVUl1eGxJSkJKRVIwZmp6anZ2eE9EQmczSGx5aFU4OTl4enZOcmFhclZha0N4dDNMaHhSZ053L1ZKd2htRVFFQkNBZ0lBQVRKMDZGVTgvL1RUcTZ1clExdGFHeTVjdm0veTk4dlgxeGFPUFBpcDY3TUtGQy9qdHQ5OFFFeFBEMjNldlVxbVFtcG9xU0laM1BZZzloRWxQVCs4MCszZkhuQUZBZXdCdVkyT0RoUXNYQ3JLVkc5cTdkeTkrL1BISGJveTJuVmFyeGVlZmZ3NExDd3VqZTYzSGpSdUhnSUFBZlBUUlI2aXNyQVFnZktCa1RFUkVCQjU0NEFIQktnY3hMTXNpS3lzTGlZbUpPSFBtREpxYW1reC9JNFFRUWdnaGhOeUNLQUEzSUpWS2NmLzk5L2YxTU16MnhodHY4QUlpRHc4UHhNYkc4bXFXbnoxN0ZsT21UT0dkRnhzYkMwdExTOUdaMElpSUNFRmJjWEV4NnVycXVOZFpXVmttQitEVzF0WkdNOGRYVkZRQWdLQ2NXWHA2ZXAvTjB1N2Z2eDlUcDA3bExSUC8vZmZmamZabkdFWjBWbHUveDMzdTNMbWRCdDk3OXV6QlR6LzkxSU1SdDlOb05QamtrMCt3Yk5reW93OHY3T3pzVEY1eElaUEpNSFRvVUV5ZVBObWs3UDk2RE1NZ05EUVVvYUdoZU9TUlI1Q2NuSXpFeEVTY08zZU9adDhKSVlRUVFzaHRpUUp3QTVNbVRicnBacjhCWFNEY2NVYnk3cnZ2NWdYZ2x5NWRRbU5qSSt6dDdiazJLeXNyeE1URTROU3BVN3h6TFN3c0VCWVdKcmhQY25JeTczVjJkalltVFpyVUcyOEJBQVRCNHBBaFEwU1g2d1BDWmZ5OU1YdHNhT2ZPblRoMDZCRHV1KzgrVEpnd0FhV2xwYmh3NFlMUi9tS3ozMEQ3RFBnUFAveUF3TUJBQkFZR2l2YWJQbjA2cGsrZjN2T0JtMENqMGVEVFR6L2xaYlB2eU1MQ0F1SGg0WWlPanNhSUVTTkVsK01EdXUwRnBwU2hrMHFsWEFaMGhVS0JNMmZPNE5peFk4akl5T0N0MUNDRUVFSUlJZVJXUmdINFZiYTJ0cGc5ZTNaZkQ2TmJEaDA2aFBqNGVGNWJhR2dvQWdJQ1VGQlFBRUMzSFBqQ2hRdUNFbEtqUm8wU0JPQ0RCZzBTbEFJRGhBRzR2cXpWeHg5L2pQTHljcno5OXR1ODQ2dFhyMFoyZGpZQUNQWjJpeEdyaGQyWDZ1dnI4ZFZYWCtIMDZkUHc4UERBa2lWTHNHblRKdEdrZEIzTGYrbnBBM0NsVW9rUFB2Z0FiNzc1Smh3ZEhhL3B1RHZLemMzbFphdi82YWVmY09uU0pWNGZXMXRiREJnd0FNSEJ3Umd3WUlEUno0Q2g3T3hzZlB2dHQ0S2ZPd0NzWDc4ZVU2ZE9SYjkrL1FUSDVISTVWODZzcHFZR3g0OGZ4N0ZqeHdRSjhnZ2hoQkJDQ0xuVmlFL2IzWVpDUWtKRVMwTGRTTVNDUEsxV2k5TFNVa0ZBQlVDUURmdmN1WE9DUGxGUlVZSkFxMk1wTUFCb2JXMFZsTENxcUtqQTNyMTdjZmJzV1pQR2Y3UFNhRFNZUFhzMlJvOGVqY1dMRjRzdU5UZjI4TUF3Q1Z0ZFhSM1dyVnZISmJZenR2Kyt0MzMzM1hmWXRtMGJXSlpGU2tvSzl1M2JKK2pUcjE4L1BQZmNjNWcxYXhZaUl5TTdEYjRWQ2dXMmJ0MksvL3puUDZpcXFoTHRjK3pZTWF4Y3VSSnIxNjVGV2xxYTBXdTV1TGhnK3ZUcFdMTm1EZWJObTJmK215T0VFRUlJSWVRbWNtTk5PZmFobkp3Y3NDemJKeG0zVGRWWmtxL0RodzlqNE1DQnZHT2pSbzNDMXExYlVWdGJDd0JJU1VtQldxM21CWXVXbHBhSWpJemtMVmNmTW1TSTRENHBLU21Dak40c3k1cTg3RHNuSjRkTDlHVnNXZm0xSmxadXJETU13MkRtekptWVBYczI5N21JaVluQlhYZmRKZGdQM3RVTXVGNWFXaHJXcmwyTHpNeE1reE9mOVpSU3FjVHUzYnRSVkZTRXZMdzgwU1hmbVptWk9IbnlKRWFOR21YME9ocU5Cb2NQSDhhT0hUdlEyTmhvMHIxVFVsS1FrcElDZjM5Ly9QM3ZmOGVJRVNPTUx0ZnZiSWsvSVlRUVFnZ2h0d0lLd0s5cWJHemtaZld1ckt6c2xkclR2VWxzbGxVZjRKMDZkUXJ6NTgrSGpZME5kMHdxbFdMeTVNbGMzV3FsVW9tTWpBekJYdXRodzRaeEFiaWJteHQ4Zkh3RTl6bC8vcnlnelhBL3M2ZW5wK0M0dDdjM1ZDb1ZBTjFNZldGaFlhZnY3NE1QUGhCdER3NE94c3laTXp2dHEwL2sxcHVpb3FJd1o4NGNRZnZjdVhPUmtaSEJlejlpUHh1dFZpc2E3S2FtcHZidVFMdWdUN2JXVllENzQ0OC9ZdGl3WVlMMzB0allpQ05IanVEZ3dZT29ycTRXWE51VUJ3bUZoWVg0N0xQUHNIWHJWa3liTmczang0L256YkxuNStkM09sTk9DQ0dFRUVMSXJZQUNjQU1aR1JsY0FQNzk5OS9qMldlZkZlMzM4c3N2bTNTOTU1OS9IbHF0dHR0OU4yM2FoT0xpWXU2MXRiVzE0RHg5QU43VzFvYkV4RVJNbmp5WmQzekNoQW5Zc1dNSDErL0NoUXVDQUR3Nk9ob1NpUVJhclZaMDlwdGxXVnk4ZUZIUS9zWWJiM1Q2bmd4cmY1dFNDMXdzeUFmRVovNk45ZTFORnk5ZXhQSGp4ekZtekJoZXUwd213NUlsUy9CLy8vZC9YSmJ6emg2T0dMTjE2MWJzMnJXTDF6WnMyRERSZ1BhVFR6N2g5dHdiTTN2MmJFeVlNRUhRcmxRcU96MVByNmFtQm9jUEg4YWRkOTRKdFZxTnRMUTBuRGh4QXFkUG4rWWVwSFRrN3U2T2xTdFg4dHFhbTV1eGF0VXEwZjVWVlZYNDdydnZzSFBuVHR4MTExMllQSGt5Ykd4czhPdXZ2NW8wUmtJSUlZUVFRbTVtRklBYnlNL1BCNkFMdk1UMlMrdVpXb29wSkNURTVIdUw5ZTBZY0J1V3hOSXpMQ1YxNk5BaFFRRHU2T2lJbUpnWWJwLzJoUXNYQkFHZW5aMGRCZzRjaUt5c0xORUFQQ3NyeStRbHg3ZWFqUnMzSWlRa0JPN3U3cngyUHo4LzNIdnZ2ZGl5WlF1QTdnWGdMUzB0YUdscDRiVlpXRmlJOWkwdExVVk5UVTJuMXpOMlAxTURjQURZdlhzMzh2THljTzdjT2NIWXhOamIyOFBOelkzWFprcDVzNGFHQm16YnRnMi8vZllieG80ZGl6Tm56cGc4UmtJSUlZUVFRbTVXRklBYktDd3NoRUtod01hTkcvdDZLS0lNUzRqcEdRWkp4Y1hGS0N3c0ZKUWttemh4SWhlQVYxWldvcnk4SEY1ZVhydyswZEhSeU0zTlJYaDR1T0FlaHZ2RHJ4V0dZUkFkSFMxNlRLeDBWMHhNaktDdHNMQ3cweUMxdXJwYUVLUktwVks0dXJvYVBVZWhVT0NMTDc3QXFsV3JCUGtCcGs2ZGlqTm56aUEzTjFkMEQ3aCtkdHdjSFFOOXZjNUtodW1KQmU4YWphYkxjZmo3K3d2MmZwdGFqazlzbTRaY0xzZmN1WE5OT2wvdi92dnY1NzdldW5XcldlY1NRZ2doaEJCeXM2QUEzRUJwYVNsKytPRUhvNW1kKzVxVGs1T2dyZU1zNWJGanh3UUJlRlJVRkZ4ZFhibjl1OG5KeVlJQVBDWW1CdW5wNmFJMW5hOUhsbk9aVElabHk1YVozRitzNzRZTkc1Q1FrR0QwbkxWcjF3cEtYZm40K0hTWm5DMDdPeHY3OSs4WFpKVm5HQVlMRnk3RXFsV3J1alVETHNiUHowL1ExdHpjakthbXBpN1BGY3RjM3RyYWF0STkvLzczdjVzMlFCTzR1Ym4xNkhvVWdCTkNDQ0dFa0ZzVkJlQUcxR28xRGg4KzNOZkRNTXJGeFVYUVZsZFh4M3Q5NHNRSlBQamdnN3g5MHd6RGNIdkJBZDBTKy9qNGVMQXNpNktpSXFTbXBpSWxKUVd4c2JHQzZ4Y1dGaHA5SUdHNGxOM1B6Ni9UT3VBM3UyM2J0aUUyTnBZMzQ2dlZhcm10Q21JejRPWUc0QllXRmdnS0NoSzBsNWVYbTNTKzJNTVRVNWFERTBJSUlZUVFRcTRQQ3NDN3dWaldaMmRuWnpnNU9YRjd5VHZETUF5OHZiMEZNN0tkOGZiMkZyVHBTNHpwMWRmWEl6VTFWVkRMZS96NDhkaTVjeWRZbGtWR1JnWSsvL3h6cEthbTh2WjJpeVZKbzcyNU9tMXRiZGk0Y1NOZWVPRUZBTHJWRXV2WHIrZCsxc2FXZjVzakppWkc5RHFtZko0QThSd0I1dXovSm9RUVFnZ2hoRnhiRklEM0VvbEVnaWVmZkJJREJ3N0UzcjE3c1dQSERxTjdiMTFkWGJGa3lSSUVCd2ZqL2ZmZk42bjhrbFFxRlMzMUpiYm4rZGl4WTRJQTNOWFZGVkZSVWJoNDhTSlVLaFZPbkRqQk8rN3I2eXRJcGdWUUFHNG9KU1VGaVltSnFLcXF3czZkTzNrLzM1NEc0QktKQkRObXpCQTlscFdWWmRJMXhBSndVNWFnRTBJSUlZUVFRcTRQQ3NCN3lYMzMzY2RsUjU4K2ZUcUdEaDJLTDcvOEVqazVPYngrbzBlUHhpT1BQTUxWNjE2MmJCbmVlKzg5WkdSa2RIcjlmdjM2aWU0ekxpc3JFN1FsSlNWQm9WQkFMcGREcTlVaUxTME5DUWtKbmQ1ajZOQ2hncmFTa2hLelp1aU5zYkd4Z1llSEJ3b0tDb3oyVWFsVWVQVFJSMFdQeGNURVlPblNwYncyc2I2bWxuenJpUysrK0VLMHRyZlkvbXR6QXZBNWMrWUk5dTREdXU5TFYvVzc5ZXpzN0FSdHBtUXlQMzc4T0k0ZlAyN1NQUURkNm8xRml4Wmg3Tml4dlBiR3hrWkJvc0Q4L0h4OCtPR0hncFVhaEJCQ0NDR0UzSTZFQlphSjJhS2pvekZ0VG1yVll3QUFJQUJKUkVGVTJqUmVtNCtQRDVZdFc4YWJsUnd3WUFDV0xGbkNCZCtBTG5CYnZueDVseVhMQmd3WUlHaXJycTRXM2VQYjF0YUd2WHYzWXN1V0xWaTZkQ25XcmwyTEV5ZE9vSzJ0emVqMXhmWi9uejU5dXRNeG1XTDQ4T0ZZczJZTmwrSGMxdFpXMEVlL2QxbWowWWorRVF0NFRlM1gyNHpkdy9CbnFtZnE4dStwVTZjYW5mMCtlZktreWZ1NEhSd2NCRzJtQk9EbXNMR3h3Yi8vL1c5QjhBMEE2OWV2RjlTTER3d014QnR2dklIZzRPQmVIUWNoaEJCQ0NDRTNJNW9CN3lFM056Y3NYcnhZVUtLS1pWbXNXN2VPRnp6bDVPVGcrKysveC96NTgzbDlyYXlzOFB6enoyUE5taldDR1hNOXNmcmNSVVZGUnNlMWMrZE9rOStEazVPVGFQS3ZuZ2JnLy96blA3bHlWbks1SERLWkRQLys5NzhGL1VhT0hJa1RKMDUwV251OU4zU1Y3YndueEI2UWRMWDgyOExDQXZQbno4ZWtTWk5FajJzMEd1emV2ZHVrKzd1NXVZbk93cHVTUGQwVURNTWdMaTRPRHo3NG9HZzIvcFNVRkZ5OGVCRkZSVVZZdlhvMUhCMGR1V05PVGs1WXRXb1Yvdnp6VCt6ZXZmdTJyU2xQQ0NHRUVFSUlCZUE5WUdkbmgrZWZmMTUwNmUvMjdkdVJrcElpYU4rL2Z6L3M3ZTB4YytaTVhydGNMc2R6enoySE45OThFeVVsSllKall2VzVzN0t5c0huejVoNitDK1BlZWVjZDBmWlBQLzFVRUp5TEJYK0d0YVR0N095d2FORWlicG0rSVlaaHNIVHBVaTVBcTYrdjcrSEllNWRNSm9PYm14c1VDZ1VVQ2dWdnh0M0p5UWtUSmt6QUhYZmNJVGl2cy9jUkZoYUdSeDk5RkQ0K1BrYjc3TjY5bTh1QUhoOGZEMDlQVHpRME5LQzV1Umt0TFMxb2JXMUZXMXNiWkRJWnBrNmRLbnFObmdhN3RyYTJpSXVMdzExMzNTVW9YYWRYWFYyTkw3NzRBb0F1S2VCSEgzMkVsMTkrbWJkbFFpYVQ0ZTY3NzhiRWlST3hkKzllSERseWhKYWxFMElJSVlTUTJ3NEY0TjFrWldXRjU1NTdUalNBT25IaUJIYnQybVgwM0o5Ly9obHVibTRZTTJZTXI5M1cxaFl2dlBBQzNuampEVjdwcjlHalI0c0d1Sm1abVQxNEI3MUxMRU83b2JpNE9OSDNvQ2VSU0JBZkg0ODc3N3dUUlVWRnlNL1BSMU5URTVxYm02SFZhckZseXhZd0RBT0pSQUtwVklvNWMrWkFLcFZ5cjJVeUdTb3FLdkQ3NzcvMzlsc0RBTHo1NXB1aVpiNDZVMUZSSVdnTENBakE3Tm16RVJNVDArbTU2ZW5wdk0rUWk0c0w0dVBqemJvL0lKNGpvRFA2N1B6aDRlR0lqbzdHNE1HRFJYTVA2RlZXVnVMdHQ5OUdRME1EMTVhVGs0T1BQdm9JUzVjdUZTU25rOHZsbUQxN05tYk5tb1djbkJ5Y1BuMGFGeTVjUUVWRnhYWFpRa0FJSVlRUVFraGZvZ0M4RzZSU0taWXVYU3E2cnpVM054ZGZmdmxsbDlmNDhzc3Y0ZXpzTEpqWmRuWjJ4b29WSzdCNjlXclUxOWRESXBIZ3JydnVFcHhmVjFlSHZMeTg3citKWGlhMkoxaXZ0TFFVY3JrY3JxNnV2UGJ6NTg4TEFsR0dZZUR2N3krYWtLd3JQLzMwazlubm1FS3RWaU0xTlZVMFVWMW5EQitRTUF5RHA1OStHc09IRCsveXZNTENRbnp5eVNlOEpHN2RTWWFuMVdxUm5wN2VaYi9RMEZBTUhUb1VmbjUrQ0F3TUZOMm5MK2JzMmJQNDVwdHZSR2ZaTDE2OGlIZmZmUmZQUFBPTTZBb1JobUV3Y09CQURCdzRFUFBtelVOYld4dEtTMHRSVWxLQ0gzLzhrWmFwRTBJSUlZU1FXeElsWWV1R0JRc1dJREl5VXRCZVhsNk85OTkvSHlxVnFzdHJhRFFhZlBycHA3aHk1WXJnbUtlbko1WXZYdzZHWWVEbDVXVzBQTmlOTW1Ob1pXV0ZmdjM2Q2RwWmxzVnZ2LzJHVmF0V1ljdVdMYnhqU1VsSitQREREM0gwNk5GZUc4ZlpzMmM3UFY1ZFhZM0t5a3JlbitycWFwT3VuWnljYk5aWUNnc0xlY0V2eTdMWXUzZHZsNStOakl3TXZQMzIyMmh1YnVhMVYxWldtblYvQUVoSVNEQnBPWDl0YlMwbVRacUVpSWdJazRMdnFxb3FyRnUzRGg5Ly9IR25nWEpHUmdaV3JWcUZTNWN1ZFhsTlMwdExCQVlHUXFGUVVQQk5DQ0dFRUVKdVdSU0FkOE9oUTRjRVFVSjlmVDNXcmwxclZ2RFExTlNFRHovOFVKQXR1N3E2R3BzMmJRTExzcmg4K1RKV3IxNHRDQlFQSGp6WS9UZlF5NVJLSmI3KyttdGVXMzE5UGRhc1dZTXRXN1pBclZiajFLbFR5TTNOQmFCNzM5OSsreTFZbHNWWFgzMkYvLzN2ZnlabitqYW12THk4eStYV2E5ZXV4ZkxseTNsLzFxNWRhOUwxOC9QelRSNUxjM016UHYvOGMwRjdUazRPTm16WUlIcU9Qa0JmczJhTklQZ0d3TnVTWUFwejhnTlVWRlJnNjlhdFhmWXJMeS9IcGsyYjhQenp6eU14TWRHa2ExZFhWMlAxNnRYWXVIR2o2UHN5bEorZmp4OSsrTUdrNnhKQ0NDR0VFSEl6b2lYbzNaQ1RrNFBYWG5zTkw3NzRJanc4UE5EVTFJUTFhOWFJem1aM3BiaTRHTjk4OHcyZWVPSUpBTHFaNFMrLy9KSVhyQlFVRk9EVlYxL0ZzbVhMRUJRVWhJc1hMNkswdEJRQThPS0xML2JPbXpKRFRVMk5vTzM4K2ZNNGV2UW9Ka3lZd08wQk5weDlaVmtXMzMvL1BWNTU1Ulg4K09PUHZHUDc5KzlIUWtJQ1JvNGNpZkR3Y1BqNStjSEZ4UVZ5dVJ3U2lXblBpTXlkb1RaWFVWRVIxR3AxcC91aEd4c2JjZTdjT1d6ZnZ0MW9nckdUSjA4aUlDQ0FWN2F1cUtnSTMzMzNIYkt6czQxZXU2YW1CZ3FGQWxaV1ZvS00rM3BxdFJvRkJRVTRkdXdZamh3NVlsWWQ4Z01IRGlBdUxrNlF6YjIxdFJYbnpwM0Q4ZVBIa1pxYTJxMVZGeXpMNHVEQmcwaE1UTVRreVpNUkh4OHZ5S1N1VUNqdzMvLytGMnExMnV6ckUwSUlJWVFRY3JOZzJCdGxIYk1aSG5yb29ldHluNDRscy9SQnBwNnpzek9XTGwyS1RaczI5WGcvOXNNUFA0ekt5c3BPazRoWldscmlpU2Vld0xadDI3cTFKL2hhazh2bCtNYy8vb0hObXpjYlhXcDk1NTEzNHNDQkF5WmZVeUtSZ0dFWVh1QW45cEh0Mk9ibjV5Zm9VMTVlTGdqd1pESVpMMXU3WG1GaG9hQnQyTEJoc0xhMmhsYXJoVWFqZ1ZxdGhsS3BSR3RySytycjYxRlZWV1ZTZ0NxUlNMQml4UW80T3p0ano1NDlTRWhJTUN1d1pSZ0dNcG1NKzk1SUpCSm90ZG9lcnlMbzM3OC8zbmpqRFpTWGx5TXRMUTBwS1NsSVRVM3Q5YUJZSXBFZ01qSVNjWEZ4aUlpSWdLT2pJelpzMklDRWhJUmV2VTlIMTdKaUFDR0VFRUlJSVlZWUk3Tm1GSUFUMGdma2NqbVVTdVVOczQ5ZlR5Nlg5emlRTjVlM3Q3ZloyZHE3Z3dKd1FnZ2hoQkJ5dlJnTHdHa0pPaUY5NEhvSHVhYnFpM0ZkaitDYkVFSUlJWVNRR3dFbFlTT0VFRUlJSVlRUVFxNERDc0FKSVlRUVFnZ2hoSkRyZ0FKd1FnZ2hoQkJDQ0NIa09xQUFuQkJDQ0NHRUVFSUl1UTRvQUNlRUVFSUlJWVFRUXE0RENzQUpJWVFRUWdnaGhKRHJnTXFRRVVJSUlZUVEwa3VxcXFyUTF0WUdEdzhQeUdRMzVxL2F0YlcxM05mT3pzNUcrN0VzaTdxNk9wUDY5aldOUm9QQ3drTGs1dWJDd2NFQkkwZU9OT3Y4dkx3OCtQbjV3ZExTVW5Dc3RiVVYxdGJXdkxiTGx5OXpQMmNiRzVzZWpaM2NYbTdNL3lzUVFnZ2hoQkJ5RTlxNmRTdVNrNVBCTUF6YzNkMnhhdFVxV0ZsWmRldGEyZG5aU0V0TFEzNStQc2FORzRmaHc0ZUw5bnYvL2ZjaGxVcmg3dTZPT1hQbVFDNlhkM3JkRlN0V2NGK3ZYNy9lYUwvVzFsYVQreG82Y2VJRWlvcUtFQkVSZ1pDUUVGaFlXRUNqMGVDenp6N2orano5OU5OZ0dBWUFvRlFxZWRkKzVwbG5UTHFQbmtxbHdvc3Z2b2ptNW1ZQWdKT1RFNFlQSHc2SnhMVEZ2blYxZFZpelpnMGtFZ2ttVFpxRSsrNjdEd0N3ZmZ0MlhMeDRFVTFOVFhqdnZmZDQxOXU1Y3llU2s1TWhrVWp3NFljZmR2azlKMFNQQW5CQ0NDRTN2WmZtLzlYWFF5Q0VYUFgyLzhiMzlSRDZUSDE5UFZKVFV3SG9aby85L1B5NkhYd0R1Z0Q4OTk5L0J3RElaRExSQUx5eXNoTFoyZGtBZ0pxYW1oNEZndDkvL3ozS3k4dGhhMnVMZSs2NUJ3NE9EdDI2enJGang1Q1RrNE5EaHc3aG1XZWV3ZURCZzZIVmFwR1dsc2IxWVZtV0M4QTFHZzN2bUxrc0xDd3daTWdRSkNZbUF0QUYxQmN2WGtSTVRJeEo1MSs2ZEFrQW9OVnE0ZW5weWJXWGw1ZWpvcUlDQUpDZW5vNklpQWh1N0RrNU9RQ0E0T0JnQ3I2SldTZ0FKNFFRUWdnaHhBeXZ2UEtLYUx0U3FZUldxK1ZlNStUa0dPM2JrYlcxTlY1NjZTVmUyOGlSSTdGbnp4NEFRRlpXRnBSS3BTQ2dQMy8rUFBmMTJMRmpUYnFYSWExV3k4M3NKaWNuYzB2TzliUEE1cXF2cjBkdWJpNEF3TWJHQnFHaG9kMjZqcUhNekV6ODhNTVBuZlpwYlczbHZkNjhlVE4yN3R4cHRQK1NKVXZnNCtNREFFaEpTZUhhaTRxS3NHdlhMZ0JBVkZRVWtwT1RBUUJKU1Vsd2MzUERxNisreXJ2T3BVdVhzSGp4WWw3Ym1ERmo4UERERDNmeHJzanRpZ0p3UXNodFlmZDNPUWdLZDBKUW1DTnM3Q3o2ZWppRUVFSnVZdnBaMGE0ME5EU2dvYUhCcEw3VzF0Ykl5Y25CdSsrK0szcGNyVllMbG1hdlg3OGVKMCtlNUY3djJMRkROT2lNalkzRndvVUxSYS83MGtzdllkeTRjWWlOamVXQ2J5c3JLN2k0dUFpQ1dsT2NQWHNXTE1zQ0FHSmlZaUNWU3MyK1JrY0toY0xrNzdsZWMzTXp0eVJkakVxbEFxRDd2aG9HNEFrSkNkelhhOWFzNGI1T1NVbEJmSHk4V1dNZ1JBd0Y0SVNRMjhLSkE1ZHg0c0JsTUF6ZzdXK0g0SEFuQklVN0lURFVFVmJ5bnY5eVFBZ2hoRnh2dWJtNXVIejVNdmVhWlZrdStEV2sxV3J4MTE5LzRkU3BVNWd5WlFydldGMWRIZmJzMllPU2toS3VyYTJ0RGN1WEx4ZGNaOW15WmJ6WHZyNitnbjc2WmVBQUVCY1hoLzM3OStQbzBhT0NjYTFhdFlvM1BrTXJWNjRFQUx6MTFsdUNNZlMyQ3hjdW9LV2xSZlNZazVNVFBEMDlVVkZSZ2NiR1JsUlVWR0RNbURGSVRrNUdZMk1qYkd4c1JKZTVEeHc0OEZvUG05ekVLQUFuaE54V1dCYTRYTkNFeXdWTlNOaGJBcW1VZ1crUVBZTERuUkFjN2dUL0VBZklMS2hDSXlHRUVPTTZKaU9ycXFyQzY2Ky9qcmEyTmdDNndQUFJSeDgxKzdwRlJVVzhQY2hkT1hEZ2dNbDlyMXk1Z3B5Y0hNR3NzTHU3TzV5ZG5Ya1p6bG1XRlowOTd0aldNWEROeTh2akFubEhSMGNNSERnUUtTa3BxSzZ1Rmx4THJNMlVZMERYeWVBTTk1ZDM1ZWpSb3dCMEt4RGVlZWNkd1g3dTBOQlF5T1Z5eE1iR0lpZ29DSkdSa1RoNzlpd0FJQ0lpZ3BhYUU3TlJBRTRJdWExcE5DeUtMaldnNkZJRER1OHFnc3hDZ3Y0REhiaUEzQy9ZSGxLcGFmK0lFMElJdWYyd0xJdk5temR6d1RlZ1d6SzljZU5HazYraEQ5Yjc5KytQTjk1NEF5cVZDbSsvL1RaOGZYMHhac3dZaElhR29yYTJGdHUzYjBkZFhSMys5YTkvb2FhbUJxdFhyK2F1OGVDREQyTGl4SWtBZ0Y5KytRWDc5dTBEb052ckhCTVRnKysrK3c0QUJJblZWcTVjaWRiV1ZuejQ0WWZkZVBkOGYvNzVKL2YxOVVoTTF0Yld4cFVOYTJwcVFtSmlJcEtUaytIczdJd0ZDeGJ3K2lZa0pLQ2xwUVZoWVdIbzE2OGZHSVpCWGw0ZWw4RE95Y2tKdi83Nks5ZC8vUGp4OFBEd3dBTVBQTURMZm43cDBpVW9sVW9BUUZCUUVMZi8rMjkvK3h2dXYvLythL3AreWEyQkFuQkN5RzFCSW1HZzFRcVg1WFdrVm1tUmwxNkh2UFE2SEFCZ0taY2ljSkFqdDJUZEo4QU9KajVVSjRRUWNodll0MjhmTWpNemVXMkdpZEZNMFhHMmZNdVdMU2d0TFVWcGFTbFVLaFZDUTBQeDg4OC9jek92SDMzMEVlUnlPVzlaZDNsNU9mZjFsU3RYdUs5ZFhWMEJBSTJOalFBQWUzdDczcjFzYkd4UVYxZkhPK2ZOTjkrRXU3czdXbHBhOE95enozTHRuYzA4bDVlWDQ5eTVjNEwyMmJOblkvYnMyVkNwVkhqcXFhZTQ5blhyMW5HQnJUbjMwZC9yNE1HRE9IMzZORjU1NVJXNHVycENvVkJnKy9idEFIUlowUlVLQmU4aHdKRWpSN2paK1duVHBtSEdqQm04bWZheXNqS1VsWlZ4cndjUEhnd1BEdzlCS1RQRC9lTGg0ZUdkanBNUU1SU0FFMEp1QzZ2V3hTRXZvdzY1YVhYSXk2aERaV2tMUkxiSkNiUXBOTWk2V0lPc2l6VUFBQnM3R1FKRG5SQTgyQWxCWVU3dzlMTzV4aU1uaEJCeW8wcE9Uc2J1M2J0NzlacEhqaHpCc1dQSEFPaG1rZlhaeUI5KytHR1VsNWVqcEtRRUJRVUZndk9LaW9xNHIvV0JKc013M0pKMmZZSTFSMGRId2JrblRwemd2bloyZG9hN3U3dlo0OTYxYTVmby92TnJZZGV1WFZ5d2YvVG9VY3llUFJ0dWJtN3c4ZkhCNWN1WG9WS3BrSktTd3BWdGEyeHNSR2xwS1hkK1NFZ0lBQ0F3TU5Eb1BZcUxpL0hSUngveDJ0YXZYODlsUmZmMjlvYVRrMU92dmk5eWU2QUFuQkJ5VzdDMmxXSHdNRGNNSHVZR0FHaXNiME5ldWo0Z3IwZE5aYXRKQVhsTGt4cHBaNnVRZHJZS0FHRHZhSW1nY0gxQTdnaFhUK3RyK1RZSUllUzJsSkdSY2MwU2NxMWN1UkpoWVdGbW41ZWJtNHNOR3pZSWdzNnVabThCR00xMm5wU1VoQzFidG5Ddjc3Ly9mbTRHMjhyS0NrOCsrU1RlZlBOTjN0NXJCd2NITkRRMG9MQ3dFQ3FWQ2lxVmlzc1k3dTd1enBVdHE2MnRoVlFxaFoyZG5lQytQajQrY0haMlJtMXRMUVlQSG16Q3UrZkx5c29TbmYyK1ZzYU1HY1BkNy9qeDQ1Z3hZd1prTWhraUl5TzVwSFRuenAzakF2RE16RXp1NTJScGFZa0JBd1lBQU56YzNPRHE2b3JubjM4ZUsxYXNBTkMrZjcrNHVGajAzdnBaOHJLeU1sNVcrb01IRCtMZ3dZTUFnSG56NW1IOCtQRzkvYmJKTFlJQ2NFTEliY25lMFJKRDRqd3dKTTREQUZCWHBVRHUxWUE4TjcwZURiVktrNjdUV04rR2l5Y3FjZkZFSlFEQXlVMnUyejgrMkFuQjRZNXdjTGJxNGdxRUVFSnVOcG1abVZpM2JoMVh5c3BRVTFOVGwrY2JLKy9WdjM5L09EZzRvTDYrSG1QR2pNR1lNV080WStucDZTZ29LTUFkZDl5QnRMUTA5Ty9mSDFldVhNR2dRWVB3eXkrL1FLMVdJeU1qQTIxdGJWeXdHUlFVQkVDM1Q5M1B6dysxdGJXaXljbmk0dUl3ZlBod0hEdDJqS3VOYlk2TEZ5K2FmWTQ1TkJvTjk3VkVJa0Y0ZURpY25KeFFWMWVIcHFZbW5EbHpCbkZ4Y1lpTWpNVCsvZnNCNkw1ZmFyVWFNcGtNNmVucDNQbURCZzJDVE5ZZUFzMmJOMDlRV3gwQVpESVpYRjFkVVZ0Yks4alNUa2hQVUFCT0NDSFFCYzVEeDN0aDZIZ3ZBTUNWc2xia3B0VWlONzBPK1JuMWFHNFUvcElscHE1S2dhUy95cEgwVnprWUJuRHpza2J3WUdjRWh6c2hNTXdSdHZaVWc1d1FRbTVtOWZYMStQVFRUNkZXcTBXUGk1WHZNcFc3dXp1V0xsMktmZnYySVRZMkZ0OTk5eDBlZXVnaFNDUVMvUFhYWDl6ZThvY2VlZ2lqUm8zaUF0QmZmdmtGQUhENjlHbGVNamo5ekQ3RE1IajIyV2VOamhuUUJaeGRMYWZ2V0lZc0xDd01DeGN1eElBQkEzRHc0RUZ1TnI2M0dZNWJLcFZDSXBGZzFLaFIrUDMzM3dIb2x1M0h4Y1VoT0RnWWNya2NDb1VDQ29VQ1dWbFpHRHg0TURJeU1yanpJeUlpdUs4TENncVFsWldGdExRMHJxMndzQkE3ZHV5QWc0TUQzbnJyTGJ6eXlpdThHdVNHRDBXMFdpMjNmTi9IeDRkYjB1N2w1ZFhMM3dGeUs2RUFuQkJDUkxoN1c4UGQyeHFqSnZ1QVpZSHk0dWFycytPMUtNaHFnS0xGK0M4eGVpeXJDK1N2bExYaTVKKzZHdVJlL1d5dnpvNDc2MnFRVzFNTmNrSUlNVWRvYUNoZWZ2bmxQcnUvdmIwOVpESVpON3M2YWRJay9QSEhINzEyZlY5Zlg4VEV4T0R6enorSFJxTkJTMHNMN3J2dlBtN3ZzVXdtUTNSME5HUXlHYmVFV2o4YmZQNzhlVzYyVmlxVklqSXlrbmR0dzVsZk1XS2x4em83cnAvSjF5L3Buak5uRHI3OTlsdGVIMzJXOEk2ZWVPSUpvL2ZSbitQcTZvcTMzbm9MQ29XQ082WlByRFptekJndUFDOG9LRUJaV1JtOHZiMFJGaGJHUGFoSVRVMkZpNHNMYW10cnVmTU5BL0NTa2hKdXhsenY4dVhMdUh6NU1qdzlQVEY1OG1UQjJBekxqaW1WU2k0QUR3c0xveXpveENRVWdCTkNTQmNZQnZEdWJ3dnYvcllZTzhVWFdpMkwwdnltcXdGNUhRcXo2NkZxNjNwNUdzc0NaVVhOS0N0cXhyRjlwWkJJR2ZnRzJGME55SjNnSCtJSUMwdXFRVTRJSVRjeWlVU0NnSUFBNU9mblk4bVNKYkMwdE9RRjRNWUNUa1BsNWVYWXRXdVgwZVBlM3Q2d3NiRkJZMk1qTGx5NGdFdVhMbkhMc0ljT0hjcmJ4ODB3RERjYmJEaFRQR1RJRU5qYTJuYm5MWnJOd2NFQkkwZU94S2hSb3dRQmVHL1FaM0FIZFBXNkFjRER3d01CQVFGY1FyckV4RVRNbVRNSDRlSGhnZ0JjejhmSEIyNXViajBheTZaTm03aXZEWmVtWjJSa2NNY2NIUjB4YytiTUh0MkgzTG9vQUNlRUVETkpKQXo2QmR1alg3QTlKczdvQjdWS2krS2NSdDBlOHZRNkZPYzJRS1B1T3FPYlZzT2lPTGNSeGJtTk9MSzdHRElMQ2ZvTnNPZHFrUGNiNEVBMXlBa2g1QVlVR3h1TCsrNjdEMzUrZnNqSnllRWQ2empyTE1iR3B2TUtHajQrUGxpMmJCbmVmLzk5TkRVMWNUUFBFb2tFVTZaTUVmU2ZPSEVpRGh3NHdOc3JMVFo3MjVXT0NlVE1LUTltT0ROc1NKOUVyanYwV2NiMUdkd0JmaGIzRVNOR2NBSDR5Wk1uTVd2V0xHNS8rT0RCZ3hFUkVZR2pSNDl5L1ljTUdjSzcvdGl4WXpGMjdGamUrOVFuWVRQbStQSGpvdTM2bVhNQThQVDBwQUNjR0VVQk9DR0U5SkRNUW9MQU1FY0VoamxpOGh4L3RDazFLTWhxUUc1NkhmTFM2bkM1c01ua0d1VDVHZlhJejZqSG45c0xZV2tsUmNBZ0IxME44c0ZPOFBHM2cwUkNBVGtoaFBTMUNSTW1HRDFtV091NkozeDhmUERJSTQvZ3M4OCs0OXJjM2QxRlM0VFYxdFpDSXBGd0FiaXRyVzIza3FuMWhMSGw3WWJaNjZ1cXF2REhIMy9nbm52dUVUeUVLQ2twd2NXTEZ6RnQyalRCTlF6M1lCc0c5RU9IRHNXMmJkdkFzaXdhR2hxUW1wcUtxS2dvckZtekJvQnVpZmpYWDMvTjlZK09qdTdlbXlPa0YxRUFUZ2dodmN6U1NvcVFLR2VFUkRrREFCUXRhdVJsMUhOWjFpdExtMDJyUWE3VUlEdTVGdG5KdXIxcmNoc1pnc0ljdVN6ckhyNjJFRWxtU3dnaDVCWlFWVldGbjM3NmlkZFdVVkdCOWV2WFk4bVNKWkJLZFRsRUxsMjZoTTgvLzV5WGtiMjV1Um1mZmZZWm5ucnFLVzdQZEY5VHE5WFlzR0VEQ2dzTGNmNzhlY3lmUDUrYmtkNjNieDkrL2ZWWHFOVnF0TFcxWWRhc1dkeDVMTXZ5YXB3YlBsaHdjbkxDb0VHRG9OVnFNV2JNR0VFNXVZeU1ERzVadnBPVEUvejkvVTBhYTNOek03S3pzeEVURXlNNFpyZ0tRS2xVY3FYSS92YTN2OUVlY0dJU0NzQUpJZVFhazl2SUVEN1VGZUZEZFUvdG14cFV1aHJrVndOeVUydVFLMXJVU0UrcVJucFNOUURBenNGQ1Y0UDhha0JPTmNnSklhVHZQZkxJSTEzMnFheXN4TDU5KzR3ZVQwNU94c2FORzdtbDV4WVdGdEJxdGRCb05FaE9Uc1pYWDMyRmhRc1g0dmp4NDlpeVpRc1haRElNdzVVZ3UzVHBFdDU5OTEwc1dyUUlucDZldmZET2V1Ym5uMzlHWVdFaEFOMmVidjBEQkVBWFpPdmZ3KysvL3c1N2UzdHVDWDFSVVJFdkNadVRreE9xcTZ1NTEvLzR4eis0MmZlT0dkZ05hNU1QSERnUU5UVTEzR3NIQndkWVdBZ3JreFFYRitPMTExNURlSGc0SEJ3Y1VGVlZ4UjFMUzB2clZwMTBRZ3hSQUU0SUlkZVpuWU1Gb2thNUkycVViaGxoZmJXeXZRWjVSaDNxcTAyclFkN1VvRUx5eVN0SVBua0ZBT0RvYXRWZWd6ek1DWTZ1VklPY0VFS3V0OUdqUi9OZXN5d0xsbVVoa2JRbjJUUVdmRmRWVmVHWFgzN0JtVE5udURhSlJJS0ZDeGVpdGJXVmwrQnMzYnAxWEdaMFFCZDh6NXMzRDZXbHBUaDgrREFBM2JMdTFhdFg0NEVISHNEWXNXT05qdm5ubjM5R1ltSmlsKyt0WXhreUFQamdndys2UE8vdzRjUGNtQUJnMXF4WnZHemtVNmRPUlVOREE5Zm41NTkvaG91TEMySmpZNUdVbE1UMWs4bGtPSFRvRUw3NTVwc3U3OW5SbVRObmVOL1hmLzNyWDRpS2lnS2dtOG5XS3lrcEFRQ1VsWlhoaXkrKzRPMnJYN2R1SGU2KysyNk1HREVDN3U3dWtFcWxpSXVMQXdBRUJBUUFhSCtZSUJiY0V3TGNwQUg0NXMyYiszb0loUFFwcGFZQlp5OS9qaXN0NllKakRDUUljNXVORU5mcEFHaDk4czNBMGRVS3NlTThFVHRPTjBOUlZkN0s3Ui9QeTZoRFU0TnBOY2pycTVVNGwxQ0Jjd2tWWUJqQTFkT2EyejhlRk9ZRU93ZjZaWUFRUXE0M3BWTEoxUWFYU3FWZ1daWlhxOXR3TDNSYVdob3ZTTFN3c01DaVJZdTRRTEc4dkJ3U2lRUTVPVG5JeXNyaStzbGtNanp5eUNNWU1XSUV0Rm90bXBxYXVPdG90VnF1UG5WblkreXFCQm5RZFpreU1XZlBuc1hXclZ1NTEyUEhqc1ZkZDkwbDZEZDM3bHhVVjFjak9Ua1pMTXZpbTIrK2dZMk5EUy9wV1dSa1pMZkcwSlhzN0d6ZWE0bEVncWFtSm01RzNjUERBNVdWbFZDcFZOaXpady8yN05rRGlVVENCZGxhclJhblQ1L0dOOTk4QTVabElaZkw4ZkhISC9mNk9NbXQ0YVlNd0FtNTNWbEpIVEM2M3d0SXY3SU5sMnIyQW1oZnY4eENpL1NxbjFHcnlFT3M5eUpZU0RyUHRFcHVQRzVlMW5EenNzYklTZDVnV2FDaXBKbWJJYy9QckRlNUJubFZlU3VxeWx0eDZsQVpHQWJ3OUxQbFpzZ0RReDBodDZGL0FnZ2g1RnFUeStVSUN3dERTa29LcjB5WW5qNjRCblRKM1ZKU1VwQ1NrZ0ozZDNjc1hyd1kvZnIxNDQ3ZmM4ODlBSFJMdU45NjZ5M1UxTlRBdzhNRGp6LytPTGUvV1NLUllNR0NCYkN6czhQaHc0Y1JIeDhQWDEvZmEvd3VqY3ZNek9TV3hROFpNZ1R6NXMwVDdjY3dEQllzV0lCMzNua0haV1ZsWUZrV3RiVzFpSXVMdzRFREJ3RG92ajk3OSs3dDlURWFQaEJ4ZFhYRmdnVUxZR1ZsaFRmZmZCTnl1UnpMbHkvSDBhTkhzVy9mUHU2OWFMVmEzc3k1b2REUTBGNGZJN2wxMEc5ZmhOeWtHRWd3MkgwdW5PWEJPRmYrSmRUYVZ0N3hzcVp6T0ZyNEdrYjRQQTBIcTM1R3JrSnVkQXdEZVBXemhWYy9XNHk1UzFlRC9IS0JZUTN5QnJRcE5WMWVoMldCOHVKbWxCYzM0L2grWFExeUgvLzJHdVFCZzZnR09TR0VkQWZETUx6bDVXSkNRME9Sa3BMQzlaZkpaTEN6czBORVJBVHV2ZmRlWHQ5NTgrYmh6ei8veEl3Wk0yQmxKYjZWeU43ZUhvOC8vamhTVWxJd2RlcFVXRnBhQ3NiMHdBTVBZTkNnUVNidFdaNDNiNTdSd05oYytqSHIvenQvL254WVdWbWhwS1FFQ3hjdTdQUjdKWmZMc1hqeFluejIyV2Q0N0xISEVCd2NERUJYRnowcEtRbGhZV0dDUkd1OVlkeTRjVWhLU29KR284R1NKVXU0K3VseGNYRUlDZ3FDazVNVFpzNmNpZWpvYUp3OGVSTEZ4Y1ZvYW1xQ1dxMEdZNUFOVmY5MXgzSm5oQmhpV05hVTFEK0VrQnRaVTFzWlRwVitnc2EyVXNFeHFjUUtNWjcvaEo5RFhCK01qRnhyR2pXTDR0d0dMaUF2em0yRVdxVTErenBTR1lOK3dRNWNRTjUvZ0FPa3NwdG5DOE5MOC8vcTZ5RVFRcTU2KzMvamUvMmFHUmtaWERtcjBOQlF2UHp5eTcxK2oydEp2dytjWVJoZXdOWlh0TnIyZnllNmVualFXOVJxdGRGU1pSMXB0VnJCdU1UYWVsTkRRd09zcmExNWU3ZWJtNXRoWTJOelEvek15TTJITWZMQm9SbHdRbTRCZHBiZW1PRC9LczZYZjQzU3hsTzhZeHF0RW1mTHZrQ05JZ2NSN3YrQWhKRWF1UXE1R1VsbERBSUdPU0pna0NQK050c2Zxall0Q3JMcmtYYzFJQzh0YUlKVzAvVnpWbzJhUlVGV1BRcXk2bkZ3UnlFc0xDVUlDSEZFME5XQTNEZVFhcEFUUWtoMzNTaUJ0OTcxQ3JvTm1ScDhBK0xqdTlaamRuQndFTFRwWjhJSjZVMFVnQk55aTVCSjVCanU4eSs0MUFZajdjcFdhRm5EWmNrczhtb1BvRjVSZ09FK1QwRXVjKzZ6Y1pKcnk4SlNnb0VSemhnWTBWNkRQRC96YWczeTlEcFVGSnRXZzF6VnBzV2wxRnBjU20ydlFSNFllclVHZWJnVFBQdFJEWEpDQ0NHRUVITlJBRTdJTFNiWStXNDR5UU54NXZKL29WRFg4NDVWdDE3Q2tjSlhNTnpuS2JoYUQrcWpFWkxyU1c0alExaXNLOEppZFRYSW14dFV5TXRvcjBGZVhXRjZEZktNYzlYSU9LZXJ2V3JyWUlHZ3NQWUkyS29KQUFBZ0FFbEVRVlFhNUc1ZVZJUDhkaVd6a0hScjJ3UHBYUXdEMkR0Wm9hRldQQ21ValowTUxVMWRKM0FraEJCeWJWRUFUc2d0eU5WNkVDYjZ2NEV6bC8rTDZ0Wkx2R01LZFQyT0Y3K0RjUGU1R09COGR4K05rUFFWV3djTFJJNTBSK1RJcXpYSWE1VElTMjhQeU90TXJFSGUzS0JDeXFrclNEbDF0UWE1aXhXQ3d0c0RjcWRib0FiNTYxK1BnYVdWYnN2R3RkaGpQbkZHUDlnNVdvTFZzdmp0K3p5dXZUdlo2Vm1XaGJLMTYyUjhZcDcvWUFUc0hIVjdIcjk0NHlMS0NwdE1QdGZGUTQ2bjM0eEY0YVVHblB1ckF1bm5xZ1hCdUVUQzRLVlBSd0lBMUNvdDF2ejdkTGZHZVRPeGM3REFYZmUzbDMzNjQrY0NOTmExWWRSa0g5UldLWkIxb2FiTGE5eTN1UDBoNllHZkM3cjh1em44RG0vTWZHUUFVczlXSWZIM1VoUmUwcFZQY25TeHdxUjcraU4ybkNlKy9FOHlpbklhdXZtdUNDR0U5QVlLd0FtNVJjbGx6aGpUYnlYU3J2eUkzTm9ETUN4VnBtVTFTSzM4QWJXdHVZanhXZ0NaUk41M0F5Vjl5dEhGQ2pGalBSRXpWbGVEdkxxaXRUMGdUNjlIVTMxYkYxZlFxYTlSNHZ5eENwdy9wcXRCN3VKaDNSNlFoenZDenRHeTY0dmNKQXdEYzFPMEtUVjRkY0Z4UVh2c09DKzRlMXREMnlFQWYzWERhTFBIMUZDcnhOdFBuK3E2b3doTHViVDkvWmlSbDVWaGRFR2kzRWFHUVVOYzRPUnFoY3lMTllCS2Q0eTdGQVB1NTk4eE9IZnpzc2FrV2Y1STJGdkNCZjcyanBhd2Mrcjl6NHYrK3E2ZTFuanUvZUc5Zm4zRGh6UVNLWU5oRTcyNDE4Zi9LRVZJbEF0bVBESUFMTXZpMTgyNU9ISGdjcWZYaXgzbnlYMTk3UGZTVGdOd1czdGR3QytSTW9nYTZZNmdNQ2U4dCt3ME5Cb1dUNzBaQ3pzSDNRT1dPWXRDOE1uS0pHalVsSCtYRUVMNkNnWGdoTnpDSkl3VWtSN3o0U3dQeHZtS2I2RFI4bitCSzIwOGhRWmxDVWI2UGdNN1MrOCtHaVc1a2JoNldzUFYweHJENzlCOUhqcldJRzl0TnEwR2VYVkZLNm9yV25IbXNLNEd1WWN2dndhNXRTMzk4M090ZEpXQnVxS2tCUit0T011OU50ekxyelZqSmZtZDl3VWdZSkFqQUtDbFNZWHYzaytEZzVNbEZ3aHUvakRONkxsdVh0YVk4UGQraUIzbkNZbVVRWEM0RXo1LzlUenFhNVNJaS9mQkhUUDdtejRRRTEzUFRQbEtCWDgxZ2xUS3dOdGZsemVCWVJqTWVHUUFyRzFsT1BSTEVTUlNCcDUrN1ltZXpGbUJvSGZQUHdmQ3hxNzk3OVQrcmZuY0dJN3NLc0xmSDlLVmN2THdzY0hVQjRPd1ozTnVkOTRXSVlTUVhrQy9BUkZ5Ry9CemlJT0RsUjlPWC80VVRXM2x2R09OYmFVNFV2Z2FZcjBXd3NkK1dCK05rTnlvUFAxczRlbG5pOUh4dm1CWm9MU2dFWG5wOWNoTnEwTkJkajNhRktiVklLOG9hVVpGU1RNUy95aUZSS0tyUVI0VTdvamd3Ym9hNU9iTUtOOUlPbHNoME5OWi8rWUdGZmIvbE45cG45bVBoL1RvSGdCNDJlMVpyV2t6b3hIRDNUQnh1aTVJMW1oWWZQOXhCbXF2S1BEWUM1RUlpZElsQUJ4enR5K08vODR2alNpUk1IandxVEJFam5UbkJmNzJUcFlZSGUrRGZWczZmNy9YZ3FLbGUvdWlHUWtESzduNDU3Ymozd3VaVElKZk4rZWl1VUdGK1BzQ0FBRGpwdm9oNmE4S2FEVXNudmxQTE5mWDNBY0ZFMmYwUThSd04rNTFRVlk5a3Y1cS8vLzhpUU9YRVQzV0EzNkI5Z0NBMFhmNW9xeTRHV2VQbEF1dVJRZ2g1TnFqQUp5UTI0U0RWVDlNOEg4TjU4bzJvS3pwSE8rWVd0dUswNWMveFVDWHFRaDN2dzhNcm45NUVuTGpZeGpBTDlBZWZvSDJHRC9ORHhvTmkrS2NCdVJsNkFMeW9wd0drNUp4YWJVc1N2SWJVWkxmaUw5K0srRnFrQWVGNlFMeS9nTWNJTFBvbTgvZzR5OUZJWGl3azZCZFA2dDhMcUdDMS82ZmY1MDBlaTJ4bVdoYmV3dXNXaGZIYTVOSUdLNnZZZkNsYUZYalRCZEJVbmNEOEtuL0NNSzRxWDZDOW1mWEduOEk5LzV6WjFCVjNvcXdXRmM4OEs4d0xvRGVzeWtIZVJsMWtFZ1o3UDhwSDhIaFRwREtHRXg1SUFqNW1mVW9MMjdtcmlHUk1vZ2E1YzY5Ym0xVzQ5eXhDcHc4Y0JsVjVhM2RlaTg5OWZxaXhHNmQxOWxTZHBiVlZSS3dzTlI5am1WWC8zdDRWeEZZTFl1eFUvM3c5VHNwcUs5UndyNEhEMnJDaDdvaS9yNzJ2ZWJLVmcxKytpS0x0NU5BcTJYeDArZVplUG8vUTdueDNQUFlRTlJYS2JrcUI0UVFRcTRmQ3NBSnVZMVlTR3d3MG5jcHNxdjNJS05xQjFnWUJrc3NMdFg4aGpwRlBvYjVQQWtycWJBZUppR0dwTkwyR3VTVDd1a1BWWnNXaGRuMXVobnk5RHFVNURlYVhZUDgwQzlGc0xDVXdEL0VVVGRESHU0RXYwQjdTS1MzWDgwem1Vd0NiMzg3czgvNzdQL09Bd0NzYktSNC9LVW9ybjN6aDJsb3FHbURTcVhCMFBGZXhrNDNTcU5oNGVRbXgwUFBEdWJOWHQ5MWZ5Q21QelFBVWhuL1p5U1ZNWGpneVZCODlzcDVYanZMQXZtWmRUaDdwQndwcDZzUWYyOEFiTzB0dUFEOGoyMEYrR05iUWFkam1UemJIMytiN2MrOTNyY2xIMy85V216MmU3cVdsSzFxV0ZqcWdtc3VFTGVRSVBOQ0RWcWIxUmcweEJtdUhuSVVabmN2S1ZyNFVGZjg0K2x3N21mQnNzQ09yN0pSZTBVaDZIdWxyQlcvZkh1SlMrd21sVEo0ZVBsZy9PL2pkSk1Td2hGQ0NPazlGSUFUY3R0aEVPSTZBMDd5SUp3dFc0YzJUU1B2NkpXV2RCd3AwSlVxYzdFZTBFZGpKRGNqQzBzSkJrUTRZOERWR3VUS1ZnMnZCbmw1VVpQSk5jaHpVbXVSYzNWMnpzcGF5cXRCN3RYZjdvYXBRZDdWZnV1ZWNIUzE0aTFOTmxWSnZ1N3Z0SzI5QmErOW9xUUYxUlhkbjJYV3FGazAxQ3BSZTBVQkY0LzJ4STJkN2VkMzk3SEIxSDhFdFY5RHcrTDk1ODV3UWFKVXhtRE0zYjRZTjgwUEZTVXQrSFJWMXduQzdCMHRNZFpnOXI2eHZnMG4vaWp0NUl5dW1mdHpQTDYvRkNmK0VFK2l4akM2NUlaYWcrWDhkODhOd3N4SEJzRFJWYzc3N0tZblZYY3JBSThhNVk3N253aUYxT0RCMUovYkM1Qjh0U3FCbUhNSkZmRHViNHV4VTNUZk81bUZCQS85ZXpCKzNwQ0ZDNG1WWm8rQkVFSkk5MUFBVHNodHlzTTJBbmY0djRIVGx6OUZyU0tQZDZ4VlhZTmp4VzhoMG1NZUFwMysxa2NqSkRjN0syc3BRbU5jRUJyakFrQ1hxRXMvTzU2YlhvZXFzaGFUQW5KbHF3YVo1MnVRZVY0M1UyZHJiNEhBc1BhQTNOM0hwdGZHdlBHOVZFaWtERUtIdU9EQnA4TzQ5bGNmMTJVeDEycFlSSXh3TTNaNmw1b2JWZHd5ODJYdkR1ZXlvTC84Y0VMUEJtNm1nenNLa2ZCYkNXU1dFcnp3NFFpdS9jTVh6bktKOXB6Y3JQRGs2ekhjTWExR3QyTG0vUEVLUkkxMFIwdVRHaTFOS3U2L3Jmclh6V3JZMmx0ZzVxTURrSjlaanpPSHl6RnNvaGNrRWdZU0NRTmxhL3VlNjQ2ckcwekp6ajN6MFFHOHZkZDd2OCtEcXUzR3FFUCsyQXVSQ0F4MTVHYTg5VHo5eEQrakhyN21mWFlsRWdieDl3Vmd3dlIrdlBaVEI4dHc2SmVpTHMvZiswTWVuRnpsM0dkWUttTXc5OGxROUIvb2dOKyt6NlhzNklRUWNoMVFBRTdJYmN6YXdoWGorcTlDY3NVbUZOUWY0UjNUc21wY3JQZ09OYTI1aVBaNkZGTG0xaWtqUmZxR2paMEZJa2E0Y2IvOE45UzJJVGU5aml0N0pyWjBWa3h6b3dxcHA2dVFlcm9LQU9EZzNIdWZUYlZLQzZpQWtDSE92SFpqeWVZNjdnazNaRmhHcWpzYWF0dXdiWDBXcjIzQmlraHVuTis5MzU1bDNKUzk5NGFVQ2cyVUNnMXM3UGl6NUxWVkNpNll0YkxtSnhqVHorait1YjBRZjI0djdQSWU1Y1hOS01pcTExMzNpZ0t1bnRaZ0dHREpLOUhJeTZ5SGhBRkNvbHk0L3BkU3V0NlBQR0tTTndZYkpCelRhbG5FalBYa1puQXRMQ1hkQ3NhdmxKbTNNcUN6NUhzZGcyOUR5bFlOS2krMzRFcFpDNjZVdHFDOHBObG9YekZ6Rm9VZ2Rpei9jNVg0UnluMmJESXRxem5MQWxzK3k4QThXVGpDWWwyNTlyZzdmVkJSM0l4VGg4ck1HZzhoaEJEelVRQk95RzFPd3NnUTdmVlBPRnNQUUhMRkptaFkvaStXeFEzSDBLQXN3Z2pmWjJCcjRkRkhveVMzSWdkblM4U004VURNR04zbnFxWlN3UXZJRyt0TXEwSGVVR3RhUDFOWldra1JNY0tkMStidVk0TXJsMXNFZlRzR3lJYTZFNEFiTGs5V3RXbTRaZmdkYWJXczBXUG1zRFNZU1ZhcnRMemdsWkh3MS9rYnpvNmF1bVJiUDl1ZmRMUUM4ZmNIQU5COUx6dXVXdEJxV0p3NTNIbndGekRJRWRPdmx0UFNrMGdZTHV2NnlMOTVZOUk5L3RqNFhxclpwYncrZVA2TVdmMEJYUksyamlwS21oRVM1WXlHMmpaWVdra2d0OUg5bW5VdW9RTDdmeXBBUTYwU0ZwWVMrQVhaSXo5VDkzRENuQ1JzQ2IrVllQQlFOOTdEa2RIeHZoZ2Q3MnYyK0ZtMi9mT1duVnlEMDExOC8wMVZ3ZXpBNHNYZjk4cTFETFcwdFAvOXE2Z3cvdUNMRUVKdWRCU0FFMElBQVA2TzQrRm8xUituTDMrQ0ZsVVY3MWk5c2doSENsL0ZVTy9GOExLTjdxTVJrbHVkaTRjY0xoNWVHRDVSbHlDc3NyU0ZXNjZlbjFHSGxxYnVsWXN5Vjh3WUQwRjVxV2YrRTR0RE80dHd0RU9pcnhjL0dvSGU0Qk5naDRCQmp0eXNQcURiV3oxdW1qQlRPUUJJcFJMUlkwbEhLOURTcERMNXZzNXVWdHpYSGMrVGRBekFUVWlvWjh6UjM0cWhaVmtNSGU4RkYzYzVsN0N0VGFGQmVVa3pEdTRvUktYSUF3NDlyLzYyZUhqWllLUFo4Y2RQODhPVUIzVjd6UmV2R29KTkg2WWhMNzNPNVBISkxDU1k5YytCSnZjMzl1RGx5TzVpSE54WkNHV3JCbk9mQ0VYMDFZZExXbzF1L3p5Z0s4OTIxLzJCeUU2dXhmNmY4dEZveGdPazh1Sm0vUHhsbGk2TGViVVNQZ0htSituVHkwNnV3WlhMTFJnUzV5SEluTjRUYXJZUnFwYmVmU2pXa1ZLcHZLYlhKNFNRYTRrQ2NFSUl4MGtlZ0luK3E1RlV0ZzRWemNtOFl5cE5NMDZWZkloQnJqTXh5RzBXR053Z1diRElMY3ZEMXdZZXZqYUl1OU1ITEF1VUZUWWhONjBPdVJsMUtNaXNoOUtFR3VUbWtrZ1kwY0JXWmlGQi9QMEJDQWgxNUxVN3Vja0ZmYnZpNEd3RnZ5QTdMbm1aUk1MZzZUZDF5ZFp5REpaaDI5aFpZT3FEUWFMWGtNb1kwV1BaRjJ2TkNzQU5rNm5WVmZPREdrbUhXRmNzbzcycVRZdkUvZndFYUdQdTl1VUZ5Z3dEakp6a2pUYUZCc2QvTDhHcGcveVpWb1pCcDhHZlg2QTlIbnN4a3Bmc1RhTm1lVm5YRFg4T1Z0WlNQUFo4Qkg3Nklnc3BuU1FsTXlTUk1tYXRXREFXZ0J0Kzd4c05scWs3dU9nZWREZzRXK0dPR2JyNjZTRlJ6aWpLYWNEcGcrYk5QS2VlcnNLbDVGcE0rVWRRandKd3BVS0QzNzdQdzlFOXhXaHVNUDB6UXdnaHBHY29BQ2VFOEZoS2JUSEtiemt5cTNZZ3UzbzNXTFQvWnN5Q1JXYjFMNmhWNUdHbzl4T3dsTnIyNFVqSjdZUmhkTFBFUGdGMkdEZk5EMW9OaStLOFJ1U210UzlaN3czREpucUpMaTNXTDljOWY2d0NBWU82WDZJdmZLZ3JIbnAyc05IajE3dmNtbCtRUGZkMWRZYzYzRkpwZXhETnN1Qmw5ZGJUcUxWSTZyQVBmdFNkUHBBWmJDMW5KQXhtUEtLcnFLQldhWGtCZVBoUVYweWJGNHc5bTNLUUtWSU9LM3lvSytZK0dRcExxL1lWQ2NXNWpTak9iZUF0dTk3OVhRNlVDZzBtWGsxT0pyT1E0TUdud21CcmI0R1RmNHBuSzcvVzZxcmFjeHE0ZXVxeW45KzdLSVJiOWw5VHFjRFJQY1d3dGpIL1Z6R2xRb09FMzBwdzRiaHU3M3YvQWZiY0NnQkE5LzBvS3hMdUwvL25pNUhjSG5XVlV2Y0FxNm1YZzI5bmpNV1VlZDY5ZWswQUtDb3FRa0tDTGxtaGh3ZHRoeUtFM0x3b0FDZUVDREJnRU9ZMkI4N3lZQ1NWcjRkS3cvOUZycUk1R1VjS1g4RUluNmZoSkEvb20wR1MyNXBFeXNCL29BUDhCenBnMGozOXViM0dQVFU2M2dlQWJpYlQwa3JLemVUKzc2TTBoTVc2NGtKaUpXWXRhRitxL05MOHYzRFgzRUF1OERPc1J5MnprT0MrSllONGU5bjFHY1k3S3J6VWdNTHNCamc0dHk4Sno3cFFnNDN2cGZMNjZmZGV0eWsxZUhYQjhXNjlSNGJSalUzVnBrVkFTUHVNZm5reC8rKzV4R0NHV1N6NEJnQzVqUXpMMWc0emV3emUvVzB4NWNFZ0RJelU3ZCtlZTdWZXVMNFd1RVRDWU5Lcy9waDBqejl2WDN4VmVTdStlejhWNDZZSVZ5bnMzNW9QbFZLRE8rOE40TjduekVjSHdOYmVBZ2QzZHAwMHpsREh6NU9sWElyWHZ4cGoxaldxSzlzRGNHZDNPZTY4TjRCN3Z5d0wvTHdoeSt6a2VienJWN1J5WmVYY3Zma1BqZkl5NmxCUklselNiL2lBcDAxNWJUTEgyeUFZZDkvZCsrWDVNakl5dUFCY0xqZC81UWtoaE53b0tBQW5oQmpsWlJlTmlmNnY0M1RwSjZoWDhrdmN0S2l1SUtIb1RRenhmQmo5SGE5ZExXUkNycWU2S2lVOC9XeHg4czh5akozU1BzT2FubFNOOUtScTBYTXl6bFZ6QWZqSVNkNDR2cThFZGs2V21QZE1PUG9GNjJhWTg5THJrSjVVamVZR0ZaU3RHaFJrMWFQL1FBZFkyOHFnMWJMNDR2VUxBTUM3WjEyMUV2MEhpTSsyTXd6RE82WnEwNGpPZUJvS0grb0tiMzg3REJyaWpCOCt5VUI5alJKZS9kdFhzUlRsTlBMNkc5YVlGbHQrM2gyTWhNSDlTd1loZW93bkw3Q1dTQmxFakhERGtkM0ZjUEdRNDk1Rmd4RFlZYm4vbGNzdCtQS3Q1RTZYU3gvNnBRaXNGbHpDTndDWVBNY2ZOdll5L0xvNXQ5ZjJPWnVpc3JROUFKWklHTnd4c3ovMytzaWVJaTRKVzIvdzZzZGZqVlI3UmJoSFdpSmhlRDlUWld2dmIrRWdoQkRTTlFyQUNTR2Rzclh3d0hqL1YzQ2gvRnNVTi9CbjNEUnNHODZWZjQwYVJTNmlQQjZDaEtIL3BaRC9aKy9PdzZNcXovNkJmOC9NSkRQWkpwTk1GakloTEFrQlFoS1dzQnNXdDZvRkt5QnVGYVcyYXNFTjYydGJMVnBjMnRmV243NjIwZ0pDTGJaYXJWYW9SYXppZ29LeVNEWWdMQ0dFaEd4a3NtOHpTV1kvdnovaUhPWmtKaUdCSkJQZys3a3VMbWZPYytiTVBVTUU3dk04ejMxZjNJd1ZiVWljb01QK3o2dGt5WEJQeW90YVVXZnNRSFJja0pROGpwMFVpZURRcy84L1RKd1ZnK081RGFnenR1UDVGZnZnY29uNG41ZW15L1kxQTBCTS9ObEVxcm5CZ2dlZTlWMzBNQ0JRSVJ1ck0zYklLbmtybFFMaVI0ZkpYclBnenJOTGxKMU9VYmJuMmRyaFJNV3BWdG41U3RYWkplaE9oKy9aMG5hekhiOVp1VjkyN0psTlYwalZ2N3RTS2dWTThXaWpWVlZxUnZhdWFoemNXd05yaHhNamtyVzQ3MWNUdlZwNW5UbHR4dDllUHRwait5KzNyejRzaHpKQXdEVkxSa3JIcnJndUhpcVZBaDlzTGpybjYvdExjNzBGbG5hSDEzZFJkS1FKbjc5ZjJxL3ZsZXpSenEyeDFnS2IxVHU1RGxETHYxT3JaWENLR2hJUmtSei90VXhFNTZRVUFqRTFiZ1VpZzhiZ1NPM2JjSW1lLzNBVFVkcjhGVm9zWlpoaGVBUkJBZnB1cjBNMDFOV2VhY2VlSFpXOVN2UThmZlBmQ3R4ODMxZ0FrQ3BmQTRDcDJZYVAvbEdNL0c4N2k0R0pJaUQyTUEyYm5LYVRIbmRkRXQ0YnVpZ05GdDB6Qm9uancyVXR4cnJTNmdJeCszc0c2Zm14M0hxdkt1ZXFnSE12UVE4T0RlaDFTekkzVTdNTmgvYldJdmViR3RSVXRtSFJQV09RTVNjV2gvZlhvYkxZaE5LVExVaE9POXVIL1ZoT1BkNWJmNkpQL2IyLzJGb0d0VVlsM1VTeFdwekkyOVA3MWxWOS9VemRhYXkxeUFxbEdjdmI4TTZmQ2lDS3dOUjV3MUJuYkVlVHgxTDE4ekZ0L2pEWkV2U1NBdC8xRU5RYStULzVPQU5PUk9RZlRNQ0pxTmRHNjY1QnVIb2tzcXYrakE2SHZHQlNrNlVFdThyV1lKcmhRVVFIZDE5a2ltZ29LeTlxeGZIYytuT2YyRVh1TnpYSXZHRTRZb2VmN1c5ZGZLd1ovM2oxT0N6dHZadHBOSXdLbGFwNWl5SlFkdkxzakhSTGd4WC9lczI3OHZiOVQwMlVQYmUwT3pCdVVxUnNlYmVuMnFwMkZCNXN4SlE1c2JLWjJXOC85eTVVNWxuNHpMTUgrSVZ3MkYzNC9hb0Rzb1IrL09SSXpMcldnSVhMa3ZEUzQxbDQ5ODhuOE1qL1prQ3JDOFFYVzh1d2EzdjVlUzBkLy9pZFlvU0dCeUJsaWg2Yi85OFJsQmUxbnZ0Ri9VUWZHNFJiZmpyV3EwcjV1K3NLcEorSG1kZkVJU0VwREJYRkpyejRzeXhaMGJiZVNrclY0UWZMNWIzUmM3LzJmYU1oUkJzZ2U5N2JuMHNpSXVwZlRNQ0pxRThpZzhiZ3lsSFBJN3RxSGVyYkMyUmpWcWNKK3lwZVFrclVVb3pWM3dpd1ZSbGRaTnhGclhyU3RUKzJKbGlGa2NsYTFGZTNJMnBZa05RZWEzUktPSzVhTkFLN1BpenZ0dmlhcDBteno4NmMxMVMyeVY1anM3bTZuZG4wWkdsM29LNnFIVEh4blRjQ1hDNFJwU2RhY0R5dkFRVjVEV2lzdFNCMWVwU3MxVnBCWGdNcWlrMWUxNG94bkwyWjRHdEpzL3Y5MWo5N1NIYnNvZWVuZVBWUmQxTW9CTmtLZ0VDMUV1RjY5MDBIRWFZbUcxd3VFZStzUFE2RlVwRGRoT2dyVVFTMmJDeEVWRnd3YWlyN3Rwb2c3NXR6ejViN3FsaXZDVlpoL2c4U2tIbDl2TmN5ZXFDelgvbVdUU2VoVkFxSSsyNy9mVUpTR0J5MnZzMUdLeFFDNW53L0h0ZmRPbHJXanUxNGJnTktDMXVrMzd2Mk5nY3M3UTY0WENKU3A4cFhKN1dabUlBVEVma0RFM0FpNmpPMVVvdk1oQ2R3dk81ZktHcjhCSkMxS25QaGVQMzdhTEtVSUNQdWZnUW9ncnUvRU5GRkpsQ2psUFc0L3RudnB5RW1QaGlDMExtazk5MzFCYmp6a1FrUWhNNGthZDdDNGJqaU9nTk9IR3JFRjF2TFVGZlZqZ0MxQW1xTkV0cUlRT2s2SWRvQXpMcm1iT3Vtdy90cVplOGJGS0pDNWcyOTI1TmVmTHdaVFhVV0hNbXFSMEZlZzZ3M2RYSjZCTzU0Y0x6MDNHRjM0Wk4zVHlNOFVvMHBjMkxnZElnUVJSRTZ2UVl6cmo0YlQ1dkpkK0V6bDB0RVhkWFpZbU5oNFlHeW1YT2dzNENiMWVLRVdxUDhydGhhTkk1bTFVR3BVbURtTlhIU2JIMVZxVm1hR2ZkMVErQjhPSjFpbjVOdndIZWY3NmhoUVhEWVhiRGJYZEJHcURIanFyUGZqM3Q1L0UrZVNKY0s3N2sxMVZrUUVkMTVrMkhxdkdFQU92ZnN1MytPNnFzN3BGWmc3cDdvVWNPOFcrRzV4MU9uUitIcXhTT2xCTjZ0dWQ2Q2JYL3IzT00rNS92eG1INVZ6NjNBYXM3MC9Yc2hJcUlMeHdTY2lNNkxBQVZTbys5QWhDWUplZFd2dytHU3p4d2F6Ym5ZWFhZR013eXJvRlY3dHd3aXVoaU43RktWM0hQSnVkM214TkdzZXZ6OTVhTzQvY0h4VW9FMVZZQUNJOGFFb2FuT2dxQVFGWjVhUDF1MlJOenBFREg1aWhocHo3YkxKWHIxMWc3VkJ1REd1K1JMamJ2ejRkOVArVHcrZDhGd1hILzdhRmtsN0UvL1ZZcTZxbllFcXBXNGR1a28yWmluV2g4dHJkd0VBWGpvK1F3b1ZRSjBlclgwMlR5WE9Cdkx6QmcxcnJPcStaMlBwQUJJOGJwTzRXSHZQdUNEeFdaeDRyY1A3Ty94bkd0dUhvbkpWL2p1UCsyK0NmSGZ0NHV4NHRlVElRaWRMZWUyYkNxRXNid05QL3ZkVk9uMzE1MkV1N2svdDFJcDRPa05zeEVRcVBTYVhYY1h3WXVJMW1ESlQ4YktDdndCUUV1akZadi8zMUcwTm5YV0xxZ3o5cnlTby94VUsxb2F2Q3VsRXhIUndQTmVIMFZFMUFlR3NPbVlQL0paaEFWNno4NlpiZFhZWGY0Y0tsdDcvb2N0MGNXaXVxTE5aKy9tbGdZckN2STYyNVFWSG03RXE3L0t4YUY5dGRMZTVSM3Zub2JONmtTYnlTNXJUd1YwSm04SGRocFJlS2d6RWN2OXVrYldPN3kvS0ZYeU5sUUg5OVppNzQ1S0FKMUx6TStjOWozcmJMTTZzZWU3ODN3UlJhQzF5WXBoQ1NHeWZlV2ViYloydkhzYU5rdjN5NnlyU3MzWXMrTk1yei9MUUdnejJhVmZ2dlMwSEQ3clM2TjB6c0U5TlNqSWE4QWZuOHpCOGR3R05OVlo4Tzc2RXo3MzBZc2lrTE9yR2tEbmJQMnBvODFRcWdUWkRacU9OZ2Nhdnl2VTFsaHJ3VC8rZUV6V0ZxN3dVQ1BXcnM2VHJVUm82bUUvZVZXcEdlK3RQOUh0T0JFUkRTek9nQlBSQlFzTGpNUDhrYy9nWVBYck9HUEtrbzA1WFZia0dGOURrNlVZcWRFL2hFTG92akl6MFZCbmFySGg0SjRhcE0rTXhvbURqVGg1cEFrbEJjMWVzNGt0alZhOHQvNEV2dGhhaGduVDlEamtzYVM4b3JoVm1qbHZhYlRpdisrVXdHRjM0ZTIxeDdIOGYxTHg2YjlPZTcxdmZYVUhYdjFWcnRmeDM3d3hwOWV4Ny9xd0FuYXJDemZlbllTaldmWFl1cWxRVnR5czRwUUpJOFpvNFhLS3NOdGNhRGZiVVZGc3dwZi9LVWRORHpQZ0FIRHFhQk9TMHlNZ2lwMnp5ZVduV3JIdGIyZG40c3VLV3ZGL3Y4aEIyblE5SXFJMVVvc3ptOFVKWTdrWngzSWFmTjdZR0NqZFZYWHZpYThiRksxTlZ1emRjUVlIdmt2QUFlQ0R6VVZlbjZVZ3J3RWJuanVJNy84d0VZa3BPZ2hDNThxSGo5OHBsbFc3THl0cVJkcU1LQUNkMndPcUs5cXc0NzNUc3V1ZFB0R0NqLzlaZ21uemh1R3pMYVhTalI5UEpjZWI4ZVlyeDc2NzZhS0FvT2k4WG1PdEJjWXk4NkQyUXljaUlqbEI3S2tmQ2hGUkg1MXEyb0hqZGUvQkpYclBkdW1EeG1LNjRXRm9WRG9mcnlRNmY3KzY2K3QrdjJhZ1dpblZFZlNjdlEzUkJzQm1jZmFwTFZaWDdqM2lYVnQvdWZjQXV3My9ycGUzM2U3MG1RU2ZhOXlYcEFrNmxCUTBleVZoN2xsWC9xdWdlKzU5MjZJb1FuU2RYeUx2M3YvZjJtenphZ1VtQ0ozdjRYU0tzbGx1WDdyK3JBd2wvZFhHelZOQlFRRmVlT0VGQU1ENDhlUHgxRk5QOWZ0N0VCSDFKMEh3M1pPRU0rQkUxSy9HUk53QW5Yb1Vjb3pyWUhHMHlNWWFPazVpVjlrYVREYzhCSDNRT0Q5RlNOUTczVlgrYm12MXZVUzVMMFFSWHNtMys3aW55bTZXaGZkMjNKZmk0NzZycVEvVlpHNG82WTlaZXF2RjJlMGViVkZFcjIvczhQZUxpT2ppeEQzZ1JOVHZvb0xINDhxUnp5TXlLTmxyek9Kb3h0NkszNk80YVljZklpTWlJaUlpOGg4bTRFUTBJRFNxQ014SldJM0VpTytoYXo5d2wrakVrZHAza0YyMURrNFhLL0VTRVJIMWhkUHBSRWxKQ1Q3Ly9ITWNPSENnejY5dmFtcVNmdlZFRk1WZW4rdHZGL3FkbEpTVXdHYnpYUUN6bzhONzFVcFZWUlZLUzB2UjN0Njc3VDlFYmx5Q1RrUURSaUVvTVRIbWJrUm9rbkNvNWcydlpQdU02UUJhYlpXWWFWaUYwTUNlZTlZU0VSRmRUR3cyRzlyYjI5SFcxZ2F6MlF5VHlRU1R5WVNXbGhZME5UV2h1YmtaOWZYMTBPdjErSi8vK1o5ZVg5ZHV0K09KSjU1QVcxdG5BVCtkVG9mcDA2ZERvZWo5dk5xVFR6NHBQZDY0Y1dPMzUzVjBkUFQ2WEUvNzkrOUhlWGs1MHRMU01IYnNXQVFFQk1EcGRHTGR1blhTT1k4ODhnamNXMlN0VnF2czJxdFdyZXIxWndFdS9EdHBibTdHaXkrK0NJVkNnYXV2dmhxMzNub3JBR0RyMXEwNGZQZ3d6R1l6WG43NVpkbjFQdmpnQStUbjUwT2hVT0FQZi9nRE5CcE5uMktteXhjVGNDSWFjQW5hS3hDdVRrQlcxWjlndGxYTHhreldNOWhWOWl5bXh2MFVjYUZUL1JRaEVSRlIzLzN4ajMrRTNXNkgzVzZIeldhRHpXYUR4V0pCUjBjSFhLN2U3ZWR2YUdoQVEwTUQ5SHA5cjg0UENBakFwRW1Uc0cvZlBnQ2R5ZVBodzRjeFpjcVU4LzRjYm0rLy9UYXFxNnNSRWhLQ3hZc1hRNnZWbnRkMTl1elpnMU9uVHVITEw3L0VxbFdya0pxYUNwZkxoV1BIamtubmlLSW9KZUJPcDFNMjFsY1grcDBVRlJVQkFGd3VGMkpqWTZYajFkWFZxS21wQVFBY1AzNGNhV2xwVXV5blRuVjJla2hLU21MeVRYM0NCSnlJQm9WV25ZRDVJNTlGcm5FVHFzMTVzakdIcXdNSHpxeEZjdVJDVElpK0JRSjN4eEFSMFVXZ29LRGdncThoaWlKeWNuSncvZlhYQXdCT25EaUJkOTU1cDhmWGRGMFMvZFpiYitHRER6N285dnlWSzFmQ1lERDRISE81WE5MTWJuNStQcHFiT3dzMXVtZUIrNnFscFFYRnhjVUFnT0RnWUl3ZlAvNjhydU5wb0wrVEkwZU9TTWZMeTh1eGJkczJBTURFaVJPUm41OFBBTWpOelVWVVZCU2VlZVlaMlhXS2lvcXdZc1VLMmJITXpFd3NYNzc4SEorS0xsZE13SWxvMEFRb2dqRXIvbEVVTm16SGlmcC9RNFRuN0lDSW9zYVAwR3dwd1RURFExQXJ3L3dXSnhFUjBZVVNCQUVhalFZaElTRUlDUWxCYUdnb1FrTkRvZFZxb2RWcUVSNGVqb2lJQ0VSR1JpSXlNbEo2bmNWaWtXWmRlNnV0clg2amVkRUFBQ0FBU1VSQlZFMWFmdTJMM2Q1OTk0WmYvZXBYbUR0M0xqSXlNcVRrVzYxV0l6SXkwdWZlNTNQSnljbUJ1OHZ4bENsVG9GUXErM3lOcmdieU8zRTRITElFL0p0dnZwRWV2L2ppaTlMakkwZU80THJycnV0VERFUytNQUVub2tFbVlKeitKa1JvRXBGajNBQ2JVOTVHcWE3OU9IYVYvaG96NGg5QmhDYkpUekVTRVJIMXpVOSs4aE1rSkNSQW85RWdLQ2dJR28wRzNiUUI5b3V2di80YUJ3NGN3UGUvLzMzWjhlYm1abXpmdmgyVmxaWFNNWnZOaHNjZmY5enJHbDMzcXNmSHgzdWQ1MTRHRGdDelo4L0dwNTkraXQyN2QwdEp1ZHZUVHo4dFBlNjZYSC8xNnRVQUlQVitIMGlIRGgzcXRwQ2FUcWREYkd3c2FtcHFZREtaVUZOVGc4ek1UT1RuNThOa01pRTRPTmpuTXZma1pPOHVNRVJ1VE1DSnlDOWlRdEp3NWNqbmtGWDFKelJiVHN2R09oeU4rS2I4ZjVFZWN4ZEc2NjcyVTRSRVJFUzlaekFZdWwzbWZTSE9WZmpNY3k5MVQzSnljbkRxMUNtdldlSG82R2hFUkVRZ0lpSkNkazFmczhkZGozVk5YRXRLU3FSRVBqdzhITW5KeVRoeTVBZ2FHaHE4cnVYcldHL0dnUDc3VGdCZzkrN2RBSUNnb0NEOC92ZS85OXJQUFg3OGVHZzBHbVJrWkNBeE1SSHA2ZW5JeWNrQkFLU2xwWEdwT2ZVWkUzQWk4cHZnZ0NqTUcvRnJISzU1RTJVdHUyUmpMdEdCd3pWL1E1UGxGQ2JGM2dPbEVPaWZJSW1JaUlZQW04Mkd3TURPdnd2TlpqUDI3ZHVIL1B4OFJFUkU0TjU3NzVXZCs4MDMzNkM5dlIwcEtTbElTRWlBSUFnd204MEE0RlZZYmZYcTFlam82TUFmL3ZDSEM0N3hpeSsra0I0UFJtR3lDLzFPU2twS2NQTGtTUUNkczkwZmZmU1JkUDY4ZWZNUUV4T0RPKzY0UTFiOXZLaW9DRlpyWjFlWHhNUkVhZi8zTmRkY2c5dHV1MjFBUHk5ZEdwaUFFNUZmS1FRVnBnejdDU0tEa3BCZjh5YWNvbnlmV25uTEhyUllLakFqL2hHRUJNVDRLVW9pSXFLZS9mYTN2ejN2MXo3d3dBT1lQSG15ejdIcTZtcnMzTGtUV1ZsWldMTm1EZlI2UFN3V0M3WnUzUXFnc3dLNHhXS1JKYnk3ZHUyU1pxSVhMbHlJbTI2NkNTWlQ1NWF2c0RCNWpaWGc0R0EwTnplanJxNU85bG1pbzZQUjN0Nk94eDU3VERyZTA4eHpkWFUxOHZMeXZJN2ZmUFBOdVBubW0yRzMyL0h3d3c5THh6ZHMyQ0FsdG4xNW4vNzhUanhuMm8xR0k0eEdvL1E4TlRVVk1URXhYcTNNUFBlTFQ1Z3dvY2M0aVh4aHFXRWlHaEpHaHMvSDNCRy9SbkJBbE5kWWk3VU11OHVlUVUzYllUOUVSa1JFNUQvYnRtM0QxMTkvRFl2RklpMlhqb3FLa3BhNzIrMTJXVkpvTXBsdzVzd1o2Zm5Zc1dNQlFDcXdGaDRlN3ZVZSsvZnZseDVIUkVRZ09qcjZ2T0xzdXM5N29QVFhkeko2OU9odTM2T2lvZ0lyVnF5US9RSWdWVVdQaTR1RFRxZnIzdzlHbHdYT2dCUFJrS0hUak1LVkk1OUhqbkVEYXR1T3lNWnN6alo4Vy9rS3h1a1hZMXpVWWdnWU9vVnRpSWhvOEp3NGNRSjMzMzEzdjExdjllclZTRWxKdWVEcjZQVjZxRlM5KzZlMXlXU1M3Wi91T3N2cUtUTXpVNXBaM3J0M0wyNjY2U2FvVkNxa3A2ZWpxcW9LQUpDWGw0ZnAwNmNENlB4KzNJbHdZR0FneG93WkF3Qm9hbXFDVXFsRWFHaW8xM3NZREFaRVJFU2dxYWtKcWFtcHZmb01uZ29MQzMzT2ZnK1UvdnBPb3FLaW9OZnI4WXRmL0FKUFB2a2tnTTdDY2ZmY2N3OHFLaXA4dnJkN2x0eG9OR0xWcWxYUzhaMDdkMkxuenAwQWdHWExsbUhldkhuOS9iSHBFc0VFbklpR2xFQmxLR1lQL3psTzFQOGJKeHMraElpemQ5TkZpRGpSOEFHYUxNV1lGdmNBQXBRaGZveVVpSWd1WjEwcmR6LzQ0SU1ZUG53NGlvdUw4ZmJiYitQV1cyLzFtZGc3blU2c1diTkdTc0IxT3Azc1BLZlRLVDFXS0JTWU1HRUNkRG9kbXB1YllUYWJrWjJkamRtelp5TTlQUjJmZnZvcEFPRDQ4ZU53T0J4UXFWUTRmdnk0OVBweDQ4WkJwVkpCRkVVTUh6NGNUVTFOUG91VHpaNDlHOU9uVDhlZVBYdk9xNURjNGNNRHUwSnRJTDRUdDJYTGxrR3RWbnU5cDBxbGdsNnZSMU5Uazlmdk5kR0ZZQUpPUkVPT0FBRXBVVXNSb1VsRXJuRWo3QzU1bGRXYXRueDhWYllHTStOWElWdzkwazlSRWhIUjVheHJiMjJWU29XOHZEeHMyclFKb2lqaWIzLzdHNTUrK21tdlBkZWZmZllaNnV2cnBlY0xGeTVFUUVDQTlOemhjRWlQbFVvbEZBb0ZaczJhaFIwN2RnRG8zTXM4ZS9ac0pDVWxRYVBSd0dLeHdHS3hvTEN3RUttcHFTZ29LSkJlbjVhV0JxQ3pKL2xqanowbXUzWlhLcFVLSDM3NFlZK2Z1V3Nic3BTVUZOeC8vLzBZTTJZTWR1N2NDYTFXaTliVzFoNnZjVDRHNGpzQmdOTFNVaFFXRnVMWXNXUFNzYkt5TXZ6NzMvK0dWcXZGQ3krOGdEVnIxc2g2a0dkbVprcVBYUzZYdEh6ZllEQklTOXFIRFJ2V3o5OEFYVXFZZ0JQUmtEVXNkQXF1SFBVOERweDVGYTFXK1ZLd2Ruc2R2aTc3RFNiRi9nZ2p3dWY2S1VJaUlob01LU2twZU91dHQvd2Rob3k3cXJoYlFFQUFVbE5URVJrWmlZYUdCalEzTjJQVHBrMTQ5TkZIcFJuWDA2ZFB5eXB0SnlZbVl1NWMrZDloRm90RmV1d3VJcGFabVNrbG02V2xwVEFhallpTGkwTktTZ29PSGp3SUFEaDY5Q2dpSXlQUjFOUWt2ZDR6MlFSd3ppWHl2bHFQOVRUZTBkRUJBTktTN3FWTGwrS05OOTZRbmVQZU85M1ZBdzg4ME8zN3VGK2oxK3Z4d2dzdkROaDNVbGxaS2MyWXUxVlZWYUdxcWdxeHNiRzQ5dHBydldMemJEdG10VnFsQkR3bEpZVlYwS2xYV0lTTmlJYTBrSUFZekIveERCSzBWM2lOT1VVYjhxcGZ4NkdhTitBU3U3K3JUMFJFMU4rNjlxb09EUTJGV3EzR2ozNzBJMm1aOThtVEovSEdHMi9BNVhLaHJxNE82OWV2bDJaekF3TURzWHo1Y3E4bDRlNXE1VUJuYjJvQWlJbUp3YWhSbzZUaisvYnRBeUN2d24zMDZGRWNQWHBVZW00d0dCQVY1VjNZZENCb3RWck1uRGtUczJiTkdwRHJENlh2NU0wMzM1UisvZk9mLzVTT0Z4UVVTTWUzYmR0MlFlOUJsemJPZ0JQUmtLZFVCR0pxM0VwRUJJM0IwZHAzdWlUYklrcWJ2MEtMcFF3ejRsY2hTQlhwdHppSmlPank0VmxWVzZQUlNQdUl4NDBiaDRVTEYwb3ozVGs1T2JEWmJDZ3ZMNWN0ejE2K2ZEbmk0dUs4cnV1dVZnN0lLNWJQbURFRHBhV2xBSUJ2di8wV1M1WXNrZlpDcDZhbUlpMHRUYW9JRGdDVEprM3E4MmZxMnY2ckwrM0JQR2VHUGVuMStqN0g0ZWF1TWo1UTM4bWNPWE13Wjg0YzJlZDBGMkhyenQ2OWUzMGVkOCtjQTBCc2JDd1dMVnJVK3c5S2x4VW00RVIwMFVqVVhRdWRlaFN5cXY0RWk2TkpOdFprS2NHdTBsOWptdUZCUkFmM3ZZSXJFUkZSWHhRVkZVbVBZMk5qWldNMzNuZ2p6cHc1SXkyRmRyZXVjbHUwYUpGVW9ic3J6LzNHbnNucjFLbFQ4Zjc3NzBNVVJiUzJ0dUxvMGFPWU9IRWlYbnp4UlFDZHk2SC8rdGUvU3VkMzExZDhvSFMzdlAyRkYxNlFIdGZYMStPenp6N0Q0c1dMRVJ3Y0xEdXZzcklTaHc4ZnhzS0ZDNzJ1Y2JGK0owUytNQUVub290S1pOQVlYRFh5ZVdRYjE2Tyt2VUEyWm5XYXNLL3laYVJFTGNYWXlJVUFXNVVSRWRFQWNEZ2Nzc0pkSTBhTWtJMExnb0JiYjcwVkJRVUZzdjNMUU9kZTRRVUxGdmk4cmlpS0tDOHZsNTU3VmlUWDZYUVlOMjRjWEM0WE1qTXp2U3FzRnhRVVNNdmJkVG9kUm80Y1drVktIUTRITm0zYWhMS3lNaHc4ZUJCMzNYV1hOQ1A5eVNlZjRLT1BQb0xENFlETlpzT1NKVXVrMS9uak8ybHJhOFBKa3ljeFpjb1VyekhQVlFCV3ExVnFSWGJOTmRkd0R6ajFDaE53SXJyb3FGWGh5QnorU3h5cmZ4K25HajhCUEZ1VmlVNGNyL3NYbWpxS01UWHVwMUFwZ3Z3WEtBMmEzLzJEL1ZhSmFQRGs1ZVhKRXV2azVHVHBjVWRIQjNidTNJblBQLy9jSy9rR09wUENsMTkrR1lzWEw1YUtsN21WbDVmTFhxUFQ2V1I3emUrODgwNXBwcmxydFhIUFB0ekp5Y2xvYkd5VW5tdTFXbG1sZFgvWXNtVUx5c3JLQUhUdTZWWXFsZEtZS0lwU29yeGp4dzZFaFlWSkJkQUcrenVwcUtqQXM4OCtpd2tUSmtDcjFjb3ExaDg3ZHV5OCtxUVRlV0lDVGtRWEpVRlFJaTM2RGtScWtwQlgvUmM0WFBKLzVCak51ZGhWOWd4bUdoNUZtRHJlVDFFU0VkR2xSaFJGV2VWc2xVcUY5UFIwR0kxRzdONjlHL3YzNy9kS3ZFTkRRMlZWMDR1S2l2RFNTeThoS1NrSjgrYk53NVFwVTZCV3E1R2JteXU3N3BkZmZvbk5temYzT2NiczdHeGtaMmRMeng5NjZDRk1uRGl4Mi9PM2JOa2lGVEhyU2RjMlpBRHd5aXV2blBOMVgzMzFGYjc2Nml2cCtaSWxTMlRWeUJjc1dJRFcxbGJwbkMxYnRpQXlNaElaR1JtRDhwMVlyVmJwZUdWbEpRREFhRFRpdGRkZWsvVWczN0JoQTI2NDRRYk1tREVEMGRIUlVDcVZtRDE3TmdCSUJlSGNOeFA4ZmNPRGhpNG00RVIwVVRPRVRVZVlPaDVaWjliQ1pLdVNqWmx0MWRoZC9od21EL3NKaG9jTlRHVldJaUs2dk96YnQwOUswZ0FnUFQwZHI3NzZxbFFNekpNZ0NKZy9mejZXTEZtQzR1Sml2UG5tbTdLQ1lzWEZ4U2d1THNZLy92RVBMRisrWEZiZ0t6MDkvWnh0d2ZxTDFXcnQxWHVkVHp3NU9UbDQ3NzMzcE9kejVzekI5ZGRmNzNYZTdiZmZqb2FHQnVUbjUwTVVSV3pldkJuQndjR0Q4cDJjUEhsUzlseWhVTUJzTmtzejZqRXhNYWl0cllYZGJzZjI3ZHV4ZmZ0MktCUUtLY2wydVZ6SXlzckM1czJiSVlvaU5Cb05YbjMxMVg2UGt5NE5iRU5HUkJlOXNFQUQ1bzk4Rm9Zdzc0STJEcGNGT1ZVYmNLVDJiWWlpMDhlcmlZaUllaThtSmdaaFlXRUFPaE8xUllzV1lmejQ4VjduVFp3NEVXdldyTUVQZi9oRGFEUWFwS2FtNHJubm5zUDExMS92TlRzYUhSMk55Wk1uUzdPcEFEQi8vdnlCL1NDRDVNU0pFeERGenExaWt5Wk53ckpseTN5ZUp3Z0M3cjMzWHFreXZDaUthR3BxR3BUdnhHYXpTWS8xZWoxKy92T2Y0OEVISDRRZ0NBZ0tDc0xqanorT0JRc1d5RnJHdVZ3dVdLMVdXSzFXMk8xMk9KMU82WFA2K25rZ2N1TU1PQkZkRWxRS0RXWVlIc0dweG85eHJQNzlMc20yaU9LbVQ5RnNLY1YwdzBQUXFIUitpNU9JaUM1dXljbkpXTDE2TmRhdVhZdU1qQXpFeGNYaHhodHZSSFoyTmt3bUU2Wk5tNFpycjcwVzhmSGUyNTgwR2cxdXZ2bG1YSHZ0dGZqODg4K3hkKzlldExlMzQrNjc3MFpnWUNCdXVlVVd4TVhGSVRjM0Z5a3BLVjVGeFFiS3NtWEx1azJNKzhyZGpzMzkzN3Z1dWd0cXRScVZsWlc0Ly83N29WQjBQLytuMFdpd1lzVUtyRnUzRGovKzhZK1JsSlFFQUFQK25jeWRPeGU1dWJsd09wMVl1WElsUWtKQ0FIUzJKRXRNVElST3A4T2lSWXN3ZWZKa2ZQdnR0NmlvcUlEWmJJYkQ0WkFsNWU3SDU5TUNqaTRmZ3VpK1ZVTkVkSW1vYnk5QXRuRTlySTRXcnpHTlNvZnBob2VoRHhycmg4aUlpT2hTMGRiV2h1RGdZQ25wcXFtcFFYaDRPRFFhVGErdjRYQTRVRjVlanNURVJObHhsOHZWWTZKNm9Wd3VsL1I0SU4vSGs4UGg2TFpWV1ZlK1B2OUFmeWV0cmEwSUNncVNyVTdvK250TTFCZENOejg0VE1DSjZKSmtjVFFocStyUGFPd284aHBUQ0Vxa1J0K0JwQWp2UFdoRVJFUkVSQmVLQ1RnUlhYWmNvaE5IYTk5R1NmTk9lTFlxY3hzZU5ndFRodDBMcFVJOStNRVJFUkVSMFNXTENUZ1JYYllxV3ZmaFVNMW1PRjAycnpHdGVqaG1HRlloTkhDWUh5SWpJaUlpb2tzUkUzQWl1cXkxV2l0d29Hb3QybXcxWG1NQmltQmt4TjJQdU5DcGZvaU1pSWlJaUM0MVRNQ0o2TEpuZDdVajE3Z1IxZWFEUGtZRmpJMWNpSlRvV3lDd1F5TVJFUkVSWFFBbTRFUkVBQUFSaFEwZjRrVDlCeERoOGhxTkRrN0ZOTU9EVUN2RC9CQWJFUkVSRVYwS21JQVRFWG1vYlR1S0hPTjYySnhtcjdFZ1ZTUm14SzlDaENiUnh5dUppSWlJaUhyR0JKeUlxSXQyZXoyeXF0YWkyVkxxTmFZUVZKZ1ljemRHNmE0YS9NQ0lpSWlJNktMR0JKeUl5QWVuYUVkK3pac29hOW50YzN4RStGeE1pcjBIU2lGZ2tDTWpJaUlpb29zVkUzQWlvaDZVdGV4Q2ZzMWJjSXAycjdGdzlVak1qRitGNElCb1AwUkdSRVJFUkJjYkp1QkVST2ZRYkRtTnJLby9vZDFlN3pVV3FBekIxTGdIRUJzeTBRK1JFUkVSRWRIRmhBazRFVkV2Mkp4bTVCalhvN2J0cU5lWUFBSGpvaFpqdkg0eEFKOS9waElSRVJFUk1RRW5JdW90RVNKTzFHL0Z5WWJ0RU9IOVIyUnN5Q1JNaTF1SkFHV0lINklqSWlJaW9xR09DVGdSVVI5Vm0vT1FhOXdFdTZ2ZGF5d2tJQVl6NGxjaFhEM0NENUVSRVJFUjBWREdCSnlJNkR5MDJXcHdvR290V3EwVlhtTktSU0FteGR5REVlRnovQkFaRVJFUkVRMVZUTUNKaU02VDAyWERvWnJOcUdqZDUyTlV3R2pkVlVpUHVRc0tRVFhvc1JFUkVSSFIwTU1Fbklqb0FwVTBmWTZqZGYrRVMzUjRqVVZva2pBai9oRUVxU0w5RUJrUkVSRVJEU1ZNd0ltSStrRmpSeEd5cXY0TWk2UEphMHl0MUdLYTRVRkVCMC93UTJSRVJFUkVORlF3QVNjaTZpZFdSd3V5amV0UTMzN0NhMHdRbEpnUXRSVEprVGY2SVRJaUlpSWlHZ3FZZ0JNUjlTTlJkT0pZL2I5d3FuRUg0S05WbVNGc0dqS0czUStWSW1qd2d5TWlJaUlpdjJJQ1RrUTBBTTZZc25DdytuVTRYQmF2c2REQU9NdzByRUtZT3Q0UGtSRVJFUkdSdnpBQkp5SWFJQ1piRmJMT3ZBcVR6ZWcxcGxKb01HWFl2WWdQbSttSHlJaUlpSWpJSDVpQUV4RU5JSWZMZ3J6cXY2REtsTzFqVkVCU3hQVklpNzRkZ3FBYzlOaUlpSWlJYUhBeEFTY2lHZ1JGalIvamVQMzdFRVduMTVnK2FCeW1HeDZHUmhYdWg4aUlpSWlJYUxBd0FTY2lHaVQxN1FYSU5xNkgxZEhpTmFaUlJXQzY0U0hvZzhiNklUSWlJaUlpR2d4TXdJbUlCcEhGMFlTc3FqK2hzZU9VMTVoQ1VDSTErb2RJaXJqT0Q1RVJFUkVSMFVCakFrNUVOTWhjb2dOSGF0L0c2ZVl2NGF0VjJYRHRiRXlKL1FtVUN2WGdCMGRFUkVSRUE0WUpPQkdSbjFTMDdzV2htamZnZE5tOHhyVHE0WmhoV0lYUXdHRitpSXlJaUlpSUJnSVRjQ0lpUDJxeGxpUHJ6RnEwMld1OXhnSVV3Y2lJK3luaVFqUDhFQmtSRVJFUjlUY200RVJFZm1aM3RTUFgrQnFxelllOHhnUUlTTmJmaUpTb3BSQ2c4RU4wUkVSRVJOUmZtSUFURVEwSklnb2JQc1NKK2c4Z3d1VTFHaDJjaXVtR0J4R29EUE5EYkVSRVJFVFVINWlBRXhFTkliVnRSNUJqM0FDYjArdzFGaFNneHd6REk0alFKUG9oTWlJaUlpSzZVRXpBaVlpR21IWjdQYktxMXFMWlV1bzFwaEJVbUJoek4wYnByaHI4d0lpSWlJam9nakFCSnlJYWdweWlIZmsxZjBkWnk5Yyt4MGVFejhPazJCOUJLUVFNY21SRVJFUkVkTDZZZ0JNUkRXR2xMYnR3cE9ZdE9FVzcxNWhPTXdvekRLc1FIQkRsaDhpSWlJaUlxSytZZ0JNUkRYRk5saEprVi8wWjdmWjZyN0ZBWlNpbXhxMUViTWhFUDBSR1JFUkVSSDNCQkp5STZDSmdjNXFRWTl5QTJyYWpYbU1DRkJnWHRSamo5WXNBK1B3em5ZaUlpSWlHQUNiZ1JFUVhDUkVpQ3VxM29xaGhPMFI0L3hFOUxHUXlwc2F0UUlBeXhBL1JFUkVSRWRHNU1BRW5JcnJJR00xNXlETnVndDNWN2pVV0VoQ0RHZkdyRUs0ZTRZZklpSWlJaUtnblRNQ0ppQzVDWmxzMXNxcitoRlpyaGRlWVVoR0l5YkgzSUVFN3h3K1JFUkVSRVZGM21JQVRFVjJrbkM0YkR0YjhGWld0KzMyTUNoaXR1eHJwTWN1Z0VGU0RIaHNSRVJFUmVXTUNUa1Iwa1N0cCtoeEg2LzRKbCtqd0dvc01Hb1BwaG9jUnBJcjBRMlJFUkVSRTVJa0pPQkhSSmFDaG93alpWWCtHeGRIa05hWldhakhkOEJDaWdsUDhFQmtSRVJFUnVURUJKeUs2UkZnY0xjaXUrak1hT2dxOXhnUkJpUWxSdHlBNWNxRWZJaU1pSWlJaWdBazRFZEVsUlJTZE9GYjNIazQxZlFyNGFGVm1DSnVPakdIM1E2WFFESDV3UkVSRVJKYzVKdUJFUkplZ002WURPRmo5VnpoY0ZxK3hzTUE0ekloZmhiREFlRDlFUmtSRVJIVDVZZ0pPUkhTSk10bk9JT3ZNV3Boc1JxOHhsVUtES2NQdVJYellURDlFUmtSRVJIUjVZZ0pPUkhRSmM3Z3N5S3ZlaENwVGpvOVJBV01pcmtkcTlPMFFCT1dneDBaRVJFUjB1V0VDVGtSMEdTaHEvQytPMTIrQktEcTl4dlJCNHpEZDhEQTBxbkEvUkVaRVJFUjArV0FDVGtSMG1haHZMMEIyMVRwWW5hMWVZeHBWQktZYkhvWStLTmtQa1JFUkVSRmRIcGlBRXhGZFJqb2NqY2l1K2pNYU8wNTVqU2tFRmRLaWY0akVpTy81SVRJaUlpS2lTeDhUY0NLaXk0eExkT0JJN2RzNDNmd2xmTFVxRzY2ZGpTbXg5MEtwQ0J6ODRJaUlpSWd1WVV6QWlZZ3VVeFd0ZTNDbzVtOXd1bXhlWTFwMUFtWVlIa0ZvNERBL1JFWkVSRVIwYVdJQ1RrUjBHV3V4bGlQcnpGcTAyV3U5eGdJVXdaZ2E5MU1NQzgzd1EyUkVSRVJFbHg0bTRFUkVsem03c3cyNXhvMm9ianZrTlNaQVFMTCtCMGlKV2dvQlB2KytJQ0lpSXFKZVlnSk9SRVFBUkp4bzJJYkMrdjlBaE10ck5DWWtEZFBpSGtDZ01zd1BzUkVSRVJGZEdwaUFFeEdScEtZdEg3bkdEYkE1Mjd6R2dnT2lNTjN3TUNJMGlYNklqSWlJaU9qaXh3U2NpSWhrMnUzMXlLcGFpMlpMcWRlWVVnaEFldXpkR0JWKzVhREhSVVJFbDdhMnRqWW9GQW9FQlFYNU81UWh3K2wwb3F5c0RNWEZ4ZEJxdFpnNWMyYWZYbDlTVW9MaHc0Y2pNTkM3czBsSFI0ZlhkMTFWVlFXYnpZYVltQmdFQndkZlVPemtHeE53SWlMeTRoVHRPRnp6ZDVTM2ZPMXpmR1Q0UEV5TS9SR1VRc0FnUjBaRVJFTkJXVm5aT2M4SkNBaUF3V0E0NTNrTkRRMzQvUFBQc1hmdlhreWRPaFgzM0hOUFAwVFlkODg5OXh3QUlEUTBGSTgvL3JqWCtQNzkrMUZlWG82MHREU01IVHNXQVFFQmNEcWRXTGR1blhUT0k0ODhBbmQrWmJWYXNYSGpSbWxzMWFwVmZZckhicmZqaVNlZVFGdGI1Nm8wblU2SDMvM3VkMUFvRkwxNmZYTnpNNTU0NGdrb0ZBcGNmZlhWdVBYV1d3RUFXN2R1eGVIRGgyRTJtL0h5eXkvTHJyZHUzVHJrNStkRG9WRGdEMy80QXpRYVRaOWlwblByTGdGWERYWWdSRVEwZENpRkFHUU11dytSbWlUazE3NEZsK2lRalplMWZJMFdhemxtR0ZZaE9DREtUMUdlMjM4S2wvczdCQ0s2UkN3ZTk2YS9ReGdVSzFhczZIRThNek1UeTVjdnh3c3Z2SERPYThYR3h1TDU1NTgvNTNrZmZQQUJzck96QVhRbXVUTm56a1JLU2tydkFnYnc5Tk5QbzY2dXJ0Zm5iOXk0RVo5KytpbE1KaE1BNEpaYmJnSFFPZnNMQUZxdDF1ZnI5dXpaZzFPblR1SExMNy9FcWxXcmtKcWFDcGZMaFdQSGprbm5pS0lvSmVCT3AxTTIxbGNCQVFHWU5Ha1M5dTNiQjZBem9UNTgrRENtVEpuU3E5Y1hGUlVCQUZ3dUYySmpZNlhqMWRYVnFLbXBBUUFjUDM0Y2FXbHBVdXluVHAwQ0FDUWxKVEg1SG1STXdJbUlDS04wVnlGY014SlpWWDlDaDcxQk50WnNLY1d1c2pXWUZ2Y0FZa0xTL1JRaEVSSDVreUFJVUNxVnNtTU9oNk9iczMxYnVuUXBEaDA2Qkx2ZERnQjQ5OTEzc1diTkdxL3I5cWU5ZS9kS1NhZzdBZTlKUzBzTGlvdUxBUURCd2NFWVAzNzhCY2R3NHNRSnZQUE9PejJlMDlIUklYdisxbHR2NFlNUFB1ajIvSlVyVjBxckRvNGNPU0lkTHk4dng3WnQyd0FBRXlkT1JINStQZ0FnTnpjWFVWRlJlT2FaWjJUWEtTb3E4cm9aNDc3NVFnT0RDVGdSRVFFQUlqU0p1R3JrODhpdVdvKzZkdm1kZkp2VGpQMlYvNGZ4VVVzd1RuOFR3RlpsUkVTWGhJeU1EQ3hhdEVoNjNqVkJjNXMxYTViWGt2Rnp6YUozRlJFUmdmbno1K09MTDc3QXVISGpjTjExMS9VcCtaNDJiUnBhVzF1Umw1Y25KYXlabVpuUytONjlld0VBUVVGQnlNakk2Rk5zYmprNU9YRHYwSjB5WlVxLzNCeXdXQ3pTVFlEZWFtdHJrNWFrKytLK2llRndPR1FKK0RmZmZDTTlmdkhGRjZYSFI0NGN3WFhYWGRlbkdHaGdNQUVuSWlKSm9ESU1WeVQ4QWdYMVcxSFU4QkZFbkMwVElzS0ZndnF0YUxJVVkycmNTZ1FvV0xTRmlPaGlGeEFRZ05EUTBIT2VkL0RnUVpTVWxKenp2TzNidCtPamp6NDY1M21GaFlVb0xDdzg1M21lZTZzWEwxNE1BRGgxNnBTVWdOOTk5OTNTVW5CM0FxN1Zhczk3QnRlOURCd0FacytlalU4Ly9SUzdkKzlHMTdKWlR6Lzl0UFRZNVpLMzlWeTllalVBOUdyNS9vVTZkT2dRMnR2YmZZN3BkRHJFeHNhaXBxWUdKcE1KTlRVMXlNek1SSDUrUGt3bUU0S0RnMzB1YzA5T1RoN29zQzlyVE1DSmlFaEdnQUlUb201RmhDWVJlY2Evd082Uy84VmViVDZFWGFWck1DTitGY0xWSS93VUpSRVI5WWNEQnc3Z3dJRUQ1enpQWXJIQVlyRU1Ra1QrVTFKU2dzcktTZ0JBZUhnNGtwT1RjZVRJRVRRME5IaWQ2K3RZYjhZQStVMEZYenozbDUvTDd0MjdBWFRPK3YvKzk3LzMyczg5ZnZ4NGFEUWFaR1JrSURFeEVlbnA2Y2pKeVFFQXBLV2xjYW01SHpBQkp5SWluK0pDcDJMK3lIaGtWYTFGcTdWU050Wm1yOFhYNWM5amN1eVBrYURON09ZS1JFUjBNYlBaYk5KalgvdUNmUzFCVnlxVlVLbTZUekU4OTQwckZJcGVWL29HZ0k4Ly9oZ0FZRGFiQVhUdVMvL2trMCs4em10cmE4UEhIMy9jWXh5K2ZQSEZGOUxqd1NoTVpyUFpwTFpoWnJNWisvYnRRMzUrUGlJaUluRHZ2ZmZLenYzbW0yL1EzdDZPbEpRVUpDUWtRQkFFbEpTVTRPVEprd0E2WjdzOVZ4N01temNQTVRFeHVPT09PMlRmY1ZGUkVheFdLd0FnTVRGUitqMjg1cHByY050dHR3M281NlZPVE1DSmlLaGJvWUhETUgvRU16aFlzeG1WcmZ0bFkwNlhEYm5HVFdqc09JWDBtR1ZRQ1B3cmhZam9ZdE0xc2ZaTXFwdWJtNlhIZVhsNVVyTFhrd1VMRm1EQmdnWGRqbnRlZjlteVpaZ3paMDZ2WTNVWEYzTVRSZEhyR05DWnpHN2J0ZzFCUVVIZFZqcnZxcnE2R25sNWVWN0hiNzc1WnR4ODg4MncyKzE0K09HSHBlTWJObXlRRXR2MjluWTg5dGhqMHRpNVpyaXJxNnV4YytkT1pHVmxZYzJhTmREcjliQllMTmk2ZFN1QXptMEJGb3RGZGhOZzE2NWQwdXo4d29VTGNkTk5OOGxtMm8xR0k0eEdvL1E4TlRVVk1URXhYamM0UFBlTFQ1Z3dvY2M0YVdEd1gwdEVSTlFqcFVLTmFYRVBJRUtUaEdOMS80UkxkSHFNaWpqZHZCTXQxakxNTUR3Q2pTckNiM0VTRVZIZmRYUjBvTHE2MnVlWXV4cTQrN3l1bGJvdkpkdTJiZlBhNXoyUTcrVk85bmZ2M28yYmI3NFpVVkZSTUJnTXFLcXFndDF1eDVFalJ6QjkrblFBZ01sa3dwa3paNlRYangwN0ZnQXdldlRvYnQram9xSUNmL3pqSDJYSE5tN2NLRlZGajR1TGcwNm42OWZQUmIzREJKeUlpSG9sS2VJNjZEU2prRjIxRGhaSGsyeXNzZU1VdmlwYmcrbHhEeUlxdVBjOVhZbUlMZ2NGQlFVRFZwQnI5ZXJWZmVxbDNWVmVYcDdQbVYrZ2M5WVY2RnhXL3RKTEx5RWtKRVFhcTZ5c3hHOSs4eHNBa0paUkQ3U05HemRpNzk2OWVQUE56bDd0UzVjdWxWWDJkcyt1ZS9ZbHQ5bHNzc1RhYzFiZnJiQ3dzTnZ2WUNCa1ptWks3N2QzNzE3Y2ROTk5VS2xVU0U5UGwzcVU1K1hsU1FuNGlSTW5wTThRR0JpSU1XUEdBQUNpb3FLZzErdnhpMS84QWs4KytTU0F6c0p4OTl4ekR5b3FLbnkrdDN1VzNHZzBZdFdxVmRMeG5UdDNZdWZPblFBNlZ5Yk1temV2dno4MmZZY0pPQkVSOVpvK2FDeXVIUGs4c3F2K2pJWU9lZlZhcTZNRmV5di9IeVpFM1lya3lPNlhIeElSMGRCMzhPQkJxYnAyUmtZR1FrSkNzR3ZYTHZ6clgvK0NJQWl5dmR5alJvMGFsSmdhR2hxa1pkcUNJUFNxMVZoZ1lDRFdyMStQaG9ZR0tCUUsxTlhWU1dOQlFVRUFnTU9IRHc5TXdOOXhPcyt1SEZNb0ZKZ3dZUUowT2gyYW01dGhOcHVSbloyTjJiTm5JejA5SFo5Kytpa0E0UGp4NDNBNEhGQ3BWRGgrL0xqMCtuSGp4c24ydGk5YnRneHF0ZHJyUFZVcUZmUjZPOEZmTWdBQUlBQkpSRUZVUFpxYW1yeXF0Sk4vTVFFbklxSSswYWpDTVNmaFNSeXRldy9GVFo4Q25xM0tSQ2VPMWIyTEprc3hNb2JkRDVWaTRJdllFQkZSMzduM0JtZG1adUt1dSs2U2pabE1KbWtHV2FQUlNPMi9SbzhlTFVzbUFTQXBLUWszM1hTVDdOaWVQWHZ3MWx0dm5UT0d0OTU2cThmenV1NmwzcnAxcTlRYk95TWpBMUZSVVQ1ZlYxTlRnd2NlZUFDLy9PVXZNWHIwYUFRR0JrcjdwejJscDZjREFNYU1HWU9kTzNkQ3E5V2l0YlgxbkhIM2xlZk5DcVZTQ1lWQ2dWbXpabUhIamgwQU9sY2F6SjQ5RzBsSlNkQm9ORkxGK2NMQ1FxU21wcUtnb0VCNmZWcGFtdlM0dExRVWhZV0ZPSGJzbUhTc3JLd00vLzczdjZIVmF2SENDeTlnelpvMXNoN2tubjNUWFM0WDl1L3ZyTzlpTUJpa0plM0RoZzNyNTIrQVBERUJKeUtpUGhNRUpkSmo3a1JrVUJJT1Z2OFZEcGU4TlUyVktSc21heVZteEQrS3NFQ0RuNklrSWhwNnhvOGZqNmVlZXNyZllXRERoZzNkam9XRmhlR3BwNTdDWC83eUZ5eFlzRUJLZEJNU0V2RDAwMDlERUFRb0ZBcUVob2IydXNoWmY3anp6anRSV1ZtSmxwWVdMRjI2MUdzOEtTbEoycmZ1Y3Jta1pkdWVpYm9nQ0FnUEQ4ZlVxVk9sR3d2dUpkMUxseTdGRzIrOElidW1yMHJ2QVBEQUF3OTBHNmY3TlhxOUhpKzg4SUtzZlp1N3NGcG1acWFVZ0plV2xzSm9OQ0l1TGc0cEtTazRlUEFnQU9EbzBhT0lqSXhFVTlQWmJWK2VDWGhsWmFVMFkrNVdWVldGcXFvcXhNYkc0dHByci9XS3piUGdudFZxbFJMd2xKUVVWa0VmSkV6QWlZam92TVdIellRMmNEZ09WSzJGMldhVWpabHNSdXd1ZXhaVGh0MkgrTEFaZm9xUWlJaTZzM3IxNm5QMnJGNjdkdTA1cjlOMXBqb2dJRUMyWDl5VGV3WWJBTlJxZFo5YWhZV0dodUxSUng5RmRYVTE5SHE5MS9ndmYvbExud256alRmZWlCdHV1RUZxa2RhMXg3WldxOFhNbVRNeGE5WXNyd1M4UDVoTUp1bXhlOWw3VEV3TVJvMGFoZExTVWdEQXZuMzdzSFRwVWt5WU1NRXJBWGN6R0F6ZHp2cjNsbnYvUEFEWjB2U0NnZ0pwTER3OEhJc1dMYnFnOTZIdU1RRW5JcUlMRXFhT3g1VWpuMFd1Y1JPTTVselptTU5sUVhiVk9qUkZGaU0xNmpZSWd0SlBVUklSMFdDWk9YTW1aczZjNlhQTU0wRys3YmJiK3RTR0RPaHM0ZFdibXdJQThPS0xML1k0L3R4enowbkxyYnYyT0hmemxlajNscnZLdUdmaHQvRHdjT254akJrenBBVDgyMisveFpJbFM2VDk0YW1wcVVoTFM4UHUzYnVsOHlkTm1pUzcvcHc1Y3pCbnpoeFpHelIzRWJidTdOMjcxK2R4OTh3NTBGbkVqZ240d0dFQ1RrUkVGMHlsQ01MTStFZFIxUGdSanRkdmhkaWxWZG1weGsvUWJEbU42WEVQUWEwSzcvWTZSRVRrSC9mZGR4OEFZTXVXTFZMQzZENzIrdXV2QStoTUtHKzU1UllBd0x2dnZndXoyZXlIU0FkR2R6UHhudFhyNit2cjhkbG5uMkh4NHNVSURnNlduVmRaV1luRGh3OWo0Y0tGWHRmdzNJUHRtZEJQblRvVjc3Ly9Qa1JSUkd0cks0NGVQWXFKRXlkS053NnNWaXYrK3RlL1N1ZFBuano1L0Q0Y0RTbE13SW1JcU44a1I5NEluU1lST1ZYcllYWEtDOW5VdDUvQVYyVnJNTVB3TUNLRGt2MFVJUkVSK2VKdWViVjkrM2F2WSs0RVhLMVdTOGMrK09BRHZ5VGdhclVhc2JHeDNZNTNUWFo3V3VMZWwrWHZEb2NEbXpadFFsbFpHUTRlUElpNzdycExtcEgrNUpOUDhORkhIOEhoY01CbXMySEpraVhTNjBSUlJIbDV1ZlRjWURoYkYwV24wMkhjdUhGd3VWekl6TXowYWlkWFVGQWdGWERUNlhRWU9YSmtyMkp0YTJ2RHlaTW5NV1hLRks4eHorMENWcXRWYWtWMnpUWFhjQS80SUdFQ1RrUkUvU282ZUFLdUhQVThzczc4Q1UyV1l0bVl4ZEdFUFJXL1ExcjBENUVZOFQwL1JVaEVSQmVyTVdQR1NCWGFmZkZjNG43ZmZmY2hNVEd4WDk1M3k1WXRLQ3NyQTlDNXAxdXBQTHVsU2hSRktWSGVzV01Id3NMQ3BBSm81ZVhsc2lKc09wMU90dS8remp2dmxHNEVkSzNBN3RtYlBEazVHWTJOamRKenJWYUxnSUFBcnpncktpcnc3TFBQWXNLRUNkQnF0YWl2cjVmR2poMDdodFRVMUw1L2VPcFhUTUNKaUtqZkJha2lNWGZFVXpoUyt3K2NidjRLbnEzS1hLSUQrYlZ2b2NsU2pNbXhQNEZTRWVpL1FJbUlMak4ydTExS0FEMWJpbFZYVjNkN3pNM3BkUFo0M2pQUFBOT25XTTdWaHN4dDQ4YU5hRzV1eGl1dnZOS242Ny8rK3V1OW11WHVLYUVIZ0srKytncGZmZldWOUh6SmtpV3lhdVFMRml4QWEydXJkTTZXTFZzUUdSbUpqSXdNNU9hZXJZMmlVcW53NVpkZll2UG16WDM2SEFDUW5aMk43T3hzNmZsRER6MkVpUk1uQXVpY3lYWnp0MXN6R28xNDdiWFhaTDlQR3pac3dBMDMzSUFaTTJZZ09qb2FTcVVTczJmUEJuQzJsN3Y3Wm9LdjVKNzZCeE53SWlJYUVBcEJoVW14OXlCQ013YUhhLzRHcDJpVGpWZTA3a09MdFFJekRhc1FFdGo5Y2tJaUl1by9GUlVWUG91VCtVcWV1eDZycjYvdjFYa0R3ZWwweXBhWDk4YTVLcnozUms1T0R0NTc3ejNwK1p3NWMzRDk5ZGQ3blhmNzdiZWpvYUVCK2ZuNUVFVVJtemR2Um5Cd3NLem9XWHA2dXF3S2ZIODVlZktrN0xsQ29ZRFpiSlptMUdOaVlsQmJXd3U3M1k3dDI3ZGorL2J0VUNnVVVwTHRjcm1RbFpXRnpaczNReFJGYURRYXZQcnFxLzBlSjNWUytEc0FJaUs2dEkwSW40TjVJOWNnSkNER2E2elZXb0ZkWmMrZzJwem40NVZFUkVUK2RlTEVDYW1mK0tSSms3QnMyVEtmNXdtQ2dIdnZ2UmR4Y1hFQU9tZVNtNXFhcEJsbUFKZy9mLzZBeEdpem5iM0JyZGZyOGZPZi94d1BQdmdnQkVGQVVGQVFIbi84Y1N4WXNFRFdmczNsY3NGcXRjSnF0Y0p1dDhQcGRFcWZjL3o0OFFNU0ozWGlERGdSRVEyNGNQVUlYRG55T2VRWVgwTk4yMkhabU4zVmpnTm5Yc1ZZL1E4d1Btb3BCQWpkWElXSWlDNlV3V0RBejM3MnN3RzVkdGNpWXYxSnI5ZDc5UnNmQ0dxMVd2YmZ1KzY2QzJxMUdwV1ZsYmovL3Z1aFVIUS9mNm5SYUxCaXhRcXNXN2NPUC83eGo1R1VsQVFBaUl1TFEyNXVMbEpTVWdia081bzdkeTV5YzNQaGREcXhjdVZLcVFmNzdObXprWmlZQ0oxT2gwV0xGbUh5NU1uNDl0dHZVVkZSQWJQWkRJZkRJVXZLM1krN3RqdWovaVdJN2xzZFJFUkVBMDdFaVliL29MRCtQeERoL2RkUFRFZ2Fwc1U5aUVCbGFKK3UrcDlDMy8xYmlZajZhdkc0Ti92OW1nVUZCVkk3cS9IangrT3BwNTdxOS9lZ2dlVndPSHBkTmQzbGNua2w2cjZPOWFmVzFsWUVCUVhKOW02M3RiVWhPRGhZbG1UVDRCRzYrZUs1QkoySWlBYVJnUEg2SlpnMS9IRUVLa084Um12YmptSlgyUm8wVzA3N0lUWWlJaUxmK3RLeXpGZWlQWkRKTitDN0tucElTQWlUN3lHSUNUZ1JFUTI2MkpDSnVITGs4d2hYZS9jMGJiZlg0NXZ5MzZLc1pkZmdCMFlYSmFVUUlQMmlpNVVBalNxaTIxRmZOK3lJaUM1RzNBTk9SRVIrRVJ3UWpYa2pmNDNETlg5SGVjczNzakduYU1mQjZzMW83Q2pHeE5qbGZrbXNmcEQ4RnlnVm5Yc0FCMktKKzFqOUQ2QldhaUZDeE5IYWQ2VGpBWXJnUGw5TGhBaUhxNk5YNTZxVlliaHExRytsWk1maHNtQjMrWE13V2MvMCtYMDk2WVBHd2hBMlhYcCtwUFp0QUoySjB6ajlZdWw0U2ZNWGFMUDFYTWs0T0NBSzMwdDhXWHErcmZDZWJzL1ZxTUp4UTlLZnpwNTc4c2NRUldlMzU4dGZHNEVKVWJlZ3BpMGZ0ZTFIWVhmS3F4TUxnaEtSbWpHSURrbEZUSEFhVGpkL2dZcldmYjI2OXNWTXJkUmlRdlN0MHZPQytxMndPSm94V25jTjJ1MzFYblVjZk1rWTl0T3pyMi9ZaWc1N3o5V29SK211eEtTWTVhZ3k1NkM0NlRNMGRoUUI2R3hwT0U2L0NDUEM1MkpQeFF0bzdEaDFucCtLaUdob1lBSk9SRVIrb3hRQ2tUSHNma1JxeGlDLzlpMjRSSWRzdkt4bE4xcXM1WmhoZUFUQkFWRitpbExPTXpIdkRhZkxpdTFGOTNzZEg2R2RnOURBT0lod3lSTHdoY212OVRrbWk2TUpPNG9mUGVkNUNrR0Y2WWFIWlRPTlNvVWFvUUhETGpnQkQ5ZU1SRkxFMmRZODdnUmNwUWlTSFRlYTg4NlpnQU9BTUFpTDlPTERabUpFK0Z5TUNKOExwOHVHVDRvZmtkM0lVQWdxekJyK21IUlRKRUFaZ29yVy9ZQ1ArZ1Z1R2xVNDFNcndmbysxeFZvT0FBZ0pqTVgzUnIvVTc5ZjN2TWtrQ0VxTUREOWJyYm00NlRQRWhFekVwTmpsRUNIaVNNMC9VTkw4UlkvWEd4RSt4K1AxTzlDQjdoUHdRR1VZSmtUZEJrRlFJajVzSnFLQ1UvQjV5YzhoaWs1Y09lcDVxSlZhQU1DVVlmZmhxOUtudmY2Y0lDSzZtREFCSnlJaXZ4dWx1d3JobXBISU9yTVdIWTVHMlZpejVUUjJsYTNCdExnSEVST1M1cWNJTDM2Q29NVFV1SldJQ3BaWDRCVWdZTHJoSVdSVnJVVzErWkNmb3V1ZFFHVVlwc1d0bEo3dnE3eXdSSFJFZUtiMHVNcWM1YldLd09teW9xeDVGOFpFTGdBQWhBWEdZVmpvbEI3YjVvM1dmUS9qOURkZFVGeStER2FoUVlmTEludXVFSlFJVnllZzg2ZEZ3TVRZNVFoUWhxQ3dZUnNFUVFsdFlMeDBydnRHUVY5TWpyMUh0c1Q4ZU4yL3BCaE9ObXhIZWt4bjI2ZXdRQU5TbysvQWtkcC9uTWVuSWlJYUdwaUFFeEhSa0JDaFNjU1ZvMzZEbktyMXFHcy9KaHV6T2MzWVgva3l4a2N0K1M2NUdScEZaYXlPbG03SDFLb0xtd1cxT2swNFh2ZCtqK2RNR2ZhVFhsMUxxUWpFdExnSEVSZWFJUjJyTXVVZ1hETUNJUUV4VUFncXpEUThpdnphdDNDNitjc0xpbnNnS1lVQXhJU2s5L3A4bFVJRG5XWTBtaTJudlpKS3JUcEJWb09ncE9rTENJTFM2eHBsTGJzeEp2TDdBQVNZYkZYUXFNSjludGZiWmUvOXplNXFQNi9YQ1ZCQXBkRDRISE42SmVBQk9GTDdObXhPRTFLaWJnRUFqSW44UHNwYnZvRUlKNjRhOVZ2cDNMN2VLQmlyLzRGczYwSkR4MG1VZVd4SktXbjZIQW5hSzZEVGpBWUFKRVZjaDFackJjcGFkdmZwZllpSWhnb200RVJFTkdTb2xXRzRJdUVYS0tqYmdwT04vNFhuVWw4UkxoVFViMFdUcFFSVDQxYWMxMTdwYzhsTWVBTFJ3YWxleDkxdGljcGI5c2lPZjFMOFNMZlg4dFhLS0ZBWmhnVmoxc21PQ1ZCSTUzb21MdzVYeHprTDBmVW1BUThPaU1ZTXd5UFFhVVpKeDVvdHA1RmIvUnFDVkpHWWsvQ1VsRlJPaXIwSCtxQnhPRnp6OTI0VE80V2dSSHpZYkNSRmZBL2ZubmtGbGg1dVFweUxXaFdPNFdHelVOYnlkYS8zc0ovTHFQRDUwR2xHSTBLVGhEQjFQQVFJK0xUa01hOEUzSE9KZFVOSElhek9WaXdhKzBhUDF3NExOR0J5N0k4eE9mYkhYbVArYW9YMzM2S1Y1ejdKaDU2V3Nvc1E0WFRab0ZRRUF1amNLZ0lBaFEwZlFoUmRHQlA1ZmV5dGVCRWRqa1pvTHVCR1UxeG9ocFRRQTUwLzg3bkcxOUQxLy9zYzQydTRhdVJ2cEhnbXhkNkREa2NEYXR1T252ZDdFeEg1Q3hOd0lpSWFVZ1FvTUNINk5rUUVKU0hQK0JldlJMRGFmQkM3eXA3QlRNTXFhTlVKZm9weTRDa0VGY0xWSXk3b0dpUEM1MkppekYxUUtZS2tZeVpiRmZaWC9oK2NMaHZNdG1yc3JmZ2RNaE9la1BhRkQ5Zk9SbFR3QkJ5cis2ZlAvYzd6Uno0cnpSeVAxbDJMZ3ZxdDV4K2ZOaE9wMFhjZ0pXb3BTcHUveE5HNmQvdjArdUhhMllqdXNxUitVdXc5WHVkMTNUT3NGQUl4UW50MitmbXB4aDE5ZXQrZUZOUnZRVUg5bGg3UEdSKzFCT1AxUzZUbngrcmVRMUhqZi9zdGh2N2djSFdjVGNBVm5VVVFsVUlBcXRzT3crWnFRMnpvSklRRXhxS3g0K1I1WFQ4dU5BUFREUTlEa0ZhemlEaFl2Um50OW5xdmM4MDJJdzdYL2swcTdLWVFsSmdaL3hpeXpxenRWVUU0SXFLaGhBazRFUkVOU1hHaFV6Ri9aRHl5cXRhaTFWb3BHMnV6MVdCMytmT1lIUHRqSkdpdjhGT0V2bWU1KzB1UUtsSzJ0TGN2d3RVamtCNnp6R3UvZDR1MUhQc3FYNExWMlNvZE05bXFzTHY4ZWN5S2YweEsrRFdxY0V5Tlc0bmt5SVU0MmJBZFoweFpFT0VDQU5TWUQwc0orQ2pkMVRqWjhDR2NvdjI4NGh3UlBnOUE1MUp4alNvQ1lZRnh1R2IwaTE3bkxSNzNKZzdYL0ExQnFralo4V2x4RC9Sd2RSSHVyUXBkRS9EaDJpc1E0TEhudU5VbS8va2FTQnBWT01aRWZGOTZibkcwb0tUNTh3dTZabDkvRG91YlB1MmhpSnFBb0lCSTZmY2JBRktqYnNmRW1PVUlEdEREYy91SDBaeDdYZ2w0Zk5oTVRJMWJDWVhIVXY2QytuL2pqT2xBdDY4cGI5a0RyWG9FeGtUY0FLRHpac0RNK0VlUlYvMFhWTGJ1NzNNTVJFVCt3Z1NjaUlpR3JOREFZWmcvNGhrY3JQNHJLazNmeXNhY0xpdHlqUnZSWkNudXQvZjd0dklWQ0lJU3NTR1RNTjN3a0hUOG82TE9tVGVYNkVDOHgzN1Z2ckk1VGRKUzVXdEh2eWhWUWUrcHpWWmZoQVhHWTV6K0pzUnJaM25NTEhhcU5oOUNqbkc5dEJSNy9zaG5wTEdpeG8veGRmbHZNRG4yUjBqUW5xMWVyVlVuWUpyaFFhUTVmb2pzcXZWbzZDakU2WmF2a0t5L0VRSVVVQ3ZETUZ4N3hYbnR4OVVIalVOWW9FRjZmdm9jVmJWOXpXejdjcWptRFZTYkQySHVpS2NRRWhBRG9Hc0NMbUJNNVBWZXIydTMxL2Q2R2JsS29ZSERaVVZQMWRDN016SG1SN0s5MTBmcjNvSFRaZXZ6ZFFiQ0ZjTi9BWDN3T0duSnVWdVlPdDduK1dHQnZvOTNwM04xeXkxSWpyeFJkdngwODVjb2JOaDJ6dGNmcS8wbmdsVjZhYys0UWxCaFd0d0RpQXhLeHRIYWQxZ2RuWWd1Q2t6QWlZaG9TRk1xMUpobWVCQVJUVWs0VnZjdVhMSmlWeUpLbWk1czl0Q1RVN1FEb2gyeFhRcDlkZDAvN05aMVQ3Z256elpNNThQaWFFS3VjWlBzV0diQ0UxS2MzMWErSWgxM2ZUY0RQU3gwRW9aclo4dGVJNHBPbkdqNER3b2JQb1Jud2hpaFNaSWVhMVM2NzI1b2JFSk4yeEZNakxrYmdjcFFqMnU0MEd3OURRRG9zRGVncGkwZncwSW1BK2dzaW5VK0Nmam9pR3VreHkzV01qUjBGQ0VzTUs1UDE2ZzJIMEtUNVpSc0gzRlp5OWNRUmFmc0JvUm5ZaFlYbXRGdDRxaFVxR0VJbllxNDBLblFxQ0x3ZGZuelBzOUxpN2tUY1NGVFVOdCtETFZ0K2FneTUvUXFpUjZsdXdxR3NHblNjeEV1ak5ET2tXWndsVUlnbkdMZmszR3p6ZGluOHoxWFFIVFZOZm4yNUhCMXdHUXp3bXlyZ3NsYTFlZVZBeGx4OThsdThBQ2RSZGJ5YTkvcTFldEZpTWd4cnNjTVlSV0doVTZSamlmcXJrV3J0UUtselYvMUtSNGlJbjlnQWs1RVJCZUZwSWpyb2RPTVFuYlZPbGdjelFQMlBrcUZHb2F3R2JKallZRnhNUGxJY3ZLcU4za2RjenUvQlB4czB1Z1U3VjdWNENXaXkrZllxY1lkaUErYkpSVmNNOW1NT0ZqOUZ6UjJuT3AxQkpXdCsxSFhkaFNwMGJkalJQaGNBQUx5YS84aFN6QkxtM2RKQ2JoV25RQjkwTmhlWHgvb1RQZ05vV2NUMGVMdmJxSzAyK3Z4ZGZuelVDdkRNVFArYkYvemI4ci9GNWtKVDhCa095T3JYUDd0bVZlZ1VZWExFbkEzZDZWeUVTNlBDdVVDeGtjdDhUclhMVkFaaXFseEsrRCtmUWhYai9EWlZpc3FhRHpVcW5Ba2FLK0FJWFFxakQyMEpYUFRCNDNGeEppNzVURkNJVlYxSDYyN0d1UDBpN0MvOHYvNjNNcnJpOU5QOU9sOG9MTUlXMWV0MWtyRWhLVEQ0bWlDVXFHV0NoMld0K3pCOGZyM3Z6c2VDSjE2TkJvNkNnR2dUMFhZaWhvL1FWem9WRmxOZ3NTSTd5RXg0bnQ5anQ5emkwRk5XejdLbW5lZHh6V0lpQVlmRTNBaUlycG82SVBHNGNxUnp5TzdhcDJVQVBTM0JPMFZYdTJacmhyMXZ6alI4QjhVTlh3a08zNWQ0aXZvRCtIcWtZZ0tIb2N6cG16cFdJQWlXT28vM1pVZ0tIMk9sYmQ4allQVmY4VzhFVStqcU9sak9Gd1d6QnV4UmhydjdSSnJxOU9Fdk9yWFVkTDhCUXloMDJBMDU4ckdhOHlIWUhFMFNZWGJSdW11N3ROV2dFVGQ5NkFRVk4rOVZ5c3FXL2NCNkx6cDBOaHhDc0VCVWJMekd6b0s4ZCtpRlFoVWh1SDZwRC8yNmowVTZFekFQVzhjSkdobjkxallyc1BlZ0lhT2s5QUhqZXM4UDN3T1dtcmZrWjJqVVlVak5IQ1k5THpLbk52dENnazNyVG9CcytJZmt6NXpWOG1SQzVBYWZRY0FZTzZJcC9EdG1UK2l2cjJneDJ0NlVnZ3FUSTd0WFVzNm9Qc2JSeWNidCtORXczL2djSFZnYXR4S3FiNkNDQ2NzamlZQW5UZkNKa1RkaXRxMkkxSlMzbHV0MWdya1ZiK095Ykgzb01QUktMdVowbGMxYlVkZ3NsVmhlTmdzNUJrM1FqeVA3UUMrN0h4ZHhDZXRLL3JsV3A3YTI4OFdrNnlwcWVuMzZ4UFJ4WU1KT0JFUlhWUTBLaDNtSkR5Sm8zWHZvcmpwTTV6UFB0enVDRkFnT1hLaDEzR0ZvTUtFcUZzUTlWMWk1dFkxVWV3TmpTb0NFWnBFcVFpWUFBV3VHdlViQUpDMVZRcFVoaUx0dTZUTVZ6eSt4bXJiOHRGaUxjT080a2RoZDdYM2VtWlJnQUpLSWNEcmVJdWxITTJXVXEvai83Kzlldzl2c3I3N0IvNitrNlpKeittQmxsYVkwSlpEb2VWUVVNQ2lQdE5OR2Zwd2RHNlBvSE1lZnA0MnBvL1Q3VUV1bmR0MXNmbTQ4M1RJWkd3LytVM2RGQmtQUGlwVFJJUUNBaTIwSEVwYnFLVXRUWHBJVDBtYWMvTDdJODJYM0UzU0pOQkdzTy9YZGUxYWNwOXlKM1M3cnZmOS9YNC9Idy9jYU9vcngrU0J0YnhYcFZ3THN5T3lVQkduVUdPQzlpYnh2cUg3dzRqVzdrWmI2TTAzeXVvZmpzZEZVTEN2cGUrZ0NPRGpVdWJqWlBzYnNuQTNKckY0MFBIN2g3eWVWak1SMTQxN1dsYjB6ZTF4eXNKNGd0L2ZVWndpQWRlTmV3b1Z1bGR3M25nbzdQMEMzcitIYUdaY2hBcmdkcGRKdlBidmNlOHJmcWVKUzhma2pIOEhBR1FubGFETGNnYU52ZEgxalc4MUhrYTcrVGlLeC96SEpRVndwOXVDRSsydm85N3dMbXd1NDBWZlp6QnpOK0N3WFZ4djlValpiTFlSdlQ0UlhkNFl3SW1JNklvalNVcVVaSzlDZWtJQld2cjJRMjg2Tml6WHZWcDdveWpjSmVlZDd0clV0eS9xNmRiK2NwUG55S1pXRHliNVZZVytGS0Y2ZUlkU2tyMEtKZG1yQXJaWDZsOUZVKy9lb09jMDlYNHFBcmhDaXNOWFVxK1A2TE1tYW05Ry9FQVlkYm50K0x4blYxVDNHbzRFQ1ltcWJORkN5LyszNk93L2paeWtHVERiMjRKT3dRYUFWdE1Sek1pNUJ4SWthT0sweUVxY0pwdnVuKzFYSDhEbTZrTjdxR1VDOEs0M241djdDSlFLdGRqV2JUMkxia3VEN09GSWRkdHJjTHF0c3Q5emJ0NWppRzlMR2ZiZkoxTDl6Z3Z0d0x5L2xZVFNzUStLMlNGbVJ6dnF1OTZGU3BrWTliV2RiaXZxdS80WHpYM2xBSUNNaEVJeEF3QUFxdHUzb05kNkx1Qzg2OFkvTGRhb3U5emVFRHZVZW5ZaW9zc1JBemdSRVYyeHhxWE14N2lVK1JGUHJRNG5YK3NOUlhhWENYRUtqUmlsL096ODd6RTJlVFphK2c1Z3R0OVUzMy9XM29OcFkrNFV3Y20vbjdOU1VxRTA5Ly9JMXF2N2p6RDY2N0xVdzJDcFI4TEFsRzRBYUROWDRVRExyMlRIK2RwTnVkdzI3S2gvOEZLLzdpVXgyZlhvc3B4QlJrSWhnTWhuQStRa3pSU3Z6L1h1Q2ZtYlhLeUY0LzhMR1FtVHhIdi9LZElkL1NjQTNJbmo3WC9EL0hIL0dmUjhtN01YWFg3VDBNZWxMaEFCWElLRTdLUUxJK0F0ZlFmOTFwZGZJRUdCS1ZuTE1DVnpxYXdZbk1tdXg4R1dYNk13NHhzQjU1enErQWRjYmh1S3NsYUt6NXFaOHgyb2xTazRiZmhuRkw5QTRGS0RPSVVHdDA4S1hhOGdHTE85WGJ4T1ZHV2hLR3VsK080ZWVGQ3BleFV1andPQjh5WWl2TDZqSFdhSDl6T1MvYXJoQTBCSC95a1liZWNEenBGdzRRR1YwejB5bzhpekZ3T1RFZ01mUmwycXBxWW03TjNyZlppVm5SM3NJUjhSalJZTTRFUkVSQU1zVGdOUzFlUHdlYzh1YjcvaGdRQ3VNMVVFcklQMjBac3FSUUNmb1AwcXpuWi9BTFV5RGRkZXRRYnBtbndBM3BGWG5ha0NkcGNSVHJjRkJrc2RNalNGVUNtVDRJRWJuelo1cDZBWERQUTRCb0IraDBHRTJ3Q1NKTnZuY3R1akx0dzFISnI3OWlGZE14RTYwMUU0M2YyaXIvZFFhanEzSWpOaENySVNpM0NtKy8xaHZ5ZURwVjRXd0hYR0MvOXV2ZFp6T05lN0IzcnowRE1tV28wVklvRG5wY3hGVmR0ZjRmWTRrWkZRQ0xVeVZSd1hiUHA1a2lvYnBia1Bpdk45akhZZHlwdC9QdVIwNlZyRGRuamd3VFMvb25KVHMxWWdYcG1DNnZiL2grRmNiaEdPMGQ0cVhrdFFZRXJtRXZHKzNyQmpXR3N3cEtySHlkNzNPem9EanBHZ2tQVU5EN2Z1L21LTm55NWgwWlJGNFErTVVrMU5qUWpnR28wbXpORkU5R1hHQUU1RVJEU2cxOWFNcklRaU5QUjg1QTNnRWVpeW5JSEpya055ZkM2U1ZObVlQZlpCNUNUTkZOT3NBZUNxMUhuUW1TcGdzdXZ3di9XUHdBTTN2amJ4QmRtNllBQklWVjhZQ2JRNERiSUNhdjZVVXJ4c244bXV1NmhLMkQ3VjdWc3VxcDFiODhEMGY0dXpDL25wWDBmbzhtWVhHQ3gxcURWc1IwSmNCaXpPcnVodk5veHU2eGxZbkYwdzJmVm9NMWVod1c4S3R3Y2VWTFg5TmV3MWRLWUtsR1RmQmNCYkRDOG5hU1owcGdya0pzOFJ4NWpzZW5SYkcyVG5aU1FVb216Y2o4WDBkNThlYXlNT25QK1ZiRjExS0hXRy80RkNpc1BVekdWaVczNjZ0Mmpkc2JhL2hEMS91UFE3T3VGdzk0dEs2RDd0NWhPbzZkdzZySi9sMy9iUDdHZ1gwOHY5K1UvakJ3Q25aMlFDT0JIUlNHTUFKeUlpR21DMG5jZlo3ZzhpQ2tyKzZydmV4K3l4M3FucDQvMEtmVm1kUFRqZS9qZWNOMzRHQUFQRnZFS1BZdm9YK09xek5VZDFEMThFcDl0NjBTT1IwWVR2Z3ZSYmtKTTBDOGZhTm9jOVZtYzZpbGJqRVFEQS9LdWVnRFBOZ2hialFYR2Y3aUJUeGdmcmQzU2d6OVlpUm1hems0cTlBZHl2aDNldzBlOXVTd01NbGpyWk5IV2RxUUpIZEJzaTZoUHVjN3J6SGFnVUdqRWp3dW0yb3JrdmRNLzV3WHhMRlM2RkJPODBkRjlMT3dEb3RUWGhjT3RMOE1DRHI2VGRBSk85RmYyT2prdjZuS3ZUYmtDeVgvLzN6djdUUVk4YjNKbkE2YkpjMHVjU0VYMVJHTUNKaUlnR2RGblBSTlRUZWJDbXZyMG9UTDhWS2VxcnhMYU8vcE00ZFA0UEVSZEVTMU5mN2JlTzJnT0RwVjdzc3ppN1VLSGJHSERPd3ZIL0ZmVzlYdTVVaWtSa0pVNlZiU3ZKWGcwQThIamNFVjlIS2NWamJQSXNqRTJlamVMc3U3Q3ZlWDNRaXU2aGZONnpDK3E0Vk9pTUZlaTFOU0Zka3k4cjBOZHNQQkJ3amdkdUhOSDlFVis5K21mUXhHbFJZOWlHT3NNT1hNelU4ZVB0YjBDdFRNUFk1Rm5ZMy9KaVZMM2NMMVZTZkE1S3h6NGdDOThBY0tSMWcvaDducWk5Q2VtYWZIUmJ6K0pmRGY4WmROcDRPR01TcHdmMFJtL3EvVFRvc1dwbGl1eDl0SVVHaVlndUZ3emdSRVJFQTh6MkNGcHBTUXJaVzVVaUVSa0poVEE1OUVpS3p4R0YyN0lTaXpBNWN3bnF1bmJBNFRLSHZleTQxQVhpZFordFJYYU95MjJMcWkvMFNGRklTbG5MTEgveHltVFplMStWY2YvQ2NyNzNvU3FRajA5WmdDbFp5eUJCRVhRL0pFbitGaEljYmd1cTI3ZUliYjZRbnFMT0F3WUtvTVVwTk9oM0dJSmZNNFRCMWNmOS8zMjZyUTBoLzFic0xoTU90ZjRCQ2trcGU0Z1NQUThxOVg5Q2Nud3UrbXd0VVozWjFCdCt0RndSNURkV0tSSXhLZk4yRktUZklxcU4rNXVVOFExVTZqZEJJU21ScWg0UEFFalhGRVExdWc5NDEzTVhaaXhDVWRZZHNuWnNPbE1sREpZNnBBd1VaYk83elhDNit1R0dHN2twYzJUWEdPN2lmVVJFc2NJQVRrUkVGS0U0aFViV0wvdm1DVDlIc2pvUEVpUTQzUlljMFczQU5YbmZnd1Jwb0tmNFl1U25meDF0cG1NNGJkZ0dvNjBWU29VYWNRb05OSDdCVksxTXdVUy8zdGd0ZmZMUlZaVXlDUVhwdDBaMGowTk5QdzYxYjBiMjNRRWprZjQ2KzA5algvTjZKS215Y2ZQRUZ5SzZqNjlQZkRIbzlqbTVENGM4NTNqNzM0S0diNWZiRHAycElxQmYrRlVwODNEZWVDaGcvYm9tTGszMHF3YThhK1R0WVhwRlJ6TnRPMTJUSDNCOFZkdGY4WG1QdHlmMjRMWGhGOHZ0Y1VVZHZvSGdmYjZUNDhmQzVYSEE3YlpERTVlT0NkcXZpbjB1anpkQVh6ZitLYVJyQ21UbjlUczZrS2dhQXdBNHZtTzFBQUFWVlVsRVFWU2l5SjdScmhmL096RFo5WDZ0d0NRQUhpVEhqdzE2WHhJazVLYk14WlRNcFVoVHl5c0c5RHM2VWRYMmZ3RUFCUm1MTUNIdDM0YjhqaGZ6dXhBUlhRNFl3SW1JaUNJMHVDcTUvNVJ6bDl1T1Z1TmhIR3o1RmVibVBpSUtyQ2tsRlRJU0NtRjJkRUNsVE1MaXdwY0F2OVpVYnJjVDQxS3ZFMnRjUFhDamFkQjZYN1V5TldpZjdpOGJvLzFDNnlrUDNPZ3duMEp6MzM3b1RFZkVHbTZic3hmcXVEUUF3Tnk4UnpFWGo0YTlydDVjTlRJM2ZKbHd1cTE0Nzh4alF4NHpOWE81YkJUZm44bXVBd0NjYUg4ZDEzOWxIUUFKRHBjWmxmcFgwV3Ryd2swVDFvdS96OEdWN3RzR2ZsdUZwTVEzQ2wrR1VvcVhWU3NITHF5N1QxU053YXljKzJRRkNnSHZFb3NETFMrS2xuRysrd21seTNKbVJBcjRFUkhGUW9nNVhrUkVSRFJZbjYwNVlCUVc4QVlJbmZrb0FLRE5YSTJQRzU4WkdNWDJydjA5MmZGM3VOdzIyRjFHR0cydHNuT045bFo4M3JOTEJKbW0zazlsdmNOSEU2T3RGYjIySnB6b2VBTTd6ejZPL1MzL2plYStmYkpDYjNWZDcwWjFUYnZMakxOZEh3ejNyVjUyN0M2aitFOHdCa3RkeUhOOUkvY0dTejJhZXN1aE4xVmlWK05hNkV5VjZIZDA0b2p1bGFCLzl4NTRjRzVnemJiYjQwS0grZVRBbFBJTEQ1Z2NMalBNRHU5MGZiT2pIWitkLzYyc2QzcWJ1UXE3RzlmQjZCZTZoMXBQM21zN2h3cmRLeUgzRXhGZDdqZ0NUa1JFRkNHcnN4ZE5mZnR3VmNxMTBKdU9vZDE4SEozOU5RR2pjUlpuRjQ3b05xREc4QTV5aytlZzJXOUtlWmYxckJnNXR6aTdjS0xqRGJnOVRoeHEvUVBtWC9VRVRuVzhGZkM1SnJzZXV4dWZDZGorNzVQL0hMQnRSOTM5bC9vMUEzZ0dIaVNZN0cxaFIxb3ZoZDFseE83R2RVTWVjN1o3SjZ6T0hud2xiU0VTNGpJRFJsdDkzQjRuZW0zTnFEWDhNNkxSMHUxMTM3Mm9lL2FKcGtEY0pYNFFQSWorczNxc253ZHNzenE3Y2JaN0p4cDdkb3R0eDlvMkI0UnR2YWtTbnpiOUZOUEhmQnRaaVVXUUlNSHRjZUpFeHh1eWF2MWRsbnJrcFZ3REFIQjVIT2l6TmVOVXgxdXk2eGtzdFRqUjhTYXVUcnNCcHpxM1FoK2s2R0ZuL3lrY1BQOGJLS1E0S0tRNFNKRGc4ampRNytoQWovVWNZdGtQbllob3VFa2VqNGYvTDBaRVJGZTBmOWJlTSt6WFZDclVrQVpHOHZ4SFlOWEtGRGc5dHFnTFQ4bEpVRWlLSUMyeHZHdG9mYlNhaVFDOGEzU050dk1ZTE54K0NpM1JyNWljeGRrdEc1WDlzbEpLS3ZFd3hlTnhYMVNROTlVdnNEcDc0SFRMVzRGSmtLQ1FWSERERmNIdktmOWJ2NXdNUnh1M3dXcHFhckIrL1hvQXdOU3BVL0hNTTRFUDFJam95MFdTQmxVT0hjQVJjQ0lpb2lCY2JsdlE3Yll3eGJ3aTR3blJqMW9lU0lLTldrYXpuMEs3bUxaWlZ6cVh4M0hKMTNDNnJTSFhhSHZnRVFYZHdyczh3emNSMFVqakduQWlJaUlpSWlLaUdHQUFKeUlpSWlJaUlvb0JCbkFpSWlJaUl2cFNNSnZOc0ZnczRROGNSVnd1RnhvYUd2RGhoeC9pczg4K2kvcjhob1lHMk8zQmw1Y0UrNjFiVzF2UjJOaUkvdjcrcUQ5ck5PQWFjQ0lpSWlLaVVlN2t5WlA0L2U5L0w5NXYzTGhSdkg3b29ZZkU2OGNmZnh4RlJVWEQ4cG5uenAwTGU0eEtwVUplWGw3WTR3d0dBejc4OEVPVWw1ZGp6cHc1dVBmZWU0ZmhEcVAzL1BQUEF3Q1NrNVB4NUpOUEJ1dy9jT0FBbXBxYVVGeGNqTW1USjBPbFVzSGxjdUhsbDE4V3gzei8rOStIcjM2WHpXYVQvVnVzV2JNbXF2dHhPQno0MFk5K0JMUFpEQURRYXJXNDVwcHJvRkJFTmc3YjA5T0RGMTU0QVFxRkFqZmRkQk8rK2MxdkFnQzJidDJLcXFvcW1Fd20vUEtYdjVSZGI5dTJiYWl1cm9aQ29jQnZmdk1iYURTYXFPNzV5NDRCbklpSWlJaUlobzEvWUErbXJLd005OXh6ajZnTVA1U2NuQno4OUtjL0RYdmN0bTNiY1Bqd1lRRGVrRHR2M3J5b0hoU3NXN2NPSFIwZEVSKy9jZU5HN055NUUwYWp0ekRuSFhmY0FjQTcrZ3NBcWFtcFFjL2J0MjhmenB3NWc0OC8vaGhyMXF6QjlPblQ0WGE3Y2ZMa1NYR014K01SQWR6bGNzbjJSVXVsVW1IbXpKbll2MzgvQUcrZ3JxcXF3dXpac3lNNnY3NitIZ0RnZHJ1Ums1TWp0dXYxZXJTMXRRRUFUcDA2aGVMaVluSHZaODZjQVFBVUZCUXdmQWZCQUU1RVJFUkVSRjhZU1pLZ1ZDcGwyNXhPWjRpamcxdTVjaVdPSFRzR2g4TmI3Zi9OTjkvRXM4OCtHM0RkNFZSZVhpNUNxQytBRDZXM3R4ZG56NTRGQUNRbUptTHExS21YZkErblQ1L0c2NisvUHVReGc2ZUpiOW15QmR1MmJRdDUvTU1QUHl4bUhSdy9mbHhzYjJwcXd2YnQyd0VBTTJiTVFIVjFOUUNnb3FJQ1dWbFplTzY1NTJUWHFhK3ZEM2dZNDN2NE1wb3hnQk1SRVJFUmpSS0hEeC9HcGsyYkx2cjgzLzcydDBHM1AvbmtrNWc4ZWJKc1cybHBLWll1WFNyZUR3NW9QdlBuencrWU1oNXVGSDJ3OVBSMDNIampqZmpvbzQ4d1pjb1UzSExMTFZHRjc3bHo1Nkt2cncrVmxaVWlzSmFWbFluOTVlWGxBSUNFaEFTVWxwWkdkVzgrUjQ0Y2djZmpiY0UzZS9ic1lYazRZTFZheFVPQVNKbk5aakVsUFJqZlF3eW4weWtMNEh2MzdoV3ZYM2poQmZINitQSGp1T1dXVzZLNmg5R01BWnlJaUlpSWlJYWRTcVZDY25KeTJPT09IajJLaG9hR3NNZnQyTEVENzc3N2J0amphbXRyVVZ0YkcvWTQvN1hWeTVZdEF3Q2NPWE5HQlBDNzc3NWJUQVgzQmZEVTFOU0xIc0gxVFFNSGdBVUxGbURuenAzWXMyZVBDT1UrNjlhdEU2L2RicmRzMzlxMWF3RWdvdW43bCtyWXNXTWhDNmxwdFZyazVPU2dyYTBOUnFNUmJXMXRLQ3NyUTNWMU5ZeEdJeElURTROT2M1ODBhZEpJMy9abGp3R2NpSWlJaUdpVVVLdlZ5TXpNRE5odXQ5dkZldWFocEthbVFxVlNCV3lQaXd1TUZaOTk5bGxFVmJldFZpdXNWbXZZNDY1a0RRME5hR2xwQVFDa3BhVmgwcVJKT0g3OE9Bd0dROEN4d2JaRnNnK1FQMVFJeG45OWVUaDc5dXdCNEIzMS84VXZmaEd3bm52cTFLblFhRFFvTFMxRmZuNCtTa3BLY09USUVRQkFjWEh4cUo5cUhnb0RPQkVSRVJIUktERmp4Z3pNbURFallQdmdLdWloM0hmZmZjTlNCZDIvclZXd2RjSEJwcUFybGNxZ1FkL0hmOTI0UXFHSXVOSTNBTHozM25zQUFKUEpCTUM3THYzOTk5OFBPTTVzTnVPOTk5NGI4ajZDK2Vpamo4VHJXQlFtczl2dGlJK1BCK0Q5VHZ2MzcwZDFkVFhTMDlOeC8vMzN5NDdkdTNjdit2djdVVlJVaFBIangwT1NKRFEwTktDdXJnNkFkN1RiZitiQkRUZmNnT3pzYkh6NzI5K1cvY2IxOWZXdzJXd0FnUHo4ZlBGdmVQUE5OK1BPTys4YzBlOTdKV0VBSnlJaUlpS2lZVGM0V1B1SDZwNmVIdkc2c3JKU2hMMmhMRjY4R0lzWEx3NjUzLy82cTFhdHdzS0ZDeU8rVjE5eE1SK1B4eE93RGZDRzJlM2J0eU1oSVNGa3BmUEI5SG85S2lzckE3YXZXTEVDSzFhc2dNUGh3UGUrOXoyeGZjT0dEU0xZOXZmMzQ0a25uaEQ3d28xdzYvVjY3TnExQzRjT0hjS3p6ejZMek14TVdLMVdiTjI2RllCM1dZRFZhcFU5QlBqa2swL0U2UHh0dDkyR0pVdVd5RWJhZFRvZGREcWRlRDk5K25Sa1oyY0hQT0R3WHk4K2JkcTBJZTl6TkdNQUp5SWlJaUtpWVdleFdLRFg2NFB1ODFVRDl4MDN1RkwzbDhuMjdkc0Qxbm1QNUdmNXd2NmVQWHV3WXNVS1pHVmxJUzh2RDYydHJYQTRIRGgrL0RpdXVlWWFBSURSYU1UNTgrZkYrYjVDZWhNblRnejVHYzNOelFIRitEWnUzQ2lxb3VmbTVrS3IxUTdyOS9veVlRQW5JaUlpSW9xUjA2ZFA0KzY3N3g2MjY2MWR1emJxS2VHUFBQSklRSEd2U0FXcmdxN1ZhbVZWc1gwcUt5dURqdndDM2xGWHdEdXQvTVVYWDBSU1VwTFkxOUxTZ3AvOTdHY0FJS1pSajdTTkd6ZWl2THdjcjczMkdnQnZXelAveXQ2KzBYWC92dVIydTEwV3JQMUg5WDFxYTJ0RC9nWWpvYXlzVEh4ZWVYazVsaXhaZ3JpNE9KU1VsSWdlNVpXVmxTS0FuejU5V255SCtQaDRGQllXQWdDeXNyS1FtWm1KcDU1NkNqLys4WThCZUF2SDNYdnZ2V2h1Ymc3NjJiNVJjcDFPaHpWcjFvanR1M2J0d3E1ZHV3QjRaeWJjY01NTncvMjFyeWdNNEVSRVJFUkVGRE5Iang0VjFiVkxTMHVSbEpTRVR6NzVCUC80eHo4Z1NaSnNMZmVFQ1JOaWNrOEdnMEZNMDVZa0thSldZL0h4OGZqakgvOElnOEVBaFVLQmpvNE9zUzhoSVFFQVVGVlZOVEkzUE1EbGNvblhDb1VDMDZaTmcxYXJSVTlQRDB3bUV3NGZQb3dGQ3hhZ3BLUUVPM2Z1QkFDY09uVUtUcWNUY1hGeE9IWHFsRGgveXBRcHNyWHRxMWF0Z2xxdER2ak11TGc0WkdabW9ydTcrNklmNUl4bURPQkVSRVJFUktQSTJMRmpaY0VOOEk3bWRuZDNoejAzUFQwOVlGUTZMUzFOOXQ2M05yaXNyQXlyVjYrVzdUTWFqV0lFV2FQUmlQWmZFeWRPRExpbmdvSUNMRm15UkxadDM3NTkyTEpsUzlqNzNMSmx5NURIRFY1THZYWHJWdEVidTdTMEZGbFpXVUhQYTJ0cnd5T1BQSUtubjM0YUV5ZE9SSHg4dkZnLzdhK2twQVFBVUZoWWlGMjdkaUUxTlJWOWZYMWg3enRhL2c4cmxFb2xGQW9GNXMrZmp3OCsrQUNBZDZiQmdnVUxVRkJRQUkxR0l5ck8xOWJXWXZyMDZhaXBxUkhuRnhjWGk5ZU5qWTJvcmEzRnlaTW54Ylp6NTg3aG5YZmVRV3BxS3Rhdlg0OW5uMzFXMW9QY3YyKzYyKzNHZ1FNSEFBQjVlWGxpU3Z2WXNXT0grUmU0OGpDQUV4RVJFUkdOb0tLaW9vaENZNnc4OTl4ekFkc2lyWUwrbmU5OEoreVU5dzBiTm9UY2w1S1NnbWVlZVFhdnZ2b3FGaTllTElMdStQSGpzVzdkT2tpU0JJVkNnZVRrNUlpTG5BMkh1KzY2Q3kwdExlanQ3Y1hLbFNzRDloY1VGSWgxNjI2M1cwemI5Zy9xa2lRaExTME5jK2JNRVE4V2ZGTzZWNjVjaWIvODVTK3lhd2FyOUE1NGx3aUU0anNuTXpNVDY5ZXZsN1Z2OHhWV0t5c3JFd0c4c2JFUk9wME91Ym01S0NvcXd0R2pSd0VBSjA2Y1FFWkdodXloaTM4QWIybHBFU1BtUHEydHJXaHRiVVZPVGc2KzlyV3ZCZHliZjhFOW04MG1BbmhSVVJHcm9QdGhBQ2NpSWlJaW9tRzFkdTNhc0Qyckl3bjhnMGVxVlNxVmJMMjRQOThJTnVEdGR4NU5xN0RrNUdUODRBYy9nRjZ2RDlvbi9lbW5udzRhbUcrLy9YWXNXclJJdEVnYjNHTTdOVFVWOCtiTncvejU4d01DK0hEdzc5M3VtL2FlbloyTkNSTW1vTEd4RVFDd2YvOStyRnk1RXRPbVRRc0k0RDU1ZVhraFIvMGo1VnMvRDBBMk5iMm1wa2JzUzB0THc5S2xTeS9wYzY1MERPQkVSRVJFUkhSRm1EZHZIdWJObXhkMG4zOUF2dlBPTzZOcVF3WjRXM2hGOGxBQVFOQ2ljLzZlZi81NU1kMTZjSTl6bjJCQlAxSytLdVAraGQvOGx3SmNlKzIxSW9BZlBIZ1F5NWN2Rit2RHAwK2ZqdUxpWXV6WnMwY2NQM1BtVE5uMUZ5NWNpSVVMRjhyYW9QbUtzSVZTWGw0ZWRMdHY1Qnp3RnJGakFDY2lJaUlpb2xIaHBaZGVrdlZyamxhd0t1aEFZTTl2Znc4ODhBQUE0TzIzM3hhQjBiZHQwNlpOQUx5QjhvNDc3Z0FBdlBubW16Q1pUQmQ5ajVlYlVDUHg2OWV2RjY4N096dnhyMy85Qzh1V0xVTmlZcUxzdUphV0ZsUlZWZUcyMjI0THVJYi9HbXovUUQ5bnpoeTg5ZFpiOEhnODZPdnJ3NGtUSnpCanhneng0TUJtcytIUGYvNnpPSDdXckZrWDkrVW9hZ3pnUkVSRVJFUTBZbnd0cjNiczJCR3d6UmZBMVdxMTJMWnQyN1l2SklDcjFXcms1T1NFM0Q4NDdBNDF4VDJhNmU5T3B4Ti8rdE9mY083Y09SdzllaFNyVjY4V0k5THZ2LzgrM24zM1hUaWRUdGp0ZGl4ZnZseWM1L0Y0ME5UVUpON241ZVdKMTFxdEZsT21USUhiN1VaWldWbkF1djJhbWhwUndFMnIxZUxxcTYrTzZGN05aalBxNnVvd2UvYnNnSDMreXdWc05wdG9SWGJ6elRkekRiZ2ZCbkFpSXJyaUxadnlXdmlEaUlnSXFhbXBRYWMrMisxMjJYcmlvYzVYcVZRQjI1T1RrNGZsL3I1SWhZV0Zva0o3TVA1VDNCOTQ0QUhrNStjUHkrZSsvZmJiT0hmdUhBRHZtbTZsVWluMmVUd2VFWlEvK09BRHBLU2tpQUpvVFUxTnNpSnNXcTFXdHU3K3JydnVFZzhDQmxkZzkrOU5QbW5TSkhSMWRZbjNvZjZObTV1YjhaT2YvQVRUcGsxRGFtb3FPanM3eGI2VEowOWkrdlRwMFgvNVVZZ0JuSWlJaUlob2xBZzFUVHpTS3VqMzNYZGZ5Q3JvRG9kREJFRC9sbUo2dlQ3a05oK1h5elhrY2NFcXR3OGxYQnN5bjQwYk42S25wd2UvL3ZXdm83citwazJiSWhybEhpclFBOER1M2J1eGUvZHU4WDc1OHVXeWF1U0xGeTlHWDErZk9PYnR0OTlHUmtZR1NrdExVVkZSSVk2TGk0dkR4eDkvak0yYk4wZjFQUURnOE9IRE9IejRzSGovMkdPUFljYU1HUUM4STlrK3ZuWnJPcDBPcjd6eWl1emZhY09HRFZpMGFCR3V2ZlphakJrekJrcWxFZ3NXTEFCd29aZTc3MkZDc0hBL21qQ0FFeEVSRVJIUkpXdHViZzVhbkN4WWVCNjhyYk96TTZMalJvTEw1WkpOTDQ5RXVBcnZrVGh5NUFqKy92ZS9pL2NMRnk3RXJiZmVHbkRjdDc3MUxSZ01CbFJYVjhQajhXRHo1czFJVEV5VUZUMHJLU21SVllFZkxuVjFkYkwzQ29VQ0pwTkpqS2huWjJlanZiMGREb2NETzNic3dJNGRPNkJRS0VUSWRydmRPSFRvRURadjNneVB4d09OUm9QZi9lNTN3MzZmVnhMRkYzMERSRVJFUkVSRW84M3AwNmRGUC9HWk0yZGkxYXBWUVkrVEpBbjMzMzgvY25OekFYaEhrcnU3dThVSU13RGNlT09OSTNLUGRydGR2TTdNek1RUGYvaERQUHJvbzVBa0NRa0pDWGp5eVNleGVQRmlXZnMxdDlzTm04MEdtODBHaDhNQmw4c2x2dWZVcVZOSDVENnZKQndCSnlJaUlpSWE1WVlxUU9hL1hhMVdoN3hHWGw0ZUhuLzg4V0cvTndBaHA3MFBoOHpNeklCKzR5UEI5OXY1L252MTZ0VlFxOVZvYVduQmd3OCtDSVVpOU5pb1JxUEJRdzg5aEpkZmZobmYvZTUzVVZCUUFBREl6YzFGUlVVRmlvcUtSdVEzdXY3NjYxRlJVUUdYeTRXSEgzNVk5R0Jmc0dBQjh2UHpvZFZxc1hUcFVzeWFOUXNIRHg1RWMzTXpUQ1lUbkU2bkxKVDdYZzl1ZHpZYVNSN2Y0d2dpSWlJaUlpS0tLYWZUR1hIVmRMZmJIUkRVZzIwYlRuMTlmVWhJU0pDdDNUYWJ6VWhNVEpTRmJKS1RRdnc0RE9CRVJFUkVSRVJFd3loVUFPY2F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cUlZWUFBbklpSWlJaUlpaWdFR2NDSWlJaUlpSXFJWVlBQW5JaUlpSWlJaWlnRUdjQ0lpSWlJaUlxSVlZQUFuSWlJaUlpSWlpZ0VHY0NJaUlpSWlJaUlpSWlJaUlpSWlJaUlpSWlJaUlpSWlJaUlpSWlJaW9zdkgvd2NzOWt4WVYvbWRPUUFBQUFCSlJVNUVya0pnZ2c9PSIsCgkiVGhlbWUiIDogIiIsCgkiVHlwZSIgOiAibWluZCIsCgkiVmVyc2lvbiIgOiAiIgp9Cg=="/>
    </extobj>
  </extobjs>
</s:customData>
</file>

<file path=customXml/itemProps50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4651</Words>
  <Application>WPS 演示</Application>
  <PresentationFormat>宽屏</PresentationFormat>
  <Paragraphs>546</Paragraphs>
  <Slides>34</Slides>
  <Notes>4</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34</vt:i4>
      </vt:variant>
    </vt:vector>
  </HeadingPairs>
  <TitlesOfParts>
    <vt:vector size="62" baseType="lpstr">
      <vt:lpstr>Arial</vt:lpstr>
      <vt:lpstr>宋体</vt:lpstr>
      <vt:lpstr>Wingdings</vt:lpstr>
      <vt:lpstr>华文新魏</vt:lpstr>
      <vt:lpstr>华文隶书</vt:lpstr>
      <vt:lpstr>隶书</vt:lpstr>
      <vt:lpstr>Times New Roman</vt:lpstr>
      <vt:lpstr>-윤고딕140</vt:lpstr>
      <vt:lpstr>Malgun Gothic</vt:lpstr>
      <vt:lpstr>Calibri</vt:lpstr>
      <vt:lpstr>微软雅黑</vt:lpstr>
      <vt:lpstr>Gulim</vt:lpstr>
      <vt:lpstr>方正清刻本悦宋简体</vt:lpstr>
      <vt:lpstr>Calibri</vt:lpstr>
      <vt:lpstr>Arial Unicode MS</vt:lpstr>
      <vt:lpstr>Calibri Light</vt:lpstr>
      <vt:lpstr>思源黑体 CN Regular</vt:lpstr>
      <vt:lpstr>黑体</vt:lpstr>
      <vt:lpstr>思源黑体 CN Heavy</vt:lpstr>
      <vt:lpstr>汉仪中黑简</vt:lpstr>
      <vt:lpstr>Times New Roman</vt:lpstr>
      <vt:lpstr>Arial</vt:lpstr>
      <vt:lpstr>等线</vt:lpstr>
      <vt:lpstr>汉仪大黑简</vt:lpstr>
      <vt:lpstr>汉仪尚巍手书W</vt:lpstr>
      <vt:lpstr>方正大黑简体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王霄</dc:creator>
  <cp:lastModifiedBy>王霄</cp:lastModifiedBy>
  <cp:revision>146</cp:revision>
  <dcterms:created xsi:type="dcterms:W3CDTF">2015-05-05T08:02:00Z</dcterms:created>
  <dcterms:modified xsi:type="dcterms:W3CDTF">2023-01-06T11:28:57Z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7AEBF06F4BEF48F6871865E5FF6D343E</vt:lpwstr>
  </property>
</Properties>
</file>