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63" r:id="rId6"/>
    <p:sldId id="294" r:id="rId7"/>
    <p:sldId id="734" r:id="rId8"/>
    <p:sldId id="438" r:id="rId9"/>
    <p:sldId id="865" r:id="rId10"/>
    <p:sldId id="866" r:id="rId11"/>
    <p:sldId id="867" r:id="rId12"/>
    <p:sldId id="868" r:id="rId13"/>
    <p:sldId id="869" r:id="rId14"/>
    <p:sldId id="870" r:id="rId15"/>
    <p:sldId id="872" r:id="rId16"/>
    <p:sldId id="873" r:id="rId17"/>
    <p:sldId id="874" r:id="rId18"/>
    <p:sldId id="875" r:id="rId19"/>
    <p:sldId id="876" r:id="rId20"/>
    <p:sldId id="877" r:id="rId21"/>
    <p:sldId id="878" r:id="rId22"/>
    <p:sldId id="880" r:id="rId23"/>
    <p:sldId id="881" r:id="rId24"/>
    <p:sldId id="882"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p:scale>
          <a:sx n="75" d="100"/>
          <a:sy n="75" d="100"/>
        </p:scale>
        <p:origin x="-282"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85.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endParaRPr lang="zh-CN" altLang="en-US" sz="1200" dirty="0">
              <a:ea typeface="宋体" panose="02010600030101010101" pitchFamily="2" charset="-122"/>
            </a:endParaRP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endParaRPr lang="zh-CN" altLang="en-US" sz="2500" b="1" dirty="0">
              <a:latin typeface="-윤고딕140" pitchFamily="18" charset="-127"/>
              <a:ea typeface="-윤고딕140" pitchFamily="18" charset="-127"/>
            </a:endParaRP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image" Target="../media/image6.jpeg"/><Relationship Id="rId11" Type="http://schemas.openxmlformats.org/officeDocument/2006/relationships/slideLayout" Target="../slideLayouts/slideLayout3.xml"/><Relationship Id="rId10" Type="http://schemas.openxmlformats.org/officeDocument/2006/relationships/tags" Target="../tags/tag24.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1" Type="http://schemas.openxmlformats.org/officeDocument/2006/relationships/slideLayout" Target="../slideLayouts/slideLayout3.xml"/><Relationship Id="rId10" Type="http://schemas.openxmlformats.org/officeDocument/2006/relationships/tags" Target="../tags/tag34.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8" Type="http://schemas.openxmlformats.org/officeDocument/2006/relationships/slideLayout" Target="../slideLayouts/slideLayout8.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14.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8" Type="http://schemas.openxmlformats.org/officeDocument/2006/relationships/slideLayout" Target="../slideLayouts/slideLayout8.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sv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17.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6.jpeg"/><Relationship Id="rId11" Type="http://schemas.openxmlformats.org/officeDocument/2006/relationships/slideLayout" Target="../slideLayouts/slideLayout3.xml"/><Relationship Id="rId10" Type="http://schemas.openxmlformats.org/officeDocument/2006/relationships/tags" Target="../tags/tag83.xml"/><Relationship Id="rId1" Type="http://schemas.openxmlformats.org/officeDocument/2006/relationships/tags" Target="../tags/tag7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jpeg"/><Relationship Id="rId1" Type="http://schemas.openxmlformats.org/officeDocument/2006/relationships/tags" Target="../tags/tag8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sv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9" Type="http://schemas.openxmlformats.org/officeDocument/2006/relationships/notesSlide" Target="../notesSlides/notesSlide2.xml"/><Relationship Id="rId18" Type="http://schemas.openxmlformats.org/officeDocument/2006/relationships/slideLayout" Target="../slideLayouts/slideLayout2.xml"/><Relationship Id="rId17" Type="http://schemas.openxmlformats.org/officeDocument/2006/relationships/tags" Target="../tags/tag14.xml"/><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image" Target="../media/image5.png"/><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image" Target="../media/image4.pn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5.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advAuto="100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43166" y="939165"/>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链成本预测</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2" name="矩形 2"/>
          <p:cNvSpPr/>
          <p:nvPr>
            <p:custDataLst>
              <p:tags r:id="rId1"/>
            </p:custDataLst>
          </p:nvPr>
        </p:nvSpPr>
        <p:spPr bwMode="auto">
          <a:xfrm>
            <a:off x="335280" y="1454512"/>
            <a:ext cx="11856720" cy="1699356"/>
          </a:xfrm>
          <a:prstGeom prst="rect">
            <a:avLst/>
          </a:prstGeom>
          <a:blipFill>
            <a:blip r:embed="rId2"/>
            <a:srcRect/>
            <a:stretch>
              <a:fillRect t="-176493" b="-174875"/>
            </a:stretch>
          </a:blip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solidFill>
                <a:schemeClr val="lt1"/>
              </a:solidFill>
              <a:sym typeface="+mn-lt"/>
            </a:endParaRPr>
          </a:p>
        </p:txBody>
      </p:sp>
      <p:sp>
        <p:nvSpPr>
          <p:cNvPr id="4" name="矩形 3"/>
          <p:cNvSpPr/>
          <p:nvPr>
            <p:custDataLst>
              <p:tags r:id="rId3"/>
            </p:custDataLst>
          </p:nvPr>
        </p:nvSpPr>
        <p:spPr bwMode="auto">
          <a:xfrm>
            <a:off x="986782" y="1454661"/>
            <a:ext cx="5408145" cy="1699356"/>
          </a:xfrm>
          <a:prstGeom prst="rect">
            <a:avLst/>
          </a:prstGeom>
          <a:solidFill>
            <a:schemeClr val="tx1">
              <a:alpha val="80000"/>
            </a:schemeClr>
          </a:solidFill>
          <a:ln>
            <a:noFill/>
          </a:ln>
        </p:spPr>
        <p:txBody>
          <a:bodyPr wrap="square" lIns="90000" tIns="46800" rIns="90000" bIns="46800" rtlCol="0">
            <a:normAutofit/>
          </a:bodyPr>
          <a:lstStyle/>
          <a:p>
            <a:pPr algn="ctr">
              <a:lnSpc>
                <a:spcPct val="150000"/>
              </a:lnSpc>
            </a:pPr>
            <a:endParaRPr lang="zh-CN" altLang="en-US" sz="1400" dirty="0">
              <a:solidFill>
                <a:schemeClr val="bg1"/>
              </a:solidFill>
              <a:sym typeface="+mn-lt"/>
            </a:endParaRPr>
          </a:p>
        </p:txBody>
      </p:sp>
      <p:sp>
        <p:nvSpPr>
          <p:cNvPr id="12" name="矩形 12"/>
          <p:cNvSpPr/>
          <p:nvPr>
            <p:custDataLst>
              <p:tags r:id="rId4"/>
            </p:custDataLst>
          </p:nvPr>
        </p:nvSpPr>
        <p:spPr bwMode="gray">
          <a:xfrm>
            <a:off x="986782" y="3440311"/>
            <a:ext cx="3307154" cy="815150"/>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按预测的期限分类</a:t>
            </a:r>
            <a:endParaRPr lang="zh-CN" sz="2000" dirty="0" smtClean="0">
              <a:solidFill>
                <a:schemeClr val="lt1"/>
              </a:solidFill>
              <a:latin typeface="+mj-lt"/>
              <a:ea typeface="+mj-ea"/>
              <a:cs typeface="+mj-cs"/>
            </a:endParaRPr>
          </a:p>
        </p:txBody>
      </p:sp>
      <p:sp>
        <p:nvSpPr>
          <p:cNvPr id="14" name="矩形 13"/>
          <p:cNvSpPr/>
          <p:nvPr>
            <p:custDataLst>
              <p:tags r:id="rId5"/>
            </p:custDataLst>
          </p:nvPr>
        </p:nvSpPr>
        <p:spPr bwMode="gray">
          <a:xfrm>
            <a:off x="986782"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lstStyle/>
          <a:p>
            <a:pPr marL="171450" indent="-171450">
              <a:buSzPct val="100000"/>
              <a:buFont typeface="Wingdings" panose="05000000000000000000" pitchFamily="2" charset="2"/>
              <a:buChar char="Ø"/>
            </a:pPr>
            <a:r>
              <a:rPr lang="zh-CN" altLang="en-US" sz="1600" dirty="0">
                <a:solidFill>
                  <a:schemeClr val="tx1"/>
                </a:solidFill>
              </a:rPr>
              <a:t>按照预测的期限，供应链成本预测可以分为长期预测和短期预测。长期预测指对一年以上期间进行的预测，如</a:t>
            </a:r>
            <a:r>
              <a:rPr lang="en-US" altLang="zh-CN" sz="1600" dirty="0">
                <a:solidFill>
                  <a:schemeClr val="tx1"/>
                </a:solidFill>
              </a:rPr>
              <a:t>3</a:t>
            </a:r>
            <a:r>
              <a:rPr lang="zh-CN" altLang="en-US" sz="1600" dirty="0">
                <a:solidFill>
                  <a:schemeClr val="tx1"/>
                </a:solidFill>
              </a:rPr>
              <a:t>年或</a:t>
            </a:r>
            <a:r>
              <a:rPr lang="en-US" altLang="zh-CN" sz="1600" dirty="0">
                <a:solidFill>
                  <a:schemeClr val="tx1"/>
                </a:solidFill>
              </a:rPr>
              <a:t>5</a:t>
            </a:r>
            <a:r>
              <a:rPr lang="zh-CN" altLang="en-US" sz="1600" dirty="0">
                <a:solidFill>
                  <a:schemeClr val="tx1"/>
                </a:solidFill>
              </a:rPr>
              <a:t>年；短期预测指对一年以下的预测，如按月、季预测。</a:t>
            </a:r>
            <a:endParaRPr lang="zh-CN" sz="1600" dirty="0" smtClean="0">
              <a:solidFill>
                <a:schemeClr val="tx1"/>
              </a:solidFill>
            </a:endParaRPr>
          </a:p>
        </p:txBody>
      </p:sp>
      <p:sp>
        <p:nvSpPr>
          <p:cNvPr id="19" name="矩形 10"/>
          <p:cNvSpPr/>
          <p:nvPr>
            <p:custDataLst>
              <p:tags r:id="rId6"/>
            </p:custDataLst>
          </p:nvPr>
        </p:nvSpPr>
        <p:spPr bwMode="gray">
          <a:xfrm>
            <a:off x="4613016" y="3440311"/>
            <a:ext cx="3307154" cy="815150"/>
          </a:xfrm>
          <a:prstGeom prst="rect">
            <a:avLst/>
          </a:prstGeom>
          <a:solidFill>
            <a:schemeClr val="accent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按预测的内容分类</a:t>
            </a:r>
            <a:endParaRPr lang="zh-CN" altLang="en-US" sz="2000" dirty="0" smtClean="0">
              <a:solidFill>
                <a:schemeClr val="lt1"/>
              </a:solidFill>
              <a:latin typeface="+mj-lt"/>
              <a:ea typeface="+mj-ea"/>
              <a:cs typeface="+mj-cs"/>
            </a:endParaRPr>
          </a:p>
        </p:txBody>
      </p:sp>
      <p:sp>
        <p:nvSpPr>
          <p:cNvPr id="23" name="矩形 11"/>
          <p:cNvSpPr/>
          <p:nvPr>
            <p:custDataLst>
              <p:tags r:id="rId7"/>
            </p:custDataLst>
          </p:nvPr>
        </p:nvSpPr>
        <p:spPr bwMode="gray">
          <a:xfrm>
            <a:off x="4613016"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rmAutofit/>
          </a:bodyPr>
          <a:lstStyle/>
          <a:p>
            <a:pPr marL="171450" indent="-171450">
              <a:buFont typeface="Wingdings" panose="05000000000000000000" pitchFamily="2" charset="2"/>
              <a:buChar char="Ø"/>
            </a:pPr>
            <a:r>
              <a:rPr lang="zh-CN" altLang="en-US" sz="1600" dirty="0">
                <a:solidFill>
                  <a:schemeClr val="tx1"/>
                </a:solidFill>
              </a:rPr>
              <a:t>按照预测的内容，供应链成本预测可以分为制订计划或方案阶段的供应链成本预测、计划实施阶段的供应链成本预测。</a:t>
            </a:r>
            <a:endParaRPr lang="zh-CN" sz="1600" dirty="0" smtClean="0">
              <a:solidFill>
                <a:schemeClr val="tx1"/>
              </a:solidFill>
            </a:endParaRPr>
          </a:p>
        </p:txBody>
      </p:sp>
      <p:sp>
        <p:nvSpPr>
          <p:cNvPr id="24" name="矩形 8"/>
          <p:cNvSpPr/>
          <p:nvPr>
            <p:custDataLst>
              <p:tags r:id="rId8"/>
            </p:custDataLst>
          </p:nvPr>
        </p:nvSpPr>
        <p:spPr bwMode="gray">
          <a:xfrm>
            <a:off x="8239249" y="3440311"/>
            <a:ext cx="3307154" cy="815150"/>
          </a:xfrm>
          <a:prstGeom prst="rect">
            <a:avLst/>
          </a:prstGeom>
          <a:solidFill>
            <a:schemeClr val="accent3"/>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按供应链物流不同功能环节分类</a:t>
            </a:r>
            <a:endParaRPr lang="zh-CN" altLang="en-US" sz="2000" dirty="0" smtClean="0">
              <a:solidFill>
                <a:schemeClr val="lt1"/>
              </a:solidFill>
              <a:latin typeface="+mj-lt"/>
              <a:ea typeface="+mj-ea"/>
              <a:cs typeface="+mj-cs"/>
            </a:endParaRPr>
          </a:p>
        </p:txBody>
      </p:sp>
      <p:sp>
        <p:nvSpPr>
          <p:cNvPr id="25" name="矩形 9"/>
          <p:cNvSpPr/>
          <p:nvPr>
            <p:custDataLst>
              <p:tags r:id="rId9"/>
            </p:custDataLst>
          </p:nvPr>
        </p:nvSpPr>
        <p:spPr bwMode="gray">
          <a:xfrm>
            <a:off x="8239249"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rmAutofit/>
          </a:bodyPr>
          <a:lstStyle/>
          <a:p>
            <a:pPr marL="171450" indent="-171450">
              <a:buFont typeface="Wingdings" panose="05000000000000000000" pitchFamily="2" charset="2"/>
              <a:buChar char="Ø"/>
            </a:pPr>
            <a:r>
              <a:rPr lang="zh-CN" altLang="en-US" sz="1600" dirty="0">
                <a:solidFill>
                  <a:schemeClr val="tx1"/>
                </a:solidFill>
              </a:rPr>
              <a:t>按照供应链物流不同功能环节，供应链成本预测可以分为运输成本预测、仓储成本预测、装卸搬运成本预测、流通加工成本预测、包装成本预测、配送成本预测等。</a:t>
            </a:r>
            <a:endParaRPr lang="zh-CN" sz="1600" dirty="0" smtClean="0">
              <a:solidFill>
                <a:schemeClr val="tx1"/>
              </a:solidFill>
            </a:endParaRPr>
          </a:p>
        </p:txBody>
      </p:sp>
      <p:sp>
        <p:nvSpPr>
          <p:cNvPr id="13" name="燕尾形 12"/>
          <p:cNvSpPr/>
          <p:nvPr/>
        </p:nvSpPr>
        <p:spPr>
          <a:xfrm flipH="1">
            <a:off x="457833" y="13335"/>
            <a:ext cx="605218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供应链成本管理基础理论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0"/>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24468" y="836910"/>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一、供应链成本预测</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9" name="矩形 18"/>
          <p:cNvSpPr/>
          <p:nvPr>
            <p:custDataLst>
              <p:tags r:id="rId1"/>
            </p:custDataLst>
          </p:nvPr>
        </p:nvSpPr>
        <p:spPr>
          <a:xfrm rot="18900000">
            <a:off x="5110801" y="2211146"/>
            <a:ext cx="1944324" cy="19515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 name="Shape 1142"/>
          <p:cNvSpPr/>
          <p:nvPr>
            <p:custDataLst>
              <p:tags r:id="rId2"/>
            </p:custDataLst>
          </p:nvPr>
        </p:nvSpPr>
        <p:spPr>
          <a:xfrm>
            <a:off x="7074323" y="2860940"/>
            <a:ext cx="583455" cy="5859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solidFill>
              <a:schemeClr val="bg1"/>
            </a:solidFill>
            <a:miter lim="400000"/>
          </a:ln>
          <a:effectLst/>
        </p:spPr>
        <p:txBody>
          <a:bodyPr wrap="square" lIns="90000" tIns="46800" rIns="90000" bIns="46800" numCol="1" anchor="ctr" anchorCtr="0">
            <a:normAutofit/>
          </a:bodyPr>
          <a:lstStyle/>
          <a:p>
            <a:pPr lvl="0">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8" name="Shape 1143"/>
          <p:cNvSpPr/>
          <p:nvPr>
            <p:custDataLst>
              <p:tags r:id="rId3"/>
            </p:custDataLst>
          </p:nvPr>
        </p:nvSpPr>
        <p:spPr>
          <a:xfrm>
            <a:off x="7248711" y="3015741"/>
            <a:ext cx="228302" cy="276316"/>
          </a:xfrm>
          <a:custGeom>
            <a:avLst/>
            <a:gdLst/>
            <a:ahLst/>
            <a:cxnLst>
              <a:cxn ang="0">
                <a:pos x="wd2" y="hd2"/>
              </a:cxn>
              <a:cxn ang="5400000">
                <a:pos x="wd2" y="hd2"/>
              </a:cxn>
              <a:cxn ang="10800000">
                <a:pos x="wd2" y="hd2"/>
              </a:cxn>
              <a:cxn ang="16200000">
                <a:pos x="wd2" y="hd2"/>
              </a:cxn>
            </a:cxnLst>
            <a:rect l="0" t="0" r="r" b="b"/>
            <a:pathLst>
              <a:path w="21168" h="21600" extrusionOk="0">
                <a:moveTo>
                  <a:pt x="10585" y="5651"/>
                </a:moveTo>
                <a:cubicBezTo>
                  <a:pt x="5710" y="5648"/>
                  <a:pt x="2252" y="4179"/>
                  <a:pt x="2252" y="3629"/>
                </a:cubicBezTo>
                <a:cubicBezTo>
                  <a:pt x="2250" y="3083"/>
                  <a:pt x="5710" y="1611"/>
                  <a:pt x="10585" y="1615"/>
                </a:cubicBezTo>
                <a:cubicBezTo>
                  <a:pt x="15458" y="1611"/>
                  <a:pt x="18918" y="3083"/>
                  <a:pt x="18916" y="3629"/>
                </a:cubicBezTo>
                <a:cubicBezTo>
                  <a:pt x="18916" y="4179"/>
                  <a:pt x="15458" y="5648"/>
                  <a:pt x="10585" y="5651"/>
                </a:cubicBezTo>
                <a:close/>
                <a:moveTo>
                  <a:pt x="10585" y="0"/>
                </a:moveTo>
                <a:cubicBezTo>
                  <a:pt x="3924" y="0"/>
                  <a:pt x="-216" y="1857"/>
                  <a:pt x="9" y="3364"/>
                </a:cubicBezTo>
                <a:lnTo>
                  <a:pt x="2252" y="18994"/>
                </a:lnTo>
                <a:cubicBezTo>
                  <a:pt x="2342" y="19602"/>
                  <a:pt x="5710" y="21597"/>
                  <a:pt x="10585" y="21600"/>
                </a:cubicBezTo>
                <a:cubicBezTo>
                  <a:pt x="15458" y="21597"/>
                  <a:pt x="18826" y="19602"/>
                  <a:pt x="18916" y="18994"/>
                </a:cubicBezTo>
                <a:lnTo>
                  <a:pt x="21159" y="3364"/>
                </a:lnTo>
                <a:cubicBezTo>
                  <a:pt x="21384" y="1857"/>
                  <a:pt x="17246" y="0"/>
                  <a:pt x="10585" y="0"/>
                </a:cubicBezTo>
                <a:close/>
              </a:path>
            </a:pathLst>
          </a:custGeom>
          <a:solidFill>
            <a:schemeClr val="bg1"/>
          </a:solidFill>
          <a:ln w="12700" cap="flat">
            <a:noFill/>
            <a:miter lim="400000"/>
          </a:ln>
          <a:effectLst/>
        </p:spPr>
        <p:txBody>
          <a:bodyPr wrap="square" lIns="90000" tIns="46800" rIns="90000" bIns="46800" numCol="1" anchor="ctr" anchorCtr="0">
            <a:normAutofit fontScale="50000" lnSpcReduction="20000"/>
          </a:bodyPr>
          <a:lstStyle/>
          <a:p>
            <a:pPr lvl="0">
              <a:lnSpc>
                <a:spcPct val="14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9" name="Shape 1157"/>
          <p:cNvSpPr/>
          <p:nvPr>
            <p:custDataLst>
              <p:tags r:id="rId4"/>
            </p:custDataLst>
          </p:nvPr>
        </p:nvSpPr>
        <p:spPr>
          <a:xfrm>
            <a:off x="4531118" y="2860940"/>
            <a:ext cx="583455" cy="5859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solidFill>
              <a:schemeClr val="bg1"/>
            </a:solidFill>
            <a:miter lim="400000"/>
          </a:ln>
          <a:effectLst/>
        </p:spPr>
        <p:txBody>
          <a:bodyPr wrap="square" lIns="90000" tIns="46800" rIns="90000" bIns="46800" numCol="1" anchor="ctr" anchorCtr="0">
            <a:normAutofit/>
          </a:bodyPr>
          <a:lstStyle/>
          <a:p>
            <a:pPr lvl="0">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0" name="Shape 1158"/>
          <p:cNvSpPr/>
          <p:nvPr>
            <p:custDataLst>
              <p:tags r:id="rId5"/>
            </p:custDataLst>
          </p:nvPr>
        </p:nvSpPr>
        <p:spPr>
          <a:xfrm>
            <a:off x="4689969" y="2999617"/>
            <a:ext cx="213041" cy="276316"/>
          </a:xfrm>
          <a:custGeom>
            <a:avLst/>
            <a:gdLst/>
            <a:ahLst/>
            <a:cxnLst>
              <a:cxn ang="0">
                <a:pos x="wd2" y="hd2"/>
              </a:cxn>
              <a:cxn ang="5400000">
                <a:pos x="wd2" y="hd2"/>
              </a:cxn>
              <a:cxn ang="10800000">
                <a:pos x="wd2" y="hd2"/>
              </a:cxn>
              <a:cxn ang="16200000">
                <a:pos x="wd2" y="hd2"/>
              </a:cxn>
            </a:cxnLst>
            <a:rect l="0" t="0" r="r" b="b"/>
            <a:pathLst>
              <a:path w="21137" h="21205" extrusionOk="0">
                <a:moveTo>
                  <a:pt x="5865" y="2548"/>
                </a:moveTo>
                <a:lnTo>
                  <a:pt x="5867" y="15695"/>
                </a:lnTo>
                <a:cubicBezTo>
                  <a:pt x="4944" y="15546"/>
                  <a:pt x="3872" y="15602"/>
                  <a:pt x="2808" y="15909"/>
                </a:cubicBezTo>
                <a:cubicBezTo>
                  <a:pt x="413" y="16599"/>
                  <a:pt x="-431" y="18279"/>
                  <a:pt x="203" y="19659"/>
                </a:cubicBezTo>
                <a:cubicBezTo>
                  <a:pt x="839" y="21041"/>
                  <a:pt x="2710" y="21600"/>
                  <a:pt x="5104" y="20909"/>
                </a:cubicBezTo>
                <a:cubicBezTo>
                  <a:pt x="7137" y="20323"/>
                  <a:pt x="8468" y="19024"/>
                  <a:pt x="8434" y="17799"/>
                </a:cubicBezTo>
                <a:cubicBezTo>
                  <a:pt x="8434" y="17799"/>
                  <a:pt x="8434" y="10827"/>
                  <a:pt x="8434" y="6940"/>
                </a:cubicBezTo>
                <a:lnTo>
                  <a:pt x="18567" y="5136"/>
                </a:lnTo>
                <a:lnTo>
                  <a:pt x="18567" y="13479"/>
                </a:lnTo>
                <a:cubicBezTo>
                  <a:pt x="17645" y="13330"/>
                  <a:pt x="16572" y="13386"/>
                  <a:pt x="15509" y="13693"/>
                </a:cubicBezTo>
                <a:cubicBezTo>
                  <a:pt x="13115" y="14384"/>
                  <a:pt x="12270" y="16064"/>
                  <a:pt x="12905" y="17443"/>
                </a:cubicBezTo>
                <a:cubicBezTo>
                  <a:pt x="13539" y="18825"/>
                  <a:pt x="15411" y="19384"/>
                  <a:pt x="17806" y="18694"/>
                </a:cubicBezTo>
                <a:cubicBezTo>
                  <a:pt x="19839" y="18107"/>
                  <a:pt x="21169" y="16808"/>
                  <a:pt x="21136" y="15583"/>
                </a:cubicBezTo>
                <a:lnTo>
                  <a:pt x="21136" y="0"/>
                </a:lnTo>
                <a:cubicBezTo>
                  <a:pt x="21136" y="0"/>
                  <a:pt x="5865" y="2548"/>
                  <a:pt x="5865" y="2548"/>
                </a:cubicBezTo>
                <a:close/>
              </a:path>
            </a:pathLst>
          </a:custGeom>
          <a:solidFill>
            <a:schemeClr val="bg1"/>
          </a:solidFill>
          <a:ln w="12700" cap="flat">
            <a:noFill/>
            <a:miter lim="400000"/>
          </a:ln>
          <a:effectLst/>
        </p:spPr>
        <p:txBody>
          <a:bodyPr wrap="square" lIns="90000" tIns="46800" rIns="90000" bIns="46800" numCol="1" anchor="ctr" anchorCtr="0">
            <a:normAutofit fontScale="50000" lnSpcReduction="20000"/>
          </a:bodyPr>
          <a:lstStyle/>
          <a:p>
            <a:pPr lvl="0">
              <a:lnSpc>
                <a:spcPct val="14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7" name="Shape 1146"/>
          <p:cNvSpPr/>
          <p:nvPr>
            <p:custDataLst>
              <p:tags r:id="rId6"/>
            </p:custDataLst>
          </p:nvPr>
        </p:nvSpPr>
        <p:spPr>
          <a:xfrm>
            <a:off x="5822056" y="2366636"/>
            <a:ext cx="518873" cy="585916"/>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90000" tIns="46800" rIns="90000" bIns="46800" numCol="1" anchor="ctr" anchorCtr="0">
            <a:normAutofit/>
          </a:bodyPr>
          <a:lstStyle/>
          <a:p>
            <a:pPr lvl="0">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9" name="文本框 48"/>
          <p:cNvSpPr txBox="1"/>
          <p:nvPr>
            <p:custDataLst>
              <p:tags r:id="rId7"/>
            </p:custDataLst>
          </p:nvPr>
        </p:nvSpPr>
        <p:spPr>
          <a:xfrm>
            <a:off x="7937469" y="2683127"/>
            <a:ext cx="4039549" cy="910837"/>
          </a:xfrm>
          <a:prstGeom prst="rect">
            <a:avLst/>
          </a:prstGeom>
          <a:noFill/>
        </p:spPr>
        <p:txBody>
          <a:bodyPr wrap="square" rtlCol="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fontAlgn="ctr">
              <a:lnSpc>
                <a:spcPct val="130000"/>
              </a:lnSpc>
              <a:buFont typeface="Arial" panose="020B0604020202020204" pitchFamily="34" charset="0"/>
            </a:pPr>
            <a:r>
              <a:rPr lang="zh-CN" altLang="en-US" b="1" dirty="0" smtClean="0">
                <a:solidFill>
                  <a:schemeClr val="tx1">
                    <a:lumMod val="65000"/>
                    <a:lumOff val="35000"/>
                  </a:schemeClr>
                </a:solidFill>
              </a:rPr>
              <a:t>定量</a:t>
            </a:r>
            <a:r>
              <a:rPr lang="zh-CN" altLang="en-US" b="1" dirty="0">
                <a:solidFill>
                  <a:schemeClr val="tx1">
                    <a:lumMod val="65000"/>
                    <a:lumOff val="35000"/>
                  </a:schemeClr>
                </a:solidFill>
              </a:rPr>
              <a:t>预测方法：根据历史资料及成本与影响因素之间的数量关系，通过建立数学模型来预计未来成本的各种预测方法的统称</a:t>
            </a:r>
            <a:endParaRPr lang="zh-CN" altLang="en-US" b="1" dirty="0">
              <a:solidFill>
                <a:schemeClr val="tx1">
                  <a:lumMod val="65000"/>
                  <a:lumOff val="35000"/>
                </a:schemeClr>
              </a:solidFill>
            </a:endParaRPr>
          </a:p>
        </p:txBody>
      </p:sp>
      <p:sp>
        <p:nvSpPr>
          <p:cNvPr id="50" name="文本框 49"/>
          <p:cNvSpPr txBox="1"/>
          <p:nvPr>
            <p:custDataLst>
              <p:tags r:id="rId8"/>
            </p:custDataLst>
          </p:nvPr>
        </p:nvSpPr>
        <p:spPr>
          <a:xfrm>
            <a:off x="215666" y="2683127"/>
            <a:ext cx="4039549" cy="1293354"/>
          </a:xfrm>
          <a:prstGeom prst="rect">
            <a:avLst/>
          </a:prstGeom>
          <a:noFill/>
        </p:spPr>
        <p:txBody>
          <a:bodyPr wrap="square" rtlCol="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indent="0" algn="r" fontAlgn="ctr">
              <a:lnSpc>
                <a:spcPct val="130000"/>
              </a:lnSpc>
              <a:spcBef>
                <a:spcPts val="0"/>
              </a:spcBef>
              <a:spcAft>
                <a:spcPts val="0"/>
              </a:spcAft>
              <a:buSzPct val="100000"/>
              <a:buFont typeface="Arial" panose="020B0604020202020204" pitchFamily="34" charset="0"/>
              <a:buNone/>
            </a:pPr>
            <a:r>
              <a:rPr lang="zh-CN" altLang="en-US" b="1" dirty="0" smtClean="0">
                <a:solidFill>
                  <a:schemeClr val="tx1">
                    <a:lumMod val="65000"/>
                    <a:lumOff val="35000"/>
                  </a:schemeClr>
                </a:solidFill>
              </a:rPr>
              <a:t>定性</a:t>
            </a:r>
            <a:r>
              <a:rPr lang="zh-CN" altLang="en-US" b="1" dirty="0">
                <a:solidFill>
                  <a:schemeClr val="tx1">
                    <a:lumMod val="65000"/>
                    <a:lumOff val="35000"/>
                  </a:schemeClr>
                </a:solidFill>
              </a:rPr>
              <a:t>预测方法：预测者根据掌握的专业知识和丰富的实践经验，运用逻辑思维方法未来成本进行预计推断的各种方法的统称</a:t>
            </a:r>
            <a:endParaRPr lang="zh-CN" altLang="en-US" b="1" dirty="0">
              <a:solidFill>
                <a:schemeClr val="tx1">
                  <a:lumMod val="65000"/>
                  <a:lumOff val="35000"/>
                </a:schemeClr>
              </a:solidFill>
            </a:endParaRPr>
          </a:p>
        </p:txBody>
      </p:sp>
      <p:sp>
        <p:nvSpPr>
          <p:cNvPr id="51" name="文本框 50"/>
          <p:cNvSpPr txBox="1"/>
          <p:nvPr>
            <p:custDataLst>
              <p:tags r:id="rId9"/>
            </p:custDataLst>
          </p:nvPr>
        </p:nvSpPr>
        <p:spPr>
          <a:xfrm>
            <a:off x="5322080" y="2999617"/>
            <a:ext cx="1527101" cy="976864"/>
          </a:xfrm>
          <a:prstGeom prst="rect">
            <a:avLst/>
          </a:prstGeom>
          <a:noFill/>
        </p:spPr>
        <p:txBody>
          <a:bodyPr wrap="square" rtlCol="0">
            <a:normAutofit fontScale="92500" lnSpcReduction="20000"/>
          </a:bodyPr>
          <a:lstStyle>
            <a:defPPr>
              <a:defRPr lang="zh-CN"/>
            </a:defPPr>
            <a:lvl1pPr algn="ctr">
              <a:lnSpc>
                <a:spcPct val="120000"/>
              </a:lnSpc>
              <a:defRPr sz="2000" b="1" spc="300">
                <a:solidFill>
                  <a:schemeClr val="bg1"/>
                </a:solidFill>
                <a:latin typeface="Arial" panose="020B0604020202020204" pitchFamily="34" charset="0"/>
                <a:ea typeface="微软雅黑" panose="020B0503020204020204" charset="-122"/>
              </a:defRPr>
            </a:lvl1pPr>
          </a:lstStyle>
          <a:p>
            <a:pPr marL="0" indent="0" algn="ctr">
              <a:lnSpc>
                <a:spcPct val="120000"/>
              </a:lnSpc>
              <a:spcBef>
                <a:spcPts val="0"/>
              </a:spcBef>
              <a:spcAft>
                <a:spcPts val="0"/>
              </a:spcAft>
              <a:buSzPct val="100000"/>
            </a:pPr>
            <a:r>
              <a:rPr lang="zh-CN" altLang="en-US" sz="2000" dirty="0" smtClean="0"/>
              <a:t>供应链成本预测的方法</a:t>
            </a:r>
            <a:endParaRPr lang="zh-CN" sz="2000" dirty="0"/>
          </a:p>
        </p:txBody>
      </p:sp>
      <p:sp>
        <p:nvSpPr>
          <p:cNvPr id="17" name="燕尾形 16"/>
          <p:cNvSpPr/>
          <p:nvPr/>
        </p:nvSpPr>
        <p:spPr>
          <a:xfrm flipH="1">
            <a:off x="457833" y="13335"/>
            <a:ext cx="605218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供应链成本管理基础理论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0"/>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100" name="文本框 99" descr="7b0a20202020227461726765744964223a202270726f636573734f6e6c696e6554657874426f78220a7d0a"/>
          <p:cNvSpPr txBox="1"/>
          <p:nvPr/>
        </p:nvSpPr>
        <p:spPr>
          <a:xfrm>
            <a:off x="1079500" y="1363345"/>
            <a:ext cx="10361295" cy="1633855"/>
          </a:xfrm>
          <a:prstGeom prst="rect">
            <a:avLst/>
          </a:prstGeom>
          <a:solidFill>
            <a:srgbClr val="00B0F0"/>
          </a:solidFill>
          <a:ln w="9525">
            <a:noFill/>
          </a:ln>
        </p:spPr>
        <p:txBody>
          <a:bodyPr wrap="square">
            <a:noAutofit/>
          </a:bodyPr>
          <a:lstStyle/>
          <a:p>
            <a:pPr indent="0" fontAlgn="auto">
              <a:lnSpc>
                <a:spcPct val="150000"/>
              </a:lnSpc>
            </a:pPr>
            <a:r>
              <a:rPr lang="zh-CN" altLang="en-US" sz="2400" dirty="0">
                <a:latin typeface="华文新魏" panose="02010800040101010101" pitchFamily="2" charset="-122"/>
                <a:ea typeface="华文新魏" panose="02010800040101010101" pitchFamily="2" charset="-122"/>
              </a:rPr>
              <a:t>供应链成本决策是指针对供应链成本，在调查研究的基础上确定行动的目标，拟定多个行动方案，然后运用统一的标准，选定适合本企业的最佳方案的全过程。</a:t>
            </a:r>
            <a:endParaRPr lang="zh-CN" altLang="zh-CN" sz="2400" b="0" dirty="0">
              <a:latin typeface="华文新魏" panose="02010800040101010101" pitchFamily="2" charset="-122"/>
              <a:ea typeface="华文新魏" panose="02010800040101010101" pitchFamily="2" charset="-122"/>
              <a:sym typeface="+mn-ea"/>
            </a:endParaRPr>
          </a:p>
        </p:txBody>
      </p:sp>
      <p:sp>
        <p:nvSpPr>
          <p:cNvPr id="2" name="文本框 1"/>
          <p:cNvSpPr txBox="1"/>
          <p:nvPr/>
        </p:nvSpPr>
        <p:spPr>
          <a:xfrm>
            <a:off x="88901" y="3419474"/>
            <a:ext cx="12052932" cy="1754326"/>
          </a:xfrm>
          <a:prstGeom prst="rect">
            <a:avLst/>
          </a:prstGeom>
          <a:solidFill>
            <a:srgbClr val="00B0F0"/>
          </a:solidFill>
        </p:spPr>
        <p:txBody>
          <a:bodyPr wrap="square" rtlCol="0" anchor="t">
            <a:spAutoFit/>
          </a:bodyPr>
          <a:lstStyle/>
          <a:p>
            <a:pPr indent="0" fontAlgn="auto">
              <a:lnSpc>
                <a:spcPct val="150000"/>
              </a:lnSpc>
            </a:pPr>
            <a:r>
              <a:rPr lang="en-US" altLang="zh-CN" sz="2400" dirty="0">
                <a:latin typeface="华文新魏" panose="02010800040101010101" pitchFamily="2" charset="-122"/>
                <a:ea typeface="华文新魏" panose="02010800040101010101" pitchFamily="2" charset="-122"/>
                <a:sym typeface="+mn-ea"/>
              </a:rPr>
              <a:t>        </a:t>
            </a:r>
            <a:r>
              <a:rPr lang="zh-CN" sz="2400" dirty="0">
                <a:latin typeface="华文新魏" panose="02010800040101010101" pitchFamily="2" charset="-122"/>
                <a:ea typeface="华文新魏" panose="02010800040101010101" pitchFamily="2" charset="-122"/>
                <a:sym typeface="+mn-ea"/>
              </a:rPr>
              <a:t>供应</a:t>
            </a:r>
            <a:r>
              <a:rPr lang="zh-CN" sz="2400" dirty="0" smtClean="0">
                <a:latin typeface="华文新魏" panose="02010800040101010101" pitchFamily="2" charset="-122"/>
                <a:ea typeface="华文新魏" panose="02010800040101010101" pitchFamily="2" charset="-122"/>
                <a:sym typeface="+mn-ea"/>
              </a:rPr>
              <a:t>链</a:t>
            </a:r>
            <a:r>
              <a:rPr lang="zh-CN" altLang="en-US" sz="2400" dirty="0" smtClean="0">
                <a:latin typeface="华文新魏" panose="02010800040101010101" pitchFamily="2" charset="-122"/>
                <a:ea typeface="华文新魏" panose="02010800040101010101" pitchFamily="2" charset="-122"/>
                <a:sym typeface="+mn-ea"/>
              </a:rPr>
              <a:t>成本决策的分类：</a:t>
            </a:r>
            <a:r>
              <a:rPr lang="en-US" altLang="zh-CN" sz="2400" dirty="0">
                <a:latin typeface="华文新魏" panose="02010800040101010101" pitchFamily="2" charset="-122"/>
                <a:ea typeface="华文新魏" panose="02010800040101010101" pitchFamily="2" charset="-122"/>
                <a:sym typeface="+mn-ea"/>
              </a:rPr>
              <a:t>1.</a:t>
            </a:r>
            <a:r>
              <a:rPr lang="zh-CN" altLang="en-US" sz="2400" dirty="0">
                <a:latin typeface="华文新魏" panose="02010800040101010101" pitchFamily="2" charset="-122"/>
                <a:ea typeface="华文新魏" panose="02010800040101010101" pitchFamily="2" charset="-122"/>
                <a:sym typeface="+mn-ea"/>
              </a:rPr>
              <a:t>战略决策和战术</a:t>
            </a:r>
            <a:r>
              <a:rPr lang="zh-CN" altLang="en-US" sz="2400" dirty="0" smtClean="0">
                <a:latin typeface="华文新魏" panose="02010800040101010101" pitchFamily="2" charset="-122"/>
                <a:ea typeface="华文新魏" panose="02010800040101010101" pitchFamily="2" charset="-122"/>
                <a:sym typeface="+mn-ea"/>
              </a:rPr>
              <a:t>决策；</a:t>
            </a:r>
            <a:r>
              <a:rPr lang="en-US" altLang="zh-CN" sz="2400" dirty="0">
                <a:latin typeface="华文新魏" panose="02010800040101010101" pitchFamily="2" charset="-122"/>
                <a:ea typeface="华文新魏" panose="02010800040101010101" pitchFamily="2" charset="-122"/>
                <a:sym typeface="+mn-ea"/>
              </a:rPr>
              <a:t>2.</a:t>
            </a:r>
            <a:r>
              <a:rPr lang="zh-CN" altLang="en-US" sz="2400" dirty="0">
                <a:latin typeface="华文新魏" panose="02010800040101010101" pitchFamily="2" charset="-122"/>
                <a:ea typeface="华文新魏" panose="02010800040101010101" pitchFamily="2" charset="-122"/>
                <a:sym typeface="+mn-ea"/>
              </a:rPr>
              <a:t>规范性决策和非规范性</a:t>
            </a:r>
            <a:r>
              <a:rPr lang="zh-CN" altLang="en-US" sz="2400" dirty="0" smtClean="0">
                <a:latin typeface="华文新魏" panose="02010800040101010101" pitchFamily="2" charset="-122"/>
                <a:ea typeface="华文新魏" panose="02010800040101010101" pitchFamily="2" charset="-122"/>
                <a:sym typeface="+mn-ea"/>
              </a:rPr>
              <a:t>决策；</a:t>
            </a:r>
            <a:endParaRPr lang="en-US" altLang="zh-CN" sz="2400" dirty="0" smtClean="0">
              <a:latin typeface="华文新魏" panose="02010800040101010101" pitchFamily="2" charset="-122"/>
              <a:ea typeface="华文新魏" panose="02010800040101010101" pitchFamily="2" charset="-122"/>
              <a:sym typeface="+mn-ea"/>
            </a:endParaRPr>
          </a:p>
          <a:p>
            <a:pPr indent="0" fontAlgn="auto">
              <a:lnSpc>
                <a:spcPct val="150000"/>
              </a:lnSpc>
            </a:pPr>
            <a:r>
              <a:rPr lang="en-US" altLang="zh-CN" sz="2400" dirty="0" smtClean="0">
                <a:latin typeface="华文新魏" panose="02010800040101010101" pitchFamily="2" charset="-122"/>
                <a:ea typeface="华文新魏" panose="02010800040101010101" pitchFamily="2" charset="-122"/>
                <a:sym typeface="+mn-ea"/>
              </a:rPr>
              <a:t>3</a:t>
            </a:r>
            <a:r>
              <a:rPr lang="en-US" altLang="zh-CN" sz="2400" dirty="0">
                <a:latin typeface="华文新魏" panose="02010800040101010101" pitchFamily="2" charset="-122"/>
                <a:ea typeface="华文新魏" panose="02010800040101010101" pitchFamily="2" charset="-122"/>
                <a:sym typeface="+mn-ea"/>
              </a:rPr>
              <a:t>.</a:t>
            </a:r>
            <a:r>
              <a:rPr lang="zh-CN" altLang="en-US" sz="2400" dirty="0">
                <a:latin typeface="华文新魏" panose="02010800040101010101" pitchFamily="2" charset="-122"/>
                <a:ea typeface="华文新魏" panose="02010800040101010101" pitchFamily="2" charset="-122"/>
                <a:sym typeface="+mn-ea"/>
              </a:rPr>
              <a:t>单目标决策和</a:t>
            </a:r>
            <a:r>
              <a:rPr lang="zh-CN" altLang="en-US" sz="2400" dirty="0" smtClean="0">
                <a:latin typeface="华文新魏" panose="02010800040101010101" pitchFamily="2" charset="-122"/>
                <a:ea typeface="华文新魏" panose="02010800040101010101" pitchFamily="2" charset="-122"/>
                <a:sym typeface="+mn-ea"/>
              </a:rPr>
              <a:t>多目标决策；</a:t>
            </a:r>
            <a:r>
              <a:rPr lang="en-US" altLang="zh-CN" sz="2400" dirty="0">
                <a:latin typeface="华文新魏" panose="02010800040101010101" pitchFamily="2" charset="-122"/>
                <a:ea typeface="华文新魏" panose="02010800040101010101" pitchFamily="2" charset="-122"/>
                <a:sym typeface="+mn-ea"/>
              </a:rPr>
              <a:t>4.</a:t>
            </a:r>
            <a:r>
              <a:rPr lang="zh-CN" altLang="en-US" sz="2400" dirty="0">
                <a:latin typeface="华文新魏" panose="02010800040101010101" pitchFamily="2" charset="-122"/>
                <a:ea typeface="华文新魏" panose="02010800040101010101" pitchFamily="2" charset="-122"/>
                <a:sym typeface="+mn-ea"/>
              </a:rPr>
              <a:t>确定性决策、风险性决策和不确定性决策</a:t>
            </a:r>
            <a:endParaRPr lang="en-US" altLang="zh-CN" sz="2400" dirty="0" smtClean="0">
              <a:latin typeface="华文新魏" panose="02010800040101010101" pitchFamily="2" charset="-122"/>
              <a:ea typeface="华文新魏" panose="02010800040101010101" pitchFamily="2" charset="-122"/>
              <a:sym typeface="+mn-ea"/>
            </a:endParaRPr>
          </a:p>
          <a:p>
            <a:pPr indent="0" fontAlgn="auto">
              <a:lnSpc>
                <a:spcPct val="150000"/>
              </a:lnSpc>
            </a:pPr>
            <a:endParaRPr lang="zh-CN" altLang="en-US" sz="2400" dirty="0">
              <a:latin typeface="华文新魏" panose="02010800040101010101" pitchFamily="2" charset="-122"/>
              <a:ea typeface="华文新魏" panose="02010800040101010101" pitchFamily="2" charset="-122"/>
              <a:sym typeface="+mn-ea"/>
            </a:endParaRPr>
          </a:p>
        </p:txBody>
      </p:sp>
      <p:sp>
        <p:nvSpPr>
          <p:cNvPr id="3" name="矩形 2"/>
          <p:cNvSpPr/>
          <p:nvPr/>
        </p:nvSpPr>
        <p:spPr>
          <a:xfrm>
            <a:off x="559832" y="804545"/>
            <a:ext cx="3430747"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链成本决策</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7" name="燕尾形 6"/>
          <p:cNvSpPr/>
          <p:nvPr/>
        </p:nvSpPr>
        <p:spPr>
          <a:xfrm flipH="1">
            <a:off x="457833" y="13335"/>
            <a:ext cx="605218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供应链成本管理基础理论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295" y="804545"/>
            <a:ext cx="5594801"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链成本决策（决策方法）</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4" name="任意形状 20"/>
          <p:cNvSpPr/>
          <p:nvPr>
            <p:custDataLst>
              <p:tags r:id="rId1"/>
            </p:custDataLst>
          </p:nvPr>
        </p:nvSpPr>
        <p:spPr>
          <a:xfrm rot="16200000">
            <a:off x="9766216" y="804096"/>
            <a:ext cx="1529453" cy="2875730"/>
          </a:xfrm>
          <a:custGeom>
            <a:avLst/>
            <a:gdLst>
              <a:gd name="connsiteX0" fmla="*/ 2268 w 2268"/>
              <a:gd name="connsiteY0" fmla="*/ 0 h 4265"/>
              <a:gd name="connsiteX1" fmla="*/ 2268 w 2268"/>
              <a:gd name="connsiteY1" fmla="*/ 4265 h 4265"/>
              <a:gd name="connsiteX2" fmla="*/ 1300 w 2268"/>
              <a:gd name="connsiteY2" fmla="*/ 4265 h 4265"/>
              <a:gd name="connsiteX3" fmla="*/ 968 w 2268"/>
              <a:gd name="connsiteY3" fmla="*/ 4265 h 4265"/>
              <a:gd name="connsiteX4" fmla="*/ 0 w 2268"/>
              <a:gd name="connsiteY4" fmla="*/ 4265 h 4265"/>
              <a:gd name="connsiteX5" fmla="*/ 0 w 2268"/>
              <a:gd name="connsiteY5" fmla="*/ 0 h 4265"/>
              <a:gd name="connsiteX6" fmla="*/ 2268 w 2268"/>
              <a:gd name="connsiteY6" fmla="*/ 0 h 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265">
                <a:moveTo>
                  <a:pt x="2268" y="0"/>
                </a:moveTo>
                <a:lnTo>
                  <a:pt x="2268" y="4265"/>
                </a:lnTo>
                <a:lnTo>
                  <a:pt x="1300" y="4265"/>
                </a:lnTo>
                <a:lnTo>
                  <a:pt x="968" y="4265"/>
                </a:lnTo>
                <a:lnTo>
                  <a:pt x="0" y="4265"/>
                </a:lnTo>
                <a:lnTo>
                  <a:pt x="0" y="0"/>
                </a:lnTo>
                <a:lnTo>
                  <a:pt x="2268"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dirty="0">
              <a:solidFill>
                <a:srgbClr val="FFFFFF"/>
              </a:solidFill>
              <a:latin typeface="微软雅黑" panose="020B0503020204020204" charset="-122"/>
              <a:ea typeface="微软雅黑" panose="020B0503020204020204" charset="-122"/>
            </a:endParaRPr>
          </a:p>
        </p:txBody>
      </p:sp>
      <p:sp>
        <p:nvSpPr>
          <p:cNvPr id="38" name="文本框 37"/>
          <p:cNvSpPr txBox="1"/>
          <p:nvPr>
            <p:custDataLst>
              <p:tags r:id="rId2"/>
            </p:custDataLst>
          </p:nvPr>
        </p:nvSpPr>
        <p:spPr>
          <a:xfrm>
            <a:off x="9327206" y="2270617"/>
            <a:ext cx="2463445" cy="490189"/>
          </a:xfrm>
          <a:prstGeom prst="rect">
            <a:avLst/>
          </a:prstGeom>
          <a:noFill/>
        </p:spPr>
        <p:txBody>
          <a:bodyPr wrap="square" bIns="0" rtlCol="0" anchor="ctr">
            <a:normAutofit fontScale="92500" lnSpcReduction="20000"/>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乐观准则、悲观准则、后悔值准则</a:t>
            </a:r>
            <a:endParaRPr lang="zh-CN" b="1" spc="300" dirty="0">
              <a:solidFill>
                <a:srgbClr val="FFFFFF"/>
              </a:solidFill>
              <a:latin typeface="微软雅黑" panose="020B0503020204020204" charset="-122"/>
              <a:ea typeface="微软雅黑" panose="020B0503020204020204" charset="-122"/>
            </a:endParaRPr>
          </a:p>
        </p:txBody>
      </p:sp>
      <p:sp>
        <p:nvSpPr>
          <p:cNvPr id="39" name="文本框 38"/>
          <p:cNvSpPr txBox="1"/>
          <p:nvPr>
            <p:custDataLst>
              <p:tags r:id="rId3"/>
            </p:custDataLst>
          </p:nvPr>
        </p:nvSpPr>
        <p:spPr>
          <a:xfrm>
            <a:off x="9327206" y="1768291"/>
            <a:ext cx="2463445"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04</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4"/>
            </p:custDataLst>
          </p:nvPr>
        </p:nvSpPr>
        <p:spPr>
          <a:xfrm>
            <a:off x="9085580" y="3224530"/>
            <a:ext cx="2890520" cy="3014345"/>
          </a:xfrm>
          <a:prstGeom prst="rect">
            <a:avLst/>
          </a:prstGeom>
          <a:noFill/>
        </p:spPr>
        <p:txBody>
          <a:bodyPr wrap="square" tIns="0" rtlCol="0">
            <a:normAutofit/>
          </a:bodyPr>
          <a:lstStyle/>
          <a:p>
            <a:pPr lvl="0" defTabSz="457200">
              <a:lnSpc>
                <a:spcPct val="120000"/>
              </a:lnSpc>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针对不确定性决策的一种求解方法，乐观准则也称大中取大法；悲观准则也称小中取大法；后悔值准则需要计算后悔值。后悔值也称机会损失值，是指在一定自然状态下由于未采取最好的行动方案，失去了取得最大收益的机会而造成的损失。</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29" name="任意形状 19"/>
          <p:cNvSpPr/>
          <p:nvPr>
            <p:custDataLst>
              <p:tags r:id="rId5"/>
            </p:custDataLst>
          </p:nvPr>
        </p:nvSpPr>
        <p:spPr>
          <a:xfrm rot="16200000">
            <a:off x="6926477" y="68677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4" name="文本框 33"/>
          <p:cNvSpPr txBox="1"/>
          <p:nvPr>
            <p:custDataLst>
              <p:tags r:id="rId6"/>
            </p:custDataLst>
          </p:nvPr>
        </p:nvSpPr>
        <p:spPr>
          <a:xfrm>
            <a:off x="6318877" y="2265897"/>
            <a:ext cx="2516719" cy="490189"/>
          </a:xfrm>
          <a:prstGeom prst="rect">
            <a:avLst/>
          </a:prstGeom>
          <a:noFill/>
        </p:spPr>
        <p:txBody>
          <a:bodyPr wrap="square" bIns="0" rtlCol="0" anchor="ctr">
            <a:normAutofit/>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决策树法</a:t>
            </a:r>
            <a:endParaRPr lang="zh-CN" b="1" spc="300" dirty="0">
              <a:solidFill>
                <a:srgbClr val="FFFFFF"/>
              </a:solidFill>
              <a:latin typeface="微软雅黑" panose="020B0503020204020204" charset="-122"/>
              <a:ea typeface="微软雅黑" panose="020B0503020204020204" charset="-122"/>
            </a:endParaRPr>
          </a:p>
        </p:txBody>
      </p:sp>
      <p:sp>
        <p:nvSpPr>
          <p:cNvPr id="35" name="文本框 34"/>
          <p:cNvSpPr txBox="1"/>
          <p:nvPr>
            <p:custDataLst>
              <p:tags r:id="rId7"/>
            </p:custDataLst>
          </p:nvPr>
        </p:nvSpPr>
        <p:spPr>
          <a:xfrm>
            <a:off x="6318877" y="1773011"/>
            <a:ext cx="2514022"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03</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8"/>
            </p:custDataLst>
          </p:nvPr>
        </p:nvSpPr>
        <p:spPr>
          <a:xfrm>
            <a:off x="6129020" y="3224530"/>
            <a:ext cx="2890520" cy="3014345"/>
          </a:xfrm>
          <a:prstGeom prst="rect">
            <a:avLst/>
          </a:prstGeom>
          <a:noFill/>
        </p:spPr>
        <p:txBody>
          <a:bodyPr wrap="square" tIns="0" rtlCol="0">
            <a:normAutofit/>
          </a:bodyPr>
          <a:lstStyle/>
          <a:p>
            <a:pPr lvl="0" defTabSz="457200">
              <a:lnSpc>
                <a:spcPct val="120000"/>
              </a:lnSpc>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针对风险性决策的一种求解方法。它是决策局面的一种图解，是按一定防法绘制好决策树，用树状图来描述各种方案在不同自然状态下的收益，然后用反推的方法进行分析，据此计算每种方案的期望收益，从而进行决策的方法。</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1" name="任意形状 18"/>
          <p:cNvSpPr/>
          <p:nvPr>
            <p:custDataLst>
              <p:tags r:id="rId9"/>
            </p:custDataLst>
          </p:nvPr>
        </p:nvSpPr>
        <p:spPr>
          <a:xfrm rot="16200000">
            <a:off x="3969399" y="686774"/>
            <a:ext cx="1529453" cy="3109699"/>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2" name="文本框 31"/>
          <p:cNvSpPr txBox="1"/>
          <p:nvPr>
            <p:custDataLst>
              <p:tags r:id="rId10"/>
            </p:custDataLst>
          </p:nvPr>
        </p:nvSpPr>
        <p:spPr>
          <a:xfrm>
            <a:off x="3364496" y="2265897"/>
            <a:ext cx="2516719" cy="490189"/>
          </a:xfrm>
          <a:prstGeom prst="rect">
            <a:avLst/>
          </a:prstGeom>
          <a:noFill/>
        </p:spPr>
        <p:txBody>
          <a:bodyPr wrap="square" bIns="0" rtlCol="0" anchor="ctr">
            <a:normAutofit/>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期望值决策法</a:t>
            </a:r>
            <a:endParaRPr lang="zh-CN" b="1" spc="300" dirty="0">
              <a:solidFill>
                <a:srgbClr val="FFFFFF"/>
              </a:solidFill>
              <a:latin typeface="微软雅黑" panose="020B0503020204020204" charset="-122"/>
              <a:ea typeface="微软雅黑" panose="020B0503020204020204" charset="-122"/>
            </a:endParaRPr>
          </a:p>
        </p:txBody>
      </p:sp>
      <p:sp>
        <p:nvSpPr>
          <p:cNvPr id="33" name="文本框 32"/>
          <p:cNvSpPr txBox="1"/>
          <p:nvPr>
            <p:custDataLst>
              <p:tags r:id="rId11"/>
            </p:custDataLst>
          </p:nvPr>
        </p:nvSpPr>
        <p:spPr>
          <a:xfrm>
            <a:off x="3368543" y="1773011"/>
            <a:ext cx="2508627"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02</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5" name="文本框 44"/>
          <p:cNvSpPr txBox="1"/>
          <p:nvPr>
            <p:custDataLst>
              <p:tags r:id="rId12"/>
            </p:custDataLst>
          </p:nvPr>
        </p:nvSpPr>
        <p:spPr>
          <a:xfrm>
            <a:off x="3171825" y="3224530"/>
            <a:ext cx="2890520" cy="3019425"/>
          </a:xfrm>
          <a:prstGeom prst="rect">
            <a:avLst/>
          </a:prstGeom>
          <a:noFill/>
        </p:spPr>
        <p:txBody>
          <a:bodyPr wrap="square" tIns="0" rtlCol="0"/>
          <a:lstStyle/>
          <a:p>
            <a:pPr lvl="0" defTabSz="457200">
              <a:lnSpc>
                <a:spcPct val="120000"/>
              </a:lnSpc>
            </a:pPr>
            <a:r>
              <a:rPr lang="zh-CN" altLang="en-US" sz="1600" spc="150" dirty="0">
                <a:solidFill>
                  <a:srgbClr val="222222">
                    <a:lumMod val="75000"/>
                    <a:lumOff val="25000"/>
                  </a:srgbClr>
                </a:solidFill>
                <a:latin typeface="微软雅黑" panose="020B0503020204020204" charset="-122"/>
                <a:ea typeface="微软雅黑" panose="020B0503020204020204" charset="-122"/>
              </a:rPr>
              <a:t>针对风险性决策的一种求解方法。它以收益和损失矩阵为依据，分别计算各种可行方案的期望值，选择其中收益值最大的方案作为最优方案。在某一方案确定的情况下，根据不同的状态可能出现的概率可计算出期望值。</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40" name="任意形状 17"/>
          <p:cNvSpPr/>
          <p:nvPr>
            <p:custDataLst>
              <p:tags r:id="rId13"/>
            </p:custDataLst>
          </p:nvPr>
        </p:nvSpPr>
        <p:spPr>
          <a:xfrm rot="16200000">
            <a:off x="1012322" y="69149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14"/>
            </p:custDataLst>
          </p:nvPr>
        </p:nvSpPr>
        <p:spPr>
          <a:xfrm>
            <a:off x="455973" y="2271291"/>
            <a:ext cx="2471537" cy="490189"/>
          </a:xfrm>
          <a:prstGeom prst="rect">
            <a:avLst/>
          </a:prstGeom>
          <a:noFill/>
        </p:spPr>
        <p:txBody>
          <a:bodyPr wrap="square" bIns="0" rtlCol="0" anchor="ctr">
            <a:normAutofit/>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量本利分析法</a:t>
            </a:r>
            <a:endParaRPr lang="zh-CN" b="1" spc="300" dirty="0">
              <a:solidFill>
                <a:srgbClr val="FFFFFF"/>
              </a:solidFill>
              <a:latin typeface="微软雅黑" panose="020B0503020204020204" charset="-122"/>
              <a:ea typeface="微软雅黑" panose="020B0503020204020204" charset="-122"/>
            </a:endParaRPr>
          </a:p>
        </p:txBody>
      </p:sp>
      <p:sp>
        <p:nvSpPr>
          <p:cNvPr id="42" name="文本框 41"/>
          <p:cNvSpPr txBox="1"/>
          <p:nvPr>
            <p:custDataLst>
              <p:tags r:id="rId15"/>
            </p:custDataLst>
          </p:nvPr>
        </p:nvSpPr>
        <p:spPr>
          <a:xfrm>
            <a:off x="455973" y="1778405"/>
            <a:ext cx="2464119"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01</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4" name="文本框 43"/>
          <p:cNvSpPr txBox="1"/>
          <p:nvPr>
            <p:custDataLst>
              <p:tags r:id="rId16"/>
            </p:custDataLst>
          </p:nvPr>
        </p:nvSpPr>
        <p:spPr>
          <a:xfrm>
            <a:off x="215900" y="3219450"/>
            <a:ext cx="2891155" cy="3019425"/>
          </a:xfrm>
          <a:prstGeom prst="rect">
            <a:avLst/>
          </a:prstGeom>
          <a:noFill/>
        </p:spPr>
        <p:txBody>
          <a:bodyPr wrap="square" tIns="0" rtlCol="0">
            <a:noAutofit/>
          </a:bodyPr>
          <a:lstStyle/>
          <a:p>
            <a:pPr lvl="0" defTabSz="457200">
              <a:lnSpc>
                <a:spcPct val="120000"/>
              </a:lnSpc>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针对确定性决策的一种求解方法。它是研究决策方案的销量、生产成本与利润之间的函数关系的一种数量分析方法，是从目标利润或目标成本出发，来确定合理的物流业务量或业务规模的方法</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 </a:t>
            </a:r>
            <a:r>
              <a:rPr lang="zh-CN" sz="1600" spc="150" dirty="0" smtClean="0">
                <a:solidFill>
                  <a:srgbClr val="222222">
                    <a:lumMod val="75000"/>
                    <a:lumOff val="25000"/>
                  </a:srgbClr>
                </a:solidFill>
                <a:latin typeface="微软雅黑" panose="020B0503020204020204" charset="-122"/>
                <a:ea typeface="微软雅黑" panose="020B0503020204020204" charset="-122"/>
              </a:rPr>
              <a:t>都</a:t>
            </a:r>
            <a:r>
              <a:rPr lang="zh-CN" sz="1600" spc="150" dirty="0">
                <a:solidFill>
                  <a:srgbClr val="222222">
                    <a:lumMod val="75000"/>
                    <a:lumOff val="25000"/>
                  </a:srgbClr>
                </a:solidFill>
                <a:latin typeface="微软雅黑" panose="020B0503020204020204" charset="-122"/>
                <a:ea typeface="微软雅黑" panose="020B0503020204020204" charset="-122"/>
              </a:rPr>
              <a:t>突出了供应链结构模式的复杂性。</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20" name="燕尾形 19"/>
          <p:cNvSpPr/>
          <p:nvPr/>
        </p:nvSpPr>
        <p:spPr>
          <a:xfrm flipH="1">
            <a:off x="457833" y="13335"/>
            <a:ext cx="605218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供应链成本管理基础理论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7"/>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295" y="804545"/>
            <a:ext cx="5594801"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链成本决策（决策方法）</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4" name="任意形状 20"/>
          <p:cNvSpPr/>
          <p:nvPr>
            <p:custDataLst>
              <p:tags r:id="rId1"/>
            </p:custDataLst>
          </p:nvPr>
        </p:nvSpPr>
        <p:spPr>
          <a:xfrm rot="16200000">
            <a:off x="9766216" y="804096"/>
            <a:ext cx="1529453" cy="2875730"/>
          </a:xfrm>
          <a:custGeom>
            <a:avLst/>
            <a:gdLst>
              <a:gd name="connsiteX0" fmla="*/ 2268 w 2268"/>
              <a:gd name="connsiteY0" fmla="*/ 0 h 4265"/>
              <a:gd name="connsiteX1" fmla="*/ 2268 w 2268"/>
              <a:gd name="connsiteY1" fmla="*/ 4265 h 4265"/>
              <a:gd name="connsiteX2" fmla="*/ 1300 w 2268"/>
              <a:gd name="connsiteY2" fmla="*/ 4265 h 4265"/>
              <a:gd name="connsiteX3" fmla="*/ 968 w 2268"/>
              <a:gd name="connsiteY3" fmla="*/ 4265 h 4265"/>
              <a:gd name="connsiteX4" fmla="*/ 0 w 2268"/>
              <a:gd name="connsiteY4" fmla="*/ 4265 h 4265"/>
              <a:gd name="connsiteX5" fmla="*/ 0 w 2268"/>
              <a:gd name="connsiteY5" fmla="*/ 0 h 4265"/>
              <a:gd name="connsiteX6" fmla="*/ 2268 w 2268"/>
              <a:gd name="connsiteY6" fmla="*/ 0 h 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265">
                <a:moveTo>
                  <a:pt x="2268" y="0"/>
                </a:moveTo>
                <a:lnTo>
                  <a:pt x="2268" y="4265"/>
                </a:lnTo>
                <a:lnTo>
                  <a:pt x="1300" y="4265"/>
                </a:lnTo>
                <a:lnTo>
                  <a:pt x="968" y="4265"/>
                </a:lnTo>
                <a:lnTo>
                  <a:pt x="0" y="4265"/>
                </a:lnTo>
                <a:lnTo>
                  <a:pt x="0" y="0"/>
                </a:lnTo>
                <a:lnTo>
                  <a:pt x="2268"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dirty="0">
              <a:solidFill>
                <a:srgbClr val="FFFFFF"/>
              </a:solidFill>
              <a:latin typeface="微软雅黑" panose="020B0503020204020204" charset="-122"/>
              <a:ea typeface="微软雅黑" panose="020B0503020204020204" charset="-122"/>
            </a:endParaRPr>
          </a:p>
        </p:txBody>
      </p:sp>
      <p:sp>
        <p:nvSpPr>
          <p:cNvPr id="38" name="文本框 37"/>
          <p:cNvSpPr txBox="1"/>
          <p:nvPr>
            <p:custDataLst>
              <p:tags r:id="rId2"/>
            </p:custDataLst>
          </p:nvPr>
        </p:nvSpPr>
        <p:spPr>
          <a:xfrm>
            <a:off x="9327206" y="2270617"/>
            <a:ext cx="2463445" cy="490189"/>
          </a:xfrm>
          <a:prstGeom prst="rect">
            <a:avLst/>
          </a:prstGeom>
          <a:noFill/>
        </p:spPr>
        <p:txBody>
          <a:bodyPr wrap="square" bIns="0" rtlCol="0" anchor="ctr">
            <a:normAutofit/>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线性规划法</a:t>
            </a:r>
            <a:endParaRPr lang="zh-CN" b="1" spc="300" dirty="0">
              <a:solidFill>
                <a:srgbClr val="FFFFFF"/>
              </a:solidFill>
              <a:latin typeface="微软雅黑" panose="020B0503020204020204" charset="-122"/>
              <a:ea typeface="微软雅黑" panose="020B0503020204020204" charset="-122"/>
            </a:endParaRPr>
          </a:p>
        </p:txBody>
      </p:sp>
      <p:sp>
        <p:nvSpPr>
          <p:cNvPr id="39" name="文本框 38"/>
          <p:cNvSpPr txBox="1"/>
          <p:nvPr>
            <p:custDataLst>
              <p:tags r:id="rId3"/>
            </p:custDataLst>
          </p:nvPr>
        </p:nvSpPr>
        <p:spPr>
          <a:xfrm>
            <a:off x="9327206" y="1768291"/>
            <a:ext cx="2463445" cy="490189"/>
          </a:xfrm>
          <a:prstGeom prst="rect">
            <a:avLst/>
          </a:prstGeom>
          <a:noFill/>
        </p:spPr>
        <p:txBody>
          <a:bodyPr wrap="square" rtlCol="0">
            <a:normAutofit/>
          </a:bodyPr>
          <a:lstStyle/>
          <a:p>
            <a:pPr algn="ctr" defTabSz="457200"/>
            <a:r>
              <a:rPr kumimoji="1" lang="en-US" altLang="zh-CN" sz="2400" dirty="0" smtClean="0">
                <a:solidFill>
                  <a:srgbClr val="FFFFFF"/>
                </a:solidFill>
                <a:latin typeface="微软雅黑" panose="020B0503020204020204" charset="-122"/>
                <a:ea typeface="微软雅黑" panose="020B0503020204020204" charset="-122"/>
              </a:rPr>
              <a:t>08</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4"/>
            </p:custDataLst>
          </p:nvPr>
        </p:nvSpPr>
        <p:spPr>
          <a:xfrm>
            <a:off x="9085580" y="3224530"/>
            <a:ext cx="2890520" cy="3014345"/>
          </a:xfrm>
          <a:prstGeom prst="rect">
            <a:avLst/>
          </a:prstGeom>
          <a:noFill/>
        </p:spPr>
        <p:txBody>
          <a:bodyPr wrap="square" tIns="0" rtlCol="0">
            <a:normAutofit fontScale="92500" lnSpcReduction="20000"/>
          </a:bodyPr>
          <a:lstStyle/>
          <a:p>
            <a:pPr lvl="0" defTabSz="457200">
              <a:lnSpc>
                <a:spcPct val="120000"/>
              </a:lnSpc>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用来解决资源的合理利用和合理调配问题。具体来说有两个方面，一是当计划任务已确定时，如何统筹安排，以最少的资源来完成任务；二是当资源的数量已确定时，如何做到合理利用、配置，使任务完成最大化。线性规划的实质是把经济问题转化为数学模型进行定量分析，通过求函数极大值或极小值来确定最优方案。</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29" name="任意形状 19"/>
          <p:cNvSpPr/>
          <p:nvPr>
            <p:custDataLst>
              <p:tags r:id="rId5"/>
            </p:custDataLst>
          </p:nvPr>
        </p:nvSpPr>
        <p:spPr>
          <a:xfrm rot="16200000">
            <a:off x="6926477" y="68677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4" name="文本框 33"/>
          <p:cNvSpPr txBox="1"/>
          <p:nvPr>
            <p:custDataLst>
              <p:tags r:id="rId6"/>
            </p:custDataLst>
          </p:nvPr>
        </p:nvSpPr>
        <p:spPr>
          <a:xfrm>
            <a:off x="6318877" y="2265897"/>
            <a:ext cx="2516719" cy="490189"/>
          </a:xfrm>
          <a:prstGeom prst="rect">
            <a:avLst/>
          </a:prstGeom>
          <a:noFill/>
        </p:spPr>
        <p:txBody>
          <a:bodyPr wrap="square" bIns="0" rtlCol="0" anchor="ctr">
            <a:normAutofit/>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差量分析法</a:t>
            </a:r>
            <a:endParaRPr lang="zh-CN" b="1" spc="300" dirty="0">
              <a:solidFill>
                <a:srgbClr val="FFFFFF"/>
              </a:solidFill>
              <a:latin typeface="微软雅黑" panose="020B0503020204020204" charset="-122"/>
              <a:ea typeface="微软雅黑" panose="020B0503020204020204" charset="-122"/>
            </a:endParaRPr>
          </a:p>
        </p:txBody>
      </p:sp>
      <p:sp>
        <p:nvSpPr>
          <p:cNvPr id="35" name="文本框 34"/>
          <p:cNvSpPr txBox="1"/>
          <p:nvPr>
            <p:custDataLst>
              <p:tags r:id="rId7"/>
            </p:custDataLst>
          </p:nvPr>
        </p:nvSpPr>
        <p:spPr>
          <a:xfrm>
            <a:off x="6318877" y="1773011"/>
            <a:ext cx="2514022" cy="490189"/>
          </a:xfrm>
          <a:prstGeom prst="rect">
            <a:avLst/>
          </a:prstGeom>
          <a:noFill/>
        </p:spPr>
        <p:txBody>
          <a:bodyPr wrap="square" rtlCol="0">
            <a:normAutofit/>
          </a:bodyPr>
          <a:lstStyle/>
          <a:p>
            <a:pPr algn="ctr" defTabSz="457200"/>
            <a:r>
              <a:rPr kumimoji="1" lang="en-US" altLang="zh-CN" sz="2400" dirty="0" smtClean="0">
                <a:solidFill>
                  <a:srgbClr val="FFFFFF"/>
                </a:solidFill>
                <a:latin typeface="微软雅黑" panose="020B0503020204020204" charset="-122"/>
                <a:ea typeface="微软雅黑" panose="020B0503020204020204" charset="-122"/>
              </a:rPr>
              <a:t>07</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8"/>
            </p:custDataLst>
          </p:nvPr>
        </p:nvSpPr>
        <p:spPr>
          <a:xfrm>
            <a:off x="6129020" y="3224530"/>
            <a:ext cx="2890520" cy="3014345"/>
          </a:xfrm>
          <a:prstGeom prst="rect">
            <a:avLst/>
          </a:prstGeom>
          <a:noFill/>
        </p:spPr>
        <p:txBody>
          <a:bodyPr wrap="square" tIns="0" rtlCol="0">
            <a:normAutofit/>
          </a:bodyPr>
          <a:lstStyle/>
          <a:p>
            <a:pPr lvl="0" defTabSz="457200">
              <a:lnSpc>
                <a:spcPct val="120000"/>
              </a:lnSpc>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根据两个备选方案的差量收入与差量成本的比较来确定差量损益，进而确定哪个方案最优的方法。差量收入是指两个备选方案的预期相关收入之间的差额；差量成本是指两个备选方案的预期相关成本之间的差额。</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1" name="任意形状 18"/>
          <p:cNvSpPr/>
          <p:nvPr>
            <p:custDataLst>
              <p:tags r:id="rId9"/>
            </p:custDataLst>
          </p:nvPr>
        </p:nvSpPr>
        <p:spPr>
          <a:xfrm rot="16200000">
            <a:off x="3969399" y="686774"/>
            <a:ext cx="1529453" cy="3109699"/>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2" name="文本框 31"/>
          <p:cNvSpPr txBox="1"/>
          <p:nvPr>
            <p:custDataLst>
              <p:tags r:id="rId10"/>
            </p:custDataLst>
          </p:nvPr>
        </p:nvSpPr>
        <p:spPr>
          <a:xfrm>
            <a:off x="3364496" y="2265897"/>
            <a:ext cx="2516719" cy="490189"/>
          </a:xfrm>
          <a:prstGeom prst="rect">
            <a:avLst/>
          </a:prstGeom>
          <a:noFill/>
        </p:spPr>
        <p:txBody>
          <a:bodyPr wrap="square" bIns="0" rtlCol="0" anchor="ctr">
            <a:normAutofit/>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重心法</a:t>
            </a:r>
            <a:endParaRPr lang="zh-CN" b="1" spc="300" dirty="0">
              <a:solidFill>
                <a:srgbClr val="FFFFFF"/>
              </a:solidFill>
              <a:latin typeface="微软雅黑" panose="020B0503020204020204" charset="-122"/>
              <a:ea typeface="微软雅黑" panose="020B0503020204020204" charset="-122"/>
            </a:endParaRPr>
          </a:p>
        </p:txBody>
      </p:sp>
      <p:sp>
        <p:nvSpPr>
          <p:cNvPr id="33" name="文本框 32"/>
          <p:cNvSpPr txBox="1"/>
          <p:nvPr>
            <p:custDataLst>
              <p:tags r:id="rId11"/>
            </p:custDataLst>
          </p:nvPr>
        </p:nvSpPr>
        <p:spPr>
          <a:xfrm>
            <a:off x="3368543" y="1773011"/>
            <a:ext cx="2508627" cy="490189"/>
          </a:xfrm>
          <a:prstGeom prst="rect">
            <a:avLst/>
          </a:prstGeom>
          <a:noFill/>
        </p:spPr>
        <p:txBody>
          <a:bodyPr wrap="square" rtlCol="0">
            <a:normAutofit/>
          </a:bodyPr>
          <a:lstStyle/>
          <a:p>
            <a:pPr algn="ctr" defTabSz="457200"/>
            <a:r>
              <a:rPr kumimoji="1" lang="en-US" altLang="zh-CN" sz="2400" dirty="0" smtClean="0">
                <a:solidFill>
                  <a:srgbClr val="FFFFFF"/>
                </a:solidFill>
                <a:latin typeface="微软雅黑" panose="020B0503020204020204" charset="-122"/>
                <a:ea typeface="微软雅黑" panose="020B0503020204020204" charset="-122"/>
              </a:rPr>
              <a:t>06</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5" name="文本框 44"/>
          <p:cNvSpPr txBox="1"/>
          <p:nvPr>
            <p:custDataLst>
              <p:tags r:id="rId12"/>
            </p:custDataLst>
          </p:nvPr>
        </p:nvSpPr>
        <p:spPr>
          <a:xfrm>
            <a:off x="3171825" y="3224530"/>
            <a:ext cx="2890520" cy="3019425"/>
          </a:xfrm>
          <a:prstGeom prst="rect">
            <a:avLst/>
          </a:prstGeom>
          <a:noFill/>
        </p:spPr>
        <p:txBody>
          <a:bodyPr wrap="square" tIns="0" rtlCol="0"/>
          <a:lstStyle/>
          <a:p>
            <a:pPr lvl="0" defTabSz="457200">
              <a:lnSpc>
                <a:spcPct val="120000"/>
              </a:lnSpc>
            </a:pPr>
            <a:r>
              <a:rPr lang="zh-CN" altLang="en-US" sz="1600" spc="150" dirty="0">
                <a:solidFill>
                  <a:srgbClr val="222222">
                    <a:lumMod val="75000"/>
                    <a:lumOff val="25000"/>
                  </a:srgbClr>
                </a:solidFill>
                <a:latin typeface="微软雅黑" panose="020B0503020204020204" charset="-122"/>
                <a:ea typeface="微软雅黑" panose="020B0503020204020204" charset="-122"/>
              </a:rPr>
              <a:t>将物流系统中的需求点和资源点看成分布在某一平面范围内的物体系统，将各点的需求量和资源量看成物体的重量，物体系统的重心则为物流网点的最佳设置点，利用求物体系统重心的方法来确定物流网点的位置。</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40" name="任意形状 17"/>
          <p:cNvSpPr/>
          <p:nvPr>
            <p:custDataLst>
              <p:tags r:id="rId13"/>
            </p:custDataLst>
          </p:nvPr>
        </p:nvSpPr>
        <p:spPr>
          <a:xfrm rot="16200000">
            <a:off x="1012322" y="69149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14"/>
            </p:custDataLst>
          </p:nvPr>
        </p:nvSpPr>
        <p:spPr>
          <a:xfrm>
            <a:off x="457833" y="2219579"/>
            <a:ext cx="2471537" cy="490189"/>
          </a:xfrm>
          <a:prstGeom prst="rect">
            <a:avLst/>
          </a:prstGeom>
          <a:noFill/>
        </p:spPr>
        <p:txBody>
          <a:bodyPr wrap="square" bIns="0" rtlCol="0" anchor="ctr">
            <a:normAutofit fontScale="92500"/>
          </a:bodyPr>
          <a:lstStyle/>
          <a:p>
            <a:pPr algn="ctr" defTabSz="457200">
              <a:buSzPct val="100000"/>
            </a:pPr>
            <a:r>
              <a:rPr lang="zh-CN" altLang="en-US" b="1" spc="300" dirty="0">
                <a:solidFill>
                  <a:srgbClr val="FFFFFF"/>
                </a:solidFill>
                <a:latin typeface="微软雅黑" panose="020B0503020204020204" charset="-122"/>
                <a:ea typeface="微软雅黑" panose="020B0503020204020204" charset="-122"/>
              </a:rPr>
              <a:t>成本无差别点分析法</a:t>
            </a:r>
            <a:endParaRPr lang="zh-CN" b="1" spc="300" dirty="0">
              <a:solidFill>
                <a:srgbClr val="FFFFFF"/>
              </a:solidFill>
              <a:latin typeface="微软雅黑" panose="020B0503020204020204" charset="-122"/>
              <a:ea typeface="微软雅黑" panose="020B0503020204020204" charset="-122"/>
            </a:endParaRPr>
          </a:p>
        </p:txBody>
      </p:sp>
      <p:sp>
        <p:nvSpPr>
          <p:cNvPr id="42" name="文本框 41"/>
          <p:cNvSpPr txBox="1"/>
          <p:nvPr>
            <p:custDataLst>
              <p:tags r:id="rId15"/>
            </p:custDataLst>
          </p:nvPr>
        </p:nvSpPr>
        <p:spPr>
          <a:xfrm>
            <a:off x="455973" y="1778405"/>
            <a:ext cx="2464119" cy="490189"/>
          </a:xfrm>
          <a:prstGeom prst="rect">
            <a:avLst/>
          </a:prstGeom>
          <a:noFill/>
        </p:spPr>
        <p:txBody>
          <a:bodyPr wrap="square" rtlCol="0">
            <a:normAutofit/>
          </a:bodyPr>
          <a:lstStyle/>
          <a:p>
            <a:pPr algn="ctr" defTabSz="457200"/>
            <a:r>
              <a:rPr kumimoji="1" lang="en-US" altLang="zh-CN" sz="2400" dirty="0" smtClean="0">
                <a:solidFill>
                  <a:srgbClr val="FFFFFF"/>
                </a:solidFill>
                <a:latin typeface="微软雅黑" panose="020B0503020204020204" charset="-122"/>
                <a:ea typeface="微软雅黑" panose="020B0503020204020204" charset="-122"/>
              </a:rPr>
              <a:t>05</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4" name="文本框 43"/>
          <p:cNvSpPr txBox="1"/>
          <p:nvPr>
            <p:custDataLst>
              <p:tags r:id="rId16"/>
            </p:custDataLst>
          </p:nvPr>
        </p:nvSpPr>
        <p:spPr>
          <a:xfrm>
            <a:off x="215900" y="3219450"/>
            <a:ext cx="2891155" cy="3019425"/>
          </a:xfrm>
          <a:prstGeom prst="rect">
            <a:avLst/>
          </a:prstGeom>
          <a:noFill/>
        </p:spPr>
        <p:txBody>
          <a:bodyPr wrap="square" tIns="0" rtlCol="0">
            <a:noAutofit/>
          </a:bodyPr>
          <a:lstStyle/>
          <a:p>
            <a:pPr lvl="0" defTabSz="457200">
              <a:lnSpc>
                <a:spcPct val="120000"/>
              </a:lnSpc>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对不同的备选方案首先计算成本无差别点，然后把它作为数量界限来筛选最优方案的一种决策分析方法。成本无差别点是指两个备选方案在总成本相等时的业务量。</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20" name="燕尾形 19"/>
          <p:cNvSpPr/>
          <p:nvPr/>
        </p:nvSpPr>
        <p:spPr>
          <a:xfrm flipH="1">
            <a:off x="457833" y="13335"/>
            <a:ext cx="605218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供应链成本管理基础理论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7"/>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7368" y="913765"/>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链成本预算</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grpSp>
        <p:nvGrpSpPr>
          <p:cNvPr id="2" name="组合 1" descr="7b0a202020202274657874626f78223a20227b5c2263617465676f72795f69645c223a31303136322c5c2269645c223a32303334303532317d220a7d0a"/>
          <p:cNvGrpSpPr/>
          <p:nvPr/>
        </p:nvGrpSpPr>
        <p:grpSpPr>
          <a:xfrm>
            <a:off x="927100" y="1435735"/>
            <a:ext cx="10514965" cy="4406265"/>
            <a:chOff x="4830" y="2970"/>
            <a:chExt cx="9540" cy="4860"/>
          </a:xfrm>
        </p:grpSpPr>
        <p:pic>
          <p:nvPicPr>
            <p:cNvPr id="4" name="图片 3" descr="横板绿色小清新_复制"/>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30" y="2970"/>
              <a:ext cx="9540" cy="4860"/>
            </a:xfrm>
            <a:prstGeom prst="rect">
              <a:avLst/>
            </a:prstGeom>
          </p:spPr>
        </p:pic>
        <p:sp>
          <p:nvSpPr>
            <p:cNvPr id="6" name="文本框 5"/>
            <p:cNvSpPr txBox="1"/>
            <p:nvPr/>
          </p:nvSpPr>
          <p:spPr>
            <a:xfrm>
              <a:off x="6074" y="4342"/>
              <a:ext cx="7133" cy="2362"/>
            </a:xfrm>
            <a:prstGeom prst="rect">
              <a:avLst/>
            </a:prstGeom>
            <a:noFill/>
          </p:spPr>
          <p:txBody>
            <a:bodyPr wrap="square" rtlCol="0">
              <a:normAutofit fontScale="97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latin typeface="汉仪中黑简" panose="02010600000101010101" charset="-122"/>
                  <a:ea typeface="汉仪中黑简" panose="02010600000101010101" charset="-122"/>
                </a:rPr>
                <a:t>供应链成本预算是指一定时期的供应链成本计划。它是管理者依据对日常供应链核算信息的分析，充分挖掘降低供应链成本的潜力，并由此推算出企业为实现预期目标所需供应链费用的合理范围，是企业预先确定的供应链管理目标</a:t>
              </a:r>
              <a:endParaRPr lang="zh-CN" altLang="en-US" sz="2000" dirty="0">
                <a:latin typeface="汉仪中黑简" panose="02010600000101010101" charset="-122"/>
                <a:ea typeface="汉仪中黑简" panose="02010600000101010101" charset="-122"/>
              </a:endParaRPr>
            </a:p>
          </p:txBody>
        </p:sp>
      </p:grpSp>
      <p:sp>
        <p:nvSpPr>
          <p:cNvPr id="7" name="燕尾形 6"/>
          <p:cNvSpPr/>
          <p:nvPr/>
        </p:nvSpPr>
        <p:spPr>
          <a:xfrm flipH="1">
            <a:off x="457833" y="13335"/>
            <a:ext cx="605218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供应链成本管理基础理论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spect="1"/>
          </p:cNvSpPr>
          <p:nvPr>
            <p:custDataLst>
              <p:tags r:id="rId1"/>
            </p:custDataLst>
          </p:nvPr>
        </p:nvSpPr>
        <p:spPr>
          <a:xfrm>
            <a:off x="1513410" y="1515749"/>
            <a:ext cx="9390134" cy="4518643"/>
          </a:xfrm>
          <a:prstGeom prst="rect">
            <a:avLst/>
          </a:prstGeom>
          <a:noFill/>
          <a:ln w="12700">
            <a:solidFill>
              <a:schemeClr val="accent1">
                <a:alpha val="8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等腰三角形 27"/>
          <p:cNvSpPr/>
          <p:nvPr>
            <p:custDataLst>
              <p:tags r:id="rId2"/>
            </p:custDataLst>
          </p:nvPr>
        </p:nvSpPr>
        <p:spPr>
          <a:xfrm>
            <a:off x="9971090" y="1327676"/>
            <a:ext cx="417589" cy="359993"/>
          </a:xfrm>
          <a:prstGeom prst="triangle">
            <a:avLst/>
          </a:prstGeom>
          <a:pattFill prst="dkHorz">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custDataLst>
              <p:tags r:id="rId3"/>
            </p:custDataLst>
          </p:nvPr>
        </p:nvSpPr>
        <p:spPr>
          <a:xfrm flipV="1">
            <a:off x="9538953" y="1327676"/>
            <a:ext cx="417589" cy="359993"/>
          </a:xfrm>
          <a:prstGeom prst="triangle">
            <a:avLst/>
          </a:prstGeom>
          <a:pattFill prst="wdDnDiag">
            <a:fgClr>
              <a:schemeClr val="accent6"/>
            </a:fgClr>
            <a:bgClr>
              <a:schemeClr val="bg1"/>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custDataLst>
              <p:tags r:id="rId4"/>
            </p:custDataLst>
          </p:nvPr>
        </p:nvSpPr>
        <p:spPr>
          <a:xfrm>
            <a:off x="9106814" y="1327676"/>
            <a:ext cx="417589" cy="359993"/>
          </a:xfrm>
          <a:prstGeom prst="triangle">
            <a:avLst/>
          </a:prstGeom>
          <a:pattFill prst="wdUpDiag">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custDataLst>
              <p:tags r:id="rId5"/>
            </p:custDataLst>
          </p:nvPr>
        </p:nvSpPr>
        <p:spPr>
          <a:xfrm>
            <a:off x="1782861" y="1859584"/>
            <a:ext cx="8859404" cy="3830971"/>
          </a:xfrm>
          <a:prstGeom prst="rect">
            <a:avLst/>
          </a:prstGeom>
          <a:noFill/>
        </p:spPr>
        <p:txBody>
          <a:bodyPr wrap="square" rtlCol="0" anchor="ctr" anchorCtr="0">
            <a:normAutofit fontScale="92500"/>
          </a:bodyPr>
          <a:lstStyle/>
          <a:p>
            <a:pPr lvl="0">
              <a:lnSpc>
                <a:spcPct val="130000"/>
              </a:lnSpc>
              <a:buSzPct val="100000"/>
            </a:pPr>
            <a:r>
              <a:rPr lang="zh-CN" altLang="en-US" sz="2200" b="1" spc="150" dirty="0">
                <a:solidFill>
                  <a:schemeClr val="tx1">
                    <a:lumMod val="85000"/>
                    <a:lumOff val="15000"/>
                  </a:schemeClr>
                </a:solidFill>
                <a:latin typeface="Arial" panose="020B0604020202020204" pitchFamily="34" charset="0"/>
                <a:ea typeface="微软雅黑" panose="020B0503020204020204" charset="-122"/>
              </a:rPr>
              <a:t>供应链成本控制是指企业在物流活动过程中依据事先制定的供应链成本标准，对实际发生的供应链成本进行严格审核，一旦发现偏差，及时采取措施加以纠正，从而实现预定的供应链成本目标。在现代企业管理中，供应链成本控制具有十分重要的作用。通过供应链成本控制，可以降低供应链成本，提高企业经济效益。供应链成本控制不仅仅局限在降低物流成本方面，其重点将延伸到企业总体战略乃至供应链战略的制定和实施方面。现代企业的供应链成本控制强调全员控制、全方位控制及全过程控制，强调效益观念，它强调的不仅仅是孤立地降低物流成本，更重要的是从成本和利润的比较中寻求效益的最大化</a:t>
            </a:r>
            <a:endParaRPr lang="zh-CN" sz="2200" b="1"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2" name="矩形 1"/>
          <p:cNvSpPr/>
          <p:nvPr/>
        </p:nvSpPr>
        <p:spPr>
          <a:xfrm>
            <a:off x="559832" y="804545"/>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四、</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链成本控制</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9" name="燕尾形 8"/>
          <p:cNvSpPr/>
          <p:nvPr/>
        </p:nvSpPr>
        <p:spPr>
          <a:xfrm flipH="1">
            <a:off x="457833" y="13335"/>
            <a:ext cx="605218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供应链成本管理基础理论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6"/>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58535" y="931292"/>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四、</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链成本控制</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2" name="矩形 2"/>
          <p:cNvSpPr/>
          <p:nvPr>
            <p:custDataLst>
              <p:tags r:id="rId1"/>
            </p:custDataLst>
          </p:nvPr>
        </p:nvSpPr>
        <p:spPr bwMode="auto">
          <a:xfrm>
            <a:off x="335280" y="1454512"/>
            <a:ext cx="11856720" cy="1699356"/>
          </a:xfrm>
          <a:prstGeom prst="rect">
            <a:avLst/>
          </a:prstGeom>
          <a:blipFill>
            <a:blip r:embed="rId2"/>
            <a:srcRect/>
            <a:stretch>
              <a:fillRect t="-176493" b="-174875"/>
            </a:stretch>
          </a:blip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solidFill>
                <a:schemeClr val="lt1"/>
              </a:solidFill>
              <a:sym typeface="+mn-lt"/>
            </a:endParaRPr>
          </a:p>
        </p:txBody>
      </p:sp>
      <p:sp>
        <p:nvSpPr>
          <p:cNvPr id="4" name="矩形 3"/>
          <p:cNvSpPr/>
          <p:nvPr>
            <p:custDataLst>
              <p:tags r:id="rId3"/>
            </p:custDataLst>
          </p:nvPr>
        </p:nvSpPr>
        <p:spPr bwMode="auto">
          <a:xfrm>
            <a:off x="986782" y="1454661"/>
            <a:ext cx="5408145" cy="1699356"/>
          </a:xfrm>
          <a:prstGeom prst="rect">
            <a:avLst/>
          </a:prstGeom>
          <a:solidFill>
            <a:schemeClr val="tx1">
              <a:alpha val="80000"/>
            </a:schemeClr>
          </a:solidFill>
          <a:ln>
            <a:noFill/>
          </a:ln>
        </p:spPr>
        <p:txBody>
          <a:bodyPr wrap="square" lIns="90000" tIns="46800" rIns="90000" bIns="46800" rtlCol="0">
            <a:normAutofit/>
          </a:bodyPr>
          <a:lstStyle/>
          <a:p>
            <a:pPr algn="ctr">
              <a:lnSpc>
                <a:spcPct val="150000"/>
              </a:lnSpc>
            </a:pPr>
            <a:endParaRPr lang="en-US" altLang="zh-CN" sz="1400" dirty="0" smtClean="0">
              <a:solidFill>
                <a:schemeClr val="bg1"/>
              </a:solidFill>
              <a:sym typeface="+mn-lt"/>
            </a:endParaRPr>
          </a:p>
          <a:p>
            <a:pPr algn="ctr">
              <a:lnSpc>
                <a:spcPct val="150000"/>
              </a:lnSpc>
            </a:pPr>
            <a:endParaRPr lang="en-US" altLang="zh-CN" sz="1400" dirty="0">
              <a:solidFill>
                <a:schemeClr val="bg1"/>
              </a:solidFill>
              <a:sym typeface="+mn-lt"/>
            </a:endParaRPr>
          </a:p>
          <a:p>
            <a:pPr algn="ctr">
              <a:lnSpc>
                <a:spcPct val="150000"/>
              </a:lnSpc>
            </a:pPr>
            <a:r>
              <a:rPr lang="zh-CN" altLang="en-US" sz="2400" dirty="0" smtClean="0">
                <a:solidFill>
                  <a:schemeClr val="bg1"/>
                </a:solidFill>
                <a:latin typeface="华文新魏" panose="02010800040101010101" pitchFamily="2" charset="-122"/>
                <a:ea typeface="华文新魏" panose="02010800040101010101" pitchFamily="2" charset="-122"/>
                <a:sym typeface="+mn-lt"/>
              </a:rPr>
              <a:t>供应链成本控制的分类</a:t>
            </a:r>
            <a:endParaRPr lang="zh-CN" altLang="en-US" sz="2400" dirty="0">
              <a:solidFill>
                <a:schemeClr val="bg1"/>
              </a:solidFill>
              <a:latin typeface="华文新魏" panose="02010800040101010101" pitchFamily="2" charset="-122"/>
              <a:ea typeface="华文新魏" panose="02010800040101010101" pitchFamily="2" charset="-122"/>
              <a:sym typeface="+mn-lt"/>
            </a:endParaRPr>
          </a:p>
        </p:txBody>
      </p:sp>
      <p:sp>
        <p:nvSpPr>
          <p:cNvPr id="12" name="矩形 12"/>
          <p:cNvSpPr/>
          <p:nvPr>
            <p:custDataLst>
              <p:tags r:id="rId4"/>
            </p:custDataLst>
          </p:nvPr>
        </p:nvSpPr>
        <p:spPr bwMode="gray">
          <a:xfrm>
            <a:off x="986782" y="3440311"/>
            <a:ext cx="3307154" cy="815150"/>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供应链成本事前控制</a:t>
            </a:r>
            <a:endParaRPr lang="zh-CN" sz="2000" dirty="0" smtClean="0">
              <a:solidFill>
                <a:schemeClr val="lt1"/>
              </a:solidFill>
              <a:latin typeface="+mj-lt"/>
              <a:ea typeface="+mj-ea"/>
              <a:cs typeface="+mj-cs"/>
            </a:endParaRPr>
          </a:p>
        </p:txBody>
      </p:sp>
      <p:sp>
        <p:nvSpPr>
          <p:cNvPr id="14" name="矩形 13"/>
          <p:cNvSpPr/>
          <p:nvPr>
            <p:custDataLst>
              <p:tags r:id="rId5"/>
            </p:custDataLst>
          </p:nvPr>
        </p:nvSpPr>
        <p:spPr bwMode="gray">
          <a:xfrm>
            <a:off x="986782"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lstStyle/>
          <a:p>
            <a:pPr marL="171450" indent="-171450">
              <a:buSzPct val="100000"/>
              <a:buFont typeface="Wingdings" panose="05000000000000000000" pitchFamily="2" charset="2"/>
              <a:buChar char="Ø"/>
            </a:pPr>
            <a:r>
              <a:rPr lang="zh-CN" altLang="en-US" sz="1600" dirty="0">
                <a:solidFill>
                  <a:schemeClr val="tx1"/>
                </a:solidFill>
              </a:rPr>
              <a:t>运用目标成本法进行供应链成本控制，或者采用预算法进行控制，属于前馈控制</a:t>
            </a:r>
            <a:r>
              <a:rPr lang="zh-CN" altLang="en-US" sz="1600" dirty="0" smtClean="0">
                <a:solidFill>
                  <a:schemeClr val="tx1"/>
                </a:solidFill>
              </a:rPr>
              <a:t>。供应</a:t>
            </a:r>
            <a:r>
              <a:rPr lang="zh-CN" altLang="en-US" sz="1600" dirty="0">
                <a:solidFill>
                  <a:schemeClr val="tx1"/>
                </a:solidFill>
              </a:rPr>
              <a:t>链成本事前控制的主要内容包括物流系统的设计，如配送中心、仓库的建设，物流设施设备的配备，物流信息系统的建设，作业流程的优化等。</a:t>
            </a:r>
            <a:endParaRPr lang="zh-CN" sz="1600" dirty="0" smtClean="0">
              <a:solidFill>
                <a:schemeClr val="tx1"/>
              </a:solidFill>
            </a:endParaRPr>
          </a:p>
        </p:txBody>
      </p:sp>
      <p:sp>
        <p:nvSpPr>
          <p:cNvPr id="19" name="矩形 10"/>
          <p:cNvSpPr/>
          <p:nvPr>
            <p:custDataLst>
              <p:tags r:id="rId6"/>
            </p:custDataLst>
          </p:nvPr>
        </p:nvSpPr>
        <p:spPr bwMode="gray">
          <a:xfrm>
            <a:off x="4613016" y="3440311"/>
            <a:ext cx="3307154" cy="815150"/>
          </a:xfrm>
          <a:prstGeom prst="rect">
            <a:avLst/>
          </a:prstGeom>
          <a:solidFill>
            <a:schemeClr val="accent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供应链成本事中控制</a:t>
            </a:r>
            <a:endParaRPr lang="zh-CN" altLang="en-US" sz="2000" dirty="0" smtClean="0">
              <a:solidFill>
                <a:schemeClr val="lt1"/>
              </a:solidFill>
              <a:latin typeface="+mj-lt"/>
              <a:ea typeface="+mj-ea"/>
              <a:cs typeface="+mj-cs"/>
            </a:endParaRPr>
          </a:p>
        </p:txBody>
      </p:sp>
      <p:sp>
        <p:nvSpPr>
          <p:cNvPr id="23" name="矩形 11"/>
          <p:cNvSpPr/>
          <p:nvPr>
            <p:custDataLst>
              <p:tags r:id="rId7"/>
            </p:custDataLst>
          </p:nvPr>
        </p:nvSpPr>
        <p:spPr bwMode="gray">
          <a:xfrm>
            <a:off x="4613016"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rmAutofit fontScale="92500" lnSpcReduction="10000"/>
          </a:bodyPr>
          <a:lstStyle/>
          <a:p>
            <a:pPr marL="171450" indent="-171450">
              <a:buFont typeface="Wingdings" panose="05000000000000000000" pitchFamily="2" charset="2"/>
              <a:buChar char="Ø"/>
            </a:pPr>
            <a:r>
              <a:rPr lang="zh-CN" altLang="en-US" sz="1600" dirty="0">
                <a:solidFill>
                  <a:schemeClr val="tx1"/>
                </a:solidFill>
              </a:rPr>
              <a:t>运用标准成本法进行物流成本控制，也就是日常控制。它对供应链管理过程中所发生的各项费用（如设备费用、人工费用、工具费用和其他费用支出等）按预定的成本费用标准进行严格的审核和监督，计算实际费用和标准之间的差异，并进行分析，一旦发现偏差，采取措施加以纠正，并及时进行信息反馈。</a:t>
            </a:r>
            <a:endParaRPr lang="zh-CN" sz="1600" dirty="0" smtClean="0">
              <a:solidFill>
                <a:schemeClr val="tx1"/>
              </a:solidFill>
            </a:endParaRPr>
          </a:p>
        </p:txBody>
      </p:sp>
      <p:sp>
        <p:nvSpPr>
          <p:cNvPr id="24" name="矩形 8"/>
          <p:cNvSpPr/>
          <p:nvPr>
            <p:custDataLst>
              <p:tags r:id="rId8"/>
            </p:custDataLst>
          </p:nvPr>
        </p:nvSpPr>
        <p:spPr bwMode="gray">
          <a:xfrm>
            <a:off x="8239249" y="3440311"/>
            <a:ext cx="3307154" cy="815150"/>
          </a:xfrm>
          <a:prstGeom prst="rect">
            <a:avLst/>
          </a:prstGeom>
          <a:solidFill>
            <a:schemeClr val="accent3"/>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90000"/>
              </a:lnSpc>
              <a:buSzPct val="100000"/>
            </a:pPr>
            <a:r>
              <a:rPr lang="zh-CN" altLang="en-US" sz="2000" dirty="0">
                <a:latin typeface="+mj-lt"/>
                <a:ea typeface="+mj-ea"/>
                <a:cs typeface="+mj-cs"/>
              </a:rPr>
              <a:t>供应链成本事后控制</a:t>
            </a:r>
            <a:endParaRPr lang="zh-CN" altLang="en-US" sz="2000" dirty="0" smtClean="0">
              <a:solidFill>
                <a:schemeClr val="lt1"/>
              </a:solidFill>
              <a:latin typeface="+mj-lt"/>
              <a:ea typeface="+mj-ea"/>
              <a:cs typeface="+mj-cs"/>
            </a:endParaRPr>
          </a:p>
        </p:txBody>
      </p:sp>
      <p:sp>
        <p:nvSpPr>
          <p:cNvPr id="25" name="矩形 9"/>
          <p:cNvSpPr/>
          <p:nvPr>
            <p:custDataLst>
              <p:tags r:id="rId9"/>
            </p:custDataLst>
          </p:nvPr>
        </p:nvSpPr>
        <p:spPr bwMode="gray">
          <a:xfrm>
            <a:off x="8239249"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rmAutofit/>
          </a:bodyPr>
          <a:lstStyle/>
          <a:p>
            <a:pPr marL="171450" indent="-171450">
              <a:buFont typeface="Wingdings" panose="05000000000000000000" pitchFamily="2" charset="2"/>
              <a:buChar char="Ø"/>
            </a:pPr>
            <a:r>
              <a:rPr lang="zh-CN" altLang="en-US" sz="1600" dirty="0">
                <a:solidFill>
                  <a:schemeClr val="tx1"/>
                </a:solidFill>
              </a:rPr>
              <a:t>在物流成本形成之后，对供应链成本的核算、分析和考核，属于反馈控制。供应链成本事后控制通过实际供应链成本和标准的比较，确定差异，分析原因，确定责任者，对供应链成本责任单位进行考核和奖惩。</a:t>
            </a:r>
            <a:endParaRPr lang="zh-CN" sz="1600" dirty="0" smtClean="0">
              <a:solidFill>
                <a:schemeClr val="tx1"/>
              </a:solidFill>
            </a:endParaRPr>
          </a:p>
        </p:txBody>
      </p:sp>
      <p:sp>
        <p:nvSpPr>
          <p:cNvPr id="13" name="燕尾形 12"/>
          <p:cNvSpPr/>
          <p:nvPr/>
        </p:nvSpPr>
        <p:spPr>
          <a:xfrm flipH="1">
            <a:off x="457833" y="13335"/>
            <a:ext cx="605218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供应链成本管理基础理论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0"/>
    </p:custData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15441" y="1649095"/>
            <a:ext cx="4620260" cy="3869690"/>
          </a:xfrm>
          <a:prstGeom prst="rect">
            <a:avLst/>
          </a:prstGeom>
          <a:noFill/>
          <a:ln w="38100">
            <a:solidFill>
              <a:schemeClr val="accent1"/>
            </a:solidFill>
            <a:prstDash val="lgDash"/>
          </a:ln>
        </p:spPr>
        <p:txBody>
          <a:bodyPr wrap="square">
            <a:noAutofit/>
          </a:bodyPr>
          <a:lstStyle/>
          <a:p>
            <a:pPr indent="0" fontAlgn="auto">
              <a:lnSpc>
                <a:spcPct val="150000"/>
              </a:lnSpc>
            </a:pPr>
            <a:r>
              <a:rPr lang="zh-CN" altLang="en-US" sz="2800" dirty="0" smtClean="0">
                <a:latin typeface="华文新魏" panose="02010800040101010101" pitchFamily="2" charset="-122"/>
                <a:ea typeface="华文新魏" panose="02010800040101010101" pitchFamily="2" charset="-122"/>
              </a:rPr>
              <a:t>供应链成本控制的原则</a:t>
            </a:r>
            <a:endParaRPr lang="en-US" altLang="zh-CN" sz="2800" dirty="0" smtClean="0">
              <a:latin typeface="华文新魏" panose="02010800040101010101" pitchFamily="2" charset="-122"/>
              <a:ea typeface="华文新魏" panose="02010800040101010101" pitchFamily="2" charset="-122"/>
            </a:endParaRPr>
          </a:p>
          <a:p>
            <a:pPr indent="0" fontAlgn="auto">
              <a:lnSpc>
                <a:spcPct val="150000"/>
              </a:lnSpc>
            </a:pPr>
            <a:r>
              <a:rPr lang="en-US" altLang="zh-CN" sz="2800" dirty="0" smtClean="0">
                <a:latin typeface="华文新魏" panose="02010800040101010101" pitchFamily="2" charset="-122"/>
                <a:ea typeface="华文新魏" panose="02010800040101010101" pitchFamily="2" charset="-122"/>
              </a:rPr>
              <a:t>1</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经济原则</a:t>
            </a:r>
            <a:endParaRPr lang="zh-CN" altLang="en-US" sz="2800" dirty="0">
              <a:latin typeface="华文新魏" panose="02010800040101010101" pitchFamily="2" charset="-122"/>
              <a:ea typeface="华文新魏" panose="02010800040101010101" pitchFamily="2" charset="-122"/>
            </a:endParaRPr>
          </a:p>
          <a:p>
            <a:pPr indent="0" fontAlgn="auto">
              <a:lnSpc>
                <a:spcPct val="150000"/>
              </a:lnSpc>
            </a:pPr>
            <a:r>
              <a:rPr lang="en-US" altLang="zh-CN" sz="2800" dirty="0" smtClean="0">
                <a:latin typeface="华文新魏" panose="02010800040101010101" pitchFamily="2" charset="-122"/>
                <a:ea typeface="华文新魏" panose="02010800040101010101" pitchFamily="2" charset="-122"/>
              </a:rPr>
              <a:t>2</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全面原则</a:t>
            </a:r>
            <a:endParaRPr lang="zh-CN" altLang="en-US" sz="2800" dirty="0">
              <a:latin typeface="华文新魏" panose="02010800040101010101" pitchFamily="2" charset="-122"/>
              <a:ea typeface="华文新魏" panose="02010800040101010101" pitchFamily="2" charset="-122"/>
            </a:endParaRPr>
          </a:p>
          <a:p>
            <a:pPr indent="0" fontAlgn="auto">
              <a:lnSpc>
                <a:spcPct val="150000"/>
              </a:lnSpc>
            </a:pPr>
            <a:r>
              <a:rPr lang="en-US" altLang="zh-CN" sz="2800" dirty="0" smtClean="0">
                <a:latin typeface="华文新魏" panose="02010800040101010101" pitchFamily="2" charset="-122"/>
                <a:ea typeface="华文新魏" panose="02010800040101010101" pitchFamily="2" charset="-122"/>
              </a:rPr>
              <a:t>3</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责、权、利相结合的原则</a:t>
            </a:r>
            <a:endParaRPr lang="zh-CN" altLang="en-US" sz="2800" dirty="0">
              <a:latin typeface="华文新魏" panose="02010800040101010101" pitchFamily="2" charset="-122"/>
              <a:ea typeface="华文新魏" panose="02010800040101010101" pitchFamily="2" charset="-122"/>
            </a:endParaRPr>
          </a:p>
          <a:p>
            <a:pPr indent="0" fontAlgn="auto">
              <a:lnSpc>
                <a:spcPct val="150000"/>
              </a:lnSpc>
            </a:pPr>
            <a:r>
              <a:rPr lang="en-US" altLang="zh-CN" sz="2800" dirty="0" smtClean="0">
                <a:latin typeface="华文新魏" panose="02010800040101010101" pitchFamily="2" charset="-122"/>
                <a:ea typeface="华文新魏" panose="02010800040101010101" pitchFamily="2" charset="-122"/>
              </a:rPr>
              <a:t>4</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目标控制原则</a:t>
            </a:r>
            <a:endParaRPr lang="zh-CN" altLang="en-US" sz="2800" dirty="0">
              <a:latin typeface="华文新魏" panose="02010800040101010101" pitchFamily="2" charset="-122"/>
              <a:ea typeface="华文新魏" panose="02010800040101010101" pitchFamily="2" charset="-122"/>
            </a:endParaRPr>
          </a:p>
          <a:p>
            <a:pPr indent="0" fontAlgn="auto">
              <a:lnSpc>
                <a:spcPct val="150000"/>
              </a:lnSpc>
            </a:pPr>
            <a:r>
              <a:rPr lang="en-US" altLang="zh-CN" sz="2800" dirty="0" smtClean="0">
                <a:latin typeface="华文新魏" panose="02010800040101010101" pitchFamily="2" charset="-122"/>
                <a:ea typeface="华文新魏" panose="02010800040101010101" pitchFamily="2" charset="-122"/>
              </a:rPr>
              <a:t>5</a:t>
            </a:r>
            <a:r>
              <a:rPr lang="en-US" altLang="zh-CN" sz="2800" dirty="0">
                <a:latin typeface="华文新魏" panose="02010800040101010101" pitchFamily="2" charset="-122"/>
                <a:ea typeface="华文新魏" panose="02010800040101010101" pitchFamily="2" charset="-122"/>
              </a:rPr>
              <a:t>.</a:t>
            </a:r>
            <a:r>
              <a:rPr lang="zh-CN" altLang="en-US" sz="2800" dirty="0">
                <a:latin typeface="华文新魏" panose="02010800040101010101" pitchFamily="2" charset="-122"/>
                <a:ea typeface="华文新魏" panose="02010800040101010101" pitchFamily="2" charset="-122"/>
              </a:rPr>
              <a:t>重点控制原则</a:t>
            </a:r>
            <a:endParaRPr lang="zh-CN" altLang="en-US" sz="2800" dirty="0">
              <a:latin typeface="华文新魏" panose="02010800040101010101" pitchFamily="2" charset="-122"/>
              <a:ea typeface="华文新魏" panose="02010800040101010101" pitchFamily="2" charset="-122"/>
            </a:endParaRPr>
          </a:p>
          <a:p>
            <a:pPr indent="0" fontAlgn="auto">
              <a:lnSpc>
                <a:spcPct val="150000"/>
              </a:lnSpc>
            </a:pPr>
            <a:endParaRPr lang="zh-CN" altLang="en-US" sz="2000" b="0" dirty="0">
              <a:latin typeface="Calibri" panose="020F0502020204030204" charset="0"/>
              <a:ea typeface="宋体" panose="02010600030101010101" pitchFamily="2" charset="-122"/>
            </a:endParaRPr>
          </a:p>
        </p:txBody>
      </p:sp>
      <p:sp>
        <p:nvSpPr>
          <p:cNvPr id="9" name="矩形 8"/>
          <p:cNvSpPr/>
          <p:nvPr/>
        </p:nvSpPr>
        <p:spPr>
          <a:xfrm>
            <a:off x="1615440" y="991850"/>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四、</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链成本控制</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6" name="燕尾形 5"/>
          <p:cNvSpPr/>
          <p:nvPr/>
        </p:nvSpPr>
        <p:spPr>
          <a:xfrm flipH="1">
            <a:off x="457833" y="13335"/>
            <a:ext cx="605218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供应链成本管理基础理论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7" name="文本框 99"/>
          <p:cNvSpPr txBox="1"/>
          <p:nvPr/>
        </p:nvSpPr>
        <p:spPr>
          <a:xfrm>
            <a:off x="6261102" y="1649095"/>
            <a:ext cx="4620260" cy="3869690"/>
          </a:xfrm>
          <a:prstGeom prst="rect">
            <a:avLst/>
          </a:prstGeom>
          <a:noFill/>
          <a:ln w="38100">
            <a:solidFill>
              <a:schemeClr val="accent1"/>
            </a:solidFill>
            <a:prstDash val="lgDash"/>
          </a:ln>
        </p:spPr>
        <p:txBody>
          <a:bodyPr wrap="square">
            <a:noAutofit/>
          </a:bodyPr>
          <a:lstStyle/>
          <a:p>
            <a:pPr indent="0" fontAlgn="auto">
              <a:lnSpc>
                <a:spcPct val="150000"/>
              </a:lnSpc>
            </a:pPr>
            <a:r>
              <a:rPr lang="zh-CN" altLang="en-US" sz="2800" dirty="0" smtClean="0">
                <a:latin typeface="华文新魏" panose="02010800040101010101" pitchFamily="2" charset="-122"/>
                <a:ea typeface="华文新魏" panose="02010800040101010101" pitchFamily="2" charset="-122"/>
              </a:rPr>
              <a:t>供应链成本控制的步骤</a:t>
            </a:r>
            <a:endParaRPr lang="en-US" altLang="zh-CN" sz="2800" dirty="0" smtClean="0">
              <a:latin typeface="华文新魏" panose="02010800040101010101" pitchFamily="2" charset="-122"/>
              <a:ea typeface="华文新魏" panose="02010800040101010101" pitchFamily="2" charset="-122"/>
            </a:endParaRPr>
          </a:p>
          <a:p>
            <a:pPr indent="0" fontAlgn="auto">
              <a:lnSpc>
                <a:spcPct val="150000"/>
              </a:lnSpc>
            </a:pPr>
            <a:r>
              <a:rPr lang="en-US" altLang="zh-CN" sz="2800" dirty="0" smtClean="0">
                <a:latin typeface="华文新魏" panose="02010800040101010101" pitchFamily="2" charset="-122"/>
                <a:ea typeface="华文新魏" panose="02010800040101010101" pitchFamily="2" charset="-122"/>
              </a:rPr>
              <a:t>1.</a:t>
            </a:r>
            <a:r>
              <a:rPr lang="zh-CN" altLang="en-US" sz="2800" dirty="0">
                <a:latin typeface="华文新魏" panose="02010800040101010101" pitchFamily="2" charset="-122"/>
                <a:ea typeface="华文新魏" panose="02010800040101010101" pitchFamily="2" charset="-122"/>
              </a:rPr>
              <a:t>制定供应链成本</a:t>
            </a:r>
            <a:r>
              <a:rPr lang="zh-CN" altLang="en-US" sz="2800" dirty="0" smtClean="0">
                <a:latin typeface="华文新魏" panose="02010800040101010101" pitchFamily="2" charset="-122"/>
                <a:ea typeface="华文新魏" panose="02010800040101010101" pitchFamily="2" charset="-122"/>
              </a:rPr>
              <a:t>标准</a:t>
            </a:r>
            <a:endParaRPr lang="en-US" altLang="zh-CN" sz="2800" dirty="0" smtClean="0">
              <a:latin typeface="华文新魏" panose="02010800040101010101" pitchFamily="2" charset="-122"/>
              <a:ea typeface="华文新魏" panose="02010800040101010101" pitchFamily="2" charset="-122"/>
            </a:endParaRPr>
          </a:p>
          <a:p>
            <a:pPr indent="0" fontAlgn="auto">
              <a:lnSpc>
                <a:spcPct val="150000"/>
              </a:lnSpc>
            </a:pPr>
            <a:r>
              <a:rPr lang="en-US" altLang="zh-CN" sz="2800" dirty="0" smtClean="0">
                <a:latin typeface="华文新魏" panose="02010800040101010101" pitchFamily="2" charset="-122"/>
                <a:ea typeface="华文新魏" panose="02010800040101010101" pitchFamily="2" charset="-122"/>
              </a:rPr>
              <a:t>2.</a:t>
            </a:r>
            <a:r>
              <a:rPr lang="zh-CN" altLang="en-US" sz="2800" dirty="0">
                <a:latin typeface="华文新魏" panose="02010800040101010101" pitchFamily="2" charset="-122"/>
                <a:ea typeface="华文新魏" panose="02010800040101010101" pitchFamily="2" charset="-122"/>
              </a:rPr>
              <a:t>监督供应链成本的</a:t>
            </a:r>
            <a:r>
              <a:rPr lang="zh-CN" altLang="en-US" sz="2800" dirty="0" smtClean="0">
                <a:latin typeface="华文新魏" panose="02010800040101010101" pitchFamily="2" charset="-122"/>
                <a:ea typeface="华文新魏" panose="02010800040101010101" pitchFamily="2" charset="-122"/>
              </a:rPr>
              <a:t>形成</a:t>
            </a:r>
            <a:endParaRPr lang="en-US" altLang="zh-CN" sz="2800" dirty="0" smtClean="0">
              <a:latin typeface="华文新魏" panose="02010800040101010101" pitchFamily="2" charset="-122"/>
              <a:ea typeface="华文新魏" panose="02010800040101010101" pitchFamily="2" charset="-122"/>
            </a:endParaRPr>
          </a:p>
          <a:p>
            <a:pPr indent="0" fontAlgn="auto">
              <a:lnSpc>
                <a:spcPct val="150000"/>
              </a:lnSpc>
            </a:pPr>
            <a:r>
              <a:rPr lang="en-US" altLang="zh-CN" sz="2800" dirty="0" smtClean="0">
                <a:latin typeface="华文新魏" panose="02010800040101010101" pitchFamily="2" charset="-122"/>
                <a:ea typeface="华文新魏" panose="02010800040101010101" pitchFamily="2" charset="-122"/>
              </a:rPr>
              <a:t>3.</a:t>
            </a:r>
            <a:r>
              <a:rPr lang="zh-CN" altLang="en-US" sz="2800" dirty="0">
                <a:latin typeface="华文新魏" panose="02010800040101010101" pitchFamily="2" charset="-122"/>
                <a:ea typeface="华文新魏" panose="02010800040101010101" pitchFamily="2" charset="-122"/>
              </a:rPr>
              <a:t>及时揭示和纠正</a:t>
            </a:r>
            <a:r>
              <a:rPr lang="zh-CN" altLang="en-US" sz="2800" dirty="0" smtClean="0">
                <a:latin typeface="华文新魏" panose="02010800040101010101" pitchFamily="2" charset="-122"/>
                <a:ea typeface="华文新魏" panose="02010800040101010101" pitchFamily="2" charset="-122"/>
              </a:rPr>
              <a:t>偏差</a:t>
            </a:r>
            <a:endParaRPr lang="en-US" altLang="zh-CN" sz="2800" dirty="0" smtClean="0">
              <a:latin typeface="华文新魏" panose="02010800040101010101" pitchFamily="2" charset="-122"/>
              <a:ea typeface="华文新魏" panose="02010800040101010101" pitchFamily="2" charset="-122"/>
            </a:endParaRPr>
          </a:p>
          <a:p>
            <a:pPr indent="0" fontAlgn="auto">
              <a:lnSpc>
                <a:spcPct val="150000"/>
              </a:lnSpc>
            </a:pPr>
            <a:r>
              <a:rPr lang="en-US" altLang="zh-CN" sz="2800" dirty="0" smtClean="0">
                <a:latin typeface="华文新魏" panose="02010800040101010101" pitchFamily="2" charset="-122"/>
                <a:ea typeface="华文新魏" panose="02010800040101010101" pitchFamily="2" charset="-122"/>
              </a:rPr>
              <a:t>4.</a:t>
            </a:r>
            <a:r>
              <a:rPr lang="zh-CN" altLang="en-US" sz="2800" dirty="0">
                <a:latin typeface="华文新魏" panose="02010800040101010101" pitchFamily="2" charset="-122"/>
                <a:ea typeface="华文新魏" panose="02010800040101010101" pitchFamily="2" charset="-122"/>
              </a:rPr>
              <a:t>评价和</a:t>
            </a:r>
            <a:r>
              <a:rPr lang="zh-CN" altLang="en-US" sz="2800" dirty="0" smtClean="0">
                <a:latin typeface="华文新魏" panose="02010800040101010101" pitchFamily="2" charset="-122"/>
                <a:ea typeface="华文新魏" panose="02010800040101010101" pitchFamily="2" charset="-122"/>
              </a:rPr>
              <a:t>激励</a:t>
            </a:r>
            <a:endParaRPr lang="en-US" altLang="zh-CN" sz="2800" dirty="0" smtClean="0">
              <a:latin typeface="华文新魏" panose="02010800040101010101" pitchFamily="2" charset="-122"/>
              <a:ea typeface="华文新魏" panose="02010800040101010101" pitchFamily="2" charset="-122"/>
            </a:endParaRPr>
          </a:p>
          <a:p>
            <a:pPr indent="0" fontAlgn="auto">
              <a:lnSpc>
                <a:spcPct val="150000"/>
              </a:lnSpc>
            </a:pPr>
            <a:endParaRPr lang="zh-CN" altLang="en-US" sz="2000" b="0" dirty="0">
              <a:latin typeface="Calibri" panose="020F0502020204030204" charset="0"/>
              <a:ea typeface="宋体" panose="02010600030101010101"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533900" y="2644775"/>
            <a:ext cx="7658100" cy="3046988"/>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供应链成本</a:t>
            </a:r>
            <a:endParaRPr kumimoji="0" lang="en-US" altLang="zh-CN"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管理的方法</a:t>
            </a:r>
            <a:endPar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5" y="1487805"/>
            <a:ext cx="5411470" cy="645160"/>
          </a:xfrm>
          <a:prstGeom prst="rect">
            <a:avLst/>
          </a:prstGeom>
          <a:noFill/>
          <a:ln w="9525">
            <a:noFill/>
            <a:miter lim="800000"/>
          </a:ln>
        </p:spPr>
        <p:txBody>
          <a:bodyPr wrap="square">
            <a:spAutoFit/>
          </a:bodyPr>
          <a:lstStyle/>
          <a:p>
            <a:r>
              <a:rPr lang="zh-CN" altLang="en-US" sz="3600" b="1" dirty="0" smtClean="0">
                <a:solidFill>
                  <a:schemeClr val="bg1"/>
                </a:solidFill>
                <a:latin typeface="方正清刻本悦宋简体"/>
                <a:ea typeface="方正清刻本悦宋简体"/>
                <a:cs typeface="方正清刻本悦宋简体"/>
              </a:rPr>
              <a:t>项目九</a:t>
            </a:r>
            <a:r>
              <a:rPr lang="en-US" altLang="zh-CN" sz="3600" b="1" dirty="0" smtClean="0">
                <a:solidFill>
                  <a:schemeClr val="bg1"/>
                </a:solidFill>
                <a:latin typeface="方正清刻本悦宋简体"/>
                <a:ea typeface="方正清刻本悦宋简体"/>
                <a:cs typeface="方正清刻本悦宋简体"/>
              </a:rPr>
              <a:t> </a:t>
            </a:r>
            <a:r>
              <a:rPr lang="zh-CN" altLang="en-US" sz="3600" b="1" dirty="0" smtClean="0">
                <a:solidFill>
                  <a:schemeClr val="bg1"/>
                </a:solidFill>
                <a:latin typeface="方正清刻本悦宋简体"/>
                <a:ea typeface="方正清刻本悦宋简体"/>
                <a:cs typeface="方正清刻本悦宋简体"/>
              </a:rPr>
              <a:t>供应链成本管理</a:t>
            </a:r>
            <a:endParaRPr lang="zh-CN" altLang="en-US" sz="3600" b="1" dirty="0" smtClean="0">
              <a:solidFill>
                <a:schemeClr val="bg1"/>
              </a:solidFill>
              <a:latin typeface="方正清刻本悦宋简体"/>
              <a:ea typeface="方正清刻本悦宋简体"/>
              <a:cs typeface="方正清刻本悦宋简体"/>
            </a:endParaRPr>
          </a:p>
        </p:txBody>
      </p:sp>
      <p:grpSp>
        <p:nvGrpSpPr>
          <p:cNvPr id="8" name="组合 200"/>
          <p:cNvGrpSpPr/>
          <p:nvPr/>
        </p:nvGrpSpPr>
        <p:grpSpPr>
          <a:xfrm>
            <a:off x="6945087" y="2324903"/>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3264535" y="2909234"/>
            <a:ext cx="5727065" cy="2031325"/>
          </a:xfrm>
          <a:prstGeom prst="rect">
            <a:avLst/>
          </a:prstGeom>
          <a:noFill/>
          <a:ln w="9525">
            <a:noFill/>
            <a:miter lim="800000"/>
          </a:ln>
        </p:spPr>
        <p:txBody>
          <a:bodyPr wrap="square">
            <a:spAutoFit/>
          </a:bodyPr>
          <a:lstStyle/>
          <a:p>
            <a:pPr>
              <a:lnSpc>
                <a:spcPct val="150000"/>
              </a:lnSpc>
            </a:pPr>
            <a:r>
              <a:rPr lang="zh-CN" altLang="en-US" sz="2000" dirty="0">
                <a:solidFill>
                  <a:schemeClr val="bg1"/>
                </a:solidFill>
                <a:latin typeface="Calibri" panose="020F0502020204030204" charset="0"/>
              </a:rPr>
              <a:t>任务一</a:t>
            </a:r>
            <a:r>
              <a:rPr lang="zh-CN" altLang="en-US" sz="2000" dirty="0" smtClean="0">
                <a:solidFill>
                  <a:schemeClr val="bg1"/>
                </a:solidFill>
                <a:latin typeface="Calibri" panose="020F0502020204030204" charset="0"/>
              </a:rPr>
              <a:t>：供应链成本管理概述</a:t>
            </a:r>
            <a:endParaRPr lang="en-US" altLang="zh-CN" sz="2000" dirty="0" smtClean="0">
              <a:solidFill>
                <a:schemeClr val="bg1"/>
              </a:solidFill>
              <a:latin typeface="Calibri" panose="020F0502020204030204" charset="0"/>
            </a:endParaRPr>
          </a:p>
          <a:p>
            <a:pPr>
              <a:lnSpc>
                <a:spcPct val="150000"/>
              </a:lnSpc>
            </a:pPr>
            <a:r>
              <a:rPr lang="zh-CN" altLang="en-US" sz="2000" dirty="0" smtClean="0">
                <a:solidFill>
                  <a:schemeClr val="bg1"/>
                </a:solidFill>
                <a:latin typeface="Calibri" panose="020F0502020204030204" charset="0"/>
              </a:rPr>
              <a:t>任务二：供应链成本管理基础理论</a:t>
            </a:r>
            <a:endParaRPr lang="zh-CN" altLang="en-US" sz="2000" dirty="0" smtClean="0">
              <a:solidFill>
                <a:schemeClr val="bg1"/>
              </a:solidFill>
              <a:latin typeface="Calibri" panose="020F0502020204030204" charset="0"/>
            </a:endParaRPr>
          </a:p>
          <a:p>
            <a:pPr>
              <a:lnSpc>
                <a:spcPct val="150000"/>
              </a:lnSpc>
            </a:pPr>
            <a:r>
              <a:rPr lang="zh-CN" altLang="en-US" sz="2000" dirty="0" smtClean="0">
                <a:solidFill>
                  <a:schemeClr val="bg1"/>
                </a:solidFill>
                <a:latin typeface="Calibri" panose="020F0502020204030204" charset="0"/>
                <a:sym typeface="+mn-ea"/>
              </a:rPr>
              <a:t>任务三：</a:t>
            </a:r>
            <a:r>
              <a:rPr lang="zh-CN" altLang="en-US" sz="2000" dirty="0" smtClean="0">
                <a:solidFill>
                  <a:schemeClr val="bg1"/>
                </a:solidFill>
                <a:latin typeface="Calibri" panose="020F0502020204030204" charset="0"/>
              </a:rPr>
              <a:t>供应链成本管理方法</a:t>
            </a:r>
            <a:endParaRPr lang="zh-CN" altLang="en-US" sz="2000" dirty="0" smtClean="0">
              <a:solidFill>
                <a:schemeClr val="bg1"/>
              </a:solidFill>
              <a:latin typeface="Calibri" panose="020F0502020204030204" charset="0"/>
            </a:endParaRPr>
          </a:p>
          <a:p>
            <a:pPr>
              <a:lnSpc>
                <a:spcPct val="150000"/>
              </a:lnSpc>
            </a:pPr>
            <a:endParaRPr lang="zh-CN" altLang="en-US" sz="2400" dirty="0" smtClean="0">
              <a:solidFill>
                <a:schemeClr val="bg1"/>
              </a:solidFill>
              <a:latin typeface="Calibri" panose="020F050202020403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3" y="13335"/>
            <a:ext cx="577786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供应链成本管理的方法</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0" name="文本框 99"/>
          <p:cNvSpPr txBox="1"/>
          <p:nvPr/>
        </p:nvSpPr>
        <p:spPr>
          <a:xfrm>
            <a:off x="1615440" y="1649095"/>
            <a:ext cx="7995285" cy="3869690"/>
          </a:xfrm>
          <a:prstGeom prst="rect">
            <a:avLst/>
          </a:prstGeom>
          <a:noFill/>
          <a:ln w="38100">
            <a:solidFill>
              <a:schemeClr val="accent1"/>
            </a:solidFill>
            <a:prstDash val="lgDash"/>
          </a:ln>
        </p:spPr>
        <p:txBody>
          <a:bodyPr wrap="square">
            <a:noAutofit/>
          </a:bodyPr>
          <a:lstStyle/>
          <a:p>
            <a:pPr indent="0" fontAlgn="auto">
              <a:lnSpc>
                <a:spcPct val="150000"/>
              </a:lnSpc>
            </a:pPr>
            <a:r>
              <a:rPr lang="en-US" altLang="zh-CN" sz="2000" dirty="0">
                <a:latin typeface="Times New Roman" panose="02020603050405020304" pitchFamily="18" charset="0"/>
                <a:ea typeface="宋体" panose="02010600030101010101" pitchFamily="2" charset="-122"/>
              </a:rPr>
              <a:t>QR</a:t>
            </a:r>
            <a:r>
              <a:rPr lang="zh-CN" altLang="en-US" sz="2000" dirty="0">
                <a:latin typeface="Times New Roman" panose="02020603050405020304" pitchFamily="18" charset="0"/>
                <a:ea typeface="宋体" panose="02010600030101010101" pitchFamily="2" charset="-122"/>
              </a:rPr>
              <a:t>（</a:t>
            </a:r>
            <a:r>
              <a:rPr lang="en-US" altLang="zh-CN" sz="2000" dirty="0">
                <a:latin typeface="Times New Roman" panose="02020603050405020304" pitchFamily="18" charset="0"/>
                <a:ea typeface="宋体" panose="02010600030101010101" pitchFamily="2" charset="-122"/>
              </a:rPr>
              <a:t>Quick Response</a:t>
            </a:r>
            <a:r>
              <a:rPr lang="zh-CN" altLang="en-US" sz="2000" dirty="0">
                <a:latin typeface="Times New Roman" panose="02020603050405020304" pitchFamily="18" charset="0"/>
                <a:ea typeface="宋体" panose="02010600030101010101" pitchFamily="2" charset="-122"/>
              </a:rPr>
              <a:t>，快速响应），成本控制法是指通过在供应链管理中实施快速响应来达到降低供应链物流成本的方法。</a:t>
            </a:r>
            <a:r>
              <a:rPr lang="en-US" altLang="zh-CN" sz="2000" dirty="0">
                <a:latin typeface="Times New Roman" panose="02020603050405020304" pitchFamily="18" charset="0"/>
                <a:ea typeface="宋体" panose="02010600030101010101" pitchFamily="2" charset="-122"/>
              </a:rPr>
              <a:t>Q</a:t>
            </a:r>
            <a:r>
              <a:rPr lang="zh-CN" altLang="en-US" sz="2000" dirty="0">
                <a:latin typeface="Times New Roman" panose="02020603050405020304" pitchFamily="18" charset="0"/>
                <a:ea typeface="宋体" panose="02010600030101010101" pitchFamily="2" charset="-122"/>
              </a:rPr>
              <a:t>具体是指在供应链中，为了实现共同的目标，零售商和制造商建立战略伙伴关系，利用</a:t>
            </a:r>
            <a:r>
              <a:rPr lang="en-US" altLang="zh-CN" sz="2000" dirty="0">
                <a:latin typeface="Times New Roman" panose="02020603050405020304" pitchFamily="18" charset="0"/>
                <a:ea typeface="宋体" panose="02010600030101010101" pitchFamily="2" charset="-122"/>
              </a:rPr>
              <a:t>EDI</a:t>
            </a:r>
            <a:r>
              <a:rPr lang="zh-CN" altLang="en-US" sz="2000" dirty="0">
                <a:latin typeface="Times New Roman" panose="02020603050405020304" pitchFamily="18" charset="0"/>
                <a:ea typeface="宋体" panose="02010600030101010101" pitchFamily="2" charset="-122"/>
              </a:rPr>
              <a:t>等信息技术，进行销售时点的信息交换以及订货补充等其他经营信息的交换，用多频度、小数量的配送方式连续补充商品，以实现缩短交货周期、减少库存、降低物流成本、提高客户服务水平和企业竞争力的供应链管理方法。</a:t>
            </a:r>
            <a:endParaRPr lang="zh-CN" altLang="en-US" sz="2000" b="0" dirty="0">
              <a:latin typeface="Calibri" panose="020F0502020204030204" charset="0"/>
              <a:ea typeface="宋体" panose="02010600030101010101" pitchFamily="2" charset="-122"/>
            </a:endParaRPr>
          </a:p>
        </p:txBody>
      </p:sp>
      <p:sp>
        <p:nvSpPr>
          <p:cNvPr id="9" name="矩形 8"/>
          <p:cNvSpPr/>
          <p:nvPr/>
        </p:nvSpPr>
        <p:spPr>
          <a:xfrm>
            <a:off x="1077721" y="939165"/>
            <a:ext cx="315823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a:t>
            </a:r>
            <a:r>
              <a:rPr lang="en-US" altLang="zh-CN" sz="2800" b="1" dirty="0">
                <a:solidFill>
                  <a:schemeClr val="accent1">
                    <a:lumMod val="50000"/>
                  </a:schemeClr>
                </a:solidFill>
                <a:effectLst>
                  <a:outerShdw blurRad="38100" dist="25400" dir="5400000" algn="ctr" rotWithShape="0">
                    <a:srgbClr val="6E747A">
                      <a:alpha val="43000"/>
                    </a:srgbClr>
                  </a:outerShdw>
                </a:effectLst>
              </a:rPr>
              <a:t>QR</a:t>
            </a:r>
            <a:r>
              <a:rPr lang="zh-CN" altLang="en-US" sz="2800" b="1" dirty="0">
                <a:solidFill>
                  <a:schemeClr val="accent1">
                    <a:lumMod val="50000"/>
                  </a:schemeClr>
                </a:solidFill>
                <a:effectLst>
                  <a:outerShdw blurRad="38100" dist="25400" dir="5400000" algn="ctr" rotWithShape="0">
                    <a:srgbClr val="6E747A">
                      <a:alpha val="43000"/>
                    </a:srgbClr>
                  </a:outerShdw>
                </a:effectLst>
              </a:rPr>
              <a:t>成本控制法</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descr="7b0a202020202262756c6c6574223a20227b5c2263617465676f727949645c223a31303030362c5c2274656d706c61746549645c223a32303233313438387d220a7d0a"/>
          <p:cNvSpPr txBox="1"/>
          <p:nvPr/>
        </p:nvSpPr>
        <p:spPr>
          <a:xfrm>
            <a:off x="857885" y="1650365"/>
            <a:ext cx="10475595" cy="2308324"/>
          </a:xfrm>
          <a:prstGeom prst="rect">
            <a:avLst/>
          </a:prstGeom>
          <a:noFill/>
          <a:ln w="9525">
            <a:noFill/>
          </a:ln>
        </p:spPr>
        <p:txBody>
          <a:bodyPr wrap="square">
            <a:spAutoFit/>
          </a:bodyPr>
          <a:lstStyle/>
          <a:p>
            <a:pPr indent="0" fontAlgn="auto">
              <a:lnSpc>
                <a:spcPct val="150000"/>
              </a:lnSpc>
            </a:pPr>
            <a:r>
              <a:rPr lang="zh-CN" altLang="en-US" sz="2400" b="1" dirty="0">
                <a:latin typeface="华文新魏" panose="02010800040101010101" pitchFamily="2" charset="-122"/>
                <a:ea typeface="华文新魏" panose="02010800040101010101" pitchFamily="2" charset="-122"/>
                <a:sym typeface="+mn-ea"/>
              </a:rPr>
              <a:t>效率型顾客响应（</a:t>
            </a:r>
            <a:r>
              <a:rPr lang="en-US" altLang="zh-CN" sz="2400" b="1" dirty="0">
                <a:latin typeface="华文新魏" panose="02010800040101010101" pitchFamily="2" charset="-122"/>
                <a:ea typeface="华文新魏" panose="02010800040101010101" pitchFamily="2" charset="-122"/>
                <a:sym typeface="+mn-ea"/>
              </a:rPr>
              <a:t>Efficient Consumer Response</a:t>
            </a:r>
            <a:r>
              <a:rPr lang="zh-CN" altLang="en-US" sz="2400" b="1" dirty="0">
                <a:latin typeface="华文新魏" panose="02010800040101010101" pitchFamily="2" charset="-122"/>
                <a:ea typeface="华文新魏" panose="02010800040101010101" pitchFamily="2" charset="-122"/>
                <a:sym typeface="+mn-ea"/>
              </a:rPr>
              <a:t>，</a:t>
            </a:r>
            <a:r>
              <a:rPr lang="en-US" altLang="zh-CN" sz="2400" b="1" dirty="0">
                <a:latin typeface="华文新魏" panose="02010800040101010101" pitchFamily="2" charset="-122"/>
                <a:ea typeface="华文新魏" panose="02010800040101010101" pitchFamily="2" charset="-122"/>
                <a:sym typeface="+mn-ea"/>
              </a:rPr>
              <a:t>ECR</a:t>
            </a:r>
            <a:r>
              <a:rPr lang="zh-CN" altLang="en-US" sz="2400" b="1" dirty="0">
                <a:latin typeface="华文新魏" panose="02010800040101010101" pitchFamily="2" charset="-122"/>
                <a:ea typeface="华文新魏" panose="02010800040101010101" pitchFamily="2" charset="-122"/>
                <a:sym typeface="+mn-ea"/>
              </a:rPr>
              <a:t>）是</a:t>
            </a:r>
            <a:r>
              <a:rPr lang="en-US" altLang="zh-CN" sz="2400" b="1" dirty="0">
                <a:latin typeface="华文新魏" panose="02010800040101010101" pitchFamily="2" charset="-122"/>
                <a:ea typeface="华文新魏" panose="02010800040101010101" pitchFamily="2" charset="-122"/>
                <a:sym typeface="+mn-ea"/>
              </a:rPr>
              <a:t>1993</a:t>
            </a:r>
            <a:r>
              <a:rPr lang="zh-CN" altLang="en-US" sz="2400" b="1" dirty="0">
                <a:latin typeface="华文新魏" panose="02010800040101010101" pitchFamily="2" charset="-122"/>
                <a:ea typeface="华文新魏" panose="02010800040101010101" pitchFamily="2" charset="-122"/>
                <a:sym typeface="+mn-ea"/>
              </a:rPr>
              <a:t>年年初由美国食品行业发起的，由一些制造商、经纪人，批发商和零售商组成有共同目标的联合业务小组，其目标是通过降低和消除供应链上的无渭浪费来提高消费品价值，以达到控制供应链物流成本的目的。</a:t>
            </a:r>
            <a:endParaRPr lang="zh-CN" altLang="en-US" sz="2400" b="0" dirty="0">
              <a:latin typeface="华文新魏" panose="02010800040101010101" pitchFamily="2" charset="-122"/>
              <a:ea typeface="华文新魏" panose="02010800040101010101" pitchFamily="2" charset="-122"/>
              <a:sym typeface="+mn-ea"/>
            </a:endParaRPr>
          </a:p>
        </p:txBody>
      </p:sp>
      <p:sp>
        <p:nvSpPr>
          <p:cNvPr id="9" name="矩形 8"/>
          <p:cNvSpPr/>
          <p:nvPr/>
        </p:nvSpPr>
        <p:spPr>
          <a:xfrm>
            <a:off x="1236940" y="913765"/>
            <a:ext cx="3271601"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a:t>
            </a:r>
            <a:r>
              <a:rPr lang="en-US" altLang="zh-CN" sz="2800" b="1" dirty="0">
                <a:solidFill>
                  <a:schemeClr val="accent1">
                    <a:lumMod val="50000"/>
                  </a:schemeClr>
                </a:solidFill>
                <a:effectLst>
                  <a:outerShdw blurRad="38100" dist="25400" dir="5400000" algn="ctr" rotWithShape="0">
                    <a:srgbClr val="6E747A">
                      <a:alpha val="43000"/>
                    </a:srgbClr>
                  </a:outerShdw>
                </a:effectLst>
              </a:rPr>
              <a:t>ECR</a:t>
            </a:r>
            <a:r>
              <a:rPr lang="zh-CN" altLang="en-US" sz="2800" b="1" dirty="0">
                <a:solidFill>
                  <a:schemeClr val="accent1">
                    <a:lumMod val="50000"/>
                  </a:schemeClr>
                </a:solidFill>
                <a:effectLst>
                  <a:outerShdw blurRad="38100" dist="25400" dir="5400000" algn="ctr" rotWithShape="0">
                    <a:srgbClr val="6E747A">
                      <a:alpha val="43000"/>
                    </a:srgbClr>
                  </a:outerShdw>
                </a:effectLst>
              </a:rPr>
              <a:t>成本控制法</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6" name="燕尾形 5"/>
          <p:cNvSpPr/>
          <p:nvPr/>
        </p:nvSpPr>
        <p:spPr>
          <a:xfrm flipH="1">
            <a:off x="457833" y="13335"/>
            <a:ext cx="577786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供应链成本管理的方法</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7" name="矩形 2"/>
          <p:cNvSpPr/>
          <p:nvPr>
            <p:custDataLst>
              <p:tags r:id="rId1"/>
            </p:custDataLst>
          </p:nvPr>
        </p:nvSpPr>
        <p:spPr bwMode="auto">
          <a:xfrm>
            <a:off x="167322" y="4026457"/>
            <a:ext cx="11856720" cy="1699356"/>
          </a:xfrm>
          <a:prstGeom prst="rect">
            <a:avLst/>
          </a:prstGeom>
          <a:blipFill>
            <a:blip r:embed="rId2"/>
            <a:srcRect/>
            <a:stretch>
              <a:fillRect t="-176493" b="-174875"/>
            </a:stretch>
          </a:blip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solidFill>
                <a:schemeClr val="lt1"/>
              </a:solidFill>
              <a:sym typeface="+mn-lt"/>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01574" y="913765"/>
            <a:ext cx="5234125"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三、供应链库存管理技术与方法</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grpSp>
        <p:nvGrpSpPr>
          <p:cNvPr id="2" name="组合 1" descr="7b0a202020202274657874626f78223a20227b5c2263617465676f72795f69645c223a31303136322c5c2269645c223a32303334303532317d220a7d0a"/>
          <p:cNvGrpSpPr/>
          <p:nvPr/>
        </p:nvGrpSpPr>
        <p:grpSpPr>
          <a:xfrm>
            <a:off x="927100" y="1435735"/>
            <a:ext cx="10514965" cy="4406265"/>
            <a:chOff x="4830" y="2970"/>
            <a:chExt cx="9540" cy="4860"/>
          </a:xfrm>
        </p:grpSpPr>
        <p:pic>
          <p:nvPicPr>
            <p:cNvPr id="4" name="图片 3" descr="横板绿色小清新_复制"/>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30" y="2970"/>
              <a:ext cx="9540" cy="4860"/>
            </a:xfrm>
            <a:prstGeom prst="rect">
              <a:avLst/>
            </a:prstGeom>
          </p:spPr>
        </p:pic>
        <p:sp>
          <p:nvSpPr>
            <p:cNvPr id="6" name="文本框 5"/>
            <p:cNvSpPr txBox="1"/>
            <p:nvPr/>
          </p:nvSpPr>
          <p:spPr>
            <a:xfrm>
              <a:off x="5979" y="3901"/>
              <a:ext cx="6828" cy="210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latin typeface="华文新魏" panose="02010800040101010101" pitchFamily="2" charset="-122"/>
                  <a:ea typeface="华文新魏" panose="02010800040101010101" pitchFamily="2" charset="-122"/>
                </a:rPr>
                <a:t>1.</a:t>
              </a:r>
              <a:r>
                <a:rPr lang="zh-CN" altLang="en-US" sz="2000" b="1" dirty="0">
                  <a:latin typeface="华文新魏" panose="02010800040101010101" pitchFamily="2" charset="-122"/>
                  <a:ea typeface="华文新魏" panose="02010800040101010101" pitchFamily="2" charset="-122"/>
                </a:rPr>
                <a:t>供应商管理库存（</a:t>
              </a:r>
              <a:r>
                <a:rPr lang="en-US" altLang="zh-CN" sz="2000" b="1" dirty="0">
                  <a:latin typeface="华文新魏" panose="02010800040101010101" pitchFamily="2" charset="-122"/>
                  <a:ea typeface="华文新魏" panose="02010800040101010101" pitchFamily="2" charset="-122"/>
                </a:rPr>
                <a:t>Vendor Managed Inventory</a:t>
              </a:r>
              <a:r>
                <a:rPr lang="zh-CN" altLang="en-US" sz="2000" b="1" dirty="0">
                  <a:latin typeface="华文新魏" panose="02010800040101010101" pitchFamily="2" charset="-122"/>
                  <a:ea typeface="华文新魏" panose="02010800040101010101" pitchFamily="2" charset="-122"/>
                </a:rPr>
                <a:t>，</a:t>
              </a:r>
              <a:r>
                <a:rPr lang="en-US" altLang="zh-CN" sz="2000" b="1" dirty="0">
                  <a:latin typeface="华文新魏" panose="02010800040101010101" pitchFamily="2" charset="-122"/>
                  <a:ea typeface="华文新魏" panose="02010800040101010101" pitchFamily="2" charset="-122"/>
                </a:rPr>
                <a:t>VMI</a:t>
              </a:r>
              <a:r>
                <a:rPr lang="zh-CN" altLang="en-US" sz="2000" b="1" dirty="0" smtClean="0">
                  <a:latin typeface="华文新魏" panose="02010800040101010101" pitchFamily="2" charset="-122"/>
                  <a:ea typeface="华文新魏" panose="02010800040101010101" pitchFamily="2" charset="-122"/>
                </a:rPr>
                <a:t>）</a:t>
              </a:r>
              <a:endParaRPr lang="en-US" altLang="zh-CN" sz="2000" b="1" dirty="0" smtClean="0">
                <a:latin typeface="华文新魏" panose="02010800040101010101" pitchFamily="2" charset="-122"/>
                <a:ea typeface="华文新魏" panose="02010800040101010101" pitchFamily="2" charset="-122"/>
              </a:endParaRPr>
            </a:p>
            <a:p>
              <a:r>
                <a:rPr lang="en-US" altLang="zh-CN" sz="2000" b="1" dirty="0">
                  <a:latin typeface="华文新魏" panose="02010800040101010101" pitchFamily="2" charset="-122"/>
                  <a:ea typeface="华文新魏" panose="02010800040101010101" pitchFamily="2" charset="-122"/>
                </a:rPr>
                <a:t>VMI</a:t>
              </a:r>
              <a:r>
                <a:rPr lang="zh-CN" altLang="en-US" sz="2000" b="1" dirty="0">
                  <a:latin typeface="华文新魏" panose="02010800040101010101" pitchFamily="2" charset="-122"/>
                  <a:ea typeface="华文新魏" panose="02010800040101010101" pitchFamily="2" charset="-122"/>
                </a:rPr>
                <a:t>的关键措施主要体现在以下四个原则</a:t>
              </a:r>
              <a:r>
                <a:rPr lang="zh-CN" altLang="en-US" sz="2000" b="1" dirty="0" smtClean="0">
                  <a:latin typeface="华文新魏" panose="02010800040101010101" pitchFamily="2" charset="-122"/>
                  <a:ea typeface="华文新魏" panose="02010800040101010101" pitchFamily="2" charset="-122"/>
                </a:rPr>
                <a:t>中：合作精神；使</a:t>
              </a:r>
              <a:r>
                <a:rPr lang="zh-CN" altLang="en-US" sz="2000" b="1" dirty="0">
                  <a:latin typeface="华文新魏" panose="02010800040101010101" pitchFamily="2" charset="-122"/>
                  <a:ea typeface="华文新魏" panose="02010800040101010101" pitchFamily="2" charset="-122"/>
                </a:rPr>
                <a:t>双方成本</a:t>
              </a:r>
              <a:r>
                <a:rPr lang="zh-CN" altLang="en-US" sz="2000" b="1" dirty="0" smtClean="0">
                  <a:latin typeface="华文新魏" panose="02010800040101010101" pitchFamily="2" charset="-122"/>
                  <a:ea typeface="华文新魏" panose="02010800040101010101" pitchFamily="2" charset="-122"/>
                </a:rPr>
                <a:t>最小</a:t>
              </a:r>
              <a:r>
                <a:rPr lang="zh-CN" altLang="en-US" sz="2000" b="1" dirty="0">
                  <a:latin typeface="华文新魏" panose="02010800040101010101" pitchFamily="2" charset="-122"/>
                  <a:ea typeface="华文新魏" panose="02010800040101010101" pitchFamily="2" charset="-122"/>
                </a:rPr>
                <a:t>；</a:t>
              </a:r>
              <a:r>
                <a:rPr lang="zh-CN" altLang="en-US" sz="2000" b="1" dirty="0" smtClean="0">
                  <a:latin typeface="华文新魏" panose="02010800040101010101" pitchFamily="2" charset="-122"/>
                  <a:ea typeface="华文新魏" panose="02010800040101010101" pitchFamily="2" charset="-122"/>
                </a:rPr>
                <a:t>框架协议；连续</a:t>
              </a:r>
              <a:r>
                <a:rPr lang="zh-CN" altLang="en-US" sz="2000" b="1" dirty="0">
                  <a:latin typeface="华文新魏" panose="02010800040101010101" pitchFamily="2" charset="-122"/>
                  <a:ea typeface="华文新魏" panose="02010800040101010101" pitchFamily="2" charset="-122"/>
                </a:rPr>
                <a:t>改进原则，</a:t>
              </a:r>
              <a:endParaRPr lang="en-US" altLang="zh-CN" sz="2000" b="1" dirty="0" smtClean="0">
                <a:latin typeface="华文新魏" panose="02010800040101010101" pitchFamily="2" charset="-122"/>
                <a:ea typeface="华文新魏" panose="02010800040101010101" pitchFamily="2" charset="-122"/>
              </a:endParaRPr>
            </a:p>
            <a:p>
              <a:r>
                <a:rPr lang="en-US" altLang="zh-CN" sz="2000" b="1" dirty="0">
                  <a:latin typeface="华文新魏" panose="02010800040101010101" pitchFamily="2" charset="-122"/>
                  <a:ea typeface="华文新魏" panose="02010800040101010101" pitchFamily="2" charset="-122"/>
                </a:rPr>
                <a:t>2.</a:t>
              </a:r>
              <a:r>
                <a:rPr lang="zh-CN" altLang="en-US" sz="2000" b="1" dirty="0">
                  <a:latin typeface="华文新魏" panose="02010800040101010101" pitchFamily="2" charset="-122"/>
                  <a:ea typeface="华文新魏" panose="02010800040101010101" pitchFamily="2" charset="-122"/>
                </a:rPr>
                <a:t>联合库存管理（</a:t>
              </a:r>
              <a:r>
                <a:rPr lang="en-US" altLang="zh-CN" sz="2000" b="1" dirty="0">
                  <a:latin typeface="华文新魏" panose="02010800040101010101" pitchFamily="2" charset="-122"/>
                  <a:ea typeface="华文新魏" panose="02010800040101010101" pitchFamily="2" charset="-122"/>
                </a:rPr>
                <a:t>Jointly Managed </a:t>
              </a:r>
              <a:r>
                <a:rPr lang="en-US" altLang="zh-CN" sz="2000" b="1" dirty="0" err="1">
                  <a:latin typeface="华文新魏" panose="02010800040101010101" pitchFamily="2" charset="-122"/>
                  <a:ea typeface="华文新魏" panose="02010800040101010101" pitchFamily="2" charset="-122"/>
                </a:rPr>
                <a:t>Inventry</a:t>
              </a:r>
              <a:r>
                <a:rPr lang="zh-CN" altLang="en-US" sz="2000" b="1" dirty="0">
                  <a:latin typeface="华文新魏" panose="02010800040101010101" pitchFamily="2" charset="-122"/>
                  <a:ea typeface="华文新魏" panose="02010800040101010101" pitchFamily="2" charset="-122"/>
                </a:rPr>
                <a:t>，</a:t>
              </a:r>
              <a:r>
                <a:rPr lang="en-US" altLang="zh-CN" sz="2000" b="1" dirty="0">
                  <a:latin typeface="华文新魏" panose="02010800040101010101" pitchFamily="2" charset="-122"/>
                  <a:ea typeface="华文新魏" panose="02010800040101010101" pitchFamily="2" charset="-122"/>
                </a:rPr>
                <a:t>JM)</a:t>
              </a:r>
              <a:r>
                <a:rPr lang="zh-CN" altLang="en-US" sz="2000" b="1" dirty="0" smtClean="0">
                  <a:latin typeface="华文新魏" panose="02010800040101010101" pitchFamily="2" charset="-122"/>
                  <a:ea typeface="华文新魏" panose="02010800040101010101" pitchFamily="2" charset="-122"/>
                </a:rPr>
                <a:t>）</a:t>
              </a:r>
              <a:endParaRPr lang="en-US" altLang="zh-CN" sz="2000" b="1" dirty="0" smtClean="0">
                <a:latin typeface="华文新魏" panose="02010800040101010101" pitchFamily="2" charset="-122"/>
                <a:ea typeface="华文新魏" panose="02010800040101010101" pitchFamily="2" charset="-122"/>
              </a:endParaRPr>
            </a:p>
            <a:p>
              <a:r>
                <a:rPr lang="zh-CN" altLang="en-US" sz="2000" b="1" dirty="0" smtClean="0">
                  <a:latin typeface="华文新魏" panose="02010800040101010101" pitchFamily="2" charset="-122"/>
                  <a:ea typeface="华文新魏" panose="02010800040101010101" pitchFamily="2" charset="-122"/>
                </a:rPr>
                <a:t>强调</a:t>
              </a:r>
              <a:r>
                <a:rPr lang="zh-CN" altLang="en-US" sz="2000" b="1" dirty="0">
                  <a:latin typeface="华文新魏" panose="02010800040101010101" pitchFamily="2" charset="-122"/>
                  <a:ea typeface="华文新魏" panose="02010800040101010101" pitchFamily="2" charset="-122"/>
                </a:rPr>
                <a:t>双方同时参与，共同制订库存计划，使供应链过程中的每个库存管理者（供应商、制造商、分销商）都从相互之间的协调性考虑，供应链相邻的两个节点之间的库存管理者对需求的预期保持致，从而消除需求变异放大现象。</a:t>
              </a:r>
              <a:endParaRPr lang="zh-CN" altLang="en-US" sz="2000" b="1" dirty="0">
                <a:latin typeface="华文新魏" panose="02010800040101010101" pitchFamily="2" charset="-122"/>
                <a:ea typeface="华文新魏" panose="02010800040101010101" pitchFamily="2" charset="-122"/>
              </a:endParaRPr>
            </a:p>
          </p:txBody>
        </p:sp>
      </p:grpSp>
      <p:sp>
        <p:nvSpPr>
          <p:cNvPr id="7" name="燕尾形 6"/>
          <p:cNvSpPr/>
          <p:nvPr/>
        </p:nvSpPr>
        <p:spPr>
          <a:xfrm flipH="1">
            <a:off x="457833" y="13335"/>
            <a:ext cx="577786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供应链成本管理的方法</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endParaRPr lang="zh-CN" altLang="en-US" sz="4000" b="1">
              <a:solidFill>
                <a:schemeClr val="bg1"/>
              </a:solidFill>
              <a:effectLst>
                <a:outerShdw blurRad="38100" dist="19050" dir="2700000" algn="tl" rotWithShape="0">
                  <a:schemeClr val="dk1">
                    <a:alpha val="40000"/>
                  </a:schemeClr>
                </a:outerShdw>
              </a:effectLst>
            </a:endParaRP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smtClean="0">
                  <a:solidFill>
                    <a:prstClr val="black">
                      <a:lumMod val="85000"/>
                      <a:lumOff val="15000"/>
                    </a:prstClr>
                  </a:solidFill>
                  <a:latin typeface="微软雅黑" panose="020B0503020204020204" charset="-122"/>
                </a:rPr>
                <a:t>1．</a:t>
              </a: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能够</a:t>
              </a:r>
              <a:r>
                <a:rPr lang="zh-CN" altLang="en-US" sz="2000" kern="0" dirty="0">
                  <a:solidFill>
                    <a:prstClr val="black">
                      <a:lumMod val="85000"/>
                      <a:lumOff val="15000"/>
                    </a:prstClr>
                  </a:solidFill>
                  <a:latin typeface="微软雅黑" panose="020B0503020204020204" charset="-122"/>
                  <a:ea typeface="微软雅黑" panose="020B0503020204020204" charset="-122"/>
                </a:rPr>
                <a:t>指出供应链成本管理的方法</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smtClean="0">
                  <a:solidFill>
                    <a:prstClr val="black">
                      <a:lumMod val="85000"/>
                      <a:lumOff val="15000"/>
                    </a:prstClr>
                  </a:solidFill>
                  <a:latin typeface="微软雅黑" panose="020B0503020204020204" charset="-122"/>
                </a:rPr>
                <a:t>2．</a:t>
              </a: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能够</a:t>
              </a:r>
              <a:r>
                <a:rPr lang="zh-CN" altLang="en-US" sz="2000" kern="0" dirty="0">
                  <a:solidFill>
                    <a:prstClr val="black">
                      <a:lumMod val="85000"/>
                      <a:lumOff val="15000"/>
                    </a:prstClr>
                  </a:solidFill>
                  <a:latin typeface="微软雅黑" panose="020B0503020204020204" charset="-122"/>
                  <a:ea typeface="微软雅黑" panose="020B0503020204020204" charset="-122"/>
                </a:rPr>
                <a:t>从整体把握供应链成本管理的过程</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smtClean="0">
                  <a:solidFill>
                    <a:prstClr val="black">
                      <a:lumMod val="85000"/>
                      <a:lumOff val="15000"/>
                    </a:prstClr>
                  </a:solidFill>
                  <a:latin typeface="微软雅黑" panose="020B0503020204020204" charset="-122"/>
                </a:rPr>
                <a:t>3．</a:t>
              </a: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能够</a:t>
              </a:r>
              <a:r>
                <a:rPr lang="zh-CN" altLang="en-US" sz="2000" kern="0" dirty="0">
                  <a:solidFill>
                    <a:prstClr val="black">
                      <a:lumMod val="85000"/>
                      <a:lumOff val="15000"/>
                    </a:prstClr>
                  </a:solidFill>
                  <a:latin typeface="微软雅黑" panose="020B0503020204020204" charset="-122"/>
                  <a:ea typeface="微软雅黑" panose="020B0503020204020204" charset="-122"/>
                </a:rPr>
                <a:t>把握供应链成本管理的主要环节</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smtClean="0">
                  <a:solidFill>
                    <a:prstClr val="black">
                      <a:lumMod val="85000"/>
                      <a:lumOff val="15000"/>
                    </a:prstClr>
                  </a:solidFill>
                  <a:latin typeface="微软雅黑" panose="020B0503020204020204" charset="-122"/>
                </a:rPr>
                <a:t>4．</a:t>
              </a: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能够</a:t>
              </a:r>
              <a:r>
                <a:rPr lang="zh-CN" altLang="en-US" sz="2000" kern="0" dirty="0">
                  <a:solidFill>
                    <a:prstClr val="black">
                      <a:lumMod val="85000"/>
                      <a:lumOff val="15000"/>
                    </a:prstClr>
                  </a:solidFill>
                  <a:latin typeface="微软雅黑" panose="020B0503020204020204" charset="-122"/>
                  <a:ea typeface="微软雅黑" panose="020B0503020204020204" charset="-122"/>
                </a:rPr>
                <a:t>理解供应链成本管理方案</a:t>
              </a:r>
              <a:r>
                <a:rPr sz="2000" kern="0" dirty="0" smtClean="0">
                  <a:solidFill>
                    <a:prstClr val="black">
                      <a:lumMod val="85000"/>
                      <a:lumOff val="15000"/>
                    </a:prstClr>
                  </a:solidFill>
                  <a:latin typeface="微软雅黑" panose="020B0503020204020204" charset="-122"/>
                </a:rPr>
                <a:t>。</a:t>
              </a:r>
              <a:endParaRPr lang="zh-CN" altLang="en-US" sz="2000" kern="0" dirty="0">
                <a:solidFill>
                  <a:prstClr val="black">
                    <a:lumMod val="85000"/>
                    <a:lumOff val="15000"/>
                  </a:prstClr>
                </a:solidFill>
                <a:latin typeface="微软雅黑" panose="020B0503020204020204" charset="-122"/>
              </a:endParaRP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endParaRPr lang="zh-CN" altLang="en-US" sz="2000" b="1" dirty="0">
                <a:solidFill>
                  <a:schemeClr val="dk1"/>
                </a:solidFill>
                <a:latin typeface="微软雅黑" panose="020B0503020204020204" charset="-122"/>
                <a:ea typeface="微软雅黑" panose="020B0503020204020204" charset="-122"/>
              </a:endParaRP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9874" y="3456544"/>
              <a:ext cx="1627079" cy="27783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smtClean="0">
                  <a:solidFill>
                    <a:schemeClr val="tx1">
                      <a:lumMod val="85000"/>
                      <a:lumOff val="15000"/>
                    </a:schemeClr>
                  </a:solidFill>
                  <a:latin typeface="微软雅黑" panose="020B0503020204020204" charset="-122"/>
                </a:rPr>
                <a:t>1．</a:t>
              </a:r>
              <a:r>
                <a:rPr lang="zh-CN" altLang="en-US" sz="2000" kern="0" dirty="0" smtClean="0">
                  <a:solidFill>
                    <a:schemeClr val="tx1">
                      <a:lumMod val="85000"/>
                      <a:lumOff val="15000"/>
                    </a:schemeClr>
                  </a:solidFill>
                  <a:latin typeface="微软雅黑" panose="020B0503020204020204" charset="-122"/>
                  <a:ea typeface="微软雅黑" panose="020B0503020204020204" charset="-122"/>
                </a:rPr>
                <a:t>理解</a:t>
              </a:r>
              <a:r>
                <a:rPr lang="zh-CN" altLang="en-US" sz="2000" kern="0" dirty="0">
                  <a:solidFill>
                    <a:schemeClr val="tx1">
                      <a:lumMod val="85000"/>
                      <a:lumOff val="15000"/>
                    </a:schemeClr>
                  </a:solidFill>
                  <a:latin typeface="微软雅黑" panose="020B0503020204020204" charset="-122"/>
                  <a:ea typeface="微软雅黑" panose="020B0503020204020204" charset="-122"/>
                </a:rPr>
                <a:t>供应链成本管理的概念</a:t>
              </a:r>
              <a:r>
                <a:rPr sz="2000" kern="0" dirty="0" smtClean="0">
                  <a:solidFill>
                    <a:schemeClr val="tx1">
                      <a:lumMod val="85000"/>
                      <a:lumOff val="15000"/>
                    </a:schemeClr>
                  </a:solidFill>
                  <a:latin typeface="微软雅黑" panose="020B0503020204020204" charset="-122"/>
                </a:rPr>
                <a:t>；</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sz="2000" kern="0" dirty="0" smtClean="0">
                  <a:solidFill>
                    <a:schemeClr val="tx1">
                      <a:lumMod val="85000"/>
                      <a:lumOff val="15000"/>
                    </a:schemeClr>
                  </a:solidFill>
                  <a:latin typeface="微软雅黑" panose="020B0503020204020204" charset="-122"/>
                </a:rPr>
                <a:t>2．</a:t>
              </a:r>
              <a:r>
                <a:rPr lang="zh-CN" altLang="en-US" sz="2000" kern="0" dirty="0" smtClean="0">
                  <a:solidFill>
                    <a:schemeClr val="tx1">
                      <a:lumMod val="85000"/>
                      <a:lumOff val="15000"/>
                    </a:schemeClr>
                  </a:solidFill>
                  <a:latin typeface="微软雅黑" panose="020B0503020204020204" charset="-122"/>
                  <a:ea typeface="微软雅黑" panose="020B0503020204020204" charset="-122"/>
                </a:rPr>
                <a:t>熟悉</a:t>
              </a:r>
              <a:r>
                <a:rPr lang="zh-CN" altLang="en-US" sz="2000" kern="0" dirty="0">
                  <a:solidFill>
                    <a:schemeClr val="tx1">
                      <a:lumMod val="85000"/>
                      <a:lumOff val="15000"/>
                    </a:schemeClr>
                  </a:solidFill>
                  <a:latin typeface="微软雅黑" panose="020B0503020204020204" charset="-122"/>
                  <a:ea typeface="微软雅黑" panose="020B0503020204020204" charset="-122"/>
                </a:rPr>
                <a:t>供应链成本管理的主要内容</a:t>
              </a:r>
              <a:r>
                <a:rPr sz="2000" kern="0" dirty="0" smtClean="0">
                  <a:solidFill>
                    <a:schemeClr val="tx1">
                      <a:lumMod val="85000"/>
                      <a:lumOff val="15000"/>
                    </a:schemeClr>
                  </a:solidFill>
                  <a:latin typeface="微软雅黑" panose="020B0503020204020204" charset="-122"/>
                </a:rPr>
                <a:t>；</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sz="2000" kern="0" dirty="0" smtClean="0">
                  <a:solidFill>
                    <a:schemeClr val="tx1">
                      <a:lumMod val="85000"/>
                      <a:lumOff val="15000"/>
                    </a:schemeClr>
                  </a:solidFill>
                  <a:latin typeface="微软雅黑" panose="020B0503020204020204" charset="-122"/>
                </a:rPr>
                <a:t>3．</a:t>
              </a:r>
              <a:r>
                <a:rPr lang="zh-CN" altLang="en-US" sz="2000" kern="0" dirty="0" smtClean="0">
                  <a:solidFill>
                    <a:schemeClr val="tx1">
                      <a:lumMod val="85000"/>
                      <a:lumOff val="15000"/>
                    </a:schemeClr>
                  </a:solidFill>
                  <a:latin typeface="微软雅黑" panose="020B0503020204020204" charset="-122"/>
                  <a:ea typeface="微软雅黑" panose="020B0503020204020204" charset="-122"/>
                </a:rPr>
                <a:t>掌握</a:t>
              </a:r>
              <a:r>
                <a:rPr lang="zh-CN" altLang="en-US" sz="2000" kern="0" dirty="0">
                  <a:solidFill>
                    <a:schemeClr val="tx1">
                      <a:lumMod val="85000"/>
                      <a:lumOff val="15000"/>
                    </a:schemeClr>
                  </a:solidFill>
                  <a:latin typeface="微软雅黑" panose="020B0503020204020204" charset="-122"/>
                  <a:ea typeface="微软雅黑" panose="020B0503020204020204" charset="-122"/>
                </a:rPr>
                <a:t>供应链成本管理的方法与措施</a:t>
              </a:r>
              <a:r>
                <a:rPr sz="2000" kern="0" dirty="0" smtClean="0">
                  <a:solidFill>
                    <a:schemeClr val="tx1">
                      <a:lumMod val="85000"/>
                      <a:lumOff val="15000"/>
                    </a:schemeClr>
                  </a:solidFill>
                  <a:latin typeface="微软雅黑" panose="020B0503020204020204" charset="-122"/>
                </a:rPr>
                <a:t>；</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sz="2000" kern="0" dirty="0" smtClean="0">
                  <a:solidFill>
                    <a:schemeClr val="tx1">
                      <a:lumMod val="85000"/>
                      <a:lumOff val="15000"/>
                    </a:schemeClr>
                  </a:solidFill>
                  <a:latin typeface="微软雅黑" panose="020B0503020204020204" charset="-122"/>
                </a:rPr>
                <a:t>4．</a:t>
              </a:r>
              <a:r>
                <a:rPr lang="zh-CN" altLang="en-US" sz="2000" kern="0" dirty="0" smtClean="0">
                  <a:solidFill>
                    <a:schemeClr val="tx1">
                      <a:lumMod val="85000"/>
                      <a:lumOff val="15000"/>
                    </a:schemeClr>
                  </a:solidFill>
                  <a:latin typeface="微软雅黑" panose="020B0503020204020204" charset="-122"/>
                  <a:ea typeface="微软雅黑" panose="020B0503020204020204" charset="-122"/>
                </a:rPr>
                <a:t>熟悉</a:t>
              </a:r>
              <a:r>
                <a:rPr lang="zh-CN" altLang="en-US" sz="2000" kern="0" dirty="0">
                  <a:solidFill>
                    <a:schemeClr val="tx1">
                      <a:lumMod val="85000"/>
                      <a:lumOff val="15000"/>
                    </a:schemeClr>
                  </a:solidFill>
                  <a:latin typeface="微软雅黑" panose="020B0503020204020204" charset="-122"/>
                  <a:ea typeface="微软雅黑" panose="020B0503020204020204" charset="-122"/>
                </a:rPr>
                <a:t>供应链成本管理的基础理论</a:t>
              </a:r>
              <a:r>
                <a:rPr sz="2000" kern="0" dirty="0" smtClean="0">
                  <a:solidFill>
                    <a:schemeClr val="tx1">
                      <a:lumMod val="85000"/>
                      <a:lumOff val="15000"/>
                    </a:schemeClr>
                  </a:solidFill>
                  <a:latin typeface="微软雅黑" panose="020B0503020204020204" charset="-122"/>
                </a:rPr>
                <a:t>。</a:t>
              </a:r>
              <a:endParaRPr sz="2000" kern="0" dirty="0">
                <a:solidFill>
                  <a:schemeClr val="tx1">
                    <a:lumMod val="85000"/>
                    <a:lumOff val="15000"/>
                  </a:schemeClr>
                </a:solidFill>
                <a:latin typeface="微软雅黑" panose="020B0503020204020204" charset="-122"/>
              </a:endParaRP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endParaRPr lang="zh-CN" altLang="en-US" sz="2000" b="1" dirty="0">
                <a:solidFill>
                  <a:schemeClr val="tx1"/>
                </a:solidFill>
                <a:latin typeface="微软雅黑" panose="020B0503020204020204" charset="-122"/>
                <a:ea typeface="微软雅黑" panose="020B0503020204020204" charset="-122"/>
              </a:endParaRP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smtClean="0">
                  <a:solidFill>
                    <a:prstClr val="black">
                      <a:lumMod val="85000"/>
                      <a:lumOff val="15000"/>
                    </a:prstClr>
                  </a:solidFill>
                  <a:latin typeface="微软雅黑" panose="020B0503020204020204" charset="-122"/>
                </a:rPr>
                <a:t>1．</a:t>
              </a: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培养</a:t>
              </a:r>
              <a:r>
                <a:rPr lang="zh-CN" altLang="en-US" sz="2000" kern="0" dirty="0">
                  <a:solidFill>
                    <a:prstClr val="black">
                      <a:lumMod val="85000"/>
                      <a:lumOff val="15000"/>
                    </a:prstClr>
                  </a:solidFill>
                  <a:latin typeface="微软雅黑" panose="020B0503020204020204" charset="-122"/>
                  <a:ea typeface="微软雅黑" panose="020B0503020204020204" charset="-122"/>
                </a:rPr>
                <a:t>专业扎实的工作能力</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smtClean="0">
                  <a:solidFill>
                    <a:prstClr val="black">
                      <a:lumMod val="85000"/>
                      <a:lumOff val="15000"/>
                    </a:prstClr>
                  </a:solidFill>
                  <a:latin typeface="微软雅黑" panose="020B0503020204020204" charset="-122"/>
                </a:rPr>
                <a:t>2．</a:t>
              </a: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培养</a:t>
              </a:r>
              <a:r>
                <a:rPr lang="zh-CN" altLang="en-US" sz="2000" kern="0" dirty="0">
                  <a:solidFill>
                    <a:prstClr val="black">
                      <a:lumMod val="85000"/>
                      <a:lumOff val="15000"/>
                    </a:prstClr>
                  </a:solidFill>
                  <a:latin typeface="微软雅黑" panose="020B0503020204020204" charset="-122"/>
                  <a:ea typeface="微软雅黑" panose="020B0503020204020204" charset="-122"/>
                </a:rPr>
                <a:t>一丝不苟的工作作风</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smtClean="0">
                  <a:solidFill>
                    <a:prstClr val="black">
                      <a:lumMod val="85000"/>
                      <a:lumOff val="15000"/>
                    </a:prstClr>
                  </a:solidFill>
                  <a:latin typeface="微软雅黑" panose="020B0503020204020204" charset="-122"/>
                </a:rPr>
                <a:t>3．</a:t>
              </a: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树立</a:t>
              </a:r>
              <a:r>
                <a:rPr lang="zh-CN" altLang="en-US" sz="2000" kern="0" dirty="0">
                  <a:solidFill>
                    <a:prstClr val="black">
                      <a:lumMod val="85000"/>
                      <a:lumOff val="15000"/>
                    </a:prstClr>
                  </a:solidFill>
                  <a:latin typeface="微软雅黑" panose="020B0503020204020204" charset="-122"/>
                  <a:ea typeface="微软雅黑" panose="020B0503020204020204" charset="-122"/>
                </a:rPr>
                <a:t>完整的大局观意识</a:t>
              </a:r>
              <a:r>
                <a:rPr sz="2000" kern="0" dirty="0" smtClean="0">
                  <a:solidFill>
                    <a:prstClr val="black">
                      <a:lumMod val="85000"/>
                      <a:lumOff val="15000"/>
                    </a:prstClr>
                  </a:solidFill>
                  <a:latin typeface="微软雅黑" panose="020B0503020204020204" charset="-122"/>
                </a:rPr>
                <a:t>；</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smtClean="0">
                  <a:solidFill>
                    <a:prstClr val="black">
                      <a:lumMod val="85000"/>
                      <a:lumOff val="15000"/>
                    </a:prstClr>
                  </a:solidFill>
                  <a:latin typeface="微软雅黑" panose="020B0503020204020204" charset="-122"/>
                </a:rPr>
                <a:t>4．</a:t>
              </a: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培养</a:t>
              </a:r>
              <a:r>
                <a:rPr lang="zh-CN" altLang="en-US" sz="2000" kern="0" dirty="0">
                  <a:solidFill>
                    <a:prstClr val="black">
                      <a:lumMod val="85000"/>
                      <a:lumOff val="15000"/>
                    </a:prstClr>
                  </a:solidFill>
                  <a:latin typeface="微软雅黑" panose="020B0503020204020204" charset="-122"/>
                  <a:ea typeface="微软雅黑" panose="020B0503020204020204" charset="-122"/>
                </a:rPr>
                <a:t>正确的价值观和</a:t>
              </a:r>
              <a:r>
                <a:rPr lang="zh-CN" altLang="en-US" sz="2000" kern="0" dirty="0" smtClean="0">
                  <a:solidFill>
                    <a:prstClr val="black">
                      <a:lumMod val="85000"/>
                      <a:lumOff val="15000"/>
                    </a:prstClr>
                  </a:solidFill>
                  <a:latin typeface="微软雅黑" panose="020B0503020204020204" charset="-122"/>
                  <a:ea typeface="微软雅黑" panose="020B0503020204020204" charset="-122"/>
                </a:rPr>
                <a:t>世界观。</a:t>
              </a:r>
              <a:endParaRPr sz="2000" kern="0" dirty="0">
                <a:solidFill>
                  <a:prstClr val="black">
                    <a:lumMod val="85000"/>
                    <a:lumOff val="15000"/>
                  </a:prstClr>
                </a:solidFill>
                <a:latin typeface="微软雅黑" panose="020B0503020204020204" charset="-122"/>
                <a:ea typeface="微软雅黑" panose="020B0503020204020204" charset="-122"/>
              </a:endParaRP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endParaRPr lang="zh-CN" altLang="en-US" sz="2000" b="1" dirty="0">
                <a:solidFill>
                  <a:schemeClr val="dk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533900" y="2644775"/>
            <a:ext cx="7509510" cy="3046988"/>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供应链成本管理概述</a:t>
            </a:r>
            <a:endPar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25018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a:r>
              <a:rPr lang="zh-CN" altLang="en-US" sz="3600" kern="0" dirty="0">
                <a:solidFill>
                  <a:schemeClr val="tx1"/>
                </a:solidFill>
                <a:effectLst>
                  <a:outerShdw blurRad="38100" dist="19050" dir="2700000" algn="tl" rotWithShape="0">
                    <a:schemeClr val="dk1">
                      <a:alpha val="40000"/>
                    </a:schemeClr>
                  </a:outerShdw>
                </a:effectLst>
                <a:latin typeface="+mn-ea"/>
              </a:rPr>
              <a:t>供应链</a:t>
            </a:r>
            <a:r>
              <a:rPr lang="zh-CN" altLang="en-US" sz="3600" kern="0" dirty="0" smtClean="0">
                <a:solidFill>
                  <a:schemeClr val="tx1"/>
                </a:solidFill>
                <a:effectLst>
                  <a:outerShdw blurRad="38100" dist="19050" dir="2700000" algn="tl" rotWithShape="0">
                    <a:schemeClr val="dk1">
                      <a:alpha val="40000"/>
                    </a:schemeClr>
                  </a:outerShdw>
                </a:effectLst>
                <a:latin typeface="+mn-ea"/>
              </a:rPr>
              <a:t>成本管理</a:t>
            </a:r>
            <a:r>
              <a:rPr lang="zh-CN" altLang="en-US" sz="3600" kern="0" dirty="0">
                <a:solidFill>
                  <a:schemeClr val="tx1"/>
                </a:solidFill>
                <a:effectLst>
                  <a:outerShdw blurRad="38100" dist="19050" dir="2700000" algn="tl" rotWithShape="0">
                    <a:schemeClr val="dk1">
                      <a:alpha val="40000"/>
                    </a:schemeClr>
                  </a:outerShdw>
                </a:effectLst>
                <a:latin typeface="+mn-ea"/>
              </a:rPr>
              <a:t>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204242" y="929640"/>
            <a:ext cx="5234125"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链成本管理的基本理论</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3" name="矩形 2"/>
          <p:cNvSpPr/>
          <p:nvPr/>
        </p:nvSpPr>
        <p:spPr>
          <a:xfrm>
            <a:off x="1270000" y="1936750"/>
            <a:ext cx="2565400" cy="520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供应链成本管理的概念</a:t>
            </a:r>
            <a:endParaRPr lang="zh-CN" altLang="en-US" dirty="0"/>
          </a:p>
        </p:txBody>
      </p:sp>
      <p:sp>
        <p:nvSpPr>
          <p:cNvPr id="7" name="矩形 6"/>
          <p:cNvSpPr/>
          <p:nvPr/>
        </p:nvSpPr>
        <p:spPr>
          <a:xfrm>
            <a:off x="1270000" y="3098800"/>
            <a:ext cx="2565400" cy="520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供应链成本管理的目的</a:t>
            </a:r>
            <a:endParaRPr lang="zh-CN" altLang="en-US" dirty="0"/>
          </a:p>
        </p:txBody>
      </p:sp>
      <p:sp>
        <p:nvSpPr>
          <p:cNvPr id="8" name="矩形 7"/>
          <p:cNvSpPr/>
          <p:nvPr/>
        </p:nvSpPr>
        <p:spPr>
          <a:xfrm>
            <a:off x="1270000" y="4267200"/>
            <a:ext cx="2565400" cy="520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供应链成本管理的方法</a:t>
            </a:r>
            <a:endParaRPr lang="zh-CN" altLang="en-US" dirty="0"/>
          </a:p>
        </p:txBody>
      </p:sp>
      <p:sp>
        <p:nvSpPr>
          <p:cNvPr id="9" name="矩形 8"/>
          <p:cNvSpPr/>
          <p:nvPr/>
        </p:nvSpPr>
        <p:spPr>
          <a:xfrm>
            <a:off x="4813300" y="3098800"/>
            <a:ext cx="2565400" cy="5207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供应链成本管理的内容</a:t>
            </a:r>
            <a:endParaRPr lang="zh-CN" altLang="en-US" dirty="0"/>
          </a:p>
        </p:txBody>
      </p:sp>
      <p:cxnSp>
        <p:nvCxnSpPr>
          <p:cNvPr id="15" name="直接箭头连接符 14"/>
          <p:cNvCxnSpPr>
            <a:stCxn id="9" idx="3"/>
          </p:cNvCxnSpPr>
          <p:nvPr/>
        </p:nvCxnSpPr>
        <p:spPr>
          <a:xfrm>
            <a:off x="7378700" y="3359150"/>
            <a:ext cx="838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216900" y="1987550"/>
            <a:ext cx="3048000" cy="27432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t>1.</a:t>
            </a:r>
            <a:r>
              <a:rPr lang="zh-CN" altLang="en-US" sz="2000" dirty="0" smtClean="0"/>
              <a:t>供应链成本核算</a:t>
            </a:r>
            <a:endParaRPr lang="en-US" altLang="zh-CN" sz="2000" dirty="0" smtClean="0"/>
          </a:p>
          <a:p>
            <a:pPr algn="ctr"/>
            <a:r>
              <a:rPr lang="en-US" altLang="zh-CN" sz="2000" dirty="0" smtClean="0"/>
              <a:t>2.</a:t>
            </a:r>
            <a:r>
              <a:rPr lang="zh-CN" altLang="en-US" sz="2000" dirty="0" smtClean="0"/>
              <a:t>供应链成本预测</a:t>
            </a:r>
            <a:endParaRPr lang="en-US" altLang="zh-CN" sz="2000" dirty="0" smtClean="0"/>
          </a:p>
          <a:p>
            <a:pPr algn="ctr"/>
            <a:r>
              <a:rPr lang="en-US" altLang="zh-CN" sz="2000" dirty="0" smtClean="0"/>
              <a:t>3.</a:t>
            </a:r>
            <a:r>
              <a:rPr lang="zh-CN" altLang="en-US" sz="2000" dirty="0" smtClean="0"/>
              <a:t>供应链成本决策</a:t>
            </a:r>
            <a:endParaRPr lang="en-US" altLang="zh-CN" sz="2000" dirty="0" smtClean="0"/>
          </a:p>
          <a:p>
            <a:pPr algn="ctr"/>
            <a:r>
              <a:rPr lang="en-US" altLang="zh-CN" sz="2000" dirty="0" smtClean="0"/>
              <a:t>4.</a:t>
            </a:r>
            <a:r>
              <a:rPr lang="zh-CN" altLang="en-US" sz="2000" dirty="0" smtClean="0"/>
              <a:t>供应链成本计划</a:t>
            </a:r>
            <a:endParaRPr lang="en-US" altLang="zh-CN" sz="2000" dirty="0" smtClean="0"/>
          </a:p>
          <a:p>
            <a:pPr algn="ctr"/>
            <a:r>
              <a:rPr lang="en-US" altLang="zh-CN" sz="2000" dirty="0" smtClean="0"/>
              <a:t>5.</a:t>
            </a:r>
            <a:r>
              <a:rPr lang="zh-CN" altLang="en-US" sz="2000" dirty="0" smtClean="0"/>
              <a:t>供应链成本控制</a:t>
            </a:r>
            <a:endParaRPr lang="en-US" altLang="zh-CN" sz="2000" dirty="0" smtClean="0"/>
          </a:p>
          <a:p>
            <a:pPr algn="ctr"/>
            <a:r>
              <a:rPr lang="en-US" altLang="zh-CN" sz="2000" dirty="0" smtClean="0"/>
              <a:t>6.</a:t>
            </a:r>
            <a:r>
              <a:rPr lang="zh-CN" altLang="en-US" sz="2000" dirty="0" smtClean="0"/>
              <a:t>供应链成本分析</a:t>
            </a:r>
            <a:endParaRPr lang="zh-CN" altLang="en-US" sz="20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折角形 3"/>
          <p:cNvSpPr/>
          <p:nvPr>
            <p:custDataLst>
              <p:tags r:id="rId1"/>
            </p:custDataLst>
          </p:nvPr>
        </p:nvSpPr>
        <p:spPr>
          <a:xfrm>
            <a:off x="7114236" y="1679996"/>
            <a:ext cx="4950251" cy="1486800"/>
          </a:xfrm>
          <a:prstGeom prst="foldedCorner">
            <a:avLst>
              <a:gd name="adj" fmla="val 12009"/>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custDataLst>
              <p:tags r:id="rId2"/>
            </p:custDataLst>
          </p:nvPr>
        </p:nvSpPr>
        <p:spPr>
          <a:xfrm>
            <a:off x="7398260" y="1814855"/>
            <a:ext cx="4382203" cy="1217084"/>
          </a:xfrm>
          <a:prstGeom prst="rect">
            <a:avLst/>
          </a:prstGeom>
          <a:noFill/>
        </p:spPr>
        <p:txBody>
          <a:bodyPr wrap="square" rtlCol="0">
            <a:normAutofit fontScale="97500"/>
          </a:bodyPr>
          <a:lstStyle/>
          <a:p>
            <a:pPr lvl="0">
              <a:lnSpc>
                <a:spcPct val="130000"/>
              </a:lnSpc>
              <a:buSzPct val="100000"/>
            </a:pPr>
            <a:r>
              <a:rPr lang="zh-CN" altLang="en-US" spc="150" dirty="0">
                <a:solidFill>
                  <a:schemeClr val="tx1">
                    <a:lumMod val="85000"/>
                    <a:lumOff val="15000"/>
                  </a:schemeClr>
                </a:solidFill>
                <a:latin typeface="Arial" panose="020B0604020202020204" pitchFamily="34" charset="0"/>
                <a:ea typeface="微软雅黑" panose="020B0503020204020204" charset="-122"/>
              </a:rPr>
              <a:t>库存持有</a:t>
            </a:r>
            <a:r>
              <a:rPr lang="zh-CN" altLang="en-US" spc="150" dirty="0" smtClean="0">
                <a:solidFill>
                  <a:schemeClr val="tx1">
                    <a:lumMod val="85000"/>
                    <a:lumOff val="15000"/>
                  </a:schemeClr>
                </a:solidFill>
                <a:latin typeface="Arial" panose="020B0604020202020204" pitchFamily="34" charset="0"/>
                <a:ea typeface="微软雅黑" panose="020B0503020204020204" charset="-122"/>
              </a:rPr>
              <a:t>成本：是</a:t>
            </a:r>
            <a:r>
              <a:rPr lang="zh-CN" altLang="en-US" spc="150" dirty="0">
                <a:solidFill>
                  <a:schemeClr val="tx1">
                    <a:lumMod val="85000"/>
                    <a:lumOff val="15000"/>
                  </a:schemeClr>
                </a:solidFill>
                <a:latin typeface="Arial" panose="020B0604020202020204" pitchFamily="34" charset="0"/>
                <a:ea typeface="微软雅黑" panose="020B0503020204020204" charset="-122"/>
              </a:rPr>
              <a:t>为保持存货而发生的成本，分为固定成本和变动成本</a:t>
            </a:r>
            <a:endParaRPr lang="zh-CN"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5" name="椭圆 4"/>
          <p:cNvSpPr/>
          <p:nvPr>
            <p:custDataLst>
              <p:tags r:id="rId3"/>
            </p:custDataLst>
          </p:nvPr>
        </p:nvSpPr>
        <p:spPr>
          <a:xfrm>
            <a:off x="6807945" y="1372890"/>
            <a:ext cx="621827" cy="6217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8" name="折角形 7"/>
          <p:cNvSpPr/>
          <p:nvPr>
            <p:custDataLst>
              <p:tags r:id="rId4"/>
            </p:custDataLst>
          </p:nvPr>
        </p:nvSpPr>
        <p:spPr>
          <a:xfrm>
            <a:off x="7114540" y="3705225"/>
            <a:ext cx="4950460" cy="2178050"/>
          </a:xfrm>
          <a:prstGeom prst="foldedCorner">
            <a:avLst>
              <a:gd name="adj" fmla="val 12009"/>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custDataLst>
              <p:tags r:id="rId5"/>
            </p:custDataLst>
          </p:nvPr>
        </p:nvSpPr>
        <p:spPr>
          <a:xfrm>
            <a:off x="7398385" y="3839845"/>
            <a:ext cx="4382135" cy="2130425"/>
          </a:xfrm>
          <a:prstGeom prst="rect">
            <a:avLst/>
          </a:prstGeom>
          <a:noFill/>
        </p:spPr>
        <p:txBody>
          <a:bodyPr wrap="square" rtlCol="0">
            <a:normAutofit fontScale="97500"/>
          </a:bodyPr>
          <a:lstStyle/>
          <a:p>
            <a:pPr lvl="0">
              <a:lnSpc>
                <a:spcPct val="130000"/>
              </a:lnSpc>
              <a:buSzPct val="100000"/>
            </a:pPr>
            <a:r>
              <a:rPr lang="zh-CN" altLang="en-US" spc="150" dirty="0">
                <a:solidFill>
                  <a:schemeClr val="tx1">
                    <a:lumMod val="85000"/>
                    <a:lumOff val="15000"/>
                  </a:schemeClr>
                </a:solidFill>
                <a:latin typeface="Arial" panose="020B0604020202020204" pitchFamily="34" charset="0"/>
                <a:ea typeface="微软雅黑" panose="020B0503020204020204" charset="-122"/>
              </a:rPr>
              <a:t>缺货</a:t>
            </a:r>
            <a:r>
              <a:rPr lang="zh-CN" altLang="en-US" spc="150" dirty="0" smtClean="0">
                <a:solidFill>
                  <a:schemeClr val="tx1">
                    <a:lumMod val="85000"/>
                    <a:lumOff val="15000"/>
                  </a:schemeClr>
                </a:solidFill>
                <a:latin typeface="Arial" panose="020B0604020202020204" pitchFamily="34" charset="0"/>
                <a:ea typeface="微软雅黑" panose="020B0503020204020204" charset="-122"/>
              </a:rPr>
              <a:t>成本：是</a:t>
            </a:r>
            <a:r>
              <a:rPr lang="zh-CN" altLang="en-US" spc="150" dirty="0">
                <a:solidFill>
                  <a:schemeClr val="tx1">
                    <a:lumMod val="85000"/>
                    <a:lumOff val="15000"/>
                  </a:schemeClr>
                </a:solidFill>
                <a:latin typeface="Arial" panose="020B0604020202020204" pitchFamily="34" charset="0"/>
                <a:ea typeface="微软雅黑" panose="020B0503020204020204" charset="-122"/>
              </a:rPr>
              <a:t>由于存货供应中断而造成的损失，具体可以分为延期交货和失去销售机会。</a:t>
            </a:r>
            <a:endParaRPr lang="zh-CN" altLang="en-US" spc="150" dirty="0">
              <a:solidFill>
                <a:schemeClr val="tx1">
                  <a:lumMod val="85000"/>
                  <a:lumOff val="15000"/>
                </a:schemeClr>
              </a:solidFill>
              <a:latin typeface="Arial" panose="020B0604020202020204" pitchFamily="34" charset="0"/>
              <a:ea typeface="微软雅黑" panose="020B0503020204020204" charset="-122"/>
            </a:endParaRPr>
          </a:p>
        </p:txBody>
      </p:sp>
      <p:sp>
        <p:nvSpPr>
          <p:cNvPr id="6" name="椭圆 5"/>
          <p:cNvSpPr/>
          <p:nvPr>
            <p:custDataLst>
              <p:tags r:id="rId6"/>
            </p:custDataLst>
          </p:nvPr>
        </p:nvSpPr>
        <p:spPr>
          <a:xfrm>
            <a:off x="6807945" y="3397862"/>
            <a:ext cx="621827" cy="621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7" name="文本框 6"/>
          <p:cNvSpPr txBox="1"/>
          <p:nvPr>
            <p:custDataLst>
              <p:tags r:id="rId7"/>
            </p:custDataLst>
          </p:nvPr>
        </p:nvSpPr>
        <p:spPr>
          <a:xfrm>
            <a:off x="6907154" y="1490333"/>
            <a:ext cx="423408" cy="386890"/>
          </a:xfrm>
          <a:prstGeom prst="rect">
            <a:avLst/>
          </a:prstGeom>
          <a:noFill/>
        </p:spPr>
        <p:txBody>
          <a:bodyPr wrap="square" rtlCol="0" anchor="ctr">
            <a:normAutofit fontScale="75000" lnSpcReduction="20000"/>
          </a:bodyPr>
          <a:lstStyle/>
          <a:p>
            <a:pPr algn="ctr"/>
            <a:r>
              <a:rPr lang="en-US" altLang="zh-CN" sz="3200" b="1" dirty="0" smtClean="0">
                <a:solidFill>
                  <a:schemeClr val="bg2"/>
                </a:solidFill>
                <a:latin typeface="Arial" panose="020B0604020202020204" pitchFamily="34" charset="0"/>
                <a:ea typeface="微软雅黑" panose="020B0503020204020204" charset="-122"/>
              </a:rPr>
              <a:t>2</a:t>
            </a:r>
            <a:endParaRPr lang="zh-CN" altLang="en-US" sz="3200" b="1" dirty="0">
              <a:solidFill>
                <a:schemeClr val="bg2"/>
              </a:solidFill>
              <a:latin typeface="Arial" panose="020B0604020202020204" pitchFamily="34" charset="0"/>
              <a:ea typeface="微软雅黑" panose="020B0503020204020204" charset="-122"/>
            </a:endParaRPr>
          </a:p>
        </p:txBody>
      </p:sp>
      <p:sp>
        <p:nvSpPr>
          <p:cNvPr id="13" name="文本框 12"/>
          <p:cNvSpPr txBox="1"/>
          <p:nvPr>
            <p:custDataLst>
              <p:tags r:id="rId8"/>
            </p:custDataLst>
          </p:nvPr>
        </p:nvSpPr>
        <p:spPr>
          <a:xfrm>
            <a:off x="6907154" y="3515305"/>
            <a:ext cx="423408" cy="386890"/>
          </a:xfrm>
          <a:prstGeom prst="rect">
            <a:avLst/>
          </a:prstGeom>
          <a:noFill/>
        </p:spPr>
        <p:txBody>
          <a:bodyPr wrap="square" rtlCol="0" anchor="ctr">
            <a:normAutofit fontScale="75000" lnSpcReduction="20000"/>
          </a:bodyPr>
          <a:lstStyle/>
          <a:p>
            <a:pPr algn="ctr"/>
            <a:r>
              <a:rPr lang="en-US" altLang="zh-CN" sz="3200" b="1" dirty="0" smtClean="0">
                <a:solidFill>
                  <a:schemeClr val="bg2"/>
                </a:solidFill>
                <a:latin typeface="Arial" panose="020B0604020202020204" pitchFamily="34" charset="0"/>
                <a:ea typeface="微软雅黑" panose="020B0503020204020204" charset="-122"/>
              </a:rPr>
              <a:t>4</a:t>
            </a:r>
            <a:endParaRPr lang="zh-CN" altLang="en-US" sz="3200" b="1" dirty="0">
              <a:solidFill>
                <a:schemeClr val="bg2"/>
              </a:solidFill>
              <a:latin typeface="Arial" panose="020B0604020202020204" pitchFamily="34" charset="0"/>
              <a:ea typeface="微软雅黑" panose="020B0503020204020204" charset="-122"/>
            </a:endParaRPr>
          </a:p>
        </p:txBody>
      </p:sp>
      <p:sp>
        <p:nvSpPr>
          <p:cNvPr id="20" name="矩形 19"/>
          <p:cNvSpPr/>
          <p:nvPr/>
        </p:nvSpPr>
        <p:spPr>
          <a:xfrm>
            <a:off x="744618" y="854075"/>
            <a:ext cx="3791423"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链成本的构成</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pic>
        <p:nvPicPr>
          <p:cNvPr id="512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963" y="-17612"/>
            <a:ext cx="529113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66788" y="1685659"/>
            <a:ext cx="4949825" cy="148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椭圆 28"/>
          <p:cNvSpPr/>
          <p:nvPr>
            <p:custDataLst>
              <p:tags r:id="rId11"/>
            </p:custDataLst>
          </p:nvPr>
        </p:nvSpPr>
        <p:spPr>
          <a:xfrm>
            <a:off x="744618" y="1360956"/>
            <a:ext cx="621827" cy="6217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30" name="文本框 6"/>
          <p:cNvSpPr txBox="1"/>
          <p:nvPr>
            <p:custDataLst>
              <p:tags r:id="rId12"/>
            </p:custDataLst>
          </p:nvPr>
        </p:nvSpPr>
        <p:spPr>
          <a:xfrm>
            <a:off x="843827" y="1475256"/>
            <a:ext cx="423408" cy="386890"/>
          </a:xfrm>
          <a:prstGeom prst="rect">
            <a:avLst/>
          </a:prstGeom>
          <a:noFill/>
        </p:spPr>
        <p:txBody>
          <a:bodyPr wrap="square" rtlCol="0" anchor="ctr">
            <a:normAutofit fontScale="75000" lnSpcReduction="20000"/>
          </a:bodyPr>
          <a:lstStyle/>
          <a:p>
            <a:pPr algn="ctr"/>
            <a:r>
              <a:rPr lang="en-US" altLang="zh-CN" sz="3200" b="1" dirty="0">
                <a:solidFill>
                  <a:schemeClr val="bg2"/>
                </a:solidFill>
                <a:latin typeface="Arial" panose="020B0604020202020204" pitchFamily="34" charset="0"/>
                <a:ea typeface="微软雅黑" panose="020B0503020204020204" charset="-122"/>
              </a:rPr>
              <a:t>1</a:t>
            </a:r>
            <a:endParaRPr lang="zh-CN" altLang="en-US" sz="3200" b="1" dirty="0">
              <a:solidFill>
                <a:schemeClr val="bg2"/>
              </a:solidFill>
              <a:latin typeface="Arial" panose="020B0604020202020204" pitchFamily="34" charset="0"/>
              <a:ea typeface="微软雅黑" panose="020B0503020204020204" charset="-122"/>
            </a:endParaRPr>
          </a:p>
        </p:txBody>
      </p:sp>
      <p:sp>
        <p:nvSpPr>
          <p:cNvPr id="31" name="文本框 1"/>
          <p:cNvSpPr txBox="1"/>
          <p:nvPr>
            <p:custDataLst>
              <p:tags r:id="rId13"/>
            </p:custDataLst>
          </p:nvPr>
        </p:nvSpPr>
        <p:spPr>
          <a:xfrm>
            <a:off x="1232897" y="1814855"/>
            <a:ext cx="4382203" cy="1217084"/>
          </a:xfrm>
          <a:prstGeom prst="rect">
            <a:avLst/>
          </a:prstGeom>
          <a:noFill/>
        </p:spPr>
        <p:txBody>
          <a:bodyPr wrap="square" rtlCol="0">
            <a:normAutofit fontScale="90000" lnSpcReduction="20000"/>
          </a:bodyPr>
          <a:lstStyle/>
          <a:p>
            <a:pPr lvl="0">
              <a:lnSpc>
                <a:spcPct val="130000"/>
              </a:lnSpc>
              <a:buSzPct val="100000"/>
            </a:pPr>
            <a:r>
              <a:rPr lang="zh-CN" altLang="en-US" spc="150" dirty="0" smtClean="0">
                <a:solidFill>
                  <a:schemeClr val="tx1">
                    <a:lumMod val="85000"/>
                    <a:lumOff val="15000"/>
                  </a:schemeClr>
                </a:solidFill>
                <a:latin typeface="Arial" panose="020B0604020202020204" pitchFamily="34" charset="0"/>
                <a:ea typeface="微软雅黑" panose="020B0503020204020204" charset="-122"/>
              </a:rPr>
              <a:t>运输成本：运输成本</a:t>
            </a:r>
            <a:r>
              <a:rPr lang="zh-CN" altLang="en-US" spc="150" dirty="0">
                <a:solidFill>
                  <a:schemeClr val="tx1">
                    <a:lumMod val="85000"/>
                    <a:lumOff val="15000"/>
                  </a:schemeClr>
                </a:solidFill>
                <a:latin typeface="Arial" panose="020B0604020202020204" pitchFamily="34" charset="0"/>
                <a:ea typeface="微软雅黑" panose="020B0503020204020204" charset="-122"/>
              </a:rPr>
              <a:t>包括将原材料从供应商处运送到生产商手里、搬运原材料人库、运送原材料至生产车间、半成品入库、产成品入库、将产成品运输至分销商的成本。</a:t>
            </a:r>
            <a:endParaRPr lang="zh-CN" spc="150" dirty="0">
              <a:solidFill>
                <a:schemeClr val="tx1">
                  <a:lumMod val="85000"/>
                  <a:lumOff val="15000"/>
                </a:schemeClr>
              </a:solidFill>
              <a:latin typeface="Arial" panose="020B0604020202020204" pitchFamily="34" charset="0"/>
              <a:ea typeface="微软雅黑" panose="020B0503020204020204" charset="-122"/>
            </a:endParaRPr>
          </a:p>
        </p:txBody>
      </p:sp>
      <p:pic>
        <p:nvPicPr>
          <p:cNvPr id="5124"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49085" y="3705225"/>
            <a:ext cx="4949825" cy="2176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椭圆 32"/>
          <p:cNvSpPr/>
          <p:nvPr>
            <p:custDataLst>
              <p:tags r:id="rId15"/>
            </p:custDataLst>
          </p:nvPr>
        </p:nvSpPr>
        <p:spPr>
          <a:xfrm>
            <a:off x="713376" y="3378900"/>
            <a:ext cx="621827" cy="621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en-US" altLang="zh-CN" sz="3200" b="1" dirty="0">
              <a:latin typeface="Arial" panose="020B0604020202020204" pitchFamily="34" charset="0"/>
              <a:ea typeface="微软雅黑" panose="020B0503020204020204" charset="-122"/>
            </a:endParaRPr>
          </a:p>
        </p:txBody>
      </p:sp>
      <p:sp>
        <p:nvSpPr>
          <p:cNvPr id="34" name="文本框 12"/>
          <p:cNvSpPr txBox="1"/>
          <p:nvPr>
            <p:custDataLst>
              <p:tags r:id="rId16"/>
            </p:custDataLst>
          </p:nvPr>
        </p:nvSpPr>
        <p:spPr>
          <a:xfrm>
            <a:off x="812585" y="3496343"/>
            <a:ext cx="423408" cy="386890"/>
          </a:xfrm>
          <a:prstGeom prst="rect">
            <a:avLst/>
          </a:prstGeom>
          <a:noFill/>
        </p:spPr>
        <p:txBody>
          <a:bodyPr wrap="square" rtlCol="0" anchor="ctr">
            <a:normAutofit fontScale="75000" lnSpcReduction="20000"/>
          </a:bodyPr>
          <a:lstStyle/>
          <a:p>
            <a:pPr algn="ctr"/>
            <a:r>
              <a:rPr lang="en-US" altLang="zh-CN" sz="3200" b="1" dirty="0" smtClean="0">
                <a:solidFill>
                  <a:schemeClr val="bg2"/>
                </a:solidFill>
                <a:latin typeface="Arial" panose="020B0604020202020204" pitchFamily="34" charset="0"/>
                <a:ea typeface="微软雅黑" panose="020B0503020204020204" charset="-122"/>
              </a:rPr>
              <a:t>3</a:t>
            </a:r>
            <a:endParaRPr lang="zh-CN" altLang="en-US" sz="3200" b="1" dirty="0">
              <a:solidFill>
                <a:schemeClr val="bg2"/>
              </a:solidFill>
              <a:latin typeface="Arial" panose="020B0604020202020204" pitchFamily="34" charset="0"/>
              <a:ea typeface="微软雅黑" panose="020B0503020204020204" charset="-122"/>
            </a:endParaRPr>
          </a:p>
        </p:txBody>
      </p:sp>
      <p:sp>
        <p:nvSpPr>
          <p:cNvPr id="9" name="矩形 8"/>
          <p:cNvSpPr/>
          <p:nvPr/>
        </p:nvSpPr>
        <p:spPr>
          <a:xfrm>
            <a:off x="1267235" y="4038004"/>
            <a:ext cx="4347865" cy="923330"/>
          </a:xfrm>
          <a:prstGeom prst="rect">
            <a:avLst/>
          </a:prstGeom>
        </p:spPr>
        <p:txBody>
          <a:bodyPr wrap="square">
            <a:spAutoFit/>
          </a:bodyPr>
          <a:lstStyle/>
          <a:p>
            <a:r>
              <a:rPr lang="zh-CN" altLang="en-US" dirty="0"/>
              <a:t>订单处理</a:t>
            </a:r>
            <a:r>
              <a:rPr lang="zh-CN" altLang="en-US" dirty="0" smtClean="0"/>
              <a:t>成本：是</a:t>
            </a:r>
            <a:r>
              <a:rPr lang="zh-CN" altLang="en-US" dirty="0"/>
              <a:t>指企业库存低于保险储备量时，向其上游企业取得订货的成本，可分为固定成本和变动成本。</a:t>
            </a:r>
            <a:endParaRPr lang="zh-CN" altLang="en-US" dirty="0"/>
          </a:p>
        </p:txBody>
      </p:sp>
    </p:spTree>
    <p:custDataLst>
      <p:tags r:id="rId17"/>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9156" y="804545"/>
            <a:ext cx="4152099"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链成本核算方法</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3963" y="-17612"/>
            <a:ext cx="529113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1038808" y="1745734"/>
            <a:ext cx="4758034" cy="2246769"/>
          </a:xfrm>
          <a:prstGeom prst="rect">
            <a:avLst/>
          </a:prstGeom>
        </p:spPr>
        <p:txBody>
          <a:bodyPr wrap="none">
            <a:spAutoFit/>
          </a:bodyPr>
          <a:lstStyle/>
          <a:p>
            <a:r>
              <a:rPr lang="en-US" altLang="zh-CN" sz="2000" b="1" dirty="0">
                <a:latin typeface="微软雅黑" panose="020B0503020204020204" charset="-122"/>
                <a:ea typeface="微软雅黑" panose="020B0503020204020204" charset="-122"/>
              </a:rPr>
              <a:t>1.</a:t>
            </a:r>
            <a:r>
              <a:rPr lang="zh-CN" altLang="en-US" sz="2000" b="1" dirty="0">
                <a:latin typeface="微软雅黑" panose="020B0503020204020204" charset="-122"/>
                <a:ea typeface="微软雅黑" panose="020B0503020204020204" charset="-122"/>
              </a:rPr>
              <a:t>会计方式的供应链</a:t>
            </a:r>
            <a:r>
              <a:rPr lang="zh-CN" altLang="en-US" sz="2000" b="1" dirty="0" smtClean="0">
                <a:latin typeface="微软雅黑" panose="020B0503020204020204" charset="-122"/>
                <a:ea typeface="微软雅黑" panose="020B0503020204020204" charset="-122"/>
              </a:rPr>
              <a:t>成本核算</a:t>
            </a:r>
            <a:endParaRPr lang="en-US" altLang="zh-CN" sz="2000" b="1" dirty="0" smtClean="0">
              <a:latin typeface="微软雅黑" panose="020B0503020204020204" charset="-122"/>
              <a:ea typeface="微软雅黑" panose="020B0503020204020204" charset="-122"/>
            </a:endParaRPr>
          </a:p>
          <a:p>
            <a:endParaRPr lang="en-US" altLang="zh-CN" sz="2000" b="1" dirty="0">
              <a:latin typeface="微软雅黑" panose="020B0503020204020204" charset="-122"/>
              <a:ea typeface="微软雅黑" panose="020B0503020204020204" charset="-122"/>
            </a:endParaRPr>
          </a:p>
          <a:p>
            <a:r>
              <a:rPr lang="en-US" altLang="zh-CN" sz="2000" b="1" dirty="0">
                <a:latin typeface="微软雅黑" panose="020B0503020204020204" charset="-122"/>
                <a:ea typeface="微软雅黑" panose="020B0503020204020204" charset="-122"/>
              </a:rPr>
              <a:t>2.</a:t>
            </a:r>
            <a:r>
              <a:rPr lang="zh-CN" altLang="en-US" sz="2000" b="1" dirty="0">
                <a:latin typeface="微软雅黑" panose="020B0503020204020204" charset="-122"/>
                <a:ea typeface="微软雅黑" panose="020B0503020204020204" charset="-122"/>
              </a:rPr>
              <a:t>统计方式的供应链</a:t>
            </a:r>
            <a:r>
              <a:rPr lang="zh-CN" altLang="en-US" sz="2000" b="1" dirty="0" smtClean="0">
                <a:latin typeface="微软雅黑" panose="020B0503020204020204" charset="-122"/>
                <a:ea typeface="微软雅黑" panose="020B0503020204020204" charset="-122"/>
              </a:rPr>
              <a:t>成本核算</a:t>
            </a:r>
            <a:endParaRPr lang="en-US" altLang="zh-CN" sz="2000" b="1" dirty="0" smtClean="0">
              <a:latin typeface="微软雅黑" panose="020B0503020204020204" charset="-122"/>
              <a:ea typeface="微软雅黑" panose="020B0503020204020204" charset="-122"/>
            </a:endParaRPr>
          </a:p>
          <a:p>
            <a:endParaRPr lang="en-US" altLang="zh-CN" sz="2000" b="1" dirty="0">
              <a:latin typeface="微软雅黑" panose="020B0503020204020204" charset="-122"/>
              <a:ea typeface="微软雅黑" panose="020B0503020204020204" charset="-122"/>
            </a:endParaRPr>
          </a:p>
          <a:p>
            <a:r>
              <a:rPr lang="en-US" altLang="zh-CN" sz="2000" b="1" dirty="0" smtClean="0">
                <a:latin typeface="微软雅黑" panose="020B0503020204020204" charset="-122"/>
                <a:ea typeface="微软雅黑" panose="020B0503020204020204" charset="-122"/>
              </a:rPr>
              <a:t>3.</a:t>
            </a:r>
            <a:r>
              <a:rPr lang="zh-CN" altLang="en-US" sz="2000" b="1" dirty="0">
                <a:latin typeface="微软雅黑" panose="020B0503020204020204" charset="-122"/>
                <a:ea typeface="微软雅黑" panose="020B0503020204020204" charset="-122"/>
              </a:rPr>
              <a:t>会计统计相结合方式的供应链</a:t>
            </a:r>
            <a:r>
              <a:rPr lang="zh-CN" altLang="en-US" sz="2000" b="1" dirty="0" smtClean="0">
                <a:latin typeface="微软雅黑" panose="020B0503020204020204" charset="-122"/>
                <a:ea typeface="微软雅黑" panose="020B0503020204020204" charset="-122"/>
              </a:rPr>
              <a:t>成本核算</a:t>
            </a:r>
            <a:endParaRPr lang="en-US" altLang="zh-CN" sz="2000" b="1" dirty="0" smtClean="0">
              <a:latin typeface="微软雅黑" panose="020B0503020204020204" charset="-122"/>
              <a:ea typeface="微软雅黑" panose="020B0503020204020204" charset="-122"/>
            </a:endParaRPr>
          </a:p>
          <a:p>
            <a:endParaRPr lang="en-US" altLang="zh-CN" sz="2000" b="1" dirty="0">
              <a:latin typeface="微软雅黑" panose="020B0503020204020204" charset="-122"/>
              <a:ea typeface="微软雅黑" panose="020B0503020204020204" charset="-122"/>
            </a:endParaRPr>
          </a:p>
          <a:p>
            <a:r>
              <a:rPr lang="en-US" altLang="zh-CN" sz="2000" b="1" dirty="0" smtClean="0">
                <a:latin typeface="微软雅黑" panose="020B0503020204020204" charset="-122"/>
                <a:ea typeface="微软雅黑" panose="020B0503020204020204" charset="-122"/>
              </a:rPr>
              <a:t>4.</a:t>
            </a:r>
            <a:r>
              <a:rPr lang="zh-CN" altLang="en-US" sz="2000" b="1" dirty="0">
                <a:latin typeface="微软雅黑" panose="020B0503020204020204" charset="-122"/>
                <a:ea typeface="微软雅黑" panose="020B0503020204020204" charset="-122"/>
              </a:rPr>
              <a:t>作业成本方式的供应链成本核算</a:t>
            </a:r>
            <a:endParaRPr lang="zh-CN" altLang="en-US" sz="2000" b="1" dirty="0">
              <a:latin typeface="微软雅黑" panose="020B0503020204020204" charset="-122"/>
              <a:ea typeface="微软雅黑" panose="020B0503020204020204" charset="-122"/>
            </a:endParaRPr>
          </a:p>
        </p:txBody>
      </p:sp>
      <p:sp>
        <p:nvSpPr>
          <p:cNvPr id="9" name="右箭头 8"/>
          <p:cNvSpPr/>
          <p:nvPr/>
        </p:nvSpPr>
        <p:spPr>
          <a:xfrm>
            <a:off x="4571292" y="1719818"/>
            <a:ext cx="2451100" cy="469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022392" y="1473200"/>
            <a:ext cx="4077408" cy="3098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华光魏体_CNKI" panose="02000500000000000000" pitchFamily="2" charset="-122"/>
                <a:ea typeface="华光魏体_CNKI" panose="02000500000000000000" pitchFamily="2" charset="-122"/>
              </a:rPr>
              <a:t>1.</a:t>
            </a:r>
            <a:r>
              <a:rPr lang="zh-CN" altLang="en-US" sz="2000" dirty="0" smtClean="0">
                <a:latin typeface="华光魏体_CNKI" panose="02000500000000000000" pitchFamily="2" charset="-122"/>
                <a:ea typeface="华光魏体_CNKI" panose="02000500000000000000" pitchFamily="2" charset="-122"/>
              </a:rPr>
              <a:t>独立的会计</a:t>
            </a:r>
            <a:r>
              <a:rPr lang="zh-CN" altLang="en-US" sz="2000" dirty="0">
                <a:latin typeface="华光魏体_CNKI" panose="02000500000000000000" pitchFamily="2" charset="-122"/>
                <a:ea typeface="华光魏体_CNKI" panose="02000500000000000000" pitchFamily="2" charset="-122"/>
              </a:rPr>
              <a:t>方式</a:t>
            </a:r>
            <a:r>
              <a:rPr lang="zh-CN" altLang="en-US" sz="2000" dirty="0" smtClean="0">
                <a:latin typeface="华光魏体_CNKI" panose="02000500000000000000" pitchFamily="2" charset="-122"/>
                <a:ea typeface="华光魏体_CNKI" panose="02000500000000000000" pitchFamily="2" charset="-122"/>
              </a:rPr>
              <a:t>的</a:t>
            </a:r>
            <a:endParaRPr lang="en-US" altLang="zh-CN" sz="2000" dirty="0" smtClean="0">
              <a:latin typeface="华光魏体_CNKI" panose="02000500000000000000" pitchFamily="2" charset="-122"/>
              <a:ea typeface="华光魏体_CNKI" panose="02000500000000000000" pitchFamily="2" charset="-122"/>
            </a:endParaRPr>
          </a:p>
          <a:p>
            <a:pPr algn="ctr"/>
            <a:r>
              <a:rPr lang="zh-CN" altLang="en-US" sz="2000" dirty="0" smtClean="0">
                <a:latin typeface="华光魏体_CNKI" panose="02000500000000000000" pitchFamily="2" charset="-122"/>
                <a:ea typeface="华光魏体_CNKI" panose="02000500000000000000" pitchFamily="2" charset="-122"/>
              </a:rPr>
              <a:t>供应</a:t>
            </a:r>
            <a:r>
              <a:rPr lang="zh-CN" altLang="en-US" sz="2000" dirty="0">
                <a:latin typeface="华光魏体_CNKI" panose="02000500000000000000" pitchFamily="2" charset="-122"/>
                <a:ea typeface="华光魏体_CNKI" panose="02000500000000000000" pitchFamily="2" charset="-122"/>
              </a:rPr>
              <a:t>链</a:t>
            </a:r>
            <a:r>
              <a:rPr lang="zh-CN" altLang="en-US" sz="2000" dirty="0" smtClean="0">
                <a:latin typeface="华光魏体_CNKI" panose="02000500000000000000" pitchFamily="2" charset="-122"/>
                <a:ea typeface="华光魏体_CNKI" panose="02000500000000000000" pitchFamily="2" charset="-122"/>
              </a:rPr>
              <a:t>成本核算</a:t>
            </a:r>
            <a:endParaRPr lang="en-US" altLang="zh-CN" sz="2000" dirty="0" smtClean="0">
              <a:latin typeface="华光魏体_CNKI" panose="02000500000000000000" pitchFamily="2" charset="-122"/>
              <a:ea typeface="华光魏体_CNKI" panose="02000500000000000000" pitchFamily="2" charset="-122"/>
            </a:endParaRPr>
          </a:p>
          <a:p>
            <a:pPr algn="ctr"/>
            <a:r>
              <a:rPr lang="en-US" altLang="zh-CN" sz="2000" dirty="0" smtClean="0">
                <a:latin typeface="华光魏体_CNKI" panose="02000500000000000000" pitchFamily="2" charset="-122"/>
                <a:ea typeface="华光魏体_CNKI" panose="02000500000000000000" pitchFamily="2" charset="-122"/>
              </a:rPr>
              <a:t>2.</a:t>
            </a:r>
            <a:r>
              <a:rPr lang="zh-CN" altLang="en-US" sz="2000" dirty="0">
                <a:latin typeface="华光魏体_CNKI" panose="02000500000000000000" pitchFamily="2" charset="-122"/>
                <a:ea typeface="华光魏体_CNKI" panose="02000500000000000000" pitchFamily="2" charset="-122"/>
              </a:rPr>
              <a:t>结合财务会计体系</a:t>
            </a:r>
            <a:r>
              <a:rPr lang="zh-CN" altLang="en-US" sz="2000" dirty="0" smtClean="0">
                <a:latin typeface="华光魏体_CNKI" panose="02000500000000000000" pitchFamily="2" charset="-122"/>
                <a:ea typeface="华光魏体_CNKI" panose="02000500000000000000" pitchFamily="2" charset="-122"/>
              </a:rPr>
              <a:t>的</a:t>
            </a:r>
            <a:endParaRPr lang="en-US" altLang="zh-CN" sz="2000" dirty="0" smtClean="0">
              <a:latin typeface="华光魏体_CNKI" panose="02000500000000000000" pitchFamily="2" charset="-122"/>
              <a:ea typeface="华光魏体_CNKI" panose="02000500000000000000" pitchFamily="2" charset="-122"/>
            </a:endParaRPr>
          </a:p>
          <a:p>
            <a:pPr algn="ctr"/>
            <a:r>
              <a:rPr lang="zh-CN" altLang="en-US" sz="2000" dirty="0" smtClean="0">
                <a:latin typeface="华光魏体_CNKI" panose="02000500000000000000" pitchFamily="2" charset="-122"/>
                <a:ea typeface="华光魏体_CNKI" panose="02000500000000000000" pitchFamily="2" charset="-122"/>
              </a:rPr>
              <a:t>供应</a:t>
            </a:r>
            <a:r>
              <a:rPr lang="zh-CN" altLang="en-US" sz="2000" dirty="0">
                <a:latin typeface="华光魏体_CNKI" panose="02000500000000000000" pitchFamily="2" charset="-122"/>
                <a:ea typeface="华光魏体_CNKI" panose="02000500000000000000" pitchFamily="2" charset="-122"/>
              </a:rPr>
              <a:t>链成本一级账户</a:t>
            </a:r>
            <a:r>
              <a:rPr lang="zh-CN" altLang="en-US" sz="2000" dirty="0" smtClean="0">
                <a:latin typeface="华光魏体_CNKI" panose="02000500000000000000" pitchFamily="2" charset="-122"/>
                <a:ea typeface="华光魏体_CNKI" panose="02000500000000000000" pitchFamily="2" charset="-122"/>
              </a:rPr>
              <a:t>核算</a:t>
            </a:r>
            <a:endParaRPr lang="en-US" altLang="zh-CN" sz="2000" dirty="0" smtClean="0">
              <a:latin typeface="华光魏体_CNKI" panose="02000500000000000000" pitchFamily="2" charset="-122"/>
              <a:ea typeface="华光魏体_CNKI" panose="02000500000000000000" pitchFamily="2" charset="-122"/>
            </a:endParaRPr>
          </a:p>
          <a:p>
            <a:pPr algn="ctr"/>
            <a:r>
              <a:rPr lang="en-US" altLang="zh-CN" sz="2000" dirty="0" smtClean="0">
                <a:latin typeface="华光魏体_CNKI" panose="02000500000000000000" pitchFamily="2" charset="-122"/>
                <a:ea typeface="华光魏体_CNKI" panose="02000500000000000000" pitchFamily="2" charset="-122"/>
              </a:rPr>
              <a:t>3.</a:t>
            </a:r>
            <a:r>
              <a:rPr lang="zh-CN" altLang="en-US" sz="2000" dirty="0">
                <a:latin typeface="华光魏体_CNKI" panose="02000500000000000000" pitchFamily="2" charset="-122"/>
                <a:ea typeface="华光魏体_CNKI" panose="02000500000000000000" pitchFamily="2" charset="-122"/>
              </a:rPr>
              <a:t>结合财务会计体系</a:t>
            </a:r>
            <a:r>
              <a:rPr lang="zh-CN" altLang="en-US" sz="2000" dirty="0" smtClean="0">
                <a:latin typeface="华光魏体_CNKI" panose="02000500000000000000" pitchFamily="2" charset="-122"/>
                <a:ea typeface="华光魏体_CNKI" panose="02000500000000000000" pitchFamily="2" charset="-122"/>
              </a:rPr>
              <a:t>的</a:t>
            </a:r>
            <a:endParaRPr lang="en-US" altLang="zh-CN" sz="2000" dirty="0" smtClean="0">
              <a:latin typeface="华光魏体_CNKI" panose="02000500000000000000" pitchFamily="2" charset="-122"/>
              <a:ea typeface="华光魏体_CNKI" panose="02000500000000000000" pitchFamily="2" charset="-122"/>
            </a:endParaRPr>
          </a:p>
          <a:p>
            <a:pPr algn="ctr"/>
            <a:r>
              <a:rPr lang="zh-CN" altLang="en-US" sz="2000" dirty="0" smtClean="0">
                <a:latin typeface="华光魏体_CNKI" panose="02000500000000000000" pitchFamily="2" charset="-122"/>
                <a:ea typeface="华光魏体_CNKI" panose="02000500000000000000" pitchFamily="2" charset="-122"/>
              </a:rPr>
              <a:t>供应</a:t>
            </a:r>
            <a:r>
              <a:rPr lang="zh-CN" altLang="en-US" sz="2000" dirty="0">
                <a:latin typeface="华光魏体_CNKI" panose="02000500000000000000" pitchFamily="2" charset="-122"/>
                <a:ea typeface="华光魏体_CNKI" panose="02000500000000000000" pitchFamily="2" charset="-122"/>
              </a:rPr>
              <a:t>链成本二级账户核算</a:t>
            </a:r>
            <a:endParaRPr lang="zh-CN" altLang="en-US" sz="2000" dirty="0">
              <a:latin typeface="华光魏体_CNKI" panose="02000500000000000000" pitchFamily="2" charset="-122"/>
              <a:ea typeface="华光魏体_CNKI" panose="02000500000000000000" pitchFamily="2" charset="-122"/>
            </a:endParaRPr>
          </a:p>
        </p:txBody>
      </p:sp>
    </p:spTree>
    <p:custDataLst>
      <p:tags r:id="rId2"/>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533900" y="2644775"/>
            <a:ext cx="7658100" cy="3046988"/>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供应链成本</a:t>
            </a:r>
            <a:endParaRPr kumimoji="0" lang="en-US" altLang="zh-CN"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管理基础理论</a:t>
            </a:r>
            <a:endPar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3" y="13335"/>
            <a:ext cx="6052186"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供应链成本管理基础理论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0" name="文本框 99"/>
          <p:cNvSpPr txBox="1"/>
          <p:nvPr/>
        </p:nvSpPr>
        <p:spPr>
          <a:xfrm>
            <a:off x="1615440" y="1649095"/>
            <a:ext cx="7995285" cy="3869690"/>
          </a:xfrm>
          <a:prstGeom prst="rect">
            <a:avLst/>
          </a:prstGeom>
          <a:noFill/>
          <a:ln w="38100">
            <a:solidFill>
              <a:schemeClr val="accent1"/>
            </a:solidFill>
            <a:prstDash val="lgDash"/>
          </a:ln>
        </p:spPr>
        <p:txBody>
          <a:bodyPr wrap="square">
            <a:noAutofit/>
          </a:bodyPr>
          <a:lstStyle/>
          <a:p>
            <a:pPr indent="0" fontAlgn="auto">
              <a:lnSpc>
                <a:spcPct val="150000"/>
              </a:lnSpc>
            </a:pPr>
            <a:r>
              <a:rPr lang="zh-CN" altLang="en-US" sz="2000" dirty="0">
                <a:latin typeface="Times New Roman" panose="02020603050405020304" pitchFamily="18" charset="0"/>
                <a:ea typeface="宋体" panose="02010600030101010101" pitchFamily="2" charset="-122"/>
              </a:rPr>
              <a:t>供应链成本预测是指依据供应链成本与各种技术经济因素的依存关系、发展前景及采取的各种措施，采用一定的科学方法，对未来期间供应链成本水平及其变化趋势进行科学的推测和估计</a:t>
            </a:r>
            <a:r>
              <a:rPr lang="zh-CN" altLang="en-US" sz="2000" dirty="0" smtClean="0">
                <a:latin typeface="Times New Roman" panose="02020603050405020304" pitchFamily="18" charset="0"/>
                <a:ea typeface="宋体" panose="02010600030101010101" pitchFamily="2" charset="-122"/>
              </a:rPr>
              <a:t>。</a:t>
            </a:r>
            <a:endParaRPr lang="en-US" altLang="zh-CN" sz="2000" dirty="0" smtClean="0">
              <a:latin typeface="Times New Roman" panose="02020603050405020304" pitchFamily="18" charset="0"/>
              <a:ea typeface="宋体" panose="02010600030101010101" pitchFamily="2" charset="-122"/>
            </a:endParaRPr>
          </a:p>
          <a:p>
            <a:pPr indent="0" fontAlgn="auto">
              <a:lnSpc>
                <a:spcPct val="150000"/>
              </a:lnSpc>
            </a:pPr>
            <a:r>
              <a:rPr lang="zh-CN" altLang="en-US" sz="2000" dirty="0">
                <a:latin typeface="Calibri" panose="020F0502020204030204" charset="0"/>
                <a:ea typeface="宋体" panose="02010600030101010101" pitchFamily="2" charset="-122"/>
              </a:rPr>
              <a:t>供应链成本预测是供应链成本决策、供应链成本预算和供应链成本控制的基础，可以提高供应链成本管理的科学性和预见性。供应链成本管理的多个环节存在成本预测的问题，如运输成本预测、仓储成本预测、装卸搬运成本预测、配送成本预测等。</a:t>
            </a:r>
            <a:endParaRPr lang="zh-CN" altLang="en-US" sz="2000" b="0" dirty="0">
              <a:latin typeface="Calibri" panose="020F0502020204030204" charset="0"/>
              <a:ea typeface="宋体" panose="02010600030101010101" pitchFamily="2" charset="-122"/>
            </a:endParaRPr>
          </a:p>
        </p:txBody>
      </p:sp>
      <p:sp>
        <p:nvSpPr>
          <p:cNvPr id="9" name="矩形 8"/>
          <p:cNvSpPr/>
          <p:nvPr/>
        </p:nvSpPr>
        <p:spPr>
          <a:xfrm>
            <a:off x="1615440" y="939165"/>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a:t>
            </a:r>
            <a:r>
              <a:rPr lang="zh-CN" altLang="en-US" sz="2800" b="1" dirty="0">
                <a:solidFill>
                  <a:schemeClr val="accent1">
                    <a:lumMod val="50000"/>
                  </a:schemeClr>
                </a:solidFill>
                <a:effectLst>
                  <a:outerShdw blurRad="38100" dist="25400" dir="5400000" algn="ctr" rotWithShape="0">
                    <a:srgbClr val="6E747A">
                      <a:alpha val="43000"/>
                    </a:srgbClr>
                  </a:outerShdw>
                </a:effectLst>
              </a:rPr>
              <a:t>供应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链成本预测</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Tree>
  </p:cSld>
  <p:clrMapOvr>
    <a:masterClrMapping/>
  </p:clrMapOvr>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828_1*l_h_i*1_1_1"/>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05828_1*l_h_i*1_1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11.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828_1*l_h_f*1_1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828_1*l_h_i*1_2_3"/>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05828_1*l_h_i*1_2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14.xml><?xml version="1.0" encoding="utf-8"?>
<p:tagLst xmlns:p="http://schemas.openxmlformats.org/presentationml/2006/main">
  <p:tag name="KSO_WM_SLIDE_ITEM_CNT" val="3"/>
</p:tagLst>
</file>

<file path=ppt/tags/tag15.xml><?xml version="1.0" encoding="utf-8"?>
<p:tagLst xmlns:p="http://schemas.openxmlformats.org/presentationml/2006/main">
  <p:tag name="KSO_WM_SLIDE_ITEM_CNT" val="3"/>
</p:tagLst>
</file>

<file path=ppt/tags/tag16.xml><?xml version="1.0" encoding="utf-8"?>
<p:tagLst xmlns:p="http://schemas.openxmlformats.org/presentationml/2006/main">
  <p:tag name="KSO_WM_TEMPLATE_CATEGORY" val="diagram"/>
  <p:tag name="KSO_WM_TEMPLATE_INDEX" val="20186257"/>
  <p:tag name="KSO_WM_UNIT_TYPE" val="l_i"/>
  <p:tag name="KSO_WM_UNIT_INDEX" val="1_1"/>
  <p:tag name="KSO_WM_UNIT_ID" val="diagram20186257_2*l_i*1_1"/>
  <p:tag name="KSO_WM_UNIT_LAYERLEVEL" val="1_1"/>
  <p:tag name="KSO_WM_BEAUTIFY_FLAG" val="#wm#"/>
  <p:tag name="KSO_WM_TAG_VERSION" val="1.0"/>
  <p:tag name="KSO_WM_DIAGRAM_GROUP_CODE" val="l1-1"/>
  <p:tag name="KSO_WM_UNIT_TEXT_FILL_FORE_SCHEMECOLOR_INDEX_BRIGHTNESS" val="0"/>
  <p:tag name="KSO_WM_UNIT_TEXT_FILL_FORE_SCHEMECOLOR_INDEX" val="2"/>
  <p:tag name="KSO_WM_UNIT_TEXT_FILL_TYPE" val="1"/>
  <p:tag name="KSO_WM_UNIT_USESOURCEFORMAT_APPLY" val="1"/>
</p:tagLst>
</file>

<file path=ppt/tags/tag17.xml><?xml version="1.0" encoding="utf-8"?>
<p:tagLst xmlns:p="http://schemas.openxmlformats.org/presentationml/2006/main">
  <p:tag name="KSO_WM_TEMPLATE_CATEGORY" val="diagram"/>
  <p:tag name="KSO_WM_TEMPLATE_INDEX" val="20186257"/>
  <p:tag name="KSO_WM_UNIT_TYPE" val="l_i"/>
  <p:tag name="KSO_WM_UNIT_INDEX" val="1_2"/>
  <p:tag name="KSO_WM_UNIT_ID" val="diagram20186257_2*l_i*1_2"/>
  <p:tag name="KSO_WM_UNIT_LAYERLEVEL" val="1_1"/>
  <p:tag name="KSO_WM_BEAUTIFY_FLAG" val="#wm#"/>
  <p:tag name="KSO_WM_TAG_VERSION" val="1.0"/>
  <p:tag name="KSO_WM_DIAGRAM_GROUP_CODE" val="l1-1"/>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KSO_WM_TEMPLATE_CATEGORY" val="diagram"/>
  <p:tag name="KSO_WM_TEMPLATE_INDEX" val="20186257"/>
  <p:tag name="KSO_WM_UNIT_TYPE" val="l_h_a"/>
  <p:tag name="KSO_WM_UNIT_INDEX" val="1_1_1"/>
  <p:tag name="KSO_WM_UNIT_ID" val="diagram20186257_2*l_h_a*1_1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TEMPLATE_CATEGORY" val="diagram"/>
  <p:tag name="KSO_WM_TEMPLATE_INDEX" val="20186257"/>
  <p:tag name="KSO_WM_UNIT_TYPE" val="l_h_f"/>
  <p:tag name="KSO_WM_UNIT_INDEX" val="1_1_1"/>
  <p:tag name="KSO_WM_UNIT_ID" val="diagram20186257_2*l_h_f*1_1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828_1*l_h_f*1_1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20.xml><?xml version="1.0" encoding="utf-8"?>
<p:tagLst xmlns:p="http://schemas.openxmlformats.org/presentationml/2006/main">
  <p:tag name="KSO_WM_TEMPLATE_CATEGORY" val="diagram"/>
  <p:tag name="KSO_WM_TEMPLATE_INDEX" val="20186257"/>
  <p:tag name="KSO_WM_UNIT_TYPE" val="l_h_a"/>
  <p:tag name="KSO_WM_UNIT_INDEX" val="1_2_1"/>
  <p:tag name="KSO_WM_UNIT_ID" val="diagram20186257_2*l_h_a*1_2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1.xml><?xml version="1.0" encoding="utf-8"?>
<p:tagLst xmlns:p="http://schemas.openxmlformats.org/presentationml/2006/main">
  <p:tag name="KSO_WM_TEMPLATE_CATEGORY" val="diagram"/>
  <p:tag name="KSO_WM_TEMPLATE_INDEX" val="20186257"/>
  <p:tag name="KSO_WM_UNIT_TYPE" val="l_h_f"/>
  <p:tag name="KSO_WM_UNIT_INDEX" val="1_2_1"/>
  <p:tag name="KSO_WM_UNIT_ID" val="diagram20186257_2*l_h_f*1_2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EMPLATE_CATEGORY" val="diagram"/>
  <p:tag name="KSO_WM_TEMPLATE_INDEX" val="20186257"/>
  <p:tag name="KSO_WM_UNIT_TYPE" val="l_h_a"/>
  <p:tag name="KSO_WM_UNIT_INDEX" val="1_3_1"/>
  <p:tag name="KSO_WM_UNIT_ID" val="diagram20186257_2*l_h_a*1_3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TEMPLATE_CATEGORY" val="diagram"/>
  <p:tag name="KSO_WM_TEMPLATE_INDEX" val="20186257"/>
  <p:tag name="KSO_WM_UNIT_TYPE" val="l_h_f"/>
  <p:tag name="KSO_WM_UNIT_INDEX" val="1_3_1"/>
  <p:tag name="KSO_WM_UNIT_ID" val="diagram20186257_2*l_h_f*1_3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SLIDE_ITEM_CNT" val="3"/>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69878_2*n_h_i*1_1_2"/>
  <p:tag name="KSO_WM_TEMPLATE_CATEGORY" val="diagram"/>
  <p:tag name="KSO_WM_TEMPLATE_INDEX" val="201698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69878_2*n_h_h_i*1_2_2_1"/>
  <p:tag name="KSO_WM_TEMPLATE_CATEGORY" val="diagram"/>
  <p:tag name="KSO_WM_TEMPLATE_INDEX" val="201698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27.xml><?xml version="1.0" encoding="utf-8"?>
<p:tagLst xmlns:p="http://schemas.openxmlformats.org/presentationml/2006/main">
  <p:tag name="KSO_WM_UNIT_VALUE" val="71*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169878_2*n_h_h_x*1_2_2_1"/>
  <p:tag name="KSO_WM_TEMPLATE_CATEGORY" val="diagram"/>
  <p:tag name="KSO_WM_TEMPLATE_INDEX" val="20169878"/>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69878_2*n_h_h_i*1_2_1_1"/>
  <p:tag name="KSO_WM_TEMPLATE_CATEGORY" val="diagram"/>
  <p:tag name="KSO_WM_TEMPLATE_INDEX" val="201698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29.xml><?xml version="1.0" encoding="utf-8"?>
<p:tagLst xmlns:p="http://schemas.openxmlformats.org/presentationml/2006/main">
  <p:tag name="KSO_WM_UNIT_VALUE" val="71*5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169878_2*n_h_h_x*1_2_1_1"/>
  <p:tag name="KSO_WM_TEMPLATE_CATEGORY" val="diagram"/>
  <p:tag name="KSO_WM_TEMPLATE_INDEX" val="20169878"/>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828_1*l_h_i*1_1_3"/>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30.xml><?xml version="1.0" encoding="utf-8"?>
<p:tagLst xmlns:p="http://schemas.openxmlformats.org/presentationml/2006/main">
  <p:tag name="KSO_WM_UNIT_VALUE" val="151*134"/>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169878_2*n_h_x*1_1_1"/>
  <p:tag name="KSO_WM_TEMPLATE_CATEGORY" val="diagram"/>
  <p:tag name="KSO_WM_TEMPLATE_INDEX" val="2016987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69878_2*n_h_h_f*1_2_2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69878_2*n_h_h_f*1_2_1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69878_2*n_h_a*1_1_1"/>
  <p:tag name="KSO_WM_TEMPLATE_CATEGORY" val="diagram"/>
  <p:tag name="KSO_WM_TEMPLATE_INDEX" val="20169878"/>
  <p:tag name="KSO_WM_UNIT_LAYERLEVEL" val="1_1_1"/>
  <p:tag name="KSO_WM_TAG_VERSION" val="1.0"/>
  <p:tag name="KSO_WM_BEAUTIFY_FLAG" val="#wm#"/>
  <p:tag name="KSO_WM_UNIT_PRESET_TEXT" val="点击此处&#10;添加正文"/>
  <p:tag name="KSO_WM_UNIT_TEXT_FILL_FORE_SCHEMECOLOR_INDEX" val="14"/>
  <p:tag name="KSO_WM_UNIT_TEXT_FILL_TYPE" val="1"/>
  <p:tag name="KSO_WM_UNIT_USESOURCEFORMAT_APPLY" val="0"/>
</p:tagLst>
</file>

<file path=ppt/tags/tag34.xml><?xml version="1.0" encoding="utf-8"?>
<p:tagLst xmlns:p="http://schemas.openxmlformats.org/presentationml/2006/main">
  <p:tag name="KSO_WM_SLIDE_ITEM_CNT" val="3"/>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4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1"/>
  <p:tag name="KSO_WM_UNIT_FILL_FORE_SCHEMECOLOR_INDEX" val="6"/>
  <p:tag name="KSO_WM_UNIT_FILL_TYPE" val="1"/>
  <p:tag name="KSO_WM_UNIT_LINE_FORE_SCHEMECOLOR_INDEX" val="16"/>
  <p:tag name="KSO_WM_UNIT_LINE_FILL_TYPE" val="2"/>
  <p:tag name="KSO_WM_UNIT_USESOURCEFORMAT_APPLY" val="0"/>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4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4_1"/>
  <p:tag name="KSO_WM_UNIT_PRESET_TEXT" val="添加标题"/>
  <p:tag name="KSO_WM_UNIT_VALUE" val="6"/>
  <p:tag name="KSO_WM_UNIT_USESOURCEFORMAT_APPLY" val="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4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2"/>
  <p:tag name="KSO_WM_UNIT_USESOURCEFORMAT_APPLY" val="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4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 name="KSO_WM_UNIT_USESOURCEFORMAT_APPLY" val="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828_1*l_h_i*1_2_1"/>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 name="KSO_WM_UNIT_USESOURCEFORMAT_APPLY" val="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 name="KSO_WM_UNIT_USESOURCEFORMAT_APPLY" val="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 name="KSO_WM_UNIT_USESOURCEFORMAT_APPLY" val="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 name="KSO_WM_UNIT_USESOURCEFORMAT_APPLY" val="0"/>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 name="KSO_WM_UNIT_USESOURCEFORMAT_APPLY"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 name="KSO_WM_UNIT_USESOURCEFORMAT_APPLY"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 name="KSO_WM_UNIT_USESOURCEFORMAT_APPLY" val="0"/>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 name="KSO_WM_UNIT_USESOURCEFORMAT_APPLY" val="0"/>
</p:tagLst>
</file>

<file path=ppt/tags/tag5.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828_1*l_h_f*1_2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51.xml><?xml version="1.0" encoding="utf-8"?>
<p:tagLst xmlns:p="http://schemas.openxmlformats.org/presentationml/2006/main">
  <p:tag name="KSO_WM_SLIDE_ITEM_CNT" val="4"/>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4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1"/>
  <p:tag name="KSO_WM_UNIT_FILL_FORE_SCHEMECOLOR_INDEX" val="6"/>
  <p:tag name="KSO_WM_UNIT_FILL_TYPE" val="1"/>
  <p:tag name="KSO_WM_UNIT_LINE_FORE_SCHEMECOLOR_INDEX" val="16"/>
  <p:tag name="KSO_WM_UNIT_LINE_FILL_TYPE" val="2"/>
  <p:tag name="KSO_WM_UNIT_USESOURCEFORMAT_APPLY"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4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4_1"/>
  <p:tag name="KSO_WM_UNIT_PRESET_TEXT" val="添加标题"/>
  <p:tag name="KSO_WM_UNIT_VALUE" val="6"/>
  <p:tag name="KSO_WM_UNIT_USESOURCEFORMAT_APPLY"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4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2"/>
  <p:tag name="KSO_WM_UNIT_USESOURCEFORMAT_APPLY" val="0"/>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4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 name="KSO_WM_UNIT_USESOURCEFORMAT_APPLY" val="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 name="KSO_WM_UNIT_USESOURCEFORMAT_APPLY" val="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 name="KSO_WM_UNIT_USESOURCEFORMAT_APPLY" val="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828_1*l_h_i*1_2_3"/>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 name="KSO_WM_UNIT_USESOURCEFORMAT_APPLY" val="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 name="KSO_WM_UNIT_USESOURCEFORMAT_APPLY"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 name="KSO_WM_UNIT_USESOURCEFORMAT_APPLY" val="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 name="KSO_WM_UNIT_USESOURCEFORMAT_APPLY" val="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 name="KSO_WM_UNIT_USESOURCEFORMAT_APPLY"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 name="KSO_WM_UNIT_USESOURCEFORMAT_APPLY"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68.xml><?xml version="1.0" encoding="utf-8"?>
<p:tagLst xmlns:p="http://schemas.openxmlformats.org/presentationml/2006/main">
  <p:tag name="KSO_WM_SLIDE_ITEM_CNT" val="4"/>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77_1*l_h_i*1_1_1"/>
  <p:tag name="KSO_WM_TEMPLATE_CATEGORY" val="diagram"/>
  <p:tag name="KSO_WM_TEMPLATE_INDEX" val="202055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05828_1*l_h_i*1_1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577_1*l_h_i*1_1_2"/>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577_1*l_h_i*1_1_3"/>
  <p:tag name="KSO_WM_TEMPLATE_CATEGORY" val="diagram"/>
  <p:tag name="KSO_WM_TEMPLATE_INDEX" val="20205577"/>
  <p:tag name="KSO_WM_UNIT_LAYERLEVEL" val="1_1_1"/>
  <p:tag name="KSO_WM_TAG_VERSION" val="1.0"/>
  <p:tag name="KSO_WM_BEAUTIFY_FLAG" val="#wm#"/>
  <p:tag name="KSO_WM_UNIT_FILL_FORE_SCHEMECOLOR_INDEX" val="10"/>
  <p:tag name="KSO_WM_UNIT_FILL_BACK_SCHEMECOLOR_INDEX" val="14"/>
  <p:tag name="KSO_WM_UNIT_FILL_TYPE" val="2"/>
  <p:tag name="KSO_WM_UNIT_LINE_FORE_SCHEMECOLOR_INDEX" val="10"/>
  <p:tag name="KSO_WM_UNIT_LINE_FILL_TYPE" val="2"/>
  <p:tag name="KSO_WM_UNIT_TEXT_FILL_FORE_SCHEMECOLOR_INDEX" val="2"/>
  <p:tag name="KSO_WM_UNIT_TEXT_FILL_TYPE" val="1"/>
  <p:tag name="KSO_WM_UNIT_USESOURCEFORMAT_APPLY"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577_1*l_h_i*1_1_4"/>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77_1*l_h_f*1_1_1"/>
  <p:tag name="KSO_WM_TEMPLATE_CATEGORY" val="diagram"/>
  <p:tag name="KSO_WM_TEMPLATE_INDEX" val="2020557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
  <p:tag name="KSO_WM_UNIT_TEXT_FILL_FORE_SCHEMECOLOR_INDEX" val="13"/>
  <p:tag name="KSO_WM_UNIT_TEXT_FILL_TYPE" val="1"/>
  <p:tag name="KSO_WM_UNIT_USESOURCEFORMAT_APPLY" val="0"/>
</p:tagLst>
</file>

<file path=ppt/tags/tag74.xml><?xml version="1.0" encoding="utf-8"?>
<p:tagLst xmlns:p="http://schemas.openxmlformats.org/presentationml/2006/main">
  <p:tag name="KSO_WM_SLIDE_ITEM_CNT" val="2"/>
</p:tagLst>
</file>

<file path=ppt/tags/tag75.xml><?xml version="1.0" encoding="utf-8"?>
<p:tagLst xmlns:p="http://schemas.openxmlformats.org/presentationml/2006/main">
  <p:tag name="KSO_WM_TEMPLATE_CATEGORY" val="diagram"/>
  <p:tag name="KSO_WM_TEMPLATE_INDEX" val="20186257"/>
  <p:tag name="KSO_WM_UNIT_TYPE" val="l_i"/>
  <p:tag name="KSO_WM_UNIT_INDEX" val="1_1"/>
  <p:tag name="KSO_WM_UNIT_ID" val="diagram20186257_2*l_i*1_1"/>
  <p:tag name="KSO_WM_UNIT_LAYERLEVEL" val="1_1"/>
  <p:tag name="KSO_WM_BEAUTIFY_FLAG" val="#wm#"/>
  <p:tag name="KSO_WM_TAG_VERSION" val="1.0"/>
  <p:tag name="KSO_WM_DIAGRAM_GROUP_CODE" val="l1-1"/>
  <p:tag name="KSO_WM_UNIT_TEXT_FILL_FORE_SCHEMECOLOR_INDEX_BRIGHTNESS" val="0"/>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TEMPLATE_CATEGORY" val="diagram"/>
  <p:tag name="KSO_WM_TEMPLATE_INDEX" val="20186257"/>
  <p:tag name="KSO_WM_UNIT_TYPE" val="l_i"/>
  <p:tag name="KSO_WM_UNIT_INDEX" val="1_2"/>
  <p:tag name="KSO_WM_UNIT_ID" val="diagram20186257_2*l_i*1_2"/>
  <p:tag name="KSO_WM_UNIT_LAYERLEVEL" val="1_1"/>
  <p:tag name="KSO_WM_BEAUTIFY_FLAG" val="#wm#"/>
  <p:tag name="KSO_WM_TAG_VERSION" val="1.0"/>
  <p:tag name="KSO_WM_DIAGRAM_GROUP_CODE" val="l1-1"/>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77.xml><?xml version="1.0" encoding="utf-8"?>
<p:tagLst xmlns:p="http://schemas.openxmlformats.org/presentationml/2006/main">
  <p:tag name="KSO_WM_TEMPLATE_CATEGORY" val="diagram"/>
  <p:tag name="KSO_WM_TEMPLATE_INDEX" val="20186257"/>
  <p:tag name="KSO_WM_UNIT_TYPE" val="l_h_a"/>
  <p:tag name="KSO_WM_UNIT_INDEX" val="1_1_1"/>
  <p:tag name="KSO_WM_UNIT_ID" val="diagram20186257_2*l_h_a*1_1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78.xml><?xml version="1.0" encoding="utf-8"?>
<p:tagLst xmlns:p="http://schemas.openxmlformats.org/presentationml/2006/main">
  <p:tag name="KSO_WM_TEMPLATE_CATEGORY" val="diagram"/>
  <p:tag name="KSO_WM_TEMPLATE_INDEX" val="20186257"/>
  <p:tag name="KSO_WM_UNIT_TYPE" val="l_h_f"/>
  <p:tag name="KSO_WM_UNIT_INDEX" val="1_1_1"/>
  <p:tag name="KSO_WM_UNIT_ID" val="diagram20186257_2*l_h_f*1_1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TEMPLATE_CATEGORY" val="diagram"/>
  <p:tag name="KSO_WM_TEMPLATE_INDEX" val="20186257"/>
  <p:tag name="KSO_WM_UNIT_TYPE" val="l_h_a"/>
  <p:tag name="KSO_WM_UNIT_INDEX" val="1_2_1"/>
  <p:tag name="KSO_WM_UNIT_ID" val="diagram20186257_2*l_h_a*1_2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05828_1*l_h_i*1_2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80.xml><?xml version="1.0" encoding="utf-8"?>
<p:tagLst xmlns:p="http://schemas.openxmlformats.org/presentationml/2006/main">
  <p:tag name="KSO_WM_TEMPLATE_CATEGORY" val="diagram"/>
  <p:tag name="KSO_WM_TEMPLATE_INDEX" val="20186257"/>
  <p:tag name="KSO_WM_UNIT_TYPE" val="l_h_f"/>
  <p:tag name="KSO_WM_UNIT_INDEX" val="1_2_1"/>
  <p:tag name="KSO_WM_UNIT_ID" val="diagram20186257_2*l_h_f*1_2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TEMPLATE_CATEGORY" val="diagram"/>
  <p:tag name="KSO_WM_TEMPLATE_INDEX" val="20186257"/>
  <p:tag name="KSO_WM_UNIT_TYPE" val="l_h_a"/>
  <p:tag name="KSO_WM_UNIT_INDEX" val="1_3_1"/>
  <p:tag name="KSO_WM_UNIT_ID" val="diagram20186257_2*l_h_a*1_3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82.xml><?xml version="1.0" encoding="utf-8"?>
<p:tagLst xmlns:p="http://schemas.openxmlformats.org/presentationml/2006/main">
  <p:tag name="KSO_WM_TEMPLATE_CATEGORY" val="diagram"/>
  <p:tag name="KSO_WM_TEMPLATE_INDEX" val="20186257"/>
  <p:tag name="KSO_WM_UNIT_TYPE" val="l_h_f"/>
  <p:tag name="KSO_WM_UNIT_INDEX" val="1_3_1"/>
  <p:tag name="KSO_WM_UNIT_ID" val="diagram20186257_2*l_h_f*1_3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SLIDE_ITEM_CNT" val="3"/>
</p:tagLst>
</file>

<file path=ppt/tags/tag84.xml><?xml version="1.0" encoding="utf-8"?>
<p:tagLst xmlns:p="http://schemas.openxmlformats.org/presentationml/2006/main">
  <p:tag name="KSO_WM_TEMPLATE_CATEGORY" val="diagram"/>
  <p:tag name="KSO_WM_TEMPLATE_INDEX" val="20186257"/>
  <p:tag name="KSO_WM_UNIT_TYPE" val="l_i"/>
  <p:tag name="KSO_WM_UNIT_INDEX" val="1_1"/>
  <p:tag name="KSO_WM_UNIT_ID" val="diagram20186257_2*l_i*1_1"/>
  <p:tag name="KSO_WM_UNIT_LAYERLEVEL" val="1_1"/>
  <p:tag name="KSO_WM_BEAUTIFY_FLAG" val="#wm#"/>
  <p:tag name="KSO_WM_TAG_VERSION" val="1.0"/>
  <p:tag name="KSO_WM_DIAGRAM_GROUP_CODE" val="l1-1"/>
  <p:tag name="KSO_WM_UNIT_TEXT_FILL_FORE_SCHEMECOLOR_INDEX_BRIGHTNESS" val="0"/>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COMMONDATA" val="eyJoZGlkIjoiOTNkZTAxYTQxYmJmZDliOWMyMDI2Nzc4ZjQ0YjA0MzcifQ=="/>
  <p:tag name="KSO_WPP_MARK_KEY" val="9ea47c93-d3c5-4942-a3e3-be789246428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828_1*l_h_i*1_1_3"/>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3999</Words>
  <Application>WPS 演示</Application>
  <PresentationFormat>自定义</PresentationFormat>
  <Paragraphs>272</Paragraphs>
  <Slides>22</Slides>
  <Notes>2</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22</vt:i4>
      </vt:variant>
    </vt:vector>
  </HeadingPairs>
  <TitlesOfParts>
    <vt:vector size="41" baseType="lpstr">
      <vt:lpstr>Arial</vt:lpstr>
      <vt:lpstr>宋体</vt:lpstr>
      <vt:lpstr>Wingdings</vt:lpstr>
      <vt:lpstr>华文新魏</vt:lpstr>
      <vt:lpstr>华文隶书</vt:lpstr>
      <vt:lpstr>隶书</vt:lpstr>
      <vt:lpstr>Times New Roman</vt:lpstr>
      <vt:lpstr>-윤고딕140</vt:lpstr>
      <vt:lpstr>Malgun Gothic</vt:lpstr>
      <vt:lpstr>Calibri</vt:lpstr>
      <vt:lpstr>微软雅黑</vt:lpstr>
      <vt:lpstr>Gulim</vt:lpstr>
      <vt:lpstr>方正清刻本悦宋简体</vt:lpstr>
      <vt:lpstr>Calibri</vt:lpstr>
      <vt:lpstr>华光魏体_CNKI</vt:lpstr>
      <vt:lpstr>Arial Unicode MS</vt:lpstr>
      <vt:lpstr>Calibri Light</vt:lpstr>
      <vt:lpstr>汉仪中黑简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王霄</cp:lastModifiedBy>
  <cp:revision>169</cp:revision>
  <dcterms:created xsi:type="dcterms:W3CDTF">2015-05-05T08:02:00Z</dcterms:created>
  <dcterms:modified xsi:type="dcterms:W3CDTF">2023-01-29T03:16:30Z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7AEBF06F4BEF48F6871865E5FF6D343E</vt:lpwstr>
  </property>
</Properties>
</file>