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emf" ContentType="image/x-emf"/>
  <Default Extension="rels" ContentType="application/vnd.openxmlformats-package.relationships+xml"/>
  <Override PartName="/customXml/itemProps366.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7.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63" r:id="rId6"/>
    <p:sldId id="294" r:id="rId7"/>
    <p:sldId id="865" r:id="rId8"/>
    <p:sldId id="897" r:id="rId9"/>
    <p:sldId id="898" r:id="rId10"/>
    <p:sldId id="903" r:id="rId11"/>
    <p:sldId id="904" r:id="rId12"/>
    <p:sldId id="867" r:id="rId13"/>
    <p:sldId id="909" r:id="rId14"/>
    <p:sldId id="913" r:id="rId15"/>
    <p:sldId id="943" r:id="rId16"/>
    <p:sldId id="942" r:id="rId17"/>
    <p:sldId id="944" r:id="rId18"/>
    <p:sldId id="945" r:id="rId19"/>
    <p:sldId id="946" r:id="rId20"/>
    <p:sldId id="947" r:id="rId21"/>
    <p:sldId id="949" r:id="rId22"/>
    <p:sldId id="950" r:id="rId23"/>
    <p:sldId id="951" r:id="rId24"/>
    <p:sldId id="953" r:id="rId25"/>
    <p:sldId id="952" r:id="rId26"/>
    <p:sldId id="954" r:id="rId27"/>
    <p:sldId id="955" r:id="rId28"/>
    <p:sldId id="956" r:id="rId29"/>
    <p:sldId id="948" r:id="rId30"/>
    <p:sldId id="991" r:id="rId31"/>
    <p:sldId id="962" r:id="rId32"/>
    <p:sldId id="963" r:id="rId33"/>
    <p:sldId id="992" r:id="rId34"/>
    <p:sldId id="993" r:id="rId35"/>
    <p:sldId id="959" r:id="rId36"/>
    <p:sldId id="960" r:id="rId37"/>
    <p:sldId id="994" r:id="rId38"/>
    <p:sldId id="996" r:id="rId39"/>
    <p:sldId id="999" r:id="rId40"/>
    <p:sldId id="1000" r:id="rId41"/>
    <p:sldId id="995" r:id="rId42"/>
    <p:sldId id="1004" r:id="rId43"/>
    <p:sldId id="788" r:id="rId44"/>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4" userDrawn="1">
          <p15:clr>
            <a:srgbClr val="A4A3A4"/>
          </p15:clr>
        </p15:guide>
        <p15:guide id="2" pos="38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F2FF"/>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showGuides="1">
      <p:cViewPr varScale="1">
        <p:scale>
          <a:sx n="65" d="100"/>
          <a:sy n="65" d="100"/>
        </p:scale>
        <p:origin x="-900" y="-114"/>
      </p:cViewPr>
      <p:guideLst>
        <p:guide orient="horz" pos="2224"/>
        <p:guide pos="385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367.xml"/><Relationship Id="rId50" Type="http://schemas.openxmlformats.org/officeDocument/2006/relationships/customXml" Target="../customXml/item1.xml"/><Relationship Id="rId5" Type="http://schemas.openxmlformats.org/officeDocument/2006/relationships/slide" Target="slides/slide2.xml"/><Relationship Id="rId49" Type="http://schemas.openxmlformats.org/officeDocument/2006/relationships/customXmlProps" Target="../customXml/itemProps366.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endParaRPr lang="zh-CN" altLang="en-US" sz="1200" dirty="0">
              <a:ea typeface="宋体" panose="02010600030101010101" pitchFamily="2" charset="-122"/>
            </a:endParaRP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endParaRPr lang="zh-CN" altLang="en-US" sz="2500" b="1" dirty="0">
              <a:latin typeface="-윤고딕140" pitchFamily="18" charset="-127"/>
              <a:ea typeface="-윤고딕140" pitchFamily="18" charset="-127"/>
            </a:endParaRP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4" Type="http://schemas.openxmlformats.org/officeDocument/2006/relationships/slideLayout" Target="../slideLayouts/slideLayout8.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13.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6" Type="http://schemas.openxmlformats.org/officeDocument/2006/relationships/slideLayout" Target="../slideLayouts/slideLayout2.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tags" Target="../tags/tag80.xml"/></Relationships>
</file>

<file path=ppt/slides/_rels/slide14.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5" Type="http://schemas.openxmlformats.org/officeDocument/2006/relationships/slideLayout" Target="../slideLayouts/slideLayout2.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2.xml"/><Relationship Id="rId3" Type="http://schemas.openxmlformats.org/officeDocument/2006/relationships/image" Target="../media/image7.emf"/><Relationship Id="rId2" Type="http://schemas.openxmlformats.org/officeDocument/2006/relationships/tags" Target="../tags/tag111.xml"/><Relationship Id="rId1" Type="http://schemas.openxmlformats.org/officeDocument/2006/relationships/tags" Target="../tags/tag110.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image" Target="../media/image8.emf"/><Relationship Id="rId1" Type="http://schemas.openxmlformats.org/officeDocument/2006/relationships/tags" Target="../tags/tag113.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19.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7" Type="http://schemas.openxmlformats.org/officeDocument/2006/relationships/slideLayout" Target="../slideLayouts/slideLayout2.xml"/><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4" Type="http://schemas.openxmlformats.org/officeDocument/2006/relationships/slideLayout" Target="../slideLayouts/slideLayout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5.xml"/><Relationship Id="rId3" Type="http://schemas.openxmlformats.org/officeDocument/2006/relationships/image" Target="../media/image9.emf"/><Relationship Id="rId2" Type="http://schemas.openxmlformats.org/officeDocument/2006/relationships/tags" Target="../tags/tag164.xml"/><Relationship Id="rId1" Type="http://schemas.openxmlformats.org/officeDocument/2006/relationships/tags" Target="../tags/tag163.xml"/></Relationships>
</file>

<file path=ppt/slides/_rels/slide25.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2" Type="http://schemas.openxmlformats.org/officeDocument/2006/relationships/slideLayout" Target="../slideLayouts/slideLayout2.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tags" Target="../tags/tag166.xml"/></Relationships>
</file>

<file path=ppt/slides/_rels/slide26.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2" Type="http://schemas.openxmlformats.org/officeDocument/2006/relationships/slideLayout" Target="../slideLayouts/slideLayout2.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7.xml"/></Relationships>
</file>

<file path=ppt/slides/_rels/slide27.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7" Type="http://schemas.openxmlformats.org/officeDocument/2006/relationships/slideLayout" Target="../slideLayouts/slideLayout2.xml"/><Relationship Id="rId26" Type="http://schemas.openxmlformats.org/officeDocument/2006/relationships/tags" Target="../tags/tag213.xml"/><Relationship Id="rId25" Type="http://schemas.openxmlformats.org/officeDocument/2006/relationships/tags" Target="../tags/tag212.xml"/><Relationship Id="rId24" Type="http://schemas.openxmlformats.org/officeDocument/2006/relationships/tags" Target="../tags/tag211.xml"/><Relationship Id="rId23" Type="http://schemas.openxmlformats.org/officeDocument/2006/relationships/tags" Target="../tags/tag210.xml"/><Relationship Id="rId22" Type="http://schemas.openxmlformats.org/officeDocument/2006/relationships/tags" Target="../tags/tag209.xml"/><Relationship Id="rId21" Type="http://schemas.openxmlformats.org/officeDocument/2006/relationships/tags" Target="../tags/tag208.xml"/><Relationship Id="rId20" Type="http://schemas.openxmlformats.org/officeDocument/2006/relationships/tags" Target="../tags/tag207.xml"/><Relationship Id="rId2" Type="http://schemas.openxmlformats.org/officeDocument/2006/relationships/tags" Target="../tags/tag189.xml"/><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tags" Target="../tags/tag188.xml"/></Relationships>
</file>

<file path=ppt/slides/_rels/slide28.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7" Type="http://schemas.openxmlformats.org/officeDocument/2006/relationships/slideLayout" Target="../slideLayouts/slideLayout2.xml"/><Relationship Id="rId26" Type="http://schemas.openxmlformats.org/officeDocument/2006/relationships/tags" Target="../tags/tag239.xml"/><Relationship Id="rId25" Type="http://schemas.openxmlformats.org/officeDocument/2006/relationships/tags" Target="../tags/tag238.xml"/><Relationship Id="rId24" Type="http://schemas.openxmlformats.org/officeDocument/2006/relationships/tags" Target="../tags/tag237.xml"/><Relationship Id="rId23" Type="http://schemas.openxmlformats.org/officeDocument/2006/relationships/tags" Target="../tags/tag236.xml"/><Relationship Id="rId22" Type="http://schemas.openxmlformats.org/officeDocument/2006/relationships/tags" Target="../tags/tag235.xml"/><Relationship Id="rId21" Type="http://schemas.openxmlformats.org/officeDocument/2006/relationships/tags" Target="../tags/tag234.xml"/><Relationship Id="rId20" Type="http://schemas.openxmlformats.org/officeDocument/2006/relationships/tags" Target="../tags/tag233.xml"/><Relationship Id="rId2" Type="http://schemas.openxmlformats.org/officeDocument/2006/relationships/tags" Target="../tags/tag215.xml"/><Relationship Id="rId19" Type="http://schemas.openxmlformats.org/officeDocument/2006/relationships/tags" Target="../tags/tag232.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29.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1" Type="http://schemas.openxmlformats.org/officeDocument/2006/relationships/slideLayout" Target="../slideLayouts/slideLayout2.xml"/><Relationship Id="rId10" Type="http://schemas.openxmlformats.org/officeDocument/2006/relationships/tags" Target="../tags/tag249.xml"/><Relationship Id="rId1" Type="http://schemas.openxmlformats.org/officeDocument/2006/relationships/tags" Target="../tags/tag2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31.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3" Type="http://schemas.openxmlformats.org/officeDocument/2006/relationships/slideLayout" Target="../slideLayouts/slideLayout2.xml"/><Relationship Id="rId22" Type="http://schemas.openxmlformats.org/officeDocument/2006/relationships/tags" Target="../tags/tag274.xml"/><Relationship Id="rId21" Type="http://schemas.openxmlformats.org/officeDocument/2006/relationships/tags" Target="../tags/tag273.xml"/><Relationship Id="rId20" Type="http://schemas.openxmlformats.org/officeDocument/2006/relationships/tags" Target="../tags/tag272.xml"/><Relationship Id="rId2" Type="http://schemas.openxmlformats.org/officeDocument/2006/relationships/tags" Target="../tags/tag254.xml"/><Relationship Id="rId19" Type="http://schemas.openxmlformats.org/officeDocument/2006/relationships/tags" Target="../tags/tag271.xml"/><Relationship Id="rId18" Type="http://schemas.openxmlformats.org/officeDocument/2006/relationships/tags" Target="../tags/tag270.xml"/><Relationship Id="rId17" Type="http://schemas.openxmlformats.org/officeDocument/2006/relationships/tags" Target="../tags/tag269.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tags" Target="../tags/tag25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34.xml.rels><?xml version="1.0" encoding="UTF-8" standalone="yes"?>
<Relationships xmlns="http://schemas.openxmlformats.org/package/2006/relationships"><Relationship Id="rId9" Type="http://schemas.openxmlformats.org/officeDocument/2006/relationships/tags" Target="../tags/tag289.xml"/><Relationship Id="rId8" Type="http://schemas.openxmlformats.org/officeDocument/2006/relationships/tags" Target="../tags/tag28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2" Type="http://schemas.openxmlformats.org/officeDocument/2006/relationships/slideLayout" Target="../slideLayouts/slideLayout2.xml"/><Relationship Id="rId21" Type="http://schemas.openxmlformats.org/officeDocument/2006/relationships/tags" Target="../tags/tag301.xml"/><Relationship Id="rId20" Type="http://schemas.openxmlformats.org/officeDocument/2006/relationships/tags" Target="../tags/tag300.xml"/><Relationship Id="rId2" Type="http://schemas.openxmlformats.org/officeDocument/2006/relationships/tags" Target="../tags/tag282.xml"/><Relationship Id="rId19" Type="http://schemas.openxmlformats.org/officeDocument/2006/relationships/tags" Target="../tags/tag299.xml"/><Relationship Id="rId18" Type="http://schemas.openxmlformats.org/officeDocument/2006/relationships/tags" Target="../tags/tag298.xml"/><Relationship Id="rId17" Type="http://schemas.openxmlformats.org/officeDocument/2006/relationships/tags" Target="../tags/tag297.xml"/><Relationship Id="rId16" Type="http://schemas.openxmlformats.org/officeDocument/2006/relationships/tags" Target="../tags/tag296.xml"/><Relationship Id="rId15" Type="http://schemas.openxmlformats.org/officeDocument/2006/relationships/tags" Target="../tags/tag295.xml"/><Relationship Id="rId14" Type="http://schemas.openxmlformats.org/officeDocument/2006/relationships/tags" Target="../tags/tag294.xml"/><Relationship Id="rId13" Type="http://schemas.openxmlformats.org/officeDocument/2006/relationships/tags" Target="../tags/tag293.xml"/><Relationship Id="rId12" Type="http://schemas.openxmlformats.org/officeDocument/2006/relationships/tags" Target="../tags/tag292.xml"/><Relationship Id="rId11" Type="http://schemas.openxmlformats.org/officeDocument/2006/relationships/tags" Target="../tags/tag291.xml"/><Relationship Id="rId10" Type="http://schemas.openxmlformats.org/officeDocument/2006/relationships/tags" Target="../tags/tag290.xml"/><Relationship Id="rId1" Type="http://schemas.openxmlformats.org/officeDocument/2006/relationships/tags" Target="../tags/tag281.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36.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 Type="http://schemas.openxmlformats.org/officeDocument/2006/relationships/tags" Target="../tags/tag307.xml"/><Relationship Id="rId18" Type="http://schemas.openxmlformats.org/officeDocument/2006/relationships/slideLayout" Target="../slideLayouts/slideLayout2.xml"/><Relationship Id="rId17" Type="http://schemas.openxmlformats.org/officeDocument/2006/relationships/tags" Target="../tags/tag322.xml"/><Relationship Id="rId16" Type="http://schemas.openxmlformats.org/officeDocument/2006/relationships/tags" Target="../tags/tag321.xml"/><Relationship Id="rId15" Type="http://schemas.openxmlformats.org/officeDocument/2006/relationships/tags" Target="../tags/tag320.xml"/><Relationship Id="rId14" Type="http://schemas.openxmlformats.org/officeDocument/2006/relationships/tags" Target="../tags/tag319.xml"/><Relationship Id="rId13" Type="http://schemas.openxmlformats.org/officeDocument/2006/relationships/tags" Target="../tags/tag318.xml"/><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tags" Target="../tags/tag306.xml"/></Relationships>
</file>

<file path=ppt/slides/_rels/slide37.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6" Type="http://schemas.openxmlformats.org/officeDocument/2006/relationships/slideLayout" Target="../slideLayouts/slideLayout2.xml"/><Relationship Id="rId25" Type="http://schemas.openxmlformats.org/officeDocument/2006/relationships/tags" Target="../tags/tag347.xml"/><Relationship Id="rId24" Type="http://schemas.openxmlformats.org/officeDocument/2006/relationships/tags" Target="../tags/tag346.xml"/><Relationship Id="rId23" Type="http://schemas.openxmlformats.org/officeDocument/2006/relationships/tags" Target="../tags/tag345.xml"/><Relationship Id="rId22" Type="http://schemas.openxmlformats.org/officeDocument/2006/relationships/tags" Target="../tags/tag344.xml"/><Relationship Id="rId21" Type="http://schemas.openxmlformats.org/officeDocument/2006/relationships/tags" Target="../tags/tag343.xml"/><Relationship Id="rId20" Type="http://schemas.openxmlformats.org/officeDocument/2006/relationships/tags" Target="../tags/tag342.xml"/><Relationship Id="rId2" Type="http://schemas.openxmlformats.org/officeDocument/2006/relationships/tags" Target="../tags/tag324.xml"/><Relationship Id="rId19" Type="http://schemas.openxmlformats.org/officeDocument/2006/relationships/tags" Target="../tags/tag341.xml"/><Relationship Id="rId18" Type="http://schemas.openxmlformats.org/officeDocument/2006/relationships/tags" Target="../tags/tag340.xml"/><Relationship Id="rId17" Type="http://schemas.openxmlformats.org/officeDocument/2006/relationships/tags" Target="../tags/tag339.xml"/><Relationship Id="rId16" Type="http://schemas.openxmlformats.org/officeDocument/2006/relationships/tags" Target="../tags/tag338.xml"/><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3.xml"/></Relationships>
</file>

<file path=ppt/slides/_rels/slide38.xml.rels><?xml version="1.0" encoding="UTF-8" standalone="yes"?>
<Relationships xmlns="http://schemas.openxmlformats.org/package/2006/relationships"><Relationship Id="rId9" Type="http://schemas.openxmlformats.org/officeDocument/2006/relationships/tags" Target="../tags/tag356.xml"/><Relationship Id="rId8" Type="http://schemas.openxmlformats.org/officeDocument/2006/relationships/tags" Target="../tags/tag355.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6" Type="http://schemas.openxmlformats.org/officeDocument/2006/relationships/slideLayout" Target="../slideLayouts/slideLayout2.xml"/><Relationship Id="rId15" Type="http://schemas.openxmlformats.org/officeDocument/2006/relationships/tags" Target="../tags/tag362.xml"/><Relationship Id="rId14" Type="http://schemas.openxmlformats.org/officeDocument/2006/relationships/tags" Target="../tags/tag361.xml"/><Relationship Id="rId13" Type="http://schemas.openxmlformats.org/officeDocument/2006/relationships/tags" Target="../tags/tag360.xml"/><Relationship Id="rId12" Type="http://schemas.openxmlformats.org/officeDocument/2006/relationships/tags" Target="../tags/tag359.xml"/><Relationship Id="rId11" Type="http://schemas.openxmlformats.org/officeDocument/2006/relationships/tags" Target="../tags/tag358.xml"/><Relationship Id="rId10" Type="http://schemas.openxmlformats.org/officeDocument/2006/relationships/tags" Target="../tags/tag357.xml"/><Relationship Id="rId1" Type="http://schemas.openxmlformats.org/officeDocument/2006/relationships/tags" Target="../tags/tag34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65.xml"/><Relationship Id="rId1" Type="http://schemas.openxmlformats.org/officeDocument/2006/relationships/tags" Target="../tags/tag36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sv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8" Type="http://schemas.openxmlformats.org/officeDocument/2006/relationships/slideLayout" Target="../slideLayouts/slideLayout2.xml"/><Relationship Id="rId27" Type="http://schemas.openxmlformats.org/officeDocument/2006/relationships/tags" Target="../tags/tag36.xml"/><Relationship Id="rId26" Type="http://schemas.openxmlformats.org/officeDocument/2006/relationships/tags" Target="../tags/tag35.xml"/><Relationship Id="rId25" Type="http://schemas.openxmlformats.org/officeDocument/2006/relationships/tags" Target="../tags/tag34.xml"/><Relationship Id="rId24" Type="http://schemas.openxmlformats.org/officeDocument/2006/relationships/tags" Target="../tags/tag33.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8" Type="http://schemas.openxmlformats.org/officeDocument/2006/relationships/slideLayout" Target="../slideLayouts/slideLayout2.xml"/><Relationship Id="rId27" Type="http://schemas.openxmlformats.org/officeDocument/2006/relationships/tags" Target="../tags/tag63.xml"/><Relationship Id="rId26" Type="http://schemas.openxmlformats.org/officeDocument/2006/relationships/tags" Target="../tags/tag62.xml"/><Relationship Id="rId25" Type="http://schemas.openxmlformats.org/officeDocument/2006/relationships/tags" Target="../tags/tag61.xml"/><Relationship Id="rId24" Type="http://schemas.openxmlformats.org/officeDocument/2006/relationships/tags" Target="../tags/tag60.xml"/><Relationship Id="rId23" Type="http://schemas.openxmlformats.org/officeDocument/2006/relationships/tags" Target="../tags/tag59.xml"/><Relationship Id="rId22" Type="http://schemas.openxmlformats.org/officeDocument/2006/relationships/tags" Target="../tags/tag58.xml"/><Relationship Id="rId21" Type="http://schemas.openxmlformats.org/officeDocument/2006/relationships/tags" Target="../tags/tag57.xml"/><Relationship Id="rId20" Type="http://schemas.openxmlformats.org/officeDocument/2006/relationships/tags" Target="../tags/tag56.xml"/><Relationship Id="rId2" Type="http://schemas.openxmlformats.org/officeDocument/2006/relationships/tags" Target="../tags/tag38.xml"/><Relationship Id="rId19" Type="http://schemas.openxmlformats.org/officeDocument/2006/relationships/tags" Target="../tags/tag55.xml"/><Relationship Id="rId18" Type="http://schemas.openxmlformats.org/officeDocument/2006/relationships/tags" Target="../tags/tag54.xml"/><Relationship Id="rId17" Type="http://schemas.openxmlformats.org/officeDocument/2006/relationships/tags" Target="../tags/tag53.xml"/><Relationship Id="rId16" Type="http://schemas.openxmlformats.org/officeDocument/2006/relationships/tags" Target="../tags/tag52.xml"/><Relationship Id="rId15" Type="http://schemas.openxmlformats.org/officeDocument/2006/relationships/tags" Target="../tags/tag51.xml"/><Relationship Id="rId14" Type="http://schemas.openxmlformats.org/officeDocument/2006/relationships/tags" Target="../tags/tag50.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66.xml"/><Relationship Id="rId4" Type="http://schemas.openxmlformats.org/officeDocument/2006/relationships/image" Target="../media/image6.emf"/><Relationship Id="rId3" Type="http://schemas.openxmlformats.org/officeDocument/2006/relationships/image" Target="../media/image5.emf"/><Relationship Id="rId2" Type="http://schemas.openxmlformats.org/officeDocument/2006/relationships/tags" Target="../tags/tag65.xml"/><Relationship Id="rId1" Type="http://schemas.openxmlformats.org/officeDocument/2006/relationships/tags" Target="../tags/tag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advAuto="100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686371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链绩效管理的概念及特点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6" name="矩形 5"/>
          <p:cNvSpPr/>
          <p:nvPr/>
        </p:nvSpPr>
        <p:spPr>
          <a:xfrm>
            <a:off x="584835" y="929640"/>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链绩效管理的概念</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endParaRPr>
          </a:p>
        </p:txBody>
      </p:sp>
      <p:sp>
        <p:nvSpPr>
          <p:cNvPr id="100" name="文本框 99" descr="7b0a20202020227461726765744964223a202270726f636573734f6e6c696e6554657874426f78220a7d0a"/>
          <p:cNvSpPr txBox="1"/>
          <p:nvPr/>
        </p:nvSpPr>
        <p:spPr>
          <a:xfrm>
            <a:off x="1079500" y="2146935"/>
            <a:ext cx="10361295" cy="2735580"/>
          </a:xfrm>
          <a:prstGeom prst="rect">
            <a:avLst/>
          </a:prstGeom>
          <a:solidFill>
            <a:srgbClr val="00B0F0"/>
          </a:solidFill>
          <a:ln w="9525">
            <a:noFill/>
          </a:ln>
        </p:spPr>
        <p:txBody>
          <a:bodyPr wrap="square">
            <a:noAutofit/>
          </a:bodyPr>
          <a:p>
            <a:pPr indent="0" fontAlgn="auto">
              <a:lnSpc>
                <a:spcPct val="150000"/>
              </a:lnSpc>
            </a:pPr>
            <a:r>
              <a:rPr lang="en-US" altLang="zh-CN" sz="2800" b="0" dirty="0">
                <a:ea typeface="宋体" panose="02010600030101010101" pitchFamily="2" charset="-122"/>
              </a:rPr>
              <a:t>        </a:t>
            </a:r>
            <a:r>
              <a:rPr sz="2800" b="0" dirty="0">
                <a:ea typeface="宋体" panose="02010600030101010101" pitchFamily="2" charset="-122"/>
              </a:rPr>
              <a:t>供应链绩效管理是指从供应链整体出发，为综合运用各种先进的技术与方法，开发供应链系统的各种潜能，顺次完成绩效计划、绩效控制、绩效评价和绩效改进等过程，以提高供应链整体及其成员绩效而进行的管理。</a:t>
            </a:r>
            <a:endParaRPr sz="2800" b="0" dirty="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686371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链绩效管理的概念及特点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6" name="矩形 5"/>
          <p:cNvSpPr/>
          <p:nvPr/>
        </p:nvSpPr>
        <p:spPr>
          <a:xfrm>
            <a:off x="584835" y="929640"/>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链绩效管理的概念</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endParaRPr>
          </a:p>
        </p:txBody>
      </p:sp>
      <p:sp>
        <p:nvSpPr>
          <p:cNvPr id="100" name="文本框 99" descr="7b0a20202020227461726765744964223a202270726f636573734f6e6c696e6554657874426f78220a7d0a"/>
          <p:cNvSpPr txBox="1"/>
          <p:nvPr/>
        </p:nvSpPr>
        <p:spPr>
          <a:xfrm>
            <a:off x="1094105" y="1450975"/>
            <a:ext cx="10556875" cy="2559685"/>
          </a:xfrm>
          <a:prstGeom prst="rect">
            <a:avLst/>
          </a:prstGeom>
          <a:solidFill>
            <a:srgbClr val="00B0F0"/>
          </a:solidFill>
          <a:ln w="9525">
            <a:noFill/>
          </a:ln>
        </p:spPr>
        <p:txBody>
          <a:bodyPr wrap="square">
            <a:noAutofit/>
          </a:bodyPr>
          <a:p>
            <a:pPr indent="0" fontAlgn="auto">
              <a:lnSpc>
                <a:spcPct val="150000"/>
              </a:lnSpc>
            </a:pPr>
            <a:r>
              <a:rPr lang="en-US" altLang="zh-CN" sz="2800" b="0" dirty="0">
                <a:ea typeface="宋体" panose="02010600030101010101" pitchFamily="2" charset="-122"/>
              </a:rPr>
              <a:t>        </a:t>
            </a:r>
            <a:r>
              <a:rPr sz="2800" b="0" dirty="0">
                <a:ea typeface="宋体" panose="02010600030101010101" pitchFamily="2" charset="-122"/>
              </a:rPr>
              <a:t>供应链绩效管理内容涉及绩效计划、绩效监控、绩效评价和绩效改进等，一般包括确定基准、设计绩效指标、度量绩效、检查绩效指标完成情况、分析供应链流程存在的问题、制定改进措施和建立供应链绩效激励机制等。</a:t>
            </a:r>
            <a:endParaRPr sz="2800" b="0" dirty="0">
              <a:ea typeface="宋体" panose="02010600030101010101" pitchFamily="2" charset="-122"/>
            </a:endParaRPr>
          </a:p>
        </p:txBody>
      </p:sp>
      <p:sp>
        <p:nvSpPr>
          <p:cNvPr id="3" name="文本框 2"/>
          <p:cNvSpPr txBox="1"/>
          <p:nvPr/>
        </p:nvSpPr>
        <p:spPr>
          <a:xfrm>
            <a:off x="458470" y="4206875"/>
            <a:ext cx="11590020" cy="1909445"/>
          </a:xfrm>
          <a:prstGeom prst="rect">
            <a:avLst/>
          </a:prstGeom>
          <a:solidFill>
            <a:srgbClr val="00B0F0"/>
          </a:solidFill>
        </p:spPr>
        <p:txBody>
          <a:bodyPr wrap="square" rtlCol="0" anchor="t">
            <a:noAutofit/>
          </a:bodyPr>
          <a:p>
            <a:pPr indent="0" fontAlgn="auto">
              <a:lnSpc>
                <a:spcPct val="150000"/>
              </a:lnSpc>
            </a:pPr>
            <a:r>
              <a:rPr lang="en-US" altLang="zh-CN" sz="2800">
                <a:latin typeface="Calibri" panose="020F0502020204030204" charset="0"/>
                <a:ea typeface="宋体" panose="02010600030101010101" pitchFamily="2" charset="-122"/>
                <a:sym typeface="+mn-ea"/>
              </a:rPr>
              <a:t>      </a:t>
            </a:r>
            <a:r>
              <a:rPr sz="2800">
                <a:latin typeface="Calibri" panose="020F0502020204030204" charset="0"/>
                <a:ea typeface="宋体" panose="02010600030101010101" pitchFamily="2" charset="-122"/>
                <a:sym typeface="+mn-ea"/>
              </a:rPr>
              <a:t>供应链绩效管理的目标是通过对供应链流程的监控和管理，协调各个环节和成员企业的利益分配，不断提高供应链及其成员企业运作的效率和效益，不断改善供应链性能和绩效水平。</a:t>
            </a:r>
            <a:endParaRPr sz="2800">
              <a:latin typeface="Calibri" panose="020F0502020204030204" charset="0"/>
              <a:ea typeface="宋体" panose="02010600030101010101" pitchFamily="2"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8635" y="804545"/>
            <a:ext cx="4472940" cy="52197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二、供应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链绩效管理的特点</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7" name="燕尾形 26"/>
          <p:cNvSpPr/>
          <p:nvPr/>
        </p:nvSpPr>
        <p:spPr>
          <a:xfrm flipH="1">
            <a:off x="457835" y="13335"/>
            <a:ext cx="702754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sym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sym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sym typeface="+mn-ea"/>
              </a:rPr>
              <a:t>链绩效管理的概念及特点</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任意形状 19"/>
          <p:cNvSpPr/>
          <p:nvPr>
            <p:custDataLst>
              <p:tags r:id="rId1"/>
            </p:custDataLst>
          </p:nvPr>
        </p:nvSpPr>
        <p:spPr>
          <a:xfrm rot="16200000">
            <a:off x="8742147" y="522191"/>
            <a:ext cx="1642942" cy="3606794"/>
          </a:xfrm>
          <a:custGeom>
            <a:avLst/>
            <a:gdLst>
              <a:gd name="connsiteX0" fmla="*/ 2268 w 2268"/>
              <a:gd name="connsiteY0" fmla="*/ 0 h 4979"/>
              <a:gd name="connsiteX1" fmla="*/ 2268 w 2268"/>
              <a:gd name="connsiteY1" fmla="*/ 4979 h 4979"/>
              <a:gd name="connsiteX2" fmla="*/ 1300 w 2268"/>
              <a:gd name="connsiteY2" fmla="*/ 4979 h 4979"/>
              <a:gd name="connsiteX3" fmla="*/ 968 w 2268"/>
              <a:gd name="connsiteY3" fmla="*/ 4979 h 4979"/>
              <a:gd name="connsiteX4" fmla="*/ 0 w 2268"/>
              <a:gd name="connsiteY4" fmla="*/ 4979 h 4979"/>
              <a:gd name="connsiteX5" fmla="*/ 0 w 2268"/>
              <a:gd name="connsiteY5" fmla="*/ 0 h 4979"/>
              <a:gd name="connsiteX6" fmla="*/ 2268 w 2268"/>
              <a:gd name="connsiteY6" fmla="*/ 0 h 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979">
                <a:moveTo>
                  <a:pt x="2268" y="0"/>
                </a:moveTo>
                <a:lnTo>
                  <a:pt x="2268" y="4979"/>
                </a:lnTo>
                <a:lnTo>
                  <a:pt x="1300" y="4979"/>
                </a:lnTo>
                <a:lnTo>
                  <a:pt x="968" y="4979"/>
                </a:lnTo>
                <a:lnTo>
                  <a:pt x="0" y="4979"/>
                </a:lnTo>
                <a:lnTo>
                  <a:pt x="0" y="0"/>
                </a:lnTo>
                <a:lnTo>
                  <a:pt x="2268"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2" name="文本框 33"/>
          <p:cNvSpPr txBox="1"/>
          <p:nvPr>
            <p:custDataLst>
              <p:tags r:id="rId2"/>
            </p:custDataLst>
          </p:nvPr>
        </p:nvSpPr>
        <p:spPr>
          <a:xfrm>
            <a:off x="7989856" y="2351666"/>
            <a:ext cx="3155492" cy="526640"/>
          </a:xfrm>
          <a:prstGeom prst="rect">
            <a:avLst/>
          </a:prstGeom>
          <a:noFill/>
        </p:spPr>
        <p:txBody>
          <a:bodyPr wrap="square" bIns="0" rtlCol="0" anchor="ctr"/>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动态性</a:t>
            </a:r>
            <a:endParaRPr lang="zh-CN" b="1" spc="300">
              <a:solidFill>
                <a:srgbClr val="FFFFFF"/>
              </a:solidFill>
              <a:latin typeface="微软雅黑" panose="020B0503020204020204" charset="-122"/>
              <a:ea typeface="微软雅黑" panose="020B0503020204020204" charset="-122"/>
            </a:endParaRPr>
          </a:p>
        </p:txBody>
      </p:sp>
      <p:sp>
        <p:nvSpPr>
          <p:cNvPr id="4" name="文本框 34"/>
          <p:cNvSpPr txBox="1"/>
          <p:nvPr>
            <p:custDataLst>
              <p:tags r:id="rId3"/>
            </p:custDataLst>
          </p:nvPr>
        </p:nvSpPr>
        <p:spPr>
          <a:xfrm>
            <a:off x="7989856" y="1822129"/>
            <a:ext cx="3152595" cy="526640"/>
          </a:xfrm>
          <a:prstGeom prst="rect">
            <a:avLst/>
          </a:prstGeom>
          <a:noFill/>
        </p:spPr>
        <p:txBody>
          <a:bodyPr wrap="square" rtlCol="0">
            <a:normAutofit lnSpcReduction="10000"/>
          </a:bodyPr>
          <a:p>
            <a:pPr algn="ctr" defTabSz="457200"/>
            <a:r>
              <a:rPr kumimoji="1" lang="en-US" altLang="zh-CN" sz="2400" dirty="0">
                <a:solidFill>
                  <a:srgbClr val="FFFFFF"/>
                </a:solidFill>
                <a:latin typeface="微软雅黑" panose="020B0503020204020204" charset="-122"/>
                <a:ea typeface="微软雅黑" panose="020B0503020204020204" charset="-122"/>
              </a:rPr>
              <a:t>03</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6" name="文本框 45"/>
          <p:cNvSpPr txBox="1"/>
          <p:nvPr>
            <p:custDataLst>
              <p:tags r:id="rId4"/>
            </p:custDataLst>
          </p:nvPr>
        </p:nvSpPr>
        <p:spPr>
          <a:xfrm>
            <a:off x="7750804" y="3381765"/>
            <a:ext cx="3624904" cy="2317360"/>
          </a:xfrm>
          <a:prstGeom prst="rect">
            <a:avLst/>
          </a:prstGeom>
          <a:noFill/>
        </p:spPr>
        <p:txBody>
          <a:bodyPr wrap="square" tIns="0" rtlCol="0"/>
          <a:p>
            <a:pPr marL="0" indent="0" algn="ctr"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供应链本身及其所处的环境都处于不断地变化状态。因此，供应链的运作过程也是不断变动的，供应链绩效管理也必然是动态的。只有不断变化的管理方法和管理手段，才能适应变化着的供应链及其运营环境，才能真正实现绩效管理的目标。</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
        <p:nvSpPr>
          <p:cNvPr id="19" name="任意形状 18"/>
          <p:cNvSpPr/>
          <p:nvPr>
            <p:custDataLst>
              <p:tags r:id="rId5"/>
            </p:custDataLst>
          </p:nvPr>
        </p:nvSpPr>
        <p:spPr>
          <a:xfrm rot="16200000">
            <a:off x="5129920" y="375500"/>
            <a:ext cx="1642942" cy="3900177"/>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5" name="文本框 27"/>
          <p:cNvSpPr txBox="1"/>
          <p:nvPr>
            <p:custDataLst>
              <p:tags r:id="rId6"/>
            </p:custDataLst>
          </p:nvPr>
        </p:nvSpPr>
        <p:spPr>
          <a:xfrm>
            <a:off x="4233835" y="2351666"/>
            <a:ext cx="3155492" cy="526640"/>
          </a:xfrm>
          <a:prstGeom prst="rect">
            <a:avLst/>
          </a:prstGeom>
          <a:noFill/>
        </p:spPr>
        <p:txBody>
          <a:bodyPr wrap="square" bIns="0" rtlCol="0" anchor="ctr">
            <a:normAutofit/>
          </a:bodyPr>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复杂性</a:t>
            </a:r>
            <a:endParaRPr lang="zh-CN" b="1" spc="300">
              <a:solidFill>
                <a:srgbClr val="FFFFFF"/>
              </a:solidFill>
              <a:latin typeface="微软雅黑" panose="020B0503020204020204" charset="-122"/>
              <a:ea typeface="微软雅黑" panose="020B0503020204020204" charset="-122"/>
            </a:endParaRPr>
          </a:p>
        </p:txBody>
      </p:sp>
      <p:sp>
        <p:nvSpPr>
          <p:cNvPr id="6" name="文本框 30"/>
          <p:cNvSpPr txBox="1"/>
          <p:nvPr>
            <p:custDataLst>
              <p:tags r:id="rId7"/>
            </p:custDataLst>
          </p:nvPr>
        </p:nvSpPr>
        <p:spPr>
          <a:xfrm>
            <a:off x="4238182" y="1822129"/>
            <a:ext cx="3146075" cy="526640"/>
          </a:xfrm>
          <a:prstGeom prst="rect">
            <a:avLst/>
          </a:prstGeom>
          <a:noFill/>
        </p:spPr>
        <p:txBody>
          <a:bodyPr wrap="square" rtlCol="0">
            <a:normAutofit lnSpcReduction="10000"/>
          </a:bodyPr>
          <a:p>
            <a:pPr algn="ctr" defTabSz="457200"/>
            <a:r>
              <a:rPr kumimoji="1" lang="en-US" altLang="zh-CN" sz="2400" dirty="0">
                <a:solidFill>
                  <a:srgbClr val="FFFFFF"/>
                </a:solidFill>
                <a:latin typeface="微软雅黑" panose="020B0503020204020204" charset="-122"/>
                <a:ea typeface="微软雅黑" panose="020B0503020204020204" charset="-122"/>
              </a:rPr>
              <a:t>02</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7" name="文本框 44"/>
          <p:cNvSpPr txBox="1"/>
          <p:nvPr>
            <p:custDataLst>
              <p:tags r:id="rId8"/>
            </p:custDataLst>
          </p:nvPr>
        </p:nvSpPr>
        <p:spPr>
          <a:xfrm>
            <a:off x="3991885" y="3381765"/>
            <a:ext cx="3624904" cy="2317360"/>
          </a:xfrm>
          <a:prstGeom prst="rect">
            <a:avLst/>
          </a:prstGeom>
          <a:noFill/>
        </p:spPr>
        <p:txBody>
          <a:bodyPr wrap="square" tIns="0" rtlCol="0">
            <a:noAutofit/>
          </a:bodyPr>
          <a:p>
            <a:pPr marL="0" indent="0" algn="ctr"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与单个企业相比，供应链有非常复杂的结构，涉及许多不同的企业和不同的业务，其运作过程和环境处于不断的变化之中，因而管理更具复杂性。</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
        <p:nvSpPr>
          <p:cNvPr id="18" name="任意形状 17"/>
          <p:cNvSpPr/>
          <p:nvPr>
            <p:custDataLst>
              <p:tags r:id="rId9"/>
            </p:custDataLst>
          </p:nvPr>
        </p:nvSpPr>
        <p:spPr>
          <a:xfrm rot="16200000">
            <a:off x="1370277" y="381295"/>
            <a:ext cx="1642942" cy="3899452"/>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24" name="文本框 23"/>
          <p:cNvSpPr txBox="1"/>
          <p:nvPr>
            <p:custDataLst>
              <p:tags r:id="rId10"/>
            </p:custDataLst>
          </p:nvPr>
        </p:nvSpPr>
        <p:spPr>
          <a:xfrm>
            <a:off x="535766" y="2357462"/>
            <a:ext cx="3098989" cy="526640"/>
          </a:xfrm>
          <a:prstGeom prst="rect">
            <a:avLst/>
          </a:prstGeom>
          <a:noFill/>
        </p:spPr>
        <p:txBody>
          <a:bodyPr wrap="square" bIns="0" rtlCol="0" anchor="ctr">
            <a:normAutofit/>
          </a:bodyPr>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整体性</a:t>
            </a:r>
            <a:endParaRPr lang="zh-CN" b="1" spc="300">
              <a:solidFill>
                <a:srgbClr val="FFFFFF"/>
              </a:solidFill>
              <a:latin typeface="微软雅黑" panose="020B0503020204020204" charset="-122"/>
              <a:ea typeface="微软雅黑" panose="020B0503020204020204" charset="-122"/>
            </a:endParaRPr>
          </a:p>
        </p:txBody>
      </p:sp>
      <p:sp>
        <p:nvSpPr>
          <p:cNvPr id="25" name="文本框 24"/>
          <p:cNvSpPr txBox="1"/>
          <p:nvPr>
            <p:custDataLst>
              <p:tags r:id="rId11"/>
            </p:custDataLst>
          </p:nvPr>
        </p:nvSpPr>
        <p:spPr>
          <a:xfrm>
            <a:off x="535766" y="1827924"/>
            <a:ext cx="3088847" cy="526640"/>
          </a:xfrm>
          <a:prstGeom prst="rect">
            <a:avLst/>
          </a:prstGeom>
          <a:noFill/>
        </p:spPr>
        <p:txBody>
          <a:bodyPr wrap="square" rtlCol="0">
            <a:normAutofit lnSpcReduction="10000"/>
          </a:bodyPr>
          <a:p>
            <a:pPr algn="ctr" defTabSz="457200"/>
            <a:r>
              <a:rPr kumimoji="1" lang="en-US" altLang="zh-CN" sz="2400" dirty="0">
                <a:solidFill>
                  <a:srgbClr val="FFFFFF"/>
                </a:solidFill>
                <a:latin typeface="微软雅黑" panose="020B0503020204020204" charset="-122"/>
                <a:ea typeface="微软雅黑" panose="020B0503020204020204" charset="-122"/>
              </a:rPr>
              <a:t>01</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8" name="文本框 43"/>
          <p:cNvSpPr txBox="1"/>
          <p:nvPr>
            <p:custDataLst>
              <p:tags r:id="rId12"/>
            </p:custDataLst>
          </p:nvPr>
        </p:nvSpPr>
        <p:spPr>
          <a:xfrm>
            <a:off x="235140" y="3375970"/>
            <a:ext cx="3624180" cy="2317360"/>
          </a:xfrm>
          <a:prstGeom prst="rect">
            <a:avLst/>
          </a:prstGeom>
          <a:noFill/>
        </p:spPr>
        <p:txBody>
          <a:bodyPr wrap="square" tIns="0" rtlCol="0">
            <a:noAutofit/>
          </a:bodyPr>
          <a:p>
            <a:pPr marL="0" indent="0" algn="ctr"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供应链绩效管理不是针对链中的某一个企业或者某一个环节的活动，而是面向整个供应链，是对供应链运作进行综合的、整体的规划、监控、评价、反馈和改进的过程。</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Tree>
    <p:custDataLst>
      <p:tags r:id="rId13"/>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5308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链绩效管理的方法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687388" y="804545"/>
            <a:ext cx="4115435"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一、</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绩效管理的传统方法</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5" name="Freeform 6"/>
          <p:cNvSpPr/>
          <p:nvPr>
            <p:custDataLst>
              <p:tags r:id="rId2"/>
            </p:custDataLst>
          </p:nvPr>
        </p:nvSpPr>
        <p:spPr bwMode="auto">
          <a:xfrm>
            <a:off x="6016847" y="2598569"/>
            <a:ext cx="2343113" cy="3018600"/>
          </a:xfrm>
          <a:custGeom>
            <a:avLst/>
            <a:gdLst>
              <a:gd name="T0" fmla="*/ 0 w 890"/>
              <a:gd name="T1" fmla="*/ 445 h 1149"/>
              <a:gd name="T2" fmla="*/ 445 w 890"/>
              <a:gd name="T3" fmla="*/ 0 h 1149"/>
              <a:gd name="T4" fmla="*/ 890 w 890"/>
              <a:gd name="T5" fmla="*/ 445 h 1149"/>
              <a:gd name="T6" fmla="*/ 445 w 890"/>
              <a:gd name="T7" fmla="*/ 890 h 1149"/>
              <a:gd name="T8" fmla="*/ 443 w 890"/>
              <a:gd name="T9" fmla="*/ 890 h 1149"/>
              <a:gd name="T10" fmla="*/ 443 w 890"/>
              <a:gd name="T11" fmla="*/ 890 h 1149"/>
              <a:gd name="T12" fmla="*/ 0 w 890"/>
              <a:gd name="T13" fmla="*/ 1149 h 1149"/>
              <a:gd name="T14" fmla="*/ 0 w 890"/>
              <a:gd name="T15" fmla="*/ 445 h 1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0" h="1149">
                <a:moveTo>
                  <a:pt x="0" y="445"/>
                </a:moveTo>
                <a:cubicBezTo>
                  <a:pt x="0" y="199"/>
                  <a:pt x="199" y="0"/>
                  <a:pt x="445" y="0"/>
                </a:cubicBezTo>
                <a:cubicBezTo>
                  <a:pt x="691" y="0"/>
                  <a:pt x="890" y="199"/>
                  <a:pt x="890" y="445"/>
                </a:cubicBezTo>
                <a:cubicBezTo>
                  <a:pt x="890" y="691"/>
                  <a:pt x="691" y="890"/>
                  <a:pt x="445" y="890"/>
                </a:cubicBezTo>
                <a:cubicBezTo>
                  <a:pt x="444" y="890"/>
                  <a:pt x="444" y="890"/>
                  <a:pt x="443" y="890"/>
                </a:cubicBezTo>
                <a:cubicBezTo>
                  <a:pt x="443" y="890"/>
                  <a:pt x="443" y="890"/>
                  <a:pt x="443" y="890"/>
                </a:cubicBezTo>
                <a:cubicBezTo>
                  <a:pt x="253" y="891"/>
                  <a:pt x="88" y="995"/>
                  <a:pt x="0" y="1149"/>
                </a:cubicBezTo>
                <a:cubicBezTo>
                  <a:pt x="0" y="445"/>
                  <a:pt x="0" y="445"/>
                  <a:pt x="0" y="445"/>
                </a:cubicBezTo>
              </a:path>
            </a:pathLst>
          </a:custGeom>
          <a:solidFill>
            <a:schemeClr val="tx2"/>
          </a:solidFill>
          <a:ln>
            <a:noFill/>
          </a:ln>
        </p:spPr>
        <p:txBody>
          <a:bodyPr vert="horz" wrap="square" lIns="91440" tIns="45720" rIns="91440" bIns="45720" numCol="1" anchor="t" anchorCtr="0" compatLnSpc="1"/>
          <a:lstStyle/>
          <a:p>
            <a:pPr algn="ctr"/>
            <a:endParaRPr lang="zh-CN" altLang="en-US" sz="1800"/>
          </a:p>
        </p:txBody>
      </p:sp>
      <p:sp>
        <p:nvSpPr>
          <p:cNvPr id="6" name="Oval 9"/>
          <p:cNvSpPr>
            <a:spLocks noChangeArrowheads="1"/>
          </p:cNvSpPr>
          <p:nvPr>
            <p:custDataLst>
              <p:tags r:id="rId3"/>
            </p:custDataLst>
          </p:nvPr>
        </p:nvSpPr>
        <p:spPr bwMode="auto">
          <a:xfrm>
            <a:off x="6167935" y="2752100"/>
            <a:ext cx="2038459" cy="2033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1800"/>
          </a:p>
        </p:txBody>
      </p:sp>
      <p:sp>
        <p:nvSpPr>
          <p:cNvPr id="8" name="Oval 24"/>
          <p:cNvSpPr>
            <a:spLocks noChangeArrowheads="1"/>
          </p:cNvSpPr>
          <p:nvPr>
            <p:custDataLst>
              <p:tags r:id="rId4"/>
            </p:custDataLst>
          </p:nvPr>
        </p:nvSpPr>
        <p:spPr bwMode="auto">
          <a:xfrm>
            <a:off x="6167935" y="2752100"/>
            <a:ext cx="2038459" cy="2033036"/>
          </a:xfrm>
          <a:prstGeom prst="ellipse">
            <a:avLst/>
          </a:prstGeom>
          <a:solidFill>
            <a:schemeClr val="accent2"/>
          </a:solidFill>
          <a:ln>
            <a:noFill/>
          </a:ln>
        </p:spPr>
        <p:txBody>
          <a:bodyPr vert="horz" wrap="square" lIns="91440" tIns="45720" rIns="91440" bIns="45720" numCol="1" anchor="t" anchorCtr="0" compatLnSpc="1"/>
          <a:lstStyle/>
          <a:p>
            <a:pPr algn="ctr"/>
            <a:endParaRPr lang="zh-CN" altLang="en-US" sz="1800"/>
          </a:p>
        </p:txBody>
      </p:sp>
      <p:sp>
        <p:nvSpPr>
          <p:cNvPr id="9" name="Freeform 25"/>
          <p:cNvSpPr/>
          <p:nvPr>
            <p:custDataLst>
              <p:tags r:id="rId5"/>
            </p:custDataLst>
          </p:nvPr>
        </p:nvSpPr>
        <p:spPr bwMode="auto">
          <a:xfrm>
            <a:off x="7188403" y="2752100"/>
            <a:ext cx="1017992" cy="2033036"/>
          </a:xfrm>
          <a:custGeom>
            <a:avLst/>
            <a:gdLst>
              <a:gd name="T0" fmla="*/ 0 w 387"/>
              <a:gd name="T1" fmla="*/ 0 h 774"/>
              <a:gd name="T2" fmla="*/ 0 w 387"/>
              <a:gd name="T3" fmla="*/ 774 h 774"/>
              <a:gd name="T4" fmla="*/ 387 w 387"/>
              <a:gd name="T5" fmla="*/ 387 h 774"/>
              <a:gd name="T6" fmla="*/ 0 w 387"/>
              <a:gd name="T7" fmla="*/ 0 h 774"/>
            </a:gdLst>
            <a:ahLst/>
            <a:cxnLst>
              <a:cxn ang="0">
                <a:pos x="T0" y="T1"/>
              </a:cxn>
              <a:cxn ang="0">
                <a:pos x="T2" y="T3"/>
              </a:cxn>
              <a:cxn ang="0">
                <a:pos x="T4" y="T5"/>
              </a:cxn>
              <a:cxn ang="0">
                <a:pos x="T6" y="T7"/>
              </a:cxn>
            </a:cxnLst>
            <a:rect l="0" t="0" r="r" b="b"/>
            <a:pathLst>
              <a:path w="387" h="774">
                <a:moveTo>
                  <a:pt x="0" y="0"/>
                </a:moveTo>
                <a:cubicBezTo>
                  <a:pt x="0" y="774"/>
                  <a:pt x="0" y="774"/>
                  <a:pt x="0" y="774"/>
                </a:cubicBezTo>
                <a:cubicBezTo>
                  <a:pt x="214" y="774"/>
                  <a:pt x="387" y="601"/>
                  <a:pt x="387" y="387"/>
                </a:cubicBezTo>
                <a:cubicBezTo>
                  <a:pt x="387" y="173"/>
                  <a:pt x="214" y="0"/>
                  <a:pt x="0" y="0"/>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1800"/>
          </a:p>
        </p:txBody>
      </p:sp>
      <p:sp>
        <p:nvSpPr>
          <p:cNvPr id="11" name="稻壳儿小白白(http://dwz.cn/Wu2UP)"/>
          <p:cNvSpPr>
            <a:spLocks noEditPoints="1"/>
          </p:cNvSpPr>
          <p:nvPr>
            <p:custDataLst>
              <p:tags r:id="rId6"/>
            </p:custDataLst>
          </p:nvPr>
        </p:nvSpPr>
        <p:spPr bwMode="auto">
          <a:xfrm>
            <a:off x="6892819" y="3061637"/>
            <a:ext cx="514627" cy="468729"/>
          </a:xfrm>
          <a:custGeom>
            <a:avLst/>
            <a:gdLst>
              <a:gd name="T0" fmla="*/ 212670739 w 929"/>
              <a:gd name="T1" fmla="*/ 55974249 h 850"/>
              <a:gd name="T2" fmla="*/ 198524888 w 929"/>
              <a:gd name="T3" fmla="*/ 42704703 h 850"/>
              <a:gd name="T4" fmla="*/ 124870562 w 929"/>
              <a:gd name="T5" fmla="*/ 118463174 h 850"/>
              <a:gd name="T6" fmla="*/ 118042092 w 929"/>
              <a:gd name="T7" fmla="*/ 121599924 h 850"/>
              <a:gd name="T8" fmla="*/ 118042092 w 929"/>
              <a:gd name="T9" fmla="*/ 121599924 h 850"/>
              <a:gd name="T10" fmla="*/ 110969167 w 929"/>
              <a:gd name="T11" fmla="*/ 118463174 h 850"/>
              <a:gd name="T12" fmla="*/ 72435010 w 929"/>
              <a:gd name="T13" fmla="*/ 79136396 h 850"/>
              <a:gd name="T14" fmla="*/ 17803800 w 929"/>
              <a:gd name="T15" fmla="*/ 136075837 h 850"/>
              <a:gd name="T16" fmla="*/ 10730875 w 929"/>
              <a:gd name="T17" fmla="*/ 139212588 h 850"/>
              <a:gd name="T18" fmla="*/ 4145874 w 929"/>
              <a:gd name="T19" fmla="*/ 136558678 h 850"/>
              <a:gd name="T20" fmla="*/ 3658444 w 929"/>
              <a:gd name="T21" fmla="*/ 122806291 h 850"/>
              <a:gd name="T22" fmla="*/ 65362085 w 929"/>
              <a:gd name="T23" fmla="*/ 58628649 h 850"/>
              <a:gd name="T24" fmla="*/ 72435010 w 929"/>
              <a:gd name="T25" fmla="*/ 55733074 h 850"/>
              <a:gd name="T26" fmla="*/ 72435010 w 929"/>
              <a:gd name="T27" fmla="*/ 55733074 h 850"/>
              <a:gd name="T28" fmla="*/ 79507441 w 929"/>
              <a:gd name="T29" fmla="*/ 58628649 h 850"/>
              <a:gd name="T30" fmla="*/ 118042092 w 929"/>
              <a:gd name="T31" fmla="*/ 97955426 h 850"/>
              <a:gd name="T32" fmla="*/ 184623494 w 929"/>
              <a:gd name="T33" fmla="*/ 29434667 h 850"/>
              <a:gd name="T34" fmla="*/ 170477644 w 929"/>
              <a:gd name="T35" fmla="*/ 16165121 h 850"/>
              <a:gd name="T36" fmla="*/ 226572133 w 929"/>
              <a:gd name="T37" fmla="*/ 0 h 850"/>
              <a:gd name="T38" fmla="*/ 212670739 w 929"/>
              <a:gd name="T39" fmla="*/ 55974249 h 850"/>
              <a:gd name="T40" fmla="*/ 10730875 w 929"/>
              <a:gd name="T41" fmla="*/ 151999783 h 850"/>
              <a:gd name="T42" fmla="*/ 4389836 w 929"/>
              <a:gd name="T43" fmla="*/ 151034591 h 850"/>
              <a:gd name="T44" fmla="*/ 4389836 w 929"/>
              <a:gd name="T45" fmla="*/ 205078947 h 850"/>
              <a:gd name="T46" fmla="*/ 33656397 w 929"/>
              <a:gd name="T47" fmla="*/ 205078947 h 850"/>
              <a:gd name="T48" fmla="*/ 33656397 w 929"/>
              <a:gd name="T49" fmla="*/ 138488571 h 850"/>
              <a:gd name="T50" fmla="*/ 27315358 w 929"/>
              <a:gd name="T51" fmla="*/ 145002756 h 850"/>
              <a:gd name="T52" fmla="*/ 10730875 w 929"/>
              <a:gd name="T53" fmla="*/ 151999783 h 850"/>
              <a:gd name="T54" fmla="*/ 39997436 w 929"/>
              <a:gd name="T55" fmla="*/ 205078947 h 850"/>
              <a:gd name="T56" fmla="*/ 69264491 w 929"/>
              <a:gd name="T57" fmla="*/ 205078947 h 850"/>
              <a:gd name="T58" fmla="*/ 69264491 w 929"/>
              <a:gd name="T59" fmla="*/ 101333352 h 850"/>
              <a:gd name="T60" fmla="*/ 39997436 w 929"/>
              <a:gd name="T61" fmla="*/ 131733211 h 850"/>
              <a:gd name="T62" fmla="*/ 39997436 w 929"/>
              <a:gd name="T63" fmla="*/ 205078947 h 850"/>
              <a:gd name="T64" fmla="*/ 101701571 w 929"/>
              <a:gd name="T65" fmla="*/ 127390093 h 850"/>
              <a:gd name="T66" fmla="*/ 75848998 w 929"/>
              <a:gd name="T67" fmla="*/ 100850511 h 850"/>
              <a:gd name="T68" fmla="*/ 75848998 w 929"/>
              <a:gd name="T69" fmla="*/ 205078947 h 850"/>
              <a:gd name="T70" fmla="*/ 104872091 w 929"/>
              <a:gd name="T71" fmla="*/ 205078947 h 850"/>
              <a:gd name="T72" fmla="*/ 104872091 w 929"/>
              <a:gd name="T73" fmla="*/ 130285668 h 850"/>
              <a:gd name="T74" fmla="*/ 101701571 w 929"/>
              <a:gd name="T75" fmla="*/ 127390093 h 850"/>
              <a:gd name="T76" fmla="*/ 118042092 w 929"/>
              <a:gd name="T77" fmla="*/ 134387120 h 850"/>
              <a:gd name="T78" fmla="*/ 111457092 w 929"/>
              <a:gd name="T79" fmla="*/ 133421928 h 850"/>
              <a:gd name="T80" fmla="*/ 111457092 w 929"/>
              <a:gd name="T81" fmla="*/ 205078947 h 850"/>
              <a:gd name="T82" fmla="*/ 140723653 w 929"/>
              <a:gd name="T83" fmla="*/ 205078947 h 850"/>
              <a:gd name="T84" fmla="*/ 140723653 w 929"/>
              <a:gd name="T85" fmla="*/ 120875908 h 850"/>
              <a:gd name="T86" fmla="*/ 134382614 w 929"/>
              <a:gd name="T87" fmla="*/ 127390093 h 850"/>
              <a:gd name="T88" fmla="*/ 118042092 w 929"/>
              <a:gd name="T89" fmla="*/ 134387120 h 850"/>
              <a:gd name="T90" fmla="*/ 147064691 w 929"/>
              <a:gd name="T91" fmla="*/ 114120547 h 850"/>
              <a:gd name="T92" fmla="*/ 147064691 w 929"/>
              <a:gd name="T93" fmla="*/ 205078947 h 850"/>
              <a:gd name="T94" fmla="*/ 176331252 w 929"/>
              <a:gd name="T95" fmla="*/ 205078947 h 850"/>
              <a:gd name="T96" fmla="*/ 176331252 w 929"/>
              <a:gd name="T97" fmla="*/ 84203039 h 850"/>
              <a:gd name="T98" fmla="*/ 147064691 w 929"/>
              <a:gd name="T99" fmla="*/ 114120547 h 850"/>
              <a:gd name="T100" fmla="*/ 199012813 w 929"/>
              <a:gd name="T101" fmla="*/ 60799717 h 850"/>
              <a:gd name="T102" fmla="*/ 182916253 w 929"/>
              <a:gd name="T103" fmla="*/ 77447679 h 850"/>
              <a:gd name="T104" fmla="*/ 182916253 w 929"/>
              <a:gd name="T105" fmla="*/ 205078947 h 850"/>
              <a:gd name="T106" fmla="*/ 212182814 w 929"/>
              <a:gd name="T107" fmla="*/ 205078947 h 850"/>
              <a:gd name="T108" fmla="*/ 212182814 w 929"/>
              <a:gd name="T109" fmla="*/ 73345737 h 850"/>
              <a:gd name="T110" fmla="*/ 199012813 w 929"/>
              <a:gd name="T111" fmla="*/ 60799717 h 850"/>
              <a:gd name="T112" fmla="*/ 199012813 w 929"/>
              <a:gd name="T113" fmla="*/ 60799717 h 850"/>
              <a:gd name="T114" fmla="*/ 199012813 w 929"/>
              <a:gd name="T115" fmla="*/ 60799717 h 8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29" h="850">
                <a:moveTo>
                  <a:pt x="872" y="232"/>
                </a:moveTo>
                <a:cubicBezTo>
                  <a:pt x="814" y="177"/>
                  <a:pt x="814" y="177"/>
                  <a:pt x="814" y="177"/>
                </a:cubicBezTo>
                <a:cubicBezTo>
                  <a:pt x="512" y="491"/>
                  <a:pt x="512" y="491"/>
                  <a:pt x="512" y="491"/>
                </a:cubicBezTo>
                <a:cubicBezTo>
                  <a:pt x="505" y="499"/>
                  <a:pt x="494" y="504"/>
                  <a:pt x="484" y="504"/>
                </a:cubicBezTo>
                <a:cubicBezTo>
                  <a:pt x="484" y="504"/>
                  <a:pt x="484" y="504"/>
                  <a:pt x="484" y="504"/>
                </a:cubicBezTo>
                <a:cubicBezTo>
                  <a:pt x="473" y="504"/>
                  <a:pt x="462" y="499"/>
                  <a:pt x="455" y="491"/>
                </a:cubicBezTo>
                <a:cubicBezTo>
                  <a:pt x="297" y="328"/>
                  <a:pt x="297" y="328"/>
                  <a:pt x="297" y="328"/>
                </a:cubicBezTo>
                <a:cubicBezTo>
                  <a:pt x="73" y="564"/>
                  <a:pt x="73" y="564"/>
                  <a:pt x="73" y="564"/>
                </a:cubicBezTo>
                <a:cubicBezTo>
                  <a:pt x="65" y="573"/>
                  <a:pt x="55" y="577"/>
                  <a:pt x="44" y="577"/>
                </a:cubicBezTo>
                <a:cubicBezTo>
                  <a:pt x="34" y="577"/>
                  <a:pt x="25" y="573"/>
                  <a:pt x="17" y="566"/>
                </a:cubicBezTo>
                <a:cubicBezTo>
                  <a:pt x="1" y="551"/>
                  <a:pt x="0" y="525"/>
                  <a:pt x="15" y="509"/>
                </a:cubicBezTo>
                <a:cubicBezTo>
                  <a:pt x="268" y="243"/>
                  <a:pt x="268" y="243"/>
                  <a:pt x="268" y="243"/>
                </a:cubicBezTo>
                <a:cubicBezTo>
                  <a:pt x="276" y="235"/>
                  <a:pt x="286" y="231"/>
                  <a:pt x="297" y="231"/>
                </a:cubicBezTo>
                <a:cubicBezTo>
                  <a:pt x="297" y="231"/>
                  <a:pt x="297" y="231"/>
                  <a:pt x="297" y="231"/>
                </a:cubicBezTo>
                <a:cubicBezTo>
                  <a:pt x="308" y="231"/>
                  <a:pt x="318" y="235"/>
                  <a:pt x="326" y="243"/>
                </a:cubicBezTo>
                <a:cubicBezTo>
                  <a:pt x="484" y="406"/>
                  <a:pt x="484" y="406"/>
                  <a:pt x="484" y="406"/>
                </a:cubicBezTo>
                <a:cubicBezTo>
                  <a:pt x="757" y="122"/>
                  <a:pt x="757" y="122"/>
                  <a:pt x="757" y="122"/>
                </a:cubicBezTo>
                <a:cubicBezTo>
                  <a:pt x="699" y="67"/>
                  <a:pt x="699" y="67"/>
                  <a:pt x="699" y="67"/>
                </a:cubicBezTo>
                <a:cubicBezTo>
                  <a:pt x="929" y="0"/>
                  <a:pt x="929" y="0"/>
                  <a:pt x="929" y="0"/>
                </a:cubicBezTo>
                <a:lnTo>
                  <a:pt x="872" y="232"/>
                </a:lnTo>
                <a:close/>
                <a:moveTo>
                  <a:pt x="44" y="630"/>
                </a:moveTo>
                <a:cubicBezTo>
                  <a:pt x="35" y="630"/>
                  <a:pt x="26" y="629"/>
                  <a:pt x="18" y="626"/>
                </a:cubicBezTo>
                <a:cubicBezTo>
                  <a:pt x="18" y="850"/>
                  <a:pt x="18" y="850"/>
                  <a:pt x="18" y="850"/>
                </a:cubicBezTo>
                <a:cubicBezTo>
                  <a:pt x="138" y="850"/>
                  <a:pt x="138" y="850"/>
                  <a:pt x="138" y="850"/>
                </a:cubicBezTo>
                <a:cubicBezTo>
                  <a:pt x="138" y="574"/>
                  <a:pt x="138" y="574"/>
                  <a:pt x="138" y="574"/>
                </a:cubicBezTo>
                <a:cubicBezTo>
                  <a:pt x="112" y="601"/>
                  <a:pt x="112" y="601"/>
                  <a:pt x="112" y="601"/>
                </a:cubicBezTo>
                <a:cubicBezTo>
                  <a:pt x="94" y="619"/>
                  <a:pt x="70" y="630"/>
                  <a:pt x="44" y="630"/>
                </a:cubicBezTo>
                <a:close/>
                <a:moveTo>
                  <a:pt x="164" y="850"/>
                </a:moveTo>
                <a:cubicBezTo>
                  <a:pt x="284" y="850"/>
                  <a:pt x="284" y="850"/>
                  <a:pt x="284" y="850"/>
                </a:cubicBezTo>
                <a:cubicBezTo>
                  <a:pt x="284" y="420"/>
                  <a:pt x="284" y="420"/>
                  <a:pt x="284" y="420"/>
                </a:cubicBezTo>
                <a:cubicBezTo>
                  <a:pt x="164" y="546"/>
                  <a:pt x="164" y="546"/>
                  <a:pt x="164" y="546"/>
                </a:cubicBezTo>
                <a:lnTo>
                  <a:pt x="164" y="850"/>
                </a:lnTo>
                <a:close/>
                <a:moveTo>
                  <a:pt x="417" y="528"/>
                </a:moveTo>
                <a:cubicBezTo>
                  <a:pt x="311" y="418"/>
                  <a:pt x="311" y="418"/>
                  <a:pt x="311" y="418"/>
                </a:cubicBezTo>
                <a:cubicBezTo>
                  <a:pt x="311" y="850"/>
                  <a:pt x="311" y="850"/>
                  <a:pt x="311" y="850"/>
                </a:cubicBezTo>
                <a:cubicBezTo>
                  <a:pt x="430" y="850"/>
                  <a:pt x="430" y="850"/>
                  <a:pt x="430" y="850"/>
                </a:cubicBezTo>
                <a:cubicBezTo>
                  <a:pt x="430" y="540"/>
                  <a:pt x="430" y="540"/>
                  <a:pt x="430" y="540"/>
                </a:cubicBezTo>
                <a:cubicBezTo>
                  <a:pt x="425" y="537"/>
                  <a:pt x="421" y="533"/>
                  <a:pt x="417" y="528"/>
                </a:cubicBezTo>
                <a:close/>
                <a:moveTo>
                  <a:pt x="484" y="557"/>
                </a:moveTo>
                <a:cubicBezTo>
                  <a:pt x="474" y="557"/>
                  <a:pt x="466" y="555"/>
                  <a:pt x="457" y="553"/>
                </a:cubicBezTo>
                <a:cubicBezTo>
                  <a:pt x="457" y="850"/>
                  <a:pt x="457" y="850"/>
                  <a:pt x="457" y="850"/>
                </a:cubicBezTo>
                <a:cubicBezTo>
                  <a:pt x="577" y="850"/>
                  <a:pt x="577" y="850"/>
                  <a:pt x="577" y="850"/>
                </a:cubicBezTo>
                <a:cubicBezTo>
                  <a:pt x="577" y="501"/>
                  <a:pt x="577" y="501"/>
                  <a:pt x="577" y="501"/>
                </a:cubicBezTo>
                <a:cubicBezTo>
                  <a:pt x="551" y="528"/>
                  <a:pt x="551" y="528"/>
                  <a:pt x="551" y="528"/>
                </a:cubicBezTo>
                <a:cubicBezTo>
                  <a:pt x="533" y="546"/>
                  <a:pt x="509" y="557"/>
                  <a:pt x="484" y="557"/>
                </a:cubicBezTo>
                <a:close/>
                <a:moveTo>
                  <a:pt x="603" y="473"/>
                </a:moveTo>
                <a:cubicBezTo>
                  <a:pt x="603" y="850"/>
                  <a:pt x="603" y="850"/>
                  <a:pt x="603" y="850"/>
                </a:cubicBezTo>
                <a:cubicBezTo>
                  <a:pt x="723" y="850"/>
                  <a:pt x="723" y="850"/>
                  <a:pt x="723" y="850"/>
                </a:cubicBezTo>
                <a:cubicBezTo>
                  <a:pt x="723" y="349"/>
                  <a:pt x="723" y="349"/>
                  <a:pt x="723" y="349"/>
                </a:cubicBezTo>
                <a:lnTo>
                  <a:pt x="603" y="473"/>
                </a:lnTo>
                <a:close/>
                <a:moveTo>
                  <a:pt x="816" y="252"/>
                </a:moveTo>
                <a:cubicBezTo>
                  <a:pt x="750" y="321"/>
                  <a:pt x="750" y="321"/>
                  <a:pt x="750" y="321"/>
                </a:cubicBezTo>
                <a:cubicBezTo>
                  <a:pt x="750" y="850"/>
                  <a:pt x="750" y="850"/>
                  <a:pt x="750" y="850"/>
                </a:cubicBezTo>
                <a:cubicBezTo>
                  <a:pt x="870" y="850"/>
                  <a:pt x="870" y="850"/>
                  <a:pt x="870" y="850"/>
                </a:cubicBezTo>
                <a:cubicBezTo>
                  <a:pt x="870" y="304"/>
                  <a:pt x="870" y="304"/>
                  <a:pt x="870" y="304"/>
                </a:cubicBezTo>
                <a:lnTo>
                  <a:pt x="816" y="252"/>
                </a:lnTo>
                <a:close/>
                <a:moveTo>
                  <a:pt x="816" y="252"/>
                </a:moveTo>
                <a:cubicBezTo>
                  <a:pt x="816" y="252"/>
                  <a:pt x="816" y="252"/>
                  <a:pt x="816" y="252"/>
                </a:cubicBezTo>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charset="-122"/>
                <a:cs typeface="+mn-cs"/>
              </a:defRPr>
            </a:lvl9pPr>
          </a:lstStyle>
          <a:p>
            <a:pPr algn="ctr"/>
            <a:endParaRPr lang="zh-CN" altLang="en-US" sz="1800">
              <a:latin typeface="+mn-lt"/>
              <a:ea typeface="+mn-ea"/>
            </a:endParaRPr>
          </a:p>
        </p:txBody>
      </p:sp>
      <p:sp>
        <p:nvSpPr>
          <p:cNvPr id="12" name="文本框 15"/>
          <p:cNvSpPr txBox="1"/>
          <p:nvPr>
            <p:custDataLst>
              <p:tags r:id="rId7"/>
            </p:custDataLst>
          </p:nvPr>
        </p:nvSpPr>
        <p:spPr>
          <a:xfrm>
            <a:off x="6168390" y="3648710"/>
            <a:ext cx="1926590" cy="815340"/>
          </a:xfrm>
          <a:prstGeom prst="rect">
            <a:avLst/>
          </a:prstGeom>
          <a:noFill/>
        </p:spPr>
        <p:txBody>
          <a:bodyPr wrap="square" rtlCol="0">
            <a:noAutofit/>
          </a:bodyPr>
          <a:lstStyle/>
          <a:p>
            <a:pPr algn="ctr">
              <a:lnSpc>
                <a:spcPct val="120000"/>
              </a:lnSpc>
            </a:pPr>
            <a:r>
              <a:rPr lang="zh-CN" altLang="en-US" sz="2000" spc="150" dirty="0">
                <a:solidFill>
                  <a:srgbClr val="000000"/>
                </a:solidFill>
                <a:latin typeface="Arial" panose="020B0604020202020204" pitchFamily="34" charset="0"/>
                <a:ea typeface="微软雅黑" panose="020B0503020204020204" charset="-122"/>
              </a:rPr>
              <a:t>平衡计分卡法</a:t>
            </a:r>
            <a:endParaRPr lang="zh-CN" altLang="en-US" sz="2000" spc="150" dirty="0">
              <a:solidFill>
                <a:srgbClr val="000000"/>
              </a:solidFill>
              <a:latin typeface="Arial" panose="020B0604020202020204" pitchFamily="34" charset="0"/>
              <a:ea typeface="微软雅黑" panose="020B0503020204020204" charset="-122"/>
            </a:endParaRPr>
          </a:p>
        </p:txBody>
      </p:sp>
      <p:sp>
        <p:nvSpPr>
          <p:cNvPr id="13" name="椭圆 9"/>
          <p:cNvSpPr/>
          <p:nvPr>
            <p:custDataLst>
              <p:tags r:id="rId8"/>
            </p:custDataLst>
          </p:nvPr>
        </p:nvSpPr>
        <p:spPr>
          <a:xfrm>
            <a:off x="3773510" y="5540293"/>
            <a:ext cx="4188979" cy="15375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 name="Freeform 11"/>
          <p:cNvSpPr/>
          <p:nvPr>
            <p:custDataLst>
              <p:tags r:id="rId9"/>
            </p:custDataLst>
          </p:nvPr>
        </p:nvSpPr>
        <p:spPr bwMode="auto">
          <a:xfrm>
            <a:off x="3524887" y="1768474"/>
            <a:ext cx="2343113" cy="3016147"/>
          </a:xfrm>
          <a:custGeom>
            <a:avLst/>
            <a:gdLst>
              <a:gd name="T0" fmla="*/ 890 w 890"/>
              <a:gd name="T1" fmla="*/ 445 h 1148"/>
              <a:gd name="T2" fmla="*/ 445 w 890"/>
              <a:gd name="T3" fmla="*/ 0 h 1148"/>
              <a:gd name="T4" fmla="*/ 0 w 890"/>
              <a:gd name="T5" fmla="*/ 445 h 1148"/>
              <a:gd name="T6" fmla="*/ 445 w 890"/>
              <a:gd name="T7" fmla="*/ 890 h 1148"/>
              <a:gd name="T8" fmla="*/ 447 w 890"/>
              <a:gd name="T9" fmla="*/ 890 h 1148"/>
              <a:gd name="T10" fmla="*/ 447 w 890"/>
              <a:gd name="T11" fmla="*/ 890 h 1148"/>
              <a:gd name="T12" fmla="*/ 890 w 890"/>
              <a:gd name="T13" fmla="*/ 1148 h 1148"/>
              <a:gd name="T14" fmla="*/ 890 w 890"/>
              <a:gd name="T15" fmla="*/ 445 h 1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0" h="1148">
                <a:moveTo>
                  <a:pt x="890" y="445"/>
                </a:moveTo>
                <a:cubicBezTo>
                  <a:pt x="890" y="199"/>
                  <a:pt x="691" y="0"/>
                  <a:pt x="445" y="0"/>
                </a:cubicBezTo>
                <a:cubicBezTo>
                  <a:pt x="199" y="0"/>
                  <a:pt x="0" y="199"/>
                  <a:pt x="0" y="445"/>
                </a:cubicBezTo>
                <a:cubicBezTo>
                  <a:pt x="0" y="691"/>
                  <a:pt x="199" y="890"/>
                  <a:pt x="445" y="890"/>
                </a:cubicBezTo>
                <a:cubicBezTo>
                  <a:pt x="446" y="890"/>
                  <a:pt x="446" y="890"/>
                  <a:pt x="447" y="890"/>
                </a:cubicBezTo>
                <a:cubicBezTo>
                  <a:pt x="447" y="890"/>
                  <a:pt x="447" y="890"/>
                  <a:pt x="447" y="890"/>
                </a:cubicBezTo>
                <a:cubicBezTo>
                  <a:pt x="637" y="891"/>
                  <a:pt x="802" y="995"/>
                  <a:pt x="890" y="1148"/>
                </a:cubicBezTo>
                <a:cubicBezTo>
                  <a:pt x="890" y="445"/>
                  <a:pt x="890" y="445"/>
                  <a:pt x="890" y="445"/>
                </a:cubicBezTo>
              </a:path>
            </a:pathLst>
          </a:custGeom>
          <a:solidFill>
            <a:schemeClr val="tx2"/>
          </a:solidFill>
          <a:ln>
            <a:noFill/>
          </a:ln>
        </p:spPr>
        <p:txBody>
          <a:bodyPr vert="horz" wrap="square" lIns="91440" tIns="45720" rIns="91440" bIns="45720" numCol="1" anchor="t" anchorCtr="0" compatLnSpc="1"/>
          <a:lstStyle/>
          <a:p>
            <a:pPr algn="ctr"/>
            <a:endParaRPr lang="zh-CN" altLang="en-US" sz="1800"/>
          </a:p>
        </p:txBody>
      </p:sp>
      <p:sp>
        <p:nvSpPr>
          <p:cNvPr id="20" name="Oval 16"/>
          <p:cNvSpPr>
            <a:spLocks noChangeArrowheads="1"/>
          </p:cNvSpPr>
          <p:nvPr>
            <p:custDataLst>
              <p:tags r:id="rId10"/>
            </p:custDataLst>
          </p:nvPr>
        </p:nvSpPr>
        <p:spPr bwMode="auto">
          <a:xfrm>
            <a:off x="3678451" y="1922007"/>
            <a:ext cx="2038459" cy="203305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sz="1800"/>
          </a:p>
        </p:txBody>
      </p:sp>
      <p:sp>
        <p:nvSpPr>
          <p:cNvPr id="22" name="Oval 20"/>
          <p:cNvSpPr>
            <a:spLocks noChangeArrowheads="1"/>
          </p:cNvSpPr>
          <p:nvPr>
            <p:custDataLst>
              <p:tags r:id="rId11"/>
            </p:custDataLst>
          </p:nvPr>
        </p:nvSpPr>
        <p:spPr bwMode="auto">
          <a:xfrm>
            <a:off x="3678451" y="1922007"/>
            <a:ext cx="2038459" cy="2033052"/>
          </a:xfrm>
          <a:prstGeom prst="ellipse">
            <a:avLst/>
          </a:prstGeom>
          <a:solidFill>
            <a:schemeClr val="accent1"/>
          </a:solidFill>
          <a:ln>
            <a:noFill/>
          </a:ln>
        </p:spPr>
        <p:txBody>
          <a:bodyPr vert="horz" wrap="square" lIns="91440" tIns="45720" rIns="91440" bIns="45720" numCol="1" anchor="t" anchorCtr="0" compatLnSpc="1"/>
          <a:lstStyle/>
          <a:p>
            <a:pPr algn="ctr"/>
            <a:endParaRPr lang="zh-CN" altLang="en-US" sz="1800"/>
          </a:p>
        </p:txBody>
      </p:sp>
      <p:sp>
        <p:nvSpPr>
          <p:cNvPr id="23" name="Freeform 21"/>
          <p:cNvSpPr/>
          <p:nvPr>
            <p:custDataLst>
              <p:tags r:id="rId12"/>
            </p:custDataLst>
          </p:nvPr>
        </p:nvSpPr>
        <p:spPr bwMode="auto">
          <a:xfrm>
            <a:off x="4696442" y="1922007"/>
            <a:ext cx="1020467" cy="2033052"/>
          </a:xfrm>
          <a:custGeom>
            <a:avLst/>
            <a:gdLst>
              <a:gd name="T0" fmla="*/ 0 w 387"/>
              <a:gd name="T1" fmla="*/ 0 h 774"/>
              <a:gd name="T2" fmla="*/ 0 w 387"/>
              <a:gd name="T3" fmla="*/ 774 h 774"/>
              <a:gd name="T4" fmla="*/ 387 w 387"/>
              <a:gd name="T5" fmla="*/ 387 h 774"/>
              <a:gd name="T6" fmla="*/ 0 w 387"/>
              <a:gd name="T7" fmla="*/ 0 h 774"/>
            </a:gdLst>
            <a:ahLst/>
            <a:cxnLst>
              <a:cxn ang="0">
                <a:pos x="T0" y="T1"/>
              </a:cxn>
              <a:cxn ang="0">
                <a:pos x="T2" y="T3"/>
              </a:cxn>
              <a:cxn ang="0">
                <a:pos x="T4" y="T5"/>
              </a:cxn>
              <a:cxn ang="0">
                <a:pos x="T6" y="T7"/>
              </a:cxn>
            </a:cxnLst>
            <a:rect l="0" t="0" r="r" b="b"/>
            <a:pathLst>
              <a:path w="387" h="774">
                <a:moveTo>
                  <a:pt x="0" y="0"/>
                </a:moveTo>
                <a:cubicBezTo>
                  <a:pt x="0" y="774"/>
                  <a:pt x="0" y="774"/>
                  <a:pt x="0" y="774"/>
                </a:cubicBezTo>
                <a:cubicBezTo>
                  <a:pt x="214" y="774"/>
                  <a:pt x="387" y="601"/>
                  <a:pt x="387" y="387"/>
                </a:cubicBezTo>
                <a:cubicBezTo>
                  <a:pt x="387" y="173"/>
                  <a:pt x="214" y="0"/>
                  <a:pt x="0" y="0"/>
                </a:cubicBezTo>
                <a:close/>
              </a:path>
            </a:pathLst>
          </a:custGeom>
          <a:solidFill>
            <a:schemeClr val="accent1">
              <a:lumMod val="75000"/>
            </a:schemeClr>
          </a:solidFill>
          <a:ln>
            <a:noFill/>
          </a:ln>
        </p:spPr>
        <p:txBody>
          <a:bodyPr vert="horz" wrap="square" lIns="91440" tIns="45720" rIns="91440" bIns="45720" numCol="1" anchor="t" anchorCtr="0" compatLnSpc="1"/>
          <a:lstStyle/>
          <a:p>
            <a:pPr algn="ctr"/>
            <a:endParaRPr lang="zh-CN" altLang="en-US" sz="1800" dirty="0"/>
          </a:p>
        </p:txBody>
      </p:sp>
      <p:sp>
        <p:nvSpPr>
          <p:cNvPr id="25" name="稻壳儿小白白(http://dwz.cn/Wu2UP)"/>
          <p:cNvSpPr>
            <a:spLocks noEditPoints="1"/>
          </p:cNvSpPr>
          <p:nvPr>
            <p:custDataLst>
              <p:tags r:id="rId13"/>
            </p:custDataLst>
          </p:nvPr>
        </p:nvSpPr>
        <p:spPr bwMode="auto">
          <a:xfrm>
            <a:off x="4364338" y="2224344"/>
            <a:ext cx="585855" cy="461603"/>
          </a:xfrm>
          <a:custGeom>
            <a:avLst/>
            <a:gdLst>
              <a:gd name="T0" fmla="*/ 199176324 w 1152"/>
              <a:gd name="T1" fmla="*/ 106625253 h 908"/>
              <a:gd name="T2" fmla="*/ 235352406 w 1152"/>
              <a:gd name="T3" fmla="*/ 180852853 h 908"/>
              <a:gd name="T4" fmla="*/ 231858251 w 1152"/>
              <a:gd name="T5" fmla="*/ 186183935 h 908"/>
              <a:gd name="T6" fmla="*/ 4933164 w 1152"/>
              <a:gd name="T7" fmla="*/ 186183935 h 908"/>
              <a:gd name="T8" fmla="*/ 1439009 w 1152"/>
              <a:gd name="T9" fmla="*/ 180852853 h 908"/>
              <a:gd name="T10" fmla="*/ 37615092 w 1152"/>
              <a:gd name="T11" fmla="*/ 106625253 h 908"/>
              <a:gd name="T12" fmla="*/ 41109699 w 1152"/>
              <a:gd name="T13" fmla="*/ 104574871 h 908"/>
              <a:gd name="T14" fmla="*/ 72147239 w 1152"/>
              <a:gd name="T15" fmla="*/ 104574871 h 908"/>
              <a:gd name="T16" fmla="*/ 75025258 w 1152"/>
              <a:gd name="T17" fmla="*/ 105805191 h 908"/>
              <a:gd name="T18" fmla="*/ 81396978 w 1152"/>
              <a:gd name="T19" fmla="*/ 112981525 h 908"/>
              <a:gd name="T20" fmla="*/ 87563320 w 1152"/>
              <a:gd name="T21" fmla="*/ 119748054 h 908"/>
              <a:gd name="T22" fmla="*/ 50564817 w 1152"/>
              <a:gd name="T23" fmla="*/ 119748054 h 908"/>
              <a:gd name="T24" fmla="*/ 47276041 w 1152"/>
              <a:gd name="T25" fmla="*/ 121798888 h 908"/>
              <a:gd name="T26" fmla="*/ 23226810 w 1152"/>
              <a:gd name="T27" fmla="*/ 171010299 h 908"/>
              <a:gd name="T28" fmla="*/ 213564605 w 1152"/>
              <a:gd name="T29" fmla="*/ 171010299 h 908"/>
              <a:gd name="T30" fmla="*/ 189515374 w 1152"/>
              <a:gd name="T31" fmla="*/ 121798888 h 908"/>
              <a:gd name="T32" fmla="*/ 186226598 w 1152"/>
              <a:gd name="T33" fmla="*/ 119748054 h 908"/>
              <a:gd name="T34" fmla="*/ 149228096 w 1152"/>
              <a:gd name="T35" fmla="*/ 119748054 h 908"/>
              <a:gd name="T36" fmla="*/ 155394437 w 1152"/>
              <a:gd name="T37" fmla="*/ 112981525 h 908"/>
              <a:gd name="T38" fmla="*/ 161766157 w 1152"/>
              <a:gd name="T39" fmla="*/ 105805191 h 908"/>
              <a:gd name="T40" fmla="*/ 164644176 w 1152"/>
              <a:gd name="T41" fmla="*/ 104574871 h 908"/>
              <a:gd name="T42" fmla="*/ 195681716 w 1152"/>
              <a:gd name="T43" fmla="*/ 104574871 h 908"/>
              <a:gd name="T44" fmla="*/ 199176324 w 1152"/>
              <a:gd name="T45" fmla="*/ 106625253 h 908"/>
              <a:gd name="T46" fmla="*/ 171632485 w 1152"/>
              <a:gd name="T47" fmla="*/ 55978393 h 908"/>
              <a:gd name="T48" fmla="*/ 121890089 w 1152"/>
              <a:gd name="T49" fmla="*/ 142918538 h 908"/>
              <a:gd name="T50" fmla="*/ 114901327 w 1152"/>
              <a:gd name="T51" fmla="*/ 142918538 h 908"/>
              <a:gd name="T52" fmla="*/ 65980898 w 1152"/>
              <a:gd name="T53" fmla="*/ 67050814 h 908"/>
              <a:gd name="T54" fmla="*/ 113256939 w 1152"/>
              <a:gd name="T55" fmla="*/ 3075572 h 908"/>
              <a:gd name="T56" fmla="*/ 171632485 w 1152"/>
              <a:gd name="T57" fmla="*/ 55978393 h 908"/>
              <a:gd name="T58" fmla="*/ 146555908 w 1152"/>
              <a:gd name="T59" fmla="*/ 55978393 h 908"/>
              <a:gd name="T60" fmla="*/ 118395934 w 1152"/>
              <a:gd name="T61" fmla="*/ 27886632 h 908"/>
              <a:gd name="T62" fmla="*/ 90235507 w 1152"/>
              <a:gd name="T63" fmla="*/ 55978393 h 908"/>
              <a:gd name="T64" fmla="*/ 118395934 w 1152"/>
              <a:gd name="T65" fmla="*/ 84069702 h 908"/>
              <a:gd name="T66" fmla="*/ 146555908 w 1152"/>
              <a:gd name="T67" fmla="*/ 55978393 h 908"/>
              <a:gd name="T68" fmla="*/ 146555908 w 1152"/>
              <a:gd name="T69" fmla="*/ 55978393 h 908"/>
              <a:gd name="T70" fmla="*/ 146555908 w 1152"/>
              <a:gd name="T71" fmla="*/ 55978393 h 9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微软雅黑" panose="020B0503020204020204" charset="-122"/>
                <a:cs typeface="+mn-cs"/>
              </a:defRPr>
            </a:lvl5pPr>
            <a:lvl6pPr marL="2286000" algn="l" defTabSz="914400" rtl="0" eaLnBrk="1" latinLnBrk="0" hangingPunct="1">
              <a:defRPr kern="1200">
                <a:solidFill>
                  <a:schemeClr val="tx1"/>
                </a:solidFill>
                <a:latin typeface="Arial" panose="020B0604020202020204" pitchFamily="34" charset="0"/>
                <a:ea typeface="微软雅黑" panose="020B0503020204020204" charset="-122"/>
                <a:cs typeface="+mn-cs"/>
              </a:defRPr>
            </a:lvl6pPr>
            <a:lvl7pPr marL="2743200" algn="l" defTabSz="914400" rtl="0" eaLnBrk="1" latinLnBrk="0" hangingPunct="1">
              <a:defRPr kern="1200">
                <a:solidFill>
                  <a:schemeClr val="tx1"/>
                </a:solidFill>
                <a:latin typeface="Arial" panose="020B0604020202020204" pitchFamily="34" charset="0"/>
                <a:ea typeface="微软雅黑" panose="020B0503020204020204" charset="-122"/>
                <a:cs typeface="+mn-cs"/>
              </a:defRPr>
            </a:lvl7pPr>
            <a:lvl8pPr marL="3200400" algn="l" defTabSz="914400" rtl="0" eaLnBrk="1" latinLnBrk="0" hangingPunct="1">
              <a:defRPr kern="1200">
                <a:solidFill>
                  <a:schemeClr val="tx1"/>
                </a:solidFill>
                <a:latin typeface="Arial" panose="020B0604020202020204" pitchFamily="34" charset="0"/>
                <a:ea typeface="微软雅黑" panose="020B0503020204020204" charset="-122"/>
                <a:cs typeface="+mn-cs"/>
              </a:defRPr>
            </a:lvl8pPr>
            <a:lvl9pPr marL="3657600" algn="l" defTabSz="914400" rtl="0" eaLnBrk="1" latinLnBrk="0" hangingPunct="1">
              <a:defRPr kern="1200">
                <a:solidFill>
                  <a:schemeClr val="tx1"/>
                </a:solidFill>
                <a:latin typeface="Arial" panose="020B0604020202020204" pitchFamily="34" charset="0"/>
                <a:ea typeface="微软雅黑" panose="020B0503020204020204" charset="-122"/>
                <a:cs typeface="+mn-cs"/>
              </a:defRPr>
            </a:lvl9pPr>
          </a:lstStyle>
          <a:p>
            <a:pPr algn="ctr"/>
            <a:endParaRPr lang="zh-CN" altLang="en-US" sz="1800">
              <a:latin typeface="+mn-lt"/>
              <a:ea typeface="+mn-ea"/>
            </a:endParaRPr>
          </a:p>
        </p:txBody>
      </p:sp>
      <p:sp>
        <p:nvSpPr>
          <p:cNvPr id="28" name="文本框 6"/>
          <p:cNvSpPr txBox="1"/>
          <p:nvPr>
            <p:custDataLst>
              <p:tags r:id="rId14"/>
            </p:custDataLst>
          </p:nvPr>
        </p:nvSpPr>
        <p:spPr>
          <a:xfrm>
            <a:off x="3904976" y="2834303"/>
            <a:ext cx="1637304" cy="815318"/>
          </a:xfrm>
          <a:prstGeom prst="rect">
            <a:avLst/>
          </a:prstGeom>
          <a:noFill/>
        </p:spPr>
        <p:txBody>
          <a:bodyPr wrap="square" rtlCol="0">
            <a:noAutofit/>
          </a:bodyPr>
          <a:lstStyle/>
          <a:p>
            <a:pPr algn="ctr">
              <a:lnSpc>
                <a:spcPct val="120000"/>
              </a:lnSpc>
            </a:pPr>
            <a:r>
              <a:rPr lang="zh-CN" altLang="en-US" sz="2000" spc="150" dirty="0">
                <a:solidFill>
                  <a:schemeClr val="lt2"/>
                </a:solidFill>
                <a:latin typeface="Arial" panose="020B0604020202020204" pitchFamily="34" charset="0"/>
                <a:ea typeface="微软雅黑" panose="020B0503020204020204" charset="-122"/>
              </a:rPr>
              <a:t>关键指标法</a:t>
            </a:r>
            <a:endParaRPr lang="zh-CN" altLang="en-US" sz="2000" spc="150" dirty="0">
              <a:solidFill>
                <a:schemeClr val="lt2"/>
              </a:solidFill>
              <a:latin typeface="Arial" panose="020B0604020202020204" pitchFamily="34" charset="0"/>
              <a:ea typeface="微软雅黑" panose="020B0503020204020204" charset="-122"/>
            </a:endParaRPr>
          </a:p>
        </p:txBody>
      </p:sp>
    </p:spTree>
    <p:custDataLst>
      <p:tags r:id="rId1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5308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链绩效管理的方法</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7" name="文本框 6"/>
          <p:cNvSpPr txBox="1"/>
          <p:nvPr/>
        </p:nvSpPr>
        <p:spPr>
          <a:xfrm>
            <a:off x="626110" y="1292225"/>
            <a:ext cx="2110740" cy="4009390"/>
          </a:xfrm>
          <a:prstGeom prst="rect">
            <a:avLst/>
          </a:prstGeom>
          <a:solidFill>
            <a:schemeClr val="accent1">
              <a:lumMod val="40000"/>
              <a:lumOff val="60000"/>
            </a:schemeClr>
          </a:solidFill>
        </p:spPr>
        <p:txBody>
          <a:bodyPr wrap="square" rtlCol="0" anchor="t">
            <a:noAutofit/>
          </a:bodyPr>
          <a:p>
            <a:endParaRPr lang="zh-CN" altLang="en-US"/>
          </a:p>
          <a:p>
            <a:pPr algn="ctr"/>
            <a:r>
              <a:rPr lang="zh-CN" altLang="en-US" sz="2400" b="1"/>
              <a:t>关键指标法</a:t>
            </a:r>
            <a:endParaRPr lang="zh-CN" altLang="en-US" sz="2400" b="1"/>
          </a:p>
          <a:p>
            <a:pPr indent="0" fontAlgn="auto">
              <a:lnSpc>
                <a:spcPct val="150000"/>
              </a:lnSpc>
            </a:pPr>
            <a:r>
              <a:rPr lang="en-US" altLang="zh-CN" sz="2000"/>
              <a:t>    </a:t>
            </a:r>
            <a:r>
              <a:rPr lang="zh-CN" altLang="en-US" sz="2000"/>
              <a:t>在关键指标项目法中，功能型的组织和工作组建立起来，并跟踪被认为是跟绩效衡量最相关的关键指标。</a:t>
            </a:r>
            <a:endParaRPr lang="zh-CN" altLang="en-US" sz="2000"/>
          </a:p>
        </p:txBody>
      </p:sp>
      <p:sp>
        <p:nvSpPr>
          <p:cNvPr id="51" name="同心圆 50"/>
          <p:cNvSpPr/>
          <p:nvPr>
            <p:custDataLst>
              <p:tags r:id="rId1"/>
            </p:custDataLst>
          </p:nvPr>
        </p:nvSpPr>
        <p:spPr>
          <a:xfrm>
            <a:off x="6122683" y="1907792"/>
            <a:ext cx="2833946" cy="2833946"/>
          </a:xfrm>
          <a:prstGeom prst="donut">
            <a:avLst>
              <a:gd name="adj" fmla="val 8835"/>
            </a:avLst>
          </a:prstGeom>
          <a:solidFill>
            <a:sysClr val="window" lastClr="FFFFFF"/>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lnSpc>
                <a:spcPct val="110000"/>
              </a:lnSpc>
            </a:pPr>
            <a:endParaRPr lang="zh-CN" altLang="en-US" sz="2000" dirty="0">
              <a:solidFill>
                <a:srgbClr val="09BCED">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任意多边形 37"/>
          <p:cNvSpPr/>
          <p:nvPr>
            <p:custDataLst>
              <p:tags r:id="rId2"/>
            </p:custDataLst>
          </p:nvPr>
        </p:nvSpPr>
        <p:spPr>
          <a:xfrm rot="16200000">
            <a:off x="6023330" y="3103440"/>
            <a:ext cx="442651" cy="44265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任意多边形 44"/>
          <p:cNvSpPr/>
          <p:nvPr>
            <p:custDataLst>
              <p:tags r:id="rId3"/>
            </p:custDataLst>
          </p:nvPr>
        </p:nvSpPr>
        <p:spPr>
          <a:xfrm rot="19800000">
            <a:off x="6670831" y="1981936"/>
            <a:ext cx="442651" cy="44265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 name="任意多边形 45"/>
          <p:cNvSpPr/>
          <p:nvPr>
            <p:custDataLst>
              <p:tags r:id="rId4"/>
            </p:custDataLst>
          </p:nvPr>
        </p:nvSpPr>
        <p:spPr>
          <a:xfrm rot="1800000">
            <a:off x="7965831" y="1981936"/>
            <a:ext cx="442651" cy="44265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任意多边形 46"/>
          <p:cNvSpPr/>
          <p:nvPr>
            <p:custDataLst>
              <p:tags r:id="rId5"/>
            </p:custDataLst>
          </p:nvPr>
        </p:nvSpPr>
        <p:spPr>
          <a:xfrm rot="5400000">
            <a:off x="8613332" y="3103440"/>
            <a:ext cx="442651" cy="44265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任意多边形 47"/>
          <p:cNvSpPr/>
          <p:nvPr>
            <p:custDataLst>
              <p:tags r:id="rId6"/>
            </p:custDataLst>
          </p:nvPr>
        </p:nvSpPr>
        <p:spPr>
          <a:xfrm rot="9000000">
            <a:off x="7965831" y="4224944"/>
            <a:ext cx="442651" cy="44265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 name="任意多边形 48"/>
          <p:cNvSpPr/>
          <p:nvPr>
            <p:custDataLst>
              <p:tags r:id="rId7"/>
            </p:custDataLst>
          </p:nvPr>
        </p:nvSpPr>
        <p:spPr>
          <a:xfrm rot="12600000">
            <a:off x="6670831" y="4224944"/>
            <a:ext cx="442651" cy="442651"/>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3" name="矩形 52"/>
          <p:cNvSpPr/>
          <p:nvPr>
            <p:custDataLst>
              <p:tags r:id="rId8"/>
            </p:custDataLst>
          </p:nvPr>
        </p:nvSpPr>
        <p:spPr>
          <a:xfrm>
            <a:off x="8613332" y="1249328"/>
            <a:ext cx="2483197" cy="1116109"/>
          </a:xfrm>
          <a:prstGeom prst="rect">
            <a:avLst/>
          </a:prstGeom>
        </p:spPr>
        <p:txBody>
          <a:bodyPr anchor="ctr" anchorCtr="0">
            <a:normAutofit lnSpcReduction="20000"/>
          </a:bodyPr>
          <a:p>
            <a:pPr>
              <a:lnSpc>
                <a:spcPct val="130000"/>
              </a:lnSpc>
            </a:pPr>
            <a:r>
              <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需要尽快编撰和分析信息，而可见度经常不那么大。</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4" name="矩形 53"/>
          <p:cNvSpPr/>
          <p:nvPr>
            <p:custDataLst>
              <p:tags r:id="rId9"/>
            </p:custDataLst>
          </p:nvPr>
        </p:nvSpPr>
        <p:spPr>
          <a:xfrm>
            <a:off x="3990235" y="1249328"/>
            <a:ext cx="2483197" cy="1116109"/>
          </a:xfrm>
          <a:prstGeom prst="rect">
            <a:avLst/>
          </a:prstGeom>
        </p:spPr>
        <p:txBody>
          <a:bodyPr anchor="ctr" anchorCtr="0"/>
          <a:p>
            <a:pPr algn="r">
              <a:lnSpc>
                <a:spcPct val="130000"/>
              </a:lnSpc>
            </a:pPr>
            <a:r>
              <a:rPr lang="zh-CN" altLang="en-US" sz="14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通过聚焦于功能性关键指标，他们仅仅满足于“局部”最优的行为，而放弃了组织整体的利益。</a:t>
            </a:r>
            <a:endParaRPr lang="zh-CN" altLang="en-US" sz="1400"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10"/>
            </p:custDataLst>
          </p:nvPr>
        </p:nvSpPr>
        <p:spPr>
          <a:xfrm>
            <a:off x="3676015" y="2505442"/>
            <a:ext cx="2248228" cy="1377106"/>
          </a:xfrm>
          <a:prstGeom prst="rect">
            <a:avLst/>
          </a:prstGeom>
        </p:spPr>
        <p:txBody>
          <a:bodyPr anchor="ctr" anchorCtr="0">
            <a:normAutofit fontScale="90000"/>
          </a:bodyPr>
          <a:p>
            <a:pPr algn="r">
              <a:lnSpc>
                <a:spcPct val="130000"/>
              </a:lnSpc>
            </a:pPr>
            <a:r>
              <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对关键指标的跟踪是手工操作的，因此数据的计算常常出错，或者与时间不一致。</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6" name="矩形 55"/>
          <p:cNvSpPr/>
          <p:nvPr>
            <p:custDataLst>
              <p:tags r:id="rId11"/>
            </p:custDataLst>
          </p:nvPr>
        </p:nvSpPr>
        <p:spPr>
          <a:xfrm>
            <a:off x="9155336" y="2766712"/>
            <a:ext cx="2483197" cy="1116109"/>
          </a:xfrm>
          <a:prstGeom prst="rect">
            <a:avLst/>
          </a:prstGeom>
        </p:spPr>
        <p:txBody>
          <a:bodyPr anchor="ctr" anchorCtr="0">
            <a:normAutofit lnSpcReduction="20000"/>
          </a:bodyPr>
          <a:p>
            <a:pPr>
              <a:lnSpc>
                <a:spcPct val="130000"/>
              </a:lnSpc>
            </a:pPr>
            <a:r>
              <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许多时候，工人们不知道怎样处理数据。</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7" name="矩形 56"/>
          <p:cNvSpPr/>
          <p:nvPr>
            <p:custDataLst>
              <p:tags r:id="rId12"/>
            </p:custDataLst>
          </p:nvPr>
        </p:nvSpPr>
        <p:spPr>
          <a:xfrm>
            <a:off x="8613038" y="4001368"/>
            <a:ext cx="2483197" cy="1519957"/>
          </a:xfrm>
          <a:prstGeom prst="rect">
            <a:avLst/>
          </a:prstGeom>
        </p:spPr>
        <p:txBody>
          <a:bodyPr anchor="ctr" anchorCtr="0">
            <a:normAutofit/>
          </a:bodyPr>
          <a:p>
            <a:pPr>
              <a:lnSpc>
                <a:spcPct val="130000"/>
              </a:lnSpc>
            </a:pPr>
            <a:r>
              <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有经验的管理者知道怎样“操纵”或“修补”关键因素以使它们看起来更好。</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58" name="矩形 57"/>
          <p:cNvSpPr/>
          <p:nvPr>
            <p:custDataLst>
              <p:tags r:id="rId13"/>
            </p:custDataLst>
          </p:nvPr>
        </p:nvSpPr>
        <p:spPr>
          <a:xfrm>
            <a:off x="3990235" y="4405046"/>
            <a:ext cx="2483197" cy="1116109"/>
          </a:xfrm>
          <a:prstGeom prst="rect">
            <a:avLst/>
          </a:prstGeom>
        </p:spPr>
        <p:txBody>
          <a:bodyPr anchor="ctr" anchorCtr="0">
            <a:normAutofit fontScale="90000"/>
          </a:bodyPr>
          <a:p>
            <a:pPr algn="r">
              <a:lnSpc>
                <a:spcPct val="130000"/>
              </a:lnSpc>
            </a:pPr>
            <a:r>
              <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尽管关键指标是甄选过的，但仍然存在缺乏反馈和确认的情况</a:t>
            </a:r>
            <a:endParaRPr lang="zh-CN" altLang="en-US" spc="15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14"/>
            </p:custDataLst>
          </p:nvPr>
        </p:nvSpPr>
        <p:spPr>
          <a:xfrm>
            <a:off x="6718692" y="2648369"/>
            <a:ext cx="1641930" cy="1352793"/>
          </a:xfrm>
          <a:prstGeom prst="rect">
            <a:avLst/>
          </a:prstGeom>
        </p:spPr>
        <p:txBody>
          <a:bodyPr wrap="square" anchor="ctr">
            <a:normAutofit/>
          </a:bodyPr>
          <a:p>
            <a:pPr algn="ctr"/>
            <a:r>
              <a:rPr lang="zh-CN" altLang="en-US" sz="2000" spc="300">
                <a:latin typeface="Arial" panose="020B0604020202020204" pitchFamily="34" charset="0"/>
                <a:ea typeface="微软雅黑" panose="020B0503020204020204" charset="-122"/>
                <a:sym typeface="Arial" panose="020B0604020202020204" pitchFamily="34" charset="0"/>
              </a:rPr>
              <a:t>关键指标法的缺点</a:t>
            </a:r>
            <a:endParaRPr lang="zh-CN" altLang="en-US" sz="2000" spc="30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5308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链绩效管理的方法</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7" name="文本框 6"/>
          <p:cNvSpPr txBox="1"/>
          <p:nvPr/>
        </p:nvSpPr>
        <p:spPr>
          <a:xfrm>
            <a:off x="118745" y="948690"/>
            <a:ext cx="3358515" cy="5157470"/>
          </a:xfrm>
          <a:prstGeom prst="rect">
            <a:avLst/>
          </a:prstGeom>
          <a:solidFill>
            <a:schemeClr val="accent1">
              <a:lumMod val="40000"/>
              <a:lumOff val="60000"/>
            </a:schemeClr>
          </a:solidFill>
        </p:spPr>
        <p:txBody>
          <a:bodyPr wrap="square" rtlCol="0" anchor="t">
            <a:noAutofit/>
          </a:bodyPr>
          <a:p>
            <a:endParaRPr lang="zh-CN" altLang="en-US"/>
          </a:p>
          <a:p>
            <a:pPr algn="ctr"/>
            <a:r>
              <a:rPr lang="zh-CN" altLang="en-US" sz="2400" b="1"/>
              <a:t>平衡记分卡法</a:t>
            </a:r>
            <a:endParaRPr lang="zh-CN" altLang="en-US" sz="2400" b="1"/>
          </a:p>
          <a:p>
            <a:pPr indent="0" fontAlgn="auto">
              <a:lnSpc>
                <a:spcPct val="150000"/>
              </a:lnSpc>
            </a:pPr>
            <a:r>
              <a:rPr lang="en-US" altLang="zh-CN" sz="2000"/>
              <a:t>  </a:t>
            </a:r>
            <a:r>
              <a:rPr lang="zh-CN" altLang="en-US" sz="2000"/>
              <a:t>使用平衡记分卡的组织创造了一个能够均衡反应财务、顾客、内部业务流程和创新的关键指标体系。运用平衡记分卡的目的是通过给经理提供包括有形资产和无形资产在内的、更为广泛的视角和观点，以使经理能作出更好的决策。</a:t>
            </a:r>
            <a:endParaRPr lang="zh-CN" altLang="en-US" sz="2000"/>
          </a:p>
        </p:txBody>
      </p:sp>
      <p:sp>
        <p:nvSpPr>
          <p:cNvPr id="100" name="文本框 99"/>
          <p:cNvSpPr txBox="1"/>
          <p:nvPr>
            <p:custDataLst>
              <p:tags r:id="rId1"/>
            </p:custDataLst>
          </p:nvPr>
        </p:nvSpPr>
        <p:spPr>
          <a:xfrm>
            <a:off x="3827780" y="1064895"/>
            <a:ext cx="8173085" cy="4913630"/>
          </a:xfrm>
          <a:prstGeom prst="rect">
            <a:avLst/>
          </a:prstGeom>
          <a:noFill/>
          <a:ln w="38100">
            <a:solidFill>
              <a:schemeClr val="accent1"/>
            </a:solidFill>
            <a:prstDash val="lgDash"/>
          </a:ln>
        </p:spPr>
        <p:txBody>
          <a:bodyPr wrap="square">
            <a:noAutofit/>
          </a:bodyPr>
          <a:p>
            <a:pPr indent="0" fontAlgn="auto">
              <a:lnSpc>
                <a:spcPct val="150000"/>
              </a:lnSpc>
            </a:pPr>
            <a:r>
              <a:rPr lang="en-US" sz="2000" b="0">
                <a:latin typeface="Times New Roman" panose="02020603050405020304" pitchFamily="18" charset="0"/>
                <a:ea typeface="宋体" panose="02010600030101010101" pitchFamily="2" charset="-122"/>
              </a:rPr>
              <a:t> </a:t>
            </a:r>
            <a:r>
              <a:rPr lang="en-US" sz="2000" b="1">
                <a:latin typeface="Times New Roman" panose="02020603050405020304" pitchFamily="18" charset="0"/>
                <a:ea typeface="宋体" panose="02010600030101010101" pitchFamily="2" charset="-122"/>
              </a:rPr>
              <a:t>   </a:t>
            </a:r>
            <a:r>
              <a:rPr sz="2000" b="1">
                <a:ea typeface="宋体" panose="02010600030101010101" pitchFamily="2" charset="-122"/>
              </a:rPr>
              <a:t>平衡记分卡法</a:t>
            </a:r>
            <a:r>
              <a:rPr lang="zh-CN" sz="2000" b="1">
                <a:ea typeface="宋体" panose="02010600030101010101" pitchFamily="2" charset="-122"/>
              </a:rPr>
              <a:t>的缺点</a:t>
            </a:r>
            <a:r>
              <a:rPr lang="zh-CN" sz="2000" b="1">
                <a:latin typeface="Calibri" panose="020F0502020204030204" charset="0"/>
                <a:ea typeface="宋体" panose="02010600030101010101" pitchFamily="2" charset="-122"/>
              </a:rPr>
              <a:t>：</a:t>
            </a:r>
            <a:endParaRPr lang="zh-CN"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1.因为这些“记录仪表”通常是来自财务组织，典型的平衡记分卡指标在财务信息方面的权重往往特别高。</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2.信息经常从运营数据来源手工汇集，这会倾向于错误和重要的延误。</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3.稀少的信息来源使得人们玩弄花招来更改数字。</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4.数据汇合的场所经常是“重重保护”，很难根据战略和目标随着时间的变化而修改。</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5.执行水平的系统经常与策略和运营系统脱节。</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6.“记录仪表”没有跟踪作出决策的情况和随时间变化的效果。</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7.各组织命令链之间没有合作或缺乏合作流程的支持。</a:t>
            </a:r>
            <a:endParaRPr lang="zh-CN" altLang="en-US" sz="2000" b="0">
              <a:latin typeface="Calibri" panose="020F0502020204030204"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5308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链绩效管理的方法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329883" y="804545"/>
            <a:ext cx="4830445"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二、供应链</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绩效管理循环方法</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pic>
        <p:nvPicPr>
          <p:cNvPr id="4" name="图片 3"/>
          <p:cNvPicPr>
            <a:picLocks noChangeAspect="1"/>
          </p:cNvPicPr>
          <p:nvPr>
            <p:custDataLst>
              <p:tags r:id="rId2"/>
            </p:custDataLst>
          </p:nvPr>
        </p:nvPicPr>
        <p:blipFill>
          <a:blip r:embed="rId3"/>
          <a:stretch>
            <a:fillRect/>
          </a:stretch>
        </p:blipFill>
        <p:spPr>
          <a:xfrm>
            <a:off x="2158365" y="1994535"/>
            <a:ext cx="7685405" cy="3035935"/>
          </a:xfrm>
          <a:prstGeom prst="rect">
            <a:avLst/>
          </a:prstGeom>
        </p:spPr>
      </p:pic>
      <p:sp>
        <p:nvSpPr>
          <p:cNvPr id="7" name="文本框 6"/>
          <p:cNvSpPr txBox="1"/>
          <p:nvPr/>
        </p:nvSpPr>
        <p:spPr>
          <a:xfrm>
            <a:off x="4417695" y="5351145"/>
            <a:ext cx="6096000" cy="368300"/>
          </a:xfrm>
          <a:prstGeom prst="rect">
            <a:avLst/>
          </a:prstGeom>
          <a:noFill/>
        </p:spPr>
        <p:txBody>
          <a:bodyPr wrap="square" rtlCol="0" anchor="t">
            <a:spAutoFit/>
          </a:bodyPr>
          <a:p>
            <a:r>
              <a:rPr lang="zh-CN" altLang="en-US"/>
              <a:t>图10-3供应链绩效管理循环</a:t>
            </a:r>
            <a:endParaRPr lang="zh-CN" altLang="en-US"/>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14223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链绩效管理过程</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pic>
        <p:nvPicPr>
          <p:cNvPr id="4" name="图片 3"/>
          <p:cNvPicPr>
            <a:picLocks noChangeAspect="1"/>
          </p:cNvPicPr>
          <p:nvPr>
            <p:custDataLst>
              <p:tags r:id="rId1"/>
            </p:custDataLst>
          </p:nvPr>
        </p:nvPicPr>
        <p:blipFill>
          <a:blip r:embed="rId2"/>
          <a:stretch>
            <a:fillRect/>
          </a:stretch>
        </p:blipFill>
        <p:spPr>
          <a:xfrm>
            <a:off x="3576955" y="975995"/>
            <a:ext cx="8197215" cy="4544695"/>
          </a:xfrm>
          <a:prstGeom prst="rect">
            <a:avLst/>
          </a:prstGeom>
        </p:spPr>
      </p:pic>
      <p:sp>
        <p:nvSpPr>
          <p:cNvPr id="5" name="文本框 4"/>
          <p:cNvSpPr txBox="1"/>
          <p:nvPr/>
        </p:nvSpPr>
        <p:spPr>
          <a:xfrm>
            <a:off x="5988685" y="5665470"/>
            <a:ext cx="6096000" cy="368300"/>
          </a:xfrm>
          <a:prstGeom prst="rect">
            <a:avLst/>
          </a:prstGeom>
          <a:noFill/>
        </p:spPr>
        <p:txBody>
          <a:bodyPr wrap="square" rtlCol="0" anchor="t">
            <a:spAutoFit/>
          </a:bodyPr>
          <a:p>
            <a:r>
              <a:rPr lang="zh-CN" altLang="en-US"/>
              <a:t>图10-4供应链绩效管理的过程</a:t>
            </a:r>
            <a:endParaRPr lang="zh-CN" altLang="en-US"/>
          </a:p>
        </p:txBody>
      </p:sp>
      <p:sp>
        <p:nvSpPr>
          <p:cNvPr id="7" name="文本框 6"/>
          <p:cNvSpPr txBox="1"/>
          <p:nvPr>
            <p:custDataLst>
              <p:tags r:id="rId3"/>
            </p:custDataLst>
          </p:nvPr>
        </p:nvSpPr>
        <p:spPr>
          <a:xfrm>
            <a:off x="118745" y="1070610"/>
            <a:ext cx="3090545" cy="4620260"/>
          </a:xfrm>
          <a:prstGeom prst="rect">
            <a:avLst/>
          </a:prstGeom>
          <a:solidFill>
            <a:schemeClr val="accent1">
              <a:lumMod val="40000"/>
              <a:lumOff val="60000"/>
            </a:schemeClr>
          </a:solidFill>
        </p:spPr>
        <p:txBody>
          <a:bodyPr wrap="square" rtlCol="0" anchor="t">
            <a:noAutofit/>
          </a:bodyPr>
          <a:p>
            <a:pPr indent="0" fontAlgn="auto">
              <a:lnSpc>
                <a:spcPct val="150000"/>
              </a:lnSpc>
            </a:pPr>
            <a:r>
              <a:rPr lang="zh-CN" altLang="en-US" sz="2400"/>
              <a:t>完整的供应链绩效管理依次包括以下四个步骤：</a:t>
            </a:r>
            <a:r>
              <a:rPr lang="zh-CN" altLang="en-US" sz="2400" b="1"/>
              <a:t>供应链绩效计划的制定</a:t>
            </a:r>
            <a:r>
              <a:rPr lang="zh-CN" altLang="en-US" sz="2400"/>
              <a:t>、</a:t>
            </a:r>
            <a:r>
              <a:rPr lang="zh-CN" altLang="en-US" sz="2400" b="1"/>
              <a:t>供应链绩效实施</a:t>
            </a:r>
            <a:r>
              <a:rPr lang="zh-CN" altLang="en-US" sz="2400"/>
              <a:t>、</a:t>
            </a:r>
            <a:r>
              <a:rPr lang="zh-CN" altLang="en-US" sz="2400" b="1"/>
              <a:t>供应链绩效评价</a:t>
            </a:r>
            <a:r>
              <a:rPr lang="zh-CN" altLang="en-US" sz="2400"/>
              <a:t>、</a:t>
            </a:r>
            <a:r>
              <a:rPr lang="zh-CN" altLang="en-US" sz="2400" b="1"/>
              <a:t>供应链绩效反馈</a:t>
            </a:r>
            <a:r>
              <a:rPr lang="zh-CN" altLang="en-US" sz="2400"/>
              <a:t>，他们紧密相联，相互影响。</a:t>
            </a:r>
            <a:endParaRPr lang="zh-CN" altLang="en-US" sz="2400"/>
          </a:p>
        </p:txBody>
      </p: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2019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链绩效管理过程</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508635" y="804545"/>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一、供应链</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绩效计划的制定</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27" name="矩形 26"/>
          <p:cNvSpPr>
            <a:spLocks noChangeAspect="1"/>
          </p:cNvSpPr>
          <p:nvPr>
            <p:custDataLst>
              <p:tags r:id="rId2"/>
            </p:custDataLst>
          </p:nvPr>
        </p:nvSpPr>
        <p:spPr>
          <a:xfrm>
            <a:off x="1513410" y="1515749"/>
            <a:ext cx="9390134" cy="4518643"/>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等腰三角形 27"/>
          <p:cNvSpPr/>
          <p:nvPr>
            <p:custDataLst>
              <p:tags r:id="rId3"/>
            </p:custDataLst>
          </p:nvPr>
        </p:nvSpPr>
        <p:spPr>
          <a:xfrm>
            <a:off x="9971090" y="1327676"/>
            <a:ext cx="417589" cy="359993"/>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custDataLst>
              <p:tags r:id="rId4"/>
            </p:custDataLst>
          </p:nvPr>
        </p:nvSpPr>
        <p:spPr>
          <a:xfrm flipV="1">
            <a:off x="9538953" y="1327676"/>
            <a:ext cx="417589" cy="359993"/>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custDataLst>
              <p:tags r:id="rId5"/>
            </p:custDataLst>
          </p:nvPr>
        </p:nvSpPr>
        <p:spPr>
          <a:xfrm>
            <a:off x="9106814" y="1327676"/>
            <a:ext cx="417589" cy="359993"/>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custDataLst>
              <p:tags r:id="rId6"/>
            </p:custDataLst>
          </p:nvPr>
        </p:nvSpPr>
        <p:spPr>
          <a:xfrm>
            <a:off x="1782861" y="1859584"/>
            <a:ext cx="8859404" cy="3830971"/>
          </a:xfrm>
          <a:prstGeom prst="rect">
            <a:avLst/>
          </a:prstGeom>
          <a:noFill/>
        </p:spPr>
        <p:txBody>
          <a:bodyPr wrap="square" rtlCol="0" anchor="ctr" anchorCtr="0">
            <a:normAutofit/>
          </a:bodyPr>
          <a:lstStyle/>
          <a:p>
            <a:pPr lvl="0" indent="0" algn="l" fontAlgn="auto">
              <a:lnSpc>
                <a:spcPct val="150000"/>
              </a:lnSpc>
              <a:spcBef>
                <a:spcPts val="0"/>
              </a:spcBef>
              <a:spcAft>
                <a:spcPts val="0"/>
              </a:spcAft>
              <a:buSzPct val="100000"/>
            </a:pPr>
            <a:r>
              <a:rPr lang="en-US" altLang="zh-CN" sz="2200" spc="150">
                <a:solidFill>
                  <a:schemeClr val="tx1">
                    <a:lumMod val="85000"/>
                    <a:lumOff val="15000"/>
                  </a:schemeClr>
                </a:solidFill>
                <a:latin typeface="Arial" panose="020B0604020202020204" pitchFamily="34" charset="0"/>
                <a:ea typeface="微软雅黑" panose="020B0503020204020204" charset="-122"/>
              </a:rPr>
              <a:t>       </a:t>
            </a:r>
            <a:r>
              <a:rPr sz="2200" spc="150">
                <a:solidFill>
                  <a:schemeClr val="tx1">
                    <a:lumMod val="85000"/>
                    <a:lumOff val="15000"/>
                  </a:schemeClr>
                </a:solidFill>
                <a:latin typeface="Arial" panose="020B0604020202020204" pitchFamily="34" charset="0"/>
                <a:ea typeface="微软雅黑" panose="020B0503020204020204" charset="-122"/>
              </a:rPr>
              <a:t>这一阶段是供应链绩效管理过程的开始，主要任务是</a:t>
            </a:r>
            <a:r>
              <a:rPr sz="2200" b="1" spc="150">
                <a:solidFill>
                  <a:schemeClr val="tx1">
                    <a:lumMod val="85000"/>
                    <a:lumOff val="15000"/>
                  </a:schemeClr>
                </a:solidFill>
                <a:latin typeface="Arial" panose="020B0604020202020204" pitchFamily="34" charset="0"/>
                <a:ea typeface="微软雅黑" panose="020B0503020204020204" charset="-122"/>
              </a:rPr>
              <a:t>通过供应链企业间的共同商讨，确定供应链企业的绩效目标和评价周期</a:t>
            </a:r>
            <a:r>
              <a:rPr sz="2200" spc="150">
                <a:solidFill>
                  <a:schemeClr val="tx1">
                    <a:lumMod val="85000"/>
                    <a:lumOff val="15000"/>
                  </a:schemeClr>
                </a:solidFill>
                <a:latin typeface="Arial" panose="020B0604020202020204" pitchFamily="34" charset="0"/>
                <a:ea typeface="微软雅黑" panose="020B0503020204020204" charset="-122"/>
              </a:rPr>
              <a:t>。其中，绩效目标是指供应链企业在绩效评价期间的工作任务和要求，包括绩效考核要素和绩效考核标准两个方面。绩效计划必须清楚地说明期望供应链企业达到的结果以及达到结果所期望供应链企业表现出来的行为和技能。</a:t>
            </a:r>
            <a:endParaRPr sz="2200" spc="150">
              <a:solidFill>
                <a:schemeClr val="tx1">
                  <a:lumMod val="85000"/>
                  <a:lumOff val="15000"/>
                </a:schemeClr>
              </a:solidFill>
              <a:latin typeface="Arial" panose="020B0604020202020204" pitchFamily="34" charset="0"/>
              <a:ea typeface="微软雅黑" panose="020B0503020204020204" charset="-122"/>
            </a:endParaRPr>
          </a:p>
        </p:txBody>
      </p:sp>
    </p:spTree>
    <p:custDataLst>
      <p:tags r:id="rId7"/>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2019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链绩效管理过程</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1148080" y="804545"/>
            <a:ext cx="2760980" cy="521970"/>
          </a:xfrm>
          <a:prstGeom prst="rect">
            <a:avLst/>
          </a:prstGeom>
          <a:noFill/>
          <a:ln>
            <a:noFill/>
          </a:ln>
        </p:spPr>
        <p:txBody>
          <a:bodyPr wrap="squar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二、</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绩效实施</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44" name="文本框 43"/>
          <p:cNvSpPr txBox="1"/>
          <p:nvPr>
            <p:custDataLst>
              <p:tags r:id="rId2"/>
            </p:custDataLst>
          </p:nvPr>
        </p:nvSpPr>
        <p:spPr>
          <a:xfrm>
            <a:off x="1050290" y="3702050"/>
            <a:ext cx="10279380" cy="2197735"/>
          </a:xfrm>
          <a:prstGeom prst="rect">
            <a:avLst/>
          </a:prstGeom>
          <a:noFill/>
        </p:spPr>
        <p:txBody>
          <a:bodyPr wrap="square" rtlCol="0">
            <a:normAutofit/>
          </a:bodyPr>
          <a:p>
            <a:pPr algn="ctr">
              <a:lnSpc>
                <a:spcPct val="120000"/>
              </a:lnSpc>
            </a:pPr>
            <a:r>
              <a:rPr lang="zh-CN" altLang="en-US" sz="2000" kern="0" spc="150">
                <a:latin typeface="微软雅黑" panose="020B0503020204020204" charset="-122"/>
                <a:ea typeface="微软雅黑" panose="020B0503020204020204" charset="-122"/>
              </a:rPr>
              <a:t>绩效实施在整个供应链绩效管理过程中处于中间环节，也是供应链绩效管理循环中耗时最长、最关键的一个环节，这个过程的好坏直接影响供应链绩效管理的成败。</a:t>
            </a:r>
            <a:endParaRPr lang="zh-CN" altLang="en-US" sz="2000" kern="0" spc="150">
              <a:latin typeface="微软雅黑" panose="020B0503020204020204" charset="-122"/>
              <a:ea typeface="微软雅黑" panose="020B0503020204020204" charset="-122"/>
            </a:endParaRPr>
          </a:p>
        </p:txBody>
      </p:sp>
      <p:sp>
        <p:nvSpPr>
          <p:cNvPr id="31" name="椭圆 30"/>
          <p:cNvSpPr/>
          <p:nvPr>
            <p:custDataLst>
              <p:tags r:id="rId3"/>
            </p:custDataLst>
          </p:nvPr>
        </p:nvSpPr>
        <p:spPr>
          <a:xfrm>
            <a:off x="5420071" y="1925607"/>
            <a:ext cx="1461692" cy="1461691"/>
          </a:xfrm>
          <a:prstGeom prst="ellipse">
            <a:avLst/>
          </a:prstGeom>
          <a:noFill/>
          <a:ln w="50800">
            <a:solidFill>
              <a:srgbClr val="E7E6E6">
                <a:lumMod val="75000"/>
              </a:srgbClr>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2" name="椭圆 31"/>
          <p:cNvSpPr/>
          <p:nvPr>
            <p:custDataLst>
              <p:tags r:id="rId4"/>
            </p:custDataLst>
          </p:nvPr>
        </p:nvSpPr>
        <p:spPr>
          <a:xfrm>
            <a:off x="5527210" y="2185781"/>
            <a:ext cx="1215665" cy="1215664"/>
          </a:xfrm>
          <a:prstGeom prst="ellipse">
            <a:avLst/>
          </a:prstGeom>
          <a:solidFill>
            <a:srgbClr val="E7E6E6"/>
          </a:solidFill>
          <a:ln w="508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3" name="KSO_Shape"/>
          <p:cNvSpPr/>
          <p:nvPr>
            <p:custDataLst>
              <p:tags r:id="rId5"/>
            </p:custDataLst>
          </p:nvPr>
        </p:nvSpPr>
        <p:spPr bwMode="auto">
          <a:xfrm>
            <a:off x="5787709" y="2401671"/>
            <a:ext cx="694666" cy="836946"/>
          </a:xfrm>
          <a:custGeom>
            <a:avLst/>
            <a:gdLst>
              <a:gd name="T0" fmla="*/ 331508 w 2789238"/>
              <a:gd name="T1" fmla="*/ 2017550 h 3357562"/>
              <a:gd name="T2" fmla="*/ 181631 w 2789238"/>
              <a:gd name="T3" fmla="*/ 2232892 h 3357562"/>
              <a:gd name="T4" fmla="*/ 106692 w 2789238"/>
              <a:gd name="T5" fmla="*/ 2733769 h 3357562"/>
              <a:gd name="T6" fmla="*/ 550290 w 2789238"/>
              <a:gd name="T7" fmla="*/ 2596878 h 3357562"/>
              <a:gd name="T8" fmla="*/ 597286 w 2789238"/>
              <a:gd name="T9" fmla="*/ 2503817 h 3357562"/>
              <a:gd name="T10" fmla="*/ 1234898 w 2789238"/>
              <a:gd name="T11" fmla="*/ 2133162 h 3357562"/>
              <a:gd name="T12" fmla="*/ 1089149 w 2789238"/>
              <a:gd name="T13" fmla="*/ 2339611 h 3357562"/>
              <a:gd name="T14" fmla="*/ 921490 w 2789238"/>
              <a:gd name="T15" fmla="*/ 2098542 h 3357562"/>
              <a:gd name="T16" fmla="*/ 1959198 w 2789238"/>
              <a:gd name="T17" fmla="*/ 1818089 h 3357562"/>
              <a:gd name="T18" fmla="*/ 1826151 w 2789238"/>
              <a:gd name="T19" fmla="*/ 2146184 h 3357562"/>
              <a:gd name="T20" fmla="*/ 1678814 w 2789238"/>
              <a:gd name="T21" fmla="*/ 2334211 h 3357562"/>
              <a:gd name="T22" fmla="*/ 1477814 w 2789238"/>
              <a:gd name="T23" fmla="*/ 2242738 h 3357562"/>
              <a:gd name="T24" fmla="*/ 2150990 w 2789238"/>
              <a:gd name="T25" fmla="*/ 2817937 h 3357562"/>
              <a:gd name="T26" fmla="*/ 2201161 w 2789238"/>
              <a:gd name="T27" fmla="*/ 2503182 h 3357562"/>
              <a:gd name="T28" fmla="*/ 2516157 w 2789238"/>
              <a:gd name="T29" fmla="*/ 3210507 h 3357562"/>
              <a:gd name="T30" fmla="*/ 2641266 w 2789238"/>
              <a:gd name="T31" fmla="*/ 2341834 h 3357562"/>
              <a:gd name="T32" fmla="*/ 2519332 w 2789238"/>
              <a:gd name="T33" fmla="*/ 2076309 h 3357562"/>
              <a:gd name="T34" fmla="*/ 1782331 w 2789238"/>
              <a:gd name="T35" fmla="*/ 1695490 h 3357562"/>
              <a:gd name="T36" fmla="*/ 1612131 w 2789238"/>
              <a:gd name="T37" fmla="*/ 1899716 h 3357562"/>
              <a:gd name="T38" fmla="*/ 1707392 w 2789238"/>
              <a:gd name="T39" fmla="*/ 2184615 h 3357562"/>
              <a:gd name="T40" fmla="*/ 1859810 w 2789238"/>
              <a:gd name="T41" fmla="*/ 1880976 h 3357562"/>
              <a:gd name="T42" fmla="*/ 944353 w 2789238"/>
              <a:gd name="T43" fmla="*/ 1922584 h 3357562"/>
              <a:gd name="T44" fmla="*/ 1109154 w 2789238"/>
              <a:gd name="T45" fmla="*/ 2222411 h 3357562"/>
              <a:gd name="T46" fmla="*/ 1176789 w 2789238"/>
              <a:gd name="T47" fmla="*/ 1899716 h 3357562"/>
              <a:gd name="T48" fmla="*/ 1006907 w 2789238"/>
              <a:gd name="T49" fmla="*/ 1695490 h 3357562"/>
              <a:gd name="T50" fmla="*/ 1060889 w 2789238"/>
              <a:gd name="T51" fmla="*/ 1664046 h 3357562"/>
              <a:gd name="T52" fmla="*/ 1278718 w 2789238"/>
              <a:gd name="T53" fmla="*/ 1877165 h 3357562"/>
              <a:gd name="T54" fmla="*/ 1578155 w 2789238"/>
              <a:gd name="T55" fmla="*/ 1833652 h 3357562"/>
              <a:gd name="T56" fmla="*/ 1751847 w 2789238"/>
              <a:gd name="T57" fmla="*/ 1614499 h 3357562"/>
              <a:gd name="T58" fmla="*/ 1802018 w 2789238"/>
              <a:gd name="T59" fmla="*/ 1588137 h 3357562"/>
              <a:gd name="T60" fmla="*/ 2504726 w 2789238"/>
              <a:gd name="T61" fmla="*/ 1940370 h 3357562"/>
              <a:gd name="T62" fmla="*/ 2686039 w 2789238"/>
              <a:gd name="T63" fmla="*/ 2163335 h 3357562"/>
              <a:gd name="T64" fmla="*/ 2781617 w 2789238"/>
              <a:gd name="T65" fmla="*/ 2597830 h 3357562"/>
              <a:gd name="T66" fmla="*/ 2775584 w 2789238"/>
              <a:gd name="T67" fmla="*/ 3264501 h 3357562"/>
              <a:gd name="T68" fmla="*/ 1967137 w 2789238"/>
              <a:gd name="T69" fmla="*/ 3344858 h 3357562"/>
              <a:gd name="T70" fmla="*/ 745893 w 2789238"/>
              <a:gd name="T71" fmla="*/ 3342634 h 3357562"/>
              <a:gd name="T72" fmla="*/ 9209 w 2789238"/>
              <a:gd name="T73" fmla="*/ 3261008 h 3357562"/>
              <a:gd name="T74" fmla="*/ 15877 w 2789238"/>
              <a:gd name="T75" fmla="*/ 2510804 h 3357562"/>
              <a:gd name="T76" fmla="*/ 137493 w 2789238"/>
              <a:gd name="T77" fmla="*/ 2096318 h 3357562"/>
              <a:gd name="T78" fmla="*/ 426134 w 2789238"/>
              <a:gd name="T79" fmla="*/ 1872401 h 3357562"/>
              <a:gd name="T80" fmla="*/ 1002462 w 2789238"/>
              <a:gd name="T81" fmla="*/ 1582737 h 3357562"/>
              <a:gd name="T82" fmla="*/ 1636927 w 2789238"/>
              <a:gd name="T83" fmla="*/ 52060 h 3357562"/>
              <a:gd name="T84" fmla="*/ 1829059 w 2789238"/>
              <a:gd name="T85" fmla="*/ 205700 h 3357562"/>
              <a:gd name="T86" fmla="*/ 1951960 w 2789238"/>
              <a:gd name="T87" fmla="*/ 437112 h 3357562"/>
              <a:gd name="T88" fmla="*/ 2016745 w 2789238"/>
              <a:gd name="T89" fmla="*/ 679317 h 3357562"/>
              <a:gd name="T90" fmla="*/ 2078037 w 2789238"/>
              <a:gd name="T91" fmla="*/ 818672 h 3357562"/>
              <a:gd name="T92" fmla="*/ 2026273 w 2789238"/>
              <a:gd name="T93" fmla="*/ 978343 h 3357562"/>
              <a:gd name="T94" fmla="*/ 1899243 w 2789238"/>
              <a:gd name="T95" fmla="*/ 1210073 h 3357562"/>
              <a:gd name="T96" fmla="*/ 1742044 w 2789238"/>
              <a:gd name="T97" fmla="*/ 1466563 h 3357562"/>
              <a:gd name="T98" fmla="*/ 1567061 w 2789238"/>
              <a:gd name="T99" fmla="*/ 1590047 h 3357562"/>
              <a:gd name="T100" fmla="*/ 1348253 w 2789238"/>
              <a:gd name="T101" fmla="*/ 1619251 h 3357562"/>
              <a:gd name="T102" fmla="*/ 1149452 w 2789238"/>
              <a:gd name="T103" fmla="*/ 1543065 h 3357562"/>
              <a:gd name="T104" fmla="*/ 996699 w 2789238"/>
              <a:gd name="T105" fmla="*/ 1385616 h 3357562"/>
              <a:gd name="T106" fmla="*/ 834736 w 2789238"/>
              <a:gd name="T107" fmla="*/ 1043101 h 3357562"/>
              <a:gd name="T108" fmla="*/ 729937 w 2789238"/>
              <a:gd name="T109" fmla="*/ 914538 h 3357562"/>
              <a:gd name="T110" fmla="*/ 722633 w 2789238"/>
              <a:gd name="T111" fmla="*/ 735186 h 3357562"/>
              <a:gd name="T112" fmla="*/ 819175 w 2789238"/>
              <a:gd name="T113" fmla="*/ 578372 h 3357562"/>
              <a:gd name="T114" fmla="*/ 901109 w 2789238"/>
              <a:gd name="T115" fmla="*/ 317438 h 3357562"/>
              <a:gd name="T116" fmla="*/ 1057991 w 2789238"/>
              <a:gd name="T117" fmla="*/ 121261 h 3357562"/>
              <a:gd name="T118" fmla="*/ 1278704 w 2789238"/>
              <a:gd name="T119" fmla="*/ 13332 h 3357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9238" h="3357562">
                <a:moveTo>
                  <a:pt x="823371" y="1838416"/>
                </a:moveTo>
                <a:lnTo>
                  <a:pt x="786220" y="1851756"/>
                </a:lnTo>
                <a:lnTo>
                  <a:pt x="750338" y="1864461"/>
                </a:lnTo>
                <a:lnTo>
                  <a:pt x="715409" y="1875895"/>
                </a:lnTo>
                <a:lnTo>
                  <a:pt x="681433" y="1886693"/>
                </a:lnTo>
                <a:lnTo>
                  <a:pt x="616338" y="1907338"/>
                </a:lnTo>
                <a:lnTo>
                  <a:pt x="554736" y="1927030"/>
                </a:lnTo>
                <a:lnTo>
                  <a:pt x="524570" y="1936876"/>
                </a:lnTo>
                <a:lnTo>
                  <a:pt x="494721" y="1947040"/>
                </a:lnTo>
                <a:lnTo>
                  <a:pt x="465191" y="1957839"/>
                </a:lnTo>
                <a:lnTo>
                  <a:pt x="435660" y="1969273"/>
                </a:lnTo>
                <a:lnTo>
                  <a:pt x="406129" y="1981660"/>
                </a:lnTo>
                <a:lnTo>
                  <a:pt x="391205" y="1988330"/>
                </a:lnTo>
                <a:lnTo>
                  <a:pt x="376598" y="1995000"/>
                </a:lnTo>
                <a:lnTo>
                  <a:pt x="361674" y="2002305"/>
                </a:lnTo>
                <a:lnTo>
                  <a:pt x="346750" y="2009928"/>
                </a:lnTo>
                <a:lnTo>
                  <a:pt x="331508" y="2017550"/>
                </a:lnTo>
                <a:lnTo>
                  <a:pt x="316266" y="2025808"/>
                </a:lnTo>
                <a:lnTo>
                  <a:pt x="303882" y="2038513"/>
                </a:lnTo>
                <a:lnTo>
                  <a:pt x="290546" y="2052488"/>
                </a:lnTo>
                <a:lnTo>
                  <a:pt x="276892" y="2068051"/>
                </a:lnTo>
                <a:lnTo>
                  <a:pt x="269906" y="2076309"/>
                </a:lnTo>
                <a:lnTo>
                  <a:pt x="262602" y="2085202"/>
                </a:lnTo>
                <a:lnTo>
                  <a:pt x="255617" y="2095048"/>
                </a:lnTo>
                <a:lnTo>
                  <a:pt x="248313" y="2104894"/>
                </a:lnTo>
                <a:lnTo>
                  <a:pt x="240692" y="2115693"/>
                </a:lnTo>
                <a:lnTo>
                  <a:pt x="233707" y="2127445"/>
                </a:lnTo>
                <a:lnTo>
                  <a:pt x="226403" y="2139514"/>
                </a:lnTo>
                <a:lnTo>
                  <a:pt x="218782" y="2152536"/>
                </a:lnTo>
                <a:lnTo>
                  <a:pt x="211479" y="2166829"/>
                </a:lnTo>
                <a:lnTo>
                  <a:pt x="204176" y="2181121"/>
                </a:lnTo>
                <a:lnTo>
                  <a:pt x="196555" y="2197637"/>
                </a:lnTo>
                <a:lnTo>
                  <a:pt x="189252" y="2214788"/>
                </a:lnTo>
                <a:lnTo>
                  <a:pt x="181631" y="2232892"/>
                </a:lnTo>
                <a:lnTo>
                  <a:pt x="174645" y="2252267"/>
                </a:lnTo>
                <a:lnTo>
                  <a:pt x="167659" y="2272594"/>
                </a:lnTo>
                <a:lnTo>
                  <a:pt x="160991" y="2294509"/>
                </a:lnTo>
                <a:lnTo>
                  <a:pt x="154323" y="2317695"/>
                </a:lnTo>
                <a:lnTo>
                  <a:pt x="147972" y="2341834"/>
                </a:lnTo>
                <a:lnTo>
                  <a:pt x="141939" y="2367561"/>
                </a:lnTo>
                <a:lnTo>
                  <a:pt x="135906" y="2394558"/>
                </a:lnTo>
                <a:lnTo>
                  <a:pt x="130825" y="2422825"/>
                </a:lnTo>
                <a:lnTo>
                  <a:pt x="125744" y="2452999"/>
                </a:lnTo>
                <a:lnTo>
                  <a:pt x="121299" y="2484125"/>
                </a:lnTo>
                <a:lnTo>
                  <a:pt x="116853" y="2517157"/>
                </a:lnTo>
                <a:lnTo>
                  <a:pt x="113043" y="2551776"/>
                </a:lnTo>
                <a:lnTo>
                  <a:pt x="109550" y="2588302"/>
                </a:lnTo>
                <a:lnTo>
                  <a:pt x="109232" y="2597195"/>
                </a:lnTo>
                <a:lnTo>
                  <a:pt x="108597" y="2613393"/>
                </a:lnTo>
                <a:lnTo>
                  <a:pt x="107645" y="2663576"/>
                </a:lnTo>
                <a:lnTo>
                  <a:pt x="106692" y="2733769"/>
                </a:lnTo>
                <a:lnTo>
                  <a:pt x="105422" y="2818572"/>
                </a:lnTo>
                <a:lnTo>
                  <a:pt x="103834" y="3000882"/>
                </a:lnTo>
                <a:lnTo>
                  <a:pt x="101929" y="3189862"/>
                </a:lnTo>
                <a:lnTo>
                  <a:pt x="154005" y="3196850"/>
                </a:lnTo>
                <a:lnTo>
                  <a:pt x="207351" y="3203837"/>
                </a:lnTo>
                <a:lnTo>
                  <a:pt x="261332" y="3210507"/>
                </a:lnTo>
                <a:lnTo>
                  <a:pt x="316266" y="3216542"/>
                </a:lnTo>
                <a:lnTo>
                  <a:pt x="371835" y="3222259"/>
                </a:lnTo>
                <a:lnTo>
                  <a:pt x="428039" y="3227976"/>
                </a:lnTo>
                <a:lnTo>
                  <a:pt x="484560" y="3233375"/>
                </a:lnTo>
                <a:lnTo>
                  <a:pt x="541082" y="3238139"/>
                </a:lnTo>
                <a:lnTo>
                  <a:pt x="542669" y="3047254"/>
                </a:lnTo>
                <a:lnTo>
                  <a:pt x="543940" y="2927831"/>
                </a:lnTo>
                <a:lnTo>
                  <a:pt x="545527" y="2805867"/>
                </a:lnTo>
                <a:lnTo>
                  <a:pt x="547750" y="2691844"/>
                </a:lnTo>
                <a:lnTo>
                  <a:pt x="548703" y="2641343"/>
                </a:lnTo>
                <a:lnTo>
                  <a:pt x="550290" y="2596878"/>
                </a:lnTo>
                <a:lnTo>
                  <a:pt x="552196" y="2559082"/>
                </a:lnTo>
                <a:lnTo>
                  <a:pt x="554101" y="2530179"/>
                </a:lnTo>
                <a:lnTo>
                  <a:pt x="554736" y="2519380"/>
                </a:lnTo>
                <a:lnTo>
                  <a:pt x="556006" y="2511122"/>
                </a:lnTo>
                <a:lnTo>
                  <a:pt x="556959" y="2505722"/>
                </a:lnTo>
                <a:lnTo>
                  <a:pt x="557276" y="2504134"/>
                </a:lnTo>
                <a:lnTo>
                  <a:pt x="558229" y="2503182"/>
                </a:lnTo>
                <a:lnTo>
                  <a:pt x="561404" y="2500958"/>
                </a:lnTo>
                <a:lnTo>
                  <a:pt x="565532" y="2498735"/>
                </a:lnTo>
                <a:lnTo>
                  <a:pt x="569342" y="2497464"/>
                </a:lnTo>
                <a:lnTo>
                  <a:pt x="573470" y="2496512"/>
                </a:lnTo>
                <a:lnTo>
                  <a:pt x="577916" y="2496512"/>
                </a:lnTo>
                <a:lnTo>
                  <a:pt x="582044" y="2496829"/>
                </a:lnTo>
                <a:lnTo>
                  <a:pt x="585854" y="2497464"/>
                </a:lnTo>
                <a:lnTo>
                  <a:pt x="589982" y="2499370"/>
                </a:lnTo>
                <a:lnTo>
                  <a:pt x="593793" y="2501276"/>
                </a:lnTo>
                <a:lnTo>
                  <a:pt x="597286" y="2503817"/>
                </a:lnTo>
                <a:lnTo>
                  <a:pt x="600144" y="2506675"/>
                </a:lnTo>
                <a:lnTo>
                  <a:pt x="602684" y="2510169"/>
                </a:lnTo>
                <a:lnTo>
                  <a:pt x="604589" y="2513980"/>
                </a:lnTo>
                <a:lnTo>
                  <a:pt x="606177" y="2517792"/>
                </a:lnTo>
                <a:lnTo>
                  <a:pt x="606812" y="2521921"/>
                </a:lnTo>
                <a:lnTo>
                  <a:pt x="607129" y="2526367"/>
                </a:lnTo>
                <a:lnTo>
                  <a:pt x="607129" y="3247985"/>
                </a:lnTo>
                <a:lnTo>
                  <a:pt x="668096" y="3251479"/>
                </a:lnTo>
                <a:lnTo>
                  <a:pt x="732874" y="3254973"/>
                </a:lnTo>
                <a:lnTo>
                  <a:pt x="800509" y="3257832"/>
                </a:lnTo>
                <a:lnTo>
                  <a:pt x="870367" y="3260690"/>
                </a:lnTo>
                <a:lnTo>
                  <a:pt x="940860" y="3263231"/>
                </a:lnTo>
                <a:lnTo>
                  <a:pt x="1011670" y="3265454"/>
                </a:lnTo>
                <a:lnTo>
                  <a:pt x="1081211" y="3267360"/>
                </a:lnTo>
                <a:lnTo>
                  <a:pt x="1148846" y="3268630"/>
                </a:lnTo>
                <a:lnTo>
                  <a:pt x="1313012" y="2233210"/>
                </a:lnTo>
                <a:lnTo>
                  <a:pt x="1234898" y="2133162"/>
                </a:lnTo>
                <a:lnTo>
                  <a:pt x="1232676" y="2135385"/>
                </a:lnTo>
                <a:lnTo>
                  <a:pt x="1229818" y="2138879"/>
                </a:lnTo>
                <a:lnTo>
                  <a:pt x="1223150" y="2148089"/>
                </a:lnTo>
                <a:lnTo>
                  <a:pt x="1215529" y="2160159"/>
                </a:lnTo>
                <a:lnTo>
                  <a:pt x="1206638" y="2174451"/>
                </a:lnTo>
                <a:lnTo>
                  <a:pt x="1185998" y="2207801"/>
                </a:lnTo>
                <a:lnTo>
                  <a:pt x="1164088" y="2244326"/>
                </a:lnTo>
                <a:lnTo>
                  <a:pt x="1143130" y="2280534"/>
                </a:lnTo>
                <a:lnTo>
                  <a:pt x="1124078" y="2311025"/>
                </a:lnTo>
                <a:lnTo>
                  <a:pt x="1116140" y="2323095"/>
                </a:lnTo>
                <a:lnTo>
                  <a:pt x="1109789" y="2332623"/>
                </a:lnTo>
                <a:lnTo>
                  <a:pt x="1105026" y="2338658"/>
                </a:lnTo>
                <a:lnTo>
                  <a:pt x="1103121" y="2340563"/>
                </a:lnTo>
                <a:lnTo>
                  <a:pt x="1102168" y="2340881"/>
                </a:lnTo>
                <a:lnTo>
                  <a:pt x="1097723" y="2341516"/>
                </a:lnTo>
                <a:lnTo>
                  <a:pt x="1093595" y="2340563"/>
                </a:lnTo>
                <a:lnTo>
                  <a:pt x="1089149" y="2339611"/>
                </a:lnTo>
                <a:lnTo>
                  <a:pt x="1084704" y="2337705"/>
                </a:lnTo>
                <a:lnTo>
                  <a:pt x="1080576" y="2335164"/>
                </a:lnTo>
                <a:lnTo>
                  <a:pt x="1076448" y="2332623"/>
                </a:lnTo>
                <a:lnTo>
                  <a:pt x="1073273" y="2329447"/>
                </a:lnTo>
                <a:lnTo>
                  <a:pt x="1070097" y="2326588"/>
                </a:lnTo>
                <a:lnTo>
                  <a:pt x="1054855" y="2307214"/>
                </a:lnTo>
                <a:lnTo>
                  <a:pt x="1040566" y="2287839"/>
                </a:lnTo>
                <a:lnTo>
                  <a:pt x="1025960" y="2268465"/>
                </a:lnTo>
                <a:lnTo>
                  <a:pt x="1012623" y="2249091"/>
                </a:lnTo>
                <a:lnTo>
                  <a:pt x="999287" y="2230034"/>
                </a:lnTo>
                <a:lnTo>
                  <a:pt x="986585" y="2210659"/>
                </a:lnTo>
                <a:lnTo>
                  <a:pt x="974519" y="2191603"/>
                </a:lnTo>
                <a:lnTo>
                  <a:pt x="963087" y="2172546"/>
                </a:lnTo>
                <a:lnTo>
                  <a:pt x="951974" y="2153807"/>
                </a:lnTo>
                <a:lnTo>
                  <a:pt x="941177" y="2135067"/>
                </a:lnTo>
                <a:lnTo>
                  <a:pt x="931334" y="2116963"/>
                </a:lnTo>
                <a:lnTo>
                  <a:pt x="921490" y="2098542"/>
                </a:lnTo>
                <a:lnTo>
                  <a:pt x="912599" y="2080755"/>
                </a:lnTo>
                <a:lnTo>
                  <a:pt x="904026" y="2063287"/>
                </a:lnTo>
                <a:lnTo>
                  <a:pt x="895770" y="2046136"/>
                </a:lnTo>
                <a:lnTo>
                  <a:pt x="888149" y="2029620"/>
                </a:lnTo>
                <a:lnTo>
                  <a:pt x="880528" y="2013104"/>
                </a:lnTo>
                <a:lnTo>
                  <a:pt x="873860" y="1997223"/>
                </a:lnTo>
                <a:lnTo>
                  <a:pt x="867509" y="1981978"/>
                </a:lnTo>
                <a:lnTo>
                  <a:pt x="861793" y="1967050"/>
                </a:lnTo>
                <a:lnTo>
                  <a:pt x="851315" y="1938782"/>
                </a:lnTo>
                <a:lnTo>
                  <a:pt x="842741" y="1913373"/>
                </a:lnTo>
                <a:lnTo>
                  <a:pt x="835438" y="1889870"/>
                </a:lnTo>
                <a:lnTo>
                  <a:pt x="830040" y="1869860"/>
                </a:lnTo>
                <a:lnTo>
                  <a:pt x="825912" y="1852391"/>
                </a:lnTo>
                <a:lnTo>
                  <a:pt x="824642" y="1844768"/>
                </a:lnTo>
                <a:lnTo>
                  <a:pt x="823371" y="1838416"/>
                </a:lnTo>
                <a:close/>
                <a:moveTo>
                  <a:pt x="1960151" y="1811419"/>
                </a:moveTo>
                <a:lnTo>
                  <a:pt x="1959198" y="1818089"/>
                </a:lnTo>
                <a:lnTo>
                  <a:pt x="1957928" y="1825394"/>
                </a:lnTo>
                <a:lnTo>
                  <a:pt x="1953483" y="1843498"/>
                </a:lnTo>
                <a:lnTo>
                  <a:pt x="1947767" y="1864778"/>
                </a:lnTo>
                <a:lnTo>
                  <a:pt x="1940146" y="1889870"/>
                </a:lnTo>
                <a:lnTo>
                  <a:pt x="1930620" y="1917184"/>
                </a:lnTo>
                <a:lnTo>
                  <a:pt x="1919506" y="1947358"/>
                </a:lnTo>
                <a:lnTo>
                  <a:pt x="1913473" y="1963238"/>
                </a:lnTo>
                <a:lnTo>
                  <a:pt x="1906805" y="1980072"/>
                </a:lnTo>
                <a:lnTo>
                  <a:pt x="1899819" y="1997223"/>
                </a:lnTo>
                <a:lnTo>
                  <a:pt x="1892198" y="2014692"/>
                </a:lnTo>
                <a:lnTo>
                  <a:pt x="1884260" y="2032478"/>
                </a:lnTo>
                <a:lnTo>
                  <a:pt x="1875686" y="2050582"/>
                </a:lnTo>
                <a:lnTo>
                  <a:pt x="1866795" y="2069321"/>
                </a:lnTo>
                <a:lnTo>
                  <a:pt x="1857587" y="2088061"/>
                </a:lnTo>
                <a:lnTo>
                  <a:pt x="1847426" y="2107117"/>
                </a:lnTo>
                <a:lnTo>
                  <a:pt x="1836947" y="2126492"/>
                </a:lnTo>
                <a:lnTo>
                  <a:pt x="1826151" y="2146184"/>
                </a:lnTo>
                <a:lnTo>
                  <a:pt x="1814719" y="2165558"/>
                </a:lnTo>
                <a:lnTo>
                  <a:pt x="1803288" y="2185568"/>
                </a:lnTo>
                <a:lnTo>
                  <a:pt x="1790587" y="2205260"/>
                </a:lnTo>
                <a:lnTo>
                  <a:pt x="1777885" y="2224952"/>
                </a:lnTo>
                <a:lnTo>
                  <a:pt x="1764549" y="2245279"/>
                </a:lnTo>
                <a:lnTo>
                  <a:pt x="1750895" y="2264971"/>
                </a:lnTo>
                <a:lnTo>
                  <a:pt x="1736606" y="2284663"/>
                </a:lnTo>
                <a:lnTo>
                  <a:pt x="1721999" y="2304355"/>
                </a:lnTo>
                <a:lnTo>
                  <a:pt x="1706757" y="2323412"/>
                </a:lnTo>
                <a:lnTo>
                  <a:pt x="1703899" y="2326588"/>
                </a:lnTo>
                <a:lnTo>
                  <a:pt x="1700724" y="2328812"/>
                </a:lnTo>
                <a:lnTo>
                  <a:pt x="1697866" y="2331035"/>
                </a:lnTo>
                <a:lnTo>
                  <a:pt x="1694056" y="2332623"/>
                </a:lnTo>
                <a:lnTo>
                  <a:pt x="1690245" y="2333576"/>
                </a:lnTo>
                <a:lnTo>
                  <a:pt x="1686435" y="2334211"/>
                </a:lnTo>
                <a:lnTo>
                  <a:pt x="1682624" y="2334846"/>
                </a:lnTo>
                <a:lnTo>
                  <a:pt x="1678814" y="2334211"/>
                </a:lnTo>
                <a:lnTo>
                  <a:pt x="1677544" y="2333576"/>
                </a:lnTo>
                <a:lnTo>
                  <a:pt x="1675956" y="2331988"/>
                </a:lnTo>
                <a:lnTo>
                  <a:pt x="1670876" y="2326906"/>
                </a:lnTo>
                <a:lnTo>
                  <a:pt x="1664525" y="2318330"/>
                </a:lnTo>
                <a:lnTo>
                  <a:pt x="1657222" y="2307532"/>
                </a:lnTo>
                <a:lnTo>
                  <a:pt x="1638804" y="2280534"/>
                </a:lnTo>
                <a:lnTo>
                  <a:pt x="1618165" y="2248773"/>
                </a:lnTo>
                <a:lnTo>
                  <a:pt x="1596572" y="2216059"/>
                </a:lnTo>
                <a:lnTo>
                  <a:pt x="1576885" y="2185886"/>
                </a:lnTo>
                <a:lnTo>
                  <a:pt x="1568311" y="2173499"/>
                </a:lnTo>
                <a:lnTo>
                  <a:pt x="1560690" y="2162700"/>
                </a:lnTo>
                <a:lnTo>
                  <a:pt x="1554340" y="2154124"/>
                </a:lnTo>
                <a:lnTo>
                  <a:pt x="1549577" y="2148407"/>
                </a:lnTo>
                <a:lnTo>
                  <a:pt x="1537828" y="2161429"/>
                </a:lnTo>
                <a:lnTo>
                  <a:pt x="1512743" y="2190967"/>
                </a:lnTo>
                <a:lnTo>
                  <a:pt x="1475908" y="2233210"/>
                </a:lnTo>
                <a:lnTo>
                  <a:pt x="1477814" y="2242738"/>
                </a:lnTo>
                <a:lnTo>
                  <a:pt x="1482259" y="2270053"/>
                </a:lnTo>
                <a:lnTo>
                  <a:pt x="1498136" y="2368831"/>
                </a:lnTo>
                <a:lnTo>
                  <a:pt x="1546719" y="2680410"/>
                </a:lnTo>
                <a:lnTo>
                  <a:pt x="1601653" y="3027244"/>
                </a:lnTo>
                <a:lnTo>
                  <a:pt x="1624198" y="3169853"/>
                </a:lnTo>
                <a:lnTo>
                  <a:pt x="1640075" y="3268630"/>
                </a:lnTo>
                <a:lnTo>
                  <a:pt x="1706122" y="3267360"/>
                </a:lnTo>
                <a:lnTo>
                  <a:pt x="1772805" y="3265454"/>
                </a:lnTo>
                <a:lnTo>
                  <a:pt x="1838535" y="3263231"/>
                </a:lnTo>
                <a:lnTo>
                  <a:pt x="1903630" y="3261008"/>
                </a:lnTo>
                <a:lnTo>
                  <a:pt x="1967772" y="3257832"/>
                </a:lnTo>
                <a:lnTo>
                  <a:pt x="2030644" y="3254973"/>
                </a:lnTo>
                <a:lnTo>
                  <a:pt x="2091929" y="3251479"/>
                </a:lnTo>
                <a:lnTo>
                  <a:pt x="2151308" y="3247985"/>
                </a:lnTo>
                <a:lnTo>
                  <a:pt x="2150990" y="3163818"/>
                </a:lnTo>
                <a:lnTo>
                  <a:pt x="2150673" y="3057100"/>
                </a:lnTo>
                <a:lnTo>
                  <a:pt x="2150990" y="2817937"/>
                </a:lnTo>
                <a:lnTo>
                  <a:pt x="2152261" y="2526367"/>
                </a:lnTo>
                <a:lnTo>
                  <a:pt x="2152261" y="2521921"/>
                </a:lnTo>
                <a:lnTo>
                  <a:pt x="2153213" y="2517792"/>
                </a:lnTo>
                <a:lnTo>
                  <a:pt x="2154801" y="2513980"/>
                </a:lnTo>
                <a:lnTo>
                  <a:pt x="2156706" y="2510169"/>
                </a:lnTo>
                <a:lnTo>
                  <a:pt x="2159246" y="2506675"/>
                </a:lnTo>
                <a:lnTo>
                  <a:pt x="2162104" y="2503817"/>
                </a:lnTo>
                <a:lnTo>
                  <a:pt x="2165597" y="2501276"/>
                </a:lnTo>
                <a:lnTo>
                  <a:pt x="2169090" y="2499370"/>
                </a:lnTo>
                <a:lnTo>
                  <a:pt x="2173218" y="2497464"/>
                </a:lnTo>
                <a:lnTo>
                  <a:pt x="2177346" y="2496829"/>
                </a:lnTo>
                <a:lnTo>
                  <a:pt x="2181474" y="2496512"/>
                </a:lnTo>
                <a:lnTo>
                  <a:pt x="2185602" y="2496829"/>
                </a:lnTo>
                <a:lnTo>
                  <a:pt x="2189730" y="2497464"/>
                </a:lnTo>
                <a:lnTo>
                  <a:pt x="2193858" y="2498735"/>
                </a:lnTo>
                <a:lnTo>
                  <a:pt x="2197351" y="2500958"/>
                </a:lnTo>
                <a:lnTo>
                  <a:pt x="2201161" y="2503182"/>
                </a:lnTo>
                <a:lnTo>
                  <a:pt x="2201479" y="2504134"/>
                </a:lnTo>
                <a:lnTo>
                  <a:pt x="2201796" y="2506040"/>
                </a:lnTo>
                <a:lnTo>
                  <a:pt x="2202749" y="2512710"/>
                </a:lnTo>
                <a:lnTo>
                  <a:pt x="2203384" y="2523191"/>
                </a:lnTo>
                <a:lnTo>
                  <a:pt x="2204019" y="2537166"/>
                </a:lnTo>
                <a:lnTo>
                  <a:pt x="2205607" y="2574009"/>
                </a:lnTo>
                <a:lnTo>
                  <a:pt x="2206877" y="2621334"/>
                </a:lnTo>
                <a:lnTo>
                  <a:pt x="2207829" y="2676916"/>
                </a:lnTo>
                <a:lnTo>
                  <a:pt x="2208782" y="2739168"/>
                </a:lnTo>
                <a:lnTo>
                  <a:pt x="2210052" y="2873519"/>
                </a:lnTo>
                <a:lnTo>
                  <a:pt x="2211005" y="3007870"/>
                </a:lnTo>
                <a:lnTo>
                  <a:pt x="2211640" y="3124434"/>
                </a:lnTo>
                <a:lnTo>
                  <a:pt x="2211957" y="3238139"/>
                </a:lnTo>
                <a:lnTo>
                  <a:pt x="2330398" y="3227976"/>
                </a:lnTo>
                <a:lnTo>
                  <a:pt x="2392635" y="3222259"/>
                </a:lnTo>
                <a:lnTo>
                  <a:pt x="2454555" y="3216542"/>
                </a:lnTo>
                <a:lnTo>
                  <a:pt x="2516157" y="3210507"/>
                </a:lnTo>
                <a:lnTo>
                  <a:pt x="2576489" y="3203837"/>
                </a:lnTo>
                <a:lnTo>
                  <a:pt x="2633645" y="3196850"/>
                </a:lnTo>
                <a:lnTo>
                  <a:pt x="2687309" y="3189862"/>
                </a:lnTo>
                <a:lnTo>
                  <a:pt x="2684134" y="2851921"/>
                </a:lnTo>
                <a:lnTo>
                  <a:pt x="2682228" y="2709630"/>
                </a:lnTo>
                <a:lnTo>
                  <a:pt x="2681276" y="2654366"/>
                </a:lnTo>
                <a:lnTo>
                  <a:pt x="2680641" y="2613393"/>
                </a:lnTo>
                <a:lnTo>
                  <a:pt x="2680006" y="2597195"/>
                </a:lnTo>
                <a:lnTo>
                  <a:pt x="2679371" y="2588302"/>
                </a:lnTo>
                <a:lnTo>
                  <a:pt x="2676195" y="2551776"/>
                </a:lnTo>
                <a:lnTo>
                  <a:pt x="2672385" y="2517157"/>
                </a:lnTo>
                <a:lnTo>
                  <a:pt x="2668257" y="2484125"/>
                </a:lnTo>
                <a:lnTo>
                  <a:pt x="2663494" y="2452999"/>
                </a:lnTo>
                <a:lnTo>
                  <a:pt x="2658731" y="2422825"/>
                </a:lnTo>
                <a:lnTo>
                  <a:pt x="2653015" y="2394558"/>
                </a:lnTo>
                <a:lnTo>
                  <a:pt x="2647299" y="2367561"/>
                </a:lnTo>
                <a:lnTo>
                  <a:pt x="2641266" y="2341834"/>
                </a:lnTo>
                <a:lnTo>
                  <a:pt x="2634916" y="2317695"/>
                </a:lnTo>
                <a:lnTo>
                  <a:pt x="2628565" y="2294509"/>
                </a:lnTo>
                <a:lnTo>
                  <a:pt x="2621579" y="2272594"/>
                </a:lnTo>
                <a:lnTo>
                  <a:pt x="2614593" y="2252267"/>
                </a:lnTo>
                <a:lnTo>
                  <a:pt x="2607290" y="2232892"/>
                </a:lnTo>
                <a:lnTo>
                  <a:pt x="2600304" y="2214788"/>
                </a:lnTo>
                <a:lnTo>
                  <a:pt x="2592683" y="2197637"/>
                </a:lnTo>
                <a:lnTo>
                  <a:pt x="2585062" y="2181121"/>
                </a:lnTo>
                <a:lnTo>
                  <a:pt x="2578077" y="2166829"/>
                </a:lnTo>
                <a:lnTo>
                  <a:pt x="2570456" y="2152536"/>
                </a:lnTo>
                <a:lnTo>
                  <a:pt x="2563152" y="2139514"/>
                </a:lnTo>
                <a:lnTo>
                  <a:pt x="2555531" y="2127445"/>
                </a:lnTo>
                <a:lnTo>
                  <a:pt x="2548228" y="2115693"/>
                </a:lnTo>
                <a:lnTo>
                  <a:pt x="2540925" y="2104894"/>
                </a:lnTo>
                <a:lnTo>
                  <a:pt x="2533621" y="2095048"/>
                </a:lnTo>
                <a:lnTo>
                  <a:pt x="2526318" y="2085520"/>
                </a:lnTo>
                <a:lnTo>
                  <a:pt x="2519332" y="2076309"/>
                </a:lnTo>
                <a:lnTo>
                  <a:pt x="2512347" y="2068051"/>
                </a:lnTo>
                <a:lnTo>
                  <a:pt x="2498375" y="2052488"/>
                </a:lnTo>
                <a:lnTo>
                  <a:pt x="2485356" y="2038513"/>
                </a:lnTo>
                <a:lnTo>
                  <a:pt x="2472972" y="2025808"/>
                </a:lnTo>
                <a:lnTo>
                  <a:pt x="2442806" y="2009610"/>
                </a:lnTo>
                <a:lnTo>
                  <a:pt x="2412640" y="1993729"/>
                </a:lnTo>
                <a:lnTo>
                  <a:pt x="2382474" y="1979437"/>
                </a:lnTo>
                <a:lnTo>
                  <a:pt x="2352943" y="1965144"/>
                </a:lnTo>
                <a:lnTo>
                  <a:pt x="2322777" y="1951487"/>
                </a:lnTo>
                <a:lnTo>
                  <a:pt x="2292612" y="1938465"/>
                </a:lnTo>
                <a:lnTo>
                  <a:pt x="2262446" y="1925760"/>
                </a:lnTo>
                <a:lnTo>
                  <a:pt x="2231645" y="1913373"/>
                </a:lnTo>
                <a:lnTo>
                  <a:pt x="2200526" y="1900986"/>
                </a:lnTo>
                <a:lnTo>
                  <a:pt x="2168772" y="1888599"/>
                </a:lnTo>
                <a:lnTo>
                  <a:pt x="2103042" y="1864143"/>
                </a:lnTo>
                <a:lnTo>
                  <a:pt x="1960151" y="1811419"/>
                </a:lnTo>
                <a:close/>
                <a:moveTo>
                  <a:pt x="1782331" y="1695490"/>
                </a:moveTo>
                <a:lnTo>
                  <a:pt x="1773122" y="1713594"/>
                </a:lnTo>
                <a:lnTo>
                  <a:pt x="1767724" y="1723440"/>
                </a:lnTo>
                <a:lnTo>
                  <a:pt x="1761691" y="1733286"/>
                </a:lnTo>
                <a:lnTo>
                  <a:pt x="1755340" y="1744085"/>
                </a:lnTo>
                <a:lnTo>
                  <a:pt x="1748037" y="1755201"/>
                </a:lnTo>
                <a:lnTo>
                  <a:pt x="1740416" y="1766636"/>
                </a:lnTo>
                <a:lnTo>
                  <a:pt x="1731843" y="1778705"/>
                </a:lnTo>
                <a:lnTo>
                  <a:pt x="1722951" y="1790139"/>
                </a:lnTo>
                <a:lnTo>
                  <a:pt x="1713425" y="1802526"/>
                </a:lnTo>
                <a:lnTo>
                  <a:pt x="1703264" y="1814278"/>
                </a:lnTo>
                <a:lnTo>
                  <a:pt x="1692468" y="1826665"/>
                </a:lnTo>
                <a:lnTo>
                  <a:pt x="1681037" y="1838734"/>
                </a:lnTo>
                <a:lnTo>
                  <a:pt x="1668653" y="1851121"/>
                </a:lnTo>
                <a:lnTo>
                  <a:pt x="1655634" y="1863508"/>
                </a:lnTo>
                <a:lnTo>
                  <a:pt x="1641980" y="1875577"/>
                </a:lnTo>
                <a:lnTo>
                  <a:pt x="1627373" y="1887964"/>
                </a:lnTo>
                <a:lnTo>
                  <a:pt x="1612131" y="1899716"/>
                </a:lnTo>
                <a:lnTo>
                  <a:pt x="1596255" y="1911467"/>
                </a:lnTo>
                <a:lnTo>
                  <a:pt x="1579425" y="1922901"/>
                </a:lnTo>
                <a:lnTo>
                  <a:pt x="1561643" y="1933700"/>
                </a:lnTo>
                <a:lnTo>
                  <a:pt x="1543544" y="1944499"/>
                </a:lnTo>
                <a:lnTo>
                  <a:pt x="1524174" y="1954980"/>
                </a:lnTo>
                <a:lnTo>
                  <a:pt x="1504169" y="1964509"/>
                </a:lnTo>
                <a:lnTo>
                  <a:pt x="1506392" y="1967050"/>
                </a:lnTo>
                <a:lnTo>
                  <a:pt x="1509250" y="1970543"/>
                </a:lnTo>
                <a:lnTo>
                  <a:pt x="1517188" y="1980707"/>
                </a:lnTo>
                <a:lnTo>
                  <a:pt x="1527032" y="1995000"/>
                </a:lnTo>
                <a:lnTo>
                  <a:pt x="1539416" y="2011833"/>
                </a:lnTo>
                <a:lnTo>
                  <a:pt x="1567041" y="2052488"/>
                </a:lnTo>
                <a:lnTo>
                  <a:pt x="1597525" y="2097589"/>
                </a:lnTo>
                <a:lnTo>
                  <a:pt x="1652776" y="2181439"/>
                </a:lnTo>
                <a:lnTo>
                  <a:pt x="1679767" y="2222411"/>
                </a:lnTo>
                <a:lnTo>
                  <a:pt x="1694056" y="2203354"/>
                </a:lnTo>
                <a:lnTo>
                  <a:pt x="1707392" y="2184615"/>
                </a:lnTo>
                <a:lnTo>
                  <a:pt x="1720411" y="2165558"/>
                </a:lnTo>
                <a:lnTo>
                  <a:pt x="1732795" y="2146501"/>
                </a:lnTo>
                <a:lnTo>
                  <a:pt x="1744544" y="2128080"/>
                </a:lnTo>
                <a:lnTo>
                  <a:pt x="1755658" y="2109341"/>
                </a:lnTo>
                <a:lnTo>
                  <a:pt x="1766136" y="2090919"/>
                </a:lnTo>
                <a:lnTo>
                  <a:pt x="1776615" y="2072815"/>
                </a:lnTo>
                <a:lnTo>
                  <a:pt x="1785824" y="2054393"/>
                </a:lnTo>
                <a:lnTo>
                  <a:pt x="1795032" y="2036925"/>
                </a:lnTo>
                <a:lnTo>
                  <a:pt x="1803606" y="2019456"/>
                </a:lnTo>
                <a:lnTo>
                  <a:pt x="1811862" y="2002305"/>
                </a:lnTo>
                <a:lnTo>
                  <a:pt x="1819165" y="1985471"/>
                </a:lnTo>
                <a:lnTo>
                  <a:pt x="1826151" y="1968955"/>
                </a:lnTo>
                <a:lnTo>
                  <a:pt x="1833137" y="1953075"/>
                </a:lnTo>
                <a:lnTo>
                  <a:pt x="1839170" y="1937829"/>
                </a:lnTo>
                <a:lnTo>
                  <a:pt x="1844885" y="1922584"/>
                </a:lnTo>
                <a:lnTo>
                  <a:pt x="1850601" y="1907974"/>
                </a:lnTo>
                <a:lnTo>
                  <a:pt x="1859810" y="1880976"/>
                </a:lnTo>
                <a:lnTo>
                  <a:pt x="1867430" y="1855885"/>
                </a:lnTo>
                <a:lnTo>
                  <a:pt x="1873781" y="1833970"/>
                </a:lnTo>
                <a:lnTo>
                  <a:pt x="1878544" y="1815230"/>
                </a:lnTo>
                <a:lnTo>
                  <a:pt x="1882037" y="1799032"/>
                </a:lnTo>
                <a:lnTo>
                  <a:pt x="1884260" y="1786963"/>
                </a:lnTo>
                <a:lnTo>
                  <a:pt x="1885212" y="1778387"/>
                </a:lnTo>
                <a:lnTo>
                  <a:pt x="1782331" y="1695490"/>
                </a:lnTo>
                <a:close/>
                <a:moveTo>
                  <a:pt x="1006907" y="1695490"/>
                </a:moveTo>
                <a:lnTo>
                  <a:pt x="903708" y="1778387"/>
                </a:lnTo>
                <a:lnTo>
                  <a:pt x="904661" y="1786963"/>
                </a:lnTo>
                <a:lnTo>
                  <a:pt x="906883" y="1799032"/>
                </a:lnTo>
                <a:lnTo>
                  <a:pt x="910376" y="1815230"/>
                </a:lnTo>
                <a:lnTo>
                  <a:pt x="915139" y="1833970"/>
                </a:lnTo>
                <a:lnTo>
                  <a:pt x="921490" y="1855885"/>
                </a:lnTo>
                <a:lnTo>
                  <a:pt x="929428" y="1880976"/>
                </a:lnTo>
                <a:lnTo>
                  <a:pt x="938955" y="1907974"/>
                </a:lnTo>
                <a:lnTo>
                  <a:pt x="944353" y="1922584"/>
                </a:lnTo>
                <a:lnTo>
                  <a:pt x="949751" y="1937829"/>
                </a:lnTo>
                <a:lnTo>
                  <a:pt x="956102" y="1953075"/>
                </a:lnTo>
                <a:lnTo>
                  <a:pt x="962770" y="1968955"/>
                </a:lnTo>
                <a:lnTo>
                  <a:pt x="969756" y="1985471"/>
                </a:lnTo>
                <a:lnTo>
                  <a:pt x="977694" y="2002305"/>
                </a:lnTo>
                <a:lnTo>
                  <a:pt x="985315" y="2019456"/>
                </a:lnTo>
                <a:lnTo>
                  <a:pt x="993888" y="2036925"/>
                </a:lnTo>
                <a:lnTo>
                  <a:pt x="1003414" y="2054393"/>
                </a:lnTo>
                <a:lnTo>
                  <a:pt x="1012941" y="2072815"/>
                </a:lnTo>
                <a:lnTo>
                  <a:pt x="1023102" y="2090919"/>
                </a:lnTo>
                <a:lnTo>
                  <a:pt x="1033898" y="2109341"/>
                </a:lnTo>
                <a:lnTo>
                  <a:pt x="1045012" y="2128080"/>
                </a:lnTo>
                <a:lnTo>
                  <a:pt x="1056443" y="2146501"/>
                </a:lnTo>
                <a:lnTo>
                  <a:pt x="1068827" y="2165558"/>
                </a:lnTo>
                <a:lnTo>
                  <a:pt x="1081528" y="2184615"/>
                </a:lnTo>
                <a:lnTo>
                  <a:pt x="1095182" y="2203354"/>
                </a:lnTo>
                <a:lnTo>
                  <a:pt x="1109154" y="2222411"/>
                </a:lnTo>
                <a:lnTo>
                  <a:pt x="1134874" y="2183027"/>
                </a:lnTo>
                <a:lnTo>
                  <a:pt x="1159325" y="2145231"/>
                </a:lnTo>
                <a:lnTo>
                  <a:pt x="1187903" y="2101400"/>
                </a:lnTo>
                <a:lnTo>
                  <a:pt x="1217751" y="2056934"/>
                </a:lnTo>
                <a:lnTo>
                  <a:pt x="1231723" y="2035972"/>
                </a:lnTo>
                <a:lnTo>
                  <a:pt x="1245377" y="2016280"/>
                </a:lnTo>
                <a:lnTo>
                  <a:pt x="1258078" y="1998811"/>
                </a:lnTo>
                <a:lnTo>
                  <a:pt x="1268875" y="1983883"/>
                </a:lnTo>
                <a:lnTo>
                  <a:pt x="1278083" y="1972449"/>
                </a:lnTo>
                <a:lnTo>
                  <a:pt x="1281894" y="1968003"/>
                </a:lnTo>
                <a:lnTo>
                  <a:pt x="1285387" y="1964509"/>
                </a:lnTo>
                <a:lnTo>
                  <a:pt x="1264747" y="1954980"/>
                </a:lnTo>
                <a:lnTo>
                  <a:pt x="1246012" y="1944499"/>
                </a:lnTo>
                <a:lnTo>
                  <a:pt x="1227277" y="1933700"/>
                </a:lnTo>
                <a:lnTo>
                  <a:pt x="1209813" y="1922901"/>
                </a:lnTo>
                <a:lnTo>
                  <a:pt x="1192666" y="1911467"/>
                </a:lnTo>
                <a:lnTo>
                  <a:pt x="1176789" y="1899716"/>
                </a:lnTo>
                <a:lnTo>
                  <a:pt x="1161547" y="1887964"/>
                </a:lnTo>
                <a:lnTo>
                  <a:pt x="1146941" y="1875577"/>
                </a:lnTo>
                <a:lnTo>
                  <a:pt x="1133604" y="1863508"/>
                </a:lnTo>
                <a:lnTo>
                  <a:pt x="1120585" y="1851121"/>
                </a:lnTo>
                <a:lnTo>
                  <a:pt x="1108519" y="1838734"/>
                </a:lnTo>
                <a:lnTo>
                  <a:pt x="1096453" y="1826665"/>
                </a:lnTo>
                <a:lnTo>
                  <a:pt x="1085656" y="1814278"/>
                </a:lnTo>
                <a:lnTo>
                  <a:pt x="1075813" y="1802526"/>
                </a:lnTo>
                <a:lnTo>
                  <a:pt x="1065969" y="1790139"/>
                </a:lnTo>
                <a:lnTo>
                  <a:pt x="1057078" y="1778705"/>
                </a:lnTo>
                <a:lnTo>
                  <a:pt x="1048822" y="1766636"/>
                </a:lnTo>
                <a:lnTo>
                  <a:pt x="1041201" y="1755201"/>
                </a:lnTo>
                <a:lnTo>
                  <a:pt x="1034216" y="1744085"/>
                </a:lnTo>
                <a:lnTo>
                  <a:pt x="1027547" y="1733286"/>
                </a:lnTo>
                <a:lnTo>
                  <a:pt x="1021514" y="1723440"/>
                </a:lnTo>
                <a:lnTo>
                  <a:pt x="1016433" y="1713594"/>
                </a:lnTo>
                <a:lnTo>
                  <a:pt x="1006907" y="1695490"/>
                </a:lnTo>
                <a:close/>
                <a:moveTo>
                  <a:pt x="1002462" y="1582737"/>
                </a:moveTo>
                <a:lnTo>
                  <a:pt x="1006590" y="1582737"/>
                </a:lnTo>
                <a:lnTo>
                  <a:pt x="1010718" y="1583690"/>
                </a:lnTo>
                <a:lnTo>
                  <a:pt x="1014528" y="1584643"/>
                </a:lnTo>
                <a:lnTo>
                  <a:pt x="1018656" y="1586231"/>
                </a:lnTo>
                <a:lnTo>
                  <a:pt x="1021832" y="1588454"/>
                </a:lnTo>
                <a:lnTo>
                  <a:pt x="1024689" y="1590995"/>
                </a:lnTo>
                <a:lnTo>
                  <a:pt x="1027865" y="1593854"/>
                </a:lnTo>
                <a:lnTo>
                  <a:pt x="1030088" y="1597347"/>
                </a:lnTo>
                <a:lnTo>
                  <a:pt x="1032310" y="1600524"/>
                </a:lnTo>
                <a:lnTo>
                  <a:pt x="1033898" y="1604653"/>
                </a:lnTo>
                <a:lnTo>
                  <a:pt x="1034216" y="1606241"/>
                </a:lnTo>
                <a:lnTo>
                  <a:pt x="1036756" y="1612593"/>
                </a:lnTo>
                <a:lnTo>
                  <a:pt x="1040884" y="1623074"/>
                </a:lnTo>
                <a:lnTo>
                  <a:pt x="1047234" y="1637049"/>
                </a:lnTo>
                <a:lnTo>
                  <a:pt x="1055808" y="1654518"/>
                </a:lnTo>
                <a:lnTo>
                  <a:pt x="1060889" y="1664046"/>
                </a:lnTo>
                <a:lnTo>
                  <a:pt x="1066922" y="1674528"/>
                </a:lnTo>
                <a:lnTo>
                  <a:pt x="1073273" y="1685326"/>
                </a:lnTo>
                <a:lnTo>
                  <a:pt x="1080258" y="1696443"/>
                </a:lnTo>
                <a:lnTo>
                  <a:pt x="1088514" y="1708195"/>
                </a:lnTo>
                <a:lnTo>
                  <a:pt x="1096770" y="1720264"/>
                </a:lnTo>
                <a:lnTo>
                  <a:pt x="1106296" y="1732651"/>
                </a:lnTo>
                <a:lnTo>
                  <a:pt x="1117092" y="1745355"/>
                </a:lnTo>
                <a:lnTo>
                  <a:pt x="1128841" y="1758695"/>
                </a:lnTo>
                <a:lnTo>
                  <a:pt x="1141860" y="1771717"/>
                </a:lnTo>
                <a:lnTo>
                  <a:pt x="1155832" y="1785057"/>
                </a:lnTo>
                <a:lnTo>
                  <a:pt x="1171074" y="1798715"/>
                </a:lnTo>
                <a:lnTo>
                  <a:pt x="1187268" y="1812054"/>
                </a:lnTo>
                <a:lnTo>
                  <a:pt x="1203780" y="1825394"/>
                </a:lnTo>
                <a:lnTo>
                  <a:pt x="1221244" y="1838734"/>
                </a:lnTo>
                <a:lnTo>
                  <a:pt x="1239979" y="1851756"/>
                </a:lnTo>
                <a:lnTo>
                  <a:pt x="1259031" y="1864778"/>
                </a:lnTo>
                <a:lnTo>
                  <a:pt x="1278718" y="1877165"/>
                </a:lnTo>
                <a:lnTo>
                  <a:pt x="1299041" y="1889552"/>
                </a:lnTo>
                <a:lnTo>
                  <a:pt x="1319998" y="1900986"/>
                </a:lnTo>
                <a:lnTo>
                  <a:pt x="1340955" y="1911785"/>
                </a:lnTo>
                <a:lnTo>
                  <a:pt x="1362548" y="1922266"/>
                </a:lnTo>
                <a:lnTo>
                  <a:pt x="1427008" y="1922266"/>
                </a:lnTo>
                <a:lnTo>
                  <a:pt x="1436216" y="1918772"/>
                </a:lnTo>
                <a:lnTo>
                  <a:pt x="1445742" y="1914643"/>
                </a:lnTo>
                <a:lnTo>
                  <a:pt x="1454951" y="1910515"/>
                </a:lnTo>
                <a:lnTo>
                  <a:pt x="1464795" y="1906068"/>
                </a:lnTo>
                <a:lnTo>
                  <a:pt x="1474321" y="1901304"/>
                </a:lnTo>
                <a:lnTo>
                  <a:pt x="1484164" y="1896222"/>
                </a:lnTo>
                <a:lnTo>
                  <a:pt x="1493690" y="1890822"/>
                </a:lnTo>
                <a:lnTo>
                  <a:pt x="1503534" y="1885423"/>
                </a:lnTo>
                <a:lnTo>
                  <a:pt x="1522586" y="1873354"/>
                </a:lnTo>
                <a:lnTo>
                  <a:pt x="1541638" y="1860967"/>
                </a:lnTo>
                <a:lnTo>
                  <a:pt x="1560373" y="1847309"/>
                </a:lnTo>
                <a:lnTo>
                  <a:pt x="1578155" y="1833652"/>
                </a:lnTo>
                <a:lnTo>
                  <a:pt x="1595619" y="1819677"/>
                </a:lnTo>
                <a:lnTo>
                  <a:pt x="1612131" y="1805067"/>
                </a:lnTo>
                <a:lnTo>
                  <a:pt x="1628326" y="1791092"/>
                </a:lnTo>
                <a:lnTo>
                  <a:pt x="1643250" y="1776482"/>
                </a:lnTo>
                <a:lnTo>
                  <a:pt x="1656904" y="1762189"/>
                </a:lnTo>
                <a:lnTo>
                  <a:pt x="1668970" y="1748849"/>
                </a:lnTo>
                <a:lnTo>
                  <a:pt x="1680719" y="1735509"/>
                </a:lnTo>
                <a:lnTo>
                  <a:pt x="1690245" y="1723440"/>
                </a:lnTo>
                <a:lnTo>
                  <a:pt x="1698819" y="1711371"/>
                </a:lnTo>
                <a:lnTo>
                  <a:pt x="1706757" y="1699937"/>
                </a:lnTo>
                <a:lnTo>
                  <a:pt x="1714060" y="1688820"/>
                </a:lnTo>
                <a:lnTo>
                  <a:pt x="1720411" y="1678021"/>
                </a:lnTo>
                <a:lnTo>
                  <a:pt x="1726444" y="1667540"/>
                </a:lnTo>
                <a:lnTo>
                  <a:pt x="1731843" y="1658012"/>
                </a:lnTo>
                <a:lnTo>
                  <a:pt x="1740734" y="1640543"/>
                </a:lnTo>
                <a:lnTo>
                  <a:pt x="1747084" y="1625615"/>
                </a:lnTo>
                <a:lnTo>
                  <a:pt x="1751847" y="1614499"/>
                </a:lnTo>
                <a:lnTo>
                  <a:pt x="1754705" y="1607193"/>
                </a:lnTo>
                <a:lnTo>
                  <a:pt x="1755340" y="1604335"/>
                </a:lnTo>
                <a:lnTo>
                  <a:pt x="1755658" y="1604335"/>
                </a:lnTo>
                <a:lnTo>
                  <a:pt x="1757245" y="1600524"/>
                </a:lnTo>
                <a:lnTo>
                  <a:pt x="1759151" y="1597347"/>
                </a:lnTo>
                <a:lnTo>
                  <a:pt x="1761373" y="1593854"/>
                </a:lnTo>
                <a:lnTo>
                  <a:pt x="1764231" y="1590995"/>
                </a:lnTo>
                <a:lnTo>
                  <a:pt x="1767089" y="1588454"/>
                </a:lnTo>
                <a:lnTo>
                  <a:pt x="1770899" y="1586231"/>
                </a:lnTo>
                <a:lnTo>
                  <a:pt x="1774710" y="1584643"/>
                </a:lnTo>
                <a:lnTo>
                  <a:pt x="1778838" y="1583690"/>
                </a:lnTo>
                <a:lnTo>
                  <a:pt x="1782966" y="1582737"/>
                </a:lnTo>
                <a:lnTo>
                  <a:pt x="1786776" y="1582737"/>
                </a:lnTo>
                <a:lnTo>
                  <a:pt x="1790904" y="1583690"/>
                </a:lnTo>
                <a:lnTo>
                  <a:pt x="1794715" y="1584325"/>
                </a:lnTo>
                <a:lnTo>
                  <a:pt x="1798525" y="1585913"/>
                </a:lnTo>
                <a:lnTo>
                  <a:pt x="1802018" y="1588137"/>
                </a:lnTo>
                <a:lnTo>
                  <a:pt x="1805511" y="1590360"/>
                </a:lnTo>
                <a:lnTo>
                  <a:pt x="1808051" y="1593218"/>
                </a:lnTo>
                <a:lnTo>
                  <a:pt x="1940781" y="1708195"/>
                </a:lnTo>
                <a:lnTo>
                  <a:pt x="1941734" y="1708512"/>
                </a:lnTo>
                <a:lnTo>
                  <a:pt x="1943004" y="1708512"/>
                </a:lnTo>
                <a:lnTo>
                  <a:pt x="2024611" y="1739321"/>
                </a:lnTo>
                <a:lnTo>
                  <a:pt x="2103995" y="1768859"/>
                </a:lnTo>
                <a:lnTo>
                  <a:pt x="2179886" y="1798079"/>
                </a:lnTo>
                <a:lnTo>
                  <a:pt x="2217673" y="1812372"/>
                </a:lnTo>
                <a:lnTo>
                  <a:pt x="2254190" y="1826982"/>
                </a:lnTo>
                <a:lnTo>
                  <a:pt x="2291024" y="1841910"/>
                </a:lnTo>
                <a:lnTo>
                  <a:pt x="2327223" y="1857155"/>
                </a:lnTo>
                <a:lnTo>
                  <a:pt x="2363105" y="1872401"/>
                </a:lnTo>
                <a:lnTo>
                  <a:pt x="2398351" y="1888282"/>
                </a:lnTo>
                <a:lnTo>
                  <a:pt x="2434233" y="1905115"/>
                </a:lnTo>
                <a:lnTo>
                  <a:pt x="2469479" y="1922584"/>
                </a:lnTo>
                <a:lnTo>
                  <a:pt x="2504726" y="1940370"/>
                </a:lnTo>
                <a:lnTo>
                  <a:pt x="2539655" y="1959427"/>
                </a:lnTo>
                <a:lnTo>
                  <a:pt x="2547276" y="1964826"/>
                </a:lnTo>
                <a:lnTo>
                  <a:pt x="2560612" y="1978484"/>
                </a:lnTo>
                <a:lnTo>
                  <a:pt x="2575219" y="1994365"/>
                </a:lnTo>
                <a:lnTo>
                  <a:pt x="2583157" y="2002940"/>
                </a:lnTo>
                <a:lnTo>
                  <a:pt x="2591413" y="2012151"/>
                </a:lnTo>
                <a:lnTo>
                  <a:pt x="2599669" y="2021679"/>
                </a:lnTo>
                <a:lnTo>
                  <a:pt x="2607925" y="2032478"/>
                </a:lnTo>
                <a:lnTo>
                  <a:pt x="2616498" y="2043595"/>
                </a:lnTo>
                <a:lnTo>
                  <a:pt x="2625072" y="2055664"/>
                </a:lnTo>
                <a:lnTo>
                  <a:pt x="2633963" y="2068051"/>
                </a:lnTo>
                <a:lnTo>
                  <a:pt x="2642854" y="2082026"/>
                </a:lnTo>
                <a:lnTo>
                  <a:pt x="2651427" y="2096318"/>
                </a:lnTo>
                <a:lnTo>
                  <a:pt x="2660318" y="2111564"/>
                </a:lnTo>
                <a:lnTo>
                  <a:pt x="2668892" y="2128080"/>
                </a:lnTo>
                <a:lnTo>
                  <a:pt x="2677465" y="2145231"/>
                </a:lnTo>
                <a:lnTo>
                  <a:pt x="2686039" y="2163335"/>
                </a:lnTo>
                <a:lnTo>
                  <a:pt x="2694612" y="2182709"/>
                </a:lnTo>
                <a:lnTo>
                  <a:pt x="2702868" y="2203037"/>
                </a:lnTo>
                <a:lnTo>
                  <a:pt x="2710489" y="2224317"/>
                </a:lnTo>
                <a:lnTo>
                  <a:pt x="2718428" y="2246867"/>
                </a:lnTo>
                <a:lnTo>
                  <a:pt x="2725731" y="2271006"/>
                </a:lnTo>
                <a:lnTo>
                  <a:pt x="2733034" y="2296097"/>
                </a:lnTo>
                <a:lnTo>
                  <a:pt x="2740020" y="2322459"/>
                </a:lnTo>
                <a:lnTo>
                  <a:pt x="2746371" y="2350409"/>
                </a:lnTo>
                <a:lnTo>
                  <a:pt x="2752721" y="2379630"/>
                </a:lnTo>
                <a:lnTo>
                  <a:pt x="2758437" y="2410121"/>
                </a:lnTo>
                <a:lnTo>
                  <a:pt x="2763835" y="2442200"/>
                </a:lnTo>
                <a:lnTo>
                  <a:pt x="2768598" y="2475867"/>
                </a:lnTo>
                <a:lnTo>
                  <a:pt x="2773361" y="2510804"/>
                </a:lnTo>
                <a:lnTo>
                  <a:pt x="2777172" y="2547647"/>
                </a:lnTo>
                <a:lnTo>
                  <a:pt x="2780982" y="2586396"/>
                </a:lnTo>
                <a:lnTo>
                  <a:pt x="2780982" y="2586079"/>
                </a:lnTo>
                <a:lnTo>
                  <a:pt x="2781617" y="2597830"/>
                </a:lnTo>
                <a:lnTo>
                  <a:pt x="2781935" y="2615617"/>
                </a:lnTo>
                <a:lnTo>
                  <a:pt x="2783522" y="2668023"/>
                </a:lnTo>
                <a:lnTo>
                  <a:pt x="2784158" y="2740439"/>
                </a:lnTo>
                <a:lnTo>
                  <a:pt x="2785428" y="2828418"/>
                </a:lnTo>
                <a:lnTo>
                  <a:pt x="2787650" y="3030738"/>
                </a:lnTo>
                <a:lnTo>
                  <a:pt x="2789238" y="3238775"/>
                </a:lnTo>
                <a:lnTo>
                  <a:pt x="2789238" y="3241633"/>
                </a:lnTo>
                <a:lnTo>
                  <a:pt x="2788921" y="3244174"/>
                </a:lnTo>
                <a:lnTo>
                  <a:pt x="2788286" y="3247033"/>
                </a:lnTo>
                <a:lnTo>
                  <a:pt x="2787650" y="3249891"/>
                </a:lnTo>
                <a:lnTo>
                  <a:pt x="2786380" y="3252114"/>
                </a:lnTo>
                <a:lnTo>
                  <a:pt x="2784793" y="3254655"/>
                </a:lnTo>
                <a:lnTo>
                  <a:pt x="2783522" y="3256879"/>
                </a:lnTo>
                <a:lnTo>
                  <a:pt x="2781935" y="3259102"/>
                </a:lnTo>
                <a:lnTo>
                  <a:pt x="2780030" y="3261008"/>
                </a:lnTo>
                <a:lnTo>
                  <a:pt x="2777807" y="3262913"/>
                </a:lnTo>
                <a:lnTo>
                  <a:pt x="2775584" y="3264501"/>
                </a:lnTo>
                <a:lnTo>
                  <a:pt x="2773361" y="3265772"/>
                </a:lnTo>
                <a:lnTo>
                  <a:pt x="2770821" y="3267360"/>
                </a:lnTo>
                <a:lnTo>
                  <a:pt x="2768281" y="3267995"/>
                </a:lnTo>
                <a:lnTo>
                  <a:pt x="2765740" y="3268948"/>
                </a:lnTo>
                <a:lnTo>
                  <a:pt x="2762565" y="3269583"/>
                </a:lnTo>
                <a:lnTo>
                  <a:pt x="2730176" y="3274030"/>
                </a:lnTo>
                <a:lnTo>
                  <a:pt x="2693660" y="3278476"/>
                </a:lnTo>
                <a:lnTo>
                  <a:pt x="2609830" y="3288322"/>
                </a:lnTo>
                <a:lnTo>
                  <a:pt x="2519332" y="3298486"/>
                </a:lnTo>
                <a:lnTo>
                  <a:pt x="2428199" y="3308650"/>
                </a:lnTo>
                <a:lnTo>
                  <a:pt x="2275465" y="3324530"/>
                </a:lnTo>
                <a:lnTo>
                  <a:pt x="2208782" y="3331200"/>
                </a:lnTo>
                <a:lnTo>
                  <a:pt x="2162422" y="3334376"/>
                </a:lnTo>
                <a:lnTo>
                  <a:pt x="2115109" y="3337235"/>
                </a:lnTo>
                <a:lnTo>
                  <a:pt x="2066843" y="3340093"/>
                </a:lnTo>
                <a:lnTo>
                  <a:pt x="2017308" y="3342634"/>
                </a:lnTo>
                <a:lnTo>
                  <a:pt x="1967137" y="3344858"/>
                </a:lnTo>
                <a:lnTo>
                  <a:pt x="1915696" y="3347081"/>
                </a:lnTo>
                <a:lnTo>
                  <a:pt x="1812497" y="3350575"/>
                </a:lnTo>
                <a:lnTo>
                  <a:pt x="1708027" y="3353433"/>
                </a:lnTo>
                <a:lnTo>
                  <a:pt x="1603875" y="3355657"/>
                </a:lnTo>
                <a:lnTo>
                  <a:pt x="1500359" y="3356927"/>
                </a:lnTo>
                <a:lnTo>
                  <a:pt x="1399382" y="3357562"/>
                </a:lnTo>
                <a:lnTo>
                  <a:pt x="1397159" y="3357245"/>
                </a:lnTo>
                <a:lnTo>
                  <a:pt x="1394619" y="3356292"/>
                </a:lnTo>
                <a:lnTo>
                  <a:pt x="1392396" y="3357245"/>
                </a:lnTo>
                <a:lnTo>
                  <a:pt x="1389856" y="3357562"/>
                </a:lnTo>
                <a:lnTo>
                  <a:pt x="1287609" y="3356927"/>
                </a:lnTo>
                <a:lnTo>
                  <a:pt x="1180917" y="3355657"/>
                </a:lnTo>
                <a:lnTo>
                  <a:pt x="1071367" y="3353433"/>
                </a:lnTo>
                <a:lnTo>
                  <a:pt x="961182" y="3350575"/>
                </a:lnTo>
                <a:lnTo>
                  <a:pt x="851950" y="3347081"/>
                </a:lnTo>
                <a:lnTo>
                  <a:pt x="798604" y="3344858"/>
                </a:lnTo>
                <a:lnTo>
                  <a:pt x="745893" y="3342634"/>
                </a:lnTo>
                <a:lnTo>
                  <a:pt x="694452" y="3340093"/>
                </a:lnTo>
                <a:lnTo>
                  <a:pt x="644281" y="3337235"/>
                </a:lnTo>
                <a:lnTo>
                  <a:pt x="596016" y="3334376"/>
                </a:lnTo>
                <a:lnTo>
                  <a:pt x="549973" y="3331200"/>
                </a:lnTo>
                <a:lnTo>
                  <a:pt x="488371" y="3324530"/>
                </a:lnTo>
                <a:lnTo>
                  <a:pt x="346432" y="3308650"/>
                </a:lnTo>
                <a:lnTo>
                  <a:pt x="261332" y="3298804"/>
                </a:lnTo>
                <a:lnTo>
                  <a:pt x="175280" y="3288322"/>
                </a:lnTo>
                <a:lnTo>
                  <a:pt x="95261" y="3278476"/>
                </a:lnTo>
                <a:lnTo>
                  <a:pt x="26356" y="3269583"/>
                </a:lnTo>
                <a:lnTo>
                  <a:pt x="23815" y="3268948"/>
                </a:lnTo>
                <a:lnTo>
                  <a:pt x="20957" y="3267995"/>
                </a:lnTo>
                <a:lnTo>
                  <a:pt x="18100" y="3267360"/>
                </a:lnTo>
                <a:lnTo>
                  <a:pt x="15877" y="3265772"/>
                </a:lnTo>
                <a:lnTo>
                  <a:pt x="13337" y="3264501"/>
                </a:lnTo>
                <a:lnTo>
                  <a:pt x="11114" y="3262913"/>
                </a:lnTo>
                <a:lnTo>
                  <a:pt x="9209" y="3261008"/>
                </a:lnTo>
                <a:lnTo>
                  <a:pt x="7621" y="3259102"/>
                </a:lnTo>
                <a:lnTo>
                  <a:pt x="5716" y="3256879"/>
                </a:lnTo>
                <a:lnTo>
                  <a:pt x="4128" y="3254655"/>
                </a:lnTo>
                <a:lnTo>
                  <a:pt x="3175" y="3252114"/>
                </a:lnTo>
                <a:lnTo>
                  <a:pt x="1905" y="3249891"/>
                </a:lnTo>
                <a:lnTo>
                  <a:pt x="635" y="3247033"/>
                </a:lnTo>
                <a:lnTo>
                  <a:pt x="318" y="3244174"/>
                </a:lnTo>
                <a:lnTo>
                  <a:pt x="0" y="3241633"/>
                </a:lnTo>
                <a:lnTo>
                  <a:pt x="0" y="3238775"/>
                </a:lnTo>
                <a:lnTo>
                  <a:pt x="3493" y="2876378"/>
                </a:lnTo>
                <a:lnTo>
                  <a:pt x="5398" y="2720747"/>
                </a:lnTo>
                <a:lnTo>
                  <a:pt x="6033" y="2660718"/>
                </a:lnTo>
                <a:lnTo>
                  <a:pt x="6986" y="2615617"/>
                </a:lnTo>
                <a:lnTo>
                  <a:pt x="7938" y="2597830"/>
                </a:lnTo>
                <a:lnTo>
                  <a:pt x="8256" y="2586396"/>
                </a:lnTo>
                <a:lnTo>
                  <a:pt x="12066" y="2547647"/>
                </a:lnTo>
                <a:lnTo>
                  <a:pt x="15877" y="2510804"/>
                </a:lnTo>
                <a:lnTo>
                  <a:pt x="20640" y="2475867"/>
                </a:lnTo>
                <a:lnTo>
                  <a:pt x="25403" y="2442200"/>
                </a:lnTo>
                <a:lnTo>
                  <a:pt x="30801" y="2410121"/>
                </a:lnTo>
                <a:lnTo>
                  <a:pt x="36517" y="2379630"/>
                </a:lnTo>
                <a:lnTo>
                  <a:pt x="42867" y="2350409"/>
                </a:lnTo>
                <a:lnTo>
                  <a:pt x="49536" y="2322459"/>
                </a:lnTo>
                <a:lnTo>
                  <a:pt x="56204" y="2296097"/>
                </a:lnTo>
                <a:lnTo>
                  <a:pt x="63507" y="2271006"/>
                </a:lnTo>
                <a:lnTo>
                  <a:pt x="71128" y="2246867"/>
                </a:lnTo>
                <a:lnTo>
                  <a:pt x="78431" y="2224317"/>
                </a:lnTo>
                <a:lnTo>
                  <a:pt x="86687" y="2203037"/>
                </a:lnTo>
                <a:lnTo>
                  <a:pt x="94943" y="2182709"/>
                </a:lnTo>
                <a:lnTo>
                  <a:pt x="102882" y="2163335"/>
                </a:lnTo>
                <a:lnTo>
                  <a:pt x="111455" y="2145231"/>
                </a:lnTo>
                <a:lnTo>
                  <a:pt x="120029" y="2128080"/>
                </a:lnTo>
                <a:lnTo>
                  <a:pt x="128602" y="2111564"/>
                </a:lnTo>
                <a:lnTo>
                  <a:pt x="137493" y="2096318"/>
                </a:lnTo>
                <a:lnTo>
                  <a:pt x="146384" y="2082026"/>
                </a:lnTo>
                <a:lnTo>
                  <a:pt x="154958" y="2068051"/>
                </a:lnTo>
                <a:lnTo>
                  <a:pt x="163849" y="2055664"/>
                </a:lnTo>
                <a:lnTo>
                  <a:pt x="172740" y="2043595"/>
                </a:lnTo>
                <a:lnTo>
                  <a:pt x="181313" y="2032478"/>
                </a:lnTo>
                <a:lnTo>
                  <a:pt x="189887" y="2021679"/>
                </a:lnTo>
                <a:lnTo>
                  <a:pt x="198143" y="2012151"/>
                </a:lnTo>
                <a:lnTo>
                  <a:pt x="206399" y="2002940"/>
                </a:lnTo>
                <a:lnTo>
                  <a:pt x="214019" y="1994365"/>
                </a:lnTo>
                <a:lnTo>
                  <a:pt x="228944" y="1978484"/>
                </a:lnTo>
                <a:lnTo>
                  <a:pt x="242280" y="1964826"/>
                </a:lnTo>
                <a:lnTo>
                  <a:pt x="249266" y="1959427"/>
                </a:lnTo>
                <a:lnTo>
                  <a:pt x="284512" y="1940370"/>
                </a:lnTo>
                <a:lnTo>
                  <a:pt x="320077" y="1922584"/>
                </a:lnTo>
                <a:lnTo>
                  <a:pt x="355323" y="1905115"/>
                </a:lnTo>
                <a:lnTo>
                  <a:pt x="390570" y="1888282"/>
                </a:lnTo>
                <a:lnTo>
                  <a:pt x="426134" y="1872401"/>
                </a:lnTo>
                <a:lnTo>
                  <a:pt x="462015" y="1857155"/>
                </a:lnTo>
                <a:lnTo>
                  <a:pt x="498214" y="1841910"/>
                </a:lnTo>
                <a:lnTo>
                  <a:pt x="534731" y="1826982"/>
                </a:lnTo>
                <a:lnTo>
                  <a:pt x="571565" y="1812372"/>
                </a:lnTo>
                <a:lnTo>
                  <a:pt x="609035" y="1798079"/>
                </a:lnTo>
                <a:lnTo>
                  <a:pt x="685561" y="1768859"/>
                </a:lnTo>
                <a:lnTo>
                  <a:pt x="764310" y="1739321"/>
                </a:lnTo>
                <a:lnTo>
                  <a:pt x="846234" y="1708512"/>
                </a:lnTo>
                <a:lnTo>
                  <a:pt x="847504" y="1708512"/>
                </a:lnTo>
                <a:lnTo>
                  <a:pt x="848774" y="1708195"/>
                </a:lnTo>
                <a:lnTo>
                  <a:pt x="980869" y="1593218"/>
                </a:lnTo>
                <a:lnTo>
                  <a:pt x="984045" y="1590360"/>
                </a:lnTo>
                <a:lnTo>
                  <a:pt x="987220" y="1588137"/>
                </a:lnTo>
                <a:lnTo>
                  <a:pt x="990713" y="1585913"/>
                </a:lnTo>
                <a:lnTo>
                  <a:pt x="994206" y="1584325"/>
                </a:lnTo>
                <a:lnTo>
                  <a:pt x="998334" y="1583690"/>
                </a:lnTo>
                <a:lnTo>
                  <a:pt x="1002462" y="1582737"/>
                </a:lnTo>
                <a:close/>
                <a:moveTo>
                  <a:pt x="1401605" y="0"/>
                </a:moveTo>
                <a:lnTo>
                  <a:pt x="1417801" y="317"/>
                </a:lnTo>
                <a:lnTo>
                  <a:pt x="1433680" y="952"/>
                </a:lnTo>
                <a:lnTo>
                  <a:pt x="1449241" y="2222"/>
                </a:lnTo>
                <a:lnTo>
                  <a:pt x="1464802" y="3492"/>
                </a:lnTo>
                <a:lnTo>
                  <a:pt x="1480046" y="5396"/>
                </a:lnTo>
                <a:lnTo>
                  <a:pt x="1495289" y="7618"/>
                </a:lnTo>
                <a:lnTo>
                  <a:pt x="1510215" y="10158"/>
                </a:lnTo>
                <a:lnTo>
                  <a:pt x="1525141" y="13332"/>
                </a:lnTo>
                <a:lnTo>
                  <a:pt x="1540067" y="17142"/>
                </a:lnTo>
                <a:lnTo>
                  <a:pt x="1554358" y="20633"/>
                </a:lnTo>
                <a:lnTo>
                  <a:pt x="1568649" y="25077"/>
                </a:lnTo>
                <a:lnTo>
                  <a:pt x="1582622" y="29522"/>
                </a:lnTo>
                <a:lnTo>
                  <a:pt x="1596278" y="34918"/>
                </a:lnTo>
                <a:lnTo>
                  <a:pt x="1610251" y="39997"/>
                </a:lnTo>
                <a:lnTo>
                  <a:pt x="1623589" y="46028"/>
                </a:lnTo>
                <a:lnTo>
                  <a:pt x="1636927" y="52060"/>
                </a:lnTo>
                <a:lnTo>
                  <a:pt x="1649948" y="58726"/>
                </a:lnTo>
                <a:lnTo>
                  <a:pt x="1662651" y="65392"/>
                </a:lnTo>
                <a:lnTo>
                  <a:pt x="1675354" y="72376"/>
                </a:lnTo>
                <a:lnTo>
                  <a:pt x="1687739" y="79677"/>
                </a:lnTo>
                <a:lnTo>
                  <a:pt x="1700124" y="87613"/>
                </a:lnTo>
                <a:lnTo>
                  <a:pt x="1711875" y="95866"/>
                </a:lnTo>
                <a:lnTo>
                  <a:pt x="1723942" y="104437"/>
                </a:lnTo>
                <a:lnTo>
                  <a:pt x="1735375" y="113325"/>
                </a:lnTo>
                <a:lnTo>
                  <a:pt x="1746490" y="122213"/>
                </a:lnTo>
                <a:lnTo>
                  <a:pt x="1757605" y="131737"/>
                </a:lnTo>
                <a:lnTo>
                  <a:pt x="1768720" y="141577"/>
                </a:lnTo>
                <a:lnTo>
                  <a:pt x="1779200" y="151418"/>
                </a:lnTo>
                <a:lnTo>
                  <a:pt x="1789680" y="161893"/>
                </a:lnTo>
                <a:lnTo>
                  <a:pt x="1800160" y="172369"/>
                </a:lnTo>
                <a:lnTo>
                  <a:pt x="1810005" y="183162"/>
                </a:lnTo>
                <a:lnTo>
                  <a:pt x="1819850" y="194272"/>
                </a:lnTo>
                <a:lnTo>
                  <a:pt x="1829059" y="205700"/>
                </a:lnTo>
                <a:lnTo>
                  <a:pt x="1838269" y="217445"/>
                </a:lnTo>
                <a:lnTo>
                  <a:pt x="1847479" y="229507"/>
                </a:lnTo>
                <a:lnTo>
                  <a:pt x="1856053" y="241570"/>
                </a:lnTo>
                <a:lnTo>
                  <a:pt x="1864628" y="253950"/>
                </a:lnTo>
                <a:lnTo>
                  <a:pt x="1872884" y="266965"/>
                </a:lnTo>
                <a:lnTo>
                  <a:pt x="1881141" y="279980"/>
                </a:lnTo>
                <a:lnTo>
                  <a:pt x="1888763" y="292995"/>
                </a:lnTo>
                <a:lnTo>
                  <a:pt x="1896385" y="306327"/>
                </a:lnTo>
                <a:lnTo>
                  <a:pt x="1903372" y="319977"/>
                </a:lnTo>
                <a:lnTo>
                  <a:pt x="1910358" y="334262"/>
                </a:lnTo>
                <a:lnTo>
                  <a:pt x="1917027" y="347912"/>
                </a:lnTo>
                <a:lnTo>
                  <a:pt x="1923696" y="362514"/>
                </a:lnTo>
                <a:lnTo>
                  <a:pt x="1929730" y="376799"/>
                </a:lnTo>
                <a:lnTo>
                  <a:pt x="1935764" y="391718"/>
                </a:lnTo>
                <a:lnTo>
                  <a:pt x="1941163" y="406638"/>
                </a:lnTo>
                <a:lnTo>
                  <a:pt x="1946879" y="421875"/>
                </a:lnTo>
                <a:lnTo>
                  <a:pt x="1951960" y="437112"/>
                </a:lnTo>
                <a:lnTo>
                  <a:pt x="1956406" y="452666"/>
                </a:lnTo>
                <a:lnTo>
                  <a:pt x="1961488" y="468221"/>
                </a:lnTo>
                <a:lnTo>
                  <a:pt x="1965298" y="484410"/>
                </a:lnTo>
                <a:lnTo>
                  <a:pt x="1969427" y="500282"/>
                </a:lnTo>
                <a:lnTo>
                  <a:pt x="1973238" y="516154"/>
                </a:lnTo>
                <a:lnTo>
                  <a:pt x="1976731" y="532661"/>
                </a:lnTo>
                <a:lnTo>
                  <a:pt x="1979589" y="549167"/>
                </a:lnTo>
                <a:lnTo>
                  <a:pt x="1982447" y="565992"/>
                </a:lnTo>
                <a:lnTo>
                  <a:pt x="1984670" y="582816"/>
                </a:lnTo>
                <a:lnTo>
                  <a:pt x="1986893" y="599323"/>
                </a:lnTo>
                <a:lnTo>
                  <a:pt x="1989116" y="616464"/>
                </a:lnTo>
                <a:lnTo>
                  <a:pt x="1990704" y="633923"/>
                </a:lnTo>
                <a:lnTo>
                  <a:pt x="1991657" y="651065"/>
                </a:lnTo>
                <a:lnTo>
                  <a:pt x="1992927" y="668524"/>
                </a:lnTo>
                <a:lnTo>
                  <a:pt x="2001184" y="672016"/>
                </a:lnTo>
                <a:lnTo>
                  <a:pt x="2009124" y="675190"/>
                </a:lnTo>
                <a:lnTo>
                  <a:pt x="2016745" y="679317"/>
                </a:lnTo>
                <a:lnTo>
                  <a:pt x="2024050" y="684078"/>
                </a:lnTo>
                <a:lnTo>
                  <a:pt x="2030719" y="688840"/>
                </a:lnTo>
                <a:lnTo>
                  <a:pt x="2037070" y="694554"/>
                </a:lnTo>
                <a:lnTo>
                  <a:pt x="2043422" y="700903"/>
                </a:lnTo>
                <a:lnTo>
                  <a:pt x="2049138" y="707251"/>
                </a:lnTo>
                <a:lnTo>
                  <a:pt x="2054219" y="714552"/>
                </a:lnTo>
                <a:lnTo>
                  <a:pt x="2058983" y="722171"/>
                </a:lnTo>
                <a:lnTo>
                  <a:pt x="2063111" y="730742"/>
                </a:lnTo>
                <a:lnTo>
                  <a:pt x="2066922" y="739630"/>
                </a:lnTo>
                <a:lnTo>
                  <a:pt x="2070098" y="748836"/>
                </a:lnTo>
                <a:lnTo>
                  <a:pt x="2072956" y="758676"/>
                </a:lnTo>
                <a:lnTo>
                  <a:pt x="2075179" y="769469"/>
                </a:lnTo>
                <a:lnTo>
                  <a:pt x="2076767" y="781214"/>
                </a:lnTo>
                <a:lnTo>
                  <a:pt x="2077719" y="790420"/>
                </a:lnTo>
                <a:lnTo>
                  <a:pt x="2078037" y="799626"/>
                </a:lnTo>
                <a:lnTo>
                  <a:pt x="2078037" y="808831"/>
                </a:lnTo>
                <a:lnTo>
                  <a:pt x="2078037" y="818672"/>
                </a:lnTo>
                <a:lnTo>
                  <a:pt x="2077402" y="828195"/>
                </a:lnTo>
                <a:lnTo>
                  <a:pt x="2076449" y="838353"/>
                </a:lnTo>
                <a:lnTo>
                  <a:pt x="2075179" y="847876"/>
                </a:lnTo>
                <a:lnTo>
                  <a:pt x="2073591" y="858034"/>
                </a:lnTo>
                <a:lnTo>
                  <a:pt x="2071686" y="867558"/>
                </a:lnTo>
                <a:lnTo>
                  <a:pt x="2069463" y="877716"/>
                </a:lnTo>
                <a:lnTo>
                  <a:pt x="2066922" y="887239"/>
                </a:lnTo>
                <a:lnTo>
                  <a:pt x="2064381" y="897079"/>
                </a:lnTo>
                <a:lnTo>
                  <a:pt x="2061206" y="906602"/>
                </a:lnTo>
                <a:lnTo>
                  <a:pt x="2057712" y="916443"/>
                </a:lnTo>
                <a:lnTo>
                  <a:pt x="2054219" y="925966"/>
                </a:lnTo>
                <a:lnTo>
                  <a:pt x="2050091" y="935172"/>
                </a:lnTo>
                <a:lnTo>
                  <a:pt x="2045645" y="944060"/>
                </a:lnTo>
                <a:lnTo>
                  <a:pt x="2041199" y="952948"/>
                </a:lnTo>
                <a:lnTo>
                  <a:pt x="2036435" y="962154"/>
                </a:lnTo>
                <a:lnTo>
                  <a:pt x="2031671" y="970090"/>
                </a:lnTo>
                <a:lnTo>
                  <a:pt x="2026273" y="978343"/>
                </a:lnTo>
                <a:lnTo>
                  <a:pt x="2020874" y="986597"/>
                </a:lnTo>
                <a:lnTo>
                  <a:pt x="2014840" y="993898"/>
                </a:lnTo>
                <a:lnTo>
                  <a:pt x="2008806" y="1001516"/>
                </a:lnTo>
                <a:lnTo>
                  <a:pt x="2002455" y="1008182"/>
                </a:lnTo>
                <a:lnTo>
                  <a:pt x="1996421" y="1014849"/>
                </a:lnTo>
                <a:lnTo>
                  <a:pt x="1989434" y="1020563"/>
                </a:lnTo>
                <a:lnTo>
                  <a:pt x="1982765" y="1026276"/>
                </a:lnTo>
                <a:lnTo>
                  <a:pt x="1975778" y="1031355"/>
                </a:lnTo>
                <a:lnTo>
                  <a:pt x="1968474" y="1036434"/>
                </a:lnTo>
                <a:lnTo>
                  <a:pt x="1960852" y="1040244"/>
                </a:lnTo>
                <a:lnTo>
                  <a:pt x="1953231" y="1044053"/>
                </a:lnTo>
                <a:lnTo>
                  <a:pt x="1945609" y="1072622"/>
                </a:lnTo>
                <a:lnTo>
                  <a:pt x="1937987" y="1100557"/>
                </a:lnTo>
                <a:lnTo>
                  <a:pt x="1929095" y="1128491"/>
                </a:lnTo>
                <a:lnTo>
                  <a:pt x="1919568" y="1155791"/>
                </a:lnTo>
                <a:lnTo>
                  <a:pt x="1910041" y="1183408"/>
                </a:lnTo>
                <a:lnTo>
                  <a:pt x="1899243" y="1210073"/>
                </a:lnTo>
                <a:lnTo>
                  <a:pt x="1888128" y="1236420"/>
                </a:lnTo>
                <a:lnTo>
                  <a:pt x="1876695" y="1262133"/>
                </a:lnTo>
                <a:lnTo>
                  <a:pt x="1863992" y="1287845"/>
                </a:lnTo>
                <a:lnTo>
                  <a:pt x="1850972" y="1312288"/>
                </a:lnTo>
                <a:lnTo>
                  <a:pt x="1837316" y="1336731"/>
                </a:lnTo>
                <a:lnTo>
                  <a:pt x="1830012" y="1348793"/>
                </a:lnTo>
                <a:lnTo>
                  <a:pt x="1823025" y="1360221"/>
                </a:lnTo>
                <a:lnTo>
                  <a:pt x="1815721" y="1371649"/>
                </a:lnTo>
                <a:lnTo>
                  <a:pt x="1808099" y="1382759"/>
                </a:lnTo>
                <a:lnTo>
                  <a:pt x="1800478" y="1394187"/>
                </a:lnTo>
                <a:lnTo>
                  <a:pt x="1792538" y="1405297"/>
                </a:lnTo>
                <a:lnTo>
                  <a:pt x="1784599" y="1416090"/>
                </a:lnTo>
                <a:lnTo>
                  <a:pt x="1776342" y="1426248"/>
                </a:lnTo>
                <a:lnTo>
                  <a:pt x="1768085" y="1436724"/>
                </a:lnTo>
                <a:lnTo>
                  <a:pt x="1759511" y="1446882"/>
                </a:lnTo>
                <a:lnTo>
                  <a:pt x="1750619" y="1456722"/>
                </a:lnTo>
                <a:lnTo>
                  <a:pt x="1742044" y="1466563"/>
                </a:lnTo>
                <a:lnTo>
                  <a:pt x="1733152" y="1475769"/>
                </a:lnTo>
                <a:lnTo>
                  <a:pt x="1723942" y="1484974"/>
                </a:lnTo>
                <a:lnTo>
                  <a:pt x="1714733" y="1493862"/>
                </a:lnTo>
                <a:lnTo>
                  <a:pt x="1704888" y="1502433"/>
                </a:lnTo>
                <a:lnTo>
                  <a:pt x="1695361" y="1511004"/>
                </a:lnTo>
                <a:lnTo>
                  <a:pt x="1685516" y="1519258"/>
                </a:lnTo>
                <a:lnTo>
                  <a:pt x="1675671" y="1526876"/>
                </a:lnTo>
                <a:lnTo>
                  <a:pt x="1665509" y="1534812"/>
                </a:lnTo>
                <a:lnTo>
                  <a:pt x="1655029" y="1542113"/>
                </a:lnTo>
                <a:lnTo>
                  <a:pt x="1644867" y="1549414"/>
                </a:lnTo>
                <a:lnTo>
                  <a:pt x="1634387" y="1556080"/>
                </a:lnTo>
                <a:lnTo>
                  <a:pt x="1623589" y="1562746"/>
                </a:lnTo>
                <a:lnTo>
                  <a:pt x="1612474" y="1568778"/>
                </a:lnTo>
                <a:lnTo>
                  <a:pt x="1601677" y="1574492"/>
                </a:lnTo>
                <a:lnTo>
                  <a:pt x="1590244" y="1580206"/>
                </a:lnTo>
                <a:lnTo>
                  <a:pt x="1578811" y="1585285"/>
                </a:lnTo>
                <a:lnTo>
                  <a:pt x="1567061" y="1590047"/>
                </a:lnTo>
                <a:lnTo>
                  <a:pt x="1555628" y="1595126"/>
                </a:lnTo>
                <a:lnTo>
                  <a:pt x="1543561" y="1598935"/>
                </a:lnTo>
                <a:lnTo>
                  <a:pt x="1531493" y="1603061"/>
                </a:lnTo>
                <a:lnTo>
                  <a:pt x="1519107" y="1606553"/>
                </a:lnTo>
                <a:lnTo>
                  <a:pt x="1506722" y="1609728"/>
                </a:lnTo>
                <a:lnTo>
                  <a:pt x="1494337" y="1612902"/>
                </a:lnTo>
                <a:lnTo>
                  <a:pt x="1481634" y="1615442"/>
                </a:lnTo>
                <a:lnTo>
                  <a:pt x="1468613" y="1617346"/>
                </a:lnTo>
                <a:lnTo>
                  <a:pt x="1455593" y="1619251"/>
                </a:lnTo>
                <a:lnTo>
                  <a:pt x="1442255" y="1620521"/>
                </a:lnTo>
                <a:lnTo>
                  <a:pt x="1428916" y="1621473"/>
                </a:lnTo>
                <a:lnTo>
                  <a:pt x="1415578" y="1622108"/>
                </a:lnTo>
                <a:lnTo>
                  <a:pt x="1401605" y="1622425"/>
                </a:lnTo>
                <a:lnTo>
                  <a:pt x="1387949" y="1622108"/>
                </a:lnTo>
                <a:lnTo>
                  <a:pt x="1374611" y="1621473"/>
                </a:lnTo>
                <a:lnTo>
                  <a:pt x="1361273" y="1620521"/>
                </a:lnTo>
                <a:lnTo>
                  <a:pt x="1348253" y="1619251"/>
                </a:lnTo>
                <a:lnTo>
                  <a:pt x="1335232" y="1617664"/>
                </a:lnTo>
                <a:lnTo>
                  <a:pt x="1322212" y="1615442"/>
                </a:lnTo>
                <a:lnTo>
                  <a:pt x="1309509" y="1612902"/>
                </a:lnTo>
                <a:lnTo>
                  <a:pt x="1296806" y="1610363"/>
                </a:lnTo>
                <a:lnTo>
                  <a:pt x="1284738" y="1606871"/>
                </a:lnTo>
                <a:lnTo>
                  <a:pt x="1272353" y="1603061"/>
                </a:lnTo>
                <a:lnTo>
                  <a:pt x="1260602" y="1599570"/>
                </a:lnTo>
                <a:lnTo>
                  <a:pt x="1248535" y="1595443"/>
                </a:lnTo>
                <a:lnTo>
                  <a:pt x="1237102" y="1590681"/>
                </a:lnTo>
                <a:lnTo>
                  <a:pt x="1225669" y="1585602"/>
                </a:lnTo>
                <a:lnTo>
                  <a:pt x="1213919" y="1580523"/>
                </a:lnTo>
                <a:lnTo>
                  <a:pt x="1202804" y="1574809"/>
                </a:lnTo>
                <a:lnTo>
                  <a:pt x="1191689" y="1569413"/>
                </a:lnTo>
                <a:lnTo>
                  <a:pt x="1180891" y="1563064"/>
                </a:lnTo>
                <a:lnTo>
                  <a:pt x="1170094" y="1556715"/>
                </a:lnTo>
                <a:lnTo>
                  <a:pt x="1159932" y="1550049"/>
                </a:lnTo>
                <a:lnTo>
                  <a:pt x="1149452" y="1543065"/>
                </a:lnTo>
                <a:lnTo>
                  <a:pt x="1138972" y="1535447"/>
                </a:lnTo>
                <a:lnTo>
                  <a:pt x="1128809" y="1528146"/>
                </a:lnTo>
                <a:lnTo>
                  <a:pt x="1118965" y="1520210"/>
                </a:lnTo>
                <a:lnTo>
                  <a:pt x="1109120" y="1512274"/>
                </a:lnTo>
                <a:lnTo>
                  <a:pt x="1099593" y="1504020"/>
                </a:lnTo>
                <a:lnTo>
                  <a:pt x="1090383" y="1495450"/>
                </a:lnTo>
                <a:lnTo>
                  <a:pt x="1080856" y="1486561"/>
                </a:lnTo>
                <a:lnTo>
                  <a:pt x="1071646" y="1477356"/>
                </a:lnTo>
                <a:lnTo>
                  <a:pt x="1062754" y="1467833"/>
                </a:lnTo>
                <a:lnTo>
                  <a:pt x="1053862" y="1458309"/>
                </a:lnTo>
                <a:lnTo>
                  <a:pt x="1045287" y="1448786"/>
                </a:lnTo>
                <a:lnTo>
                  <a:pt x="1036713" y="1438628"/>
                </a:lnTo>
                <a:lnTo>
                  <a:pt x="1028456" y="1428153"/>
                </a:lnTo>
                <a:lnTo>
                  <a:pt x="1020517" y="1417677"/>
                </a:lnTo>
                <a:lnTo>
                  <a:pt x="1012260" y="1407519"/>
                </a:lnTo>
                <a:lnTo>
                  <a:pt x="1004320" y="1396409"/>
                </a:lnTo>
                <a:lnTo>
                  <a:pt x="996699" y="1385616"/>
                </a:lnTo>
                <a:lnTo>
                  <a:pt x="989077" y="1374506"/>
                </a:lnTo>
                <a:lnTo>
                  <a:pt x="981773" y="1362761"/>
                </a:lnTo>
                <a:lnTo>
                  <a:pt x="974786" y="1351333"/>
                </a:lnTo>
                <a:lnTo>
                  <a:pt x="967799" y="1339588"/>
                </a:lnTo>
                <a:lnTo>
                  <a:pt x="953826" y="1315145"/>
                </a:lnTo>
                <a:lnTo>
                  <a:pt x="940806" y="1290702"/>
                </a:lnTo>
                <a:lnTo>
                  <a:pt x="928738" y="1265942"/>
                </a:lnTo>
                <a:lnTo>
                  <a:pt x="916670" y="1239912"/>
                </a:lnTo>
                <a:lnTo>
                  <a:pt x="905555" y="1213882"/>
                </a:lnTo>
                <a:lnTo>
                  <a:pt x="894758" y="1187217"/>
                </a:lnTo>
                <a:lnTo>
                  <a:pt x="885230" y="1160235"/>
                </a:lnTo>
                <a:lnTo>
                  <a:pt x="876021" y="1132936"/>
                </a:lnTo>
                <a:lnTo>
                  <a:pt x="866811" y="1105319"/>
                </a:lnTo>
                <a:lnTo>
                  <a:pt x="858872" y="1077701"/>
                </a:lnTo>
                <a:lnTo>
                  <a:pt x="851250" y="1049449"/>
                </a:lnTo>
                <a:lnTo>
                  <a:pt x="842675" y="1046592"/>
                </a:lnTo>
                <a:lnTo>
                  <a:pt x="834736" y="1043101"/>
                </a:lnTo>
                <a:lnTo>
                  <a:pt x="826479" y="1039291"/>
                </a:lnTo>
                <a:lnTo>
                  <a:pt x="818222" y="1034530"/>
                </a:lnTo>
                <a:lnTo>
                  <a:pt x="810918" y="1029768"/>
                </a:lnTo>
                <a:lnTo>
                  <a:pt x="802979" y="1023737"/>
                </a:lnTo>
                <a:lnTo>
                  <a:pt x="795992" y="1017706"/>
                </a:lnTo>
                <a:lnTo>
                  <a:pt x="789006" y="1011039"/>
                </a:lnTo>
                <a:lnTo>
                  <a:pt x="782336" y="1004056"/>
                </a:lnTo>
                <a:lnTo>
                  <a:pt x="775667" y="996437"/>
                </a:lnTo>
                <a:lnTo>
                  <a:pt x="769316" y="988501"/>
                </a:lnTo>
                <a:lnTo>
                  <a:pt x="763282" y="980248"/>
                </a:lnTo>
                <a:lnTo>
                  <a:pt x="757566" y="971677"/>
                </a:lnTo>
                <a:lnTo>
                  <a:pt x="752167" y="962789"/>
                </a:lnTo>
                <a:lnTo>
                  <a:pt x="747403" y="953583"/>
                </a:lnTo>
                <a:lnTo>
                  <a:pt x="742322" y="944060"/>
                </a:lnTo>
                <a:lnTo>
                  <a:pt x="737876" y="934537"/>
                </a:lnTo>
                <a:lnTo>
                  <a:pt x="733430" y="924379"/>
                </a:lnTo>
                <a:lnTo>
                  <a:pt x="729937" y="914538"/>
                </a:lnTo>
                <a:lnTo>
                  <a:pt x="726126" y="904380"/>
                </a:lnTo>
                <a:lnTo>
                  <a:pt x="722633" y="893905"/>
                </a:lnTo>
                <a:lnTo>
                  <a:pt x="720092" y="883747"/>
                </a:lnTo>
                <a:lnTo>
                  <a:pt x="717551" y="873271"/>
                </a:lnTo>
                <a:lnTo>
                  <a:pt x="715328" y="862796"/>
                </a:lnTo>
                <a:lnTo>
                  <a:pt x="713423" y="852320"/>
                </a:lnTo>
                <a:lnTo>
                  <a:pt x="712153" y="842162"/>
                </a:lnTo>
                <a:lnTo>
                  <a:pt x="710882" y="831687"/>
                </a:lnTo>
                <a:lnTo>
                  <a:pt x="710247" y="821212"/>
                </a:lnTo>
                <a:lnTo>
                  <a:pt x="709612" y="810736"/>
                </a:lnTo>
                <a:lnTo>
                  <a:pt x="709612" y="800896"/>
                </a:lnTo>
                <a:lnTo>
                  <a:pt x="710565" y="790738"/>
                </a:lnTo>
                <a:lnTo>
                  <a:pt x="711200" y="781214"/>
                </a:lnTo>
                <a:lnTo>
                  <a:pt x="713105" y="768517"/>
                </a:lnTo>
                <a:lnTo>
                  <a:pt x="715646" y="756454"/>
                </a:lnTo>
                <a:lnTo>
                  <a:pt x="718822" y="745344"/>
                </a:lnTo>
                <a:lnTo>
                  <a:pt x="722633" y="735186"/>
                </a:lnTo>
                <a:lnTo>
                  <a:pt x="727079" y="725663"/>
                </a:lnTo>
                <a:lnTo>
                  <a:pt x="732160" y="716775"/>
                </a:lnTo>
                <a:lnTo>
                  <a:pt x="737559" y="708521"/>
                </a:lnTo>
                <a:lnTo>
                  <a:pt x="743910" y="701220"/>
                </a:lnTo>
                <a:lnTo>
                  <a:pt x="750579" y="694236"/>
                </a:lnTo>
                <a:lnTo>
                  <a:pt x="757566" y="688205"/>
                </a:lnTo>
                <a:lnTo>
                  <a:pt x="765505" y="682809"/>
                </a:lnTo>
                <a:lnTo>
                  <a:pt x="773762" y="677412"/>
                </a:lnTo>
                <a:lnTo>
                  <a:pt x="782336" y="673286"/>
                </a:lnTo>
                <a:lnTo>
                  <a:pt x="791546" y="669159"/>
                </a:lnTo>
                <a:lnTo>
                  <a:pt x="800756" y="666302"/>
                </a:lnTo>
                <a:lnTo>
                  <a:pt x="810600" y="663762"/>
                </a:lnTo>
                <a:lnTo>
                  <a:pt x="811553" y="646303"/>
                </a:lnTo>
                <a:lnTo>
                  <a:pt x="813141" y="629162"/>
                </a:lnTo>
                <a:lnTo>
                  <a:pt x="814411" y="612020"/>
                </a:lnTo>
                <a:lnTo>
                  <a:pt x="816634" y="594878"/>
                </a:lnTo>
                <a:lnTo>
                  <a:pt x="819175" y="578372"/>
                </a:lnTo>
                <a:lnTo>
                  <a:pt x="821716" y="561547"/>
                </a:lnTo>
                <a:lnTo>
                  <a:pt x="824574" y="544723"/>
                </a:lnTo>
                <a:lnTo>
                  <a:pt x="827432" y="528534"/>
                </a:lnTo>
                <a:lnTo>
                  <a:pt x="830925" y="512662"/>
                </a:lnTo>
                <a:lnTo>
                  <a:pt x="834736" y="496155"/>
                </a:lnTo>
                <a:lnTo>
                  <a:pt x="838865" y="480283"/>
                </a:lnTo>
                <a:lnTo>
                  <a:pt x="843311" y="464729"/>
                </a:lnTo>
                <a:lnTo>
                  <a:pt x="847757" y="448857"/>
                </a:lnTo>
                <a:lnTo>
                  <a:pt x="852520" y="433937"/>
                </a:lnTo>
                <a:lnTo>
                  <a:pt x="857601" y="418700"/>
                </a:lnTo>
                <a:lnTo>
                  <a:pt x="863318" y="403463"/>
                </a:lnTo>
                <a:lnTo>
                  <a:pt x="868717" y="388544"/>
                </a:lnTo>
                <a:lnTo>
                  <a:pt x="874750" y="373942"/>
                </a:lnTo>
                <a:lnTo>
                  <a:pt x="881102" y="359340"/>
                </a:lnTo>
                <a:lnTo>
                  <a:pt x="887453" y="345372"/>
                </a:lnTo>
                <a:lnTo>
                  <a:pt x="894122" y="331405"/>
                </a:lnTo>
                <a:lnTo>
                  <a:pt x="901109" y="317438"/>
                </a:lnTo>
                <a:lnTo>
                  <a:pt x="908731" y="304105"/>
                </a:lnTo>
                <a:lnTo>
                  <a:pt x="916035" y="290773"/>
                </a:lnTo>
                <a:lnTo>
                  <a:pt x="923657" y="277441"/>
                </a:lnTo>
                <a:lnTo>
                  <a:pt x="931596" y="264743"/>
                </a:lnTo>
                <a:lnTo>
                  <a:pt x="940171" y="252046"/>
                </a:lnTo>
                <a:lnTo>
                  <a:pt x="948427" y="239348"/>
                </a:lnTo>
                <a:lnTo>
                  <a:pt x="957320" y="227603"/>
                </a:lnTo>
                <a:lnTo>
                  <a:pt x="966212" y="215858"/>
                </a:lnTo>
                <a:lnTo>
                  <a:pt x="975421" y="204112"/>
                </a:lnTo>
                <a:lnTo>
                  <a:pt x="985266" y="192685"/>
                </a:lnTo>
                <a:lnTo>
                  <a:pt x="994793" y="181574"/>
                </a:lnTo>
                <a:lnTo>
                  <a:pt x="1004956" y="170781"/>
                </a:lnTo>
                <a:lnTo>
                  <a:pt x="1014800" y="160306"/>
                </a:lnTo>
                <a:lnTo>
                  <a:pt x="1025280" y="149831"/>
                </a:lnTo>
                <a:lnTo>
                  <a:pt x="1036078" y="140307"/>
                </a:lnTo>
                <a:lnTo>
                  <a:pt x="1046875" y="130784"/>
                </a:lnTo>
                <a:lnTo>
                  <a:pt x="1057991" y="121261"/>
                </a:lnTo>
                <a:lnTo>
                  <a:pt x="1069105" y="112055"/>
                </a:lnTo>
                <a:lnTo>
                  <a:pt x="1080538" y="103485"/>
                </a:lnTo>
                <a:lnTo>
                  <a:pt x="1092606" y="94914"/>
                </a:lnTo>
                <a:lnTo>
                  <a:pt x="1104356" y="86978"/>
                </a:lnTo>
                <a:lnTo>
                  <a:pt x="1116742" y="79359"/>
                </a:lnTo>
                <a:lnTo>
                  <a:pt x="1128809" y="72058"/>
                </a:lnTo>
                <a:lnTo>
                  <a:pt x="1141512" y="64440"/>
                </a:lnTo>
                <a:lnTo>
                  <a:pt x="1154533" y="57774"/>
                </a:lnTo>
                <a:lnTo>
                  <a:pt x="1167553" y="51425"/>
                </a:lnTo>
                <a:lnTo>
                  <a:pt x="1180574" y="45711"/>
                </a:lnTo>
                <a:lnTo>
                  <a:pt x="1193912" y="39680"/>
                </a:lnTo>
                <a:lnTo>
                  <a:pt x="1207568" y="34601"/>
                </a:lnTo>
                <a:lnTo>
                  <a:pt x="1221541" y="29522"/>
                </a:lnTo>
                <a:lnTo>
                  <a:pt x="1235514" y="24760"/>
                </a:lnTo>
                <a:lnTo>
                  <a:pt x="1249805" y="20633"/>
                </a:lnTo>
                <a:lnTo>
                  <a:pt x="1264096" y="16507"/>
                </a:lnTo>
                <a:lnTo>
                  <a:pt x="1278704" y="13332"/>
                </a:lnTo>
                <a:lnTo>
                  <a:pt x="1293630" y="10158"/>
                </a:lnTo>
                <a:lnTo>
                  <a:pt x="1308556" y="7618"/>
                </a:lnTo>
                <a:lnTo>
                  <a:pt x="1323164" y="5396"/>
                </a:lnTo>
                <a:lnTo>
                  <a:pt x="1339043" y="3174"/>
                </a:lnTo>
                <a:lnTo>
                  <a:pt x="1354287" y="1905"/>
                </a:lnTo>
                <a:lnTo>
                  <a:pt x="1369848" y="952"/>
                </a:lnTo>
                <a:lnTo>
                  <a:pt x="1385726" y="317"/>
                </a:lnTo>
                <a:lnTo>
                  <a:pt x="1401605" y="0"/>
                </a:lnTo>
                <a:close/>
              </a:path>
            </a:pathLst>
          </a:custGeom>
          <a:solidFill>
            <a:srgbClr val="4D576B"/>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a:stCxn id="31" idx="2"/>
            <a:endCxn id="46" idx="6"/>
          </p:cNvCxnSpPr>
          <p:nvPr>
            <p:custDataLst>
              <p:tags r:id="rId6"/>
            </p:custDataLst>
          </p:nvPr>
        </p:nvCxnSpPr>
        <p:spPr>
          <a:xfrm flipH="1" flipV="1">
            <a:off x="4934931" y="2655183"/>
            <a:ext cx="485140" cy="1270"/>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cxnSp>
        <p:nvCxnSpPr>
          <p:cNvPr id="65" name="直接连接符 64"/>
          <p:cNvCxnSpPr>
            <a:stCxn id="31" idx="6"/>
            <a:endCxn id="63" idx="2"/>
          </p:cNvCxnSpPr>
          <p:nvPr>
            <p:custDataLst>
              <p:tags r:id="rId7"/>
            </p:custDataLst>
          </p:nvPr>
        </p:nvCxnSpPr>
        <p:spPr>
          <a:xfrm flipV="1">
            <a:off x="6882398" y="2655183"/>
            <a:ext cx="452755" cy="1270"/>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45" name="圆角矩形 2"/>
          <p:cNvSpPr/>
          <p:nvPr>
            <p:custDataLst>
              <p:tags r:id="rId8"/>
            </p:custDataLst>
          </p:nvPr>
        </p:nvSpPr>
        <p:spPr>
          <a:xfrm>
            <a:off x="1050290" y="2186305"/>
            <a:ext cx="3869055" cy="936625"/>
          </a:xfrm>
          <a:prstGeom prst="roundRect">
            <a:avLst>
              <a:gd name="adj" fmla="val 50000"/>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46" name="椭圆 45"/>
          <p:cNvSpPr/>
          <p:nvPr>
            <p:custDataLst>
              <p:tags r:id="rId9"/>
            </p:custDataLst>
          </p:nvPr>
        </p:nvSpPr>
        <p:spPr>
          <a:xfrm>
            <a:off x="4075430" y="2186940"/>
            <a:ext cx="859790" cy="935990"/>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7" name="KSO_Shape"/>
          <p:cNvSpPr/>
          <p:nvPr>
            <p:custDataLst>
              <p:tags r:id="rId10"/>
            </p:custDataLst>
          </p:nvPr>
        </p:nvSpPr>
        <p:spPr bwMode="auto">
          <a:xfrm>
            <a:off x="4151630" y="2283460"/>
            <a:ext cx="690245" cy="702310"/>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1F74AD"/>
          </a:solidFill>
          <a:ln>
            <a:solidFill>
              <a:srgbClr val="1F74AD"/>
            </a:solid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62" name="圆角矩形 5"/>
          <p:cNvSpPr/>
          <p:nvPr>
            <p:custDataLst>
              <p:tags r:id="rId11"/>
            </p:custDataLst>
          </p:nvPr>
        </p:nvSpPr>
        <p:spPr>
          <a:xfrm>
            <a:off x="7342505" y="2185035"/>
            <a:ext cx="3809365" cy="937895"/>
          </a:xfrm>
          <a:prstGeom prst="roundRect">
            <a:avLst>
              <a:gd name="adj" fmla="val 50000"/>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63" name="椭圆 62"/>
          <p:cNvSpPr/>
          <p:nvPr>
            <p:custDataLst>
              <p:tags r:id="rId12"/>
            </p:custDataLst>
          </p:nvPr>
        </p:nvSpPr>
        <p:spPr>
          <a:xfrm>
            <a:off x="7334885" y="2186940"/>
            <a:ext cx="918845" cy="935990"/>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dirty="0">
              <a:latin typeface="微软雅黑" panose="020B0503020204020204" charset="-122"/>
              <a:ea typeface="微软雅黑" panose="020B0503020204020204" charset="-122"/>
              <a:sym typeface="Arial" panose="020B0604020202020204" pitchFamily="34" charset="0"/>
            </a:endParaRPr>
          </a:p>
        </p:txBody>
      </p:sp>
      <p:sp>
        <p:nvSpPr>
          <p:cNvPr id="64" name="KSO_Shape"/>
          <p:cNvSpPr/>
          <p:nvPr>
            <p:custDataLst>
              <p:tags r:id="rId13"/>
            </p:custDataLst>
          </p:nvPr>
        </p:nvSpPr>
        <p:spPr bwMode="auto">
          <a:xfrm>
            <a:off x="7508240" y="2372360"/>
            <a:ext cx="607695" cy="582930"/>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solidFill>
              <a:srgbClr val="3498DB"/>
            </a:solidFill>
          </a:ln>
        </p:spPr>
        <p:txBody>
          <a:bodyPr anchor="ctr" anchorCtr="1">
            <a:normAutofit lnSpcReduction="10000"/>
          </a:bodyPr>
          <a:p>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1415415" y="2185035"/>
            <a:ext cx="2830830" cy="922020"/>
          </a:xfrm>
          <a:prstGeom prst="rect">
            <a:avLst/>
          </a:prstGeom>
          <a:noFill/>
        </p:spPr>
        <p:txBody>
          <a:bodyPr wrap="square" rtlCol="0" anchor="ctr" anchorCtr="0">
            <a:normAutofit/>
          </a:bodyPr>
          <a:p>
            <a:pPr algn="ctr">
              <a:lnSpc>
                <a:spcPct val="120000"/>
              </a:lnSpc>
            </a:pPr>
            <a:r>
              <a:rPr lang="zh-CN" altLang="en-US" b="1" kern="0" spc="300">
                <a:latin typeface="微软雅黑" panose="020B0503020204020204" charset="-122"/>
                <a:ea typeface="微软雅黑" panose="020B0503020204020204" charset="-122"/>
              </a:rPr>
              <a:t>供应链成员之间持续的绩效沟通</a:t>
            </a:r>
            <a:endParaRPr lang="zh-CN" altLang="en-US" b="1" kern="0" spc="300">
              <a:latin typeface="微软雅黑" panose="020B0503020204020204" charset="-122"/>
              <a:ea typeface="微软雅黑" panose="020B0503020204020204" charset="-122"/>
            </a:endParaRPr>
          </a:p>
        </p:txBody>
      </p:sp>
      <p:sp>
        <p:nvSpPr>
          <p:cNvPr id="37" name="文本框 36"/>
          <p:cNvSpPr txBox="1"/>
          <p:nvPr>
            <p:custDataLst>
              <p:tags r:id="rId15"/>
            </p:custDataLst>
          </p:nvPr>
        </p:nvSpPr>
        <p:spPr>
          <a:xfrm>
            <a:off x="8055610" y="2283460"/>
            <a:ext cx="2794635" cy="823595"/>
          </a:xfrm>
          <a:prstGeom prst="rect">
            <a:avLst/>
          </a:prstGeom>
          <a:noFill/>
        </p:spPr>
        <p:txBody>
          <a:bodyPr wrap="square" rtlCol="0" anchor="ctr" anchorCtr="0">
            <a:normAutofit fontScale="90000"/>
          </a:bodyPr>
          <a:p>
            <a:pPr algn="ctr">
              <a:lnSpc>
                <a:spcPct val="120000"/>
              </a:lnSpc>
            </a:pPr>
            <a:r>
              <a:rPr lang="zh-CN" altLang="en-US" b="1" kern="0" spc="300">
                <a:latin typeface="微软雅黑" panose="020B0503020204020204" charset="-122"/>
                <a:ea typeface="微软雅黑" panose="020B0503020204020204" charset="-122"/>
              </a:rPr>
              <a:t>对供应链成员数据、资料、信息的收集与分析</a:t>
            </a:r>
            <a:endParaRPr lang="zh-CN" altLang="en-US" b="1" kern="0" spc="300">
              <a:latin typeface="微软雅黑" panose="020B0503020204020204" charset="-122"/>
              <a:ea typeface="微软雅黑" panose="020B0503020204020204" charset="-122"/>
            </a:endParaRPr>
          </a:p>
        </p:txBody>
      </p:sp>
    </p:spTree>
    <p:custDataLst>
      <p:tags r:id="rId1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411470" cy="645160"/>
          </a:xfrm>
          <a:prstGeom prst="rect">
            <a:avLst/>
          </a:prstGeom>
          <a:noFill/>
          <a:ln w="9525">
            <a:noFill/>
            <a:miter lim="800000"/>
          </a:ln>
        </p:spPr>
        <p:txBody>
          <a:bodyPr wrap="square">
            <a:spAutoFit/>
          </a:bodyPr>
          <a:lstStyle/>
          <a:p>
            <a:r>
              <a:rPr lang="zh-CN" altLang="en-US" sz="3600" b="1" dirty="0" smtClean="0">
                <a:solidFill>
                  <a:schemeClr val="bg1"/>
                </a:solidFill>
                <a:latin typeface="方正清刻本悦宋简体"/>
                <a:ea typeface="方正清刻本悦宋简体"/>
                <a:cs typeface="方正清刻本悦宋简体"/>
              </a:rPr>
              <a:t>项</a:t>
            </a:r>
            <a:r>
              <a:rPr lang="zh-CN" altLang="en-US" sz="3600" b="1" dirty="0" smtClean="0">
                <a:solidFill>
                  <a:schemeClr val="bg1"/>
                </a:solidFill>
                <a:latin typeface="方正清刻本悦宋简体"/>
                <a:ea typeface="方正清刻本悦宋简体"/>
                <a:cs typeface="方正清刻本悦宋简体"/>
              </a:rPr>
              <a:t>目十</a:t>
            </a:r>
            <a:r>
              <a:rPr lang="en-US" altLang="zh-CN" sz="3600" b="1" dirty="0" smtClean="0">
                <a:solidFill>
                  <a:schemeClr val="bg1"/>
                </a:solidFill>
                <a:latin typeface="方正清刻本悦宋简体"/>
                <a:ea typeface="方正清刻本悦宋简体"/>
                <a:cs typeface="方正清刻本悦宋简体"/>
              </a:rPr>
              <a:t> </a:t>
            </a:r>
            <a:r>
              <a:rPr lang="zh-CN" altLang="en-US" sz="3600" b="1" dirty="0" smtClean="0">
                <a:solidFill>
                  <a:schemeClr val="bg1"/>
                </a:solidFill>
                <a:latin typeface="方正清刻本悦宋简体"/>
                <a:ea typeface="方正清刻本悦宋简体"/>
                <a:cs typeface="方正清刻本悦宋简体"/>
              </a:rPr>
              <a:t>供应</a:t>
            </a:r>
            <a:r>
              <a:rPr lang="zh-CN" altLang="en-US" sz="3600" b="1" dirty="0" smtClean="0">
                <a:solidFill>
                  <a:schemeClr val="bg1"/>
                </a:solidFill>
                <a:latin typeface="方正清刻本悦宋简体"/>
                <a:ea typeface="方正清刻本悦宋简体"/>
                <a:cs typeface="方正清刻本悦宋简体"/>
              </a:rPr>
              <a:t>链</a:t>
            </a:r>
            <a:r>
              <a:rPr lang="zh-CN" altLang="en-US" sz="3600" b="1" dirty="0" smtClean="0">
                <a:solidFill>
                  <a:schemeClr val="bg1"/>
                </a:solidFill>
                <a:latin typeface="方正清刻本悦宋简体"/>
                <a:ea typeface="方正清刻本悦宋简体"/>
                <a:cs typeface="方正清刻本悦宋简体"/>
              </a:rPr>
              <a:t>绩效</a:t>
            </a:r>
            <a:r>
              <a:rPr lang="zh-CN" altLang="en-US" sz="3600" b="1" dirty="0" smtClean="0">
                <a:solidFill>
                  <a:schemeClr val="bg1"/>
                </a:solidFill>
                <a:latin typeface="方正清刻本悦宋简体"/>
                <a:ea typeface="方正清刻本悦宋简体"/>
                <a:cs typeface="方正清刻本悦宋简体"/>
              </a:rPr>
              <a:t>管理</a:t>
            </a:r>
            <a:endParaRPr lang="zh-CN" altLang="en-US" sz="3600" b="1" dirty="0" smtClean="0">
              <a:solidFill>
                <a:schemeClr val="bg1"/>
              </a:solidFill>
              <a:latin typeface="方正清刻本悦宋简体"/>
              <a:ea typeface="方正清刻本悦宋简体"/>
              <a:cs typeface="方正清刻本悦宋简体"/>
            </a:endParaRPr>
          </a:p>
        </p:txBody>
      </p:sp>
      <p:grpSp>
        <p:nvGrpSpPr>
          <p:cNvPr id="8" name="组合 200"/>
          <p:cNvGrpSpPr/>
          <p:nvPr/>
        </p:nvGrpSpPr>
        <p:grpSpPr>
          <a:xfrm>
            <a:off x="7033575"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3097161" y="2527300"/>
            <a:ext cx="4362819" cy="2862322"/>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a:t>
            </a:r>
            <a:r>
              <a:rPr lang="zh-CN" altLang="en-US" sz="2400" dirty="0" smtClean="0">
                <a:solidFill>
                  <a:schemeClr val="bg1"/>
                </a:solidFill>
                <a:latin typeface="Calibri" panose="020F0502020204030204" charset="0"/>
              </a:rPr>
              <a:t>：供</a:t>
            </a:r>
            <a:r>
              <a:rPr lang="zh-CN" altLang="en-US" sz="2400" dirty="0" smtClean="0">
                <a:solidFill>
                  <a:schemeClr val="bg1"/>
                </a:solidFill>
                <a:latin typeface="Calibri" panose="020F0502020204030204" charset="0"/>
              </a:rPr>
              <a:t>应</a:t>
            </a:r>
            <a:r>
              <a:rPr lang="zh-CN" altLang="en-US" sz="2400" dirty="0" smtClean="0">
                <a:solidFill>
                  <a:schemeClr val="bg1"/>
                </a:solidFill>
                <a:latin typeface="Calibri" panose="020F0502020204030204" charset="0"/>
              </a:rPr>
              <a:t>链绩效管理概述</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rPr>
              <a:t>任务二</a:t>
            </a:r>
            <a:r>
              <a:rPr lang="zh-CN" altLang="en-US" sz="2400" dirty="0" smtClean="0">
                <a:solidFill>
                  <a:schemeClr val="bg1"/>
                </a:solidFill>
                <a:latin typeface="Calibri" panose="020F0502020204030204" charset="0"/>
              </a:rPr>
              <a:t>：供</a:t>
            </a:r>
            <a:r>
              <a:rPr lang="zh-CN" altLang="en-US" sz="2400" dirty="0" smtClean="0">
                <a:solidFill>
                  <a:schemeClr val="bg1"/>
                </a:solidFill>
                <a:latin typeface="Calibri" panose="020F0502020204030204" charset="0"/>
              </a:rPr>
              <a:t>应</a:t>
            </a:r>
            <a:r>
              <a:rPr lang="zh-CN" altLang="en-US" sz="2400" dirty="0" smtClean="0">
                <a:solidFill>
                  <a:schemeClr val="bg1"/>
                </a:solidFill>
                <a:latin typeface="Calibri" panose="020F0502020204030204" charset="0"/>
              </a:rPr>
              <a:t>链</a:t>
            </a:r>
            <a:r>
              <a:rPr lang="zh-CN" altLang="en-US" sz="2400" dirty="0" smtClean="0">
                <a:solidFill>
                  <a:schemeClr val="bg1"/>
                </a:solidFill>
                <a:latin typeface="Calibri" panose="020F0502020204030204" charset="0"/>
              </a:rPr>
              <a:t>绩</a:t>
            </a:r>
            <a:r>
              <a:rPr lang="zh-CN" altLang="en-US" sz="2400" dirty="0" smtClean="0">
                <a:solidFill>
                  <a:schemeClr val="bg1"/>
                </a:solidFill>
                <a:latin typeface="Calibri" panose="020F0502020204030204" charset="0"/>
              </a:rPr>
              <a:t>效评价体系</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sym typeface="+mn-ea"/>
              </a:rPr>
              <a:t>任务三：</a:t>
            </a:r>
            <a:r>
              <a:rPr lang="zh-CN" altLang="en-US" sz="2400" dirty="0" smtClean="0">
                <a:solidFill>
                  <a:schemeClr val="bg1"/>
                </a:solidFill>
                <a:latin typeface="Calibri" panose="020F0502020204030204" charset="0"/>
              </a:rPr>
              <a:t>供应</a:t>
            </a:r>
            <a:r>
              <a:rPr lang="zh-CN" altLang="en-US" sz="2400" dirty="0" smtClean="0">
                <a:solidFill>
                  <a:schemeClr val="bg1"/>
                </a:solidFill>
                <a:latin typeface="Calibri" panose="020F0502020204030204" charset="0"/>
              </a:rPr>
              <a:t>链</a:t>
            </a:r>
            <a:r>
              <a:rPr lang="zh-CN" altLang="en-US" sz="2400" dirty="0" smtClean="0">
                <a:solidFill>
                  <a:schemeClr val="bg1"/>
                </a:solidFill>
                <a:latin typeface="Calibri" panose="020F0502020204030204" charset="0"/>
              </a:rPr>
              <a:t>绩</a:t>
            </a:r>
            <a:r>
              <a:rPr lang="zh-CN" altLang="en-US" sz="2400" dirty="0" smtClean="0">
                <a:solidFill>
                  <a:schemeClr val="bg1"/>
                </a:solidFill>
                <a:latin typeface="Calibri" panose="020F0502020204030204" charset="0"/>
              </a:rPr>
              <a:t>效 评价方法</a:t>
            </a:r>
            <a:endParaRPr lang="zh-CN" altLang="en-US" sz="24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2019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链绩效管理过程</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1043305" y="804545"/>
            <a:ext cx="2865755" cy="521970"/>
          </a:xfrm>
          <a:prstGeom prst="rect">
            <a:avLst/>
          </a:prstGeom>
          <a:noFill/>
          <a:ln>
            <a:noFill/>
          </a:ln>
        </p:spPr>
        <p:txBody>
          <a:bodyPr wrap="squar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绩效评价</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cxnSp>
        <p:nvCxnSpPr>
          <p:cNvPr id="4" name="连接符: 肘形 3"/>
          <p:cNvCxnSpPr>
            <a:endCxn id="15" idx="2"/>
          </p:cNvCxnSpPr>
          <p:nvPr>
            <p:custDataLst>
              <p:tags r:id="rId2"/>
            </p:custDataLst>
          </p:nvPr>
        </p:nvCxnSpPr>
        <p:spPr>
          <a:xfrm rot="16200000" flipH="1">
            <a:off x="9062645" y="2955128"/>
            <a:ext cx="397795" cy="1882252"/>
          </a:xfrm>
          <a:prstGeom prst="bentConnector2">
            <a:avLst/>
          </a:prstGeom>
          <a:ln w="25400">
            <a:solidFill>
              <a:sysClr val="window" lastClr="FFFFFF">
                <a:lumMod val="85000"/>
              </a:sysClr>
            </a:solidFill>
            <a:prstDash val="dash"/>
          </a:ln>
        </p:spPr>
        <p:style>
          <a:lnRef idx="1">
            <a:srgbClr val="8590CA"/>
          </a:lnRef>
          <a:fillRef idx="0">
            <a:srgbClr val="8590CA"/>
          </a:fillRef>
          <a:effectRef idx="0">
            <a:srgbClr val="8590CA"/>
          </a:effectRef>
          <a:fontRef idx="minor">
            <a:sysClr val="windowText" lastClr="000000"/>
          </a:fontRef>
        </p:style>
      </p:cxnSp>
      <p:cxnSp>
        <p:nvCxnSpPr>
          <p:cNvPr id="16" name="连接符: 肘形 15"/>
          <p:cNvCxnSpPr>
            <a:stCxn id="17" idx="4"/>
            <a:endCxn id="14" idx="6"/>
          </p:cNvCxnSpPr>
          <p:nvPr>
            <p:custDataLst>
              <p:tags r:id="rId3"/>
            </p:custDataLst>
          </p:nvPr>
        </p:nvCxnSpPr>
        <p:spPr>
          <a:xfrm rot="5400000">
            <a:off x="7026275" y="2800985"/>
            <a:ext cx="706755" cy="1882775"/>
          </a:xfrm>
          <a:prstGeom prst="bentConnector2">
            <a:avLst/>
          </a:prstGeom>
          <a:ln w="25400">
            <a:solidFill>
              <a:sysClr val="window" lastClr="FFFFFF">
                <a:lumMod val="85000"/>
              </a:sysClr>
            </a:solidFill>
            <a:prstDash val="dash"/>
          </a:ln>
        </p:spPr>
        <p:style>
          <a:lnRef idx="1">
            <a:srgbClr val="8590CA"/>
          </a:lnRef>
          <a:fillRef idx="0">
            <a:srgbClr val="8590CA"/>
          </a:fillRef>
          <a:effectRef idx="0">
            <a:srgbClr val="8590CA"/>
          </a:effectRef>
          <a:fontRef idx="minor">
            <a:sysClr val="windowText" lastClr="000000"/>
          </a:fontRef>
        </p:style>
      </p:cxnSp>
      <p:sp>
        <p:nvSpPr>
          <p:cNvPr id="14" name="椭圆 13"/>
          <p:cNvSpPr/>
          <p:nvPr>
            <p:custDataLst>
              <p:tags r:id="rId4"/>
            </p:custDataLst>
          </p:nvPr>
        </p:nvSpPr>
        <p:spPr>
          <a:xfrm>
            <a:off x="5642574" y="3697356"/>
            <a:ext cx="795591" cy="795591"/>
          </a:xfrm>
          <a:prstGeom prst="ellipse">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文本框 21"/>
          <p:cNvSpPr txBox="1"/>
          <p:nvPr>
            <p:custDataLst>
              <p:tags r:id="rId5"/>
            </p:custDataLst>
          </p:nvPr>
        </p:nvSpPr>
        <p:spPr>
          <a:xfrm>
            <a:off x="5823886" y="3821061"/>
            <a:ext cx="424477" cy="536660"/>
          </a:xfrm>
          <a:prstGeom prst="rect">
            <a:avLst/>
          </a:prstGeom>
          <a:noFill/>
        </p:spPr>
        <p:txBody>
          <a:bodyPr wrap="square" rtlCol="0">
            <a:normAutofit fontScale="90000" lnSpcReduction="10000"/>
          </a:bodyPr>
          <a:p>
            <a:pPr>
              <a:lnSpc>
                <a:spcPct val="120000"/>
              </a:lnSpc>
            </a:pPr>
            <a:r>
              <a:rPr lang="en-US" altLang="zh-CN" sz="28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zh-CN" altLang="en-US" sz="2800"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5" name="椭圆 14"/>
          <p:cNvSpPr/>
          <p:nvPr>
            <p:custDataLst>
              <p:tags r:id="rId6"/>
            </p:custDataLst>
          </p:nvPr>
        </p:nvSpPr>
        <p:spPr>
          <a:xfrm>
            <a:off x="10202668" y="3697356"/>
            <a:ext cx="795591" cy="795591"/>
          </a:xfrm>
          <a:prstGeom prst="ellipse">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2500"/>
          </a:bodyPr>
          <a:p>
            <a:pPr algn="ctr">
              <a:lnSpc>
                <a:spcPct val="130000"/>
              </a:lnSpc>
            </a:pPr>
            <a:endParaRPr lang="zh-CN" altLang="en-US" sz="3200" b="1"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文本框 24"/>
          <p:cNvSpPr txBox="1"/>
          <p:nvPr>
            <p:custDataLst>
              <p:tags r:id="rId7"/>
            </p:custDataLst>
          </p:nvPr>
        </p:nvSpPr>
        <p:spPr>
          <a:xfrm>
            <a:off x="10394896" y="3821061"/>
            <a:ext cx="424477" cy="536660"/>
          </a:xfrm>
          <a:prstGeom prst="rect">
            <a:avLst/>
          </a:prstGeom>
          <a:noFill/>
        </p:spPr>
        <p:txBody>
          <a:bodyPr wrap="square" rtlCol="0">
            <a:normAutofit fontScale="90000" lnSpcReduction="10000"/>
          </a:bodyPr>
          <a:p>
            <a:pPr>
              <a:lnSpc>
                <a:spcPct val="120000"/>
              </a:lnSpc>
            </a:pPr>
            <a:r>
              <a:rPr lang="en-US" altLang="zh-CN" sz="2800" b="1" spc="150"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zh-CN" altLang="en-US" sz="2800" b="1"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8"/>
            </p:custDataLst>
          </p:nvPr>
        </p:nvSpPr>
        <p:spPr>
          <a:xfrm>
            <a:off x="4737735" y="4641215"/>
            <a:ext cx="2644140" cy="1242695"/>
          </a:xfrm>
          <a:prstGeom prst="rect">
            <a:avLst/>
          </a:prstGeom>
          <a:noFill/>
        </p:spPr>
        <p:txBody>
          <a:bodyPr wrap="square" rtlCol="0">
            <a:normAutofit/>
          </a:bodyPr>
          <a:p>
            <a:pPr algn="ctr">
              <a:lnSpc>
                <a:spcPct val="120000"/>
              </a:lnSpc>
            </a:pPr>
            <a:r>
              <a:rPr lang="zh-CN" altLang="en-US"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判断绩效计划的实施是否在各种约束条件下达到了预定目标</a:t>
            </a:r>
            <a:endParaRPr lang="zh-CN" altLang="en-US"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9"/>
            </p:custDataLst>
          </p:nvPr>
        </p:nvSpPr>
        <p:spPr>
          <a:xfrm>
            <a:off x="8912860" y="4697730"/>
            <a:ext cx="3166110" cy="1300480"/>
          </a:xfrm>
          <a:prstGeom prst="rect">
            <a:avLst/>
          </a:prstGeom>
          <a:noFill/>
        </p:spPr>
        <p:txBody>
          <a:bodyPr wrap="square" rtlCol="0">
            <a:noAutofit/>
          </a:bodyPr>
          <a:p>
            <a:pPr algn="ctr">
              <a:lnSpc>
                <a:spcPct val="120000"/>
              </a:lnSpc>
            </a:pPr>
            <a:r>
              <a:rPr lang="zh-CN" altLang="en-US"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分析绩效计划与实际结果的差距及其原因，为进一步的绩效改进奠定基础</a:t>
            </a:r>
            <a:endParaRPr lang="zh-CN" altLang="en-US"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7" name="椭圆 16"/>
          <p:cNvSpPr/>
          <p:nvPr>
            <p:custDataLst>
              <p:tags r:id="rId10"/>
            </p:custDataLst>
          </p:nvPr>
        </p:nvSpPr>
        <p:spPr>
          <a:xfrm>
            <a:off x="7381716" y="1511300"/>
            <a:ext cx="1877401" cy="1877401"/>
          </a:xfrm>
          <a:prstGeom prst="ellipse">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a:bodyPr>
          <a:p>
            <a:pPr algn="ctr">
              <a:lnSpc>
                <a:spcPct val="120000"/>
              </a:lnSpc>
            </a:pPr>
            <a:endParaRPr lang="zh-CN" altLang="en-US" sz="3200" b="1"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文本框 17"/>
          <p:cNvSpPr txBox="1"/>
          <p:nvPr>
            <p:custDataLst>
              <p:tags r:id="rId11"/>
            </p:custDataLst>
          </p:nvPr>
        </p:nvSpPr>
        <p:spPr>
          <a:xfrm>
            <a:off x="7809230" y="1787525"/>
            <a:ext cx="1449070" cy="1307465"/>
          </a:xfrm>
          <a:prstGeom prst="rect">
            <a:avLst/>
          </a:prstGeom>
          <a:noFill/>
        </p:spPr>
        <p:txBody>
          <a:bodyPr wrap="square" rtlCol="0">
            <a:normAutofit fontScale="80000"/>
          </a:bodyPr>
          <a:p>
            <a:pPr>
              <a:lnSpc>
                <a:spcPct val="120000"/>
              </a:lnSpc>
            </a:pPr>
            <a:r>
              <a:rPr lang="zh-CN" altLang="en-US" sz="2800" b="1" spc="300">
                <a:solidFill>
                  <a:sysClr val="window" lastClr="FFFFFF"/>
                </a:solidFill>
                <a:latin typeface="Arial" panose="020B0604020202020204" pitchFamily="34" charset="0"/>
                <a:ea typeface="微软雅黑" panose="020B0503020204020204" charset="-122"/>
                <a:sym typeface="Arial" panose="020B0604020202020204" pitchFamily="34" charset="0"/>
              </a:rPr>
              <a:t>供应链绩效评价目的</a:t>
            </a:r>
            <a:endParaRPr lang="zh-CN" altLang="en-US" sz="2800"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文本框 6"/>
          <p:cNvSpPr txBox="1"/>
          <p:nvPr>
            <p:custDataLst>
              <p:tags r:id="rId12"/>
            </p:custDataLst>
          </p:nvPr>
        </p:nvSpPr>
        <p:spPr>
          <a:xfrm>
            <a:off x="635" y="1254125"/>
            <a:ext cx="4556760" cy="5043805"/>
          </a:xfrm>
          <a:prstGeom prst="rect">
            <a:avLst/>
          </a:prstGeom>
          <a:solidFill>
            <a:schemeClr val="accent1">
              <a:lumMod val="40000"/>
              <a:lumOff val="60000"/>
            </a:schemeClr>
          </a:solidFill>
        </p:spPr>
        <p:txBody>
          <a:bodyPr wrap="square" rtlCol="0" anchor="t">
            <a:noAutofit/>
          </a:bodyPr>
          <a:p>
            <a:pPr indent="0" fontAlgn="auto">
              <a:lnSpc>
                <a:spcPct val="150000"/>
              </a:lnSpc>
            </a:pPr>
            <a:r>
              <a:rPr lang="zh-CN" altLang="en-US" sz="2400"/>
              <a:t>供应链绩效评价是围绕供应链管理的目标进行的的，其评价客体是供应链整体及其组成成员，其评价的范围涉及供应链内部绩效，外部绩效和供应链综合绩效，其内容涉及反映供应链运作状况和运作关系的各种指标，其时间过程包括事前、事中和事后整个供应链管理的过程。</a:t>
            </a:r>
            <a:endParaRPr lang="zh-CN" altLang="en-US" sz="2400"/>
          </a:p>
        </p:txBody>
      </p:sp>
    </p:spTree>
    <p:custDataLst>
      <p:tags r:id="rId1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2019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链绩效管理过程</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1044893" y="804545"/>
            <a:ext cx="3400425"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四、绩效反馈与改进</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8" name="TextBox 2"/>
          <p:cNvSpPr/>
          <p:nvPr>
            <p:custDataLst>
              <p:tags r:id="rId2"/>
            </p:custDataLst>
          </p:nvPr>
        </p:nvSpPr>
        <p:spPr>
          <a:xfrm>
            <a:off x="1725277" y="1941753"/>
            <a:ext cx="8748965" cy="3171267"/>
          </a:xfrm>
          <a:prstGeom prst="rect">
            <a:avLst/>
          </a:prstGeom>
          <a:solidFill>
            <a:srgbClr val="1F74AD"/>
          </a:solidFill>
          <a:ln w="9525">
            <a:noFill/>
          </a:ln>
        </p:spPr>
        <p:style>
          <a:lnRef idx="2">
            <a:srgbClr val="1F74AD">
              <a:shade val="50000"/>
            </a:srgbClr>
          </a:lnRef>
          <a:fillRef idx="1">
            <a:srgbClr val="1F74AD"/>
          </a:fillRef>
          <a:effectRef idx="0">
            <a:srgbClr val="1F74AD"/>
          </a:effectRef>
          <a:fontRef idx="minor">
            <a:sysClr val="window" lastClr="FFFFFF"/>
          </a:fontRef>
        </p:style>
        <p:txBody>
          <a:bodyPr anchor="ctr"/>
          <a:lstStyle/>
          <a:p>
            <a:pPr algn="ctr"/>
            <a:endParaRPr lang="zh-CN" altLang="en-US" sz="1800">
              <a:solidFill>
                <a:srgbClr val="000000"/>
              </a:solidFill>
            </a:endParaRPr>
          </a:p>
        </p:txBody>
      </p:sp>
      <p:sp>
        <p:nvSpPr>
          <p:cNvPr id="11" name="TextBox 13"/>
          <p:cNvSpPr txBox="1">
            <a:spLocks noChangeArrowheads="1"/>
          </p:cNvSpPr>
          <p:nvPr>
            <p:custDataLst>
              <p:tags r:id="rId3"/>
            </p:custDataLst>
          </p:nvPr>
        </p:nvSpPr>
        <p:spPr bwMode="auto">
          <a:xfrm>
            <a:off x="1803259" y="2251088"/>
            <a:ext cx="8299916" cy="286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lvl1pPr defTabSz="1216025">
              <a:defRPr>
                <a:solidFill>
                  <a:srgbClr val="000000"/>
                </a:solidFill>
                <a:latin typeface="Calibri" panose="020F0502020204030204" charset="0"/>
                <a:ea typeface="宋体" panose="02010600030101010101" pitchFamily="2" charset="-122"/>
              </a:defRPr>
            </a:lvl1pPr>
            <a:lvl2pPr marL="742950" indent="-285750" defTabSz="1216025">
              <a:defRPr>
                <a:solidFill>
                  <a:srgbClr val="000000"/>
                </a:solidFill>
                <a:latin typeface="Calibri" panose="020F0502020204030204" charset="0"/>
                <a:ea typeface="宋体" panose="02010600030101010101" pitchFamily="2" charset="-122"/>
              </a:defRPr>
            </a:lvl2pPr>
            <a:lvl3pPr marL="1143000" indent="-228600" defTabSz="1216025">
              <a:defRPr>
                <a:solidFill>
                  <a:srgbClr val="000000"/>
                </a:solidFill>
                <a:latin typeface="Calibri" panose="020F0502020204030204" charset="0"/>
                <a:ea typeface="宋体" panose="02010600030101010101" pitchFamily="2" charset="-122"/>
              </a:defRPr>
            </a:lvl3pPr>
            <a:lvl4pPr marL="1600200" indent="-228600" defTabSz="1216025">
              <a:defRPr>
                <a:solidFill>
                  <a:srgbClr val="000000"/>
                </a:solidFill>
                <a:latin typeface="Calibri" panose="020F0502020204030204" charset="0"/>
                <a:ea typeface="宋体" panose="02010600030101010101" pitchFamily="2" charset="-122"/>
              </a:defRPr>
            </a:lvl4pPr>
            <a:lvl5pPr marL="2057400" indent="-228600" defTabSz="1216025">
              <a:defRPr>
                <a:solidFill>
                  <a:srgbClr val="000000"/>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000000"/>
                </a:solidFill>
                <a:latin typeface="Calibri" panose="020F0502020204030204" charset="0"/>
                <a:ea typeface="宋体" panose="02010600030101010101" pitchFamily="2" charset="-122"/>
              </a:defRPr>
            </a:lvl9pPr>
          </a:lstStyle>
          <a:p>
            <a:pPr indent="457200" algn="l" fontAlgn="auto">
              <a:lnSpc>
                <a:spcPct val="150000"/>
              </a:lnSpc>
              <a:spcBef>
                <a:spcPts val="0"/>
              </a:spcBef>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绩效反馈是指为了改进供应链企业工作绩效，使供应链管理人员获得有关信息，制定绩效改进计划，以提高绩效管理系统的有效性的过程。</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indent="457200" algn="l" fontAlgn="auto">
              <a:lnSpc>
                <a:spcPct val="150000"/>
              </a:lnSpc>
              <a:spcBef>
                <a:spcPts val="0"/>
              </a:spcBef>
            </a:pPr>
            <a:r>
              <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rPr>
              <a:t>绩效改进计划是采取一系列的措施改进供应链的工作绩效，制订绩效改进计划有利于提高客户的满意度，激发供应链成员改善绩效的动力。</a:t>
            </a:r>
            <a:endParaRPr lang="zh-CN" altLang="en-US" sz="2000" spc="15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4604385" y="2267585"/>
            <a:ext cx="7370445" cy="304609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供应链绩效评价体系</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4" name="矩形 3"/>
          <p:cNvSpPr/>
          <p:nvPr/>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841184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链绩效评价的概念、特点及内容</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508635" y="804545"/>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一、供应链</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绩效评价的概念</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27" name="矩形 26"/>
          <p:cNvSpPr>
            <a:spLocks noChangeAspect="1"/>
          </p:cNvSpPr>
          <p:nvPr>
            <p:custDataLst>
              <p:tags r:id="rId2"/>
            </p:custDataLst>
          </p:nvPr>
        </p:nvSpPr>
        <p:spPr>
          <a:xfrm>
            <a:off x="1513410" y="1531602"/>
            <a:ext cx="8687824" cy="4180683"/>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等腰三角形 27"/>
          <p:cNvSpPr/>
          <p:nvPr>
            <p:custDataLst>
              <p:tags r:id="rId3"/>
            </p:custDataLst>
          </p:nvPr>
        </p:nvSpPr>
        <p:spPr>
          <a:xfrm>
            <a:off x="9338520" y="1357595"/>
            <a:ext cx="386357" cy="333068"/>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custDataLst>
              <p:tags r:id="rId4"/>
            </p:custDataLst>
          </p:nvPr>
        </p:nvSpPr>
        <p:spPr>
          <a:xfrm flipV="1">
            <a:off x="8938704" y="1357595"/>
            <a:ext cx="386357" cy="333068"/>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custDataLst>
              <p:tags r:id="rId5"/>
            </p:custDataLst>
          </p:nvPr>
        </p:nvSpPr>
        <p:spPr>
          <a:xfrm>
            <a:off x="8538886" y="1357595"/>
            <a:ext cx="386357" cy="333068"/>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custDataLst>
              <p:tags r:id="rId6"/>
            </p:custDataLst>
          </p:nvPr>
        </p:nvSpPr>
        <p:spPr>
          <a:xfrm>
            <a:off x="1762708" y="1849720"/>
            <a:ext cx="8196789" cy="3544444"/>
          </a:xfrm>
          <a:prstGeom prst="rect">
            <a:avLst/>
          </a:prstGeom>
          <a:noFill/>
        </p:spPr>
        <p:txBody>
          <a:bodyPr wrap="square" rtlCol="0" anchor="ctr" anchorCtr="0">
            <a:normAutofit lnSpcReduction="10000"/>
          </a:bodyPr>
          <a:lstStyle/>
          <a:p>
            <a:pPr lvl="0" indent="0" algn="l" fontAlgn="auto">
              <a:lnSpc>
                <a:spcPct val="150000"/>
              </a:lnSpc>
              <a:spcBef>
                <a:spcPts val="0"/>
              </a:spcBef>
              <a:spcAft>
                <a:spcPts val="0"/>
              </a:spcAft>
              <a:buSzPct val="100000"/>
            </a:pPr>
            <a:r>
              <a:rPr lang="en-US" altLang="zh-CN" sz="2200" spc="150">
                <a:solidFill>
                  <a:schemeClr val="tx1">
                    <a:lumMod val="85000"/>
                    <a:lumOff val="15000"/>
                  </a:schemeClr>
                </a:solidFill>
                <a:latin typeface="Arial" panose="020B0604020202020204" pitchFamily="34" charset="0"/>
                <a:ea typeface="微软雅黑" panose="020B0503020204020204" charset="-122"/>
              </a:rPr>
              <a:t>       </a:t>
            </a:r>
            <a:r>
              <a:rPr sz="2200" spc="150">
                <a:solidFill>
                  <a:schemeClr val="tx1">
                    <a:lumMod val="85000"/>
                    <a:lumOff val="15000"/>
                  </a:schemeClr>
                </a:solidFill>
                <a:latin typeface="Arial" panose="020B0604020202020204" pitchFamily="34" charset="0"/>
                <a:ea typeface="微软雅黑" panose="020B0503020204020204" charset="-122"/>
              </a:rPr>
              <a:t>供应链绩效评价是指围绕供应链的目标，对供应链整体、各环节（尤其是核心企业运营状况以及各环节之间的运营关系等）所进行的事前、事中和事后分析评价。</a:t>
            </a:r>
            <a:endParaRPr sz="2200" spc="150">
              <a:solidFill>
                <a:schemeClr val="tx1">
                  <a:lumMod val="85000"/>
                  <a:lumOff val="15000"/>
                </a:schemeClr>
              </a:solidFill>
              <a:latin typeface="Arial" panose="020B0604020202020204" pitchFamily="34" charset="0"/>
              <a:ea typeface="微软雅黑" panose="020B0503020204020204" charset="-122"/>
            </a:endParaRPr>
          </a:p>
          <a:p>
            <a:pPr lvl="0" indent="0" algn="l" fontAlgn="auto">
              <a:lnSpc>
                <a:spcPct val="150000"/>
              </a:lnSpc>
              <a:spcBef>
                <a:spcPts val="0"/>
              </a:spcBef>
              <a:spcAft>
                <a:spcPts val="0"/>
              </a:spcAft>
              <a:buSzPct val="100000"/>
            </a:pPr>
            <a:r>
              <a:rPr lang="en-US" sz="2200" spc="150">
                <a:solidFill>
                  <a:schemeClr val="tx1">
                    <a:lumMod val="85000"/>
                    <a:lumOff val="15000"/>
                  </a:schemeClr>
                </a:solidFill>
                <a:latin typeface="Arial" panose="020B0604020202020204" pitchFamily="34" charset="0"/>
                <a:ea typeface="微软雅黑" panose="020B0503020204020204" charset="-122"/>
              </a:rPr>
              <a:t>        </a:t>
            </a:r>
            <a:r>
              <a:rPr sz="2200" spc="150">
                <a:solidFill>
                  <a:schemeClr val="tx1">
                    <a:lumMod val="85000"/>
                    <a:lumOff val="15000"/>
                  </a:schemeClr>
                </a:solidFill>
                <a:latin typeface="Arial" panose="020B0604020202020204" pitchFamily="34" charset="0"/>
                <a:ea typeface="微软雅黑" panose="020B0503020204020204" charset="-122"/>
              </a:rPr>
              <a:t>评价供应链的绩效，是对整个供应链的整体运行绩效、供应链节点企业、供应链上的节点企业之间的合作关系所做出的评价。因此，供应链绩效评价指标是基于业务流程的绩效评价指标。</a:t>
            </a:r>
            <a:endParaRPr sz="2200" spc="150">
              <a:solidFill>
                <a:schemeClr val="tx1">
                  <a:lumMod val="85000"/>
                  <a:lumOff val="15000"/>
                </a:schemeClr>
              </a:solidFill>
              <a:latin typeface="Arial" panose="020B0604020202020204" pitchFamily="34" charset="0"/>
              <a:ea typeface="微软雅黑" panose="020B0503020204020204" charset="-122"/>
            </a:endParaRPr>
          </a:p>
        </p:txBody>
      </p:sp>
    </p:spTree>
    <p:custDataLst>
      <p:tags r:id="rId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841184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链绩效评价的概念、特点及内容</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508635" y="804545"/>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一、</a:t>
            </a: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供应链</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绩效评价的概念</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pic>
        <p:nvPicPr>
          <p:cNvPr id="4" name="图片 3"/>
          <p:cNvPicPr>
            <a:picLocks noChangeAspect="1"/>
          </p:cNvPicPr>
          <p:nvPr>
            <p:custDataLst>
              <p:tags r:id="rId2"/>
            </p:custDataLst>
          </p:nvPr>
        </p:nvPicPr>
        <p:blipFill>
          <a:blip r:embed="rId3"/>
          <a:stretch>
            <a:fillRect/>
          </a:stretch>
        </p:blipFill>
        <p:spPr>
          <a:xfrm>
            <a:off x="2811145" y="1360805"/>
            <a:ext cx="5819775" cy="4458335"/>
          </a:xfrm>
          <a:prstGeom prst="rect">
            <a:avLst/>
          </a:prstGeom>
        </p:spPr>
      </p:pic>
      <p:sp>
        <p:nvSpPr>
          <p:cNvPr id="5" name="文本框 4"/>
          <p:cNvSpPr txBox="1"/>
          <p:nvPr/>
        </p:nvSpPr>
        <p:spPr>
          <a:xfrm>
            <a:off x="4537075" y="5925820"/>
            <a:ext cx="6096000" cy="368300"/>
          </a:xfrm>
          <a:prstGeom prst="rect">
            <a:avLst/>
          </a:prstGeom>
          <a:noFill/>
        </p:spPr>
        <p:txBody>
          <a:bodyPr wrap="square" rtlCol="0" anchor="t">
            <a:spAutoFit/>
          </a:bodyPr>
          <a:p>
            <a:r>
              <a:rPr lang="zh-CN" altLang="en-US"/>
              <a:t>图10-5 供应链绩效评价</a:t>
            </a:r>
            <a:endParaRPr lang="zh-CN" altLang="en-US"/>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841184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链绩效评价的概念、特点及内容</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508635" y="804545"/>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二、供应链</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绩效评价的特点</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4" name="任意多边形 3"/>
          <p:cNvSpPr/>
          <p:nvPr>
            <p:custDataLst>
              <p:tags r:id="rId2"/>
            </p:custDataLst>
          </p:nvPr>
        </p:nvSpPr>
        <p:spPr>
          <a:xfrm rot="19743805">
            <a:off x="3083243" y="16865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任意多边形 4"/>
          <p:cNvSpPr/>
          <p:nvPr>
            <p:custDataLst>
              <p:tags r:id="rId3"/>
            </p:custDataLst>
          </p:nvPr>
        </p:nvSpPr>
        <p:spPr>
          <a:xfrm rot="19743805">
            <a:off x="3439478" y="168656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 name="矩形3"/>
          <p:cNvSpPr/>
          <p:nvPr>
            <p:custDataLst>
              <p:tags r:id="rId4"/>
            </p:custDataLst>
          </p:nvPr>
        </p:nvSpPr>
        <p:spPr>
          <a:xfrm>
            <a:off x="3827780" y="1529715"/>
            <a:ext cx="569912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供应链绩效评价侧重于供应链的整体绩效评价</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7" name="任意多边形 6"/>
          <p:cNvSpPr/>
          <p:nvPr>
            <p:custDataLst>
              <p:tags r:id="rId5"/>
            </p:custDataLst>
          </p:nvPr>
        </p:nvSpPr>
        <p:spPr>
          <a:xfrm rot="19743805">
            <a:off x="3083243" y="314198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任意多边形 8"/>
          <p:cNvSpPr/>
          <p:nvPr>
            <p:custDataLst>
              <p:tags r:id="rId6"/>
            </p:custDataLst>
          </p:nvPr>
        </p:nvSpPr>
        <p:spPr>
          <a:xfrm rot="19743805">
            <a:off x="3439478" y="314198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矩形2"/>
          <p:cNvSpPr/>
          <p:nvPr>
            <p:custDataLst>
              <p:tags r:id="rId7"/>
            </p:custDataLst>
          </p:nvPr>
        </p:nvSpPr>
        <p:spPr>
          <a:xfrm>
            <a:off x="3827463" y="2985135"/>
            <a:ext cx="528129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基于业务流程的绩效评价</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
        <p:nvSpPr>
          <p:cNvPr id="12" name="任意多边形 11"/>
          <p:cNvSpPr/>
          <p:nvPr>
            <p:custDataLst>
              <p:tags r:id="rId8"/>
            </p:custDataLst>
          </p:nvPr>
        </p:nvSpPr>
        <p:spPr>
          <a:xfrm rot="19743805">
            <a:off x="3083243" y="459740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000000">
              <a:lumMod val="65000"/>
              <a:lumOff val="35000"/>
            </a:srgbClr>
          </a:solidFill>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任意多边形 12"/>
          <p:cNvSpPr/>
          <p:nvPr>
            <p:custDataLst>
              <p:tags r:id="rId9"/>
            </p:custDataLst>
          </p:nvPr>
        </p:nvSpPr>
        <p:spPr>
          <a:xfrm rot="19743805">
            <a:off x="3439478" y="4597400"/>
            <a:ext cx="225425" cy="730885"/>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lIns="90000" tIns="46800" rIns="90000" bIns="46800"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9" name="矩形1"/>
          <p:cNvSpPr/>
          <p:nvPr>
            <p:custDataLst>
              <p:tags r:id="rId10"/>
            </p:custDataLst>
          </p:nvPr>
        </p:nvSpPr>
        <p:spPr>
          <a:xfrm>
            <a:off x="3827463" y="4440555"/>
            <a:ext cx="5281295" cy="76581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rgbClr val="1D6DC2"/>
            </a:solidFill>
            <a:bevel/>
          </a:ln>
        </p:spPr>
        <p:style>
          <a:lnRef idx="2">
            <a:srgbClr val="1D6DC2">
              <a:shade val="50000"/>
            </a:srgbClr>
          </a:lnRef>
          <a:fillRef idx="1">
            <a:srgbClr val="1D6DC2"/>
          </a:fillRef>
          <a:effectRef idx="0">
            <a:srgbClr val="1D6DC2"/>
          </a:effectRef>
          <a:fontRef idx="minor">
            <a:srgbClr val="FFFFFF"/>
          </a:fontRef>
        </p:style>
        <p:txBody>
          <a:bodyPr rot="0" spcFirstLastPara="0" vertOverflow="overflow" horzOverflow="overflow" vert="horz" wrap="square" lIns="90000" tIns="46800" rIns="90000" bIns="46800" numCol="1" spcCol="0" rtlCol="0" fromWordArt="0" anchor="b" anchorCtr="0" forceAA="0" compatLnSpc="1">
            <a:normAutofit/>
          </a:bodyPr>
          <a:p>
            <a:pPr>
              <a:lnSpc>
                <a:spcPct val="120000"/>
              </a:lnSpc>
            </a:pPr>
            <a:r>
              <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rPr>
              <a:t>供应链绩效评价难度较大</a:t>
            </a:r>
            <a:endParaRPr lang="zh-CN" altLang="en-US" sz="2000" spc="150">
              <a:solidFill>
                <a:srgbClr val="000000">
                  <a:lumMod val="75000"/>
                  <a:lumOff val="25000"/>
                </a:srgbClr>
              </a:solidFill>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841184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链绩效评价的概念、特点及内容</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508635" y="804545"/>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三、供应链</a:t>
            </a:r>
            <a:r>
              <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rPr>
              <a:t>绩效评价的内容</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8" name="KSO_Shape"/>
          <p:cNvSpPr/>
          <p:nvPr>
            <p:custDataLst>
              <p:tags r:id="rId2"/>
            </p:custDataLst>
          </p:nvPr>
        </p:nvSpPr>
        <p:spPr bwMode="auto">
          <a:xfrm>
            <a:off x="2628433" y="1729566"/>
            <a:ext cx="536659" cy="52861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6AA8DD"/>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3"/>
            </p:custDataLst>
          </p:nvPr>
        </p:nvSpPr>
        <p:spPr>
          <a:xfrm>
            <a:off x="3250565" y="2054860"/>
            <a:ext cx="6896100" cy="671830"/>
          </a:xfrm>
          <a:prstGeom prst="rect">
            <a:avLst/>
          </a:prstGeom>
        </p:spPr>
        <p:txBody>
          <a:bodyPr lIns="91440" tIns="45720" rIns="91440" bIns="45720" anchor="t" anchorCtr="0"/>
          <a:p>
            <a:pPr>
              <a:lnSpc>
                <a:spcPct val="120000"/>
              </a:lnSpc>
            </a:pPr>
            <a:r>
              <a:rPr lang="zh-CN" altLang="en-US" sz="1600"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rPr>
              <a:t>内部绩效度量主要是对供应链上的企业内部绩效进行评价，常见的有成本、客户服务、生产率、资产、管理和质量等方面的指标。</a:t>
            </a:r>
            <a:endParaRPr lang="zh-CN" altLang="en-US" sz="1600"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14" name="矩形 13"/>
          <p:cNvSpPr/>
          <p:nvPr>
            <p:custDataLst>
              <p:tags r:id="rId4"/>
            </p:custDataLst>
          </p:nvPr>
        </p:nvSpPr>
        <p:spPr>
          <a:xfrm>
            <a:off x="3250690" y="1587432"/>
            <a:ext cx="6312878" cy="429861"/>
          </a:xfrm>
          <a:prstGeom prst="rect">
            <a:avLst/>
          </a:prstGeom>
        </p:spPr>
        <p:txBody>
          <a:bodyPr lIns="91440" tIns="45720" rIns="91440" bIns="45720" anchor="ctr" anchorCtr="0">
            <a:normAutofit lnSpcReduction="10000"/>
          </a:bodyPr>
          <a:p>
            <a:pPr>
              <a:lnSpc>
                <a:spcPct val="120000"/>
              </a:lnSpc>
            </a:pPr>
            <a:r>
              <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rPr>
              <a:t>内部绩效评价</a:t>
            </a:r>
            <a:endPar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2" name="KSO_Shape"/>
          <p:cNvSpPr/>
          <p:nvPr>
            <p:custDataLst>
              <p:tags r:id="rId5"/>
            </p:custDataLst>
          </p:nvPr>
        </p:nvSpPr>
        <p:spPr bwMode="auto">
          <a:xfrm>
            <a:off x="2628433" y="3156359"/>
            <a:ext cx="536659" cy="52861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6AA8DD"/>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3" name="矩形 62"/>
          <p:cNvSpPr/>
          <p:nvPr>
            <p:custDataLst>
              <p:tags r:id="rId6"/>
            </p:custDataLst>
          </p:nvPr>
        </p:nvSpPr>
        <p:spPr>
          <a:xfrm>
            <a:off x="3250565" y="3481705"/>
            <a:ext cx="6641465" cy="711835"/>
          </a:xfrm>
          <a:prstGeom prst="rect">
            <a:avLst/>
          </a:prstGeom>
        </p:spPr>
        <p:txBody>
          <a:bodyPr lIns="91440" tIns="45720" rIns="91440" bIns="45720" anchor="t" anchorCtr="0">
            <a:normAutofit/>
          </a:bodyPr>
          <a:p>
            <a:pPr>
              <a:lnSpc>
                <a:spcPct val="120000"/>
              </a:lnSpc>
            </a:pPr>
            <a:r>
              <a:rPr lang="zh-CN" altLang="en-US" sz="1600"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rPr>
              <a:t>外部绩效度量主要是对供应链在企业之间的运行状况进行评价，其主要指标有用户满意度和最佳实施基准等。</a:t>
            </a:r>
            <a:endParaRPr lang="zh-CN" altLang="en-US" sz="1600"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7"/>
            </p:custDataLst>
          </p:nvPr>
        </p:nvSpPr>
        <p:spPr>
          <a:xfrm>
            <a:off x="3250690" y="3014225"/>
            <a:ext cx="6312878" cy="429861"/>
          </a:xfrm>
          <a:prstGeom prst="rect">
            <a:avLst/>
          </a:prstGeom>
        </p:spPr>
        <p:txBody>
          <a:bodyPr lIns="91440" tIns="45720" rIns="91440" bIns="45720" anchor="ctr" anchorCtr="0">
            <a:normAutofit lnSpcReduction="10000"/>
          </a:bodyPr>
          <a:p>
            <a:pPr>
              <a:lnSpc>
                <a:spcPct val="120000"/>
              </a:lnSpc>
            </a:pPr>
            <a:r>
              <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rPr>
              <a:t>外部绩效评价</a:t>
            </a:r>
            <a:endPar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6" name="KSO_Shape"/>
          <p:cNvSpPr/>
          <p:nvPr>
            <p:custDataLst>
              <p:tags r:id="rId8"/>
            </p:custDataLst>
          </p:nvPr>
        </p:nvSpPr>
        <p:spPr bwMode="auto">
          <a:xfrm>
            <a:off x="2628433" y="4583152"/>
            <a:ext cx="536659" cy="52861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6AA8DD"/>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normAutofit fontScale="25000" lnSpcReduction="20000"/>
          </a:bodyP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7" name="矩形 66"/>
          <p:cNvSpPr/>
          <p:nvPr>
            <p:custDataLst>
              <p:tags r:id="rId9"/>
            </p:custDataLst>
          </p:nvPr>
        </p:nvSpPr>
        <p:spPr>
          <a:xfrm>
            <a:off x="3250565" y="4907915"/>
            <a:ext cx="7028815" cy="890905"/>
          </a:xfrm>
          <a:prstGeom prst="rect">
            <a:avLst/>
          </a:prstGeom>
        </p:spPr>
        <p:txBody>
          <a:bodyPr lIns="91440" tIns="45720" rIns="91440" bIns="45720" anchor="t" anchorCtr="0">
            <a:normAutofit fontScale="90000"/>
          </a:bodyPr>
          <a:p>
            <a:pPr>
              <a:lnSpc>
                <a:spcPct val="120000"/>
              </a:lnSpc>
            </a:pPr>
            <a:r>
              <a:rPr lang="zh-CN" altLang="en-US" sz="1600"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rPr>
              <a:t>供应链是一个复杂的系统，所以应注重对供应链总体绩效的评价。一般地，综合供应链绩效的评价主要从用户满意度、时间、成本和资产等几个方面展开。</a:t>
            </a:r>
            <a:endParaRPr lang="zh-CN" altLang="en-US" sz="1600" spc="150">
              <a:solidFill>
                <a:sysClr val="windowText" lastClr="000000">
                  <a:lumMod val="50000"/>
                  <a:lumOff val="50000"/>
                </a:sysClr>
              </a:solidFill>
              <a:latin typeface="Arial" panose="020B0604020202020204" pitchFamily="34" charset="0"/>
              <a:ea typeface="微软雅黑" panose="020B0503020204020204" charset="-122"/>
              <a:sym typeface="Arial" panose="020B0604020202020204" pitchFamily="34" charset="0"/>
            </a:endParaRPr>
          </a:p>
        </p:txBody>
      </p:sp>
      <p:sp>
        <p:nvSpPr>
          <p:cNvPr id="68" name="矩形 67"/>
          <p:cNvSpPr/>
          <p:nvPr>
            <p:custDataLst>
              <p:tags r:id="rId10"/>
            </p:custDataLst>
          </p:nvPr>
        </p:nvSpPr>
        <p:spPr>
          <a:xfrm>
            <a:off x="3250690" y="4441018"/>
            <a:ext cx="6312878" cy="429861"/>
          </a:xfrm>
          <a:prstGeom prst="rect">
            <a:avLst/>
          </a:prstGeom>
        </p:spPr>
        <p:txBody>
          <a:bodyPr lIns="91440" tIns="45720" rIns="91440" bIns="45720" anchor="ctr" anchorCtr="0">
            <a:normAutofit lnSpcReduction="10000"/>
          </a:bodyPr>
          <a:p>
            <a:pPr>
              <a:lnSpc>
                <a:spcPct val="120000"/>
              </a:lnSpc>
            </a:pPr>
            <a:r>
              <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rPr>
              <a:t>综合供应链绩效评价</a:t>
            </a:r>
            <a:endParaRPr lang="zh-CN" altLang="en-US" sz="2000" b="1" spc="300">
              <a:solidFill>
                <a:srgbClr val="6AA8DD">
                  <a:lumMod val="75000"/>
                </a:srgbClr>
              </a:solidFill>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1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60826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链绩效评价指标体系</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669925" y="804545"/>
            <a:ext cx="3239135" cy="521970"/>
          </a:xfrm>
          <a:prstGeom prst="rect">
            <a:avLst/>
          </a:prstGeom>
          <a:noFill/>
          <a:ln>
            <a:noFill/>
          </a:ln>
        </p:spPr>
        <p:txBody>
          <a:bodyPr wrap="squar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一、建立原则</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45" name="Rounded Rectangle 42"/>
          <p:cNvSpPr>
            <a:spLocks noChangeAspect="1"/>
          </p:cNvSpPr>
          <p:nvPr>
            <p:custDataLst>
              <p:tags r:id="rId2"/>
            </p:custDataLst>
          </p:nvPr>
        </p:nvSpPr>
        <p:spPr>
          <a:xfrm>
            <a:off x="825118" y="1873756"/>
            <a:ext cx="3213932" cy="1563582"/>
          </a:xfrm>
          <a:prstGeom prst="roundRect">
            <a:avLst>
              <a:gd name="adj" fmla="val 10023"/>
            </a:avLst>
          </a:prstGeom>
          <a:solidFill>
            <a:srgbClr val="FFFFFF"/>
          </a:solidFill>
          <a:ln w="9525" cap="flat" cmpd="sng" algn="ctr">
            <a:solidFill>
              <a:srgbClr val="00B0F0"/>
            </a:solidFill>
            <a:prstDash val="sysDash"/>
          </a:ln>
          <a:effectLst/>
        </p:spPr>
        <p:txBody>
          <a:bodyPr anchor="ctr"/>
          <a:lstStyle/>
          <a:p>
            <a:pPr algn="ctr" defTabSz="608330" eaLnBrk="1" hangingPunct="1">
              <a:spcBef>
                <a:spcPts val="0"/>
              </a:spcBef>
              <a:spcAft>
                <a:spcPts val="0"/>
              </a:spcAft>
              <a:defRPr/>
            </a:pPr>
            <a:endParaRPr lang="en-US" sz="1800" kern="0" dirty="0">
              <a:solidFill>
                <a:srgbClr val="000000"/>
              </a:solidFill>
              <a:sym typeface="Arial" panose="020B0604020202020204" pitchFamily="34" charset="0"/>
            </a:endParaRPr>
          </a:p>
        </p:txBody>
      </p:sp>
      <p:sp>
        <p:nvSpPr>
          <p:cNvPr id="46" name="Oval 47"/>
          <p:cNvSpPr>
            <a:spLocks noChangeAspect="1"/>
          </p:cNvSpPr>
          <p:nvPr>
            <p:custDataLst>
              <p:tags r:id="rId3"/>
            </p:custDataLst>
          </p:nvPr>
        </p:nvSpPr>
        <p:spPr>
          <a:xfrm>
            <a:off x="561340" y="1599565"/>
            <a:ext cx="793071" cy="793071"/>
          </a:xfrm>
          <a:prstGeom prst="ellipse">
            <a:avLst/>
          </a:prstGeom>
          <a:solidFill>
            <a:srgbClr val="00B0F0"/>
          </a:solidFill>
          <a:ln w="76200" cap="flat" cmpd="sng" algn="ctr">
            <a:solidFill>
              <a:srgbClr val="FFFFFF"/>
            </a:solidFill>
            <a:prstDash val="solid"/>
          </a:ln>
          <a:effectLst/>
        </p:spPr>
        <p:txBody>
          <a:bodyPr wrap="none" anchor="ctr"/>
          <a:lstStyle/>
          <a:p>
            <a:pPr algn="ctr" defTabSz="608330" eaLnBrk="1" hangingPunct="1">
              <a:spcBef>
                <a:spcPts val="0"/>
              </a:spcBef>
              <a:spcAft>
                <a:spcPts val="0"/>
              </a:spcAft>
              <a:defRPr/>
            </a:pPr>
            <a:r>
              <a:rPr lang="en-US" sz="2800" kern="0" dirty="0">
                <a:solidFill>
                  <a:srgbClr val="000000"/>
                </a:solidFill>
                <a:sym typeface="Arial" panose="020B0604020202020204" pitchFamily="34" charset="0"/>
              </a:rPr>
              <a:t>01</a:t>
            </a:r>
            <a:endParaRPr lang="en-US" sz="2800" kern="0" dirty="0">
              <a:solidFill>
                <a:srgbClr val="000000"/>
              </a:solidFill>
              <a:sym typeface="Arial" panose="020B0604020202020204" pitchFamily="34" charset="0"/>
            </a:endParaRPr>
          </a:p>
        </p:txBody>
      </p:sp>
      <p:sp>
        <p:nvSpPr>
          <p:cNvPr id="48" name="Rounded Rectangle 50"/>
          <p:cNvSpPr>
            <a:spLocks noChangeAspect="1"/>
          </p:cNvSpPr>
          <p:nvPr>
            <p:custDataLst>
              <p:tags r:id="rId4"/>
            </p:custDataLst>
          </p:nvPr>
        </p:nvSpPr>
        <p:spPr>
          <a:xfrm>
            <a:off x="4544047" y="1873756"/>
            <a:ext cx="3212196" cy="1563582"/>
          </a:xfrm>
          <a:prstGeom prst="roundRect">
            <a:avLst>
              <a:gd name="adj" fmla="val 10023"/>
            </a:avLst>
          </a:prstGeom>
          <a:noFill/>
          <a:ln w="9525" cap="flat" cmpd="sng" algn="ctr">
            <a:solidFill>
              <a:srgbClr val="00B0F0"/>
            </a:solidFill>
            <a:prstDash val="sysDash"/>
          </a:ln>
          <a:effectLst/>
        </p:spPr>
        <p:txBody>
          <a:bodyPr anchor="ctr"/>
          <a:lstStyle/>
          <a:p>
            <a:pPr algn="ctr" defTabSz="608330" eaLnBrk="1" hangingPunct="1">
              <a:spcBef>
                <a:spcPts val="0"/>
              </a:spcBef>
              <a:spcAft>
                <a:spcPts val="0"/>
              </a:spcAft>
              <a:defRPr/>
            </a:pPr>
            <a:endParaRPr lang="en-US" sz="1800" kern="0" dirty="0">
              <a:solidFill>
                <a:srgbClr val="000000"/>
              </a:solidFill>
              <a:sym typeface="Arial" panose="020B0604020202020204" pitchFamily="34" charset="0"/>
            </a:endParaRPr>
          </a:p>
        </p:txBody>
      </p:sp>
      <p:sp>
        <p:nvSpPr>
          <p:cNvPr id="49" name="Oval 51"/>
          <p:cNvSpPr>
            <a:spLocks noChangeAspect="1"/>
          </p:cNvSpPr>
          <p:nvPr>
            <p:custDataLst>
              <p:tags r:id="rId5"/>
            </p:custDataLst>
          </p:nvPr>
        </p:nvSpPr>
        <p:spPr>
          <a:xfrm>
            <a:off x="4280269" y="1599565"/>
            <a:ext cx="791335" cy="793071"/>
          </a:xfrm>
          <a:prstGeom prst="ellipse">
            <a:avLst/>
          </a:prstGeom>
          <a:solidFill>
            <a:srgbClr val="00B0F0"/>
          </a:solidFill>
          <a:ln w="76200" cap="flat" cmpd="sng" algn="ctr">
            <a:solidFill>
              <a:srgbClr val="FFFFFF"/>
            </a:solidFill>
            <a:prstDash val="solid"/>
          </a:ln>
          <a:effectLst/>
        </p:spPr>
        <p:txBody>
          <a:bodyPr wrap="none" anchor="ctr"/>
          <a:lstStyle/>
          <a:p>
            <a:pPr algn="ctr" defTabSz="608330" eaLnBrk="1" hangingPunct="1">
              <a:spcBef>
                <a:spcPts val="0"/>
              </a:spcBef>
              <a:spcAft>
                <a:spcPts val="0"/>
              </a:spcAft>
              <a:defRPr/>
            </a:pPr>
            <a:r>
              <a:rPr lang="en-US" sz="2800" kern="0" dirty="0">
                <a:solidFill>
                  <a:srgbClr val="000000"/>
                </a:solidFill>
                <a:sym typeface="Arial" panose="020B0604020202020204" pitchFamily="34" charset="0"/>
              </a:rPr>
              <a:t>02</a:t>
            </a:r>
            <a:endParaRPr lang="en-US" sz="2800" kern="0" dirty="0">
              <a:solidFill>
                <a:srgbClr val="000000"/>
              </a:solidFill>
              <a:sym typeface="Arial" panose="020B0604020202020204" pitchFamily="34" charset="0"/>
            </a:endParaRPr>
          </a:p>
        </p:txBody>
      </p:sp>
      <p:sp>
        <p:nvSpPr>
          <p:cNvPr id="51" name="Rounded Rectangle 54"/>
          <p:cNvSpPr>
            <a:spLocks noChangeAspect="1"/>
          </p:cNvSpPr>
          <p:nvPr>
            <p:custDataLst>
              <p:tags r:id="rId6"/>
            </p:custDataLst>
          </p:nvPr>
        </p:nvSpPr>
        <p:spPr>
          <a:xfrm>
            <a:off x="8250828" y="1873756"/>
            <a:ext cx="3212196" cy="1563582"/>
          </a:xfrm>
          <a:prstGeom prst="roundRect">
            <a:avLst>
              <a:gd name="adj" fmla="val 10023"/>
            </a:avLst>
          </a:prstGeom>
          <a:solidFill>
            <a:srgbClr val="FFFFFF"/>
          </a:solidFill>
          <a:ln w="9525" cap="flat" cmpd="sng" algn="ctr">
            <a:solidFill>
              <a:srgbClr val="00B0F0"/>
            </a:solidFill>
            <a:prstDash val="sysDash"/>
          </a:ln>
          <a:effectLst/>
        </p:spPr>
        <p:txBody>
          <a:bodyPr anchor="ctr"/>
          <a:lstStyle/>
          <a:p>
            <a:pPr algn="ctr" defTabSz="608330" eaLnBrk="1" hangingPunct="1">
              <a:spcBef>
                <a:spcPts val="0"/>
              </a:spcBef>
              <a:spcAft>
                <a:spcPts val="0"/>
              </a:spcAft>
              <a:defRPr/>
            </a:pPr>
            <a:endParaRPr lang="en-US" sz="1800" kern="0" dirty="0">
              <a:solidFill>
                <a:srgbClr val="000000"/>
              </a:solidFill>
              <a:sym typeface="Arial" panose="020B0604020202020204" pitchFamily="34" charset="0"/>
            </a:endParaRPr>
          </a:p>
        </p:txBody>
      </p:sp>
      <p:sp>
        <p:nvSpPr>
          <p:cNvPr id="52" name="Oval 55"/>
          <p:cNvSpPr>
            <a:spLocks noChangeAspect="1"/>
          </p:cNvSpPr>
          <p:nvPr>
            <p:custDataLst>
              <p:tags r:id="rId7"/>
            </p:custDataLst>
          </p:nvPr>
        </p:nvSpPr>
        <p:spPr>
          <a:xfrm>
            <a:off x="7985314" y="1599565"/>
            <a:ext cx="793071" cy="793071"/>
          </a:xfrm>
          <a:prstGeom prst="ellipse">
            <a:avLst/>
          </a:prstGeom>
          <a:solidFill>
            <a:srgbClr val="00B0F0"/>
          </a:solidFill>
          <a:ln w="76200" cap="flat" cmpd="sng" algn="ctr">
            <a:solidFill>
              <a:srgbClr val="FFFFFF"/>
            </a:solidFill>
            <a:prstDash val="solid"/>
          </a:ln>
          <a:effectLst/>
        </p:spPr>
        <p:txBody>
          <a:bodyPr wrap="none" anchor="ctr"/>
          <a:lstStyle/>
          <a:p>
            <a:pPr algn="ctr" defTabSz="608330" eaLnBrk="1" hangingPunct="1">
              <a:spcBef>
                <a:spcPts val="0"/>
              </a:spcBef>
              <a:spcAft>
                <a:spcPts val="0"/>
              </a:spcAft>
              <a:defRPr/>
            </a:pPr>
            <a:r>
              <a:rPr lang="en-US" sz="2800" kern="0" dirty="0">
                <a:solidFill>
                  <a:srgbClr val="000000"/>
                </a:solidFill>
                <a:sym typeface="Arial" panose="020B0604020202020204" pitchFamily="34" charset="0"/>
              </a:rPr>
              <a:t>03</a:t>
            </a:r>
            <a:endParaRPr lang="en-US" sz="2800" kern="0" dirty="0">
              <a:solidFill>
                <a:srgbClr val="000000"/>
              </a:solidFill>
              <a:sym typeface="Arial" panose="020B0604020202020204" pitchFamily="34" charset="0"/>
            </a:endParaRPr>
          </a:p>
        </p:txBody>
      </p:sp>
      <p:sp>
        <p:nvSpPr>
          <p:cNvPr id="54" name="Rounded Rectangle 61"/>
          <p:cNvSpPr>
            <a:spLocks noChangeAspect="1"/>
          </p:cNvSpPr>
          <p:nvPr>
            <p:custDataLst>
              <p:tags r:id="rId8"/>
            </p:custDataLst>
          </p:nvPr>
        </p:nvSpPr>
        <p:spPr>
          <a:xfrm>
            <a:off x="825118" y="4067281"/>
            <a:ext cx="3213932" cy="1563582"/>
          </a:xfrm>
          <a:prstGeom prst="roundRect">
            <a:avLst>
              <a:gd name="adj" fmla="val 10023"/>
            </a:avLst>
          </a:prstGeom>
          <a:noFill/>
          <a:ln w="9525" cap="flat" cmpd="sng" algn="ctr">
            <a:solidFill>
              <a:srgbClr val="00B0F0"/>
            </a:solidFill>
            <a:prstDash val="sysDash"/>
          </a:ln>
          <a:effectLst/>
        </p:spPr>
        <p:txBody>
          <a:bodyPr anchor="ctr"/>
          <a:lstStyle/>
          <a:p>
            <a:pPr algn="ctr" defTabSz="608330" eaLnBrk="1" hangingPunct="1">
              <a:spcBef>
                <a:spcPts val="0"/>
              </a:spcBef>
              <a:spcAft>
                <a:spcPts val="0"/>
              </a:spcAft>
              <a:defRPr/>
            </a:pPr>
            <a:endParaRPr lang="en-US" sz="1800" kern="0" dirty="0">
              <a:solidFill>
                <a:srgbClr val="000000"/>
              </a:solidFill>
              <a:sym typeface="Arial" panose="020B0604020202020204" pitchFamily="34" charset="0"/>
            </a:endParaRPr>
          </a:p>
        </p:txBody>
      </p:sp>
      <p:sp>
        <p:nvSpPr>
          <p:cNvPr id="55" name="Oval 63"/>
          <p:cNvSpPr>
            <a:spLocks noChangeAspect="1"/>
          </p:cNvSpPr>
          <p:nvPr>
            <p:custDataLst>
              <p:tags r:id="rId9"/>
            </p:custDataLst>
          </p:nvPr>
        </p:nvSpPr>
        <p:spPr>
          <a:xfrm>
            <a:off x="561340" y="3793091"/>
            <a:ext cx="793071" cy="793071"/>
          </a:xfrm>
          <a:prstGeom prst="ellipse">
            <a:avLst/>
          </a:prstGeom>
          <a:solidFill>
            <a:srgbClr val="00B0F0"/>
          </a:solidFill>
          <a:ln w="76200" cap="flat" cmpd="sng" algn="ctr">
            <a:solidFill>
              <a:srgbClr val="FFFFFF"/>
            </a:solidFill>
            <a:prstDash val="solid"/>
          </a:ln>
          <a:effectLst/>
        </p:spPr>
        <p:txBody>
          <a:bodyPr wrap="none" anchor="ctr"/>
          <a:lstStyle/>
          <a:p>
            <a:pPr algn="ctr" defTabSz="608330" eaLnBrk="1" hangingPunct="1">
              <a:spcBef>
                <a:spcPts val="0"/>
              </a:spcBef>
              <a:spcAft>
                <a:spcPts val="0"/>
              </a:spcAft>
              <a:defRPr/>
            </a:pPr>
            <a:r>
              <a:rPr lang="en-US" sz="2800" kern="0" dirty="0">
                <a:solidFill>
                  <a:srgbClr val="000000"/>
                </a:solidFill>
                <a:sym typeface="Arial" panose="020B0604020202020204" pitchFamily="34" charset="0"/>
              </a:rPr>
              <a:t>04</a:t>
            </a:r>
            <a:endParaRPr lang="en-US" sz="2800" kern="0" dirty="0">
              <a:solidFill>
                <a:srgbClr val="000000"/>
              </a:solidFill>
              <a:sym typeface="Arial" panose="020B0604020202020204" pitchFamily="34" charset="0"/>
            </a:endParaRPr>
          </a:p>
        </p:txBody>
      </p:sp>
      <p:sp>
        <p:nvSpPr>
          <p:cNvPr id="57" name="Rounded Rectangle 67"/>
          <p:cNvSpPr>
            <a:spLocks noChangeAspect="1"/>
          </p:cNvSpPr>
          <p:nvPr>
            <p:custDataLst>
              <p:tags r:id="rId10"/>
            </p:custDataLst>
          </p:nvPr>
        </p:nvSpPr>
        <p:spPr>
          <a:xfrm>
            <a:off x="4544047" y="4067281"/>
            <a:ext cx="3212196" cy="1563582"/>
          </a:xfrm>
          <a:prstGeom prst="roundRect">
            <a:avLst>
              <a:gd name="adj" fmla="val 10023"/>
            </a:avLst>
          </a:prstGeom>
          <a:solidFill>
            <a:srgbClr val="FFFFFF"/>
          </a:solidFill>
          <a:ln w="9525" cap="flat" cmpd="sng" algn="ctr">
            <a:solidFill>
              <a:srgbClr val="00B0F0"/>
            </a:solidFill>
            <a:prstDash val="sysDash"/>
          </a:ln>
          <a:effectLst/>
        </p:spPr>
        <p:txBody>
          <a:bodyPr anchor="ctr"/>
          <a:lstStyle/>
          <a:p>
            <a:pPr algn="ctr" defTabSz="608330"/>
            <a:endParaRPr lang="en-US" sz="1800" kern="0" dirty="0">
              <a:solidFill>
                <a:srgbClr val="000000"/>
              </a:solidFill>
              <a:sym typeface="Arial" panose="020B0604020202020204" pitchFamily="34" charset="0"/>
            </a:endParaRPr>
          </a:p>
        </p:txBody>
      </p:sp>
      <p:sp>
        <p:nvSpPr>
          <p:cNvPr id="58" name="Oval 68"/>
          <p:cNvSpPr>
            <a:spLocks noChangeAspect="1"/>
          </p:cNvSpPr>
          <p:nvPr>
            <p:custDataLst>
              <p:tags r:id="rId11"/>
            </p:custDataLst>
          </p:nvPr>
        </p:nvSpPr>
        <p:spPr>
          <a:xfrm>
            <a:off x="4280269" y="3793091"/>
            <a:ext cx="791335" cy="793071"/>
          </a:xfrm>
          <a:prstGeom prst="ellipse">
            <a:avLst/>
          </a:prstGeom>
          <a:solidFill>
            <a:srgbClr val="00B0F0"/>
          </a:solidFill>
          <a:ln w="76200" cap="flat" cmpd="sng" algn="ctr">
            <a:solidFill>
              <a:srgbClr val="FFFFFF"/>
            </a:solidFill>
            <a:prstDash val="solid"/>
          </a:ln>
          <a:effectLst/>
        </p:spPr>
        <p:txBody>
          <a:bodyPr wrap="none" anchor="ctr"/>
          <a:lstStyle/>
          <a:p>
            <a:pPr algn="ctr" defTabSz="608330" eaLnBrk="1" hangingPunct="1">
              <a:spcBef>
                <a:spcPts val="0"/>
              </a:spcBef>
              <a:spcAft>
                <a:spcPts val="0"/>
              </a:spcAft>
              <a:defRPr/>
            </a:pPr>
            <a:r>
              <a:rPr lang="en-US" sz="2800" kern="0" dirty="0">
                <a:solidFill>
                  <a:srgbClr val="000000"/>
                </a:solidFill>
                <a:sym typeface="Arial" panose="020B0604020202020204" pitchFamily="34" charset="0"/>
              </a:rPr>
              <a:t>05</a:t>
            </a:r>
            <a:endParaRPr lang="en-US" sz="2800" kern="0" dirty="0">
              <a:solidFill>
                <a:srgbClr val="000000"/>
              </a:solidFill>
              <a:sym typeface="Arial" panose="020B0604020202020204" pitchFamily="34" charset="0"/>
            </a:endParaRPr>
          </a:p>
        </p:txBody>
      </p:sp>
      <p:sp>
        <p:nvSpPr>
          <p:cNvPr id="60" name="Rounded Rectangle 71"/>
          <p:cNvSpPr>
            <a:spLocks noChangeAspect="1"/>
          </p:cNvSpPr>
          <p:nvPr>
            <p:custDataLst>
              <p:tags r:id="rId12"/>
            </p:custDataLst>
          </p:nvPr>
        </p:nvSpPr>
        <p:spPr>
          <a:xfrm>
            <a:off x="8250828" y="4067281"/>
            <a:ext cx="3212196" cy="1563582"/>
          </a:xfrm>
          <a:prstGeom prst="roundRect">
            <a:avLst>
              <a:gd name="adj" fmla="val 10023"/>
            </a:avLst>
          </a:prstGeom>
          <a:noFill/>
          <a:ln w="9525" cap="flat" cmpd="sng" algn="ctr">
            <a:solidFill>
              <a:srgbClr val="00B0F0"/>
            </a:solidFill>
            <a:prstDash val="sysDash"/>
          </a:ln>
          <a:effectLst/>
        </p:spPr>
        <p:txBody>
          <a:bodyPr anchor="ctr"/>
          <a:lstStyle/>
          <a:p>
            <a:pPr algn="ctr" defTabSz="608330" eaLnBrk="1" hangingPunct="1">
              <a:spcBef>
                <a:spcPts val="0"/>
              </a:spcBef>
              <a:spcAft>
                <a:spcPts val="0"/>
              </a:spcAft>
              <a:defRPr/>
            </a:pPr>
            <a:endParaRPr lang="en-US" sz="1800" kern="0" dirty="0">
              <a:solidFill>
                <a:srgbClr val="000000"/>
              </a:solidFill>
              <a:sym typeface="Arial" panose="020B0604020202020204" pitchFamily="34" charset="0"/>
            </a:endParaRPr>
          </a:p>
        </p:txBody>
      </p:sp>
      <p:sp>
        <p:nvSpPr>
          <p:cNvPr id="61" name="Oval 72"/>
          <p:cNvSpPr>
            <a:spLocks noChangeAspect="1"/>
          </p:cNvSpPr>
          <p:nvPr>
            <p:custDataLst>
              <p:tags r:id="rId13"/>
            </p:custDataLst>
          </p:nvPr>
        </p:nvSpPr>
        <p:spPr>
          <a:xfrm>
            <a:off x="7985314" y="3793091"/>
            <a:ext cx="793071" cy="793071"/>
          </a:xfrm>
          <a:prstGeom prst="ellipse">
            <a:avLst/>
          </a:prstGeom>
          <a:solidFill>
            <a:srgbClr val="00B0F0"/>
          </a:solidFill>
          <a:ln w="76200" cap="flat" cmpd="sng" algn="ctr">
            <a:solidFill>
              <a:srgbClr val="FFFFFF"/>
            </a:solidFill>
            <a:prstDash val="solid"/>
          </a:ln>
          <a:effectLst/>
        </p:spPr>
        <p:txBody>
          <a:bodyPr wrap="none" anchor="ctr"/>
          <a:lstStyle/>
          <a:p>
            <a:pPr algn="ctr" defTabSz="608330" eaLnBrk="1" hangingPunct="1">
              <a:spcBef>
                <a:spcPts val="0"/>
              </a:spcBef>
              <a:spcAft>
                <a:spcPts val="0"/>
              </a:spcAft>
              <a:defRPr/>
            </a:pPr>
            <a:r>
              <a:rPr lang="en-US" sz="2800" kern="0" dirty="0">
                <a:solidFill>
                  <a:srgbClr val="000000"/>
                </a:solidFill>
                <a:sym typeface="Arial" panose="020B0604020202020204" pitchFamily="34" charset="0"/>
              </a:rPr>
              <a:t>06</a:t>
            </a:r>
            <a:endParaRPr lang="en-US" sz="2800" kern="0" dirty="0">
              <a:solidFill>
                <a:srgbClr val="000000"/>
              </a:solidFill>
              <a:sym typeface="Arial" panose="020B0604020202020204" pitchFamily="34" charset="0"/>
            </a:endParaRPr>
          </a:p>
        </p:txBody>
      </p:sp>
      <p:sp>
        <p:nvSpPr>
          <p:cNvPr id="63" name="TextBox 13"/>
          <p:cNvSpPr txBox="1">
            <a:spLocks noChangeArrowheads="1"/>
          </p:cNvSpPr>
          <p:nvPr>
            <p:custDataLst>
              <p:tags r:id="rId14"/>
            </p:custDataLst>
          </p:nvPr>
        </p:nvSpPr>
        <p:spPr bwMode="auto">
          <a:xfrm>
            <a:off x="1458317" y="1960526"/>
            <a:ext cx="1458148" cy="39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lnSpcReduction="10000"/>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spcBef>
                <a:spcPct val="20000"/>
              </a:spcBef>
              <a:buClrTx/>
              <a:buSzTx/>
              <a:buFontTx/>
            </a:pPr>
            <a:r>
              <a:rPr lang="zh-CN" altLang="en-US" b="1" dirty="0">
                <a:solidFill>
                  <a:srgbClr val="000000"/>
                </a:solidFill>
                <a:latin typeface="Arial" panose="020B0604020202020204" pitchFamily="34" charset="0"/>
                <a:cs typeface="+mn-ea"/>
                <a:sym typeface="Arial" panose="020B0604020202020204" pitchFamily="34" charset="0"/>
              </a:rPr>
              <a:t>目的性原则</a:t>
            </a:r>
            <a:endParaRPr lang="zh-CN" altLang="en-US" sz="1800" b="1" dirty="0">
              <a:solidFill>
                <a:srgbClr val="000000"/>
              </a:solidFill>
              <a:latin typeface="Arial" panose="020B0604020202020204" pitchFamily="34" charset="0"/>
              <a:cs typeface="+mn-ea"/>
              <a:sym typeface="Arial" panose="020B0604020202020204" pitchFamily="34" charset="0"/>
            </a:endParaRPr>
          </a:p>
        </p:txBody>
      </p:sp>
      <p:sp>
        <p:nvSpPr>
          <p:cNvPr id="64" name="TextBox 13"/>
          <p:cNvSpPr txBox="1">
            <a:spLocks noChangeArrowheads="1"/>
          </p:cNvSpPr>
          <p:nvPr>
            <p:custDataLst>
              <p:tags r:id="rId15"/>
            </p:custDataLst>
          </p:nvPr>
        </p:nvSpPr>
        <p:spPr bwMode="auto">
          <a:xfrm>
            <a:off x="1094105" y="2357120"/>
            <a:ext cx="2840990" cy="102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indent="0" fontAlgn="auto">
              <a:lnSpc>
                <a:spcPct val="130000"/>
              </a:lnSpc>
              <a:spcBef>
                <a:spcPts val="0"/>
              </a:spcBef>
            </a:pPr>
            <a:r>
              <a:rPr lang="en-US" altLang="zh-CN" sz="1600" dirty="0">
                <a:solidFill>
                  <a:srgbClr val="000000"/>
                </a:solidFill>
                <a:latin typeface="Arial" panose="020B0604020202020204" pitchFamily="34" charset="0"/>
                <a:ea typeface="+mn-ea"/>
                <a:sym typeface="Arial" panose="020B0604020202020204" pitchFamily="34" charset="0"/>
              </a:rPr>
              <a:t>评价指标的选择应以实现供应链战略目标、提高供应链绩效为最终的目的。</a:t>
            </a:r>
            <a:endParaRPr lang="en-US" altLang="zh-CN" sz="1600" dirty="0">
              <a:solidFill>
                <a:srgbClr val="000000"/>
              </a:solidFill>
              <a:latin typeface="Arial" panose="020B0604020202020204" pitchFamily="34" charset="0"/>
              <a:ea typeface="+mn-ea"/>
              <a:sym typeface="Arial" panose="020B0604020202020204" pitchFamily="34" charset="0"/>
            </a:endParaRPr>
          </a:p>
        </p:txBody>
      </p:sp>
      <p:sp>
        <p:nvSpPr>
          <p:cNvPr id="65" name="TextBox 13"/>
          <p:cNvSpPr txBox="1">
            <a:spLocks noChangeArrowheads="1"/>
          </p:cNvSpPr>
          <p:nvPr>
            <p:custDataLst>
              <p:tags r:id="rId16"/>
            </p:custDataLst>
          </p:nvPr>
        </p:nvSpPr>
        <p:spPr bwMode="auto">
          <a:xfrm>
            <a:off x="1458317" y="4150581"/>
            <a:ext cx="1458148" cy="39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fontScale="90000"/>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spcBef>
                <a:spcPct val="20000"/>
              </a:spcBef>
            </a:pPr>
            <a:r>
              <a:rPr lang="zh-CN" altLang="en-US" sz="1800" b="1" dirty="0">
                <a:solidFill>
                  <a:srgbClr val="000000"/>
                </a:solidFill>
                <a:latin typeface="Arial" panose="020B0604020202020204" pitchFamily="34" charset="0"/>
                <a:cs typeface="+mn-ea"/>
                <a:sym typeface="Arial" panose="020B0604020202020204" pitchFamily="34" charset="0"/>
              </a:rPr>
              <a:t>突出重点原则</a:t>
            </a:r>
            <a:endParaRPr lang="zh-CN" altLang="en-US" sz="1800" b="1" dirty="0">
              <a:solidFill>
                <a:srgbClr val="000000"/>
              </a:solidFill>
              <a:latin typeface="Arial" panose="020B0604020202020204" pitchFamily="34" charset="0"/>
              <a:cs typeface="+mn-ea"/>
              <a:sym typeface="Arial" panose="020B0604020202020204" pitchFamily="34" charset="0"/>
            </a:endParaRPr>
          </a:p>
        </p:txBody>
      </p:sp>
      <p:sp>
        <p:nvSpPr>
          <p:cNvPr id="66" name="TextBox 13"/>
          <p:cNvSpPr txBox="1">
            <a:spLocks noChangeArrowheads="1"/>
          </p:cNvSpPr>
          <p:nvPr>
            <p:custDataLst>
              <p:tags r:id="rId17"/>
            </p:custDataLst>
          </p:nvPr>
        </p:nvSpPr>
        <p:spPr bwMode="auto">
          <a:xfrm>
            <a:off x="858520" y="4557395"/>
            <a:ext cx="319214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zh-CN" altLang="en-US" sz="1600" dirty="0">
                <a:solidFill>
                  <a:srgbClr val="000000"/>
                </a:solidFill>
                <a:latin typeface="Arial" panose="020B0604020202020204" pitchFamily="34" charset="0"/>
                <a:sym typeface="Arial" panose="020B0604020202020204" pitchFamily="34" charset="0"/>
              </a:rPr>
              <a:t>就是</a:t>
            </a:r>
            <a:r>
              <a:rPr lang="en-US" altLang="zh-CN" sz="1600" dirty="0">
                <a:solidFill>
                  <a:srgbClr val="000000"/>
                </a:solidFill>
                <a:latin typeface="Arial" panose="020B0604020202020204" pitchFamily="34" charset="0"/>
                <a:ea typeface="+mn-ea"/>
                <a:sym typeface="Arial" panose="020B0604020202020204" pitchFamily="34" charset="0"/>
              </a:rPr>
              <a:t>对关键绩效指标进行重点</a:t>
            </a:r>
            <a:endParaRPr lang="en-US" altLang="zh-CN" sz="1600" dirty="0">
              <a:solidFill>
                <a:srgbClr val="000000"/>
              </a:solidFill>
              <a:latin typeface="Arial" panose="020B0604020202020204" pitchFamily="34" charset="0"/>
              <a:ea typeface="+mn-ea"/>
              <a:sym typeface="Arial" panose="020B0604020202020204" pitchFamily="34" charset="0"/>
            </a:endParaRPr>
          </a:p>
        </p:txBody>
      </p:sp>
      <p:sp>
        <p:nvSpPr>
          <p:cNvPr id="67" name="TextBox 13"/>
          <p:cNvSpPr txBox="1">
            <a:spLocks noChangeArrowheads="1"/>
          </p:cNvSpPr>
          <p:nvPr>
            <p:custDataLst>
              <p:tags r:id="rId18"/>
            </p:custDataLst>
          </p:nvPr>
        </p:nvSpPr>
        <p:spPr bwMode="auto">
          <a:xfrm>
            <a:off x="5175726" y="1960526"/>
            <a:ext cx="1461193" cy="39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lnSpcReduction="10000"/>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spcBef>
                <a:spcPct val="20000"/>
              </a:spcBef>
            </a:pPr>
            <a:r>
              <a:rPr lang="zh-CN" altLang="en-US" sz="1800" b="1" dirty="0">
                <a:solidFill>
                  <a:srgbClr val="000000"/>
                </a:solidFill>
                <a:latin typeface="Arial" panose="020B0604020202020204" pitchFamily="34" charset="0"/>
                <a:cs typeface="+mn-ea"/>
                <a:sym typeface="Arial" panose="020B0604020202020204" pitchFamily="34" charset="0"/>
              </a:rPr>
              <a:t>整体性原则</a:t>
            </a:r>
            <a:endParaRPr lang="zh-CN" altLang="en-US" sz="1800" b="1" dirty="0">
              <a:solidFill>
                <a:srgbClr val="000000"/>
              </a:solidFill>
              <a:latin typeface="Arial" panose="020B0604020202020204" pitchFamily="34" charset="0"/>
              <a:cs typeface="+mn-ea"/>
              <a:sym typeface="Arial" panose="020B0604020202020204" pitchFamily="34" charset="0"/>
            </a:endParaRPr>
          </a:p>
        </p:txBody>
      </p:sp>
      <p:sp>
        <p:nvSpPr>
          <p:cNvPr id="68" name="TextBox 13"/>
          <p:cNvSpPr txBox="1">
            <a:spLocks noChangeArrowheads="1"/>
          </p:cNvSpPr>
          <p:nvPr>
            <p:custDataLst>
              <p:tags r:id="rId19"/>
            </p:custDataLst>
          </p:nvPr>
        </p:nvSpPr>
        <p:spPr bwMode="auto">
          <a:xfrm>
            <a:off x="4671060" y="2357120"/>
            <a:ext cx="2970530" cy="102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fontScale="90000" lnSpcReduction="10000"/>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indent="0" fontAlgn="auto">
              <a:lnSpc>
                <a:spcPct val="130000"/>
              </a:lnSpc>
              <a:spcBef>
                <a:spcPts val="0"/>
              </a:spcBef>
            </a:pPr>
            <a:r>
              <a:rPr sz="1800" dirty="0">
                <a:solidFill>
                  <a:srgbClr val="000000"/>
                </a:solidFill>
                <a:latin typeface="Arial" panose="020B0604020202020204" pitchFamily="34" charset="0"/>
                <a:sym typeface="Arial" panose="020B0604020202020204" pitchFamily="34" charset="0"/>
              </a:rPr>
              <a:t>评价指标要能反映整个供应链的运营情况</a:t>
            </a:r>
            <a:r>
              <a:rPr lang="zh-CN" sz="1800" dirty="0">
                <a:solidFill>
                  <a:srgbClr val="000000"/>
                </a:solidFill>
                <a:latin typeface="Arial" panose="020B0604020202020204" pitchFamily="34" charset="0"/>
                <a:sym typeface="Arial" panose="020B0604020202020204" pitchFamily="34" charset="0"/>
              </a:rPr>
              <a:t>，</a:t>
            </a:r>
            <a:r>
              <a:rPr sz="1800" dirty="0">
                <a:solidFill>
                  <a:srgbClr val="000000"/>
                </a:solidFill>
                <a:latin typeface="Arial" panose="020B0604020202020204" pitchFamily="34" charset="0"/>
                <a:sym typeface="Arial" panose="020B0604020202020204" pitchFamily="34" charset="0"/>
              </a:rPr>
              <a:t>而不是仅仅反映单个节点企业的运营情况。</a:t>
            </a:r>
            <a:endParaRPr sz="1800" dirty="0">
              <a:solidFill>
                <a:srgbClr val="000000"/>
              </a:solidFill>
              <a:latin typeface="Arial" panose="020B0604020202020204" pitchFamily="34" charset="0"/>
              <a:sym typeface="Arial" panose="020B0604020202020204" pitchFamily="34" charset="0"/>
            </a:endParaRPr>
          </a:p>
        </p:txBody>
      </p:sp>
      <p:sp>
        <p:nvSpPr>
          <p:cNvPr id="69" name="TextBox 13"/>
          <p:cNvSpPr txBox="1">
            <a:spLocks noChangeArrowheads="1"/>
          </p:cNvSpPr>
          <p:nvPr>
            <p:custDataLst>
              <p:tags r:id="rId20"/>
            </p:custDataLst>
          </p:nvPr>
        </p:nvSpPr>
        <p:spPr bwMode="auto">
          <a:xfrm>
            <a:off x="5175726" y="4150581"/>
            <a:ext cx="1461193" cy="39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fontScale="90000"/>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spcBef>
                <a:spcPct val="20000"/>
              </a:spcBef>
            </a:pPr>
            <a:r>
              <a:rPr lang="zh-CN" altLang="en-US" sz="1800" b="1" dirty="0">
                <a:solidFill>
                  <a:srgbClr val="000000"/>
                </a:solidFill>
                <a:latin typeface="Arial" panose="020B0604020202020204" pitchFamily="34" charset="0"/>
                <a:cs typeface="+mn-ea"/>
                <a:sym typeface="Arial" panose="020B0604020202020204" pitchFamily="34" charset="0"/>
              </a:rPr>
              <a:t>可操作性原则</a:t>
            </a:r>
            <a:endParaRPr lang="zh-CN" altLang="en-US" sz="1800" b="1" dirty="0">
              <a:solidFill>
                <a:srgbClr val="000000"/>
              </a:solidFill>
              <a:latin typeface="Arial" panose="020B0604020202020204" pitchFamily="34" charset="0"/>
              <a:cs typeface="+mn-ea"/>
              <a:sym typeface="Arial" panose="020B0604020202020204" pitchFamily="34" charset="0"/>
            </a:endParaRPr>
          </a:p>
        </p:txBody>
      </p:sp>
      <p:sp>
        <p:nvSpPr>
          <p:cNvPr id="70" name="TextBox 13"/>
          <p:cNvSpPr txBox="1">
            <a:spLocks noChangeArrowheads="1"/>
          </p:cNvSpPr>
          <p:nvPr>
            <p:custDataLst>
              <p:tags r:id="rId21"/>
            </p:custDataLst>
          </p:nvPr>
        </p:nvSpPr>
        <p:spPr bwMode="auto">
          <a:xfrm>
            <a:off x="5175727" y="4557508"/>
            <a:ext cx="2465980" cy="99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en-US" altLang="zh-CN" sz="1800" dirty="0">
                <a:solidFill>
                  <a:srgbClr val="000000"/>
                </a:solidFill>
                <a:latin typeface="Arial" panose="020B0604020202020204" pitchFamily="34" charset="0"/>
                <a:ea typeface="+mn-ea"/>
                <a:sym typeface="Arial" panose="020B0604020202020204" pitchFamily="34" charset="0"/>
              </a:rPr>
              <a:t>确定指标和指标体系要切实可行，易于操作。</a:t>
            </a:r>
            <a:endParaRPr lang="en-US" altLang="zh-CN" sz="1800" dirty="0">
              <a:solidFill>
                <a:srgbClr val="000000"/>
              </a:solidFill>
              <a:latin typeface="Arial" panose="020B0604020202020204" pitchFamily="34" charset="0"/>
              <a:ea typeface="+mn-ea"/>
              <a:sym typeface="Arial" panose="020B0604020202020204" pitchFamily="34" charset="0"/>
            </a:endParaRPr>
          </a:p>
        </p:txBody>
      </p:sp>
      <p:sp>
        <p:nvSpPr>
          <p:cNvPr id="71" name="TextBox 13"/>
          <p:cNvSpPr txBox="1">
            <a:spLocks noChangeArrowheads="1"/>
          </p:cNvSpPr>
          <p:nvPr>
            <p:custDataLst>
              <p:tags r:id="rId22"/>
            </p:custDataLst>
          </p:nvPr>
        </p:nvSpPr>
        <p:spPr bwMode="auto">
          <a:xfrm>
            <a:off x="8882290" y="1960526"/>
            <a:ext cx="1458148" cy="39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lnSpcReduction="10000"/>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spcBef>
                <a:spcPct val="20000"/>
              </a:spcBef>
            </a:pPr>
            <a:r>
              <a:rPr lang="zh-CN" altLang="en-US" sz="1800" b="1" dirty="0">
                <a:solidFill>
                  <a:srgbClr val="000000"/>
                </a:solidFill>
                <a:latin typeface="Arial" panose="020B0604020202020204" pitchFamily="34" charset="0"/>
                <a:cs typeface="+mn-ea"/>
                <a:sym typeface="Arial" panose="020B0604020202020204" pitchFamily="34" charset="0"/>
              </a:rPr>
              <a:t>层次性原则</a:t>
            </a:r>
            <a:endParaRPr lang="zh-CN" altLang="en-US" sz="1800" b="1" dirty="0">
              <a:solidFill>
                <a:srgbClr val="000000"/>
              </a:solidFill>
              <a:latin typeface="Arial" panose="020B0604020202020204" pitchFamily="34" charset="0"/>
              <a:cs typeface="+mn-ea"/>
              <a:sym typeface="Arial" panose="020B0604020202020204" pitchFamily="34" charset="0"/>
            </a:endParaRPr>
          </a:p>
        </p:txBody>
      </p:sp>
      <p:sp>
        <p:nvSpPr>
          <p:cNvPr id="72" name="TextBox 13"/>
          <p:cNvSpPr txBox="1">
            <a:spLocks noChangeArrowheads="1"/>
          </p:cNvSpPr>
          <p:nvPr>
            <p:custDataLst>
              <p:tags r:id="rId23"/>
            </p:custDataLst>
          </p:nvPr>
        </p:nvSpPr>
        <p:spPr bwMode="auto">
          <a:xfrm>
            <a:off x="8447405" y="2357120"/>
            <a:ext cx="2944495" cy="102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l" eaLnBrk="1" hangingPunct="1">
              <a:lnSpc>
                <a:spcPct val="130000"/>
              </a:lnSpc>
              <a:spcBef>
                <a:spcPts val="0"/>
              </a:spcBef>
              <a:buClrTx/>
              <a:buSzTx/>
              <a:buFontTx/>
            </a:pPr>
            <a:r>
              <a:rPr sz="1600" dirty="0">
                <a:solidFill>
                  <a:srgbClr val="000000"/>
                </a:solidFill>
                <a:latin typeface="Arial" panose="020B0604020202020204" pitchFamily="34" charset="0"/>
                <a:sym typeface="Arial" panose="020B0604020202020204" pitchFamily="34" charset="0"/>
              </a:rPr>
              <a:t>根据整个供应链的各个层次和各个环节的组成情况，选择和确定不同层次的评价指标</a:t>
            </a:r>
            <a:r>
              <a:rPr lang="zh-CN" sz="1600" dirty="0">
                <a:solidFill>
                  <a:srgbClr val="000000"/>
                </a:solidFill>
                <a:latin typeface="Arial" panose="020B0604020202020204" pitchFamily="34" charset="0"/>
                <a:sym typeface="Arial" panose="020B0604020202020204" pitchFamily="34" charset="0"/>
              </a:rPr>
              <a:t>。</a:t>
            </a:r>
            <a:endParaRPr lang="zh-CN" sz="1600" dirty="0">
              <a:solidFill>
                <a:srgbClr val="000000"/>
              </a:solidFill>
              <a:latin typeface="Arial" panose="020B0604020202020204" pitchFamily="34" charset="0"/>
              <a:sym typeface="Arial" panose="020B0604020202020204" pitchFamily="34" charset="0"/>
            </a:endParaRPr>
          </a:p>
        </p:txBody>
      </p:sp>
      <p:sp>
        <p:nvSpPr>
          <p:cNvPr id="73" name="TextBox 13"/>
          <p:cNvSpPr txBox="1">
            <a:spLocks noChangeArrowheads="1"/>
          </p:cNvSpPr>
          <p:nvPr>
            <p:custDataLst>
              <p:tags r:id="rId24"/>
            </p:custDataLst>
          </p:nvPr>
        </p:nvSpPr>
        <p:spPr bwMode="auto">
          <a:xfrm>
            <a:off x="8882290" y="4150581"/>
            <a:ext cx="1458148" cy="39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lnSpcReduction="10000"/>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algn="ctr" eaLnBrk="1" hangingPunct="1">
              <a:spcBef>
                <a:spcPct val="20000"/>
              </a:spcBef>
            </a:pPr>
            <a:r>
              <a:rPr lang="zh-CN" altLang="en-US" sz="1800" b="1" dirty="0">
                <a:solidFill>
                  <a:srgbClr val="000000"/>
                </a:solidFill>
                <a:latin typeface="Arial" panose="020B0604020202020204" pitchFamily="34" charset="0"/>
                <a:cs typeface="+mn-ea"/>
                <a:sym typeface="Arial" panose="020B0604020202020204" pitchFamily="34" charset="0"/>
              </a:rPr>
              <a:t>规范性原则</a:t>
            </a:r>
            <a:endParaRPr lang="zh-CN" altLang="en-US" sz="1800" b="1" dirty="0">
              <a:solidFill>
                <a:srgbClr val="000000"/>
              </a:solidFill>
              <a:latin typeface="Arial" panose="020B0604020202020204" pitchFamily="34" charset="0"/>
              <a:cs typeface="+mn-ea"/>
              <a:sym typeface="Arial" panose="020B0604020202020204" pitchFamily="34" charset="0"/>
            </a:endParaRPr>
          </a:p>
        </p:txBody>
      </p:sp>
      <p:sp>
        <p:nvSpPr>
          <p:cNvPr id="74" name="TextBox 13"/>
          <p:cNvSpPr txBox="1">
            <a:spLocks noChangeArrowheads="1"/>
          </p:cNvSpPr>
          <p:nvPr>
            <p:custDataLst>
              <p:tags r:id="rId25"/>
            </p:custDataLst>
          </p:nvPr>
        </p:nvSpPr>
        <p:spPr bwMode="auto">
          <a:xfrm>
            <a:off x="8880772" y="4557508"/>
            <a:ext cx="2467880" cy="99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800" tIns="46800" rIns="46800" bIns="46800">
            <a:normAutofit/>
          </a:bodyPr>
          <a:lstStyle>
            <a:lvl1pPr defTabSz="1216025">
              <a:defRPr>
                <a:solidFill>
                  <a:srgbClr val="FFFFFF"/>
                </a:solidFill>
                <a:latin typeface="Calibri" panose="020F0502020204030204" charset="0"/>
                <a:ea typeface="宋体" panose="02010600030101010101" pitchFamily="2" charset="-122"/>
              </a:defRPr>
            </a:lvl1pPr>
            <a:lvl2pPr marL="742950" indent="-285750" defTabSz="1216025">
              <a:defRPr>
                <a:solidFill>
                  <a:srgbClr val="FFFFFF"/>
                </a:solidFill>
                <a:latin typeface="Calibri" panose="020F0502020204030204" charset="0"/>
                <a:ea typeface="宋体" panose="02010600030101010101" pitchFamily="2" charset="-122"/>
              </a:defRPr>
            </a:lvl2pPr>
            <a:lvl3pPr marL="1143000" indent="-228600" defTabSz="1216025">
              <a:defRPr>
                <a:solidFill>
                  <a:srgbClr val="FFFFFF"/>
                </a:solidFill>
                <a:latin typeface="Calibri" panose="020F0502020204030204" charset="0"/>
                <a:ea typeface="宋体" panose="02010600030101010101" pitchFamily="2" charset="-122"/>
              </a:defRPr>
            </a:lvl3pPr>
            <a:lvl4pPr marL="1600200" indent="-228600" defTabSz="1216025">
              <a:defRPr>
                <a:solidFill>
                  <a:srgbClr val="FFFFFF"/>
                </a:solidFill>
                <a:latin typeface="Calibri" panose="020F0502020204030204" charset="0"/>
                <a:ea typeface="宋体" panose="02010600030101010101" pitchFamily="2" charset="-122"/>
              </a:defRPr>
            </a:lvl4pPr>
            <a:lvl5pPr marL="2057400" indent="-228600" defTabSz="1216025">
              <a:defRPr>
                <a:solidFill>
                  <a:srgbClr val="FFFFFF"/>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a:solidFill>
                  <a:srgbClr val="FFFFFF"/>
                </a:solidFill>
                <a:latin typeface="Calibri" panose="020F0502020204030204" charset="0"/>
                <a:ea typeface="宋体" panose="02010600030101010101" pitchFamily="2" charset="-122"/>
              </a:defRPr>
            </a:lvl9pPr>
          </a:lstStyle>
          <a:p>
            <a:pPr eaLnBrk="1" hangingPunct="1">
              <a:spcBef>
                <a:spcPct val="20000"/>
              </a:spcBef>
            </a:pPr>
            <a:r>
              <a:rPr lang="fr-FR" altLang="zh-CN" sz="1800">
                <a:solidFill>
                  <a:srgbClr val="000000"/>
                </a:solidFill>
                <a:latin typeface="Arial" panose="020B0604020202020204" pitchFamily="34" charset="0"/>
                <a:ea typeface="+mn-ea"/>
                <a:sym typeface="Arial" panose="020B0604020202020204" pitchFamily="34" charset="0"/>
              </a:rPr>
              <a:t>绩效评价指标应设计规范、标准统一，便于进行绩效衡量。</a:t>
            </a:r>
            <a:endParaRPr lang="en-US" altLang="zh-CN" sz="1800" dirty="0">
              <a:solidFill>
                <a:srgbClr val="000000"/>
              </a:solidFill>
              <a:latin typeface="Arial" panose="020B0604020202020204" pitchFamily="34" charset="0"/>
              <a:ea typeface="+mn-ea"/>
              <a:sym typeface="Arial" panose="020B0604020202020204" pitchFamily="34" charset="0"/>
            </a:endParaRPr>
          </a:p>
        </p:txBody>
      </p:sp>
    </p:spTree>
    <p:custDataLst>
      <p:tags r:id="rId26"/>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60826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链绩效评价指标体系</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458470" y="804545"/>
            <a:ext cx="3450590" cy="521970"/>
          </a:xfrm>
          <a:prstGeom prst="rect">
            <a:avLst/>
          </a:prstGeom>
          <a:noFill/>
          <a:ln>
            <a:noFill/>
          </a:ln>
        </p:spPr>
        <p:txBody>
          <a:bodyPr wrap="square" rtlCol="0" anchor="t">
            <a:spAutoFit/>
          </a:bodyPr>
          <a:p>
            <a:pPr algn="ctr"/>
            <a:r>
              <a:rPr lang="zh-CN" altLang="zh-CN" sz="2800" b="1" dirty="0" smtClean="0">
                <a:solidFill>
                  <a:schemeClr val="accent1">
                    <a:lumMod val="50000"/>
                  </a:schemeClr>
                </a:solidFill>
                <a:effectLst>
                  <a:outerShdw blurRad="38100" dist="25400" dir="5400000" algn="ctr" rotWithShape="0">
                    <a:srgbClr val="6E747A">
                      <a:alpha val="43000"/>
                    </a:srgbClr>
                  </a:outerShdw>
                </a:effectLst>
                <a:sym typeface="+mn-ea"/>
              </a:rPr>
              <a:t>二、指标选用</a:t>
            </a:r>
            <a:endParaRPr lang="zh-CN" altLang="zh-CN"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36" name="Shape 84"/>
          <p:cNvSpPr/>
          <p:nvPr>
            <p:custDataLst>
              <p:tags r:id="rId2"/>
            </p:custDataLst>
          </p:nvPr>
        </p:nvSpPr>
        <p:spPr>
          <a:xfrm flipH="1">
            <a:off x="6453026" y="3602320"/>
            <a:ext cx="4239543" cy="1626486"/>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37" name="Shape 85"/>
          <p:cNvSpPr/>
          <p:nvPr>
            <p:custDataLst>
              <p:tags r:id="rId3"/>
            </p:custDataLst>
          </p:nvPr>
        </p:nvSpPr>
        <p:spPr>
          <a:xfrm flipH="1">
            <a:off x="10480298" y="3589216"/>
            <a:ext cx="988471" cy="1656627"/>
          </a:xfrm>
          <a:prstGeom prst="rect">
            <a:avLst/>
          </a:prstGeom>
          <a:solidFill>
            <a:schemeClr val="accent1"/>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 name="Shape 78"/>
          <p:cNvSpPr/>
          <p:nvPr>
            <p:custDataLst>
              <p:tags r:id="rId4"/>
            </p:custDataLst>
          </p:nvPr>
        </p:nvSpPr>
        <p:spPr>
          <a:xfrm>
            <a:off x="1823157" y="3604194"/>
            <a:ext cx="4204525" cy="1626486"/>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1" name="Shape 84"/>
          <p:cNvSpPr/>
          <p:nvPr>
            <p:custDataLst>
              <p:tags r:id="rId5"/>
            </p:custDataLst>
          </p:nvPr>
        </p:nvSpPr>
        <p:spPr>
          <a:xfrm flipH="1">
            <a:off x="6453026" y="1665815"/>
            <a:ext cx="4239543" cy="1626486"/>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62" name="Shape 85"/>
          <p:cNvSpPr/>
          <p:nvPr>
            <p:custDataLst>
              <p:tags r:id="rId6"/>
            </p:custDataLst>
          </p:nvPr>
        </p:nvSpPr>
        <p:spPr>
          <a:xfrm flipH="1">
            <a:off x="10480298" y="1652713"/>
            <a:ext cx="988471" cy="1656627"/>
          </a:xfrm>
          <a:prstGeom prst="rect">
            <a:avLst/>
          </a:prstGeom>
          <a:solidFill>
            <a:schemeClr val="accent1"/>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 name="Shape 75"/>
          <p:cNvSpPr/>
          <p:nvPr>
            <p:custDataLst>
              <p:tags r:id="rId7"/>
            </p:custDataLst>
          </p:nvPr>
        </p:nvSpPr>
        <p:spPr>
          <a:xfrm>
            <a:off x="1601960" y="1671432"/>
            <a:ext cx="4425725" cy="1626486"/>
          </a:xfrm>
          <a:prstGeom prst="rect">
            <a:avLst/>
          </a:prstGeom>
          <a:noFill/>
          <a:ln w="25400" cap="flat">
            <a:solidFill>
              <a:schemeClr val="bg1">
                <a:lumMod val="85000"/>
              </a:schemeClr>
            </a:solidFill>
            <a:prstDash val="solid"/>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lang="en-US"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Shape 76"/>
          <p:cNvSpPr/>
          <p:nvPr>
            <p:custDataLst>
              <p:tags r:id="rId8"/>
            </p:custDataLst>
          </p:nvPr>
        </p:nvSpPr>
        <p:spPr>
          <a:xfrm>
            <a:off x="1028415" y="1657391"/>
            <a:ext cx="988471" cy="1656627"/>
          </a:xfrm>
          <a:prstGeom prst="rect">
            <a:avLst/>
          </a:prstGeom>
          <a:solidFill>
            <a:schemeClr val="accent6"/>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2" name="Shape 79"/>
          <p:cNvSpPr/>
          <p:nvPr>
            <p:custDataLst>
              <p:tags r:id="rId9"/>
            </p:custDataLst>
          </p:nvPr>
        </p:nvSpPr>
        <p:spPr>
          <a:xfrm>
            <a:off x="1028415" y="3589216"/>
            <a:ext cx="988471" cy="1658311"/>
          </a:xfrm>
          <a:prstGeom prst="rect">
            <a:avLst/>
          </a:prstGeom>
          <a:solidFill>
            <a:schemeClr val="accent1"/>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6" name="Shape 90"/>
          <p:cNvSpPr/>
          <p:nvPr>
            <p:custDataLst>
              <p:tags r:id="rId10"/>
            </p:custDataLst>
          </p:nvPr>
        </p:nvSpPr>
        <p:spPr>
          <a:xfrm>
            <a:off x="6244377" y="3102400"/>
            <a:ext cx="348717" cy="3487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7" name="Shape 93"/>
          <p:cNvSpPr/>
          <p:nvPr>
            <p:custDataLst>
              <p:tags r:id="rId11"/>
            </p:custDataLst>
          </p:nvPr>
        </p:nvSpPr>
        <p:spPr>
          <a:xfrm>
            <a:off x="5894800" y="3451114"/>
            <a:ext cx="348717" cy="3487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8" name="Shape 96"/>
          <p:cNvSpPr/>
          <p:nvPr>
            <p:custDataLst>
              <p:tags r:id="rId12"/>
            </p:custDataLst>
          </p:nvPr>
        </p:nvSpPr>
        <p:spPr>
          <a:xfrm>
            <a:off x="6244377" y="3451114"/>
            <a:ext cx="348717" cy="3487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5" name="Shape 87"/>
          <p:cNvSpPr/>
          <p:nvPr>
            <p:custDataLst>
              <p:tags r:id="rId13"/>
            </p:custDataLst>
          </p:nvPr>
        </p:nvSpPr>
        <p:spPr>
          <a:xfrm>
            <a:off x="5894800" y="3102400"/>
            <a:ext cx="348717" cy="3487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60000"/>
              <a:lumOff val="40000"/>
            </a:schemeClr>
          </a:solidFill>
          <a:ln w="12700" cap="flat">
            <a:noFill/>
            <a:miter lim="400000"/>
          </a:ln>
          <a:effectLst/>
        </p:spPr>
        <p:txBody>
          <a:bodyPr wrap="square" lIns="50800" tIns="50800" rIns="50800" bIns="50800" numCol="1" anchor="ctr">
            <a:noAutofit/>
          </a:bodyPr>
          <a:lstStyle/>
          <a:p>
            <a:pPr>
              <a:lnSpc>
                <a:spcPct val="120000"/>
              </a:lnSpc>
              <a:defRPr sz="3200">
                <a:solidFill>
                  <a:srgbClr val="FFFFFF"/>
                </a:solidFill>
                <a:latin typeface="+mn-lt"/>
                <a:ea typeface="+mn-ea"/>
                <a:cs typeface="+mn-cs"/>
                <a:sym typeface="Helvetica Light"/>
              </a:defRPr>
            </a:pPr>
            <a:endParaRPr sz="320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4" name="任意多边形 34"/>
          <p:cNvSpPr/>
          <p:nvPr>
            <p:custDataLst>
              <p:tags r:id="rId14"/>
            </p:custDataLst>
          </p:nvPr>
        </p:nvSpPr>
        <p:spPr bwMode="auto">
          <a:xfrm>
            <a:off x="1348888" y="2336781"/>
            <a:ext cx="347523" cy="334728"/>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5" name="任意多边形 84"/>
          <p:cNvSpPr/>
          <p:nvPr>
            <p:custDataLst>
              <p:tags r:id="rId15"/>
            </p:custDataLst>
          </p:nvPr>
        </p:nvSpPr>
        <p:spPr bwMode="auto">
          <a:xfrm>
            <a:off x="1348888" y="4254938"/>
            <a:ext cx="346366" cy="382423"/>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6 h 577432"/>
              <a:gd name="connsiteX11" fmla="*/ 443675 w 522989"/>
              <a:gd name="connsiteY11" fmla="*/ 378512 h 577432"/>
              <a:gd name="connsiteX12" fmla="*/ 439984 w 522989"/>
              <a:gd name="connsiteY12" fmla="*/ 363772 h 577432"/>
              <a:gd name="connsiteX13" fmla="*/ 446328 w 522989"/>
              <a:gd name="connsiteY13" fmla="*/ 358474 h 577432"/>
              <a:gd name="connsiteX14" fmla="*/ 76344 w 522989"/>
              <a:gd name="connsiteY14" fmla="*/ 358474 h 577432"/>
              <a:gd name="connsiteX15" fmla="*/ 83038 w 522989"/>
              <a:gd name="connsiteY15" fmla="*/ 363772 h 577432"/>
              <a:gd name="connsiteX16" fmla="*/ 79344 w 522989"/>
              <a:gd name="connsiteY16" fmla="*/ 378512 h 577432"/>
              <a:gd name="connsiteX17" fmla="*/ 49796 w 522989"/>
              <a:gd name="connsiteY17" fmla="*/ 395096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5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5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2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2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7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7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3"/>
                  <a:pt x="454749" y="360086"/>
                </a:cubicBezTo>
                <a:lnTo>
                  <a:pt x="483355" y="376670"/>
                </a:lnTo>
                <a:cubicBezTo>
                  <a:pt x="488891" y="379434"/>
                  <a:pt x="490737" y="385883"/>
                  <a:pt x="487969" y="391410"/>
                </a:cubicBezTo>
                <a:cubicBezTo>
                  <a:pt x="486123" y="395096"/>
                  <a:pt x="481509" y="396938"/>
                  <a:pt x="477818" y="396938"/>
                </a:cubicBezTo>
                <a:cubicBezTo>
                  <a:pt x="475973" y="396938"/>
                  <a:pt x="474127" y="396938"/>
                  <a:pt x="472281" y="395096"/>
                </a:cubicBezTo>
                <a:lnTo>
                  <a:pt x="443675" y="378512"/>
                </a:lnTo>
                <a:cubicBezTo>
                  <a:pt x="438139" y="375748"/>
                  <a:pt x="436293" y="369299"/>
                  <a:pt x="439984" y="363772"/>
                </a:cubicBezTo>
                <a:cubicBezTo>
                  <a:pt x="441368" y="361007"/>
                  <a:pt x="443675" y="359165"/>
                  <a:pt x="446328" y="358474"/>
                </a:cubicBezTo>
                <a:close/>
                <a:moveTo>
                  <a:pt x="76344" y="358474"/>
                </a:moveTo>
                <a:cubicBezTo>
                  <a:pt x="79114" y="359165"/>
                  <a:pt x="81653" y="361007"/>
                  <a:pt x="83038" y="363772"/>
                </a:cubicBezTo>
                <a:cubicBezTo>
                  <a:pt x="85808" y="369299"/>
                  <a:pt x="83961" y="375748"/>
                  <a:pt x="79344" y="378512"/>
                </a:cubicBezTo>
                <a:lnTo>
                  <a:pt x="49796" y="395096"/>
                </a:lnTo>
                <a:cubicBezTo>
                  <a:pt x="47949" y="396938"/>
                  <a:pt x="46103" y="396938"/>
                  <a:pt x="44256" y="396938"/>
                </a:cubicBezTo>
                <a:cubicBezTo>
                  <a:pt x="40562" y="396938"/>
                  <a:pt x="36869" y="395096"/>
                  <a:pt x="35022" y="391410"/>
                </a:cubicBezTo>
                <a:cubicBezTo>
                  <a:pt x="32252" y="385883"/>
                  <a:pt x="34099" y="379434"/>
                  <a:pt x="38716" y="376670"/>
                </a:cubicBezTo>
                <a:lnTo>
                  <a:pt x="68264" y="360086"/>
                </a:lnTo>
                <a:cubicBezTo>
                  <a:pt x="70573" y="358243"/>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5"/>
                </a:cubicBezTo>
                <a:lnTo>
                  <a:pt x="276704" y="327828"/>
                </a:lnTo>
                <a:cubicBezTo>
                  <a:pt x="274862" y="337956"/>
                  <a:pt x="270258" y="340718"/>
                  <a:pt x="261050" y="340718"/>
                </a:cubicBezTo>
                <a:cubicBezTo>
                  <a:pt x="252763" y="340718"/>
                  <a:pt x="248158" y="337956"/>
                  <a:pt x="246317" y="327828"/>
                </a:cubicBezTo>
                <a:lnTo>
                  <a:pt x="236188" y="248645"/>
                </a:lnTo>
                <a:cubicBezTo>
                  <a:pt x="235267" y="243121"/>
                  <a:pt x="234346" y="237597"/>
                  <a:pt x="234346" y="232993"/>
                </a:cubicBezTo>
                <a:lnTo>
                  <a:pt x="234346" y="193402"/>
                </a:lnTo>
                <a:cubicBezTo>
                  <a:pt x="234346" y="176829"/>
                  <a:pt x="244475" y="167622"/>
                  <a:pt x="261050" y="167622"/>
                </a:cubicBezTo>
                <a:close/>
                <a:moveTo>
                  <a:pt x="261034" y="133592"/>
                </a:moveTo>
                <a:cubicBezTo>
                  <a:pt x="189099" y="133592"/>
                  <a:pt x="130076" y="189763"/>
                  <a:pt x="130076" y="258825"/>
                </a:cubicBezTo>
                <a:cubicBezTo>
                  <a:pt x="130076" y="305787"/>
                  <a:pt x="148521" y="332491"/>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1"/>
                  <a:pt x="392914" y="305787"/>
                  <a:pt x="392914" y="258825"/>
                </a:cubicBezTo>
                <a:cubicBezTo>
                  <a:pt x="392914" y="189763"/>
                  <a:pt x="333891" y="133592"/>
                  <a:pt x="261034" y="133592"/>
                </a:cubicBezTo>
                <a:close/>
                <a:moveTo>
                  <a:pt x="472281" y="126151"/>
                </a:moveTo>
                <a:cubicBezTo>
                  <a:pt x="477818" y="123387"/>
                  <a:pt x="484278" y="125229"/>
                  <a:pt x="487969" y="130757"/>
                </a:cubicBezTo>
                <a:cubicBezTo>
                  <a:pt x="490737" y="135364"/>
                  <a:pt x="488891" y="142734"/>
                  <a:pt x="483355" y="145498"/>
                </a:cubicBezTo>
                <a:lnTo>
                  <a:pt x="454749" y="162081"/>
                </a:lnTo>
                <a:cubicBezTo>
                  <a:pt x="452903" y="163002"/>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2"/>
                  <a:pt x="68264" y="162081"/>
                </a:cubicBezTo>
                <a:lnTo>
                  <a:pt x="38716" y="145498"/>
                </a:lnTo>
                <a:cubicBezTo>
                  <a:pt x="34099" y="142734"/>
                  <a:pt x="32252" y="135364"/>
                  <a:pt x="35022" y="130757"/>
                </a:cubicBezTo>
                <a:cubicBezTo>
                  <a:pt x="37792" y="125229"/>
                  <a:pt x="45179" y="123387"/>
                  <a:pt x="49796" y="126151"/>
                </a:cubicBezTo>
                <a:close/>
                <a:moveTo>
                  <a:pt x="261034" y="88472"/>
                </a:moveTo>
                <a:cubicBezTo>
                  <a:pt x="357869" y="88472"/>
                  <a:pt x="437181" y="164901"/>
                  <a:pt x="437181" y="258825"/>
                </a:cubicBezTo>
                <a:cubicBezTo>
                  <a:pt x="437181" y="319600"/>
                  <a:pt x="412281" y="355512"/>
                  <a:pt x="394758" y="382217"/>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7"/>
                  <a:pt x="305301" y="559016"/>
                </a:cubicBezTo>
                <a:cubicBezTo>
                  <a:pt x="301612" y="564541"/>
                  <a:pt x="297001" y="569145"/>
                  <a:pt x="290545" y="573749"/>
                </a:cubicBezTo>
                <a:cubicBezTo>
                  <a:pt x="286856" y="575591"/>
                  <a:pt x="283168" y="577432"/>
                  <a:pt x="278556" y="577432"/>
                </a:cubicBezTo>
                <a:lnTo>
                  <a:pt x="244434" y="577432"/>
                </a:lnTo>
                <a:cubicBezTo>
                  <a:pt x="239822" y="577432"/>
                  <a:pt x="235211" y="575591"/>
                  <a:pt x="231522" y="573749"/>
                </a:cubicBezTo>
                <a:cubicBezTo>
                  <a:pt x="225989" y="569145"/>
                  <a:pt x="221378" y="564541"/>
                  <a:pt x="217689" y="559016"/>
                </a:cubicBezTo>
                <a:cubicBezTo>
                  <a:pt x="186333" y="548887"/>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7"/>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1"/>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1"/>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8"/>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8"/>
                  <a:pt x="255540" y="0"/>
                  <a:pt x="261051"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6" name="任意多边形 82"/>
          <p:cNvSpPr/>
          <p:nvPr>
            <p:custDataLst>
              <p:tags r:id="rId16"/>
            </p:custDataLst>
          </p:nvPr>
        </p:nvSpPr>
        <p:spPr bwMode="auto">
          <a:xfrm>
            <a:off x="10806856" y="2310913"/>
            <a:ext cx="335352" cy="347524"/>
          </a:xfrm>
          <a:custGeom>
            <a:avLst/>
            <a:gdLst>
              <a:gd name="connsiteX0" fmla="*/ 447790 w 584385"/>
              <a:gd name="connsiteY0" fmla="*/ 469190 h 605593"/>
              <a:gd name="connsiteX1" fmla="*/ 477338 w 584385"/>
              <a:gd name="connsiteY1" fmla="*/ 498570 h 605593"/>
              <a:gd name="connsiteX2" fmla="*/ 466490 w 584385"/>
              <a:gd name="connsiteY2" fmla="*/ 538773 h 605593"/>
              <a:gd name="connsiteX3" fmla="*/ 426300 w 584385"/>
              <a:gd name="connsiteY3" fmla="*/ 549494 h 605593"/>
              <a:gd name="connsiteX4" fmla="*/ 396752 w 584385"/>
              <a:gd name="connsiteY4" fmla="*/ 520114 h 605593"/>
              <a:gd name="connsiteX5" fmla="*/ 407600 w 584385"/>
              <a:gd name="connsiteY5" fmla="*/ 479911 h 605593"/>
              <a:gd name="connsiteX6" fmla="*/ 448054 w 584385"/>
              <a:gd name="connsiteY6" fmla="*/ 453715 h 605593"/>
              <a:gd name="connsiteX7" fmla="*/ 399530 w 584385"/>
              <a:gd name="connsiteY7" fmla="*/ 466706 h 605593"/>
              <a:gd name="connsiteX8" fmla="*/ 394367 w 584385"/>
              <a:gd name="connsiteY8" fmla="*/ 471965 h 605593"/>
              <a:gd name="connsiteX9" fmla="*/ 381359 w 584385"/>
              <a:gd name="connsiteY9" fmla="*/ 520426 h 605593"/>
              <a:gd name="connsiteX10" fmla="*/ 383217 w 584385"/>
              <a:gd name="connsiteY10" fmla="*/ 527540 h 605593"/>
              <a:gd name="connsiteX11" fmla="*/ 418733 w 584385"/>
              <a:gd name="connsiteY11" fmla="*/ 563009 h 605593"/>
              <a:gd name="connsiteX12" fmla="*/ 423998 w 584385"/>
              <a:gd name="connsiteY12" fmla="*/ 565175 h 605593"/>
              <a:gd name="connsiteX13" fmla="*/ 425960 w 584385"/>
              <a:gd name="connsiteY13" fmla="*/ 564865 h 605593"/>
              <a:gd name="connsiteX14" fmla="*/ 474381 w 584385"/>
              <a:gd name="connsiteY14" fmla="*/ 551977 h 605593"/>
              <a:gd name="connsiteX15" fmla="*/ 479647 w 584385"/>
              <a:gd name="connsiteY15" fmla="*/ 546718 h 605593"/>
              <a:gd name="connsiteX16" fmla="*/ 492655 w 584385"/>
              <a:gd name="connsiteY16" fmla="*/ 498257 h 605593"/>
              <a:gd name="connsiteX17" fmla="*/ 490694 w 584385"/>
              <a:gd name="connsiteY17" fmla="*/ 491143 h 605593"/>
              <a:gd name="connsiteX18" fmla="*/ 455178 w 584385"/>
              <a:gd name="connsiteY18" fmla="*/ 455674 h 605593"/>
              <a:gd name="connsiteX19" fmla="*/ 448054 w 584385"/>
              <a:gd name="connsiteY19" fmla="*/ 453715 h 605593"/>
              <a:gd name="connsiteX20" fmla="*/ 437007 w 584385"/>
              <a:gd name="connsiteY20" fmla="*/ 413090 h 605593"/>
              <a:gd name="connsiteX21" fmla="*/ 505148 w 584385"/>
              <a:gd name="connsiteY21" fmla="*/ 441239 h 605593"/>
              <a:gd name="connsiteX22" fmla="*/ 533436 w 584385"/>
              <a:gd name="connsiteY22" fmla="*/ 509290 h 605593"/>
              <a:gd name="connsiteX23" fmla="*/ 505148 w 584385"/>
              <a:gd name="connsiteY23" fmla="*/ 577444 h 605593"/>
              <a:gd name="connsiteX24" fmla="*/ 437007 w 584385"/>
              <a:gd name="connsiteY24" fmla="*/ 605593 h 605593"/>
              <a:gd name="connsiteX25" fmla="*/ 368866 w 584385"/>
              <a:gd name="connsiteY25" fmla="*/ 577444 h 605593"/>
              <a:gd name="connsiteX26" fmla="*/ 346979 w 584385"/>
              <a:gd name="connsiteY26" fmla="*/ 475161 h 605593"/>
              <a:gd name="connsiteX27" fmla="*/ 347598 w 584385"/>
              <a:gd name="connsiteY27" fmla="*/ 473821 h 605593"/>
              <a:gd name="connsiteX28" fmla="*/ 348424 w 584385"/>
              <a:gd name="connsiteY28" fmla="*/ 471552 h 605593"/>
              <a:gd name="connsiteX29" fmla="*/ 349043 w 584385"/>
              <a:gd name="connsiteY29" fmla="*/ 470109 h 605593"/>
              <a:gd name="connsiteX30" fmla="*/ 368866 w 584385"/>
              <a:gd name="connsiteY30" fmla="*/ 441239 h 605593"/>
              <a:gd name="connsiteX31" fmla="*/ 437007 w 584385"/>
              <a:gd name="connsiteY31" fmla="*/ 413090 h 605593"/>
              <a:gd name="connsiteX32" fmla="*/ 332446 w 584385"/>
              <a:gd name="connsiteY32" fmla="*/ 356991 h 605593"/>
              <a:gd name="connsiteX33" fmla="*/ 384402 w 584385"/>
              <a:gd name="connsiteY33" fmla="*/ 408842 h 605593"/>
              <a:gd name="connsiteX34" fmla="*/ 359715 w 584385"/>
              <a:gd name="connsiteY34" fmla="*/ 427295 h 605593"/>
              <a:gd name="connsiteX35" fmla="*/ 338127 w 584385"/>
              <a:gd name="connsiteY35" fmla="*/ 458323 h 605593"/>
              <a:gd name="connsiteX36" fmla="*/ 284623 w 584385"/>
              <a:gd name="connsiteY36" fmla="*/ 404925 h 605593"/>
              <a:gd name="connsiteX37" fmla="*/ 332446 w 584385"/>
              <a:gd name="connsiteY37" fmla="*/ 356991 h 605593"/>
              <a:gd name="connsiteX38" fmla="*/ 195145 w 584385"/>
              <a:gd name="connsiteY38" fmla="*/ 219882 h 605593"/>
              <a:gd name="connsiteX39" fmla="*/ 274038 w 584385"/>
              <a:gd name="connsiteY39" fmla="*/ 298642 h 605593"/>
              <a:gd name="connsiteX40" fmla="*/ 226124 w 584385"/>
              <a:gd name="connsiteY40" fmla="*/ 346476 h 605593"/>
              <a:gd name="connsiteX41" fmla="*/ 147232 w 584385"/>
              <a:gd name="connsiteY41" fmla="*/ 267819 h 605593"/>
              <a:gd name="connsiteX42" fmla="*/ 148987 w 584385"/>
              <a:gd name="connsiteY42" fmla="*/ 266891 h 605593"/>
              <a:gd name="connsiteX43" fmla="*/ 151982 w 584385"/>
              <a:gd name="connsiteY43" fmla="*/ 265138 h 605593"/>
              <a:gd name="connsiteX44" fmla="*/ 157351 w 584385"/>
              <a:gd name="connsiteY44" fmla="*/ 261839 h 605593"/>
              <a:gd name="connsiteX45" fmla="*/ 160243 w 584385"/>
              <a:gd name="connsiteY45" fmla="*/ 259881 h 605593"/>
              <a:gd name="connsiteX46" fmla="*/ 165509 w 584385"/>
              <a:gd name="connsiteY46" fmla="*/ 255963 h 605593"/>
              <a:gd name="connsiteX47" fmla="*/ 167987 w 584385"/>
              <a:gd name="connsiteY47" fmla="*/ 254108 h 605593"/>
              <a:gd name="connsiteX48" fmla="*/ 175009 w 584385"/>
              <a:gd name="connsiteY48" fmla="*/ 247613 h 605593"/>
              <a:gd name="connsiteX49" fmla="*/ 181825 w 584385"/>
              <a:gd name="connsiteY49" fmla="*/ 240088 h 605593"/>
              <a:gd name="connsiteX50" fmla="*/ 183683 w 584385"/>
              <a:gd name="connsiteY50" fmla="*/ 237716 h 605593"/>
              <a:gd name="connsiteX51" fmla="*/ 188124 w 584385"/>
              <a:gd name="connsiteY51" fmla="*/ 231737 h 605593"/>
              <a:gd name="connsiteX52" fmla="*/ 189879 w 584385"/>
              <a:gd name="connsiteY52" fmla="*/ 229057 h 605593"/>
              <a:gd name="connsiteX53" fmla="*/ 194319 w 584385"/>
              <a:gd name="connsiteY53" fmla="*/ 221222 h 605593"/>
              <a:gd name="connsiteX54" fmla="*/ 195042 w 584385"/>
              <a:gd name="connsiteY54" fmla="*/ 220088 h 605593"/>
              <a:gd name="connsiteX55" fmla="*/ 195145 w 584385"/>
              <a:gd name="connsiteY55" fmla="*/ 219882 h 605593"/>
              <a:gd name="connsiteX56" fmla="*/ 382962 w 584385"/>
              <a:gd name="connsiteY56" fmla="*/ 211555 h 605593"/>
              <a:gd name="connsiteX57" fmla="*/ 419615 w 584385"/>
              <a:gd name="connsiteY57" fmla="*/ 248152 h 605593"/>
              <a:gd name="connsiteX58" fmla="*/ 115242 w 584385"/>
              <a:gd name="connsiteY58" fmla="*/ 552884 h 605593"/>
              <a:gd name="connsiteX59" fmla="*/ 114932 w 584385"/>
              <a:gd name="connsiteY59" fmla="*/ 553193 h 605593"/>
              <a:gd name="connsiteX60" fmla="*/ 112351 w 584385"/>
              <a:gd name="connsiteY60" fmla="*/ 555771 h 605593"/>
              <a:gd name="connsiteX61" fmla="*/ 110905 w 584385"/>
              <a:gd name="connsiteY61" fmla="*/ 556492 h 605593"/>
              <a:gd name="connsiteX62" fmla="*/ 98206 w 584385"/>
              <a:gd name="connsiteY62" fmla="*/ 560616 h 605593"/>
              <a:gd name="connsiteX63" fmla="*/ 78382 w 584385"/>
              <a:gd name="connsiteY63" fmla="*/ 553090 h 605593"/>
              <a:gd name="connsiteX64" fmla="*/ 74872 w 584385"/>
              <a:gd name="connsiteY64" fmla="*/ 519999 h 605593"/>
              <a:gd name="connsiteX65" fmla="*/ 75698 w 584385"/>
              <a:gd name="connsiteY65" fmla="*/ 518452 h 605593"/>
              <a:gd name="connsiteX66" fmla="*/ 96419 w 584385"/>
              <a:gd name="connsiteY66" fmla="*/ 72965 h 605593"/>
              <a:gd name="connsiteX67" fmla="*/ 164556 w 584385"/>
              <a:gd name="connsiteY67" fmla="*/ 101113 h 605593"/>
              <a:gd name="connsiteX68" fmla="*/ 187165 w 584385"/>
              <a:gd name="connsiteY68" fmla="*/ 201228 h 605593"/>
              <a:gd name="connsiteX69" fmla="*/ 186546 w 584385"/>
              <a:gd name="connsiteY69" fmla="*/ 202671 h 605593"/>
              <a:gd name="connsiteX70" fmla="*/ 185823 w 584385"/>
              <a:gd name="connsiteY70" fmla="*/ 204321 h 605593"/>
              <a:gd name="connsiteX71" fmla="*/ 164453 w 584385"/>
              <a:gd name="connsiteY71" fmla="*/ 237211 h 605593"/>
              <a:gd name="connsiteX72" fmla="*/ 134824 w 584385"/>
              <a:gd name="connsiteY72" fmla="*/ 257317 h 605593"/>
              <a:gd name="connsiteX73" fmla="*/ 133069 w 584385"/>
              <a:gd name="connsiteY73" fmla="*/ 258039 h 605593"/>
              <a:gd name="connsiteX74" fmla="*/ 131623 w 584385"/>
              <a:gd name="connsiteY74" fmla="*/ 258554 h 605593"/>
              <a:gd name="connsiteX75" fmla="*/ 96109 w 584385"/>
              <a:gd name="connsiteY75" fmla="*/ 265256 h 605593"/>
              <a:gd name="connsiteX76" fmla="*/ 28282 w 584385"/>
              <a:gd name="connsiteY76" fmla="*/ 237211 h 605593"/>
              <a:gd name="connsiteX77" fmla="*/ 3505 w 584385"/>
              <a:gd name="connsiteY77" fmla="*/ 143592 h 605593"/>
              <a:gd name="connsiteX78" fmla="*/ 49962 w 584385"/>
              <a:gd name="connsiteY78" fmla="*/ 189989 h 605593"/>
              <a:gd name="connsiteX79" fmla="*/ 55640 w 584385"/>
              <a:gd name="connsiteY79" fmla="*/ 192154 h 605593"/>
              <a:gd name="connsiteX80" fmla="*/ 109530 w 584385"/>
              <a:gd name="connsiteY80" fmla="*/ 189268 h 605593"/>
              <a:gd name="connsiteX81" fmla="*/ 116551 w 584385"/>
              <a:gd name="connsiteY81" fmla="*/ 182256 h 605593"/>
              <a:gd name="connsiteX82" fmla="*/ 119441 w 584385"/>
              <a:gd name="connsiteY82" fmla="*/ 128436 h 605593"/>
              <a:gd name="connsiteX83" fmla="*/ 117273 w 584385"/>
              <a:gd name="connsiteY83" fmla="*/ 122868 h 605593"/>
              <a:gd name="connsiteX84" fmla="*/ 70713 w 584385"/>
              <a:gd name="connsiteY84" fmla="*/ 76367 h 605593"/>
              <a:gd name="connsiteX85" fmla="*/ 96419 w 584385"/>
              <a:gd name="connsiteY85" fmla="*/ 72965 h 605593"/>
              <a:gd name="connsiteX86" fmla="*/ 408632 w 584385"/>
              <a:gd name="connsiteY86" fmla="*/ 0 h 605593"/>
              <a:gd name="connsiteX87" fmla="*/ 413898 w 584385"/>
              <a:gd name="connsiteY87" fmla="*/ 2165 h 605593"/>
              <a:gd name="connsiteX88" fmla="*/ 584385 w 584385"/>
              <a:gd name="connsiteY88" fmla="*/ 172357 h 605593"/>
              <a:gd name="connsiteX89" fmla="*/ 584385 w 584385"/>
              <a:gd name="connsiteY89" fmla="*/ 307913 h 605593"/>
              <a:gd name="connsiteX90" fmla="*/ 547624 w 584385"/>
              <a:gd name="connsiteY90" fmla="*/ 344611 h 605593"/>
              <a:gd name="connsiteX91" fmla="*/ 537091 w 584385"/>
              <a:gd name="connsiteY91" fmla="*/ 344611 h 605593"/>
              <a:gd name="connsiteX92" fmla="*/ 439404 w 584385"/>
              <a:gd name="connsiteY92" fmla="*/ 246990 h 605593"/>
              <a:gd name="connsiteX93" fmla="*/ 437236 w 584385"/>
              <a:gd name="connsiteY93" fmla="*/ 241630 h 605593"/>
              <a:gd name="connsiteX94" fmla="*/ 389734 w 584385"/>
              <a:gd name="connsiteY94" fmla="*/ 194314 h 605593"/>
              <a:gd name="connsiteX95" fmla="*/ 384468 w 584385"/>
              <a:gd name="connsiteY95" fmla="*/ 192252 h 605593"/>
              <a:gd name="connsiteX96" fmla="*/ 304026 w 584385"/>
              <a:gd name="connsiteY96" fmla="*/ 111846 h 605593"/>
              <a:gd name="connsiteX97" fmla="*/ 304026 w 584385"/>
              <a:gd name="connsiteY97" fmla="*/ 101435 h 605593"/>
              <a:gd name="connsiteX98" fmla="*/ 403365 w 584385"/>
              <a:gd name="connsiteY98" fmla="*/ 2165 h 605593"/>
              <a:gd name="connsiteX99" fmla="*/ 408632 w 584385"/>
              <a:gd name="connsiteY99"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584385" h="605593">
                <a:moveTo>
                  <a:pt x="447790" y="469190"/>
                </a:moveTo>
                <a:lnTo>
                  <a:pt x="477338" y="498570"/>
                </a:lnTo>
                <a:lnTo>
                  <a:pt x="466490" y="538773"/>
                </a:lnTo>
                <a:lnTo>
                  <a:pt x="426300" y="549494"/>
                </a:lnTo>
                <a:lnTo>
                  <a:pt x="396752" y="520114"/>
                </a:lnTo>
                <a:lnTo>
                  <a:pt x="407600" y="479911"/>
                </a:lnTo>
                <a:close/>
                <a:moveTo>
                  <a:pt x="448054" y="453715"/>
                </a:moveTo>
                <a:lnTo>
                  <a:pt x="399530" y="466706"/>
                </a:lnTo>
                <a:cubicBezTo>
                  <a:pt x="397052" y="467428"/>
                  <a:pt x="394987" y="469387"/>
                  <a:pt x="394367" y="471965"/>
                </a:cubicBezTo>
                <a:lnTo>
                  <a:pt x="381359" y="520426"/>
                </a:lnTo>
                <a:cubicBezTo>
                  <a:pt x="380636" y="522900"/>
                  <a:pt x="381359" y="525684"/>
                  <a:pt x="383217" y="527540"/>
                </a:cubicBezTo>
                <a:lnTo>
                  <a:pt x="418733" y="563009"/>
                </a:lnTo>
                <a:cubicBezTo>
                  <a:pt x="420179" y="564453"/>
                  <a:pt x="422037" y="565175"/>
                  <a:pt x="423998" y="565175"/>
                </a:cubicBezTo>
                <a:cubicBezTo>
                  <a:pt x="424618" y="565175"/>
                  <a:pt x="425341" y="565071"/>
                  <a:pt x="425960" y="564865"/>
                </a:cubicBezTo>
                <a:lnTo>
                  <a:pt x="474381" y="551977"/>
                </a:lnTo>
                <a:cubicBezTo>
                  <a:pt x="476962" y="551255"/>
                  <a:pt x="479027" y="549296"/>
                  <a:pt x="479647" y="546718"/>
                </a:cubicBezTo>
                <a:lnTo>
                  <a:pt x="492655" y="498257"/>
                </a:lnTo>
                <a:cubicBezTo>
                  <a:pt x="493378" y="495680"/>
                  <a:pt x="492655" y="492999"/>
                  <a:pt x="490694" y="491143"/>
                </a:cubicBezTo>
                <a:lnTo>
                  <a:pt x="455178" y="455674"/>
                </a:lnTo>
                <a:cubicBezTo>
                  <a:pt x="453320" y="453818"/>
                  <a:pt x="450635" y="453096"/>
                  <a:pt x="448054" y="453715"/>
                </a:cubicBezTo>
                <a:close/>
                <a:moveTo>
                  <a:pt x="437007" y="413090"/>
                </a:moveTo>
                <a:cubicBezTo>
                  <a:pt x="462715" y="413090"/>
                  <a:pt x="486977" y="423091"/>
                  <a:pt x="505148" y="441239"/>
                </a:cubicBezTo>
                <a:cubicBezTo>
                  <a:pt x="523318" y="459489"/>
                  <a:pt x="533436" y="483616"/>
                  <a:pt x="533436" y="509290"/>
                </a:cubicBezTo>
                <a:cubicBezTo>
                  <a:pt x="533436" y="535067"/>
                  <a:pt x="523318" y="559194"/>
                  <a:pt x="505148" y="577444"/>
                </a:cubicBezTo>
                <a:cubicBezTo>
                  <a:pt x="486977" y="595591"/>
                  <a:pt x="462715" y="605593"/>
                  <a:pt x="437007" y="605593"/>
                </a:cubicBezTo>
                <a:cubicBezTo>
                  <a:pt x="411300" y="605593"/>
                  <a:pt x="387037" y="595591"/>
                  <a:pt x="368866" y="577444"/>
                </a:cubicBezTo>
                <a:cubicBezTo>
                  <a:pt x="342023" y="550533"/>
                  <a:pt x="333454" y="510527"/>
                  <a:pt x="346979" y="475161"/>
                </a:cubicBezTo>
                <a:cubicBezTo>
                  <a:pt x="347185" y="474749"/>
                  <a:pt x="347392" y="474233"/>
                  <a:pt x="347598" y="473821"/>
                </a:cubicBezTo>
                <a:cubicBezTo>
                  <a:pt x="347805" y="473099"/>
                  <a:pt x="348114" y="472274"/>
                  <a:pt x="348424" y="471552"/>
                </a:cubicBezTo>
                <a:lnTo>
                  <a:pt x="349043" y="470109"/>
                </a:lnTo>
                <a:cubicBezTo>
                  <a:pt x="353999" y="459179"/>
                  <a:pt x="360607" y="449487"/>
                  <a:pt x="368866" y="441239"/>
                </a:cubicBezTo>
                <a:cubicBezTo>
                  <a:pt x="387037" y="423091"/>
                  <a:pt x="411300" y="413090"/>
                  <a:pt x="437007" y="413090"/>
                </a:cubicBezTo>
                <a:close/>
                <a:moveTo>
                  <a:pt x="332446" y="356991"/>
                </a:moveTo>
                <a:lnTo>
                  <a:pt x="384402" y="408842"/>
                </a:lnTo>
                <a:cubicBezTo>
                  <a:pt x="375312" y="413791"/>
                  <a:pt x="367049" y="420079"/>
                  <a:pt x="359715" y="427295"/>
                </a:cubicBezTo>
                <a:cubicBezTo>
                  <a:pt x="350832" y="436263"/>
                  <a:pt x="343499" y="446778"/>
                  <a:pt x="338127" y="458323"/>
                </a:cubicBezTo>
                <a:lnTo>
                  <a:pt x="284623" y="404925"/>
                </a:lnTo>
                <a:cubicBezTo>
                  <a:pt x="300220" y="389360"/>
                  <a:pt x="316333" y="373175"/>
                  <a:pt x="332446" y="356991"/>
                </a:cubicBezTo>
                <a:close/>
                <a:moveTo>
                  <a:pt x="195145" y="219882"/>
                </a:moveTo>
                <a:lnTo>
                  <a:pt x="274038" y="298642"/>
                </a:lnTo>
                <a:lnTo>
                  <a:pt x="226124" y="346476"/>
                </a:lnTo>
                <a:lnTo>
                  <a:pt x="147232" y="267819"/>
                </a:lnTo>
                <a:cubicBezTo>
                  <a:pt x="147851" y="267509"/>
                  <a:pt x="148368" y="267200"/>
                  <a:pt x="148987" y="266891"/>
                </a:cubicBezTo>
                <a:cubicBezTo>
                  <a:pt x="150020" y="266272"/>
                  <a:pt x="150949" y="265757"/>
                  <a:pt x="151982" y="265138"/>
                </a:cubicBezTo>
                <a:cubicBezTo>
                  <a:pt x="153841" y="264107"/>
                  <a:pt x="155596" y="262973"/>
                  <a:pt x="157351" y="261839"/>
                </a:cubicBezTo>
                <a:cubicBezTo>
                  <a:pt x="158384" y="261221"/>
                  <a:pt x="159313" y="260602"/>
                  <a:pt x="160243" y="259881"/>
                </a:cubicBezTo>
                <a:cubicBezTo>
                  <a:pt x="162102" y="258644"/>
                  <a:pt x="163857" y="257304"/>
                  <a:pt x="165509" y="255963"/>
                </a:cubicBezTo>
                <a:cubicBezTo>
                  <a:pt x="166335" y="255345"/>
                  <a:pt x="167161" y="254726"/>
                  <a:pt x="167987" y="254108"/>
                </a:cubicBezTo>
                <a:cubicBezTo>
                  <a:pt x="170362" y="252046"/>
                  <a:pt x="172738" y="249881"/>
                  <a:pt x="175009" y="247613"/>
                </a:cubicBezTo>
                <a:cubicBezTo>
                  <a:pt x="177384" y="245242"/>
                  <a:pt x="179656" y="242768"/>
                  <a:pt x="181825" y="240088"/>
                </a:cubicBezTo>
                <a:cubicBezTo>
                  <a:pt x="182444" y="239366"/>
                  <a:pt x="183064" y="238541"/>
                  <a:pt x="183683" y="237716"/>
                </a:cubicBezTo>
                <a:cubicBezTo>
                  <a:pt x="185232" y="235758"/>
                  <a:pt x="186678" y="233799"/>
                  <a:pt x="188124" y="231737"/>
                </a:cubicBezTo>
                <a:cubicBezTo>
                  <a:pt x="188640" y="230809"/>
                  <a:pt x="189259" y="229985"/>
                  <a:pt x="189879" y="229057"/>
                </a:cubicBezTo>
                <a:cubicBezTo>
                  <a:pt x="191428" y="226480"/>
                  <a:pt x="192977" y="223902"/>
                  <a:pt x="194319" y="221222"/>
                </a:cubicBezTo>
                <a:cubicBezTo>
                  <a:pt x="194526" y="220913"/>
                  <a:pt x="194836" y="220501"/>
                  <a:pt x="195042" y="220088"/>
                </a:cubicBezTo>
                <a:cubicBezTo>
                  <a:pt x="195042" y="219985"/>
                  <a:pt x="195042" y="219882"/>
                  <a:pt x="195145" y="219882"/>
                </a:cubicBezTo>
                <a:close/>
                <a:moveTo>
                  <a:pt x="382962" y="211555"/>
                </a:moveTo>
                <a:lnTo>
                  <a:pt x="419615" y="248152"/>
                </a:lnTo>
                <a:lnTo>
                  <a:pt x="115242" y="552884"/>
                </a:lnTo>
                <a:cubicBezTo>
                  <a:pt x="115139" y="552987"/>
                  <a:pt x="115035" y="553090"/>
                  <a:pt x="114932" y="553193"/>
                </a:cubicBezTo>
                <a:lnTo>
                  <a:pt x="112351" y="555771"/>
                </a:lnTo>
                <a:cubicBezTo>
                  <a:pt x="111835" y="555874"/>
                  <a:pt x="111318" y="556183"/>
                  <a:pt x="110905" y="556492"/>
                </a:cubicBezTo>
                <a:cubicBezTo>
                  <a:pt x="107085" y="558966"/>
                  <a:pt x="102646" y="560306"/>
                  <a:pt x="98206" y="560616"/>
                </a:cubicBezTo>
                <a:cubicBezTo>
                  <a:pt x="90979" y="560925"/>
                  <a:pt x="83648" y="558348"/>
                  <a:pt x="78382" y="553090"/>
                </a:cubicBezTo>
                <a:cubicBezTo>
                  <a:pt x="69503" y="544328"/>
                  <a:pt x="68058" y="530307"/>
                  <a:pt x="74872" y="519999"/>
                </a:cubicBezTo>
                <a:cubicBezTo>
                  <a:pt x="75182" y="519483"/>
                  <a:pt x="75492" y="518968"/>
                  <a:pt x="75698" y="518452"/>
                </a:cubicBezTo>
                <a:close/>
                <a:moveTo>
                  <a:pt x="96419" y="72965"/>
                </a:moveTo>
                <a:cubicBezTo>
                  <a:pt x="122125" y="72965"/>
                  <a:pt x="146283" y="82966"/>
                  <a:pt x="164556" y="101113"/>
                </a:cubicBezTo>
                <a:cubicBezTo>
                  <a:pt x="190572" y="127095"/>
                  <a:pt x="199451" y="166378"/>
                  <a:pt x="187165" y="201228"/>
                </a:cubicBezTo>
                <a:cubicBezTo>
                  <a:pt x="186959" y="201640"/>
                  <a:pt x="186752" y="202156"/>
                  <a:pt x="186546" y="202671"/>
                </a:cubicBezTo>
                <a:cubicBezTo>
                  <a:pt x="186340" y="203187"/>
                  <a:pt x="186030" y="203805"/>
                  <a:pt x="185823" y="204321"/>
                </a:cubicBezTo>
                <a:cubicBezTo>
                  <a:pt x="180868" y="217003"/>
                  <a:pt x="173744" y="228035"/>
                  <a:pt x="164453" y="237211"/>
                </a:cubicBezTo>
                <a:cubicBezTo>
                  <a:pt x="156091" y="245666"/>
                  <a:pt x="146077" y="252471"/>
                  <a:pt x="134824" y="257317"/>
                </a:cubicBezTo>
                <a:cubicBezTo>
                  <a:pt x="134204" y="257626"/>
                  <a:pt x="133585" y="257832"/>
                  <a:pt x="133069" y="258039"/>
                </a:cubicBezTo>
                <a:lnTo>
                  <a:pt x="131623" y="258554"/>
                </a:lnTo>
                <a:cubicBezTo>
                  <a:pt x="120370" y="262988"/>
                  <a:pt x="108395" y="265256"/>
                  <a:pt x="96109" y="265256"/>
                </a:cubicBezTo>
                <a:cubicBezTo>
                  <a:pt x="70506" y="265256"/>
                  <a:pt x="46349" y="255358"/>
                  <a:pt x="28282" y="237211"/>
                </a:cubicBezTo>
                <a:cubicBezTo>
                  <a:pt x="3402" y="212466"/>
                  <a:pt x="-5683" y="176689"/>
                  <a:pt x="3505" y="143592"/>
                </a:cubicBezTo>
                <a:lnTo>
                  <a:pt x="49962" y="189989"/>
                </a:lnTo>
                <a:cubicBezTo>
                  <a:pt x="51511" y="191536"/>
                  <a:pt x="53575" y="192258"/>
                  <a:pt x="55640" y="192154"/>
                </a:cubicBezTo>
                <a:lnTo>
                  <a:pt x="109530" y="189268"/>
                </a:lnTo>
                <a:cubicBezTo>
                  <a:pt x="113350" y="189061"/>
                  <a:pt x="116344" y="186071"/>
                  <a:pt x="116551" y="182256"/>
                </a:cubicBezTo>
                <a:lnTo>
                  <a:pt x="119441" y="128436"/>
                </a:lnTo>
                <a:cubicBezTo>
                  <a:pt x="119545" y="126373"/>
                  <a:pt x="118719" y="124311"/>
                  <a:pt x="117273" y="122868"/>
                </a:cubicBezTo>
                <a:lnTo>
                  <a:pt x="70713" y="76367"/>
                </a:lnTo>
                <a:cubicBezTo>
                  <a:pt x="79075" y="74099"/>
                  <a:pt x="87644" y="72965"/>
                  <a:pt x="96419" y="72965"/>
                </a:cubicBezTo>
                <a:close/>
                <a:moveTo>
                  <a:pt x="408632" y="0"/>
                </a:moveTo>
                <a:cubicBezTo>
                  <a:pt x="410594" y="0"/>
                  <a:pt x="412453" y="722"/>
                  <a:pt x="413898" y="2165"/>
                </a:cubicBezTo>
                <a:lnTo>
                  <a:pt x="584385" y="172357"/>
                </a:lnTo>
                <a:lnTo>
                  <a:pt x="584385" y="307913"/>
                </a:lnTo>
                <a:lnTo>
                  <a:pt x="547624" y="344611"/>
                </a:lnTo>
                <a:cubicBezTo>
                  <a:pt x="544836" y="347394"/>
                  <a:pt x="539879" y="347394"/>
                  <a:pt x="537091" y="344611"/>
                </a:cubicBezTo>
                <a:lnTo>
                  <a:pt x="439404" y="246990"/>
                </a:lnTo>
                <a:cubicBezTo>
                  <a:pt x="439404" y="245031"/>
                  <a:pt x="438681" y="243176"/>
                  <a:pt x="437236" y="241630"/>
                </a:cubicBezTo>
                <a:lnTo>
                  <a:pt x="389734" y="194314"/>
                </a:lnTo>
                <a:cubicBezTo>
                  <a:pt x="388392" y="192871"/>
                  <a:pt x="386430" y="192149"/>
                  <a:pt x="384468" y="192252"/>
                </a:cubicBezTo>
                <a:lnTo>
                  <a:pt x="304026" y="111846"/>
                </a:lnTo>
                <a:cubicBezTo>
                  <a:pt x="301135" y="108960"/>
                  <a:pt x="301135" y="104321"/>
                  <a:pt x="304026" y="101435"/>
                </a:cubicBezTo>
                <a:lnTo>
                  <a:pt x="403365" y="2165"/>
                </a:lnTo>
                <a:cubicBezTo>
                  <a:pt x="404811" y="722"/>
                  <a:pt x="406670" y="0"/>
                  <a:pt x="408632"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57" name="任意多边形 38"/>
          <p:cNvSpPr/>
          <p:nvPr>
            <p:custDataLst>
              <p:tags r:id="rId17"/>
            </p:custDataLst>
          </p:nvPr>
        </p:nvSpPr>
        <p:spPr bwMode="auto">
          <a:xfrm>
            <a:off x="10800770" y="4305116"/>
            <a:ext cx="347523" cy="334728"/>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lnSpc>
                <a:spcPct val="120000"/>
              </a:lnSpc>
            </a:pPr>
            <a:endParaRPr>
              <a:latin typeface="Arial" panose="020B0604020202020204" pitchFamily="34" charset="0"/>
              <a:ea typeface="微软雅黑" panose="020B0503020204020204" charset="-122"/>
              <a:cs typeface="Impact" panose="020B0806030902050204" charset="0"/>
              <a:sym typeface="Arial" panose="020B0604020202020204" pitchFamily="34" charset="0"/>
            </a:endParaRPr>
          </a:p>
        </p:txBody>
      </p:sp>
      <p:sp>
        <p:nvSpPr>
          <p:cNvPr id="19" name="文本框 2"/>
          <p:cNvSpPr txBox="1"/>
          <p:nvPr>
            <p:custDataLst>
              <p:tags r:id="rId18"/>
            </p:custDataLst>
          </p:nvPr>
        </p:nvSpPr>
        <p:spPr>
          <a:xfrm>
            <a:off x="2007596" y="1669726"/>
            <a:ext cx="3901181" cy="1654316"/>
          </a:xfrm>
          <a:prstGeom prst="rect">
            <a:avLst/>
          </a:prstGeom>
          <a:noFill/>
        </p:spPr>
        <p:txBody>
          <a:bodyPr wrap="square" rtlCol="0" anchor="ctr" anchorCtr="1">
            <a:normAutofit/>
          </a:bodyPr>
          <a:lstStyle/>
          <a:p>
            <a:pPr marL="285750" indent="-285750" algn="l">
              <a:lnSpc>
                <a:spcPct val="120000"/>
              </a:lnSpc>
              <a:spcBef>
                <a:spcPts val="0"/>
              </a:spcBef>
              <a:spcAft>
                <a:spcPts val="0"/>
              </a:spcAft>
              <a:buClr>
                <a:schemeClr val="accent6"/>
              </a:buClr>
              <a:buSzPct val="100000"/>
              <a:buFont typeface="Wingdings" panose="05000000000000000000" pitchFamily="2" charset="2"/>
              <a:buChar char="ü"/>
            </a:pPr>
            <a:r>
              <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rPr>
              <a:t>Lummus等从供应、过程管理、交货运送和需求管理4个方面列举了供应链绩效的主要考核指标。</a:t>
            </a:r>
            <a:endParaRPr lang="zh-CN" altLang="en-US" sz="1600" spc="15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3" name="文本框 62"/>
          <p:cNvSpPr txBox="1"/>
          <p:nvPr>
            <p:custDataLst>
              <p:tags r:id="rId19"/>
            </p:custDataLst>
          </p:nvPr>
        </p:nvSpPr>
        <p:spPr>
          <a:xfrm>
            <a:off x="2018764" y="3597181"/>
            <a:ext cx="3901181" cy="1654316"/>
          </a:xfrm>
          <a:prstGeom prst="rect">
            <a:avLst/>
          </a:prstGeom>
          <a:noFill/>
        </p:spPr>
        <p:txBody>
          <a:bodyPr wrap="square" rtlCol="0" anchor="ctr" anchorCtr="1">
            <a:noAutofit/>
          </a:bodyPr>
          <a:lstStyle/>
          <a:p>
            <a:pPr marL="285750" indent="-285750">
              <a:lnSpc>
                <a:spcPct val="120000"/>
              </a:lnSpc>
              <a:buClr>
                <a:schemeClr val="accent1"/>
              </a:buClr>
              <a:buFont typeface="Wingdings" panose="05000000000000000000" pitchFamily="2" charset="2"/>
              <a:buChar char="ü"/>
            </a:pPr>
            <a:r>
              <a:rPr lang="zh-CN" altLang="en-US" sz="1600" spc="150">
                <a:solidFill>
                  <a:schemeClr val="tx1"/>
                </a:solidFill>
                <a:latin typeface="Arial" panose="020B0604020202020204" pitchFamily="34" charset="0"/>
                <a:ea typeface="微软雅黑" panose="020B0503020204020204" charset="-122"/>
              </a:rPr>
              <a:t>Gunasekaran给出关键绩效指标一览表，强调供应链绩效指标要涉及供应商、递送绩效、顾客服务和库存与物流成本。</a:t>
            </a:r>
            <a:endParaRPr lang="zh-CN" altLang="en-US" sz="1600" spc="150">
              <a:solidFill>
                <a:schemeClr val="tx1"/>
              </a:solidFill>
              <a:latin typeface="Arial" panose="020B0604020202020204" pitchFamily="34" charset="0"/>
              <a:ea typeface="微软雅黑" panose="020B0503020204020204" charset="-122"/>
            </a:endParaRPr>
          </a:p>
        </p:txBody>
      </p:sp>
      <p:sp>
        <p:nvSpPr>
          <p:cNvPr id="64" name="文本框 63"/>
          <p:cNvSpPr txBox="1"/>
          <p:nvPr>
            <p:custDataLst>
              <p:tags r:id="rId20"/>
            </p:custDataLst>
          </p:nvPr>
        </p:nvSpPr>
        <p:spPr>
          <a:xfrm>
            <a:off x="6576030" y="1652640"/>
            <a:ext cx="3901181" cy="1654316"/>
          </a:xfrm>
          <a:prstGeom prst="rect">
            <a:avLst/>
          </a:prstGeom>
          <a:noFill/>
        </p:spPr>
        <p:txBody>
          <a:bodyPr wrap="square" rtlCol="0" anchor="ctr" anchorCtr="1">
            <a:normAutofit/>
          </a:bodyPr>
          <a:lstStyle/>
          <a:p>
            <a:pPr marL="285750" indent="-285750">
              <a:lnSpc>
                <a:spcPct val="120000"/>
              </a:lnSpc>
              <a:buClr>
                <a:schemeClr val="accent1"/>
              </a:buClr>
              <a:buFont typeface="Wingdings" panose="05000000000000000000" pitchFamily="2" charset="2"/>
              <a:buChar char="ü"/>
            </a:pPr>
            <a:r>
              <a:rPr lang="zh-CN" altLang="en-US" sz="1600" spc="150" dirty="0">
                <a:solidFill>
                  <a:schemeClr val="tx1"/>
                </a:solidFill>
                <a:latin typeface="Arial" panose="020B0604020202020204" pitchFamily="34" charset="0"/>
                <a:ea typeface="微软雅黑" panose="020B0503020204020204" charset="-122"/>
              </a:rPr>
              <a:t>Beamon从定性和定量两个方面分析了供应链绩效评价指标。</a:t>
            </a:r>
            <a:endParaRPr lang="zh-CN" altLang="en-US" sz="1600" spc="150" dirty="0">
              <a:solidFill>
                <a:schemeClr val="tx1"/>
              </a:solidFill>
              <a:latin typeface="Arial" panose="020B0604020202020204" pitchFamily="34" charset="0"/>
              <a:ea typeface="微软雅黑" panose="020B0503020204020204" charset="-122"/>
            </a:endParaRPr>
          </a:p>
        </p:txBody>
      </p:sp>
      <p:sp>
        <p:nvSpPr>
          <p:cNvPr id="65" name="文本框 64"/>
          <p:cNvSpPr txBox="1"/>
          <p:nvPr>
            <p:custDataLst>
              <p:tags r:id="rId21"/>
            </p:custDataLst>
          </p:nvPr>
        </p:nvSpPr>
        <p:spPr>
          <a:xfrm>
            <a:off x="6576030" y="3593530"/>
            <a:ext cx="3901181" cy="1654316"/>
          </a:xfrm>
          <a:prstGeom prst="rect">
            <a:avLst/>
          </a:prstGeom>
          <a:noFill/>
        </p:spPr>
        <p:txBody>
          <a:bodyPr wrap="square" rtlCol="0" anchor="ctr" anchorCtr="1">
            <a:noAutofit/>
          </a:bodyPr>
          <a:lstStyle/>
          <a:p>
            <a:pPr marL="285750" indent="-285750">
              <a:lnSpc>
                <a:spcPct val="120000"/>
              </a:lnSpc>
              <a:buClr>
                <a:schemeClr val="accent1"/>
              </a:buClr>
              <a:buFont typeface="Wingdings" panose="05000000000000000000" pitchFamily="2" charset="2"/>
              <a:buChar char="ü"/>
            </a:pPr>
            <a:r>
              <a:rPr lang="zh-CN" altLang="en-US" sz="1600" spc="150" dirty="0">
                <a:solidFill>
                  <a:schemeClr val="tx1"/>
                </a:solidFill>
                <a:latin typeface="Arial" panose="020B0604020202020204" pitchFamily="34" charset="0"/>
                <a:ea typeface="微软雅黑" panose="020B0503020204020204" charset="-122"/>
              </a:rPr>
              <a:t>供应链咨询机构PRTM在SCOR（Supply Chain Operations Reference）模型中提出了度量SC绩效的11项指标。</a:t>
            </a:r>
            <a:endParaRPr lang="zh-CN" altLang="en-US" sz="1600" spc="150" dirty="0">
              <a:solidFill>
                <a:schemeClr val="tx1"/>
              </a:solidFill>
              <a:latin typeface="Arial" panose="020B0604020202020204" pitchFamily="34" charset="0"/>
              <a:ea typeface="微软雅黑" panose="020B0503020204020204" charset="-122"/>
            </a:endParaRPr>
          </a:p>
        </p:txBody>
      </p:sp>
      <p:sp>
        <p:nvSpPr>
          <p:cNvPr id="32" name="TextBox 47"/>
          <p:cNvSpPr txBox="1"/>
          <p:nvPr>
            <p:custDataLst>
              <p:tags r:id="rId22"/>
            </p:custDataLst>
          </p:nvPr>
        </p:nvSpPr>
        <p:spPr>
          <a:xfrm>
            <a:off x="6246335" y="3090195"/>
            <a:ext cx="344803" cy="362955"/>
          </a:xfrm>
          <a:prstGeom prst="rect">
            <a:avLst/>
          </a:prstGeom>
          <a:noFill/>
        </p:spPr>
        <p:txBody>
          <a:bodyPr wrap="square" rtlCol="0">
            <a:normAutofit lnSpcReduction="20000"/>
          </a:bodyPr>
          <a:lstStyle/>
          <a:p>
            <a:pPr algn="ctr">
              <a:lnSpc>
                <a:spcPct val="120000"/>
              </a:lnSpc>
            </a:pPr>
            <a:r>
              <a:rPr lang="en-US" altLang="zh-CN" sz="1400" dirty="0">
                <a:solidFill>
                  <a:srgbClr val="000000"/>
                </a:solidFill>
                <a:latin typeface="Arial" panose="020B0604020202020204" pitchFamily="34" charset="0"/>
                <a:ea typeface="微软雅黑" panose="020B0503020204020204" charset="-122"/>
                <a:sym typeface="Arial" panose="020B0604020202020204" pitchFamily="34" charset="0"/>
              </a:rPr>
              <a:t>2</a:t>
            </a:r>
            <a:endParaRPr lang="en-US" altLang="zh-CN" sz="14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33" name="TextBox 48"/>
          <p:cNvSpPr txBox="1"/>
          <p:nvPr>
            <p:custDataLst>
              <p:tags r:id="rId23"/>
            </p:custDataLst>
          </p:nvPr>
        </p:nvSpPr>
        <p:spPr>
          <a:xfrm>
            <a:off x="5896757" y="3438910"/>
            <a:ext cx="344803" cy="362955"/>
          </a:xfrm>
          <a:prstGeom prst="rect">
            <a:avLst/>
          </a:prstGeom>
          <a:noFill/>
        </p:spPr>
        <p:txBody>
          <a:bodyPr wrap="square" rtlCol="0">
            <a:normAutofit lnSpcReduction="20000"/>
          </a:bodyPr>
          <a:lstStyle/>
          <a:p>
            <a:pPr algn="ctr">
              <a:lnSpc>
                <a:spcPct val="120000"/>
              </a:lnSpc>
            </a:pPr>
            <a:r>
              <a:rPr lang="en-US" altLang="zh-CN" sz="1400" dirty="0">
                <a:solidFill>
                  <a:srgbClr val="000000"/>
                </a:solidFill>
                <a:latin typeface="Arial" panose="020B0604020202020204" pitchFamily="34" charset="0"/>
                <a:ea typeface="微软雅黑" panose="020B0503020204020204" charset="-122"/>
                <a:sym typeface="Arial" panose="020B0604020202020204" pitchFamily="34" charset="0"/>
              </a:rPr>
              <a:t>3</a:t>
            </a:r>
            <a:endParaRPr lang="en-US" altLang="zh-CN" sz="14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34" name="TextBox 49"/>
          <p:cNvSpPr txBox="1"/>
          <p:nvPr>
            <p:custDataLst>
              <p:tags r:id="rId24"/>
            </p:custDataLst>
          </p:nvPr>
        </p:nvSpPr>
        <p:spPr>
          <a:xfrm>
            <a:off x="6246335" y="3438910"/>
            <a:ext cx="344803" cy="362955"/>
          </a:xfrm>
          <a:prstGeom prst="rect">
            <a:avLst/>
          </a:prstGeom>
          <a:noFill/>
        </p:spPr>
        <p:txBody>
          <a:bodyPr wrap="square" rtlCol="0">
            <a:normAutofit lnSpcReduction="20000"/>
          </a:bodyPr>
          <a:lstStyle/>
          <a:p>
            <a:pPr algn="ctr">
              <a:lnSpc>
                <a:spcPct val="120000"/>
              </a:lnSpc>
            </a:pPr>
            <a:r>
              <a:rPr lang="en-US" altLang="zh-CN" sz="1400" dirty="0">
                <a:solidFill>
                  <a:srgbClr val="000000"/>
                </a:solidFill>
                <a:latin typeface="Arial" panose="020B0604020202020204" pitchFamily="34" charset="0"/>
                <a:ea typeface="微软雅黑" panose="020B0503020204020204" charset="-122"/>
                <a:sym typeface="Arial" panose="020B0604020202020204" pitchFamily="34" charset="0"/>
              </a:rPr>
              <a:t>4</a:t>
            </a:r>
            <a:endParaRPr lang="en-US" altLang="zh-CN" sz="14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
        <p:nvSpPr>
          <p:cNvPr id="35" name="TextBox 46"/>
          <p:cNvSpPr txBox="1"/>
          <p:nvPr>
            <p:custDataLst>
              <p:tags r:id="rId25"/>
            </p:custDataLst>
          </p:nvPr>
        </p:nvSpPr>
        <p:spPr>
          <a:xfrm>
            <a:off x="5896757" y="3090517"/>
            <a:ext cx="344803" cy="362955"/>
          </a:xfrm>
          <a:prstGeom prst="rect">
            <a:avLst/>
          </a:prstGeom>
          <a:noFill/>
        </p:spPr>
        <p:txBody>
          <a:bodyPr wrap="square" rtlCol="0">
            <a:normAutofit lnSpcReduction="20000"/>
          </a:bodyPr>
          <a:lstStyle/>
          <a:p>
            <a:pPr algn="ctr">
              <a:lnSpc>
                <a:spcPct val="120000"/>
              </a:lnSpc>
            </a:pPr>
            <a:r>
              <a:rPr lang="en-US" altLang="zh-CN" sz="1400" dirty="0">
                <a:solidFill>
                  <a:srgbClr val="000000"/>
                </a:solidFill>
                <a:latin typeface="Arial" panose="020B0604020202020204" pitchFamily="34" charset="0"/>
                <a:ea typeface="微软雅黑" panose="020B0503020204020204" charset="-122"/>
                <a:sym typeface="Arial" panose="020B0604020202020204" pitchFamily="34" charset="0"/>
              </a:rPr>
              <a:t>1</a:t>
            </a:r>
            <a:endParaRPr lang="en-US" altLang="zh-CN" sz="1400" dirty="0">
              <a:solidFill>
                <a:srgbClr val="000000"/>
              </a:solidFill>
              <a:latin typeface="Arial" panose="020B0604020202020204" pitchFamily="34" charset="0"/>
              <a:ea typeface="微软雅黑" panose="020B0503020204020204" charset="-122"/>
              <a:sym typeface="Arial" panose="020B0604020202020204" pitchFamily="34" charset="0"/>
            </a:endParaRPr>
          </a:p>
        </p:txBody>
      </p:sp>
    </p:spTree>
    <p:custDataLst>
      <p:tags r:id="rId26"/>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60826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链绩效评价指标体系</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669925" y="804545"/>
            <a:ext cx="3239135" cy="521970"/>
          </a:xfrm>
          <a:prstGeom prst="rect">
            <a:avLst/>
          </a:prstGeom>
          <a:noFill/>
          <a:ln>
            <a:noFill/>
          </a:ln>
        </p:spPr>
        <p:txBody>
          <a:bodyPr wrap="squar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三、指标作用</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15" name="KSO_Shape"/>
          <p:cNvSpPr/>
          <p:nvPr>
            <p:custDataLst>
              <p:tags r:id="rId2"/>
            </p:custDataLst>
          </p:nvPr>
        </p:nvSpPr>
        <p:spPr bwMode="auto">
          <a:xfrm>
            <a:off x="2890029" y="1588620"/>
            <a:ext cx="534246" cy="466575"/>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1F74AD"/>
          </a:solidFill>
          <a:ln>
            <a:noFill/>
          </a:ln>
        </p:spPr>
        <p:txBody>
          <a:bodyPr anchor="ctr">
            <a:normAutofit/>
            <a:scene3d>
              <a:camera prst="orthographicFront"/>
              <a:lightRig rig="threePt" dir="t"/>
            </a:scene3d>
            <a:sp3d contourW="12700">
              <a:contourClr>
                <a:srgbClr val="FFFFFF"/>
              </a:contourClr>
            </a:sp3d>
          </a:bodyPr>
          <a:p>
            <a:pPr algn="l"/>
            <a:endParaRPr lang="zh-CN" altLang="en-US">
              <a:solidFill>
                <a:srgbClr val="FFFFFF"/>
              </a:solidFill>
              <a:sym typeface="Arial" panose="020B0604020202020204" pitchFamily="34" charset="0"/>
            </a:endParaRPr>
          </a:p>
        </p:txBody>
      </p:sp>
      <p:sp>
        <p:nvSpPr>
          <p:cNvPr id="16" name="TextBox 20"/>
          <p:cNvSpPr txBox="1"/>
          <p:nvPr>
            <p:custDataLst>
              <p:tags r:id="rId3"/>
            </p:custDataLst>
          </p:nvPr>
        </p:nvSpPr>
        <p:spPr>
          <a:xfrm>
            <a:off x="3627948" y="1543607"/>
            <a:ext cx="5341284" cy="969353"/>
          </a:xfrm>
          <a:prstGeom prst="rect">
            <a:avLst/>
          </a:prstGeom>
          <a:noFill/>
          <a:effectLst/>
        </p:spPr>
        <p:txBody>
          <a:bodyPr wrap="square" rtlCol="0" anchor="ctr">
            <a:normAutofit/>
          </a:bodyPr>
          <a:p>
            <a:pPr algn="l">
              <a:lnSpc>
                <a:spcPct val="120000"/>
              </a:lnSpc>
              <a:spcBef>
                <a:spcPts val="0"/>
              </a:spcBef>
              <a:spcAft>
                <a:spcPts val="0"/>
              </a:spcAft>
            </a:pPr>
            <a:r>
              <a:rPr lang="zh-CN" altLang="en-US"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用于对整个供应链的运行效果做出评价</a:t>
            </a:r>
            <a:endParaRPr lang="zh-CN" altLang="en-US"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9" name="KSO_Shape"/>
          <p:cNvSpPr/>
          <p:nvPr>
            <p:custDataLst>
              <p:tags r:id="rId4"/>
            </p:custDataLst>
          </p:nvPr>
        </p:nvSpPr>
        <p:spPr bwMode="auto">
          <a:xfrm>
            <a:off x="2890029" y="2764452"/>
            <a:ext cx="534246" cy="466575"/>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3498DB"/>
          </a:solidFill>
          <a:ln>
            <a:noFill/>
          </a:ln>
        </p:spPr>
        <p:txBody>
          <a:bodyPr anchor="ctr">
            <a:normAutofit/>
            <a:scene3d>
              <a:camera prst="orthographicFront"/>
              <a:lightRig rig="threePt" dir="t"/>
            </a:scene3d>
            <a:sp3d contourW="12700">
              <a:contourClr>
                <a:srgbClr val="FFFFFF"/>
              </a:contourClr>
            </a:sp3d>
          </a:bodyPr>
          <a:p>
            <a:pPr algn="l"/>
            <a:endParaRPr lang="zh-CN" altLang="en-US">
              <a:solidFill>
                <a:srgbClr val="3498DB">
                  <a:lumMod val="75000"/>
                </a:srgbClr>
              </a:solidFill>
              <a:sym typeface="Arial" panose="020B0604020202020204" pitchFamily="34" charset="0"/>
            </a:endParaRPr>
          </a:p>
        </p:txBody>
      </p:sp>
      <p:sp>
        <p:nvSpPr>
          <p:cNvPr id="20" name="TextBox 20"/>
          <p:cNvSpPr txBox="1"/>
          <p:nvPr>
            <p:custDataLst>
              <p:tags r:id="rId5"/>
            </p:custDataLst>
          </p:nvPr>
        </p:nvSpPr>
        <p:spPr>
          <a:xfrm>
            <a:off x="3627948" y="2513063"/>
            <a:ext cx="5341284" cy="969353"/>
          </a:xfrm>
          <a:prstGeom prst="rect">
            <a:avLst/>
          </a:prstGeom>
          <a:noFill/>
          <a:effectLst/>
        </p:spPr>
        <p:txBody>
          <a:bodyPr wrap="square" rtlCol="0" anchor="ctr">
            <a:normAutofit/>
          </a:bodyPr>
          <a:p>
            <a:pPr algn="l">
              <a:lnSpc>
                <a:spcPct val="120000"/>
              </a:lnSpc>
              <a:spcBef>
                <a:spcPts val="0"/>
              </a:spcBef>
              <a:spcAft>
                <a:spcPts val="0"/>
              </a:spcAft>
            </a:pPr>
            <a:r>
              <a:rPr lang="zh-CN" altLang="en-US"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用于对供应链上各个成员企业做出评价</a:t>
            </a:r>
            <a:endParaRPr lang="zh-CN" altLang="en-US"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2" name="KSO_Shape"/>
          <p:cNvSpPr/>
          <p:nvPr>
            <p:custDataLst>
              <p:tags r:id="rId6"/>
            </p:custDataLst>
          </p:nvPr>
        </p:nvSpPr>
        <p:spPr bwMode="auto">
          <a:xfrm>
            <a:off x="2890029" y="3940283"/>
            <a:ext cx="534246" cy="466575"/>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1AA3AA"/>
          </a:solidFill>
          <a:ln>
            <a:noFill/>
          </a:ln>
        </p:spPr>
        <p:txBody>
          <a:bodyPr anchor="ctr">
            <a:normAutofit/>
            <a:scene3d>
              <a:camera prst="orthographicFront"/>
              <a:lightRig rig="threePt" dir="t"/>
            </a:scene3d>
            <a:sp3d contourW="12700">
              <a:contourClr>
                <a:srgbClr val="FFFFFF"/>
              </a:contourClr>
            </a:sp3d>
          </a:bodyPr>
          <a:p>
            <a:pPr algn="l"/>
            <a:endParaRPr lang="zh-CN" altLang="en-US">
              <a:solidFill>
                <a:srgbClr val="FFFFFF"/>
              </a:solidFill>
              <a:sym typeface="Arial" panose="020B0604020202020204" pitchFamily="34" charset="0"/>
            </a:endParaRPr>
          </a:p>
        </p:txBody>
      </p:sp>
      <p:sp>
        <p:nvSpPr>
          <p:cNvPr id="23" name="TextBox 20"/>
          <p:cNvSpPr txBox="1"/>
          <p:nvPr>
            <p:custDataLst>
              <p:tags r:id="rId7"/>
            </p:custDataLst>
          </p:nvPr>
        </p:nvSpPr>
        <p:spPr>
          <a:xfrm>
            <a:off x="3627755" y="3688715"/>
            <a:ext cx="5990590" cy="969645"/>
          </a:xfrm>
          <a:prstGeom prst="rect">
            <a:avLst/>
          </a:prstGeom>
          <a:noFill/>
          <a:effectLst/>
        </p:spPr>
        <p:txBody>
          <a:bodyPr wrap="square" rtlCol="0" anchor="ctr">
            <a:normAutofit/>
          </a:bodyPr>
          <a:p>
            <a:pPr algn="l">
              <a:lnSpc>
                <a:spcPct val="120000"/>
              </a:lnSpc>
              <a:spcBef>
                <a:spcPts val="0"/>
              </a:spcBef>
              <a:spcAft>
                <a:spcPts val="0"/>
              </a:spcAft>
            </a:pPr>
            <a:r>
              <a:rPr lang="zh-CN" altLang="en-US"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用于对供应链内企业与企业之间的合作关系做出评价</a:t>
            </a:r>
            <a:endParaRPr lang="zh-CN" altLang="en-US"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5" name="KSO_Shape"/>
          <p:cNvSpPr/>
          <p:nvPr>
            <p:custDataLst>
              <p:tags r:id="rId8"/>
            </p:custDataLst>
          </p:nvPr>
        </p:nvSpPr>
        <p:spPr bwMode="auto">
          <a:xfrm>
            <a:off x="2890029" y="5116115"/>
            <a:ext cx="534246" cy="466575"/>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rgbClr val="69A35B"/>
          </a:solidFill>
          <a:ln>
            <a:noFill/>
          </a:ln>
        </p:spPr>
        <p:txBody>
          <a:bodyPr anchor="ctr">
            <a:normAutofit/>
            <a:scene3d>
              <a:camera prst="orthographicFront"/>
              <a:lightRig rig="threePt" dir="t"/>
            </a:scene3d>
            <a:sp3d contourW="12700">
              <a:contourClr>
                <a:srgbClr val="FFFFFF"/>
              </a:contourClr>
            </a:sp3d>
          </a:bodyPr>
          <a:p>
            <a:pPr algn="l"/>
            <a:endParaRPr lang="zh-CN" altLang="en-US">
              <a:solidFill>
                <a:srgbClr val="FFFFFF"/>
              </a:solidFill>
              <a:sym typeface="Arial" panose="020B0604020202020204" pitchFamily="34" charset="0"/>
            </a:endParaRPr>
          </a:p>
        </p:txBody>
      </p:sp>
      <p:sp>
        <p:nvSpPr>
          <p:cNvPr id="26" name="TextBox 20"/>
          <p:cNvSpPr txBox="1"/>
          <p:nvPr>
            <p:custDataLst>
              <p:tags r:id="rId9"/>
            </p:custDataLst>
          </p:nvPr>
        </p:nvSpPr>
        <p:spPr>
          <a:xfrm>
            <a:off x="3627755" y="4864735"/>
            <a:ext cx="6157595" cy="969645"/>
          </a:xfrm>
          <a:prstGeom prst="rect">
            <a:avLst/>
          </a:prstGeom>
          <a:noFill/>
          <a:effectLst/>
        </p:spPr>
        <p:txBody>
          <a:bodyPr wrap="square" rtlCol="0" anchor="ctr">
            <a:noAutofit/>
          </a:bodyPr>
          <a:p>
            <a:pPr algn="l">
              <a:lnSpc>
                <a:spcPct val="120000"/>
              </a:lnSpc>
              <a:spcBef>
                <a:spcPts val="0"/>
              </a:spcBef>
              <a:spcAft>
                <a:spcPts val="0"/>
              </a:spcAft>
            </a:pPr>
            <a:r>
              <a:rPr lang="zh-CN" altLang="en-US"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对企业的激励的作用，包括核心企业对非核心企业的激励，也包括供应商、制造商和销售商之间的相互激励。</a:t>
            </a:r>
            <a:endParaRPr lang="zh-CN" altLang="en-US" spc="150">
              <a:solidFill>
                <a:srgbClr val="000000">
                  <a:lumMod val="75000"/>
                  <a:lumOff val="25000"/>
                </a:srgbClr>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10"/>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endParaRPr lang="zh-CN" altLang="en-US" sz="4000" b="1">
              <a:solidFill>
                <a:schemeClr val="bg1"/>
              </a:solidFill>
              <a:effectLst>
                <a:outerShdw blurRad="38100" dist="19050" dir="2700000" algn="tl" rotWithShape="0">
                  <a:schemeClr val="dk1">
                    <a:alpha val="40000"/>
                  </a:schemeClr>
                </a:outerShdw>
              </a:effectLst>
            </a:endParaRP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6940">
                <a:lnSpc>
                  <a:spcPct val="150000"/>
                </a:lnSpc>
                <a:defRPr/>
              </a:pPr>
              <a:r>
                <a:rPr sz="2000" kern="0" dirty="0">
                  <a:solidFill>
                    <a:prstClr val="black">
                      <a:lumMod val="85000"/>
                      <a:lumOff val="15000"/>
                    </a:prstClr>
                  </a:solidFill>
                  <a:latin typeface="微软雅黑" panose="020B0503020204020204" charset="-122"/>
                </a:rPr>
                <a:t>1</a:t>
              </a:r>
              <a:r>
                <a:rPr sz="2000" kern="0" dirty="0" smtClean="0">
                  <a:solidFill>
                    <a:prstClr val="black">
                      <a:lumMod val="85000"/>
                      <a:lumOff val="15000"/>
                    </a:prstClr>
                  </a:solidFill>
                  <a:latin typeface="微软雅黑" panose="020B0503020204020204" charset="-122"/>
                </a:rPr>
                <a:t>．</a:t>
              </a:r>
              <a:r>
                <a:rPr lang="zh-CN" altLang="zh-CN" sz="2000" kern="0" dirty="0" smtClean="0">
                  <a:solidFill>
                    <a:prstClr val="black">
                      <a:lumMod val="85000"/>
                      <a:lumOff val="15000"/>
                    </a:prstClr>
                  </a:solidFill>
                  <a:latin typeface="微软雅黑" panose="020B0503020204020204" charset="-122"/>
                </a:rPr>
                <a:t>能够区分供应链绩效的外部与内部驱动力；</a:t>
              </a:r>
              <a:endParaRPr lang="zh-CN" altLang="zh-CN" sz="2000" kern="0" dirty="0" smtClean="0">
                <a:solidFill>
                  <a:prstClr val="black">
                    <a:lumMod val="85000"/>
                    <a:lumOff val="15000"/>
                  </a:prstClr>
                </a:solidFill>
                <a:latin typeface="微软雅黑" panose="020B0503020204020204" charset="-122"/>
              </a:endParaRPr>
            </a:p>
            <a:p>
              <a:pPr defTabSz="916940">
                <a:lnSpc>
                  <a:spcPct val="150000"/>
                </a:lnSpc>
                <a:defRPr/>
              </a:pPr>
              <a:r>
                <a:rPr lang="en-US" altLang="zh-CN" sz="2000" kern="0" dirty="0" smtClean="0">
                  <a:solidFill>
                    <a:prstClr val="black">
                      <a:lumMod val="85000"/>
                      <a:lumOff val="15000"/>
                    </a:prstClr>
                  </a:solidFill>
                  <a:latin typeface="微软雅黑" panose="020B0503020204020204" charset="-122"/>
                </a:rPr>
                <a:t>2</a:t>
              </a:r>
              <a:r>
                <a:rPr lang="zh-CN" altLang="en-US" sz="2000" kern="0" dirty="0" smtClean="0">
                  <a:solidFill>
                    <a:prstClr val="black">
                      <a:lumMod val="85000"/>
                      <a:lumOff val="15000"/>
                    </a:prstClr>
                  </a:solidFill>
                  <a:latin typeface="微软雅黑" panose="020B0503020204020204" charset="-122"/>
                </a:rPr>
                <a:t> ．</a:t>
              </a:r>
              <a:r>
                <a:rPr lang="zh-CN" altLang="zh-CN" sz="2000" kern="0" dirty="0" smtClean="0">
                  <a:solidFill>
                    <a:prstClr val="black">
                      <a:lumMod val="85000"/>
                      <a:lumOff val="15000"/>
                    </a:prstClr>
                  </a:solidFill>
                  <a:latin typeface="微软雅黑" panose="020B0503020204020204" charset="-122"/>
                </a:rPr>
                <a:t>能</a:t>
              </a:r>
              <a:r>
                <a:rPr lang="zh-CN" altLang="zh-CN" sz="2000" kern="0" dirty="0" smtClean="0">
                  <a:solidFill>
                    <a:prstClr val="black">
                      <a:lumMod val="85000"/>
                      <a:lumOff val="15000"/>
                    </a:prstClr>
                  </a:solidFill>
                  <a:latin typeface="微软雅黑" panose="020B0503020204020204" charset="-122"/>
                </a:rPr>
                <a:t>够遵循建立原则及步骤建立供应链绩效评价指标体系；</a:t>
              </a:r>
              <a:endParaRPr lang="zh-CN" altLang="zh-CN" sz="2000" kern="0" dirty="0" smtClean="0">
                <a:solidFill>
                  <a:prstClr val="black">
                    <a:lumMod val="85000"/>
                    <a:lumOff val="15000"/>
                  </a:prstClr>
                </a:solidFill>
                <a:latin typeface="微软雅黑" panose="020B0503020204020204" charset="-122"/>
              </a:endParaRPr>
            </a:p>
            <a:p>
              <a:pPr defTabSz="916940">
                <a:lnSpc>
                  <a:spcPct val="150000"/>
                </a:lnSpc>
                <a:defRPr/>
              </a:pPr>
              <a:r>
                <a:rPr lang="en-US" altLang="zh-CN" sz="2000" kern="0" dirty="0" smtClean="0">
                  <a:solidFill>
                    <a:prstClr val="black">
                      <a:lumMod val="85000"/>
                      <a:lumOff val="15000"/>
                    </a:prstClr>
                  </a:solidFill>
                  <a:latin typeface="微软雅黑" panose="020B0503020204020204" charset="-122"/>
                </a:rPr>
                <a:t>3</a:t>
              </a:r>
              <a:r>
                <a:rPr lang="zh-CN" altLang="en-US" sz="2000" kern="0" dirty="0" smtClean="0">
                  <a:solidFill>
                    <a:prstClr val="black">
                      <a:lumMod val="85000"/>
                      <a:lumOff val="15000"/>
                    </a:prstClr>
                  </a:solidFill>
                  <a:latin typeface="微软雅黑" panose="020B0503020204020204" charset="-122"/>
                </a:rPr>
                <a:t> ．</a:t>
              </a:r>
              <a:r>
                <a:rPr lang="zh-CN" altLang="zh-CN" sz="2000" kern="0" dirty="0" smtClean="0">
                  <a:solidFill>
                    <a:prstClr val="black">
                      <a:lumMod val="85000"/>
                      <a:lumOff val="15000"/>
                    </a:prstClr>
                  </a:solidFill>
                  <a:latin typeface="微软雅黑" panose="020B0503020204020204" charset="-122"/>
                </a:rPr>
                <a:t>能</a:t>
              </a:r>
              <a:r>
                <a:rPr lang="zh-CN" altLang="zh-CN" sz="2000" kern="0" dirty="0" smtClean="0">
                  <a:solidFill>
                    <a:prstClr val="black">
                      <a:lumMod val="85000"/>
                      <a:lumOff val="15000"/>
                    </a:prstClr>
                  </a:solidFill>
                  <a:latin typeface="微软雅黑" panose="020B0503020204020204" charset="-122"/>
                </a:rPr>
                <a:t>够使用供应链绩效评价的常用方法进行绩效评价。</a:t>
              </a:r>
              <a:endParaRPr lang="zh-CN" altLang="zh-CN" sz="2000" kern="0" dirty="0">
                <a:solidFill>
                  <a:prstClr val="black">
                    <a:lumMod val="85000"/>
                    <a:lumOff val="15000"/>
                  </a:prstClr>
                </a:solidFill>
                <a:latin typeface="微软雅黑" panose="020B0503020204020204" charset="-122"/>
              </a:endParaRP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endParaRPr lang="zh-CN" altLang="en-US" sz="2000" b="1" dirty="0">
                <a:solidFill>
                  <a:schemeClr val="dk1"/>
                </a:solidFill>
                <a:latin typeface="微软雅黑" panose="020B0503020204020204" charset="-122"/>
                <a:ea typeface="微软雅黑" panose="020B0503020204020204" charset="-122"/>
              </a:endParaRPr>
            </a:p>
          </p:txBody>
        </p:sp>
      </p:grpSp>
      <p:grpSp>
        <p:nvGrpSpPr>
          <p:cNvPr id="50" name="组合 49"/>
          <p:cNvGrpSpPr/>
          <p:nvPr/>
        </p:nvGrpSpPr>
        <p:grpSpPr>
          <a:xfrm>
            <a:off x="179070" y="1052266"/>
            <a:ext cx="3744001" cy="5859709"/>
            <a:chOff x="1315209" y="2736296"/>
            <a:chExt cx="1723565"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371873"/>
              <a:ext cx="1668900" cy="2863022"/>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6940">
                <a:lnSpc>
                  <a:spcPct val="150000"/>
                </a:lnSpc>
                <a:defRPr/>
              </a:pPr>
              <a:r>
                <a:rPr lang="en-US" altLang="zh-CN" kern="0" dirty="0" smtClean="0">
                  <a:solidFill>
                    <a:prstClr val="black">
                      <a:lumMod val="85000"/>
                      <a:lumOff val="15000"/>
                    </a:prstClr>
                  </a:solidFill>
                  <a:latin typeface="微软雅黑" panose="020B0503020204020204" charset="-122"/>
                </a:rPr>
                <a:t>1</a:t>
              </a:r>
              <a:r>
                <a:rPr lang="zh-CN" altLang="en-US" kern="0" dirty="0" smtClean="0">
                  <a:solidFill>
                    <a:prstClr val="black">
                      <a:lumMod val="85000"/>
                      <a:lumOff val="15000"/>
                    </a:prstClr>
                  </a:solidFill>
                  <a:latin typeface="微软雅黑" panose="020B0503020204020204" charset="-122"/>
                </a:rPr>
                <a:t> ．</a:t>
              </a:r>
              <a:r>
                <a:rPr lang="zh-CN" altLang="zh-CN" kern="0" dirty="0" smtClean="0">
                  <a:solidFill>
                    <a:prstClr val="black">
                      <a:lumMod val="85000"/>
                      <a:lumOff val="15000"/>
                    </a:prstClr>
                  </a:solidFill>
                  <a:latin typeface="微软雅黑" panose="020B0503020204020204" charset="-122"/>
                </a:rPr>
                <a:t>理解供应链绩效的概念及影响因素；</a:t>
              </a:r>
              <a:endParaRPr lang="zh-CN" altLang="zh-CN" kern="0" dirty="0" smtClean="0">
                <a:solidFill>
                  <a:prstClr val="black">
                    <a:lumMod val="85000"/>
                    <a:lumOff val="15000"/>
                  </a:prstClr>
                </a:solidFill>
                <a:latin typeface="微软雅黑" panose="020B0503020204020204" charset="-122"/>
              </a:endParaRPr>
            </a:p>
            <a:p>
              <a:pPr defTabSz="916940">
                <a:lnSpc>
                  <a:spcPct val="150000"/>
                </a:lnSpc>
                <a:defRPr/>
              </a:pPr>
              <a:r>
                <a:rPr lang="en-US" altLang="zh-CN" kern="0" dirty="0" smtClean="0">
                  <a:solidFill>
                    <a:prstClr val="black">
                      <a:lumMod val="85000"/>
                      <a:lumOff val="15000"/>
                    </a:prstClr>
                  </a:solidFill>
                  <a:latin typeface="微软雅黑" panose="020B0503020204020204" charset="-122"/>
                </a:rPr>
                <a:t>2</a:t>
              </a:r>
              <a:r>
                <a:rPr lang="zh-CN" altLang="en-US" kern="0" dirty="0" smtClean="0">
                  <a:solidFill>
                    <a:prstClr val="black">
                      <a:lumMod val="85000"/>
                      <a:lumOff val="15000"/>
                    </a:prstClr>
                  </a:solidFill>
                  <a:latin typeface="微软雅黑" panose="020B0503020204020204" charset="-122"/>
                </a:rPr>
                <a:t> ．</a:t>
              </a:r>
              <a:r>
                <a:rPr lang="zh-CN" altLang="zh-CN" kern="0" dirty="0" smtClean="0">
                  <a:solidFill>
                    <a:prstClr val="black">
                      <a:lumMod val="85000"/>
                      <a:lumOff val="15000"/>
                    </a:prstClr>
                  </a:solidFill>
                  <a:latin typeface="微软雅黑" panose="020B0503020204020204" charset="-122"/>
                </a:rPr>
                <a:t>理解供应链绩效管理的概念及特点；</a:t>
              </a:r>
              <a:endParaRPr lang="zh-CN" altLang="zh-CN" kern="0" dirty="0" smtClean="0">
                <a:solidFill>
                  <a:prstClr val="black">
                    <a:lumMod val="85000"/>
                    <a:lumOff val="15000"/>
                  </a:prstClr>
                </a:solidFill>
                <a:latin typeface="微软雅黑" panose="020B0503020204020204" charset="-122"/>
              </a:endParaRPr>
            </a:p>
            <a:p>
              <a:pPr defTabSz="916940">
                <a:lnSpc>
                  <a:spcPct val="150000"/>
                </a:lnSpc>
                <a:defRPr/>
              </a:pPr>
              <a:r>
                <a:rPr lang="en-US" altLang="zh-CN" kern="0" dirty="0" smtClean="0">
                  <a:solidFill>
                    <a:prstClr val="black">
                      <a:lumMod val="85000"/>
                      <a:lumOff val="15000"/>
                    </a:prstClr>
                  </a:solidFill>
                  <a:latin typeface="微软雅黑" panose="020B0503020204020204" charset="-122"/>
                </a:rPr>
                <a:t>3</a:t>
              </a:r>
              <a:r>
                <a:rPr lang="zh-CN" altLang="en-US" kern="0" dirty="0" smtClean="0">
                  <a:solidFill>
                    <a:prstClr val="black">
                      <a:lumMod val="85000"/>
                      <a:lumOff val="15000"/>
                    </a:prstClr>
                  </a:solidFill>
                  <a:latin typeface="微软雅黑" panose="020B0503020204020204" charset="-122"/>
                </a:rPr>
                <a:t> ．</a:t>
              </a:r>
              <a:r>
                <a:rPr lang="zh-CN" altLang="zh-CN" kern="0" dirty="0" smtClean="0">
                  <a:solidFill>
                    <a:prstClr val="black">
                      <a:lumMod val="85000"/>
                      <a:lumOff val="15000"/>
                    </a:prstClr>
                  </a:solidFill>
                  <a:latin typeface="微软雅黑" panose="020B0503020204020204" charset="-122"/>
                </a:rPr>
                <a:t>熟悉供应链绩效管理的过程；</a:t>
              </a:r>
              <a:endParaRPr lang="zh-CN" altLang="zh-CN" kern="0" dirty="0" smtClean="0">
                <a:solidFill>
                  <a:prstClr val="black">
                    <a:lumMod val="85000"/>
                    <a:lumOff val="15000"/>
                  </a:prstClr>
                </a:solidFill>
                <a:latin typeface="微软雅黑" panose="020B0503020204020204" charset="-122"/>
              </a:endParaRPr>
            </a:p>
            <a:p>
              <a:pPr defTabSz="916940">
                <a:lnSpc>
                  <a:spcPct val="150000"/>
                </a:lnSpc>
                <a:defRPr/>
              </a:pPr>
              <a:r>
                <a:rPr lang="en-US" altLang="zh-CN" kern="0" dirty="0" smtClean="0">
                  <a:solidFill>
                    <a:prstClr val="black">
                      <a:lumMod val="85000"/>
                      <a:lumOff val="15000"/>
                    </a:prstClr>
                  </a:solidFill>
                  <a:latin typeface="微软雅黑" panose="020B0503020204020204" charset="-122"/>
                </a:rPr>
                <a:t>4</a:t>
              </a:r>
              <a:r>
                <a:rPr lang="zh-CN" altLang="en-US" kern="0" dirty="0" smtClean="0">
                  <a:solidFill>
                    <a:prstClr val="black">
                      <a:lumMod val="85000"/>
                      <a:lumOff val="15000"/>
                    </a:prstClr>
                  </a:solidFill>
                  <a:latin typeface="微软雅黑" panose="020B0503020204020204" charset="-122"/>
                </a:rPr>
                <a:t> ．</a:t>
              </a:r>
              <a:r>
                <a:rPr lang="zh-CN" altLang="zh-CN" kern="0" dirty="0" smtClean="0">
                  <a:solidFill>
                    <a:prstClr val="black">
                      <a:lumMod val="85000"/>
                      <a:lumOff val="15000"/>
                    </a:prstClr>
                  </a:solidFill>
                  <a:latin typeface="微软雅黑" panose="020B0503020204020204" charset="-122"/>
                </a:rPr>
                <a:t>理解供应链绩效评价的概念、特点及内容；</a:t>
              </a:r>
              <a:endParaRPr lang="zh-CN" altLang="zh-CN" kern="0" dirty="0" smtClean="0">
                <a:solidFill>
                  <a:prstClr val="black">
                    <a:lumMod val="85000"/>
                    <a:lumOff val="15000"/>
                  </a:prstClr>
                </a:solidFill>
                <a:latin typeface="微软雅黑" panose="020B0503020204020204" charset="-122"/>
              </a:endParaRPr>
            </a:p>
            <a:p>
              <a:pPr defTabSz="916940">
                <a:lnSpc>
                  <a:spcPct val="150000"/>
                </a:lnSpc>
                <a:defRPr/>
              </a:pPr>
              <a:r>
                <a:rPr lang="en-US" altLang="zh-CN" kern="0" dirty="0" smtClean="0">
                  <a:solidFill>
                    <a:prstClr val="black">
                      <a:lumMod val="85000"/>
                      <a:lumOff val="15000"/>
                    </a:prstClr>
                  </a:solidFill>
                  <a:latin typeface="微软雅黑" panose="020B0503020204020204" charset="-122"/>
                </a:rPr>
                <a:t>5</a:t>
              </a:r>
              <a:r>
                <a:rPr lang="zh-CN" altLang="en-US" kern="0" dirty="0" smtClean="0">
                  <a:solidFill>
                    <a:prstClr val="black">
                      <a:lumMod val="85000"/>
                      <a:lumOff val="15000"/>
                    </a:prstClr>
                  </a:solidFill>
                  <a:latin typeface="微软雅黑" panose="020B0503020204020204" charset="-122"/>
                </a:rPr>
                <a:t> ．</a:t>
              </a:r>
              <a:r>
                <a:rPr lang="zh-CN" altLang="zh-CN" kern="0" dirty="0" smtClean="0">
                  <a:solidFill>
                    <a:prstClr val="black">
                      <a:lumMod val="85000"/>
                      <a:lumOff val="15000"/>
                    </a:prstClr>
                  </a:solidFill>
                  <a:latin typeface="微软雅黑" panose="020B0503020204020204" charset="-122"/>
                </a:rPr>
                <a:t>熟悉供应链绩效评价指标体系的建立原则与建立步</a:t>
              </a:r>
              <a:r>
                <a:rPr lang="zh-CN" altLang="zh-CN" kern="0" dirty="0" smtClean="0">
                  <a:solidFill>
                    <a:prstClr val="black">
                      <a:lumMod val="85000"/>
                      <a:lumOff val="15000"/>
                    </a:prstClr>
                  </a:solidFill>
                  <a:latin typeface="微软雅黑" panose="020B0503020204020204" charset="-122"/>
                </a:rPr>
                <a:t>骤</a:t>
              </a:r>
              <a:r>
                <a:rPr lang="zh-CN" altLang="en-US" kern="0" dirty="0" smtClean="0">
                  <a:solidFill>
                    <a:prstClr val="black">
                      <a:lumMod val="85000"/>
                      <a:lumOff val="15000"/>
                    </a:prstClr>
                  </a:solidFill>
                  <a:latin typeface="微软雅黑" panose="020B0503020204020204" charset="-122"/>
                </a:rPr>
                <a:t>，并</a:t>
              </a:r>
              <a:r>
                <a:rPr lang="zh-CN" altLang="zh-CN" kern="0" dirty="0" smtClean="0">
                  <a:solidFill>
                    <a:prstClr val="black">
                      <a:lumMod val="85000"/>
                      <a:lumOff val="15000"/>
                    </a:prstClr>
                  </a:solidFill>
                  <a:latin typeface="微软雅黑" panose="020B0503020204020204" charset="-122"/>
                </a:rPr>
                <a:t>掌</a:t>
              </a:r>
              <a:r>
                <a:rPr lang="zh-CN" altLang="zh-CN" kern="0" dirty="0" smtClean="0">
                  <a:solidFill>
                    <a:prstClr val="black">
                      <a:lumMod val="85000"/>
                      <a:lumOff val="15000"/>
                    </a:prstClr>
                  </a:solidFill>
                  <a:latin typeface="微软雅黑" panose="020B0503020204020204" charset="-122"/>
                </a:rPr>
                <a:t>握供应链绩效评价的常用方法。</a:t>
              </a:r>
              <a:endParaRPr lang="zh-CN" altLang="zh-CN" kern="0" dirty="0">
                <a:solidFill>
                  <a:prstClr val="black">
                    <a:lumMod val="85000"/>
                    <a:lumOff val="15000"/>
                  </a:prstClr>
                </a:solidFill>
                <a:latin typeface="微软雅黑" panose="020B0503020204020204" charset="-122"/>
              </a:endParaRP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endParaRPr lang="zh-CN" altLang="en-US" sz="2000" b="1" dirty="0">
                <a:solidFill>
                  <a:schemeClr val="tx1"/>
                </a:solidFill>
                <a:latin typeface="微软雅黑" panose="020B0503020204020204" charset="-122"/>
                <a:ea typeface="微软雅黑" panose="020B0503020204020204" charset="-122"/>
              </a:endParaRP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prstClr val="black">
                      <a:lumMod val="85000"/>
                      <a:lumOff val="15000"/>
                    </a:prstClr>
                  </a:solidFill>
                  <a:latin typeface="微软雅黑" panose="020B0503020204020204" charset="-122"/>
                </a:rPr>
                <a:t>1</a:t>
              </a:r>
              <a:r>
                <a:rPr sz="2000" kern="0" dirty="0" smtClean="0">
                  <a:solidFill>
                    <a:prstClr val="black">
                      <a:lumMod val="85000"/>
                      <a:lumOff val="15000"/>
                    </a:prstClr>
                  </a:solidFill>
                  <a:latin typeface="微软雅黑" panose="020B0503020204020204" charset="-122"/>
                </a:rPr>
                <a:t>．</a:t>
              </a:r>
              <a:r>
                <a:rPr lang="zh-CN" altLang="zh-CN" sz="2000" kern="0" dirty="0" smtClean="0">
                  <a:solidFill>
                    <a:prstClr val="black">
                      <a:lumMod val="85000"/>
                      <a:lumOff val="15000"/>
                    </a:prstClr>
                  </a:solidFill>
                  <a:latin typeface="微软雅黑" panose="020B0503020204020204" charset="-122"/>
                </a:rPr>
                <a:t>培养学生思维的灵活性与变通性；</a:t>
              </a:r>
              <a:endParaRPr lang="zh-CN" altLang="zh-CN" sz="2000" kern="0" dirty="0" smtClean="0">
                <a:solidFill>
                  <a:prstClr val="black">
                    <a:lumMod val="85000"/>
                    <a:lumOff val="15000"/>
                  </a:prstClr>
                </a:solidFill>
                <a:latin typeface="微软雅黑" panose="020B0503020204020204" charset="-122"/>
              </a:endParaRPr>
            </a:p>
            <a:p>
              <a:pPr lvl="0" defTabSz="916940">
                <a:lnSpc>
                  <a:spcPct val="150000"/>
                </a:lnSpc>
                <a:defRPr/>
              </a:pPr>
              <a:r>
                <a:rPr lang="en-US" altLang="zh-CN" sz="2000" kern="0" dirty="0" smtClean="0">
                  <a:solidFill>
                    <a:prstClr val="black">
                      <a:lumMod val="85000"/>
                      <a:lumOff val="15000"/>
                    </a:prstClr>
                  </a:solidFill>
                  <a:latin typeface="微软雅黑" panose="020B0503020204020204" charset="-122"/>
                </a:rPr>
                <a:t>2</a:t>
              </a:r>
              <a:r>
                <a:rPr lang="zh-CN" altLang="en-US" sz="2000" kern="0" dirty="0" smtClean="0">
                  <a:solidFill>
                    <a:prstClr val="black">
                      <a:lumMod val="85000"/>
                      <a:lumOff val="15000"/>
                    </a:prstClr>
                  </a:solidFill>
                  <a:latin typeface="微软雅黑" panose="020B0503020204020204" charset="-122"/>
                </a:rPr>
                <a:t> ．</a:t>
              </a:r>
              <a:r>
                <a:rPr lang="zh-CN" altLang="zh-CN" sz="2000" kern="0" dirty="0" smtClean="0">
                  <a:solidFill>
                    <a:prstClr val="black">
                      <a:lumMod val="85000"/>
                      <a:lumOff val="15000"/>
                    </a:prstClr>
                  </a:solidFill>
                  <a:latin typeface="微软雅黑" panose="020B0503020204020204" charset="-122"/>
                </a:rPr>
                <a:t>引</a:t>
              </a:r>
              <a:r>
                <a:rPr lang="zh-CN" altLang="zh-CN" sz="2000" kern="0" dirty="0" smtClean="0">
                  <a:solidFill>
                    <a:prstClr val="black">
                      <a:lumMod val="85000"/>
                      <a:lumOff val="15000"/>
                    </a:prstClr>
                  </a:solidFill>
                  <a:latin typeface="微软雅黑" panose="020B0503020204020204" charset="-122"/>
                </a:rPr>
                <a:t>导学生树立正确的价值观；</a:t>
              </a:r>
              <a:endParaRPr lang="zh-CN" altLang="zh-CN" sz="2000" kern="0" dirty="0" smtClean="0">
                <a:solidFill>
                  <a:prstClr val="black">
                    <a:lumMod val="85000"/>
                    <a:lumOff val="15000"/>
                  </a:prstClr>
                </a:solidFill>
                <a:latin typeface="微软雅黑" panose="020B0503020204020204" charset="-122"/>
              </a:endParaRPr>
            </a:p>
            <a:p>
              <a:pPr lvl="0" defTabSz="916940">
                <a:lnSpc>
                  <a:spcPct val="150000"/>
                </a:lnSpc>
                <a:defRPr/>
              </a:pPr>
              <a:r>
                <a:rPr lang="en-US" altLang="zh-CN" sz="2000" kern="0" dirty="0" smtClean="0">
                  <a:solidFill>
                    <a:prstClr val="black">
                      <a:lumMod val="85000"/>
                      <a:lumOff val="15000"/>
                    </a:prstClr>
                  </a:solidFill>
                  <a:latin typeface="微软雅黑" panose="020B0503020204020204" charset="-122"/>
                </a:rPr>
                <a:t>3</a:t>
              </a:r>
              <a:r>
                <a:rPr lang="zh-CN" altLang="en-US" sz="2000" kern="0" dirty="0" smtClean="0">
                  <a:solidFill>
                    <a:prstClr val="black">
                      <a:lumMod val="85000"/>
                      <a:lumOff val="15000"/>
                    </a:prstClr>
                  </a:solidFill>
                  <a:latin typeface="微软雅黑" panose="020B0503020204020204" charset="-122"/>
                </a:rPr>
                <a:t> ．</a:t>
              </a:r>
              <a:r>
                <a:rPr lang="zh-CN" altLang="zh-CN" sz="2000" kern="0" dirty="0" smtClean="0">
                  <a:solidFill>
                    <a:prstClr val="black">
                      <a:lumMod val="85000"/>
                      <a:lumOff val="15000"/>
                    </a:prstClr>
                  </a:solidFill>
                  <a:latin typeface="微软雅黑" panose="020B0503020204020204" charset="-122"/>
                </a:rPr>
                <a:t>培</a:t>
              </a:r>
              <a:r>
                <a:rPr lang="zh-CN" altLang="zh-CN" sz="2000" kern="0" dirty="0" smtClean="0">
                  <a:solidFill>
                    <a:prstClr val="black">
                      <a:lumMod val="85000"/>
                      <a:lumOff val="15000"/>
                    </a:prstClr>
                  </a:solidFill>
                  <a:latin typeface="微软雅黑" panose="020B0503020204020204" charset="-122"/>
                </a:rPr>
                <a:t>养学生认真负责的学习态度；</a:t>
              </a:r>
              <a:endParaRPr lang="zh-CN" altLang="zh-CN" sz="2000" kern="0" dirty="0" smtClean="0">
                <a:solidFill>
                  <a:prstClr val="black">
                    <a:lumMod val="85000"/>
                    <a:lumOff val="15000"/>
                  </a:prstClr>
                </a:solidFill>
                <a:latin typeface="微软雅黑" panose="020B0503020204020204" charset="-122"/>
              </a:endParaRPr>
            </a:p>
            <a:p>
              <a:pPr lvl="0" defTabSz="916940">
                <a:lnSpc>
                  <a:spcPct val="150000"/>
                </a:lnSpc>
                <a:defRPr/>
              </a:pPr>
              <a:r>
                <a:rPr lang="en-US" altLang="zh-CN" sz="2000" kern="0" dirty="0" smtClean="0">
                  <a:solidFill>
                    <a:prstClr val="black">
                      <a:lumMod val="85000"/>
                      <a:lumOff val="15000"/>
                    </a:prstClr>
                  </a:solidFill>
                  <a:latin typeface="微软雅黑" panose="020B0503020204020204" charset="-122"/>
                </a:rPr>
                <a:t>4</a:t>
              </a:r>
              <a:r>
                <a:rPr lang="zh-CN" altLang="en-US" sz="2000" kern="0" dirty="0" smtClean="0">
                  <a:solidFill>
                    <a:prstClr val="black">
                      <a:lumMod val="85000"/>
                      <a:lumOff val="15000"/>
                    </a:prstClr>
                  </a:solidFill>
                  <a:latin typeface="微软雅黑" panose="020B0503020204020204" charset="-122"/>
                </a:rPr>
                <a:t> ．</a:t>
              </a:r>
              <a:r>
                <a:rPr lang="zh-CN" altLang="zh-CN" sz="2000" kern="0" dirty="0" smtClean="0">
                  <a:solidFill>
                    <a:prstClr val="black">
                      <a:lumMod val="85000"/>
                      <a:lumOff val="15000"/>
                    </a:prstClr>
                  </a:solidFill>
                  <a:latin typeface="微软雅黑" panose="020B0503020204020204" charset="-122"/>
                </a:rPr>
                <a:t>培</a:t>
              </a:r>
              <a:r>
                <a:rPr lang="zh-CN" altLang="zh-CN" sz="2000" kern="0" dirty="0" smtClean="0">
                  <a:solidFill>
                    <a:prstClr val="black">
                      <a:lumMod val="85000"/>
                      <a:lumOff val="15000"/>
                    </a:prstClr>
                  </a:solidFill>
                  <a:latin typeface="微软雅黑" panose="020B0503020204020204" charset="-122"/>
                </a:rPr>
                <a:t>养学生的团队协作意识。</a:t>
              </a:r>
              <a:endParaRPr lang="zh-CN" altLang="zh-CN" sz="2000" kern="0" dirty="0">
                <a:solidFill>
                  <a:prstClr val="black">
                    <a:lumMod val="85000"/>
                    <a:lumOff val="15000"/>
                  </a:prstClr>
                </a:solidFill>
                <a:latin typeface="微软雅黑" panose="020B0503020204020204" charset="-122"/>
              </a:endParaRP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endParaRPr lang="zh-CN" altLang="en-US" sz="2000" b="1" dirty="0">
                <a:solidFill>
                  <a:schemeClr val="dk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60826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链绩效评价指标体系</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669925" y="804545"/>
            <a:ext cx="3239135" cy="521970"/>
          </a:xfrm>
          <a:prstGeom prst="rect">
            <a:avLst/>
          </a:prstGeom>
          <a:noFill/>
          <a:ln>
            <a:noFill/>
          </a:ln>
        </p:spPr>
        <p:txBody>
          <a:bodyPr wrap="squar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四、建立步骤</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100" name="文本框 99"/>
          <p:cNvSpPr txBox="1"/>
          <p:nvPr>
            <p:custDataLst>
              <p:tags r:id="rId2"/>
            </p:custDataLst>
          </p:nvPr>
        </p:nvSpPr>
        <p:spPr>
          <a:xfrm>
            <a:off x="1917700" y="1615440"/>
            <a:ext cx="7814945" cy="2947035"/>
          </a:xfrm>
          <a:prstGeom prst="rect">
            <a:avLst/>
          </a:prstGeom>
          <a:noFill/>
          <a:ln w="38100">
            <a:solidFill>
              <a:schemeClr val="accent1"/>
            </a:solidFill>
            <a:prstDash val="lgDash"/>
          </a:ln>
        </p:spPr>
        <p:txBody>
          <a:bodyPr wrap="square">
            <a:noAutofit/>
          </a:bodyPr>
          <a:p>
            <a:pPr indent="0" fontAlgn="auto">
              <a:lnSpc>
                <a:spcPct val="150000"/>
              </a:lnSpc>
            </a:pPr>
            <a:r>
              <a:rPr lang="en-US" sz="2000" b="0">
                <a:latin typeface="Times New Roman" panose="02020603050405020304" pitchFamily="18" charset="0"/>
                <a:ea typeface="宋体" panose="02010600030101010101" pitchFamily="2" charset="-122"/>
              </a:rPr>
              <a:t>       </a:t>
            </a:r>
            <a:r>
              <a:rPr sz="2000" b="0">
                <a:ea typeface="宋体" panose="02010600030101010101" pitchFamily="2" charset="-122"/>
              </a:rPr>
              <a:t>要建立和实施一个完整的绩效评价体系应包含以下四个步骤：</a:t>
            </a:r>
            <a:endParaRPr sz="2000" b="0">
              <a:ea typeface="宋体" panose="02010600030101010101" pitchFamily="2" charset="-122"/>
            </a:endParaRPr>
          </a:p>
          <a:p>
            <a:pPr indent="457200" fontAlgn="auto">
              <a:lnSpc>
                <a:spcPct val="150000"/>
              </a:lnSpc>
            </a:pPr>
            <a:r>
              <a:rPr lang="en-US" sz="2000" b="0">
                <a:ea typeface="宋体" panose="02010600030101010101" pitchFamily="2" charset="-122"/>
              </a:rPr>
              <a:t>1.</a:t>
            </a:r>
            <a:r>
              <a:rPr sz="2000" b="0">
                <a:ea typeface="宋体" panose="02010600030101010101" pitchFamily="2" charset="-122"/>
              </a:rPr>
              <a:t>绩效评价指标的设计（包括判别关键目标和涉及评价指标）</a:t>
            </a:r>
            <a:endParaRPr sz="2000" b="0">
              <a:ea typeface="宋体" panose="02010600030101010101" pitchFamily="2" charset="-122"/>
            </a:endParaRPr>
          </a:p>
          <a:p>
            <a:pPr indent="457200" fontAlgn="auto">
              <a:lnSpc>
                <a:spcPct val="150000"/>
              </a:lnSpc>
            </a:pPr>
            <a:r>
              <a:rPr lang="en-US" sz="2000" b="0">
                <a:ea typeface="宋体" panose="02010600030101010101" pitchFamily="2" charset="-122"/>
              </a:rPr>
              <a:t>2.</a:t>
            </a:r>
            <a:r>
              <a:rPr sz="2000" b="0">
                <a:ea typeface="宋体" panose="02010600030101010101" pitchFamily="2" charset="-122"/>
              </a:rPr>
              <a:t>评价指标的选取（分为初选、校对、分类/分析和分配四个步骤）</a:t>
            </a:r>
            <a:endParaRPr sz="2000" b="0">
              <a:ea typeface="宋体" panose="02010600030101010101" pitchFamily="2" charset="-122"/>
            </a:endParaRPr>
          </a:p>
          <a:p>
            <a:pPr indent="457200" fontAlgn="auto">
              <a:lnSpc>
                <a:spcPct val="150000"/>
              </a:lnSpc>
            </a:pPr>
            <a:r>
              <a:rPr lang="en-US" sz="2000" b="0">
                <a:ea typeface="宋体" panose="02010600030101010101" pitchFamily="2" charset="-122"/>
              </a:rPr>
              <a:t>3.</a:t>
            </a:r>
            <a:r>
              <a:rPr sz="2000" b="0">
                <a:ea typeface="宋体" panose="02010600030101010101" pitchFamily="2" charset="-122"/>
              </a:rPr>
              <a:t>评价体系的应用（评价、反馈和纠偏行动）</a:t>
            </a:r>
            <a:endParaRPr sz="2000" b="0">
              <a:ea typeface="宋体" panose="02010600030101010101" pitchFamily="2" charset="-122"/>
            </a:endParaRPr>
          </a:p>
          <a:p>
            <a:pPr indent="457200" fontAlgn="auto">
              <a:lnSpc>
                <a:spcPct val="150000"/>
              </a:lnSpc>
            </a:pPr>
            <a:r>
              <a:rPr lang="en-US" sz="2000" b="0">
                <a:ea typeface="宋体" panose="02010600030101010101" pitchFamily="2" charset="-122"/>
              </a:rPr>
              <a:t>4.</a:t>
            </a:r>
            <a:r>
              <a:rPr sz="2000" b="0">
                <a:ea typeface="宋体" panose="02010600030101010101" pitchFamily="2" charset="-122"/>
              </a:rPr>
              <a:t>战略假设的见证（反馈）</a:t>
            </a:r>
            <a:endParaRPr sz="2000" b="0">
              <a:ea typeface="宋体" panose="02010600030101010101" pitchFamily="2" charset="-122"/>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60826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链绩效评价指标体系</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custDataLst>
              <p:tags r:id="rId1"/>
            </p:custDataLst>
          </p:nvPr>
        </p:nvSpPr>
        <p:spPr>
          <a:xfrm>
            <a:off x="669925" y="804545"/>
            <a:ext cx="3239135" cy="521970"/>
          </a:xfrm>
          <a:prstGeom prst="rect">
            <a:avLst/>
          </a:prstGeom>
          <a:noFill/>
          <a:ln>
            <a:noFill/>
          </a:ln>
        </p:spPr>
        <p:txBody>
          <a:bodyPr wrap="squar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sym typeface="+mn-ea"/>
              </a:rPr>
              <a:t>五、动态框架</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sym typeface="+mn-ea"/>
            </a:endParaRPr>
          </a:p>
        </p:txBody>
      </p:sp>
      <p:sp>
        <p:nvSpPr>
          <p:cNvPr id="4" name="文本框 3"/>
          <p:cNvSpPr txBox="1"/>
          <p:nvPr/>
        </p:nvSpPr>
        <p:spPr>
          <a:xfrm>
            <a:off x="771525" y="1288415"/>
            <a:ext cx="10148570" cy="770890"/>
          </a:xfrm>
          <a:prstGeom prst="rect">
            <a:avLst/>
          </a:prstGeom>
          <a:noFill/>
        </p:spPr>
        <p:txBody>
          <a:bodyPr wrap="square" rtlCol="0" anchor="t">
            <a:noAutofit/>
          </a:bodyPr>
          <a:p>
            <a:pPr indent="0" fontAlgn="auto">
              <a:lnSpc>
                <a:spcPct val="150000"/>
              </a:lnSpc>
            </a:pPr>
            <a:r>
              <a:rPr lang="en-US" altLang="zh-CN" sz="2000" b="1"/>
              <a:t>         </a:t>
            </a:r>
            <a:r>
              <a:rPr lang="zh-CN" altLang="en-US" sz="2000" b="1"/>
              <a:t>为了满足不同条件对评价体系要求的不同，提出了一套动态绩效评价体系的框架。该框架的三层体系表包括了以下几个子系统：</a:t>
            </a:r>
            <a:endParaRPr lang="zh-CN" altLang="en-US" sz="2000" b="1"/>
          </a:p>
        </p:txBody>
      </p:sp>
      <p:sp>
        <p:nvSpPr>
          <p:cNvPr id="6" name="椭圆 5"/>
          <p:cNvSpPr/>
          <p:nvPr>
            <p:custDataLst>
              <p:tags r:id="rId2"/>
            </p:custDataLst>
          </p:nvPr>
        </p:nvSpPr>
        <p:spPr>
          <a:xfrm>
            <a:off x="1204657" y="2610168"/>
            <a:ext cx="1019175" cy="1019175"/>
          </a:xfrm>
          <a:prstGeom prst="ellips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 name="五角星 4"/>
          <p:cNvSpPr/>
          <p:nvPr>
            <p:custDataLst>
              <p:tags r:id="rId3"/>
            </p:custDataLst>
          </p:nvPr>
        </p:nvSpPr>
        <p:spPr>
          <a:xfrm>
            <a:off x="1328482" y="269589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20000"/>
          </a:bodyPr>
          <a:p>
            <a:pPr algn="ctr">
              <a:lnSpc>
                <a:spcPct val="140000"/>
              </a:lnSpc>
            </a:pPr>
            <a:r>
              <a:rPr lang="en-US" altLang="zh-CN" sz="1200" spc="150" dirty="0">
                <a:solidFill>
                  <a:srgbClr val="1F74AD"/>
                </a:solidFill>
                <a:latin typeface="Arial" panose="020B0604020202020204" pitchFamily="34" charset="0"/>
                <a:ea typeface="微软雅黑" panose="020B0503020204020204" charset="-122"/>
                <a:sym typeface="Arial" panose="020B0604020202020204" pitchFamily="34" charset="0"/>
              </a:rPr>
              <a:t>A</a:t>
            </a:r>
            <a:endParaRPr lang="zh-CN" altLang="en-US" sz="1200" spc="15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cxnSp>
        <p:nvCxnSpPr>
          <p:cNvPr id="10" name="直接连接符 9"/>
          <p:cNvCxnSpPr/>
          <p:nvPr>
            <p:custDataLst>
              <p:tags r:id="rId4"/>
            </p:custDataLst>
          </p:nvPr>
        </p:nvCxnSpPr>
        <p:spPr>
          <a:xfrm>
            <a:off x="2366708" y="2386330"/>
            <a:ext cx="0" cy="1466850"/>
          </a:xfrm>
          <a:prstGeom prst="line">
            <a:avLst/>
          </a:prstGeom>
        </p:spPr>
        <p:style>
          <a:lnRef idx="1">
            <a:srgbClr val="1F74AD"/>
          </a:lnRef>
          <a:fillRef idx="0">
            <a:srgbClr val="1F74AD"/>
          </a:fillRef>
          <a:effectRef idx="0">
            <a:srgbClr val="1F74AD"/>
          </a:effectRef>
          <a:fontRef idx="minor">
            <a:srgbClr val="000000"/>
          </a:fontRef>
        </p:style>
      </p:cxnSp>
      <p:sp>
        <p:nvSpPr>
          <p:cNvPr id="15" name="椭圆 14"/>
          <p:cNvSpPr/>
          <p:nvPr>
            <p:custDataLst>
              <p:tags r:id="rId5"/>
            </p:custDataLst>
          </p:nvPr>
        </p:nvSpPr>
        <p:spPr>
          <a:xfrm>
            <a:off x="4747957" y="2610168"/>
            <a:ext cx="1019175" cy="101917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 name="五角星 15"/>
          <p:cNvSpPr/>
          <p:nvPr>
            <p:custDataLst>
              <p:tags r:id="rId6"/>
            </p:custDataLst>
          </p:nvPr>
        </p:nvSpPr>
        <p:spPr>
          <a:xfrm>
            <a:off x="4871782" y="269589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20000"/>
          </a:bodyPr>
          <a:p>
            <a:pPr algn="ctr">
              <a:lnSpc>
                <a:spcPct val="140000"/>
              </a:lnSpc>
            </a:pPr>
            <a:r>
              <a:rPr lang="en-US" altLang="zh-CN" sz="1200" spc="150" dirty="0">
                <a:solidFill>
                  <a:srgbClr val="3498DB"/>
                </a:solidFill>
                <a:latin typeface="Arial" panose="020B0604020202020204" pitchFamily="34" charset="0"/>
                <a:ea typeface="微软雅黑" panose="020B0503020204020204" charset="-122"/>
                <a:sym typeface="Arial" panose="020B0604020202020204" pitchFamily="34" charset="0"/>
              </a:rPr>
              <a:t>B</a:t>
            </a:r>
            <a:endParaRPr lang="zh-CN" altLang="en-US" sz="1200" spc="15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cxnSp>
        <p:nvCxnSpPr>
          <p:cNvPr id="17" name="直接连接符 16"/>
          <p:cNvCxnSpPr/>
          <p:nvPr>
            <p:custDataLst>
              <p:tags r:id="rId7"/>
            </p:custDataLst>
          </p:nvPr>
        </p:nvCxnSpPr>
        <p:spPr>
          <a:xfrm>
            <a:off x="5910008" y="2386330"/>
            <a:ext cx="0" cy="1466850"/>
          </a:xfrm>
          <a:prstGeom prst="line">
            <a:avLst/>
          </a:prstGeom>
          <a:ln>
            <a:solidFill>
              <a:srgbClr val="3498DB"/>
            </a:solidFill>
          </a:ln>
        </p:spPr>
        <p:style>
          <a:lnRef idx="1">
            <a:srgbClr val="1F74AD"/>
          </a:lnRef>
          <a:fillRef idx="0">
            <a:srgbClr val="1F74AD"/>
          </a:fillRef>
          <a:effectRef idx="0">
            <a:srgbClr val="1F74AD"/>
          </a:effectRef>
          <a:fontRef idx="minor">
            <a:srgbClr val="000000"/>
          </a:fontRef>
        </p:style>
      </p:cxnSp>
      <p:sp>
        <p:nvSpPr>
          <p:cNvPr id="20" name="椭圆 19"/>
          <p:cNvSpPr/>
          <p:nvPr>
            <p:custDataLst>
              <p:tags r:id="rId8"/>
            </p:custDataLst>
          </p:nvPr>
        </p:nvSpPr>
        <p:spPr>
          <a:xfrm>
            <a:off x="8291257" y="2610168"/>
            <a:ext cx="1019175" cy="1019175"/>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1" name="五角星 20"/>
          <p:cNvSpPr/>
          <p:nvPr>
            <p:custDataLst>
              <p:tags r:id="rId9"/>
            </p:custDataLst>
          </p:nvPr>
        </p:nvSpPr>
        <p:spPr>
          <a:xfrm>
            <a:off x="8415082" y="269589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p>
            <a:pPr algn="ctr">
              <a:lnSpc>
                <a:spcPct val="140000"/>
              </a:lnSpc>
            </a:pPr>
            <a:r>
              <a:rPr lang="en-US" altLang="zh-CN" sz="1200" spc="150" dirty="0">
                <a:solidFill>
                  <a:srgbClr val="1AA3AA"/>
                </a:solidFill>
                <a:latin typeface="Arial" panose="020B0604020202020204" pitchFamily="34" charset="0"/>
                <a:ea typeface="微软雅黑" panose="020B0503020204020204" charset="-122"/>
                <a:sym typeface="Arial" panose="020B0604020202020204" pitchFamily="34" charset="0"/>
              </a:rPr>
              <a:t>C</a:t>
            </a:r>
            <a:endParaRPr lang="zh-CN" altLang="en-US" sz="1200" spc="15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cxnSp>
        <p:nvCxnSpPr>
          <p:cNvPr id="22" name="直接连接符 21"/>
          <p:cNvCxnSpPr/>
          <p:nvPr>
            <p:custDataLst>
              <p:tags r:id="rId10"/>
            </p:custDataLst>
          </p:nvPr>
        </p:nvCxnSpPr>
        <p:spPr>
          <a:xfrm>
            <a:off x="9453308" y="2386330"/>
            <a:ext cx="0" cy="1466850"/>
          </a:xfrm>
          <a:prstGeom prst="line">
            <a:avLst/>
          </a:prstGeom>
          <a:ln>
            <a:solidFill>
              <a:srgbClr val="1AA3AA"/>
            </a:solidFill>
          </a:ln>
        </p:spPr>
        <p:style>
          <a:lnRef idx="1">
            <a:srgbClr val="1F74AD"/>
          </a:lnRef>
          <a:fillRef idx="0">
            <a:srgbClr val="1F74AD"/>
          </a:fillRef>
          <a:effectRef idx="0">
            <a:srgbClr val="1F74AD"/>
          </a:effectRef>
          <a:fontRef idx="minor">
            <a:srgbClr val="000000"/>
          </a:fontRef>
        </p:style>
      </p:cxnSp>
      <p:sp>
        <p:nvSpPr>
          <p:cNvPr id="26" name="椭圆 25"/>
          <p:cNvSpPr/>
          <p:nvPr>
            <p:custDataLst>
              <p:tags r:id="rId11"/>
            </p:custDataLst>
          </p:nvPr>
        </p:nvSpPr>
        <p:spPr>
          <a:xfrm>
            <a:off x="2976307" y="4438968"/>
            <a:ext cx="1019175" cy="101917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五角星 26"/>
          <p:cNvSpPr/>
          <p:nvPr>
            <p:custDataLst>
              <p:tags r:id="rId12"/>
            </p:custDataLst>
          </p:nvPr>
        </p:nvSpPr>
        <p:spPr>
          <a:xfrm>
            <a:off x="3100132" y="452469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72500"/>
          </a:bodyPr>
          <a:p>
            <a:pPr algn="ctr">
              <a:lnSpc>
                <a:spcPct val="140000"/>
              </a:lnSpc>
            </a:pPr>
            <a:r>
              <a:rPr lang="en-US" altLang="zh-CN" sz="1200" spc="150" dirty="0">
                <a:solidFill>
                  <a:srgbClr val="69A35B"/>
                </a:solidFill>
                <a:latin typeface="Arial" panose="020B0604020202020204" pitchFamily="34" charset="0"/>
                <a:ea typeface="微软雅黑" panose="020B0503020204020204" charset="-122"/>
                <a:sym typeface="Arial" panose="020B0604020202020204" pitchFamily="34" charset="0"/>
              </a:rPr>
              <a:t>D</a:t>
            </a:r>
            <a:endParaRPr lang="zh-CN" altLang="en-US" sz="1200" spc="150"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cxnSp>
        <p:nvCxnSpPr>
          <p:cNvPr id="28" name="直接连接符 27"/>
          <p:cNvCxnSpPr/>
          <p:nvPr>
            <p:custDataLst>
              <p:tags r:id="rId13"/>
            </p:custDataLst>
          </p:nvPr>
        </p:nvCxnSpPr>
        <p:spPr>
          <a:xfrm>
            <a:off x="4138358" y="4215130"/>
            <a:ext cx="0" cy="1466850"/>
          </a:xfrm>
          <a:prstGeom prst="line">
            <a:avLst/>
          </a:prstGeom>
          <a:ln>
            <a:solidFill>
              <a:srgbClr val="69A35B"/>
            </a:solidFill>
          </a:ln>
        </p:spPr>
        <p:style>
          <a:lnRef idx="1">
            <a:srgbClr val="1F74AD"/>
          </a:lnRef>
          <a:fillRef idx="0">
            <a:srgbClr val="1F74AD"/>
          </a:fillRef>
          <a:effectRef idx="0">
            <a:srgbClr val="1F74AD"/>
          </a:effectRef>
          <a:fontRef idx="minor">
            <a:srgbClr val="000000"/>
          </a:fontRef>
        </p:style>
      </p:cxnSp>
      <p:sp>
        <p:nvSpPr>
          <p:cNvPr id="29" name="文本框 28"/>
          <p:cNvSpPr txBox="1"/>
          <p:nvPr>
            <p:custDataLst>
              <p:tags r:id="rId14"/>
            </p:custDataLst>
          </p:nvPr>
        </p:nvSpPr>
        <p:spPr>
          <a:xfrm>
            <a:off x="4246188" y="4279141"/>
            <a:ext cx="1520944" cy="1338828"/>
          </a:xfrm>
          <a:prstGeom prst="rect">
            <a:avLst/>
          </a:prstGeom>
          <a:noFill/>
        </p:spPr>
        <p:txBody>
          <a:bodyPr wrap="square" rtlCol="0" anchor="ctr">
            <a:normAutofit/>
          </a:bodyPr>
          <a:p>
            <a:pPr algn="ctr">
              <a:lnSpc>
                <a:spcPct val="120000"/>
              </a:lnSpc>
            </a:pPr>
            <a:r>
              <a:rPr lang="zh-CN" altLang="en-US" spc="150" dirty="0">
                <a:latin typeface="Arial" panose="020B0604020202020204" pitchFamily="34" charset="0"/>
                <a:ea typeface="微软雅黑" panose="020B0503020204020204" charset="-122"/>
                <a:sym typeface="Arial" panose="020B0604020202020204" pitchFamily="34" charset="0"/>
              </a:rPr>
              <a:t>内部环境控制子系统</a:t>
            </a:r>
            <a:endParaRPr lang="zh-CN" altLang="en-US" spc="150" dirty="0">
              <a:latin typeface="Arial" panose="020B0604020202020204" pitchFamily="34" charset="0"/>
              <a:ea typeface="微软雅黑" panose="020B0503020204020204" charset="-122"/>
              <a:sym typeface="Arial" panose="020B0604020202020204" pitchFamily="34" charset="0"/>
            </a:endParaRPr>
          </a:p>
        </p:txBody>
      </p:sp>
      <p:sp>
        <p:nvSpPr>
          <p:cNvPr id="31" name="椭圆 30"/>
          <p:cNvSpPr/>
          <p:nvPr>
            <p:custDataLst>
              <p:tags r:id="rId15"/>
            </p:custDataLst>
          </p:nvPr>
        </p:nvSpPr>
        <p:spPr>
          <a:xfrm>
            <a:off x="6519607" y="4438968"/>
            <a:ext cx="1019175" cy="1019175"/>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五角星 31"/>
          <p:cNvSpPr/>
          <p:nvPr>
            <p:custDataLst>
              <p:tags r:id="rId16"/>
            </p:custDataLst>
          </p:nvPr>
        </p:nvSpPr>
        <p:spPr>
          <a:xfrm>
            <a:off x="6643432" y="4524693"/>
            <a:ext cx="771525" cy="771525"/>
          </a:xfrm>
          <a:prstGeom prst="star5">
            <a:avLst/>
          </a:pr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92500" lnSpcReduction="20000"/>
          </a:bodyPr>
          <a:p>
            <a:pPr algn="ctr">
              <a:lnSpc>
                <a:spcPct val="140000"/>
              </a:lnSpc>
            </a:pPr>
            <a:r>
              <a:rPr lang="en-US" altLang="zh-CN" sz="1200" spc="150" dirty="0">
                <a:solidFill>
                  <a:srgbClr val="9BBB59"/>
                </a:solidFill>
                <a:latin typeface="Arial" panose="020B0604020202020204" pitchFamily="34" charset="0"/>
                <a:ea typeface="微软雅黑" panose="020B0503020204020204" charset="-122"/>
                <a:sym typeface="Arial" panose="020B0604020202020204" pitchFamily="34" charset="0"/>
              </a:rPr>
              <a:t>E</a:t>
            </a:r>
            <a:endParaRPr lang="zh-CN" altLang="en-US" sz="1200" spc="150"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cxnSp>
        <p:nvCxnSpPr>
          <p:cNvPr id="33" name="直接连接符 32"/>
          <p:cNvCxnSpPr/>
          <p:nvPr>
            <p:custDataLst>
              <p:tags r:id="rId17"/>
            </p:custDataLst>
          </p:nvPr>
        </p:nvCxnSpPr>
        <p:spPr>
          <a:xfrm>
            <a:off x="7681658" y="4215130"/>
            <a:ext cx="0" cy="1466850"/>
          </a:xfrm>
          <a:prstGeom prst="line">
            <a:avLst/>
          </a:prstGeom>
          <a:ln>
            <a:solidFill>
              <a:srgbClr val="9BBB59"/>
            </a:solidFill>
          </a:ln>
        </p:spPr>
        <p:style>
          <a:lnRef idx="1">
            <a:srgbClr val="1F74AD"/>
          </a:lnRef>
          <a:fillRef idx="0">
            <a:srgbClr val="1F74AD"/>
          </a:fillRef>
          <a:effectRef idx="0">
            <a:srgbClr val="1F74AD"/>
          </a:effectRef>
          <a:fontRef idx="minor">
            <a:srgbClr val="000000"/>
          </a:fontRef>
        </p:style>
      </p:cxnSp>
      <p:sp>
        <p:nvSpPr>
          <p:cNvPr id="34" name="文本框 33"/>
          <p:cNvSpPr txBox="1"/>
          <p:nvPr>
            <p:custDataLst>
              <p:tags r:id="rId18"/>
            </p:custDataLst>
          </p:nvPr>
        </p:nvSpPr>
        <p:spPr>
          <a:xfrm>
            <a:off x="7789488" y="4279141"/>
            <a:ext cx="1520944" cy="1338828"/>
          </a:xfrm>
          <a:prstGeom prst="rect">
            <a:avLst/>
          </a:prstGeom>
          <a:noFill/>
        </p:spPr>
        <p:txBody>
          <a:bodyPr wrap="square" rtlCol="0" anchor="ctr">
            <a:normAutofit/>
          </a:bodyPr>
          <a:p>
            <a:pPr algn="ctr">
              <a:lnSpc>
                <a:spcPct val="120000"/>
              </a:lnSpc>
            </a:pPr>
            <a:r>
              <a:rPr lang="zh-CN" altLang="en-US" spc="150" dirty="0">
                <a:latin typeface="Arial" panose="020B0604020202020204" pitchFamily="34" charset="0"/>
                <a:ea typeface="微软雅黑" panose="020B0503020204020204" charset="-122"/>
                <a:sym typeface="Arial" panose="020B0604020202020204" pitchFamily="34" charset="0"/>
              </a:rPr>
              <a:t>配制子系统</a:t>
            </a:r>
            <a:endParaRPr lang="zh-CN" altLang="en-US" spc="150" dirty="0">
              <a:latin typeface="Arial" panose="020B0604020202020204" pitchFamily="34" charset="0"/>
              <a:ea typeface="微软雅黑" panose="020B0503020204020204" charset="-122"/>
              <a:sym typeface="Arial" panose="020B0604020202020204" pitchFamily="34" charset="0"/>
            </a:endParaRPr>
          </a:p>
        </p:txBody>
      </p:sp>
      <p:sp>
        <p:nvSpPr>
          <p:cNvPr id="24" name="文本框 23"/>
          <p:cNvSpPr txBox="1"/>
          <p:nvPr>
            <p:custDataLst>
              <p:tags r:id="rId19"/>
            </p:custDataLst>
          </p:nvPr>
        </p:nvSpPr>
        <p:spPr>
          <a:xfrm>
            <a:off x="2474538" y="2450341"/>
            <a:ext cx="1485896" cy="1338828"/>
          </a:xfrm>
          <a:prstGeom prst="rect">
            <a:avLst/>
          </a:prstGeom>
          <a:noFill/>
        </p:spPr>
        <p:txBody>
          <a:bodyPr wrap="square" rtlCol="0" anchor="ctr">
            <a:normAutofit/>
          </a:bodyPr>
          <a:p>
            <a:pPr algn="ctr">
              <a:lnSpc>
                <a:spcPct val="120000"/>
              </a:lnSpc>
            </a:pPr>
            <a:r>
              <a:rPr lang="zh-CN" altLang="en-US" spc="150" dirty="0">
                <a:latin typeface="Arial" panose="020B0604020202020204" pitchFamily="34" charset="0"/>
                <a:ea typeface="微软雅黑" panose="020B0503020204020204" charset="-122"/>
                <a:sym typeface="Arial" panose="020B0604020202020204" pitchFamily="34" charset="0"/>
              </a:rPr>
              <a:t>外部环境控制子系统</a:t>
            </a:r>
            <a:endParaRPr lang="zh-CN" altLang="en-US" spc="150" dirty="0">
              <a:latin typeface="Arial" panose="020B0604020202020204" pitchFamily="34" charset="0"/>
              <a:ea typeface="微软雅黑" panose="020B0503020204020204" charset="-122"/>
              <a:sym typeface="Arial" panose="020B0604020202020204" pitchFamily="34" charset="0"/>
            </a:endParaRPr>
          </a:p>
        </p:txBody>
      </p:sp>
      <p:sp>
        <p:nvSpPr>
          <p:cNvPr id="25" name="文本框 24"/>
          <p:cNvSpPr txBox="1"/>
          <p:nvPr>
            <p:custDataLst>
              <p:tags r:id="rId20"/>
            </p:custDataLst>
          </p:nvPr>
        </p:nvSpPr>
        <p:spPr>
          <a:xfrm>
            <a:off x="6017895" y="2450465"/>
            <a:ext cx="1866265" cy="1338580"/>
          </a:xfrm>
          <a:prstGeom prst="rect">
            <a:avLst/>
          </a:prstGeom>
          <a:noFill/>
        </p:spPr>
        <p:txBody>
          <a:bodyPr wrap="square" rtlCol="0" anchor="ctr">
            <a:normAutofit/>
          </a:bodyPr>
          <a:p>
            <a:pPr algn="ctr">
              <a:lnSpc>
                <a:spcPct val="120000"/>
              </a:lnSpc>
            </a:pPr>
            <a:r>
              <a:rPr lang="zh-CN" altLang="en-US" spc="150" dirty="0">
                <a:latin typeface="Arial" panose="020B0604020202020204" pitchFamily="34" charset="0"/>
                <a:ea typeface="微软雅黑" panose="020B0503020204020204" charset="-122"/>
                <a:sym typeface="Arial" panose="020B0604020202020204" pitchFamily="34" charset="0"/>
              </a:rPr>
              <a:t>反馈控制机制</a:t>
            </a:r>
            <a:endParaRPr lang="zh-CN" altLang="en-US" spc="150" dirty="0">
              <a:latin typeface="Arial" panose="020B0604020202020204" pitchFamily="34" charset="0"/>
              <a:ea typeface="微软雅黑" panose="020B0503020204020204" charset="-122"/>
              <a:sym typeface="Arial" panose="020B0604020202020204" pitchFamily="34" charset="0"/>
            </a:endParaRPr>
          </a:p>
        </p:txBody>
      </p:sp>
      <p:sp>
        <p:nvSpPr>
          <p:cNvPr id="30" name="文本框 29"/>
          <p:cNvSpPr txBox="1"/>
          <p:nvPr>
            <p:custDataLst>
              <p:tags r:id="rId21"/>
            </p:custDataLst>
          </p:nvPr>
        </p:nvSpPr>
        <p:spPr>
          <a:xfrm>
            <a:off x="9561195" y="2450465"/>
            <a:ext cx="1732280" cy="1338580"/>
          </a:xfrm>
          <a:prstGeom prst="rect">
            <a:avLst/>
          </a:prstGeom>
          <a:noFill/>
        </p:spPr>
        <p:txBody>
          <a:bodyPr wrap="square" rtlCol="0" anchor="ctr">
            <a:normAutofit/>
          </a:bodyPr>
          <a:p>
            <a:pPr algn="ctr">
              <a:lnSpc>
                <a:spcPct val="120000"/>
              </a:lnSpc>
            </a:pPr>
            <a:r>
              <a:rPr lang="zh-CN" altLang="en-US" spc="150" dirty="0">
                <a:latin typeface="Arial" panose="020B0604020202020204" pitchFamily="34" charset="0"/>
                <a:ea typeface="微软雅黑" panose="020B0503020204020204" charset="-122"/>
                <a:sym typeface="Arial" panose="020B0604020202020204" pitchFamily="34" charset="0"/>
              </a:rPr>
              <a:t>简化子系统和保障子系统</a:t>
            </a:r>
            <a:endParaRPr lang="zh-CN" altLang="en-US" spc="150" dirty="0">
              <a:latin typeface="Arial" panose="020B0604020202020204" pitchFamily="34" charset="0"/>
              <a:ea typeface="微软雅黑" panose="020B0503020204020204" charset="-122"/>
              <a:sym typeface="Arial" panose="020B0604020202020204" pitchFamily="34" charset="0"/>
            </a:endParaRPr>
          </a:p>
        </p:txBody>
      </p:sp>
    </p:spTree>
    <p:custDataLst>
      <p:tags r:id="rId2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p:nvSpPr>
        <p:spPr>
          <a:xfrm>
            <a:off x="4244975" y="2267585"/>
            <a:ext cx="7947025" cy="304609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供应链绩效评价方法</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593725" y="0"/>
            <a:ext cx="33997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层次分析法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27" name="矩形 26"/>
          <p:cNvSpPr>
            <a:spLocks noChangeAspect="1"/>
          </p:cNvSpPr>
          <p:nvPr>
            <p:custDataLst>
              <p:tags r:id="rId1"/>
            </p:custDataLst>
          </p:nvPr>
        </p:nvSpPr>
        <p:spPr>
          <a:xfrm>
            <a:off x="790035" y="1167652"/>
            <a:ext cx="10113509" cy="4866740"/>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等腰三角形 27"/>
          <p:cNvSpPr/>
          <p:nvPr>
            <p:custDataLst>
              <p:tags r:id="rId2"/>
            </p:custDataLst>
          </p:nvPr>
        </p:nvSpPr>
        <p:spPr>
          <a:xfrm>
            <a:off x="9899258" y="965091"/>
            <a:ext cx="449758" cy="387725"/>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custDataLst>
              <p:tags r:id="rId3"/>
            </p:custDataLst>
          </p:nvPr>
        </p:nvSpPr>
        <p:spPr>
          <a:xfrm flipV="1">
            <a:off x="9433831" y="965091"/>
            <a:ext cx="449758" cy="387725"/>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custDataLst>
              <p:tags r:id="rId4"/>
            </p:custDataLst>
          </p:nvPr>
        </p:nvSpPr>
        <p:spPr>
          <a:xfrm>
            <a:off x="8968402" y="965091"/>
            <a:ext cx="449758" cy="387725"/>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custDataLst>
              <p:tags r:id="rId5"/>
            </p:custDataLst>
          </p:nvPr>
        </p:nvSpPr>
        <p:spPr>
          <a:xfrm>
            <a:off x="1080243" y="1537975"/>
            <a:ext cx="9541894" cy="4126092"/>
          </a:xfrm>
          <a:prstGeom prst="rect">
            <a:avLst/>
          </a:prstGeom>
          <a:noFill/>
        </p:spPr>
        <p:txBody>
          <a:bodyPr wrap="square" rtlCol="0" anchor="ctr" anchorCtr="0">
            <a:normAutofit lnSpcReduction="20000"/>
          </a:bodyPr>
          <a:lstStyle/>
          <a:p>
            <a:pPr lvl="0" indent="0" algn="l" fontAlgn="auto">
              <a:lnSpc>
                <a:spcPct val="150000"/>
              </a:lnSpc>
              <a:spcBef>
                <a:spcPts val="0"/>
              </a:spcBef>
              <a:spcAft>
                <a:spcPts val="0"/>
              </a:spcAft>
              <a:buSzPct val="100000"/>
            </a:pPr>
            <a:r>
              <a:rPr lang="en-US" altLang="zh-CN" sz="2200" spc="150">
                <a:solidFill>
                  <a:schemeClr val="tx1">
                    <a:lumMod val="85000"/>
                    <a:lumOff val="15000"/>
                  </a:schemeClr>
                </a:solidFill>
                <a:latin typeface="Arial" panose="020B0604020202020204" pitchFamily="34" charset="0"/>
                <a:ea typeface="微软雅黑" panose="020B0503020204020204" charset="-122"/>
              </a:rPr>
              <a:t>      </a:t>
            </a:r>
            <a:r>
              <a:rPr lang="zh-CN" sz="2200" spc="150">
                <a:solidFill>
                  <a:schemeClr val="tx1">
                    <a:lumMod val="85000"/>
                    <a:lumOff val="15000"/>
                  </a:schemeClr>
                </a:solidFill>
                <a:latin typeface="Arial" panose="020B0604020202020204" pitchFamily="34" charset="0"/>
                <a:ea typeface="微软雅黑" panose="020B0503020204020204" charset="-122"/>
              </a:rPr>
              <a:t>层次分析法是美国运筹学家萨蒂（T.L.Saaty  ）于 20 世纪 70 年代中期提出来的。</a:t>
            </a:r>
            <a:endParaRPr lang="zh-CN" sz="2200" spc="150">
              <a:solidFill>
                <a:schemeClr val="tx1">
                  <a:lumMod val="85000"/>
                  <a:lumOff val="15000"/>
                </a:schemeClr>
              </a:solidFill>
              <a:latin typeface="Arial" panose="020B0604020202020204" pitchFamily="34" charset="0"/>
              <a:ea typeface="微软雅黑" panose="020B0503020204020204" charset="-122"/>
            </a:endParaRPr>
          </a:p>
          <a:p>
            <a:pPr lvl="0" indent="0" algn="l" fontAlgn="auto">
              <a:lnSpc>
                <a:spcPct val="150000"/>
              </a:lnSpc>
              <a:spcBef>
                <a:spcPts val="0"/>
              </a:spcBef>
              <a:spcAft>
                <a:spcPts val="0"/>
              </a:spcAft>
              <a:buSzPct val="100000"/>
            </a:pPr>
            <a:r>
              <a:rPr lang="en-US" altLang="zh-CN" sz="2200" b="1" spc="150">
                <a:solidFill>
                  <a:schemeClr val="tx1">
                    <a:lumMod val="85000"/>
                    <a:lumOff val="15000"/>
                  </a:schemeClr>
                </a:solidFill>
                <a:latin typeface="Arial" panose="020B0604020202020204" pitchFamily="34" charset="0"/>
                <a:ea typeface="微软雅黑" panose="020B0503020204020204" charset="-122"/>
              </a:rPr>
              <a:t>      </a:t>
            </a:r>
            <a:r>
              <a:rPr lang="zh-CN" sz="2200" b="1" spc="150">
                <a:solidFill>
                  <a:schemeClr val="tx1">
                    <a:lumMod val="85000"/>
                    <a:lumOff val="15000"/>
                  </a:schemeClr>
                </a:solidFill>
                <a:latin typeface="Arial" panose="020B0604020202020204" pitchFamily="34" charset="0"/>
                <a:ea typeface="微软雅黑" panose="020B0503020204020204" charset="-122"/>
              </a:rPr>
              <a:t>基本思路</a:t>
            </a:r>
            <a:r>
              <a:rPr lang="zh-CN" sz="2200" spc="150">
                <a:solidFill>
                  <a:schemeClr val="tx1">
                    <a:lumMod val="85000"/>
                    <a:lumOff val="15000"/>
                  </a:schemeClr>
                </a:solidFill>
                <a:latin typeface="Arial" panose="020B0604020202020204" pitchFamily="34" charset="0"/>
                <a:ea typeface="微软雅黑" panose="020B0503020204020204" charset="-122"/>
              </a:rPr>
              <a:t>是：评价者首先将复杂问题分解为若干组成要素，并将这些要素按支配关系形成有序的递阶层次结构；然后通过两两比较，确定层次中诸要素的相对重要性；最后综合各层次要素的重要程度，得到各要素的综合评价价值，并据此进行决策。</a:t>
            </a:r>
            <a:endParaRPr lang="zh-CN" sz="2200" spc="150">
              <a:solidFill>
                <a:schemeClr val="tx1">
                  <a:lumMod val="85000"/>
                  <a:lumOff val="15000"/>
                </a:schemeClr>
              </a:solidFill>
              <a:latin typeface="Arial" panose="020B0604020202020204" pitchFamily="34" charset="0"/>
              <a:ea typeface="微软雅黑" panose="020B0503020204020204" charset="-122"/>
            </a:endParaRPr>
          </a:p>
          <a:p>
            <a:pPr lvl="0" indent="0" algn="l" fontAlgn="auto">
              <a:lnSpc>
                <a:spcPct val="150000"/>
              </a:lnSpc>
              <a:spcBef>
                <a:spcPts val="0"/>
              </a:spcBef>
              <a:spcAft>
                <a:spcPts val="0"/>
              </a:spcAft>
              <a:buSzPct val="100000"/>
            </a:pPr>
            <a:r>
              <a:rPr lang="en-US" altLang="zh-CN" sz="2200" spc="150">
                <a:solidFill>
                  <a:schemeClr val="tx1">
                    <a:lumMod val="85000"/>
                    <a:lumOff val="15000"/>
                  </a:schemeClr>
                </a:solidFill>
                <a:latin typeface="Arial" panose="020B0604020202020204" pitchFamily="34" charset="0"/>
                <a:ea typeface="微软雅黑" panose="020B0503020204020204" charset="-122"/>
              </a:rPr>
              <a:t>      </a:t>
            </a:r>
            <a:r>
              <a:rPr lang="zh-CN" sz="2200" spc="150">
                <a:solidFill>
                  <a:schemeClr val="tx1">
                    <a:lumMod val="85000"/>
                    <a:lumOff val="15000"/>
                  </a:schemeClr>
                </a:solidFill>
                <a:latin typeface="Arial" panose="020B0604020202020204" pitchFamily="34" charset="0"/>
                <a:ea typeface="微软雅黑" panose="020B0503020204020204" charset="-122"/>
              </a:rPr>
              <a:t>层次分析法是一种实用的多准则决策分析方法，将定性分析与定量分析相结合，并将决策者的经验判断予以量化，具有实用性、系统性和简洁性的特点。</a:t>
            </a:r>
            <a:endParaRPr lang="zh-CN" sz="2200" spc="150">
              <a:solidFill>
                <a:schemeClr val="tx1">
                  <a:lumMod val="85000"/>
                  <a:lumOff val="15000"/>
                </a:schemeClr>
              </a:solidFill>
              <a:latin typeface="Arial" panose="020B0604020202020204" pitchFamily="34" charset="0"/>
              <a:ea typeface="微软雅黑" panose="020B0503020204020204" charset="-122"/>
            </a:endParaRPr>
          </a:p>
        </p:txBody>
      </p:sp>
    </p:spTree>
    <p:custDataLst>
      <p:tags r:id="rId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25361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en-US" altLang="zh-CN" sz="3600" kern="0" dirty="0" smtClean="0">
                <a:solidFill>
                  <a:schemeClr val="tx1"/>
                </a:solidFill>
                <a:effectLst>
                  <a:outerShdw blurRad="38100" dist="19050" dir="2700000" algn="tl" rotWithShape="0">
                    <a:schemeClr val="dk1">
                      <a:alpha val="40000"/>
                    </a:schemeClr>
                  </a:outerShdw>
                </a:effectLst>
                <a:latin typeface="+mn-ea"/>
              </a:rPr>
              <a:t>ROF</a:t>
            </a:r>
            <a:r>
              <a:rPr lang="zh-CN" altLang="en-US" sz="3600" kern="0" dirty="0" smtClean="0">
                <a:solidFill>
                  <a:schemeClr val="tx1"/>
                </a:solidFill>
                <a:effectLst>
                  <a:outerShdw blurRad="38100" dist="19050" dir="2700000" algn="tl" rotWithShape="0">
                    <a:schemeClr val="dk1">
                      <a:alpha val="40000"/>
                    </a:schemeClr>
                  </a:outerShdw>
                </a:effectLst>
                <a:latin typeface="+mn-ea"/>
              </a:rPr>
              <a:t>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7" name="文本框 6"/>
          <p:cNvSpPr txBox="1"/>
          <p:nvPr>
            <p:custDataLst>
              <p:tags r:id="rId1"/>
            </p:custDataLst>
          </p:nvPr>
        </p:nvSpPr>
        <p:spPr>
          <a:xfrm>
            <a:off x="635" y="887730"/>
            <a:ext cx="4011295" cy="5198110"/>
          </a:xfrm>
          <a:prstGeom prst="rect">
            <a:avLst/>
          </a:prstGeom>
          <a:solidFill>
            <a:schemeClr val="accent1">
              <a:lumMod val="40000"/>
              <a:lumOff val="60000"/>
            </a:schemeClr>
          </a:solidFill>
        </p:spPr>
        <p:txBody>
          <a:bodyPr wrap="square" rtlCol="0" anchor="t">
            <a:noAutofit/>
          </a:bodyPr>
          <a:p>
            <a:pPr indent="0" fontAlgn="auto">
              <a:lnSpc>
                <a:spcPct val="150000"/>
              </a:lnSpc>
            </a:pPr>
            <a:r>
              <a:rPr lang="zh-CN" altLang="en-US" sz="2000">
                <a:sym typeface="+mn-ea"/>
              </a:rPr>
              <a:t>ROF是由Beamon于1999年提出，为了避免传统绩效评价的问题，他提出了三个可以反映供应链绩效的战略目标：资源（Resources）、产出（Output）和柔性（Flexibility）。资源评价（成本评价）是高效生产的关键，产出评价（客户响应）必须达到很高的水平以保持供应链的增值性，柔性评价则要达到在变化的环境中快速响应，它们之间是相互作用彼此平衡的。</a:t>
            </a:r>
            <a:endParaRPr lang="zh-CN" altLang="en-US" sz="2000">
              <a:sym typeface="+mn-ea"/>
            </a:endParaRPr>
          </a:p>
        </p:txBody>
      </p:sp>
      <p:sp>
        <p:nvSpPr>
          <p:cNvPr id="44" name="文本框 43"/>
          <p:cNvSpPr txBox="1"/>
          <p:nvPr>
            <p:custDataLst>
              <p:tags r:id="rId2"/>
            </p:custDataLst>
          </p:nvPr>
        </p:nvSpPr>
        <p:spPr>
          <a:xfrm>
            <a:off x="4397928" y="5317214"/>
            <a:ext cx="7510945" cy="1421928"/>
          </a:xfrm>
          <a:prstGeom prst="rect">
            <a:avLst/>
          </a:prstGeom>
          <a:noFill/>
        </p:spPr>
        <p:txBody>
          <a:bodyPr wrap="square" rtlCol="0">
            <a:normAutofit/>
          </a:bodyPr>
          <a:p>
            <a:pPr algn="ctr">
              <a:lnSpc>
                <a:spcPct val="120000"/>
              </a:lnSpc>
            </a:pPr>
            <a:r>
              <a:rPr lang="zh-CN" altLang="en-US" sz="2000" kern="0" spc="150">
                <a:latin typeface="微软雅黑" panose="020B0503020204020204" charset="-122"/>
                <a:ea typeface="微软雅黑" panose="020B0503020204020204" charset="-122"/>
              </a:rPr>
              <a:t>Beamon认为供应链评价系统必须从这三个方面进行评价，三种评价指标的内容如上。</a:t>
            </a:r>
            <a:endParaRPr lang="zh-CN" altLang="en-US" sz="2000" kern="0" spc="150">
              <a:latin typeface="微软雅黑" panose="020B0503020204020204" charset="-122"/>
              <a:ea typeface="微软雅黑" panose="020B0503020204020204" charset="-122"/>
            </a:endParaRPr>
          </a:p>
        </p:txBody>
      </p:sp>
      <p:sp>
        <p:nvSpPr>
          <p:cNvPr id="31" name="椭圆 30"/>
          <p:cNvSpPr/>
          <p:nvPr>
            <p:custDataLst>
              <p:tags r:id="rId3"/>
            </p:custDataLst>
          </p:nvPr>
        </p:nvSpPr>
        <p:spPr>
          <a:xfrm>
            <a:off x="7401906" y="2902237"/>
            <a:ext cx="1461692" cy="1461691"/>
          </a:xfrm>
          <a:prstGeom prst="ellipse">
            <a:avLst/>
          </a:prstGeom>
          <a:noFill/>
          <a:ln w="50800">
            <a:solidFill>
              <a:srgbClr val="E7E6E6">
                <a:lumMod val="75000"/>
              </a:srgbClr>
            </a:solidFill>
            <a:prstDash val="sysDot"/>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32" name="椭圆 31"/>
          <p:cNvSpPr/>
          <p:nvPr>
            <p:custDataLst>
              <p:tags r:id="rId4"/>
            </p:custDataLst>
          </p:nvPr>
        </p:nvSpPr>
        <p:spPr>
          <a:xfrm>
            <a:off x="7524920" y="3025251"/>
            <a:ext cx="1215665" cy="1215664"/>
          </a:xfrm>
          <a:prstGeom prst="ellipse">
            <a:avLst/>
          </a:prstGeom>
          <a:solidFill>
            <a:srgbClr val="E7E6E6"/>
          </a:solidFill>
          <a:ln w="508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5" name="KSO_Shape"/>
          <p:cNvSpPr/>
          <p:nvPr>
            <p:custDataLst>
              <p:tags r:id="rId5"/>
            </p:custDataLst>
          </p:nvPr>
        </p:nvSpPr>
        <p:spPr bwMode="auto">
          <a:xfrm>
            <a:off x="7785419" y="3241141"/>
            <a:ext cx="694666" cy="836946"/>
          </a:xfrm>
          <a:custGeom>
            <a:avLst/>
            <a:gdLst>
              <a:gd name="T0" fmla="*/ 331508 w 2789238"/>
              <a:gd name="T1" fmla="*/ 2017550 h 3357562"/>
              <a:gd name="T2" fmla="*/ 181631 w 2789238"/>
              <a:gd name="T3" fmla="*/ 2232892 h 3357562"/>
              <a:gd name="T4" fmla="*/ 106692 w 2789238"/>
              <a:gd name="T5" fmla="*/ 2733769 h 3357562"/>
              <a:gd name="T6" fmla="*/ 550290 w 2789238"/>
              <a:gd name="T7" fmla="*/ 2596878 h 3357562"/>
              <a:gd name="T8" fmla="*/ 597286 w 2789238"/>
              <a:gd name="T9" fmla="*/ 2503817 h 3357562"/>
              <a:gd name="T10" fmla="*/ 1234898 w 2789238"/>
              <a:gd name="T11" fmla="*/ 2133162 h 3357562"/>
              <a:gd name="T12" fmla="*/ 1089149 w 2789238"/>
              <a:gd name="T13" fmla="*/ 2339611 h 3357562"/>
              <a:gd name="T14" fmla="*/ 921490 w 2789238"/>
              <a:gd name="T15" fmla="*/ 2098542 h 3357562"/>
              <a:gd name="T16" fmla="*/ 1959198 w 2789238"/>
              <a:gd name="T17" fmla="*/ 1818089 h 3357562"/>
              <a:gd name="T18" fmla="*/ 1826151 w 2789238"/>
              <a:gd name="T19" fmla="*/ 2146184 h 3357562"/>
              <a:gd name="T20" fmla="*/ 1678814 w 2789238"/>
              <a:gd name="T21" fmla="*/ 2334211 h 3357562"/>
              <a:gd name="T22" fmla="*/ 1477814 w 2789238"/>
              <a:gd name="T23" fmla="*/ 2242738 h 3357562"/>
              <a:gd name="T24" fmla="*/ 2150990 w 2789238"/>
              <a:gd name="T25" fmla="*/ 2817937 h 3357562"/>
              <a:gd name="T26" fmla="*/ 2201161 w 2789238"/>
              <a:gd name="T27" fmla="*/ 2503182 h 3357562"/>
              <a:gd name="T28" fmla="*/ 2516157 w 2789238"/>
              <a:gd name="T29" fmla="*/ 3210507 h 3357562"/>
              <a:gd name="T30" fmla="*/ 2641266 w 2789238"/>
              <a:gd name="T31" fmla="*/ 2341834 h 3357562"/>
              <a:gd name="T32" fmla="*/ 2519332 w 2789238"/>
              <a:gd name="T33" fmla="*/ 2076309 h 3357562"/>
              <a:gd name="T34" fmla="*/ 1782331 w 2789238"/>
              <a:gd name="T35" fmla="*/ 1695490 h 3357562"/>
              <a:gd name="T36" fmla="*/ 1612131 w 2789238"/>
              <a:gd name="T37" fmla="*/ 1899716 h 3357562"/>
              <a:gd name="T38" fmla="*/ 1707392 w 2789238"/>
              <a:gd name="T39" fmla="*/ 2184615 h 3357562"/>
              <a:gd name="T40" fmla="*/ 1859810 w 2789238"/>
              <a:gd name="T41" fmla="*/ 1880976 h 3357562"/>
              <a:gd name="T42" fmla="*/ 944353 w 2789238"/>
              <a:gd name="T43" fmla="*/ 1922584 h 3357562"/>
              <a:gd name="T44" fmla="*/ 1109154 w 2789238"/>
              <a:gd name="T45" fmla="*/ 2222411 h 3357562"/>
              <a:gd name="T46" fmla="*/ 1176789 w 2789238"/>
              <a:gd name="T47" fmla="*/ 1899716 h 3357562"/>
              <a:gd name="T48" fmla="*/ 1006907 w 2789238"/>
              <a:gd name="T49" fmla="*/ 1695490 h 3357562"/>
              <a:gd name="T50" fmla="*/ 1060889 w 2789238"/>
              <a:gd name="T51" fmla="*/ 1664046 h 3357562"/>
              <a:gd name="T52" fmla="*/ 1278718 w 2789238"/>
              <a:gd name="T53" fmla="*/ 1877165 h 3357562"/>
              <a:gd name="T54" fmla="*/ 1578155 w 2789238"/>
              <a:gd name="T55" fmla="*/ 1833652 h 3357562"/>
              <a:gd name="T56" fmla="*/ 1751847 w 2789238"/>
              <a:gd name="T57" fmla="*/ 1614499 h 3357562"/>
              <a:gd name="T58" fmla="*/ 1802018 w 2789238"/>
              <a:gd name="T59" fmla="*/ 1588137 h 3357562"/>
              <a:gd name="T60" fmla="*/ 2504726 w 2789238"/>
              <a:gd name="T61" fmla="*/ 1940370 h 3357562"/>
              <a:gd name="T62" fmla="*/ 2686039 w 2789238"/>
              <a:gd name="T63" fmla="*/ 2163335 h 3357562"/>
              <a:gd name="T64" fmla="*/ 2781617 w 2789238"/>
              <a:gd name="T65" fmla="*/ 2597830 h 3357562"/>
              <a:gd name="T66" fmla="*/ 2775584 w 2789238"/>
              <a:gd name="T67" fmla="*/ 3264501 h 3357562"/>
              <a:gd name="T68" fmla="*/ 1967137 w 2789238"/>
              <a:gd name="T69" fmla="*/ 3344858 h 3357562"/>
              <a:gd name="T70" fmla="*/ 745893 w 2789238"/>
              <a:gd name="T71" fmla="*/ 3342634 h 3357562"/>
              <a:gd name="T72" fmla="*/ 9209 w 2789238"/>
              <a:gd name="T73" fmla="*/ 3261008 h 3357562"/>
              <a:gd name="T74" fmla="*/ 15877 w 2789238"/>
              <a:gd name="T75" fmla="*/ 2510804 h 3357562"/>
              <a:gd name="T76" fmla="*/ 137493 w 2789238"/>
              <a:gd name="T77" fmla="*/ 2096318 h 3357562"/>
              <a:gd name="T78" fmla="*/ 426134 w 2789238"/>
              <a:gd name="T79" fmla="*/ 1872401 h 3357562"/>
              <a:gd name="T80" fmla="*/ 1002462 w 2789238"/>
              <a:gd name="T81" fmla="*/ 1582737 h 3357562"/>
              <a:gd name="T82" fmla="*/ 1636927 w 2789238"/>
              <a:gd name="T83" fmla="*/ 52060 h 3357562"/>
              <a:gd name="T84" fmla="*/ 1829059 w 2789238"/>
              <a:gd name="T85" fmla="*/ 205700 h 3357562"/>
              <a:gd name="T86" fmla="*/ 1951960 w 2789238"/>
              <a:gd name="T87" fmla="*/ 437112 h 3357562"/>
              <a:gd name="T88" fmla="*/ 2016745 w 2789238"/>
              <a:gd name="T89" fmla="*/ 679317 h 3357562"/>
              <a:gd name="T90" fmla="*/ 2078037 w 2789238"/>
              <a:gd name="T91" fmla="*/ 818672 h 3357562"/>
              <a:gd name="T92" fmla="*/ 2026273 w 2789238"/>
              <a:gd name="T93" fmla="*/ 978343 h 3357562"/>
              <a:gd name="T94" fmla="*/ 1899243 w 2789238"/>
              <a:gd name="T95" fmla="*/ 1210073 h 3357562"/>
              <a:gd name="T96" fmla="*/ 1742044 w 2789238"/>
              <a:gd name="T97" fmla="*/ 1466563 h 3357562"/>
              <a:gd name="T98" fmla="*/ 1567061 w 2789238"/>
              <a:gd name="T99" fmla="*/ 1590047 h 3357562"/>
              <a:gd name="T100" fmla="*/ 1348253 w 2789238"/>
              <a:gd name="T101" fmla="*/ 1619251 h 3357562"/>
              <a:gd name="T102" fmla="*/ 1149452 w 2789238"/>
              <a:gd name="T103" fmla="*/ 1543065 h 3357562"/>
              <a:gd name="T104" fmla="*/ 996699 w 2789238"/>
              <a:gd name="T105" fmla="*/ 1385616 h 3357562"/>
              <a:gd name="T106" fmla="*/ 834736 w 2789238"/>
              <a:gd name="T107" fmla="*/ 1043101 h 3357562"/>
              <a:gd name="T108" fmla="*/ 729937 w 2789238"/>
              <a:gd name="T109" fmla="*/ 914538 h 3357562"/>
              <a:gd name="T110" fmla="*/ 722633 w 2789238"/>
              <a:gd name="T111" fmla="*/ 735186 h 3357562"/>
              <a:gd name="T112" fmla="*/ 819175 w 2789238"/>
              <a:gd name="T113" fmla="*/ 578372 h 3357562"/>
              <a:gd name="T114" fmla="*/ 901109 w 2789238"/>
              <a:gd name="T115" fmla="*/ 317438 h 3357562"/>
              <a:gd name="T116" fmla="*/ 1057991 w 2789238"/>
              <a:gd name="T117" fmla="*/ 121261 h 3357562"/>
              <a:gd name="T118" fmla="*/ 1278704 w 2789238"/>
              <a:gd name="T119" fmla="*/ 13332 h 3357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9238" h="3357562">
                <a:moveTo>
                  <a:pt x="823371" y="1838416"/>
                </a:moveTo>
                <a:lnTo>
                  <a:pt x="786220" y="1851756"/>
                </a:lnTo>
                <a:lnTo>
                  <a:pt x="750338" y="1864461"/>
                </a:lnTo>
                <a:lnTo>
                  <a:pt x="715409" y="1875895"/>
                </a:lnTo>
                <a:lnTo>
                  <a:pt x="681433" y="1886693"/>
                </a:lnTo>
                <a:lnTo>
                  <a:pt x="616338" y="1907338"/>
                </a:lnTo>
                <a:lnTo>
                  <a:pt x="554736" y="1927030"/>
                </a:lnTo>
                <a:lnTo>
                  <a:pt x="524570" y="1936876"/>
                </a:lnTo>
                <a:lnTo>
                  <a:pt x="494721" y="1947040"/>
                </a:lnTo>
                <a:lnTo>
                  <a:pt x="465191" y="1957839"/>
                </a:lnTo>
                <a:lnTo>
                  <a:pt x="435660" y="1969273"/>
                </a:lnTo>
                <a:lnTo>
                  <a:pt x="406129" y="1981660"/>
                </a:lnTo>
                <a:lnTo>
                  <a:pt x="391205" y="1988330"/>
                </a:lnTo>
                <a:lnTo>
                  <a:pt x="376598" y="1995000"/>
                </a:lnTo>
                <a:lnTo>
                  <a:pt x="361674" y="2002305"/>
                </a:lnTo>
                <a:lnTo>
                  <a:pt x="346750" y="2009928"/>
                </a:lnTo>
                <a:lnTo>
                  <a:pt x="331508" y="2017550"/>
                </a:lnTo>
                <a:lnTo>
                  <a:pt x="316266" y="2025808"/>
                </a:lnTo>
                <a:lnTo>
                  <a:pt x="303882" y="2038513"/>
                </a:lnTo>
                <a:lnTo>
                  <a:pt x="290546" y="2052488"/>
                </a:lnTo>
                <a:lnTo>
                  <a:pt x="276892" y="2068051"/>
                </a:lnTo>
                <a:lnTo>
                  <a:pt x="269906" y="2076309"/>
                </a:lnTo>
                <a:lnTo>
                  <a:pt x="262602" y="2085202"/>
                </a:lnTo>
                <a:lnTo>
                  <a:pt x="255617" y="2095048"/>
                </a:lnTo>
                <a:lnTo>
                  <a:pt x="248313" y="2104894"/>
                </a:lnTo>
                <a:lnTo>
                  <a:pt x="240692" y="2115693"/>
                </a:lnTo>
                <a:lnTo>
                  <a:pt x="233707" y="2127445"/>
                </a:lnTo>
                <a:lnTo>
                  <a:pt x="226403" y="2139514"/>
                </a:lnTo>
                <a:lnTo>
                  <a:pt x="218782" y="2152536"/>
                </a:lnTo>
                <a:lnTo>
                  <a:pt x="211479" y="2166829"/>
                </a:lnTo>
                <a:lnTo>
                  <a:pt x="204176" y="2181121"/>
                </a:lnTo>
                <a:lnTo>
                  <a:pt x="196555" y="2197637"/>
                </a:lnTo>
                <a:lnTo>
                  <a:pt x="189252" y="2214788"/>
                </a:lnTo>
                <a:lnTo>
                  <a:pt x="181631" y="2232892"/>
                </a:lnTo>
                <a:lnTo>
                  <a:pt x="174645" y="2252267"/>
                </a:lnTo>
                <a:lnTo>
                  <a:pt x="167659" y="2272594"/>
                </a:lnTo>
                <a:lnTo>
                  <a:pt x="160991" y="2294509"/>
                </a:lnTo>
                <a:lnTo>
                  <a:pt x="154323" y="2317695"/>
                </a:lnTo>
                <a:lnTo>
                  <a:pt x="147972" y="2341834"/>
                </a:lnTo>
                <a:lnTo>
                  <a:pt x="141939" y="2367561"/>
                </a:lnTo>
                <a:lnTo>
                  <a:pt x="135906" y="2394558"/>
                </a:lnTo>
                <a:lnTo>
                  <a:pt x="130825" y="2422825"/>
                </a:lnTo>
                <a:lnTo>
                  <a:pt x="125744" y="2452999"/>
                </a:lnTo>
                <a:lnTo>
                  <a:pt x="121299" y="2484125"/>
                </a:lnTo>
                <a:lnTo>
                  <a:pt x="116853" y="2517157"/>
                </a:lnTo>
                <a:lnTo>
                  <a:pt x="113043" y="2551776"/>
                </a:lnTo>
                <a:lnTo>
                  <a:pt x="109550" y="2588302"/>
                </a:lnTo>
                <a:lnTo>
                  <a:pt x="109232" y="2597195"/>
                </a:lnTo>
                <a:lnTo>
                  <a:pt x="108597" y="2613393"/>
                </a:lnTo>
                <a:lnTo>
                  <a:pt x="107645" y="2663576"/>
                </a:lnTo>
                <a:lnTo>
                  <a:pt x="106692" y="2733769"/>
                </a:lnTo>
                <a:lnTo>
                  <a:pt x="105422" y="2818572"/>
                </a:lnTo>
                <a:lnTo>
                  <a:pt x="103834" y="3000882"/>
                </a:lnTo>
                <a:lnTo>
                  <a:pt x="101929" y="3189862"/>
                </a:lnTo>
                <a:lnTo>
                  <a:pt x="154005" y="3196850"/>
                </a:lnTo>
                <a:lnTo>
                  <a:pt x="207351" y="3203837"/>
                </a:lnTo>
                <a:lnTo>
                  <a:pt x="261332" y="3210507"/>
                </a:lnTo>
                <a:lnTo>
                  <a:pt x="316266" y="3216542"/>
                </a:lnTo>
                <a:lnTo>
                  <a:pt x="371835" y="3222259"/>
                </a:lnTo>
                <a:lnTo>
                  <a:pt x="428039" y="3227976"/>
                </a:lnTo>
                <a:lnTo>
                  <a:pt x="484560" y="3233375"/>
                </a:lnTo>
                <a:lnTo>
                  <a:pt x="541082" y="3238139"/>
                </a:lnTo>
                <a:lnTo>
                  <a:pt x="542669" y="3047254"/>
                </a:lnTo>
                <a:lnTo>
                  <a:pt x="543940" y="2927831"/>
                </a:lnTo>
                <a:lnTo>
                  <a:pt x="545527" y="2805867"/>
                </a:lnTo>
                <a:lnTo>
                  <a:pt x="547750" y="2691844"/>
                </a:lnTo>
                <a:lnTo>
                  <a:pt x="548703" y="2641343"/>
                </a:lnTo>
                <a:lnTo>
                  <a:pt x="550290" y="2596878"/>
                </a:lnTo>
                <a:lnTo>
                  <a:pt x="552196" y="2559082"/>
                </a:lnTo>
                <a:lnTo>
                  <a:pt x="554101" y="2530179"/>
                </a:lnTo>
                <a:lnTo>
                  <a:pt x="554736" y="2519380"/>
                </a:lnTo>
                <a:lnTo>
                  <a:pt x="556006" y="2511122"/>
                </a:lnTo>
                <a:lnTo>
                  <a:pt x="556959" y="2505722"/>
                </a:lnTo>
                <a:lnTo>
                  <a:pt x="557276" y="2504134"/>
                </a:lnTo>
                <a:lnTo>
                  <a:pt x="558229" y="2503182"/>
                </a:lnTo>
                <a:lnTo>
                  <a:pt x="561404" y="2500958"/>
                </a:lnTo>
                <a:lnTo>
                  <a:pt x="565532" y="2498735"/>
                </a:lnTo>
                <a:lnTo>
                  <a:pt x="569342" y="2497464"/>
                </a:lnTo>
                <a:lnTo>
                  <a:pt x="573470" y="2496512"/>
                </a:lnTo>
                <a:lnTo>
                  <a:pt x="577916" y="2496512"/>
                </a:lnTo>
                <a:lnTo>
                  <a:pt x="582044" y="2496829"/>
                </a:lnTo>
                <a:lnTo>
                  <a:pt x="585854" y="2497464"/>
                </a:lnTo>
                <a:lnTo>
                  <a:pt x="589982" y="2499370"/>
                </a:lnTo>
                <a:lnTo>
                  <a:pt x="593793" y="2501276"/>
                </a:lnTo>
                <a:lnTo>
                  <a:pt x="597286" y="2503817"/>
                </a:lnTo>
                <a:lnTo>
                  <a:pt x="600144" y="2506675"/>
                </a:lnTo>
                <a:lnTo>
                  <a:pt x="602684" y="2510169"/>
                </a:lnTo>
                <a:lnTo>
                  <a:pt x="604589" y="2513980"/>
                </a:lnTo>
                <a:lnTo>
                  <a:pt x="606177" y="2517792"/>
                </a:lnTo>
                <a:lnTo>
                  <a:pt x="606812" y="2521921"/>
                </a:lnTo>
                <a:lnTo>
                  <a:pt x="607129" y="2526367"/>
                </a:lnTo>
                <a:lnTo>
                  <a:pt x="607129" y="3247985"/>
                </a:lnTo>
                <a:lnTo>
                  <a:pt x="668096" y="3251479"/>
                </a:lnTo>
                <a:lnTo>
                  <a:pt x="732874" y="3254973"/>
                </a:lnTo>
                <a:lnTo>
                  <a:pt x="800509" y="3257832"/>
                </a:lnTo>
                <a:lnTo>
                  <a:pt x="870367" y="3260690"/>
                </a:lnTo>
                <a:lnTo>
                  <a:pt x="940860" y="3263231"/>
                </a:lnTo>
                <a:lnTo>
                  <a:pt x="1011670" y="3265454"/>
                </a:lnTo>
                <a:lnTo>
                  <a:pt x="1081211" y="3267360"/>
                </a:lnTo>
                <a:lnTo>
                  <a:pt x="1148846" y="3268630"/>
                </a:lnTo>
                <a:lnTo>
                  <a:pt x="1313012" y="2233210"/>
                </a:lnTo>
                <a:lnTo>
                  <a:pt x="1234898" y="2133162"/>
                </a:lnTo>
                <a:lnTo>
                  <a:pt x="1232676" y="2135385"/>
                </a:lnTo>
                <a:lnTo>
                  <a:pt x="1229818" y="2138879"/>
                </a:lnTo>
                <a:lnTo>
                  <a:pt x="1223150" y="2148089"/>
                </a:lnTo>
                <a:lnTo>
                  <a:pt x="1215529" y="2160159"/>
                </a:lnTo>
                <a:lnTo>
                  <a:pt x="1206638" y="2174451"/>
                </a:lnTo>
                <a:lnTo>
                  <a:pt x="1185998" y="2207801"/>
                </a:lnTo>
                <a:lnTo>
                  <a:pt x="1164088" y="2244326"/>
                </a:lnTo>
                <a:lnTo>
                  <a:pt x="1143130" y="2280534"/>
                </a:lnTo>
                <a:lnTo>
                  <a:pt x="1124078" y="2311025"/>
                </a:lnTo>
                <a:lnTo>
                  <a:pt x="1116140" y="2323095"/>
                </a:lnTo>
                <a:lnTo>
                  <a:pt x="1109789" y="2332623"/>
                </a:lnTo>
                <a:lnTo>
                  <a:pt x="1105026" y="2338658"/>
                </a:lnTo>
                <a:lnTo>
                  <a:pt x="1103121" y="2340563"/>
                </a:lnTo>
                <a:lnTo>
                  <a:pt x="1102168" y="2340881"/>
                </a:lnTo>
                <a:lnTo>
                  <a:pt x="1097723" y="2341516"/>
                </a:lnTo>
                <a:lnTo>
                  <a:pt x="1093595" y="2340563"/>
                </a:lnTo>
                <a:lnTo>
                  <a:pt x="1089149" y="2339611"/>
                </a:lnTo>
                <a:lnTo>
                  <a:pt x="1084704" y="2337705"/>
                </a:lnTo>
                <a:lnTo>
                  <a:pt x="1080576" y="2335164"/>
                </a:lnTo>
                <a:lnTo>
                  <a:pt x="1076448" y="2332623"/>
                </a:lnTo>
                <a:lnTo>
                  <a:pt x="1073273" y="2329447"/>
                </a:lnTo>
                <a:lnTo>
                  <a:pt x="1070097" y="2326588"/>
                </a:lnTo>
                <a:lnTo>
                  <a:pt x="1054855" y="2307214"/>
                </a:lnTo>
                <a:lnTo>
                  <a:pt x="1040566" y="2287839"/>
                </a:lnTo>
                <a:lnTo>
                  <a:pt x="1025960" y="2268465"/>
                </a:lnTo>
                <a:lnTo>
                  <a:pt x="1012623" y="2249091"/>
                </a:lnTo>
                <a:lnTo>
                  <a:pt x="999287" y="2230034"/>
                </a:lnTo>
                <a:lnTo>
                  <a:pt x="986585" y="2210659"/>
                </a:lnTo>
                <a:lnTo>
                  <a:pt x="974519" y="2191603"/>
                </a:lnTo>
                <a:lnTo>
                  <a:pt x="963087" y="2172546"/>
                </a:lnTo>
                <a:lnTo>
                  <a:pt x="951974" y="2153807"/>
                </a:lnTo>
                <a:lnTo>
                  <a:pt x="941177" y="2135067"/>
                </a:lnTo>
                <a:lnTo>
                  <a:pt x="931334" y="2116963"/>
                </a:lnTo>
                <a:lnTo>
                  <a:pt x="921490" y="2098542"/>
                </a:lnTo>
                <a:lnTo>
                  <a:pt x="912599" y="2080755"/>
                </a:lnTo>
                <a:lnTo>
                  <a:pt x="904026" y="2063287"/>
                </a:lnTo>
                <a:lnTo>
                  <a:pt x="895770" y="2046136"/>
                </a:lnTo>
                <a:lnTo>
                  <a:pt x="888149" y="2029620"/>
                </a:lnTo>
                <a:lnTo>
                  <a:pt x="880528" y="2013104"/>
                </a:lnTo>
                <a:lnTo>
                  <a:pt x="873860" y="1997223"/>
                </a:lnTo>
                <a:lnTo>
                  <a:pt x="867509" y="1981978"/>
                </a:lnTo>
                <a:lnTo>
                  <a:pt x="861793" y="1967050"/>
                </a:lnTo>
                <a:lnTo>
                  <a:pt x="851315" y="1938782"/>
                </a:lnTo>
                <a:lnTo>
                  <a:pt x="842741" y="1913373"/>
                </a:lnTo>
                <a:lnTo>
                  <a:pt x="835438" y="1889870"/>
                </a:lnTo>
                <a:lnTo>
                  <a:pt x="830040" y="1869860"/>
                </a:lnTo>
                <a:lnTo>
                  <a:pt x="825912" y="1852391"/>
                </a:lnTo>
                <a:lnTo>
                  <a:pt x="824642" y="1844768"/>
                </a:lnTo>
                <a:lnTo>
                  <a:pt x="823371" y="1838416"/>
                </a:lnTo>
                <a:close/>
                <a:moveTo>
                  <a:pt x="1960151" y="1811419"/>
                </a:moveTo>
                <a:lnTo>
                  <a:pt x="1959198" y="1818089"/>
                </a:lnTo>
                <a:lnTo>
                  <a:pt x="1957928" y="1825394"/>
                </a:lnTo>
                <a:lnTo>
                  <a:pt x="1953483" y="1843498"/>
                </a:lnTo>
                <a:lnTo>
                  <a:pt x="1947767" y="1864778"/>
                </a:lnTo>
                <a:lnTo>
                  <a:pt x="1940146" y="1889870"/>
                </a:lnTo>
                <a:lnTo>
                  <a:pt x="1930620" y="1917184"/>
                </a:lnTo>
                <a:lnTo>
                  <a:pt x="1919506" y="1947358"/>
                </a:lnTo>
                <a:lnTo>
                  <a:pt x="1913473" y="1963238"/>
                </a:lnTo>
                <a:lnTo>
                  <a:pt x="1906805" y="1980072"/>
                </a:lnTo>
                <a:lnTo>
                  <a:pt x="1899819" y="1997223"/>
                </a:lnTo>
                <a:lnTo>
                  <a:pt x="1892198" y="2014692"/>
                </a:lnTo>
                <a:lnTo>
                  <a:pt x="1884260" y="2032478"/>
                </a:lnTo>
                <a:lnTo>
                  <a:pt x="1875686" y="2050582"/>
                </a:lnTo>
                <a:lnTo>
                  <a:pt x="1866795" y="2069321"/>
                </a:lnTo>
                <a:lnTo>
                  <a:pt x="1857587" y="2088061"/>
                </a:lnTo>
                <a:lnTo>
                  <a:pt x="1847426" y="2107117"/>
                </a:lnTo>
                <a:lnTo>
                  <a:pt x="1836947" y="2126492"/>
                </a:lnTo>
                <a:lnTo>
                  <a:pt x="1826151" y="2146184"/>
                </a:lnTo>
                <a:lnTo>
                  <a:pt x="1814719" y="2165558"/>
                </a:lnTo>
                <a:lnTo>
                  <a:pt x="1803288" y="2185568"/>
                </a:lnTo>
                <a:lnTo>
                  <a:pt x="1790587" y="2205260"/>
                </a:lnTo>
                <a:lnTo>
                  <a:pt x="1777885" y="2224952"/>
                </a:lnTo>
                <a:lnTo>
                  <a:pt x="1764549" y="2245279"/>
                </a:lnTo>
                <a:lnTo>
                  <a:pt x="1750895" y="2264971"/>
                </a:lnTo>
                <a:lnTo>
                  <a:pt x="1736606" y="2284663"/>
                </a:lnTo>
                <a:lnTo>
                  <a:pt x="1721999" y="2304355"/>
                </a:lnTo>
                <a:lnTo>
                  <a:pt x="1706757" y="2323412"/>
                </a:lnTo>
                <a:lnTo>
                  <a:pt x="1703899" y="2326588"/>
                </a:lnTo>
                <a:lnTo>
                  <a:pt x="1700724" y="2328812"/>
                </a:lnTo>
                <a:lnTo>
                  <a:pt x="1697866" y="2331035"/>
                </a:lnTo>
                <a:lnTo>
                  <a:pt x="1694056" y="2332623"/>
                </a:lnTo>
                <a:lnTo>
                  <a:pt x="1690245" y="2333576"/>
                </a:lnTo>
                <a:lnTo>
                  <a:pt x="1686435" y="2334211"/>
                </a:lnTo>
                <a:lnTo>
                  <a:pt x="1682624" y="2334846"/>
                </a:lnTo>
                <a:lnTo>
                  <a:pt x="1678814" y="2334211"/>
                </a:lnTo>
                <a:lnTo>
                  <a:pt x="1677544" y="2333576"/>
                </a:lnTo>
                <a:lnTo>
                  <a:pt x="1675956" y="2331988"/>
                </a:lnTo>
                <a:lnTo>
                  <a:pt x="1670876" y="2326906"/>
                </a:lnTo>
                <a:lnTo>
                  <a:pt x="1664525" y="2318330"/>
                </a:lnTo>
                <a:lnTo>
                  <a:pt x="1657222" y="2307532"/>
                </a:lnTo>
                <a:lnTo>
                  <a:pt x="1638804" y="2280534"/>
                </a:lnTo>
                <a:lnTo>
                  <a:pt x="1618165" y="2248773"/>
                </a:lnTo>
                <a:lnTo>
                  <a:pt x="1596572" y="2216059"/>
                </a:lnTo>
                <a:lnTo>
                  <a:pt x="1576885" y="2185886"/>
                </a:lnTo>
                <a:lnTo>
                  <a:pt x="1568311" y="2173499"/>
                </a:lnTo>
                <a:lnTo>
                  <a:pt x="1560690" y="2162700"/>
                </a:lnTo>
                <a:lnTo>
                  <a:pt x="1554340" y="2154124"/>
                </a:lnTo>
                <a:lnTo>
                  <a:pt x="1549577" y="2148407"/>
                </a:lnTo>
                <a:lnTo>
                  <a:pt x="1537828" y="2161429"/>
                </a:lnTo>
                <a:lnTo>
                  <a:pt x="1512743" y="2190967"/>
                </a:lnTo>
                <a:lnTo>
                  <a:pt x="1475908" y="2233210"/>
                </a:lnTo>
                <a:lnTo>
                  <a:pt x="1477814" y="2242738"/>
                </a:lnTo>
                <a:lnTo>
                  <a:pt x="1482259" y="2270053"/>
                </a:lnTo>
                <a:lnTo>
                  <a:pt x="1498136" y="2368831"/>
                </a:lnTo>
                <a:lnTo>
                  <a:pt x="1546719" y="2680410"/>
                </a:lnTo>
                <a:lnTo>
                  <a:pt x="1601653" y="3027244"/>
                </a:lnTo>
                <a:lnTo>
                  <a:pt x="1624198" y="3169853"/>
                </a:lnTo>
                <a:lnTo>
                  <a:pt x="1640075" y="3268630"/>
                </a:lnTo>
                <a:lnTo>
                  <a:pt x="1706122" y="3267360"/>
                </a:lnTo>
                <a:lnTo>
                  <a:pt x="1772805" y="3265454"/>
                </a:lnTo>
                <a:lnTo>
                  <a:pt x="1838535" y="3263231"/>
                </a:lnTo>
                <a:lnTo>
                  <a:pt x="1903630" y="3261008"/>
                </a:lnTo>
                <a:lnTo>
                  <a:pt x="1967772" y="3257832"/>
                </a:lnTo>
                <a:lnTo>
                  <a:pt x="2030644" y="3254973"/>
                </a:lnTo>
                <a:lnTo>
                  <a:pt x="2091929" y="3251479"/>
                </a:lnTo>
                <a:lnTo>
                  <a:pt x="2151308" y="3247985"/>
                </a:lnTo>
                <a:lnTo>
                  <a:pt x="2150990" y="3163818"/>
                </a:lnTo>
                <a:lnTo>
                  <a:pt x="2150673" y="3057100"/>
                </a:lnTo>
                <a:lnTo>
                  <a:pt x="2150990" y="2817937"/>
                </a:lnTo>
                <a:lnTo>
                  <a:pt x="2152261" y="2526367"/>
                </a:lnTo>
                <a:lnTo>
                  <a:pt x="2152261" y="2521921"/>
                </a:lnTo>
                <a:lnTo>
                  <a:pt x="2153213" y="2517792"/>
                </a:lnTo>
                <a:lnTo>
                  <a:pt x="2154801" y="2513980"/>
                </a:lnTo>
                <a:lnTo>
                  <a:pt x="2156706" y="2510169"/>
                </a:lnTo>
                <a:lnTo>
                  <a:pt x="2159246" y="2506675"/>
                </a:lnTo>
                <a:lnTo>
                  <a:pt x="2162104" y="2503817"/>
                </a:lnTo>
                <a:lnTo>
                  <a:pt x="2165597" y="2501276"/>
                </a:lnTo>
                <a:lnTo>
                  <a:pt x="2169090" y="2499370"/>
                </a:lnTo>
                <a:lnTo>
                  <a:pt x="2173218" y="2497464"/>
                </a:lnTo>
                <a:lnTo>
                  <a:pt x="2177346" y="2496829"/>
                </a:lnTo>
                <a:lnTo>
                  <a:pt x="2181474" y="2496512"/>
                </a:lnTo>
                <a:lnTo>
                  <a:pt x="2185602" y="2496829"/>
                </a:lnTo>
                <a:lnTo>
                  <a:pt x="2189730" y="2497464"/>
                </a:lnTo>
                <a:lnTo>
                  <a:pt x="2193858" y="2498735"/>
                </a:lnTo>
                <a:lnTo>
                  <a:pt x="2197351" y="2500958"/>
                </a:lnTo>
                <a:lnTo>
                  <a:pt x="2201161" y="2503182"/>
                </a:lnTo>
                <a:lnTo>
                  <a:pt x="2201479" y="2504134"/>
                </a:lnTo>
                <a:lnTo>
                  <a:pt x="2201796" y="2506040"/>
                </a:lnTo>
                <a:lnTo>
                  <a:pt x="2202749" y="2512710"/>
                </a:lnTo>
                <a:lnTo>
                  <a:pt x="2203384" y="2523191"/>
                </a:lnTo>
                <a:lnTo>
                  <a:pt x="2204019" y="2537166"/>
                </a:lnTo>
                <a:lnTo>
                  <a:pt x="2205607" y="2574009"/>
                </a:lnTo>
                <a:lnTo>
                  <a:pt x="2206877" y="2621334"/>
                </a:lnTo>
                <a:lnTo>
                  <a:pt x="2207829" y="2676916"/>
                </a:lnTo>
                <a:lnTo>
                  <a:pt x="2208782" y="2739168"/>
                </a:lnTo>
                <a:lnTo>
                  <a:pt x="2210052" y="2873519"/>
                </a:lnTo>
                <a:lnTo>
                  <a:pt x="2211005" y="3007870"/>
                </a:lnTo>
                <a:lnTo>
                  <a:pt x="2211640" y="3124434"/>
                </a:lnTo>
                <a:lnTo>
                  <a:pt x="2211957" y="3238139"/>
                </a:lnTo>
                <a:lnTo>
                  <a:pt x="2330398" y="3227976"/>
                </a:lnTo>
                <a:lnTo>
                  <a:pt x="2392635" y="3222259"/>
                </a:lnTo>
                <a:lnTo>
                  <a:pt x="2454555" y="3216542"/>
                </a:lnTo>
                <a:lnTo>
                  <a:pt x="2516157" y="3210507"/>
                </a:lnTo>
                <a:lnTo>
                  <a:pt x="2576489" y="3203837"/>
                </a:lnTo>
                <a:lnTo>
                  <a:pt x="2633645" y="3196850"/>
                </a:lnTo>
                <a:lnTo>
                  <a:pt x="2687309" y="3189862"/>
                </a:lnTo>
                <a:lnTo>
                  <a:pt x="2684134" y="2851921"/>
                </a:lnTo>
                <a:lnTo>
                  <a:pt x="2682228" y="2709630"/>
                </a:lnTo>
                <a:lnTo>
                  <a:pt x="2681276" y="2654366"/>
                </a:lnTo>
                <a:lnTo>
                  <a:pt x="2680641" y="2613393"/>
                </a:lnTo>
                <a:lnTo>
                  <a:pt x="2680006" y="2597195"/>
                </a:lnTo>
                <a:lnTo>
                  <a:pt x="2679371" y="2588302"/>
                </a:lnTo>
                <a:lnTo>
                  <a:pt x="2676195" y="2551776"/>
                </a:lnTo>
                <a:lnTo>
                  <a:pt x="2672385" y="2517157"/>
                </a:lnTo>
                <a:lnTo>
                  <a:pt x="2668257" y="2484125"/>
                </a:lnTo>
                <a:lnTo>
                  <a:pt x="2663494" y="2452999"/>
                </a:lnTo>
                <a:lnTo>
                  <a:pt x="2658731" y="2422825"/>
                </a:lnTo>
                <a:lnTo>
                  <a:pt x="2653015" y="2394558"/>
                </a:lnTo>
                <a:lnTo>
                  <a:pt x="2647299" y="2367561"/>
                </a:lnTo>
                <a:lnTo>
                  <a:pt x="2641266" y="2341834"/>
                </a:lnTo>
                <a:lnTo>
                  <a:pt x="2634916" y="2317695"/>
                </a:lnTo>
                <a:lnTo>
                  <a:pt x="2628565" y="2294509"/>
                </a:lnTo>
                <a:lnTo>
                  <a:pt x="2621579" y="2272594"/>
                </a:lnTo>
                <a:lnTo>
                  <a:pt x="2614593" y="2252267"/>
                </a:lnTo>
                <a:lnTo>
                  <a:pt x="2607290" y="2232892"/>
                </a:lnTo>
                <a:lnTo>
                  <a:pt x="2600304" y="2214788"/>
                </a:lnTo>
                <a:lnTo>
                  <a:pt x="2592683" y="2197637"/>
                </a:lnTo>
                <a:lnTo>
                  <a:pt x="2585062" y="2181121"/>
                </a:lnTo>
                <a:lnTo>
                  <a:pt x="2578077" y="2166829"/>
                </a:lnTo>
                <a:lnTo>
                  <a:pt x="2570456" y="2152536"/>
                </a:lnTo>
                <a:lnTo>
                  <a:pt x="2563152" y="2139514"/>
                </a:lnTo>
                <a:lnTo>
                  <a:pt x="2555531" y="2127445"/>
                </a:lnTo>
                <a:lnTo>
                  <a:pt x="2548228" y="2115693"/>
                </a:lnTo>
                <a:lnTo>
                  <a:pt x="2540925" y="2104894"/>
                </a:lnTo>
                <a:lnTo>
                  <a:pt x="2533621" y="2095048"/>
                </a:lnTo>
                <a:lnTo>
                  <a:pt x="2526318" y="2085520"/>
                </a:lnTo>
                <a:lnTo>
                  <a:pt x="2519332" y="2076309"/>
                </a:lnTo>
                <a:lnTo>
                  <a:pt x="2512347" y="2068051"/>
                </a:lnTo>
                <a:lnTo>
                  <a:pt x="2498375" y="2052488"/>
                </a:lnTo>
                <a:lnTo>
                  <a:pt x="2485356" y="2038513"/>
                </a:lnTo>
                <a:lnTo>
                  <a:pt x="2472972" y="2025808"/>
                </a:lnTo>
                <a:lnTo>
                  <a:pt x="2442806" y="2009610"/>
                </a:lnTo>
                <a:lnTo>
                  <a:pt x="2412640" y="1993729"/>
                </a:lnTo>
                <a:lnTo>
                  <a:pt x="2382474" y="1979437"/>
                </a:lnTo>
                <a:lnTo>
                  <a:pt x="2352943" y="1965144"/>
                </a:lnTo>
                <a:lnTo>
                  <a:pt x="2322777" y="1951487"/>
                </a:lnTo>
                <a:lnTo>
                  <a:pt x="2292612" y="1938465"/>
                </a:lnTo>
                <a:lnTo>
                  <a:pt x="2262446" y="1925760"/>
                </a:lnTo>
                <a:lnTo>
                  <a:pt x="2231645" y="1913373"/>
                </a:lnTo>
                <a:lnTo>
                  <a:pt x="2200526" y="1900986"/>
                </a:lnTo>
                <a:lnTo>
                  <a:pt x="2168772" y="1888599"/>
                </a:lnTo>
                <a:lnTo>
                  <a:pt x="2103042" y="1864143"/>
                </a:lnTo>
                <a:lnTo>
                  <a:pt x="1960151" y="1811419"/>
                </a:lnTo>
                <a:close/>
                <a:moveTo>
                  <a:pt x="1782331" y="1695490"/>
                </a:moveTo>
                <a:lnTo>
                  <a:pt x="1773122" y="1713594"/>
                </a:lnTo>
                <a:lnTo>
                  <a:pt x="1767724" y="1723440"/>
                </a:lnTo>
                <a:lnTo>
                  <a:pt x="1761691" y="1733286"/>
                </a:lnTo>
                <a:lnTo>
                  <a:pt x="1755340" y="1744085"/>
                </a:lnTo>
                <a:lnTo>
                  <a:pt x="1748037" y="1755201"/>
                </a:lnTo>
                <a:lnTo>
                  <a:pt x="1740416" y="1766636"/>
                </a:lnTo>
                <a:lnTo>
                  <a:pt x="1731843" y="1778705"/>
                </a:lnTo>
                <a:lnTo>
                  <a:pt x="1722951" y="1790139"/>
                </a:lnTo>
                <a:lnTo>
                  <a:pt x="1713425" y="1802526"/>
                </a:lnTo>
                <a:lnTo>
                  <a:pt x="1703264" y="1814278"/>
                </a:lnTo>
                <a:lnTo>
                  <a:pt x="1692468" y="1826665"/>
                </a:lnTo>
                <a:lnTo>
                  <a:pt x="1681037" y="1838734"/>
                </a:lnTo>
                <a:lnTo>
                  <a:pt x="1668653" y="1851121"/>
                </a:lnTo>
                <a:lnTo>
                  <a:pt x="1655634" y="1863508"/>
                </a:lnTo>
                <a:lnTo>
                  <a:pt x="1641980" y="1875577"/>
                </a:lnTo>
                <a:lnTo>
                  <a:pt x="1627373" y="1887964"/>
                </a:lnTo>
                <a:lnTo>
                  <a:pt x="1612131" y="1899716"/>
                </a:lnTo>
                <a:lnTo>
                  <a:pt x="1596255" y="1911467"/>
                </a:lnTo>
                <a:lnTo>
                  <a:pt x="1579425" y="1922901"/>
                </a:lnTo>
                <a:lnTo>
                  <a:pt x="1561643" y="1933700"/>
                </a:lnTo>
                <a:lnTo>
                  <a:pt x="1543544" y="1944499"/>
                </a:lnTo>
                <a:lnTo>
                  <a:pt x="1524174" y="1954980"/>
                </a:lnTo>
                <a:lnTo>
                  <a:pt x="1504169" y="1964509"/>
                </a:lnTo>
                <a:lnTo>
                  <a:pt x="1506392" y="1967050"/>
                </a:lnTo>
                <a:lnTo>
                  <a:pt x="1509250" y="1970543"/>
                </a:lnTo>
                <a:lnTo>
                  <a:pt x="1517188" y="1980707"/>
                </a:lnTo>
                <a:lnTo>
                  <a:pt x="1527032" y="1995000"/>
                </a:lnTo>
                <a:lnTo>
                  <a:pt x="1539416" y="2011833"/>
                </a:lnTo>
                <a:lnTo>
                  <a:pt x="1567041" y="2052488"/>
                </a:lnTo>
                <a:lnTo>
                  <a:pt x="1597525" y="2097589"/>
                </a:lnTo>
                <a:lnTo>
                  <a:pt x="1652776" y="2181439"/>
                </a:lnTo>
                <a:lnTo>
                  <a:pt x="1679767" y="2222411"/>
                </a:lnTo>
                <a:lnTo>
                  <a:pt x="1694056" y="2203354"/>
                </a:lnTo>
                <a:lnTo>
                  <a:pt x="1707392" y="2184615"/>
                </a:lnTo>
                <a:lnTo>
                  <a:pt x="1720411" y="2165558"/>
                </a:lnTo>
                <a:lnTo>
                  <a:pt x="1732795" y="2146501"/>
                </a:lnTo>
                <a:lnTo>
                  <a:pt x="1744544" y="2128080"/>
                </a:lnTo>
                <a:lnTo>
                  <a:pt x="1755658" y="2109341"/>
                </a:lnTo>
                <a:lnTo>
                  <a:pt x="1766136" y="2090919"/>
                </a:lnTo>
                <a:lnTo>
                  <a:pt x="1776615" y="2072815"/>
                </a:lnTo>
                <a:lnTo>
                  <a:pt x="1785824" y="2054393"/>
                </a:lnTo>
                <a:lnTo>
                  <a:pt x="1795032" y="2036925"/>
                </a:lnTo>
                <a:lnTo>
                  <a:pt x="1803606" y="2019456"/>
                </a:lnTo>
                <a:lnTo>
                  <a:pt x="1811862" y="2002305"/>
                </a:lnTo>
                <a:lnTo>
                  <a:pt x="1819165" y="1985471"/>
                </a:lnTo>
                <a:lnTo>
                  <a:pt x="1826151" y="1968955"/>
                </a:lnTo>
                <a:lnTo>
                  <a:pt x="1833137" y="1953075"/>
                </a:lnTo>
                <a:lnTo>
                  <a:pt x="1839170" y="1937829"/>
                </a:lnTo>
                <a:lnTo>
                  <a:pt x="1844885" y="1922584"/>
                </a:lnTo>
                <a:lnTo>
                  <a:pt x="1850601" y="1907974"/>
                </a:lnTo>
                <a:lnTo>
                  <a:pt x="1859810" y="1880976"/>
                </a:lnTo>
                <a:lnTo>
                  <a:pt x="1867430" y="1855885"/>
                </a:lnTo>
                <a:lnTo>
                  <a:pt x="1873781" y="1833970"/>
                </a:lnTo>
                <a:lnTo>
                  <a:pt x="1878544" y="1815230"/>
                </a:lnTo>
                <a:lnTo>
                  <a:pt x="1882037" y="1799032"/>
                </a:lnTo>
                <a:lnTo>
                  <a:pt x="1884260" y="1786963"/>
                </a:lnTo>
                <a:lnTo>
                  <a:pt x="1885212" y="1778387"/>
                </a:lnTo>
                <a:lnTo>
                  <a:pt x="1782331" y="1695490"/>
                </a:lnTo>
                <a:close/>
                <a:moveTo>
                  <a:pt x="1006907" y="1695490"/>
                </a:moveTo>
                <a:lnTo>
                  <a:pt x="903708" y="1778387"/>
                </a:lnTo>
                <a:lnTo>
                  <a:pt x="904661" y="1786963"/>
                </a:lnTo>
                <a:lnTo>
                  <a:pt x="906883" y="1799032"/>
                </a:lnTo>
                <a:lnTo>
                  <a:pt x="910376" y="1815230"/>
                </a:lnTo>
                <a:lnTo>
                  <a:pt x="915139" y="1833970"/>
                </a:lnTo>
                <a:lnTo>
                  <a:pt x="921490" y="1855885"/>
                </a:lnTo>
                <a:lnTo>
                  <a:pt x="929428" y="1880976"/>
                </a:lnTo>
                <a:lnTo>
                  <a:pt x="938955" y="1907974"/>
                </a:lnTo>
                <a:lnTo>
                  <a:pt x="944353" y="1922584"/>
                </a:lnTo>
                <a:lnTo>
                  <a:pt x="949751" y="1937829"/>
                </a:lnTo>
                <a:lnTo>
                  <a:pt x="956102" y="1953075"/>
                </a:lnTo>
                <a:lnTo>
                  <a:pt x="962770" y="1968955"/>
                </a:lnTo>
                <a:lnTo>
                  <a:pt x="969756" y="1985471"/>
                </a:lnTo>
                <a:lnTo>
                  <a:pt x="977694" y="2002305"/>
                </a:lnTo>
                <a:lnTo>
                  <a:pt x="985315" y="2019456"/>
                </a:lnTo>
                <a:lnTo>
                  <a:pt x="993888" y="2036925"/>
                </a:lnTo>
                <a:lnTo>
                  <a:pt x="1003414" y="2054393"/>
                </a:lnTo>
                <a:lnTo>
                  <a:pt x="1012941" y="2072815"/>
                </a:lnTo>
                <a:lnTo>
                  <a:pt x="1023102" y="2090919"/>
                </a:lnTo>
                <a:lnTo>
                  <a:pt x="1033898" y="2109341"/>
                </a:lnTo>
                <a:lnTo>
                  <a:pt x="1045012" y="2128080"/>
                </a:lnTo>
                <a:lnTo>
                  <a:pt x="1056443" y="2146501"/>
                </a:lnTo>
                <a:lnTo>
                  <a:pt x="1068827" y="2165558"/>
                </a:lnTo>
                <a:lnTo>
                  <a:pt x="1081528" y="2184615"/>
                </a:lnTo>
                <a:lnTo>
                  <a:pt x="1095182" y="2203354"/>
                </a:lnTo>
                <a:lnTo>
                  <a:pt x="1109154" y="2222411"/>
                </a:lnTo>
                <a:lnTo>
                  <a:pt x="1134874" y="2183027"/>
                </a:lnTo>
                <a:lnTo>
                  <a:pt x="1159325" y="2145231"/>
                </a:lnTo>
                <a:lnTo>
                  <a:pt x="1187903" y="2101400"/>
                </a:lnTo>
                <a:lnTo>
                  <a:pt x="1217751" y="2056934"/>
                </a:lnTo>
                <a:lnTo>
                  <a:pt x="1231723" y="2035972"/>
                </a:lnTo>
                <a:lnTo>
                  <a:pt x="1245377" y="2016280"/>
                </a:lnTo>
                <a:lnTo>
                  <a:pt x="1258078" y="1998811"/>
                </a:lnTo>
                <a:lnTo>
                  <a:pt x="1268875" y="1983883"/>
                </a:lnTo>
                <a:lnTo>
                  <a:pt x="1278083" y="1972449"/>
                </a:lnTo>
                <a:lnTo>
                  <a:pt x="1281894" y="1968003"/>
                </a:lnTo>
                <a:lnTo>
                  <a:pt x="1285387" y="1964509"/>
                </a:lnTo>
                <a:lnTo>
                  <a:pt x="1264747" y="1954980"/>
                </a:lnTo>
                <a:lnTo>
                  <a:pt x="1246012" y="1944499"/>
                </a:lnTo>
                <a:lnTo>
                  <a:pt x="1227277" y="1933700"/>
                </a:lnTo>
                <a:lnTo>
                  <a:pt x="1209813" y="1922901"/>
                </a:lnTo>
                <a:lnTo>
                  <a:pt x="1192666" y="1911467"/>
                </a:lnTo>
                <a:lnTo>
                  <a:pt x="1176789" y="1899716"/>
                </a:lnTo>
                <a:lnTo>
                  <a:pt x="1161547" y="1887964"/>
                </a:lnTo>
                <a:lnTo>
                  <a:pt x="1146941" y="1875577"/>
                </a:lnTo>
                <a:lnTo>
                  <a:pt x="1133604" y="1863508"/>
                </a:lnTo>
                <a:lnTo>
                  <a:pt x="1120585" y="1851121"/>
                </a:lnTo>
                <a:lnTo>
                  <a:pt x="1108519" y="1838734"/>
                </a:lnTo>
                <a:lnTo>
                  <a:pt x="1096453" y="1826665"/>
                </a:lnTo>
                <a:lnTo>
                  <a:pt x="1085656" y="1814278"/>
                </a:lnTo>
                <a:lnTo>
                  <a:pt x="1075813" y="1802526"/>
                </a:lnTo>
                <a:lnTo>
                  <a:pt x="1065969" y="1790139"/>
                </a:lnTo>
                <a:lnTo>
                  <a:pt x="1057078" y="1778705"/>
                </a:lnTo>
                <a:lnTo>
                  <a:pt x="1048822" y="1766636"/>
                </a:lnTo>
                <a:lnTo>
                  <a:pt x="1041201" y="1755201"/>
                </a:lnTo>
                <a:lnTo>
                  <a:pt x="1034216" y="1744085"/>
                </a:lnTo>
                <a:lnTo>
                  <a:pt x="1027547" y="1733286"/>
                </a:lnTo>
                <a:lnTo>
                  <a:pt x="1021514" y="1723440"/>
                </a:lnTo>
                <a:lnTo>
                  <a:pt x="1016433" y="1713594"/>
                </a:lnTo>
                <a:lnTo>
                  <a:pt x="1006907" y="1695490"/>
                </a:lnTo>
                <a:close/>
                <a:moveTo>
                  <a:pt x="1002462" y="1582737"/>
                </a:moveTo>
                <a:lnTo>
                  <a:pt x="1006590" y="1582737"/>
                </a:lnTo>
                <a:lnTo>
                  <a:pt x="1010718" y="1583690"/>
                </a:lnTo>
                <a:lnTo>
                  <a:pt x="1014528" y="1584643"/>
                </a:lnTo>
                <a:lnTo>
                  <a:pt x="1018656" y="1586231"/>
                </a:lnTo>
                <a:lnTo>
                  <a:pt x="1021832" y="1588454"/>
                </a:lnTo>
                <a:lnTo>
                  <a:pt x="1024689" y="1590995"/>
                </a:lnTo>
                <a:lnTo>
                  <a:pt x="1027865" y="1593854"/>
                </a:lnTo>
                <a:lnTo>
                  <a:pt x="1030088" y="1597347"/>
                </a:lnTo>
                <a:lnTo>
                  <a:pt x="1032310" y="1600524"/>
                </a:lnTo>
                <a:lnTo>
                  <a:pt x="1033898" y="1604653"/>
                </a:lnTo>
                <a:lnTo>
                  <a:pt x="1034216" y="1606241"/>
                </a:lnTo>
                <a:lnTo>
                  <a:pt x="1036756" y="1612593"/>
                </a:lnTo>
                <a:lnTo>
                  <a:pt x="1040884" y="1623074"/>
                </a:lnTo>
                <a:lnTo>
                  <a:pt x="1047234" y="1637049"/>
                </a:lnTo>
                <a:lnTo>
                  <a:pt x="1055808" y="1654518"/>
                </a:lnTo>
                <a:lnTo>
                  <a:pt x="1060889" y="1664046"/>
                </a:lnTo>
                <a:lnTo>
                  <a:pt x="1066922" y="1674528"/>
                </a:lnTo>
                <a:lnTo>
                  <a:pt x="1073273" y="1685326"/>
                </a:lnTo>
                <a:lnTo>
                  <a:pt x="1080258" y="1696443"/>
                </a:lnTo>
                <a:lnTo>
                  <a:pt x="1088514" y="1708195"/>
                </a:lnTo>
                <a:lnTo>
                  <a:pt x="1096770" y="1720264"/>
                </a:lnTo>
                <a:lnTo>
                  <a:pt x="1106296" y="1732651"/>
                </a:lnTo>
                <a:lnTo>
                  <a:pt x="1117092" y="1745355"/>
                </a:lnTo>
                <a:lnTo>
                  <a:pt x="1128841" y="1758695"/>
                </a:lnTo>
                <a:lnTo>
                  <a:pt x="1141860" y="1771717"/>
                </a:lnTo>
                <a:lnTo>
                  <a:pt x="1155832" y="1785057"/>
                </a:lnTo>
                <a:lnTo>
                  <a:pt x="1171074" y="1798715"/>
                </a:lnTo>
                <a:lnTo>
                  <a:pt x="1187268" y="1812054"/>
                </a:lnTo>
                <a:lnTo>
                  <a:pt x="1203780" y="1825394"/>
                </a:lnTo>
                <a:lnTo>
                  <a:pt x="1221244" y="1838734"/>
                </a:lnTo>
                <a:lnTo>
                  <a:pt x="1239979" y="1851756"/>
                </a:lnTo>
                <a:lnTo>
                  <a:pt x="1259031" y="1864778"/>
                </a:lnTo>
                <a:lnTo>
                  <a:pt x="1278718" y="1877165"/>
                </a:lnTo>
                <a:lnTo>
                  <a:pt x="1299041" y="1889552"/>
                </a:lnTo>
                <a:lnTo>
                  <a:pt x="1319998" y="1900986"/>
                </a:lnTo>
                <a:lnTo>
                  <a:pt x="1340955" y="1911785"/>
                </a:lnTo>
                <a:lnTo>
                  <a:pt x="1362548" y="1922266"/>
                </a:lnTo>
                <a:lnTo>
                  <a:pt x="1427008" y="1922266"/>
                </a:lnTo>
                <a:lnTo>
                  <a:pt x="1436216" y="1918772"/>
                </a:lnTo>
                <a:lnTo>
                  <a:pt x="1445742" y="1914643"/>
                </a:lnTo>
                <a:lnTo>
                  <a:pt x="1454951" y="1910515"/>
                </a:lnTo>
                <a:lnTo>
                  <a:pt x="1464795" y="1906068"/>
                </a:lnTo>
                <a:lnTo>
                  <a:pt x="1474321" y="1901304"/>
                </a:lnTo>
                <a:lnTo>
                  <a:pt x="1484164" y="1896222"/>
                </a:lnTo>
                <a:lnTo>
                  <a:pt x="1493690" y="1890822"/>
                </a:lnTo>
                <a:lnTo>
                  <a:pt x="1503534" y="1885423"/>
                </a:lnTo>
                <a:lnTo>
                  <a:pt x="1522586" y="1873354"/>
                </a:lnTo>
                <a:lnTo>
                  <a:pt x="1541638" y="1860967"/>
                </a:lnTo>
                <a:lnTo>
                  <a:pt x="1560373" y="1847309"/>
                </a:lnTo>
                <a:lnTo>
                  <a:pt x="1578155" y="1833652"/>
                </a:lnTo>
                <a:lnTo>
                  <a:pt x="1595619" y="1819677"/>
                </a:lnTo>
                <a:lnTo>
                  <a:pt x="1612131" y="1805067"/>
                </a:lnTo>
                <a:lnTo>
                  <a:pt x="1628326" y="1791092"/>
                </a:lnTo>
                <a:lnTo>
                  <a:pt x="1643250" y="1776482"/>
                </a:lnTo>
                <a:lnTo>
                  <a:pt x="1656904" y="1762189"/>
                </a:lnTo>
                <a:lnTo>
                  <a:pt x="1668970" y="1748849"/>
                </a:lnTo>
                <a:lnTo>
                  <a:pt x="1680719" y="1735509"/>
                </a:lnTo>
                <a:lnTo>
                  <a:pt x="1690245" y="1723440"/>
                </a:lnTo>
                <a:lnTo>
                  <a:pt x="1698819" y="1711371"/>
                </a:lnTo>
                <a:lnTo>
                  <a:pt x="1706757" y="1699937"/>
                </a:lnTo>
                <a:lnTo>
                  <a:pt x="1714060" y="1688820"/>
                </a:lnTo>
                <a:lnTo>
                  <a:pt x="1720411" y="1678021"/>
                </a:lnTo>
                <a:lnTo>
                  <a:pt x="1726444" y="1667540"/>
                </a:lnTo>
                <a:lnTo>
                  <a:pt x="1731843" y="1658012"/>
                </a:lnTo>
                <a:lnTo>
                  <a:pt x="1740734" y="1640543"/>
                </a:lnTo>
                <a:lnTo>
                  <a:pt x="1747084" y="1625615"/>
                </a:lnTo>
                <a:lnTo>
                  <a:pt x="1751847" y="1614499"/>
                </a:lnTo>
                <a:lnTo>
                  <a:pt x="1754705" y="1607193"/>
                </a:lnTo>
                <a:lnTo>
                  <a:pt x="1755340" y="1604335"/>
                </a:lnTo>
                <a:lnTo>
                  <a:pt x="1755658" y="1604335"/>
                </a:lnTo>
                <a:lnTo>
                  <a:pt x="1757245" y="1600524"/>
                </a:lnTo>
                <a:lnTo>
                  <a:pt x="1759151" y="1597347"/>
                </a:lnTo>
                <a:lnTo>
                  <a:pt x="1761373" y="1593854"/>
                </a:lnTo>
                <a:lnTo>
                  <a:pt x="1764231" y="1590995"/>
                </a:lnTo>
                <a:lnTo>
                  <a:pt x="1767089" y="1588454"/>
                </a:lnTo>
                <a:lnTo>
                  <a:pt x="1770899" y="1586231"/>
                </a:lnTo>
                <a:lnTo>
                  <a:pt x="1774710" y="1584643"/>
                </a:lnTo>
                <a:lnTo>
                  <a:pt x="1778838" y="1583690"/>
                </a:lnTo>
                <a:lnTo>
                  <a:pt x="1782966" y="1582737"/>
                </a:lnTo>
                <a:lnTo>
                  <a:pt x="1786776" y="1582737"/>
                </a:lnTo>
                <a:lnTo>
                  <a:pt x="1790904" y="1583690"/>
                </a:lnTo>
                <a:lnTo>
                  <a:pt x="1794715" y="1584325"/>
                </a:lnTo>
                <a:lnTo>
                  <a:pt x="1798525" y="1585913"/>
                </a:lnTo>
                <a:lnTo>
                  <a:pt x="1802018" y="1588137"/>
                </a:lnTo>
                <a:lnTo>
                  <a:pt x="1805511" y="1590360"/>
                </a:lnTo>
                <a:lnTo>
                  <a:pt x="1808051" y="1593218"/>
                </a:lnTo>
                <a:lnTo>
                  <a:pt x="1940781" y="1708195"/>
                </a:lnTo>
                <a:lnTo>
                  <a:pt x="1941734" y="1708512"/>
                </a:lnTo>
                <a:lnTo>
                  <a:pt x="1943004" y="1708512"/>
                </a:lnTo>
                <a:lnTo>
                  <a:pt x="2024611" y="1739321"/>
                </a:lnTo>
                <a:lnTo>
                  <a:pt x="2103995" y="1768859"/>
                </a:lnTo>
                <a:lnTo>
                  <a:pt x="2179886" y="1798079"/>
                </a:lnTo>
                <a:lnTo>
                  <a:pt x="2217673" y="1812372"/>
                </a:lnTo>
                <a:lnTo>
                  <a:pt x="2254190" y="1826982"/>
                </a:lnTo>
                <a:lnTo>
                  <a:pt x="2291024" y="1841910"/>
                </a:lnTo>
                <a:lnTo>
                  <a:pt x="2327223" y="1857155"/>
                </a:lnTo>
                <a:lnTo>
                  <a:pt x="2363105" y="1872401"/>
                </a:lnTo>
                <a:lnTo>
                  <a:pt x="2398351" y="1888282"/>
                </a:lnTo>
                <a:lnTo>
                  <a:pt x="2434233" y="1905115"/>
                </a:lnTo>
                <a:lnTo>
                  <a:pt x="2469479" y="1922584"/>
                </a:lnTo>
                <a:lnTo>
                  <a:pt x="2504726" y="1940370"/>
                </a:lnTo>
                <a:lnTo>
                  <a:pt x="2539655" y="1959427"/>
                </a:lnTo>
                <a:lnTo>
                  <a:pt x="2547276" y="1964826"/>
                </a:lnTo>
                <a:lnTo>
                  <a:pt x="2560612" y="1978484"/>
                </a:lnTo>
                <a:lnTo>
                  <a:pt x="2575219" y="1994365"/>
                </a:lnTo>
                <a:lnTo>
                  <a:pt x="2583157" y="2002940"/>
                </a:lnTo>
                <a:lnTo>
                  <a:pt x="2591413" y="2012151"/>
                </a:lnTo>
                <a:lnTo>
                  <a:pt x="2599669" y="2021679"/>
                </a:lnTo>
                <a:lnTo>
                  <a:pt x="2607925" y="2032478"/>
                </a:lnTo>
                <a:lnTo>
                  <a:pt x="2616498" y="2043595"/>
                </a:lnTo>
                <a:lnTo>
                  <a:pt x="2625072" y="2055664"/>
                </a:lnTo>
                <a:lnTo>
                  <a:pt x="2633963" y="2068051"/>
                </a:lnTo>
                <a:lnTo>
                  <a:pt x="2642854" y="2082026"/>
                </a:lnTo>
                <a:lnTo>
                  <a:pt x="2651427" y="2096318"/>
                </a:lnTo>
                <a:lnTo>
                  <a:pt x="2660318" y="2111564"/>
                </a:lnTo>
                <a:lnTo>
                  <a:pt x="2668892" y="2128080"/>
                </a:lnTo>
                <a:lnTo>
                  <a:pt x="2677465" y="2145231"/>
                </a:lnTo>
                <a:lnTo>
                  <a:pt x="2686039" y="2163335"/>
                </a:lnTo>
                <a:lnTo>
                  <a:pt x="2694612" y="2182709"/>
                </a:lnTo>
                <a:lnTo>
                  <a:pt x="2702868" y="2203037"/>
                </a:lnTo>
                <a:lnTo>
                  <a:pt x="2710489" y="2224317"/>
                </a:lnTo>
                <a:lnTo>
                  <a:pt x="2718428" y="2246867"/>
                </a:lnTo>
                <a:lnTo>
                  <a:pt x="2725731" y="2271006"/>
                </a:lnTo>
                <a:lnTo>
                  <a:pt x="2733034" y="2296097"/>
                </a:lnTo>
                <a:lnTo>
                  <a:pt x="2740020" y="2322459"/>
                </a:lnTo>
                <a:lnTo>
                  <a:pt x="2746371" y="2350409"/>
                </a:lnTo>
                <a:lnTo>
                  <a:pt x="2752721" y="2379630"/>
                </a:lnTo>
                <a:lnTo>
                  <a:pt x="2758437" y="2410121"/>
                </a:lnTo>
                <a:lnTo>
                  <a:pt x="2763835" y="2442200"/>
                </a:lnTo>
                <a:lnTo>
                  <a:pt x="2768598" y="2475867"/>
                </a:lnTo>
                <a:lnTo>
                  <a:pt x="2773361" y="2510804"/>
                </a:lnTo>
                <a:lnTo>
                  <a:pt x="2777172" y="2547647"/>
                </a:lnTo>
                <a:lnTo>
                  <a:pt x="2780982" y="2586396"/>
                </a:lnTo>
                <a:lnTo>
                  <a:pt x="2780982" y="2586079"/>
                </a:lnTo>
                <a:lnTo>
                  <a:pt x="2781617" y="2597830"/>
                </a:lnTo>
                <a:lnTo>
                  <a:pt x="2781935" y="2615617"/>
                </a:lnTo>
                <a:lnTo>
                  <a:pt x="2783522" y="2668023"/>
                </a:lnTo>
                <a:lnTo>
                  <a:pt x="2784158" y="2740439"/>
                </a:lnTo>
                <a:lnTo>
                  <a:pt x="2785428" y="2828418"/>
                </a:lnTo>
                <a:lnTo>
                  <a:pt x="2787650" y="3030738"/>
                </a:lnTo>
                <a:lnTo>
                  <a:pt x="2789238" y="3238775"/>
                </a:lnTo>
                <a:lnTo>
                  <a:pt x="2789238" y="3241633"/>
                </a:lnTo>
                <a:lnTo>
                  <a:pt x="2788921" y="3244174"/>
                </a:lnTo>
                <a:lnTo>
                  <a:pt x="2788286" y="3247033"/>
                </a:lnTo>
                <a:lnTo>
                  <a:pt x="2787650" y="3249891"/>
                </a:lnTo>
                <a:lnTo>
                  <a:pt x="2786380" y="3252114"/>
                </a:lnTo>
                <a:lnTo>
                  <a:pt x="2784793" y="3254655"/>
                </a:lnTo>
                <a:lnTo>
                  <a:pt x="2783522" y="3256879"/>
                </a:lnTo>
                <a:lnTo>
                  <a:pt x="2781935" y="3259102"/>
                </a:lnTo>
                <a:lnTo>
                  <a:pt x="2780030" y="3261008"/>
                </a:lnTo>
                <a:lnTo>
                  <a:pt x="2777807" y="3262913"/>
                </a:lnTo>
                <a:lnTo>
                  <a:pt x="2775584" y="3264501"/>
                </a:lnTo>
                <a:lnTo>
                  <a:pt x="2773361" y="3265772"/>
                </a:lnTo>
                <a:lnTo>
                  <a:pt x="2770821" y="3267360"/>
                </a:lnTo>
                <a:lnTo>
                  <a:pt x="2768281" y="3267995"/>
                </a:lnTo>
                <a:lnTo>
                  <a:pt x="2765740" y="3268948"/>
                </a:lnTo>
                <a:lnTo>
                  <a:pt x="2762565" y="3269583"/>
                </a:lnTo>
                <a:lnTo>
                  <a:pt x="2730176" y="3274030"/>
                </a:lnTo>
                <a:lnTo>
                  <a:pt x="2693660" y="3278476"/>
                </a:lnTo>
                <a:lnTo>
                  <a:pt x="2609830" y="3288322"/>
                </a:lnTo>
                <a:lnTo>
                  <a:pt x="2519332" y="3298486"/>
                </a:lnTo>
                <a:lnTo>
                  <a:pt x="2428199" y="3308650"/>
                </a:lnTo>
                <a:lnTo>
                  <a:pt x="2275465" y="3324530"/>
                </a:lnTo>
                <a:lnTo>
                  <a:pt x="2208782" y="3331200"/>
                </a:lnTo>
                <a:lnTo>
                  <a:pt x="2162422" y="3334376"/>
                </a:lnTo>
                <a:lnTo>
                  <a:pt x="2115109" y="3337235"/>
                </a:lnTo>
                <a:lnTo>
                  <a:pt x="2066843" y="3340093"/>
                </a:lnTo>
                <a:lnTo>
                  <a:pt x="2017308" y="3342634"/>
                </a:lnTo>
                <a:lnTo>
                  <a:pt x="1967137" y="3344858"/>
                </a:lnTo>
                <a:lnTo>
                  <a:pt x="1915696" y="3347081"/>
                </a:lnTo>
                <a:lnTo>
                  <a:pt x="1812497" y="3350575"/>
                </a:lnTo>
                <a:lnTo>
                  <a:pt x="1708027" y="3353433"/>
                </a:lnTo>
                <a:lnTo>
                  <a:pt x="1603875" y="3355657"/>
                </a:lnTo>
                <a:lnTo>
                  <a:pt x="1500359" y="3356927"/>
                </a:lnTo>
                <a:lnTo>
                  <a:pt x="1399382" y="3357562"/>
                </a:lnTo>
                <a:lnTo>
                  <a:pt x="1397159" y="3357245"/>
                </a:lnTo>
                <a:lnTo>
                  <a:pt x="1394619" y="3356292"/>
                </a:lnTo>
                <a:lnTo>
                  <a:pt x="1392396" y="3357245"/>
                </a:lnTo>
                <a:lnTo>
                  <a:pt x="1389856" y="3357562"/>
                </a:lnTo>
                <a:lnTo>
                  <a:pt x="1287609" y="3356927"/>
                </a:lnTo>
                <a:lnTo>
                  <a:pt x="1180917" y="3355657"/>
                </a:lnTo>
                <a:lnTo>
                  <a:pt x="1071367" y="3353433"/>
                </a:lnTo>
                <a:lnTo>
                  <a:pt x="961182" y="3350575"/>
                </a:lnTo>
                <a:lnTo>
                  <a:pt x="851950" y="3347081"/>
                </a:lnTo>
                <a:lnTo>
                  <a:pt x="798604" y="3344858"/>
                </a:lnTo>
                <a:lnTo>
                  <a:pt x="745893" y="3342634"/>
                </a:lnTo>
                <a:lnTo>
                  <a:pt x="694452" y="3340093"/>
                </a:lnTo>
                <a:lnTo>
                  <a:pt x="644281" y="3337235"/>
                </a:lnTo>
                <a:lnTo>
                  <a:pt x="596016" y="3334376"/>
                </a:lnTo>
                <a:lnTo>
                  <a:pt x="549973" y="3331200"/>
                </a:lnTo>
                <a:lnTo>
                  <a:pt x="488371" y="3324530"/>
                </a:lnTo>
                <a:lnTo>
                  <a:pt x="346432" y="3308650"/>
                </a:lnTo>
                <a:lnTo>
                  <a:pt x="261332" y="3298804"/>
                </a:lnTo>
                <a:lnTo>
                  <a:pt x="175280" y="3288322"/>
                </a:lnTo>
                <a:lnTo>
                  <a:pt x="95261" y="3278476"/>
                </a:lnTo>
                <a:lnTo>
                  <a:pt x="26356" y="3269583"/>
                </a:lnTo>
                <a:lnTo>
                  <a:pt x="23815" y="3268948"/>
                </a:lnTo>
                <a:lnTo>
                  <a:pt x="20957" y="3267995"/>
                </a:lnTo>
                <a:lnTo>
                  <a:pt x="18100" y="3267360"/>
                </a:lnTo>
                <a:lnTo>
                  <a:pt x="15877" y="3265772"/>
                </a:lnTo>
                <a:lnTo>
                  <a:pt x="13337" y="3264501"/>
                </a:lnTo>
                <a:lnTo>
                  <a:pt x="11114" y="3262913"/>
                </a:lnTo>
                <a:lnTo>
                  <a:pt x="9209" y="3261008"/>
                </a:lnTo>
                <a:lnTo>
                  <a:pt x="7621" y="3259102"/>
                </a:lnTo>
                <a:lnTo>
                  <a:pt x="5716" y="3256879"/>
                </a:lnTo>
                <a:lnTo>
                  <a:pt x="4128" y="3254655"/>
                </a:lnTo>
                <a:lnTo>
                  <a:pt x="3175" y="3252114"/>
                </a:lnTo>
                <a:lnTo>
                  <a:pt x="1905" y="3249891"/>
                </a:lnTo>
                <a:lnTo>
                  <a:pt x="635" y="3247033"/>
                </a:lnTo>
                <a:lnTo>
                  <a:pt x="318" y="3244174"/>
                </a:lnTo>
                <a:lnTo>
                  <a:pt x="0" y="3241633"/>
                </a:lnTo>
                <a:lnTo>
                  <a:pt x="0" y="3238775"/>
                </a:lnTo>
                <a:lnTo>
                  <a:pt x="3493" y="2876378"/>
                </a:lnTo>
                <a:lnTo>
                  <a:pt x="5398" y="2720747"/>
                </a:lnTo>
                <a:lnTo>
                  <a:pt x="6033" y="2660718"/>
                </a:lnTo>
                <a:lnTo>
                  <a:pt x="6986" y="2615617"/>
                </a:lnTo>
                <a:lnTo>
                  <a:pt x="7938" y="2597830"/>
                </a:lnTo>
                <a:lnTo>
                  <a:pt x="8256" y="2586396"/>
                </a:lnTo>
                <a:lnTo>
                  <a:pt x="12066" y="2547647"/>
                </a:lnTo>
                <a:lnTo>
                  <a:pt x="15877" y="2510804"/>
                </a:lnTo>
                <a:lnTo>
                  <a:pt x="20640" y="2475867"/>
                </a:lnTo>
                <a:lnTo>
                  <a:pt x="25403" y="2442200"/>
                </a:lnTo>
                <a:lnTo>
                  <a:pt x="30801" y="2410121"/>
                </a:lnTo>
                <a:lnTo>
                  <a:pt x="36517" y="2379630"/>
                </a:lnTo>
                <a:lnTo>
                  <a:pt x="42867" y="2350409"/>
                </a:lnTo>
                <a:lnTo>
                  <a:pt x="49536" y="2322459"/>
                </a:lnTo>
                <a:lnTo>
                  <a:pt x="56204" y="2296097"/>
                </a:lnTo>
                <a:lnTo>
                  <a:pt x="63507" y="2271006"/>
                </a:lnTo>
                <a:lnTo>
                  <a:pt x="71128" y="2246867"/>
                </a:lnTo>
                <a:lnTo>
                  <a:pt x="78431" y="2224317"/>
                </a:lnTo>
                <a:lnTo>
                  <a:pt x="86687" y="2203037"/>
                </a:lnTo>
                <a:lnTo>
                  <a:pt x="94943" y="2182709"/>
                </a:lnTo>
                <a:lnTo>
                  <a:pt x="102882" y="2163335"/>
                </a:lnTo>
                <a:lnTo>
                  <a:pt x="111455" y="2145231"/>
                </a:lnTo>
                <a:lnTo>
                  <a:pt x="120029" y="2128080"/>
                </a:lnTo>
                <a:lnTo>
                  <a:pt x="128602" y="2111564"/>
                </a:lnTo>
                <a:lnTo>
                  <a:pt x="137493" y="2096318"/>
                </a:lnTo>
                <a:lnTo>
                  <a:pt x="146384" y="2082026"/>
                </a:lnTo>
                <a:lnTo>
                  <a:pt x="154958" y="2068051"/>
                </a:lnTo>
                <a:lnTo>
                  <a:pt x="163849" y="2055664"/>
                </a:lnTo>
                <a:lnTo>
                  <a:pt x="172740" y="2043595"/>
                </a:lnTo>
                <a:lnTo>
                  <a:pt x="181313" y="2032478"/>
                </a:lnTo>
                <a:lnTo>
                  <a:pt x="189887" y="2021679"/>
                </a:lnTo>
                <a:lnTo>
                  <a:pt x="198143" y="2012151"/>
                </a:lnTo>
                <a:lnTo>
                  <a:pt x="206399" y="2002940"/>
                </a:lnTo>
                <a:lnTo>
                  <a:pt x="214019" y="1994365"/>
                </a:lnTo>
                <a:lnTo>
                  <a:pt x="228944" y="1978484"/>
                </a:lnTo>
                <a:lnTo>
                  <a:pt x="242280" y="1964826"/>
                </a:lnTo>
                <a:lnTo>
                  <a:pt x="249266" y="1959427"/>
                </a:lnTo>
                <a:lnTo>
                  <a:pt x="284512" y="1940370"/>
                </a:lnTo>
                <a:lnTo>
                  <a:pt x="320077" y="1922584"/>
                </a:lnTo>
                <a:lnTo>
                  <a:pt x="355323" y="1905115"/>
                </a:lnTo>
                <a:lnTo>
                  <a:pt x="390570" y="1888282"/>
                </a:lnTo>
                <a:lnTo>
                  <a:pt x="426134" y="1872401"/>
                </a:lnTo>
                <a:lnTo>
                  <a:pt x="462015" y="1857155"/>
                </a:lnTo>
                <a:lnTo>
                  <a:pt x="498214" y="1841910"/>
                </a:lnTo>
                <a:lnTo>
                  <a:pt x="534731" y="1826982"/>
                </a:lnTo>
                <a:lnTo>
                  <a:pt x="571565" y="1812372"/>
                </a:lnTo>
                <a:lnTo>
                  <a:pt x="609035" y="1798079"/>
                </a:lnTo>
                <a:lnTo>
                  <a:pt x="685561" y="1768859"/>
                </a:lnTo>
                <a:lnTo>
                  <a:pt x="764310" y="1739321"/>
                </a:lnTo>
                <a:lnTo>
                  <a:pt x="846234" y="1708512"/>
                </a:lnTo>
                <a:lnTo>
                  <a:pt x="847504" y="1708512"/>
                </a:lnTo>
                <a:lnTo>
                  <a:pt x="848774" y="1708195"/>
                </a:lnTo>
                <a:lnTo>
                  <a:pt x="980869" y="1593218"/>
                </a:lnTo>
                <a:lnTo>
                  <a:pt x="984045" y="1590360"/>
                </a:lnTo>
                <a:lnTo>
                  <a:pt x="987220" y="1588137"/>
                </a:lnTo>
                <a:lnTo>
                  <a:pt x="990713" y="1585913"/>
                </a:lnTo>
                <a:lnTo>
                  <a:pt x="994206" y="1584325"/>
                </a:lnTo>
                <a:lnTo>
                  <a:pt x="998334" y="1583690"/>
                </a:lnTo>
                <a:lnTo>
                  <a:pt x="1002462" y="1582737"/>
                </a:lnTo>
                <a:close/>
                <a:moveTo>
                  <a:pt x="1401605" y="0"/>
                </a:moveTo>
                <a:lnTo>
                  <a:pt x="1417801" y="317"/>
                </a:lnTo>
                <a:lnTo>
                  <a:pt x="1433680" y="952"/>
                </a:lnTo>
                <a:lnTo>
                  <a:pt x="1449241" y="2222"/>
                </a:lnTo>
                <a:lnTo>
                  <a:pt x="1464802" y="3492"/>
                </a:lnTo>
                <a:lnTo>
                  <a:pt x="1480046" y="5396"/>
                </a:lnTo>
                <a:lnTo>
                  <a:pt x="1495289" y="7618"/>
                </a:lnTo>
                <a:lnTo>
                  <a:pt x="1510215" y="10158"/>
                </a:lnTo>
                <a:lnTo>
                  <a:pt x="1525141" y="13332"/>
                </a:lnTo>
                <a:lnTo>
                  <a:pt x="1540067" y="17142"/>
                </a:lnTo>
                <a:lnTo>
                  <a:pt x="1554358" y="20633"/>
                </a:lnTo>
                <a:lnTo>
                  <a:pt x="1568649" y="25077"/>
                </a:lnTo>
                <a:lnTo>
                  <a:pt x="1582622" y="29522"/>
                </a:lnTo>
                <a:lnTo>
                  <a:pt x="1596278" y="34918"/>
                </a:lnTo>
                <a:lnTo>
                  <a:pt x="1610251" y="39997"/>
                </a:lnTo>
                <a:lnTo>
                  <a:pt x="1623589" y="46028"/>
                </a:lnTo>
                <a:lnTo>
                  <a:pt x="1636927" y="52060"/>
                </a:lnTo>
                <a:lnTo>
                  <a:pt x="1649948" y="58726"/>
                </a:lnTo>
                <a:lnTo>
                  <a:pt x="1662651" y="65392"/>
                </a:lnTo>
                <a:lnTo>
                  <a:pt x="1675354" y="72376"/>
                </a:lnTo>
                <a:lnTo>
                  <a:pt x="1687739" y="79677"/>
                </a:lnTo>
                <a:lnTo>
                  <a:pt x="1700124" y="87613"/>
                </a:lnTo>
                <a:lnTo>
                  <a:pt x="1711875" y="95866"/>
                </a:lnTo>
                <a:lnTo>
                  <a:pt x="1723942" y="104437"/>
                </a:lnTo>
                <a:lnTo>
                  <a:pt x="1735375" y="113325"/>
                </a:lnTo>
                <a:lnTo>
                  <a:pt x="1746490" y="122213"/>
                </a:lnTo>
                <a:lnTo>
                  <a:pt x="1757605" y="131737"/>
                </a:lnTo>
                <a:lnTo>
                  <a:pt x="1768720" y="141577"/>
                </a:lnTo>
                <a:lnTo>
                  <a:pt x="1779200" y="151418"/>
                </a:lnTo>
                <a:lnTo>
                  <a:pt x="1789680" y="161893"/>
                </a:lnTo>
                <a:lnTo>
                  <a:pt x="1800160" y="172369"/>
                </a:lnTo>
                <a:lnTo>
                  <a:pt x="1810005" y="183162"/>
                </a:lnTo>
                <a:lnTo>
                  <a:pt x="1819850" y="194272"/>
                </a:lnTo>
                <a:lnTo>
                  <a:pt x="1829059" y="205700"/>
                </a:lnTo>
                <a:lnTo>
                  <a:pt x="1838269" y="217445"/>
                </a:lnTo>
                <a:lnTo>
                  <a:pt x="1847479" y="229507"/>
                </a:lnTo>
                <a:lnTo>
                  <a:pt x="1856053" y="241570"/>
                </a:lnTo>
                <a:lnTo>
                  <a:pt x="1864628" y="253950"/>
                </a:lnTo>
                <a:lnTo>
                  <a:pt x="1872884" y="266965"/>
                </a:lnTo>
                <a:lnTo>
                  <a:pt x="1881141" y="279980"/>
                </a:lnTo>
                <a:lnTo>
                  <a:pt x="1888763" y="292995"/>
                </a:lnTo>
                <a:lnTo>
                  <a:pt x="1896385" y="306327"/>
                </a:lnTo>
                <a:lnTo>
                  <a:pt x="1903372" y="319977"/>
                </a:lnTo>
                <a:lnTo>
                  <a:pt x="1910358" y="334262"/>
                </a:lnTo>
                <a:lnTo>
                  <a:pt x="1917027" y="347912"/>
                </a:lnTo>
                <a:lnTo>
                  <a:pt x="1923696" y="362514"/>
                </a:lnTo>
                <a:lnTo>
                  <a:pt x="1929730" y="376799"/>
                </a:lnTo>
                <a:lnTo>
                  <a:pt x="1935764" y="391718"/>
                </a:lnTo>
                <a:lnTo>
                  <a:pt x="1941163" y="406638"/>
                </a:lnTo>
                <a:lnTo>
                  <a:pt x="1946879" y="421875"/>
                </a:lnTo>
                <a:lnTo>
                  <a:pt x="1951960" y="437112"/>
                </a:lnTo>
                <a:lnTo>
                  <a:pt x="1956406" y="452666"/>
                </a:lnTo>
                <a:lnTo>
                  <a:pt x="1961488" y="468221"/>
                </a:lnTo>
                <a:lnTo>
                  <a:pt x="1965298" y="484410"/>
                </a:lnTo>
                <a:lnTo>
                  <a:pt x="1969427" y="500282"/>
                </a:lnTo>
                <a:lnTo>
                  <a:pt x="1973238" y="516154"/>
                </a:lnTo>
                <a:lnTo>
                  <a:pt x="1976731" y="532661"/>
                </a:lnTo>
                <a:lnTo>
                  <a:pt x="1979589" y="549167"/>
                </a:lnTo>
                <a:lnTo>
                  <a:pt x="1982447" y="565992"/>
                </a:lnTo>
                <a:lnTo>
                  <a:pt x="1984670" y="582816"/>
                </a:lnTo>
                <a:lnTo>
                  <a:pt x="1986893" y="599323"/>
                </a:lnTo>
                <a:lnTo>
                  <a:pt x="1989116" y="616464"/>
                </a:lnTo>
                <a:lnTo>
                  <a:pt x="1990704" y="633923"/>
                </a:lnTo>
                <a:lnTo>
                  <a:pt x="1991657" y="651065"/>
                </a:lnTo>
                <a:lnTo>
                  <a:pt x="1992927" y="668524"/>
                </a:lnTo>
                <a:lnTo>
                  <a:pt x="2001184" y="672016"/>
                </a:lnTo>
                <a:lnTo>
                  <a:pt x="2009124" y="675190"/>
                </a:lnTo>
                <a:lnTo>
                  <a:pt x="2016745" y="679317"/>
                </a:lnTo>
                <a:lnTo>
                  <a:pt x="2024050" y="684078"/>
                </a:lnTo>
                <a:lnTo>
                  <a:pt x="2030719" y="688840"/>
                </a:lnTo>
                <a:lnTo>
                  <a:pt x="2037070" y="694554"/>
                </a:lnTo>
                <a:lnTo>
                  <a:pt x="2043422" y="700903"/>
                </a:lnTo>
                <a:lnTo>
                  <a:pt x="2049138" y="707251"/>
                </a:lnTo>
                <a:lnTo>
                  <a:pt x="2054219" y="714552"/>
                </a:lnTo>
                <a:lnTo>
                  <a:pt x="2058983" y="722171"/>
                </a:lnTo>
                <a:lnTo>
                  <a:pt x="2063111" y="730742"/>
                </a:lnTo>
                <a:lnTo>
                  <a:pt x="2066922" y="739630"/>
                </a:lnTo>
                <a:lnTo>
                  <a:pt x="2070098" y="748836"/>
                </a:lnTo>
                <a:lnTo>
                  <a:pt x="2072956" y="758676"/>
                </a:lnTo>
                <a:lnTo>
                  <a:pt x="2075179" y="769469"/>
                </a:lnTo>
                <a:lnTo>
                  <a:pt x="2076767" y="781214"/>
                </a:lnTo>
                <a:lnTo>
                  <a:pt x="2077719" y="790420"/>
                </a:lnTo>
                <a:lnTo>
                  <a:pt x="2078037" y="799626"/>
                </a:lnTo>
                <a:lnTo>
                  <a:pt x="2078037" y="808831"/>
                </a:lnTo>
                <a:lnTo>
                  <a:pt x="2078037" y="818672"/>
                </a:lnTo>
                <a:lnTo>
                  <a:pt x="2077402" y="828195"/>
                </a:lnTo>
                <a:lnTo>
                  <a:pt x="2076449" y="838353"/>
                </a:lnTo>
                <a:lnTo>
                  <a:pt x="2075179" y="847876"/>
                </a:lnTo>
                <a:lnTo>
                  <a:pt x="2073591" y="858034"/>
                </a:lnTo>
                <a:lnTo>
                  <a:pt x="2071686" y="867558"/>
                </a:lnTo>
                <a:lnTo>
                  <a:pt x="2069463" y="877716"/>
                </a:lnTo>
                <a:lnTo>
                  <a:pt x="2066922" y="887239"/>
                </a:lnTo>
                <a:lnTo>
                  <a:pt x="2064381" y="897079"/>
                </a:lnTo>
                <a:lnTo>
                  <a:pt x="2061206" y="906602"/>
                </a:lnTo>
                <a:lnTo>
                  <a:pt x="2057712" y="916443"/>
                </a:lnTo>
                <a:lnTo>
                  <a:pt x="2054219" y="925966"/>
                </a:lnTo>
                <a:lnTo>
                  <a:pt x="2050091" y="935172"/>
                </a:lnTo>
                <a:lnTo>
                  <a:pt x="2045645" y="944060"/>
                </a:lnTo>
                <a:lnTo>
                  <a:pt x="2041199" y="952948"/>
                </a:lnTo>
                <a:lnTo>
                  <a:pt x="2036435" y="962154"/>
                </a:lnTo>
                <a:lnTo>
                  <a:pt x="2031671" y="970090"/>
                </a:lnTo>
                <a:lnTo>
                  <a:pt x="2026273" y="978343"/>
                </a:lnTo>
                <a:lnTo>
                  <a:pt x="2020874" y="986597"/>
                </a:lnTo>
                <a:lnTo>
                  <a:pt x="2014840" y="993898"/>
                </a:lnTo>
                <a:lnTo>
                  <a:pt x="2008806" y="1001516"/>
                </a:lnTo>
                <a:lnTo>
                  <a:pt x="2002455" y="1008182"/>
                </a:lnTo>
                <a:lnTo>
                  <a:pt x="1996421" y="1014849"/>
                </a:lnTo>
                <a:lnTo>
                  <a:pt x="1989434" y="1020563"/>
                </a:lnTo>
                <a:lnTo>
                  <a:pt x="1982765" y="1026276"/>
                </a:lnTo>
                <a:lnTo>
                  <a:pt x="1975778" y="1031355"/>
                </a:lnTo>
                <a:lnTo>
                  <a:pt x="1968474" y="1036434"/>
                </a:lnTo>
                <a:lnTo>
                  <a:pt x="1960852" y="1040244"/>
                </a:lnTo>
                <a:lnTo>
                  <a:pt x="1953231" y="1044053"/>
                </a:lnTo>
                <a:lnTo>
                  <a:pt x="1945609" y="1072622"/>
                </a:lnTo>
                <a:lnTo>
                  <a:pt x="1937987" y="1100557"/>
                </a:lnTo>
                <a:lnTo>
                  <a:pt x="1929095" y="1128491"/>
                </a:lnTo>
                <a:lnTo>
                  <a:pt x="1919568" y="1155791"/>
                </a:lnTo>
                <a:lnTo>
                  <a:pt x="1910041" y="1183408"/>
                </a:lnTo>
                <a:lnTo>
                  <a:pt x="1899243" y="1210073"/>
                </a:lnTo>
                <a:lnTo>
                  <a:pt x="1888128" y="1236420"/>
                </a:lnTo>
                <a:lnTo>
                  <a:pt x="1876695" y="1262133"/>
                </a:lnTo>
                <a:lnTo>
                  <a:pt x="1863992" y="1287845"/>
                </a:lnTo>
                <a:lnTo>
                  <a:pt x="1850972" y="1312288"/>
                </a:lnTo>
                <a:lnTo>
                  <a:pt x="1837316" y="1336731"/>
                </a:lnTo>
                <a:lnTo>
                  <a:pt x="1830012" y="1348793"/>
                </a:lnTo>
                <a:lnTo>
                  <a:pt x="1823025" y="1360221"/>
                </a:lnTo>
                <a:lnTo>
                  <a:pt x="1815721" y="1371649"/>
                </a:lnTo>
                <a:lnTo>
                  <a:pt x="1808099" y="1382759"/>
                </a:lnTo>
                <a:lnTo>
                  <a:pt x="1800478" y="1394187"/>
                </a:lnTo>
                <a:lnTo>
                  <a:pt x="1792538" y="1405297"/>
                </a:lnTo>
                <a:lnTo>
                  <a:pt x="1784599" y="1416090"/>
                </a:lnTo>
                <a:lnTo>
                  <a:pt x="1776342" y="1426248"/>
                </a:lnTo>
                <a:lnTo>
                  <a:pt x="1768085" y="1436724"/>
                </a:lnTo>
                <a:lnTo>
                  <a:pt x="1759511" y="1446882"/>
                </a:lnTo>
                <a:lnTo>
                  <a:pt x="1750619" y="1456722"/>
                </a:lnTo>
                <a:lnTo>
                  <a:pt x="1742044" y="1466563"/>
                </a:lnTo>
                <a:lnTo>
                  <a:pt x="1733152" y="1475769"/>
                </a:lnTo>
                <a:lnTo>
                  <a:pt x="1723942" y="1484974"/>
                </a:lnTo>
                <a:lnTo>
                  <a:pt x="1714733" y="1493862"/>
                </a:lnTo>
                <a:lnTo>
                  <a:pt x="1704888" y="1502433"/>
                </a:lnTo>
                <a:lnTo>
                  <a:pt x="1695361" y="1511004"/>
                </a:lnTo>
                <a:lnTo>
                  <a:pt x="1685516" y="1519258"/>
                </a:lnTo>
                <a:lnTo>
                  <a:pt x="1675671" y="1526876"/>
                </a:lnTo>
                <a:lnTo>
                  <a:pt x="1665509" y="1534812"/>
                </a:lnTo>
                <a:lnTo>
                  <a:pt x="1655029" y="1542113"/>
                </a:lnTo>
                <a:lnTo>
                  <a:pt x="1644867" y="1549414"/>
                </a:lnTo>
                <a:lnTo>
                  <a:pt x="1634387" y="1556080"/>
                </a:lnTo>
                <a:lnTo>
                  <a:pt x="1623589" y="1562746"/>
                </a:lnTo>
                <a:lnTo>
                  <a:pt x="1612474" y="1568778"/>
                </a:lnTo>
                <a:lnTo>
                  <a:pt x="1601677" y="1574492"/>
                </a:lnTo>
                <a:lnTo>
                  <a:pt x="1590244" y="1580206"/>
                </a:lnTo>
                <a:lnTo>
                  <a:pt x="1578811" y="1585285"/>
                </a:lnTo>
                <a:lnTo>
                  <a:pt x="1567061" y="1590047"/>
                </a:lnTo>
                <a:lnTo>
                  <a:pt x="1555628" y="1595126"/>
                </a:lnTo>
                <a:lnTo>
                  <a:pt x="1543561" y="1598935"/>
                </a:lnTo>
                <a:lnTo>
                  <a:pt x="1531493" y="1603061"/>
                </a:lnTo>
                <a:lnTo>
                  <a:pt x="1519107" y="1606553"/>
                </a:lnTo>
                <a:lnTo>
                  <a:pt x="1506722" y="1609728"/>
                </a:lnTo>
                <a:lnTo>
                  <a:pt x="1494337" y="1612902"/>
                </a:lnTo>
                <a:lnTo>
                  <a:pt x="1481634" y="1615442"/>
                </a:lnTo>
                <a:lnTo>
                  <a:pt x="1468613" y="1617346"/>
                </a:lnTo>
                <a:lnTo>
                  <a:pt x="1455593" y="1619251"/>
                </a:lnTo>
                <a:lnTo>
                  <a:pt x="1442255" y="1620521"/>
                </a:lnTo>
                <a:lnTo>
                  <a:pt x="1428916" y="1621473"/>
                </a:lnTo>
                <a:lnTo>
                  <a:pt x="1415578" y="1622108"/>
                </a:lnTo>
                <a:lnTo>
                  <a:pt x="1401605" y="1622425"/>
                </a:lnTo>
                <a:lnTo>
                  <a:pt x="1387949" y="1622108"/>
                </a:lnTo>
                <a:lnTo>
                  <a:pt x="1374611" y="1621473"/>
                </a:lnTo>
                <a:lnTo>
                  <a:pt x="1361273" y="1620521"/>
                </a:lnTo>
                <a:lnTo>
                  <a:pt x="1348253" y="1619251"/>
                </a:lnTo>
                <a:lnTo>
                  <a:pt x="1335232" y="1617664"/>
                </a:lnTo>
                <a:lnTo>
                  <a:pt x="1322212" y="1615442"/>
                </a:lnTo>
                <a:lnTo>
                  <a:pt x="1309509" y="1612902"/>
                </a:lnTo>
                <a:lnTo>
                  <a:pt x="1296806" y="1610363"/>
                </a:lnTo>
                <a:lnTo>
                  <a:pt x="1284738" y="1606871"/>
                </a:lnTo>
                <a:lnTo>
                  <a:pt x="1272353" y="1603061"/>
                </a:lnTo>
                <a:lnTo>
                  <a:pt x="1260602" y="1599570"/>
                </a:lnTo>
                <a:lnTo>
                  <a:pt x="1248535" y="1595443"/>
                </a:lnTo>
                <a:lnTo>
                  <a:pt x="1237102" y="1590681"/>
                </a:lnTo>
                <a:lnTo>
                  <a:pt x="1225669" y="1585602"/>
                </a:lnTo>
                <a:lnTo>
                  <a:pt x="1213919" y="1580523"/>
                </a:lnTo>
                <a:lnTo>
                  <a:pt x="1202804" y="1574809"/>
                </a:lnTo>
                <a:lnTo>
                  <a:pt x="1191689" y="1569413"/>
                </a:lnTo>
                <a:lnTo>
                  <a:pt x="1180891" y="1563064"/>
                </a:lnTo>
                <a:lnTo>
                  <a:pt x="1170094" y="1556715"/>
                </a:lnTo>
                <a:lnTo>
                  <a:pt x="1159932" y="1550049"/>
                </a:lnTo>
                <a:lnTo>
                  <a:pt x="1149452" y="1543065"/>
                </a:lnTo>
                <a:lnTo>
                  <a:pt x="1138972" y="1535447"/>
                </a:lnTo>
                <a:lnTo>
                  <a:pt x="1128809" y="1528146"/>
                </a:lnTo>
                <a:lnTo>
                  <a:pt x="1118965" y="1520210"/>
                </a:lnTo>
                <a:lnTo>
                  <a:pt x="1109120" y="1512274"/>
                </a:lnTo>
                <a:lnTo>
                  <a:pt x="1099593" y="1504020"/>
                </a:lnTo>
                <a:lnTo>
                  <a:pt x="1090383" y="1495450"/>
                </a:lnTo>
                <a:lnTo>
                  <a:pt x="1080856" y="1486561"/>
                </a:lnTo>
                <a:lnTo>
                  <a:pt x="1071646" y="1477356"/>
                </a:lnTo>
                <a:lnTo>
                  <a:pt x="1062754" y="1467833"/>
                </a:lnTo>
                <a:lnTo>
                  <a:pt x="1053862" y="1458309"/>
                </a:lnTo>
                <a:lnTo>
                  <a:pt x="1045287" y="1448786"/>
                </a:lnTo>
                <a:lnTo>
                  <a:pt x="1036713" y="1438628"/>
                </a:lnTo>
                <a:lnTo>
                  <a:pt x="1028456" y="1428153"/>
                </a:lnTo>
                <a:lnTo>
                  <a:pt x="1020517" y="1417677"/>
                </a:lnTo>
                <a:lnTo>
                  <a:pt x="1012260" y="1407519"/>
                </a:lnTo>
                <a:lnTo>
                  <a:pt x="1004320" y="1396409"/>
                </a:lnTo>
                <a:lnTo>
                  <a:pt x="996699" y="1385616"/>
                </a:lnTo>
                <a:lnTo>
                  <a:pt x="989077" y="1374506"/>
                </a:lnTo>
                <a:lnTo>
                  <a:pt x="981773" y="1362761"/>
                </a:lnTo>
                <a:lnTo>
                  <a:pt x="974786" y="1351333"/>
                </a:lnTo>
                <a:lnTo>
                  <a:pt x="967799" y="1339588"/>
                </a:lnTo>
                <a:lnTo>
                  <a:pt x="953826" y="1315145"/>
                </a:lnTo>
                <a:lnTo>
                  <a:pt x="940806" y="1290702"/>
                </a:lnTo>
                <a:lnTo>
                  <a:pt x="928738" y="1265942"/>
                </a:lnTo>
                <a:lnTo>
                  <a:pt x="916670" y="1239912"/>
                </a:lnTo>
                <a:lnTo>
                  <a:pt x="905555" y="1213882"/>
                </a:lnTo>
                <a:lnTo>
                  <a:pt x="894758" y="1187217"/>
                </a:lnTo>
                <a:lnTo>
                  <a:pt x="885230" y="1160235"/>
                </a:lnTo>
                <a:lnTo>
                  <a:pt x="876021" y="1132936"/>
                </a:lnTo>
                <a:lnTo>
                  <a:pt x="866811" y="1105319"/>
                </a:lnTo>
                <a:lnTo>
                  <a:pt x="858872" y="1077701"/>
                </a:lnTo>
                <a:lnTo>
                  <a:pt x="851250" y="1049449"/>
                </a:lnTo>
                <a:lnTo>
                  <a:pt x="842675" y="1046592"/>
                </a:lnTo>
                <a:lnTo>
                  <a:pt x="834736" y="1043101"/>
                </a:lnTo>
                <a:lnTo>
                  <a:pt x="826479" y="1039291"/>
                </a:lnTo>
                <a:lnTo>
                  <a:pt x="818222" y="1034530"/>
                </a:lnTo>
                <a:lnTo>
                  <a:pt x="810918" y="1029768"/>
                </a:lnTo>
                <a:lnTo>
                  <a:pt x="802979" y="1023737"/>
                </a:lnTo>
                <a:lnTo>
                  <a:pt x="795992" y="1017706"/>
                </a:lnTo>
                <a:lnTo>
                  <a:pt x="789006" y="1011039"/>
                </a:lnTo>
                <a:lnTo>
                  <a:pt x="782336" y="1004056"/>
                </a:lnTo>
                <a:lnTo>
                  <a:pt x="775667" y="996437"/>
                </a:lnTo>
                <a:lnTo>
                  <a:pt x="769316" y="988501"/>
                </a:lnTo>
                <a:lnTo>
                  <a:pt x="763282" y="980248"/>
                </a:lnTo>
                <a:lnTo>
                  <a:pt x="757566" y="971677"/>
                </a:lnTo>
                <a:lnTo>
                  <a:pt x="752167" y="962789"/>
                </a:lnTo>
                <a:lnTo>
                  <a:pt x="747403" y="953583"/>
                </a:lnTo>
                <a:lnTo>
                  <a:pt x="742322" y="944060"/>
                </a:lnTo>
                <a:lnTo>
                  <a:pt x="737876" y="934537"/>
                </a:lnTo>
                <a:lnTo>
                  <a:pt x="733430" y="924379"/>
                </a:lnTo>
                <a:lnTo>
                  <a:pt x="729937" y="914538"/>
                </a:lnTo>
                <a:lnTo>
                  <a:pt x="726126" y="904380"/>
                </a:lnTo>
                <a:lnTo>
                  <a:pt x="722633" y="893905"/>
                </a:lnTo>
                <a:lnTo>
                  <a:pt x="720092" y="883747"/>
                </a:lnTo>
                <a:lnTo>
                  <a:pt x="717551" y="873271"/>
                </a:lnTo>
                <a:lnTo>
                  <a:pt x="715328" y="862796"/>
                </a:lnTo>
                <a:lnTo>
                  <a:pt x="713423" y="852320"/>
                </a:lnTo>
                <a:lnTo>
                  <a:pt x="712153" y="842162"/>
                </a:lnTo>
                <a:lnTo>
                  <a:pt x="710882" y="831687"/>
                </a:lnTo>
                <a:lnTo>
                  <a:pt x="710247" y="821212"/>
                </a:lnTo>
                <a:lnTo>
                  <a:pt x="709612" y="810736"/>
                </a:lnTo>
                <a:lnTo>
                  <a:pt x="709612" y="800896"/>
                </a:lnTo>
                <a:lnTo>
                  <a:pt x="710565" y="790738"/>
                </a:lnTo>
                <a:lnTo>
                  <a:pt x="711200" y="781214"/>
                </a:lnTo>
                <a:lnTo>
                  <a:pt x="713105" y="768517"/>
                </a:lnTo>
                <a:lnTo>
                  <a:pt x="715646" y="756454"/>
                </a:lnTo>
                <a:lnTo>
                  <a:pt x="718822" y="745344"/>
                </a:lnTo>
                <a:lnTo>
                  <a:pt x="722633" y="735186"/>
                </a:lnTo>
                <a:lnTo>
                  <a:pt x="727079" y="725663"/>
                </a:lnTo>
                <a:lnTo>
                  <a:pt x="732160" y="716775"/>
                </a:lnTo>
                <a:lnTo>
                  <a:pt x="737559" y="708521"/>
                </a:lnTo>
                <a:lnTo>
                  <a:pt x="743910" y="701220"/>
                </a:lnTo>
                <a:lnTo>
                  <a:pt x="750579" y="694236"/>
                </a:lnTo>
                <a:lnTo>
                  <a:pt x="757566" y="688205"/>
                </a:lnTo>
                <a:lnTo>
                  <a:pt x="765505" y="682809"/>
                </a:lnTo>
                <a:lnTo>
                  <a:pt x="773762" y="677412"/>
                </a:lnTo>
                <a:lnTo>
                  <a:pt x="782336" y="673286"/>
                </a:lnTo>
                <a:lnTo>
                  <a:pt x="791546" y="669159"/>
                </a:lnTo>
                <a:lnTo>
                  <a:pt x="800756" y="666302"/>
                </a:lnTo>
                <a:lnTo>
                  <a:pt x="810600" y="663762"/>
                </a:lnTo>
                <a:lnTo>
                  <a:pt x="811553" y="646303"/>
                </a:lnTo>
                <a:lnTo>
                  <a:pt x="813141" y="629162"/>
                </a:lnTo>
                <a:lnTo>
                  <a:pt x="814411" y="612020"/>
                </a:lnTo>
                <a:lnTo>
                  <a:pt x="816634" y="594878"/>
                </a:lnTo>
                <a:lnTo>
                  <a:pt x="819175" y="578372"/>
                </a:lnTo>
                <a:lnTo>
                  <a:pt x="821716" y="561547"/>
                </a:lnTo>
                <a:lnTo>
                  <a:pt x="824574" y="544723"/>
                </a:lnTo>
                <a:lnTo>
                  <a:pt x="827432" y="528534"/>
                </a:lnTo>
                <a:lnTo>
                  <a:pt x="830925" y="512662"/>
                </a:lnTo>
                <a:lnTo>
                  <a:pt x="834736" y="496155"/>
                </a:lnTo>
                <a:lnTo>
                  <a:pt x="838865" y="480283"/>
                </a:lnTo>
                <a:lnTo>
                  <a:pt x="843311" y="464729"/>
                </a:lnTo>
                <a:lnTo>
                  <a:pt x="847757" y="448857"/>
                </a:lnTo>
                <a:lnTo>
                  <a:pt x="852520" y="433937"/>
                </a:lnTo>
                <a:lnTo>
                  <a:pt x="857601" y="418700"/>
                </a:lnTo>
                <a:lnTo>
                  <a:pt x="863318" y="403463"/>
                </a:lnTo>
                <a:lnTo>
                  <a:pt x="868717" y="388544"/>
                </a:lnTo>
                <a:lnTo>
                  <a:pt x="874750" y="373942"/>
                </a:lnTo>
                <a:lnTo>
                  <a:pt x="881102" y="359340"/>
                </a:lnTo>
                <a:lnTo>
                  <a:pt x="887453" y="345372"/>
                </a:lnTo>
                <a:lnTo>
                  <a:pt x="894122" y="331405"/>
                </a:lnTo>
                <a:lnTo>
                  <a:pt x="901109" y="317438"/>
                </a:lnTo>
                <a:lnTo>
                  <a:pt x="908731" y="304105"/>
                </a:lnTo>
                <a:lnTo>
                  <a:pt x="916035" y="290773"/>
                </a:lnTo>
                <a:lnTo>
                  <a:pt x="923657" y="277441"/>
                </a:lnTo>
                <a:lnTo>
                  <a:pt x="931596" y="264743"/>
                </a:lnTo>
                <a:lnTo>
                  <a:pt x="940171" y="252046"/>
                </a:lnTo>
                <a:lnTo>
                  <a:pt x="948427" y="239348"/>
                </a:lnTo>
                <a:lnTo>
                  <a:pt x="957320" y="227603"/>
                </a:lnTo>
                <a:lnTo>
                  <a:pt x="966212" y="215858"/>
                </a:lnTo>
                <a:lnTo>
                  <a:pt x="975421" y="204112"/>
                </a:lnTo>
                <a:lnTo>
                  <a:pt x="985266" y="192685"/>
                </a:lnTo>
                <a:lnTo>
                  <a:pt x="994793" y="181574"/>
                </a:lnTo>
                <a:lnTo>
                  <a:pt x="1004956" y="170781"/>
                </a:lnTo>
                <a:lnTo>
                  <a:pt x="1014800" y="160306"/>
                </a:lnTo>
                <a:lnTo>
                  <a:pt x="1025280" y="149831"/>
                </a:lnTo>
                <a:lnTo>
                  <a:pt x="1036078" y="140307"/>
                </a:lnTo>
                <a:lnTo>
                  <a:pt x="1046875" y="130784"/>
                </a:lnTo>
                <a:lnTo>
                  <a:pt x="1057991" y="121261"/>
                </a:lnTo>
                <a:lnTo>
                  <a:pt x="1069105" y="112055"/>
                </a:lnTo>
                <a:lnTo>
                  <a:pt x="1080538" y="103485"/>
                </a:lnTo>
                <a:lnTo>
                  <a:pt x="1092606" y="94914"/>
                </a:lnTo>
                <a:lnTo>
                  <a:pt x="1104356" y="86978"/>
                </a:lnTo>
                <a:lnTo>
                  <a:pt x="1116742" y="79359"/>
                </a:lnTo>
                <a:lnTo>
                  <a:pt x="1128809" y="72058"/>
                </a:lnTo>
                <a:lnTo>
                  <a:pt x="1141512" y="64440"/>
                </a:lnTo>
                <a:lnTo>
                  <a:pt x="1154533" y="57774"/>
                </a:lnTo>
                <a:lnTo>
                  <a:pt x="1167553" y="51425"/>
                </a:lnTo>
                <a:lnTo>
                  <a:pt x="1180574" y="45711"/>
                </a:lnTo>
                <a:lnTo>
                  <a:pt x="1193912" y="39680"/>
                </a:lnTo>
                <a:lnTo>
                  <a:pt x="1207568" y="34601"/>
                </a:lnTo>
                <a:lnTo>
                  <a:pt x="1221541" y="29522"/>
                </a:lnTo>
                <a:lnTo>
                  <a:pt x="1235514" y="24760"/>
                </a:lnTo>
                <a:lnTo>
                  <a:pt x="1249805" y="20633"/>
                </a:lnTo>
                <a:lnTo>
                  <a:pt x="1264096" y="16507"/>
                </a:lnTo>
                <a:lnTo>
                  <a:pt x="1278704" y="13332"/>
                </a:lnTo>
                <a:lnTo>
                  <a:pt x="1293630" y="10158"/>
                </a:lnTo>
                <a:lnTo>
                  <a:pt x="1308556" y="7618"/>
                </a:lnTo>
                <a:lnTo>
                  <a:pt x="1323164" y="5396"/>
                </a:lnTo>
                <a:lnTo>
                  <a:pt x="1339043" y="3174"/>
                </a:lnTo>
                <a:lnTo>
                  <a:pt x="1354287" y="1905"/>
                </a:lnTo>
                <a:lnTo>
                  <a:pt x="1369848" y="952"/>
                </a:lnTo>
                <a:lnTo>
                  <a:pt x="1385726" y="317"/>
                </a:lnTo>
                <a:lnTo>
                  <a:pt x="1401605" y="0"/>
                </a:lnTo>
                <a:close/>
              </a:path>
            </a:pathLst>
          </a:custGeom>
          <a:solidFill>
            <a:srgbClr val="4D576B"/>
          </a:solidFill>
          <a:ln>
            <a:noFill/>
          </a:ln>
        </p:spPr>
        <p:txBody>
          <a:bodyPr anchor="ctr">
            <a:normAutofit/>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2" name="直接连接符 41"/>
          <p:cNvCxnSpPr>
            <a:stCxn id="31" idx="3"/>
            <a:endCxn id="71" idx="7"/>
          </p:cNvCxnSpPr>
          <p:nvPr>
            <p:custDataLst>
              <p:tags r:id="rId6"/>
            </p:custDataLst>
          </p:nvPr>
        </p:nvCxnSpPr>
        <p:spPr>
          <a:xfrm flipH="1">
            <a:off x="7182948" y="4149868"/>
            <a:ext cx="433018" cy="306278"/>
          </a:xfrm>
          <a:prstGeom prst="line">
            <a:avLst/>
          </a:prstGeom>
          <a:ln w="38100">
            <a:solidFill>
              <a:srgbClr val="1AA3AA"/>
            </a:solidFill>
          </a:ln>
        </p:spPr>
        <p:style>
          <a:lnRef idx="1">
            <a:srgbClr val="1F74AD"/>
          </a:lnRef>
          <a:fillRef idx="0">
            <a:srgbClr val="1F74AD"/>
          </a:fillRef>
          <a:effectRef idx="0">
            <a:srgbClr val="1F74AD"/>
          </a:effectRef>
          <a:fontRef idx="minor">
            <a:srgbClr val="000000"/>
          </a:fontRef>
        </p:style>
      </p:cxnSp>
      <p:sp>
        <p:nvSpPr>
          <p:cNvPr id="45" name="圆角矩形 2"/>
          <p:cNvSpPr/>
          <p:nvPr>
            <p:custDataLst>
              <p:tags r:id="rId7"/>
            </p:custDataLst>
          </p:nvPr>
        </p:nvSpPr>
        <p:spPr>
          <a:xfrm>
            <a:off x="5021561" y="2296214"/>
            <a:ext cx="2256761" cy="651249"/>
          </a:xfrm>
          <a:prstGeom prst="roundRect">
            <a:avLst>
              <a:gd name="adj" fmla="val 50000"/>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46" name="椭圆 45"/>
          <p:cNvSpPr/>
          <p:nvPr>
            <p:custDataLst>
              <p:tags r:id="rId8"/>
            </p:custDataLst>
          </p:nvPr>
        </p:nvSpPr>
        <p:spPr>
          <a:xfrm>
            <a:off x="6642420" y="2296215"/>
            <a:ext cx="651249" cy="651249"/>
          </a:xfrm>
          <a:prstGeom prst="ellipse">
            <a:avLst/>
          </a:prstGeom>
          <a:solidFill>
            <a:sysClr val="window" lastClr="FFFFFF"/>
          </a:solidFill>
          <a:ln w="38100">
            <a:solidFill>
              <a:srgbClr val="1F74AD"/>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47" name="KSO_Shape"/>
          <p:cNvSpPr/>
          <p:nvPr>
            <p:custDataLst>
              <p:tags r:id="rId9"/>
            </p:custDataLst>
          </p:nvPr>
        </p:nvSpPr>
        <p:spPr bwMode="auto">
          <a:xfrm>
            <a:off x="6779001" y="2432796"/>
            <a:ext cx="378086" cy="378086"/>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1F74AD"/>
          </a:solidFill>
          <a:ln>
            <a:solidFill>
              <a:srgbClr val="1F74AD"/>
            </a:solidFill>
          </a:ln>
        </p:spPr>
        <p:txBody>
          <a:bodyPr anchor="ctr">
            <a:normAutofit lnSpcReduction="20000"/>
            <a:scene3d>
              <a:camera prst="orthographicFront"/>
              <a:lightRig rig="threePt" dir="t"/>
            </a:scene3d>
            <a:sp3d>
              <a:contourClr>
                <a:srgbClr val="FFFFFF"/>
              </a:contourClr>
            </a:sp3d>
          </a:bodyPr>
          <a:p>
            <a:pPr algn="ctr"/>
            <a:endParaRPr lang="zh-CN" altLang="en-US" dirty="0">
              <a:solidFill>
                <a:srgbClr val="FFFFFF"/>
              </a:solidFill>
              <a:latin typeface="微软雅黑" panose="020B0503020204020204" charset="-122"/>
              <a:ea typeface="微软雅黑" panose="020B0503020204020204" charset="-122"/>
              <a:sym typeface="Arial" panose="020B0604020202020204" pitchFamily="34" charset="0"/>
            </a:endParaRPr>
          </a:p>
        </p:txBody>
      </p:sp>
      <p:cxnSp>
        <p:nvCxnSpPr>
          <p:cNvPr id="48" name="直接连接符 47"/>
          <p:cNvCxnSpPr>
            <a:stCxn id="31" idx="1"/>
          </p:cNvCxnSpPr>
          <p:nvPr>
            <p:custDataLst>
              <p:tags r:id="rId10"/>
            </p:custDataLst>
          </p:nvPr>
        </p:nvCxnSpPr>
        <p:spPr>
          <a:xfrm flipH="1" flipV="1">
            <a:off x="7217350" y="2844439"/>
            <a:ext cx="398616" cy="271858"/>
          </a:xfrm>
          <a:prstGeom prst="line">
            <a:avLst/>
          </a:prstGeom>
          <a:ln w="38100">
            <a:solidFill>
              <a:srgbClr val="1F74AD"/>
            </a:solidFill>
          </a:ln>
        </p:spPr>
        <p:style>
          <a:lnRef idx="1">
            <a:srgbClr val="1F74AD"/>
          </a:lnRef>
          <a:fillRef idx="0">
            <a:srgbClr val="1F74AD"/>
          </a:fillRef>
          <a:effectRef idx="0">
            <a:srgbClr val="1F74AD"/>
          </a:effectRef>
          <a:fontRef idx="minor">
            <a:srgbClr val="000000"/>
          </a:fontRef>
        </p:style>
      </p:cxnSp>
      <p:sp>
        <p:nvSpPr>
          <p:cNvPr id="62" name="圆角矩形 5"/>
          <p:cNvSpPr/>
          <p:nvPr>
            <p:custDataLst>
              <p:tags r:id="rId11"/>
            </p:custDataLst>
          </p:nvPr>
        </p:nvSpPr>
        <p:spPr>
          <a:xfrm>
            <a:off x="8987183" y="2296214"/>
            <a:ext cx="2256761" cy="651249"/>
          </a:xfrm>
          <a:prstGeom prst="roundRect">
            <a:avLst>
              <a:gd name="adj" fmla="val 50000"/>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63" name="椭圆 62"/>
          <p:cNvSpPr/>
          <p:nvPr>
            <p:custDataLst>
              <p:tags r:id="rId12"/>
            </p:custDataLst>
          </p:nvPr>
        </p:nvSpPr>
        <p:spPr>
          <a:xfrm>
            <a:off x="8979710" y="2296215"/>
            <a:ext cx="651249" cy="651249"/>
          </a:xfrm>
          <a:prstGeom prst="ellipse">
            <a:avLst/>
          </a:prstGeom>
          <a:solidFill>
            <a:sysClr val="window" lastClr="FFFFFF"/>
          </a:solidFill>
          <a:ln w="38100">
            <a:solidFill>
              <a:srgbClr val="3498DB"/>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dirty="0">
              <a:latin typeface="微软雅黑" panose="020B0503020204020204" charset="-122"/>
              <a:ea typeface="微软雅黑" panose="020B0503020204020204" charset="-122"/>
              <a:sym typeface="Arial" panose="020B0604020202020204" pitchFamily="34" charset="0"/>
            </a:endParaRPr>
          </a:p>
        </p:txBody>
      </p:sp>
      <p:sp>
        <p:nvSpPr>
          <p:cNvPr id="64" name="KSO_Shape"/>
          <p:cNvSpPr/>
          <p:nvPr>
            <p:custDataLst>
              <p:tags r:id="rId13"/>
            </p:custDataLst>
          </p:nvPr>
        </p:nvSpPr>
        <p:spPr bwMode="auto">
          <a:xfrm>
            <a:off x="9123527" y="2463161"/>
            <a:ext cx="363614" cy="346299"/>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3498DB"/>
          </a:solidFill>
          <a:ln>
            <a:solidFill>
              <a:srgbClr val="3498DB"/>
            </a:solidFill>
          </a:ln>
        </p:spPr>
        <p:txBody>
          <a:bodyPr anchor="ctr" anchorCtr="1">
            <a:normAutofit fontScale="90000" lnSpcReduction="20000"/>
          </a:bodyPr>
          <a:p>
            <a:endParaRPr lang="zh-CN" altLang="en-US">
              <a:latin typeface="微软雅黑" panose="020B0503020204020204" charset="-122"/>
              <a:ea typeface="微软雅黑" panose="020B0503020204020204" charset="-122"/>
              <a:sym typeface="Arial" panose="020B0604020202020204" pitchFamily="34" charset="0"/>
            </a:endParaRPr>
          </a:p>
        </p:txBody>
      </p:sp>
      <p:cxnSp>
        <p:nvCxnSpPr>
          <p:cNvPr id="65" name="直接连接符 64"/>
          <p:cNvCxnSpPr>
            <a:endCxn id="63" idx="3"/>
          </p:cNvCxnSpPr>
          <p:nvPr>
            <p:custDataLst>
              <p:tags r:id="rId14"/>
            </p:custDataLst>
          </p:nvPr>
        </p:nvCxnSpPr>
        <p:spPr>
          <a:xfrm flipV="1">
            <a:off x="8649538" y="2852091"/>
            <a:ext cx="425545" cy="264206"/>
          </a:xfrm>
          <a:prstGeom prst="line">
            <a:avLst/>
          </a:prstGeom>
          <a:ln w="38100">
            <a:solidFill>
              <a:srgbClr val="3498DB"/>
            </a:solidFill>
          </a:ln>
        </p:spPr>
        <p:style>
          <a:lnRef idx="1">
            <a:srgbClr val="1F74AD"/>
          </a:lnRef>
          <a:fillRef idx="0">
            <a:srgbClr val="1F74AD"/>
          </a:fillRef>
          <a:effectRef idx="0">
            <a:srgbClr val="1F74AD"/>
          </a:effectRef>
          <a:fontRef idx="minor">
            <a:srgbClr val="000000"/>
          </a:fontRef>
        </p:style>
      </p:cxnSp>
      <p:sp>
        <p:nvSpPr>
          <p:cNvPr id="34" name="文本框 33"/>
          <p:cNvSpPr txBox="1"/>
          <p:nvPr>
            <p:custDataLst>
              <p:tags r:id="rId15"/>
            </p:custDataLst>
          </p:nvPr>
        </p:nvSpPr>
        <p:spPr>
          <a:xfrm>
            <a:off x="5294770" y="2323059"/>
            <a:ext cx="1310241" cy="608949"/>
          </a:xfrm>
          <a:prstGeom prst="rect">
            <a:avLst/>
          </a:prstGeom>
          <a:noFill/>
        </p:spPr>
        <p:txBody>
          <a:bodyPr wrap="square" rtlCol="0" anchor="ctr" anchorCtr="0">
            <a:normAutofit/>
          </a:bodyPr>
          <a:p>
            <a:pPr algn="ctr">
              <a:lnSpc>
                <a:spcPct val="120000"/>
              </a:lnSpc>
            </a:pPr>
            <a:r>
              <a:rPr lang="zh-CN" altLang="en-US" b="1" kern="0" spc="300">
                <a:latin typeface="微软雅黑" panose="020B0503020204020204" charset="-122"/>
                <a:ea typeface="微软雅黑" panose="020B0503020204020204" charset="-122"/>
              </a:rPr>
              <a:t>资源评价</a:t>
            </a:r>
            <a:endParaRPr lang="zh-CN" altLang="en-US" b="1" kern="0" spc="300">
              <a:latin typeface="微软雅黑" panose="020B0503020204020204" charset="-122"/>
              <a:ea typeface="微软雅黑" panose="020B0503020204020204" charset="-122"/>
            </a:endParaRPr>
          </a:p>
        </p:txBody>
      </p:sp>
      <p:sp>
        <p:nvSpPr>
          <p:cNvPr id="37" name="文本框 36"/>
          <p:cNvSpPr txBox="1"/>
          <p:nvPr>
            <p:custDataLst>
              <p:tags r:id="rId16"/>
            </p:custDataLst>
          </p:nvPr>
        </p:nvSpPr>
        <p:spPr>
          <a:xfrm>
            <a:off x="9675006" y="2323059"/>
            <a:ext cx="1310241" cy="608949"/>
          </a:xfrm>
          <a:prstGeom prst="rect">
            <a:avLst/>
          </a:prstGeom>
          <a:noFill/>
        </p:spPr>
        <p:txBody>
          <a:bodyPr wrap="square" rtlCol="0" anchor="ctr" anchorCtr="0">
            <a:normAutofit/>
          </a:bodyPr>
          <a:p>
            <a:pPr algn="ctr">
              <a:lnSpc>
                <a:spcPct val="120000"/>
              </a:lnSpc>
            </a:pPr>
            <a:r>
              <a:rPr lang="zh-CN" altLang="en-US" b="1" kern="0" spc="300">
                <a:latin typeface="微软雅黑" panose="020B0503020204020204" charset="-122"/>
                <a:ea typeface="微软雅黑" panose="020B0503020204020204" charset="-122"/>
              </a:rPr>
              <a:t>产出评价</a:t>
            </a:r>
            <a:endParaRPr lang="zh-CN" altLang="en-US" b="1" kern="0" spc="300">
              <a:latin typeface="微软雅黑" panose="020B0503020204020204" charset="-122"/>
              <a:ea typeface="微软雅黑" panose="020B0503020204020204" charset="-122"/>
            </a:endParaRPr>
          </a:p>
        </p:txBody>
      </p:sp>
      <p:sp>
        <p:nvSpPr>
          <p:cNvPr id="69" name="圆角矩形 1"/>
          <p:cNvSpPr/>
          <p:nvPr>
            <p:custDataLst>
              <p:tags r:id="rId17"/>
            </p:custDataLst>
          </p:nvPr>
        </p:nvSpPr>
        <p:spPr>
          <a:xfrm>
            <a:off x="5021559" y="4360773"/>
            <a:ext cx="2256761" cy="651249"/>
          </a:xfrm>
          <a:prstGeom prst="roundRect">
            <a:avLst>
              <a:gd name="adj" fmla="val 50000"/>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nSpc>
                <a:spcPct val="120000"/>
              </a:lnSpc>
            </a:pPr>
            <a:endParaRPr lang="zh-CN" altLang="en-US" sz="2000" b="1" kern="0" spc="300" dirty="0">
              <a:solidFill>
                <a:srgbClr val="000000"/>
              </a:solidFill>
              <a:latin typeface="微软雅黑" panose="020B0503020204020204" charset="-122"/>
              <a:ea typeface="微软雅黑" panose="020B0503020204020204" charset="-122"/>
            </a:endParaRPr>
          </a:p>
        </p:txBody>
      </p:sp>
      <p:sp>
        <p:nvSpPr>
          <p:cNvPr id="71" name="椭圆 70"/>
          <p:cNvSpPr/>
          <p:nvPr>
            <p:custDataLst>
              <p:tags r:id="rId18"/>
            </p:custDataLst>
          </p:nvPr>
        </p:nvSpPr>
        <p:spPr>
          <a:xfrm>
            <a:off x="6627072" y="4360773"/>
            <a:ext cx="651249" cy="651249"/>
          </a:xfrm>
          <a:prstGeom prst="ellipse">
            <a:avLst/>
          </a:prstGeom>
          <a:solidFill>
            <a:sysClr val="window" lastClr="FFFFFF"/>
          </a:solidFill>
          <a:ln w="38100">
            <a:solidFill>
              <a:srgbClr val="1AA3AA"/>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latin typeface="微软雅黑" panose="020B0503020204020204" charset="-122"/>
              <a:ea typeface="微软雅黑" panose="020B0503020204020204" charset="-122"/>
              <a:sym typeface="Arial" panose="020B0604020202020204" pitchFamily="34" charset="0"/>
            </a:endParaRPr>
          </a:p>
        </p:txBody>
      </p:sp>
      <p:sp>
        <p:nvSpPr>
          <p:cNvPr id="73" name="KSO_Shape"/>
          <p:cNvSpPr/>
          <p:nvPr>
            <p:custDataLst>
              <p:tags r:id="rId19"/>
            </p:custDataLst>
          </p:nvPr>
        </p:nvSpPr>
        <p:spPr bwMode="auto">
          <a:xfrm>
            <a:off x="6746467" y="4496121"/>
            <a:ext cx="403413" cy="380552"/>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rgbClr val="1AA3AA"/>
          </a:solidFill>
          <a:ln>
            <a:solidFill>
              <a:srgbClr val="1AA3AA"/>
            </a:solidFill>
          </a:ln>
        </p:spPr>
        <p:txBody>
          <a:bodyPr anchor="ctr">
            <a:normAutofit lnSpcReduction="10000"/>
            <a:scene3d>
              <a:camera prst="orthographicFront"/>
              <a:lightRig rig="threePt" dir="t"/>
            </a:scene3d>
            <a:sp3d>
              <a:contourClr>
                <a:srgbClr val="FFFFFF"/>
              </a:contourClr>
            </a:sp3d>
          </a:bodyPr>
          <a:p>
            <a:pPr algn="ct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4" name="文本框 73"/>
          <p:cNvSpPr txBox="1"/>
          <p:nvPr>
            <p:custDataLst>
              <p:tags r:id="rId20"/>
            </p:custDataLst>
          </p:nvPr>
        </p:nvSpPr>
        <p:spPr>
          <a:xfrm>
            <a:off x="5292102" y="4381922"/>
            <a:ext cx="1310241" cy="608949"/>
          </a:xfrm>
          <a:prstGeom prst="rect">
            <a:avLst/>
          </a:prstGeom>
          <a:noFill/>
        </p:spPr>
        <p:txBody>
          <a:bodyPr wrap="square" rtlCol="0" anchor="ctr" anchorCtr="0">
            <a:normAutofit/>
          </a:bodyPr>
          <a:p>
            <a:pPr algn="ctr">
              <a:lnSpc>
                <a:spcPct val="120000"/>
              </a:lnSpc>
            </a:pPr>
            <a:r>
              <a:rPr lang="zh-CN" altLang="en-US" b="1" kern="0" spc="300">
                <a:latin typeface="微软雅黑" panose="020B0503020204020204" charset="-122"/>
                <a:ea typeface="微软雅黑" panose="020B0503020204020204" charset="-122"/>
              </a:rPr>
              <a:t>柔性评价</a:t>
            </a:r>
            <a:endParaRPr lang="zh-CN" altLang="en-US" b="1" kern="0" spc="300">
              <a:latin typeface="微软雅黑" panose="020B0503020204020204" charset="-122"/>
              <a:ea typeface="微软雅黑" panose="020B0503020204020204" charset="-122"/>
            </a:endParaRPr>
          </a:p>
        </p:txBody>
      </p:sp>
      <p:sp>
        <p:nvSpPr>
          <p:cNvPr id="6" name="文本框 5"/>
          <p:cNvSpPr txBox="1"/>
          <p:nvPr/>
        </p:nvSpPr>
        <p:spPr>
          <a:xfrm>
            <a:off x="4250690" y="1226820"/>
            <a:ext cx="3364865" cy="1249045"/>
          </a:xfrm>
          <a:prstGeom prst="rect">
            <a:avLst/>
          </a:prstGeom>
          <a:noFill/>
        </p:spPr>
        <p:txBody>
          <a:bodyPr wrap="square" rtlCol="0" anchor="t">
            <a:noAutofit/>
          </a:bodyPr>
          <a:p>
            <a:pPr algn="ctr">
              <a:lnSpc>
                <a:spcPct val="120000"/>
              </a:lnSpc>
            </a:pPr>
            <a:r>
              <a:rPr lang="zh-CN" altLang="en-US" kern="0" spc="300">
                <a:latin typeface="微软雅黑" panose="020B0503020204020204" charset="-122"/>
                <a:ea typeface="微软雅黑" panose="020B0503020204020204" charset="-122"/>
                <a:sym typeface="+mn-ea"/>
              </a:rPr>
              <a:t>包括对库存水平、人力资源、设备利用、能源利用和成本等方面的评价。</a:t>
            </a:r>
            <a:endParaRPr lang="zh-CN" altLang="en-US" kern="0" spc="300">
              <a:latin typeface="微软雅黑" panose="020B0503020204020204" charset="-122"/>
              <a:ea typeface="微软雅黑" panose="020B0503020204020204" charset="-122"/>
              <a:sym typeface="+mn-ea"/>
            </a:endParaRPr>
          </a:p>
        </p:txBody>
      </p:sp>
      <p:sp>
        <p:nvSpPr>
          <p:cNvPr id="10" name="文本框 9"/>
          <p:cNvSpPr txBox="1"/>
          <p:nvPr/>
        </p:nvSpPr>
        <p:spPr>
          <a:xfrm>
            <a:off x="8360410" y="1612265"/>
            <a:ext cx="3474720" cy="815340"/>
          </a:xfrm>
          <a:prstGeom prst="rect">
            <a:avLst/>
          </a:prstGeom>
          <a:noFill/>
        </p:spPr>
        <p:txBody>
          <a:bodyPr wrap="square" rtlCol="0" anchor="t">
            <a:noAutofit/>
          </a:bodyPr>
          <a:p>
            <a:r>
              <a:rPr lang="zh-CN" altLang="en-US" kern="0" spc="300">
                <a:latin typeface="微软雅黑" panose="020B0503020204020204" charset="-122"/>
                <a:ea typeface="微软雅黑" panose="020B0503020204020204" charset="-122"/>
                <a:sym typeface="+mn-ea"/>
              </a:rPr>
              <a:t>主要包括客户响应、质量以及最终产出产品数量的评价。</a:t>
            </a:r>
            <a:endParaRPr lang="zh-CN" altLang="en-US" kern="0" spc="300">
              <a:latin typeface="微软雅黑" panose="020B0503020204020204" charset="-122"/>
              <a:ea typeface="微软雅黑" panose="020B0503020204020204" charset="-122"/>
              <a:sym typeface="+mn-ea"/>
            </a:endParaRPr>
          </a:p>
        </p:txBody>
      </p:sp>
      <p:sp>
        <p:nvSpPr>
          <p:cNvPr id="12" name="文本框 11"/>
          <p:cNvSpPr txBox="1"/>
          <p:nvPr/>
        </p:nvSpPr>
        <p:spPr>
          <a:xfrm>
            <a:off x="4684395" y="3647440"/>
            <a:ext cx="2840355" cy="970915"/>
          </a:xfrm>
          <a:prstGeom prst="rect">
            <a:avLst/>
          </a:prstGeom>
          <a:noFill/>
        </p:spPr>
        <p:txBody>
          <a:bodyPr wrap="square" rtlCol="0" anchor="t">
            <a:noAutofit/>
          </a:bodyPr>
          <a:p>
            <a:r>
              <a:rPr lang="zh-CN" altLang="en-US" kern="0" spc="300">
                <a:latin typeface="微软雅黑" panose="020B0503020204020204" charset="-122"/>
                <a:ea typeface="微软雅黑" panose="020B0503020204020204" charset="-122"/>
                <a:sym typeface="+mn-ea"/>
              </a:rPr>
              <a:t>主要包括范围柔性和响应柔性两种评价。</a:t>
            </a:r>
            <a:endParaRPr lang="zh-CN" altLang="en-US" kern="0" spc="300">
              <a:latin typeface="微软雅黑" panose="020B0503020204020204" charset="-122"/>
              <a:ea typeface="微软雅黑" panose="020B0503020204020204" charset="-122"/>
              <a:sym typeface="+mn-ea"/>
            </a:endParaRPr>
          </a:p>
        </p:txBody>
      </p:sp>
    </p:spTree>
    <p:custDataLst>
      <p:tags r:id="rId2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57873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供应链运作参考模型法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grpSp>
        <p:nvGrpSpPr>
          <p:cNvPr id="4" name="组合 3"/>
          <p:cNvGrpSpPr/>
          <p:nvPr>
            <p:custDataLst>
              <p:tags r:id="rId1"/>
            </p:custDataLst>
          </p:nvPr>
        </p:nvGrpSpPr>
        <p:grpSpPr>
          <a:xfrm>
            <a:off x="2920310" y="1135547"/>
            <a:ext cx="7151369" cy="4975225"/>
            <a:chOff x="3476771" y="1807048"/>
            <a:chExt cx="5471186" cy="3806317"/>
          </a:xfrm>
        </p:grpSpPr>
        <p:sp>
          <p:nvSpPr>
            <p:cNvPr id="5" name="任意多边形 4"/>
            <p:cNvSpPr/>
            <p:nvPr>
              <p:custDataLst>
                <p:tags r:id="rId2"/>
              </p:custDataLst>
            </p:nvPr>
          </p:nvSpPr>
          <p:spPr>
            <a:xfrm>
              <a:off x="5886324" y="1807048"/>
              <a:ext cx="765330" cy="488563"/>
            </a:xfrm>
            <a:custGeom>
              <a:avLst/>
              <a:gdLst>
                <a:gd name="connsiteX0" fmla="*/ 966389 w 1059135"/>
                <a:gd name="connsiteY0" fmla="*/ 2245 h 734756"/>
                <a:gd name="connsiteX1" fmla="*/ 1056891 w 1059135"/>
                <a:gd name="connsiteY1" fmla="*/ 137790 h 734756"/>
                <a:gd name="connsiteX2" fmla="*/ 956419 w 1059135"/>
                <a:gd name="connsiteY2" fmla="*/ 642009 h 734756"/>
                <a:gd name="connsiteX3" fmla="*/ 820873 w 1059135"/>
                <a:gd name="connsiteY3" fmla="*/ 732512 h 734756"/>
                <a:gd name="connsiteX4" fmla="*/ 820875 w 1059135"/>
                <a:gd name="connsiteY4" fmla="*/ 732511 h 734756"/>
                <a:gd name="connsiteX5" fmla="*/ 730372 w 1059135"/>
                <a:gd name="connsiteY5" fmla="*/ 596966 h 734756"/>
                <a:gd name="connsiteX6" fmla="*/ 830843 w 1059135"/>
                <a:gd name="connsiteY6" fmla="*/ 92747 h 734756"/>
                <a:gd name="connsiteX7" fmla="*/ 966389 w 1059135"/>
                <a:gd name="connsiteY7" fmla="*/ 2245 h 734756"/>
                <a:gd name="connsiteX8" fmla="*/ 723680 w 1059135"/>
                <a:gd name="connsiteY8" fmla="*/ 2245 h 734756"/>
                <a:gd name="connsiteX9" fmla="*/ 814182 w 1059135"/>
                <a:gd name="connsiteY9" fmla="*/ 137790 h 734756"/>
                <a:gd name="connsiteX10" fmla="*/ 713709 w 1059135"/>
                <a:gd name="connsiteY10" fmla="*/ 642009 h 734756"/>
                <a:gd name="connsiteX11" fmla="*/ 578165 w 1059135"/>
                <a:gd name="connsiteY11" fmla="*/ 732512 h 734756"/>
                <a:gd name="connsiteX12" fmla="*/ 578165 w 1059135"/>
                <a:gd name="connsiteY12" fmla="*/ 732511 h 734756"/>
                <a:gd name="connsiteX13" fmla="*/ 487663 w 1059135"/>
                <a:gd name="connsiteY13" fmla="*/ 596966 h 734756"/>
                <a:gd name="connsiteX14" fmla="*/ 588134 w 1059135"/>
                <a:gd name="connsiteY14" fmla="*/ 92747 h 734756"/>
                <a:gd name="connsiteX15" fmla="*/ 723680 w 1059135"/>
                <a:gd name="connsiteY15" fmla="*/ 2245 h 734756"/>
                <a:gd name="connsiteX16" fmla="*/ 480971 w 1059135"/>
                <a:gd name="connsiteY16" fmla="*/ 2245 h 734756"/>
                <a:gd name="connsiteX17" fmla="*/ 571473 w 1059135"/>
                <a:gd name="connsiteY17" fmla="*/ 137790 h 734756"/>
                <a:gd name="connsiteX18" fmla="*/ 471001 w 1059135"/>
                <a:gd name="connsiteY18" fmla="*/ 642009 h 734756"/>
                <a:gd name="connsiteX19" fmla="*/ 335455 w 1059135"/>
                <a:gd name="connsiteY19" fmla="*/ 732512 h 734756"/>
                <a:gd name="connsiteX20" fmla="*/ 335457 w 1059135"/>
                <a:gd name="connsiteY20" fmla="*/ 732511 h 734756"/>
                <a:gd name="connsiteX21" fmla="*/ 244954 w 1059135"/>
                <a:gd name="connsiteY21" fmla="*/ 596966 h 734756"/>
                <a:gd name="connsiteX22" fmla="*/ 345425 w 1059135"/>
                <a:gd name="connsiteY22" fmla="*/ 92747 h 734756"/>
                <a:gd name="connsiteX23" fmla="*/ 480971 w 1059135"/>
                <a:gd name="connsiteY23" fmla="*/ 2245 h 734756"/>
                <a:gd name="connsiteX24" fmla="*/ 238262 w 1059135"/>
                <a:gd name="connsiteY24" fmla="*/ 2245 h 734756"/>
                <a:gd name="connsiteX25" fmla="*/ 328764 w 1059135"/>
                <a:gd name="connsiteY25" fmla="*/ 137790 h 734756"/>
                <a:gd name="connsiteX26" fmla="*/ 228291 w 1059135"/>
                <a:gd name="connsiteY26" fmla="*/ 642009 h 734756"/>
                <a:gd name="connsiteX27" fmla="*/ 92747 w 1059135"/>
                <a:gd name="connsiteY27" fmla="*/ 732512 h 734756"/>
                <a:gd name="connsiteX28" fmla="*/ 92747 w 1059135"/>
                <a:gd name="connsiteY28" fmla="*/ 732511 h 734756"/>
                <a:gd name="connsiteX29" fmla="*/ 2245 w 1059135"/>
                <a:gd name="connsiteY29" fmla="*/ 596966 h 734756"/>
                <a:gd name="connsiteX30" fmla="*/ 102716 w 1059135"/>
                <a:gd name="connsiteY30" fmla="*/ 92747 h 734756"/>
                <a:gd name="connsiteX31" fmla="*/ 238262 w 1059135"/>
                <a:gd name="connsiteY31" fmla="*/ 2245 h 734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59135" h="734756">
                  <a:moveTo>
                    <a:pt x="966389" y="2245"/>
                  </a:moveTo>
                  <a:cubicBezTo>
                    <a:pt x="1028810" y="14683"/>
                    <a:pt x="1069329" y="75368"/>
                    <a:pt x="1056891" y="137790"/>
                  </a:cubicBezTo>
                  <a:cubicBezTo>
                    <a:pt x="1023401" y="305863"/>
                    <a:pt x="989909" y="473936"/>
                    <a:pt x="956419" y="642009"/>
                  </a:cubicBezTo>
                  <a:cubicBezTo>
                    <a:pt x="943981" y="704431"/>
                    <a:pt x="883295" y="744950"/>
                    <a:pt x="820873" y="732512"/>
                  </a:cubicBezTo>
                  <a:lnTo>
                    <a:pt x="820875" y="732511"/>
                  </a:lnTo>
                  <a:cubicBezTo>
                    <a:pt x="758453" y="720073"/>
                    <a:pt x="717934" y="659388"/>
                    <a:pt x="730372" y="596966"/>
                  </a:cubicBezTo>
                  <a:lnTo>
                    <a:pt x="830843" y="92747"/>
                  </a:lnTo>
                  <a:cubicBezTo>
                    <a:pt x="843281" y="30326"/>
                    <a:pt x="903967" y="-10194"/>
                    <a:pt x="966389" y="2245"/>
                  </a:cubicBezTo>
                  <a:close/>
                  <a:moveTo>
                    <a:pt x="723680" y="2245"/>
                  </a:moveTo>
                  <a:cubicBezTo>
                    <a:pt x="786102" y="14683"/>
                    <a:pt x="826621" y="75368"/>
                    <a:pt x="814182" y="137790"/>
                  </a:cubicBezTo>
                  <a:cubicBezTo>
                    <a:pt x="780691" y="305863"/>
                    <a:pt x="747200" y="473936"/>
                    <a:pt x="713709" y="642009"/>
                  </a:cubicBezTo>
                  <a:cubicBezTo>
                    <a:pt x="701271" y="704431"/>
                    <a:pt x="640586" y="744950"/>
                    <a:pt x="578165" y="732512"/>
                  </a:cubicBezTo>
                  <a:lnTo>
                    <a:pt x="578165" y="732511"/>
                  </a:lnTo>
                  <a:cubicBezTo>
                    <a:pt x="515743" y="720073"/>
                    <a:pt x="475224" y="659387"/>
                    <a:pt x="487663" y="596966"/>
                  </a:cubicBezTo>
                  <a:lnTo>
                    <a:pt x="588134" y="92747"/>
                  </a:lnTo>
                  <a:cubicBezTo>
                    <a:pt x="600573" y="30326"/>
                    <a:pt x="661257" y="-10194"/>
                    <a:pt x="723680" y="2245"/>
                  </a:cubicBezTo>
                  <a:close/>
                  <a:moveTo>
                    <a:pt x="480971" y="2245"/>
                  </a:moveTo>
                  <a:cubicBezTo>
                    <a:pt x="543392" y="14683"/>
                    <a:pt x="583912" y="75368"/>
                    <a:pt x="571473" y="137790"/>
                  </a:cubicBezTo>
                  <a:cubicBezTo>
                    <a:pt x="537983" y="305863"/>
                    <a:pt x="504491" y="473936"/>
                    <a:pt x="471001" y="642009"/>
                  </a:cubicBezTo>
                  <a:cubicBezTo>
                    <a:pt x="458563" y="704431"/>
                    <a:pt x="397877" y="744950"/>
                    <a:pt x="335455" y="732512"/>
                  </a:cubicBezTo>
                  <a:lnTo>
                    <a:pt x="335457" y="732511"/>
                  </a:lnTo>
                  <a:cubicBezTo>
                    <a:pt x="273035" y="720073"/>
                    <a:pt x="232516" y="659387"/>
                    <a:pt x="244954" y="596966"/>
                  </a:cubicBezTo>
                  <a:lnTo>
                    <a:pt x="345425" y="92747"/>
                  </a:lnTo>
                  <a:cubicBezTo>
                    <a:pt x="357863" y="30325"/>
                    <a:pt x="418549" y="-10194"/>
                    <a:pt x="480971" y="2245"/>
                  </a:cubicBezTo>
                  <a:close/>
                  <a:moveTo>
                    <a:pt x="238262" y="2245"/>
                  </a:moveTo>
                  <a:cubicBezTo>
                    <a:pt x="300684" y="14683"/>
                    <a:pt x="341203" y="75368"/>
                    <a:pt x="328764" y="137790"/>
                  </a:cubicBezTo>
                  <a:cubicBezTo>
                    <a:pt x="295273" y="305863"/>
                    <a:pt x="261782" y="473936"/>
                    <a:pt x="228291" y="642009"/>
                  </a:cubicBezTo>
                  <a:cubicBezTo>
                    <a:pt x="215853" y="704431"/>
                    <a:pt x="155168" y="744950"/>
                    <a:pt x="92747" y="732512"/>
                  </a:cubicBezTo>
                  <a:lnTo>
                    <a:pt x="92747" y="732511"/>
                  </a:lnTo>
                  <a:cubicBezTo>
                    <a:pt x="30325" y="720073"/>
                    <a:pt x="-10194" y="659387"/>
                    <a:pt x="2245" y="596966"/>
                  </a:cubicBezTo>
                  <a:lnTo>
                    <a:pt x="102716" y="92747"/>
                  </a:lnTo>
                  <a:cubicBezTo>
                    <a:pt x="115155" y="30325"/>
                    <a:pt x="175839" y="-10194"/>
                    <a:pt x="238262" y="2245"/>
                  </a:cubicBezTo>
                  <a:close/>
                </a:path>
              </a:pathLst>
            </a:custGeom>
            <a:solidFill>
              <a:srgbClr val="2CB695"/>
            </a:solidFill>
            <a:ln>
              <a:noFill/>
            </a:ln>
          </p:spPr>
          <p:style>
            <a:lnRef idx="2">
              <a:srgbClr val="28ACC6">
                <a:shade val="50000"/>
              </a:srgbClr>
            </a:lnRef>
            <a:fillRef idx="1">
              <a:srgbClr val="28ACC6"/>
            </a:fillRef>
            <a:effectRef idx="0">
              <a:srgbClr val="28ACC6"/>
            </a:effectRef>
            <a:fontRef idx="minor">
              <a:srgbClr val="FFFFFF"/>
            </a:fontRef>
          </p:style>
          <p:txBody>
            <a:bodyPr rtlCol="0" anchor="ctr"/>
            <a:p>
              <a:pPr algn="ctr"/>
              <a:endParaRPr lang="zh-CN" altLang="en-US" sz="2000" b="1" dirty="0">
                <a:ln w="3175">
                  <a:solidFill>
                    <a:srgbClr val="2CB695">
                      <a:lumMod val="50000"/>
                    </a:srgbClr>
                  </a:solidFill>
                </a:ln>
                <a:solidFill>
                  <a:srgbClr val="FFFFFF"/>
                </a:solidFill>
                <a:effectLst>
                  <a:outerShdw blurRad="63500" sx="102000" sy="102000" algn="ctr" rotWithShape="0">
                    <a:prstClr val="black">
                      <a:alpha val="40000"/>
                    </a:prstClr>
                  </a:outerShdw>
                </a:effectLst>
                <a:sym typeface="Arial" panose="020B0604020202020204" pitchFamily="34" charset="0"/>
              </a:endParaRPr>
            </a:p>
          </p:txBody>
        </p:sp>
        <p:sp>
          <p:nvSpPr>
            <p:cNvPr id="14" name="任意多边形 13"/>
            <p:cNvSpPr/>
            <p:nvPr>
              <p:custDataLst>
                <p:tags r:id="rId3"/>
              </p:custDataLst>
            </p:nvPr>
          </p:nvSpPr>
          <p:spPr>
            <a:xfrm>
              <a:off x="3476771" y="2005258"/>
              <a:ext cx="5471186" cy="3608107"/>
            </a:xfrm>
            <a:custGeom>
              <a:avLst/>
              <a:gdLst>
                <a:gd name="connsiteX0" fmla="*/ 464257 w 2175934"/>
                <a:gd name="connsiteY0" fmla="*/ 0 h 2175934"/>
                <a:gd name="connsiteX1" fmla="*/ 807522 w 2175934"/>
                <a:gd name="connsiteY1" fmla="*/ 0 h 2175934"/>
                <a:gd name="connsiteX2" fmla="*/ 804333 w 2175934"/>
                <a:gd name="connsiteY2" fmla="*/ 16004 h 2175934"/>
                <a:gd name="connsiteX3" fmla="*/ 473432 w 2175934"/>
                <a:gd name="connsiteY3" fmla="*/ 16004 h 2175934"/>
                <a:gd name="connsiteX4" fmla="*/ 16004 w 2175934"/>
                <a:gd name="connsiteY4" fmla="*/ 473432 h 2175934"/>
                <a:gd name="connsiteX5" fmla="*/ 16004 w 2175934"/>
                <a:gd name="connsiteY5" fmla="*/ 1702503 h 2175934"/>
                <a:gd name="connsiteX6" fmla="*/ 473432 w 2175934"/>
                <a:gd name="connsiteY6" fmla="*/ 2159931 h 2175934"/>
                <a:gd name="connsiteX7" fmla="*/ 1702503 w 2175934"/>
                <a:gd name="connsiteY7" fmla="*/ 2159931 h 2175934"/>
                <a:gd name="connsiteX8" fmla="*/ 2159931 w 2175934"/>
                <a:gd name="connsiteY8" fmla="*/ 1702503 h 2175934"/>
                <a:gd name="connsiteX9" fmla="*/ 2159931 w 2175934"/>
                <a:gd name="connsiteY9" fmla="*/ 473432 h 2175934"/>
                <a:gd name="connsiteX10" fmla="*/ 1702503 w 2175934"/>
                <a:gd name="connsiteY10" fmla="*/ 16004 h 2175934"/>
                <a:gd name="connsiteX11" fmla="*/ 1365225 w 2175934"/>
                <a:gd name="connsiteY11" fmla="*/ 16004 h 2175934"/>
                <a:gd name="connsiteX12" fmla="*/ 1368414 w 2175934"/>
                <a:gd name="connsiteY12" fmla="*/ 0 h 2175934"/>
                <a:gd name="connsiteX13" fmla="*/ 1711677 w 2175934"/>
                <a:gd name="connsiteY13" fmla="*/ 0 h 2175934"/>
                <a:gd name="connsiteX14" fmla="*/ 2175934 w 2175934"/>
                <a:gd name="connsiteY14" fmla="*/ 464257 h 2175934"/>
                <a:gd name="connsiteX15" fmla="*/ 2175934 w 2175934"/>
                <a:gd name="connsiteY15" fmla="*/ 1711677 h 2175934"/>
                <a:gd name="connsiteX16" fmla="*/ 1711677 w 2175934"/>
                <a:gd name="connsiteY16" fmla="*/ 2175934 h 2175934"/>
                <a:gd name="connsiteX17" fmla="*/ 464257 w 2175934"/>
                <a:gd name="connsiteY17" fmla="*/ 2175934 h 2175934"/>
                <a:gd name="connsiteX18" fmla="*/ 0 w 2175934"/>
                <a:gd name="connsiteY18" fmla="*/ 1711677 h 2175934"/>
                <a:gd name="connsiteX19" fmla="*/ 0 w 2175934"/>
                <a:gd name="connsiteY19" fmla="*/ 464257 h 2175934"/>
                <a:gd name="connsiteX20" fmla="*/ 464257 w 2175934"/>
                <a:gd name="connsiteY20" fmla="*/ 0 h 2175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5934" h="2175934">
                  <a:moveTo>
                    <a:pt x="464257" y="0"/>
                  </a:moveTo>
                  <a:lnTo>
                    <a:pt x="807522" y="0"/>
                  </a:lnTo>
                  <a:lnTo>
                    <a:pt x="804333" y="16004"/>
                  </a:lnTo>
                  <a:lnTo>
                    <a:pt x="473432" y="16004"/>
                  </a:lnTo>
                  <a:cubicBezTo>
                    <a:pt x="220801" y="16004"/>
                    <a:pt x="16004" y="220801"/>
                    <a:pt x="16004" y="473432"/>
                  </a:cubicBezTo>
                  <a:lnTo>
                    <a:pt x="16004" y="1702503"/>
                  </a:lnTo>
                  <a:cubicBezTo>
                    <a:pt x="16004" y="1955134"/>
                    <a:pt x="220801" y="2159931"/>
                    <a:pt x="473432" y="2159931"/>
                  </a:cubicBezTo>
                  <a:lnTo>
                    <a:pt x="1702503" y="2159931"/>
                  </a:lnTo>
                  <a:cubicBezTo>
                    <a:pt x="1955134" y="2159931"/>
                    <a:pt x="2159931" y="1955134"/>
                    <a:pt x="2159931" y="1702503"/>
                  </a:cubicBezTo>
                  <a:lnTo>
                    <a:pt x="2159931" y="473432"/>
                  </a:lnTo>
                  <a:cubicBezTo>
                    <a:pt x="2159931" y="220801"/>
                    <a:pt x="1955134" y="16004"/>
                    <a:pt x="1702503" y="16004"/>
                  </a:cubicBezTo>
                  <a:lnTo>
                    <a:pt x="1365225" y="16004"/>
                  </a:lnTo>
                  <a:lnTo>
                    <a:pt x="1368414" y="0"/>
                  </a:lnTo>
                  <a:lnTo>
                    <a:pt x="1711677" y="0"/>
                  </a:lnTo>
                  <a:cubicBezTo>
                    <a:pt x="1968079" y="0"/>
                    <a:pt x="2175934" y="207855"/>
                    <a:pt x="2175934" y="464257"/>
                  </a:cubicBezTo>
                  <a:lnTo>
                    <a:pt x="2175934" y="1711677"/>
                  </a:lnTo>
                  <a:cubicBezTo>
                    <a:pt x="2175934" y="1968079"/>
                    <a:pt x="1968079" y="2175934"/>
                    <a:pt x="1711677" y="2175934"/>
                  </a:cubicBezTo>
                  <a:lnTo>
                    <a:pt x="464257" y="2175934"/>
                  </a:lnTo>
                  <a:cubicBezTo>
                    <a:pt x="207855" y="2175934"/>
                    <a:pt x="0" y="1968079"/>
                    <a:pt x="0" y="1711677"/>
                  </a:cubicBezTo>
                  <a:lnTo>
                    <a:pt x="0" y="464257"/>
                  </a:lnTo>
                  <a:cubicBezTo>
                    <a:pt x="0" y="207855"/>
                    <a:pt x="207855" y="0"/>
                    <a:pt x="464257" y="0"/>
                  </a:cubicBezTo>
                  <a:close/>
                </a:path>
              </a:pathLst>
            </a:custGeom>
            <a:solidFill>
              <a:srgbClr val="28ACC6"/>
            </a:solidFill>
            <a:ln>
              <a:noFill/>
            </a:ln>
          </p:spPr>
          <p:style>
            <a:lnRef idx="2">
              <a:srgbClr val="28ACC6">
                <a:shade val="50000"/>
              </a:srgbClr>
            </a:lnRef>
            <a:fillRef idx="1">
              <a:srgbClr val="28ACC6"/>
            </a:fillRef>
            <a:effectRef idx="0">
              <a:srgbClr val="28ACC6"/>
            </a:effectRef>
            <a:fontRef idx="minor">
              <a:srgbClr val="FFFFFF"/>
            </a:fontRef>
          </p:style>
          <p:txBody>
            <a:bodyPr tIns="108000" bIns="0" rtlCol="0" anchor="ctr">
              <a:normAutofit/>
            </a:bodyPr>
            <a:p>
              <a:pPr indent="0" algn="l" fontAlgn="auto">
                <a:lnSpc>
                  <a:spcPct val="150000"/>
                </a:lnSpc>
              </a:pPr>
              <a:r>
                <a:rPr lang="en-US" altLang="zh-CN" sz="2000" dirty="0">
                  <a:solidFill>
                    <a:srgbClr val="28ACC6"/>
                  </a:solidFill>
                  <a:sym typeface="Arial" panose="020B0604020202020204" pitchFamily="34" charset="0"/>
                </a:rPr>
                <a:t>        </a:t>
              </a:r>
              <a:r>
                <a:rPr lang="en-US" altLang="zh-CN" sz="2000" dirty="0">
                  <a:solidFill>
                    <a:schemeClr val="tx1"/>
                  </a:solidFill>
                  <a:sym typeface="Arial" panose="020B0604020202020204" pitchFamily="34" charset="0"/>
                </a:rPr>
                <a:t>  </a:t>
              </a:r>
              <a:r>
                <a:rPr lang="zh-CN" altLang="en-US" sz="2000" dirty="0">
                  <a:solidFill>
                    <a:schemeClr val="tx1"/>
                  </a:solidFill>
                  <a:sym typeface="Arial" panose="020B0604020202020204" pitchFamily="34" charset="0"/>
                </a:rPr>
                <a:t>供应链运作参考模型（Supply Chain Operation Reference model简称SCOR）是目前影响最大应用面最广的参考模型，它是美国供应链协会于1996年提出的供应链管理模型。</a:t>
              </a:r>
              <a:endParaRPr lang="zh-CN" altLang="en-US" sz="2000" dirty="0">
                <a:solidFill>
                  <a:schemeClr val="tx1"/>
                </a:solidFill>
                <a:sym typeface="Arial" panose="020B0604020202020204" pitchFamily="34" charset="0"/>
              </a:endParaRPr>
            </a:p>
            <a:p>
              <a:pPr indent="0" algn="l" fontAlgn="auto">
                <a:lnSpc>
                  <a:spcPct val="150000"/>
                </a:lnSpc>
              </a:pPr>
              <a:r>
                <a:rPr lang="zh-CN" altLang="en-US" sz="2000" dirty="0">
                  <a:solidFill>
                    <a:schemeClr val="tx1"/>
                  </a:solidFill>
                  <a:sym typeface="Arial" panose="020B0604020202020204" pitchFamily="34" charset="0"/>
                </a:rPr>
                <a:t> </a:t>
              </a:r>
              <a:r>
                <a:rPr lang="en-US" altLang="zh-CN" sz="2000" dirty="0">
                  <a:solidFill>
                    <a:schemeClr val="tx1"/>
                  </a:solidFill>
                  <a:sym typeface="Arial" panose="020B0604020202020204" pitchFamily="34" charset="0"/>
                </a:rPr>
                <a:t>       </a:t>
              </a:r>
              <a:r>
                <a:rPr lang="zh-CN" altLang="en-US" sz="2000" dirty="0">
                  <a:solidFill>
                    <a:schemeClr val="tx1"/>
                  </a:solidFill>
                  <a:sym typeface="Arial" panose="020B0604020202020204" pitchFamily="34" charset="0"/>
                </a:rPr>
                <a:t>SCOR 模型以应用于所有工业企业为目的，帮助企业诊断供应链中存在的问题，进行绩效评估，确立绩效改进目标，并促进供应链管理的相关软件开发。它能测评和改善企业内、外部业务流程，使战略性的进行企业管理（Strategic Enterprise Management简称SEM）成为可能。</a:t>
              </a:r>
              <a:endParaRPr lang="zh-CN" altLang="en-US" sz="2000" dirty="0">
                <a:solidFill>
                  <a:schemeClr val="tx1"/>
                </a:solidFill>
                <a:sym typeface="Arial" panose="020B0604020202020204" pitchFamily="34" charset="0"/>
              </a:endParaRPr>
            </a:p>
          </p:txBody>
        </p:sp>
      </p:grpSp>
    </p:spTree>
    <p:custDataLst>
      <p:tags r:id="rId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pattFill prst="pct30">
          <a:fgClr>
            <a:schemeClr val="bg1"/>
          </a:fgClr>
          <a:bgClr>
            <a:schemeClr val="bg1"/>
          </a:bgClr>
        </a:pattFill>
        <a:effectLst/>
      </p:bgPr>
    </p:bg>
    <p:spTree>
      <p:nvGrpSpPr>
        <p:cNvPr id="1" name=""/>
        <p:cNvGrpSpPr/>
        <p:nvPr/>
      </p:nvGrpSpPr>
      <p:grpSpPr>
        <a:xfrm>
          <a:off x="0" y="0"/>
          <a:ext cx="0" cy="0"/>
          <a:chOff x="0" y="0"/>
          <a:chExt cx="0" cy="0"/>
        </a:xfrm>
      </p:grpSpPr>
      <p:sp>
        <p:nvSpPr>
          <p:cNvPr id="23" name="圆角矩形 22"/>
          <p:cNvSpPr/>
          <p:nvPr/>
        </p:nvSpPr>
        <p:spPr>
          <a:xfrm>
            <a:off x="763905" y="1547495"/>
            <a:ext cx="3207385" cy="4204970"/>
          </a:xfrm>
          <a:prstGeom prst="roundRect">
            <a:avLst/>
          </a:prstGeom>
          <a:solidFill>
            <a:schemeClr val="accent1">
              <a:lumMod val="40000"/>
              <a:lumOff val="60000"/>
            </a:schemeClr>
          </a:solidFill>
          <a:ln>
            <a:gradFill>
              <a:gsLst>
                <a:gs pos="0">
                  <a:srgbClr val="76CBE8"/>
                </a:gs>
                <a:gs pos="100000">
                  <a:srgbClr val="A7E1E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燕尾形 1"/>
          <p:cNvSpPr/>
          <p:nvPr/>
        </p:nvSpPr>
        <p:spPr>
          <a:xfrm flipH="1">
            <a:off x="457835" y="-1270"/>
            <a:ext cx="57873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供应链运作参考模型法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4" name="文本框 3"/>
          <p:cNvSpPr txBox="1"/>
          <p:nvPr/>
        </p:nvSpPr>
        <p:spPr>
          <a:xfrm>
            <a:off x="1019810" y="1821815"/>
            <a:ext cx="2857500" cy="3492500"/>
          </a:xfrm>
          <a:prstGeom prst="rect">
            <a:avLst/>
          </a:prstGeom>
          <a:noFill/>
        </p:spPr>
        <p:txBody>
          <a:bodyPr wrap="square" rtlCol="0" anchor="t">
            <a:noAutofit/>
          </a:bodyPr>
          <a:p>
            <a:pPr indent="0" fontAlgn="auto">
              <a:lnSpc>
                <a:spcPct val="150000"/>
              </a:lnSpc>
            </a:pPr>
            <a:r>
              <a:rPr lang="zh-CN" altLang="en-US" sz="2000"/>
              <a:t>SCOR模型涵盖了供应链中的所有性能指标，为企业规范供应链达到最佳实施以及相关的科技改进进行指导。SCOR模型描述所有阶段用于满足客户需求的行业行为情况。</a:t>
            </a:r>
            <a:endParaRPr lang="zh-CN" altLang="en-US" sz="2000"/>
          </a:p>
        </p:txBody>
      </p:sp>
      <p:grpSp>
        <p:nvGrpSpPr>
          <p:cNvPr id="5" name="组合 4"/>
          <p:cNvGrpSpPr/>
          <p:nvPr>
            <p:custDataLst>
              <p:tags r:id="rId1"/>
            </p:custDataLst>
          </p:nvPr>
        </p:nvGrpSpPr>
        <p:grpSpPr>
          <a:xfrm>
            <a:off x="7339933" y="1282897"/>
            <a:ext cx="1808680" cy="1808680"/>
            <a:chOff x="3790653" y="1397186"/>
            <a:chExt cx="1562695" cy="1562695"/>
          </a:xfrm>
        </p:grpSpPr>
        <p:sp>
          <p:nvSpPr>
            <p:cNvPr id="16" name="下箭头 15"/>
            <p:cNvSpPr/>
            <p:nvPr>
              <p:custDataLst>
                <p:tags r:id="rId2"/>
              </p:custDataLst>
            </p:nvPr>
          </p:nvSpPr>
          <p:spPr>
            <a:xfrm>
              <a:off x="3790653" y="1397186"/>
              <a:ext cx="1562695" cy="1562695"/>
            </a:xfrm>
            <a:prstGeom prst="downArrow">
              <a:avLst>
                <a:gd name="adj1" fmla="val 50000"/>
                <a:gd name="adj2" fmla="val 35000"/>
              </a:avLst>
            </a:prstGeom>
            <a:ln>
              <a:noFill/>
            </a:ln>
          </p:spPr>
          <p:style>
            <a:lnRef idx="2">
              <a:srgbClr val="FFFFFF">
                <a:hueOff val="0"/>
                <a:satOff val="0"/>
                <a:lumOff val="0"/>
                <a:alphaOff val="0"/>
              </a:srgbClr>
            </a:lnRef>
            <a:fillRef idx="1">
              <a:srgbClr val="018BE9">
                <a:hueOff val="0"/>
                <a:satOff val="0"/>
                <a:lumOff val="0"/>
                <a:alphaOff val="0"/>
              </a:srgbClr>
            </a:fillRef>
            <a:effectRef idx="0">
              <a:srgbClr val="018BE9">
                <a:hueOff val="0"/>
                <a:satOff val="0"/>
                <a:lumOff val="0"/>
                <a:alphaOff val="0"/>
              </a:srgbClr>
            </a:effectRef>
            <a:fontRef idx="minor">
              <a:srgbClr val="FFFFFF"/>
            </a:fontRef>
          </p:style>
          <p:txBody>
            <a:bodyPr>
              <a:normAutofit/>
            </a:bodyPr>
            <a:lstStyle/>
            <a:p>
              <a:endParaRPr lang="zh-CN" altLang="en-US">
                <a:sym typeface="Arial" panose="020B0604020202020204" pitchFamily="34" charset="0"/>
              </a:endParaRPr>
            </a:p>
          </p:txBody>
        </p:sp>
        <p:sp>
          <p:nvSpPr>
            <p:cNvPr id="17" name="下箭头 4"/>
            <p:cNvSpPr/>
            <p:nvPr>
              <p:custDataLst>
                <p:tags r:id="rId3"/>
              </p:custDataLst>
            </p:nvPr>
          </p:nvSpPr>
          <p:spPr>
            <a:xfrm>
              <a:off x="4181327" y="1397186"/>
              <a:ext cx="781347" cy="1289223"/>
            </a:xfrm>
            <a:prstGeom prst="rect">
              <a:avLst/>
            </a:prstGeom>
          </p:spPr>
          <p:style>
            <a:lnRef idx="0">
              <a:scrgbClr r="0" g="0" b="0"/>
            </a:lnRef>
            <a:fillRef idx="0">
              <a:scrgbClr r="0" g="0" b="0"/>
            </a:fillRef>
            <a:effectRef idx="0">
              <a:scrgbClr r="0" g="0" b="0"/>
            </a:effectRef>
            <a:fontRef idx="minor">
              <a:srgbClr val="FFFFFF"/>
            </a:fontRef>
          </p:style>
          <p:txBody>
            <a:bodyPr spcFirstLastPara="0" vert="eaVert" wrap="square" lIns="92456" tIns="92456" rIns="92456" bIns="92456" numCol="1" spcCol="1270" anchor="ctr" anchorCtr="0">
              <a:normAutofit/>
            </a:bodyPr>
            <a:lstStyle/>
            <a:p>
              <a:pPr algn="ctr" defTabSz="577850">
                <a:lnSpc>
                  <a:spcPct val="90000"/>
                </a:lnSpc>
                <a:spcBef>
                  <a:spcPct val="0"/>
                </a:spcBef>
                <a:spcAft>
                  <a:spcPct val="35000"/>
                </a:spcAft>
              </a:pPr>
              <a:r>
                <a:rPr lang="zh-CN" altLang="en-US">
                  <a:sym typeface="+mn-ea"/>
                </a:rPr>
                <a:t>计划（Plan）</a:t>
              </a:r>
              <a:endParaRPr lang="en-US" altLang="en-US">
                <a:solidFill>
                  <a:srgbClr val="FFFFFF"/>
                </a:solidFill>
                <a:sym typeface="Arial" panose="020B0604020202020204" pitchFamily="34" charset="0"/>
              </a:endParaRPr>
            </a:p>
          </p:txBody>
        </p:sp>
      </p:grpSp>
      <p:grpSp>
        <p:nvGrpSpPr>
          <p:cNvPr id="6" name="组合 5"/>
          <p:cNvGrpSpPr/>
          <p:nvPr>
            <p:custDataLst>
              <p:tags r:id="rId4"/>
            </p:custDataLst>
          </p:nvPr>
        </p:nvGrpSpPr>
        <p:grpSpPr>
          <a:xfrm>
            <a:off x="8799128" y="2318378"/>
            <a:ext cx="1808680" cy="1808680"/>
            <a:chOff x="5105470" y="2352457"/>
            <a:chExt cx="1562695" cy="1562695"/>
          </a:xfrm>
        </p:grpSpPr>
        <p:sp>
          <p:nvSpPr>
            <p:cNvPr id="14" name="下箭头 13"/>
            <p:cNvSpPr/>
            <p:nvPr>
              <p:custDataLst>
                <p:tags r:id="rId5"/>
              </p:custDataLst>
            </p:nvPr>
          </p:nvSpPr>
          <p:spPr>
            <a:xfrm rot="4320000">
              <a:off x="5105470" y="2352457"/>
              <a:ext cx="1562695" cy="1562695"/>
            </a:xfrm>
            <a:prstGeom prst="downArrow">
              <a:avLst>
                <a:gd name="adj1" fmla="val 50000"/>
                <a:gd name="adj2" fmla="val 35000"/>
              </a:avLst>
            </a:prstGeom>
            <a:ln>
              <a:noFill/>
            </a:ln>
          </p:spPr>
          <p:style>
            <a:lnRef idx="2">
              <a:srgbClr val="FFFFFF">
                <a:hueOff val="0"/>
                <a:satOff val="0"/>
                <a:lumOff val="0"/>
                <a:alphaOff val="0"/>
              </a:srgbClr>
            </a:lnRef>
            <a:fillRef idx="1">
              <a:srgbClr val="018BE9">
                <a:hueOff val="0"/>
                <a:satOff val="0"/>
                <a:lumOff val="0"/>
                <a:alphaOff val="0"/>
              </a:srgbClr>
            </a:fillRef>
            <a:effectRef idx="0">
              <a:srgbClr val="018BE9">
                <a:hueOff val="0"/>
                <a:satOff val="0"/>
                <a:lumOff val="0"/>
                <a:alphaOff val="0"/>
              </a:srgbClr>
            </a:effectRef>
            <a:fontRef idx="minor">
              <a:srgbClr val="FFFFFF"/>
            </a:fontRef>
          </p:style>
          <p:txBody>
            <a:bodyPr>
              <a:normAutofit/>
            </a:bodyPr>
            <a:lstStyle/>
            <a:p>
              <a:endParaRPr lang="zh-CN" altLang="en-US">
                <a:sym typeface="Arial" panose="020B0604020202020204" pitchFamily="34" charset="0"/>
              </a:endParaRPr>
            </a:p>
          </p:txBody>
        </p:sp>
        <p:sp>
          <p:nvSpPr>
            <p:cNvPr id="15" name="下箭头 6"/>
            <p:cNvSpPr/>
            <p:nvPr>
              <p:custDataLst>
                <p:tags r:id="rId6"/>
              </p:custDataLst>
            </p:nvPr>
          </p:nvSpPr>
          <p:spPr>
            <a:xfrm rot="20520000">
              <a:off x="5372250" y="2700877"/>
              <a:ext cx="1289223" cy="781347"/>
            </a:xfrm>
            <a:prstGeom prst="rect">
              <a:avLst/>
            </a:prstGeom>
          </p:spPr>
          <p:style>
            <a:lnRef idx="0">
              <a:scrgbClr r="0" g="0" b="0"/>
            </a:lnRef>
            <a:fillRef idx="0">
              <a:scrgbClr r="0" g="0" b="0"/>
            </a:fillRef>
            <a:effectRef idx="0">
              <a:scrgbClr r="0" g="0" b="0"/>
            </a:effectRef>
            <a:fontRef idx="minor">
              <a:srgbClr val="FFFFFF"/>
            </a:fontRef>
          </p:style>
          <p:txBody>
            <a:bodyPr spcFirstLastPara="0" vert="horz" wrap="square" lIns="92456" tIns="92456" rIns="92456" bIns="92456" numCol="1" spcCol="1270" anchor="ctr" anchorCtr="0">
              <a:normAutofit/>
            </a:bodyPr>
            <a:lstStyle/>
            <a:p>
              <a:pPr algn="ctr" defTabSz="577850">
                <a:lnSpc>
                  <a:spcPct val="90000"/>
                </a:lnSpc>
                <a:spcBef>
                  <a:spcPct val="0"/>
                </a:spcBef>
                <a:spcAft>
                  <a:spcPct val="35000"/>
                </a:spcAft>
              </a:pPr>
              <a:r>
                <a:rPr lang="zh-CN" altLang="en-US">
                  <a:sym typeface="+mn-ea"/>
                </a:rPr>
                <a:t>退货（Return）</a:t>
              </a:r>
              <a:endParaRPr lang="en-US" altLang="en-US">
                <a:solidFill>
                  <a:srgbClr val="FFFFFF"/>
                </a:solidFill>
                <a:sym typeface="Arial" panose="020B0604020202020204" pitchFamily="34" charset="0"/>
              </a:endParaRPr>
            </a:p>
          </p:txBody>
        </p:sp>
      </p:grpSp>
      <p:grpSp>
        <p:nvGrpSpPr>
          <p:cNvPr id="7" name="组合 6"/>
          <p:cNvGrpSpPr/>
          <p:nvPr>
            <p:custDataLst>
              <p:tags r:id="rId7"/>
            </p:custDataLst>
          </p:nvPr>
        </p:nvGrpSpPr>
        <p:grpSpPr>
          <a:xfrm>
            <a:off x="8232745" y="4040501"/>
            <a:ext cx="1808680" cy="1808680"/>
            <a:chOff x="4603255" y="3898118"/>
            <a:chExt cx="1562695" cy="1562695"/>
          </a:xfrm>
        </p:grpSpPr>
        <p:sp>
          <p:nvSpPr>
            <p:cNvPr id="12" name="下箭头 11"/>
            <p:cNvSpPr/>
            <p:nvPr>
              <p:custDataLst>
                <p:tags r:id="rId8"/>
              </p:custDataLst>
            </p:nvPr>
          </p:nvSpPr>
          <p:spPr>
            <a:xfrm rot="8640000">
              <a:off x="4603255" y="3898118"/>
              <a:ext cx="1562695" cy="1562695"/>
            </a:xfrm>
            <a:prstGeom prst="downArrow">
              <a:avLst>
                <a:gd name="adj1" fmla="val 50000"/>
                <a:gd name="adj2" fmla="val 35000"/>
              </a:avLst>
            </a:prstGeom>
            <a:ln>
              <a:noFill/>
            </a:ln>
          </p:spPr>
          <p:style>
            <a:lnRef idx="2">
              <a:srgbClr val="FFFFFF">
                <a:hueOff val="0"/>
                <a:satOff val="0"/>
                <a:lumOff val="0"/>
                <a:alphaOff val="0"/>
              </a:srgbClr>
            </a:lnRef>
            <a:fillRef idx="1">
              <a:srgbClr val="018BE9">
                <a:hueOff val="0"/>
                <a:satOff val="0"/>
                <a:lumOff val="0"/>
                <a:alphaOff val="0"/>
              </a:srgbClr>
            </a:fillRef>
            <a:effectRef idx="0">
              <a:srgbClr val="018BE9">
                <a:hueOff val="0"/>
                <a:satOff val="0"/>
                <a:lumOff val="0"/>
                <a:alphaOff val="0"/>
              </a:srgbClr>
            </a:effectRef>
            <a:fontRef idx="minor">
              <a:srgbClr val="FFFFFF"/>
            </a:fontRef>
          </p:style>
          <p:txBody>
            <a:bodyPr>
              <a:normAutofit/>
            </a:bodyPr>
            <a:lstStyle/>
            <a:p>
              <a:endParaRPr lang="zh-CN" altLang="en-US">
                <a:sym typeface="Arial" panose="020B0604020202020204" pitchFamily="34" charset="0"/>
              </a:endParaRPr>
            </a:p>
          </p:txBody>
        </p:sp>
        <p:sp>
          <p:nvSpPr>
            <p:cNvPr id="13" name="下箭头 8"/>
            <p:cNvSpPr/>
            <p:nvPr>
              <p:custDataLst>
                <p:tags r:id="rId9"/>
              </p:custDataLst>
            </p:nvPr>
          </p:nvSpPr>
          <p:spPr>
            <a:xfrm rot="19440000">
              <a:off x="5074300" y="4145476"/>
              <a:ext cx="781347" cy="1289223"/>
            </a:xfrm>
            <a:prstGeom prst="rect">
              <a:avLst/>
            </a:prstGeom>
          </p:spPr>
          <p:style>
            <a:lnRef idx="0">
              <a:scrgbClr r="0" g="0" b="0"/>
            </a:lnRef>
            <a:fillRef idx="0">
              <a:scrgbClr r="0" g="0" b="0"/>
            </a:fillRef>
            <a:effectRef idx="0">
              <a:scrgbClr r="0" g="0" b="0"/>
            </a:effectRef>
            <a:fontRef idx="minor">
              <a:srgbClr val="FFFFFF"/>
            </a:fontRef>
          </p:style>
          <p:txBody>
            <a:bodyPr spcFirstLastPara="0" vert="eaVert" wrap="square" lIns="92456" tIns="92456" rIns="92456" bIns="92456" numCol="1" spcCol="1270" anchor="ctr" anchorCtr="0">
              <a:normAutofit/>
            </a:bodyPr>
            <a:lstStyle/>
            <a:p>
              <a:pPr algn="ctr" defTabSz="577850">
                <a:lnSpc>
                  <a:spcPct val="90000"/>
                </a:lnSpc>
                <a:spcBef>
                  <a:spcPct val="0"/>
                </a:spcBef>
                <a:spcAft>
                  <a:spcPct val="35000"/>
                </a:spcAft>
              </a:pPr>
              <a:r>
                <a:rPr lang="zh-CN" altLang="en-US">
                  <a:sym typeface="+mn-ea"/>
                </a:rPr>
                <a:t>发运（Deliver）</a:t>
              </a:r>
              <a:endParaRPr lang="en-US" altLang="en-US">
                <a:solidFill>
                  <a:srgbClr val="FFFFFF"/>
                </a:solidFill>
                <a:sym typeface="Arial" panose="020B0604020202020204" pitchFamily="34" charset="0"/>
              </a:endParaRPr>
            </a:p>
          </p:txBody>
        </p:sp>
      </p:grpSp>
      <p:grpSp>
        <p:nvGrpSpPr>
          <p:cNvPr id="8" name="组合 7"/>
          <p:cNvGrpSpPr/>
          <p:nvPr>
            <p:custDataLst>
              <p:tags r:id="rId10"/>
            </p:custDataLst>
          </p:nvPr>
        </p:nvGrpSpPr>
        <p:grpSpPr>
          <a:xfrm>
            <a:off x="6415037" y="3992375"/>
            <a:ext cx="1808680" cy="1808680"/>
            <a:chOff x="2978051" y="3898118"/>
            <a:chExt cx="1562695" cy="1562695"/>
          </a:xfrm>
        </p:grpSpPr>
        <p:sp>
          <p:nvSpPr>
            <p:cNvPr id="10" name="下箭头 9"/>
            <p:cNvSpPr/>
            <p:nvPr>
              <p:custDataLst>
                <p:tags r:id="rId11"/>
              </p:custDataLst>
            </p:nvPr>
          </p:nvSpPr>
          <p:spPr>
            <a:xfrm rot="12960000">
              <a:off x="2978051" y="3898118"/>
              <a:ext cx="1562695" cy="1562695"/>
            </a:xfrm>
            <a:prstGeom prst="downArrow">
              <a:avLst>
                <a:gd name="adj1" fmla="val 50000"/>
                <a:gd name="adj2" fmla="val 35000"/>
              </a:avLst>
            </a:prstGeom>
            <a:ln>
              <a:noFill/>
            </a:ln>
          </p:spPr>
          <p:style>
            <a:lnRef idx="2">
              <a:srgbClr val="FFFFFF">
                <a:hueOff val="0"/>
                <a:satOff val="0"/>
                <a:lumOff val="0"/>
                <a:alphaOff val="0"/>
              </a:srgbClr>
            </a:lnRef>
            <a:fillRef idx="1">
              <a:srgbClr val="018BE9">
                <a:hueOff val="0"/>
                <a:satOff val="0"/>
                <a:lumOff val="0"/>
                <a:alphaOff val="0"/>
              </a:srgbClr>
            </a:fillRef>
            <a:effectRef idx="0">
              <a:srgbClr val="018BE9">
                <a:hueOff val="0"/>
                <a:satOff val="0"/>
                <a:lumOff val="0"/>
                <a:alphaOff val="0"/>
              </a:srgbClr>
            </a:effectRef>
            <a:fontRef idx="minor">
              <a:srgbClr val="FFFFFF"/>
            </a:fontRef>
          </p:style>
          <p:txBody>
            <a:bodyPr>
              <a:normAutofit/>
            </a:bodyPr>
            <a:lstStyle/>
            <a:p>
              <a:endParaRPr lang="zh-CN" altLang="en-US">
                <a:sym typeface="Arial" panose="020B0604020202020204" pitchFamily="34" charset="0"/>
              </a:endParaRPr>
            </a:p>
          </p:txBody>
        </p:sp>
        <p:sp>
          <p:nvSpPr>
            <p:cNvPr id="11" name="下箭头 10"/>
            <p:cNvSpPr/>
            <p:nvPr>
              <p:custDataLst>
                <p:tags r:id="rId12"/>
              </p:custDataLst>
            </p:nvPr>
          </p:nvSpPr>
          <p:spPr>
            <a:xfrm rot="2160000">
              <a:off x="3288354" y="4145476"/>
              <a:ext cx="781347" cy="1289223"/>
            </a:xfrm>
            <a:prstGeom prst="rect">
              <a:avLst/>
            </a:prstGeom>
          </p:spPr>
          <p:style>
            <a:lnRef idx="0">
              <a:scrgbClr r="0" g="0" b="0"/>
            </a:lnRef>
            <a:fillRef idx="0">
              <a:scrgbClr r="0" g="0" b="0"/>
            </a:fillRef>
            <a:effectRef idx="0">
              <a:scrgbClr r="0" g="0" b="0"/>
            </a:effectRef>
            <a:fontRef idx="minor">
              <a:srgbClr val="FFFFFF"/>
            </a:fontRef>
          </p:style>
          <p:txBody>
            <a:bodyPr spcFirstLastPara="0" vert="eaVert" wrap="square" lIns="92456" tIns="92456" rIns="92456" bIns="92456" numCol="1" spcCol="1270" anchor="ctr" anchorCtr="0">
              <a:normAutofit/>
            </a:bodyPr>
            <a:lstStyle/>
            <a:p>
              <a:pPr algn="ctr" defTabSz="577850">
                <a:lnSpc>
                  <a:spcPct val="90000"/>
                </a:lnSpc>
                <a:spcBef>
                  <a:spcPct val="0"/>
                </a:spcBef>
                <a:spcAft>
                  <a:spcPct val="35000"/>
                </a:spcAft>
              </a:pPr>
              <a:r>
                <a:rPr lang="zh-CN" altLang="en-US">
                  <a:sym typeface="+mn-ea"/>
                </a:rPr>
                <a:t>生产（Make）</a:t>
              </a:r>
              <a:endParaRPr lang="en-US" altLang="en-US">
                <a:solidFill>
                  <a:srgbClr val="FFFFFF"/>
                </a:solidFill>
                <a:sym typeface="Arial" panose="020B0604020202020204" pitchFamily="34" charset="0"/>
              </a:endParaRPr>
            </a:p>
          </p:txBody>
        </p:sp>
      </p:grpSp>
      <p:grpSp>
        <p:nvGrpSpPr>
          <p:cNvPr id="9" name="组合 8"/>
          <p:cNvGrpSpPr/>
          <p:nvPr>
            <p:custDataLst>
              <p:tags r:id="rId13"/>
            </p:custDataLst>
          </p:nvPr>
        </p:nvGrpSpPr>
        <p:grpSpPr>
          <a:xfrm>
            <a:off x="5912821" y="2334420"/>
            <a:ext cx="1808680" cy="1808680"/>
            <a:chOff x="2475835" y="2352457"/>
            <a:chExt cx="1562695" cy="1562695"/>
          </a:xfrm>
        </p:grpSpPr>
        <p:sp>
          <p:nvSpPr>
            <p:cNvPr id="18" name="下箭头 17"/>
            <p:cNvSpPr/>
            <p:nvPr>
              <p:custDataLst>
                <p:tags r:id="rId14"/>
              </p:custDataLst>
            </p:nvPr>
          </p:nvSpPr>
          <p:spPr>
            <a:xfrm rot="17280000">
              <a:off x="2475835" y="2352457"/>
              <a:ext cx="1562695" cy="1562695"/>
            </a:xfrm>
            <a:prstGeom prst="downArrow">
              <a:avLst>
                <a:gd name="adj1" fmla="val 50000"/>
                <a:gd name="adj2" fmla="val 35000"/>
              </a:avLst>
            </a:prstGeom>
            <a:ln>
              <a:noFill/>
            </a:ln>
          </p:spPr>
          <p:style>
            <a:lnRef idx="2">
              <a:srgbClr val="FFFFFF">
                <a:hueOff val="0"/>
                <a:satOff val="0"/>
                <a:lumOff val="0"/>
                <a:alphaOff val="0"/>
              </a:srgbClr>
            </a:lnRef>
            <a:fillRef idx="1">
              <a:srgbClr val="018BE9">
                <a:hueOff val="0"/>
                <a:satOff val="0"/>
                <a:lumOff val="0"/>
                <a:alphaOff val="0"/>
              </a:srgbClr>
            </a:fillRef>
            <a:effectRef idx="0">
              <a:srgbClr val="018BE9">
                <a:hueOff val="0"/>
                <a:satOff val="0"/>
                <a:lumOff val="0"/>
                <a:alphaOff val="0"/>
              </a:srgbClr>
            </a:effectRef>
            <a:fontRef idx="minor">
              <a:srgbClr val="FFFFFF"/>
            </a:fontRef>
          </p:style>
          <p:txBody>
            <a:bodyPr>
              <a:normAutofit/>
            </a:bodyPr>
            <a:lstStyle/>
            <a:p>
              <a:endParaRPr lang="zh-CN" altLang="en-US">
                <a:sym typeface="Arial" panose="020B0604020202020204" pitchFamily="34" charset="0"/>
              </a:endParaRPr>
            </a:p>
          </p:txBody>
        </p:sp>
        <p:sp>
          <p:nvSpPr>
            <p:cNvPr id="19" name="下箭头 12"/>
            <p:cNvSpPr/>
            <p:nvPr>
              <p:custDataLst>
                <p:tags r:id="rId15"/>
              </p:custDataLst>
            </p:nvPr>
          </p:nvSpPr>
          <p:spPr>
            <a:xfrm rot="1080000">
              <a:off x="2482527" y="2700877"/>
              <a:ext cx="1289223" cy="781347"/>
            </a:xfrm>
            <a:prstGeom prst="rect">
              <a:avLst/>
            </a:prstGeom>
          </p:spPr>
          <p:style>
            <a:lnRef idx="0">
              <a:scrgbClr r="0" g="0" b="0"/>
            </a:lnRef>
            <a:fillRef idx="0">
              <a:scrgbClr r="0" g="0" b="0"/>
            </a:fillRef>
            <a:effectRef idx="0">
              <a:scrgbClr r="0" g="0" b="0"/>
            </a:effectRef>
            <a:fontRef idx="minor">
              <a:srgbClr val="FFFFFF"/>
            </a:fontRef>
          </p:style>
          <p:txBody>
            <a:bodyPr spcFirstLastPara="0" vert="horz" wrap="square" lIns="92456" tIns="92456" rIns="92456" bIns="92456" numCol="1" spcCol="1270" anchor="ctr" anchorCtr="0">
              <a:normAutofit/>
            </a:bodyPr>
            <a:lstStyle/>
            <a:p>
              <a:pPr algn="ctr" defTabSz="577850">
                <a:lnSpc>
                  <a:spcPct val="90000"/>
                </a:lnSpc>
                <a:spcBef>
                  <a:spcPct val="0"/>
                </a:spcBef>
                <a:spcAft>
                  <a:spcPct val="35000"/>
                </a:spcAft>
              </a:pPr>
              <a:r>
                <a:rPr lang="zh-CN" altLang="en-US">
                  <a:sym typeface="+mn-ea"/>
                </a:rPr>
                <a:t>采购（Source）</a:t>
              </a:r>
              <a:endParaRPr lang="en-US" altLang="en-US">
                <a:solidFill>
                  <a:srgbClr val="FFFFFF"/>
                </a:solidFill>
                <a:sym typeface="Arial" panose="020B0604020202020204" pitchFamily="34" charset="0"/>
              </a:endParaRPr>
            </a:p>
          </p:txBody>
        </p:sp>
      </p:grpSp>
      <p:sp>
        <p:nvSpPr>
          <p:cNvPr id="20" name="矩形 19"/>
          <p:cNvSpPr/>
          <p:nvPr>
            <p:custDataLst>
              <p:tags r:id="rId16"/>
            </p:custDataLst>
          </p:nvPr>
        </p:nvSpPr>
        <p:spPr>
          <a:xfrm>
            <a:off x="7680693" y="3222718"/>
            <a:ext cx="1267683" cy="988288"/>
          </a:xfrm>
          <a:prstGeom prst="rect">
            <a:avLst/>
          </a:prstGeom>
        </p:spPr>
        <p:txBody>
          <a:bodyPr wrap="square" anchor="ctr" anchorCtr="1">
            <a:normAutofit/>
          </a:bodyPr>
          <a:lstStyle/>
          <a:p>
            <a:pPr algn="ctr"/>
            <a:r>
              <a:rPr lang="en-US" altLang="zh-CN" b="1">
                <a:sym typeface="+mn-ea"/>
              </a:rPr>
              <a:t>SCOR</a:t>
            </a:r>
            <a:r>
              <a:rPr lang="zh-CN" altLang="en-US" b="1">
                <a:sym typeface="+mn-ea"/>
              </a:rPr>
              <a:t>模型流程模块</a:t>
            </a:r>
            <a:endParaRPr lang="zh-CN" altLang="en-US" b="1" dirty="0">
              <a:sym typeface="Arial" panose="020B0604020202020204" pitchFamily="34" charset="0"/>
            </a:endParaRPr>
          </a:p>
        </p:txBody>
      </p:sp>
    </p:spTree>
    <p:custDataLst>
      <p:tags r:id="rId17"/>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1414780" y="4678680"/>
            <a:ext cx="9151620" cy="1466850"/>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燕尾形 1"/>
          <p:cNvSpPr/>
          <p:nvPr/>
        </p:nvSpPr>
        <p:spPr>
          <a:xfrm flipH="1">
            <a:off x="457835" y="-1270"/>
            <a:ext cx="57873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供应链运作参考模型法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35" name="矩形 34"/>
          <p:cNvSpPr/>
          <p:nvPr>
            <p:custDataLst>
              <p:tags r:id="rId1"/>
            </p:custDataLst>
          </p:nvPr>
        </p:nvSpPr>
        <p:spPr>
          <a:xfrm>
            <a:off x="457835" y="973455"/>
            <a:ext cx="11486515" cy="577215"/>
          </a:xfrm>
          <a:prstGeom prst="rect">
            <a:avLst/>
          </a:prstGeom>
        </p:spPr>
        <p:txBody>
          <a:bodyPr wrap="square" anchor="ctr"/>
          <a:p>
            <a:pPr algn="ctr">
              <a:lnSpc>
                <a:spcPct val="120000"/>
              </a:lnSpc>
            </a:pPr>
            <a:r>
              <a:rPr lang="zh-CN" altLang="en-US" sz="2000">
                <a:solidFill>
                  <a:schemeClr val="tx1"/>
                </a:solidFill>
                <a:sym typeface="+mn-ea"/>
              </a:rPr>
              <a:t>对SCOR模型的应用开发包括3个基本层次和1个附加的执行层次。SCOR模型中各等级的描述具体如下：</a:t>
            </a:r>
            <a:endParaRPr lang="zh-CN" altLang="en-US" sz="2000">
              <a:solidFill>
                <a:schemeClr val="tx1"/>
              </a:solidFill>
            </a:endParaRPr>
          </a:p>
          <a:p>
            <a:pPr algn="ctr">
              <a:lnSpc>
                <a:spcPct val="120000"/>
              </a:lnSpc>
            </a:pPr>
            <a:endParaRPr lang="zh-CN" altLang="en-US" sz="2000" b="1" spc="300">
              <a:solidFill>
                <a:schemeClr val="tx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 name="椭圆 44"/>
          <p:cNvSpPr/>
          <p:nvPr>
            <p:custDataLst>
              <p:tags r:id="rId2"/>
            </p:custDataLst>
          </p:nvPr>
        </p:nvSpPr>
        <p:spPr>
          <a:xfrm>
            <a:off x="2344487" y="1430907"/>
            <a:ext cx="876470" cy="87647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sp>
        <p:nvSpPr>
          <p:cNvPr id="4" name="矩形 43"/>
          <p:cNvSpPr/>
          <p:nvPr>
            <p:custDataLst>
              <p:tags r:id="rId3"/>
            </p:custDataLst>
          </p:nvPr>
        </p:nvSpPr>
        <p:spPr>
          <a:xfrm>
            <a:off x="1464945" y="3037840"/>
            <a:ext cx="2667635" cy="26333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ts val="2300"/>
              </a:lnSpc>
              <a:spcBef>
                <a:spcPts val="0"/>
              </a:spcBef>
              <a:spcAft>
                <a:spcPts val="0"/>
              </a:spcAft>
              <a:buSzPct val="100000"/>
            </a:pPr>
            <a:r>
              <a:rPr lang="zh-CN" altLang="en-US" kern="0">
                <a:solidFill>
                  <a:schemeClr val="tx1"/>
                </a:solidFill>
                <a:sym typeface="Arial" panose="020B0604020202020204" pitchFamily="34" charset="0"/>
              </a:rPr>
              <a:t>主要是从企业的战略决策角度定义供应链的范围和内容，SCOR模型分析企业需要达到何种绩效目标和发展战略方向。</a:t>
            </a:r>
            <a:endParaRPr lang="zh-CN" altLang="en-US" kern="0">
              <a:solidFill>
                <a:schemeClr val="tx1"/>
              </a:solidFill>
              <a:sym typeface="Arial" panose="020B0604020202020204" pitchFamily="34" charset="0"/>
            </a:endParaRPr>
          </a:p>
        </p:txBody>
      </p:sp>
      <p:sp>
        <p:nvSpPr>
          <p:cNvPr id="12" name="椭圆 11"/>
          <p:cNvSpPr/>
          <p:nvPr>
            <p:custDataLst>
              <p:tags r:id="rId4"/>
            </p:custDataLst>
          </p:nvPr>
        </p:nvSpPr>
        <p:spPr>
          <a:xfrm>
            <a:off x="4594191" y="1430907"/>
            <a:ext cx="876470" cy="87647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sp>
        <p:nvSpPr>
          <p:cNvPr id="52" name="任意多边形 51"/>
          <p:cNvSpPr/>
          <p:nvPr>
            <p:custDataLst>
              <p:tags r:id="rId5"/>
            </p:custDataLst>
          </p:nvPr>
        </p:nvSpPr>
        <p:spPr bwMode="auto">
          <a:xfrm>
            <a:off x="4852778" y="1647528"/>
            <a:ext cx="359297" cy="410818"/>
          </a:xfrm>
          <a:custGeom>
            <a:avLst/>
            <a:gdLst>
              <a:gd name="connsiteX0" fmla="*/ 154565 w 359297"/>
              <a:gd name="connsiteY0" fmla="*/ 141007 h 410818"/>
              <a:gd name="connsiteX1" fmla="*/ 180326 w 359297"/>
              <a:gd name="connsiteY1" fmla="*/ 141007 h 410818"/>
              <a:gd name="connsiteX2" fmla="*/ 180326 w 359297"/>
              <a:gd name="connsiteY2" fmla="*/ 231848 h 410818"/>
              <a:gd name="connsiteX3" fmla="*/ 269811 w 359297"/>
              <a:gd name="connsiteY3" fmla="*/ 231848 h 410818"/>
              <a:gd name="connsiteX4" fmla="*/ 269811 w 359297"/>
              <a:gd name="connsiteY4" fmla="*/ 257609 h 410818"/>
              <a:gd name="connsiteX5" fmla="*/ 154565 w 359297"/>
              <a:gd name="connsiteY5" fmla="*/ 257609 h 410818"/>
              <a:gd name="connsiteX6" fmla="*/ 230648 w 359297"/>
              <a:gd name="connsiteY6" fmla="*/ 89485 h 410818"/>
              <a:gd name="connsiteX7" fmla="*/ 333537 w 359297"/>
              <a:gd name="connsiteY7" fmla="*/ 231848 h 410818"/>
              <a:gd name="connsiteX8" fmla="*/ 307815 w 359297"/>
              <a:gd name="connsiteY8" fmla="*/ 231848 h 410818"/>
              <a:gd name="connsiteX9" fmla="*/ 221002 w 359297"/>
              <a:gd name="connsiteY9" fmla="*/ 112134 h 410818"/>
              <a:gd name="connsiteX10" fmla="*/ 230648 w 359297"/>
              <a:gd name="connsiteY10" fmla="*/ 89485 h 410818"/>
              <a:gd name="connsiteX11" fmla="*/ 102626 w 359297"/>
              <a:gd name="connsiteY11" fmla="*/ 89485 h 410818"/>
              <a:gd name="connsiteX12" fmla="*/ 112248 w 359297"/>
              <a:gd name="connsiteY12" fmla="*/ 111978 h 410818"/>
              <a:gd name="connsiteX13" fmla="*/ 25656 w 359297"/>
              <a:gd name="connsiteY13" fmla="*/ 243725 h 410818"/>
              <a:gd name="connsiteX14" fmla="*/ 166768 w 359297"/>
              <a:gd name="connsiteY14" fmla="*/ 385112 h 410818"/>
              <a:gd name="connsiteX15" fmla="*/ 307880 w 359297"/>
              <a:gd name="connsiteY15" fmla="*/ 256578 h 410818"/>
              <a:gd name="connsiteX16" fmla="*/ 333536 w 359297"/>
              <a:gd name="connsiteY16" fmla="*/ 256578 h 410818"/>
              <a:gd name="connsiteX17" fmla="*/ 166768 w 359297"/>
              <a:gd name="connsiteY17" fmla="*/ 410818 h 410818"/>
              <a:gd name="connsiteX18" fmla="*/ 0 w 359297"/>
              <a:gd name="connsiteY18" fmla="*/ 243725 h 410818"/>
              <a:gd name="connsiteX19" fmla="*/ 102626 w 359297"/>
              <a:gd name="connsiteY19" fmla="*/ 89485 h 410818"/>
              <a:gd name="connsiteX20" fmla="*/ 324045 w 359297"/>
              <a:gd name="connsiteY20" fmla="*/ 37963 h 410818"/>
              <a:gd name="connsiteX21" fmla="*/ 359297 w 359297"/>
              <a:gd name="connsiteY21" fmla="*/ 74571 h 410818"/>
              <a:gd name="connsiteX22" fmla="*/ 344383 w 359297"/>
              <a:gd name="connsiteY22" fmla="*/ 89485 h 410818"/>
              <a:gd name="connsiteX23" fmla="*/ 336649 w 359297"/>
              <a:gd name="connsiteY23" fmla="*/ 82038 h 410818"/>
              <a:gd name="connsiteX24" fmla="*/ 305064 w 359297"/>
              <a:gd name="connsiteY24" fmla="*/ 112534 h 410818"/>
              <a:gd name="connsiteX25" fmla="*/ 286082 w 359297"/>
              <a:gd name="connsiteY25" fmla="*/ 93552 h 410818"/>
              <a:gd name="connsiteX26" fmla="*/ 316206 w 359297"/>
              <a:gd name="connsiteY26" fmla="*/ 62352 h 410818"/>
              <a:gd name="connsiteX27" fmla="*/ 307775 w 359297"/>
              <a:gd name="connsiteY27" fmla="*/ 54233 h 410818"/>
              <a:gd name="connsiteX28" fmla="*/ 89485 w 359297"/>
              <a:gd name="connsiteY28" fmla="*/ 0 h 410818"/>
              <a:gd name="connsiteX29" fmla="*/ 244050 w 359297"/>
              <a:gd name="connsiteY29" fmla="*/ 0 h 410818"/>
              <a:gd name="connsiteX30" fmla="*/ 244050 w 359297"/>
              <a:gd name="connsiteY30" fmla="*/ 77282 h 410818"/>
              <a:gd name="connsiteX31" fmla="*/ 206087 w 359297"/>
              <a:gd name="connsiteY31" fmla="*/ 77282 h 410818"/>
              <a:gd name="connsiteX32" fmla="*/ 206087 w 359297"/>
              <a:gd name="connsiteY32" fmla="*/ 115246 h 410818"/>
              <a:gd name="connsiteX33" fmla="*/ 180326 w 359297"/>
              <a:gd name="connsiteY33" fmla="*/ 115246 h 410818"/>
              <a:gd name="connsiteX34" fmla="*/ 180326 w 359297"/>
              <a:gd name="connsiteY34" fmla="*/ 51522 h 410818"/>
              <a:gd name="connsiteX35" fmla="*/ 218289 w 359297"/>
              <a:gd name="connsiteY35" fmla="*/ 51522 h 410818"/>
              <a:gd name="connsiteX36" fmla="*/ 218289 w 359297"/>
              <a:gd name="connsiteY36" fmla="*/ 25761 h 410818"/>
              <a:gd name="connsiteX37" fmla="*/ 115246 w 359297"/>
              <a:gd name="connsiteY37" fmla="*/ 25761 h 410818"/>
              <a:gd name="connsiteX38" fmla="*/ 115246 w 359297"/>
              <a:gd name="connsiteY38" fmla="*/ 51522 h 410818"/>
              <a:gd name="connsiteX39" fmla="*/ 154565 w 359297"/>
              <a:gd name="connsiteY39" fmla="*/ 51522 h 410818"/>
              <a:gd name="connsiteX40" fmla="*/ 154565 w 359297"/>
              <a:gd name="connsiteY40" fmla="*/ 115246 h 410818"/>
              <a:gd name="connsiteX41" fmla="*/ 128804 w 359297"/>
              <a:gd name="connsiteY41" fmla="*/ 115246 h 410818"/>
              <a:gd name="connsiteX42" fmla="*/ 128804 w 359297"/>
              <a:gd name="connsiteY42" fmla="*/ 77282 h 410818"/>
              <a:gd name="connsiteX43" fmla="*/ 89485 w 359297"/>
              <a:gd name="connsiteY43" fmla="*/ 77282 h 410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59297" h="410818">
                <a:moveTo>
                  <a:pt x="154565" y="141007"/>
                </a:moveTo>
                <a:lnTo>
                  <a:pt x="180326" y="141007"/>
                </a:lnTo>
                <a:lnTo>
                  <a:pt x="180326" y="231848"/>
                </a:lnTo>
                <a:lnTo>
                  <a:pt x="269811" y="231848"/>
                </a:lnTo>
                <a:lnTo>
                  <a:pt x="269811" y="257609"/>
                </a:lnTo>
                <a:lnTo>
                  <a:pt x="154565" y="257609"/>
                </a:lnTo>
                <a:close/>
                <a:moveTo>
                  <a:pt x="230648" y="89485"/>
                </a:moveTo>
                <a:cubicBezTo>
                  <a:pt x="288523" y="115369"/>
                  <a:pt x="327107" y="167138"/>
                  <a:pt x="333537" y="231848"/>
                </a:cubicBezTo>
                <a:lnTo>
                  <a:pt x="307815" y="231848"/>
                </a:lnTo>
                <a:cubicBezTo>
                  <a:pt x="301384" y="180080"/>
                  <a:pt x="269231" y="134782"/>
                  <a:pt x="221002" y="112134"/>
                </a:cubicBezTo>
                <a:cubicBezTo>
                  <a:pt x="230648" y="89485"/>
                  <a:pt x="230648" y="89485"/>
                  <a:pt x="230648" y="89485"/>
                </a:cubicBezTo>
                <a:close/>
                <a:moveTo>
                  <a:pt x="102626" y="89485"/>
                </a:moveTo>
                <a:cubicBezTo>
                  <a:pt x="112248" y="111978"/>
                  <a:pt x="112248" y="111978"/>
                  <a:pt x="112248" y="111978"/>
                </a:cubicBezTo>
                <a:cubicBezTo>
                  <a:pt x="60934" y="134471"/>
                  <a:pt x="25656" y="185885"/>
                  <a:pt x="25656" y="243725"/>
                </a:cubicBezTo>
                <a:cubicBezTo>
                  <a:pt x="25656" y="320845"/>
                  <a:pt x="89798" y="385112"/>
                  <a:pt x="166768" y="385112"/>
                </a:cubicBezTo>
                <a:cubicBezTo>
                  <a:pt x="240531" y="385112"/>
                  <a:pt x="301465" y="327272"/>
                  <a:pt x="307880" y="256578"/>
                </a:cubicBezTo>
                <a:cubicBezTo>
                  <a:pt x="333536" y="256578"/>
                  <a:pt x="333536" y="256578"/>
                  <a:pt x="333536" y="256578"/>
                </a:cubicBezTo>
                <a:cubicBezTo>
                  <a:pt x="327122" y="343338"/>
                  <a:pt x="253359" y="410818"/>
                  <a:pt x="166768" y="410818"/>
                </a:cubicBezTo>
                <a:cubicBezTo>
                  <a:pt x="73763" y="410818"/>
                  <a:pt x="0" y="336912"/>
                  <a:pt x="0" y="243725"/>
                </a:cubicBezTo>
                <a:cubicBezTo>
                  <a:pt x="0" y="176245"/>
                  <a:pt x="41692" y="115192"/>
                  <a:pt x="102626" y="89485"/>
                </a:cubicBezTo>
                <a:close/>
                <a:moveTo>
                  <a:pt x="324045" y="37963"/>
                </a:moveTo>
                <a:lnTo>
                  <a:pt x="359297" y="74571"/>
                </a:lnTo>
                <a:lnTo>
                  <a:pt x="344383" y="89485"/>
                </a:lnTo>
                <a:lnTo>
                  <a:pt x="336649" y="82038"/>
                </a:lnTo>
                <a:lnTo>
                  <a:pt x="305064" y="112534"/>
                </a:lnTo>
                <a:lnTo>
                  <a:pt x="286082" y="93552"/>
                </a:lnTo>
                <a:lnTo>
                  <a:pt x="316206" y="62352"/>
                </a:lnTo>
                <a:lnTo>
                  <a:pt x="307775" y="54233"/>
                </a:lnTo>
                <a:close/>
                <a:moveTo>
                  <a:pt x="89485" y="0"/>
                </a:moveTo>
                <a:lnTo>
                  <a:pt x="244050" y="0"/>
                </a:lnTo>
                <a:lnTo>
                  <a:pt x="244050" y="77282"/>
                </a:lnTo>
                <a:lnTo>
                  <a:pt x="206087" y="77282"/>
                </a:lnTo>
                <a:lnTo>
                  <a:pt x="206087" y="115246"/>
                </a:lnTo>
                <a:lnTo>
                  <a:pt x="180326" y="115246"/>
                </a:lnTo>
                <a:lnTo>
                  <a:pt x="180326" y="51522"/>
                </a:lnTo>
                <a:lnTo>
                  <a:pt x="218289" y="51522"/>
                </a:lnTo>
                <a:lnTo>
                  <a:pt x="218289" y="25761"/>
                </a:lnTo>
                <a:lnTo>
                  <a:pt x="115246" y="25761"/>
                </a:lnTo>
                <a:lnTo>
                  <a:pt x="115246" y="51522"/>
                </a:lnTo>
                <a:lnTo>
                  <a:pt x="154565" y="51522"/>
                </a:lnTo>
                <a:lnTo>
                  <a:pt x="154565" y="115246"/>
                </a:lnTo>
                <a:lnTo>
                  <a:pt x="128804" y="115246"/>
                </a:lnTo>
                <a:lnTo>
                  <a:pt x="128804" y="77282"/>
                </a:lnTo>
                <a:lnTo>
                  <a:pt x="89485" y="77282"/>
                </a:ln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sp>
        <p:nvSpPr>
          <p:cNvPr id="5" name="矩形 54"/>
          <p:cNvSpPr/>
          <p:nvPr>
            <p:custDataLst>
              <p:tags r:id="rId6"/>
            </p:custDataLst>
          </p:nvPr>
        </p:nvSpPr>
        <p:spPr>
          <a:xfrm>
            <a:off x="4132426" y="3024754"/>
            <a:ext cx="1800000" cy="26333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ts val="2300"/>
              </a:lnSpc>
              <a:spcBef>
                <a:spcPts val="0"/>
              </a:spcBef>
              <a:spcAft>
                <a:spcPts val="0"/>
              </a:spcAft>
              <a:buSzPct val="100000"/>
            </a:pPr>
            <a:r>
              <a:rPr lang="zh-CN" altLang="en-US" kern="0">
                <a:solidFill>
                  <a:schemeClr val="tx1"/>
                </a:solidFill>
                <a:sym typeface="Arial" panose="020B0604020202020204" pitchFamily="34" charset="0"/>
              </a:rPr>
              <a:t>SCOR模型在这个层次将描述出供应链流程的基本布局结构。</a:t>
            </a:r>
            <a:endParaRPr lang="zh-CN" altLang="en-US" kern="0">
              <a:solidFill>
                <a:schemeClr val="tx1"/>
              </a:solidFill>
              <a:sym typeface="Arial" panose="020B0604020202020204" pitchFamily="34" charset="0"/>
            </a:endParaRPr>
          </a:p>
        </p:txBody>
      </p:sp>
      <p:sp>
        <p:nvSpPr>
          <p:cNvPr id="6" name="椭圆 31"/>
          <p:cNvSpPr/>
          <p:nvPr>
            <p:custDataLst>
              <p:tags r:id="rId7"/>
            </p:custDataLst>
          </p:nvPr>
        </p:nvSpPr>
        <p:spPr>
          <a:xfrm>
            <a:off x="6840251" y="1430907"/>
            <a:ext cx="876470" cy="87647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grpSp>
        <p:nvGrpSpPr>
          <p:cNvPr id="7" name="组合 59"/>
          <p:cNvGrpSpPr/>
          <p:nvPr>
            <p:custDataLst>
              <p:tags r:id="rId8"/>
            </p:custDataLst>
          </p:nvPr>
        </p:nvGrpSpPr>
        <p:grpSpPr>
          <a:xfrm>
            <a:off x="7083924" y="1681359"/>
            <a:ext cx="389124" cy="375566"/>
            <a:chOff x="5145512" y="2036631"/>
            <a:chExt cx="389124" cy="375566"/>
          </a:xfrm>
        </p:grpSpPr>
        <p:sp>
          <p:nvSpPr>
            <p:cNvPr id="34" name="Freeform 11"/>
            <p:cNvSpPr/>
            <p:nvPr>
              <p:custDataLst>
                <p:tags r:id="rId9"/>
              </p:custDataLst>
            </p:nvPr>
          </p:nvSpPr>
          <p:spPr bwMode="auto">
            <a:xfrm>
              <a:off x="5145512" y="2052901"/>
              <a:ext cx="389124" cy="256253"/>
            </a:xfrm>
            <a:custGeom>
              <a:avLst/>
              <a:gdLst>
                <a:gd name="T0" fmla="*/ 263 w 287"/>
                <a:gd name="T1" fmla="*/ 189 h 189"/>
                <a:gd name="T2" fmla="*/ 78 w 287"/>
                <a:gd name="T3" fmla="*/ 189 h 189"/>
                <a:gd name="T4" fmla="*/ 31 w 287"/>
                <a:gd name="T5" fmla="*/ 18 h 189"/>
                <a:gd name="T6" fmla="*/ 0 w 287"/>
                <a:gd name="T7" fmla="*/ 18 h 189"/>
                <a:gd name="T8" fmla="*/ 0 w 287"/>
                <a:gd name="T9" fmla="*/ 0 h 189"/>
                <a:gd name="T10" fmla="*/ 45 w 287"/>
                <a:gd name="T11" fmla="*/ 0 h 189"/>
                <a:gd name="T12" fmla="*/ 92 w 287"/>
                <a:gd name="T13" fmla="*/ 170 h 189"/>
                <a:gd name="T14" fmla="*/ 249 w 287"/>
                <a:gd name="T15" fmla="*/ 170 h 189"/>
                <a:gd name="T16" fmla="*/ 263 w 287"/>
                <a:gd name="T17" fmla="*/ 85 h 189"/>
                <a:gd name="T18" fmla="*/ 114 w 287"/>
                <a:gd name="T19" fmla="*/ 85 h 189"/>
                <a:gd name="T20" fmla="*/ 114 w 287"/>
                <a:gd name="T21" fmla="*/ 66 h 189"/>
                <a:gd name="T22" fmla="*/ 287 w 287"/>
                <a:gd name="T23" fmla="*/ 66 h 189"/>
                <a:gd name="T24" fmla="*/ 263 w 287"/>
                <a:gd name="T2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189">
                  <a:moveTo>
                    <a:pt x="263" y="189"/>
                  </a:moveTo>
                  <a:lnTo>
                    <a:pt x="78" y="189"/>
                  </a:lnTo>
                  <a:lnTo>
                    <a:pt x="31" y="18"/>
                  </a:lnTo>
                  <a:lnTo>
                    <a:pt x="0" y="18"/>
                  </a:lnTo>
                  <a:lnTo>
                    <a:pt x="0" y="0"/>
                  </a:lnTo>
                  <a:lnTo>
                    <a:pt x="45" y="0"/>
                  </a:lnTo>
                  <a:lnTo>
                    <a:pt x="92" y="170"/>
                  </a:lnTo>
                  <a:lnTo>
                    <a:pt x="249" y="170"/>
                  </a:lnTo>
                  <a:lnTo>
                    <a:pt x="263" y="85"/>
                  </a:lnTo>
                  <a:lnTo>
                    <a:pt x="114" y="85"/>
                  </a:lnTo>
                  <a:lnTo>
                    <a:pt x="114" y="66"/>
                  </a:lnTo>
                  <a:lnTo>
                    <a:pt x="287" y="66"/>
                  </a:lnTo>
                  <a:lnTo>
                    <a:pt x="263" y="189"/>
                  </a:lnTo>
                  <a:close/>
                </a:path>
              </a:pathLst>
            </a:custGeom>
            <a:solidFill>
              <a:schemeClr val="accent1"/>
            </a:solidFill>
            <a:ln>
              <a:noFill/>
            </a:ln>
          </p:spPr>
          <p:txBody>
            <a:bodyPr vert="horz" wrap="square" lIns="91440" tIns="45720" rIns="91440" bIns="45720" numCol="1" anchor="t" anchorCtr="0" compatLnSpc="1">
              <a:normAutofit fontScale="50000"/>
            </a:bodyPr>
            <a:lstStyle/>
            <a:p>
              <a:endParaRPr lang="zh-CN" altLang="en-US">
                <a:sym typeface="Arial" panose="020B0604020202020204" pitchFamily="34" charset="0"/>
              </a:endParaRPr>
            </a:p>
          </p:txBody>
        </p:sp>
        <p:sp>
          <p:nvSpPr>
            <p:cNvPr id="8" name="Freeform 12"/>
            <p:cNvSpPr>
              <a:spLocks noEditPoints="1"/>
            </p:cNvSpPr>
            <p:nvPr>
              <p:custDataLst>
                <p:tags r:id="rId10"/>
              </p:custDataLst>
            </p:nvPr>
          </p:nvSpPr>
          <p:spPr bwMode="auto">
            <a:xfrm>
              <a:off x="5248555" y="2334914"/>
              <a:ext cx="77283" cy="77283"/>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solidFill>
              <a:schemeClr val="accent1"/>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sp>
          <p:nvSpPr>
            <p:cNvPr id="9" name="Freeform 13"/>
            <p:cNvSpPr>
              <a:spLocks noEditPoints="1"/>
            </p:cNvSpPr>
            <p:nvPr>
              <p:custDataLst>
                <p:tags r:id="rId11"/>
              </p:custDataLst>
            </p:nvPr>
          </p:nvSpPr>
          <p:spPr bwMode="auto">
            <a:xfrm>
              <a:off x="5415322" y="2334914"/>
              <a:ext cx="77283" cy="77283"/>
            </a:xfrm>
            <a:custGeom>
              <a:avLst/>
              <a:gdLst>
                <a:gd name="T0" fmla="*/ 12 w 24"/>
                <a:gd name="T1" fmla="*/ 24 h 24"/>
                <a:gd name="T2" fmla="*/ 0 w 24"/>
                <a:gd name="T3" fmla="*/ 12 h 24"/>
                <a:gd name="T4" fmla="*/ 12 w 24"/>
                <a:gd name="T5" fmla="*/ 0 h 24"/>
                <a:gd name="T6" fmla="*/ 24 w 24"/>
                <a:gd name="T7" fmla="*/ 12 h 24"/>
                <a:gd name="T8" fmla="*/ 12 w 24"/>
                <a:gd name="T9" fmla="*/ 24 h 24"/>
                <a:gd name="T10" fmla="*/ 12 w 24"/>
                <a:gd name="T11" fmla="*/ 8 h 24"/>
                <a:gd name="T12" fmla="*/ 8 w 24"/>
                <a:gd name="T13" fmla="*/ 12 h 24"/>
                <a:gd name="T14" fmla="*/ 12 w 24"/>
                <a:gd name="T15" fmla="*/ 16 h 24"/>
                <a:gd name="T16" fmla="*/ 16 w 24"/>
                <a:gd name="T17" fmla="*/ 12 h 24"/>
                <a:gd name="T18" fmla="*/ 12 w 24"/>
                <a:gd name="T1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solidFill>
              <a:schemeClr val="accent1"/>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sp>
          <p:nvSpPr>
            <p:cNvPr id="10" name="Rectangle 14"/>
            <p:cNvSpPr>
              <a:spLocks noChangeArrowheads="1"/>
            </p:cNvSpPr>
            <p:nvPr>
              <p:custDataLst>
                <p:tags r:id="rId12"/>
              </p:custDataLst>
            </p:nvPr>
          </p:nvSpPr>
          <p:spPr bwMode="auto">
            <a:xfrm>
              <a:off x="5325837" y="2193908"/>
              <a:ext cx="25761" cy="63725"/>
            </a:xfrm>
            <a:prstGeom prst="rect">
              <a:avLst/>
            </a:prstGeom>
            <a:solidFill>
              <a:schemeClr val="accent1"/>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sp>
          <p:nvSpPr>
            <p:cNvPr id="11" name="Rectangle 15"/>
            <p:cNvSpPr>
              <a:spLocks noChangeArrowheads="1"/>
            </p:cNvSpPr>
            <p:nvPr>
              <p:custDataLst>
                <p:tags r:id="rId13"/>
              </p:custDataLst>
            </p:nvPr>
          </p:nvSpPr>
          <p:spPr bwMode="auto">
            <a:xfrm>
              <a:off x="5403120" y="2193908"/>
              <a:ext cx="25761" cy="63725"/>
            </a:xfrm>
            <a:prstGeom prst="rect">
              <a:avLst/>
            </a:prstGeom>
            <a:solidFill>
              <a:schemeClr val="accent1"/>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sp>
          <p:nvSpPr>
            <p:cNvPr id="39" name="Freeform 16"/>
            <p:cNvSpPr/>
            <p:nvPr>
              <p:custDataLst>
                <p:tags r:id="rId14"/>
              </p:custDataLst>
            </p:nvPr>
          </p:nvSpPr>
          <p:spPr bwMode="auto">
            <a:xfrm>
              <a:off x="5300077" y="2052901"/>
              <a:ext cx="92197" cy="63725"/>
            </a:xfrm>
            <a:custGeom>
              <a:avLst/>
              <a:gdLst>
                <a:gd name="T0" fmla="*/ 19 w 68"/>
                <a:gd name="T1" fmla="*/ 47 h 47"/>
                <a:gd name="T2" fmla="*/ 0 w 68"/>
                <a:gd name="T3" fmla="*/ 47 h 47"/>
                <a:gd name="T4" fmla="*/ 0 w 68"/>
                <a:gd name="T5" fmla="*/ 21 h 47"/>
                <a:gd name="T6" fmla="*/ 64 w 68"/>
                <a:gd name="T7" fmla="*/ 0 h 47"/>
                <a:gd name="T8" fmla="*/ 68 w 68"/>
                <a:gd name="T9" fmla="*/ 18 h 47"/>
                <a:gd name="T10" fmla="*/ 19 w 68"/>
                <a:gd name="T11" fmla="*/ 35 h 47"/>
                <a:gd name="T12" fmla="*/ 19 w 6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9" y="47"/>
                  </a:moveTo>
                  <a:lnTo>
                    <a:pt x="0" y="47"/>
                  </a:lnTo>
                  <a:lnTo>
                    <a:pt x="0" y="21"/>
                  </a:lnTo>
                  <a:lnTo>
                    <a:pt x="64" y="0"/>
                  </a:lnTo>
                  <a:lnTo>
                    <a:pt x="68" y="18"/>
                  </a:lnTo>
                  <a:lnTo>
                    <a:pt x="19" y="35"/>
                  </a:lnTo>
                  <a:lnTo>
                    <a:pt x="19" y="47"/>
                  </a:ln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sp>
          <p:nvSpPr>
            <p:cNvPr id="40" name="Freeform 17"/>
            <p:cNvSpPr/>
            <p:nvPr>
              <p:custDataLst>
                <p:tags r:id="rId15"/>
              </p:custDataLst>
            </p:nvPr>
          </p:nvSpPr>
          <p:spPr bwMode="auto">
            <a:xfrm>
              <a:off x="5377359" y="2036631"/>
              <a:ext cx="127448" cy="79995"/>
            </a:xfrm>
            <a:custGeom>
              <a:avLst/>
              <a:gdLst>
                <a:gd name="T0" fmla="*/ 94 w 94"/>
                <a:gd name="T1" fmla="*/ 59 h 59"/>
                <a:gd name="T2" fmla="*/ 75 w 94"/>
                <a:gd name="T3" fmla="*/ 59 h 59"/>
                <a:gd name="T4" fmla="*/ 75 w 94"/>
                <a:gd name="T5" fmla="*/ 38 h 59"/>
                <a:gd name="T6" fmla="*/ 19 w 94"/>
                <a:gd name="T7" fmla="*/ 23 h 59"/>
                <a:gd name="T8" fmla="*/ 19 w 94"/>
                <a:gd name="T9" fmla="*/ 59 h 59"/>
                <a:gd name="T10" fmla="*/ 0 w 94"/>
                <a:gd name="T11" fmla="*/ 59 h 59"/>
                <a:gd name="T12" fmla="*/ 0 w 94"/>
                <a:gd name="T13" fmla="*/ 0 h 59"/>
                <a:gd name="T14" fmla="*/ 94 w 94"/>
                <a:gd name="T15" fmla="*/ 23 h 59"/>
                <a:gd name="T16" fmla="*/ 94 w 94"/>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59">
                  <a:moveTo>
                    <a:pt x="94" y="59"/>
                  </a:moveTo>
                  <a:lnTo>
                    <a:pt x="75" y="59"/>
                  </a:lnTo>
                  <a:lnTo>
                    <a:pt x="75" y="38"/>
                  </a:lnTo>
                  <a:lnTo>
                    <a:pt x="19" y="23"/>
                  </a:lnTo>
                  <a:lnTo>
                    <a:pt x="19" y="59"/>
                  </a:lnTo>
                  <a:lnTo>
                    <a:pt x="0" y="59"/>
                  </a:lnTo>
                  <a:lnTo>
                    <a:pt x="0" y="0"/>
                  </a:lnTo>
                  <a:lnTo>
                    <a:pt x="94" y="23"/>
                  </a:lnTo>
                  <a:lnTo>
                    <a:pt x="94" y="59"/>
                  </a:ln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a:sym typeface="Arial" panose="020B0604020202020204" pitchFamily="34" charset="0"/>
              </a:endParaRPr>
            </a:p>
          </p:txBody>
        </p:sp>
      </p:grpSp>
      <p:sp>
        <p:nvSpPr>
          <p:cNvPr id="13" name="矩形 55"/>
          <p:cNvSpPr/>
          <p:nvPr>
            <p:custDataLst>
              <p:tags r:id="rId16"/>
            </p:custDataLst>
          </p:nvPr>
        </p:nvSpPr>
        <p:spPr>
          <a:xfrm>
            <a:off x="6378486" y="3037710"/>
            <a:ext cx="1800000" cy="26333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ts val="2300"/>
              </a:lnSpc>
              <a:spcBef>
                <a:spcPts val="0"/>
              </a:spcBef>
              <a:spcAft>
                <a:spcPts val="0"/>
              </a:spcAft>
              <a:buSzPct val="100000"/>
            </a:pPr>
            <a:r>
              <a:rPr lang="zh-CN" altLang="en-US" kern="0">
                <a:solidFill>
                  <a:schemeClr val="tx1"/>
                </a:solidFill>
                <a:sym typeface="Arial" panose="020B0604020202020204" pitchFamily="34" charset="0"/>
              </a:rPr>
              <a:t>将配置级所定义的流程进一步分解为连续的流程单元。</a:t>
            </a:r>
            <a:endParaRPr lang="zh-CN" altLang="en-US" kern="0">
              <a:solidFill>
                <a:schemeClr val="tx1"/>
              </a:solidFill>
              <a:sym typeface="Arial" panose="020B0604020202020204" pitchFamily="34" charset="0"/>
            </a:endParaRPr>
          </a:p>
        </p:txBody>
      </p:sp>
      <p:sp>
        <p:nvSpPr>
          <p:cNvPr id="14" name="椭圆 23"/>
          <p:cNvSpPr/>
          <p:nvPr>
            <p:custDataLst>
              <p:tags r:id="rId17"/>
            </p:custDataLst>
          </p:nvPr>
        </p:nvSpPr>
        <p:spPr>
          <a:xfrm>
            <a:off x="9007874" y="1430907"/>
            <a:ext cx="876470" cy="876470"/>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ym typeface="Arial" panose="020B0604020202020204" pitchFamily="34" charset="0"/>
            </a:endParaRPr>
          </a:p>
        </p:txBody>
      </p:sp>
      <p:sp>
        <p:nvSpPr>
          <p:cNvPr id="15" name="矩形 56"/>
          <p:cNvSpPr/>
          <p:nvPr>
            <p:custDataLst>
              <p:tags r:id="rId18"/>
            </p:custDataLst>
          </p:nvPr>
        </p:nvSpPr>
        <p:spPr>
          <a:xfrm>
            <a:off x="8546109" y="3037710"/>
            <a:ext cx="1800000" cy="26333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ts val="2300"/>
              </a:lnSpc>
              <a:spcBef>
                <a:spcPts val="0"/>
              </a:spcBef>
              <a:spcAft>
                <a:spcPts val="0"/>
              </a:spcAft>
              <a:buSzPct val="100000"/>
            </a:pPr>
            <a:r>
              <a:rPr lang="zh-CN" altLang="en-US" kern="0">
                <a:solidFill>
                  <a:schemeClr val="tx1"/>
                </a:solidFill>
                <a:sym typeface="Arial" panose="020B0604020202020204" pitchFamily="34" charset="0"/>
              </a:rPr>
              <a:t>主要是流程要素分解，定义了取得竞争优势和适应企业条件变化的方案。</a:t>
            </a:r>
            <a:endParaRPr lang="zh-CN" altLang="en-US" kern="0">
              <a:solidFill>
                <a:schemeClr val="tx1"/>
              </a:solidFill>
              <a:sym typeface="Arial" panose="020B0604020202020204" pitchFamily="34" charset="0"/>
            </a:endParaRPr>
          </a:p>
        </p:txBody>
      </p:sp>
      <p:sp>
        <p:nvSpPr>
          <p:cNvPr id="21" name="KSO_Shape"/>
          <p:cNvSpPr/>
          <p:nvPr>
            <p:custDataLst>
              <p:tags r:id="rId19"/>
            </p:custDataLst>
          </p:nvPr>
        </p:nvSpPr>
        <p:spPr bwMode="auto">
          <a:xfrm>
            <a:off x="2639399" y="1703020"/>
            <a:ext cx="286647" cy="368283"/>
          </a:xfrm>
          <a:custGeom>
            <a:avLst/>
            <a:gdLst>
              <a:gd name="T0" fmla="*/ 2147483646 w 3059"/>
              <a:gd name="T1" fmla="*/ 2147483646 h 3924"/>
              <a:gd name="T2" fmla="*/ 2147483646 w 3059"/>
              <a:gd name="T3" fmla="*/ 2147483646 h 3924"/>
              <a:gd name="T4" fmla="*/ 2147483646 w 3059"/>
              <a:gd name="T5" fmla="*/ 0 h 3924"/>
              <a:gd name="T6" fmla="*/ 0 w 3059"/>
              <a:gd name="T7" fmla="*/ 0 h 3924"/>
              <a:gd name="T8" fmla="*/ 0 w 3059"/>
              <a:gd name="T9" fmla="*/ 2147483646 h 3924"/>
              <a:gd name="T10" fmla="*/ 2147483646 w 3059"/>
              <a:gd name="T11" fmla="*/ 2147483646 h 3924"/>
              <a:gd name="T12" fmla="*/ 2147483646 w 3059"/>
              <a:gd name="T13" fmla="*/ 2147483646 h 3924"/>
              <a:gd name="T14" fmla="*/ 2147483646 w 3059"/>
              <a:gd name="T15" fmla="*/ 2147483646 h 3924"/>
              <a:gd name="T16" fmla="*/ 2147483646 w 3059"/>
              <a:gd name="T17" fmla="*/ 2147483646 h 3924"/>
              <a:gd name="T18" fmla="*/ 2147483646 w 3059"/>
              <a:gd name="T19" fmla="*/ 2147483646 h 3924"/>
              <a:gd name="T20" fmla="*/ 2147483646 w 3059"/>
              <a:gd name="T21" fmla="*/ 2147483646 h 3924"/>
              <a:gd name="T22" fmla="*/ 2147483646 w 3059"/>
              <a:gd name="T23" fmla="*/ 2147483646 h 3924"/>
              <a:gd name="T24" fmla="*/ 2147483646 w 3059"/>
              <a:gd name="T25" fmla="*/ 2147483646 h 3924"/>
              <a:gd name="T26" fmla="*/ 2147483646 w 3059"/>
              <a:gd name="T27" fmla="*/ 2147483646 h 3924"/>
              <a:gd name="T28" fmla="*/ 2147483646 w 3059"/>
              <a:gd name="T29" fmla="*/ 2147483646 h 3924"/>
              <a:gd name="T30" fmla="*/ 2147483646 w 3059"/>
              <a:gd name="T31" fmla="*/ 2147483646 h 3924"/>
              <a:gd name="T32" fmla="*/ 2147483646 w 3059"/>
              <a:gd name="T33" fmla="*/ 2147483646 h 3924"/>
              <a:gd name="T34" fmla="*/ 2147483646 w 3059"/>
              <a:gd name="T35" fmla="*/ 2147483646 h 3924"/>
              <a:gd name="T36" fmla="*/ 2147483646 w 3059"/>
              <a:gd name="T37" fmla="*/ 2147483646 h 3924"/>
              <a:gd name="T38" fmla="*/ 2147483646 w 3059"/>
              <a:gd name="T39" fmla="*/ 2147483646 h 3924"/>
              <a:gd name="T40" fmla="*/ 2147483646 w 3059"/>
              <a:gd name="T41" fmla="*/ 2147483646 h 3924"/>
              <a:gd name="T42" fmla="*/ 2147483646 w 3059"/>
              <a:gd name="T43" fmla="*/ 2147483646 h 3924"/>
              <a:gd name="T44" fmla="*/ 2147483646 w 3059"/>
              <a:gd name="T45" fmla="*/ 2147483646 h 3924"/>
              <a:gd name="T46" fmla="*/ 2147483646 w 3059"/>
              <a:gd name="T47" fmla="*/ 2147483646 h 39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059" h="3924">
                <a:moveTo>
                  <a:pt x="3009" y="866"/>
                </a:moveTo>
                <a:lnTo>
                  <a:pt x="2284" y="57"/>
                </a:lnTo>
                <a:lnTo>
                  <a:pt x="2284" y="0"/>
                </a:lnTo>
                <a:lnTo>
                  <a:pt x="0" y="0"/>
                </a:lnTo>
                <a:lnTo>
                  <a:pt x="0" y="3924"/>
                </a:lnTo>
                <a:lnTo>
                  <a:pt x="3059" y="3924"/>
                </a:lnTo>
                <a:lnTo>
                  <a:pt x="3059" y="866"/>
                </a:lnTo>
                <a:lnTo>
                  <a:pt x="3009" y="866"/>
                </a:lnTo>
                <a:close/>
                <a:moveTo>
                  <a:pt x="2889" y="866"/>
                </a:moveTo>
                <a:lnTo>
                  <a:pt x="2284" y="866"/>
                </a:lnTo>
                <a:lnTo>
                  <a:pt x="2284" y="208"/>
                </a:lnTo>
                <a:lnTo>
                  <a:pt x="2889" y="866"/>
                </a:lnTo>
                <a:close/>
                <a:moveTo>
                  <a:pt x="2940" y="3804"/>
                </a:moveTo>
                <a:lnTo>
                  <a:pt x="2940" y="3804"/>
                </a:lnTo>
                <a:lnTo>
                  <a:pt x="121" y="3804"/>
                </a:lnTo>
                <a:lnTo>
                  <a:pt x="121" y="120"/>
                </a:lnTo>
                <a:lnTo>
                  <a:pt x="2188" y="120"/>
                </a:lnTo>
                <a:lnTo>
                  <a:pt x="2188" y="971"/>
                </a:lnTo>
                <a:lnTo>
                  <a:pt x="2940" y="971"/>
                </a:lnTo>
                <a:lnTo>
                  <a:pt x="2940" y="3804"/>
                </a:lnTo>
                <a:close/>
              </a:path>
            </a:pathLst>
          </a:custGeom>
          <a:solidFill>
            <a:schemeClr val="accent1"/>
          </a:solidFill>
          <a:ln w="12700">
            <a:solidFill>
              <a:schemeClr val="accent1"/>
            </a:solidFill>
            <a:round/>
          </a:ln>
        </p:spPr>
        <p:txBody>
          <a:bodyPr anchor="ctr">
            <a:normAutofit/>
            <a:scene3d>
              <a:camera prst="orthographicFront"/>
              <a:lightRig rig="threePt" dir="t"/>
            </a:scene3d>
            <a:sp3d>
              <a:contourClr>
                <a:srgbClr val="FFFFFF"/>
              </a:contourClr>
            </a:sp3d>
          </a:bodyPr>
          <a:lstStyle/>
          <a:p>
            <a:pPr algn="ctr"/>
            <a:endParaRPr lang="zh-CN" altLang="en-US" dirty="0">
              <a:sym typeface="Arial" panose="020B0604020202020204" pitchFamily="34" charset="0"/>
            </a:endParaRPr>
          </a:p>
        </p:txBody>
      </p:sp>
      <p:sp>
        <p:nvSpPr>
          <p:cNvPr id="27" name="KSO_Shape"/>
          <p:cNvSpPr/>
          <p:nvPr>
            <p:custDataLst>
              <p:tags r:id="rId20"/>
            </p:custDataLst>
          </p:nvPr>
        </p:nvSpPr>
        <p:spPr>
          <a:xfrm>
            <a:off x="9179180" y="1707390"/>
            <a:ext cx="533858" cy="363912"/>
          </a:xfrm>
          <a:custGeom>
            <a:avLst/>
            <a:gdLst/>
            <a:ahLst/>
            <a:cxnLst/>
            <a:rect l="l" t="t" r="r" b="b"/>
            <a:pathLst>
              <a:path w="1690322" h="1152128">
                <a:moveTo>
                  <a:pt x="826556" y="1149986"/>
                </a:moveTo>
                <a:lnTo>
                  <a:pt x="889752" y="1149986"/>
                </a:lnTo>
                <a:cubicBezTo>
                  <a:pt x="889500" y="1150690"/>
                  <a:pt x="889449" y="1151409"/>
                  <a:pt x="889399" y="1152128"/>
                </a:cubicBezTo>
                <a:lnTo>
                  <a:pt x="826226" y="1152128"/>
                </a:lnTo>
                <a:close/>
                <a:moveTo>
                  <a:pt x="1243612" y="747450"/>
                </a:moveTo>
                <a:cubicBezTo>
                  <a:pt x="1477312" y="740021"/>
                  <a:pt x="1674794" y="919019"/>
                  <a:pt x="1690322" y="1152128"/>
                </a:cubicBezTo>
                <a:lnTo>
                  <a:pt x="1626622" y="1152128"/>
                </a:lnTo>
                <a:cubicBezTo>
                  <a:pt x="1611628" y="955005"/>
                  <a:pt x="1443876" y="804288"/>
                  <a:pt x="1245620" y="810590"/>
                </a:cubicBezTo>
                <a:cubicBezTo>
                  <a:pt x="1189595" y="812371"/>
                  <a:pt x="1136798" y="826511"/>
                  <a:pt x="1090488" y="851592"/>
                </a:cubicBezTo>
                <a:cubicBezTo>
                  <a:pt x="1079087" y="833319"/>
                  <a:pt x="1065672" y="816545"/>
                  <a:pt x="1049512" y="802255"/>
                </a:cubicBezTo>
                <a:cubicBezTo>
                  <a:pt x="1106685" y="768739"/>
                  <a:pt x="1172955" y="749696"/>
                  <a:pt x="1243612" y="747450"/>
                </a:cubicBezTo>
                <a:close/>
                <a:moveTo>
                  <a:pt x="562417" y="606836"/>
                </a:moveTo>
                <a:cubicBezTo>
                  <a:pt x="877321" y="596825"/>
                  <a:pt x="1143423" y="838020"/>
                  <a:pt x="1164346" y="1152128"/>
                </a:cubicBezTo>
                <a:lnTo>
                  <a:pt x="1078512" y="1152128"/>
                </a:lnTo>
                <a:cubicBezTo>
                  <a:pt x="1058307" y="886510"/>
                  <a:pt x="832267" y="683424"/>
                  <a:pt x="565122" y="691915"/>
                </a:cubicBezTo>
                <a:cubicBezTo>
                  <a:pt x="308709" y="700066"/>
                  <a:pt x="102467" y="900340"/>
                  <a:pt x="85124" y="1152128"/>
                </a:cubicBezTo>
                <a:lnTo>
                  <a:pt x="0" y="1152128"/>
                </a:lnTo>
                <a:cubicBezTo>
                  <a:pt x="17286" y="854342"/>
                  <a:pt x="260044" y="616447"/>
                  <a:pt x="562417" y="606836"/>
                </a:cubicBezTo>
                <a:close/>
                <a:moveTo>
                  <a:pt x="1257403" y="357877"/>
                </a:moveTo>
                <a:cubicBezTo>
                  <a:pt x="1175548" y="357877"/>
                  <a:pt x="1109192" y="424234"/>
                  <a:pt x="1109192" y="506089"/>
                </a:cubicBezTo>
                <a:cubicBezTo>
                  <a:pt x="1109192" y="587944"/>
                  <a:pt x="1175548" y="654300"/>
                  <a:pt x="1257403" y="654300"/>
                </a:cubicBezTo>
                <a:cubicBezTo>
                  <a:pt x="1339258" y="654300"/>
                  <a:pt x="1405614" y="587944"/>
                  <a:pt x="1405614" y="506089"/>
                </a:cubicBezTo>
                <a:cubicBezTo>
                  <a:pt x="1405614" y="424234"/>
                  <a:pt x="1339258" y="357877"/>
                  <a:pt x="1257403" y="357877"/>
                </a:cubicBezTo>
                <a:close/>
                <a:moveTo>
                  <a:pt x="1257403" y="297099"/>
                </a:moveTo>
                <a:cubicBezTo>
                  <a:pt x="1372825" y="297099"/>
                  <a:pt x="1466393" y="390667"/>
                  <a:pt x="1466393" y="506089"/>
                </a:cubicBezTo>
                <a:cubicBezTo>
                  <a:pt x="1466393" y="621511"/>
                  <a:pt x="1372825" y="715079"/>
                  <a:pt x="1257403" y="715079"/>
                </a:cubicBezTo>
                <a:cubicBezTo>
                  <a:pt x="1141981" y="715079"/>
                  <a:pt x="1048414" y="621511"/>
                  <a:pt x="1048414" y="506089"/>
                </a:cubicBezTo>
                <a:cubicBezTo>
                  <a:pt x="1048414" y="390667"/>
                  <a:pt x="1141981" y="297099"/>
                  <a:pt x="1257403" y="297099"/>
                </a:cubicBezTo>
                <a:close/>
                <a:moveTo>
                  <a:pt x="580999" y="81897"/>
                </a:moveTo>
                <a:cubicBezTo>
                  <a:pt x="470702" y="81897"/>
                  <a:pt x="381289" y="171311"/>
                  <a:pt x="381289" y="281608"/>
                </a:cubicBezTo>
                <a:cubicBezTo>
                  <a:pt x="381289" y="391906"/>
                  <a:pt x="470702" y="481318"/>
                  <a:pt x="580999" y="481318"/>
                </a:cubicBezTo>
                <a:cubicBezTo>
                  <a:pt x="691297" y="481318"/>
                  <a:pt x="780710" y="391906"/>
                  <a:pt x="780710" y="281608"/>
                </a:cubicBezTo>
                <a:cubicBezTo>
                  <a:pt x="780710" y="171311"/>
                  <a:pt x="691297" y="81897"/>
                  <a:pt x="580999" y="81897"/>
                </a:cubicBezTo>
                <a:close/>
                <a:moveTo>
                  <a:pt x="580999" y="0"/>
                </a:moveTo>
                <a:cubicBezTo>
                  <a:pt x="736527" y="0"/>
                  <a:pt x="862607" y="126080"/>
                  <a:pt x="862607" y="281608"/>
                </a:cubicBezTo>
                <a:cubicBezTo>
                  <a:pt x="862607" y="437136"/>
                  <a:pt x="736527" y="563216"/>
                  <a:pt x="580999" y="563216"/>
                </a:cubicBezTo>
                <a:cubicBezTo>
                  <a:pt x="425471" y="563216"/>
                  <a:pt x="299392" y="437136"/>
                  <a:pt x="299392" y="281608"/>
                </a:cubicBezTo>
                <a:cubicBezTo>
                  <a:pt x="299392" y="126080"/>
                  <a:pt x="425471" y="0"/>
                  <a:pt x="580999" y="0"/>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endParaRPr lang="zh-CN" altLang="en-US">
              <a:solidFill>
                <a:srgbClr val="FFFFFF"/>
              </a:solidFill>
              <a:sym typeface="Arial" panose="020B0604020202020204" pitchFamily="34" charset="0"/>
            </a:endParaRPr>
          </a:p>
        </p:txBody>
      </p:sp>
      <p:sp>
        <p:nvSpPr>
          <p:cNvPr id="33" name="矩形 26"/>
          <p:cNvSpPr/>
          <p:nvPr>
            <p:custDataLst>
              <p:tags r:id="rId21"/>
            </p:custDataLst>
          </p:nvPr>
        </p:nvSpPr>
        <p:spPr>
          <a:xfrm>
            <a:off x="1882722" y="2417200"/>
            <a:ext cx="1800000" cy="510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ct val="100000"/>
              </a:lnSpc>
              <a:spcBef>
                <a:spcPts val="0"/>
              </a:spcBef>
              <a:spcAft>
                <a:spcPts val="0"/>
              </a:spcAft>
              <a:buSzPct val="100000"/>
            </a:pPr>
            <a:r>
              <a:rPr lang="zh-CN" altLang="en-US" sz="1600" b="1">
                <a:solidFill>
                  <a:schemeClr val="accent1"/>
                </a:solidFill>
                <a:latin typeface="+mj-lt"/>
                <a:ea typeface="+mj-ea"/>
                <a:cs typeface="+mj-cs"/>
              </a:rPr>
              <a:t>顶级</a:t>
            </a:r>
            <a:endParaRPr lang="zh-CN" altLang="en-US" sz="1600" b="1">
              <a:solidFill>
                <a:schemeClr val="accent1"/>
              </a:solidFill>
              <a:latin typeface="+mj-lt"/>
              <a:ea typeface="+mj-ea"/>
              <a:cs typeface="+mj-cs"/>
            </a:endParaRPr>
          </a:p>
        </p:txBody>
      </p:sp>
      <p:sp>
        <p:nvSpPr>
          <p:cNvPr id="43" name="矩形 28"/>
          <p:cNvSpPr/>
          <p:nvPr>
            <p:custDataLst>
              <p:tags r:id="rId22"/>
            </p:custDataLst>
          </p:nvPr>
        </p:nvSpPr>
        <p:spPr>
          <a:xfrm>
            <a:off x="6378487" y="2417200"/>
            <a:ext cx="1799999" cy="510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ct val="100000"/>
              </a:lnSpc>
              <a:spcBef>
                <a:spcPts val="0"/>
              </a:spcBef>
              <a:spcAft>
                <a:spcPts val="0"/>
              </a:spcAft>
              <a:buSzPct val="100000"/>
            </a:pPr>
            <a:r>
              <a:rPr lang="zh-CN" altLang="en-US" sz="1600" b="1">
                <a:solidFill>
                  <a:schemeClr val="accent1"/>
                </a:solidFill>
                <a:latin typeface="+mj-lt"/>
                <a:ea typeface="+mj-ea"/>
                <a:cs typeface="+mj-cs"/>
              </a:rPr>
              <a:t>流程要素级</a:t>
            </a:r>
            <a:endParaRPr lang="zh-CN" altLang="en-US" sz="1600" b="1">
              <a:solidFill>
                <a:schemeClr val="accent1"/>
              </a:solidFill>
              <a:latin typeface="+mj-lt"/>
              <a:ea typeface="+mj-ea"/>
              <a:cs typeface="+mj-cs"/>
            </a:endParaRPr>
          </a:p>
        </p:txBody>
      </p:sp>
      <p:sp>
        <p:nvSpPr>
          <p:cNvPr id="46" name="矩形 30"/>
          <p:cNvSpPr/>
          <p:nvPr>
            <p:custDataLst>
              <p:tags r:id="rId23"/>
            </p:custDataLst>
          </p:nvPr>
        </p:nvSpPr>
        <p:spPr>
          <a:xfrm>
            <a:off x="4132426" y="2404508"/>
            <a:ext cx="1800000" cy="510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ct val="100000"/>
              </a:lnSpc>
              <a:spcBef>
                <a:spcPts val="0"/>
              </a:spcBef>
              <a:spcAft>
                <a:spcPts val="0"/>
              </a:spcAft>
              <a:buSzPct val="100000"/>
            </a:pPr>
            <a:r>
              <a:rPr lang="zh-CN" altLang="en-US" sz="1600" b="1">
                <a:solidFill>
                  <a:schemeClr val="accent1"/>
                </a:solidFill>
                <a:latin typeface="+mj-lt"/>
                <a:ea typeface="+mj-ea"/>
                <a:cs typeface="+mj-cs"/>
              </a:rPr>
              <a:t>配置级</a:t>
            </a:r>
            <a:endParaRPr lang="zh-CN" altLang="en-US" sz="1600" b="1">
              <a:solidFill>
                <a:schemeClr val="accent1"/>
              </a:solidFill>
              <a:latin typeface="+mj-lt"/>
              <a:ea typeface="+mj-ea"/>
              <a:cs typeface="+mj-cs"/>
            </a:endParaRPr>
          </a:p>
        </p:txBody>
      </p:sp>
      <p:sp>
        <p:nvSpPr>
          <p:cNvPr id="47" name="矩形 32"/>
          <p:cNvSpPr/>
          <p:nvPr>
            <p:custDataLst>
              <p:tags r:id="rId24"/>
            </p:custDataLst>
          </p:nvPr>
        </p:nvSpPr>
        <p:spPr>
          <a:xfrm>
            <a:off x="8546110" y="2417200"/>
            <a:ext cx="1799999" cy="510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ct val="100000"/>
              </a:lnSpc>
              <a:spcBef>
                <a:spcPts val="0"/>
              </a:spcBef>
              <a:spcAft>
                <a:spcPts val="0"/>
              </a:spcAft>
              <a:buSzPct val="100000"/>
            </a:pPr>
            <a:r>
              <a:rPr lang="zh-CN" altLang="en-US" sz="1600" b="1">
                <a:solidFill>
                  <a:schemeClr val="accent1"/>
                </a:solidFill>
                <a:latin typeface="+mj-lt"/>
                <a:ea typeface="+mj-ea"/>
                <a:cs typeface="+mj-cs"/>
              </a:rPr>
              <a:t>实施级</a:t>
            </a:r>
            <a:endParaRPr lang="zh-CN" altLang="en-US" sz="1600" b="1">
              <a:solidFill>
                <a:schemeClr val="accent1"/>
              </a:solidFill>
              <a:latin typeface="+mj-lt"/>
              <a:ea typeface="+mj-ea"/>
              <a:cs typeface="+mj-cs"/>
            </a:endParaRPr>
          </a:p>
        </p:txBody>
      </p:sp>
      <p:sp>
        <p:nvSpPr>
          <p:cNvPr id="16" name="文本框 15"/>
          <p:cNvSpPr txBox="1"/>
          <p:nvPr/>
        </p:nvSpPr>
        <p:spPr>
          <a:xfrm>
            <a:off x="1591945" y="4759325"/>
            <a:ext cx="9037955" cy="1579245"/>
          </a:xfrm>
          <a:prstGeom prst="rect">
            <a:avLst/>
          </a:prstGeom>
          <a:noFill/>
        </p:spPr>
        <p:txBody>
          <a:bodyPr wrap="square" rtlCol="0" anchor="t">
            <a:noAutofit/>
          </a:bodyPr>
          <a:p>
            <a:r>
              <a:rPr lang="zh-CN" altLang="en-US" sz="2000"/>
              <a:t>SCOR模型覆盖了从订单到付款发票等的所有客户的交互环节，以及供应商的供应商到客户的客户的所有物流活动。</a:t>
            </a:r>
            <a:endParaRPr lang="zh-CN" altLang="en-US" sz="2000"/>
          </a:p>
          <a:p>
            <a:r>
              <a:rPr lang="zh-CN" altLang="en-US" sz="2000"/>
              <a:t>SCOR模型集成了业务流程重组、绩效基准和最优业务分析的内涵，提供了涵盖整个供应链的绩效评价指标：物流绩效、柔性与响应性、物流成本、资产管理。</a:t>
            </a:r>
            <a:endParaRPr lang="zh-CN" altLang="en-US" sz="2000"/>
          </a:p>
        </p:txBody>
      </p:sp>
    </p:spTree>
    <p:custDataLst>
      <p:tags r:id="rId25"/>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44780" y="1757045"/>
            <a:ext cx="5745480" cy="400875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燕尾形 1"/>
          <p:cNvSpPr/>
          <p:nvPr/>
        </p:nvSpPr>
        <p:spPr>
          <a:xfrm flipH="1">
            <a:off x="457835" y="-1270"/>
            <a:ext cx="36709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平衡记分卡法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4" name="文本框 3"/>
          <p:cNvSpPr txBox="1"/>
          <p:nvPr/>
        </p:nvSpPr>
        <p:spPr>
          <a:xfrm>
            <a:off x="325755" y="1815465"/>
            <a:ext cx="5564505" cy="3806825"/>
          </a:xfrm>
          <a:prstGeom prst="rect">
            <a:avLst/>
          </a:prstGeom>
          <a:noFill/>
        </p:spPr>
        <p:txBody>
          <a:bodyPr wrap="square" rtlCol="0" anchor="t">
            <a:noAutofit/>
          </a:bodyPr>
          <a:p>
            <a:pPr indent="0" fontAlgn="auto">
              <a:lnSpc>
                <a:spcPct val="150000"/>
              </a:lnSpc>
            </a:pPr>
            <a:r>
              <a:rPr lang="en-US" altLang="zh-CN">
                <a:solidFill>
                  <a:schemeClr val="tx1"/>
                </a:solidFill>
              </a:rPr>
              <a:t>        </a:t>
            </a:r>
            <a:r>
              <a:rPr lang="zh-CN" altLang="en-US">
                <a:solidFill>
                  <a:schemeClr val="tx1"/>
                </a:solidFill>
              </a:rPr>
              <a:t>Robert S•Kaplan等人提出了“平衡记分卡”（Balanced Scorecard简称BSC）评价体系。BSC不仅是一种评价体系而且是一种管理思想的体现，其</a:t>
            </a:r>
            <a:r>
              <a:rPr lang="zh-CN" altLang="en-US" b="1">
                <a:solidFill>
                  <a:schemeClr val="tx1"/>
                </a:solidFill>
              </a:rPr>
              <a:t>最大的特点</a:t>
            </a:r>
            <a:r>
              <a:rPr lang="zh-CN" altLang="en-US">
                <a:solidFill>
                  <a:schemeClr val="tx1"/>
                </a:solidFill>
              </a:rPr>
              <a:t>是集评价、管理、沟通于一体，即通过将短期目标和长期目标、财务指标和非财务指标、滞后型指标和超前型指标、内部绩效和外部绩效结合起来，使管理者的注意力从短期的目标实现转移到兼顾战略目标实现。该体系分别从</a:t>
            </a:r>
            <a:r>
              <a:rPr lang="zh-CN" altLang="en-US" b="1">
                <a:solidFill>
                  <a:schemeClr val="tx1"/>
                </a:solidFill>
              </a:rPr>
              <a:t>财务角度、顾客角度、内部过程角度、学习和创新角度建立评价体系</a:t>
            </a:r>
            <a:r>
              <a:rPr lang="zh-CN" altLang="en-US">
                <a:solidFill>
                  <a:schemeClr val="tx1"/>
                </a:solidFill>
              </a:rPr>
              <a:t>。</a:t>
            </a:r>
            <a:endParaRPr lang="zh-CN" altLang="en-US">
              <a:solidFill>
                <a:schemeClr val="tx1"/>
              </a:solidFill>
            </a:endParaRPr>
          </a:p>
        </p:txBody>
      </p:sp>
      <p:sp>
        <p:nvSpPr>
          <p:cNvPr id="9" name="Freeform 63"/>
          <p:cNvSpPr>
            <a:spLocks noChangeAspect="1"/>
          </p:cNvSpPr>
          <p:nvPr>
            <p:custDataLst>
              <p:tags r:id="rId1"/>
            </p:custDataLst>
          </p:nvPr>
        </p:nvSpPr>
        <p:spPr bwMode="auto">
          <a:xfrm>
            <a:off x="6779186" y="1920447"/>
            <a:ext cx="425700" cy="413112"/>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accent1"/>
          </a:solidFill>
          <a:ln>
            <a:noFill/>
          </a:ln>
        </p:spPr>
        <p:txBody>
          <a:bodyPr vert="horz" wrap="square" lIns="91440" tIns="45720" rIns="91440" bIns="45720" numCol="1" anchor="t" anchorCtr="0" compatLnSpc="1">
            <a:normAutofit/>
          </a:body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0" name="任意多边形 58"/>
          <p:cNvSpPr/>
          <p:nvPr>
            <p:custDataLst>
              <p:tags r:id="rId2"/>
            </p:custDataLst>
          </p:nvPr>
        </p:nvSpPr>
        <p:spPr>
          <a:xfrm rot="5400000">
            <a:off x="6598931" y="1669374"/>
            <a:ext cx="837603" cy="915261"/>
          </a:xfrm>
          <a:custGeom>
            <a:avLst/>
            <a:gdLst>
              <a:gd name="connsiteX0" fmla="*/ 0 w 1149799"/>
              <a:gd name="connsiteY0" fmla="*/ 681503 h 1256402"/>
              <a:gd name="connsiteX1" fmla="*/ 459037 w 1149799"/>
              <a:gd name="connsiteY1" fmla="*/ 118283 h 1256402"/>
              <a:gd name="connsiteX2" fmla="*/ 510975 w 1149799"/>
              <a:gd name="connsiteY2" fmla="*/ 113048 h 1256402"/>
              <a:gd name="connsiteX3" fmla="*/ 593014 w 1149799"/>
              <a:gd name="connsiteY3" fmla="*/ 0 h 1256402"/>
              <a:gd name="connsiteX4" fmla="*/ 677913 w 1149799"/>
              <a:gd name="connsiteY4" fmla="*/ 116988 h 1256402"/>
              <a:gd name="connsiteX5" fmla="*/ 690762 w 1149799"/>
              <a:gd name="connsiteY5" fmla="*/ 118283 h 1256402"/>
              <a:gd name="connsiteX6" fmla="*/ 1149799 w 1149799"/>
              <a:gd name="connsiteY6" fmla="*/ 681503 h 1256402"/>
              <a:gd name="connsiteX7" fmla="*/ 574900 w 1149799"/>
              <a:gd name="connsiteY7" fmla="*/ 1256402 h 1256402"/>
              <a:gd name="connsiteX8" fmla="*/ 0 w 1149799"/>
              <a:gd name="connsiteY8" fmla="*/ 681503 h 125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99" h="1256402">
                <a:moveTo>
                  <a:pt x="0" y="681503"/>
                </a:moveTo>
                <a:cubicBezTo>
                  <a:pt x="0" y="403683"/>
                  <a:pt x="197065" y="171891"/>
                  <a:pt x="459037" y="118283"/>
                </a:cubicBezTo>
                <a:lnTo>
                  <a:pt x="510975" y="113048"/>
                </a:lnTo>
                <a:lnTo>
                  <a:pt x="593014" y="0"/>
                </a:lnTo>
                <a:lnTo>
                  <a:pt x="677913" y="116988"/>
                </a:lnTo>
                <a:lnTo>
                  <a:pt x="690762" y="118283"/>
                </a:lnTo>
                <a:cubicBezTo>
                  <a:pt x="952734" y="171891"/>
                  <a:pt x="1149799" y="403683"/>
                  <a:pt x="1149799" y="681503"/>
                </a:cubicBezTo>
                <a:cubicBezTo>
                  <a:pt x="1149799" y="999011"/>
                  <a:pt x="892408" y="1256402"/>
                  <a:pt x="574900" y="1256402"/>
                </a:cubicBezTo>
                <a:cubicBezTo>
                  <a:pt x="257391" y="1256402"/>
                  <a:pt x="0" y="999011"/>
                  <a:pt x="0" y="681503"/>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latin typeface="Arial" panose="020B0604020202020204" pitchFamily="34" charset="0"/>
              <a:ea typeface="微软雅黑" panose="020B0503020204020204" charset="-122"/>
              <a:sym typeface="Arial" panose="020B0604020202020204" pitchFamily="34" charset="0"/>
            </a:endParaRPr>
          </a:p>
        </p:txBody>
      </p:sp>
      <p:sp>
        <p:nvSpPr>
          <p:cNvPr id="44" name="任意多边形 43"/>
          <p:cNvSpPr/>
          <p:nvPr>
            <p:custDataLst>
              <p:tags r:id="rId3"/>
            </p:custDataLst>
          </p:nvPr>
        </p:nvSpPr>
        <p:spPr>
          <a:xfrm>
            <a:off x="6765746" y="2978876"/>
            <a:ext cx="465174" cy="403117"/>
          </a:xfrm>
          <a:custGeom>
            <a:avLst/>
            <a:gdLst>
              <a:gd name="connsiteX0" fmla="*/ 114784 w 469470"/>
              <a:gd name="connsiteY0" fmla="*/ 209253 h 406840"/>
              <a:gd name="connsiteX1" fmla="*/ 104362 w 469470"/>
              <a:gd name="connsiteY1" fmla="*/ 209340 h 406840"/>
              <a:gd name="connsiteX2" fmla="*/ 100393 w 469470"/>
              <a:gd name="connsiteY2" fmla="*/ 215706 h 406840"/>
              <a:gd name="connsiteX3" fmla="*/ 121031 w 469470"/>
              <a:gd name="connsiteY3" fmla="*/ 319531 h 406840"/>
              <a:gd name="connsiteX4" fmla="*/ 143785 w 469470"/>
              <a:gd name="connsiteY4" fmla="*/ 351609 h 406840"/>
              <a:gd name="connsiteX5" fmla="*/ 169979 w 469470"/>
              <a:gd name="connsiteY5" fmla="*/ 351609 h 406840"/>
              <a:gd name="connsiteX6" fmla="*/ 174477 w 469470"/>
              <a:gd name="connsiteY6" fmla="*/ 341080 h 406840"/>
              <a:gd name="connsiteX7" fmla="*/ 151987 w 469470"/>
              <a:gd name="connsiteY7" fmla="*/ 224766 h 406840"/>
              <a:gd name="connsiteX8" fmla="*/ 142727 w 469470"/>
              <a:gd name="connsiteY8" fmla="*/ 209340 h 406840"/>
              <a:gd name="connsiteX9" fmla="*/ 125363 w 469470"/>
              <a:gd name="connsiteY9" fmla="*/ 209294 h 406840"/>
              <a:gd name="connsiteX10" fmla="*/ 114784 w 469470"/>
              <a:gd name="connsiteY10" fmla="*/ 209253 h 406840"/>
              <a:gd name="connsiteX11" fmla="*/ 101445 w 469470"/>
              <a:gd name="connsiteY11" fmla="*/ 158276 h 406840"/>
              <a:gd name="connsiteX12" fmla="*/ 101445 w 469470"/>
              <a:gd name="connsiteY12" fmla="*/ 158276 h 406840"/>
              <a:gd name="connsiteX13" fmla="*/ 101446 w 469470"/>
              <a:gd name="connsiteY13" fmla="*/ 158276 h 406840"/>
              <a:gd name="connsiteX14" fmla="*/ 12117 w 469470"/>
              <a:gd name="connsiteY14" fmla="*/ 137326 h 406840"/>
              <a:gd name="connsiteX15" fmla="*/ 73239 w 469470"/>
              <a:gd name="connsiteY15" fmla="*/ 137326 h 406840"/>
              <a:gd name="connsiteX16" fmla="*/ 73076 w 469470"/>
              <a:gd name="connsiteY16" fmla="*/ 143505 h 406840"/>
              <a:gd name="connsiteX17" fmla="*/ 93133 w 469470"/>
              <a:gd name="connsiteY17" fmla="*/ 175601 h 406840"/>
              <a:gd name="connsiteX18" fmla="*/ 148184 w 469470"/>
              <a:gd name="connsiteY18" fmla="*/ 160851 h 406840"/>
              <a:gd name="connsiteX19" fmla="*/ 161766 w 469470"/>
              <a:gd name="connsiteY19" fmla="*/ 137326 h 406840"/>
              <a:gd name="connsiteX20" fmla="*/ 248201 w 469470"/>
              <a:gd name="connsiteY20" fmla="*/ 137326 h 406840"/>
              <a:gd name="connsiteX21" fmla="*/ 246813 w 469470"/>
              <a:gd name="connsiteY21" fmla="*/ 140207 h 406840"/>
              <a:gd name="connsiteX22" fmla="*/ 236672 w 469470"/>
              <a:gd name="connsiteY22" fmla="*/ 190436 h 406840"/>
              <a:gd name="connsiteX23" fmla="*/ 237338 w 469470"/>
              <a:gd name="connsiteY23" fmla="*/ 203630 h 406840"/>
              <a:gd name="connsiteX24" fmla="*/ 238115 w 469470"/>
              <a:gd name="connsiteY24" fmla="*/ 208721 h 406840"/>
              <a:gd name="connsiteX25" fmla="*/ 236353 w 469470"/>
              <a:gd name="connsiteY25" fmla="*/ 208643 h 406840"/>
              <a:gd name="connsiteX26" fmla="*/ 217093 w 469470"/>
              <a:gd name="connsiteY26" fmla="*/ 208322 h 406840"/>
              <a:gd name="connsiteX27" fmla="*/ 208304 w 469470"/>
              <a:gd name="connsiteY27" fmla="*/ 208337 h 406840"/>
              <a:gd name="connsiteX28" fmla="*/ 198900 w 469470"/>
              <a:gd name="connsiteY28" fmla="*/ 208523 h 406840"/>
              <a:gd name="connsiteX29" fmla="*/ 188125 w 469470"/>
              <a:gd name="connsiteY29" fmla="*/ 220930 h 406840"/>
              <a:gd name="connsiteX30" fmla="*/ 203471 w 469470"/>
              <a:gd name="connsiteY30" fmla="*/ 344018 h 406840"/>
              <a:gd name="connsiteX31" fmla="*/ 209347 w 469470"/>
              <a:gd name="connsiteY31" fmla="*/ 352507 h 406840"/>
              <a:gd name="connsiteX32" fmla="*/ 230896 w 469470"/>
              <a:gd name="connsiteY32" fmla="*/ 352180 h 406840"/>
              <a:gd name="connsiteX33" fmla="*/ 236120 w 469470"/>
              <a:gd name="connsiteY33" fmla="*/ 343038 h 406840"/>
              <a:gd name="connsiteX34" fmla="*/ 247238 w 469470"/>
              <a:gd name="connsiteY34" fmla="*/ 250936 h 406840"/>
              <a:gd name="connsiteX35" fmla="*/ 248143 w 469470"/>
              <a:gd name="connsiteY35" fmla="*/ 243426 h 406840"/>
              <a:gd name="connsiteX36" fmla="*/ 252247 w 469470"/>
              <a:gd name="connsiteY36" fmla="*/ 251945 h 406840"/>
              <a:gd name="connsiteX37" fmla="*/ 274468 w 469470"/>
              <a:gd name="connsiteY37" fmla="*/ 281682 h 406840"/>
              <a:gd name="connsiteX38" fmla="*/ 276760 w 469470"/>
              <a:gd name="connsiteY38" fmla="*/ 283765 h 406840"/>
              <a:gd name="connsiteX39" fmla="*/ 273445 w 469470"/>
              <a:gd name="connsiteY39" fmla="*/ 301017 h 406840"/>
              <a:gd name="connsiteX40" fmla="*/ 265766 w 469470"/>
              <a:gd name="connsiteY40" fmla="*/ 341080 h 406840"/>
              <a:gd name="connsiteX41" fmla="*/ 270265 w 469470"/>
              <a:gd name="connsiteY41" fmla="*/ 351609 h 406840"/>
              <a:gd name="connsiteX42" fmla="*/ 296459 w 469470"/>
              <a:gd name="connsiteY42" fmla="*/ 351609 h 406840"/>
              <a:gd name="connsiteX43" fmla="*/ 319213 w 469470"/>
              <a:gd name="connsiteY43" fmla="*/ 319531 h 406840"/>
              <a:gd name="connsiteX44" fmla="*/ 320221 w 469470"/>
              <a:gd name="connsiteY44" fmla="*/ 314754 h 406840"/>
              <a:gd name="connsiteX45" fmla="*/ 320929 w 469470"/>
              <a:gd name="connsiteY45" fmla="*/ 311329 h 406840"/>
              <a:gd name="connsiteX46" fmla="*/ 327341 w 469470"/>
              <a:gd name="connsiteY46" fmla="*/ 313675 h 406840"/>
              <a:gd name="connsiteX47" fmla="*/ 365714 w 469470"/>
              <a:gd name="connsiteY47" fmla="*/ 319477 h 406840"/>
              <a:gd name="connsiteX48" fmla="*/ 367735 w 469470"/>
              <a:gd name="connsiteY48" fmla="*/ 319375 h 406840"/>
              <a:gd name="connsiteX49" fmla="*/ 350883 w 469470"/>
              <a:gd name="connsiteY49" fmla="*/ 386136 h 406840"/>
              <a:gd name="connsiteX50" fmla="*/ 329824 w 469470"/>
              <a:gd name="connsiteY50" fmla="*/ 406705 h 406840"/>
              <a:gd name="connsiteX51" fmla="*/ 110910 w 469470"/>
              <a:gd name="connsiteY51" fmla="*/ 406705 h 406840"/>
              <a:gd name="connsiteX52" fmla="*/ 85933 w 469470"/>
              <a:gd name="connsiteY52" fmla="*/ 388094 h 406840"/>
              <a:gd name="connsiteX53" fmla="*/ 42101 w 469470"/>
              <a:gd name="connsiteY53" fmla="*/ 212370 h 406840"/>
              <a:gd name="connsiteX54" fmla="*/ 41559 w 469470"/>
              <a:gd name="connsiteY54" fmla="*/ 210025 h 406840"/>
              <a:gd name="connsiteX55" fmla="*/ 12117 w 469470"/>
              <a:gd name="connsiteY55" fmla="*/ 210025 h 406840"/>
              <a:gd name="connsiteX56" fmla="*/ 0 w 469470"/>
              <a:gd name="connsiteY56" fmla="*/ 197908 h 406840"/>
              <a:gd name="connsiteX57" fmla="*/ 0 w 469470"/>
              <a:gd name="connsiteY57" fmla="*/ 149443 h 406840"/>
              <a:gd name="connsiteX58" fmla="*/ 12117 w 469470"/>
              <a:gd name="connsiteY58" fmla="*/ 137326 h 406840"/>
              <a:gd name="connsiteX59" fmla="*/ 365714 w 469470"/>
              <a:gd name="connsiteY59" fmla="*/ 122516 h 406840"/>
              <a:gd name="connsiteX60" fmla="*/ 349419 w 469470"/>
              <a:gd name="connsiteY60" fmla="*/ 138811 h 406840"/>
              <a:gd name="connsiteX61" fmla="*/ 349419 w 469470"/>
              <a:gd name="connsiteY61" fmla="*/ 176803 h 406840"/>
              <a:gd name="connsiteX62" fmla="*/ 314088 w 469470"/>
              <a:gd name="connsiteY62" fmla="*/ 176803 h 406840"/>
              <a:gd name="connsiteX63" fmla="*/ 297794 w 469470"/>
              <a:gd name="connsiteY63" fmla="*/ 193098 h 406840"/>
              <a:gd name="connsiteX64" fmla="*/ 314088 w 469470"/>
              <a:gd name="connsiteY64" fmla="*/ 209392 h 406840"/>
              <a:gd name="connsiteX65" fmla="*/ 349419 w 469470"/>
              <a:gd name="connsiteY65" fmla="*/ 209392 h 406840"/>
              <a:gd name="connsiteX66" fmla="*/ 349419 w 469470"/>
              <a:gd name="connsiteY66" fmla="*/ 242061 h 406840"/>
              <a:gd name="connsiteX67" fmla="*/ 365714 w 469470"/>
              <a:gd name="connsiteY67" fmla="*/ 258356 h 406840"/>
              <a:gd name="connsiteX68" fmla="*/ 382009 w 469470"/>
              <a:gd name="connsiteY68" fmla="*/ 242061 h 406840"/>
              <a:gd name="connsiteX69" fmla="*/ 382009 w 469470"/>
              <a:gd name="connsiteY69" fmla="*/ 209392 h 406840"/>
              <a:gd name="connsiteX70" fmla="*/ 417339 w 469470"/>
              <a:gd name="connsiteY70" fmla="*/ 209392 h 406840"/>
              <a:gd name="connsiteX71" fmla="*/ 433634 w 469470"/>
              <a:gd name="connsiteY71" fmla="*/ 193098 h 406840"/>
              <a:gd name="connsiteX72" fmla="*/ 417339 w 469470"/>
              <a:gd name="connsiteY72" fmla="*/ 176803 h 406840"/>
              <a:gd name="connsiteX73" fmla="*/ 382009 w 469470"/>
              <a:gd name="connsiteY73" fmla="*/ 176803 h 406840"/>
              <a:gd name="connsiteX74" fmla="*/ 382009 w 469470"/>
              <a:gd name="connsiteY74" fmla="*/ 138811 h 406840"/>
              <a:gd name="connsiteX75" fmla="*/ 365714 w 469470"/>
              <a:gd name="connsiteY75" fmla="*/ 122516 h 406840"/>
              <a:gd name="connsiteX76" fmla="*/ 365714 w 469470"/>
              <a:gd name="connsiteY76" fmla="*/ 86680 h 406840"/>
              <a:gd name="connsiteX77" fmla="*/ 469470 w 469470"/>
              <a:gd name="connsiteY77" fmla="*/ 190436 h 406840"/>
              <a:gd name="connsiteX78" fmla="*/ 365714 w 469470"/>
              <a:gd name="connsiteY78" fmla="*/ 294192 h 406840"/>
              <a:gd name="connsiteX79" fmla="*/ 261957 w 469470"/>
              <a:gd name="connsiteY79" fmla="*/ 190436 h 406840"/>
              <a:gd name="connsiteX80" fmla="*/ 365714 w 469470"/>
              <a:gd name="connsiteY80" fmla="*/ 86680 h 406840"/>
              <a:gd name="connsiteX81" fmla="*/ 169767 w 469470"/>
              <a:gd name="connsiteY81" fmla="*/ 944 h 406840"/>
              <a:gd name="connsiteX82" fmla="*/ 190691 w 469470"/>
              <a:gd name="connsiteY82" fmla="*/ 3698 h 406840"/>
              <a:gd name="connsiteX83" fmla="*/ 190691 w 469470"/>
              <a:gd name="connsiteY83" fmla="*/ 3699 h 406840"/>
              <a:gd name="connsiteX84" fmla="*/ 200783 w 469470"/>
              <a:gd name="connsiteY84" fmla="*/ 41366 h 406840"/>
              <a:gd name="connsiteX85" fmla="*/ 139112 w 469470"/>
              <a:gd name="connsiteY85" fmla="*/ 148183 h 406840"/>
              <a:gd name="connsiteX86" fmla="*/ 122369 w 469470"/>
              <a:gd name="connsiteY86" fmla="*/ 161031 h 406840"/>
              <a:gd name="connsiteX87" fmla="*/ 101445 w 469470"/>
              <a:gd name="connsiteY87" fmla="*/ 158276 h 406840"/>
              <a:gd name="connsiteX88" fmla="*/ 88598 w 469470"/>
              <a:gd name="connsiteY88" fmla="*/ 141533 h 406840"/>
              <a:gd name="connsiteX89" fmla="*/ 91353 w 469470"/>
              <a:gd name="connsiteY89" fmla="*/ 120610 h 406840"/>
              <a:gd name="connsiteX90" fmla="*/ 153024 w 469470"/>
              <a:gd name="connsiteY90" fmla="*/ 13791 h 406840"/>
              <a:gd name="connsiteX91" fmla="*/ 169767 w 469470"/>
              <a:gd name="connsiteY91" fmla="*/ 944 h 406840"/>
              <a:gd name="connsiteX92" fmla="*/ 276258 w 469470"/>
              <a:gd name="connsiteY92" fmla="*/ 69 h 406840"/>
              <a:gd name="connsiteX93" fmla="*/ 298219 w 469470"/>
              <a:gd name="connsiteY93" fmla="*/ 13792 h 406840"/>
              <a:gd name="connsiteX94" fmla="*/ 328830 w 469470"/>
              <a:gd name="connsiteY94" fmla="*/ 66813 h 406840"/>
              <a:gd name="connsiteX95" fmla="*/ 327341 w 469470"/>
              <a:gd name="connsiteY95" fmla="*/ 67196 h 406840"/>
              <a:gd name="connsiteX96" fmla="*/ 283632 w 469470"/>
              <a:gd name="connsiteY96" fmla="*/ 90861 h 406840"/>
              <a:gd name="connsiteX97" fmla="*/ 280618 w 469470"/>
              <a:gd name="connsiteY97" fmla="*/ 93601 h 406840"/>
              <a:gd name="connsiteX98" fmla="*/ 250459 w 469470"/>
              <a:gd name="connsiteY98" fmla="*/ 41365 h 406840"/>
              <a:gd name="connsiteX99" fmla="*/ 260552 w 469470"/>
              <a:gd name="connsiteY99" fmla="*/ 3699 h 406840"/>
              <a:gd name="connsiteX100" fmla="*/ 276258 w 469470"/>
              <a:gd name="connsiteY100" fmla="*/ 69 h 40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469470" h="406840">
                <a:moveTo>
                  <a:pt x="114784" y="209253"/>
                </a:moveTo>
                <a:cubicBezTo>
                  <a:pt x="111225" y="209255"/>
                  <a:pt x="107691" y="209278"/>
                  <a:pt x="104362" y="209340"/>
                </a:cubicBezTo>
                <a:cubicBezTo>
                  <a:pt x="101715" y="209388"/>
                  <a:pt x="99608" y="211762"/>
                  <a:pt x="100393" y="215706"/>
                </a:cubicBezTo>
                <a:cubicBezTo>
                  <a:pt x="104145" y="234557"/>
                  <a:pt x="116069" y="296363"/>
                  <a:pt x="121031" y="319531"/>
                </a:cubicBezTo>
                <a:cubicBezTo>
                  <a:pt x="125881" y="342182"/>
                  <a:pt x="131394" y="351160"/>
                  <a:pt x="143785" y="351609"/>
                </a:cubicBezTo>
                <a:cubicBezTo>
                  <a:pt x="156177" y="352058"/>
                  <a:pt x="163012" y="351895"/>
                  <a:pt x="169979" y="351609"/>
                </a:cubicBezTo>
                <a:cubicBezTo>
                  <a:pt x="175430" y="351386"/>
                  <a:pt x="176418" y="351201"/>
                  <a:pt x="174477" y="341080"/>
                </a:cubicBezTo>
                <a:cubicBezTo>
                  <a:pt x="170453" y="320086"/>
                  <a:pt x="156563" y="247392"/>
                  <a:pt x="151987" y="224766"/>
                </a:cubicBezTo>
                <a:cubicBezTo>
                  <a:pt x="151025" y="220008"/>
                  <a:pt x="151194" y="209217"/>
                  <a:pt x="142727" y="209340"/>
                </a:cubicBezTo>
                <a:cubicBezTo>
                  <a:pt x="138494" y="209401"/>
                  <a:pt x="132232" y="209340"/>
                  <a:pt x="125363" y="209294"/>
                </a:cubicBezTo>
                <a:cubicBezTo>
                  <a:pt x="121929" y="209271"/>
                  <a:pt x="118344" y="209252"/>
                  <a:pt x="114784" y="209253"/>
                </a:cubicBezTo>
                <a:close/>
                <a:moveTo>
                  <a:pt x="101445" y="158276"/>
                </a:moveTo>
                <a:lnTo>
                  <a:pt x="101445" y="158276"/>
                </a:lnTo>
                <a:lnTo>
                  <a:pt x="101446" y="158276"/>
                </a:lnTo>
                <a:close/>
                <a:moveTo>
                  <a:pt x="12117" y="137326"/>
                </a:moveTo>
                <a:lnTo>
                  <a:pt x="73239" y="137326"/>
                </a:lnTo>
                <a:lnTo>
                  <a:pt x="73076" y="143505"/>
                </a:lnTo>
                <a:cubicBezTo>
                  <a:pt x="73988" y="156410"/>
                  <a:pt x="81086" y="168646"/>
                  <a:pt x="93133" y="175601"/>
                </a:cubicBezTo>
                <a:cubicBezTo>
                  <a:pt x="112408" y="186730"/>
                  <a:pt x="137055" y="180126"/>
                  <a:pt x="148184" y="160851"/>
                </a:cubicBezTo>
                <a:lnTo>
                  <a:pt x="161766" y="137326"/>
                </a:lnTo>
                <a:lnTo>
                  <a:pt x="248201" y="137326"/>
                </a:lnTo>
                <a:lnTo>
                  <a:pt x="246813" y="140207"/>
                </a:lnTo>
                <a:cubicBezTo>
                  <a:pt x="240283" y="155646"/>
                  <a:pt x="236672" y="172619"/>
                  <a:pt x="236672" y="190436"/>
                </a:cubicBezTo>
                <a:cubicBezTo>
                  <a:pt x="236672" y="194890"/>
                  <a:pt x="236898" y="199292"/>
                  <a:pt x="237338" y="203630"/>
                </a:cubicBezTo>
                <a:lnTo>
                  <a:pt x="238115" y="208721"/>
                </a:lnTo>
                <a:lnTo>
                  <a:pt x="236353" y="208643"/>
                </a:lnTo>
                <a:cubicBezTo>
                  <a:pt x="231025" y="208460"/>
                  <a:pt x="223931" y="208349"/>
                  <a:pt x="217093" y="208322"/>
                </a:cubicBezTo>
                <a:cubicBezTo>
                  <a:pt x="214053" y="208310"/>
                  <a:pt x="211065" y="208315"/>
                  <a:pt x="208304" y="208337"/>
                </a:cubicBezTo>
                <a:cubicBezTo>
                  <a:pt x="204623" y="208367"/>
                  <a:pt x="201348" y="208428"/>
                  <a:pt x="198900" y="208523"/>
                </a:cubicBezTo>
                <a:cubicBezTo>
                  <a:pt x="189105" y="208904"/>
                  <a:pt x="187561" y="216439"/>
                  <a:pt x="188125" y="220930"/>
                </a:cubicBezTo>
                <a:cubicBezTo>
                  <a:pt x="193328" y="262333"/>
                  <a:pt x="202545" y="336454"/>
                  <a:pt x="203471" y="344018"/>
                </a:cubicBezTo>
                <a:cubicBezTo>
                  <a:pt x="204396" y="351581"/>
                  <a:pt x="204777" y="351146"/>
                  <a:pt x="209347" y="352507"/>
                </a:cubicBezTo>
                <a:lnTo>
                  <a:pt x="230896" y="352180"/>
                </a:lnTo>
                <a:cubicBezTo>
                  <a:pt x="235628" y="352108"/>
                  <a:pt x="235086" y="350765"/>
                  <a:pt x="236120" y="343038"/>
                </a:cubicBezTo>
                <a:cubicBezTo>
                  <a:pt x="236831" y="337726"/>
                  <a:pt x="243108" y="285234"/>
                  <a:pt x="247238" y="250936"/>
                </a:cubicBezTo>
                <a:lnTo>
                  <a:pt x="248143" y="243426"/>
                </a:lnTo>
                <a:lnTo>
                  <a:pt x="252247" y="251945"/>
                </a:lnTo>
                <a:cubicBezTo>
                  <a:pt x="258206" y="262915"/>
                  <a:pt x="265711" y="272925"/>
                  <a:pt x="274468" y="281682"/>
                </a:cubicBezTo>
                <a:lnTo>
                  <a:pt x="276760" y="283765"/>
                </a:lnTo>
                <a:lnTo>
                  <a:pt x="273445" y="301017"/>
                </a:lnTo>
                <a:cubicBezTo>
                  <a:pt x="270172" y="318064"/>
                  <a:pt x="267276" y="333207"/>
                  <a:pt x="265766" y="341080"/>
                </a:cubicBezTo>
                <a:cubicBezTo>
                  <a:pt x="263826" y="351201"/>
                  <a:pt x="264814" y="351386"/>
                  <a:pt x="270265" y="351609"/>
                </a:cubicBezTo>
                <a:cubicBezTo>
                  <a:pt x="277232" y="351895"/>
                  <a:pt x="284067" y="352058"/>
                  <a:pt x="296459" y="351609"/>
                </a:cubicBezTo>
                <a:cubicBezTo>
                  <a:pt x="308850" y="351160"/>
                  <a:pt x="314363" y="342182"/>
                  <a:pt x="319213" y="319531"/>
                </a:cubicBezTo>
                <a:cubicBezTo>
                  <a:pt x="319523" y="318083"/>
                  <a:pt x="319861" y="316484"/>
                  <a:pt x="320221" y="314754"/>
                </a:cubicBezTo>
                <a:lnTo>
                  <a:pt x="320929" y="311329"/>
                </a:lnTo>
                <a:lnTo>
                  <a:pt x="327341" y="313675"/>
                </a:lnTo>
                <a:cubicBezTo>
                  <a:pt x="339463" y="317446"/>
                  <a:pt x="352351" y="319477"/>
                  <a:pt x="365714" y="319477"/>
                </a:cubicBezTo>
                <a:lnTo>
                  <a:pt x="367735" y="319375"/>
                </a:lnTo>
                <a:lnTo>
                  <a:pt x="350883" y="386136"/>
                </a:lnTo>
                <a:cubicBezTo>
                  <a:pt x="347781" y="397399"/>
                  <a:pt x="338816" y="406772"/>
                  <a:pt x="329824" y="406705"/>
                </a:cubicBezTo>
                <a:cubicBezTo>
                  <a:pt x="257451" y="406158"/>
                  <a:pt x="122292" y="407194"/>
                  <a:pt x="110910" y="406705"/>
                </a:cubicBezTo>
                <a:cubicBezTo>
                  <a:pt x="99527" y="406215"/>
                  <a:pt x="89183" y="401289"/>
                  <a:pt x="85933" y="388094"/>
                </a:cubicBezTo>
                <a:cubicBezTo>
                  <a:pt x="78244" y="356880"/>
                  <a:pt x="52952" y="258555"/>
                  <a:pt x="42101" y="212370"/>
                </a:cubicBezTo>
                <a:lnTo>
                  <a:pt x="41559" y="210025"/>
                </a:lnTo>
                <a:lnTo>
                  <a:pt x="12117" y="210025"/>
                </a:lnTo>
                <a:cubicBezTo>
                  <a:pt x="5425" y="210025"/>
                  <a:pt x="0" y="204600"/>
                  <a:pt x="0" y="197908"/>
                </a:cubicBezTo>
                <a:lnTo>
                  <a:pt x="0" y="149443"/>
                </a:lnTo>
                <a:cubicBezTo>
                  <a:pt x="0" y="142751"/>
                  <a:pt x="5425" y="137326"/>
                  <a:pt x="12117" y="137326"/>
                </a:cubicBezTo>
                <a:close/>
                <a:moveTo>
                  <a:pt x="365714" y="122516"/>
                </a:moveTo>
                <a:cubicBezTo>
                  <a:pt x="356714" y="122516"/>
                  <a:pt x="349419" y="129812"/>
                  <a:pt x="349419" y="138811"/>
                </a:cubicBezTo>
                <a:lnTo>
                  <a:pt x="349419" y="176803"/>
                </a:lnTo>
                <a:lnTo>
                  <a:pt x="314088" y="176803"/>
                </a:lnTo>
                <a:cubicBezTo>
                  <a:pt x="305089" y="176803"/>
                  <a:pt x="297794" y="184098"/>
                  <a:pt x="297794" y="193098"/>
                </a:cubicBezTo>
                <a:cubicBezTo>
                  <a:pt x="297794" y="202097"/>
                  <a:pt x="305089" y="209392"/>
                  <a:pt x="314088" y="209392"/>
                </a:cubicBezTo>
                <a:lnTo>
                  <a:pt x="349419" y="209392"/>
                </a:lnTo>
                <a:lnTo>
                  <a:pt x="349419" y="242061"/>
                </a:lnTo>
                <a:cubicBezTo>
                  <a:pt x="349419" y="251061"/>
                  <a:pt x="356714" y="258356"/>
                  <a:pt x="365714" y="258356"/>
                </a:cubicBezTo>
                <a:cubicBezTo>
                  <a:pt x="374713" y="258356"/>
                  <a:pt x="382009" y="251061"/>
                  <a:pt x="382009" y="242061"/>
                </a:cubicBezTo>
                <a:lnTo>
                  <a:pt x="382009" y="209392"/>
                </a:lnTo>
                <a:lnTo>
                  <a:pt x="417339" y="209392"/>
                </a:lnTo>
                <a:cubicBezTo>
                  <a:pt x="426338" y="209392"/>
                  <a:pt x="433634" y="202097"/>
                  <a:pt x="433634" y="193098"/>
                </a:cubicBezTo>
                <a:cubicBezTo>
                  <a:pt x="433634" y="184098"/>
                  <a:pt x="426338" y="176803"/>
                  <a:pt x="417339" y="176803"/>
                </a:cubicBezTo>
                <a:lnTo>
                  <a:pt x="382009" y="176803"/>
                </a:lnTo>
                <a:lnTo>
                  <a:pt x="382009" y="138811"/>
                </a:lnTo>
                <a:cubicBezTo>
                  <a:pt x="382009" y="129812"/>
                  <a:pt x="374713" y="122516"/>
                  <a:pt x="365714" y="122516"/>
                </a:cubicBezTo>
                <a:close/>
                <a:moveTo>
                  <a:pt x="365714" y="86680"/>
                </a:moveTo>
                <a:cubicBezTo>
                  <a:pt x="423017" y="86680"/>
                  <a:pt x="469470" y="133133"/>
                  <a:pt x="469470" y="190436"/>
                </a:cubicBezTo>
                <a:cubicBezTo>
                  <a:pt x="469470" y="247739"/>
                  <a:pt x="423017" y="294192"/>
                  <a:pt x="365714" y="294192"/>
                </a:cubicBezTo>
                <a:cubicBezTo>
                  <a:pt x="308411" y="294192"/>
                  <a:pt x="261957" y="247739"/>
                  <a:pt x="261957" y="190436"/>
                </a:cubicBezTo>
                <a:cubicBezTo>
                  <a:pt x="261957" y="133133"/>
                  <a:pt x="308411" y="86680"/>
                  <a:pt x="365714" y="86680"/>
                </a:cubicBezTo>
                <a:close/>
                <a:moveTo>
                  <a:pt x="169767" y="944"/>
                </a:moveTo>
                <a:cubicBezTo>
                  <a:pt x="176584" y="-883"/>
                  <a:pt x="184097" y="-109"/>
                  <a:pt x="190691" y="3698"/>
                </a:cubicBezTo>
                <a:lnTo>
                  <a:pt x="190691" y="3699"/>
                </a:lnTo>
                <a:cubicBezTo>
                  <a:pt x="203879" y="11314"/>
                  <a:pt x="208398" y="28177"/>
                  <a:pt x="200783" y="41366"/>
                </a:cubicBezTo>
                <a:lnTo>
                  <a:pt x="139112" y="148183"/>
                </a:lnTo>
                <a:cubicBezTo>
                  <a:pt x="135305" y="154777"/>
                  <a:pt x="129185" y="159204"/>
                  <a:pt x="122369" y="161031"/>
                </a:cubicBezTo>
                <a:lnTo>
                  <a:pt x="101445" y="158276"/>
                </a:lnTo>
                <a:lnTo>
                  <a:pt x="88598" y="141533"/>
                </a:lnTo>
                <a:cubicBezTo>
                  <a:pt x="86772" y="134717"/>
                  <a:pt x="87546" y="127204"/>
                  <a:pt x="91353" y="120610"/>
                </a:cubicBezTo>
                <a:lnTo>
                  <a:pt x="153024" y="13791"/>
                </a:lnTo>
                <a:cubicBezTo>
                  <a:pt x="156832" y="7197"/>
                  <a:pt x="162951" y="2770"/>
                  <a:pt x="169767" y="944"/>
                </a:cubicBezTo>
                <a:close/>
                <a:moveTo>
                  <a:pt x="276258" y="69"/>
                </a:moveTo>
                <a:cubicBezTo>
                  <a:pt x="285088" y="693"/>
                  <a:pt x="293460" y="5549"/>
                  <a:pt x="298219" y="13792"/>
                </a:cubicBezTo>
                <a:lnTo>
                  <a:pt x="328830" y="66813"/>
                </a:lnTo>
                <a:lnTo>
                  <a:pt x="327341" y="67196"/>
                </a:lnTo>
                <a:cubicBezTo>
                  <a:pt x="311178" y="72223"/>
                  <a:pt x="296378" y="80342"/>
                  <a:pt x="283632" y="90861"/>
                </a:cubicBezTo>
                <a:lnTo>
                  <a:pt x="280618" y="93601"/>
                </a:lnTo>
                <a:lnTo>
                  <a:pt x="250459" y="41365"/>
                </a:lnTo>
                <a:cubicBezTo>
                  <a:pt x="242845" y="28177"/>
                  <a:pt x="247364" y="11313"/>
                  <a:pt x="260552" y="3699"/>
                </a:cubicBezTo>
                <a:cubicBezTo>
                  <a:pt x="265498" y="844"/>
                  <a:pt x="270960" y="-305"/>
                  <a:pt x="276258" y="69"/>
                </a:cubicBez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4" name="任意多边形 59"/>
          <p:cNvSpPr/>
          <p:nvPr>
            <p:custDataLst>
              <p:tags r:id="rId4"/>
            </p:custDataLst>
          </p:nvPr>
        </p:nvSpPr>
        <p:spPr>
          <a:xfrm rot="5400000">
            <a:off x="6598931" y="2718714"/>
            <a:ext cx="837603" cy="915261"/>
          </a:xfrm>
          <a:custGeom>
            <a:avLst/>
            <a:gdLst>
              <a:gd name="connsiteX0" fmla="*/ 0 w 1149799"/>
              <a:gd name="connsiteY0" fmla="*/ 681503 h 1256402"/>
              <a:gd name="connsiteX1" fmla="*/ 459037 w 1149799"/>
              <a:gd name="connsiteY1" fmla="*/ 118283 h 1256402"/>
              <a:gd name="connsiteX2" fmla="*/ 510975 w 1149799"/>
              <a:gd name="connsiteY2" fmla="*/ 113048 h 1256402"/>
              <a:gd name="connsiteX3" fmla="*/ 593014 w 1149799"/>
              <a:gd name="connsiteY3" fmla="*/ 0 h 1256402"/>
              <a:gd name="connsiteX4" fmla="*/ 677913 w 1149799"/>
              <a:gd name="connsiteY4" fmla="*/ 116988 h 1256402"/>
              <a:gd name="connsiteX5" fmla="*/ 690762 w 1149799"/>
              <a:gd name="connsiteY5" fmla="*/ 118283 h 1256402"/>
              <a:gd name="connsiteX6" fmla="*/ 1149799 w 1149799"/>
              <a:gd name="connsiteY6" fmla="*/ 681503 h 1256402"/>
              <a:gd name="connsiteX7" fmla="*/ 574900 w 1149799"/>
              <a:gd name="connsiteY7" fmla="*/ 1256402 h 1256402"/>
              <a:gd name="connsiteX8" fmla="*/ 0 w 1149799"/>
              <a:gd name="connsiteY8" fmla="*/ 681503 h 125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99" h="1256402">
                <a:moveTo>
                  <a:pt x="0" y="681503"/>
                </a:moveTo>
                <a:cubicBezTo>
                  <a:pt x="0" y="403683"/>
                  <a:pt x="197065" y="171891"/>
                  <a:pt x="459037" y="118283"/>
                </a:cubicBezTo>
                <a:lnTo>
                  <a:pt x="510975" y="113048"/>
                </a:lnTo>
                <a:lnTo>
                  <a:pt x="593014" y="0"/>
                </a:lnTo>
                <a:lnTo>
                  <a:pt x="677913" y="116988"/>
                </a:lnTo>
                <a:lnTo>
                  <a:pt x="690762" y="118283"/>
                </a:lnTo>
                <a:cubicBezTo>
                  <a:pt x="952734" y="171891"/>
                  <a:pt x="1149799" y="403683"/>
                  <a:pt x="1149799" y="681503"/>
                </a:cubicBezTo>
                <a:cubicBezTo>
                  <a:pt x="1149799" y="999011"/>
                  <a:pt x="892408" y="1256402"/>
                  <a:pt x="574900" y="1256402"/>
                </a:cubicBezTo>
                <a:cubicBezTo>
                  <a:pt x="257391" y="1256402"/>
                  <a:pt x="0" y="999011"/>
                  <a:pt x="0" y="681503"/>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latin typeface="Arial" panose="020B0604020202020204" pitchFamily="34" charset="0"/>
              <a:ea typeface="微软雅黑" panose="020B0503020204020204" charset="-122"/>
              <a:sym typeface="Arial" panose="020B0604020202020204" pitchFamily="34" charset="0"/>
            </a:endParaRPr>
          </a:p>
        </p:txBody>
      </p:sp>
      <p:sp>
        <p:nvSpPr>
          <p:cNvPr id="43" name="任意多边形 42"/>
          <p:cNvSpPr/>
          <p:nvPr>
            <p:custDataLst>
              <p:tags r:id="rId5"/>
            </p:custDataLst>
          </p:nvPr>
        </p:nvSpPr>
        <p:spPr bwMode="auto">
          <a:xfrm>
            <a:off x="6807357" y="5073092"/>
            <a:ext cx="340235" cy="407167"/>
          </a:xfrm>
          <a:custGeom>
            <a:avLst/>
            <a:gdLst>
              <a:gd name="connsiteX0" fmla="*/ 262096 w 343377"/>
              <a:gd name="connsiteY0" fmla="*/ 239793 h 410928"/>
              <a:gd name="connsiteX1" fmla="*/ 297468 w 343377"/>
              <a:gd name="connsiteY1" fmla="*/ 316445 h 410928"/>
              <a:gd name="connsiteX2" fmla="*/ 297468 w 343377"/>
              <a:gd name="connsiteY2" fmla="*/ 408913 h 410928"/>
              <a:gd name="connsiteX3" fmla="*/ 238922 w 343377"/>
              <a:gd name="connsiteY3" fmla="*/ 410130 h 410928"/>
              <a:gd name="connsiteX4" fmla="*/ 237702 w 343377"/>
              <a:gd name="connsiteY4" fmla="*/ 316445 h 410928"/>
              <a:gd name="connsiteX5" fmla="*/ 210868 w 343377"/>
              <a:gd name="connsiteY5" fmla="*/ 275077 h 410928"/>
              <a:gd name="connsiteX6" fmla="*/ 210868 w 343377"/>
              <a:gd name="connsiteY6" fmla="*/ 270210 h 410928"/>
              <a:gd name="connsiteX7" fmla="*/ 262096 w 343377"/>
              <a:gd name="connsiteY7" fmla="*/ 239793 h 410928"/>
              <a:gd name="connsiteX8" fmla="*/ 264687 w 343377"/>
              <a:gd name="connsiteY8" fmla="*/ 1118 h 410928"/>
              <a:gd name="connsiteX9" fmla="*/ 291507 w 343377"/>
              <a:gd name="connsiteY9" fmla="*/ 15725 h 410928"/>
              <a:gd name="connsiteX10" fmla="*/ 340273 w 343377"/>
              <a:gd name="connsiteY10" fmla="*/ 74156 h 410928"/>
              <a:gd name="connsiteX11" fmla="*/ 339054 w 343377"/>
              <a:gd name="connsiteY11" fmla="*/ 94850 h 410928"/>
              <a:gd name="connsiteX12" fmla="*/ 303699 w 343377"/>
              <a:gd name="connsiteY12" fmla="*/ 98501 h 410928"/>
              <a:gd name="connsiteX13" fmla="*/ 256153 w 343377"/>
              <a:gd name="connsiteY13" fmla="*/ 201971 h 410928"/>
              <a:gd name="connsiteX14" fmla="*/ 152526 w 343377"/>
              <a:gd name="connsiteY14" fmla="*/ 265271 h 410928"/>
              <a:gd name="connsiteX15" fmla="*/ 111076 w 343377"/>
              <a:gd name="connsiteY15" fmla="*/ 300573 h 410928"/>
              <a:gd name="connsiteX16" fmla="*/ 102542 w 343377"/>
              <a:gd name="connsiteY16" fmla="*/ 408912 h 410928"/>
              <a:gd name="connsiteX17" fmla="*/ 47681 w 343377"/>
              <a:gd name="connsiteY17" fmla="*/ 410129 h 410928"/>
              <a:gd name="connsiteX18" fmla="*/ 47681 w 343377"/>
              <a:gd name="connsiteY18" fmla="*/ 321267 h 410928"/>
              <a:gd name="connsiteX19" fmla="*/ 61091 w 343377"/>
              <a:gd name="connsiteY19" fmla="*/ 270140 h 410928"/>
              <a:gd name="connsiteX20" fmla="*/ 112295 w 343377"/>
              <a:gd name="connsiteY20" fmla="*/ 220231 h 410928"/>
              <a:gd name="connsiteX21" fmla="*/ 176909 w 343377"/>
              <a:gd name="connsiteY21" fmla="*/ 181277 h 410928"/>
              <a:gd name="connsiteX22" fmla="*/ 234208 w 343377"/>
              <a:gd name="connsiteY22" fmla="*/ 136237 h 410928"/>
              <a:gd name="connsiteX23" fmla="*/ 240304 w 343377"/>
              <a:gd name="connsiteY23" fmla="*/ 98501 h 410928"/>
              <a:gd name="connsiteX24" fmla="*/ 200072 w 343377"/>
              <a:gd name="connsiteY24" fmla="*/ 91198 h 410928"/>
              <a:gd name="connsiteX25" fmla="*/ 214702 w 343377"/>
              <a:gd name="connsiteY25" fmla="*/ 58331 h 410928"/>
              <a:gd name="connsiteX26" fmla="*/ 264687 w 343377"/>
              <a:gd name="connsiteY26" fmla="*/ 1118 h 410928"/>
              <a:gd name="connsiteX27" fmla="*/ 75054 w 343377"/>
              <a:gd name="connsiteY27" fmla="*/ 212 h 410928"/>
              <a:gd name="connsiteX28" fmla="*/ 86648 w 343377"/>
              <a:gd name="connsiteY28" fmla="*/ 6288 h 410928"/>
              <a:gd name="connsiteX29" fmla="*/ 140346 w 343377"/>
              <a:gd name="connsiteY29" fmla="*/ 69487 h 410928"/>
              <a:gd name="connsiteX30" fmla="*/ 140346 w 343377"/>
              <a:gd name="connsiteY30" fmla="*/ 96225 h 410928"/>
              <a:gd name="connsiteX31" fmla="*/ 102513 w 343377"/>
              <a:gd name="connsiteY31" fmla="*/ 98655 h 410928"/>
              <a:gd name="connsiteX32" fmla="*/ 137905 w 343377"/>
              <a:gd name="connsiteY32" fmla="*/ 164285 h 410928"/>
              <a:gd name="connsiteX33" fmla="*/ 79326 w 343377"/>
              <a:gd name="connsiteY33" fmla="*/ 195884 h 410928"/>
              <a:gd name="connsiteX34" fmla="*/ 43934 w 343377"/>
              <a:gd name="connsiteY34" fmla="*/ 98655 h 410928"/>
              <a:gd name="connsiteX35" fmla="*/ 0 w 343377"/>
              <a:gd name="connsiteY35" fmla="*/ 82856 h 410928"/>
              <a:gd name="connsiteX36" fmla="*/ 25628 w 343377"/>
              <a:gd name="connsiteY36" fmla="*/ 48826 h 410928"/>
              <a:gd name="connsiteX37" fmla="*/ 63460 w 343377"/>
              <a:gd name="connsiteY37" fmla="*/ 5073 h 410928"/>
              <a:gd name="connsiteX38" fmla="*/ 75054 w 343377"/>
              <a:gd name="connsiteY38" fmla="*/ 212 h 41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43377" h="410928">
                <a:moveTo>
                  <a:pt x="262096" y="239793"/>
                </a:moveTo>
                <a:cubicBezTo>
                  <a:pt x="280392" y="261694"/>
                  <a:pt x="297468" y="287244"/>
                  <a:pt x="297468" y="316445"/>
                </a:cubicBezTo>
                <a:cubicBezTo>
                  <a:pt x="297468" y="346862"/>
                  <a:pt x="298687" y="378496"/>
                  <a:pt x="297468" y="408913"/>
                </a:cubicBezTo>
                <a:cubicBezTo>
                  <a:pt x="277952" y="411346"/>
                  <a:pt x="258437" y="411346"/>
                  <a:pt x="238922" y="410130"/>
                </a:cubicBezTo>
                <a:cubicBezTo>
                  <a:pt x="237702" y="378496"/>
                  <a:pt x="240141" y="346862"/>
                  <a:pt x="237702" y="316445"/>
                </a:cubicBezTo>
                <a:cubicBezTo>
                  <a:pt x="236482" y="299411"/>
                  <a:pt x="223065" y="287244"/>
                  <a:pt x="210868" y="275077"/>
                </a:cubicBezTo>
                <a:cubicBezTo>
                  <a:pt x="210868" y="273861"/>
                  <a:pt x="210868" y="271427"/>
                  <a:pt x="210868" y="270210"/>
                </a:cubicBezTo>
                <a:cubicBezTo>
                  <a:pt x="227944" y="259260"/>
                  <a:pt x="245020" y="249527"/>
                  <a:pt x="262096" y="239793"/>
                </a:cubicBezTo>
                <a:close/>
                <a:moveTo>
                  <a:pt x="264687" y="1118"/>
                </a:moveTo>
                <a:cubicBezTo>
                  <a:pt x="276878" y="-3751"/>
                  <a:pt x="284193" y="8422"/>
                  <a:pt x="291507" y="15725"/>
                </a:cubicBezTo>
                <a:cubicBezTo>
                  <a:pt x="307356" y="35202"/>
                  <a:pt x="325643" y="53462"/>
                  <a:pt x="340273" y="74156"/>
                </a:cubicBezTo>
                <a:cubicBezTo>
                  <a:pt x="345149" y="80242"/>
                  <a:pt x="343930" y="89980"/>
                  <a:pt x="339054" y="94850"/>
                </a:cubicBezTo>
                <a:cubicBezTo>
                  <a:pt x="328081" y="99719"/>
                  <a:pt x="315890" y="97284"/>
                  <a:pt x="303699" y="98501"/>
                </a:cubicBezTo>
                <a:cubicBezTo>
                  <a:pt x="301261" y="136237"/>
                  <a:pt x="289069" y="177625"/>
                  <a:pt x="256153" y="201971"/>
                </a:cubicBezTo>
                <a:cubicBezTo>
                  <a:pt x="223236" y="223883"/>
                  <a:pt x="186662" y="243360"/>
                  <a:pt x="152526" y="265271"/>
                </a:cubicBezTo>
                <a:cubicBezTo>
                  <a:pt x="137897" y="275009"/>
                  <a:pt x="118390" y="282313"/>
                  <a:pt x="111076" y="300573"/>
                </a:cubicBezTo>
                <a:cubicBezTo>
                  <a:pt x="97665" y="334657"/>
                  <a:pt x="107418" y="373610"/>
                  <a:pt x="102542" y="408912"/>
                </a:cubicBezTo>
                <a:cubicBezTo>
                  <a:pt x="84255" y="411346"/>
                  <a:pt x="65968" y="411346"/>
                  <a:pt x="47681" y="410129"/>
                </a:cubicBezTo>
                <a:cubicBezTo>
                  <a:pt x="46462" y="380914"/>
                  <a:pt x="47681" y="350482"/>
                  <a:pt x="47681" y="321267"/>
                </a:cubicBezTo>
                <a:cubicBezTo>
                  <a:pt x="47681" y="303007"/>
                  <a:pt x="50119" y="284748"/>
                  <a:pt x="61091" y="270140"/>
                </a:cubicBezTo>
                <a:cubicBezTo>
                  <a:pt x="76940" y="251881"/>
                  <a:pt x="96446" y="237273"/>
                  <a:pt x="112295" y="220231"/>
                </a:cubicBezTo>
                <a:cubicBezTo>
                  <a:pt x="133020" y="204406"/>
                  <a:pt x="156184" y="195885"/>
                  <a:pt x="176909" y="181277"/>
                </a:cubicBezTo>
                <a:cubicBezTo>
                  <a:pt x="196415" y="166670"/>
                  <a:pt x="222017" y="158149"/>
                  <a:pt x="234208" y="136237"/>
                </a:cubicBezTo>
                <a:cubicBezTo>
                  <a:pt x="240304" y="124065"/>
                  <a:pt x="245181" y="110674"/>
                  <a:pt x="240304" y="98501"/>
                </a:cubicBezTo>
                <a:cubicBezTo>
                  <a:pt x="226894" y="96067"/>
                  <a:pt x="211045" y="100936"/>
                  <a:pt x="200072" y="91198"/>
                </a:cubicBezTo>
                <a:cubicBezTo>
                  <a:pt x="195196" y="77807"/>
                  <a:pt x="207387" y="68069"/>
                  <a:pt x="214702" y="58331"/>
                </a:cubicBezTo>
                <a:cubicBezTo>
                  <a:pt x="231770" y="40071"/>
                  <a:pt x="246400" y="18160"/>
                  <a:pt x="264687" y="1118"/>
                </a:cubicBezTo>
                <a:close/>
                <a:moveTo>
                  <a:pt x="75054" y="212"/>
                </a:moveTo>
                <a:cubicBezTo>
                  <a:pt x="79631" y="515"/>
                  <a:pt x="84207" y="2642"/>
                  <a:pt x="86648" y="6288"/>
                </a:cubicBezTo>
                <a:cubicBezTo>
                  <a:pt x="103734" y="28165"/>
                  <a:pt x="122040" y="48826"/>
                  <a:pt x="140346" y="69487"/>
                </a:cubicBezTo>
                <a:cubicBezTo>
                  <a:pt x="147668" y="76779"/>
                  <a:pt x="150109" y="90148"/>
                  <a:pt x="140346" y="96225"/>
                </a:cubicBezTo>
                <a:cubicBezTo>
                  <a:pt x="128142" y="98655"/>
                  <a:pt x="115938" y="97440"/>
                  <a:pt x="102513" y="98655"/>
                </a:cubicBezTo>
                <a:cubicBezTo>
                  <a:pt x="98852" y="125393"/>
                  <a:pt x="115938" y="149700"/>
                  <a:pt x="137905" y="164285"/>
                </a:cubicBezTo>
                <a:cubicBezTo>
                  <a:pt x="118378" y="174007"/>
                  <a:pt x="100072" y="187376"/>
                  <a:pt x="79326" y="195884"/>
                </a:cubicBezTo>
                <a:cubicBezTo>
                  <a:pt x="56138" y="169146"/>
                  <a:pt x="40273" y="135116"/>
                  <a:pt x="43934" y="98655"/>
                </a:cubicBezTo>
                <a:cubicBezTo>
                  <a:pt x="29289" y="96225"/>
                  <a:pt x="1220" y="104732"/>
                  <a:pt x="0" y="82856"/>
                </a:cubicBezTo>
                <a:cubicBezTo>
                  <a:pt x="4881" y="69487"/>
                  <a:pt x="15865" y="59764"/>
                  <a:pt x="25628" y="48826"/>
                </a:cubicBezTo>
                <a:cubicBezTo>
                  <a:pt x="37832" y="35457"/>
                  <a:pt x="50036" y="19657"/>
                  <a:pt x="63460" y="5073"/>
                </a:cubicBezTo>
                <a:cubicBezTo>
                  <a:pt x="65901" y="1427"/>
                  <a:pt x="70478" y="-92"/>
                  <a:pt x="75054" y="212"/>
                </a:cubicBez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22" name="任意多边形 61"/>
          <p:cNvSpPr/>
          <p:nvPr>
            <p:custDataLst>
              <p:tags r:id="rId6"/>
            </p:custDataLst>
          </p:nvPr>
        </p:nvSpPr>
        <p:spPr>
          <a:xfrm rot="5400000">
            <a:off x="6598931" y="4817394"/>
            <a:ext cx="837603" cy="915261"/>
          </a:xfrm>
          <a:custGeom>
            <a:avLst/>
            <a:gdLst>
              <a:gd name="connsiteX0" fmla="*/ 0 w 1149799"/>
              <a:gd name="connsiteY0" fmla="*/ 681503 h 1256402"/>
              <a:gd name="connsiteX1" fmla="*/ 459037 w 1149799"/>
              <a:gd name="connsiteY1" fmla="*/ 118283 h 1256402"/>
              <a:gd name="connsiteX2" fmla="*/ 510975 w 1149799"/>
              <a:gd name="connsiteY2" fmla="*/ 113048 h 1256402"/>
              <a:gd name="connsiteX3" fmla="*/ 593014 w 1149799"/>
              <a:gd name="connsiteY3" fmla="*/ 0 h 1256402"/>
              <a:gd name="connsiteX4" fmla="*/ 677913 w 1149799"/>
              <a:gd name="connsiteY4" fmla="*/ 116988 h 1256402"/>
              <a:gd name="connsiteX5" fmla="*/ 690762 w 1149799"/>
              <a:gd name="connsiteY5" fmla="*/ 118283 h 1256402"/>
              <a:gd name="connsiteX6" fmla="*/ 1149799 w 1149799"/>
              <a:gd name="connsiteY6" fmla="*/ 681503 h 1256402"/>
              <a:gd name="connsiteX7" fmla="*/ 574900 w 1149799"/>
              <a:gd name="connsiteY7" fmla="*/ 1256402 h 1256402"/>
              <a:gd name="connsiteX8" fmla="*/ 0 w 1149799"/>
              <a:gd name="connsiteY8" fmla="*/ 681503 h 125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99" h="1256402">
                <a:moveTo>
                  <a:pt x="0" y="681503"/>
                </a:moveTo>
                <a:cubicBezTo>
                  <a:pt x="0" y="403683"/>
                  <a:pt x="197065" y="171891"/>
                  <a:pt x="459037" y="118283"/>
                </a:cubicBezTo>
                <a:lnTo>
                  <a:pt x="510975" y="113048"/>
                </a:lnTo>
                <a:lnTo>
                  <a:pt x="593014" y="0"/>
                </a:lnTo>
                <a:lnTo>
                  <a:pt x="677913" y="116988"/>
                </a:lnTo>
                <a:lnTo>
                  <a:pt x="690762" y="118283"/>
                </a:lnTo>
                <a:cubicBezTo>
                  <a:pt x="952734" y="171891"/>
                  <a:pt x="1149799" y="403683"/>
                  <a:pt x="1149799" y="681503"/>
                </a:cubicBezTo>
                <a:cubicBezTo>
                  <a:pt x="1149799" y="999011"/>
                  <a:pt x="892408" y="1256402"/>
                  <a:pt x="574900" y="1256402"/>
                </a:cubicBezTo>
                <a:cubicBezTo>
                  <a:pt x="257391" y="1256402"/>
                  <a:pt x="0" y="999011"/>
                  <a:pt x="0" y="681503"/>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latin typeface="Arial" panose="020B0604020202020204" pitchFamily="34" charset="0"/>
              <a:ea typeface="微软雅黑" panose="020B0503020204020204" charset="-122"/>
              <a:sym typeface="Arial" panose="020B0604020202020204" pitchFamily="34" charset="0"/>
            </a:endParaRPr>
          </a:p>
        </p:txBody>
      </p:sp>
      <p:sp>
        <p:nvSpPr>
          <p:cNvPr id="34" name="Freeform 45"/>
          <p:cNvSpPr/>
          <p:nvPr>
            <p:custDataLst>
              <p:tags r:id="rId7"/>
            </p:custDataLst>
          </p:nvPr>
        </p:nvSpPr>
        <p:spPr bwMode="auto">
          <a:xfrm>
            <a:off x="6779186" y="4019128"/>
            <a:ext cx="374015" cy="328523"/>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5" name="Freeform 46"/>
          <p:cNvSpPr>
            <a:spLocks noEditPoints="1"/>
          </p:cNvSpPr>
          <p:nvPr>
            <p:custDataLst>
              <p:tags r:id="rId8"/>
            </p:custDataLst>
          </p:nvPr>
        </p:nvSpPr>
        <p:spPr bwMode="auto">
          <a:xfrm>
            <a:off x="6901644" y="4132488"/>
            <a:ext cx="302950" cy="299752"/>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Freeform 47"/>
          <p:cNvSpPr/>
          <p:nvPr>
            <p:custDataLst>
              <p:tags r:id="rId9"/>
            </p:custDataLst>
          </p:nvPr>
        </p:nvSpPr>
        <p:spPr bwMode="auto">
          <a:xfrm>
            <a:off x="6963366" y="4238963"/>
            <a:ext cx="68606" cy="73032"/>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solidFill>
            <a:schemeClr val="accent1"/>
          </a:solidFill>
          <a:ln>
            <a:noFill/>
          </a:ln>
        </p:spPr>
        <p:txBody>
          <a:bodyPr vert="horz" wrap="square" lIns="91440" tIns="45720" rIns="91440" bIns="45720" numCol="1" anchor="t" anchorCtr="0" compatLnSpc="1">
            <a:normAutofit/>
          </a:body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29" name="任意多边形 59"/>
          <p:cNvSpPr/>
          <p:nvPr>
            <p:custDataLst>
              <p:tags r:id="rId10"/>
            </p:custDataLst>
          </p:nvPr>
        </p:nvSpPr>
        <p:spPr>
          <a:xfrm rot="5400000">
            <a:off x="6615299" y="3762456"/>
            <a:ext cx="837603" cy="915261"/>
          </a:xfrm>
          <a:custGeom>
            <a:avLst/>
            <a:gdLst>
              <a:gd name="connsiteX0" fmla="*/ 0 w 1149799"/>
              <a:gd name="connsiteY0" fmla="*/ 681503 h 1256402"/>
              <a:gd name="connsiteX1" fmla="*/ 459037 w 1149799"/>
              <a:gd name="connsiteY1" fmla="*/ 118283 h 1256402"/>
              <a:gd name="connsiteX2" fmla="*/ 510975 w 1149799"/>
              <a:gd name="connsiteY2" fmla="*/ 113048 h 1256402"/>
              <a:gd name="connsiteX3" fmla="*/ 593014 w 1149799"/>
              <a:gd name="connsiteY3" fmla="*/ 0 h 1256402"/>
              <a:gd name="connsiteX4" fmla="*/ 677913 w 1149799"/>
              <a:gd name="connsiteY4" fmla="*/ 116988 h 1256402"/>
              <a:gd name="connsiteX5" fmla="*/ 690762 w 1149799"/>
              <a:gd name="connsiteY5" fmla="*/ 118283 h 1256402"/>
              <a:gd name="connsiteX6" fmla="*/ 1149799 w 1149799"/>
              <a:gd name="connsiteY6" fmla="*/ 681503 h 1256402"/>
              <a:gd name="connsiteX7" fmla="*/ 574900 w 1149799"/>
              <a:gd name="connsiteY7" fmla="*/ 1256402 h 1256402"/>
              <a:gd name="connsiteX8" fmla="*/ 0 w 1149799"/>
              <a:gd name="connsiteY8" fmla="*/ 681503 h 125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99" h="1256402">
                <a:moveTo>
                  <a:pt x="0" y="681503"/>
                </a:moveTo>
                <a:cubicBezTo>
                  <a:pt x="0" y="403683"/>
                  <a:pt x="197065" y="171891"/>
                  <a:pt x="459037" y="118283"/>
                </a:cubicBezTo>
                <a:lnTo>
                  <a:pt x="510975" y="113048"/>
                </a:lnTo>
                <a:lnTo>
                  <a:pt x="593014" y="0"/>
                </a:lnTo>
                <a:lnTo>
                  <a:pt x="677913" y="116988"/>
                </a:lnTo>
                <a:lnTo>
                  <a:pt x="690762" y="118283"/>
                </a:lnTo>
                <a:cubicBezTo>
                  <a:pt x="952734" y="171891"/>
                  <a:pt x="1149799" y="403683"/>
                  <a:pt x="1149799" y="681503"/>
                </a:cubicBezTo>
                <a:cubicBezTo>
                  <a:pt x="1149799" y="999011"/>
                  <a:pt x="892408" y="1256402"/>
                  <a:pt x="574900" y="1256402"/>
                </a:cubicBezTo>
                <a:cubicBezTo>
                  <a:pt x="257391" y="1256402"/>
                  <a:pt x="0" y="999011"/>
                  <a:pt x="0" y="681503"/>
                </a:cubicBezTo>
                <a:close/>
              </a:path>
            </a:pathLst>
          </a:cu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2400">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custDataLst>
              <p:tags r:id="rId11"/>
            </p:custDataLst>
          </p:nvPr>
        </p:nvSpPr>
        <p:spPr>
          <a:xfrm>
            <a:off x="7637780" y="1628775"/>
            <a:ext cx="4379595" cy="1043305"/>
          </a:xfrm>
          <a:prstGeom prst="rect">
            <a:avLst/>
          </a:prstGeom>
        </p:spPr>
        <p:txBody>
          <a:bodyPr wrap="square" anchor="ctr" anchorCtr="0">
            <a:normAutofit lnSpcReduction="10000"/>
          </a:bodyPr>
          <a:lstStyle>
            <a:defPPr>
              <a:defRPr lang="zh-CN"/>
            </a:defPPr>
            <a:lvl1pPr>
              <a:lnSpc>
                <a:spcPct val="120000"/>
              </a:lnSpc>
            </a:lvl1pPr>
          </a:lstStyle>
          <a:p>
            <a:pPr marL="0" indent="0" algn="l">
              <a:lnSpc>
                <a:spcPct val="120000"/>
              </a:lnSpc>
              <a:spcBef>
                <a:spcPts val="0"/>
              </a:spcBef>
              <a:spcAft>
                <a:spcPts val="0"/>
              </a:spcAft>
              <a:buSzPct val="100000"/>
            </a:pPr>
            <a:r>
              <a:rPr lang="zh-CN" altLang="en-US">
                <a:solidFill>
                  <a:schemeClr val="tx1"/>
                </a:solidFill>
                <a:latin typeface="Arial" panose="020B0604020202020204" pitchFamily="34" charset="0"/>
                <a:ea typeface="微软雅黑" panose="020B0503020204020204" charset="-122"/>
                <a:sym typeface="Arial" panose="020B0604020202020204" pitchFamily="34" charset="0"/>
              </a:rPr>
              <a:t>财务角度指标显示企业的战略及其实施和执行是否正在为供应链的改善做出贡献；</a:t>
            </a: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custDataLst>
              <p:tags r:id="rId12"/>
            </p:custDataLst>
          </p:nvPr>
        </p:nvSpPr>
        <p:spPr>
          <a:xfrm>
            <a:off x="7637780" y="2673985"/>
            <a:ext cx="4379595" cy="1043305"/>
          </a:xfrm>
          <a:prstGeom prst="rect">
            <a:avLst/>
          </a:prstGeom>
        </p:spPr>
        <p:txBody>
          <a:bodyPr wrap="square" anchor="ctr" anchorCtr="0">
            <a:normAutofit/>
          </a:bodyPr>
          <a:lstStyle>
            <a:defPPr>
              <a:defRPr lang="zh-CN"/>
            </a:defPPr>
            <a:lvl1pPr>
              <a:lnSpc>
                <a:spcPct val="120000"/>
              </a:lnSpc>
            </a:lvl1pPr>
          </a:lstStyle>
          <a:p>
            <a:pPr marL="0" indent="0" algn="l">
              <a:lnSpc>
                <a:spcPct val="120000"/>
              </a:lnSpc>
              <a:spcBef>
                <a:spcPts val="0"/>
              </a:spcBef>
              <a:spcAft>
                <a:spcPts val="0"/>
              </a:spcAft>
              <a:buSzPct val="100000"/>
            </a:pPr>
            <a:r>
              <a:rPr lang="zh-CN" altLang="en-US">
                <a:solidFill>
                  <a:schemeClr val="tx1"/>
                </a:solidFill>
                <a:latin typeface="Arial" panose="020B0604020202020204" pitchFamily="34" charset="0"/>
                <a:ea typeface="微软雅黑" panose="020B0503020204020204" charset="-122"/>
                <a:sym typeface="Arial" panose="020B0604020202020204" pitchFamily="34" charset="0"/>
              </a:rPr>
              <a:t>顾客角度指标显示顾客的需求和满意程度；</a:t>
            </a: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3"/>
            </p:custDataLst>
          </p:nvPr>
        </p:nvSpPr>
        <p:spPr>
          <a:xfrm>
            <a:off x="7637780" y="3732530"/>
            <a:ext cx="4379595" cy="1043305"/>
          </a:xfrm>
          <a:prstGeom prst="rect">
            <a:avLst/>
          </a:prstGeom>
        </p:spPr>
        <p:txBody>
          <a:bodyPr wrap="square" anchor="ctr" anchorCtr="0">
            <a:normAutofit/>
          </a:bodyPr>
          <a:lstStyle>
            <a:defPPr>
              <a:defRPr lang="zh-CN"/>
            </a:defPPr>
            <a:lvl1pPr>
              <a:lnSpc>
                <a:spcPct val="120000"/>
              </a:lnSpc>
            </a:lvl1pPr>
          </a:lstStyle>
          <a:p>
            <a:pPr marL="0" indent="0" algn="l">
              <a:lnSpc>
                <a:spcPct val="120000"/>
              </a:lnSpc>
              <a:spcBef>
                <a:spcPts val="0"/>
              </a:spcBef>
              <a:spcAft>
                <a:spcPts val="0"/>
              </a:spcAft>
              <a:buSzPct val="100000"/>
            </a:pPr>
            <a:r>
              <a:rPr lang="zh-CN" altLang="en-US">
                <a:solidFill>
                  <a:schemeClr val="tx1"/>
                </a:solidFill>
                <a:latin typeface="Arial" panose="020B0604020202020204" pitchFamily="34" charset="0"/>
                <a:ea typeface="微软雅黑" panose="020B0503020204020204" charset="-122"/>
                <a:sym typeface="Arial" panose="020B0604020202020204" pitchFamily="34" charset="0"/>
              </a:rPr>
              <a:t>学习和创新角度显示企业未来成功的基础。</a:t>
            </a: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14"/>
            </p:custDataLst>
          </p:nvPr>
        </p:nvSpPr>
        <p:spPr>
          <a:xfrm>
            <a:off x="7637780" y="4804410"/>
            <a:ext cx="4554855" cy="1043305"/>
          </a:xfrm>
          <a:prstGeom prst="rect">
            <a:avLst/>
          </a:prstGeom>
        </p:spPr>
        <p:txBody>
          <a:bodyPr wrap="square" anchor="ctr" anchorCtr="0">
            <a:normAutofit/>
          </a:bodyPr>
          <a:lstStyle>
            <a:defPPr>
              <a:defRPr lang="zh-CN"/>
            </a:defPPr>
            <a:lvl1pPr>
              <a:lnSpc>
                <a:spcPct val="120000"/>
              </a:lnSpc>
            </a:lvl1pPr>
          </a:lstStyle>
          <a:p>
            <a:pPr marL="0" indent="0" algn="l">
              <a:lnSpc>
                <a:spcPct val="120000"/>
              </a:lnSpc>
              <a:spcBef>
                <a:spcPts val="0"/>
              </a:spcBef>
              <a:spcAft>
                <a:spcPts val="0"/>
              </a:spcAft>
              <a:buSzPct val="100000"/>
            </a:pPr>
            <a:r>
              <a:rPr lang="zh-CN" altLang="en-US">
                <a:solidFill>
                  <a:schemeClr val="tx1"/>
                </a:solidFill>
                <a:latin typeface="Arial" panose="020B0604020202020204" pitchFamily="34" charset="0"/>
                <a:ea typeface="微软雅黑" panose="020B0503020204020204" charset="-122"/>
                <a:sym typeface="Arial" panose="020B0604020202020204" pitchFamily="34" charset="0"/>
              </a:rPr>
              <a:t>内部过程角度指标显示企业的内部效率；</a:t>
            </a: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a:p>
            <a:pPr marL="0" indent="0" algn="l">
              <a:lnSpc>
                <a:spcPct val="120000"/>
              </a:lnSpc>
              <a:spcBef>
                <a:spcPts val="0"/>
              </a:spcBef>
              <a:spcAft>
                <a:spcPts val="0"/>
              </a:spcAft>
              <a:buSzPct val="100000"/>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Tree>
    <p:custDataLst>
      <p:tags r:id="rId15"/>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335534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标杆管理法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4" name="文本框 3"/>
          <p:cNvSpPr txBox="1"/>
          <p:nvPr/>
        </p:nvSpPr>
        <p:spPr>
          <a:xfrm>
            <a:off x="1564005" y="1487170"/>
            <a:ext cx="8850630" cy="3670935"/>
          </a:xfrm>
          <a:prstGeom prst="rect">
            <a:avLst/>
          </a:prstGeom>
          <a:noFill/>
        </p:spPr>
        <p:txBody>
          <a:bodyPr wrap="square" rtlCol="0" anchor="t">
            <a:noAutofit/>
          </a:bodyPr>
          <a:p>
            <a:pPr indent="0" fontAlgn="auto">
              <a:lnSpc>
                <a:spcPct val="150000"/>
              </a:lnSpc>
            </a:pPr>
            <a:r>
              <a:rPr lang="en-US" altLang="zh-CN" sz="2000"/>
              <a:t>        </a:t>
            </a:r>
            <a:r>
              <a:rPr lang="zh-CN" altLang="en-US" sz="2000"/>
              <a:t>标杆管理方法（Benchmarking）就是将那些出类拔萃的企业作为企业测定基准，以其为学习的对象，迎头赶上，进而超越。一般地说标杆管理方法除了要求测量相对于最好公司的企业绩效外，还要发现这些优秀公司是如何取得这些成就的，利用这些信息作为制定企业绩效目标、战略和行动计划的基准。</a:t>
            </a:r>
            <a:endParaRPr lang="zh-CN" altLang="en-US" sz="2000"/>
          </a:p>
          <a:p>
            <a:pPr indent="0" fontAlgn="auto">
              <a:lnSpc>
                <a:spcPct val="150000"/>
              </a:lnSpc>
            </a:pPr>
            <a:r>
              <a:rPr lang="en-US" altLang="zh-CN" sz="2000"/>
              <a:t>        </a:t>
            </a:r>
            <a:r>
              <a:rPr lang="zh-CN" altLang="en-US" sz="2000"/>
              <a:t>它的作用于主要表现在进行企业绩效评估，企业持续的改进，提高企业经济绩效，制定企业战略，增进企业学习，增长企业潜力，衡量企业工作好坏，实行企业全面质量管理。</a:t>
            </a:r>
            <a:endParaRPr lang="zh-CN" altLang="en-US" sz="2000"/>
          </a:p>
          <a:p>
            <a:pPr indent="0" fontAlgn="auto">
              <a:lnSpc>
                <a:spcPct val="150000"/>
              </a:lnSpc>
            </a:pPr>
            <a:endParaRPr lang="zh-CN" altLang="en-US" sz="2000"/>
          </a:p>
        </p:txBody>
      </p:sp>
      <p:sp>
        <p:nvSpPr>
          <p:cNvPr id="5" name="矩形 4"/>
          <p:cNvSpPr/>
          <p:nvPr/>
        </p:nvSpPr>
        <p:spPr>
          <a:xfrm>
            <a:off x="958215" y="1153795"/>
            <a:ext cx="9923145" cy="4069080"/>
          </a:xfrm>
          <a:prstGeom prst="rect">
            <a:avLst/>
          </a:prstGeom>
          <a:noFill/>
          <a:ln w="28575" cmpd="thickThin">
            <a:solidFill>
              <a:schemeClr val="accent1">
                <a:shade val="50000"/>
              </a:schemeClr>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p:nvSpPr>
        <p:spPr>
          <a:xfrm>
            <a:off x="4527755" y="2168018"/>
            <a:ext cx="7515655" cy="304698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供</a:t>
            </a: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应</a:t>
            </a: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链绩效管理概述</a:t>
            </a:r>
            <a:endPar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5" y="-1270"/>
            <a:ext cx="335534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标杆管理法</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4" name="文本框 3"/>
          <p:cNvSpPr txBox="1"/>
          <p:nvPr/>
        </p:nvSpPr>
        <p:spPr>
          <a:xfrm>
            <a:off x="1036320" y="1033780"/>
            <a:ext cx="10662285" cy="767080"/>
          </a:xfrm>
          <a:prstGeom prst="rect">
            <a:avLst/>
          </a:prstGeom>
          <a:noFill/>
        </p:spPr>
        <p:txBody>
          <a:bodyPr wrap="square" rtlCol="0" anchor="t">
            <a:noAutofit/>
          </a:bodyPr>
          <a:p>
            <a:pPr indent="0" fontAlgn="auto">
              <a:lnSpc>
                <a:spcPct val="150000"/>
              </a:lnSpc>
            </a:pPr>
            <a:r>
              <a:rPr lang="zh-CN" altLang="en-US"/>
              <a:t>标杆管理方法着重于“标杆”，确定标杆的基准有两个：内部标杆基准法和外部（竞争）标杆基准法。</a:t>
            </a:r>
            <a:endParaRPr lang="zh-CN" altLang="en-US"/>
          </a:p>
        </p:txBody>
      </p:sp>
      <p:graphicFrame>
        <p:nvGraphicFramePr>
          <p:cNvPr id="5" name="表格 4"/>
          <p:cNvGraphicFramePr/>
          <p:nvPr>
            <p:custDataLst>
              <p:tags r:id="rId1"/>
            </p:custDataLst>
          </p:nvPr>
        </p:nvGraphicFramePr>
        <p:xfrm>
          <a:off x="1299210" y="1982470"/>
          <a:ext cx="9984740" cy="2941955"/>
        </p:xfrm>
        <a:graphic>
          <a:graphicData uri="http://schemas.openxmlformats.org/drawingml/2006/table">
            <a:tbl>
              <a:tblPr firstRow="1" bandRow="1">
                <a:tableStyleId>{5C22544A-7EE6-4342-B048-85BDC9FD1C3A}</a:tableStyleId>
              </a:tblPr>
              <a:tblGrid>
                <a:gridCol w="1725295"/>
                <a:gridCol w="1485265"/>
                <a:gridCol w="4316730"/>
                <a:gridCol w="2457450"/>
              </a:tblGrid>
              <a:tr h="488950">
                <a:tc>
                  <a:txBody>
                    <a:bodyPr/>
                    <a:p>
                      <a:pPr algn="ctr">
                        <a:buNone/>
                      </a:pPr>
                      <a:r>
                        <a:rPr lang="zh-CN" altLang="en-US" b="1">
                          <a:solidFill>
                            <a:schemeClr val="tx1"/>
                          </a:solidFill>
                        </a:rPr>
                        <a:t>方法</a:t>
                      </a:r>
                      <a:endParaRPr lang="zh-CN" altLang="en-US" b="1">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a:buNone/>
                      </a:pPr>
                      <a:r>
                        <a:rPr lang="zh-CN" altLang="en-US" b="1">
                          <a:solidFill>
                            <a:schemeClr val="tx1"/>
                          </a:solidFill>
                        </a:rPr>
                        <a:t>标杆基准</a:t>
                      </a:r>
                      <a:endParaRPr lang="zh-CN" altLang="en-US" b="1">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a:buNone/>
                      </a:pPr>
                      <a:r>
                        <a:rPr lang="zh-CN" altLang="en-US" b="1">
                          <a:solidFill>
                            <a:schemeClr val="tx1"/>
                          </a:solidFill>
                        </a:rPr>
                        <a:t>优点</a:t>
                      </a:r>
                      <a:endParaRPr lang="zh-CN" altLang="en-US" b="1">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a:buNone/>
                      </a:pPr>
                      <a:r>
                        <a:rPr lang="zh-CN" altLang="en-US" b="1">
                          <a:solidFill>
                            <a:schemeClr val="tx1"/>
                          </a:solidFill>
                        </a:rPr>
                        <a:t>不足</a:t>
                      </a:r>
                      <a:endParaRPr lang="zh-CN" altLang="en-US" b="1">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509395">
                <a:tc>
                  <a:txBody>
                    <a:bodyPr/>
                    <a:p>
                      <a:pPr algn="ctr">
                        <a:buNone/>
                      </a:pPr>
                      <a:r>
                        <a:rPr lang="zh-CN" altLang="en-US"/>
                        <a:t>内部标杆基准</a:t>
                      </a: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a:buNone/>
                      </a:pPr>
                      <a:r>
                        <a:rPr lang="zh-CN" altLang="en-US"/>
                        <a:t>以企业内部操作为基准。</a:t>
                      </a: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a:buNone/>
                      </a:pPr>
                      <a:r>
                        <a:rPr lang="zh-CN" altLang="en-US"/>
                        <a:t>通过辨别内部绩效标杆的标准即确立内部标杆管理的主要目标，可以做到企业内的信息共享。辨别企业内部最佳职能或流程及其实践然后推广到组织的其他部门，简单且易操作。</a:t>
                      </a: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a:buNone/>
                      </a:pPr>
                      <a:r>
                        <a:rPr lang="zh-CN" altLang="en-US"/>
                        <a:t>单独执行内部标杆管理的企业往往持有内向视野，容易产生封闭思维。</a:t>
                      </a: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943610">
                <a:tc>
                  <a:txBody>
                    <a:bodyPr/>
                    <a:p>
                      <a:pPr algn="ctr">
                        <a:buNone/>
                      </a:pPr>
                      <a:r>
                        <a:rPr lang="zh-CN" altLang="en-US"/>
                        <a:t>外部标杆基准</a:t>
                      </a: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a:buNone/>
                      </a:pPr>
                      <a:r>
                        <a:rPr lang="zh-CN" altLang="en-US"/>
                        <a:t>以竞争对象或非竞争者为基准。</a:t>
                      </a: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a:buNone/>
                      </a:pPr>
                      <a:r>
                        <a:rPr lang="zh-CN" altLang="en-US"/>
                        <a:t>与有着相同市场的企业在产品、服务和工作流程等方面的绩效与实践进行比较，具有强烈竞争导向和动态意义。 </a:t>
                      </a: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p>
                      <a:pPr algn="ctr">
                        <a:buNone/>
                      </a:pPr>
                      <a:r>
                        <a:rPr lang="zh-CN" altLang="en-US"/>
                        <a:t>实施较困难，竞争企业的非公开信息不易获得。</a:t>
                      </a: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4985" y="1151255"/>
            <a:ext cx="11209655" cy="4757371"/>
            <a:chOff x="1813" y="1740"/>
            <a:chExt cx="15582" cy="3117"/>
          </a:xfrm>
        </p:grpSpPr>
        <p:sp>
          <p:nvSpPr>
            <p:cNvPr id="3" name="圆角矩形 2"/>
            <p:cNvSpPr/>
            <p:nvPr/>
          </p:nvSpPr>
          <p:spPr>
            <a:xfrm>
              <a:off x="1892" y="1833"/>
              <a:ext cx="15419" cy="2931"/>
            </a:xfrm>
            <a:prstGeom prst="roundRect">
              <a:avLst>
                <a:gd name="adj" fmla="val 0"/>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r>
                <a:rPr lang="zh-CN" altLang="en-US" sz="2400" b="1" kern="0">
                  <a:solidFill>
                    <a:srgbClr val="002060"/>
                  </a:solidFill>
                </a:rPr>
                <a:t>你还知道哪些供应链绩效评价的方法？</a:t>
              </a:r>
              <a:endParaRPr lang="zh-CN" altLang="en-US" sz="2400" b="1" kern="0">
                <a:solidFill>
                  <a:srgbClr val="002060"/>
                </a:solidFill>
              </a:endParaRPr>
            </a:p>
          </p:txBody>
        </p:sp>
        <p:sp>
          <p:nvSpPr>
            <p:cNvPr id="4" name="TextBox 3"/>
            <p:cNvSpPr txBox="1"/>
            <p:nvPr/>
          </p:nvSpPr>
          <p:spPr>
            <a:xfrm>
              <a:off x="2418" y="2293"/>
              <a:ext cx="14170" cy="338"/>
            </a:xfrm>
            <a:prstGeom prst="rect">
              <a:avLst/>
            </a:prstGeom>
            <a:noFill/>
          </p:spPr>
          <p:txBody>
            <a:bodyPr wrap="square" lIns="0" tIns="0" rIns="0" bIns="0" rtlCol="0">
              <a:spAutoFit/>
            </a:bodyPr>
            <a:lstStyle/>
            <a:p>
              <a:pPr algn="just">
                <a:lnSpc>
                  <a:spcPct val="12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a:t>
              </a:r>
              <a:r>
                <a:rPr lang="zh-CN" altLang="en-US" sz="2800" dirty="0">
                  <a:solidFill>
                    <a:schemeClr val="tx1">
                      <a:lumMod val="75000"/>
                      <a:lumOff val="25000"/>
                    </a:schemeClr>
                  </a:solidFill>
                  <a:latin typeface="微软雅黑" panose="020B0503020204020204" charset="-122"/>
                  <a:ea typeface="微软雅黑" panose="020B0503020204020204" charset="-122"/>
                </a:rPr>
                <a:t>请思考：</a:t>
              </a:r>
              <a:endParaRPr lang="zh-CN" altLang="en-US" sz="2800" dirty="0">
                <a:solidFill>
                  <a:schemeClr val="tx1">
                    <a:lumMod val="75000"/>
                    <a:lumOff val="25000"/>
                  </a:schemeClr>
                </a:solidFill>
                <a:latin typeface="微软雅黑" panose="020B0503020204020204" charset="-122"/>
                <a:ea typeface="微软雅黑" panose="020B0503020204020204" charset="-122"/>
              </a:endParaRPr>
            </a:p>
          </p:txBody>
        </p:sp>
        <p:sp>
          <p:nvSpPr>
            <p:cNvPr id="5" name="矩形 93"/>
            <p:cNvSpPr/>
            <p:nvPr/>
          </p:nvSpPr>
          <p:spPr>
            <a:xfrm>
              <a:off x="1813" y="1740"/>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lstStyle/>
            <a:p>
              <a:pPr algn="ctr"/>
              <a:endParaRPr lang="zh-CN" altLang="en-US"/>
            </a:p>
          </p:txBody>
        </p:sp>
        <p:sp>
          <p:nvSpPr>
            <p:cNvPr id="6" name="矩形 93"/>
            <p:cNvSpPr/>
            <p:nvPr/>
          </p:nvSpPr>
          <p:spPr>
            <a:xfrm rot="10800000">
              <a:off x="16790" y="425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lstStyle/>
            <a:p>
              <a:pPr algn="ctr"/>
              <a:endParaRPr lang="zh-CN" altLang="en-US"/>
            </a:p>
          </p:txBody>
        </p:sp>
      </p:grpSp>
      <p:pic>
        <p:nvPicPr>
          <p:cNvPr id="30724" name="Picture 4" descr="思考者"/>
          <p:cNvPicPr>
            <a:picLocks noGrp="1" noChangeAspect="1"/>
          </p:cNvPicPr>
          <p:nvPr>
            <p:ph sz="half" idx="2"/>
          </p:nvPr>
        </p:nvPicPr>
        <p:blipFill>
          <a:blip r:embed="rId1" cstate="print"/>
          <a:srcRect/>
          <a:stretch>
            <a:fillRect/>
          </a:stretch>
        </p:blipFill>
        <p:spPr>
          <a:xfrm>
            <a:off x="10809288" y="388620"/>
            <a:ext cx="1587500" cy="2447925"/>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3" y="-16161"/>
            <a:ext cx="523504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925593" y="929640"/>
            <a:ext cx="3791423"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绩</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效的概念</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grpSp>
        <p:nvGrpSpPr>
          <p:cNvPr id="4" name="组合 3" descr="7b0a202020202274657874626f78223a20227b5c2263617465676f72795f69645c223a31303136322c5c2269645c223a32303334303532317d220a7d0a"/>
          <p:cNvGrpSpPr/>
          <p:nvPr/>
        </p:nvGrpSpPr>
        <p:grpSpPr>
          <a:xfrm>
            <a:off x="927100" y="1435735"/>
            <a:ext cx="10514965" cy="4406265"/>
            <a:chOff x="4830" y="2970"/>
            <a:chExt cx="9540" cy="4860"/>
          </a:xfrm>
        </p:grpSpPr>
        <p:pic>
          <p:nvPicPr>
            <p:cNvPr id="5" name="图片 4" descr="横板绿色小清新_复制"/>
            <p:cNvPicPr>
              <a:picLocks noChangeAspect="1"/>
            </p:cNvPicPr>
            <p:nvPr/>
          </p:nvPicPr>
          <p:blipFill>
            <a:blip r:embed="rId1" cstate="print">
              <a:extLst>
                <a:ext uri="{96DAC541-7B7A-43D3-8B79-37D633B846F1}">
                  <asvg:svgBlip xmlns:asvg="http://schemas.microsoft.com/office/drawing/2016/SVG/main" r:embed="rId2"/>
                </a:ext>
              </a:extLst>
            </a:blip>
            <a:stretch>
              <a:fillRect/>
            </a:stretch>
          </p:blipFill>
          <p:spPr>
            <a:xfrm>
              <a:off x="4830" y="2970"/>
              <a:ext cx="9540" cy="4860"/>
            </a:xfrm>
            <a:prstGeom prst="rect">
              <a:avLst/>
            </a:prstGeom>
          </p:spPr>
        </p:pic>
        <p:sp>
          <p:nvSpPr>
            <p:cNvPr id="6" name="文本框 5"/>
            <p:cNvSpPr txBox="1"/>
            <p:nvPr/>
          </p:nvSpPr>
          <p:spPr>
            <a:xfrm>
              <a:off x="6186" y="4184"/>
              <a:ext cx="6828" cy="2520"/>
            </a:xfrm>
            <a:prstGeom prst="rect">
              <a:avLst/>
            </a:prstGeom>
            <a:noFill/>
          </p:spPr>
          <p:txBody>
            <a:bodyPr wrap="square" rtlCol="0">
              <a:normAutofit fontScale="97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zh-CN" sz="2300" b="1" dirty="0" smtClean="0">
                  <a:latin typeface="汉仪中黑简" panose="02010600000101010101" charset="-122"/>
                  <a:ea typeface="汉仪中黑简" panose="02010600000101010101" charset="-122"/>
                </a:rPr>
                <a:t>供应链绩效可以理解为供应链及其成员企业在供应链资源的支持下，通过信息协调和共享，在供应链的运作活动中增加和创造的价值总和，以及为了达到上述目标，供应链上各节点企业所采取的各种行动，即过程绩效。</a:t>
              </a:r>
              <a:endParaRPr lang="zh-CN" altLang="en-US" sz="2300" b="1" dirty="0">
                <a:latin typeface="汉仪中黑简" panose="02010600000101010101" charset="-122"/>
                <a:ea typeface="汉仪中黑简" panose="02010600000101010101"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3" y="-16161"/>
            <a:ext cx="523504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链绩效管理概述</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6" name="矩形 5"/>
          <p:cNvSpPr/>
          <p:nvPr/>
        </p:nvSpPr>
        <p:spPr>
          <a:xfrm>
            <a:off x="584835" y="929640"/>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链绩效的影响因素</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endParaRPr>
          </a:p>
        </p:txBody>
      </p:sp>
      <p:sp>
        <p:nvSpPr>
          <p:cNvPr id="3" name="任意多边形 1"/>
          <p:cNvSpPr/>
          <p:nvPr>
            <p:custDataLst>
              <p:tags r:id="rId1"/>
            </p:custDataLst>
          </p:nvPr>
        </p:nvSpPr>
        <p:spPr>
          <a:xfrm>
            <a:off x="2820368" y="2423894"/>
            <a:ext cx="2709695" cy="2593613"/>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4" name="任意多边形 2"/>
          <p:cNvSpPr/>
          <p:nvPr>
            <p:custDataLst>
              <p:tags r:id="rId2"/>
            </p:custDataLst>
          </p:nvPr>
        </p:nvSpPr>
        <p:spPr>
          <a:xfrm>
            <a:off x="3142868" y="2688353"/>
            <a:ext cx="2064696" cy="2064697"/>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3"/>
          <p:cNvSpPr/>
          <p:nvPr>
            <p:custDataLst>
              <p:tags r:id="rId3"/>
            </p:custDataLst>
          </p:nvPr>
        </p:nvSpPr>
        <p:spPr>
          <a:xfrm>
            <a:off x="3437052" y="2688353"/>
            <a:ext cx="1476330" cy="312286"/>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r>
              <a:rPr lang="en-US" altLang="zh-CN" sz="1600" dirty="0">
                <a:solidFill>
                  <a:schemeClr val="bg1"/>
                </a:solidFill>
                <a:latin typeface="Arial" panose="020B0604020202020204" pitchFamily="34" charset="0"/>
                <a:ea typeface="微软雅黑" panose="020B0503020204020204" charset="-122"/>
                <a:sym typeface="Arial" panose="020B0604020202020204" pitchFamily="34" charset="0"/>
              </a:rPr>
              <a:t>01</a:t>
            </a:r>
            <a:endParaRPr lang="en-US" altLang="zh-CN" sz="16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4"/>
            </p:custDataLst>
          </p:nvPr>
        </p:nvSpPr>
        <p:spPr>
          <a:xfrm>
            <a:off x="3198218" y="3074055"/>
            <a:ext cx="1953997" cy="1293293"/>
          </a:xfrm>
          <a:prstGeom prst="rect">
            <a:avLst/>
          </a:prstGeom>
          <a:noFill/>
        </p:spPr>
        <p:txBody>
          <a:bodyPr wrap="square" rtlCol="0" anchor="ctr" anchorCtr="0">
            <a:normAutofit/>
          </a:bodyPr>
          <a:p>
            <a:pPr algn="ctr">
              <a:lnSpc>
                <a:spcPct val="120000"/>
              </a:lnSpc>
            </a:pPr>
            <a:r>
              <a:rPr lang="zh-CN" altLang="en-US" sz="2000" b="1" kern="0" spc="300" dirty="0">
                <a:solidFill>
                  <a:schemeClr val="accent1">
                    <a:lumMod val="75000"/>
                  </a:schemeClr>
                </a:solidFill>
                <a:latin typeface="Arial" panose="020B0604020202020204" pitchFamily="34" charset="0"/>
                <a:ea typeface="微软雅黑" panose="020B0503020204020204" charset="-122"/>
                <a:sym typeface="Arial" panose="020B0604020202020204" pitchFamily="34" charset="0"/>
              </a:rPr>
              <a:t>外部驱动力</a:t>
            </a:r>
            <a:endParaRPr lang="zh-CN" altLang="en-US" sz="2000" b="1" kern="0" spc="300" dirty="0">
              <a:solidFill>
                <a:schemeClr val="accent1">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9" name="任意多边形 6"/>
          <p:cNvSpPr/>
          <p:nvPr>
            <p:custDataLst>
              <p:tags r:id="rId5"/>
            </p:custDataLst>
          </p:nvPr>
        </p:nvSpPr>
        <p:spPr>
          <a:xfrm>
            <a:off x="6208547" y="2423894"/>
            <a:ext cx="2709695" cy="2593613"/>
          </a:xfrm>
          <a:custGeom>
            <a:avLst/>
            <a:gdLst>
              <a:gd name="connsiteX0" fmla="*/ 961691 w 1844621"/>
              <a:gd name="connsiteY0" fmla="*/ 1643760 h 1765598"/>
              <a:gd name="connsiteX1" fmla="*/ 964657 w 1844621"/>
              <a:gd name="connsiteY1" fmla="*/ 1718060 h 1765598"/>
              <a:gd name="connsiteX2" fmla="*/ 948083 w 1844621"/>
              <a:gd name="connsiteY2" fmla="*/ 1717184 h 1765598"/>
              <a:gd name="connsiteX3" fmla="*/ 946614 w 1844621"/>
              <a:gd name="connsiteY3" fmla="*/ 1717353 h 1765598"/>
              <a:gd name="connsiteX4" fmla="*/ 943691 w 1844621"/>
              <a:gd name="connsiteY4" fmla="*/ 1644103 h 1765598"/>
              <a:gd name="connsiteX5" fmla="*/ 875350 w 1844621"/>
              <a:gd name="connsiteY5" fmla="*/ 1643169 h 1765598"/>
              <a:gd name="connsiteX6" fmla="*/ 893299 w 1844621"/>
              <a:gd name="connsiteY6" fmla="*/ 1644629 h 1765598"/>
              <a:gd name="connsiteX7" fmla="*/ 889341 w 1844621"/>
              <a:gd name="connsiteY7" fmla="*/ 1723945 h 1765598"/>
              <a:gd name="connsiteX8" fmla="*/ 871214 w 1844621"/>
              <a:gd name="connsiteY8" fmla="*/ 1726031 h 1765598"/>
              <a:gd name="connsiteX9" fmla="*/ 1029699 w 1844621"/>
              <a:gd name="connsiteY9" fmla="*/ 1636826 h 1765598"/>
              <a:gd name="connsiteX10" fmla="*/ 1040815 w 1844621"/>
              <a:gd name="connsiteY10" fmla="*/ 1722087 h 1765598"/>
              <a:gd name="connsiteX11" fmla="*/ 1022537 w 1844621"/>
              <a:gd name="connsiteY11" fmla="*/ 1721121 h 1765598"/>
              <a:gd name="connsiteX12" fmla="*/ 1011828 w 1844621"/>
              <a:gd name="connsiteY12" fmla="*/ 1638982 h 1765598"/>
              <a:gd name="connsiteX13" fmla="*/ 807350 w 1844621"/>
              <a:gd name="connsiteY13" fmla="*/ 1636115 h 1765598"/>
              <a:gd name="connsiteX14" fmla="*/ 822430 w 1844621"/>
              <a:gd name="connsiteY14" fmla="*/ 1638864 h 1765598"/>
              <a:gd name="connsiteX15" fmla="*/ 825110 w 1844621"/>
              <a:gd name="connsiteY15" fmla="*/ 1639083 h 1765598"/>
              <a:gd name="connsiteX16" fmla="*/ 811751 w 1844621"/>
              <a:gd name="connsiteY16" fmla="*/ 1734136 h 1765598"/>
              <a:gd name="connsiteX17" fmla="*/ 792774 w 1844621"/>
              <a:gd name="connsiteY17" fmla="*/ 1739833 h 1765598"/>
              <a:gd name="connsiteX18" fmla="*/ 1096827 w 1844621"/>
              <a:gd name="connsiteY18" fmla="*/ 1624033 h 1765598"/>
              <a:gd name="connsiteX19" fmla="*/ 1121385 w 1844621"/>
              <a:gd name="connsiteY19" fmla="*/ 1734155 h 1765598"/>
              <a:gd name="connsiteX20" fmla="*/ 1101928 w 1844621"/>
              <a:gd name="connsiteY20" fmla="*/ 1729603 h 1765598"/>
              <a:gd name="connsiteX21" fmla="*/ 1079265 w 1844621"/>
              <a:gd name="connsiteY21" fmla="*/ 1627978 h 1765598"/>
              <a:gd name="connsiteX22" fmla="*/ 740342 w 1844621"/>
              <a:gd name="connsiteY22" fmla="*/ 1622534 h 1765598"/>
              <a:gd name="connsiteX23" fmla="*/ 749046 w 1844621"/>
              <a:gd name="connsiteY23" fmla="*/ 1625484 h 1765598"/>
              <a:gd name="connsiteX24" fmla="*/ 757767 w 1844621"/>
              <a:gd name="connsiteY24" fmla="*/ 1627074 h 1765598"/>
              <a:gd name="connsiteX25" fmla="*/ 726815 w 1844621"/>
              <a:gd name="connsiteY25" fmla="*/ 1759631 h 1765598"/>
              <a:gd name="connsiteX26" fmla="*/ 706937 w 1844621"/>
              <a:gd name="connsiteY26" fmla="*/ 1765598 h 1765598"/>
              <a:gd name="connsiteX27" fmla="*/ 1162592 w 1844621"/>
              <a:gd name="connsiteY27" fmla="*/ 1605474 h 1765598"/>
              <a:gd name="connsiteX28" fmla="*/ 1211506 w 1844621"/>
              <a:gd name="connsiteY28" fmla="*/ 1758609 h 1765598"/>
              <a:gd name="connsiteX29" fmla="*/ 1193512 w 1844621"/>
              <a:gd name="connsiteY29" fmla="*/ 1751032 h 1765598"/>
              <a:gd name="connsiteX30" fmla="*/ 1189921 w 1844621"/>
              <a:gd name="connsiteY30" fmla="*/ 1750192 h 1765598"/>
              <a:gd name="connsiteX31" fmla="*/ 1145515 w 1844621"/>
              <a:gd name="connsiteY31" fmla="*/ 1611170 h 1765598"/>
              <a:gd name="connsiteX32" fmla="*/ 675637 w 1844621"/>
              <a:gd name="connsiteY32" fmla="*/ 1600604 h 1765598"/>
              <a:gd name="connsiteX33" fmla="*/ 692686 w 1844621"/>
              <a:gd name="connsiteY33" fmla="*/ 1606382 h 1765598"/>
              <a:gd name="connsiteX34" fmla="*/ 641486 w 1844621"/>
              <a:gd name="connsiteY34" fmla="*/ 1761326 h 1765598"/>
              <a:gd name="connsiteX35" fmla="*/ 631383 w 1844621"/>
              <a:gd name="connsiteY35" fmla="*/ 1744623 h 1765598"/>
              <a:gd name="connsiteX36" fmla="*/ 628970 w 1844621"/>
              <a:gd name="connsiteY36" fmla="*/ 1741831 h 1765598"/>
              <a:gd name="connsiteX37" fmla="*/ 1225916 w 1844621"/>
              <a:gd name="connsiteY37" fmla="*/ 1579868 h 1765598"/>
              <a:gd name="connsiteX38" fmla="*/ 1279540 w 1844621"/>
              <a:gd name="connsiteY38" fmla="*/ 1707080 h 1765598"/>
              <a:gd name="connsiteX39" fmla="*/ 1266966 w 1844621"/>
              <a:gd name="connsiteY39" fmla="*/ 1723591 h 1765598"/>
              <a:gd name="connsiteX40" fmla="*/ 1209837 w 1844621"/>
              <a:gd name="connsiteY40" fmla="*/ 1588066 h 1765598"/>
              <a:gd name="connsiteX41" fmla="*/ 610954 w 1844621"/>
              <a:gd name="connsiteY41" fmla="*/ 1578681 h 1765598"/>
              <a:gd name="connsiteX42" fmla="*/ 628059 w 1844621"/>
              <a:gd name="connsiteY42" fmla="*/ 1584478 h 1765598"/>
              <a:gd name="connsiteX43" fmla="*/ 582951 w 1844621"/>
              <a:gd name="connsiteY43" fmla="*/ 1688574 h 1765598"/>
              <a:gd name="connsiteX44" fmla="*/ 569886 w 1844621"/>
              <a:gd name="connsiteY44" fmla="*/ 1673454 h 1765598"/>
              <a:gd name="connsiteX45" fmla="*/ 1286670 w 1844621"/>
              <a:gd name="connsiteY45" fmla="*/ 1548893 h 1765598"/>
              <a:gd name="connsiteX46" fmla="*/ 1333269 w 1844621"/>
              <a:gd name="connsiteY46" fmla="*/ 1636531 h 1765598"/>
              <a:gd name="connsiteX47" fmla="*/ 1321264 w 1844621"/>
              <a:gd name="connsiteY47" fmla="*/ 1652294 h 1765598"/>
              <a:gd name="connsiteX48" fmla="*/ 1270632 w 1844621"/>
              <a:gd name="connsiteY48" fmla="*/ 1557070 h 1765598"/>
              <a:gd name="connsiteX49" fmla="*/ 551444 w 1844621"/>
              <a:gd name="connsiteY49" fmla="*/ 1545001 h 1765598"/>
              <a:gd name="connsiteX50" fmla="*/ 567074 w 1844621"/>
              <a:gd name="connsiteY50" fmla="*/ 1553937 h 1765598"/>
              <a:gd name="connsiteX51" fmla="*/ 524862 w 1844621"/>
              <a:gd name="connsiteY51" fmla="*/ 1631452 h 1765598"/>
              <a:gd name="connsiteX52" fmla="*/ 510642 w 1844621"/>
              <a:gd name="connsiteY52" fmla="*/ 1619926 h 1765598"/>
              <a:gd name="connsiteX53" fmla="*/ 1346034 w 1844621"/>
              <a:gd name="connsiteY53" fmla="*/ 1515267 h 1765598"/>
              <a:gd name="connsiteX54" fmla="*/ 1390051 w 1844621"/>
              <a:gd name="connsiteY54" fmla="*/ 1582679 h 1765598"/>
              <a:gd name="connsiteX55" fmla="*/ 1376613 w 1844621"/>
              <a:gd name="connsiteY55" fmla="*/ 1595021 h 1765598"/>
              <a:gd name="connsiteX56" fmla="*/ 1331552 w 1844621"/>
              <a:gd name="connsiteY56" fmla="*/ 1526010 h 1765598"/>
              <a:gd name="connsiteX57" fmla="*/ 1333983 w 1844621"/>
              <a:gd name="connsiteY57" fmla="*/ 1524770 h 1765598"/>
              <a:gd name="connsiteX58" fmla="*/ 492213 w 1844621"/>
              <a:gd name="connsiteY58" fmla="*/ 1511140 h 1765598"/>
              <a:gd name="connsiteX59" fmla="*/ 507877 w 1844621"/>
              <a:gd name="connsiteY59" fmla="*/ 1520095 h 1765598"/>
              <a:gd name="connsiteX60" fmla="*/ 465615 w 1844621"/>
              <a:gd name="connsiteY60" fmla="*/ 1583429 h 1765598"/>
              <a:gd name="connsiteX61" fmla="*/ 452723 w 1844621"/>
              <a:gd name="connsiteY61" fmla="*/ 1572979 h 1765598"/>
              <a:gd name="connsiteX62" fmla="*/ 451434 w 1844621"/>
              <a:gd name="connsiteY62" fmla="*/ 1572252 h 1765598"/>
              <a:gd name="connsiteX63" fmla="*/ 1399641 w 1844621"/>
              <a:gd name="connsiteY63" fmla="*/ 1472989 h 1765598"/>
              <a:gd name="connsiteX64" fmla="*/ 1447523 w 1844621"/>
              <a:gd name="connsiteY64" fmla="*/ 1533649 h 1765598"/>
              <a:gd name="connsiteX65" fmla="*/ 1433600 w 1844621"/>
              <a:gd name="connsiteY65" fmla="*/ 1542681 h 1765598"/>
              <a:gd name="connsiteX66" fmla="*/ 1432510 w 1844621"/>
              <a:gd name="connsiteY66" fmla="*/ 1543682 h 1765598"/>
              <a:gd name="connsiteX67" fmla="*/ 1385507 w 1844621"/>
              <a:gd name="connsiteY67" fmla="*/ 1484135 h 1765598"/>
              <a:gd name="connsiteX68" fmla="*/ 439084 w 1844621"/>
              <a:gd name="connsiteY68" fmla="*/ 1468240 h 1765598"/>
              <a:gd name="connsiteX69" fmla="*/ 452737 w 1844621"/>
              <a:gd name="connsiteY69" fmla="*/ 1479985 h 1765598"/>
              <a:gd name="connsiteX70" fmla="*/ 401226 w 1844621"/>
              <a:gd name="connsiteY70" fmla="*/ 1543921 h 1765598"/>
              <a:gd name="connsiteX71" fmla="*/ 385335 w 1844621"/>
              <a:gd name="connsiteY71" fmla="*/ 1534955 h 1765598"/>
              <a:gd name="connsiteX72" fmla="*/ 1452700 w 1844621"/>
              <a:gd name="connsiteY72" fmla="*/ 1430017 h 1765598"/>
              <a:gd name="connsiteX73" fmla="*/ 1511505 w 1844621"/>
              <a:gd name="connsiteY73" fmla="*/ 1492141 h 1765598"/>
              <a:gd name="connsiteX74" fmla="*/ 1496150 w 1844621"/>
              <a:gd name="connsiteY74" fmla="*/ 1502102 h 1765598"/>
              <a:gd name="connsiteX75" fmla="*/ 1439119 w 1844621"/>
              <a:gd name="connsiteY75" fmla="*/ 1441854 h 1765598"/>
              <a:gd name="connsiteX76" fmla="*/ 1449687 w 1844621"/>
              <a:gd name="connsiteY76" fmla="*/ 1433519 h 1765598"/>
              <a:gd name="connsiteX77" fmla="*/ 387391 w 1844621"/>
              <a:gd name="connsiteY77" fmla="*/ 1423768 h 1765598"/>
              <a:gd name="connsiteX78" fmla="*/ 401059 w 1844621"/>
              <a:gd name="connsiteY78" fmla="*/ 1435526 h 1765598"/>
              <a:gd name="connsiteX79" fmla="*/ 332463 w 1844621"/>
              <a:gd name="connsiteY79" fmla="*/ 1506560 h 1765598"/>
              <a:gd name="connsiteX80" fmla="*/ 313761 w 1844621"/>
              <a:gd name="connsiteY80" fmla="*/ 1500014 h 1765598"/>
              <a:gd name="connsiteX81" fmla="*/ 1497274 w 1844621"/>
              <a:gd name="connsiteY81" fmla="*/ 1378205 h 1765598"/>
              <a:gd name="connsiteX82" fmla="*/ 1583781 w 1844621"/>
              <a:gd name="connsiteY82" fmla="*/ 1454547 h 1765598"/>
              <a:gd name="connsiteX83" fmla="*/ 1565364 w 1844621"/>
              <a:gd name="connsiteY83" fmla="*/ 1462300 h 1765598"/>
              <a:gd name="connsiteX84" fmla="*/ 1485535 w 1844621"/>
              <a:gd name="connsiteY84" fmla="*/ 1391850 h 1765598"/>
              <a:gd name="connsiteX85" fmla="*/ 342078 w 1844621"/>
              <a:gd name="connsiteY85" fmla="*/ 1372754 h 1765598"/>
              <a:gd name="connsiteX86" fmla="*/ 353236 w 1844621"/>
              <a:gd name="connsiteY86" fmla="*/ 1386902 h 1765598"/>
              <a:gd name="connsiteX87" fmla="*/ 248764 w 1844621"/>
              <a:gd name="connsiteY87" fmla="*/ 1477262 h 1765598"/>
              <a:gd name="connsiteX88" fmla="*/ 229175 w 1844621"/>
              <a:gd name="connsiteY88" fmla="*/ 1470405 h 1765598"/>
              <a:gd name="connsiteX89" fmla="*/ 1541797 w 1844621"/>
              <a:gd name="connsiteY89" fmla="*/ 1326453 h 1765598"/>
              <a:gd name="connsiteX90" fmla="*/ 1671063 w 1844621"/>
              <a:gd name="connsiteY90" fmla="*/ 1421359 h 1765598"/>
              <a:gd name="connsiteX91" fmla="*/ 1652052 w 1844621"/>
              <a:gd name="connsiteY91" fmla="*/ 1425806 h 1765598"/>
              <a:gd name="connsiteX92" fmla="*/ 1648653 w 1844621"/>
              <a:gd name="connsiteY92" fmla="*/ 1427237 h 1765598"/>
              <a:gd name="connsiteX93" fmla="*/ 1530022 w 1844621"/>
              <a:gd name="connsiteY93" fmla="*/ 1340139 h 1765598"/>
              <a:gd name="connsiteX94" fmla="*/ 299862 w 1844621"/>
              <a:gd name="connsiteY94" fmla="*/ 1319225 h 1765598"/>
              <a:gd name="connsiteX95" fmla="*/ 311019 w 1844621"/>
              <a:gd name="connsiteY95" fmla="*/ 1333372 h 1765598"/>
              <a:gd name="connsiteX96" fmla="*/ 178732 w 1844621"/>
              <a:gd name="connsiteY96" fmla="*/ 1428480 h 1765598"/>
              <a:gd name="connsiteX97" fmla="*/ 180377 w 1844621"/>
              <a:gd name="connsiteY97" fmla="*/ 1409027 h 1765598"/>
              <a:gd name="connsiteX98" fmla="*/ 180067 w 1844621"/>
              <a:gd name="connsiteY98" fmla="*/ 1405352 h 1765598"/>
              <a:gd name="connsiteX99" fmla="*/ 1576542 w 1844621"/>
              <a:gd name="connsiteY99" fmla="*/ 1267609 h 1765598"/>
              <a:gd name="connsiteX100" fmla="*/ 1695816 w 1844621"/>
              <a:gd name="connsiteY100" fmla="*/ 1339681 h 1765598"/>
              <a:gd name="connsiteX101" fmla="*/ 1695348 w 1844621"/>
              <a:gd name="connsiteY101" fmla="*/ 1360430 h 1765598"/>
              <a:gd name="connsiteX102" fmla="*/ 1567606 w 1844621"/>
              <a:gd name="connsiteY102" fmla="*/ 1283241 h 1765598"/>
              <a:gd name="connsiteX103" fmla="*/ 263531 w 1844621"/>
              <a:gd name="connsiteY103" fmla="*/ 1261503 h 1765598"/>
              <a:gd name="connsiteX104" fmla="*/ 271723 w 1844621"/>
              <a:gd name="connsiteY104" fmla="*/ 1277570 h 1765598"/>
              <a:gd name="connsiteX105" fmla="*/ 174140 w 1844621"/>
              <a:gd name="connsiteY105" fmla="*/ 1335215 h 1765598"/>
              <a:gd name="connsiteX106" fmla="*/ 172457 w 1844621"/>
              <a:gd name="connsiteY106" fmla="*/ 1315303 h 1765598"/>
              <a:gd name="connsiteX107" fmla="*/ 1610398 w 1844621"/>
              <a:gd name="connsiteY107" fmla="*/ 1208387 h 1765598"/>
              <a:gd name="connsiteX108" fmla="*/ 1697816 w 1844621"/>
              <a:gd name="connsiteY108" fmla="*/ 1251024 h 1765598"/>
              <a:gd name="connsiteX109" fmla="*/ 1697369 w 1844621"/>
              <a:gd name="connsiteY109" fmla="*/ 1270832 h 1765598"/>
              <a:gd name="connsiteX110" fmla="*/ 1601446 w 1844621"/>
              <a:gd name="connsiteY110" fmla="*/ 1224047 h 1765598"/>
              <a:gd name="connsiteX111" fmla="*/ 232566 w 1844621"/>
              <a:gd name="connsiteY111" fmla="*/ 1200770 h 1765598"/>
              <a:gd name="connsiteX112" fmla="*/ 240745 w 1844621"/>
              <a:gd name="connsiteY112" fmla="*/ 1216812 h 1765598"/>
              <a:gd name="connsiteX113" fmla="*/ 160720 w 1844621"/>
              <a:gd name="connsiteY113" fmla="*/ 1254859 h 1765598"/>
              <a:gd name="connsiteX114" fmla="*/ 155991 w 1844621"/>
              <a:gd name="connsiteY114" fmla="*/ 1237178 h 1765598"/>
              <a:gd name="connsiteX115" fmla="*/ 1634958 w 1844621"/>
              <a:gd name="connsiteY115" fmla="*/ 1144690 h 1765598"/>
              <a:gd name="connsiteX116" fmla="*/ 1712099 w 1844621"/>
              <a:gd name="connsiteY116" fmla="*/ 1174082 h 1765598"/>
              <a:gd name="connsiteX117" fmla="*/ 1708482 w 1844621"/>
              <a:gd name="connsiteY117" fmla="*/ 1191966 h 1765598"/>
              <a:gd name="connsiteX118" fmla="*/ 1629176 w 1844621"/>
              <a:gd name="connsiteY118" fmla="*/ 1161750 h 1765598"/>
              <a:gd name="connsiteX119" fmla="*/ 204756 w 1844621"/>
              <a:gd name="connsiteY119" fmla="*/ 1138431 h 1765598"/>
              <a:gd name="connsiteX120" fmla="*/ 210455 w 1844621"/>
              <a:gd name="connsiteY120" fmla="*/ 1155515 h 1765598"/>
              <a:gd name="connsiteX121" fmla="*/ 141015 w 1844621"/>
              <a:gd name="connsiteY121" fmla="*/ 1181182 h 1765598"/>
              <a:gd name="connsiteX122" fmla="*/ 136727 w 1844621"/>
              <a:gd name="connsiteY122" fmla="*/ 1165150 h 1765598"/>
              <a:gd name="connsiteX123" fmla="*/ 136112 w 1844621"/>
              <a:gd name="connsiteY123" fmla="*/ 1163804 h 1765598"/>
              <a:gd name="connsiteX124" fmla="*/ 1656844 w 1844621"/>
              <a:gd name="connsiteY124" fmla="*/ 1080115 h 1765598"/>
              <a:gd name="connsiteX125" fmla="*/ 1729776 w 1844621"/>
              <a:gd name="connsiteY125" fmla="*/ 1100634 h 1765598"/>
              <a:gd name="connsiteX126" fmla="*/ 1723821 w 1844621"/>
              <a:gd name="connsiteY126" fmla="*/ 1116126 h 1765598"/>
              <a:gd name="connsiteX127" fmla="*/ 1723528 w 1844621"/>
              <a:gd name="connsiteY127" fmla="*/ 1117576 h 1765598"/>
              <a:gd name="connsiteX128" fmla="*/ 1651058 w 1844621"/>
              <a:gd name="connsiteY128" fmla="*/ 1097186 h 1765598"/>
              <a:gd name="connsiteX129" fmla="*/ 184625 w 1844621"/>
              <a:gd name="connsiteY129" fmla="*/ 1073110 h 1765598"/>
              <a:gd name="connsiteX130" fmla="*/ 188043 w 1844621"/>
              <a:gd name="connsiteY130" fmla="*/ 1088326 h 1765598"/>
              <a:gd name="connsiteX131" fmla="*/ 188810 w 1844621"/>
              <a:gd name="connsiteY131" fmla="*/ 1090624 h 1765598"/>
              <a:gd name="connsiteX132" fmla="*/ 112145 w 1844621"/>
              <a:gd name="connsiteY132" fmla="*/ 1111372 h 1765598"/>
              <a:gd name="connsiteX133" fmla="*/ 104560 w 1844621"/>
              <a:gd name="connsiteY133" fmla="*/ 1094778 h 1765598"/>
              <a:gd name="connsiteX134" fmla="*/ 1672722 w 1844621"/>
              <a:gd name="connsiteY134" fmla="*/ 1013691 h 1765598"/>
              <a:gd name="connsiteX135" fmla="*/ 1757141 w 1844621"/>
              <a:gd name="connsiteY135" fmla="*/ 1029446 h 1765598"/>
              <a:gd name="connsiteX136" fmla="*/ 1750574 w 1844621"/>
              <a:gd name="connsiteY136" fmla="*/ 1046531 h 1765598"/>
              <a:gd name="connsiteX137" fmla="*/ 1669493 w 1844621"/>
              <a:gd name="connsiteY137" fmla="*/ 1031399 h 1765598"/>
              <a:gd name="connsiteX138" fmla="*/ 170225 w 1844621"/>
              <a:gd name="connsiteY138" fmla="*/ 1006273 h 1765598"/>
              <a:gd name="connsiteX139" fmla="*/ 170936 w 1844621"/>
              <a:gd name="connsiteY139" fmla="*/ 1012170 h 1765598"/>
              <a:gd name="connsiteX140" fmla="*/ 173584 w 1844621"/>
              <a:gd name="connsiteY140" fmla="*/ 1023958 h 1765598"/>
              <a:gd name="connsiteX141" fmla="*/ 78475 w 1844621"/>
              <a:gd name="connsiteY141" fmla="*/ 1040728 h 1765598"/>
              <a:gd name="connsiteX142" fmla="*/ 67193 w 1844621"/>
              <a:gd name="connsiteY142" fmla="*/ 1024440 h 1765598"/>
              <a:gd name="connsiteX143" fmla="*/ 1681368 w 1844621"/>
              <a:gd name="connsiteY143" fmla="*/ 945892 h 1765598"/>
              <a:gd name="connsiteX144" fmla="*/ 1793516 w 1844621"/>
              <a:gd name="connsiteY144" fmla="*/ 956550 h 1765598"/>
              <a:gd name="connsiteX145" fmla="*/ 1783173 w 1844621"/>
              <a:gd name="connsiteY145" fmla="*/ 973649 h 1765598"/>
              <a:gd name="connsiteX146" fmla="*/ 1679909 w 1844621"/>
              <a:gd name="connsiteY146" fmla="*/ 963835 h 1765598"/>
              <a:gd name="connsiteX147" fmla="*/ 162034 w 1844621"/>
              <a:gd name="connsiteY147" fmla="*/ 938372 h 1765598"/>
              <a:gd name="connsiteX148" fmla="*/ 164191 w 1844621"/>
              <a:gd name="connsiteY148" fmla="*/ 956254 h 1765598"/>
              <a:gd name="connsiteX149" fmla="*/ 27981 w 1844621"/>
              <a:gd name="connsiteY149" fmla="*/ 967828 h 1765598"/>
              <a:gd name="connsiteX150" fmla="*/ 16164 w 1844621"/>
              <a:gd name="connsiteY150" fmla="*/ 950767 h 1765598"/>
              <a:gd name="connsiteX151" fmla="*/ 1683923 w 1844621"/>
              <a:gd name="connsiteY151" fmla="*/ 877596 h 1765598"/>
              <a:gd name="connsiteX152" fmla="*/ 1844621 w 1844621"/>
              <a:gd name="connsiteY152" fmla="*/ 878397 h 1765598"/>
              <a:gd name="connsiteX153" fmla="*/ 1831855 w 1844621"/>
              <a:gd name="connsiteY153" fmla="*/ 893168 h 1765598"/>
              <a:gd name="connsiteX154" fmla="*/ 1829946 w 1844621"/>
              <a:gd name="connsiteY154" fmla="*/ 896325 h 1765598"/>
              <a:gd name="connsiteX155" fmla="*/ 1684266 w 1844621"/>
              <a:gd name="connsiteY155" fmla="*/ 895598 h 1765598"/>
              <a:gd name="connsiteX156" fmla="*/ 14676 w 1844621"/>
              <a:gd name="connsiteY156" fmla="*/ 869273 h 1765598"/>
              <a:gd name="connsiteX157" fmla="*/ 160356 w 1844621"/>
              <a:gd name="connsiteY157" fmla="*/ 869999 h 1765598"/>
              <a:gd name="connsiteX158" fmla="*/ 160699 w 1844621"/>
              <a:gd name="connsiteY158" fmla="*/ 888001 h 1765598"/>
              <a:gd name="connsiteX159" fmla="*/ 0 w 1844621"/>
              <a:gd name="connsiteY159" fmla="*/ 887200 h 1765598"/>
              <a:gd name="connsiteX160" fmla="*/ 12766 w 1844621"/>
              <a:gd name="connsiteY160" fmla="*/ 872429 h 1765598"/>
              <a:gd name="connsiteX161" fmla="*/ 1816638 w 1844621"/>
              <a:gd name="connsiteY161" fmla="*/ 797770 h 1765598"/>
              <a:gd name="connsiteX162" fmla="*/ 1828455 w 1844621"/>
              <a:gd name="connsiteY162" fmla="*/ 814831 h 1765598"/>
              <a:gd name="connsiteX163" fmla="*/ 1682588 w 1844621"/>
              <a:gd name="connsiteY163" fmla="*/ 827227 h 1765598"/>
              <a:gd name="connsiteX164" fmla="*/ 1680430 w 1844621"/>
              <a:gd name="connsiteY164" fmla="*/ 809345 h 1765598"/>
              <a:gd name="connsiteX165" fmla="*/ 61447 w 1844621"/>
              <a:gd name="connsiteY165" fmla="*/ 791950 h 1765598"/>
              <a:gd name="connsiteX166" fmla="*/ 164713 w 1844621"/>
              <a:gd name="connsiteY166" fmla="*/ 801763 h 1765598"/>
              <a:gd name="connsiteX167" fmla="*/ 163253 w 1844621"/>
              <a:gd name="connsiteY167" fmla="*/ 819705 h 1765598"/>
              <a:gd name="connsiteX168" fmla="*/ 51105 w 1844621"/>
              <a:gd name="connsiteY168" fmla="*/ 809048 h 1765598"/>
              <a:gd name="connsiteX169" fmla="*/ 1766145 w 1844621"/>
              <a:gd name="connsiteY169" fmla="*/ 724870 h 1765598"/>
              <a:gd name="connsiteX170" fmla="*/ 1777427 w 1844621"/>
              <a:gd name="connsiteY170" fmla="*/ 741158 h 1765598"/>
              <a:gd name="connsiteX171" fmla="*/ 1674396 w 1844621"/>
              <a:gd name="connsiteY171" fmla="*/ 759325 h 1765598"/>
              <a:gd name="connsiteX172" fmla="*/ 1673685 w 1844621"/>
              <a:gd name="connsiteY172" fmla="*/ 753429 h 1765598"/>
              <a:gd name="connsiteX173" fmla="*/ 1670588 w 1844621"/>
              <a:gd name="connsiteY173" fmla="*/ 741719 h 1765598"/>
              <a:gd name="connsiteX174" fmla="*/ 94047 w 1844621"/>
              <a:gd name="connsiteY174" fmla="*/ 719066 h 1765598"/>
              <a:gd name="connsiteX175" fmla="*/ 175129 w 1844621"/>
              <a:gd name="connsiteY175" fmla="*/ 734198 h 1765598"/>
              <a:gd name="connsiteX176" fmla="*/ 171900 w 1844621"/>
              <a:gd name="connsiteY176" fmla="*/ 751906 h 1765598"/>
              <a:gd name="connsiteX177" fmla="*/ 87480 w 1844621"/>
              <a:gd name="connsiteY177" fmla="*/ 736151 h 1765598"/>
              <a:gd name="connsiteX178" fmla="*/ 1732475 w 1844621"/>
              <a:gd name="connsiteY178" fmla="*/ 654227 h 1765598"/>
              <a:gd name="connsiteX179" fmla="*/ 1740061 w 1844621"/>
              <a:gd name="connsiteY179" fmla="*/ 670822 h 1765598"/>
              <a:gd name="connsiteX180" fmla="*/ 1657733 w 1844621"/>
              <a:gd name="connsiteY180" fmla="*/ 693102 h 1765598"/>
              <a:gd name="connsiteX181" fmla="*/ 1653131 w 1844621"/>
              <a:gd name="connsiteY181" fmla="*/ 675699 h 1765598"/>
              <a:gd name="connsiteX182" fmla="*/ 121093 w 1844621"/>
              <a:gd name="connsiteY182" fmla="*/ 648021 h 1765598"/>
              <a:gd name="connsiteX183" fmla="*/ 193564 w 1844621"/>
              <a:gd name="connsiteY183" fmla="*/ 668412 h 1765598"/>
              <a:gd name="connsiteX184" fmla="*/ 187778 w 1844621"/>
              <a:gd name="connsiteY184" fmla="*/ 685483 h 1765598"/>
              <a:gd name="connsiteX185" fmla="*/ 114844 w 1844621"/>
              <a:gd name="connsiteY185" fmla="*/ 664963 h 1765598"/>
              <a:gd name="connsiteX186" fmla="*/ 120799 w 1844621"/>
              <a:gd name="connsiteY186" fmla="*/ 649471 h 1765598"/>
              <a:gd name="connsiteX187" fmla="*/ 1703605 w 1844621"/>
              <a:gd name="connsiteY187" fmla="*/ 584417 h 1765598"/>
              <a:gd name="connsiteX188" fmla="*/ 1707892 w 1844621"/>
              <a:gd name="connsiteY188" fmla="*/ 600448 h 1765598"/>
              <a:gd name="connsiteX189" fmla="*/ 1708508 w 1844621"/>
              <a:gd name="connsiteY189" fmla="*/ 601796 h 1765598"/>
              <a:gd name="connsiteX190" fmla="*/ 1640259 w 1844621"/>
              <a:gd name="connsiteY190" fmla="*/ 627022 h 1765598"/>
              <a:gd name="connsiteX191" fmla="*/ 1639049 w 1844621"/>
              <a:gd name="connsiteY191" fmla="*/ 622444 h 1765598"/>
              <a:gd name="connsiteX192" fmla="*/ 1633440 w 1844621"/>
              <a:gd name="connsiteY192" fmla="*/ 610352 h 1765598"/>
              <a:gd name="connsiteX193" fmla="*/ 136138 w 1844621"/>
              <a:gd name="connsiteY193" fmla="*/ 573632 h 1765598"/>
              <a:gd name="connsiteX194" fmla="*/ 215446 w 1844621"/>
              <a:gd name="connsiteY194" fmla="*/ 603848 h 1765598"/>
              <a:gd name="connsiteX195" fmla="*/ 209665 w 1844621"/>
              <a:gd name="connsiteY195" fmla="*/ 620908 h 1765598"/>
              <a:gd name="connsiteX196" fmla="*/ 132521 w 1844621"/>
              <a:gd name="connsiteY196" fmla="*/ 591516 h 1765598"/>
              <a:gd name="connsiteX197" fmla="*/ 1683900 w 1844621"/>
              <a:gd name="connsiteY197" fmla="*/ 510741 h 1765598"/>
              <a:gd name="connsiteX198" fmla="*/ 1688629 w 1844621"/>
              <a:gd name="connsiteY198" fmla="*/ 528423 h 1765598"/>
              <a:gd name="connsiteX199" fmla="*/ 1612275 w 1844621"/>
              <a:gd name="connsiteY199" fmla="*/ 564725 h 1765598"/>
              <a:gd name="connsiteX200" fmla="*/ 1604700 w 1844621"/>
              <a:gd name="connsiteY200" fmla="*/ 548396 h 1765598"/>
              <a:gd name="connsiteX201" fmla="*/ 147252 w 1844621"/>
              <a:gd name="connsiteY201" fmla="*/ 494765 h 1765598"/>
              <a:gd name="connsiteX202" fmla="*/ 243177 w 1844621"/>
              <a:gd name="connsiteY202" fmla="*/ 541551 h 1765598"/>
              <a:gd name="connsiteX203" fmla="*/ 234224 w 1844621"/>
              <a:gd name="connsiteY203" fmla="*/ 557210 h 1765598"/>
              <a:gd name="connsiteX204" fmla="*/ 146805 w 1844621"/>
              <a:gd name="connsiteY204" fmla="*/ 514573 h 1765598"/>
              <a:gd name="connsiteX205" fmla="*/ 1670480 w 1844621"/>
              <a:gd name="connsiteY205" fmla="*/ 430384 h 1765598"/>
              <a:gd name="connsiteX206" fmla="*/ 1672163 w 1844621"/>
              <a:gd name="connsiteY206" fmla="*/ 450296 h 1765598"/>
              <a:gd name="connsiteX207" fmla="*/ 1583450 w 1844621"/>
              <a:gd name="connsiteY207" fmla="*/ 502701 h 1765598"/>
              <a:gd name="connsiteX208" fmla="*/ 1573155 w 1844621"/>
              <a:gd name="connsiteY208" fmla="*/ 487877 h 1765598"/>
              <a:gd name="connsiteX209" fmla="*/ 149273 w 1844621"/>
              <a:gd name="connsiteY209" fmla="*/ 405169 h 1765598"/>
              <a:gd name="connsiteX210" fmla="*/ 277016 w 1844621"/>
              <a:gd name="connsiteY210" fmla="*/ 482359 h 1765598"/>
              <a:gd name="connsiteX211" fmla="*/ 268080 w 1844621"/>
              <a:gd name="connsiteY211" fmla="*/ 497989 h 1765598"/>
              <a:gd name="connsiteX212" fmla="*/ 148805 w 1844621"/>
              <a:gd name="connsiteY212" fmla="*/ 425916 h 1765598"/>
              <a:gd name="connsiteX213" fmla="*/ 195968 w 1844621"/>
              <a:gd name="connsiteY213" fmla="*/ 338361 h 1765598"/>
              <a:gd name="connsiteX214" fmla="*/ 314600 w 1844621"/>
              <a:gd name="connsiteY214" fmla="*/ 425459 h 1765598"/>
              <a:gd name="connsiteX215" fmla="*/ 302826 w 1844621"/>
              <a:gd name="connsiteY215" fmla="*/ 439145 h 1765598"/>
              <a:gd name="connsiteX216" fmla="*/ 173559 w 1844621"/>
              <a:gd name="connsiteY216" fmla="*/ 344239 h 1765598"/>
              <a:gd name="connsiteX217" fmla="*/ 192568 w 1844621"/>
              <a:gd name="connsiteY217" fmla="*/ 339792 h 1765598"/>
              <a:gd name="connsiteX218" fmla="*/ 1665887 w 1844621"/>
              <a:gd name="connsiteY218" fmla="*/ 337121 h 1765598"/>
              <a:gd name="connsiteX219" fmla="*/ 1664242 w 1844621"/>
              <a:gd name="connsiteY219" fmla="*/ 356571 h 1765598"/>
              <a:gd name="connsiteX220" fmla="*/ 1664553 w 1844621"/>
              <a:gd name="connsiteY220" fmla="*/ 360248 h 1765598"/>
              <a:gd name="connsiteX221" fmla="*/ 1544474 w 1844621"/>
              <a:gd name="connsiteY221" fmla="*/ 446578 h 1765598"/>
              <a:gd name="connsiteX222" fmla="*/ 1534206 w 1844621"/>
              <a:gd name="connsiteY222" fmla="*/ 431793 h 1765598"/>
              <a:gd name="connsiteX223" fmla="*/ 279257 w 1844621"/>
              <a:gd name="connsiteY223" fmla="*/ 303297 h 1765598"/>
              <a:gd name="connsiteX224" fmla="*/ 359087 w 1844621"/>
              <a:gd name="connsiteY224" fmla="*/ 373748 h 1765598"/>
              <a:gd name="connsiteX225" fmla="*/ 347347 w 1844621"/>
              <a:gd name="connsiteY225" fmla="*/ 387394 h 1765598"/>
              <a:gd name="connsiteX226" fmla="*/ 260839 w 1844621"/>
              <a:gd name="connsiteY226" fmla="*/ 311051 h 1765598"/>
              <a:gd name="connsiteX227" fmla="*/ 1595859 w 1844621"/>
              <a:gd name="connsiteY227" fmla="*/ 288337 h 1765598"/>
              <a:gd name="connsiteX228" fmla="*/ 1615448 w 1844621"/>
              <a:gd name="connsiteY228" fmla="*/ 295194 h 1765598"/>
              <a:gd name="connsiteX229" fmla="*/ 1504459 w 1844621"/>
              <a:gd name="connsiteY229" fmla="*/ 391189 h 1765598"/>
              <a:gd name="connsiteX230" fmla="*/ 1491819 w 1844621"/>
              <a:gd name="connsiteY230" fmla="*/ 378322 h 1765598"/>
              <a:gd name="connsiteX231" fmla="*/ 348471 w 1844621"/>
              <a:gd name="connsiteY231" fmla="*/ 263494 h 1765598"/>
              <a:gd name="connsiteX232" fmla="*/ 405504 w 1844621"/>
              <a:gd name="connsiteY232" fmla="*/ 323744 h 1765598"/>
              <a:gd name="connsiteX233" fmla="*/ 394934 w 1844621"/>
              <a:gd name="connsiteY233" fmla="*/ 332080 h 1765598"/>
              <a:gd name="connsiteX234" fmla="*/ 391923 w 1844621"/>
              <a:gd name="connsiteY234" fmla="*/ 335581 h 1765598"/>
              <a:gd name="connsiteX235" fmla="*/ 333116 w 1844621"/>
              <a:gd name="connsiteY235" fmla="*/ 273456 h 1765598"/>
              <a:gd name="connsiteX236" fmla="*/ 1512159 w 1844621"/>
              <a:gd name="connsiteY236" fmla="*/ 259039 h 1765598"/>
              <a:gd name="connsiteX237" fmla="*/ 1530860 w 1844621"/>
              <a:gd name="connsiteY237" fmla="*/ 265585 h 1765598"/>
              <a:gd name="connsiteX238" fmla="*/ 1456606 w 1844621"/>
              <a:gd name="connsiteY238" fmla="*/ 342477 h 1765598"/>
              <a:gd name="connsiteX239" fmla="*/ 1443988 w 1844621"/>
              <a:gd name="connsiteY239" fmla="*/ 329632 h 1765598"/>
              <a:gd name="connsiteX240" fmla="*/ 412110 w 1844621"/>
              <a:gd name="connsiteY240" fmla="*/ 221916 h 1765598"/>
              <a:gd name="connsiteX241" fmla="*/ 459114 w 1844621"/>
              <a:gd name="connsiteY241" fmla="*/ 281464 h 1765598"/>
              <a:gd name="connsiteX242" fmla="*/ 444980 w 1844621"/>
              <a:gd name="connsiteY242" fmla="*/ 292610 h 1765598"/>
              <a:gd name="connsiteX243" fmla="*/ 397097 w 1844621"/>
              <a:gd name="connsiteY243" fmla="*/ 231949 h 1765598"/>
              <a:gd name="connsiteX244" fmla="*/ 411019 w 1844621"/>
              <a:gd name="connsiteY244" fmla="*/ 222917 h 1765598"/>
              <a:gd name="connsiteX245" fmla="*/ 1443396 w 1844621"/>
              <a:gd name="connsiteY245" fmla="*/ 221678 h 1765598"/>
              <a:gd name="connsiteX246" fmla="*/ 1459286 w 1844621"/>
              <a:gd name="connsiteY246" fmla="*/ 230644 h 1765598"/>
              <a:gd name="connsiteX247" fmla="*/ 1406897 w 1844621"/>
              <a:gd name="connsiteY247" fmla="*/ 295670 h 1765598"/>
              <a:gd name="connsiteX248" fmla="*/ 1392300 w 1844621"/>
              <a:gd name="connsiteY248" fmla="*/ 285098 h 1765598"/>
              <a:gd name="connsiteX249" fmla="*/ 1379005 w 1844621"/>
              <a:gd name="connsiteY249" fmla="*/ 182170 h 1765598"/>
              <a:gd name="connsiteX250" fmla="*/ 1391896 w 1844621"/>
              <a:gd name="connsiteY250" fmla="*/ 192619 h 1765598"/>
              <a:gd name="connsiteX251" fmla="*/ 1393186 w 1844621"/>
              <a:gd name="connsiteY251" fmla="*/ 193347 h 1765598"/>
              <a:gd name="connsiteX252" fmla="*/ 1351622 w 1844621"/>
              <a:gd name="connsiteY252" fmla="*/ 255636 h 1765598"/>
              <a:gd name="connsiteX253" fmla="*/ 1337034 w 1844621"/>
              <a:gd name="connsiteY253" fmla="*/ 245070 h 1765598"/>
              <a:gd name="connsiteX254" fmla="*/ 468008 w 1844621"/>
              <a:gd name="connsiteY254" fmla="*/ 170577 h 1765598"/>
              <a:gd name="connsiteX255" fmla="*/ 513069 w 1844621"/>
              <a:gd name="connsiteY255" fmla="*/ 239589 h 1765598"/>
              <a:gd name="connsiteX256" fmla="*/ 510638 w 1844621"/>
              <a:gd name="connsiteY256" fmla="*/ 240828 h 1765598"/>
              <a:gd name="connsiteX257" fmla="*/ 498586 w 1844621"/>
              <a:gd name="connsiteY257" fmla="*/ 250333 h 1765598"/>
              <a:gd name="connsiteX258" fmla="*/ 454568 w 1844621"/>
              <a:gd name="connsiteY258" fmla="*/ 182920 h 1765598"/>
              <a:gd name="connsiteX259" fmla="*/ 1319759 w 1844621"/>
              <a:gd name="connsiteY259" fmla="*/ 134146 h 1765598"/>
              <a:gd name="connsiteX260" fmla="*/ 1333978 w 1844621"/>
              <a:gd name="connsiteY260" fmla="*/ 145672 h 1765598"/>
              <a:gd name="connsiteX261" fmla="*/ 1294036 w 1844621"/>
              <a:gd name="connsiteY261" fmla="*/ 219016 h 1765598"/>
              <a:gd name="connsiteX262" fmla="*/ 1277891 w 1844621"/>
              <a:gd name="connsiteY262" fmla="*/ 211027 h 1765598"/>
              <a:gd name="connsiteX263" fmla="*/ 523355 w 1844621"/>
              <a:gd name="connsiteY263" fmla="*/ 113305 h 1765598"/>
              <a:gd name="connsiteX264" fmla="*/ 573987 w 1844621"/>
              <a:gd name="connsiteY264" fmla="*/ 208530 h 1765598"/>
              <a:gd name="connsiteX265" fmla="*/ 557949 w 1844621"/>
              <a:gd name="connsiteY265" fmla="*/ 216707 h 1765598"/>
              <a:gd name="connsiteX266" fmla="*/ 511350 w 1844621"/>
              <a:gd name="connsiteY266" fmla="*/ 129068 h 1765598"/>
              <a:gd name="connsiteX267" fmla="*/ 1261668 w 1844621"/>
              <a:gd name="connsiteY267" fmla="*/ 77024 h 1765598"/>
              <a:gd name="connsiteX268" fmla="*/ 1274734 w 1844621"/>
              <a:gd name="connsiteY268" fmla="*/ 92144 h 1765598"/>
              <a:gd name="connsiteX269" fmla="*/ 1232872 w 1844621"/>
              <a:gd name="connsiteY269" fmla="*/ 188750 h 1765598"/>
              <a:gd name="connsiteX270" fmla="*/ 1216718 w 1844621"/>
              <a:gd name="connsiteY270" fmla="*/ 180757 h 1765598"/>
              <a:gd name="connsiteX271" fmla="*/ 879964 w 1844621"/>
              <a:gd name="connsiteY271" fmla="*/ 47539 h 1765598"/>
              <a:gd name="connsiteX272" fmla="*/ 896536 w 1844621"/>
              <a:gd name="connsiteY272" fmla="*/ 48415 h 1765598"/>
              <a:gd name="connsiteX273" fmla="*/ 898006 w 1844621"/>
              <a:gd name="connsiteY273" fmla="*/ 48246 h 1765598"/>
              <a:gd name="connsiteX274" fmla="*/ 900930 w 1844621"/>
              <a:gd name="connsiteY274" fmla="*/ 121496 h 1765598"/>
              <a:gd name="connsiteX275" fmla="*/ 882930 w 1844621"/>
              <a:gd name="connsiteY275" fmla="*/ 121839 h 1765598"/>
              <a:gd name="connsiteX276" fmla="*/ 803804 w 1844621"/>
              <a:gd name="connsiteY276" fmla="*/ 43511 h 1765598"/>
              <a:gd name="connsiteX277" fmla="*/ 822082 w 1844621"/>
              <a:gd name="connsiteY277" fmla="*/ 44478 h 1765598"/>
              <a:gd name="connsiteX278" fmla="*/ 832792 w 1844621"/>
              <a:gd name="connsiteY278" fmla="*/ 126618 h 1765598"/>
              <a:gd name="connsiteX279" fmla="*/ 814920 w 1844621"/>
              <a:gd name="connsiteY279" fmla="*/ 128774 h 1765598"/>
              <a:gd name="connsiteX280" fmla="*/ 577653 w 1844621"/>
              <a:gd name="connsiteY280" fmla="*/ 42008 h 1765598"/>
              <a:gd name="connsiteX281" fmla="*/ 634782 w 1844621"/>
              <a:gd name="connsiteY281" fmla="*/ 177534 h 1765598"/>
              <a:gd name="connsiteX282" fmla="*/ 618704 w 1844621"/>
              <a:gd name="connsiteY282" fmla="*/ 185731 h 1765598"/>
              <a:gd name="connsiteX283" fmla="*/ 565079 w 1844621"/>
              <a:gd name="connsiteY283" fmla="*/ 58518 h 1765598"/>
              <a:gd name="connsiteX284" fmla="*/ 973404 w 1844621"/>
              <a:gd name="connsiteY284" fmla="*/ 39567 h 1765598"/>
              <a:gd name="connsiteX285" fmla="*/ 969228 w 1844621"/>
              <a:gd name="connsiteY285" fmla="*/ 123258 h 1765598"/>
              <a:gd name="connsiteX286" fmla="*/ 951312 w 1844621"/>
              <a:gd name="connsiteY286" fmla="*/ 121130 h 1765598"/>
              <a:gd name="connsiteX287" fmla="*/ 955278 w 1844621"/>
              <a:gd name="connsiteY287" fmla="*/ 41654 h 1765598"/>
              <a:gd name="connsiteX288" fmla="*/ 723233 w 1844621"/>
              <a:gd name="connsiteY288" fmla="*/ 31443 h 1765598"/>
              <a:gd name="connsiteX289" fmla="*/ 742691 w 1844621"/>
              <a:gd name="connsiteY289" fmla="*/ 35995 h 1765598"/>
              <a:gd name="connsiteX290" fmla="*/ 765354 w 1844621"/>
              <a:gd name="connsiteY290" fmla="*/ 137622 h 1765598"/>
              <a:gd name="connsiteX291" fmla="*/ 747791 w 1844621"/>
              <a:gd name="connsiteY291" fmla="*/ 141567 h 1765598"/>
              <a:gd name="connsiteX292" fmla="*/ 1051847 w 1844621"/>
              <a:gd name="connsiteY292" fmla="*/ 25765 h 1765598"/>
              <a:gd name="connsiteX293" fmla="*/ 1037014 w 1844621"/>
              <a:gd name="connsiteY293" fmla="*/ 131308 h 1765598"/>
              <a:gd name="connsiteX294" fmla="*/ 1019135 w 1844621"/>
              <a:gd name="connsiteY294" fmla="*/ 129184 h 1765598"/>
              <a:gd name="connsiteX295" fmla="*/ 1032869 w 1844621"/>
              <a:gd name="connsiteY295" fmla="*/ 31462 h 1765598"/>
              <a:gd name="connsiteX296" fmla="*/ 633115 w 1844621"/>
              <a:gd name="connsiteY296" fmla="*/ 6990 h 1765598"/>
              <a:gd name="connsiteX297" fmla="*/ 651107 w 1844621"/>
              <a:gd name="connsiteY297" fmla="*/ 14566 h 1765598"/>
              <a:gd name="connsiteX298" fmla="*/ 654699 w 1844621"/>
              <a:gd name="connsiteY298" fmla="*/ 15406 h 1765598"/>
              <a:gd name="connsiteX299" fmla="*/ 699105 w 1844621"/>
              <a:gd name="connsiteY299" fmla="*/ 154429 h 1765598"/>
              <a:gd name="connsiteX300" fmla="*/ 682029 w 1844621"/>
              <a:gd name="connsiteY300" fmla="*/ 160125 h 1765598"/>
              <a:gd name="connsiteX301" fmla="*/ 1203134 w 1844621"/>
              <a:gd name="connsiteY301" fmla="*/ 4273 h 1765598"/>
              <a:gd name="connsiteX302" fmla="*/ 1213236 w 1844621"/>
              <a:gd name="connsiteY302" fmla="*/ 20976 h 1765598"/>
              <a:gd name="connsiteX303" fmla="*/ 1215649 w 1844621"/>
              <a:gd name="connsiteY303" fmla="*/ 23769 h 1765598"/>
              <a:gd name="connsiteX304" fmla="*/ 1169442 w 1844621"/>
              <a:gd name="connsiteY304" fmla="*/ 163605 h 1765598"/>
              <a:gd name="connsiteX305" fmla="*/ 1152188 w 1844621"/>
              <a:gd name="connsiteY305" fmla="*/ 158449 h 1765598"/>
              <a:gd name="connsiteX306" fmla="*/ 1137683 w 1844621"/>
              <a:gd name="connsiteY306" fmla="*/ 0 h 1765598"/>
              <a:gd name="connsiteX307" fmla="*/ 1104046 w 1844621"/>
              <a:gd name="connsiteY307" fmla="*/ 144062 h 1765598"/>
              <a:gd name="connsiteX308" fmla="*/ 1086767 w 1844621"/>
              <a:gd name="connsiteY308" fmla="*/ 138898 h 1765598"/>
              <a:gd name="connsiteX309" fmla="*/ 1117806 w 1844621"/>
              <a:gd name="connsiteY309" fmla="*/ 5966 h 176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Lst>
            <a:rect l="l" t="t" r="r" b="b"/>
            <a:pathLst>
              <a:path w="1844621" h="1765598">
                <a:moveTo>
                  <a:pt x="961691" y="1643760"/>
                </a:moveTo>
                <a:lnTo>
                  <a:pt x="964657" y="1718060"/>
                </a:lnTo>
                <a:lnTo>
                  <a:pt x="948083" y="1717184"/>
                </a:lnTo>
                <a:lnTo>
                  <a:pt x="946614" y="1717353"/>
                </a:lnTo>
                <a:lnTo>
                  <a:pt x="943691" y="1644103"/>
                </a:lnTo>
                <a:close/>
                <a:moveTo>
                  <a:pt x="875350" y="1643169"/>
                </a:moveTo>
                <a:lnTo>
                  <a:pt x="893299" y="1644629"/>
                </a:lnTo>
                <a:lnTo>
                  <a:pt x="889341" y="1723945"/>
                </a:lnTo>
                <a:lnTo>
                  <a:pt x="871214" y="1726031"/>
                </a:lnTo>
                <a:close/>
                <a:moveTo>
                  <a:pt x="1029699" y="1636826"/>
                </a:moveTo>
                <a:lnTo>
                  <a:pt x="1040815" y="1722087"/>
                </a:lnTo>
                <a:lnTo>
                  <a:pt x="1022537" y="1721121"/>
                </a:lnTo>
                <a:lnTo>
                  <a:pt x="1011828" y="1638982"/>
                </a:lnTo>
                <a:close/>
                <a:moveTo>
                  <a:pt x="807350" y="1636115"/>
                </a:moveTo>
                <a:lnTo>
                  <a:pt x="822430" y="1638864"/>
                </a:lnTo>
                <a:lnTo>
                  <a:pt x="825110" y="1639083"/>
                </a:lnTo>
                <a:lnTo>
                  <a:pt x="811751" y="1734136"/>
                </a:lnTo>
                <a:lnTo>
                  <a:pt x="792774" y="1739833"/>
                </a:lnTo>
                <a:close/>
                <a:moveTo>
                  <a:pt x="1096827" y="1624033"/>
                </a:moveTo>
                <a:lnTo>
                  <a:pt x="1121385" y="1734155"/>
                </a:lnTo>
                <a:lnTo>
                  <a:pt x="1101928" y="1729603"/>
                </a:lnTo>
                <a:lnTo>
                  <a:pt x="1079265" y="1627978"/>
                </a:lnTo>
                <a:close/>
                <a:moveTo>
                  <a:pt x="740342" y="1622534"/>
                </a:moveTo>
                <a:lnTo>
                  <a:pt x="749046" y="1625484"/>
                </a:lnTo>
                <a:lnTo>
                  <a:pt x="757767" y="1627074"/>
                </a:lnTo>
                <a:lnTo>
                  <a:pt x="726815" y="1759631"/>
                </a:lnTo>
                <a:lnTo>
                  <a:pt x="706937" y="1765598"/>
                </a:lnTo>
                <a:close/>
                <a:moveTo>
                  <a:pt x="1162592" y="1605474"/>
                </a:moveTo>
                <a:lnTo>
                  <a:pt x="1211506" y="1758609"/>
                </a:lnTo>
                <a:lnTo>
                  <a:pt x="1193512" y="1751032"/>
                </a:lnTo>
                <a:lnTo>
                  <a:pt x="1189921" y="1750192"/>
                </a:lnTo>
                <a:lnTo>
                  <a:pt x="1145515" y="1611170"/>
                </a:lnTo>
                <a:close/>
                <a:moveTo>
                  <a:pt x="675637" y="1600604"/>
                </a:moveTo>
                <a:lnTo>
                  <a:pt x="692686" y="1606382"/>
                </a:lnTo>
                <a:lnTo>
                  <a:pt x="641486" y="1761326"/>
                </a:lnTo>
                <a:lnTo>
                  <a:pt x="631383" y="1744623"/>
                </a:lnTo>
                <a:lnTo>
                  <a:pt x="628970" y="1741831"/>
                </a:lnTo>
                <a:close/>
                <a:moveTo>
                  <a:pt x="1225916" y="1579868"/>
                </a:moveTo>
                <a:lnTo>
                  <a:pt x="1279540" y="1707080"/>
                </a:lnTo>
                <a:lnTo>
                  <a:pt x="1266966" y="1723591"/>
                </a:lnTo>
                <a:lnTo>
                  <a:pt x="1209837" y="1588066"/>
                </a:lnTo>
                <a:close/>
                <a:moveTo>
                  <a:pt x="610954" y="1578681"/>
                </a:moveTo>
                <a:lnTo>
                  <a:pt x="628059" y="1584478"/>
                </a:lnTo>
                <a:lnTo>
                  <a:pt x="582951" y="1688574"/>
                </a:lnTo>
                <a:lnTo>
                  <a:pt x="569886" y="1673454"/>
                </a:lnTo>
                <a:close/>
                <a:moveTo>
                  <a:pt x="1286670" y="1548893"/>
                </a:moveTo>
                <a:lnTo>
                  <a:pt x="1333269" y="1636531"/>
                </a:lnTo>
                <a:lnTo>
                  <a:pt x="1321264" y="1652294"/>
                </a:lnTo>
                <a:lnTo>
                  <a:pt x="1270632" y="1557070"/>
                </a:lnTo>
                <a:close/>
                <a:moveTo>
                  <a:pt x="551444" y="1545001"/>
                </a:moveTo>
                <a:lnTo>
                  <a:pt x="567074" y="1553937"/>
                </a:lnTo>
                <a:lnTo>
                  <a:pt x="524862" y="1631452"/>
                </a:lnTo>
                <a:lnTo>
                  <a:pt x="510642" y="1619926"/>
                </a:lnTo>
                <a:close/>
                <a:moveTo>
                  <a:pt x="1346034" y="1515267"/>
                </a:moveTo>
                <a:lnTo>
                  <a:pt x="1390051" y="1582679"/>
                </a:lnTo>
                <a:lnTo>
                  <a:pt x="1376613" y="1595021"/>
                </a:lnTo>
                <a:lnTo>
                  <a:pt x="1331552" y="1526010"/>
                </a:lnTo>
                <a:lnTo>
                  <a:pt x="1333983" y="1524770"/>
                </a:lnTo>
                <a:close/>
                <a:moveTo>
                  <a:pt x="492213" y="1511140"/>
                </a:moveTo>
                <a:lnTo>
                  <a:pt x="507877" y="1520095"/>
                </a:lnTo>
                <a:lnTo>
                  <a:pt x="465615" y="1583429"/>
                </a:lnTo>
                <a:lnTo>
                  <a:pt x="452723" y="1572979"/>
                </a:lnTo>
                <a:lnTo>
                  <a:pt x="451434" y="1572252"/>
                </a:lnTo>
                <a:close/>
                <a:moveTo>
                  <a:pt x="1399641" y="1472989"/>
                </a:moveTo>
                <a:lnTo>
                  <a:pt x="1447523" y="1533649"/>
                </a:lnTo>
                <a:lnTo>
                  <a:pt x="1433600" y="1542681"/>
                </a:lnTo>
                <a:lnTo>
                  <a:pt x="1432510" y="1543682"/>
                </a:lnTo>
                <a:lnTo>
                  <a:pt x="1385507" y="1484135"/>
                </a:lnTo>
                <a:close/>
                <a:moveTo>
                  <a:pt x="439084" y="1468240"/>
                </a:moveTo>
                <a:lnTo>
                  <a:pt x="452737" y="1479985"/>
                </a:lnTo>
                <a:lnTo>
                  <a:pt x="401226" y="1543921"/>
                </a:lnTo>
                <a:lnTo>
                  <a:pt x="385335" y="1534955"/>
                </a:lnTo>
                <a:close/>
                <a:moveTo>
                  <a:pt x="1452700" y="1430017"/>
                </a:moveTo>
                <a:lnTo>
                  <a:pt x="1511505" y="1492141"/>
                </a:lnTo>
                <a:lnTo>
                  <a:pt x="1496150" y="1502102"/>
                </a:lnTo>
                <a:lnTo>
                  <a:pt x="1439119" y="1441854"/>
                </a:lnTo>
                <a:lnTo>
                  <a:pt x="1449687" y="1433519"/>
                </a:lnTo>
                <a:close/>
                <a:moveTo>
                  <a:pt x="387391" y="1423768"/>
                </a:moveTo>
                <a:lnTo>
                  <a:pt x="401059" y="1435526"/>
                </a:lnTo>
                <a:lnTo>
                  <a:pt x="332463" y="1506560"/>
                </a:lnTo>
                <a:lnTo>
                  <a:pt x="313761" y="1500014"/>
                </a:lnTo>
                <a:close/>
                <a:moveTo>
                  <a:pt x="1497274" y="1378205"/>
                </a:moveTo>
                <a:lnTo>
                  <a:pt x="1583781" y="1454547"/>
                </a:lnTo>
                <a:lnTo>
                  <a:pt x="1565364" y="1462300"/>
                </a:lnTo>
                <a:lnTo>
                  <a:pt x="1485535" y="1391850"/>
                </a:lnTo>
                <a:close/>
                <a:moveTo>
                  <a:pt x="342078" y="1372754"/>
                </a:moveTo>
                <a:lnTo>
                  <a:pt x="353236" y="1386902"/>
                </a:lnTo>
                <a:lnTo>
                  <a:pt x="248764" y="1477262"/>
                </a:lnTo>
                <a:lnTo>
                  <a:pt x="229175" y="1470405"/>
                </a:lnTo>
                <a:close/>
                <a:moveTo>
                  <a:pt x="1541797" y="1326453"/>
                </a:moveTo>
                <a:lnTo>
                  <a:pt x="1671063" y="1421359"/>
                </a:lnTo>
                <a:lnTo>
                  <a:pt x="1652052" y="1425806"/>
                </a:lnTo>
                <a:lnTo>
                  <a:pt x="1648653" y="1427237"/>
                </a:lnTo>
                <a:lnTo>
                  <a:pt x="1530022" y="1340139"/>
                </a:lnTo>
                <a:close/>
                <a:moveTo>
                  <a:pt x="299862" y="1319225"/>
                </a:moveTo>
                <a:lnTo>
                  <a:pt x="311019" y="1333372"/>
                </a:lnTo>
                <a:lnTo>
                  <a:pt x="178732" y="1428480"/>
                </a:lnTo>
                <a:lnTo>
                  <a:pt x="180377" y="1409027"/>
                </a:lnTo>
                <a:lnTo>
                  <a:pt x="180067" y="1405352"/>
                </a:lnTo>
                <a:close/>
                <a:moveTo>
                  <a:pt x="1576542" y="1267609"/>
                </a:moveTo>
                <a:lnTo>
                  <a:pt x="1695816" y="1339681"/>
                </a:lnTo>
                <a:lnTo>
                  <a:pt x="1695348" y="1360430"/>
                </a:lnTo>
                <a:lnTo>
                  <a:pt x="1567606" y="1283241"/>
                </a:lnTo>
                <a:close/>
                <a:moveTo>
                  <a:pt x="263531" y="1261503"/>
                </a:moveTo>
                <a:lnTo>
                  <a:pt x="271723" y="1277570"/>
                </a:lnTo>
                <a:lnTo>
                  <a:pt x="174140" y="1335215"/>
                </a:lnTo>
                <a:lnTo>
                  <a:pt x="172457" y="1315303"/>
                </a:lnTo>
                <a:close/>
                <a:moveTo>
                  <a:pt x="1610398" y="1208387"/>
                </a:moveTo>
                <a:lnTo>
                  <a:pt x="1697816" y="1251024"/>
                </a:lnTo>
                <a:lnTo>
                  <a:pt x="1697369" y="1270832"/>
                </a:lnTo>
                <a:lnTo>
                  <a:pt x="1601446" y="1224047"/>
                </a:lnTo>
                <a:close/>
                <a:moveTo>
                  <a:pt x="232566" y="1200770"/>
                </a:moveTo>
                <a:lnTo>
                  <a:pt x="240745" y="1216812"/>
                </a:lnTo>
                <a:lnTo>
                  <a:pt x="160720" y="1254859"/>
                </a:lnTo>
                <a:lnTo>
                  <a:pt x="155991" y="1237178"/>
                </a:lnTo>
                <a:close/>
                <a:moveTo>
                  <a:pt x="1634958" y="1144690"/>
                </a:moveTo>
                <a:lnTo>
                  <a:pt x="1712099" y="1174082"/>
                </a:lnTo>
                <a:lnTo>
                  <a:pt x="1708482" y="1191966"/>
                </a:lnTo>
                <a:lnTo>
                  <a:pt x="1629176" y="1161750"/>
                </a:lnTo>
                <a:close/>
                <a:moveTo>
                  <a:pt x="204756" y="1138431"/>
                </a:moveTo>
                <a:lnTo>
                  <a:pt x="210455" y="1155515"/>
                </a:lnTo>
                <a:lnTo>
                  <a:pt x="141015" y="1181182"/>
                </a:lnTo>
                <a:lnTo>
                  <a:pt x="136727" y="1165150"/>
                </a:lnTo>
                <a:lnTo>
                  <a:pt x="136112" y="1163804"/>
                </a:lnTo>
                <a:close/>
                <a:moveTo>
                  <a:pt x="1656844" y="1080115"/>
                </a:moveTo>
                <a:lnTo>
                  <a:pt x="1729776" y="1100634"/>
                </a:lnTo>
                <a:lnTo>
                  <a:pt x="1723821" y="1116126"/>
                </a:lnTo>
                <a:lnTo>
                  <a:pt x="1723528" y="1117576"/>
                </a:lnTo>
                <a:lnTo>
                  <a:pt x="1651058" y="1097186"/>
                </a:lnTo>
                <a:close/>
                <a:moveTo>
                  <a:pt x="184625" y="1073110"/>
                </a:moveTo>
                <a:lnTo>
                  <a:pt x="188043" y="1088326"/>
                </a:lnTo>
                <a:lnTo>
                  <a:pt x="188810" y="1090624"/>
                </a:lnTo>
                <a:lnTo>
                  <a:pt x="112145" y="1111372"/>
                </a:lnTo>
                <a:lnTo>
                  <a:pt x="104560" y="1094778"/>
                </a:lnTo>
                <a:close/>
                <a:moveTo>
                  <a:pt x="1672722" y="1013691"/>
                </a:moveTo>
                <a:lnTo>
                  <a:pt x="1757141" y="1029446"/>
                </a:lnTo>
                <a:lnTo>
                  <a:pt x="1750574" y="1046531"/>
                </a:lnTo>
                <a:lnTo>
                  <a:pt x="1669493" y="1031399"/>
                </a:lnTo>
                <a:close/>
                <a:moveTo>
                  <a:pt x="170225" y="1006273"/>
                </a:moveTo>
                <a:lnTo>
                  <a:pt x="170936" y="1012170"/>
                </a:lnTo>
                <a:lnTo>
                  <a:pt x="173584" y="1023958"/>
                </a:lnTo>
                <a:lnTo>
                  <a:pt x="78475" y="1040728"/>
                </a:lnTo>
                <a:lnTo>
                  <a:pt x="67193" y="1024440"/>
                </a:lnTo>
                <a:close/>
                <a:moveTo>
                  <a:pt x="1681368" y="945892"/>
                </a:moveTo>
                <a:lnTo>
                  <a:pt x="1793516" y="956550"/>
                </a:lnTo>
                <a:lnTo>
                  <a:pt x="1783173" y="973649"/>
                </a:lnTo>
                <a:lnTo>
                  <a:pt x="1679909" y="963835"/>
                </a:lnTo>
                <a:close/>
                <a:moveTo>
                  <a:pt x="162034" y="938372"/>
                </a:moveTo>
                <a:lnTo>
                  <a:pt x="164191" y="956254"/>
                </a:lnTo>
                <a:lnTo>
                  <a:pt x="27981" y="967828"/>
                </a:lnTo>
                <a:lnTo>
                  <a:pt x="16164" y="950767"/>
                </a:lnTo>
                <a:close/>
                <a:moveTo>
                  <a:pt x="1683923" y="877596"/>
                </a:moveTo>
                <a:lnTo>
                  <a:pt x="1844621" y="878397"/>
                </a:lnTo>
                <a:lnTo>
                  <a:pt x="1831855" y="893168"/>
                </a:lnTo>
                <a:lnTo>
                  <a:pt x="1829946" y="896325"/>
                </a:lnTo>
                <a:lnTo>
                  <a:pt x="1684266" y="895598"/>
                </a:lnTo>
                <a:close/>
                <a:moveTo>
                  <a:pt x="14676" y="869273"/>
                </a:moveTo>
                <a:lnTo>
                  <a:pt x="160356" y="869999"/>
                </a:lnTo>
                <a:lnTo>
                  <a:pt x="160699" y="888001"/>
                </a:lnTo>
                <a:lnTo>
                  <a:pt x="0" y="887200"/>
                </a:lnTo>
                <a:lnTo>
                  <a:pt x="12766" y="872429"/>
                </a:lnTo>
                <a:close/>
                <a:moveTo>
                  <a:pt x="1816638" y="797770"/>
                </a:moveTo>
                <a:lnTo>
                  <a:pt x="1828455" y="814831"/>
                </a:lnTo>
                <a:lnTo>
                  <a:pt x="1682588" y="827227"/>
                </a:lnTo>
                <a:lnTo>
                  <a:pt x="1680430" y="809345"/>
                </a:lnTo>
                <a:close/>
                <a:moveTo>
                  <a:pt x="61447" y="791950"/>
                </a:moveTo>
                <a:lnTo>
                  <a:pt x="164713" y="801763"/>
                </a:lnTo>
                <a:lnTo>
                  <a:pt x="163253" y="819705"/>
                </a:lnTo>
                <a:lnTo>
                  <a:pt x="51105" y="809048"/>
                </a:lnTo>
                <a:close/>
                <a:moveTo>
                  <a:pt x="1766145" y="724870"/>
                </a:moveTo>
                <a:lnTo>
                  <a:pt x="1777427" y="741158"/>
                </a:lnTo>
                <a:lnTo>
                  <a:pt x="1674396" y="759325"/>
                </a:lnTo>
                <a:lnTo>
                  <a:pt x="1673685" y="753429"/>
                </a:lnTo>
                <a:lnTo>
                  <a:pt x="1670588" y="741719"/>
                </a:lnTo>
                <a:close/>
                <a:moveTo>
                  <a:pt x="94047" y="719066"/>
                </a:moveTo>
                <a:lnTo>
                  <a:pt x="175129" y="734198"/>
                </a:lnTo>
                <a:lnTo>
                  <a:pt x="171900" y="751906"/>
                </a:lnTo>
                <a:lnTo>
                  <a:pt x="87480" y="736151"/>
                </a:lnTo>
                <a:close/>
                <a:moveTo>
                  <a:pt x="1732475" y="654227"/>
                </a:moveTo>
                <a:lnTo>
                  <a:pt x="1740061" y="670822"/>
                </a:lnTo>
                <a:lnTo>
                  <a:pt x="1657733" y="693102"/>
                </a:lnTo>
                <a:lnTo>
                  <a:pt x="1653131" y="675699"/>
                </a:lnTo>
                <a:close/>
                <a:moveTo>
                  <a:pt x="121093" y="648021"/>
                </a:moveTo>
                <a:lnTo>
                  <a:pt x="193564" y="668412"/>
                </a:lnTo>
                <a:lnTo>
                  <a:pt x="187778" y="685483"/>
                </a:lnTo>
                <a:lnTo>
                  <a:pt x="114844" y="664963"/>
                </a:lnTo>
                <a:lnTo>
                  <a:pt x="120799" y="649471"/>
                </a:lnTo>
                <a:close/>
                <a:moveTo>
                  <a:pt x="1703605" y="584417"/>
                </a:moveTo>
                <a:lnTo>
                  <a:pt x="1707892" y="600448"/>
                </a:lnTo>
                <a:lnTo>
                  <a:pt x="1708508" y="601796"/>
                </a:lnTo>
                <a:lnTo>
                  <a:pt x="1640259" y="627022"/>
                </a:lnTo>
                <a:lnTo>
                  <a:pt x="1639049" y="622444"/>
                </a:lnTo>
                <a:lnTo>
                  <a:pt x="1633440" y="610352"/>
                </a:lnTo>
                <a:close/>
                <a:moveTo>
                  <a:pt x="136138" y="573632"/>
                </a:moveTo>
                <a:lnTo>
                  <a:pt x="215446" y="603848"/>
                </a:lnTo>
                <a:lnTo>
                  <a:pt x="209665" y="620908"/>
                </a:lnTo>
                <a:lnTo>
                  <a:pt x="132521" y="591516"/>
                </a:lnTo>
                <a:close/>
                <a:moveTo>
                  <a:pt x="1683900" y="510741"/>
                </a:moveTo>
                <a:lnTo>
                  <a:pt x="1688629" y="528423"/>
                </a:lnTo>
                <a:lnTo>
                  <a:pt x="1612275" y="564725"/>
                </a:lnTo>
                <a:lnTo>
                  <a:pt x="1604700" y="548396"/>
                </a:lnTo>
                <a:close/>
                <a:moveTo>
                  <a:pt x="147252" y="494765"/>
                </a:moveTo>
                <a:lnTo>
                  <a:pt x="243177" y="541551"/>
                </a:lnTo>
                <a:lnTo>
                  <a:pt x="234224" y="557210"/>
                </a:lnTo>
                <a:lnTo>
                  <a:pt x="146805" y="514573"/>
                </a:lnTo>
                <a:close/>
                <a:moveTo>
                  <a:pt x="1670480" y="430384"/>
                </a:moveTo>
                <a:lnTo>
                  <a:pt x="1672163" y="450296"/>
                </a:lnTo>
                <a:lnTo>
                  <a:pt x="1583450" y="502701"/>
                </a:lnTo>
                <a:lnTo>
                  <a:pt x="1573155" y="487877"/>
                </a:lnTo>
                <a:close/>
                <a:moveTo>
                  <a:pt x="149273" y="405169"/>
                </a:moveTo>
                <a:lnTo>
                  <a:pt x="277016" y="482359"/>
                </a:lnTo>
                <a:lnTo>
                  <a:pt x="268080" y="497989"/>
                </a:lnTo>
                <a:lnTo>
                  <a:pt x="148805" y="425916"/>
                </a:lnTo>
                <a:close/>
                <a:moveTo>
                  <a:pt x="195968" y="338361"/>
                </a:moveTo>
                <a:lnTo>
                  <a:pt x="314600" y="425459"/>
                </a:lnTo>
                <a:lnTo>
                  <a:pt x="302826" y="439145"/>
                </a:lnTo>
                <a:lnTo>
                  <a:pt x="173559" y="344239"/>
                </a:lnTo>
                <a:lnTo>
                  <a:pt x="192568" y="339792"/>
                </a:lnTo>
                <a:close/>
                <a:moveTo>
                  <a:pt x="1665887" y="337121"/>
                </a:moveTo>
                <a:lnTo>
                  <a:pt x="1664242" y="356571"/>
                </a:lnTo>
                <a:lnTo>
                  <a:pt x="1664553" y="360248"/>
                </a:lnTo>
                <a:lnTo>
                  <a:pt x="1544474" y="446578"/>
                </a:lnTo>
                <a:lnTo>
                  <a:pt x="1534206" y="431793"/>
                </a:lnTo>
                <a:close/>
                <a:moveTo>
                  <a:pt x="279257" y="303297"/>
                </a:moveTo>
                <a:lnTo>
                  <a:pt x="359087" y="373748"/>
                </a:lnTo>
                <a:lnTo>
                  <a:pt x="347347" y="387394"/>
                </a:lnTo>
                <a:lnTo>
                  <a:pt x="260839" y="311051"/>
                </a:lnTo>
                <a:close/>
                <a:moveTo>
                  <a:pt x="1595859" y="288337"/>
                </a:moveTo>
                <a:lnTo>
                  <a:pt x="1615448" y="295194"/>
                </a:lnTo>
                <a:lnTo>
                  <a:pt x="1504459" y="391189"/>
                </a:lnTo>
                <a:lnTo>
                  <a:pt x="1491819" y="378322"/>
                </a:lnTo>
                <a:close/>
                <a:moveTo>
                  <a:pt x="348471" y="263494"/>
                </a:moveTo>
                <a:lnTo>
                  <a:pt x="405504" y="323744"/>
                </a:lnTo>
                <a:lnTo>
                  <a:pt x="394934" y="332080"/>
                </a:lnTo>
                <a:lnTo>
                  <a:pt x="391923" y="335581"/>
                </a:lnTo>
                <a:lnTo>
                  <a:pt x="333116" y="273456"/>
                </a:lnTo>
                <a:close/>
                <a:moveTo>
                  <a:pt x="1512159" y="259039"/>
                </a:moveTo>
                <a:lnTo>
                  <a:pt x="1530860" y="265585"/>
                </a:lnTo>
                <a:lnTo>
                  <a:pt x="1456606" y="342477"/>
                </a:lnTo>
                <a:lnTo>
                  <a:pt x="1443988" y="329632"/>
                </a:lnTo>
                <a:close/>
                <a:moveTo>
                  <a:pt x="412110" y="221916"/>
                </a:moveTo>
                <a:lnTo>
                  <a:pt x="459114" y="281464"/>
                </a:lnTo>
                <a:lnTo>
                  <a:pt x="444980" y="292610"/>
                </a:lnTo>
                <a:lnTo>
                  <a:pt x="397097" y="231949"/>
                </a:lnTo>
                <a:lnTo>
                  <a:pt x="411019" y="222917"/>
                </a:lnTo>
                <a:close/>
                <a:moveTo>
                  <a:pt x="1443396" y="221678"/>
                </a:moveTo>
                <a:lnTo>
                  <a:pt x="1459286" y="230644"/>
                </a:lnTo>
                <a:lnTo>
                  <a:pt x="1406897" y="295670"/>
                </a:lnTo>
                <a:lnTo>
                  <a:pt x="1392300" y="285098"/>
                </a:lnTo>
                <a:close/>
                <a:moveTo>
                  <a:pt x="1379005" y="182170"/>
                </a:moveTo>
                <a:lnTo>
                  <a:pt x="1391896" y="192619"/>
                </a:lnTo>
                <a:lnTo>
                  <a:pt x="1393186" y="193347"/>
                </a:lnTo>
                <a:lnTo>
                  <a:pt x="1351622" y="255636"/>
                </a:lnTo>
                <a:lnTo>
                  <a:pt x="1337034" y="245070"/>
                </a:lnTo>
                <a:close/>
                <a:moveTo>
                  <a:pt x="468008" y="170577"/>
                </a:moveTo>
                <a:lnTo>
                  <a:pt x="513069" y="239589"/>
                </a:lnTo>
                <a:lnTo>
                  <a:pt x="510638" y="240828"/>
                </a:lnTo>
                <a:lnTo>
                  <a:pt x="498586" y="250333"/>
                </a:lnTo>
                <a:lnTo>
                  <a:pt x="454568" y="182920"/>
                </a:lnTo>
                <a:close/>
                <a:moveTo>
                  <a:pt x="1319759" y="134146"/>
                </a:moveTo>
                <a:lnTo>
                  <a:pt x="1333978" y="145672"/>
                </a:lnTo>
                <a:lnTo>
                  <a:pt x="1294036" y="219016"/>
                </a:lnTo>
                <a:lnTo>
                  <a:pt x="1277891" y="211027"/>
                </a:lnTo>
                <a:close/>
                <a:moveTo>
                  <a:pt x="523355" y="113305"/>
                </a:moveTo>
                <a:lnTo>
                  <a:pt x="573987" y="208530"/>
                </a:lnTo>
                <a:lnTo>
                  <a:pt x="557949" y="216707"/>
                </a:lnTo>
                <a:lnTo>
                  <a:pt x="511350" y="129068"/>
                </a:lnTo>
                <a:close/>
                <a:moveTo>
                  <a:pt x="1261668" y="77024"/>
                </a:moveTo>
                <a:lnTo>
                  <a:pt x="1274734" y="92144"/>
                </a:lnTo>
                <a:lnTo>
                  <a:pt x="1232872" y="188750"/>
                </a:lnTo>
                <a:lnTo>
                  <a:pt x="1216718" y="180757"/>
                </a:lnTo>
                <a:close/>
                <a:moveTo>
                  <a:pt x="879964" y="47539"/>
                </a:moveTo>
                <a:lnTo>
                  <a:pt x="896536" y="48415"/>
                </a:lnTo>
                <a:lnTo>
                  <a:pt x="898006" y="48246"/>
                </a:lnTo>
                <a:lnTo>
                  <a:pt x="900930" y="121496"/>
                </a:lnTo>
                <a:lnTo>
                  <a:pt x="882930" y="121839"/>
                </a:lnTo>
                <a:close/>
                <a:moveTo>
                  <a:pt x="803804" y="43511"/>
                </a:moveTo>
                <a:lnTo>
                  <a:pt x="822082" y="44478"/>
                </a:lnTo>
                <a:lnTo>
                  <a:pt x="832792" y="126618"/>
                </a:lnTo>
                <a:lnTo>
                  <a:pt x="814920" y="128774"/>
                </a:lnTo>
                <a:close/>
                <a:moveTo>
                  <a:pt x="577653" y="42008"/>
                </a:moveTo>
                <a:lnTo>
                  <a:pt x="634782" y="177534"/>
                </a:lnTo>
                <a:lnTo>
                  <a:pt x="618704" y="185731"/>
                </a:lnTo>
                <a:lnTo>
                  <a:pt x="565079" y="58518"/>
                </a:lnTo>
                <a:close/>
                <a:moveTo>
                  <a:pt x="973404" y="39567"/>
                </a:moveTo>
                <a:lnTo>
                  <a:pt x="969228" y="123258"/>
                </a:lnTo>
                <a:lnTo>
                  <a:pt x="951312" y="121130"/>
                </a:lnTo>
                <a:lnTo>
                  <a:pt x="955278" y="41654"/>
                </a:lnTo>
                <a:close/>
                <a:moveTo>
                  <a:pt x="723233" y="31443"/>
                </a:moveTo>
                <a:lnTo>
                  <a:pt x="742691" y="35995"/>
                </a:lnTo>
                <a:lnTo>
                  <a:pt x="765354" y="137622"/>
                </a:lnTo>
                <a:lnTo>
                  <a:pt x="747791" y="141567"/>
                </a:lnTo>
                <a:close/>
                <a:moveTo>
                  <a:pt x="1051847" y="25765"/>
                </a:moveTo>
                <a:lnTo>
                  <a:pt x="1037014" y="131308"/>
                </a:lnTo>
                <a:lnTo>
                  <a:pt x="1019135" y="129184"/>
                </a:lnTo>
                <a:lnTo>
                  <a:pt x="1032869" y="31462"/>
                </a:lnTo>
                <a:close/>
                <a:moveTo>
                  <a:pt x="633115" y="6990"/>
                </a:moveTo>
                <a:lnTo>
                  <a:pt x="651107" y="14566"/>
                </a:lnTo>
                <a:lnTo>
                  <a:pt x="654699" y="15406"/>
                </a:lnTo>
                <a:lnTo>
                  <a:pt x="699105" y="154429"/>
                </a:lnTo>
                <a:lnTo>
                  <a:pt x="682029" y="160125"/>
                </a:lnTo>
                <a:close/>
                <a:moveTo>
                  <a:pt x="1203134" y="4273"/>
                </a:moveTo>
                <a:lnTo>
                  <a:pt x="1213236" y="20976"/>
                </a:lnTo>
                <a:lnTo>
                  <a:pt x="1215649" y="23769"/>
                </a:lnTo>
                <a:lnTo>
                  <a:pt x="1169442" y="163605"/>
                </a:lnTo>
                <a:lnTo>
                  <a:pt x="1152188" y="158449"/>
                </a:lnTo>
                <a:close/>
                <a:moveTo>
                  <a:pt x="1137683" y="0"/>
                </a:moveTo>
                <a:lnTo>
                  <a:pt x="1104046" y="144062"/>
                </a:lnTo>
                <a:lnTo>
                  <a:pt x="1086767" y="138898"/>
                </a:lnTo>
                <a:lnTo>
                  <a:pt x="1117806" y="596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任意多边形 7"/>
          <p:cNvSpPr/>
          <p:nvPr>
            <p:custDataLst>
              <p:tags r:id="rId6"/>
            </p:custDataLst>
          </p:nvPr>
        </p:nvSpPr>
        <p:spPr>
          <a:xfrm>
            <a:off x="6531045" y="2688353"/>
            <a:ext cx="2064696" cy="2064697"/>
          </a:xfrm>
          <a:custGeom>
            <a:avLst/>
            <a:gdLst>
              <a:gd name="connsiteX0" fmla="*/ 766985 w 1487101"/>
              <a:gd name="connsiteY0" fmla="*/ 20013 h 1487102"/>
              <a:gd name="connsiteX1" fmla="*/ 620740 w 1487101"/>
              <a:gd name="connsiteY1" fmla="*/ 30273 h 1487102"/>
              <a:gd name="connsiteX2" fmla="*/ 30272 w 1487101"/>
              <a:gd name="connsiteY2" fmla="*/ 866362 h 1487102"/>
              <a:gd name="connsiteX3" fmla="*/ 866362 w 1487101"/>
              <a:gd name="connsiteY3" fmla="*/ 1456830 h 1487102"/>
              <a:gd name="connsiteX4" fmla="*/ 1456829 w 1487101"/>
              <a:gd name="connsiteY4" fmla="*/ 620740 h 1487102"/>
              <a:gd name="connsiteX5" fmla="*/ 766985 w 1487101"/>
              <a:gd name="connsiteY5" fmla="*/ 20013 h 1487102"/>
              <a:gd name="connsiteX6" fmla="*/ 767622 w 1487101"/>
              <a:gd name="connsiteY6" fmla="*/ 364 h 1487102"/>
              <a:gd name="connsiteX7" fmla="*/ 1476200 w 1487101"/>
              <a:gd name="connsiteY7" fmla="*/ 617405 h 1487102"/>
              <a:gd name="connsiteX8" fmla="*/ 869697 w 1487101"/>
              <a:gd name="connsiteY8" fmla="*/ 1476201 h 1487102"/>
              <a:gd name="connsiteX9" fmla="*/ 10901 w 1487101"/>
              <a:gd name="connsiteY9" fmla="*/ 869698 h 1487102"/>
              <a:gd name="connsiteX10" fmla="*/ 617404 w 1487101"/>
              <a:gd name="connsiteY10" fmla="*/ 10902 h 1487102"/>
              <a:gd name="connsiteX11" fmla="*/ 767622 w 1487101"/>
              <a:gd name="connsiteY11" fmla="*/ 364 h 148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7101" h="1487102">
                <a:moveTo>
                  <a:pt x="766985" y="20013"/>
                </a:moveTo>
                <a:cubicBezTo>
                  <a:pt x="718916" y="18506"/>
                  <a:pt x="669981" y="21794"/>
                  <a:pt x="620740" y="30273"/>
                </a:cubicBezTo>
                <a:cubicBezTo>
                  <a:pt x="226807" y="98099"/>
                  <a:pt x="-37554" y="472430"/>
                  <a:pt x="30272" y="866362"/>
                </a:cubicBezTo>
                <a:cubicBezTo>
                  <a:pt x="98099" y="1260295"/>
                  <a:pt x="472430" y="1524656"/>
                  <a:pt x="866362" y="1456830"/>
                </a:cubicBezTo>
                <a:cubicBezTo>
                  <a:pt x="1260295" y="1389003"/>
                  <a:pt x="1524656" y="1014672"/>
                  <a:pt x="1456829" y="620740"/>
                </a:cubicBezTo>
                <a:cubicBezTo>
                  <a:pt x="1397481" y="276049"/>
                  <a:pt x="1103466" y="30561"/>
                  <a:pt x="766985" y="20013"/>
                </a:cubicBezTo>
                <a:close/>
                <a:moveTo>
                  <a:pt x="767622" y="364"/>
                </a:moveTo>
                <a:cubicBezTo>
                  <a:pt x="1113240" y="11198"/>
                  <a:pt x="1415240" y="263352"/>
                  <a:pt x="1476200" y="617405"/>
                </a:cubicBezTo>
                <a:cubicBezTo>
                  <a:pt x="1545869" y="1022036"/>
                  <a:pt x="1274328" y="1406532"/>
                  <a:pt x="869697" y="1476201"/>
                </a:cubicBezTo>
                <a:cubicBezTo>
                  <a:pt x="465066" y="1545869"/>
                  <a:pt x="80570" y="1274329"/>
                  <a:pt x="10901" y="869698"/>
                </a:cubicBezTo>
                <a:cubicBezTo>
                  <a:pt x="-58767" y="465067"/>
                  <a:pt x="212773" y="80570"/>
                  <a:pt x="617404" y="10902"/>
                </a:cubicBezTo>
                <a:cubicBezTo>
                  <a:pt x="667983" y="2193"/>
                  <a:pt x="718248" y="-1184"/>
                  <a:pt x="767622" y="36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en-US" altLang="zh-CN" dirty="0">
              <a:solidFill>
                <a:schemeClr val="accent1"/>
              </a:solidFill>
              <a:latin typeface="Arial" panose="020B0604020202020204" pitchFamily="34" charset="0"/>
              <a:ea typeface="微软雅黑" panose="020B0503020204020204" charset="-122"/>
              <a:sym typeface="Arial" panose="020B0604020202020204" pitchFamily="34" charset="0"/>
            </a:endParaRPr>
          </a:p>
        </p:txBody>
      </p:sp>
      <p:sp>
        <p:nvSpPr>
          <p:cNvPr id="11" name="任意多边形 8"/>
          <p:cNvSpPr/>
          <p:nvPr>
            <p:custDataLst>
              <p:tags r:id="rId7"/>
            </p:custDataLst>
          </p:nvPr>
        </p:nvSpPr>
        <p:spPr>
          <a:xfrm>
            <a:off x="6825230" y="2688353"/>
            <a:ext cx="1476330" cy="312286"/>
          </a:xfrm>
          <a:custGeom>
            <a:avLst/>
            <a:gdLst>
              <a:gd name="connsiteX0" fmla="*/ 650988 w 1301976"/>
              <a:gd name="connsiteY0" fmla="*/ 0 h 275406"/>
              <a:gd name="connsiteX1" fmla="*/ 1294759 w 1301976"/>
              <a:gd name="connsiteY1" fmla="*/ 266659 h 275406"/>
              <a:gd name="connsiteX2" fmla="*/ 1301976 w 1301976"/>
              <a:gd name="connsiteY2" fmla="*/ 275406 h 275406"/>
              <a:gd name="connsiteX3" fmla="*/ 0 w 1301976"/>
              <a:gd name="connsiteY3" fmla="*/ 275406 h 275406"/>
              <a:gd name="connsiteX4" fmla="*/ 7218 w 1301976"/>
              <a:gd name="connsiteY4" fmla="*/ 266659 h 275406"/>
              <a:gd name="connsiteX5" fmla="*/ 650988 w 1301976"/>
              <a:gd name="connsiteY5" fmla="*/ 0 h 27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1976" h="275406">
                <a:moveTo>
                  <a:pt x="650988" y="0"/>
                </a:moveTo>
                <a:cubicBezTo>
                  <a:pt x="902396" y="0"/>
                  <a:pt x="1130003" y="101903"/>
                  <a:pt x="1294759" y="266659"/>
                </a:cubicBezTo>
                <a:lnTo>
                  <a:pt x="1301976" y="275406"/>
                </a:lnTo>
                <a:lnTo>
                  <a:pt x="0" y="275406"/>
                </a:lnTo>
                <a:lnTo>
                  <a:pt x="7218" y="266659"/>
                </a:lnTo>
                <a:cubicBezTo>
                  <a:pt x="171973" y="101903"/>
                  <a:pt x="399580" y="0"/>
                  <a:pt x="6509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r>
              <a:rPr lang="en-US" altLang="zh-CN" sz="1600" dirty="0">
                <a:solidFill>
                  <a:schemeClr val="bg1"/>
                </a:solidFill>
                <a:latin typeface="Arial" panose="020B0604020202020204" pitchFamily="34" charset="0"/>
                <a:ea typeface="微软雅黑" panose="020B0503020204020204" charset="-122"/>
                <a:sym typeface="Arial" panose="020B0604020202020204" pitchFamily="34" charset="0"/>
              </a:rPr>
              <a:t>02</a:t>
            </a:r>
            <a:endParaRPr lang="en-US" altLang="zh-CN" sz="16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8"/>
            </p:custDataLst>
          </p:nvPr>
        </p:nvSpPr>
        <p:spPr>
          <a:xfrm>
            <a:off x="6586395" y="3074055"/>
            <a:ext cx="1953997" cy="1293293"/>
          </a:xfrm>
          <a:prstGeom prst="rect">
            <a:avLst/>
          </a:prstGeom>
          <a:noFill/>
        </p:spPr>
        <p:txBody>
          <a:bodyPr wrap="square" rtlCol="0" anchor="ctr" anchorCtr="0">
            <a:normAutofit/>
          </a:bodyPr>
          <a:p>
            <a:pPr algn="ctr">
              <a:lnSpc>
                <a:spcPct val="120000"/>
              </a:lnSpc>
            </a:pPr>
            <a:r>
              <a:rPr lang="zh-CN" altLang="en-US" sz="2000" b="1" kern="0" spc="300" dirty="0">
                <a:solidFill>
                  <a:schemeClr val="accent2">
                    <a:lumMod val="75000"/>
                  </a:schemeClr>
                </a:solidFill>
                <a:latin typeface="Arial" panose="020B0604020202020204" pitchFamily="34" charset="0"/>
                <a:ea typeface="微软雅黑" panose="020B0503020204020204" charset="-122"/>
                <a:sym typeface="Arial" panose="020B0604020202020204" pitchFamily="34" charset="0"/>
              </a:rPr>
              <a:t>内部驱动力</a:t>
            </a:r>
            <a:endParaRPr lang="zh-CN" altLang="en-US" sz="2000" b="1" kern="0" spc="300" dirty="0">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ustDataLst>
      <p:tags r:id="rId9"/>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3" y="-16161"/>
            <a:ext cx="523504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链绩效管理概述</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6" name="矩形 5"/>
          <p:cNvSpPr/>
          <p:nvPr/>
        </p:nvSpPr>
        <p:spPr>
          <a:xfrm>
            <a:off x="584835" y="929640"/>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链绩效的影响因素</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endParaRPr>
          </a:p>
        </p:txBody>
      </p:sp>
      <p:sp>
        <p:nvSpPr>
          <p:cNvPr id="29" name="任意多边形 28"/>
          <p:cNvSpPr/>
          <p:nvPr>
            <p:custDataLst>
              <p:tags r:id="rId1"/>
            </p:custDataLst>
          </p:nvPr>
        </p:nvSpPr>
        <p:spPr>
          <a:xfrm>
            <a:off x="1237235"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628EE3"/>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任意多边形 30"/>
          <p:cNvSpPr/>
          <p:nvPr>
            <p:custDataLst>
              <p:tags r:id="rId2"/>
            </p:custDataLst>
          </p:nvPr>
        </p:nvSpPr>
        <p:spPr>
          <a:xfrm>
            <a:off x="1237235"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628EE3">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32" name="矩形 31"/>
          <p:cNvSpPr/>
          <p:nvPr>
            <p:custDataLst>
              <p:tags r:id="rId3"/>
            </p:custDataLst>
          </p:nvPr>
        </p:nvSpPr>
        <p:spPr>
          <a:xfrm>
            <a:off x="966346" y="2224617"/>
            <a:ext cx="1884804" cy="1740077"/>
          </a:xfrm>
          <a:prstGeom prst="rect">
            <a:avLst/>
          </a:prstGeom>
        </p:spPr>
        <p:txBody>
          <a:bodyPr wrap="square" anchor="b" anchorCtr="0">
            <a:normAutofit/>
          </a:bodyPr>
          <a:p>
            <a:pPr algn="ctr">
              <a:lnSpc>
                <a:spcPct val="120000"/>
              </a:lnSpc>
              <a:spcBef>
                <a:spcPts val="0"/>
              </a:spcBef>
              <a:spcAft>
                <a:spcPts val="0"/>
              </a:spcAft>
            </a:pP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制造业供应链管理侧重于采购及物料管理作为一个基本战略；仓储零售业供应链管理偏重于运输和物流管理。</a:t>
            </a:r>
            <a:endPar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3" name="任意多边形 32"/>
          <p:cNvSpPr/>
          <p:nvPr>
            <p:custDataLst>
              <p:tags r:id="rId4"/>
            </p:custDataLst>
          </p:nvPr>
        </p:nvSpPr>
        <p:spPr>
          <a:xfrm>
            <a:off x="3330861"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37AFE5"/>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任意多边形 36"/>
          <p:cNvSpPr/>
          <p:nvPr>
            <p:custDataLst>
              <p:tags r:id="rId5"/>
            </p:custDataLst>
          </p:nvPr>
        </p:nvSpPr>
        <p:spPr>
          <a:xfrm>
            <a:off x="3330861"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37AFE5">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42" name="矩形 41"/>
          <p:cNvSpPr/>
          <p:nvPr>
            <p:custDataLst>
              <p:tags r:id="rId6"/>
            </p:custDataLst>
          </p:nvPr>
        </p:nvSpPr>
        <p:spPr>
          <a:xfrm>
            <a:off x="3059972" y="2224617"/>
            <a:ext cx="1884804" cy="1740077"/>
          </a:xfrm>
          <a:prstGeom prst="rect">
            <a:avLst/>
          </a:prstGeom>
        </p:spPr>
        <p:txBody>
          <a:bodyPr wrap="square" anchor="b" anchorCtr="0">
            <a:normAutofit lnSpcReduction="10000"/>
          </a:bodyPr>
          <a:p>
            <a:pPr algn="l">
              <a:lnSpc>
                <a:spcPct val="120000"/>
              </a:lnSpc>
              <a:spcBef>
                <a:spcPts val="0"/>
              </a:spcBef>
              <a:spcAft>
                <a:spcPts val="0"/>
              </a:spcAft>
            </a:pP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竞争者的技术优势、</a:t>
            </a:r>
            <a:r>
              <a:rPr lang="en-US" altLang="zh-CN"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       </a:t>
            </a: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产品及流程的革新、人力资源的整合都成为影响供应链绩效的长期驱动力。</a:t>
            </a:r>
            <a:endPar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8" name="任意多边形 37"/>
          <p:cNvSpPr/>
          <p:nvPr>
            <p:custDataLst>
              <p:tags r:id="rId7"/>
            </p:custDataLst>
          </p:nvPr>
        </p:nvSpPr>
        <p:spPr>
          <a:xfrm>
            <a:off x="5424487"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81A1FB"/>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任意多边形 40"/>
          <p:cNvSpPr/>
          <p:nvPr>
            <p:custDataLst>
              <p:tags r:id="rId8"/>
            </p:custDataLst>
          </p:nvPr>
        </p:nvSpPr>
        <p:spPr>
          <a:xfrm>
            <a:off x="5424487"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81A1FB">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43" name="矩形 42"/>
          <p:cNvSpPr/>
          <p:nvPr>
            <p:custDataLst>
              <p:tags r:id="rId9"/>
            </p:custDataLst>
          </p:nvPr>
        </p:nvSpPr>
        <p:spPr>
          <a:xfrm>
            <a:off x="5064125" y="2224405"/>
            <a:ext cx="2185035" cy="1739900"/>
          </a:xfrm>
          <a:prstGeom prst="rect">
            <a:avLst/>
          </a:prstGeom>
        </p:spPr>
        <p:txBody>
          <a:bodyPr wrap="square" anchor="b" anchorCtr="0"/>
          <a:p>
            <a:pPr algn="l">
              <a:lnSpc>
                <a:spcPct val="120000"/>
              </a:lnSpc>
              <a:spcBef>
                <a:spcPts val="0"/>
              </a:spcBef>
              <a:spcAft>
                <a:spcPts val="0"/>
              </a:spcAft>
              <a:buClrTx/>
              <a:buSzTx/>
              <a:buFontTx/>
            </a:pP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先进的管理技术的不断推进使得供应链管理不断适应得以提高，供应链伙伴之间的信息集成也将信息的滞后和夸大的问题降低到最小。</a:t>
            </a:r>
            <a:endPar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4" name="任意多边形 43"/>
          <p:cNvSpPr/>
          <p:nvPr>
            <p:custDataLst>
              <p:tags r:id="rId10"/>
            </p:custDataLst>
          </p:nvPr>
        </p:nvSpPr>
        <p:spPr>
          <a:xfrm>
            <a:off x="7518113"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628EE3"/>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任意多边形 44"/>
          <p:cNvSpPr/>
          <p:nvPr>
            <p:custDataLst>
              <p:tags r:id="rId11"/>
            </p:custDataLst>
          </p:nvPr>
        </p:nvSpPr>
        <p:spPr>
          <a:xfrm>
            <a:off x="7518113"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628EE3">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46" name="矩形 45"/>
          <p:cNvSpPr/>
          <p:nvPr>
            <p:custDataLst>
              <p:tags r:id="rId12"/>
            </p:custDataLst>
          </p:nvPr>
        </p:nvSpPr>
        <p:spPr>
          <a:xfrm>
            <a:off x="7247226" y="2224617"/>
            <a:ext cx="1884804" cy="1740077"/>
          </a:xfrm>
          <a:prstGeom prst="rect">
            <a:avLst/>
          </a:prstGeom>
        </p:spPr>
        <p:txBody>
          <a:bodyPr wrap="square" anchor="b" anchorCtr="0">
            <a:normAutofit/>
          </a:bodyPr>
          <a:p>
            <a:pPr algn="l">
              <a:lnSpc>
                <a:spcPct val="120000"/>
              </a:lnSpc>
              <a:spcBef>
                <a:spcPts val="0"/>
              </a:spcBef>
              <a:spcAft>
                <a:spcPts val="0"/>
              </a:spcAft>
            </a:pP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客户作为供应链市场导向和利润来源，成为供应链绩效的主要驱动。</a:t>
            </a:r>
            <a:endPar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7" name="任意多边形 46"/>
          <p:cNvSpPr/>
          <p:nvPr>
            <p:custDataLst>
              <p:tags r:id="rId13"/>
            </p:custDataLst>
          </p:nvPr>
        </p:nvSpPr>
        <p:spPr>
          <a:xfrm>
            <a:off x="9611740"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37AFE5"/>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任意多边形 47"/>
          <p:cNvSpPr/>
          <p:nvPr>
            <p:custDataLst>
              <p:tags r:id="rId14"/>
            </p:custDataLst>
          </p:nvPr>
        </p:nvSpPr>
        <p:spPr>
          <a:xfrm>
            <a:off x="9611740"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37AFE5">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49" name="矩形 48"/>
          <p:cNvSpPr/>
          <p:nvPr>
            <p:custDataLst>
              <p:tags r:id="rId15"/>
            </p:custDataLst>
          </p:nvPr>
        </p:nvSpPr>
        <p:spPr>
          <a:xfrm>
            <a:off x="9340852" y="2224617"/>
            <a:ext cx="1884804" cy="1740077"/>
          </a:xfrm>
          <a:prstGeom prst="rect">
            <a:avLst/>
          </a:prstGeom>
        </p:spPr>
        <p:txBody>
          <a:bodyPr wrap="square" anchor="b" anchorCtr="0">
            <a:normAutofit/>
          </a:bodyPr>
          <a:p>
            <a:pPr algn="l">
              <a:lnSpc>
                <a:spcPct val="120000"/>
              </a:lnSpc>
              <a:spcBef>
                <a:spcPts val="0"/>
              </a:spcBef>
              <a:spcAft>
                <a:spcPts val="0"/>
              </a:spcAft>
            </a:pP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经济压力通常会迫使供应链国内成本降低以面对世界范围的竞争，而良好的供应链管理可以帮助降低成本。</a:t>
            </a:r>
            <a:endPar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0" name="矩形 49"/>
          <p:cNvSpPr/>
          <p:nvPr>
            <p:custDataLst>
              <p:tags r:id="rId16"/>
            </p:custDataLst>
          </p:nvPr>
        </p:nvSpPr>
        <p:spPr>
          <a:xfrm>
            <a:off x="584665" y="1425287"/>
            <a:ext cx="11068391" cy="668110"/>
          </a:xfrm>
          <a:prstGeom prst="rect">
            <a:avLst/>
          </a:prstGeom>
        </p:spPr>
        <p:txBody>
          <a:bodyPr wrap="square" anchor="ctr">
            <a:normAutofit/>
          </a:bodyPr>
          <a:p>
            <a:pPr algn="ctr">
              <a:lnSpc>
                <a:spcPct val="120000"/>
              </a:lnSpc>
            </a:pPr>
            <a:r>
              <a:rPr lang="zh-CN" altLang="en-US" sz="2000" b="1" spc="300">
                <a:solidFill>
                  <a:srgbClr val="5F5F5F">
                    <a:lumMod val="75000"/>
                  </a:srgbClr>
                </a:solidFill>
                <a:latin typeface="Arial" panose="020B0604020202020204" pitchFamily="34" charset="0"/>
                <a:ea typeface="微软雅黑" panose="020B0503020204020204" charset="-122"/>
                <a:sym typeface="Arial" panose="020B0604020202020204" pitchFamily="34" charset="0"/>
              </a:rPr>
              <a:t>影响供应链绩效的外部驱动力</a:t>
            </a:r>
            <a:endParaRPr lang="zh-CN" altLang="en-US" sz="2000" b="1" spc="300">
              <a:solidFill>
                <a:srgbClr val="5F5F5F">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矩形 50"/>
          <p:cNvSpPr/>
          <p:nvPr>
            <p:custDataLst>
              <p:tags r:id="rId17"/>
            </p:custDataLst>
          </p:nvPr>
        </p:nvSpPr>
        <p:spPr>
          <a:xfrm>
            <a:off x="3297226" y="4253153"/>
            <a:ext cx="1410296" cy="828938"/>
          </a:xfrm>
          <a:prstGeom prst="rect">
            <a:avLst/>
          </a:prstGeom>
        </p:spPr>
        <p:txBody>
          <a:bodyPr wrap="square" anchor="ctr" anchorCtr="0">
            <a:normAutofit/>
          </a:bodyPr>
          <a:p>
            <a:pPr algn="ctr">
              <a:lnSpc>
                <a:spcPct val="120000"/>
              </a:lnSpc>
              <a:spcBef>
                <a:spcPts val="0"/>
              </a:spcBef>
              <a:spcAft>
                <a:spcPts val="0"/>
              </a:spcAft>
            </a:pPr>
            <a:r>
              <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竞争者</a:t>
            </a:r>
            <a:endPar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2" name="矩形 51"/>
          <p:cNvSpPr/>
          <p:nvPr>
            <p:custDataLst>
              <p:tags r:id="rId18"/>
            </p:custDataLst>
          </p:nvPr>
        </p:nvSpPr>
        <p:spPr>
          <a:xfrm>
            <a:off x="1203600" y="4257915"/>
            <a:ext cx="1410296" cy="828938"/>
          </a:xfrm>
          <a:prstGeom prst="rect">
            <a:avLst/>
          </a:prstGeom>
        </p:spPr>
        <p:txBody>
          <a:bodyPr wrap="square" anchor="ctr" anchorCtr="0">
            <a:normAutofit/>
          </a:bodyPr>
          <a:p>
            <a:pPr algn="ctr">
              <a:lnSpc>
                <a:spcPct val="120000"/>
              </a:lnSpc>
              <a:spcBef>
                <a:spcPts val="0"/>
              </a:spcBef>
              <a:spcAft>
                <a:spcPts val="0"/>
              </a:spcAft>
            </a:pPr>
            <a:r>
              <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行业特征</a:t>
            </a:r>
            <a:endPar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3" name="矩形 52"/>
          <p:cNvSpPr/>
          <p:nvPr>
            <p:custDataLst>
              <p:tags r:id="rId19"/>
            </p:custDataLst>
          </p:nvPr>
        </p:nvSpPr>
        <p:spPr>
          <a:xfrm>
            <a:off x="5390852" y="4257394"/>
            <a:ext cx="1410296" cy="828938"/>
          </a:xfrm>
          <a:prstGeom prst="rect">
            <a:avLst/>
          </a:prstGeom>
        </p:spPr>
        <p:txBody>
          <a:bodyPr wrap="square" anchor="ctr" anchorCtr="0">
            <a:normAutofit/>
          </a:bodyPr>
          <a:p>
            <a:pPr algn="ctr">
              <a:lnSpc>
                <a:spcPct val="120000"/>
              </a:lnSpc>
              <a:spcBef>
                <a:spcPts val="0"/>
              </a:spcBef>
              <a:spcAft>
                <a:spcPts val="0"/>
              </a:spcAft>
            </a:pPr>
            <a:r>
              <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技术</a:t>
            </a:r>
            <a:endPar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4" name="矩形 53"/>
          <p:cNvSpPr/>
          <p:nvPr>
            <p:custDataLst>
              <p:tags r:id="rId20"/>
            </p:custDataLst>
          </p:nvPr>
        </p:nvSpPr>
        <p:spPr>
          <a:xfrm>
            <a:off x="7484478" y="4256873"/>
            <a:ext cx="1410296" cy="828938"/>
          </a:xfrm>
          <a:prstGeom prst="rect">
            <a:avLst/>
          </a:prstGeom>
        </p:spPr>
        <p:txBody>
          <a:bodyPr wrap="square" anchor="ctr" anchorCtr="0">
            <a:normAutofit/>
          </a:bodyPr>
          <a:p>
            <a:pPr algn="ctr">
              <a:lnSpc>
                <a:spcPct val="120000"/>
              </a:lnSpc>
              <a:spcBef>
                <a:spcPts val="0"/>
              </a:spcBef>
              <a:spcAft>
                <a:spcPts val="0"/>
              </a:spcAft>
            </a:pPr>
            <a:r>
              <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客户</a:t>
            </a:r>
            <a:endPar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5" name="矩形 54"/>
          <p:cNvSpPr/>
          <p:nvPr>
            <p:custDataLst>
              <p:tags r:id="rId21"/>
            </p:custDataLst>
          </p:nvPr>
        </p:nvSpPr>
        <p:spPr>
          <a:xfrm>
            <a:off x="9578104" y="4258733"/>
            <a:ext cx="1410296" cy="828938"/>
          </a:xfrm>
          <a:prstGeom prst="rect">
            <a:avLst/>
          </a:prstGeom>
        </p:spPr>
        <p:txBody>
          <a:bodyPr wrap="square" anchor="ctr" anchorCtr="0">
            <a:normAutofit/>
          </a:bodyPr>
          <a:p>
            <a:pPr algn="ctr">
              <a:lnSpc>
                <a:spcPct val="120000"/>
              </a:lnSpc>
              <a:spcBef>
                <a:spcPts val="0"/>
              </a:spcBef>
              <a:spcAft>
                <a:spcPts val="0"/>
              </a:spcAft>
            </a:pPr>
            <a:r>
              <a:rPr lang="zh-CN" altLang="en-US"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经济以及社会环境</a:t>
            </a:r>
            <a:endParaRPr lang="zh-CN" altLang="en-US"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6" name="文本框 55"/>
          <p:cNvSpPr txBox="1"/>
          <p:nvPr>
            <p:custDataLst>
              <p:tags r:id="rId22"/>
            </p:custDataLst>
          </p:nvPr>
        </p:nvSpPr>
        <p:spPr>
          <a:xfrm>
            <a:off x="5762625" y="5110666"/>
            <a:ext cx="666750" cy="430887"/>
          </a:xfrm>
          <a:prstGeom prst="rect">
            <a:avLst/>
          </a:prstGeom>
          <a:noFill/>
        </p:spPr>
        <p:txBody>
          <a:bodyPr wrap="square" rtlCol="0">
            <a:normAutofit/>
          </a:bodyPr>
          <a:p>
            <a:pPr algn="ctr"/>
            <a:r>
              <a:rPr lang="en-US" altLang="zh-CN" sz="2200" b="1" dirty="0">
                <a:solidFill>
                  <a:srgbClr val="FFFFFF"/>
                </a:solidFill>
              </a:rPr>
              <a:t>03</a:t>
            </a:r>
            <a:endParaRPr lang="zh-CN" altLang="en-US" sz="2200" b="1" dirty="0">
              <a:solidFill>
                <a:srgbClr val="FFFFFF"/>
              </a:solidFill>
            </a:endParaRPr>
          </a:p>
        </p:txBody>
      </p:sp>
      <p:sp>
        <p:nvSpPr>
          <p:cNvPr id="57" name="文本框 56"/>
          <p:cNvSpPr txBox="1"/>
          <p:nvPr>
            <p:custDataLst>
              <p:tags r:id="rId23"/>
            </p:custDataLst>
          </p:nvPr>
        </p:nvSpPr>
        <p:spPr>
          <a:xfrm>
            <a:off x="7856251" y="5107498"/>
            <a:ext cx="666750" cy="430887"/>
          </a:xfrm>
          <a:prstGeom prst="rect">
            <a:avLst/>
          </a:prstGeom>
          <a:noFill/>
        </p:spPr>
        <p:txBody>
          <a:bodyPr wrap="square" rtlCol="0">
            <a:normAutofit/>
          </a:bodyPr>
          <a:p>
            <a:pPr algn="ctr"/>
            <a:r>
              <a:rPr lang="en-US" altLang="zh-CN" sz="2200" b="1" dirty="0">
                <a:solidFill>
                  <a:srgbClr val="FFFFFF"/>
                </a:solidFill>
              </a:rPr>
              <a:t>04</a:t>
            </a:r>
            <a:endParaRPr lang="zh-CN" altLang="en-US" sz="2200" b="1" dirty="0">
              <a:solidFill>
                <a:srgbClr val="FFFFFF"/>
              </a:solidFill>
            </a:endParaRPr>
          </a:p>
        </p:txBody>
      </p:sp>
      <p:sp>
        <p:nvSpPr>
          <p:cNvPr id="58" name="文本框 57"/>
          <p:cNvSpPr txBox="1"/>
          <p:nvPr>
            <p:custDataLst>
              <p:tags r:id="rId24"/>
            </p:custDataLst>
          </p:nvPr>
        </p:nvSpPr>
        <p:spPr>
          <a:xfrm>
            <a:off x="3668998" y="5106870"/>
            <a:ext cx="666750" cy="430887"/>
          </a:xfrm>
          <a:prstGeom prst="rect">
            <a:avLst/>
          </a:prstGeom>
          <a:noFill/>
        </p:spPr>
        <p:txBody>
          <a:bodyPr wrap="square" rtlCol="0">
            <a:normAutofit/>
          </a:bodyPr>
          <a:p>
            <a:pPr algn="ctr"/>
            <a:r>
              <a:rPr lang="en-US" altLang="zh-CN" sz="2200" b="1" dirty="0">
                <a:solidFill>
                  <a:srgbClr val="FFFFFF"/>
                </a:solidFill>
              </a:rPr>
              <a:t>02</a:t>
            </a:r>
            <a:endParaRPr lang="zh-CN" altLang="en-US" sz="2200" b="1" dirty="0">
              <a:solidFill>
                <a:srgbClr val="FFFFFF"/>
              </a:solidFill>
            </a:endParaRPr>
          </a:p>
        </p:txBody>
      </p:sp>
      <p:sp>
        <p:nvSpPr>
          <p:cNvPr id="59" name="文本框 58"/>
          <p:cNvSpPr txBox="1"/>
          <p:nvPr>
            <p:custDataLst>
              <p:tags r:id="rId25"/>
            </p:custDataLst>
          </p:nvPr>
        </p:nvSpPr>
        <p:spPr>
          <a:xfrm>
            <a:off x="1570609" y="5102108"/>
            <a:ext cx="666750" cy="430887"/>
          </a:xfrm>
          <a:prstGeom prst="rect">
            <a:avLst/>
          </a:prstGeom>
          <a:noFill/>
        </p:spPr>
        <p:txBody>
          <a:bodyPr wrap="square" rtlCol="0">
            <a:normAutofit/>
          </a:bodyPr>
          <a:p>
            <a:pPr algn="ctr"/>
            <a:r>
              <a:rPr lang="en-US" altLang="zh-CN" sz="2200" b="1" dirty="0">
                <a:solidFill>
                  <a:srgbClr val="FFFFFF"/>
                </a:solidFill>
              </a:rPr>
              <a:t>01</a:t>
            </a:r>
            <a:endParaRPr lang="zh-CN" altLang="en-US" sz="2200" b="1" dirty="0">
              <a:solidFill>
                <a:srgbClr val="FFFFFF"/>
              </a:solidFill>
            </a:endParaRPr>
          </a:p>
        </p:txBody>
      </p:sp>
      <p:sp>
        <p:nvSpPr>
          <p:cNvPr id="60" name="文本框 59"/>
          <p:cNvSpPr txBox="1"/>
          <p:nvPr>
            <p:custDataLst>
              <p:tags r:id="rId26"/>
            </p:custDataLst>
          </p:nvPr>
        </p:nvSpPr>
        <p:spPr>
          <a:xfrm>
            <a:off x="9949877" y="5107581"/>
            <a:ext cx="666750" cy="430887"/>
          </a:xfrm>
          <a:prstGeom prst="rect">
            <a:avLst/>
          </a:prstGeom>
          <a:noFill/>
        </p:spPr>
        <p:txBody>
          <a:bodyPr wrap="square" rtlCol="0">
            <a:normAutofit/>
          </a:bodyPr>
          <a:p>
            <a:pPr algn="ctr"/>
            <a:r>
              <a:rPr lang="en-US" altLang="zh-CN" sz="2200" b="1" dirty="0">
                <a:solidFill>
                  <a:srgbClr val="FFFFFF"/>
                </a:solidFill>
              </a:rPr>
              <a:t>05</a:t>
            </a:r>
            <a:endParaRPr lang="zh-CN" altLang="en-US" sz="2200" b="1" dirty="0">
              <a:solidFill>
                <a:srgbClr val="FFFFFF"/>
              </a:solidFill>
            </a:endParaRPr>
          </a:p>
        </p:txBody>
      </p:sp>
    </p:spTree>
    <p:custDataLst>
      <p:tags r:id="rId2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3" y="-16161"/>
            <a:ext cx="523504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链绩效管理概述</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6" name="矩形 5"/>
          <p:cNvSpPr/>
          <p:nvPr/>
        </p:nvSpPr>
        <p:spPr>
          <a:xfrm>
            <a:off x="584835" y="929640"/>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链绩效的影响因素</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endParaRPr>
          </a:p>
        </p:txBody>
      </p:sp>
      <p:sp>
        <p:nvSpPr>
          <p:cNvPr id="29" name="任意多边形 28"/>
          <p:cNvSpPr/>
          <p:nvPr>
            <p:custDataLst>
              <p:tags r:id="rId1"/>
            </p:custDataLst>
          </p:nvPr>
        </p:nvSpPr>
        <p:spPr>
          <a:xfrm>
            <a:off x="1237235"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628EE3"/>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任意多边形 30"/>
          <p:cNvSpPr/>
          <p:nvPr>
            <p:custDataLst>
              <p:tags r:id="rId2"/>
            </p:custDataLst>
          </p:nvPr>
        </p:nvSpPr>
        <p:spPr>
          <a:xfrm>
            <a:off x="1237235"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628EE3">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32" name="矩形 31"/>
          <p:cNvSpPr/>
          <p:nvPr>
            <p:custDataLst>
              <p:tags r:id="rId3"/>
            </p:custDataLst>
          </p:nvPr>
        </p:nvSpPr>
        <p:spPr>
          <a:xfrm>
            <a:off x="966346" y="2224617"/>
            <a:ext cx="1884804" cy="1740077"/>
          </a:xfrm>
          <a:prstGeom prst="rect">
            <a:avLst/>
          </a:prstGeom>
        </p:spPr>
        <p:txBody>
          <a:bodyPr wrap="square" anchor="b" anchorCtr="0"/>
          <a:p>
            <a:pPr algn="ctr">
              <a:lnSpc>
                <a:spcPct val="120000"/>
              </a:lnSpc>
              <a:spcBef>
                <a:spcPts val="0"/>
              </a:spcBef>
              <a:spcAft>
                <a:spcPts val="0"/>
              </a:spcAft>
            </a:pP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供应链绩效所关注的方面由于流程的差异而有所差异。</a:t>
            </a:r>
            <a:endPar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3" name="任意多边形 32"/>
          <p:cNvSpPr/>
          <p:nvPr>
            <p:custDataLst>
              <p:tags r:id="rId4"/>
            </p:custDataLst>
          </p:nvPr>
        </p:nvSpPr>
        <p:spPr>
          <a:xfrm>
            <a:off x="3330861"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37AFE5"/>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任意多边形 36"/>
          <p:cNvSpPr/>
          <p:nvPr>
            <p:custDataLst>
              <p:tags r:id="rId5"/>
            </p:custDataLst>
          </p:nvPr>
        </p:nvSpPr>
        <p:spPr>
          <a:xfrm>
            <a:off x="3330861"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37AFE5">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42" name="矩形 41"/>
          <p:cNvSpPr/>
          <p:nvPr>
            <p:custDataLst>
              <p:tags r:id="rId6"/>
            </p:custDataLst>
          </p:nvPr>
        </p:nvSpPr>
        <p:spPr>
          <a:xfrm>
            <a:off x="2978150" y="2224405"/>
            <a:ext cx="1966595" cy="1739900"/>
          </a:xfrm>
          <a:prstGeom prst="rect">
            <a:avLst/>
          </a:prstGeom>
        </p:spPr>
        <p:txBody>
          <a:bodyPr wrap="square" anchor="b" anchorCtr="0"/>
          <a:p>
            <a:pPr algn="l">
              <a:lnSpc>
                <a:spcPct val="120000"/>
              </a:lnSpc>
              <a:spcBef>
                <a:spcPts val="0"/>
              </a:spcBef>
              <a:spcAft>
                <a:spcPts val="0"/>
              </a:spcAft>
            </a:pPr>
            <a:r>
              <a:rPr lang="zh-CN"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供应链管理必须将零和的博弈转变为所有部分之间 “双赢”的战略，从而使整个供应链获利更大并且处于供应链核心的游戏者之间的利润分配更均匀。</a:t>
            </a:r>
            <a:endParaRPr lang="zh-CN"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38" name="任意多边形 37"/>
          <p:cNvSpPr/>
          <p:nvPr>
            <p:custDataLst>
              <p:tags r:id="rId7"/>
            </p:custDataLst>
          </p:nvPr>
        </p:nvSpPr>
        <p:spPr>
          <a:xfrm>
            <a:off x="5424487"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81A1FB"/>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任意多边形 40"/>
          <p:cNvSpPr/>
          <p:nvPr>
            <p:custDataLst>
              <p:tags r:id="rId8"/>
            </p:custDataLst>
          </p:nvPr>
        </p:nvSpPr>
        <p:spPr>
          <a:xfrm>
            <a:off x="5424487"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81A1FB">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43" name="矩形 42"/>
          <p:cNvSpPr/>
          <p:nvPr>
            <p:custDataLst>
              <p:tags r:id="rId9"/>
            </p:custDataLst>
          </p:nvPr>
        </p:nvSpPr>
        <p:spPr>
          <a:xfrm>
            <a:off x="5064125" y="2224405"/>
            <a:ext cx="2185035" cy="1739900"/>
          </a:xfrm>
          <a:prstGeom prst="rect">
            <a:avLst/>
          </a:prstGeom>
        </p:spPr>
        <p:txBody>
          <a:bodyPr wrap="square" anchor="b" anchorCtr="0"/>
          <a:p>
            <a:pPr algn="l">
              <a:lnSpc>
                <a:spcPct val="120000"/>
              </a:lnSpc>
              <a:spcBef>
                <a:spcPts val="0"/>
              </a:spcBef>
              <a:spcAft>
                <a:spcPts val="0"/>
              </a:spcAft>
              <a:buClrTx/>
              <a:buSzTx/>
              <a:buFontTx/>
            </a:pP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四种不同的供应链结构在产品和流程上差异，绩效要求上的差异不言自明。</a:t>
            </a:r>
            <a:endPar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4" name="任意多边形 43"/>
          <p:cNvSpPr/>
          <p:nvPr>
            <p:custDataLst>
              <p:tags r:id="rId10"/>
            </p:custDataLst>
          </p:nvPr>
        </p:nvSpPr>
        <p:spPr>
          <a:xfrm>
            <a:off x="7518113"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628EE3"/>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任意多边形 44"/>
          <p:cNvSpPr/>
          <p:nvPr>
            <p:custDataLst>
              <p:tags r:id="rId11"/>
            </p:custDataLst>
          </p:nvPr>
        </p:nvSpPr>
        <p:spPr>
          <a:xfrm>
            <a:off x="7518113"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628EE3">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46" name="矩形 45"/>
          <p:cNvSpPr/>
          <p:nvPr>
            <p:custDataLst>
              <p:tags r:id="rId12"/>
            </p:custDataLst>
          </p:nvPr>
        </p:nvSpPr>
        <p:spPr>
          <a:xfrm>
            <a:off x="7247226" y="2224617"/>
            <a:ext cx="1884804" cy="1740077"/>
          </a:xfrm>
          <a:prstGeom prst="rect">
            <a:avLst/>
          </a:prstGeom>
        </p:spPr>
        <p:txBody>
          <a:bodyPr wrap="square" anchor="b" anchorCtr="0">
            <a:normAutofit/>
          </a:bodyPr>
          <a:p>
            <a:pPr algn="l">
              <a:lnSpc>
                <a:spcPct val="120000"/>
              </a:lnSpc>
              <a:spcBef>
                <a:spcPts val="0"/>
              </a:spcBef>
              <a:spcAft>
                <a:spcPts val="0"/>
              </a:spcAft>
            </a:pP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供应链绩效是战略执行的结果，绩效评价要求与战略相一致，反馈战略的执行。</a:t>
            </a:r>
            <a:endPar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47" name="任意多边形 46"/>
          <p:cNvSpPr/>
          <p:nvPr>
            <p:custDataLst>
              <p:tags r:id="rId13"/>
            </p:custDataLst>
          </p:nvPr>
        </p:nvSpPr>
        <p:spPr>
          <a:xfrm>
            <a:off x="9611740" y="4111871"/>
            <a:ext cx="1343026" cy="975800"/>
          </a:xfrm>
          <a:custGeom>
            <a:avLst/>
            <a:gdLst>
              <a:gd name="connsiteX0" fmla="*/ 671514 w 1343026"/>
              <a:gd name="connsiteY0" fmla="*/ 0 h 975800"/>
              <a:gd name="connsiteX1" fmla="*/ 1343026 w 1343026"/>
              <a:gd name="connsiteY1" fmla="*/ 338444 h 975800"/>
              <a:gd name="connsiteX2" fmla="*/ 1343026 w 1343026"/>
              <a:gd name="connsiteY2" fmla="*/ 851193 h 975800"/>
              <a:gd name="connsiteX3" fmla="*/ 1218419 w 1343026"/>
              <a:gd name="connsiteY3" fmla="*/ 975800 h 975800"/>
              <a:gd name="connsiteX4" fmla="*/ 124607 w 1343026"/>
              <a:gd name="connsiteY4" fmla="*/ 975800 h 975800"/>
              <a:gd name="connsiteX5" fmla="*/ 0 w 1343026"/>
              <a:gd name="connsiteY5" fmla="*/ 851193 h 975800"/>
              <a:gd name="connsiteX6" fmla="*/ 0 w 1343026"/>
              <a:gd name="connsiteY6" fmla="*/ 338445 h 97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975800">
                <a:moveTo>
                  <a:pt x="671514" y="0"/>
                </a:moveTo>
                <a:lnTo>
                  <a:pt x="1343026" y="338444"/>
                </a:lnTo>
                <a:lnTo>
                  <a:pt x="1343026" y="851193"/>
                </a:lnTo>
                <a:lnTo>
                  <a:pt x="1218419" y="975800"/>
                </a:lnTo>
                <a:lnTo>
                  <a:pt x="124607" y="975800"/>
                </a:lnTo>
                <a:lnTo>
                  <a:pt x="0" y="851193"/>
                </a:lnTo>
                <a:lnTo>
                  <a:pt x="0" y="338445"/>
                </a:lnTo>
                <a:close/>
              </a:path>
            </a:pathLst>
          </a:custGeom>
          <a:solidFill>
            <a:srgbClr val="37AFE5"/>
          </a:solidFill>
        </p:spPr>
        <p:txBody>
          <a:bodyPr rot="0" spcFirstLastPara="0" vertOverflow="overflow" horzOverflow="overflow" vert="horz" wrap="square" lIns="91440" tIns="252000" rIns="91440" bIns="45720" numCol="1" spcCol="0" rtlCol="0" fromWordArt="0" anchor="ctr" anchorCtr="0" forceAA="0" compatLnSpc="1">
            <a:noAutofit/>
          </a:bodyPr>
          <a:p>
            <a:pPr algn="ctr"/>
            <a:endParaRPr lang="zh-CN" altLang="en-US" kern="0" dirty="0">
              <a:solidFill>
                <a:srgbClr val="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任意多边形 47"/>
          <p:cNvSpPr/>
          <p:nvPr>
            <p:custDataLst>
              <p:tags r:id="rId14"/>
            </p:custDataLst>
          </p:nvPr>
        </p:nvSpPr>
        <p:spPr>
          <a:xfrm>
            <a:off x="9611740" y="5106977"/>
            <a:ext cx="1343026" cy="569769"/>
          </a:xfrm>
          <a:custGeom>
            <a:avLst/>
            <a:gdLst>
              <a:gd name="connsiteX0" fmla="*/ 124607 w 1343026"/>
              <a:gd name="connsiteY0" fmla="*/ 0 h 569769"/>
              <a:gd name="connsiteX1" fmla="*/ 1218419 w 1343026"/>
              <a:gd name="connsiteY1" fmla="*/ 0 h 569769"/>
              <a:gd name="connsiteX2" fmla="*/ 1343026 w 1343026"/>
              <a:gd name="connsiteY2" fmla="*/ 124607 h 569769"/>
              <a:gd name="connsiteX3" fmla="*/ 1343026 w 1343026"/>
              <a:gd name="connsiteY3" fmla="*/ 231325 h 569769"/>
              <a:gd name="connsiteX4" fmla="*/ 671514 w 1343026"/>
              <a:gd name="connsiteY4" fmla="*/ 569769 h 569769"/>
              <a:gd name="connsiteX5" fmla="*/ 0 w 1343026"/>
              <a:gd name="connsiteY5" fmla="*/ 231324 h 569769"/>
              <a:gd name="connsiteX6" fmla="*/ 0 w 1343026"/>
              <a:gd name="connsiteY6" fmla="*/ 124607 h 56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026" h="569769">
                <a:moveTo>
                  <a:pt x="124607" y="0"/>
                </a:moveTo>
                <a:lnTo>
                  <a:pt x="1218419" y="0"/>
                </a:lnTo>
                <a:lnTo>
                  <a:pt x="1343026" y="124607"/>
                </a:lnTo>
                <a:lnTo>
                  <a:pt x="1343026" y="231325"/>
                </a:lnTo>
                <a:lnTo>
                  <a:pt x="671514" y="569769"/>
                </a:lnTo>
                <a:lnTo>
                  <a:pt x="0" y="231324"/>
                </a:lnTo>
                <a:lnTo>
                  <a:pt x="0" y="124607"/>
                </a:lnTo>
                <a:close/>
              </a:path>
            </a:pathLst>
          </a:custGeom>
          <a:solidFill>
            <a:srgbClr val="37AFE5">
              <a:lumMod val="60000"/>
              <a:lumOff val="40000"/>
            </a:srgbClr>
          </a:solidFill>
        </p:spPr>
        <p:txBody>
          <a:bodyPr rot="0" spcFirstLastPara="0" vertOverflow="overflow" horzOverflow="overflow" vert="horz" wrap="square" lIns="91440" tIns="45720" rIns="91440" bIns="144000" numCol="1" spcCol="0" rtlCol="0" fromWordArt="0" anchor="ctr" anchorCtr="0" forceAA="0" compatLnSpc="1">
            <a:noAutofit/>
          </a:bodyPr>
          <a:p>
            <a:pPr algn="ctr">
              <a:lnSpc>
                <a:spcPct val="130000"/>
              </a:lnSpc>
            </a:pPr>
            <a:endParaRPr lang="zh-CN" altLang="en-US" sz="2400" b="1" kern="0" dirty="0">
              <a:solidFill>
                <a:srgbClr val="FFFFFF"/>
              </a:solidFill>
              <a:sym typeface="Arial" panose="020B0604020202020204" pitchFamily="34" charset="0"/>
            </a:endParaRPr>
          </a:p>
        </p:txBody>
      </p:sp>
      <p:sp>
        <p:nvSpPr>
          <p:cNvPr id="49" name="矩形 48"/>
          <p:cNvSpPr/>
          <p:nvPr>
            <p:custDataLst>
              <p:tags r:id="rId15"/>
            </p:custDataLst>
          </p:nvPr>
        </p:nvSpPr>
        <p:spPr>
          <a:xfrm>
            <a:off x="9340852" y="2224617"/>
            <a:ext cx="1884804" cy="1740077"/>
          </a:xfrm>
          <a:prstGeom prst="rect">
            <a:avLst/>
          </a:prstGeom>
        </p:spPr>
        <p:txBody>
          <a:bodyPr wrap="square" anchor="b" anchorCtr="0">
            <a:normAutofit/>
          </a:bodyPr>
          <a:p>
            <a:pPr algn="l">
              <a:lnSpc>
                <a:spcPct val="120000"/>
              </a:lnSpc>
              <a:spcBef>
                <a:spcPts val="0"/>
              </a:spcBef>
              <a:spcAft>
                <a:spcPts val="0"/>
              </a:spcAft>
            </a:pPr>
            <a:r>
              <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供应链中的企业规模大小不同，其在供应链所处的地位和发挥的作用也不同，这些都会影响供应链的绩效。</a:t>
            </a:r>
            <a:endParaRPr lang="zh-CN" altLang="en-US" sz="1400" spc="150">
              <a:solidFill>
                <a:srgbClr val="5F5F5F">
                  <a:lumMod val="75000"/>
                </a:srgb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0" name="矩形 49"/>
          <p:cNvSpPr/>
          <p:nvPr>
            <p:custDataLst>
              <p:tags r:id="rId16"/>
            </p:custDataLst>
          </p:nvPr>
        </p:nvSpPr>
        <p:spPr>
          <a:xfrm>
            <a:off x="584665" y="1425287"/>
            <a:ext cx="11068391" cy="668110"/>
          </a:xfrm>
          <a:prstGeom prst="rect">
            <a:avLst/>
          </a:prstGeom>
        </p:spPr>
        <p:txBody>
          <a:bodyPr wrap="square" anchor="ctr">
            <a:normAutofit/>
          </a:bodyPr>
          <a:p>
            <a:pPr algn="ctr">
              <a:lnSpc>
                <a:spcPct val="120000"/>
              </a:lnSpc>
            </a:pPr>
            <a:r>
              <a:rPr lang="zh-CN" altLang="en-US" sz="2000" b="1" spc="300">
                <a:solidFill>
                  <a:srgbClr val="5F5F5F">
                    <a:lumMod val="75000"/>
                  </a:srgbClr>
                </a:solidFill>
                <a:latin typeface="Arial" panose="020B0604020202020204" pitchFamily="34" charset="0"/>
                <a:ea typeface="微软雅黑" panose="020B0503020204020204" charset="-122"/>
                <a:sym typeface="Arial" panose="020B0604020202020204" pitchFamily="34" charset="0"/>
              </a:rPr>
              <a:t>影响供应链绩效的内部驱动力</a:t>
            </a:r>
            <a:endParaRPr lang="zh-CN" altLang="en-US" sz="2000" b="1" spc="300">
              <a:solidFill>
                <a:srgbClr val="5F5F5F">
                  <a:lumMod val="75000"/>
                </a:srgbClr>
              </a:solidFill>
              <a:latin typeface="Arial" panose="020B0604020202020204" pitchFamily="34" charset="0"/>
              <a:ea typeface="微软雅黑" panose="020B0503020204020204" charset="-122"/>
              <a:sym typeface="Arial" panose="020B0604020202020204" pitchFamily="34" charset="0"/>
            </a:endParaRPr>
          </a:p>
        </p:txBody>
      </p:sp>
      <p:sp>
        <p:nvSpPr>
          <p:cNvPr id="51" name="矩形 50"/>
          <p:cNvSpPr/>
          <p:nvPr>
            <p:custDataLst>
              <p:tags r:id="rId17"/>
            </p:custDataLst>
          </p:nvPr>
        </p:nvSpPr>
        <p:spPr>
          <a:xfrm>
            <a:off x="3297226" y="4253153"/>
            <a:ext cx="1410296" cy="828938"/>
          </a:xfrm>
          <a:prstGeom prst="rect">
            <a:avLst/>
          </a:prstGeom>
        </p:spPr>
        <p:txBody>
          <a:bodyPr wrap="square" anchor="ctr" anchorCtr="0">
            <a:normAutofit/>
          </a:bodyPr>
          <a:p>
            <a:pPr algn="ctr">
              <a:lnSpc>
                <a:spcPct val="120000"/>
              </a:lnSpc>
              <a:spcBef>
                <a:spcPts val="0"/>
              </a:spcBef>
              <a:spcAft>
                <a:spcPts val="0"/>
              </a:spcAft>
            </a:pPr>
            <a:r>
              <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合作伙伴</a:t>
            </a:r>
            <a:endPar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2" name="矩形 51"/>
          <p:cNvSpPr/>
          <p:nvPr>
            <p:custDataLst>
              <p:tags r:id="rId18"/>
            </p:custDataLst>
          </p:nvPr>
        </p:nvSpPr>
        <p:spPr>
          <a:xfrm>
            <a:off x="1203600" y="4257915"/>
            <a:ext cx="1410296" cy="828938"/>
          </a:xfrm>
          <a:prstGeom prst="rect">
            <a:avLst/>
          </a:prstGeom>
        </p:spPr>
        <p:txBody>
          <a:bodyPr wrap="square" anchor="ctr" anchorCtr="0">
            <a:normAutofit/>
          </a:bodyPr>
          <a:p>
            <a:pPr algn="ctr">
              <a:lnSpc>
                <a:spcPct val="120000"/>
              </a:lnSpc>
              <a:spcBef>
                <a:spcPts val="0"/>
              </a:spcBef>
              <a:spcAft>
                <a:spcPts val="0"/>
              </a:spcAft>
            </a:pPr>
            <a:r>
              <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流程机制</a:t>
            </a:r>
            <a:endPar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3" name="矩形 52"/>
          <p:cNvSpPr/>
          <p:nvPr>
            <p:custDataLst>
              <p:tags r:id="rId19"/>
            </p:custDataLst>
          </p:nvPr>
        </p:nvSpPr>
        <p:spPr>
          <a:xfrm>
            <a:off x="5390852" y="4257394"/>
            <a:ext cx="1410296" cy="828938"/>
          </a:xfrm>
          <a:prstGeom prst="rect">
            <a:avLst/>
          </a:prstGeom>
        </p:spPr>
        <p:txBody>
          <a:bodyPr wrap="square" anchor="ctr" anchorCtr="0">
            <a:normAutofit/>
          </a:bodyPr>
          <a:p>
            <a:pPr algn="ctr">
              <a:lnSpc>
                <a:spcPct val="120000"/>
              </a:lnSpc>
              <a:spcBef>
                <a:spcPts val="0"/>
              </a:spcBef>
              <a:spcAft>
                <a:spcPts val="0"/>
              </a:spcAft>
            </a:pPr>
            <a:r>
              <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组织机构</a:t>
            </a:r>
            <a:endParaRPr lang="zh-CN" altLang="en-US" sz="2000"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4" name="矩形 53"/>
          <p:cNvSpPr/>
          <p:nvPr>
            <p:custDataLst>
              <p:tags r:id="rId20"/>
            </p:custDataLst>
          </p:nvPr>
        </p:nvSpPr>
        <p:spPr>
          <a:xfrm>
            <a:off x="7484478" y="4256873"/>
            <a:ext cx="1410296" cy="828938"/>
          </a:xfrm>
          <a:prstGeom prst="rect">
            <a:avLst/>
          </a:prstGeom>
        </p:spPr>
        <p:txBody>
          <a:bodyPr wrap="square" anchor="ctr" anchorCtr="0">
            <a:normAutofit/>
          </a:bodyPr>
          <a:p>
            <a:pPr algn="ctr">
              <a:lnSpc>
                <a:spcPct val="120000"/>
              </a:lnSpc>
              <a:spcBef>
                <a:spcPts val="0"/>
              </a:spcBef>
              <a:spcAft>
                <a:spcPts val="0"/>
              </a:spcAft>
            </a:pPr>
            <a:r>
              <a:rPr lang="zh-CN" altLang="en-US"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供应链战略</a:t>
            </a:r>
            <a:endParaRPr lang="zh-CN" altLang="en-US"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5" name="矩形 54"/>
          <p:cNvSpPr/>
          <p:nvPr>
            <p:custDataLst>
              <p:tags r:id="rId21"/>
            </p:custDataLst>
          </p:nvPr>
        </p:nvSpPr>
        <p:spPr>
          <a:xfrm>
            <a:off x="9578104" y="4258733"/>
            <a:ext cx="1410296" cy="828938"/>
          </a:xfrm>
          <a:prstGeom prst="rect">
            <a:avLst/>
          </a:prstGeom>
        </p:spPr>
        <p:txBody>
          <a:bodyPr wrap="square" anchor="ctr" anchorCtr="0">
            <a:normAutofit fontScale="70000"/>
          </a:bodyPr>
          <a:p>
            <a:pPr algn="ctr">
              <a:lnSpc>
                <a:spcPct val="120000"/>
              </a:lnSpc>
              <a:spcBef>
                <a:spcPts val="0"/>
              </a:spcBef>
              <a:spcAft>
                <a:spcPts val="0"/>
              </a:spcAft>
            </a:pPr>
            <a:r>
              <a:rPr lang="zh-CN" altLang="en-US"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企业在供应链中的所位于的上下游位置</a:t>
            </a:r>
            <a:endParaRPr lang="zh-CN" altLang="en-US" b="1" spc="300">
              <a:solidFill>
                <a:srgbClr val="FFFFFF"/>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6" name="文本框 55"/>
          <p:cNvSpPr txBox="1"/>
          <p:nvPr>
            <p:custDataLst>
              <p:tags r:id="rId22"/>
            </p:custDataLst>
          </p:nvPr>
        </p:nvSpPr>
        <p:spPr>
          <a:xfrm>
            <a:off x="5762625" y="5110666"/>
            <a:ext cx="666750" cy="430887"/>
          </a:xfrm>
          <a:prstGeom prst="rect">
            <a:avLst/>
          </a:prstGeom>
          <a:noFill/>
        </p:spPr>
        <p:txBody>
          <a:bodyPr wrap="square" rtlCol="0">
            <a:normAutofit/>
          </a:bodyPr>
          <a:p>
            <a:pPr algn="ctr"/>
            <a:r>
              <a:rPr lang="en-US" altLang="zh-CN" sz="2200" b="1" dirty="0">
                <a:solidFill>
                  <a:srgbClr val="FFFFFF"/>
                </a:solidFill>
              </a:rPr>
              <a:t>03</a:t>
            </a:r>
            <a:endParaRPr lang="zh-CN" altLang="en-US" sz="2200" b="1" dirty="0">
              <a:solidFill>
                <a:srgbClr val="FFFFFF"/>
              </a:solidFill>
            </a:endParaRPr>
          </a:p>
        </p:txBody>
      </p:sp>
      <p:sp>
        <p:nvSpPr>
          <p:cNvPr id="57" name="文本框 56"/>
          <p:cNvSpPr txBox="1"/>
          <p:nvPr>
            <p:custDataLst>
              <p:tags r:id="rId23"/>
            </p:custDataLst>
          </p:nvPr>
        </p:nvSpPr>
        <p:spPr>
          <a:xfrm>
            <a:off x="7856251" y="5107498"/>
            <a:ext cx="666750" cy="430887"/>
          </a:xfrm>
          <a:prstGeom prst="rect">
            <a:avLst/>
          </a:prstGeom>
          <a:noFill/>
        </p:spPr>
        <p:txBody>
          <a:bodyPr wrap="square" rtlCol="0">
            <a:normAutofit/>
          </a:bodyPr>
          <a:p>
            <a:pPr algn="ctr"/>
            <a:r>
              <a:rPr lang="en-US" altLang="zh-CN" sz="2200" b="1" dirty="0">
                <a:solidFill>
                  <a:srgbClr val="FFFFFF"/>
                </a:solidFill>
              </a:rPr>
              <a:t>04</a:t>
            </a:r>
            <a:endParaRPr lang="zh-CN" altLang="en-US" sz="2200" b="1" dirty="0">
              <a:solidFill>
                <a:srgbClr val="FFFFFF"/>
              </a:solidFill>
            </a:endParaRPr>
          </a:p>
        </p:txBody>
      </p:sp>
      <p:sp>
        <p:nvSpPr>
          <p:cNvPr id="58" name="文本框 57"/>
          <p:cNvSpPr txBox="1"/>
          <p:nvPr>
            <p:custDataLst>
              <p:tags r:id="rId24"/>
            </p:custDataLst>
          </p:nvPr>
        </p:nvSpPr>
        <p:spPr>
          <a:xfrm>
            <a:off x="3668998" y="5106870"/>
            <a:ext cx="666750" cy="430887"/>
          </a:xfrm>
          <a:prstGeom prst="rect">
            <a:avLst/>
          </a:prstGeom>
          <a:noFill/>
        </p:spPr>
        <p:txBody>
          <a:bodyPr wrap="square" rtlCol="0">
            <a:normAutofit/>
          </a:bodyPr>
          <a:p>
            <a:pPr algn="ctr"/>
            <a:r>
              <a:rPr lang="en-US" altLang="zh-CN" sz="2200" b="1" dirty="0">
                <a:solidFill>
                  <a:srgbClr val="FFFFFF"/>
                </a:solidFill>
              </a:rPr>
              <a:t>02</a:t>
            </a:r>
            <a:endParaRPr lang="zh-CN" altLang="en-US" sz="2200" b="1" dirty="0">
              <a:solidFill>
                <a:srgbClr val="FFFFFF"/>
              </a:solidFill>
            </a:endParaRPr>
          </a:p>
        </p:txBody>
      </p:sp>
      <p:sp>
        <p:nvSpPr>
          <p:cNvPr id="59" name="文本框 58"/>
          <p:cNvSpPr txBox="1"/>
          <p:nvPr>
            <p:custDataLst>
              <p:tags r:id="rId25"/>
            </p:custDataLst>
          </p:nvPr>
        </p:nvSpPr>
        <p:spPr>
          <a:xfrm>
            <a:off x="1570609" y="5102108"/>
            <a:ext cx="666750" cy="430887"/>
          </a:xfrm>
          <a:prstGeom prst="rect">
            <a:avLst/>
          </a:prstGeom>
          <a:noFill/>
        </p:spPr>
        <p:txBody>
          <a:bodyPr wrap="square" rtlCol="0">
            <a:normAutofit/>
          </a:bodyPr>
          <a:p>
            <a:pPr algn="ctr"/>
            <a:r>
              <a:rPr lang="en-US" altLang="zh-CN" sz="2200" b="1" dirty="0">
                <a:solidFill>
                  <a:srgbClr val="FFFFFF"/>
                </a:solidFill>
              </a:rPr>
              <a:t>01</a:t>
            </a:r>
            <a:endParaRPr lang="zh-CN" altLang="en-US" sz="2200" b="1" dirty="0">
              <a:solidFill>
                <a:srgbClr val="FFFFFF"/>
              </a:solidFill>
            </a:endParaRPr>
          </a:p>
        </p:txBody>
      </p:sp>
      <p:sp>
        <p:nvSpPr>
          <p:cNvPr id="60" name="文本框 59"/>
          <p:cNvSpPr txBox="1"/>
          <p:nvPr>
            <p:custDataLst>
              <p:tags r:id="rId26"/>
            </p:custDataLst>
          </p:nvPr>
        </p:nvSpPr>
        <p:spPr>
          <a:xfrm>
            <a:off x="9949877" y="5107581"/>
            <a:ext cx="666750" cy="430887"/>
          </a:xfrm>
          <a:prstGeom prst="rect">
            <a:avLst/>
          </a:prstGeom>
          <a:noFill/>
        </p:spPr>
        <p:txBody>
          <a:bodyPr wrap="square" rtlCol="0">
            <a:normAutofit/>
          </a:bodyPr>
          <a:p>
            <a:pPr algn="ctr"/>
            <a:r>
              <a:rPr lang="en-US" altLang="zh-CN" sz="2200" b="1" dirty="0">
                <a:solidFill>
                  <a:srgbClr val="FFFFFF"/>
                </a:solidFill>
              </a:rPr>
              <a:t>05</a:t>
            </a:r>
            <a:endParaRPr lang="zh-CN" altLang="en-US" sz="2200" b="1" dirty="0">
              <a:solidFill>
                <a:srgbClr val="FFFFFF"/>
              </a:solidFill>
            </a:endParaRPr>
          </a:p>
        </p:txBody>
      </p:sp>
    </p:spTree>
    <p:custDataLst>
      <p:tags r:id="rId2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flipH="1">
            <a:off x="457833" y="-16161"/>
            <a:ext cx="523504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a:t>
            </a:r>
            <a:r>
              <a:rPr lang="zh-CN" altLang="en-US" sz="3600" kern="0" dirty="0">
                <a:solidFill>
                  <a:schemeClr val="tx1"/>
                </a:solidFill>
                <a:effectLst>
                  <a:outerShdw blurRad="38100" dist="19050" dir="2700000" algn="tl" rotWithShape="0">
                    <a:schemeClr val="dk1">
                      <a:alpha val="40000"/>
                    </a:schemeClr>
                  </a:outerShdw>
                </a:effectLst>
                <a:latin typeface="+mn-ea"/>
              </a:rPr>
              <a:t>应</a:t>
            </a:r>
            <a:r>
              <a:rPr lang="zh-CN" altLang="en-US" sz="3600" kern="0" dirty="0" smtClean="0">
                <a:solidFill>
                  <a:schemeClr val="tx1"/>
                </a:solidFill>
                <a:effectLst>
                  <a:outerShdw blurRad="38100" dist="19050" dir="2700000" algn="tl" rotWithShape="0">
                    <a:schemeClr val="dk1">
                      <a:alpha val="40000"/>
                    </a:schemeClr>
                  </a:outerShdw>
                </a:effectLst>
                <a:latin typeface="+mn-ea"/>
              </a:rPr>
              <a:t>链绩效管理概述</a:t>
            </a:r>
            <a:endParaRPr lang="zh-CN" altLang="en-US" sz="3600" kern="0" dirty="0" smtClean="0">
              <a:solidFill>
                <a:schemeClr val="tx1"/>
              </a:solidFill>
              <a:effectLst>
                <a:outerShdw blurRad="38100" dist="19050" dir="2700000" algn="tl" rotWithShape="0">
                  <a:schemeClr val="dk1">
                    <a:alpha val="40000"/>
                  </a:schemeClr>
                </a:outerShdw>
              </a:effectLst>
              <a:latin typeface="+mn-ea"/>
            </a:endParaRPr>
          </a:p>
        </p:txBody>
      </p:sp>
      <p:sp>
        <p:nvSpPr>
          <p:cNvPr id="6" name="矩形 5"/>
          <p:cNvSpPr/>
          <p:nvPr/>
        </p:nvSpPr>
        <p:spPr>
          <a:xfrm>
            <a:off x="584835" y="929640"/>
            <a:ext cx="4472940" cy="521970"/>
          </a:xfrm>
          <a:prstGeom prst="rect">
            <a:avLst/>
          </a:prstGeom>
          <a:noFill/>
          <a:ln>
            <a:noFill/>
          </a:ln>
        </p:spPr>
        <p:txBody>
          <a:bodyPr wrap="none" rtlCol="0" anchor="t">
            <a:spAutoFit/>
          </a:bodyPr>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链绩效的影响因素</a:t>
            </a:r>
            <a:endParaRPr lang="zh-CN" altLang="en-US" sz="2800" b="1" dirty="0" smtClean="0">
              <a:solidFill>
                <a:schemeClr val="accent1">
                  <a:lumMod val="50000"/>
                </a:schemeClr>
              </a:solidFill>
              <a:effectLst>
                <a:outerShdw blurRad="38100" dist="25400" dir="5400000" algn="ctr" rotWithShape="0">
                  <a:srgbClr val="6E747A">
                    <a:alpha val="43000"/>
                  </a:srgbClr>
                </a:outerShdw>
              </a:effectLst>
            </a:endParaRPr>
          </a:p>
        </p:txBody>
      </p:sp>
      <p:sp>
        <p:nvSpPr>
          <p:cNvPr id="50" name="矩形 49"/>
          <p:cNvSpPr/>
          <p:nvPr>
            <p:custDataLst>
              <p:tags r:id="rId1"/>
            </p:custDataLst>
          </p:nvPr>
        </p:nvSpPr>
        <p:spPr>
          <a:xfrm>
            <a:off x="584665" y="1425287"/>
            <a:ext cx="11068391" cy="668110"/>
          </a:xfrm>
          <a:prstGeom prst="rect">
            <a:avLst/>
          </a:prstGeom>
        </p:spPr>
        <p:txBody>
          <a:bodyPr wrap="square" anchor="ctr">
            <a:normAutofit/>
          </a:bodyPr>
          <a:p>
            <a:pPr algn="ctr">
              <a:lnSpc>
                <a:spcPct val="120000"/>
              </a:lnSpc>
            </a:pPr>
            <a:r>
              <a:rPr lang="zh-CN" altLang="en-US" sz="2000" b="1" spc="300">
                <a:solidFill>
                  <a:srgbClr val="5F5F5F">
                    <a:lumMod val="75000"/>
                  </a:srgbClr>
                </a:solidFill>
                <a:latin typeface="Arial" panose="020B0604020202020204" pitchFamily="34" charset="0"/>
                <a:ea typeface="微软雅黑" panose="020B0503020204020204" charset="-122"/>
                <a:sym typeface="Arial" panose="020B0604020202020204" pitchFamily="34" charset="0"/>
              </a:rPr>
              <a:t>影响供应链绩效的内部驱动力</a:t>
            </a:r>
            <a:endParaRPr lang="zh-CN" altLang="en-US" sz="2000" b="1" spc="300">
              <a:solidFill>
                <a:srgbClr val="5F5F5F">
                  <a:lumMod val="75000"/>
                </a:srgbClr>
              </a:solidFill>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custDataLst>
              <p:tags r:id="rId2"/>
            </p:custDataLst>
          </p:nvPr>
        </p:nvPicPr>
        <p:blipFill>
          <a:blip r:embed="rId3"/>
          <a:stretch>
            <a:fillRect/>
          </a:stretch>
        </p:blipFill>
        <p:spPr>
          <a:xfrm>
            <a:off x="1016000" y="2093595"/>
            <a:ext cx="4041775" cy="3314700"/>
          </a:xfrm>
          <a:prstGeom prst="rect">
            <a:avLst/>
          </a:prstGeom>
        </p:spPr>
      </p:pic>
      <p:sp>
        <p:nvSpPr>
          <p:cNvPr id="5" name="文本框 4"/>
          <p:cNvSpPr txBox="1"/>
          <p:nvPr/>
        </p:nvSpPr>
        <p:spPr>
          <a:xfrm>
            <a:off x="1320165" y="5420360"/>
            <a:ext cx="6352540" cy="368300"/>
          </a:xfrm>
          <a:prstGeom prst="rect">
            <a:avLst/>
          </a:prstGeom>
          <a:noFill/>
        </p:spPr>
        <p:txBody>
          <a:bodyPr wrap="square" rtlCol="0" anchor="t">
            <a:spAutoFit/>
          </a:bodyPr>
          <a:p>
            <a:r>
              <a:rPr lang="zh-CN" altLang="en-US"/>
              <a:t>图</a:t>
            </a:r>
            <a:r>
              <a:rPr lang="en-US" altLang="zh-CN"/>
              <a:t>10-1 </a:t>
            </a:r>
            <a:r>
              <a:rPr lang="zh-CN" altLang="en-US"/>
              <a:t>供应链在组织结构上的4种分类</a:t>
            </a:r>
            <a:endParaRPr lang="zh-CN" altLang="en-US"/>
          </a:p>
        </p:txBody>
      </p:sp>
      <p:pic>
        <p:nvPicPr>
          <p:cNvPr id="7" name="图片 6"/>
          <p:cNvPicPr>
            <a:picLocks noChangeAspect="1"/>
          </p:cNvPicPr>
          <p:nvPr/>
        </p:nvPicPr>
        <p:blipFill>
          <a:blip r:embed="rId4"/>
          <a:stretch>
            <a:fillRect/>
          </a:stretch>
        </p:blipFill>
        <p:spPr>
          <a:xfrm>
            <a:off x="6174740" y="2635885"/>
            <a:ext cx="4791710" cy="2144395"/>
          </a:xfrm>
          <a:prstGeom prst="rect">
            <a:avLst/>
          </a:prstGeom>
        </p:spPr>
      </p:pic>
      <p:sp>
        <p:nvSpPr>
          <p:cNvPr id="8" name="文本框 7"/>
          <p:cNvSpPr txBox="1"/>
          <p:nvPr/>
        </p:nvSpPr>
        <p:spPr>
          <a:xfrm>
            <a:off x="6759575" y="5389880"/>
            <a:ext cx="6096000" cy="368300"/>
          </a:xfrm>
          <a:prstGeom prst="rect">
            <a:avLst/>
          </a:prstGeom>
          <a:noFill/>
        </p:spPr>
        <p:txBody>
          <a:bodyPr wrap="square" rtlCol="0" anchor="t">
            <a:spAutoFit/>
          </a:bodyPr>
          <a:p>
            <a:r>
              <a:rPr lang="zh-CN" altLang="en-US"/>
              <a:t>图10-2不同供应链企业及其绩效要求</a:t>
            </a:r>
            <a:endParaRPr lang="zh-CN" altLang="en-US"/>
          </a:p>
        </p:txBody>
      </p:sp>
    </p:spTree>
    <p:custDataLst>
      <p:tags r:id="rId5"/>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7_2*l_h_i*1_1_1"/>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80_5*l_h_i*1_1_2"/>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5*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160264_5*n_h_h_i*1_2_4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5*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3.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6_1"/>
  <p:tag name="KSO_WM_UNIT_ID" val="diagram160264_5*n_h_h_f*1_2_6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4.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5_1"/>
  <p:tag name="KSO_WM_UNIT_ID" val="diagram160264_5*n_h_h_f*1_2_5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5.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64_5*n_h_h_f*1_2_2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6.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264_5*n_h_h_f*1_2_3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7.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160264_5*n_h_h_f*1_2_4_1"/>
  <p:tag name="KSO_WM_TEMPLATE_CATEGORY" val="diagram"/>
  <p:tag name="KSO_WM_TEMPLATE_INDEX" val="160264"/>
  <p:tag name="KSO_WM_UNIT_LAYERLEVEL" val="1_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08.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160264_5*n_h_a*1_1_1"/>
  <p:tag name="KSO_WM_TEMPLATE_CATEGORY" val="diagram"/>
  <p:tag name="KSO_WM_TEMPLATE_INDEX" val="160264"/>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80_5*l_h_i*1_1_1"/>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 name="KSO_WM_UNIT_PLACING_PICTURE_USER_VIEWPORT" val="{&quot;height&quot;:3211,&quot;width&quot;:8129}"/>
</p:tagLst>
</file>

<file path=ppt/tags/tag112.xml><?xml version="1.0" encoding="utf-8"?>
<p:tagLst xmlns:p="http://schemas.openxmlformats.org/presentationml/2006/main">
  <p:tag name="KSO_WM_SLIDE_ITEM_CNT" val="2"/>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SLIDE_ITEM_CNT" val="2"/>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77_1_1"/>
  <p:tag name="KSO_WM_UNIT_ID" val="diagram20205577_1*l_h_i*477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77_1_2"/>
  <p:tag name="KSO_WM_UNIT_ID" val="diagram20205577_1*l_h_i*477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77_1_3"/>
  <p:tag name="KSO_WM_UNIT_ID" val="diagram20205577_1*l_h_i*477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12.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80_5*l_h_f*1_1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477_1_4"/>
  <p:tag name="KSO_WM_UNIT_ID" val="diagram20205577_1*l_h_i*477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1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477_1_1"/>
  <p:tag name="KSO_WM_UNIT_ID" val="diagram20205577_1*l_h_f*477_1_1"/>
  <p:tag name="KSO_WM_TEMPLATE_CATEGORY" val="diagram"/>
  <p:tag name="KSO_WM_TEMPLATE_INDEX" val="2020557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
  <p:tag name="KSO_WM_UNIT_TEXT_FILL_FORE_SCHEMECOLOR_INDEX" val="13"/>
  <p:tag name="KSO_WM_UNIT_TEXT_FILL_TYPE" val="1"/>
  <p:tag name="KSO_WM_UNIT_USESOURCEFORMAT_APPLY" val="0"/>
</p:tagLst>
</file>

<file path=ppt/tags/tag122.xml><?xml version="1.0" encoding="utf-8"?>
<p:tagLst xmlns:p="http://schemas.openxmlformats.org/presentationml/2006/main">
  <p:tag name="KSO_WM_SLIDE_ITEM_CNT" val="2"/>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UNIT_NOCLEAR" val="0"/>
  <p:tag name="KSO_WM_UNIT_VALUE" val="205"/>
  <p:tag name="KSO_WM_UNIT_HIGHLIGHT" val="0"/>
  <p:tag name="KSO_WM_UNIT_COMPATIBLE" val="0"/>
  <p:tag name="KSO_WM_UNIT_DIAGRAM_ISNUMVISUAL" val="0"/>
  <p:tag name="KSO_WM_UNIT_DIAGRAM_ISREFERUNIT" val="0"/>
  <p:tag name="KSO_WM_DIAGRAM_GROUP_CODE" val="l1-1"/>
  <p:tag name="KSO_WM_UNIT_TYPE" val="l_f"/>
  <p:tag name="KSO_WM_UNIT_INDEX" val="1_1"/>
  <p:tag name="KSO_WM_UNIT_ID" val="diagram649_2*l_f*1_1"/>
  <p:tag name="KSO_WM_TEMPLATE_CATEGORY" val="diagram"/>
  <p:tag name="KSO_WM_TEMPLATE_INDEX" val="649"/>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49_2*l_i*1_1"/>
  <p:tag name="KSO_WM_TEMPLATE_CATEGORY" val="diagram"/>
  <p:tag name="KSO_WM_TEMPLATE_INDEX" val="649"/>
  <p:tag name="KSO_WM_UNIT_LAYERLEVEL" val="1_1"/>
  <p:tag name="KSO_WM_TAG_VERSION" val="1.0"/>
  <p:tag name="KSO_WM_BEAUTIFY_FLAG" val="#wm#"/>
  <p:tag name="KSO_WM_UNIT_LINE_FORE_SCHEMECOLOR_INDEX" val="16"/>
  <p:tag name="KSO_WM_UNIT_LINE_FILL_TYPE" val="2"/>
  <p:tag name="KSO_WM_UNIT_TEXT_FILL_FORE_SCHEMECOLOR_INDEX" val="2"/>
  <p:tag name="KSO_WM_UNIT_TEX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49_2*l_i*1_2"/>
  <p:tag name="KSO_WM_TEMPLATE_CATEGORY" val="diagram"/>
  <p:tag name="KSO_WM_TEMPLATE_INDEX" val="649"/>
  <p:tag name="KSO_WM_UNIT_LAYERLEVEL" val="1_1"/>
  <p:tag name="KSO_WM_TAG_VERSION" val="1.0"/>
  <p:tag name="KSO_WM_BEAUTIFY_FLAG" val="#wm#"/>
  <p:tag name="KSO_WM_UNIT_FILL_FORE_SCHEMECOLOR_INDEX" val="16"/>
  <p:tag name="KSO_WM_UNIT_FILL_TYPE" val="1"/>
  <p:tag name="KSO_WM_UNIT_TEXT_FILL_FORE_SCHEMECOLOR_INDEX" val="2"/>
  <p:tag name="KSO_WM_UNIT_TEXT_FILL_TYPE" val="1"/>
</p:tagLst>
</file>

<file path=ppt/tags/tag127.xml><?xml version="1.0" encoding="utf-8"?>
<p:tagLst xmlns:p="http://schemas.openxmlformats.org/presentationml/2006/main">
  <p:tag name="KSO_WM_UNIT_VALUE" val="232*193"/>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649_2*l_x*1_1"/>
  <p:tag name="KSO_WM_TEMPLATE_CATEGORY" val="diagram"/>
  <p:tag name="KSO_WM_TEMPLATE_INDEX" val="649"/>
  <p:tag name="KSO_WM_UNIT_LAYERLEVEL" val="1_1"/>
  <p:tag name="KSO_WM_TAG_VERSION" val="1.0"/>
  <p:tag name="KSO_WM_BEAUTIFY_FLAG" val="#wm#"/>
  <p:tag name="KSO_WM_UNIT_FILL_FORE_SCHEMECOLOR_INDEX" val="15"/>
  <p:tag name="KSO_WM_UNI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649_2*l_h_i*1_1_4"/>
  <p:tag name="KSO_WM_TEMPLATE_CATEGORY" val="diagram"/>
  <p:tag name="KSO_WM_TEMPLATE_INDEX" val="649"/>
  <p:tag name="KSO_WM_UNIT_LAYERLEVEL" val="1_1_1"/>
  <p:tag name="KSO_WM_TAG_VERSION" val="1.0"/>
  <p:tag name="KSO_WM_BEAUTIFY_FLAG" val="#wm#"/>
  <p:tag name="KSO_WM_UNIT_LINE_FORE_SCHEMECOLOR_INDEX" val="5"/>
  <p:tag name="KSO_WM_UNIT_LINE_FILL_TYPE"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49_2*l_h_i*1_2_4"/>
  <p:tag name="KSO_WM_TEMPLATE_CATEGORY" val="diagram"/>
  <p:tag name="KSO_WM_TEMPLATE_INDEX" val="649"/>
  <p:tag name="KSO_WM_UNIT_LAYERLEVEL" val="1_1_1"/>
  <p:tag name="KSO_WM_TAG_VERSION" val="1.0"/>
  <p:tag name="KSO_WM_BEAUTIFY_FLAG" val="#wm#"/>
  <p:tag name="KSO_WM_UNIT_LINE_FORE_SCHEMECOLOR_INDEX" val="6"/>
  <p:tag name="KSO_WM_UNIT_LINE_FILL_TYPE"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80_5*l_h_i*1_2_2"/>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649_2*l_h_i*1_1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49_2*l_h_i*1_1_2"/>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132.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649_2*l_h_x*1_1_1"/>
  <p:tag name="KSO_WM_TEMPLATE_CATEGORY" val="diagram"/>
  <p:tag name="KSO_WM_TEMPLATE_INDEX" val="64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3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49_2*l_h_i*1_2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49_2*l_h_i*1_2_2"/>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135.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649_2*l_h_x*1_2_1"/>
  <p:tag name="KSO_WM_TEMPLATE_CATEGORY" val="diagram"/>
  <p:tag name="KSO_WM_TEMPLATE_INDEX" val="64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136.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49_2*l_h_f*1_1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7.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49_2*l_h_f*1_2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38.xml><?xml version="1.0" encoding="utf-8"?>
<p:tagLst xmlns:p="http://schemas.openxmlformats.org/presentationml/2006/main">
  <p:tag name="KSO_WM_SLIDE_ITEM_CNT" val="2"/>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80_5*l_h_i*1_2_1"/>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71182_1*n_i*1_1"/>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71182_1*n_i*1_2"/>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1182_1*n_h_h_i*1_2_1_1"/>
  <p:tag name="KSO_WM_TEMPLATE_CATEGORY" val="diagram"/>
  <p:tag name="KSO_WM_TEMPLATE_INDEX" val="20171182"/>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2"/>
  <p:tag name="KSO_WM_UNIT_ID" val="diagram20171182_1*n_h_h_i*1_2_1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1182_1*n_h_h_i*1_2_2_1"/>
  <p:tag name="KSO_WM_TEMPLATE_CATEGORY" val="diagram"/>
  <p:tag name="KSO_WM_TEMPLATE_INDEX" val="20171182"/>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2"/>
  <p:tag name="KSO_WM_UNIT_ID" val="diagram20171182_1*n_h_h_i*1_2_2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Lst>
</file>

<file path=ppt/tags/tag1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71182_1*n_h_h_f*1_2_1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1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71182_1*n_h_h_f*1_2_2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1182_1*n_h_i*1_1_1"/>
  <p:tag name="KSO_WM_TEMPLATE_CATEGORY" val="diagram"/>
  <p:tag name="KSO_WM_TEMPLATE_INDEX" val="2017118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4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1182_1*n_h_a*1_1_1"/>
  <p:tag name="KSO_WM_TEMPLATE_CATEGORY" val="diagram"/>
  <p:tag name="KSO_WM_TEMPLATE_INDEX" val="20171182"/>
  <p:tag name="KSO_WM_UNIT_LAYERLEVEL" val="1_1_1"/>
  <p:tag name="KSO_WM_TAG_VERSION" val="1.0"/>
  <p:tag name="KSO_WM_BEAUTIFY_FLAG" val="#wm#"/>
  <p:tag name="KSO_WM_UNIT_PRESET_TEXT" val="点击输&#13;入标题"/>
  <p:tag name="KSO_WM_UNIT_TEXT_FILL_FORE_SCHEMECOLOR_INDEX" val="14"/>
  <p:tag name="KSO_WM_UNIT_TEXT_FILL_TYPE" val="1"/>
</p:tagLst>
</file>

<file path=ppt/tags/tag15.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80_5*l_h_f*1_2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SLIDE_ITEM_CNT" val="2"/>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95_1*l_h_i*1_1_1"/>
  <p:tag name="KSO_WM_TEMPLATE_CATEGORY" val="diagram"/>
  <p:tag name="KSO_WM_TEMPLATE_INDEX" val="2016879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4.xml><?xml version="1.0" encoding="utf-8"?>
<p:tagLst xmlns:p="http://schemas.openxmlformats.org/presentationml/2006/main">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95_1*l_h_f*1_1_1"/>
  <p:tag name="KSO_WM_TEMPLATE_CATEGORY" val="diagram"/>
  <p:tag name="KSO_WM_TEMPLATE_INDEX" val="20168795"/>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Lst>
</file>

<file path=ppt/tags/tag155.xml><?xml version="1.0" encoding="utf-8"?>
<p:tagLst xmlns:p="http://schemas.openxmlformats.org/presentationml/2006/main">
  <p:tag name="KSO_WM_SLIDE_ITEM_CNT" val="2"/>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47_1_1"/>
  <p:tag name="KSO_WM_UNIT_ID" val="diagram20205577_1*l_h_i*247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47_1_2"/>
  <p:tag name="KSO_WM_UNIT_ID" val="diagram20205577_1*l_h_i*247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47_1_3"/>
  <p:tag name="KSO_WM_UNIT_ID" val="diagram20205577_1*l_h_i*247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80_5*l_h_i*1_3_2"/>
  <p:tag name="KSO_WM_TEMPLATE_CATEGORY" val="diagram"/>
  <p:tag name="KSO_WM_TEMPLATE_INDEX" val="68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247_1_4"/>
  <p:tag name="KSO_WM_UNIT_ID" val="diagram20205577_1*l_h_i*247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1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247_1_1"/>
  <p:tag name="KSO_WM_UNIT_ID" val="diagram20205577_1*l_h_f*247_1_1"/>
  <p:tag name="KSO_WM_TEMPLATE_CATEGORY" val="diagram"/>
  <p:tag name="KSO_WM_TEMPLATE_INDEX" val="2020557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
  <p:tag name="KSO_WM_UNIT_TEXT_FILL_FORE_SCHEMECOLOR_INDEX" val="13"/>
  <p:tag name="KSO_WM_UNIT_TEXT_FILL_TYPE" val="1"/>
  <p:tag name="KSO_WM_UNIT_USESOURCEFORMAT_APPLY" val="0"/>
</p:tagLst>
</file>

<file path=ppt/tags/tag162.xml><?xml version="1.0" encoding="utf-8"?>
<p:tagLst xmlns:p="http://schemas.openxmlformats.org/presentationml/2006/main">
  <p:tag name="KSO_WM_SLIDE_ITEM_CNT" val="2"/>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SLIDE_ITEM_CNT" val="2"/>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3*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3*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6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3*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80_5*l_h_i*1_3_1"/>
  <p:tag name="KSO_WM_TEMPLATE_CATEGORY" val="diagram"/>
  <p:tag name="KSO_WM_TEMPLATE_INDEX" val="68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3*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3*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3*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126_3*l_h_i*1_3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160126_3*l_h_i*1_3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126_3*l_h_f*1_3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76.xml><?xml version="1.0" encoding="utf-8"?>
<p:tagLst xmlns:p="http://schemas.openxmlformats.org/presentationml/2006/main">
  <p:tag name="KSO_WM_SLIDE_ITEM_CNT" val="2"/>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464_3*l_h_i*1_1_1"/>
  <p:tag name="KSO_WM_TEMPLATE_CATEGORY" val="diagram"/>
  <p:tag name="KSO_WM_TEMPLATE_INDEX" val="1604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464_3*l_h_f*1_1_1"/>
  <p:tag name="KSO_WM_TEMPLATE_CATEGORY" val="diagram"/>
  <p:tag name="KSO_WM_TEMPLATE_INDEX" val="160464"/>
  <p:tag name="KSO_WM_UNIT_LAYERLEVEL" val="1_1_1"/>
  <p:tag name="KSO_WM_TAG_VERSION" val="1.0"/>
  <p:tag name="KSO_WM_BEAUTIFY_FLAG" val="#wm#"/>
  <p:tag name="KSO_WM_UNIT_PRESET_TEXT" val="单击此处输入你的正文，请尽量言简意赅的阐述观点"/>
  <p:tag name="KSO_WM_UNIT_TEXT_FILL_FORE_SCHEMECOLOR_INDEX" val="13"/>
  <p:tag name="KSO_WM_UNIT_TEXT_FILL_TYPE" val="1"/>
</p:tagLst>
</file>

<file path=ppt/tags/tag18.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80_5*l_h_f*1_3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160464_3*l_h_a*1_1_1"/>
  <p:tag name="KSO_WM_TEMPLATE_CATEGORY" val="diagram"/>
  <p:tag name="KSO_WM_TEMPLATE_INDEX" val="160464"/>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464_3*l_h_i*1_2_1"/>
  <p:tag name="KSO_WM_TEMPLATE_CATEGORY" val="diagram"/>
  <p:tag name="KSO_WM_TEMPLATE_INDEX" val="1604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464_3*l_h_f*1_2_1"/>
  <p:tag name="KSO_WM_TEMPLATE_CATEGORY" val="diagram"/>
  <p:tag name="KSO_WM_TEMPLATE_INDEX" val="160464"/>
  <p:tag name="KSO_WM_UNIT_LAYERLEVEL" val="1_1_1"/>
  <p:tag name="KSO_WM_TAG_VERSION" val="1.0"/>
  <p:tag name="KSO_WM_BEAUTIFY_FLAG" val="#wm#"/>
  <p:tag name="KSO_WM_UNIT_PRESET_TEXT" val="单击此处输入你的正文，请尽量言简意赅的阐述观点"/>
  <p:tag name="KSO_WM_UNIT_TEXT_FILL_FORE_SCHEMECOLOR_INDEX" val="13"/>
  <p:tag name="KSO_WM_UNIT_TEXT_FILL_TYPE" val="1"/>
</p:tagLst>
</file>

<file path=ppt/tags/tag1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160464_3*l_h_a*1_2_1"/>
  <p:tag name="KSO_WM_TEMPLATE_CATEGORY" val="diagram"/>
  <p:tag name="KSO_WM_TEMPLATE_INDEX" val="160464"/>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160464_3*l_h_i*1_3_1"/>
  <p:tag name="KSO_WM_TEMPLATE_CATEGORY" val="diagram"/>
  <p:tag name="KSO_WM_TEMPLATE_INDEX" val="16046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160464_3*l_h_f*1_3_1"/>
  <p:tag name="KSO_WM_TEMPLATE_CATEGORY" val="diagram"/>
  <p:tag name="KSO_WM_TEMPLATE_INDEX" val="160464"/>
  <p:tag name="KSO_WM_UNIT_LAYERLEVEL" val="1_1_1"/>
  <p:tag name="KSO_WM_TAG_VERSION" val="1.0"/>
  <p:tag name="KSO_WM_BEAUTIFY_FLAG" val="#wm#"/>
  <p:tag name="KSO_WM_UNIT_PRESET_TEXT" val="单击此处输入你的正文，请尽量言简意赅的阐述观点"/>
  <p:tag name="KSO_WM_UNIT_TEXT_FILL_FORE_SCHEMECOLOR_INDEX" val="13"/>
  <p:tag name="KSO_WM_UNIT_TEXT_FILL_TYPE" val="1"/>
</p:tagLst>
</file>

<file path=ppt/tags/tag1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160464_3*l_h_a*1_3_1"/>
  <p:tag name="KSO_WM_TEMPLATE_CATEGORY" val="diagram"/>
  <p:tag name="KSO_WM_TEMPLATE_INDEX" val="160464"/>
  <p:tag name="KSO_WM_UNIT_LAYERLEVEL" val="1_1_1"/>
  <p:tag name="KSO_WM_TAG_VERSION" val="1.0"/>
  <p:tag name="KSO_WM_BEAUTIFY_FLAG" val="#wm#"/>
  <p:tag name="KSO_WM_UNIT_PRESET_TEXT" val="单击此处添加标题"/>
  <p:tag name="KSO_WM_UNIT_TEXT_FILL_FORE_SCHEMECOLOR_INDEX" val="5"/>
  <p:tag name="KSO_WM_UNIT_TEXT_FILL_TYPE" val="1"/>
</p:tagLst>
</file>

<file path=ppt/tags/tag187.xml><?xml version="1.0" encoding="utf-8"?>
<p:tagLst xmlns:p="http://schemas.openxmlformats.org/presentationml/2006/main">
  <p:tag name="KSO_WM_SLIDE_ITEM_CNT" val="2"/>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1_1"/>
  <p:tag name="KSO_WM_UNIT_ID" val="diagram20168789_6*l_h_i*1_1_1"/>
  <p:tag name="KSO_WM_UNIT_LAYERLEVEL" val="1_1_1"/>
  <p:tag name="KSO_WM_DIAGRAM_GROUP_CODE" val="l1-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80_5*l_h_i*1_4_2"/>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1_2"/>
  <p:tag name="KSO_WM_UNIT_ID" val="diagram20168789_6*l_h_i*1_1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4"/>
  <p:tag name="KSO_WM_UNIT_TEXT_FILL_TYPE"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2_1"/>
  <p:tag name="KSO_WM_UNIT_ID" val="diagram20168789_6*l_h_i*1_2_1"/>
  <p:tag name="KSO_WM_UNIT_LAYERLEVEL" val="1_1_1"/>
  <p:tag name="KSO_WM_DIAGRAM_GROUP_CODE" val="l1-1"/>
  <p:tag name="KSO_WM_UNIT_LINE_FORE_SCHEMECOLOR_INDEX" val="5"/>
  <p:tag name="KSO_WM_UNIT_LINE_FILL_TYPE" val="2"/>
  <p:tag name="KSO_WM_UNIT_TEXT_FILL_FORE_SCHEMECOLOR_INDEX" val="14"/>
  <p:tag name="KSO_WM_UNIT_TEXT_FILL_TYPE" val="1"/>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2_2"/>
  <p:tag name="KSO_WM_UNIT_ID" val="diagram20168789_6*l_h_i*1_2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4"/>
  <p:tag name="KSO_WM_UNIT_TEXT_FILL_TYPE" val="1"/>
</p:tagLst>
</file>

<file path=ppt/tags/tag193.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3_1"/>
  <p:tag name="KSO_WM_UNIT_ID" val="diagram20168789_6*l_h_i*1_3_1"/>
  <p:tag name="KSO_WM_UNIT_LAYERLEVEL" val="1_1_1"/>
  <p:tag name="KSO_WM_DIAGRAM_GROUP_CODE" val="l1-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Lst>
</file>

<file path=ppt/tags/tag194.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3_2"/>
  <p:tag name="KSO_WM_UNIT_ID" val="diagram20168789_6*l_h_i*1_3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4"/>
  <p:tag name="KSO_WM_UNIT_TEXT_FILL_TYPE" val="1"/>
</p:tagLst>
</file>

<file path=ppt/tags/tag195.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4_1"/>
  <p:tag name="KSO_WM_UNIT_ID" val="diagram20168789_6*l_h_i*1_4_1"/>
  <p:tag name="KSO_WM_UNIT_LAYERLEVEL" val="1_1_1"/>
  <p:tag name="KSO_WM_DIAGRAM_GROUP_CODE" val="l1-1"/>
  <p:tag name="KSO_WM_UNIT_LINE_FORE_SCHEMECOLOR_INDEX" val="5"/>
  <p:tag name="KSO_WM_UNIT_LINE_FILL_TYPE" val="2"/>
  <p:tag name="KSO_WM_UNIT_TEXT_FILL_FORE_SCHEMECOLOR_INDEX" val="14"/>
  <p:tag name="KSO_WM_UNIT_TEXT_FILL_TYPE" val="1"/>
</p:tagLst>
</file>

<file path=ppt/tags/tag196.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4_2"/>
  <p:tag name="KSO_WM_UNIT_ID" val="diagram20168789_6*l_h_i*1_4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4"/>
  <p:tag name="KSO_WM_UNIT_TEXT_FILL_TYPE" val="1"/>
</p:tagLst>
</file>

<file path=ppt/tags/tag197.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5_1"/>
  <p:tag name="KSO_WM_UNIT_ID" val="diagram20168789_6*l_h_i*1_5_1"/>
  <p:tag name="KSO_WM_UNIT_LAYERLEVEL" val="1_1_1"/>
  <p:tag name="KSO_WM_DIAGRAM_GROUP_CODE" val="l1-1"/>
  <p:tag name="KSO_WM_UNIT_FILL_FORE_SCHEMECOLOR_INDEX" val="13"/>
  <p:tag name="KSO_WM_UNIT_FILL_TYPE" val="1"/>
  <p:tag name="KSO_WM_UNIT_LINE_FORE_SCHEMECOLOR_INDEX" val="5"/>
  <p:tag name="KSO_WM_UNIT_LINE_FILL_TYPE" val="2"/>
  <p:tag name="KSO_WM_UNIT_TEXT_FILL_FORE_SCHEMECOLOR_INDEX" val="14"/>
  <p:tag name="KSO_WM_UNIT_TEXT_FILL_TYPE" val="1"/>
</p:tagLst>
</file>

<file path=ppt/tags/tag198.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5_2"/>
  <p:tag name="KSO_WM_UNIT_ID" val="diagram20168789_6*l_h_i*1_5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4"/>
  <p:tag name="KSO_WM_UNIT_TEXT_FILL_TYPE" val="1"/>
</p:tagLst>
</file>

<file path=ppt/tags/tag199.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6_1"/>
  <p:tag name="KSO_WM_UNIT_ID" val="diagram20168789_6*l_h_i*1_6_1"/>
  <p:tag name="KSO_WM_UNIT_LAYERLEVEL" val="1_1_1"/>
  <p:tag name="KSO_WM_DIAGRAM_GROUP_CODE" val="l1-1"/>
  <p:tag name="KSO_WM_UNIT_LINE_FORE_SCHEMECOLOR_INDEX" val="5"/>
  <p:tag name="KSO_WM_UNIT_LINE_FILL_TYPE" val="2"/>
  <p:tag name="KSO_WM_UNIT_TEXT_FILL_FORE_SCHEMECOLOR_INDEX" val="14"/>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7_2*l_h_i*1_1_2"/>
  <p:tag name="KSO_WM_TEMPLATE_CATEGORY" val="diagram"/>
  <p:tag name="KSO_WM_TEMPLATE_INDEX" val="307"/>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5"/>
  <p:tag name="KSO_WM_UNIT_TEXT_FILL_TYPE" val="1"/>
  <p:tag name="KSO_WM_UNIT_USESOURCEFORMAT_APPLY"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80_5*l_h_i*1_4_1"/>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00.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i"/>
  <p:tag name="KSO_WM_UNIT_INDEX" val="1_6_2"/>
  <p:tag name="KSO_WM_UNIT_ID" val="diagram20168789_6*l_h_i*1_6_2"/>
  <p:tag name="KSO_WM_UNIT_LAYERLEVEL" val="1_1_1"/>
  <p:tag name="KSO_WM_DIAGRAM_GROUP_CODE" val="l1-1"/>
  <p:tag name="KSO_WM_UNIT_FILL_FORE_SCHEMECOLOR_INDEX" val="5"/>
  <p:tag name="KSO_WM_UNIT_FILL_TYPE" val="1"/>
  <p:tag name="KSO_WM_UNIT_LINE_FORE_SCHEMECOLOR_INDEX" val="13"/>
  <p:tag name="KSO_WM_UNIT_LINE_FILL_TYPE" val="2"/>
  <p:tag name="KSO_WM_UNIT_TEXT_FILL_FORE_SCHEMECOLOR_INDEX" val="14"/>
  <p:tag name="KSO_WM_UNIT_TEXT_FILL_TYPE" val="1"/>
</p:tagLst>
</file>

<file path=ppt/tags/tag201.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a"/>
  <p:tag name="KSO_WM_UNIT_INDEX" val="1_1_1"/>
  <p:tag name="KSO_WM_UNIT_LAYERLEVEL" val="1_1_1"/>
  <p:tag name="KSO_WM_UNIT_VALUE" val="5"/>
  <p:tag name="KSO_WM_UNIT_HIGHLIGHT" val="0"/>
  <p:tag name="KSO_WM_UNIT_COMPATIBLE" val="0"/>
  <p:tag name="KSO_WM_UNIT_CLEAR" val="0"/>
  <p:tag name="KSO_WM_UNIT_PRESET_TEXT_INDEX" val="3"/>
  <p:tag name="KSO_WM_UNIT_PRESET_TEXT_LEN" val="5"/>
  <p:tag name="KSO_WM_DIAGRAM_GROUP_CODE" val="l1-1"/>
  <p:tag name="KSO_WM_UNIT_ID" val="diagram20168789_6*l_h_a*1_1_1"/>
  <p:tag name="KSO_WM_UNIT_TEXT_FILL_FORE_SCHEMECOLOR_INDEX" val="14"/>
  <p:tag name="KSO_WM_UNIT_TEXT_FILL_TYPE" val="1"/>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l1-1"/>
  <p:tag name="KSO_WM_UNIT_ID" val="diagram20168789_6*l_h_f*1_1_1"/>
  <p:tag name="KSO_WM_UNIT_TEXT_FILL_FORE_SCHEMECOLOR_INDEX" val="14"/>
  <p:tag name="KSO_WM_UNIT_TEXT_FILL_TYPE" val="1"/>
</p:tagLst>
</file>

<file path=ppt/tags/tag203.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a"/>
  <p:tag name="KSO_WM_UNIT_INDEX" val="1_4_1"/>
  <p:tag name="KSO_WM_UNIT_LAYERLEVEL" val="1_1_1"/>
  <p:tag name="KSO_WM_UNIT_VALUE" val="5"/>
  <p:tag name="KSO_WM_UNIT_HIGHLIGHT" val="0"/>
  <p:tag name="KSO_WM_UNIT_COMPATIBLE" val="0"/>
  <p:tag name="KSO_WM_UNIT_CLEAR" val="0"/>
  <p:tag name="KSO_WM_UNIT_PRESET_TEXT_INDEX" val="3"/>
  <p:tag name="KSO_WM_UNIT_PRESET_TEXT_LEN" val="5"/>
  <p:tag name="KSO_WM_DIAGRAM_GROUP_CODE" val="l1-1"/>
  <p:tag name="KSO_WM_UNIT_ID" val="diagram20168789_6*l_h_a*1_4_1"/>
  <p:tag name="KSO_WM_UNIT_TEXT_FILL_FORE_SCHEMECOLOR_INDEX" val="14"/>
  <p:tag name="KSO_WM_UNIT_TEXT_FILL_TYPE" val="1"/>
</p:tagLst>
</file>

<file path=ppt/tags/tag204.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f"/>
  <p:tag name="KSO_WM_UNIT_INDEX" val="1_4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l1-1"/>
  <p:tag name="KSO_WM_UNIT_ID" val="diagram20168789_6*l_h_f*1_4_1"/>
  <p:tag name="KSO_WM_UNIT_TEXT_FILL_FORE_SCHEMECOLOR_INDEX" val="14"/>
  <p:tag name="KSO_WM_UNIT_TEXT_FILL_TYPE" val="1"/>
</p:tagLst>
</file>

<file path=ppt/tags/tag205.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a"/>
  <p:tag name="KSO_WM_UNIT_INDEX" val="1_2_1"/>
  <p:tag name="KSO_WM_UNIT_LAYERLEVEL" val="1_1_1"/>
  <p:tag name="KSO_WM_UNIT_VALUE" val="5"/>
  <p:tag name="KSO_WM_UNIT_HIGHLIGHT" val="0"/>
  <p:tag name="KSO_WM_UNIT_COMPATIBLE" val="0"/>
  <p:tag name="KSO_WM_UNIT_CLEAR" val="0"/>
  <p:tag name="KSO_WM_UNIT_PRESET_TEXT_INDEX" val="3"/>
  <p:tag name="KSO_WM_UNIT_PRESET_TEXT_LEN" val="5"/>
  <p:tag name="KSO_WM_DIAGRAM_GROUP_CODE" val="l1-1"/>
  <p:tag name="KSO_WM_UNIT_ID" val="diagram20168789_6*l_h_a*1_2_1"/>
  <p:tag name="KSO_WM_UNIT_TEXT_FILL_FORE_SCHEMECOLOR_INDEX" val="14"/>
  <p:tag name="KSO_WM_UNIT_TEXT_FILL_TYPE" val="1"/>
</p:tagLst>
</file>

<file path=ppt/tags/tag206.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l1-1"/>
  <p:tag name="KSO_WM_UNIT_ID" val="diagram20168789_6*l_h_f*1_2_1"/>
  <p:tag name="KSO_WM_UNIT_TEXT_FILL_FORE_SCHEMECOLOR_INDEX" val="14"/>
  <p:tag name="KSO_WM_UNIT_TEXT_FILL_TYPE" val="1"/>
</p:tagLst>
</file>

<file path=ppt/tags/tag207.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a"/>
  <p:tag name="KSO_WM_UNIT_INDEX" val="1_5_1"/>
  <p:tag name="KSO_WM_UNIT_LAYERLEVEL" val="1_1_1"/>
  <p:tag name="KSO_WM_UNIT_VALUE" val="5"/>
  <p:tag name="KSO_WM_UNIT_HIGHLIGHT" val="0"/>
  <p:tag name="KSO_WM_UNIT_COMPATIBLE" val="0"/>
  <p:tag name="KSO_WM_UNIT_CLEAR" val="0"/>
  <p:tag name="KSO_WM_UNIT_PRESET_TEXT_INDEX" val="3"/>
  <p:tag name="KSO_WM_UNIT_PRESET_TEXT_LEN" val="5"/>
  <p:tag name="KSO_WM_DIAGRAM_GROUP_CODE" val="l1-1"/>
  <p:tag name="KSO_WM_UNIT_ID" val="diagram20168789_6*l_h_a*1_5_1"/>
  <p:tag name="KSO_WM_UNIT_TEXT_FILL_FORE_SCHEMECOLOR_INDEX" val="14"/>
  <p:tag name="KSO_WM_UNIT_TEXT_FILL_TYPE" val="1"/>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f"/>
  <p:tag name="KSO_WM_UNIT_INDEX" val="1_5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l1-1"/>
  <p:tag name="KSO_WM_UNIT_ID" val="diagram20168789_6*l_h_f*1_5_1"/>
  <p:tag name="KSO_WM_UNIT_TEXT_FILL_FORE_SCHEMECOLOR_INDEX" val="14"/>
  <p:tag name="KSO_WM_UNIT_TEXT_FILL_TYPE" val="1"/>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a"/>
  <p:tag name="KSO_WM_UNIT_INDEX" val="1_3_1"/>
  <p:tag name="KSO_WM_UNIT_LAYERLEVEL" val="1_1_1"/>
  <p:tag name="KSO_WM_UNIT_VALUE" val="5"/>
  <p:tag name="KSO_WM_UNIT_HIGHLIGHT" val="0"/>
  <p:tag name="KSO_WM_UNIT_COMPATIBLE" val="0"/>
  <p:tag name="KSO_WM_UNIT_CLEAR" val="0"/>
  <p:tag name="KSO_WM_UNIT_PRESET_TEXT_INDEX" val="3"/>
  <p:tag name="KSO_WM_UNIT_PRESET_TEXT_LEN" val="5"/>
  <p:tag name="KSO_WM_DIAGRAM_GROUP_CODE" val="l1-1"/>
  <p:tag name="KSO_WM_UNIT_ID" val="diagram20168789_6*l_h_a*1_3_1"/>
  <p:tag name="KSO_WM_UNIT_TEXT_FILL_FORE_SCHEMECOLOR_INDEX" val="14"/>
  <p:tag name="KSO_WM_UNIT_TEXT_FILL_TYPE" val="1"/>
</p:tagLst>
</file>

<file path=ppt/tags/tag21.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80_5*l_h_f*1_4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f"/>
  <p:tag name="KSO_WM_UNIT_INDEX" val="1_3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l1-1"/>
  <p:tag name="KSO_WM_UNIT_ID" val="diagram20168789_6*l_h_f*1_3_1"/>
  <p:tag name="KSO_WM_UNIT_TEXT_FILL_FORE_SCHEMECOLOR_INDEX" val="14"/>
  <p:tag name="KSO_WM_UNIT_TEXT_FILL_TYPE" val="1"/>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a"/>
  <p:tag name="KSO_WM_UNIT_INDEX" val="1_6_1"/>
  <p:tag name="KSO_WM_UNIT_LAYERLEVEL" val="1_1_1"/>
  <p:tag name="KSO_WM_UNIT_VALUE" val="5"/>
  <p:tag name="KSO_WM_UNIT_HIGHLIGHT" val="0"/>
  <p:tag name="KSO_WM_UNIT_COMPATIBLE" val="0"/>
  <p:tag name="KSO_WM_UNIT_CLEAR" val="0"/>
  <p:tag name="KSO_WM_UNIT_PRESET_TEXT_INDEX" val="3"/>
  <p:tag name="KSO_WM_UNIT_PRESET_TEXT_LEN" val="5"/>
  <p:tag name="KSO_WM_DIAGRAM_GROUP_CODE" val="l1-1"/>
  <p:tag name="KSO_WM_UNIT_ID" val="diagram20168789_6*l_h_a*1_6_1"/>
  <p:tag name="KSO_WM_UNIT_TEXT_FILL_FORE_SCHEMECOLOR_INDEX" val="14"/>
  <p:tag name="KSO_WM_UNIT_TEXT_FILL_TYPE" val="1"/>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20168789"/>
  <p:tag name="KSO_WM_UNIT_TYPE" val="l_h_f"/>
  <p:tag name="KSO_WM_UNIT_INDEX" val="1_6_1"/>
  <p:tag name="KSO_WM_UNIT_LAYERLEVEL" val="1_1_1"/>
  <p:tag name="KSO_WM_UNIT_VALUE" val="27"/>
  <p:tag name="KSO_WM_UNIT_HIGHLIGHT" val="0"/>
  <p:tag name="KSO_WM_UNIT_COMPATIBLE" val="0"/>
  <p:tag name="KSO_WM_UNIT_CLEAR" val="0"/>
  <p:tag name="KSO_WM_UNIT_PRESET_TEXT_INDEX" val="4"/>
  <p:tag name="KSO_WM_UNIT_PRESET_TEXT_LEN" val="36"/>
  <p:tag name="KSO_WM_DIAGRAM_GROUP_CODE" val="l1-1"/>
  <p:tag name="KSO_WM_UNIT_ID" val="diagram20168789_6*l_h_f*1_6_1"/>
  <p:tag name="KSO_WM_UNIT_TEXT_FILL_FORE_SCHEMECOLOR_INDEX" val="14"/>
  <p:tag name="KSO_WM_UNIT_TEXT_FILL_TYPE" val="1"/>
</p:tagLst>
</file>

<file path=ppt/tags/tag213.xml><?xml version="1.0" encoding="utf-8"?>
<p:tagLst xmlns:p="http://schemas.openxmlformats.org/presentationml/2006/main">
  <p:tag name="KSO_WM_SLIDE_ITEM_CNT" val="2"/>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98_1*l_h_i*1_4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198898_1*l_h_i*1_4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98_1*l_h_i*1_3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98_1*l_h_i*1_2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898_1*l_h_i*1_2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680_5*l_h_i*1_5_2"/>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98_1*l_h_i*1_1_1"/>
  <p:tag name="KSO_WM_TEMPLATE_CATEGORY" val="diagram"/>
  <p:tag name="KSO_WM_TEMPLATE_INDEX" val="20198898"/>
  <p:tag name="KSO_WM_UNIT_LAYERLEVEL" val="1_1_1"/>
  <p:tag name="KSO_WM_TAG_VERSION" val="1.0"/>
  <p:tag name="KSO_WM_BEAUTIFY_FLAG" val="#wm#"/>
  <p:tag name="KSO_WM_UNIT_LINE_FORE_SCHEMECOLOR_INDEX_BRIGHTNESS" val="-0.15"/>
  <p:tag name="KSO_WM_UNIT_LINE_FORE_SCHEMECOLOR_INDEX" val="14"/>
  <p:tag name="KSO_WM_UNIT_LINE_FILL_TYPE" val="2"/>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898_1*l_h_i*1_1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0"/>
  <p:tag name="KSO_WM_UNI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898_1*l_h_i*1_3_3"/>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198898_1*l_h_i*1_2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98898_1*l_h_i*1_3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198898_1*l_h_i*1_4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198898_1*l_h_i*1_1_4"/>
  <p:tag name="KSO_WM_TEMPLATE_CATEGORY" val="diagram"/>
  <p:tag name="KSO_WM_TEMPLATE_INDEX" val="20198898"/>
  <p:tag name="KSO_WM_UNIT_LAYERLEVEL" val="1_1_1"/>
  <p:tag name="KSO_WM_TAG_VERSION" val="1.0"/>
  <p:tag name="KSO_WM_BEAUTIFY_FLAG" val="#wm#"/>
  <p:tag name="KSO_WM_UNIT_FILL_FORE_SCHEMECOLOR_INDEX_BRIGHTNESS" val="0.4"/>
  <p:tag name="KSO_WM_UNIT_FILL_FORE_SCHEMECOLOR_INDEX" val="10"/>
  <p:tag name="KSO_WM_UNIT_FILL_TYPE" val="1"/>
  <p:tag name="KSO_WM_UNIT_USESOURCEFORMAT_APPLY" val="1"/>
</p:tagLst>
</file>

<file path=ppt/tags/tag227.xml><?xml version="1.0" encoding="utf-8"?>
<p:tagLst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98_1*l_h_x*1_1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VALUE" val="90*8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98_1*l_h_x*1_3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29.xml><?xml version="1.0" encoding="utf-8"?>
<p:tagLst xmlns:p="http://schemas.openxmlformats.org/presentationml/2006/main">
  <p:tag name="KSO_WM_UNIT_VALUE" val="82*7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98_1*l_h_x*1_2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680_5*l_h_i*1_5_1"/>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30.xml><?xml version="1.0" encoding="utf-8"?>
<p:tagLst xmlns:p="http://schemas.openxmlformats.org/presentationml/2006/main">
  <p:tag name="KSO_WM_UNIT_VALUE" val="79*8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98_1*l_h_x*1_4_1"/>
  <p:tag name="KSO_WM_TEMPLATE_CATEGORY" val="diagram"/>
  <p:tag name="KSO_WM_TEMPLATE_INDEX" val="20198898"/>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UNIT_SUBTYPE" val="a"/>
  <p:tag name="KSO_WM_UNIT_NOCLEAR" val="0"/>
  <p:tag name="KSO_WM_UNIT_VALUE" val="12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98_1*l_h_f*1_1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_BRIGHTNESS" val="0"/>
  <p:tag name="KSO_WM_UNIT_TEXT_FILL_FORE_SCHEMECOLOR_INDEX" val="13"/>
  <p:tag name="KSO_WM_UNIT_TEXT_FILL_TYPE" val="1"/>
  <p:tag name="KSO_WM_UNIT_USESOURCEFORMAT_APPLY" val="1"/>
</p:tagLst>
</file>

<file path=ppt/tags/tag2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98_1*l_h_f*1_3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_BRIGHTNESS" val="0"/>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98_1*l_h_f*1_2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_BRIGHTNESS" val="0"/>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UNIT_SUBTYPE" val="a"/>
  <p:tag name="KSO_WM_UNIT_NOCLEAR" val="0"/>
  <p:tag name="KSO_WM_UNIT_VALUE" val="12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98_1*l_h_f*1_4_1"/>
  <p:tag name="KSO_WM_TEMPLATE_CATEGORY" val="diagram"/>
  <p:tag name="KSO_WM_TEMPLATE_INDEX" val="20198898"/>
  <p:tag name="KSO_WM_UNIT_LAYERLEVEL" val="1_1_1"/>
  <p:tag name="KSO_WM_TAG_VERSION" val="1.0"/>
  <p:tag name="KSO_WM_BEAUTIFY_FLAG" val="#wm#"/>
  <p:tag name="KSO_WM_UNIT_PRESET_TEXT" val="单击此处输入你的正文，文字是您思想的提炼。&#13;为了最终演示发布的良好效果，请尽量言简意赅的阐述观点。&#13;根据需要可酌情增减文字。"/>
  <p:tag name="KSO_WM_UNIT_TEXT_FILL_FORE_SCHEMECOLOR_INDEX_BRIGHTNESS" val="0"/>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198898_1*l_h_i*1_2_2"/>
  <p:tag name="KSO_WM_TEMPLATE_CATEGORY" val="diagram"/>
  <p:tag name="KSO_WM_TEMPLATE_INDEX" val="20198898"/>
  <p:tag name="KSO_WM_UNIT_LAYERLEVEL" val="1_1_1"/>
  <p:tag name="KSO_WM_TAG_VERSION" val="1.0"/>
  <p:tag name="KSO_WM_BEAUTIFY_FLAG" val="#wm#"/>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198898_1*l_h_i*1_3_2"/>
  <p:tag name="KSO_WM_TEMPLATE_CATEGORY" val="diagram"/>
  <p:tag name="KSO_WM_TEMPLATE_INDEX" val="20198898"/>
  <p:tag name="KSO_WM_UNIT_LAYERLEVEL" val="1_1_1"/>
  <p:tag name="KSO_WM_TAG_VERSION" val="1.0"/>
  <p:tag name="KSO_WM_BEAUTIFY_FLAG" val="#wm#"/>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198898_1*l_h_i*1_4_2"/>
  <p:tag name="KSO_WM_TEMPLATE_CATEGORY" val="diagram"/>
  <p:tag name="KSO_WM_TEMPLATE_INDEX" val="20198898"/>
  <p:tag name="KSO_WM_UNIT_LAYERLEVEL" val="1_1_1"/>
  <p:tag name="KSO_WM_TAG_VERSION" val="1.0"/>
  <p:tag name="KSO_WM_BEAUTIFY_FLAG" val="#wm#"/>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198898_1*l_h_i*1_1_2"/>
  <p:tag name="KSO_WM_TEMPLATE_CATEGORY" val="diagram"/>
  <p:tag name="KSO_WM_TEMPLATE_INDEX" val="20198898"/>
  <p:tag name="KSO_WM_UNIT_LAYERLEVEL" val="1_1_1"/>
  <p:tag name="KSO_WM_TAG_VERSION" val="1.0"/>
  <p:tag name="KSO_WM_BEAUTIFY_FLAG" val="#wm#"/>
  <p:tag name="KSO_WM_UNIT_USESOURCEFORMAT_APPLY" val="1"/>
</p:tagLst>
</file>

<file path=ppt/tags/tag239.xml><?xml version="1.0" encoding="utf-8"?>
<p:tagLst xmlns:p="http://schemas.openxmlformats.org/presentationml/2006/main">
  <p:tag name="KSO_WM_SLIDE_ITEM_CNT" val="4"/>
</p:tagLst>
</file>

<file path=ppt/tags/tag24.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680_5*l_h_f*1_5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55_4*l_h_x*1_1_1"/>
  <p:tag name="KSO_WM_TEMPLATE_CATEGORY" val="diagram"/>
  <p:tag name="KSO_WM_TEMPLATE_INDEX" val="55"/>
  <p:tag name="KSO_WM_UNIT_LAYERLEVEL" val="1_1_1"/>
  <p:tag name="KSO_WM_TAG_VERSION" val="1.0"/>
  <p:tag name="KSO_WM_BEAUTIFY_FLAG" val="#wm#"/>
  <p:tag name="KSO_WM_UNIT_FILL_FORE_SCHEMECOLOR_INDEX" val="5"/>
  <p:tag name="KSO_WM_UNIT_FILL_TYPE" val="1"/>
</p:tagLst>
</file>

<file path=ppt/tags/tag242.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55_4*l_h_f*1_1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43.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55_4*l_h_x*1_2_1"/>
  <p:tag name="KSO_WM_TEMPLATE_CATEGORY" val="diagram"/>
  <p:tag name="KSO_WM_TEMPLATE_INDEX" val="55"/>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Lst>
</file>

<file path=ppt/tags/tag244.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55_4*l_h_f*1_2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45.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55_4*l_h_x*1_3_1"/>
  <p:tag name="KSO_WM_TEMPLATE_CATEGORY" val="diagram"/>
  <p:tag name="KSO_WM_TEMPLATE_INDEX" val="55"/>
  <p:tag name="KSO_WM_UNIT_LAYERLEVEL" val="1_1_1"/>
  <p:tag name="KSO_WM_TAG_VERSION" val="1.0"/>
  <p:tag name="KSO_WM_BEAUTIFY_FLAG" val="#wm#"/>
  <p:tag name="KSO_WM_UNIT_FILL_FORE_SCHEMECOLOR_INDEX" val="7"/>
  <p:tag name="KSO_WM_UNIT_FILL_TYPE" val="1"/>
</p:tagLst>
</file>

<file path=ppt/tags/tag246.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55_4*l_h_f*1_3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47.xml><?xml version="1.0" encoding="utf-8"?>
<p:tagLst xmlns:p="http://schemas.openxmlformats.org/presentationml/2006/main">
  <p:tag name="KSO_WM_UNIT_VALUE" val="124*142"/>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55_4*l_h_x*1_4_1"/>
  <p:tag name="KSO_WM_TEMPLATE_CATEGORY" val="diagram"/>
  <p:tag name="KSO_WM_TEMPLATE_INDEX" val="55"/>
  <p:tag name="KSO_WM_UNIT_LAYERLEVEL" val="1_1_1"/>
  <p:tag name="KSO_WM_TAG_VERSION" val="1.0"/>
  <p:tag name="KSO_WM_BEAUTIFY_FLAG" val="#wm#"/>
  <p:tag name="KSO_WM_UNIT_FILL_FORE_SCHEMECOLOR_INDEX" val="8"/>
  <p:tag name="KSO_WM_UNIT_FILL_TYPE" val="1"/>
</p:tagLst>
</file>

<file path=ppt/tags/tag248.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55_4*l_h_f*1_4_1"/>
  <p:tag name="KSO_WM_TEMPLATE_CATEGORY" val="diagram"/>
  <p:tag name="KSO_WM_TEMPLATE_INDEX" val="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49.xml><?xml version="1.0" encoding="utf-8"?>
<p:tagLst xmlns:p="http://schemas.openxmlformats.org/presentationml/2006/main">
  <p:tag name="KSO_WM_SLIDE_ITEM_CNT" val="2"/>
</p:tagLst>
</file>

<file path=ppt/tags/tag25.xml><?xml version="1.0" encoding="utf-8"?>
<p:tagLst xmlns:p="http://schemas.openxmlformats.org/presentationml/2006/main">
  <p:tag name="KSO_WM_UNIT_ISCONTENTSTITLE" val="0"/>
  <p:tag name="KSO_WM_UNIT_NOCLEAR" val="0"/>
  <p:tag name="KSO_WM_UNIT_VALUE" val="4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680_5*a*1"/>
  <p:tag name="KSO_WM_TEMPLATE_CATEGORY" val="diagram"/>
  <p:tag name="KSO_WM_TEMPLATE_INDEX" val="68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SLIDE_ITEM_CNT" val="2"/>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19_4*l_h_i*1_1_1"/>
  <p:tag name="KSO_WM_TEMPLATE_CATEGORY" val="diagram"/>
  <p:tag name="KSO_WM_TEMPLATE_INDEX" val="71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719_4*l_h_i*1_1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719_4*l_h_i*1_1_3"/>
  <p:tag name="KSO_WM_TEMPLATE_CATEGORY" val="diagram"/>
  <p:tag name="KSO_WM_TEMPLATE_INDEX" val="719"/>
  <p:tag name="KSO_WM_UNIT_LAYERLEVEL" val="1_1_1"/>
  <p:tag name="KSO_WM_TAG_VERSION" val="1.0"/>
  <p:tag name="KSO_WM_BEAUTIFY_FLAG" val="#wm#"/>
  <p:tag name="KSO_WM_UNIT_LINE_FORE_SCHEMECOLOR_INDEX" val="5"/>
  <p:tag name="KSO_WM_UNIT_LINE_FILL_TYPE" val="2"/>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19_4*l_h_i*1_2_1"/>
  <p:tag name="KSO_WM_TEMPLATE_CATEGORY" val="diagram"/>
  <p:tag name="KSO_WM_TEMPLATE_INDEX" val="71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719_4*l_h_i*1_2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719_4*l_h_i*1_2_3"/>
  <p:tag name="KSO_WM_TEMPLATE_CATEGORY" val="diagram"/>
  <p:tag name="KSO_WM_TEMPLATE_INDEX" val="719"/>
  <p:tag name="KSO_WM_UNIT_LAYERLEVEL" val="1_1_1"/>
  <p:tag name="KSO_WM_TAG_VERSION" val="1.0"/>
  <p:tag name="KSO_WM_BEAUTIFY_FLAG" val="#wm#"/>
  <p:tag name="KSO_WM_UNIT_LINE_FORE_SCHEMECOLOR_INDEX" val="6"/>
  <p:tag name="KSO_WM_UNIT_LINE_FILL_TYPE" val="2"/>
</p:tagLst>
</file>

<file path=ppt/tags/tag2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80_5*l_h_a*1_2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19_4*l_h_i*1_3_1"/>
  <p:tag name="KSO_WM_TEMPLATE_CATEGORY" val="diagram"/>
  <p:tag name="KSO_WM_TEMPLATE_INDEX" val="71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719_4*l_h_i*1_3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719_4*l_h_i*1_3_3"/>
  <p:tag name="KSO_WM_TEMPLATE_CATEGORY" val="diagram"/>
  <p:tag name="KSO_WM_TEMPLATE_INDEX" val="719"/>
  <p:tag name="KSO_WM_UNIT_LAYERLEVEL" val="1_1_1"/>
  <p:tag name="KSO_WM_TAG_VERSION" val="1.0"/>
  <p:tag name="KSO_WM_BEAUTIFY_FLAG" val="#wm#"/>
  <p:tag name="KSO_WM_UNIT_LINE_FORE_SCHEMECOLOR_INDEX" val="7"/>
  <p:tag name="KSO_WM_UNIT_LINE_FILL_TYPE" val="2"/>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19_4*l_h_i*1_4_1"/>
  <p:tag name="KSO_WM_TEMPLATE_CATEGORY" val="diagram"/>
  <p:tag name="KSO_WM_TEMPLATE_INDEX" val="719"/>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719_4*l_h_i*1_4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719_4*l_h_i*1_4_3"/>
  <p:tag name="KSO_WM_TEMPLATE_CATEGORY" val="diagram"/>
  <p:tag name="KSO_WM_TEMPLATE_INDEX" val="719"/>
  <p:tag name="KSO_WM_UNIT_LAYERLEVEL" val="1_1_1"/>
  <p:tag name="KSO_WM_TAG_VERSION" val="1.0"/>
  <p:tag name="KSO_WM_BEAUTIFY_FLAG" val="#wm#"/>
  <p:tag name="KSO_WM_UNIT_LINE_FORE_SCHEMECOLOR_INDEX" val="8"/>
  <p:tag name="KSO_WM_UNIT_LINE_FILL_TYPE" val="2"/>
</p:tagLst>
</file>

<file path=ppt/tags/tag266.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19_4*l_h_f*1_4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19_4*l_h_i*1_5_1"/>
  <p:tag name="KSO_WM_TEMPLATE_CATEGORY" val="diagram"/>
  <p:tag name="KSO_WM_TEMPLATE_INDEX" val="719"/>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719_4*l_h_i*1_5_2"/>
  <p:tag name="KSO_WM_TEMPLATE_CATEGORY" val="diagram"/>
  <p:tag name="KSO_WM_TEMPLATE_INDEX" val="719"/>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719_4*l_h_i*1_5_3"/>
  <p:tag name="KSO_WM_TEMPLATE_CATEGORY" val="diagram"/>
  <p:tag name="KSO_WM_TEMPLATE_INDEX" val="719"/>
  <p:tag name="KSO_WM_UNIT_LAYERLEVEL" val="1_1_1"/>
  <p:tag name="KSO_WM_TAG_VERSION" val="1.0"/>
  <p:tag name="KSO_WM_BEAUTIFY_FLAG" val="#wm#"/>
  <p:tag name="KSO_WM_UNIT_LINE_FORE_SCHEMECOLOR_INDEX" val="9"/>
  <p:tag name="KSO_WM_UNIT_LINE_FILL_TYPE" val="2"/>
</p:tagLst>
</file>

<file path=ppt/tags/tag27.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80_5*l_h_a*1_1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70.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19_4*l_h_f*1_5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271.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19_4*l_h_f*1_1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272.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19_4*l_h_f*1_2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273.xml><?xml version="1.0" encoding="utf-8"?>
<p:tagLst xmlns:p="http://schemas.openxmlformats.org/presentationml/2006/main">
  <p:tag name="KSO_WM_UNIT_SUBTYPE" val="a"/>
  <p:tag name="KSO_WM_UNIT_PRESET_TEXT" val="单击此处添加文本具体内容"/>
  <p:tag name="KSO_WM_UNIT_NOCLEAR" val="0"/>
  <p:tag name="KSO_WM_UNIT_VALUE" val="3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19_4*l_h_f*1_3_1"/>
  <p:tag name="KSO_WM_TEMPLATE_CATEGORY" val="diagram"/>
  <p:tag name="KSO_WM_TEMPLATE_INDEX" val="719"/>
  <p:tag name="KSO_WM_UNIT_LAYERLEVEL" val="1_1_1"/>
  <p:tag name="KSO_WM_TAG_VERSION" val="1.0"/>
  <p:tag name="KSO_WM_BEAUTIFY_FLAG" val="#wm#"/>
  <p:tag name="KSO_WM_UNIT_TEXT_FILL_FORE_SCHEMECOLOR_INDEX" val="13"/>
  <p:tag name="KSO_WM_UNIT_TEXT_FILL_TYPE" val="1"/>
</p:tagLst>
</file>

<file path=ppt/tags/tag274.xml><?xml version="1.0" encoding="utf-8"?>
<p:tagLst xmlns:p="http://schemas.openxmlformats.org/presentationml/2006/main">
  <p:tag name="KSO_WM_SLIDE_ITEM_CNT" val="2"/>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543_1_1"/>
  <p:tag name="KSO_WM_UNIT_ID" val="diagram20205577_1*l_h_i*543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543_1_2"/>
  <p:tag name="KSO_WM_UNIT_ID" val="diagram20205577_1*l_h_i*543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543_1_3"/>
  <p:tag name="KSO_WM_UNIT_ID" val="diagram20205577_1*l_h_i*543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543_1_4"/>
  <p:tag name="KSO_WM_UNIT_ID" val="diagram20205577_1*l_h_i*543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2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543_1_1"/>
  <p:tag name="KSO_WM_UNIT_ID" val="diagram20205577_1*l_h_f*543_1_1"/>
  <p:tag name="KSO_WM_TEMPLATE_CATEGORY" val="diagram"/>
  <p:tag name="KSO_WM_TEMPLATE_INDEX" val="2020557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
  <p:tag name="KSO_WM_UNIT_TEXT_FILL_FORE_SCHEMECOLOR_INDEX" val="13"/>
  <p:tag name="KSO_WM_UNIT_TEXT_FILL_TYPE" val="1"/>
  <p:tag name="KSO_WM_UNIT_USESOURCEFORMAT_APPLY" val="0"/>
</p:tagLst>
</file>

<file path=ppt/tags/tag28.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80_5*l_h_a*1_3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80.xml><?xml version="1.0" encoding="utf-8"?>
<p:tagLst xmlns:p="http://schemas.openxmlformats.org/presentationml/2006/main">
  <p:tag name="KSO_WM_SLIDE_ITEM_CNT" val="2"/>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UNIT_NOCLEAR" val="0"/>
  <p:tag name="KSO_WM_UNIT_VALUE" val="205"/>
  <p:tag name="KSO_WM_UNIT_HIGHLIGHT" val="0"/>
  <p:tag name="KSO_WM_UNIT_COMPATIBLE" val="0"/>
  <p:tag name="KSO_WM_UNIT_DIAGRAM_ISNUMVISUAL" val="0"/>
  <p:tag name="KSO_WM_UNIT_DIAGRAM_ISREFERUNIT" val="0"/>
  <p:tag name="KSO_WM_DIAGRAM_GROUP_CODE" val="l1-1"/>
  <p:tag name="KSO_WM_UNIT_TYPE" val="l_f"/>
  <p:tag name="KSO_WM_UNIT_INDEX" val="1_1"/>
  <p:tag name="KSO_WM_UNIT_ID" val="diagram649_3*l_f*1_1"/>
  <p:tag name="KSO_WM_TEMPLATE_CATEGORY" val="diagram"/>
  <p:tag name="KSO_WM_TEMPLATE_INDEX" val="649"/>
  <p:tag name="KSO_WM_UNIT_LAYERLEVEL" val="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649_3*l_i*1_1"/>
  <p:tag name="KSO_WM_TEMPLATE_CATEGORY" val="diagram"/>
  <p:tag name="KSO_WM_TEMPLATE_INDEX" val="649"/>
  <p:tag name="KSO_WM_UNIT_LAYERLEVEL" val="1_1"/>
  <p:tag name="KSO_WM_TAG_VERSION" val="1.0"/>
  <p:tag name="KSO_WM_BEAUTIFY_FLAG" val="#wm#"/>
  <p:tag name="KSO_WM_UNIT_LINE_FORE_SCHEMECOLOR_INDEX" val="16"/>
  <p:tag name="KSO_WM_UNIT_LINE_FILL_TYPE" val="2"/>
  <p:tag name="KSO_WM_UNIT_TEXT_FILL_FORE_SCHEMECOLOR_INDEX" val="2"/>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649_3*l_i*1_2"/>
  <p:tag name="KSO_WM_TEMPLATE_CATEGORY" val="diagram"/>
  <p:tag name="KSO_WM_TEMPLATE_INDEX" val="649"/>
  <p:tag name="KSO_WM_UNIT_LAYERLEVEL" val="1_1"/>
  <p:tag name="KSO_WM_TAG_VERSION" val="1.0"/>
  <p:tag name="KSO_WM_BEAUTIFY_FLAG" val="#wm#"/>
  <p:tag name="KSO_WM_UNIT_FILL_FORE_SCHEMECOLOR_INDEX" val="16"/>
  <p:tag name="KSO_WM_UNIT_FILL_TYPE" val="1"/>
  <p:tag name="KSO_WM_UNIT_TEXT_FILL_FORE_SCHEMECOLOR_INDEX" val="2"/>
  <p:tag name="KSO_WM_UNIT_TEXT_FILL_TYPE" val="1"/>
</p:tagLst>
</file>

<file path=ppt/tags/tag285.xml><?xml version="1.0" encoding="utf-8"?>
<p:tagLst xmlns:p="http://schemas.openxmlformats.org/presentationml/2006/main">
  <p:tag name="KSO_WM_UNIT_VALUE" val="232*193"/>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649_3*l_x*1_1"/>
  <p:tag name="KSO_WM_TEMPLATE_CATEGORY" val="diagram"/>
  <p:tag name="KSO_WM_TEMPLATE_INDEX" val="649"/>
  <p:tag name="KSO_WM_UNIT_LAYERLEVEL" val="1_1"/>
  <p:tag name="KSO_WM_TAG_VERSION" val="1.0"/>
  <p:tag name="KSO_WM_BEAUTIFY_FLAG" val="#wm#"/>
  <p:tag name="KSO_WM_UNIT_FILL_FORE_SCHEMECOLOR_INDEX" val="15"/>
  <p:tag name="KSO_WM_UNI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649_3*l_h_i*1_3_4"/>
  <p:tag name="KSO_WM_TEMPLATE_CATEGORY" val="diagram"/>
  <p:tag name="KSO_WM_TEMPLATE_INDEX" val="649"/>
  <p:tag name="KSO_WM_UNIT_LAYERLEVEL" val="1_1_1"/>
  <p:tag name="KSO_WM_TAG_VERSION" val="1.0"/>
  <p:tag name="KSO_WM_BEAUTIFY_FLAG" val="#wm#"/>
  <p:tag name="KSO_WM_UNIT_LINE_FORE_SCHEMECOLOR_INDEX" val="7"/>
  <p:tag name="KSO_WM_UNIT_LINE_FILL_TYPE" val="2"/>
</p:tagLst>
</file>

<file path=ppt/tags/tag28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649_3*l_h_i*1_1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649_3*l_h_i*1_1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289.xml><?xml version="1.0" encoding="utf-8"?>
<p:tagLst xmlns:p="http://schemas.openxmlformats.org/presentationml/2006/main">
  <p:tag name="KSO_WM_UNIT_VALUE" val="105*10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649_3*l_h_x*1_1_1"/>
  <p:tag name="KSO_WM_TEMPLATE_CATEGORY" val="diagram"/>
  <p:tag name="KSO_WM_TEMPLATE_INDEX" val="64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29.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80_5*l_h_a*1_4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49_3*l_h_i*1_1_1"/>
  <p:tag name="KSO_WM_TEMPLATE_CATEGORY" val="diagram"/>
  <p:tag name="KSO_WM_TEMPLATE_INDEX" val="649"/>
  <p:tag name="KSO_WM_UNIT_LAYERLEVEL" val="1_1_1"/>
  <p:tag name="KSO_WM_TAG_VERSION" val="1.0"/>
  <p:tag name="KSO_WM_BEAUTIFY_FLAG" val="#wm#"/>
  <p:tag name="KSO_WM_UNIT_LINE_FORE_SCHEMECOLOR_INDEX" val="5"/>
  <p:tag name="KSO_WM_UNIT_LINE_FILL_TYPE" val="2"/>
</p:tagLst>
</file>

<file path=ppt/tags/tag29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649_3*l_h_i*1_2_4"/>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649_3*l_h_i*1_2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ags/tag293.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649_3*l_h_x*1_2_1"/>
  <p:tag name="KSO_WM_TEMPLATE_CATEGORY" val="diagram"/>
  <p:tag name="KSO_WM_TEMPLATE_INDEX" val="64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49_3*l_h_i*1_2_1"/>
  <p:tag name="KSO_WM_TEMPLATE_CATEGORY" val="diagram"/>
  <p:tag name="KSO_WM_TEMPLATE_INDEX" val="649"/>
  <p:tag name="KSO_WM_UNIT_LAYERLEVEL" val="1_1_1"/>
  <p:tag name="KSO_WM_TAG_VERSION" val="1.0"/>
  <p:tag name="KSO_WM_BEAUTIFY_FLAG" val="#wm#"/>
  <p:tag name="KSO_WM_UNIT_LINE_FORE_SCHEMECOLOR_INDEX" val="6"/>
  <p:tag name="KSO_WM_UNIT_LINE_FILL_TYPE" val="2"/>
</p:tagLst>
</file>

<file path=ppt/tags/tag295.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49_3*l_h_f*1_1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96.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49_3*l_h_f*1_2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9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649_3*l_h_i*1_3_3"/>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49_3*l_h_i*1_3_2"/>
  <p:tag name="KSO_WM_TEMPLATE_CATEGORY" val="diagram"/>
  <p:tag name="KSO_WM_TEMPLATE_INDEX" val="64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299.xml><?xml version="1.0" encoding="utf-8"?>
<p:tagLst xmlns:p="http://schemas.openxmlformats.org/presentationml/2006/main">
  <p:tag name="KSO_WM_UNIT_VALUE" val="106*112"/>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649_3*l_h_x*1_3_1"/>
  <p:tag name="KSO_WM_TEMPLATE_CATEGORY" val="diagram"/>
  <p:tag name="KSO_WM_TEMPLATE_INDEX" val="64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307_2*l_h_i*1_1_3"/>
  <p:tag name="KSO_WM_TEMPLATE_CATEGORY" val="diagram"/>
  <p:tag name="KSO_WM_TEMPLATE_INDEX" val="307"/>
  <p:tag name="KSO_WM_UNIT_LAYERLEVEL" val="1_1_1"/>
  <p:tag name="KSO_WM_TAG_VERSION" val="1.0"/>
  <p:tag name="KSO_WM_BEAUTIFY_FLAG" val="#wm#"/>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0.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80_5*l_h_a*1_5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300.xml><?xml version="1.0" encoding="utf-8"?>
<p:tagLst xmlns:p="http://schemas.openxmlformats.org/presentationml/2006/main">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49_3*l_h_f*1_3_1"/>
  <p:tag name="KSO_WM_TEMPLATE_CATEGORY" val="diagram"/>
  <p:tag name="KSO_WM_TEMPLATE_INDEX" val="64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301.xml><?xml version="1.0" encoding="utf-8"?>
<p:tagLst xmlns:p="http://schemas.openxmlformats.org/presentationml/2006/main">
  <p:tag name="KSO_WM_SLIDE_ITEM_CNT" val="2"/>
</p:tagLst>
</file>

<file path=ppt/tags/tag302.xml><?xml version="1.0" encoding="utf-8"?>
<p:tagLst xmlns:p="http://schemas.openxmlformats.org/presentationml/2006/main">
  <p:tag name="KSO_WM_TAG_VERSION" val="1.0"/>
  <p:tag name="KSO_WM_BEAUTIFY_FLAG" val="#wm#"/>
  <p:tag name="KSO_WM_UNIT_TYPE" val="i"/>
  <p:tag name="KSO_WM_UNIT_ID" val="diagram160360_1*i*0"/>
  <p:tag name="KSO_WM_TEMPLATE_CATEGORY" val="diagram"/>
  <p:tag name="KSO_WM_TEMPLATE_INDEX" val="160360"/>
  <p:tag name="KSO_WM_UNIT_INDEX" val="0"/>
</p:tagLst>
</file>

<file path=ppt/tags/tag303.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i"/>
  <p:tag name="KSO_WM_UNIT_INDEX" val="1_1"/>
  <p:tag name="KSO_WM_UNIT_ID" val="diagram160360_1*l_i*1_1"/>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TEXT_FORE_SCHEMECOLOR_INDEX" val="6"/>
  <p:tag name="KSO_WM_UNIT_TEXT_LINE_FILL_TYPE" val="2"/>
</p:tagLst>
</file>

<file path=ppt/tags/tag304.xml><?xml version="1.0" encoding="utf-8"?>
<p:tagLst xmlns:p="http://schemas.openxmlformats.org/presentationml/2006/main">
  <p:tag name="KSO_WM_TAG_VERSION" val="1.0"/>
  <p:tag name="KSO_WM_BEAUTIFY_FLAG" val="#wm#"/>
  <p:tag name="KSO_WM_TEMPLATE_CATEGORY" val="diagram"/>
  <p:tag name="KSO_WM_TEMPLATE_INDEX" val="160360"/>
  <p:tag name="KSO_WM_UNIT_TYPE" val="l_h_f"/>
  <p:tag name="KSO_WM_UNIT_INDEX" val="1_1_1"/>
  <p:tag name="KSO_WM_UNIT_ID" val="diagram160360_1*l_h_f*1_1_1"/>
  <p:tag name="KSO_WM_UNIT_CLEAR" val="1"/>
  <p:tag name="KSO_WM_UNIT_LAYERLEVEL" val="1_1_1"/>
  <p:tag name="KSO_WM_UNIT_VALUE" val="132"/>
  <p:tag name="KSO_WM_UNIT_HIGHLIGHT" val="0"/>
  <p:tag name="KSO_WM_UNIT_COMPATIBLE" val="0"/>
  <p:tag name="KSO_WM_UNIT_PRESET_TEXT_INDEX" val="5"/>
  <p:tag name="KSO_WM_UNIT_PRESET_TEXT_LEN" val="125"/>
  <p:tag name="KSO_WM_DIAGRAM_GROUP_CODE" val="l1-1"/>
  <p:tag name="KSO_WM_UNIT_FILL_FORE_SCHEMECOLOR_INDEX" val="5"/>
  <p:tag name="KSO_WM_UNIT_FILL_TYPE" val="1"/>
  <p:tag name="KSO_WM_UNIT_TEXT_FILL_FORE_SCHEMECOLOR_INDEX" val="5"/>
  <p:tag name="KSO_WM_UNIT_TEXT_FILL_TYPE" val="1"/>
</p:tagLst>
</file>

<file path=ppt/tags/tag305.xml><?xml version="1.0" encoding="utf-8"?>
<p:tagLst xmlns:p="http://schemas.openxmlformats.org/presentationml/2006/main">
  <p:tag name="KSO_WM_SLIDE_ITEM_CNT" val="2"/>
</p:tagLst>
</file>

<file path=ppt/tags/tag306.xml><?xml version="1.0" encoding="utf-8"?>
<p:tagLst xmlns:p="http://schemas.openxmlformats.org/presentationml/2006/main">
  <p:tag name="KSO_WM_TAG_VERSION" val="1.0"/>
  <p:tag name="KSO_WM_BEAUTIFY_FLAG" val="#wm#"/>
  <p:tag name="KSO_WM_UNIT_TYPE" val="i"/>
  <p:tag name="KSO_WM_UNIT_ID" val="diagram160071_3*i*0"/>
  <p:tag name="KSO_WM_TEMPLATE_CATEGORY" val="diagram"/>
  <p:tag name="KSO_WM_TEMPLATE_INDEX" val="160071"/>
  <p:tag name="KSO_WM_UNIT_INDEX" val="0"/>
</p:tagLst>
</file>

<file path=ppt/tags/tag307.xml><?xml version="1.0" encoding="utf-8"?>
<p:tagLst xmlns:p="http://schemas.openxmlformats.org/presentationml/2006/main">
  <p:tag name="KSO_WM_UNIT_CLEAR" val="1"/>
  <p:tag name="KSO_WM_TEMPLATE_CATEGORY" val="diagram"/>
  <p:tag name="KSO_WM_TEMPLATE_INDEX" val="160071"/>
  <p:tag name="KSO_WM_UNIT_TYPE" val="n_h_i"/>
  <p:tag name="KSO_WM_UNIT_INDEX" val="1_2_3"/>
  <p:tag name="KSO_WM_UNIT_ID" val="diagram160071_3*n_h_i*1_2_3"/>
  <p:tag name="KSO_WM_UNIT_LAYERLEVEL" val="1_1_1"/>
  <p:tag name="KSO_WM_BEAUTIFY_FLAG" val="#wm#"/>
  <p:tag name="KSO_WM_TAG_VERSION" val="1.0"/>
  <p:tag name="KSO_WM_DIAGRAM_GROUP_CODE" val="n1-1"/>
  <p:tag name="KSO_WM_UNIT_FILL_FORE_SCHEMECOLOR_INDEX" val="5"/>
  <p:tag name="KSO_WM_UNIT_FILL_TYPE" val="1"/>
  <p:tag name="KSO_WM_UNIT_TEXT_FILL_FORE_SCHEMECOLOR_INDEX" val="2"/>
  <p:tag name="KSO_WM_UNIT_TEXT_FILL_TYPE" val="1"/>
</p:tagLst>
</file>

<file path=ppt/tags/tag308.xml><?xml version="1.0" encoding="utf-8"?>
<p:tagLst xmlns:p="http://schemas.openxmlformats.org/presentationml/2006/main">
  <p:tag name="KSO_WM_TEMPLATE_CATEGORY" val="diagram"/>
  <p:tag name="KSO_WM_TEMPLATE_INDEX" val="160071"/>
  <p:tag name="KSO_WM_TAG_VERSION" val="1.0"/>
  <p:tag name="KSO_WM_BEAUTIFY_FLAG" val="#wm#"/>
  <p:tag name="KSO_WM_UNIT_TYPE" val="n_h_f"/>
  <p:tag name="KSO_WM_UNIT_INDEX" val="1_2_1"/>
  <p:tag name="KSO_WM_UNIT_ID" val="diagram160071_3*n_h_f*1_2_1"/>
  <p:tag name="KSO_WM_UNIT_CLEAR" val="1"/>
  <p:tag name="KSO_WM_UNIT_LAYERLEVEL" val="1_1_1"/>
  <p:tag name="KSO_WM_UNIT_VALUE" val="15"/>
  <p:tag name="KSO_WM_UNIT_HIGHLIGHT" val="0"/>
  <p:tag name="KSO_WM_UNIT_COMPATIBLE" val="0"/>
  <p:tag name="KSO_WM_DIAGRAM_GROUP_CODE" val="n1-1"/>
  <p:tag name="KSO_WM_UNIT_PRESET_TEXT" val="LOREM"/>
  <p:tag name="KSO_WM_UNIT_TEXT_FILL_FORE_SCHEMECOLOR_INDEX" val="14"/>
  <p:tag name="KSO_WM_UNIT_TEXT_FILL_TYPE" val="1"/>
</p:tagLst>
</file>

<file path=ppt/tags/tag309.xml><?xml version="1.0" encoding="utf-8"?>
<p:tagLst xmlns:p="http://schemas.openxmlformats.org/presentationml/2006/main">
  <p:tag name="KSO_WM_TAG_VERSION" val="1.0"/>
  <p:tag name="KSO_WM_BEAUTIFY_FLAG" val="#wm#"/>
  <p:tag name="KSO_WM_UNIT_TYPE" val="i"/>
  <p:tag name="KSO_WM_UNIT_ID" val="diagram160071_3*i*5"/>
  <p:tag name="KSO_WM_TEMPLATE_CATEGORY" val="diagram"/>
  <p:tag name="KSO_WM_TEMPLATE_INDEX" val="160071"/>
  <p:tag name="KSO_WM_UNIT_INDEX" val="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80_5*l_h_i*1_3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310.xml><?xml version="1.0" encoding="utf-8"?>
<p:tagLst xmlns:p="http://schemas.openxmlformats.org/presentationml/2006/main">
  <p:tag name="KSO_WM_UNIT_CLEAR" val="1"/>
  <p:tag name="KSO_WM_TEMPLATE_CATEGORY" val="diagram"/>
  <p:tag name="KSO_WM_TEMPLATE_INDEX" val="160071"/>
  <p:tag name="KSO_WM_UNIT_TYPE" val="n_h_i"/>
  <p:tag name="KSO_WM_UNIT_INDEX" val="1_2_1"/>
  <p:tag name="KSO_WM_UNIT_ID" val="diagram160071_3*n_h_i*1_2_1"/>
  <p:tag name="KSO_WM_UNIT_LAYERLEVEL" val="1_1_1"/>
  <p:tag name="KSO_WM_BEAUTIFY_FLAG" val="#wm#"/>
  <p:tag name="KSO_WM_TAG_VERSION" val="1.0"/>
  <p:tag name="KSO_WM_DIAGRAM_GROUP_CODE" val="n1-1"/>
  <p:tag name="KSO_WM_UNIT_FILL_FORE_SCHEMECOLOR_INDEX" val="5"/>
  <p:tag name="KSO_WM_UNIT_FILL_TYPE" val="1"/>
  <p:tag name="KSO_WM_UNIT_TEXT_FILL_FORE_SCHEMECOLOR_INDEX" val="2"/>
  <p:tag name="KSO_WM_UNIT_TEXT_FILL_TYPE" val="1"/>
</p:tagLst>
</file>

<file path=ppt/tags/tag311.xml><?xml version="1.0" encoding="utf-8"?>
<p:tagLst xmlns:p="http://schemas.openxmlformats.org/presentationml/2006/main">
  <p:tag name="KSO_WM_TEMPLATE_CATEGORY" val="diagram"/>
  <p:tag name="KSO_WM_TEMPLATE_INDEX" val="160071"/>
  <p:tag name="KSO_WM_TAG_VERSION" val="1.0"/>
  <p:tag name="KSO_WM_BEAUTIFY_FLAG" val="#wm#"/>
  <p:tag name="KSO_WM_UNIT_TYPE" val="n_h_f"/>
  <p:tag name="KSO_WM_UNIT_INDEX" val="1_2_2"/>
  <p:tag name="KSO_WM_UNIT_ID" val="diagram160071_3*n_h_f*1_2_2"/>
  <p:tag name="KSO_WM_UNIT_CLEAR" val="1"/>
  <p:tag name="KSO_WM_UNIT_LAYERLEVEL" val="1_1_1"/>
  <p:tag name="KSO_WM_UNIT_VALUE" val="15"/>
  <p:tag name="KSO_WM_UNIT_HIGHLIGHT" val="0"/>
  <p:tag name="KSO_WM_UNIT_COMPATIBLE" val="0"/>
  <p:tag name="KSO_WM_DIAGRAM_GROUP_CODE" val="n1-1"/>
  <p:tag name="KSO_WM_UNIT_PRESET_TEXT" val="LOREM"/>
  <p:tag name="KSO_WM_UNIT_TEXT_FILL_FORE_SCHEMECOLOR_INDEX" val="14"/>
  <p:tag name="KSO_WM_UNIT_TEXT_FILL_TYPE" val="1"/>
</p:tagLst>
</file>

<file path=ppt/tags/tag312.xml><?xml version="1.0" encoding="utf-8"?>
<p:tagLst xmlns:p="http://schemas.openxmlformats.org/presentationml/2006/main">
  <p:tag name="KSO_WM_TAG_VERSION" val="1.0"/>
  <p:tag name="KSO_WM_BEAUTIFY_FLAG" val="#wm#"/>
  <p:tag name="KSO_WM_UNIT_TYPE" val="i"/>
  <p:tag name="KSO_WM_UNIT_ID" val="diagram160071_3*i*10"/>
  <p:tag name="KSO_WM_TEMPLATE_CATEGORY" val="diagram"/>
  <p:tag name="KSO_WM_TEMPLATE_INDEX" val="160071"/>
  <p:tag name="KSO_WM_UNIT_INDEX" val="10"/>
</p:tagLst>
</file>

<file path=ppt/tags/tag313.xml><?xml version="1.0" encoding="utf-8"?>
<p:tagLst xmlns:p="http://schemas.openxmlformats.org/presentationml/2006/main">
  <p:tag name="KSO_WM_UNIT_CLEAR" val="1"/>
  <p:tag name="KSO_WM_TEMPLATE_CATEGORY" val="diagram"/>
  <p:tag name="KSO_WM_TEMPLATE_INDEX" val="160071"/>
  <p:tag name="KSO_WM_UNIT_TYPE" val="n_h_i"/>
  <p:tag name="KSO_WM_UNIT_INDEX" val="1_2_5"/>
  <p:tag name="KSO_WM_UNIT_ID" val="diagram160071_3*n_h_i*1_2_5"/>
  <p:tag name="KSO_WM_UNIT_LAYERLEVEL" val="1_1_1"/>
  <p:tag name="KSO_WM_BEAUTIFY_FLAG" val="#wm#"/>
  <p:tag name="KSO_WM_TAG_VERSION" val="1.0"/>
  <p:tag name="KSO_WM_DIAGRAM_GROUP_CODE" val="n1-1"/>
  <p:tag name="KSO_WM_UNIT_FILL_FORE_SCHEMECOLOR_INDEX" val="5"/>
  <p:tag name="KSO_WM_UNIT_FILL_TYPE" val="1"/>
  <p:tag name="KSO_WM_UNIT_TEXT_FILL_FORE_SCHEMECOLOR_INDEX" val="2"/>
  <p:tag name="KSO_WM_UNIT_TEXT_FILL_TYPE" val="1"/>
</p:tagLst>
</file>

<file path=ppt/tags/tag314.xml><?xml version="1.0" encoding="utf-8"?>
<p:tagLst xmlns:p="http://schemas.openxmlformats.org/presentationml/2006/main">
  <p:tag name="KSO_WM_TEMPLATE_CATEGORY" val="diagram"/>
  <p:tag name="KSO_WM_TEMPLATE_INDEX" val="160071"/>
  <p:tag name="KSO_WM_TAG_VERSION" val="1.0"/>
  <p:tag name="KSO_WM_BEAUTIFY_FLAG" val="#wm#"/>
  <p:tag name="KSO_WM_UNIT_TYPE" val="n_h_f"/>
  <p:tag name="KSO_WM_UNIT_INDEX" val="1_2_3"/>
  <p:tag name="KSO_WM_UNIT_ID" val="diagram160071_3*n_h_f*1_2_3"/>
  <p:tag name="KSO_WM_UNIT_CLEAR" val="1"/>
  <p:tag name="KSO_WM_UNIT_LAYERLEVEL" val="1_1_1"/>
  <p:tag name="KSO_WM_UNIT_VALUE" val="15"/>
  <p:tag name="KSO_WM_UNIT_HIGHLIGHT" val="0"/>
  <p:tag name="KSO_WM_UNIT_COMPATIBLE" val="0"/>
  <p:tag name="KSO_WM_DIAGRAM_GROUP_CODE" val="n1-1"/>
  <p:tag name="KSO_WM_UNIT_PRESET_TEXT" val="LOREM"/>
  <p:tag name="KSO_WM_UNIT_TEXT_FILL_FORE_SCHEMECOLOR_INDEX" val="14"/>
  <p:tag name="KSO_WM_UNIT_TEXT_FILL_TYPE" val="1"/>
</p:tagLst>
</file>

<file path=ppt/tags/tag315.xml><?xml version="1.0" encoding="utf-8"?>
<p:tagLst xmlns:p="http://schemas.openxmlformats.org/presentationml/2006/main">
  <p:tag name="KSO_WM_TAG_VERSION" val="1.0"/>
  <p:tag name="KSO_WM_BEAUTIFY_FLAG" val="#wm#"/>
  <p:tag name="KSO_WM_UNIT_TYPE" val="i"/>
  <p:tag name="KSO_WM_UNIT_ID" val="diagram160071_3*i*15"/>
  <p:tag name="KSO_WM_TEMPLATE_CATEGORY" val="diagram"/>
  <p:tag name="KSO_WM_TEMPLATE_INDEX" val="160071"/>
  <p:tag name="KSO_WM_UNIT_INDEX" val="15"/>
</p:tagLst>
</file>

<file path=ppt/tags/tag316.xml><?xml version="1.0" encoding="utf-8"?>
<p:tagLst xmlns:p="http://schemas.openxmlformats.org/presentationml/2006/main">
  <p:tag name="KSO_WM_UNIT_CLEAR" val="1"/>
  <p:tag name="KSO_WM_TEMPLATE_CATEGORY" val="diagram"/>
  <p:tag name="KSO_WM_TEMPLATE_INDEX" val="160071"/>
  <p:tag name="KSO_WM_UNIT_TYPE" val="n_h_i"/>
  <p:tag name="KSO_WM_UNIT_INDEX" val="1_2_4"/>
  <p:tag name="KSO_WM_UNIT_ID" val="diagram160071_3*n_h_i*1_2_4"/>
  <p:tag name="KSO_WM_UNIT_LAYERLEVEL" val="1_1_1"/>
  <p:tag name="KSO_WM_BEAUTIFY_FLAG" val="#wm#"/>
  <p:tag name="KSO_WM_TAG_VERSION" val="1.0"/>
  <p:tag name="KSO_WM_DIAGRAM_GROUP_CODE" val="n1-1"/>
  <p:tag name="KSO_WM_UNIT_FILL_FORE_SCHEMECOLOR_INDEX" val="5"/>
  <p:tag name="KSO_WM_UNIT_FILL_TYPE" val="1"/>
  <p:tag name="KSO_WM_UNIT_TEXT_FILL_FORE_SCHEMECOLOR_INDEX" val="2"/>
  <p:tag name="KSO_WM_UNIT_TEXT_FILL_TYPE" val="1"/>
</p:tagLst>
</file>

<file path=ppt/tags/tag317.xml><?xml version="1.0" encoding="utf-8"?>
<p:tagLst xmlns:p="http://schemas.openxmlformats.org/presentationml/2006/main">
  <p:tag name="KSO_WM_TEMPLATE_CATEGORY" val="diagram"/>
  <p:tag name="KSO_WM_TEMPLATE_INDEX" val="160071"/>
  <p:tag name="KSO_WM_TAG_VERSION" val="1.0"/>
  <p:tag name="KSO_WM_BEAUTIFY_FLAG" val="#wm#"/>
  <p:tag name="KSO_WM_UNIT_TYPE" val="n_h_f"/>
  <p:tag name="KSO_WM_UNIT_INDEX" val="1_2_4"/>
  <p:tag name="KSO_WM_UNIT_ID" val="diagram160071_3*n_h_f*1_2_4"/>
  <p:tag name="KSO_WM_UNIT_CLEAR" val="1"/>
  <p:tag name="KSO_WM_UNIT_LAYERLEVEL" val="1_1_1"/>
  <p:tag name="KSO_WM_UNIT_VALUE" val="15"/>
  <p:tag name="KSO_WM_UNIT_HIGHLIGHT" val="0"/>
  <p:tag name="KSO_WM_UNIT_COMPATIBLE" val="0"/>
  <p:tag name="KSO_WM_DIAGRAM_GROUP_CODE" val="n1-1"/>
  <p:tag name="KSO_WM_UNIT_PRESET_TEXT" val="LOREM"/>
  <p:tag name="KSO_WM_UNIT_TEXT_FILL_FORE_SCHEMECOLOR_INDEX" val="14"/>
  <p:tag name="KSO_WM_UNIT_TEXT_FILL_TYPE" val="1"/>
</p:tagLst>
</file>

<file path=ppt/tags/tag318.xml><?xml version="1.0" encoding="utf-8"?>
<p:tagLst xmlns:p="http://schemas.openxmlformats.org/presentationml/2006/main">
  <p:tag name="KSO_WM_TAG_VERSION" val="1.0"/>
  <p:tag name="KSO_WM_BEAUTIFY_FLAG" val="#wm#"/>
  <p:tag name="KSO_WM_UNIT_TYPE" val="i"/>
  <p:tag name="KSO_WM_UNIT_ID" val="diagram160071_3*i*20"/>
  <p:tag name="KSO_WM_TEMPLATE_CATEGORY" val="diagram"/>
  <p:tag name="KSO_WM_TEMPLATE_INDEX" val="160071"/>
  <p:tag name="KSO_WM_UNIT_INDEX" val="20"/>
</p:tagLst>
</file>

<file path=ppt/tags/tag319.xml><?xml version="1.0" encoding="utf-8"?>
<p:tagLst xmlns:p="http://schemas.openxmlformats.org/presentationml/2006/main">
  <p:tag name="KSO_WM_UNIT_CLEAR" val="1"/>
  <p:tag name="KSO_WM_TEMPLATE_CATEGORY" val="diagram"/>
  <p:tag name="KSO_WM_TEMPLATE_INDEX" val="160071"/>
  <p:tag name="KSO_WM_UNIT_TYPE" val="n_h_i"/>
  <p:tag name="KSO_WM_UNIT_INDEX" val="1_2_2"/>
  <p:tag name="KSO_WM_UNIT_ID" val="diagram160071_3*n_h_i*1_2_2"/>
  <p:tag name="KSO_WM_UNIT_LAYERLEVEL" val="1_1_1"/>
  <p:tag name="KSO_WM_BEAUTIFY_FLAG" val="#wm#"/>
  <p:tag name="KSO_WM_TAG_VERSION" val="1.0"/>
  <p:tag name="KSO_WM_DIAGRAM_GROUP_CODE" val="n1-1"/>
  <p:tag name="KSO_WM_UNIT_FILL_FORE_SCHEMECOLOR_INDEX" val="5"/>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80_5*l_h_i*1_4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320.xml><?xml version="1.0" encoding="utf-8"?>
<p:tagLst xmlns:p="http://schemas.openxmlformats.org/presentationml/2006/main">
  <p:tag name="KSO_WM_TEMPLATE_CATEGORY" val="diagram"/>
  <p:tag name="KSO_WM_TEMPLATE_INDEX" val="160071"/>
  <p:tag name="KSO_WM_TAG_VERSION" val="1.0"/>
  <p:tag name="KSO_WM_BEAUTIFY_FLAG" val="#wm#"/>
  <p:tag name="KSO_WM_UNIT_TYPE" val="n_h_f"/>
  <p:tag name="KSO_WM_UNIT_INDEX" val="1_2_5"/>
  <p:tag name="KSO_WM_UNIT_ID" val="diagram160071_3*n_h_f*1_2_5"/>
  <p:tag name="KSO_WM_UNIT_CLEAR" val="1"/>
  <p:tag name="KSO_WM_UNIT_LAYERLEVEL" val="1_1_1"/>
  <p:tag name="KSO_WM_UNIT_VALUE" val="15"/>
  <p:tag name="KSO_WM_UNIT_HIGHLIGHT" val="0"/>
  <p:tag name="KSO_WM_UNIT_COMPATIBLE" val="0"/>
  <p:tag name="KSO_WM_DIAGRAM_GROUP_CODE" val="n1-1"/>
  <p:tag name="KSO_WM_UNIT_PRESET_TEXT" val="LOREM"/>
  <p:tag name="KSO_WM_UNIT_TEXT_FILL_FORE_SCHEMECOLOR_INDEX" val="14"/>
  <p:tag name="KSO_WM_UNIT_TEXT_FILL_TYPE" val="1"/>
</p:tagLst>
</file>

<file path=ppt/tags/tag321.xml><?xml version="1.0" encoding="utf-8"?>
<p:tagLst xmlns:p="http://schemas.openxmlformats.org/presentationml/2006/main">
  <p:tag name="KSO_WM_TEMPLATE_CATEGORY" val="diagram"/>
  <p:tag name="KSO_WM_TEMPLATE_INDEX" val="160071"/>
  <p:tag name="KSO_WM_TAG_VERSION" val="1.0"/>
  <p:tag name="KSO_WM_BEAUTIFY_FLAG" val="#wm#"/>
  <p:tag name="KSO_WM_UNIT_TYPE" val="n_h_f"/>
  <p:tag name="KSO_WM_UNIT_INDEX" val="1_1_1"/>
  <p:tag name="KSO_WM_UNIT_ID" val="diagram160071_3*n_h_f*1_1_1"/>
  <p:tag name="KSO_WM_UNIT_CLEAR" val="1"/>
  <p:tag name="KSO_WM_UNIT_LAYERLEVEL" val="1_1_1"/>
  <p:tag name="KSO_WM_UNIT_VALUE" val="12"/>
  <p:tag name="KSO_WM_UNIT_HIGHLIGHT" val="0"/>
  <p:tag name="KSO_WM_UNIT_COMPATIBLE" val="0"/>
  <p:tag name="KSO_WM_UNIT_PRESET_TEXT_INDEX" val="4"/>
  <p:tag name="KSO_WM_UNIT_PRESET_TEXT_LEN" val="20"/>
  <p:tag name="KSO_WM_DIAGRAM_GROUP_CODE" val="n1-1"/>
  <p:tag name="KSO_WM_UNIT_TEXT_FILL_FORE_SCHEMECOLOR_INDEX" val="13"/>
  <p:tag name="KSO_WM_UNIT_TEXT_FILL_TYPE" val="1"/>
</p:tagLst>
</file>

<file path=ppt/tags/tag322.xml><?xml version="1.0" encoding="utf-8"?>
<p:tagLst xmlns:p="http://schemas.openxmlformats.org/presentationml/2006/main">
  <p:tag name="KSO_WM_SLIDE_ITEM_CNT" val="2"/>
</p:tagLst>
</file>

<file path=ppt/tags/tag323.xml><?xml version="1.0" encoding="utf-8"?>
<p:tagLst xmlns:p="http://schemas.openxmlformats.org/presentationml/2006/main">
  <p:tag name="KSO_WM_UNIT_RELATE_UNITID" val="256*l*1"/>
  <p:tag name="KSO_WM_UNIT_ISCONTENTSTITLE"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160097_4*a*1"/>
  <p:tag name="KSO_WM_TEMPLATE_CATEGORY" val="diagram"/>
  <p:tag name="KSO_WM_TEMPLATE_INDEX" val="160097"/>
  <p:tag name="KSO_WM_UNIT_LAYERLEVEL" val="1"/>
  <p:tag name="KSO_WM_TAG_VERSION" val="1.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324.xml><?xml version="1.0" encoding="utf-8"?>
<p:tagLst xmlns:p="http://schemas.openxmlformats.org/presentationml/2006/main">
  <p:tag name="KSO_WM_TEMPLATE_CATEGORY" val="diagram"/>
  <p:tag name="KSO_WM_TEMPLATE_INDEX" val="160567"/>
  <p:tag name="KSO_WM_UNIT_CLEAR" val="1"/>
  <p:tag name="KSO_WM_DIAGRAM_GROUP_CODE" val="l1-1"/>
  <p:tag name="KSO_WM_TAG_VERSION" val="1.0"/>
  <p:tag name="KSO_WM_BEAUTIFY_FLAG" val="#wm#"/>
  <p:tag name="KSO_WM_UNIT_TYPE" val="l_h_i"/>
  <p:tag name="KSO_WM_UNIT_INDEX" val="1_1_1"/>
  <p:tag name="KSO_WM_UNIT_ID" val="diagram160567_3*l_h_i*1_1_1"/>
  <p:tag name="KSO_WM_UNIT_LAYERLEVEL" val="1_1_1"/>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25.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f"/>
  <p:tag name="KSO_WM_UNIT_INDEX" val="1_1_1"/>
  <p:tag name="KSO_WM_UNIT_ID" val="diagram160567_3*l_h_f*1_1_1"/>
  <p:tag name="KSO_WM_UNIT_LAYERLEVEL" val="1_1_1"/>
  <p:tag name="KSO_WM_UNIT_VALUE" val="56"/>
  <p:tag name="KSO_WM_UNIT_HIGHLIGHT" val="0"/>
  <p:tag name="KSO_WM_UNIT_COMPATIBLE" val="0"/>
  <p:tag name="KSO_WM_UNIT_CLEAR" val="0"/>
  <p:tag name="KSO_WM_DIAGRAM_GROUP_CODE" val="l1-1"/>
  <p:tag name="KSO_WM_UNIT_PRESET_TEXT" val="Lorem ipsum dolor sit amet consectetur &#13;Lorem ipsum dolor sit amet consectetur"/>
  <p:tag name="KSO_WM_UNIT_TEXT_FILL_FORE_SCHEMECOLOR_INDEX_BRIGHTNESS" val="0"/>
  <p:tag name="KSO_WM_UNIT_TEXT_FILL_FORE_SCHEMECOLOR_INDEX" val="13"/>
  <p:tag name="KSO_WM_UNIT_TEXT_FILL_TYPE" val="1"/>
  <p:tag name="KSO_WM_UNIT_USESOURCEFORMAT_APPLY" val="1"/>
</p:tagLst>
</file>

<file path=ppt/tags/tag326.xml><?xml version="1.0" encoding="utf-8"?>
<p:tagLst xmlns:p="http://schemas.openxmlformats.org/presentationml/2006/main">
  <p:tag name="KSO_WM_TEMPLATE_CATEGORY" val="diagram"/>
  <p:tag name="KSO_WM_TEMPLATE_INDEX" val="160567"/>
  <p:tag name="KSO_WM_UNIT_CLEAR" val="1"/>
  <p:tag name="KSO_WM_DIAGRAM_GROUP_CODE" val="l1-1"/>
  <p:tag name="KSO_WM_TAG_VERSION" val="1.0"/>
  <p:tag name="KSO_WM_BEAUTIFY_FLAG" val="#wm#"/>
  <p:tag name="KSO_WM_UNIT_TYPE" val="l_h_i"/>
  <p:tag name="KSO_WM_UNIT_INDEX" val="1_2_1"/>
  <p:tag name="KSO_WM_UNIT_ID" val="diagram160567_3*l_h_i*1_2_1"/>
  <p:tag name="KSO_WM_UNIT_LAYERLEVEL" val="1_1_1"/>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27.xml><?xml version="1.0" encoding="utf-8"?>
<p:tagLst xmlns:p="http://schemas.openxmlformats.org/presentationml/2006/main">
  <p:tag name="KSO_WM_TEMPLATE_CATEGORY" val="diagram"/>
  <p:tag name="KSO_WM_TEMPLATE_INDEX" val="160567"/>
  <p:tag name="KSO_WM_UNIT_CLEAR" val="1"/>
  <p:tag name="KSO_WM_DIAGRAM_GROUP_CODE" val="l1-1"/>
  <p:tag name="KSO_WM_TAG_VERSION" val="1.0"/>
  <p:tag name="KSO_WM_BEAUTIFY_FLAG" val="#wm#"/>
  <p:tag name="KSO_WM_UNIT_TYPE" val="l_h_i"/>
  <p:tag name="KSO_WM_UNIT_INDEX" val="1_2_2"/>
  <p:tag name="KSO_WM_UNIT_ID" val="diagram160567_3*l_h_i*1_2_2"/>
  <p:tag name="KSO_WM_UNIT_LAYERLEVEL" val="1_1_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f"/>
  <p:tag name="KSO_WM_UNIT_INDEX" val="1_2_1"/>
  <p:tag name="KSO_WM_UNIT_ID" val="diagram160567_3*l_h_f*1_2_1"/>
  <p:tag name="KSO_WM_UNIT_LAYERLEVEL" val="1_1_1"/>
  <p:tag name="KSO_WM_UNIT_VALUE" val="56"/>
  <p:tag name="KSO_WM_UNIT_HIGHLIGHT" val="0"/>
  <p:tag name="KSO_WM_UNIT_COMPATIBLE" val="0"/>
  <p:tag name="KSO_WM_UNIT_CLEAR" val="0"/>
  <p:tag name="KSO_WM_DIAGRAM_GROUP_CODE" val="l1-1"/>
  <p:tag name="KSO_WM_UNIT_PRESET_TEXT" val="Lorem ipsum dolor sit amet consectetur &#13;Lorem ipsum dolor sit amet consectetur"/>
  <p:tag name="KSO_WM_UNIT_TEXT_FILL_FORE_SCHEMECOLOR_INDEX_BRIGHTNESS" val="0"/>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3_1"/>
  <p:tag name="KSO_WM_UNIT_ID" val="diagram160567_3*l_h_i*1_3_1"/>
  <p:tag name="KSO_WM_UNIT_LAYERLEVEL" val="1_1_1"/>
  <p:tag name="KSO_WM_DIAGRAM_GROUP_CODE" val="l1-1"/>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80_5*l_h_i*1_2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330.xml><?xml version="1.0" encoding="utf-8"?>
<p:tagLst xmlns:p="http://schemas.openxmlformats.org/presentationml/2006/main">
  <p:tag name="KSO_WM_TAG_VERSION" val="1.0"/>
  <p:tag name="KSO_WM_BEAUTIFY_FLAG" val="#wm#"/>
  <p:tag name="KSO_WM_UNIT_TYPE" val="i"/>
  <p:tag name="KSO_WM_UNIT_ID" val="diagram160567_3*i*6"/>
  <p:tag name="KSO_WM_TEMPLATE_CATEGORY" val="diagram"/>
  <p:tag name="KSO_WM_TEMPLATE_INDEX" val="160567"/>
  <p:tag name="KSO_WM_UNIT_INDEX" val="6"/>
</p:tagLst>
</file>

<file path=ppt/tags/tag331.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3_2"/>
  <p:tag name="KSO_WM_UNIT_ID" val="diagram160567_3*l_h_i*1_3_2"/>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32.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3_3"/>
  <p:tag name="KSO_WM_UNIT_ID" val="diagram160567_3*l_h_i*1_3_3"/>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3_4"/>
  <p:tag name="KSO_WM_UNIT_ID" val="diagram160567_3*l_h_i*1_3_4"/>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34.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3_5"/>
  <p:tag name="KSO_WM_UNIT_ID" val="diagram160567_3*l_h_i*1_3_5"/>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35.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3_6"/>
  <p:tag name="KSO_WM_UNIT_ID" val="diagram160567_3*l_h_i*1_3_6"/>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36.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3_7"/>
  <p:tag name="KSO_WM_UNIT_ID" val="diagram160567_3*l_h_i*1_3_7"/>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37.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3_8"/>
  <p:tag name="KSO_WM_UNIT_ID" val="diagram160567_3*l_h_i*1_3_8"/>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38.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f"/>
  <p:tag name="KSO_WM_UNIT_INDEX" val="1_3_1"/>
  <p:tag name="KSO_WM_UNIT_ID" val="diagram160567_3*l_h_f*1_3_1"/>
  <p:tag name="KSO_WM_UNIT_LAYERLEVEL" val="1_1_1"/>
  <p:tag name="KSO_WM_UNIT_VALUE" val="56"/>
  <p:tag name="KSO_WM_UNIT_HIGHLIGHT" val="0"/>
  <p:tag name="KSO_WM_UNIT_COMPATIBLE" val="0"/>
  <p:tag name="KSO_WM_UNIT_CLEAR" val="0"/>
  <p:tag name="KSO_WM_DIAGRAM_GROUP_CODE" val="l1-1"/>
  <p:tag name="KSO_WM_UNIT_PRESET_TEXT" val="Lorem ipsum dolor sit amet consectetur &#13;Lorem ipsum dolor sit amet consectetur"/>
  <p:tag name="KSO_WM_UNIT_TEXT_FILL_FORE_SCHEMECOLOR_INDEX_BRIGHTNESS" val="0"/>
  <p:tag name="KSO_WM_UNIT_TEXT_FILL_FORE_SCHEMECOLOR_INDEX" val="13"/>
  <p:tag name="KSO_WM_UNIT_TEXT_FILL_TYPE" val="1"/>
  <p:tag name="KSO_WM_UNIT_USESOURCEFORMAT_APPLY" val="1"/>
</p:tagLst>
</file>

<file path=ppt/tags/tag339.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4_1"/>
  <p:tag name="KSO_WM_UNIT_ID" val="diagram160567_3*l_h_i*1_4_1"/>
  <p:tag name="KSO_WM_UNIT_LAYERLEVEL" val="1_1_1"/>
  <p:tag name="KSO_WM_DIAGRAM_GROUP_CODE" val="l1-1"/>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80_5*l_h_i*1_1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340.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f"/>
  <p:tag name="KSO_WM_UNIT_INDEX" val="1_4_1"/>
  <p:tag name="KSO_WM_UNIT_ID" val="diagram160567_3*l_h_f*1_4_1"/>
  <p:tag name="KSO_WM_UNIT_LAYERLEVEL" val="1_1_1"/>
  <p:tag name="KSO_WM_UNIT_VALUE" val="56"/>
  <p:tag name="KSO_WM_UNIT_HIGHLIGHT" val="0"/>
  <p:tag name="KSO_WM_UNIT_COMPATIBLE" val="0"/>
  <p:tag name="KSO_WM_UNIT_CLEAR" val="0"/>
  <p:tag name="KSO_WM_DIAGRAM_GROUP_CODE" val="l1-1"/>
  <p:tag name="KSO_WM_UNIT_PRESET_TEXT" val="Lorem ipsum dolor sit amet consectetur &#13;Lorem ipsum dolor sit amet consectetur"/>
  <p:tag name="KSO_WM_UNIT_TEXT_FILL_FORE_SCHEMECOLOR_INDEX_BRIGHTNESS" val="0"/>
  <p:tag name="KSO_WM_UNIT_TEXT_FILL_FORE_SCHEMECOLOR_INDEX" val="13"/>
  <p:tag name="KSO_WM_UNIT_TEXT_FILL_TYPE" val="1"/>
  <p:tag name="KSO_WM_UNIT_USESOURCEFORMAT_APPLY" val="1"/>
</p:tagLst>
</file>

<file path=ppt/tags/tag341.xml><?xml version="1.0" encoding="utf-8"?>
<p:tagLst xmlns:p="http://schemas.openxmlformats.org/presentationml/2006/main">
  <p:tag name="KSO_WM_TEMPLATE_CATEGORY" val="diagram"/>
  <p:tag name="KSO_WM_TEMPLATE_INDEX" val="160567"/>
  <p:tag name="KSO_WM_UNIT_CLEAR" val="1"/>
  <p:tag name="KSO_WM_DIAGRAM_GROUP_CODE" val="l1-1"/>
  <p:tag name="KSO_WM_TAG_VERSION" val="1.0"/>
  <p:tag name="KSO_WM_BEAUTIFY_FLAG" val="#wm#"/>
  <p:tag name="KSO_WM_UNIT_TYPE" val="l_h_i"/>
  <p:tag name="KSO_WM_UNIT_INDEX" val="1_1_2"/>
  <p:tag name="KSO_WM_UNIT_ID" val="diagram160567_3*l_h_i*1_1_2"/>
  <p:tag name="KSO_WM_UNIT_LAYERLEVEL" val="1_1_1"/>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42.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i"/>
  <p:tag name="KSO_WM_UNIT_INDEX" val="1_4_2"/>
  <p:tag name="KSO_WM_UNIT_ID" val="diagram160567_3*l_h_i*1_4_2"/>
  <p:tag name="KSO_WM_UNIT_LAYERLEVEL" val="1_1_1"/>
  <p:tag name="KSO_WM_DIAGRAM_GROUP_CODE" val="l1-1"/>
  <p:tag name="KSO_WM_UNIT_FILL_FORE_SCHEMECOLOR_INDEX_BRIGHTNESS" val="0"/>
  <p:tag name="KSO_WM_UNIT_FILL_FORE_SCHEMECOLOR_INDEX" val="5"/>
  <p:tag name="KSO_WM_UNIT_FILL_TYPE" val="1"/>
  <p:tag name="KSO_WM_UNIT_USESOURCEFORMAT_APPLY" val="1"/>
</p:tagLst>
</file>

<file path=ppt/tags/tag343.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a"/>
  <p:tag name="KSO_WM_UNIT_INDEX" val="1_1_1"/>
  <p:tag name="KSO_WM_UNIT_ID" val="diagram160567_3*l_h_a*1_1_1"/>
  <p:tag name="KSO_WM_UNIT_LAYERLEVEL" val="1_1_1"/>
  <p:tag name="KSO_WM_UNIT_VALUE" val="7"/>
  <p:tag name="KSO_WM_UNIT_HIGHLIGHT" val="0"/>
  <p:tag name="KSO_WM_UNIT_COMPATIBLE" val="0"/>
  <p:tag name="KSO_WM_UNIT_CLEAR" val="0"/>
  <p:tag name="KSO_WM_DIAGRAM_GROUP_CODE" val="l1-1"/>
  <p:tag name="KSO_WM_UNIT_PRESET_TEXT" val="LOREM IPSUM"/>
  <p:tag name="KSO_WM_UNIT_TEXT_FILL_FORE_SCHEMECOLOR_INDEX_BRIGHTNESS" val="0"/>
  <p:tag name="KSO_WM_UNIT_TEXT_FILL_FORE_SCHEMECOLOR_INDEX" val="5"/>
  <p:tag name="KSO_WM_UNIT_TEXT_FILL_TYPE" val="1"/>
  <p:tag name="KSO_WM_UNIT_USESOURCEFORMAT_APPLY" val="1"/>
</p:tagLst>
</file>

<file path=ppt/tags/tag344.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a"/>
  <p:tag name="KSO_WM_UNIT_INDEX" val="1_3_1"/>
  <p:tag name="KSO_WM_UNIT_ID" val="diagram160567_3*l_h_a*1_3_1"/>
  <p:tag name="KSO_WM_UNIT_LAYERLEVEL" val="1_1_1"/>
  <p:tag name="KSO_WM_UNIT_VALUE" val="7"/>
  <p:tag name="KSO_WM_UNIT_HIGHLIGHT" val="0"/>
  <p:tag name="KSO_WM_UNIT_COMPATIBLE" val="0"/>
  <p:tag name="KSO_WM_UNIT_CLEAR" val="0"/>
  <p:tag name="KSO_WM_DIAGRAM_GROUP_CODE" val="l1-1"/>
  <p:tag name="KSO_WM_UNIT_PRESET_TEXT" val="LOREM IPSUM"/>
  <p:tag name="KSO_WM_UNIT_TEXT_FILL_FORE_SCHEMECOLOR_INDEX_BRIGHTNESS" val="0"/>
  <p:tag name="KSO_WM_UNIT_TEXT_FILL_FORE_SCHEMECOLOR_INDEX" val="5"/>
  <p:tag name="KSO_WM_UNIT_TEXT_FILL_TYPE" val="1"/>
  <p:tag name="KSO_WM_UNIT_USESOURCEFORMAT_APPLY" val="1"/>
</p:tagLst>
</file>

<file path=ppt/tags/tag345.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a"/>
  <p:tag name="KSO_WM_UNIT_INDEX" val="1_2_1"/>
  <p:tag name="KSO_WM_UNIT_ID" val="diagram160567_3*l_h_a*1_2_1"/>
  <p:tag name="KSO_WM_UNIT_LAYERLEVEL" val="1_1_1"/>
  <p:tag name="KSO_WM_UNIT_VALUE" val="7"/>
  <p:tag name="KSO_WM_UNIT_HIGHLIGHT" val="0"/>
  <p:tag name="KSO_WM_UNIT_COMPATIBLE" val="0"/>
  <p:tag name="KSO_WM_UNIT_CLEAR" val="0"/>
  <p:tag name="KSO_WM_DIAGRAM_GROUP_CODE" val="l1-1"/>
  <p:tag name="KSO_WM_UNIT_PRESET_TEXT" val="LOREM IPSUM"/>
  <p:tag name="KSO_WM_UNIT_TEXT_FILL_FORE_SCHEMECOLOR_INDEX_BRIGHTNESS" val="0"/>
  <p:tag name="KSO_WM_UNIT_TEXT_FILL_FORE_SCHEMECOLOR_INDEX" val="5"/>
  <p:tag name="KSO_WM_UNIT_TEXT_FILL_TYPE" val="1"/>
  <p:tag name="KSO_WM_UNIT_USESOURCEFORMAT_APPLY" val="1"/>
</p:tagLst>
</file>

<file path=ppt/tags/tag346.xml><?xml version="1.0" encoding="utf-8"?>
<p:tagLst xmlns:p="http://schemas.openxmlformats.org/presentationml/2006/main">
  <p:tag name="KSO_WM_TEMPLATE_CATEGORY" val="diagram"/>
  <p:tag name="KSO_WM_TEMPLATE_INDEX" val="160567"/>
  <p:tag name="KSO_WM_TAG_VERSION" val="1.0"/>
  <p:tag name="KSO_WM_BEAUTIFY_FLAG" val="#wm#"/>
  <p:tag name="KSO_WM_UNIT_TYPE" val="l_h_a"/>
  <p:tag name="KSO_WM_UNIT_INDEX" val="1_4_1"/>
  <p:tag name="KSO_WM_UNIT_ID" val="diagram160567_3*l_h_a*1_4_1"/>
  <p:tag name="KSO_WM_UNIT_LAYERLEVEL" val="1_1_1"/>
  <p:tag name="KSO_WM_UNIT_VALUE" val="7"/>
  <p:tag name="KSO_WM_UNIT_HIGHLIGHT" val="0"/>
  <p:tag name="KSO_WM_UNIT_COMPATIBLE" val="0"/>
  <p:tag name="KSO_WM_UNIT_CLEAR" val="0"/>
  <p:tag name="KSO_WM_DIAGRAM_GROUP_CODE" val="l1-1"/>
  <p:tag name="KSO_WM_UNIT_PRESET_TEXT" val="LOREM IPSUM"/>
  <p:tag name="KSO_WM_UNIT_TEXT_FILL_FORE_SCHEMECOLOR_INDEX_BRIGHTNESS" val="0"/>
  <p:tag name="KSO_WM_UNIT_TEXT_FILL_FORE_SCHEMECOLOR_INDEX" val="5"/>
  <p:tag name="KSO_WM_UNIT_TEXT_FILL_TYPE" val="1"/>
  <p:tag name="KSO_WM_UNIT_USESOURCEFORMAT_APPLY" val="1"/>
</p:tagLst>
</file>

<file path=ppt/tags/tag347.xml><?xml version="1.0" encoding="utf-8"?>
<p:tagLst xmlns:p="http://schemas.openxmlformats.org/presentationml/2006/main">
  <p:tag name="KSO_WM_SLIDE_ITEM_CNT" val="4"/>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68711_3*l_h_i*1_1_1"/>
  <p:tag name="KSO_WM_TEMPLATE_CATEGORY" val="diagram"/>
  <p:tag name="KSO_WM_TEMPLATE_INDEX" val="2016871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68711_3*l_h_i*1_1_2"/>
  <p:tag name="KSO_WM_TEMPLATE_CATEGORY" val="diagram"/>
  <p:tag name="KSO_WM_TEMPLATE_INDEX" val="20168711"/>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680_5*l_h_i*1_5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68711_3*l_h_i*1_2_1"/>
  <p:tag name="KSO_WM_TEMPLATE_CATEGORY" val="diagram"/>
  <p:tag name="KSO_WM_TEMPLATE_INDEX" val="2016871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68711_3*l_h_i*1_2_2"/>
  <p:tag name="KSO_WM_TEMPLATE_CATEGORY" val="diagram"/>
  <p:tag name="KSO_WM_TEMPLATE_INDEX" val="20168711"/>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68711_3*l_h_i*1_4_1"/>
  <p:tag name="KSO_WM_TEMPLATE_CATEGORY" val="diagram"/>
  <p:tag name="KSO_WM_TEMPLATE_INDEX" val="2016871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68711_3*l_h_i*1_4_2"/>
  <p:tag name="KSO_WM_TEMPLATE_CATEGORY" val="diagram"/>
  <p:tag name="KSO_WM_TEMPLATE_INDEX" val="20168711"/>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68711_3*l_h_i*1_3_1"/>
  <p:tag name="KSO_WM_TEMPLATE_CATEGORY" val="diagram"/>
  <p:tag name="KSO_WM_TEMPLATE_INDEX" val="2016871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68711_3*l_h_i*1_3_2"/>
  <p:tag name="KSO_WM_TEMPLATE_CATEGORY" val="diagram"/>
  <p:tag name="KSO_WM_TEMPLATE_INDEX" val="2016871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68711_3*l_h_i*1_3_3"/>
  <p:tag name="KSO_WM_TEMPLATE_CATEGORY" val="diagram"/>
  <p:tag name="KSO_WM_TEMPLATE_INDEX" val="20168711"/>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168711_3*l_h_i*1_3_4"/>
  <p:tag name="KSO_WM_TEMPLATE_CATEGORY" val="diagram"/>
  <p:tag name="KSO_WM_TEMPLATE_INDEX" val="20168711"/>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58.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68711_3*l_h_f*1_1_1"/>
  <p:tag name="KSO_WM_TEMPLATE_CATEGORY" val="diagram"/>
  <p:tag name="KSO_WM_TEMPLATE_INDEX" val="20168711"/>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Lst>
</file>

<file path=ppt/tags/tag359.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68711_3*l_h_f*1_2_1"/>
  <p:tag name="KSO_WM_TEMPLATE_CATEGORY" val="diagram"/>
  <p:tag name="KSO_WM_TEMPLATE_INDEX" val="20168711"/>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SLIDE_ITEM_CNT" val="2"/>
</p:tagLst>
</file>

<file path=ppt/tags/tag360.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68711_3*l_h_f*1_3_1"/>
  <p:tag name="KSO_WM_TEMPLATE_CATEGORY" val="diagram"/>
  <p:tag name="KSO_WM_TEMPLATE_INDEX" val="20168711"/>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68711_3*l_h_f*1_4_1"/>
  <p:tag name="KSO_WM_TEMPLATE_CATEGORY" val="diagram"/>
  <p:tag name="KSO_WM_TEMPLATE_INDEX" val="20168711"/>
  <p:tag name="KSO_WM_UNIT_LAYERLEVEL" val="1_1_1"/>
  <p:tag name="KSO_WM_TAG_VERSION" val="1.0"/>
  <p:tag name="KSO_WM_BEAUTIFY_FLAG" val="#wm#"/>
  <p:tag name="KSO_WM_UNIT_PRESET_TEXT" val="单击此处输入你的正文，请尽量言简意赅的阐述观点"/>
  <p:tag name="KSO_WM_UNIT_TEXT_FILL_FORE_SCHEMECOLOR_INDEX_BRIGHTNESS" val="0"/>
  <p:tag name="KSO_WM_UNIT_TEXT_FILL_FORE_SCHEMECOLOR_INDEX" val="13"/>
  <p:tag name="KSO_WM_UNIT_TEXT_FILL_TYPE" val="1"/>
  <p:tag name="KSO_WM_UNIT_USESOURCEFORMAT_APPLY" val="1"/>
</p:tagLst>
</file>

<file path=ppt/tags/tag362.xml><?xml version="1.0" encoding="utf-8"?>
<p:tagLst xmlns:p="http://schemas.openxmlformats.org/presentationml/2006/main">
  <p:tag name="KSO_WM_SLIDE_ITEM_CNT" val="4"/>
</p:tagLst>
</file>

<file path=ppt/tags/tag363.xml><?xml version="1.0" encoding="utf-8"?>
<p:tagLst xmlns:p="http://schemas.openxmlformats.org/presentationml/2006/main">
  <p:tag name="KSO_WM_SLIDE_ITEM_CNT" val="2"/>
</p:tagLst>
</file>

<file path=ppt/tags/tag364.xml><?xml version="1.0" encoding="utf-8"?>
<p:tagLst xmlns:p="http://schemas.openxmlformats.org/presentationml/2006/main">
  <p:tag name="KSO_WM_UNIT_TABLE_BEAUTIFY" val="smartTable{701c70ec-ba6e-4807-a4e9-fd9dc9d9e32e}"/>
  <p:tag name="TABLE_ENDDRAG_ORIGIN_RECT" val="786*231"/>
  <p:tag name="TABLE_ENDDRAG_RECT" val="102*156*786*231"/>
</p:tagLst>
</file>

<file path=ppt/tags/tag365.xml><?xml version="1.0" encoding="utf-8"?>
<p:tagLst xmlns:p="http://schemas.openxmlformats.org/presentationml/2006/main">
  <p:tag name="KSO_WM_SLIDE_ITEM_CNT" val="2"/>
</p:tagLst>
</file>

<file path=ppt/tags/tag367.xml><?xml version="1.0" encoding="utf-8"?>
<p:tagLst xmlns:p="http://schemas.openxmlformats.org/presentationml/2006/main">
  <p:tag name="COMMONDATA" val="eyJoZGlkIjoiMmY5ZDM4Yzk4MTdmMjMwOTdhODhhN2Q1MWUwM2FmMzAifQ=="/>
  <p:tag name="KSO_WPP_MARK_KEY" val="9ea47c93-d3c5-4942-a3e3-be7892464284"/>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680_5*l_h_i*1_1_2"/>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680_5*l_h_i*1_1_1"/>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9.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80_5*l_h_f*1_1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xml><?xml version="1.0" encoding="utf-8"?>
<p:tagLst xmlns:p="http://schemas.openxmlformats.org/presentationml/2006/main">
  <p:tag name="KSO_WM_UNIT_SUBTYPE" val="a"/>
  <p:tag name="KSO_WM_UNIT_PRESET_TEXT" val="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7_2*l_h_f*1_1_1"/>
  <p:tag name="KSO_WM_TEMPLATE_CATEGORY" val="diagram"/>
  <p:tag name="KSO_WM_TEMPLATE_INDEX" val="307"/>
  <p:tag name="KSO_WM_UNIT_LAYERLEVEL" val="1_1_1"/>
  <p:tag name="KSO_WM_TAG_VERSION" val="1.0"/>
  <p:tag name="KSO_WM_BEAUTIFY_FLAG" val="#wm#"/>
  <p:tag name="KSO_WM_UNIT_TEXT_FILL_FORE_SCHEMECOLOR_INDEX_BRIGHTNESS" val="-0.25"/>
  <p:tag name="KSO_WM_UNIT_TEXT_FILL_FORE_SCHEMECOLOR_INDEX" val="5"/>
  <p:tag name="KSO_WM_UNIT_TEXT_FILL_TYPE" val="1"/>
  <p:tag name="KSO_WM_UNIT_USESOURCEFORMAT_APPLY"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680_5*l_h_i*1_2_2"/>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680_5*l_h_i*1_2_1"/>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2.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80_5*l_h_f*1_2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680_5*l_h_i*1_3_2"/>
  <p:tag name="KSO_WM_TEMPLATE_CATEGORY" val="diagram"/>
  <p:tag name="KSO_WM_TEMPLATE_INDEX" val="68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680_5*l_h_i*1_3_1"/>
  <p:tag name="KSO_WM_TEMPLATE_CATEGORY" val="diagram"/>
  <p:tag name="KSO_WM_TEMPLATE_INDEX" val="68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80_5*l_h_f*1_3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680_5*l_h_i*1_4_2"/>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680_5*l_h_i*1_4_1"/>
  <p:tag name="KSO_WM_TEMPLATE_CATEGORY" val="diagram"/>
  <p:tag name="KSO_WM_TEMPLATE_INDEX" val="68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80_5*l_h_f*1_4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680_5*l_h_i*1_5_2"/>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7_2*l_h_i*1_2_1"/>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680_5*l_h_i*1_5_1"/>
  <p:tag name="KSO_WM_TEMPLATE_CATEGORY" val="diagram"/>
  <p:tag name="KSO_WM_TEMPLATE_INDEX" val="68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1.xml><?xml version="1.0" encoding="utf-8"?>
<p:tagLst xmlns:p="http://schemas.openxmlformats.org/presentationml/2006/main">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680_5*l_h_f*1_5_1"/>
  <p:tag name="KSO_WM_TEMPLATE_CATEGORY" val="diagram"/>
  <p:tag name="KSO_WM_TEMPLATE_INDEX" val="680"/>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52.xml><?xml version="1.0" encoding="utf-8"?>
<p:tagLst xmlns:p="http://schemas.openxmlformats.org/presentationml/2006/main">
  <p:tag name="KSO_WM_UNIT_ISCONTENTSTITLE" val="0"/>
  <p:tag name="KSO_WM_UNIT_NOCLEAR" val="0"/>
  <p:tag name="KSO_WM_UNIT_VALUE" val="4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680_5*a*1"/>
  <p:tag name="KSO_WM_TEMPLATE_CATEGORY" val="diagram"/>
  <p:tag name="KSO_WM_TEMPLATE_INDEX" val="68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53.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80_5*l_h_a*1_2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4.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80_5*l_h_a*1_1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5.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80_5*l_h_a*1_3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6.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80_5*l_h_a*1_4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7.xml><?xml version="1.0" encoding="utf-8"?>
<p:tagLst xmlns:p="http://schemas.openxmlformats.org/presentationml/2006/main">
  <p:tag name="KSO_WM_UNIT_ISCONTENTS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80_5*l_h_a*1_5_1"/>
  <p:tag name="KSO_WM_TEMPLATE_CATEGORY" val="diagram"/>
  <p:tag name="KSO_WM_TEMPLATE_INDEX" val="680"/>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80_5*l_h_i*1_3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80_5*l_h_i*1_4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7_2*l_h_i*1_2_2"/>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5"/>
  <p:tag name="KSO_WM_UNIT_TEXT_FILL_TYPE" val="1"/>
  <p:tag name="KSO_WM_UNIT_USESOURCEFORMAT_APPLY"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80_5*l_h_i*1_2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80_5*l_h_i*1_1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680_5*l_h_i*1_5_1"/>
  <p:tag name="KSO_WM_TEMPLATE_CATEGORY" val="diagram"/>
  <p:tag name="KSO_WM_TEMPLATE_INDEX" val="680"/>
  <p:tag name="KSO_WM_UNIT_LAYERLEVEL" val="1_1_1"/>
  <p:tag name="KSO_WM_TAG_VERSION" val="1.0"/>
  <p:tag name="KSO_WM_BEAUTIFY_FLAG" val="#wm#"/>
  <p:tag name="KSO_WM_UNIT_TEXT_FILL_FORE_SCHEMECOLOR_INDEX" val="14"/>
  <p:tag name="KSO_WM_UNIT_TEXT_FILL_TYPE" val="1"/>
</p:tagLst>
</file>

<file path=ppt/tags/tag63.xml><?xml version="1.0" encoding="utf-8"?>
<p:tagLst xmlns:p="http://schemas.openxmlformats.org/presentationml/2006/main">
  <p:tag name="KSO_WM_SLIDE_ITEM_CNT" val="2"/>
</p:tagLst>
</file>

<file path=ppt/tags/tag64.xml><?xml version="1.0" encoding="utf-8"?>
<p:tagLst xmlns:p="http://schemas.openxmlformats.org/presentationml/2006/main">
  <p:tag name="KSO_WM_UNIT_ISCONTENTSTITLE" val="0"/>
  <p:tag name="KSO_WM_UNIT_NOCLEAR" val="0"/>
  <p:tag name="KSO_WM_UNIT_VALUE" val="47"/>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680_5*a*1"/>
  <p:tag name="KSO_WM_TEMPLATE_CATEGORY" val="diagram"/>
  <p:tag name="KSO_WM_TEMPLATE_INDEX" val="680"/>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65.xml><?xml version="1.0" encoding="utf-8"?>
<p:tagLst xmlns:p="http://schemas.openxmlformats.org/presentationml/2006/main">
  <p:tag name="KSO_WM_UNIT_PLACING_PICTURE_USER_VIEWPORT" val="{&quot;height&quot;:5220,&quot;width&quot;:6365}"/>
</p:tagLst>
</file>

<file path=ppt/tags/tag66.xml><?xml version="1.0" encoding="utf-8"?>
<p:tagLst xmlns:p="http://schemas.openxmlformats.org/presentationml/2006/main">
  <p:tag name="KSO_WM_SLIDE_ITEM_CN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_BRIGHTNESS" val="0"/>
  <p:tag name="KSO_WM_UNIT_FILL_FORE_SCHEMECOLOR_INDEX" val="5"/>
  <p:tag name="KSO_WM_UNIT_FILL_TYPE" val="1"/>
  <p:tag name="KSO_WM_UNIT_LINE_FORE_SCHEMECOLOR_INDEX_BRIGHTNESS" val="0"/>
  <p:tag name="KSO_WM_UNIT_LINE_FORE_SCHEMECOLOR_INDEX" val="16"/>
  <p:tag name="KSO_WM_UNIT_LINE_FILL_TYPE" val="2"/>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307_2*l_h_i*1_2_3"/>
  <p:tag name="KSO_WM_TEMPLATE_CATEGORY" val="diagram"/>
  <p:tag name="KSO_WM_TEMPLATE_INDEX" val="307"/>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_BRIGHTNESS" val="0"/>
  <p:tag name="KSO_WM_UNIT_FILL_FORE_SCHEMECOLOR_INDEX" val="6"/>
  <p:tag name="KSO_WM_UNIT_FILL_TYPE" val="1"/>
  <p:tag name="KSO_WM_UNIT_LINE_FORE_SCHEMECOLOR_INDEX_BRIGHTNESS" val="0"/>
  <p:tag name="KSO_WM_UNIT_LINE_FORE_SCHEMECOLOR_INDEX" val="16"/>
  <p:tag name="KSO_WM_UNIT_LINE_FILL_TYPE" val="2"/>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_BRIGHTNESS" val="0"/>
  <p:tag name="KSO_WM_UNIT_FILL_FORE_SCHEMECOLOR_INDEX" val="5"/>
  <p:tag name="KSO_WM_UNIT_FILL_TYPE" val="1"/>
  <p:tag name="KSO_WM_UNIT_LINE_FORE_SCHEMECOLOR_INDEX_BRIGHTNESS" val="0"/>
  <p:tag name="KSO_WM_UNIT_LINE_FORE_SCHEMECOLOR_INDEX" val="16"/>
  <p:tag name="KSO_WM_UNIT_LINE_FILL_TYPE" val="2"/>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1*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 name="KSO_WM_UNIT_USESOURCEFORMAT_APPLY" val="1"/>
</p:tagLst>
</file>

<file path=ppt/tags/tag79.xml><?xml version="1.0" encoding="utf-8"?>
<p:tagLst xmlns:p="http://schemas.openxmlformats.org/presentationml/2006/main">
  <p:tag name="KSO_WM_SLIDE_ITEM_CNT" val="3"/>
</p:tagLst>
</file>

<file path=ppt/tags/tag8.xml><?xml version="1.0" encoding="utf-8"?>
<p:tagLst xmlns:p="http://schemas.openxmlformats.org/presentationml/2006/main">
  <p:tag name="KSO_WM_UNIT_SUBTYPE" val="a"/>
  <p:tag name="KSO_WM_UNIT_PRESET_TEXT" val="添加标题"/>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7_2*l_h_f*1_2_1"/>
  <p:tag name="KSO_WM_TEMPLATE_CATEGORY" val="diagram"/>
  <p:tag name="KSO_WM_TEMPLATE_INDEX" val="307"/>
  <p:tag name="KSO_WM_UNIT_LAYERLEVEL" val="1_1_1"/>
  <p:tag name="KSO_WM_TAG_VERSION" val="1.0"/>
  <p:tag name="KSO_WM_BEAUTIFY_FLAG" val="#wm#"/>
  <p:tag name="KSO_WM_UNIT_TEXT_FILL_FORE_SCHEMECOLOR_INDEX_BRIGHTNESS" val="-0.25"/>
  <p:tag name="KSO_WM_UNIT_TEXT_FILL_FORE_SCHEMECOLOR_INDEX" val="6"/>
  <p:tag name="KSO_WM_UNIT_TEXT_FILL_TYPE" val="1"/>
  <p:tag name="KSO_WM_UNIT_USESOURCEFORMAT_APPLY" val="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TEMPLATE_CATEGORY" val="diagram"/>
  <p:tag name="KSO_WM_TEMPLATE_INDEX" val="20181207"/>
  <p:tag name="KSO_WM_UNIT_TYPE" val="l_h_i"/>
  <p:tag name="KSO_WM_UNIT_INDEX" val="1_2_1"/>
  <p:tag name="KSO_WM_UNIT_ID" val="diagram20181207_1*l_h_i*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TEMPLATE_CATEGORY" val="diagram"/>
  <p:tag name="KSO_WM_TEMPLATE_INDEX" val="20181207"/>
  <p:tag name="KSO_WM_UNIT_TYPE" val="l_h_i"/>
  <p:tag name="KSO_WM_UNIT_INDEX" val="1_2_2"/>
  <p:tag name="KSO_WM_UNIT_ID" val="diagram20181207_1*l_h_i*1_2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_BRIGHTNESS"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TEMPLATE_CATEGORY" val="diagram"/>
  <p:tag name="KSO_WM_TEMPLATE_INDEX" val="20181207"/>
  <p:tag name="KSO_WM_UNIT_TYPE" val="l_h_i"/>
  <p:tag name="KSO_WM_UNIT_INDEX" val="1_2_3"/>
  <p:tag name="KSO_WM_UNIT_ID" val="diagram20181207_1*l_h_i*1_2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TEMPLATE_CATEGORY" val="diagram"/>
  <p:tag name="KSO_WM_TEMPLATE_INDEX" val="20181207"/>
  <p:tag name="KSO_WM_UNIT_TYPE" val="l_h_i"/>
  <p:tag name="KSO_WM_UNIT_INDEX" val="1_2_4"/>
  <p:tag name="KSO_WM_UNIT_ID" val="diagram20181207_1*l_h_i*1_2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TEMPLATE_CATEGORY" val="diagram"/>
  <p:tag name="KSO_WM_TEMPLATE_INDEX" val="20181207"/>
  <p:tag name="KSO_WM_UNIT_TYPE" val="l_h_x"/>
  <p:tag name="KSO_WM_UNIT_INDEX" val="1_2_1"/>
  <p:tag name="KSO_WM_UNIT_ID" val="diagram20181207_1*l_h_x*1_2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VALUE" val="98*107"/>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TEMPLATE_CATEGORY" val="diagram"/>
  <p:tag name="KSO_WM_TEMPLATE_INDEX" val="20181207"/>
  <p:tag name="KSO_WM_UNIT_TYPE" val="l_h_f"/>
  <p:tag name="KSO_WM_UNIT_INDEX" val="1_2_1"/>
  <p:tag name="KSO_WM_UNIT_ID" val="diagram20181207_1*l_h_f*1_2_1"/>
  <p:tag name="KSO_WM_UNIT_LAYERLEVEL" val="1_1_1"/>
  <p:tag name="KSO_WM_UNIT_VALUE" val="1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_BRIGHTNESS" val="0"/>
  <p:tag name="KSO_WM_UNIT_TEXT_FILL_FORE_SCHEMECOLOR_INDEX" val="4"/>
  <p:tag name="KSO_WM_UNIT_TEXT_FILL_TYPE" val="1"/>
  <p:tag name="KSO_WM_UNIT_USESOURCEFORMAT_APPLY" val="1"/>
</p:tagLst>
</file>

<file path=ppt/tags/tag87.xml><?xml version="1.0" encoding="utf-8"?>
<p:tagLst xmlns:p="http://schemas.openxmlformats.org/presentationml/2006/main">
  <p:tag name="KSO_WM_TEMPLATE_CATEGORY" val="diagram"/>
  <p:tag name="KSO_WM_TEMPLATE_INDEX" val="20181207"/>
  <p:tag name="KSO_WM_UNIT_TYPE" val="l_i"/>
  <p:tag name="KSO_WM_UNIT_INDEX" val="1_6"/>
  <p:tag name="KSO_WM_UNIT_ID" val="diagram20181207_1*l_i*1_6"/>
  <p:tag name="KSO_WM_UNIT_LAYERLEVEL" val="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TEMPLATE_CATEGORY" val="diagram"/>
  <p:tag name="KSO_WM_TEMPLATE_INDEX" val="20181207"/>
  <p:tag name="KSO_WM_UNIT_TYPE" val="l_h_i"/>
  <p:tag name="KSO_WM_UNIT_INDEX" val="1_1_1"/>
  <p:tag name="KSO_WM_UNIT_ID" val="diagram20181207_1*l_h_i*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TEMPLATE_CATEGORY" val="diagram"/>
  <p:tag name="KSO_WM_TEMPLATE_INDEX" val="20181207"/>
  <p:tag name="KSO_WM_UNIT_TYPE" val="l_h_i"/>
  <p:tag name="KSO_WM_UNIT_INDEX" val="1_1_2"/>
  <p:tag name="KSO_WM_UNIT_ID" val="diagram20181207_1*l_h_i*1_1_2"/>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TEXT_FILL_FORE_SCHEMECOLOR_INDEX_BRIGHTNESS" val="0"/>
  <p:tag name="KSO_WM_UNIT_TEXT_FILL_FORE_SCHEMECOLOR_INDEX" val="13"/>
  <p:tag name="KSO_WM_UNIT_TEXT_FILL_TYPE" val="1"/>
  <p:tag name="KSO_WM_UNIT_USESOURCEFORMAT_APPLY" val="1"/>
</p:tagLst>
</file>

<file path=ppt/tags/tag9.xml><?xml version="1.0" encoding="utf-8"?>
<p:tagLst xmlns:p="http://schemas.openxmlformats.org/presentationml/2006/main">
  <p:tag name="KSO_WM_SLIDE_ITEM_CNT" val="2"/>
</p:tagLst>
</file>

<file path=ppt/tags/tag90.xml><?xml version="1.0" encoding="utf-8"?>
<p:tagLst xmlns:p="http://schemas.openxmlformats.org/presentationml/2006/main">
  <p:tag name="KSO_WM_TEMPLATE_CATEGORY" val="diagram"/>
  <p:tag name="KSO_WM_TEMPLATE_INDEX" val="20181207"/>
  <p:tag name="KSO_WM_UNIT_TYPE" val="l_h_i"/>
  <p:tag name="KSO_WM_UNIT_INDEX" val="1_1_3"/>
  <p:tag name="KSO_WM_UNIT_ID" val="diagram20181207_1*l_h_i*1_1_3"/>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91.xml><?xml version="1.0" encoding="utf-8"?>
<p:tagLst xmlns:p="http://schemas.openxmlformats.org/presentationml/2006/main">
  <p:tag name="KSO_WM_TEMPLATE_CATEGORY" val="diagram"/>
  <p:tag name="KSO_WM_TEMPLATE_INDEX" val="20181207"/>
  <p:tag name="KSO_WM_UNIT_TYPE" val="l_h_i"/>
  <p:tag name="KSO_WM_UNIT_INDEX" val="1_1_4"/>
  <p:tag name="KSO_WM_UNIT_ID" val="diagram20181207_1*l_h_i*1_1_4"/>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FILL_FORE_SCHEMECOLOR_INDEX_BRIGHTNESS" val="-0.25"/>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92.xml><?xml version="1.0" encoding="utf-8"?>
<p:tagLst xmlns:p="http://schemas.openxmlformats.org/presentationml/2006/main">
  <p:tag name="KSO_WM_TEMPLATE_CATEGORY" val="diagram"/>
  <p:tag name="KSO_WM_TEMPLATE_INDEX" val="20181207"/>
  <p:tag name="KSO_WM_UNIT_TYPE" val="l_h_x"/>
  <p:tag name="KSO_WM_UNIT_INDEX" val="1_1_1"/>
  <p:tag name="KSO_WM_UNIT_ID" val="diagram20181207_1*l_h_x*1_1_1"/>
  <p:tag name="KSO_WM_UNIT_LAYERLEVEL" val="1_1_1"/>
  <p:tag name="KSO_WM_BEAUTIFY_FLAG" val="#wm#"/>
  <p:tag name="KSO_WM_TAG_VERSION" val="1.0"/>
  <p:tag name="KSO_WM_DIAGRAM_GROUP_CODE" val="l1-1"/>
  <p:tag name="KSO_WM_UNIT_HIGHLIGHT" val="0"/>
  <p:tag name="KSO_WM_UNIT_COMPATIBLE" val="0"/>
  <p:tag name="KSO_WM_UNIT_DIAGRAM_ISNUMVISUAL" val="0"/>
  <p:tag name="KSO_WM_UNIT_DIAGRAM_ISREFERUNIT" val="0"/>
  <p:tag name="KSO_WM_UNIT_VALUE" val="96*122"/>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93.xml><?xml version="1.0" encoding="utf-8"?>
<p:tagLst xmlns:p="http://schemas.openxmlformats.org/presentationml/2006/main">
  <p:tag name="KSO_WM_TEMPLATE_CATEGORY" val="diagram"/>
  <p:tag name="KSO_WM_TEMPLATE_INDEX" val="20181207"/>
  <p:tag name="KSO_WM_UNIT_TYPE" val="l_h_f"/>
  <p:tag name="KSO_WM_UNIT_INDEX" val="1_1_1"/>
  <p:tag name="KSO_WM_UNIT_ID" val="diagram20181207_1*l_h_f*1_1_1"/>
  <p:tag name="KSO_WM_UNIT_LAYERLEVEL" val="1_1_1"/>
  <p:tag name="KSO_WM_UNIT_VALUE" val="12"/>
  <p:tag name="KSO_WM_UNIT_HIGHLIGHT" val="0"/>
  <p:tag name="KSO_WM_UNIT_COMPATIBLE" val="0"/>
  <p:tag name="KSO_WM_BEAUTIFY_FLAG" val="#wm#"/>
  <p:tag name="KSO_WM_TAG_VERSION" val="1.0"/>
  <p:tag name="KSO_WM_DIAGRAM_GROUP_CODE" val="l1-1"/>
  <p:tag name="KSO_WM_UNIT_PRESET_TEXT" val="单击此处添加文本具体内容"/>
  <p:tag name="KSO_WM_UNIT_NOCLEAR" val="0"/>
  <p:tag name="KSO_WM_UNIT_DIAGRAM_ISNUMVISUAL" val="0"/>
  <p:tag name="KSO_WM_UNIT_DIAGRAM_ISREFERUNIT" val="0"/>
  <p:tag name="KSO_WM_UNIT_TEXT_FILL_FORE_SCHEMECOLOR_INDEX_BRIGHTNESS" val="0"/>
  <p:tag name="KSO_WM_UNIT_TEXT_FILL_FORE_SCHEMECOLOR_INDEX" val="4"/>
  <p:tag name="KSO_WM_UNIT_TEXT_FILL_TYPE" val="1"/>
  <p:tag name="KSO_WM_UNIT_USESOURCEFORMAT_APPLY" val="1"/>
</p:tagLst>
</file>

<file path=ppt/tags/tag94.xml><?xml version="1.0" encoding="utf-8"?>
<p:tagLst xmlns:p="http://schemas.openxmlformats.org/presentationml/2006/main">
  <p:tag name="KSO_WM_SLIDE_ITEM_CN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64_5*n_h_i*1_1_1"/>
  <p:tag name="KSO_WM_TEMPLATE_CATEGORY" val="diagram"/>
  <p:tag name="KSO_WM_TEMPLATE_INDEX" val="160264"/>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160264_5*n_h_h_i*1_2_5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1"/>
  <p:tag name="KSO_WM_UNIT_ID" val="diagram160264_5*n_h_h_i*1_2_6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64_5*n_h_h_i*1_2_1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64_5*n_h_h_i*1_2_2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366.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6769</Words>
  <Application>WPS 演示</Application>
  <PresentationFormat>自定义</PresentationFormat>
  <Paragraphs>542</Paragraphs>
  <Slides>41</Slides>
  <Notes>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41</vt:i4>
      </vt:variant>
    </vt:vector>
  </HeadingPairs>
  <TitlesOfParts>
    <vt:vector size="64" baseType="lpstr">
      <vt:lpstr>Arial</vt:lpstr>
      <vt:lpstr>宋体</vt:lpstr>
      <vt:lpstr>Wingdings</vt:lpstr>
      <vt:lpstr>华文新魏</vt:lpstr>
      <vt:lpstr>华文隶书</vt:lpstr>
      <vt:lpstr>隶书</vt:lpstr>
      <vt:lpstr>Times New Roman</vt:lpstr>
      <vt:lpstr>-윤고딕140</vt:lpstr>
      <vt:lpstr>Calibri</vt:lpstr>
      <vt:lpstr>微软雅黑</vt:lpstr>
      <vt:lpstr>Gulim</vt:lpstr>
      <vt:lpstr>方正清刻本悦宋简体</vt:lpstr>
      <vt:lpstr>Calibri</vt:lpstr>
      <vt:lpstr>汉仪中黑简</vt:lpstr>
      <vt:lpstr>黑体</vt:lpstr>
      <vt:lpstr>Malgun Gothic</vt:lpstr>
      <vt:lpstr>Arial Unicode MS</vt:lpstr>
      <vt:lpstr>Calibri Light</vt:lpstr>
      <vt:lpstr>思源黑体 CN Regular</vt:lpstr>
      <vt:lpstr>思源黑体 CN Heavy</vt:lpstr>
      <vt:lpstr>Helvetica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高姣</cp:lastModifiedBy>
  <cp:revision>162</cp:revision>
  <dcterms:created xsi:type="dcterms:W3CDTF">2015-05-05T08:02:00Z</dcterms:created>
  <dcterms:modified xsi:type="dcterms:W3CDTF">2022-12-23T11:29:40Z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7AEBF06F4BEF48F6871865E5FF6D343E</vt:lpwstr>
  </property>
</Properties>
</file>