
<file path=[Content_Types].xml><?xml version="1.0" encoding="utf-8"?>
<Types xmlns="http://schemas.openxmlformats.org/package/2006/content-types">
  <Default Extension="xml" ContentType="application/xml"/>
  <Default Extension="jpeg" ContentType="image/jpeg"/>
  <Default Extension="JPG" ContentType="image/.jpg"/>
  <Default Extension="emf" ContentType="image/x-emf"/>
  <Default Extension="png" ContentType="image/png"/>
  <Default Extension="rels" ContentType="application/vnd.openxmlformats-package.relationships+xml"/>
  <Override PartName="/customXml/itemProps305.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3.svg" ContentType="image/svg+xml"/>
  <Override PartName="/ppt/media/image4.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6.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63" r:id="rId6"/>
    <p:sldId id="294" r:id="rId7"/>
    <p:sldId id="873" r:id="rId8"/>
    <p:sldId id="874" r:id="rId9"/>
    <p:sldId id="875" r:id="rId10"/>
    <p:sldId id="876" r:id="rId11"/>
    <p:sldId id="881" r:id="rId12"/>
    <p:sldId id="882" r:id="rId13"/>
    <p:sldId id="883" r:id="rId14"/>
    <p:sldId id="884" r:id="rId15"/>
    <p:sldId id="885" r:id="rId16"/>
    <p:sldId id="886" r:id="rId17"/>
    <p:sldId id="889" r:id="rId18"/>
    <p:sldId id="890" r:id="rId19"/>
    <p:sldId id="887" r:id="rId20"/>
    <p:sldId id="891" r:id="rId21"/>
    <p:sldId id="892" r:id="rId22"/>
    <p:sldId id="888" r:id="rId23"/>
    <p:sldId id="896" r:id="rId24"/>
    <p:sldId id="894" r:id="rId25"/>
    <p:sldId id="897" r:id="rId26"/>
    <p:sldId id="898" r:id="rId27"/>
    <p:sldId id="899" r:id="rId28"/>
    <p:sldId id="900" r:id="rId29"/>
    <p:sldId id="901" r:id="rId30"/>
    <p:sldId id="902" r:id="rId31"/>
    <p:sldId id="895" r:id="rId32"/>
    <p:sldId id="903" r:id="rId33"/>
    <p:sldId id="909" r:id="rId34"/>
    <p:sldId id="904" r:id="rId35"/>
    <p:sldId id="910" r:id="rId36"/>
    <p:sldId id="911" r:id="rId37"/>
    <p:sldId id="913" r:id="rId38"/>
    <p:sldId id="914" r:id="rId39"/>
    <p:sldId id="788" r:id="rId40"/>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贺彩玲" initials="贺"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9BD5"/>
    <a:srgbClr val="ED7D31"/>
    <a:srgbClr val="A84B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p:scale>
          <a:sx n="75" d="100"/>
          <a:sy n="75" d="100"/>
        </p:scale>
        <p:origin x="284" y="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gs" Target="tags/tag306.xml"/><Relationship Id="rId46" Type="http://schemas.openxmlformats.org/officeDocument/2006/relationships/customXml" Target="../customXml/item1.xml"/><Relationship Id="rId45" Type="http://schemas.openxmlformats.org/officeDocument/2006/relationships/customXmlProps" Target="../customXml/itemProps305.xml"/><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幻灯片图像占位符 772097"/>
          <p:cNvSpPr>
            <a:spLocks noGrp="1" noRot="1" noChangeAspect="1" noTextEdit="1"/>
          </p:cNvSpPr>
          <p:nvPr>
            <p:ph type="sldImg"/>
          </p:nvPr>
        </p:nvSpPr>
        <p:spPr/>
      </p:sp>
      <p:sp>
        <p:nvSpPr>
          <p:cNvPr id="772099" name="文本占位符 772098"/>
          <p:cNvSpPr>
            <a:spLocks noGrp="1"/>
          </p:cNvSpPr>
          <p:nvPr>
            <p:ph type="body" idx="1"/>
          </p:nvPr>
        </p:nvSpPr>
        <p:spPr/>
        <p:txBody>
          <a:bodyPr/>
          <a:lstStyle/>
          <a:p>
            <a:pPr lvl="0"/>
            <a:endParaRPr lang="zh-CN" altLang="en-US" dirty="0"/>
          </a:p>
        </p:txBody>
      </p:sp>
      <p:sp>
        <p:nvSpPr>
          <p:cNvPr id="2" name="页脚占位符 1"/>
          <p:cNvSpPr>
            <a:spLocks noGrp="1"/>
          </p:cNvSpPr>
          <p:nvPr>
            <p:ph type="ftr" sz="quarter" idx="2"/>
          </p:nvPr>
        </p:nvSpPr>
        <p:spPr/>
        <p:txBody>
          <a:bodyPr/>
          <a:lstStyle/>
          <a:p>
            <a:pPr lvl="0"/>
            <a:r>
              <a:rPr lang="en-US" altLang="zh-CN" sz="1200" dirty="0">
                <a:ea typeface="宋体" panose="02010600030101010101" pitchFamily="2" charset="-122"/>
              </a:rPr>
              <a:t>常州轻院   蔡瑞林</a:t>
            </a:r>
            <a:r>
              <a:rPr lang="zh-CN" altLang="en-US" sz="1200" dirty="0">
                <a:ea typeface="宋体" panose="02010600030101010101" pitchFamily="2" charset="-122"/>
              </a:rPr>
              <a:t>蔡现</a:t>
            </a:r>
            <a:endParaRPr lang="zh-CN" altLang="en-US" sz="1200" dirty="0">
              <a:ea typeface="宋体" panose="02010600030101010101" pitchFamily="2" charset="-122"/>
            </a:endParaRPr>
          </a:p>
        </p:txBody>
      </p:sp>
      <p:sp>
        <p:nvSpPr>
          <p:cNvPr id="3" name="灯片编号占位符 2"/>
          <p:cNvSpPr>
            <a:spLocks noGrp="1"/>
          </p:cNvSpPr>
          <p:nvPr>
            <p:ph type="sldNum" sz="quarter" idx="3"/>
          </p:nvPr>
        </p:nvSpPr>
        <p:spPr/>
        <p:txBody>
          <a:bodyPr/>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900" name="矩形 208899"/>
          <p:cNvSpPr/>
          <p:nvPr userDrawn="1"/>
        </p:nvSpPr>
        <p:spPr>
          <a:xfrm>
            <a:off x="1402080" y="942340"/>
            <a:ext cx="9304020" cy="2245360"/>
          </a:xfrm>
          <a:prstGeom prst="rect">
            <a:avLst/>
          </a:prstGeom>
          <a:noFill/>
          <a:ln w="9525">
            <a:noFill/>
          </a:ln>
        </p:spPr>
        <p:txBody>
          <a:bodyPr wrap="square">
            <a:spAutoFit/>
          </a:bodyPr>
          <a:lstStyle/>
          <a:p>
            <a:pPr algn="ctr" latinLnBrk="0">
              <a:spcBef>
                <a:spcPct val="0"/>
              </a:spcBef>
            </a:pPr>
            <a:r>
              <a:rPr lang="zh-CN" altLang="en-US" sz="11500" b="1" dirty="0">
                <a:solidFill>
                  <a:schemeClr val="accent1">
                    <a:lumMod val="50000"/>
                  </a:schemeClr>
                </a:solidFill>
                <a:latin typeface="隶书" panose="02010509060101010101" pitchFamily="49" charset="-122"/>
                <a:ea typeface="隶书" panose="02010509060101010101" pitchFamily="49" charset="-122"/>
              </a:rPr>
              <a:t>供应链管理</a:t>
            </a:r>
            <a:br>
              <a:rPr lang="zh-CN" altLang="en-US" sz="3600" b="1" dirty="0">
                <a:solidFill>
                  <a:srgbClr val="A50021"/>
                </a:solidFill>
                <a:latin typeface="Times New Roman" panose="02020603050405020304" pitchFamily="18" charset="0"/>
                <a:ea typeface="隶书" panose="02010509060101010101" pitchFamily="49" charset="-122"/>
              </a:rPr>
            </a:br>
            <a:r>
              <a:rPr lang="zh-CN" altLang="en-US" sz="2500" b="1" dirty="0">
                <a:latin typeface="-윤고딕140" pitchFamily="18" charset="-127"/>
                <a:ea typeface="-윤고딕140" pitchFamily="18" charset="-127"/>
              </a:rPr>
              <a:t> </a:t>
            </a:r>
            <a:endParaRPr lang="zh-CN" altLang="en-US" sz="2500" b="1" dirty="0">
              <a:latin typeface="-윤고딕140" pitchFamily="18" charset="-127"/>
              <a:ea typeface="-윤고딕140" pitchFamily="18" charset="-127"/>
            </a:endParaRPr>
          </a:p>
        </p:txBody>
      </p:sp>
      <p:pic>
        <p:nvPicPr>
          <p:cNvPr id="4" name="Picture 5"/>
          <p:cNvPicPr>
            <a:picLocks noChangeAspect="1" noChangeArrowheads="1"/>
          </p:cNvPicPr>
          <p:nvPr userDrawn="1"/>
        </p:nvPicPr>
        <p:blipFill>
          <a:blip r:embed="rId3" cstate="print"/>
          <a:srcRect/>
          <a:stretch>
            <a:fillRect/>
          </a:stretch>
        </p:blipFill>
        <p:spPr bwMode="auto">
          <a:xfrm>
            <a:off x="2992120" y="2614295"/>
            <a:ext cx="6123305" cy="3446780"/>
          </a:xfrm>
          <a:prstGeom prst="rect">
            <a:avLst/>
          </a:prstGeom>
          <a:noFill/>
          <a:ln w="12700" cmpd="sng">
            <a:solidFill>
              <a:schemeClr val="accent1">
                <a:shade val="50000"/>
              </a:schemeClr>
            </a:solidFill>
            <a:prstDash val="solid"/>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1" name="矩形 10"/>
          <p:cNvSpPr/>
          <p:nvPr userDrawn="1"/>
        </p:nvSpPr>
        <p:spPr>
          <a:xfrm>
            <a:off x="-90805" y="0"/>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8" name="矩形 7"/>
          <p:cNvSpPr/>
          <p:nvPr userDrawn="1"/>
        </p:nvSpPr>
        <p:spPr>
          <a:xfrm>
            <a:off x="-33020" y="-63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42690" y="2022475"/>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30">
          <a:fgClr>
            <a:schemeClr val="accent3">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tags" Target="../tags/tag41.xml"/><Relationship Id="rId11" Type="http://schemas.openxmlformats.org/officeDocument/2006/relationships/slideLayout" Target="../slideLayouts/slideLayout2.xml"/><Relationship Id="rId10" Type="http://schemas.openxmlformats.org/officeDocument/2006/relationships/tags" Target="../tags/tag49.xml"/><Relationship Id="rId1" Type="http://schemas.openxmlformats.org/officeDocument/2006/relationships/tags" Target="../tags/tag40.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12.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0" Type="http://schemas.openxmlformats.org/officeDocument/2006/relationships/slideLayout" Target="../slideLayouts/slideLayout2.xml"/><Relationship Id="rId2" Type="http://schemas.openxmlformats.org/officeDocument/2006/relationships/tags" Target="../tags/tag55.xml"/><Relationship Id="rId19" Type="http://schemas.openxmlformats.org/officeDocument/2006/relationships/tags" Target="../tags/tag72.xml"/><Relationship Id="rId18" Type="http://schemas.openxmlformats.org/officeDocument/2006/relationships/tags" Target="../tags/tag71.xml"/><Relationship Id="rId17" Type="http://schemas.openxmlformats.org/officeDocument/2006/relationships/tags" Target="../tags/tag70.xml"/><Relationship Id="rId16" Type="http://schemas.openxmlformats.org/officeDocument/2006/relationships/tags" Target="../tags/tag69.xml"/><Relationship Id="rId15" Type="http://schemas.openxmlformats.org/officeDocument/2006/relationships/tags" Target="../tags/tag68.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emf"/><Relationship Id="rId1" Type="http://schemas.openxmlformats.org/officeDocument/2006/relationships/tags" Target="../tags/tag7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emf"/><Relationship Id="rId1" Type="http://schemas.openxmlformats.org/officeDocument/2006/relationships/tags" Target="../tags/tag7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emf"/><Relationship Id="rId1" Type="http://schemas.openxmlformats.org/officeDocument/2006/relationships/tags" Target="../tags/tag75.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7.xml"/><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tags" Target="../tags/tag76.xml"/></Relationships>
</file>

<file path=ppt/slides/_rels/slide17.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0" Type="http://schemas.openxmlformats.org/officeDocument/2006/relationships/slideLayout" Target="../slideLayouts/slideLayout2.xml"/><Relationship Id="rId1" Type="http://schemas.openxmlformats.org/officeDocument/2006/relationships/tags" Target="../tags/tag7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0" Type="http://schemas.openxmlformats.org/officeDocument/2006/relationships/slideLayout" Target="../slideLayouts/slideLayout2.xml"/><Relationship Id="rId1" Type="http://schemas.openxmlformats.org/officeDocument/2006/relationships/tags" Target="../tags/tag88.xml"/></Relationships>
</file>

<file path=ppt/slides/_rels/slide21.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2" Type="http://schemas.openxmlformats.org/officeDocument/2006/relationships/notesSlide" Target="../notesSlides/notesSlide3.xml"/><Relationship Id="rId21" Type="http://schemas.openxmlformats.org/officeDocument/2006/relationships/slideLayout" Target="../slideLayouts/slideLayout2.xml"/><Relationship Id="rId20" Type="http://schemas.openxmlformats.org/officeDocument/2006/relationships/tags" Target="../tags/tag116.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tags" Target="../tags/tag9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emf"/><Relationship Id="rId1" Type="http://schemas.openxmlformats.org/officeDocument/2006/relationships/tags" Target="../tags/tag1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2.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25.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image" Target="../media/image11.jpeg"/><Relationship Id="rId15" Type="http://schemas.openxmlformats.org/officeDocument/2006/relationships/slideLayout" Target="../slideLayouts/slideLayout2.xml"/><Relationship Id="rId14" Type="http://schemas.openxmlformats.org/officeDocument/2006/relationships/image" Target="../media/image13.svg"/><Relationship Id="rId13" Type="http://schemas.openxmlformats.org/officeDocument/2006/relationships/image" Target="../media/image12.png"/><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4.xml"/></Relationships>
</file>

<file path=ppt/slides/_rels/slide26.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9" Type="http://schemas.openxmlformats.org/officeDocument/2006/relationships/slideLayout" Target="../slideLayouts/slideLayout2.xml"/><Relationship Id="rId28" Type="http://schemas.openxmlformats.org/officeDocument/2006/relationships/tags" Target="../tags/tag162.xml"/><Relationship Id="rId27" Type="http://schemas.openxmlformats.org/officeDocument/2006/relationships/tags" Target="../tags/tag161.xml"/><Relationship Id="rId26" Type="http://schemas.openxmlformats.org/officeDocument/2006/relationships/tags" Target="../tags/tag160.xml"/><Relationship Id="rId25" Type="http://schemas.openxmlformats.org/officeDocument/2006/relationships/tags" Target="../tags/tag159.xml"/><Relationship Id="rId24" Type="http://schemas.openxmlformats.org/officeDocument/2006/relationships/tags" Target="../tags/tag158.xml"/><Relationship Id="rId23" Type="http://schemas.openxmlformats.org/officeDocument/2006/relationships/tags" Target="../tags/tag157.xml"/><Relationship Id="rId22" Type="http://schemas.openxmlformats.org/officeDocument/2006/relationships/tags" Target="../tags/tag156.xml"/><Relationship Id="rId21" Type="http://schemas.openxmlformats.org/officeDocument/2006/relationships/tags" Target="../tags/tag155.xml"/><Relationship Id="rId20" Type="http://schemas.openxmlformats.org/officeDocument/2006/relationships/tags" Target="../tags/tag154.xml"/><Relationship Id="rId2" Type="http://schemas.openxmlformats.org/officeDocument/2006/relationships/tags" Target="../tags/tag136.xml"/><Relationship Id="rId19" Type="http://schemas.openxmlformats.org/officeDocument/2006/relationships/tags" Target="../tags/tag153.xml"/><Relationship Id="rId18" Type="http://schemas.openxmlformats.org/officeDocument/2006/relationships/tags" Target="../tags/tag152.xml"/><Relationship Id="rId17" Type="http://schemas.openxmlformats.org/officeDocument/2006/relationships/tags" Target="../tags/tag151.xml"/><Relationship Id="rId16" Type="http://schemas.openxmlformats.org/officeDocument/2006/relationships/tags" Target="../tags/tag150.xml"/><Relationship Id="rId15" Type="http://schemas.openxmlformats.org/officeDocument/2006/relationships/tags" Target="../tags/tag149.xml"/><Relationship Id="rId14" Type="http://schemas.openxmlformats.org/officeDocument/2006/relationships/tags" Target="../tags/tag148.xml"/><Relationship Id="rId13" Type="http://schemas.openxmlformats.org/officeDocument/2006/relationships/tags" Target="../tags/tag147.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tags" Target="../tags/tag135.xml"/></Relationships>
</file>

<file path=ppt/slides/_rels/slide27.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tags" Target="../tags/tag164.xml"/><Relationship Id="rId17" Type="http://schemas.openxmlformats.org/officeDocument/2006/relationships/slideLayout" Target="../slideLayouts/slideLayout2.xml"/><Relationship Id="rId16" Type="http://schemas.openxmlformats.org/officeDocument/2006/relationships/tags" Target="../tags/tag178.xml"/><Relationship Id="rId15" Type="http://schemas.openxmlformats.org/officeDocument/2006/relationships/tags" Target="../tags/tag177.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3.xml"/></Relationships>
</file>

<file path=ppt/slides/_rels/slide28.xml.rels><?xml version="1.0" encoding="UTF-8" standalone="yes"?>
<Relationships xmlns="http://schemas.openxmlformats.org/package/2006/relationships"><Relationship Id="rId9" Type="http://schemas.openxmlformats.org/officeDocument/2006/relationships/tags" Target="../tags/tag187.xml"/><Relationship Id="rId8" Type="http://schemas.openxmlformats.org/officeDocument/2006/relationships/tags" Target="../tags/tag186.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7" Type="http://schemas.openxmlformats.org/officeDocument/2006/relationships/slideLayout" Target="../slideLayouts/slideLayout2.xml"/><Relationship Id="rId26" Type="http://schemas.openxmlformats.org/officeDocument/2006/relationships/image" Target="../media/image14.png"/><Relationship Id="rId25" Type="http://schemas.openxmlformats.org/officeDocument/2006/relationships/tags" Target="../tags/tag203.xml"/><Relationship Id="rId24" Type="http://schemas.openxmlformats.org/officeDocument/2006/relationships/tags" Target="../tags/tag202.xml"/><Relationship Id="rId23" Type="http://schemas.openxmlformats.org/officeDocument/2006/relationships/tags" Target="../tags/tag201.xml"/><Relationship Id="rId22" Type="http://schemas.openxmlformats.org/officeDocument/2006/relationships/tags" Target="../tags/tag200.xml"/><Relationship Id="rId21" Type="http://schemas.openxmlformats.org/officeDocument/2006/relationships/tags" Target="../tags/tag199.xml"/><Relationship Id="rId20" Type="http://schemas.openxmlformats.org/officeDocument/2006/relationships/tags" Target="../tags/tag198.xml"/><Relationship Id="rId2" Type="http://schemas.openxmlformats.org/officeDocument/2006/relationships/tags" Target="../tags/tag180.xml"/><Relationship Id="rId19" Type="http://schemas.openxmlformats.org/officeDocument/2006/relationships/tags" Target="../tags/tag197.xml"/><Relationship Id="rId18" Type="http://schemas.openxmlformats.org/officeDocument/2006/relationships/tags" Target="../tags/tag196.xml"/><Relationship Id="rId17" Type="http://schemas.openxmlformats.org/officeDocument/2006/relationships/tags" Target="../tags/tag195.xml"/><Relationship Id="rId16" Type="http://schemas.openxmlformats.org/officeDocument/2006/relationships/tags" Target="../tags/tag194.xml"/><Relationship Id="rId15" Type="http://schemas.openxmlformats.org/officeDocument/2006/relationships/tags" Target="../tags/tag193.xml"/><Relationship Id="rId14" Type="http://schemas.openxmlformats.org/officeDocument/2006/relationships/tags" Target="../tags/tag192.xml"/><Relationship Id="rId13" Type="http://schemas.openxmlformats.org/officeDocument/2006/relationships/tags" Target="../tags/tag191.xml"/><Relationship Id="rId12" Type="http://schemas.openxmlformats.org/officeDocument/2006/relationships/tags" Target="../tags/tag190.xml"/><Relationship Id="rId11" Type="http://schemas.openxmlformats.org/officeDocument/2006/relationships/tags" Target="../tags/tag189.xml"/><Relationship Id="rId10" Type="http://schemas.openxmlformats.org/officeDocument/2006/relationships/tags" Target="../tags/tag188.xml"/><Relationship Id="rId1" Type="http://schemas.openxmlformats.org/officeDocument/2006/relationships/tags" Target="../tags/tag179.xml"/></Relationships>
</file>

<file path=ppt/slides/_rels/slide29.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3" Type="http://schemas.openxmlformats.org/officeDocument/2006/relationships/slideLayout" Target="../slideLayouts/slideLayout2.xml"/><Relationship Id="rId22" Type="http://schemas.openxmlformats.org/officeDocument/2006/relationships/image" Target="../media/image13.svg"/><Relationship Id="rId21" Type="http://schemas.openxmlformats.org/officeDocument/2006/relationships/image" Target="../media/image12.png"/><Relationship Id="rId20" Type="http://schemas.openxmlformats.org/officeDocument/2006/relationships/tags" Target="../tags/tag223.xml"/><Relationship Id="rId2" Type="http://schemas.openxmlformats.org/officeDocument/2006/relationships/tags" Target="../tags/tag205.xml"/><Relationship Id="rId19" Type="http://schemas.openxmlformats.org/officeDocument/2006/relationships/tags" Target="../tags/tag222.xml"/><Relationship Id="rId18" Type="http://schemas.openxmlformats.org/officeDocument/2006/relationships/tags" Target="../tags/tag221.xml"/><Relationship Id="rId17" Type="http://schemas.openxmlformats.org/officeDocument/2006/relationships/tags" Target="../tags/tag220.xml"/><Relationship Id="rId16" Type="http://schemas.openxmlformats.org/officeDocument/2006/relationships/tags" Target="../tags/tag219.xml"/><Relationship Id="rId15" Type="http://schemas.openxmlformats.org/officeDocument/2006/relationships/tags" Target="../tags/tag218.xml"/><Relationship Id="rId14" Type="http://schemas.openxmlformats.org/officeDocument/2006/relationships/tags" Target="../tags/tag217.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tags" Target="../tags/tag20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tags" Target="../tags/tag229.xml"/><Relationship Id="rId5" Type="http://schemas.openxmlformats.org/officeDocument/2006/relationships/tags" Target="../tags/tag228.xml"/><Relationship Id="rId4" Type="http://schemas.openxmlformats.org/officeDocument/2006/relationships/tags" Target="../tags/tag227.xml"/><Relationship Id="rId3" Type="http://schemas.openxmlformats.org/officeDocument/2006/relationships/tags" Target="../tags/tag226.xml"/><Relationship Id="rId2" Type="http://schemas.openxmlformats.org/officeDocument/2006/relationships/tags" Target="../tags/tag225.xml"/><Relationship Id="rId16" Type="http://schemas.openxmlformats.org/officeDocument/2006/relationships/slideLayout" Target="../slideLayouts/slideLayout2.xml"/><Relationship Id="rId15" Type="http://schemas.openxmlformats.org/officeDocument/2006/relationships/tags" Target="../tags/tag238.xml"/><Relationship Id="rId14" Type="http://schemas.openxmlformats.org/officeDocument/2006/relationships/tags" Target="../tags/tag23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tags" Target="../tags/tag2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0.xml"/><Relationship Id="rId1" Type="http://schemas.openxmlformats.org/officeDocument/2006/relationships/tags" Target="../tags/tag239.xml"/></Relationships>
</file>

<file path=ppt/slides/_rels/slide33.xml.rels><?xml version="1.0" encoding="UTF-8" standalone="yes"?>
<Relationships xmlns="http://schemas.openxmlformats.org/package/2006/relationships"><Relationship Id="rId9" Type="http://schemas.openxmlformats.org/officeDocument/2006/relationships/tags" Target="../tags/tag249.xml"/><Relationship Id="rId8" Type="http://schemas.openxmlformats.org/officeDocument/2006/relationships/tags" Target="../tags/tag248.xml"/><Relationship Id="rId7" Type="http://schemas.openxmlformats.org/officeDocument/2006/relationships/tags" Target="../tags/tag247.xml"/><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1" Type="http://schemas.openxmlformats.org/officeDocument/2006/relationships/slideLayout" Target="../slideLayouts/slideLayout2.xml"/><Relationship Id="rId20" Type="http://schemas.openxmlformats.org/officeDocument/2006/relationships/tags" Target="../tags/tag260.xml"/><Relationship Id="rId2" Type="http://schemas.openxmlformats.org/officeDocument/2006/relationships/tags" Target="../tags/tag242.xml"/><Relationship Id="rId19" Type="http://schemas.openxmlformats.org/officeDocument/2006/relationships/tags" Target="../tags/tag259.xml"/><Relationship Id="rId18" Type="http://schemas.openxmlformats.org/officeDocument/2006/relationships/tags" Target="../tags/tag258.xml"/><Relationship Id="rId17" Type="http://schemas.openxmlformats.org/officeDocument/2006/relationships/tags" Target="../tags/tag257.xml"/><Relationship Id="rId16" Type="http://schemas.openxmlformats.org/officeDocument/2006/relationships/tags" Target="../tags/tag256.xml"/><Relationship Id="rId15" Type="http://schemas.openxmlformats.org/officeDocument/2006/relationships/tags" Target="../tags/tag255.xml"/><Relationship Id="rId14" Type="http://schemas.openxmlformats.org/officeDocument/2006/relationships/tags" Target="../tags/tag254.xml"/><Relationship Id="rId13" Type="http://schemas.openxmlformats.org/officeDocument/2006/relationships/tags" Target="../tags/tag253.xml"/><Relationship Id="rId12" Type="http://schemas.openxmlformats.org/officeDocument/2006/relationships/tags" Target="../tags/tag252.xml"/><Relationship Id="rId11" Type="http://schemas.openxmlformats.org/officeDocument/2006/relationships/tags" Target="../tags/tag251.xml"/><Relationship Id="rId10" Type="http://schemas.openxmlformats.org/officeDocument/2006/relationships/tags" Target="../tags/tag250.xml"/><Relationship Id="rId1" Type="http://schemas.openxmlformats.org/officeDocument/2006/relationships/tags" Target="../tags/tag241.xml"/></Relationships>
</file>

<file path=ppt/slides/_rels/slide34.xml.rels><?xml version="1.0" encoding="UTF-8" standalone="yes"?>
<Relationships xmlns="http://schemas.openxmlformats.org/package/2006/relationships"><Relationship Id="rId9" Type="http://schemas.openxmlformats.org/officeDocument/2006/relationships/tags" Target="../tags/tag269.xml"/><Relationship Id="rId8" Type="http://schemas.openxmlformats.org/officeDocument/2006/relationships/tags" Target="../tags/tag268.xml"/><Relationship Id="rId7" Type="http://schemas.openxmlformats.org/officeDocument/2006/relationships/tags" Target="../tags/tag267.xml"/><Relationship Id="rId6" Type="http://schemas.openxmlformats.org/officeDocument/2006/relationships/tags" Target="../tags/tag266.xml"/><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tags" Target="../tags/tag262.xml"/><Relationship Id="rId15" Type="http://schemas.openxmlformats.org/officeDocument/2006/relationships/slideLayout" Target="../slideLayouts/slideLayout2.xml"/><Relationship Id="rId14" Type="http://schemas.openxmlformats.org/officeDocument/2006/relationships/tags" Target="../tags/tag274.xml"/><Relationship Id="rId13" Type="http://schemas.openxmlformats.org/officeDocument/2006/relationships/tags" Target="../tags/tag273.xml"/><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tags" Target="../tags/tag261.xml"/></Relationships>
</file>

<file path=ppt/slides/_rels/slide35.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3" Type="http://schemas.openxmlformats.org/officeDocument/2006/relationships/slideLayout" Target="../slideLayouts/slideLayout2.xml"/><Relationship Id="rId12" Type="http://schemas.openxmlformats.org/officeDocument/2006/relationships/tags" Target="../tags/tag286.xml"/><Relationship Id="rId11" Type="http://schemas.openxmlformats.org/officeDocument/2006/relationships/tags" Target="../tags/tag285.xml"/><Relationship Id="rId10" Type="http://schemas.openxmlformats.org/officeDocument/2006/relationships/tags" Target="../tags/tag284.xml"/><Relationship Id="rId1" Type="http://schemas.openxmlformats.org/officeDocument/2006/relationships/tags" Target="../tags/tag275.xml"/></Relationships>
</file>

<file path=ppt/slides/_rels/slide36.xml.rels><?xml version="1.0" encoding="UTF-8" standalone="yes"?>
<Relationships xmlns="http://schemas.openxmlformats.org/package/2006/relationships"><Relationship Id="rId9" Type="http://schemas.openxmlformats.org/officeDocument/2006/relationships/tags" Target="../tags/tag295.xml"/><Relationship Id="rId8" Type="http://schemas.openxmlformats.org/officeDocument/2006/relationships/tags" Target="../tags/tag294.xml"/><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9" Type="http://schemas.openxmlformats.org/officeDocument/2006/relationships/slideLayout" Target="../slideLayouts/slideLayout2.xml"/><Relationship Id="rId18" Type="http://schemas.openxmlformats.org/officeDocument/2006/relationships/tags" Target="../tags/tag304.xml"/><Relationship Id="rId17" Type="http://schemas.openxmlformats.org/officeDocument/2006/relationships/tags" Target="../tags/tag303.xml"/><Relationship Id="rId16" Type="http://schemas.openxmlformats.org/officeDocument/2006/relationships/tags" Target="../tags/tag302.xml"/><Relationship Id="rId15" Type="http://schemas.openxmlformats.org/officeDocument/2006/relationships/tags" Target="../tags/tag301.xml"/><Relationship Id="rId14" Type="http://schemas.openxmlformats.org/officeDocument/2006/relationships/tags" Target="../tags/tag300.xml"/><Relationship Id="rId13" Type="http://schemas.openxmlformats.org/officeDocument/2006/relationships/tags" Target="../tags/tag299.xml"/><Relationship Id="rId12" Type="http://schemas.openxmlformats.org/officeDocument/2006/relationships/tags" Target="../tags/tag298.xml"/><Relationship Id="rId11" Type="http://schemas.openxmlformats.org/officeDocument/2006/relationships/tags" Target="../tags/tag297.xml"/><Relationship Id="rId10" Type="http://schemas.openxmlformats.org/officeDocument/2006/relationships/tags" Target="../tags/tag296.xml"/><Relationship Id="rId1" Type="http://schemas.openxmlformats.org/officeDocument/2006/relationships/tags" Target="../tags/tag28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1" Type="http://schemas.openxmlformats.org/officeDocument/2006/relationships/slideLayout" Target="../slideLayouts/slideLayout2.xml"/><Relationship Id="rId20" Type="http://schemas.openxmlformats.org/officeDocument/2006/relationships/tags" Target="../tags/tag32.xml"/><Relationship Id="rId2" Type="http://schemas.openxmlformats.org/officeDocument/2006/relationships/tags" Target="../tags/tag14.xml"/><Relationship Id="rId19" Type="http://schemas.openxmlformats.org/officeDocument/2006/relationships/tags" Target="../tags/tag31.xml"/><Relationship Id="rId18" Type="http://schemas.openxmlformats.org/officeDocument/2006/relationships/tags" Target="../tags/tag30.xml"/><Relationship Id="rId17" Type="http://schemas.openxmlformats.org/officeDocument/2006/relationships/tags" Target="../tags/tag29.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tags" Target="../tags/tag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副标题 208898"/>
          <p:cNvSpPr>
            <a:spLocks noGrp="1"/>
          </p:cNvSpPr>
          <p:nvPr>
            <p:ph type="subTitle" idx="1"/>
          </p:nvPr>
        </p:nvSpPr>
        <p:spPr>
          <a:xfrm>
            <a:off x="1524000" y="3591878"/>
            <a:ext cx="9144000" cy="1655762"/>
          </a:xfrm>
        </p:spPr>
        <p:txBody>
          <a:bodyPr/>
          <a:lstStyle/>
          <a:p>
            <a:pPr algn="ctr">
              <a:buNone/>
            </a:pPr>
            <a:endParaRPr lang="zh-CN" altLang="en-US" sz="4600" b="1">
              <a:solidFill>
                <a:srgbClr val="000099"/>
              </a:solidFill>
              <a:latin typeface="隶书" panose="02010509060101010101" pitchFamily="49" charset="-122"/>
            </a:endParaRPr>
          </a:p>
          <a:p>
            <a:pPr algn="ctr">
              <a:buNone/>
            </a:pPr>
            <a:endParaRPr lang="zh-CN" altLang="en-US" sz="4600" b="1">
              <a:solidFill>
                <a:srgbClr val="000099"/>
              </a:solidFill>
              <a:latin typeface="隶书" panose="02010509060101010101" pitchFamily="49" charset="-122"/>
              <a:ea typeface="隶书" panose="02010509060101010101" pitchFamily="49" charset="-122"/>
            </a:endParaRPr>
          </a:p>
        </p:txBody>
      </p:sp>
      <p:sp>
        <p:nvSpPr>
          <p:cNvPr id="2" name="灯片编号占位符 1"/>
          <p:cNvSpPr>
            <a:spLocks noGrp="1"/>
          </p:cNvSpPr>
          <p:nvPr>
            <p:ph type="sldNum" sz="quarter" idx="4294967295"/>
          </p:nvPr>
        </p:nvSpPr>
        <p:spPr>
          <a:xfrm>
            <a:off x="9448800" y="6356350"/>
            <a:ext cx="2743200" cy="365125"/>
          </a:xfrm>
        </p:spPr>
        <p:txBody>
          <a:bodyPr/>
          <a:lstStyle/>
          <a:p>
            <a:pPr lvl="0"/>
            <a:fld id="{9A0DB2DC-4C9A-4742-B13C-FB6460FD3503}" type="slidenum">
              <a:rPr lang="ko-KR" altLang="en-US" dirty="0">
                <a:latin typeface="Gulim" panose="020B0600000101010101" pitchFamily="34" charset="-127"/>
                <a:ea typeface="Gulim" panose="020B0600000101010101" pitchFamily="34" charset="-127"/>
              </a:rPr>
            </a:fld>
            <a:endParaRPr lang="ko-KR" altLang="en-US" dirty="0">
              <a:latin typeface="Gulim" panose="020B0600000101010101" pitchFamily="34" charset="-127"/>
              <a:ea typeface="Gulim" panose="020B0600000101010101" pitchFamily="34" charset="-127"/>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8899">
                                            <p:txEl>
                                              <p:pRg st="0" end="0"/>
                                            </p:txEl>
                                          </p:spTgt>
                                        </p:tgtEl>
                                        <p:attrNameLst>
                                          <p:attrName>style.visibility</p:attrName>
                                        </p:attrNameLst>
                                      </p:cBhvr>
                                      <p:to>
                                        <p:strVal val="visible"/>
                                      </p:to>
                                    </p:set>
                                    <p:animEffect transition="in" filter="blinds(horizontal)">
                                      <p:cBhvr>
                                        <p:cTn id="7" dur="500"/>
                                        <p:tgtEl>
                                          <p:spTgt spid="2088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advAuto="100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367790" y="5001895"/>
            <a:ext cx="9115425" cy="110045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563816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供应链金融的参与主体</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932498" y="804545"/>
            <a:ext cx="2685415"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三、支持性企业</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cxnSp>
        <p:nvCxnSpPr>
          <p:cNvPr id="2" name="直接连接符 1"/>
          <p:cNvCxnSpPr/>
          <p:nvPr>
            <p:custDataLst>
              <p:tags r:id="rId1"/>
            </p:custDataLst>
          </p:nvPr>
        </p:nvCxnSpPr>
        <p:spPr>
          <a:xfrm>
            <a:off x="5967424" y="2107668"/>
            <a:ext cx="15240" cy="2796540"/>
          </a:xfrm>
          <a:prstGeom prst="line">
            <a:avLst/>
          </a:prstGeom>
          <a:ln>
            <a:solidFill>
              <a:sysClr val="window" lastClr="FFFFFF">
                <a:lumMod val="65000"/>
              </a:sysClr>
            </a:solidFill>
          </a:ln>
        </p:spPr>
        <p:style>
          <a:lnRef idx="1">
            <a:srgbClr val="1F74AD"/>
          </a:lnRef>
          <a:fillRef idx="0">
            <a:srgbClr val="1F74AD"/>
          </a:fillRef>
          <a:effectRef idx="0">
            <a:srgbClr val="1F74AD"/>
          </a:effectRef>
          <a:fontRef idx="minor">
            <a:srgbClr val="000000"/>
          </a:fontRef>
        </p:style>
      </p:cxnSp>
      <p:sp>
        <p:nvSpPr>
          <p:cNvPr id="12" name="Freeform 9"/>
          <p:cNvSpPr/>
          <p:nvPr>
            <p:custDataLst>
              <p:tags r:id="rId2"/>
            </p:custDataLst>
          </p:nvPr>
        </p:nvSpPr>
        <p:spPr bwMode="auto">
          <a:xfrm>
            <a:off x="3615110" y="2469715"/>
            <a:ext cx="406794" cy="565830"/>
          </a:xfrm>
          <a:custGeom>
            <a:avLst/>
            <a:gdLst>
              <a:gd name="T0" fmla="*/ 103 w 103"/>
              <a:gd name="T1" fmla="*/ 91 h 143"/>
              <a:gd name="T2" fmla="*/ 51 w 103"/>
              <a:gd name="T3" fmla="*/ 143 h 143"/>
              <a:gd name="T4" fmla="*/ 0 w 103"/>
              <a:gd name="T5" fmla="*/ 91 h 143"/>
              <a:gd name="T6" fmla="*/ 51 w 103"/>
              <a:gd name="T7" fmla="*/ 0 h 143"/>
              <a:gd name="T8" fmla="*/ 103 w 103"/>
              <a:gd name="T9" fmla="*/ 91 h 143"/>
            </a:gdLst>
            <a:ahLst/>
            <a:cxnLst>
              <a:cxn ang="0">
                <a:pos x="T0" y="T1"/>
              </a:cxn>
              <a:cxn ang="0">
                <a:pos x="T2" y="T3"/>
              </a:cxn>
              <a:cxn ang="0">
                <a:pos x="T4" y="T5"/>
              </a:cxn>
              <a:cxn ang="0">
                <a:pos x="T6" y="T7"/>
              </a:cxn>
              <a:cxn ang="0">
                <a:pos x="T8" y="T9"/>
              </a:cxn>
            </a:cxnLst>
            <a:rect l="0" t="0" r="r" b="b"/>
            <a:pathLst>
              <a:path w="103" h="143">
                <a:moveTo>
                  <a:pt x="103" y="91"/>
                </a:moveTo>
                <a:cubicBezTo>
                  <a:pt x="103" y="120"/>
                  <a:pt x="80" y="143"/>
                  <a:pt x="51" y="143"/>
                </a:cubicBezTo>
                <a:cubicBezTo>
                  <a:pt x="23" y="143"/>
                  <a:pt x="0" y="120"/>
                  <a:pt x="0" y="91"/>
                </a:cubicBezTo>
                <a:cubicBezTo>
                  <a:pt x="0" y="63"/>
                  <a:pt x="51" y="0"/>
                  <a:pt x="51" y="0"/>
                </a:cubicBezTo>
                <a:cubicBezTo>
                  <a:pt x="51" y="0"/>
                  <a:pt x="103" y="63"/>
                  <a:pt x="103" y="91"/>
                </a:cubicBezTo>
                <a:close/>
              </a:path>
            </a:pathLst>
          </a:custGeom>
          <a:noFill/>
          <a:ln w="30163" cap="rnd">
            <a:solidFill>
              <a:srgbClr val="1F74AD"/>
            </a:solidFill>
            <a:prstDash val="solid"/>
            <a:round/>
          </a:ln>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13" name="Freeform 10"/>
          <p:cNvSpPr/>
          <p:nvPr>
            <p:custDataLst>
              <p:tags r:id="rId3"/>
            </p:custDataLst>
          </p:nvPr>
        </p:nvSpPr>
        <p:spPr bwMode="auto">
          <a:xfrm>
            <a:off x="4006838" y="2600291"/>
            <a:ext cx="133924" cy="267848"/>
          </a:xfrm>
          <a:custGeom>
            <a:avLst/>
            <a:gdLst>
              <a:gd name="T0" fmla="*/ 0 w 34"/>
              <a:gd name="T1" fmla="*/ 13 h 68"/>
              <a:gd name="T2" fmla="*/ 9 w 34"/>
              <a:gd name="T3" fmla="*/ 0 h 68"/>
              <a:gd name="T4" fmla="*/ 34 w 34"/>
              <a:gd name="T5" fmla="*/ 44 h 68"/>
              <a:gd name="T6" fmla="*/ 15 w 34"/>
              <a:gd name="T7" fmla="*/ 68 h 68"/>
            </a:gdLst>
            <a:ahLst/>
            <a:cxnLst>
              <a:cxn ang="0">
                <a:pos x="T0" y="T1"/>
              </a:cxn>
              <a:cxn ang="0">
                <a:pos x="T2" y="T3"/>
              </a:cxn>
              <a:cxn ang="0">
                <a:pos x="T4" y="T5"/>
              </a:cxn>
              <a:cxn ang="0">
                <a:pos x="T6" y="T7"/>
              </a:cxn>
            </a:cxnLst>
            <a:rect l="0" t="0" r="r" b="b"/>
            <a:pathLst>
              <a:path w="34" h="68">
                <a:moveTo>
                  <a:pt x="0" y="13"/>
                </a:moveTo>
                <a:cubicBezTo>
                  <a:pt x="5" y="6"/>
                  <a:pt x="9" y="0"/>
                  <a:pt x="9" y="0"/>
                </a:cubicBezTo>
                <a:cubicBezTo>
                  <a:pt x="9" y="0"/>
                  <a:pt x="34" y="31"/>
                  <a:pt x="34" y="44"/>
                </a:cubicBezTo>
                <a:cubicBezTo>
                  <a:pt x="34" y="56"/>
                  <a:pt x="26" y="66"/>
                  <a:pt x="15" y="68"/>
                </a:cubicBezTo>
              </a:path>
            </a:pathLst>
          </a:custGeom>
          <a:noFill/>
          <a:ln w="30163" cap="rnd">
            <a:solidFill>
              <a:srgbClr val="1F74AD"/>
            </a:solidFill>
            <a:prstDash val="solid"/>
            <a:round/>
          </a:ln>
        </p:spPr>
        <p:txBody>
          <a:bodyPr vert="horz" wrap="square" lIns="91440" tIns="45720" rIns="91440" bIns="45720" numCol="1" anchor="t" anchorCtr="0" compatLnSpc="1">
            <a:normAutofit fontScale="77500" lnSpcReduction="20000"/>
          </a:bodyPr>
          <a:lstStyle/>
          <a:p>
            <a:endParaRPr lang="zh-CN" altLang="en-US" dirty="0">
              <a:latin typeface="微软雅黑" panose="020B0503020204020204" charset="-122"/>
              <a:ea typeface="微软雅黑" panose="020B0503020204020204" charset="-122"/>
              <a:sym typeface="Arial" panose="020B0604020202020204" pitchFamily="34" charset="0"/>
            </a:endParaRPr>
          </a:p>
        </p:txBody>
      </p:sp>
      <p:sp>
        <p:nvSpPr>
          <p:cNvPr id="22" name="Freeform 244"/>
          <p:cNvSpPr/>
          <p:nvPr>
            <p:custDataLst>
              <p:tags r:id="rId4"/>
            </p:custDataLst>
          </p:nvPr>
        </p:nvSpPr>
        <p:spPr bwMode="auto">
          <a:xfrm>
            <a:off x="7671673" y="2817779"/>
            <a:ext cx="417825" cy="192513"/>
          </a:xfrm>
          <a:custGeom>
            <a:avLst/>
            <a:gdLst>
              <a:gd name="T0" fmla="*/ 42 w 124"/>
              <a:gd name="T1" fmla="*/ 0 h 57"/>
              <a:gd name="T2" fmla="*/ 8 w 124"/>
              <a:gd name="T3" fmla="*/ 0 h 57"/>
              <a:gd name="T4" fmla="*/ 0 w 124"/>
              <a:gd name="T5" fmla="*/ 8 h 57"/>
              <a:gd name="T6" fmla="*/ 0 w 124"/>
              <a:gd name="T7" fmla="*/ 49 h 57"/>
              <a:gd name="T8" fmla="*/ 8 w 124"/>
              <a:gd name="T9" fmla="*/ 57 h 57"/>
              <a:gd name="T10" fmla="*/ 124 w 124"/>
              <a:gd name="T11" fmla="*/ 57 h 57"/>
            </a:gdLst>
            <a:ahLst/>
            <a:cxnLst>
              <a:cxn ang="0">
                <a:pos x="T0" y="T1"/>
              </a:cxn>
              <a:cxn ang="0">
                <a:pos x="T2" y="T3"/>
              </a:cxn>
              <a:cxn ang="0">
                <a:pos x="T4" y="T5"/>
              </a:cxn>
              <a:cxn ang="0">
                <a:pos x="T6" y="T7"/>
              </a:cxn>
              <a:cxn ang="0">
                <a:pos x="T8" y="T9"/>
              </a:cxn>
              <a:cxn ang="0">
                <a:pos x="T10" y="T11"/>
              </a:cxn>
            </a:cxnLst>
            <a:rect l="0" t="0" r="r" b="b"/>
            <a:pathLst>
              <a:path w="124" h="57">
                <a:moveTo>
                  <a:pt x="42" y="0"/>
                </a:moveTo>
                <a:cubicBezTo>
                  <a:pt x="8" y="0"/>
                  <a:pt x="8" y="0"/>
                  <a:pt x="8" y="0"/>
                </a:cubicBezTo>
                <a:cubicBezTo>
                  <a:pt x="4" y="0"/>
                  <a:pt x="0" y="4"/>
                  <a:pt x="0" y="8"/>
                </a:cubicBezTo>
                <a:cubicBezTo>
                  <a:pt x="0" y="49"/>
                  <a:pt x="0" y="49"/>
                  <a:pt x="0" y="49"/>
                </a:cubicBezTo>
                <a:cubicBezTo>
                  <a:pt x="0" y="53"/>
                  <a:pt x="4" y="57"/>
                  <a:pt x="8" y="57"/>
                </a:cubicBezTo>
                <a:cubicBezTo>
                  <a:pt x="124" y="57"/>
                  <a:pt x="124" y="57"/>
                  <a:pt x="124" y="57"/>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fontScale="30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3" name="Freeform 245"/>
          <p:cNvSpPr/>
          <p:nvPr>
            <p:custDataLst>
              <p:tags r:id="rId5"/>
            </p:custDataLst>
          </p:nvPr>
        </p:nvSpPr>
        <p:spPr bwMode="auto">
          <a:xfrm>
            <a:off x="7718731" y="2588189"/>
            <a:ext cx="276648" cy="414974"/>
          </a:xfrm>
          <a:custGeom>
            <a:avLst/>
            <a:gdLst>
              <a:gd name="T0" fmla="*/ 80 w 82"/>
              <a:gd name="T1" fmla="*/ 40 h 123"/>
              <a:gd name="T2" fmla="*/ 44 w 82"/>
              <a:gd name="T3" fmla="*/ 3 h 123"/>
              <a:gd name="T4" fmla="*/ 32 w 82"/>
              <a:gd name="T5" fmla="*/ 3 h 123"/>
              <a:gd name="T6" fmla="*/ 3 w 82"/>
              <a:gd name="T7" fmla="*/ 32 h 123"/>
              <a:gd name="T8" fmla="*/ 3 w 82"/>
              <a:gd name="T9" fmla="*/ 44 h 123"/>
              <a:gd name="T10" fmla="*/ 82 w 82"/>
              <a:gd name="T11" fmla="*/ 123 h 123"/>
            </a:gdLst>
            <a:ahLst/>
            <a:cxnLst>
              <a:cxn ang="0">
                <a:pos x="T0" y="T1"/>
              </a:cxn>
              <a:cxn ang="0">
                <a:pos x="T2" y="T3"/>
              </a:cxn>
              <a:cxn ang="0">
                <a:pos x="T4" y="T5"/>
              </a:cxn>
              <a:cxn ang="0">
                <a:pos x="T6" y="T7"/>
              </a:cxn>
              <a:cxn ang="0">
                <a:pos x="T8" y="T9"/>
              </a:cxn>
              <a:cxn ang="0">
                <a:pos x="T10" y="T11"/>
              </a:cxn>
            </a:cxnLst>
            <a:rect l="0" t="0" r="r" b="b"/>
            <a:pathLst>
              <a:path w="82" h="123">
                <a:moveTo>
                  <a:pt x="80" y="40"/>
                </a:moveTo>
                <a:cubicBezTo>
                  <a:pt x="44" y="3"/>
                  <a:pt x="44" y="3"/>
                  <a:pt x="44" y="3"/>
                </a:cubicBezTo>
                <a:cubicBezTo>
                  <a:pt x="41" y="0"/>
                  <a:pt x="35" y="0"/>
                  <a:pt x="32" y="3"/>
                </a:cubicBezTo>
                <a:cubicBezTo>
                  <a:pt x="3" y="32"/>
                  <a:pt x="3" y="32"/>
                  <a:pt x="3" y="32"/>
                </a:cubicBezTo>
                <a:cubicBezTo>
                  <a:pt x="0" y="35"/>
                  <a:pt x="0" y="41"/>
                  <a:pt x="3" y="44"/>
                </a:cubicBezTo>
                <a:cubicBezTo>
                  <a:pt x="82" y="123"/>
                  <a:pt x="82" y="123"/>
                  <a:pt x="82" y="123"/>
                </a:cubicBezTo>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4" name="Freeform 246"/>
          <p:cNvSpPr/>
          <p:nvPr>
            <p:custDataLst>
              <p:tags r:id="rId6"/>
            </p:custDataLst>
          </p:nvPr>
        </p:nvSpPr>
        <p:spPr bwMode="auto">
          <a:xfrm>
            <a:off x="7988250" y="2578207"/>
            <a:ext cx="192513" cy="432085"/>
          </a:xfrm>
          <a:custGeom>
            <a:avLst/>
            <a:gdLst>
              <a:gd name="T0" fmla="*/ 49 w 57"/>
              <a:gd name="T1" fmla="*/ 128 h 128"/>
              <a:gd name="T2" fmla="*/ 57 w 57"/>
              <a:gd name="T3" fmla="*/ 120 h 128"/>
              <a:gd name="T4" fmla="*/ 57 w 57"/>
              <a:gd name="T5" fmla="*/ 8 h 128"/>
              <a:gd name="T6" fmla="*/ 49 w 57"/>
              <a:gd name="T7" fmla="*/ 0 h 128"/>
              <a:gd name="T8" fmla="*/ 8 w 57"/>
              <a:gd name="T9" fmla="*/ 0 h 128"/>
              <a:gd name="T10" fmla="*/ 0 w 57"/>
              <a:gd name="T11" fmla="*/ 8 h 128"/>
              <a:gd name="T12" fmla="*/ 0 w 57"/>
              <a:gd name="T13" fmla="*/ 120 h 128"/>
              <a:gd name="T14" fmla="*/ 8 w 57"/>
              <a:gd name="T15" fmla="*/ 128 h 128"/>
              <a:gd name="T16" fmla="*/ 49 w 57"/>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28">
                <a:moveTo>
                  <a:pt x="49" y="128"/>
                </a:moveTo>
                <a:cubicBezTo>
                  <a:pt x="54" y="128"/>
                  <a:pt x="57" y="124"/>
                  <a:pt x="57" y="120"/>
                </a:cubicBezTo>
                <a:cubicBezTo>
                  <a:pt x="57" y="8"/>
                  <a:pt x="57" y="8"/>
                  <a:pt x="57" y="8"/>
                </a:cubicBezTo>
                <a:cubicBezTo>
                  <a:pt x="57" y="4"/>
                  <a:pt x="54" y="0"/>
                  <a:pt x="49" y="0"/>
                </a:cubicBezTo>
                <a:cubicBezTo>
                  <a:pt x="8" y="0"/>
                  <a:pt x="8" y="0"/>
                  <a:pt x="8" y="0"/>
                </a:cubicBezTo>
                <a:cubicBezTo>
                  <a:pt x="4" y="0"/>
                  <a:pt x="0" y="4"/>
                  <a:pt x="0" y="8"/>
                </a:cubicBezTo>
                <a:cubicBezTo>
                  <a:pt x="0" y="120"/>
                  <a:pt x="0" y="120"/>
                  <a:pt x="0" y="120"/>
                </a:cubicBezTo>
                <a:cubicBezTo>
                  <a:pt x="0" y="124"/>
                  <a:pt x="4" y="128"/>
                  <a:pt x="8" y="128"/>
                </a:cubicBezTo>
                <a:lnTo>
                  <a:pt x="49" y="128"/>
                </a:lnTo>
                <a:close/>
              </a:path>
            </a:pathLst>
          </a:custGeom>
          <a:noFill/>
          <a:ln w="30163" cap="rnd">
            <a:solidFill>
              <a:srgbClr val="3498D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5" name="Oval 247"/>
          <p:cNvSpPr>
            <a:spLocks noChangeArrowheads="1"/>
          </p:cNvSpPr>
          <p:nvPr>
            <p:custDataLst>
              <p:tags r:id="rId7"/>
            </p:custDataLst>
          </p:nvPr>
        </p:nvSpPr>
        <p:spPr bwMode="auto">
          <a:xfrm>
            <a:off x="8028178" y="2943268"/>
            <a:ext cx="29947" cy="29947"/>
          </a:xfrm>
          <a:prstGeom prst="ellipse">
            <a:avLst/>
          </a:prstGeom>
          <a:solidFill>
            <a:srgbClr val="03595D"/>
          </a:solidFill>
          <a:ln w="9525">
            <a:solidFill>
              <a:srgbClr val="3498DB"/>
            </a:solidFill>
            <a:round/>
          </a:ln>
        </p:spPr>
        <p:txBody>
          <a:bodyPr vert="horz" wrap="square" lIns="91440" tIns="45720" rIns="91440" bIns="45720" numCol="1" anchor="t" anchorCtr="0" compatLnSpc="1">
            <a:normAutofit fontScale="25000" lnSpcReduction="20000"/>
          </a:bodyPr>
          <a:lstStyle/>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28" name="ïşļiḓé"/>
          <p:cNvSpPr/>
          <p:nvPr>
            <p:custDataLst>
              <p:tags r:id="rId8"/>
            </p:custDataLst>
          </p:nvPr>
        </p:nvSpPr>
        <p:spPr bwMode="auto">
          <a:xfrm>
            <a:off x="2230755" y="3497023"/>
            <a:ext cx="3294408" cy="1614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2000" kern="0" spc="150">
                <a:latin typeface="微软雅黑" panose="020B0503020204020204" charset="-122"/>
                <a:ea typeface="微软雅黑" panose="020B0503020204020204" charset="-122"/>
              </a:rPr>
              <a:t>一方面为中小企业提供物流、仓储服务</a:t>
            </a:r>
            <a:endParaRPr lang="zh-CN" altLang="en-US" sz="2000" kern="0" spc="150">
              <a:latin typeface="微软雅黑" panose="020B0503020204020204" charset="-122"/>
              <a:ea typeface="微软雅黑" panose="020B0503020204020204" charset="-122"/>
            </a:endParaRPr>
          </a:p>
        </p:txBody>
      </p:sp>
      <p:sp>
        <p:nvSpPr>
          <p:cNvPr id="31" name="ïşļiḓé"/>
          <p:cNvSpPr/>
          <p:nvPr>
            <p:custDataLst>
              <p:tags r:id="rId9"/>
            </p:custDataLst>
          </p:nvPr>
        </p:nvSpPr>
        <p:spPr bwMode="auto">
          <a:xfrm>
            <a:off x="6458557" y="3408814"/>
            <a:ext cx="3294408" cy="1467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ctr">
              <a:lnSpc>
                <a:spcPct val="120000"/>
              </a:lnSpc>
            </a:pPr>
            <a:r>
              <a:rPr lang="zh-CN" altLang="en-US" sz="2000" kern="0" spc="150">
                <a:latin typeface="微软雅黑" panose="020B0503020204020204" charset="-122"/>
                <a:ea typeface="微软雅黑" panose="020B0503020204020204" charset="-122"/>
              </a:rPr>
              <a:t>另一方面为银行等金融机构提供货押监管服务，搭建银企间合作的桥梁</a:t>
            </a:r>
            <a:endParaRPr lang="zh-CN" altLang="en-US" sz="2000" kern="0" spc="150">
              <a:latin typeface="微软雅黑" panose="020B0503020204020204" charset="-122"/>
              <a:ea typeface="微软雅黑" panose="020B0503020204020204" charset="-122"/>
            </a:endParaRPr>
          </a:p>
        </p:txBody>
      </p:sp>
      <p:sp>
        <p:nvSpPr>
          <p:cNvPr id="19" name="矩形 18"/>
          <p:cNvSpPr/>
          <p:nvPr>
            <p:custDataLst>
              <p:tags r:id="rId10"/>
            </p:custDataLst>
          </p:nvPr>
        </p:nvSpPr>
        <p:spPr>
          <a:xfrm>
            <a:off x="1881435" y="1600478"/>
            <a:ext cx="8531999" cy="733166"/>
          </a:xfrm>
          <a:prstGeom prst="rect">
            <a:avLst/>
          </a:prstGeom>
        </p:spPr>
        <p:txBody>
          <a:bodyPr wrap="square" lIns="91440" tIns="45720" rIns="91440" bIns="45720">
            <a:normAutofit/>
          </a:bodyPr>
          <a:lstStyle/>
          <a:p>
            <a:pPr algn="ctr">
              <a:lnSpc>
                <a:spcPct val="120000"/>
              </a:lnSpc>
            </a:pPr>
            <a:r>
              <a:rPr lang="zh-CN" altLang="en-US" sz="2000" b="1" kern="0" spc="300">
                <a:latin typeface="微软雅黑" panose="020B0503020204020204" charset="-122"/>
                <a:ea typeface="微软雅黑" panose="020B0503020204020204" charset="-122"/>
              </a:rPr>
              <a:t>供应链金融的主要协调者</a:t>
            </a:r>
            <a:endParaRPr lang="zh-CN" altLang="en-US" sz="2000" b="1" kern="0" spc="300">
              <a:latin typeface="微软雅黑" panose="020B0503020204020204" charset="-122"/>
              <a:ea typeface="微软雅黑" panose="020B0503020204020204" charset="-122"/>
            </a:endParaRPr>
          </a:p>
        </p:txBody>
      </p:sp>
      <p:sp>
        <p:nvSpPr>
          <p:cNvPr id="4" name="文本框 3"/>
          <p:cNvSpPr txBox="1"/>
          <p:nvPr/>
        </p:nvSpPr>
        <p:spPr>
          <a:xfrm>
            <a:off x="1600200" y="5026660"/>
            <a:ext cx="8896985" cy="1014730"/>
          </a:xfrm>
          <a:prstGeom prst="rect">
            <a:avLst/>
          </a:prstGeom>
          <a:noFill/>
        </p:spPr>
        <p:txBody>
          <a:bodyPr wrap="square" rtlCol="0" anchor="t">
            <a:spAutoFit/>
          </a:bodyPr>
          <a:p>
            <a:pPr indent="0" fontAlgn="auto">
              <a:lnSpc>
                <a:spcPct val="150000"/>
              </a:lnSpc>
            </a:pPr>
            <a:r>
              <a:rPr lang="zh-CN" altLang="en-US" sz="2000"/>
              <a:t>对于参与供应链金融的物流企业而言，供应链金融为其开辟了新的增值业务，带来新的利润增长点，为物流企业业务的规范与扩大带来更多的机遇。</a:t>
            </a:r>
            <a:endParaRPr lang="zh-CN" altLang="en-US" sz="200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563816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供应链金融的参与主体</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1111250" y="804545"/>
            <a:ext cx="232791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四、核心企业</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 name="KSO_Shape"/>
          <p:cNvSpPr/>
          <p:nvPr>
            <p:custDataLst>
              <p:tags r:id="rId1"/>
            </p:custDataLst>
          </p:nvPr>
        </p:nvSpPr>
        <p:spPr bwMode="auto">
          <a:xfrm>
            <a:off x="1937764" y="2116098"/>
            <a:ext cx="748848" cy="653993"/>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rgbClr val="1F74AD"/>
          </a:solidFill>
          <a:ln>
            <a:noFill/>
          </a:ln>
        </p:spPr>
        <p:txBody>
          <a:bodyPr anchor="ctr">
            <a:normAutofit/>
            <a:scene3d>
              <a:camera prst="orthographicFront"/>
              <a:lightRig rig="threePt" dir="t"/>
            </a:scene3d>
            <a:sp3d contourW="12700">
              <a:contourClr>
                <a:srgbClr val="FFFFFF"/>
              </a:contourClr>
            </a:sp3d>
          </a:bodyPr>
          <a:p>
            <a:pPr algn="ctr"/>
            <a:endParaRPr lang="zh-CN" altLang="en-US">
              <a:solidFill>
                <a:srgbClr val="FFFFFF"/>
              </a:solidFill>
              <a:sym typeface="Arial" panose="020B0604020202020204" pitchFamily="34" charset="0"/>
            </a:endParaRPr>
          </a:p>
        </p:txBody>
      </p:sp>
      <p:sp>
        <p:nvSpPr>
          <p:cNvPr id="11" name="TextBox 20"/>
          <p:cNvSpPr txBox="1"/>
          <p:nvPr>
            <p:custDataLst>
              <p:tags r:id="rId2"/>
            </p:custDataLst>
          </p:nvPr>
        </p:nvSpPr>
        <p:spPr>
          <a:xfrm>
            <a:off x="2971800" y="1522730"/>
            <a:ext cx="7776210" cy="1840230"/>
          </a:xfrm>
          <a:prstGeom prst="rect">
            <a:avLst/>
          </a:prstGeom>
          <a:noFill/>
          <a:effectLst/>
        </p:spPr>
        <p:txBody>
          <a:bodyPr wrap="square" rtlCol="0" anchor="ctr">
            <a:normAutofit/>
          </a:bodyPr>
          <a:p>
            <a:pPr algn="l">
              <a:lnSpc>
                <a:spcPct val="120000"/>
              </a:lnSpc>
              <a:spcBef>
                <a:spcPts val="0"/>
              </a:spcBef>
              <a:spcAft>
                <a:spcPts val="0"/>
              </a:spcAft>
            </a:pPr>
            <a:r>
              <a:rPr lang="en-US" altLang="zh-CN" sz="2000" spc="15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    </a:t>
            </a:r>
            <a:r>
              <a:rPr lang="zh-CN" altLang="en-US" sz="2000" spc="15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在供应链中规模较大、实力较强，能够对整个供应链的物流和资金流产生较大影响的企业。供应链作为一个有机整体，中小企业的融资瓶颈会给核心企业造成供应或经销渠道的不稳定。</a:t>
            </a:r>
            <a:endParaRPr lang="zh-CN" altLang="en-US" sz="2000" spc="15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3" name="KSO_Shape"/>
          <p:cNvSpPr/>
          <p:nvPr>
            <p:custDataLst>
              <p:tags r:id="rId3"/>
            </p:custDataLst>
          </p:nvPr>
        </p:nvSpPr>
        <p:spPr bwMode="auto">
          <a:xfrm>
            <a:off x="1937764" y="4414358"/>
            <a:ext cx="748848" cy="653993"/>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rgbClr val="3498DB"/>
          </a:solidFill>
          <a:ln>
            <a:noFill/>
          </a:ln>
        </p:spPr>
        <p:txBody>
          <a:bodyPr anchor="ctr">
            <a:normAutofit/>
            <a:scene3d>
              <a:camera prst="orthographicFront"/>
              <a:lightRig rig="threePt" dir="t"/>
            </a:scene3d>
            <a:sp3d contourW="12700">
              <a:contourClr>
                <a:srgbClr val="FFFFFF"/>
              </a:contourClr>
            </a:sp3d>
          </a:bodyPr>
          <a:p>
            <a:pPr algn="ctr"/>
            <a:endParaRPr lang="zh-CN" altLang="en-US">
              <a:solidFill>
                <a:srgbClr val="FFFFFF"/>
              </a:solidFill>
              <a:sym typeface="Arial" panose="020B0604020202020204" pitchFamily="34" charset="0"/>
            </a:endParaRPr>
          </a:p>
        </p:txBody>
      </p:sp>
      <p:sp>
        <p:nvSpPr>
          <p:cNvPr id="14" name="TextBox 20"/>
          <p:cNvSpPr txBox="1"/>
          <p:nvPr>
            <p:custDataLst>
              <p:tags r:id="rId4"/>
            </p:custDataLst>
          </p:nvPr>
        </p:nvSpPr>
        <p:spPr>
          <a:xfrm>
            <a:off x="2971800" y="3821430"/>
            <a:ext cx="7917815" cy="1840230"/>
          </a:xfrm>
          <a:prstGeom prst="rect">
            <a:avLst/>
          </a:prstGeom>
          <a:noFill/>
          <a:effectLst/>
        </p:spPr>
        <p:txBody>
          <a:bodyPr wrap="square" rtlCol="0" anchor="ctr">
            <a:normAutofit/>
          </a:bodyPr>
          <a:p>
            <a:pPr algn="l">
              <a:lnSpc>
                <a:spcPct val="120000"/>
              </a:lnSpc>
              <a:spcBef>
                <a:spcPts val="0"/>
              </a:spcBef>
              <a:spcAft>
                <a:spcPts val="0"/>
              </a:spcAft>
            </a:pPr>
            <a:r>
              <a:rPr lang="en-US" altLang="zh-CN" sz="2000" spc="15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    </a:t>
            </a:r>
            <a:r>
              <a:rPr lang="zh-CN" altLang="en-US" sz="2000" spc="15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核心企业依靠自身优势地位和良好信用，通过担保、回购和承诺等方式帮助上下游中小企业进行融资，维持供应链稳定性，有利于自身发展壮大。</a:t>
            </a:r>
            <a:endParaRPr lang="zh-CN" altLang="en-US" sz="2000" spc="15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563816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供应链金融的融资模式</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44" name="文本框 43"/>
          <p:cNvSpPr txBox="1"/>
          <p:nvPr>
            <p:custDataLst>
              <p:tags r:id="rId1"/>
            </p:custDataLst>
          </p:nvPr>
        </p:nvSpPr>
        <p:spPr>
          <a:xfrm>
            <a:off x="1195070" y="4900295"/>
            <a:ext cx="9234170" cy="1710690"/>
          </a:xfrm>
          <a:prstGeom prst="rect">
            <a:avLst/>
          </a:prstGeom>
          <a:noFill/>
        </p:spPr>
        <p:txBody>
          <a:bodyPr wrap="square" rtlCol="0">
            <a:normAutofit/>
          </a:bodyPr>
          <a:p>
            <a:pPr algn="ctr">
              <a:lnSpc>
                <a:spcPct val="120000"/>
              </a:lnSpc>
            </a:pPr>
            <a:r>
              <a:rPr lang="zh-CN" altLang="en-US" sz="2000" kern="0" spc="150">
                <a:latin typeface="微软雅黑" panose="020B0503020204020204" charset="-122"/>
                <a:ea typeface="微软雅黑" panose="020B0503020204020204" charset="-122"/>
              </a:rPr>
              <a:t>金融机构按照担保措施的不同，从风险控制和解决方案的导向出发，将供应链金融的基础性产品分为应收类融资、预付类融资和存货类融资三大类。</a:t>
            </a:r>
            <a:endParaRPr lang="zh-CN" altLang="en-US" sz="2000" kern="0" spc="150">
              <a:latin typeface="微软雅黑" panose="020B0503020204020204" charset="-122"/>
              <a:ea typeface="微软雅黑" panose="020B0503020204020204" charset="-122"/>
            </a:endParaRPr>
          </a:p>
        </p:txBody>
      </p:sp>
      <p:sp>
        <p:nvSpPr>
          <p:cNvPr id="31" name="椭圆 30"/>
          <p:cNvSpPr/>
          <p:nvPr>
            <p:custDataLst>
              <p:tags r:id="rId2"/>
            </p:custDataLst>
          </p:nvPr>
        </p:nvSpPr>
        <p:spPr>
          <a:xfrm>
            <a:off x="4809575" y="2079300"/>
            <a:ext cx="1758745" cy="1758744"/>
          </a:xfrm>
          <a:prstGeom prst="ellipse">
            <a:avLst/>
          </a:prstGeom>
          <a:noFill/>
          <a:ln w="50800">
            <a:solidFill>
              <a:srgbClr val="E7E6E6">
                <a:lumMod val="75000"/>
              </a:srgbClr>
            </a:solidFill>
            <a:prstDash val="sysDot"/>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32" name="椭圆 31"/>
          <p:cNvSpPr/>
          <p:nvPr>
            <p:custDataLst>
              <p:tags r:id="rId3"/>
            </p:custDataLst>
          </p:nvPr>
        </p:nvSpPr>
        <p:spPr>
          <a:xfrm>
            <a:off x="4957588" y="2227313"/>
            <a:ext cx="1462719" cy="1462718"/>
          </a:xfrm>
          <a:prstGeom prst="ellipse">
            <a:avLst/>
          </a:prstGeom>
          <a:solidFill>
            <a:srgbClr val="E7E6E6"/>
          </a:solidFill>
          <a:ln w="508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33" name="KSO_Shape"/>
          <p:cNvSpPr/>
          <p:nvPr>
            <p:custDataLst>
              <p:tags r:id="rId4"/>
            </p:custDataLst>
          </p:nvPr>
        </p:nvSpPr>
        <p:spPr bwMode="auto">
          <a:xfrm>
            <a:off x="5271027" y="2487078"/>
            <a:ext cx="835840" cy="1007035"/>
          </a:xfrm>
          <a:custGeom>
            <a:avLst/>
            <a:gdLst>
              <a:gd name="T0" fmla="*/ 331508 w 2789238"/>
              <a:gd name="T1" fmla="*/ 2017550 h 3357562"/>
              <a:gd name="T2" fmla="*/ 181631 w 2789238"/>
              <a:gd name="T3" fmla="*/ 2232892 h 3357562"/>
              <a:gd name="T4" fmla="*/ 106692 w 2789238"/>
              <a:gd name="T5" fmla="*/ 2733769 h 3357562"/>
              <a:gd name="T6" fmla="*/ 550290 w 2789238"/>
              <a:gd name="T7" fmla="*/ 2596878 h 3357562"/>
              <a:gd name="T8" fmla="*/ 597286 w 2789238"/>
              <a:gd name="T9" fmla="*/ 2503817 h 3357562"/>
              <a:gd name="T10" fmla="*/ 1234898 w 2789238"/>
              <a:gd name="T11" fmla="*/ 2133162 h 3357562"/>
              <a:gd name="T12" fmla="*/ 1089149 w 2789238"/>
              <a:gd name="T13" fmla="*/ 2339611 h 3357562"/>
              <a:gd name="T14" fmla="*/ 921490 w 2789238"/>
              <a:gd name="T15" fmla="*/ 2098542 h 3357562"/>
              <a:gd name="T16" fmla="*/ 1959198 w 2789238"/>
              <a:gd name="T17" fmla="*/ 1818089 h 3357562"/>
              <a:gd name="T18" fmla="*/ 1826151 w 2789238"/>
              <a:gd name="T19" fmla="*/ 2146184 h 3357562"/>
              <a:gd name="T20" fmla="*/ 1678814 w 2789238"/>
              <a:gd name="T21" fmla="*/ 2334211 h 3357562"/>
              <a:gd name="T22" fmla="*/ 1477814 w 2789238"/>
              <a:gd name="T23" fmla="*/ 2242738 h 3357562"/>
              <a:gd name="T24" fmla="*/ 2150990 w 2789238"/>
              <a:gd name="T25" fmla="*/ 2817937 h 3357562"/>
              <a:gd name="T26" fmla="*/ 2201161 w 2789238"/>
              <a:gd name="T27" fmla="*/ 2503182 h 3357562"/>
              <a:gd name="T28" fmla="*/ 2516157 w 2789238"/>
              <a:gd name="T29" fmla="*/ 3210507 h 3357562"/>
              <a:gd name="T30" fmla="*/ 2641266 w 2789238"/>
              <a:gd name="T31" fmla="*/ 2341834 h 3357562"/>
              <a:gd name="T32" fmla="*/ 2519332 w 2789238"/>
              <a:gd name="T33" fmla="*/ 2076309 h 3357562"/>
              <a:gd name="T34" fmla="*/ 1782331 w 2789238"/>
              <a:gd name="T35" fmla="*/ 1695490 h 3357562"/>
              <a:gd name="T36" fmla="*/ 1612131 w 2789238"/>
              <a:gd name="T37" fmla="*/ 1899716 h 3357562"/>
              <a:gd name="T38" fmla="*/ 1707392 w 2789238"/>
              <a:gd name="T39" fmla="*/ 2184615 h 3357562"/>
              <a:gd name="T40" fmla="*/ 1859810 w 2789238"/>
              <a:gd name="T41" fmla="*/ 1880976 h 3357562"/>
              <a:gd name="T42" fmla="*/ 944353 w 2789238"/>
              <a:gd name="T43" fmla="*/ 1922584 h 3357562"/>
              <a:gd name="T44" fmla="*/ 1109154 w 2789238"/>
              <a:gd name="T45" fmla="*/ 2222411 h 3357562"/>
              <a:gd name="T46" fmla="*/ 1176789 w 2789238"/>
              <a:gd name="T47" fmla="*/ 1899716 h 3357562"/>
              <a:gd name="T48" fmla="*/ 1006907 w 2789238"/>
              <a:gd name="T49" fmla="*/ 1695490 h 3357562"/>
              <a:gd name="T50" fmla="*/ 1060889 w 2789238"/>
              <a:gd name="T51" fmla="*/ 1664046 h 3357562"/>
              <a:gd name="T52" fmla="*/ 1278718 w 2789238"/>
              <a:gd name="T53" fmla="*/ 1877165 h 3357562"/>
              <a:gd name="T54" fmla="*/ 1578155 w 2789238"/>
              <a:gd name="T55" fmla="*/ 1833652 h 3357562"/>
              <a:gd name="T56" fmla="*/ 1751847 w 2789238"/>
              <a:gd name="T57" fmla="*/ 1614499 h 3357562"/>
              <a:gd name="T58" fmla="*/ 1802018 w 2789238"/>
              <a:gd name="T59" fmla="*/ 1588137 h 3357562"/>
              <a:gd name="T60" fmla="*/ 2504726 w 2789238"/>
              <a:gd name="T61" fmla="*/ 1940370 h 3357562"/>
              <a:gd name="T62" fmla="*/ 2686039 w 2789238"/>
              <a:gd name="T63" fmla="*/ 2163335 h 3357562"/>
              <a:gd name="T64" fmla="*/ 2781617 w 2789238"/>
              <a:gd name="T65" fmla="*/ 2597830 h 3357562"/>
              <a:gd name="T66" fmla="*/ 2775584 w 2789238"/>
              <a:gd name="T67" fmla="*/ 3264501 h 3357562"/>
              <a:gd name="T68" fmla="*/ 1967137 w 2789238"/>
              <a:gd name="T69" fmla="*/ 3344858 h 3357562"/>
              <a:gd name="T70" fmla="*/ 745893 w 2789238"/>
              <a:gd name="T71" fmla="*/ 3342634 h 3357562"/>
              <a:gd name="T72" fmla="*/ 9209 w 2789238"/>
              <a:gd name="T73" fmla="*/ 3261008 h 3357562"/>
              <a:gd name="T74" fmla="*/ 15877 w 2789238"/>
              <a:gd name="T75" fmla="*/ 2510804 h 3357562"/>
              <a:gd name="T76" fmla="*/ 137493 w 2789238"/>
              <a:gd name="T77" fmla="*/ 2096318 h 3357562"/>
              <a:gd name="T78" fmla="*/ 426134 w 2789238"/>
              <a:gd name="T79" fmla="*/ 1872401 h 3357562"/>
              <a:gd name="T80" fmla="*/ 1002462 w 2789238"/>
              <a:gd name="T81" fmla="*/ 1582737 h 3357562"/>
              <a:gd name="T82" fmla="*/ 1636927 w 2789238"/>
              <a:gd name="T83" fmla="*/ 52060 h 3357562"/>
              <a:gd name="T84" fmla="*/ 1829059 w 2789238"/>
              <a:gd name="T85" fmla="*/ 205700 h 3357562"/>
              <a:gd name="T86" fmla="*/ 1951960 w 2789238"/>
              <a:gd name="T87" fmla="*/ 437112 h 3357562"/>
              <a:gd name="T88" fmla="*/ 2016745 w 2789238"/>
              <a:gd name="T89" fmla="*/ 679317 h 3357562"/>
              <a:gd name="T90" fmla="*/ 2078037 w 2789238"/>
              <a:gd name="T91" fmla="*/ 818672 h 3357562"/>
              <a:gd name="T92" fmla="*/ 2026273 w 2789238"/>
              <a:gd name="T93" fmla="*/ 978343 h 3357562"/>
              <a:gd name="T94" fmla="*/ 1899243 w 2789238"/>
              <a:gd name="T95" fmla="*/ 1210073 h 3357562"/>
              <a:gd name="T96" fmla="*/ 1742044 w 2789238"/>
              <a:gd name="T97" fmla="*/ 1466563 h 3357562"/>
              <a:gd name="T98" fmla="*/ 1567061 w 2789238"/>
              <a:gd name="T99" fmla="*/ 1590047 h 3357562"/>
              <a:gd name="T100" fmla="*/ 1348253 w 2789238"/>
              <a:gd name="T101" fmla="*/ 1619251 h 3357562"/>
              <a:gd name="T102" fmla="*/ 1149452 w 2789238"/>
              <a:gd name="T103" fmla="*/ 1543065 h 3357562"/>
              <a:gd name="T104" fmla="*/ 996699 w 2789238"/>
              <a:gd name="T105" fmla="*/ 1385616 h 3357562"/>
              <a:gd name="T106" fmla="*/ 834736 w 2789238"/>
              <a:gd name="T107" fmla="*/ 1043101 h 3357562"/>
              <a:gd name="T108" fmla="*/ 729937 w 2789238"/>
              <a:gd name="T109" fmla="*/ 914538 h 3357562"/>
              <a:gd name="T110" fmla="*/ 722633 w 2789238"/>
              <a:gd name="T111" fmla="*/ 735186 h 3357562"/>
              <a:gd name="T112" fmla="*/ 819175 w 2789238"/>
              <a:gd name="T113" fmla="*/ 578372 h 3357562"/>
              <a:gd name="T114" fmla="*/ 901109 w 2789238"/>
              <a:gd name="T115" fmla="*/ 317438 h 3357562"/>
              <a:gd name="T116" fmla="*/ 1057991 w 2789238"/>
              <a:gd name="T117" fmla="*/ 121261 h 3357562"/>
              <a:gd name="T118" fmla="*/ 1278704 w 2789238"/>
              <a:gd name="T119" fmla="*/ 13332 h 3357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89238" h="3357562">
                <a:moveTo>
                  <a:pt x="823371" y="1838416"/>
                </a:moveTo>
                <a:lnTo>
                  <a:pt x="786220" y="1851756"/>
                </a:lnTo>
                <a:lnTo>
                  <a:pt x="750338" y="1864461"/>
                </a:lnTo>
                <a:lnTo>
                  <a:pt x="715409" y="1875895"/>
                </a:lnTo>
                <a:lnTo>
                  <a:pt x="681433" y="1886693"/>
                </a:lnTo>
                <a:lnTo>
                  <a:pt x="616338" y="1907338"/>
                </a:lnTo>
                <a:lnTo>
                  <a:pt x="554736" y="1927030"/>
                </a:lnTo>
                <a:lnTo>
                  <a:pt x="524570" y="1936876"/>
                </a:lnTo>
                <a:lnTo>
                  <a:pt x="494721" y="1947040"/>
                </a:lnTo>
                <a:lnTo>
                  <a:pt x="465191" y="1957839"/>
                </a:lnTo>
                <a:lnTo>
                  <a:pt x="435660" y="1969273"/>
                </a:lnTo>
                <a:lnTo>
                  <a:pt x="406129" y="1981660"/>
                </a:lnTo>
                <a:lnTo>
                  <a:pt x="391205" y="1988330"/>
                </a:lnTo>
                <a:lnTo>
                  <a:pt x="376598" y="1995000"/>
                </a:lnTo>
                <a:lnTo>
                  <a:pt x="361674" y="2002305"/>
                </a:lnTo>
                <a:lnTo>
                  <a:pt x="346750" y="2009928"/>
                </a:lnTo>
                <a:lnTo>
                  <a:pt x="331508" y="2017550"/>
                </a:lnTo>
                <a:lnTo>
                  <a:pt x="316266" y="2025808"/>
                </a:lnTo>
                <a:lnTo>
                  <a:pt x="303882" y="2038513"/>
                </a:lnTo>
                <a:lnTo>
                  <a:pt x="290546" y="2052488"/>
                </a:lnTo>
                <a:lnTo>
                  <a:pt x="276892" y="2068051"/>
                </a:lnTo>
                <a:lnTo>
                  <a:pt x="269906" y="2076309"/>
                </a:lnTo>
                <a:lnTo>
                  <a:pt x="262602" y="2085202"/>
                </a:lnTo>
                <a:lnTo>
                  <a:pt x="255617" y="2095048"/>
                </a:lnTo>
                <a:lnTo>
                  <a:pt x="248313" y="2104894"/>
                </a:lnTo>
                <a:lnTo>
                  <a:pt x="240692" y="2115693"/>
                </a:lnTo>
                <a:lnTo>
                  <a:pt x="233707" y="2127445"/>
                </a:lnTo>
                <a:lnTo>
                  <a:pt x="226403" y="2139514"/>
                </a:lnTo>
                <a:lnTo>
                  <a:pt x="218782" y="2152536"/>
                </a:lnTo>
                <a:lnTo>
                  <a:pt x="211479" y="2166829"/>
                </a:lnTo>
                <a:lnTo>
                  <a:pt x="204176" y="2181121"/>
                </a:lnTo>
                <a:lnTo>
                  <a:pt x="196555" y="2197637"/>
                </a:lnTo>
                <a:lnTo>
                  <a:pt x="189252" y="2214788"/>
                </a:lnTo>
                <a:lnTo>
                  <a:pt x="181631" y="2232892"/>
                </a:lnTo>
                <a:lnTo>
                  <a:pt x="174645" y="2252267"/>
                </a:lnTo>
                <a:lnTo>
                  <a:pt x="167659" y="2272594"/>
                </a:lnTo>
                <a:lnTo>
                  <a:pt x="160991" y="2294509"/>
                </a:lnTo>
                <a:lnTo>
                  <a:pt x="154323" y="2317695"/>
                </a:lnTo>
                <a:lnTo>
                  <a:pt x="147972" y="2341834"/>
                </a:lnTo>
                <a:lnTo>
                  <a:pt x="141939" y="2367561"/>
                </a:lnTo>
                <a:lnTo>
                  <a:pt x="135906" y="2394558"/>
                </a:lnTo>
                <a:lnTo>
                  <a:pt x="130825" y="2422825"/>
                </a:lnTo>
                <a:lnTo>
                  <a:pt x="125744" y="2452999"/>
                </a:lnTo>
                <a:lnTo>
                  <a:pt x="121299" y="2484125"/>
                </a:lnTo>
                <a:lnTo>
                  <a:pt x="116853" y="2517157"/>
                </a:lnTo>
                <a:lnTo>
                  <a:pt x="113043" y="2551776"/>
                </a:lnTo>
                <a:lnTo>
                  <a:pt x="109550" y="2588302"/>
                </a:lnTo>
                <a:lnTo>
                  <a:pt x="109232" y="2597195"/>
                </a:lnTo>
                <a:lnTo>
                  <a:pt x="108597" y="2613393"/>
                </a:lnTo>
                <a:lnTo>
                  <a:pt x="107645" y="2663576"/>
                </a:lnTo>
                <a:lnTo>
                  <a:pt x="106692" y="2733769"/>
                </a:lnTo>
                <a:lnTo>
                  <a:pt x="105422" y="2818572"/>
                </a:lnTo>
                <a:lnTo>
                  <a:pt x="103834" y="3000882"/>
                </a:lnTo>
                <a:lnTo>
                  <a:pt x="101929" y="3189862"/>
                </a:lnTo>
                <a:lnTo>
                  <a:pt x="154005" y="3196850"/>
                </a:lnTo>
                <a:lnTo>
                  <a:pt x="207351" y="3203837"/>
                </a:lnTo>
                <a:lnTo>
                  <a:pt x="261332" y="3210507"/>
                </a:lnTo>
                <a:lnTo>
                  <a:pt x="316266" y="3216542"/>
                </a:lnTo>
                <a:lnTo>
                  <a:pt x="371835" y="3222259"/>
                </a:lnTo>
                <a:lnTo>
                  <a:pt x="428039" y="3227976"/>
                </a:lnTo>
                <a:lnTo>
                  <a:pt x="484560" y="3233375"/>
                </a:lnTo>
                <a:lnTo>
                  <a:pt x="541082" y="3238139"/>
                </a:lnTo>
                <a:lnTo>
                  <a:pt x="542669" y="3047254"/>
                </a:lnTo>
                <a:lnTo>
                  <a:pt x="543940" y="2927831"/>
                </a:lnTo>
                <a:lnTo>
                  <a:pt x="545527" y="2805867"/>
                </a:lnTo>
                <a:lnTo>
                  <a:pt x="547750" y="2691844"/>
                </a:lnTo>
                <a:lnTo>
                  <a:pt x="548703" y="2641343"/>
                </a:lnTo>
                <a:lnTo>
                  <a:pt x="550290" y="2596878"/>
                </a:lnTo>
                <a:lnTo>
                  <a:pt x="552196" y="2559082"/>
                </a:lnTo>
                <a:lnTo>
                  <a:pt x="554101" y="2530179"/>
                </a:lnTo>
                <a:lnTo>
                  <a:pt x="554736" y="2519380"/>
                </a:lnTo>
                <a:lnTo>
                  <a:pt x="556006" y="2511122"/>
                </a:lnTo>
                <a:lnTo>
                  <a:pt x="556959" y="2505722"/>
                </a:lnTo>
                <a:lnTo>
                  <a:pt x="557276" y="2504134"/>
                </a:lnTo>
                <a:lnTo>
                  <a:pt x="558229" y="2503182"/>
                </a:lnTo>
                <a:lnTo>
                  <a:pt x="561404" y="2500958"/>
                </a:lnTo>
                <a:lnTo>
                  <a:pt x="565532" y="2498735"/>
                </a:lnTo>
                <a:lnTo>
                  <a:pt x="569342" y="2497464"/>
                </a:lnTo>
                <a:lnTo>
                  <a:pt x="573470" y="2496512"/>
                </a:lnTo>
                <a:lnTo>
                  <a:pt x="577916" y="2496512"/>
                </a:lnTo>
                <a:lnTo>
                  <a:pt x="582044" y="2496829"/>
                </a:lnTo>
                <a:lnTo>
                  <a:pt x="585854" y="2497464"/>
                </a:lnTo>
                <a:lnTo>
                  <a:pt x="589982" y="2499370"/>
                </a:lnTo>
                <a:lnTo>
                  <a:pt x="593793" y="2501276"/>
                </a:lnTo>
                <a:lnTo>
                  <a:pt x="597286" y="2503817"/>
                </a:lnTo>
                <a:lnTo>
                  <a:pt x="600144" y="2506675"/>
                </a:lnTo>
                <a:lnTo>
                  <a:pt x="602684" y="2510169"/>
                </a:lnTo>
                <a:lnTo>
                  <a:pt x="604589" y="2513980"/>
                </a:lnTo>
                <a:lnTo>
                  <a:pt x="606177" y="2517792"/>
                </a:lnTo>
                <a:lnTo>
                  <a:pt x="606812" y="2521921"/>
                </a:lnTo>
                <a:lnTo>
                  <a:pt x="607129" y="2526367"/>
                </a:lnTo>
                <a:lnTo>
                  <a:pt x="607129" y="3247985"/>
                </a:lnTo>
                <a:lnTo>
                  <a:pt x="668096" y="3251479"/>
                </a:lnTo>
                <a:lnTo>
                  <a:pt x="732874" y="3254973"/>
                </a:lnTo>
                <a:lnTo>
                  <a:pt x="800509" y="3257832"/>
                </a:lnTo>
                <a:lnTo>
                  <a:pt x="870367" y="3260690"/>
                </a:lnTo>
                <a:lnTo>
                  <a:pt x="940860" y="3263231"/>
                </a:lnTo>
                <a:lnTo>
                  <a:pt x="1011670" y="3265454"/>
                </a:lnTo>
                <a:lnTo>
                  <a:pt x="1081211" y="3267360"/>
                </a:lnTo>
                <a:lnTo>
                  <a:pt x="1148846" y="3268630"/>
                </a:lnTo>
                <a:lnTo>
                  <a:pt x="1313012" y="2233210"/>
                </a:lnTo>
                <a:lnTo>
                  <a:pt x="1234898" y="2133162"/>
                </a:lnTo>
                <a:lnTo>
                  <a:pt x="1232676" y="2135385"/>
                </a:lnTo>
                <a:lnTo>
                  <a:pt x="1229818" y="2138879"/>
                </a:lnTo>
                <a:lnTo>
                  <a:pt x="1223150" y="2148089"/>
                </a:lnTo>
                <a:lnTo>
                  <a:pt x="1215529" y="2160159"/>
                </a:lnTo>
                <a:lnTo>
                  <a:pt x="1206638" y="2174451"/>
                </a:lnTo>
                <a:lnTo>
                  <a:pt x="1185998" y="2207801"/>
                </a:lnTo>
                <a:lnTo>
                  <a:pt x="1164088" y="2244326"/>
                </a:lnTo>
                <a:lnTo>
                  <a:pt x="1143130" y="2280534"/>
                </a:lnTo>
                <a:lnTo>
                  <a:pt x="1124078" y="2311025"/>
                </a:lnTo>
                <a:lnTo>
                  <a:pt x="1116140" y="2323095"/>
                </a:lnTo>
                <a:lnTo>
                  <a:pt x="1109789" y="2332623"/>
                </a:lnTo>
                <a:lnTo>
                  <a:pt x="1105026" y="2338658"/>
                </a:lnTo>
                <a:lnTo>
                  <a:pt x="1103121" y="2340563"/>
                </a:lnTo>
                <a:lnTo>
                  <a:pt x="1102168" y="2340881"/>
                </a:lnTo>
                <a:lnTo>
                  <a:pt x="1097723" y="2341516"/>
                </a:lnTo>
                <a:lnTo>
                  <a:pt x="1093595" y="2340563"/>
                </a:lnTo>
                <a:lnTo>
                  <a:pt x="1089149" y="2339611"/>
                </a:lnTo>
                <a:lnTo>
                  <a:pt x="1084704" y="2337705"/>
                </a:lnTo>
                <a:lnTo>
                  <a:pt x="1080576" y="2335164"/>
                </a:lnTo>
                <a:lnTo>
                  <a:pt x="1076448" y="2332623"/>
                </a:lnTo>
                <a:lnTo>
                  <a:pt x="1073273" y="2329447"/>
                </a:lnTo>
                <a:lnTo>
                  <a:pt x="1070097" y="2326588"/>
                </a:lnTo>
                <a:lnTo>
                  <a:pt x="1054855" y="2307214"/>
                </a:lnTo>
                <a:lnTo>
                  <a:pt x="1040566" y="2287839"/>
                </a:lnTo>
                <a:lnTo>
                  <a:pt x="1025960" y="2268465"/>
                </a:lnTo>
                <a:lnTo>
                  <a:pt x="1012623" y="2249091"/>
                </a:lnTo>
                <a:lnTo>
                  <a:pt x="999287" y="2230034"/>
                </a:lnTo>
                <a:lnTo>
                  <a:pt x="986585" y="2210659"/>
                </a:lnTo>
                <a:lnTo>
                  <a:pt x="974519" y="2191603"/>
                </a:lnTo>
                <a:lnTo>
                  <a:pt x="963087" y="2172546"/>
                </a:lnTo>
                <a:lnTo>
                  <a:pt x="951974" y="2153807"/>
                </a:lnTo>
                <a:lnTo>
                  <a:pt x="941177" y="2135067"/>
                </a:lnTo>
                <a:lnTo>
                  <a:pt x="931334" y="2116963"/>
                </a:lnTo>
                <a:lnTo>
                  <a:pt x="921490" y="2098542"/>
                </a:lnTo>
                <a:lnTo>
                  <a:pt x="912599" y="2080755"/>
                </a:lnTo>
                <a:lnTo>
                  <a:pt x="904026" y="2063287"/>
                </a:lnTo>
                <a:lnTo>
                  <a:pt x="895770" y="2046136"/>
                </a:lnTo>
                <a:lnTo>
                  <a:pt x="888149" y="2029620"/>
                </a:lnTo>
                <a:lnTo>
                  <a:pt x="880528" y="2013104"/>
                </a:lnTo>
                <a:lnTo>
                  <a:pt x="873860" y="1997223"/>
                </a:lnTo>
                <a:lnTo>
                  <a:pt x="867509" y="1981978"/>
                </a:lnTo>
                <a:lnTo>
                  <a:pt x="861793" y="1967050"/>
                </a:lnTo>
                <a:lnTo>
                  <a:pt x="851315" y="1938782"/>
                </a:lnTo>
                <a:lnTo>
                  <a:pt x="842741" y="1913373"/>
                </a:lnTo>
                <a:lnTo>
                  <a:pt x="835438" y="1889870"/>
                </a:lnTo>
                <a:lnTo>
                  <a:pt x="830040" y="1869860"/>
                </a:lnTo>
                <a:lnTo>
                  <a:pt x="825912" y="1852391"/>
                </a:lnTo>
                <a:lnTo>
                  <a:pt x="824642" y="1844768"/>
                </a:lnTo>
                <a:lnTo>
                  <a:pt x="823371" y="1838416"/>
                </a:lnTo>
                <a:close/>
                <a:moveTo>
                  <a:pt x="1960151" y="1811419"/>
                </a:moveTo>
                <a:lnTo>
                  <a:pt x="1959198" y="1818089"/>
                </a:lnTo>
                <a:lnTo>
                  <a:pt x="1957928" y="1825394"/>
                </a:lnTo>
                <a:lnTo>
                  <a:pt x="1953483" y="1843498"/>
                </a:lnTo>
                <a:lnTo>
                  <a:pt x="1947767" y="1864778"/>
                </a:lnTo>
                <a:lnTo>
                  <a:pt x="1940146" y="1889870"/>
                </a:lnTo>
                <a:lnTo>
                  <a:pt x="1930620" y="1917184"/>
                </a:lnTo>
                <a:lnTo>
                  <a:pt x="1919506" y="1947358"/>
                </a:lnTo>
                <a:lnTo>
                  <a:pt x="1913473" y="1963238"/>
                </a:lnTo>
                <a:lnTo>
                  <a:pt x="1906805" y="1980072"/>
                </a:lnTo>
                <a:lnTo>
                  <a:pt x="1899819" y="1997223"/>
                </a:lnTo>
                <a:lnTo>
                  <a:pt x="1892198" y="2014692"/>
                </a:lnTo>
                <a:lnTo>
                  <a:pt x="1884260" y="2032478"/>
                </a:lnTo>
                <a:lnTo>
                  <a:pt x="1875686" y="2050582"/>
                </a:lnTo>
                <a:lnTo>
                  <a:pt x="1866795" y="2069321"/>
                </a:lnTo>
                <a:lnTo>
                  <a:pt x="1857587" y="2088061"/>
                </a:lnTo>
                <a:lnTo>
                  <a:pt x="1847426" y="2107117"/>
                </a:lnTo>
                <a:lnTo>
                  <a:pt x="1836947" y="2126492"/>
                </a:lnTo>
                <a:lnTo>
                  <a:pt x="1826151" y="2146184"/>
                </a:lnTo>
                <a:lnTo>
                  <a:pt x="1814719" y="2165558"/>
                </a:lnTo>
                <a:lnTo>
                  <a:pt x="1803288" y="2185568"/>
                </a:lnTo>
                <a:lnTo>
                  <a:pt x="1790587" y="2205260"/>
                </a:lnTo>
                <a:lnTo>
                  <a:pt x="1777885" y="2224952"/>
                </a:lnTo>
                <a:lnTo>
                  <a:pt x="1764549" y="2245279"/>
                </a:lnTo>
                <a:lnTo>
                  <a:pt x="1750895" y="2264971"/>
                </a:lnTo>
                <a:lnTo>
                  <a:pt x="1736606" y="2284663"/>
                </a:lnTo>
                <a:lnTo>
                  <a:pt x="1721999" y="2304355"/>
                </a:lnTo>
                <a:lnTo>
                  <a:pt x="1706757" y="2323412"/>
                </a:lnTo>
                <a:lnTo>
                  <a:pt x="1703899" y="2326588"/>
                </a:lnTo>
                <a:lnTo>
                  <a:pt x="1700724" y="2328812"/>
                </a:lnTo>
                <a:lnTo>
                  <a:pt x="1697866" y="2331035"/>
                </a:lnTo>
                <a:lnTo>
                  <a:pt x="1694056" y="2332623"/>
                </a:lnTo>
                <a:lnTo>
                  <a:pt x="1690245" y="2333576"/>
                </a:lnTo>
                <a:lnTo>
                  <a:pt x="1686435" y="2334211"/>
                </a:lnTo>
                <a:lnTo>
                  <a:pt x="1682624" y="2334846"/>
                </a:lnTo>
                <a:lnTo>
                  <a:pt x="1678814" y="2334211"/>
                </a:lnTo>
                <a:lnTo>
                  <a:pt x="1677544" y="2333576"/>
                </a:lnTo>
                <a:lnTo>
                  <a:pt x="1675956" y="2331988"/>
                </a:lnTo>
                <a:lnTo>
                  <a:pt x="1670876" y="2326906"/>
                </a:lnTo>
                <a:lnTo>
                  <a:pt x="1664525" y="2318330"/>
                </a:lnTo>
                <a:lnTo>
                  <a:pt x="1657222" y="2307532"/>
                </a:lnTo>
                <a:lnTo>
                  <a:pt x="1638804" y="2280534"/>
                </a:lnTo>
                <a:lnTo>
                  <a:pt x="1618165" y="2248773"/>
                </a:lnTo>
                <a:lnTo>
                  <a:pt x="1596572" y="2216059"/>
                </a:lnTo>
                <a:lnTo>
                  <a:pt x="1576885" y="2185886"/>
                </a:lnTo>
                <a:lnTo>
                  <a:pt x="1568311" y="2173499"/>
                </a:lnTo>
                <a:lnTo>
                  <a:pt x="1560690" y="2162700"/>
                </a:lnTo>
                <a:lnTo>
                  <a:pt x="1554340" y="2154124"/>
                </a:lnTo>
                <a:lnTo>
                  <a:pt x="1549577" y="2148407"/>
                </a:lnTo>
                <a:lnTo>
                  <a:pt x="1537828" y="2161429"/>
                </a:lnTo>
                <a:lnTo>
                  <a:pt x="1512743" y="2190967"/>
                </a:lnTo>
                <a:lnTo>
                  <a:pt x="1475908" y="2233210"/>
                </a:lnTo>
                <a:lnTo>
                  <a:pt x="1477814" y="2242738"/>
                </a:lnTo>
                <a:lnTo>
                  <a:pt x="1482259" y="2270053"/>
                </a:lnTo>
                <a:lnTo>
                  <a:pt x="1498136" y="2368831"/>
                </a:lnTo>
                <a:lnTo>
                  <a:pt x="1546719" y="2680410"/>
                </a:lnTo>
                <a:lnTo>
                  <a:pt x="1601653" y="3027244"/>
                </a:lnTo>
                <a:lnTo>
                  <a:pt x="1624198" y="3169853"/>
                </a:lnTo>
                <a:lnTo>
                  <a:pt x="1640075" y="3268630"/>
                </a:lnTo>
                <a:lnTo>
                  <a:pt x="1706122" y="3267360"/>
                </a:lnTo>
                <a:lnTo>
                  <a:pt x="1772805" y="3265454"/>
                </a:lnTo>
                <a:lnTo>
                  <a:pt x="1838535" y="3263231"/>
                </a:lnTo>
                <a:lnTo>
                  <a:pt x="1903630" y="3261008"/>
                </a:lnTo>
                <a:lnTo>
                  <a:pt x="1967772" y="3257832"/>
                </a:lnTo>
                <a:lnTo>
                  <a:pt x="2030644" y="3254973"/>
                </a:lnTo>
                <a:lnTo>
                  <a:pt x="2091929" y="3251479"/>
                </a:lnTo>
                <a:lnTo>
                  <a:pt x="2151308" y="3247985"/>
                </a:lnTo>
                <a:lnTo>
                  <a:pt x="2150990" y="3163818"/>
                </a:lnTo>
                <a:lnTo>
                  <a:pt x="2150673" y="3057100"/>
                </a:lnTo>
                <a:lnTo>
                  <a:pt x="2150990" y="2817937"/>
                </a:lnTo>
                <a:lnTo>
                  <a:pt x="2152261" y="2526367"/>
                </a:lnTo>
                <a:lnTo>
                  <a:pt x="2152261" y="2521921"/>
                </a:lnTo>
                <a:lnTo>
                  <a:pt x="2153213" y="2517792"/>
                </a:lnTo>
                <a:lnTo>
                  <a:pt x="2154801" y="2513980"/>
                </a:lnTo>
                <a:lnTo>
                  <a:pt x="2156706" y="2510169"/>
                </a:lnTo>
                <a:lnTo>
                  <a:pt x="2159246" y="2506675"/>
                </a:lnTo>
                <a:lnTo>
                  <a:pt x="2162104" y="2503817"/>
                </a:lnTo>
                <a:lnTo>
                  <a:pt x="2165597" y="2501276"/>
                </a:lnTo>
                <a:lnTo>
                  <a:pt x="2169090" y="2499370"/>
                </a:lnTo>
                <a:lnTo>
                  <a:pt x="2173218" y="2497464"/>
                </a:lnTo>
                <a:lnTo>
                  <a:pt x="2177346" y="2496829"/>
                </a:lnTo>
                <a:lnTo>
                  <a:pt x="2181474" y="2496512"/>
                </a:lnTo>
                <a:lnTo>
                  <a:pt x="2185602" y="2496829"/>
                </a:lnTo>
                <a:lnTo>
                  <a:pt x="2189730" y="2497464"/>
                </a:lnTo>
                <a:lnTo>
                  <a:pt x="2193858" y="2498735"/>
                </a:lnTo>
                <a:lnTo>
                  <a:pt x="2197351" y="2500958"/>
                </a:lnTo>
                <a:lnTo>
                  <a:pt x="2201161" y="2503182"/>
                </a:lnTo>
                <a:lnTo>
                  <a:pt x="2201479" y="2504134"/>
                </a:lnTo>
                <a:lnTo>
                  <a:pt x="2201796" y="2506040"/>
                </a:lnTo>
                <a:lnTo>
                  <a:pt x="2202749" y="2512710"/>
                </a:lnTo>
                <a:lnTo>
                  <a:pt x="2203384" y="2523191"/>
                </a:lnTo>
                <a:lnTo>
                  <a:pt x="2204019" y="2537166"/>
                </a:lnTo>
                <a:lnTo>
                  <a:pt x="2205607" y="2574009"/>
                </a:lnTo>
                <a:lnTo>
                  <a:pt x="2206877" y="2621334"/>
                </a:lnTo>
                <a:lnTo>
                  <a:pt x="2207829" y="2676916"/>
                </a:lnTo>
                <a:lnTo>
                  <a:pt x="2208782" y="2739168"/>
                </a:lnTo>
                <a:lnTo>
                  <a:pt x="2210052" y="2873519"/>
                </a:lnTo>
                <a:lnTo>
                  <a:pt x="2211005" y="3007870"/>
                </a:lnTo>
                <a:lnTo>
                  <a:pt x="2211640" y="3124434"/>
                </a:lnTo>
                <a:lnTo>
                  <a:pt x="2211957" y="3238139"/>
                </a:lnTo>
                <a:lnTo>
                  <a:pt x="2330398" y="3227976"/>
                </a:lnTo>
                <a:lnTo>
                  <a:pt x="2392635" y="3222259"/>
                </a:lnTo>
                <a:lnTo>
                  <a:pt x="2454555" y="3216542"/>
                </a:lnTo>
                <a:lnTo>
                  <a:pt x="2516157" y="3210507"/>
                </a:lnTo>
                <a:lnTo>
                  <a:pt x="2576489" y="3203837"/>
                </a:lnTo>
                <a:lnTo>
                  <a:pt x="2633645" y="3196850"/>
                </a:lnTo>
                <a:lnTo>
                  <a:pt x="2687309" y="3189862"/>
                </a:lnTo>
                <a:lnTo>
                  <a:pt x="2684134" y="2851921"/>
                </a:lnTo>
                <a:lnTo>
                  <a:pt x="2682228" y="2709630"/>
                </a:lnTo>
                <a:lnTo>
                  <a:pt x="2681276" y="2654366"/>
                </a:lnTo>
                <a:lnTo>
                  <a:pt x="2680641" y="2613393"/>
                </a:lnTo>
                <a:lnTo>
                  <a:pt x="2680006" y="2597195"/>
                </a:lnTo>
                <a:lnTo>
                  <a:pt x="2679371" y="2588302"/>
                </a:lnTo>
                <a:lnTo>
                  <a:pt x="2676195" y="2551776"/>
                </a:lnTo>
                <a:lnTo>
                  <a:pt x="2672385" y="2517157"/>
                </a:lnTo>
                <a:lnTo>
                  <a:pt x="2668257" y="2484125"/>
                </a:lnTo>
                <a:lnTo>
                  <a:pt x="2663494" y="2452999"/>
                </a:lnTo>
                <a:lnTo>
                  <a:pt x="2658731" y="2422825"/>
                </a:lnTo>
                <a:lnTo>
                  <a:pt x="2653015" y="2394558"/>
                </a:lnTo>
                <a:lnTo>
                  <a:pt x="2647299" y="2367561"/>
                </a:lnTo>
                <a:lnTo>
                  <a:pt x="2641266" y="2341834"/>
                </a:lnTo>
                <a:lnTo>
                  <a:pt x="2634916" y="2317695"/>
                </a:lnTo>
                <a:lnTo>
                  <a:pt x="2628565" y="2294509"/>
                </a:lnTo>
                <a:lnTo>
                  <a:pt x="2621579" y="2272594"/>
                </a:lnTo>
                <a:lnTo>
                  <a:pt x="2614593" y="2252267"/>
                </a:lnTo>
                <a:lnTo>
                  <a:pt x="2607290" y="2232892"/>
                </a:lnTo>
                <a:lnTo>
                  <a:pt x="2600304" y="2214788"/>
                </a:lnTo>
                <a:lnTo>
                  <a:pt x="2592683" y="2197637"/>
                </a:lnTo>
                <a:lnTo>
                  <a:pt x="2585062" y="2181121"/>
                </a:lnTo>
                <a:lnTo>
                  <a:pt x="2578077" y="2166829"/>
                </a:lnTo>
                <a:lnTo>
                  <a:pt x="2570456" y="2152536"/>
                </a:lnTo>
                <a:lnTo>
                  <a:pt x="2563152" y="2139514"/>
                </a:lnTo>
                <a:lnTo>
                  <a:pt x="2555531" y="2127445"/>
                </a:lnTo>
                <a:lnTo>
                  <a:pt x="2548228" y="2115693"/>
                </a:lnTo>
                <a:lnTo>
                  <a:pt x="2540925" y="2104894"/>
                </a:lnTo>
                <a:lnTo>
                  <a:pt x="2533621" y="2095048"/>
                </a:lnTo>
                <a:lnTo>
                  <a:pt x="2526318" y="2085520"/>
                </a:lnTo>
                <a:lnTo>
                  <a:pt x="2519332" y="2076309"/>
                </a:lnTo>
                <a:lnTo>
                  <a:pt x="2512347" y="2068051"/>
                </a:lnTo>
                <a:lnTo>
                  <a:pt x="2498375" y="2052488"/>
                </a:lnTo>
                <a:lnTo>
                  <a:pt x="2485356" y="2038513"/>
                </a:lnTo>
                <a:lnTo>
                  <a:pt x="2472972" y="2025808"/>
                </a:lnTo>
                <a:lnTo>
                  <a:pt x="2442806" y="2009610"/>
                </a:lnTo>
                <a:lnTo>
                  <a:pt x="2412640" y="1993729"/>
                </a:lnTo>
                <a:lnTo>
                  <a:pt x="2382474" y="1979437"/>
                </a:lnTo>
                <a:lnTo>
                  <a:pt x="2352943" y="1965144"/>
                </a:lnTo>
                <a:lnTo>
                  <a:pt x="2322777" y="1951487"/>
                </a:lnTo>
                <a:lnTo>
                  <a:pt x="2292612" y="1938465"/>
                </a:lnTo>
                <a:lnTo>
                  <a:pt x="2262446" y="1925760"/>
                </a:lnTo>
                <a:lnTo>
                  <a:pt x="2231645" y="1913373"/>
                </a:lnTo>
                <a:lnTo>
                  <a:pt x="2200526" y="1900986"/>
                </a:lnTo>
                <a:lnTo>
                  <a:pt x="2168772" y="1888599"/>
                </a:lnTo>
                <a:lnTo>
                  <a:pt x="2103042" y="1864143"/>
                </a:lnTo>
                <a:lnTo>
                  <a:pt x="1960151" y="1811419"/>
                </a:lnTo>
                <a:close/>
                <a:moveTo>
                  <a:pt x="1782331" y="1695490"/>
                </a:moveTo>
                <a:lnTo>
                  <a:pt x="1773122" y="1713594"/>
                </a:lnTo>
                <a:lnTo>
                  <a:pt x="1767724" y="1723440"/>
                </a:lnTo>
                <a:lnTo>
                  <a:pt x="1761691" y="1733286"/>
                </a:lnTo>
                <a:lnTo>
                  <a:pt x="1755340" y="1744085"/>
                </a:lnTo>
                <a:lnTo>
                  <a:pt x="1748037" y="1755201"/>
                </a:lnTo>
                <a:lnTo>
                  <a:pt x="1740416" y="1766636"/>
                </a:lnTo>
                <a:lnTo>
                  <a:pt x="1731843" y="1778705"/>
                </a:lnTo>
                <a:lnTo>
                  <a:pt x="1722951" y="1790139"/>
                </a:lnTo>
                <a:lnTo>
                  <a:pt x="1713425" y="1802526"/>
                </a:lnTo>
                <a:lnTo>
                  <a:pt x="1703264" y="1814278"/>
                </a:lnTo>
                <a:lnTo>
                  <a:pt x="1692468" y="1826665"/>
                </a:lnTo>
                <a:lnTo>
                  <a:pt x="1681037" y="1838734"/>
                </a:lnTo>
                <a:lnTo>
                  <a:pt x="1668653" y="1851121"/>
                </a:lnTo>
                <a:lnTo>
                  <a:pt x="1655634" y="1863508"/>
                </a:lnTo>
                <a:lnTo>
                  <a:pt x="1641980" y="1875577"/>
                </a:lnTo>
                <a:lnTo>
                  <a:pt x="1627373" y="1887964"/>
                </a:lnTo>
                <a:lnTo>
                  <a:pt x="1612131" y="1899716"/>
                </a:lnTo>
                <a:lnTo>
                  <a:pt x="1596255" y="1911467"/>
                </a:lnTo>
                <a:lnTo>
                  <a:pt x="1579425" y="1922901"/>
                </a:lnTo>
                <a:lnTo>
                  <a:pt x="1561643" y="1933700"/>
                </a:lnTo>
                <a:lnTo>
                  <a:pt x="1543544" y="1944499"/>
                </a:lnTo>
                <a:lnTo>
                  <a:pt x="1524174" y="1954980"/>
                </a:lnTo>
                <a:lnTo>
                  <a:pt x="1504169" y="1964509"/>
                </a:lnTo>
                <a:lnTo>
                  <a:pt x="1506392" y="1967050"/>
                </a:lnTo>
                <a:lnTo>
                  <a:pt x="1509250" y="1970543"/>
                </a:lnTo>
                <a:lnTo>
                  <a:pt x="1517188" y="1980707"/>
                </a:lnTo>
                <a:lnTo>
                  <a:pt x="1527032" y="1995000"/>
                </a:lnTo>
                <a:lnTo>
                  <a:pt x="1539416" y="2011833"/>
                </a:lnTo>
                <a:lnTo>
                  <a:pt x="1567041" y="2052488"/>
                </a:lnTo>
                <a:lnTo>
                  <a:pt x="1597525" y="2097589"/>
                </a:lnTo>
                <a:lnTo>
                  <a:pt x="1652776" y="2181439"/>
                </a:lnTo>
                <a:lnTo>
                  <a:pt x="1679767" y="2222411"/>
                </a:lnTo>
                <a:lnTo>
                  <a:pt x="1694056" y="2203354"/>
                </a:lnTo>
                <a:lnTo>
                  <a:pt x="1707392" y="2184615"/>
                </a:lnTo>
                <a:lnTo>
                  <a:pt x="1720411" y="2165558"/>
                </a:lnTo>
                <a:lnTo>
                  <a:pt x="1732795" y="2146501"/>
                </a:lnTo>
                <a:lnTo>
                  <a:pt x="1744544" y="2128080"/>
                </a:lnTo>
                <a:lnTo>
                  <a:pt x="1755658" y="2109341"/>
                </a:lnTo>
                <a:lnTo>
                  <a:pt x="1766136" y="2090919"/>
                </a:lnTo>
                <a:lnTo>
                  <a:pt x="1776615" y="2072815"/>
                </a:lnTo>
                <a:lnTo>
                  <a:pt x="1785824" y="2054393"/>
                </a:lnTo>
                <a:lnTo>
                  <a:pt x="1795032" y="2036925"/>
                </a:lnTo>
                <a:lnTo>
                  <a:pt x="1803606" y="2019456"/>
                </a:lnTo>
                <a:lnTo>
                  <a:pt x="1811862" y="2002305"/>
                </a:lnTo>
                <a:lnTo>
                  <a:pt x="1819165" y="1985471"/>
                </a:lnTo>
                <a:lnTo>
                  <a:pt x="1826151" y="1968955"/>
                </a:lnTo>
                <a:lnTo>
                  <a:pt x="1833137" y="1953075"/>
                </a:lnTo>
                <a:lnTo>
                  <a:pt x="1839170" y="1937829"/>
                </a:lnTo>
                <a:lnTo>
                  <a:pt x="1844885" y="1922584"/>
                </a:lnTo>
                <a:lnTo>
                  <a:pt x="1850601" y="1907974"/>
                </a:lnTo>
                <a:lnTo>
                  <a:pt x="1859810" y="1880976"/>
                </a:lnTo>
                <a:lnTo>
                  <a:pt x="1867430" y="1855885"/>
                </a:lnTo>
                <a:lnTo>
                  <a:pt x="1873781" y="1833970"/>
                </a:lnTo>
                <a:lnTo>
                  <a:pt x="1878544" y="1815230"/>
                </a:lnTo>
                <a:lnTo>
                  <a:pt x="1882037" y="1799032"/>
                </a:lnTo>
                <a:lnTo>
                  <a:pt x="1884260" y="1786963"/>
                </a:lnTo>
                <a:lnTo>
                  <a:pt x="1885212" y="1778387"/>
                </a:lnTo>
                <a:lnTo>
                  <a:pt x="1782331" y="1695490"/>
                </a:lnTo>
                <a:close/>
                <a:moveTo>
                  <a:pt x="1006907" y="1695490"/>
                </a:moveTo>
                <a:lnTo>
                  <a:pt x="903708" y="1778387"/>
                </a:lnTo>
                <a:lnTo>
                  <a:pt x="904661" y="1786963"/>
                </a:lnTo>
                <a:lnTo>
                  <a:pt x="906883" y="1799032"/>
                </a:lnTo>
                <a:lnTo>
                  <a:pt x="910376" y="1815230"/>
                </a:lnTo>
                <a:lnTo>
                  <a:pt x="915139" y="1833970"/>
                </a:lnTo>
                <a:lnTo>
                  <a:pt x="921490" y="1855885"/>
                </a:lnTo>
                <a:lnTo>
                  <a:pt x="929428" y="1880976"/>
                </a:lnTo>
                <a:lnTo>
                  <a:pt x="938955" y="1907974"/>
                </a:lnTo>
                <a:lnTo>
                  <a:pt x="944353" y="1922584"/>
                </a:lnTo>
                <a:lnTo>
                  <a:pt x="949751" y="1937829"/>
                </a:lnTo>
                <a:lnTo>
                  <a:pt x="956102" y="1953075"/>
                </a:lnTo>
                <a:lnTo>
                  <a:pt x="962770" y="1968955"/>
                </a:lnTo>
                <a:lnTo>
                  <a:pt x="969756" y="1985471"/>
                </a:lnTo>
                <a:lnTo>
                  <a:pt x="977694" y="2002305"/>
                </a:lnTo>
                <a:lnTo>
                  <a:pt x="985315" y="2019456"/>
                </a:lnTo>
                <a:lnTo>
                  <a:pt x="993888" y="2036925"/>
                </a:lnTo>
                <a:lnTo>
                  <a:pt x="1003414" y="2054393"/>
                </a:lnTo>
                <a:lnTo>
                  <a:pt x="1012941" y="2072815"/>
                </a:lnTo>
                <a:lnTo>
                  <a:pt x="1023102" y="2090919"/>
                </a:lnTo>
                <a:lnTo>
                  <a:pt x="1033898" y="2109341"/>
                </a:lnTo>
                <a:lnTo>
                  <a:pt x="1045012" y="2128080"/>
                </a:lnTo>
                <a:lnTo>
                  <a:pt x="1056443" y="2146501"/>
                </a:lnTo>
                <a:lnTo>
                  <a:pt x="1068827" y="2165558"/>
                </a:lnTo>
                <a:lnTo>
                  <a:pt x="1081528" y="2184615"/>
                </a:lnTo>
                <a:lnTo>
                  <a:pt x="1095182" y="2203354"/>
                </a:lnTo>
                <a:lnTo>
                  <a:pt x="1109154" y="2222411"/>
                </a:lnTo>
                <a:lnTo>
                  <a:pt x="1134874" y="2183027"/>
                </a:lnTo>
                <a:lnTo>
                  <a:pt x="1159325" y="2145231"/>
                </a:lnTo>
                <a:lnTo>
                  <a:pt x="1187903" y="2101400"/>
                </a:lnTo>
                <a:lnTo>
                  <a:pt x="1217751" y="2056934"/>
                </a:lnTo>
                <a:lnTo>
                  <a:pt x="1231723" y="2035972"/>
                </a:lnTo>
                <a:lnTo>
                  <a:pt x="1245377" y="2016280"/>
                </a:lnTo>
                <a:lnTo>
                  <a:pt x="1258078" y="1998811"/>
                </a:lnTo>
                <a:lnTo>
                  <a:pt x="1268875" y="1983883"/>
                </a:lnTo>
                <a:lnTo>
                  <a:pt x="1278083" y="1972449"/>
                </a:lnTo>
                <a:lnTo>
                  <a:pt x="1281894" y="1968003"/>
                </a:lnTo>
                <a:lnTo>
                  <a:pt x="1285387" y="1964509"/>
                </a:lnTo>
                <a:lnTo>
                  <a:pt x="1264747" y="1954980"/>
                </a:lnTo>
                <a:lnTo>
                  <a:pt x="1246012" y="1944499"/>
                </a:lnTo>
                <a:lnTo>
                  <a:pt x="1227277" y="1933700"/>
                </a:lnTo>
                <a:lnTo>
                  <a:pt x="1209813" y="1922901"/>
                </a:lnTo>
                <a:lnTo>
                  <a:pt x="1192666" y="1911467"/>
                </a:lnTo>
                <a:lnTo>
                  <a:pt x="1176789" y="1899716"/>
                </a:lnTo>
                <a:lnTo>
                  <a:pt x="1161547" y="1887964"/>
                </a:lnTo>
                <a:lnTo>
                  <a:pt x="1146941" y="1875577"/>
                </a:lnTo>
                <a:lnTo>
                  <a:pt x="1133604" y="1863508"/>
                </a:lnTo>
                <a:lnTo>
                  <a:pt x="1120585" y="1851121"/>
                </a:lnTo>
                <a:lnTo>
                  <a:pt x="1108519" y="1838734"/>
                </a:lnTo>
                <a:lnTo>
                  <a:pt x="1096453" y="1826665"/>
                </a:lnTo>
                <a:lnTo>
                  <a:pt x="1085656" y="1814278"/>
                </a:lnTo>
                <a:lnTo>
                  <a:pt x="1075813" y="1802526"/>
                </a:lnTo>
                <a:lnTo>
                  <a:pt x="1065969" y="1790139"/>
                </a:lnTo>
                <a:lnTo>
                  <a:pt x="1057078" y="1778705"/>
                </a:lnTo>
                <a:lnTo>
                  <a:pt x="1048822" y="1766636"/>
                </a:lnTo>
                <a:lnTo>
                  <a:pt x="1041201" y="1755201"/>
                </a:lnTo>
                <a:lnTo>
                  <a:pt x="1034216" y="1744085"/>
                </a:lnTo>
                <a:lnTo>
                  <a:pt x="1027547" y="1733286"/>
                </a:lnTo>
                <a:lnTo>
                  <a:pt x="1021514" y="1723440"/>
                </a:lnTo>
                <a:lnTo>
                  <a:pt x="1016433" y="1713594"/>
                </a:lnTo>
                <a:lnTo>
                  <a:pt x="1006907" y="1695490"/>
                </a:lnTo>
                <a:close/>
                <a:moveTo>
                  <a:pt x="1002462" y="1582737"/>
                </a:moveTo>
                <a:lnTo>
                  <a:pt x="1006590" y="1582737"/>
                </a:lnTo>
                <a:lnTo>
                  <a:pt x="1010718" y="1583690"/>
                </a:lnTo>
                <a:lnTo>
                  <a:pt x="1014528" y="1584643"/>
                </a:lnTo>
                <a:lnTo>
                  <a:pt x="1018656" y="1586231"/>
                </a:lnTo>
                <a:lnTo>
                  <a:pt x="1021832" y="1588454"/>
                </a:lnTo>
                <a:lnTo>
                  <a:pt x="1024689" y="1590995"/>
                </a:lnTo>
                <a:lnTo>
                  <a:pt x="1027865" y="1593854"/>
                </a:lnTo>
                <a:lnTo>
                  <a:pt x="1030088" y="1597347"/>
                </a:lnTo>
                <a:lnTo>
                  <a:pt x="1032310" y="1600524"/>
                </a:lnTo>
                <a:lnTo>
                  <a:pt x="1033898" y="1604653"/>
                </a:lnTo>
                <a:lnTo>
                  <a:pt x="1034216" y="1606241"/>
                </a:lnTo>
                <a:lnTo>
                  <a:pt x="1036756" y="1612593"/>
                </a:lnTo>
                <a:lnTo>
                  <a:pt x="1040884" y="1623074"/>
                </a:lnTo>
                <a:lnTo>
                  <a:pt x="1047234" y="1637049"/>
                </a:lnTo>
                <a:lnTo>
                  <a:pt x="1055808" y="1654518"/>
                </a:lnTo>
                <a:lnTo>
                  <a:pt x="1060889" y="1664046"/>
                </a:lnTo>
                <a:lnTo>
                  <a:pt x="1066922" y="1674528"/>
                </a:lnTo>
                <a:lnTo>
                  <a:pt x="1073273" y="1685326"/>
                </a:lnTo>
                <a:lnTo>
                  <a:pt x="1080258" y="1696443"/>
                </a:lnTo>
                <a:lnTo>
                  <a:pt x="1088514" y="1708195"/>
                </a:lnTo>
                <a:lnTo>
                  <a:pt x="1096770" y="1720264"/>
                </a:lnTo>
                <a:lnTo>
                  <a:pt x="1106296" y="1732651"/>
                </a:lnTo>
                <a:lnTo>
                  <a:pt x="1117092" y="1745355"/>
                </a:lnTo>
                <a:lnTo>
                  <a:pt x="1128841" y="1758695"/>
                </a:lnTo>
                <a:lnTo>
                  <a:pt x="1141860" y="1771717"/>
                </a:lnTo>
                <a:lnTo>
                  <a:pt x="1155832" y="1785057"/>
                </a:lnTo>
                <a:lnTo>
                  <a:pt x="1171074" y="1798715"/>
                </a:lnTo>
                <a:lnTo>
                  <a:pt x="1187268" y="1812054"/>
                </a:lnTo>
                <a:lnTo>
                  <a:pt x="1203780" y="1825394"/>
                </a:lnTo>
                <a:lnTo>
                  <a:pt x="1221244" y="1838734"/>
                </a:lnTo>
                <a:lnTo>
                  <a:pt x="1239979" y="1851756"/>
                </a:lnTo>
                <a:lnTo>
                  <a:pt x="1259031" y="1864778"/>
                </a:lnTo>
                <a:lnTo>
                  <a:pt x="1278718" y="1877165"/>
                </a:lnTo>
                <a:lnTo>
                  <a:pt x="1299041" y="1889552"/>
                </a:lnTo>
                <a:lnTo>
                  <a:pt x="1319998" y="1900986"/>
                </a:lnTo>
                <a:lnTo>
                  <a:pt x="1340955" y="1911785"/>
                </a:lnTo>
                <a:lnTo>
                  <a:pt x="1362548" y="1922266"/>
                </a:lnTo>
                <a:lnTo>
                  <a:pt x="1427008" y="1922266"/>
                </a:lnTo>
                <a:lnTo>
                  <a:pt x="1436216" y="1918772"/>
                </a:lnTo>
                <a:lnTo>
                  <a:pt x="1445742" y="1914643"/>
                </a:lnTo>
                <a:lnTo>
                  <a:pt x="1454951" y="1910515"/>
                </a:lnTo>
                <a:lnTo>
                  <a:pt x="1464795" y="1906068"/>
                </a:lnTo>
                <a:lnTo>
                  <a:pt x="1474321" y="1901304"/>
                </a:lnTo>
                <a:lnTo>
                  <a:pt x="1484164" y="1896222"/>
                </a:lnTo>
                <a:lnTo>
                  <a:pt x="1493690" y="1890822"/>
                </a:lnTo>
                <a:lnTo>
                  <a:pt x="1503534" y="1885423"/>
                </a:lnTo>
                <a:lnTo>
                  <a:pt x="1522586" y="1873354"/>
                </a:lnTo>
                <a:lnTo>
                  <a:pt x="1541638" y="1860967"/>
                </a:lnTo>
                <a:lnTo>
                  <a:pt x="1560373" y="1847309"/>
                </a:lnTo>
                <a:lnTo>
                  <a:pt x="1578155" y="1833652"/>
                </a:lnTo>
                <a:lnTo>
                  <a:pt x="1595619" y="1819677"/>
                </a:lnTo>
                <a:lnTo>
                  <a:pt x="1612131" y="1805067"/>
                </a:lnTo>
                <a:lnTo>
                  <a:pt x="1628326" y="1791092"/>
                </a:lnTo>
                <a:lnTo>
                  <a:pt x="1643250" y="1776482"/>
                </a:lnTo>
                <a:lnTo>
                  <a:pt x="1656904" y="1762189"/>
                </a:lnTo>
                <a:lnTo>
                  <a:pt x="1668970" y="1748849"/>
                </a:lnTo>
                <a:lnTo>
                  <a:pt x="1680719" y="1735509"/>
                </a:lnTo>
                <a:lnTo>
                  <a:pt x="1690245" y="1723440"/>
                </a:lnTo>
                <a:lnTo>
                  <a:pt x="1698819" y="1711371"/>
                </a:lnTo>
                <a:lnTo>
                  <a:pt x="1706757" y="1699937"/>
                </a:lnTo>
                <a:lnTo>
                  <a:pt x="1714060" y="1688820"/>
                </a:lnTo>
                <a:lnTo>
                  <a:pt x="1720411" y="1678021"/>
                </a:lnTo>
                <a:lnTo>
                  <a:pt x="1726444" y="1667540"/>
                </a:lnTo>
                <a:lnTo>
                  <a:pt x="1731843" y="1658012"/>
                </a:lnTo>
                <a:lnTo>
                  <a:pt x="1740734" y="1640543"/>
                </a:lnTo>
                <a:lnTo>
                  <a:pt x="1747084" y="1625615"/>
                </a:lnTo>
                <a:lnTo>
                  <a:pt x="1751847" y="1614499"/>
                </a:lnTo>
                <a:lnTo>
                  <a:pt x="1754705" y="1607193"/>
                </a:lnTo>
                <a:lnTo>
                  <a:pt x="1755340" y="1604335"/>
                </a:lnTo>
                <a:lnTo>
                  <a:pt x="1755658" y="1604335"/>
                </a:lnTo>
                <a:lnTo>
                  <a:pt x="1757245" y="1600524"/>
                </a:lnTo>
                <a:lnTo>
                  <a:pt x="1759151" y="1597347"/>
                </a:lnTo>
                <a:lnTo>
                  <a:pt x="1761373" y="1593854"/>
                </a:lnTo>
                <a:lnTo>
                  <a:pt x="1764231" y="1590995"/>
                </a:lnTo>
                <a:lnTo>
                  <a:pt x="1767089" y="1588454"/>
                </a:lnTo>
                <a:lnTo>
                  <a:pt x="1770899" y="1586231"/>
                </a:lnTo>
                <a:lnTo>
                  <a:pt x="1774710" y="1584643"/>
                </a:lnTo>
                <a:lnTo>
                  <a:pt x="1778838" y="1583690"/>
                </a:lnTo>
                <a:lnTo>
                  <a:pt x="1782966" y="1582737"/>
                </a:lnTo>
                <a:lnTo>
                  <a:pt x="1786776" y="1582737"/>
                </a:lnTo>
                <a:lnTo>
                  <a:pt x="1790904" y="1583690"/>
                </a:lnTo>
                <a:lnTo>
                  <a:pt x="1794715" y="1584325"/>
                </a:lnTo>
                <a:lnTo>
                  <a:pt x="1798525" y="1585913"/>
                </a:lnTo>
                <a:lnTo>
                  <a:pt x="1802018" y="1588137"/>
                </a:lnTo>
                <a:lnTo>
                  <a:pt x="1805511" y="1590360"/>
                </a:lnTo>
                <a:lnTo>
                  <a:pt x="1808051" y="1593218"/>
                </a:lnTo>
                <a:lnTo>
                  <a:pt x="1940781" y="1708195"/>
                </a:lnTo>
                <a:lnTo>
                  <a:pt x="1941734" y="1708512"/>
                </a:lnTo>
                <a:lnTo>
                  <a:pt x="1943004" y="1708512"/>
                </a:lnTo>
                <a:lnTo>
                  <a:pt x="2024611" y="1739321"/>
                </a:lnTo>
                <a:lnTo>
                  <a:pt x="2103995" y="1768859"/>
                </a:lnTo>
                <a:lnTo>
                  <a:pt x="2179886" y="1798079"/>
                </a:lnTo>
                <a:lnTo>
                  <a:pt x="2217673" y="1812372"/>
                </a:lnTo>
                <a:lnTo>
                  <a:pt x="2254190" y="1826982"/>
                </a:lnTo>
                <a:lnTo>
                  <a:pt x="2291024" y="1841910"/>
                </a:lnTo>
                <a:lnTo>
                  <a:pt x="2327223" y="1857155"/>
                </a:lnTo>
                <a:lnTo>
                  <a:pt x="2363105" y="1872401"/>
                </a:lnTo>
                <a:lnTo>
                  <a:pt x="2398351" y="1888282"/>
                </a:lnTo>
                <a:lnTo>
                  <a:pt x="2434233" y="1905115"/>
                </a:lnTo>
                <a:lnTo>
                  <a:pt x="2469479" y="1922584"/>
                </a:lnTo>
                <a:lnTo>
                  <a:pt x="2504726" y="1940370"/>
                </a:lnTo>
                <a:lnTo>
                  <a:pt x="2539655" y="1959427"/>
                </a:lnTo>
                <a:lnTo>
                  <a:pt x="2547276" y="1964826"/>
                </a:lnTo>
                <a:lnTo>
                  <a:pt x="2560612" y="1978484"/>
                </a:lnTo>
                <a:lnTo>
                  <a:pt x="2575219" y="1994365"/>
                </a:lnTo>
                <a:lnTo>
                  <a:pt x="2583157" y="2002940"/>
                </a:lnTo>
                <a:lnTo>
                  <a:pt x="2591413" y="2012151"/>
                </a:lnTo>
                <a:lnTo>
                  <a:pt x="2599669" y="2021679"/>
                </a:lnTo>
                <a:lnTo>
                  <a:pt x="2607925" y="2032478"/>
                </a:lnTo>
                <a:lnTo>
                  <a:pt x="2616498" y="2043595"/>
                </a:lnTo>
                <a:lnTo>
                  <a:pt x="2625072" y="2055664"/>
                </a:lnTo>
                <a:lnTo>
                  <a:pt x="2633963" y="2068051"/>
                </a:lnTo>
                <a:lnTo>
                  <a:pt x="2642854" y="2082026"/>
                </a:lnTo>
                <a:lnTo>
                  <a:pt x="2651427" y="2096318"/>
                </a:lnTo>
                <a:lnTo>
                  <a:pt x="2660318" y="2111564"/>
                </a:lnTo>
                <a:lnTo>
                  <a:pt x="2668892" y="2128080"/>
                </a:lnTo>
                <a:lnTo>
                  <a:pt x="2677465" y="2145231"/>
                </a:lnTo>
                <a:lnTo>
                  <a:pt x="2686039" y="2163335"/>
                </a:lnTo>
                <a:lnTo>
                  <a:pt x="2694612" y="2182709"/>
                </a:lnTo>
                <a:lnTo>
                  <a:pt x="2702868" y="2203037"/>
                </a:lnTo>
                <a:lnTo>
                  <a:pt x="2710489" y="2224317"/>
                </a:lnTo>
                <a:lnTo>
                  <a:pt x="2718428" y="2246867"/>
                </a:lnTo>
                <a:lnTo>
                  <a:pt x="2725731" y="2271006"/>
                </a:lnTo>
                <a:lnTo>
                  <a:pt x="2733034" y="2296097"/>
                </a:lnTo>
                <a:lnTo>
                  <a:pt x="2740020" y="2322459"/>
                </a:lnTo>
                <a:lnTo>
                  <a:pt x="2746371" y="2350409"/>
                </a:lnTo>
                <a:lnTo>
                  <a:pt x="2752721" y="2379630"/>
                </a:lnTo>
                <a:lnTo>
                  <a:pt x="2758437" y="2410121"/>
                </a:lnTo>
                <a:lnTo>
                  <a:pt x="2763835" y="2442200"/>
                </a:lnTo>
                <a:lnTo>
                  <a:pt x="2768598" y="2475867"/>
                </a:lnTo>
                <a:lnTo>
                  <a:pt x="2773361" y="2510804"/>
                </a:lnTo>
                <a:lnTo>
                  <a:pt x="2777172" y="2547647"/>
                </a:lnTo>
                <a:lnTo>
                  <a:pt x="2780982" y="2586396"/>
                </a:lnTo>
                <a:lnTo>
                  <a:pt x="2780982" y="2586079"/>
                </a:lnTo>
                <a:lnTo>
                  <a:pt x="2781617" y="2597830"/>
                </a:lnTo>
                <a:lnTo>
                  <a:pt x="2781935" y="2615617"/>
                </a:lnTo>
                <a:lnTo>
                  <a:pt x="2783522" y="2668023"/>
                </a:lnTo>
                <a:lnTo>
                  <a:pt x="2784158" y="2740439"/>
                </a:lnTo>
                <a:lnTo>
                  <a:pt x="2785428" y="2828418"/>
                </a:lnTo>
                <a:lnTo>
                  <a:pt x="2787650" y="3030738"/>
                </a:lnTo>
                <a:lnTo>
                  <a:pt x="2789238" y="3238775"/>
                </a:lnTo>
                <a:lnTo>
                  <a:pt x="2789238" y="3241633"/>
                </a:lnTo>
                <a:lnTo>
                  <a:pt x="2788921" y="3244174"/>
                </a:lnTo>
                <a:lnTo>
                  <a:pt x="2788286" y="3247033"/>
                </a:lnTo>
                <a:lnTo>
                  <a:pt x="2787650" y="3249891"/>
                </a:lnTo>
                <a:lnTo>
                  <a:pt x="2786380" y="3252114"/>
                </a:lnTo>
                <a:lnTo>
                  <a:pt x="2784793" y="3254655"/>
                </a:lnTo>
                <a:lnTo>
                  <a:pt x="2783522" y="3256879"/>
                </a:lnTo>
                <a:lnTo>
                  <a:pt x="2781935" y="3259102"/>
                </a:lnTo>
                <a:lnTo>
                  <a:pt x="2780030" y="3261008"/>
                </a:lnTo>
                <a:lnTo>
                  <a:pt x="2777807" y="3262913"/>
                </a:lnTo>
                <a:lnTo>
                  <a:pt x="2775584" y="3264501"/>
                </a:lnTo>
                <a:lnTo>
                  <a:pt x="2773361" y="3265772"/>
                </a:lnTo>
                <a:lnTo>
                  <a:pt x="2770821" y="3267360"/>
                </a:lnTo>
                <a:lnTo>
                  <a:pt x="2768281" y="3267995"/>
                </a:lnTo>
                <a:lnTo>
                  <a:pt x="2765740" y="3268948"/>
                </a:lnTo>
                <a:lnTo>
                  <a:pt x="2762565" y="3269583"/>
                </a:lnTo>
                <a:lnTo>
                  <a:pt x="2730176" y="3274030"/>
                </a:lnTo>
                <a:lnTo>
                  <a:pt x="2693660" y="3278476"/>
                </a:lnTo>
                <a:lnTo>
                  <a:pt x="2609830" y="3288322"/>
                </a:lnTo>
                <a:lnTo>
                  <a:pt x="2519332" y="3298486"/>
                </a:lnTo>
                <a:lnTo>
                  <a:pt x="2428199" y="3308650"/>
                </a:lnTo>
                <a:lnTo>
                  <a:pt x="2275465" y="3324530"/>
                </a:lnTo>
                <a:lnTo>
                  <a:pt x="2208782" y="3331200"/>
                </a:lnTo>
                <a:lnTo>
                  <a:pt x="2162422" y="3334376"/>
                </a:lnTo>
                <a:lnTo>
                  <a:pt x="2115109" y="3337235"/>
                </a:lnTo>
                <a:lnTo>
                  <a:pt x="2066843" y="3340093"/>
                </a:lnTo>
                <a:lnTo>
                  <a:pt x="2017308" y="3342634"/>
                </a:lnTo>
                <a:lnTo>
                  <a:pt x="1967137" y="3344858"/>
                </a:lnTo>
                <a:lnTo>
                  <a:pt x="1915696" y="3347081"/>
                </a:lnTo>
                <a:lnTo>
                  <a:pt x="1812497" y="3350575"/>
                </a:lnTo>
                <a:lnTo>
                  <a:pt x="1708027" y="3353433"/>
                </a:lnTo>
                <a:lnTo>
                  <a:pt x="1603875" y="3355657"/>
                </a:lnTo>
                <a:lnTo>
                  <a:pt x="1500359" y="3356927"/>
                </a:lnTo>
                <a:lnTo>
                  <a:pt x="1399382" y="3357562"/>
                </a:lnTo>
                <a:lnTo>
                  <a:pt x="1397159" y="3357245"/>
                </a:lnTo>
                <a:lnTo>
                  <a:pt x="1394619" y="3356292"/>
                </a:lnTo>
                <a:lnTo>
                  <a:pt x="1392396" y="3357245"/>
                </a:lnTo>
                <a:lnTo>
                  <a:pt x="1389856" y="3357562"/>
                </a:lnTo>
                <a:lnTo>
                  <a:pt x="1287609" y="3356927"/>
                </a:lnTo>
                <a:lnTo>
                  <a:pt x="1180917" y="3355657"/>
                </a:lnTo>
                <a:lnTo>
                  <a:pt x="1071367" y="3353433"/>
                </a:lnTo>
                <a:lnTo>
                  <a:pt x="961182" y="3350575"/>
                </a:lnTo>
                <a:lnTo>
                  <a:pt x="851950" y="3347081"/>
                </a:lnTo>
                <a:lnTo>
                  <a:pt x="798604" y="3344858"/>
                </a:lnTo>
                <a:lnTo>
                  <a:pt x="745893" y="3342634"/>
                </a:lnTo>
                <a:lnTo>
                  <a:pt x="694452" y="3340093"/>
                </a:lnTo>
                <a:lnTo>
                  <a:pt x="644281" y="3337235"/>
                </a:lnTo>
                <a:lnTo>
                  <a:pt x="596016" y="3334376"/>
                </a:lnTo>
                <a:lnTo>
                  <a:pt x="549973" y="3331200"/>
                </a:lnTo>
                <a:lnTo>
                  <a:pt x="488371" y="3324530"/>
                </a:lnTo>
                <a:lnTo>
                  <a:pt x="346432" y="3308650"/>
                </a:lnTo>
                <a:lnTo>
                  <a:pt x="261332" y="3298804"/>
                </a:lnTo>
                <a:lnTo>
                  <a:pt x="175280" y="3288322"/>
                </a:lnTo>
                <a:lnTo>
                  <a:pt x="95261" y="3278476"/>
                </a:lnTo>
                <a:lnTo>
                  <a:pt x="26356" y="3269583"/>
                </a:lnTo>
                <a:lnTo>
                  <a:pt x="23815" y="3268948"/>
                </a:lnTo>
                <a:lnTo>
                  <a:pt x="20957" y="3267995"/>
                </a:lnTo>
                <a:lnTo>
                  <a:pt x="18100" y="3267360"/>
                </a:lnTo>
                <a:lnTo>
                  <a:pt x="15877" y="3265772"/>
                </a:lnTo>
                <a:lnTo>
                  <a:pt x="13337" y="3264501"/>
                </a:lnTo>
                <a:lnTo>
                  <a:pt x="11114" y="3262913"/>
                </a:lnTo>
                <a:lnTo>
                  <a:pt x="9209" y="3261008"/>
                </a:lnTo>
                <a:lnTo>
                  <a:pt x="7621" y="3259102"/>
                </a:lnTo>
                <a:lnTo>
                  <a:pt x="5716" y="3256879"/>
                </a:lnTo>
                <a:lnTo>
                  <a:pt x="4128" y="3254655"/>
                </a:lnTo>
                <a:lnTo>
                  <a:pt x="3175" y="3252114"/>
                </a:lnTo>
                <a:lnTo>
                  <a:pt x="1905" y="3249891"/>
                </a:lnTo>
                <a:lnTo>
                  <a:pt x="635" y="3247033"/>
                </a:lnTo>
                <a:lnTo>
                  <a:pt x="318" y="3244174"/>
                </a:lnTo>
                <a:lnTo>
                  <a:pt x="0" y="3241633"/>
                </a:lnTo>
                <a:lnTo>
                  <a:pt x="0" y="3238775"/>
                </a:lnTo>
                <a:lnTo>
                  <a:pt x="3493" y="2876378"/>
                </a:lnTo>
                <a:lnTo>
                  <a:pt x="5398" y="2720747"/>
                </a:lnTo>
                <a:lnTo>
                  <a:pt x="6033" y="2660718"/>
                </a:lnTo>
                <a:lnTo>
                  <a:pt x="6986" y="2615617"/>
                </a:lnTo>
                <a:lnTo>
                  <a:pt x="7938" y="2597830"/>
                </a:lnTo>
                <a:lnTo>
                  <a:pt x="8256" y="2586396"/>
                </a:lnTo>
                <a:lnTo>
                  <a:pt x="12066" y="2547647"/>
                </a:lnTo>
                <a:lnTo>
                  <a:pt x="15877" y="2510804"/>
                </a:lnTo>
                <a:lnTo>
                  <a:pt x="20640" y="2475867"/>
                </a:lnTo>
                <a:lnTo>
                  <a:pt x="25403" y="2442200"/>
                </a:lnTo>
                <a:lnTo>
                  <a:pt x="30801" y="2410121"/>
                </a:lnTo>
                <a:lnTo>
                  <a:pt x="36517" y="2379630"/>
                </a:lnTo>
                <a:lnTo>
                  <a:pt x="42867" y="2350409"/>
                </a:lnTo>
                <a:lnTo>
                  <a:pt x="49536" y="2322459"/>
                </a:lnTo>
                <a:lnTo>
                  <a:pt x="56204" y="2296097"/>
                </a:lnTo>
                <a:lnTo>
                  <a:pt x="63507" y="2271006"/>
                </a:lnTo>
                <a:lnTo>
                  <a:pt x="71128" y="2246867"/>
                </a:lnTo>
                <a:lnTo>
                  <a:pt x="78431" y="2224317"/>
                </a:lnTo>
                <a:lnTo>
                  <a:pt x="86687" y="2203037"/>
                </a:lnTo>
                <a:lnTo>
                  <a:pt x="94943" y="2182709"/>
                </a:lnTo>
                <a:lnTo>
                  <a:pt x="102882" y="2163335"/>
                </a:lnTo>
                <a:lnTo>
                  <a:pt x="111455" y="2145231"/>
                </a:lnTo>
                <a:lnTo>
                  <a:pt x="120029" y="2128080"/>
                </a:lnTo>
                <a:lnTo>
                  <a:pt x="128602" y="2111564"/>
                </a:lnTo>
                <a:lnTo>
                  <a:pt x="137493" y="2096318"/>
                </a:lnTo>
                <a:lnTo>
                  <a:pt x="146384" y="2082026"/>
                </a:lnTo>
                <a:lnTo>
                  <a:pt x="154958" y="2068051"/>
                </a:lnTo>
                <a:lnTo>
                  <a:pt x="163849" y="2055664"/>
                </a:lnTo>
                <a:lnTo>
                  <a:pt x="172740" y="2043595"/>
                </a:lnTo>
                <a:lnTo>
                  <a:pt x="181313" y="2032478"/>
                </a:lnTo>
                <a:lnTo>
                  <a:pt x="189887" y="2021679"/>
                </a:lnTo>
                <a:lnTo>
                  <a:pt x="198143" y="2012151"/>
                </a:lnTo>
                <a:lnTo>
                  <a:pt x="206399" y="2002940"/>
                </a:lnTo>
                <a:lnTo>
                  <a:pt x="214019" y="1994365"/>
                </a:lnTo>
                <a:lnTo>
                  <a:pt x="228944" y="1978484"/>
                </a:lnTo>
                <a:lnTo>
                  <a:pt x="242280" y="1964826"/>
                </a:lnTo>
                <a:lnTo>
                  <a:pt x="249266" y="1959427"/>
                </a:lnTo>
                <a:lnTo>
                  <a:pt x="284512" y="1940370"/>
                </a:lnTo>
                <a:lnTo>
                  <a:pt x="320077" y="1922584"/>
                </a:lnTo>
                <a:lnTo>
                  <a:pt x="355323" y="1905115"/>
                </a:lnTo>
                <a:lnTo>
                  <a:pt x="390570" y="1888282"/>
                </a:lnTo>
                <a:lnTo>
                  <a:pt x="426134" y="1872401"/>
                </a:lnTo>
                <a:lnTo>
                  <a:pt x="462015" y="1857155"/>
                </a:lnTo>
                <a:lnTo>
                  <a:pt x="498214" y="1841910"/>
                </a:lnTo>
                <a:lnTo>
                  <a:pt x="534731" y="1826982"/>
                </a:lnTo>
                <a:lnTo>
                  <a:pt x="571565" y="1812372"/>
                </a:lnTo>
                <a:lnTo>
                  <a:pt x="609035" y="1798079"/>
                </a:lnTo>
                <a:lnTo>
                  <a:pt x="685561" y="1768859"/>
                </a:lnTo>
                <a:lnTo>
                  <a:pt x="764310" y="1739321"/>
                </a:lnTo>
                <a:lnTo>
                  <a:pt x="846234" y="1708512"/>
                </a:lnTo>
                <a:lnTo>
                  <a:pt x="847504" y="1708512"/>
                </a:lnTo>
                <a:lnTo>
                  <a:pt x="848774" y="1708195"/>
                </a:lnTo>
                <a:lnTo>
                  <a:pt x="980869" y="1593218"/>
                </a:lnTo>
                <a:lnTo>
                  <a:pt x="984045" y="1590360"/>
                </a:lnTo>
                <a:lnTo>
                  <a:pt x="987220" y="1588137"/>
                </a:lnTo>
                <a:lnTo>
                  <a:pt x="990713" y="1585913"/>
                </a:lnTo>
                <a:lnTo>
                  <a:pt x="994206" y="1584325"/>
                </a:lnTo>
                <a:lnTo>
                  <a:pt x="998334" y="1583690"/>
                </a:lnTo>
                <a:lnTo>
                  <a:pt x="1002462" y="1582737"/>
                </a:lnTo>
                <a:close/>
                <a:moveTo>
                  <a:pt x="1401605" y="0"/>
                </a:moveTo>
                <a:lnTo>
                  <a:pt x="1417801" y="317"/>
                </a:lnTo>
                <a:lnTo>
                  <a:pt x="1433680" y="952"/>
                </a:lnTo>
                <a:lnTo>
                  <a:pt x="1449241" y="2222"/>
                </a:lnTo>
                <a:lnTo>
                  <a:pt x="1464802" y="3492"/>
                </a:lnTo>
                <a:lnTo>
                  <a:pt x="1480046" y="5396"/>
                </a:lnTo>
                <a:lnTo>
                  <a:pt x="1495289" y="7618"/>
                </a:lnTo>
                <a:lnTo>
                  <a:pt x="1510215" y="10158"/>
                </a:lnTo>
                <a:lnTo>
                  <a:pt x="1525141" y="13332"/>
                </a:lnTo>
                <a:lnTo>
                  <a:pt x="1540067" y="17142"/>
                </a:lnTo>
                <a:lnTo>
                  <a:pt x="1554358" y="20633"/>
                </a:lnTo>
                <a:lnTo>
                  <a:pt x="1568649" y="25077"/>
                </a:lnTo>
                <a:lnTo>
                  <a:pt x="1582622" y="29522"/>
                </a:lnTo>
                <a:lnTo>
                  <a:pt x="1596278" y="34918"/>
                </a:lnTo>
                <a:lnTo>
                  <a:pt x="1610251" y="39997"/>
                </a:lnTo>
                <a:lnTo>
                  <a:pt x="1623589" y="46028"/>
                </a:lnTo>
                <a:lnTo>
                  <a:pt x="1636927" y="52060"/>
                </a:lnTo>
                <a:lnTo>
                  <a:pt x="1649948" y="58726"/>
                </a:lnTo>
                <a:lnTo>
                  <a:pt x="1662651" y="65392"/>
                </a:lnTo>
                <a:lnTo>
                  <a:pt x="1675354" y="72376"/>
                </a:lnTo>
                <a:lnTo>
                  <a:pt x="1687739" y="79677"/>
                </a:lnTo>
                <a:lnTo>
                  <a:pt x="1700124" y="87613"/>
                </a:lnTo>
                <a:lnTo>
                  <a:pt x="1711875" y="95866"/>
                </a:lnTo>
                <a:lnTo>
                  <a:pt x="1723942" y="104437"/>
                </a:lnTo>
                <a:lnTo>
                  <a:pt x="1735375" y="113325"/>
                </a:lnTo>
                <a:lnTo>
                  <a:pt x="1746490" y="122213"/>
                </a:lnTo>
                <a:lnTo>
                  <a:pt x="1757605" y="131737"/>
                </a:lnTo>
                <a:lnTo>
                  <a:pt x="1768720" y="141577"/>
                </a:lnTo>
                <a:lnTo>
                  <a:pt x="1779200" y="151418"/>
                </a:lnTo>
                <a:lnTo>
                  <a:pt x="1789680" y="161893"/>
                </a:lnTo>
                <a:lnTo>
                  <a:pt x="1800160" y="172369"/>
                </a:lnTo>
                <a:lnTo>
                  <a:pt x="1810005" y="183162"/>
                </a:lnTo>
                <a:lnTo>
                  <a:pt x="1819850" y="194272"/>
                </a:lnTo>
                <a:lnTo>
                  <a:pt x="1829059" y="205700"/>
                </a:lnTo>
                <a:lnTo>
                  <a:pt x="1838269" y="217445"/>
                </a:lnTo>
                <a:lnTo>
                  <a:pt x="1847479" y="229507"/>
                </a:lnTo>
                <a:lnTo>
                  <a:pt x="1856053" y="241570"/>
                </a:lnTo>
                <a:lnTo>
                  <a:pt x="1864628" y="253950"/>
                </a:lnTo>
                <a:lnTo>
                  <a:pt x="1872884" y="266965"/>
                </a:lnTo>
                <a:lnTo>
                  <a:pt x="1881141" y="279980"/>
                </a:lnTo>
                <a:lnTo>
                  <a:pt x="1888763" y="292995"/>
                </a:lnTo>
                <a:lnTo>
                  <a:pt x="1896385" y="306327"/>
                </a:lnTo>
                <a:lnTo>
                  <a:pt x="1903372" y="319977"/>
                </a:lnTo>
                <a:lnTo>
                  <a:pt x="1910358" y="334262"/>
                </a:lnTo>
                <a:lnTo>
                  <a:pt x="1917027" y="347912"/>
                </a:lnTo>
                <a:lnTo>
                  <a:pt x="1923696" y="362514"/>
                </a:lnTo>
                <a:lnTo>
                  <a:pt x="1929730" y="376799"/>
                </a:lnTo>
                <a:lnTo>
                  <a:pt x="1935764" y="391718"/>
                </a:lnTo>
                <a:lnTo>
                  <a:pt x="1941163" y="406638"/>
                </a:lnTo>
                <a:lnTo>
                  <a:pt x="1946879" y="421875"/>
                </a:lnTo>
                <a:lnTo>
                  <a:pt x="1951960" y="437112"/>
                </a:lnTo>
                <a:lnTo>
                  <a:pt x="1956406" y="452666"/>
                </a:lnTo>
                <a:lnTo>
                  <a:pt x="1961488" y="468221"/>
                </a:lnTo>
                <a:lnTo>
                  <a:pt x="1965298" y="484410"/>
                </a:lnTo>
                <a:lnTo>
                  <a:pt x="1969427" y="500282"/>
                </a:lnTo>
                <a:lnTo>
                  <a:pt x="1973238" y="516154"/>
                </a:lnTo>
                <a:lnTo>
                  <a:pt x="1976731" y="532661"/>
                </a:lnTo>
                <a:lnTo>
                  <a:pt x="1979589" y="549167"/>
                </a:lnTo>
                <a:lnTo>
                  <a:pt x="1982447" y="565992"/>
                </a:lnTo>
                <a:lnTo>
                  <a:pt x="1984670" y="582816"/>
                </a:lnTo>
                <a:lnTo>
                  <a:pt x="1986893" y="599323"/>
                </a:lnTo>
                <a:lnTo>
                  <a:pt x="1989116" y="616464"/>
                </a:lnTo>
                <a:lnTo>
                  <a:pt x="1990704" y="633923"/>
                </a:lnTo>
                <a:lnTo>
                  <a:pt x="1991657" y="651065"/>
                </a:lnTo>
                <a:lnTo>
                  <a:pt x="1992927" y="668524"/>
                </a:lnTo>
                <a:lnTo>
                  <a:pt x="2001184" y="672016"/>
                </a:lnTo>
                <a:lnTo>
                  <a:pt x="2009124" y="675190"/>
                </a:lnTo>
                <a:lnTo>
                  <a:pt x="2016745" y="679317"/>
                </a:lnTo>
                <a:lnTo>
                  <a:pt x="2024050" y="684078"/>
                </a:lnTo>
                <a:lnTo>
                  <a:pt x="2030719" y="688840"/>
                </a:lnTo>
                <a:lnTo>
                  <a:pt x="2037070" y="694554"/>
                </a:lnTo>
                <a:lnTo>
                  <a:pt x="2043422" y="700903"/>
                </a:lnTo>
                <a:lnTo>
                  <a:pt x="2049138" y="707251"/>
                </a:lnTo>
                <a:lnTo>
                  <a:pt x="2054219" y="714552"/>
                </a:lnTo>
                <a:lnTo>
                  <a:pt x="2058983" y="722171"/>
                </a:lnTo>
                <a:lnTo>
                  <a:pt x="2063111" y="730742"/>
                </a:lnTo>
                <a:lnTo>
                  <a:pt x="2066922" y="739630"/>
                </a:lnTo>
                <a:lnTo>
                  <a:pt x="2070098" y="748836"/>
                </a:lnTo>
                <a:lnTo>
                  <a:pt x="2072956" y="758676"/>
                </a:lnTo>
                <a:lnTo>
                  <a:pt x="2075179" y="769469"/>
                </a:lnTo>
                <a:lnTo>
                  <a:pt x="2076767" y="781214"/>
                </a:lnTo>
                <a:lnTo>
                  <a:pt x="2077719" y="790420"/>
                </a:lnTo>
                <a:lnTo>
                  <a:pt x="2078037" y="799626"/>
                </a:lnTo>
                <a:lnTo>
                  <a:pt x="2078037" y="808831"/>
                </a:lnTo>
                <a:lnTo>
                  <a:pt x="2078037" y="818672"/>
                </a:lnTo>
                <a:lnTo>
                  <a:pt x="2077402" y="828195"/>
                </a:lnTo>
                <a:lnTo>
                  <a:pt x="2076449" y="838353"/>
                </a:lnTo>
                <a:lnTo>
                  <a:pt x="2075179" y="847876"/>
                </a:lnTo>
                <a:lnTo>
                  <a:pt x="2073591" y="858034"/>
                </a:lnTo>
                <a:lnTo>
                  <a:pt x="2071686" y="867558"/>
                </a:lnTo>
                <a:lnTo>
                  <a:pt x="2069463" y="877716"/>
                </a:lnTo>
                <a:lnTo>
                  <a:pt x="2066922" y="887239"/>
                </a:lnTo>
                <a:lnTo>
                  <a:pt x="2064381" y="897079"/>
                </a:lnTo>
                <a:lnTo>
                  <a:pt x="2061206" y="906602"/>
                </a:lnTo>
                <a:lnTo>
                  <a:pt x="2057712" y="916443"/>
                </a:lnTo>
                <a:lnTo>
                  <a:pt x="2054219" y="925966"/>
                </a:lnTo>
                <a:lnTo>
                  <a:pt x="2050091" y="935172"/>
                </a:lnTo>
                <a:lnTo>
                  <a:pt x="2045645" y="944060"/>
                </a:lnTo>
                <a:lnTo>
                  <a:pt x="2041199" y="952948"/>
                </a:lnTo>
                <a:lnTo>
                  <a:pt x="2036435" y="962154"/>
                </a:lnTo>
                <a:lnTo>
                  <a:pt x="2031671" y="970090"/>
                </a:lnTo>
                <a:lnTo>
                  <a:pt x="2026273" y="978343"/>
                </a:lnTo>
                <a:lnTo>
                  <a:pt x="2020874" y="986597"/>
                </a:lnTo>
                <a:lnTo>
                  <a:pt x="2014840" y="993898"/>
                </a:lnTo>
                <a:lnTo>
                  <a:pt x="2008806" y="1001516"/>
                </a:lnTo>
                <a:lnTo>
                  <a:pt x="2002455" y="1008182"/>
                </a:lnTo>
                <a:lnTo>
                  <a:pt x="1996421" y="1014849"/>
                </a:lnTo>
                <a:lnTo>
                  <a:pt x="1989434" y="1020563"/>
                </a:lnTo>
                <a:lnTo>
                  <a:pt x="1982765" y="1026276"/>
                </a:lnTo>
                <a:lnTo>
                  <a:pt x="1975778" y="1031355"/>
                </a:lnTo>
                <a:lnTo>
                  <a:pt x="1968474" y="1036434"/>
                </a:lnTo>
                <a:lnTo>
                  <a:pt x="1960852" y="1040244"/>
                </a:lnTo>
                <a:lnTo>
                  <a:pt x="1953231" y="1044053"/>
                </a:lnTo>
                <a:lnTo>
                  <a:pt x="1945609" y="1072622"/>
                </a:lnTo>
                <a:lnTo>
                  <a:pt x="1937987" y="1100557"/>
                </a:lnTo>
                <a:lnTo>
                  <a:pt x="1929095" y="1128491"/>
                </a:lnTo>
                <a:lnTo>
                  <a:pt x="1919568" y="1155791"/>
                </a:lnTo>
                <a:lnTo>
                  <a:pt x="1910041" y="1183408"/>
                </a:lnTo>
                <a:lnTo>
                  <a:pt x="1899243" y="1210073"/>
                </a:lnTo>
                <a:lnTo>
                  <a:pt x="1888128" y="1236420"/>
                </a:lnTo>
                <a:lnTo>
                  <a:pt x="1876695" y="1262133"/>
                </a:lnTo>
                <a:lnTo>
                  <a:pt x="1863992" y="1287845"/>
                </a:lnTo>
                <a:lnTo>
                  <a:pt x="1850972" y="1312288"/>
                </a:lnTo>
                <a:lnTo>
                  <a:pt x="1837316" y="1336731"/>
                </a:lnTo>
                <a:lnTo>
                  <a:pt x="1830012" y="1348793"/>
                </a:lnTo>
                <a:lnTo>
                  <a:pt x="1823025" y="1360221"/>
                </a:lnTo>
                <a:lnTo>
                  <a:pt x="1815721" y="1371649"/>
                </a:lnTo>
                <a:lnTo>
                  <a:pt x="1808099" y="1382759"/>
                </a:lnTo>
                <a:lnTo>
                  <a:pt x="1800478" y="1394187"/>
                </a:lnTo>
                <a:lnTo>
                  <a:pt x="1792538" y="1405297"/>
                </a:lnTo>
                <a:lnTo>
                  <a:pt x="1784599" y="1416090"/>
                </a:lnTo>
                <a:lnTo>
                  <a:pt x="1776342" y="1426248"/>
                </a:lnTo>
                <a:lnTo>
                  <a:pt x="1768085" y="1436724"/>
                </a:lnTo>
                <a:lnTo>
                  <a:pt x="1759511" y="1446882"/>
                </a:lnTo>
                <a:lnTo>
                  <a:pt x="1750619" y="1456722"/>
                </a:lnTo>
                <a:lnTo>
                  <a:pt x="1742044" y="1466563"/>
                </a:lnTo>
                <a:lnTo>
                  <a:pt x="1733152" y="1475769"/>
                </a:lnTo>
                <a:lnTo>
                  <a:pt x="1723942" y="1484974"/>
                </a:lnTo>
                <a:lnTo>
                  <a:pt x="1714733" y="1493862"/>
                </a:lnTo>
                <a:lnTo>
                  <a:pt x="1704888" y="1502433"/>
                </a:lnTo>
                <a:lnTo>
                  <a:pt x="1695361" y="1511004"/>
                </a:lnTo>
                <a:lnTo>
                  <a:pt x="1685516" y="1519258"/>
                </a:lnTo>
                <a:lnTo>
                  <a:pt x="1675671" y="1526876"/>
                </a:lnTo>
                <a:lnTo>
                  <a:pt x="1665509" y="1534812"/>
                </a:lnTo>
                <a:lnTo>
                  <a:pt x="1655029" y="1542113"/>
                </a:lnTo>
                <a:lnTo>
                  <a:pt x="1644867" y="1549414"/>
                </a:lnTo>
                <a:lnTo>
                  <a:pt x="1634387" y="1556080"/>
                </a:lnTo>
                <a:lnTo>
                  <a:pt x="1623589" y="1562746"/>
                </a:lnTo>
                <a:lnTo>
                  <a:pt x="1612474" y="1568778"/>
                </a:lnTo>
                <a:lnTo>
                  <a:pt x="1601677" y="1574492"/>
                </a:lnTo>
                <a:lnTo>
                  <a:pt x="1590244" y="1580206"/>
                </a:lnTo>
                <a:lnTo>
                  <a:pt x="1578811" y="1585285"/>
                </a:lnTo>
                <a:lnTo>
                  <a:pt x="1567061" y="1590047"/>
                </a:lnTo>
                <a:lnTo>
                  <a:pt x="1555628" y="1595126"/>
                </a:lnTo>
                <a:lnTo>
                  <a:pt x="1543561" y="1598935"/>
                </a:lnTo>
                <a:lnTo>
                  <a:pt x="1531493" y="1603061"/>
                </a:lnTo>
                <a:lnTo>
                  <a:pt x="1519107" y="1606553"/>
                </a:lnTo>
                <a:lnTo>
                  <a:pt x="1506722" y="1609728"/>
                </a:lnTo>
                <a:lnTo>
                  <a:pt x="1494337" y="1612902"/>
                </a:lnTo>
                <a:lnTo>
                  <a:pt x="1481634" y="1615442"/>
                </a:lnTo>
                <a:lnTo>
                  <a:pt x="1468613" y="1617346"/>
                </a:lnTo>
                <a:lnTo>
                  <a:pt x="1455593" y="1619251"/>
                </a:lnTo>
                <a:lnTo>
                  <a:pt x="1442255" y="1620521"/>
                </a:lnTo>
                <a:lnTo>
                  <a:pt x="1428916" y="1621473"/>
                </a:lnTo>
                <a:lnTo>
                  <a:pt x="1415578" y="1622108"/>
                </a:lnTo>
                <a:lnTo>
                  <a:pt x="1401605" y="1622425"/>
                </a:lnTo>
                <a:lnTo>
                  <a:pt x="1387949" y="1622108"/>
                </a:lnTo>
                <a:lnTo>
                  <a:pt x="1374611" y="1621473"/>
                </a:lnTo>
                <a:lnTo>
                  <a:pt x="1361273" y="1620521"/>
                </a:lnTo>
                <a:lnTo>
                  <a:pt x="1348253" y="1619251"/>
                </a:lnTo>
                <a:lnTo>
                  <a:pt x="1335232" y="1617664"/>
                </a:lnTo>
                <a:lnTo>
                  <a:pt x="1322212" y="1615442"/>
                </a:lnTo>
                <a:lnTo>
                  <a:pt x="1309509" y="1612902"/>
                </a:lnTo>
                <a:lnTo>
                  <a:pt x="1296806" y="1610363"/>
                </a:lnTo>
                <a:lnTo>
                  <a:pt x="1284738" y="1606871"/>
                </a:lnTo>
                <a:lnTo>
                  <a:pt x="1272353" y="1603061"/>
                </a:lnTo>
                <a:lnTo>
                  <a:pt x="1260602" y="1599570"/>
                </a:lnTo>
                <a:lnTo>
                  <a:pt x="1248535" y="1595443"/>
                </a:lnTo>
                <a:lnTo>
                  <a:pt x="1237102" y="1590681"/>
                </a:lnTo>
                <a:lnTo>
                  <a:pt x="1225669" y="1585602"/>
                </a:lnTo>
                <a:lnTo>
                  <a:pt x="1213919" y="1580523"/>
                </a:lnTo>
                <a:lnTo>
                  <a:pt x="1202804" y="1574809"/>
                </a:lnTo>
                <a:lnTo>
                  <a:pt x="1191689" y="1569413"/>
                </a:lnTo>
                <a:lnTo>
                  <a:pt x="1180891" y="1563064"/>
                </a:lnTo>
                <a:lnTo>
                  <a:pt x="1170094" y="1556715"/>
                </a:lnTo>
                <a:lnTo>
                  <a:pt x="1159932" y="1550049"/>
                </a:lnTo>
                <a:lnTo>
                  <a:pt x="1149452" y="1543065"/>
                </a:lnTo>
                <a:lnTo>
                  <a:pt x="1138972" y="1535447"/>
                </a:lnTo>
                <a:lnTo>
                  <a:pt x="1128809" y="1528146"/>
                </a:lnTo>
                <a:lnTo>
                  <a:pt x="1118965" y="1520210"/>
                </a:lnTo>
                <a:lnTo>
                  <a:pt x="1109120" y="1512274"/>
                </a:lnTo>
                <a:lnTo>
                  <a:pt x="1099593" y="1504020"/>
                </a:lnTo>
                <a:lnTo>
                  <a:pt x="1090383" y="1495450"/>
                </a:lnTo>
                <a:lnTo>
                  <a:pt x="1080856" y="1486561"/>
                </a:lnTo>
                <a:lnTo>
                  <a:pt x="1071646" y="1477356"/>
                </a:lnTo>
                <a:lnTo>
                  <a:pt x="1062754" y="1467833"/>
                </a:lnTo>
                <a:lnTo>
                  <a:pt x="1053862" y="1458309"/>
                </a:lnTo>
                <a:lnTo>
                  <a:pt x="1045287" y="1448786"/>
                </a:lnTo>
                <a:lnTo>
                  <a:pt x="1036713" y="1438628"/>
                </a:lnTo>
                <a:lnTo>
                  <a:pt x="1028456" y="1428153"/>
                </a:lnTo>
                <a:lnTo>
                  <a:pt x="1020517" y="1417677"/>
                </a:lnTo>
                <a:lnTo>
                  <a:pt x="1012260" y="1407519"/>
                </a:lnTo>
                <a:lnTo>
                  <a:pt x="1004320" y="1396409"/>
                </a:lnTo>
                <a:lnTo>
                  <a:pt x="996699" y="1385616"/>
                </a:lnTo>
                <a:lnTo>
                  <a:pt x="989077" y="1374506"/>
                </a:lnTo>
                <a:lnTo>
                  <a:pt x="981773" y="1362761"/>
                </a:lnTo>
                <a:lnTo>
                  <a:pt x="974786" y="1351333"/>
                </a:lnTo>
                <a:lnTo>
                  <a:pt x="967799" y="1339588"/>
                </a:lnTo>
                <a:lnTo>
                  <a:pt x="953826" y="1315145"/>
                </a:lnTo>
                <a:lnTo>
                  <a:pt x="940806" y="1290702"/>
                </a:lnTo>
                <a:lnTo>
                  <a:pt x="928738" y="1265942"/>
                </a:lnTo>
                <a:lnTo>
                  <a:pt x="916670" y="1239912"/>
                </a:lnTo>
                <a:lnTo>
                  <a:pt x="905555" y="1213882"/>
                </a:lnTo>
                <a:lnTo>
                  <a:pt x="894758" y="1187217"/>
                </a:lnTo>
                <a:lnTo>
                  <a:pt x="885230" y="1160235"/>
                </a:lnTo>
                <a:lnTo>
                  <a:pt x="876021" y="1132936"/>
                </a:lnTo>
                <a:lnTo>
                  <a:pt x="866811" y="1105319"/>
                </a:lnTo>
                <a:lnTo>
                  <a:pt x="858872" y="1077701"/>
                </a:lnTo>
                <a:lnTo>
                  <a:pt x="851250" y="1049449"/>
                </a:lnTo>
                <a:lnTo>
                  <a:pt x="842675" y="1046592"/>
                </a:lnTo>
                <a:lnTo>
                  <a:pt x="834736" y="1043101"/>
                </a:lnTo>
                <a:lnTo>
                  <a:pt x="826479" y="1039291"/>
                </a:lnTo>
                <a:lnTo>
                  <a:pt x="818222" y="1034530"/>
                </a:lnTo>
                <a:lnTo>
                  <a:pt x="810918" y="1029768"/>
                </a:lnTo>
                <a:lnTo>
                  <a:pt x="802979" y="1023737"/>
                </a:lnTo>
                <a:lnTo>
                  <a:pt x="795992" y="1017706"/>
                </a:lnTo>
                <a:lnTo>
                  <a:pt x="789006" y="1011039"/>
                </a:lnTo>
                <a:lnTo>
                  <a:pt x="782336" y="1004056"/>
                </a:lnTo>
                <a:lnTo>
                  <a:pt x="775667" y="996437"/>
                </a:lnTo>
                <a:lnTo>
                  <a:pt x="769316" y="988501"/>
                </a:lnTo>
                <a:lnTo>
                  <a:pt x="763282" y="980248"/>
                </a:lnTo>
                <a:lnTo>
                  <a:pt x="757566" y="971677"/>
                </a:lnTo>
                <a:lnTo>
                  <a:pt x="752167" y="962789"/>
                </a:lnTo>
                <a:lnTo>
                  <a:pt x="747403" y="953583"/>
                </a:lnTo>
                <a:lnTo>
                  <a:pt x="742322" y="944060"/>
                </a:lnTo>
                <a:lnTo>
                  <a:pt x="737876" y="934537"/>
                </a:lnTo>
                <a:lnTo>
                  <a:pt x="733430" y="924379"/>
                </a:lnTo>
                <a:lnTo>
                  <a:pt x="729937" y="914538"/>
                </a:lnTo>
                <a:lnTo>
                  <a:pt x="726126" y="904380"/>
                </a:lnTo>
                <a:lnTo>
                  <a:pt x="722633" y="893905"/>
                </a:lnTo>
                <a:lnTo>
                  <a:pt x="720092" y="883747"/>
                </a:lnTo>
                <a:lnTo>
                  <a:pt x="717551" y="873271"/>
                </a:lnTo>
                <a:lnTo>
                  <a:pt x="715328" y="862796"/>
                </a:lnTo>
                <a:lnTo>
                  <a:pt x="713423" y="852320"/>
                </a:lnTo>
                <a:lnTo>
                  <a:pt x="712153" y="842162"/>
                </a:lnTo>
                <a:lnTo>
                  <a:pt x="710882" y="831687"/>
                </a:lnTo>
                <a:lnTo>
                  <a:pt x="710247" y="821212"/>
                </a:lnTo>
                <a:lnTo>
                  <a:pt x="709612" y="810736"/>
                </a:lnTo>
                <a:lnTo>
                  <a:pt x="709612" y="800896"/>
                </a:lnTo>
                <a:lnTo>
                  <a:pt x="710565" y="790738"/>
                </a:lnTo>
                <a:lnTo>
                  <a:pt x="711200" y="781214"/>
                </a:lnTo>
                <a:lnTo>
                  <a:pt x="713105" y="768517"/>
                </a:lnTo>
                <a:lnTo>
                  <a:pt x="715646" y="756454"/>
                </a:lnTo>
                <a:lnTo>
                  <a:pt x="718822" y="745344"/>
                </a:lnTo>
                <a:lnTo>
                  <a:pt x="722633" y="735186"/>
                </a:lnTo>
                <a:lnTo>
                  <a:pt x="727079" y="725663"/>
                </a:lnTo>
                <a:lnTo>
                  <a:pt x="732160" y="716775"/>
                </a:lnTo>
                <a:lnTo>
                  <a:pt x="737559" y="708521"/>
                </a:lnTo>
                <a:lnTo>
                  <a:pt x="743910" y="701220"/>
                </a:lnTo>
                <a:lnTo>
                  <a:pt x="750579" y="694236"/>
                </a:lnTo>
                <a:lnTo>
                  <a:pt x="757566" y="688205"/>
                </a:lnTo>
                <a:lnTo>
                  <a:pt x="765505" y="682809"/>
                </a:lnTo>
                <a:lnTo>
                  <a:pt x="773762" y="677412"/>
                </a:lnTo>
                <a:lnTo>
                  <a:pt x="782336" y="673286"/>
                </a:lnTo>
                <a:lnTo>
                  <a:pt x="791546" y="669159"/>
                </a:lnTo>
                <a:lnTo>
                  <a:pt x="800756" y="666302"/>
                </a:lnTo>
                <a:lnTo>
                  <a:pt x="810600" y="663762"/>
                </a:lnTo>
                <a:lnTo>
                  <a:pt x="811553" y="646303"/>
                </a:lnTo>
                <a:lnTo>
                  <a:pt x="813141" y="629162"/>
                </a:lnTo>
                <a:lnTo>
                  <a:pt x="814411" y="612020"/>
                </a:lnTo>
                <a:lnTo>
                  <a:pt x="816634" y="594878"/>
                </a:lnTo>
                <a:lnTo>
                  <a:pt x="819175" y="578372"/>
                </a:lnTo>
                <a:lnTo>
                  <a:pt x="821716" y="561547"/>
                </a:lnTo>
                <a:lnTo>
                  <a:pt x="824574" y="544723"/>
                </a:lnTo>
                <a:lnTo>
                  <a:pt x="827432" y="528534"/>
                </a:lnTo>
                <a:lnTo>
                  <a:pt x="830925" y="512662"/>
                </a:lnTo>
                <a:lnTo>
                  <a:pt x="834736" y="496155"/>
                </a:lnTo>
                <a:lnTo>
                  <a:pt x="838865" y="480283"/>
                </a:lnTo>
                <a:lnTo>
                  <a:pt x="843311" y="464729"/>
                </a:lnTo>
                <a:lnTo>
                  <a:pt x="847757" y="448857"/>
                </a:lnTo>
                <a:lnTo>
                  <a:pt x="852520" y="433937"/>
                </a:lnTo>
                <a:lnTo>
                  <a:pt x="857601" y="418700"/>
                </a:lnTo>
                <a:lnTo>
                  <a:pt x="863318" y="403463"/>
                </a:lnTo>
                <a:lnTo>
                  <a:pt x="868717" y="388544"/>
                </a:lnTo>
                <a:lnTo>
                  <a:pt x="874750" y="373942"/>
                </a:lnTo>
                <a:lnTo>
                  <a:pt x="881102" y="359340"/>
                </a:lnTo>
                <a:lnTo>
                  <a:pt x="887453" y="345372"/>
                </a:lnTo>
                <a:lnTo>
                  <a:pt x="894122" y="331405"/>
                </a:lnTo>
                <a:lnTo>
                  <a:pt x="901109" y="317438"/>
                </a:lnTo>
                <a:lnTo>
                  <a:pt x="908731" y="304105"/>
                </a:lnTo>
                <a:lnTo>
                  <a:pt x="916035" y="290773"/>
                </a:lnTo>
                <a:lnTo>
                  <a:pt x="923657" y="277441"/>
                </a:lnTo>
                <a:lnTo>
                  <a:pt x="931596" y="264743"/>
                </a:lnTo>
                <a:lnTo>
                  <a:pt x="940171" y="252046"/>
                </a:lnTo>
                <a:lnTo>
                  <a:pt x="948427" y="239348"/>
                </a:lnTo>
                <a:lnTo>
                  <a:pt x="957320" y="227603"/>
                </a:lnTo>
                <a:lnTo>
                  <a:pt x="966212" y="215858"/>
                </a:lnTo>
                <a:lnTo>
                  <a:pt x="975421" y="204112"/>
                </a:lnTo>
                <a:lnTo>
                  <a:pt x="985266" y="192685"/>
                </a:lnTo>
                <a:lnTo>
                  <a:pt x="994793" y="181574"/>
                </a:lnTo>
                <a:lnTo>
                  <a:pt x="1004956" y="170781"/>
                </a:lnTo>
                <a:lnTo>
                  <a:pt x="1014800" y="160306"/>
                </a:lnTo>
                <a:lnTo>
                  <a:pt x="1025280" y="149831"/>
                </a:lnTo>
                <a:lnTo>
                  <a:pt x="1036078" y="140307"/>
                </a:lnTo>
                <a:lnTo>
                  <a:pt x="1046875" y="130784"/>
                </a:lnTo>
                <a:lnTo>
                  <a:pt x="1057991" y="121261"/>
                </a:lnTo>
                <a:lnTo>
                  <a:pt x="1069105" y="112055"/>
                </a:lnTo>
                <a:lnTo>
                  <a:pt x="1080538" y="103485"/>
                </a:lnTo>
                <a:lnTo>
                  <a:pt x="1092606" y="94914"/>
                </a:lnTo>
                <a:lnTo>
                  <a:pt x="1104356" y="86978"/>
                </a:lnTo>
                <a:lnTo>
                  <a:pt x="1116742" y="79359"/>
                </a:lnTo>
                <a:lnTo>
                  <a:pt x="1128809" y="72058"/>
                </a:lnTo>
                <a:lnTo>
                  <a:pt x="1141512" y="64440"/>
                </a:lnTo>
                <a:lnTo>
                  <a:pt x="1154533" y="57774"/>
                </a:lnTo>
                <a:lnTo>
                  <a:pt x="1167553" y="51425"/>
                </a:lnTo>
                <a:lnTo>
                  <a:pt x="1180574" y="45711"/>
                </a:lnTo>
                <a:lnTo>
                  <a:pt x="1193912" y="39680"/>
                </a:lnTo>
                <a:lnTo>
                  <a:pt x="1207568" y="34601"/>
                </a:lnTo>
                <a:lnTo>
                  <a:pt x="1221541" y="29522"/>
                </a:lnTo>
                <a:lnTo>
                  <a:pt x="1235514" y="24760"/>
                </a:lnTo>
                <a:lnTo>
                  <a:pt x="1249805" y="20633"/>
                </a:lnTo>
                <a:lnTo>
                  <a:pt x="1264096" y="16507"/>
                </a:lnTo>
                <a:lnTo>
                  <a:pt x="1278704" y="13332"/>
                </a:lnTo>
                <a:lnTo>
                  <a:pt x="1293630" y="10158"/>
                </a:lnTo>
                <a:lnTo>
                  <a:pt x="1308556" y="7618"/>
                </a:lnTo>
                <a:lnTo>
                  <a:pt x="1323164" y="5396"/>
                </a:lnTo>
                <a:lnTo>
                  <a:pt x="1339043" y="3174"/>
                </a:lnTo>
                <a:lnTo>
                  <a:pt x="1354287" y="1905"/>
                </a:lnTo>
                <a:lnTo>
                  <a:pt x="1369848" y="952"/>
                </a:lnTo>
                <a:lnTo>
                  <a:pt x="1385726" y="317"/>
                </a:lnTo>
                <a:lnTo>
                  <a:pt x="1401605" y="0"/>
                </a:lnTo>
                <a:close/>
              </a:path>
            </a:pathLst>
          </a:custGeom>
          <a:solidFill>
            <a:srgbClr val="4D576B"/>
          </a:solidFill>
          <a:ln>
            <a:noFill/>
          </a:ln>
        </p:spPr>
        <p:txBody>
          <a:bodyPr anchor="ctr">
            <a:normAutofit/>
            <a:scene3d>
              <a:camera prst="orthographicFront"/>
              <a:lightRig rig="threePt" dir="t"/>
            </a:scene3d>
            <a:sp3d>
              <a:contourClr>
                <a:srgbClr val="FFFFFF"/>
              </a:contourClr>
            </a:sp3d>
          </a:bodyP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42" name="直接连接符 41"/>
          <p:cNvCxnSpPr>
            <a:stCxn id="31" idx="3"/>
            <a:endCxn id="71" idx="7"/>
          </p:cNvCxnSpPr>
          <p:nvPr>
            <p:custDataLst>
              <p:tags r:id="rId5"/>
            </p:custDataLst>
          </p:nvPr>
        </p:nvCxnSpPr>
        <p:spPr>
          <a:xfrm flipH="1">
            <a:off x="4545802" y="3579846"/>
            <a:ext cx="521335" cy="368935"/>
          </a:xfrm>
          <a:prstGeom prst="line">
            <a:avLst/>
          </a:prstGeom>
          <a:ln w="38100">
            <a:solidFill>
              <a:srgbClr val="1AA3AA"/>
            </a:solidFill>
          </a:ln>
        </p:spPr>
        <p:style>
          <a:lnRef idx="1">
            <a:srgbClr val="1F74AD"/>
          </a:lnRef>
          <a:fillRef idx="0">
            <a:srgbClr val="1F74AD"/>
          </a:fillRef>
          <a:effectRef idx="0">
            <a:srgbClr val="1F74AD"/>
          </a:effectRef>
          <a:fontRef idx="minor">
            <a:srgbClr val="000000"/>
          </a:fontRef>
        </p:style>
      </p:cxnSp>
      <p:sp>
        <p:nvSpPr>
          <p:cNvPr id="45" name="圆角矩形 2"/>
          <p:cNvSpPr/>
          <p:nvPr>
            <p:custDataLst>
              <p:tags r:id="rId6"/>
            </p:custDataLst>
          </p:nvPr>
        </p:nvSpPr>
        <p:spPr>
          <a:xfrm>
            <a:off x="1945483" y="1350117"/>
            <a:ext cx="2715393" cy="783599"/>
          </a:xfrm>
          <a:prstGeom prst="roundRect">
            <a:avLst>
              <a:gd name="adj" fmla="val 50000"/>
            </a:avLst>
          </a:prstGeom>
          <a:solidFill>
            <a:sysClr val="window" lastClr="FFFFFF"/>
          </a:solid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46" name="椭圆 45"/>
          <p:cNvSpPr/>
          <p:nvPr>
            <p:custDataLst>
              <p:tags r:id="rId7"/>
            </p:custDataLst>
          </p:nvPr>
        </p:nvSpPr>
        <p:spPr>
          <a:xfrm>
            <a:off x="3895742" y="1350118"/>
            <a:ext cx="783599" cy="783599"/>
          </a:xfrm>
          <a:prstGeom prst="ellipse">
            <a:avLst/>
          </a:prstGeom>
          <a:solidFill>
            <a:sysClr val="window" lastClr="FFFFFF"/>
          </a:solid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47" name="KSO_Shape"/>
          <p:cNvSpPr/>
          <p:nvPr>
            <p:custDataLst>
              <p:tags r:id="rId8"/>
            </p:custDataLst>
          </p:nvPr>
        </p:nvSpPr>
        <p:spPr bwMode="auto">
          <a:xfrm>
            <a:off x="4060080" y="1514456"/>
            <a:ext cx="454923" cy="454923"/>
          </a:xfrm>
          <a:custGeom>
            <a:avLst/>
            <a:gdLst>
              <a:gd name="T0" fmla="*/ 1395413 w 2219325"/>
              <a:gd name="T1" fmla="*/ 1938020 h 2219325"/>
              <a:gd name="T2" fmla="*/ 1388316 w 2219325"/>
              <a:gd name="T3" fmla="*/ 2002466 h 2219325"/>
              <a:gd name="T4" fmla="*/ 1670304 w 2219325"/>
              <a:gd name="T5" fmla="*/ 1858614 h 2219325"/>
              <a:gd name="T6" fmla="*/ 1150620 w 2219325"/>
              <a:gd name="T7" fmla="*/ 2015808 h 2219325"/>
              <a:gd name="T8" fmla="*/ 1286510 w 2219325"/>
              <a:gd name="T9" fmla="*/ 1931988 h 2219325"/>
              <a:gd name="T10" fmla="*/ 1400810 w 2219325"/>
              <a:gd name="T11" fmla="*/ 1758633 h 2219325"/>
              <a:gd name="T12" fmla="*/ 848360 w 2219325"/>
              <a:gd name="T13" fmla="*/ 1816418 h 2219325"/>
              <a:gd name="T14" fmla="*/ 969645 w 2219325"/>
              <a:gd name="T15" fmla="*/ 1966278 h 2219325"/>
              <a:gd name="T16" fmla="*/ 388339 w 2219325"/>
              <a:gd name="T17" fmla="*/ 1704282 h 2219325"/>
              <a:gd name="T18" fmla="*/ 625234 w 2219325"/>
              <a:gd name="T19" fmla="*/ 1909105 h 2219325"/>
              <a:gd name="T20" fmla="*/ 900095 w 2219325"/>
              <a:gd name="T21" fmla="*/ 2020749 h 2219325"/>
              <a:gd name="T22" fmla="*/ 793433 w 2219325"/>
              <a:gd name="T23" fmla="*/ 1894840 h 2219325"/>
              <a:gd name="T24" fmla="*/ 1611947 w 2219325"/>
              <a:gd name="T25" fmla="*/ 1244918 h 2219325"/>
              <a:gd name="T26" fmla="*/ 1898577 w 2219325"/>
              <a:gd name="T27" fmla="*/ 1613535 h 2219325"/>
              <a:gd name="T28" fmla="*/ 2016438 w 2219325"/>
              <a:gd name="T29" fmla="*/ 1342906 h 2219325"/>
              <a:gd name="T30" fmla="*/ 1464945 w 2219325"/>
              <a:gd name="T31" fmla="*/ 1588135 h 2219325"/>
              <a:gd name="T32" fmla="*/ 1527810 w 2219325"/>
              <a:gd name="T33" fmla="*/ 1182688 h 2219325"/>
              <a:gd name="T34" fmla="*/ 727393 w 2219325"/>
              <a:gd name="T35" fmla="*/ 1480820 h 2219325"/>
              <a:gd name="T36" fmla="*/ 185422 w 2219325"/>
              <a:gd name="T37" fmla="*/ 1251450 h 2219325"/>
              <a:gd name="T38" fmla="*/ 287674 w 2219325"/>
              <a:gd name="T39" fmla="*/ 1555032 h 2219325"/>
              <a:gd name="T40" fmla="*/ 619125 w 2219325"/>
              <a:gd name="T41" fmla="*/ 1365568 h 2219325"/>
              <a:gd name="T42" fmla="*/ 1581467 w 2219325"/>
              <a:gd name="T43" fmla="*/ 739458 h 2219325"/>
              <a:gd name="T44" fmla="*/ 2043430 w 2219325"/>
              <a:gd name="T45" fmla="*/ 1036784 h 2219325"/>
              <a:gd name="T46" fmla="*/ 1963406 w 2219325"/>
              <a:gd name="T47" fmla="*/ 723993 h 2219325"/>
              <a:gd name="T48" fmla="*/ 1522095 w 2219325"/>
              <a:gd name="T49" fmla="*/ 943928 h 2219325"/>
              <a:gd name="T50" fmla="*/ 762000 w 2219325"/>
              <a:gd name="T51" fmla="*/ 606108 h 2219325"/>
              <a:gd name="T52" fmla="*/ 692467 w 2219325"/>
              <a:gd name="T53" fmla="*/ 1005840 h 2219325"/>
              <a:gd name="T54" fmla="*/ 239406 w 2219325"/>
              <a:gd name="T55" fmla="*/ 765910 h 2219325"/>
              <a:gd name="T56" fmla="*/ 175580 w 2219325"/>
              <a:gd name="T57" fmla="*/ 1068705 h 2219325"/>
              <a:gd name="T58" fmla="*/ 649287 w 2219325"/>
              <a:gd name="T59" fmla="*/ 684848 h 2219325"/>
              <a:gd name="T60" fmla="*/ 1378267 w 2219325"/>
              <a:gd name="T61" fmla="*/ 416878 h 2219325"/>
              <a:gd name="T62" fmla="*/ 1258887 w 2219325"/>
              <a:gd name="T63" fmla="*/ 261303 h 2219325"/>
              <a:gd name="T64" fmla="*/ 1047750 w 2219325"/>
              <a:gd name="T65" fmla="*/ 209550 h 2219325"/>
              <a:gd name="T66" fmla="*/ 914400 w 2219325"/>
              <a:gd name="T67" fmla="*/ 307023 h 2219325"/>
              <a:gd name="T68" fmla="*/ 804545 w 2219325"/>
              <a:gd name="T69" fmla="*/ 491490 h 2219325"/>
              <a:gd name="T70" fmla="*/ 725264 w 2219325"/>
              <a:gd name="T71" fmla="*/ 255919 h 2219325"/>
              <a:gd name="T72" fmla="*/ 464869 w 2219325"/>
              <a:gd name="T73" fmla="*/ 431844 h 2219325"/>
              <a:gd name="T74" fmla="*/ 779145 w 2219325"/>
              <a:gd name="T75" fmla="*/ 348298 h 2219325"/>
              <a:gd name="T76" fmla="*/ 889635 w 2219325"/>
              <a:gd name="T77" fmla="*/ 207963 h 2219325"/>
              <a:gd name="T78" fmla="*/ 1403033 w 2219325"/>
              <a:gd name="T79" fmla="*/ 291783 h 2219325"/>
              <a:gd name="T80" fmla="*/ 1832574 w 2219325"/>
              <a:gd name="T81" fmla="*/ 513773 h 2219325"/>
              <a:gd name="T82" fmla="*/ 1595679 w 2219325"/>
              <a:gd name="T83" fmla="*/ 308950 h 2219325"/>
              <a:gd name="T84" fmla="*/ 1315730 w 2219325"/>
              <a:gd name="T85" fmla="*/ 196178 h 2219325"/>
              <a:gd name="T86" fmla="*/ 1465580 w 2219325"/>
              <a:gd name="T87" fmla="*/ 58420 h 2219325"/>
              <a:gd name="T88" fmla="*/ 1794510 w 2219325"/>
              <a:gd name="T89" fmla="*/ 236855 h 2219325"/>
              <a:gd name="T90" fmla="*/ 2044383 w 2219325"/>
              <a:gd name="T91" fmla="*/ 511493 h 2219325"/>
              <a:gd name="T92" fmla="*/ 2190750 w 2219325"/>
              <a:gd name="T93" fmla="*/ 859473 h 2219325"/>
              <a:gd name="T94" fmla="*/ 2210435 w 2219325"/>
              <a:gd name="T95" fmla="*/ 1250950 h 2219325"/>
              <a:gd name="T96" fmla="*/ 2097723 w 2219325"/>
              <a:gd name="T97" fmla="*/ 1614805 h 2219325"/>
              <a:gd name="T98" fmla="*/ 1875473 w 2219325"/>
              <a:gd name="T99" fmla="*/ 1913255 h 2219325"/>
              <a:gd name="T100" fmla="*/ 1566227 w 2219325"/>
              <a:gd name="T101" fmla="*/ 2121535 h 2219325"/>
              <a:gd name="T102" fmla="*/ 1195070 w 2219325"/>
              <a:gd name="T103" fmla="*/ 2215833 h 2219325"/>
              <a:gd name="T104" fmla="*/ 805815 w 2219325"/>
              <a:gd name="T105" fmla="*/ 2177098 h 2219325"/>
              <a:gd name="T106" fmla="*/ 467043 w 2219325"/>
              <a:gd name="T107" fmla="*/ 2014538 h 2219325"/>
              <a:gd name="T108" fmla="*/ 204787 w 2219325"/>
              <a:gd name="T109" fmla="*/ 1751965 h 2219325"/>
              <a:gd name="T110" fmla="*/ 42227 w 2219325"/>
              <a:gd name="T111" fmla="*/ 1413510 h 2219325"/>
              <a:gd name="T112" fmla="*/ 3175 w 2219325"/>
              <a:gd name="T113" fmla="*/ 1024255 h 2219325"/>
              <a:gd name="T114" fmla="*/ 97790 w 2219325"/>
              <a:gd name="T115" fmla="*/ 653098 h 2219325"/>
              <a:gd name="T116" fmla="*/ 306387 w 2219325"/>
              <a:gd name="T117" fmla="*/ 344488 h 2219325"/>
              <a:gd name="T118" fmla="*/ 604520 w 2219325"/>
              <a:gd name="T119" fmla="*/ 121603 h 2219325"/>
              <a:gd name="T120" fmla="*/ 968375 w 2219325"/>
              <a:gd name="T121" fmla="*/ 9208 h 2219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19325" h="2219325">
                <a:moveTo>
                  <a:pt x="1522095" y="1695768"/>
                </a:moveTo>
                <a:lnTo>
                  <a:pt x="1510983" y="1725295"/>
                </a:lnTo>
                <a:lnTo>
                  <a:pt x="1499553" y="1754188"/>
                </a:lnTo>
                <a:lnTo>
                  <a:pt x="1487170" y="1781810"/>
                </a:lnTo>
                <a:lnTo>
                  <a:pt x="1474153" y="1808480"/>
                </a:lnTo>
                <a:lnTo>
                  <a:pt x="1461135" y="1834515"/>
                </a:lnTo>
                <a:lnTo>
                  <a:pt x="1447165" y="1859280"/>
                </a:lnTo>
                <a:lnTo>
                  <a:pt x="1439863" y="1871345"/>
                </a:lnTo>
                <a:lnTo>
                  <a:pt x="1432877" y="1883093"/>
                </a:lnTo>
                <a:lnTo>
                  <a:pt x="1425575" y="1894840"/>
                </a:lnTo>
                <a:lnTo>
                  <a:pt x="1417955" y="1905953"/>
                </a:lnTo>
                <a:lnTo>
                  <a:pt x="1410653" y="1917065"/>
                </a:lnTo>
                <a:lnTo>
                  <a:pt x="1403033" y="1927860"/>
                </a:lnTo>
                <a:lnTo>
                  <a:pt x="1395413" y="1938020"/>
                </a:lnTo>
                <a:lnTo>
                  <a:pt x="1387157" y="1948498"/>
                </a:lnTo>
                <a:lnTo>
                  <a:pt x="1379537" y="1958023"/>
                </a:lnTo>
                <a:lnTo>
                  <a:pt x="1371600" y="1967865"/>
                </a:lnTo>
                <a:lnTo>
                  <a:pt x="1363027" y="1977390"/>
                </a:lnTo>
                <a:lnTo>
                  <a:pt x="1355090" y="1986280"/>
                </a:lnTo>
                <a:lnTo>
                  <a:pt x="1346517" y="1994853"/>
                </a:lnTo>
                <a:lnTo>
                  <a:pt x="1337945" y="2003425"/>
                </a:lnTo>
                <a:lnTo>
                  <a:pt x="1329690" y="2011680"/>
                </a:lnTo>
                <a:lnTo>
                  <a:pt x="1320800" y="2019300"/>
                </a:lnTo>
                <a:lnTo>
                  <a:pt x="1318516" y="2021258"/>
                </a:lnTo>
                <a:lnTo>
                  <a:pt x="1321630" y="2020566"/>
                </a:lnTo>
                <a:lnTo>
                  <a:pt x="1344176" y="2015168"/>
                </a:lnTo>
                <a:lnTo>
                  <a:pt x="1366405" y="2008817"/>
                </a:lnTo>
                <a:lnTo>
                  <a:pt x="1388316" y="2002466"/>
                </a:lnTo>
                <a:lnTo>
                  <a:pt x="1410227" y="1995479"/>
                </a:lnTo>
                <a:lnTo>
                  <a:pt x="1431821" y="1987858"/>
                </a:lnTo>
                <a:lnTo>
                  <a:pt x="1453415" y="1979602"/>
                </a:lnTo>
                <a:lnTo>
                  <a:pt x="1474691" y="1971345"/>
                </a:lnTo>
                <a:lnTo>
                  <a:pt x="1495332" y="1962136"/>
                </a:lnTo>
                <a:lnTo>
                  <a:pt x="1515973" y="1952610"/>
                </a:lnTo>
                <a:lnTo>
                  <a:pt x="1536296" y="1942448"/>
                </a:lnTo>
                <a:lnTo>
                  <a:pt x="1556302" y="1931651"/>
                </a:lnTo>
                <a:lnTo>
                  <a:pt x="1575991" y="1920537"/>
                </a:lnTo>
                <a:lnTo>
                  <a:pt x="1595679" y="1909105"/>
                </a:lnTo>
                <a:lnTo>
                  <a:pt x="1614415" y="1897038"/>
                </a:lnTo>
                <a:lnTo>
                  <a:pt x="1633468" y="1884653"/>
                </a:lnTo>
                <a:lnTo>
                  <a:pt x="1652203" y="1872268"/>
                </a:lnTo>
                <a:lnTo>
                  <a:pt x="1670304" y="1858614"/>
                </a:lnTo>
                <a:lnTo>
                  <a:pt x="1687770" y="1845276"/>
                </a:lnTo>
                <a:lnTo>
                  <a:pt x="1705553" y="1830986"/>
                </a:lnTo>
                <a:lnTo>
                  <a:pt x="1722383" y="1816379"/>
                </a:lnTo>
                <a:lnTo>
                  <a:pt x="1739531" y="1801454"/>
                </a:lnTo>
                <a:lnTo>
                  <a:pt x="1756044" y="1786529"/>
                </a:lnTo>
                <a:lnTo>
                  <a:pt x="1771921" y="1770651"/>
                </a:lnTo>
                <a:lnTo>
                  <a:pt x="1787481" y="1754456"/>
                </a:lnTo>
                <a:lnTo>
                  <a:pt x="1802724" y="1737943"/>
                </a:lnTo>
                <a:lnTo>
                  <a:pt x="1817967" y="1721430"/>
                </a:lnTo>
                <a:lnTo>
                  <a:pt x="1832574" y="1704282"/>
                </a:lnTo>
                <a:lnTo>
                  <a:pt x="1839112" y="1695768"/>
                </a:lnTo>
                <a:lnTo>
                  <a:pt x="1522095" y="1695768"/>
                </a:lnTo>
                <a:close/>
                <a:moveTo>
                  <a:pt x="1150620" y="1695768"/>
                </a:moveTo>
                <a:lnTo>
                  <a:pt x="1150620" y="2015808"/>
                </a:lnTo>
                <a:lnTo>
                  <a:pt x="1160780" y="2012950"/>
                </a:lnTo>
                <a:lnTo>
                  <a:pt x="1170940" y="2010093"/>
                </a:lnTo>
                <a:lnTo>
                  <a:pt x="1181100" y="2006600"/>
                </a:lnTo>
                <a:lnTo>
                  <a:pt x="1191260" y="2002155"/>
                </a:lnTo>
                <a:lnTo>
                  <a:pt x="1201103" y="1997393"/>
                </a:lnTo>
                <a:lnTo>
                  <a:pt x="1210945" y="1992313"/>
                </a:lnTo>
                <a:lnTo>
                  <a:pt x="1220787" y="1986598"/>
                </a:lnTo>
                <a:lnTo>
                  <a:pt x="1230313" y="1979930"/>
                </a:lnTo>
                <a:lnTo>
                  <a:pt x="1240155" y="1973580"/>
                </a:lnTo>
                <a:lnTo>
                  <a:pt x="1249680" y="1966278"/>
                </a:lnTo>
                <a:lnTo>
                  <a:pt x="1258887" y="1958340"/>
                </a:lnTo>
                <a:lnTo>
                  <a:pt x="1268095" y="1950085"/>
                </a:lnTo>
                <a:lnTo>
                  <a:pt x="1277303" y="1941195"/>
                </a:lnTo>
                <a:lnTo>
                  <a:pt x="1286510" y="1931988"/>
                </a:lnTo>
                <a:lnTo>
                  <a:pt x="1295400" y="1922463"/>
                </a:lnTo>
                <a:lnTo>
                  <a:pt x="1304607" y="1912303"/>
                </a:lnTo>
                <a:lnTo>
                  <a:pt x="1313180" y="1902143"/>
                </a:lnTo>
                <a:lnTo>
                  <a:pt x="1321753" y="1890713"/>
                </a:lnTo>
                <a:lnTo>
                  <a:pt x="1330325" y="1879283"/>
                </a:lnTo>
                <a:lnTo>
                  <a:pt x="1338897" y="1867853"/>
                </a:lnTo>
                <a:lnTo>
                  <a:pt x="1346835" y="1855470"/>
                </a:lnTo>
                <a:lnTo>
                  <a:pt x="1355090" y="1842770"/>
                </a:lnTo>
                <a:lnTo>
                  <a:pt x="1363027" y="1829753"/>
                </a:lnTo>
                <a:lnTo>
                  <a:pt x="1370647" y="1816418"/>
                </a:lnTo>
                <a:lnTo>
                  <a:pt x="1378267" y="1802448"/>
                </a:lnTo>
                <a:lnTo>
                  <a:pt x="1386205" y="1788160"/>
                </a:lnTo>
                <a:lnTo>
                  <a:pt x="1393507" y="1773555"/>
                </a:lnTo>
                <a:lnTo>
                  <a:pt x="1400810" y="1758633"/>
                </a:lnTo>
                <a:lnTo>
                  <a:pt x="1407477" y="1743710"/>
                </a:lnTo>
                <a:lnTo>
                  <a:pt x="1414463" y="1727835"/>
                </a:lnTo>
                <a:lnTo>
                  <a:pt x="1421447" y="1711643"/>
                </a:lnTo>
                <a:lnTo>
                  <a:pt x="1428115" y="1695768"/>
                </a:lnTo>
                <a:lnTo>
                  <a:pt x="1150620" y="1695768"/>
                </a:lnTo>
                <a:close/>
                <a:moveTo>
                  <a:pt x="791210" y="1695768"/>
                </a:moveTo>
                <a:lnTo>
                  <a:pt x="797560" y="1711643"/>
                </a:lnTo>
                <a:lnTo>
                  <a:pt x="804545" y="1727835"/>
                </a:lnTo>
                <a:lnTo>
                  <a:pt x="811213" y="1743710"/>
                </a:lnTo>
                <a:lnTo>
                  <a:pt x="818515" y="1758633"/>
                </a:lnTo>
                <a:lnTo>
                  <a:pt x="825817" y="1773555"/>
                </a:lnTo>
                <a:lnTo>
                  <a:pt x="833120" y="1788160"/>
                </a:lnTo>
                <a:lnTo>
                  <a:pt x="840740" y="1802448"/>
                </a:lnTo>
                <a:lnTo>
                  <a:pt x="848360" y="1816418"/>
                </a:lnTo>
                <a:lnTo>
                  <a:pt x="855980" y="1829753"/>
                </a:lnTo>
                <a:lnTo>
                  <a:pt x="864235" y="1842770"/>
                </a:lnTo>
                <a:lnTo>
                  <a:pt x="872173" y="1855470"/>
                </a:lnTo>
                <a:lnTo>
                  <a:pt x="880427" y="1867853"/>
                </a:lnTo>
                <a:lnTo>
                  <a:pt x="888683" y="1879283"/>
                </a:lnTo>
                <a:lnTo>
                  <a:pt x="897255" y="1890713"/>
                </a:lnTo>
                <a:lnTo>
                  <a:pt x="906145" y="1902143"/>
                </a:lnTo>
                <a:lnTo>
                  <a:pt x="914400" y="1912303"/>
                </a:lnTo>
                <a:lnTo>
                  <a:pt x="923290" y="1922463"/>
                </a:lnTo>
                <a:lnTo>
                  <a:pt x="932497" y="1931988"/>
                </a:lnTo>
                <a:lnTo>
                  <a:pt x="941387" y="1941195"/>
                </a:lnTo>
                <a:lnTo>
                  <a:pt x="950595" y="1950085"/>
                </a:lnTo>
                <a:lnTo>
                  <a:pt x="960120" y="1958340"/>
                </a:lnTo>
                <a:lnTo>
                  <a:pt x="969645" y="1966278"/>
                </a:lnTo>
                <a:lnTo>
                  <a:pt x="979170" y="1973580"/>
                </a:lnTo>
                <a:lnTo>
                  <a:pt x="988695" y="1979930"/>
                </a:lnTo>
                <a:lnTo>
                  <a:pt x="998220" y="1986598"/>
                </a:lnTo>
                <a:lnTo>
                  <a:pt x="1008380" y="1992313"/>
                </a:lnTo>
                <a:lnTo>
                  <a:pt x="1017905" y="1997393"/>
                </a:lnTo>
                <a:lnTo>
                  <a:pt x="1027747" y="2002155"/>
                </a:lnTo>
                <a:lnTo>
                  <a:pt x="1037907" y="2006600"/>
                </a:lnTo>
                <a:lnTo>
                  <a:pt x="1047750" y="2010093"/>
                </a:lnTo>
                <a:lnTo>
                  <a:pt x="1058227" y="2012950"/>
                </a:lnTo>
                <a:lnTo>
                  <a:pt x="1068705" y="2015808"/>
                </a:lnTo>
                <a:lnTo>
                  <a:pt x="1068705" y="1695768"/>
                </a:lnTo>
                <a:lnTo>
                  <a:pt x="791210" y="1695768"/>
                </a:lnTo>
                <a:close/>
                <a:moveTo>
                  <a:pt x="381497" y="1695768"/>
                </a:moveTo>
                <a:lnTo>
                  <a:pt x="388339" y="1704282"/>
                </a:lnTo>
                <a:lnTo>
                  <a:pt x="402946" y="1721430"/>
                </a:lnTo>
                <a:lnTo>
                  <a:pt x="417871" y="1737943"/>
                </a:lnTo>
                <a:lnTo>
                  <a:pt x="432796" y="1754456"/>
                </a:lnTo>
                <a:lnTo>
                  <a:pt x="448674" y="1770651"/>
                </a:lnTo>
                <a:lnTo>
                  <a:pt x="464869" y="1786529"/>
                </a:lnTo>
                <a:lnTo>
                  <a:pt x="481382" y="1801454"/>
                </a:lnTo>
                <a:lnTo>
                  <a:pt x="497895" y="1816379"/>
                </a:lnTo>
                <a:lnTo>
                  <a:pt x="515043" y="1830986"/>
                </a:lnTo>
                <a:lnTo>
                  <a:pt x="532826" y="1845276"/>
                </a:lnTo>
                <a:lnTo>
                  <a:pt x="550609" y="1858614"/>
                </a:lnTo>
                <a:lnTo>
                  <a:pt x="568709" y="1872268"/>
                </a:lnTo>
                <a:lnTo>
                  <a:pt x="587128" y="1884653"/>
                </a:lnTo>
                <a:lnTo>
                  <a:pt x="605863" y="1897038"/>
                </a:lnTo>
                <a:lnTo>
                  <a:pt x="625234" y="1909105"/>
                </a:lnTo>
                <a:lnTo>
                  <a:pt x="644605" y="1920537"/>
                </a:lnTo>
                <a:lnTo>
                  <a:pt x="664293" y="1931651"/>
                </a:lnTo>
                <a:lnTo>
                  <a:pt x="684299" y="1942448"/>
                </a:lnTo>
                <a:lnTo>
                  <a:pt x="704623" y="1952610"/>
                </a:lnTo>
                <a:lnTo>
                  <a:pt x="725264" y="1962136"/>
                </a:lnTo>
                <a:lnTo>
                  <a:pt x="746222" y="1971345"/>
                </a:lnTo>
                <a:lnTo>
                  <a:pt x="767181" y="1979602"/>
                </a:lnTo>
                <a:lnTo>
                  <a:pt x="788457" y="1987858"/>
                </a:lnTo>
                <a:lnTo>
                  <a:pt x="810368" y="1995479"/>
                </a:lnTo>
                <a:lnTo>
                  <a:pt x="832279" y="2002466"/>
                </a:lnTo>
                <a:lnTo>
                  <a:pt x="854190" y="2008817"/>
                </a:lnTo>
                <a:lnTo>
                  <a:pt x="876419" y="2015168"/>
                </a:lnTo>
                <a:lnTo>
                  <a:pt x="899283" y="2020566"/>
                </a:lnTo>
                <a:lnTo>
                  <a:pt x="900095" y="2020749"/>
                </a:lnTo>
                <a:lnTo>
                  <a:pt x="898525" y="2019300"/>
                </a:lnTo>
                <a:lnTo>
                  <a:pt x="889635" y="2011680"/>
                </a:lnTo>
                <a:lnTo>
                  <a:pt x="881063" y="2003425"/>
                </a:lnTo>
                <a:lnTo>
                  <a:pt x="872490" y="1994853"/>
                </a:lnTo>
                <a:lnTo>
                  <a:pt x="864235" y="1986280"/>
                </a:lnTo>
                <a:lnTo>
                  <a:pt x="855980" y="1977390"/>
                </a:lnTo>
                <a:lnTo>
                  <a:pt x="847725" y="1967865"/>
                </a:lnTo>
                <a:lnTo>
                  <a:pt x="839470" y="1958023"/>
                </a:lnTo>
                <a:lnTo>
                  <a:pt x="831850" y="1948498"/>
                </a:lnTo>
                <a:lnTo>
                  <a:pt x="823913" y="1938020"/>
                </a:lnTo>
                <a:lnTo>
                  <a:pt x="816293" y="1927860"/>
                </a:lnTo>
                <a:lnTo>
                  <a:pt x="808355" y="1917065"/>
                </a:lnTo>
                <a:lnTo>
                  <a:pt x="801053" y="1905953"/>
                </a:lnTo>
                <a:lnTo>
                  <a:pt x="793433" y="1894840"/>
                </a:lnTo>
                <a:lnTo>
                  <a:pt x="786130" y="1883093"/>
                </a:lnTo>
                <a:lnTo>
                  <a:pt x="779145" y="1871345"/>
                </a:lnTo>
                <a:lnTo>
                  <a:pt x="771843" y="1859280"/>
                </a:lnTo>
                <a:lnTo>
                  <a:pt x="758190" y="1834515"/>
                </a:lnTo>
                <a:lnTo>
                  <a:pt x="745173" y="1808480"/>
                </a:lnTo>
                <a:lnTo>
                  <a:pt x="731837" y="1781810"/>
                </a:lnTo>
                <a:lnTo>
                  <a:pt x="719773" y="1754188"/>
                </a:lnTo>
                <a:lnTo>
                  <a:pt x="708025" y="1725295"/>
                </a:lnTo>
                <a:lnTo>
                  <a:pt x="696913" y="1695768"/>
                </a:lnTo>
                <a:lnTo>
                  <a:pt x="381497" y="1695768"/>
                </a:lnTo>
                <a:close/>
                <a:moveTo>
                  <a:pt x="1615757" y="1150938"/>
                </a:moveTo>
                <a:lnTo>
                  <a:pt x="1615123" y="1182688"/>
                </a:lnTo>
                <a:lnTo>
                  <a:pt x="1613535" y="1213803"/>
                </a:lnTo>
                <a:lnTo>
                  <a:pt x="1611947" y="1244918"/>
                </a:lnTo>
                <a:lnTo>
                  <a:pt x="1609725" y="1275715"/>
                </a:lnTo>
                <a:lnTo>
                  <a:pt x="1607185" y="1305878"/>
                </a:lnTo>
                <a:lnTo>
                  <a:pt x="1603693" y="1336040"/>
                </a:lnTo>
                <a:lnTo>
                  <a:pt x="1600200" y="1365568"/>
                </a:lnTo>
                <a:lnTo>
                  <a:pt x="1596073" y="1394778"/>
                </a:lnTo>
                <a:lnTo>
                  <a:pt x="1591627" y="1423670"/>
                </a:lnTo>
                <a:lnTo>
                  <a:pt x="1586547" y="1451928"/>
                </a:lnTo>
                <a:lnTo>
                  <a:pt x="1581467" y="1479868"/>
                </a:lnTo>
                <a:lnTo>
                  <a:pt x="1576070" y="1507808"/>
                </a:lnTo>
                <a:lnTo>
                  <a:pt x="1569720" y="1534478"/>
                </a:lnTo>
                <a:lnTo>
                  <a:pt x="1563370" y="1561465"/>
                </a:lnTo>
                <a:lnTo>
                  <a:pt x="1556385" y="1587500"/>
                </a:lnTo>
                <a:lnTo>
                  <a:pt x="1549083" y="1613535"/>
                </a:lnTo>
                <a:lnTo>
                  <a:pt x="1898577" y="1613535"/>
                </a:lnTo>
                <a:lnTo>
                  <a:pt x="1898625" y="1613462"/>
                </a:lnTo>
                <a:lnTo>
                  <a:pt x="1910375" y="1594091"/>
                </a:lnTo>
                <a:lnTo>
                  <a:pt x="1922124" y="1574720"/>
                </a:lnTo>
                <a:lnTo>
                  <a:pt x="1933239" y="1555032"/>
                </a:lnTo>
                <a:lnTo>
                  <a:pt x="1943401" y="1535026"/>
                </a:lnTo>
                <a:lnTo>
                  <a:pt x="1953880" y="1514703"/>
                </a:lnTo>
                <a:lnTo>
                  <a:pt x="1963406" y="1493744"/>
                </a:lnTo>
                <a:lnTo>
                  <a:pt x="1972298" y="1473103"/>
                </a:lnTo>
                <a:lnTo>
                  <a:pt x="1981189" y="1452145"/>
                </a:lnTo>
                <a:lnTo>
                  <a:pt x="1989128" y="1430868"/>
                </a:lnTo>
                <a:lnTo>
                  <a:pt x="1997067" y="1408957"/>
                </a:lnTo>
                <a:lnTo>
                  <a:pt x="2003736" y="1387364"/>
                </a:lnTo>
                <a:lnTo>
                  <a:pt x="2010404" y="1365135"/>
                </a:lnTo>
                <a:lnTo>
                  <a:pt x="2016438" y="1342906"/>
                </a:lnTo>
                <a:lnTo>
                  <a:pt x="2021836" y="1320042"/>
                </a:lnTo>
                <a:lnTo>
                  <a:pt x="2026917" y="1297496"/>
                </a:lnTo>
                <a:lnTo>
                  <a:pt x="2031681" y="1274949"/>
                </a:lnTo>
                <a:lnTo>
                  <a:pt x="2035491" y="1251450"/>
                </a:lnTo>
                <a:lnTo>
                  <a:pt x="2038349" y="1228269"/>
                </a:lnTo>
                <a:lnTo>
                  <a:pt x="2041207" y="1204770"/>
                </a:lnTo>
                <a:lnTo>
                  <a:pt x="2043430" y="1180953"/>
                </a:lnTo>
                <a:lnTo>
                  <a:pt x="2044700" y="1157137"/>
                </a:lnTo>
                <a:lnTo>
                  <a:pt x="2044945" y="1150938"/>
                </a:lnTo>
                <a:lnTo>
                  <a:pt x="1615757" y="1150938"/>
                </a:lnTo>
                <a:close/>
                <a:moveTo>
                  <a:pt x="1150620" y="1150938"/>
                </a:moveTo>
                <a:lnTo>
                  <a:pt x="1150620" y="1613535"/>
                </a:lnTo>
                <a:lnTo>
                  <a:pt x="1456690" y="1613535"/>
                </a:lnTo>
                <a:lnTo>
                  <a:pt x="1464945" y="1588135"/>
                </a:lnTo>
                <a:lnTo>
                  <a:pt x="1472247" y="1561783"/>
                </a:lnTo>
                <a:lnTo>
                  <a:pt x="1479233" y="1535430"/>
                </a:lnTo>
                <a:lnTo>
                  <a:pt x="1485583" y="1508125"/>
                </a:lnTo>
                <a:lnTo>
                  <a:pt x="1491615" y="1480820"/>
                </a:lnTo>
                <a:lnTo>
                  <a:pt x="1497013" y="1452880"/>
                </a:lnTo>
                <a:lnTo>
                  <a:pt x="1502410" y="1423988"/>
                </a:lnTo>
                <a:lnTo>
                  <a:pt x="1507490" y="1395095"/>
                </a:lnTo>
                <a:lnTo>
                  <a:pt x="1511617" y="1365885"/>
                </a:lnTo>
                <a:lnTo>
                  <a:pt x="1515745" y="1336358"/>
                </a:lnTo>
                <a:lnTo>
                  <a:pt x="1518920" y="1305878"/>
                </a:lnTo>
                <a:lnTo>
                  <a:pt x="1522095" y="1275715"/>
                </a:lnTo>
                <a:lnTo>
                  <a:pt x="1524317" y="1244918"/>
                </a:lnTo>
                <a:lnTo>
                  <a:pt x="1526857" y="1213803"/>
                </a:lnTo>
                <a:lnTo>
                  <a:pt x="1527810" y="1182688"/>
                </a:lnTo>
                <a:lnTo>
                  <a:pt x="1529080" y="1150938"/>
                </a:lnTo>
                <a:lnTo>
                  <a:pt x="1150620" y="1150938"/>
                </a:lnTo>
                <a:close/>
                <a:moveTo>
                  <a:pt x="690245" y="1150938"/>
                </a:moveTo>
                <a:lnTo>
                  <a:pt x="691197" y="1182688"/>
                </a:lnTo>
                <a:lnTo>
                  <a:pt x="692467" y="1213803"/>
                </a:lnTo>
                <a:lnTo>
                  <a:pt x="694690" y="1244918"/>
                </a:lnTo>
                <a:lnTo>
                  <a:pt x="696913" y="1275715"/>
                </a:lnTo>
                <a:lnTo>
                  <a:pt x="700087" y="1305878"/>
                </a:lnTo>
                <a:lnTo>
                  <a:pt x="703580" y="1336358"/>
                </a:lnTo>
                <a:lnTo>
                  <a:pt x="707390" y="1365885"/>
                </a:lnTo>
                <a:lnTo>
                  <a:pt x="711517" y="1395095"/>
                </a:lnTo>
                <a:lnTo>
                  <a:pt x="716597" y="1423988"/>
                </a:lnTo>
                <a:lnTo>
                  <a:pt x="721677" y="1452880"/>
                </a:lnTo>
                <a:lnTo>
                  <a:pt x="727393" y="1480820"/>
                </a:lnTo>
                <a:lnTo>
                  <a:pt x="733425" y="1508125"/>
                </a:lnTo>
                <a:lnTo>
                  <a:pt x="740093" y="1535430"/>
                </a:lnTo>
                <a:lnTo>
                  <a:pt x="747077" y="1561783"/>
                </a:lnTo>
                <a:lnTo>
                  <a:pt x="754380" y="1588135"/>
                </a:lnTo>
                <a:lnTo>
                  <a:pt x="762000" y="1613535"/>
                </a:lnTo>
                <a:lnTo>
                  <a:pt x="1068705" y="1613535"/>
                </a:lnTo>
                <a:lnTo>
                  <a:pt x="1068705" y="1150938"/>
                </a:lnTo>
                <a:lnTo>
                  <a:pt x="690245" y="1150938"/>
                </a:lnTo>
                <a:close/>
                <a:moveTo>
                  <a:pt x="175650" y="1150938"/>
                </a:moveTo>
                <a:lnTo>
                  <a:pt x="175895" y="1157137"/>
                </a:lnTo>
                <a:lnTo>
                  <a:pt x="177165" y="1180953"/>
                </a:lnTo>
                <a:lnTo>
                  <a:pt x="179706" y="1204770"/>
                </a:lnTo>
                <a:lnTo>
                  <a:pt x="182246" y="1228269"/>
                </a:lnTo>
                <a:lnTo>
                  <a:pt x="185422" y="1251450"/>
                </a:lnTo>
                <a:lnTo>
                  <a:pt x="189232" y="1274949"/>
                </a:lnTo>
                <a:lnTo>
                  <a:pt x="193678" y="1297496"/>
                </a:lnTo>
                <a:lnTo>
                  <a:pt x="198759" y="1320042"/>
                </a:lnTo>
                <a:lnTo>
                  <a:pt x="204158" y="1342906"/>
                </a:lnTo>
                <a:lnTo>
                  <a:pt x="210191" y="1365135"/>
                </a:lnTo>
                <a:lnTo>
                  <a:pt x="216860" y="1387364"/>
                </a:lnTo>
                <a:lnTo>
                  <a:pt x="223846" y="1408957"/>
                </a:lnTo>
                <a:lnTo>
                  <a:pt x="231467" y="1430868"/>
                </a:lnTo>
                <a:lnTo>
                  <a:pt x="239406" y="1452145"/>
                </a:lnTo>
                <a:lnTo>
                  <a:pt x="248298" y="1473103"/>
                </a:lnTo>
                <a:lnTo>
                  <a:pt x="257189" y="1493744"/>
                </a:lnTo>
                <a:lnTo>
                  <a:pt x="266716" y="1514703"/>
                </a:lnTo>
                <a:lnTo>
                  <a:pt x="277195" y="1535026"/>
                </a:lnTo>
                <a:lnTo>
                  <a:pt x="287674" y="1555032"/>
                </a:lnTo>
                <a:lnTo>
                  <a:pt x="298789" y="1574720"/>
                </a:lnTo>
                <a:lnTo>
                  <a:pt x="310221" y="1594091"/>
                </a:lnTo>
                <a:lnTo>
                  <a:pt x="322288" y="1613462"/>
                </a:lnTo>
                <a:lnTo>
                  <a:pt x="322335" y="1613535"/>
                </a:lnTo>
                <a:lnTo>
                  <a:pt x="670243" y="1613535"/>
                </a:lnTo>
                <a:lnTo>
                  <a:pt x="662940" y="1587500"/>
                </a:lnTo>
                <a:lnTo>
                  <a:pt x="655955" y="1561465"/>
                </a:lnTo>
                <a:lnTo>
                  <a:pt x="649287" y="1534478"/>
                </a:lnTo>
                <a:lnTo>
                  <a:pt x="643255" y="1507808"/>
                </a:lnTo>
                <a:lnTo>
                  <a:pt x="637540" y="1479868"/>
                </a:lnTo>
                <a:lnTo>
                  <a:pt x="632460" y="1451928"/>
                </a:lnTo>
                <a:lnTo>
                  <a:pt x="627380" y="1423670"/>
                </a:lnTo>
                <a:lnTo>
                  <a:pt x="622935" y="1394778"/>
                </a:lnTo>
                <a:lnTo>
                  <a:pt x="619125" y="1365568"/>
                </a:lnTo>
                <a:lnTo>
                  <a:pt x="614997" y="1336040"/>
                </a:lnTo>
                <a:lnTo>
                  <a:pt x="612140" y="1305878"/>
                </a:lnTo>
                <a:lnTo>
                  <a:pt x="609283" y="1275715"/>
                </a:lnTo>
                <a:lnTo>
                  <a:pt x="607060" y="1244918"/>
                </a:lnTo>
                <a:lnTo>
                  <a:pt x="605155" y="1213803"/>
                </a:lnTo>
                <a:lnTo>
                  <a:pt x="603885" y="1182688"/>
                </a:lnTo>
                <a:lnTo>
                  <a:pt x="603250" y="1150938"/>
                </a:lnTo>
                <a:lnTo>
                  <a:pt x="175650" y="1150938"/>
                </a:lnTo>
                <a:close/>
                <a:moveTo>
                  <a:pt x="1549083" y="606108"/>
                </a:moveTo>
                <a:lnTo>
                  <a:pt x="1556385" y="631825"/>
                </a:lnTo>
                <a:lnTo>
                  <a:pt x="1563370" y="657860"/>
                </a:lnTo>
                <a:lnTo>
                  <a:pt x="1569720" y="684848"/>
                </a:lnTo>
                <a:lnTo>
                  <a:pt x="1576070" y="712153"/>
                </a:lnTo>
                <a:lnTo>
                  <a:pt x="1581467" y="739458"/>
                </a:lnTo>
                <a:lnTo>
                  <a:pt x="1586547" y="767398"/>
                </a:lnTo>
                <a:lnTo>
                  <a:pt x="1591627" y="795973"/>
                </a:lnTo>
                <a:lnTo>
                  <a:pt x="1596073" y="824865"/>
                </a:lnTo>
                <a:lnTo>
                  <a:pt x="1600200" y="854393"/>
                </a:lnTo>
                <a:lnTo>
                  <a:pt x="1603693" y="883920"/>
                </a:lnTo>
                <a:lnTo>
                  <a:pt x="1607185" y="914083"/>
                </a:lnTo>
                <a:lnTo>
                  <a:pt x="1609725" y="944245"/>
                </a:lnTo>
                <a:lnTo>
                  <a:pt x="1611947" y="974725"/>
                </a:lnTo>
                <a:lnTo>
                  <a:pt x="1613535" y="1005840"/>
                </a:lnTo>
                <a:lnTo>
                  <a:pt x="1615123" y="1036955"/>
                </a:lnTo>
                <a:lnTo>
                  <a:pt x="1615757" y="1068705"/>
                </a:lnTo>
                <a:lnTo>
                  <a:pt x="2045016" y="1068705"/>
                </a:lnTo>
                <a:lnTo>
                  <a:pt x="2044700" y="1060601"/>
                </a:lnTo>
                <a:lnTo>
                  <a:pt x="2043430" y="1036784"/>
                </a:lnTo>
                <a:lnTo>
                  <a:pt x="2041207" y="1013285"/>
                </a:lnTo>
                <a:lnTo>
                  <a:pt x="2038349" y="990104"/>
                </a:lnTo>
                <a:lnTo>
                  <a:pt x="2035491" y="966605"/>
                </a:lnTo>
                <a:lnTo>
                  <a:pt x="2031681" y="943423"/>
                </a:lnTo>
                <a:lnTo>
                  <a:pt x="2026917" y="920559"/>
                </a:lnTo>
                <a:lnTo>
                  <a:pt x="2021836" y="897695"/>
                </a:lnTo>
                <a:lnTo>
                  <a:pt x="2016438" y="875149"/>
                </a:lnTo>
                <a:lnTo>
                  <a:pt x="2010404" y="852920"/>
                </a:lnTo>
                <a:lnTo>
                  <a:pt x="2003736" y="831009"/>
                </a:lnTo>
                <a:lnTo>
                  <a:pt x="1997067" y="809098"/>
                </a:lnTo>
                <a:lnTo>
                  <a:pt x="1989128" y="787504"/>
                </a:lnTo>
                <a:lnTo>
                  <a:pt x="1981189" y="765910"/>
                </a:lnTo>
                <a:lnTo>
                  <a:pt x="1972298" y="744634"/>
                </a:lnTo>
                <a:lnTo>
                  <a:pt x="1963406" y="723993"/>
                </a:lnTo>
                <a:lnTo>
                  <a:pt x="1953880" y="703352"/>
                </a:lnTo>
                <a:lnTo>
                  <a:pt x="1943401" y="683029"/>
                </a:lnTo>
                <a:lnTo>
                  <a:pt x="1933239" y="663023"/>
                </a:lnTo>
                <a:lnTo>
                  <a:pt x="1922124" y="643335"/>
                </a:lnTo>
                <a:lnTo>
                  <a:pt x="1910375" y="623646"/>
                </a:lnTo>
                <a:lnTo>
                  <a:pt x="1899375" y="606108"/>
                </a:lnTo>
                <a:lnTo>
                  <a:pt x="1549083" y="606108"/>
                </a:lnTo>
                <a:close/>
                <a:moveTo>
                  <a:pt x="1150620" y="606108"/>
                </a:moveTo>
                <a:lnTo>
                  <a:pt x="1150620" y="1068705"/>
                </a:lnTo>
                <a:lnTo>
                  <a:pt x="1529080" y="1068705"/>
                </a:lnTo>
                <a:lnTo>
                  <a:pt x="1527810" y="1036955"/>
                </a:lnTo>
                <a:lnTo>
                  <a:pt x="1526857" y="1005840"/>
                </a:lnTo>
                <a:lnTo>
                  <a:pt x="1524317" y="974725"/>
                </a:lnTo>
                <a:lnTo>
                  <a:pt x="1522095" y="943928"/>
                </a:lnTo>
                <a:lnTo>
                  <a:pt x="1518920" y="913448"/>
                </a:lnTo>
                <a:lnTo>
                  <a:pt x="1515745" y="883603"/>
                </a:lnTo>
                <a:lnTo>
                  <a:pt x="1511617" y="853758"/>
                </a:lnTo>
                <a:lnTo>
                  <a:pt x="1507490" y="824548"/>
                </a:lnTo>
                <a:lnTo>
                  <a:pt x="1502410" y="795655"/>
                </a:lnTo>
                <a:lnTo>
                  <a:pt x="1497013" y="767080"/>
                </a:lnTo>
                <a:lnTo>
                  <a:pt x="1491615" y="739140"/>
                </a:lnTo>
                <a:lnTo>
                  <a:pt x="1485583" y="711518"/>
                </a:lnTo>
                <a:lnTo>
                  <a:pt x="1479233" y="684213"/>
                </a:lnTo>
                <a:lnTo>
                  <a:pt x="1472247" y="657543"/>
                </a:lnTo>
                <a:lnTo>
                  <a:pt x="1464945" y="631508"/>
                </a:lnTo>
                <a:lnTo>
                  <a:pt x="1456690" y="606108"/>
                </a:lnTo>
                <a:lnTo>
                  <a:pt x="1150620" y="606108"/>
                </a:lnTo>
                <a:close/>
                <a:moveTo>
                  <a:pt x="762000" y="606108"/>
                </a:moveTo>
                <a:lnTo>
                  <a:pt x="754380" y="631508"/>
                </a:lnTo>
                <a:lnTo>
                  <a:pt x="747077" y="657543"/>
                </a:lnTo>
                <a:lnTo>
                  <a:pt x="740093" y="684213"/>
                </a:lnTo>
                <a:lnTo>
                  <a:pt x="733425" y="711518"/>
                </a:lnTo>
                <a:lnTo>
                  <a:pt x="727393" y="739140"/>
                </a:lnTo>
                <a:lnTo>
                  <a:pt x="721677" y="767080"/>
                </a:lnTo>
                <a:lnTo>
                  <a:pt x="716597" y="795655"/>
                </a:lnTo>
                <a:lnTo>
                  <a:pt x="711517" y="824548"/>
                </a:lnTo>
                <a:lnTo>
                  <a:pt x="707390" y="853758"/>
                </a:lnTo>
                <a:lnTo>
                  <a:pt x="703580" y="883603"/>
                </a:lnTo>
                <a:lnTo>
                  <a:pt x="700087" y="913448"/>
                </a:lnTo>
                <a:lnTo>
                  <a:pt x="696913" y="943928"/>
                </a:lnTo>
                <a:lnTo>
                  <a:pt x="694690" y="974725"/>
                </a:lnTo>
                <a:lnTo>
                  <a:pt x="692467" y="1005840"/>
                </a:lnTo>
                <a:lnTo>
                  <a:pt x="691197" y="1036955"/>
                </a:lnTo>
                <a:lnTo>
                  <a:pt x="690245" y="1068705"/>
                </a:lnTo>
                <a:lnTo>
                  <a:pt x="1068705" y="1068705"/>
                </a:lnTo>
                <a:lnTo>
                  <a:pt x="1068705" y="606108"/>
                </a:lnTo>
                <a:lnTo>
                  <a:pt x="762000" y="606108"/>
                </a:lnTo>
                <a:close/>
                <a:moveTo>
                  <a:pt x="321517" y="606108"/>
                </a:moveTo>
                <a:lnTo>
                  <a:pt x="310221" y="623646"/>
                </a:lnTo>
                <a:lnTo>
                  <a:pt x="298789" y="643335"/>
                </a:lnTo>
                <a:lnTo>
                  <a:pt x="287674" y="663023"/>
                </a:lnTo>
                <a:lnTo>
                  <a:pt x="277195" y="683029"/>
                </a:lnTo>
                <a:lnTo>
                  <a:pt x="266716" y="703352"/>
                </a:lnTo>
                <a:lnTo>
                  <a:pt x="257189" y="723993"/>
                </a:lnTo>
                <a:lnTo>
                  <a:pt x="248298" y="744634"/>
                </a:lnTo>
                <a:lnTo>
                  <a:pt x="239406" y="765910"/>
                </a:lnTo>
                <a:lnTo>
                  <a:pt x="231467" y="787504"/>
                </a:lnTo>
                <a:lnTo>
                  <a:pt x="223846" y="809098"/>
                </a:lnTo>
                <a:lnTo>
                  <a:pt x="216860" y="831009"/>
                </a:lnTo>
                <a:lnTo>
                  <a:pt x="210191" y="852920"/>
                </a:lnTo>
                <a:lnTo>
                  <a:pt x="204158" y="875149"/>
                </a:lnTo>
                <a:lnTo>
                  <a:pt x="198759" y="897695"/>
                </a:lnTo>
                <a:lnTo>
                  <a:pt x="193678" y="920559"/>
                </a:lnTo>
                <a:lnTo>
                  <a:pt x="189232" y="943423"/>
                </a:lnTo>
                <a:lnTo>
                  <a:pt x="185422" y="966605"/>
                </a:lnTo>
                <a:lnTo>
                  <a:pt x="182246" y="990104"/>
                </a:lnTo>
                <a:lnTo>
                  <a:pt x="179706" y="1013285"/>
                </a:lnTo>
                <a:lnTo>
                  <a:pt x="177165" y="1036784"/>
                </a:lnTo>
                <a:lnTo>
                  <a:pt x="175895" y="1060601"/>
                </a:lnTo>
                <a:lnTo>
                  <a:pt x="175580" y="1068705"/>
                </a:lnTo>
                <a:lnTo>
                  <a:pt x="603250" y="1068705"/>
                </a:lnTo>
                <a:lnTo>
                  <a:pt x="603885" y="1036955"/>
                </a:lnTo>
                <a:lnTo>
                  <a:pt x="605155" y="1005840"/>
                </a:lnTo>
                <a:lnTo>
                  <a:pt x="607060" y="974725"/>
                </a:lnTo>
                <a:lnTo>
                  <a:pt x="609283" y="944245"/>
                </a:lnTo>
                <a:lnTo>
                  <a:pt x="612140" y="914083"/>
                </a:lnTo>
                <a:lnTo>
                  <a:pt x="614997" y="883920"/>
                </a:lnTo>
                <a:lnTo>
                  <a:pt x="619125" y="854393"/>
                </a:lnTo>
                <a:lnTo>
                  <a:pt x="622935" y="824865"/>
                </a:lnTo>
                <a:lnTo>
                  <a:pt x="627380" y="795973"/>
                </a:lnTo>
                <a:lnTo>
                  <a:pt x="632460" y="767398"/>
                </a:lnTo>
                <a:lnTo>
                  <a:pt x="637540" y="739458"/>
                </a:lnTo>
                <a:lnTo>
                  <a:pt x="643255" y="712153"/>
                </a:lnTo>
                <a:lnTo>
                  <a:pt x="649287" y="684848"/>
                </a:lnTo>
                <a:lnTo>
                  <a:pt x="655955" y="657860"/>
                </a:lnTo>
                <a:lnTo>
                  <a:pt x="662940" y="631825"/>
                </a:lnTo>
                <a:lnTo>
                  <a:pt x="670243" y="606108"/>
                </a:lnTo>
                <a:lnTo>
                  <a:pt x="321517" y="606108"/>
                </a:lnTo>
                <a:close/>
                <a:moveTo>
                  <a:pt x="1150620" y="203835"/>
                </a:moveTo>
                <a:lnTo>
                  <a:pt x="1150620" y="523875"/>
                </a:lnTo>
                <a:lnTo>
                  <a:pt x="1428115" y="523875"/>
                </a:lnTo>
                <a:lnTo>
                  <a:pt x="1421447" y="507683"/>
                </a:lnTo>
                <a:lnTo>
                  <a:pt x="1414463" y="491490"/>
                </a:lnTo>
                <a:lnTo>
                  <a:pt x="1407477" y="476250"/>
                </a:lnTo>
                <a:lnTo>
                  <a:pt x="1400810" y="460693"/>
                </a:lnTo>
                <a:lnTo>
                  <a:pt x="1393507" y="445770"/>
                </a:lnTo>
                <a:lnTo>
                  <a:pt x="1386205" y="431165"/>
                </a:lnTo>
                <a:lnTo>
                  <a:pt x="1378267" y="416878"/>
                </a:lnTo>
                <a:lnTo>
                  <a:pt x="1370647" y="403225"/>
                </a:lnTo>
                <a:lnTo>
                  <a:pt x="1363027" y="389890"/>
                </a:lnTo>
                <a:lnTo>
                  <a:pt x="1355090" y="376555"/>
                </a:lnTo>
                <a:lnTo>
                  <a:pt x="1346835" y="363855"/>
                </a:lnTo>
                <a:lnTo>
                  <a:pt x="1338897" y="352108"/>
                </a:lnTo>
                <a:lnTo>
                  <a:pt x="1330325" y="340043"/>
                </a:lnTo>
                <a:lnTo>
                  <a:pt x="1321753" y="328613"/>
                </a:lnTo>
                <a:lnTo>
                  <a:pt x="1313180" y="317818"/>
                </a:lnTo>
                <a:lnTo>
                  <a:pt x="1304607" y="307023"/>
                </a:lnTo>
                <a:lnTo>
                  <a:pt x="1295400" y="297180"/>
                </a:lnTo>
                <a:lnTo>
                  <a:pt x="1286510" y="287655"/>
                </a:lnTo>
                <a:lnTo>
                  <a:pt x="1277303" y="278448"/>
                </a:lnTo>
                <a:lnTo>
                  <a:pt x="1268095" y="269558"/>
                </a:lnTo>
                <a:lnTo>
                  <a:pt x="1258887" y="261303"/>
                </a:lnTo>
                <a:lnTo>
                  <a:pt x="1249680" y="253365"/>
                </a:lnTo>
                <a:lnTo>
                  <a:pt x="1240155" y="246063"/>
                </a:lnTo>
                <a:lnTo>
                  <a:pt x="1230313" y="239395"/>
                </a:lnTo>
                <a:lnTo>
                  <a:pt x="1220787" y="233045"/>
                </a:lnTo>
                <a:lnTo>
                  <a:pt x="1210945" y="227330"/>
                </a:lnTo>
                <a:lnTo>
                  <a:pt x="1201103" y="222250"/>
                </a:lnTo>
                <a:lnTo>
                  <a:pt x="1191260" y="217170"/>
                </a:lnTo>
                <a:lnTo>
                  <a:pt x="1181100" y="213043"/>
                </a:lnTo>
                <a:lnTo>
                  <a:pt x="1170940" y="209550"/>
                </a:lnTo>
                <a:lnTo>
                  <a:pt x="1160780" y="206375"/>
                </a:lnTo>
                <a:lnTo>
                  <a:pt x="1150620" y="203835"/>
                </a:lnTo>
                <a:close/>
                <a:moveTo>
                  <a:pt x="1068705" y="203835"/>
                </a:moveTo>
                <a:lnTo>
                  <a:pt x="1058227" y="206375"/>
                </a:lnTo>
                <a:lnTo>
                  <a:pt x="1047750" y="209550"/>
                </a:lnTo>
                <a:lnTo>
                  <a:pt x="1037907" y="213043"/>
                </a:lnTo>
                <a:lnTo>
                  <a:pt x="1027747" y="217170"/>
                </a:lnTo>
                <a:lnTo>
                  <a:pt x="1017905" y="222250"/>
                </a:lnTo>
                <a:lnTo>
                  <a:pt x="1008380" y="227330"/>
                </a:lnTo>
                <a:lnTo>
                  <a:pt x="998220" y="233045"/>
                </a:lnTo>
                <a:lnTo>
                  <a:pt x="988695" y="239395"/>
                </a:lnTo>
                <a:lnTo>
                  <a:pt x="979170" y="246063"/>
                </a:lnTo>
                <a:lnTo>
                  <a:pt x="969645" y="253365"/>
                </a:lnTo>
                <a:lnTo>
                  <a:pt x="960120" y="261303"/>
                </a:lnTo>
                <a:lnTo>
                  <a:pt x="950595" y="269558"/>
                </a:lnTo>
                <a:lnTo>
                  <a:pt x="941387" y="278448"/>
                </a:lnTo>
                <a:lnTo>
                  <a:pt x="932497" y="287655"/>
                </a:lnTo>
                <a:lnTo>
                  <a:pt x="923290" y="297180"/>
                </a:lnTo>
                <a:lnTo>
                  <a:pt x="914400" y="307023"/>
                </a:lnTo>
                <a:lnTo>
                  <a:pt x="906145" y="317818"/>
                </a:lnTo>
                <a:lnTo>
                  <a:pt x="897255" y="328613"/>
                </a:lnTo>
                <a:lnTo>
                  <a:pt x="888683" y="340043"/>
                </a:lnTo>
                <a:lnTo>
                  <a:pt x="880427" y="352108"/>
                </a:lnTo>
                <a:lnTo>
                  <a:pt x="872173" y="363855"/>
                </a:lnTo>
                <a:lnTo>
                  <a:pt x="864235" y="376555"/>
                </a:lnTo>
                <a:lnTo>
                  <a:pt x="855980" y="389890"/>
                </a:lnTo>
                <a:lnTo>
                  <a:pt x="848360" y="403225"/>
                </a:lnTo>
                <a:lnTo>
                  <a:pt x="840740" y="416878"/>
                </a:lnTo>
                <a:lnTo>
                  <a:pt x="833120" y="431165"/>
                </a:lnTo>
                <a:lnTo>
                  <a:pt x="825817" y="445770"/>
                </a:lnTo>
                <a:lnTo>
                  <a:pt x="818515" y="460693"/>
                </a:lnTo>
                <a:lnTo>
                  <a:pt x="811213" y="476250"/>
                </a:lnTo>
                <a:lnTo>
                  <a:pt x="804545" y="491490"/>
                </a:lnTo>
                <a:lnTo>
                  <a:pt x="797560" y="507683"/>
                </a:lnTo>
                <a:lnTo>
                  <a:pt x="791210" y="523875"/>
                </a:lnTo>
                <a:lnTo>
                  <a:pt x="1068705" y="523875"/>
                </a:lnTo>
                <a:lnTo>
                  <a:pt x="1068705" y="203835"/>
                </a:lnTo>
                <a:close/>
                <a:moveTo>
                  <a:pt x="902594" y="196743"/>
                </a:moveTo>
                <a:lnTo>
                  <a:pt x="899283" y="197489"/>
                </a:lnTo>
                <a:lnTo>
                  <a:pt x="876419" y="202887"/>
                </a:lnTo>
                <a:lnTo>
                  <a:pt x="854190" y="208921"/>
                </a:lnTo>
                <a:lnTo>
                  <a:pt x="832279" y="215589"/>
                </a:lnTo>
                <a:lnTo>
                  <a:pt x="810368" y="222258"/>
                </a:lnTo>
                <a:lnTo>
                  <a:pt x="788457" y="230197"/>
                </a:lnTo>
                <a:lnTo>
                  <a:pt x="767181" y="238136"/>
                </a:lnTo>
                <a:lnTo>
                  <a:pt x="746222" y="247027"/>
                </a:lnTo>
                <a:lnTo>
                  <a:pt x="725264" y="255919"/>
                </a:lnTo>
                <a:lnTo>
                  <a:pt x="704623" y="265445"/>
                </a:lnTo>
                <a:lnTo>
                  <a:pt x="684299" y="275925"/>
                </a:lnTo>
                <a:lnTo>
                  <a:pt x="664293" y="286086"/>
                </a:lnTo>
                <a:lnTo>
                  <a:pt x="644605" y="297201"/>
                </a:lnTo>
                <a:lnTo>
                  <a:pt x="625234" y="308950"/>
                </a:lnTo>
                <a:lnTo>
                  <a:pt x="605863" y="320700"/>
                </a:lnTo>
                <a:lnTo>
                  <a:pt x="587128" y="333084"/>
                </a:lnTo>
                <a:lnTo>
                  <a:pt x="568709" y="345786"/>
                </a:lnTo>
                <a:lnTo>
                  <a:pt x="550609" y="359124"/>
                </a:lnTo>
                <a:lnTo>
                  <a:pt x="532826" y="373096"/>
                </a:lnTo>
                <a:lnTo>
                  <a:pt x="515043" y="386751"/>
                </a:lnTo>
                <a:lnTo>
                  <a:pt x="497895" y="401358"/>
                </a:lnTo>
                <a:lnTo>
                  <a:pt x="481382" y="416601"/>
                </a:lnTo>
                <a:lnTo>
                  <a:pt x="464869" y="431844"/>
                </a:lnTo>
                <a:lnTo>
                  <a:pt x="448674" y="447404"/>
                </a:lnTo>
                <a:lnTo>
                  <a:pt x="432796" y="463281"/>
                </a:lnTo>
                <a:lnTo>
                  <a:pt x="417871" y="479794"/>
                </a:lnTo>
                <a:lnTo>
                  <a:pt x="402946" y="496942"/>
                </a:lnTo>
                <a:lnTo>
                  <a:pt x="388339" y="513773"/>
                </a:lnTo>
                <a:lnTo>
                  <a:pt x="380221" y="523875"/>
                </a:lnTo>
                <a:lnTo>
                  <a:pt x="696913" y="523875"/>
                </a:lnTo>
                <a:lnTo>
                  <a:pt x="708025" y="494348"/>
                </a:lnTo>
                <a:lnTo>
                  <a:pt x="719773" y="465455"/>
                </a:lnTo>
                <a:lnTo>
                  <a:pt x="731837" y="437833"/>
                </a:lnTo>
                <a:lnTo>
                  <a:pt x="745173" y="410845"/>
                </a:lnTo>
                <a:lnTo>
                  <a:pt x="758190" y="385128"/>
                </a:lnTo>
                <a:lnTo>
                  <a:pt x="771843" y="360045"/>
                </a:lnTo>
                <a:lnTo>
                  <a:pt x="779145" y="348298"/>
                </a:lnTo>
                <a:lnTo>
                  <a:pt x="786130" y="336233"/>
                </a:lnTo>
                <a:lnTo>
                  <a:pt x="793433" y="324803"/>
                </a:lnTo>
                <a:lnTo>
                  <a:pt x="801053" y="313690"/>
                </a:lnTo>
                <a:lnTo>
                  <a:pt x="808355" y="302578"/>
                </a:lnTo>
                <a:lnTo>
                  <a:pt x="816293" y="291783"/>
                </a:lnTo>
                <a:lnTo>
                  <a:pt x="823913" y="281305"/>
                </a:lnTo>
                <a:lnTo>
                  <a:pt x="831850" y="271145"/>
                </a:lnTo>
                <a:lnTo>
                  <a:pt x="839470" y="261303"/>
                </a:lnTo>
                <a:lnTo>
                  <a:pt x="847725" y="251778"/>
                </a:lnTo>
                <a:lnTo>
                  <a:pt x="855980" y="242570"/>
                </a:lnTo>
                <a:lnTo>
                  <a:pt x="864235" y="233363"/>
                </a:lnTo>
                <a:lnTo>
                  <a:pt x="872490" y="224473"/>
                </a:lnTo>
                <a:lnTo>
                  <a:pt x="881063" y="216535"/>
                </a:lnTo>
                <a:lnTo>
                  <a:pt x="889635" y="207963"/>
                </a:lnTo>
                <a:lnTo>
                  <a:pt x="898525" y="200343"/>
                </a:lnTo>
                <a:lnTo>
                  <a:pt x="902594" y="196743"/>
                </a:lnTo>
                <a:close/>
                <a:moveTo>
                  <a:pt x="1315730" y="196178"/>
                </a:moveTo>
                <a:lnTo>
                  <a:pt x="1320800" y="200343"/>
                </a:lnTo>
                <a:lnTo>
                  <a:pt x="1329690" y="207963"/>
                </a:lnTo>
                <a:lnTo>
                  <a:pt x="1337945" y="216535"/>
                </a:lnTo>
                <a:lnTo>
                  <a:pt x="1346517" y="224473"/>
                </a:lnTo>
                <a:lnTo>
                  <a:pt x="1355090" y="233363"/>
                </a:lnTo>
                <a:lnTo>
                  <a:pt x="1363027" y="242570"/>
                </a:lnTo>
                <a:lnTo>
                  <a:pt x="1371600" y="251778"/>
                </a:lnTo>
                <a:lnTo>
                  <a:pt x="1379537" y="261303"/>
                </a:lnTo>
                <a:lnTo>
                  <a:pt x="1387157" y="271145"/>
                </a:lnTo>
                <a:lnTo>
                  <a:pt x="1395413" y="281305"/>
                </a:lnTo>
                <a:lnTo>
                  <a:pt x="1403033" y="291783"/>
                </a:lnTo>
                <a:lnTo>
                  <a:pt x="1410653" y="302578"/>
                </a:lnTo>
                <a:lnTo>
                  <a:pt x="1417955" y="313690"/>
                </a:lnTo>
                <a:lnTo>
                  <a:pt x="1425575" y="324803"/>
                </a:lnTo>
                <a:lnTo>
                  <a:pt x="1432877" y="336233"/>
                </a:lnTo>
                <a:lnTo>
                  <a:pt x="1439863" y="348298"/>
                </a:lnTo>
                <a:lnTo>
                  <a:pt x="1447165" y="360045"/>
                </a:lnTo>
                <a:lnTo>
                  <a:pt x="1461135" y="385128"/>
                </a:lnTo>
                <a:lnTo>
                  <a:pt x="1474153" y="410845"/>
                </a:lnTo>
                <a:lnTo>
                  <a:pt x="1487170" y="437833"/>
                </a:lnTo>
                <a:lnTo>
                  <a:pt x="1499553" y="465455"/>
                </a:lnTo>
                <a:lnTo>
                  <a:pt x="1510983" y="494348"/>
                </a:lnTo>
                <a:lnTo>
                  <a:pt x="1522095" y="523875"/>
                </a:lnTo>
                <a:lnTo>
                  <a:pt x="1840331" y="523875"/>
                </a:lnTo>
                <a:lnTo>
                  <a:pt x="1832574" y="513773"/>
                </a:lnTo>
                <a:lnTo>
                  <a:pt x="1817967" y="496942"/>
                </a:lnTo>
                <a:lnTo>
                  <a:pt x="1802724" y="479794"/>
                </a:lnTo>
                <a:lnTo>
                  <a:pt x="1787481" y="463281"/>
                </a:lnTo>
                <a:lnTo>
                  <a:pt x="1771921" y="447404"/>
                </a:lnTo>
                <a:lnTo>
                  <a:pt x="1756044" y="431844"/>
                </a:lnTo>
                <a:lnTo>
                  <a:pt x="1739531" y="416601"/>
                </a:lnTo>
                <a:lnTo>
                  <a:pt x="1722383" y="401358"/>
                </a:lnTo>
                <a:lnTo>
                  <a:pt x="1705553" y="386751"/>
                </a:lnTo>
                <a:lnTo>
                  <a:pt x="1687770" y="373096"/>
                </a:lnTo>
                <a:lnTo>
                  <a:pt x="1670304" y="359124"/>
                </a:lnTo>
                <a:lnTo>
                  <a:pt x="1652203" y="345786"/>
                </a:lnTo>
                <a:lnTo>
                  <a:pt x="1633468" y="333084"/>
                </a:lnTo>
                <a:lnTo>
                  <a:pt x="1614415" y="320700"/>
                </a:lnTo>
                <a:lnTo>
                  <a:pt x="1595679" y="308950"/>
                </a:lnTo>
                <a:lnTo>
                  <a:pt x="1575991" y="297201"/>
                </a:lnTo>
                <a:lnTo>
                  <a:pt x="1556302" y="286086"/>
                </a:lnTo>
                <a:lnTo>
                  <a:pt x="1536296" y="275925"/>
                </a:lnTo>
                <a:lnTo>
                  <a:pt x="1515973" y="265445"/>
                </a:lnTo>
                <a:lnTo>
                  <a:pt x="1495332" y="255919"/>
                </a:lnTo>
                <a:lnTo>
                  <a:pt x="1474691" y="247027"/>
                </a:lnTo>
                <a:lnTo>
                  <a:pt x="1453415" y="238136"/>
                </a:lnTo>
                <a:lnTo>
                  <a:pt x="1431821" y="230197"/>
                </a:lnTo>
                <a:lnTo>
                  <a:pt x="1410227" y="222258"/>
                </a:lnTo>
                <a:lnTo>
                  <a:pt x="1388316" y="215589"/>
                </a:lnTo>
                <a:lnTo>
                  <a:pt x="1366405" y="208921"/>
                </a:lnTo>
                <a:lnTo>
                  <a:pt x="1344176" y="202887"/>
                </a:lnTo>
                <a:lnTo>
                  <a:pt x="1321630" y="197489"/>
                </a:lnTo>
                <a:lnTo>
                  <a:pt x="1315730" y="196178"/>
                </a:lnTo>
                <a:close/>
                <a:moveTo>
                  <a:pt x="1109345" y="0"/>
                </a:moveTo>
                <a:lnTo>
                  <a:pt x="1138237" y="318"/>
                </a:lnTo>
                <a:lnTo>
                  <a:pt x="1166495" y="1588"/>
                </a:lnTo>
                <a:lnTo>
                  <a:pt x="1195070" y="3493"/>
                </a:lnTo>
                <a:lnTo>
                  <a:pt x="1223010" y="5715"/>
                </a:lnTo>
                <a:lnTo>
                  <a:pt x="1250950" y="9208"/>
                </a:lnTo>
                <a:lnTo>
                  <a:pt x="1278573" y="13018"/>
                </a:lnTo>
                <a:lnTo>
                  <a:pt x="1306195" y="17780"/>
                </a:lnTo>
                <a:lnTo>
                  <a:pt x="1333183" y="22860"/>
                </a:lnTo>
                <a:lnTo>
                  <a:pt x="1360487" y="28575"/>
                </a:lnTo>
                <a:lnTo>
                  <a:pt x="1386840" y="34925"/>
                </a:lnTo>
                <a:lnTo>
                  <a:pt x="1413510" y="42228"/>
                </a:lnTo>
                <a:lnTo>
                  <a:pt x="1439545" y="50165"/>
                </a:lnTo>
                <a:lnTo>
                  <a:pt x="1465580" y="58420"/>
                </a:lnTo>
                <a:lnTo>
                  <a:pt x="1490980" y="67628"/>
                </a:lnTo>
                <a:lnTo>
                  <a:pt x="1516380" y="77153"/>
                </a:lnTo>
                <a:lnTo>
                  <a:pt x="1541463" y="87313"/>
                </a:lnTo>
                <a:lnTo>
                  <a:pt x="1566227" y="98108"/>
                </a:lnTo>
                <a:lnTo>
                  <a:pt x="1590675" y="109538"/>
                </a:lnTo>
                <a:lnTo>
                  <a:pt x="1614805" y="121603"/>
                </a:lnTo>
                <a:lnTo>
                  <a:pt x="1638617" y="134303"/>
                </a:lnTo>
                <a:lnTo>
                  <a:pt x="1662113" y="147320"/>
                </a:lnTo>
                <a:lnTo>
                  <a:pt x="1684973" y="160655"/>
                </a:lnTo>
                <a:lnTo>
                  <a:pt x="1707833" y="174943"/>
                </a:lnTo>
                <a:lnTo>
                  <a:pt x="1730057" y="189865"/>
                </a:lnTo>
                <a:lnTo>
                  <a:pt x="1751965" y="204788"/>
                </a:lnTo>
                <a:lnTo>
                  <a:pt x="1773555" y="220663"/>
                </a:lnTo>
                <a:lnTo>
                  <a:pt x="1794510" y="236855"/>
                </a:lnTo>
                <a:lnTo>
                  <a:pt x="1815465" y="253683"/>
                </a:lnTo>
                <a:lnTo>
                  <a:pt x="1835785" y="270510"/>
                </a:lnTo>
                <a:lnTo>
                  <a:pt x="1855787" y="288290"/>
                </a:lnTo>
                <a:lnTo>
                  <a:pt x="1875473" y="306705"/>
                </a:lnTo>
                <a:lnTo>
                  <a:pt x="1894205" y="325120"/>
                </a:lnTo>
                <a:lnTo>
                  <a:pt x="1912937" y="344488"/>
                </a:lnTo>
                <a:lnTo>
                  <a:pt x="1931035" y="363538"/>
                </a:lnTo>
                <a:lnTo>
                  <a:pt x="1948815" y="383540"/>
                </a:lnTo>
                <a:lnTo>
                  <a:pt x="1965643" y="403860"/>
                </a:lnTo>
                <a:lnTo>
                  <a:pt x="1982470" y="424815"/>
                </a:lnTo>
                <a:lnTo>
                  <a:pt x="1998663" y="445770"/>
                </a:lnTo>
                <a:lnTo>
                  <a:pt x="2014537" y="467360"/>
                </a:lnTo>
                <a:lnTo>
                  <a:pt x="2029777" y="489268"/>
                </a:lnTo>
                <a:lnTo>
                  <a:pt x="2044383" y="511493"/>
                </a:lnTo>
                <a:lnTo>
                  <a:pt x="2058670" y="534353"/>
                </a:lnTo>
                <a:lnTo>
                  <a:pt x="2072005" y="557213"/>
                </a:lnTo>
                <a:lnTo>
                  <a:pt x="2085023" y="580708"/>
                </a:lnTo>
                <a:lnTo>
                  <a:pt x="2097723" y="604520"/>
                </a:lnTo>
                <a:lnTo>
                  <a:pt x="2109787" y="628650"/>
                </a:lnTo>
                <a:lnTo>
                  <a:pt x="2121217" y="653098"/>
                </a:lnTo>
                <a:lnTo>
                  <a:pt x="2132013" y="677863"/>
                </a:lnTo>
                <a:lnTo>
                  <a:pt x="2142173" y="702945"/>
                </a:lnTo>
                <a:lnTo>
                  <a:pt x="2152015" y="728345"/>
                </a:lnTo>
                <a:lnTo>
                  <a:pt x="2160905" y="754063"/>
                </a:lnTo>
                <a:lnTo>
                  <a:pt x="2169160" y="779780"/>
                </a:lnTo>
                <a:lnTo>
                  <a:pt x="2177097" y="805815"/>
                </a:lnTo>
                <a:lnTo>
                  <a:pt x="2184400" y="832485"/>
                </a:lnTo>
                <a:lnTo>
                  <a:pt x="2190750" y="859473"/>
                </a:lnTo>
                <a:lnTo>
                  <a:pt x="2196465" y="886143"/>
                </a:lnTo>
                <a:lnTo>
                  <a:pt x="2201863" y="913448"/>
                </a:lnTo>
                <a:lnTo>
                  <a:pt x="2206307" y="940753"/>
                </a:lnTo>
                <a:lnTo>
                  <a:pt x="2210435" y="968375"/>
                </a:lnTo>
                <a:lnTo>
                  <a:pt x="2213610" y="996315"/>
                </a:lnTo>
                <a:lnTo>
                  <a:pt x="2215833" y="1024255"/>
                </a:lnTo>
                <a:lnTo>
                  <a:pt x="2217737" y="1052830"/>
                </a:lnTo>
                <a:lnTo>
                  <a:pt x="2219007" y="1081088"/>
                </a:lnTo>
                <a:lnTo>
                  <a:pt x="2219325" y="1109980"/>
                </a:lnTo>
                <a:lnTo>
                  <a:pt x="2219007" y="1138238"/>
                </a:lnTo>
                <a:lnTo>
                  <a:pt x="2217737" y="1166813"/>
                </a:lnTo>
                <a:lnTo>
                  <a:pt x="2215833" y="1195388"/>
                </a:lnTo>
                <a:lnTo>
                  <a:pt x="2213610" y="1223328"/>
                </a:lnTo>
                <a:lnTo>
                  <a:pt x="2210435" y="1250950"/>
                </a:lnTo>
                <a:lnTo>
                  <a:pt x="2206307" y="1278573"/>
                </a:lnTo>
                <a:lnTo>
                  <a:pt x="2201863" y="1306195"/>
                </a:lnTo>
                <a:lnTo>
                  <a:pt x="2196465" y="1333500"/>
                </a:lnTo>
                <a:lnTo>
                  <a:pt x="2190750" y="1360488"/>
                </a:lnTo>
                <a:lnTo>
                  <a:pt x="2184400" y="1387158"/>
                </a:lnTo>
                <a:lnTo>
                  <a:pt x="2177097" y="1413510"/>
                </a:lnTo>
                <a:lnTo>
                  <a:pt x="2169160" y="1439545"/>
                </a:lnTo>
                <a:lnTo>
                  <a:pt x="2160905" y="1465898"/>
                </a:lnTo>
                <a:lnTo>
                  <a:pt x="2152015" y="1491298"/>
                </a:lnTo>
                <a:lnTo>
                  <a:pt x="2142173" y="1516380"/>
                </a:lnTo>
                <a:lnTo>
                  <a:pt x="2132013" y="1541463"/>
                </a:lnTo>
                <a:lnTo>
                  <a:pt x="2121217" y="1566545"/>
                </a:lnTo>
                <a:lnTo>
                  <a:pt x="2109787" y="1590675"/>
                </a:lnTo>
                <a:lnTo>
                  <a:pt x="2097723" y="1614805"/>
                </a:lnTo>
                <a:lnTo>
                  <a:pt x="2085023" y="1638618"/>
                </a:lnTo>
                <a:lnTo>
                  <a:pt x="2072005" y="1662113"/>
                </a:lnTo>
                <a:lnTo>
                  <a:pt x="2058670" y="1685290"/>
                </a:lnTo>
                <a:lnTo>
                  <a:pt x="2044383" y="1707833"/>
                </a:lnTo>
                <a:lnTo>
                  <a:pt x="2029777" y="1730058"/>
                </a:lnTo>
                <a:lnTo>
                  <a:pt x="2014537" y="1751965"/>
                </a:lnTo>
                <a:lnTo>
                  <a:pt x="1998663" y="1773555"/>
                </a:lnTo>
                <a:lnTo>
                  <a:pt x="1982470" y="1794828"/>
                </a:lnTo>
                <a:lnTo>
                  <a:pt x="1965643" y="1815465"/>
                </a:lnTo>
                <a:lnTo>
                  <a:pt x="1948815" y="1835785"/>
                </a:lnTo>
                <a:lnTo>
                  <a:pt x="1931035" y="1855788"/>
                </a:lnTo>
                <a:lnTo>
                  <a:pt x="1912937" y="1875473"/>
                </a:lnTo>
                <a:lnTo>
                  <a:pt x="1894205" y="1894205"/>
                </a:lnTo>
                <a:lnTo>
                  <a:pt x="1875473" y="1913255"/>
                </a:lnTo>
                <a:lnTo>
                  <a:pt x="1855787" y="1931353"/>
                </a:lnTo>
                <a:lnTo>
                  <a:pt x="1835785" y="1948815"/>
                </a:lnTo>
                <a:lnTo>
                  <a:pt x="1815465" y="1966278"/>
                </a:lnTo>
                <a:lnTo>
                  <a:pt x="1794510" y="1982788"/>
                </a:lnTo>
                <a:lnTo>
                  <a:pt x="1773555" y="1998980"/>
                </a:lnTo>
                <a:lnTo>
                  <a:pt x="1751965" y="2014538"/>
                </a:lnTo>
                <a:lnTo>
                  <a:pt x="1730057" y="2030095"/>
                </a:lnTo>
                <a:lnTo>
                  <a:pt x="1707833" y="2044700"/>
                </a:lnTo>
                <a:lnTo>
                  <a:pt x="1684973" y="2058670"/>
                </a:lnTo>
                <a:lnTo>
                  <a:pt x="1662113" y="2072323"/>
                </a:lnTo>
                <a:lnTo>
                  <a:pt x="1638617" y="2085340"/>
                </a:lnTo>
                <a:lnTo>
                  <a:pt x="1614805" y="2098040"/>
                </a:lnTo>
                <a:lnTo>
                  <a:pt x="1590675" y="2109788"/>
                </a:lnTo>
                <a:lnTo>
                  <a:pt x="1566227" y="2121535"/>
                </a:lnTo>
                <a:lnTo>
                  <a:pt x="1541463" y="2132330"/>
                </a:lnTo>
                <a:lnTo>
                  <a:pt x="1516380" y="2142490"/>
                </a:lnTo>
                <a:lnTo>
                  <a:pt x="1490980" y="2152333"/>
                </a:lnTo>
                <a:lnTo>
                  <a:pt x="1465580" y="2160905"/>
                </a:lnTo>
                <a:lnTo>
                  <a:pt x="1439545" y="2169478"/>
                </a:lnTo>
                <a:lnTo>
                  <a:pt x="1413510" y="2177098"/>
                </a:lnTo>
                <a:lnTo>
                  <a:pt x="1386840" y="2184400"/>
                </a:lnTo>
                <a:lnTo>
                  <a:pt x="1360487" y="2191068"/>
                </a:lnTo>
                <a:lnTo>
                  <a:pt x="1333183" y="2196783"/>
                </a:lnTo>
                <a:lnTo>
                  <a:pt x="1306195" y="2202180"/>
                </a:lnTo>
                <a:lnTo>
                  <a:pt x="1278573" y="2206625"/>
                </a:lnTo>
                <a:lnTo>
                  <a:pt x="1250950" y="2210753"/>
                </a:lnTo>
                <a:lnTo>
                  <a:pt x="1223010" y="2213610"/>
                </a:lnTo>
                <a:lnTo>
                  <a:pt x="1195070" y="2215833"/>
                </a:lnTo>
                <a:lnTo>
                  <a:pt x="1166495" y="2218055"/>
                </a:lnTo>
                <a:lnTo>
                  <a:pt x="1138237" y="2219008"/>
                </a:lnTo>
                <a:lnTo>
                  <a:pt x="1109345" y="2219325"/>
                </a:lnTo>
                <a:lnTo>
                  <a:pt x="1081087" y="2219008"/>
                </a:lnTo>
                <a:lnTo>
                  <a:pt x="1052513" y="2218055"/>
                </a:lnTo>
                <a:lnTo>
                  <a:pt x="1023937" y="2215833"/>
                </a:lnTo>
                <a:lnTo>
                  <a:pt x="995997" y="2213610"/>
                </a:lnTo>
                <a:lnTo>
                  <a:pt x="968375" y="2210753"/>
                </a:lnTo>
                <a:lnTo>
                  <a:pt x="940753" y="2206625"/>
                </a:lnTo>
                <a:lnTo>
                  <a:pt x="913130" y="2202180"/>
                </a:lnTo>
                <a:lnTo>
                  <a:pt x="886143" y="2196783"/>
                </a:lnTo>
                <a:lnTo>
                  <a:pt x="858837" y="2191068"/>
                </a:lnTo>
                <a:lnTo>
                  <a:pt x="832167" y="2184400"/>
                </a:lnTo>
                <a:lnTo>
                  <a:pt x="805815" y="2177098"/>
                </a:lnTo>
                <a:lnTo>
                  <a:pt x="779780" y="2169478"/>
                </a:lnTo>
                <a:lnTo>
                  <a:pt x="753427" y="2160905"/>
                </a:lnTo>
                <a:lnTo>
                  <a:pt x="728027" y="2152333"/>
                </a:lnTo>
                <a:lnTo>
                  <a:pt x="702627" y="2142490"/>
                </a:lnTo>
                <a:lnTo>
                  <a:pt x="677863" y="2132330"/>
                </a:lnTo>
                <a:lnTo>
                  <a:pt x="652780" y="2121535"/>
                </a:lnTo>
                <a:lnTo>
                  <a:pt x="628650" y="2109788"/>
                </a:lnTo>
                <a:lnTo>
                  <a:pt x="604520" y="2098040"/>
                </a:lnTo>
                <a:lnTo>
                  <a:pt x="580707" y="2085340"/>
                </a:lnTo>
                <a:lnTo>
                  <a:pt x="557213" y="2072323"/>
                </a:lnTo>
                <a:lnTo>
                  <a:pt x="534035" y="2058670"/>
                </a:lnTo>
                <a:lnTo>
                  <a:pt x="511493" y="2044700"/>
                </a:lnTo>
                <a:lnTo>
                  <a:pt x="488950" y="2030095"/>
                </a:lnTo>
                <a:lnTo>
                  <a:pt x="467043" y="2014538"/>
                </a:lnTo>
                <a:lnTo>
                  <a:pt x="445770" y="1998980"/>
                </a:lnTo>
                <a:lnTo>
                  <a:pt x="424497" y="1982788"/>
                </a:lnTo>
                <a:lnTo>
                  <a:pt x="403860" y="1966278"/>
                </a:lnTo>
                <a:lnTo>
                  <a:pt x="383540" y="1948815"/>
                </a:lnTo>
                <a:lnTo>
                  <a:pt x="363537" y="1931353"/>
                </a:lnTo>
                <a:lnTo>
                  <a:pt x="344170" y="1913255"/>
                </a:lnTo>
                <a:lnTo>
                  <a:pt x="325120" y="1894205"/>
                </a:lnTo>
                <a:lnTo>
                  <a:pt x="306387" y="1875473"/>
                </a:lnTo>
                <a:lnTo>
                  <a:pt x="287973" y="1855788"/>
                </a:lnTo>
                <a:lnTo>
                  <a:pt x="270510" y="1835785"/>
                </a:lnTo>
                <a:lnTo>
                  <a:pt x="253365" y="1815465"/>
                </a:lnTo>
                <a:lnTo>
                  <a:pt x="236537" y="1794828"/>
                </a:lnTo>
                <a:lnTo>
                  <a:pt x="220345" y="1773555"/>
                </a:lnTo>
                <a:lnTo>
                  <a:pt x="204787" y="1751965"/>
                </a:lnTo>
                <a:lnTo>
                  <a:pt x="189230" y="1730058"/>
                </a:lnTo>
                <a:lnTo>
                  <a:pt x="174625" y="1707833"/>
                </a:lnTo>
                <a:lnTo>
                  <a:pt x="160655" y="1685290"/>
                </a:lnTo>
                <a:lnTo>
                  <a:pt x="147003" y="1662113"/>
                </a:lnTo>
                <a:lnTo>
                  <a:pt x="133985" y="1638618"/>
                </a:lnTo>
                <a:lnTo>
                  <a:pt x="121285" y="1614805"/>
                </a:lnTo>
                <a:lnTo>
                  <a:pt x="109537" y="1590675"/>
                </a:lnTo>
                <a:lnTo>
                  <a:pt x="97790" y="1566545"/>
                </a:lnTo>
                <a:lnTo>
                  <a:pt x="86995" y="1541463"/>
                </a:lnTo>
                <a:lnTo>
                  <a:pt x="77153" y="1516380"/>
                </a:lnTo>
                <a:lnTo>
                  <a:pt x="67627" y="1491298"/>
                </a:lnTo>
                <a:lnTo>
                  <a:pt x="58420" y="1465898"/>
                </a:lnTo>
                <a:lnTo>
                  <a:pt x="49847" y="1439545"/>
                </a:lnTo>
                <a:lnTo>
                  <a:pt x="42227" y="1413510"/>
                </a:lnTo>
                <a:lnTo>
                  <a:pt x="34925" y="1387158"/>
                </a:lnTo>
                <a:lnTo>
                  <a:pt x="28257" y="1360488"/>
                </a:lnTo>
                <a:lnTo>
                  <a:pt x="22543" y="1333500"/>
                </a:lnTo>
                <a:lnTo>
                  <a:pt x="17145" y="1306195"/>
                </a:lnTo>
                <a:lnTo>
                  <a:pt x="13017" y="1278573"/>
                </a:lnTo>
                <a:lnTo>
                  <a:pt x="9207" y="1250950"/>
                </a:lnTo>
                <a:lnTo>
                  <a:pt x="5715" y="1223328"/>
                </a:lnTo>
                <a:lnTo>
                  <a:pt x="3175" y="1195388"/>
                </a:lnTo>
                <a:lnTo>
                  <a:pt x="1270" y="1166813"/>
                </a:lnTo>
                <a:lnTo>
                  <a:pt x="317" y="1138238"/>
                </a:lnTo>
                <a:lnTo>
                  <a:pt x="0" y="1109980"/>
                </a:lnTo>
                <a:lnTo>
                  <a:pt x="317" y="1081088"/>
                </a:lnTo>
                <a:lnTo>
                  <a:pt x="1270" y="1052830"/>
                </a:lnTo>
                <a:lnTo>
                  <a:pt x="3175" y="1024255"/>
                </a:lnTo>
                <a:lnTo>
                  <a:pt x="5715" y="996315"/>
                </a:lnTo>
                <a:lnTo>
                  <a:pt x="9207" y="968375"/>
                </a:lnTo>
                <a:lnTo>
                  <a:pt x="13017" y="940753"/>
                </a:lnTo>
                <a:lnTo>
                  <a:pt x="17145" y="913448"/>
                </a:lnTo>
                <a:lnTo>
                  <a:pt x="22543" y="886143"/>
                </a:lnTo>
                <a:lnTo>
                  <a:pt x="28257" y="859473"/>
                </a:lnTo>
                <a:lnTo>
                  <a:pt x="34925" y="832485"/>
                </a:lnTo>
                <a:lnTo>
                  <a:pt x="42227" y="805815"/>
                </a:lnTo>
                <a:lnTo>
                  <a:pt x="49847" y="779780"/>
                </a:lnTo>
                <a:lnTo>
                  <a:pt x="58420" y="754063"/>
                </a:lnTo>
                <a:lnTo>
                  <a:pt x="67627" y="728345"/>
                </a:lnTo>
                <a:lnTo>
                  <a:pt x="77153" y="702945"/>
                </a:lnTo>
                <a:lnTo>
                  <a:pt x="86995" y="677863"/>
                </a:lnTo>
                <a:lnTo>
                  <a:pt x="97790" y="653098"/>
                </a:lnTo>
                <a:lnTo>
                  <a:pt x="109537" y="628650"/>
                </a:lnTo>
                <a:lnTo>
                  <a:pt x="121285" y="604520"/>
                </a:lnTo>
                <a:lnTo>
                  <a:pt x="133985" y="580708"/>
                </a:lnTo>
                <a:lnTo>
                  <a:pt x="147003" y="557213"/>
                </a:lnTo>
                <a:lnTo>
                  <a:pt x="160655" y="534353"/>
                </a:lnTo>
                <a:lnTo>
                  <a:pt x="174625" y="511493"/>
                </a:lnTo>
                <a:lnTo>
                  <a:pt x="189230" y="489268"/>
                </a:lnTo>
                <a:lnTo>
                  <a:pt x="204787" y="467360"/>
                </a:lnTo>
                <a:lnTo>
                  <a:pt x="220345" y="445770"/>
                </a:lnTo>
                <a:lnTo>
                  <a:pt x="236537" y="424815"/>
                </a:lnTo>
                <a:lnTo>
                  <a:pt x="253365" y="403860"/>
                </a:lnTo>
                <a:lnTo>
                  <a:pt x="270510" y="383540"/>
                </a:lnTo>
                <a:lnTo>
                  <a:pt x="287973" y="363538"/>
                </a:lnTo>
                <a:lnTo>
                  <a:pt x="306387" y="344488"/>
                </a:lnTo>
                <a:lnTo>
                  <a:pt x="325120" y="325120"/>
                </a:lnTo>
                <a:lnTo>
                  <a:pt x="344170" y="306705"/>
                </a:lnTo>
                <a:lnTo>
                  <a:pt x="363537" y="288290"/>
                </a:lnTo>
                <a:lnTo>
                  <a:pt x="383540" y="270510"/>
                </a:lnTo>
                <a:lnTo>
                  <a:pt x="403860" y="253683"/>
                </a:lnTo>
                <a:lnTo>
                  <a:pt x="424497" y="236855"/>
                </a:lnTo>
                <a:lnTo>
                  <a:pt x="445770" y="220663"/>
                </a:lnTo>
                <a:lnTo>
                  <a:pt x="467043" y="204788"/>
                </a:lnTo>
                <a:lnTo>
                  <a:pt x="488950" y="189865"/>
                </a:lnTo>
                <a:lnTo>
                  <a:pt x="511493" y="174943"/>
                </a:lnTo>
                <a:lnTo>
                  <a:pt x="534035" y="160655"/>
                </a:lnTo>
                <a:lnTo>
                  <a:pt x="557213" y="147320"/>
                </a:lnTo>
                <a:lnTo>
                  <a:pt x="580707" y="134303"/>
                </a:lnTo>
                <a:lnTo>
                  <a:pt x="604520" y="121603"/>
                </a:lnTo>
                <a:lnTo>
                  <a:pt x="628650" y="109538"/>
                </a:lnTo>
                <a:lnTo>
                  <a:pt x="652780" y="98108"/>
                </a:lnTo>
                <a:lnTo>
                  <a:pt x="677863" y="87313"/>
                </a:lnTo>
                <a:lnTo>
                  <a:pt x="702627" y="77153"/>
                </a:lnTo>
                <a:lnTo>
                  <a:pt x="728027" y="67628"/>
                </a:lnTo>
                <a:lnTo>
                  <a:pt x="753427" y="58420"/>
                </a:lnTo>
                <a:lnTo>
                  <a:pt x="779780" y="50165"/>
                </a:lnTo>
                <a:lnTo>
                  <a:pt x="805815" y="42228"/>
                </a:lnTo>
                <a:lnTo>
                  <a:pt x="832167" y="34925"/>
                </a:lnTo>
                <a:lnTo>
                  <a:pt x="858837" y="28575"/>
                </a:lnTo>
                <a:lnTo>
                  <a:pt x="886143" y="22860"/>
                </a:lnTo>
                <a:lnTo>
                  <a:pt x="913130" y="17780"/>
                </a:lnTo>
                <a:lnTo>
                  <a:pt x="940753" y="13018"/>
                </a:lnTo>
                <a:lnTo>
                  <a:pt x="968375" y="9208"/>
                </a:lnTo>
                <a:lnTo>
                  <a:pt x="995997" y="5715"/>
                </a:lnTo>
                <a:lnTo>
                  <a:pt x="1023937" y="3493"/>
                </a:lnTo>
                <a:lnTo>
                  <a:pt x="1052513" y="1588"/>
                </a:lnTo>
                <a:lnTo>
                  <a:pt x="1081087" y="318"/>
                </a:lnTo>
                <a:lnTo>
                  <a:pt x="1109345" y="0"/>
                </a:lnTo>
                <a:close/>
              </a:path>
            </a:pathLst>
          </a:custGeom>
          <a:solidFill>
            <a:srgbClr val="1F74AD"/>
          </a:solidFill>
          <a:ln>
            <a:solidFill>
              <a:srgbClr val="1F74AD"/>
            </a:solidFill>
          </a:ln>
        </p:spPr>
        <p:txBody>
          <a:bodyPr anchor="ctr">
            <a:normAutofit/>
            <a:scene3d>
              <a:camera prst="orthographicFront"/>
              <a:lightRig rig="threePt" dir="t"/>
            </a:scene3d>
            <a:sp3d>
              <a:contourClr>
                <a:srgbClr val="FFFFFF"/>
              </a:contourClr>
            </a:sp3d>
          </a:bodyPr>
          <a:p>
            <a:pPr algn="ctr"/>
            <a:endParaRPr lang="zh-CN" altLang="en-US" dirty="0">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48" name="直接连接符 47"/>
          <p:cNvCxnSpPr>
            <a:stCxn id="31" idx="1"/>
          </p:cNvCxnSpPr>
          <p:nvPr>
            <p:custDataLst>
              <p:tags r:id="rId9"/>
            </p:custDataLst>
          </p:nvPr>
        </p:nvCxnSpPr>
        <p:spPr>
          <a:xfrm flipH="1" flipV="1">
            <a:off x="4587512" y="2009756"/>
            <a:ext cx="479625" cy="327107"/>
          </a:xfrm>
          <a:prstGeom prst="line">
            <a:avLst/>
          </a:prstGeom>
          <a:ln w="38100">
            <a:solidFill>
              <a:srgbClr val="1F74AD"/>
            </a:solidFill>
          </a:ln>
        </p:spPr>
        <p:style>
          <a:lnRef idx="1">
            <a:srgbClr val="1F74AD"/>
          </a:lnRef>
          <a:fillRef idx="0">
            <a:srgbClr val="1F74AD"/>
          </a:fillRef>
          <a:effectRef idx="0">
            <a:srgbClr val="1F74AD"/>
          </a:effectRef>
          <a:fontRef idx="minor">
            <a:srgbClr val="000000"/>
          </a:fontRef>
        </p:style>
      </p:cxnSp>
      <p:sp>
        <p:nvSpPr>
          <p:cNvPr id="62" name="圆角矩形 5"/>
          <p:cNvSpPr/>
          <p:nvPr>
            <p:custDataLst>
              <p:tags r:id="rId10"/>
            </p:custDataLst>
          </p:nvPr>
        </p:nvSpPr>
        <p:spPr>
          <a:xfrm>
            <a:off x="6717021" y="1350117"/>
            <a:ext cx="2715393" cy="783599"/>
          </a:xfrm>
          <a:prstGeom prst="roundRect">
            <a:avLst>
              <a:gd name="adj" fmla="val 50000"/>
            </a:avLst>
          </a:prstGeom>
          <a:solidFill>
            <a:sysClr val="window" lastClr="FFFFFF"/>
          </a:solidFill>
          <a:ln w="381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63" name="椭圆 62"/>
          <p:cNvSpPr/>
          <p:nvPr>
            <p:custDataLst>
              <p:tags r:id="rId11"/>
            </p:custDataLst>
          </p:nvPr>
        </p:nvSpPr>
        <p:spPr>
          <a:xfrm>
            <a:off x="6708029" y="1350118"/>
            <a:ext cx="783599" cy="783599"/>
          </a:xfrm>
          <a:prstGeom prst="ellipse">
            <a:avLst/>
          </a:prstGeom>
          <a:solidFill>
            <a:sysClr val="window" lastClr="FFFFFF"/>
          </a:solidFill>
          <a:ln w="381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dirty="0">
              <a:latin typeface="微软雅黑" panose="020B0503020204020204" charset="-122"/>
              <a:ea typeface="微软雅黑" panose="020B0503020204020204" charset="-122"/>
              <a:sym typeface="Arial" panose="020B0604020202020204" pitchFamily="34" charset="0"/>
            </a:endParaRPr>
          </a:p>
        </p:txBody>
      </p:sp>
      <p:sp>
        <p:nvSpPr>
          <p:cNvPr id="64" name="KSO_Shape"/>
          <p:cNvSpPr/>
          <p:nvPr>
            <p:custDataLst>
              <p:tags r:id="rId12"/>
            </p:custDataLst>
          </p:nvPr>
        </p:nvSpPr>
        <p:spPr bwMode="auto">
          <a:xfrm>
            <a:off x="6881073" y="1550992"/>
            <a:ext cx="437510" cy="416676"/>
          </a:xfrm>
          <a:custGeom>
            <a:avLst/>
            <a:gdLst>
              <a:gd name="T0" fmla="*/ 1657163 w 8032"/>
              <a:gd name="T1" fmla="*/ 1166044 h 7642"/>
              <a:gd name="T2" fmla="*/ 1800397 w 8032"/>
              <a:gd name="T3" fmla="*/ 1166044 h 7642"/>
              <a:gd name="T4" fmla="*/ 1800397 w 8032"/>
              <a:gd name="T5" fmla="*/ 1498463 h 7642"/>
              <a:gd name="T6" fmla="*/ 1657163 w 8032"/>
              <a:gd name="T7" fmla="*/ 1498463 h 7642"/>
              <a:gd name="T8" fmla="*/ 1657163 w 8032"/>
              <a:gd name="T9" fmla="*/ 1712977 h 7642"/>
              <a:gd name="T10" fmla="*/ 0 w 8032"/>
              <a:gd name="T11" fmla="*/ 1712977 h 7642"/>
              <a:gd name="T12" fmla="*/ 0 w 8032"/>
              <a:gd name="T13" fmla="*/ 1020793 h 7642"/>
              <a:gd name="T14" fmla="*/ 286692 w 8032"/>
              <a:gd name="T15" fmla="*/ 1020793 h 7642"/>
              <a:gd name="T16" fmla="*/ 286692 w 8032"/>
              <a:gd name="T17" fmla="*/ 0 h 7642"/>
              <a:gd name="T18" fmla="*/ 1004430 w 8032"/>
              <a:gd name="T19" fmla="*/ 0 h 7642"/>
              <a:gd name="T20" fmla="*/ 1372713 w 8032"/>
              <a:gd name="T21" fmla="*/ 356627 h 7642"/>
              <a:gd name="T22" fmla="*/ 1372713 w 8032"/>
              <a:gd name="T23" fmla="*/ 1020793 h 7642"/>
              <a:gd name="T24" fmla="*/ 1657163 w 8032"/>
              <a:gd name="T25" fmla="*/ 1020793 h 7642"/>
              <a:gd name="T26" fmla="*/ 1657163 w 8032"/>
              <a:gd name="T27" fmla="*/ 1166044 h 7642"/>
              <a:gd name="T28" fmla="*/ 1583641 w 8032"/>
              <a:gd name="T29" fmla="*/ 1660525 h 7642"/>
              <a:gd name="T30" fmla="*/ 1583641 w 8032"/>
              <a:gd name="T31" fmla="*/ 1076383 h 7642"/>
              <a:gd name="T32" fmla="*/ 1377420 w 8032"/>
              <a:gd name="T33" fmla="*/ 1076383 h 7642"/>
              <a:gd name="T34" fmla="*/ 1377420 w 8032"/>
              <a:gd name="T35" fmla="*/ 1293363 h 7642"/>
              <a:gd name="T36" fmla="*/ 276157 w 8032"/>
              <a:gd name="T37" fmla="*/ 1293363 h 7642"/>
              <a:gd name="T38" fmla="*/ 276157 w 8032"/>
              <a:gd name="T39" fmla="*/ 1076383 h 7642"/>
              <a:gd name="T40" fmla="*/ 69936 w 8032"/>
              <a:gd name="T41" fmla="*/ 1076383 h 7642"/>
              <a:gd name="T42" fmla="*/ 69936 w 8032"/>
              <a:gd name="T43" fmla="*/ 1660525 h 7642"/>
              <a:gd name="T44" fmla="*/ 1583641 w 8032"/>
              <a:gd name="T45" fmla="*/ 1660525 h 7642"/>
              <a:gd name="T46" fmla="*/ 360438 w 8032"/>
              <a:gd name="T47" fmla="*/ 55590 h 7642"/>
              <a:gd name="T48" fmla="*/ 360438 w 8032"/>
              <a:gd name="T49" fmla="*/ 1227013 h 7642"/>
              <a:gd name="T50" fmla="*/ 1296949 w 8032"/>
              <a:gd name="T51" fmla="*/ 1227013 h 7642"/>
              <a:gd name="T52" fmla="*/ 1296949 w 8032"/>
              <a:gd name="T53" fmla="*/ 416028 h 7642"/>
              <a:gd name="T54" fmla="*/ 933373 w 8032"/>
              <a:gd name="T55" fmla="*/ 416028 h 7642"/>
              <a:gd name="T56" fmla="*/ 933373 w 8032"/>
              <a:gd name="T57" fmla="*/ 55590 h 7642"/>
              <a:gd name="T58" fmla="*/ 360438 w 8032"/>
              <a:gd name="T59" fmla="*/ 55590 h 7642"/>
              <a:gd name="T60" fmla="*/ 1013844 w 8032"/>
              <a:gd name="T61" fmla="*/ 90558 h 7642"/>
              <a:gd name="T62" fmla="*/ 1013844 w 8032"/>
              <a:gd name="T63" fmla="*/ 356627 h 7642"/>
              <a:gd name="T64" fmla="*/ 1278345 w 8032"/>
              <a:gd name="T65" fmla="*/ 356627 h 7642"/>
              <a:gd name="T66" fmla="*/ 1013844 w 8032"/>
              <a:gd name="T67" fmla="*/ 90558 h 7642"/>
              <a:gd name="T68" fmla="*/ 1727099 w 8032"/>
              <a:gd name="T69" fmla="*/ 1444218 h 7642"/>
              <a:gd name="T70" fmla="*/ 1727099 w 8032"/>
              <a:gd name="T71" fmla="*/ 1218047 h 7642"/>
              <a:gd name="T72" fmla="*/ 1667923 w 8032"/>
              <a:gd name="T73" fmla="*/ 1218047 h 7642"/>
              <a:gd name="T74" fmla="*/ 1667923 w 8032"/>
              <a:gd name="T75" fmla="*/ 1444218 h 7642"/>
              <a:gd name="T76" fmla="*/ 1727099 w 8032"/>
              <a:gd name="T77" fmla="*/ 1444218 h 764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032" h="7642">
                <a:moveTo>
                  <a:pt x="7393" y="5202"/>
                </a:moveTo>
                <a:lnTo>
                  <a:pt x="8032" y="5202"/>
                </a:lnTo>
                <a:lnTo>
                  <a:pt x="8032" y="6685"/>
                </a:lnTo>
                <a:lnTo>
                  <a:pt x="7393" y="6685"/>
                </a:lnTo>
                <a:lnTo>
                  <a:pt x="7393" y="7642"/>
                </a:lnTo>
                <a:lnTo>
                  <a:pt x="0" y="7642"/>
                </a:lnTo>
                <a:lnTo>
                  <a:pt x="0" y="4554"/>
                </a:lnTo>
                <a:lnTo>
                  <a:pt x="1279" y="4554"/>
                </a:lnTo>
                <a:lnTo>
                  <a:pt x="1279" y="0"/>
                </a:lnTo>
                <a:lnTo>
                  <a:pt x="4481" y="0"/>
                </a:lnTo>
                <a:lnTo>
                  <a:pt x="6124" y="1591"/>
                </a:lnTo>
                <a:lnTo>
                  <a:pt x="6124" y="4554"/>
                </a:lnTo>
                <a:lnTo>
                  <a:pt x="7393" y="4554"/>
                </a:lnTo>
                <a:lnTo>
                  <a:pt x="7393" y="5202"/>
                </a:lnTo>
                <a:close/>
                <a:moveTo>
                  <a:pt x="7065" y="7408"/>
                </a:moveTo>
                <a:lnTo>
                  <a:pt x="7065" y="4802"/>
                </a:lnTo>
                <a:lnTo>
                  <a:pt x="6145" y="4802"/>
                </a:lnTo>
                <a:lnTo>
                  <a:pt x="6145" y="5770"/>
                </a:lnTo>
                <a:lnTo>
                  <a:pt x="1232" y="5770"/>
                </a:lnTo>
                <a:lnTo>
                  <a:pt x="1232" y="4802"/>
                </a:lnTo>
                <a:lnTo>
                  <a:pt x="312" y="4802"/>
                </a:lnTo>
                <a:lnTo>
                  <a:pt x="312" y="7408"/>
                </a:lnTo>
                <a:lnTo>
                  <a:pt x="7065" y="7408"/>
                </a:lnTo>
                <a:close/>
                <a:moveTo>
                  <a:pt x="1608" y="248"/>
                </a:moveTo>
                <a:lnTo>
                  <a:pt x="1608" y="5474"/>
                </a:lnTo>
                <a:lnTo>
                  <a:pt x="5786" y="5474"/>
                </a:lnTo>
                <a:lnTo>
                  <a:pt x="5786" y="1856"/>
                </a:lnTo>
                <a:lnTo>
                  <a:pt x="4164" y="1856"/>
                </a:lnTo>
                <a:lnTo>
                  <a:pt x="4164" y="248"/>
                </a:lnTo>
                <a:lnTo>
                  <a:pt x="1608" y="248"/>
                </a:lnTo>
                <a:close/>
                <a:moveTo>
                  <a:pt x="4523" y="404"/>
                </a:moveTo>
                <a:lnTo>
                  <a:pt x="4523" y="1591"/>
                </a:lnTo>
                <a:lnTo>
                  <a:pt x="5703" y="1591"/>
                </a:lnTo>
                <a:lnTo>
                  <a:pt x="4523" y="404"/>
                </a:lnTo>
                <a:close/>
                <a:moveTo>
                  <a:pt x="7705" y="6443"/>
                </a:moveTo>
                <a:lnTo>
                  <a:pt x="7705" y="5434"/>
                </a:lnTo>
                <a:lnTo>
                  <a:pt x="7441" y="5434"/>
                </a:lnTo>
                <a:lnTo>
                  <a:pt x="7441" y="6443"/>
                </a:lnTo>
                <a:lnTo>
                  <a:pt x="7705" y="6443"/>
                </a:lnTo>
                <a:close/>
              </a:path>
            </a:pathLst>
          </a:custGeom>
          <a:solidFill>
            <a:srgbClr val="3498DB"/>
          </a:solidFill>
          <a:ln>
            <a:solidFill>
              <a:srgbClr val="3498DB"/>
            </a:solidFill>
          </a:ln>
        </p:spPr>
        <p:txBody>
          <a:bodyPr anchor="ctr" anchorCtr="1">
            <a:normAutofit lnSpcReduction="10000"/>
          </a:bodyPr>
          <a:p>
            <a:endParaRPr lang="zh-CN" altLang="en-US">
              <a:latin typeface="微软雅黑" panose="020B0503020204020204" charset="-122"/>
              <a:ea typeface="微软雅黑" panose="020B0503020204020204" charset="-122"/>
              <a:sym typeface="Arial" panose="020B0604020202020204" pitchFamily="34" charset="0"/>
            </a:endParaRPr>
          </a:p>
        </p:txBody>
      </p:sp>
      <p:cxnSp>
        <p:nvCxnSpPr>
          <p:cNvPr id="65" name="直接连接符 64"/>
          <p:cNvCxnSpPr>
            <a:endCxn id="63" idx="3"/>
          </p:cNvCxnSpPr>
          <p:nvPr>
            <p:custDataLst>
              <p:tags r:id="rId13"/>
            </p:custDataLst>
          </p:nvPr>
        </p:nvCxnSpPr>
        <p:spPr>
          <a:xfrm flipV="1">
            <a:off x="6310758" y="2018963"/>
            <a:ext cx="512027" cy="317899"/>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34" name="文本框 33"/>
          <p:cNvSpPr txBox="1"/>
          <p:nvPr>
            <p:custDataLst>
              <p:tags r:id="rId14"/>
            </p:custDataLst>
          </p:nvPr>
        </p:nvSpPr>
        <p:spPr>
          <a:xfrm>
            <a:off x="2274215" y="1382418"/>
            <a:ext cx="1576516" cy="732703"/>
          </a:xfrm>
          <a:prstGeom prst="rect">
            <a:avLst/>
          </a:prstGeom>
          <a:noFill/>
        </p:spPr>
        <p:txBody>
          <a:bodyPr wrap="square" rtlCol="0" anchor="ctr" anchorCtr="0">
            <a:normAutofit/>
          </a:bodyPr>
          <a:p>
            <a:pPr algn="ctr">
              <a:lnSpc>
                <a:spcPct val="120000"/>
              </a:lnSpc>
            </a:pPr>
            <a:r>
              <a:rPr lang="zh-CN" altLang="en-US" kern="0" spc="150">
                <a:latin typeface="微软雅黑" panose="020B0503020204020204" charset="-122"/>
                <a:ea typeface="微软雅黑" panose="020B0503020204020204" charset="-122"/>
                <a:sym typeface="+mn-ea"/>
              </a:rPr>
              <a:t>应收类融资</a:t>
            </a:r>
            <a:endParaRPr lang="zh-CN" altLang="en-US" b="1" kern="0" spc="300">
              <a:latin typeface="微软雅黑" panose="020B0503020204020204" charset="-122"/>
              <a:ea typeface="微软雅黑" panose="020B0503020204020204" charset="-122"/>
            </a:endParaRPr>
          </a:p>
        </p:txBody>
      </p:sp>
      <p:sp>
        <p:nvSpPr>
          <p:cNvPr id="37" name="文本框 36"/>
          <p:cNvSpPr txBox="1"/>
          <p:nvPr>
            <p:custDataLst>
              <p:tags r:id="rId15"/>
            </p:custDataLst>
          </p:nvPr>
        </p:nvSpPr>
        <p:spPr>
          <a:xfrm>
            <a:off x="7544627" y="1382418"/>
            <a:ext cx="1576516" cy="732703"/>
          </a:xfrm>
          <a:prstGeom prst="rect">
            <a:avLst/>
          </a:prstGeom>
          <a:noFill/>
        </p:spPr>
        <p:txBody>
          <a:bodyPr wrap="square" rtlCol="0" anchor="ctr" anchorCtr="0">
            <a:normAutofit/>
          </a:bodyPr>
          <a:p>
            <a:pPr algn="ctr">
              <a:lnSpc>
                <a:spcPct val="120000"/>
              </a:lnSpc>
            </a:pPr>
            <a:r>
              <a:rPr lang="zh-CN" altLang="en-US" kern="0" spc="150">
                <a:latin typeface="微软雅黑" panose="020B0503020204020204" charset="-122"/>
                <a:ea typeface="微软雅黑" panose="020B0503020204020204" charset="-122"/>
                <a:sym typeface="+mn-ea"/>
              </a:rPr>
              <a:t>预付类融资</a:t>
            </a:r>
            <a:endParaRPr lang="zh-CN" altLang="en-US" b="1" kern="0" spc="300">
              <a:latin typeface="微软雅黑" panose="020B0503020204020204" charset="-122"/>
              <a:ea typeface="微软雅黑" panose="020B0503020204020204" charset="-122"/>
            </a:endParaRPr>
          </a:p>
        </p:txBody>
      </p:sp>
      <p:sp>
        <p:nvSpPr>
          <p:cNvPr id="69" name="圆角矩形 1"/>
          <p:cNvSpPr/>
          <p:nvPr>
            <p:custDataLst>
              <p:tags r:id="rId16"/>
            </p:custDataLst>
          </p:nvPr>
        </p:nvSpPr>
        <p:spPr>
          <a:xfrm>
            <a:off x="1945480" y="3834247"/>
            <a:ext cx="2715393" cy="783599"/>
          </a:xfrm>
          <a:prstGeom prst="roundRect">
            <a:avLst>
              <a:gd name="adj" fmla="val 50000"/>
            </a:avLst>
          </a:prstGeom>
          <a:solidFill>
            <a:sysClr val="window" lastClr="FFFFFF"/>
          </a:solidFill>
          <a:ln w="381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71" name="椭圆 70"/>
          <p:cNvSpPr/>
          <p:nvPr>
            <p:custDataLst>
              <p:tags r:id="rId17"/>
            </p:custDataLst>
          </p:nvPr>
        </p:nvSpPr>
        <p:spPr>
          <a:xfrm>
            <a:off x="3877275" y="3834247"/>
            <a:ext cx="783599" cy="783599"/>
          </a:xfrm>
          <a:prstGeom prst="ellipse">
            <a:avLst/>
          </a:prstGeom>
          <a:solidFill>
            <a:sysClr val="window" lastClr="FFFFFF"/>
          </a:solidFill>
          <a:ln w="381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73" name="KSO_Shape"/>
          <p:cNvSpPr/>
          <p:nvPr>
            <p:custDataLst>
              <p:tags r:id="rId18"/>
            </p:custDataLst>
          </p:nvPr>
        </p:nvSpPr>
        <p:spPr bwMode="auto">
          <a:xfrm>
            <a:off x="4020934" y="3997102"/>
            <a:ext cx="485397" cy="457890"/>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rgbClr val="1AA3AA"/>
          </a:solidFill>
          <a:ln>
            <a:solidFill>
              <a:srgbClr val="1AA3AA"/>
            </a:solidFill>
          </a:ln>
        </p:spPr>
        <p:txBody>
          <a:bodyPr anchor="ctr">
            <a:normAutofit/>
            <a:scene3d>
              <a:camera prst="orthographicFront"/>
              <a:lightRig rig="threePt" dir="t"/>
            </a:scene3d>
            <a:sp3d>
              <a:contourClr>
                <a:srgbClr val="FFFFFF"/>
              </a:contourClr>
            </a:sp3d>
          </a:bodyP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74" name="文本框 73"/>
          <p:cNvSpPr txBox="1"/>
          <p:nvPr>
            <p:custDataLst>
              <p:tags r:id="rId19"/>
            </p:custDataLst>
          </p:nvPr>
        </p:nvSpPr>
        <p:spPr>
          <a:xfrm>
            <a:off x="2271005" y="3859694"/>
            <a:ext cx="1576516" cy="732703"/>
          </a:xfrm>
          <a:prstGeom prst="rect">
            <a:avLst/>
          </a:prstGeom>
          <a:noFill/>
        </p:spPr>
        <p:txBody>
          <a:bodyPr wrap="square" rtlCol="0" anchor="ctr" anchorCtr="0">
            <a:normAutofit/>
          </a:bodyPr>
          <a:p>
            <a:pPr algn="ctr">
              <a:lnSpc>
                <a:spcPct val="120000"/>
              </a:lnSpc>
            </a:pPr>
            <a:r>
              <a:rPr lang="zh-CN" altLang="en-US" kern="0" spc="150">
                <a:latin typeface="微软雅黑" panose="020B0503020204020204" charset="-122"/>
                <a:ea typeface="微软雅黑" panose="020B0503020204020204" charset="-122"/>
                <a:sym typeface="+mn-ea"/>
              </a:rPr>
              <a:t>存货类融资</a:t>
            </a:r>
            <a:endParaRPr lang="zh-CN" altLang="en-US" b="1" kern="0" spc="300">
              <a:latin typeface="微软雅黑" panose="020B0503020204020204" charset="-122"/>
              <a:ea typeface="微软雅黑" panose="020B0503020204020204"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563816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供应链金融的融资模式</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432435" y="804545"/>
            <a:ext cx="4797425" cy="521970"/>
          </a:xfrm>
          <a:prstGeom prst="rect">
            <a:avLst/>
          </a:prstGeom>
          <a:noFill/>
          <a:ln>
            <a:noFill/>
          </a:ln>
        </p:spPr>
        <p:txBody>
          <a:bodyPr wrap="squar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一、应收类：应收账款融资</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4" name="圆角矩形 3"/>
          <p:cNvSpPr/>
          <p:nvPr/>
        </p:nvSpPr>
        <p:spPr>
          <a:xfrm>
            <a:off x="967105" y="1380490"/>
            <a:ext cx="2399665" cy="4638040"/>
          </a:xfrm>
          <a:prstGeom prst="round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ctr" fontAlgn="auto">
              <a:lnSpc>
                <a:spcPct val="150000"/>
              </a:lnSpc>
            </a:pPr>
            <a:r>
              <a:rPr lang="zh-CN" altLang="en-US" sz="2000">
                <a:solidFill>
                  <a:schemeClr val="tx1"/>
                </a:solidFill>
                <a:sym typeface="+mn-ea"/>
              </a:rPr>
              <a:t>应收账款融资是指在供应链核心企业承诺支付的前提下，供应链上下游的中小型企业可用未到期的应收账款向金融机构进行贷款的一种融资模式。</a:t>
            </a:r>
            <a:endParaRPr lang="zh-CN" altLang="en-US" sz="2000">
              <a:solidFill>
                <a:schemeClr val="tx1"/>
              </a:solidFill>
              <a:sym typeface="+mn-ea"/>
            </a:endParaRPr>
          </a:p>
        </p:txBody>
      </p:sp>
      <p:pic>
        <p:nvPicPr>
          <p:cNvPr id="6" name="图片 5"/>
          <p:cNvPicPr>
            <a:picLocks noChangeAspect="1"/>
          </p:cNvPicPr>
          <p:nvPr>
            <p:custDataLst>
              <p:tags r:id="rId1"/>
            </p:custDataLst>
          </p:nvPr>
        </p:nvPicPr>
        <p:blipFill>
          <a:blip r:embed="rId2"/>
          <a:stretch>
            <a:fillRect/>
          </a:stretch>
        </p:blipFill>
        <p:spPr>
          <a:xfrm>
            <a:off x="4102735" y="1379855"/>
            <a:ext cx="6797040" cy="4006850"/>
          </a:xfrm>
          <a:prstGeom prst="rect">
            <a:avLst/>
          </a:prstGeom>
        </p:spPr>
      </p:pic>
      <p:sp>
        <p:nvSpPr>
          <p:cNvPr id="7" name="文本框 6"/>
          <p:cNvSpPr txBox="1"/>
          <p:nvPr/>
        </p:nvSpPr>
        <p:spPr>
          <a:xfrm>
            <a:off x="5488305" y="5440045"/>
            <a:ext cx="6096000" cy="368300"/>
          </a:xfrm>
          <a:prstGeom prst="rect">
            <a:avLst/>
          </a:prstGeom>
          <a:noFill/>
        </p:spPr>
        <p:txBody>
          <a:bodyPr wrap="square" rtlCol="0" anchor="t">
            <a:spAutoFit/>
          </a:bodyPr>
          <a:p>
            <a:r>
              <a:rPr lang="zh-CN" altLang="en-US"/>
              <a:t>图12-1 供应链金融的应收账款融资模式</a:t>
            </a:r>
            <a:endParaRPr lang="zh-CN" altLang="en-US"/>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563816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供应链金融的融资模式</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581025" y="804545"/>
            <a:ext cx="590296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二、预付类：未来货权融资模式分析</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 name="矩形 1"/>
          <p:cNvSpPr/>
          <p:nvPr/>
        </p:nvSpPr>
        <p:spPr>
          <a:xfrm>
            <a:off x="457835" y="1476375"/>
            <a:ext cx="2434590" cy="4627245"/>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ctr" fontAlgn="auto">
              <a:lnSpc>
                <a:spcPct val="150000"/>
              </a:lnSpc>
            </a:pPr>
            <a:r>
              <a:rPr lang="zh-CN" altLang="en-US">
                <a:solidFill>
                  <a:schemeClr val="tx1"/>
                </a:solidFill>
              </a:rPr>
              <a:t>来货权融资（又称为保兑仓融资）是下游购货商向金融机构申请贷款，用于支付上游核心供应商在未来一段时期内交付货物的款项，同时供应商承诺对未被提取的货物进行回购，并将提货权交由金融机构控制的一种融资模式。</a:t>
            </a:r>
            <a:endParaRPr lang="zh-CN" altLang="en-US">
              <a:solidFill>
                <a:schemeClr val="tx1"/>
              </a:solidFill>
            </a:endParaRPr>
          </a:p>
        </p:txBody>
      </p:sp>
      <p:pic>
        <p:nvPicPr>
          <p:cNvPr id="4" name="图片 3"/>
          <p:cNvPicPr>
            <a:picLocks noChangeAspect="1"/>
          </p:cNvPicPr>
          <p:nvPr>
            <p:custDataLst>
              <p:tags r:id="rId1"/>
            </p:custDataLst>
          </p:nvPr>
        </p:nvPicPr>
        <p:blipFill>
          <a:blip r:embed="rId2"/>
          <a:stretch>
            <a:fillRect/>
          </a:stretch>
        </p:blipFill>
        <p:spPr>
          <a:xfrm>
            <a:off x="3181985" y="1462405"/>
            <a:ext cx="8763000" cy="4234815"/>
          </a:xfrm>
          <a:prstGeom prst="rect">
            <a:avLst/>
          </a:prstGeom>
        </p:spPr>
      </p:pic>
      <p:sp>
        <p:nvSpPr>
          <p:cNvPr id="6" name="文本框 5"/>
          <p:cNvSpPr txBox="1"/>
          <p:nvPr/>
        </p:nvSpPr>
        <p:spPr>
          <a:xfrm>
            <a:off x="5320030" y="5531485"/>
            <a:ext cx="6096000" cy="368300"/>
          </a:xfrm>
          <a:prstGeom prst="rect">
            <a:avLst/>
          </a:prstGeom>
          <a:noFill/>
        </p:spPr>
        <p:txBody>
          <a:bodyPr wrap="square" rtlCol="0" anchor="t">
            <a:spAutoFit/>
          </a:bodyPr>
          <a:p>
            <a:r>
              <a:rPr lang="zh-CN" altLang="en-US"/>
              <a:t>图12-2 供应链金融的未来货权融资模式</a:t>
            </a:r>
            <a:endParaRPr lang="zh-CN" altLang="en-US"/>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563816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供应链金融的融资模式</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432435" y="804545"/>
            <a:ext cx="5982970" cy="521970"/>
          </a:xfrm>
          <a:prstGeom prst="rect">
            <a:avLst/>
          </a:prstGeom>
          <a:noFill/>
          <a:ln>
            <a:noFill/>
          </a:ln>
        </p:spPr>
        <p:txBody>
          <a:bodyPr wrap="squar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三、存货类：融通仓融资模式分析</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4" name="圆角矩形 3"/>
          <p:cNvSpPr/>
          <p:nvPr/>
        </p:nvSpPr>
        <p:spPr>
          <a:xfrm>
            <a:off x="967105" y="1591310"/>
            <a:ext cx="2357120" cy="4217035"/>
          </a:xfrm>
          <a:prstGeom prst="round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ctr" fontAlgn="auto">
              <a:lnSpc>
                <a:spcPct val="150000"/>
              </a:lnSpc>
            </a:pPr>
            <a:r>
              <a:rPr lang="zh-CN" altLang="en-US" sz="2000">
                <a:solidFill>
                  <a:schemeClr val="tx1"/>
                </a:solidFill>
                <a:sym typeface="+mn-ea"/>
              </a:rPr>
              <a:t>融通仓融资模式是企业以存货作为质押，经过专业的第三方物流企业的评估和证明后，金融机构向其进行授信的一种融资模式。</a:t>
            </a:r>
            <a:endParaRPr lang="zh-CN" altLang="en-US" sz="2000">
              <a:solidFill>
                <a:schemeClr val="tx1"/>
              </a:solidFill>
              <a:sym typeface="+mn-ea"/>
            </a:endParaRPr>
          </a:p>
        </p:txBody>
      </p:sp>
      <p:sp>
        <p:nvSpPr>
          <p:cNvPr id="7" name="文本框 6"/>
          <p:cNvSpPr txBox="1"/>
          <p:nvPr/>
        </p:nvSpPr>
        <p:spPr>
          <a:xfrm>
            <a:off x="5488305" y="5440045"/>
            <a:ext cx="6096000" cy="368300"/>
          </a:xfrm>
          <a:prstGeom prst="rect">
            <a:avLst/>
          </a:prstGeom>
          <a:noFill/>
        </p:spPr>
        <p:txBody>
          <a:bodyPr wrap="square" rtlCol="0" anchor="t">
            <a:spAutoFit/>
          </a:bodyPr>
          <a:p>
            <a:r>
              <a:rPr lang="zh-CN" altLang="en-US"/>
              <a:t>图12-3 供应链金融的融通仓融资模式</a:t>
            </a:r>
            <a:endParaRPr lang="zh-CN" altLang="en-US"/>
          </a:p>
        </p:txBody>
      </p:sp>
      <p:pic>
        <p:nvPicPr>
          <p:cNvPr id="2" name="图片 1"/>
          <p:cNvPicPr>
            <a:picLocks noChangeAspect="1"/>
          </p:cNvPicPr>
          <p:nvPr>
            <p:custDataLst>
              <p:tags r:id="rId1"/>
            </p:custDataLst>
          </p:nvPr>
        </p:nvPicPr>
        <p:blipFill>
          <a:blip r:embed="rId2"/>
          <a:stretch>
            <a:fillRect/>
          </a:stretch>
        </p:blipFill>
        <p:spPr>
          <a:xfrm>
            <a:off x="4896485" y="1379855"/>
            <a:ext cx="4994910" cy="3832225"/>
          </a:xfrm>
          <a:prstGeom prst="rect">
            <a:avLst/>
          </a:prstGeom>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563816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供应链金融的融资模式</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581025" y="804545"/>
            <a:ext cx="590296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四、供应链金融融资模式的综合应用</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grpSp>
        <p:nvGrpSpPr>
          <p:cNvPr id="2" name="组合 1" descr="7b0a202020202274657874626f78223a20227b5c2263617465676f72795f69645c223a31303136322c5c2269645c223a32303334303532317d220a7d0a"/>
          <p:cNvGrpSpPr/>
          <p:nvPr/>
        </p:nvGrpSpPr>
        <p:grpSpPr>
          <a:xfrm>
            <a:off x="927100" y="1435735"/>
            <a:ext cx="10514965" cy="4406265"/>
            <a:chOff x="4830" y="2970"/>
            <a:chExt cx="9540" cy="4860"/>
          </a:xfrm>
        </p:grpSpPr>
        <p:pic>
          <p:nvPicPr>
            <p:cNvPr id="6" name="图片 5" descr="横板绿色小清新_复制"/>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4830" y="2970"/>
              <a:ext cx="9540" cy="4860"/>
            </a:xfrm>
            <a:prstGeom prst="rect">
              <a:avLst/>
            </a:prstGeom>
          </p:spPr>
        </p:pic>
        <p:sp>
          <p:nvSpPr>
            <p:cNvPr id="7" name="文本框 6"/>
            <p:cNvSpPr txBox="1"/>
            <p:nvPr>
              <p:custDataLst>
                <p:tags r:id="rId4"/>
              </p:custDataLst>
            </p:nvPr>
          </p:nvSpPr>
          <p:spPr>
            <a:xfrm>
              <a:off x="6174" y="4269"/>
              <a:ext cx="6841" cy="2435"/>
            </a:xfrm>
            <a:prstGeom prst="rect">
              <a:avLst/>
            </a:prstGeom>
            <a:noFill/>
          </p:spPr>
          <p:txBody>
            <a:bodyPr wrap="square" rtlCol="0">
              <a:normAutofit fontScale="8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en-US" altLang="zh-CN" sz="2400" b="1">
                  <a:solidFill>
                    <a:schemeClr val="tx1"/>
                  </a:solidFill>
                  <a:latin typeface="汉仪中黑简" panose="02010600000101010101" charset="-122"/>
                  <a:ea typeface="汉仪中黑简" panose="02010600000101010101" charset="-122"/>
                </a:rPr>
                <a:t>    </a:t>
              </a:r>
              <a:r>
                <a:rPr lang="zh-CN" altLang="en-US" sz="2500" b="1">
                  <a:solidFill>
                    <a:schemeClr val="tx1"/>
                  </a:solidFill>
                  <a:latin typeface="汉仪中黑简" panose="02010600000101010101" charset="-122"/>
                  <a:ea typeface="汉仪中黑简" panose="02010600000101010101" charset="-122"/>
                </a:rPr>
                <a:t>应收账款融资、保兑仓融资和融通仓融资是供应链金融中三种比较有代表性的融资模式，适用于不同条件下的企业融资活动。但这三种融资模式又是供应链金融中几大主要业务模块，可以将其进行组合后形成一个涉及供应链中多个企业的组合融资方案。</a:t>
              </a:r>
              <a:endParaRPr lang="zh-CN" altLang="en-US" sz="2500" b="1">
                <a:solidFill>
                  <a:schemeClr val="tx1"/>
                </a:solidFill>
                <a:latin typeface="汉仪中黑简" panose="02010600000101010101" charset="-122"/>
                <a:ea typeface="汉仪中黑简" panose="02010600000101010101" charset="-122"/>
              </a:endParaRPr>
            </a:p>
          </p:txBody>
        </p:sp>
      </p:gr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563816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供应链金融的融资模式</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581025" y="804545"/>
            <a:ext cx="590296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四、供应链金融融资模式的综合应用</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7" name="KSO_Shape"/>
          <p:cNvSpPr/>
          <p:nvPr>
            <p:custDataLst>
              <p:tags r:id="rId1"/>
            </p:custDataLst>
          </p:nvPr>
        </p:nvSpPr>
        <p:spPr bwMode="auto">
          <a:xfrm>
            <a:off x="882818" y="1857428"/>
            <a:ext cx="689450" cy="67911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6AA8DD"/>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矩形 27"/>
          <p:cNvSpPr/>
          <p:nvPr>
            <p:custDataLst>
              <p:tags r:id="rId2"/>
            </p:custDataLst>
          </p:nvPr>
        </p:nvSpPr>
        <p:spPr>
          <a:xfrm>
            <a:off x="1882140" y="2075815"/>
            <a:ext cx="9941560" cy="679450"/>
          </a:xfrm>
          <a:prstGeom prst="rect">
            <a:avLst/>
          </a:prstGeom>
        </p:spPr>
        <p:txBody>
          <a:bodyPr lIns="91440" tIns="45720" rIns="91440" bIns="45720" anchor="t" anchorCtr="0"/>
          <a:p>
            <a:pPr>
              <a:lnSpc>
                <a:spcPct val="120000"/>
              </a:lnSpc>
            </a:pPr>
            <a:r>
              <a:rPr lang="zh-CN" altLang="en-US" spc="150">
                <a:solidFill>
                  <a:sysClr val="windowText" lastClr="000000">
                    <a:lumMod val="50000"/>
                    <a:lumOff val="50000"/>
                  </a:sysClr>
                </a:solidFill>
                <a:latin typeface="Arial" panose="020B0604020202020204" pitchFamily="34" charset="0"/>
                <a:ea typeface="微软雅黑" panose="020B0503020204020204" charset="-122"/>
                <a:sym typeface="Arial" panose="020B0604020202020204" pitchFamily="34" charset="0"/>
              </a:rPr>
              <a:t>核心企业自身具有较强的实力，对融资的规模、资金价格、服务效率都有较高的要求。这部分产品主要包括短期优惠利率贷款、票据业务（开票、贴现）、企业透支额度等产品。</a:t>
            </a:r>
            <a:endParaRPr lang="zh-CN" altLang="en-US" spc="150">
              <a:solidFill>
                <a:sysClr val="windowText" lastClr="000000">
                  <a:lumMod val="50000"/>
                  <a:lumOff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29" name="矩形 28"/>
          <p:cNvSpPr/>
          <p:nvPr>
            <p:custDataLst>
              <p:tags r:id="rId3"/>
            </p:custDataLst>
          </p:nvPr>
        </p:nvSpPr>
        <p:spPr>
          <a:xfrm>
            <a:off x="1881627" y="1549097"/>
            <a:ext cx="8110207" cy="552246"/>
          </a:xfrm>
          <a:prstGeom prst="rect">
            <a:avLst/>
          </a:prstGeom>
        </p:spPr>
        <p:txBody>
          <a:bodyPr lIns="91440" tIns="45720" rIns="91440" bIns="45720" anchor="ctr" anchorCtr="0">
            <a:normAutofit/>
          </a:bodyPr>
          <a:p>
            <a:pPr>
              <a:lnSpc>
                <a:spcPct val="120000"/>
              </a:lnSpc>
            </a:pPr>
            <a:r>
              <a:rPr lang="zh-CN" altLang="en-US" sz="2000" b="1" spc="300">
                <a:solidFill>
                  <a:srgbClr val="6AA8DD">
                    <a:lumMod val="75000"/>
                  </a:srgbClr>
                </a:solidFill>
                <a:latin typeface="Arial" panose="020B0604020202020204" pitchFamily="34" charset="0"/>
                <a:ea typeface="微软雅黑" panose="020B0503020204020204" charset="-122"/>
                <a:cs typeface="+mn-ea"/>
                <a:sym typeface="Arial" panose="020B0604020202020204" pitchFamily="34" charset="0"/>
              </a:rPr>
              <a:t>对核心企业的融资解决方案</a:t>
            </a:r>
            <a:endParaRPr lang="zh-CN" altLang="en-US" sz="2000" b="1" spc="300">
              <a:solidFill>
                <a:srgbClr val="6AA8DD">
                  <a:lumMod val="7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2" name="KSO_Shape"/>
          <p:cNvSpPr/>
          <p:nvPr>
            <p:custDataLst>
              <p:tags r:id="rId4"/>
            </p:custDataLst>
          </p:nvPr>
        </p:nvSpPr>
        <p:spPr bwMode="auto">
          <a:xfrm>
            <a:off x="882818" y="3367226"/>
            <a:ext cx="689450" cy="67911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6AA8DD"/>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3" name="矩形 62"/>
          <p:cNvSpPr/>
          <p:nvPr>
            <p:custDataLst>
              <p:tags r:id="rId5"/>
            </p:custDataLst>
          </p:nvPr>
        </p:nvSpPr>
        <p:spPr>
          <a:xfrm>
            <a:off x="1882140" y="3504565"/>
            <a:ext cx="10109200" cy="465455"/>
          </a:xfrm>
          <a:prstGeom prst="rect">
            <a:avLst/>
          </a:prstGeom>
        </p:spPr>
        <p:txBody>
          <a:bodyPr lIns="91440" tIns="45720" rIns="91440" bIns="45720" anchor="t" anchorCtr="0"/>
          <a:p>
            <a:pPr>
              <a:lnSpc>
                <a:spcPct val="120000"/>
              </a:lnSpc>
            </a:pPr>
            <a:r>
              <a:rPr lang="zh-CN" altLang="en-US" spc="150">
                <a:solidFill>
                  <a:sysClr val="windowText" lastClr="000000">
                    <a:lumMod val="50000"/>
                    <a:lumOff val="50000"/>
                  </a:sysClr>
                </a:solidFill>
                <a:latin typeface="Arial" panose="020B0604020202020204" pitchFamily="34" charset="0"/>
                <a:ea typeface="微软雅黑" panose="020B0503020204020204" charset="-122"/>
                <a:sym typeface="Arial" panose="020B0604020202020204" pitchFamily="34" charset="0"/>
              </a:rPr>
              <a:t>上游供应商对核心企业大多采用赊账的销售方式。因此，上游供应商的融资方案以应收账款为主，主要配备保理、票据贴现、订单融资、政府采购账户封闭监管融资等产品。</a:t>
            </a:r>
            <a:endParaRPr lang="zh-CN" altLang="en-US" spc="150">
              <a:solidFill>
                <a:sysClr val="windowText" lastClr="000000">
                  <a:lumMod val="50000"/>
                  <a:lumOff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64" name="矩形 63"/>
          <p:cNvSpPr/>
          <p:nvPr>
            <p:custDataLst>
              <p:tags r:id="rId6"/>
            </p:custDataLst>
          </p:nvPr>
        </p:nvSpPr>
        <p:spPr>
          <a:xfrm>
            <a:off x="1882262" y="2974440"/>
            <a:ext cx="8110207" cy="552246"/>
          </a:xfrm>
          <a:prstGeom prst="rect">
            <a:avLst/>
          </a:prstGeom>
        </p:spPr>
        <p:txBody>
          <a:bodyPr lIns="91440" tIns="45720" rIns="91440" bIns="45720" anchor="ctr" anchorCtr="0">
            <a:normAutofit/>
          </a:bodyPr>
          <a:p>
            <a:pPr>
              <a:lnSpc>
                <a:spcPct val="120000"/>
              </a:lnSpc>
            </a:pPr>
            <a:r>
              <a:rPr lang="zh-CN" altLang="en-US" sz="2000" b="1" spc="300">
                <a:solidFill>
                  <a:srgbClr val="6AA8DD">
                    <a:lumMod val="75000"/>
                  </a:srgbClr>
                </a:solidFill>
                <a:latin typeface="Arial" panose="020B0604020202020204" pitchFamily="34" charset="0"/>
                <a:ea typeface="微软雅黑" panose="020B0503020204020204" charset="-122"/>
                <a:cs typeface="+mn-ea"/>
                <a:sym typeface="Arial" panose="020B0604020202020204" pitchFamily="34" charset="0"/>
              </a:rPr>
              <a:t>对上游供应商的融资解决方案</a:t>
            </a:r>
            <a:endParaRPr lang="zh-CN" altLang="en-US" sz="2000" b="1" spc="300">
              <a:solidFill>
                <a:srgbClr val="6AA8DD">
                  <a:lumMod val="7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6" name="KSO_Shape"/>
          <p:cNvSpPr/>
          <p:nvPr>
            <p:custDataLst>
              <p:tags r:id="rId7"/>
            </p:custDataLst>
          </p:nvPr>
        </p:nvSpPr>
        <p:spPr bwMode="auto">
          <a:xfrm>
            <a:off x="882818" y="4644614"/>
            <a:ext cx="689450" cy="67911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6AA8DD"/>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7" name="矩形 66"/>
          <p:cNvSpPr/>
          <p:nvPr>
            <p:custDataLst>
              <p:tags r:id="rId8"/>
            </p:custDataLst>
          </p:nvPr>
        </p:nvSpPr>
        <p:spPr>
          <a:xfrm>
            <a:off x="1882140" y="4861560"/>
            <a:ext cx="9942195" cy="995680"/>
          </a:xfrm>
          <a:prstGeom prst="rect">
            <a:avLst/>
          </a:prstGeom>
        </p:spPr>
        <p:txBody>
          <a:bodyPr lIns="91440" tIns="45720" rIns="91440" bIns="45720" anchor="t" anchorCtr="0"/>
          <a:p>
            <a:pPr>
              <a:lnSpc>
                <a:spcPct val="120000"/>
              </a:lnSpc>
            </a:pPr>
            <a:r>
              <a:rPr lang="zh-CN" altLang="en-US" spc="150">
                <a:solidFill>
                  <a:sysClr val="windowText" lastClr="000000">
                    <a:lumMod val="50000"/>
                    <a:lumOff val="50000"/>
                  </a:sysClr>
                </a:solidFill>
                <a:latin typeface="Arial" panose="020B0604020202020204" pitchFamily="34" charset="0"/>
                <a:ea typeface="微软雅黑" panose="020B0503020204020204" charset="-122"/>
                <a:sym typeface="Arial" panose="020B0604020202020204" pitchFamily="34" charset="0"/>
              </a:rPr>
              <a:t>核心企业对下游分销商的结算一般采用先款后货、部分预付款或一定额度内的赊销。经销商要扩大销售，超出额度的采购部分也要采用现金（含票据）的付款方式。因此，对下游经销商的融资方案主要以动产和货权质押授信中的预付款融资为主。</a:t>
            </a:r>
            <a:endParaRPr lang="zh-CN" altLang="en-US" spc="150">
              <a:solidFill>
                <a:sysClr val="windowText" lastClr="000000">
                  <a:lumMod val="50000"/>
                  <a:lumOff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68" name="矩形 67"/>
          <p:cNvSpPr/>
          <p:nvPr>
            <p:custDataLst>
              <p:tags r:id="rId9"/>
            </p:custDataLst>
          </p:nvPr>
        </p:nvSpPr>
        <p:spPr>
          <a:xfrm>
            <a:off x="1881627" y="4399783"/>
            <a:ext cx="8110207" cy="552246"/>
          </a:xfrm>
          <a:prstGeom prst="rect">
            <a:avLst/>
          </a:prstGeom>
        </p:spPr>
        <p:txBody>
          <a:bodyPr lIns="91440" tIns="45720" rIns="91440" bIns="45720" anchor="ctr" anchorCtr="0">
            <a:normAutofit/>
          </a:bodyPr>
          <a:p>
            <a:pPr>
              <a:lnSpc>
                <a:spcPct val="120000"/>
              </a:lnSpc>
            </a:pPr>
            <a:r>
              <a:rPr lang="zh-CN" altLang="en-US" sz="2000" b="1" spc="300">
                <a:solidFill>
                  <a:srgbClr val="6AA8DD">
                    <a:lumMod val="75000"/>
                  </a:srgbClr>
                </a:solidFill>
                <a:latin typeface="Arial" panose="020B0604020202020204" pitchFamily="34" charset="0"/>
                <a:ea typeface="微软雅黑" panose="020B0503020204020204" charset="-122"/>
                <a:cs typeface="+mn-ea"/>
                <a:sym typeface="Arial" panose="020B0604020202020204" pitchFamily="34" charset="0"/>
              </a:rPr>
              <a:t>对下游经销商的融资解决方案</a:t>
            </a:r>
            <a:endParaRPr lang="zh-CN" altLang="en-US" sz="2000" b="1" spc="300">
              <a:solidFill>
                <a:srgbClr val="6AA8DD">
                  <a:lumMod val="75000"/>
                </a:srgbClr>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userDrawn="1"/>
        </p:nvSpPr>
        <p:spPr>
          <a:xfrm>
            <a:off x="4604385" y="2267585"/>
            <a:ext cx="7370445" cy="304609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9600" kern="0" dirty="0" smtClean="0">
                <a:gradFill>
                  <a:gsLst>
                    <a:gs pos="25000">
                      <a:srgbClr val="02B9E7">
                        <a:satMod val="155000"/>
                      </a:srgbClr>
                    </a:gs>
                    <a:gs pos="100000">
                      <a:srgbClr val="002060"/>
                    </a:gs>
                  </a:gsLst>
                  <a:lin ang="5400000"/>
                </a:gradFill>
              </a:rPr>
              <a:t>认识绿色供应链管理</a:t>
            </a:r>
            <a:endParaRPr kumimoji="0" lang="zh-CN" altLang="en-US" sz="96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
        <p:nvSpPr>
          <p:cNvPr id="4" name="矩形 3"/>
          <p:cNvSpPr/>
          <p:nvPr userDrawn="1"/>
        </p:nvSpPr>
        <p:spPr>
          <a:xfrm>
            <a:off x="1925320" y="1544320"/>
            <a:ext cx="1656080" cy="3769360"/>
          </a:xfrm>
          <a:prstGeom prst="rect">
            <a:avLst/>
          </a:prstGeom>
          <a:noFill/>
          <a:ln>
            <a:noFill/>
          </a:ln>
        </p:spPr>
        <p:txBody>
          <a:bodyPr wrap="square" rtlCol="0" anchor="t">
            <a:spAutoFit/>
          </a:bodyPr>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2</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999"/>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68738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绿色供应链管理的概念及特征</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695960" y="804545"/>
            <a:ext cx="447294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一、绿色供应链管理的概念</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0" name="文本框 99"/>
          <p:cNvSpPr txBox="1"/>
          <p:nvPr>
            <p:custDataLst>
              <p:tags r:id="rId1"/>
            </p:custDataLst>
          </p:nvPr>
        </p:nvSpPr>
        <p:spPr>
          <a:xfrm>
            <a:off x="1615440" y="1649095"/>
            <a:ext cx="8146415" cy="3463290"/>
          </a:xfrm>
          <a:prstGeom prst="rect">
            <a:avLst/>
          </a:prstGeom>
          <a:noFill/>
          <a:ln w="38100">
            <a:solidFill>
              <a:schemeClr val="accent1"/>
            </a:solidFill>
            <a:prstDash val="lgDash"/>
          </a:ln>
        </p:spPr>
        <p:txBody>
          <a:bodyPr wrap="square">
            <a:noAutofit/>
          </a:bodyPr>
          <a:p>
            <a:pPr indent="0" fontAlgn="auto">
              <a:lnSpc>
                <a:spcPct val="150000"/>
              </a:lnSpc>
            </a:pPr>
            <a:r>
              <a:rPr lang="en-US" sz="2000" b="0">
                <a:latin typeface="Times New Roman" panose="02020603050405020304" pitchFamily="18" charset="0"/>
                <a:ea typeface="宋体" panose="02010600030101010101" pitchFamily="2" charset="-122"/>
              </a:rPr>
              <a:t>        </a:t>
            </a:r>
            <a:r>
              <a:rPr lang="zh-CN" altLang="en-US" sz="2000">
                <a:sym typeface="+mn-ea"/>
              </a:rPr>
              <a:t>绿色供应链管理（Green Supply Chain Management，简称GSCM）又称环境意识供应链管理，它考虑了供应链中各个环节的环境问题，注重对于环境的保护，促进经济与环境的协调发展。</a:t>
            </a:r>
            <a:endParaRPr lang="zh-CN" altLang="en-US" sz="2000">
              <a:sym typeface="+mn-ea"/>
            </a:endParaRPr>
          </a:p>
          <a:p>
            <a:pPr indent="0" fontAlgn="auto">
              <a:lnSpc>
                <a:spcPct val="150000"/>
              </a:lnSpc>
            </a:pPr>
            <a:r>
              <a:rPr lang="zh-CN" altLang="en-US" sz="2000">
                <a:sym typeface="+mn-ea"/>
              </a:rPr>
              <a:t> </a:t>
            </a:r>
            <a:r>
              <a:rPr lang="en-US" altLang="zh-CN" sz="2000">
                <a:sym typeface="+mn-ea"/>
              </a:rPr>
              <a:t>       </a:t>
            </a:r>
            <a:r>
              <a:rPr lang="zh-CN" altLang="en-US" sz="2000">
                <a:sym typeface="+mn-ea"/>
              </a:rPr>
              <a:t>关于绿色供应链管理的确切定义，理论界对此还没有一个统一的表述，但总的观点是指在供应链管理的基础上，增加环境保护意识，把“无废无污”和“无任何不良成分”及“无任何副作用”贯穿于整个供应链中，这就是绿色供应链管理。</a:t>
            </a:r>
            <a:endParaRPr lang="zh-CN" altLang="en-US" sz="2000" b="0">
              <a:latin typeface="Calibri" panose="020F0502020204030204" charset="0"/>
              <a:ea typeface="宋体" panose="02010600030101010101" pitchFamily="2"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828483" y="1222979"/>
            <a:ext cx="6749653" cy="4476750"/>
          </a:xfrm>
          <a:prstGeom prst="rect">
            <a:avLst/>
          </a:prstGeom>
          <a:solidFill>
            <a:schemeClr val="accent1">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47" name="文本框 199"/>
          <p:cNvSpPr txBox="1">
            <a:spLocks noChangeArrowheads="1"/>
          </p:cNvSpPr>
          <p:nvPr/>
        </p:nvSpPr>
        <p:spPr bwMode="auto">
          <a:xfrm>
            <a:off x="3248025" y="1487805"/>
            <a:ext cx="5603875" cy="645160"/>
          </a:xfrm>
          <a:prstGeom prst="rect">
            <a:avLst/>
          </a:prstGeom>
          <a:noFill/>
          <a:ln w="9525">
            <a:noFill/>
            <a:miter lim="800000"/>
          </a:ln>
        </p:spPr>
        <p:txBody>
          <a:bodyPr wrap="square">
            <a:spAutoFit/>
          </a:bodyPr>
          <a:lstStyle/>
          <a:p>
            <a:r>
              <a:rPr lang="zh-CN" altLang="en-US" sz="3600" b="1" dirty="0" smtClean="0">
                <a:solidFill>
                  <a:schemeClr val="bg1"/>
                </a:solidFill>
                <a:latin typeface="方正清刻本悦宋简体"/>
                <a:ea typeface="方正清刻本悦宋简体"/>
                <a:cs typeface="方正清刻本悦宋简体"/>
              </a:rPr>
              <a:t>项目十二</a:t>
            </a:r>
            <a:r>
              <a:rPr lang="en-US" altLang="zh-CN" sz="3600" b="1" dirty="0" smtClean="0">
                <a:solidFill>
                  <a:schemeClr val="bg1"/>
                </a:solidFill>
                <a:latin typeface="方正清刻本悦宋简体"/>
                <a:ea typeface="方正清刻本悦宋简体"/>
                <a:cs typeface="方正清刻本悦宋简体"/>
              </a:rPr>
              <a:t> </a:t>
            </a:r>
            <a:r>
              <a:rPr lang="zh-CN" altLang="en-US" sz="3600" b="1" dirty="0" smtClean="0">
                <a:solidFill>
                  <a:schemeClr val="bg1"/>
                </a:solidFill>
                <a:latin typeface="方正清刻本悦宋简体"/>
                <a:ea typeface="方正清刻本悦宋简体"/>
                <a:cs typeface="方正清刻本悦宋简体"/>
              </a:rPr>
              <a:t>供应链管理前沿</a:t>
            </a:r>
            <a:endParaRPr lang="zh-CN" altLang="en-US" sz="3600" b="1" dirty="0" smtClean="0">
              <a:solidFill>
                <a:schemeClr val="bg1"/>
              </a:solidFill>
              <a:latin typeface="方正清刻本悦宋简体"/>
              <a:ea typeface="方正清刻本悦宋简体"/>
              <a:cs typeface="方正清刻本悦宋简体"/>
            </a:endParaRPr>
          </a:p>
        </p:txBody>
      </p:sp>
      <p:grpSp>
        <p:nvGrpSpPr>
          <p:cNvPr id="8" name="组合 200"/>
          <p:cNvGrpSpPr/>
          <p:nvPr/>
        </p:nvGrpSpPr>
        <p:grpSpPr>
          <a:xfrm>
            <a:off x="6945087" y="2324903"/>
            <a:ext cx="2310927"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3" name="Rectangle 43"/>
            <p:cNvSpPr>
              <a:spLocks noChangeArrowheads="1"/>
            </p:cNvSpPr>
            <p:nvPr/>
          </p:nvSpPr>
          <p:spPr bwMode="auto">
            <a:xfrm>
              <a:off x="-8592044"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4" name="Rectangle 44"/>
            <p:cNvSpPr>
              <a:spLocks noChangeArrowheads="1"/>
            </p:cNvSpPr>
            <p:nvPr/>
          </p:nvSpPr>
          <p:spPr bwMode="auto">
            <a:xfrm>
              <a:off x="-8417414"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5" name="Rectangle 45"/>
            <p:cNvSpPr>
              <a:spLocks noChangeArrowheads="1"/>
            </p:cNvSpPr>
            <p:nvPr/>
          </p:nvSpPr>
          <p:spPr bwMode="auto">
            <a:xfrm>
              <a:off x="-8331685"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6" name="Rectangle 46"/>
            <p:cNvSpPr>
              <a:spLocks noChangeArrowheads="1"/>
            </p:cNvSpPr>
            <p:nvPr/>
          </p:nvSpPr>
          <p:spPr bwMode="auto">
            <a:xfrm>
              <a:off x="-8506317"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7" name="Rectangle 47"/>
            <p:cNvSpPr>
              <a:spLocks noChangeArrowheads="1"/>
            </p:cNvSpPr>
            <p:nvPr/>
          </p:nvSpPr>
          <p:spPr bwMode="auto">
            <a:xfrm>
              <a:off x="-8331685"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8" name="Rectangle 48"/>
            <p:cNvSpPr>
              <a:spLocks noChangeArrowheads="1"/>
            </p:cNvSpPr>
            <p:nvPr/>
          </p:nvSpPr>
          <p:spPr bwMode="auto">
            <a:xfrm>
              <a:off x="-8677773"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9" name="Rectangle 49"/>
            <p:cNvSpPr>
              <a:spLocks noChangeArrowheads="1"/>
            </p:cNvSpPr>
            <p:nvPr/>
          </p:nvSpPr>
          <p:spPr bwMode="auto">
            <a:xfrm>
              <a:off x="-8506317"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0" name="Rectangle 50"/>
            <p:cNvSpPr>
              <a:spLocks noChangeArrowheads="1"/>
            </p:cNvSpPr>
            <p:nvPr/>
          </p:nvSpPr>
          <p:spPr bwMode="auto">
            <a:xfrm>
              <a:off x="-8245958"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1" name="Rectangle 51"/>
            <p:cNvSpPr>
              <a:spLocks noChangeArrowheads="1"/>
            </p:cNvSpPr>
            <p:nvPr/>
          </p:nvSpPr>
          <p:spPr bwMode="auto">
            <a:xfrm>
              <a:off x="-8677773"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2" name="Rectangle 52"/>
            <p:cNvSpPr>
              <a:spLocks noChangeArrowheads="1"/>
            </p:cNvSpPr>
            <p:nvPr/>
          </p:nvSpPr>
          <p:spPr bwMode="auto">
            <a:xfrm>
              <a:off x="-8592044"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3" name="Rectangle 53"/>
            <p:cNvSpPr>
              <a:spLocks noChangeArrowheads="1"/>
            </p:cNvSpPr>
            <p:nvPr/>
          </p:nvSpPr>
          <p:spPr bwMode="auto">
            <a:xfrm>
              <a:off x="-8417414"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4" name="Rectangle 54"/>
            <p:cNvSpPr>
              <a:spLocks noChangeArrowheads="1"/>
            </p:cNvSpPr>
            <p:nvPr/>
          </p:nvSpPr>
          <p:spPr bwMode="auto">
            <a:xfrm>
              <a:off x="-8245958"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5" name="Rectangle 55"/>
            <p:cNvSpPr>
              <a:spLocks noChangeArrowheads="1"/>
            </p:cNvSpPr>
            <p:nvPr/>
          </p:nvSpPr>
          <p:spPr bwMode="auto">
            <a:xfrm>
              <a:off x="-8592044"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6" name="Rectangle 56"/>
            <p:cNvSpPr>
              <a:spLocks noChangeArrowheads="1"/>
            </p:cNvSpPr>
            <p:nvPr/>
          </p:nvSpPr>
          <p:spPr bwMode="auto">
            <a:xfrm>
              <a:off x="-8506317"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7" name="Rectangle 57"/>
            <p:cNvSpPr>
              <a:spLocks noChangeArrowheads="1"/>
            </p:cNvSpPr>
            <p:nvPr/>
          </p:nvSpPr>
          <p:spPr bwMode="auto">
            <a:xfrm>
              <a:off x="-8245958"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8" name="Rectangle 58"/>
            <p:cNvSpPr>
              <a:spLocks noChangeArrowheads="1"/>
            </p:cNvSpPr>
            <p:nvPr/>
          </p:nvSpPr>
          <p:spPr bwMode="auto">
            <a:xfrm>
              <a:off x="-8677773"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9" name="Rectangle 59"/>
            <p:cNvSpPr>
              <a:spLocks noChangeArrowheads="1"/>
            </p:cNvSpPr>
            <p:nvPr/>
          </p:nvSpPr>
          <p:spPr bwMode="auto">
            <a:xfrm>
              <a:off x="-8506317"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0" name="Rectangle 60"/>
            <p:cNvSpPr>
              <a:spLocks noChangeArrowheads="1"/>
            </p:cNvSpPr>
            <p:nvPr/>
          </p:nvSpPr>
          <p:spPr bwMode="auto">
            <a:xfrm>
              <a:off x="-8677773"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1" name="Rectangle 61"/>
            <p:cNvSpPr>
              <a:spLocks noChangeArrowheads="1"/>
            </p:cNvSpPr>
            <p:nvPr/>
          </p:nvSpPr>
          <p:spPr bwMode="auto">
            <a:xfrm>
              <a:off x="-8592044"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2" name="Rectangle 62"/>
            <p:cNvSpPr>
              <a:spLocks noChangeArrowheads="1"/>
            </p:cNvSpPr>
            <p:nvPr/>
          </p:nvSpPr>
          <p:spPr bwMode="auto">
            <a:xfrm>
              <a:off x="-8417414"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3" name="Rectangle 63"/>
            <p:cNvSpPr>
              <a:spLocks noChangeArrowheads="1"/>
            </p:cNvSpPr>
            <p:nvPr/>
          </p:nvSpPr>
          <p:spPr bwMode="auto">
            <a:xfrm>
              <a:off x="-8331685"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4" name="Rectangle 64"/>
            <p:cNvSpPr>
              <a:spLocks noChangeArrowheads="1"/>
            </p:cNvSpPr>
            <p:nvPr/>
          </p:nvSpPr>
          <p:spPr bwMode="auto">
            <a:xfrm>
              <a:off x="-8677773"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5" name="Rectangle 65"/>
            <p:cNvSpPr>
              <a:spLocks noChangeArrowheads="1"/>
            </p:cNvSpPr>
            <p:nvPr/>
          </p:nvSpPr>
          <p:spPr bwMode="auto">
            <a:xfrm>
              <a:off x="-8506317"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6" name="Rectangle 66"/>
            <p:cNvSpPr>
              <a:spLocks noChangeArrowheads="1"/>
            </p:cNvSpPr>
            <p:nvPr/>
          </p:nvSpPr>
          <p:spPr bwMode="auto">
            <a:xfrm>
              <a:off x="-8245958"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7" name="Rectangle 67"/>
            <p:cNvSpPr>
              <a:spLocks noChangeArrowheads="1"/>
            </p:cNvSpPr>
            <p:nvPr/>
          </p:nvSpPr>
          <p:spPr bwMode="auto">
            <a:xfrm>
              <a:off x="-8592044"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8" name="Rectangle 68"/>
            <p:cNvSpPr>
              <a:spLocks noChangeArrowheads="1"/>
            </p:cNvSpPr>
            <p:nvPr/>
          </p:nvSpPr>
          <p:spPr bwMode="auto">
            <a:xfrm>
              <a:off x="-8417414"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9" name="Rectangle 69"/>
            <p:cNvSpPr>
              <a:spLocks noChangeArrowheads="1"/>
            </p:cNvSpPr>
            <p:nvPr/>
          </p:nvSpPr>
          <p:spPr bwMode="auto">
            <a:xfrm>
              <a:off x="-8592044"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0" name="Rectangle 70"/>
            <p:cNvSpPr>
              <a:spLocks noChangeArrowheads="1"/>
            </p:cNvSpPr>
            <p:nvPr/>
          </p:nvSpPr>
          <p:spPr bwMode="auto">
            <a:xfrm>
              <a:off x="-8245958"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1" name="Rectangle 71"/>
            <p:cNvSpPr>
              <a:spLocks noChangeArrowheads="1"/>
            </p:cNvSpPr>
            <p:nvPr/>
          </p:nvSpPr>
          <p:spPr bwMode="auto">
            <a:xfrm>
              <a:off x="-8677773"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2" name="Rectangle 72"/>
            <p:cNvSpPr>
              <a:spLocks noChangeArrowheads="1"/>
            </p:cNvSpPr>
            <p:nvPr/>
          </p:nvSpPr>
          <p:spPr bwMode="auto">
            <a:xfrm>
              <a:off x="-8506317"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3" name="Rectangle 73"/>
            <p:cNvSpPr>
              <a:spLocks noChangeArrowheads="1"/>
            </p:cNvSpPr>
            <p:nvPr/>
          </p:nvSpPr>
          <p:spPr bwMode="auto">
            <a:xfrm>
              <a:off x="-8417414"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4" name="Rectangle 74"/>
            <p:cNvSpPr>
              <a:spLocks noChangeArrowheads="1"/>
            </p:cNvSpPr>
            <p:nvPr/>
          </p:nvSpPr>
          <p:spPr bwMode="auto">
            <a:xfrm>
              <a:off x="-8245958"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5" name="Rectangle 75"/>
            <p:cNvSpPr>
              <a:spLocks noChangeArrowheads="1"/>
            </p:cNvSpPr>
            <p:nvPr/>
          </p:nvSpPr>
          <p:spPr bwMode="auto">
            <a:xfrm>
              <a:off x="-8677773"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6" name="Rectangle 76"/>
            <p:cNvSpPr>
              <a:spLocks noChangeArrowheads="1"/>
            </p:cNvSpPr>
            <p:nvPr/>
          </p:nvSpPr>
          <p:spPr bwMode="auto">
            <a:xfrm>
              <a:off x="-8592044"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7" name="Rectangle 77"/>
            <p:cNvSpPr>
              <a:spLocks noChangeArrowheads="1"/>
            </p:cNvSpPr>
            <p:nvPr/>
          </p:nvSpPr>
          <p:spPr bwMode="auto">
            <a:xfrm>
              <a:off x="-8677773"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8" name="Rectangle 78"/>
            <p:cNvSpPr>
              <a:spLocks noChangeArrowheads="1"/>
            </p:cNvSpPr>
            <p:nvPr/>
          </p:nvSpPr>
          <p:spPr bwMode="auto">
            <a:xfrm>
              <a:off x="-8506317"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9" name="Rectangle 79"/>
            <p:cNvSpPr>
              <a:spLocks noChangeArrowheads="1"/>
            </p:cNvSpPr>
            <p:nvPr/>
          </p:nvSpPr>
          <p:spPr bwMode="auto">
            <a:xfrm>
              <a:off x="-8331685"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0" name="Rectangle 80"/>
            <p:cNvSpPr>
              <a:spLocks noChangeArrowheads="1"/>
            </p:cNvSpPr>
            <p:nvPr/>
          </p:nvSpPr>
          <p:spPr bwMode="auto">
            <a:xfrm>
              <a:off x="-8245958"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1" name="Rectangle 81"/>
            <p:cNvSpPr>
              <a:spLocks noChangeArrowheads="1"/>
            </p:cNvSpPr>
            <p:nvPr/>
          </p:nvSpPr>
          <p:spPr bwMode="auto">
            <a:xfrm>
              <a:off x="-8592044"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2" name="Rectangle 82"/>
            <p:cNvSpPr>
              <a:spLocks noChangeArrowheads="1"/>
            </p:cNvSpPr>
            <p:nvPr/>
          </p:nvSpPr>
          <p:spPr bwMode="auto">
            <a:xfrm>
              <a:off x="-8331685"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3" name="Rectangle 83"/>
            <p:cNvSpPr>
              <a:spLocks noChangeArrowheads="1"/>
            </p:cNvSpPr>
            <p:nvPr/>
          </p:nvSpPr>
          <p:spPr bwMode="auto">
            <a:xfrm>
              <a:off x="-8592044"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4" name="Rectangle 84"/>
            <p:cNvSpPr>
              <a:spLocks noChangeArrowheads="1"/>
            </p:cNvSpPr>
            <p:nvPr/>
          </p:nvSpPr>
          <p:spPr bwMode="auto">
            <a:xfrm>
              <a:off x="-8417414"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5" name="Rectangle 85"/>
            <p:cNvSpPr>
              <a:spLocks noChangeArrowheads="1"/>
            </p:cNvSpPr>
            <p:nvPr/>
          </p:nvSpPr>
          <p:spPr bwMode="auto">
            <a:xfrm>
              <a:off x="-8417414"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6" name="Rectangle 86"/>
            <p:cNvSpPr>
              <a:spLocks noChangeArrowheads="1"/>
            </p:cNvSpPr>
            <p:nvPr/>
          </p:nvSpPr>
          <p:spPr bwMode="auto">
            <a:xfrm>
              <a:off x="-8245958"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7" name="Rectangle 87"/>
            <p:cNvSpPr>
              <a:spLocks noChangeArrowheads="1"/>
            </p:cNvSpPr>
            <p:nvPr/>
          </p:nvSpPr>
          <p:spPr bwMode="auto">
            <a:xfrm>
              <a:off x="-8677773"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8" name="Rectangle 88"/>
            <p:cNvSpPr>
              <a:spLocks noChangeArrowheads="1"/>
            </p:cNvSpPr>
            <p:nvPr/>
          </p:nvSpPr>
          <p:spPr bwMode="auto">
            <a:xfrm>
              <a:off x="-8592044"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9" name="Rectangle 89"/>
            <p:cNvSpPr>
              <a:spLocks noChangeArrowheads="1"/>
            </p:cNvSpPr>
            <p:nvPr/>
          </p:nvSpPr>
          <p:spPr bwMode="auto">
            <a:xfrm>
              <a:off x="-8417414"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0" name="Rectangle 90"/>
            <p:cNvSpPr>
              <a:spLocks noChangeArrowheads="1"/>
            </p:cNvSpPr>
            <p:nvPr/>
          </p:nvSpPr>
          <p:spPr bwMode="auto">
            <a:xfrm>
              <a:off x="-8245958"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1" name="Rectangle 91"/>
            <p:cNvSpPr>
              <a:spLocks noChangeArrowheads="1"/>
            </p:cNvSpPr>
            <p:nvPr/>
          </p:nvSpPr>
          <p:spPr bwMode="auto">
            <a:xfrm>
              <a:off x="-8677773"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2" name="Rectangle 92"/>
            <p:cNvSpPr>
              <a:spLocks noChangeArrowheads="1"/>
            </p:cNvSpPr>
            <p:nvPr/>
          </p:nvSpPr>
          <p:spPr bwMode="auto">
            <a:xfrm>
              <a:off x="-8506317"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3" name="Rectangle 93"/>
            <p:cNvSpPr>
              <a:spLocks noChangeArrowheads="1"/>
            </p:cNvSpPr>
            <p:nvPr/>
          </p:nvSpPr>
          <p:spPr bwMode="auto">
            <a:xfrm>
              <a:off x="-8245958"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4" name="Rectangle 94"/>
            <p:cNvSpPr>
              <a:spLocks noChangeArrowheads="1"/>
            </p:cNvSpPr>
            <p:nvPr/>
          </p:nvSpPr>
          <p:spPr bwMode="auto">
            <a:xfrm>
              <a:off x="-8677773"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5" name="Rectangle 95"/>
            <p:cNvSpPr>
              <a:spLocks noChangeArrowheads="1"/>
            </p:cNvSpPr>
            <p:nvPr/>
          </p:nvSpPr>
          <p:spPr bwMode="auto">
            <a:xfrm>
              <a:off x="-8506317"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6" name="Rectangle 96"/>
            <p:cNvSpPr>
              <a:spLocks noChangeArrowheads="1"/>
            </p:cNvSpPr>
            <p:nvPr/>
          </p:nvSpPr>
          <p:spPr bwMode="auto">
            <a:xfrm>
              <a:off x="-8331685"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7" name="Rectangle 97"/>
            <p:cNvSpPr>
              <a:spLocks noChangeArrowheads="1"/>
            </p:cNvSpPr>
            <p:nvPr/>
          </p:nvSpPr>
          <p:spPr bwMode="auto">
            <a:xfrm>
              <a:off x="-8592044"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8" name="Rectangle 98"/>
            <p:cNvSpPr>
              <a:spLocks noChangeArrowheads="1"/>
            </p:cNvSpPr>
            <p:nvPr/>
          </p:nvSpPr>
          <p:spPr bwMode="auto">
            <a:xfrm>
              <a:off x="-8417414"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9" name="Rectangle 99"/>
            <p:cNvSpPr>
              <a:spLocks noChangeArrowheads="1"/>
            </p:cNvSpPr>
            <p:nvPr/>
          </p:nvSpPr>
          <p:spPr bwMode="auto">
            <a:xfrm>
              <a:off x="-8245958"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0" name="Rectangle 100"/>
            <p:cNvSpPr>
              <a:spLocks noChangeArrowheads="1"/>
            </p:cNvSpPr>
            <p:nvPr/>
          </p:nvSpPr>
          <p:spPr bwMode="auto">
            <a:xfrm>
              <a:off x="-8506317"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1" name="Rectangle 101"/>
            <p:cNvSpPr>
              <a:spLocks noChangeArrowheads="1"/>
            </p:cNvSpPr>
            <p:nvPr/>
          </p:nvSpPr>
          <p:spPr bwMode="auto">
            <a:xfrm>
              <a:off x="-8153880"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2" name="Rectangle 102"/>
            <p:cNvSpPr>
              <a:spLocks noChangeArrowheads="1"/>
            </p:cNvSpPr>
            <p:nvPr/>
          </p:nvSpPr>
          <p:spPr bwMode="auto">
            <a:xfrm>
              <a:off x="-806815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3" name="Rectangle 103"/>
            <p:cNvSpPr>
              <a:spLocks noChangeArrowheads="1"/>
            </p:cNvSpPr>
            <p:nvPr/>
          </p:nvSpPr>
          <p:spPr bwMode="auto">
            <a:xfrm>
              <a:off x="-789352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4" name="Rectangle 104"/>
            <p:cNvSpPr>
              <a:spLocks noChangeArrowheads="1"/>
            </p:cNvSpPr>
            <p:nvPr/>
          </p:nvSpPr>
          <p:spPr bwMode="auto">
            <a:xfrm>
              <a:off x="-7807792"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5" name="Rectangle 105"/>
            <p:cNvSpPr>
              <a:spLocks noChangeArrowheads="1"/>
            </p:cNvSpPr>
            <p:nvPr/>
          </p:nvSpPr>
          <p:spPr bwMode="auto">
            <a:xfrm>
              <a:off x="-7718889"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6" name="Rectangle 106"/>
            <p:cNvSpPr>
              <a:spLocks noChangeArrowheads="1"/>
            </p:cNvSpPr>
            <p:nvPr/>
          </p:nvSpPr>
          <p:spPr bwMode="auto">
            <a:xfrm>
              <a:off x="-8153880"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7" name="Rectangle 107"/>
            <p:cNvSpPr>
              <a:spLocks noChangeArrowheads="1"/>
            </p:cNvSpPr>
            <p:nvPr/>
          </p:nvSpPr>
          <p:spPr bwMode="auto">
            <a:xfrm>
              <a:off x="-7979248" y="579438"/>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8" name="Rectangle 108"/>
            <p:cNvSpPr>
              <a:spLocks noChangeArrowheads="1"/>
            </p:cNvSpPr>
            <p:nvPr/>
          </p:nvSpPr>
          <p:spPr bwMode="auto">
            <a:xfrm>
              <a:off x="-7807792"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9" name="Rectangle 109"/>
            <p:cNvSpPr>
              <a:spLocks noChangeArrowheads="1"/>
            </p:cNvSpPr>
            <p:nvPr/>
          </p:nvSpPr>
          <p:spPr bwMode="auto">
            <a:xfrm>
              <a:off x="-8153880"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0" name="Rectangle 110"/>
            <p:cNvSpPr>
              <a:spLocks noChangeArrowheads="1"/>
            </p:cNvSpPr>
            <p:nvPr/>
          </p:nvSpPr>
          <p:spPr bwMode="auto">
            <a:xfrm>
              <a:off x="-8068151"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1" name="Rectangle 111"/>
            <p:cNvSpPr>
              <a:spLocks noChangeArrowheads="1"/>
            </p:cNvSpPr>
            <p:nvPr/>
          </p:nvSpPr>
          <p:spPr bwMode="auto">
            <a:xfrm>
              <a:off x="-7718889"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2" name="Rectangle 112"/>
            <p:cNvSpPr>
              <a:spLocks noChangeArrowheads="1"/>
            </p:cNvSpPr>
            <p:nvPr/>
          </p:nvSpPr>
          <p:spPr bwMode="auto">
            <a:xfrm>
              <a:off x="-7893521"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3" name="Rectangle 113"/>
            <p:cNvSpPr>
              <a:spLocks noChangeArrowheads="1"/>
            </p:cNvSpPr>
            <p:nvPr/>
          </p:nvSpPr>
          <p:spPr bwMode="auto">
            <a:xfrm>
              <a:off x="-7807792"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4" name="Rectangle 114"/>
            <p:cNvSpPr>
              <a:spLocks noChangeArrowheads="1"/>
            </p:cNvSpPr>
            <p:nvPr/>
          </p:nvSpPr>
          <p:spPr bwMode="auto">
            <a:xfrm>
              <a:off x="-7718889"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5" name="Rectangle 115"/>
            <p:cNvSpPr>
              <a:spLocks noChangeArrowheads="1"/>
            </p:cNvSpPr>
            <p:nvPr/>
          </p:nvSpPr>
          <p:spPr bwMode="auto">
            <a:xfrm>
              <a:off x="-8068151"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6" name="Rectangle 116"/>
            <p:cNvSpPr>
              <a:spLocks noChangeArrowheads="1"/>
            </p:cNvSpPr>
            <p:nvPr/>
          </p:nvSpPr>
          <p:spPr bwMode="auto">
            <a:xfrm>
              <a:off x="-7979248"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7" name="Rectangle 117"/>
            <p:cNvSpPr>
              <a:spLocks noChangeArrowheads="1"/>
            </p:cNvSpPr>
            <p:nvPr/>
          </p:nvSpPr>
          <p:spPr bwMode="auto">
            <a:xfrm>
              <a:off x="-7718889"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8" name="Rectangle 118"/>
            <p:cNvSpPr>
              <a:spLocks noChangeArrowheads="1"/>
            </p:cNvSpPr>
            <p:nvPr/>
          </p:nvSpPr>
          <p:spPr bwMode="auto">
            <a:xfrm>
              <a:off x="-8153880"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9" name="Rectangle 119"/>
            <p:cNvSpPr>
              <a:spLocks noChangeArrowheads="1"/>
            </p:cNvSpPr>
            <p:nvPr/>
          </p:nvSpPr>
          <p:spPr bwMode="auto">
            <a:xfrm>
              <a:off x="-7979248"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0" name="Rectangle 120"/>
            <p:cNvSpPr>
              <a:spLocks noChangeArrowheads="1"/>
            </p:cNvSpPr>
            <p:nvPr/>
          </p:nvSpPr>
          <p:spPr bwMode="auto">
            <a:xfrm>
              <a:off x="-7893521"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1" name="Rectangle 121"/>
            <p:cNvSpPr>
              <a:spLocks noChangeArrowheads="1"/>
            </p:cNvSpPr>
            <p:nvPr/>
          </p:nvSpPr>
          <p:spPr bwMode="auto">
            <a:xfrm>
              <a:off x="-7807792"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2" name="Rectangle 122"/>
            <p:cNvSpPr>
              <a:spLocks noChangeArrowheads="1"/>
            </p:cNvSpPr>
            <p:nvPr/>
          </p:nvSpPr>
          <p:spPr bwMode="auto">
            <a:xfrm>
              <a:off x="-8153880"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3" name="Rectangle 123"/>
            <p:cNvSpPr>
              <a:spLocks noChangeArrowheads="1"/>
            </p:cNvSpPr>
            <p:nvPr/>
          </p:nvSpPr>
          <p:spPr bwMode="auto">
            <a:xfrm>
              <a:off x="-7807792"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4" name="Rectangle 124"/>
            <p:cNvSpPr>
              <a:spLocks noChangeArrowheads="1"/>
            </p:cNvSpPr>
            <p:nvPr/>
          </p:nvSpPr>
          <p:spPr bwMode="auto">
            <a:xfrm>
              <a:off x="-7718889"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5" name="Rectangle 125"/>
            <p:cNvSpPr>
              <a:spLocks noChangeArrowheads="1"/>
            </p:cNvSpPr>
            <p:nvPr/>
          </p:nvSpPr>
          <p:spPr bwMode="auto">
            <a:xfrm>
              <a:off x="-8153880"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6" name="Rectangle 126"/>
            <p:cNvSpPr>
              <a:spLocks noChangeArrowheads="1"/>
            </p:cNvSpPr>
            <p:nvPr/>
          </p:nvSpPr>
          <p:spPr bwMode="auto">
            <a:xfrm>
              <a:off x="-7979248"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7" name="Rectangle 127"/>
            <p:cNvSpPr>
              <a:spLocks noChangeArrowheads="1"/>
            </p:cNvSpPr>
            <p:nvPr/>
          </p:nvSpPr>
          <p:spPr bwMode="auto">
            <a:xfrm>
              <a:off x="-7718889"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8" name="Rectangle 128"/>
            <p:cNvSpPr>
              <a:spLocks noChangeArrowheads="1"/>
            </p:cNvSpPr>
            <p:nvPr/>
          </p:nvSpPr>
          <p:spPr bwMode="auto">
            <a:xfrm>
              <a:off x="-806815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9" name="Rectangle 129"/>
            <p:cNvSpPr>
              <a:spLocks noChangeArrowheads="1"/>
            </p:cNvSpPr>
            <p:nvPr/>
          </p:nvSpPr>
          <p:spPr bwMode="auto">
            <a:xfrm>
              <a:off x="-789352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0" name="Rectangle 130"/>
            <p:cNvSpPr>
              <a:spLocks noChangeArrowheads="1"/>
            </p:cNvSpPr>
            <p:nvPr/>
          </p:nvSpPr>
          <p:spPr bwMode="auto">
            <a:xfrm>
              <a:off x="-7807792"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1" name="Rectangle 131"/>
            <p:cNvSpPr>
              <a:spLocks noChangeArrowheads="1"/>
            </p:cNvSpPr>
            <p:nvPr/>
          </p:nvSpPr>
          <p:spPr bwMode="auto">
            <a:xfrm>
              <a:off x="-7718889"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2" name="Rectangle 132"/>
            <p:cNvSpPr>
              <a:spLocks noChangeArrowheads="1"/>
            </p:cNvSpPr>
            <p:nvPr/>
          </p:nvSpPr>
          <p:spPr bwMode="auto">
            <a:xfrm>
              <a:off x="-8068151"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3" name="Rectangle 133"/>
            <p:cNvSpPr>
              <a:spLocks noChangeArrowheads="1"/>
            </p:cNvSpPr>
            <p:nvPr/>
          </p:nvSpPr>
          <p:spPr bwMode="auto">
            <a:xfrm>
              <a:off x="-7979248"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4" name="Rectangle 134"/>
            <p:cNvSpPr>
              <a:spLocks noChangeArrowheads="1"/>
            </p:cNvSpPr>
            <p:nvPr/>
          </p:nvSpPr>
          <p:spPr bwMode="auto">
            <a:xfrm>
              <a:off x="-7718889"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5" name="Rectangle 135"/>
            <p:cNvSpPr>
              <a:spLocks noChangeArrowheads="1"/>
            </p:cNvSpPr>
            <p:nvPr/>
          </p:nvSpPr>
          <p:spPr bwMode="auto">
            <a:xfrm>
              <a:off x="-8153880"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6" name="Rectangle 136"/>
            <p:cNvSpPr>
              <a:spLocks noChangeArrowheads="1"/>
            </p:cNvSpPr>
            <p:nvPr/>
          </p:nvSpPr>
          <p:spPr bwMode="auto">
            <a:xfrm>
              <a:off x="-7979248"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7" name="Rectangle 137"/>
            <p:cNvSpPr>
              <a:spLocks noChangeArrowheads="1"/>
            </p:cNvSpPr>
            <p:nvPr/>
          </p:nvSpPr>
          <p:spPr bwMode="auto">
            <a:xfrm>
              <a:off x="-7893521"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8" name="Rectangle 138"/>
            <p:cNvSpPr>
              <a:spLocks noChangeArrowheads="1"/>
            </p:cNvSpPr>
            <p:nvPr/>
          </p:nvSpPr>
          <p:spPr bwMode="auto">
            <a:xfrm>
              <a:off x="-7979248"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9" name="Rectangle 139"/>
            <p:cNvSpPr>
              <a:spLocks noChangeArrowheads="1"/>
            </p:cNvSpPr>
            <p:nvPr/>
          </p:nvSpPr>
          <p:spPr bwMode="auto">
            <a:xfrm>
              <a:off x="-7718889"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0" name="Rectangle 140"/>
            <p:cNvSpPr>
              <a:spLocks noChangeArrowheads="1"/>
            </p:cNvSpPr>
            <p:nvPr/>
          </p:nvSpPr>
          <p:spPr bwMode="auto">
            <a:xfrm>
              <a:off x="-806815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1" name="Rectangle 141"/>
            <p:cNvSpPr>
              <a:spLocks noChangeArrowheads="1"/>
            </p:cNvSpPr>
            <p:nvPr/>
          </p:nvSpPr>
          <p:spPr bwMode="auto">
            <a:xfrm>
              <a:off x="-789352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2" name="Rectangle 142"/>
            <p:cNvSpPr>
              <a:spLocks noChangeArrowheads="1"/>
            </p:cNvSpPr>
            <p:nvPr/>
          </p:nvSpPr>
          <p:spPr bwMode="auto">
            <a:xfrm>
              <a:off x="-7807792"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3" name="Rectangle 143"/>
            <p:cNvSpPr>
              <a:spLocks noChangeArrowheads="1"/>
            </p:cNvSpPr>
            <p:nvPr/>
          </p:nvSpPr>
          <p:spPr bwMode="auto">
            <a:xfrm>
              <a:off x="-8153880"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4" name="Rectangle 144"/>
            <p:cNvSpPr>
              <a:spLocks noChangeArrowheads="1"/>
            </p:cNvSpPr>
            <p:nvPr/>
          </p:nvSpPr>
          <p:spPr bwMode="auto">
            <a:xfrm>
              <a:off x="-8068151"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5" name="Rectangle 145"/>
            <p:cNvSpPr>
              <a:spLocks noChangeArrowheads="1"/>
            </p:cNvSpPr>
            <p:nvPr/>
          </p:nvSpPr>
          <p:spPr bwMode="auto">
            <a:xfrm>
              <a:off x="-7979248"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6" name="Rectangle 146"/>
            <p:cNvSpPr>
              <a:spLocks noChangeArrowheads="1"/>
            </p:cNvSpPr>
            <p:nvPr/>
          </p:nvSpPr>
          <p:spPr bwMode="auto">
            <a:xfrm>
              <a:off x="-7718889"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7" name="Rectangle 147"/>
            <p:cNvSpPr>
              <a:spLocks noChangeArrowheads="1"/>
            </p:cNvSpPr>
            <p:nvPr/>
          </p:nvSpPr>
          <p:spPr bwMode="auto">
            <a:xfrm>
              <a:off x="-7979248"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8" name="Rectangle 148"/>
            <p:cNvSpPr>
              <a:spLocks noChangeArrowheads="1"/>
            </p:cNvSpPr>
            <p:nvPr/>
          </p:nvSpPr>
          <p:spPr bwMode="auto">
            <a:xfrm>
              <a:off x="-7893521"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9" name="Rectangle 149"/>
            <p:cNvSpPr>
              <a:spLocks noChangeArrowheads="1"/>
            </p:cNvSpPr>
            <p:nvPr/>
          </p:nvSpPr>
          <p:spPr bwMode="auto">
            <a:xfrm>
              <a:off x="-7807792"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0" name="Rectangle 150"/>
            <p:cNvSpPr>
              <a:spLocks noChangeArrowheads="1"/>
            </p:cNvSpPr>
            <p:nvPr/>
          </p:nvSpPr>
          <p:spPr bwMode="auto">
            <a:xfrm>
              <a:off x="-806815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1" name="Rectangle 151"/>
            <p:cNvSpPr>
              <a:spLocks noChangeArrowheads="1"/>
            </p:cNvSpPr>
            <p:nvPr/>
          </p:nvSpPr>
          <p:spPr bwMode="auto">
            <a:xfrm>
              <a:off x="-789352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2" name="Rectangle 152"/>
            <p:cNvSpPr>
              <a:spLocks noChangeArrowheads="1"/>
            </p:cNvSpPr>
            <p:nvPr/>
          </p:nvSpPr>
          <p:spPr bwMode="auto">
            <a:xfrm>
              <a:off x="-7979248" y="20113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3" name="Rectangle 153"/>
            <p:cNvSpPr>
              <a:spLocks noChangeArrowheads="1"/>
            </p:cNvSpPr>
            <p:nvPr/>
          </p:nvSpPr>
          <p:spPr bwMode="auto">
            <a:xfrm>
              <a:off x="-7807792"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4" name="Rectangle 154"/>
            <p:cNvSpPr>
              <a:spLocks noChangeArrowheads="1"/>
            </p:cNvSpPr>
            <p:nvPr/>
          </p:nvSpPr>
          <p:spPr bwMode="auto">
            <a:xfrm>
              <a:off x="-8153880"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5" name="Rectangle 155"/>
            <p:cNvSpPr>
              <a:spLocks noChangeArrowheads="1"/>
            </p:cNvSpPr>
            <p:nvPr/>
          </p:nvSpPr>
          <p:spPr bwMode="auto">
            <a:xfrm>
              <a:off x="-7979248"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6" name="Rectangle 156"/>
            <p:cNvSpPr>
              <a:spLocks noChangeArrowheads="1"/>
            </p:cNvSpPr>
            <p:nvPr/>
          </p:nvSpPr>
          <p:spPr bwMode="auto">
            <a:xfrm>
              <a:off x="-7718889"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7" name="Rectangle 157"/>
            <p:cNvSpPr>
              <a:spLocks noChangeArrowheads="1"/>
            </p:cNvSpPr>
            <p:nvPr/>
          </p:nvSpPr>
          <p:spPr bwMode="auto">
            <a:xfrm>
              <a:off x="-8153880"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8" name="Rectangle 158"/>
            <p:cNvSpPr>
              <a:spLocks noChangeArrowheads="1"/>
            </p:cNvSpPr>
            <p:nvPr/>
          </p:nvSpPr>
          <p:spPr bwMode="auto">
            <a:xfrm>
              <a:off x="-7979248"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9" name="Rectangle 159"/>
            <p:cNvSpPr>
              <a:spLocks noChangeArrowheads="1"/>
            </p:cNvSpPr>
            <p:nvPr/>
          </p:nvSpPr>
          <p:spPr bwMode="auto">
            <a:xfrm>
              <a:off x="-7807792"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0" name="Rectangle 160"/>
            <p:cNvSpPr>
              <a:spLocks noChangeArrowheads="1"/>
            </p:cNvSpPr>
            <p:nvPr/>
          </p:nvSpPr>
          <p:spPr bwMode="auto">
            <a:xfrm>
              <a:off x="-806815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1" name="Rectangle 161"/>
            <p:cNvSpPr>
              <a:spLocks noChangeArrowheads="1"/>
            </p:cNvSpPr>
            <p:nvPr/>
          </p:nvSpPr>
          <p:spPr bwMode="auto">
            <a:xfrm>
              <a:off x="-789352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2" name="Rectangle 162"/>
            <p:cNvSpPr>
              <a:spLocks noChangeArrowheads="1"/>
            </p:cNvSpPr>
            <p:nvPr/>
          </p:nvSpPr>
          <p:spPr bwMode="auto">
            <a:xfrm>
              <a:off x="-7718889"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3" name="Rectangle 163"/>
            <p:cNvSpPr>
              <a:spLocks noChangeArrowheads="1"/>
            </p:cNvSpPr>
            <p:nvPr/>
          </p:nvSpPr>
          <p:spPr bwMode="auto">
            <a:xfrm>
              <a:off x="-8153880"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4" name="Rectangle 164"/>
            <p:cNvSpPr>
              <a:spLocks noChangeArrowheads="1"/>
            </p:cNvSpPr>
            <p:nvPr/>
          </p:nvSpPr>
          <p:spPr bwMode="auto">
            <a:xfrm>
              <a:off x="-7979248"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5" name="Rectangle 165"/>
            <p:cNvSpPr>
              <a:spLocks noChangeArrowheads="1"/>
            </p:cNvSpPr>
            <p:nvPr/>
          </p:nvSpPr>
          <p:spPr bwMode="auto">
            <a:xfrm>
              <a:off x="-7718889"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6" name="Rectangle 166"/>
            <p:cNvSpPr>
              <a:spLocks noChangeArrowheads="1"/>
            </p:cNvSpPr>
            <p:nvPr/>
          </p:nvSpPr>
          <p:spPr bwMode="auto">
            <a:xfrm>
              <a:off x="-8245958" y="24526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7" name="Rectangle 167"/>
            <p:cNvSpPr>
              <a:spLocks noChangeArrowheads="1"/>
            </p:cNvSpPr>
            <p:nvPr/>
          </p:nvSpPr>
          <p:spPr bwMode="auto">
            <a:xfrm>
              <a:off x="-8677773"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8" name="Rectangle 168"/>
            <p:cNvSpPr>
              <a:spLocks noChangeArrowheads="1"/>
            </p:cNvSpPr>
            <p:nvPr/>
          </p:nvSpPr>
          <p:spPr bwMode="auto">
            <a:xfrm>
              <a:off x="-8331685" y="25352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9" name="Rectangle 169"/>
            <p:cNvSpPr>
              <a:spLocks noChangeArrowheads="1"/>
            </p:cNvSpPr>
            <p:nvPr/>
          </p:nvSpPr>
          <p:spPr bwMode="auto">
            <a:xfrm>
              <a:off x="-7718889"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0" name="Rectangle 170"/>
            <p:cNvSpPr>
              <a:spLocks noChangeArrowheads="1"/>
            </p:cNvSpPr>
            <p:nvPr/>
          </p:nvSpPr>
          <p:spPr bwMode="auto">
            <a:xfrm>
              <a:off x="-8245958"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1" name="Rectangle 171"/>
            <p:cNvSpPr>
              <a:spLocks noChangeArrowheads="1"/>
            </p:cNvSpPr>
            <p:nvPr/>
          </p:nvSpPr>
          <p:spPr bwMode="auto">
            <a:xfrm>
              <a:off x="-8417414" y="26146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2" name="Rectangle 172"/>
            <p:cNvSpPr>
              <a:spLocks noChangeArrowheads="1"/>
            </p:cNvSpPr>
            <p:nvPr/>
          </p:nvSpPr>
          <p:spPr bwMode="auto">
            <a:xfrm>
              <a:off x="-7807792"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3" name="Rectangle 173"/>
            <p:cNvSpPr>
              <a:spLocks noChangeArrowheads="1"/>
            </p:cNvSpPr>
            <p:nvPr/>
          </p:nvSpPr>
          <p:spPr bwMode="auto">
            <a:xfrm>
              <a:off x="-8677773"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4" name="Rectangle 174"/>
            <p:cNvSpPr>
              <a:spLocks noChangeArrowheads="1"/>
            </p:cNvSpPr>
            <p:nvPr/>
          </p:nvSpPr>
          <p:spPr bwMode="auto">
            <a:xfrm>
              <a:off x="-806815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5" name="Rectangle 175"/>
            <p:cNvSpPr>
              <a:spLocks noChangeArrowheads="1"/>
            </p:cNvSpPr>
            <p:nvPr/>
          </p:nvSpPr>
          <p:spPr bwMode="auto">
            <a:xfrm>
              <a:off x="-789352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6" name="Rectangle 176"/>
            <p:cNvSpPr>
              <a:spLocks noChangeArrowheads="1"/>
            </p:cNvSpPr>
            <p:nvPr/>
          </p:nvSpPr>
          <p:spPr bwMode="auto">
            <a:xfrm>
              <a:off x="-7718889"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7" name="Rectangle 177"/>
            <p:cNvSpPr>
              <a:spLocks noChangeArrowheads="1"/>
            </p:cNvSpPr>
            <p:nvPr/>
          </p:nvSpPr>
          <p:spPr bwMode="auto">
            <a:xfrm>
              <a:off x="-8417414"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8" name="Rectangle 178"/>
            <p:cNvSpPr>
              <a:spLocks noChangeArrowheads="1"/>
            </p:cNvSpPr>
            <p:nvPr/>
          </p:nvSpPr>
          <p:spPr bwMode="auto">
            <a:xfrm>
              <a:off x="-8592044" y="27749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9" name="Rectangle 179"/>
            <p:cNvSpPr>
              <a:spLocks noChangeArrowheads="1"/>
            </p:cNvSpPr>
            <p:nvPr/>
          </p:nvSpPr>
          <p:spPr bwMode="auto">
            <a:xfrm>
              <a:off x="-7979248"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0" name="Rectangle 180"/>
            <p:cNvSpPr>
              <a:spLocks noChangeArrowheads="1"/>
            </p:cNvSpPr>
            <p:nvPr/>
          </p:nvSpPr>
          <p:spPr bwMode="auto">
            <a:xfrm>
              <a:off x="-8068151" y="2854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1" name="Rectangle 181"/>
            <p:cNvSpPr>
              <a:spLocks noChangeArrowheads="1"/>
            </p:cNvSpPr>
            <p:nvPr/>
          </p:nvSpPr>
          <p:spPr bwMode="auto">
            <a:xfrm>
              <a:off x="-7718889" y="2854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2" name="Rectangle 182"/>
            <p:cNvSpPr>
              <a:spLocks noChangeArrowheads="1"/>
            </p:cNvSpPr>
            <p:nvPr/>
          </p:nvSpPr>
          <p:spPr bwMode="auto">
            <a:xfrm>
              <a:off x="-8417414"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3" name="Rectangle 183"/>
            <p:cNvSpPr>
              <a:spLocks noChangeArrowheads="1"/>
            </p:cNvSpPr>
            <p:nvPr/>
          </p:nvSpPr>
          <p:spPr bwMode="auto">
            <a:xfrm>
              <a:off x="-8153880" y="293687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4" name="Rectangle 184"/>
            <p:cNvSpPr>
              <a:spLocks noChangeArrowheads="1"/>
            </p:cNvSpPr>
            <p:nvPr/>
          </p:nvSpPr>
          <p:spPr bwMode="auto">
            <a:xfrm>
              <a:off x="-7718889"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5" name="Rectangle 185"/>
            <p:cNvSpPr>
              <a:spLocks noChangeArrowheads="1"/>
            </p:cNvSpPr>
            <p:nvPr/>
          </p:nvSpPr>
          <p:spPr bwMode="auto">
            <a:xfrm>
              <a:off x="-8068151"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6" name="Rectangle 186"/>
            <p:cNvSpPr>
              <a:spLocks noChangeArrowheads="1"/>
            </p:cNvSpPr>
            <p:nvPr/>
          </p:nvSpPr>
          <p:spPr bwMode="auto">
            <a:xfrm>
              <a:off x="-8506317"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7" name="Rectangle 187"/>
            <p:cNvSpPr>
              <a:spLocks noChangeArrowheads="1"/>
            </p:cNvSpPr>
            <p:nvPr/>
          </p:nvSpPr>
          <p:spPr bwMode="auto">
            <a:xfrm>
              <a:off x="-8506317"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8" name="Rectangle 188"/>
            <p:cNvSpPr>
              <a:spLocks noChangeArrowheads="1"/>
            </p:cNvSpPr>
            <p:nvPr/>
          </p:nvSpPr>
          <p:spPr bwMode="auto">
            <a:xfrm>
              <a:off x="-8506317"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9" name="Rectangle 189"/>
            <p:cNvSpPr>
              <a:spLocks noChangeArrowheads="1"/>
            </p:cNvSpPr>
            <p:nvPr/>
          </p:nvSpPr>
          <p:spPr bwMode="auto">
            <a:xfrm>
              <a:off x="-8592044"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0" name="Rectangle 190"/>
            <p:cNvSpPr>
              <a:spLocks noChangeArrowheads="1"/>
            </p:cNvSpPr>
            <p:nvPr/>
          </p:nvSpPr>
          <p:spPr bwMode="auto">
            <a:xfrm>
              <a:off x="-7718889" y="362585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1" name="Rectangle 191"/>
            <p:cNvSpPr>
              <a:spLocks noChangeArrowheads="1"/>
            </p:cNvSpPr>
            <p:nvPr/>
          </p:nvSpPr>
          <p:spPr bwMode="auto">
            <a:xfrm>
              <a:off x="-8331685"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2" name="Rectangle 192"/>
            <p:cNvSpPr>
              <a:spLocks noChangeArrowheads="1"/>
            </p:cNvSpPr>
            <p:nvPr/>
          </p:nvSpPr>
          <p:spPr bwMode="auto">
            <a:xfrm>
              <a:off x="-8331685" y="37274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3" name="Rectangle 193"/>
            <p:cNvSpPr>
              <a:spLocks noChangeArrowheads="1"/>
            </p:cNvSpPr>
            <p:nvPr/>
          </p:nvSpPr>
          <p:spPr bwMode="auto">
            <a:xfrm>
              <a:off x="-7979248" y="37274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4" name="Rectangle 194"/>
            <p:cNvSpPr>
              <a:spLocks noChangeArrowheads="1"/>
            </p:cNvSpPr>
            <p:nvPr/>
          </p:nvSpPr>
          <p:spPr bwMode="auto">
            <a:xfrm>
              <a:off x="-8068151" y="39449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5" name="Rectangle 195"/>
            <p:cNvSpPr>
              <a:spLocks noChangeArrowheads="1"/>
            </p:cNvSpPr>
            <p:nvPr/>
          </p:nvSpPr>
          <p:spPr bwMode="auto">
            <a:xfrm>
              <a:off x="-8245958"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6" name="Rectangle 196"/>
            <p:cNvSpPr>
              <a:spLocks noChangeArrowheads="1"/>
            </p:cNvSpPr>
            <p:nvPr/>
          </p:nvSpPr>
          <p:spPr bwMode="auto">
            <a:xfrm>
              <a:off x="-8677773"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7" name="Rectangle 197"/>
            <p:cNvSpPr>
              <a:spLocks noChangeArrowheads="1"/>
            </p:cNvSpPr>
            <p:nvPr/>
          </p:nvSpPr>
          <p:spPr bwMode="auto">
            <a:xfrm>
              <a:off x="-7718889"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8" name="Rectangle 198"/>
            <p:cNvSpPr>
              <a:spLocks noChangeArrowheads="1"/>
            </p:cNvSpPr>
            <p:nvPr/>
          </p:nvSpPr>
          <p:spPr bwMode="auto">
            <a:xfrm>
              <a:off x="-8068151" y="3171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9" name="Rectangle 199"/>
            <p:cNvSpPr>
              <a:spLocks noChangeArrowheads="1"/>
            </p:cNvSpPr>
            <p:nvPr/>
          </p:nvSpPr>
          <p:spPr bwMode="auto">
            <a:xfrm>
              <a:off x="-8068151"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0" name="Rectangle 200"/>
            <p:cNvSpPr>
              <a:spLocks noChangeArrowheads="1"/>
            </p:cNvSpPr>
            <p:nvPr/>
          </p:nvSpPr>
          <p:spPr bwMode="auto">
            <a:xfrm>
              <a:off x="-8417414" y="3171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1" name="Rectangle 201"/>
            <p:cNvSpPr>
              <a:spLocks noChangeArrowheads="1"/>
            </p:cNvSpPr>
            <p:nvPr/>
          </p:nvSpPr>
          <p:spPr bwMode="auto">
            <a:xfrm>
              <a:off x="-8677773"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2" name="Rectangle 202"/>
            <p:cNvSpPr>
              <a:spLocks noChangeArrowheads="1"/>
            </p:cNvSpPr>
            <p:nvPr/>
          </p:nvSpPr>
          <p:spPr bwMode="auto">
            <a:xfrm>
              <a:off x="-8677773" y="3362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3" name="Rectangle 203"/>
            <p:cNvSpPr>
              <a:spLocks noChangeArrowheads="1"/>
            </p:cNvSpPr>
            <p:nvPr/>
          </p:nvSpPr>
          <p:spPr bwMode="auto">
            <a:xfrm>
              <a:off x="-8677773" y="3473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4" name="Rectangle 204"/>
            <p:cNvSpPr>
              <a:spLocks noChangeArrowheads="1"/>
            </p:cNvSpPr>
            <p:nvPr/>
          </p:nvSpPr>
          <p:spPr bwMode="auto">
            <a:xfrm>
              <a:off x="-8245958"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5" name="Rectangle 205"/>
            <p:cNvSpPr>
              <a:spLocks noChangeArrowheads="1"/>
            </p:cNvSpPr>
            <p:nvPr/>
          </p:nvSpPr>
          <p:spPr bwMode="auto">
            <a:xfrm>
              <a:off x="-7718888"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nvGrpSpPr>
            <p:cNvPr id="9"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7" name="Rectangle 250"/>
              <p:cNvSpPr>
                <a:spLocks noChangeArrowheads="1"/>
              </p:cNvSpPr>
              <p:nvPr/>
            </p:nvSpPr>
            <p:spPr bwMode="auto">
              <a:xfrm>
                <a:off x="2599" y="2856"/>
                <a:ext cx="14" cy="1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40" name="Rectangle 283"/>
              <p:cNvSpPr>
                <a:spLocks noChangeArrowheads="1"/>
              </p:cNvSpPr>
              <p:nvPr/>
            </p:nvSpPr>
            <p:spPr bwMode="auto">
              <a:xfrm>
                <a:off x="2563" y="294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1" name="Rectangle 284"/>
              <p:cNvSpPr>
                <a:spLocks noChangeArrowheads="1"/>
              </p:cNvSpPr>
              <p:nvPr/>
            </p:nvSpPr>
            <p:spPr bwMode="auto">
              <a:xfrm>
                <a:off x="3511"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2" name="Rectangle 285"/>
              <p:cNvSpPr>
                <a:spLocks noChangeArrowheads="1"/>
              </p:cNvSpPr>
              <p:nvPr/>
            </p:nvSpPr>
            <p:spPr bwMode="auto">
              <a:xfrm>
                <a:off x="3613"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3" name="Rectangle 286"/>
              <p:cNvSpPr>
                <a:spLocks noChangeArrowheads="1"/>
              </p:cNvSpPr>
              <p:nvPr/>
            </p:nvSpPr>
            <p:spPr bwMode="auto">
              <a:xfrm>
                <a:off x="3713"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4" name="Rectangle 287"/>
              <p:cNvSpPr>
                <a:spLocks noChangeArrowheads="1"/>
              </p:cNvSpPr>
              <p:nvPr/>
            </p:nvSpPr>
            <p:spPr bwMode="auto">
              <a:xfrm>
                <a:off x="3815"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5" name="Rectangle 288"/>
              <p:cNvSpPr>
                <a:spLocks noChangeArrowheads="1"/>
              </p:cNvSpPr>
              <p:nvPr/>
            </p:nvSpPr>
            <p:spPr bwMode="auto">
              <a:xfrm>
                <a:off x="39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6" name="Rectangle 289"/>
              <p:cNvSpPr>
                <a:spLocks noChangeArrowheads="1"/>
              </p:cNvSpPr>
              <p:nvPr/>
            </p:nvSpPr>
            <p:spPr bwMode="auto">
              <a:xfrm>
                <a:off x="3511"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7" name="Rectangle 290"/>
              <p:cNvSpPr>
                <a:spLocks noChangeArrowheads="1"/>
              </p:cNvSpPr>
              <p:nvPr/>
            </p:nvSpPr>
            <p:spPr bwMode="auto">
              <a:xfrm>
                <a:off x="3613"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8" name="Rectangle 291"/>
              <p:cNvSpPr>
                <a:spLocks noChangeArrowheads="1"/>
              </p:cNvSpPr>
              <p:nvPr/>
            </p:nvSpPr>
            <p:spPr bwMode="auto">
              <a:xfrm>
                <a:off x="3713"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9" name="Rectangle 292"/>
              <p:cNvSpPr>
                <a:spLocks noChangeArrowheads="1"/>
              </p:cNvSpPr>
              <p:nvPr/>
            </p:nvSpPr>
            <p:spPr bwMode="auto">
              <a:xfrm>
                <a:off x="3815"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0" name="Rectangle 293"/>
              <p:cNvSpPr>
                <a:spLocks noChangeArrowheads="1"/>
              </p:cNvSpPr>
              <p:nvPr/>
            </p:nvSpPr>
            <p:spPr bwMode="auto">
              <a:xfrm>
                <a:off x="3511"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1" name="Rectangle 294"/>
              <p:cNvSpPr>
                <a:spLocks noChangeArrowheads="1"/>
              </p:cNvSpPr>
              <p:nvPr/>
            </p:nvSpPr>
            <p:spPr bwMode="auto">
              <a:xfrm>
                <a:off x="3713"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2" name="Rectangle 295"/>
              <p:cNvSpPr>
                <a:spLocks noChangeArrowheads="1"/>
              </p:cNvSpPr>
              <p:nvPr/>
            </p:nvSpPr>
            <p:spPr bwMode="auto">
              <a:xfrm>
                <a:off x="3815"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3" name="Rectangle 296"/>
              <p:cNvSpPr>
                <a:spLocks noChangeArrowheads="1"/>
              </p:cNvSpPr>
              <p:nvPr/>
            </p:nvSpPr>
            <p:spPr bwMode="auto">
              <a:xfrm>
                <a:off x="3918"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4" name="Rectangle 297"/>
              <p:cNvSpPr>
                <a:spLocks noChangeArrowheads="1"/>
              </p:cNvSpPr>
              <p:nvPr/>
            </p:nvSpPr>
            <p:spPr bwMode="auto">
              <a:xfrm>
                <a:off x="3511"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5" name="Rectangle 298"/>
              <p:cNvSpPr>
                <a:spLocks noChangeArrowheads="1"/>
              </p:cNvSpPr>
              <p:nvPr/>
            </p:nvSpPr>
            <p:spPr bwMode="auto">
              <a:xfrm>
                <a:off x="3613"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6" name="Rectangle 299"/>
              <p:cNvSpPr>
                <a:spLocks noChangeArrowheads="1"/>
              </p:cNvSpPr>
              <p:nvPr/>
            </p:nvSpPr>
            <p:spPr bwMode="auto">
              <a:xfrm>
                <a:off x="3713"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7" name="Rectangle 300"/>
              <p:cNvSpPr>
                <a:spLocks noChangeArrowheads="1"/>
              </p:cNvSpPr>
              <p:nvPr/>
            </p:nvSpPr>
            <p:spPr bwMode="auto">
              <a:xfrm>
                <a:off x="3815"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8" name="Rectangle 301"/>
              <p:cNvSpPr>
                <a:spLocks noChangeArrowheads="1"/>
              </p:cNvSpPr>
              <p:nvPr/>
            </p:nvSpPr>
            <p:spPr bwMode="auto">
              <a:xfrm>
                <a:off x="39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9" name="Rectangle 302"/>
              <p:cNvSpPr>
                <a:spLocks noChangeArrowheads="1"/>
              </p:cNvSpPr>
              <p:nvPr/>
            </p:nvSpPr>
            <p:spPr bwMode="auto">
              <a:xfrm>
                <a:off x="3511"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0" name="Rectangle 303"/>
              <p:cNvSpPr>
                <a:spLocks noChangeArrowheads="1"/>
              </p:cNvSpPr>
              <p:nvPr/>
            </p:nvSpPr>
            <p:spPr bwMode="auto">
              <a:xfrm>
                <a:off x="3613"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1" name="Rectangle 304"/>
              <p:cNvSpPr>
                <a:spLocks noChangeArrowheads="1"/>
              </p:cNvSpPr>
              <p:nvPr/>
            </p:nvSpPr>
            <p:spPr bwMode="auto">
              <a:xfrm>
                <a:off x="3713"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2" name="Rectangle 305"/>
              <p:cNvSpPr>
                <a:spLocks noChangeArrowheads="1"/>
              </p:cNvSpPr>
              <p:nvPr/>
            </p:nvSpPr>
            <p:spPr bwMode="auto">
              <a:xfrm>
                <a:off x="3815"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3" name="Rectangle 306"/>
              <p:cNvSpPr>
                <a:spLocks noChangeArrowheads="1"/>
              </p:cNvSpPr>
              <p:nvPr/>
            </p:nvSpPr>
            <p:spPr bwMode="auto">
              <a:xfrm>
                <a:off x="39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4" name="Rectangle 307"/>
              <p:cNvSpPr>
                <a:spLocks noChangeArrowheads="1"/>
              </p:cNvSpPr>
              <p:nvPr/>
            </p:nvSpPr>
            <p:spPr bwMode="auto">
              <a:xfrm>
                <a:off x="3511"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5" name="Rectangle 308"/>
              <p:cNvSpPr>
                <a:spLocks noChangeArrowheads="1"/>
              </p:cNvSpPr>
              <p:nvPr/>
            </p:nvSpPr>
            <p:spPr bwMode="auto">
              <a:xfrm>
                <a:off x="3613"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6" name="Rectangle 309"/>
              <p:cNvSpPr>
                <a:spLocks noChangeArrowheads="1"/>
              </p:cNvSpPr>
              <p:nvPr/>
            </p:nvSpPr>
            <p:spPr bwMode="auto">
              <a:xfrm>
                <a:off x="3713"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7" name="Rectangle 310"/>
              <p:cNvSpPr>
                <a:spLocks noChangeArrowheads="1"/>
              </p:cNvSpPr>
              <p:nvPr/>
            </p:nvSpPr>
            <p:spPr bwMode="auto">
              <a:xfrm>
                <a:off x="39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8" name="Rectangle 311"/>
              <p:cNvSpPr>
                <a:spLocks noChangeArrowheads="1"/>
              </p:cNvSpPr>
              <p:nvPr/>
            </p:nvSpPr>
            <p:spPr bwMode="auto">
              <a:xfrm>
                <a:off x="3511"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9" name="Rectangle 312"/>
              <p:cNvSpPr>
                <a:spLocks noChangeArrowheads="1"/>
              </p:cNvSpPr>
              <p:nvPr/>
            </p:nvSpPr>
            <p:spPr bwMode="auto">
              <a:xfrm>
                <a:off x="3713"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0" name="Rectangle 313"/>
              <p:cNvSpPr>
                <a:spLocks noChangeArrowheads="1"/>
              </p:cNvSpPr>
              <p:nvPr/>
            </p:nvSpPr>
            <p:spPr bwMode="auto">
              <a:xfrm>
                <a:off x="3815"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1" name="Rectangle 314"/>
              <p:cNvSpPr>
                <a:spLocks noChangeArrowheads="1"/>
              </p:cNvSpPr>
              <p:nvPr/>
            </p:nvSpPr>
            <p:spPr bwMode="auto">
              <a:xfrm>
                <a:off x="39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2" name="Rectangle 315"/>
              <p:cNvSpPr>
                <a:spLocks noChangeArrowheads="1"/>
              </p:cNvSpPr>
              <p:nvPr/>
            </p:nvSpPr>
            <p:spPr bwMode="auto">
              <a:xfrm>
                <a:off x="3511"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3" name="Rectangle 316"/>
              <p:cNvSpPr>
                <a:spLocks noChangeArrowheads="1"/>
              </p:cNvSpPr>
              <p:nvPr/>
            </p:nvSpPr>
            <p:spPr bwMode="auto">
              <a:xfrm>
                <a:off x="3613"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4" name="Rectangle 317"/>
              <p:cNvSpPr>
                <a:spLocks noChangeArrowheads="1"/>
              </p:cNvSpPr>
              <p:nvPr/>
            </p:nvSpPr>
            <p:spPr bwMode="auto">
              <a:xfrm>
                <a:off x="3713"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5" name="Rectangle 318"/>
              <p:cNvSpPr>
                <a:spLocks noChangeArrowheads="1"/>
              </p:cNvSpPr>
              <p:nvPr/>
            </p:nvSpPr>
            <p:spPr bwMode="auto">
              <a:xfrm>
                <a:off x="3815"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6" name="Rectangle 319"/>
              <p:cNvSpPr>
                <a:spLocks noChangeArrowheads="1"/>
              </p:cNvSpPr>
              <p:nvPr/>
            </p:nvSpPr>
            <p:spPr bwMode="auto">
              <a:xfrm>
                <a:off x="39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7" name="Rectangle 320"/>
              <p:cNvSpPr>
                <a:spLocks noChangeArrowheads="1"/>
              </p:cNvSpPr>
              <p:nvPr/>
            </p:nvSpPr>
            <p:spPr bwMode="auto">
              <a:xfrm>
                <a:off x="3511"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8" name="Rectangle 321"/>
              <p:cNvSpPr>
                <a:spLocks noChangeArrowheads="1"/>
              </p:cNvSpPr>
              <p:nvPr/>
            </p:nvSpPr>
            <p:spPr bwMode="auto">
              <a:xfrm>
                <a:off x="3613"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9" name="Rectangle 322"/>
              <p:cNvSpPr>
                <a:spLocks noChangeArrowheads="1"/>
              </p:cNvSpPr>
              <p:nvPr/>
            </p:nvSpPr>
            <p:spPr bwMode="auto">
              <a:xfrm>
                <a:off x="3713"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0" name="Rectangle 323"/>
              <p:cNvSpPr>
                <a:spLocks noChangeArrowheads="1"/>
              </p:cNvSpPr>
              <p:nvPr/>
            </p:nvSpPr>
            <p:spPr bwMode="auto">
              <a:xfrm>
                <a:off x="3815"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1" name="Rectangle 324"/>
              <p:cNvSpPr>
                <a:spLocks noChangeArrowheads="1"/>
              </p:cNvSpPr>
              <p:nvPr/>
            </p:nvSpPr>
            <p:spPr bwMode="auto">
              <a:xfrm>
                <a:off x="3918"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2" name="Rectangle 325"/>
              <p:cNvSpPr>
                <a:spLocks noChangeArrowheads="1"/>
              </p:cNvSpPr>
              <p:nvPr/>
            </p:nvSpPr>
            <p:spPr bwMode="auto">
              <a:xfrm>
                <a:off x="3511"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3" name="Rectangle 326"/>
              <p:cNvSpPr>
                <a:spLocks noChangeArrowheads="1"/>
              </p:cNvSpPr>
              <p:nvPr/>
            </p:nvSpPr>
            <p:spPr bwMode="auto">
              <a:xfrm>
                <a:off x="3613"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4" name="Rectangle 327"/>
              <p:cNvSpPr>
                <a:spLocks noChangeArrowheads="1"/>
              </p:cNvSpPr>
              <p:nvPr/>
            </p:nvSpPr>
            <p:spPr bwMode="auto">
              <a:xfrm>
                <a:off x="3815"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5" name="Rectangle 328"/>
              <p:cNvSpPr>
                <a:spLocks noChangeArrowheads="1"/>
              </p:cNvSpPr>
              <p:nvPr/>
            </p:nvSpPr>
            <p:spPr bwMode="auto">
              <a:xfrm>
                <a:off x="39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6" name="Rectangle 329"/>
              <p:cNvSpPr>
                <a:spLocks noChangeArrowheads="1"/>
              </p:cNvSpPr>
              <p:nvPr/>
            </p:nvSpPr>
            <p:spPr bwMode="auto">
              <a:xfrm>
                <a:off x="3511"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7" name="Rectangle 330"/>
              <p:cNvSpPr>
                <a:spLocks noChangeArrowheads="1"/>
              </p:cNvSpPr>
              <p:nvPr/>
            </p:nvSpPr>
            <p:spPr bwMode="auto">
              <a:xfrm>
                <a:off x="3613"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8" name="Rectangle 331"/>
              <p:cNvSpPr>
                <a:spLocks noChangeArrowheads="1"/>
              </p:cNvSpPr>
              <p:nvPr/>
            </p:nvSpPr>
            <p:spPr bwMode="auto">
              <a:xfrm>
                <a:off x="3713"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9" name="Rectangle 332"/>
              <p:cNvSpPr>
                <a:spLocks noChangeArrowheads="1"/>
              </p:cNvSpPr>
              <p:nvPr/>
            </p:nvSpPr>
            <p:spPr bwMode="auto">
              <a:xfrm>
                <a:off x="3815"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0" name="Rectangle 333"/>
              <p:cNvSpPr>
                <a:spLocks noChangeArrowheads="1"/>
              </p:cNvSpPr>
              <p:nvPr/>
            </p:nvSpPr>
            <p:spPr bwMode="auto">
              <a:xfrm>
                <a:off x="39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1" name="Rectangle 334"/>
              <p:cNvSpPr>
                <a:spLocks noChangeArrowheads="1"/>
              </p:cNvSpPr>
              <p:nvPr/>
            </p:nvSpPr>
            <p:spPr bwMode="auto">
              <a:xfrm>
                <a:off x="3511"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2" name="Rectangle 335"/>
              <p:cNvSpPr>
                <a:spLocks noChangeArrowheads="1"/>
              </p:cNvSpPr>
              <p:nvPr/>
            </p:nvSpPr>
            <p:spPr bwMode="auto">
              <a:xfrm>
                <a:off x="3613"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3" name="Rectangle 336"/>
              <p:cNvSpPr>
                <a:spLocks noChangeArrowheads="1"/>
              </p:cNvSpPr>
              <p:nvPr/>
            </p:nvSpPr>
            <p:spPr bwMode="auto">
              <a:xfrm>
                <a:off x="3713"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4" name="Rectangle 337"/>
              <p:cNvSpPr>
                <a:spLocks noChangeArrowheads="1"/>
              </p:cNvSpPr>
              <p:nvPr/>
            </p:nvSpPr>
            <p:spPr bwMode="auto">
              <a:xfrm>
                <a:off x="3815"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5" name="Rectangle 338"/>
              <p:cNvSpPr>
                <a:spLocks noChangeArrowheads="1"/>
              </p:cNvSpPr>
              <p:nvPr/>
            </p:nvSpPr>
            <p:spPr bwMode="auto">
              <a:xfrm>
                <a:off x="3511"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6" name="Rectangle 339"/>
              <p:cNvSpPr>
                <a:spLocks noChangeArrowheads="1"/>
              </p:cNvSpPr>
              <p:nvPr/>
            </p:nvSpPr>
            <p:spPr bwMode="auto">
              <a:xfrm>
                <a:off x="3613"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7" name="Rectangle 340"/>
              <p:cNvSpPr>
                <a:spLocks noChangeArrowheads="1"/>
              </p:cNvSpPr>
              <p:nvPr/>
            </p:nvSpPr>
            <p:spPr bwMode="auto">
              <a:xfrm>
                <a:off x="3815"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8" name="Rectangle 341"/>
              <p:cNvSpPr>
                <a:spLocks noChangeArrowheads="1"/>
              </p:cNvSpPr>
              <p:nvPr/>
            </p:nvSpPr>
            <p:spPr bwMode="auto">
              <a:xfrm>
                <a:off x="39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9" name="Rectangle 342"/>
              <p:cNvSpPr>
                <a:spLocks noChangeArrowheads="1"/>
              </p:cNvSpPr>
              <p:nvPr/>
            </p:nvSpPr>
            <p:spPr bwMode="auto">
              <a:xfrm>
                <a:off x="3511"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0" name="Rectangle 343"/>
              <p:cNvSpPr>
                <a:spLocks noChangeArrowheads="1"/>
              </p:cNvSpPr>
              <p:nvPr/>
            </p:nvSpPr>
            <p:spPr bwMode="auto">
              <a:xfrm>
                <a:off x="3713"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1" name="Rectangle 344"/>
              <p:cNvSpPr>
                <a:spLocks noChangeArrowheads="1"/>
              </p:cNvSpPr>
              <p:nvPr/>
            </p:nvSpPr>
            <p:spPr bwMode="auto">
              <a:xfrm>
                <a:off x="3815"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2" name="Rectangle 345"/>
              <p:cNvSpPr>
                <a:spLocks noChangeArrowheads="1"/>
              </p:cNvSpPr>
              <p:nvPr/>
            </p:nvSpPr>
            <p:spPr bwMode="auto">
              <a:xfrm>
                <a:off x="39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3" name="Rectangle 346"/>
              <p:cNvSpPr>
                <a:spLocks noChangeArrowheads="1"/>
              </p:cNvSpPr>
              <p:nvPr/>
            </p:nvSpPr>
            <p:spPr bwMode="auto">
              <a:xfrm>
                <a:off x="40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4" name="Rectangle 347"/>
              <p:cNvSpPr>
                <a:spLocks noChangeArrowheads="1"/>
              </p:cNvSpPr>
              <p:nvPr/>
            </p:nvSpPr>
            <p:spPr bwMode="auto">
              <a:xfrm>
                <a:off x="4120"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5" name="Rectangle 348"/>
              <p:cNvSpPr>
                <a:spLocks noChangeArrowheads="1"/>
              </p:cNvSpPr>
              <p:nvPr/>
            </p:nvSpPr>
            <p:spPr bwMode="auto">
              <a:xfrm>
                <a:off x="4222"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6" name="Rectangle 349"/>
              <p:cNvSpPr>
                <a:spLocks noChangeArrowheads="1"/>
              </p:cNvSpPr>
              <p:nvPr/>
            </p:nvSpPr>
            <p:spPr bwMode="auto">
              <a:xfrm>
                <a:off x="4324"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7" name="Rectangle 350"/>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8" name="Rectangle 351"/>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9" name="Rectangle 352"/>
              <p:cNvSpPr>
                <a:spLocks noChangeArrowheads="1"/>
              </p:cNvSpPr>
              <p:nvPr/>
            </p:nvSpPr>
            <p:spPr bwMode="auto">
              <a:xfrm>
                <a:off x="4018"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0" name="Rectangle 353"/>
              <p:cNvSpPr>
                <a:spLocks noChangeArrowheads="1"/>
              </p:cNvSpPr>
              <p:nvPr/>
            </p:nvSpPr>
            <p:spPr bwMode="auto">
              <a:xfrm>
                <a:off x="4120"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1" name="Rectangle 354"/>
              <p:cNvSpPr>
                <a:spLocks noChangeArrowheads="1"/>
              </p:cNvSpPr>
              <p:nvPr/>
            </p:nvSpPr>
            <p:spPr bwMode="auto">
              <a:xfrm>
                <a:off x="4222"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2" name="Rectangle 355"/>
              <p:cNvSpPr>
                <a:spLocks noChangeArrowheads="1"/>
              </p:cNvSpPr>
              <p:nvPr/>
            </p:nvSpPr>
            <p:spPr bwMode="auto">
              <a:xfrm>
                <a:off x="4324"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3" name="Rectangle 356"/>
              <p:cNvSpPr>
                <a:spLocks noChangeArrowheads="1"/>
              </p:cNvSpPr>
              <p:nvPr/>
            </p:nvSpPr>
            <p:spPr bwMode="auto">
              <a:xfrm>
                <a:off x="4426"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4" name="Rectangle 357"/>
              <p:cNvSpPr>
                <a:spLocks noChangeArrowheads="1"/>
              </p:cNvSpPr>
              <p:nvPr/>
            </p:nvSpPr>
            <p:spPr bwMode="auto">
              <a:xfrm>
                <a:off x="4120"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5" name="Rectangle 358"/>
              <p:cNvSpPr>
                <a:spLocks noChangeArrowheads="1"/>
              </p:cNvSpPr>
              <p:nvPr/>
            </p:nvSpPr>
            <p:spPr bwMode="auto">
              <a:xfrm>
                <a:off x="4222"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6" name="Rectangle 359"/>
              <p:cNvSpPr>
                <a:spLocks noChangeArrowheads="1"/>
              </p:cNvSpPr>
              <p:nvPr/>
            </p:nvSpPr>
            <p:spPr bwMode="auto">
              <a:xfrm>
                <a:off x="4426"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7" name="Rectangle 360"/>
              <p:cNvSpPr>
                <a:spLocks noChangeArrowheads="1"/>
              </p:cNvSpPr>
              <p:nvPr/>
            </p:nvSpPr>
            <p:spPr bwMode="auto">
              <a:xfrm>
                <a:off x="40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8" name="Rectangle 361"/>
              <p:cNvSpPr>
                <a:spLocks noChangeArrowheads="1"/>
              </p:cNvSpPr>
              <p:nvPr/>
            </p:nvSpPr>
            <p:spPr bwMode="auto">
              <a:xfrm>
                <a:off x="4120"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9" name="Rectangle 362"/>
              <p:cNvSpPr>
                <a:spLocks noChangeArrowheads="1"/>
              </p:cNvSpPr>
              <p:nvPr/>
            </p:nvSpPr>
            <p:spPr bwMode="auto">
              <a:xfrm>
                <a:off x="4222"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0" name="Rectangle 363"/>
              <p:cNvSpPr>
                <a:spLocks noChangeArrowheads="1"/>
              </p:cNvSpPr>
              <p:nvPr/>
            </p:nvSpPr>
            <p:spPr bwMode="auto">
              <a:xfrm>
                <a:off x="4324"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1" name="Rectangle 364"/>
              <p:cNvSpPr>
                <a:spLocks noChangeArrowheads="1"/>
              </p:cNvSpPr>
              <p:nvPr/>
            </p:nvSpPr>
            <p:spPr bwMode="auto">
              <a:xfrm>
                <a:off x="4426"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2" name="Rectangle 365"/>
              <p:cNvSpPr>
                <a:spLocks noChangeArrowheads="1"/>
              </p:cNvSpPr>
              <p:nvPr/>
            </p:nvSpPr>
            <p:spPr bwMode="auto">
              <a:xfrm>
                <a:off x="40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3" name="Rectangle 366"/>
              <p:cNvSpPr>
                <a:spLocks noChangeArrowheads="1"/>
              </p:cNvSpPr>
              <p:nvPr/>
            </p:nvSpPr>
            <p:spPr bwMode="auto">
              <a:xfrm>
                <a:off x="4222"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4" name="Rectangle 367"/>
              <p:cNvSpPr>
                <a:spLocks noChangeArrowheads="1"/>
              </p:cNvSpPr>
              <p:nvPr/>
            </p:nvSpPr>
            <p:spPr bwMode="auto">
              <a:xfrm>
                <a:off x="4324"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5" name="Rectangle 368"/>
              <p:cNvSpPr>
                <a:spLocks noChangeArrowheads="1"/>
              </p:cNvSpPr>
              <p:nvPr/>
            </p:nvSpPr>
            <p:spPr bwMode="auto">
              <a:xfrm>
                <a:off x="40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6" name="Rectangle 369"/>
              <p:cNvSpPr>
                <a:spLocks noChangeArrowheads="1"/>
              </p:cNvSpPr>
              <p:nvPr/>
            </p:nvSpPr>
            <p:spPr bwMode="auto">
              <a:xfrm>
                <a:off x="4120"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7" name="Rectangle 370"/>
              <p:cNvSpPr>
                <a:spLocks noChangeArrowheads="1"/>
              </p:cNvSpPr>
              <p:nvPr/>
            </p:nvSpPr>
            <p:spPr bwMode="auto">
              <a:xfrm>
                <a:off x="4222"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8" name="Rectangle 371"/>
              <p:cNvSpPr>
                <a:spLocks noChangeArrowheads="1"/>
              </p:cNvSpPr>
              <p:nvPr/>
            </p:nvSpPr>
            <p:spPr bwMode="auto">
              <a:xfrm>
                <a:off x="4324"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9" name="Rectangle 372"/>
              <p:cNvSpPr>
                <a:spLocks noChangeArrowheads="1"/>
              </p:cNvSpPr>
              <p:nvPr/>
            </p:nvSpPr>
            <p:spPr bwMode="auto">
              <a:xfrm>
                <a:off x="4426"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0" name="Rectangle 373"/>
              <p:cNvSpPr>
                <a:spLocks noChangeArrowheads="1"/>
              </p:cNvSpPr>
              <p:nvPr/>
            </p:nvSpPr>
            <p:spPr bwMode="auto">
              <a:xfrm>
                <a:off x="40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1" name="Rectangle 374"/>
              <p:cNvSpPr>
                <a:spLocks noChangeArrowheads="1"/>
              </p:cNvSpPr>
              <p:nvPr/>
            </p:nvSpPr>
            <p:spPr bwMode="auto">
              <a:xfrm>
                <a:off x="4120"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2" name="Rectangle 375"/>
              <p:cNvSpPr>
                <a:spLocks noChangeArrowheads="1"/>
              </p:cNvSpPr>
              <p:nvPr/>
            </p:nvSpPr>
            <p:spPr bwMode="auto">
              <a:xfrm>
                <a:off x="4222"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3" name="Rectangle 376"/>
              <p:cNvSpPr>
                <a:spLocks noChangeArrowheads="1"/>
              </p:cNvSpPr>
              <p:nvPr/>
            </p:nvSpPr>
            <p:spPr bwMode="auto">
              <a:xfrm>
                <a:off x="4426"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4" name="Rectangle 377"/>
              <p:cNvSpPr>
                <a:spLocks noChangeArrowheads="1"/>
              </p:cNvSpPr>
              <p:nvPr/>
            </p:nvSpPr>
            <p:spPr bwMode="auto">
              <a:xfrm>
                <a:off x="40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5" name="Rectangle 378"/>
              <p:cNvSpPr>
                <a:spLocks noChangeArrowheads="1"/>
              </p:cNvSpPr>
              <p:nvPr/>
            </p:nvSpPr>
            <p:spPr bwMode="auto">
              <a:xfrm>
                <a:off x="4120"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6" name="Rectangle 379"/>
              <p:cNvSpPr>
                <a:spLocks noChangeArrowheads="1"/>
              </p:cNvSpPr>
              <p:nvPr/>
            </p:nvSpPr>
            <p:spPr bwMode="auto">
              <a:xfrm>
                <a:off x="4222"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7" name="Rectangle 380"/>
              <p:cNvSpPr>
                <a:spLocks noChangeArrowheads="1"/>
              </p:cNvSpPr>
              <p:nvPr/>
            </p:nvSpPr>
            <p:spPr bwMode="auto">
              <a:xfrm>
                <a:off x="4324"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8" name="Rectangle 381"/>
              <p:cNvSpPr>
                <a:spLocks noChangeArrowheads="1"/>
              </p:cNvSpPr>
              <p:nvPr/>
            </p:nvSpPr>
            <p:spPr bwMode="auto">
              <a:xfrm>
                <a:off x="4426"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9" name="Rectangle 382"/>
              <p:cNvSpPr>
                <a:spLocks noChangeArrowheads="1"/>
              </p:cNvSpPr>
              <p:nvPr/>
            </p:nvSpPr>
            <p:spPr bwMode="auto">
              <a:xfrm>
                <a:off x="4120"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0" name="Rectangle 383"/>
              <p:cNvSpPr>
                <a:spLocks noChangeArrowheads="1"/>
              </p:cNvSpPr>
              <p:nvPr/>
            </p:nvSpPr>
            <p:spPr bwMode="auto">
              <a:xfrm>
                <a:off x="4222"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1" name="Rectangle 384"/>
              <p:cNvSpPr>
                <a:spLocks noChangeArrowheads="1"/>
              </p:cNvSpPr>
              <p:nvPr/>
            </p:nvSpPr>
            <p:spPr bwMode="auto">
              <a:xfrm>
                <a:off x="4324"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2" name="Rectangle 385"/>
              <p:cNvSpPr>
                <a:spLocks noChangeArrowheads="1"/>
              </p:cNvSpPr>
              <p:nvPr/>
            </p:nvSpPr>
            <p:spPr bwMode="auto">
              <a:xfrm>
                <a:off x="4426"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3" name="Rectangle 386"/>
              <p:cNvSpPr>
                <a:spLocks noChangeArrowheads="1"/>
              </p:cNvSpPr>
              <p:nvPr/>
            </p:nvSpPr>
            <p:spPr bwMode="auto">
              <a:xfrm>
                <a:off x="40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4" name="Rectangle 387"/>
              <p:cNvSpPr>
                <a:spLocks noChangeArrowheads="1"/>
              </p:cNvSpPr>
              <p:nvPr/>
            </p:nvSpPr>
            <p:spPr bwMode="auto">
              <a:xfrm>
                <a:off x="4120"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5" name="Rectangle 388"/>
              <p:cNvSpPr>
                <a:spLocks noChangeArrowheads="1"/>
              </p:cNvSpPr>
              <p:nvPr/>
            </p:nvSpPr>
            <p:spPr bwMode="auto">
              <a:xfrm>
                <a:off x="4222"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6" name="Rectangle 389"/>
              <p:cNvSpPr>
                <a:spLocks noChangeArrowheads="1"/>
              </p:cNvSpPr>
              <p:nvPr/>
            </p:nvSpPr>
            <p:spPr bwMode="auto">
              <a:xfrm>
                <a:off x="4324"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7" name="Rectangle 390"/>
              <p:cNvSpPr>
                <a:spLocks noChangeArrowheads="1"/>
              </p:cNvSpPr>
              <p:nvPr/>
            </p:nvSpPr>
            <p:spPr bwMode="auto">
              <a:xfrm>
                <a:off x="4426"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8" name="Rectangle 391"/>
              <p:cNvSpPr>
                <a:spLocks noChangeArrowheads="1"/>
              </p:cNvSpPr>
              <p:nvPr/>
            </p:nvSpPr>
            <p:spPr bwMode="auto">
              <a:xfrm>
                <a:off x="40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9" name="Rectangle 392"/>
              <p:cNvSpPr>
                <a:spLocks noChangeArrowheads="1"/>
              </p:cNvSpPr>
              <p:nvPr/>
            </p:nvSpPr>
            <p:spPr bwMode="auto">
              <a:xfrm>
                <a:off x="4120"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0" name="Rectangle 393"/>
              <p:cNvSpPr>
                <a:spLocks noChangeArrowheads="1"/>
              </p:cNvSpPr>
              <p:nvPr/>
            </p:nvSpPr>
            <p:spPr bwMode="auto">
              <a:xfrm>
                <a:off x="4324"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1" name="Rectangle 394"/>
              <p:cNvSpPr>
                <a:spLocks noChangeArrowheads="1"/>
              </p:cNvSpPr>
              <p:nvPr/>
            </p:nvSpPr>
            <p:spPr bwMode="auto">
              <a:xfrm>
                <a:off x="4426"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2" name="Rectangle 395"/>
              <p:cNvSpPr>
                <a:spLocks noChangeArrowheads="1"/>
              </p:cNvSpPr>
              <p:nvPr/>
            </p:nvSpPr>
            <p:spPr bwMode="auto">
              <a:xfrm>
                <a:off x="4018"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3" name="Rectangle 396"/>
              <p:cNvSpPr>
                <a:spLocks noChangeArrowheads="1"/>
              </p:cNvSpPr>
              <p:nvPr/>
            </p:nvSpPr>
            <p:spPr bwMode="auto">
              <a:xfrm>
                <a:off x="4222"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4" name="Rectangle 397"/>
              <p:cNvSpPr>
                <a:spLocks noChangeArrowheads="1"/>
              </p:cNvSpPr>
              <p:nvPr/>
            </p:nvSpPr>
            <p:spPr bwMode="auto">
              <a:xfrm>
                <a:off x="4324"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5" name="Rectangle 398"/>
              <p:cNvSpPr>
                <a:spLocks noChangeArrowheads="1"/>
              </p:cNvSpPr>
              <p:nvPr/>
            </p:nvSpPr>
            <p:spPr bwMode="auto">
              <a:xfrm>
                <a:off x="4426"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6" name="Rectangle 399"/>
              <p:cNvSpPr>
                <a:spLocks noChangeArrowheads="1"/>
              </p:cNvSpPr>
              <p:nvPr/>
            </p:nvSpPr>
            <p:spPr bwMode="auto">
              <a:xfrm>
                <a:off x="40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7" name="Rectangle 400"/>
              <p:cNvSpPr>
                <a:spLocks noChangeArrowheads="1"/>
              </p:cNvSpPr>
              <p:nvPr/>
            </p:nvSpPr>
            <p:spPr bwMode="auto">
              <a:xfrm>
                <a:off x="4120"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8" name="Rectangle 401"/>
              <p:cNvSpPr>
                <a:spLocks noChangeArrowheads="1"/>
              </p:cNvSpPr>
              <p:nvPr/>
            </p:nvSpPr>
            <p:spPr bwMode="auto">
              <a:xfrm>
                <a:off x="4324"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9" name="Rectangle 402"/>
              <p:cNvSpPr>
                <a:spLocks noChangeArrowheads="1"/>
              </p:cNvSpPr>
              <p:nvPr/>
            </p:nvSpPr>
            <p:spPr bwMode="auto">
              <a:xfrm>
                <a:off x="4426"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0" name="Rectangle 403"/>
              <p:cNvSpPr>
                <a:spLocks noChangeArrowheads="1"/>
              </p:cNvSpPr>
              <p:nvPr/>
            </p:nvSpPr>
            <p:spPr bwMode="auto">
              <a:xfrm>
                <a:off x="40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1" name="Rectangle 404"/>
              <p:cNvSpPr>
                <a:spLocks noChangeArrowheads="1"/>
              </p:cNvSpPr>
              <p:nvPr/>
            </p:nvSpPr>
            <p:spPr bwMode="auto">
              <a:xfrm>
                <a:off x="4120"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2" name="Rectangle 405"/>
              <p:cNvSpPr>
                <a:spLocks noChangeArrowheads="1"/>
              </p:cNvSpPr>
              <p:nvPr/>
            </p:nvSpPr>
            <p:spPr bwMode="auto">
              <a:xfrm>
                <a:off x="4222"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3" name="Rectangle 406"/>
              <p:cNvSpPr>
                <a:spLocks noChangeArrowheads="1"/>
              </p:cNvSpPr>
              <p:nvPr/>
            </p:nvSpPr>
            <p:spPr bwMode="auto">
              <a:xfrm>
                <a:off x="4426"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4" name="Rectangle 407"/>
              <p:cNvSpPr>
                <a:spLocks noChangeArrowheads="1"/>
              </p:cNvSpPr>
              <p:nvPr/>
            </p:nvSpPr>
            <p:spPr bwMode="auto">
              <a:xfrm>
                <a:off x="3511"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5" name="Rectangle 408"/>
              <p:cNvSpPr>
                <a:spLocks noChangeArrowheads="1"/>
              </p:cNvSpPr>
              <p:nvPr/>
            </p:nvSpPr>
            <p:spPr bwMode="auto">
              <a:xfrm>
                <a:off x="3613"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0"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7" name="Rectangle 411"/>
              <p:cNvSpPr>
                <a:spLocks noChangeArrowheads="1"/>
              </p:cNvSpPr>
              <p:nvPr/>
            </p:nvSpPr>
            <p:spPr bwMode="auto">
              <a:xfrm>
                <a:off x="39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8" name="Rectangle 412"/>
              <p:cNvSpPr>
                <a:spLocks noChangeArrowheads="1"/>
              </p:cNvSpPr>
              <p:nvPr/>
            </p:nvSpPr>
            <p:spPr bwMode="auto">
              <a:xfrm>
                <a:off x="40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9" name="Rectangle 413"/>
              <p:cNvSpPr>
                <a:spLocks noChangeArrowheads="1"/>
              </p:cNvSpPr>
              <p:nvPr/>
            </p:nvSpPr>
            <p:spPr bwMode="auto">
              <a:xfrm>
                <a:off x="4222"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0" name="Rectangle 414"/>
              <p:cNvSpPr>
                <a:spLocks noChangeArrowheads="1"/>
              </p:cNvSpPr>
              <p:nvPr/>
            </p:nvSpPr>
            <p:spPr bwMode="auto">
              <a:xfrm>
                <a:off x="4324"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1" name="Rectangle 415"/>
              <p:cNvSpPr>
                <a:spLocks noChangeArrowheads="1"/>
              </p:cNvSpPr>
              <p:nvPr/>
            </p:nvSpPr>
            <p:spPr bwMode="auto">
              <a:xfrm>
                <a:off x="4426"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2" name="Rectangle 416"/>
              <p:cNvSpPr>
                <a:spLocks noChangeArrowheads="1"/>
              </p:cNvSpPr>
              <p:nvPr/>
            </p:nvSpPr>
            <p:spPr bwMode="auto">
              <a:xfrm>
                <a:off x="3613"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3" name="Rectangle 417"/>
              <p:cNvSpPr>
                <a:spLocks noChangeArrowheads="1"/>
              </p:cNvSpPr>
              <p:nvPr/>
            </p:nvSpPr>
            <p:spPr bwMode="auto">
              <a:xfrm>
                <a:off x="3713"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4" name="Rectangle 418"/>
              <p:cNvSpPr>
                <a:spLocks noChangeArrowheads="1"/>
              </p:cNvSpPr>
              <p:nvPr/>
            </p:nvSpPr>
            <p:spPr bwMode="auto">
              <a:xfrm>
                <a:off x="3815"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5" name="Rectangle 419"/>
              <p:cNvSpPr>
                <a:spLocks noChangeArrowheads="1"/>
              </p:cNvSpPr>
              <p:nvPr/>
            </p:nvSpPr>
            <p:spPr bwMode="auto">
              <a:xfrm>
                <a:off x="4018"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6" name="Rectangle 420"/>
              <p:cNvSpPr>
                <a:spLocks noChangeArrowheads="1"/>
              </p:cNvSpPr>
              <p:nvPr/>
            </p:nvSpPr>
            <p:spPr bwMode="auto">
              <a:xfrm>
                <a:off x="4120"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7" name="Rectangle 421"/>
              <p:cNvSpPr>
                <a:spLocks noChangeArrowheads="1"/>
              </p:cNvSpPr>
              <p:nvPr/>
            </p:nvSpPr>
            <p:spPr bwMode="auto">
              <a:xfrm>
                <a:off x="4222"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8" name="Rectangle 422"/>
              <p:cNvSpPr>
                <a:spLocks noChangeArrowheads="1"/>
              </p:cNvSpPr>
              <p:nvPr/>
            </p:nvSpPr>
            <p:spPr bwMode="auto">
              <a:xfrm>
                <a:off x="4324"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9" name="Rectangle 423"/>
              <p:cNvSpPr>
                <a:spLocks noChangeArrowheads="1"/>
              </p:cNvSpPr>
              <p:nvPr/>
            </p:nvSpPr>
            <p:spPr bwMode="auto">
              <a:xfrm>
                <a:off x="4426"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0" name="Rectangle 424"/>
              <p:cNvSpPr>
                <a:spLocks noChangeArrowheads="1"/>
              </p:cNvSpPr>
              <p:nvPr/>
            </p:nvSpPr>
            <p:spPr bwMode="auto">
              <a:xfrm>
                <a:off x="3511"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1" name="Rectangle 425"/>
              <p:cNvSpPr>
                <a:spLocks noChangeArrowheads="1"/>
              </p:cNvSpPr>
              <p:nvPr/>
            </p:nvSpPr>
            <p:spPr bwMode="auto">
              <a:xfrm>
                <a:off x="3613"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2" name="Rectangle 426"/>
              <p:cNvSpPr>
                <a:spLocks noChangeArrowheads="1"/>
              </p:cNvSpPr>
              <p:nvPr/>
            </p:nvSpPr>
            <p:spPr bwMode="auto">
              <a:xfrm>
                <a:off x="3815"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3" name="Rectangle 427"/>
              <p:cNvSpPr>
                <a:spLocks noChangeArrowheads="1"/>
              </p:cNvSpPr>
              <p:nvPr/>
            </p:nvSpPr>
            <p:spPr bwMode="auto">
              <a:xfrm>
                <a:off x="39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4" name="Rectangle 428"/>
              <p:cNvSpPr>
                <a:spLocks noChangeArrowheads="1"/>
              </p:cNvSpPr>
              <p:nvPr/>
            </p:nvSpPr>
            <p:spPr bwMode="auto">
              <a:xfrm>
                <a:off x="40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5" name="Rectangle 429"/>
              <p:cNvSpPr>
                <a:spLocks noChangeArrowheads="1"/>
              </p:cNvSpPr>
              <p:nvPr/>
            </p:nvSpPr>
            <p:spPr bwMode="auto">
              <a:xfrm>
                <a:off x="4120"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6" name="Rectangle 430"/>
              <p:cNvSpPr>
                <a:spLocks noChangeArrowheads="1"/>
              </p:cNvSpPr>
              <p:nvPr/>
            </p:nvSpPr>
            <p:spPr bwMode="auto">
              <a:xfrm>
                <a:off x="4324"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7" name="Rectangle 431"/>
              <p:cNvSpPr>
                <a:spLocks noChangeArrowheads="1"/>
              </p:cNvSpPr>
              <p:nvPr/>
            </p:nvSpPr>
            <p:spPr bwMode="auto">
              <a:xfrm>
                <a:off x="4426"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8" name="Rectangle 432"/>
              <p:cNvSpPr>
                <a:spLocks noChangeArrowheads="1"/>
              </p:cNvSpPr>
              <p:nvPr/>
            </p:nvSpPr>
            <p:spPr bwMode="auto">
              <a:xfrm>
                <a:off x="3511" y="1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9" name="Rectangle 433"/>
              <p:cNvSpPr>
                <a:spLocks noChangeArrowheads="1"/>
              </p:cNvSpPr>
              <p:nvPr/>
            </p:nvSpPr>
            <p:spPr bwMode="auto">
              <a:xfrm>
                <a:off x="3713"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0" name="Rectangle 434"/>
              <p:cNvSpPr>
                <a:spLocks noChangeArrowheads="1"/>
              </p:cNvSpPr>
              <p:nvPr/>
            </p:nvSpPr>
            <p:spPr bwMode="auto">
              <a:xfrm>
                <a:off x="3815"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1" name="Rectangle 435"/>
              <p:cNvSpPr>
                <a:spLocks noChangeArrowheads="1"/>
              </p:cNvSpPr>
              <p:nvPr/>
            </p:nvSpPr>
            <p:spPr bwMode="auto">
              <a:xfrm>
                <a:off x="3918"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2" name="Rectangle 436"/>
              <p:cNvSpPr>
                <a:spLocks noChangeArrowheads="1"/>
              </p:cNvSpPr>
              <p:nvPr/>
            </p:nvSpPr>
            <p:spPr bwMode="auto">
              <a:xfrm>
                <a:off x="4120"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3" name="Rectangle 437"/>
              <p:cNvSpPr>
                <a:spLocks noChangeArrowheads="1"/>
              </p:cNvSpPr>
              <p:nvPr/>
            </p:nvSpPr>
            <p:spPr bwMode="auto">
              <a:xfrm>
                <a:off x="4222"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4" name="Rectangle 438"/>
              <p:cNvSpPr>
                <a:spLocks noChangeArrowheads="1"/>
              </p:cNvSpPr>
              <p:nvPr/>
            </p:nvSpPr>
            <p:spPr bwMode="auto">
              <a:xfrm>
                <a:off x="3613"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5" name="Rectangle 439"/>
              <p:cNvSpPr>
                <a:spLocks noChangeArrowheads="1"/>
              </p:cNvSpPr>
              <p:nvPr/>
            </p:nvSpPr>
            <p:spPr bwMode="auto">
              <a:xfrm>
                <a:off x="3713"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6" name="Rectangle 440"/>
              <p:cNvSpPr>
                <a:spLocks noChangeArrowheads="1"/>
              </p:cNvSpPr>
              <p:nvPr/>
            </p:nvSpPr>
            <p:spPr bwMode="auto">
              <a:xfrm>
                <a:off x="39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7" name="Rectangle 441"/>
              <p:cNvSpPr>
                <a:spLocks noChangeArrowheads="1"/>
              </p:cNvSpPr>
              <p:nvPr/>
            </p:nvSpPr>
            <p:spPr bwMode="auto">
              <a:xfrm>
                <a:off x="40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8" name="Rectangle 442"/>
              <p:cNvSpPr>
                <a:spLocks noChangeArrowheads="1"/>
              </p:cNvSpPr>
              <p:nvPr/>
            </p:nvSpPr>
            <p:spPr bwMode="auto">
              <a:xfrm>
                <a:off x="4222"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9" name="Rectangle 443"/>
              <p:cNvSpPr>
                <a:spLocks noChangeArrowheads="1"/>
              </p:cNvSpPr>
              <p:nvPr/>
            </p:nvSpPr>
            <p:spPr bwMode="auto">
              <a:xfrm>
                <a:off x="4324"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0" name="Rectangle 444"/>
              <p:cNvSpPr>
                <a:spLocks noChangeArrowheads="1"/>
              </p:cNvSpPr>
              <p:nvPr/>
            </p:nvSpPr>
            <p:spPr bwMode="auto">
              <a:xfrm>
                <a:off x="4426"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1" name="Rectangle 445"/>
              <p:cNvSpPr>
                <a:spLocks noChangeArrowheads="1"/>
              </p:cNvSpPr>
              <p:nvPr/>
            </p:nvSpPr>
            <p:spPr bwMode="auto">
              <a:xfrm>
                <a:off x="3511"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2" name="Rectangle 446"/>
              <p:cNvSpPr>
                <a:spLocks noChangeArrowheads="1"/>
              </p:cNvSpPr>
              <p:nvPr/>
            </p:nvSpPr>
            <p:spPr bwMode="auto">
              <a:xfrm>
                <a:off x="3613"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3" name="Rectangle 447"/>
              <p:cNvSpPr>
                <a:spLocks noChangeArrowheads="1"/>
              </p:cNvSpPr>
              <p:nvPr/>
            </p:nvSpPr>
            <p:spPr bwMode="auto">
              <a:xfrm>
                <a:off x="3815"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4" name="Rectangle 448"/>
              <p:cNvSpPr>
                <a:spLocks noChangeArrowheads="1"/>
              </p:cNvSpPr>
              <p:nvPr/>
            </p:nvSpPr>
            <p:spPr bwMode="auto">
              <a:xfrm>
                <a:off x="4018"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5" name="Rectangle 449"/>
              <p:cNvSpPr>
                <a:spLocks noChangeArrowheads="1"/>
              </p:cNvSpPr>
              <p:nvPr/>
            </p:nvSpPr>
            <p:spPr bwMode="auto">
              <a:xfrm>
                <a:off x="4120"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6" name="Rectangle 450"/>
              <p:cNvSpPr>
                <a:spLocks noChangeArrowheads="1"/>
              </p:cNvSpPr>
              <p:nvPr/>
            </p:nvSpPr>
            <p:spPr bwMode="auto">
              <a:xfrm>
                <a:off x="4324"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7" name="Rectangle 451"/>
              <p:cNvSpPr>
                <a:spLocks noChangeArrowheads="1"/>
              </p:cNvSpPr>
              <p:nvPr/>
            </p:nvSpPr>
            <p:spPr bwMode="auto">
              <a:xfrm>
                <a:off x="3511"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8" name="Rectangle 452"/>
              <p:cNvSpPr>
                <a:spLocks noChangeArrowheads="1"/>
              </p:cNvSpPr>
              <p:nvPr/>
            </p:nvSpPr>
            <p:spPr bwMode="auto">
              <a:xfrm>
                <a:off x="3713"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9" name="Rectangle 453"/>
              <p:cNvSpPr>
                <a:spLocks noChangeArrowheads="1"/>
              </p:cNvSpPr>
              <p:nvPr/>
            </p:nvSpPr>
            <p:spPr bwMode="auto">
              <a:xfrm>
                <a:off x="39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0" name="Rectangle 454"/>
              <p:cNvSpPr>
                <a:spLocks noChangeArrowheads="1"/>
              </p:cNvSpPr>
              <p:nvPr/>
            </p:nvSpPr>
            <p:spPr bwMode="auto">
              <a:xfrm>
                <a:off x="40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1" name="Rectangle 455"/>
              <p:cNvSpPr>
                <a:spLocks noChangeArrowheads="1"/>
              </p:cNvSpPr>
              <p:nvPr/>
            </p:nvSpPr>
            <p:spPr bwMode="auto">
              <a:xfrm>
                <a:off x="4222"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2" name="Rectangle 456"/>
              <p:cNvSpPr>
                <a:spLocks noChangeArrowheads="1"/>
              </p:cNvSpPr>
              <p:nvPr/>
            </p:nvSpPr>
            <p:spPr bwMode="auto">
              <a:xfrm>
                <a:off x="4426"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3" name="Rectangle 457"/>
              <p:cNvSpPr>
                <a:spLocks noChangeArrowheads="1"/>
              </p:cNvSpPr>
              <p:nvPr/>
            </p:nvSpPr>
            <p:spPr bwMode="auto">
              <a:xfrm>
                <a:off x="3613"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4" name="Rectangle 458"/>
              <p:cNvSpPr>
                <a:spLocks noChangeArrowheads="1"/>
              </p:cNvSpPr>
              <p:nvPr/>
            </p:nvSpPr>
            <p:spPr bwMode="auto">
              <a:xfrm>
                <a:off x="3815"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5" name="Rectangle 459"/>
              <p:cNvSpPr>
                <a:spLocks noChangeArrowheads="1"/>
              </p:cNvSpPr>
              <p:nvPr/>
            </p:nvSpPr>
            <p:spPr bwMode="auto">
              <a:xfrm>
                <a:off x="3918"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6" name="Rectangle 460"/>
              <p:cNvSpPr>
                <a:spLocks noChangeArrowheads="1"/>
              </p:cNvSpPr>
              <p:nvPr/>
            </p:nvSpPr>
            <p:spPr bwMode="auto">
              <a:xfrm>
                <a:off x="4120"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7" name="Rectangle 461"/>
              <p:cNvSpPr>
                <a:spLocks noChangeArrowheads="1"/>
              </p:cNvSpPr>
              <p:nvPr/>
            </p:nvSpPr>
            <p:spPr bwMode="auto">
              <a:xfrm>
                <a:off x="4324"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8" name="Rectangle 462"/>
              <p:cNvSpPr>
                <a:spLocks noChangeArrowheads="1"/>
              </p:cNvSpPr>
              <p:nvPr/>
            </p:nvSpPr>
            <p:spPr bwMode="auto">
              <a:xfrm>
                <a:off x="4426"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9" name="Rectangle 463"/>
              <p:cNvSpPr>
                <a:spLocks noChangeArrowheads="1"/>
              </p:cNvSpPr>
              <p:nvPr/>
            </p:nvSpPr>
            <p:spPr bwMode="auto">
              <a:xfrm>
                <a:off x="3511"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0" name="Rectangle 464"/>
              <p:cNvSpPr>
                <a:spLocks noChangeArrowheads="1"/>
              </p:cNvSpPr>
              <p:nvPr/>
            </p:nvSpPr>
            <p:spPr bwMode="auto">
              <a:xfrm>
                <a:off x="3613"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1" name="Rectangle 465"/>
              <p:cNvSpPr>
                <a:spLocks noChangeArrowheads="1"/>
              </p:cNvSpPr>
              <p:nvPr/>
            </p:nvSpPr>
            <p:spPr bwMode="auto">
              <a:xfrm>
                <a:off x="3815"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2" name="Rectangle 466"/>
              <p:cNvSpPr>
                <a:spLocks noChangeArrowheads="1"/>
              </p:cNvSpPr>
              <p:nvPr/>
            </p:nvSpPr>
            <p:spPr bwMode="auto">
              <a:xfrm>
                <a:off x="4018"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3" name="Rectangle 467"/>
              <p:cNvSpPr>
                <a:spLocks noChangeArrowheads="1"/>
              </p:cNvSpPr>
              <p:nvPr/>
            </p:nvSpPr>
            <p:spPr bwMode="auto">
              <a:xfrm>
                <a:off x="4120"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4" name="Rectangle 468"/>
              <p:cNvSpPr>
                <a:spLocks noChangeArrowheads="1"/>
              </p:cNvSpPr>
              <p:nvPr/>
            </p:nvSpPr>
            <p:spPr bwMode="auto">
              <a:xfrm>
                <a:off x="4324"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5" name="Rectangle 469"/>
              <p:cNvSpPr>
                <a:spLocks noChangeArrowheads="1"/>
              </p:cNvSpPr>
              <p:nvPr/>
            </p:nvSpPr>
            <p:spPr bwMode="auto">
              <a:xfrm>
                <a:off x="3713"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6" name="Rectangle 470"/>
              <p:cNvSpPr>
                <a:spLocks noChangeArrowheads="1"/>
              </p:cNvSpPr>
              <p:nvPr/>
            </p:nvSpPr>
            <p:spPr bwMode="auto">
              <a:xfrm>
                <a:off x="39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7" name="Rectangle 471"/>
              <p:cNvSpPr>
                <a:spLocks noChangeArrowheads="1"/>
              </p:cNvSpPr>
              <p:nvPr/>
            </p:nvSpPr>
            <p:spPr bwMode="auto">
              <a:xfrm>
                <a:off x="40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8" name="Rectangle 472"/>
              <p:cNvSpPr>
                <a:spLocks noChangeArrowheads="1"/>
              </p:cNvSpPr>
              <p:nvPr/>
            </p:nvSpPr>
            <p:spPr bwMode="auto">
              <a:xfrm>
                <a:off x="4222"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9" name="Rectangle 473"/>
              <p:cNvSpPr>
                <a:spLocks noChangeArrowheads="1"/>
              </p:cNvSpPr>
              <p:nvPr/>
            </p:nvSpPr>
            <p:spPr bwMode="auto">
              <a:xfrm>
                <a:off x="4426" y="196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0" name="Rectangle 474"/>
              <p:cNvSpPr>
                <a:spLocks noChangeArrowheads="1"/>
              </p:cNvSpPr>
              <p:nvPr/>
            </p:nvSpPr>
            <p:spPr bwMode="auto">
              <a:xfrm>
                <a:off x="3713"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1" name="Rectangle 475"/>
              <p:cNvSpPr>
                <a:spLocks noChangeArrowheads="1"/>
              </p:cNvSpPr>
              <p:nvPr/>
            </p:nvSpPr>
            <p:spPr bwMode="auto">
              <a:xfrm>
                <a:off x="3918"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2" name="Rectangle 476"/>
              <p:cNvSpPr>
                <a:spLocks noChangeArrowheads="1"/>
              </p:cNvSpPr>
              <p:nvPr/>
            </p:nvSpPr>
            <p:spPr bwMode="auto">
              <a:xfrm>
                <a:off x="4222"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3" name="Rectangle 477"/>
              <p:cNvSpPr>
                <a:spLocks noChangeArrowheads="1"/>
              </p:cNvSpPr>
              <p:nvPr/>
            </p:nvSpPr>
            <p:spPr bwMode="auto">
              <a:xfrm>
                <a:off x="3815"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4" name="Rectangle 478"/>
              <p:cNvSpPr>
                <a:spLocks noChangeArrowheads="1"/>
              </p:cNvSpPr>
              <p:nvPr/>
            </p:nvSpPr>
            <p:spPr bwMode="auto">
              <a:xfrm>
                <a:off x="3613"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5" name="Rectangle 479"/>
              <p:cNvSpPr>
                <a:spLocks noChangeArrowheads="1"/>
              </p:cNvSpPr>
              <p:nvPr/>
            </p:nvSpPr>
            <p:spPr bwMode="auto">
              <a:xfrm>
                <a:off x="3613" y="240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6" name="Rectangle 480"/>
              <p:cNvSpPr>
                <a:spLocks noChangeArrowheads="1"/>
              </p:cNvSpPr>
              <p:nvPr/>
            </p:nvSpPr>
            <p:spPr bwMode="auto">
              <a:xfrm>
                <a:off x="3511"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7" name="Rectangle 481"/>
              <p:cNvSpPr>
                <a:spLocks noChangeArrowheads="1"/>
              </p:cNvSpPr>
              <p:nvPr/>
            </p:nvSpPr>
            <p:spPr bwMode="auto">
              <a:xfrm>
                <a:off x="4426"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8" name="Rectangle 482"/>
              <p:cNvSpPr>
                <a:spLocks noChangeArrowheads="1"/>
              </p:cNvSpPr>
              <p:nvPr/>
            </p:nvSpPr>
            <p:spPr bwMode="auto">
              <a:xfrm>
                <a:off x="4020"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9" name="Rectangle 483"/>
              <p:cNvSpPr>
                <a:spLocks noChangeArrowheads="1"/>
              </p:cNvSpPr>
              <p:nvPr/>
            </p:nvSpPr>
            <p:spPr bwMode="auto">
              <a:xfrm>
                <a:off x="3918" y="227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0" name="Rectangle 484"/>
              <p:cNvSpPr>
                <a:spLocks noChangeArrowheads="1"/>
              </p:cNvSpPr>
              <p:nvPr/>
            </p:nvSpPr>
            <p:spPr bwMode="auto">
              <a:xfrm>
                <a:off x="4122"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1" name="Rectangle 485"/>
              <p:cNvSpPr>
                <a:spLocks noChangeArrowheads="1"/>
              </p:cNvSpPr>
              <p:nvPr/>
            </p:nvSpPr>
            <p:spPr bwMode="auto">
              <a:xfrm>
                <a:off x="4020" y="248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2" name="Rectangle 486"/>
              <p:cNvSpPr>
                <a:spLocks noChangeArrowheads="1"/>
              </p:cNvSpPr>
              <p:nvPr/>
            </p:nvSpPr>
            <p:spPr bwMode="auto">
              <a:xfrm>
                <a:off x="4120" y="2605"/>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3" name="Rectangle 487"/>
              <p:cNvSpPr>
                <a:spLocks noChangeArrowheads="1"/>
              </p:cNvSpPr>
              <p:nvPr/>
            </p:nvSpPr>
            <p:spPr bwMode="auto">
              <a:xfrm>
                <a:off x="4324"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4" name="Rectangle 488"/>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5" name="Rectangle 489"/>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1"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8" name="Rectangle 683"/>
              <p:cNvSpPr>
                <a:spLocks noChangeArrowheads="1"/>
              </p:cNvSpPr>
              <p:nvPr/>
            </p:nvSpPr>
            <p:spPr bwMode="auto">
              <a:xfrm>
                <a:off x="4682" y="1332"/>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2" name="Rectangle 687"/>
              <p:cNvSpPr>
                <a:spLocks noChangeArrowheads="1"/>
              </p:cNvSpPr>
              <p:nvPr/>
            </p:nvSpPr>
            <p:spPr bwMode="auto">
              <a:xfrm>
                <a:off x="555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3" name="Rectangle 688"/>
              <p:cNvSpPr>
                <a:spLocks noChangeArrowheads="1"/>
              </p:cNvSpPr>
              <p:nvPr/>
            </p:nvSpPr>
            <p:spPr bwMode="auto">
              <a:xfrm>
                <a:off x="55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4" name="Rectangle 689"/>
              <p:cNvSpPr>
                <a:spLocks noChangeArrowheads="1"/>
              </p:cNvSpPr>
              <p:nvPr/>
            </p:nvSpPr>
            <p:spPr bwMode="auto">
              <a:xfrm>
                <a:off x="55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5" name="Rectangle 690"/>
              <p:cNvSpPr>
                <a:spLocks noChangeArrowheads="1"/>
              </p:cNvSpPr>
              <p:nvPr/>
            </p:nvSpPr>
            <p:spPr bwMode="auto">
              <a:xfrm>
                <a:off x="555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6" name="Rectangle 691"/>
              <p:cNvSpPr>
                <a:spLocks noChangeArrowheads="1"/>
              </p:cNvSpPr>
              <p:nvPr/>
            </p:nvSpPr>
            <p:spPr bwMode="auto">
              <a:xfrm>
                <a:off x="5570" y="17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7" name="Rectangle 692"/>
              <p:cNvSpPr>
                <a:spLocks noChangeArrowheads="1"/>
              </p:cNvSpPr>
              <p:nvPr/>
            </p:nvSpPr>
            <p:spPr bwMode="auto">
              <a:xfrm>
                <a:off x="5550" y="1768"/>
                <a:ext cx="20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8" name="Rectangle 693"/>
              <p:cNvSpPr>
                <a:spLocks noChangeArrowheads="1"/>
              </p:cNvSpPr>
              <p:nvPr/>
            </p:nvSpPr>
            <p:spPr bwMode="auto">
              <a:xfrm>
                <a:off x="555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9" name="Rectangle 694"/>
              <p:cNvSpPr>
                <a:spLocks noChangeArrowheads="1"/>
              </p:cNvSpPr>
              <p:nvPr/>
            </p:nvSpPr>
            <p:spPr bwMode="auto">
              <a:xfrm>
                <a:off x="5570" y="1824"/>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0" name="Rectangle 695"/>
              <p:cNvSpPr>
                <a:spLocks noChangeArrowheads="1"/>
              </p:cNvSpPr>
              <p:nvPr/>
            </p:nvSpPr>
            <p:spPr bwMode="auto">
              <a:xfrm>
                <a:off x="5614" y="1824"/>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1" name="Rectangle 696"/>
              <p:cNvSpPr>
                <a:spLocks noChangeArrowheads="1"/>
              </p:cNvSpPr>
              <p:nvPr/>
            </p:nvSpPr>
            <p:spPr bwMode="auto">
              <a:xfrm>
                <a:off x="5550"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2" name="Rectangle 697"/>
              <p:cNvSpPr>
                <a:spLocks noChangeArrowheads="1"/>
              </p:cNvSpPr>
              <p:nvPr/>
            </p:nvSpPr>
            <p:spPr bwMode="auto">
              <a:xfrm>
                <a:off x="5592" y="1936"/>
                <a:ext cx="100"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3" name="Rectangle 698"/>
              <p:cNvSpPr>
                <a:spLocks noChangeArrowheads="1"/>
              </p:cNvSpPr>
              <p:nvPr/>
            </p:nvSpPr>
            <p:spPr bwMode="auto">
              <a:xfrm>
                <a:off x="5656" y="1993"/>
                <a:ext cx="3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4" name="Rectangle 699"/>
              <p:cNvSpPr>
                <a:spLocks noChangeArrowheads="1"/>
              </p:cNvSpPr>
              <p:nvPr/>
            </p:nvSpPr>
            <p:spPr bwMode="auto">
              <a:xfrm>
                <a:off x="5550"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5" name="Rectangle 700"/>
              <p:cNvSpPr>
                <a:spLocks noChangeArrowheads="1"/>
              </p:cNvSpPr>
              <p:nvPr/>
            </p:nvSpPr>
            <p:spPr bwMode="auto">
              <a:xfrm>
                <a:off x="5592" y="204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6" name="Rectangle 701"/>
              <p:cNvSpPr>
                <a:spLocks noChangeArrowheads="1"/>
              </p:cNvSpPr>
              <p:nvPr/>
            </p:nvSpPr>
            <p:spPr bwMode="auto">
              <a:xfrm>
                <a:off x="5570" y="21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7" name="Rectangle 702"/>
              <p:cNvSpPr>
                <a:spLocks noChangeArrowheads="1"/>
              </p:cNvSpPr>
              <p:nvPr/>
            </p:nvSpPr>
            <p:spPr bwMode="auto">
              <a:xfrm>
                <a:off x="5614" y="2161"/>
                <a:ext cx="20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8" name="Rectangle 703"/>
              <p:cNvSpPr>
                <a:spLocks noChangeArrowheads="1"/>
              </p:cNvSpPr>
              <p:nvPr/>
            </p:nvSpPr>
            <p:spPr bwMode="auto">
              <a:xfrm>
                <a:off x="5550" y="232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9" name="Rectangle 704"/>
              <p:cNvSpPr>
                <a:spLocks noChangeArrowheads="1"/>
              </p:cNvSpPr>
              <p:nvPr/>
            </p:nvSpPr>
            <p:spPr bwMode="auto">
              <a:xfrm>
                <a:off x="5592" y="232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0" name="Rectangle 705"/>
              <p:cNvSpPr>
                <a:spLocks noChangeArrowheads="1"/>
              </p:cNvSpPr>
              <p:nvPr/>
            </p:nvSpPr>
            <p:spPr bwMode="auto">
              <a:xfrm>
                <a:off x="5656" y="232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1" name="Rectangle 706"/>
              <p:cNvSpPr>
                <a:spLocks noChangeArrowheads="1"/>
              </p:cNvSpPr>
              <p:nvPr/>
            </p:nvSpPr>
            <p:spPr bwMode="auto">
              <a:xfrm>
                <a:off x="557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2" name="Rectangle 707"/>
              <p:cNvSpPr>
                <a:spLocks noChangeArrowheads="1"/>
              </p:cNvSpPr>
              <p:nvPr/>
            </p:nvSpPr>
            <p:spPr bwMode="auto">
              <a:xfrm>
                <a:off x="5570" y="244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3" name="Rectangle 708"/>
              <p:cNvSpPr>
                <a:spLocks noChangeArrowheads="1"/>
              </p:cNvSpPr>
              <p:nvPr/>
            </p:nvSpPr>
            <p:spPr bwMode="auto">
              <a:xfrm>
                <a:off x="5550"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4" name="Rectangle 709"/>
              <p:cNvSpPr>
                <a:spLocks noChangeArrowheads="1"/>
              </p:cNvSpPr>
              <p:nvPr/>
            </p:nvSpPr>
            <p:spPr bwMode="auto">
              <a:xfrm>
                <a:off x="5592" y="2499"/>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5" name="Rectangle 710"/>
              <p:cNvSpPr>
                <a:spLocks noChangeArrowheads="1"/>
              </p:cNvSpPr>
              <p:nvPr/>
            </p:nvSpPr>
            <p:spPr bwMode="auto">
              <a:xfrm>
                <a:off x="5550" y="2555"/>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6" name="Rectangle 711"/>
              <p:cNvSpPr>
                <a:spLocks noChangeArrowheads="1"/>
              </p:cNvSpPr>
              <p:nvPr/>
            </p:nvSpPr>
            <p:spPr bwMode="auto">
              <a:xfrm>
                <a:off x="559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7" name="Rectangle 712"/>
              <p:cNvSpPr>
                <a:spLocks noChangeArrowheads="1"/>
              </p:cNvSpPr>
              <p:nvPr/>
            </p:nvSpPr>
            <p:spPr bwMode="auto">
              <a:xfrm>
                <a:off x="5636"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8" name="Rectangle 713"/>
              <p:cNvSpPr>
                <a:spLocks noChangeArrowheads="1"/>
              </p:cNvSpPr>
              <p:nvPr/>
            </p:nvSpPr>
            <p:spPr bwMode="auto">
              <a:xfrm>
                <a:off x="565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9" name="Rectangle 714"/>
              <p:cNvSpPr>
                <a:spLocks noChangeArrowheads="1"/>
              </p:cNvSpPr>
              <p:nvPr/>
            </p:nvSpPr>
            <p:spPr bwMode="auto">
              <a:xfrm>
                <a:off x="5550" y="272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0" name="Rectangle 715"/>
              <p:cNvSpPr>
                <a:spLocks noChangeArrowheads="1"/>
              </p:cNvSpPr>
              <p:nvPr/>
            </p:nvSpPr>
            <p:spPr bwMode="auto">
              <a:xfrm>
                <a:off x="5592" y="2724"/>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1" name="Rectangle 716"/>
              <p:cNvSpPr>
                <a:spLocks noChangeArrowheads="1"/>
              </p:cNvSpPr>
              <p:nvPr/>
            </p:nvSpPr>
            <p:spPr bwMode="auto">
              <a:xfrm>
                <a:off x="557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2" name="Rectangle 717"/>
              <p:cNvSpPr>
                <a:spLocks noChangeArrowheads="1"/>
              </p:cNvSpPr>
              <p:nvPr/>
            </p:nvSpPr>
            <p:spPr bwMode="auto">
              <a:xfrm>
                <a:off x="5614" y="2780"/>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3" name="Rectangle 718"/>
              <p:cNvSpPr>
                <a:spLocks noChangeArrowheads="1"/>
              </p:cNvSpPr>
              <p:nvPr/>
            </p:nvSpPr>
            <p:spPr bwMode="auto">
              <a:xfrm>
                <a:off x="5550"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4" name="Rectangle 719"/>
              <p:cNvSpPr>
                <a:spLocks noChangeArrowheads="1"/>
              </p:cNvSpPr>
              <p:nvPr/>
            </p:nvSpPr>
            <p:spPr bwMode="auto">
              <a:xfrm>
                <a:off x="559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5" name="Rectangle 720"/>
              <p:cNvSpPr>
                <a:spLocks noChangeArrowheads="1"/>
              </p:cNvSpPr>
              <p:nvPr/>
            </p:nvSpPr>
            <p:spPr bwMode="auto">
              <a:xfrm>
                <a:off x="5744"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6" name="Rectangle 721"/>
              <p:cNvSpPr>
                <a:spLocks noChangeArrowheads="1"/>
              </p:cNvSpPr>
              <p:nvPr/>
            </p:nvSpPr>
            <p:spPr bwMode="auto">
              <a:xfrm>
                <a:off x="576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7" name="Rectangle 722"/>
              <p:cNvSpPr>
                <a:spLocks noChangeArrowheads="1"/>
              </p:cNvSpPr>
              <p:nvPr/>
            </p:nvSpPr>
            <p:spPr bwMode="auto">
              <a:xfrm>
                <a:off x="5786"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8" name="Rectangle 723"/>
              <p:cNvSpPr>
                <a:spLocks noChangeArrowheads="1"/>
              </p:cNvSpPr>
              <p:nvPr/>
            </p:nvSpPr>
            <p:spPr bwMode="auto">
              <a:xfrm>
                <a:off x="568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9" name="Rectangle 724"/>
              <p:cNvSpPr>
                <a:spLocks noChangeArrowheads="1"/>
              </p:cNvSpPr>
              <p:nvPr/>
            </p:nvSpPr>
            <p:spPr bwMode="auto">
              <a:xfrm>
                <a:off x="5722" y="1710"/>
                <a:ext cx="2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0" name="Rectangle 725"/>
              <p:cNvSpPr>
                <a:spLocks noChangeArrowheads="1"/>
              </p:cNvSpPr>
              <p:nvPr/>
            </p:nvSpPr>
            <p:spPr bwMode="auto">
              <a:xfrm>
                <a:off x="568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1" name="Rectangle 726"/>
              <p:cNvSpPr>
                <a:spLocks noChangeArrowheads="1"/>
              </p:cNvSpPr>
              <p:nvPr/>
            </p:nvSpPr>
            <p:spPr bwMode="auto">
              <a:xfrm>
                <a:off x="5786" y="18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2" name="Rectangle 727"/>
              <p:cNvSpPr>
                <a:spLocks noChangeArrowheads="1"/>
              </p:cNvSpPr>
              <p:nvPr/>
            </p:nvSpPr>
            <p:spPr bwMode="auto">
              <a:xfrm>
                <a:off x="5700" y="199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3" name="Rectangle 728"/>
              <p:cNvSpPr>
                <a:spLocks noChangeArrowheads="1"/>
              </p:cNvSpPr>
              <p:nvPr/>
            </p:nvSpPr>
            <p:spPr bwMode="auto">
              <a:xfrm>
                <a:off x="5786"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4" name="Rectangle 729"/>
              <p:cNvSpPr>
                <a:spLocks noChangeArrowheads="1"/>
              </p:cNvSpPr>
              <p:nvPr/>
            </p:nvSpPr>
            <p:spPr bwMode="auto">
              <a:xfrm>
                <a:off x="5636" y="227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5" name="Rectangle 730"/>
              <p:cNvSpPr>
                <a:spLocks noChangeArrowheads="1"/>
              </p:cNvSpPr>
              <p:nvPr/>
            </p:nvSpPr>
            <p:spPr bwMode="auto">
              <a:xfrm>
                <a:off x="574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6" name="Rectangle 731"/>
              <p:cNvSpPr>
                <a:spLocks noChangeArrowheads="1"/>
              </p:cNvSpPr>
              <p:nvPr/>
            </p:nvSpPr>
            <p:spPr bwMode="auto">
              <a:xfrm>
                <a:off x="5786"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7" name="Rectangle 732"/>
              <p:cNvSpPr>
                <a:spLocks noChangeArrowheads="1"/>
              </p:cNvSpPr>
              <p:nvPr/>
            </p:nvSpPr>
            <p:spPr bwMode="auto">
              <a:xfrm>
                <a:off x="5656" y="2387"/>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8" name="Rectangle 733"/>
              <p:cNvSpPr>
                <a:spLocks noChangeArrowheads="1"/>
              </p:cNvSpPr>
              <p:nvPr/>
            </p:nvSpPr>
            <p:spPr bwMode="auto">
              <a:xfrm>
                <a:off x="5786"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9" name="Rectangle 734"/>
              <p:cNvSpPr>
                <a:spLocks noChangeArrowheads="1"/>
              </p:cNvSpPr>
              <p:nvPr/>
            </p:nvSpPr>
            <p:spPr bwMode="auto">
              <a:xfrm>
                <a:off x="5786"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0" name="Rectangle 735"/>
              <p:cNvSpPr>
                <a:spLocks noChangeArrowheads="1"/>
              </p:cNvSpPr>
              <p:nvPr/>
            </p:nvSpPr>
            <p:spPr bwMode="auto">
              <a:xfrm>
                <a:off x="578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1" name="Rectangle 736"/>
              <p:cNvSpPr>
                <a:spLocks noChangeArrowheads="1"/>
              </p:cNvSpPr>
              <p:nvPr/>
            </p:nvSpPr>
            <p:spPr bwMode="auto">
              <a:xfrm>
                <a:off x="5700" y="266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2" name="Rectangle 737"/>
              <p:cNvSpPr>
                <a:spLocks noChangeArrowheads="1"/>
              </p:cNvSpPr>
              <p:nvPr/>
            </p:nvSpPr>
            <p:spPr bwMode="auto">
              <a:xfrm>
                <a:off x="57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3" name="Rectangle 738"/>
              <p:cNvSpPr>
                <a:spLocks noChangeArrowheads="1"/>
              </p:cNvSpPr>
              <p:nvPr/>
            </p:nvSpPr>
            <p:spPr bwMode="auto">
              <a:xfrm>
                <a:off x="5786"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4" name="Rectangle 739"/>
              <p:cNvSpPr>
                <a:spLocks noChangeArrowheads="1"/>
              </p:cNvSpPr>
              <p:nvPr/>
            </p:nvSpPr>
            <p:spPr bwMode="auto">
              <a:xfrm>
                <a:off x="570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5" name="Rectangle 740"/>
              <p:cNvSpPr>
                <a:spLocks noChangeArrowheads="1"/>
              </p:cNvSpPr>
              <p:nvPr/>
            </p:nvSpPr>
            <p:spPr bwMode="auto">
              <a:xfrm>
                <a:off x="559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6" name="Rectangle 741"/>
              <p:cNvSpPr>
                <a:spLocks noChangeArrowheads="1"/>
              </p:cNvSpPr>
              <p:nvPr/>
            </p:nvSpPr>
            <p:spPr bwMode="auto">
              <a:xfrm>
                <a:off x="572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7" name="Rectangle 742"/>
              <p:cNvSpPr>
                <a:spLocks noChangeArrowheads="1"/>
              </p:cNvSpPr>
              <p:nvPr/>
            </p:nvSpPr>
            <p:spPr bwMode="auto">
              <a:xfrm>
                <a:off x="5550"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8" name="Rectangle 743"/>
              <p:cNvSpPr>
                <a:spLocks noChangeArrowheads="1"/>
              </p:cNvSpPr>
              <p:nvPr/>
            </p:nvSpPr>
            <p:spPr bwMode="auto">
              <a:xfrm>
                <a:off x="563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9" name="Rectangle 744"/>
              <p:cNvSpPr>
                <a:spLocks noChangeArrowheads="1"/>
              </p:cNvSpPr>
              <p:nvPr/>
            </p:nvSpPr>
            <p:spPr bwMode="auto">
              <a:xfrm>
                <a:off x="5658"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0" name="Rectangle 745"/>
              <p:cNvSpPr>
                <a:spLocks noChangeArrowheads="1"/>
              </p:cNvSpPr>
              <p:nvPr/>
            </p:nvSpPr>
            <p:spPr bwMode="auto">
              <a:xfrm>
                <a:off x="5656"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1" name="Rectangle 746"/>
              <p:cNvSpPr>
                <a:spLocks noChangeArrowheads="1"/>
              </p:cNvSpPr>
              <p:nvPr/>
            </p:nvSpPr>
            <p:spPr bwMode="auto">
              <a:xfrm>
                <a:off x="5614"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2" name="Rectangle 747"/>
              <p:cNvSpPr>
                <a:spLocks noChangeArrowheads="1"/>
              </p:cNvSpPr>
              <p:nvPr/>
            </p:nvSpPr>
            <p:spPr bwMode="auto">
              <a:xfrm>
                <a:off x="555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3" name="Rectangle 748"/>
              <p:cNvSpPr>
                <a:spLocks noChangeArrowheads="1"/>
              </p:cNvSpPr>
              <p:nvPr/>
            </p:nvSpPr>
            <p:spPr bwMode="auto">
              <a:xfrm>
                <a:off x="559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4" name="Rectangle 749"/>
              <p:cNvSpPr>
                <a:spLocks noChangeArrowheads="1"/>
              </p:cNvSpPr>
              <p:nvPr/>
            </p:nvSpPr>
            <p:spPr bwMode="auto">
              <a:xfrm>
                <a:off x="5614"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5" name="Rectangle 750"/>
              <p:cNvSpPr>
                <a:spLocks noChangeArrowheads="1"/>
              </p:cNvSpPr>
              <p:nvPr/>
            </p:nvSpPr>
            <p:spPr bwMode="auto">
              <a:xfrm>
                <a:off x="5722"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6" name="Rectangle 751"/>
              <p:cNvSpPr>
                <a:spLocks noChangeArrowheads="1"/>
              </p:cNvSpPr>
              <p:nvPr/>
            </p:nvSpPr>
            <p:spPr bwMode="auto">
              <a:xfrm>
                <a:off x="5550"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7" name="Rectangle 752"/>
              <p:cNvSpPr>
                <a:spLocks noChangeArrowheads="1"/>
              </p:cNvSpPr>
              <p:nvPr/>
            </p:nvSpPr>
            <p:spPr bwMode="auto">
              <a:xfrm>
                <a:off x="5700" y="31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8" name="Rectangle 753"/>
              <p:cNvSpPr>
                <a:spLocks noChangeArrowheads="1"/>
              </p:cNvSpPr>
              <p:nvPr/>
            </p:nvSpPr>
            <p:spPr bwMode="auto">
              <a:xfrm>
                <a:off x="5614"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9" name="Rectangle 754"/>
              <p:cNvSpPr>
                <a:spLocks noChangeArrowheads="1"/>
              </p:cNvSpPr>
              <p:nvPr/>
            </p:nvSpPr>
            <p:spPr bwMode="auto">
              <a:xfrm>
                <a:off x="568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0" name="Rectangle 755"/>
              <p:cNvSpPr>
                <a:spLocks noChangeArrowheads="1"/>
              </p:cNvSpPr>
              <p:nvPr/>
            </p:nvSpPr>
            <p:spPr bwMode="auto">
              <a:xfrm>
                <a:off x="5550"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1" name="Rectangle 756"/>
              <p:cNvSpPr>
                <a:spLocks noChangeArrowheads="1"/>
              </p:cNvSpPr>
              <p:nvPr/>
            </p:nvSpPr>
            <p:spPr bwMode="auto">
              <a:xfrm>
                <a:off x="5656" y="3294"/>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2" name="Rectangle 757"/>
              <p:cNvSpPr>
                <a:spLocks noChangeArrowheads="1"/>
              </p:cNvSpPr>
              <p:nvPr/>
            </p:nvSpPr>
            <p:spPr bwMode="auto">
              <a:xfrm>
                <a:off x="5614"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3" name="Rectangle 758"/>
              <p:cNvSpPr>
                <a:spLocks noChangeArrowheads="1"/>
              </p:cNvSpPr>
              <p:nvPr/>
            </p:nvSpPr>
            <p:spPr bwMode="auto">
              <a:xfrm>
                <a:off x="5550"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4" name="Rectangle 759"/>
              <p:cNvSpPr>
                <a:spLocks noChangeArrowheads="1"/>
              </p:cNvSpPr>
              <p:nvPr/>
            </p:nvSpPr>
            <p:spPr bwMode="auto">
              <a:xfrm>
                <a:off x="565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5" name="Rectangle 760"/>
              <p:cNvSpPr>
                <a:spLocks noChangeArrowheads="1"/>
              </p:cNvSpPr>
              <p:nvPr/>
            </p:nvSpPr>
            <p:spPr bwMode="auto">
              <a:xfrm>
                <a:off x="578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6" name="Rectangle 761"/>
              <p:cNvSpPr>
                <a:spLocks noChangeArrowheads="1"/>
              </p:cNvSpPr>
              <p:nvPr/>
            </p:nvSpPr>
            <p:spPr bwMode="auto">
              <a:xfrm>
                <a:off x="5786" y="350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7" name="Rectangle 762"/>
              <p:cNvSpPr>
                <a:spLocks noChangeArrowheads="1"/>
              </p:cNvSpPr>
              <p:nvPr/>
            </p:nvSpPr>
            <p:spPr bwMode="auto">
              <a:xfrm>
                <a:off x="5550" y="356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8" name="Rectangle 763"/>
              <p:cNvSpPr>
                <a:spLocks noChangeArrowheads="1"/>
              </p:cNvSpPr>
              <p:nvPr/>
            </p:nvSpPr>
            <p:spPr bwMode="auto">
              <a:xfrm>
                <a:off x="565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9" name="Rectangle 764"/>
              <p:cNvSpPr>
                <a:spLocks noChangeArrowheads="1"/>
              </p:cNvSpPr>
              <p:nvPr/>
            </p:nvSpPr>
            <p:spPr bwMode="auto">
              <a:xfrm>
                <a:off x="5656" y="367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0" name="Rectangle 765"/>
              <p:cNvSpPr>
                <a:spLocks noChangeArrowheads="1"/>
              </p:cNvSpPr>
              <p:nvPr/>
            </p:nvSpPr>
            <p:spPr bwMode="auto">
              <a:xfrm>
                <a:off x="578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1" name="Rectangle 766"/>
              <p:cNvSpPr>
                <a:spLocks noChangeArrowheads="1"/>
              </p:cNvSpPr>
              <p:nvPr/>
            </p:nvSpPr>
            <p:spPr bwMode="auto">
              <a:xfrm>
                <a:off x="578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2" name="Rectangle 767"/>
              <p:cNvSpPr>
                <a:spLocks noChangeArrowheads="1"/>
              </p:cNvSpPr>
              <p:nvPr/>
            </p:nvSpPr>
            <p:spPr bwMode="auto">
              <a:xfrm>
                <a:off x="580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3" name="Rectangle 768"/>
              <p:cNvSpPr>
                <a:spLocks noChangeArrowheads="1"/>
              </p:cNvSpPr>
              <p:nvPr/>
            </p:nvSpPr>
            <p:spPr bwMode="auto">
              <a:xfrm>
                <a:off x="5828"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4" name="Rectangle 769"/>
              <p:cNvSpPr>
                <a:spLocks noChangeArrowheads="1"/>
              </p:cNvSpPr>
              <p:nvPr/>
            </p:nvSpPr>
            <p:spPr bwMode="auto">
              <a:xfrm>
                <a:off x="58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5" name="Rectangle 770"/>
              <p:cNvSpPr>
                <a:spLocks noChangeArrowheads="1"/>
              </p:cNvSpPr>
              <p:nvPr/>
            </p:nvSpPr>
            <p:spPr bwMode="auto">
              <a:xfrm>
                <a:off x="58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6" name="Rectangle 771"/>
              <p:cNvSpPr>
                <a:spLocks noChangeArrowheads="1"/>
              </p:cNvSpPr>
              <p:nvPr/>
            </p:nvSpPr>
            <p:spPr bwMode="auto">
              <a:xfrm>
                <a:off x="589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7" name="Rectangle 772"/>
              <p:cNvSpPr>
                <a:spLocks noChangeArrowheads="1"/>
              </p:cNvSpPr>
              <p:nvPr/>
            </p:nvSpPr>
            <p:spPr bwMode="auto">
              <a:xfrm>
                <a:off x="5806" y="1880"/>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8" name="Rectangle 773"/>
              <p:cNvSpPr>
                <a:spLocks noChangeArrowheads="1"/>
              </p:cNvSpPr>
              <p:nvPr/>
            </p:nvSpPr>
            <p:spPr bwMode="auto">
              <a:xfrm>
                <a:off x="5784"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9" name="Rectangle 774"/>
              <p:cNvSpPr>
                <a:spLocks noChangeArrowheads="1"/>
              </p:cNvSpPr>
              <p:nvPr/>
            </p:nvSpPr>
            <p:spPr bwMode="auto">
              <a:xfrm>
                <a:off x="5592" y="2105"/>
                <a:ext cx="22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0" name="Rectangle 775"/>
              <p:cNvSpPr>
                <a:spLocks noChangeArrowheads="1"/>
              </p:cNvSpPr>
              <p:nvPr/>
            </p:nvSpPr>
            <p:spPr bwMode="auto">
              <a:xfrm>
                <a:off x="5850" y="2105"/>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1" name="Rectangle 776"/>
              <p:cNvSpPr>
                <a:spLocks noChangeArrowheads="1"/>
              </p:cNvSpPr>
              <p:nvPr/>
            </p:nvSpPr>
            <p:spPr bwMode="auto">
              <a:xfrm>
                <a:off x="5684" y="2217"/>
                <a:ext cx="220"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2" name="Rectangle 777"/>
              <p:cNvSpPr>
                <a:spLocks noChangeArrowheads="1"/>
              </p:cNvSpPr>
              <p:nvPr/>
            </p:nvSpPr>
            <p:spPr bwMode="auto">
              <a:xfrm>
                <a:off x="578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3" name="Rectangle 778"/>
              <p:cNvSpPr>
                <a:spLocks noChangeArrowheads="1"/>
              </p:cNvSpPr>
              <p:nvPr/>
            </p:nvSpPr>
            <p:spPr bwMode="auto">
              <a:xfrm>
                <a:off x="580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4" name="Rectangle 779"/>
              <p:cNvSpPr>
                <a:spLocks noChangeArrowheads="1"/>
              </p:cNvSpPr>
              <p:nvPr/>
            </p:nvSpPr>
            <p:spPr bwMode="auto">
              <a:xfrm>
                <a:off x="5806" y="2387"/>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5" name="Rectangle 780"/>
              <p:cNvSpPr>
                <a:spLocks noChangeArrowheads="1"/>
              </p:cNvSpPr>
              <p:nvPr/>
            </p:nvSpPr>
            <p:spPr bwMode="auto">
              <a:xfrm>
                <a:off x="589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6" name="Rectangle 781"/>
              <p:cNvSpPr>
                <a:spLocks noChangeArrowheads="1"/>
              </p:cNvSpPr>
              <p:nvPr/>
            </p:nvSpPr>
            <p:spPr bwMode="auto">
              <a:xfrm>
                <a:off x="5784"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7" name="Rectangle 782"/>
              <p:cNvSpPr>
                <a:spLocks noChangeArrowheads="1"/>
              </p:cNvSpPr>
              <p:nvPr/>
            </p:nvSpPr>
            <p:spPr bwMode="auto">
              <a:xfrm>
                <a:off x="5784"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8" name="Rectangle 783"/>
              <p:cNvSpPr>
                <a:spLocks noChangeArrowheads="1"/>
              </p:cNvSpPr>
              <p:nvPr/>
            </p:nvSpPr>
            <p:spPr bwMode="auto">
              <a:xfrm>
                <a:off x="589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9" name="Rectangle 784"/>
              <p:cNvSpPr>
                <a:spLocks noChangeArrowheads="1"/>
              </p:cNvSpPr>
              <p:nvPr/>
            </p:nvSpPr>
            <p:spPr bwMode="auto">
              <a:xfrm>
                <a:off x="580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0" name="Rectangle 785"/>
              <p:cNvSpPr>
                <a:spLocks noChangeArrowheads="1"/>
              </p:cNvSpPr>
              <p:nvPr/>
            </p:nvSpPr>
            <p:spPr bwMode="auto">
              <a:xfrm>
                <a:off x="5828" y="2780"/>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1" name="Rectangle 786"/>
              <p:cNvSpPr>
                <a:spLocks noChangeArrowheads="1"/>
              </p:cNvSpPr>
              <p:nvPr/>
            </p:nvSpPr>
            <p:spPr bwMode="auto">
              <a:xfrm>
                <a:off x="591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2" name="Rectangle 787"/>
              <p:cNvSpPr>
                <a:spLocks noChangeArrowheads="1"/>
              </p:cNvSpPr>
              <p:nvPr/>
            </p:nvSpPr>
            <p:spPr bwMode="auto">
              <a:xfrm>
                <a:off x="593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3" name="Rectangle 788"/>
              <p:cNvSpPr>
                <a:spLocks noChangeArrowheads="1"/>
              </p:cNvSpPr>
              <p:nvPr/>
            </p:nvSpPr>
            <p:spPr bwMode="auto">
              <a:xfrm>
                <a:off x="598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4" name="Rectangle 789"/>
              <p:cNvSpPr>
                <a:spLocks noChangeArrowheads="1"/>
              </p:cNvSpPr>
              <p:nvPr/>
            </p:nvSpPr>
            <p:spPr bwMode="auto">
              <a:xfrm>
                <a:off x="600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5" name="Rectangle 790"/>
              <p:cNvSpPr>
                <a:spLocks noChangeArrowheads="1"/>
              </p:cNvSpPr>
              <p:nvPr/>
            </p:nvSpPr>
            <p:spPr bwMode="auto">
              <a:xfrm>
                <a:off x="602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6" name="Rectangle 791"/>
              <p:cNvSpPr>
                <a:spLocks noChangeArrowheads="1"/>
              </p:cNvSpPr>
              <p:nvPr/>
            </p:nvSpPr>
            <p:spPr bwMode="auto">
              <a:xfrm>
                <a:off x="602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7" name="Rectangle 792"/>
              <p:cNvSpPr>
                <a:spLocks noChangeArrowheads="1"/>
              </p:cNvSpPr>
              <p:nvPr/>
            </p:nvSpPr>
            <p:spPr bwMode="auto">
              <a:xfrm>
                <a:off x="5700" y="1824"/>
                <a:ext cx="228"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8" name="Rectangle 793"/>
              <p:cNvSpPr>
                <a:spLocks noChangeArrowheads="1"/>
              </p:cNvSpPr>
              <p:nvPr/>
            </p:nvSpPr>
            <p:spPr bwMode="auto">
              <a:xfrm>
                <a:off x="5942" y="1824"/>
                <a:ext cx="7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9" name="Rectangle 794"/>
              <p:cNvSpPr>
                <a:spLocks noChangeArrowheads="1"/>
              </p:cNvSpPr>
              <p:nvPr/>
            </p:nvSpPr>
            <p:spPr bwMode="auto">
              <a:xfrm>
                <a:off x="6022"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0" name="Rectangle 795"/>
              <p:cNvSpPr>
                <a:spLocks noChangeArrowheads="1"/>
              </p:cNvSpPr>
              <p:nvPr/>
            </p:nvSpPr>
            <p:spPr bwMode="auto">
              <a:xfrm>
                <a:off x="6022" y="18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1" name="Rectangle 796"/>
              <p:cNvSpPr>
                <a:spLocks noChangeArrowheads="1"/>
              </p:cNvSpPr>
              <p:nvPr/>
            </p:nvSpPr>
            <p:spPr bwMode="auto">
              <a:xfrm>
                <a:off x="5700" y="1936"/>
                <a:ext cx="228"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2" name="Rectangle 797"/>
              <p:cNvSpPr>
                <a:spLocks noChangeArrowheads="1"/>
              </p:cNvSpPr>
              <p:nvPr/>
            </p:nvSpPr>
            <p:spPr bwMode="auto">
              <a:xfrm>
                <a:off x="5958"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3" name="Rectangle 798"/>
              <p:cNvSpPr>
                <a:spLocks noChangeArrowheads="1"/>
              </p:cNvSpPr>
              <p:nvPr/>
            </p:nvSpPr>
            <p:spPr bwMode="auto">
              <a:xfrm>
                <a:off x="5978" y="1936"/>
                <a:ext cx="36"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4" name="Rectangle 799"/>
              <p:cNvSpPr>
                <a:spLocks noChangeArrowheads="1"/>
              </p:cNvSpPr>
              <p:nvPr/>
            </p:nvSpPr>
            <p:spPr bwMode="auto">
              <a:xfrm>
                <a:off x="5914" y="204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5" name="Rectangle 800"/>
              <p:cNvSpPr>
                <a:spLocks noChangeArrowheads="1"/>
              </p:cNvSpPr>
              <p:nvPr/>
            </p:nvSpPr>
            <p:spPr bwMode="auto">
              <a:xfrm>
                <a:off x="5958"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6" name="Rectangle 801"/>
              <p:cNvSpPr>
                <a:spLocks noChangeArrowheads="1"/>
              </p:cNvSpPr>
              <p:nvPr/>
            </p:nvSpPr>
            <p:spPr bwMode="auto">
              <a:xfrm>
                <a:off x="6022"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7" name="Rectangle 802"/>
              <p:cNvSpPr>
                <a:spLocks noChangeArrowheads="1"/>
              </p:cNvSpPr>
              <p:nvPr/>
            </p:nvSpPr>
            <p:spPr bwMode="auto">
              <a:xfrm>
                <a:off x="5936"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8" name="Rectangle 803"/>
              <p:cNvSpPr>
                <a:spLocks noChangeArrowheads="1"/>
              </p:cNvSpPr>
              <p:nvPr/>
            </p:nvSpPr>
            <p:spPr bwMode="auto">
              <a:xfrm>
                <a:off x="6000" y="21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9" name="Rectangle 804"/>
              <p:cNvSpPr>
                <a:spLocks noChangeArrowheads="1"/>
              </p:cNvSpPr>
              <p:nvPr/>
            </p:nvSpPr>
            <p:spPr bwMode="auto">
              <a:xfrm>
                <a:off x="6022"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0" name="Rectangle 805"/>
              <p:cNvSpPr>
                <a:spLocks noChangeArrowheads="1"/>
              </p:cNvSpPr>
              <p:nvPr/>
            </p:nvSpPr>
            <p:spPr bwMode="auto">
              <a:xfrm>
                <a:off x="5980"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1" name="Rectangle 806"/>
              <p:cNvSpPr>
                <a:spLocks noChangeArrowheads="1"/>
              </p:cNvSpPr>
              <p:nvPr/>
            </p:nvSpPr>
            <p:spPr bwMode="auto">
              <a:xfrm>
                <a:off x="6022"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2" name="Rectangle 807"/>
              <p:cNvSpPr>
                <a:spLocks noChangeArrowheads="1"/>
              </p:cNvSpPr>
              <p:nvPr/>
            </p:nvSpPr>
            <p:spPr bwMode="auto">
              <a:xfrm>
                <a:off x="5980" y="2217"/>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3" name="Rectangle 808"/>
              <p:cNvSpPr>
                <a:spLocks noChangeArrowheads="1"/>
              </p:cNvSpPr>
              <p:nvPr/>
            </p:nvSpPr>
            <p:spPr bwMode="auto">
              <a:xfrm>
                <a:off x="6022" y="22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4" name="Rectangle 809"/>
              <p:cNvSpPr>
                <a:spLocks noChangeArrowheads="1"/>
              </p:cNvSpPr>
              <p:nvPr/>
            </p:nvSpPr>
            <p:spPr bwMode="auto">
              <a:xfrm>
                <a:off x="5870" y="2273"/>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5" name="Rectangle 810"/>
              <p:cNvSpPr>
                <a:spLocks noChangeArrowheads="1"/>
              </p:cNvSpPr>
              <p:nvPr/>
            </p:nvSpPr>
            <p:spPr bwMode="auto">
              <a:xfrm>
                <a:off x="598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2"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7" name="Rectangle 813"/>
              <p:cNvSpPr>
                <a:spLocks noChangeArrowheads="1"/>
              </p:cNvSpPr>
              <p:nvPr/>
            </p:nvSpPr>
            <p:spPr bwMode="auto">
              <a:xfrm>
                <a:off x="6002" y="2329"/>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8" name="Rectangle 814"/>
              <p:cNvSpPr>
                <a:spLocks noChangeArrowheads="1"/>
              </p:cNvSpPr>
              <p:nvPr/>
            </p:nvSpPr>
            <p:spPr bwMode="auto">
              <a:xfrm>
                <a:off x="5936"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9" name="Rectangle 815"/>
              <p:cNvSpPr>
                <a:spLocks noChangeArrowheads="1"/>
              </p:cNvSpPr>
              <p:nvPr/>
            </p:nvSpPr>
            <p:spPr bwMode="auto">
              <a:xfrm>
                <a:off x="5980"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0" name="Rectangle 816"/>
              <p:cNvSpPr>
                <a:spLocks noChangeArrowheads="1"/>
              </p:cNvSpPr>
              <p:nvPr/>
            </p:nvSpPr>
            <p:spPr bwMode="auto">
              <a:xfrm>
                <a:off x="600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1" name="Rectangle 817"/>
              <p:cNvSpPr>
                <a:spLocks noChangeArrowheads="1"/>
              </p:cNvSpPr>
              <p:nvPr/>
            </p:nvSpPr>
            <p:spPr bwMode="auto">
              <a:xfrm>
                <a:off x="6022"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2" name="Rectangle 818"/>
              <p:cNvSpPr>
                <a:spLocks noChangeArrowheads="1"/>
              </p:cNvSpPr>
              <p:nvPr/>
            </p:nvSpPr>
            <p:spPr bwMode="auto">
              <a:xfrm>
                <a:off x="5936" y="2443"/>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3" name="Rectangle 819"/>
              <p:cNvSpPr>
                <a:spLocks noChangeArrowheads="1"/>
              </p:cNvSpPr>
              <p:nvPr/>
            </p:nvSpPr>
            <p:spPr bwMode="auto">
              <a:xfrm>
                <a:off x="602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4" name="Rectangle 820"/>
              <p:cNvSpPr>
                <a:spLocks noChangeArrowheads="1"/>
              </p:cNvSpPr>
              <p:nvPr/>
            </p:nvSpPr>
            <p:spPr bwMode="auto">
              <a:xfrm>
                <a:off x="6022"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5" name="Rectangle 821"/>
              <p:cNvSpPr>
                <a:spLocks noChangeArrowheads="1"/>
              </p:cNvSpPr>
              <p:nvPr/>
            </p:nvSpPr>
            <p:spPr bwMode="auto">
              <a:xfrm>
                <a:off x="5914" y="255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6" name="Rectangle 822"/>
              <p:cNvSpPr>
                <a:spLocks noChangeArrowheads="1"/>
              </p:cNvSpPr>
              <p:nvPr/>
            </p:nvSpPr>
            <p:spPr bwMode="auto">
              <a:xfrm>
                <a:off x="5980" y="255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7" name="Rectangle 823"/>
              <p:cNvSpPr>
                <a:spLocks noChangeArrowheads="1"/>
              </p:cNvSpPr>
              <p:nvPr/>
            </p:nvSpPr>
            <p:spPr bwMode="auto">
              <a:xfrm>
                <a:off x="6002" y="2555"/>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8" name="Rectangle 824"/>
              <p:cNvSpPr>
                <a:spLocks noChangeArrowheads="1"/>
              </p:cNvSpPr>
              <p:nvPr/>
            </p:nvSpPr>
            <p:spPr bwMode="auto">
              <a:xfrm>
                <a:off x="602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9" name="Rectangle 825"/>
              <p:cNvSpPr>
                <a:spLocks noChangeArrowheads="1"/>
              </p:cNvSpPr>
              <p:nvPr/>
            </p:nvSpPr>
            <p:spPr bwMode="auto">
              <a:xfrm>
                <a:off x="5958"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0" name="Rectangle 826"/>
              <p:cNvSpPr>
                <a:spLocks noChangeArrowheads="1"/>
              </p:cNvSpPr>
              <p:nvPr/>
            </p:nvSpPr>
            <p:spPr bwMode="auto">
              <a:xfrm>
                <a:off x="60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1" name="Rectangle 827"/>
              <p:cNvSpPr>
                <a:spLocks noChangeArrowheads="1"/>
              </p:cNvSpPr>
              <p:nvPr/>
            </p:nvSpPr>
            <p:spPr bwMode="auto">
              <a:xfrm>
                <a:off x="6000" y="272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2" name="Rectangle 828"/>
              <p:cNvSpPr>
                <a:spLocks noChangeArrowheads="1"/>
              </p:cNvSpPr>
              <p:nvPr/>
            </p:nvSpPr>
            <p:spPr bwMode="auto">
              <a:xfrm>
                <a:off x="593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3" name="Rectangle 829"/>
              <p:cNvSpPr>
                <a:spLocks noChangeArrowheads="1"/>
              </p:cNvSpPr>
              <p:nvPr/>
            </p:nvSpPr>
            <p:spPr bwMode="auto">
              <a:xfrm>
                <a:off x="5980"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4" name="Rectangle 830"/>
              <p:cNvSpPr>
                <a:spLocks noChangeArrowheads="1"/>
              </p:cNvSpPr>
              <p:nvPr/>
            </p:nvSpPr>
            <p:spPr bwMode="auto">
              <a:xfrm>
                <a:off x="6022"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5" name="Rectangle 831"/>
              <p:cNvSpPr>
                <a:spLocks noChangeArrowheads="1"/>
              </p:cNvSpPr>
              <p:nvPr/>
            </p:nvSpPr>
            <p:spPr bwMode="auto">
              <a:xfrm>
                <a:off x="5914" y="283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6" name="Rectangle 832"/>
              <p:cNvSpPr>
                <a:spLocks noChangeArrowheads="1"/>
              </p:cNvSpPr>
              <p:nvPr/>
            </p:nvSpPr>
            <p:spPr bwMode="auto">
              <a:xfrm>
                <a:off x="602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7" name="Rectangle 833"/>
              <p:cNvSpPr>
                <a:spLocks noChangeArrowheads="1"/>
              </p:cNvSpPr>
              <p:nvPr/>
            </p:nvSpPr>
            <p:spPr bwMode="auto">
              <a:xfrm>
                <a:off x="5914" y="289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8" name="Rectangle 834"/>
              <p:cNvSpPr>
                <a:spLocks noChangeArrowheads="1"/>
              </p:cNvSpPr>
              <p:nvPr/>
            </p:nvSpPr>
            <p:spPr bwMode="auto">
              <a:xfrm>
                <a:off x="5958"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9" name="Rectangle 835"/>
              <p:cNvSpPr>
                <a:spLocks noChangeArrowheads="1"/>
              </p:cNvSpPr>
              <p:nvPr/>
            </p:nvSpPr>
            <p:spPr bwMode="auto">
              <a:xfrm>
                <a:off x="5656"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0" name="Rectangle 836"/>
              <p:cNvSpPr>
                <a:spLocks noChangeArrowheads="1"/>
              </p:cNvSpPr>
              <p:nvPr/>
            </p:nvSpPr>
            <p:spPr bwMode="auto">
              <a:xfrm>
                <a:off x="580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1" name="Rectangle 837"/>
              <p:cNvSpPr>
                <a:spLocks noChangeArrowheads="1"/>
              </p:cNvSpPr>
              <p:nvPr/>
            </p:nvSpPr>
            <p:spPr bwMode="auto">
              <a:xfrm>
                <a:off x="5870"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2" name="Rectangle 838"/>
              <p:cNvSpPr>
                <a:spLocks noChangeArrowheads="1"/>
              </p:cNvSpPr>
              <p:nvPr/>
            </p:nvSpPr>
            <p:spPr bwMode="auto">
              <a:xfrm>
                <a:off x="5914"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3" name="Rectangle 839"/>
              <p:cNvSpPr>
                <a:spLocks noChangeArrowheads="1"/>
              </p:cNvSpPr>
              <p:nvPr/>
            </p:nvSpPr>
            <p:spPr bwMode="auto">
              <a:xfrm>
                <a:off x="6022"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4" name="Rectangle 840"/>
              <p:cNvSpPr>
                <a:spLocks noChangeArrowheads="1"/>
              </p:cNvSpPr>
              <p:nvPr/>
            </p:nvSpPr>
            <p:spPr bwMode="auto">
              <a:xfrm>
                <a:off x="5850"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5" name="Rectangle 841"/>
              <p:cNvSpPr>
                <a:spLocks noChangeArrowheads="1"/>
              </p:cNvSpPr>
              <p:nvPr/>
            </p:nvSpPr>
            <p:spPr bwMode="auto">
              <a:xfrm>
                <a:off x="6000"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6" name="Rectangle 842"/>
              <p:cNvSpPr>
                <a:spLocks noChangeArrowheads="1"/>
              </p:cNvSpPr>
              <p:nvPr/>
            </p:nvSpPr>
            <p:spPr bwMode="auto">
              <a:xfrm>
                <a:off x="6022"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7" name="Rectangle 843"/>
              <p:cNvSpPr>
                <a:spLocks noChangeArrowheads="1"/>
              </p:cNvSpPr>
              <p:nvPr/>
            </p:nvSpPr>
            <p:spPr bwMode="auto">
              <a:xfrm>
                <a:off x="5936"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8" name="Rectangle 844"/>
              <p:cNvSpPr>
                <a:spLocks noChangeArrowheads="1"/>
              </p:cNvSpPr>
              <p:nvPr/>
            </p:nvSpPr>
            <p:spPr bwMode="auto">
              <a:xfrm>
                <a:off x="598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9" name="Rectangle 845"/>
              <p:cNvSpPr>
                <a:spLocks noChangeArrowheads="1"/>
              </p:cNvSpPr>
              <p:nvPr/>
            </p:nvSpPr>
            <p:spPr bwMode="auto">
              <a:xfrm>
                <a:off x="602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0" name="Rectangle 846"/>
              <p:cNvSpPr>
                <a:spLocks noChangeArrowheads="1"/>
              </p:cNvSpPr>
              <p:nvPr/>
            </p:nvSpPr>
            <p:spPr bwMode="auto">
              <a:xfrm>
                <a:off x="585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1" name="Rectangle 847"/>
              <p:cNvSpPr>
                <a:spLocks noChangeArrowheads="1"/>
              </p:cNvSpPr>
              <p:nvPr/>
            </p:nvSpPr>
            <p:spPr bwMode="auto">
              <a:xfrm>
                <a:off x="5806"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2" name="Rectangle 848"/>
              <p:cNvSpPr>
                <a:spLocks noChangeArrowheads="1"/>
              </p:cNvSpPr>
              <p:nvPr/>
            </p:nvSpPr>
            <p:spPr bwMode="auto">
              <a:xfrm>
                <a:off x="5958"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3" name="Rectangle 849"/>
              <p:cNvSpPr>
                <a:spLocks noChangeArrowheads="1"/>
              </p:cNvSpPr>
              <p:nvPr/>
            </p:nvSpPr>
            <p:spPr bwMode="auto">
              <a:xfrm>
                <a:off x="598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4" name="Rectangle 850"/>
              <p:cNvSpPr>
                <a:spLocks noChangeArrowheads="1"/>
              </p:cNvSpPr>
              <p:nvPr/>
            </p:nvSpPr>
            <p:spPr bwMode="auto">
              <a:xfrm>
                <a:off x="5936"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5" name="Rectangle 851"/>
              <p:cNvSpPr>
                <a:spLocks noChangeArrowheads="1"/>
              </p:cNvSpPr>
              <p:nvPr/>
            </p:nvSpPr>
            <p:spPr bwMode="auto">
              <a:xfrm>
                <a:off x="589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6" name="Rectangle 852"/>
              <p:cNvSpPr>
                <a:spLocks noChangeArrowheads="1"/>
              </p:cNvSpPr>
              <p:nvPr/>
            </p:nvSpPr>
            <p:spPr bwMode="auto">
              <a:xfrm>
                <a:off x="602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7" name="Rectangle 853"/>
              <p:cNvSpPr>
                <a:spLocks noChangeArrowheads="1"/>
              </p:cNvSpPr>
              <p:nvPr/>
            </p:nvSpPr>
            <p:spPr bwMode="auto">
              <a:xfrm>
                <a:off x="585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8" name="Rectangle 854"/>
              <p:cNvSpPr>
                <a:spLocks noChangeArrowheads="1"/>
              </p:cNvSpPr>
              <p:nvPr/>
            </p:nvSpPr>
            <p:spPr bwMode="auto">
              <a:xfrm>
                <a:off x="6022"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9" name="Rectangle 855"/>
              <p:cNvSpPr>
                <a:spLocks noChangeArrowheads="1"/>
              </p:cNvSpPr>
              <p:nvPr/>
            </p:nvSpPr>
            <p:spPr bwMode="auto">
              <a:xfrm>
                <a:off x="5936"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0" name="Rectangle 856"/>
              <p:cNvSpPr>
                <a:spLocks noChangeArrowheads="1"/>
              </p:cNvSpPr>
              <p:nvPr/>
            </p:nvSpPr>
            <p:spPr bwMode="auto">
              <a:xfrm>
                <a:off x="5828"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1" name="Rectangle 857"/>
              <p:cNvSpPr>
                <a:spLocks noChangeArrowheads="1"/>
              </p:cNvSpPr>
              <p:nvPr/>
            </p:nvSpPr>
            <p:spPr bwMode="auto">
              <a:xfrm>
                <a:off x="5892"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2" name="Rectangle 858"/>
              <p:cNvSpPr>
                <a:spLocks noChangeArrowheads="1"/>
              </p:cNvSpPr>
              <p:nvPr/>
            </p:nvSpPr>
            <p:spPr bwMode="auto">
              <a:xfrm>
                <a:off x="589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3" name="Rectangle 859"/>
              <p:cNvSpPr>
                <a:spLocks noChangeArrowheads="1"/>
              </p:cNvSpPr>
              <p:nvPr/>
            </p:nvSpPr>
            <p:spPr bwMode="auto">
              <a:xfrm>
                <a:off x="602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4" name="Rectangle 860"/>
              <p:cNvSpPr>
                <a:spLocks noChangeArrowheads="1"/>
              </p:cNvSpPr>
              <p:nvPr/>
            </p:nvSpPr>
            <p:spPr bwMode="auto">
              <a:xfrm>
                <a:off x="5936"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5" name="Rectangle 861"/>
              <p:cNvSpPr>
                <a:spLocks noChangeArrowheads="1"/>
              </p:cNvSpPr>
              <p:nvPr/>
            </p:nvSpPr>
            <p:spPr bwMode="auto">
              <a:xfrm>
                <a:off x="5850"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6" name="Rectangle 862"/>
              <p:cNvSpPr>
                <a:spLocks noChangeArrowheads="1"/>
              </p:cNvSpPr>
              <p:nvPr/>
            </p:nvSpPr>
            <p:spPr bwMode="auto">
              <a:xfrm>
                <a:off x="5784"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7" name="Rectangle 863"/>
              <p:cNvSpPr>
                <a:spLocks noChangeArrowheads="1"/>
              </p:cNvSpPr>
              <p:nvPr/>
            </p:nvSpPr>
            <p:spPr bwMode="auto">
              <a:xfrm>
                <a:off x="589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8" name="Rectangle 864"/>
              <p:cNvSpPr>
                <a:spLocks noChangeArrowheads="1"/>
              </p:cNvSpPr>
              <p:nvPr/>
            </p:nvSpPr>
            <p:spPr bwMode="auto">
              <a:xfrm>
                <a:off x="602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9" name="Rectangle 865"/>
              <p:cNvSpPr>
                <a:spLocks noChangeArrowheads="1"/>
              </p:cNvSpPr>
              <p:nvPr/>
            </p:nvSpPr>
            <p:spPr bwMode="auto">
              <a:xfrm>
                <a:off x="6022" y="34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0" name="Rectangle 866"/>
              <p:cNvSpPr>
                <a:spLocks noChangeArrowheads="1"/>
              </p:cNvSpPr>
              <p:nvPr/>
            </p:nvSpPr>
            <p:spPr bwMode="auto">
              <a:xfrm>
                <a:off x="589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1" name="Rectangle 867"/>
              <p:cNvSpPr>
                <a:spLocks noChangeArrowheads="1"/>
              </p:cNvSpPr>
              <p:nvPr/>
            </p:nvSpPr>
            <p:spPr bwMode="auto">
              <a:xfrm>
                <a:off x="602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2" name="Rectangle 868"/>
              <p:cNvSpPr>
                <a:spLocks noChangeArrowheads="1"/>
              </p:cNvSpPr>
              <p:nvPr/>
            </p:nvSpPr>
            <p:spPr bwMode="auto">
              <a:xfrm>
                <a:off x="5914" y="356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3" name="Rectangle 869"/>
              <p:cNvSpPr>
                <a:spLocks noChangeArrowheads="1"/>
              </p:cNvSpPr>
              <p:nvPr/>
            </p:nvSpPr>
            <p:spPr bwMode="auto">
              <a:xfrm>
                <a:off x="5892" y="367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4" name="Rectangle 870"/>
              <p:cNvSpPr>
                <a:spLocks noChangeArrowheads="1"/>
              </p:cNvSpPr>
              <p:nvPr/>
            </p:nvSpPr>
            <p:spPr bwMode="auto">
              <a:xfrm>
                <a:off x="6022" y="362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3" name="Rectangle 949"/>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8" name="Rectangle 954"/>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10" name="Rectangle 956"/>
              <p:cNvSpPr>
                <a:spLocks noChangeArrowheads="1"/>
              </p:cNvSpPr>
              <p:nvPr/>
            </p:nvSpPr>
            <p:spPr bwMode="auto">
              <a:xfrm>
                <a:off x="481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1" name="Rectangle 957"/>
              <p:cNvSpPr>
                <a:spLocks noChangeArrowheads="1"/>
              </p:cNvSpPr>
              <p:nvPr/>
            </p:nvSpPr>
            <p:spPr bwMode="auto">
              <a:xfrm>
                <a:off x="48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2" name="Rectangle 958"/>
              <p:cNvSpPr>
                <a:spLocks noChangeArrowheads="1"/>
              </p:cNvSpPr>
              <p:nvPr/>
            </p:nvSpPr>
            <p:spPr bwMode="auto">
              <a:xfrm>
                <a:off x="48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3" name="Rectangle 959"/>
              <p:cNvSpPr>
                <a:spLocks noChangeArrowheads="1"/>
              </p:cNvSpPr>
              <p:nvPr/>
            </p:nvSpPr>
            <p:spPr bwMode="auto">
              <a:xfrm>
                <a:off x="49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4" name="Rectangle 960"/>
              <p:cNvSpPr>
                <a:spLocks noChangeArrowheads="1"/>
              </p:cNvSpPr>
              <p:nvPr/>
            </p:nvSpPr>
            <p:spPr bwMode="auto">
              <a:xfrm>
                <a:off x="492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5" name="Rectangle 961"/>
              <p:cNvSpPr>
                <a:spLocks noChangeArrowheads="1"/>
              </p:cNvSpPr>
              <p:nvPr/>
            </p:nvSpPr>
            <p:spPr bwMode="auto">
              <a:xfrm>
                <a:off x="481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6" name="Rectangle 962"/>
              <p:cNvSpPr>
                <a:spLocks noChangeArrowheads="1"/>
              </p:cNvSpPr>
              <p:nvPr/>
            </p:nvSpPr>
            <p:spPr bwMode="auto">
              <a:xfrm>
                <a:off x="4834"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7" name="Rectangle 963"/>
              <p:cNvSpPr>
                <a:spLocks noChangeArrowheads="1"/>
              </p:cNvSpPr>
              <p:nvPr/>
            </p:nvSpPr>
            <p:spPr bwMode="auto">
              <a:xfrm>
                <a:off x="4814"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8" name="Rectangle 964"/>
              <p:cNvSpPr>
                <a:spLocks noChangeArrowheads="1"/>
              </p:cNvSpPr>
              <p:nvPr/>
            </p:nvSpPr>
            <p:spPr bwMode="auto">
              <a:xfrm>
                <a:off x="4856"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9" name="Rectangle 965"/>
              <p:cNvSpPr>
                <a:spLocks noChangeArrowheads="1"/>
              </p:cNvSpPr>
              <p:nvPr/>
            </p:nvSpPr>
            <p:spPr bwMode="auto">
              <a:xfrm>
                <a:off x="492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0" name="Rectangle 966"/>
              <p:cNvSpPr>
                <a:spLocks noChangeArrowheads="1"/>
              </p:cNvSpPr>
              <p:nvPr/>
            </p:nvSpPr>
            <p:spPr bwMode="auto">
              <a:xfrm>
                <a:off x="481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1" name="Rectangle 967"/>
              <p:cNvSpPr>
                <a:spLocks noChangeArrowheads="1"/>
              </p:cNvSpPr>
              <p:nvPr/>
            </p:nvSpPr>
            <p:spPr bwMode="auto">
              <a:xfrm>
                <a:off x="4834"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2" name="Rectangle 968"/>
              <p:cNvSpPr>
                <a:spLocks noChangeArrowheads="1"/>
              </p:cNvSpPr>
              <p:nvPr/>
            </p:nvSpPr>
            <p:spPr bwMode="auto">
              <a:xfrm>
                <a:off x="4878" y="110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3" name="Rectangle 969"/>
              <p:cNvSpPr>
                <a:spLocks noChangeArrowheads="1"/>
              </p:cNvSpPr>
              <p:nvPr/>
            </p:nvSpPr>
            <p:spPr bwMode="auto">
              <a:xfrm>
                <a:off x="4834"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4" name="Rectangle 970"/>
              <p:cNvSpPr>
                <a:spLocks noChangeArrowheads="1"/>
              </p:cNvSpPr>
              <p:nvPr/>
            </p:nvSpPr>
            <p:spPr bwMode="auto">
              <a:xfrm>
                <a:off x="48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5" name="Rectangle 971"/>
              <p:cNvSpPr>
                <a:spLocks noChangeArrowheads="1"/>
              </p:cNvSpPr>
              <p:nvPr/>
            </p:nvSpPr>
            <p:spPr bwMode="auto">
              <a:xfrm>
                <a:off x="492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6" name="Rectangle 972"/>
              <p:cNvSpPr>
                <a:spLocks noChangeArrowheads="1"/>
              </p:cNvSpPr>
              <p:nvPr/>
            </p:nvSpPr>
            <p:spPr bwMode="auto">
              <a:xfrm>
                <a:off x="481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7" name="Rectangle 973"/>
              <p:cNvSpPr>
                <a:spLocks noChangeArrowheads="1"/>
              </p:cNvSpPr>
              <p:nvPr/>
            </p:nvSpPr>
            <p:spPr bwMode="auto">
              <a:xfrm>
                <a:off x="485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8" name="Rectangle 974"/>
              <p:cNvSpPr>
                <a:spLocks noChangeArrowheads="1"/>
              </p:cNvSpPr>
              <p:nvPr/>
            </p:nvSpPr>
            <p:spPr bwMode="auto">
              <a:xfrm>
                <a:off x="483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9" name="Rectangle 975"/>
              <p:cNvSpPr>
                <a:spLocks noChangeArrowheads="1"/>
              </p:cNvSpPr>
              <p:nvPr/>
            </p:nvSpPr>
            <p:spPr bwMode="auto">
              <a:xfrm>
                <a:off x="4878"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0" name="Rectangle 976"/>
              <p:cNvSpPr>
                <a:spLocks noChangeArrowheads="1"/>
              </p:cNvSpPr>
              <p:nvPr/>
            </p:nvSpPr>
            <p:spPr bwMode="auto">
              <a:xfrm>
                <a:off x="4920"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1" name="Rectangle 977"/>
              <p:cNvSpPr>
                <a:spLocks noChangeArrowheads="1"/>
              </p:cNvSpPr>
              <p:nvPr/>
            </p:nvSpPr>
            <p:spPr bwMode="auto">
              <a:xfrm>
                <a:off x="481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2" name="Rectangle 978"/>
              <p:cNvSpPr>
                <a:spLocks noChangeArrowheads="1"/>
              </p:cNvSpPr>
              <p:nvPr/>
            </p:nvSpPr>
            <p:spPr bwMode="auto">
              <a:xfrm>
                <a:off x="4856"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3" name="Rectangle 979"/>
              <p:cNvSpPr>
                <a:spLocks noChangeArrowheads="1"/>
              </p:cNvSpPr>
              <p:nvPr/>
            </p:nvSpPr>
            <p:spPr bwMode="auto">
              <a:xfrm>
                <a:off x="48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4" name="Rectangle 980"/>
              <p:cNvSpPr>
                <a:spLocks noChangeArrowheads="1"/>
              </p:cNvSpPr>
              <p:nvPr/>
            </p:nvSpPr>
            <p:spPr bwMode="auto">
              <a:xfrm>
                <a:off x="49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5" name="Rectangle 981"/>
              <p:cNvSpPr>
                <a:spLocks noChangeArrowheads="1"/>
              </p:cNvSpPr>
              <p:nvPr/>
            </p:nvSpPr>
            <p:spPr bwMode="auto">
              <a:xfrm>
                <a:off x="4834" y="14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6" name="Rectangle 982"/>
              <p:cNvSpPr>
                <a:spLocks noChangeArrowheads="1"/>
              </p:cNvSpPr>
              <p:nvPr/>
            </p:nvSpPr>
            <p:spPr bwMode="auto">
              <a:xfrm>
                <a:off x="487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7" name="Rectangle 983"/>
              <p:cNvSpPr>
                <a:spLocks noChangeArrowheads="1"/>
              </p:cNvSpPr>
              <p:nvPr/>
            </p:nvSpPr>
            <p:spPr bwMode="auto">
              <a:xfrm>
                <a:off x="4814"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8" name="Rectangle 984"/>
              <p:cNvSpPr>
                <a:spLocks noChangeArrowheads="1"/>
              </p:cNvSpPr>
              <p:nvPr/>
            </p:nvSpPr>
            <p:spPr bwMode="auto">
              <a:xfrm>
                <a:off x="48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9" name="Rectangle 985"/>
              <p:cNvSpPr>
                <a:spLocks noChangeArrowheads="1"/>
              </p:cNvSpPr>
              <p:nvPr/>
            </p:nvSpPr>
            <p:spPr bwMode="auto">
              <a:xfrm>
                <a:off x="492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0" name="Rectangle 986"/>
              <p:cNvSpPr>
                <a:spLocks noChangeArrowheads="1"/>
              </p:cNvSpPr>
              <p:nvPr/>
            </p:nvSpPr>
            <p:spPr bwMode="auto">
              <a:xfrm>
                <a:off x="481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1" name="Rectangle 987"/>
              <p:cNvSpPr>
                <a:spLocks noChangeArrowheads="1"/>
              </p:cNvSpPr>
              <p:nvPr/>
            </p:nvSpPr>
            <p:spPr bwMode="auto">
              <a:xfrm>
                <a:off x="4834"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2" name="Rectangle 988"/>
              <p:cNvSpPr>
                <a:spLocks noChangeArrowheads="1"/>
              </p:cNvSpPr>
              <p:nvPr/>
            </p:nvSpPr>
            <p:spPr bwMode="auto">
              <a:xfrm>
                <a:off x="4814"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3" name="Rectangle 989"/>
              <p:cNvSpPr>
                <a:spLocks noChangeArrowheads="1"/>
              </p:cNvSpPr>
              <p:nvPr/>
            </p:nvSpPr>
            <p:spPr bwMode="auto">
              <a:xfrm>
                <a:off x="4856"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4" name="Rectangle 990"/>
              <p:cNvSpPr>
                <a:spLocks noChangeArrowheads="1"/>
              </p:cNvSpPr>
              <p:nvPr/>
            </p:nvSpPr>
            <p:spPr bwMode="auto">
              <a:xfrm>
                <a:off x="4920"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5" name="Rectangle 991"/>
              <p:cNvSpPr>
                <a:spLocks noChangeArrowheads="1"/>
              </p:cNvSpPr>
              <p:nvPr/>
            </p:nvSpPr>
            <p:spPr bwMode="auto">
              <a:xfrm>
                <a:off x="483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6" name="Rectangle 992"/>
              <p:cNvSpPr>
                <a:spLocks noChangeArrowheads="1"/>
              </p:cNvSpPr>
              <p:nvPr/>
            </p:nvSpPr>
            <p:spPr bwMode="auto">
              <a:xfrm>
                <a:off x="4834"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7" name="Rectangle 993"/>
              <p:cNvSpPr>
                <a:spLocks noChangeArrowheads="1"/>
              </p:cNvSpPr>
              <p:nvPr/>
            </p:nvSpPr>
            <p:spPr bwMode="auto">
              <a:xfrm>
                <a:off x="4878"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8" name="Rectangle 994"/>
              <p:cNvSpPr>
                <a:spLocks noChangeArrowheads="1"/>
              </p:cNvSpPr>
              <p:nvPr/>
            </p:nvSpPr>
            <p:spPr bwMode="auto">
              <a:xfrm>
                <a:off x="492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9" name="Rectangle 995"/>
              <p:cNvSpPr>
                <a:spLocks noChangeArrowheads="1"/>
              </p:cNvSpPr>
              <p:nvPr/>
            </p:nvSpPr>
            <p:spPr bwMode="auto">
              <a:xfrm>
                <a:off x="481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0" name="Rectangle 996"/>
              <p:cNvSpPr>
                <a:spLocks noChangeArrowheads="1"/>
              </p:cNvSpPr>
              <p:nvPr/>
            </p:nvSpPr>
            <p:spPr bwMode="auto">
              <a:xfrm>
                <a:off x="485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1" name="Rectangle 997"/>
              <p:cNvSpPr>
                <a:spLocks noChangeArrowheads="1"/>
              </p:cNvSpPr>
              <p:nvPr/>
            </p:nvSpPr>
            <p:spPr bwMode="auto">
              <a:xfrm>
                <a:off x="4900"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2" name="Rectangle 998"/>
              <p:cNvSpPr>
                <a:spLocks noChangeArrowheads="1"/>
              </p:cNvSpPr>
              <p:nvPr/>
            </p:nvSpPr>
            <p:spPr bwMode="auto">
              <a:xfrm>
                <a:off x="4814"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3" name="Rectangle 999"/>
              <p:cNvSpPr>
                <a:spLocks noChangeArrowheads="1"/>
              </p:cNvSpPr>
              <p:nvPr/>
            </p:nvSpPr>
            <p:spPr bwMode="auto">
              <a:xfrm>
                <a:off x="487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4" name="Rectangle 1000"/>
              <p:cNvSpPr>
                <a:spLocks noChangeArrowheads="1"/>
              </p:cNvSpPr>
              <p:nvPr/>
            </p:nvSpPr>
            <p:spPr bwMode="auto">
              <a:xfrm>
                <a:off x="48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5" name="Rectangle 1001"/>
              <p:cNvSpPr>
                <a:spLocks noChangeArrowheads="1"/>
              </p:cNvSpPr>
              <p:nvPr/>
            </p:nvSpPr>
            <p:spPr bwMode="auto">
              <a:xfrm>
                <a:off x="490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6" name="Rectangle 1002"/>
              <p:cNvSpPr>
                <a:spLocks noChangeArrowheads="1"/>
              </p:cNvSpPr>
              <p:nvPr/>
            </p:nvSpPr>
            <p:spPr bwMode="auto">
              <a:xfrm>
                <a:off x="492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7" name="Rectangle 1003"/>
              <p:cNvSpPr>
                <a:spLocks noChangeArrowheads="1"/>
              </p:cNvSpPr>
              <p:nvPr/>
            </p:nvSpPr>
            <p:spPr bwMode="auto">
              <a:xfrm>
                <a:off x="4814"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8" name="Rectangle 1004"/>
              <p:cNvSpPr>
                <a:spLocks noChangeArrowheads="1"/>
              </p:cNvSpPr>
              <p:nvPr/>
            </p:nvSpPr>
            <p:spPr bwMode="auto">
              <a:xfrm>
                <a:off x="483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9" name="Rectangle 1005"/>
              <p:cNvSpPr>
                <a:spLocks noChangeArrowheads="1"/>
              </p:cNvSpPr>
              <p:nvPr/>
            </p:nvSpPr>
            <p:spPr bwMode="auto">
              <a:xfrm>
                <a:off x="48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0" name="Rectangle 1006"/>
              <p:cNvSpPr>
                <a:spLocks noChangeArrowheads="1"/>
              </p:cNvSpPr>
              <p:nvPr/>
            </p:nvSpPr>
            <p:spPr bwMode="auto">
              <a:xfrm>
                <a:off x="492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1" name="Rectangle 1007"/>
              <p:cNvSpPr>
                <a:spLocks noChangeArrowheads="1"/>
              </p:cNvSpPr>
              <p:nvPr/>
            </p:nvSpPr>
            <p:spPr bwMode="auto">
              <a:xfrm>
                <a:off x="481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2" name="Rectangle 1008"/>
              <p:cNvSpPr>
                <a:spLocks noChangeArrowheads="1"/>
              </p:cNvSpPr>
              <p:nvPr/>
            </p:nvSpPr>
            <p:spPr bwMode="auto">
              <a:xfrm>
                <a:off x="485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3" name="Rectangle 1009"/>
              <p:cNvSpPr>
                <a:spLocks noChangeArrowheads="1"/>
              </p:cNvSpPr>
              <p:nvPr/>
            </p:nvSpPr>
            <p:spPr bwMode="auto">
              <a:xfrm>
                <a:off x="483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4" name="Rectangle 1010"/>
              <p:cNvSpPr>
                <a:spLocks noChangeArrowheads="1"/>
              </p:cNvSpPr>
              <p:nvPr/>
            </p:nvSpPr>
            <p:spPr bwMode="auto">
              <a:xfrm>
                <a:off x="487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5" name="Rectangle 1011"/>
              <p:cNvSpPr>
                <a:spLocks noChangeArrowheads="1"/>
              </p:cNvSpPr>
              <p:nvPr/>
            </p:nvSpPr>
            <p:spPr bwMode="auto">
              <a:xfrm>
                <a:off x="481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3"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7" name="Rectangle 1014"/>
              <p:cNvSpPr>
                <a:spLocks noChangeArrowheads="1"/>
              </p:cNvSpPr>
              <p:nvPr/>
            </p:nvSpPr>
            <p:spPr bwMode="auto">
              <a:xfrm>
                <a:off x="49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8" name="Rectangle 1015"/>
              <p:cNvSpPr>
                <a:spLocks noChangeArrowheads="1"/>
              </p:cNvSpPr>
              <p:nvPr/>
            </p:nvSpPr>
            <p:spPr bwMode="auto">
              <a:xfrm>
                <a:off x="49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9" name="Rectangle 1016"/>
              <p:cNvSpPr>
                <a:spLocks noChangeArrowheads="1"/>
              </p:cNvSpPr>
              <p:nvPr/>
            </p:nvSpPr>
            <p:spPr bwMode="auto">
              <a:xfrm>
                <a:off x="5008"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0" name="Rectangle 1017"/>
              <p:cNvSpPr>
                <a:spLocks noChangeArrowheads="1"/>
              </p:cNvSpPr>
              <p:nvPr/>
            </p:nvSpPr>
            <p:spPr bwMode="auto">
              <a:xfrm>
                <a:off x="503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1" name="Rectangle 1018"/>
              <p:cNvSpPr>
                <a:spLocks noChangeArrowheads="1"/>
              </p:cNvSpPr>
              <p:nvPr/>
            </p:nvSpPr>
            <p:spPr bwMode="auto">
              <a:xfrm>
                <a:off x="505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2" name="Rectangle 1019"/>
              <p:cNvSpPr>
                <a:spLocks noChangeArrowheads="1"/>
              </p:cNvSpPr>
              <p:nvPr/>
            </p:nvSpPr>
            <p:spPr bwMode="auto">
              <a:xfrm>
                <a:off x="494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3" name="Rectangle 1020"/>
              <p:cNvSpPr>
                <a:spLocks noChangeArrowheads="1"/>
              </p:cNvSpPr>
              <p:nvPr/>
            </p:nvSpPr>
            <p:spPr bwMode="auto">
              <a:xfrm>
                <a:off x="4986"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4" name="Rectangle 1021"/>
              <p:cNvSpPr>
                <a:spLocks noChangeArrowheads="1"/>
              </p:cNvSpPr>
              <p:nvPr/>
            </p:nvSpPr>
            <p:spPr bwMode="auto">
              <a:xfrm>
                <a:off x="5030"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5" name="Rectangle 1022"/>
              <p:cNvSpPr>
                <a:spLocks noChangeArrowheads="1"/>
              </p:cNvSpPr>
              <p:nvPr/>
            </p:nvSpPr>
            <p:spPr bwMode="auto">
              <a:xfrm>
                <a:off x="4964"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6" name="Rectangle 1023"/>
              <p:cNvSpPr>
                <a:spLocks noChangeArrowheads="1"/>
              </p:cNvSpPr>
              <p:nvPr/>
            </p:nvSpPr>
            <p:spPr bwMode="auto">
              <a:xfrm>
                <a:off x="505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7" name="Rectangle 1024"/>
              <p:cNvSpPr>
                <a:spLocks noChangeArrowheads="1"/>
              </p:cNvSpPr>
              <p:nvPr/>
            </p:nvSpPr>
            <p:spPr bwMode="auto">
              <a:xfrm>
                <a:off x="494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8" name="Rectangle 1025"/>
              <p:cNvSpPr>
                <a:spLocks noChangeArrowheads="1"/>
              </p:cNvSpPr>
              <p:nvPr/>
            </p:nvSpPr>
            <p:spPr bwMode="auto">
              <a:xfrm>
                <a:off x="5008"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9" name="Rectangle 1026"/>
              <p:cNvSpPr>
                <a:spLocks noChangeArrowheads="1"/>
              </p:cNvSpPr>
              <p:nvPr/>
            </p:nvSpPr>
            <p:spPr bwMode="auto">
              <a:xfrm>
                <a:off x="5050"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0" name="Rectangle 1027"/>
              <p:cNvSpPr>
                <a:spLocks noChangeArrowheads="1"/>
              </p:cNvSpPr>
              <p:nvPr/>
            </p:nvSpPr>
            <p:spPr bwMode="auto">
              <a:xfrm>
                <a:off x="49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1" name="Rectangle 1028"/>
              <p:cNvSpPr>
                <a:spLocks noChangeArrowheads="1"/>
              </p:cNvSpPr>
              <p:nvPr/>
            </p:nvSpPr>
            <p:spPr bwMode="auto">
              <a:xfrm>
                <a:off x="4964"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2" name="Rectangle 1029"/>
              <p:cNvSpPr>
                <a:spLocks noChangeArrowheads="1"/>
              </p:cNvSpPr>
              <p:nvPr/>
            </p:nvSpPr>
            <p:spPr bwMode="auto">
              <a:xfrm>
                <a:off x="5008"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3" name="Rectangle 1030"/>
              <p:cNvSpPr>
                <a:spLocks noChangeArrowheads="1"/>
              </p:cNvSpPr>
              <p:nvPr/>
            </p:nvSpPr>
            <p:spPr bwMode="auto">
              <a:xfrm>
                <a:off x="505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4" name="Rectangle 1031"/>
              <p:cNvSpPr>
                <a:spLocks noChangeArrowheads="1"/>
              </p:cNvSpPr>
              <p:nvPr/>
            </p:nvSpPr>
            <p:spPr bwMode="auto">
              <a:xfrm>
                <a:off x="494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5" name="Rectangle 1032"/>
              <p:cNvSpPr>
                <a:spLocks noChangeArrowheads="1"/>
              </p:cNvSpPr>
              <p:nvPr/>
            </p:nvSpPr>
            <p:spPr bwMode="auto">
              <a:xfrm>
                <a:off x="498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6" name="Rectangle 1033"/>
              <p:cNvSpPr>
                <a:spLocks noChangeArrowheads="1"/>
              </p:cNvSpPr>
              <p:nvPr/>
            </p:nvSpPr>
            <p:spPr bwMode="auto">
              <a:xfrm>
                <a:off x="49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7" name="Rectangle 1034"/>
              <p:cNvSpPr>
                <a:spLocks noChangeArrowheads="1"/>
              </p:cNvSpPr>
              <p:nvPr/>
            </p:nvSpPr>
            <p:spPr bwMode="auto">
              <a:xfrm>
                <a:off x="503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8" name="Rectangle 1035"/>
              <p:cNvSpPr>
                <a:spLocks noChangeArrowheads="1"/>
              </p:cNvSpPr>
              <p:nvPr/>
            </p:nvSpPr>
            <p:spPr bwMode="auto">
              <a:xfrm>
                <a:off x="494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9" name="Rectangle 1036"/>
              <p:cNvSpPr>
                <a:spLocks noChangeArrowheads="1"/>
              </p:cNvSpPr>
              <p:nvPr/>
            </p:nvSpPr>
            <p:spPr bwMode="auto">
              <a:xfrm>
                <a:off x="49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0" name="Rectangle 1037"/>
              <p:cNvSpPr>
                <a:spLocks noChangeArrowheads="1"/>
              </p:cNvSpPr>
              <p:nvPr/>
            </p:nvSpPr>
            <p:spPr bwMode="auto">
              <a:xfrm>
                <a:off x="5008"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1" name="Rectangle 1038"/>
              <p:cNvSpPr>
                <a:spLocks noChangeArrowheads="1"/>
              </p:cNvSpPr>
              <p:nvPr/>
            </p:nvSpPr>
            <p:spPr bwMode="auto">
              <a:xfrm>
                <a:off x="5050"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2" name="Rectangle 1039"/>
              <p:cNvSpPr>
                <a:spLocks noChangeArrowheads="1"/>
              </p:cNvSpPr>
              <p:nvPr/>
            </p:nvSpPr>
            <p:spPr bwMode="auto">
              <a:xfrm>
                <a:off x="49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3" name="Rectangle 1040"/>
              <p:cNvSpPr>
                <a:spLocks noChangeArrowheads="1"/>
              </p:cNvSpPr>
              <p:nvPr/>
            </p:nvSpPr>
            <p:spPr bwMode="auto">
              <a:xfrm>
                <a:off x="5008"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4" name="Rectangle 1041"/>
              <p:cNvSpPr>
                <a:spLocks noChangeArrowheads="1"/>
              </p:cNvSpPr>
              <p:nvPr/>
            </p:nvSpPr>
            <p:spPr bwMode="auto">
              <a:xfrm>
                <a:off x="4944" y="1442"/>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5" name="Rectangle 1042"/>
              <p:cNvSpPr>
                <a:spLocks noChangeArrowheads="1"/>
              </p:cNvSpPr>
              <p:nvPr/>
            </p:nvSpPr>
            <p:spPr bwMode="auto">
              <a:xfrm>
                <a:off x="500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6" name="Rectangle 1043"/>
              <p:cNvSpPr>
                <a:spLocks noChangeArrowheads="1"/>
              </p:cNvSpPr>
              <p:nvPr/>
            </p:nvSpPr>
            <p:spPr bwMode="auto">
              <a:xfrm>
                <a:off x="5008"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7" name="Rectangle 1044"/>
              <p:cNvSpPr>
                <a:spLocks noChangeArrowheads="1"/>
              </p:cNvSpPr>
              <p:nvPr/>
            </p:nvSpPr>
            <p:spPr bwMode="auto">
              <a:xfrm>
                <a:off x="505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8" name="Rectangle 1045"/>
              <p:cNvSpPr>
                <a:spLocks noChangeArrowheads="1"/>
              </p:cNvSpPr>
              <p:nvPr/>
            </p:nvSpPr>
            <p:spPr bwMode="auto">
              <a:xfrm>
                <a:off x="4900" y="1554"/>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9" name="Rectangle 1046"/>
              <p:cNvSpPr>
                <a:spLocks noChangeArrowheads="1"/>
              </p:cNvSpPr>
              <p:nvPr/>
            </p:nvSpPr>
            <p:spPr bwMode="auto">
              <a:xfrm>
                <a:off x="5008"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0" name="Rectangle 1047"/>
              <p:cNvSpPr>
                <a:spLocks noChangeArrowheads="1"/>
              </p:cNvSpPr>
              <p:nvPr/>
            </p:nvSpPr>
            <p:spPr bwMode="auto">
              <a:xfrm>
                <a:off x="5050"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1" name="Rectangle 1048"/>
              <p:cNvSpPr>
                <a:spLocks noChangeArrowheads="1"/>
              </p:cNvSpPr>
              <p:nvPr/>
            </p:nvSpPr>
            <p:spPr bwMode="auto">
              <a:xfrm>
                <a:off x="4964"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2" name="Rectangle 1049"/>
              <p:cNvSpPr>
                <a:spLocks noChangeArrowheads="1"/>
              </p:cNvSpPr>
              <p:nvPr/>
            </p:nvSpPr>
            <p:spPr bwMode="auto">
              <a:xfrm>
                <a:off x="498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3" name="Rectangle 1050"/>
              <p:cNvSpPr>
                <a:spLocks noChangeArrowheads="1"/>
              </p:cNvSpPr>
              <p:nvPr/>
            </p:nvSpPr>
            <p:spPr bwMode="auto">
              <a:xfrm>
                <a:off x="5030" y="16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4" name="Rectangle 1051"/>
              <p:cNvSpPr>
                <a:spLocks noChangeArrowheads="1"/>
              </p:cNvSpPr>
              <p:nvPr/>
            </p:nvSpPr>
            <p:spPr bwMode="auto">
              <a:xfrm>
                <a:off x="49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5" name="Rectangle 1052"/>
              <p:cNvSpPr>
                <a:spLocks noChangeArrowheads="1"/>
              </p:cNvSpPr>
              <p:nvPr/>
            </p:nvSpPr>
            <p:spPr bwMode="auto">
              <a:xfrm>
                <a:off x="5008"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6" name="Rectangle 1053"/>
              <p:cNvSpPr>
                <a:spLocks noChangeArrowheads="1"/>
              </p:cNvSpPr>
              <p:nvPr/>
            </p:nvSpPr>
            <p:spPr bwMode="auto">
              <a:xfrm>
                <a:off x="5050"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7" name="Rectangle 1054"/>
              <p:cNvSpPr>
                <a:spLocks noChangeArrowheads="1"/>
              </p:cNvSpPr>
              <p:nvPr/>
            </p:nvSpPr>
            <p:spPr bwMode="auto">
              <a:xfrm>
                <a:off x="4964"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8" name="Rectangle 1055"/>
              <p:cNvSpPr>
                <a:spLocks noChangeArrowheads="1"/>
              </p:cNvSpPr>
              <p:nvPr/>
            </p:nvSpPr>
            <p:spPr bwMode="auto">
              <a:xfrm>
                <a:off x="505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9" name="Rectangle 1056"/>
              <p:cNvSpPr>
                <a:spLocks noChangeArrowheads="1"/>
              </p:cNvSpPr>
              <p:nvPr/>
            </p:nvSpPr>
            <p:spPr bwMode="auto">
              <a:xfrm>
                <a:off x="494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0" name="Rectangle 1057"/>
              <p:cNvSpPr>
                <a:spLocks noChangeArrowheads="1"/>
              </p:cNvSpPr>
              <p:nvPr/>
            </p:nvSpPr>
            <p:spPr bwMode="auto">
              <a:xfrm>
                <a:off x="5050"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1" name="Rectangle 1058"/>
              <p:cNvSpPr>
                <a:spLocks noChangeArrowheads="1"/>
              </p:cNvSpPr>
              <p:nvPr/>
            </p:nvSpPr>
            <p:spPr bwMode="auto">
              <a:xfrm>
                <a:off x="49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2" name="Rectangle 1059"/>
              <p:cNvSpPr>
                <a:spLocks noChangeArrowheads="1"/>
              </p:cNvSpPr>
              <p:nvPr/>
            </p:nvSpPr>
            <p:spPr bwMode="auto">
              <a:xfrm>
                <a:off x="4964"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3" name="Rectangle 1060"/>
              <p:cNvSpPr>
                <a:spLocks noChangeArrowheads="1"/>
              </p:cNvSpPr>
              <p:nvPr/>
            </p:nvSpPr>
            <p:spPr bwMode="auto">
              <a:xfrm>
                <a:off x="500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4" name="Rectangle 1061"/>
              <p:cNvSpPr>
                <a:spLocks noChangeArrowheads="1"/>
              </p:cNvSpPr>
              <p:nvPr/>
            </p:nvSpPr>
            <p:spPr bwMode="auto">
              <a:xfrm>
                <a:off x="5030"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5" name="Rectangle 1062"/>
              <p:cNvSpPr>
                <a:spLocks noChangeArrowheads="1"/>
              </p:cNvSpPr>
              <p:nvPr/>
            </p:nvSpPr>
            <p:spPr bwMode="auto">
              <a:xfrm>
                <a:off x="49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6" name="Rectangle 1063"/>
              <p:cNvSpPr>
                <a:spLocks noChangeArrowheads="1"/>
              </p:cNvSpPr>
              <p:nvPr/>
            </p:nvSpPr>
            <p:spPr bwMode="auto">
              <a:xfrm>
                <a:off x="503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7" name="Rectangle 1064"/>
              <p:cNvSpPr>
                <a:spLocks noChangeArrowheads="1"/>
              </p:cNvSpPr>
              <p:nvPr/>
            </p:nvSpPr>
            <p:spPr bwMode="auto">
              <a:xfrm>
                <a:off x="505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8" name="Rectangle 1065"/>
              <p:cNvSpPr>
                <a:spLocks noChangeArrowheads="1"/>
              </p:cNvSpPr>
              <p:nvPr/>
            </p:nvSpPr>
            <p:spPr bwMode="auto">
              <a:xfrm>
                <a:off x="496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9" name="Rectangle 1066"/>
              <p:cNvSpPr>
                <a:spLocks noChangeArrowheads="1"/>
              </p:cNvSpPr>
              <p:nvPr/>
            </p:nvSpPr>
            <p:spPr bwMode="auto">
              <a:xfrm>
                <a:off x="49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0" name="Rectangle 1067"/>
              <p:cNvSpPr>
                <a:spLocks noChangeArrowheads="1"/>
              </p:cNvSpPr>
              <p:nvPr/>
            </p:nvSpPr>
            <p:spPr bwMode="auto">
              <a:xfrm>
                <a:off x="505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1" name="Rectangle 1068"/>
              <p:cNvSpPr>
                <a:spLocks noChangeArrowheads="1"/>
              </p:cNvSpPr>
              <p:nvPr/>
            </p:nvSpPr>
            <p:spPr bwMode="auto">
              <a:xfrm>
                <a:off x="494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2" name="Rectangle 1069"/>
              <p:cNvSpPr>
                <a:spLocks noChangeArrowheads="1"/>
              </p:cNvSpPr>
              <p:nvPr/>
            </p:nvSpPr>
            <p:spPr bwMode="auto">
              <a:xfrm>
                <a:off x="498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3" name="Rectangle 1070"/>
              <p:cNvSpPr>
                <a:spLocks noChangeArrowheads="1"/>
              </p:cNvSpPr>
              <p:nvPr/>
            </p:nvSpPr>
            <p:spPr bwMode="auto">
              <a:xfrm>
                <a:off x="5030"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4" name="Rectangle 1071"/>
              <p:cNvSpPr>
                <a:spLocks noChangeArrowheads="1"/>
              </p:cNvSpPr>
              <p:nvPr/>
            </p:nvSpPr>
            <p:spPr bwMode="auto">
              <a:xfrm>
                <a:off x="496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5" name="Rectangle 1072"/>
              <p:cNvSpPr>
                <a:spLocks noChangeArrowheads="1"/>
              </p:cNvSpPr>
              <p:nvPr/>
            </p:nvSpPr>
            <p:spPr bwMode="auto">
              <a:xfrm>
                <a:off x="500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6" name="Rectangle 1073"/>
              <p:cNvSpPr>
                <a:spLocks noChangeArrowheads="1"/>
              </p:cNvSpPr>
              <p:nvPr/>
            </p:nvSpPr>
            <p:spPr bwMode="auto">
              <a:xfrm>
                <a:off x="5050"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7" name="Rectangle 1074"/>
              <p:cNvSpPr>
                <a:spLocks noChangeArrowheads="1"/>
              </p:cNvSpPr>
              <p:nvPr/>
            </p:nvSpPr>
            <p:spPr bwMode="auto">
              <a:xfrm>
                <a:off x="494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8" name="Rectangle 1075"/>
              <p:cNvSpPr>
                <a:spLocks noChangeArrowheads="1"/>
              </p:cNvSpPr>
              <p:nvPr/>
            </p:nvSpPr>
            <p:spPr bwMode="auto">
              <a:xfrm>
                <a:off x="49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9" name="Rectangle 1076"/>
              <p:cNvSpPr>
                <a:spLocks noChangeArrowheads="1"/>
              </p:cNvSpPr>
              <p:nvPr/>
            </p:nvSpPr>
            <p:spPr bwMode="auto">
              <a:xfrm>
                <a:off x="5050"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0" name="Rectangle 1077"/>
              <p:cNvSpPr>
                <a:spLocks noChangeArrowheads="1"/>
              </p:cNvSpPr>
              <p:nvPr/>
            </p:nvSpPr>
            <p:spPr bwMode="auto">
              <a:xfrm>
                <a:off x="48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1" name="Rectangle 1078"/>
              <p:cNvSpPr>
                <a:spLocks noChangeArrowheads="1"/>
              </p:cNvSpPr>
              <p:nvPr/>
            </p:nvSpPr>
            <p:spPr bwMode="auto">
              <a:xfrm>
                <a:off x="4920"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2" name="Rectangle 1079"/>
              <p:cNvSpPr>
                <a:spLocks noChangeArrowheads="1"/>
              </p:cNvSpPr>
              <p:nvPr/>
            </p:nvSpPr>
            <p:spPr bwMode="auto">
              <a:xfrm>
                <a:off x="4944"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3" name="Rectangle 1080"/>
              <p:cNvSpPr>
                <a:spLocks noChangeArrowheads="1"/>
              </p:cNvSpPr>
              <p:nvPr/>
            </p:nvSpPr>
            <p:spPr bwMode="auto">
              <a:xfrm>
                <a:off x="498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4" name="Rectangle 1081"/>
              <p:cNvSpPr>
                <a:spLocks noChangeArrowheads="1"/>
              </p:cNvSpPr>
              <p:nvPr/>
            </p:nvSpPr>
            <p:spPr bwMode="auto">
              <a:xfrm>
                <a:off x="481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5" name="Rectangle 1082"/>
              <p:cNvSpPr>
                <a:spLocks noChangeArrowheads="1"/>
              </p:cNvSpPr>
              <p:nvPr/>
            </p:nvSpPr>
            <p:spPr bwMode="auto">
              <a:xfrm>
                <a:off x="48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6" name="Rectangle 1083"/>
              <p:cNvSpPr>
                <a:spLocks noChangeArrowheads="1"/>
              </p:cNvSpPr>
              <p:nvPr/>
            </p:nvSpPr>
            <p:spPr bwMode="auto">
              <a:xfrm>
                <a:off x="490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7" name="Rectangle 1084"/>
              <p:cNvSpPr>
                <a:spLocks noChangeArrowheads="1"/>
              </p:cNvSpPr>
              <p:nvPr/>
            </p:nvSpPr>
            <p:spPr bwMode="auto">
              <a:xfrm>
                <a:off x="494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8" name="Rectangle 1085"/>
              <p:cNvSpPr>
                <a:spLocks noChangeArrowheads="1"/>
              </p:cNvSpPr>
              <p:nvPr/>
            </p:nvSpPr>
            <p:spPr bwMode="auto">
              <a:xfrm>
                <a:off x="5050"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9" name="Rectangle 1086"/>
              <p:cNvSpPr>
                <a:spLocks noChangeArrowheads="1"/>
              </p:cNvSpPr>
              <p:nvPr/>
            </p:nvSpPr>
            <p:spPr bwMode="auto">
              <a:xfrm>
                <a:off x="492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0" name="Rectangle 1087"/>
              <p:cNvSpPr>
                <a:spLocks noChangeArrowheads="1"/>
              </p:cNvSpPr>
              <p:nvPr/>
            </p:nvSpPr>
            <p:spPr bwMode="auto">
              <a:xfrm>
                <a:off x="4878"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1" name="Rectangle 1088"/>
              <p:cNvSpPr>
                <a:spLocks noChangeArrowheads="1"/>
              </p:cNvSpPr>
              <p:nvPr/>
            </p:nvSpPr>
            <p:spPr bwMode="auto">
              <a:xfrm>
                <a:off x="503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2" name="Rectangle 1089"/>
              <p:cNvSpPr>
                <a:spLocks noChangeArrowheads="1"/>
              </p:cNvSpPr>
              <p:nvPr/>
            </p:nvSpPr>
            <p:spPr bwMode="auto">
              <a:xfrm>
                <a:off x="505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3" name="Rectangle 1090"/>
              <p:cNvSpPr>
                <a:spLocks noChangeArrowheads="1"/>
              </p:cNvSpPr>
              <p:nvPr/>
            </p:nvSpPr>
            <p:spPr bwMode="auto">
              <a:xfrm>
                <a:off x="481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4" name="Rectangle 1091"/>
              <p:cNvSpPr>
                <a:spLocks noChangeArrowheads="1"/>
              </p:cNvSpPr>
              <p:nvPr/>
            </p:nvSpPr>
            <p:spPr bwMode="auto">
              <a:xfrm>
                <a:off x="4964"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5" name="Rectangle 1092"/>
              <p:cNvSpPr>
                <a:spLocks noChangeArrowheads="1"/>
              </p:cNvSpPr>
              <p:nvPr/>
            </p:nvSpPr>
            <p:spPr bwMode="auto">
              <a:xfrm>
                <a:off x="485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6" name="Rectangle 1093"/>
              <p:cNvSpPr>
                <a:spLocks noChangeArrowheads="1"/>
              </p:cNvSpPr>
              <p:nvPr/>
            </p:nvSpPr>
            <p:spPr bwMode="auto">
              <a:xfrm>
                <a:off x="5008"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7" name="Rectangle 1094"/>
              <p:cNvSpPr>
                <a:spLocks noChangeArrowheads="1"/>
              </p:cNvSpPr>
              <p:nvPr/>
            </p:nvSpPr>
            <p:spPr bwMode="auto">
              <a:xfrm>
                <a:off x="5050"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8" name="Rectangle 1095"/>
              <p:cNvSpPr>
                <a:spLocks noChangeArrowheads="1"/>
              </p:cNvSpPr>
              <p:nvPr/>
            </p:nvSpPr>
            <p:spPr bwMode="auto">
              <a:xfrm>
                <a:off x="48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9" name="Rectangle 1096"/>
              <p:cNvSpPr>
                <a:spLocks noChangeArrowheads="1"/>
              </p:cNvSpPr>
              <p:nvPr/>
            </p:nvSpPr>
            <p:spPr bwMode="auto">
              <a:xfrm>
                <a:off x="487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0" name="Rectangle 1097"/>
              <p:cNvSpPr>
                <a:spLocks noChangeArrowheads="1"/>
              </p:cNvSpPr>
              <p:nvPr/>
            </p:nvSpPr>
            <p:spPr bwMode="auto">
              <a:xfrm>
                <a:off x="4834"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1" name="Rectangle 1098"/>
              <p:cNvSpPr>
                <a:spLocks noChangeArrowheads="1"/>
              </p:cNvSpPr>
              <p:nvPr/>
            </p:nvSpPr>
            <p:spPr bwMode="auto">
              <a:xfrm>
                <a:off x="4986"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2" name="Rectangle 1099"/>
              <p:cNvSpPr>
                <a:spLocks noChangeArrowheads="1"/>
              </p:cNvSpPr>
              <p:nvPr/>
            </p:nvSpPr>
            <p:spPr bwMode="auto">
              <a:xfrm>
                <a:off x="500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3" name="Rectangle 1100"/>
              <p:cNvSpPr>
                <a:spLocks noChangeArrowheads="1"/>
              </p:cNvSpPr>
              <p:nvPr/>
            </p:nvSpPr>
            <p:spPr bwMode="auto">
              <a:xfrm>
                <a:off x="48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4" name="Rectangle 1101"/>
              <p:cNvSpPr>
                <a:spLocks noChangeArrowheads="1"/>
              </p:cNvSpPr>
              <p:nvPr/>
            </p:nvSpPr>
            <p:spPr bwMode="auto">
              <a:xfrm>
                <a:off x="4964"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5" name="Rectangle 1102"/>
              <p:cNvSpPr>
                <a:spLocks noChangeArrowheads="1"/>
              </p:cNvSpPr>
              <p:nvPr/>
            </p:nvSpPr>
            <p:spPr bwMode="auto">
              <a:xfrm>
                <a:off x="4878"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6" name="Rectangle 1103"/>
              <p:cNvSpPr>
                <a:spLocks noChangeArrowheads="1"/>
              </p:cNvSpPr>
              <p:nvPr/>
            </p:nvSpPr>
            <p:spPr bwMode="auto">
              <a:xfrm>
                <a:off x="492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7" name="Rectangle 1104"/>
              <p:cNvSpPr>
                <a:spLocks noChangeArrowheads="1"/>
              </p:cNvSpPr>
              <p:nvPr/>
            </p:nvSpPr>
            <p:spPr bwMode="auto">
              <a:xfrm>
                <a:off x="505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8" name="Rectangle 1105"/>
              <p:cNvSpPr>
                <a:spLocks noChangeArrowheads="1"/>
              </p:cNvSpPr>
              <p:nvPr/>
            </p:nvSpPr>
            <p:spPr bwMode="auto">
              <a:xfrm>
                <a:off x="48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9" name="Rectangle 1106"/>
              <p:cNvSpPr>
                <a:spLocks noChangeArrowheads="1"/>
              </p:cNvSpPr>
              <p:nvPr/>
            </p:nvSpPr>
            <p:spPr bwMode="auto">
              <a:xfrm>
                <a:off x="4964"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0" name="Rectangle 1107"/>
              <p:cNvSpPr>
                <a:spLocks noChangeArrowheads="1"/>
              </p:cNvSpPr>
              <p:nvPr/>
            </p:nvSpPr>
            <p:spPr bwMode="auto">
              <a:xfrm>
                <a:off x="4878"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1" name="Rectangle 1108"/>
              <p:cNvSpPr>
                <a:spLocks noChangeArrowheads="1"/>
              </p:cNvSpPr>
              <p:nvPr/>
            </p:nvSpPr>
            <p:spPr bwMode="auto">
              <a:xfrm>
                <a:off x="494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2" name="Rectangle 1109"/>
              <p:cNvSpPr>
                <a:spLocks noChangeArrowheads="1"/>
              </p:cNvSpPr>
              <p:nvPr/>
            </p:nvSpPr>
            <p:spPr bwMode="auto">
              <a:xfrm>
                <a:off x="5050"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3" name="Rectangle 1110"/>
              <p:cNvSpPr>
                <a:spLocks noChangeArrowheads="1"/>
              </p:cNvSpPr>
              <p:nvPr/>
            </p:nvSpPr>
            <p:spPr bwMode="auto">
              <a:xfrm>
                <a:off x="4964"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4" name="Rectangle 1111"/>
              <p:cNvSpPr>
                <a:spLocks noChangeArrowheads="1"/>
              </p:cNvSpPr>
              <p:nvPr/>
            </p:nvSpPr>
            <p:spPr bwMode="auto">
              <a:xfrm>
                <a:off x="48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5" name="Rectangle 1112"/>
              <p:cNvSpPr>
                <a:spLocks noChangeArrowheads="1"/>
              </p:cNvSpPr>
              <p:nvPr/>
            </p:nvSpPr>
            <p:spPr bwMode="auto">
              <a:xfrm>
                <a:off x="4920"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6" name="Rectangle 1113"/>
              <p:cNvSpPr>
                <a:spLocks noChangeArrowheads="1"/>
              </p:cNvSpPr>
              <p:nvPr/>
            </p:nvSpPr>
            <p:spPr bwMode="auto">
              <a:xfrm>
                <a:off x="4814"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7" name="Rectangle 1114"/>
              <p:cNvSpPr>
                <a:spLocks noChangeArrowheads="1"/>
              </p:cNvSpPr>
              <p:nvPr/>
            </p:nvSpPr>
            <p:spPr bwMode="auto">
              <a:xfrm>
                <a:off x="492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8" name="Rectangle 1115"/>
              <p:cNvSpPr>
                <a:spLocks noChangeArrowheads="1"/>
              </p:cNvSpPr>
              <p:nvPr/>
            </p:nvSpPr>
            <p:spPr bwMode="auto">
              <a:xfrm>
                <a:off x="505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9" name="Rectangle 1116"/>
              <p:cNvSpPr>
                <a:spLocks noChangeArrowheads="1"/>
              </p:cNvSpPr>
              <p:nvPr/>
            </p:nvSpPr>
            <p:spPr bwMode="auto">
              <a:xfrm>
                <a:off x="4878"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0" name="Rectangle 1117"/>
              <p:cNvSpPr>
                <a:spLocks noChangeArrowheads="1"/>
              </p:cNvSpPr>
              <p:nvPr/>
            </p:nvSpPr>
            <p:spPr bwMode="auto">
              <a:xfrm>
                <a:off x="4814"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1" name="Rectangle 1118"/>
              <p:cNvSpPr>
                <a:spLocks noChangeArrowheads="1"/>
              </p:cNvSpPr>
              <p:nvPr/>
            </p:nvSpPr>
            <p:spPr bwMode="auto">
              <a:xfrm>
                <a:off x="492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2" name="Rectangle 1119"/>
              <p:cNvSpPr>
                <a:spLocks noChangeArrowheads="1"/>
              </p:cNvSpPr>
              <p:nvPr/>
            </p:nvSpPr>
            <p:spPr bwMode="auto">
              <a:xfrm>
                <a:off x="505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3" name="Rectangle 1120"/>
              <p:cNvSpPr>
                <a:spLocks noChangeArrowheads="1"/>
              </p:cNvSpPr>
              <p:nvPr/>
            </p:nvSpPr>
            <p:spPr bwMode="auto">
              <a:xfrm>
                <a:off x="4814"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4" name="Rectangle 1121"/>
              <p:cNvSpPr>
                <a:spLocks noChangeArrowheads="1"/>
              </p:cNvSpPr>
              <p:nvPr/>
            </p:nvSpPr>
            <p:spPr bwMode="auto">
              <a:xfrm>
                <a:off x="5050"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5" name="Rectangle 1122"/>
              <p:cNvSpPr>
                <a:spLocks noChangeArrowheads="1"/>
              </p:cNvSpPr>
              <p:nvPr/>
            </p:nvSpPr>
            <p:spPr bwMode="auto">
              <a:xfrm>
                <a:off x="492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6" name="Rectangle 1123"/>
              <p:cNvSpPr>
                <a:spLocks noChangeArrowheads="1"/>
              </p:cNvSpPr>
              <p:nvPr/>
            </p:nvSpPr>
            <p:spPr bwMode="auto">
              <a:xfrm>
                <a:off x="505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7" name="Rectangle 1124"/>
              <p:cNvSpPr>
                <a:spLocks noChangeArrowheads="1"/>
              </p:cNvSpPr>
              <p:nvPr/>
            </p:nvSpPr>
            <p:spPr bwMode="auto">
              <a:xfrm>
                <a:off x="481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8" name="Rectangle 1125"/>
              <p:cNvSpPr>
                <a:spLocks noChangeArrowheads="1"/>
              </p:cNvSpPr>
              <p:nvPr/>
            </p:nvSpPr>
            <p:spPr bwMode="auto">
              <a:xfrm>
                <a:off x="494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9" name="Rectangle 1126"/>
              <p:cNvSpPr>
                <a:spLocks noChangeArrowheads="1"/>
              </p:cNvSpPr>
              <p:nvPr/>
            </p:nvSpPr>
            <p:spPr bwMode="auto">
              <a:xfrm>
                <a:off x="492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0" name="Rectangle 1127"/>
              <p:cNvSpPr>
                <a:spLocks noChangeArrowheads="1"/>
              </p:cNvSpPr>
              <p:nvPr/>
            </p:nvSpPr>
            <p:spPr bwMode="auto">
              <a:xfrm>
                <a:off x="4920" y="295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1" name="Rectangle 1128"/>
              <p:cNvSpPr>
                <a:spLocks noChangeArrowheads="1"/>
              </p:cNvSpPr>
              <p:nvPr/>
            </p:nvSpPr>
            <p:spPr bwMode="auto">
              <a:xfrm>
                <a:off x="505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2" name="Rectangle 1129"/>
              <p:cNvSpPr>
                <a:spLocks noChangeArrowheads="1"/>
              </p:cNvSpPr>
              <p:nvPr/>
            </p:nvSpPr>
            <p:spPr bwMode="auto">
              <a:xfrm>
                <a:off x="504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3" name="Rectangle 1130"/>
              <p:cNvSpPr>
                <a:spLocks noChangeArrowheads="1"/>
              </p:cNvSpPr>
              <p:nvPr/>
            </p:nvSpPr>
            <p:spPr bwMode="auto">
              <a:xfrm>
                <a:off x="507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4" name="Rectangle 1131"/>
              <p:cNvSpPr>
                <a:spLocks noChangeArrowheads="1"/>
              </p:cNvSpPr>
              <p:nvPr/>
            </p:nvSpPr>
            <p:spPr bwMode="auto">
              <a:xfrm>
                <a:off x="5092"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5" name="Rectangle 1132"/>
              <p:cNvSpPr>
                <a:spLocks noChangeArrowheads="1"/>
              </p:cNvSpPr>
              <p:nvPr/>
            </p:nvSpPr>
            <p:spPr bwMode="auto">
              <a:xfrm>
                <a:off x="51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6" name="Rectangle 1133"/>
              <p:cNvSpPr>
                <a:spLocks noChangeArrowheads="1"/>
              </p:cNvSpPr>
              <p:nvPr/>
            </p:nvSpPr>
            <p:spPr bwMode="auto">
              <a:xfrm>
                <a:off x="51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7" name="Rectangle 1134"/>
              <p:cNvSpPr>
                <a:spLocks noChangeArrowheads="1"/>
              </p:cNvSpPr>
              <p:nvPr/>
            </p:nvSpPr>
            <p:spPr bwMode="auto">
              <a:xfrm>
                <a:off x="504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8" name="Rectangle 1135"/>
              <p:cNvSpPr>
                <a:spLocks noChangeArrowheads="1"/>
              </p:cNvSpPr>
              <p:nvPr/>
            </p:nvSpPr>
            <p:spPr bwMode="auto">
              <a:xfrm>
                <a:off x="5070"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9" name="Rectangle 1136"/>
              <p:cNvSpPr>
                <a:spLocks noChangeArrowheads="1"/>
              </p:cNvSpPr>
              <p:nvPr/>
            </p:nvSpPr>
            <p:spPr bwMode="auto">
              <a:xfrm>
                <a:off x="5048"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0" name="Rectangle 1137"/>
              <p:cNvSpPr>
                <a:spLocks noChangeArrowheads="1"/>
              </p:cNvSpPr>
              <p:nvPr/>
            </p:nvSpPr>
            <p:spPr bwMode="auto">
              <a:xfrm>
                <a:off x="5092"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1" name="Rectangle 1138"/>
              <p:cNvSpPr>
                <a:spLocks noChangeArrowheads="1"/>
              </p:cNvSpPr>
              <p:nvPr/>
            </p:nvSpPr>
            <p:spPr bwMode="auto">
              <a:xfrm>
                <a:off x="515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2" name="Rectangle 1139"/>
              <p:cNvSpPr>
                <a:spLocks noChangeArrowheads="1"/>
              </p:cNvSpPr>
              <p:nvPr/>
            </p:nvSpPr>
            <p:spPr bwMode="auto">
              <a:xfrm>
                <a:off x="504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3" name="Rectangle 1140"/>
              <p:cNvSpPr>
                <a:spLocks noChangeArrowheads="1"/>
              </p:cNvSpPr>
              <p:nvPr/>
            </p:nvSpPr>
            <p:spPr bwMode="auto">
              <a:xfrm>
                <a:off x="5070"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4" name="Rectangle 1141"/>
              <p:cNvSpPr>
                <a:spLocks noChangeArrowheads="1"/>
              </p:cNvSpPr>
              <p:nvPr/>
            </p:nvSpPr>
            <p:spPr bwMode="auto">
              <a:xfrm>
                <a:off x="5114" y="1103"/>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5" name="Rectangle 1142"/>
              <p:cNvSpPr>
                <a:spLocks noChangeArrowheads="1"/>
              </p:cNvSpPr>
              <p:nvPr/>
            </p:nvSpPr>
            <p:spPr bwMode="auto">
              <a:xfrm>
                <a:off x="5070"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6" name="Rectangle 1143"/>
              <p:cNvSpPr>
                <a:spLocks noChangeArrowheads="1"/>
              </p:cNvSpPr>
              <p:nvPr/>
            </p:nvSpPr>
            <p:spPr bwMode="auto">
              <a:xfrm>
                <a:off x="5092"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7" name="Rectangle 1144"/>
              <p:cNvSpPr>
                <a:spLocks noChangeArrowheads="1"/>
              </p:cNvSpPr>
              <p:nvPr/>
            </p:nvSpPr>
            <p:spPr bwMode="auto">
              <a:xfrm>
                <a:off x="51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8" name="Rectangle 1145"/>
              <p:cNvSpPr>
                <a:spLocks noChangeArrowheads="1"/>
              </p:cNvSpPr>
              <p:nvPr/>
            </p:nvSpPr>
            <p:spPr bwMode="auto">
              <a:xfrm>
                <a:off x="504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9" name="Rectangle 1146"/>
              <p:cNvSpPr>
                <a:spLocks noChangeArrowheads="1"/>
              </p:cNvSpPr>
              <p:nvPr/>
            </p:nvSpPr>
            <p:spPr bwMode="auto">
              <a:xfrm>
                <a:off x="509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0" name="Rectangle 1147"/>
              <p:cNvSpPr>
                <a:spLocks noChangeArrowheads="1"/>
              </p:cNvSpPr>
              <p:nvPr/>
            </p:nvSpPr>
            <p:spPr bwMode="auto">
              <a:xfrm>
                <a:off x="5134"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1" name="Rectangle 1148"/>
              <p:cNvSpPr>
                <a:spLocks noChangeArrowheads="1"/>
              </p:cNvSpPr>
              <p:nvPr/>
            </p:nvSpPr>
            <p:spPr bwMode="auto">
              <a:xfrm>
                <a:off x="507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2" name="Rectangle 1149"/>
              <p:cNvSpPr>
                <a:spLocks noChangeArrowheads="1"/>
              </p:cNvSpPr>
              <p:nvPr/>
            </p:nvSpPr>
            <p:spPr bwMode="auto">
              <a:xfrm>
                <a:off x="5114"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3" name="Rectangle 1150"/>
              <p:cNvSpPr>
                <a:spLocks noChangeArrowheads="1"/>
              </p:cNvSpPr>
              <p:nvPr/>
            </p:nvSpPr>
            <p:spPr bwMode="auto">
              <a:xfrm>
                <a:off x="5156"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4" name="Rectangle 1151"/>
              <p:cNvSpPr>
                <a:spLocks noChangeArrowheads="1"/>
              </p:cNvSpPr>
              <p:nvPr/>
            </p:nvSpPr>
            <p:spPr bwMode="auto">
              <a:xfrm>
                <a:off x="504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5" name="Rectangle 1152"/>
              <p:cNvSpPr>
                <a:spLocks noChangeArrowheads="1"/>
              </p:cNvSpPr>
              <p:nvPr/>
            </p:nvSpPr>
            <p:spPr bwMode="auto">
              <a:xfrm>
                <a:off x="5092"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6" name="Rectangle 1153"/>
              <p:cNvSpPr>
                <a:spLocks noChangeArrowheads="1"/>
              </p:cNvSpPr>
              <p:nvPr/>
            </p:nvSpPr>
            <p:spPr bwMode="auto">
              <a:xfrm>
                <a:off x="507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7" name="Rectangle 1154"/>
              <p:cNvSpPr>
                <a:spLocks noChangeArrowheads="1"/>
              </p:cNvSpPr>
              <p:nvPr/>
            </p:nvSpPr>
            <p:spPr bwMode="auto">
              <a:xfrm>
                <a:off x="5114"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8" name="Rectangle 1155"/>
              <p:cNvSpPr>
                <a:spLocks noChangeArrowheads="1"/>
              </p:cNvSpPr>
              <p:nvPr/>
            </p:nvSpPr>
            <p:spPr bwMode="auto">
              <a:xfrm>
                <a:off x="51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9" name="Rectangle 1156"/>
              <p:cNvSpPr>
                <a:spLocks noChangeArrowheads="1"/>
              </p:cNvSpPr>
              <p:nvPr/>
            </p:nvSpPr>
            <p:spPr bwMode="auto">
              <a:xfrm>
                <a:off x="5070"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0" name="Rectangle 1157"/>
              <p:cNvSpPr>
                <a:spLocks noChangeArrowheads="1"/>
              </p:cNvSpPr>
              <p:nvPr/>
            </p:nvSpPr>
            <p:spPr bwMode="auto">
              <a:xfrm>
                <a:off x="511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1" name="Rectangle 1158"/>
              <p:cNvSpPr>
                <a:spLocks noChangeArrowheads="1"/>
              </p:cNvSpPr>
              <p:nvPr/>
            </p:nvSpPr>
            <p:spPr bwMode="auto">
              <a:xfrm>
                <a:off x="5048"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2" name="Rectangle 1159"/>
              <p:cNvSpPr>
                <a:spLocks noChangeArrowheads="1"/>
              </p:cNvSpPr>
              <p:nvPr/>
            </p:nvSpPr>
            <p:spPr bwMode="auto">
              <a:xfrm>
                <a:off x="5092"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3" name="Rectangle 1160"/>
              <p:cNvSpPr>
                <a:spLocks noChangeArrowheads="1"/>
              </p:cNvSpPr>
              <p:nvPr/>
            </p:nvSpPr>
            <p:spPr bwMode="auto">
              <a:xfrm>
                <a:off x="51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4" name="Rectangle 1161"/>
              <p:cNvSpPr>
                <a:spLocks noChangeArrowheads="1"/>
              </p:cNvSpPr>
              <p:nvPr/>
            </p:nvSpPr>
            <p:spPr bwMode="auto">
              <a:xfrm>
                <a:off x="5048"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5" name="Rectangle 1162"/>
              <p:cNvSpPr>
                <a:spLocks noChangeArrowheads="1"/>
              </p:cNvSpPr>
              <p:nvPr/>
            </p:nvSpPr>
            <p:spPr bwMode="auto">
              <a:xfrm>
                <a:off x="5070"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6" name="Rectangle 1163"/>
              <p:cNvSpPr>
                <a:spLocks noChangeArrowheads="1"/>
              </p:cNvSpPr>
              <p:nvPr/>
            </p:nvSpPr>
            <p:spPr bwMode="auto">
              <a:xfrm>
                <a:off x="5048"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7" name="Rectangle 1164"/>
              <p:cNvSpPr>
                <a:spLocks noChangeArrowheads="1"/>
              </p:cNvSpPr>
              <p:nvPr/>
            </p:nvSpPr>
            <p:spPr bwMode="auto">
              <a:xfrm>
                <a:off x="5092"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8" name="Rectangle 1165"/>
              <p:cNvSpPr>
                <a:spLocks noChangeArrowheads="1"/>
              </p:cNvSpPr>
              <p:nvPr/>
            </p:nvSpPr>
            <p:spPr bwMode="auto">
              <a:xfrm>
                <a:off x="515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9" name="Rectangle 1166"/>
              <p:cNvSpPr>
                <a:spLocks noChangeArrowheads="1"/>
              </p:cNvSpPr>
              <p:nvPr/>
            </p:nvSpPr>
            <p:spPr bwMode="auto">
              <a:xfrm>
                <a:off x="507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0" name="Rectangle 1167"/>
              <p:cNvSpPr>
                <a:spLocks noChangeArrowheads="1"/>
              </p:cNvSpPr>
              <p:nvPr/>
            </p:nvSpPr>
            <p:spPr bwMode="auto">
              <a:xfrm>
                <a:off x="5070"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1" name="Rectangle 1168"/>
              <p:cNvSpPr>
                <a:spLocks noChangeArrowheads="1"/>
              </p:cNvSpPr>
              <p:nvPr/>
            </p:nvSpPr>
            <p:spPr bwMode="auto">
              <a:xfrm>
                <a:off x="5114"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2" name="Rectangle 1169"/>
              <p:cNvSpPr>
                <a:spLocks noChangeArrowheads="1"/>
              </p:cNvSpPr>
              <p:nvPr/>
            </p:nvSpPr>
            <p:spPr bwMode="auto">
              <a:xfrm>
                <a:off x="515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3" name="Rectangle 1170"/>
              <p:cNvSpPr>
                <a:spLocks noChangeArrowheads="1"/>
              </p:cNvSpPr>
              <p:nvPr/>
            </p:nvSpPr>
            <p:spPr bwMode="auto">
              <a:xfrm>
                <a:off x="504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4" name="Rectangle 1171"/>
              <p:cNvSpPr>
                <a:spLocks noChangeArrowheads="1"/>
              </p:cNvSpPr>
              <p:nvPr/>
            </p:nvSpPr>
            <p:spPr bwMode="auto">
              <a:xfrm>
                <a:off x="5092"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5" name="Rectangle 1172"/>
              <p:cNvSpPr>
                <a:spLocks noChangeArrowheads="1"/>
              </p:cNvSpPr>
              <p:nvPr/>
            </p:nvSpPr>
            <p:spPr bwMode="auto">
              <a:xfrm>
                <a:off x="5134"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6" name="Rectangle 1173"/>
              <p:cNvSpPr>
                <a:spLocks noChangeArrowheads="1"/>
              </p:cNvSpPr>
              <p:nvPr/>
            </p:nvSpPr>
            <p:spPr bwMode="auto">
              <a:xfrm>
                <a:off x="5048"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7" name="Rectangle 1174"/>
              <p:cNvSpPr>
                <a:spLocks noChangeArrowheads="1"/>
              </p:cNvSpPr>
              <p:nvPr/>
            </p:nvSpPr>
            <p:spPr bwMode="auto">
              <a:xfrm>
                <a:off x="511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8" name="Rectangle 1175"/>
              <p:cNvSpPr>
                <a:spLocks noChangeArrowheads="1"/>
              </p:cNvSpPr>
              <p:nvPr/>
            </p:nvSpPr>
            <p:spPr bwMode="auto">
              <a:xfrm>
                <a:off x="509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9" name="Rectangle 1176"/>
              <p:cNvSpPr>
                <a:spLocks noChangeArrowheads="1"/>
              </p:cNvSpPr>
              <p:nvPr/>
            </p:nvSpPr>
            <p:spPr bwMode="auto">
              <a:xfrm>
                <a:off x="513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0" name="Rectangle 1177"/>
              <p:cNvSpPr>
                <a:spLocks noChangeArrowheads="1"/>
              </p:cNvSpPr>
              <p:nvPr/>
            </p:nvSpPr>
            <p:spPr bwMode="auto">
              <a:xfrm>
                <a:off x="51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1" name="Rectangle 1178"/>
              <p:cNvSpPr>
                <a:spLocks noChangeArrowheads="1"/>
              </p:cNvSpPr>
              <p:nvPr/>
            </p:nvSpPr>
            <p:spPr bwMode="auto">
              <a:xfrm>
                <a:off x="504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2" name="Rectangle 1179"/>
              <p:cNvSpPr>
                <a:spLocks noChangeArrowheads="1"/>
              </p:cNvSpPr>
              <p:nvPr/>
            </p:nvSpPr>
            <p:spPr bwMode="auto">
              <a:xfrm>
                <a:off x="509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3" name="Rectangle 1180"/>
              <p:cNvSpPr>
                <a:spLocks noChangeArrowheads="1"/>
              </p:cNvSpPr>
              <p:nvPr/>
            </p:nvSpPr>
            <p:spPr bwMode="auto">
              <a:xfrm>
                <a:off x="51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4" name="Rectangle 1181"/>
              <p:cNvSpPr>
                <a:spLocks noChangeArrowheads="1"/>
              </p:cNvSpPr>
              <p:nvPr/>
            </p:nvSpPr>
            <p:spPr bwMode="auto">
              <a:xfrm>
                <a:off x="504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5" name="Rectangle 1182"/>
              <p:cNvSpPr>
                <a:spLocks noChangeArrowheads="1"/>
              </p:cNvSpPr>
              <p:nvPr/>
            </p:nvSpPr>
            <p:spPr bwMode="auto">
              <a:xfrm>
                <a:off x="509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6" name="Rectangle 1183"/>
              <p:cNvSpPr>
                <a:spLocks noChangeArrowheads="1"/>
              </p:cNvSpPr>
              <p:nvPr/>
            </p:nvSpPr>
            <p:spPr bwMode="auto">
              <a:xfrm>
                <a:off x="513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7" name="Rectangle 1184"/>
              <p:cNvSpPr>
                <a:spLocks noChangeArrowheads="1"/>
              </p:cNvSpPr>
              <p:nvPr/>
            </p:nvSpPr>
            <p:spPr bwMode="auto">
              <a:xfrm>
                <a:off x="507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8" name="Rectangle 1185"/>
              <p:cNvSpPr>
                <a:spLocks noChangeArrowheads="1"/>
              </p:cNvSpPr>
              <p:nvPr/>
            </p:nvSpPr>
            <p:spPr bwMode="auto">
              <a:xfrm>
                <a:off x="511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9" name="Rectangle 1186"/>
              <p:cNvSpPr>
                <a:spLocks noChangeArrowheads="1"/>
              </p:cNvSpPr>
              <p:nvPr/>
            </p:nvSpPr>
            <p:spPr bwMode="auto">
              <a:xfrm>
                <a:off x="515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0" name="Rectangle 1187"/>
              <p:cNvSpPr>
                <a:spLocks noChangeArrowheads="1"/>
              </p:cNvSpPr>
              <p:nvPr/>
            </p:nvSpPr>
            <p:spPr bwMode="auto">
              <a:xfrm>
                <a:off x="504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1" name="Rectangle 1188"/>
              <p:cNvSpPr>
                <a:spLocks noChangeArrowheads="1"/>
              </p:cNvSpPr>
              <p:nvPr/>
            </p:nvSpPr>
            <p:spPr bwMode="auto">
              <a:xfrm>
                <a:off x="509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2" name="Rectangle 1189"/>
              <p:cNvSpPr>
                <a:spLocks noChangeArrowheads="1"/>
              </p:cNvSpPr>
              <p:nvPr/>
            </p:nvSpPr>
            <p:spPr bwMode="auto">
              <a:xfrm>
                <a:off x="517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3" name="Rectangle 1190"/>
              <p:cNvSpPr>
                <a:spLocks noChangeArrowheads="1"/>
              </p:cNvSpPr>
              <p:nvPr/>
            </p:nvSpPr>
            <p:spPr bwMode="auto">
              <a:xfrm>
                <a:off x="52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4" name="Rectangle 1191"/>
              <p:cNvSpPr>
                <a:spLocks noChangeArrowheads="1"/>
              </p:cNvSpPr>
              <p:nvPr/>
            </p:nvSpPr>
            <p:spPr bwMode="auto">
              <a:xfrm>
                <a:off x="52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5" name="Rectangle 1192"/>
              <p:cNvSpPr>
                <a:spLocks noChangeArrowheads="1"/>
              </p:cNvSpPr>
              <p:nvPr/>
            </p:nvSpPr>
            <p:spPr bwMode="auto">
              <a:xfrm>
                <a:off x="52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6" name="Rectangle 1193"/>
              <p:cNvSpPr>
                <a:spLocks noChangeArrowheads="1"/>
              </p:cNvSpPr>
              <p:nvPr/>
            </p:nvSpPr>
            <p:spPr bwMode="auto">
              <a:xfrm>
                <a:off x="528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7" name="Rectangle 1194"/>
              <p:cNvSpPr>
                <a:spLocks noChangeArrowheads="1"/>
              </p:cNvSpPr>
              <p:nvPr/>
            </p:nvSpPr>
            <p:spPr bwMode="auto">
              <a:xfrm>
                <a:off x="517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8" name="Rectangle 1195"/>
              <p:cNvSpPr>
                <a:spLocks noChangeArrowheads="1"/>
              </p:cNvSpPr>
              <p:nvPr/>
            </p:nvSpPr>
            <p:spPr bwMode="auto">
              <a:xfrm>
                <a:off x="5222"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9" name="Rectangle 1196"/>
              <p:cNvSpPr>
                <a:spLocks noChangeArrowheads="1"/>
              </p:cNvSpPr>
              <p:nvPr/>
            </p:nvSpPr>
            <p:spPr bwMode="auto">
              <a:xfrm>
                <a:off x="5264"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0" name="Rectangle 1197"/>
              <p:cNvSpPr>
                <a:spLocks noChangeArrowheads="1"/>
              </p:cNvSpPr>
              <p:nvPr/>
            </p:nvSpPr>
            <p:spPr bwMode="auto">
              <a:xfrm>
                <a:off x="5200"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1" name="Rectangle 1198"/>
              <p:cNvSpPr>
                <a:spLocks noChangeArrowheads="1"/>
              </p:cNvSpPr>
              <p:nvPr/>
            </p:nvSpPr>
            <p:spPr bwMode="auto">
              <a:xfrm>
                <a:off x="528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2" name="Rectangle 1199"/>
              <p:cNvSpPr>
                <a:spLocks noChangeArrowheads="1"/>
              </p:cNvSpPr>
              <p:nvPr/>
            </p:nvSpPr>
            <p:spPr bwMode="auto">
              <a:xfrm>
                <a:off x="517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3" name="Rectangle 1200"/>
              <p:cNvSpPr>
                <a:spLocks noChangeArrowheads="1"/>
              </p:cNvSpPr>
              <p:nvPr/>
            </p:nvSpPr>
            <p:spPr bwMode="auto">
              <a:xfrm>
                <a:off x="5244"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4" name="Rectangle 1201"/>
              <p:cNvSpPr>
                <a:spLocks noChangeArrowheads="1"/>
              </p:cNvSpPr>
              <p:nvPr/>
            </p:nvSpPr>
            <p:spPr bwMode="auto">
              <a:xfrm>
                <a:off x="5286"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5" name="Rectangle 1202"/>
              <p:cNvSpPr>
                <a:spLocks noChangeArrowheads="1"/>
              </p:cNvSpPr>
              <p:nvPr/>
            </p:nvSpPr>
            <p:spPr bwMode="auto">
              <a:xfrm>
                <a:off x="5178"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6" name="Rectangle 1203"/>
              <p:cNvSpPr>
                <a:spLocks noChangeArrowheads="1"/>
              </p:cNvSpPr>
              <p:nvPr/>
            </p:nvSpPr>
            <p:spPr bwMode="auto">
              <a:xfrm>
                <a:off x="5200"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7" name="Rectangle 1204"/>
              <p:cNvSpPr>
                <a:spLocks noChangeArrowheads="1"/>
              </p:cNvSpPr>
              <p:nvPr/>
            </p:nvSpPr>
            <p:spPr bwMode="auto">
              <a:xfrm>
                <a:off x="52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8" name="Rectangle 1205"/>
              <p:cNvSpPr>
                <a:spLocks noChangeArrowheads="1"/>
              </p:cNvSpPr>
              <p:nvPr/>
            </p:nvSpPr>
            <p:spPr bwMode="auto">
              <a:xfrm>
                <a:off x="528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9" name="Rectangle 1206"/>
              <p:cNvSpPr>
                <a:spLocks noChangeArrowheads="1"/>
              </p:cNvSpPr>
              <p:nvPr/>
            </p:nvSpPr>
            <p:spPr bwMode="auto">
              <a:xfrm>
                <a:off x="517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0" name="Rectangle 1207"/>
              <p:cNvSpPr>
                <a:spLocks noChangeArrowheads="1"/>
              </p:cNvSpPr>
              <p:nvPr/>
            </p:nvSpPr>
            <p:spPr bwMode="auto">
              <a:xfrm>
                <a:off x="522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1" name="Rectangle 1208"/>
              <p:cNvSpPr>
                <a:spLocks noChangeArrowheads="1"/>
              </p:cNvSpPr>
              <p:nvPr/>
            </p:nvSpPr>
            <p:spPr bwMode="auto">
              <a:xfrm>
                <a:off x="5242" y="1217"/>
                <a:ext cx="3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2" name="Rectangle 1209"/>
              <p:cNvSpPr>
                <a:spLocks noChangeArrowheads="1"/>
              </p:cNvSpPr>
              <p:nvPr/>
            </p:nvSpPr>
            <p:spPr bwMode="auto">
              <a:xfrm>
                <a:off x="520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3" name="Rectangle 1210"/>
              <p:cNvSpPr>
                <a:spLocks noChangeArrowheads="1"/>
              </p:cNvSpPr>
              <p:nvPr/>
            </p:nvSpPr>
            <p:spPr bwMode="auto">
              <a:xfrm>
                <a:off x="52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4" name="Rectangle 1211"/>
              <p:cNvSpPr>
                <a:spLocks noChangeArrowheads="1"/>
              </p:cNvSpPr>
              <p:nvPr/>
            </p:nvSpPr>
            <p:spPr bwMode="auto">
              <a:xfrm>
                <a:off x="5286"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5" name="Rectangle 1212"/>
              <p:cNvSpPr>
                <a:spLocks noChangeArrowheads="1"/>
              </p:cNvSpPr>
              <p:nvPr/>
            </p:nvSpPr>
            <p:spPr bwMode="auto">
              <a:xfrm>
                <a:off x="517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4"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7" name="Rectangle 1215"/>
              <p:cNvSpPr>
                <a:spLocks noChangeArrowheads="1"/>
              </p:cNvSpPr>
              <p:nvPr/>
            </p:nvSpPr>
            <p:spPr bwMode="auto">
              <a:xfrm>
                <a:off x="52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8" name="Rectangle 1216"/>
              <p:cNvSpPr>
                <a:spLocks noChangeArrowheads="1"/>
              </p:cNvSpPr>
              <p:nvPr/>
            </p:nvSpPr>
            <p:spPr bwMode="auto">
              <a:xfrm>
                <a:off x="52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9" name="Rectangle 1217"/>
              <p:cNvSpPr>
                <a:spLocks noChangeArrowheads="1"/>
              </p:cNvSpPr>
              <p:nvPr/>
            </p:nvSpPr>
            <p:spPr bwMode="auto">
              <a:xfrm>
                <a:off x="52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0" name="Rectangle 1218"/>
              <p:cNvSpPr>
                <a:spLocks noChangeArrowheads="1"/>
              </p:cNvSpPr>
              <p:nvPr/>
            </p:nvSpPr>
            <p:spPr bwMode="auto">
              <a:xfrm>
                <a:off x="5286"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1" name="Rectangle 1219"/>
              <p:cNvSpPr>
                <a:spLocks noChangeArrowheads="1"/>
              </p:cNvSpPr>
              <p:nvPr/>
            </p:nvSpPr>
            <p:spPr bwMode="auto">
              <a:xfrm>
                <a:off x="524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2" name="Rectangle 1220"/>
              <p:cNvSpPr>
                <a:spLocks noChangeArrowheads="1"/>
              </p:cNvSpPr>
              <p:nvPr/>
            </p:nvSpPr>
            <p:spPr bwMode="auto">
              <a:xfrm>
                <a:off x="5286"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3" name="Rectangle 1221"/>
              <p:cNvSpPr>
                <a:spLocks noChangeArrowheads="1"/>
              </p:cNvSpPr>
              <p:nvPr/>
            </p:nvSpPr>
            <p:spPr bwMode="auto">
              <a:xfrm>
                <a:off x="5244"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4" name="Rectangle 1222"/>
              <p:cNvSpPr>
                <a:spLocks noChangeArrowheads="1"/>
              </p:cNvSpPr>
              <p:nvPr/>
            </p:nvSpPr>
            <p:spPr bwMode="auto">
              <a:xfrm>
                <a:off x="528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5" name="Rectangle 1223"/>
              <p:cNvSpPr>
                <a:spLocks noChangeArrowheads="1"/>
              </p:cNvSpPr>
              <p:nvPr/>
            </p:nvSpPr>
            <p:spPr bwMode="auto">
              <a:xfrm>
                <a:off x="5134" y="1554"/>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6" name="Rectangle 1224"/>
              <p:cNvSpPr>
                <a:spLocks noChangeArrowheads="1"/>
              </p:cNvSpPr>
              <p:nvPr/>
            </p:nvSpPr>
            <p:spPr bwMode="auto">
              <a:xfrm>
                <a:off x="524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7" name="Rectangle 1225"/>
              <p:cNvSpPr>
                <a:spLocks noChangeArrowheads="1"/>
              </p:cNvSpPr>
              <p:nvPr/>
            </p:nvSpPr>
            <p:spPr bwMode="auto">
              <a:xfrm>
                <a:off x="5286"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8" name="Rectangle 1226"/>
              <p:cNvSpPr>
                <a:spLocks noChangeArrowheads="1"/>
              </p:cNvSpPr>
              <p:nvPr/>
            </p:nvSpPr>
            <p:spPr bwMode="auto">
              <a:xfrm>
                <a:off x="5200"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9" name="Rectangle 1227"/>
              <p:cNvSpPr>
                <a:spLocks noChangeArrowheads="1"/>
              </p:cNvSpPr>
              <p:nvPr/>
            </p:nvSpPr>
            <p:spPr bwMode="auto">
              <a:xfrm>
                <a:off x="5222"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0" name="Rectangle 1228"/>
              <p:cNvSpPr>
                <a:spLocks noChangeArrowheads="1"/>
              </p:cNvSpPr>
              <p:nvPr/>
            </p:nvSpPr>
            <p:spPr bwMode="auto">
              <a:xfrm>
                <a:off x="5266" y="1610"/>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1" name="Rectangle 1229"/>
              <p:cNvSpPr>
                <a:spLocks noChangeArrowheads="1"/>
              </p:cNvSpPr>
              <p:nvPr/>
            </p:nvSpPr>
            <p:spPr bwMode="auto">
              <a:xfrm>
                <a:off x="520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2" name="Rectangle 1230"/>
              <p:cNvSpPr>
                <a:spLocks noChangeArrowheads="1"/>
              </p:cNvSpPr>
              <p:nvPr/>
            </p:nvSpPr>
            <p:spPr bwMode="auto">
              <a:xfrm>
                <a:off x="5244"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3" name="Rectangle 1231"/>
              <p:cNvSpPr>
                <a:spLocks noChangeArrowheads="1"/>
              </p:cNvSpPr>
              <p:nvPr/>
            </p:nvSpPr>
            <p:spPr bwMode="auto">
              <a:xfrm>
                <a:off x="52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4" name="Rectangle 1232"/>
              <p:cNvSpPr>
                <a:spLocks noChangeArrowheads="1"/>
              </p:cNvSpPr>
              <p:nvPr/>
            </p:nvSpPr>
            <p:spPr bwMode="auto">
              <a:xfrm>
                <a:off x="5286"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5" name="Rectangle 1233"/>
              <p:cNvSpPr>
                <a:spLocks noChangeArrowheads="1"/>
              </p:cNvSpPr>
              <p:nvPr/>
            </p:nvSpPr>
            <p:spPr bwMode="auto">
              <a:xfrm>
                <a:off x="5200"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6" name="Rectangle 1234"/>
              <p:cNvSpPr>
                <a:spLocks noChangeArrowheads="1"/>
              </p:cNvSpPr>
              <p:nvPr/>
            </p:nvSpPr>
            <p:spPr bwMode="auto">
              <a:xfrm>
                <a:off x="528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7" name="Rectangle 1235"/>
              <p:cNvSpPr>
                <a:spLocks noChangeArrowheads="1"/>
              </p:cNvSpPr>
              <p:nvPr/>
            </p:nvSpPr>
            <p:spPr bwMode="auto">
              <a:xfrm>
                <a:off x="517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8" name="Rectangle 1236"/>
              <p:cNvSpPr>
                <a:spLocks noChangeArrowheads="1"/>
              </p:cNvSpPr>
              <p:nvPr/>
            </p:nvSpPr>
            <p:spPr bwMode="auto">
              <a:xfrm>
                <a:off x="528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9" name="Rectangle 1237"/>
              <p:cNvSpPr>
                <a:spLocks noChangeArrowheads="1"/>
              </p:cNvSpPr>
              <p:nvPr/>
            </p:nvSpPr>
            <p:spPr bwMode="auto">
              <a:xfrm>
                <a:off x="5178"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0" name="Rectangle 1238"/>
              <p:cNvSpPr>
                <a:spLocks noChangeArrowheads="1"/>
              </p:cNvSpPr>
              <p:nvPr/>
            </p:nvSpPr>
            <p:spPr bwMode="auto">
              <a:xfrm>
                <a:off x="5200"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1" name="Rectangle 1239"/>
              <p:cNvSpPr>
                <a:spLocks noChangeArrowheads="1"/>
              </p:cNvSpPr>
              <p:nvPr/>
            </p:nvSpPr>
            <p:spPr bwMode="auto">
              <a:xfrm>
                <a:off x="52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2" name="Rectangle 1240"/>
              <p:cNvSpPr>
                <a:spLocks noChangeArrowheads="1"/>
              </p:cNvSpPr>
              <p:nvPr/>
            </p:nvSpPr>
            <p:spPr bwMode="auto">
              <a:xfrm>
                <a:off x="5266" y="1836"/>
                <a:ext cx="3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3" name="Rectangle 1241"/>
              <p:cNvSpPr>
                <a:spLocks noChangeArrowheads="1"/>
              </p:cNvSpPr>
              <p:nvPr/>
            </p:nvSpPr>
            <p:spPr bwMode="auto">
              <a:xfrm>
                <a:off x="522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4" name="Rectangle 1242"/>
              <p:cNvSpPr>
                <a:spLocks noChangeArrowheads="1"/>
              </p:cNvSpPr>
              <p:nvPr/>
            </p:nvSpPr>
            <p:spPr bwMode="auto">
              <a:xfrm>
                <a:off x="526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5" name="Rectangle 1243"/>
              <p:cNvSpPr>
                <a:spLocks noChangeArrowheads="1"/>
              </p:cNvSpPr>
              <p:nvPr/>
            </p:nvSpPr>
            <p:spPr bwMode="auto">
              <a:xfrm>
                <a:off x="52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6" name="Rectangle 1244"/>
              <p:cNvSpPr>
                <a:spLocks noChangeArrowheads="1"/>
              </p:cNvSpPr>
              <p:nvPr/>
            </p:nvSpPr>
            <p:spPr bwMode="auto">
              <a:xfrm>
                <a:off x="517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7" name="Rectangle 1245"/>
              <p:cNvSpPr>
                <a:spLocks noChangeArrowheads="1"/>
              </p:cNvSpPr>
              <p:nvPr/>
            </p:nvSpPr>
            <p:spPr bwMode="auto">
              <a:xfrm>
                <a:off x="5200"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8" name="Rectangle 1246"/>
              <p:cNvSpPr>
                <a:spLocks noChangeArrowheads="1"/>
              </p:cNvSpPr>
              <p:nvPr/>
            </p:nvSpPr>
            <p:spPr bwMode="auto">
              <a:xfrm>
                <a:off x="522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9" name="Rectangle 1247"/>
              <p:cNvSpPr>
                <a:spLocks noChangeArrowheads="1"/>
              </p:cNvSpPr>
              <p:nvPr/>
            </p:nvSpPr>
            <p:spPr bwMode="auto">
              <a:xfrm>
                <a:off x="52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0" name="Rectangle 1248"/>
              <p:cNvSpPr>
                <a:spLocks noChangeArrowheads="1"/>
              </p:cNvSpPr>
              <p:nvPr/>
            </p:nvSpPr>
            <p:spPr bwMode="auto">
              <a:xfrm>
                <a:off x="517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1" name="Rectangle 1249"/>
              <p:cNvSpPr>
                <a:spLocks noChangeArrowheads="1"/>
              </p:cNvSpPr>
              <p:nvPr/>
            </p:nvSpPr>
            <p:spPr bwMode="auto">
              <a:xfrm>
                <a:off x="522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2" name="Rectangle 1250"/>
              <p:cNvSpPr>
                <a:spLocks noChangeArrowheads="1"/>
              </p:cNvSpPr>
              <p:nvPr/>
            </p:nvSpPr>
            <p:spPr bwMode="auto">
              <a:xfrm>
                <a:off x="526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3" name="Rectangle 1251"/>
              <p:cNvSpPr>
                <a:spLocks noChangeArrowheads="1"/>
              </p:cNvSpPr>
              <p:nvPr/>
            </p:nvSpPr>
            <p:spPr bwMode="auto">
              <a:xfrm>
                <a:off x="520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4" name="Rectangle 1252"/>
              <p:cNvSpPr>
                <a:spLocks noChangeArrowheads="1"/>
              </p:cNvSpPr>
              <p:nvPr/>
            </p:nvSpPr>
            <p:spPr bwMode="auto">
              <a:xfrm>
                <a:off x="524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5" name="Rectangle 1253"/>
              <p:cNvSpPr>
                <a:spLocks noChangeArrowheads="1"/>
              </p:cNvSpPr>
              <p:nvPr/>
            </p:nvSpPr>
            <p:spPr bwMode="auto">
              <a:xfrm>
                <a:off x="528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6" name="Rectangle 1254"/>
              <p:cNvSpPr>
                <a:spLocks noChangeArrowheads="1"/>
              </p:cNvSpPr>
              <p:nvPr/>
            </p:nvSpPr>
            <p:spPr bwMode="auto">
              <a:xfrm>
                <a:off x="517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7" name="Rectangle 1255"/>
              <p:cNvSpPr>
                <a:spLocks noChangeArrowheads="1"/>
              </p:cNvSpPr>
              <p:nvPr/>
            </p:nvSpPr>
            <p:spPr bwMode="auto">
              <a:xfrm>
                <a:off x="522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8" name="Rectangle 1256"/>
              <p:cNvSpPr>
                <a:spLocks noChangeArrowheads="1"/>
              </p:cNvSpPr>
              <p:nvPr/>
            </p:nvSpPr>
            <p:spPr bwMode="auto">
              <a:xfrm>
                <a:off x="52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9" name="Rectangle 1257"/>
              <p:cNvSpPr>
                <a:spLocks noChangeArrowheads="1"/>
              </p:cNvSpPr>
              <p:nvPr/>
            </p:nvSpPr>
            <p:spPr bwMode="auto">
              <a:xfrm>
                <a:off x="509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0" name="Rectangle 1258"/>
              <p:cNvSpPr>
                <a:spLocks noChangeArrowheads="1"/>
              </p:cNvSpPr>
              <p:nvPr/>
            </p:nvSpPr>
            <p:spPr bwMode="auto">
              <a:xfrm>
                <a:off x="51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1" name="Rectangle 1259"/>
              <p:cNvSpPr>
                <a:spLocks noChangeArrowheads="1"/>
              </p:cNvSpPr>
              <p:nvPr/>
            </p:nvSpPr>
            <p:spPr bwMode="auto">
              <a:xfrm>
                <a:off x="5178"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2" name="Rectangle 1260"/>
              <p:cNvSpPr>
                <a:spLocks noChangeArrowheads="1"/>
              </p:cNvSpPr>
              <p:nvPr/>
            </p:nvSpPr>
            <p:spPr bwMode="auto">
              <a:xfrm>
                <a:off x="522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3" name="Rectangle 1261"/>
              <p:cNvSpPr>
                <a:spLocks noChangeArrowheads="1"/>
              </p:cNvSpPr>
              <p:nvPr/>
            </p:nvSpPr>
            <p:spPr bwMode="auto">
              <a:xfrm>
                <a:off x="504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4" name="Rectangle 1262"/>
              <p:cNvSpPr>
                <a:spLocks noChangeArrowheads="1"/>
              </p:cNvSpPr>
              <p:nvPr/>
            </p:nvSpPr>
            <p:spPr bwMode="auto">
              <a:xfrm>
                <a:off x="507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5" name="Rectangle 1263"/>
              <p:cNvSpPr>
                <a:spLocks noChangeArrowheads="1"/>
              </p:cNvSpPr>
              <p:nvPr/>
            </p:nvSpPr>
            <p:spPr bwMode="auto">
              <a:xfrm>
                <a:off x="51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6" name="Rectangle 1264"/>
              <p:cNvSpPr>
                <a:spLocks noChangeArrowheads="1"/>
              </p:cNvSpPr>
              <p:nvPr/>
            </p:nvSpPr>
            <p:spPr bwMode="auto">
              <a:xfrm>
                <a:off x="517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7" name="Rectangle 1265"/>
              <p:cNvSpPr>
                <a:spLocks noChangeArrowheads="1"/>
              </p:cNvSpPr>
              <p:nvPr/>
            </p:nvSpPr>
            <p:spPr bwMode="auto">
              <a:xfrm>
                <a:off x="5286"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8" name="Rectangle 1266"/>
              <p:cNvSpPr>
                <a:spLocks noChangeArrowheads="1"/>
              </p:cNvSpPr>
              <p:nvPr/>
            </p:nvSpPr>
            <p:spPr bwMode="auto">
              <a:xfrm>
                <a:off x="515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9" name="Rectangle 1267"/>
              <p:cNvSpPr>
                <a:spLocks noChangeArrowheads="1"/>
              </p:cNvSpPr>
              <p:nvPr/>
            </p:nvSpPr>
            <p:spPr bwMode="auto">
              <a:xfrm>
                <a:off x="511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0" name="Rectangle 1268"/>
              <p:cNvSpPr>
                <a:spLocks noChangeArrowheads="1"/>
              </p:cNvSpPr>
              <p:nvPr/>
            </p:nvSpPr>
            <p:spPr bwMode="auto">
              <a:xfrm>
                <a:off x="526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1" name="Rectangle 1269"/>
              <p:cNvSpPr>
                <a:spLocks noChangeArrowheads="1"/>
              </p:cNvSpPr>
              <p:nvPr/>
            </p:nvSpPr>
            <p:spPr bwMode="auto">
              <a:xfrm>
                <a:off x="528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2" name="Rectangle 1270"/>
              <p:cNvSpPr>
                <a:spLocks noChangeArrowheads="1"/>
              </p:cNvSpPr>
              <p:nvPr/>
            </p:nvSpPr>
            <p:spPr bwMode="auto">
              <a:xfrm>
                <a:off x="5200"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3" name="Rectangle 1271"/>
              <p:cNvSpPr>
                <a:spLocks noChangeArrowheads="1"/>
              </p:cNvSpPr>
              <p:nvPr/>
            </p:nvSpPr>
            <p:spPr bwMode="auto">
              <a:xfrm>
                <a:off x="5092"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4" name="Rectangle 1272"/>
              <p:cNvSpPr>
                <a:spLocks noChangeArrowheads="1"/>
              </p:cNvSpPr>
              <p:nvPr/>
            </p:nvSpPr>
            <p:spPr bwMode="auto">
              <a:xfrm>
                <a:off x="524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5" name="Rectangle 1273"/>
              <p:cNvSpPr>
                <a:spLocks noChangeArrowheads="1"/>
              </p:cNvSpPr>
              <p:nvPr/>
            </p:nvSpPr>
            <p:spPr bwMode="auto">
              <a:xfrm>
                <a:off x="528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6" name="Rectangle 1274"/>
              <p:cNvSpPr>
                <a:spLocks noChangeArrowheads="1"/>
              </p:cNvSpPr>
              <p:nvPr/>
            </p:nvSpPr>
            <p:spPr bwMode="auto">
              <a:xfrm>
                <a:off x="5048"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7" name="Rectangle 1275"/>
              <p:cNvSpPr>
                <a:spLocks noChangeArrowheads="1"/>
              </p:cNvSpPr>
              <p:nvPr/>
            </p:nvSpPr>
            <p:spPr bwMode="auto">
              <a:xfrm>
                <a:off x="51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8" name="Rectangle 1276"/>
              <p:cNvSpPr>
                <a:spLocks noChangeArrowheads="1"/>
              </p:cNvSpPr>
              <p:nvPr/>
            </p:nvSpPr>
            <p:spPr bwMode="auto">
              <a:xfrm>
                <a:off x="5070"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9" name="Rectangle 1277"/>
              <p:cNvSpPr>
                <a:spLocks noChangeArrowheads="1"/>
              </p:cNvSpPr>
              <p:nvPr/>
            </p:nvSpPr>
            <p:spPr bwMode="auto">
              <a:xfrm>
                <a:off x="5222"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0" name="Rectangle 1278"/>
              <p:cNvSpPr>
                <a:spLocks noChangeArrowheads="1"/>
              </p:cNvSpPr>
              <p:nvPr/>
            </p:nvSpPr>
            <p:spPr bwMode="auto">
              <a:xfrm>
                <a:off x="524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1" name="Rectangle 1279"/>
              <p:cNvSpPr>
                <a:spLocks noChangeArrowheads="1"/>
              </p:cNvSpPr>
              <p:nvPr/>
            </p:nvSpPr>
            <p:spPr bwMode="auto">
              <a:xfrm>
                <a:off x="5048"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2" name="Rectangle 1280"/>
              <p:cNvSpPr>
                <a:spLocks noChangeArrowheads="1"/>
              </p:cNvSpPr>
              <p:nvPr/>
            </p:nvSpPr>
            <p:spPr bwMode="auto">
              <a:xfrm>
                <a:off x="5200"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3" name="Rectangle 1281"/>
              <p:cNvSpPr>
                <a:spLocks noChangeArrowheads="1"/>
              </p:cNvSpPr>
              <p:nvPr/>
            </p:nvSpPr>
            <p:spPr bwMode="auto">
              <a:xfrm>
                <a:off x="51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4" name="Rectangle 1282"/>
              <p:cNvSpPr>
                <a:spLocks noChangeArrowheads="1"/>
              </p:cNvSpPr>
              <p:nvPr/>
            </p:nvSpPr>
            <p:spPr bwMode="auto">
              <a:xfrm>
                <a:off x="515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5" name="Rectangle 1283"/>
              <p:cNvSpPr>
                <a:spLocks noChangeArrowheads="1"/>
              </p:cNvSpPr>
              <p:nvPr/>
            </p:nvSpPr>
            <p:spPr bwMode="auto">
              <a:xfrm>
                <a:off x="528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6" name="Rectangle 1284"/>
              <p:cNvSpPr>
                <a:spLocks noChangeArrowheads="1"/>
              </p:cNvSpPr>
              <p:nvPr/>
            </p:nvSpPr>
            <p:spPr bwMode="auto">
              <a:xfrm>
                <a:off x="504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7" name="Rectangle 1285"/>
              <p:cNvSpPr>
                <a:spLocks noChangeArrowheads="1"/>
              </p:cNvSpPr>
              <p:nvPr/>
            </p:nvSpPr>
            <p:spPr bwMode="auto">
              <a:xfrm>
                <a:off x="5200"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8" name="Rectangle 1286"/>
              <p:cNvSpPr>
                <a:spLocks noChangeArrowheads="1"/>
              </p:cNvSpPr>
              <p:nvPr/>
            </p:nvSpPr>
            <p:spPr bwMode="auto">
              <a:xfrm>
                <a:off x="51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9" name="Rectangle 1287"/>
              <p:cNvSpPr>
                <a:spLocks noChangeArrowheads="1"/>
              </p:cNvSpPr>
              <p:nvPr/>
            </p:nvSpPr>
            <p:spPr bwMode="auto">
              <a:xfrm>
                <a:off x="517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0" name="Rectangle 1288"/>
              <p:cNvSpPr>
                <a:spLocks noChangeArrowheads="1"/>
              </p:cNvSpPr>
              <p:nvPr/>
            </p:nvSpPr>
            <p:spPr bwMode="auto">
              <a:xfrm>
                <a:off x="5286"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1" name="Rectangle 1289"/>
              <p:cNvSpPr>
                <a:spLocks noChangeArrowheads="1"/>
              </p:cNvSpPr>
              <p:nvPr/>
            </p:nvSpPr>
            <p:spPr bwMode="auto">
              <a:xfrm>
                <a:off x="5200"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2" name="Rectangle 1290"/>
              <p:cNvSpPr>
                <a:spLocks noChangeArrowheads="1"/>
              </p:cNvSpPr>
              <p:nvPr/>
            </p:nvSpPr>
            <p:spPr bwMode="auto">
              <a:xfrm>
                <a:off x="5092"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3" name="Rectangle 1291"/>
              <p:cNvSpPr>
                <a:spLocks noChangeArrowheads="1"/>
              </p:cNvSpPr>
              <p:nvPr/>
            </p:nvSpPr>
            <p:spPr bwMode="auto">
              <a:xfrm>
                <a:off x="51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4" name="Rectangle 1292"/>
              <p:cNvSpPr>
                <a:spLocks noChangeArrowheads="1"/>
              </p:cNvSpPr>
              <p:nvPr/>
            </p:nvSpPr>
            <p:spPr bwMode="auto">
              <a:xfrm>
                <a:off x="5048"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5" name="Rectangle 1293"/>
              <p:cNvSpPr>
                <a:spLocks noChangeArrowheads="1"/>
              </p:cNvSpPr>
              <p:nvPr/>
            </p:nvSpPr>
            <p:spPr bwMode="auto">
              <a:xfrm>
                <a:off x="515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6" name="Rectangle 1294"/>
              <p:cNvSpPr>
                <a:spLocks noChangeArrowheads="1"/>
              </p:cNvSpPr>
              <p:nvPr/>
            </p:nvSpPr>
            <p:spPr bwMode="auto">
              <a:xfrm>
                <a:off x="528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7" name="Rectangle 1295"/>
              <p:cNvSpPr>
                <a:spLocks noChangeArrowheads="1"/>
              </p:cNvSpPr>
              <p:nvPr/>
            </p:nvSpPr>
            <p:spPr bwMode="auto">
              <a:xfrm>
                <a:off x="5200"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8" name="Rectangle 1296"/>
              <p:cNvSpPr>
                <a:spLocks noChangeArrowheads="1"/>
              </p:cNvSpPr>
              <p:nvPr/>
            </p:nvSpPr>
            <p:spPr bwMode="auto">
              <a:xfrm>
                <a:off x="5114"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9" name="Rectangle 1297"/>
              <p:cNvSpPr>
                <a:spLocks noChangeArrowheads="1"/>
              </p:cNvSpPr>
              <p:nvPr/>
            </p:nvSpPr>
            <p:spPr bwMode="auto">
              <a:xfrm>
                <a:off x="5048"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0" name="Rectangle 1298"/>
              <p:cNvSpPr>
                <a:spLocks noChangeArrowheads="1"/>
              </p:cNvSpPr>
              <p:nvPr/>
            </p:nvSpPr>
            <p:spPr bwMode="auto">
              <a:xfrm>
                <a:off x="515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1" name="Rectangle 1299"/>
              <p:cNvSpPr>
                <a:spLocks noChangeArrowheads="1"/>
              </p:cNvSpPr>
              <p:nvPr/>
            </p:nvSpPr>
            <p:spPr bwMode="auto">
              <a:xfrm>
                <a:off x="528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2" name="Rectangle 1300"/>
              <p:cNvSpPr>
                <a:spLocks noChangeArrowheads="1"/>
              </p:cNvSpPr>
              <p:nvPr/>
            </p:nvSpPr>
            <p:spPr bwMode="auto">
              <a:xfrm>
                <a:off x="5048"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3" name="Rectangle 1301"/>
              <p:cNvSpPr>
                <a:spLocks noChangeArrowheads="1"/>
              </p:cNvSpPr>
              <p:nvPr/>
            </p:nvSpPr>
            <p:spPr bwMode="auto">
              <a:xfrm>
                <a:off x="5286"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4" name="Rectangle 1302"/>
              <p:cNvSpPr>
                <a:spLocks noChangeArrowheads="1"/>
              </p:cNvSpPr>
              <p:nvPr/>
            </p:nvSpPr>
            <p:spPr bwMode="auto">
              <a:xfrm>
                <a:off x="515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5" name="Rectangle 1303"/>
              <p:cNvSpPr>
                <a:spLocks noChangeArrowheads="1"/>
              </p:cNvSpPr>
              <p:nvPr/>
            </p:nvSpPr>
            <p:spPr bwMode="auto">
              <a:xfrm>
                <a:off x="528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6" name="Rectangle 1304"/>
              <p:cNvSpPr>
                <a:spLocks noChangeArrowheads="1"/>
              </p:cNvSpPr>
              <p:nvPr/>
            </p:nvSpPr>
            <p:spPr bwMode="auto">
              <a:xfrm>
                <a:off x="504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7" name="Rectangle 1305"/>
              <p:cNvSpPr>
                <a:spLocks noChangeArrowheads="1"/>
              </p:cNvSpPr>
              <p:nvPr/>
            </p:nvSpPr>
            <p:spPr bwMode="auto">
              <a:xfrm>
                <a:off x="517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8" name="Rectangle 1306"/>
              <p:cNvSpPr>
                <a:spLocks noChangeArrowheads="1"/>
              </p:cNvSpPr>
              <p:nvPr/>
            </p:nvSpPr>
            <p:spPr bwMode="auto">
              <a:xfrm>
                <a:off x="515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9" name="Rectangle 1307"/>
              <p:cNvSpPr>
                <a:spLocks noChangeArrowheads="1"/>
              </p:cNvSpPr>
              <p:nvPr/>
            </p:nvSpPr>
            <p:spPr bwMode="auto">
              <a:xfrm>
                <a:off x="5156" y="295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0" name="Rectangle 1308"/>
              <p:cNvSpPr>
                <a:spLocks noChangeArrowheads="1"/>
              </p:cNvSpPr>
              <p:nvPr/>
            </p:nvSpPr>
            <p:spPr bwMode="auto">
              <a:xfrm>
                <a:off x="528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0" name="Rectangle 1408"/>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1" name="Rectangle 1409"/>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4" name="Rectangle 1412"/>
              <p:cNvSpPr>
                <a:spLocks noChangeArrowheads="1"/>
              </p:cNvSpPr>
              <p:nvPr/>
            </p:nvSpPr>
            <p:spPr bwMode="auto">
              <a:xfrm>
                <a:off x="5424" y="1981"/>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8" name="Rectangle 1419"/>
            <p:cNvSpPr>
              <a:spLocks noChangeArrowheads="1"/>
            </p:cNvSpPr>
            <p:nvPr/>
          </p:nvSpPr>
          <p:spPr bwMode="auto">
            <a:xfrm>
              <a:off x="-2932410" y="625474"/>
              <a:ext cx="1587" cy="15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79" name="Rectangle 1420"/>
            <p:cNvSpPr>
              <a:spLocks noChangeArrowheads="1"/>
            </p:cNvSpPr>
            <p:nvPr/>
          </p:nvSpPr>
          <p:spPr bwMode="auto">
            <a:xfrm>
              <a:off x="-729659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0" name="Rectangle 1421"/>
            <p:cNvSpPr>
              <a:spLocks noChangeArrowheads="1"/>
            </p:cNvSpPr>
            <p:nvPr/>
          </p:nvSpPr>
          <p:spPr bwMode="auto">
            <a:xfrm>
              <a:off x="-7207695"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1" name="Rectangle 1422"/>
            <p:cNvSpPr>
              <a:spLocks noChangeArrowheads="1"/>
            </p:cNvSpPr>
            <p:nvPr/>
          </p:nvSpPr>
          <p:spPr bwMode="auto">
            <a:xfrm>
              <a:off x="-712196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2" name="Rectangle 1423"/>
            <p:cNvSpPr>
              <a:spLocks noChangeArrowheads="1"/>
            </p:cNvSpPr>
            <p:nvPr/>
          </p:nvSpPr>
          <p:spPr bwMode="auto">
            <a:xfrm>
              <a:off x="-6947336"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3" name="Rectangle 1424"/>
            <p:cNvSpPr>
              <a:spLocks noChangeArrowheads="1"/>
            </p:cNvSpPr>
            <p:nvPr/>
          </p:nvSpPr>
          <p:spPr bwMode="auto">
            <a:xfrm>
              <a:off x="-6861610"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4" name="Rectangle 1425"/>
            <p:cNvSpPr>
              <a:spLocks noChangeArrowheads="1"/>
            </p:cNvSpPr>
            <p:nvPr/>
          </p:nvSpPr>
          <p:spPr bwMode="auto">
            <a:xfrm>
              <a:off x="-7296599"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5" name="Rectangle 1426"/>
            <p:cNvSpPr>
              <a:spLocks noChangeArrowheads="1"/>
            </p:cNvSpPr>
            <p:nvPr/>
          </p:nvSpPr>
          <p:spPr bwMode="auto">
            <a:xfrm>
              <a:off x="-7207695" y="-198438"/>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6" name="Rectangle 1427"/>
            <p:cNvSpPr>
              <a:spLocks noChangeArrowheads="1"/>
            </p:cNvSpPr>
            <p:nvPr/>
          </p:nvSpPr>
          <p:spPr bwMode="auto">
            <a:xfrm>
              <a:off x="-7296599"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7" name="Rectangle 1428"/>
            <p:cNvSpPr>
              <a:spLocks noChangeArrowheads="1"/>
            </p:cNvSpPr>
            <p:nvPr/>
          </p:nvSpPr>
          <p:spPr bwMode="auto">
            <a:xfrm>
              <a:off x="-7121969"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8" name="Rectangle 1429"/>
            <p:cNvSpPr>
              <a:spLocks noChangeArrowheads="1"/>
            </p:cNvSpPr>
            <p:nvPr/>
          </p:nvSpPr>
          <p:spPr bwMode="auto">
            <a:xfrm>
              <a:off x="-6861610"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9" name="Rectangle 1430"/>
            <p:cNvSpPr>
              <a:spLocks noChangeArrowheads="1"/>
            </p:cNvSpPr>
            <p:nvPr/>
          </p:nvSpPr>
          <p:spPr bwMode="auto">
            <a:xfrm>
              <a:off x="-7296599"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0" name="Rectangle 1431"/>
            <p:cNvSpPr>
              <a:spLocks noChangeArrowheads="1"/>
            </p:cNvSpPr>
            <p:nvPr/>
          </p:nvSpPr>
          <p:spPr bwMode="auto">
            <a:xfrm>
              <a:off x="-7207695"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1" name="Rectangle 1432"/>
            <p:cNvSpPr>
              <a:spLocks noChangeArrowheads="1"/>
            </p:cNvSpPr>
            <p:nvPr/>
          </p:nvSpPr>
          <p:spPr bwMode="auto">
            <a:xfrm>
              <a:off x="-7036240" y="-20637"/>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2" name="Rectangle 1433"/>
            <p:cNvSpPr>
              <a:spLocks noChangeArrowheads="1"/>
            </p:cNvSpPr>
            <p:nvPr/>
          </p:nvSpPr>
          <p:spPr bwMode="auto">
            <a:xfrm>
              <a:off x="-7207695"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3" name="Rectangle 1434"/>
            <p:cNvSpPr>
              <a:spLocks noChangeArrowheads="1"/>
            </p:cNvSpPr>
            <p:nvPr/>
          </p:nvSpPr>
          <p:spPr bwMode="auto">
            <a:xfrm>
              <a:off x="-7121969"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4" name="Rectangle 1435"/>
            <p:cNvSpPr>
              <a:spLocks noChangeArrowheads="1"/>
            </p:cNvSpPr>
            <p:nvPr/>
          </p:nvSpPr>
          <p:spPr bwMode="auto">
            <a:xfrm>
              <a:off x="-6861610"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5" name="Rectangle 1436"/>
            <p:cNvSpPr>
              <a:spLocks noChangeArrowheads="1"/>
            </p:cNvSpPr>
            <p:nvPr/>
          </p:nvSpPr>
          <p:spPr bwMode="auto">
            <a:xfrm>
              <a:off x="-729659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6" name="Rectangle 1437"/>
            <p:cNvSpPr>
              <a:spLocks noChangeArrowheads="1"/>
            </p:cNvSpPr>
            <p:nvPr/>
          </p:nvSpPr>
          <p:spPr bwMode="auto">
            <a:xfrm>
              <a:off x="-712196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7" name="Rectangle 1438"/>
            <p:cNvSpPr>
              <a:spLocks noChangeArrowheads="1"/>
            </p:cNvSpPr>
            <p:nvPr/>
          </p:nvSpPr>
          <p:spPr bwMode="auto">
            <a:xfrm>
              <a:off x="-6947336"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8" name="Rectangle 1439"/>
            <p:cNvSpPr>
              <a:spLocks noChangeArrowheads="1"/>
            </p:cNvSpPr>
            <p:nvPr/>
          </p:nvSpPr>
          <p:spPr bwMode="auto">
            <a:xfrm>
              <a:off x="-7207695" y="2492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9" name="Rectangle 1440"/>
            <p:cNvSpPr>
              <a:spLocks noChangeArrowheads="1"/>
            </p:cNvSpPr>
            <p:nvPr/>
          </p:nvSpPr>
          <p:spPr bwMode="auto">
            <a:xfrm>
              <a:off x="-7036240" y="2492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0" name="Rectangle 1441"/>
            <p:cNvSpPr>
              <a:spLocks noChangeArrowheads="1"/>
            </p:cNvSpPr>
            <p:nvPr/>
          </p:nvSpPr>
          <p:spPr bwMode="auto">
            <a:xfrm>
              <a:off x="-6861610" y="249237"/>
              <a:ext cx="139705"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1" name="Rectangle 1442"/>
            <p:cNvSpPr>
              <a:spLocks noChangeArrowheads="1"/>
            </p:cNvSpPr>
            <p:nvPr/>
          </p:nvSpPr>
          <p:spPr bwMode="auto">
            <a:xfrm>
              <a:off x="-7296599"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2" name="Rectangle 1443"/>
            <p:cNvSpPr>
              <a:spLocks noChangeArrowheads="1"/>
            </p:cNvSpPr>
            <p:nvPr/>
          </p:nvSpPr>
          <p:spPr bwMode="auto">
            <a:xfrm>
              <a:off x="-7121969" y="338137"/>
              <a:ext cx="222258"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3" name="Rectangle 1444"/>
            <p:cNvSpPr>
              <a:spLocks noChangeArrowheads="1"/>
            </p:cNvSpPr>
            <p:nvPr/>
          </p:nvSpPr>
          <p:spPr bwMode="auto">
            <a:xfrm>
              <a:off x="-7207695"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4" name="Rectangle 1445"/>
            <p:cNvSpPr>
              <a:spLocks noChangeArrowheads="1"/>
            </p:cNvSpPr>
            <p:nvPr/>
          </p:nvSpPr>
          <p:spPr bwMode="auto">
            <a:xfrm>
              <a:off x="-7036240"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5" name="Rectangle 1446"/>
            <p:cNvSpPr>
              <a:spLocks noChangeArrowheads="1"/>
            </p:cNvSpPr>
            <p:nvPr/>
          </p:nvSpPr>
          <p:spPr bwMode="auto">
            <a:xfrm>
              <a:off x="-6947336"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6" name="Rectangle 1447"/>
            <p:cNvSpPr>
              <a:spLocks noChangeArrowheads="1"/>
            </p:cNvSpPr>
            <p:nvPr/>
          </p:nvSpPr>
          <p:spPr bwMode="auto">
            <a:xfrm>
              <a:off x="-7207695"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7" name="Rectangle 1448"/>
            <p:cNvSpPr>
              <a:spLocks noChangeArrowheads="1"/>
            </p:cNvSpPr>
            <p:nvPr/>
          </p:nvSpPr>
          <p:spPr bwMode="auto">
            <a:xfrm>
              <a:off x="-7036240"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8" name="Rectangle 1449"/>
            <p:cNvSpPr>
              <a:spLocks noChangeArrowheads="1"/>
            </p:cNvSpPr>
            <p:nvPr/>
          </p:nvSpPr>
          <p:spPr bwMode="auto">
            <a:xfrm>
              <a:off x="-729659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9" name="Rectangle 1450"/>
            <p:cNvSpPr>
              <a:spLocks noChangeArrowheads="1"/>
            </p:cNvSpPr>
            <p:nvPr/>
          </p:nvSpPr>
          <p:spPr bwMode="auto">
            <a:xfrm>
              <a:off x="-712196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0" name="Rectangle 1451"/>
            <p:cNvSpPr>
              <a:spLocks noChangeArrowheads="1"/>
            </p:cNvSpPr>
            <p:nvPr/>
          </p:nvSpPr>
          <p:spPr bwMode="auto">
            <a:xfrm>
              <a:off x="-6861610"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1" name="Rectangle 1452"/>
            <p:cNvSpPr>
              <a:spLocks noChangeArrowheads="1"/>
            </p:cNvSpPr>
            <p:nvPr/>
          </p:nvSpPr>
          <p:spPr bwMode="auto">
            <a:xfrm>
              <a:off x="-7296599"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2" name="Rectangle 1453"/>
            <p:cNvSpPr>
              <a:spLocks noChangeArrowheads="1"/>
            </p:cNvSpPr>
            <p:nvPr/>
          </p:nvSpPr>
          <p:spPr bwMode="auto">
            <a:xfrm>
              <a:off x="-7207695"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3" name="Rectangle 1454"/>
            <p:cNvSpPr>
              <a:spLocks noChangeArrowheads="1"/>
            </p:cNvSpPr>
            <p:nvPr/>
          </p:nvSpPr>
          <p:spPr bwMode="auto">
            <a:xfrm>
              <a:off x="-7296599"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4" name="Rectangle 1455"/>
            <p:cNvSpPr>
              <a:spLocks noChangeArrowheads="1"/>
            </p:cNvSpPr>
            <p:nvPr/>
          </p:nvSpPr>
          <p:spPr bwMode="auto">
            <a:xfrm>
              <a:off x="-7121969" y="784224"/>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5" name="Rectangle 1456"/>
            <p:cNvSpPr>
              <a:spLocks noChangeArrowheads="1"/>
            </p:cNvSpPr>
            <p:nvPr/>
          </p:nvSpPr>
          <p:spPr bwMode="auto">
            <a:xfrm>
              <a:off x="-6861610"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6" name="Rectangle 1457"/>
            <p:cNvSpPr>
              <a:spLocks noChangeArrowheads="1"/>
            </p:cNvSpPr>
            <p:nvPr/>
          </p:nvSpPr>
          <p:spPr bwMode="auto">
            <a:xfrm>
              <a:off x="-7207695"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7" name="Rectangle 1458"/>
            <p:cNvSpPr>
              <a:spLocks noChangeArrowheads="1"/>
            </p:cNvSpPr>
            <p:nvPr/>
          </p:nvSpPr>
          <p:spPr bwMode="auto">
            <a:xfrm>
              <a:off x="-7207695" y="9620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8" name="Rectangle 1459"/>
            <p:cNvSpPr>
              <a:spLocks noChangeArrowheads="1"/>
            </p:cNvSpPr>
            <p:nvPr/>
          </p:nvSpPr>
          <p:spPr bwMode="auto">
            <a:xfrm>
              <a:off x="-703624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9" name="Rectangle 1460"/>
            <p:cNvSpPr>
              <a:spLocks noChangeArrowheads="1"/>
            </p:cNvSpPr>
            <p:nvPr/>
          </p:nvSpPr>
          <p:spPr bwMode="auto">
            <a:xfrm>
              <a:off x="-686161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0" name="Rectangle 1461"/>
            <p:cNvSpPr>
              <a:spLocks noChangeArrowheads="1"/>
            </p:cNvSpPr>
            <p:nvPr/>
          </p:nvSpPr>
          <p:spPr bwMode="auto">
            <a:xfrm>
              <a:off x="-729659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1" name="Rectangle 1462"/>
            <p:cNvSpPr>
              <a:spLocks noChangeArrowheads="1"/>
            </p:cNvSpPr>
            <p:nvPr/>
          </p:nvSpPr>
          <p:spPr bwMode="auto">
            <a:xfrm>
              <a:off x="-712196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2" name="Rectangle 1463"/>
            <p:cNvSpPr>
              <a:spLocks noChangeArrowheads="1"/>
            </p:cNvSpPr>
            <p:nvPr/>
          </p:nvSpPr>
          <p:spPr bwMode="auto">
            <a:xfrm>
              <a:off x="-6947336" y="10509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3" name="Rectangle 1464"/>
            <p:cNvSpPr>
              <a:spLocks noChangeArrowheads="1"/>
            </p:cNvSpPr>
            <p:nvPr/>
          </p:nvSpPr>
          <p:spPr bwMode="auto">
            <a:xfrm>
              <a:off x="-7296599" y="1139826"/>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4" name="Rectangle 1465"/>
            <p:cNvSpPr>
              <a:spLocks noChangeArrowheads="1"/>
            </p:cNvSpPr>
            <p:nvPr/>
          </p:nvSpPr>
          <p:spPr bwMode="auto">
            <a:xfrm>
              <a:off x="-7036240" y="1139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5" name="Rectangle 1466"/>
            <p:cNvSpPr>
              <a:spLocks noChangeArrowheads="1"/>
            </p:cNvSpPr>
            <p:nvPr/>
          </p:nvSpPr>
          <p:spPr bwMode="auto">
            <a:xfrm>
              <a:off x="-7121969"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6" name="Rectangle 1467"/>
            <p:cNvSpPr>
              <a:spLocks noChangeArrowheads="1"/>
            </p:cNvSpPr>
            <p:nvPr/>
          </p:nvSpPr>
          <p:spPr bwMode="auto">
            <a:xfrm>
              <a:off x="-6947336" y="12319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7" name="Rectangle 1468"/>
            <p:cNvSpPr>
              <a:spLocks noChangeArrowheads="1"/>
            </p:cNvSpPr>
            <p:nvPr/>
          </p:nvSpPr>
          <p:spPr bwMode="auto">
            <a:xfrm>
              <a:off x="-6861610"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8" name="Rectangle 1469"/>
            <p:cNvSpPr>
              <a:spLocks noChangeArrowheads="1"/>
            </p:cNvSpPr>
            <p:nvPr/>
          </p:nvSpPr>
          <p:spPr bwMode="auto">
            <a:xfrm>
              <a:off x="-729659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9" name="Rectangle 1470"/>
            <p:cNvSpPr>
              <a:spLocks noChangeArrowheads="1"/>
            </p:cNvSpPr>
            <p:nvPr/>
          </p:nvSpPr>
          <p:spPr bwMode="auto">
            <a:xfrm>
              <a:off x="-7207695"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0" name="Rectangle 1471"/>
            <p:cNvSpPr>
              <a:spLocks noChangeArrowheads="1"/>
            </p:cNvSpPr>
            <p:nvPr/>
          </p:nvSpPr>
          <p:spPr bwMode="auto">
            <a:xfrm>
              <a:off x="-712196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1" name="Rectangle 1472"/>
            <p:cNvSpPr>
              <a:spLocks noChangeArrowheads="1"/>
            </p:cNvSpPr>
            <p:nvPr/>
          </p:nvSpPr>
          <p:spPr bwMode="auto">
            <a:xfrm>
              <a:off x="-6861610"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2" name="Rectangle 1473"/>
            <p:cNvSpPr>
              <a:spLocks noChangeArrowheads="1"/>
            </p:cNvSpPr>
            <p:nvPr/>
          </p:nvSpPr>
          <p:spPr bwMode="auto">
            <a:xfrm>
              <a:off x="-729659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3" name="Rectangle 1474"/>
            <p:cNvSpPr>
              <a:spLocks noChangeArrowheads="1"/>
            </p:cNvSpPr>
            <p:nvPr/>
          </p:nvSpPr>
          <p:spPr bwMode="auto">
            <a:xfrm>
              <a:off x="-712196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4" name="Rectangle 1475"/>
            <p:cNvSpPr>
              <a:spLocks noChangeArrowheads="1"/>
            </p:cNvSpPr>
            <p:nvPr/>
          </p:nvSpPr>
          <p:spPr bwMode="auto">
            <a:xfrm>
              <a:off x="-6947336"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5" name="Rectangle 1476"/>
            <p:cNvSpPr>
              <a:spLocks noChangeArrowheads="1"/>
            </p:cNvSpPr>
            <p:nvPr/>
          </p:nvSpPr>
          <p:spPr bwMode="auto">
            <a:xfrm>
              <a:off x="-7207695"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6" name="Rectangle 1477"/>
            <p:cNvSpPr>
              <a:spLocks noChangeArrowheads="1"/>
            </p:cNvSpPr>
            <p:nvPr/>
          </p:nvSpPr>
          <p:spPr bwMode="auto">
            <a:xfrm>
              <a:off x="-703624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7" name="Rectangle 1478"/>
            <p:cNvSpPr>
              <a:spLocks noChangeArrowheads="1"/>
            </p:cNvSpPr>
            <p:nvPr/>
          </p:nvSpPr>
          <p:spPr bwMode="auto">
            <a:xfrm>
              <a:off x="-686161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8" name="Rectangle 1479"/>
            <p:cNvSpPr>
              <a:spLocks noChangeArrowheads="1"/>
            </p:cNvSpPr>
            <p:nvPr/>
          </p:nvSpPr>
          <p:spPr bwMode="auto">
            <a:xfrm>
              <a:off x="-729659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9" name="Rectangle 1480"/>
            <p:cNvSpPr>
              <a:spLocks noChangeArrowheads="1"/>
            </p:cNvSpPr>
            <p:nvPr/>
          </p:nvSpPr>
          <p:spPr bwMode="auto">
            <a:xfrm>
              <a:off x="-712196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0" name="Rectangle 1481"/>
            <p:cNvSpPr>
              <a:spLocks noChangeArrowheads="1"/>
            </p:cNvSpPr>
            <p:nvPr/>
          </p:nvSpPr>
          <p:spPr bwMode="auto">
            <a:xfrm>
              <a:off x="-676953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1" name="Rectangle 1482"/>
            <p:cNvSpPr>
              <a:spLocks noChangeArrowheads="1"/>
            </p:cNvSpPr>
            <p:nvPr/>
          </p:nvSpPr>
          <p:spPr bwMode="auto">
            <a:xfrm>
              <a:off x="-6683803"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2" name="Rectangle 1483"/>
            <p:cNvSpPr>
              <a:spLocks noChangeArrowheads="1"/>
            </p:cNvSpPr>
            <p:nvPr/>
          </p:nvSpPr>
          <p:spPr bwMode="auto">
            <a:xfrm>
              <a:off x="-650917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3" name="Rectangle 1484"/>
            <p:cNvSpPr>
              <a:spLocks noChangeArrowheads="1"/>
            </p:cNvSpPr>
            <p:nvPr/>
          </p:nvSpPr>
          <p:spPr bwMode="auto">
            <a:xfrm>
              <a:off x="-6423444"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4" name="Rectangle 1485"/>
            <p:cNvSpPr>
              <a:spLocks noChangeArrowheads="1"/>
            </p:cNvSpPr>
            <p:nvPr/>
          </p:nvSpPr>
          <p:spPr bwMode="auto">
            <a:xfrm>
              <a:off x="-6337717"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5" name="Rectangle 1486"/>
            <p:cNvSpPr>
              <a:spLocks noChangeArrowheads="1"/>
            </p:cNvSpPr>
            <p:nvPr/>
          </p:nvSpPr>
          <p:spPr bwMode="auto">
            <a:xfrm>
              <a:off x="-6769532" y="-1984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6" name="Rectangle 1487"/>
            <p:cNvSpPr>
              <a:spLocks noChangeArrowheads="1"/>
            </p:cNvSpPr>
            <p:nvPr/>
          </p:nvSpPr>
          <p:spPr bwMode="auto">
            <a:xfrm>
              <a:off x="-6598076"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7" name="Rectangle 1488"/>
            <p:cNvSpPr>
              <a:spLocks noChangeArrowheads="1"/>
            </p:cNvSpPr>
            <p:nvPr/>
          </p:nvSpPr>
          <p:spPr bwMode="auto">
            <a:xfrm>
              <a:off x="-6423444"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8" name="Rectangle 1489"/>
            <p:cNvSpPr>
              <a:spLocks noChangeArrowheads="1"/>
            </p:cNvSpPr>
            <p:nvPr/>
          </p:nvSpPr>
          <p:spPr bwMode="auto">
            <a:xfrm>
              <a:off x="-6683803"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9" name="Rectangle 1490"/>
            <p:cNvSpPr>
              <a:spLocks noChangeArrowheads="1"/>
            </p:cNvSpPr>
            <p:nvPr/>
          </p:nvSpPr>
          <p:spPr bwMode="auto">
            <a:xfrm>
              <a:off x="-6337717"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0" name="Rectangle 1491"/>
            <p:cNvSpPr>
              <a:spLocks noChangeArrowheads="1"/>
            </p:cNvSpPr>
            <p:nvPr/>
          </p:nvSpPr>
          <p:spPr bwMode="auto">
            <a:xfrm>
              <a:off x="-6769532"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1" name="Rectangle 1492"/>
            <p:cNvSpPr>
              <a:spLocks noChangeArrowheads="1"/>
            </p:cNvSpPr>
            <p:nvPr/>
          </p:nvSpPr>
          <p:spPr bwMode="auto">
            <a:xfrm>
              <a:off x="-6509172" y="-20637"/>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2" name="Rectangle 1493"/>
            <p:cNvSpPr>
              <a:spLocks noChangeArrowheads="1"/>
            </p:cNvSpPr>
            <p:nvPr/>
          </p:nvSpPr>
          <p:spPr bwMode="auto">
            <a:xfrm>
              <a:off x="-6337717"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3" name="Rectangle 1494"/>
            <p:cNvSpPr>
              <a:spLocks noChangeArrowheads="1"/>
            </p:cNvSpPr>
            <p:nvPr/>
          </p:nvSpPr>
          <p:spPr bwMode="auto">
            <a:xfrm>
              <a:off x="-676953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4" name="Rectangle 1495"/>
            <p:cNvSpPr>
              <a:spLocks noChangeArrowheads="1"/>
            </p:cNvSpPr>
            <p:nvPr/>
          </p:nvSpPr>
          <p:spPr bwMode="auto">
            <a:xfrm>
              <a:off x="-6683803" y="68264"/>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5" name="Rectangle 1496"/>
            <p:cNvSpPr>
              <a:spLocks noChangeArrowheads="1"/>
            </p:cNvSpPr>
            <p:nvPr/>
          </p:nvSpPr>
          <p:spPr bwMode="auto">
            <a:xfrm>
              <a:off x="-650917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6" name="Rectangle 1497"/>
            <p:cNvSpPr>
              <a:spLocks noChangeArrowheads="1"/>
            </p:cNvSpPr>
            <p:nvPr/>
          </p:nvSpPr>
          <p:spPr bwMode="auto">
            <a:xfrm>
              <a:off x="-6337717"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7" name="Rectangle 1498"/>
            <p:cNvSpPr>
              <a:spLocks noChangeArrowheads="1"/>
            </p:cNvSpPr>
            <p:nvPr/>
          </p:nvSpPr>
          <p:spPr bwMode="auto">
            <a:xfrm>
              <a:off x="-6769532"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8" name="Rectangle 1499"/>
            <p:cNvSpPr>
              <a:spLocks noChangeArrowheads="1"/>
            </p:cNvSpPr>
            <p:nvPr/>
          </p:nvSpPr>
          <p:spPr bwMode="auto">
            <a:xfrm>
              <a:off x="-6598076"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9" name="Rectangle 1500"/>
            <p:cNvSpPr>
              <a:spLocks noChangeArrowheads="1"/>
            </p:cNvSpPr>
            <p:nvPr/>
          </p:nvSpPr>
          <p:spPr bwMode="auto">
            <a:xfrm>
              <a:off x="-6515522" y="157162"/>
              <a:ext cx="142880"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0" name="Rectangle 1501"/>
            <p:cNvSpPr>
              <a:spLocks noChangeArrowheads="1"/>
            </p:cNvSpPr>
            <p:nvPr/>
          </p:nvSpPr>
          <p:spPr bwMode="auto">
            <a:xfrm>
              <a:off x="-6683803"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1" name="Rectangle 1502"/>
            <p:cNvSpPr>
              <a:spLocks noChangeArrowheads="1"/>
            </p:cNvSpPr>
            <p:nvPr/>
          </p:nvSpPr>
          <p:spPr bwMode="auto">
            <a:xfrm>
              <a:off x="-6423444"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2" name="Rectangle 1503"/>
            <p:cNvSpPr>
              <a:spLocks noChangeArrowheads="1"/>
            </p:cNvSpPr>
            <p:nvPr/>
          </p:nvSpPr>
          <p:spPr bwMode="auto">
            <a:xfrm>
              <a:off x="-6337717"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3" name="Rectangle 1504"/>
            <p:cNvSpPr>
              <a:spLocks noChangeArrowheads="1"/>
            </p:cNvSpPr>
            <p:nvPr/>
          </p:nvSpPr>
          <p:spPr bwMode="auto">
            <a:xfrm>
              <a:off x="-676953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4" name="Rectangle 1505"/>
            <p:cNvSpPr>
              <a:spLocks noChangeArrowheads="1"/>
            </p:cNvSpPr>
            <p:nvPr/>
          </p:nvSpPr>
          <p:spPr bwMode="auto">
            <a:xfrm>
              <a:off x="-6598076"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5" name="Rectangle 1506"/>
            <p:cNvSpPr>
              <a:spLocks noChangeArrowheads="1"/>
            </p:cNvSpPr>
            <p:nvPr/>
          </p:nvSpPr>
          <p:spPr bwMode="auto">
            <a:xfrm>
              <a:off x="-650917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6" name="Rectangle 1507"/>
            <p:cNvSpPr>
              <a:spLocks noChangeArrowheads="1"/>
            </p:cNvSpPr>
            <p:nvPr/>
          </p:nvSpPr>
          <p:spPr bwMode="auto">
            <a:xfrm>
              <a:off x="-6337717"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7" name="Rectangle 1508"/>
            <p:cNvSpPr>
              <a:spLocks noChangeArrowheads="1"/>
            </p:cNvSpPr>
            <p:nvPr/>
          </p:nvSpPr>
          <p:spPr bwMode="auto">
            <a:xfrm>
              <a:off x="-6683803"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8" name="Rectangle 1509"/>
            <p:cNvSpPr>
              <a:spLocks noChangeArrowheads="1"/>
            </p:cNvSpPr>
            <p:nvPr/>
          </p:nvSpPr>
          <p:spPr bwMode="auto">
            <a:xfrm>
              <a:off x="-6509172"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9" name="Rectangle 1510"/>
            <p:cNvSpPr>
              <a:spLocks noChangeArrowheads="1"/>
            </p:cNvSpPr>
            <p:nvPr/>
          </p:nvSpPr>
          <p:spPr bwMode="auto">
            <a:xfrm>
              <a:off x="-6423444"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0" name="Rectangle 1511"/>
            <p:cNvSpPr>
              <a:spLocks noChangeArrowheads="1"/>
            </p:cNvSpPr>
            <p:nvPr/>
          </p:nvSpPr>
          <p:spPr bwMode="auto">
            <a:xfrm>
              <a:off x="-6337717"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1" name="Rectangle 1512"/>
            <p:cNvSpPr>
              <a:spLocks noChangeArrowheads="1"/>
            </p:cNvSpPr>
            <p:nvPr/>
          </p:nvSpPr>
          <p:spPr bwMode="auto">
            <a:xfrm>
              <a:off x="-6769532" y="515938"/>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2" name="Rectangle 1513"/>
            <p:cNvSpPr>
              <a:spLocks noChangeArrowheads="1"/>
            </p:cNvSpPr>
            <p:nvPr/>
          </p:nvSpPr>
          <p:spPr bwMode="auto">
            <a:xfrm>
              <a:off x="-6509172"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3" name="Rectangle 1514"/>
            <p:cNvSpPr>
              <a:spLocks noChangeArrowheads="1"/>
            </p:cNvSpPr>
            <p:nvPr/>
          </p:nvSpPr>
          <p:spPr bwMode="auto">
            <a:xfrm>
              <a:off x="-6337717"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4" name="Rectangle 1515"/>
            <p:cNvSpPr>
              <a:spLocks noChangeArrowheads="1"/>
            </p:cNvSpPr>
            <p:nvPr/>
          </p:nvSpPr>
          <p:spPr bwMode="auto">
            <a:xfrm>
              <a:off x="-6509172" y="6064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5" name="Rectangle 1516"/>
            <p:cNvSpPr>
              <a:spLocks noChangeArrowheads="1"/>
            </p:cNvSpPr>
            <p:nvPr/>
          </p:nvSpPr>
          <p:spPr bwMode="auto">
            <a:xfrm>
              <a:off x="-6337717"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6" name="Rectangle 1517"/>
            <p:cNvSpPr>
              <a:spLocks noChangeArrowheads="1"/>
            </p:cNvSpPr>
            <p:nvPr/>
          </p:nvSpPr>
          <p:spPr bwMode="auto">
            <a:xfrm>
              <a:off x="-6947336" y="695326"/>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7" name="Rectangle 1518"/>
            <p:cNvSpPr>
              <a:spLocks noChangeArrowheads="1"/>
            </p:cNvSpPr>
            <p:nvPr/>
          </p:nvSpPr>
          <p:spPr bwMode="auto">
            <a:xfrm>
              <a:off x="-6509172"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8" name="Rectangle 1519"/>
            <p:cNvSpPr>
              <a:spLocks noChangeArrowheads="1"/>
            </p:cNvSpPr>
            <p:nvPr/>
          </p:nvSpPr>
          <p:spPr bwMode="auto">
            <a:xfrm>
              <a:off x="-6337717"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9" name="Rectangle 1520"/>
            <p:cNvSpPr>
              <a:spLocks noChangeArrowheads="1"/>
            </p:cNvSpPr>
            <p:nvPr/>
          </p:nvSpPr>
          <p:spPr bwMode="auto">
            <a:xfrm>
              <a:off x="-6683803"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0" name="Rectangle 1521"/>
            <p:cNvSpPr>
              <a:spLocks noChangeArrowheads="1"/>
            </p:cNvSpPr>
            <p:nvPr/>
          </p:nvSpPr>
          <p:spPr bwMode="auto">
            <a:xfrm>
              <a:off x="-6598076"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1" name="Rectangle 1522"/>
            <p:cNvSpPr>
              <a:spLocks noChangeArrowheads="1"/>
            </p:cNvSpPr>
            <p:nvPr/>
          </p:nvSpPr>
          <p:spPr bwMode="auto">
            <a:xfrm>
              <a:off x="-6420269" y="784224"/>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2" name="Rectangle 1523"/>
            <p:cNvSpPr>
              <a:spLocks noChangeArrowheads="1"/>
            </p:cNvSpPr>
            <p:nvPr/>
          </p:nvSpPr>
          <p:spPr bwMode="auto">
            <a:xfrm>
              <a:off x="-6683803"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3" name="Rectangle 1524"/>
            <p:cNvSpPr>
              <a:spLocks noChangeArrowheads="1"/>
            </p:cNvSpPr>
            <p:nvPr/>
          </p:nvSpPr>
          <p:spPr bwMode="auto">
            <a:xfrm>
              <a:off x="-6509172"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4" name="Rectangle 1525"/>
            <p:cNvSpPr>
              <a:spLocks noChangeArrowheads="1"/>
            </p:cNvSpPr>
            <p:nvPr/>
          </p:nvSpPr>
          <p:spPr bwMode="auto">
            <a:xfrm>
              <a:off x="-6423444"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5" name="Rectangle 1526"/>
            <p:cNvSpPr>
              <a:spLocks noChangeArrowheads="1"/>
            </p:cNvSpPr>
            <p:nvPr/>
          </p:nvSpPr>
          <p:spPr bwMode="auto">
            <a:xfrm>
              <a:off x="-6337717"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6" name="Rectangle 1527"/>
            <p:cNvSpPr>
              <a:spLocks noChangeArrowheads="1"/>
            </p:cNvSpPr>
            <p:nvPr/>
          </p:nvSpPr>
          <p:spPr bwMode="auto">
            <a:xfrm>
              <a:off x="-6683803" y="962025"/>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7" name="Rectangle 1528"/>
            <p:cNvSpPr>
              <a:spLocks noChangeArrowheads="1"/>
            </p:cNvSpPr>
            <p:nvPr/>
          </p:nvSpPr>
          <p:spPr bwMode="auto">
            <a:xfrm>
              <a:off x="-6337717"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8" name="Rectangle 1529"/>
            <p:cNvSpPr>
              <a:spLocks noChangeArrowheads="1"/>
            </p:cNvSpPr>
            <p:nvPr/>
          </p:nvSpPr>
          <p:spPr bwMode="auto">
            <a:xfrm>
              <a:off x="-6769532" y="10509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9" name="Rectangle 1530"/>
            <p:cNvSpPr>
              <a:spLocks noChangeArrowheads="1"/>
            </p:cNvSpPr>
            <p:nvPr/>
          </p:nvSpPr>
          <p:spPr bwMode="auto">
            <a:xfrm>
              <a:off x="-6337717"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0" name="Rectangle 1531"/>
            <p:cNvSpPr>
              <a:spLocks noChangeArrowheads="1"/>
            </p:cNvSpPr>
            <p:nvPr/>
          </p:nvSpPr>
          <p:spPr bwMode="auto">
            <a:xfrm>
              <a:off x="-676953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1" name="Rectangle 1532"/>
            <p:cNvSpPr>
              <a:spLocks noChangeArrowheads="1"/>
            </p:cNvSpPr>
            <p:nvPr/>
          </p:nvSpPr>
          <p:spPr bwMode="auto">
            <a:xfrm>
              <a:off x="-6683803" y="1139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2" name="Rectangle 1533"/>
            <p:cNvSpPr>
              <a:spLocks noChangeArrowheads="1"/>
            </p:cNvSpPr>
            <p:nvPr/>
          </p:nvSpPr>
          <p:spPr bwMode="auto">
            <a:xfrm>
              <a:off x="-650917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3" name="Rectangle 1534"/>
            <p:cNvSpPr>
              <a:spLocks noChangeArrowheads="1"/>
            </p:cNvSpPr>
            <p:nvPr/>
          </p:nvSpPr>
          <p:spPr bwMode="auto">
            <a:xfrm>
              <a:off x="-6420269" y="1139825"/>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4" name="Rectangle 1535"/>
            <p:cNvSpPr>
              <a:spLocks noChangeArrowheads="1"/>
            </p:cNvSpPr>
            <p:nvPr/>
          </p:nvSpPr>
          <p:spPr bwMode="auto">
            <a:xfrm>
              <a:off x="-6598076"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5" name="Rectangle 1536"/>
            <p:cNvSpPr>
              <a:spLocks noChangeArrowheads="1"/>
            </p:cNvSpPr>
            <p:nvPr/>
          </p:nvSpPr>
          <p:spPr bwMode="auto">
            <a:xfrm>
              <a:off x="-6423444"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6" name="Rectangle 1537"/>
            <p:cNvSpPr>
              <a:spLocks noChangeArrowheads="1"/>
            </p:cNvSpPr>
            <p:nvPr/>
          </p:nvSpPr>
          <p:spPr bwMode="auto">
            <a:xfrm>
              <a:off x="-6337717"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7" name="Rectangle 1538"/>
            <p:cNvSpPr>
              <a:spLocks noChangeArrowheads="1"/>
            </p:cNvSpPr>
            <p:nvPr/>
          </p:nvSpPr>
          <p:spPr bwMode="auto">
            <a:xfrm>
              <a:off x="-6769532"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8" name="Rectangle 1539"/>
            <p:cNvSpPr>
              <a:spLocks noChangeArrowheads="1"/>
            </p:cNvSpPr>
            <p:nvPr/>
          </p:nvSpPr>
          <p:spPr bwMode="auto">
            <a:xfrm>
              <a:off x="-6683803"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9" name="Rectangle 1540"/>
            <p:cNvSpPr>
              <a:spLocks noChangeArrowheads="1"/>
            </p:cNvSpPr>
            <p:nvPr/>
          </p:nvSpPr>
          <p:spPr bwMode="auto">
            <a:xfrm>
              <a:off x="-6598076"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0" name="Rectangle 1541"/>
            <p:cNvSpPr>
              <a:spLocks noChangeArrowheads="1"/>
            </p:cNvSpPr>
            <p:nvPr/>
          </p:nvSpPr>
          <p:spPr bwMode="auto">
            <a:xfrm>
              <a:off x="-6337717"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1" name="Rectangle 1542"/>
            <p:cNvSpPr>
              <a:spLocks noChangeArrowheads="1"/>
            </p:cNvSpPr>
            <p:nvPr/>
          </p:nvSpPr>
          <p:spPr bwMode="auto">
            <a:xfrm>
              <a:off x="-6769532"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2" name="Rectangle 1543"/>
            <p:cNvSpPr>
              <a:spLocks noChangeArrowheads="1"/>
            </p:cNvSpPr>
            <p:nvPr/>
          </p:nvSpPr>
          <p:spPr bwMode="auto">
            <a:xfrm>
              <a:off x="-6598076"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3" name="Rectangle 1544"/>
            <p:cNvSpPr>
              <a:spLocks noChangeArrowheads="1"/>
            </p:cNvSpPr>
            <p:nvPr/>
          </p:nvSpPr>
          <p:spPr bwMode="auto">
            <a:xfrm>
              <a:off x="-6423444"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4" name="Rectangle 1545"/>
            <p:cNvSpPr>
              <a:spLocks noChangeArrowheads="1"/>
            </p:cNvSpPr>
            <p:nvPr/>
          </p:nvSpPr>
          <p:spPr bwMode="auto">
            <a:xfrm>
              <a:off x="-6683803"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5" name="Rectangle 1546"/>
            <p:cNvSpPr>
              <a:spLocks noChangeArrowheads="1"/>
            </p:cNvSpPr>
            <p:nvPr/>
          </p:nvSpPr>
          <p:spPr bwMode="auto">
            <a:xfrm>
              <a:off x="-6509172"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6" name="Rectangle 1547"/>
            <p:cNvSpPr>
              <a:spLocks noChangeArrowheads="1"/>
            </p:cNvSpPr>
            <p:nvPr/>
          </p:nvSpPr>
          <p:spPr bwMode="auto">
            <a:xfrm>
              <a:off x="-6337717"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7" name="Rectangle 1548"/>
            <p:cNvSpPr>
              <a:spLocks noChangeArrowheads="1"/>
            </p:cNvSpPr>
            <p:nvPr/>
          </p:nvSpPr>
          <p:spPr bwMode="auto">
            <a:xfrm>
              <a:off x="-6769532" y="1587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8" name="Rectangle 1549"/>
            <p:cNvSpPr>
              <a:spLocks noChangeArrowheads="1"/>
            </p:cNvSpPr>
            <p:nvPr/>
          </p:nvSpPr>
          <p:spPr bwMode="auto">
            <a:xfrm>
              <a:off x="-6598076"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9" name="Rectangle 1550"/>
            <p:cNvSpPr>
              <a:spLocks noChangeArrowheads="1"/>
            </p:cNvSpPr>
            <p:nvPr/>
          </p:nvSpPr>
          <p:spPr bwMode="auto">
            <a:xfrm>
              <a:off x="-6337717"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0" name="Rectangle 1551"/>
            <p:cNvSpPr>
              <a:spLocks noChangeArrowheads="1"/>
            </p:cNvSpPr>
            <p:nvPr/>
          </p:nvSpPr>
          <p:spPr bwMode="auto">
            <a:xfrm>
              <a:off x="-7121969"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1" name="Rectangle 1552"/>
            <p:cNvSpPr>
              <a:spLocks noChangeArrowheads="1"/>
            </p:cNvSpPr>
            <p:nvPr/>
          </p:nvSpPr>
          <p:spPr bwMode="auto">
            <a:xfrm>
              <a:off x="-6861610"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2" name="Rectangle 1553"/>
            <p:cNvSpPr>
              <a:spLocks noChangeArrowheads="1"/>
            </p:cNvSpPr>
            <p:nvPr/>
          </p:nvSpPr>
          <p:spPr bwMode="auto">
            <a:xfrm>
              <a:off x="-6769532" y="16748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3" name="Rectangle 1554"/>
            <p:cNvSpPr>
              <a:spLocks noChangeArrowheads="1"/>
            </p:cNvSpPr>
            <p:nvPr/>
          </p:nvSpPr>
          <p:spPr bwMode="auto">
            <a:xfrm>
              <a:off x="-6598076"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4" name="Rectangle 1555"/>
            <p:cNvSpPr>
              <a:spLocks noChangeArrowheads="1"/>
            </p:cNvSpPr>
            <p:nvPr/>
          </p:nvSpPr>
          <p:spPr bwMode="auto">
            <a:xfrm>
              <a:off x="-7296599"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5" name="Rectangle 1556"/>
            <p:cNvSpPr>
              <a:spLocks noChangeArrowheads="1"/>
            </p:cNvSpPr>
            <p:nvPr/>
          </p:nvSpPr>
          <p:spPr bwMode="auto">
            <a:xfrm>
              <a:off x="-7207695"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6" name="Rectangle 1557"/>
            <p:cNvSpPr>
              <a:spLocks noChangeArrowheads="1"/>
            </p:cNvSpPr>
            <p:nvPr/>
          </p:nvSpPr>
          <p:spPr bwMode="auto">
            <a:xfrm>
              <a:off x="-6947336"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7" name="Rectangle 1558"/>
            <p:cNvSpPr>
              <a:spLocks noChangeArrowheads="1"/>
            </p:cNvSpPr>
            <p:nvPr/>
          </p:nvSpPr>
          <p:spPr bwMode="auto">
            <a:xfrm>
              <a:off x="-6769532"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8" name="Rectangle 1559"/>
            <p:cNvSpPr>
              <a:spLocks noChangeArrowheads="1"/>
            </p:cNvSpPr>
            <p:nvPr/>
          </p:nvSpPr>
          <p:spPr bwMode="auto">
            <a:xfrm>
              <a:off x="-6337717"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9" name="Rectangle 1560"/>
            <p:cNvSpPr>
              <a:spLocks noChangeArrowheads="1"/>
            </p:cNvSpPr>
            <p:nvPr/>
          </p:nvSpPr>
          <p:spPr bwMode="auto">
            <a:xfrm>
              <a:off x="-686161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0" name="Rectangle 1561"/>
            <p:cNvSpPr>
              <a:spLocks noChangeArrowheads="1"/>
            </p:cNvSpPr>
            <p:nvPr/>
          </p:nvSpPr>
          <p:spPr bwMode="auto">
            <a:xfrm>
              <a:off x="-703624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1" name="Rectangle 1562"/>
            <p:cNvSpPr>
              <a:spLocks noChangeArrowheads="1"/>
            </p:cNvSpPr>
            <p:nvPr/>
          </p:nvSpPr>
          <p:spPr bwMode="auto">
            <a:xfrm>
              <a:off x="-6423444"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2" name="Rectangle 1563"/>
            <p:cNvSpPr>
              <a:spLocks noChangeArrowheads="1"/>
            </p:cNvSpPr>
            <p:nvPr/>
          </p:nvSpPr>
          <p:spPr bwMode="auto">
            <a:xfrm>
              <a:off x="-6337717"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3" name="Rectangle 1564"/>
            <p:cNvSpPr>
              <a:spLocks noChangeArrowheads="1"/>
            </p:cNvSpPr>
            <p:nvPr/>
          </p:nvSpPr>
          <p:spPr bwMode="auto">
            <a:xfrm>
              <a:off x="-729659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4" name="Rectangle 1565"/>
            <p:cNvSpPr>
              <a:spLocks noChangeArrowheads="1"/>
            </p:cNvSpPr>
            <p:nvPr/>
          </p:nvSpPr>
          <p:spPr bwMode="auto">
            <a:xfrm>
              <a:off x="-6683803"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5" name="Rectangle 1566"/>
            <p:cNvSpPr>
              <a:spLocks noChangeArrowheads="1"/>
            </p:cNvSpPr>
            <p:nvPr/>
          </p:nvSpPr>
          <p:spPr bwMode="auto">
            <a:xfrm>
              <a:off x="-712196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6" name="Rectangle 1567"/>
            <p:cNvSpPr>
              <a:spLocks noChangeArrowheads="1"/>
            </p:cNvSpPr>
            <p:nvPr/>
          </p:nvSpPr>
          <p:spPr bwMode="auto">
            <a:xfrm>
              <a:off x="-6509172" y="19161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7" name="Rectangle 1568"/>
            <p:cNvSpPr>
              <a:spLocks noChangeArrowheads="1"/>
            </p:cNvSpPr>
            <p:nvPr/>
          </p:nvSpPr>
          <p:spPr bwMode="auto">
            <a:xfrm>
              <a:off x="-6337717"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8" name="Rectangle 1569"/>
            <p:cNvSpPr>
              <a:spLocks noChangeArrowheads="1"/>
            </p:cNvSpPr>
            <p:nvPr/>
          </p:nvSpPr>
          <p:spPr bwMode="auto">
            <a:xfrm>
              <a:off x="-7296599"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9" name="Rectangle 1570"/>
            <p:cNvSpPr>
              <a:spLocks noChangeArrowheads="1"/>
            </p:cNvSpPr>
            <p:nvPr/>
          </p:nvSpPr>
          <p:spPr bwMode="auto">
            <a:xfrm>
              <a:off x="-7036240"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0" name="Rectangle 1571"/>
            <p:cNvSpPr>
              <a:spLocks noChangeArrowheads="1"/>
            </p:cNvSpPr>
            <p:nvPr/>
          </p:nvSpPr>
          <p:spPr bwMode="auto">
            <a:xfrm>
              <a:off x="-7207695"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1" name="Rectangle 1572"/>
            <p:cNvSpPr>
              <a:spLocks noChangeArrowheads="1"/>
            </p:cNvSpPr>
            <p:nvPr/>
          </p:nvSpPr>
          <p:spPr bwMode="auto">
            <a:xfrm>
              <a:off x="-6598076"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2" name="Rectangle 1573"/>
            <p:cNvSpPr>
              <a:spLocks noChangeArrowheads="1"/>
            </p:cNvSpPr>
            <p:nvPr/>
          </p:nvSpPr>
          <p:spPr bwMode="auto">
            <a:xfrm>
              <a:off x="-6509172"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3" name="Rectangle 1574"/>
            <p:cNvSpPr>
              <a:spLocks noChangeArrowheads="1"/>
            </p:cNvSpPr>
            <p:nvPr/>
          </p:nvSpPr>
          <p:spPr bwMode="auto">
            <a:xfrm>
              <a:off x="-7296599"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4" name="Rectangle 1575"/>
            <p:cNvSpPr>
              <a:spLocks noChangeArrowheads="1"/>
            </p:cNvSpPr>
            <p:nvPr/>
          </p:nvSpPr>
          <p:spPr bwMode="auto">
            <a:xfrm>
              <a:off x="-6683803"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5" name="Rectangle 1576"/>
            <p:cNvSpPr>
              <a:spLocks noChangeArrowheads="1"/>
            </p:cNvSpPr>
            <p:nvPr/>
          </p:nvSpPr>
          <p:spPr bwMode="auto">
            <a:xfrm>
              <a:off x="-703624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6" name="Rectangle 1577"/>
            <p:cNvSpPr>
              <a:spLocks noChangeArrowheads="1"/>
            </p:cNvSpPr>
            <p:nvPr/>
          </p:nvSpPr>
          <p:spPr bwMode="auto">
            <a:xfrm>
              <a:off x="-686161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7" name="Rectangle 1578"/>
            <p:cNvSpPr>
              <a:spLocks noChangeArrowheads="1"/>
            </p:cNvSpPr>
            <p:nvPr/>
          </p:nvSpPr>
          <p:spPr bwMode="auto">
            <a:xfrm>
              <a:off x="-6337717"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8" name="Rectangle 1579"/>
            <p:cNvSpPr>
              <a:spLocks noChangeArrowheads="1"/>
            </p:cNvSpPr>
            <p:nvPr/>
          </p:nvSpPr>
          <p:spPr bwMode="auto">
            <a:xfrm>
              <a:off x="-7296599"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9" name="Rectangle 1580"/>
            <p:cNvSpPr>
              <a:spLocks noChangeArrowheads="1"/>
            </p:cNvSpPr>
            <p:nvPr/>
          </p:nvSpPr>
          <p:spPr bwMode="auto">
            <a:xfrm>
              <a:off x="-6683803"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0" name="Rectangle 1581"/>
            <p:cNvSpPr>
              <a:spLocks noChangeArrowheads="1"/>
            </p:cNvSpPr>
            <p:nvPr/>
          </p:nvSpPr>
          <p:spPr bwMode="auto">
            <a:xfrm>
              <a:off x="-7036240"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1" name="Rectangle 1582"/>
            <p:cNvSpPr>
              <a:spLocks noChangeArrowheads="1"/>
            </p:cNvSpPr>
            <p:nvPr/>
          </p:nvSpPr>
          <p:spPr bwMode="auto">
            <a:xfrm>
              <a:off x="-6769532" y="21574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2" name="Rectangle 1583"/>
            <p:cNvSpPr>
              <a:spLocks noChangeArrowheads="1"/>
            </p:cNvSpPr>
            <p:nvPr/>
          </p:nvSpPr>
          <p:spPr bwMode="auto">
            <a:xfrm>
              <a:off x="-6337717"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3" name="Rectangle 1584"/>
            <p:cNvSpPr>
              <a:spLocks noChangeArrowheads="1"/>
            </p:cNvSpPr>
            <p:nvPr/>
          </p:nvSpPr>
          <p:spPr bwMode="auto">
            <a:xfrm>
              <a:off x="-6683803"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4" name="Rectangle 1585"/>
            <p:cNvSpPr>
              <a:spLocks noChangeArrowheads="1"/>
            </p:cNvSpPr>
            <p:nvPr/>
          </p:nvSpPr>
          <p:spPr bwMode="auto">
            <a:xfrm>
              <a:off x="-7121969"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5" name="Rectangle 1586"/>
            <p:cNvSpPr>
              <a:spLocks noChangeArrowheads="1"/>
            </p:cNvSpPr>
            <p:nvPr/>
          </p:nvSpPr>
          <p:spPr bwMode="auto">
            <a:xfrm>
              <a:off x="-6861610"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6" name="Rectangle 1587"/>
            <p:cNvSpPr>
              <a:spLocks noChangeArrowheads="1"/>
            </p:cNvSpPr>
            <p:nvPr/>
          </p:nvSpPr>
          <p:spPr bwMode="auto">
            <a:xfrm>
              <a:off x="-7296599"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7" name="Rectangle 1588"/>
            <p:cNvSpPr>
              <a:spLocks noChangeArrowheads="1"/>
            </p:cNvSpPr>
            <p:nvPr/>
          </p:nvSpPr>
          <p:spPr bwMode="auto">
            <a:xfrm>
              <a:off x="-6861610"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8" name="Rectangle 1589"/>
            <p:cNvSpPr>
              <a:spLocks noChangeArrowheads="1"/>
            </p:cNvSpPr>
            <p:nvPr/>
          </p:nvSpPr>
          <p:spPr bwMode="auto">
            <a:xfrm>
              <a:off x="-6337717"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9" name="Rectangle 1590"/>
            <p:cNvSpPr>
              <a:spLocks noChangeArrowheads="1"/>
            </p:cNvSpPr>
            <p:nvPr/>
          </p:nvSpPr>
          <p:spPr bwMode="auto">
            <a:xfrm>
              <a:off x="-6683803"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0" name="Rectangle 1591"/>
            <p:cNvSpPr>
              <a:spLocks noChangeArrowheads="1"/>
            </p:cNvSpPr>
            <p:nvPr/>
          </p:nvSpPr>
          <p:spPr bwMode="auto">
            <a:xfrm>
              <a:off x="-7036240"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1" name="Rectangle 1592"/>
            <p:cNvSpPr>
              <a:spLocks noChangeArrowheads="1"/>
            </p:cNvSpPr>
            <p:nvPr/>
          </p:nvSpPr>
          <p:spPr bwMode="auto">
            <a:xfrm>
              <a:off x="-7296599"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2" name="Rectangle 1593"/>
            <p:cNvSpPr>
              <a:spLocks noChangeArrowheads="1"/>
            </p:cNvSpPr>
            <p:nvPr/>
          </p:nvSpPr>
          <p:spPr bwMode="auto">
            <a:xfrm>
              <a:off x="-6861610"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3" name="Rectangle 1594"/>
            <p:cNvSpPr>
              <a:spLocks noChangeArrowheads="1"/>
            </p:cNvSpPr>
            <p:nvPr/>
          </p:nvSpPr>
          <p:spPr bwMode="auto">
            <a:xfrm>
              <a:off x="-6337717"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4" name="Rectangle 1595"/>
            <p:cNvSpPr>
              <a:spLocks noChangeArrowheads="1"/>
            </p:cNvSpPr>
            <p:nvPr/>
          </p:nvSpPr>
          <p:spPr bwMode="auto">
            <a:xfrm>
              <a:off x="-7296599"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5" name="Rectangle 1596"/>
            <p:cNvSpPr>
              <a:spLocks noChangeArrowheads="1"/>
            </p:cNvSpPr>
            <p:nvPr/>
          </p:nvSpPr>
          <p:spPr bwMode="auto">
            <a:xfrm>
              <a:off x="-6337717"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6" name="Rectangle 1597"/>
            <p:cNvSpPr>
              <a:spLocks noChangeArrowheads="1"/>
            </p:cNvSpPr>
            <p:nvPr/>
          </p:nvSpPr>
          <p:spPr bwMode="auto">
            <a:xfrm>
              <a:off x="-6861610"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7" name="Rectangle 1598"/>
            <p:cNvSpPr>
              <a:spLocks noChangeArrowheads="1"/>
            </p:cNvSpPr>
            <p:nvPr/>
          </p:nvSpPr>
          <p:spPr bwMode="auto">
            <a:xfrm>
              <a:off x="-6337717"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8" name="Rectangle 1599"/>
            <p:cNvSpPr>
              <a:spLocks noChangeArrowheads="1"/>
            </p:cNvSpPr>
            <p:nvPr/>
          </p:nvSpPr>
          <p:spPr bwMode="auto">
            <a:xfrm>
              <a:off x="-7296601" y="27432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9" name="Rectangle 1600"/>
            <p:cNvSpPr>
              <a:spLocks noChangeArrowheads="1"/>
            </p:cNvSpPr>
            <p:nvPr/>
          </p:nvSpPr>
          <p:spPr bwMode="auto">
            <a:xfrm>
              <a:off x="-6769534" y="27432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0" name="Rectangle 1601"/>
            <p:cNvSpPr>
              <a:spLocks noChangeArrowheads="1"/>
            </p:cNvSpPr>
            <p:nvPr/>
          </p:nvSpPr>
          <p:spPr bwMode="auto">
            <a:xfrm>
              <a:off x="-6861612"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1" name="Rectangle 1602"/>
            <p:cNvSpPr>
              <a:spLocks noChangeArrowheads="1"/>
            </p:cNvSpPr>
            <p:nvPr/>
          </p:nvSpPr>
          <p:spPr bwMode="auto">
            <a:xfrm>
              <a:off x="-6861612" y="29178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2" name="Rectangle 1603"/>
            <p:cNvSpPr>
              <a:spLocks noChangeArrowheads="1"/>
            </p:cNvSpPr>
            <p:nvPr/>
          </p:nvSpPr>
          <p:spPr bwMode="auto">
            <a:xfrm>
              <a:off x="-6337717"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6149" name="文本框 3"/>
          <p:cNvSpPr txBox="1">
            <a:spLocks noChangeArrowheads="1"/>
          </p:cNvSpPr>
          <p:nvPr/>
        </p:nvSpPr>
        <p:spPr bwMode="auto">
          <a:xfrm>
            <a:off x="3264535" y="2527300"/>
            <a:ext cx="4195445" cy="2306955"/>
          </a:xfrm>
          <a:prstGeom prst="rect">
            <a:avLst/>
          </a:prstGeom>
          <a:noFill/>
          <a:ln w="9525">
            <a:noFill/>
            <a:miter lim="800000"/>
          </a:ln>
        </p:spPr>
        <p:txBody>
          <a:bodyPr wrap="square">
            <a:spAutoFit/>
          </a:bodyPr>
          <a:lstStyle/>
          <a:p>
            <a:pPr>
              <a:lnSpc>
                <a:spcPct val="150000"/>
              </a:lnSpc>
            </a:pPr>
            <a:r>
              <a:rPr lang="zh-CN" altLang="en-US" sz="2400" dirty="0">
                <a:solidFill>
                  <a:schemeClr val="bg1"/>
                </a:solidFill>
                <a:latin typeface="Calibri" panose="020F0502020204030204" charset="0"/>
              </a:rPr>
              <a:t>任务一：</a:t>
            </a:r>
            <a:r>
              <a:rPr lang="zh-CN" altLang="en-US" sz="2400" dirty="0" smtClean="0">
                <a:solidFill>
                  <a:schemeClr val="bg1"/>
                </a:solidFill>
                <a:latin typeface="Calibri" panose="020F0502020204030204" charset="0"/>
              </a:rPr>
              <a:t>认识供应链金融</a:t>
            </a:r>
            <a:endParaRPr lang="zh-CN" altLang="en-US" sz="2400" dirty="0" smtClean="0">
              <a:solidFill>
                <a:schemeClr val="bg1"/>
              </a:solidFill>
              <a:latin typeface="Calibri" panose="020F0502020204030204" charset="0"/>
            </a:endParaRPr>
          </a:p>
          <a:p>
            <a:pPr>
              <a:lnSpc>
                <a:spcPct val="150000"/>
              </a:lnSpc>
            </a:pPr>
            <a:r>
              <a:rPr lang="zh-CN" altLang="en-US" sz="2400" dirty="0" smtClean="0">
                <a:solidFill>
                  <a:schemeClr val="bg1"/>
                </a:solidFill>
                <a:latin typeface="Calibri" panose="020F0502020204030204" charset="0"/>
              </a:rPr>
              <a:t>任务二：认识绿色供应链管理</a:t>
            </a:r>
            <a:endParaRPr lang="zh-CN" altLang="en-US" sz="2400" dirty="0" smtClean="0">
              <a:solidFill>
                <a:schemeClr val="bg1"/>
              </a:solidFill>
              <a:latin typeface="Calibri" panose="020F0502020204030204" charset="0"/>
            </a:endParaRPr>
          </a:p>
          <a:p>
            <a:pPr>
              <a:lnSpc>
                <a:spcPct val="150000"/>
              </a:lnSpc>
            </a:pPr>
            <a:r>
              <a:rPr lang="zh-CN" altLang="en-US" sz="2400" dirty="0" smtClean="0">
                <a:solidFill>
                  <a:schemeClr val="bg1"/>
                </a:solidFill>
                <a:latin typeface="Calibri" panose="020F0502020204030204" charset="0"/>
                <a:sym typeface="+mn-ea"/>
              </a:rPr>
              <a:t>任务三：认识</a:t>
            </a:r>
            <a:r>
              <a:rPr lang="zh-CN" altLang="en-US" sz="2400" dirty="0" smtClean="0">
                <a:solidFill>
                  <a:schemeClr val="bg1"/>
                </a:solidFill>
                <a:latin typeface="Calibri" panose="020F0502020204030204" charset="0"/>
              </a:rPr>
              <a:t>供应链危机管理</a:t>
            </a:r>
            <a:endParaRPr lang="zh-CN" altLang="en-US" sz="2400" dirty="0" smtClean="0">
              <a:solidFill>
                <a:schemeClr val="bg1"/>
              </a:solidFill>
              <a:latin typeface="Calibri" panose="020F0502020204030204" charset="0"/>
            </a:endParaRPr>
          </a:p>
          <a:p>
            <a:pPr>
              <a:lnSpc>
                <a:spcPct val="150000"/>
              </a:lnSpc>
            </a:pPr>
            <a:endParaRPr lang="zh-CN" altLang="en-US" sz="2400" dirty="0" smtClean="0">
              <a:solidFill>
                <a:schemeClr val="bg1"/>
              </a:solidFill>
              <a:latin typeface="Calibri" panose="020F050202020403020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68738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绿色供应链管理的概念及特征</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695960" y="804545"/>
            <a:ext cx="447294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一、绿色供应链管理的概念</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 name="文本框 1"/>
          <p:cNvSpPr txBox="1"/>
          <p:nvPr/>
        </p:nvSpPr>
        <p:spPr>
          <a:xfrm>
            <a:off x="3048000" y="2275205"/>
            <a:ext cx="6096000" cy="368300"/>
          </a:xfrm>
          <a:prstGeom prst="rect">
            <a:avLst/>
          </a:prstGeom>
          <a:noFill/>
        </p:spPr>
        <p:txBody>
          <a:bodyPr wrap="square" rtlCol="0" anchor="t">
            <a:spAutoFit/>
          </a:bodyPr>
          <a:p>
            <a:endParaRPr lang="zh-CN" altLang="en-US"/>
          </a:p>
        </p:txBody>
      </p:sp>
      <p:sp>
        <p:nvSpPr>
          <p:cNvPr id="11" name="文本框 10"/>
          <p:cNvSpPr txBox="1"/>
          <p:nvPr>
            <p:custDataLst>
              <p:tags r:id="rId1"/>
            </p:custDataLst>
          </p:nvPr>
        </p:nvSpPr>
        <p:spPr>
          <a:xfrm>
            <a:off x="1275080" y="1327785"/>
            <a:ext cx="9582150" cy="855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normAutofit/>
          </a:bodyPr>
          <a:lstStyle>
            <a:lvl1pPr fontAlgn="base">
              <a:lnSpc>
                <a:spcPct val="90000"/>
              </a:lnSpc>
              <a:spcBef>
                <a:spcPct val="0"/>
              </a:spcBef>
              <a:spcAft>
                <a:spcPct val="0"/>
              </a:spcAft>
              <a:defRPr sz="3600">
                <a:latin typeface="Arial" panose="020B0604020202020204" pitchFamily="34" charset="0"/>
                <a:ea typeface="微软雅黑" panose="020B0503020204020204" charset="-122"/>
                <a:cs typeface="+mn-ea"/>
              </a:defRPr>
            </a:lvl1pPr>
            <a:lvl2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2pPr>
            <a:lvl3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3pPr>
            <a:lvl4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4pPr>
            <a:lvl5pPr fontAlgn="base">
              <a:lnSpc>
                <a:spcPct val="90000"/>
              </a:lnSpc>
              <a:spcBef>
                <a:spcPct val="0"/>
              </a:spcBef>
              <a:spcAft>
                <a:spcPct val="0"/>
              </a:spcAft>
              <a:defRPr sz="3200">
                <a:solidFill>
                  <a:srgbClr val="1F74AD"/>
                </a:solidFill>
                <a:latin typeface="Arial" panose="020B0604020202020204" pitchFamily="34" charset="0"/>
                <a:ea typeface="黑体" panose="02010609060101010101" charset="-122"/>
              </a:defRPr>
            </a:lvl5pPr>
            <a:lvl6pPr marL="4572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6pPr>
            <a:lvl7pPr marL="9144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7pPr>
            <a:lvl8pPr marL="13716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8pPr>
            <a:lvl9pPr marL="1828800" fontAlgn="base">
              <a:lnSpc>
                <a:spcPct val="90000"/>
              </a:lnSpc>
              <a:spcBef>
                <a:spcPct val="0"/>
              </a:spcBef>
              <a:spcAft>
                <a:spcPct val="0"/>
              </a:spcAft>
              <a:defRPr sz="3200">
                <a:latin typeface="Tempus Sans ITC" panose="04020404030D07020202" pitchFamily="82" charset="0"/>
                <a:ea typeface="幼圆" panose="02010509060101010101" pitchFamily="49" charset="-122"/>
              </a:defRPr>
            </a:lvl9pPr>
          </a:lstStyle>
          <a:p>
            <a:pPr algn="ctr">
              <a:lnSpc>
                <a:spcPct val="120000"/>
              </a:lnSpc>
            </a:pPr>
            <a:r>
              <a:rPr lang="zh-CN" altLang="en-US" sz="2000" b="1" spc="300">
                <a:latin typeface="Arial" panose="020B0604020202020204" pitchFamily="34" charset="0"/>
                <a:ea typeface="微软雅黑" panose="020B0503020204020204" charset="-122"/>
              </a:rPr>
              <a:t>绿色供应链管理对企业具有“协作”和“绿色”两方面要求。</a:t>
            </a:r>
            <a:endParaRPr lang="zh-CN" altLang="en-US" sz="2000" b="1" spc="300">
              <a:latin typeface="Arial" panose="020B0604020202020204" pitchFamily="34" charset="0"/>
              <a:ea typeface="微软雅黑" panose="020B0503020204020204" charset="-122"/>
            </a:endParaRPr>
          </a:p>
        </p:txBody>
      </p:sp>
      <p:sp>
        <p:nvSpPr>
          <p:cNvPr id="12" name="TextBox 2"/>
          <p:cNvSpPr/>
          <p:nvPr>
            <p:custDataLst>
              <p:tags r:id="rId2"/>
            </p:custDataLst>
          </p:nvPr>
        </p:nvSpPr>
        <p:spPr>
          <a:xfrm>
            <a:off x="1125220" y="2128520"/>
            <a:ext cx="4947285" cy="3188970"/>
          </a:xfrm>
          <a:prstGeom prst="rect">
            <a:avLst/>
          </a:prstGeom>
          <a:solidFill>
            <a:srgbClr val="1F74AD"/>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800">
              <a:solidFill>
                <a:srgbClr val="000000"/>
              </a:solidFill>
            </a:endParaRPr>
          </a:p>
        </p:txBody>
      </p:sp>
      <p:sp>
        <p:nvSpPr>
          <p:cNvPr id="13" name="TextBox 3"/>
          <p:cNvSpPr/>
          <p:nvPr>
            <p:custDataLst>
              <p:tags r:id="rId3"/>
            </p:custDataLst>
          </p:nvPr>
        </p:nvSpPr>
        <p:spPr>
          <a:xfrm>
            <a:off x="6072505" y="2128520"/>
            <a:ext cx="5039995" cy="3188970"/>
          </a:xfrm>
          <a:prstGeom prst="rect">
            <a:avLst/>
          </a:prstGeom>
          <a:solidFill>
            <a:srgbClr val="3498DB"/>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800">
              <a:solidFill>
                <a:srgbClr val="000000"/>
              </a:solidFill>
            </a:endParaRPr>
          </a:p>
        </p:txBody>
      </p:sp>
      <p:sp>
        <p:nvSpPr>
          <p:cNvPr id="14" name="Freeform 13"/>
          <p:cNvSpPr>
            <a:spLocks noEditPoints="1"/>
          </p:cNvSpPr>
          <p:nvPr>
            <p:custDataLst>
              <p:tags r:id="rId4"/>
            </p:custDataLst>
          </p:nvPr>
        </p:nvSpPr>
        <p:spPr bwMode="auto">
          <a:xfrm>
            <a:off x="8375346" y="2336482"/>
            <a:ext cx="406400" cy="474663"/>
          </a:xfrm>
          <a:custGeom>
            <a:avLst/>
            <a:gdLst>
              <a:gd name="T0" fmla="*/ 110667 w 830"/>
              <a:gd name="T1" fmla="*/ 250831 h 966"/>
              <a:gd name="T2" fmla="*/ 121440 w 830"/>
              <a:gd name="T3" fmla="*/ 277337 h 966"/>
              <a:gd name="T4" fmla="*/ 147883 w 830"/>
              <a:gd name="T5" fmla="*/ 266538 h 966"/>
              <a:gd name="T6" fmla="*/ 137110 w 830"/>
              <a:gd name="T7" fmla="*/ 240032 h 966"/>
              <a:gd name="T8" fmla="*/ 131723 w 830"/>
              <a:gd name="T9" fmla="*/ 186528 h 966"/>
              <a:gd name="T10" fmla="*/ 142986 w 830"/>
              <a:gd name="T11" fmla="*/ 211562 h 966"/>
              <a:gd name="T12" fmla="*/ 173836 w 830"/>
              <a:gd name="T13" fmla="*/ 207144 h 966"/>
              <a:gd name="T14" fmla="*/ 181671 w 830"/>
              <a:gd name="T15" fmla="*/ 206162 h 966"/>
              <a:gd name="T16" fmla="*/ 181181 w 830"/>
              <a:gd name="T17" fmla="*/ 214016 h 966"/>
              <a:gd name="T18" fmla="*/ 176284 w 830"/>
              <a:gd name="T19" fmla="*/ 244940 h 966"/>
              <a:gd name="T20" fmla="*/ 202237 w 830"/>
              <a:gd name="T21" fmla="*/ 256230 h 966"/>
              <a:gd name="T22" fmla="*/ 200278 w 830"/>
              <a:gd name="T23" fmla="*/ 262611 h 966"/>
              <a:gd name="T24" fmla="*/ 173836 w 830"/>
              <a:gd name="T25" fmla="*/ 276355 h 966"/>
              <a:gd name="T26" fmla="*/ 181671 w 830"/>
              <a:gd name="T27" fmla="*/ 305807 h 966"/>
              <a:gd name="T28" fmla="*/ 180202 w 830"/>
              <a:gd name="T29" fmla="*/ 311207 h 966"/>
              <a:gd name="T30" fmla="*/ 159145 w 830"/>
              <a:gd name="T31" fmla="*/ 302862 h 966"/>
              <a:gd name="T32" fmla="*/ 140048 w 830"/>
              <a:gd name="T33" fmla="*/ 311207 h 966"/>
              <a:gd name="T34" fmla="*/ 129765 w 830"/>
              <a:gd name="T35" fmla="*/ 332314 h 966"/>
              <a:gd name="T36" fmla="*/ 124868 w 830"/>
              <a:gd name="T37" fmla="*/ 326423 h 966"/>
              <a:gd name="T38" fmla="*/ 106260 w 830"/>
              <a:gd name="T39" fmla="*/ 301880 h 966"/>
              <a:gd name="T40" fmla="*/ 80307 w 830"/>
              <a:gd name="T41" fmla="*/ 311698 h 966"/>
              <a:gd name="T42" fmla="*/ 76390 w 830"/>
              <a:gd name="T43" fmla="*/ 307771 h 966"/>
              <a:gd name="T44" fmla="*/ 86183 w 830"/>
              <a:gd name="T45" fmla="*/ 282737 h 966"/>
              <a:gd name="T46" fmla="*/ 61699 w 830"/>
              <a:gd name="T47" fmla="*/ 264084 h 966"/>
              <a:gd name="T48" fmla="*/ 55823 w 830"/>
              <a:gd name="T49" fmla="*/ 258194 h 966"/>
              <a:gd name="T50" fmla="*/ 77859 w 830"/>
              <a:gd name="T51" fmla="*/ 247885 h 966"/>
              <a:gd name="T52" fmla="*/ 84714 w 830"/>
              <a:gd name="T53" fmla="*/ 228742 h 966"/>
              <a:gd name="T54" fmla="*/ 76879 w 830"/>
              <a:gd name="T55" fmla="*/ 207635 h 966"/>
              <a:gd name="T56" fmla="*/ 82756 w 830"/>
              <a:gd name="T57" fmla="*/ 206162 h 966"/>
              <a:gd name="T58" fmla="*/ 111647 w 830"/>
              <a:gd name="T59" fmla="*/ 214998 h 966"/>
              <a:gd name="T60" fmla="*/ 125847 w 830"/>
              <a:gd name="T61" fmla="*/ 187509 h 966"/>
              <a:gd name="T62" fmla="*/ 163553 w 830"/>
              <a:gd name="T63" fmla="*/ 156585 h 966"/>
              <a:gd name="T64" fmla="*/ 163063 w 830"/>
              <a:gd name="T65" fmla="*/ 178183 h 966"/>
              <a:gd name="T66" fmla="*/ 144455 w 830"/>
              <a:gd name="T67" fmla="*/ 166402 h 966"/>
              <a:gd name="T68" fmla="*/ 112626 w 830"/>
              <a:gd name="T69" fmla="*/ 139405 h 966"/>
              <a:gd name="T70" fmla="*/ 122909 w 830"/>
              <a:gd name="T71" fmla="*/ 158549 h 966"/>
              <a:gd name="T72" fmla="*/ 100874 w 830"/>
              <a:gd name="T73" fmla="*/ 158058 h 966"/>
              <a:gd name="T74" fmla="*/ 112626 w 830"/>
              <a:gd name="T75" fmla="*/ 139405 h 966"/>
              <a:gd name="T76" fmla="*/ 79818 w 830"/>
              <a:gd name="T77" fmla="*/ 137441 h 966"/>
              <a:gd name="T78" fmla="*/ 60230 w 830"/>
              <a:gd name="T79" fmla="*/ 147259 h 966"/>
              <a:gd name="T80" fmla="*/ 61210 w 830"/>
              <a:gd name="T81" fmla="*/ 126152 h 966"/>
              <a:gd name="T82" fmla="*/ 166980 w 830"/>
              <a:gd name="T83" fmla="*/ 371583 h 966"/>
              <a:gd name="T84" fmla="*/ 220845 w 830"/>
              <a:gd name="T85" fmla="*/ 227269 h 966"/>
              <a:gd name="T86" fmla="*/ 251205 w 830"/>
              <a:gd name="T87" fmla="*/ 204690 h 966"/>
              <a:gd name="T88" fmla="*/ 290379 w 830"/>
              <a:gd name="T89" fmla="*/ 232178 h 966"/>
              <a:gd name="T90" fmla="*/ 282544 w 830"/>
              <a:gd name="T91" fmla="*/ 267029 h 966"/>
              <a:gd name="T92" fmla="*/ 208603 w 830"/>
              <a:gd name="T93" fmla="*/ 387290 h 966"/>
              <a:gd name="T94" fmla="*/ 0 w 830"/>
              <a:gd name="T95" fmla="*/ 45650 h 966"/>
              <a:gd name="T96" fmla="*/ 0 w 830"/>
              <a:gd name="T97" fmla="*/ 45650 h 966"/>
              <a:gd name="T98" fmla="*/ 377542 w 830"/>
              <a:gd name="T99" fmla="*/ 403980 h 96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30" h="966">
                <a:moveTo>
                  <a:pt x="264" y="486"/>
                </a:moveTo>
                <a:lnTo>
                  <a:pt x="248" y="489"/>
                </a:lnTo>
                <a:lnTo>
                  <a:pt x="236" y="497"/>
                </a:lnTo>
                <a:lnTo>
                  <a:pt x="226" y="511"/>
                </a:lnTo>
                <a:lnTo>
                  <a:pt x="224" y="527"/>
                </a:lnTo>
                <a:lnTo>
                  <a:pt x="226" y="543"/>
                </a:lnTo>
                <a:lnTo>
                  <a:pt x="236" y="555"/>
                </a:lnTo>
                <a:lnTo>
                  <a:pt x="248" y="565"/>
                </a:lnTo>
                <a:lnTo>
                  <a:pt x="264" y="567"/>
                </a:lnTo>
                <a:lnTo>
                  <a:pt x="280" y="565"/>
                </a:lnTo>
                <a:lnTo>
                  <a:pt x="294" y="555"/>
                </a:lnTo>
                <a:lnTo>
                  <a:pt x="302" y="543"/>
                </a:lnTo>
                <a:lnTo>
                  <a:pt x="306" y="527"/>
                </a:lnTo>
                <a:lnTo>
                  <a:pt x="302" y="511"/>
                </a:lnTo>
                <a:lnTo>
                  <a:pt x="294" y="497"/>
                </a:lnTo>
                <a:lnTo>
                  <a:pt x="280" y="489"/>
                </a:lnTo>
                <a:lnTo>
                  <a:pt x="264" y="486"/>
                </a:lnTo>
                <a:close/>
                <a:moveTo>
                  <a:pt x="263" y="377"/>
                </a:moveTo>
                <a:lnTo>
                  <a:pt x="265" y="377"/>
                </a:lnTo>
                <a:lnTo>
                  <a:pt x="269" y="380"/>
                </a:lnTo>
                <a:lnTo>
                  <a:pt x="272" y="382"/>
                </a:lnTo>
                <a:lnTo>
                  <a:pt x="275" y="389"/>
                </a:lnTo>
                <a:lnTo>
                  <a:pt x="286" y="420"/>
                </a:lnTo>
                <a:lnTo>
                  <a:pt x="292" y="431"/>
                </a:lnTo>
                <a:lnTo>
                  <a:pt x="302" y="438"/>
                </a:lnTo>
                <a:lnTo>
                  <a:pt x="313" y="439"/>
                </a:lnTo>
                <a:lnTo>
                  <a:pt x="325" y="436"/>
                </a:lnTo>
                <a:lnTo>
                  <a:pt x="355" y="422"/>
                </a:lnTo>
                <a:lnTo>
                  <a:pt x="360" y="420"/>
                </a:lnTo>
                <a:lnTo>
                  <a:pt x="364" y="419"/>
                </a:lnTo>
                <a:lnTo>
                  <a:pt x="368" y="419"/>
                </a:lnTo>
                <a:lnTo>
                  <a:pt x="371" y="420"/>
                </a:lnTo>
                <a:lnTo>
                  <a:pt x="372" y="423"/>
                </a:lnTo>
                <a:lnTo>
                  <a:pt x="372" y="427"/>
                </a:lnTo>
                <a:lnTo>
                  <a:pt x="371" y="431"/>
                </a:lnTo>
                <a:lnTo>
                  <a:pt x="370" y="436"/>
                </a:lnTo>
                <a:lnTo>
                  <a:pt x="355" y="466"/>
                </a:lnTo>
                <a:lnTo>
                  <a:pt x="352" y="478"/>
                </a:lnTo>
                <a:lnTo>
                  <a:pt x="355" y="489"/>
                </a:lnTo>
                <a:lnTo>
                  <a:pt x="360" y="499"/>
                </a:lnTo>
                <a:lnTo>
                  <a:pt x="371" y="505"/>
                </a:lnTo>
                <a:lnTo>
                  <a:pt x="402" y="516"/>
                </a:lnTo>
                <a:lnTo>
                  <a:pt x="409" y="519"/>
                </a:lnTo>
                <a:lnTo>
                  <a:pt x="413" y="522"/>
                </a:lnTo>
                <a:lnTo>
                  <a:pt x="414" y="526"/>
                </a:lnTo>
                <a:lnTo>
                  <a:pt x="414" y="528"/>
                </a:lnTo>
                <a:lnTo>
                  <a:pt x="413" y="531"/>
                </a:lnTo>
                <a:lnTo>
                  <a:pt x="409" y="535"/>
                </a:lnTo>
                <a:lnTo>
                  <a:pt x="402" y="538"/>
                </a:lnTo>
                <a:lnTo>
                  <a:pt x="371" y="549"/>
                </a:lnTo>
                <a:lnTo>
                  <a:pt x="360" y="554"/>
                </a:lnTo>
                <a:lnTo>
                  <a:pt x="355" y="563"/>
                </a:lnTo>
                <a:lnTo>
                  <a:pt x="352" y="576"/>
                </a:lnTo>
                <a:lnTo>
                  <a:pt x="355" y="586"/>
                </a:lnTo>
                <a:lnTo>
                  <a:pt x="370" y="617"/>
                </a:lnTo>
                <a:lnTo>
                  <a:pt x="371" y="623"/>
                </a:lnTo>
                <a:lnTo>
                  <a:pt x="372" y="627"/>
                </a:lnTo>
                <a:lnTo>
                  <a:pt x="372" y="630"/>
                </a:lnTo>
                <a:lnTo>
                  <a:pt x="371" y="632"/>
                </a:lnTo>
                <a:lnTo>
                  <a:pt x="368" y="634"/>
                </a:lnTo>
                <a:lnTo>
                  <a:pt x="364" y="635"/>
                </a:lnTo>
                <a:lnTo>
                  <a:pt x="360" y="634"/>
                </a:lnTo>
                <a:lnTo>
                  <a:pt x="355" y="631"/>
                </a:lnTo>
                <a:lnTo>
                  <a:pt x="325" y="617"/>
                </a:lnTo>
                <a:lnTo>
                  <a:pt x="313" y="615"/>
                </a:lnTo>
                <a:lnTo>
                  <a:pt x="302" y="616"/>
                </a:lnTo>
                <a:lnTo>
                  <a:pt x="292" y="623"/>
                </a:lnTo>
                <a:lnTo>
                  <a:pt x="286" y="634"/>
                </a:lnTo>
                <a:lnTo>
                  <a:pt x="275" y="665"/>
                </a:lnTo>
                <a:lnTo>
                  <a:pt x="272" y="670"/>
                </a:lnTo>
                <a:lnTo>
                  <a:pt x="269" y="674"/>
                </a:lnTo>
                <a:lnTo>
                  <a:pt x="265" y="677"/>
                </a:lnTo>
                <a:lnTo>
                  <a:pt x="263" y="677"/>
                </a:lnTo>
                <a:lnTo>
                  <a:pt x="260" y="674"/>
                </a:lnTo>
                <a:lnTo>
                  <a:pt x="257" y="670"/>
                </a:lnTo>
                <a:lnTo>
                  <a:pt x="255" y="665"/>
                </a:lnTo>
                <a:lnTo>
                  <a:pt x="242" y="634"/>
                </a:lnTo>
                <a:lnTo>
                  <a:pt x="237" y="623"/>
                </a:lnTo>
                <a:lnTo>
                  <a:pt x="228" y="616"/>
                </a:lnTo>
                <a:lnTo>
                  <a:pt x="217" y="615"/>
                </a:lnTo>
                <a:lnTo>
                  <a:pt x="205" y="617"/>
                </a:lnTo>
                <a:lnTo>
                  <a:pt x="175" y="631"/>
                </a:lnTo>
                <a:lnTo>
                  <a:pt x="169" y="634"/>
                </a:lnTo>
                <a:lnTo>
                  <a:pt x="164" y="635"/>
                </a:lnTo>
                <a:lnTo>
                  <a:pt x="161" y="634"/>
                </a:lnTo>
                <a:lnTo>
                  <a:pt x="159" y="632"/>
                </a:lnTo>
                <a:lnTo>
                  <a:pt x="157" y="630"/>
                </a:lnTo>
                <a:lnTo>
                  <a:pt x="156" y="627"/>
                </a:lnTo>
                <a:lnTo>
                  <a:pt x="157" y="623"/>
                </a:lnTo>
                <a:lnTo>
                  <a:pt x="160" y="617"/>
                </a:lnTo>
                <a:lnTo>
                  <a:pt x="173" y="586"/>
                </a:lnTo>
                <a:lnTo>
                  <a:pt x="176" y="576"/>
                </a:lnTo>
                <a:lnTo>
                  <a:pt x="175" y="563"/>
                </a:lnTo>
                <a:lnTo>
                  <a:pt x="168" y="554"/>
                </a:lnTo>
                <a:lnTo>
                  <a:pt x="159" y="549"/>
                </a:lnTo>
                <a:lnTo>
                  <a:pt x="126" y="538"/>
                </a:lnTo>
                <a:lnTo>
                  <a:pt x="121" y="535"/>
                </a:lnTo>
                <a:lnTo>
                  <a:pt x="117" y="531"/>
                </a:lnTo>
                <a:lnTo>
                  <a:pt x="114" y="528"/>
                </a:lnTo>
                <a:lnTo>
                  <a:pt x="114" y="526"/>
                </a:lnTo>
                <a:lnTo>
                  <a:pt x="117" y="522"/>
                </a:lnTo>
                <a:lnTo>
                  <a:pt x="121" y="519"/>
                </a:lnTo>
                <a:lnTo>
                  <a:pt x="126" y="516"/>
                </a:lnTo>
                <a:lnTo>
                  <a:pt x="159" y="505"/>
                </a:lnTo>
                <a:lnTo>
                  <a:pt x="168" y="499"/>
                </a:lnTo>
                <a:lnTo>
                  <a:pt x="175" y="489"/>
                </a:lnTo>
                <a:lnTo>
                  <a:pt x="176" y="478"/>
                </a:lnTo>
                <a:lnTo>
                  <a:pt x="173" y="466"/>
                </a:lnTo>
                <a:lnTo>
                  <a:pt x="160" y="436"/>
                </a:lnTo>
                <a:lnTo>
                  <a:pt x="157" y="431"/>
                </a:lnTo>
                <a:lnTo>
                  <a:pt x="156" y="427"/>
                </a:lnTo>
                <a:lnTo>
                  <a:pt x="157" y="423"/>
                </a:lnTo>
                <a:lnTo>
                  <a:pt x="159" y="420"/>
                </a:lnTo>
                <a:lnTo>
                  <a:pt x="161" y="419"/>
                </a:lnTo>
                <a:lnTo>
                  <a:pt x="164" y="419"/>
                </a:lnTo>
                <a:lnTo>
                  <a:pt x="169" y="420"/>
                </a:lnTo>
                <a:lnTo>
                  <a:pt x="175" y="422"/>
                </a:lnTo>
                <a:lnTo>
                  <a:pt x="205" y="436"/>
                </a:lnTo>
                <a:lnTo>
                  <a:pt x="217" y="439"/>
                </a:lnTo>
                <a:lnTo>
                  <a:pt x="228" y="438"/>
                </a:lnTo>
                <a:lnTo>
                  <a:pt x="237" y="431"/>
                </a:lnTo>
                <a:lnTo>
                  <a:pt x="242" y="420"/>
                </a:lnTo>
                <a:lnTo>
                  <a:pt x="255" y="389"/>
                </a:lnTo>
                <a:lnTo>
                  <a:pt x="257" y="382"/>
                </a:lnTo>
                <a:lnTo>
                  <a:pt x="260" y="380"/>
                </a:lnTo>
                <a:lnTo>
                  <a:pt x="263" y="377"/>
                </a:lnTo>
                <a:close/>
                <a:moveTo>
                  <a:pt x="322" y="315"/>
                </a:moveTo>
                <a:lnTo>
                  <a:pt x="334" y="319"/>
                </a:lnTo>
                <a:lnTo>
                  <a:pt x="344" y="328"/>
                </a:lnTo>
                <a:lnTo>
                  <a:pt x="347" y="342"/>
                </a:lnTo>
                <a:lnTo>
                  <a:pt x="343" y="354"/>
                </a:lnTo>
                <a:lnTo>
                  <a:pt x="333" y="363"/>
                </a:lnTo>
                <a:lnTo>
                  <a:pt x="320" y="366"/>
                </a:lnTo>
                <a:lnTo>
                  <a:pt x="307" y="362"/>
                </a:lnTo>
                <a:lnTo>
                  <a:pt x="298" y="353"/>
                </a:lnTo>
                <a:lnTo>
                  <a:pt x="295" y="339"/>
                </a:lnTo>
                <a:lnTo>
                  <a:pt x="299" y="327"/>
                </a:lnTo>
                <a:lnTo>
                  <a:pt x="309" y="318"/>
                </a:lnTo>
                <a:lnTo>
                  <a:pt x="322" y="315"/>
                </a:lnTo>
                <a:close/>
                <a:moveTo>
                  <a:pt x="230" y="284"/>
                </a:moveTo>
                <a:lnTo>
                  <a:pt x="242" y="288"/>
                </a:lnTo>
                <a:lnTo>
                  <a:pt x="252" y="297"/>
                </a:lnTo>
                <a:lnTo>
                  <a:pt x="255" y="311"/>
                </a:lnTo>
                <a:lnTo>
                  <a:pt x="251" y="323"/>
                </a:lnTo>
                <a:lnTo>
                  <a:pt x="241" y="332"/>
                </a:lnTo>
                <a:lnTo>
                  <a:pt x="228" y="335"/>
                </a:lnTo>
                <a:lnTo>
                  <a:pt x="215" y="331"/>
                </a:lnTo>
                <a:lnTo>
                  <a:pt x="206" y="322"/>
                </a:lnTo>
                <a:lnTo>
                  <a:pt x="203" y="308"/>
                </a:lnTo>
                <a:lnTo>
                  <a:pt x="207" y="296"/>
                </a:lnTo>
                <a:lnTo>
                  <a:pt x="217" y="288"/>
                </a:lnTo>
                <a:lnTo>
                  <a:pt x="230" y="284"/>
                </a:lnTo>
                <a:close/>
                <a:moveTo>
                  <a:pt x="138" y="254"/>
                </a:moveTo>
                <a:lnTo>
                  <a:pt x="150" y="258"/>
                </a:lnTo>
                <a:lnTo>
                  <a:pt x="160" y="268"/>
                </a:lnTo>
                <a:lnTo>
                  <a:pt x="163" y="280"/>
                </a:lnTo>
                <a:lnTo>
                  <a:pt x="159" y="292"/>
                </a:lnTo>
                <a:lnTo>
                  <a:pt x="149" y="301"/>
                </a:lnTo>
                <a:lnTo>
                  <a:pt x="136" y="304"/>
                </a:lnTo>
                <a:lnTo>
                  <a:pt x="123" y="300"/>
                </a:lnTo>
                <a:lnTo>
                  <a:pt x="114" y="291"/>
                </a:lnTo>
                <a:lnTo>
                  <a:pt x="111" y="277"/>
                </a:lnTo>
                <a:lnTo>
                  <a:pt x="115" y="265"/>
                </a:lnTo>
                <a:lnTo>
                  <a:pt x="125" y="257"/>
                </a:lnTo>
                <a:lnTo>
                  <a:pt x="138" y="254"/>
                </a:lnTo>
                <a:close/>
                <a:moveTo>
                  <a:pt x="64" y="180"/>
                </a:moveTo>
                <a:lnTo>
                  <a:pt x="64" y="650"/>
                </a:lnTo>
                <a:lnTo>
                  <a:pt x="341" y="757"/>
                </a:lnTo>
                <a:lnTo>
                  <a:pt x="451" y="532"/>
                </a:lnTo>
                <a:lnTo>
                  <a:pt x="444" y="511"/>
                </a:lnTo>
                <a:lnTo>
                  <a:pt x="444" y="486"/>
                </a:lnTo>
                <a:lnTo>
                  <a:pt x="451" y="463"/>
                </a:lnTo>
                <a:lnTo>
                  <a:pt x="463" y="446"/>
                </a:lnTo>
                <a:lnTo>
                  <a:pt x="478" y="431"/>
                </a:lnTo>
                <a:lnTo>
                  <a:pt x="494" y="422"/>
                </a:lnTo>
                <a:lnTo>
                  <a:pt x="513" y="417"/>
                </a:lnTo>
                <a:lnTo>
                  <a:pt x="478" y="467"/>
                </a:lnTo>
                <a:lnTo>
                  <a:pt x="494" y="528"/>
                </a:lnTo>
                <a:lnTo>
                  <a:pt x="555" y="526"/>
                </a:lnTo>
                <a:lnTo>
                  <a:pt x="593" y="473"/>
                </a:lnTo>
                <a:lnTo>
                  <a:pt x="594" y="490"/>
                </a:lnTo>
                <a:lnTo>
                  <a:pt x="593" y="509"/>
                </a:lnTo>
                <a:lnTo>
                  <a:pt x="586" y="528"/>
                </a:lnTo>
                <a:lnTo>
                  <a:pt x="577" y="544"/>
                </a:lnTo>
                <a:lnTo>
                  <a:pt x="563" y="557"/>
                </a:lnTo>
                <a:lnTo>
                  <a:pt x="548" y="566"/>
                </a:lnTo>
                <a:lnTo>
                  <a:pt x="532" y="573"/>
                </a:lnTo>
                <a:lnTo>
                  <a:pt x="426" y="789"/>
                </a:lnTo>
                <a:lnTo>
                  <a:pt x="648" y="873"/>
                </a:lnTo>
                <a:lnTo>
                  <a:pt x="648" y="359"/>
                </a:lnTo>
                <a:lnTo>
                  <a:pt x="64" y="180"/>
                </a:lnTo>
                <a:close/>
                <a:moveTo>
                  <a:pt x="0" y="93"/>
                </a:moveTo>
                <a:lnTo>
                  <a:pt x="712" y="312"/>
                </a:lnTo>
                <a:lnTo>
                  <a:pt x="712" y="966"/>
                </a:lnTo>
                <a:lnTo>
                  <a:pt x="0" y="694"/>
                </a:lnTo>
                <a:lnTo>
                  <a:pt x="0" y="93"/>
                </a:lnTo>
                <a:close/>
                <a:moveTo>
                  <a:pt x="118" y="0"/>
                </a:moveTo>
                <a:lnTo>
                  <a:pt x="830" y="241"/>
                </a:lnTo>
                <a:lnTo>
                  <a:pt x="830" y="842"/>
                </a:lnTo>
                <a:lnTo>
                  <a:pt x="771" y="823"/>
                </a:lnTo>
                <a:lnTo>
                  <a:pt x="771" y="280"/>
                </a:lnTo>
                <a:lnTo>
                  <a:pt x="118" y="62"/>
                </a:lnTo>
                <a:lnTo>
                  <a:pt x="118" y="0"/>
                </a:lnTo>
                <a:close/>
              </a:path>
            </a:pathLst>
          </a:custGeom>
          <a:solidFill>
            <a:sysClr val="window" lastClr="FFFFFF"/>
          </a:solidFill>
          <a:ln>
            <a:noFill/>
          </a:ln>
        </p:spPr>
        <p:txBody>
          <a:bodyPr lIns="121920" tIns="60960" rIns="121920" bIns="60960"/>
          <a:lstStyle/>
          <a:p>
            <a:endParaRPr lang="zh-CN" altLang="en-US" sz="1800"/>
          </a:p>
        </p:txBody>
      </p:sp>
      <p:sp>
        <p:nvSpPr>
          <p:cNvPr id="15" name="Freeform 8"/>
          <p:cNvSpPr>
            <a:spLocks noEditPoints="1"/>
          </p:cNvSpPr>
          <p:nvPr>
            <p:custDataLst>
              <p:tags r:id="rId5"/>
            </p:custDataLst>
          </p:nvPr>
        </p:nvSpPr>
        <p:spPr bwMode="auto">
          <a:xfrm>
            <a:off x="3403904" y="2307907"/>
            <a:ext cx="660400" cy="531813"/>
          </a:xfrm>
          <a:custGeom>
            <a:avLst/>
            <a:gdLst>
              <a:gd name="T0" fmla="*/ 559581 w 1035"/>
              <a:gd name="T1" fmla="*/ 427941 h 833"/>
              <a:gd name="T2" fmla="*/ 500309 w 1035"/>
              <a:gd name="T3" fmla="*/ 516723 h 833"/>
              <a:gd name="T4" fmla="*/ 428290 w 1035"/>
              <a:gd name="T5" fmla="*/ 450296 h 833"/>
              <a:gd name="T6" fmla="*/ 364556 w 1035"/>
              <a:gd name="T7" fmla="*/ 279120 h 833"/>
              <a:gd name="T8" fmla="*/ 14659 w 1035"/>
              <a:gd name="T9" fmla="*/ 305307 h 833"/>
              <a:gd name="T10" fmla="*/ 86040 w 1035"/>
              <a:gd name="T11" fmla="*/ 233771 h 833"/>
              <a:gd name="T12" fmla="*/ 573603 w 1035"/>
              <a:gd name="T13" fmla="*/ 13413 h 833"/>
              <a:gd name="T14" fmla="*/ 644984 w 1035"/>
              <a:gd name="T15" fmla="*/ 84949 h 833"/>
              <a:gd name="T16" fmla="*/ 573603 w 1035"/>
              <a:gd name="T17" fmla="*/ 13413 h 833"/>
              <a:gd name="T18" fmla="*/ 659643 w 1035"/>
              <a:gd name="T19" fmla="*/ 0 h 833"/>
              <a:gd name="T20" fmla="*/ 615667 w 1035"/>
              <a:gd name="T21" fmla="*/ 99640 h 833"/>
              <a:gd name="T22" fmla="*/ 633512 w 1035"/>
              <a:gd name="T23" fmla="*/ 201835 h 833"/>
              <a:gd name="T24" fmla="*/ 583800 w 1035"/>
              <a:gd name="T25" fmla="*/ 251655 h 833"/>
              <a:gd name="T26" fmla="*/ 602920 w 1035"/>
              <a:gd name="T27" fmla="*/ 201835 h 833"/>
              <a:gd name="T28" fmla="*/ 599096 w 1035"/>
              <a:gd name="T29" fmla="*/ 99640 h 833"/>
              <a:gd name="T30" fmla="*/ 579339 w 1035"/>
              <a:gd name="T31" fmla="*/ 150737 h 833"/>
              <a:gd name="T32" fmla="*/ 551933 w 1035"/>
              <a:gd name="T33" fmla="*/ 194809 h 833"/>
              <a:gd name="T34" fmla="*/ 515605 w 1035"/>
              <a:gd name="T35" fmla="*/ 228661 h 833"/>
              <a:gd name="T36" fmla="*/ 466530 w 1035"/>
              <a:gd name="T37" fmla="*/ 249739 h 833"/>
              <a:gd name="T38" fmla="*/ 415543 w 1035"/>
              <a:gd name="T39" fmla="*/ 256765 h 833"/>
              <a:gd name="T40" fmla="*/ 315481 w 1035"/>
              <a:gd name="T41" fmla="*/ 274010 h 833"/>
              <a:gd name="T42" fmla="*/ 281703 w 1035"/>
              <a:gd name="T43" fmla="*/ 236326 h 833"/>
              <a:gd name="T44" fmla="*/ 217332 w 1035"/>
              <a:gd name="T45" fmla="*/ 223551 h 833"/>
              <a:gd name="T46" fmla="*/ 164433 w 1035"/>
              <a:gd name="T47" fmla="*/ 223551 h 833"/>
              <a:gd name="T48" fmla="*/ 120457 w 1035"/>
              <a:gd name="T49" fmla="*/ 236326 h 833"/>
              <a:gd name="T50" fmla="*/ 100062 w 1035"/>
              <a:gd name="T51" fmla="*/ 318720 h 833"/>
              <a:gd name="T52" fmla="*/ 0 w 1035"/>
              <a:gd name="T53" fmla="*/ 219080 h 833"/>
              <a:gd name="T54" fmla="*/ 49075 w 1035"/>
              <a:gd name="T55" fmla="*/ 119440 h 833"/>
              <a:gd name="T56" fmla="*/ 31867 w 1035"/>
              <a:gd name="T57" fmla="*/ 69620 h 833"/>
              <a:gd name="T58" fmla="*/ 82216 w 1035"/>
              <a:gd name="T59" fmla="*/ 119440 h 833"/>
              <a:gd name="T60" fmla="*/ 63734 w 1035"/>
              <a:gd name="T61" fmla="*/ 219080 h 833"/>
              <a:gd name="T62" fmla="*/ 93051 w 1035"/>
              <a:gd name="T63" fmla="*/ 203112 h 833"/>
              <a:gd name="T64" fmla="*/ 139577 w 1035"/>
              <a:gd name="T65" fmla="*/ 183312 h 833"/>
              <a:gd name="T66" fmla="*/ 188014 w 1035"/>
              <a:gd name="T67" fmla="*/ 178202 h 833"/>
              <a:gd name="T68" fmla="*/ 252385 w 1035"/>
              <a:gd name="T69" fmla="*/ 185228 h 833"/>
              <a:gd name="T70" fmla="*/ 315481 w 1035"/>
              <a:gd name="T71" fmla="*/ 199280 h 833"/>
              <a:gd name="T72" fmla="*/ 415543 w 1035"/>
              <a:gd name="T73" fmla="*/ 174370 h 833"/>
              <a:gd name="T74" fmla="*/ 435938 w 1035"/>
              <a:gd name="T75" fmla="*/ 212693 h 833"/>
              <a:gd name="T76" fmla="*/ 474178 w 1035"/>
              <a:gd name="T77" fmla="*/ 201835 h 833"/>
              <a:gd name="T78" fmla="*/ 508594 w 1035"/>
              <a:gd name="T79" fmla="*/ 179480 h 833"/>
              <a:gd name="T80" fmla="*/ 536000 w 1035"/>
              <a:gd name="T81" fmla="*/ 139240 h 833"/>
              <a:gd name="T82" fmla="*/ 558944 w 1035"/>
              <a:gd name="T83" fmla="*/ 86227 h 83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35" h="833">
                <a:moveTo>
                  <a:pt x="572" y="437"/>
                </a:moveTo>
                <a:lnTo>
                  <a:pt x="878" y="670"/>
                </a:lnTo>
                <a:lnTo>
                  <a:pt x="724" y="683"/>
                </a:lnTo>
                <a:lnTo>
                  <a:pt x="785" y="809"/>
                </a:lnTo>
                <a:lnTo>
                  <a:pt x="735" y="833"/>
                </a:lnTo>
                <a:lnTo>
                  <a:pt x="672" y="705"/>
                </a:lnTo>
                <a:lnTo>
                  <a:pt x="568" y="821"/>
                </a:lnTo>
                <a:lnTo>
                  <a:pt x="572" y="437"/>
                </a:lnTo>
                <a:close/>
                <a:moveTo>
                  <a:pt x="23" y="366"/>
                </a:moveTo>
                <a:lnTo>
                  <a:pt x="23" y="478"/>
                </a:lnTo>
                <a:lnTo>
                  <a:pt x="135" y="478"/>
                </a:lnTo>
                <a:lnTo>
                  <a:pt x="135" y="366"/>
                </a:lnTo>
                <a:lnTo>
                  <a:pt x="23" y="366"/>
                </a:lnTo>
                <a:close/>
                <a:moveTo>
                  <a:pt x="900" y="21"/>
                </a:moveTo>
                <a:lnTo>
                  <a:pt x="900" y="133"/>
                </a:lnTo>
                <a:lnTo>
                  <a:pt x="1012" y="133"/>
                </a:lnTo>
                <a:lnTo>
                  <a:pt x="1012" y="21"/>
                </a:lnTo>
                <a:lnTo>
                  <a:pt x="900" y="21"/>
                </a:lnTo>
                <a:close/>
                <a:moveTo>
                  <a:pt x="877" y="0"/>
                </a:moveTo>
                <a:lnTo>
                  <a:pt x="1035" y="0"/>
                </a:lnTo>
                <a:lnTo>
                  <a:pt x="1035" y="156"/>
                </a:lnTo>
                <a:lnTo>
                  <a:pt x="966" y="156"/>
                </a:lnTo>
                <a:lnTo>
                  <a:pt x="967" y="316"/>
                </a:lnTo>
                <a:lnTo>
                  <a:pt x="994" y="316"/>
                </a:lnTo>
                <a:lnTo>
                  <a:pt x="994" y="394"/>
                </a:lnTo>
                <a:lnTo>
                  <a:pt x="916" y="394"/>
                </a:lnTo>
                <a:lnTo>
                  <a:pt x="916" y="316"/>
                </a:lnTo>
                <a:lnTo>
                  <a:pt x="946" y="316"/>
                </a:lnTo>
                <a:lnTo>
                  <a:pt x="944" y="156"/>
                </a:lnTo>
                <a:lnTo>
                  <a:pt x="940" y="156"/>
                </a:lnTo>
                <a:lnTo>
                  <a:pt x="925" y="197"/>
                </a:lnTo>
                <a:lnTo>
                  <a:pt x="909" y="236"/>
                </a:lnTo>
                <a:lnTo>
                  <a:pt x="889" y="273"/>
                </a:lnTo>
                <a:lnTo>
                  <a:pt x="866" y="305"/>
                </a:lnTo>
                <a:lnTo>
                  <a:pt x="839" y="333"/>
                </a:lnTo>
                <a:lnTo>
                  <a:pt x="809" y="358"/>
                </a:lnTo>
                <a:lnTo>
                  <a:pt x="771" y="378"/>
                </a:lnTo>
                <a:lnTo>
                  <a:pt x="732" y="391"/>
                </a:lnTo>
                <a:lnTo>
                  <a:pt x="693" y="400"/>
                </a:lnTo>
                <a:lnTo>
                  <a:pt x="652" y="402"/>
                </a:lnTo>
                <a:lnTo>
                  <a:pt x="652" y="429"/>
                </a:lnTo>
                <a:lnTo>
                  <a:pt x="495" y="429"/>
                </a:lnTo>
                <a:lnTo>
                  <a:pt x="495" y="382"/>
                </a:lnTo>
                <a:lnTo>
                  <a:pt x="442" y="370"/>
                </a:lnTo>
                <a:lnTo>
                  <a:pt x="391" y="358"/>
                </a:lnTo>
                <a:lnTo>
                  <a:pt x="341" y="350"/>
                </a:lnTo>
                <a:lnTo>
                  <a:pt x="295" y="347"/>
                </a:lnTo>
                <a:lnTo>
                  <a:pt x="258" y="350"/>
                </a:lnTo>
                <a:lnTo>
                  <a:pt x="223" y="356"/>
                </a:lnTo>
                <a:lnTo>
                  <a:pt x="189" y="370"/>
                </a:lnTo>
                <a:lnTo>
                  <a:pt x="157" y="391"/>
                </a:lnTo>
                <a:lnTo>
                  <a:pt x="157" y="499"/>
                </a:lnTo>
                <a:lnTo>
                  <a:pt x="0" y="499"/>
                </a:lnTo>
                <a:lnTo>
                  <a:pt x="0" y="343"/>
                </a:lnTo>
                <a:lnTo>
                  <a:pt x="78" y="343"/>
                </a:lnTo>
                <a:lnTo>
                  <a:pt x="77" y="187"/>
                </a:lnTo>
                <a:lnTo>
                  <a:pt x="50" y="187"/>
                </a:lnTo>
                <a:lnTo>
                  <a:pt x="50" y="109"/>
                </a:lnTo>
                <a:lnTo>
                  <a:pt x="129" y="109"/>
                </a:lnTo>
                <a:lnTo>
                  <a:pt x="129" y="187"/>
                </a:lnTo>
                <a:lnTo>
                  <a:pt x="99" y="187"/>
                </a:lnTo>
                <a:lnTo>
                  <a:pt x="100" y="343"/>
                </a:lnTo>
                <a:lnTo>
                  <a:pt x="111" y="343"/>
                </a:lnTo>
                <a:lnTo>
                  <a:pt x="146" y="318"/>
                </a:lnTo>
                <a:lnTo>
                  <a:pt x="181" y="301"/>
                </a:lnTo>
                <a:lnTo>
                  <a:pt x="219" y="287"/>
                </a:lnTo>
                <a:lnTo>
                  <a:pt x="257" y="281"/>
                </a:lnTo>
                <a:lnTo>
                  <a:pt x="295" y="279"/>
                </a:lnTo>
                <a:lnTo>
                  <a:pt x="345" y="282"/>
                </a:lnTo>
                <a:lnTo>
                  <a:pt x="396" y="290"/>
                </a:lnTo>
                <a:lnTo>
                  <a:pt x="446" y="301"/>
                </a:lnTo>
                <a:lnTo>
                  <a:pt x="495" y="312"/>
                </a:lnTo>
                <a:lnTo>
                  <a:pt x="495" y="273"/>
                </a:lnTo>
                <a:lnTo>
                  <a:pt x="652" y="273"/>
                </a:lnTo>
                <a:lnTo>
                  <a:pt x="652" y="335"/>
                </a:lnTo>
                <a:lnTo>
                  <a:pt x="684" y="333"/>
                </a:lnTo>
                <a:lnTo>
                  <a:pt x="714" y="327"/>
                </a:lnTo>
                <a:lnTo>
                  <a:pt x="744" y="316"/>
                </a:lnTo>
                <a:lnTo>
                  <a:pt x="772" y="301"/>
                </a:lnTo>
                <a:lnTo>
                  <a:pt x="798" y="281"/>
                </a:lnTo>
                <a:lnTo>
                  <a:pt x="821" y="254"/>
                </a:lnTo>
                <a:lnTo>
                  <a:pt x="841" y="218"/>
                </a:lnTo>
                <a:lnTo>
                  <a:pt x="860" y="178"/>
                </a:lnTo>
                <a:lnTo>
                  <a:pt x="877" y="135"/>
                </a:lnTo>
                <a:lnTo>
                  <a:pt x="877" y="0"/>
                </a:lnTo>
                <a:close/>
              </a:path>
            </a:pathLst>
          </a:custGeom>
          <a:solidFill>
            <a:sysClr val="window" lastClr="FFFFFF"/>
          </a:solidFill>
          <a:ln>
            <a:noFill/>
          </a:ln>
        </p:spPr>
        <p:txBody>
          <a:bodyPr lIns="121920" tIns="60960" rIns="121920" bIns="60960"/>
          <a:lstStyle/>
          <a:p>
            <a:endParaRPr lang="zh-CN" altLang="en-US" sz="1800"/>
          </a:p>
        </p:txBody>
      </p:sp>
      <p:sp>
        <p:nvSpPr>
          <p:cNvPr id="16" name="TextBox 13"/>
          <p:cNvSpPr txBox="1">
            <a:spLocks noChangeArrowheads="1"/>
          </p:cNvSpPr>
          <p:nvPr>
            <p:custDataLst>
              <p:tags r:id="rId6"/>
            </p:custDataLst>
          </p:nvPr>
        </p:nvSpPr>
        <p:spPr bwMode="auto">
          <a:xfrm>
            <a:off x="1596188" y="2792095"/>
            <a:ext cx="4275833" cy="47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rPr>
              <a:t>“协作”</a:t>
            </a:r>
            <a:endPar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7" name="TextBox 13"/>
          <p:cNvSpPr txBox="1">
            <a:spLocks noChangeArrowheads="1"/>
          </p:cNvSpPr>
          <p:nvPr>
            <p:custDataLst>
              <p:tags r:id="rId7"/>
            </p:custDataLst>
          </p:nvPr>
        </p:nvSpPr>
        <p:spPr bwMode="auto">
          <a:xfrm>
            <a:off x="1245235" y="3201670"/>
            <a:ext cx="4826635"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l" eaLnBrk="1" hangingPunct="1">
              <a:lnSpc>
                <a:spcPct val="120000"/>
              </a:lnSpc>
              <a:spcBef>
                <a:spcPct val="20000"/>
              </a:spcBef>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“协作”表现为企业将产品制造过程中所涉及的包括供应商、制造商、经销商、消费者等在内的各主体和其他有关因素有机联系起来，促进彼此之间的交流与合作，确保产品质量得到提高。</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8" name="TextBox 13"/>
          <p:cNvSpPr txBox="1">
            <a:spLocks noChangeArrowheads="1"/>
          </p:cNvSpPr>
          <p:nvPr>
            <p:custDataLst>
              <p:tags r:id="rId8"/>
            </p:custDataLst>
          </p:nvPr>
        </p:nvSpPr>
        <p:spPr bwMode="auto">
          <a:xfrm>
            <a:off x="6438200" y="2792095"/>
            <a:ext cx="4280693" cy="47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ctr" eaLnBrk="1" hangingPunct="1">
              <a:lnSpc>
                <a:spcPct val="120000"/>
              </a:lnSpc>
              <a:spcBef>
                <a:spcPct val="20000"/>
              </a:spcBef>
            </a:pPr>
            <a:r>
              <a:rPr lang="zh-CN" altLang="en-US" sz="2000" b="1" spc="150">
                <a:solidFill>
                  <a:sysClr val="window" lastClr="FFFFFF"/>
                </a:solidFill>
                <a:latin typeface="Arial" panose="020B0604020202020204" pitchFamily="34" charset="0"/>
                <a:ea typeface="微软雅黑" panose="020B0503020204020204" charset="-122"/>
                <a:sym typeface="Arial" panose="020B0604020202020204" pitchFamily="34" charset="0"/>
              </a:rPr>
              <a:t>“绿色”</a:t>
            </a:r>
            <a:endPar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9" name="TextBox 13"/>
          <p:cNvSpPr txBox="1">
            <a:spLocks noChangeArrowheads="1"/>
          </p:cNvSpPr>
          <p:nvPr>
            <p:custDataLst>
              <p:tags r:id="rId9"/>
            </p:custDataLst>
          </p:nvPr>
        </p:nvSpPr>
        <p:spPr bwMode="auto">
          <a:xfrm>
            <a:off x="6438200" y="3281068"/>
            <a:ext cx="4280693" cy="542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algn="l" eaLnBrk="1" hangingPunct="1">
              <a:lnSpc>
                <a:spcPct val="120000"/>
              </a:lnSpc>
              <a:spcBef>
                <a:spcPct val="20000"/>
              </a:spcBef>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“绿色”表现为在整个供应链流程中企业都要开展绿色经营，确保所能获得的市场机会具有长期性。</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320040" y="5363845"/>
            <a:ext cx="11705590" cy="902970"/>
          </a:xfrm>
          <a:prstGeom prst="rect">
            <a:avLst/>
          </a:prstGeom>
          <a:noFill/>
        </p:spPr>
        <p:txBody>
          <a:bodyPr wrap="square" rtlCol="0" anchor="t">
            <a:spAutoFit/>
          </a:bodyPr>
          <a:p>
            <a:pPr indent="0" fontAlgn="auto">
              <a:lnSpc>
                <a:spcPct val="120000"/>
              </a:lnSpc>
            </a:pPr>
            <a:r>
              <a:rPr lang="zh-CN" altLang="en-US" sz="2200"/>
              <a:t>绿色供应链管理的</a:t>
            </a:r>
            <a:r>
              <a:rPr lang="zh-CN" altLang="en-US" sz="2200" b="1"/>
              <a:t>核心</a:t>
            </a:r>
            <a:r>
              <a:rPr lang="zh-CN" altLang="en-US" sz="2200"/>
              <a:t>就在于实现统筹协作与绿色经营之间的均衡。统筹协作有利于企业经营效率的提高，对企业短期盈利水平的提高作用明显，绿色经营则能够确保企业获得长期收益。</a:t>
            </a:r>
            <a:endParaRPr lang="zh-CN" altLang="en-US" sz="220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形状 20"/>
          <p:cNvSpPr/>
          <p:nvPr>
            <p:custDataLst>
              <p:tags r:id="rId1"/>
            </p:custDataLst>
          </p:nvPr>
        </p:nvSpPr>
        <p:spPr>
          <a:xfrm rot="16200000">
            <a:off x="10001250" y="1038860"/>
            <a:ext cx="1529715" cy="2406015"/>
          </a:xfrm>
          <a:custGeom>
            <a:avLst/>
            <a:gdLst>
              <a:gd name="connsiteX0" fmla="*/ 2268 w 2268"/>
              <a:gd name="connsiteY0" fmla="*/ 0 h 4265"/>
              <a:gd name="connsiteX1" fmla="*/ 2268 w 2268"/>
              <a:gd name="connsiteY1" fmla="*/ 4265 h 4265"/>
              <a:gd name="connsiteX2" fmla="*/ 1300 w 2268"/>
              <a:gd name="connsiteY2" fmla="*/ 4265 h 4265"/>
              <a:gd name="connsiteX3" fmla="*/ 968 w 2268"/>
              <a:gd name="connsiteY3" fmla="*/ 4265 h 4265"/>
              <a:gd name="connsiteX4" fmla="*/ 0 w 2268"/>
              <a:gd name="connsiteY4" fmla="*/ 4265 h 4265"/>
              <a:gd name="connsiteX5" fmla="*/ 0 w 2268"/>
              <a:gd name="connsiteY5" fmla="*/ 0 h 4265"/>
              <a:gd name="connsiteX6" fmla="*/ 2268 w 2268"/>
              <a:gd name="connsiteY6" fmla="*/ 0 h 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 h="4265">
                <a:moveTo>
                  <a:pt x="2268" y="0"/>
                </a:moveTo>
                <a:lnTo>
                  <a:pt x="2268" y="4265"/>
                </a:lnTo>
                <a:lnTo>
                  <a:pt x="1300" y="4265"/>
                </a:lnTo>
                <a:lnTo>
                  <a:pt x="968" y="4265"/>
                </a:lnTo>
                <a:lnTo>
                  <a:pt x="0" y="4265"/>
                </a:lnTo>
                <a:lnTo>
                  <a:pt x="0" y="0"/>
                </a:lnTo>
                <a:lnTo>
                  <a:pt x="2268" y="0"/>
                </a:lnTo>
                <a:close/>
              </a:path>
            </a:pathLst>
          </a:custGeom>
          <a:solidFill>
            <a:srgbClr val="5B9BD5"/>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defTabSz="457200"/>
            <a:endParaRPr lang="zh-CN" altLang="en-US" sz="3600" dirty="0">
              <a:solidFill>
                <a:srgbClr val="FFFFFF"/>
              </a:solidFill>
              <a:latin typeface="微软雅黑" panose="020B0503020204020204" charset="-122"/>
              <a:ea typeface="微软雅黑" panose="020B0503020204020204" charset="-122"/>
            </a:endParaRPr>
          </a:p>
        </p:txBody>
      </p:sp>
      <p:sp>
        <p:nvSpPr>
          <p:cNvPr id="18" name="任意形状 19"/>
          <p:cNvSpPr/>
          <p:nvPr>
            <p:custDataLst>
              <p:tags r:id="rId2"/>
            </p:custDataLst>
          </p:nvPr>
        </p:nvSpPr>
        <p:spPr>
          <a:xfrm rot="16200000">
            <a:off x="7743825" y="1035685"/>
            <a:ext cx="1534795" cy="2416175"/>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rgbClr val="ED7D3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defTabSz="457200"/>
            <a:endParaRPr lang="zh-CN" altLang="en-US" sz="3600">
              <a:solidFill>
                <a:srgbClr val="FFFFFF"/>
              </a:solidFill>
              <a:highlight>
                <a:srgbClr val="FF0000"/>
              </a:highlight>
              <a:latin typeface="微软雅黑" panose="020B0503020204020204" charset="-122"/>
              <a:ea typeface="微软雅黑" panose="020B0503020204020204" charset="-122"/>
            </a:endParaRPr>
          </a:p>
        </p:txBody>
      </p:sp>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68738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绿色供应链管理的概念及特征</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695960" y="804545"/>
            <a:ext cx="447294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二、绿色供应链管理的特征</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 name="文本框 1"/>
          <p:cNvSpPr txBox="1"/>
          <p:nvPr>
            <p:custDataLst>
              <p:tags r:id="rId3"/>
            </p:custDataLst>
          </p:nvPr>
        </p:nvSpPr>
        <p:spPr>
          <a:xfrm>
            <a:off x="9632950" y="2294255"/>
            <a:ext cx="2322830" cy="466725"/>
          </a:xfrm>
          <a:prstGeom prst="rect">
            <a:avLst/>
          </a:prstGeom>
          <a:noFill/>
        </p:spPr>
        <p:txBody>
          <a:bodyPr wrap="square" bIns="0" rtlCol="0" anchor="ctr"/>
          <a:p>
            <a:pPr marL="0" indent="0" algn="ctr" defTabSz="457200">
              <a:lnSpc>
                <a:spcPct val="100000"/>
              </a:lnSpc>
              <a:spcBef>
                <a:spcPts val="0"/>
              </a:spcBef>
              <a:spcAft>
                <a:spcPts val="0"/>
              </a:spcAft>
              <a:buSzPct val="100000"/>
            </a:pPr>
            <a:r>
              <a:rPr lang="zh-CN" sz="1600" b="1" spc="300">
                <a:solidFill>
                  <a:srgbClr val="FFFFFF"/>
                </a:solidFill>
                <a:latin typeface="微软雅黑" panose="020B0503020204020204" charset="-122"/>
                <a:ea typeface="微软雅黑" panose="020B0503020204020204" charset="-122"/>
              </a:rPr>
              <a:t>绿色供应链管理充分应用现代网络技术</a:t>
            </a:r>
            <a:endParaRPr lang="zh-CN" sz="1600" b="1" spc="300">
              <a:solidFill>
                <a:srgbClr val="FFFFFF"/>
              </a:solidFill>
              <a:latin typeface="微软雅黑" panose="020B0503020204020204" charset="-122"/>
              <a:ea typeface="微软雅黑" panose="020B0503020204020204" charset="-122"/>
            </a:endParaRPr>
          </a:p>
        </p:txBody>
      </p:sp>
      <p:sp>
        <p:nvSpPr>
          <p:cNvPr id="4" name="文本框 3"/>
          <p:cNvSpPr txBox="1"/>
          <p:nvPr>
            <p:custDataLst>
              <p:tags r:id="rId4"/>
            </p:custDataLst>
          </p:nvPr>
        </p:nvSpPr>
        <p:spPr>
          <a:xfrm>
            <a:off x="9327206" y="1768291"/>
            <a:ext cx="2463445" cy="490189"/>
          </a:xfrm>
          <a:prstGeom prst="rect">
            <a:avLst/>
          </a:prstGeom>
          <a:noFill/>
        </p:spPr>
        <p:txBody>
          <a:bodyPr wrap="square" rtlCol="0">
            <a:normAutofit/>
          </a:bodyPr>
          <a:p>
            <a:pPr algn="ctr" defTabSz="457200"/>
            <a:r>
              <a:rPr kumimoji="1" lang="en-US" altLang="zh-CN" sz="2400" dirty="0">
                <a:solidFill>
                  <a:srgbClr val="FFFFFF"/>
                </a:solidFill>
                <a:latin typeface="微软雅黑" panose="020B0503020204020204" charset="-122"/>
                <a:ea typeface="微软雅黑" panose="020B0503020204020204" charset="-122"/>
              </a:rPr>
              <a:t>05</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28" name="文本框 27"/>
          <p:cNvSpPr txBox="1"/>
          <p:nvPr>
            <p:custDataLst>
              <p:tags r:id="rId5"/>
            </p:custDataLst>
          </p:nvPr>
        </p:nvSpPr>
        <p:spPr>
          <a:xfrm>
            <a:off x="7305675" y="3209925"/>
            <a:ext cx="2271395" cy="3014345"/>
          </a:xfrm>
          <a:prstGeom prst="rect">
            <a:avLst/>
          </a:prstGeom>
          <a:noFill/>
        </p:spPr>
        <p:txBody>
          <a:bodyPr wrap="square" tIns="0" rtlCol="0">
            <a:normAutofit/>
          </a:bodyPr>
          <a:p>
            <a:pPr marL="0" lvl="0" indent="0" algn="l" defTabSz="457200">
              <a:lnSpc>
                <a:spcPct val="120000"/>
              </a:lnSpc>
              <a:spcBef>
                <a:spcPts val="0"/>
              </a:spcBef>
              <a:spcAft>
                <a:spcPts val="0"/>
              </a:spcAft>
              <a:buSzPct val="100000"/>
            </a:pPr>
            <a:r>
              <a:rPr lang="zh-CN" sz="1600" spc="150">
                <a:solidFill>
                  <a:srgbClr val="222222">
                    <a:lumMod val="75000"/>
                    <a:lumOff val="25000"/>
                  </a:srgbClr>
                </a:solidFill>
                <a:latin typeface="微软雅黑" panose="020B0503020204020204" charset="-122"/>
                <a:ea typeface="微软雅黑" panose="020B0503020204020204" charset="-122"/>
              </a:rPr>
              <a:t>绿色供应链管理研究从原材料生产、制造到回收处理，实际上是研究的产品生命周期的全过程。应用并行工程的思想，使材料的生产、产品制造过程和回收与再利用并行加以考虑。</a:t>
            </a:r>
            <a:endParaRPr lang="zh-CN" sz="1600" spc="150">
              <a:solidFill>
                <a:srgbClr val="222222">
                  <a:lumMod val="75000"/>
                  <a:lumOff val="25000"/>
                </a:srgbClr>
              </a:solidFill>
              <a:latin typeface="微软雅黑" panose="020B0503020204020204" charset="-122"/>
              <a:ea typeface="微软雅黑" panose="020B0503020204020204" charset="-122"/>
            </a:endParaRPr>
          </a:p>
        </p:txBody>
      </p:sp>
      <p:sp>
        <p:nvSpPr>
          <p:cNvPr id="6" name="任意形状 19"/>
          <p:cNvSpPr/>
          <p:nvPr>
            <p:custDataLst>
              <p:tags r:id="rId6"/>
            </p:custDataLst>
          </p:nvPr>
        </p:nvSpPr>
        <p:spPr>
          <a:xfrm rot="16200000">
            <a:off x="5473700" y="1038225"/>
            <a:ext cx="1536065" cy="2400300"/>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7" name="文本框 6"/>
          <p:cNvSpPr txBox="1"/>
          <p:nvPr>
            <p:custDataLst>
              <p:tags r:id="rId7"/>
            </p:custDataLst>
          </p:nvPr>
        </p:nvSpPr>
        <p:spPr>
          <a:xfrm>
            <a:off x="5109210" y="2295525"/>
            <a:ext cx="2141220" cy="490220"/>
          </a:xfrm>
          <a:prstGeom prst="rect">
            <a:avLst/>
          </a:prstGeom>
          <a:noFill/>
        </p:spPr>
        <p:txBody>
          <a:bodyPr wrap="square" bIns="0" rtlCol="0" anchor="ctr"/>
          <a:p>
            <a:pPr marL="0" indent="0" algn="ctr" defTabSz="457200">
              <a:lnSpc>
                <a:spcPct val="100000"/>
              </a:lnSpc>
              <a:spcBef>
                <a:spcPts val="0"/>
              </a:spcBef>
              <a:spcAft>
                <a:spcPts val="0"/>
              </a:spcAft>
              <a:buSzPct val="100000"/>
            </a:pPr>
            <a:r>
              <a:rPr lang="zh-CN" sz="1600" b="1" spc="300">
                <a:solidFill>
                  <a:srgbClr val="FFFFFF"/>
                </a:solidFill>
                <a:latin typeface="微软雅黑" panose="020B0503020204020204" charset="-122"/>
                <a:ea typeface="微软雅黑" panose="020B0503020204020204" charset="-122"/>
              </a:rPr>
              <a:t>绿色供应链管理是闭环运作</a:t>
            </a:r>
            <a:endParaRPr lang="zh-CN" sz="1600" b="1" spc="300">
              <a:solidFill>
                <a:srgbClr val="FFFFFF"/>
              </a:solidFill>
              <a:latin typeface="微软雅黑" panose="020B0503020204020204" charset="-122"/>
              <a:ea typeface="微软雅黑" panose="020B0503020204020204" charset="-122"/>
            </a:endParaRPr>
          </a:p>
        </p:txBody>
      </p:sp>
      <p:sp>
        <p:nvSpPr>
          <p:cNvPr id="8" name="文本框 7"/>
          <p:cNvSpPr txBox="1"/>
          <p:nvPr>
            <p:custDataLst>
              <p:tags r:id="rId8"/>
            </p:custDataLst>
          </p:nvPr>
        </p:nvSpPr>
        <p:spPr>
          <a:xfrm>
            <a:off x="5041257" y="1773011"/>
            <a:ext cx="2514022" cy="490189"/>
          </a:xfrm>
          <a:prstGeom prst="rect">
            <a:avLst/>
          </a:prstGeom>
          <a:noFill/>
        </p:spPr>
        <p:txBody>
          <a:bodyPr wrap="square" rtlCol="0">
            <a:normAutofit/>
          </a:bodyPr>
          <a:p>
            <a:pPr algn="ctr" defTabSz="457200"/>
            <a:r>
              <a:rPr kumimoji="1" lang="en-US" altLang="zh-CN" sz="2400" dirty="0">
                <a:solidFill>
                  <a:srgbClr val="FFFFFF"/>
                </a:solidFill>
                <a:latin typeface="微软雅黑" panose="020B0503020204020204" charset="-122"/>
                <a:ea typeface="微软雅黑" panose="020B0503020204020204" charset="-122"/>
              </a:rPr>
              <a:t>03</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9" name="文本框 8"/>
          <p:cNvSpPr txBox="1"/>
          <p:nvPr>
            <p:custDataLst>
              <p:tags r:id="rId9"/>
            </p:custDataLst>
          </p:nvPr>
        </p:nvSpPr>
        <p:spPr>
          <a:xfrm>
            <a:off x="5043170" y="3223260"/>
            <a:ext cx="2211705" cy="3015615"/>
          </a:xfrm>
          <a:prstGeom prst="rect">
            <a:avLst/>
          </a:prstGeom>
          <a:noFill/>
        </p:spPr>
        <p:txBody>
          <a:bodyPr wrap="square" tIns="0" rtlCol="0"/>
          <a:p>
            <a:pPr marL="0" lvl="0" indent="0" algn="l" defTabSz="457200">
              <a:lnSpc>
                <a:spcPct val="120000"/>
              </a:lnSpc>
              <a:spcBef>
                <a:spcPts val="0"/>
              </a:spcBef>
              <a:spcAft>
                <a:spcPts val="0"/>
              </a:spcAft>
              <a:buSzPct val="100000"/>
            </a:pPr>
            <a:r>
              <a:rPr lang="zh-CN" sz="1600" spc="150">
                <a:solidFill>
                  <a:srgbClr val="222222">
                    <a:lumMod val="75000"/>
                    <a:lumOff val="25000"/>
                  </a:srgbClr>
                </a:solidFill>
                <a:latin typeface="微软雅黑" panose="020B0503020204020204" charset="-122"/>
                <a:ea typeface="微软雅黑" panose="020B0503020204020204" charset="-122"/>
              </a:rPr>
              <a:t>绿色供应链中流动的物流不仅是普通的原材料、中间产品和最终产品，更是一种“绿色”的物流。</a:t>
            </a:r>
            <a:endParaRPr lang="zh-CN" sz="1600" spc="150">
              <a:solidFill>
                <a:srgbClr val="222222">
                  <a:lumMod val="75000"/>
                  <a:lumOff val="25000"/>
                </a:srgbClr>
              </a:solidFill>
              <a:latin typeface="微软雅黑" panose="020B0503020204020204" charset="-122"/>
              <a:ea typeface="微软雅黑" panose="020B0503020204020204" charset="-122"/>
            </a:endParaRPr>
          </a:p>
        </p:txBody>
      </p:sp>
      <p:sp>
        <p:nvSpPr>
          <p:cNvPr id="31" name="任意形状 18"/>
          <p:cNvSpPr/>
          <p:nvPr>
            <p:custDataLst>
              <p:tags r:id="rId10"/>
            </p:custDataLst>
          </p:nvPr>
        </p:nvSpPr>
        <p:spPr>
          <a:xfrm rot="16200000">
            <a:off x="3206750" y="1025525"/>
            <a:ext cx="1529715" cy="2431415"/>
          </a:xfrm>
          <a:custGeom>
            <a:avLst/>
            <a:gdLst>
              <a:gd name="connsiteX0" fmla="*/ 1440001 w 1440001"/>
              <a:gd name="connsiteY0" fmla="*/ 0 h 2239361"/>
              <a:gd name="connsiteX1" fmla="*/ 1440001 w 1440001"/>
              <a:gd name="connsiteY1" fmla="*/ 2070844 h 2239361"/>
              <a:gd name="connsiteX2" fmla="*/ 825324 w 1440001"/>
              <a:gd name="connsiteY2" fmla="*/ 2070844 h 2239361"/>
              <a:gd name="connsiteX3" fmla="*/ 720000 w 1440001"/>
              <a:gd name="connsiteY3" fmla="*/ 2239361 h 2239361"/>
              <a:gd name="connsiteX4" fmla="*/ 614677 w 1440001"/>
              <a:gd name="connsiteY4" fmla="*/ 2070844 h 2239361"/>
              <a:gd name="connsiteX5" fmla="*/ 0 w 1440001"/>
              <a:gd name="connsiteY5" fmla="*/ 2070844 h 2239361"/>
              <a:gd name="connsiteX6" fmla="*/ 0 w 1440001"/>
              <a:gd name="connsiteY6" fmla="*/ 0 h 223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1">
                <a:moveTo>
                  <a:pt x="1440001" y="0"/>
                </a:moveTo>
                <a:lnTo>
                  <a:pt x="1440001" y="2070844"/>
                </a:lnTo>
                <a:lnTo>
                  <a:pt x="825324" y="2070844"/>
                </a:lnTo>
                <a:lnTo>
                  <a:pt x="720000" y="2239361"/>
                </a:lnTo>
                <a:lnTo>
                  <a:pt x="614677" y="2070844"/>
                </a:lnTo>
                <a:lnTo>
                  <a:pt x="0" y="2070844"/>
                </a:lnTo>
                <a:lnTo>
                  <a:pt x="0" y="0"/>
                </a:lnTo>
                <a:close/>
              </a:path>
            </a:pathLst>
          </a:cu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10" name="文本框 9"/>
          <p:cNvSpPr txBox="1"/>
          <p:nvPr>
            <p:custDataLst>
              <p:tags r:id="rId11"/>
            </p:custDataLst>
          </p:nvPr>
        </p:nvSpPr>
        <p:spPr>
          <a:xfrm>
            <a:off x="2755900" y="2265680"/>
            <a:ext cx="2235200" cy="490220"/>
          </a:xfrm>
          <a:prstGeom prst="rect">
            <a:avLst/>
          </a:prstGeom>
          <a:noFill/>
        </p:spPr>
        <p:txBody>
          <a:bodyPr wrap="square" bIns="0" rtlCol="0" anchor="ctr">
            <a:noAutofit/>
          </a:bodyPr>
          <a:p>
            <a:pPr marL="0" indent="0" algn="ctr" defTabSz="457200">
              <a:lnSpc>
                <a:spcPct val="100000"/>
              </a:lnSpc>
              <a:spcBef>
                <a:spcPts val="0"/>
              </a:spcBef>
              <a:spcAft>
                <a:spcPts val="0"/>
              </a:spcAft>
              <a:buSzPct val="100000"/>
            </a:pPr>
            <a:r>
              <a:rPr lang="zh-CN" sz="1500" b="1" spc="300">
                <a:solidFill>
                  <a:srgbClr val="FFFFFF"/>
                </a:solidFill>
                <a:latin typeface="微软雅黑" panose="020B0503020204020204" charset="-122"/>
                <a:ea typeface="微软雅黑" panose="020B0503020204020204" charset="-122"/>
              </a:rPr>
              <a:t>绿色供应链管理强调供应商之间的数据共享</a:t>
            </a:r>
            <a:endParaRPr lang="zh-CN" sz="1500" b="1" spc="300">
              <a:solidFill>
                <a:srgbClr val="FFFFFF"/>
              </a:solidFill>
              <a:latin typeface="微软雅黑" panose="020B0503020204020204" charset="-122"/>
              <a:ea typeface="微软雅黑" panose="020B0503020204020204" charset="-122"/>
            </a:endParaRPr>
          </a:p>
        </p:txBody>
      </p:sp>
      <p:sp>
        <p:nvSpPr>
          <p:cNvPr id="11" name="文本框 10"/>
          <p:cNvSpPr txBox="1"/>
          <p:nvPr>
            <p:custDataLst>
              <p:tags r:id="rId12"/>
            </p:custDataLst>
          </p:nvPr>
        </p:nvSpPr>
        <p:spPr>
          <a:xfrm>
            <a:off x="2755768" y="1773011"/>
            <a:ext cx="2508627" cy="490189"/>
          </a:xfrm>
          <a:prstGeom prst="rect">
            <a:avLst/>
          </a:prstGeom>
          <a:noFill/>
        </p:spPr>
        <p:txBody>
          <a:bodyPr wrap="square" rtlCol="0">
            <a:normAutofit/>
          </a:bodyPr>
          <a:p>
            <a:pPr algn="ctr" defTabSz="457200"/>
            <a:r>
              <a:rPr kumimoji="1" lang="en-US" altLang="zh-CN" sz="2400" dirty="0">
                <a:solidFill>
                  <a:srgbClr val="FFFFFF"/>
                </a:solidFill>
                <a:latin typeface="微软雅黑" panose="020B0503020204020204" charset="-122"/>
                <a:ea typeface="微软雅黑" panose="020B0503020204020204" charset="-122"/>
              </a:rPr>
              <a:t>02</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12" name="文本框 11"/>
          <p:cNvSpPr txBox="1"/>
          <p:nvPr>
            <p:custDataLst>
              <p:tags r:id="rId13"/>
            </p:custDataLst>
          </p:nvPr>
        </p:nvSpPr>
        <p:spPr>
          <a:xfrm>
            <a:off x="2795905" y="3224530"/>
            <a:ext cx="2225675" cy="3019425"/>
          </a:xfrm>
          <a:prstGeom prst="rect">
            <a:avLst/>
          </a:prstGeom>
          <a:noFill/>
        </p:spPr>
        <p:txBody>
          <a:bodyPr wrap="square" tIns="0" rtlCol="0"/>
          <a:p>
            <a:pPr marL="0" lvl="0" algn="l" defTabSz="457200">
              <a:lnSpc>
                <a:spcPct val="120000"/>
              </a:lnSpc>
              <a:spcBef>
                <a:spcPts val="0"/>
              </a:spcBef>
              <a:spcAft>
                <a:spcPts val="0"/>
              </a:spcAft>
              <a:buClrTx/>
              <a:buSzTx/>
              <a:buFontTx/>
            </a:pPr>
            <a:r>
              <a:rPr lang="zh-CN" sz="1600" spc="150">
                <a:solidFill>
                  <a:srgbClr val="222222">
                    <a:lumMod val="75000"/>
                    <a:lumOff val="25000"/>
                  </a:srgbClr>
                </a:solidFill>
                <a:latin typeface="微软雅黑" panose="020B0503020204020204" charset="-122"/>
                <a:ea typeface="微软雅黑" panose="020B0503020204020204" charset="-122"/>
              </a:rPr>
              <a:t>数据共享包含绿色材料的选取、产品设计、对供应商的评估和挑选、绿色生产、运输和分销、包装、销售和废物的回收等过程的数据。</a:t>
            </a:r>
            <a:endParaRPr lang="zh-CN" sz="1600" spc="150">
              <a:solidFill>
                <a:srgbClr val="222222">
                  <a:lumMod val="75000"/>
                  <a:lumOff val="25000"/>
                </a:srgbClr>
              </a:solidFill>
              <a:latin typeface="微软雅黑" panose="020B0503020204020204" charset="-122"/>
              <a:ea typeface="微软雅黑" panose="020B0503020204020204" charset="-122"/>
            </a:endParaRPr>
          </a:p>
        </p:txBody>
      </p:sp>
      <p:sp>
        <p:nvSpPr>
          <p:cNvPr id="13" name="任意形状 17"/>
          <p:cNvSpPr/>
          <p:nvPr>
            <p:custDataLst>
              <p:tags r:id="rId14"/>
            </p:custDataLst>
          </p:nvPr>
        </p:nvSpPr>
        <p:spPr>
          <a:xfrm rot="16200000">
            <a:off x="803910" y="888365"/>
            <a:ext cx="1540510" cy="2704465"/>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15" name="文本框 14"/>
          <p:cNvSpPr txBox="1"/>
          <p:nvPr>
            <p:custDataLst>
              <p:tags r:id="rId15"/>
            </p:custDataLst>
          </p:nvPr>
        </p:nvSpPr>
        <p:spPr>
          <a:xfrm>
            <a:off x="222293" y="2271291"/>
            <a:ext cx="2471537" cy="490189"/>
          </a:xfrm>
          <a:prstGeom prst="rect">
            <a:avLst/>
          </a:prstGeom>
          <a:noFill/>
        </p:spPr>
        <p:txBody>
          <a:bodyPr wrap="square" bIns="0" rtlCol="0" anchor="ctr"/>
          <a:p>
            <a:pPr marL="0" indent="0" algn="ctr" defTabSz="457200">
              <a:lnSpc>
                <a:spcPct val="100000"/>
              </a:lnSpc>
              <a:spcBef>
                <a:spcPts val="0"/>
              </a:spcBef>
              <a:spcAft>
                <a:spcPts val="0"/>
              </a:spcAft>
              <a:buSzPct val="100000"/>
            </a:pPr>
            <a:r>
              <a:rPr lang="zh-CN" sz="1600" b="1" spc="300">
                <a:solidFill>
                  <a:srgbClr val="FFFFFF"/>
                </a:solidFill>
                <a:latin typeface="微软雅黑" panose="020B0503020204020204" charset="-122"/>
                <a:ea typeface="微软雅黑" panose="020B0503020204020204" charset="-122"/>
              </a:rPr>
              <a:t>绿色供应链管理充分考虑环境问题</a:t>
            </a:r>
            <a:endParaRPr lang="zh-CN" sz="1600" b="1" spc="300">
              <a:solidFill>
                <a:srgbClr val="FFFFFF"/>
              </a:solidFill>
              <a:latin typeface="微软雅黑" panose="020B0503020204020204" charset="-122"/>
              <a:ea typeface="微软雅黑" panose="020B0503020204020204" charset="-122"/>
            </a:endParaRPr>
          </a:p>
        </p:txBody>
      </p:sp>
      <p:sp>
        <p:nvSpPr>
          <p:cNvPr id="16" name="文本框 15"/>
          <p:cNvSpPr txBox="1"/>
          <p:nvPr>
            <p:custDataLst>
              <p:tags r:id="rId16"/>
            </p:custDataLst>
          </p:nvPr>
        </p:nvSpPr>
        <p:spPr>
          <a:xfrm>
            <a:off x="229278" y="1778405"/>
            <a:ext cx="2464119" cy="490189"/>
          </a:xfrm>
          <a:prstGeom prst="rect">
            <a:avLst/>
          </a:prstGeom>
          <a:noFill/>
        </p:spPr>
        <p:txBody>
          <a:bodyPr wrap="square" rtlCol="0">
            <a:normAutofit/>
          </a:bodyPr>
          <a:p>
            <a:pPr algn="ctr" defTabSz="457200"/>
            <a:r>
              <a:rPr kumimoji="1" lang="en-US" altLang="zh-CN" sz="2400" dirty="0">
                <a:solidFill>
                  <a:srgbClr val="FFFFFF"/>
                </a:solidFill>
                <a:latin typeface="微软雅黑" panose="020B0503020204020204" charset="-122"/>
                <a:ea typeface="微软雅黑" panose="020B0503020204020204" charset="-122"/>
              </a:rPr>
              <a:t>01</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17" name="文本框 16"/>
          <p:cNvSpPr txBox="1"/>
          <p:nvPr>
            <p:custDataLst>
              <p:tags r:id="rId17"/>
            </p:custDataLst>
          </p:nvPr>
        </p:nvSpPr>
        <p:spPr>
          <a:xfrm>
            <a:off x="215900" y="3219450"/>
            <a:ext cx="2477135" cy="3019425"/>
          </a:xfrm>
          <a:prstGeom prst="rect">
            <a:avLst/>
          </a:prstGeom>
          <a:noFill/>
        </p:spPr>
        <p:txBody>
          <a:bodyPr wrap="square" tIns="0" rtlCol="0">
            <a:noAutofit/>
          </a:bodyPr>
          <a:p>
            <a:pPr marL="0" lvl="0" indent="0" algn="l" defTabSz="457200">
              <a:lnSpc>
                <a:spcPct val="120000"/>
              </a:lnSpc>
              <a:spcBef>
                <a:spcPts val="0"/>
              </a:spcBef>
              <a:spcAft>
                <a:spcPts val="0"/>
              </a:spcAft>
              <a:buSzPct val="100000"/>
            </a:pPr>
            <a:r>
              <a:rPr lang="zh-CN" sz="1600" spc="150">
                <a:solidFill>
                  <a:srgbClr val="222222">
                    <a:lumMod val="75000"/>
                    <a:lumOff val="25000"/>
                  </a:srgbClr>
                </a:solidFill>
                <a:latin typeface="微软雅黑" panose="020B0503020204020204" charset="-122"/>
                <a:ea typeface="微软雅黑" panose="020B0503020204020204" charset="-122"/>
              </a:rPr>
              <a:t>传统供应链没有充分考虑在供应过程中选择的方案会对周围环境和人员产生何种影响、是否合理利用资源、是否节约能源、废弃物和排放物如何处理与回收、环境影响是否做出评价等等，而这些正是绿色供应链管理具备的新功能。</a:t>
            </a:r>
            <a:endParaRPr lang="zh-CN" sz="1600" spc="150">
              <a:solidFill>
                <a:srgbClr val="222222">
                  <a:lumMod val="75000"/>
                  <a:lumOff val="25000"/>
                </a:srgbClr>
              </a:solidFill>
              <a:latin typeface="微软雅黑" panose="020B0503020204020204" charset="-122"/>
              <a:ea typeface="微软雅黑" panose="020B0503020204020204" charset="-122"/>
            </a:endParaRPr>
          </a:p>
        </p:txBody>
      </p:sp>
      <p:sp>
        <p:nvSpPr>
          <p:cNvPr id="19" name="文本框 18"/>
          <p:cNvSpPr txBox="1"/>
          <p:nvPr>
            <p:custDataLst>
              <p:tags r:id="rId18"/>
            </p:custDataLst>
          </p:nvPr>
        </p:nvSpPr>
        <p:spPr>
          <a:xfrm>
            <a:off x="7262495" y="2247900"/>
            <a:ext cx="2300605" cy="490220"/>
          </a:xfrm>
          <a:prstGeom prst="rect">
            <a:avLst/>
          </a:prstGeom>
          <a:noFill/>
        </p:spPr>
        <p:txBody>
          <a:bodyPr wrap="square" bIns="0" rtlCol="0" anchor="ctr">
            <a:noAutofit/>
          </a:bodyPr>
          <a:p>
            <a:pPr marL="0" indent="0" algn="ctr" defTabSz="457200">
              <a:lnSpc>
                <a:spcPct val="100000"/>
              </a:lnSpc>
              <a:spcBef>
                <a:spcPts val="0"/>
              </a:spcBef>
              <a:spcAft>
                <a:spcPts val="0"/>
              </a:spcAft>
              <a:buSzPct val="100000"/>
            </a:pPr>
            <a:r>
              <a:rPr lang="zh-CN" sz="1600" b="1" spc="300">
                <a:solidFill>
                  <a:srgbClr val="FFFFFF"/>
                </a:solidFill>
                <a:latin typeface="微软雅黑" panose="020B0503020204020204" charset="-122"/>
                <a:ea typeface="微软雅黑" panose="020B0503020204020204" charset="-122"/>
              </a:rPr>
              <a:t>绿色供应链管理体现并行工程的思想</a:t>
            </a:r>
            <a:endParaRPr lang="zh-CN" sz="1600" b="1" spc="300">
              <a:solidFill>
                <a:srgbClr val="FFFFFF"/>
              </a:solidFill>
              <a:latin typeface="微软雅黑" panose="020B0503020204020204" charset="-122"/>
              <a:ea typeface="微软雅黑" panose="020B0503020204020204" charset="-122"/>
            </a:endParaRPr>
          </a:p>
        </p:txBody>
      </p:sp>
      <p:sp>
        <p:nvSpPr>
          <p:cNvPr id="20" name="文本框 19"/>
          <p:cNvSpPr txBox="1"/>
          <p:nvPr>
            <p:custDataLst>
              <p:tags r:id="rId19"/>
            </p:custDataLst>
          </p:nvPr>
        </p:nvSpPr>
        <p:spPr>
          <a:xfrm>
            <a:off x="7269523" y="1754910"/>
            <a:ext cx="2464119" cy="490189"/>
          </a:xfrm>
          <a:prstGeom prst="rect">
            <a:avLst/>
          </a:prstGeom>
          <a:noFill/>
        </p:spPr>
        <p:txBody>
          <a:bodyPr wrap="square" rtlCol="0">
            <a:normAutofit/>
          </a:bodyPr>
          <a:p>
            <a:pPr algn="ctr" defTabSz="457200"/>
            <a:r>
              <a:rPr kumimoji="1" lang="en-US" altLang="zh-CN" sz="2400" dirty="0">
                <a:solidFill>
                  <a:srgbClr val="FFFFFF"/>
                </a:solidFill>
                <a:latin typeface="微软雅黑" panose="020B0503020204020204" charset="-122"/>
                <a:ea typeface="微软雅黑" panose="020B0503020204020204" charset="-122"/>
              </a:rPr>
              <a:t>04</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20"/>
            </p:custDataLst>
          </p:nvPr>
        </p:nvSpPr>
        <p:spPr>
          <a:xfrm>
            <a:off x="9681210" y="3175000"/>
            <a:ext cx="2271395" cy="3014345"/>
          </a:xfrm>
          <a:prstGeom prst="rect">
            <a:avLst/>
          </a:prstGeom>
          <a:noFill/>
        </p:spPr>
        <p:txBody>
          <a:bodyPr wrap="square" tIns="0" rtlCol="0">
            <a:normAutofit fontScale="90000" lnSpcReduction="10000"/>
          </a:bodyPr>
          <a:p>
            <a:pPr marL="0" lvl="0" indent="0" algn="l" defTabSz="457200">
              <a:lnSpc>
                <a:spcPct val="120000"/>
              </a:lnSpc>
              <a:spcBef>
                <a:spcPts val="0"/>
              </a:spcBef>
              <a:spcAft>
                <a:spcPts val="0"/>
              </a:spcAft>
              <a:buSzPct val="100000"/>
            </a:pPr>
            <a:r>
              <a:rPr lang="zh-CN" sz="1600" spc="150">
                <a:solidFill>
                  <a:srgbClr val="222222">
                    <a:lumMod val="75000"/>
                    <a:lumOff val="25000"/>
                  </a:srgbClr>
                </a:solidFill>
                <a:latin typeface="微软雅黑" panose="020B0503020204020204" charset="-122"/>
                <a:ea typeface="微软雅黑" panose="020B0503020204020204" charset="-122"/>
              </a:rPr>
              <a:t>企业利用网络完成产品设计、制造，寻找合适的产品生产合作伙伴，以实现企业间的资源共享和优化组合利用，减少加工任务、节约资源和全社会的产品库存；通过电子商务搜寻产品的市场供求信息，减少销售渠道；通过网络技术进行集中资源配送，减少运输对环境的影响。</a:t>
            </a:r>
            <a:endParaRPr lang="zh-CN" sz="1600" spc="150">
              <a:solidFill>
                <a:srgbClr val="222222">
                  <a:lumMod val="75000"/>
                  <a:lumOff val="25000"/>
                </a:srgbClr>
              </a:solidFill>
              <a:latin typeface="微软雅黑" panose="020B0503020204020204" charset="-122"/>
              <a:ea typeface="微软雅黑" panose="020B0503020204020204"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652780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绿色供应链管理的基本内容</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pic>
        <p:nvPicPr>
          <p:cNvPr id="2" name="图片 1"/>
          <p:cNvPicPr>
            <a:picLocks noChangeAspect="1"/>
          </p:cNvPicPr>
          <p:nvPr>
            <p:custDataLst>
              <p:tags r:id="rId1"/>
            </p:custDataLst>
          </p:nvPr>
        </p:nvPicPr>
        <p:blipFill>
          <a:blip r:embed="rId2"/>
          <a:stretch>
            <a:fillRect/>
          </a:stretch>
        </p:blipFill>
        <p:spPr>
          <a:xfrm>
            <a:off x="683260" y="1513840"/>
            <a:ext cx="11008360" cy="4043045"/>
          </a:xfrm>
          <a:prstGeom prst="rect">
            <a:avLst/>
          </a:prstGeom>
        </p:spPr>
      </p:pic>
      <p:sp>
        <p:nvSpPr>
          <p:cNvPr id="4" name="文本框 3"/>
          <p:cNvSpPr txBox="1"/>
          <p:nvPr/>
        </p:nvSpPr>
        <p:spPr>
          <a:xfrm>
            <a:off x="4015105" y="5734685"/>
            <a:ext cx="6096000" cy="368300"/>
          </a:xfrm>
          <a:prstGeom prst="rect">
            <a:avLst/>
          </a:prstGeom>
          <a:noFill/>
        </p:spPr>
        <p:txBody>
          <a:bodyPr wrap="square" rtlCol="0" anchor="t">
            <a:spAutoFit/>
          </a:bodyPr>
          <a:p>
            <a:r>
              <a:rPr lang="zh-CN" altLang="en-US"/>
              <a:t>图12-4  绿色供应链管理的体系结构</a:t>
            </a:r>
            <a:endParaRPr lang="zh-CN" altLang="en-US"/>
          </a:p>
        </p:txBody>
      </p:sp>
      <p:sp>
        <p:nvSpPr>
          <p:cNvPr id="6" name="文本框 5"/>
          <p:cNvSpPr txBox="1"/>
          <p:nvPr/>
        </p:nvSpPr>
        <p:spPr>
          <a:xfrm>
            <a:off x="764540" y="927100"/>
            <a:ext cx="11233785" cy="394970"/>
          </a:xfrm>
          <a:prstGeom prst="rect">
            <a:avLst/>
          </a:prstGeom>
          <a:noFill/>
        </p:spPr>
        <p:txBody>
          <a:bodyPr wrap="square" rtlCol="0" anchor="t">
            <a:noAutofit/>
          </a:bodyPr>
          <a:p>
            <a:r>
              <a:rPr lang="zh-CN" altLang="en-US" sz="2000">
                <a:latin typeface="微软雅黑" panose="020B0503020204020204" charset="-122"/>
                <a:ea typeface="微软雅黑" panose="020B0503020204020204" charset="-122"/>
              </a:rPr>
              <a:t>绿色供应链管理包括从产品设计到最终回收的全过程，绿色供应链管理的体系结构如下图：</a:t>
            </a:r>
            <a:endParaRPr lang="zh-CN" altLang="en-US" sz="2000">
              <a:latin typeface="微软雅黑" panose="020B0503020204020204" charset="-122"/>
              <a:ea typeface="微软雅黑" panose="020B0503020204020204"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652780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绿色供应链管理的基本内容</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353060" y="804545"/>
            <a:ext cx="3019425" cy="521970"/>
          </a:xfrm>
          <a:prstGeom prst="rect">
            <a:avLst/>
          </a:prstGeom>
          <a:noFill/>
          <a:ln>
            <a:noFill/>
          </a:ln>
        </p:spPr>
        <p:txBody>
          <a:bodyPr wrap="squar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一、绿色设计</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 name="圆角矩形 1"/>
          <p:cNvSpPr/>
          <p:nvPr/>
        </p:nvSpPr>
        <p:spPr>
          <a:xfrm>
            <a:off x="615315" y="1379855"/>
            <a:ext cx="11209020" cy="4594225"/>
          </a:xfrm>
          <a:prstGeom prst="roundRect">
            <a:avLst/>
          </a:prstGeom>
          <a:noFill/>
          <a:ln w="28575" cmpd="sng">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l" fontAlgn="auto">
              <a:lnSpc>
                <a:spcPct val="150000"/>
              </a:lnSpc>
            </a:pPr>
            <a:r>
              <a:rPr lang="zh-CN" altLang="en-US" sz="2000">
                <a:solidFill>
                  <a:schemeClr val="tx1"/>
                </a:solidFill>
              </a:rPr>
              <a:t>绿色设计主要从零件设计的标准化、模块化、可拆卸和可回收设计上进行研究。</a:t>
            </a:r>
            <a:endParaRPr lang="zh-CN" altLang="en-US" sz="2000">
              <a:solidFill>
                <a:schemeClr val="tx1"/>
              </a:solidFill>
            </a:endParaRPr>
          </a:p>
          <a:p>
            <a:pPr indent="457200" algn="l" fontAlgn="auto">
              <a:lnSpc>
                <a:spcPct val="150000"/>
              </a:lnSpc>
            </a:pPr>
            <a:r>
              <a:rPr lang="zh-CN" altLang="en-US" sz="2000">
                <a:solidFill>
                  <a:schemeClr val="tx1"/>
                </a:solidFill>
              </a:rPr>
              <a:t>1.标准化设计使零件的结构形式相对固定，减少加工难度和能量的消耗，减少工艺装备和拆卸的种类和复杂性。</a:t>
            </a:r>
            <a:endParaRPr lang="zh-CN" altLang="en-US" sz="2000">
              <a:solidFill>
                <a:schemeClr val="tx1"/>
              </a:solidFill>
            </a:endParaRPr>
          </a:p>
          <a:p>
            <a:pPr indent="457200" algn="l" fontAlgn="auto">
              <a:lnSpc>
                <a:spcPct val="150000"/>
              </a:lnSpc>
            </a:pPr>
            <a:r>
              <a:rPr lang="zh-CN" altLang="en-US" sz="2000">
                <a:solidFill>
                  <a:schemeClr val="tx1"/>
                </a:solidFill>
              </a:rPr>
              <a:t>2.模块化设计满足绿色产品的快速开发要求，按模块化设计开发的产品结构便于装配，易于拆卸、维护，有利于回收及重用等。</a:t>
            </a:r>
            <a:endParaRPr lang="zh-CN" altLang="en-US" sz="2000">
              <a:solidFill>
                <a:schemeClr val="tx1"/>
              </a:solidFill>
            </a:endParaRPr>
          </a:p>
          <a:p>
            <a:pPr indent="457200" algn="l" fontAlgn="auto">
              <a:lnSpc>
                <a:spcPct val="150000"/>
              </a:lnSpc>
            </a:pPr>
            <a:r>
              <a:rPr lang="zh-CN" altLang="en-US" sz="2000">
                <a:solidFill>
                  <a:schemeClr val="tx1"/>
                </a:solidFill>
              </a:rPr>
              <a:t>3.可拆卸设计就是零件结构设计布局合理，易于接近并分离的联结结构，便于毫无损伤地拆下目标零件和回收再利用及处理，减少环境污染。</a:t>
            </a:r>
            <a:endParaRPr lang="zh-CN" altLang="en-US" sz="2000">
              <a:solidFill>
                <a:schemeClr val="tx1"/>
              </a:solidFill>
            </a:endParaRPr>
          </a:p>
          <a:p>
            <a:pPr indent="457200" algn="l" fontAlgn="auto">
              <a:lnSpc>
                <a:spcPct val="150000"/>
              </a:lnSpc>
            </a:pPr>
            <a:r>
              <a:rPr lang="zh-CN" altLang="en-US" sz="2000">
                <a:solidFill>
                  <a:schemeClr val="tx1"/>
                </a:solidFill>
              </a:rPr>
              <a:t>4.可回收设计是指回收设计的产品在其寿命周期内达到最大的零部件重复利用率、尽可能大的材料回收量，减少最终处理量。</a:t>
            </a:r>
            <a:endParaRPr lang="zh-CN" altLang="en-US" sz="2000">
              <a:solidFill>
                <a:schemeClr val="tx1"/>
              </a:solidFill>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652780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绿色供应链管理的基本内容</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199390" y="804545"/>
            <a:ext cx="3368675" cy="521970"/>
          </a:xfrm>
          <a:prstGeom prst="rect">
            <a:avLst/>
          </a:prstGeom>
          <a:noFill/>
          <a:ln>
            <a:noFill/>
          </a:ln>
        </p:spPr>
        <p:txBody>
          <a:bodyPr wrap="squar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二、绿色材料</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 name="任意多边形 1"/>
          <p:cNvSpPr/>
          <p:nvPr>
            <p:custDataLst>
              <p:tags r:id="rId1"/>
            </p:custDataLst>
          </p:nvPr>
        </p:nvSpPr>
        <p:spPr bwMode="auto">
          <a:xfrm>
            <a:off x="3285664" y="1383962"/>
            <a:ext cx="8815125" cy="903444"/>
          </a:xfrm>
          <a:custGeom>
            <a:avLst/>
            <a:gdLst>
              <a:gd name="connsiteX0" fmla="*/ 9172116 w 9559256"/>
              <a:gd name="connsiteY0" fmla="*/ 443714 h 979708"/>
              <a:gd name="connsiteX1" fmla="*/ 0 w 9559256"/>
              <a:gd name="connsiteY1" fmla="*/ 443714 h 979708"/>
              <a:gd name="connsiteX2" fmla="*/ 0 w 9559256"/>
              <a:gd name="connsiteY2" fmla="*/ 332875 h 979708"/>
              <a:gd name="connsiteX3" fmla="*/ 8939653 w 9559256"/>
              <a:gd name="connsiteY3" fmla="*/ 332875 h 979708"/>
              <a:gd name="connsiteX4" fmla="*/ 8914087 w 9559256"/>
              <a:gd name="connsiteY4" fmla="*/ 313673 h 979708"/>
              <a:gd name="connsiteX5" fmla="*/ 8907645 w 9559256"/>
              <a:gd name="connsiteY5" fmla="*/ 306607 h 979708"/>
              <a:gd name="connsiteX6" fmla="*/ 8901202 w 9559256"/>
              <a:gd name="connsiteY6" fmla="*/ 299541 h 979708"/>
              <a:gd name="connsiteX7" fmla="*/ 8895680 w 9559256"/>
              <a:gd name="connsiteY7" fmla="*/ 292475 h 979708"/>
              <a:gd name="connsiteX8" fmla="*/ 8890771 w 9559256"/>
              <a:gd name="connsiteY8" fmla="*/ 284487 h 979708"/>
              <a:gd name="connsiteX9" fmla="*/ 8885863 w 9559256"/>
              <a:gd name="connsiteY9" fmla="*/ 276807 h 979708"/>
              <a:gd name="connsiteX10" fmla="*/ 8881261 w 9559256"/>
              <a:gd name="connsiteY10" fmla="*/ 269126 h 979708"/>
              <a:gd name="connsiteX11" fmla="*/ 8877273 w 9559256"/>
              <a:gd name="connsiteY11" fmla="*/ 260831 h 979708"/>
              <a:gd name="connsiteX12" fmla="*/ 8873898 w 9559256"/>
              <a:gd name="connsiteY12" fmla="*/ 252844 h 979708"/>
              <a:gd name="connsiteX13" fmla="*/ 8870524 w 9559256"/>
              <a:gd name="connsiteY13" fmla="*/ 244241 h 979708"/>
              <a:gd name="connsiteX14" fmla="*/ 8867763 w 9559256"/>
              <a:gd name="connsiteY14" fmla="*/ 235639 h 979708"/>
              <a:gd name="connsiteX15" fmla="*/ 8865615 w 9559256"/>
              <a:gd name="connsiteY15" fmla="*/ 227344 h 979708"/>
              <a:gd name="connsiteX16" fmla="*/ 8863468 w 9559256"/>
              <a:gd name="connsiteY16" fmla="*/ 218742 h 979708"/>
              <a:gd name="connsiteX17" fmla="*/ 8862240 w 9559256"/>
              <a:gd name="connsiteY17" fmla="*/ 209832 h 979708"/>
              <a:gd name="connsiteX18" fmla="*/ 8861013 w 9559256"/>
              <a:gd name="connsiteY18" fmla="*/ 201230 h 979708"/>
              <a:gd name="connsiteX19" fmla="*/ 8860706 w 9559256"/>
              <a:gd name="connsiteY19" fmla="*/ 192321 h 979708"/>
              <a:gd name="connsiteX20" fmla="*/ 8860400 w 9559256"/>
              <a:gd name="connsiteY20" fmla="*/ 183719 h 979708"/>
              <a:gd name="connsiteX21" fmla="*/ 8860706 w 9559256"/>
              <a:gd name="connsiteY21" fmla="*/ 175116 h 979708"/>
              <a:gd name="connsiteX22" fmla="*/ 8861013 w 9559256"/>
              <a:gd name="connsiteY22" fmla="*/ 166207 h 979708"/>
              <a:gd name="connsiteX23" fmla="*/ 8862240 w 9559256"/>
              <a:gd name="connsiteY23" fmla="*/ 157298 h 979708"/>
              <a:gd name="connsiteX24" fmla="*/ 8863468 w 9559256"/>
              <a:gd name="connsiteY24" fmla="*/ 148388 h 979708"/>
              <a:gd name="connsiteX25" fmla="*/ 8865615 w 9559256"/>
              <a:gd name="connsiteY25" fmla="*/ 140093 h 979708"/>
              <a:gd name="connsiteX26" fmla="*/ 8867763 w 9559256"/>
              <a:gd name="connsiteY26" fmla="*/ 131491 h 979708"/>
              <a:gd name="connsiteX27" fmla="*/ 8870524 w 9559256"/>
              <a:gd name="connsiteY27" fmla="*/ 122889 h 979708"/>
              <a:gd name="connsiteX28" fmla="*/ 8873898 w 9559256"/>
              <a:gd name="connsiteY28" fmla="*/ 114594 h 979708"/>
              <a:gd name="connsiteX29" fmla="*/ 8877273 w 9559256"/>
              <a:gd name="connsiteY29" fmla="*/ 106299 h 979708"/>
              <a:gd name="connsiteX30" fmla="*/ 8881261 w 9559256"/>
              <a:gd name="connsiteY30" fmla="*/ 98311 h 979708"/>
              <a:gd name="connsiteX31" fmla="*/ 8885863 w 9559256"/>
              <a:gd name="connsiteY31" fmla="*/ 90630 h 979708"/>
              <a:gd name="connsiteX32" fmla="*/ 8890771 w 9559256"/>
              <a:gd name="connsiteY32" fmla="*/ 82643 h 979708"/>
              <a:gd name="connsiteX33" fmla="*/ 8895680 w 9559256"/>
              <a:gd name="connsiteY33" fmla="*/ 75269 h 979708"/>
              <a:gd name="connsiteX34" fmla="*/ 8901202 w 9559256"/>
              <a:gd name="connsiteY34" fmla="*/ 67896 h 979708"/>
              <a:gd name="connsiteX35" fmla="*/ 8907645 w 9559256"/>
              <a:gd name="connsiteY35" fmla="*/ 60830 h 979708"/>
              <a:gd name="connsiteX36" fmla="*/ 8914087 w 9559256"/>
              <a:gd name="connsiteY36" fmla="*/ 53764 h 979708"/>
              <a:gd name="connsiteX37" fmla="*/ 8920836 w 9559256"/>
              <a:gd name="connsiteY37" fmla="*/ 47312 h 979708"/>
              <a:gd name="connsiteX38" fmla="*/ 8928199 w 9559256"/>
              <a:gd name="connsiteY38" fmla="*/ 41475 h 979708"/>
              <a:gd name="connsiteX39" fmla="*/ 8935255 w 9559256"/>
              <a:gd name="connsiteY39" fmla="*/ 35638 h 979708"/>
              <a:gd name="connsiteX40" fmla="*/ 8942925 w 9559256"/>
              <a:gd name="connsiteY40" fmla="*/ 30415 h 979708"/>
              <a:gd name="connsiteX41" fmla="*/ 8950288 w 9559256"/>
              <a:gd name="connsiteY41" fmla="*/ 25499 h 979708"/>
              <a:gd name="connsiteX42" fmla="*/ 8958571 w 9559256"/>
              <a:gd name="connsiteY42" fmla="*/ 21198 h 979708"/>
              <a:gd name="connsiteX43" fmla="*/ 8966547 w 9559256"/>
              <a:gd name="connsiteY43" fmla="*/ 16897 h 979708"/>
              <a:gd name="connsiteX44" fmla="*/ 8974830 w 9559256"/>
              <a:gd name="connsiteY44" fmla="*/ 13518 h 979708"/>
              <a:gd name="connsiteX45" fmla="*/ 8982807 w 9559256"/>
              <a:gd name="connsiteY45" fmla="*/ 10138 h 979708"/>
              <a:gd name="connsiteX46" fmla="*/ 8991397 w 9559256"/>
              <a:gd name="connsiteY46" fmla="*/ 7680 h 979708"/>
              <a:gd name="connsiteX47" fmla="*/ 8999987 w 9559256"/>
              <a:gd name="connsiteY47" fmla="*/ 5223 h 979708"/>
              <a:gd name="connsiteX48" fmla="*/ 9008577 w 9559256"/>
              <a:gd name="connsiteY48" fmla="*/ 3687 h 979708"/>
              <a:gd name="connsiteX49" fmla="*/ 9017474 w 9559256"/>
              <a:gd name="connsiteY49" fmla="*/ 2150 h 979708"/>
              <a:gd name="connsiteX50" fmla="*/ 9025757 w 9559256"/>
              <a:gd name="connsiteY50" fmla="*/ 1229 h 979708"/>
              <a:gd name="connsiteX51" fmla="*/ 9034654 w 9559256"/>
              <a:gd name="connsiteY51" fmla="*/ 307 h 979708"/>
              <a:gd name="connsiteX52" fmla="*/ 9043550 w 9559256"/>
              <a:gd name="connsiteY52" fmla="*/ 0 h 979708"/>
              <a:gd name="connsiteX53" fmla="*/ 9052447 w 9559256"/>
              <a:gd name="connsiteY53" fmla="*/ 307 h 979708"/>
              <a:gd name="connsiteX54" fmla="*/ 9061037 w 9559256"/>
              <a:gd name="connsiteY54" fmla="*/ 1229 h 979708"/>
              <a:gd name="connsiteX55" fmla="*/ 9069934 w 9559256"/>
              <a:gd name="connsiteY55" fmla="*/ 2150 h 979708"/>
              <a:gd name="connsiteX56" fmla="*/ 9078524 w 9559256"/>
              <a:gd name="connsiteY56" fmla="*/ 3687 h 979708"/>
              <a:gd name="connsiteX57" fmla="*/ 9087421 w 9559256"/>
              <a:gd name="connsiteY57" fmla="*/ 5223 h 979708"/>
              <a:gd name="connsiteX58" fmla="*/ 9095704 w 9559256"/>
              <a:gd name="connsiteY58" fmla="*/ 7680 h 979708"/>
              <a:gd name="connsiteX59" fmla="*/ 9104294 w 9559256"/>
              <a:gd name="connsiteY59" fmla="*/ 10138 h 979708"/>
              <a:gd name="connsiteX60" fmla="*/ 9112577 w 9559256"/>
              <a:gd name="connsiteY60" fmla="*/ 13518 h 979708"/>
              <a:gd name="connsiteX61" fmla="*/ 9120860 w 9559256"/>
              <a:gd name="connsiteY61" fmla="*/ 16897 h 979708"/>
              <a:gd name="connsiteX62" fmla="*/ 9128837 w 9559256"/>
              <a:gd name="connsiteY62" fmla="*/ 21198 h 979708"/>
              <a:gd name="connsiteX63" fmla="*/ 9136813 w 9559256"/>
              <a:gd name="connsiteY63" fmla="*/ 25499 h 979708"/>
              <a:gd name="connsiteX64" fmla="*/ 9144483 w 9559256"/>
              <a:gd name="connsiteY64" fmla="*/ 30415 h 979708"/>
              <a:gd name="connsiteX65" fmla="*/ 9151846 w 9559256"/>
              <a:gd name="connsiteY65" fmla="*/ 35638 h 979708"/>
              <a:gd name="connsiteX66" fmla="*/ 9159208 w 9559256"/>
              <a:gd name="connsiteY66" fmla="*/ 41475 h 979708"/>
              <a:gd name="connsiteX67" fmla="*/ 9166264 w 9559256"/>
              <a:gd name="connsiteY67" fmla="*/ 47312 h 979708"/>
              <a:gd name="connsiteX68" fmla="*/ 9173014 w 9559256"/>
              <a:gd name="connsiteY68" fmla="*/ 53764 h 979708"/>
              <a:gd name="connsiteX69" fmla="*/ 9505569 w 9559256"/>
              <a:gd name="connsiteY69" fmla="*/ 386793 h 979708"/>
              <a:gd name="connsiteX70" fmla="*/ 9511398 w 9559256"/>
              <a:gd name="connsiteY70" fmla="*/ 392937 h 979708"/>
              <a:gd name="connsiteX71" fmla="*/ 9517226 w 9559256"/>
              <a:gd name="connsiteY71" fmla="*/ 399696 h 979708"/>
              <a:gd name="connsiteX72" fmla="*/ 9522749 w 9559256"/>
              <a:gd name="connsiteY72" fmla="*/ 406455 h 979708"/>
              <a:gd name="connsiteX73" fmla="*/ 9527657 w 9559256"/>
              <a:gd name="connsiteY73" fmla="*/ 413828 h 979708"/>
              <a:gd name="connsiteX74" fmla="*/ 9532566 w 9559256"/>
              <a:gd name="connsiteY74" fmla="*/ 421509 h 979708"/>
              <a:gd name="connsiteX75" fmla="*/ 9536861 w 9559256"/>
              <a:gd name="connsiteY75" fmla="*/ 428882 h 979708"/>
              <a:gd name="connsiteX76" fmla="*/ 9540849 w 9559256"/>
              <a:gd name="connsiteY76" fmla="*/ 436870 h 979708"/>
              <a:gd name="connsiteX77" fmla="*/ 9544837 w 9559256"/>
              <a:gd name="connsiteY77" fmla="*/ 445165 h 979708"/>
              <a:gd name="connsiteX78" fmla="*/ 9547905 w 9559256"/>
              <a:gd name="connsiteY78" fmla="*/ 453153 h 979708"/>
              <a:gd name="connsiteX79" fmla="*/ 9550666 w 9559256"/>
              <a:gd name="connsiteY79" fmla="*/ 461755 h 979708"/>
              <a:gd name="connsiteX80" fmla="*/ 9553120 w 9559256"/>
              <a:gd name="connsiteY80" fmla="*/ 470357 h 979708"/>
              <a:gd name="connsiteX81" fmla="*/ 9555268 w 9559256"/>
              <a:gd name="connsiteY81" fmla="*/ 479266 h 979708"/>
              <a:gd name="connsiteX82" fmla="*/ 9557108 w 9559256"/>
              <a:gd name="connsiteY82" fmla="*/ 488483 h 979708"/>
              <a:gd name="connsiteX83" fmla="*/ 9558029 w 9559256"/>
              <a:gd name="connsiteY83" fmla="*/ 497700 h 979708"/>
              <a:gd name="connsiteX84" fmla="*/ 9558949 w 9559256"/>
              <a:gd name="connsiteY84" fmla="*/ 506916 h 979708"/>
              <a:gd name="connsiteX85" fmla="*/ 9559256 w 9559256"/>
              <a:gd name="connsiteY85" fmla="*/ 516440 h 979708"/>
              <a:gd name="connsiteX86" fmla="*/ 9558949 w 9559256"/>
              <a:gd name="connsiteY86" fmla="*/ 525964 h 979708"/>
              <a:gd name="connsiteX87" fmla="*/ 9558029 w 9559256"/>
              <a:gd name="connsiteY87" fmla="*/ 535181 h 979708"/>
              <a:gd name="connsiteX88" fmla="*/ 9557108 w 9559256"/>
              <a:gd name="connsiteY88" fmla="*/ 544397 h 979708"/>
              <a:gd name="connsiteX89" fmla="*/ 9555268 w 9559256"/>
              <a:gd name="connsiteY89" fmla="*/ 553307 h 979708"/>
              <a:gd name="connsiteX90" fmla="*/ 9553120 w 9559256"/>
              <a:gd name="connsiteY90" fmla="*/ 562524 h 979708"/>
              <a:gd name="connsiteX91" fmla="*/ 9550666 w 9559256"/>
              <a:gd name="connsiteY91" fmla="*/ 570819 h 979708"/>
              <a:gd name="connsiteX92" fmla="*/ 9547905 w 9559256"/>
              <a:gd name="connsiteY92" fmla="*/ 579421 h 979708"/>
              <a:gd name="connsiteX93" fmla="*/ 9544837 w 9559256"/>
              <a:gd name="connsiteY93" fmla="*/ 587716 h 979708"/>
              <a:gd name="connsiteX94" fmla="*/ 9540849 w 9559256"/>
              <a:gd name="connsiteY94" fmla="*/ 596011 h 979708"/>
              <a:gd name="connsiteX95" fmla="*/ 9536861 w 9559256"/>
              <a:gd name="connsiteY95" fmla="*/ 603691 h 979708"/>
              <a:gd name="connsiteX96" fmla="*/ 9532566 w 9559256"/>
              <a:gd name="connsiteY96" fmla="*/ 611679 h 979708"/>
              <a:gd name="connsiteX97" fmla="*/ 9527657 w 9559256"/>
              <a:gd name="connsiteY97" fmla="*/ 619052 h 979708"/>
              <a:gd name="connsiteX98" fmla="*/ 9522749 w 9559256"/>
              <a:gd name="connsiteY98" fmla="*/ 626426 h 979708"/>
              <a:gd name="connsiteX99" fmla="*/ 9517226 w 9559256"/>
              <a:gd name="connsiteY99" fmla="*/ 633185 h 979708"/>
              <a:gd name="connsiteX100" fmla="*/ 9511398 w 9559256"/>
              <a:gd name="connsiteY100" fmla="*/ 639943 h 979708"/>
              <a:gd name="connsiteX101" fmla="*/ 9505569 w 9559256"/>
              <a:gd name="connsiteY101" fmla="*/ 646088 h 979708"/>
              <a:gd name="connsiteX102" fmla="*/ 9173014 w 9559256"/>
              <a:gd name="connsiteY102" fmla="*/ 978809 h 979708"/>
              <a:gd name="connsiteX103" fmla="*/ 9172116 w 9559256"/>
              <a:gd name="connsiteY103" fmla="*/ 979708 h 979708"/>
              <a:gd name="connsiteX104" fmla="*/ 9263556 w 9559256"/>
              <a:gd name="connsiteY104" fmla="*/ 535154 h 979708"/>
              <a:gd name="connsiteX0-1" fmla="*/ 9172116 w 9559256"/>
              <a:gd name="connsiteY0-2" fmla="*/ 443714 h 979708"/>
              <a:gd name="connsiteX1-3" fmla="*/ 0 w 9559256"/>
              <a:gd name="connsiteY1-4" fmla="*/ 443714 h 979708"/>
              <a:gd name="connsiteX2-5" fmla="*/ 0 w 9559256"/>
              <a:gd name="connsiteY2-6" fmla="*/ 332875 h 979708"/>
              <a:gd name="connsiteX3-7" fmla="*/ 8939653 w 9559256"/>
              <a:gd name="connsiteY3-8" fmla="*/ 332875 h 979708"/>
              <a:gd name="connsiteX4-9" fmla="*/ 8914087 w 9559256"/>
              <a:gd name="connsiteY4-10" fmla="*/ 313673 h 979708"/>
              <a:gd name="connsiteX5-11" fmla="*/ 8907645 w 9559256"/>
              <a:gd name="connsiteY5-12" fmla="*/ 306607 h 979708"/>
              <a:gd name="connsiteX6-13" fmla="*/ 8901202 w 9559256"/>
              <a:gd name="connsiteY6-14" fmla="*/ 299541 h 979708"/>
              <a:gd name="connsiteX7-15" fmla="*/ 8895680 w 9559256"/>
              <a:gd name="connsiteY7-16" fmla="*/ 292475 h 979708"/>
              <a:gd name="connsiteX8-17" fmla="*/ 8890771 w 9559256"/>
              <a:gd name="connsiteY8-18" fmla="*/ 284487 h 979708"/>
              <a:gd name="connsiteX9-19" fmla="*/ 8885863 w 9559256"/>
              <a:gd name="connsiteY9-20" fmla="*/ 276807 h 979708"/>
              <a:gd name="connsiteX10-21" fmla="*/ 8881261 w 9559256"/>
              <a:gd name="connsiteY10-22" fmla="*/ 269126 h 979708"/>
              <a:gd name="connsiteX11-23" fmla="*/ 8877273 w 9559256"/>
              <a:gd name="connsiteY11-24" fmla="*/ 260831 h 979708"/>
              <a:gd name="connsiteX12-25" fmla="*/ 8873898 w 9559256"/>
              <a:gd name="connsiteY12-26" fmla="*/ 252844 h 979708"/>
              <a:gd name="connsiteX13-27" fmla="*/ 8870524 w 9559256"/>
              <a:gd name="connsiteY13-28" fmla="*/ 244241 h 979708"/>
              <a:gd name="connsiteX14-29" fmla="*/ 8867763 w 9559256"/>
              <a:gd name="connsiteY14-30" fmla="*/ 235639 h 979708"/>
              <a:gd name="connsiteX15-31" fmla="*/ 8865615 w 9559256"/>
              <a:gd name="connsiteY15-32" fmla="*/ 227344 h 979708"/>
              <a:gd name="connsiteX16-33" fmla="*/ 8863468 w 9559256"/>
              <a:gd name="connsiteY16-34" fmla="*/ 218742 h 979708"/>
              <a:gd name="connsiteX17-35" fmla="*/ 8862240 w 9559256"/>
              <a:gd name="connsiteY17-36" fmla="*/ 209832 h 979708"/>
              <a:gd name="connsiteX18-37" fmla="*/ 8861013 w 9559256"/>
              <a:gd name="connsiteY18-38" fmla="*/ 201230 h 979708"/>
              <a:gd name="connsiteX19-39" fmla="*/ 8860706 w 9559256"/>
              <a:gd name="connsiteY19-40" fmla="*/ 192321 h 979708"/>
              <a:gd name="connsiteX20-41" fmla="*/ 8860400 w 9559256"/>
              <a:gd name="connsiteY20-42" fmla="*/ 183719 h 979708"/>
              <a:gd name="connsiteX21-43" fmla="*/ 8860706 w 9559256"/>
              <a:gd name="connsiteY21-44" fmla="*/ 175116 h 979708"/>
              <a:gd name="connsiteX22-45" fmla="*/ 8861013 w 9559256"/>
              <a:gd name="connsiteY22-46" fmla="*/ 166207 h 979708"/>
              <a:gd name="connsiteX23-47" fmla="*/ 8862240 w 9559256"/>
              <a:gd name="connsiteY23-48" fmla="*/ 157298 h 979708"/>
              <a:gd name="connsiteX24-49" fmla="*/ 8863468 w 9559256"/>
              <a:gd name="connsiteY24-50" fmla="*/ 148388 h 979708"/>
              <a:gd name="connsiteX25-51" fmla="*/ 8865615 w 9559256"/>
              <a:gd name="connsiteY25-52" fmla="*/ 140093 h 979708"/>
              <a:gd name="connsiteX26-53" fmla="*/ 8867763 w 9559256"/>
              <a:gd name="connsiteY26-54" fmla="*/ 131491 h 979708"/>
              <a:gd name="connsiteX27-55" fmla="*/ 8870524 w 9559256"/>
              <a:gd name="connsiteY27-56" fmla="*/ 122889 h 979708"/>
              <a:gd name="connsiteX28-57" fmla="*/ 8873898 w 9559256"/>
              <a:gd name="connsiteY28-58" fmla="*/ 114594 h 979708"/>
              <a:gd name="connsiteX29-59" fmla="*/ 8877273 w 9559256"/>
              <a:gd name="connsiteY29-60" fmla="*/ 106299 h 979708"/>
              <a:gd name="connsiteX30-61" fmla="*/ 8881261 w 9559256"/>
              <a:gd name="connsiteY30-62" fmla="*/ 98311 h 979708"/>
              <a:gd name="connsiteX31-63" fmla="*/ 8885863 w 9559256"/>
              <a:gd name="connsiteY31-64" fmla="*/ 90630 h 979708"/>
              <a:gd name="connsiteX32-65" fmla="*/ 8890771 w 9559256"/>
              <a:gd name="connsiteY32-66" fmla="*/ 82643 h 979708"/>
              <a:gd name="connsiteX33-67" fmla="*/ 8895680 w 9559256"/>
              <a:gd name="connsiteY33-68" fmla="*/ 75269 h 979708"/>
              <a:gd name="connsiteX34-69" fmla="*/ 8901202 w 9559256"/>
              <a:gd name="connsiteY34-70" fmla="*/ 67896 h 979708"/>
              <a:gd name="connsiteX35-71" fmla="*/ 8907645 w 9559256"/>
              <a:gd name="connsiteY35-72" fmla="*/ 60830 h 979708"/>
              <a:gd name="connsiteX36-73" fmla="*/ 8914087 w 9559256"/>
              <a:gd name="connsiteY36-74" fmla="*/ 53764 h 979708"/>
              <a:gd name="connsiteX37-75" fmla="*/ 8920836 w 9559256"/>
              <a:gd name="connsiteY37-76" fmla="*/ 47312 h 979708"/>
              <a:gd name="connsiteX38-77" fmla="*/ 8928199 w 9559256"/>
              <a:gd name="connsiteY38-78" fmla="*/ 41475 h 979708"/>
              <a:gd name="connsiteX39-79" fmla="*/ 8935255 w 9559256"/>
              <a:gd name="connsiteY39-80" fmla="*/ 35638 h 979708"/>
              <a:gd name="connsiteX40-81" fmla="*/ 8942925 w 9559256"/>
              <a:gd name="connsiteY40-82" fmla="*/ 30415 h 979708"/>
              <a:gd name="connsiteX41-83" fmla="*/ 8950288 w 9559256"/>
              <a:gd name="connsiteY41-84" fmla="*/ 25499 h 979708"/>
              <a:gd name="connsiteX42-85" fmla="*/ 8958571 w 9559256"/>
              <a:gd name="connsiteY42-86" fmla="*/ 21198 h 979708"/>
              <a:gd name="connsiteX43-87" fmla="*/ 8966547 w 9559256"/>
              <a:gd name="connsiteY43-88" fmla="*/ 16897 h 979708"/>
              <a:gd name="connsiteX44-89" fmla="*/ 8974830 w 9559256"/>
              <a:gd name="connsiteY44-90" fmla="*/ 13518 h 979708"/>
              <a:gd name="connsiteX45-91" fmla="*/ 8982807 w 9559256"/>
              <a:gd name="connsiteY45-92" fmla="*/ 10138 h 979708"/>
              <a:gd name="connsiteX46-93" fmla="*/ 8991397 w 9559256"/>
              <a:gd name="connsiteY46-94" fmla="*/ 7680 h 979708"/>
              <a:gd name="connsiteX47-95" fmla="*/ 8999987 w 9559256"/>
              <a:gd name="connsiteY47-96" fmla="*/ 5223 h 979708"/>
              <a:gd name="connsiteX48-97" fmla="*/ 9008577 w 9559256"/>
              <a:gd name="connsiteY48-98" fmla="*/ 3687 h 979708"/>
              <a:gd name="connsiteX49-99" fmla="*/ 9017474 w 9559256"/>
              <a:gd name="connsiteY49-100" fmla="*/ 2150 h 979708"/>
              <a:gd name="connsiteX50-101" fmla="*/ 9025757 w 9559256"/>
              <a:gd name="connsiteY50-102" fmla="*/ 1229 h 979708"/>
              <a:gd name="connsiteX51-103" fmla="*/ 9034654 w 9559256"/>
              <a:gd name="connsiteY51-104" fmla="*/ 307 h 979708"/>
              <a:gd name="connsiteX52-105" fmla="*/ 9043550 w 9559256"/>
              <a:gd name="connsiteY52-106" fmla="*/ 0 h 979708"/>
              <a:gd name="connsiteX53-107" fmla="*/ 9052447 w 9559256"/>
              <a:gd name="connsiteY53-108" fmla="*/ 307 h 979708"/>
              <a:gd name="connsiteX54-109" fmla="*/ 9061037 w 9559256"/>
              <a:gd name="connsiteY54-110" fmla="*/ 1229 h 979708"/>
              <a:gd name="connsiteX55-111" fmla="*/ 9069934 w 9559256"/>
              <a:gd name="connsiteY55-112" fmla="*/ 2150 h 979708"/>
              <a:gd name="connsiteX56-113" fmla="*/ 9078524 w 9559256"/>
              <a:gd name="connsiteY56-114" fmla="*/ 3687 h 979708"/>
              <a:gd name="connsiteX57-115" fmla="*/ 9087421 w 9559256"/>
              <a:gd name="connsiteY57-116" fmla="*/ 5223 h 979708"/>
              <a:gd name="connsiteX58-117" fmla="*/ 9095704 w 9559256"/>
              <a:gd name="connsiteY58-118" fmla="*/ 7680 h 979708"/>
              <a:gd name="connsiteX59-119" fmla="*/ 9104294 w 9559256"/>
              <a:gd name="connsiteY59-120" fmla="*/ 10138 h 979708"/>
              <a:gd name="connsiteX60-121" fmla="*/ 9112577 w 9559256"/>
              <a:gd name="connsiteY60-122" fmla="*/ 13518 h 979708"/>
              <a:gd name="connsiteX61-123" fmla="*/ 9120860 w 9559256"/>
              <a:gd name="connsiteY61-124" fmla="*/ 16897 h 979708"/>
              <a:gd name="connsiteX62-125" fmla="*/ 9128837 w 9559256"/>
              <a:gd name="connsiteY62-126" fmla="*/ 21198 h 979708"/>
              <a:gd name="connsiteX63-127" fmla="*/ 9136813 w 9559256"/>
              <a:gd name="connsiteY63-128" fmla="*/ 25499 h 979708"/>
              <a:gd name="connsiteX64-129" fmla="*/ 9144483 w 9559256"/>
              <a:gd name="connsiteY64-130" fmla="*/ 30415 h 979708"/>
              <a:gd name="connsiteX65-131" fmla="*/ 9151846 w 9559256"/>
              <a:gd name="connsiteY65-132" fmla="*/ 35638 h 979708"/>
              <a:gd name="connsiteX66-133" fmla="*/ 9159208 w 9559256"/>
              <a:gd name="connsiteY66-134" fmla="*/ 41475 h 979708"/>
              <a:gd name="connsiteX67-135" fmla="*/ 9166264 w 9559256"/>
              <a:gd name="connsiteY67-136" fmla="*/ 47312 h 979708"/>
              <a:gd name="connsiteX68-137" fmla="*/ 9173014 w 9559256"/>
              <a:gd name="connsiteY68-138" fmla="*/ 53764 h 979708"/>
              <a:gd name="connsiteX69-139" fmla="*/ 9505569 w 9559256"/>
              <a:gd name="connsiteY69-140" fmla="*/ 386793 h 979708"/>
              <a:gd name="connsiteX70-141" fmla="*/ 9511398 w 9559256"/>
              <a:gd name="connsiteY70-142" fmla="*/ 392937 h 979708"/>
              <a:gd name="connsiteX71-143" fmla="*/ 9517226 w 9559256"/>
              <a:gd name="connsiteY71-144" fmla="*/ 399696 h 979708"/>
              <a:gd name="connsiteX72-145" fmla="*/ 9522749 w 9559256"/>
              <a:gd name="connsiteY72-146" fmla="*/ 406455 h 979708"/>
              <a:gd name="connsiteX73-147" fmla="*/ 9527657 w 9559256"/>
              <a:gd name="connsiteY73-148" fmla="*/ 413828 h 979708"/>
              <a:gd name="connsiteX74-149" fmla="*/ 9532566 w 9559256"/>
              <a:gd name="connsiteY74-150" fmla="*/ 421509 h 979708"/>
              <a:gd name="connsiteX75-151" fmla="*/ 9536861 w 9559256"/>
              <a:gd name="connsiteY75-152" fmla="*/ 428882 h 979708"/>
              <a:gd name="connsiteX76-153" fmla="*/ 9540849 w 9559256"/>
              <a:gd name="connsiteY76-154" fmla="*/ 436870 h 979708"/>
              <a:gd name="connsiteX77-155" fmla="*/ 9544837 w 9559256"/>
              <a:gd name="connsiteY77-156" fmla="*/ 445165 h 979708"/>
              <a:gd name="connsiteX78-157" fmla="*/ 9547905 w 9559256"/>
              <a:gd name="connsiteY78-158" fmla="*/ 453153 h 979708"/>
              <a:gd name="connsiteX79-159" fmla="*/ 9550666 w 9559256"/>
              <a:gd name="connsiteY79-160" fmla="*/ 461755 h 979708"/>
              <a:gd name="connsiteX80-161" fmla="*/ 9553120 w 9559256"/>
              <a:gd name="connsiteY80-162" fmla="*/ 470357 h 979708"/>
              <a:gd name="connsiteX81-163" fmla="*/ 9555268 w 9559256"/>
              <a:gd name="connsiteY81-164" fmla="*/ 479266 h 979708"/>
              <a:gd name="connsiteX82-165" fmla="*/ 9557108 w 9559256"/>
              <a:gd name="connsiteY82-166" fmla="*/ 488483 h 979708"/>
              <a:gd name="connsiteX83-167" fmla="*/ 9558029 w 9559256"/>
              <a:gd name="connsiteY83-168" fmla="*/ 497700 h 979708"/>
              <a:gd name="connsiteX84-169" fmla="*/ 9558949 w 9559256"/>
              <a:gd name="connsiteY84-170" fmla="*/ 506916 h 979708"/>
              <a:gd name="connsiteX85-171" fmla="*/ 9559256 w 9559256"/>
              <a:gd name="connsiteY85-172" fmla="*/ 516440 h 979708"/>
              <a:gd name="connsiteX86-173" fmla="*/ 9558949 w 9559256"/>
              <a:gd name="connsiteY86-174" fmla="*/ 525964 h 979708"/>
              <a:gd name="connsiteX87-175" fmla="*/ 9558029 w 9559256"/>
              <a:gd name="connsiteY87-176" fmla="*/ 535181 h 979708"/>
              <a:gd name="connsiteX88-177" fmla="*/ 9557108 w 9559256"/>
              <a:gd name="connsiteY88-178" fmla="*/ 544397 h 979708"/>
              <a:gd name="connsiteX89-179" fmla="*/ 9555268 w 9559256"/>
              <a:gd name="connsiteY89-180" fmla="*/ 553307 h 979708"/>
              <a:gd name="connsiteX90-181" fmla="*/ 9553120 w 9559256"/>
              <a:gd name="connsiteY90-182" fmla="*/ 562524 h 979708"/>
              <a:gd name="connsiteX91-183" fmla="*/ 9550666 w 9559256"/>
              <a:gd name="connsiteY91-184" fmla="*/ 570819 h 979708"/>
              <a:gd name="connsiteX92-185" fmla="*/ 9547905 w 9559256"/>
              <a:gd name="connsiteY92-186" fmla="*/ 579421 h 979708"/>
              <a:gd name="connsiteX93-187" fmla="*/ 9544837 w 9559256"/>
              <a:gd name="connsiteY93-188" fmla="*/ 587716 h 979708"/>
              <a:gd name="connsiteX94-189" fmla="*/ 9540849 w 9559256"/>
              <a:gd name="connsiteY94-190" fmla="*/ 596011 h 979708"/>
              <a:gd name="connsiteX95-191" fmla="*/ 9536861 w 9559256"/>
              <a:gd name="connsiteY95-192" fmla="*/ 603691 h 979708"/>
              <a:gd name="connsiteX96-193" fmla="*/ 9532566 w 9559256"/>
              <a:gd name="connsiteY96-194" fmla="*/ 611679 h 979708"/>
              <a:gd name="connsiteX97-195" fmla="*/ 9527657 w 9559256"/>
              <a:gd name="connsiteY97-196" fmla="*/ 619052 h 979708"/>
              <a:gd name="connsiteX98-197" fmla="*/ 9522749 w 9559256"/>
              <a:gd name="connsiteY98-198" fmla="*/ 626426 h 979708"/>
              <a:gd name="connsiteX99-199" fmla="*/ 9517226 w 9559256"/>
              <a:gd name="connsiteY99-200" fmla="*/ 633185 h 979708"/>
              <a:gd name="connsiteX100-201" fmla="*/ 9511398 w 9559256"/>
              <a:gd name="connsiteY100-202" fmla="*/ 639943 h 979708"/>
              <a:gd name="connsiteX101-203" fmla="*/ 9505569 w 9559256"/>
              <a:gd name="connsiteY101-204" fmla="*/ 646088 h 979708"/>
              <a:gd name="connsiteX102-205" fmla="*/ 9173014 w 9559256"/>
              <a:gd name="connsiteY102-206" fmla="*/ 978809 h 979708"/>
              <a:gd name="connsiteX103-207" fmla="*/ 9172116 w 9559256"/>
              <a:gd name="connsiteY103-208" fmla="*/ 979708 h 979708"/>
              <a:gd name="connsiteX0-209" fmla="*/ 0 w 9559256"/>
              <a:gd name="connsiteY0-210" fmla="*/ 443714 h 979708"/>
              <a:gd name="connsiteX1-211" fmla="*/ 0 w 9559256"/>
              <a:gd name="connsiteY1-212" fmla="*/ 332875 h 979708"/>
              <a:gd name="connsiteX2-213" fmla="*/ 8939653 w 9559256"/>
              <a:gd name="connsiteY2-214" fmla="*/ 332875 h 979708"/>
              <a:gd name="connsiteX3-215" fmla="*/ 8914087 w 9559256"/>
              <a:gd name="connsiteY3-216" fmla="*/ 313673 h 979708"/>
              <a:gd name="connsiteX4-217" fmla="*/ 8907645 w 9559256"/>
              <a:gd name="connsiteY4-218" fmla="*/ 306607 h 979708"/>
              <a:gd name="connsiteX5-219" fmla="*/ 8901202 w 9559256"/>
              <a:gd name="connsiteY5-220" fmla="*/ 299541 h 979708"/>
              <a:gd name="connsiteX6-221" fmla="*/ 8895680 w 9559256"/>
              <a:gd name="connsiteY6-222" fmla="*/ 292475 h 979708"/>
              <a:gd name="connsiteX7-223" fmla="*/ 8890771 w 9559256"/>
              <a:gd name="connsiteY7-224" fmla="*/ 284487 h 979708"/>
              <a:gd name="connsiteX8-225" fmla="*/ 8885863 w 9559256"/>
              <a:gd name="connsiteY8-226" fmla="*/ 276807 h 979708"/>
              <a:gd name="connsiteX9-227" fmla="*/ 8881261 w 9559256"/>
              <a:gd name="connsiteY9-228" fmla="*/ 269126 h 979708"/>
              <a:gd name="connsiteX10-229" fmla="*/ 8877273 w 9559256"/>
              <a:gd name="connsiteY10-230" fmla="*/ 260831 h 979708"/>
              <a:gd name="connsiteX11-231" fmla="*/ 8873898 w 9559256"/>
              <a:gd name="connsiteY11-232" fmla="*/ 252844 h 979708"/>
              <a:gd name="connsiteX12-233" fmla="*/ 8870524 w 9559256"/>
              <a:gd name="connsiteY12-234" fmla="*/ 244241 h 979708"/>
              <a:gd name="connsiteX13-235" fmla="*/ 8867763 w 9559256"/>
              <a:gd name="connsiteY13-236" fmla="*/ 235639 h 979708"/>
              <a:gd name="connsiteX14-237" fmla="*/ 8865615 w 9559256"/>
              <a:gd name="connsiteY14-238" fmla="*/ 227344 h 979708"/>
              <a:gd name="connsiteX15-239" fmla="*/ 8863468 w 9559256"/>
              <a:gd name="connsiteY15-240" fmla="*/ 218742 h 979708"/>
              <a:gd name="connsiteX16-241" fmla="*/ 8862240 w 9559256"/>
              <a:gd name="connsiteY16-242" fmla="*/ 209832 h 979708"/>
              <a:gd name="connsiteX17-243" fmla="*/ 8861013 w 9559256"/>
              <a:gd name="connsiteY17-244" fmla="*/ 201230 h 979708"/>
              <a:gd name="connsiteX18-245" fmla="*/ 8860706 w 9559256"/>
              <a:gd name="connsiteY18-246" fmla="*/ 192321 h 979708"/>
              <a:gd name="connsiteX19-247" fmla="*/ 8860400 w 9559256"/>
              <a:gd name="connsiteY19-248" fmla="*/ 183719 h 979708"/>
              <a:gd name="connsiteX20-249" fmla="*/ 8860706 w 9559256"/>
              <a:gd name="connsiteY20-250" fmla="*/ 175116 h 979708"/>
              <a:gd name="connsiteX21-251" fmla="*/ 8861013 w 9559256"/>
              <a:gd name="connsiteY21-252" fmla="*/ 166207 h 979708"/>
              <a:gd name="connsiteX22-253" fmla="*/ 8862240 w 9559256"/>
              <a:gd name="connsiteY22-254" fmla="*/ 157298 h 979708"/>
              <a:gd name="connsiteX23-255" fmla="*/ 8863468 w 9559256"/>
              <a:gd name="connsiteY23-256" fmla="*/ 148388 h 979708"/>
              <a:gd name="connsiteX24-257" fmla="*/ 8865615 w 9559256"/>
              <a:gd name="connsiteY24-258" fmla="*/ 140093 h 979708"/>
              <a:gd name="connsiteX25-259" fmla="*/ 8867763 w 9559256"/>
              <a:gd name="connsiteY25-260" fmla="*/ 131491 h 979708"/>
              <a:gd name="connsiteX26-261" fmla="*/ 8870524 w 9559256"/>
              <a:gd name="connsiteY26-262" fmla="*/ 122889 h 979708"/>
              <a:gd name="connsiteX27-263" fmla="*/ 8873898 w 9559256"/>
              <a:gd name="connsiteY27-264" fmla="*/ 114594 h 979708"/>
              <a:gd name="connsiteX28-265" fmla="*/ 8877273 w 9559256"/>
              <a:gd name="connsiteY28-266" fmla="*/ 106299 h 979708"/>
              <a:gd name="connsiteX29-267" fmla="*/ 8881261 w 9559256"/>
              <a:gd name="connsiteY29-268" fmla="*/ 98311 h 979708"/>
              <a:gd name="connsiteX30-269" fmla="*/ 8885863 w 9559256"/>
              <a:gd name="connsiteY30-270" fmla="*/ 90630 h 979708"/>
              <a:gd name="connsiteX31-271" fmla="*/ 8890771 w 9559256"/>
              <a:gd name="connsiteY31-272" fmla="*/ 82643 h 979708"/>
              <a:gd name="connsiteX32-273" fmla="*/ 8895680 w 9559256"/>
              <a:gd name="connsiteY32-274" fmla="*/ 75269 h 979708"/>
              <a:gd name="connsiteX33-275" fmla="*/ 8901202 w 9559256"/>
              <a:gd name="connsiteY33-276" fmla="*/ 67896 h 979708"/>
              <a:gd name="connsiteX34-277" fmla="*/ 8907645 w 9559256"/>
              <a:gd name="connsiteY34-278" fmla="*/ 60830 h 979708"/>
              <a:gd name="connsiteX35-279" fmla="*/ 8914087 w 9559256"/>
              <a:gd name="connsiteY35-280" fmla="*/ 53764 h 979708"/>
              <a:gd name="connsiteX36-281" fmla="*/ 8920836 w 9559256"/>
              <a:gd name="connsiteY36-282" fmla="*/ 47312 h 979708"/>
              <a:gd name="connsiteX37-283" fmla="*/ 8928199 w 9559256"/>
              <a:gd name="connsiteY37-284" fmla="*/ 41475 h 979708"/>
              <a:gd name="connsiteX38-285" fmla="*/ 8935255 w 9559256"/>
              <a:gd name="connsiteY38-286" fmla="*/ 35638 h 979708"/>
              <a:gd name="connsiteX39-287" fmla="*/ 8942925 w 9559256"/>
              <a:gd name="connsiteY39-288" fmla="*/ 30415 h 979708"/>
              <a:gd name="connsiteX40-289" fmla="*/ 8950288 w 9559256"/>
              <a:gd name="connsiteY40-290" fmla="*/ 25499 h 979708"/>
              <a:gd name="connsiteX41-291" fmla="*/ 8958571 w 9559256"/>
              <a:gd name="connsiteY41-292" fmla="*/ 21198 h 979708"/>
              <a:gd name="connsiteX42-293" fmla="*/ 8966547 w 9559256"/>
              <a:gd name="connsiteY42-294" fmla="*/ 16897 h 979708"/>
              <a:gd name="connsiteX43-295" fmla="*/ 8974830 w 9559256"/>
              <a:gd name="connsiteY43-296" fmla="*/ 13518 h 979708"/>
              <a:gd name="connsiteX44-297" fmla="*/ 8982807 w 9559256"/>
              <a:gd name="connsiteY44-298" fmla="*/ 10138 h 979708"/>
              <a:gd name="connsiteX45-299" fmla="*/ 8991397 w 9559256"/>
              <a:gd name="connsiteY45-300" fmla="*/ 7680 h 979708"/>
              <a:gd name="connsiteX46-301" fmla="*/ 8999987 w 9559256"/>
              <a:gd name="connsiteY46-302" fmla="*/ 5223 h 979708"/>
              <a:gd name="connsiteX47-303" fmla="*/ 9008577 w 9559256"/>
              <a:gd name="connsiteY47-304" fmla="*/ 3687 h 979708"/>
              <a:gd name="connsiteX48-305" fmla="*/ 9017474 w 9559256"/>
              <a:gd name="connsiteY48-306" fmla="*/ 2150 h 979708"/>
              <a:gd name="connsiteX49-307" fmla="*/ 9025757 w 9559256"/>
              <a:gd name="connsiteY49-308" fmla="*/ 1229 h 979708"/>
              <a:gd name="connsiteX50-309" fmla="*/ 9034654 w 9559256"/>
              <a:gd name="connsiteY50-310" fmla="*/ 307 h 979708"/>
              <a:gd name="connsiteX51-311" fmla="*/ 9043550 w 9559256"/>
              <a:gd name="connsiteY51-312" fmla="*/ 0 h 979708"/>
              <a:gd name="connsiteX52-313" fmla="*/ 9052447 w 9559256"/>
              <a:gd name="connsiteY52-314" fmla="*/ 307 h 979708"/>
              <a:gd name="connsiteX53-315" fmla="*/ 9061037 w 9559256"/>
              <a:gd name="connsiteY53-316" fmla="*/ 1229 h 979708"/>
              <a:gd name="connsiteX54-317" fmla="*/ 9069934 w 9559256"/>
              <a:gd name="connsiteY54-318" fmla="*/ 2150 h 979708"/>
              <a:gd name="connsiteX55-319" fmla="*/ 9078524 w 9559256"/>
              <a:gd name="connsiteY55-320" fmla="*/ 3687 h 979708"/>
              <a:gd name="connsiteX56-321" fmla="*/ 9087421 w 9559256"/>
              <a:gd name="connsiteY56-322" fmla="*/ 5223 h 979708"/>
              <a:gd name="connsiteX57-323" fmla="*/ 9095704 w 9559256"/>
              <a:gd name="connsiteY57-324" fmla="*/ 7680 h 979708"/>
              <a:gd name="connsiteX58-325" fmla="*/ 9104294 w 9559256"/>
              <a:gd name="connsiteY58-326" fmla="*/ 10138 h 979708"/>
              <a:gd name="connsiteX59-327" fmla="*/ 9112577 w 9559256"/>
              <a:gd name="connsiteY59-328" fmla="*/ 13518 h 979708"/>
              <a:gd name="connsiteX60-329" fmla="*/ 9120860 w 9559256"/>
              <a:gd name="connsiteY60-330" fmla="*/ 16897 h 979708"/>
              <a:gd name="connsiteX61-331" fmla="*/ 9128837 w 9559256"/>
              <a:gd name="connsiteY61-332" fmla="*/ 21198 h 979708"/>
              <a:gd name="connsiteX62-333" fmla="*/ 9136813 w 9559256"/>
              <a:gd name="connsiteY62-334" fmla="*/ 25499 h 979708"/>
              <a:gd name="connsiteX63-335" fmla="*/ 9144483 w 9559256"/>
              <a:gd name="connsiteY63-336" fmla="*/ 30415 h 979708"/>
              <a:gd name="connsiteX64-337" fmla="*/ 9151846 w 9559256"/>
              <a:gd name="connsiteY64-338" fmla="*/ 35638 h 979708"/>
              <a:gd name="connsiteX65-339" fmla="*/ 9159208 w 9559256"/>
              <a:gd name="connsiteY65-340" fmla="*/ 41475 h 979708"/>
              <a:gd name="connsiteX66-341" fmla="*/ 9166264 w 9559256"/>
              <a:gd name="connsiteY66-342" fmla="*/ 47312 h 979708"/>
              <a:gd name="connsiteX67-343" fmla="*/ 9173014 w 9559256"/>
              <a:gd name="connsiteY67-344" fmla="*/ 53764 h 979708"/>
              <a:gd name="connsiteX68-345" fmla="*/ 9505569 w 9559256"/>
              <a:gd name="connsiteY68-346" fmla="*/ 386793 h 979708"/>
              <a:gd name="connsiteX69-347" fmla="*/ 9511398 w 9559256"/>
              <a:gd name="connsiteY69-348" fmla="*/ 392937 h 979708"/>
              <a:gd name="connsiteX70-349" fmla="*/ 9517226 w 9559256"/>
              <a:gd name="connsiteY70-350" fmla="*/ 399696 h 979708"/>
              <a:gd name="connsiteX71-351" fmla="*/ 9522749 w 9559256"/>
              <a:gd name="connsiteY71-352" fmla="*/ 406455 h 979708"/>
              <a:gd name="connsiteX72-353" fmla="*/ 9527657 w 9559256"/>
              <a:gd name="connsiteY72-354" fmla="*/ 413828 h 979708"/>
              <a:gd name="connsiteX73-355" fmla="*/ 9532566 w 9559256"/>
              <a:gd name="connsiteY73-356" fmla="*/ 421509 h 979708"/>
              <a:gd name="connsiteX74-357" fmla="*/ 9536861 w 9559256"/>
              <a:gd name="connsiteY74-358" fmla="*/ 428882 h 979708"/>
              <a:gd name="connsiteX75-359" fmla="*/ 9540849 w 9559256"/>
              <a:gd name="connsiteY75-360" fmla="*/ 436870 h 979708"/>
              <a:gd name="connsiteX76-361" fmla="*/ 9544837 w 9559256"/>
              <a:gd name="connsiteY76-362" fmla="*/ 445165 h 979708"/>
              <a:gd name="connsiteX77-363" fmla="*/ 9547905 w 9559256"/>
              <a:gd name="connsiteY77-364" fmla="*/ 453153 h 979708"/>
              <a:gd name="connsiteX78-365" fmla="*/ 9550666 w 9559256"/>
              <a:gd name="connsiteY78-366" fmla="*/ 461755 h 979708"/>
              <a:gd name="connsiteX79-367" fmla="*/ 9553120 w 9559256"/>
              <a:gd name="connsiteY79-368" fmla="*/ 470357 h 979708"/>
              <a:gd name="connsiteX80-369" fmla="*/ 9555268 w 9559256"/>
              <a:gd name="connsiteY80-370" fmla="*/ 479266 h 979708"/>
              <a:gd name="connsiteX81-371" fmla="*/ 9557108 w 9559256"/>
              <a:gd name="connsiteY81-372" fmla="*/ 488483 h 979708"/>
              <a:gd name="connsiteX82-373" fmla="*/ 9558029 w 9559256"/>
              <a:gd name="connsiteY82-374" fmla="*/ 497700 h 979708"/>
              <a:gd name="connsiteX83-375" fmla="*/ 9558949 w 9559256"/>
              <a:gd name="connsiteY83-376" fmla="*/ 506916 h 979708"/>
              <a:gd name="connsiteX84-377" fmla="*/ 9559256 w 9559256"/>
              <a:gd name="connsiteY84-378" fmla="*/ 516440 h 979708"/>
              <a:gd name="connsiteX85-379" fmla="*/ 9558949 w 9559256"/>
              <a:gd name="connsiteY85-380" fmla="*/ 525964 h 979708"/>
              <a:gd name="connsiteX86-381" fmla="*/ 9558029 w 9559256"/>
              <a:gd name="connsiteY86-382" fmla="*/ 535181 h 979708"/>
              <a:gd name="connsiteX87-383" fmla="*/ 9557108 w 9559256"/>
              <a:gd name="connsiteY87-384" fmla="*/ 544397 h 979708"/>
              <a:gd name="connsiteX88-385" fmla="*/ 9555268 w 9559256"/>
              <a:gd name="connsiteY88-386" fmla="*/ 553307 h 979708"/>
              <a:gd name="connsiteX89-387" fmla="*/ 9553120 w 9559256"/>
              <a:gd name="connsiteY89-388" fmla="*/ 562524 h 979708"/>
              <a:gd name="connsiteX90-389" fmla="*/ 9550666 w 9559256"/>
              <a:gd name="connsiteY90-390" fmla="*/ 570819 h 979708"/>
              <a:gd name="connsiteX91-391" fmla="*/ 9547905 w 9559256"/>
              <a:gd name="connsiteY91-392" fmla="*/ 579421 h 979708"/>
              <a:gd name="connsiteX92-393" fmla="*/ 9544837 w 9559256"/>
              <a:gd name="connsiteY92-394" fmla="*/ 587716 h 979708"/>
              <a:gd name="connsiteX93-395" fmla="*/ 9540849 w 9559256"/>
              <a:gd name="connsiteY93-396" fmla="*/ 596011 h 979708"/>
              <a:gd name="connsiteX94-397" fmla="*/ 9536861 w 9559256"/>
              <a:gd name="connsiteY94-398" fmla="*/ 603691 h 979708"/>
              <a:gd name="connsiteX95-399" fmla="*/ 9532566 w 9559256"/>
              <a:gd name="connsiteY95-400" fmla="*/ 611679 h 979708"/>
              <a:gd name="connsiteX96-401" fmla="*/ 9527657 w 9559256"/>
              <a:gd name="connsiteY96-402" fmla="*/ 619052 h 979708"/>
              <a:gd name="connsiteX97-403" fmla="*/ 9522749 w 9559256"/>
              <a:gd name="connsiteY97-404" fmla="*/ 626426 h 979708"/>
              <a:gd name="connsiteX98-405" fmla="*/ 9517226 w 9559256"/>
              <a:gd name="connsiteY98-406" fmla="*/ 633185 h 979708"/>
              <a:gd name="connsiteX99-407" fmla="*/ 9511398 w 9559256"/>
              <a:gd name="connsiteY99-408" fmla="*/ 639943 h 979708"/>
              <a:gd name="connsiteX100-409" fmla="*/ 9505569 w 9559256"/>
              <a:gd name="connsiteY100-410" fmla="*/ 646088 h 979708"/>
              <a:gd name="connsiteX101-411" fmla="*/ 9173014 w 9559256"/>
              <a:gd name="connsiteY101-412" fmla="*/ 978809 h 979708"/>
              <a:gd name="connsiteX102-413" fmla="*/ 9172116 w 9559256"/>
              <a:gd name="connsiteY102-414" fmla="*/ 979708 h 979708"/>
              <a:gd name="connsiteX0-415" fmla="*/ 0 w 9559256"/>
              <a:gd name="connsiteY0-416" fmla="*/ 332875 h 979708"/>
              <a:gd name="connsiteX1-417" fmla="*/ 8939653 w 9559256"/>
              <a:gd name="connsiteY1-418" fmla="*/ 332875 h 979708"/>
              <a:gd name="connsiteX2-419" fmla="*/ 8914087 w 9559256"/>
              <a:gd name="connsiteY2-420" fmla="*/ 313673 h 979708"/>
              <a:gd name="connsiteX3-421" fmla="*/ 8907645 w 9559256"/>
              <a:gd name="connsiteY3-422" fmla="*/ 306607 h 979708"/>
              <a:gd name="connsiteX4-423" fmla="*/ 8901202 w 9559256"/>
              <a:gd name="connsiteY4-424" fmla="*/ 299541 h 979708"/>
              <a:gd name="connsiteX5-425" fmla="*/ 8895680 w 9559256"/>
              <a:gd name="connsiteY5-426" fmla="*/ 292475 h 979708"/>
              <a:gd name="connsiteX6-427" fmla="*/ 8890771 w 9559256"/>
              <a:gd name="connsiteY6-428" fmla="*/ 284487 h 979708"/>
              <a:gd name="connsiteX7-429" fmla="*/ 8885863 w 9559256"/>
              <a:gd name="connsiteY7-430" fmla="*/ 276807 h 979708"/>
              <a:gd name="connsiteX8-431" fmla="*/ 8881261 w 9559256"/>
              <a:gd name="connsiteY8-432" fmla="*/ 269126 h 979708"/>
              <a:gd name="connsiteX9-433" fmla="*/ 8877273 w 9559256"/>
              <a:gd name="connsiteY9-434" fmla="*/ 260831 h 979708"/>
              <a:gd name="connsiteX10-435" fmla="*/ 8873898 w 9559256"/>
              <a:gd name="connsiteY10-436" fmla="*/ 252844 h 979708"/>
              <a:gd name="connsiteX11-437" fmla="*/ 8870524 w 9559256"/>
              <a:gd name="connsiteY11-438" fmla="*/ 244241 h 979708"/>
              <a:gd name="connsiteX12-439" fmla="*/ 8867763 w 9559256"/>
              <a:gd name="connsiteY12-440" fmla="*/ 235639 h 979708"/>
              <a:gd name="connsiteX13-441" fmla="*/ 8865615 w 9559256"/>
              <a:gd name="connsiteY13-442" fmla="*/ 227344 h 979708"/>
              <a:gd name="connsiteX14-443" fmla="*/ 8863468 w 9559256"/>
              <a:gd name="connsiteY14-444" fmla="*/ 218742 h 979708"/>
              <a:gd name="connsiteX15-445" fmla="*/ 8862240 w 9559256"/>
              <a:gd name="connsiteY15-446" fmla="*/ 209832 h 979708"/>
              <a:gd name="connsiteX16-447" fmla="*/ 8861013 w 9559256"/>
              <a:gd name="connsiteY16-448" fmla="*/ 201230 h 979708"/>
              <a:gd name="connsiteX17-449" fmla="*/ 8860706 w 9559256"/>
              <a:gd name="connsiteY17-450" fmla="*/ 192321 h 979708"/>
              <a:gd name="connsiteX18-451" fmla="*/ 8860400 w 9559256"/>
              <a:gd name="connsiteY18-452" fmla="*/ 183719 h 979708"/>
              <a:gd name="connsiteX19-453" fmla="*/ 8860706 w 9559256"/>
              <a:gd name="connsiteY19-454" fmla="*/ 175116 h 979708"/>
              <a:gd name="connsiteX20-455" fmla="*/ 8861013 w 9559256"/>
              <a:gd name="connsiteY20-456" fmla="*/ 166207 h 979708"/>
              <a:gd name="connsiteX21-457" fmla="*/ 8862240 w 9559256"/>
              <a:gd name="connsiteY21-458" fmla="*/ 157298 h 979708"/>
              <a:gd name="connsiteX22-459" fmla="*/ 8863468 w 9559256"/>
              <a:gd name="connsiteY22-460" fmla="*/ 148388 h 979708"/>
              <a:gd name="connsiteX23-461" fmla="*/ 8865615 w 9559256"/>
              <a:gd name="connsiteY23-462" fmla="*/ 140093 h 979708"/>
              <a:gd name="connsiteX24-463" fmla="*/ 8867763 w 9559256"/>
              <a:gd name="connsiteY24-464" fmla="*/ 131491 h 979708"/>
              <a:gd name="connsiteX25-465" fmla="*/ 8870524 w 9559256"/>
              <a:gd name="connsiteY25-466" fmla="*/ 122889 h 979708"/>
              <a:gd name="connsiteX26-467" fmla="*/ 8873898 w 9559256"/>
              <a:gd name="connsiteY26-468" fmla="*/ 114594 h 979708"/>
              <a:gd name="connsiteX27-469" fmla="*/ 8877273 w 9559256"/>
              <a:gd name="connsiteY27-470" fmla="*/ 106299 h 979708"/>
              <a:gd name="connsiteX28-471" fmla="*/ 8881261 w 9559256"/>
              <a:gd name="connsiteY28-472" fmla="*/ 98311 h 979708"/>
              <a:gd name="connsiteX29-473" fmla="*/ 8885863 w 9559256"/>
              <a:gd name="connsiteY29-474" fmla="*/ 90630 h 979708"/>
              <a:gd name="connsiteX30-475" fmla="*/ 8890771 w 9559256"/>
              <a:gd name="connsiteY30-476" fmla="*/ 82643 h 979708"/>
              <a:gd name="connsiteX31-477" fmla="*/ 8895680 w 9559256"/>
              <a:gd name="connsiteY31-478" fmla="*/ 75269 h 979708"/>
              <a:gd name="connsiteX32-479" fmla="*/ 8901202 w 9559256"/>
              <a:gd name="connsiteY32-480" fmla="*/ 67896 h 979708"/>
              <a:gd name="connsiteX33-481" fmla="*/ 8907645 w 9559256"/>
              <a:gd name="connsiteY33-482" fmla="*/ 60830 h 979708"/>
              <a:gd name="connsiteX34-483" fmla="*/ 8914087 w 9559256"/>
              <a:gd name="connsiteY34-484" fmla="*/ 53764 h 979708"/>
              <a:gd name="connsiteX35-485" fmla="*/ 8920836 w 9559256"/>
              <a:gd name="connsiteY35-486" fmla="*/ 47312 h 979708"/>
              <a:gd name="connsiteX36-487" fmla="*/ 8928199 w 9559256"/>
              <a:gd name="connsiteY36-488" fmla="*/ 41475 h 979708"/>
              <a:gd name="connsiteX37-489" fmla="*/ 8935255 w 9559256"/>
              <a:gd name="connsiteY37-490" fmla="*/ 35638 h 979708"/>
              <a:gd name="connsiteX38-491" fmla="*/ 8942925 w 9559256"/>
              <a:gd name="connsiteY38-492" fmla="*/ 30415 h 979708"/>
              <a:gd name="connsiteX39-493" fmla="*/ 8950288 w 9559256"/>
              <a:gd name="connsiteY39-494" fmla="*/ 25499 h 979708"/>
              <a:gd name="connsiteX40-495" fmla="*/ 8958571 w 9559256"/>
              <a:gd name="connsiteY40-496" fmla="*/ 21198 h 979708"/>
              <a:gd name="connsiteX41-497" fmla="*/ 8966547 w 9559256"/>
              <a:gd name="connsiteY41-498" fmla="*/ 16897 h 979708"/>
              <a:gd name="connsiteX42-499" fmla="*/ 8974830 w 9559256"/>
              <a:gd name="connsiteY42-500" fmla="*/ 13518 h 979708"/>
              <a:gd name="connsiteX43-501" fmla="*/ 8982807 w 9559256"/>
              <a:gd name="connsiteY43-502" fmla="*/ 10138 h 979708"/>
              <a:gd name="connsiteX44-503" fmla="*/ 8991397 w 9559256"/>
              <a:gd name="connsiteY44-504" fmla="*/ 7680 h 979708"/>
              <a:gd name="connsiteX45-505" fmla="*/ 8999987 w 9559256"/>
              <a:gd name="connsiteY45-506" fmla="*/ 5223 h 979708"/>
              <a:gd name="connsiteX46-507" fmla="*/ 9008577 w 9559256"/>
              <a:gd name="connsiteY46-508" fmla="*/ 3687 h 979708"/>
              <a:gd name="connsiteX47-509" fmla="*/ 9017474 w 9559256"/>
              <a:gd name="connsiteY47-510" fmla="*/ 2150 h 979708"/>
              <a:gd name="connsiteX48-511" fmla="*/ 9025757 w 9559256"/>
              <a:gd name="connsiteY48-512" fmla="*/ 1229 h 979708"/>
              <a:gd name="connsiteX49-513" fmla="*/ 9034654 w 9559256"/>
              <a:gd name="connsiteY49-514" fmla="*/ 307 h 979708"/>
              <a:gd name="connsiteX50-515" fmla="*/ 9043550 w 9559256"/>
              <a:gd name="connsiteY50-516" fmla="*/ 0 h 979708"/>
              <a:gd name="connsiteX51-517" fmla="*/ 9052447 w 9559256"/>
              <a:gd name="connsiteY51-518" fmla="*/ 307 h 979708"/>
              <a:gd name="connsiteX52-519" fmla="*/ 9061037 w 9559256"/>
              <a:gd name="connsiteY52-520" fmla="*/ 1229 h 979708"/>
              <a:gd name="connsiteX53-521" fmla="*/ 9069934 w 9559256"/>
              <a:gd name="connsiteY53-522" fmla="*/ 2150 h 979708"/>
              <a:gd name="connsiteX54-523" fmla="*/ 9078524 w 9559256"/>
              <a:gd name="connsiteY54-524" fmla="*/ 3687 h 979708"/>
              <a:gd name="connsiteX55-525" fmla="*/ 9087421 w 9559256"/>
              <a:gd name="connsiteY55-526" fmla="*/ 5223 h 979708"/>
              <a:gd name="connsiteX56-527" fmla="*/ 9095704 w 9559256"/>
              <a:gd name="connsiteY56-528" fmla="*/ 7680 h 979708"/>
              <a:gd name="connsiteX57-529" fmla="*/ 9104294 w 9559256"/>
              <a:gd name="connsiteY57-530" fmla="*/ 10138 h 979708"/>
              <a:gd name="connsiteX58-531" fmla="*/ 9112577 w 9559256"/>
              <a:gd name="connsiteY58-532" fmla="*/ 13518 h 979708"/>
              <a:gd name="connsiteX59-533" fmla="*/ 9120860 w 9559256"/>
              <a:gd name="connsiteY59-534" fmla="*/ 16897 h 979708"/>
              <a:gd name="connsiteX60-535" fmla="*/ 9128837 w 9559256"/>
              <a:gd name="connsiteY60-536" fmla="*/ 21198 h 979708"/>
              <a:gd name="connsiteX61-537" fmla="*/ 9136813 w 9559256"/>
              <a:gd name="connsiteY61-538" fmla="*/ 25499 h 979708"/>
              <a:gd name="connsiteX62-539" fmla="*/ 9144483 w 9559256"/>
              <a:gd name="connsiteY62-540" fmla="*/ 30415 h 979708"/>
              <a:gd name="connsiteX63-541" fmla="*/ 9151846 w 9559256"/>
              <a:gd name="connsiteY63-542" fmla="*/ 35638 h 979708"/>
              <a:gd name="connsiteX64-543" fmla="*/ 9159208 w 9559256"/>
              <a:gd name="connsiteY64-544" fmla="*/ 41475 h 979708"/>
              <a:gd name="connsiteX65-545" fmla="*/ 9166264 w 9559256"/>
              <a:gd name="connsiteY65-546" fmla="*/ 47312 h 979708"/>
              <a:gd name="connsiteX66-547" fmla="*/ 9173014 w 9559256"/>
              <a:gd name="connsiteY66-548" fmla="*/ 53764 h 979708"/>
              <a:gd name="connsiteX67-549" fmla="*/ 9505569 w 9559256"/>
              <a:gd name="connsiteY67-550" fmla="*/ 386793 h 979708"/>
              <a:gd name="connsiteX68-551" fmla="*/ 9511398 w 9559256"/>
              <a:gd name="connsiteY68-552" fmla="*/ 392937 h 979708"/>
              <a:gd name="connsiteX69-553" fmla="*/ 9517226 w 9559256"/>
              <a:gd name="connsiteY69-554" fmla="*/ 399696 h 979708"/>
              <a:gd name="connsiteX70-555" fmla="*/ 9522749 w 9559256"/>
              <a:gd name="connsiteY70-556" fmla="*/ 406455 h 979708"/>
              <a:gd name="connsiteX71-557" fmla="*/ 9527657 w 9559256"/>
              <a:gd name="connsiteY71-558" fmla="*/ 413828 h 979708"/>
              <a:gd name="connsiteX72-559" fmla="*/ 9532566 w 9559256"/>
              <a:gd name="connsiteY72-560" fmla="*/ 421509 h 979708"/>
              <a:gd name="connsiteX73-561" fmla="*/ 9536861 w 9559256"/>
              <a:gd name="connsiteY73-562" fmla="*/ 428882 h 979708"/>
              <a:gd name="connsiteX74-563" fmla="*/ 9540849 w 9559256"/>
              <a:gd name="connsiteY74-564" fmla="*/ 436870 h 979708"/>
              <a:gd name="connsiteX75-565" fmla="*/ 9544837 w 9559256"/>
              <a:gd name="connsiteY75-566" fmla="*/ 445165 h 979708"/>
              <a:gd name="connsiteX76-567" fmla="*/ 9547905 w 9559256"/>
              <a:gd name="connsiteY76-568" fmla="*/ 453153 h 979708"/>
              <a:gd name="connsiteX77-569" fmla="*/ 9550666 w 9559256"/>
              <a:gd name="connsiteY77-570" fmla="*/ 461755 h 979708"/>
              <a:gd name="connsiteX78-571" fmla="*/ 9553120 w 9559256"/>
              <a:gd name="connsiteY78-572" fmla="*/ 470357 h 979708"/>
              <a:gd name="connsiteX79-573" fmla="*/ 9555268 w 9559256"/>
              <a:gd name="connsiteY79-574" fmla="*/ 479266 h 979708"/>
              <a:gd name="connsiteX80-575" fmla="*/ 9557108 w 9559256"/>
              <a:gd name="connsiteY80-576" fmla="*/ 488483 h 979708"/>
              <a:gd name="connsiteX81-577" fmla="*/ 9558029 w 9559256"/>
              <a:gd name="connsiteY81-578" fmla="*/ 497700 h 979708"/>
              <a:gd name="connsiteX82-579" fmla="*/ 9558949 w 9559256"/>
              <a:gd name="connsiteY82-580" fmla="*/ 506916 h 979708"/>
              <a:gd name="connsiteX83-581" fmla="*/ 9559256 w 9559256"/>
              <a:gd name="connsiteY83-582" fmla="*/ 516440 h 979708"/>
              <a:gd name="connsiteX84-583" fmla="*/ 9558949 w 9559256"/>
              <a:gd name="connsiteY84-584" fmla="*/ 525964 h 979708"/>
              <a:gd name="connsiteX85-585" fmla="*/ 9558029 w 9559256"/>
              <a:gd name="connsiteY85-586" fmla="*/ 535181 h 979708"/>
              <a:gd name="connsiteX86-587" fmla="*/ 9557108 w 9559256"/>
              <a:gd name="connsiteY86-588" fmla="*/ 544397 h 979708"/>
              <a:gd name="connsiteX87-589" fmla="*/ 9555268 w 9559256"/>
              <a:gd name="connsiteY87-590" fmla="*/ 553307 h 979708"/>
              <a:gd name="connsiteX88-591" fmla="*/ 9553120 w 9559256"/>
              <a:gd name="connsiteY88-592" fmla="*/ 562524 h 979708"/>
              <a:gd name="connsiteX89-593" fmla="*/ 9550666 w 9559256"/>
              <a:gd name="connsiteY89-594" fmla="*/ 570819 h 979708"/>
              <a:gd name="connsiteX90-595" fmla="*/ 9547905 w 9559256"/>
              <a:gd name="connsiteY90-596" fmla="*/ 579421 h 979708"/>
              <a:gd name="connsiteX91-597" fmla="*/ 9544837 w 9559256"/>
              <a:gd name="connsiteY91-598" fmla="*/ 587716 h 979708"/>
              <a:gd name="connsiteX92-599" fmla="*/ 9540849 w 9559256"/>
              <a:gd name="connsiteY92-600" fmla="*/ 596011 h 979708"/>
              <a:gd name="connsiteX93-601" fmla="*/ 9536861 w 9559256"/>
              <a:gd name="connsiteY93-602" fmla="*/ 603691 h 979708"/>
              <a:gd name="connsiteX94-603" fmla="*/ 9532566 w 9559256"/>
              <a:gd name="connsiteY94-604" fmla="*/ 611679 h 979708"/>
              <a:gd name="connsiteX95-605" fmla="*/ 9527657 w 9559256"/>
              <a:gd name="connsiteY95-606" fmla="*/ 619052 h 979708"/>
              <a:gd name="connsiteX96-607" fmla="*/ 9522749 w 9559256"/>
              <a:gd name="connsiteY96-608" fmla="*/ 626426 h 979708"/>
              <a:gd name="connsiteX97-609" fmla="*/ 9517226 w 9559256"/>
              <a:gd name="connsiteY97-610" fmla="*/ 633185 h 979708"/>
              <a:gd name="connsiteX98-611" fmla="*/ 9511398 w 9559256"/>
              <a:gd name="connsiteY98-612" fmla="*/ 639943 h 979708"/>
              <a:gd name="connsiteX99-613" fmla="*/ 9505569 w 9559256"/>
              <a:gd name="connsiteY99-614" fmla="*/ 646088 h 979708"/>
              <a:gd name="connsiteX100-615" fmla="*/ 9173014 w 9559256"/>
              <a:gd name="connsiteY100-616" fmla="*/ 978809 h 979708"/>
              <a:gd name="connsiteX101-617" fmla="*/ 9172116 w 9559256"/>
              <a:gd name="connsiteY101-618" fmla="*/ 979708 h 979708"/>
            </a:gdLst>
            <a:ahLst/>
            <a:cxnLst>
              <a:cxn ang="0">
                <a:pos x="connsiteX0-415" y="connsiteY0-416"/>
              </a:cxn>
              <a:cxn ang="0">
                <a:pos x="connsiteX1-417" y="connsiteY1-418"/>
              </a:cxn>
              <a:cxn ang="0">
                <a:pos x="connsiteX2-419" y="connsiteY2-420"/>
              </a:cxn>
              <a:cxn ang="0">
                <a:pos x="connsiteX3-421" y="connsiteY3-422"/>
              </a:cxn>
              <a:cxn ang="0">
                <a:pos x="connsiteX4-423" y="connsiteY4-424"/>
              </a:cxn>
              <a:cxn ang="0">
                <a:pos x="connsiteX5-425" y="connsiteY5-426"/>
              </a:cxn>
              <a:cxn ang="0">
                <a:pos x="connsiteX6-427" y="connsiteY6-428"/>
              </a:cxn>
              <a:cxn ang="0">
                <a:pos x="connsiteX7-429" y="connsiteY7-430"/>
              </a:cxn>
              <a:cxn ang="0">
                <a:pos x="connsiteX8-431" y="connsiteY8-432"/>
              </a:cxn>
              <a:cxn ang="0">
                <a:pos x="connsiteX9-433" y="connsiteY9-434"/>
              </a:cxn>
              <a:cxn ang="0">
                <a:pos x="connsiteX10-435" y="connsiteY10-436"/>
              </a:cxn>
              <a:cxn ang="0">
                <a:pos x="connsiteX11-437" y="connsiteY11-438"/>
              </a:cxn>
              <a:cxn ang="0">
                <a:pos x="connsiteX12-439" y="connsiteY12-440"/>
              </a:cxn>
              <a:cxn ang="0">
                <a:pos x="connsiteX13-441" y="connsiteY13-442"/>
              </a:cxn>
              <a:cxn ang="0">
                <a:pos x="connsiteX14-443" y="connsiteY14-444"/>
              </a:cxn>
              <a:cxn ang="0">
                <a:pos x="connsiteX15-445" y="connsiteY15-446"/>
              </a:cxn>
              <a:cxn ang="0">
                <a:pos x="connsiteX16-447" y="connsiteY16-448"/>
              </a:cxn>
              <a:cxn ang="0">
                <a:pos x="connsiteX17-449" y="connsiteY17-450"/>
              </a:cxn>
              <a:cxn ang="0">
                <a:pos x="connsiteX18-451" y="connsiteY18-452"/>
              </a:cxn>
              <a:cxn ang="0">
                <a:pos x="connsiteX19-453" y="connsiteY19-454"/>
              </a:cxn>
              <a:cxn ang="0">
                <a:pos x="connsiteX20-455" y="connsiteY20-456"/>
              </a:cxn>
              <a:cxn ang="0">
                <a:pos x="connsiteX21-457" y="connsiteY21-458"/>
              </a:cxn>
              <a:cxn ang="0">
                <a:pos x="connsiteX22-459" y="connsiteY22-460"/>
              </a:cxn>
              <a:cxn ang="0">
                <a:pos x="connsiteX23-461" y="connsiteY23-462"/>
              </a:cxn>
              <a:cxn ang="0">
                <a:pos x="connsiteX24-463" y="connsiteY24-464"/>
              </a:cxn>
              <a:cxn ang="0">
                <a:pos x="connsiteX25-465" y="connsiteY25-466"/>
              </a:cxn>
              <a:cxn ang="0">
                <a:pos x="connsiteX26-467" y="connsiteY26-468"/>
              </a:cxn>
              <a:cxn ang="0">
                <a:pos x="connsiteX27-469" y="connsiteY27-470"/>
              </a:cxn>
              <a:cxn ang="0">
                <a:pos x="connsiteX28-471" y="connsiteY28-472"/>
              </a:cxn>
              <a:cxn ang="0">
                <a:pos x="connsiteX29-473" y="connsiteY29-474"/>
              </a:cxn>
              <a:cxn ang="0">
                <a:pos x="connsiteX30-475" y="connsiteY30-476"/>
              </a:cxn>
              <a:cxn ang="0">
                <a:pos x="connsiteX31-477" y="connsiteY31-478"/>
              </a:cxn>
              <a:cxn ang="0">
                <a:pos x="connsiteX32-479" y="connsiteY32-480"/>
              </a:cxn>
              <a:cxn ang="0">
                <a:pos x="connsiteX33-481" y="connsiteY33-482"/>
              </a:cxn>
              <a:cxn ang="0">
                <a:pos x="connsiteX34-483" y="connsiteY34-484"/>
              </a:cxn>
              <a:cxn ang="0">
                <a:pos x="connsiteX35-485" y="connsiteY35-486"/>
              </a:cxn>
              <a:cxn ang="0">
                <a:pos x="connsiteX36-487" y="connsiteY36-488"/>
              </a:cxn>
              <a:cxn ang="0">
                <a:pos x="connsiteX37-489" y="connsiteY37-490"/>
              </a:cxn>
              <a:cxn ang="0">
                <a:pos x="connsiteX38-491" y="connsiteY38-492"/>
              </a:cxn>
              <a:cxn ang="0">
                <a:pos x="connsiteX39-493" y="connsiteY39-494"/>
              </a:cxn>
              <a:cxn ang="0">
                <a:pos x="connsiteX40-495" y="connsiteY40-496"/>
              </a:cxn>
              <a:cxn ang="0">
                <a:pos x="connsiteX41-497" y="connsiteY41-498"/>
              </a:cxn>
              <a:cxn ang="0">
                <a:pos x="connsiteX42-499" y="connsiteY42-500"/>
              </a:cxn>
              <a:cxn ang="0">
                <a:pos x="connsiteX43-501" y="connsiteY43-502"/>
              </a:cxn>
              <a:cxn ang="0">
                <a:pos x="connsiteX44-503" y="connsiteY44-504"/>
              </a:cxn>
              <a:cxn ang="0">
                <a:pos x="connsiteX45-505" y="connsiteY45-506"/>
              </a:cxn>
              <a:cxn ang="0">
                <a:pos x="connsiteX46-507" y="connsiteY46-508"/>
              </a:cxn>
              <a:cxn ang="0">
                <a:pos x="connsiteX47-509" y="connsiteY47-510"/>
              </a:cxn>
              <a:cxn ang="0">
                <a:pos x="connsiteX48-511" y="connsiteY48-512"/>
              </a:cxn>
              <a:cxn ang="0">
                <a:pos x="connsiteX49-513" y="connsiteY49-514"/>
              </a:cxn>
              <a:cxn ang="0">
                <a:pos x="connsiteX50-515" y="connsiteY50-516"/>
              </a:cxn>
              <a:cxn ang="0">
                <a:pos x="connsiteX51-517" y="connsiteY51-518"/>
              </a:cxn>
              <a:cxn ang="0">
                <a:pos x="connsiteX52-519" y="connsiteY52-520"/>
              </a:cxn>
              <a:cxn ang="0">
                <a:pos x="connsiteX53-521" y="connsiteY53-522"/>
              </a:cxn>
              <a:cxn ang="0">
                <a:pos x="connsiteX54-523" y="connsiteY54-524"/>
              </a:cxn>
              <a:cxn ang="0">
                <a:pos x="connsiteX55-525" y="connsiteY55-526"/>
              </a:cxn>
              <a:cxn ang="0">
                <a:pos x="connsiteX56-527" y="connsiteY56-528"/>
              </a:cxn>
              <a:cxn ang="0">
                <a:pos x="connsiteX57-529" y="connsiteY57-530"/>
              </a:cxn>
              <a:cxn ang="0">
                <a:pos x="connsiteX58-531" y="connsiteY58-532"/>
              </a:cxn>
              <a:cxn ang="0">
                <a:pos x="connsiteX59-533" y="connsiteY59-534"/>
              </a:cxn>
              <a:cxn ang="0">
                <a:pos x="connsiteX60-535" y="connsiteY60-536"/>
              </a:cxn>
              <a:cxn ang="0">
                <a:pos x="connsiteX61-537" y="connsiteY61-538"/>
              </a:cxn>
              <a:cxn ang="0">
                <a:pos x="connsiteX62-539" y="connsiteY62-540"/>
              </a:cxn>
              <a:cxn ang="0">
                <a:pos x="connsiteX63-541" y="connsiteY63-542"/>
              </a:cxn>
              <a:cxn ang="0">
                <a:pos x="connsiteX64-543" y="connsiteY64-544"/>
              </a:cxn>
              <a:cxn ang="0">
                <a:pos x="connsiteX65-545" y="connsiteY65-546"/>
              </a:cxn>
              <a:cxn ang="0">
                <a:pos x="connsiteX66-547" y="connsiteY66-548"/>
              </a:cxn>
              <a:cxn ang="0">
                <a:pos x="connsiteX67-549" y="connsiteY67-550"/>
              </a:cxn>
              <a:cxn ang="0">
                <a:pos x="connsiteX68-551" y="connsiteY68-552"/>
              </a:cxn>
              <a:cxn ang="0">
                <a:pos x="connsiteX69-553" y="connsiteY69-554"/>
              </a:cxn>
              <a:cxn ang="0">
                <a:pos x="connsiteX70-555" y="connsiteY70-556"/>
              </a:cxn>
              <a:cxn ang="0">
                <a:pos x="connsiteX71-557" y="connsiteY71-558"/>
              </a:cxn>
              <a:cxn ang="0">
                <a:pos x="connsiteX72-559" y="connsiteY72-560"/>
              </a:cxn>
              <a:cxn ang="0">
                <a:pos x="connsiteX73-561" y="connsiteY73-562"/>
              </a:cxn>
              <a:cxn ang="0">
                <a:pos x="connsiteX74-563" y="connsiteY74-564"/>
              </a:cxn>
              <a:cxn ang="0">
                <a:pos x="connsiteX75-565" y="connsiteY75-566"/>
              </a:cxn>
              <a:cxn ang="0">
                <a:pos x="connsiteX76-567" y="connsiteY76-568"/>
              </a:cxn>
              <a:cxn ang="0">
                <a:pos x="connsiteX77-569" y="connsiteY77-570"/>
              </a:cxn>
              <a:cxn ang="0">
                <a:pos x="connsiteX78-571" y="connsiteY78-572"/>
              </a:cxn>
              <a:cxn ang="0">
                <a:pos x="connsiteX79-573" y="connsiteY79-574"/>
              </a:cxn>
              <a:cxn ang="0">
                <a:pos x="connsiteX80-575" y="connsiteY80-576"/>
              </a:cxn>
              <a:cxn ang="0">
                <a:pos x="connsiteX81-577" y="connsiteY81-578"/>
              </a:cxn>
              <a:cxn ang="0">
                <a:pos x="connsiteX82-579" y="connsiteY82-580"/>
              </a:cxn>
              <a:cxn ang="0">
                <a:pos x="connsiteX83-581" y="connsiteY83-582"/>
              </a:cxn>
              <a:cxn ang="0">
                <a:pos x="connsiteX84-583" y="connsiteY84-584"/>
              </a:cxn>
              <a:cxn ang="0">
                <a:pos x="connsiteX85-585" y="connsiteY85-586"/>
              </a:cxn>
              <a:cxn ang="0">
                <a:pos x="connsiteX86-587" y="connsiteY86-588"/>
              </a:cxn>
              <a:cxn ang="0">
                <a:pos x="connsiteX87-589" y="connsiteY87-590"/>
              </a:cxn>
              <a:cxn ang="0">
                <a:pos x="connsiteX88-591" y="connsiteY88-592"/>
              </a:cxn>
              <a:cxn ang="0">
                <a:pos x="connsiteX89-593" y="connsiteY89-594"/>
              </a:cxn>
              <a:cxn ang="0">
                <a:pos x="connsiteX90-595" y="connsiteY90-596"/>
              </a:cxn>
              <a:cxn ang="0">
                <a:pos x="connsiteX91-597" y="connsiteY91-598"/>
              </a:cxn>
              <a:cxn ang="0">
                <a:pos x="connsiteX92-599" y="connsiteY92-600"/>
              </a:cxn>
              <a:cxn ang="0">
                <a:pos x="connsiteX93-601" y="connsiteY93-602"/>
              </a:cxn>
              <a:cxn ang="0">
                <a:pos x="connsiteX94-603" y="connsiteY94-604"/>
              </a:cxn>
              <a:cxn ang="0">
                <a:pos x="connsiteX95-605" y="connsiteY95-606"/>
              </a:cxn>
              <a:cxn ang="0">
                <a:pos x="connsiteX96-607" y="connsiteY96-608"/>
              </a:cxn>
              <a:cxn ang="0">
                <a:pos x="connsiteX97-609" y="connsiteY97-610"/>
              </a:cxn>
              <a:cxn ang="0">
                <a:pos x="connsiteX98-611" y="connsiteY98-612"/>
              </a:cxn>
              <a:cxn ang="0">
                <a:pos x="connsiteX99-613" y="connsiteY99-614"/>
              </a:cxn>
              <a:cxn ang="0">
                <a:pos x="connsiteX100-615" y="connsiteY100-616"/>
              </a:cxn>
              <a:cxn ang="0">
                <a:pos x="connsiteX101-617" y="connsiteY101-618"/>
              </a:cxn>
            </a:cxnLst>
            <a:rect l="l" t="t" r="r" b="b"/>
            <a:pathLst>
              <a:path w="9559256" h="979708">
                <a:moveTo>
                  <a:pt x="0" y="332875"/>
                </a:moveTo>
                <a:lnTo>
                  <a:pt x="8939653" y="332875"/>
                </a:lnTo>
                <a:lnTo>
                  <a:pt x="8914087" y="313673"/>
                </a:lnTo>
                <a:lnTo>
                  <a:pt x="8907645" y="306607"/>
                </a:lnTo>
                <a:lnTo>
                  <a:pt x="8901202" y="299541"/>
                </a:lnTo>
                <a:lnTo>
                  <a:pt x="8895680" y="292475"/>
                </a:lnTo>
                <a:lnTo>
                  <a:pt x="8890771" y="284487"/>
                </a:lnTo>
                <a:lnTo>
                  <a:pt x="8885863" y="276807"/>
                </a:lnTo>
                <a:lnTo>
                  <a:pt x="8881261" y="269126"/>
                </a:lnTo>
                <a:lnTo>
                  <a:pt x="8877273" y="260831"/>
                </a:lnTo>
                <a:lnTo>
                  <a:pt x="8873898" y="252844"/>
                </a:lnTo>
                <a:lnTo>
                  <a:pt x="8870524" y="244241"/>
                </a:lnTo>
                <a:lnTo>
                  <a:pt x="8867763" y="235639"/>
                </a:lnTo>
                <a:lnTo>
                  <a:pt x="8865615" y="227344"/>
                </a:lnTo>
                <a:lnTo>
                  <a:pt x="8863468" y="218742"/>
                </a:lnTo>
                <a:lnTo>
                  <a:pt x="8862240" y="209832"/>
                </a:lnTo>
                <a:lnTo>
                  <a:pt x="8861013" y="201230"/>
                </a:lnTo>
                <a:cubicBezTo>
                  <a:pt x="8860911" y="198260"/>
                  <a:pt x="8860808" y="195291"/>
                  <a:pt x="8860706" y="192321"/>
                </a:cubicBezTo>
                <a:lnTo>
                  <a:pt x="8860400" y="183719"/>
                </a:lnTo>
                <a:lnTo>
                  <a:pt x="8860706" y="175116"/>
                </a:lnTo>
                <a:cubicBezTo>
                  <a:pt x="8860808" y="172146"/>
                  <a:pt x="8860911" y="169177"/>
                  <a:pt x="8861013" y="166207"/>
                </a:cubicBezTo>
                <a:lnTo>
                  <a:pt x="8862240" y="157298"/>
                </a:lnTo>
                <a:lnTo>
                  <a:pt x="8863468" y="148388"/>
                </a:lnTo>
                <a:lnTo>
                  <a:pt x="8865615" y="140093"/>
                </a:lnTo>
                <a:lnTo>
                  <a:pt x="8867763" y="131491"/>
                </a:lnTo>
                <a:lnTo>
                  <a:pt x="8870524" y="122889"/>
                </a:lnTo>
                <a:lnTo>
                  <a:pt x="8873898" y="114594"/>
                </a:lnTo>
                <a:lnTo>
                  <a:pt x="8877273" y="106299"/>
                </a:lnTo>
                <a:lnTo>
                  <a:pt x="8881261" y="98311"/>
                </a:lnTo>
                <a:lnTo>
                  <a:pt x="8885863" y="90630"/>
                </a:lnTo>
                <a:lnTo>
                  <a:pt x="8890771" y="82643"/>
                </a:lnTo>
                <a:lnTo>
                  <a:pt x="8895680" y="75269"/>
                </a:lnTo>
                <a:lnTo>
                  <a:pt x="8901202" y="67896"/>
                </a:lnTo>
                <a:lnTo>
                  <a:pt x="8907645" y="60830"/>
                </a:lnTo>
                <a:lnTo>
                  <a:pt x="8914087" y="53764"/>
                </a:lnTo>
                <a:lnTo>
                  <a:pt x="8920836" y="47312"/>
                </a:lnTo>
                <a:lnTo>
                  <a:pt x="8928199" y="41475"/>
                </a:lnTo>
                <a:lnTo>
                  <a:pt x="8935255" y="35638"/>
                </a:lnTo>
                <a:lnTo>
                  <a:pt x="8942925" y="30415"/>
                </a:lnTo>
                <a:lnTo>
                  <a:pt x="8950288" y="25499"/>
                </a:lnTo>
                <a:lnTo>
                  <a:pt x="8958571" y="21198"/>
                </a:lnTo>
                <a:lnTo>
                  <a:pt x="8966547" y="16897"/>
                </a:lnTo>
                <a:lnTo>
                  <a:pt x="8974830" y="13518"/>
                </a:lnTo>
                <a:lnTo>
                  <a:pt x="8982807" y="10138"/>
                </a:lnTo>
                <a:lnTo>
                  <a:pt x="8991397" y="7680"/>
                </a:lnTo>
                <a:lnTo>
                  <a:pt x="8999987" y="5223"/>
                </a:lnTo>
                <a:lnTo>
                  <a:pt x="9008577" y="3687"/>
                </a:lnTo>
                <a:lnTo>
                  <a:pt x="9017474" y="2150"/>
                </a:lnTo>
                <a:lnTo>
                  <a:pt x="9025757" y="1229"/>
                </a:lnTo>
                <a:lnTo>
                  <a:pt x="9034654" y="307"/>
                </a:lnTo>
                <a:lnTo>
                  <a:pt x="9043550" y="0"/>
                </a:lnTo>
                <a:lnTo>
                  <a:pt x="9052447" y="307"/>
                </a:lnTo>
                <a:lnTo>
                  <a:pt x="9061037" y="1229"/>
                </a:lnTo>
                <a:lnTo>
                  <a:pt x="9069934" y="2150"/>
                </a:lnTo>
                <a:lnTo>
                  <a:pt x="9078524" y="3687"/>
                </a:lnTo>
                <a:lnTo>
                  <a:pt x="9087421" y="5223"/>
                </a:lnTo>
                <a:lnTo>
                  <a:pt x="9095704" y="7680"/>
                </a:lnTo>
                <a:lnTo>
                  <a:pt x="9104294" y="10138"/>
                </a:lnTo>
                <a:lnTo>
                  <a:pt x="9112577" y="13518"/>
                </a:lnTo>
                <a:lnTo>
                  <a:pt x="9120860" y="16897"/>
                </a:lnTo>
                <a:lnTo>
                  <a:pt x="9128837" y="21198"/>
                </a:lnTo>
                <a:lnTo>
                  <a:pt x="9136813" y="25499"/>
                </a:lnTo>
                <a:lnTo>
                  <a:pt x="9144483" y="30415"/>
                </a:lnTo>
                <a:lnTo>
                  <a:pt x="9151846" y="35638"/>
                </a:lnTo>
                <a:lnTo>
                  <a:pt x="9159208" y="41475"/>
                </a:lnTo>
                <a:lnTo>
                  <a:pt x="9166264" y="47312"/>
                </a:lnTo>
                <a:lnTo>
                  <a:pt x="9173014" y="53764"/>
                </a:lnTo>
                <a:lnTo>
                  <a:pt x="9505569" y="386793"/>
                </a:lnTo>
                <a:lnTo>
                  <a:pt x="9511398" y="392937"/>
                </a:lnTo>
                <a:lnTo>
                  <a:pt x="9517226" y="399696"/>
                </a:lnTo>
                <a:lnTo>
                  <a:pt x="9522749" y="406455"/>
                </a:lnTo>
                <a:lnTo>
                  <a:pt x="9527657" y="413828"/>
                </a:lnTo>
                <a:lnTo>
                  <a:pt x="9532566" y="421509"/>
                </a:lnTo>
                <a:lnTo>
                  <a:pt x="9536861" y="428882"/>
                </a:lnTo>
                <a:lnTo>
                  <a:pt x="9540849" y="436870"/>
                </a:lnTo>
                <a:lnTo>
                  <a:pt x="9544837" y="445165"/>
                </a:lnTo>
                <a:lnTo>
                  <a:pt x="9547905" y="453153"/>
                </a:lnTo>
                <a:lnTo>
                  <a:pt x="9550666" y="461755"/>
                </a:lnTo>
                <a:lnTo>
                  <a:pt x="9553120" y="470357"/>
                </a:lnTo>
                <a:lnTo>
                  <a:pt x="9555268" y="479266"/>
                </a:lnTo>
                <a:lnTo>
                  <a:pt x="9557108" y="488483"/>
                </a:lnTo>
                <a:lnTo>
                  <a:pt x="9558029" y="497700"/>
                </a:lnTo>
                <a:cubicBezTo>
                  <a:pt x="9558336" y="500772"/>
                  <a:pt x="9558642" y="503844"/>
                  <a:pt x="9558949" y="506916"/>
                </a:cubicBezTo>
                <a:cubicBezTo>
                  <a:pt x="9559051" y="510091"/>
                  <a:pt x="9559154" y="513265"/>
                  <a:pt x="9559256" y="516440"/>
                </a:cubicBezTo>
                <a:cubicBezTo>
                  <a:pt x="9559154" y="519615"/>
                  <a:pt x="9559051" y="522789"/>
                  <a:pt x="9558949" y="525964"/>
                </a:cubicBezTo>
                <a:cubicBezTo>
                  <a:pt x="9558642" y="529036"/>
                  <a:pt x="9558336" y="532109"/>
                  <a:pt x="9558029" y="535181"/>
                </a:cubicBezTo>
                <a:lnTo>
                  <a:pt x="9557108" y="544397"/>
                </a:lnTo>
                <a:lnTo>
                  <a:pt x="9555268" y="553307"/>
                </a:lnTo>
                <a:lnTo>
                  <a:pt x="9553120" y="562524"/>
                </a:lnTo>
                <a:lnTo>
                  <a:pt x="9550666" y="570819"/>
                </a:lnTo>
                <a:lnTo>
                  <a:pt x="9547905" y="579421"/>
                </a:lnTo>
                <a:lnTo>
                  <a:pt x="9544837" y="587716"/>
                </a:lnTo>
                <a:lnTo>
                  <a:pt x="9540849" y="596011"/>
                </a:lnTo>
                <a:lnTo>
                  <a:pt x="9536861" y="603691"/>
                </a:lnTo>
                <a:lnTo>
                  <a:pt x="9532566" y="611679"/>
                </a:lnTo>
                <a:lnTo>
                  <a:pt x="9527657" y="619052"/>
                </a:lnTo>
                <a:lnTo>
                  <a:pt x="9522749" y="626426"/>
                </a:lnTo>
                <a:lnTo>
                  <a:pt x="9517226" y="633185"/>
                </a:lnTo>
                <a:lnTo>
                  <a:pt x="9511398" y="639943"/>
                </a:lnTo>
                <a:lnTo>
                  <a:pt x="9505569" y="646088"/>
                </a:lnTo>
                <a:lnTo>
                  <a:pt x="9173014" y="978809"/>
                </a:lnTo>
                <a:lnTo>
                  <a:pt x="9172116" y="979708"/>
                </a:lnTo>
              </a:path>
            </a:pathLst>
          </a:custGeom>
          <a:noFill/>
          <a:ln w="28575">
            <a:solidFill>
              <a:srgbClr val="1F74AD"/>
            </a:solidFill>
          </a:ln>
        </p:spPr>
        <p:txBody>
          <a:bodyPr wrap="square" tIns="360000"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 name="任意多边形 3"/>
          <p:cNvSpPr/>
          <p:nvPr>
            <p:custDataLst>
              <p:tags r:id="rId2"/>
            </p:custDataLst>
          </p:nvPr>
        </p:nvSpPr>
        <p:spPr bwMode="auto">
          <a:xfrm>
            <a:off x="3285664" y="2658900"/>
            <a:ext cx="8336963" cy="903444"/>
          </a:xfrm>
          <a:custGeom>
            <a:avLst/>
            <a:gdLst>
              <a:gd name="connsiteX0" fmla="*/ 8653590 w 9040730"/>
              <a:gd name="connsiteY0" fmla="*/ 443714 h 979708"/>
              <a:gd name="connsiteX1" fmla="*/ 0 w 9040730"/>
              <a:gd name="connsiteY1" fmla="*/ 443714 h 979708"/>
              <a:gd name="connsiteX2" fmla="*/ 0 w 9040730"/>
              <a:gd name="connsiteY2" fmla="*/ 332875 h 979708"/>
              <a:gd name="connsiteX3" fmla="*/ 8421127 w 9040730"/>
              <a:gd name="connsiteY3" fmla="*/ 332875 h 979708"/>
              <a:gd name="connsiteX4" fmla="*/ 8395561 w 9040730"/>
              <a:gd name="connsiteY4" fmla="*/ 313673 h 979708"/>
              <a:gd name="connsiteX5" fmla="*/ 8389119 w 9040730"/>
              <a:gd name="connsiteY5" fmla="*/ 306607 h 979708"/>
              <a:gd name="connsiteX6" fmla="*/ 8382676 w 9040730"/>
              <a:gd name="connsiteY6" fmla="*/ 299541 h 979708"/>
              <a:gd name="connsiteX7" fmla="*/ 8377154 w 9040730"/>
              <a:gd name="connsiteY7" fmla="*/ 292475 h 979708"/>
              <a:gd name="connsiteX8" fmla="*/ 8372245 w 9040730"/>
              <a:gd name="connsiteY8" fmla="*/ 284487 h 979708"/>
              <a:gd name="connsiteX9" fmla="*/ 8367337 w 9040730"/>
              <a:gd name="connsiteY9" fmla="*/ 276807 h 979708"/>
              <a:gd name="connsiteX10" fmla="*/ 8362735 w 9040730"/>
              <a:gd name="connsiteY10" fmla="*/ 269126 h 979708"/>
              <a:gd name="connsiteX11" fmla="*/ 8358747 w 9040730"/>
              <a:gd name="connsiteY11" fmla="*/ 260831 h 979708"/>
              <a:gd name="connsiteX12" fmla="*/ 8355372 w 9040730"/>
              <a:gd name="connsiteY12" fmla="*/ 252844 h 979708"/>
              <a:gd name="connsiteX13" fmla="*/ 8351998 w 9040730"/>
              <a:gd name="connsiteY13" fmla="*/ 244241 h 979708"/>
              <a:gd name="connsiteX14" fmla="*/ 8349237 w 9040730"/>
              <a:gd name="connsiteY14" fmla="*/ 235639 h 979708"/>
              <a:gd name="connsiteX15" fmla="*/ 8347089 w 9040730"/>
              <a:gd name="connsiteY15" fmla="*/ 227344 h 979708"/>
              <a:gd name="connsiteX16" fmla="*/ 8344942 w 9040730"/>
              <a:gd name="connsiteY16" fmla="*/ 218742 h 979708"/>
              <a:gd name="connsiteX17" fmla="*/ 8343714 w 9040730"/>
              <a:gd name="connsiteY17" fmla="*/ 209832 h 979708"/>
              <a:gd name="connsiteX18" fmla="*/ 8342487 w 9040730"/>
              <a:gd name="connsiteY18" fmla="*/ 201230 h 979708"/>
              <a:gd name="connsiteX19" fmla="*/ 8342180 w 9040730"/>
              <a:gd name="connsiteY19" fmla="*/ 192321 h 979708"/>
              <a:gd name="connsiteX20" fmla="*/ 8341874 w 9040730"/>
              <a:gd name="connsiteY20" fmla="*/ 183719 h 979708"/>
              <a:gd name="connsiteX21" fmla="*/ 8342180 w 9040730"/>
              <a:gd name="connsiteY21" fmla="*/ 175116 h 979708"/>
              <a:gd name="connsiteX22" fmla="*/ 8342487 w 9040730"/>
              <a:gd name="connsiteY22" fmla="*/ 166207 h 979708"/>
              <a:gd name="connsiteX23" fmla="*/ 8343714 w 9040730"/>
              <a:gd name="connsiteY23" fmla="*/ 157298 h 979708"/>
              <a:gd name="connsiteX24" fmla="*/ 8344942 w 9040730"/>
              <a:gd name="connsiteY24" fmla="*/ 148388 h 979708"/>
              <a:gd name="connsiteX25" fmla="*/ 8347089 w 9040730"/>
              <a:gd name="connsiteY25" fmla="*/ 140093 h 979708"/>
              <a:gd name="connsiteX26" fmla="*/ 8349237 w 9040730"/>
              <a:gd name="connsiteY26" fmla="*/ 131491 h 979708"/>
              <a:gd name="connsiteX27" fmla="*/ 8351998 w 9040730"/>
              <a:gd name="connsiteY27" fmla="*/ 122889 h 979708"/>
              <a:gd name="connsiteX28" fmla="*/ 8355372 w 9040730"/>
              <a:gd name="connsiteY28" fmla="*/ 114594 h 979708"/>
              <a:gd name="connsiteX29" fmla="*/ 8358747 w 9040730"/>
              <a:gd name="connsiteY29" fmla="*/ 106299 h 979708"/>
              <a:gd name="connsiteX30" fmla="*/ 8362735 w 9040730"/>
              <a:gd name="connsiteY30" fmla="*/ 98311 h 979708"/>
              <a:gd name="connsiteX31" fmla="*/ 8367337 w 9040730"/>
              <a:gd name="connsiteY31" fmla="*/ 90630 h 979708"/>
              <a:gd name="connsiteX32" fmla="*/ 8372245 w 9040730"/>
              <a:gd name="connsiteY32" fmla="*/ 82643 h 979708"/>
              <a:gd name="connsiteX33" fmla="*/ 8377154 w 9040730"/>
              <a:gd name="connsiteY33" fmla="*/ 75269 h 979708"/>
              <a:gd name="connsiteX34" fmla="*/ 8382676 w 9040730"/>
              <a:gd name="connsiteY34" fmla="*/ 67896 h 979708"/>
              <a:gd name="connsiteX35" fmla="*/ 8389119 w 9040730"/>
              <a:gd name="connsiteY35" fmla="*/ 60830 h 979708"/>
              <a:gd name="connsiteX36" fmla="*/ 8395561 w 9040730"/>
              <a:gd name="connsiteY36" fmla="*/ 53764 h 979708"/>
              <a:gd name="connsiteX37" fmla="*/ 8402310 w 9040730"/>
              <a:gd name="connsiteY37" fmla="*/ 47312 h 979708"/>
              <a:gd name="connsiteX38" fmla="*/ 8409673 w 9040730"/>
              <a:gd name="connsiteY38" fmla="*/ 41475 h 979708"/>
              <a:gd name="connsiteX39" fmla="*/ 8416729 w 9040730"/>
              <a:gd name="connsiteY39" fmla="*/ 35638 h 979708"/>
              <a:gd name="connsiteX40" fmla="*/ 8424399 w 9040730"/>
              <a:gd name="connsiteY40" fmla="*/ 30415 h 979708"/>
              <a:gd name="connsiteX41" fmla="*/ 8431762 w 9040730"/>
              <a:gd name="connsiteY41" fmla="*/ 25499 h 979708"/>
              <a:gd name="connsiteX42" fmla="*/ 8440045 w 9040730"/>
              <a:gd name="connsiteY42" fmla="*/ 21198 h 979708"/>
              <a:gd name="connsiteX43" fmla="*/ 8448021 w 9040730"/>
              <a:gd name="connsiteY43" fmla="*/ 16897 h 979708"/>
              <a:gd name="connsiteX44" fmla="*/ 8456304 w 9040730"/>
              <a:gd name="connsiteY44" fmla="*/ 13518 h 979708"/>
              <a:gd name="connsiteX45" fmla="*/ 8464281 w 9040730"/>
              <a:gd name="connsiteY45" fmla="*/ 10138 h 979708"/>
              <a:gd name="connsiteX46" fmla="*/ 8472871 w 9040730"/>
              <a:gd name="connsiteY46" fmla="*/ 7680 h 979708"/>
              <a:gd name="connsiteX47" fmla="*/ 8481461 w 9040730"/>
              <a:gd name="connsiteY47" fmla="*/ 5223 h 979708"/>
              <a:gd name="connsiteX48" fmla="*/ 8490051 w 9040730"/>
              <a:gd name="connsiteY48" fmla="*/ 3687 h 979708"/>
              <a:gd name="connsiteX49" fmla="*/ 8498948 w 9040730"/>
              <a:gd name="connsiteY49" fmla="*/ 2150 h 979708"/>
              <a:gd name="connsiteX50" fmla="*/ 8507231 w 9040730"/>
              <a:gd name="connsiteY50" fmla="*/ 1229 h 979708"/>
              <a:gd name="connsiteX51" fmla="*/ 8516128 w 9040730"/>
              <a:gd name="connsiteY51" fmla="*/ 307 h 979708"/>
              <a:gd name="connsiteX52" fmla="*/ 8525024 w 9040730"/>
              <a:gd name="connsiteY52" fmla="*/ 0 h 979708"/>
              <a:gd name="connsiteX53" fmla="*/ 8533921 w 9040730"/>
              <a:gd name="connsiteY53" fmla="*/ 307 h 979708"/>
              <a:gd name="connsiteX54" fmla="*/ 8542511 w 9040730"/>
              <a:gd name="connsiteY54" fmla="*/ 1229 h 979708"/>
              <a:gd name="connsiteX55" fmla="*/ 8551408 w 9040730"/>
              <a:gd name="connsiteY55" fmla="*/ 2150 h 979708"/>
              <a:gd name="connsiteX56" fmla="*/ 8559998 w 9040730"/>
              <a:gd name="connsiteY56" fmla="*/ 3687 h 979708"/>
              <a:gd name="connsiteX57" fmla="*/ 8568895 w 9040730"/>
              <a:gd name="connsiteY57" fmla="*/ 5223 h 979708"/>
              <a:gd name="connsiteX58" fmla="*/ 8577178 w 9040730"/>
              <a:gd name="connsiteY58" fmla="*/ 7680 h 979708"/>
              <a:gd name="connsiteX59" fmla="*/ 8585768 w 9040730"/>
              <a:gd name="connsiteY59" fmla="*/ 10138 h 979708"/>
              <a:gd name="connsiteX60" fmla="*/ 8594051 w 9040730"/>
              <a:gd name="connsiteY60" fmla="*/ 13518 h 979708"/>
              <a:gd name="connsiteX61" fmla="*/ 8602334 w 9040730"/>
              <a:gd name="connsiteY61" fmla="*/ 16897 h 979708"/>
              <a:gd name="connsiteX62" fmla="*/ 8610311 w 9040730"/>
              <a:gd name="connsiteY62" fmla="*/ 21198 h 979708"/>
              <a:gd name="connsiteX63" fmla="*/ 8618287 w 9040730"/>
              <a:gd name="connsiteY63" fmla="*/ 25499 h 979708"/>
              <a:gd name="connsiteX64" fmla="*/ 8625957 w 9040730"/>
              <a:gd name="connsiteY64" fmla="*/ 30415 h 979708"/>
              <a:gd name="connsiteX65" fmla="*/ 8633320 w 9040730"/>
              <a:gd name="connsiteY65" fmla="*/ 35638 h 979708"/>
              <a:gd name="connsiteX66" fmla="*/ 8640682 w 9040730"/>
              <a:gd name="connsiteY66" fmla="*/ 41475 h 979708"/>
              <a:gd name="connsiteX67" fmla="*/ 8647738 w 9040730"/>
              <a:gd name="connsiteY67" fmla="*/ 47312 h 979708"/>
              <a:gd name="connsiteX68" fmla="*/ 8654488 w 9040730"/>
              <a:gd name="connsiteY68" fmla="*/ 53764 h 979708"/>
              <a:gd name="connsiteX69" fmla="*/ 8987043 w 9040730"/>
              <a:gd name="connsiteY69" fmla="*/ 386793 h 979708"/>
              <a:gd name="connsiteX70" fmla="*/ 8992872 w 9040730"/>
              <a:gd name="connsiteY70" fmla="*/ 392937 h 979708"/>
              <a:gd name="connsiteX71" fmla="*/ 8998700 w 9040730"/>
              <a:gd name="connsiteY71" fmla="*/ 399696 h 979708"/>
              <a:gd name="connsiteX72" fmla="*/ 9004223 w 9040730"/>
              <a:gd name="connsiteY72" fmla="*/ 406455 h 979708"/>
              <a:gd name="connsiteX73" fmla="*/ 9009131 w 9040730"/>
              <a:gd name="connsiteY73" fmla="*/ 413828 h 979708"/>
              <a:gd name="connsiteX74" fmla="*/ 9014040 w 9040730"/>
              <a:gd name="connsiteY74" fmla="*/ 421509 h 979708"/>
              <a:gd name="connsiteX75" fmla="*/ 9018335 w 9040730"/>
              <a:gd name="connsiteY75" fmla="*/ 428882 h 979708"/>
              <a:gd name="connsiteX76" fmla="*/ 9022323 w 9040730"/>
              <a:gd name="connsiteY76" fmla="*/ 436870 h 979708"/>
              <a:gd name="connsiteX77" fmla="*/ 9026311 w 9040730"/>
              <a:gd name="connsiteY77" fmla="*/ 445165 h 979708"/>
              <a:gd name="connsiteX78" fmla="*/ 9029379 w 9040730"/>
              <a:gd name="connsiteY78" fmla="*/ 453153 h 979708"/>
              <a:gd name="connsiteX79" fmla="*/ 9032140 w 9040730"/>
              <a:gd name="connsiteY79" fmla="*/ 461755 h 979708"/>
              <a:gd name="connsiteX80" fmla="*/ 9034594 w 9040730"/>
              <a:gd name="connsiteY80" fmla="*/ 470357 h 979708"/>
              <a:gd name="connsiteX81" fmla="*/ 9036742 w 9040730"/>
              <a:gd name="connsiteY81" fmla="*/ 479266 h 979708"/>
              <a:gd name="connsiteX82" fmla="*/ 9038582 w 9040730"/>
              <a:gd name="connsiteY82" fmla="*/ 488483 h 979708"/>
              <a:gd name="connsiteX83" fmla="*/ 9039503 w 9040730"/>
              <a:gd name="connsiteY83" fmla="*/ 497700 h 979708"/>
              <a:gd name="connsiteX84" fmla="*/ 9040423 w 9040730"/>
              <a:gd name="connsiteY84" fmla="*/ 506916 h 979708"/>
              <a:gd name="connsiteX85" fmla="*/ 9040730 w 9040730"/>
              <a:gd name="connsiteY85" fmla="*/ 516440 h 979708"/>
              <a:gd name="connsiteX86" fmla="*/ 9040423 w 9040730"/>
              <a:gd name="connsiteY86" fmla="*/ 525964 h 979708"/>
              <a:gd name="connsiteX87" fmla="*/ 9039503 w 9040730"/>
              <a:gd name="connsiteY87" fmla="*/ 535181 h 979708"/>
              <a:gd name="connsiteX88" fmla="*/ 9038582 w 9040730"/>
              <a:gd name="connsiteY88" fmla="*/ 544397 h 979708"/>
              <a:gd name="connsiteX89" fmla="*/ 9036742 w 9040730"/>
              <a:gd name="connsiteY89" fmla="*/ 553307 h 979708"/>
              <a:gd name="connsiteX90" fmla="*/ 9034594 w 9040730"/>
              <a:gd name="connsiteY90" fmla="*/ 562524 h 979708"/>
              <a:gd name="connsiteX91" fmla="*/ 9032140 w 9040730"/>
              <a:gd name="connsiteY91" fmla="*/ 570819 h 979708"/>
              <a:gd name="connsiteX92" fmla="*/ 9029379 w 9040730"/>
              <a:gd name="connsiteY92" fmla="*/ 579421 h 979708"/>
              <a:gd name="connsiteX93" fmla="*/ 9026311 w 9040730"/>
              <a:gd name="connsiteY93" fmla="*/ 587716 h 979708"/>
              <a:gd name="connsiteX94" fmla="*/ 9022323 w 9040730"/>
              <a:gd name="connsiteY94" fmla="*/ 596011 h 979708"/>
              <a:gd name="connsiteX95" fmla="*/ 9018335 w 9040730"/>
              <a:gd name="connsiteY95" fmla="*/ 603691 h 979708"/>
              <a:gd name="connsiteX96" fmla="*/ 9014040 w 9040730"/>
              <a:gd name="connsiteY96" fmla="*/ 611679 h 979708"/>
              <a:gd name="connsiteX97" fmla="*/ 9009131 w 9040730"/>
              <a:gd name="connsiteY97" fmla="*/ 619052 h 979708"/>
              <a:gd name="connsiteX98" fmla="*/ 9004223 w 9040730"/>
              <a:gd name="connsiteY98" fmla="*/ 626426 h 979708"/>
              <a:gd name="connsiteX99" fmla="*/ 8998700 w 9040730"/>
              <a:gd name="connsiteY99" fmla="*/ 633185 h 979708"/>
              <a:gd name="connsiteX100" fmla="*/ 8992872 w 9040730"/>
              <a:gd name="connsiteY100" fmla="*/ 639943 h 979708"/>
              <a:gd name="connsiteX101" fmla="*/ 8987043 w 9040730"/>
              <a:gd name="connsiteY101" fmla="*/ 646088 h 979708"/>
              <a:gd name="connsiteX102" fmla="*/ 8654488 w 9040730"/>
              <a:gd name="connsiteY102" fmla="*/ 978809 h 979708"/>
              <a:gd name="connsiteX103" fmla="*/ 8653590 w 9040730"/>
              <a:gd name="connsiteY103" fmla="*/ 979708 h 979708"/>
              <a:gd name="connsiteX104" fmla="*/ 8745030 w 9040730"/>
              <a:gd name="connsiteY104" fmla="*/ 535154 h 979708"/>
              <a:gd name="connsiteX0-1" fmla="*/ 8653590 w 9040730"/>
              <a:gd name="connsiteY0-2" fmla="*/ 443714 h 979708"/>
              <a:gd name="connsiteX1-3" fmla="*/ 0 w 9040730"/>
              <a:gd name="connsiteY1-4" fmla="*/ 443714 h 979708"/>
              <a:gd name="connsiteX2-5" fmla="*/ 0 w 9040730"/>
              <a:gd name="connsiteY2-6" fmla="*/ 332875 h 979708"/>
              <a:gd name="connsiteX3-7" fmla="*/ 8421127 w 9040730"/>
              <a:gd name="connsiteY3-8" fmla="*/ 332875 h 979708"/>
              <a:gd name="connsiteX4-9" fmla="*/ 8395561 w 9040730"/>
              <a:gd name="connsiteY4-10" fmla="*/ 313673 h 979708"/>
              <a:gd name="connsiteX5-11" fmla="*/ 8389119 w 9040730"/>
              <a:gd name="connsiteY5-12" fmla="*/ 306607 h 979708"/>
              <a:gd name="connsiteX6-13" fmla="*/ 8382676 w 9040730"/>
              <a:gd name="connsiteY6-14" fmla="*/ 299541 h 979708"/>
              <a:gd name="connsiteX7-15" fmla="*/ 8377154 w 9040730"/>
              <a:gd name="connsiteY7-16" fmla="*/ 292475 h 979708"/>
              <a:gd name="connsiteX8-17" fmla="*/ 8372245 w 9040730"/>
              <a:gd name="connsiteY8-18" fmla="*/ 284487 h 979708"/>
              <a:gd name="connsiteX9-19" fmla="*/ 8367337 w 9040730"/>
              <a:gd name="connsiteY9-20" fmla="*/ 276807 h 979708"/>
              <a:gd name="connsiteX10-21" fmla="*/ 8362735 w 9040730"/>
              <a:gd name="connsiteY10-22" fmla="*/ 269126 h 979708"/>
              <a:gd name="connsiteX11-23" fmla="*/ 8358747 w 9040730"/>
              <a:gd name="connsiteY11-24" fmla="*/ 260831 h 979708"/>
              <a:gd name="connsiteX12-25" fmla="*/ 8355372 w 9040730"/>
              <a:gd name="connsiteY12-26" fmla="*/ 252844 h 979708"/>
              <a:gd name="connsiteX13-27" fmla="*/ 8351998 w 9040730"/>
              <a:gd name="connsiteY13-28" fmla="*/ 244241 h 979708"/>
              <a:gd name="connsiteX14-29" fmla="*/ 8349237 w 9040730"/>
              <a:gd name="connsiteY14-30" fmla="*/ 235639 h 979708"/>
              <a:gd name="connsiteX15-31" fmla="*/ 8347089 w 9040730"/>
              <a:gd name="connsiteY15-32" fmla="*/ 227344 h 979708"/>
              <a:gd name="connsiteX16-33" fmla="*/ 8344942 w 9040730"/>
              <a:gd name="connsiteY16-34" fmla="*/ 218742 h 979708"/>
              <a:gd name="connsiteX17-35" fmla="*/ 8343714 w 9040730"/>
              <a:gd name="connsiteY17-36" fmla="*/ 209832 h 979708"/>
              <a:gd name="connsiteX18-37" fmla="*/ 8342487 w 9040730"/>
              <a:gd name="connsiteY18-38" fmla="*/ 201230 h 979708"/>
              <a:gd name="connsiteX19-39" fmla="*/ 8342180 w 9040730"/>
              <a:gd name="connsiteY19-40" fmla="*/ 192321 h 979708"/>
              <a:gd name="connsiteX20-41" fmla="*/ 8341874 w 9040730"/>
              <a:gd name="connsiteY20-42" fmla="*/ 183719 h 979708"/>
              <a:gd name="connsiteX21-43" fmla="*/ 8342180 w 9040730"/>
              <a:gd name="connsiteY21-44" fmla="*/ 175116 h 979708"/>
              <a:gd name="connsiteX22-45" fmla="*/ 8342487 w 9040730"/>
              <a:gd name="connsiteY22-46" fmla="*/ 166207 h 979708"/>
              <a:gd name="connsiteX23-47" fmla="*/ 8343714 w 9040730"/>
              <a:gd name="connsiteY23-48" fmla="*/ 157298 h 979708"/>
              <a:gd name="connsiteX24-49" fmla="*/ 8344942 w 9040730"/>
              <a:gd name="connsiteY24-50" fmla="*/ 148388 h 979708"/>
              <a:gd name="connsiteX25-51" fmla="*/ 8347089 w 9040730"/>
              <a:gd name="connsiteY25-52" fmla="*/ 140093 h 979708"/>
              <a:gd name="connsiteX26-53" fmla="*/ 8349237 w 9040730"/>
              <a:gd name="connsiteY26-54" fmla="*/ 131491 h 979708"/>
              <a:gd name="connsiteX27-55" fmla="*/ 8351998 w 9040730"/>
              <a:gd name="connsiteY27-56" fmla="*/ 122889 h 979708"/>
              <a:gd name="connsiteX28-57" fmla="*/ 8355372 w 9040730"/>
              <a:gd name="connsiteY28-58" fmla="*/ 114594 h 979708"/>
              <a:gd name="connsiteX29-59" fmla="*/ 8358747 w 9040730"/>
              <a:gd name="connsiteY29-60" fmla="*/ 106299 h 979708"/>
              <a:gd name="connsiteX30-61" fmla="*/ 8362735 w 9040730"/>
              <a:gd name="connsiteY30-62" fmla="*/ 98311 h 979708"/>
              <a:gd name="connsiteX31-63" fmla="*/ 8367337 w 9040730"/>
              <a:gd name="connsiteY31-64" fmla="*/ 90630 h 979708"/>
              <a:gd name="connsiteX32-65" fmla="*/ 8372245 w 9040730"/>
              <a:gd name="connsiteY32-66" fmla="*/ 82643 h 979708"/>
              <a:gd name="connsiteX33-67" fmla="*/ 8377154 w 9040730"/>
              <a:gd name="connsiteY33-68" fmla="*/ 75269 h 979708"/>
              <a:gd name="connsiteX34-69" fmla="*/ 8382676 w 9040730"/>
              <a:gd name="connsiteY34-70" fmla="*/ 67896 h 979708"/>
              <a:gd name="connsiteX35-71" fmla="*/ 8389119 w 9040730"/>
              <a:gd name="connsiteY35-72" fmla="*/ 60830 h 979708"/>
              <a:gd name="connsiteX36-73" fmla="*/ 8395561 w 9040730"/>
              <a:gd name="connsiteY36-74" fmla="*/ 53764 h 979708"/>
              <a:gd name="connsiteX37-75" fmla="*/ 8402310 w 9040730"/>
              <a:gd name="connsiteY37-76" fmla="*/ 47312 h 979708"/>
              <a:gd name="connsiteX38-77" fmla="*/ 8409673 w 9040730"/>
              <a:gd name="connsiteY38-78" fmla="*/ 41475 h 979708"/>
              <a:gd name="connsiteX39-79" fmla="*/ 8416729 w 9040730"/>
              <a:gd name="connsiteY39-80" fmla="*/ 35638 h 979708"/>
              <a:gd name="connsiteX40-81" fmla="*/ 8424399 w 9040730"/>
              <a:gd name="connsiteY40-82" fmla="*/ 30415 h 979708"/>
              <a:gd name="connsiteX41-83" fmla="*/ 8431762 w 9040730"/>
              <a:gd name="connsiteY41-84" fmla="*/ 25499 h 979708"/>
              <a:gd name="connsiteX42-85" fmla="*/ 8440045 w 9040730"/>
              <a:gd name="connsiteY42-86" fmla="*/ 21198 h 979708"/>
              <a:gd name="connsiteX43-87" fmla="*/ 8448021 w 9040730"/>
              <a:gd name="connsiteY43-88" fmla="*/ 16897 h 979708"/>
              <a:gd name="connsiteX44-89" fmla="*/ 8456304 w 9040730"/>
              <a:gd name="connsiteY44-90" fmla="*/ 13518 h 979708"/>
              <a:gd name="connsiteX45-91" fmla="*/ 8464281 w 9040730"/>
              <a:gd name="connsiteY45-92" fmla="*/ 10138 h 979708"/>
              <a:gd name="connsiteX46-93" fmla="*/ 8472871 w 9040730"/>
              <a:gd name="connsiteY46-94" fmla="*/ 7680 h 979708"/>
              <a:gd name="connsiteX47-95" fmla="*/ 8481461 w 9040730"/>
              <a:gd name="connsiteY47-96" fmla="*/ 5223 h 979708"/>
              <a:gd name="connsiteX48-97" fmla="*/ 8490051 w 9040730"/>
              <a:gd name="connsiteY48-98" fmla="*/ 3687 h 979708"/>
              <a:gd name="connsiteX49-99" fmla="*/ 8498948 w 9040730"/>
              <a:gd name="connsiteY49-100" fmla="*/ 2150 h 979708"/>
              <a:gd name="connsiteX50-101" fmla="*/ 8507231 w 9040730"/>
              <a:gd name="connsiteY50-102" fmla="*/ 1229 h 979708"/>
              <a:gd name="connsiteX51-103" fmla="*/ 8516128 w 9040730"/>
              <a:gd name="connsiteY51-104" fmla="*/ 307 h 979708"/>
              <a:gd name="connsiteX52-105" fmla="*/ 8525024 w 9040730"/>
              <a:gd name="connsiteY52-106" fmla="*/ 0 h 979708"/>
              <a:gd name="connsiteX53-107" fmla="*/ 8533921 w 9040730"/>
              <a:gd name="connsiteY53-108" fmla="*/ 307 h 979708"/>
              <a:gd name="connsiteX54-109" fmla="*/ 8542511 w 9040730"/>
              <a:gd name="connsiteY54-110" fmla="*/ 1229 h 979708"/>
              <a:gd name="connsiteX55-111" fmla="*/ 8551408 w 9040730"/>
              <a:gd name="connsiteY55-112" fmla="*/ 2150 h 979708"/>
              <a:gd name="connsiteX56-113" fmla="*/ 8559998 w 9040730"/>
              <a:gd name="connsiteY56-114" fmla="*/ 3687 h 979708"/>
              <a:gd name="connsiteX57-115" fmla="*/ 8568895 w 9040730"/>
              <a:gd name="connsiteY57-116" fmla="*/ 5223 h 979708"/>
              <a:gd name="connsiteX58-117" fmla="*/ 8577178 w 9040730"/>
              <a:gd name="connsiteY58-118" fmla="*/ 7680 h 979708"/>
              <a:gd name="connsiteX59-119" fmla="*/ 8585768 w 9040730"/>
              <a:gd name="connsiteY59-120" fmla="*/ 10138 h 979708"/>
              <a:gd name="connsiteX60-121" fmla="*/ 8594051 w 9040730"/>
              <a:gd name="connsiteY60-122" fmla="*/ 13518 h 979708"/>
              <a:gd name="connsiteX61-123" fmla="*/ 8602334 w 9040730"/>
              <a:gd name="connsiteY61-124" fmla="*/ 16897 h 979708"/>
              <a:gd name="connsiteX62-125" fmla="*/ 8610311 w 9040730"/>
              <a:gd name="connsiteY62-126" fmla="*/ 21198 h 979708"/>
              <a:gd name="connsiteX63-127" fmla="*/ 8618287 w 9040730"/>
              <a:gd name="connsiteY63-128" fmla="*/ 25499 h 979708"/>
              <a:gd name="connsiteX64-129" fmla="*/ 8625957 w 9040730"/>
              <a:gd name="connsiteY64-130" fmla="*/ 30415 h 979708"/>
              <a:gd name="connsiteX65-131" fmla="*/ 8633320 w 9040730"/>
              <a:gd name="connsiteY65-132" fmla="*/ 35638 h 979708"/>
              <a:gd name="connsiteX66-133" fmla="*/ 8640682 w 9040730"/>
              <a:gd name="connsiteY66-134" fmla="*/ 41475 h 979708"/>
              <a:gd name="connsiteX67-135" fmla="*/ 8647738 w 9040730"/>
              <a:gd name="connsiteY67-136" fmla="*/ 47312 h 979708"/>
              <a:gd name="connsiteX68-137" fmla="*/ 8654488 w 9040730"/>
              <a:gd name="connsiteY68-138" fmla="*/ 53764 h 979708"/>
              <a:gd name="connsiteX69-139" fmla="*/ 8987043 w 9040730"/>
              <a:gd name="connsiteY69-140" fmla="*/ 386793 h 979708"/>
              <a:gd name="connsiteX70-141" fmla="*/ 8992872 w 9040730"/>
              <a:gd name="connsiteY70-142" fmla="*/ 392937 h 979708"/>
              <a:gd name="connsiteX71-143" fmla="*/ 8998700 w 9040730"/>
              <a:gd name="connsiteY71-144" fmla="*/ 399696 h 979708"/>
              <a:gd name="connsiteX72-145" fmla="*/ 9004223 w 9040730"/>
              <a:gd name="connsiteY72-146" fmla="*/ 406455 h 979708"/>
              <a:gd name="connsiteX73-147" fmla="*/ 9009131 w 9040730"/>
              <a:gd name="connsiteY73-148" fmla="*/ 413828 h 979708"/>
              <a:gd name="connsiteX74-149" fmla="*/ 9014040 w 9040730"/>
              <a:gd name="connsiteY74-150" fmla="*/ 421509 h 979708"/>
              <a:gd name="connsiteX75-151" fmla="*/ 9018335 w 9040730"/>
              <a:gd name="connsiteY75-152" fmla="*/ 428882 h 979708"/>
              <a:gd name="connsiteX76-153" fmla="*/ 9022323 w 9040730"/>
              <a:gd name="connsiteY76-154" fmla="*/ 436870 h 979708"/>
              <a:gd name="connsiteX77-155" fmla="*/ 9026311 w 9040730"/>
              <a:gd name="connsiteY77-156" fmla="*/ 445165 h 979708"/>
              <a:gd name="connsiteX78-157" fmla="*/ 9029379 w 9040730"/>
              <a:gd name="connsiteY78-158" fmla="*/ 453153 h 979708"/>
              <a:gd name="connsiteX79-159" fmla="*/ 9032140 w 9040730"/>
              <a:gd name="connsiteY79-160" fmla="*/ 461755 h 979708"/>
              <a:gd name="connsiteX80-161" fmla="*/ 9034594 w 9040730"/>
              <a:gd name="connsiteY80-162" fmla="*/ 470357 h 979708"/>
              <a:gd name="connsiteX81-163" fmla="*/ 9036742 w 9040730"/>
              <a:gd name="connsiteY81-164" fmla="*/ 479266 h 979708"/>
              <a:gd name="connsiteX82-165" fmla="*/ 9038582 w 9040730"/>
              <a:gd name="connsiteY82-166" fmla="*/ 488483 h 979708"/>
              <a:gd name="connsiteX83-167" fmla="*/ 9039503 w 9040730"/>
              <a:gd name="connsiteY83-168" fmla="*/ 497700 h 979708"/>
              <a:gd name="connsiteX84-169" fmla="*/ 9040423 w 9040730"/>
              <a:gd name="connsiteY84-170" fmla="*/ 506916 h 979708"/>
              <a:gd name="connsiteX85-171" fmla="*/ 9040730 w 9040730"/>
              <a:gd name="connsiteY85-172" fmla="*/ 516440 h 979708"/>
              <a:gd name="connsiteX86-173" fmla="*/ 9040423 w 9040730"/>
              <a:gd name="connsiteY86-174" fmla="*/ 525964 h 979708"/>
              <a:gd name="connsiteX87-175" fmla="*/ 9039503 w 9040730"/>
              <a:gd name="connsiteY87-176" fmla="*/ 535181 h 979708"/>
              <a:gd name="connsiteX88-177" fmla="*/ 9038582 w 9040730"/>
              <a:gd name="connsiteY88-178" fmla="*/ 544397 h 979708"/>
              <a:gd name="connsiteX89-179" fmla="*/ 9036742 w 9040730"/>
              <a:gd name="connsiteY89-180" fmla="*/ 553307 h 979708"/>
              <a:gd name="connsiteX90-181" fmla="*/ 9034594 w 9040730"/>
              <a:gd name="connsiteY90-182" fmla="*/ 562524 h 979708"/>
              <a:gd name="connsiteX91-183" fmla="*/ 9032140 w 9040730"/>
              <a:gd name="connsiteY91-184" fmla="*/ 570819 h 979708"/>
              <a:gd name="connsiteX92-185" fmla="*/ 9029379 w 9040730"/>
              <a:gd name="connsiteY92-186" fmla="*/ 579421 h 979708"/>
              <a:gd name="connsiteX93-187" fmla="*/ 9026311 w 9040730"/>
              <a:gd name="connsiteY93-188" fmla="*/ 587716 h 979708"/>
              <a:gd name="connsiteX94-189" fmla="*/ 9022323 w 9040730"/>
              <a:gd name="connsiteY94-190" fmla="*/ 596011 h 979708"/>
              <a:gd name="connsiteX95-191" fmla="*/ 9018335 w 9040730"/>
              <a:gd name="connsiteY95-192" fmla="*/ 603691 h 979708"/>
              <a:gd name="connsiteX96-193" fmla="*/ 9014040 w 9040730"/>
              <a:gd name="connsiteY96-194" fmla="*/ 611679 h 979708"/>
              <a:gd name="connsiteX97-195" fmla="*/ 9009131 w 9040730"/>
              <a:gd name="connsiteY97-196" fmla="*/ 619052 h 979708"/>
              <a:gd name="connsiteX98-197" fmla="*/ 9004223 w 9040730"/>
              <a:gd name="connsiteY98-198" fmla="*/ 626426 h 979708"/>
              <a:gd name="connsiteX99-199" fmla="*/ 8998700 w 9040730"/>
              <a:gd name="connsiteY99-200" fmla="*/ 633185 h 979708"/>
              <a:gd name="connsiteX100-201" fmla="*/ 8992872 w 9040730"/>
              <a:gd name="connsiteY100-202" fmla="*/ 639943 h 979708"/>
              <a:gd name="connsiteX101-203" fmla="*/ 8987043 w 9040730"/>
              <a:gd name="connsiteY101-204" fmla="*/ 646088 h 979708"/>
              <a:gd name="connsiteX102-205" fmla="*/ 8654488 w 9040730"/>
              <a:gd name="connsiteY102-206" fmla="*/ 978809 h 979708"/>
              <a:gd name="connsiteX103-207" fmla="*/ 8653590 w 9040730"/>
              <a:gd name="connsiteY103-208" fmla="*/ 979708 h 979708"/>
              <a:gd name="connsiteX0-209" fmla="*/ 0 w 9040730"/>
              <a:gd name="connsiteY0-210" fmla="*/ 443714 h 979708"/>
              <a:gd name="connsiteX1-211" fmla="*/ 0 w 9040730"/>
              <a:gd name="connsiteY1-212" fmla="*/ 332875 h 979708"/>
              <a:gd name="connsiteX2-213" fmla="*/ 8421127 w 9040730"/>
              <a:gd name="connsiteY2-214" fmla="*/ 332875 h 979708"/>
              <a:gd name="connsiteX3-215" fmla="*/ 8395561 w 9040730"/>
              <a:gd name="connsiteY3-216" fmla="*/ 313673 h 979708"/>
              <a:gd name="connsiteX4-217" fmla="*/ 8389119 w 9040730"/>
              <a:gd name="connsiteY4-218" fmla="*/ 306607 h 979708"/>
              <a:gd name="connsiteX5-219" fmla="*/ 8382676 w 9040730"/>
              <a:gd name="connsiteY5-220" fmla="*/ 299541 h 979708"/>
              <a:gd name="connsiteX6-221" fmla="*/ 8377154 w 9040730"/>
              <a:gd name="connsiteY6-222" fmla="*/ 292475 h 979708"/>
              <a:gd name="connsiteX7-223" fmla="*/ 8372245 w 9040730"/>
              <a:gd name="connsiteY7-224" fmla="*/ 284487 h 979708"/>
              <a:gd name="connsiteX8-225" fmla="*/ 8367337 w 9040730"/>
              <a:gd name="connsiteY8-226" fmla="*/ 276807 h 979708"/>
              <a:gd name="connsiteX9-227" fmla="*/ 8362735 w 9040730"/>
              <a:gd name="connsiteY9-228" fmla="*/ 269126 h 979708"/>
              <a:gd name="connsiteX10-229" fmla="*/ 8358747 w 9040730"/>
              <a:gd name="connsiteY10-230" fmla="*/ 260831 h 979708"/>
              <a:gd name="connsiteX11-231" fmla="*/ 8355372 w 9040730"/>
              <a:gd name="connsiteY11-232" fmla="*/ 252844 h 979708"/>
              <a:gd name="connsiteX12-233" fmla="*/ 8351998 w 9040730"/>
              <a:gd name="connsiteY12-234" fmla="*/ 244241 h 979708"/>
              <a:gd name="connsiteX13-235" fmla="*/ 8349237 w 9040730"/>
              <a:gd name="connsiteY13-236" fmla="*/ 235639 h 979708"/>
              <a:gd name="connsiteX14-237" fmla="*/ 8347089 w 9040730"/>
              <a:gd name="connsiteY14-238" fmla="*/ 227344 h 979708"/>
              <a:gd name="connsiteX15-239" fmla="*/ 8344942 w 9040730"/>
              <a:gd name="connsiteY15-240" fmla="*/ 218742 h 979708"/>
              <a:gd name="connsiteX16-241" fmla="*/ 8343714 w 9040730"/>
              <a:gd name="connsiteY16-242" fmla="*/ 209832 h 979708"/>
              <a:gd name="connsiteX17-243" fmla="*/ 8342487 w 9040730"/>
              <a:gd name="connsiteY17-244" fmla="*/ 201230 h 979708"/>
              <a:gd name="connsiteX18-245" fmla="*/ 8342180 w 9040730"/>
              <a:gd name="connsiteY18-246" fmla="*/ 192321 h 979708"/>
              <a:gd name="connsiteX19-247" fmla="*/ 8341874 w 9040730"/>
              <a:gd name="connsiteY19-248" fmla="*/ 183719 h 979708"/>
              <a:gd name="connsiteX20-249" fmla="*/ 8342180 w 9040730"/>
              <a:gd name="connsiteY20-250" fmla="*/ 175116 h 979708"/>
              <a:gd name="connsiteX21-251" fmla="*/ 8342487 w 9040730"/>
              <a:gd name="connsiteY21-252" fmla="*/ 166207 h 979708"/>
              <a:gd name="connsiteX22-253" fmla="*/ 8343714 w 9040730"/>
              <a:gd name="connsiteY22-254" fmla="*/ 157298 h 979708"/>
              <a:gd name="connsiteX23-255" fmla="*/ 8344942 w 9040730"/>
              <a:gd name="connsiteY23-256" fmla="*/ 148388 h 979708"/>
              <a:gd name="connsiteX24-257" fmla="*/ 8347089 w 9040730"/>
              <a:gd name="connsiteY24-258" fmla="*/ 140093 h 979708"/>
              <a:gd name="connsiteX25-259" fmla="*/ 8349237 w 9040730"/>
              <a:gd name="connsiteY25-260" fmla="*/ 131491 h 979708"/>
              <a:gd name="connsiteX26-261" fmla="*/ 8351998 w 9040730"/>
              <a:gd name="connsiteY26-262" fmla="*/ 122889 h 979708"/>
              <a:gd name="connsiteX27-263" fmla="*/ 8355372 w 9040730"/>
              <a:gd name="connsiteY27-264" fmla="*/ 114594 h 979708"/>
              <a:gd name="connsiteX28-265" fmla="*/ 8358747 w 9040730"/>
              <a:gd name="connsiteY28-266" fmla="*/ 106299 h 979708"/>
              <a:gd name="connsiteX29-267" fmla="*/ 8362735 w 9040730"/>
              <a:gd name="connsiteY29-268" fmla="*/ 98311 h 979708"/>
              <a:gd name="connsiteX30-269" fmla="*/ 8367337 w 9040730"/>
              <a:gd name="connsiteY30-270" fmla="*/ 90630 h 979708"/>
              <a:gd name="connsiteX31-271" fmla="*/ 8372245 w 9040730"/>
              <a:gd name="connsiteY31-272" fmla="*/ 82643 h 979708"/>
              <a:gd name="connsiteX32-273" fmla="*/ 8377154 w 9040730"/>
              <a:gd name="connsiteY32-274" fmla="*/ 75269 h 979708"/>
              <a:gd name="connsiteX33-275" fmla="*/ 8382676 w 9040730"/>
              <a:gd name="connsiteY33-276" fmla="*/ 67896 h 979708"/>
              <a:gd name="connsiteX34-277" fmla="*/ 8389119 w 9040730"/>
              <a:gd name="connsiteY34-278" fmla="*/ 60830 h 979708"/>
              <a:gd name="connsiteX35-279" fmla="*/ 8395561 w 9040730"/>
              <a:gd name="connsiteY35-280" fmla="*/ 53764 h 979708"/>
              <a:gd name="connsiteX36-281" fmla="*/ 8402310 w 9040730"/>
              <a:gd name="connsiteY36-282" fmla="*/ 47312 h 979708"/>
              <a:gd name="connsiteX37-283" fmla="*/ 8409673 w 9040730"/>
              <a:gd name="connsiteY37-284" fmla="*/ 41475 h 979708"/>
              <a:gd name="connsiteX38-285" fmla="*/ 8416729 w 9040730"/>
              <a:gd name="connsiteY38-286" fmla="*/ 35638 h 979708"/>
              <a:gd name="connsiteX39-287" fmla="*/ 8424399 w 9040730"/>
              <a:gd name="connsiteY39-288" fmla="*/ 30415 h 979708"/>
              <a:gd name="connsiteX40-289" fmla="*/ 8431762 w 9040730"/>
              <a:gd name="connsiteY40-290" fmla="*/ 25499 h 979708"/>
              <a:gd name="connsiteX41-291" fmla="*/ 8440045 w 9040730"/>
              <a:gd name="connsiteY41-292" fmla="*/ 21198 h 979708"/>
              <a:gd name="connsiteX42-293" fmla="*/ 8448021 w 9040730"/>
              <a:gd name="connsiteY42-294" fmla="*/ 16897 h 979708"/>
              <a:gd name="connsiteX43-295" fmla="*/ 8456304 w 9040730"/>
              <a:gd name="connsiteY43-296" fmla="*/ 13518 h 979708"/>
              <a:gd name="connsiteX44-297" fmla="*/ 8464281 w 9040730"/>
              <a:gd name="connsiteY44-298" fmla="*/ 10138 h 979708"/>
              <a:gd name="connsiteX45-299" fmla="*/ 8472871 w 9040730"/>
              <a:gd name="connsiteY45-300" fmla="*/ 7680 h 979708"/>
              <a:gd name="connsiteX46-301" fmla="*/ 8481461 w 9040730"/>
              <a:gd name="connsiteY46-302" fmla="*/ 5223 h 979708"/>
              <a:gd name="connsiteX47-303" fmla="*/ 8490051 w 9040730"/>
              <a:gd name="connsiteY47-304" fmla="*/ 3687 h 979708"/>
              <a:gd name="connsiteX48-305" fmla="*/ 8498948 w 9040730"/>
              <a:gd name="connsiteY48-306" fmla="*/ 2150 h 979708"/>
              <a:gd name="connsiteX49-307" fmla="*/ 8507231 w 9040730"/>
              <a:gd name="connsiteY49-308" fmla="*/ 1229 h 979708"/>
              <a:gd name="connsiteX50-309" fmla="*/ 8516128 w 9040730"/>
              <a:gd name="connsiteY50-310" fmla="*/ 307 h 979708"/>
              <a:gd name="connsiteX51-311" fmla="*/ 8525024 w 9040730"/>
              <a:gd name="connsiteY51-312" fmla="*/ 0 h 979708"/>
              <a:gd name="connsiteX52-313" fmla="*/ 8533921 w 9040730"/>
              <a:gd name="connsiteY52-314" fmla="*/ 307 h 979708"/>
              <a:gd name="connsiteX53-315" fmla="*/ 8542511 w 9040730"/>
              <a:gd name="connsiteY53-316" fmla="*/ 1229 h 979708"/>
              <a:gd name="connsiteX54-317" fmla="*/ 8551408 w 9040730"/>
              <a:gd name="connsiteY54-318" fmla="*/ 2150 h 979708"/>
              <a:gd name="connsiteX55-319" fmla="*/ 8559998 w 9040730"/>
              <a:gd name="connsiteY55-320" fmla="*/ 3687 h 979708"/>
              <a:gd name="connsiteX56-321" fmla="*/ 8568895 w 9040730"/>
              <a:gd name="connsiteY56-322" fmla="*/ 5223 h 979708"/>
              <a:gd name="connsiteX57-323" fmla="*/ 8577178 w 9040730"/>
              <a:gd name="connsiteY57-324" fmla="*/ 7680 h 979708"/>
              <a:gd name="connsiteX58-325" fmla="*/ 8585768 w 9040730"/>
              <a:gd name="connsiteY58-326" fmla="*/ 10138 h 979708"/>
              <a:gd name="connsiteX59-327" fmla="*/ 8594051 w 9040730"/>
              <a:gd name="connsiteY59-328" fmla="*/ 13518 h 979708"/>
              <a:gd name="connsiteX60-329" fmla="*/ 8602334 w 9040730"/>
              <a:gd name="connsiteY60-330" fmla="*/ 16897 h 979708"/>
              <a:gd name="connsiteX61-331" fmla="*/ 8610311 w 9040730"/>
              <a:gd name="connsiteY61-332" fmla="*/ 21198 h 979708"/>
              <a:gd name="connsiteX62-333" fmla="*/ 8618287 w 9040730"/>
              <a:gd name="connsiteY62-334" fmla="*/ 25499 h 979708"/>
              <a:gd name="connsiteX63-335" fmla="*/ 8625957 w 9040730"/>
              <a:gd name="connsiteY63-336" fmla="*/ 30415 h 979708"/>
              <a:gd name="connsiteX64-337" fmla="*/ 8633320 w 9040730"/>
              <a:gd name="connsiteY64-338" fmla="*/ 35638 h 979708"/>
              <a:gd name="connsiteX65-339" fmla="*/ 8640682 w 9040730"/>
              <a:gd name="connsiteY65-340" fmla="*/ 41475 h 979708"/>
              <a:gd name="connsiteX66-341" fmla="*/ 8647738 w 9040730"/>
              <a:gd name="connsiteY66-342" fmla="*/ 47312 h 979708"/>
              <a:gd name="connsiteX67-343" fmla="*/ 8654488 w 9040730"/>
              <a:gd name="connsiteY67-344" fmla="*/ 53764 h 979708"/>
              <a:gd name="connsiteX68-345" fmla="*/ 8987043 w 9040730"/>
              <a:gd name="connsiteY68-346" fmla="*/ 386793 h 979708"/>
              <a:gd name="connsiteX69-347" fmla="*/ 8992872 w 9040730"/>
              <a:gd name="connsiteY69-348" fmla="*/ 392937 h 979708"/>
              <a:gd name="connsiteX70-349" fmla="*/ 8998700 w 9040730"/>
              <a:gd name="connsiteY70-350" fmla="*/ 399696 h 979708"/>
              <a:gd name="connsiteX71-351" fmla="*/ 9004223 w 9040730"/>
              <a:gd name="connsiteY71-352" fmla="*/ 406455 h 979708"/>
              <a:gd name="connsiteX72-353" fmla="*/ 9009131 w 9040730"/>
              <a:gd name="connsiteY72-354" fmla="*/ 413828 h 979708"/>
              <a:gd name="connsiteX73-355" fmla="*/ 9014040 w 9040730"/>
              <a:gd name="connsiteY73-356" fmla="*/ 421509 h 979708"/>
              <a:gd name="connsiteX74-357" fmla="*/ 9018335 w 9040730"/>
              <a:gd name="connsiteY74-358" fmla="*/ 428882 h 979708"/>
              <a:gd name="connsiteX75-359" fmla="*/ 9022323 w 9040730"/>
              <a:gd name="connsiteY75-360" fmla="*/ 436870 h 979708"/>
              <a:gd name="connsiteX76-361" fmla="*/ 9026311 w 9040730"/>
              <a:gd name="connsiteY76-362" fmla="*/ 445165 h 979708"/>
              <a:gd name="connsiteX77-363" fmla="*/ 9029379 w 9040730"/>
              <a:gd name="connsiteY77-364" fmla="*/ 453153 h 979708"/>
              <a:gd name="connsiteX78-365" fmla="*/ 9032140 w 9040730"/>
              <a:gd name="connsiteY78-366" fmla="*/ 461755 h 979708"/>
              <a:gd name="connsiteX79-367" fmla="*/ 9034594 w 9040730"/>
              <a:gd name="connsiteY79-368" fmla="*/ 470357 h 979708"/>
              <a:gd name="connsiteX80-369" fmla="*/ 9036742 w 9040730"/>
              <a:gd name="connsiteY80-370" fmla="*/ 479266 h 979708"/>
              <a:gd name="connsiteX81-371" fmla="*/ 9038582 w 9040730"/>
              <a:gd name="connsiteY81-372" fmla="*/ 488483 h 979708"/>
              <a:gd name="connsiteX82-373" fmla="*/ 9039503 w 9040730"/>
              <a:gd name="connsiteY82-374" fmla="*/ 497700 h 979708"/>
              <a:gd name="connsiteX83-375" fmla="*/ 9040423 w 9040730"/>
              <a:gd name="connsiteY83-376" fmla="*/ 506916 h 979708"/>
              <a:gd name="connsiteX84-377" fmla="*/ 9040730 w 9040730"/>
              <a:gd name="connsiteY84-378" fmla="*/ 516440 h 979708"/>
              <a:gd name="connsiteX85-379" fmla="*/ 9040423 w 9040730"/>
              <a:gd name="connsiteY85-380" fmla="*/ 525964 h 979708"/>
              <a:gd name="connsiteX86-381" fmla="*/ 9039503 w 9040730"/>
              <a:gd name="connsiteY86-382" fmla="*/ 535181 h 979708"/>
              <a:gd name="connsiteX87-383" fmla="*/ 9038582 w 9040730"/>
              <a:gd name="connsiteY87-384" fmla="*/ 544397 h 979708"/>
              <a:gd name="connsiteX88-385" fmla="*/ 9036742 w 9040730"/>
              <a:gd name="connsiteY88-386" fmla="*/ 553307 h 979708"/>
              <a:gd name="connsiteX89-387" fmla="*/ 9034594 w 9040730"/>
              <a:gd name="connsiteY89-388" fmla="*/ 562524 h 979708"/>
              <a:gd name="connsiteX90-389" fmla="*/ 9032140 w 9040730"/>
              <a:gd name="connsiteY90-390" fmla="*/ 570819 h 979708"/>
              <a:gd name="connsiteX91-391" fmla="*/ 9029379 w 9040730"/>
              <a:gd name="connsiteY91-392" fmla="*/ 579421 h 979708"/>
              <a:gd name="connsiteX92-393" fmla="*/ 9026311 w 9040730"/>
              <a:gd name="connsiteY92-394" fmla="*/ 587716 h 979708"/>
              <a:gd name="connsiteX93-395" fmla="*/ 9022323 w 9040730"/>
              <a:gd name="connsiteY93-396" fmla="*/ 596011 h 979708"/>
              <a:gd name="connsiteX94-397" fmla="*/ 9018335 w 9040730"/>
              <a:gd name="connsiteY94-398" fmla="*/ 603691 h 979708"/>
              <a:gd name="connsiteX95-399" fmla="*/ 9014040 w 9040730"/>
              <a:gd name="connsiteY95-400" fmla="*/ 611679 h 979708"/>
              <a:gd name="connsiteX96-401" fmla="*/ 9009131 w 9040730"/>
              <a:gd name="connsiteY96-402" fmla="*/ 619052 h 979708"/>
              <a:gd name="connsiteX97-403" fmla="*/ 9004223 w 9040730"/>
              <a:gd name="connsiteY97-404" fmla="*/ 626426 h 979708"/>
              <a:gd name="connsiteX98-405" fmla="*/ 8998700 w 9040730"/>
              <a:gd name="connsiteY98-406" fmla="*/ 633185 h 979708"/>
              <a:gd name="connsiteX99-407" fmla="*/ 8992872 w 9040730"/>
              <a:gd name="connsiteY99-408" fmla="*/ 639943 h 979708"/>
              <a:gd name="connsiteX100-409" fmla="*/ 8987043 w 9040730"/>
              <a:gd name="connsiteY100-410" fmla="*/ 646088 h 979708"/>
              <a:gd name="connsiteX101-411" fmla="*/ 8654488 w 9040730"/>
              <a:gd name="connsiteY101-412" fmla="*/ 978809 h 979708"/>
              <a:gd name="connsiteX102-413" fmla="*/ 8653590 w 9040730"/>
              <a:gd name="connsiteY102-414" fmla="*/ 979708 h 979708"/>
              <a:gd name="connsiteX0-415" fmla="*/ 0 w 9040730"/>
              <a:gd name="connsiteY0-416" fmla="*/ 332875 h 979708"/>
              <a:gd name="connsiteX1-417" fmla="*/ 8421127 w 9040730"/>
              <a:gd name="connsiteY1-418" fmla="*/ 332875 h 979708"/>
              <a:gd name="connsiteX2-419" fmla="*/ 8395561 w 9040730"/>
              <a:gd name="connsiteY2-420" fmla="*/ 313673 h 979708"/>
              <a:gd name="connsiteX3-421" fmla="*/ 8389119 w 9040730"/>
              <a:gd name="connsiteY3-422" fmla="*/ 306607 h 979708"/>
              <a:gd name="connsiteX4-423" fmla="*/ 8382676 w 9040730"/>
              <a:gd name="connsiteY4-424" fmla="*/ 299541 h 979708"/>
              <a:gd name="connsiteX5-425" fmla="*/ 8377154 w 9040730"/>
              <a:gd name="connsiteY5-426" fmla="*/ 292475 h 979708"/>
              <a:gd name="connsiteX6-427" fmla="*/ 8372245 w 9040730"/>
              <a:gd name="connsiteY6-428" fmla="*/ 284487 h 979708"/>
              <a:gd name="connsiteX7-429" fmla="*/ 8367337 w 9040730"/>
              <a:gd name="connsiteY7-430" fmla="*/ 276807 h 979708"/>
              <a:gd name="connsiteX8-431" fmla="*/ 8362735 w 9040730"/>
              <a:gd name="connsiteY8-432" fmla="*/ 269126 h 979708"/>
              <a:gd name="connsiteX9-433" fmla="*/ 8358747 w 9040730"/>
              <a:gd name="connsiteY9-434" fmla="*/ 260831 h 979708"/>
              <a:gd name="connsiteX10-435" fmla="*/ 8355372 w 9040730"/>
              <a:gd name="connsiteY10-436" fmla="*/ 252844 h 979708"/>
              <a:gd name="connsiteX11-437" fmla="*/ 8351998 w 9040730"/>
              <a:gd name="connsiteY11-438" fmla="*/ 244241 h 979708"/>
              <a:gd name="connsiteX12-439" fmla="*/ 8349237 w 9040730"/>
              <a:gd name="connsiteY12-440" fmla="*/ 235639 h 979708"/>
              <a:gd name="connsiteX13-441" fmla="*/ 8347089 w 9040730"/>
              <a:gd name="connsiteY13-442" fmla="*/ 227344 h 979708"/>
              <a:gd name="connsiteX14-443" fmla="*/ 8344942 w 9040730"/>
              <a:gd name="connsiteY14-444" fmla="*/ 218742 h 979708"/>
              <a:gd name="connsiteX15-445" fmla="*/ 8343714 w 9040730"/>
              <a:gd name="connsiteY15-446" fmla="*/ 209832 h 979708"/>
              <a:gd name="connsiteX16-447" fmla="*/ 8342487 w 9040730"/>
              <a:gd name="connsiteY16-448" fmla="*/ 201230 h 979708"/>
              <a:gd name="connsiteX17-449" fmla="*/ 8342180 w 9040730"/>
              <a:gd name="connsiteY17-450" fmla="*/ 192321 h 979708"/>
              <a:gd name="connsiteX18-451" fmla="*/ 8341874 w 9040730"/>
              <a:gd name="connsiteY18-452" fmla="*/ 183719 h 979708"/>
              <a:gd name="connsiteX19-453" fmla="*/ 8342180 w 9040730"/>
              <a:gd name="connsiteY19-454" fmla="*/ 175116 h 979708"/>
              <a:gd name="connsiteX20-455" fmla="*/ 8342487 w 9040730"/>
              <a:gd name="connsiteY20-456" fmla="*/ 166207 h 979708"/>
              <a:gd name="connsiteX21-457" fmla="*/ 8343714 w 9040730"/>
              <a:gd name="connsiteY21-458" fmla="*/ 157298 h 979708"/>
              <a:gd name="connsiteX22-459" fmla="*/ 8344942 w 9040730"/>
              <a:gd name="connsiteY22-460" fmla="*/ 148388 h 979708"/>
              <a:gd name="connsiteX23-461" fmla="*/ 8347089 w 9040730"/>
              <a:gd name="connsiteY23-462" fmla="*/ 140093 h 979708"/>
              <a:gd name="connsiteX24-463" fmla="*/ 8349237 w 9040730"/>
              <a:gd name="connsiteY24-464" fmla="*/ 131491 h 979708"/>
              <a:gd name="connsiteX25-465" fmla="*/ 8351998 w 9040730"/>
              <a:gd name="connsiteY25-466" fmla="*/ 122889 h 979708"/>
              <a:gd name="connsiteX26-467" fmla="*/ 8355372 w 9040730"/>
              <a:gd name="connsiteY26-468" fmla="*/ 114594 h 979708"/>
              <a:gd name="connsiteX27-469" fmla="*/ 8358747 w 9040730"/>
              <a:gd name="connsiteY27-470" fmla="*/ 106299 h 979708"/>
              <a:gd name="connsiteX28-471" fmla="*/ 8362735 w 9040730"/>
              <a:gd name="connsiteY28-472" fmla="*/ 98311 h 979708"/>
              <a:gd name="connsiteX29-473" fmla="*/ 8367337 w 9040730"/>
              <a:gd name="connsiteY29-474" fmla="*/ 90630 h 979708"/>
              <a:gd name="connsiteX30-475" fmla="*/ 8372245 w 9040730"/>
              <a:gd name="connsiteY30-476" fmla="*/ 82643 h 979708"/>
              <a:gd name="connsiteX31-477" fmla="*/ 8377154 w 9040730"/>
              <a:gd name="connsiteY31-478" fmla="*/ 75269 h 979708"/>
              <a:gd name="connsiteX32-479" fmla="*/ 8382676 w 9040730"/>
              <a:gd name="connsiteY32-480" fmla="*/ 67896 h 979708"/>
              <a:gd name="connsiteX33-481" fmla="*/ 8389119 w 9040730"/>
              <a:gd name="connsiteY33-482" fmla="*/ 60830 h 979708"/>
              <a:gd name="connsiteX34-483" fmla="*/ 8395561 w 9040730"/>
              <a:gd name="connsiteY34-484" fmla="*/ 53764 h 979708"/>
              <a:gd name="connsiteX35-485" fmla="*/ 8402310 w 9040730"/>
              <a:gd name="connsiteY35-486" fmla="*/ 47312 h 979708"/>
              <a:gd name="connsiteX36-487" fmla="*/ 8409673 w 9040730"/>
              <a:gd name="connsiteY36-488" fmla="*/ 41475 h 979708"/>
              <a:gd name="connsiteX37-489" fmla="*/ 8416729 w 9040730"/>
              <a:gd name="connsiteY37-490" fmla="*/ 35638 h 979708"/>
              <a:gd name="connsiteX38-491" fmla="*/ 8424399 w 9040730"/>
              <a:gd name="connsiteY38-492" fmla="*/ 30415 h 979708"/>
              <a:gd name="connsiteX39-493" fmla="*/ 8431762 w 9040730"/>
              <a:gd name="connsiteY39-494" fmla="*/ 25499 h 979708"/>
              <a:gd name="connsiteX40-495" fmla="*/ 8440045 w 9040730"/>
              <a:gd name="connsiteY40-496" fmla="*/ 21198 h 979708"/>
              <a:gd name="connsiteX41-497" fmla="*/ 8448021 w 9040730"/>
              <a:gd name="connsiteY41-498" fmla="*/ 16897 h 979708"/>
              <a:gd name="connsiteX42-499" fmla="*/ 8456304 w 9040730"/>
              <a:gd name="connsiteY42-500" fmla="*/ 13518 h 979708"/>
              <a:gd name="connsiteX43-501" fmla="*/ 8464281 w 9040730"/>
              <a:gd name="connsiteY43-502" fmla="*/ 10138 h 979708"/>
              <a:gd name="connsiteX44-503" fmla="*/ 8472871 w 9040730"/>
              <a:gd name="connsiteY44-504" fmla="*/ 7680 h 979708"/>
              <a:gd name="connsiteX45-505" fmla="*/ 8481461 w 9040730"/>
              <a:gd name="connsiteY45-506" fmla="*/ 5223 h 979708"/>
              <a:gd name="connsiteX46-507" fmla="*/ 8490051 w 9040730"/>
              <a:gd name="connsiteY46-508" fmla="*/ 3687 h 979708"/>
              <a:gd name="connsiteX47-509" fmla="*/ 8498948 w 9040730"/>
              <a:gd name="connsiteY47-510" fmla="*/ 2150 h 979708"/>
              <a:gd name="connsiteX48-511" fmla="*/ 8507231 w 9040730"/>
              <a:gd name="connsiteY48-512" fmla="*/ 1229 h 979708"/>
              <a:gd name="connsiteX49-513" fmla="*/ 8516128 w 9040730"/>
              <a:gd name="connsiteY49-514" fmla="*/ 307 h 979708"/>
              <a:gd name="connsiteX50-515" fmla="*/ 8525024 w 9040730"/>
              <a:gd name="connsiteY50-516" fmla="*/ 0 h 979708"/>
              <a:gd name="connsiteX51-517" fmla="*/ 8533921 w 9040730"/>
              <a:gd name="connsiteY51-518" fmla="*/ 307 h 979708"/>
              <a:gd name="connsiteX52-519" fmla="*/ 8542511 w 9040730"/>
              <a:gd name="connsiteY52-520" fmla="*/ 1229 h 979708"/>
              <a:gd name="connsiteX53-521" fmla="*/ 8551408 w 9040730"/>
              <a:gd name="connsiteY53-522" fmla="*/ 2150 h 979708"/>
              <a:gd name="connsiteX54-523" fmla="*/ 8559998 w 9040730"/>
              <a:gd name="connsiteY54-524" fmla="*/ 3687 h 979708"/>
              <a:gd name="connsiteX55-525" fmla="*/ 8568895 w 9040730"/>
              <a:gd name="connsiteY55-526" fmla="*/ 5223 h 979708"/>
              <a:gd name="connsiteX56-527" fmla="*/ 8577178 w 9040730"/>
              <a:gd name="connsiteY56-528" fmla="*/ 7680 h 979708"/>
              <a:gd name="connsiteX57-529" fmla="*/ 8585768 w 9040730"/>
              <a:gd name="connsiteY57-530" fmla="*/ 10138 h 979708"/>
              <a:gd name="connsiteX58-531" fmla="*/ 8594051 w 9040730"/>
              <a:gd name="connsiteY58-532" fmla="*/ 13518 h 979708"/>
              <a:gd name="connsiteX59-533" fmla="*/ 8602334 w 9040730"/>
              <a:gd name="connsiteY59-534" fmla="*/ 16897 h 979708"/>
              <a:gd name="connsiteX60-535" fmla="*/ 8610311 w 9040730"/>
              <a:gd name="connsiteY60-536" fmla="*/ 21198 h 979708"/>
              <a:gd name="connsiteX61-537" fmla="*/ 8618287 w 9040730"/>
              <a:gd name="connsiteY61-538" fmla="*/ 25499 h 979708"/>
              <a:gd name="connsiteX62-539" fmla="*/ 8625957 w 9040730"/>
              <a:gd name="connsiteY62-540" fmla="*/ 30415 h 979708"/>
              <a:gd name="connsiteX63-541" fmla="*/ 8633320 w 9040730"/>
              <a:gd name="connsiteY63-542" fmla="*/ 35638 h 979708"/>
              <a:gd name="connsiteX64-543" fmla="*/ 8640682 w 9040730"/>
              <a:gd name="connsiteY64-544" fmla="*/ 41475 h 979708"/>
              <a:gd name="connsiteX65-545" fmla="*/ 8647738 w 9040730"/>
              <a:gd name="connsiteY65-546" fmla="*/ 47312 h 979708"/>
              <a:gd name="connsiteX66-547" fmla="*/ 8654488 w 9040730"/>
              <a:gd name="connsiteY66-548" fmla="*/ 53764 h 979708"/>
              <a:gd name="connsiteX67-549" fmla="*/ 8987043 w 9040730"/>
              <a:gd name="connsiteY67-550" fmla="*/ 386793 h 979708"/>
              <a:gd name="connsiteX68-551" fmla="*/ 8992872 w 9040730"/>
              <a:gd name="connsiteY68-552" fmla="*/ 392937 h 979708"/>
              <a:gd name="connsiteX69-553" fmla="*/ 8998700 w 9040730"/>
              <a:gd name="connsiteY69-554" fmla="*/ 399696 h 979708"/>
              <a:gd name="connsiteX70-555" fmla="*/ 9004223 w 9040730"/>
              <a:gd name="connsiteY70-556" fmla="*/ 406455 h 979708"/>
              <a:gd name="connsiteX71-557" fmla="*/ 9009131 w 9040730"/>
              <a:gd name="connsiteY71-558" fmla="*/ 413828 h 979708"/>
              <a:gd name="connsiteX72-559" fmla="*/ 9014040 w 9040730"/>
              <a:gd name="connsiteY72-560" fmla="*/ 421509 h 979708"/>
              <a:gd name="connsiteX73-561" fmla="*/ 9018335 w 9040730"/>
              <a:gd name="connsiteY73-562" fmla="*/ 428882 h 979708"/>
              <a:gd name="connsiteX74-563" fmla="*/ 9022323 w 9040730"/>
              <a:gd name="connsiteY74-564" fmla="*/ 436870 h 979708"/>
              <a:gd name="connsiteX75-565" fmla="*/ 9026311 w 9040730"/>
              <a:gd name="connsiteY75-566" fmla="*/ 445165 h 979708"/>
              <a:gd name="connsiteX76-567" fmla="*/ 9029379 w 9040730"/>
              <a:gd name="connsiteY76-568" fmla="*/ 453153 h 979708"/>
              <a:gd name="connsiteX77-569" fmla="*/ 9032140 w 9040730"/>
              <a:gd name="connsiteY77-570" fmla="*/ 461755 h 979708"/>
              <a:gd name="connsiteX78-571" fmla="*/ 9034594 w 9040730"/>
              <a:gd name="connsiteY78-572" fmla="*/ 470357 h 979708"/>
              <a:gd name="connsiteX79-573" fmla="*/ 9036742 w 9040730"/>
              <a:gd name="connsiteY79-574" fmla="*/ 479266 h 979708"/>
              <a:gd name="connsiteX80-575" fmla="*/ 9038582 w 9040730"/>
              <a:gd name="connsiteY80-576" fmla="*/ 488483 h 979708"/>
              <a:gd name="connsiteX81-577" fmla="*/ 9039503 w 9040730"/>
              <a:gd name="connsiteY81-578" fmla="*/ 497700 h 979708"/>
              <a:gd name="connsiteX82-579" fmla="*/ 9040423 w 9040730"/>
              <a:gd name="connsiteY82-580" fmla="*/ 506916 h 979708"/>
              <a:gd name="connsiteX83-581" fmla="*/ 9040730 w 9040730"/>
              <a:gd name="connsiteY83-582" fmla="*/ 516440 h 979708"/>
              <a:gd name="connsiteX84-583" fmla="*/ 9040423 w 9040730"/>
              <a:gd name="connsiteY84-584" fmla="*/ 525964 h 979708"/>
              <a:gd name="connsiteX85-585" fmla="*/ 9039503 w 9040730"/>
              <a:gd name="connsiteY85-586" fmla="*/ 535181 h 979708"/>
              <a:gd name="connsiteX86-587" fmla="*/ 9038582 w 9040730"/>
              <a:gd name="connsiteY86-588" fmla="*/ 544397 h 979708"/>
              <a:gd name="connsiteX87-589" fmla="*/ 9036742 w 9040730"/>
              <a:gd name="connsiteY87-590" fmla="*/ 553307 h 979708"/>
              <a:gd name="connsiteX88-591" fmla="*/ 9034594 w 9040730"/>
              <a:gd name="connsiteY88-592" fmla="*/ 562524 h 979708"/>
              <a:gd name="connsiteX89-593" fmla="*/ 9032140 w 9040730"/>
              <a:gd name="connsiteY89-594" fmla="*/ 570819 h 979708"/>
              <a:gd name="connsiteX90-595" fmla="*/ 9029379 w 9040730"/>
              <a:gd name="connsiteY90-596" fmla="*/ 579421 h 979708"/>
              <a:gd name="connsiteX91-597" fmla="*/ 9026311 w 9040730"/>
              <a:gd name="connsiteY91-598" fmla="*/ 587716 h 979708"/>
              <a:gd name="connsiteX92-599" fmla="*/ 9022323 w 9040730"/>
              <a:gd name="connsiteY92-600" fmla="*/ 596011 h 979708"/>
              <a:gd name="connsiteX93-601" fmla="*/ 9018335 w 9040730"/>
              <a:gd name="connsiteY93-602" fmla="*/ 603691 h 979708"/>
              <a:gd name="connsiteX94-603" fmla="*/ 9014040 w 9040730"/>
              <a:gd name="connsiteY94-604" fmla="*/ 611679 h 979708"/>
              <a:gd name="connsiteX95-605" fmla="*/ 9009131 w 9040730"/>
              <a:gd name="connsiteY95-606" fmla="*/ 619052 h 979708"/>
              <a:gd name="connsiteX96-607" fmla="*/ 9004223 w 9040730"/>
              <a:gd name="connsiteY96-608" fmla="*/ 626426 h 979708"/>
              <a:gd name="connsiteX97-609" fmla="*/ 8998700 w 9040730"/>
              <a:gd name="connsiteY97-610" fmla="*/ 633185 h 979708"/>
              <a:gd name="connsiteX98-611" fmla="*/ 8992872 w 9040730"/>
              <a:gd name="connsiteY98-612" fmla="*/ 639943 h 979708"/>
              <a:gd name="connsiteX99-613" fmla="*/ 8987043 w 9040730"/>
              <a:gd name="connsiteY99-614" fmla="*/ 646088 h 979708"/>
              <a:gd name="connsiteX100-615" fmla="*/ 8654488 w 9040730"/>
              <a:gd name="connsiteY100-616" fmla="*/ 978809 h 979708"/>
              <a:gd name="connsiteX101-617" fmla="*/ 8653590 w 9040730"/>
              <a:gd name="connsiteY101-618" fmla="*/ 979708 h 979708"/>
            </a:gdLst>
            <a:ahLst/>
            <a:cxnLst>
              <a:cxn ang="0">
                <a:pos x="connsiteX0-415" y="connsiteY0-416"/>
              </a:cxn>
              <a:cxn ang="0">
                <a:pos x="connsiteX1-417" y="connsiteY1-418"/>
              </a:cxn>
              <a:cxn ang="0">
                <a:pos x="connsiteX2-419" y="connsiteY2-420"/>
              </a:cxn>
              <a:cxn ang="0">
                <a:pos x="connsiteX3-421" y="connsiteY3-422"/>
              </a:cxn>
              <a:cxn ang="0">
                <a:pos x="connsiteX4-423" y="connsiteY4-424"/>
              </a:cxn>
              <a:cxn ang="0">
                <a:pos x="connsiteX5-425" y="connsiteY5-426"/>
              </a:cxn>
              <a:cxn ang="0">
                <a:pos x="connsiteX6-427" y="connsiteY6-428"/>
              </a:cxn>
              <a:cxn ang="0">
                <a:pos x="connsiteX7-429" y="connsiteY7-430"/>
              </a:cxn>
              <a:cxn ang="0">
                <a:pos x="connsiteX8-431" y="connsiteY8-432"/>
              </a:cxn>
              <a:cxn ang="0">
                <a:pos x="connsiteX9-433" y="connsiteY9-434"/>
              </a:cxn>
              <a:cxn ang="0">
                <a:pos x="connsiteX10-435" y="connsiteY10-436"/>
              </a:cxn>
              <a:cxn ang="0">
                <a:pos x="connsiteX11-437" y="connsiteY11-438"/>
              </a:cxn>
              <a:cxn ang="0">
                <a:pos x="connsiteX12-439" y="connsiteY12-440"/>
              </a:cxn>
              <a:cxn ang="0">
                <a:pos x="connsiteX13-441" y="connsiteY13-442"/>
              </a:cxn>
              <a:cxn ang="0">
                <a:pos x="connsiteX14-443" y="connsiteY14-444"/>
              </a:cxn>
              <a:cxn ang="0">
                <a:pos x="connsiteX15-445" y="connsiteY15-446"/>
              </a:cxn>
              <a:cxn ang="0">
                <a:pos x="connsiteX16-447" y="connsiteY16-448"/>
              </a:cxn>
              <a:cxn ang="0">
                <a:pos x="connsiteX17-449" y="connsiteY17-450"/>
              </a:cxn>
              <a:cxn ang="0">
                <a:pos x="connsiteX18-451" y="connsiteY18-452"/>
              </a:cxn>
              <a:cxn ang="0">
                <a:pos x="connsiteX19-453" y="connsiteY19-454"/>
              </a:cxn>
              <a:cxn ang="0">
                <a:pos x="connsiteX20-455" y="connsiteY20-456"/>
              </a:cxn>
              <a:cxn ang="0">
                <a:pos x="connsiteX21-457" y="connsiteY21-458"/>
              </a:cxn>
              <a:cxn ang="0">
                <a:pos x="connsiteX22-459" y="connsiteY22-460"/>
              </a:cxn>
              <a:cxn ang="0">
                <a:pos x="connsiteX23-461" y="connsiteY23-462"/>
              </a:cxn>
              <a:cxn ang="0">
                <a:pos x="connsiteX24-463" y="connsiteY24-464"/>
              </a:cxn>
              <a:cxn ang="0">
                <a:pos x="connsiteX25-465" y="connsiteY25-466"/>
              </a:cxn>
              <a:cxn ang="0">
                <a:pos x="connsiteX26-467" y="connsiteY26-468"/>
              </a:cxn>
              <a:cxn ang="0">
                <a:pos x="connsiteX27-469" y="connsiteY27-470"/>
              </a:cxn>
              <a:cxn ang="0">
                <a:pos x="connsiteX28-471" y="connsiteY28-472"/>
              </a:cxn>
              <a:cxn ang="0">
                <a:pos x="connsiteX29-473" y="connsiteY29-474"/>
              </a:cxn>
              <a:cxn ang="0">
                <a:pos x="connsiteX30-475" y="connsiteY30-476"/>
              </a:cxn>
              <a:cxn ang="0">
                <a:pos x="connsiteX31-477" y="connsiteY31-478"/>
              </a:cxn>
              <a:cxn ang="0">
                <a:pos x="connsiteX32-479" y="connsiteY32-480"/>
              </a:cxn>
              <a:cxn ang="0">
                <a:pos x="connsiteX33-481" y="connsiteY33-482"/>
              </a:cxn>
              <a:cxn ang="0">
                <a:pos x="connsiteX34-483" y="connsiteY34-484"/>
              </a:cxn>
              <a:cxn ang="0">
                <a:pos x="connsiteX35-485" y="connsiteY35-486"/>
              </a:cxn>
              <a:cxn ang="0">
                <a:pos x="connsiteX36-487" y="connsiteY36-488"/>
              </a:cxn>
              <a:cxn ang="0">
                <a:pos x="connsiteX37-489" y="connsiteY37-490"/>
              </a:cxn>
              <a:cxn ang="0">
                <a:pos x="connsiteX38-491" y="connsiteY38-492"/>
              </a:cxn>
              <a:cxn ang="0">
                <a:pos x="connsiteX39-493" y="connsiteY39-494"/>
              </a:cxn>
              <a:cxn ang="0">
                <a:pos x="connsiteX40-495" y="connsiteY40-496"/>
              </a:cxn>
              <a:cxn ang="0">
                <a:pos x="connsiteX41-497" y="connsiteY41-498"/>
              </a:cxn>
              <a:cxn ang="0">
                <a:pos x="connsiteX42-499" y="connsiteY42-500"/>
              </a:cxn>
              <a:cxn ang="0">
                <a:pos x="connsiteX43-501" y="connsiteY43-502"/>
              </a:cxn>
              <a:cxn ang="0">
                <a:pos x="connsiteX44-503" y="connsiteY44-504"/>
              </a:cxn>
              <a:cxn ang="0">
                <a:pos x="connsiteX45-505" y="connsiteY45-506"/>
              </a:cxn>
              <a:cxn ang="0">
                <a:pos x="connsiteX46-507" y="connsiteY46-508"/>
              </a:cxn>
              <a:cxn ang="0">
                <a:pos x="connsiteX47-509" y="connsiteY47-510"/>
              </a:cxn>
              <a:cxn ang="0">
                <a:pos x="connsiteX48-511" y="connsiteY48-512"/>
              </a:cxn>
              <a:cxn ang="0">
                <a:pos x="connsiteX49-513" y="connsiteY49-514"/>
              </a:cxn>
              <a:cxn ang="0">
                <a:pos x="connsiteX50-515" y="connsiteY50-516"/>
              </a:cxn>
              <a:cxn ang="0">
                <a:pos x="connsiteX51-517" y="connsiteY51-518"/>
              </a:cxn>
              <a:cxn ang="0">
                <a:pos x="connsiteX52-519" y="connsiteY52-520"/>
              </a:cxn>
              <a:cxn ang="0">
                <a:pos x="connsiteX53-521" y="connsiteY53-522"/>
              </a:cxn>
              <a:cxn ang="0">
                <a:pos x="connsiteX54-523" y="connsiteY54-524"/>
              </a:cxn>
              <a:cxn ang="0">
                <a:pos x="connsiteX55-525" y="connsiteY55-526"/>
              </a:cxn>
              <a:cxn ang="0">
                <a:pos x="connsiteX56-527" y="connsiteY56-528"/>
              </a:cxn>
              <a:cxn ang="0">
                <a:pos x="connsiteX57-529" y="connsiteY57-530"/>
              </a:cxn>
              <a:cxn ang="0">
                <a:pos x="connsiteX58-531" y="connsiteY58-532"/>
              </a:cxn>
              <a:cxn ang="0">
                <a:pos x="connsiteX59-533" y="connsiteY59-534"/>
              </a:cxn>
              <a:cxn ang="0">
                <a:pos x="connsiteX60-535" y="connsiteY60-536"/>
              </a:cxn>
              <a:cxn ang="0">
                <a:pos x="connsiteX61-537" y="connsiteY61-538"/>
              </a:cxn>
              <a:cxn ang="0">
                <a:pos x="connsiteX62-539" y="connsiteY62-540"/>
              </a:cxn>
              <a:cxn ang="0">
                <a:pos x="connsiteX63-541" y="connsiteY63-542"/>
              </a:cxn>
              <a:cxn ang="0">
                <a:pos x="connsiteX64-543" y="connsiteY64-544"/>
              </a:cxn>
              <a:cxn ang="0">
                <a:pos x="connsiteX65-545" y="connsiteY65-546"/>
              </a:cxn>
              <a:cxn ang="0">
                <a:pos x="connsiteX66-547" y="connsiteY66-548"/>
              </a:cxn>
              <a:cxn ang="0">
                <a:pos x="connsiteX67-549" y="connsiteY67-550"/>
              </a:cxn>
              <a:cxn ang="0">
                <a:pos x="connsiteX68-551" y="connsiteY68-552"/>
              </a:cxn>
              <a:cxn ang="0">
                <a:pos x="connsiteX69-553" y="connsiteY69-554"/>
              </a:cxn>
              <a:cxn ang="0">
                <a:pos x="connsiteX70-555" y="connsiteY70-556"/>
              </a:cxn>
              <a:cxn ang="0">
                <a:pos x="connsiteX71-557" y="connsiteY71-558"/>
              </a:cxn>
              <a:cxn ang="0">
                <a:pos x="connsiteX72-559" y="connsiteY72-560"/>
              </a:cxn>
              <a:cxn ang="0">
                <a:pos x="connsiteX73-561" y="connsiteY73-562"/>
              </a:cxn>
              <a:cxn ang="0">
                <a:pos x="connsiteX74-563" y="connsiteY74-564"/>
              </a:cxn>
              <a:cxn ang="0">
                <a:pos x="connsiteX75-565" y="connsiteY75-566"/>
              </a:cxn>
              <a:cxn ang="0">
                <a:pos x="connsiteX76-567" y="connsiteY76-568"/>
              </a:cxn>
              <a:cxn ang="0">
                <a:pos x="connsiteX77-569" y="connsiteY77-570"/>
              </a:cxn>
              <a:cxn ang="0">
                <a:pos x="connsiteX78-571" y="connsiteY78-572"/>
              </a:cxn>
              <a:cxn ang="0">
                <a:pos x="connsiteX79-573" y="connsiteY79-574"/>
              </a:cxn>
              <a:cxn ang="0">
                <a:pos x="connsiteX80-575" y="connsiteY80-576"/>
              </a:cxn>
              <a:cxn ang="0">
                <a:pos x="connsiteX81-577" y="connsiteY81-578"/>
              </a:cxn>
              <a:cxn ang="0">
                <a:pos x="connsiteX82-579" y="connsiteY82-580"/>
              </a:cxn>
              <a:cxn ang="0">
                <a:pos x="connsiteX83-581" y="connsiteY83-582"/>
              </a:cxn>
              <a:cxn ang="0">
                <a:pos x="connsiteX84-583" y="connsiteY84-584"/>
              </a:cxn>
              <a:cxn ang="0">
                <a:pos x="connsiteX85-585" y="connsiteY85-586"/>
              </a:cxn>
              <a:cxn ang="0">
                <a:pos x="connsiteX86-587" y="connsiteY86-588"/>
              </a:cxn>
              <a:cxn ang="0">
                <a:pos x="connsiteX87-589" y="connsiteY87-590"/>
              </a:cxn>
              <a:cxn ang="0">
                <a:pos x="connsiteX88-591" y="connsiteY88-592"/>
              </a:cxn>
              <a:cxn ang="0">
                <a:pos x="connsiteX89-593" y="connsiteY89-594"/>
              </a:cxn>
              <a:cxn ang="0">
                <a:pos x="connsiteX90-595" y="connsiteY90-596"/>
              </a:cxn>
              <a:cxn ang="0">
                <a:pos x="connsiteX91-597" y="connsiteY91-598"/>
              </a:cxn>
              <a:cxn ang="0">
                <a:pos x="connsiteX92-599" y="connsiteY92-600"/>
              </a:cxn>
              <a:cxn ang="0">
                <a:pos x="connsiteX93-601" y="connsiteY93-602"/>
              </a:cxn>
              <a:cxn ang="0">
                <a:pos x="connsiteX94-603" y="connsiteY94-604"/>
              </a:cxn>
              <a:cxn ang="0">
                <a:pos x="connsiteX95-605" y="connsiteY95-606"/>
              </a:cxn>
              <a:cxn ang="0">
                <a:pos x="connsiteX96-607" y="connsiteY96-608"/>
              </a:cxn>
              <a:cxn ang="0">
                <a:pos x="connsiteX97-609" y="connsiteY97-610"/>
              </a:cxn>
              <a:cxn ang="0">
                <a:pos x="connsiteX98-611" y="connsiteY98-612"/>
              </a:cxn>
              <a:cxn ang="0">
                <a:pos x="connsiteX99-613" y="connsiteY99-614"/>
              </a:cxn>
              <a:cxn ang="0">
                <a:pos x="connsiteX100-615" y="connsiteY100-616"/>
              </a:cxn>
              <a:cxn ang="0">
                <a:pos x="connsiteX101-617" y="connsiteY101-618"/>
              </a:cxn>
            </a:cxnLst>
            <a:rect l="l" t="t" r="r" b="b"/>
            <a:pathLst>
              <a:path w="9040730" h="979708">
                <a:moveTo>
                  <a:pt x="0" y="332875"/>
                </a:moveTo>
                <a:lnTo>
                  <a:pt x="8421127" y="332875"/>
                </a:lnTo>
                <a:lnTo>
                  <a:pt x="8395561" y="313673"/>
                </a:lnTo>
                <a:lnTo>
                  <a:pt x="8389119" y="306607"/>
                </a:lnTo>
                <a:lnTo>
                  <a:pt x="8382676" y="299541"/>
                </a:lnTo>
                <a:lnTo>
                  <a:pt x="8377154" y="292475"/>
                </a:lnTo>
                <a:lnTo>
                  <a:pt x="8372245" y="284487"/>
                </a:lnTo>
                <a:lnTo>
                  <a:pt x="8367337" y="276807"/>
                </a:lnTo>
                <a:lnTo>
                  <a:pt x="8362735" y="269126"/>
                </a:lnTo>
                <a:lnTo>
                  <a:pt x="8358747" y="260831"/>
                </a:lnTo>
                <a:lnTo>
                  <a:pt x="8355372" y="252844"/>
                </a:lnTo>
                <a:lnTo>
                  <a:pt x="8351998" y="244241"/>
                </a:lnTo>
                <a:lnTo>
                  <a:pt x="8349237" y="235639"/>
                </a:lnTo>
                <a:lnTo>
                  <a:pt x="8347089" y="227344"/>
                </a:lnTo>
                <a:lnTo>
                  <a:pt x="8344942" y="218742"/>
                </a:lnTo>
                <a:lnTo>
                  <a:pt x="8343714" y="209832"/>
                </a:lnTo>
                <a:lnTo>
                  <a:pt x="8342487" y="201230"/>
                </a:lnTo>
                <a:cubicBezTo>
                  <a:pt x="8342385" y="198260"/>
                  <a:pt x="8342282" y="195291"/>
                  <a:pt x="8342180" y="192321"/>
                </a:cubicBezTo>
                <a:lnTo>
                  <a:pt x="8341874" y="183719"/>
                </a:lnTo>
                <a:lnTo>
                  <a:pt x="8342180" y="175116"/>
                </a:lnTo>
                <a:cubicBezTo>
                  <a:pt x="8342282" y="172146"/>
                  <a:pt x="8342385" y="169177"/>
                  <a:pt x="8342487" y="166207"/>
                </a:cubicBezTo>
                <a:lnTo>
                  <a:pt x="8343714" y="157298"/>
                </a:lnTo>
                <a:lnTo>
                  <a:pt x="8344942" y="148388"/>
                </a:lnTo>
                <a:lnTo>
                  <a:pt x="8347089" y="140093"/>
                </a:lnTo>
                <a:lnTo>
                  <a:pt x="8349237" y="131491"/>
                </a:lnTo>
                <a:lnTo>
                  <a:pt x="8351998" y="122889"/>
                </a:lnTo>
                <a:lnTo>
                  <a:pt x="8355372" y="114594"/>
                </a:lnTo>
                <a:lnTo>
                  <a:pt x="8358747" y="106299"/>
                </a:lnTo>
                <a:lnTo>
                  <a:pt x="8362735" y="98311"/>
                </a:lnTo>
                <a:lnTo>
                  <a:pt x="8367337" y="90630"/>
                </a:lnTo>
                <a:lnTo>
                  <a:pt x="8372245" y="82643"/>
                </a:lnTo>
                <a:lnTo>
                  <a:pt x="8377154" y="75269"/>
                </a:lnTo>
                <a:lnTo>
                  <a:pt x="8382676" y="67896"/>
                </a:lnTo>
                <a:lnTo>
                  <a:pt x="8389119" y="60830"/>
                </a:lnTo>
                <a:lnTo>
                  <a:pt x="8395561" y="53764"/>
                </a:lnTo>
                <a:lnTo>
                  <a:pt x="8402310" y="47312"/>
                </a:lnTo>
                <a:lnTo>
                  <a:pt x="8409673" y="41475"/>
                </a:lnTo>
                <a:lnTo>
                  <a:pt x="8416729" y="35638"/>
                </a:lnTo>
                <a:lnTo>
                  <a:pt x="8424399" y="30415"/>
                </a:lnTo>
                <a:lnTo>
                  <a:pt x="8431762" y="25499"/>
                </a:lnTo>
                <a:lnTo>
                  <a:pt x="8440045" y="21198"/>
                </a:lnTo>
                <a:lnTo>
                  <a:pt x="8448021" y="16897"/>
                </a:lnTo>
                <a:lnTo>
                  <a:pt x="8456304" y="13518"/>
                </a:lnTo>
                <a:lnTo>
                  <a:pt x="8464281" y="10138"/>
                </a:lnTo>
                <a:lnTo>
                  <a:pt x="8472871" y="7680"/>
                </a:lnTo>
                <a:lnTo>
                  <a:pt x="8481461" y="5223"/>
                </a:lnTo>
                <a:lnTo>
                  <a:pt x="8490051" y="3687"/>
                </a:lnTo>
                <a:lnTo>
                  <a:pt x="8498948" y="2150"/>
                </a:lnTo>
                <a:lnTo>
                  <a:pt x="8507231" y="1229"/>
                </a:lnTo>
                <a:lnTo>
                  <a:pt x="8516128" y="307"/>
                </a:lnTo>
                <a:lnTo>
                  <a:pt x="8525024" y="0"/>
                </a:lnTo>
                <a:lnTo>
                  <a:pt x="8533921" y="307"/>
                </a:lnTo>
                <a:lnTo>
                  <a:pt x="8542511" y="1229"/>
                </a:lnTo>
                <a:lnTo>
                  <a:pt x="8551408" y="2150"/>
                </a:lnTo>
                <a:lnTo>
                  <a:pt x="8559998" y="3687"/>
                </a:lnTo>
                <a:lnTo>
                  <a:pt x="8568895" y="5223"/>
                </a:lnTo>
                <a:lnTo>
                  <a:pt x="8577178" y="7680"/>
                </a:lnTo>
                <a:lnTo>
                  <a:pt x="8585768" y="10138"/>
                </a:lnTo>
                <a:lnTo>
                  <a:pt x="8594051" y="13518"/>
                </a:lnTo>
                <a:lnTo>
                  <a:pt x="8602334" y="16897"/>
                </a:lnTo>
                <a:lnTo>
                  <a:pt x="8610311" y="21198"/>
                </a:lnTo>
                <a:lnTo>
                  <a:pt x="8618287" y="25499"/>
                </a:lnTo>
                <a:lnTo>
                  <a:pt x="8625957" y="30415"/>
                </a:lnTo>
                <a:lnTo>
                  <a:pt x="8633320" y="35638"/>
                </a:lnTo>
                <a:lnTo>
                  <a:pt x="8640682" y="41475"/>
                </a:lnTo>
                <a:lnTo>
                  <a:pt x="8647738" y="47312"/>
                </a:lnTo>
                <a:lnTo>
                  <a:pt x="8654488" y="53764"/>
                </a:lnTo>
                <a:lnTo>
                  <a:pt x="8987043" y="386793"/>
                </a:lnTo>
                <a:lnTo>
                  <a:pt x="8992872" y="392937"/>
                </a:lnTo>
                <a:lnTo>
                  <a:pt x="8998700" y="399696"/>
                </a:lnTo>
                <a:lnTo>
                  <a:pt x="9004223" y="406455"/>
                </a:lnTo>
                <a:lnTo>
                  <a:pt x="9009131" y="413828"/>
                </a:lnTo>
                <a:lnTo>
                  <a:pt x="9014040" y="421509"/>
                </a:lnTo>
                <a:lnTo>
                  <a:pt x="9018335" y="428882"/>
                </a:lnTo>
                <a:lnTo>
                  <a:pt x="9022323" y="436870"/>
                </a:lnTo>
                <a:lnTo>
                  <a:pt x="9026311" y="445165"/>
                </a:lnTo>
                <a:lnTo>
                  <a:pt x="9029379" y="453153"/>
                </a:lnTo>
                <a:lnTo>
                  <a:pt x="9032140" y="461755"/>
                </a:lnTo>
                <a:lnTo>
                  <a:pt x="9034594" y="470357"/>
                </a:lnTo>
                <a:lnTo>
                  <a:pt x="9036742" y="479266"/>
                </a:lnTo>
                <a:lnTo>
                  <a:pt x="9038582" y="488483"/>
                </a:lnTo>
                <a:lnTo>
                  <a:pt x="9039503" y="497700"/>
                </a:lnTo>
                <a:cubicBezTo>
                  <a:pt x="9039810" y="500772"/>
                  <a:pt x="9040116" y="503844"/>
                  <a:pt x="9040423" y="506916"/>
                </a:cubicBezTo>
                <a:cubicBezTo>
                  <a:pt x="9040525" y="510091"/>
                  <a:pt x="9040628" y="513265"/>
                  <a:pt x="9040730" y="516440"/>
                </a:cubicBezTo>
                <a:cubicBezTo>
                  <a:pt x="9040628" y="519615"/>
                  <a:pt x="9040525" y="522789"/>
                  <a:pt x="9040423" y="525964"/>
                </a:cubicBezTo>
                <a:cubicBezTo>
                  <a:pt x="9040116" y="529036"/>
                  <a:pt x="9039810" y="532109"/>
                  <a:pt x="9039503" y="535181"/>
                </a:cubicBezTo>
                <a:lnTo>
                  <a:pt x="9038582" y="544397"/>
                </a:lnTo>
                <a:lnTo>
                  <a:pt x="9036742" y="553307"/>
                </a:lnTo>
                <a:lnTo>
                  <a:pt x="9034594" y="562524"/>
                </a:lnTo>
                <a:lnTo>
                  <a:pt x="9032140" y="570819"/>
                </a:lnTo>
                <a:lnTo>
                  <a:pt x="9029379" y="579421"/>
                </a:lnTo>
                <a:lnTo>
                  <a:pt x="9026311" y="587716"/>
                </a:lnTo>
                <a:lnTo>
                  <a:pt x="9022323" y="596011"/>
                </a:lnTo>
                <a:lnTo>
                  <a:pt x="9018335" y="603691"/>
                </a:lnTo>
                <a:lnTo>
                  <a:pt x="9014040" y="611679"/>
                </a:lnTo>
                <a:lnTo>
                  <a:pt x="9009131" y="619052"/>
                </a:lnTo>
                <a:lnTo>
                  <a:pt x="9004223" y="626426"/>
                </a:lnTo>
                <a:lnTo>
                  <a:pt x="8998700" y="633185"/>
                </a:lnTo>
                <a:lnTo>
                  <a:pt x="8992872" y="639943"/>
                </a:lnTo>
                <a:lnTo>
                  <a:pt x="8987043" y="646088"/>
                </a:lnTo>
                <a:lnTo>
                  <a:pt x="8654488" y="978809"/>
                </a:lnTo>
                <a:lnTo>
                  <a:pt x="8653590" y="979708"/>
                </a:lnTo>
              </a:path>
            </a:pathLst>
          </a:custGeom>
          <a:noFill/>
          <a:ln w="28575">
            <a:solidFill>
              <a:srgbClr val="1F74AD"/>
            </a:solidFill>
          </a:ln>
        </p:spPr>
        <p:txBody>
          <a:bodyPr wrap="square" tIns="360000"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13" name="任意多边形 12"/>
          <p:cNvSpPr/>
          <p:nvPr>
            <p:custDataLst>
              <p:tags r:id="rId3"/>
            </p:custDataLst>
          </p:nvPr>
        </p:nvSpPr>
        <p:spPr bwMode="auto">
          <a:xfrm>
            <a:off x="3285664" y="3882403"/>
            <a:ext cx="7858799" cy="903444"/>
          </a:xfrm>
          <a:custGeom>
            <a:avLst/>
            <a:gdLst>
              <a:gd name="connsiteX0" fmla="*/ 8135062 w 8522202"/>
              <a:gd name="connsiteY0" fmla="*/ 443714 h 979708"/>
              <a:gd name="connsiteX1" fmla="*/ 0 w 8522202"/>
              <a:gd name="connsiteY1" fmla="*/ 443714 h 979708"/>
              <a:gd name="connsiteX2" fmla="*/ 0 w 8522202"/>
              <a:gd name="connsiteY2" fmla="*/ 332875 h 979708"/>
              <a:gd name="connsiteX3" fmla="*/ 7902599 w 8522202"/>
              <a:gd name="connsiteY3" fmla="*/ 332875 h 979708"/>
              <a:gd name="connsiteX4" fmla="*/ 7877033 w 8522202"/>
              <a:gd name="connsiteY4" fmla="*/ 313673 h 979708"/>
              <a:gd name="connsiteX5" fmla="*/ 7870591 w 8522202"/>
              <a:gd name="connsiteY5" fmla="*/ 306607 h 979708"/>
              <a:gd name="connsiteX6" fmla="*/ 7864148 w 8522202"/>
              <a:gd name="connsiteY6" fmla="*/ 299541 h 979708"/>
              <a:gd name="connsiteX7" fmla="*/ 7858626 w 8522202"/>
              <a:gd name="connsiteY7" fmla="*/ 292475 h 979708"/>
              <a:gd name="connsiteX8" fmla="*/ 7853717 w 8522202"/>
              <a:gd name="connsiteY8" fmla="*/ 284487 h 979708"/>
              <a:gd name="connsiteX9" fmla="*/ 7848809 w 8522202"/>
              <a:gd name="connsiteY9" fmla="*/ 276807 h 979708"/>
              <a:gd name="connsiteX10" fmla="*/ 7844207 w 8522202"/>
              <a:gd name="connsiteY10" fmla="*/ 269126 h 979708"/>
              <a:gd name="connsiteX11" fmla="*/ 7840219 w 8522202"/>
              <a:gd name="connsiteY11" fmla="*/ 260831 h 979708"/>
              <a:gd name="connsiteX12" fmla="*/ 7836844 w 8522202"/>
              <a:gd name="connsiteY12" fmla="*/ 252844 h 979708"/>
              <a:gd name="connsiteX13" fmla="*/ 7833470 w 8522202"/>
              <a:gd name="connsiteY13" fmla="*/ 244241 h 979708"/>
              <a:gd name="connsiteX14" fmla="*/ 7830709 w 8522202"/>
              <a:gd name="connsiteY14" fmla="*/ 235639 h 979708"/>
              <a:gd name="connsiteX15" fmla="*/ 7828561 w 8522202"/>
              <a:gd name="connsiteY15" fmla="*/ 227344 h 979708"/>
              <a:gd name="connsiteX16" fmla="*/ 7826414 w 8522202"/>
              <a:gd name="connsiteY16" fmla="*/ 218742 h 979708"/>
              <a:gd name="connsiteX17" fmla="*/ 7825186 w 8522202"/>
              <a:gd name="connsiteY17" fmla="*/ 209832 h 979708"/>
              <a:gd name="connsiteX18" fmla="*/ 7823959 w 8522202"/>
              <a:gd name="connsiteY18" fmla="*/ 201230 h 979708"/>
              <a:gd name="connsiteX19" fmla="*/ 7823652 w 8522202"/>
              <a:gd name="connsiteY19" fmla="*/ 192321 h 979708"/>
              <a:gd name="connsiteX20" fmla="*/ 7823346 w 8522202"/>
              <a:gd name="connsiteY20" fmla="*/ 183719 h 979708"/>
              <a:gd name="connsiteX21" fmla="*/ 7823652 w 8522202"/>
              <a:gd name="connsiteY21" fmla="*/ 175116 h 979708"/>
              <a:gd name="connsiteX22" fmla="*/ 7823959 w 8522202"/>
              <a:gd name="connsiteY22" fmla="*/ 166207 h 979708"/>
              <a:gd name="connsiteX23" fmla="*/ 7825186 w 8522202"/>
              <a:gd name="connsiteY23" fmla="*/ 157298 h 979708"/>
              <a:gd name="connsiteX24" fmla="*/ 7826414 w 8522202"/>
              <a:gd name="connsiteY24" fmla="*/ 148388 h 979708"/>
              <a:gd name="connsiteX25" fmla="*/ 7828561 w 8522202"/>
              <a:gd name="connsiteY25" fmla="*/ 140093 h 979708"/>
              <a:gd name="connsiteX26" fmla="*/ 7830709 w 8522202"/>
              <a:gd name="connsiteY26" fmla="*/ 131491 h 979708"/>
              <a:gd name="connsiteX27" fmla="*/ 7833470 w 8522202"/>
              <a:gd name="connsiteY27" fmla="*/ 122889 h 979708"/>
              <a:gd name="connsiteX28" fmla="*/ 7836844 w 8522202"/>
              <a:gd name="connsiteY28" fmla="*/ 114594 h 979708"/>
              <a:gd name="connsiteX29" fmla="*/ 7840219 w 8522202"/>
              <a:gd name="connsiteY29" fmla="*/ 106299 h 979708"/>
              <a:gd name="connsiteX30" fmla="*/ 7844207 w 8522202"/>
              <a:gd name="connsiteY30" fmla="*/ 98311 h 979708"/>
              <a:gd name="connsiteX31" fmla="*/ 7848809 w 8522202"/>
              <a:gd name="connsiteY31" fmla="*/ 90630 h 979708"/>
              <a:gd name="connsiteX32" fmla="*/ 7853717 w 8522202"/>
              <a:gd name="connsiteY32" fmla="*/ 82643 h 979708"/>
              <a:gd name="connsiteX33" fmla="*/ 7858626 w 8522202"/>
              <a:gd name="connsiteY33" fmla="*/ 75269 h 979708"/>
              <a:gd name="connsiteX34" fmla="*/ 7864148 w 8522202"/>
              <a:gd name="connsiteY34" fmla="*/ 67896 h 979708"/>
              <a:gd name="connsiteX35" fmla="*/ 7870591 w 8522202"/>
              <a:gd name="connsiteY35" fmla="*/ 60830 h 979708"/>
              <a:gd name="connsiteX36" fmla="*/ 7877033 w 8522202"/>
              <a:gd name="connsiteY36" fmla="*/ 53764 h 979708"/>
              <a:gd name="connsiteX37" fmla="*/ 7883782 w 8522202"/>
              <a:gd name="connsiteY37" fmla="*/ 47312 h 979708"/>
              <a:gd name="connsiteX38" fmla="*/ 7891145 w 8522202"/>
              <a:gd name="connsiteY38" fmla="*/ 41475 h 979708"/>
              <a:gd name="connsiteX39" fmla="*/ 7898201 w 8522202"/>
              <a:gd name="connsiteY39" fmla="*/ 35638 h 979708"/>
              <a:gd name="connsiteX40" fmla="*/ 7905871 w 8522202"/>
              <a:gd name="connsiteY40" fmla="*/ 30415 h 979708"/>
              <a:gd name="connsiteX41" fmla="*/ 7913234 w 8522202"/>
              <a:gd name="connsiteY41" fmla="*/ 25499 h 979708"/>
              <a:gd name="connsiteX42" fmla="*/ 7921517 w 8522202"/>
              <a:gd name="connsiteY42" fmla="*/ 21198 h 979708"/>
              <a:gd name="connsiteX43" fmla="*/ 7929493 w 8522202"/>
              <a:gd name="connsiteY43" fmla="*/ 16897 h 979708"/>
              <a:gd name="connsiteX44" fmla="*/ 7937776 w 8522202"/>
              <a:gd name="connsiteY44" fmla="*/ 13518 h 979708"/>
              <a:gd name="connsiteX45" fmla="*/ 7945753 w 8522202"/>
              <a:gd name="connsiteY45" fmla="*/ 10138 h 979708"/>
              <a:gd name="connsiteX46" fmla="*/ 7954343 w 8522202"/>
              <a:gd name="connsiteY46" fmla="*/ 7680 h 979708"/>
              <a:gd name="connsiteX47" fmla="*/ 7962933 w 8522202"/>
              <a:gd name="connsiteY47" fmla="*/ 5223 h 979708"/>
              <a:gd name="connsiteX48" fmla="*/ 7971523 w 8522202"/>
              <a:gd name="connsiteY48" fmla="*/ 3687 h 979708"/>
              <a:gd name="connsiteX49" fmla="*/ 7980420 w 8522202"/>
              <a:gd name="connsiteY49" fmla="*/ 2150 h 979708"/>
              <a:gd name="connsiteX50" fmla="*/ 7988703 w 8522202"/>
              <a:gd name="connsiteY50" fmla="*/ 1229 h 979708"/>
              <a:gd name="connsiteX51" fmla="*/ 7997600 w 8522202"/>
              <a:gd name="connsiteY51" fmla="*/ 307 h 979708"/>
              <a:gd name="connsiteX52" fmla="*/ 8006496 w 8522202"/>
              <a:gd name="connsiteY52" fmla="*/ 0 h 979708"/>
              <a:gd name="connsiteX53" fmla="*/ 8015393 w 8522202"/>
              <a:gd name="connsiteY53" fmla="*/ 307 h 979708"/>
              <a:gd name="connsiteX54" fmla="*/ 8023983 w 8522202"/>
              <a:gd name="connsiteY54" fmla="*/ 1229 h 979708"/>
              <a:gd name="connsiteX55" fmla="*/ 8032880 w 8522202"/>
              <a:gd name="connsiteY55" fmla="*/ 2150 h 979708"/>
              <a:gd name="connsiteX56" fmla="*/ 8041470 w 8522202"/>
              <a:gd name="connsiteY56" fmla="*/ 3687 h 979708"/>
              <a:gd name="connsiteX57" fmla="*/ 8050367 w 8522202"/>
              <a:gd name="connsiteY57" fmla="*/ 5223 h 979708"/>
              <a:gd name="connsiteX58" fmla="*/ 8058650 w 8522202"/>
              <a:gd name="connsiteY58" fmla="*/ 7680 h 979708"/>
              <a:gd name="connsiteX59" fmla="*/ 8067240 w 8522202"/>
              <a:gd name="connsiteY59" fmla="*/ 10138 h 979708"/>
              <a:gd name="connsiteX60" fmla="*/ 8075523 w 8522202"/>
              <a:gd name="connsiteY60" fmla="*/ 13518 h 979708"/>
              <a:gd name="connsiteX61" fmla="*/ 8083806 w 8522202"/>
              <a:gd name="connsiteY61" fmla="*/ 16897 h 979708"/>
              <a:gd name="connsiteX62" fmla="*/ 8091783 w 8522202"/>
              <a:gd name="connsiteY62" fmla="*/ 21198 h 979708"/>
              <a:gd name="connsiteX63" fmla="*/ 8099759 w 8522202"/>
              <a:gd name="connsiteY63" fmla="*/ 25499 h 979708"/>
              <a:gd name="connsiteX64" fmla="*/ 8107429 w 8522202"/>
              <a:gd name="connsiteY64" fmla="*/ 30415 h 979708"/>
              <a:gd name="connsiteX65" fmla="*/ 8114792 w 8522202"/>
              <a:gd name="connsiteY65" fmla="*/ 35638 h 979708"/>
              <a:gd name="connsiteX66" fmla="*/ 8122154 w 8522202"/>
              <a:gd name="connsiteY66" fmla="*/ 41475 h 979708"/>
              <a:gd name="connsiteX67" fmla="*/ 8129210 w 8522202"/>
              <a:gd name="connsiteY67" fmla="*/ 47312 h 979708"/>
              <a:gd name="connsiteX68" fmla="*/ 8135960 w 8522202"/>
              <a:gd name="connsiteY68" fmla="*/ 53764 h 979708"/>
              <a:gd name="connsiteX69" fmla="*/ 8468515 w 8522202"/>
              <a:gd name="connsiteY69" fmla="*/ 386793 h 979708"/>
              <a:gd name="connsiteX70" fmla="*/ 8474344 w 8522202"/>
              <a:gd name="connsiteY70" fmla="*/ 392937 h 979708"/>
              <a:gd name="connsiteX71" fmla="*/ 8480172 w 8522202"/>
              <a:gd name="connsiteY71" fmla="*/ 399696 h 979708"/>
              <a:gd name="connsiteX72" fmla="*/ 8485695 w 8522202"/>
              <a:gd name="connsiteY72" fmla="*/ 406455 h 979708"/>
              <a:gd name="connsiteX73" fmla="*/ 8490603 w 8522202"/>
              <a:gd name="connsiteY73" fmla="*/ 413828 h 979708"/>
              <a:gd name="connsiteX74" fmla="*/ 8495512 w 8522202"/>
              <a:gd name="connsiteY74" fmla="*/ 421509 h 979708"/>
              <a:gd name="connsiteX75" fmla="*/ 8499807 w 8522202"/>
              <a:gd name="connsiteY75" fmla="*/ 428882 h 979708"/>
              <a:gd name="connsiteX76" fmla="*/ 8503795 w 8522202"/>
              <a:gd name="connsiteY76" fmla="*/ 436870 h 979708"/>
              <a:gd name="connsiteX77" fmla="*/ 8507783 w 8522202"/>
              <a:gd name="connsiteY77" fmla="*/ 445165 h 979708"/>
              <a:gd name="connsiteX78" fmla="*/ 8510851 w 8522202"/>
              <a:gd name="connsiteY78" fmla="*/ 453153 h 979708"/>
              <a:gd name="connsiteX79" fmla="*/ 8513612 w 8522202"/>
              <a:gd name="connsiteY79" fmla="*/ 461755 h 979708"/>
              <a:gd name="connsiteX80" fmla="*/ 8516066 w 8522202"/>
              <a:gd name="connsiteY80" fmla="*/ 470357 h 979708"/>
              <a:gd name="connsiteX81" fmla="*/ 8518214 w 8522202"/>
              <a:gd name="connsiteY81" fmla="*/ 479266 h 979708"/>
              <a:gd name="connsiteX82" fmla="*/ 8520054 w 8522202"/>
              <a:gd name="connsiteY82" fmla="*/ 488483 h 979708"/>
              <a:gd name="connsiteX83" fmla="*/ 8520975 w 8522202"/>
              <a:gd name="connsiteY83" fmla="*/ 497700 h 979708"/>
              <a:gd name="connsiteX84" fmla="*/ 8521895 w 8522202"/>
              <a:gd name="connsiteY84" fmla="*/ 506916 h 979708"/>
              <a:gd name="connsiteX85" fmla="*/ 8522202 w 8522202"/>
              <a:gd name="connsiteY85" fmla="*/ 516440 h 979708"/>
              <a:gd name="connsiteX86" fmla="*/ 8521895 w 8522202"/>
              <a:gd name="connsiteY86" fmla="*/ 525964 h 979708"/>
              <a:gd name="connsiteX87" fmla="*/ 8520975 w 8522202"/>
              <a:gd name="connsiteY87" fmla="*/ 535181 h 979708"/>
              <a:gd name="connsiteX88" fmla="*/ 8520054 w 8522202"/>
              <a:gd name="connsiteY88" fmla="*/ 544397 h 979708"/>
              <a:gd name="connsiteX89" fmla="*/ 8518214 w 8522202"/>
              <a:gd name="connsiteY89" fmla="*/ 553307 h 979708"/>
              <a:gd name="connsiteX90" fmla="*/ 8516066 w 8522202"/>
              <a:gd name="connsiteY90" fmla="*/ 562524 h 979708"/>
              <a:gd name="connsiteX91" fmla="*/ 8513612 w 8522202"/>
              <a:gd name="connsiteY91" fmla="*/ 570819 h 979708"/>
              <a:gd name="connsiteX92" fmla="*/ 8510851 w 8522202"/>
              <a:gd name="connsiteY92" fmla="*/ 579421 h 979708"/>
              <a:gd name="connsiteX93" fmla="*/ 8507783 w 8522202"/>
              <a:gd name="connsiteY93" fmla="*/ 587716 h 979708"/>
              <a:gd name="connsiteX94" fmla="*/ 8503795 w 8522202"/>
              <a:gd name="connsiteY94" fmla="*/ 596011 h 979708"/>
              <a:gd name="connsiteX95" fmla="*/ 8499807 w 8522202"/>
              <a:gd name="connsiteY95" fmla="*/ 603691 h 979708"/>
              <a:gd name="connsiteX96" fmla="*/ 8495512 w 8522202"/>
              <a:gd name="connsiteY96" fmla="*/ 611679 h 979708"/>
              <a:gd name="connsiteX97" fmla="*/ 8490603 w 8522202"/>
              <a:gd name="connsiteY97" fmla="*/ 619052 h 979708"/>
              <a:gd name="connsiteX98" fmla="*/ 8485695 w 8522202"/>
              <a:gd name="connsiteY98" fmla="*/ 626426 h 979708"/>
              <a:gd name="connsiteX99" fmla="*/ 8480172 w 8522202"/>
              <a:gd name="connsiteY99" fmla="*/ 633185 h 979708"/>
              <a:gd name="connsiteX100" fmla="*/ 8474344 w 8522202"/>
              <a:gd name="connsiteY100" fmla="*/ 639943 h 979708"/>
              <a:gd name="connsiteX101" fmla="*/ 8468515 w 8522202"/>
              <a:gd name="connsiteY101" fmla="*/ 646088 h 979708"/>
              <a:gd name="connsiteX102" fmla="*/ 8135960 w 8522202"/>
              <a:gd name="connsiteY102" fmla="*/ 978809 h 979708"/>
              <a:gd name="connsiteX103" fmla="*/ 8135062 w 8522202"/>
              <a:gd name="connsiteY103" fmla="*/ 979708 h 979708"/>
              <a:gd name="connsiteX104" fmla="*/ 8226502 w 8522202"/>
              <a:gd name="connsiteY104" fmla="*/ 535154 h 979708"/>
              <a:gd name="connsiteX0-1" fmla="*/ 8135062 w 8522202"/>
              <a:gd name="connsiteY0-2" fmla="*/ 443714 h 979708"/>
              <a:gd name="connsiteX1-3" fmla="*/ 0 w 8522202"/>
              <a:gd name="connsiteY1-4" fmla="*/ 443714 h 979708"/>
              <a:gd name="connsiteX2-5" fmla="*/ 0 w 8522202"/>
              <a:gd name="connsiteY2-6" fmla="*/ 332875 h 979708"/>
              <a:gd name="connsiteX3-7" fmla="*/ 7902599 w 8522202"/>
              <a:gd name="connsiteY3-8" fmla="*/ 332875 h 979708"/>
              <a:gd name="connsiteX4-9" fmla="*/ 7877033 w 8522202"/>
              <a:gd name="connsiteY4-10" fmla="*/ 313673 h 979708"/>
              <a:gd name="connsiteX5-11" fmla="*/ 7870591 w 8522202"/>
              <a:gd name="connsiteY5-12" fmla="*/ 306607 h 979708"/>
              <a:gd name="connsiteX6-13" fmla="*/ 7864148 w 8522202"/>
              <a:gd name="connsiteY6-14" fmla="*/ 299541 h 979708"/>
              <a:gd name="connsiteX7-15" fmla="*/ 7858626 w 8522202"/>
              <a:gd name="connsiteY7-16" fmla="*/ 292475 h 979708"/>
              <a:gd name="connsiteX8-17" fmla="*/ 7853717 w 8522202"/>
              <a:gd name="connsiteY8-18" fmla="*/ 284487 h 979708"/>
              <a:gd name="connsiteX9-19" fmla="*/ 7848809 w 8522202"/>
              <a:gd name="connsiteY9-20" fmla="*/ 276807 h 979708"/>
              <a:gd name="connsiteX10-21" fmla="*/ 7844207 w 8522202"/>
              <a:gd name="connsiteY10-22" fmla="*/ 269126 h 979708"/>
              <a:gd name="connsiteX11-23" fmla="*/ 7840219 w 8522202"/>
              <a:gd name="connsiteY11-24" fmla="*/ 260831 h 979708"/>
              <a:gd name="connsiteX12-25" fmla="*/ 7836844 w 8522202"/>
              <a:gd name="connsiteY12-26" fmla="*/ 252844 h 979708"/>
              <a:gd name="connsiteX13-27" fmla="*/ 7833470 w 8522202"/>
              <a:gd name="connsiteY13-28" fmla="*/ 244241 h 979708"/>
              <a:gd name="connsiteX14-29" fmla="*/ 7830709 w 8522202"/>
              <a:gd name="connsiteY14-30" fmla="*/ 235639 h 979708"/>
              <a:gd name="connsiteX15-31" fmla="*/ 7828561 w 8522202"/>
              <a:gd name="connsiteY15-32" fmla="*/ 227344 h 979708"/>
              <a:gd name="connsiteX16-33" fmla="*/ 7826414 w 8522202"/>
              <a:gd name="connsiteY16-34" fmla="*/ 218742 h 979708"/>
              <a:gd name="connsiteX17-35" fmla="*/ 7825186 w 8522202"/>
              <a:gd name="connsiteY17-36" fmla="*/ 209832 h 979708"/>
              <a:gd name="connsiteX18-37" fmla="*/ 7823959 w 8522202"/>
              <a:gd name="connsiteY18-38" fmla="*/ 201230 h 979708"/>
              <a:gd name="connsiteX19-39" fmla="*/ 7823652 w 8522202"/>
              <a:gd name="connsiteY19-40" fmla="*/ 192321 h 979708"/>
              <a:gd name="connsiteX20-41" fmla="*/ 7823346 w 8522202"/>
              <a:gd name="connsiteY20-42" fmla="*/ 183719 h 979708"/>
              <a:gd name="connsiteX21-43" fmla="*/ 7823652 w 8522202"/>
              <a:gd name="connsiteY21-44" fmla="*/ 175116 h 979708"/>
              <a:gd name="connsiteX22-45" fmla="*/ 7823959 w 8522202"/>
              <a:gd name="connsiteY22-46" fmla="*/ 166207 h 979708"/>
              <a:gd name="connsiteX23-47" fmla="*/ 7825186 w 8522202"/>
              <a:gd name="connsiteY23-48" fmla="*/ 157298 h 979708"/>
              <a:gd name="connsiteX24-49" fmla="*/ 7826414 w 8522202"/>
              <a:gd name="connsiteY24-50" fmla="*/ 148388 h 979708"/>
              <a:gd name="connsiteX25-51" fmla="*/ 7828561 w 8522202"/>
              <a:gd name="connsiteY25-52" fmla="*/ 140093 h 979708"/>
              <a:gd name="connsiteX26-53" fmla="*/ 7830709 w 8522202"/>
              <a:gd name="connsiteY26-54" fmla="*/ 131491 h 979708"/>
              <a:gd name="connsiteX27-55" fmla="*/ 7833470 w 8522202"/>
              <a:gd name="connsiteY27-56" fmla="*/ 122889 h 979708"/>
              <a:gd name="connsiteX28-57" fmla="*/ 7836844 w 8522202"/>
              <a:gd name="connsiteY28-58" fmla="*/ 114594 h 979708"/>
              <a:gd name="connsiteX29-59" fmla="*/ 7840219 w 8522202"/>
              <a:gd name="connsiteY29-60" fmla="*/ 106299 h 979708"/>
              <a:gd name="connsiteX30-61" fmla="*/ 7844207 w 8522202"/>
              <a:gd name="connsiteY30-62" fmla="*/ 98311 h 979708"/>
              <a:gd name="connsiteX31-63" fmla="*/ 7848809 w 8522202"/>
              <a:gd name="connsiteY31-64" fmla="*/ 90630 h 979708"/>
              <a:gd name="connsiteX32-65" fmla="*/ 7853717 w 8522202"/>
              <a:gd name="connsiteY32-66" fmla="*/ 82643 h 979708"/>
              <a:gd name="connsiteX33-67" fmla="*/ 7858626 w 8522202"/>
              <a:gd name="connsiteY33-68" fmla="*/ 75269 h 979708"/>
              <a:gd name="connsiteX34-69" fmla="*/ 7864148 w 8522202"/>
              <a:gd name="connsiteY34-70" fmla="*/ 67896 h 979708"/>
              <a:gd name="connsiteX35-71" fmla="*/ 7870591 w 8522202"/>
              <a:gd name="connsiteY35-72" fmla="*/ 60830 h 979708"/>
              <a:gd name="connsiteX36-73" fmla="*/ 7877033 w 8522202"/>
              <a:gd name="connsiteY36-74" fmla="*/ 53764 h 979708"/>
              <a:gd name="connsiteX37-75" fmla="*/ 7883782 w 8522202"/>
              <a:gd name="connsiteY37-76" fmla="*/ 47312 h 979708"/>
              <a:gd name="connsiteX38-77" fmla="*/ 7891145 w 8522202"/>
              <a:gd name="connsiteY38-78" fmla="*/ 41475 h 979708"/>
              <a:gd name="connsiteX39-79" fmla="*/ 7898201 w 8522202"/>
              <a:gd name="connsiteY39-80" fmla="*/ 35638 h 979708"/>
              <a:gd name="connsiteX40-81" fmla="*/ 7905871 w 8522202"/>
              <a:gd name="connsiteY40-82" fmla="*/ 30415 h 979708"/>
              <a:gd name="connsiteX41-83" fmla="*/ 7913234 w 8522202"/>
              <a:gd name="connsiteY41-84" fmla="*/ 25499 h 979708"/>
              <a:gd name="connsiteX42-85" fmla="*/ 7921517 w 8522202"/>
              <a:gd name="connsiteY42-86" fmla="*/ 21198 h 979708"/>
              <a:gd name="connsiteX43-87" fmla="*/ 7929493 w 8522202"/>
              <a:gd name="connsiteY43-88" fmla="*/ 16897 h 979708"/>
              <a:gd name="connsiteX44-89" fmla="*/ 7937776 w 8522202"/>
              <a:gd name="connsiteY44-90" fmla="*/ 13518 h 979708"/>
              <a:gd name="connsiteX45-91" fmla="*/ 7945753 w 8522202"/>
              <a:gd name="connsiteY45-92" fmla="*/ 10138 h 979708"/>
              <a:gd name="connsiteX46-93" fmla="*/ 7954343 w 8522202"/>
              <a:gd name="connsiteY46-94" fmla="*/ 7680 h 979708"/>
              <a:gd name="connsiteX47-95" fmla="*/ 7962933 w 8522202"/>
              <a:gd name="connsiteY47-96" fmla="*/ 5223 h 979708"/>
              <a:gd name="connsiteX48-97" fmla="*/ 7971523 w 8522202"/>
              <a:gd name="connsiteY48-98" fmla="*/ 3687 h 979708"/>
              <a:gd name="connsiteX49-99" fmla="*/ 7980420 w 8522202"/>
              <a:gd name="connsiteY49-100" fmla="*/ 2150 h 979708"/>
              <a:gd name="connsiteX50-101" fmla="*/ 7988703 w 8522202"/>
              <a:gd name="connsiteY50-102" fmla="*/ 1229 h 979708"/>
              <a:gd name="connsiteX51-103" fmla="*/ 7997600 w 8522202"/>
              <a:gd name="connsiteY51-104" fmla="*/ 307 h 979708"/>
              <a:gd name="connsiteX52-105" fmla="*/ 8006496 w 8522202"/>
              <a:gd name="connsiteY52-106" fmla="*/ 0 h 979708"/>
              <a:gd name="connsiteX53-107" fmla="*/ 8015393 w 8522202"/>
              <a:gd name="connsiteY53-108" fmla="*/ 307 h 979708"/>
              <a:gd name="connsiteX54-109" fmla="*/ 8023983 w 8522202"/>
              <a:gd name="connsiteY54-110" fmla="*/ 1229 h 979708"/>
              <a:gd name="connsiteX55-111" fmla="*/ 8032880 w 8522202"/>
              <a:gd name="connsiteY55-112" fmla="*/ 2150 h 979708"/>
              <a:gd name="connsiteX56-113" fmla="*/ 8041470 w 8522202"/>
              <a:gd name="connsiteY56-114" fmla="*/ 3687 h 979708"/>
              <a:gd name="connsiteX57-115" fmla="*/ 8050367 w 8522202"/>
              <a:gd name="connsiteY57-116" fmla="*/ 5223 h 979708"/>
              <a:gd name="connsiteX58-117" fmla="*/ 8058650 w 8522202"/>
              <a:gd name="connsiteY58-118" fmla="*/ 7680 h 979708"/>
              <a:gd name="connsiteX59-119" fmla="*/ 8067240 w 8522202"/>
              <a:gd name="connsiteY59-120" fmla="*/ 10138 h 979708"/>
              <a:gd name="connsiteX60-121" fmla="*/ 8075523 w 8522202"/>
              <a:gd name="connsiteY60-122" fmla="*/ 13518 h 979708"/>
              <a:gd name="connsiteX61-123" fmla="*/ 8083806 w 8522202"/>
              <a:gd name="connsiteY61-124" fmla="*/ 16897 h 979708"/>
              <a:gd name="connsiteX62-125" fmla="*/ 8091783 w 8522202"/>
              <a:gd name="connsiteY62-126" fmla="*/ 21198 h 979708"/>
              <a:gd name="connsiteX63-127" fmla="*/ 8099759 w 8522202"/>
              <a:gd name="connsiteY63-128" fmla="*/ 25499 h 979708"/>
              <a:gd name="connsiteX64-129" fmla="*/ 8107429 w 8522202"/>
              <a:gd name="connsiteY64-130" fmla="*/ 30415 h 979708"/>
              <a:gd name="connsiteX65-131" fmla="*/ 8114792 w 8522202"/>
              <a:gd name="connsiteY65-132" fmla="*/ 35638 h 979708"/>
              <a:gd name="connsiteX66-133" fmla="*/ 8122154 w 8522202"/>
              <a:gd name="connsiteY66-134" fmla="*/ 41475 h 979708"/>
              <a:gd name="connsiteX67-135" fmla="*/ 8129210 w 8522202"/>
              <a:gd name="connsiteY67-136" fmla="*/ 47312 h 979708"/>
              <a:gd name="connsiteX68-137" fmla="*/ 8135960 w 8522202"/>
              <a:gd name="connsiteY68-138" fmla="*/ 53764 h 979708"/>
              <a:gd name="connsiteX69-139" fmla="*/ 8468515 w 8522202"/>
              <a:gd name="connsiteY69-140" fmla="*/ 386793 h 979708"/>
              <a:gd name="connsiteX70-141" fmla="*/ 8474344 w 8522202"/>
              <a:gd name="connsiteY70-142" fmla="*/ 392937 h 979708"/>
              <a:gd name="connsiteX71-143" fmla="*/ 8480172 w 8522202"/>
              <a:gd name="connsiteY71-144" fmla="*/ 399696 h 979708"/>
              <a:gd name="connsiteX72-145" fmla="*/ 8485695 w 8522202"/>
              <a:gd name="connsiteY72-146" fmla="*/ 406455 h 979708"/>
              <a:gd name="connsiteX73-147" fmla="*/ 8490603 w 8522202"/>
              <a:gd name="connsiteY73-148" fmla="*/ 413828 h 979708"/>
              <a:gd name="connsiteX74-149" fmla="*/ 8495512 w 8522202"/>
              <a:gd name="connsiteY74-150" fmla="*/ 421509 h 979708"/>
              <a:gd name="connsiteX75-151" fmla="*/ 8499807 w 8522202"/>
              <a:gd name="connsiteY75-152" fmla="*/ 428882 h 979708"/>
              <a:gd name="connsiteX76-153" fmla="*/ 8503795 w 8522202"/>
              <a:gd name="connsiteY76-154" fmla="*/ 436870 h 979708"/>
              <a:gd name="connsiteX77-155" fmla="*/ 8507783 w 8522202"/>
              <a:gd name="connsiteY77-156" fmla="*/ 445165 h 979708"/>
              <a:gd name="connsiteX78-157" fmla="*/ 8510851 w 8522202"/>
              <a:gd name="connsiteY78-158" fmla="*/ 453153 h 979708"/>
              <a:gd name="connsiteX79-159" fmla="*/ 8513612 w 8522202"/>
              <a:gd name="connsiteY79-160" fmla="*/ 461755 h 979708"/>
              <a:gd name="connsiteX80-161" fmla="*/ 8516066 w 8522202"/>
              <a:gd name="connsiteY80-162" fmla="*/ 470357 h 979708"/>
              <a:gd name="connsiteX81-163" fmla="*/ 8518214 w 8522202"/>
              <a:gd name="connsiteY81-164" fmla="*/ 479266 h 979708"/>
              <a:gd name="connsiteX82-165" fmla="*/ 8520054 w 8522202"/>
              <a:gd name="connsiteY82-166" fmla="*/ 488483 h 979708"/>
              <a:gd name="connsiteX83-167" fmla="*/ 8520975 w 8522202"/>
              <a:gd name="connsiteY83-168" fmla="*/ 497700 h 979708"/>
              <a:gd name="connsiteX84-169" fmla="*/ 8521895 w 8522202"/>
              <a:gd name="connsiteY84-170" fmla="*/ 506916 h 979708"/>
              <a:gd name="connsiteX85-171" fmla="*/ 8522202 w 8522202"/>
              <a:gd name="connsiteY85-172" fmla="*/ 516440 h 979708"/>
              <a:gd name="connsiteX86-173" fmla="*/ 8521895 w 8522202"/>
              <a:gd name="connsiteY86-174" fmla="*/ 525964 h 979708"/>
              <a:gd name="connsiteX87-175" fmla="*/ 8520975 w 8522202"/>
              <a:gd name="connsiteY87-176" fmla="*/ 535181 h 979708"/>
              <a:gd name="connsiteX88-177" fmla="*/ 8520054 w 8522202"/>
              <a:gd name="connsiteY88-178" fmla="*/ 544397 h 979708"/>
              <a:gd name="connsiteX89-179" fmla="*/ 8518214 w 8522202"/>
              <a:gd name="connsiteY89-180" fmla="*/ 553307 h 979708"/>
              <a:gd name="connsiteX90-181" fmla="*/ 8516066 w 8522202"/>
              <a:gd name="connsiteY90-182" fmla="*/ 562524 h 979708"/>
              <a:gd name="connsiteX91-183" fmla="*/ 8513612 w 8522202"/>
              <a:gd name="connsiteY91-184" fmla="*/ 570819 h 979708"/>
              <a:gd name="connsiteX92-185" fmla="*/ 8510851 w 8522202"/>
              <a:gd name="connsiteY92-186" fmla="*/ 579421 h 979708"/>
              <a:gd name="connsiteX93-187" fmla="*/ 8507783 w 8522202"/>
              <a:gd name="connsiteY93-188" fmla="*/ 587716 h 979708"/>
              <a:gd name="connsiteX94-189" fmla="*/ 8503795 w 8522202"/>
              <a:gd name="connsiteY94-190" fmla="*/ 596011 h 979708"/>
              <a:gd name="connsiteX95-191" fmla="*/ 8499807 w 8522202"/>
              <a:gd name="connsiteY95-192" fmla="*/ 603691 h 979708"/>
              <a:gd name="connsiteX96-193" fmla="*/ 8495512 w 8522202"/>
              <a:gd name="connsiteY96-194" fmla="*/ 611679 h 979708"/>
              <a:gd name="connsiteX97-195" fmla="*/ 8490603 w 8522202"/>
              <a:gd name="connsiteY97-196" fmla="*/ 619052 h 979708"/>
              <a:gd name="connsiteX98-197" fmla="*/ 8485695 w 8522202"/>
              <a:gd name="connsiteY98-198" fmla="*/ 626426 h 979708"/>
              <a:gd name="connsiteX99-199" fmla="*/ 8480172 w 8522202"/>
              <a:gd name="connsiteY99-200" fmla="*/ 633185 h 979708"/>
              <a:gd name="connsiteX100-201" fmla="*/ 8474344 w 8522202"/>
              <a:gd name="connsiteY100-202" fmla="*/ 639943 h 979708"/>
              <a:gd name="connsiteX101-203" fmla="*/ 8468515 w 8522202"/>
              <a:gd name="connsiteY101-204" fmla="*/ 646088 h 979708"/>
              <a:gd name="connsiteX102-205" fmla="*/ 8135960 w 8522202"/>
              <a:gd name="connsiteY102-206" fmla="*/ 978809 h 979708"/>
              <a:gd name="connsiteX103-207" fmla="*/ 8135062 w 8522202"/>
              <a:gd name="connsiteY103-208" fmla="*/ 979708 h 979708"/>
              <a:gd name="connsiteX0-209" fmla="*/ 0 w 8522202"/>
              <a:gd name="connsiteY0-210" fmla="*/ 443714 h 979708"/>
              <a:gd name="connsiteX1-211" fmla="*/ 0 w 8522202"/>
              <a:gd name="connsiteY1-212" fmla="*/ 332875 h 979708"/>
              <a:gd name="connsiteX2-213" fmla="*/ 7902599 w 8522202"/>
              <a:gd name="connsiteY2-214" fmla="*/ 332875 h 979708"/>
              <a:gd name="connsiteX3-215" fmla="*/ 7877033 w 8522202"/>
              <a:gd name="connsiteY3-216" fmla="*/ 313673 h 979708"/>
              <a:gd name="connsiteX4-217" fmla="*/ 7870591 w 8522202"/>
              <a:gd name="connsiteY4-218" fmla="*/ 306607 h 979708"/>
              <a:gd name="connsiteX5-219" fmla="*/ 7864148 w 8522202"/>
              <a:gd name="connsiteY5-220" fmla="*/ 299541 h 979708"/>
              <a:gd name="connsiteX6-221" fmla="*/ 7858626 w 8522202"/>
              <a:gd name="connsiteY6-222" fmla="*/ 292475 h 979708"/>
              <a:gd name="connsiteX7-223" fmla="*/ 7853717 w 8522202"/>
              <a:gd name="connsiteY7-224" fmla="*/ 284487 h 979708"/>
              <a:gd name="connsiteX8-225" fmla="*/ 7848809 w 8522202"/>
              <a:gd name="connsiteY8-226" fmla="*/ 276807 h 979708"/>
              <a:gd name="connsiteX9-227" fmla="*/ 7844207 w 8522202"/>
              <a:gd name="connsiteY9-228" fmla="*/ 269126 h 979708"/>
              <a:gd name="connsiteX10-229" fmla="*/ 7840219 w 8522202"/>
              <a:gd name="connsiteY10-230" fmla="*/ 260831 h 979708"/>
              <a:gd name="connsiteX11-231" fmla="*/ 7836844 w 8522202"/>
              <a:gd name="connsiteY11-232" fmla="*/ 252844 h 979708"/>
              <a:gd name="connsiteX12-233" fmla="*/ 7833470 w 8522202"/>
              <a:gd name="connsiteY12-234" fmla="*/ 244241 h 979708"/>
              <a:gd name="connsiteX13-235" fmla="*/ 7830709 w 8522202"/>
              <a:gd name="connsiteY13-236" fmla="*/ 235639 h 979708"/>
              <a:gd name="connsiteX14-237" fmla="*/ 7828561 w 8522202"/>
              <a:gd name="connsiteY14-238" fmla="*/ 227344 h 979708"/>
              <a:gd name="connsiteX15-239" fmla="*/ 7826414 w 8522202"/>
              <a:gd name="connsiteY15-240" fmla="*/ 218742 h 979708"/>
              <a:gd name="connsiteX16-241" fmla="*/ 7825186 w 8522202"/>
              <a:gd name="connsiteY16-242" fmla="*/ 209832 h 979708"/>
              <a:gd name="connsiteX17-243" fmla="*/ 7823959 w 8522202"/>
              <a:gd name="connsiteY17-244" fmla="*/ 201230 h 979708"/>
              <a:gd name="connsiteX18-245" fmla="*/ 7823652 w 8522202"/>
              <a:gd name="connsiteY18-246" fmla="*/ 192321 h 979708"/>
              <a:gd name="connsiteX19-247" fmla="*/ 7823346 w 8522202"/>
              <a:gd name="connsiteY19-248" fmla="*/ 183719 h 979708"/>
              <a:gd name="connsiteX20-249" fmla="*/ 7823652 w 8522202"/>
              <a:gd name="connsiteY20-250" fmla="*/ 175116 h 979708"/>
              <a:gd name="connsiteX21-251" fmla="*/ 7823959 w 8522202"/>
              <a:gd name="connsiteY21-252" fmla="*/ 166207 h 979708"/>
              <a:gd name="connsiteX22-253" fmla="*/ 7825186 w 8522202"/>
              <a:gd name="connsiteY22-254" fmla="*/ 157298 h 979708"/>
              <a:gd name="connsiteX23-255" fmla="*/ 7826414 w 8522202"/>
              <a:gd name="connsiteY23-256" fmla="*/ 148388 h 979708"/>
              <a:gd name="connsiteX24-257" fmla="*/ 7828561 w 8522202"/>
              <a:gd name="connsiteY24-258" fmla="*/ 140093 h 979708"/>
              <a:gd name="connsiteX25-259" fmla="*/ 7830709 w 8522202"/>
              <a:gd name="connsiteY25-260" fmla="*/ 131491 h 979708"/>
              <a:gd name="connsiteX26-261" fmla="*/ 7833470 w 8522202"/>
              <a:gd name="connsiteY26-262" fmla="*/ 122889 h 979708"/>
              <a:gd name="connsiteX27-263" fmla="*/ 7836844 w 8522202"/>
              <a:gd name="connsiteY27-264" fmla="*/ 114594 h 979708"/>
              <a:gd name="connsiteX28-265" fmla="*/ 7840219 w 8522202"/>
              <a:gd name="connsiteY28-266" fmla="*/ 106299 h 979708"/>
              <a:gd name="connsiteX29-267" fmla="*/ 7844207 w 8522202"/>
              <a:gd name="connsiteY29-268" fmla="*/ 98311 h 979708"/>
              <a:gd name="connsiteX30-269" fmla="*/ 7848809 w 8522202"/>
              <a:gd name="connsiteY30-270" fmla="*/ 90630 h 979708"/>
              <a:gd name="connsiteX31-271" fmla="*/ 7853717 w 8522202"/>
              <a:gd name="connsiteY31-272" fmla="*/ 82643 h 979708"/>
              <a:gd name="connsiteX32-273" fmla="*/ 7858626 w 8522202"/>
              <a:gd name="connsiteY32-274" fmla="*/ 75269 h 979708"/>
              <a:gd name="connsiteX33-275" fmla="*/ 7864148 w 8522202"/>
              <a:gd name="connsiteY33-276" fmla="*/ 67896 h 979708"/>
              <a:gd name="connsiteX34-277" fmla="*/ 7870591 w 8522202"/>
              <a:gd name="connsiteY34-278" fmla="*/ 60830 h 979708"/>
              <a:gd name="connsiteX35-279" fmla="*/ 7877033 w 8522202"/>
              <a:gd name="connsiteY35-280" fmla="*/ 53764 h 979708"/>
              <a:gd name="connsiteX36-281" fmla="*/ 7883782 w 8522202"/>
              <a:gd name="connsiteY36-282" fmla="*/ 47312 h 979708"/>
              <a:gd name="connsiteX37-283" fmla="*/ 7891145 w 8522202"/>
              <a:gd name="connsiteY37-284" fmla="*/ 41475 h 979708"/>
              <a:gd name="connsiteX38-285" fmla="*/ 7898201 w 8522202"/>
              <a:gd name="connsiteY38-286" fmla="*/ 35638 h 979708"/>
              <a:gd name="connsiteX39-287" fmla="*/ 7905871 w 8522202"/>
              <a:gd name="connsiteY39-288" fmla="*/ 30415 h 979708"/>
              <a:gd name="connsiteX40-289" fmla="*/ 7913234 w 8522202"/>
              <a:gd name="connsiteY40-290" fmla="*/ 25499 h 979708"/>
              <a:gd name="connsiteX41-291" fmla="*/ 7921517 w 8522202"/>
              <a:gd name="connsiteY41-292" fmla="*/ 21198 h 979708"/>
              <a:gd name="connsiteX42-293" fmla="*/ 7929493 w 8522202"/>
              <a:gd name="connsiteY42-294" fmla="*/ 16897 h 979708"/>
              <a:gd name="connsiteX43-295" fmla="*/ 7937776 w 8522202"/>
              <a:gd name="connsiteY43-296" fmla="*/ 13518 h 979708"/>
              <a:gd name="connsiteX44-297" fmla="*/ 7945753 w 8522202"/>
              <a:gd name="connsiteY44-298" fmla="*/ 10138 h 979708"/>
              <a:gd name="connsiteX45-299" fmla="*/ 7954343 w 8522202"/>
              <a:gd name="connsiteY45-300" fmla="*/ 7680 h 979708"/>
              <a:gd name="connsiteX46-301" fmla="*/ 7962933 w 8522202"/>
              <a:gd name="connsiteY46-302" fmla="*/ 5223 h 979708"/>
              <a:gd name="connsiteX47-303" fmla="*/ 7971523 w 8522202"/>
              <a:gd name="connsiteY47-304" fmla="*/ 3687 h 979708"/>
              <a:gd name="connsiteX48-305" fmla="*/ 7980420 w 8522202"/>
              <a:gd name="connsiteY48-306" fmla="*/ 2150 h 979708"/>
              <a:gd name="connsiteX49-307" fmla="*/ 7988703 w 8522202"/>
              <a:gd name="connsiteY49-308" fmla="*/ 1229 h 979708"/>
              <a:gd name="connsiteX50-309" fmla="*/ 7997600 w 8522202"/>
              <a:gd name="connsiteY50-310" fmla="*/ 307 h 979708"/>
              <a:gd name="connsiteX51-311" fmla="*/ 8006496 w 8522202"/>
              <a:gd name="connsiteY51-312" fmla="*/ 0 h 979708"/>
              <a:gd name="connsiteX52-313" fmla="*/ 8015393 w 8522202"/>
              <a:gd name="connsiteY52-314" fmla="*/ 307 h 979708"/>
              <a:gd name="connsiteX53-315" fmla="*/ 8023983 w 8522202"/>
              <a:gd name="connsiteY53-316" fmla="*/ 1229 h 979708"/>
              <a:gd name="connsiteX54-317" fmla="*/ 8032880 w 8522202"/>
              <a:gd name="connsiteY54-318" fmla="*/ 2150 h 979708"/>
              <a:gd name="connsiteX55-319" fmla="*/ 8041470 w 8522202"/>
              <a:gd name="connsiteY55-320" fmla="*/ 3687 h 979708"/>
              <a:gd name="connsiteX56-321" fmla="*/ 8050367 w 8522202"/>
              <a:gd name="connsiteY56-322" fmla="*/ 5223 h 979708"/>
              <a:gd name="connsiteX57-323" fmla="*/ 8058650 w 8522202"/>
              <a:gd name="connsiteY57-324" fmla="*/ 7680 h 979708"/>
              <a:gd name="connsiteX58-325" fmla="*/ 8067240 w 8522202"/>
              <a:gd name="connsiteY58-326" fmla="*/ 10138 h 979708"/>
              <a:gd name="connsiteX59-327" fmla="*/ 8075523 w 8522202"/>
              <a:gd name="connsiteY59-328" fmla="*/ 13518 h 979708"/>
              <a:gd name="connsiteX60-329" fmla="*/ 8083806 w 8522202"/>
              <a:gd name="connsiteY60-330" fmla="*/ 16897 h 979708"/>
              <a:gd name="connsiteX61-331" fmla="*/ 8091783 w 8522202"/>
              <a:gd name="connsiteY61-332" fmla="*/ 21198 h 979708"/>
              <a:gd name="connsiteX62-333" fmla="*/ 8099759 w 8522202"/>
              <a:gd name="connsiteY62-334" fmla="*/ 25499 h 979708"/>
              <a:gd name="connsiteX63-335" fmla="*/ 8107429 w 8522202"/>
              <a:gd name="connsiteY63-336" fmla="*/ 30415 h 979708"/>
              <a:gd name="connsiteX64-337" fmla="*/ 8114792 w 8522202"/>
              <a:gd name="connsiteY64-338" fmla="*/ 35638 h 979708"/>
              <a:gd name="connsiteX65-339" fmla="*/ 8122154 w 8522202"/>
              <a:gd name="connsiteY65-340" fmla="*/ 41475 h 979708"/>
              <a:gd name="connsiteX66-341" fmla="*/ 8129210 w 8522202"/>
              <a:gd name="connsiteY66-342" fmla="*/ 47312 h 979708"/>
              <a:gd name="connsiteX67-343" fmla="*/ 8135960 w 8522202"/>
              <a:gd name="connsiteY67-344" fmla="*/ 53764 h 979708"/>
              <a:gd name="connsiteX68-345" fmla="*/ 8468515 w 8522202"/>
              <a:gd name="connsiteY68-346" fmla="*/ 386793 h 979708"/>
              <a:gd name="connsiteX69-347" fmla="*/ 8474344 w 8522202"/>
              <a:gd name="connsiteY69-348" fmla="*/ 392937 h 979708"/>
              <a:gd name="connsiteX70-349" fmla="*/ 8480172 w 8522202"/>
              <a:gd name="connsiteY70-350" fmla="*/ 399696 h 979708"/>
              <a:gd name="connsiteX71-351" fmla="*/ 8485695 w 8522202"/>
              <a:gd name="connsiteY71-352" fmla="*/ 406455 h 979708"/>
              <a:gd name="connsiteX72-353" fmla="*/ 8490603 w 8522202"/>
              <a:gd name="connsiteY72-354" fmla="*/ 413828 h 979708"/>
              <a:gd name="connsiteX73-355" fmla="*/ 8495512 w 8522202"/>
              <a:gd name="connsiteY73-356" fmla="*/ 421509 h 979708"/>
              <a:gd name="connsiteX74-357" fmla="*/ 8499807 w 8522202"/>
              <a:gd name="connsiteY74-358" fmla="*/ 428882 h 979708"/>
              <a:gd name="connsiteX75-359" fmla="*/ 8503795 w 8522202"/>
              <a:gd name="connsiteY75-360" fmla="*/ 436870 h 979708"/>
              <a:gd name="connsiteX76-361" fmla="*/ 8507783 w 8522202"/>
              <a:gd name="connsiteY76-362" fmla="*/ 445165 h 979708"/>
              <a:gd name="connsiteX77-363" fmla="*/ 8510851 w 8522202"/>
              <a:gd name="connsiteY77-364" fmla="*/ 453153 h 979708"/>
              <a:gd name="connsiteX78-365" fmla="*/ 8513612 w 8522202"/>
              <a:gd name="connsiteY78-366" fmla="*/ 461755 h 979708"/>
              <a:gd name="connsiteX79-367" fmla="*/ 8516066 w 8522202"/>
              <a:gd name="connsiteY79-368" fmla="*/ 470357 h 979708"/>
              <a:gd name="connsiteX80-369" fmla="*/ 8518214 w 8522202"/>
              <a:gd name="connsiteY80-370" fmla="*/ 479266 h 979708"/>
              <a:gd name="connsiteX81-371" fmla="*/ 8520054 w 8522202"/>
              <a:gd name="connsiteY81-372" fmla="*/ 488483 h 979708"/>
              <a:gd name="connsiteX82-373" fmla="*/ 8520975 w 8522202"/>
              <a:gd name="connsiteY82-374" fmla="*/ 497700 h 979708"/>
              <a:gd name="connsiteX83-375" fmla="*/ 8521895 w 8522202"/>
              <a:gd name="connsiteY83-376" fmla="*/ 506916 h 979708"/>
              <a:gd name="connsiteX84-377" fmla="*/ 8522202 w 8522202"/>
              <a:gd name="connsiteY84-378" fmla="*/ 516440 h 979708"/>
              <a:gd name="connsiteX85-379" fmla="*/ 8521895 w 8522202"/>
              <a:gd name="connsiteY85-380" fmla="*/ 525964 h 979708"/>
              <a:gd name="connsiteX86-381" fmla="*/ 8520975 w 8522202"/>
              <a:gd name="connsiteY86-382" fmla="*/ 535181 h 979708"/>
              <a:gd name="connsiteX87-383" fmla="*/ 8520054 w 8522202"/>
              <a:gd name="connsiteY87-384" fmla="*/ 544397 h 979708"/>
              <a:gd name="connsiteX88-385" fmla="*/ 8518214 w 8522202"/>
              <a:gd name="connsiteY88-386" fmla="*/ 553307 h 979708"/>
              <a:gd name="connsiteX89-387" fmla="*/ 8516066 w 8522202"/>
              <a:gd name="connsiteY89-388" fmla="*/ 562524 h 979708"/>
              <a:gd name="connsiteX90-389" fmla="*/ 8513612 w 8522202"/>
              <a:gd name="connsiteY90-390" fmla="*/ 570819 h 979708"/>
              <a:gd name="connsiteX91-391" fmla="*/ 8510851 w 8522202"/>
              <a:gd name="connsiteY91-392" fmla="*/ 579421 h 979708"/>
              <a:gd name="connsiteX92-393" fmla="*/ 8507783 w 8522202"/>
              <a:gd name="connsiteY92-394" fmla="*/ 587716 h 979708"/>
              <a:gd name="connsiteX93-395" fmla="*/ 8503795 w 8522202"/>
              <a:gd name="connsiteY93-396" fmla="*/ 596011 h 979708"/>
              <a:gd name="connsiteX94-397" fmla="*/ 8499807 w 8522202"/>
              <a:gd name="connsiteY94-398" fmla="*/ 603691 h 979708"/>
              <a:gd name="connsiteX95-399" fmla="*/ 8495512 w 8522202"/>
              <a:gd name="connsiteY95-400" fmla="*/ 611679 h 979708"/>
              <a:gd name="connsiteX96-401" fmla="*/ 8490603 w 8522202"/>
              <a:gd name="connsiteY96-402" fmla="*/ 619052 h 979708"/>
              <a:gd name="connsiteX97-403" fmla="*/ 8485695 w 8522202"/>
              <a:gd name="connsiteY97-404" fmla="*/ 626426 h 979708"/>
              <a:gd name="connsiteX98-405" fmla="*/ 8480172 w 8522202"/>
              <a:gd name="connsiteY98-406" fmla="*/ 633185 h 979708"/>
              <a:gd name="connsiteX99-407" fmla="*/ 8474344 w 8522202"/>
              <a:gd name="connsiteY99-408" fmla="*/ 639943 h 979708"/>
              <a:gd name="connsiteX100-409" fmla="*/ 8468515 w 8522202"/>
              <a:gd name="connsiteY100-410" fmla="*/ 646088 h 979708"/>
              <a:gd name="connsiteX101-411" fmla="*/ 8135960 w 8522202"/>
              <a:gd name="connsiteY101-412" fmla="*/ 978809 h 979708"/>
              <a:gd name="connsiteX102-413" fmla="*/ 8135062 w 8522202"/>
              <a:gd name="connsiteY102-414" fmla="*/ 979708 h 979708"/>
              <a:gd name="connsiteX0-415" fmla="*/ 0 w 8522202"/>
              <a:gd name="connsiteY0-416" fmla="*/ 332875 h 979708"/>
              <a:gd name="connsiteX1-417" fmla="*/ 7902599 w 8522202"/>
              <a:gd name="connsiteY1-418" fmla="*/ 332875 h 979708"/>
              <a:gd name="connsiteX2-419" fmla="*/ 7877033 w 8522202"/>
              <a:gd name="connsiteY2-420" fmla="*/ 313673 h 979708"/>
              <a:gd name="connsiteX3-421" fmla="*/ 7870591 w 8522202"/>
              <a:gd name="connsiteY3-422" fmla="*/ 306607 h 979708"/>
              <a:gd name="connsiteX4-423" fmla="*/ 7864148 w 8522202"/>
              <a:gd name="connsiteY4-424" fmla="*/ 299541 h 979708"/>
              <a:gd name="connsiteX5-425" fmla="*/ 7858626 w 8522202"/>
              <a:gd name="connsiteY5-426" fmla="*/ 292475 h 979708"/>
              <a:gd name="connsiteX6-427" fmla="*/ 7853717 w 8522202"/>
              <a:gd name="connsiteY6-428" fmla="*/ 284487 h 979708"/>
              <a:gd name="connsiteX7-429" fmla="*/ 7848809 w 8522202"/>
              <a:gd name="connsiteY7-430" fmla="*/ 276807 h 979708"/>
              <a:gd name="connsiteX8-431" fmla="*/ 7844207 w 8522202"/>
              <a:gd name="connsiteY8-432" fmla="*/ 269126 h 979708"/>
              <a:gd name="connsiteX9-433" fmla="*/ 7840219 w 8522202"/>
              <a:gd name="connsiteY9-434" fmla="*/ 260831 h 979708"/>
              <a:gd name="connsiteX10-435" fmla="*/ 7836844 w 8522202"/>
              <a:gd name="connsiteY10-436" fmla="*/ 252844 h 979708"/>
              <a:gd name="connsiteX11-437" fmla="*/ 7833470 w 8522202"/>
              <a:gd name="connsiteY11-438" fmla="*/ 244241 h 979708"/>
              <a:gd name="connsiteX12-439" fmla="*/ 7830709 w 8522202"/>
              <a:gd name="connsiteY12-440" fmla="*/ 235639 h 979708"/>
              <a:gd name="connsiteX13-441" fmla="*/ 7828561 w 8522202"/>
              <a:gd name="connsiteY13-442" fmla="*/ 227344 h 979708"/>
              <a:gd name="connsiteX14-443" fmla="*/ 7826414 w 8522202"/>
              <a:gd name="connsiteY14-444" fmla="*/ 218742 h 979708"/>
              <a:gd name="connsiteX15-445" fmla="*/ 7825186 w 8522202"/>
              <a:gd name="connsiteY15-446" fmla="*/ 209832 h 979708"/>
              <a:gd name="connsiteX16-447" fmla="*/ 7823959 w 8522202"/>
              <a:gd name="connsiteY16-448" fmla="*/ 201230 h 979708"/>
              <a:gd name="connsiteX17-449" fmla="*/ 7823652 w 8522202"/>
              <a:gd name="connsiteY17-450" fmla="*/ 192321 h 979708"/>
              <a:gd name="connsiteX18-451" fmla="*/ 7823346 w 8522202"/>
              <a:gd name="connsiteY18-452" fmla="*/ 183719 h 979708"/>
              <a:gd name="connsiteX19-453" fmla="*/ 7823652 w 8522202"/>
              <a:gd name="connsiteY19-454" fmla="*/ 175116 h 979708"/>
              <a:gd name="connsiteX20-455" fmla="*/ 7823959 w 8522202"/>
              <a:gd name="connsiteY20-456" fmla="*/ 166207 h 979708"/>
              <a:gd name="connsiteX21-457" fmla="*/ 7825186 w 8522202"/>
              <a:gd name="connsiteY21-458" fmla="*/ 157298 h 979708"/>
              <a:gd name="connsiteX22-459" fmla="*/ 7826414 w 8522202"/>
              <a:gd name="connsiteY22-460" fmla="*/ 148388 h 979708"/>
              <a:gd name="connsiteX23-461" fmla="*/ 7828561 w 8522202"/>
              <a:gd name="connsiteY23-462" fmla="*/ 140093 h 979708"/>
              <a:gd name="connsiteX24-463" fmla="*/ 7830709 w 8522202"/>
              <a:gd name="connsiteY24-464" fmla="*/ 131491 h 979708"/>
              <a:gd name="connsiteX25-465" fmla="*/ 7833470 w 8522202"/>
              <a:gd name="connsiteY25-466" fmla="*/ 122889 h 979708"/>
              <a:gd name="connsiteX26-467" fmla="*/ 7836844 w 8522202"/>
              <a:gd name="connsiteY26-468" fmla="*/ 114594 h 979708"/>
              <a:gd name="connsiteX27-469" fmla="*/ 7840219 w 8522202"/>
              <a:gd name="connsiteY27-470" fmla="*/ 106299 h 979708"/>
              <a:gd name="connsiteX28-471" fmla="*/ 7844207 w 8522202"/>
              <a:gd name="connsiteY28-472" fmla="*/ 98311 h 979708"/>
              <a:gd name="connsiteX29-473" fmla="*/ 7848809 w 8522202"/>
              <a:gd name="connsiteY29-474" fmla="*/ 90630 h 979708"/>
              <a:gd name="connsiteX30-475" fmla="*/ 7853717 w 8522202"/>
              <a:gd name="connsiteY30-476" fmla="*/ 82643 h 979708"/>
              <a:gd name="connsiteX31-477" fmla="*/ 7858626 w 8522202"/>
              <a:gd name="connsiteY31-478" fmla="*/ 75269 h 979708"/>
              <a:gd name="connsiteX32-479" fmla="*/ 7864148 w 8522202"/>
              <a:gd name="connsiteY32-480" fmla="*/ 67896 h 979708"/>
              <a:gd name="connsiteX33-481" fmla="*/ 7870591 w 8522202"/>
              <a:gd name="connsiteY33-482" fmla="*/ 60830 h 979708"/>
              <a:gd name="connsiteX34-483" fmla="*/ 7877033 w 8522202"/>
              <a:gd name="connsiteY34-484" fmla="*/ 53764 h 979708"/>
              <a:gd name="connsiteX35-485" fmla="*/ 7883782 w 8522202"/>
              <a:gd name="connsiteY35-486" fmla="*/ 47312 h 979708"/>
              <a:gd name="connsiteX36-487" fmla="*/ 7891145 w 8522202"/>
              <a:gd name="connsiteY36-488" fmla="*/ 41475 h 979708"/>
              <a:gd name="connsiteX37-489" fmla="*/ 7898201 w 8522202"/>
              <a:gd name="connsiteY37-490" fmla="*/ 35638 h 979708"/>
              <a:gd name="connsiteX38-491" fmla="*/ 7905871 w 8522202"/>
              <a:gd name="connsiteY38-492" fmla="*/ 30415 h 979708"/>
              <a:gd name="connsiteX39-493" fmla="*/ 7913234 w 8522202"/>
              <a:gd name="connsiteY39-494" fmla="*/ 25499 h 979708"/>
              <a:gd name="connsiteX40-495" fmla="*/ 7921517 w 8522202"/>
              <a:gd name="connsiteY40-496" fmla="*/ 21198 h 979708"/>
              <a:gd name="connsiteX41-497" fmla="*/ 7929493 w 8522202"/>
              <a:gd name="connsiteY41-498" fmla="*/ 16897 h 979708"/>
              <a:gd name="connsiteX42-499" fmla="*/ 7937776 w 8522202"/>
              <a:gd name="connsiteY42-500" fmla="*/ 13518 h 979708"/>
              <a:gd name="connsiteX43-501" fmla="*/ 7945753 w 8522202"/>
              <a:gd name="connsiteY43-502" fmla="*/ 10138 h 979708"/>
              <a:gd name="connsiteX44-503" fmla="*/ 7954343 w 8522202"/>
              <a:gd name="connsiteY44-504" fmla="*/ 7680 h 979708"/>
              <a:gd name="connsiteX45-505" fmla="*/ 7962933 w 8522202"/>
              <a:gd name="connsiteY45-506" fmla="*/ 5223 h 979708"/>
              <a:gd name="connsiteX46-507" fmla="*/ 7971523 w 8522202"/>
              <a:gd name="connsiteY46-508" fmla="*/ 3687 h 979708"/>
              <a:gd name="connsiteX47-509" fmla="*/ 7980420 w 8522202"/>
              <a:gd name="connsiteY47-510" fmla="*/ 2150 h 979708"/>
              <a:gd name="connsiteX48-511" fmla="*/ 7988703 w 8522202"/>
              <a:gd name="connsiteY48-512" fmla="*/ 1229 h 979708"/>
              <a:gd name="connsiteX49-513" fmla="*/ 7997600 w 8522202"/>
              <a:gd name="connsiteY49-514" fmla="*/ 307 h 979708"/>
              <a:gd name="connsiteX50-515" fmla="*/ 8006496 w 8522202"/>
              <a:gd name="connsiteY50-516" fmla="*/ 0 h 979708"/>
              <a:gd name="connsiteX51-517" fmla="*/ 8015393 w 8522202"/>
              <a:gd name="connsiteY51-518" fmla="*/ 307 h 979708"/>
              <a:gd name="connsiteX52-519" fmla="*/ 8023983 w 8522202"/>
              <a:gd name="connsiteY52-520" fmla="*/ 1229 h 979708"/>
              <a:gd name="connsiteX53-521" fmla="*/ 8032880 w 8522202"/>
              <a:gd name="connsiteY53-522" fmla="*/ 2150 h 979708"/>
              <a:gd name="connsiteX54-523" fmla="*/ 8041470 w 8522202"/>
              <a:gd name="connsiteY54-524" fmla="*/ 3687 h 979708"/>
              <a:gd name="connsiteX55-525" fmla="*/ 8050367 w 8522202"/>
              <a:gd name="connsiteY55-526" fmla="*/ 5223 h 979708"/>
              <a:gd name="connsiteX56-527" fmla="*/ 8058650 w 8522202"/>
              <a:gd name="connsiteY56-528" fmla="*/ 7680 h 979708"/>
              <a:gd name="connsiteX57-529" fmla="*/ 8067240 w 8522202"/>
              <a:gd name="connsiteY57-530" fmla="*/ 10138 h 979708"/>
              <a:gd name="connsiteX58-531" fmla="*/ 8075523 w 8522202"/>
              <a:gd name="connsiteY58-532" fmla="*/ 13518 h 979708"/>
              <a:gd name="connsiteX59-533" fmla="*/ 8083806 w 8522202"/>
              <a:gd name="connsiteY59-534" fmla="*/ 16897 h 979708"/>
              <a:gd name="connsiteX60-535" fmla="*/ 8091783 w 8522202"/>
              <a:gd name="connsiteY60-536" fmla="*/ 21198 h 979708"/>
              <a:gd name="connsiteX61-537" fmla="*/ 8099759 w 8522202"/>
              <a:gd name="connsiteY61-538" fmla="*/ 25499 h 979708"/>
              <a:gd name="connsiteX62-539" fmla="*/ 8107429 w 8522202"/>
              <a:gd name="connsiteY62-540" fmla="*/ 30415 h 979708"/>
              <a:gd name="connsiteX63-541" fmla="*/ 8114792 w 8522202"/>
              <a:gd name="connsiteY63-542" fmla="*/ 35638 h 979708"/>
              <a:gd name="connsiteX64-543" fmla="*/ 8122154 w 8522202"/>
              <a:gd name="connsiteY64-544" fmla="*/ 41475 h 979708"/>
              <a:gd name="connsiteX65-545" fmla="*/ 8129210 w 8522202"/>
              <a:gd name="connsiteY65-546" fmla="*/ 47312 h 979708"/>
              <a:gd name="connsiteX66-547" fmla="*/ 8135960 w 8522202"/>
              <a:gd name="connsiteY66-548" fmla="*/ 53764 h 979708"/>
              <a:gd name="connsiteX67-549" fmla="*/ 8468515 w 8522202"/>
              <a:gd name="connsiteY67-550" fmla="*/ 386793 h 979708"/>
              <a:gd name="connsiteX68-551" fmla="*/ 8474344 w 8522202"/>
              <a:gd name="connsiteY68-552" fmla="*/ 392937 h 979708"/>
              <a:gd name="connsiteX69-553" fmla="*/ 8480172 w 8522202"/>
              <a:gd name="connsiteY69-554" fmla="*/ 399696 h 979708"/>
              <a:gd name="connsiteX70-555" fmla="*/ 8485695 w 8522202"/>
              <a:gd name="connsiteY70-556" fmla="*/ 406455 h 979708"/>
              <a:gd name="connsiteX71-557" fmla="*/ 8490603 w 8522202"/>
              <a:gd name="connsiteY71-558" fmla="*/ 413828 h 979708"/>
              <a:gd name="connsiteX72-559" fmla="*/ 8495512 w 8522202"/>
              <a:gd name="connsiteY72-560" fmla="*/ 421509 h 979708"/>
              <a:gd name="connsiteX73-561" fmla="*/ 8499807 w 8522202"/>
              <a:gd name="connsiteY73-562" fmla="*/ 428882 h 979708"/>
              <a:gd name="connsiteX74-563" fmla="*/ 8503795 w 8522202"/>
              <a:gd name="connsiteY74-564" fmla="*/ 436870 h 979708"/>
              <a:gd name="connsiteX75-565" fmla="*/ 8507783 w 8522202"/>
              <a:gd name="connsiteY75-566" fmla="*/ 445165 h 979708"/>
              <a:gd name="connsiteX76-567" fmla="*/ 8510851 w 8522202"/>
              <a:gd name="connsiteY76-568" fmla="*/ 453153 h 979708"/>
              <a:gd name="connsiteX77-569" fmla="*/ 8513612 w 8522202"/>
              <a:gd name="connsiteY77-570" fmla="*/ 461755 h 979708"/>
              <a:gd name="connsiteX78-571" fmla="*/ 8516066 w 8522202"/>
              <a:gd name="connsiteY78-572" fmla="*/ 470357 h 979708"/>
              <a:gd name="connsiteX79-573" fmla="*/ 8518214 w 8522202"/>
              <a:gd name="connsiteY79-574" fmla="*/ 479266 h 979708"/>
              <a:gd name="connsiteX80-575" fmla="*/ 8520054 w 8522202"/>
              <a:gd name="connsiteY80-576" fmla="*/ 488483 h 979708"/>
              <a:gd name="connsiteX81-577" fmla="*/ 8520975 w 8522202"/>
              <a:gd name="connsiteY81-578" fmla="*/ 497700 h 979708"/>
              <a:gd name="connsiteX82-579" fmla="*/ 8521895 w 8522202"/>
              <a:gd name="connsiteY82-580" fmla="*/ 506916 h 979708"/>
              <a:gd name="connsiteX83-581" fmla="*/ 8522202 w 8522202"/>
              <a:gd name="connsiteY83-582" fmla="*/ 516440 h 979708"/>
              <a:gd name="connsiteX84-583" fmla="*/ 8521895 w 8522202"/>
              <a:gd name="connsiteY84-584" fmla="*/ 525964 h 979708"/>
              <a:gd name="connsiteX85-585" fmla="*/ 8520975 w 8522202"/>
              <a:gd name="connsiteY85-586" fmla="*/ 535181 h 979708"/>
              <a:gd name="connsiteX86-587" fmla="*/ 8520054 w 8522202"/>
              <a:gd name="connsiteY86-588" fmla="*/ 544397 h 979708"/>
              <a:gd name="connsiteX87-589" fmla="*/ 8518214 w 8522202"/>
              <a:gd name="connsiteY87-590" fmla="*/ 553307 h 979708"/>
              <a:gd name="connsiteX88-591" fmla="*/ 8516066 w 8522202"/>
              <a:gd name="connsiteY88-592" fmla="*/ 562524 h 979708"/>
              <a:gd name="connsiteX89-593" fmla="*/ 8513612 w 8522202"/>
              <a:gd name="connsiteY89-594" fmla="*/ 570819 h 979708"/>
              <a:gd name="connsiteX90-595" fmla="*/ 8510851 w 8522202"/>
              <a:gd name="connsiteY90-596" fmla="*/ 579421 h 979708"/>
              <a:gd name="connsiteX91-597" fmla="*/ 8507783 w 8522202"/>
              <a:gd name="connsiteY91-598" fmla="*/ 587716 h 979708"/>
              <a:gd name="connsiteX92-599" fmla="*/ 8503795 w 8522202"/>
              <a:gd name="connsiteY92-600" fmla="*/ 596011 h 979708"/>
              <a:gd name="connsiteX93-601" fmla="*/ 8499807 w 8522202"/>
              <a:gd name="connsiteY93-602" fmla="*/ 603691 h 979708"/>
              <a:gd name="connsiteX94-603" fmla="*/ 8495512 w 8522202"/>
              <a:gd name="connsiteY94-604" fmla="*/ 611679 h 979708"/>
              <a:gd name="connsiteX95-605" fmla="*/ 8490603 w 8522202"/>
              <a:gd name="connsiteY95-606" fmla="*/ 619052 h 979708"/>
              <a:gd name="connsiteX96-607" fmla="*/ 8485695 w 8522202"/>
              <a:gd name="connsiteY96-608" fmla="*/ 626426 h 979708"/>
              <a:gd name="connsiteX97-609" fmla="*/ 8480172 w 8522202"/>
              <a:gd name="connsiteY97-610" fmla="*/ 633185 h 979708"/>
              <a:gd name="connsiteX98-611" fmla="*/ 8474344 w 8522202"/>
              <a:gd name="connsiteY98-612" fmla="*/ 639943 h 979708"/>
              <a:gd name="connsiteX99-613" fmla="*/ 8468515 w 8522202"/>
              <a:gd name="connsiteY99-614" fmla="*/ 646088 h 979708"/>
              <a:gd name="connsiteX100-615" fmla="*/ 8135960 w 8522202"/>
              <a:gd name="connsiteY100-616" fmla="*/ 978809 h 979708"/>
              <a:gd name="connsiteX101-617" fmla="*/ 8135062 w 8522202"/>
              <a:gd name="connsiteY101-618" fmla="*/ 979708 h 979708"/>
            </a:gdLst>
            <a:ahLst/>
            <a:cxnLst>
              <a:cxn ang="0">
                <a:pos x="connsiteX0-415" y="connsiteY0-416"/>
              </a:cxn>
              <a:cxn ang="0">
                <a:pos x="connsiteX1-417" y="connsiteY1-418"/>
              </a:cxn>
              <a:cxn ang="0">
                <a:pos x="connsiteX2-419" y="connsiteY2-420"/>
              </a:cxn>
              <a:cxn ang="0">
                <a:pos x="connsiteX3-421" y="connsiteY3-422"/>
              </a:cxn>
              <a:cxn ang="0">
                <a:pos x="connsiteX4-423" y="connsiteY4-424"/>
              </a:cxn>
              <a:cxn ang="0">
                <a:pos x="connsiteX5-425" y="connsiteY5-426"/>
              </a:cxn>
              <a:cxn ang="0">
                <a:pos x="connsiteX6-427" y="connsiteY6-428"/>
              </a:cxn>
              <a:cxn ang="0">
                <a:pos x="connsiteX7-429" y="connsiteY7-430"/>
              </a:cxn>
              <a:cxn ang="0">
                <a:pos x="connsiteX8-431" y="connsiteY8-432"/>
              </a:cxn>
              <a:cxn ang="0">
                <a:pos x="connsiteX9-433" y="connsiteY9-434"/>
              </a:cxn>
              <a:cxn ang="0">
                <a:pos x="connsiteX10-435" y="connsiteY10-436"/>
              </a:cxn>
              <a:cxn ang="0">
                <a:pos x="connsiteX11-437" y="connsiteY11-438"/>
              </a:cxn>
              <a:cxn ang="0">
                <a:pos x="connsiteX12-439" y="connsiteY12-440"/>
              </a:cxn>
              <a:cxn ang="0">
                <a:pos x="connsiteX13-441" y="connsiteY13-442"/>
              </a:cxn>
              <a:cxn ang="0">
                <a:pos x="connsiteX14-443" y="connsiteY14-444"/>
              </a:cxn>
              <a:cxn ang="0">
                <a:pos x="connsiteX15-445" y="connsiteY15-446"/>
              </a:cxn>
              <a:cxn ang="0">
                <a:pos x="connsiteX16-447" y="connsiteY16-448"/>
              </a:cxn>
              <a:cxn ang="0">
                <a:pos x="connsiteX17-449" y="connsiteY17-450"/>
              </a:cxn>
              <a:cxn ang="0">
                <a:pos x="connsiteX18-451" y="connsiteY18-452"/>
              </a:cxn>
              <a:cxn ang="0">
                <a:pos x="connsiteX19-453" y="connsiteY19-454"/>
              </a:cxn>
              <a:cxn ang="0">
                <a:pos x="connsiteX20-455" y="connsiteY20-456"/>
              </a:cxn>
              <a:cxn ang="0">
                <a:pos x="connsiteX21-457" y="connsiteY21-458"/>
              </a:cxn>
              <a:cxn ang="0">
                <a:pos x="connsiteX22-459" y="connsiteY22-460"/>
              </a:cxn>
              <a:cxn ang="0">
                <a:pos x="connsiteX23-461" y="connsiteY23-462"/>
              </a:cxn>
              <a:cxn ang="0">
                <a:pos x="connsiteX24-463" y="connsiteY24-464"/>
              </a:cxn>
              <a:cxn ang="0">
                <a:pos x="connsiteX25-465" y="connsiteY25-466"/>
              </a:cxn>
              <a:cxn ang="0">
                <a:pos x="connsiteX26-467" y="connsiteY26-468"/>
              </a:cxn>
              <a:cxn ang="0">
                <a:pos x="connsiteX27-469" y="connsiteY27-470"/>
              </a:cxn>
              <a:cxn ang="0">
                <a:pos x="connsiteX28-471" y="connsiteY28-472"/>
              </a:cxn>
              <a:cxn ang="0">
                <a:pos x="connsiteX29-473" y="connsiteY29-474"/>
              </a:cxn>
              <a:cxn ang="0">
                <a:pos x="connsiteX30-475" y="connsiteY30-476"/>
              </a:cxn>
              <a:cxn ang="0">
                <a:pos x="connsiteX31-477" y="connsiteY31-478"/>
              </a:cxn>
              <a:cxn ang="0">
                <a:pos x="connsiteX32-479" y="connsiteY32-480"/>
              </a:cxn>
              <a:cxn ang="0">
                <a:pos x="connsiteX33-481" y="connsiteY33-482"/>
              </a:cxn>
              <a:cxn ang="0">
                <a:pos x="connsiteX34-483" y="connsiteY34-484"/>
              </a:cxn>
              <a:cxn ang="0">
                <a:pos x="connsiteX35-485" y="connsiteY35-486"/>
              </a:cxn>
              <a:cxn ang="0">
                <a:pos x="connsiteX36-487" y="connsiteY36-488"/>
              </a:cxn>
              <a:cxn ang="0">
                <a:pos x="connsiteX37-489" y="connsiteY37-490"/>
              </a:cxn>
              <a:cxn ang="0">
                <a:pos x="connsiteX38-491" y="connsiteY38-492"/>
              </a:cxn>
              <a:cxn ang="0">
                <a:pos x="connsiteX39-493" y="connsiteY39-494"/>
              </a:cxn>
              <a:cxn ang="0">
                <a:pos x="connsiteX40-495" y="connsiteY40-496"/>
              </a:cxn>
              <a:cxn ang="0">
                <a:pos x="connsiteX41-497" y="connsiteY41-498"/>
              </a:cxn>
              <a:cxn ang="0">
                <a:pos x="connsiteX42-499" y="connsiteY42-500"/>
              </a:cxn>
              <a:cxn ang="0">
                <a:pos x="connsiteX43-501" y="connsiteY43-502"/>
              </a:cxn>
              <a:cxn ang="0">
                <a:pos x="connsiteX44-503" y="connsiteY44-504"/>
              </a:cxn>
              <a:cxn ang="0">
                <a:pos x="connsiteX45-505" y="connsiteY45-506"/>
              </a:cxn>
              <a:cxn ang="0">
                <a:pos x="connsiteX46-507" y="connsiteY46-508"/>
              </a:cxn>
              <a:cxn ang="0">
                <a:pos x="connsiteX47-509" y="connsiteY47-510"/>
              </a:cxn>
              <a:cxn ang="0">
                <a:pos x="connsiteX48-511" y="connsiteY48-512"/>
              </a:cxn>
              <a:cxn ang="0">
                <a:pos x="connsiteX49-513" y="connsiteY49-514"/>
              </a:cxn>
              <a:cxn ang="0">
                <a:pos x="connsiteX50-515" y="connsiteY50-516"/>
              </a:cxn>
              <a:cxn ang="0">
                <a:pos x="connsiteX51-517" y="connsiteY51-518"/>
              </a:cxn>
              <a:cxn ang="0">
                <a:pos x="connsiteX52-519" y="connsiteY52-520"/>
              </a:cxn>
              <a:cxn ang="0">
                <a:pos x="connsiteX53-521" y="connsiteY53-522"/>
              </a:cxn>
              <a:cxn ang="0">
                <a:pos x="connsiteX54-523" y="connsiteY54-524"/>
              </a:cxn>
              <a:cxn ang="0">
                <a:pos x="connsiteX55-525" y="connsiteY55-526"/>
              </a:cxn>
              <a:cxn ang="0">
                <a:pos x="connsiteX56-527" y="connsiteY56-528"/>
              </a:cxn>
              <a:cxn ang="0">
                <a:pos x="connsiteX57-529" y="connsiteY57-530"/>
              </a:cxn>
              <a:cxn ang="0">
                <a:pos x="connsiteX58-531" y="connsiteY58-532"/>
              </a:cxn>
              <a:cxn ang="0">
                <a:pos x="connsiteX59-533" y="connsiteY59-534"/>
              </a:cxn>
              <a:cxn ang="0">
                <a:pos x="connsiteX60-535" y="connsiteY60-536"/>
              </a:cxn>
              <a:cxn ang="0">
                <a:pos x="connsiteX61-537" y="connsiteY61-538"/>
              </a:cxn>
              <a:cxn ang="0">
                <a:pos x="connsiteX62-539" y="connsiteY62-540"/>
              </a:cxn>
              <a:cxn ang="0">
                <a:pos x="connsiteX63-541" y="connsiteY63-542"/>
              </a:cxn>
              <a:cxn ang="0">
                <a:pos x="connsiteX64-543" y="connsiteY64-544"/>
              </a:cxn>
              <a:cxn ang="0">
                <a:pos x="connsiteX65-545" y="connsiteY65-546"/>
              </a:cxn>
              <a:cxn ang="0">
                <a:pos x="connsiteX66-547" y="connsiteY66-548"/>
              </a:cxn>
              <a:cxn ang="0">
                <a:pos x="connsiteX67-549" y="connsiteY67-550"/>
              </a:cxn>
              <a:cxn ang="0">
                <a:pos x="connsiteX68-551" y="connsiteY68-552"/>
              </a:cxn>
              <a:cxn ang="0">
                <a:pos x="connsiteX69-553" y="connsiteY69-554"/>
              </a:cxn>
              <a:cxn ang="0">
                <a:pos x="connsiteX70-555" y="connsiteY70-556"/>
              </a:cxn>
              <a:cxn ang="0">
                <a:pos x="connsiteX71-557" y="connsiteY71-558"/>
              </a:cxn>
              <a:cxn ang="0">
                <a:pos x="connsiteX72-559" y="connsiteY72-560"/>
              </a:cxn>
              <a:cxn ang="0">
                <a:pos x="connsiteX73-561" y="connsiteY73-562"/>
              </a:cxn>
              <a:cxn ang="0">
                <a:pos x="connsiteX74-563" y="connsiteY74-564"/>
              </a:cxn>
              <a:cxn ang="0">
                <a:pos x="connsiteX75-565" y="connsiteY75-566"/>
              </a:cxn>
              <a:cxn ang="0">
                <a:pos x="connsiteX76-567" y="connsiteY76-568"/>
              </a:cxn>
              <a:cxn ang="0">
                <a:pos x="connsiteX77-569" y="connsiteY77-570"/>
              </a:cxn>
              <a:cxn ang="0">
                <a:pos x="connsiteX78-571" y="connsiteY78-572"/>
              </a:cxn>
              <a:cxn ang="0">
                <a:pos x="connsiteX79-573" y="connsiteY79-574"/>
              </a:cxn>
              <a:cxn ang="0">
                <a:pos x="connsiteX80-575" y="connsiteY80-576"/>
              </a:cxn>
              <a:cxn ang="0">
                <a:pos x="connsiteX81-577" y="connsiteY81-578"/>
              </a:cxn>
              <a:cxn ang="0">
                <a:pos x="connsiteX82-579" y="connsiteY82-580"/>
              </a:cxn>
              <a:cxn ang="0">
                <a:pos x="connsiteX83-581" y="connsiteY83-582"/>
              </a:cxn>
              <a:cxn ang="0">
                <a:pos x="connsiteX84-583" y="connsiteY84-584"/>
              </a:cxn>
              <a:cxn ang="0">
                <a:pos x="connsiteX85-585" y="connsiteY85-586"/>
              </a:cxn>
              <a:cxn ang="0">
                <a:pos x="connsiteX86-587" y="connsiteY86-588"/>
              </a:cxn>
              <a:cxn ang="0">
                <a:pos x="connsiteX87-589" y="connsiteY87-590"/>
              </a:cxn>
              <a:cxn ang="0">
                <a:pos x="connsiteX88-591" y="connsiteY88-592"/>
              </a:cxn>
              <a:cxn ang="0">
                <a:pos x="connsiteX89-593" y="connsiteY89-594"/>
              </a:cxn>
              <a:cxn ang="0">
                <a:pos x="connsiteX90-595" y="connsiteY90-596"/>
              </a:cxn>
              <a:cxn ang="0">
                <a:pos x="connsiteX91-597" y="connsiteY91-598"/>
              </a:cxn>
              <a:cxn ang="0">
                <a:pos x="connsiteX92-599" y="connsiteY92-600"/>
              </a:cxn>
              <a:cxn ang="0">
                <a:pos x="connsiteX93-601" y="connsiteY93-602"/>
              </a:cxn>
              <a:cxn ang="0">
                <a:pos x="connsiteX94-603" y="connsiteY94-604"/>
              </a:cxn>
              <a:cxn ang="0">
                <a:pos x="connsiteX95-605" y="connsiteY95-606"/>
              </a:cxn>
              <a:cxn ang="0">
                <a:pos x="connsiteX96-607" y="connsiteY96-608"/>
              </a:cxn>
              <a:cxn ang="0">
                <a:pos x="connsiteX97-609" y="connsiteY97-610"/>
              </a:cxn>
              <a:cxn ang="0">
                <a:pos x="connsiteX98-611" y="connsiteY98-612"/>
              </a:cxn>
              <a:cxn ang="0">
                <a:pos x="connsiteX99-613" y="connsiteY99-614"/>
              </a:cxn>
              <a:cxn ang="0">
                <a:pos x="connsiteX100-615" y="connsiteY100-616"/>
              </a:cxn>
              <a:cxn ang="0">
                <a:pos x="connsiteX101-617" y="connsiteY101-618"/>
              </a:cxn>
            </a:cxnLst>
            <a:rect l="l" t="t" r="r" b="b"/>
            <a:pathLst>
              <a:path w="8522202" h="979708">
                <a:moveTo>
                  <a:pt x="0" y="332875"/>
                </a:moveTo>
                <a:lnTo>
                  <a:pt x="7902599" y="332875"/>
                </a:lnTo>
                <a:lnTo>
                  <a:pt x="7877033" y="313673"/>
                </a:lnTo>
                <a:lnTo>
                  <a:pt x="7870591" y="306607"/>
                </a:lnTo>
                <a:lnTo>
                  <a:pt x="7864148" y="299541"/>
                </a:lnTo>
                <a:lnTo>
                  <a:pt x="7858626" y="292475"/>
                </a:lnTo>
                <a:lnTo>
                  <a:pt x="7853717" y="284487"/>
                </a:lnTo>
                <a:lnTo>
                  <a:pt x="7848809" y="276807"/>
                </a:lnTo>
                <a:lnTo>
                  <a:pt x="7844207" y="269126"/>
                </a:lnTo>
                <a:lnTo>
                  <a:pt x="7840219" y="260831"/>
                </a:lnTo>
                <a:lnTo>
                  <a:pt x="7836844" y="252844"/>
                </a:lnTo>
                <a:lnTo>
                  <a:pt x="7833470" y="244241"/>
                </a:lnTo>
                <a:lnTo>
                  <a:pt x="7830709" y="235639"/>
                </a:lnTo>
                <a:lnTo>
                  <a:pt x="7828561" y="227344"/>
                </a:lnTo>
                <a:lnTo>
                  <a:pt x="7826414" y="218742"/>
                </a:lnTo>
                <a:lnTo>
                  <a:pt x="7825186" y="209832"/>
                </a:lnTo>
                <a:lnTo>
                  <a:pt x="7823959" y="201230"/>
                </a:lnTo>
                <a:cubicBezTo>
                  <a:pt x="7823857" y="198260"/>
                  <a:pt x="7823754" y="195291"/>
                  <a:pt x="7823652" y="192321"/>
                </a:cubicBezTo>
                <a:lnTo>
                  <a:pt x="7823346" y="183719"/>
                </a:lnTo>
                <a:lnTo>
                  <a:pt x="7823652" y="175116"/>
                </a:lnTo>
                <a:cubicBezTo>
                  <a:pt x="7823754" y="172146"/>
                  <a:pt x="7823857" y="169177"/>
                  <a:pt x="7823959" y="166207"/>
                </a:cubicBezTo>
                <a:lnTo>
                  <a:pt x="7825186" y="157298"/>
                </a:lnTo>
                <a:lnTo>
                  <a:pt x="7826414" y="148388"/>
                </a:lnTo>
                <a:lnTo>
                  <a:pt x="7828561" y="140093"/>
                </a:lnTo>
                <a:lnTo>
                  <a:pt x="7830709" y="131491"/>
                </a:lnTo>
                <a:lnTo>
                  <a:pt x="7833470" y="122889"/>
                </a:lnTo>
                <a:lnTo>
                  <a:pt x="7836844" y="114594"/>
                </a:lnTo>
                <a:lnTo>
                  <a:pt x="7840219" y="106299"/>
                </a:lnTo>
                <a:lnTo>
                  <a:pt x="7844207" y="98311"/>
                </a:lnTo>
                <a:lnTo>
                  <a:pt x="7848809" y="90630"/>
                </a:lnTo>
                <a:lnTo>
                  <a:pt x="7853717" y="82643"/>
                </a:lnTo>
                <a:lnTo>
                  <a:pt x="7858626" y="75269"/>
                </a:lnTo>
                <a:lnTo>
                  <a:pt x="7864148" y="67896"/>
                </a:lnTo>
                <a:lnTo>
                  <a:pt x="7870591" y="60830"/>
                </a:lnTo>
                <a:lnTo>
                  <a:pt x="7877033" y="53764"/>
                </a:lnTo>
                <a:lnTo>
                  <a:pt x="7883782" y="47312"/>
                </a:lnTo>
                <a:lnTo>
                  <a:pt x="7891145" y="41475"/>
                </a:lnTo>
                <a:lnTo>
                  <a:pt x="7898201" y="35638"/>
                </a:lnTo>
                <a:lnTo>
                  <a:pt x="7905871" y="30415"/>
                </a:lnTo>
                <a:lnTo>
                  <a:pt x="7913234" y="25499"/>
                </a:lnTo>
                <a:lnTo>
                  <a:pt x="7921517" y="21198"/>
                </a:lnTo>
                <a:lnTo>
                  <a:pt x="7929493" y="16897"/>
                </a:lnTo>
                <a:lnTo>
                  <a:pt x="7937776" y="13518"/>
                </a:lnTo>
                <a:lnTo>
                  <a:pt x="7945753" y="10138"/>
                </a:lnTo>
                <a:lnTo>
                  <a:pt x="7954343" y="7680"/>
                </a:lnTo>
                <a:lnTo>
                  <a:pt x="7962933" y="5223"/>
                </a:lnTo>
                <a:lnTo>
                  <a:pt x="7971523" y="3687"/>
                </a:lnTo>
                <a:lnTo>
                  <a:pt x="7980420" y="2150"/>
                </a:lnTo>
                <a:lnTo>
                  <a:pt x="7988703" y="1229"/>
                </a:lnTo>
                <a:lnTo>
                  <a:pt x="7997600" y="307"/>
                </a:lnTo>
                <a:lnTo>
                  <a:pt x="8006496" y="0"/>
                </a:lnTo>
                <a:lnTo>
                  <a:pt x="8015393" y="307"/>
                </a:lnTo>
                <a:lnTo>
                  <a:pt x="8023983" y="1229"/>
                </a:lnTo>
                <a:lnTo>
                  <a:pt x="8032880" y="2150"/>
                </a:lnTo>
                <a:lnTo>
                  <a:pt x="8041470" y="3687"/>
                </a:lnTo>
                <a:lnTo>
                  <a:pt x="8050367" y="5223"/>
                </a:lnTo>
                <a:lnTo>
                  <a:pt x="8058650" y="7680"/>
                </a:lnTo>
                <a:lnTo>
                  <a:pt x="8067240" y="10138"/>
                </a:lnTo>
                <a:lnTo>
                  <a:pt x="8075523" y="13518"/>
                </a:lnTo>
                <a:lnTo>
                  <a:pt x="8083806" y="16897"/>
                </a:lnTo>
                <a:lnTo>
                  <a:pt x="8091783" y="21198"/>
                </a:lnTo>
                <a:lnTo>
                  <a:pt x="8099759" y="25499"/>
                </a:lnTo>
                <a:lnTo>
                  <a:pt x="8107429" y="30415"/>
                </a:lnTo>
                <a:lnTo>
                  <a:pt x="8114792" y="35638"/>
                </a:lnTo>
                <a:lnTo>
                  <a:pt x="8122154" y="41475"/>
                </a:lnTo>
                <a:lnTo>
                  <a:pt x="8129210" y="47312"/>
                </a:lnTo>
                <a:lnTo>
                  <a:pt x="8135960" y="53764"/>
                </a:lnTo>
                <a:lnTo>
                  <a:pt x="8468515" y="386793"/>
                </a:lnTo>
                <a:lnTo>
                  <a:pt x="8474344" y="392937"/>
                </a:lnTo>
                <a:lnTo>
                  <a:pt x="8480172" y="399696"/>
                </a:lnTo>
                <a:lnTo>
                  <a:pt x="8485695" y="406455"/>
                </a:lnTo>
                <a:lnTo>
                  <a:pt x="8490603" y="413828"/>
                </a:lnTo>
                <a:lnTo>
                  <a:pt x="8495512" y="421509"/>
                </a:lnTo>
                <a:lnTo>
                  <a:pt x="8499807" y="428882"/>
                </a:lnTo>
                <a:lnTo>
                  <a:pt x="8503795" y="436870"/>
                </a:lnTo>
                <a:lnTo>
                  <a:pt x="8507783" y="445165"/>
                </a:lnTo>
                <a:lnTo>
                  <a:pt x="8510851" y="453153"/>
                </a:lnTo>
                <a:lnTo>
                  <a:pt x="8513612" y="461755"/>
                </a:lnTo>
                <a:lnTo>
                  <a:pt x="8516066" y="470357"/>
                </a:lnTo>
                <a:lnTo>
                  <a:pt x="8518214" y="479266"/>
                </a:lnTo>
                <a:lnTo>
                  <a:pt x="8520054" y="488483"/>
                </a:lnTo>
                <a:lnTo>
                  <a:pt x="8520975" y="497700"/>
                </a:lnTo>
                <a:cubicBezTo>
                  <a:pt x="8521282" y="500772"/>
                  <a:pt x="8521588" y="503844"/>
                  <a:pt x="8521895" y="506916"/>
                </a:cubicBezTo>
                <a:cubicBezTo>
                  <a:pt x="8521997" y="510091"/>
                  <a:pt x="8522100" y="513265"/>
                  <a:pt x="8522202" y="516440"/>
                </a:cubicBezTo>
                <a:cubicBezTo>
                  <a:pt x="8522100" y="519615"/>
                  <a:pt x="8521997" y="522789"/>
                  <a:pt x="8521895" y="525964"/>
                </a:cubicBezTo>
                <a:cubicBezTo>
                  <a:pt x="8521588" y="529036"/>
                  <a:pt x="8521282" y="532109"/>
                  <a:pt x="8520975" y="535181"/>
                </a:cubicBezTo>
                <a:lnTo>
                  <a:pt x="8520054" y="544397"/>
                </a:lnTo>
                <a:lnTo>
                  <a:pt x="8518214" y="553307"/>
                </a:lnTo>
                <a:lnTo>
                  <a:pt x="8516066" y="562524"/>
                </a:lnTo>
                <a:lnTo>
                  <a:pt x="8513612" y="570819"/>
                </a:lnTo>
                <a:lnTo>
                  <a:pt x="8510851" y="579421"/>
                </a:lnTo>
                <a:lnTo>
                  <a:pt x="8507783" y="587716"/>
                </a:lnTo>
                <a:lnTo>
                  <a:pt x="8503795" y="596011"/>
                </a:lnTo>
                <a:lnTo>
                  <a:pt x="8499807" y="603691"/>
                </a:lnTo>
                <a:lnTo>
                  <a:pt x="8495512" y="611679"/>
                </a:lnTo>
                <a:lnTo>
                  <a:pt x="8490603" y="619052"/>
                </a:lnTo>
                <a:lnTo>
                  <a:pt x="8485695" y="626426"/>
                </a:lnTo>
                <a:lnTo>
                  <a:pt x="8480172" y="633185"/>
                </a:lnTo>
                <a:lnTo>
                  <a:pt x="8474344" y="639943"/>
                </a:lnTo>
                <a:lnTo>
                  <a:pt x="8468515" y="646088"/>
                </a:lnTo>
                <a:lnTo>
                  <a:pt x="8135960" y="978809"/>
                </a:lnTo>
                <a:lnTo>
                  <a:pt x="8135062" y="979708"/>
                </a:lnTo>
              </a:path>
            </a:pathLst>
          </a:custGeom>
          <a:noFill/>
          <a:ln w="28575">
            <a:solidFill>
              <a:srgbClr val="1F74AD"/>
            </a:solidFill>
          </a:ln>
        </p:spPr>
        <p:txBody>
          <a:bodyPr wrap="square" tIns="360000"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28" name="文本框 27"/>
          <p:cNvSpPr txBox="1"/>
          <p:nvPr>
            <p:custDataLst>
              <p:tags r:id="rId4"/>
            </p:custDataLst>
          </p:nvPr>
        </p:nvSpPr>
        <p:spPr>
          <a:xfrm>
            <a:off x="3286125" y="1638300"/>
            <a:ext cx="8337550" cy="1049655"/>
          </a:xfrm>
          <a:prstGeom prst="rect">
            <a:avLst/>
          </a:prstGeom>
          <a:noFill/>
        </p:spPr>
        <p:txBody>
          <a:bodyPr wrap="square" rtlCol="0" anchor="ctr" anchorCtr="0"/>
          <a:lstStyle/>
          <a:p>
            <a:pPr>
              <a:lnSpc>
                <a:spcPct val="120000"/>
              </a:lnSpc>
            </a:pPr>
            <a:r>
              <a:rPr lang="zh-CN" altLang="en-US" spc="150">
                <a:latin typeface="Arial" panose="020B0604020202020204" pitchFamily="34" charset="0"/>
                <a:ea typeface="微软雅黑" panose="020B0503020204020204" charset="-122"/>
                <a:sym typeface="Arial" panose="020B0604020202020204" pitchFamily="34" charset="0"/>
              </a:rPr>
              <a:t>从大自然提取的原材料，经过各种手段加工形成零件，同时产生废角料和各种污染，这些副产品一部分被回收处理，一部分回到大自然中。</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5"/>
            </p:custDataLst>
          </p:nvPr>
        </p:nvSpPr>
        <p:spPr>
          <a:xfrm>
            <a:off x="3128023" y="3124918"/>
            <a:ext cx="8267727" cy="410355"/>
          </a:xfrm>
          <a:prstGeom prst="rect">
            <a:avLst/>
          </a:prstGeom>
          <a:noFill/>
        </p:spPr>
        <p:txBody>
          <a:bodyPr wrap="square" rtlCol="0" anchor="ctr" anchorCtr="0"/>
          <a:lstStyle/>
          <a:p>
            <a:pPr>
              <a:lnSpc>
                <a:spcPct val="120000"/>
              </a:lnSpc>
            </a:pPr>
            <a:r>
              <a:rPr lang="zh-CN" altLang="en-US" spc="150">
                <a:latin typeface="Arial" panose="020B0604020202020204" pitchFamily="34" charset="0"/>
                <a:ea typeface="微软雅黑" panose="020B0503020204020204" charset="-122"/>
                <a:sym typeface="Arial" panose="020B0604020202020204" pitchFamily="34" charset="0"/>
              </a:rPr>
              <a:t>零件装配后成为产品，进入流通领域，被销售给消费者，消费者在使用的过程中，要经过多次维修再使用，直至其生命周期终止而将其报废。</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43" name="文本框 42"/>
          <p:cNvSpPr txBox="1"/>
          <p:nvPr>
            <p:custDataLst>
              <p:tags r:id="rId6"/>
            </p:custDataLst>
          </p:nvPr>
        </p:nvSpPr>
        <p:spPr>
          <a:xfrm>
            <a:off x="3244215" y="4339590"/>
            <a:ext cx="7065010" cy="1113155"/>
          </a:xfrm>
          <a:prstGeom prst="rect">
            <a:avLst/>
          </a:prstGeom>
          <a:noFill/>
        </p:spPr>
        <p:txBody>
          <a:bodyPr wrap="square" rtlCol="0" anchor="ctr" anchorCtr="0"/>
          <a:lstStyle/>
          <a:p>
            <a:pPr>
              <a:lnSpc>
                <a:spcPct val="120000"/>
              </a:lnSpc>
            </a:pPr>
            <a:r>
              <a:rPr lang="zh-CN" altLang="en-US" spc="150">
                <a:latin typeface="Arial" panose="020B0604020202020204" pitchFamily="34" charset="0"/>
                <a:ea typeface="微软雅黑" panose="020B0503020204020204" charset="-122"/>
                <a:sym typeface="Arial" panose="020B0604020202020204" pitchFamily="34" charset="0"/>
              </a:rPr>
              <a:t>产品报废后经过拆卸，一部分零件被回收直接用于产品的装配，一部分零件经过加工形成新的零件，剩下部分废物经过处理，一部分形成原材料，一部分返回到大自然，经过大自然的降解、再生，形成新的资源，通过开采形成原材料。</a:t>
            </a:r>
            <a:endParaRPr lang="zh-CN" altLang="en-US" spc="150">
              <a:latin typeface="Arial" panose="020B0604020202020204" pitchFamily="34" charset="0"/>
              <a:ea typeface="微软雅黑" panose="020B0503020204020204" charset="-122"/>
              <a:sym typeface="Arial" panose="020B0604020202020204" pitchFamily="34" charset="0"/>
            </a:endParaRPr>
          </a:p>
        </p:txBody>
      </p:sp>
      <p:sp>
        <p:nvSpPr>
          <p:cNvPr id="44" name="文本框 43"/>
          <p:cNvSpPr txBox="1"/>
          <p:nvPr/>
        </p:nvSpPr>
        <p:spPr>
          <a:xfrm>
            <a:off x="199390" y="1525905"/>
            <a:ext cx="2727325" cy="4057015"/>
          </a:xfrm>
          <a:prstGeom prst="rect">
            <a:avLst/>
          </a:prstGeom>
          <a:noFill/>
        </p:spPr>
        <p:txBody>
          <a:bodyPr wrap="square" rtlCol="0" anchor="t">
            <a:noAutofit/>
          </a:bodyPr>
          <a:p>
            <a:pPr indent="0" fontAlgn="auto">
              <a:lnSpc>
                <a:spcPct val="130000"/>
              </a:lnSpc>
            </a:pPr>
            <a:r>
              <a:rPr lang="zh-CN" altLang="en-US" sz="2000"/>
              <a:t>从绿色材料的循环生命周期可以看出，整个循环过程需要大量的能量，同时产生许多环境污染，这就要求生产者在原材料的开采、生产、产品制造、使用、回收再用以及废料处理等环节中，充分利用能源和节约资源，减少环境污染。</a:t>
            </a:r>
            <a:endParaRPr lang="zh-CN" altLang="en-US" sz="2000"/>
          </a:p>
        </p:txBody>
      </p:sp>
      <p:sp>
        <p:nvSpPr>
          <p:cNvPr id="45" name="圆角矩形 44"/>
          <p:cNvSpPr/>
          <p:nvPr/>
        </p:nvSpPr>
        <p:spPr>
          <a:xfrm>
            <a:off x="128905" y="1373505"/>
            <a:ext cx="2836545" cy="4345305"/>
          </a:xfrm>
          <a:prstGeom prst="roundRect">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652780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绿色供应链管理的基本内容</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208280" y="804545"/>
            <a:ext cx="4143375" cy="521970"/>
          </a:xfrm>
          <a:prstGeom prst="rect">
            <a:avLst/>
          </a:prstGeom>
          <a:noFill/>
          <a:ln>
            <a:noFill/>
          </a:ln>
        </p:spPr>
        <p:txBody>
          <a:bodyPr wrap="squar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三、绿色供应过程</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1" name="文本框 20"/>
          <p:cNvSpPr txBox="1"/>
          <p:nvPr>
            <p:custDataLst>
              <p:tags r:id="rId1"/>
            </p:custDataLst>
          </p:nvPr>
        </p:nvSpPr>
        <p:spPr>
          <a:xfrm>
            <a:off x="1555750" y="1767205"/>
            <a:ext cx="9661525" cy="720090"/>
          </a:xfrm>
          <a:prstGeom prst="rect">
            <a:avLst/>
          </a:prstGeom>
          <a:blipFill dpi="0" rotWithShape="1">
            <a:blip r:embed="rId2">
              <a:alphaModFix amt="0"/>
            </a:blip>
            <a:srcRect/>
            <a:tile tx="0" ty="0" sx="100000" sy="100000" flip="none" algn="tl"/>
          </a:blipFill>
        </p:spPr>
        <p:txBody>
          <a:bodyPr wrap="square" rtlCol="0"/>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indent="0" fontAlgn="auto">
              <a:lnSpc>
                <a:spcPct val="120000"/>
              </a:lnSpc>
            </a:pPr>
            <a:r>
              <a:rPr lang="zh-CN" altLang="en-US" sz="2000">
                <a:sym typeface="+mn-ea"/>
              </a:rPr>
              <a:t>供应过程就是制造商在产品生产时，向原材料供应商进行原材料的采购，确保整个供应业务活动的成功进行，为了保证供应活动的绿色性，主要对供货方、物流进行分析。</a:t>
            </a:r>
            <a:endParaRPr lang="zh-CN" altLang="en-US" sz="2000"/>
          </a:p>
          <a:p>
            <a:endParaRPr lang="zh-CN" altLang="en-US" sz="2000" b="1" spc="300" dirty="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18" name="圆角矩形 2"/>
          <p:cNvSpPr/>
          <p:nvPr>
            <p:custDataLst>
              <p:tags r:id="rId3"/>
            </p:custDataLst>
          </p:nvPr>
        </p:nvSpPr>
        <p:spPr>
          <a:xfrm>
            <a:off x="1556385" y="2665730"/>
            <a:ext cx="4655820" cy="3315970"/>
          </a:xfrm>
          <a:prstGeom prst="roundRect">
            <a:avLst>
              <a:gd name="adj" fmla="val 8416"/>
            </a:avLst>
          </a:pr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4"/>
            </p:custDataLst>
          </p:nvPr>
        </p:nvSpPr>
        <p:spPr>
          <a:xfrm>
            <a:off x="1985565" y="2958180"/>
            <a:ext cx="3738533" cy="469931"/>
          </a:xfrm>
          <a:prstGeom prst="rect">
            <a:avLst/>
          </a:prstGeom>
          <a:noFill/>
        </p:spPr>
        <p:txBody>
          <a:bodyPr wrap="square" anchor="b" anchorCtr="0">
            <a:normAutofit lnSpcReduction="20000"/>
          </a:bodyPr>
          <a:lstStyle>
            <a:defPPr>
              <a:defRPr lang="zh-CN"/>
            </a:defPPr>
            <a:lvl1pPr algn="ctr">
              <a:defRPr>
                <a:solidFill>
                  <a:sysClr val="window" lastClr="FFFFFF"/>
                </a:solidFill>
              </a:defRPr>
            </a:lvl1pPr>
          </a:lstStyle>
          <a:p>
            <a:pPr algn="l">
              <a:lnSpc>
                <a:spcPct val="140000"/>
              </a:lnSpc>
            </a:pPr>
            <a:r>
              <a:rPr lang="zh-CN" altLang="en-US" sz="2000" b="1" spc="30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绿色供应商</a:t>
            </a:r>
            <a:endParaRPr lang="zh-CN" altLang="en-US" sz="2000" b="1" spc="30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20" name="文本框 19"/>
          <p:cNvSpPr txBox="1"/>
          <p:nvPr>
            <p:custDataLst>
              <p:tags r:id="rId5"/>
            </p:custDataLst>
          </p:nvPr>
        </p:nvSpPr>
        <p:spPr>
          <a:xfrm>
            <a:off x="1985645" y="3429000"/>
            <a:ext cx="4227195" cy="2236470"/>
          </a:xfrm>
          <a:prstGeom prst="rect">
            <a:avLst/>
          </a:prstGeom>
        </p:spPr>
        <p:txBody>
          <a:bodyPr wrap="square"/>
          <a:lstStyle>
            <a:defPPr>
              <a:defRPr lang="zh-CN"/>
            </a:defPPr>
            <a:lvl1pPr algn="ctr">
              <a:defRPr sz="1400">
                <a:solidFill>
                  <a:sysClr val="window" lastClr="FFFFFF"/>
                </a:solidFill>
              </a:defRPr>
            </a:lvl1pPr>
          </a:lstStyle>
          <a:p>
            <a:pPr algn="l">
              <a:lnSpc>
                <a:spcPct val="140000"/>
              </a:lnSpc>
            </a:pPr>
            <a:r>
              <a:rPr lang="zh-CN" altLang="en-US" sz="18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选择供应商需要考虑的主要因素是：产品质量、价格、交货期、批量柔性、品种多样性和环境友好性等。积极的供货方把目光聚焦于环境过程的提高，对供货的产品有绿色性的要求，目的就是降低材料使用，减少废物产生。</a:t>
            </a:r>
            <a:endParaRPr lang="zh-CN" altLang="en-US" sz="18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10" name="椭圆 9"/>
          <p:cNvSpPr/>
          <p:nvPr>
            <p:custDataLst>
              <p:tags r:id="rId6"/>
            </p:custDataLst>
          </p:nvPr>
        </p:nvSpPr>
        <p:spPr>
          <a:xfrm>
            <a:off x="1233198" y="3615571"/>
            <a:ext cx="646381" cy="646381"/>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6" name="圆角矩形 2"/>
          <p:cNvSpPr/>
          <p:nvPr>
            <p:custDataLst>
              <p:tags r:id="rId7"/>
            </p:custDataLst>
          </p:nvPr>
        </p:nvSpPr>
        <p:spPr>
          <a:xfrm>
            <a:off x="6212205" y="2665730"/>
            <a:ext cx="4423410" cy="3315970"/>
          </a:xfrm>
          <a:prstGeom prst="roundRect">
            <a:avLst>
              <a:gd name="adj" fmla="val 8416"/>
            </a:avLst>
          </a:pr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8"/>
            </p:custDataLst>
          </p:nvPr>
        </p:nvSpPr>
        <p:spPr>
          <a:xfrm>
            <a:off x="6573889" y="2958180"/>
            <a:ext cx="3738533" cy="469931"/>
          </a:xfrm>
          <a:prstGeom prst="rect">
            <a:avLst/>
          </a:prstGeom>
          <a:noFill/>
        </p:spPr>
        <p:txBody>
          <a:bodyPr wrap="square" anchor="b" anchorCtr="0">
            <a:normAutofit lnSpcReduction="20000"/>
          </a:bodyPr>
          <a:lstStyle>
            <a:defPPr>
              <a:defRPr lang="zh-CN"/>
            </a:defPPr>
            <a:lvl1pPr algn="ctr">
              <a:defRPr>
                <a:solidFill>
                  <a:sysClr val="window" lastClr="FFFFFF"/>
                </a:solidFill>
              </a:defRPr>
            </a:lvl1pPr>
          </a:lstStyle>
          <a:p>
            <a:pPr algn="l">
              <a:lnSpc>
                <a:spcPct val="140000"/>
              </a:lnSpc>
            </a:pPr>
            <a:r>
              <a:rPr lang="zh-CN" altLang="en-US" sz="2000" b="1" spc="30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绿色物流</a:t>
            </a:r>
            <a:endParaRPr lang="zh-CN" altLang="en-US" sz="2000" b="1" spc="30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38" name="文本框 37"/>
          <p:cNvSpPr txBox="1"/>
          <p:nvPr>
            <p:custDataLst>
              <p:tags r:id="rId9"/>
            </p:custDataLst>
          </p:nvPr>
        </p:nvSpPr>
        <p:spPr>
          <a:xfrm>
            <a:off x="6573889" y="3429000"/>
            <a:ext cx="3738533" cy="1516308"/>
          </a:xfrm>
          <a:prstGeom prst="rect">
            <a:avLst/>
          </a:prstGeom>
        </p:spPr>
        <p:txBody>
          <a:bodyPr wrap="square">
            <a:normAutofit/>
          </a:bodyPr>
          <a:lstStyle>
            <a:defPPr>
              <a:defRPr lang="zh-CN"/>
            </a:defPPr>
            <a:lvl1pPr algn="ctr">
              <a:defRPr sz="1400">
                <a:solidFill>
                  <a:sysClr val="window" lastClr="FFFFFF"/>
                </a:solidFill>
              </a:defRPr>
            </a:lvl1pPr>
          </a:lstStyle>
          <a:p>
            <a:pPr algn="l">
              <a:lnSpc>
                <a:spcPct val="140000"/>
              </a:lnSpc>
            </a:pPr>
            <a:r>
              <a:rPr lang="zh-CN" altLang="en-US" sz="16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物流主要是在运输、保管、搬运、包装、流通加工等作业过程对环境负面影响的评价。</a:t>
            </a:r>
            <a:endParaRPr lang="zh-CN" altLang="en-US" sz="16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15" name="椭圆 14"/>
          <p:cNvSpPr/>
          <p:nvPr>
            <p:custDataLst>
              <p:tags r:id="rId10"/>
            </p:custDataLst>
          </p:nvPr>
        </p:nvSpPr>
        <p:spPr>
          <a:xfrm>
            <a:off x="10312422" y="3615571"/>
            <a:ext cx="646381" cy="646381"/>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6" name="KSO_Shape"/>
          <p:cNvSpPr>
            <a:spLocks noChangeAspect="1"/>
          </p:cNvSpPr>
          <p:nvPr>
            <p:custDataLst>
              <p:tags r:id="rId11"/>
            </p:custDataLst>
          </p:nvPr>
        </p:nvSpPr>
        <p:spPr bwMode="auto">
          <a:xfrm>
            <a:off x="10467964" y="3765332"/>
            <a:ext cx="335297" cy="346859"/>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ysClr val="window" lastClr="FFFFFF"/>
          </a:solidFill>
          <a:ln>
            <a:noFill/>
          </a:ln>
        </p:spPr>
        <p:txBody>
          <a:bodyPr/>
          <a:lstStyle/>
          <a:p>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4" name="图形 4"/>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326887" y="3765332"/>
            <a:ext cx="459000" cy="360000"/>
          </a:xfrm>
          <a:prstGeom prst="rect">
            <a:avLst/>
          </a:prstGeom>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652780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绿色供应链管理的基本内容</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168910" y="804545"/>
            <a:ext cx="4143375" cy="521970"/>
          </a:xfrm>
          <a:prstGeom prst="rect">
            <a:avLst/>
          </a:prstGeom>
          <a:noFill/>
          <a:ln>
            <a:noFill/>
          </a:ln>
        </p:spPr>
        <p:txBody>
          <a:bodyPr wrap="squar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四、绿色生产</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grpSp>
        <p:nvGrpSpPr>
          <p:cNvPr id="2" name="组合 1"/>
          <p:cNvGrpSpPr/>
          <p:nvPr>
            <p:custDataLst>
              <p:tags r:id="rId1"/>
            </p:custDataLst>
          </p:nvPr>
        </p:nvGrpSpPr>
        <p:grpSpPr>
          <a:xfrm>
            <a:off x="1003171" y="1462787"/>
            <a:ext cx="10156449" cy="2752344"/>
            <a:chOff x="1239853" y="1581519"/>
            <a:chExt cx="9584279" cy="2597289"/>
          </a:xfrm>
        </p:grpSpPr>
        <p:grpSp>
          <p:nvGrpSpPr>
            <p:cNvPr id="9" name="组合 8"/>
            <p:cNvGrpSpPr/>
            <p:nvPr>
              <p:custDataLst>
                <p:tags r:id="rId2"/>
              </p:custDataLst>
            </p:nvPr>
          </p:nvGrpSpPr>
          <p:grpSpPr>
            <a:xfrm>
              <a:off x="4557801" y="2123798"/>
              <a:ext cx="2476519" cy="2055010"/>
              <a:chOff x="3270265" y="3051813"/>
              <a:chExt cx="2095807" cy="1739096"/>
            </a:xfrm>
          </p:grpSpPr>
          <p:sp>
            <p:nvSpPr>
              <p:cNvPr id="6" name="六边形 5"/>
              <p:cNvSpPr/>
              <p:nvPr>
                <p:custDataLst>
                  <p:tags r:id="rId3"/>
                </p:custDataLst>
              </p:nvPr>
            </p:nvSpPr>
            <p:spPr>
              <a:xfrm>
                <a:off x="4487101" y="3051813"/>
                <a:ext cx="235890" cy="203354"/>
              </a:xfrm>
              <a:prstGeom prst="hexagon">
                <a:avLst/>
              </a:prstGeom>
              <a:solidFill>
                <a:srgbClr val="018BE9">
                  <a:lumMod val="60000"/>
                  <a:lumOff val="40000"/>
                </a:srgbClr>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25000" lnSpcReduction="20000"/>
              </a:bodyPr>
              <a:lstStyle/>
              <a:p>
                <a:pPr algn="ctr"/>
                <a:endParaRPr lang="zh-CN" altLang="en-US" sz="1790">
                  <a:sym typeface="Arial" panose="020B0604020202020204" pitchFamily="34" charset="0"/>
                </a:endParaRPr>
              </a:p>
            </p:txBody>
          </p:sp>
          <p:sp>
            <p:nvSpPr>
              <p:cNvPr id="7" name="六边形 6"/>
              <p:cNvSpPr/>
              <p:nvPr>
                <p:custDataLst>
                  <p:tags r:id="rId4"/>
                </p:custDataLst>
              </p:nvPr>
            </p:nvSpPr>
            <p:spPr>
              <a:xfrm>
                <a:off x="3787689" y="3430235"/>
                <a:ext cx="1578383" cy="1360674"/>
              </a:xfrm>
              <a:prstGeom prst="hexagon">
                <a:avLst/>
              </a:prstGeom>
              <a:solidFill>
                <a:srgbClr val="018BE9"/>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lstStyle/>
              <a:p>
                <a:pPr algn="ctr">
                  <a:lnSpc>
                    <a:spcPct val="120000"/>
                  </a:lnSpc>
                </a:pPr>
                <a:r>
                  <a:rPr lang="da-DK" altLang="zh-CN" sz="1790" b="1">
                    <a:solidFill>
                      <a:srgbClr val="FFFFFF"/>
                    </a:solidFill>
                    <a:sym typeface="Arial" panose="020B0604020202020204" pitchFamily="34" charset="0"/>
                  </a:rPr>
                  <a:t>生产设备</a:t>
                </a:r>
                <a:endParaRPr lang="da-DK" altLang="zh-CN" sz="1790" b="1">
                  <a:solidFill>
                    <a:srgbClr val="FFFFFF"/>
                  </a:solidFill>
                  <a:sym typeface="Arial" panose="020B0604020202020204" pitchFamily="34" charset="0"/>
                </a:endParaRPr>
              </a:p>
            </p:txBody>
          </p:sp>
          <p:sp>
            <p:nvSpPr>
              <p:cNvPr id="8" name="六边形 7"/>
              <p:cNvSpPr/>
              <p:nvPr>
                <p:custDataLst>
                  <p:tags r:id="rId5"/>
                </p:custDataLst>
              </p:nvPr>
            </p:nvSpPr>
            <p:spPr>
              <a:xfrm>
                <a:off x="3419487" y="4147080"/>
                <a:ext cx="365861" cy="315397"/>
              </a:xfrm>
              <a:prstGeom prst="hexagon">
                <a:avLst/>
              </a:prstGeom>
              <a:solidFill>
                <a:srgbClr val="018BE9">
                  <a:lumMod val="60000"/>
                  <a:lumOff val="40000"/>
                </a:srgbClr>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67500" lnSpcReduction="20000"/>
              </a:bodyPr>
              <a:lstStyle/>
              <a:p>
                <a:pPr algn="ctr"/>
                <a:endParaRPr lang="zh-CN" altLang="en-US" sz="1790">
                  <a:sym typeface="Arial" panose="020B0604020202020204" pitchFamily="34" charset="0"/>
                </a:endParaRPr>
              </a:p>
            </p:txBody>
          </p:sp>
          <p:sp>
            <p:nvSpPr>
              <p:cNvPr id="23" name="六边形 22"/>
              <p:cNvSpPr/>
              <p:nvPr>
                <p:custDataLst>
                  <p:tags r:id="rId6"/>
                </p:custDataLst>
              </p:nvPr>
            </p:nvSpPr>
            <p:spPr>
              <a:xfrm>
                <a:off x="3270265" y="4080044"/>
                <a:ext cx="161307" cy="139058"/>
              </a:xfrm>
              <a:prstGeom prst="hexagon">
                <a:avLst/>
              </a:prstGeom>
              <a:solidFill>
                <a:srgbClr val="018BE9">
                  <a:lumMod val="60000"/>
                  <a:lumOff val="40000"/>
                </a:srgbClr>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25000" lnSpcReduction="20000"/>
              </a:bodyPr>
              <a:lstStyle/>
              <a:p>
                <a:pPr algn="ctr"/>
                <a:endParaRPr lang="zh-CN" altLang="en-US" sz="1790">
                  <a:sym typeface="Arial" panose="020B0604020202020204" pitchFamily="34" charset="0"/>
                </a:endParaRPr>
              </a:p>
            </p:txBody>
          </p:sp>
          <p:sp>
            <p:nvSpPr>
              <p:cNvPr id="24" name="六边形 23"/>
              <p:cNvSpPr/>
              <p:nvPr>
                <p:custDataLst>
                  <p:tags r:id="rId7"/>
                </p:custDataLst>
              </p:nvPr>
            </p:nvSpPr>
            <p:spPr>
              <a:xfrm>
                <a:off x="4294205" y="3230567"/>
                <a:ext cx="168653" cy="145391"/>
              </a:xfrm>
              <a:prstGeom prst="hexagon">
                <a:avLst/>
              </a:prstGeom>
              <a:solidFill>
                <a:srgbClr val="018BE9">
                  <a:lumMod val="60000"/>
                  <a:lumOff val="40000"/>
                </a:srgbClr>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25000" lnSpcReduction="20000"/>
              </a:bodyPr>
              <a:lstStyle/>
              <a:p>
                <a:pPr algn="ctr"/>
                <a:endParaRPr lang="zh-CN" altLang="en-US" sz="1790">
                  <a:sym typeface="Arial" panose="020B0604020202020204" pitchFamily="34" charset="0"/>
                </a:endParaRPr>
              </a:p>
            </p:txBody>
          </p:sp>
        </p:grpSp>
        <p:grpSp>
          <p:nvGrpSpPr>
            <p:cNvPr id="11" name="组合 10"/>
            <p:cNvGrpSpPr/>
            <p:nvPr>
              <p:custDataLst>
                <p:tags r:id="rId8"/>
              </p:custDataLst>
            </p:nvPr>
          </p:nvGrpSpPr>
          <p:grpSpPr>
            <a:xfrm>
              <a:off x="3017026" y="1588585"/>
              <a:ext cx="2526958" cy="1607846"/>
              <a:chOff x="2167549" y="2598878"/>
              <a:chExt cx="2138492" cy="1360674"/>
            </a:xfrm>
          </p:grpSpPr>
          <p:sp>
            <p:nvSpPr>
              <p:cNvPr id="12" name="六边形 11"/>
              <p:cNvSpPr/>
              <p:nvPr>
                <p:custDataLst>
                  <p:tags r:id="rId9"/>
                </p:custDataLst>
              </p:nvPr>
            </p:nvSpPr>
            <p:spPr>
              <a:xfrm>
                <a:off x="3957775" y="2930946"/>
                <a:ext cx="348266" cy="300229"/>
              </a:xfrm>
              <a:prstGeom prst="hexagon">
                <a:avLst/>
              </a:prstGeom>
              <a:solidFill>
                <a:srgbClr val="FFC000">
                  <a:lumMod val="40000"/>
                  <a:lumOff val="60000"/>
                </a:srgbClr>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60000" lnSpcReduction="20000"/>
              </a:bodyPr>
              <a:lstStyle/>
              <a:p>
                <a:pPr algn="ctr"/>
                <a:endParaRPr lang="zh-CN" altLang="en-US" sz="1790">
                  <a:sym typeface="Arial" panose="020B0604020202020204" pitchFamily="34" charset="0"/>
                </a:endParaRPr>
              </a:p>
            </p:txBody>
          </p:sp>
          <p:sp>
            <p:nvSpPr>
              <p:cNvPr id="14" name="六边形 13"/>
              <p:cNvSpPr/>
              <p:nvPr>
                <p:custDataLst>
                  <p:tags r:id="rId10"/>
                </p:custDataLst>
              </p:nvPr>
            </p:nvSpPr>
            <p:spPr>
              <a:xfrm>
                <a:off x="2370195" y="2598878"/>
                <a:ext cx="1578383" cy="1360674"/>
              </a:xfrm>
              <a:prstGeom prst="hexagon">
                <a:avLst/>
              </a:prstGeom>
              <a:solidFill>
                <a:srgbClr val="FFC000"/>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lstStyle/>
              <a:p>
                <a:pPr algn="ctr">
                  <a:lnSpc>
                    <a:spcPct val="120000"/>
                  </a:lnSpc>
                </a:pPr>
                <a:r>
                  <a:rPr lang="da-DK" altLang="zh-CN" sz="1790" b="1">
                    <a:solidFill>
                      <a:srgbClr val="FFFFFF"/>
                    </a:solidFill>
                    <a:sym typeface="Arial" panose="020B0604020202020204" pitchFamily="34" charset="0"/>
                  </a:rPr>
                  <a:t>生产资源</a:t>
                </a:r>
                <a:endParaRPr lang="da-DK" altLang="zh-CN" sz="1790" b="1">
                  <a:solidFill>
                    <a:srgbClr val="FFFFFF"/>
                  </a:solidFill>
                  <a:sym typeface="Arial" panose="020B0604020202020204" pitchFamily="34" charset="0"/>
                </a:endParaRPr>
              </a:p>
            </p:txBody>
          </p:sp>
          <p:sp>
            <p:nvSpPr>
              <p:cNvPr id="22" name="六边形 21"/>
              <p:cNvSpPr/>
              <p:nvPr>
                <p:custDataLst>
                  <p:tags r:id="rId11"/>
                </p:custDataLst>
              </p:nvPr>
            </p:nvSpPr>
            <p:spPr>
              <a:xfrm>
                <a:off x="2412367" y="2706378"/>
                <a:ext cx="142989" cy="123266"/>
              </a:xfrm>
              <a:prstGeom prst="hexagon">
                <a:avLst/>
              </a:prstGeom>
              <a:solidFill>
                <a:srgbClr val="FFC000">
                  <a:lumMod val="40000"/>
                  <a:lumOff val="60000"/>
                </a:srgbClr>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25000" lnSpcReduction="20000"/>
              </a:bodyPr>
              <a:lstStyle/>
              <a:p>
                <a:pPr algn="ctr"/>
                <a:endParaRPr lang="zh-CN" altLang="en-US" sz="1790">
                  <a:sym typeface="Arial" panose="020B0604020202020204" pitchFamily="34" charset="0"/>
                </a:endParaRPr>
              </a:p>
            </p:txBody>
          </p:sp>
          <p:sp>
            <p:nvSpPr>
              <p:cNvPr id="25" name="六边形 24"/>
              <p:cNvSpPr/>
              <p:nvPr>
                <p:custDataLst>
                  <p:tags r:id="rId12"/>
                </p:custDataLst>
              </p:nvPr>
            </p:nvSpPr>
            <p:spPr>
              <a:xfrm>
                <a:off x="2167549" y="2850578"/>
                <a:ext cx="281421" cy="242604"/>
              </a:xfrm>
              <a:prstGeom prst="hexagon">
                <a:avLst/>
              </a:prstGeom>
              <a:solidFill>
                <a:srgbClr val="FFC000">
                  <a:lumMod val="40000"/>
                  <a:lumOff val="60000"/>
                </a:srgbClr>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37500" lnSpcReduction="20000"/>
              </a:bodyPr>
              <a:lstStyle/>
              <a:p>
                <a:pPr algn="ctr"/>
                <a:endParaRPr lang="zh-CN" altLang="en-US" sz="1790">
                  <a:sym typeface="Arial" panose="020B0604020202020204" pitchFamily="34" charset="0"/>
                </a:endParaRPr>
              </a:p>
            </p:txBody>
          </p:sp>
        </p:grpSp>
        <p:grpSp>
          <p:nvGrpSpPr>
            <p:cNvPr id="13" name="组合 12"/>
            <p:cNvGrpSpPr/>
            <p:nvPr>
              <p:custDataLst>
                <p:tags r:id="rId13"/>
              </p:custDataLst>
            </p:nvPr>
          </p:nvGrpSpPr>
          <p:grpSpPr>
            <a:xfrm>
              <a:off x="1239853" y="2086988"/>
              <a:ext cx="2356587" cy="2084752"/>
              <a:chOff x="988587" y="3020662"/>
              <a:chExt cx="1994312" cy="1764266"/>
            </a:xfrm>
          </p:grpSpPr>
          <p:sp>
            <p:nvSpPr>
              <p:cNvPr id="43" name="六边形 42"/>
              <p:cNvSpPr/>
              <p:nvPr>
                <p:custDataLst>
                  <p:tags r:id="rId14"/>
                </p:custDataLst>
              </p:nvPr>
            </p:nvSpPr>
            <p:spPr>
              <a:xfrm>
                <a:off x="988587" y="3424254"/>
                <a:ext cx="1578383" cy="1360674"/>
              </a:xfrm>
              <a:prstGeom prst="hexagon">
                <a:avLst/>
              </a:prstGeom>
              <a:solidFill>
                <a:srgbClr val="018BE9"/>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lstStyle/>
              <a:p>
                <a:pPr algn="ctr">
                  <a:lnSpc>
                    <a:spcPct val="120000"/>
                  </a:lnSpc>
                </a:pPr>
                <a:r>
                  <a:rPr lang="da-DK" altLang="zh-CN" sz="1790" b="1">
                    <a:solidFill>
                      <a:srgbClr val="FFFFFF"/>
                    </a:solidFill>
                    <a:sym typeface="Arial" panose="020B0604020202020204" pitchFamily="34" charset="0"/>
                  </a:rPr>
                  <a:t>绿色工艺</a:t>
                </a:r>
                <a:endParaRPr lang="da-DK" altLang="zh-CN" sz="1790" b="1">
                  <a:solidFill>
                    <a:srgbClr val="FFFFFF"/>
                  </a:solidFill>
                  <a:sym typeface="Arial" panose="020B0604020202020204" pitchFamily="34" charset="0"/>
                </a:endParaRPr>
              </a:p>
            </p:txBody>
          </p:sp>
          <p:sp>
            <p:nvSpPr>
              <p:cNvPr id="17" name="六边形 16"/>
              <p:cNvSpPr/>
              <p:nvPr>
                <p:custDataLst>
                  <p:tags r:id="rId15"/>
                </p:custDataLst>
              </p:nvPr>
            </p:nvSpPr>
            <p:spPr>
              <a:xfrm>
                <a:off x="1505571" y="3020662"/>
                <a:ext cx="365861" cy="315397"/>
              </a:xfrm>
              <a:prstGeom prst="hexagon">
                <a:avLst/>
              </a:prstGeom>
              <a:solidFill>
                <a:srgbClr val="018BE9">
                  <a:lumMod val="20000"/>
                  <a:lumOff val="80000"/>
                </a:srgbClr>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67500" lnSpcReduction="20000"/>
              </a:bodyPr>
              <a:lstStyle/>
              <a:p>
                <a:pPr algn="ctr"/>
                <a:endParaRPr lang="zh-CN" altLang="en-US" sz="1790">
                  <a:sym typeface="Arial" panose="020B0604020202020204" pitchFamily="34" charset="0"/>
                </a:endParaRPr>
              </a:p>
            </p:txBody>
          </p:sp>
          <p:sp>
            <p:nvSpPr>
              <p:cNvPr id="26" name="六边形 25"/>
              <p:cNvSpPr/>
              <p:nvPr>
                <p:custDataLst>
                  <p:tags r:id="rId16"/>
                </p:custDataLst>
              </p:nvPr>
            </p:nvSpPr>
            <p:spPr>
              <a:xfrm>
                <a:off x="2617038" y="4082287"/>
                <a:ext cx="365861" cy="315397"/>
              </a:xfrm>
              <a:prstGeom prst="hexagon">
                <a:avLst/>
              </a:prstGeom>
              <a:solidFill>
                <a:srgbClr val="018BE9">
                  <a:lumMod val="20000"/>
                  <a:lumOff val="80000"/>
                </a:srgbClr>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67500" lnSpcReduction="20000"/>
              </a:bodyPr>
              <a:lstStyle/>
              <a:p>
                <a:pPr algn="ctr"/>
                <a:endParaRPr lang="zh-CN" altLang="en-US" sz="1790">
                  <a:sym typeface="Arial" panose="020B0604020202020204" pitchFamily="34" charset="0"/>
                </a:endParaRPr>
              </a:p>
            </p:txBody>
          </p:sp>
          <p:sp>
            <p:nvSpPr>
              <p:cNvPr id="27" name="六边形 26"/>
              <p:cNvSpPr/>
              <p:nvPr>
                <p:custDataLst>
                  <p:tags r:id="rId17"/>
                </p:custDataLst>
              </p:nvPr>
            </p:nvSpPr>
            <p:spPr>
              <a:xfrm>
                <a:off x="1925244" y="3061781"/>
                <a:ext cx="235890" cy="203354"/>
              </a:xfrm>
              <a:prstGeom prst="hexagon">
                <a:avLst/>
              </a:prstGeom>
              <a:solidFill>
                <a:srgbClr val="018BE9">
                  <a:lumMod val="20000"/>
                  <a:lumOff val="80000"/>
                </a:srgbClr>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25000" lnSpcReduction="20000"/>
              </a:bodyPr>
              <a:lstStyle/>
              <a:p>
                <a:pPr algn="ctr"/>
                <a:endParaRPr lang="zh-CN" altLang="en-US" sz="1790">
                  <a:sym typeface="Arial" panose="020B0604020202020204" pitchFamily="34" charset="0"/>
                </a:endParaRPr>
              </a:p>
            </p:txBody>
          </p:sp>
        </p:grpSp>
        <p:grpSp>
          <p:nvGrpSpPr>
            <p:cNvPr id="28" name="组合 27"/>
            <p:cNvGrpSpPr/>
            <p:nvPr>
              <p:custDataLst>
                <p:tags r:id="rId18"/>
              </p:custDataLst>
            </p:nvPr>
          </p:nvGrpSpPr>
          <p:grpSpPr>
            <a:xfrm>
              <a:off x="7046610" y="1581519"/>
              <a:ext cx="2268899" cy="2148213"/>
              <a:chOff x="5175278" y="2592897"/>
              <a:chExt cx="1920104" cy="1817971"/>
            </a:xfrm>
          </p:grpSpPr>
          <p:sp>
            <p:nvSpPr>
              <p:cNvPr id="29" name="六边形 28"/>
              <p:cNvSpPr/>
              <p:nvPr>
                <p:custDataLst>
                  <p:tags r:id="rId19"/>
                </p:custDataLst>
              </p:nvPr>
            </p:nvSpPr>
            <p:spPr>
              <a:xfrm>
                <a:off x="5175278" y="2592897"/>
                <a:ext cx="1578383" cy="1360674"/>
              </a:xfrm>
              <a:prstGeom prst="hexagon">
                <a:avLst/>
              </a:prstGeom>
              <a:solidFill>
                <a:srgbClr val="FFC000"/>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lstStyle/>
              <a:p>
                <a:pPr algn="ctr">
                  <a:lnSpc>
                    <a:spcPct val="120000"/>
                  </a:lnSpc>
                </a:pPr>
                <a:r>
                  <a:rPr lang="da-DK" altLang="zh-CN" sz="1790" b="1">
                    <a:solidFill>
                      <a:srgbClr val="FFFFFF"/>
                    </a:solidFill>
                    <a:sym typeface="Arial" panose="020B0604020202020204" pitchFamily="34" charset="0"/>
                  </a:rPr>
                  <a:t>提高绿色产品制造中的宜人性</a:t>
                </a:r>
                <a:endParaRPr lang="da-DK" altLang="zh-CN" sz="1790" b="1">
                  <a:solidFill>
                    <a:srgbClr val="FFFFFF"/>
                  </a:solidFill>
                  <a:sym typeface="Arial" panose="020B0604020202020204" pitchFamily="34" charset="0"/>
                </a:endParaRPr>
              </a:p>
            </p:txBody>
          </p:sp>
          <p:sp>
            <p:nvSpPr>
              <p:cNvPr id="30" name="六边形 29"/>
              <p:cNvSpPr/>
              <p:nvPr>
                <p:custDataLst>
                  <p:tags r:id="rId20"/>
                </p:custDataLst>
              </p:nvPr>
            </p:nvSpPr>
            <p:spPr>
              <a:xfrm>
                <a:off x="5405174" y="4037428"/>
                <a:ext cx="348266" cy="300229"/>
              </a:xfrm>
              <a:prstGeom prst="hexagon">
                <a:avLst/>
              </a:prstGeom>
              <a:solidFill>
                <a:srgbClr val="FFC000">
                  <a:lumMod val="60000"/>
                  <a:lumOff val="40000"/>
                </a:srgbClr>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60000" lnSpcReduction="20000"/>
              </a:bodyPr>
              <a:lstStyle/>
              <a:p>
                <a:pPr algn="ctr"/>
                <a:endParaRPr lang="zh-CN" altLang="en-US" sz="1790">
                  <a:sym typeface="Arial" panose="020B0604020202020204" pitchFamily="34" charset="0"/>
                </a:endParaRPr>
              </a:p>
            </p:txBody>
          </p:sp>
          <p:sp>
            <p:nvSpPr>
              <p:cNvPr id="31" name="六边形 30"/>
              <p:cNvSpPr/>
              <p:nvPr>
                <p:custDataLst>
                  <p:tags r:id="rId21"/>
                </p:custDataLst>
              </p:nvPr>
            </p:nvSpPr>
            <p:spPr>
              <a:xfrm>
                <a:off x="5832684" y="4003538"/>
                <a:ext cx="251355" cy="216686"/>
              </a:xfrm>
              <a:prstGeom prst="hexagon">
                <a:avLst/>
              </a:prstGeom>
              <a:solidFill>
                <a:srgbClr val="FFC000">
                  <a:lumMod val="60000"/>
                  <a:lumOff val="40000"/>
                </a:srgbClr>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30000" lnSpcReduction="20000"/>
              </a:bodyPr>
              <a:lstStyle/>
              <a:p>
                <a:pPr algn="ctr"/>
                <a:endParaRPr lang="zh-CN" altLang="en-US" sz="1790">
                  <a:sym typeface="Arial" panose="020B0604020202020204" pitchFamily="34" charset="0"/>
                </a:endParaRPr>
              </a:p>
            </p:txBody>
          </p:sp>
          <p:sp>
            <p:nvSpPr>
              <p:cNvPr id="32" name="六边形 31"/>
              <p:cNvSpPr/>
              <p:nvPr>
                <p:custDataLst>
                  <p:tags r:id="rId22"/>
                </p:custDataLst>
              </p:nvPr>
            </p:nvSpPr>
            <p:spPr>
              <a:xfrm>
                <a:off x="5758316" y="4266027"/>
                <a:ext cx="168015" cy="144841"/>
              </a:xfrm>
              <a:prstGeom prst="hexagon">
                <a:avLst/>
              </a:prstGeom>
              <a:solidFill>
                <a:srgbClr val="FFC000">
                  <a:lumMod val="60000"/>
                  <a:lumOff val="40000"/>
                </a:srgbClr>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25000" lnSpcReduction="20000"/>
              </a:bodyPr>
              <a:lstStyle/>
              <a:p>
                <a:pPr algn="ctr"/>
                <a:endParaRPr lang="zh-CN" altLang="en-US" sz="1790">
                  <a:sym typeface="Arial" panose="020B0604020202020204" pitchFamily="34" charset="0"/>
                </a:endParaRPr>
              </a:p>
            </p:txBody>
          </p:sp>
          <p:sp>
            <p:nvSpPr>
              <p:cNvPr id="33" name="六边形 32"/>
              <p:cNvSpPr/>
              <p:nvPr>
                <p:custDataLst>
                  <p:tags r:id="rId23"/>
                </p:custDataLst>
              </p:nvPr>
            </p:nvSpPr>
            <p:spPr>
              <a:xfrm>
                <a:off x="6747116" y="2930946"/>
                <a:ext cx="348266" cy="300229"/>
              </a:xfrm>
              <a:prstGeom prst="hexagon">
                <a:avLst/>
              </a:prstGeom>
              <a:solidFill>
                <a:srgbClr val="FFC000">
                  <a:lumMod val="40000"/>
                  <a:lumOff val="60000"/>
                </a:srgbClr>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60000" lnSpcReduction="20000"/>
              </a:bodyPr>
              <a:lstStyle/>
              <a:p>
                <a:pPr algn="ctr"/>
                <a:endParaRPr lang="zh-CN" altLang="en-US" sz="1790">
                  <a:sym typeface="Arial" panose="020B0604020202020204" pitchFamily="34" charset="0"/>
                </a:endParaRPr>
              </a:p>
            </p:txBody>
          </p:sp>
        </p:grpSp>
        <p:grpSp>
          <p:nvGrpSpPr>
            <p:cNvPr id="34" name="组合 33"/>
            <p:cNvGrpSpPr/>
            <p:nvPr>
              <p:custDataLst>
                <p:tags r:id="rId24"/>
              </p:custDataLst>
            </p:nvPr>
          </p:nvGrpSpPr>
          <p:grpSpPr>
            <a:xfrm>
              <a:off x="8959029" y="2123798"/>
              <a:ext cx="1865103" cy="2055010"/>
              <a:chOff x="6577030" y="3051813"/>
              <a:chExt cx="1578383" cy="1739096"/>
            </a:xfrm>
          </p:grpSpPr>
          <p:sp>
            <p:nvSpPr>
              <p:cNvPr id="35" name="六边形 34"/>
              <p:cNvSpPr/>
              <p:nvPr>
                <p:custDataLst>
                  <p:tags r:id="rId25"/>
                </p:custDataLst>
              </p:nvPr>
            </p:nvSpPr>
            <p:spPr>
              <a:xfrm>
                <a:off x="6577030" y="3430235"/>
                <a:ext cx="1578383" cy="1360674"/>
              </a:xfrm>
              <a:prstGeom prst="hexagon">
                <a:avLst/>
              </a:prstGeom>
              <a:solidFill>
                <a:srgbClr val="018BE9"/>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a:bodyPr>
              <a:lstStyle/>
              <a:p>
                <a:pPr algn="ctr">
                  <a:lnSpc>
                    <a:spcPct val="120000"/>
                  </a:lnSpc>
                </a:pPr>
                <a:r>
                  <a:rPr lang="da-DK" altLang="zh-CN" sz="1790" b="1">
                    <a:solidFill>
                      <a:srgbClr val="FFFFFF"/>
                    </a:solidFill>
                    <a:sym typeface="Arial" panose="020B0604020202020204" pitchFamily="34" charset="0"/>
                  </a:rPr>
                  <a:t>重视环境保护</a:t>
                </a:r>
                <a:endParaRPr lang="da-DK" altLang="zh-CN" sz="1790" b="1">
                  <a:solidFill>
                    <a:srgbClr val="FFFFFF"/>
                  </a:solidFill>
                  <a:sym typeface="Arial" panose="020B0604020202020204" pitchFamily="34" charset="0"/>
                </a:endParaRPr>
              </a:p>
            </p:txBody>
          </p:sp>
          <p:sp>
            <p:nvSpPr>
              <p:cNvPr id="39" name="六边形 38"/>
              <p:cNvSpPr/>
              <p:nvPr>
                <p:custDataLst>
                  <p:tags r:id="rId26"/>
                </p:custDataLst>
              </p:nvPr>
            </p:nvSpPr>
            <p:spPr>
              <a:xfrm>
                <a:off x="7276442" y="3051813"/>
                <a:ext cx="235890" cy="203354"/>
              </a:xfrm>
              <a:prstGeom prst="hexagon">
                <a:avLst/>
              </a:prstGeom>
              <a:solidFill>
                <a:srgbClr val="018BE9">
                  <a:lumMod val="60000"/>
                  <a:lumOff val="40000"/>
                </a:srgbClr>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25000" lnSpcReduction="20000"/>
              </a:bodyPr>
              <a:lstStyle/>
              <a:p>
                <a:pPr algn="ctr"/>
                <a:endParaRPr lang="zh-CN" altLang="en-US" sz="1790">
                  <a:sym typeface="Arial" panose="020B0604020202020204" pitchFamily="34" charset="0"/>
                </a:endParaRPr>
              </a:p>
            </p:txBody>
          </p:sp>
          <p:sp>
            <p:nvSpPr>
              <p:cNvPr id="40" name="六边形 39"/>
              <p:cNvSpPr/>
              <p:nvPr>
                <p:custDataLst>
                  <p:tags r:id="rId27"/>
                </p:custDataLst>
              </p:nvPr>
            </p:nvSpPr>
            <p:spPr>
              <a:xfrm>
                <a:off x="7083546" y="3230567"/>
                <a:ext cx="168653" cy="145391"/>
              </a:xfrm>
              <a:prstGeom prst="hexagon">
                <a:avLst/>
              </a:prstGeom>
              <a:solidFill>
                <a:srgbClr val="018BE9">
                  <a:lumMod val="60000"/>
                  <a:lumOff val="40000"/>
                </a:srgbClr>
              </a:solidFill>
              <a:ln>
                <a:noFill/>
              </a:ln>
            </p:spPr>
            <p:style>
              <a:lnRef idx="2">
                <a:srgbClr val="018BE9">
                  <a:shade val="50000"/>
                </a:srgbClr>
              </a:lnRef>
              <a:fillRef idx="1">
                <a:srgbClr val="018BE9"/>
              </a:fillRef>
              <a:effectRef idx="0">
                <a:srgbClr val="018BE9"/>
              </a:effectRef>
              <a:fontRef idx="minor">
                <a:srgbClr val="FFFFFF"/>
              </a:fontRef>
            </p:style>
            <p:txBody>
              <a:bodyPr rtlCol="0" anchor="ctr">
                <a:normAutofit fontScale="25000" lnSpcReduction="20000"/>
              </a:bodyPr>
              <a:lstStyle/>
              <a:p>
                <a:pPr algn="ctr"/>
                <a:endParaRPr lang="zh-CN" altLang="en-US" sz="1790">
                  <a:sym typeface="Arial" panose="020B0604020202020204" pitchFamily="34" charset="0"/>
                </a:endParaRPr>
              </a:p>
            </p:txBody>
          </p:sp>
        </p:grpSp>
      </p:grpSp>
      <p:sp>
        <p:nvSpPr>
          <p:cNvPr id="41" name="矩形 40"/>
          <p:cNvSpPr/>
          <p:nvPr>
            <p:custDataLst>
              <p:tags r:id="rId28"/>
            </p:custDataLst>
          </p:nvPr>
        </p:nvSpPr>
        <p:spPr>
          <a:xfrm>
            <a:off x="458470" y="4178300"/>
            <a:ext cx="11552555" cy="2306320"/>
          </a:xfrm>
          <a:prstGeom prst="rect">
            <a:avLst/>
          </a:prstGeom>
        </p:spPr>
        <p:txBody>
          <a:bodyPr wrap="square" anchor="ctr">
            <a:noAutofit/>
          </a:bodyPr>
          <a:lstStyle>
            <a:defPPr>
              <a:defRPr lang="zh-CN"/>
            </a:defPPr>
            <a:lvl1pPr marL="0" algn="l" defTabSz="914400" rtl="0" eaLnBrk="1" latinLnBrk="0" hangingPunct="1">
              <a:defRPr sz="1800" kern="1200">
                <a:solidFill>
                  <a:srgbClr val="7F7F7F"/>
                </a:solidFill>
                <a:latin typeface="Arial" panose="020B0604020202020204" pitchFamily="34" charset="0"/>
                <a:ea typeface="+mn-ea"/>
                <a:cs typeface="+mn-ea"/>
              </a:defRPr>
            </a:lvl1pPr>
            <a:lvl2pPr marL="457200" algn="l" defTabSz="914400" rtl="0" eaLnBrk="1" latinLnBrk="0" hangingPunct="1">
              <a:defRPr sz="1800" kern="1200">
                <a:solidFill>
                  <a:srgbClr val="7F7F7F"/>
                </a:solidFill>
                <a:latin typeface="Arial" panose="020B0604020202020204" pitchFamily="34" charset="0"/>
                <a:ea typeface="+mn-ea"/>
                <a:cs typeface="+mn-ea"/>
              </a:defRPr>
            </a:lvl2pPr>
            <a:lvl3pPr marL="914400" algn="l" defTabSz="914400" rtl="0" eaLnBrk="1" latinLnBrk="0" hangingPunct="1">
              <a:defRPr sz="1800" kern="1200">
                <a:solidFill>
                  <a:srgbClr val="7F7F7F"/>
                </a:solidFill>
                <a:latin typeface="Arial" panose="020B0604020202020204" pitchFamily="34" charset="0"/>
                <a:ea typeface="+mn-ea"/>
                <a:cs typeface="+mn-ea"/>
              </a:defRPr>
            </a:lvl3pPr>
            <a:lvl4pPr marL="1371600" algn="l" defTabSz="914400" rtl="0" eaLnBrk="1" latinLnBrk="0" hangingPunct="1">
              <a:defRPr sz="1800" kern="1200">
                <a:solidFill>
                  <a:srgbClr val="7F7F7F"/>
                </a:solidFill>
                <a:latin typeface="Arial" panose="020B0604020202020204" pitchFamily="34" charset="0"/>
                <a:ea typeface="+mn-ea"/>
                <a:cs typeface="+mn-ea"/>
              </a:defRPr>
            </a:lvl4pPr>
            <a:lvl5pPr marL="1828800" algn="l" defTabSz="914400" rtl="0" eaLnBrk="1" latinLnBrk="0" hangingPunct="1">
              <a:defRPr sz="1800" kern="1200">
                <a:solidFill>
                  <a:srgbClr val="7F7F7F"/>
                </a:solidFill>
                <a:latin typeface="Arial" panose="020B0604020202020204" pitchFamily="34" charset="0"/>
                <a:ea typeface="+mn-ea"/>
                <a:cs typeface="+mn-ea"/>
              </a:defRPr>
            </a:lvl5pPr>
            <a:lvl6pPr marL="2286000" algn="l" defTabSz="914400" rtl="0" eaLnBrk="1" latinLnBrk="0" hangingPunct="1">
              <a:defRPr sz="1800" kern="1200">
                <a:solidFill>
                  <a:srgbClr val="7F7F7F"/>
                </a:solidFill>
                <a:latin typeface="Arial" panose="020B0604020202020204" pitchFamily="34" charset="0"/>
                <a:ea typeface="+mn-ea"/>
                <a:cs typeface="+mn-ea"/>
              </a:defRPr>
            </a:lvl6pPr>
            <a:lvl7pPr marL="2743200" algn="l" defTabSz="914400" rtl="0" eaLnBrk="1" latinLnBrk="0" hangingPunct="1">
              <a:defRPr sz="1800" kern="1200">
                <a:solidFill>
                  <a:srgbClr val="7F7F7F"/>
                </a:solidFill>
                <a:latin typeface="Arial" panose="020B0604020202020204" pitchFamily="34" charset="0"/>
                <a:ea typeface="+mn-ea"/>
                <a:cs typeface="+mn-ea"/>
              </a:defRPr>
            </a:lvl7pPr>
            <a:lvl8pPr marL="3200400" algn="l" defTabSz="914400" rtl="0" eaLnBrk="1" latinLnBrk="0" hangingPunct="1">
              <a:defRPr sz="1800" kern="1200">
                <a:solidFill>
                  <a:srgbClr val="7F7F7F"/>
                </a:solidFill>
                <a:latin typeface="Arial" panose="020B0604020202020204" pitchFamily="34" charset="0"/>
                <a:ea typeface="+mn-ea"/>
                <a:cs typeface="+mn-ea"/>
              </a:defRPr>
            </a:lvl8pPr>
            <a:lvl9pPr marL="3657600" algn="l" defTabSz="914400" rtl="0" eaLnBrk="1" latinLnBrk="0" hangingPunct="1">
              <a:defRPr sz="1800" kern="1200">
                <a:solidFill>
                  <a:srgbClr val="7F7F7F"/>
                </a:solidFill>
                <a:latin typeface="Arial" panose="020B0604020202020204" pitchFamily="34" charset="0"/>
                <a:ea typeface="+mn-ea"/>
                <a:cs typeface="+mn-ea"/>
              </a:defRPr>
            </a:lvl9pPr>
          </a:lstStyle>
          <a:p>
            <a:pPr indent="0" algn="l" fontAlgn="auto">
              <a:lnSpc>
                <a:spcPct val="120000"/>
              </a:lnSpc>
            </a:pPr>
            <a:r>
              <a:rPr lang="en-US" altLang="da-DK" sz="2000" b="1">
                <a:solidFill>
                  <a:srgbClr val="7F7F7F">
                    <a:lumMod val="50000"/>
                  </a:srgbClr>
                </a:solidFill>
                <a:sym typeface="Arial" panose="020B0604020202020204" pitchFamily="34" charset="0"/>
              </a:rPr>
              <a:t>        </a:t>
            </a:r>
            <a:r>
              <a:rPr lang="da-DK" altLang="zh-CN" sz="2000" b="1">
                <a:solidFill>
                  <a:srgbClr val="7F7F7F">
                    <a:lumMod val="50000"/>
                  </a:srgbClr>
                </a:solidFill>
                <a:sym typeface="Arial" panose="020B0604020202020204" pitchFamily="34" charset="0"/>
              </a:rPr>
              <a:t>生产过程是为了获得所要求的零件形状而施加于原材料上的机械、物理、化学等作用的过程。这一过程通常包括毛坯制造、表面成形加工、检验等环节。需综合考虑零件制造过程的输入、输出和资源消耗以及对环境的影响，即由原材料到合格零件的转化过程和转化过程中物料流动、物能资源的消耗、废弃物的产生、对环境的影响等状况。</a:t>
            </a:r>
            <a:endParaRPr lang="da-DK" altLang="zh-CN" sz="2000" b="1">
              <a:solidFill>
                <a:srgbClr val="7F7F7F">
                  <a:lumMod val="50000"/>
                </a:srgbClr>
              </a:solidFill>
              <a:sym typeface="Arial" panose="020B0604020202020204" pitchFamily="34"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652780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绿色供应链管理的基本内容</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208280" y="804545"/>
            <a:ext cx="6405880" cy="521970"/>
          </a:xfrm>
          <a:prstGeom prst="rect">
            <a:avLst/>
          </a:prstGeom>
          <a:noFill/>
          <a:ln>
            <a:noFill/>
          </a:ln>
        </p:spPr>
        <p:txBody>
          <a:bodyPr wrap="squar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五、绿色销售、包装、运输和使用</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30" name="矩形 29"/>
          <p:cNvSpPr/>
          <p:nvPr>
            <p:custDataLst>
              <p:tags r:id="rId1"/>
            </p:custDataLst>
          </p:nvPr>
        </p:nvSpPr>
        <p:spPr>
          <a:xfrm>
            <a:off x="1136071" y="1992663"/>
            <a:ext cx="739778" cy="765511"/>
          </a:xfrm>
          <a:prstGeom prst="rect">
            <a:avLst/>
          </a:prstGeom>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01</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8" name="任意多边形 37"/>
          <p:cNvSpPr/>
          <p:nvPr>
            <p:custDataLst>
              <p:tags r:id="rId2"/>
            </p:custDataLst>
          </p:nvPr>
        </p:nvSpPr>
        <p:spPr>
          <a:xfrm>
            <a:off x="994549" y="1846217"/>
            <a:ext cx="1022823" cy="1058402"/>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59C78A">
              <a:alpha val="71000"/>
            </a:srgbClr>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3"/>
            </p:custDataLst>
          </p:nvPr>
        </p:nvSpPr>
        <p:spPr>
          <a:xfrm>
            <a:off x="2187699" y="1672253"/>
            <a:ext cx="2796573" cy="456974"/>
          </a:xfrm>
          <a:prstGeom prst="rect">
            <a:avLst/>
          </a:prstGeom>
          <a:noFill/>
        </p:spPr>
        <p:txBody>
          <a:bodyPr wrap="square" lIns="91440" tIns="45720" rIns="91440" bIns="45720" rtlCol="0" anchor="ctr" anchorCtr="0">
            <a:normAutofit/>
          </a:bodyPr>
          <a:p>
            <a:pPr>
              <a:lnSpc>
                <a:spcPct val="120000"/>
              </a:lnSpc>
            </a:pPr>
            <a:r>
              <a:rPr lang="zh-CN" altLang="en-US" sz="2000" b="1" spc="300" dirty="0">
                <a:solidFill>
                  <a:srgbClr val="59C78A">
                    <a:lumMod val="75000"/>
                  </a:srgbClr>
                </a:solidFill>
                <a:latin typeface="Arial" panose="020B0604020202020204" pitchFamily="34" charset="0"/>
                <a:ea typeface="微软雅黑" panose="020B0503020204020204" charset="-122"/>
                <a:cs typeface="+mn-ea"/>
                <a:sym typeface="Arial" panose="020B0604020202020204" pitchFamily="34" charset="0"/>
              </a:rPr>
              <a:t>绿色销售</a:t>
            </a:r>
            <a:endParaRPr lang="zh-CN" altLang="en-US" sz="2000" b="1" spc="300" dirty="0">
              <a:solidFill>
                <a:srgbClr val="59C78A">
                  <a:lumMod val="7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0" name="文本框 39"/>
          <p:cNvSpPr txBox="1"/>
          <p:nvPr>
            <p:custDataLst>
              <p:tags r:id="rId4"/>
            </p:custDataLst>
          </p:nvPr>
        </p:nvSpPr>
        <p:spPr>
          <a:xfrm>
            <a:off x="2187575" y="2152015"/>
            <a:ext cx="3319780" cy="1049655"/>
          </a:xfrm>
          <a:prstGeom prst="rect">
            <a:avLst/>
          </a:prstGeom>
          <a:noFill/>
        </p:spPr>
        <p:txBody>
          <a:bodyPr wrap="square" lIns="91440" tIns="45720" rIns="91440" bIns="45720" rtlCol="0" anchor="t" anchorCtr="0"/>
          <a:p>
            <a:pPr>
              <a:lnSpc>
                <a:spcPct val="120000"/>
              </a:lnSpc>
            </a:pPr>
            <a:r>
              <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绿色销售是指企业对销售环节进行生态管理，它包含分销渠道、中间商的选择、网上交易和促销方式的评价等。</a:t>
            </a:r>
            <a:endPar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43" name="矩形 42"/>
          <p:cNvSpPr/>
          <p:nvPr>
            <p:custDataLst>
              <p:tags r:id="rId5"/>
            </p:custDataLst>
          </p:nvPr>
        </p:nvSpPr>
        <p:spPr>
          <a:xfrm>
            <a:off x="6173230" y="1992663"/>
            <a:ext cx="739778" cy="765511"/>
          </a:xfrm>
          <a:prstGeom prst="rect">
            <a:avLst/>
          </a:prstGeom>
          <a:solidFill>
            <a:srgbClr val="49BEAA"/>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02</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44" name="任意多边形 43"/>
          <p:cNvSpPr/>
          <p:nvPr>
            <p:custDataLst>
              <p:tags r:id="rId6"/>
            </p:custDataLst>
          </p:nvPr>
        </p:nvSpPr>
        <p:spPr>
          <a:xfrm>
            <a:off x="6031708" y="1846217"/>
            <a:ext cx="1022823" cy="1058402"/>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49BEAA">
              <a:alpha val="71000"/>
            </a:srgbClr>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 name="文本框 44"/>
          <p:cNvSpPr txBox="1"/>
          <p:nvPr>
            <p:custDataLst>
              <p:tags r:id="rId7"/>
            </p:custDataLst>
          </p:nvPr>
        </p:nvSpPr>
        <p:spPr>
          <a:xfrm>
            <a:off x="7224858" y="1672253"/>
            <a:ext cx="2796573" cy="456974"/>
          </a:xfrm>
          <a:prstGeom prst="rect">
            <a:avLst/>
          </a:prstGeom>
          <a:noFill/>
        </p:spPr>
        <p:txBody>
          <a:bodyPr wrap="square" lIns="91440" tIns="45720" rIns="91440" bIns="45720" rtlCol="0" anchor="ctr" anchorCtr="0">
            <a:normAutofit/>
          </a:bodyPr>
          <a:p>
            <a:pPr>
              <a:lnSpc>
                <a:spcPct val="120000"/>
              </a:lnSpc>
            </a:pPr>
            <a:r>
              <a:rPr lang="zh-CN" altLang="en-US" sz="2000" b="1" spc="300" dirty="0">
                <a:solidFill>
                  <a:srgbClr val="49BEAA">
                    <a:lumMod val="75000"/>
                  </a:srgbClr>
                </a:solidFill>
                <a:latin typeface="Arial" panose="020B0604020202020204" pitchFamily="34" charset="0"/>
                <a:ea typeface="微软雅黑" panose="020B0503020204020204" charset="-122"/>
                <a:sym typeface="Arial" panose="020B0604020202020204" pitchFamily="34" charset="0"/>
              </a:rPr>
              <a:t>绿色包装</a:t>
            </a:r>
            <a:endParaRPr lang="zh-CN" altLang="en-US" sz="2000" b="1" spc="300" dirty="0">
              <a:solidFill>
                <a:srgbClr val="49BEAA">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46" name="文本框 45"/>
          <p:cNvSpPr txBox="1"/>
          <p:nvPr>
            <p:custDataLst>
              <p:tags r:id="rId8"/>
            </p:custDataLst>
          </p:nvPr>
        </p:nvSpPr>
        <p:spPr>
          <a:xfrm>
            <a:off x="7225030" y="2152015"/>
            <a:ext cx="3822065" cy="1049655"/>
          </a:xfrm>
          <a:prstGeom prst="rect">
            <a:avLst/>
          </a:prstGeom>
          <a:noFill/>
        </p:spPr>
        <p:txBody>
          <a:bodyPr wrap="square" lIns="91440" tIns="45720" rIns="91440" bIns="45720" rtlCol="0" anchor="t" anchorCtr="0"/>
          <a:p>
            <a:pPr>
              <a:lnSpc>
                <a:spcPct val="120000"/>
              </a:lnSpc>
            </a:pPr>
            <a:r>
              <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绿色包装主要从以下几个方面进行考虑：实施绿色包装设计，优化包装结构，减少包装材料，考虑包装材料的回收、处理和循环使用。</a:t>
            </a:r>
            <a:endPar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48" name="矩形 47"/>
          <p:cNvSpPr/>
          <p:nvPr>
            <p:custDataLst>
              <p:tags r:id="rId9"/>
            </p:custDataLst>
          </p:nvPr>
        </p:nvSpPr>
        <p:spPr>
          <a:xfrm>
            <a:off x="1136072" y="4123670"/>
            <a:ext cx="739777" cy="695918"/>
          </a:xfrm>
          <a:prstGeom prst="rect">
            <a:avLst/>
          </a:prstGeom>
          <a:solidFill>
            <a:srgbClr val="48AAC1"/>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03</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49" name="任意多边形 48"/>
          <p:cNvSpPr/>
          <p:nvPr>
            <p:custDataLst>
              <p:tags r:id="rId10"/>
            </p:custDataLst>
          </p:nvPr>
        </p:nvSpPr>
        <p:spPr>
          <a:xfrm>
            <a:off x="994549" y="3990538"/>
            <a:ext cx="1022823" cy="962182"/>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48AAC1"/>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11"/>
            </p:custDataLst>
          </p:nvPr>
        </p:nvSpPr>
        <p:spPr>
          <a:xfrm>
            <a:off x="2187698" y="3824832"/>
            <a:ext cx="2796572" cy="415431"/>
          </a:xfrm>
          <a:prstGeom prst="rect">
            <a:avLst/>
          </a:prstGeom>
          <a:noFill/>
        </p:spPr>
        <p:txBody>
          <a:bodyPr wrap="square" lIns="91440" tIns="45720" rIns="91440" bIns="45720" rtlCol="0" anchor="ctr" anchorCtr="0"/>
          <a:p>
            <a:pPr>
              <a:lnSpc>
                <a:spcPct val="120000"/>
              </a:lnSpc>
            </a:pPr>
            <a:r>
              <a:rPr lang="zh-CN" altLang="en-US" sz="2000" b="1" spc="300" dirty="0">
                <a:solidFill>
                  <a:srgbClr val="48AAC1">
                    <a:lumMod val="75000"/>
                  </a:srgbClr>
                </a:solidFill>
                <a:latin typeface="Arial" panose="020B0604020202020204" pitchFamily="34" charset="0"/>
                <a:ea typeface="微软雅黑" panose="020B0503020204020204" charset="-122"/>
                <a:sym typeface="Arial" panose="020B0604020202020204" pitchFamily="34" charset="0"/>
              </a:rPr>
              <a:t>绿色运输</a:t>
            </a:r>
            <a:endParaRPr lang="zh-CN" altLang="en-US" sz="2000" b="1" spc="300" dirty="0">
              <a:solidFill>
                <a:srgbClr val="48AAC1">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custDataLst>
              <p:tags r:id="rId12"/>
            </p:custDataLst>
          </p:nvPr>
        </p:nvSpPr>
        <p:spPr>
          <a:xfrm>
            <a:off x="2187698" y="4260781"/>
            <a:ext cx="2796572" cy="954177"/>
          </a:xfrm>
          <a:prstGeom prst="rect">
            <a:avLst/>
          </a:prstGeom>
          <a:noFill/>
        </p:spPr>
        <p:txBody>
          <a:bodyPr wrap="square" lIns="91440" tIns="45720" rIns="91440" bIns="45720" rtlCol="0" anchor="t" anchorCtr="0">
            <a:normAutofit lnSpcReduction="10000"/>
          </a:bodyPr>
          <a:p>
            <a:pPr>
              <a:lnSpc>
                <a:spcPct val="120000"/>
              </a:lnSpc>
            </a:pPr>
            <a:r>
              <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绿色运输主要评价集中配送、资源消耗和合理的运输路径的规划。</a:t>
            </a:r>
            <a:endPar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p:txBody>
      </p:sp>
      <p:sp>
        <p:nvSpPr>
          <p:cNvPr id="53" name="矩形 52"/>
          <p:cNvSpPr/>
          <p:nvPr>
            <p:custDataLst>
              <p:tags r:id="rId13"/>
            </p:custDataLst>
          </p:nvPr>
        </p:nvSpPr>
        <p:spPr>
          <a:xfrm>
            <a:off x="6173231" y="4123670"/>
            <a:ext cx="739777" cy="695918"/>
          </a:xfrm>
          <a:prstGeom prst="rect">
            <a:avLst/>
          </a:prstGeom>
          <a:solidFill>
            <a:srgbClr val="5B99CA"/>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lnSpc>
                <a:spcPct val="120000"/>
              </a:lnSpc>
            </a:pPr>
            <a:r>
              <a:rPr lang="en-US" altLang="zh-CN" sz="3200" spc="150" dirty="0">
                <a:solidFill>
                  <a:srgbClr val="FFFFFF"/>
                </a:solidFill>
                <a:latin typeface="Arial" panose="020B0604020202020204" pitchFamily="34" charset="0"/>
                <a:ea typeface="微软雅黑" panose="020B0503020204020204" charset="-122"/>
                <a:sym typeface="Arial" panose="020B0604020202020204" pitchFamily="34" charset="0"/>
              </a:rPr>
              <a:t>04</a:t>
            </a:r>
            <a:endParaRPr lang="zh-CN" altLang="en-US" sz="3200" spc="15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4" name="任意多边形 53"/>
          <p:cNvSpPr/>
          <p:nvPr>
            <p:custDataLst>
              <p:tags r:id="rId14"/>
            </p:custDataLst>
          </p:nvPr>
        </p:nvSpPr>
        <p:spPr>
          <a:xfrm>
            <a:off x="6031708" y="3990538"/>
            <a:ext cx="1022823" cy="962182"/>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5B99CA"/>
          </a:solidFill>
          <a:ln>
            <a:noFill/>
          </a:ln>
        </p:spPr>
        <p:style>
          <a:lnRef idx="2">
            <a:srgbClr val="59C78A">
              <a:shade val="50000"/>
            </a:srgbClr>
          </a:lnRef>
          <a:fillRef idx="1">
            <a:srgbClr val="59C78A"/>
          </a:fillRef>
          <a:effectRef idx="0">
            <a:srgbClr val="59C78A"/>
          </a:effectRef>
          <a:fontRef idx="minor">
            <a:srgbClr val="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 name="文本框 54"/>
          <p:cNvSpPr txBox="1"/>
          <p:nvPr>
            <p:custDataLst>
              <p:tags r:id="rId15"/>
            </p:custDataLst>
          </p:nvPr>
        </p:nvSpPr>
        <p:spPr>
          <a:xfrm>
            <a:off x="7224857" y="3824832"/>
            <a:ext cx="2796572" cy="415431"/>
          </a:xfrm>
          <a:prstGeom prst="rect">
            <a:avLst/>
          </a:prstGeom>
          <a:noFill/>
        </p:spPr>
        <p:txBody>
          <a:bodyPr wrap="square" lIns="91440" tIns="45720" rIns="91440" bIns="45720" rtlCol="0" anchor="ctr" anchorCtr="0"/>
          <a:p>
            <a:pPr>
              <a:lnSpc>
                <a:spcPct val="120000"/>
              </a:lnSpc>
            </a:pPr>
            <a:r>
              <a:rPr lang="zh-CN" altLang="en-US" sz="2000" b="1" spc="300" dirty="0">
                <a:solidFill>
                  <a:srgbClr val="5B99CA">
                    <a:lumMod val="75000"/>
                  </a:srgbClr>
                </a:solidFill>
                <a:latin typeface="Arial" panose="020B0604020202020204" pitchFamily="34" charset="0"/>
                <a:ea typeface="微软雅黑" panose="020B0503020204020204" charset="-122"/>
                <a:sym typeface="Arial" panose="020B0604020202020204" pitchFamily="34" charset="0"/>
              </a:rPr>
              <a:t>绿色使用</a:t>
            </a:r>
            <a:endParaRPr lang="zh-CN" altLang="en-US" sz="2000" b="1" spc="300" dirty="0">
              <a:solidFill>
                <a:srgbClr val="5B99CA">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56" name="文本框 55"/>
          <p:cNvSpPr txBox="1"/>
          <p:nvPr>
            <p:custDataLst>
              <p:tags r:id="rId16"/>
            </p:custDataLst>
          </p:nvPr>
        </p:nvSpPr>
        <p:spPr>
          <a:xfrm>
            <a:off x="7225030" y="4260850"/>
            <a:ext cx="4048125" cy="954405"/>
          </a:xfrm>
          <a:prstGeom prst="rect">
            <a:avLst/>
          </a:prstGeom>
          <a:noFill/>
        </p:spPr>
        <p:txBody>
          <a:bodyPr wrap="square" lIns="91440" tIns="45720" rIns="91440" bIns="45720" rtlCol="0" anchor="t" anchorCtr="0"/>
          <a:p>
            <a:pPr>
              <a:lnSpc>
                <a:spcPct val="120000"/>
              </a:lnSpc>
            </a:pPr>
            <a:r>
              <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rPr>
              <a:t>在产品的使用阶段上主要是评价产品的使用寿命和再循环利用，使用寿命是延长产品寿命，增强产品的可维护性，减少产品报废后的处置工作。</a:t>
            </a:r>
            <a:endParaRPr lang="zh-CN" altLang="en-US" sz="1600" spc="150" dirty="0">
              <a:solidFill>
                <a:srgbClr val="000000">
                  <a:lumMod val="50000"/>
                  <a:lumOff val="50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652780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绿色供应链管理的基本内容</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600710" y="804545"/>
            <a:ext cx="4369435" cy="521970"/>
          </a:xfrm>
          <a:prstGeom prst="rect">
            <a:avLst/>
          </a:prstGeom>
          <a:noFill/>
          <a:ln>
            <a:noFill/>
          </a:ln>
        </p:spPr>
        <p:txBody>
          <a:bodyPr wrap="squar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六、产品废弃阶段的处理</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80" name="空心弧 179"/>
          <p:cNvSpPr/>
          <p:nvPr>
            <p:custDataLst>
              <p:tags r:id="rId1"/>
            </p:custDataLst>
          </p:nvPr>
        </p:nvSpPr>
        <p:spPr>
          <a:xfrm rot="9000000">
            <a:off x="1444434" y="2151226"/>
            <a:ext cx="3620034" cy="3620034"/>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81" name="空心弧 180"/>
          <p:cNvSpPr/>
          <p:nvPr>
            <p:custDataLst>
              <p:tags r:id="rId2"/>
            </p:custDataLst>
          </p:nvPr>
        </p:nvSpPr>
        <p:spPr>
          <a:xfrm rot="12600000">
            <a:off x="1444434" y="2151226"/>
            <a:ext cx="3620034" cy="3620034"/>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82" name="空心弧 181"/>
          <p:cNvSpPr/>
          <p:nvPr>
            <p:custDataLst>
              <p:tags r:id="rId3"/>
            </p:custDataLst>
          </p:nvPr>
        </p:nvSpPr>
        <p:spPr>
          <a:xfrm rot="1800000">
            <a:off x="1444434" y="2151226"/>
            <a:ext cx="3620034" cy="3620034"/>
          </a:xfrm>
          <a:prstGeom prst="blockArc">
            <a:avLst>
              <a:gd name="adj1" fmla="val 18226258"/>
              <a:gd name="adj2" fmla="val 21461861"/>
              <a:gd name="adj3" fmla="val 20592"/>
            </a:avLst>
          </a:prstGeom>
          <a:solidFill>
            <a:srgbClr val="009ECA"/>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83" name="空心弧 182"/>
          <p:cNvSpPr/>
          <p:nvPr>
            <p:custDataLst>
              <p:tags r:id="rId4"/>
            </p:custDataLst>
          </p:nvPr>
        </p:nvSpPr>
        <p:spPr>
          <a:xfrm rot="19800000">
            <a:off x="1444434" y="2151226"/>
            <a:ext cx="3620034" cy="3620034"/>
          </a:xfrm>
          <a:prstGeom prst="blockArc">
            <a:avLst>
              <a:gd name="adj1" fmla="val 18226258"/>
              <a:gd name="adj2" fmla="val 21461861"/>
              <a:gd name="adj3" fmla="val 20592"/>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216" name="空心弧 215"/>
          <p:cNvSpPr/>
          <p:nvPr>
            <p:custDataLst>
              <p:tags r:id="rId5"/>
            </p:custDataLst>
          </p:nvPr>
        </p:nvSpPr>
        <p:spPr>
          <a:xfrm rot="5400000">
            <a:off x="1444434" y="2151227"/>
            <a:ext cx="3620034" cy="3620034"/>
          </a:xfrm>
          <a:prstGeom prst="blockArc">
            <a:avLst>
              <a:gd name="adj1" fmla="val 18226258"/>
              <a:gd name="adj2" fmla="val 21461861"/>
              <a:gd name="adj3" fmla="val 20592"/>
            </a:avLst>
          </a:prstGeom>
          <a:solidFill>
            <a:srgbClr val="FFFFFF">
              <a:lumMod val="85000"/>
            </a:srgbClr>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217" name="空心弧 216"/>
          <p:cNvSpPr/>
          <p:nvPr>
            <p:custDataLst>
              <p:tags r:id="rId6"/>
            </p:custDataLst>
          </p:nvPr>
        </p:nvSpPr>
        <p:spPr>
          <a:xfrm rot="16200000">
            <a:off x="1444434" y="2151226"/>
            <a:ext cx="3620034" cy="3620034"/>
          </a:xfrm>
          <a:prstGeom prst="blockArc">
            <a:avLst>
              <a:gd name="adj1" fmla="val 18226258"/>
              <a:gd name="adj2" fmla="val 21461861"/>
              <a:gd name="adj3" fmla="val 20592"/>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218" name="Freeform 148"/>
          <p:cNvSpPr>
            <a:spLocks noEditPoints="1"/>
          </p:cNvSpPr>
          <p:nvPr>
            <p:custDataLst>
              <p:tags r:id="rId7"/>
            </p:custDataLst>
          </p:nvPr>
        </p:nvSpPr>
        <p:spPr bwMode="auto">
          <a:xfrm>
            <a:off x="3793655" y="5001836"/>
            <a:ext cx="291019" cy="372198"/>
          </a:xfrm>
          <a:custGeom>
            <a:avLst/>
            <a:gdLst>
              <a:gd name="T0" fmla="*/ 83 w 97"/>
              <a:gd name="T1" fmla="*/ 44 h 123"/>
              <a:gd name="T2" fmla="*/ 83 w 97"/>
              <a:gd name="T3" fmla="*/ 35 h 123"/>
              <a:gd name="T4" fmla="*/ 48 w 97"/>
              <a:gd name="T5" fmla="*/ 0 h 123"/>
              <a:gd name="T6" fmla="*/ 14 w 97"/>
              <a:gd name="T7" fmla="*/ 35 h 123"/>
              <a:gd name="T8" fmla="*/ 14 w 97"/>
              <a:gd name="T9" fmla="*/ 44 h 123"/>
              <a:gd name="T10" fmla="*/ 0 w 97"/>
              <a:gd name="T11" fmla="*/ 64 h 123"/>
              <a:gd name="T12" fmla="*/ 0 w 97"/>
              <a:gd name="T13" fmla="*/ 103 h 123"/>
              <a:gd name="T14" fmla="*/ 21 w 97"/>
              <a:gd name="T15" fmla="*/ 123 h 123"/>
              <a:gd name="T16" fmla="*/ 76 w 97"/>
              <a:gd name="T17" fmla="*/ 123 h 123"/>
              <a:gd name="T18" fmla="*/ 97 w 97"/>
              <a:gd name="T19" fmla="*/ 103 h 123"/>
              <a:gd name="T20" fmla="*/ 97 w 97"/>
              <a:gd name="T21" fmla="*/ 64 h 123"/>
              <a:gd name="T22" fmla="*/ 83 w 97"/>
              <a:gd name="T23" fmla="*/ 44 h 123"/>
              <a:gd name="T24" fmla="*/ 48 w 97"/>
              <a:gd name="T25" fmla="*/ 14 h 123"/>
              <a:gd name="T26" fmla="*/ 69 w 97"/>
              <a:gd name="T27" fmla="*/ 35 h 123"/>
              <a:gd name="T28" fmla="*/ 69 w 97"/>
              <a:gd name="T29" fmla="*/ 43 h 123"/>
              <a:gd name="T30" fmla="*/ 28 w 97"/>
              <a:gd name="T31" fmla="*/ 43 h 123"/>
              <a:gd name="T32" fmla="*/ 28 w 97"/>
              <a:gd name="T33" fmla="*/ 35 h 123"/>
              <a:gd name="T34" fmla="*/ 48 w 97"/>
              <a:gd name="T35" fmla="*/ 14 h 123"/>
              <a:gd name="T36" fmla="*/ 55 w 97"/>
              <a:gd name="T37" fmla="*/ 87 h 123"/>
              <a:gd name="T38" fmla="*/ 55 w 97"/>
              <a:gd name="T39" fmla="*/ 95 h 123"/>
              <a:gd name="T40" fmla="*/ 48 w 97"/>
              <a:gd name="T41" fmla="*/ 102 h 123"/>
              <a:gd name="T42" fmla="*/ 42 w 97"/>
              <a:gd name="T43" fmla="*/ 95 h 123"/>
              <a:gd name="T44" fmla="*/ 42 w 97"/>
              <a:gd name="T45" fmla="*/ 87 h 123"/>
              <a:gd name="T46" fmla="*/ 36 w 97"/>
              <a:gd name="T47" fmla="*/ 77 h 123"/>
              <a:gd name="T48" fmla="*/ 48 w 97"/>
              <a:gd name="T49" fmla="*/ 65 h 123"/>
              <a:gd name="T50" fmla="*/ 61 w 97"/>
              <a:gd name="T51" fmla="*/ 77 h 123"/>
              <a:gd name="T52" fmla="*/ 55 w 97"/>
              <a:gd name="T53" fmla="*/ 8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7" h="123">
                <a:moveTo>
                  <a:pt x="83" y="44"/>
                </a:moveTo>
                <a:cubicBezTo>
                  <a:pt x="83" y="35"/>
                  <a:pt x="83" y="35"/>
                  <a:pt x="83" y="35"/>
                </a:cubicBezTo>
                <a:cubicBezTo>
                  <a:pt x="83" y="16"/>
                  <a:pt x="67" y="0"/>
                  <a:pt x="48" y="0"/>
                </a:cubicBezTo>
                <a:cubicBezTo>
                  <a:pt x="29" y="0"/>
                  <a:pt x="14" y="16"/>
                  <a:pt x="14" y="35"/>
                </a:cubicBezTo>
                <a:cubicBezTo>
                  <a:pt x="14" y="44"/>
                  <a:pt x="14" y="44"/>
                  <a:pt x="14" y="44"/>
                </a:cubicBezTo>
                <a:cubicBezTo>
                  <a:pt x="6" y="47"/>
                  <a:pt x="0" y="55"/>
                  <a:pt x="0" y="64"/>
                </a:cubicBezTo>
                <a:cubicBezTo>
                  <a:pt x="0" y="103"/>
                  <a:pt x="0" y="103"/>
                  <a:pt x="0" y="103"/>
                </a:cubicBezTo>
                <a:cubicBezTo>
                  <a:pt x="0" y="114"/>
                  <a:pt x="9" y="123"/>
                  <a:pt x="21" y="123"/>
                </a:cubicBezTo>
                <a:cubicBezTo>
                  <a:pt x="76" y="123"/>
                  <a:pt x="76" y="123"/>
                  <a:pt x="76" y="123"/>
                </a:cubicBezTo>
                <a:cubicBezTo>
                  <a:pt x="88" y="123"/>
                  <a:pt x="97" y="114"/>
                  <a:pt x="97" y="103"/>
                </a:cubicBezTo>
                <a:cubicBezTo>
                  <a:pt x="97" y="64"/>
                  <a:pt x="97" y="64"/>
                  <a:pt x="97" y="64"/>
                </a:cubicBezTo>
                <a:cubicBezTo>
                  <a:pt x="97" y="55"/>
                  <a:pt x="91" y="47"/>
                  <a:pt x="83" y="44"/>
                </a:cubicBezTo>
                <a:close/>
                <a:moveTo>
                  <a:pt x="48" y="14"/>
                </a:moveTo>
                <a:cubicBezTo>
                  <a:pt x="60" y="14"/>
                  <a:pt x="69" y="23"/>
                  <a:pt x="69" y="35"/>
                </a:cubicBezTo>
                <a:cubicBezTo>
                  <a:pt x="69" y="43"/>
                  <a:pt x="69" y="43"/>
                  <a:pt x="69" y="43"/>
                </a:cubicBezTo>
                <a:cubicBezTo>
                  <a:pt x="28" y="43"/>
                  <a:pt x="28" y="43"/>
                  <a:pt x="28" y="43"/>
                </a:cubicBezTo>
                <a:cubicBezTo>
                  <a:pt x="28" y="35"/>
                  <a:pt x="28" y="35"/>
                  <a:pt x="28" y="35"/>
                </a:cubicBezTo>
                <a:cubicBezTo>
                  <a:pt x="28" y="23"/>
                  <a:pt x="37" y="14"/>
                  <a:pt x="48" y="14"/>
                </a:cubicBezTo>
                <a:close/>
                <a:moveTo>
                  <a:pt x="55" y="87"/>
                </a:moveTo>
                <a:cubicBezTo>
                  <a:pt x="55" y="95"/>
                  <a:pt x="55" y="95"/>
                  <a:pt x="55" y="95"/>
                </a:cubicBezTo>
                <a:cubicBezTo>
                  <a:pt x="55" y="99"/>
                  <a:pt x="52" y="102"/>
                  <a:pt x="48" y="102"/>
                </a:cubicBezTo>
                <a:cubicBezTo>
                  <a:pt x="45" y="102"/>
                  <a:pt x="42" y="99"/>
                  <a:pt x="42" y="95"/>
                </a:cubicBezTo>
                <a:cubicBezTo>
                  <a:pt x="42" y="87"/>
                  <a:pt x="42" y="87"/>
                  <a:pt x="42" y="87"/>
                </a:cubicBezTo>
                <a:cubicBezTo>
                  <a:pt x="38" y="85"/>
                  <a:pt x="36" y="81"/>
                  <a:pt x="36" y="77"/>
                </a:cubicBezTo>
                <a:cubicBezTo>
                  <a:pt x="36" y="70"/>
                  <a:pt x="42" y="65"/>
                  <a:pt x="48" y="65"/>
                </a:cubicBezTo>
                <a:cubicBezTo>
                  <a:pt x="55" y="65"/>
                  <a:pt x="61" y="70"/>
                  <a:pt x="61" y="77"/>
                </a:cubicBezTo>
                <a:cubicBezTo>
                  <a:pt x="61" y="81"/>
                  <a:pt x="58" y="85"/>
                  <a:pt x="55" y="87"/>
                </a:cubicBezTo>
                <a:close/>
              </a:path>
            </a:pathLst>
          </a:custGeom>
          <a:solidFill>
            <a:srgbClr val="FFFFFF"/>
          </a:solidFill>
          <a:ln>
            <a:noFill/>
          </a:ln>
        </p:spPr>
        <p:txBody>
          <a:bodyPr/>
          <a:p>
            <a:pPr eaLnBrk="1" hangingPunct="1">
              <a:lnSpc>
                <a:spcPct val="120000"/>
              </a:lnSpc>
            </a:pPr>
            <a:endParaRPr lang="id-ID" sz="1800" kern="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19" name="settings_320253"/>
          <p:cNvSpPr>
            <a:spLocks noChangeAspect="1"/>
          </p:cNvSpPr>
          <p:nvPr>
            <p:custDataLst>
              <p:tags r:id="rId8"/>
            </p:custDataLst>
          </p:nvPr>
        </p:nvSpPr>
        <p:spPr bwMode="auto">
          <a:xfrm>
            <a:off x="3752784" y="2585433"/>
            <a:ext cx="372761" cy="372198"/>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0" name="placeholder_286118"/>
          <p:cNvSpPr>
            <a:spLocks noChangeAspect="1"/>
          </p:cNvSpPr>
          <p:nvPr>
            <p:custDataLst>
              <p:tags r:id="rId9"/>
            </p:custDataLst>
          </p:nvPr>
        </p:nvSpPr>
        <p:spPr bwMode="auto">
          <a:xfrm>
            <a:off x="4524785" y="3750637"/>
            <a:ext cx="317264" cy="372198"/>
          </a:xfrm>
          <a:custGeom>
            <a:avLst/>
            <a:gdLst>
              <a:gd name="T0" fmla="*/ 4448 w 5811"/>
              <a:gd name="T1" fmla="*/ 4374 h 6827"/>
              <a:gd name="T2" fmla="*/ 4640 w 5811"/>
              <a:gd name="T3" fmla="*/ 4074 h 6827"/>
              <a:gd name="T4" fmla="*/ 5160 w 5811"/>
              <a:gd name="T5" fmla="*/ 2255 h 6827"/>
              <a:gd name="T6" fmla="*/ 2905 w 5811"/>
              <a:gd name="T7" fmla="*/ 0 h 6827"/>
              <a:gd name="T8" fmla="*/ 650 w 5811"/>
              <a:gd name="T9" fmla="*/ 2255 h 6827"/>
              <a:gd name="T10" fmla="*/ 1363 w 5811"/>
              <a:gd name="T11" fmla="*/ 4373 h 6827"/>
              <a:gd name="T12" fmla="*/ 0 w 5811"/>
              <a:gd name="T13" fmla="*/ 5506 h 6827"/>
              <a:gd name="T14" fmla="*/ 939 w 5811"/>
              <a:gd name="T15" fmla="*/ 6498 h 6827"/>
              <a:gd name="T16" fmla="*/ 2905 w 5811"/>
              <a:gd name="T17" fmla="*/ 6827 h 6827"/>
              <a:gd name="T18" fmla="*/ 4871 w 5811"/>
              <a:gd name="T19" fmla="*/ 6498 h 6827"/>
              <a:gd name="T20" fmla="*/ 5811 w 5811"/>
              <a:gd name="T21" fmla="*/ 5506 h 6827"/>
              <a:gd name="T22" fmla="*/ 4448 w 5811"/>
              <a:gd name="T23" fmla="*/ 4374 h 6827"/>
              <a:gd name="T24" fmla="*/ 2905 w 5811"/>
              <a:gd name="T25" fmla="*/ 1551 h 6827"/>
              <a:gd name="T26" fmla="*/ 3610 w 5811"/>
              <a:gd name="T27" fmla="*/ 2255 h 6827"/>
              <a:gd name="T28" fmla="*/ 2905 w 5811"/>
              <a:gd name="T29" fmla="*/ 2960 h 6827"/>
              <a:gd name="T30" fmla="*/ 2201 w 5811"/>
              <a:gd name="T31" fmla="*/ 2255 h 6827"/>
              <a:gd name="T32" fmla="*/ 2905 w 5811"/>
              <a:gd name="T33" fmla="*/ 1551 h 6827"/>
              <a:gd name="T34" fmla="*/ 4675 w 5811"/>
              <a:gd name="T35" fmla="*/ 6008 h 6827"/>
              <a:gd name="T36" fmla="*/ 2905 w 5811"/>
              <a:gd name="T37" fmla="*/ 6298 h 6827"/>
              <a:gd name="T38" fmla="*/ 1136 w 5811"/>
              <a:gd name="T39" fmla="*/ 6008 h 6827"/>
              <a:gd name="T40" fmla="*/ 528 w 5811"/>
              <a:gd name="T41" fmla="*/ 5506 h 6827"/>
              <a:gd name="T42" fmla="*/ 1719 w 5811"/>
              <a:gd name="T43" fmla="*/ 4831 h 6827"/>
              <a:gd name="T44" fmla="*/ 2761 w 5811"/>
              <a:gd name="T45" fmla="*/ 5768 h 6827"/>
              <a:gd name="T46" fmla="*/ 2905 w 5811"/>
              <a:gd name="T47" fmla="*/ 5812 h 6827"/>
              <a:gd name="T48" fmla="*/ 3050 w 5811"/>
              <a:gd name="T49" fmla="*/ 5768 h 6827"/>
              <a:gd name="T50" fmla="*/ 3666 w 5811"/>
              <a:gd name="T51" fmla="*/ 5270 h 6827"/>
              <a:gd name="T52" fmla="*/ 4092 w 5811"/>
              <a:gd name="T53" fmla="*/ 4831 h 6827"/>
              <a:gd name="T54" fmla="*/ 5283 w 5811"/>
              <a:gd name="T55" fmla="*/ 5506 h 6827"/>
              <a:gd name="T56" fmla="*/ 4675 w 5811"/>
              <a:gd name="T57" fmla="*/ 600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11" h="6827">
                <a:moveTo>
                  <a:pt x="4448" y="4374"/>
                </a:moveTo>
                <a:cubicBezTo>
                  <a:pt x="4517" y="4275"/>
                  <a:pt x="4581" y="4175"/>
                  <a:pt x="4640" y="4074"/>
                </a:cubicBezTo>
                <a:cubicBezTo>
                  <a:pt x="4985" y="3483"/>
                  <a:pt x="5160" y="2871"/>
                  <a:pt x="5160" y="2255"/>
                </a:cubicBezTo>
                <a:cubicBezTo>
                  <a:pt x="5160" y="1012"/>
                  <a:pt x="4149" y="0"/>
                  <a:pt x="2905" y="0"/>
                </a:cubicBezTo>
                <a:cubicBezTo>
                  <a:pt x="1662" y="0"/>
                  <a:pt x="650" y="1012"/>
                  <a:pt x="650" y="2255"/>
                </a:cubicBezTo>
                <a:cubicBezTo>
                  <a:pt x="650" y="2973"/>
                  <a:pt x="895" y="3696"/>
                  <a:pt x="1363" y="4373"/>
                </a:cubicBezTo>
                <a:cubicBezTo>
                  <a:pt x="501" y="4604"/>
                  <a:pt x="0" y="5014"/>
                  <a:pt x="0" y="5506"/>
                </a:cubicBezTo>
                <a:cubicBezTo>
                  <a:pt x="0" y="5903"/>
                  <a:pt x="333" y="6256"/>
                  <a:pt x="939" y="6498"/>
                </a:cubicBezTo>
                <a:cubicBezTo>
                  <a:pt x="1469" y="6710"/>
                  <a:pt x="2167" y="6827"/>
                  <a:pt x="2905" y="6827"/>
                </a:cubicBezTo>
                <a:cubicBezTo>
                  <a:pt x="3644" y="6827"/>
                  <a:pt x="4342" y="6710"/>
                  <a:pt x="4871" y="6498"/>
                </a:cubicBezTo>
                <a:cubicBezTo>
                  <a:pt x="5477" y="6256"/>
                  <a:pt x="5811" y="5903"/>
                  <a:pt x="5811" y="5506"/>
                </a:cubicBezTo>
                <a:cubicBezTo>
                  <a:pt x="5811" y="5014"/>
                  <a:pt x="5310" y="4604"/>
                  <a:pt x="4448" y="4374"/>
                </a:cubicBezTo>
                <a:close/>
                <a:moveTo>
                  <a:pt x="2905" y="1551"/>
                </a:moveTo>
                <a:cubicBezTo>
                  <a:pt x="3294" y="1551"/>
                  <a:pt x="3610" y="1866"/>
                  <a:pt x="3610" y="2255"/>
                </a:cubicBezTo>
                <a:cubicBezTo>
                  <a:pt x="3610" y="2644"/>
                  <a:pt x="3294" y="2960"/>
                  <a:pt x="2905" y="2960"/>
                </a:cubicBezTo>
                <a:cubicBezTo>
                  <a:pt x="2516" y="2960"/>
                  <a:pt x="2201" y="2644"/>
                  <a:pt x="2201" y="2255"/>
                </a:cubicBezTo>
                <a:cubicBezTo>
                  <a:pt x="2201" y="1866"/>
                  <a:pt x="2516" y="1551"/>
                  <a:pt x="2905" y="1551"/>
                </a:cubicBezTo>
                <a:close/>
                <a:moveTo>
                  <a:pt x="4675" y="6008"/>
                </a:moveTo>
                <a:cubicBezTo>
                  <a:pt x="4207" y="6195"/>
                  <a:pt x="3578" y="6298"/>
                  <a:pt x="2905" y="6298"/>
                </a:cubicBezTo>
                <a:cubicBezTo>
                  <a:pt x="2233" y="6298"/>
                  <a:pt x="1604" y="6195"/>
                  <a:pt x="1136" y="6008"/>
                </a:cubicBezTo>
                <a:cubicBezTo>
                  <a:pt x="766" y="5860"/>
                  <a:pt x="528" y="5663"/>
                  <a:pt x="528" y="5506"/>
                </a:cubicBezTo>
                <a:cubicBezTo>
                  <a:pt x="528" y="5295"/>
                  <a:pt x="944" y="4996"/>
                  <a:pt x="1719" y="4831"/>
                </a:cubicBezTo>
                <a:cubicBezTo>
                  <a:pt x="2232" y="5420"/>
                  <a:pt x="2739" y="5754"/>
                  <a:pt x="2761" y="5768"/>
                </a:cubicBezTo>
                <a:cubicBezTo>
                  <a:pt x="2805" y="5797"/>
                  <a:pt x="2855" y="5812"/>
                  <a:pt x="2905" y="5812"/>
                </a:cubicBezTo>
                <a:cubicBezTo>
                  <a:pt x="2956" y="5812"/>
                  <a:pt x="3006" y="5797"/>
                  <a:pt x="3050" y="5768"/>
                </a:cubicBezTo>
                <a:cubicBezTo>
                  <a:pt x="3061" y="5761"/>
                  <a:pt x="3327" y="5586"/>
                  <a:pt x="3666" y="5270"/>
                </a:cubicBezTo>
                <a:cubicBezTo>
                  <a:pt x="3819" y="5128"/>
                  <a:pt x="3961" y="4982"/>
                  <a:pt x="4092" y="4831"/>
                </a:cubicBezTo>
                <a:cubicBezTo>
                  <a:pt x="4866" y="4997"/>
                  <a:pt x="5283" y="5295"/>
                  <a:pt x="5283" y="5506"/>
                </a:cubicBezTo>
                <a:cubicBezTo>
                  <a:pt x="5283" y="5663"/>
                  <a:pt x="5044" y="5860"/>
                  <a:pt x="4675" y="6008"/>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1" name="statistical-chart_64023"/>
          <p:cNvSpPr>
            <a:spLocks noChangeAspect="1"/>
          </p:cNvSpPr>
          <p:nvPr>
            <p:custDataLst>
              <p:tags r:id="rId10"/>
            </p:custDataLst>
          </p:nvPr>
        </p:nvSpPr>
        <p:spPr bwMode="auto">
          <a:xfrm>
            <a:off x="2287264" y="4906712"/>
            <a:ext cx="331781" cy="372198"/>
          </a:xfrm>
          <a:custGeom>
            <a:avLst/>
            <a:gdLst>
              <a:gd name="connsiteX0" fmla="*/ 16193 w 538132"/>
              <a:gd name="connsiteY0" fmla="*/ 302232 h 603687"/>
              <a:gd name="connsiteX1" fmla="*/ 132346 w 538132"/>
              <a:gd name="connsiteY1" fmla="*/ 302232 h 603687"/>
              <a:gd name="connsiteX2" fmla="*/ 148540 w 538132"/>
              <a:gd name="connsiteY2" fmla="*/ 318399 h 603687"/>
              <a:gd name="connsiteX3" fmla="*/ 148540 w 538132"/>
              <a:gd name="connsiteY3" fmla="*/ 587520 h 603687"/>
              <a:gd name="connsiteX4" fmla="*/ 132346 w 538132"/>
              <a:gd name="connsiteY4" fmla="*/ 603687 h 603687"/>
              <a:gd name="connsiteX5" fmla="*/ 16193 w 538132"/>
              <a:gd name="connsiteY5" fmla="*/ 603687 h 603687"/>
              <a:gd name="connsiteX6" fmla="*/ 0 w 538132"/>
              <a:gd name="connsiteY6" fmla="*/ 587520 h 603687"/>
              <a:gd name="connsiteX7" fmla="*/ 0 w 538132"/>
              <a:gd name="connsiteY7" fmla="*/ 318399 h 603687"/>
              <a:gd name="connsiteX8" fmla="*/ 16193 w 538132"/>
              <a:gd name="connsiteY8" fmla="*/ 302232 h 603687"/>
              <a:gd name="connsiteX9" fmla="*/ 405786 w 538132"/>
              <a:gd name="connsiteY9" fmla="*/ 186857 h 603687"/>
              <a:gd name="connsiteX10" fmla="*/ 521939 w 538132"/>
              <a:gd name="connsiteY10" fmla="*/ 186857 h 603687"/>
              <a:gd name="connsiteX11" fmla="*/ 538132 w 538132"/>
              <a:gd name="connsiteY11" fmla="*/ 203025 h 603687"/>
              <a:gd name="connsiteX12" fmla="*/ 538132 w 538132"/>
              <a:gd name="connsiteY12" fmla="*/ 587520 h 603687"/>
              <a:gd name="connsiteX13" fmla="*/ 521939 w 538132"/>
              <a:gd name="connsiteY13" fmla="*/ 603687 h 603687"/>
              <a:gd name="connsiteX14" fmla="*/ 405786 w 538132"/>
              <a:gd name="connsiteY14" fmla="*/ 603687 h 603687"/>
              <a:gd name="connsiteX15" fmla="*/ 389592 w 538132"/>
              <a:gd name="connsiteY15" fmla="*/ 587520 h 603687"/>
              <a:gd name="connsiteX16" fmla="*/ 389592 w 538132"/>
              <a:gd name="connsiteY16" fmla="*/ 203025 h 603687"/>
              <a:gd name="connsiteX17" fmla="*/ 405786 w 538132"/>
              <a:gd name="connsiteY17" fmla="*/ 186857 h 603687"/>
              <a:gd name="connsiteX18" fmla="*/ 211024 w 538132"/>
              <a:gd name="connsiteY18" fmla="*/ 0 h 603687"/>
              <a:gd name="connsiteX19" fmla="*/ 327177 w 538132"/>
              <a:gd name="connsiteY19" fmla="*/ 0 h 603687"/>
              <a:gd name="connsiteX20" fmla="*/ 343371 w 538132"/>
              <a:gd name="connsiteY20" fmla="*/ 16168 h 603687"/>
              <a:gd name="connsiteX21" fmla="*/ 343371 w 538132"/>
              <a:gd name="connsiteY21" fmla="*/ 587519 h 603687"/>
              <a:gd name="connsiteX22" fmla="*/ 327177 w 538132"/>
              <a:gd name="connsiteY22" fmla="*/ 603687 h 603687"/>
              <a:gd name="connsiteX23" fmla="*/ 211024 w 538132"/>
              <a:gd name="connsiteY23" fmla="*/ 603687 h 603687"/>
              <a:gd name="connsiteX24" fmla="*/ 194831 w 538132"/>
              <a:gd name="connsiteY24" fmla="*/ 587519 h 603687"/>
              <a:gd name="connsiteX25" fmla="*/ 194831 w 538132"/>
              <a:gd name="connsiteY25" fmla="*/ 16168 h 603687"/>
              <a:gd name="connsiteX26" fmla="*/ 211024 w 538132"/>
              <a:gd name="connsiteY26" fmla="*/ 0 h 603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8132" h="603687">
                <a:moveTo>
                  <a:pt x="16193" y="302232"/>
                </a:moveTo>
                <a:lnTo>
                  <a:pt x="132346" y="302232"/>
                </a:lnTo>
                <a:cubicBezTo>
                  <a:pt x="141235" y="302232"/>
                  <a:pt x="148540" y="309525"/>
                  <a:pt x="148540" y="318399"/>
                </a:cubicBezTo>
                <a:lnTo>
                  <a:pt x="148540" y="587520"/>
                </a:lnTo>
                <a:cubicBezTo>
                  <a:pt x="148540" y="596394"/>
                  <a:pt x="141235" y="603687"/>
                  <a:pt x="132346" y="603687"/>
                </a:cubicBezTo>
                <a:lnTo>
                  <a:pt x="16193" y="603687"/>
                </a:lnTo>
                <a:cubicBezTo>
                  <a:pt x="7305" y="603687"/>
                  <a:pt x="0" y="596394"/>
                  <a:pt x="0" y="587520"/>
                </a:cubicBezTo>
                <a:lnTo>
                  <a:pt x="0" y="318399"/>
                </a:lnTo>
                <a:cubicBezTo>
                  <a:pt x="0" y="309525"/>
                  <a:pt x="7305" y="302232"/>
                  <a:pt x="16193" y="302232"/>
                </a:cubicBezTo>
                <a:close/>
                <a:moveTo>
                  <a:pt x="405786" y="186857"/>
                </a:moveTo>
                <a:lnTo>
                  <a:pt x="521939" y="186857"/>
                </a:lnTo>
                <a:cubicBezTo>
                  <a:pt x="530827" y="186857"/>
                  <a:pt x="538132" y="194029"/>
                  <a:pt x="538132" y="203025"/>
                </a:cubicBezTo>
                <a:lnTo>
                  <a:pt x="538132" y="587520"/>
                </a:lnTo>
                <a:cubicBezTo>
                  <a:pt x="538132" y="596393"/>
                  <a:pt x="530827" y="603687"/>
                  <a:pt x="521939" y="603687"/>
                </a:cubicBezTo>
                <a:lnTo>
                  <a:pt x="405786" y="603687"/>
                </a:lnTo>
                <a:cubicBezTo>
                  <a:pt x="396897" y="603687"/>
                  <a:pt x="389592" y="596393"/>
                  <a:pt x="389592" y="587520"/>
                </a:cubicBezTo>
                <a:lnTo>
                  <a:pt x="389592" y="203025"/>
                </a:lnTo>
                <a:cubicBezTo>
                  <a:pt x="389592" y="194029"/>
                  <a:pt x="396897" y="186857"/>
                  <a:pt x="405786" y="186857"/>
                </a:cubicBezTo>
                <a:close/>
                <a:moveTo>
                  <a:pt x="211024" y="0"/>
                </a:moveTo>
                <a:lnTo>
                  <a:pt x="327177" y="0"/>
                </a:lnTo>
                <a:cubicBezTo>
                  <a:pt x="336066" y="0"/>
                  <a:pt x="343371" y="7294"/>
                  <a:pt x="343371" y="16168"/>
                </a:cubicBezTo>
                <a:lnTo>
                  <a:pt x="343371" y="587519"/>
                </a:lnTo>
                <a:cubicBezTo>
                  <a:pt x="343371" y="596393"/>
                  <a:pt x="336066" y="603687"/>
                  <a:pt x="327177" y="603687"/>
                </a:cubicBezTo>
                <a:lnTo>
                  <a:pt x="211024" y="603687"/>
                </a:lnTo>
                <a:cubicBezTo>
                  <a:pt x="202136" y="603687"/>
                  <a:pt x="194831" y="596393"/>
                  <a:pt x="194831" y="587519"/>
                </a:cubicBezTo>
                <a:lnTo>
                  <a:pt x="194831" y="16168"/>
                </a:lnTo>
                <a:cubicBezTo>
                  <a:pt x="194831" y="7294"/>
                  <a:pt x="202136" y="0"/>
                  <a:pt x="211024" y="0"/>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2" name="wifi-cloud_72981"/>
          <p:cNvSpPr>
            <a:spLocks noChangeAspect="1"/>
          </p:cNvSpPr>
          <p:nvPr>
            <p:custDataLst>
              <p:tags r:id="rId11"/>
            </p:custDataLst>
          </p:nvPr>
        </p:nvSpPr>
        <p:spPr bwMode="auto">
          <a:xfrm>
            <a:off x="1604822" y="3750637"/>
            <a:ext cx="371247" cy="372198"/>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3" name="two-coin-stacks_72132"/>
          <p:cNvSpPr>
            <a:spLocks noChangeAspect="1"/>
          </p:cNvSpPr>
          <p:nvPr>
            <p:custDataLst>
              <p:tags r:id="rId12"/>
            </p:custDataLst>
          </p:nvPr>
        </p:nvSpPr>
        <p:spPr bwMode="auto">
          <a:xfrm>
            <a:off x="2324412" y="2585433"/>
            <a:ext cx="377537" cy="372198"/>
          </a:xfrm>
          <a:custGeom>
            <a:avLst/>
            <a:gdLst>
              <a:gd name="connsiteX0" fmla="*/ 261001 w 608698"/>
              <a:gd name="connsiteY0" fmla="*/ 479068 h 600088"/>
              <a:gd name="connsiteX1" fmla="*/ 432425 w 608698"/>
              <a:gd name="connsiteY1" fmla="*/ 554184 h 600088"/>
              <a:gd name="connsiteX2" fmla="*/ 603774 w 608698"/>
              <a:gd name="connsiteY2" fmla="*/ 479068 h 600088"/>
              <a:gd name="connsiteX3" fmla="*/ 608697 w 608698"/>
              <a:gd name="connsiteY3" fmla="*/ 502020 h 600088"/>
              <a:gd name="connsiteX4" fmla="*/ 432425 w 608698"/>
              <a:gd name="connsiteY4" fmla="*/ 600088 h 600088"/>
              <a:gd name="connsiteX5" fmla="*/ 256152 w 608698"/>
              <a:gd name="connsiteY5" fmla="*/ 502020 h 600088"/>
              <a:gd name="connsiteX6" fmla="*/ 261001 w 608698"/>
              <a:gd name="connsiteY6" fmla="*/ 479068 h 600088"/>
              <a:gd name="connsiteX7" fmla="*/ 4924 w 608698"/>
              <a:gd name="connsiteY7" fmla="*/ 382605 h 600088"/>
              <a:gd name="connsiteX8" fmla="*/ 176285 w 608698"/>
              <a:gd name="connsiteY8" fmla="*/ 457793 h 600088"/>
              <a:gd name="connsiteX9" fmla="*/ 236041 w 608698"/>
              <a:gd name="connsiteY9" fmla="*/ 451980 h 600088"/>
              <a:gd name="connsiteX10" fmla="*/ 231640 w 608698"/>
              <a:gd name="connsiteY10" fmla="*/ 462264 h 600088"/>
              <a:gd name="connsiteX11" fmla="*/ 225000 w 608698"/>
              <a:gd name="connsiteY11" fmla="*/ 493412 h 600088"/>
              <a:gd name="connsiteX12" fmla="*/ 225298 w 608698"/>
              <a:gd name="connsiteY12" fmla="*/ 499820 h 600088"/>
              <a:gd name="connsiteX13" fmla="*/ 176285 w 608698"/>
              <a:gd name="connsiteY13" fmla="*/ 503695 h 600088"/>
              <a:gd name="connsiteX14" fmla="*/ 0 w 608698"/>
              <a:gd name="connsiteY14" fmla="*/ 405556 h 600088"/>
              <a:gd name="connsiteX15" fmla="*/ 4924 w 608698"/>
              <a:gd name="connsiteY15" fmla="*/ 382605 h 600088"/>
              <a:gd name="connsiteX16" fmla="*/ 261001 w 608698"/>
              <a:gd name="connsiteY16" fmla="*/ 375478 h 600088"/>
              <a:gd name="connsiteX17" fmla="*/ 432425 w 608698"/>
              <a:gd name="connsiteY17" fmla="*/ 450622 h 600088"/>
              <a:gd name="connsiteX18" fmla="*/ 603774 w 608698"/>
              <a:gd name="connsiteY18" fmla="*/ 375478 h 600088"/>
              <a:gd name="connsiteX19" fmla="*/ 608697 w 608698"/>
              <a:gd name="connsiteY19" fmla="*/ 398416 h 600088"/>
              <a:gd name="connsiteX20" fmla="*/ 432425 w 608698"/>
              <a:gd name="connsiteY20" fmla="*/ 496498 h 600088"/>
              <a:gd name="connsiteX21" fmla="*/ 256152 w 608698"/>
              <a:gd name="connsiteY21" fmla="*/ 398416 h 600088"/>
              <a:gd name="connsiteX22" fmla="*/ 261001 w 608698"/>
              <a:gd name="connsiteY22" fmla="*/ 375478 h 600088"/>
              <a:gd name="connsiteX23" fmla="*/ 4924 w 608698"/>
              <a:gd name="connsiteY23" fmla="*/ 279086 h 600088"/>
              <a:gd name="connsiteX24" fmla="*/ 176285 w 608698"/>
              <a:gd name="connsiteY24" fmla="*/ 354274 h 600088"/>
              <a:gd name="connsiteX25" fmla="*/ 236041 w 608698"/>
              <a:gd name="connsiteY25" fmla="*/ 348461 h 600088"/>
              <a:gd name="connsiteX26" fmla="*/ 231640 w 608698"/>
              <a:gd name="connsiteY26" fmla="*/ 358745 h 600088"/>
              <a:gd name="connsiteX27" fmla="*/ 225000 w 608698"/>
              <a:gd name="connsiteY27" fmla="*/ 389818 h 600088"/>
              <a:gd name="connsiteX28" fmla="*/ 225298 w 608698"/>
              <a:gd name="connsiteY28" fmla="*/ 396301 h 600088"/>
              <a:gd name="connsiteX29" fmla="*/ 176285 w 608698"/>
              <a:gd name="connsiteY29" fmla="*/ 400176 h 600088"/>
              <a:gd name="connsiteX30" fmla="*/ 0 w 608698"/>
              <a:gd name="connsiteY30" fmla="*/ 302037 h 600088"/>
              <a:gd name="connsiteX31" fmla="*/ 4924 w 608698"/>
              <a:gd name="connsiteY31" fmla="*/ 279086 h 600088"/>
              <a:gd name="connsiteX32" fmla="*/ 261001 w 608698"/>
              <a:gd name="connsiteY32" fmla="*/ 271959 h 600088"/>
              <a:gd name="connsiteX33" fmla="*/ 432425 w 608698"/>
              <a:gd name="connsiteY33" fmla="*/ 347103 h 600088"/>
              <a:gd name="connsiteX34" fmla="*/ 603774 w 608698"/>
              <a:gd name="connsiteY34" fmla="*/ 271959 h 600088"/>
              <a:gd name="connsiteX35" fmla="*/ 608697 w 608698"/>
              <a:gd name="connsiteY35" fmla="*/ 294897 h 600088"/>
              <a:gd name="connsiteX36" fmla="*/ 432425 w 608698"/>
              <a:gd name="connsiteY36" fmla="*/ 392979 h 600088"/>
              <a:gd name="connsiteX37" fmla="*/ 256152 w 608698"/>
              <a:gd name="connsiteY37" fmla="*/ 294897 h 600088"/>
              <a:gd name="connsiteX38" fmla="*/ 261001 w 608698"/>
              <a:gd name="connsiteY38" fmla="*/ 271959 h 600088"/>
              <a:gd name="connsiteX39" fmla="*/ 4924 w 608698"/>
              <a:gd name="connsiteY39" fmla="*/ 175567 h 600088"/>
              <a:gd name="connsiteX40" fmla="*/ 176285 w 608698"/>
              <a:gd name="connsiteY40" fmla="*/ 250713 h 600088"/>
              <a:gd name="connsiteX41" fmla="*/ 236041 w 608698"/>
              <a:gd name="connsiteY41" fmla="*/ 244904 h 600088"/>
              <a:gd name="connsiteX42" fmla="*/ 231640 w 608698"/>
              <a:gd name="connsiteY42" fmla="*/ 255182 h 600088"/>
              <a:gd name="connsiteX43" fmla="*/ 225000 w 608698"/>
              <a:gd name="connsiteY43" fmla="*/ 286238 h 600088"/>
              <a:gd name="connsiteX44" fmla="*/ 225298 w 608698"/>
              <a:gd name="connsiteY44" fmla="*/ 292718 h 600088"/>
              <a:gd name="connsiteX45" fmla="*/ 176285 w 608698"/>
              <a:gd name="connsiteY45" fmla="*/ 296516 h 600088"/>
              <a:gd name="connsiteX46" fmla="*/ 0 w 608698"/>
              <a:gd name="connsiteY46" fmla="*/ 198506 h 600088"/>
              <a:gd name="connsiteX47" fmla="*/ 4924 w 608698"/>
              <a:gd name="connsiteY47" fmla="*/ 175567 h 600088"/>
              <a:gd name="connsiteX48" fmla="*/ 432425 w 608698"/>
              <a:gd name="connsiteY48" fmla="*/ 96392 h 600088"/>
              <a:gd name="connsiteX49" fmla="*/ 608698 w 608698"/>
              <a:gd name="connsiteY49" fmla="*/ 194443 h 600088"/>
              <a:gd name="connsiteX50" fmla="*/ 432425 w 608698"/>
              <a:gd name="connsiteY50" fmla="*/ 292494 h 600088"/>
              <a:gd name="connsiteX51" fmla="*/ 256152 w 608698"/>
              <a:gd name="connsiteY51" fmla="*/ 194443 h 600088"/>
              <a:gd name="connsiteX52" fmla="*/ 432425 w 608698"/>
              <a:gd name="connsiteY52" fmla="*/ 96392 h 600088"/>
              <a:gd name="connsiteX53" fmla="*/ 176258 w 608698"/>
              <a:gd name="connsiteY53" fmla="*/ 0 h 600088"/>
              <a:gd name="connsiteX54" fmla="*/ 347817 w 608698"/>
              <a:gd name="connsiteY54" fmla="*/ 75446 h 600088"/>
              <a:gd name="connsiteX55" fmla="*/ 224966 w 608698"/>
              <a:gd name="connsiteY55" fmla="*/ 185823 h 600088"/>
              <a:gd name="connsiteX56" fmla="*/ 225264 w 608698"/>
              <a:gd name="connsiteY56" fmla="*/ 192228 h 600088"/>
              <a:gd name="connsiteX57" fmla="*/ 176258 w 608698"/>
              <a:gd name="connsiteY57" fmla="*/ 196101 h 600088"/>
              <a:gd name="connsiteX58" fmla="*/ 0 w 608698"/>
              <a:gd name="connsiteY58" fmla="*/ 98013 h 600088"/>
              <a:gd name="connsiteX59" fmla="*/ 176258 w 608698"/>
              <a:gd name="connsiteY59" fmla="*/ 0 h 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698" h="600088">
                <a:moveTo>
                  <a:pt x="261001" y="479068"/>
                </a:moveTo>
                <a:cubicBezTo>
                  <a:pt x="279575" y="522140"/>
                  <a:pt x="349249" y="554184"/>
                  <a:pt x="432425" y="554184"/>
                </a:cubicBezTo>
                <a:cubicBezTo>
                  <a:pt x="515600" y="554184"/>
                  <a:pt x="585199" y="522140"/>
                  <a:pt x="603774" y="479068"/>
                </a:cubicBezTo>
                <a:cubicBezTo>
                  <a:pt x="606981" y="486371"/>
                  <a:pt x="608697" y="494046"/>
                  <a:pt x="608697" y="502020"/>
                </a:cubicBezTo>
                <a:cubicBezTo>
                  <a:pt x="608697" y="556196"/>
                  <a:pt x="529774" y="600088"/>
                  <a:pt x="432425" y="600088"/>
                </a:cubicBezTo>
                <a:cubicBezTo>
                  <a:pt x="335076" y="600088"/>
                  <a:pt x="256152" y="556196"/>
                  <a:pt x="256152" y="502020"/>
                </a:cubicBezTo>
                <a:cubicBezTo>
                  <a:pt x="256152" y="494046"/>
                  <a:pt x="257868" y="486371"/>
                  <a:pt x="261001" y="479068"/>
                </a:cubicBezTo>
                <a:close/>
                <a:moveTo>
                  <a:pt x="4924" y="382605"/>
                </a:moveTo>
                <a:cubicBezTo>
                  <a:pt x="23425" y="425750"/>
                  <a:pt x="93103" y="457793"/>
                  <a:pt x="176285" y="457793"/>
                </a:cubicBezTo>
                <a:cubicBezTo>
                  <a:pt x="197248" y="457793"/>
                  <a:pt x="217391" y="455781"/>
                  <a:pt x="236041" y="451980"/>
                </a:cubicBezTo>
                <a:lnTo>
                  <a:pt x="231640" y="462264"/>
                </a:lnTo>
                <a:cubicBezTo>
                  <a:pt x="227238" y="472398"/>
                  <a:pt x="225000" y="482905"/>
                  <a:pt x="225000" y="493412"/>
                </a:cubicBezTo>
                <a:cubicBezTo>
                  <a:pt x="225000" y="495573"/>
                  <a:pt x="225149" y="497734"/>
                  <a:pt x="225298" y="499820"/>
                </a:cubicBezTo>
                <a:cubicBezTo>
                  <a:pt x="209781" y="502354"/>
                  <a:pt x="193294" y="503695"/>
                  <a:pt x="176285" y="503695"/>
                </a:cubicBezTo>
                <a:cubicBezTo>
                  <a:pt x="78929" y="503695"/>
                  <a:pt x="0" y="459730"/>
                  <a:pt x="0" y="405556"/>
                </a:cubicBezTo>
                <a:cubicBezTo>
                  <a:pt x="0" y="397657"/>
                  <a:pt x="1716" y="389982"/>
                  <a:pt x="4924" y="382605"/>
                </a:cubicBezTo>
                <a:close/>
                <a:moveTo>
                  <a:pt x="261001" y="375478"/>
                </a:moveTo>
                <a:cubicBezTo>
                  <a:pt x="279575" y="418598"/>
                  <a:pt x="349249" y="450622"/>
                  <a:pt x="432425" y="450622"/>
                </a:cubicBezTo>
                <a:cubicBezTo>
                  <a:pt x="515600" y="450622"/>
                  <a:pt x="585199" y="418598"/>
                  <a:pt x="603774" y="375478"/>
                </a:cubicBezTo>
                <a:cubicBezTo>
                  <a:pt x="606981" y="382851"/>
                  <a:pt x="608697" y="390522"/>
                  <a:pt x="608697" y="398416"/>
                </a:cubicBezTo>
                <a:cubicBezTo>
                  <a:pt x="608697" y="452558"/>
                  <a:pt x="529774" y="496498"/>
                  <a:pt x="432425" y="496498"/>
                </a:cubicBezTo>
                <a:cubicBezTo>
                  <a:pt x="335076" y="496498"/>
                  <a:pt x="256152" y="452558"/>
                  <a:pt x="256152" y="398416"/>
                </a:cubicBezTo>
                <a:cubicBezTo>
                  <a:pt x="256152" y="390522"/>
                  <a:pt x="257868" y="382851"/>
                  <a:pt x="261001" y="375478"/>
                </a:cubicBezTo>
                <a:close/>
                <a:moveTo>
                  <a:pt x="4924" y="279086"/>
                </a:moveTo>
                <a:cubicBezTo>
                  <a:pt x="23425" y="322231"/>
                  <a:pt x="93103" y="354274"/>
                  <a:pt x="176285" y="354274"/>
                </a:cubicBezTo>
                <a:cubicBezTo>
                  <a:pt x="197248" y="354274"/>
                  <a:pt x="217391" y="352187"/>
                  <a:pt x="236041" y="348461"/>
                </a:cubicBezTo>
                <a:lnTo>
                  <a:pt x="231640" y="358745"/>
                </a:lnTo>
                <a:cubicBezTo>
                  <a:pt x="227238" y="368879"/>
                  <a:pt x="225000" y="379311"/>
                  <a:pt x="225000" y="389818"/>
                </a:cubicBezTo>
                <a:cubicBezTo>
                  <a:pt x="225000" y="392054"/>
                  <a:pt x="225149" y="394140"/>
                  <a:pt x="225298" y="396301"/>
                </a:cubicBezTo>
                <a:cubicBezTo>
                  <a:pt x="209781" y="398835"/>
                  <a:pt x="193294" y="400176"/>
                  <a:pt x="176285" y="400176"/>
                </a:cubicBezTo>
                <a:cubicBezTo>
                  <a:pt x="78929" y="400176"/>
                  <a:pt x="0" y="356211"/>
                  <a:pt x="0" y="302037"/>
                </a:cubicBezTo>
                <a:cubicBezTo>
                  <a:pt x="0" y="294138"/>
                  <a:pt x="1716" y="286463"/>
                  <a:pt x="4924" y="279086"/>
                </a:cubicBezTo>
                <a:close/>
                <a:moveTo>
                  <a:pt x="261001" y="271959"/>
                </a:moveTo>
                <a:cubicBezTo>
                  <a:pt x="279575" y="315079"/>
                  <a:pt x="349249" y="347103"/>
                  <a:pt x="432425" y="347103"/>
                </a:cubicBezTo>
                <a:cubicBezTo>
                  <a:pt x="515600" y="347103"/>
                  <a:pt x="585199" y="315079"/>
                  <a:pt x="603774" y="271959"/>
                </a:cubicBezTo>
                <a:cubicBezTo>
                  <a:pt x="606981" y="279332"/>
                  <a:pt x="608697" y="287003"/>
                  <a:pt x="608697" y="294897"/>
                </a:cubicBezTo>
                <a:cubicBezTo>
                  <a:pt x="608697" y="349039"/>
                  <a:pt x="529774" y="392979"/>
                  <a:pt x="432425" y="392979"/>
                </a:cubicBezTo>
                <a:cubicBezTo>
                  <a:pt x="335076" y="392979"/>
                  <a:pt x="256152" y="349039"/>
                  <a:pt x="256152" y="294897"/>
                </a:cubicBezTo>
                <a:cubicBezTo>
                  <a:pt x="256152" y="287003"/>
                  <a:pt x="257868" y="279332"/>
                  <a:pt x="261001" y="271959"/>
                </a:cubicBezTo>
                <a:close/>
                <a:moveTo>
                  <a:pt x="4924" y="175567"/>
                </a:moveTo>
                <a:cubicBezTo>
                  <a:pt x="23425" y="218689"/>
                  <a:pt x="93103" y="250713"/>
                  <a:pt x="176285" y="250713"/>
                </a:cubicBezTo>
                <a:cubicBezTo>
                  <a:pt x="197248" y="250713"/>
                  <a:pt x="217391" y="248628"/>
                  <a:pt x="236041" y="244904"/>
                </a:cubicBezTo>
                <a:lnTo>
                  <a:pt x="231640" y="255182"/>
                </a:lnTo>
                <a:cubicBezTo>
                  <a:pt x="227238" y="265311"/>
                  <a:pt x="225000" y="275737"/>
                  <a:pt x="225000" y="286238"/>
                </a:cubicBezTo>
                <a:cubicBezTo>
                  <a:pt x="225000" y="288398"/>
                  <a:pt x="225149" y="290558"/>
                  <a:pt x="225298" y="292718"/>
                </a:cubicBezTo>
                <a:cubicBezTo>
                  <a:pt x="209781" y="295175"/>
                  <a:pt x="193294" y="296516"/>
                  <a:pt x="176285" y="296516"/>
                </a:cubicBezTo>
                <a:cubicBezTo>
                  <a:pt x="78929" y="296516"/>
                  <a:pt x="0" y="252650"/>
                  <a:pt x="0" y="198506"/>
                </a:cubicBezTo>
                <a:cubicBezTo>
                  <a:pt x="0" y="190611"/>
                  <a:pt x="1716" y="182940"/>
                  <a:pt x="4924" y="175567"/>
                </a:cubicBezTo>
                <a:close/>
                <a:moveTo>
                  <a:pt x="432425" y="96392"/>
                </a:moveTo>
                <a:cubicBezTo>
                  <a:pt x="529778" y="96392"/>
                  <a:pt x="608698" y="140291"/>
                  <a:pt x="608698" y="194443"/>
                </a:cubicBezTo>
                <a:cubicBezTo>
                  <a:pt x="608698" y="248595"/>
                  <a:pt x="529778" y="292494"/>
                  <a:pt x="432425" y="292494"/>
                </a:cubicBezTo>
                <a:cubicBezTo>
                  <a:pt x="335072" y="292494"/>
                  <a:pt x="256152" y="248595"/>
                  <a:pt x="256152" y="194443"/>
                </a:cubicBezTo>
                <a:cubicBezTo>
                  <a:pt x="256152" y="140291"/>
                  <a:pt x="335072" y="96392"/>
                  <a:pt x="432425" y="96392"/>
                </a:cubicBezTo>
                <a:close/>
                <a:moveTo>
                  <a:pt x="176258" y="0"/>
                </a:moveTo>
                <a:cubicBezTo>
                  <a:pt x="259651" y="0"/>
                  <a:pt x="329542" y="32175"/>
                  <a:pt x="347817" y="75446"/>
                </a:cubicBezTo>
                <a:cubicBezTo>
                  <a:pt x="275166" y="92800"/>
                  <a:pt x="224966" y="135103"/>
                  <a:pt x="224966" y="185823"/>
                </a:cubicBezTo>
                <a:cubicBezTo>
                  <a:pt x="224966" y="187983"/>
                  <a:pt x="225115" y="190143"/>
                  <a:pt x="225264" y="192228"/>
                </a:cubicBezTo>
                <a:cubicBezTo>
                  <a:pt x="209749" y="194760"/>
                  <a:pt x="193265" y="196101"/>
                  <a:pt x="176258" y="196101"/>
                </a:cubicBezTo>
                <a:cubicBezTo>
                  <a:pt x="78917" y="196101"/>
                  <a:pt x="0" y="152159"/>
                  <a:pt x="0" y="98013"/>
                </a:cubicBezTo>
                <a:cubicBezTo>
                  <a:pt x="0" y="43868"/>
                  <a:pt x="78917" y="0"/>
                  <a:pt x="176258" y="0"/>
                </a:cubicBezTo>
                <a:close/>
              </a:path>
            </a:pathLst>
          </a:custGeom>
          <a:solidFill>
            <a:srgbClr val="FFFFFF"/>
          </a:solidFill>
          <a:ln>
            <a:noFill/>
          </a:ln>
        </p:spPr>
        <p:txBody>
          <a:bodyPr/>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4" name="矩形: 圆角 223"/>
          <p:cNvSpPr/>
          <p:nvPr>
            <p:custDataLst>
              <p:tags r:id="rId13"/>
            </p:custDataLst>
          </p:nvPr>
        </p:nvSpPr>
        <p:spPr>
          <a:xfrm>
            <a:off x="6482620" y="1867024"/>
            <a:ext cx="4945059" cy="1181283"/>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5" name="矩形: 圆角 224"/>
          <p:cNvSpPr/>
          <p:nvPr>
            <p:custDataLst>
              <p:tags r:id="rId14"/>
            </p:custDataLst>
          </p:nvPr>
        </p:nvSpPr>
        <p:spPr>
          <a:xfrm>
            <a:off x="6746191" y="1630809"/>
            <a:ext cx="4417918" cy="460706"/>
          </a:xfrm>
          <a:prstGeom prst="roundRect">
            <a:avLst>
              <a:gd name="adj" fmla="val 50000"/>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6" name="文本框 225"/>
          <p:cNvSpPr txBox="1"/>
          <p:nvPr>
            <p:custDataLst>
              <p:tags r:id="rId15"/>
            </p:custDataLst>
          </p:nvPr>
        </p:nvSpPr>
        <p:spPr>
          <a:xfrm>
            <a:off x="7547425" y="1633023"/>
            <a:ext cx="2815450" cy="456280"/>
          </a:xfrm>
          <a:prstGeom prst="rect">
            <a:avLst/>
          </a:prstGeom>
          <a:noFill/>
        </p:spPr>
        <p:txBody>
          <a:bodyPr wrap="square" lIns="91440" tIns="45720" rIns="91440" bIns="45720" rtlCol="0" anchor="ctr">
            <a:normAutofit lnSpcReduction="10000"/>
          </a:bodyPr>
          <a:p>
            <a:pPr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回收利用</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27" name="文本框 226"/>
          <p:cNvSpPr txBox="1"/>
          <p:nvPr>
            <p:custDataLst>
              <p:tags r:id="rId16"/>
            </p:custDataLst>
          </p:nvPr>
        </p:nvSpPr>
        <p:spPr>
          <a:xfrm>
            <a:off x="6746191" y="2171661"/>
            <a:ext cx="4417918" cy="699963"/>
          </a:xfrm>
          <a:prstGeom prst="rect">
            <a:avLst/>
          </a:prstGeom>
          <a:noFill/>
        </p:spPr>
        <p:txBody>
          <a:bodyPr wrap="square" lIns="91440" tIns="45720" rIns="91440" bIns="45720" rtlCol="0">
            <a:normAutofit lnSpcReduction="20000"/>
          </a:bodyPr>
          <a:p>
            <a:pPr>
              <a:lnSpc>
                <a:spcPct val="120000"/>
              </a:lnSpc>
            </a:pPr>
            <a:r>
              <a:rPr lang="zh-CN" altLang="en-US" sz="16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产品的回收需经过收集、再加工、再生产品的销售三步完成。</a:t>
            </a:r>
            <a:endParaRPr lang="zh-CN" altLang="en-US" sz="16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endParaRPr>
          </a:p>
        </p:txBody>
      </p:sp>
      <p:sp>
        <p:nvSpPr>
          <p:cNvPr id="228" name="矩形: 圆角 227"/>
          <p:cNvSpPr/>
          <p:nvPr>
            <p:custDataLst>
              <p:tags r:id="rId17"/>
            </p:custDataLst>
          </p:nvPr>
        </p:nvSpPr>
        <p:spPr>
          <a:xfrm>
            <a:off x="6482620" y="3448885"/>
            <a:ext cx="4945059" cy="1181283"/>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9" name="矩形: 圆角 228"/>
          <p:cNvSpPr/>
          <p:nvPr>
            <p:custDataLst>
              <p:tags r:id="rId18"/>
            </p:custDataLst>
          </p:nvPr>
        </p:nvSpPr>
        <p:spPr>
          <a:xfrm>
            <a:off x="6746191" y="3212670"/>
            <a:ext cx="4417918" cy="460706"/>
          </a:xfrm>
          <a:prstGeom prst="roundRect">
            <a:avLst>
              <a:gd name="adj" fmla="val 50000"/>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0" name="文本框 229"/>
          <p:cNvSpPr txBox="1"/>
          <p:nvPr>
            <p:custDataLst>
              <p:tags r:id="rId19"/>
            </p:custDataLst>
          </p:nvPr>
        </p:nvSpPr>
        <p:spPr>
          <a:xfrm>
            <a:off x="7547425" y="3214883"/>
            <a:ext cx="2815450" cy="456280"/>
          </a:xfrm>
          <a:prstGeom prst="rect">
            <a:avLst/>
          </a:prstGeom>
          <a:noFill/>
        </p:spPr>
        <p:txBody>
          <a:bodyPr wrap="square" lIns="91440" tIns="45720" rIns="91440" bIns="45720" rtlCol="0" anchor="ctr">
            <a:normAutofit lnSpcReduction="10000"/>
          </a:bodyPr>
          <a:p>
            <a:pPr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循环再用</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31" name="文本框 230"/>
          <p:cNvSpPr txBox="1"/>
          <p:nvPr>
            <p:custDataLst>
              <p:tags r:id="rId20"/>
            </p:custDataLst>
          </p:nvPr>
        </p:nvSpPr>
        <p:spPr>
          <a:xfrm>
            <a:off x="6482619" y="3753547"/>
            <a:ext cx="4944262" cy="699671"/>
          </a:xfrm>
          <a:prstGeom prst="rect">
            <a:avLst/>
          </a:prstGeom>
          <a:noFill/>
        </p:spPr>
        <p:txBody>
          <a:bodyPr wrap="square" lIns="91440" tIns="45720" rIns="91440" bIns="45720" rtlCol="0">
            <a:noAutofit/>
          </a:bodyPr>
          <a:p>
            <a:pPr>
              <a:lnSpc>
                <a:spcPct val="120000"/>
              </a:lnSpc>
            </a:pPr>
            <a:r>
              <a:rPr lang="zh-CN" altLang="en-US" sz="16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本代产品在报废或停止使用后，产品或其有关零部件在多代产品中的循环使用和循环利用的时间。</a:t>
            </a:r>
            <a:endParaRPr lang="zh-CN" altLang="en-US" sz="16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endParaRPr>
          </a:p>
        </p:txBody>
      </p:sp>
      <p:sp>
        <p:nvSpPr>
          <p:cNvPr id="232" name="矩形: 圆角 231"/>
          <p:cNvSpPr/>
          <p:nvPr>
            <p:custDataLst>
              <p:tags r:id="rId21"/>
            </p:custDataLst>
          </p:nvPr>
        </p:nvSpPr>
        <p:spPr>
          <a:xfrm>
            <a:off x="6482620" y="5030745"/>
            <a:ext cx="4945059" cy="1181283"/>
          </a:xfrm>
          <a:prstGeom prst="roundRect">
            <a:avLst>
              <a:gd name="adj" fmla="val 3638"/>
            </a:avLst>
          </a:prstGeom>
          <a:noFill/>
          <a:ln>
            <a:solidFill>
              <a:srgbClr val="1D6DC2"/>
            </a:solid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3" name="矩形: 圆角 232"/>
          <p:cNvSpPr/>
          <p:nvPr>
            <p:custDataLst>
              <p:tags r:id="rId22"/>
            </p:custDataLst>
          </p:nvPr>
        </p:nvSpPr>
        <p:spPr>
          <a:xfrm>
            <a:off x="6746191" y="4794531"/>
            <a:ext cx="4417918" cy="460706"/>
          </a:xfrm>
          <a:prstGeom prst="roundRect">
            <a:avLst>
              <a:gd name="adj" fmla="val 50000"/>
            </a:avLst>
          </a:prstGeom>
          <a:solidFill>
            <a:srgbClr val="009ECA"/>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4" name="文本框 233"/>
          <p:cNvSpPr txBox="1"/>
          <p:nvPr>
            <p:custDataLst>
              <p:tags r:id="rId23"/>
            </p:custDataLst>
          </p:nvPr>
        </p:nvSpPr>
        <p:spPr>
          <a:xfrm>
            <a:off x="7547425" y="4796744"/>
            <a:ext cx="2815450" cy="456280"/>
          </a:xfrm>
          <a:prstGeom prst="rect">
            <a:avLst/>
          </a:prstGeom>
          <a:noFill/>
        </p:spPr>
        <p:txBody>
          <a:bodyPr wrap="square" lIns="91440" tIns="45720" rIns="91440" bIns="45720" rtlCol="0" anchor="ctr">
            <a:normAutofit lnSpcReduction="10000"/>
          </a:bodyPr>
          <a:p>
            <a:pPr algn="ctr">
              <a:lnSpc>
                <a:spcPct val="120000"/>
              </a:lnSpc>
            </a:pPr>
            <a:r>
              <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rPr>
              <a:t>报废处理</a:t>
            </a:r>
            <a:endParaRPr lang="zh-CN" altLang="en-US"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35" name="文本框 234"/>
          <p:cNvSpPr txBox="1"/>
          <p:nvPr>
            <p:custDataLst>
              <p:tags r:id="rId24"/>
            </p:custDataLst>
          </p:nvPr>
        </p:nvSpPr>
        <p:spPr>
          <a:xfrm>
            <a:off x="6746191" y="5335383"/>
            <a:ext cx="4417918" cy="699963"/>
          </a:xfrm>
          <a:prstGeom prst="rect">
            <a:avLst/>
          </a:prstGeom>
          <a:noFill/>
        </p:spPr>
        <p:txBody>
          <a:bodyPr wrap="square" lIns="91440" tIns="45720" rIns="91440" bIns="45720" rtlCol="0">
            <a:normAutofit lnSpcReduction="20000"/>
          </a:bodyPr>
          <a:p>
            <a:pPr>
              <a:lnSpc>
                <a:spcPct val="120000"/>
              </a:lnSpc>
            </a:pPr>
            <a:r>
              <a:rPr lang="zh-CN" altLang="en-US" sz="16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rPr>
              <a:t>在初步处理和再加工过程中产生的废弃物需进行填埋、焚烧等处理。</a:t>
            </a:r>
            <a:endParaRPr lang="zh-CN" altLang="en-US" sz="1600" spc="150">
              <a:solidFill>
                <a:srgbClr val="000000">
                  <a:lumMod val="65000"/>
                  <a:lumOff val="35000"/>
                </a:srgbClr>
              </a:solidFill>
              <a:latin typeface="Arial" panose="020B0604020202020204" pitchFamily="34" charset="0"/>
              <a:ea typeface="微软雅黑" panose="020B0503020204020204" charset="-122"/>
              <a:sym typeface="Arial" panose="020B0604020202020204" pitchFamily="34" charset="0"/>
            </a:endParaRPr>
          </a:p>
        </p:txBody>
      </p:sp>
      <p:pic>
        <p:nvPicPr>
          <p:cNvPr id="43" name="图片 42"/>
          <p:cNvPicPr>
            <a:picLocks noChangeAspect="1"/>
          </p:cNvPicPr>
          <p:nvPr>
            <p:custDataLst>
              <p:tags r:id="rId25"/>
            </p:custDataLst>
          </p:nvPr>
        </p:nvPicPr>
        <p:blipFill>
          <a:blip r:embed="rId26"/>
          <a:stretch>
            <a:fillRect/>
          </a:stretch>
        </p:blipFill>
        <p:spPr>
          <a:xfrm>
            <a:off x="2792700" y="3284795"/>
            <a:ext cx="923499" cy="1352897"/>
          </a:xfrm>
          <a:prstGeom prst="rect">
            <a:avLst/>
          </a:prstGeom>
        </p:spPr>
      </p:pic>
      <p:sp>
        <p:nvSpPr>
          <p:cNvPr id="2" name="文本框 1"/>
          <p:cNvSpPr txBox="1"/>
          <p:nvPr/>
        </p:nvSpPr>
        <p:spPr>
          <a:xfrm>
            <a:off x="2106930" y="1107440"/>
            <a:ext cx="8616950" cy="720725"/>
          </a:xfrm>
          <a:prstGeom prst="rect">
            <a:avLst/>
          </a:prstGeom>
          <a:noFill/>
        </p:spPr>
        <p:txBody>
          <a:bodyPr wrap="square" rtlCol="0" anchor="t">
            <a:noAutofit/>
          </a:bodyPr>
          <a:p>
            <a:pPr indent="0" fontAlgn="auto">
              <a:lnSpc>
                <a:spcPct val="150000"/>
              </a:lnSpc>
            </a:pPr>
            <a:r>
              <a:rPr lang="zh-CN" altLang="en-US" sz="2000">
                <a:latin typeface="微软雅黑" panose="020B0503020204020204" charset="-122"/>
                <a:ea typeface="微软雅黑" panose="020B0503020204020204" charset="-122"/>
              </a:rPr>
              <a:t>产品废弃阶段的绿色性主要是回收利用、循环再用和报废处理。</a:t>
            </a:r>
            <a:endParaRPr lang="zh-CN" altLang="en-US" sz="2000">
              <a:latin typeface="微软雅黑" panose="020B0503020204020204" charset="-122"/>
              <a:ea typeface="微软雅黑" panose="020B0503020204020204" charset="-122"/>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563816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绿色供应链管理的实现</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665480" y="804545"/>
            <a:ext cx="590296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一、实现绿色供应链管理的基本途径</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46" name="圆角矩形 2"/>
          <p:cNvSpPr/>
          <p:nvPr>
            <p:custDataLst>
              <p:tags r:id="rId1"/>
            </p:custDataLst>
          </p:nvPr>
        </p:nvSpPr>
        <p:spPr>
          <a:xfrm>
            <a:off x="1452379" y="3841244"/>
            <a:ext cx="4590651" cy="2241087"/>
          </a:xfrm>
          <a:prstGeom prst="roundRect">
            <a:avLst>
              <a:gd name="adj" fmla="val 5330"/>
            </a:avLst>
          </a:pr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7" name="圆角矩形 2"/>
          <p:cNvSpPr/>
          <p:nvPr>
            <p:custDataLst>
              <p:tags r:id="rId2"/>
            </p:custDataLst>
          </p:nvPr>
        </p:nvSpPr>
        <p:spPr>
          <a:xfrm>
            <a:off x="6164845" y="1207529"/>
            <a:ext cx="4590651" cy="2241087"/>
          </a:xfrm>
          <a:prstGeom prst="roundRect">
            <a:avLst>
              <a:gd name="adj" fmla="val 5330"/>
            </a:avLst>
          </a:pr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8" name="圆角矩形 47"/>
          <p:cNvSpPr/>
          <p:nvPr>
            <p:custDataLst>
              <p:tags r:id="rId3"/>
            </p:custDataLst>
          </p:nvPr>
        </p:nvSpPr>
        <p:spPr>
          <a:xfrm>
            <a:off x="1452379" y="1207529"/>
            <a:ext cx="4590651" cy="2241087"/>
          </a:xfrm>
          <a:prstGeom prst="roundRect">
            <a:avLst>
              <a:gd name="adj" fmla="val 5330"/>
            </a:avLst>
          </a:pr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9" name="椭圆 48"/>
          <p:cNvSpPr/>
          <p:nvPr>
            <p:custDataLst>
              <p:tags r:id="rId4"/>
            </p:custDataLst>
          </p:nvPr>
        </p:nvSpPr>
        <p:spPr>
          <a:xfrm>
            <a:off x="1129935" y="4639344"/>
            <a:ext cx="644888" cy="644888"/>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0" name="Freeform 17"/>
          <p:cNvSpPr>
            <a:spLocks noChangeAspect="1" noEditPoints="1"/>
          </p:cNvSpPr>
          <p:nvPr>
            <p:custDataLst>
              <p:tags r:id="rId5"/>
            </p:custDataLst>
          </p:nvPr>
        </p:nvSpPr>
        <p:spPr bwMode="auto">
          <a:xfrm>
            <a:off x="1334692" y="4772134"/>
            <a:ext cx="235373" cy="379307"/>
          </a:xfrm>
          <a:custGeom>
            <a:avLst/>
            <a:gdLst>
              <a:gd name="T0" fmla="*/ 139 w 152"/>
              <a:gd name="T1" fmla="*/ 0 h 244"/>
              <a:gd name="T2" fmla="*/ 150 w 152"/>
              <a:gd name="T3" fmla="*/ 9 h 244"/>
              <a:gd name="T4" fmla="*/ 152 w 152"/>
              <a:gd name="T5" fmla="*/ 17 h 244"/>
              <a:gd name="T6" fmla="*/ 152 w 152"/>
              <a:gd name="T7" fmla="*/ 141 h 244"/>
              <a:gd name="T8" fmla="*/ 152 w 152"/>
              <a:gd name="T9" fmla="*/ 227 h 244"/>
              <a:gd name="T10" fmla="*/ 135 w 152"/>
              <a:gd name="T11" fmla="*/ 244 h 244"/>
              <a:gd name="T12" fmla="*/ 17 w 152"/>
              <a:gd name="T13" fmla="*/ 244 h 244"/>
              <a:gd name="T14" fmla="*/ 0 w 152"/>
              <a:gd name="T15" fmla="*/ 227 h 244"/>
              <a:gd name="T16" fmla="*/ 0 w 152"/>
              <a:gd name="T17" fmla="*/ 19 h 244"/>
              <a:gd name="T18" fmla="*/ 12 w 152"/>
              <a:gd name="T19" fmla="*/ 0 h 244"/>
              <a:gd name="T20" fmla="*/ 139 w 152"/>
              <a:gd name="T21" fmla="*/ 0 h 244"/>
              <a:gd name="T22" fmla="*/ 137 w 152"/>
              <a:gd name="T23" fmla="*/ 206 h 244"/>
              <a:gd name="T24" fmla="*/ 137 w 152"/>
              <a:gd name="T25" fmla="*/ 39 h 244"/>
              <a:gd name="T26" fmla="*/ 15 w 152"/>
              <a:gd name="T27" fmla="*/ 39 h 244"/>
              <a:gd name="T28" fmla="*/ 15 w 152"/>
              <a:gd name="T29" fmla="*/ 206 h 244"/>
              <a:gd name="T30" fmla="*/ 137 w 152"/>
              <a:gd name="T31" fmla="*/ 206 h 244"/>
              <a:gd name="T32" fmla="*/ 76 w 152"/>
              <a:gd name="T33" fmla="*/ 16 h 244"/>
              <a:gd name="T34" fmla="*/ 52 w 152"/>
              <a:gd name="T35" fmla="*/ 16 h 244"/>
              <a:gd name="T36" fmla="*/ 49 w 152"/>
              <a:gd name="T37" fmla="*/ 16 h 244"/>
              <a:gd name="T38" fmla="*/ 45 w 152"/>
              <a:gd name="T39" fmla="*/ 19 h 244"/>
              <a:gd name="T40" fmla="*/ 49 w 152"/>
              <a:gd name="T41" fmla="*/ 23 h 244"/>
              <a:gd name="T42" fmla="*/ 51 w 152"/>
              <a:gd name="T43" fmla="*/ 23 h 244"/>
              <a:gd name="T44" fmla="*/ 101 w 152"/>
              <a:gd name="T45" fmla="*/ 23 h 244"/>
              <a:gd name="T46" fmla="*/ 103 w 152"/>
              <a:gd name="T47" fmla="*/ 23 h 244"/>
              <a:gd name="T48" fmla="*/ 106 w 152"/>
              <a:gd name="T49" fmla="*/ 19 h 244"/>
              <a:gd name="T50" fmla="*/ 103 w 152"/>
              <a:gd name="T51" fmla="*/ 16 h 244"/>
              <a:gd name="T52" fmla="*/ 101 w 152"/>
              <a:gd name="T53" fmla="*/ 16 h 244"/>
              <a:gd name="T54" fmla="*/ 76 w 152"/>
              <a:gd name="T55" fmla="*/ 16 h 244"/>
              <a:gd name="T56" fmla="*/ 87 w 152"/>
              <a:gd name="T57" fmla="*/ 225 h 244"/>
              <a:gd name="T58" fmla="*/ 76 w 152"/>
              <a:gd name="T59" fmla="*/ 214 h 244"/>
              <a:gd name="T60" fmla="*/ 64 w 152"/>
              <a:gd name="T61" fmla="*/ 225 h 244"/>
              <a:gd name="T62" fmla="*/ 76 w 152"/>
              <a:gd name="T63" fmla="*/ 237 h 244"/>
              <a:gd name="T64" fmla="*/ 87 w 152"/>
              <a:gd name="T65" fmla="*/ 22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ysClr val="window" lastClr="FFFFFF"/>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1" name="椭圆 50"/>
          <p:cNvSpPr/>
          <p:nvPr>
            <p:custDataLst>
              <p:tags r:id="rId6"/>
            </p:custDataLst>
          </p:nvPr>
        </p:nvSpPr>
        <p:spPr>
          <a:xfrm>
            <a:off x="1129935" y="2005629"/>
            <a:ext cx="644888" cy="644888"/>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2" name="椭圆 51"/>
          <p:cNvSpPr/>
          <p:nvPr>
            <p:custDataLst>
              <p:tags r:id="rId7"/>
            </p:custDataLst>
          </p:nvPr>
        </p:nvSpPr>
        <p:spPr>
          <a:xfrm>
            <a:off x="10433053" y="2000871"/>
            <a:ext cx="644888" cy="644888"/>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3" name="KSO_Shape"/>
          <p:cNvSpPr>
            <a:spLocks noChangeAspect="1"/>
          </p:cNvSpPr>
          <p:nvPr>
            <p:custDataLst>
              <p:tags r:id="rId8"/>
            </p:custDataLst>
          </p:nvPr>
        </p:nvSpPr>
        <p:spPr bwMode="auto">
          <a:xfrm>
            <a:off x="10588235" y="2150286"/>
            <a:ext cx="334523" cy="346058"/>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ysClr val="window" lastClr="FFFFFF"/>
          </a:solidFill>
          <a:ln>
            <a:noFill/>
          </a:ln>
        </p:spPr>
        <p:txBody>
          <a:bodyPr/>
          <a:lstStyle/>
          <a:p>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4" name="文本框 53"/>
          <p:cNvSpPr txBox="1"/>
          <p:nvPr>
            <p:custDataLst>
              <p:tags r:id="rId9"/>
            </p:custDataLst>
          </p:nvPr>
        </p:nvSpPr>
        <p:spPr>
          <a:xfrm>
            <a:off x="1951206" y="1461574"/>
            <a:ext cx="3706739" cy="537642"/>
          </a:xfrm>
          <a:prstGeom prst="rect">
            <a:avLst/>
          </a:prstGeom>
          <a:noFill/>
        </p:spPr>
        <p:txBody>
          <a:bodyPr wrap="square" anchor="b" anchorCtr="0">
            <a:normAutofit/>
          </a:bodyPr>
          <a:lstStyle>
            <a:defPPr>
              <a:defRPr lang="zh-CN"/>
            </a:defPPr>
            <a:lvl1pPr algn="ctr">
              <a:defRPr>
                <a:solidFill>
                  <a:sysClr val="window" lastClr="FFFFFF"/>
                </a:solidFill>
              </a:defRPr>
            </a:lvl1pPr>
          </a:lstStyle>
          <a:p>
            <a:pPr algn="l">
              <a:lnSpc>
                <a:spcPct val="140000"/>
              </a:lnSpc>
            </a:pPr>
            <a:r>
              <a:rPr lang="zh-CN" altLang="en-US" b="1" spc="30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加强企业内部管理</a:t>
            </a:r>
            <a:endParaRPr lang="zh-CN" altLang="en-US" b="1" spc="30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55" name="文本框 54"/>
          <p:cNvSpPr txBox="1"/>
          <p:nvPr>
            <p:custDataLst>
              <p:tags r:id="rId10"/>
            </p:custDataLst>
          </p:nvPr>
        </p:nvSpPr>
        <p:spPr>
          <a:xfrm>
            <a:off x="1951206" y="2000233"/>
            <a:ext cx="3706739" cy="1189711"/>
          </a:xfrm>
          <a:prstGeom prst="rect">
            <a:avLst/>
          </a:prstGeom>
        </p:spPr>
        <p:txBody>
          <a:bodyPr wrap="square"/>
          <a:lstStyle>
            <a:defPPr>
              <a:defRPr lang="zh-CN"/>
            </a:defPPr>
            <a:lvl1pPr algn="ctr">
              <a:defRPr sz="1400">
                <a:solidFill>
                  <a:sysClr val="window" lastClr="FFFFFF"/>
                </a:solidFill>
              </a:defRPr>
            </a:lvl1pPr>
          </a:lstStyle>
          <a:p>
            <a:pPr algn="l">
              <a:lnSpc>
                <a:spcPct val="140000"/>
              </a:lnSpc>
            </a:pPr>
            <a:r>
              <a:rPr lang="zh-CN" altLang="en-US" sz="1600" spc="150" dirty="0">
                <a:solidFill>
                  <a:sysClr val="windowText" lastClr="000000"/>
                </a:solidFill>
                <a:latin typeface="Arial" panose="020B0604020202020204" pitchFamily="34" charset="0"/>
                <a:ea typeface="微软雅黑" panose="020B0503020204020204" charset="-122"/>
                <a:sym typeface="Arial" panose="020B0604020202020204" pitchFamily="34" charset="0"/>
              </a:rPr>
              <a:t>仔细分析自身的状况，要从承载能力和实际出发，既能解决企业急需的问题，又能以较快见效的环节作为突破口，明确认识实施目标，确保成功</a:t>
            </a:r>
            <a:endParaRPr lang="zh-CN" altLang="en-US" sz="1600" spc="150" dirty="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文本框 55"/>
          <p:cNvSpPr txBox="1"/>
          <p:nvPr>
            <p:custDataLst>
              <p:tags r:id="rId11"/>
            </p:custDataLst>
          </p:nvPr>
        </p:nvSpPr>
        <p:spPr>
          <a:xfrm>
            <a:off x="1979581" y="4097603"/>
            <a:ext cx="3706739" cy="537642"/>
          </a:xfrm>
          <a:prstGeom prst="rect">
            <a:avLst/>
          </a:prstGeom>
          <a:noFill/>
        </p:spPr>
        <p:txBody>
          <a:bodyPr wrap="square" anchor="b" anchorCtr="0">
            <a:normAutofit/>
          </a:bodyPr>
          <a:lstStyle>
            <a:defPPr>
              <a:defRPr lang="zh-CN"/>
            </a:defPPr>
            <a:lvl1pPr algn="ctr">
              <a:defRPr>
                <a:solidFill>
                  <a:sysClr val="window" lastClr="FFFFFF"/>
                </a:solidFill>
              </a:defRPr>
            </a:lvl1pPr>
          </a:lstStyle>
          <a:p>
            <a:pPr algn="l">
              <a:lnSpc>
                <a:spcPct val="140000"/>
              </a:lnSpc>
            </a:pPr>
            <a:r>
              <a:rPr lang="zh-CN" altLang="en-US" b="1" spc="300">
                <a:solidFill>
                  <a:sysClr val="windowText" lastClr="000000"/>
                </a:solidFill>
                <a:latin typeface="Arial" panose="020B0604020202020204" pitchFamily="34" charset="0"/>
                <a:ea typeface="微软雅黑" panose="020B0503020204020204" charset="-122"/>
                <a:sym typeface="Arial" panose="020B0604020202020204" pitchFamily="34" charset="0"/>
              </a:rPr>
              <a:t>加强用户环境消费意识</a:t>
            </a:r>
            <a:endParaRPr lang="zh-CN" altLang="en-US" b="1" spc="30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57" name="文本框 56"/>
          <p:cNvSpPr txBox="1"/>
          <p:nvPr>
            <p:custDataLst>
              <p:tags r:id="rId12"/>
            </p:custDataLst>
          </p:nvPr>
        </p:nvSpPr>
        <p:spPr>
          <a:xfrm>
            <a:off x="1979581" y="4636262"/>
            <a:ext cx="3706739" cy="1189711"/>
          </a:xfrm>
          <a:prstGeom prst="rect">
            <a:avLst/>
          </a:prstGeom>
        </p:spPr>
        <p:txBody>
          <a:bodyPr wrap="square">
            <a:noAutofit/>
          </a:bodyPr>
          <a:lstStyle>
            <a:defPPr>
              <a:defRPr lang="zh-CN"/>
            </a:defPPr>
            <a:lvl1pPr algn="ctr">
              <a:defRPr sz="1400">
                <a:solidFill>
                  <a:sysClr val="window" lastClr="FFFFFF"/>
                </a:solidFill>
              </a:defRPr>
            </a:lvl1pPr>
          </a:lstStyle>
          <a:p>
            <a:pPr algn="l">
              <a:lnSpc>
                <a:spcPct val="140000"/>
              </a:lnSpc>
            </a:pPr>
            <a:r>
              <a:rPr lang="zh-CN" altLang="en-US" sz="1600" spc="150">
                <a:solidFill>
                  <a:sysClr val="windowText" lastClr="000000"/>
                </a:solidFill>
                <a:latin typeface="Arial" panose="020B0604020202020204" pitchFamily="34" charset="0"/>
                <a:ea typeface="微软雅黑" panose="020B0503020204020204" charset="-122"/>
                <a:sym typeface="Arial" panose="020B0604020202020204" pitchFamily="34" charset="0"/>
              </a:rPr>
              <a:t>要从我国人均资源占有水平低、资源负荷重、压力大的角度出发，充分认识绿色消费对可持续发展的重要性。</a:t>
            </a:r>
            <a:endParaRPr lang="zh-CN" altLang="en-US" sz="1600" spc="150" dirty="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8" name="文本框 57"/>
          <p:cNvSpPr txBox="1"/>
          <p:nvPr>
            <p:custDataLst>
              <p:tags r:id="rId13"/>
            </p:custDataLst>
          </p:nvPr>
        </p:nvSpPr>
        <p:spPr>
          <a:xfrm>
            <a:off x="6541857" y="1461574"/>
            <a:ext cx="3706739" cy="537642"/>
          </a:xfrm>
          <a:prstGeom prst="rect">
            <a:avLst/>
          </a:prstGeom>
          <a:noFill/>
        </p:spPr>
        <p:txBody>
          <a:bodyPr wrap="square" anchor="b" anchorCtr="0">
            <a:normAutofit/>
          </a:bodyPr>
          <a:lstStyle>
            <a:defPPr>
              <a:defRPr lang="zh-CN"/>
            </a:defPPr>
            <a:lvl1pPr algn="ctr">
              <a:defRPr>
                <a:solidFill>
                  <a:sysClr val="window" lastClr="FFFFFF"/>
                </a:solidFill>
              </a:defRPr>
            </a:lvl1pPr>
          </a:lstStyle>
          <a:p>
            <a:pPr algn="l">
              <a:lnSpc>
                <a:spcPct val="140000"/>
              </a:lnSpc>
            </a:pPr>
            <a:r>
              <a:rPr lang="zh-CN" altLang="en-US" b="1" spc="300">
                <a:solidFill>
                  <a:sysClr val="windowText" lastClr="000000"/>
                </a:solidFill>
                <a:latin typeface="Arial" panose="020B0604020202020204" pitchFamily="34" charset="0"/>
                <a:ea typeface="微软雅黑" panose="020B0503020204020204" charset="-122"/>
                <a:sym typeface="Arial" panose="020B0604020202020204" pitchFamily="34" charset="0"/>
              </a:rPr>
              <a:t>加强供应商的环境管理</a:t>
            </a:r>
            <a:endParaRPr lang="zh-CN" altLang="en-US" b="1" spc="30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59" name="文本框 58"/>
          <p:cNvSpPr txBox="1"/>
          <p:nvPr>
            <p:custDataLst>
              <p:tags r:id="rId14"/>
            </p:custDataLst>
          </p:nvPr>
        </p:nvSpPr>
        <p:spPr>
          <a:xfrm>
            <a:off x="6075045" y="2000250"/>
            <a:ext cx="4310380" cy="1189990"/>
          </a:xfrm>
          <a:prstGeom prst="rect">
            <a:avLst/>
          </a:prstGeom>
        </p:spPr>
        <p:txBody>
          <a:bodyPr wrap="square"/>
          <a:lstStyle>
            <a:defPPr>
              <a:defRPr lang="zh-CN"/>
            </a:defPPr>
            <a:lvl1pPr algn="ctr">
              <a:defRPr sz="1400">
                <a:solidFill>
                  <a:sysClr val="window" lastClr="FFFFFF"/>
                </a:solidFill>
              </a:defRPr>
            </a:lvl1pPr>
          </a:lstStyle>
          <a:p>
            <a:pPr algn="l">
              <a:lnSpc>
                <a:spcPct val="140000"/>
              </a:lnSpc>
            </a:pPr>
            <a:r>
              <a:rPr lang="zh-CN" altLang="en-US" sz="1600" spc="150" dirty="0">
                <a:solidFill>
                  <a:sysClr val="windowText" lastClr="000000"/>
                </a:solidFill>
                <a:latin typeface="Arial" panose="020B0604020202020204" pitchFamily="34" charset="0"/>
                <a:ea typeface="微软雅黑" panose="020B0503020204020204" charset="-122"/>
                <a:sym typeface="Arial" panose="020B0604020202020204" pitchFamily="34" charset="0"/>
              </a:rPr>
              <a:t>要根据制造商本身对评价指标加以调整；强调供应商与制造商在企业文化与经营理念上对环境保护的认同；供应链成员具有可持续的竞争力与创新能力；在供应商之间具有可比性。</a:t>
            </a:r>
            <a:endParaRPr lang="zh-CN" altLang="en-US" sz="1600" spc="150" dirty="0">
              <a:solidFill>
                <a:sysClr val="windowText" lastClr="000000"/>
              </a:solidFill>
              <a:latin typeface="Arial" panose="020B0604020202020204" pitchFamily="34" charset="0"/>
              <a:ea typeface="微软雅黑" panose="020B0503020204020204" charset="-122"/>
              <a:sym typeface="Arial" panose="020B0604020202020204" pitchFamily="34" charset="0"/>
            </a:endParaRPr>
          </a:p>
          <a:p>
            <a:pPr algn="l">
              <a:lnSpc>
                <a:spcPct val="140000"/>
              </a:lnSpc>
            </a:pPr>
            <a:endParaRPr lang="zh-CN" altLang="en-US" sz="1600" spc="150" dirty="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1" name="圆角矩形 2"/>
          <p:cNvSpPr/>
          <p:nvPr>
            <p:custDataLst>
              <p:tags r:id="rId15"/>
            </p:custDataLst>
          </p:nvPr>
        </p:nvSpPr>
        <p:spPr>
          <a:xfrm>
            <a:off x="6164845" y="3841244"/>
            <a:ext cx="4590651" cy="2241087"/>
          </a:xfrm>
          <a:prstGeom prst="roundRect">
            <a:avLst>
              <a:gd name="adj" fmla="val 5330"/>
            </a:avLst>
          </a:prstGeom>
          <a:solidFill>
            <a:sysClr val="window" lastClr="FFFFFF">
              <a:lumMod val="95000"/>
            </a:sys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2" name="文本框 61"/>
          <p:cNvSpPr txBox="1"/>
          <p:nvPr>
            <p:custDataLst>
              <p:tags r:id="rId16"/>
            </p:custDataLst>
          </p:nvPr>
        </p:nvSpPr>
        <p:spPr>
          <a:xfrm>
            <a:off x="6541857" y="4095289"/>
            <a:ext cx="3706739" cy="537642"/>
          </a:xfrm>
          <a:prstGeom prst="rect">
            <a:avLst/>
          </a:prstGeom>
          <a:noFill/>
        </p:spPr>
        <p:txBody>
          <a:bodyPr wrap="square" anchor="b" anchorCtr="0">
            <a:normAutofit/>
          </a:bodyPr>
          <a:lstStyle>
            <a:defPPr>
              <a:defRPr lang="zh-CN"/>
            </a:defPPr>
            <a:lvl1pPr algn="ctr">
              <a:defRPr>
                <a:solidFill>
                  <a:sysClr val="window" lastClr="FFFFFF"/>
                </a:solidFill>
              </a:defRPr>
            </a:lvl1pPr>
          </a:lstStyle>
          <a:p>
            <a:pPr algn="l">
              <a:lnSpc>
                <a:spcPct val="140000"/>
              </a:lnSpc>
            </a:pPr>
            <a:r>
              <a:rPr lang="zh-CN" altLang="en-US" b="1" spc="300">
                <a:solidFill>
                  <a:sysClr val="windowText" lastClr="000000"/>
                </a:solidFill>
                <a:latin typeface="Arial" panose="020B0604020202020204" pitchFamily="34" charset="0"/>
                <a:ea typeface="微软雅黑" panose="020B0503020204020204" charset="-122"/>
                <a:sym typeface="Arial" panose="020B0604020202020204" pitchFamily="34" charset="0"/>
              </a:rPr>
              <a:t>加强管理部门的环境执法</a:t>
            </a:r>
            <a:endParaRPr lang="zh-CN" altLang="en-US" b="1" spc="30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63" name="文本框 62"/>
          <p:cNvSpPr txBox="1"/>
          <p:nvPr>
            <p:custDataLst>
              <p:tags r:id="rId17"/>
            </p:custDataLst>
          </p:nvPr>
        </p:nvSpPr>
        <p:spPr>
          <a:xfrm>
            <a:off x="6107430" y="4634230"/>
            <a:ext cx="4279265" cy="1189990"/>
          </a:xfrm>
          <a:prstGeom prst="rect">
            <a:avLst/>
          </a:prstGeom>
        </p:spPr>
        <p:txBody>
          <a:bodyPr wrap="square"/>
          <a:lstStyle>
            <a:defPPr>
              <a:defRPr lang="zh-CN"/>
            </a:defPPr>
            <a:lvl1pPr algn="ctr">
              <a:defRPr sz="1400">
                <a:solidFill>
                  <a:sysClr val="window" lastClr="FFFFFF"/>
                </a:solidFill>
              </a:defRPr>
            </a:lvl1pPr>
          </a:lstStyle>
          <a:p>
            <a:pPr algn="l">
              <a:lnSpc>
                <a:spcPct val="140000"/>
              </a:lnSpc>
            </a:pPr>
            <a:r>
              <a:rPr lang="zh-CN" altLang="en-US" sz="1600" spc="150">
                <a:solidFill>
                  <a:sysClr val="windowText" lastClr="000000"/>
                </a:solidFill>
                <a:latin typeface="Arial" panose="020B0604020202020204" pitchFamily="34" charset="0"/>
                <a:ea typeface="微软雅黑" panose="020B0503020204020204" charset="-122"/>
                <a:sym typeface="Arial" panose="020B0604020202020204" pitchFamily="34" charset="0"/>
              </a:rPr>
              <a:t>执法部门广泛深入地宣传环保，既向各企业决策者宣传绿色市场营销观念，又向广大消费者宣传生态环境的重要意义，针对不同对象，采取不同方式进行教育培训。</a:t>
            </a:r>
            <a:endParaRPr lang="zh-CN" altLang="en-US" sz="1600" spc="150" dirty="0">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4" name="椭圆 63"/>
          <p:cNvSpPr/>
          <p:nvPr>
            <p:custDataLst>
              <p:tags r:id="rId18"/>
            </p:custDataLst>
          </p:nvPr>
        </p:nvSpPr>
        <p:spPr>
          <a:xfrm>
            <a:off x="10433053" y="4639344"/>
            <a:ext cx="644888" cy="644888"/>
          </a:xfrm>
          <a:prstGeom prst="ellipse">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5" name="KSO_Shape"/>
          <p:cNvSpPr>
            <a:spLocks noChangeAspect="1"/>
          </p:cNvSpPr>
          <p:nvPr>
            <p:custDataLst>
              <p:tags r:id="rId19"/>
            </p:custDataLst>
          </p:nvPr>
        </p:nvSpPr>
        <p:spPr>
          <a:xfrm>
            <a:off x="10572538" y="4791332"/>
            <a:ext cx="365917" cy="340912"/>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anchor="ctr"/>
          <a:lstStyle/>
          <a:p>
            <a:pPr algn="ctr">
              <a:defRPr/>
            </a:pPr>
            <a:endParaRPr lang="zh-CN" altLang="en-US">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pic>
        <p:nvPicPr>
          <p:cNvPr id="66" name="图形 4"/>
          <p:cNvPicPr>
            <a:picLocks noChangeAspect="1"/>
          </p:cNvPicPr>
          <p:nvPr>
            <p:custDataLst>
              <p:tags r:id="rId20"/>
            </p:custDataLst>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189811" y="2181827"/>
            <a:ext cx="525136" cy="411871"/>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65600" y="78740"/>
            <a:ext cx="3246120" cy="706755"/>
          </a:xfrm>
          <a:prstGeom prst="rect">
            <a:avLst/>
          </a:prstGeom>
          <a:noFill/>
          <a:ln>
            <a:noFill/>
          </a:ln>
        </p:spPr>
        <p:txBody>
          <a:bodyPr wrap="none" rtlCol="0" anchor="t">
            <a:spAutoFit/>
          </a:bodyPr>
          <a:lstStyle/>
          <a:p>
            <a:pPr algn="ctr"/>
            <a:r>
              <a:rPr lang="zh-CN" altLang="en-US" sz="4000" b="1">
                <a:solidFill>
                  <a:schemeClr val="bg1"/>
                </a:solidFill>
                <a:effectLst>
                  <a:outerShdw blurRad="38100" dist="19050" dir="2700000" algn="tl" rotWithShape="0">
                    <a:schemeClr val="dk1">
                      <a:alpha val="40000"/>
                    </a:schemeClr>
                  </a:outerShdw>
                </a:effectLst>
              </a:rPr>
              <a:t>本章教学目标</a:t>
            </a:r>
            <a:endParaRPr lang="zh-CN" altLang="en-US" sz="4000" b="1">
              <a:solidFill>
                <a:schemeClr val="bg1"/>
              </a:solidFill>
              <a:effectLst>
                <a:outerShdw blurRad="38100" dist="19050" dir="2700000" algn="tl" rotWithShape="0">
                  <a:schemeClr val="dk1">
                    <a:alpha val="40000"/>
                  </a:schemeClr>
                </a:outerShdw>
              </a:effectLst>
            </a:endParaRPr>
          </a:p>
        </p:txBody>
      </p:sp>
      <p:grpSp>
        <p:nvGrpSpPr>
          <p:cNvPr id="52" name="组合 51"/>
          <p:cNvGrpSpPr/>
          <p:nvPr/>
        </p:nvGrpSpPr>
        <p:grpSpPr>
          <a:xfrm>
            <a:off x="3906520" y="1041284"/>
            <a:ext cx="4158615" cy="5870056"/>
            <a:chOff x="7233795" y="2718065"/>
            <a:chExt cx="1774385" cy="4037682"/>
          </a:xfrm>
        </p:grpSpPr>
        <p:sp>
          <p:nvSpPr>
            <p:cNvPr id="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28" name="Rektangel 60"/>
            <p:cNvSpPr>
              <a:spLocks noChangeArrowheads="1"/>
            </p:cNvSpPr>
            <p:nvPr/>
          </p:nvSpPr>
          <p:spPr bwMode="auto">
            <a:xfrm>
              <a:off x="7393650" y="3443995"/>
              <a:ext cx="1614530" cy="2806317"/>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sz="2000" kern="0" dirty="0">
                  <a:solidFill>
                    <a:prstClr val="black">
                      <a:lumMod val="85000"/>
                      <a:lumOff val="15000"/>
                    </a:prstClr>
                  </a:solidFill>
                  <a:latin typeface="微软雅黑" panose="020B0503020204020204" charset="-122"/>
                </a:rPr>
                <a:t>1．能够指出供应链金融参与主体的角色；</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2．能够区分不同供应链金融的融资模式；</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3．能够发现绿色供应链管理实现的渠道；</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4．能够对供应链危机采取一定的应对措施。</a:t>
              </a:r>
              <a:endParaRPr sz="2000" kern="0" dirty="0">
                <a:solidFill>
                  <a:prstClr val="black">
                    <a:lumMod val="85000"/>
                    <a:lumOff val="15000"/>
                  </a:prstClr>
                </a:solidFill>
                <a:latin typeface="微软雅黑" panose="020B0503020204020204" charset="-122"/>
              </a:endParaRPr>
            </a:p>
          </p:txBody>
        </p:sp>
        <p:sp>
          <p:nvSpPr>
            <p:cNvPr id="29"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30" name="AutoShape 12"/>
            <p:cNvSpPr>
              <a:spLocks noChangeArrowheads="1"/>
            </p:cNvSpPr>
            <p:nvPr/>
          </p:nvSpPr>
          <p:spPr bwMode="gray">
            <a:xfrm>
              <a:off x="7484298"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技能目标</a:t>
              </a:r>
              <a:endParaRPr lang="zh-CN" altLang="en-US" sz="2000" b="1" dirty="0">
                <a:solidFill>
                  <a:schemeClr val="dk1"/>
                </a:solidFill>
                <a:latin typeface="微软雅黑" panose="020B0503020204020204" charset="-122"/>
                <a:ea typeface="微软雅黑" panose="020B0503020204020204" charset="-122"/>
              </a:endParaRPr>
            </a:p>
          </p:txBody>
        </p:sp>
      </p:grpSp>
      <p:grpSp>
        <p:nvGrpSpPr>
          <p:cNvPr id="50" name="组合 49"/>
          <p:cNvGrpSpPr/>
          <p:nvPr/>
        </p:nvGrpSpPr>
        <p:grpSpPr>
          <a:xfrm>
            <a:off x="179070" y="1052266"/>
            <a:ext cx="3714115" cy="5859709"/>
            <a:chOff x="1315209" y="2736296"/>
            <a:chExt cx="1709807" cy="4030547"/>
          </a:xfrm>
        </p:grpSpPr>
        <p:sp>
          <p:nvSpPr>
            <p:cNvPr id="7" name="Ellipse 71"/>
            <p:cNvSpPr/>
            <p:nvPr/>
          </p:nvSpPr>
          <p:spPr bwMode="auto">
            <a:xfrm>
              <a:off x="1315209" y="6567964"/>
              <a:ext cx="1709807" cy="198879"/>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lIns="91414" tIns="45707" rIns="91414" bIns="4570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45" name="Rektangel 68"/>
            <p:cNvSpPr/>
            <p:nvPr/>
          </p:nvSpPr>
          <p:spPr bwMode="auto">
            <a:xfrm>
              <a:off x="1371411" y="3274359"/>
              <a:ext cx="1627188" cy="1016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gradFill>
                  <a:gsLst>
                    <a:gs pos="0">
                      <a:srgbClr val="003300"/>
                    </a:gs>
                    <a:gs pos="50000">
                      <a:srgbClr val="003300"/>
                    </a:gs>
                    <a:gs pos="100000">
                      <a:srgbClr val="00B050"/>
                    </a:gs>
                  </a:gsLst>
                  <a:lin ang="5400000" scaled="0"/>
                </a:gradFill>
              </a:endParaRPr>
            </a:p>
          </p:txBody>
        </p:sp>
        <p:sp>
          <p:nvSpPr>
            <p:cNvPr id="46" name="Rektangel 69"/>
            <p:cNvSpPr/>
            <p:nvPr/>
          </p:nvSpPr>
          <p:spPr bwMode="auto">
            <a:xfrm>
              <a:off x="1369824" y="3361671"/>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43" name="Rektangel 70"/>
            <p:cNvSpPr>
              <a:spLocks noChangeArrowheads="1"/>
            </p:cNvSpPr>
            <p:nvPr/>
          </p:nvSpPr>
          <p:spPr bwMode="auto">
            <a:xfrm>
              <a:off x="1365197" y="3435580"/>
              <a:ext cx="1631756" cy="2960051"/>
            </a:xfrm>
            <a:prstGeom prst="rect">
              <a:avLst/>
            </a:prstGeom>
            <a:noFill/>
            <a:ln w="9525">
              <a:noFill/>
              <a:miter lim="800000"/>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kern="0" dirty="0">
                  <a:solidFill>
                    <a:schemeClr val="tx1">
                      <a:lumMod val="85000"/>
                      <a:lumOff val="15000"/>
                    </a:schemeClr>
                  </a:solidFill>
                  <a:latin typeface="微软雅黑" panose="020B0503020204020204" charset="-122"/>
                </a:rPr>
                <a:t>1．理解供应链金融的概念、参与主体，并熟悉供应链金融的类型；</a:t>
              </a:r>
              <a:endParaRPr kern="0" dirty="0">
                <a:solidFill>
                  <a:schemeClr val="tx1">
                    <a:lumMod val="85000"/>
                    <a:lumOff val="15000"/>
                  </a:schemeClr>
                </a:solidFill>
                <a:latin typeface="微软雅黑" panose="020B0503020204020204" charset="-122"/>
              </a:endParaRPr>
            </a:p>
            <a:p>
              <a:pPr lvl="0" defTabSz="916940">
                <a:lnSpc>
                  <a:spcPct val="150000"/>
                </a:lnSpc>
                <a:defRPr/>
              </a:pPr>
              <a:r>
                <a:rPr kern="0" dirty="0">
                  <a:solidFill>
                    <a:schemeClr val="tx1">
                      <a:lumMod val="85000"/>
                      <a:lumOff val="15000"/>
                    </a:schemeClr>
                  </a:solidFill>
                  <a:latin typeface="微软雅黑" panose="020B0503020204020204" charset="-122"/>
                </a:rPr>
                <a:t>2．掌握供应链金融的融资模式；</a:t>
              </a:r>
              <a:endParaRPr kern="0" dirty="0">
                <a:solidFill>
                  <a:schemeClr val="tx1">
                    <a:lumMod val="85000"/>
                    <a:lumOff val="15000"/>
                  </a:schemeClr>
                </a:solidFill>
                <a:latin typeface="微软雅黑" panose="020B0503020204020204" charset="-122"/>
              </a:endParaRPr>
            </a:p>
            <a:p>
              <a:pPr lvl="0" defTabSz="916940">
                <a:lnSpc>
                  <a:spcPct val="150000"/>
                </a:lnSpc>
                <a:defRPr/>
              </a:pPr>
              <a:r>
                <a:rPr kern="0" dirty="0">
                  <a:solidFill>
                    <a:schemeClr val="tx1">
                      <a:lumMod val="85000"/>
                      <a:lumOff val="15000"/>
                    </a:schemeClr>
                  </a:solidFill>
                  <a:latin typeface="微软雅黑" panose="020B0503020204020204" charset="-122"/>
                </a:rPr>
                <a:t>3．理解绿色供应链管理的概念、特征及基本内容；</a:t>
              </a:r>
              <a:endParaRPr kern="0" dirty="0">
                <a:solidFill>
                  <a:schemeClr val="tx1">
                    <a:lumMod val="85000"/>
                    <a:lumOff val="15000"/>
                  </a:schemeClr>
                </a:solidFill>
                <a:latin typeface="微软雅黑" panose="020B0503020204020204" charset="-122"/>
              </a:endParaRPr>
            </a:p>
            <a:p>
              <a:pPr lvl="0" defTabSz="916940">
                <a:lnSpc>
                  <a:spcPct val="150000"/>
                </a:lnSpc>
                <a:defRPr/>
              </a:pPr>
              <a:r>
                <a:rPr kern="0" dirty="0">
                  <a:solidFill>
                    <a:schemeClr val="tx1">
                      <a:lumMod val="85000"/>
                      <a:lumOff val="15000"/>
                    </a:schemeClr>
                  </a:solidFill>
                  <a:latin typeface="微软雅黑" panose="020B0503020204020204" charset="-122"/>
                </a:rPr>
                <a:t>4．掌握绿色供应链管理实现渠道；</a:t>
              </a:r>
              <a:endParaRPr kern="0" dirty="0">
                <a:solidFill>
                  <a:schemeClr val="tx1">
                    <a:lumMod val="85000"/>
                    <a:lumOff val="15000"/>
                  </a:schemeClr>
                </a:solidFill>
                <a:latin typeface="微软雅黑" panose="020B0503020204020204" charset="-122"/>
              </a:endParaRPr>
            </a:p>
            <a:p>
              <a:pPr lvl="0" defTabSz="916940">
                <a:lnSpc>
                  <a:spcPct val="150000"/>
                </a:lnSpc>
                <a:defRPr/>
              </a:pPr>
              <a:r>
                <a:rPr kern="0" dirty="0">
                  <a:solidFill>
                    <a:schemeClr val="tx1">
                      <a:lumMod val="85000"/>
                      <a:lumOff val="15000"/>
                    </a:schemeClr>
                  </a:solidFill>
                  <a:latin typeface="微软雅黑" panose="020B0503020204020204" charset="-122"/>
                </a:rPr>
                <a:t>5．理解供应链危机管理的概念及特点；</a:t>
              </a:r>
              <a:endParaRPr kern="0" dirty="0">
                <a:solidFill>
                  <a:schemeClr val="tx1">
                    <a:lumMod val="85000"/>
                    <a:lumOff val="15000"/>
                  </a:schemeClr>
                </a:solidFill>
                <a:latin typeface="微软雅黑" panose="020B0503020204020204" charset="-122"/>
              </a:endParaRPr>
            </a:p>
            <a:p>
              <a:pPr lvl="0" defTabSz="916940">
                <a:lnSpc>
                  <a:spcPct val="150000"/>
                </a:lnSpc>
                <a:defRPr/>
              </a:pPr>
              <a:r>
                <a:rPr kern="0" dirty="0">
                  <a:solidFill>
                    <a:schemeClr val="tx1">
                      <a:lumMod val="85000"/>
                      <a:lumOff val="15000"/>
                    </a:schemeClr>
                  </a:solidFill>
                  <a:latin typeface="微软雅黑" panose="020B0503020204020204" charset="-122"/>
                </a:rPr>
                <a:t>6．熟悉供应链危机的应对措施。</a:t>
              </a:r>
              <a:endParaRPr kern="0" dirty="0">
                <a:solidFill>
                  <a:schemeClr val="tx1">
                    <a:lumMod val="85000"/>
                    <a:lumOff val="15000"/>
                  </a:schemeClr>
                </a:solidFill>
                <a:latin typeface="微软雅黑" panose="020B0503020204020204" charset="-122"/>
              </a:endParaRPr>
            </a:p>
          </p:txBody>
        </p:sp>
        <p:sp>
          <p:nvSpPr>
            <p:cNvPr id="44" name="AutoShape 12"/>
            <p:cNvSpPr>
              <a:spLocks noChangeArrowheads="1"/>
            </p:cNvSpPr>
            <p:nvPr/>
          </p:nvSpPr>
          <p:spPr bwMode="gray">
            <a:xfrm>
              <a:off x="1525352" y="2736296"/>
              <a:ext cx="1289096" cy="457277"/>
            </a:xfrm>
            <a:prstGeom prst="roundRect">
              <a:avLst>
                <a:gd name="adj" fmla="val 16667"/>
              </a:avLst>
            </a:prstGeom>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tx1"/>
                  </a:solidFill>
                  <a:latin typeface="微软雅黑" panose="020B0503020204020204" charset="-122"/>
                  <a:ea typeface="微软雅黑" panose="020B0503020204020204" charset="-122"/>
                </a:rPr>
                <a:t>知识目标</a:t>
              </a:r>
              <a:endParaRPr lang="zh-CN" altLang="en-US" sz="2000" b="1" dirty="0">
                <a:solidFill>
                  <a:schemeClr val="tx1"/>
                </a:solidFill>
                <a:latin typeface="微软雅黑" panose="020B0503020204020204" charset="-122"/>
                <a:ea typeface="微软雅黑" panose="020B0503020204020204" charset="-122"/>
              </a:endParaRPr>
            </a:p>
          </p:txBody>
        </p:sp>
      </p:grpSp>
      <p:grpSp>
        <p:nvGrpSpPr>
          <p:cNvPr id="14" name="组合 13"/>
          <p:cNvGrpSpPr/>
          <p:nvPr/>
        </p:nvGrpSpPr>
        <p:grpSpPr>
          <a:xfrm>
            <a:off x="8016875" y="1041284"/>
            <a:ext cx="4158615" cy="5870056"/>
            <a:chOff x="7233795" y="2718065"/>
            <a:chExt cx="1774385" cy="4037682"/>
          </a:xfrm>
        </p:grpSpPr>
        <p:sp>
          <p:nvSpPr>
            <p:cNvPr id="1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1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17" name="Rektangel 60"/>
            <p:cNvSpPr>
              <a:spLocks noChangeArrowheads="1"/>
            </p:cNvSpPr>
            <p:nvPr/>
          </p:nvSpPr>
          <p:spPr bwMode="auto">
            <a:xfrm>
              <a:off x="7393650" y="3452730"/>
              <a:ext cx="1614530" cy="2480042"/>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sz="2000" kern="0" dirty="0">
                  <a:solidFill>
                    <a:prstClr val="black">
                      <a:lumMod val="85000"/>
                      <a:lumOff val="15000"/>
                    </a:prstClr>
                  </a:solidFill>
                  <a:latin typeface="微软雅黑" panose="020B0503020204020204" charset="-122"/>
                </a:rPr>
                <a:t>1．提高学生的危机意识及环保意识；</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2．培养学生良好的学习习惯；</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3．培养学生的创新意识；</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4．培养民族自豪感和爱国主义情怀。</a:t>
              </a:r>
              <a:endParaRPr sz="2000" kern="0" dirty="0">
                <a:solidFill>
                  <a:prstClr val="black">
                    <a:lumMod val="85000"/>
                    <a:lumOff val="15000"/>
                  </a:prstClr>
                </a:solidFill>
                <a:latin typeface="微软雅黑" panose="020B0503020204020204" charset="-122"/>
              </a:endParaRPr>
            </a:p>
          </p:txBody>
        </p:sp>
        <p:sp>
          <p:nvSpPr>
            <p:cNvPr id="18"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19" name="AutoShape 12"/>
            <p:cNvSpPr>
              <a:spLocks noChangeArrowheads="1"/>
            </p:cNvSpPr>
            <p:nvPr/>
          </p:nvSpPr>
          <p:spPr bwMode="gray">
            <a:xfrm>
              <a:off x="7446366"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素养目标</a:t>
              </a:r>
              <a:endParaRPr lang="zh-CN" altLang="en-US" sz="2000" b="1" dirty="0">
                <a:solidFill>
                  <a:schemeClr val="dk1"/>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563816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绿色供应链管理的实现</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683260" y="804545"/>
            <a:ext cx="6472555" cy="521970"/>
          </a:xfrm>
          <a:prstGeom prst="rect">
            <a:avLst/>
          </a:prstGeom>
          <a:noFill/>
          <a:ln>
            <a:noFill/>
          </a:ln>
        </p:spPr>
        <p:txBody>
          <a:bodyPr wrap="squar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二、促进和完善绿色供应链管理的路径</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grpSp>
        <p:nvGrpSpPr>
          <p:cNvPr id="4" name="组合 3"/>
          <p:cNvGrpSpPr/>
          <p:nvPr>
            <p:custDataLst>
              <p:tags r:id="rId1"/>
            </p:custDataLst>
          </p:nvPr>
        </p:nvGrpSpPr>
        <p:grpSpPr>
          <a:xfrm>
            <a:off x="483300" y="1817527"/>
            <a:ext cx="3274300" cy="4386580"/>
            <a:chOff x="592668" y="2085945"/>
            <a:chExt cx="1854200" cy="2484071"/>
          </a:xfrm>
        </p:grpSpPr>
        <p:cxnSp>
          <p:nvCxnSpPr>
            <p:cNvPr id="13" name="直接连接符 12"/>
            <p:cNvCxnSpPr/>
            <p:nvPr>
              <p:custDataLst>
                <p:tags r:id="rId2"/>
              </p:custDataLst>
            </p:nvPr>
          </p:nvCxnSpPr>
          <p:spPr>
            <a:xfrm>
              <a:off x="592668" y="2506133"/>
              <a:ext cx="1634067" cy="0"/>
            </a:xfrm>
            <a:prstGeom prst="line">
              <a:avLst/>
            </a:prstGeom>
            <a:ln w="12700">
              <a:solidFill>
                <a:srgbClr val="3B9DBB"/>
              </a:solidFill>
            </a:ln>
          </p:spPr>
          <p:style>
            <a:lnRef idx="1">
              <a:srgbClr val="3B9DBB"/>
            </a:lnRef>
            <a:fillRef idx="0">
              <a:srgbClr val="3B9DBB"/>
            </a:fillRef>
            <a:effectRef idx="0">
              <a:srgbClr val="3B9DBB"/>
            </a:effectRef>
            <a:fontRef idx="minor">
              <a:srgbClr val="808080"/>
            </a:fontRef>
          </p:style>
        </p:cxnSp>
        <p:cxnSp>
          <p:nvCxnSpPr>
            <p:cNvPr id="17" name="直接连接符 16"/>
            <p:cNvCxnSpPr/>
            <p:nvPr>
              <p:custDataLst>
                <p:tags r:id="rId3"/>
              </p:custDataLst>
            </p:nvPr>
          </p:nvCxnSpPr>
          <p:spPr>
            <a:xfrm flipV="1">
              <a:off x="2226735" y="2286000"/>
              <a:ext cx="220133" cy="220133"/>
            </a:xfrm>
            <a:prstGeom prst="line">
              <a:avLst/>
            </a:prstGeom>
            <a:ln w="12700">
              <a:solidFill>
                <a:srgbClr val="3B9DBB"/>
              </a:solidFill>
              <a:tailEnd type="oval" w="med" len="med"/>
            </a:ln>
          </p:spPr>
          <p:style>
            <a:lnRef idx="1">
              <a:srgbClr val="3B9DBB"/>
            </a:lnRef>
            <a:fillRef idx="0">
              <a:srgbClr val="3B9DBB"/>
            </a:fillRef>
            <a:effectRef idx="0">
              <a:srgbClr val="3B9DBB"/>
            </a:effectRef>
            <a:fontRef idx="minor">
              <a:srgbClr val="808080"/>
            </a:fontRef>
          </p:style>
        </p:cxnSp>
        <p:sp>
          <p:nvSpPr>
            <p:cNvPr id="28" name="文本框 27"/>
            <p:cNvSpPr txBox="1"/>
            <p:nvPr>
              <p:custDataLst>
                <p:tags r:id="rId4"/>
              </p:custDataLst>
            </p:nvPr>
          </p:nvSpPr>
          <p:spPr>
            <a:xfrm>
              <a:off x="635100" y="2085945"/>
              <a:ext cx="1591920" cy="480057"/>
            </a:xfrm>
            <a:prstGeom prst="rect">
              <a:avLst/>
            </a:prstGeom>
            <a:noFill/>
          </p:spPr>
          <p:txBody>
            <a:bodyPr wrap="square" rtlCol="0" anchor="ctr" anchorCtr="0">
              <a:normAutofit lnSpcReduction="20000"/>
            </a:bodyPr>
            <a:p>
              <a:pPr indent="0" algn="l" fontAlgn="auto">
                <a:lnSpc>
                  <a:spcPts val="2400"/>
                </a:lnSpc>
                <a:buClrTx/>
                <a:buSzTx/>
                <a:buFontTx/>
              </a:pPr>
              <a:r>
                <a:rPr lang="zh-CN" altLang="en-US" sz="2000" b="1" dirty="0">
                  <a:solidFill>
                    <a:srgbClr val="3B9DBB"/>
                  </a:solidFill>
                  <a:latin typeface="Calibri Light" panose="020F0302020204030204" charset="0"/>
                  <a:ea typeface="宋体" panose="02010600030101010101" pitchFamily="2" charset="-122"/>
                  <a:cs typeface="+mn-ea"/>
                  <a:sym typeface="Arial" panose="020B0604020202020204" pitchFamily="34" charset="0"/>
                </a:rPr>
                <a:t>增强企业绿色供应链管理意识</a:t>
              </a:r>
              <a:endParaRPr lang="zh-CN" altLang="en-US" sz="2000" b="1" dirty="0">
                <a:solidFill>
                  <a:srgbClr val="3B9DBB"/>
                </a:solidFill>
                <a:latin typeface="Calibri Light" panose="020F0302020204030204" charset="0"/>
                <a:ea typeface="宋体" panose="02010600030101010101" pitchFamily="2" charset="-122"/>
                <a:cs typeface="+mn-ea"/>
                <a:sym typeface="Arial" panose="020B0604020202020204" pitchFamily="34" charset="0"/>
              </a:endParaRPr>
            </a:p>
          </p:txBody>
        </p:sp>
        <p:sp>
          <p:nvSpPr>
            <p:cNvPr id="42" name="文本框 41"/>
            <p:cNvSpPr txBox="1"/>
            <p:nvPr>
              <p:custDataLst>
                <p:tags r:id="rId5"/>
              </p:custDataLst>
            </p:nvPr>
          </p:nvSpPr>
          <p:spPr>
            <a:xfrm>
              <a:off x="635100" y="2636123"/>
              <a:ext cx="1737196" cy="1933893"/>
            </a:xfrm>
            <a:prstGeom prst="rect">
              <a:avLst/>
            </a:prstGeom>
            <a:noFill/>
          </p:spPr>
          <p:txBody>
            <a:bodyPr wrap="square" rtlCol="0"/>
            <a:p>
              <a:r>
                <a:rPr lang="en-US" altLang="zh-CN" dirty="0">
                  <a:sym typeface="Arial" panose="020B0604020202020204" pitchFamily="34" charset="0"/>
                </a:rPr>
                <a:t>既要求企业高层管理人员增强可持续发展意识，有机整合企业的经济目标、社会目标和环境目标，统领整条供应链的绿色发展，也需要中层管理人员和基层员工对绿色供应链管理能够长期回馈企业和社会的作用有明确了解，最终促进企业通过实践使企业文化不断融入“绿色”，以自觉行动树立“绿色形象”，打造“绿色品牌”。</a:t>
              </a:r>
              <a:endParaRPr lang="en-US" altLang="zh-CN" dirty="0">
                <a:sym typeface="Arial" panose="020B0604020202020204" pitchFamily="34" charset="0"/>
              </a:endParaRPr>
            </a:p>
          </p:txBody>
        </p:sp>
      </p:grpSp>
      <p:grpSp>
        <p:nvGrpSpPr>
          <p:cNvPr id="43" name="组合 42"/>
          <p:cNvGrpSpPr/>
          <p:nvPr>
            <p:custDataLst>
              <p:tags r:id="rId6"/>
            </p:custDataLst>
          </p:nvPr>
        </p:nvGrpSpPr>
        <p:grpSpPr>
          <a:xfrm>
            <a:off x="4512135" y="1817527"/>
            <a:ext cx="3274300" cy="4228465"/>
            <a:chOff x="592668" y="2085945"/>
            <a:chExt cx="1854200" cy="2394532"/>
          </a:xfrm>
        </p:grpSpPr>
        <p:cxnSp>
          <p:nvCxnSpPr>
            <p:cNvPr id="44" name="直接连接符 43"/>
            <p:cNvCxnSpPr/>
            <p:nvPr>
              <p:custDataLst>
                <p:tags r:id="rId7"/>
              </p:custDataLst>
            </p:nvPr>
          </p:nvCxnSpPr>
          <p:spPr>
            <a:xfrm>
              <a:off x="592668" y="2506133"/>
              <a:ext cx="1634067" cy="0"/>
            </a:xfrm>
            <a:prstGeom prst="line">
              <a:avLst/>
            </a:prstGeom>
            <a:ln w="12700">
              <a:solidFill>
                <a:srgbClr val="3B9DBB"/>
              </a:solidFill>
            </a:ln>
          </p:spPr>
          <p:style>
            <a:lnRef idx="1">
              <a:srgbClr val="3B9DBB"/>
            </a:lnRef>
            <a:fillRef idx="0">
              <a:srgbClr val="3B9DBB"/>
            </a:fillRef>
            <a:effectRef idx="0">
              <a:srgbClr val="3B9DBB"/>
            </a:effectRef>
            <a:fontRef idx="minor">
              <a:srgbClr val="808080"/>
            </a:fontRef>
          </p:style>
        </p:cxnSp>
        <p:cxnSp>
          <p:nvCxnSpPr>
            <p:cNvPr id="47" name="直接连接符 46"/>
            <p:cNvCxnSpPr/>
            <p:nvPr>
              <p:custDataLst>
                <p:tags r:id="rId8"/>
              </p:custDataLst>
            </p:nvPr>
          </p:nvCxnSpPr>
          <p:spPr>
            <a:xfrm flipV="1">
              <a:off x="2226735" y="2286000"/>
              <a:ext cx="220133" cy="220133"/>
            </a:xfrm>
            <a:prstGeom prst="line">
              <a:avLst/>
            </a:prstGeom>
            <a:ln w="12700">
              <a:solidFill>
                <a:srgbClr val="3B9DBB"/>
              </a:solidFill>
              <a:tailEnd type="oval" w="med" len="med"/>
            </a:ln>
          </p:spPr>
          <p:style>
            <a:lnRef idx="1">
              <a:srgbClr val="3B9DBB"/>
            </a:lnRef>
            <a:fillRef idx="0">
              <a:srgbClr val="3B9DBB"/>
            </a:fillRef>
            <a:effectRef idx="0">
              <a:srgbClr val="3B9DBB"/>
            </a:effectRef>
            <a:fontRef idx="minor">
              <a:srgbClr val="808080"/>
            </a:fontRef>
          </p:style>
        </p:cxnSp>
        <p:sp>
          <p:nvSpPr>
            <p:cNvPr id="50" name="文本框 49"/>
            <p:cNvSpPr txBox="1"/>
            <p:nvPr>
              <p:custDataLst>
                <p:tags r:id="rId9"/>
              </p:custDataLst>
            </p:nvPr>
          </p:nvSpPr>
          <p:spPr>
            <a:xfrm>
              <a:off x="635262" y="2085945"/>
              <a:ext cx="1548877" cy="400110"/>
            </a:xfrm>
            <a:prstGeom prst="rect">
              <a:avLst/>
            </a:prstGeom>
            <a:noFill/>
          </p:spPr>
          <p:txBody>
            <a:bodyPr wrap="square" rtlCol="0" anchor="ctr" anchorCtr="0">
              <a:normAutofit/>
            </a:bodyPr>
            <a:p>
              <a:pPr indent="0" fontAlgn="auto">
                <a:lnSpc>
                  <a:spcPct val="100000"/>
                </a:lnSpc>
              </a:pPr>
              <a:r>
                <a:rPr lang="zh-CN" altLang="en-US" sz="2000" b="1" dirty="0">
                  <a:solidFill>
                    <a:srgbClr val="3B9DBB"/>
                  </a:solidFill>
                  <a:latin typeface="Calibri Light" panose="020F0302020204030204" charset="0"/>
                  <a:ea typeface="宋体" panose="02010600030101010101" pitchFamily="2" charset="-122"/>
                  <a:cs typeface="+mn-ea"/>
                  <a:sym typeface="Arial" panose="020B0604020202020204" pitchFamily="34" charset="0"/>
                </a:rPr>
                <a:t>建立绿色供应链管理激励机制</a:t>
              </a:r>
              <a:endParaRPr lang="zh-CN" altLang="en-US" sz="2000" b="1" dirty="0">
                <a:solidFill>
                  <a:srgbClr val="3B9DBB"/>
                </a:solidFill>
                <a:latin typeface="Calibri Light" panose="020F0302020204030204" charset="0"/>
                <a:ea typeface="宋体" panose="02010600030101010101" pitchFamily="2" charset="-122"/>
                <a:cs typeface="+mn-ea"/>
                <a:sym typeface="Arial" panose="020B0604020202020204" pitchFamily="34" charset="0"/>
              </a:endParaRPr>
            </a:p>
          </p:txBody>
        </p:sp>
        <p:sp>
          <p:nvSpPr>
            <p:cNvPr id="53" name="文本框 52"/>
            <p:cNvSpPr txBox="1"/>
            <p:nvPr>
              <p:custDataLst>
                <p:tags r:id="rId10"/>
              </p:custDataLst>
            </p:nvPr>
          </p:nvSpPr>
          <p:spPr>
            <a:xfrm>
              <a:off x="635100" y="2636123"/>
              <a:ext cx="1548769" cy="1844354"/>
            </a:xfrm>
            <a:prstGeom prst="rect">
              <a:avLst/>
            </a:prstGeom>
            <a:noFill/>
          </p:spPr>
          <p:txBody>
            <a:bodyPr wrap="square" rtlCol="0"/>
            <a:p>
              <a:r>
                <a:rPr lang="en-US" altLang="zh-CN" dirty="0">
                  <a:sym typeface="Arial" panose="020B0604020202020204" pitchFamily="34" charset="0"/>
                </a:rPr>
                <a:t>需要建立相应的激励机制，这一激励机制不仅应确保采用绿色供应链管理的企业可以提高短期效率，也可以获得长期收益，促进企业实现可持续发展。</a:t>
              </a:r>
              <a:endParaRPr lang="en-US" altLang="zh-CN" dirty="0">
                <a:sym typeface="Arial" panose="020B0604020202020204" pitchFamily="34" charset="0"/>
              </a:endParaRPr>
            </a:p>
          </p:txBody>
        </p:sp>
      </p:grpSp>
      <p:grpSp>
        <p:nvGrpSpPr>
          <p:cNvPr id="54" name="组合 53"/>
          <p:cNvGrpSpPr/>
          <p:nvPr>
            <p:custDataLst>
              <p:tags r:id="rId11"/>
            </p:custDataLst>
          </p:nvPr>
        </p:nvGrpSpPr>
        <p:grpSpPr>
          <a:xfrm>
            <a:off x="8616187" y="1817527"/>
            <a:ext cx="3274300" cy="4093210"/>
            <a:chOff x="592668" y="2085945"/>
            <a:chExt cx="1854200" cy="2317939"/>
          </a:xfrm>
        </p:grpSpPr>
        <p:cxnSp>
          <p:nvCxnSpPr>
            <p:cNvPr id="55" name="直接连接符 54"/>
            <p:cNvCxnSpPr/>
            <p:nvPr>
              <p:custDataLst>
                <p:tags r:id="rId12"/>
              </p:custDataLst>
            </p:nvPr>
          </p:nvCxnSpPr>
          <p:spPr>
            <a:xfrm>
              <a:off x="592668" y="2506133"/>
              <a:ext cx="1634067" cy="0"/>
            </a:xfrm>
            <a:prstGeom prst="line">
              <a:avLst/>
            </a:prstGeom>
            <a:ln w="12700">
              <a:solidFill>
                <a:srgbClr val="3B9DBB"/>
              </a:solidFill>
            </a:ln>
          </p:spPr>
          <p:style>
            <a:lnRef idx="1">
              <a:srgbClr val="3B9DBB"/>
            </a:lnRef>
            <a:fillRef idx="0">
              <a:srgbClr val="3B9DBB"/>
            </a:fillRef>
            <a:effectRef idx="0">
              <a:srgbClr val="3B9DBB"/>
            </a:effectRef>
            <a:fontRef idx="minor">
              <a:srgbClr val="808080"/>
            </a:fontRef>
          </p:style>
        </p:cxnSp>
        <p:cxnSp>
          <p:nvCxnSpPr>
            <p:cNvPr id="56" name="直接连接符 55"/>
            <p:cNvCxnSpPr/>
            <p:nvPr>
              <p:custDataLst>
                <p:tags r:id="rId13"/>
              </p:custDataLst>
            </p:nvPr>
          </p:nvCxnSpPr>
          <p:spPr>
            <a:xfrm flipV="1">
              <a:off x="2226735" y="2286000"/>
              <a:ext cx="220133" cy="220133"/>
            </a:xfrm>
            <a:prstGeom prst="line">
              <a:avLst/>
            </a:prstGeom>
            <a:ln w="12700">
              <a:solidFill>
                <a:srgbClr val="3B9DBB"/>
              </a:solidFill>
              <a:tailEnd type="oval" w="med" len="med"/>
            </a:ln>
          </p:spPr>
          <p:style>
            <a:lnRef idx="1">
              <a:srgbClr val="3B9DBB"/>
            </a:lnRef>
            <a:fillRef idx="0">
              <a:srgbClr val="3B9DBB"/>
            </a:fillRef>
            <a:effectRef idx="0">
              <a:srgbClr val="3B9DBB"/>
            </a:effectRef>
            <a:fontRef idx="minor">
              <a:srgbClr val="808080"/>
            </a:fontRef>
          </p:style>
        </p:cxnSp>
        <p:sp>
          <p:nvSpPr>
            <p:cNvPr id="57" name="文本框 56"/>
            <p:cNvSpPr txBox="1"/>
            <p:nvPr>
              <p:custDataLst>
                <p:tags r:id="rId14"/>
              </p:custDataLst>
            </p:nvPr>
          </p:nvSpPr>
          <p:spPr>
            <a:xfrm>
              <a:off x="635396" y="2085945"/>
              <a:ext cx="1606563" cy="400013"/>
            </a:xfrm>
            <a:prstGeom prst="rect">
              <a:avLst/>
            </a:prstGeom>
            <a:noFill/>
          </p:spPr>
          <p:txBody>
            <a:bodyPr wrap="square" rtlCol="0" anchor="ctr" anchorCtr="0">
              <a:normAutofit lnSpcReduction="20000"/>
            </a:bodyPr>
            <a:p>
              <a:pPr indent="0" fontAlgn="auto">
                <a:lnSpc>
                  <a:spcPts val="2400"/>
                </a:lnSpc>
              </a:pPr>
              <a:r>
                <a:rPr lang="zh-CN" altLang="en-US" sz="2000" b="1" dirty="0">
                  <a:solidFill>
                    <a:srgbClr val="3B9DBB"/>
                  </a:solidFill>
                  <a:latin typeface="Calibri Light" panose="020F0302020204030204" charset="0"/>
                  <a:ea typeface="宋体" panose="02010600030101010101" pitchFamily="2" charset="-122"/>
                  <a:cs typeface="+mn-ea"/>
                  <a:sym typeface="Arial" panose="020B0604020202020204" pitchFamily="34" charset="0"/>
                </a:rPr>
                <a:t>促进环保产业的技术积累和技术创新</a:t>
              </a:r>
              <a:endParaRPr lang="zh-CN" altLang="en-US" sz="2000" b="1" dirty="0">
                <a:solidFill>
                  <a:srgbClr val="3B9DBB"/>
                </a:solidFill>
                <a:latin typeface="Calibri Light" panose="020F0302020204030204" charset="0"/>
                <a:ea typeface="宋体" panose="02010600030101010101" pitchFamily="2" charset="-122"/>
                <a:cs typeface="+mn-ea"/>
                <a:sym typeface="Arial" panose="020B0604020202020204" pitchFamily="34" charset="0"/>
              </a:endParaRPr>
            </a:p>
          </p:txBody>
        </p:sp>
        <p:sp>
          <p:nvSpPr>
            <p:cNvPr id="58" name="文本框 57"/>
            <p:cNvSpPr txBox="1"/>
            <p:nvPr>
              <p:custDataLst>
                <p:tags r:id="rId15"/>
              </p:custDataLst>
            </p:nvPr>
          </p:nvSpPr>
          <p:spPr>
            <a:xfrm>
              <a:off x="635100" y="2636123"/>
              <a:ext cx="1548769" cy="1767761"/>
            </a:xfrm>
            <a:prstGeom prst="rect">
              <a:avLst/>
            </a:prstGeom>
            <a:noFill/>
          </p:spPr>
          <p:txBody>
            <a:bodyPr wrap="square" rtlCol="0">
              <a:normAutofit fontScale="90000"/>
            </a:bodyPr>
            <a:p>
              <a:r>
                <a:rPr lang="en-US" altLang="zh-CN" sz="2000" dirty="0">
                  <a:sym typeface="Arial" panose="020B0604020202020204" pitchFamily="34" charset="0"/>
                </a:rPr>
                <a:t>一方面我们可以吸收并利用国外经济发展过程中不断积累的各类环保技术与服务，另一方面应注重培育具有竞争力的环保企业，促进环保设备的国产化发展，并加强环保技术交易平台建设，推动环保产业自身的技术积累，以此促进绿色供应链管理的发展。</a:t>
              </a:r>
              <a:endParaRPr lang="en-US" altLang="zh-CN" sz="2000" dirty="0">
                <a:sym typeface="Arial" panose="020B0604020202020204" pitchFamily="34" charset="0"/>
              </a:endParaRPr>
            </a:p>
          </p:txBody>
        </p:sp>
      </p:gr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3</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Box 28"/>
          <p:cNvSpPr txBox="1"/>
          <p:nvPr userDrawn="1"/>
        </p:nvSpPr>
        <p:spPr>
          <a:xfrm>
            <a:off x="4244975" y="2267585"/>
            <a:ext cx="7947025" cy="304609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9600" kern="0" dirty="0" smtClean="0">
                <a:gradFill>
                  <a:gsLst>
                    <a:gs pos="25000">
                      <a:srgbClr val="02B9E7">
                        <a:satMod val="155000"/>
                      </a:srgbClr>
                    </a:gs>
                    <a:gs pos="100000">
                      <a:srgbClr val="002060"/>
                    </a:gs>
                  </a:gsLst>
                  <a:lin ang="5400000"/>
                </a:gradFill>
              </a:rPr>
              <a:t>认知供应链危机管理</a:t>
            </a:r>
            <a:endParaRPr kumimoji="0" lang="zh-CN" altLang="en-US" sz="96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697801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供应链危机管理的概念及特点</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695960" y="804545"/>
            <a:ext cx="447294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一、供应链危机管理的概念</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0" name="文本框 99" descr="7b0a20202020227461726765744964223a202270726f636573734f6e6c696e6554657874426f78220a7d0a"/>
          <p:cNvSpPr txBox="1"/>
          <p:nvPr>
            <p:custDataLst>
              <p:tags r:id="rId1"/>
            </p:custDataLst>
          </p:nvPr>
        </p:nvSpPr>
        <p:spPr>
          <a:xfrm>
            <a:off x="1079500" y="1363345"/>
            <a:ext cx="10361295" cy="1649730"/>
          </a:xfrm>
          <a:prstGeom prst="rect">
            <a:avLst/>
          </a:prstGeom>
          <a:solidFill>
            <a:srgbClr val="00B0F0"/>
          </a:solidFill>
          <a:ln w="9525">
            <a:noFill/>
          </a:ln>
        </p:spPr>
        <p:txBody>
          <a:bodyPr wrap="square">
            <a:noAutofit/>
          </a:bodyPr>
          <a:p>
            <a:pPr indent="0" fontAlgn="auto">
              <a:lnSpc>
                <a:spcPct val="150000"/>
              </a:lnSpc>
            </a:pPr>
            <a:r>
              <a:rPr lang="en-US" altLang="zh-CN" sz="2000" b="0">
                <a:ea typeface="宋体" panose="02010600030101010101" pitchFamily="2" charset="-122"/>
              </a:rPr>
              <a:t>        </a:t>
            </a:r>
            <a:r>
              <a:rPr sz="2200" b="0">
                <a:ea typeface="宋体" panose="02010600030101010101" pitchFamily="2" charset="-122"/>
              </a:rPr>
              <a:t>供应链危机是由于供应链内部或外部风险而产生的，任何严重影响到供应链的稳定性与连续性的时间都可能导致整条供应链的产品、服务、资金，甚于声誉出现巨大的损失和损害，甚至使供应链系统解体。</a:t>
            </a:r>
            <a:endParaRPr sz="2000" b="0">
              <a:ea typeface="宋体" panose="02010600030101010101" pitchFamily="2" charset="-122"/>
            </a:endParaRPr>
          </a:p>
          <a:p>
            <a:pPr indent="0" fontAlgn="auto">
              <a:lnSpc>
                <a:spcPct val="150000"/>
              </a:lnSpc>
            </a:pPr>
            <a:endParaRPr lang="zh-CN" altLang="zh-CN" sz="2000" b="0">
              <a:latin typeface="Calibri" panose="020F0502020204030204" charset="0"/>
              <a:ea typeface="宋体" panose="02010600030101010101" pitchFamily="2" charset="-122"/>
              <a:sym typeface="+mn-ea"/>
            </a:endParaRPr>
          </a:p>
        </p:txBody>
      </p:sp>
      <p:sp>
        <p:nvSpPr>
          <p:cNvPr id="2" name="文本框 1"/>
          <p:cNvSpPr txBox="1"/>
          <p:nvPr>
            <p:custDataLst>
              <p:tags r:id="rId2"/>
            </p:custDataLst>
          </p:nvPr>
        </p:nvSpPr>
        <p:spPr>
          <a:xfrm>
            <a:off x="458470" y="3196590"/>
            <a:ext cx="11603990" cy="2509520"/>
          </a:xfrm>
          <a:prstGeom prst="rect">
            <a:avLst/>
          </a:prstGeom>
          <a:solidFill>
            <a:srgbClr val="00B0F0"/>
          </a:solidFill>
        </p:spPr>
        <p:txBody>
          <a:bodyPr wrap="square" rtlCol="0" anchor="t">
            <a:noAutofit/>
          </a:bodyPr>
          <a:p>
            <a:pPr indent="0" fontAlgn="auto">
              <a:lnSpc>
                <a:spcPct val="150000"/>
              </a:lnSpc>
            </a:pPr>
            <a:r>
              <a:rPr lang="en-US" altLang="zh-CN" sz="2200">
                <a:latin typeface="Calibri" panose="020F0502020204030204" charset="0"/>
                <a:ea typeface="宋体" panose="02010600030101010101" pitchFamily="2" charset="-122"/>
                <a:sym typeface="+mn-ea"/>
              </a:rPr>
              <a:t>      </a:t>
            </a:r>
            <a:r>
              <a:rPr sz="2200">
                <a:latin typeface="Calibri" panose="020F0502020204030204" charset="0"/>
                <a:ea typeface="宋体" panose="02010600030101010101" pitchFamily="2" charset="-122"/>
                <a:sym typeface="+mn-ea"/>
              </a:rPr>
              <a:t>供应链危机管理(Supply Chain Crisis Management)是保障供应链正常运行，提高供应链可靠性的重要措施之一。供应链同时连接供应商、制造商、分销商和用户，结构非常复杂，每一个环节都存在着潜在的危机，任何一个环节出了问题，都会给整条供应链造成严重的影响。 供应链危机管理是指供应链在陷入危机时，为摆脱危机维持供应链正常运行而采取的一系列处理危机的行动与对策。</a:t>
            </a:r>
            <a:endParaRPr sz="2200">
              <a:latin typeface="Calibri" panose="020F0502020204030204" charset="0"/>
              <a:ea typeface="宋体" panose="02010600030101010101" pitchFamily="2" charset="-122"/>
              <a:sym typeface="+mn-ea"/>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697801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供应链危机管理的概念及特点</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695960" y="804545"/>
            <a:ext cx="447294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二、供应链危机管理的特点</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8" name="任意多边形 7"/>
          <p:cNvSpPr/>
          <p:nvPr>
            <p:custDataLst>
              <p:tags r:id="rId1"/>
            </p:custDataLst>
          </p:nvPr>
        </p:nvSpPr>
        <p:spPr>
          <a:xfrm flipH="1" flipV="1">
            <a:off x="1790762" y="1287147"/>
            <a:ext cx="1064059" cy="1209197"/>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rgbClr val="FFFFFF"/>
          </a:solidFill>
          <a:ln>
            <a:noFill/>
          </a:ln>
          <a:effectLst>
            <a:outerShdw blurRad="114300" sx="102000" sy="102000" algn="ctr" rotWithShape="0">
              <a:srgbClr val="000000">
                <a:lumMod val="95000"/>
                <a:lumOff val="5000"/>
                <a:alpha val="30000"/>
              </a:srgbClr>
            </a:outerShdw>
          </a:effectLst>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custDataLst>
              <p:tags r:id="rId2"/>
            </p:custDataLst>
          </p:nvPr>
        </p:nvSpPr>
        <p:spPr>
          <a:xfrm>
            <a:off x="1862089" y="1431043"/>
            <a:ext cx="921404" cy="921404"/>
          </a:xfrm>
          <a:prstGeom prst="ellipse">
            <a:avLst/>
          </a:prstGeom>
          <a:gradFill>
            <a:gsLst>
              <a:gs pos="0">
                <a:srgbClr val="1D6DC2">
                  <a:lumMod val="60000"/>
                  <a:lumOff val="40000"/>
                </a:srgbClr>
              </a:gs>
              <a:gs pos="93000">
                <a:srgbClr val="1D6DC2">
                  <a:lumMod val="75000"/>
                </a:srgbClr>
              </a:gs>
            </a:gsLst>
            <a:lin ang="5400000" scaled="0"/>
          </a:gradFill>
          <a:ln>
            <a:noFill/>
          </a:ln>
        </p:spPr>
        <p:style>
          <a:lnRef idx="2">
            <a:srgbClr val="1D6DC2">
              <a:shade val="50000"/>
            </a:srgbClr>
          </a:lnRef>
          <a:fillRef idx="1">
            <a:srgbClr val="1D6DC2"/>
          </a:fillRef>
          <a:effectRef idx="0">
            <a:srgbClr val="1D6DC2"/>
          </a:effectRef>
          <a:fontRef idx="minor">
            <a:srgbClr val="FFFFFF"/>
          </a:fontRef>
        </p:style>
        <p:txBody>
          <a:bodyPr lIns="0" tIns="0" rIns="0" bIns="0" rtlCol="0" anchor="ctr">
            <a:noAutofit/>
          </a:bodyPr>
          <a:lstStyle/>
          <a:p>
            <a:pPr algn="ctr">
              <a:lnSpc>
                <a:spcPct val="120000"/>
              </a:lnSpc>
            </a:pPr>
            <a:endParaRPr lang="zh-CN" altLang="en-US" b="1" spc="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3"/>
            </p:custDataLst>
          </p:nvPr>
        </p:nvSpPr>
        <p:spPr>
          <a:xfrm>
            <a:off x="1188085" y="2640330"/>
            <a:ext cx="2419985" cy="976630"/>
          </a:xfrm>
          <a:prstGeom prst="rect">
            <a:avLst/>
          </a:prstGeom>
          <a:noFill/>
        </p:spPr>
        <p:txBody>
          <a:bodyPr wrap="square" lIns="91440" tIns="45720" rIns="91440" bIns="45720" rtlCol="0" anchor="t" anchorCtr="0"/>
          <a:lstStyle/>
          <a:p>
            <a:pPr algn="ctr">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供应链作为一种“扩展”企业，它强调每一个成员企业都要去和其他成员企业进行合作。</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5" name="任意多边形 14"/>
          <p:cNvSpPr/>
          <p:nvPr>
            <p:custDataLst>
              <p:tags r:id="rId4"/>
            </p:custDataLst>
          </p:nvPr>
        </p:nvSpPr>
        <p:spPr>
          <a:xfrm flipH="1" flipV="1">
            <a:off x="5510873" y="1287147"/>
            <a:ext cx="1064059" cy="1209197"/>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rgbClr val="FFFFFF"/>
          </a:solidFill>
          <a:ln>
            <a:noFill/>
          </a:ln>
          <a:effectLst>
            <a:outerShdw blurRad="114300" sx="102000" sy="102000" algn="ctr" rotWithShape="0">
              <a:srgbClr val="000000">
                <a:lumMod val="95000"/>
                <a:lumOff val="5000"/>
                <a:alpha val="30000"/>
              </a:srgbClr>
            </a:outerShdw>
          </a:effectLst>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16" name="椭圆 15"/>
          <p:cNvSpPr/>
          <p:nvPr>
            <p:custDataLst>
              <p:tags r:id="rId5"/>
            </p:custDataLst>
          </p:nvPr>
        </p:nvSpPr>
        <p:spPr>
          <a:xfrm>
            <a:off x="5582200" y="1431043"/>
            <a:ext cx="921404" cy="921404"/>
          </a:xfrm>
          <a:prstGeom prst="ellipse">
            <a:avLst/>
          </a:prstGeom>
          <a:gradFill>
            <a:gsLst>
              <a:gs pos="0">
                <a:srgbClr val="0088D5">
                  <a:lumMod val="60000"/>
                  <a:lumOff val="40000"/>
                </a:srgbClr>
              </a:gs>
              <a:gs pos="93000">
                <a:srgbClr val="0088D5">
                  <a:lumMod val="75000"/>
                </a:srgbClr>
              </a:gs>
            </a:gsLst>
            <a:lin ang="5400000" scaled="0"/>
          </a:gradFill>
          <a:ln>
            <a:noFill/>
          </a:ln>
        </p:spPr>
        <p:style>
          <a:lnRef idx="2">
            <a:srgbClr val="1D6DC2">
              <a:shade val="50000"/>
            </a:srgbClr>
          </a:lnRef>
          <a:fillRef idx="1">
            <a:srgbClr val="1D6DC2"/>
          </a:fillRef>
          <a:effectRef idx="0">
            <a:srgbClr val="1D6DC2"/>
          </a:effectRef>
          <a:fontRef idx="minor">
            <a:srgbClr val="FFFFFF"/>
          </a:fontRef>
        </p:style>
        <p:txBody>
          <a:bodyPr lIns="0" tIns="0" rIns="0" bIns="0" rtlCol="0" anchor="ctr">
            <a:noAutofit/>
          </a:bodyPr>
          <a:lstStyle/>
          <a:p>
            <a:pPr algn="ctr">
              <a:lnSpc>
                <a:spcPct val="120000"/>
              </a:lnSpc>
            </a:pPr>
            <a:endParaRPr lang="zh-CN" altLang="en-US" b="1" spc="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6"/>
            </p:custDataLst>
          </p:nvPr>
        </p:nvSpPr>
        <p:spPr>
          <a:xfrm>
            <a:off x="4017645" y="2640330"/>
            <a:ext cx="3757295" cy="976630"/>
          </a:xfrm>
          <a:prstGeom prst="rect">
            <a:avLst/>
          </a:prstGeom>
          <a:noFill/>
        </p:spPr>
        <p:txBody>
          <a:bodyPr wrap="square" lIns="91440" tIns="45720" rIns="91440" bIns="45720" rtlCol="0" anchor="t" anchorCtr="0"/>
          <a:lstStyle/>
          <a:p>
            <a:pPr algn="ctr">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进入21世纪，随着信息技术的日臻成熟，互联网规模日益扩大，众多的中小企业甚至也可利用网络参加跨国供应链，供应链愈来愈普遍。</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9" name="任意多边形 18"/>
          <p:cNvSpPr/>
          <p:nvPr>
            <p:custDataLst>
              <p:tags r:id="rId7"/>
            </p:custDataLst>
          </p:nvPr>
        </p:nvSpPr>
        <p:spPr>
          <a:xfrm flipH="1" flipV="1">
            <a:off x="9306700" y="1285626"/>
            <a:ext cx="1064059" cy="1209197"/>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rgbClr val="FFFFFF"/>
          </a:solidFill>
          <a:ln>
            <a:noFill/>
          </a:ln>
          <a:effectLst>
            <a:outerShdw blurRad="114300" sx="102000" sy="102000" algn="ctr" rotWithShape="0">
              <a:srgbClr val="000000">
                <a:lumMod val="95000"/>
                <a:lumOff val="5000"/>
                <a:alpha val="30000"/>
              </a:srgbClr>
            </a:outerShdw>
          </a:effectLst>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20" name="椭圆 19"/>
          <p:cNvSpPr/>
          <p:nvPr>
            <p:custDataLst>
              <p:tags r:id="rId8"/>
            </p:custDataLst>
          </p:nvPr>
        </p:nvSpPr>
        <p:spPr>
          <a:xfrm>
            <a:off x="9378027" y="1429522"/>
            <a:ext cx="921404" cy="921404"/>
          </a:xfrm>
          <a:prstGeom prst="ellipse">
            <a:avLst/>
          </a:prstGeom>
          <a:gradFill>
            <a:gsLst>
              <a:gs pos="0">
                <a:srgbClr val="009ECA">
                  <a:lumMod val="60000"/>
                  <a:lumOff val="40000"/>
                </a:srgbClr>
              </a:gs>
              <a:gs pos="93000">
                <a:srgbClr val="009ECA">
                  <a:lumMod val="75000"/>
                </a:srgbClr>
              </a:gs>
            </a:gsLst>
            <a:lin ang="5400000" scaled="0"/>
          </a:gradFill>
          <a:ln>
            <a:noFill/>
          </a:ln>
        </p:spPr>
        <p:style>
          <a:lnRef idx="2">
            <a:srgbClr val="1D6DC2">
              <a:shade val="50000"/>
            </a:srgbClr>
          </a:lnRef>
          <a:fillRef idx="1">
            <a:srgbClr val="1D6DC2"/>
          </a:fillRef>
          <a:effectRef idx="0">
            <a:srgbClr val="1D6DC2"/>
          </a:effectRef>
          <a:fontRef idx="minor">
            <a:srgbClr val="FFFFFF"/>
          </a:fontRef>
        </p:style>
        <p:txBody>
          <a:bodyPr lIns="0" tIns="0" rIns="0" bIns="0" rtlCol="0" anchor="ctr">
            <a:noAutofit/>
          </a:bodyPr>
          <a:lstStyle/>
          <a:p>
            <a:pPr algn="ctr">
              <a:lnSpc>
                <a:spcPct val="120000"/>
              </a:lnSpc>
            </a:pPr>
            <a:endParaRPr lang="zh-CN" altLang="en-US" b="1" spc="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1" name="文本框 20"/>
          <p:cNvSpPr txBox="1"/>
          <p:nvPr>
            <p:custDataLst>
              <p:tags r:id="rId9"/>
            </p:custDataLst>
          </p:nvPr>
        </p:nvSpPr>
        <p:spPr>
          <a:xfrm>
            <a:off x="8387715" y="2638425"/>
            <a:ext cx="2887345" cy="976630"/>
          </a:xfrm>
          <a:prstGeom prst="rect">
            <a:avLst/>
          </a:prstGeom>
          <a:noFill/>
        </p:spPr>
        <p:txBody>
          <a:bodyPr wrap="square" lIns="91440" tIns="45720" rIns="91440" bIns="45720" rtlCol="0" anchor="t" anchorCtr="0"/>
          <a:lstStyle/>
          <a:p>
            <a:pPr algn="ctr">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设计供应链危机管理系统时，必须认识到供应链危机管理的关键在于危机预防。</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3" name="任意多边形 22"/>
          <p:cNvSpPr/>
          <p:nvPr>
            <p:custDataLst>
              <p:tags r:id="rId10"/>
            </p:custDataLst>
          </p:nvPr>
        </p:nvSpPr>
        <p:spPr>
          <a:xfrm flipH="1" flipV="1">
            <a:off x="3537475" y="3786199"/>
            <a:ext cx="1064059" cy="1209197"/>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rgbClr val="FFFFFF"/>
          </a:solidFill>
          <a:ln>
            <a:noFill/>
          </a:ln>
          <a:effectLst>
            <a:outerShdw blurRad="114300" sx="102000" sy="102000" algn="ctr" rotWithShape="0">
              <a:srgbClr val="000000">
                <a:lumMod val="95000"/>
                <a:lumOff val="5000"/>
                <a:alpha val="30000"/>
              </a:srgbClr>
            </a:outerShdw>
          </a:effectLst>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24" name="椭圆 23"/>
          <p:cNvSpPr/>
          <p:nvPr>
            <p:custDataLst>
              <p:tags r:id="rId11"/>
            </p:custDataLst>
          </p:nvPr>
        </p:nvSpPr>
        <p:spPr>
          <a:xfrm>
            <a:off x="3608802" y="3930095"/>
            <a:ext cx="921404" cy="921404"/>
          </a:xfrm>
          <a:prstGeom prst="ellipse">
            <a:avLst/>
          </a:prstGeom>
          <a:gradFill>
            <a:gsLst>
              <a:gs pos="0">
                <a:srgbClr val="00AFA2">
                  <a:lumMod val="60000"/>
                  <a:lumOff val="40000"/>
                </a:srgbClr>
              </a:gs>
              <a:gs pos="93000">
                <a:srgbClr val="00AFA2">
                  <a:lumMod val="75000"/>
                </a:srgbClr>
              </a:gs>
            </a:gsLst>
            <a:lin ang="5400000" scaled="0"/>
          </a:gradFill>
          <a:ln>
            <a:noFill/>
          </a:ln>
        </p:spPr>
        <p:style>
          <a:lnRef idx="2">
            <a:srgbClr val="1D6DC2">
              <a:shade val="50000"/>
            </a:srgbClr>
          </a:lnRef>
          <a:fillRef idx="1">
            <a:srgbClr val="1D6DC2"/>
          </a:fillRef>
          <a:effectRef idx="0">
            <a:srgbClr val="1D6DC2"/>
          </a:effectRef>
          <a:fontRef idx="minor">
            <a:srgbClr val="FFFFFF"/>
          </a:fontRef>
        </p:style>
        <p:txBody>
          <a:bodyPr lIns="0" tIns="0" rIns="0" bIns="0" rtlCol="0" anchor="ctr">
            <a:noAutofit/>
          </a:bodyPr>
          <a:lstStyle/>
          <a:p>
            <a:pPr algn="ctr">
              <a:lnSpc>
                <a:spcPct val="120000"/>
              </a:lnSpc>
            </a:pPr>
            <a:endParaRPr lang="zh-CN" altLang="en-US" b="1" spc="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12"/>
            </p:custDataLst>
          </p:nvPr>
        </p:nvSpPr>
        <p:spPr>
          <a:xfrm>
            <a:off x="1188720" y="4995545"/>
            <a:ext cx="5039360" cy="1120140"/>
          </a:xfrm>
          <a:prstGeom prst="rect">
            <a:avLst/>
          </a:prstGeom>
          <a:noFill/>
        </p:spPr>
        <p:txBody>
          <a:bodyPr wrap="square" lIns="91440" tIns="45720" rIns="91440" bIns="45720" rtlCol="0" anchor="t" anchorCtr="0"/>
          <a:lstStyle/>
          <a:p>
            <a:pPr algn="ctr">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供应链的很大一部分危机都是突发的，如火灾等自然灾害的发生、流动资金周转不灵、产品受到大规模的投诉等等，如果不及时采取措施，可能导致供应链部分或整体停止运行、甚至解体。</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7" name="任意多边形 26"/>
          <p:cNvSpPr/>
          <p:nvPr>
            <p:custDataLst>
              <p:tags r:id="rId13"/>
            </p:custDataLst>
          </p:nvPr>
        </p:nvSpPr>
        <p:spPr>
          <a:xfrm flipH="1" flipV="1">
            <a:off x="7513796" y="3785409"/>
            <a:ext cx="1064059" cy="1209197"/>
          </a:xfrm>
          <a:custGeom>
            <a:avLst/>
            <a:gdLst>
              <a:gd name="connsiteX0" fmla="*/ 485658 w 942712"/>
              <a:gd name="connsiteY0" fmla="*/ 1071179 h 1071299"/>
              <a:gd name="connsiteX1" fmla="*/ 251245 w 942712"/>
              <a:gd name="connsiteY1" fmla="*/ 1006369 h 1071299"/>
              <a:gd name="connsiteX2" fmla="*/ 16548 w 942712"/>
              <a:gd name="connsiteY2" fmla="*/ 447600 h 1071299"/>
              <a:gd name="connsiteX3" fmla="*/ 134375 w 942712"/>
              <a:gd name="connsiteY3" fmla="*/ 234841 h 1071299"/>
              <a:gd name="connsiteX4" fmla="*/ 157469 w 942712"/>
              <a:gd name="connsiteY4" fmla="*/ 213894 h 1071299"/>
              <a:gd name="connsiteX5" fmla="*/ 91267 w 942712"/>
              <a:gd name="connsiteY5" fmla="*/ 148990 h 1071299"/>
              <a:gd name="connsiteX6" fmla="*/ 691467 w 942712"/>
              <a:gd name="connsiteY6" fmla="*/ 64929 h 1071299"/>
              <a:gd name="connsiteX7" fmla="*/ 926164 w 942712"/>
              <a:gd name="connsiteY7" fmla="*/ 623698 h 1071299"/>
              <a:gd name="connsiteX8" fmla="*/ 808338 w 942712"/>
              <a:gd name="connsiteY8" fmla="*/ 836457 h 1071299"/>
              <a:gd name="connsiteX9" fmla="*/ 785243 w 942712"/>
              <a:gd name="connsiteY9" fmla="*/ 857405 h 1071299"/>
              <a:gd name="connsiteX10" fmla="*/ 851445 w 942712"/>
              <a:gd name="connsiteY10" fmla="*/ 922308 h 1071299"/>
              <a:gd name="connsiteX11" fmla="*/ 485658 w 942712"/>
              <a:gd name="connsiteY11" fmla="*/ 1071179 h 107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42712" h="1071299">
                <a:moveTo>
                  <a:pt x="485658" y="1071179"/>
                </a:moveTo>
                <a:cubicBezTo>
                  <a:pt x="405313" y="1069413"/>
                  <a:pt x="324731" y="1048152"/>
                  <a:pt x="251245" y="1006369"/>
                </a:cubicBezTo>
                <a:cubicBezTo>
                  <a:pt x="55282" y="894948"/>
                  <a:pt x="-41077" y="665534"/>
                  <a:pt x="16548" y="447600"/>
                </a:cubicBezTo>
                <a:cubicBezTo>
                  <a:pt x="38157" y="365875"/>
                  <a:pt x="79389" y="293449"/>
                  <a:pt x="134375" y="234841"/>
                </a:cubicBezTo>
                <a:lnTo>
                  <a:pt x="157469" y="213894"/>
                </a:lnTo>
                <a:lnTo>
                  <a:pt x="91267" y="148990"/>
                </a:lnTo>
                <a:cubicBezTo>
                  <a:pt x="249080" y="-11979"/>
                  <a:pt x="495504" y="-46492"/>
                  <a:pt x="691467" y="64929"/>
                </a:cubicBezTo>
                <a:cubicBezTo>
                  <a:pt x="887430" y="176350"/>
                  <a:pt x="983789" y="405764"/>
                  <a:pt x="926164" y="623698"/>
                </a:cubicBezTo>
                <a:cubicBezTo>
                  <a:pt x="904555" y="705423"/>
                  <a:pt x="863323" y="777849"/>
                  <a:pt x="808338" y="836457"/>
                </a:cubicBezTo>
                <a:lnTo>
                  <a:pt x="785243" y="857405"/>
                </a:lnTo>
                <a:lnTo>
                  <a:pt x="851445" y="922308"/>
                </a:lnTo>
                <a:cubicBezTo>
                  <a:pt x="752812" y="1022914"/>
                  <a:pt x="619565" y="1074122"/>
                  <a:pt x="485658" y="1071179"/>
                </a:cubicBezTo>
                <a:close/>
              </a:path>
            </a:pathLst>
          </a:custGeom>
          <a:solidFill>
            <a:srgbClr val="FFFFFF"/>
          </a:solidFill>
          <a:ln>
            <a:noFill/>
          </a:ln>
          <a:effectLst>
            <a:outerShdw blurRad="114300" sx="102000" sy="102000" algn="ctr" rotWithShape="0">
              <a:srgbClr val="000000">
                <a:lumMod val="95000"/>
                <a:lumOff val="5000"/>
                <a:alpha val="30000"/>
              </a:srgbClr>
            </a:outerShdw>
          </a:effectLst>
        </p:spPr>
        <p:style>
          <a:lnRef idx="2">
            <a:srgbClr val="1D6DC2">
              <a:shade val="50000"/>
            </a:srgbClr>
          </a:lnRef>
          <a:fillRef idx="1">
            <a:srgbClr val="1D6DC2"/>
          </a:fillRef>
          <a:effectRef idx="0">
            <a:srgbClr val="1D6DC2"/>
          </a:effectRef>
          <a:fontRef idx="minor">
            <a:srgbClr val="FFFFFF"/>
          </a:fontRef>
        </p:style>
        <p:txBody>
          <a:bodyPr rtlCol="0" anchor="ctr"/>
          <a:lstStyle/>
          <a:p>
            <a:pPr algn="ctr">
              <a:lnSpc>
                <a:spcPct val="120000"/>
              </a:lnSpc>
            </a:pPr>
            <a:endParaRPr lang="zh-CN" altLang="en-US">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28" name="椭圆 27"/>
          <p:cNvSpPr/>
          <p:nvPr>
            <p:custDataLst>
              <p:tags r:id="rId14"/>
            </p:custDataLst>
          </p:nvPr>
        </p:nvSpPr>
        <p:spPr>
          <a:xfrm>
            <a:off x="7585123" y="3929305"/>
            <a:ext cx="921404" cy="921404"/>
          </a:xfrm>
          <a:prstGeom prst="ellipse">
            <a:avLst/>
          </a:prstGeom>
          <a:gradFill>
            <a:gsLst>
              <a:gs pos="0">
                <a:srgbClr val="00BC68">
                  <a:lumMod val="60000"/>
                  <a:lumOff val="40000"/>
                </a:srgbClr>
              </a:gs>
              <a:gs pos="93000">
                <a:srgbClr val="00BC68">
                  <a:lumMod val="75000"/>
                </a:srgbClr>
              </a:gs>
            </a:gsLst>
            <a:lin ang="5400000" scaled="0"/>
          </a:gradFill>
          <a:ln>
            <a:noFill/>
          </a:ln>
        </p:spPr>
        <p:style>
          <a:lnRef idx="2">
            <a:srgbClr val="1D6DC2">
              <a:shade val="50000"/>
            </a:srgbClr>
          </a:lnRef>
          <a:fillRef idx="1">
            <a:srgbClr val="1D6DC2"/>
          </a:fillRef>
          <a:effectRef idx="0">
            <a:srgbClr val="1D6DC2"/>
          </a:effectRef>
          <a:fontRef idx="minor">
            <a:srgbClr val="FFFFFF"/>
          </a:fontRef>
        </p:style>
        <p:txBody>
          <a:bodyPr lIns="0" tIns="0" rIns="0" bIns="0" rtlCol="0" anchor="ctr">
            <a:noAutofit/>
          </a:bodyPr>
          <a:lstStyle/>
          <a:p>
            <a:pPr algn="ctr">
              <a:lnSpc>
                <a:spcPct val="120000"/>
              </a:lnSpc>
            </a:pPr>
            <a:endParaRPr lang="zh-CN" altLang="en-US" b="1" spc="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p:nvPr>
            <p:custDataLst>
              <p:tags r:id="rId15"/>
            </p:custDataLst>
          </p:nvPr>
        </p:nvSpPr>
        <p:spPr>
          <a:xfrm>
            <a:off x="6504305" y="5138420"/>
            <a:ext cx="4303395" cy="976630"/>
          </a:xfrm>
          <a:prstGeom prst="rect">
            <a:avLst/>
          </a:prstGeom>
          <a:noFill/>
        </p:spPr>
        <p:txBody>
          <a:bodyPr wrap="square" lIns="91440" tIns="45720" rIns="91440" bIns="45720" rtlCol="0" anchor="t" anchorCtr="0"/>
          <a:lstStyle/>
          <a:p>
            <a:pPr algn="ctr">
              <a:lnSpc>
                <a:spcPct val="120000"/>
              </a:lnSpc>
            </a:pPr>
            <a:r>
              <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由于供应链是多环节、多通道的一种复杂的系统，导致各种供应链危机的原因不同，很难找到处理危机的统一方法与固定模式。</a:t>
            </a:r>
            <a:endParaRPr lang="zh-CN" altLang="en-US" sz="16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2" name="矩形 21"/>
          <p:cNvSpPr/>
          <p:nvPr>
            <p:custDataLst>
              <p:tags r:id="rId16"/>
            </p:custDataLst>
          </p:nvPr>
        </p:nvSpPr>
        <p:spPr>
          <a:xfrm>
            <a:off x="1844159" y="1413113"/>
            <a:ext cx="961817" cy="959612"/>
          </a:xfrm>
          <a:prstGeom prst="rect">
            <a:avLst/>
          </a:prstGeom>
        </p:spPr>
        <p:txBody>
          <a:bodyPr wrap="square"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20000"/>
              </a:lnSpc>
            </a:pPr>
            <a:r>
              <a:rPr lang="zh-CN" altLang="en-US" sz="2000" b="1" spc="300">
                <a:solidFill>
                  <a:srgbClr val="FFFFFF"/>
                </a:solidFill>
                <a:latin typeface="Arial" panose="020B0604020202020204" pitchFamily="34" charset="0"/>
                <a:ea typeface="微软雅黑" panose="020B0503020204020204" charset="-122"/>
                <a:sym typeface="Arial" panose="020B0604020202020204" pitchFamily="34" charset="0"/>
              </a:rPr>
              <a:t>协作性</a:t>
            </a:r>
            <a:endParaRPr lang="zh-CN" altLang="en-US" sz="2000"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6" name="矩形 25"/>
          <p:cNvSpPr/>
          <p:nvPr>
            <p:custDataLst>
              <p:tags r:id="rId17"/>
            </p:custDataLst>
          </p:nvPr>
        </p:nvSpPr>
        <p:spPr>
          <a:xfrm>
            <a:off x="5559805" y="1404148"/>
            <a:ext cx="961817" cy="959612"/>
          </a:xfrm>
          <a:prstGeom prst="rect">
            <a:avLst/>
          </a:prstGeom>
        </p:spPr>
        <p:txBody>
          <a:bodyPr wrap="square"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20000"/>
              </a:lnSpc>
            </a:pPr>
            <a:r>
              <a:rPr lang="zh-CN" altLang="en-US" sz="2000" b="1" spc="300">
                <a:solidFill>
                  <a:srgbClr val="FFFFFF"/>
                </a:solidFill>
                <a:latin typeface="Arial" panose="020B0604020202020204" pitchFamily="34" charset="0"/>
                <a:ea typeface="微软雅黑" panose="020B0503020204020204" charset="-122"/>
                <a:sym typeface="Arial" panose="020B0604020202020204" pitchFamily="34" charset="0"/>
              </a:rPr>
              <a:t>普遍性</a:t>
            </a:r>
            <a:endParaRPr lang="zh-CN" altLang="en-US" sz="2000"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0" name="矩形 29"/>
          <p:cNvSpPr/>
          <p:nvPr>
            <p:custDataLst>
              <p:tags r:id="rId18"/>
            </p:custDataLst>
          </p:nvPr>
        </p:nvSpPr>
        <p:spPr>
          <a:xfrm>
            <a:off x="9355544" y="1411592"/>
            <a:ext cx="961817" cy="959612"/>
          </a:xfrm>
          <a:prstGeom prst="rect">
            <a:avLst/>
          </a:prstGeom>
        </p:spPr>
        <p:txBody>
          <a:bodyPr wrap="square"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20000"/>
              </a:lnSpc>
            </a:pPr>
            <a:r>
              <a:rPr lang="zh-CN" altLang="en-US" sz="2000" b="1" spc="300">
                <a:solidFill>
                  <a:srgbClr val="FFFFFF"/>
                </a:solidFill>
                <a:latin typeface="Arial" panose="020B0604020202020204" pitchFamily="34" charset="0"/>
                <a:ea typeface="微软雅黑" panose="020B0503020204020204" charset="-122"/>
                <a:sym typeface="Arial" panose="020B0604020202020204" pitchFamily="34" charset="0"/>
              </a:rPr>
              <a:t>预防性</a:t>
            </a:r>
            <a:endParaRPr lang="zh-CN" altLang="en-US" sz="2000"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1" name="矩形 30"/>
          <p:cNvSpPr/>
          <p:nvPr>
            <p:custDataLst>
              <p:tags r:id="rId19"/>
            </p:custDataLst>
          </p:nvPr>
        </p:nvSpPr>
        <p:spPr>
          <a:xfrm>
            <a:off x="7562640" y="3909027"/>
            <a:ext cx="961817" cy="959612"/>
          </a:xfrm>
          <a:prstGeom prst="rect">
            <a:avLst/>
          </a:prstGeom>
        </p:spPr>
        <p:txBody>
          <a:bodyPr wrap="square"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20000"/>
              </a:lnSpc>
            </a:pPr>
            <a:r>
              <a:rPr lang="zh-CN" altLang="en-US" sz="2000" b="1" spc="300">
                <a:solidFill>
                  <a:srgbClr val="FFFFFF"/>
                </a:solidFill>
                <a:latin typeface="Arial" panose="020B0604020202020204" pitchFamily="34" charset="0"/>
                <a:ea typeface="微软雅黑" panose="020B0503020204020204" charset="-122"/>
                <a:sym typeface="Arial" panose="020B0604020202020204" pitchFamily="34" charset="0"/>
              </a:rPr>
              <a:t>灵活性</a:t>
            </a:r>
            <a:endParaRPr lang="zh-CN" altLang="en-US" sz="2000"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2" name="矩形 31"/>
          <p:cNvSpPr/>
          <p:nvPr>
            <p:custDataLst>
              <p:tags r:id="rId20"/>
            </p:custDataLst>
          </p:nvPr>
        </p:nvSpPr>
        <p:spPr>
          <a:xfrm>
            <a:off x="3590872" y="3909817"/>
            <a:ext cx="961817" cy="959612"/>
          </a:xfrm>
          <a:prstGeom prst="rect">
            <a:avLst/>
          </a:prstGeom>
        </p:spPr>
        <p:txBody>
          <a:bodyPr wrap="square" anchor="ctr">
            <a:normAutofit/>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ctr">
              <a:lnSpc>
                <a:spcPct val="120000"/>
              </a:lnSpc>
            </a:pPr>
            <a:r>
              <a:rPr lang="zh-CN" altLang="en-US" sz="2000" b="1" spc="300">
                <a:solidFill>
                  <a:srgbClr val="FFFFFF"/>
                </a:solidFill>
                <a:latin typeface="Arial" panose="020B0604020202020204" pitchFamily="34" charset="0"/>
                <a:ea typeface="微软雅黑" panose="020B0503020204020204" charset="-122"/>
                <a:sym typeface="Arial" panose="020B0604020202020204" pitchFamily="34" charset="0"/>
              </a:rPr>
              <a:t>紧迫性</a:t>
            </a:r>
            <a:endParaRPr lang="zh-CN" altLang="en-US" sz="2000" b="1" spc="300">
              <a:solidFill>
                <a:srgbClr val="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740029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供应链中潜伏的危机及应对措施</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874713" y="804545"/>
            <a:ext cx="4115435"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一、供应链中潜伏着危机</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36" name="文本框 35"/>
          <p:cNvSpPr txBox="1"/>
          <p:nvPr>
            <p:custDataLst>
              <p:tags r:id="rId1"/>
            </p:custDataLst>
          </p:nvPr>
        </p:nvSpPr>
        <p:spPr>
          <a:xfrm>
            <a:off x="2603500" y="1800860"/>
            <a:ext cx="7734300" cy="756920"/>
          </a:xfrm>
          <a:prstGeom prst="rect">
            <a:avLst/>
          </a:prstGeom>
          <a:noFill/>
        </p:spPr>
        <p:txBody>
          <a:bodyPr wrap="square" rtlCol="0"/>
          <a:p>
            <a:pPr algn="ctr">
              <a:lnSpc>
                <a:spcPct val="120000"/>
              </a:lnSpc>
              <a:buClrTx/>
              <a:buSzTx/>
              <a:buFontTx/>
            </a:pPr>
            <a:r>
              <a:rPr lang="zh-CN" altLang="en-US" sz="2000" b="1" kern="0" spc="300">
                <a:latin typeface="微软雅黑" panose="020B0503020204020204" charset="-122"/>
                <a:ea typeface="微软雅黑" panose="020B0503020204020204" charset="-122"/>
                <a:sym typeface="+mn-ea"/>
              </a:rPr>
              <a:t>供应链的危机来自多方面，简单来说，可以将其分为两类：</a:t>
            </a:r>
            <a:endParaRPr lang="zh-CN" altLang="en-US" sz="2000" b="1" kern="0" spc="300">
              <a:latin typeface="微软雅黑" panose="020B0503020204020204" charset="-122"/>
              <a:ea typeface="微软雅黑" panose="020B0503020204020204" charset="-122"/>
              <a:sym typeface="+mn-ea"/>
            </a:endParaRPr>
          </a:p>
        </p:txBody>
      </p:sp>
      <p:sp>
        <p:nvSpPr>
          <p:cNvPr id="31" name="椭圆 30"/>
          <p:cNvSpPr/>
          <p:nvPr>
            <p:custDataLst>
              <p:tags r:id="rId2"/>
            </p:custDataLst>
          </p:nvPr>
        </p:nvSpPr>
        <p:spPr>
          <a:xfrm>
            <a:off x="5344506" y="2675542"/>
            <a:ext cx="1461692" cy="1461691"/>
          </a:xfrm>
          <a:prstGeom prst="ellipse">
            <a:avLst/>
          </a:prstGeom>
          <a:noFill/>
          <a:ln w="50800">
            <a:solidFill>
              <a:srgbClr val="E7E6E6">
                <a:lumMod val="75000"/>
              </a:srgbClr>
            </a:solidFill>
            <a:prstDash val="sysDot"/>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32" name="椭圆 31"/>
          <p:cNvSpPr/>
          <p:nvPr>
            <p:custDataLst>
              <p:tags r:id="rId3"/>
            </p:custDataLst>
          </p:nvPr>
        </p:nvSpPr>
        <p:spPr>
          <a:xfrm>
            <a:off x="5467520" y="2798556"/>
            <a:ext cx="1215665" cy="1215664"/>
          </a:xfrm>
          <a:prstGeom prst="ellipse">
            <a:avLst/>
          </a:prstGeom>
          <a:solidFill>
            <a:srgbClr val="E7E6E6"/>
          </a:solidFill>
          <a:ln w="508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33" name="KSO_Shape"/>
          <p:cNvSpPr/>
          <p:nvPr>
            <p:custDataLst>
              <p:tags r:id="rId4"/>
            </p:custDataLst>
          </p:nvPr>
        </p:nvSpPr>
        <p:spPr bwMode="auto">
          <a:xfrm>
            <a:off x="5728019" y="3014446"/>
            <a:ext cx="694666" cy="836946"/>
          </a:xfrm>
          <a:custGeom>
            <a:avLst/>
            <a:gdLst>
              <a:gd name="T0" fmla="*/ 331508 w 2789238"/>
              <a:gd name="T1" fmla="*/ 2017550 h 3357562"/>
              <a:gd name="T2" fmla="*/ 181631 w 2789238"/>
              <a:gd name="T3" fmla="*/ 2232892 h 3357562"/>
              <a:gd name="T4" fmla="*/ 106692 w 2789238"/>
              <a:gd name="T5" fmla="*/ 2733769 h 3357562"/>
              <a:gd name="T6" fmla="*/ 550290 w 2789238"/>
              <a:gd name="T7" fmla="*/ 2596878 h 3357562"/>
              <a:gd name="T8" fmla="*/ 597286 w 2789238"/>
              <a:gd name="T9" fmla="*/ 2503817 h 3357562"/>
              <a:gd name="T10" fmla="*/ 1234898 w 2789238"/>
              <a:gd name="T11" fmla="*/ 2133162 h 3357562"/>
              <a:gd name="T12" fmla="*/ 1089149 w 2789238"/>
              <a:gd name="T13" fmla="*/ 2339611 h 3357562"/>
              <a:gd name="T14" fmla="*/ 921490 w 2789238"/>
              <a:gd name="T15" fmla="*/ 2098542 h 3357562"/>
              <a:gd name="T16" fmla="*/ 1959198 w 2789238"/>
              <a:gd name="T17" fmla="*/ 1818089 h 3357562"/>
              <a:gd name="T18" fmla="*/ 1826151 w 2789238"/>
              <a:gd name="T19" fmla="*/ 2146184 h 3357562"/>
              <a:gd name="T20" fmla="*/ 1678814 w 2789238"/>
              <a:gd name="T21" fmla="*/ 2334211 h 3357562"/>
              <a:gd name="T22" fmla="*/ 1477814 w 2789238"/>
              <a:gd name="T23" fmla="*/ 2242738 h 3357562"/>
              <a:gd name="T24" fmla="*/ 2150990 w 2789238"/>
              <a:gd name="T25" fmla="*/ 2817937 h 3357562"/>
              <a:gd name="T26" fmla="*/ 2201161 w 2789238"/>
              <a:gd name="T27" fmla="*/ 2503182 h 3357562"/>
              <a:gd name="T28" fmla="*/ 2516157 w 2789238"/>
              <a:gd name="T29" fmla="*/ 3210507 h 3357562"/>
              <a:gd name="T30" fmla="*/ 2641266 w 2789238"/>
              <a:gd name="T31" fmla="*/ 2341834 h 3357562"/>
              <a:gd name="T32" fmla="*/ 2519332 w 2789238"/>
              <a:gd name="T33" fmla="*/ 2076309 h 3357562"/>
              <a:gd name="T34" fmla="*/ 1782331 w 2789238"/>
              <a:gd name="T35" fmla="*/ 1695490 h 3357562"/>
              <a:gd name="T36" fmla="*/ 1612131 w 2789238"/>
              <a:gd name="T37" fmla="*/ 1899716 h 3357562"/>
              <a:gd name="T38" fmla="*/ 1707392 w 2789238"/>
              <a:gd name="T39" fmla="*/ 2184615 h 3357562"/>
              <a:gd name="T40" fmla="*/ 1859810 w 2789238"/>
              <a:gd name="T41" fmla="*/ 1880976 h 3357562"/>
              <a:gd name="T42" fmla="*/ 944353 w 2789238"/>
              <a:gd name="T43" fmla="*/ 1922584 h 3357562"/>
              <a:gd name="T44" fmla="*/ 1109154 w 2789238"/>
              <a:gd name="T45" fmla="*/ 2222411 h 3357562"/>
              <a:gd name="T46" fmla="*/ 1176789 w 2789238"/>
              <a:gd name="T47" fmla="*/ 1899716 h 3357562"/>
              <a:gd name="T48" fmla="*/ 1006907 w 2789238"/>
              <a:gd name="T49" fmla="*/ 1695490 h 3357562"/>
              <a:gd name="T50" fmla="*/ 1060889 w 2789238"/>
              <a:gd name="T51" fmla="*/ 1664046 h 3357562"/>
              <a:gd name="T52" fmla="*/ 1278718 w 2789238"/>
              <a:gd name="T53" fmla="*/ 1877165 h 3357562"/>
              <a:gd name="T54" fmla="*/ 1578155 w 2789238"/>
              <a:gd name="T55" fmla="*/ 1833652 h 3357562"/>
              <a:gd name="T56" fmla="*/ 1751847 w 2789238"/>
              <a:gd name="T57" fmla="*/ 1614499 h 3357562"/>
              <a:gd name="T58" fmla="*/ 1802018 w 2789238"/>
              <a:gd name="T59" fmla="*/ 1588137 h 3357562"/>
              <a:gd name="T60" fmla="*/ 2504726 w 2789238"/>
              <a:gd name="T61" fmla="*/ 1940370 h 3357562"/>
              <a:gd name="T62" fmla="*/ 2686039 w 2789238"/>
              <a:gd name="T63" fmla="*/ 2163335 h 3357562"/>
              <a:gd name="T64" fmla="*/ 2781617 w 2789238"/>
              <a:gd name="T65" fmla="*/ 2597830 h 3357562"/>
              <a:gd name="T66" fmla="*/ 2775584 w 2789238"/>
              <a:gd name="T67" fmla="*/ 3264501 h 3357562"/>
              <a:gd name="T68" fmla="*/ 1967137 w 2789238"/>
              <a:gd name="T69" fmla="*/ 3344858 h 3357562"/>
              <a:gd name="T70" fmla="*/ 745893 w 2789238"/>
              <a:gd name="T71" fmla="*/ 3342634 h 3357562"/>
              <a:gd name="T72" fmla="*/ 9209 w 2789238"/>
              <a:gd name="T73" fmla="*/ 3261008 h 3357562"/>
              <a:gd name="T74" fmla="*/ 15877 w 2789238"/>
              <a:gd name="T75" fmla="*/ 2510804 h 3357562"/>
              <a:gd name="T76" fmla="*/ 137493 w 2789238"/>
              <a:gd name="T77" fmla="*/ 2096318 h 3357562"/>
              <a:gd name="T78" fmla="*/ 426134 w 2789238"/>
              <a:gd name="T79" fmla="*/ 1872401 h 3357562"/>
              <a:gd name="T80" fmla="*/ 1002462 w 2789238"/>
              <a:gd name="T81" fmla="*/ 1582737 h 3357562"/>
              <a:gd name="T82" fmla="*/ 1636927 w 2789238"/>
              <a:gd name="T83" fmla="*/ 52060 h 3357562"/>
              <a:gd name="T84" fmla="*/ 1829059 w 2789238"/>
              <a:gd name="T85" fmla="*/ 205700 h 3357562"/>
              <a:gd name="T86" fmla="*/ 1951960 w 2789238"/>
              <a:gd name="T87" fmla="*/ 437112 h 3357562"/>
              <a:gd name="T88" fmla="*/ 2016745 w 2789238"/>
              <a:gd name="T89" fmla="*/ 679317 h 3357562"/>
              <a:gd name="T90" fmla="*/ 2078037 w 2789238"/>
              <a:gd name="T91" fmla="*/ 818672 h 3357562"/>
              <a:gd name="T92" fmla="*/ 2026273 w 2789238"/>
              <a:gd name="T93" fmla="*/ 978343 h 3357562"/>
              <a:gd name="T94" fmla="*/ 1899243 w 2789238"/>
              <a:gd name="T95" fmla="*/ 1210073 h 3357562"/>
              <a:gd name="T96" fmla="*/ 1742044 w 2789238"/>
              <a:gd name="T97" fmla="*/ 1466563 h 3357562"/>
              <a:gd name="T98" fmla="*/ 1567061 w 2789238"/>
              <a:gd name="T99" fmla="*/ 1590047 h 3357562"/>
              <a:gd name="T100" fmla="*/ 1348253 w 2789238"/>
              <a:gd name="T101" fmla="*/ 1619251 h 3357562"/>
              <a:gd name="T102" fmla="*/ 1149452 w 2789238"/>
              <a:gd name="T103" fmla="*/ 1543065 h 3357562"/>
              <a:gd name="T104" fmla="*/ 996699 w 2789238"/>
              <a:gd name="T105" fmla="*/ 1385616 h 3357562"/>
              <a:gd name="T106" fmla="*/ 834736 w 2789238"/>
              <a:gd name="T107" fmla="*/ 1043101 h 3357562"/>
              <a:gd name="T108" fmla="*/ 729937 w 2789238"/>
              <a:gd name="T109" fmla="*/ 914538 h 3357562"/>
              <a:gd name="T110" fmla="*/ 722633 w 2789238"/>
              <a:gd name="T111" fmla="*/ 735186 h 3357562"/>
              <a:gd name="T112" fmla="*/ 819175 w 2789238"/>
              <a:gd name="T113" fmla="*/ 578372 h 3357562"/>
              <a:gd name="T114" fmla="*/ 901109 w 2789238"/>
              <a:gd name="T115" fmla="*/ 317438 h 3357562"/>
              <a:gd name="T116" fmla="*/ 1057991 w 2789238"/>
              <a:gd name="T117" fmla="*/ 121261 h 3357562"/>
              <a:gd name="T118" fmla="*/ 1278704 w 2789238"/>
              <a:gd name="T119" fmla="*/ 13332 h 3357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89238" h="3357562">
                <a:moveTo>
                  <a:pt x="823371" y="1838416"/>
                </a:moveTo>
                <a:lnTo>
                  <a:pt x="786220" y="1851756"/>
                </a:lnTo>
                <a:lnTo>
                  <a:pt x="750338" y="1864461"/>
                </a:lnTo>
                <a:lnTo>
                  <a:pt x="715409" y="1875895"/>
                </a:lnTo>
                <a:lnTo>
                  <a:pt x="681433" y="1886693"/>
                </a:lnTo>
                <a:lnTo>
                  <a:pt x="616338" y="1907338"/>
                </a:lnTo>
                <a:lnTo>
                  <a:pt x="554736" y="1927030"/>
                </a:lnTo>
                <a:lnTo>
                  <a:pt x="524570" y="1936876"/>
                </a:lnTo>
                <a:lnTo>
                  <a:pt x="494721" y="1947040"/>
                </a:lnTo>
                <a:lnTo>
                  <a:pt x="465191" y="1957839"/>
                </a:lnTo>
                <a:lnTo>
                  <a:pt x="435660" y="1969273"/>
                </a:lnTo>
                <a:lnTo>
                  <a:pt x="406129" y="1981660"/>
                </a:lnTo>
                <a:lnTo>
                  <a:pt x="391205" y="1988330"/>
                </a:lnTo>
                <a:lnTo>
                  <a:pt x="376598" y="1995000"/>
                </a:lnTo>
                <a:lnTo>
                  <a:pt x="361674" y="2002305"/>
                </a:lnTo>
                <a:lnTo>
                  <a:pt x="346750" y="2009928"/>
                </a:lnTo>
                <a:lnTo>
                  <a:pt x="331508" y="2017550"/>
                </a:lnTo>
                <a:lnTo>
                  <a:pt x="316266" y="2025808"/>
                </a:lnTo>
                <a:lnTo>
                  <a:pt x="303882" y="2038513"/>
                </a:lnTo>
                <a:lnTo>
                  <a:pt x="290546" y="2052488"/>
                </a:lnTo>
                <a:lnTo>
                  <a:pt x="276892" y="2068051"/>
                </a:lnTo>
                <a:lnTo>
                  <a:pt x="269906" y="2076309"/>
                </a:lnTo>
                <a:lnTo>
                  <a:pt x="262602" y="2085202"/>
                </a:lnTo>
                <a:lnTo>
                  <a:pt x="255617" y="2095048"/>
                </a:lnTo>
                <a:lnTo>
                  <a:pt x="248313" y="2104894"/>
                </a:lnTo>
                <a:lnTo>
                  <a:pt x="240692" y="2115693"/>
                </a:lnTo>
                <a:lnTo>
                  <a:pt x="233707" y="2127445"/>
                </a:lnTo>
                <a:lnTo>
                  <a:pt x="226403" y="2139514"/>
                </a:lnTo>
                <a:lnTo>
                  <a:pt x="218782" y="2152536"/>
                </a:lnTo>
                <a:lnTo>
                  <a:pt x="211479" y="2166829"/>
                </a:lnTo>
                <a:lnTo>
                  <a:pt x="204176" y="2181121"/>
                </a:lnTo>
                <a:lnTo>
                  <a:pt x="196555" y="2197637"/>
                </a:lnTo>
                <a:lnTo>
                  <a:pt x="189252" y="2214788"/>
                </a:lnTo>
                <a:lnTo>
                  <a:pt x="181631" y="2232892"/>
                </a:lnTo>
                <a:lnTo>
                  <a:pt x="174645" y="2252267"/>
                </a:lnTo>
                <a:lnTo>
                  <a:pt x="167659" y="2272594"/>
                </a:lnTo>
                <a:lnTo>
                  <a:pt x="160991" y="2294509"/>
                </a:lnTo>
                <a:lnTo>
                  <a:pt x="154323" y="2317695"/>
                </a:lnTo>
                <a:lnTo>
                  <a:pt x="147972" y="2341834"/>
                </a:lnTo>
                <a:lnTo>
                  <a:pt x="141939" y="2367561"/>
                </a:lnTo>
                <a:lnTo>
                  <a:pt x="135906" y="2394558"/>
                </a:lnTo>
                <a:lnTo>
                  <a:pt x="130825" y="2422825"/>
                </a:lnTo>
                <a:lnTo>
                  <a:pt x="125744" y="2452999"/>
                </a:lnTo>
                <a:lnTo>
                  <a:pt x="121299" y="2484125"/>
                </a:lnTo>
                <a:lnTo>
                  <a:pt x="116853" y="2517157"/>
                </a:lnTo>
                <a:lnTo>
                  <a:pt x="113043" y="2551776"/>
                </a:lnTo>
                <a:lnTo>
                  <a:pt x="109550" y="2588302"/>
                </a:lnTo>
                <a:lnTo>
                  <a:pt x="109232" y="2597195"/>
                </a:lnTo>
                <a:lnTo>
                  <a:pt x="108597" y="2613393"/>
                </a:lnTo>
                <a:lnTo>
                  <a:pt x="107645" y="2663576"/>
                </a:lnTo>
                <a:lnTo>
                  <a:pt x="106692" y="2733769"/>
                </a:lnTo>
                <a:lnTo>
                  <a:pt x="105422" y="2818572"/>
                </a:lnTo>
                <a:lnTo>
                  <a:pt x="103834" y="3000882"/>
                </a:lnTo>
                <a:lnTo>
                  <a:pt x="101929" y="3189862"/>
                </a:lnTo>
                <a:lnTo>
                  <a:pt x="154005" y="3196850"/>
                </a:lnTo>
                <a:lnTo>
                  <a:pt x="207351" y="3203837"/>
                </a:lnTo>
                <a:lnTo>
                  <a:pt x="261332" y="3210507"/>
                </a:lnTo>
                <a:lnTo>
                  <a:pt x="316266" y="3216542"/>
                </a:lnTo>
                <a:lnTo>
                  <a:pt x="371835" y="3222259"/>
                </a:lnTo>
                <a:lnTo>
                  <a:pt x="428039" y="3227976"/>
                </a:lnTo>
                <a:lnTo>
                  <a:pt x="484560" y="3233375"/>
                </a:lnTo>
                <a:lnTo>
                  <a:pt x="541082" y="3238139"/>
                </a:lnTo>
                <a:lnTo>
                  <a:pt x="542669" y="3047254"/>
                </a:lnTo>
                <a:lnTo>
                  <a:pt x="543940" y="2927831"/>
                </a:lnTo>
                <a:lnTo>
                  <a:pt x="545527" y="2805867"/>
                </a:lnTo>
                <a:lnTo>
                  <a:pt x="547750" y="2691844"/>
                </a:lnTo>
                <a:lnTo>
                  <a:pt x="548703" y="2641343"/>
                </a:lnTo>
                <a:lnTo>
                  <a:pt x="550290" y="2596878"/>
                </a:lnTo>
                <a:lnTo>
                  <a:pt x="552196" y="2559082"/>
                </a:lnTo>
                <a:lnTo>
                  <a:pt x="554101" y="2530179"/>
                </a:lnTo>
                <a:lnTo>
                  <a:pt x="554736" y="2519380"/>
                </a:lnTo>
                <a:lnTo>
                  <a:pt x="556006" y="2511122"/>
                </a:lnTo>
                <a:lnTo>
                  <a:pt x="556959" y="2505722"/>
                </a:lnTo>
                <a:lnTo>
                  <a:pt x="557276" y="2504134"/>
                </a:lnTo>
                <a:lnTo>
                  <a:pt x="558229" y="2503182"/>
                </a:lnTo>
                <a:lnTo>
                  <a:pt x="561404" y="2500958"/>
                </a:lnTo>
                <a:lnTo>
                  <a:pt x="565532" y="2498735"/>
                </a:lnTo>
                <a:lnTo>
                  <a:pt x="569342" y="2497464"/>
                </a:lnTo>
                <a:lnTo>
                  <a:pt x="573470" y="2496512"/>
                </a:lnTo>
                <a:lnTo>
                  <a:pt x="577916" y="2496512"/>
                </a:lnTo>
                <a:lnTo>
                  <a:pt x="582044" y="2496829"/>
                </a:lnTo>
                <a:lnTo>
                  <a:pt x="585854" y="2497464"/>
                </a:lnTo>
                <a:lnTo>
                  <a:pt x="589982" y="2499370"/>
                </a:lnTo>
                <a:lnTo>
                  <a:pt x="593793" y="2501276"/>
                </a:lnTo>
                <a:lnTo>
                  <a:pt x="597286" y="2503817"/>
                </a:lnTo>
                <a:lnTo>
                  <a:pt x="600144" y="2506675"/>
                </a:lnTo>
                <a:lnTo>
                  <a:pt x="602684" y="2510169"/>
                </a:lnTo>
                <a:lnTo>
                  <a:pt x="604589" y="2513980"/>
                </a:lnTo>
                <a:lnTo>
                  <a:pt x="606177" y="2517792"/>
                </a:lnTo>
                <a:lnTo>
                  <a:pt x="606812" y="2521921"/>
                </a:lnTo>
                <a:lnTo>
                  <a:pt x="607129" y="2526367"/>
                </a:lnTo>
                <a:lnTo>
                  <a:pt x="607129" y="3247985"/>
                </a:lnTo>
                <a:lnTo>
                  <a:pt x="668096" y="3251479"/>
                </a:lnTo>
                <a:lnTo>
                  <a:pt x="732874" y="3254973"/>
                </a:lnTo>
                <a:lnTo>
                  <a:pt x="800509" y="3257832"/>
                </a:lnTo>
                <a:lnTo>
                  <a:pt x="870367" y="3260690"/>
                </a:lnTo>
                <a:lnTo>
                  <a:pt x="940860" y="3263231"/>
                </a:lnTo>
                <a:lnTo>
                  <a:pt x="1011670" y="3265454"/>
                </a:lnTo>
                <a:lnTo>
                  <a:pt x="1081211" y="3267360"/>
                </a:lnTo>
                <a:lnTo>
                  <a:pt x="1148846" y="3268630"/>
                </a:lnTo>
                <a:lnTo>
                  <a:pt x="1313012" y="2233210"/>
                </a:lnTo>
                <a:lnTo>
                  <a:pt x="1234898" y="2133162"/>
                </a:lnTo>
                <a:lnTo>
                  <a:pt x="1232676" y="2135385"/>
                </a:lnTo>
                <a:lnTo>
                  <a:pt x="1229818" y="2138879"/>
                </a:lnTo>
                <a:lnTo>
                  <a:pt x="1223150" y="2148089"/>
                </a:lnTo>
                <a:lnTo>
                  <a:pt x="1215529" y="2160159"/>
                </a:lnTo>
                <a:lnTo>
                  <a:pt x="1206638" y="2174451"/>
                </a:lnTo>
                <a:lnTo>
                  <a:pt x="1185998" y="2207801"/>
                </a:lnTo>
                <a:lnTo>
                  <a:pt x="1164088" y="2244326"/>
                </a:lnTo>
                <a:lnTo>
                  <a:pt x="1143130" y="2280534"/>
                </a:lnTo>
                <a:lnTo>
                  <a:pt x="1124078" y="2311025"/>
                </a:lnTo>
                <a:lnTo>
                  <a:pt x="1116140" y="2323095"/>
                </a:lnTo>
                <a:lnTo>
                  <a:pt x="1109789" y="2332623"/>
                </a:lnTo>
                <a:lnTo>
                  <a:pt x="1105026" y="2338658"/>
                </a:lnTo>
                <a:lnTo>
                  <a:pt x="1103121" y="2340563"/>
                </a:lnTo>
                <a:lnTo>
                  <a:pt x="1102168" y="2340881"/>
                </a:lnTo>
                <a:lnTo>
                  <a:pt x="1097723" y="2341516"/>
                </a:lnTo>
                <a:lnTo>
                  <a:pt x="1093595" y="2340563"/>
                </a:lnTo>
                <a:lnTo>
                  <a:pt x="1089149" y="2339611"/>
                </a:lnTo>
                <a:lnTo>
                  <a:pt x="1084704" y="2337705"/>
                </a:lnTo>
                <a:lnTo>
                  <a:pt x="1080576" y="2335164"/>
                </a:lnTo>
                <a:lnTo>
                  <a:pt x="1076448" y="2332623"/>
                </a:lnTo>
                <a:lnTo>
                  <a:pt x="1073273" y="2329447"/>
                </a:lnTo>
                <a:lnTo>
                  <a:pt x="1070097" y="2326588"/>
                </a:lnTo>
                <a:lnTo>
                  <a:pt x="1054855" y="2307214"/>
                </a:lnTo>
                <a:lnTo>
                  <a:pt x="1040566" y="2287839"/>
                </a:lnTo>
                <a:lnTo>
                  <a:pt x="1025960" y="2268465"/>
                </a:lnTo>
                <a:lnTo>
                  <a:pt x="1012623" y="2249091"/>
                </a:lnTo>
                <a:lnTo>
                  <a:pt x="999287" y="2230034"/>
                </a:lnTo>
                <a:lnTo>
                  <a:pt x="986585" y="2210659"/>
                </a:lnTo>
                <a:lnTo>
                  <a:pt x="974519" y="2191603"/>
                </a:lnTo>
                <a:lnTo>
                  <a:pt x="963087" y="2172546"/>
                </a:lnTo>
                <a:lnTo>
                  <a:pt x="951974" y="2153807"/>
                </a:lnTo>
                <a:lnTo>
                  <a:pt x="941177" y="2135067"/>
                </a:lnTo>
                <a:lnTo>
                  <a:pt x="931334" y="2116963"/>
                </a:lnTo>
                <a:lnTo>
                  <a:pt x="921490" y="2098542"/>
                </a:lnTo>
                <a:lnTo>
                  <a:pt x="912599" y="2080755"/>
                </a:lnTo>
                <a:lnTo>
                  <a:pt x="904026" y="2063287"/>
                </a:lnTo>
                <a:lnTo>
                  <a:pt x="895770" y="2046136"/>
                </a:lnTo>
                <a:lnTo>
                  <a:pt x="888149" y="2029620"/>
                </a:lnTo>
                <a:lnTo>
                  <a:pt x="880528" y="2013104"/>
                </a:lnTo>
                <a:lnTo>
                  <a:pt x="873860" y="1997223"/>
                </a:lnTo>
                <a:lnTo>
                  <a:pt x="867509" y="1981978"/>
                </a:lnTo>
                <a:lnTo>
                  <a:pt x="861793" y="1967050"/>
                </a:lnTo>
                <a:lnTo>
                  <a:pt x="851315" y="1938782"/>
                </a:lnTo>
                <a:lnTo>
                  <a:pt x="842741" y="1913373"/>
                </a:lnTo>
                <a:lnTo>
                  <a:pt x="835438" y="1889870"/>
                </a:lnTo>
                <a:lnTo>
                  <a:pt x="830040" y="1869860"/>
                </a:lnTo>
                <a:lnTo>
                  <a:pt x="825912" y="1852391"/>
                </a:lnTo>
                <a:lnTo>
                  <a:pt x="824642" y="1844768"/>
                </a:lnTo>
                <a:lnTo>
                  <a:pt x="823371" y="1838416"/>
                </a:lnTo>
                <a:close/>
                <a:moveTo>
                  <a:pt x="1960151" y="1811419"/>
                </a:moveTo>
                <a:lnTo>
                  <a:pt x="1959198" y="1818089"/>
                </a:lnTo>
                <a:lnTo>
                  <a:pt x="1957928" y="1825394"/>
                </a:lnTo>
                <a:lnTo>
                  <a:pt x="1953483" y="1843498"/>
                </a:lnTo>
                <a:lnTo>
                  <a:pt x="1947767" y="1864778"/>
                </a:lnTo>
                <a:lnTo>
                  <a:pt x="1940146" y="1889870"/>
                </a:lnTo>
                <a:lnTo>
                  <a:pt x="1930620" y="1917184"/>
                </a:lnTo>
                <a:lnTo>
                  <a:pt x="1919506" y="1947358"/>
                </a:lnTo>
                <a:lnTo>
                  <a:pt x="1913473" y="1963238"/>
                </a:lnTo>
                <a:lnTo>
                  <a:pt x="1906805" y="1980072"/>
                </a:lnTo>
                <a:lnTo>
                  <a:pt x="1899819" y="1997223"/>
                </a:lnTo>
                <a:lnTo>
                  <a:pt x="1892198" y="2014692"/>
                </a:lnTo>
                <a:lnTo>
                  <a:pt x="1884260" y="2032478"/>
                </a:lnTo>
                <a:lnTo>
                  <a:pt x="1875686" y="2050582"/>
                </a:lnTo>
                <a:lnTo>
                  <a:pt x="1866795" y="2069321"/>
                </a:lnTo>
                <a:lnTo>
                  <a:pt x="1857587" y="2088061"/>
                </a:lnTo>
                <a:lnTo>
                  <a:pt x="1847426" y="2107117"/>
                </a:lnTo>
                <a:lnTo>
                  <a:pt x="1836947" y="2126492"/>
                </a:lnTo>
                <a:lnTo>
                  <a:pt x="1826151" y="2146184"/>
                </a:lnTo>
                <a:lnTo>
                  <a:pt x="1814719" y="2165558"/>
                </a:lnTo>
                <a:lnTo>
                  <a:pt x="1803288" y="2185568"/>
                </a:lnTo>
                <a:lnTo>
                  <a:pt x="1790587" y="2205260"/>
                </a:lnTo>
                <a:lnTo>
                  <a:pt x="1777885" y="2224952"/>
                </a:lnTo>
                <a:lnTo>
                  <a:pt x="1764549" y="2245279"/>
                </a:lnTo>
                <a:lnTo>
                  <a:pt x="1750895" y="2264971"/>
                </a:lnTo>
                <a:lnTo>
                  <a:pt x="1736606" y="2284663"/>
                </a:lnTo>
                <a:lnTo>
                  <a:pt x="1721999" y="2304355"/>
                </a:lnTo>
                <a:lnTo>
                  <a:pt x="1706757" y="2323412"/>
                </a:lnTo>
                <a:lnTo>
                  <a:pt x="1703899" y="2326588"/>
                </a:lnTo>
                <a:lnTo>
                  <a:pt x="1700724" y="2328812"/>
                </a:lnTo>
                <a:lnTo>
                  <a:pt x="1697866" y="2331035"/>
                </a:lnTo>
                <a:lnTo>
                  <a:pt x="1694056" y="2332623"/>
                </a:lnTo>
                <a:lnTo>
                  <a:pt x="1690245" y="2333576"/>
                </a:lnTo>
                <a:lnTo>
                  <a:pt x="1686435" y="2334211"/>
                </a:lnTo>
                <a:lnTo>
                  <a:pt x="1682624" y="2334846"/>
                </a:lnTo>
                <a:lnTo>
                  <a:pt x="1678814" y="2334211"/>
                </a:lnTo>
                <a:lnTo>
                  <a:pt x="1677544" y="2333576"/>
                </a:lnTo>
                <a:lnTo>
                  <a:pt x="1675956" y="2331988"/>
                </a:lnTo>
                <a:lnTo>
                  <a:pt x="1670876" y="2326906"/>
                </a:lnTo>
                <a:lnTo>
                  <a:pt x="1664525" y="2318330"/>
                </a:lnTo>
                <a:lnTo>
                  <a:pt x="1657222" y="2307532"/>
                </a:lnTo>
                <a:lnTo>
                  <a:pt x="1638804" y="2280534"/>
                </a:lnTo>
                <a:lnTo>
                  <a:pt x="1618165" y="2248773"/>
                </a:lnTo>
                <a:lnTo>
                  <a:pt x="1596572" y="2216059"/>
                </a:lnTo>
                <a:lnTo>
                  <a:pt x="1576885" y="2185886"/>
                </a:lnTo>
                <a:lnTo>
                  <a:pt x="1568311" y="2173499"/>
                </a:lnTo>
                <a:lnTo>
                  <a:pt x="1560690" y="2162700"/>
                </a:lnTo>
                <a:lnTo>
                  <a:pt x="1554340" y="2154124"/>
                </a:lnTo>
                <a:lnTo>
                  <a:pt x="1549577" y="2148407"/>
                </a:lnTo>
                <a:lnTo>
                  <a:pt x="1537828" y="2161429"/>
                </a:lnTo>
                <a:lnTo>
                  <a:pt x="1512743" y="2190967"/>
                </a:lnTo>
                <a:lnTo>
                  <a:pt x="1475908" y="2233210"/>
                </a:lnTo>
                <a:lnTo>
                  <a:pt x="1477814" y="2242738"/>
                </a:lnTo>
                <a:lnTo>
                  <a:pt x="1482259" y="2270053"/>
                </a:lnTo>
                <a:lnTo>
                  <a:pt x="1498136" y="2368831"/>
                </a:lnTo>
                <a:lnTo>
                  <a:pt x="1546719" y="2680410"/>
                </a:lnTo>
                <a:lnTo>
                  <a:pt x="1601653" y="3027244"/>
                </a:lnTo>
                <a:lnTo>
                  <a:pt x="1624198" y="3169853"/>
                </a:lnTo>
                <a:lnTo>
                  <a:pt x="1640075" y="3268630"/>
                </a:lnTo>
                <a:lnTo>
                  <a:pt x="1706122" y="3267360"/>
                </a:lnTo>
                <a:lnTo>
                  <a:pt x="1772805" y="3265454"/>
                </a:lnTo>
                <a:lnTo>
                  <a:pt x="1838535" y="3263231"/>
                </a:lnTo>
                <a:lnTo>
                  <a:pt x="1903630" y="3261008"/>
                </a:lnTo>
                <a:lnTo>
                  <a:pt x="1967772" y="3257832"/>
                </a:lnTo>
                <a:lnTo>
                  <a:pt x="2030644" y="3254973"/>
                </a:lnTo>
                <a:lnTo>
                  <a:pt x="2091929" y="3251479"/>
                </a:lnTo>
                <a:lnTo>
                  <a:pt x="2151308" y="3247985"/>
                </a:lnTo>
                <a:lnTo>
                  <a:pt x="2150990" y="3163818"/>
                </a:lnTo>
                <a:lnTo>
                  <a:pt x="2150673" y="3057100"/>
                </a:lnTo>
                <a:lnTo>
                  <a:pt x="2150990" y="2817937"/>
                </a:lnTo>
                <a:lnTo>
                  <a:pt x="2152261" y="2526367"/>
                </a:lnTo>
                <a:lnTo>
                  <a:pt x="2152261" y="2521921"/>
                </a:lnTo>
                <a:lnTo>
                  <a:pt x="2153213" y="2517792"/>
                </a:lnTo>
                <a:lnTo>
                  <a:pt x="2154801" y="2513980"/>
                </a:lnTo>
                <a:lnTo>
                  <a:pt x="2156706" y="2510169"/>
                </a:lnTo>
                <a:lnTo>
                  <a:pt x="2159246" y="2506675"/>
                </a:lnTo>
                <a:lnTo>
                  <a:pt x="2162104" y="2503817"/>
                </a:lnTo>
                <a:lnTo>
                  <a:pt x="2165597" y="2501276"/>
                </a:lnTo>
                <a:lnTo>
                  <a:pt x="2169090" y="2499370"/>
                </a:lnTo>
                <a:lnTo>
                  <a:pt x="2173218" y="2497464"/>
                </a:lnTo>
                <a:lnTo>
                  <a:pt x="2177346" y="2496829"/>
                </a:lnTo>
                <a:lnTo>
                  <a:pt x="2181474" y="2496512"/>
                </a:lnTo>
                <a:lnTo>
                  <a:pt x="2185602" y="2496829"/>
                </a:lnTo>
                <a:lnTo>
                  <a:pt x="2189730" y="2497464"/>
                </a:lnTo>
                <a:lnTo>
                  <a:pt x="2193858" y="2498735"/>
                </a:lnTo>
                <a:lnTo>
                  <a:pt x="2197351" y="2500958"/>
                </a:lnTo>
                <a:lnTo>
                  <a:pt x="2201161" y="2503182"/>
                </a:lnTo>
                <a:lnTo>
                  <a:pt x="2201479" y="2504134"/>
                </a:lnTo>
                <a:lnTo>
                  <a:pt x="2201796" y="2506040"/>
                </a:lnTo>
                <a:lnTo>
                  <a:pt x="2202749" y="2512710"/>
                </a:lnTo>
                <a:lnTo>
                  <a:pt x="2203384" y="2523191"/>
                </a:lnTo>
                <a:lnTo>
                  <a:pt x="2204019" y="2537166"/>
                </a:lnTo>
                <a:lnTo>
                  <a:pt x="2205607" y="2574009"/>
                </a:lnTo>
                <a:lnTo>
                  <a:pt x="2206877" y="2621334"/>
                </a:lnTo>
                <a:lnTo>
                  <a:pt x="2207829" y="2676916"/>
                </a:lnTo>
                <a:lnTo>
                  <a:pt x="2208782" y="2739168"/>
                </a:lnTo>
                <a:lnTo>
                  <a:pt x="2210052" y="2873519"/>
                </a:lnTo>
                <a:lnTo>
                  <a:pt x="2211005" y="3007870"/>
                </a:lnTo>
                <a:lnTo>
                  <a:pt x="2211640" y="3124434"/>
                </a:lnTo>
                <a:lnTo>
                  <a:pt x="2211957" y="3238139"/>
                </a:lnTo>
                <a:lnTo>
                  <a:pt x="2330398" y="3227976"/>
                </a:lnTo>
                <a:lnTo>
                  <a:pt x="2392635" y="3222259"/>
                </a:lnTo>
                <a:lnTo>
                  <a:pt x="2454555" y="3216542"/>
                </a:lnTo>
                <a:lnTo>
                  <a:pt x="2516157" y="3210507"/>
                </a:lnTo>
                <a:lnTo>
                  <a:pt x="2576489" y="3203837"/>
                </a:lnTo>
                <a:lnTo>
                  <a:pt x="2633645" y="3196850"/>
                </a:lnTo>
                <a:lnTo>
                  <a:pt x="2687309" y="3189862"/>
                </a:lnTo>
                <a:lnTo>
                  <a:pt x="2684134" y="2851921"/>
                </a:lnTo>
                <a:lnTo>
                  <a:pt x="2682228" y="2709630"/>
                </a:lnTo>
                <a:lnTo>
                  <a:pt x="2681276" y="2654366"/>
                </a:lnTo>
                <a:lnTo>
                  <a:pt x="2680641" y="2613393"/>
                </a:lnTo>
                <a:lnTo>
                  <a:pt x="2680006" y="2597195"/>
                </a:lnTo>
                <a:lnTo>
                  <a:pt x="2679371" y="2588302"/>
                </a:lnTo>
                <a:lnTo>
                  <a:pt x="2676195" y="2551776"/>
                </a:lnTo>
                <a:lnTo>
                  <a:pt x="2672385" y="2517157"/>
                </a:lnTo>
                <a:lnTo>
                  <a:pt x="2668257" y="2484125"/>
                </a:lnTo>
                <a:lnTo>
                  <a:pt x="2663494" y="2452999"/>
                </a:lnTo>
                <a:lnTo>
                  <a:pt x="2658731" y="2422825"/>
                </a:lnTo>
                <a:lnTo>
                  <a:pt x="2653015" y="2394558"/>
                </a:lnTo>
                <a:lnTo>
                  <a:pt x="2647299" y="2367561"/>
                </a:lnTo>
                <a:lnTo>
                  <a:pt x="2641266" y="2341834"/>
                </a:lnTo>
                <a:lnTo>
                  <a:pt x="2634916" y="2317695"/>
                </a:lnTo>
                <a:lnTo>
                  <a:pt x="2628565" y="2294509"/>
                </a:lnTo>
                <a:lnTo>
                  <a:pt x="2621579" y="2272594"/>
                </a:lnTo>
                <a:lnTo>
                  <a:pt x="2614593" y="2252267"/>
                </a:lnTo>
                <a:lnTo>
                  <a:pt x="2607290" y="2232892"/>
                </a:lnTo>
                <a:lnTo>
                  <a:pt x="2600304" y="2214788"/>
                </a:lnTo>
                <a:lnTo>
                  <a:pt x="2592683" y="2197637"/>
                </a:lnTo>
                <a:lnTo>
                  <a:pt x="2585062" y="2181121"/>
                </a:lnTo>
                <a:lnTo>
                  <a:pt x="2578077" y="2166829"/>
                </a:lnTo>
                <a:lnTo>
                  <a:pt x="2570456" y="2152536"/>
                </a:lnTo>
                <a:lnTo>
                  <a:pt x="2563152" y="2139514"/>
                </a:lnTo>
                <a:lnTo>
                  <a:pt x="2555531" y="2127445"/>
                </a:lnTo>
                <a:lnTo>
                  <a:pt x="2548228" y="2115693"/>
                </a:lnTo>
                <a:lnTo>
                  <a:pt x="2540925" y="2104894"/>
                </a:lnTo>
                <a:lnTo>
                  <a:pt x="2533621" y="2095048"/>
                </a:lnTo>
                <a:lnTo>
                  <a:pt x="2526318" y="2085520"/>
                </a:lnTo>
                <a:lnTo>
                  <a:pt x="2519332" y="2076309"/>
                </a:lnTo>
                <a:lnTo>
                  <a:pt x="2512347" y="2068051"/>
                </a:lnTo>
                <a:lnTo>
                  <a:pt x="2498375" y="2052488"/>
                </a:lnTo>
                <a:lnTo>
                  <a:pt x="2485356" y="2038513"/>
                </a:lnTo>
                <a:lnTo>
                  <a:pt x="2472972" y="2025808"/>
                </a:lnTo>
                <a:lnTo>
                  <a:pt x="2442806" y="2009610"/>
                </a:lnTo>
                <a:lnTo>
                  <a:pt x="2412640" y="1993729"/>
                </a:lnTo>
                <a:lnTo>
                  <a:pt x="2382474" y="1979437"/>
                </a:lnTo>
                <a:lnTo>
                  <a:pt x="2352943" y="1965144"/>
                </a:lnTo>
                <a:lnTo>
                  <a:pt x="2322777" y="1951487"/>
                </a:lnTo>
                <a:lnTo>
                  <a:pt x="2292612" y="1938465"/>
                </a:lnTo>
                <a:lnTo>
                  <a:pt x="2262446" y="1925760"/>
                </a:lnTo>
                <a:lnTo>
                  <a:pt x="2231645" y="1913373"/>
                </a:lnTo>
                <a:lnTo>
                  <a:pt x="2200526" y="1900986"/>
                </a:lnTo>
                <a:lnTo>
                  <a:pt x="2168772" y="1888599"/>
                </a:lnTo>
                <a:lnTo>
                  <a:pt x="2103042" y="1864143"/>
                </a:lnTo>
                <a:lnTo>
                  <a:pt x="1960151" y="1811419"/>
                </a:lnTo>
                <a:close/>
                <a:moveTo>
                  <a:pt x="1782331" y="1695490"/>
                </a:moveTo>
                <a:lnTo>
                  <a:pt x="1773122" y="1713594"/>
                </a:lnTo>
                <a:lnTo>
                  <a:pt x="1767724" y="1723440"/>
                </a:lnTo>
                <a:lnTo>
                  <a:pt x="1761691" y="1733286"/>
                </a:lnTo>
                <a:lnTo>
                  <a:pt x="1755340" y="1744085"/>
                </a:lnTo>
                <a:lnTo>
                  <a:pt x="1748037" y="1755201"/>
                </a:lnTo>
                <a:lnTo>
                  <a:pt x="1740416" y="1766636"/>
                </a:lnTo>
                <a:lnTo>
                  <a:pt x="1731843" y="1778705"/>
                </a:lnTo>
                <a:lnTo>
                  <a:pt x="1722951" y="1790139"/>
                </a:lnTo>
                <a:lnTo>
                  <a:pt x="1713425" y="1802526"/>
                </a:lnTo>
                <a:lnTo>
                  <a:pt x="1703264" y="1814278"/>
                </a:lnTo>
                <a:lnTo>
                  <a:pt x="1692468" y="1826665"/>
                </a:lnTo>
                <a:lnTo>
                  <a:pt x="1681037" y="1838734"/>
                </a:lnTo>
                <a:lnTo>
                  <a:pt x="1668653" y="1851121"/>
                </a:lnTo>
                <a:lnTo>
                  <a:pt x="1655634" y="1863508"/>
                </a:lnTo>
                <a:lnTo>
                  <a:pt x="1641980" y="1875577"/>
                </a:lnTo>
                <a:lnTo>
                  <a:pt x="1627373" y="1887964"/>
                </a:lnTo>
                <a:lnTo>
                  <a:pt x="1612131" y="1899716"/>
                </a:lnTo>
                <a:lnTo>
                  <a:pt x="1596255" y="1911467"/>
                </a:lnTo>
                <a:lnTo>
                  <a:pt x="1579425" y="1922901"/>
                </a:lnTo>
                <a:lnTo>
                  <a:pt x="1561643" y="1933700"/>
                </a:lnTo>
                <a:lnTo>
                  <a:pt x="1543544" y="1944499"/>
                </a:lnTo>
                <a:lnTo>
                  <a:pt x="1524174" y="1954980"/>
                </a:lnTo>
                <a:lnTo>
                  <a:pt x="1504169" y="1964509"/>
                </a:lnTo>
                <a:lnTo>
                  <a:pt x="1506392" y="1967050"/>
                </a:lnTo>
                <a:lnTo>
                  <a:pt x="1509250" y="1970543"/>
                </a:lnTo>
                <a:lnTo>
                  <a:pt x="1517188" y="1980707"/>
                </a:lnTo>
                <a:lnTo>
                  <a:pt x="1527032" y="1995000"/>
                </a:lnTo>
                <a:lnTo>
                  <a:pt x="1539416" y="2011833"/>
                </a:lnTo>
                <a:lnTo>
                  <a:pt x="1567041" y="2052488"/>
                </a:lnTo>
                <a:lnTo>
                  <a:pt x="1597525" y="2097589"/>
                </a:lnTo>
                <a:lnTo>
                  <a:pt x="1652776" y="2181439"/>
                </a:lnTo>
                <a:lnTo>
                  <a:pt x="1679767" y="2222411"/>
                </a:lnTo>
                <a:lnTo>
                  <a:pt x="1694056" y="2203354"/>
                </a:lnTo>
                <a:lnTo>
                  <a:pt x="1707392" y="2184615"/>
                </a:lnTo>
                <a:lnTo>
                  <a:pt x="1720411" y="2165558"/>
                </a:lnTo>
                <a:lnTo>
                  <a:pt x="1732795" y="2146501"/>
                </a:lnTo>
                <a:lnTo>
                  <a:pt x="1744544" y="2128080"/>
                </a:lnTo>
                <a:lnTo>
                  <a:pt x="1755658" y="2109341"/>
                </a:lnTo>
                <a:lnTo>
                  <a:pt x="1766136" y="2090919"/>
                </a:lnTo>
                <a:lnTo>
                  <a:pt x="1776615" y="2072815"/>
                </a:lnTo>
                <a:lnTo>
                  <a:pt x="1785824" y="2054393"/>
                </a:lnTo>
                <a:lnTo>
                  <a:pt x="1795032" y="2036925"/>
                </a:lnTo>
                <a:lnTo>
                  <a:pt x="1803606" y="2019456"/>
                </a:lnTo>
                <a:lnTo>
                  <a:pt x="1811862" y="2002305"/>
                </a:lnTo>
                <a:lnTo>
                  <a:pt x="1819165" y="1985471"/>
                </a:lnTo>
                <a:lnTo>
                  <a:pt x="1826151" y="1968955"/>
                </a:lnTo>
                <a:lnTo>
                  <a:pt x="1833137" y="1953075"/>
                </a:lnTo>
                <a:lnTo>
                  <a:pt x="1839170" y="1937829"/>
                </a:lnTo>
                <a:lnTo>
                  <a:pt x="1844885" y="1922584"/>
                </a:lnTo>
                <a:lnTo>
                  <a:pt x="1850601" y="1907974"/>
                </a:lnTo>
                <a:lnTo>
                  <a:pt x="1859810" y="1880976"/>
                </a:lnTo>
                <a:lnTo>
                  <a:pt x="1867430" y="1855885"/>
                </a:lnTo>
                <a:lnTo>
                  <a:pt x="1873781" y="1833970"/>
                </a:lnTo>
                <a:lnTo>
                  <a:pt x="1878544" y="1815230"/>
                </a:lnTo>
                <a:lnTo>
                  <a:pt x="1882037" y="1799032"/>
                </a:lnTo>
                <a:lnTo>
                  <a:pt x="1884260" y="1786963"/>
                </a:lnTo>
                <a:lnTo>
                  <a:pt x="1885212" y="1778387"/>
                </a:lnTo>
                <a:lnTo>
                  <a:pt x="1782331" y="1695490"/>
                </a:lnTo>
                <a:close/>
                <a:moveTo>
                  <a:pt x="1006907" y="1695490"/>
                </a:moveTo>
                <a:lnTo>
                  <a:pt x="903708" y="1778387"/>
                </a:lnTo>
                <a:lnTo>
                  <a:pt x="904661" y="1786963"/>
                </a:lnTo>
                <a:lnTo>
                  <a:pt x="906883" y="1799032"/>
                </a:lnTo>
                <a:lnTo>
                  <a:pt x="910376" y="1815230"/>
                </a:lnTo>
                <a:lnTo>
                  <a:pt x="915139" y="1833970"/>
                </a:lnTo>
                <a:lnTo>
                  <a:pt x="921490" y="1855885"/>
                </a:lnTo>
                <a:lnTo>
                  <a:pt x="929428" y="1880976"/>
                </a:lnTo>
                <a:lnTo>
                  <a:pt x="938955" y="1907974"/>
                </a:lnTo>
                <a:lnTo>
                  <a:pt x="944353" y="1922584"/>
                </a:lnTo>
                <a:lnTo>
                  <a:pt x="949751" y="1937829"/>
                </a:lnTo>
                <a:lnTo>
                  <a:pt x="956102" y="1953075"/>
                </a:lnTo>
                <a:lnTo>
                  <a:pt x="962770" y="1968955"/>
                </a:lnTo>
                <a:lnTo>
                  <a:pt x="969756" y="1985471"/>
                </a:lnTo>
                <a:lnTo>
                  <a:pt x="977694" y="2002305"/>
                </a:lnTo>
                <a:lnTo>
                  <a:pt x="985315" y="2019456"/>
                </a:lnTo>
                <a:lnTo>
                  <a:pt x="993888" y="2036925"/>
                </a:lnTo>
                <a:lnTo>
                  <a:pt x="1003414" y="2054393"/>
                </a:lnTo>
                <a:lnTo>
                  <a:pt x="1012941" y="2072815"/>
                </a:lnTo>
                <a:lnTo>
                  <a:pt x="1023102" y="2090919"/>
                </a:lnTo>
                <a:lnTo>
                  <a:pt x="1033898" y="2109341"/>
                </a:lnTo>
                <a:lnTo>
                  <a:pt x="1045012" y="2128080"/>
                </a:lnTo>
                <a:lnTo>
                  <a:pt x="1056443" y="2146501"/>
                </a:lnTo>
                <a:lnTo>
                  <a:pt x="1068827" y="2165558"/>
                </a:lnTo>
                <a:lnTo>
                  <a:pt x="1081528" y="2184615"/>
                </a:lnTo>
                <a:lnTo>
                  <a:pt x="1095182" y="2203354"/>
                </a:lnTo>
                <a:lnTo>
                  <a:pt x="1109154" y="2222411"/>
                </a:lnTo>
                <a:lnTo>
                  <a:pt x="1134874" y="2183027"/>
                </a:lnTo>
                <a:lnTo>
                  <a:pt x="1159325" y="2145231"/>
                </a:lnTo>
                <a:lnTo>
                  <a:pt x="1187903" y="2101400"/>
                </a:lnTo>
                <a:lnTo>
                  <a:pt x="1217751" y="2056934"/>
                </a:lnTo>
                <a:lnTo>
                  <a:pt x="1231723" y="2035972"/>
                </a:lnTo>
                <a:lnTo>
                  <a:pt x="1245377" y="2016280"/>
                </a:lnTo>
                <a:lnTo>
                  <a:pt x="1258078" y="1998811"/>
                </a:lnTo>
                <a:lnTo>
                  <a:pt x="1268875" y="1983883"/>
                </a:lnTo>
                <a:lnTo>
                  <a:pt x="1278083" y="1972449"/>
                </a:lnTo>
                <a:lnTo>
                  <a:pt x="1281894" y="1968003"/>
                </a:lnTo>
                <a:lnTo>
                  <a:pt x="1285387" y="1964509"/>
                </a:lnTo>
                <a:lnTo>
                  <a:pt x="1264747" y="1954980"/>
                </a:lnTo>
                <a:lnTo>
                  <a:pt x="1246012" y="1944499"/>
                </a:lnTo>
                <a:lnTo>
                  <a:pt x="1227277" y="1933700"/>
                </a:lnTo>
                <a:lnTo>
                  <a:pt x="1209813" y="1922901"/>
                </a:lnTo>
                <a:lnTo>
                  <a:pt x="1192666" y="1911467"/>
                </a:lnTo>
                <a:lnTo>
                  <a:pt x="1176789" y="1899716"/>
                </a:lnTo>
                <a:lnTo>
                  <a:pt x="1161547" y="1887964"/>
                </a:lnTo>
                <a:lnTo>
                  <a:pt x="1146941" y="1875577"/>
                </a:lnTo>
                <a:lnTo>
                  <a:pt x="1133604" y="1863508"/>
                </a:lnTo>
                <a:lnTo>
                  <a:pt x="1120585" y="1851121"/>
                </a:lnTo>
                <a:lnTo>
                  <a:pt x="1108519" y="1838734"/>
                </a:lnTo>
                <a:lnTo>
                  <a:pt x="1096453" y="1826665"/>
                </a:lnTo>
                <a:lnTo>
                  <a:pt x="1085656" y="1814278"/>
                </a:lnTo>
                <a:lnTo>
                  <a:pt x="1075813" y="1802526"/>
                </a:lnTo>
                <a:lnTo>
                  <a:pt x="1065969" y="1790139"/>
                </a:lnTo>
                <a:lnTo>
                  <a:pt x="1057078" y="1778705"/>
                </a:lnTo>
                <a:lnTo>
                  <a:pt x="1048822" y="1766636"/>
                </a:lnTo>
                <a:lnTo>
                  <a:pt x="1041201" y="1755201"/>
                </a:lnTo>
                <a:lnTo>
                  <a:pt x="1034216" y="1744085"/>
                </a:lnTo>
                <a:lnTo>
                  <a:pt x="1027547" y="1733286"/>
                </a:lnTo>
                <a:lnTo>
                  <a:pt x="1021514" y="1723440"/>
                </a:lnTo>
                <a:lnTo>
                  <a:pt x="1016433" y="1713594"/>
                </a:lnTo>
                <a:lnTo>
                  <a:pt x="1006907" y="1695490"/>
                </a:lnTo>
                <a:close/>
                <a:moveTo>
                  <a:pt x="1002462" y="1582737"/>
                </a:moveTo>
                <a:lnTo>
                  <a:pt x="1006590" y="1582737"/>
                </a:lnTo>
                <a:lnTo>
                  <a:pt x="1010718" y="1583690"/>
                </a:lnTo>
                <a:lnTo>
                  <a:pt x="1014528" y="1584643"/>
                </a:lnTo>
                <a:lnTo>
                  <a:pt x="1018656" y="1586231"/>
                </a:lnTo>
                <a:lnTo>
                  <a:pt x="1021832" y="1588454"/>
                </a:lnTo>
                <a:lnTo>
                  <a:pt x="1024689" y="1590995"/>
                </a:lnTo>
                <a:lnTo>
                  <a:pt x="1027865" y="1593854"/>
                </a:lnTo>
                <a:lnTo>
                  <a:pt x="1030088" y="1597347"/>
                </a:lnTo>
                <a:lnTo>
                  <a:pt x="1032310" y="1600524"/>
                </a:lnTo>
                <a:lnTo>
                  <a:pt x="1033898" y="1604653"/>
                </a:lnTo>
                <a:lnTo>
                  <a:pt x="1034216" y="1606241"/>
                </a:lnTo>
                <a:lnTo>
                  <a:pt x="1036756" y="1612593"/>
                </a:lnTo>
                <a:lnTo>
                  <a:pt x="1040884" y="1623074"/>
                </a:lnTo>
                <a:lnTo>
                  <a:pt x="1047234" y="1637049"/>
                </a:lnTo>
                <a:lnTo>
                  <a:pt x="1055808" y="1654518"/>
                </a:lnTo>
                <a:lnTo>
                  <a:pt x="1060889" y="1664046"/>
                </a:lnTo>
                <a:lnTo>
                  <a:pt x="1066922" y="1674528"/>
                </a:lnTo>
                <a:lnTo>
                  <a:pt x="1073273" y="1685326"/>
                </a:lnTo>
                <a:lnTo>
                  <a:pt x="1080258" y="1696443"/>
                </a:lnTo>
                <a:lnTo>
                  <a:pt x="1088514" y="1708195"/>
                </a:lnTo>
                <a:lnTo>
                  <a:pt x="1096770" y="1720264"/>
                </a:lnTo>
                <a:lnTo>
                  <a:pt x="1106296" y="1732651"/>
                </a:lnTo>
                <a:lnTo>
                  <a:pt x="1117092" y="1745355"/>
                </a:lnTo>
                <a:lnTo>
                  <a:pt x="1128841" y="1758695"/>
                </a:lnTo>
                <a:lnTo>
                  <a:pt x="1141860" y="1771717"/>
                </a:lnTo>
                <a:lnTo>
                  <a:pt x="1155832" y="1785057"/>
                </a:lnTo>
                <a:lnTo>
                  <a:pt x="1171074" y="1798715"/>
                </a:lnTo>
                <a:lnTo>
                  <a:pt x="1187268" y="1812054"/>
                </a:lnTo>
                <a:lnTo>
                  <a:pt x="1203780" y="1825394"/>
                </a:lnTo>
                <a:lnTo>
                  <a:pt x="1221244" y="1838734"/>
                </a:lnTo>
                <a:lnTo>
                  <a:pt x="1239979" y="1851756"/>
                </a:lnTo>
                <a:lnTo>
                  <a:pt x="1259031" y="1864778"/>
                </a:lnTo>
                <a:lnTo>
                  <a:pt x="1278718" y="1877165"/>
                </a:lnTo>
                <a:lnTo>
                  <a:pt x="1299041" y="1889552"/>
                </a:lnTo>
                <a:lnTo>
                  <a:pt x="1319998" y="1900986"/>
                </a:lnTo>
                <a:lnTo>
                  <a:pt x="1340955" y="1911785"/>
                </a:lnTo>
                <a:lnTo>
                  <a:pt x="1362548" y="1922266"/>
                </a:lnTo>
                <a:lnTo>
                  <a:pt x="1427008" y="1922266"/>
                </a:lnTo>
                <a:lnTo>
                  <a:pt x="1436216" y="1918772"/>
                </a:lnTo>
                <a:lnTo>
                  <a:pt x="1445742" y="1914643"/>
                </a:lnTo>
                <a:lnTo>
                  <a:pt x="1454951" y="1910515"/>
                </a:lnTo>
                <a:lnTo>
                  <a:pt x="1464795" y="1906068"/>
                </a:lnTo>
                <a:lnTo>
                  <a:pt x="1474321" y="1901304"/>
                </a:lnTo>
                <a:lnTo>
                  <a:pt x="1484164" y="1896222"/>
                </a:lnTo>
                <a:lnTo>
                  <a:pt x="1493690" y="1890822"/>
                </a:lnTo>
                <a:lnTo>
                  <a:pt x="1503534" y="1885423"/>
                </a:lnTo>
                <a:lnTo>
                  <a:pt x="1522586" y="1873354"/>
                </a:lnTo>
                <a:lnTo>
                  <a:pt x="1541638" y="1860967"/>
                </a:lnTo>
                <a:lnTo>
                  <a:pt x="1560373" y="1847309"/>
                </a:lnTo>
                <a:lnTo>
                  <a:pt x="1578155" y="1833652"/>
                </a:lnTo>
                <a:lnTo>
                  <a:pt x="1595619" y="1819677"/>
                </a:lnTo>
                <a:lnTo>
                  <a:pt x="1612131" y="1805067"/>
                </a:lnTo>
                <a:lnTo>
                  <a:pt x="1628326" y="1791092"/>
                </a:lnTo>
                <a:lnTo>
                  <a:pt x="1643250" y="1776482"/>
                </a:lnTo>
                <a:lnTo>
                  <a:pt x="1656904" y="1762189"/>
                </a:lnTo>
                <a:lnTo>
                  <a:pt x="1668970" y="1748849"/>
                </a:lnTo>
                <a:lnTo>
                  <a:pt x="1680719" y="1735509"/>
                </a:lnTo>
                <a:lnTo>
                  <a:pt x="1690245" y="1723440"/>
                </a:lnTo>
                <a:lnTo>
                  <a:pt x="1698819" y="1711371"/>
                </a:lnTo>
                <a:lnTo>
                  <a:pt x="1706757" y="1699937"/>
                </a:lnTo>
                <a:lnTo>
                  <a:pt x="1714060" y="1688820"/>
                </a:lnTo>
                <a:lnTo>
                  <a:pt x="1720411" y="1678021"/>
                </a:lnTo>
                <a:lnTo>
                  <a:pt x="1726444" y="1667540"/>
                </a:lnTo>
                <a:lnTo>
                  <a:pt x="1731843" y="1658012"/>
                </a:lnTo>
                <a:lnTo>
                  <a:pt x="1740734" y="1640543"/>
                </a:lnTo>
                <a:lnTo>
                  <a:pt x="1747084" y="1625615"/>
                </a:lnTo>
                <a:lnTo>
                  <a:pt x="1751847" y="1614499"/>
                </a:lnTo>
                <a:lnTo>
                  <a:pt x="1754705" y="1607193"/>
                </a:lnTo>
                <a:lnTo>
                  <a:pt x="1755340" y="1604335"/>
                </a:lnTo>
                <a:lnTo>
                  <a:pt x="1755658" y="1604335"/>
                </a:lnTo>
                <a:lnTo>
                  <a:pt x="1757245" y="1600524"/>
                </a:lnTo>
                <a:lnTo>
                  <a:pt x="1759151" y="1597347"/>
                </a:lnTo>
                <a:lnTo>
                  <a:pt x="1761373" y="1593854"/>
                </a:lnTo>
                <a:lnTo>
                  <a:pt x="1764231" y="1590995"/>
                </a:lnTo>
                <a:lnTo>
                  <a:pt x="1767089" y="1588454"/>
                </a:lnTo>
                <a:lnTo>
                  <a:pt x="1770899" y="1586231"/>
                </a:lnTo>
                <a:lnTo>
                  <a:pt x="1774710" y="1584643"/>
                </a:lnTo>
                <a:lnTo>
                  <a:pt x="1778838" y="1583690"/>
                </a:lnTo>
                <a:lnTo>
                  <a:pt x="1782966" y="1582737"/>
                </a:lnTo>
                <a:lnTo>
                  <a:pt x="1786776" y="1582737"/>
                </a:lnTo>
                <a:lnTo>
                  <a:pt x="1790904" y="1583690"/>
                </a:lnTo>
                <a:lnTo>
                  <a:pt x="1794715" y="1584325"/>
                </a:lnTo>
                <a:lnTo>
                  <a:pt x="1798525" y="1585913"/>
                </a:lnTo>
                <a:lnTo>
                  <a:pt x="1802018" y="1588137"/>
                </a:lnTo>
                <a:lnTo>
                  <a:pt x="1805511" y="1590360"/>
                </a:lnTo>
                <a:lnTo>
                  <a:pt x="1808051" y="1593218"/>
                </a:lnTo>
                <a:lnTo>
                  <a:pt x="1940781" y="1708195"/>
                </a:lnTo>
                <a:lnTo>
                  <a:pt x="1941734" y="1708512"/>
                </a:lnTo>
                <a:lnTo>
                  <a:pt x="1943004" y="1708512"/>
                </a:lnTo>
                <a:lnTo>
                  <a:pt x="2024611" y="1739321"/>
                </a:lnTo>
                <a:lnTo>
                  <a:pt x="2103995" y="1768859"/>
                </a:lnTo>
                <a:lnTo>
                  <a:pt x="2179886" y="1798079"/>
                </a:lnTo>
                <a:lnTo>
                  <a:pt x="2217673" y="1812372"/>
                </a:lnTo>
                <a:lnTo>
                  <a:pt x="2254190" y="1826982"/>
                </a:lnTo>
                <a:lnTo>
                  <a:pt x="2291024" y="1841910"/>
                </a:lnTo>
                <a:lnTo>
                  <a:pt x="2327223" y="1857155"/>
                </a:lnTo>
                <a:lnTo>
                  <a:pt x="2363105" y="1872401"/>
                </a:lnTo>
                <a:lnTo>
                  <a:pt x="2398351" y="1888282"/>
                </a:lnTo>
                <a:lnTo>
                  <a:pt x="2434233" y="1905115"/>
                </a:lnTo>
                <a:lnTo>
                  <a:pt x="2469479" y="1922584"/>
                </a:lnTo>
                <a:lnTo>
                  <a:pt x="2504726" y="1940370"/>
                </a:lnTo>
                <a:lnTo>
                  <a:pt x="2539655" y="1959427"/>
                </a:lnTo>
                <a:lnTo>
                  <a:pt x="2547276" y="1964826"/>
                </a:lnTo>
                <a:lnTo>
                  <a:pt x="2560612" y="1978484"/>
                </a:lnTo>
                <a:lnTo>
                  <a:pt x="2575219" y="1994365"/>
                </a:lnTo>
                <a:lnTo>
                  <a:pt x="2583157" y="2002940"/>
                </a:lnTo>
                <a:lnTo>
                  <a:pt x="2591413" y="2012151"/>
                </a:lnTo>
                <a:lnTo>
                  <a:pt x="2599669" y="2021679"/>
                </a:lnTo>
                <a:lnTo>
                  <a:pt x="2607925" y="2032478"/>
                </a:lnTo>
                <a:lnTo>
                  <a:pt x="2616498" y="2043595"/>
                </a:lnTo>
                <a:lnTo>
                  <a:pt x="2625072" y="2055664"/>
                </a:lnTo>
                <a:lnTo>
                  <a:pt x="2633963" y="2068051"/>
                </a:lnTo>
                <a:lnTo>
                  <a:pt x="2642854" y="2082026"/>
                </a:lnTo>
                <a:lnTo>
                  <a:pt x="2651427" y="2096318"/>
                </a:lnTo>
                <a:lnTo>
                  <a:pt x="2660318" y="2111564"/>
                </a:lnTo>
                <a:lnTo>
                  <a:pt x="2668892" y="2128080"/>
                </a:lnTo>
                <a:lnTo>
                  <a:pt x="2677465" y="2145231"/>
                </a:lnTo>
                <a:lnTo>
                  <a:pt x="2686039" y="2163335"/>
                </a:lnTo>
                <a:lnTo>
                  <a:pt x="2694612" y="2182709"/>
                </a:lnTo>
                <a:lnTo>
                  <a:pt x="2702868" y="2203037"/>
                </a:lnTo>
                <a:lnTo>
                  <a:pt x="2710489" y="2224317"/>
                </a:lnTo>
                <a:lnTo>
                  <a:pt x="2718428" y="2246867"/>
                </a:lnTo>
                <a:lnTo>
                  <a:pt x="2725731" y="2271006"/>
                </a:lnTo>
                <a:lnTo>
                  <a:pt x="2733034" y="2296097"/>
                </a:lnTo>
                <a:lnTo>
                  <a:pt x="2740020" y="2322459"/>
                </a:lnTo>
                <a:lnTo>
                  <a:pt x="2746371" y="2350409"/>
                </a:lnTo>
                <a:lnTo>
                  <a:pt x="2752721" y="2379630"/>
                </a:lnTo>
                <a:lnTo>
                  <a:pt x="2758437" y="2410121"/>
                </a:lnTo>
                <a:lnTo>
                  <a:pt x="2763835" y="2442200"/>
                </a:lnTo>
                <a:lnTo>
                  <a:pt x="2768598" y="2475867"/>
                </a:lnTo>
                <a:lnTo>
                  <a:pt x="2773361" y="2510804"/>
                </a:lnTo>
                <a:lnTo>
                  <a:pt x="2777172" y="2547647"/>
                </a:lnTo>
                <a:lnTo>
                  <a:pt x="2780982" y="2586396"/>
                </a:lnTo>
                <a:lnTo>
                  <a:pt x="2780982" y="2586079"/>
                </a:lnTo>
                <a:lnTo>
                  <a:pt x="2781617" y="2597830"/>
                </a:lnTo>
                <a:lnTo>
                  <a:pt x="2781935" y="2615617"/>
                </a:lnTo>
                <a:lnTo>
                  <a:pt x="2783522" y="2668023"/>
                </a:lnTo>
                <a:lnTo>
                  <a:pt x="2784158" y="2740439"/>
                </a:lnTo>
                <a:lnTo>
                  <a:pt x="2785428" y="2828418"/>
                </a:lnTo>
                <a:lnTo>
                  <a:pt x="2787650" y="3030738"/>
                </a:lnTo>
                <a:lnTo>
                  <a:pt x="2789238" y="3238775"/>
                </a:lnTo>
                <a:lnTo>
                  <a:pt x="2789238" y="3241633"/>
                </a:lnTo>
                <a:lnTo>
                  <a:pt x="2788921" y="3244174"/>
                </a:lnTo>
                <a:lnTo>
                  <a:pt x="2788286" y="3247033"/>
                </a:lnTo>
                <a:lnTo>
                  <a:pt x="2787650" y="3249891"/>
                </a:lnTo>
                <a:lnTo>
                  <a:pt x="2786380" y="3252114"/>
                </a:lnTo>
                <a:lnTo>
                  <a:pt x="2784793" y="3254655"/>
                </a:lnTo>
                <a:lnTo>
                  <a:pt x="2783522" y="3256879"/>
                </a:lnTo>
                <a:lnTo>
                  <a:pt x="2781935" y="3259102"/>
                </a:lnTo>
                <a:lnTo>
                  <a:pt x="2780030" y="3261008"/>
                </a:lnTo>
                <a:lnTo>
                  <a:pt x="2777807" y="3262913"/>
                </a:lnTo>
                <a:lnTo>
                  <a:pt x="2775584" y="3264501"/>
                </a:lnTo>
                <a:lnTo>
                  <a:pt x="2773361" y="3265772"/>
                </a:lnTo>
                <a:lnTo>
                  <a:pt x="2770821" y="3267360"/>
                </a:lnTo>
                <a:lnTo>
                  <a:pt x="2768281" y="3267995"/>
                </a:lnTo>
                <a:lnTo>
                  <a:pt x="2765740" y="3268948"/>
                </a:lnTo>
                <a:lnTo>
                  <a:pt x="2762565" y="3269583"/>
                </a:lnTo>
                <a:lnTo>
                  <a:pt x="2730176" y="3274030"/>
                </a:lnTo>
                <a:lnTo>
                  <a:pt x="2693660" y="3278476"/>
                </a:lnTo>
                <a:lnTo>
                  <a:pt x="2609830" y="3288322"/>
                </a:lnTo>
                <a:lnTo>
                  <a:pt x="2519332" y="3298486"/>
                </a:lnTo>
                <a:lnTo>
                  <a:pt x="2428199" y="3308650"/>
                </a:lnTo>
                <a:lnTo>
                  <a:pt x="2275465" y="3324530"/>
                </a:lnTo>
                <a:lnTo>
                  <a:pt x="2208782" y="3331200"/>
                </a:lnTo>
                <a:lnTo>
                  <a:pt x="2162422" y="3334376"/>
                </a:lnTo>
                <a:lnTo>
                  <a:pt x="2115109" y="3337235"/>
                </a:lnTo>
                <a:lnTo>
                  <a:pt x="2066843" y="3340093"/>
                </a:lnTo>
                <a:lnTo>
                  <a:pt x="2017308" y="3342634"/>
                </a:lnTo>
                <a:lnTo>
                  <a:pt x="1967137" y="3344858"/>
                </a:lnTo>
                <a:lnTo>
                  <a:pt x="1915696" y="3347081"/>
                </a:lnTo>
                <a:lnTo>
                  <a:pt x="1812497" y="3350575"/>
                </a:lnTo>
                <a:lnTo>
                  <a:pt x="1708027" y="3353433"/>
                </a:lnTo>
                <a:lnTo>
                  <a:pt x="1603875" y="3355657"/>
                </a:lnTo>
                <a:lnTo>
                  <a:pt x="1500359" y="3356927"/>
                </a:lnTo>
                <a:lnTo>
                  <a:pt x="1399382" y="3357562"/>
                </a:lnTo>
                <a:lnTo>
                  <a:pt x="1397159" y="3357245"/>
                </a:lnTo>
                <a:lnTo>
                  <a:pt x="1394619" y="3356292"/>
                </a:lnTo>
                <a:lnTo>
                  <a:pt x="1392396" y="3357245"/>
                </a:lnTo>
                <a:lnTo>
                  <a:pt x="1389856" y="3357562"/>
                </a:lnTo>
                <a:lnTo>
                  <a:pt x="1287609" y="3356927"/>
                </a:lnTo>
                <a:lnTo>
                  <a:pt x="1180917" y="3355657"/>
                </a:lnTo>
                <a:lnTo>
                  <a:pt x="1071367" y="3353433"/>
                </a:lnTo>
                <a:lnTo>
                  <a:pt x="961182" y="3350575"/>
                </a:lnTo>
                <a:lnTo>
                  <a:pt x="851950" y="3347081"/>
                </a:lnTo>
                <a:lnTo>
                  <a:pt x="798604" y="3344858"/>
                </a:lnTo>
                <a:lnTo>
                  <a:pt x="745893" y="3342634"/>
                </a:lnTo>
                <a:lnTo>
                  <a:pt x="694452" y="3340093"/>
                </a:lnTo>
                <a:lnTo>
                  <a:pt x="644281" y="3337235"/>
                </a:lnTo>
                <a:lnTo>
                  <a:pt x="596016" y="3334376"/>
                </a:lnTo>
                <a:lnTo>
                  <a:pt x="549973" y="3331200"/>
                </a:lnTo>
                <a:lnTo>
                  <a:pt x="488371" y="3324530"/>
                </a:lnTo>
                <a:lnTo>
                  <a:pt x="346432" y="3308650"/>
                </a:lnTo>
                <a:lnTo>
                  <a:pt x="261332" y="3298804"/>
                </a:lnTo>
                <a:lnTo>
                  <a:pt x="175280" y="3288322"/>
                </a:lnTo>
                <a:lnTo>
                  <a:pt x="95261" y="3278476"/>
                </a:lnTo>
                <a:lnTo>
                  <a:pt x="26356" y="3269583"/>
                </a:lnTo>
                <a:lnTo>
                  <a:pt x="23815" y="3268948"/>
                </a:lnTo>
                <a:lnTo>
                  <a:pt x="20957" y="3267995"/>
                </a:lnTo>
                <a:lnTo>
                  <a:pt x="18100" y="3267360"/>
                </a:lnTo>
                <a:lnTo>
                  <a:pt x="15877" y="3265772"/>
                </a:lnTo>
                <a:lnTo>
                  <a:pt x="13337" y="3264501"/>
                </a:lnTo>
                <a:lnTo>
                  <a:pt x="11114" y="3262913"/>
                </a:lnTo>
                <a:lnTo>
                  <a:pt x="9209" y="3261008"/>
                </a:lnTo>
                <a:lnTo>
                  <a:pt x="7621" y="3259102"/>
                </a:lnTo>
                <a:lnTo>
                  <a:pt x="5716" y="3256879"/>
                </a:lnTo>
                <a:lnTo>
                  <a:pt x="4128" y="3254655"/>
                </a:lnTo>
                <a:lnTo>
                  <a:pt x="3175" y="3252114"/>
                </a:lnTo>
                <a:lnTo>
                  <a:pt x="1905" y="3249891"/>
                </a:lnTo>
                <a:lnTo>
                  <a:pt x="635" y="3247033"/>
                </a:lnTo>
                <a:lnTo>
                  <a:pt x="318" y="3244174"/>
                </a:lnTo>
                <a:lnTo>
                  <a:pt x="0" y="3241633"/>
                </a:lnTo>
                <a:lnTo>
                  <a:pt x="0" y="3238775"/>
                </a:lnTo>
                <a:lnTo>
                  <a:pt x="3493" y="2876378"/>
                </a:lnTo>
                <a:lnTo>
                  <a:pt x="5398" y="2720747"/>
                </a:lnTo>
                <a:lnTo>
                  <a:pt x="6033" y="2660718"/>
                </a:lnTo>
                <a:lnTo>
                  <a:pt x="6986" y="2615617"/>
                </a:lnTo>
                <a:lnTo>
                  <a:pt x="7938" y="2597830"/>
                </a:lnTo>
                <a:lnTo>
                  <a:pt x="8256" y="2586396"/>
                </a:lnTo>
                <a:lnTo>
                  <a:pt x="12066" y="2547647"/>
                </a:lnTo>
                <a:lnTo>
                  <a:pt x="15877" y="2510804"/>
                </a:lnTo>
                <a:lnTo>
                  <a:pt x="20640" y="2475867"/>
                </a:lnTo>
                <a:lnTo>
                  <a:pt x="25403" y="2442200"/>
                </a:lnTo>
                <a:lnTo>
                  <a:pt x="30801" y="2410121"/>
                </a:lnTo>
                <a:lnTo>
                  <a:pt x="36517" y="2379630"/>
                </a:lnTo>
                <a:lnTo>
                  <a:pt x="42867" y="2350409"/>
                </a:lnTo>
                <a:lnTo>
                  <a:pt x="49536" y="2322459"/>
                </a:lnTo>
                <a:lnTo>
                  <a:pt x="56204" y="2296097"/>
                </a:lnTo>
                <a:lnTo>
                  <a:pt x="63507" y="2271006"/>
                </a:lnTo>
                <a:lnTo>
                  <a:pt x="71128" y="2246867"/>
                </a:lnTo>
                <a:lnTo>
                  <a:pt x="78431" y="2224317"/>
                </a:lnTo>
                <a:lnTo>
                  <a:pt x="86687" y="2203037"/>
                </a:lnTo>
                <a:lnTo>
                  <a:pt x="94943" y="2182709"/>
                </a:lnTo>
                <a:lnTo>
                  <a:pt x="102882" y="2163335"/>
                </a:lnTo>
                <a:lnTo>
                  <a:pt x="111455" y="2145231"/>
                </a:lnTo>
                <a:lnTo>
                  <a:pt x="120029" y="2128080"/>
                </a:lnTo>
                <a:lnTo>
                  <a:pt x="128602" y="2111564"/>
                </a:lnTo>
                <a:lnTo>
                  <a:pt x="137493" y="2096318"/>
                </a:lnTo>
                <a:lnTo>
                  <a:pt x="146384" y="2082026"/>
                </a:lnTo>
                <a:lnTo>
                  <a:pt x="154958" y="2068051"/>
                </a:lnTo>
                <a:lnTo>
                  <a:pt x="163849" y="2055664"/>
                </a:lnTo>
                <a:lnTo>
                  <a:pt x="172740" y="2043595"/>
                </a:lnTo>
                <a:lnTo>
                  <a:pt x="181313" y="2032478"/>
                </a:lnTo>
                <a:lnTo>
                  <a:pt x="189887" y="2021679"/>
                </a:lnTo>
                <a:lnTo>
                  <a:pt x="198143" y="2012151"/>
                </a:lnTo>
                <a:lnTo>
                  <a:pt x="206399" y="2002940"/>
                </a:lnTo>
                <a:lnTo>
                  <a:pt x="214019" y="1994365"/>
                </a:lnTo>
                <a:lnTo>
                  <a:pt x="228944" y="1978484"/>
                </a:lnTo>
                <a:lnTo>
                  <a:pt x="242280" y="1964826"/>
                </a:lnTo>
                <a:lnTo>
                  <a:pt x="249266" y="1959427"/>
                </a:lnTo>
                <a:lnTo>
                  <a:pt x="284512" y="1940370"/>
                </a:lnTo>
                <a:lnTo>
                  <a:pt x="320077" y="1922584"/>
                </a:lnTo>
                <a:lnTo>
                  <a:pt x="355323" y="1905115"/>
                </a:lnTo>
                <a:lnTo>
                  <a:pt x="390570" y="1888282"/>
                </a:lnTo>
                <a:lnTo>
                  <a:pt x="426134" y="1872401"/>
                </a:lnTo>
                <a:lnTo>
                  <a:pt x="462015" y="1857155"/>
                </a:lnTo>
                <a:lnTo>
                  <a:pt x="498214" y="1841910"/>
                </a:lnTo>
                <a:lnTo>
                  <a:pt x="534731" y="1826982"/>
                </a:lnTo>
                <a:lnTo>
                  <a:pt x="571565" y="1812372"/>
                </a:lnTo>
                <a:lnTo>
                  <a:pt x="609035" y="1798079"/>
                </a:lnTo>
                <a:lnTo>
                  <a:pt x="685561" y="1768859"/>
                </a:lnTo>
                <a:lnTo>
                  <a:pt x="764310" y="1739321"/>
                </a:lnTo>
                <a:lnTo>
                  <a:pt x="846234" y="1708512"/>
                </a:lnTo>
                <a:lnTo>
                  <a:pt x="847504" y="1708512"/>
                </a:lnTo>
                <a:lnTo>
                  <a:pt x="848774" y="1708195"/>
                </a:lnTo>
                <a:lnTo>
                  <a:pt x="980869" y="1593218"/>
                </a:lnTo>
                <a:lnTo>
                  <a:pt x="984045" y="1590360"/>
                </a:lnTo>
                <a:lnTo>
                  <a:pt x="987220" y="1588137"/>
                </a:lnTo>
                <a:lnTo>
                  <a:pt x="990713" y="1585913"/>
                </a:lnTo>
                <a:lnTo>
                  <a:pt x="994206" y="1584325"/>
                </a:lnTo>
                <a:lnTo>
                  <a:pt x="998334" y="1583690"/>
                </a:lnTo>
                <a:lnTo>
                  <a:pt x="1002462" y="1582737"/>
                </a:lnTo>
                <a:close/>
                <a:moveTo>
                  <a:pt x="1401605" y="0"/>
                </a:moveTo>
                <a:lnTo>
                  <a:pt x="1417801" y="317"/>
                </a:lnTo>
                <a:lnTo>
                  <a:pt x="1433680" y="952"/>
                </a:lnTo>
                <a:lnTo>
                  <a:pt x="1449241" y="2222"/>
                </a:lnTo>
                <a:lnTo>
                  <a:pt x="1464802" y="3492"/>
                </a:lnTo>
                <a:lnTo>
                  <a:pt x="1480046" y="5396"/>
                </a:lnTo>
                <a:lnTo>
                  <a:pt x="1495289" y="7618"/>
                </a:lnTo>
                <a:lnTo>
                  <a:pt x="1510215" y="10158"/>
                </a:lnTo>
                <a:lnTo>
                  <a:pt x="1525141" y="13332"/>
                </a:lnTo>
                <a:lnTo>
                  <a:pt x="1540067" y="17142"/>
                </a:lnTo>
                <a:lnTo>
                  <a:pt x="1554358" y="20633"/>
                </a:lnTo>
                <a:lnTo>
                  <a:pt x="1568649" y="25077"/>
                </a:lnTo>
                <a:lnTo>
                  <a:pt x="1582622" y="29522"/>
                </a:lnTo>
                <a:lnTo>
                  <a:pt x="1596278" y="34918"/>
                </a:lnTo>
                <a:lnTo>
                  <a:pt x="1610251" y="39997"/>
                </a:lnTo>
                <a:lnTo>
                  <a:pt x="1623589" y="46028"/>
                </a:lnTo>
                <a:lnTo>
                  <a:pt x="1636927" y="52060"/>
                </a:lnTo>
                <a:lnTo>
                  <a:pt x="1649948" y="58726"/>
                </a:lnTo>
                <a:lnTo>
                  <a:pt x="1662651" y="65392"/>
                </a:lnTo>
                <a:lnTo>
                  <a:pt x="1675354" y="72376"/>
                </a:lnTo>
                <a:lnTo>
                  <a:pt x="1687739" y="79677"/>
                </a:lnTo>
                <a:lnTo>
                  <a:pt x="1700124" y="87613"/>
                </a:lnTo>
                <a:lnTo>
                  <a:pt x="1711875" y="95866"/>
                </a:lnTo>
                <a:lnTo>
                  <a:pt x="1723942" y="104437"/>
                </a:lnTo>
                <a:lnTo>
                  <a:pt x="1735375" y="113325"/>
                </a:lnTo>
                <a:lnTo>
                  <a:pt x="1746490" y="122213"/>
                </a:lnTo>
                <a:lnTo>
                  <a:pt x="1757605" y="131737"/>
                </a:lnTo>
                <a:lnTo>
                  <a:pt x="1768720" y="141577"/>
                </a:lnTo>
                <a:lnTo>
                  <a:pt x="1779200" y="151418"/>
                </a:lnTo>
                <a:lnTo>
                  <a:pt x="1789680" y="161893"/>
                </a:lnTo>
                <a:lnTo>
                  <a:pt x="1800160" y="172369"/>
                </a:lnTo>
                <a:lnTo>
                  <a:pt x="1810005" y="183162"/>
                </a:lnTo>
                <a:lnTo>
                  <a:pt x="1819850" y="194272"/>
                </a:lnTo>
                <a:lnTo>
                  <a:pt x="1829059" y="205700"/>
                </a:lnTo>
                <a:lnTo>
                  <a:pt x="1838269" y="217445"/>
                </a:lnTo>
                <a:lnTo>
                  <a:pt x="1847479" y="229507"/>
                </a:lnTo>
                <a:lnTo>
                  <a:pt x="1856053" y="241570"/>
                </a:lnTo>
                <a:lnTo>
                  <a:pt x="1864628" y="253950"/>
                </a:lnTo>
                <a:lnTo>
                  <a:pt x="1872884" y="266965"/>
                </a:lnTo>
                <a:lnTo>
                  <a:pt x="1881141" y="279980"/>
                </a:lnTo>
                <a:lnTo>
                  <a:pt x="1888763" y="292995"/>
                </a:lnTo>
                <a:lnTo>
                  <a:pt x="1896385" y="306327"/>
                </a:lnTo>
                <a:lnTo>
                  <a:pt x="1903372" y="319977"/>
                </a:lnTo>
                <a:lnTo>
                  <a:pt x="1910358" y="334262"/>
                </a:lnTo>
                <a:lnTo>
                  <a:pt x="1917027" y="347912"/>
                </a:lnTo>
                <a:lnTo>
                  <a:pt x="1923696" y="362514"/>
                </a:lnTo>
                <a:lnTo>
                  <a:pt x="1929730" y="376799"/>
                </a:lnTo>
                <a:lnTo>
                  <a:pt x="1935764" y="391718"/>
                </a:lnTo>
                <a:lnTo>
                  <a:pt x="1941163" y="406638"/>
                </a:lnTo>
                <a:lnTo>
                  <a:pt x="1946879" y="421875"/>
                </a:lnTo>
                <a:lnTo>
                  <a:pt x="1951960" y="437112"/>
                </a:lnTo>
                <a:lnTo>
                  <a:pt x="1956406" y="452666"/>
                </a:lnTo>
                <a:lnTo>
                  <a:pt x="1961488" y="468221"/>
                </a:lnTo>
                <a:lnTo>
                  <a:pt x="1965298" y="484410"/>
                </a:lnTo>
                <a:lnTo>
                  <a:pt x="1969427" y="500282"/>
                </a:lnTo>
                <a:lnTo>
                  <a:pt x="1973238" y="516154"/>
                </a:lnTo>
                <a:lnTo>
                  <a:pt x="1976731" y="532661"/>
                </a:lnTo>
                <a:lnTo>
                  <a:pt x="1979589" y="549167"/>
                </a:lnTo>
                <a:lnTo>
                  <a:pt x="1982447" y="565992"/>
                </a:lnTo>
                <a:lnTo>
                  <a:pt x="1984670" y="582816"/>
                </a:lnTo>
                <a:lnTo>
                  <a:pt x="1986893" y="599323"/>
                </a:lnTo>
                <a:lnTo>
                  <a:pt x="1989116" y="616464"/>
                </a:lnTo>
                <a:lnTo>
                  <a:pt x="1990704" y="633923"/>
                </a:lnTo>
                <a:lnTo>
                  <a:pt x="1991657" y="651065"/>
                </a:lnTo>
                <a:lnTo>
                  <a:pt x="1992927" y="668524"/>
                </a:lnTo>
                <a:lnTo>
                  <a:pt x="2001184" y="672016"/>
                </a:lnTo>
                <a:lnTo>
                  <a:pt x="2009124" y="675190"/>
                </a:lnTo>
                <a:lnTo>
                  <a:pt x="2016745" y="679317"/>
                </a:lnTo>
                <a:lnTo>
                  <a:pt x="2024050" y="684078"/>
                </a:lnTo>
                <a:lnTo>
                  <a:pt x="2030719" y="688840"/>
                </a:lnTo>
                <a:lnTo>
                  <a:pt x="2037070" y="694554"/>
                </a:lnTo>
                <a:lnTo>
                  <a:pt x="2043422" y="700903"/>
                </a:lnTo>
                <a:lnTo>
                  <a:pt x="2049138" y="707251"/>
                </a:lnTo>
                <a:lnTo>
                  <a:pt x="2054219" y="714552"/>
                </a:lnTo>
                <a:lnTo>
                  <a:pt x="2058983" y="722171"/>
                </a:lnTo>
                <a:lnTo>
                  <a:pt x="2063111" y="730742"/>
                </a:lnTo>
                <a:lnTo>
                  <a:pt x="2066922" y="739630"/>
                </a:lnTo>
                <a:lnTo>
                  <a:pt x="2070098" y="748836"/>
                </a:lnTo>
                <a:lnTo>
                  <a:pt x="2072956" y="758676"/>
                </a:lnTo>
                <a:lnTo>
                  <a:pt x="2075179" y="769469"/>
                </a:lnTo>
                <a:lnTo>
                  <a:pt x="2076767" y="781214"/>
                </a:lnTo>
                <a:lnTo>
                  <a:pt x="2077719" y="790420"/>
                </a:lnTo>
                <a:lnTo>
                  <a:pt x="2078037" y="799626"/>
                </a:lnTo>
                <a:lnTo>
                  <a:pt x="2078037" y="808831"/>
                </a:lnTo>
                <a:lnTo>
                  <a:pt x="2078037" y="818672"/>
                </a:lnTo>
                <a:lnTo>
                  <a:pt x="2077402" y="828195"/>
                </a:lnTo>
                <a:lnTo>
                  <a:pt x="2076449" y="838353"/>
                </a:lnTo>
                <a:lnTo>
                  <a:pt x="2075179" y="847876"/>
                </a:lnTo>
                <a:lnTo>
                  <a:pt x="2073591" y="858034"/>
                </a:lnTo>
                <a:lnTo>
                  <a:pt x="2071686" y="867558"/>
                </a:lnTo>
                <a:lnTo>
                  <a:pt x="2069463" y="877716"/>
                </a:lnTo>
                <a:lnTo>
                  <a:pt x="2066922" y="887239"/>
                </a:lnTo>
                <a:lnTo>
                  <a:pt x="2064381" y="897079"/>
                </a:lnTo>
                <a:lnTo>
                  <a:pt x="2061206" y="906602"/>
                </a:lnTo>
                <a:lnTo>
                  <a:pt x="2057712" y="916443"/>
                </a:lnTo>
                <a:lnTo>
                  <a:pt x="2054219" y="925966"/>
                </a:lnTo>
                <a:lnTo>
                  <a:pt x="2050091" y="935172"/>
                </a:lnTo>
                <a:lnTo>
                  <a:pt x="2045645" y="944060"/>
                </a:lnTo>
                <a:lnTo>
                  <a:pt x="2041199" y="952948"/>
                </a:lnTo>
                <a:lnTo>
                  <a:pt x="2036435" y="962154"/>
                </a:lnTo>
                <a:lnTo>
                  <a:pt x="2031671" y="970090"/>
                </a:lnTo>
                <a:lnTo>
                  <a:pt x="2026273" y="978343"/>
                </a:lnTo>
                <a:lnTo>
                  <a:pt x="2020874" y="986597"/>
                </a:lnTo>
                <a:lnTo>
                  <a:pt x="2014840" y="993898"/>
                </a:lnTo>
                <a:lnTo>
                  <a:pt x="2008806" y="1001516"/>
                </a:lnTo>
                <a:lnTo>
                  <a:pt x="2002455" y="1008182"/>
                </a:lnTo>
                <a:lnTo>
                  <a:pt x="1996421" y="1014849"/>
                </a:lnTo>
                <a:lnTo>
                  <a:pt x="1989434" y="1020563"/>
                </a:lnTo>
                <a:lnTo>
                  <a:pt x="1982765" y="1026276"/>
                </a:lnTo>
                <a:lnTo>
                  <a:pt x="1975778" y="1031355"/>
                </a:lnTo>
                <a:lnTo>
                  <a:pt x="1968474" y="1036434"/>
                </a:lnTo>
                <a:lnTo>
                  <a:pt x="1960852" y="1040244"/>
                </a:lnTo>
                <a:lnTo>
                  <a:pt x="1953231" y="1044053"/>
                </a:lnTo>
                <a:lnTo>
                  <a:pt x="1945609" y="1072622"/>
                </a:lnTo>
                <a:lnTo>
                  <a:pt x="1937987" y="1100557"/>
                </a:lnTo>
                <a:lnTo>
                  <a:pt x="1929095" y="1128491"/>
                </a:lnTo>
                <a:lnTo>
                  <a:pt x="1919568" y="1155791"/>
                </a:lnTo>
                <a:lnTo>
                  <a:pt x="1910041" y="1183408"/>
                </a:lnTo>
                <a:lnTo>
                  <a:pt x="1899243" y="1210073"/>
                </a:lnTo>
                <a:lnTo>
                  <a:pt x="1888128" y="1236420"/>
                </a:lnTo>
                <a:lnTo>
                  <a:pt x="1876695" y="1262133"/>
                </a:lnTo>
                <a:lnTo>
                  <a:pt x="1863992" y="1287845"/>
                </a:lnTo>
                <a:lnTo>
                  <a:pt x="1850972" y="1312288"/>
                </a:lnTo>
                <a:lnTo>
                  <a:pt x="1837316" y="1336731"/>
                </a:lnTo>
                <a:lnTo>
                  <a:pt x="1830012" y="1348793"/>
                </a:lnTo>
                <a:lnTo>
                  <a:pt x="1823025" y="1360221"/>
                </a:lnTo>
                <a:lnTo>
                  <a:pt x="1815721" y="1371649"/>
                </a:lnTo>
                <a:lnTo>
                  <a:pt x="1808099" y="1382759"/>
                </a:lnTo>
                <a:lnTo>
                  <a:pt x="1800478" y="1394187"/>
                </a:lnTo>
                <a:lnTo>
                  <a:pt x="1792538" y="1405297"/>
                </a:lnTo>
                <a:lnTo>
                  <a:pt x="1784599" y="1416090"/>
                </a:lnTo>
                <a:lnTo>
                  <a:pt x="1776342" y="1426248"/>
                </a:lnTo>
                <a:lnTo>
                  <a:pt x="1768085" y="1436724"/>
                </a:lnTo>
                <a:lnTo>
                  <a:pt x="1759511" y="1446882"/>
                </a:lnTo>
                <a:lnTo>
                  <a:pt x="1750619" y="1456722"/>
                </a:lnTo>
                <a:lnTo>
                  <a:pt x="1742044" y="1466563"/>
                </a:lnTo>
                <a:lnTo>
                  <a:pt x="1733152" y="1475769"/>
                </a:lnTo>
                <a:lnTo>
                  <a:pt x="1723942" y="1484974"/>
                </a:lnTo>
                <a:lnTo>
                  <a:pt x="1714733" y="1493862"/>
                </a:lnTo>
                <a:lnTo>
                  <a:pt x="1704888" y="1502433"/>
                </a:lnTo>
                <a:lnTo>
                  <a:pt x="1695361" y="1511004"/>
                </a:lnTo>
                <a:lnTo>
                  <a:pt x="1685516" y="1519258"/>
                </a:lnTo>
                <a:lnTo>
                  <a:pt x="1675671" y="1526876"/>
                </a:lnTo>
                <a:lnTo>
                  <a:pt x="1665509" y="1534812"/>
                </a:lnTo>
                <a:lnTo>
                  <a:pt x="1655029" y="1542113"/>
                </a:lnTo>
                <a:lnTo>
                  <a:pt x="1644867" y="1549414"/>
                </a:lnTo>
                <a:lnTo>
                  <a:pt x="1634387" y="1556080"/>
                </a:lnTo>
                <a:lnTo>
                  <a:pt x="1623589" y="1562746"/>
                </a:lnTo>
                <a:lnTo>
                  <a:pt x="1612474" y="1568778"/>
                </a:lnTo>
                <a:lnTo>
                  <a:pt x="1601677" y="1574492"/>
                </a:lnTo>
                <a:lnTo>
                  <a:pt x="1590244" y="1580206"/>
                </a:lnTo>
                <a:lnTo>
                  <a:pt x="1578811" y="1585285"/>
                </a:lnTo>
                <a:lnTo>
                  <a:pt x="1567061" y="1590047"/>
                </a:lnTo>
                <a:lnTo>
                  <a:pt x="1555628" y="1595126"/>
                </a:lnTo>
                <a:lnTo>
                  <a:pt x="1543561" y="1598935"/>
                </a:lnTo>
                <a:lnTo>
                  <a:pt x="1531493" y="1603061"/>
                </a:lnTo>
                <a:lnTo>
                  <a:pt x="1519107" y="1606553"/>
                </a:lnTo>
                <a:lnTo>
                  <a:pt x="1506722" y="1609728"/>
                </a:lnTo>
                <a:lnTo>
                  <a:pt x="1494337" y="1612902"/>
                </a:lnTo>
                <a:lnTo>
                  <a:pt x="1481634" y="1615442"/>
                </a:lnTo>
                <a:lnTo>
                  <a:pt x="1468613" y="1617346"/>
                </a:lnTo>
                <a:lnTo>
                  <a:pt x="1455593" y="1619251"/>
                </a:lnTo>
                <a:lnTo>
                  <a:pt x="1442255" y="1620521"/>
                </a:lnTo>
                <a:lnTo>
                  <a:pt x="1428916" y="1621473"/>
                </a:lnTo>
                <a:lnTo>
                  <a:pt x="1415578" y="1622108"/>
                </a:lnTo>
                <a:lnTo>
                  <a:pt x="1401605" y="1622425"/>
                </a:lnTo>
                <a:lnTo>
                  <a:pt x="1387949" y="1622108"/>
                </a:lnTo>
                <a:lnTo>
                  <a:pt x="1374611" y="1621473"/>
                </a:lnTo>
                <a:lnTo>
                  <a:pt x="1361273" y="1620521"/>
                </a:lnTo>
                <a:lnTo>
                  <a:pt x="1348253" y="1619251"/>
                </a:lnTo>
                <a:lnTo>
                  <a:pt x="1335232" y="1617664"/>
                </a:lnTo>
                <a:lnTo>
                  <a:pt x="1322212" y="1615442"/>
                </a:lnTo>
                <a:lnTo>
                  <a:pt x="1309509" y="1612902"/>
                </a:lnTo>
                <a:lnTo>
                  <a:pt x="1296806" y="1610363"/>
                </a:lnTo>
                <a:lnTo>
                  <a:pt x="1284738" y="1606871"/>
                </a:lnTo>
                <a:lnTo>
                  <a:pt x="1272353" y="1603061"/>
                </a:lnTo>
                <a:lnTo>
                  <a:pt x="1260602" y="1599570"/>
                </a:lnTo>
                <a:lnTo>
                  <a:pt x="1248535" y="1595443"/>
                </a:lnTo>
                <a:lnTo>
                  <a:pt x="1237102" y="1590681"/>
                </a:lnTo>
                <a:lnTo>
                  <a:pt x="1225669" y="1585602"/>
                </a:lnTo>
                <a:lnTo>
                  <a:pt x="1213919" y="1580523"/>
                </a:lnTo>
                <a:lnTo>
                  <a:pt x="1202804" y="1574809"/>
                </a:lnTo>
                <a:lnTo>
                  <a:pt x="1191689" y="1569413"/>
                </a:lnTo>
                <a:lnTo>
                  <a:pt x="1180891" y="1563064"/>
                </a:lnTo>
                <a:lnTo>
                  <a:pt x="1170094" y="1556715"/>
                </a:lnTo>
                <a:lnTo>
                  <a:pt x="1159932" y="1550049"/>
                </a:lnTo>
                <a:lnTo>
                  <a:pt x="1149452" y="1543065"/>
                </a:lnTo>
                <a:lnTo>
                  <a:pt x="1138972" y="1535447"/>
                </a:lnTo>
                <a:lnTo>
                  <a:pt x="1128809" y="1528146"/>
                </a:lnTo>
                <a:lnTo>
                  <a:pt x="1118965" y="1520210"/>
                </a:lnTo>
                <a:lnTo>
                  <a:pt x="1109120" y="1512274"/>
                </a:lnTo>
                <a:lnTo>
                  <a:pt x="1099593" y="1504020"/>
                </a:lnTo>
                <a:lnTo>
                  <a:pt x="1090383" y="1495450"/>
                </a:lnTo>
                <a:lnTo>
                  <a:pt x="1080856" y="1486561"/>
                </a:lnTo>
                <a:lnTo>
                  <a:pt x="1071646" y="1477356"/>
                </a:lnTo>
                <a:lnTo>
                  <a:pt x="1062754" y="1467833"/>
                </a:lnTo>
                <a:lnTo>
                  <a:pt x="1053862" y="1458309"/>
                </a:lnTo>
                <a:lnTo>
                  <a:pt x="1045287" y="1448786"/>
                </a:lnTo>
                <a:lnTo>
                  <a:pt x="1036713" y="1438628"/>
                </a:lnTo>
                <a:lnTo>
                  <a:pt x="1028456" y="1428153"/>
                </a:lnTo>
                <a:lnTo>
                  <a:pt x="1020517" y="1417677"/>
                </a:lnTo>
                <a:lnTo>
                  <a:pt x="1012260" y="1407519"/>
                </a:lnTo>
                <a:lnTo>
                  <a:pt x="1004320" y="1396409"/>
                </a:lnTo>
                <a:lnTo>
                  <a:pt x="996699" y="1385616"/>
                </a:lnTo>
                <a:lnTo>
                  <a:pt x="989077" y="1374506"/>
                </a:lnTo>
                <a:lnTo>
                  <a:pt x="981773" y="1362761"/>
                </a:lnTo>
                <a:lnTo>
                  <a:pt x="974786" y="1351333"/>
                </a:lnTo>
                <a:lnTo>
                  <a:pt x="967799" y="1339588"/>
                </a:lnTo>
                <a:lnTo>
                  <a:pt x="953826" y="1315145"/>
                </a:lnTo>
                <a:lnTo>
                  <a:pt x="940806" y="1290702"/>
                </a:lnTo>
                <a:lnTo>
                  <a:pt x="928738" y="1265942"/>
                </a:lnTo>
                <a:lnTo>
                  <a:pt x="916670" y="1239912"/>
                </a:lnTo>
                <a:lnTo>
                  <a:pt x="905555" y="1213882"/>
                </a:lnTo>
                <a:lnTo>
                  <a:pt x="894758" y="1187217"/>
                </a:lnTo>
                <a:lnTo>
                  <a:pt x="885230" y="1160235"/>
                </a:lnTo>
                <a:lnTo>
                  <a:pt x="876021" y="1132936"/>
                </a:lnTo>
                <a:lnTo>
                  <a:pt x="866811" y="1105319"/>
                </a:lnTo>
                <a:lnTo>
                  <a:pt x="858872" y="1077701"/>
                </a:lnTo>
                <a:lnTo>
                  <a:pt x="851250" y="1049449"/>
                </a:lnTo>
                <a:lnTo>
                  <a:pt x="842675" y="1046592"/>
                </a:lnTo>
                <a:lnTo>
                  <a:pt x="834736" y="1043101"/>
                </a:lnTo>
                <a:lnTo>
                  <a:pt x="826479" y="1039291"/>
                </a:lnTo>
                <a:lnTo>
                  <a:pt x="818222" y="1034530"/>
                </a:lnTo>
                <a:lnTo>
                  <a:pt x="810918" y="1029768"/>
                </a:lnTo>
                <a:lnTo>
                  <a:pt x="802979" y="1023737"/>
                </a:lnTo>
                <a:lnTo>
                  <a:pt x="795992" y="1017706"/>
                </a:lnTo>
                <a:lnTo>
                  <a:pt x="789006" y="1011039"/>
                </a:lnTo>
                <a:lnTo>
                  <a:pt x="782336" y="1004056"/>
                </a:lnTo>
                <a:lnTo>
                  <a:pt x="775667" y="996437"/>
                </a:lnTo>
                <a:lnTo>
                  <a:pt x="769316" y="988501"/>
                </a:lnTo>
                <a:lnTo>
                  <a:pt x="763282" y="980248"/>
                </a:lnTo>
                <a:lnTo>
                  <a:pt x="757566" y="971677"/>
                </a:lnTo>
                <a:lnTo>
                  <a:pt x="752167" y="962789"/>
                </a:lnTo>
                <a:lnTo>
                  <a:pt x="747403" y="953583"/>
                </a:lnTo>
                <a:lnTo>
                  <a:pt x="742322" y="944060"/>
                </a:lnTo>
                <a:lnTo>
                  <a:pt x="737876" y="934537"/>
                </a:lnTo>
                <a:lnTo>
                  <a:pt x="733430" y="924379"/>
                </a:lnTo>
                <a:lnTo>
                  <a:pt x="729937" y="914538"/>
                </a:lnTo>
                <a:lnTo>
                  <a:pt x="726126" y="904380"/>
                </a:lnTo>
                <a:lnTo>
                  <a:pt x="722633" y="893905"/>
                </a:lnTo>
                <a:lnTo>
                  <a:pt x="720092" y="883747"/>
                </a:lnTo>
                <a:lnTo>
                  <a:pt x="717551" y="873271"/>
                </a:lnTo>
                <a:lnTo>
                  <a:pt x="715328" y="862796"/>
                </a:lnTo>
                <a:lnTo>
                  <a:pt x="713423" y="852320"/>
                </a:lnTo>
                <a:lnTo>
                  <a:pt x="712153" y="842162"/>
                </a:lnTo>
                <a:lnTo>
                  <a:pt x="710882" y="831687"/>
                </a:lnTo>
                <a:lnTo>
                  <a:pt x="710247" y="821212"/>
                </a:lnTo>
                <a:lnTo>
                  <a:pt x="709612" y="810736"/>
                </a:lnTo>
                <a:lnTo>
                  <a:pt x="709612" y="800896"/>
                </a:lnTo>
                <a:lnTo>
                  <a:pt x="710565" y="790738"/>
                </a:lnTo>
                <a:lnTo>
                  <a:pt x="711200" y="781214"/>
                </a:lnTo>
                <a:lnTo>
                  <a:pt x="713105" y="768517"/>
                </a:lnTo>
                <a:lnTo>
                  <a:pt x="715646" y="756454"/>
                </a:lnTo>
                <a:lnTo>
                  <a:pt x="718822" y="745344"/>
                </a:lnTo>
                <a:lnTo>
                  <a:pt x="722633" y="735186"/>
                </a:lnTo>
                <a:lnTo>
                  <a:pt x="727079" y="725663"/>
                </a:lnTo>
                <a:lnTo>
                  <a:pt x="732160" y="716775"/>
                </a:lnTo>
                <a:lnTo>
                  <a:pt x="737559" y="708521"/>
                </a:lnTo>
                <a:lnTo>
                  <a:pt x="743910" y="701220"/>
                </a:lnTo>
                <a:lnTo>
                  <a:pt x="750579" y="694236"/>
                </a:lnTo>
                <a:lnTo>
                  <a:pt x="757566" y="688205"/>
                </a:lnTo>
                <a:lnTo>
                  <a:pt x="765505" y="682809"/>
                </a:lnTo>
                <a:lnTo>
                  <a:pt x="773762" y="677412"/>
                </a:lnTo>
                <a:lnTo>
                  <a:pt x="782336" y="673286"/>
                </a:lnTo>
                <a:lnTo>
                  <a:pt x="791546" y="669159"/>
                </a:lnTo>
                <a:lnTo>
                  <a:pt x="800756" y="666302"/>
                </a:lnTo>
                <a:lnTo>
                  <a:pt x="810600" y="663762"/>
                </a:lnTo>
                <a:lnTo>
                  <a:pt x="811553" y="646303"/>
                </a:lnTo>
                <a:lnTo>
                  <a:pt x="813141" y="629162"/>
                </a:lnTo>
                <a:lnTo>
                  <a:pt x="814411" y="612020"/>
                </a:lnTo>
                <a:lnTo>
                  <a:pt x="816634" y="594878"/>
                </a:lnTo>
                <a:lnTo>
                  <a:pt x="819175" y="578372"/>
                </a:lnTo>
                <a:lnTo>
                  <a:pt x="821716" y="561547"/>
                </a:lnTo>
                <a:lnTo>
                  <a:pt x="824574" y="544723"/>
                </a:lnTo>
                <a:lnTo>
                  <a:pt x="827432" y="528534"/>
                </a:lnTo>
                <a:lnTo>
                  <a:pt x="830925" y="512662"/>
                </a:lnTo>
                <a:lnTo>
                  <a:pt x="834736" y="496155"/>
                </a:lnTo>
                <a:lnTo>
                  <a:pt x="838865" y="480283"/>
                </a:lnTo>
                <a:lnTo>
                  <a:pt x="843311" y="464729"/>
                </a:lnTo>
                <a:lnTo>
                  <a:pt x="847757" y="448857"/>
                </a:lnTo>
                <a:lnTo>
                  <a:pt x="852520" y="433937"/>
                </a:lnTo>
                <a:lnTo>
                  <a:pt x="857601" y="418700"/>
                </a:lnTo>
                <a:lnTo>
                  <a:pt x="863318" y="403463"/>
                </a:lnTo>
                <a:lnTo>
                  <a:pt x="868717" y="388544"/>
                </a:lnTo>
                <a:lnTo>
                  <a:pt x="874750" y="373942"/>
                </a:lnTo>
                <a:lnTo>
                  <a:pt x="881102" y="359340"/>
                </a:lnTo>
                <a:lnTo>
                  <a:pt x="887453" y="345372"/>
                </a:lnTo>
                <a:lnTo>
                  <a:pt x="894122" y="331405"/>
                </a:lnTo>
                <a:lnTo>
                  <a:pt x="901109" y="317438"/>
                </a:lnTo>
                <a:lnTo>
                  <a:pt x="908731" y="304105"/>
                </a:lnTo>
                <a:lnTo>
                  <a:pt x="916035" y="290773"/>
                </a:lnTo>
                <a:lnTo>
                  <a:pt x="923657" y="277441"/>
                </a:lnTo>
                <a:lnTo>
                  <a:pt x="931596" y="264743"/>
                </a:lnTo>
                <a:lnTo>
                  <a:pt x="940171" y="252046"/>
                </a:lnTo>
                <a:lnTo>
                  <a:pt x="948427" y="239348"/>
                </a:lnTo>
                <a:lnTo>
                  <a:pt x="957320" y="227603"/>
                </a:lnTo>
                <a:lnTo>
                  <a:pt x="966212" y="215858"/>
                </a:lnTo>
                <a:lnTo>
                  <a:pt x="975421" y="204112"/>
                </a:lnTo>
                <a:lnTo>
                  <a:pt x="985266" y="192685"/>
                </a:lnTo>
                <a:lnTo>
                  <a:pt x="994793" y="181574"/>
                </a:lnTo>
                <a:lnTo>
                  <a:pt x="1004956" y="170781"/>
                </a:lnTo>
                <a:lnTo>
                  <a:pt x="1014800" y="160306"/>
                </a:lnTo>
                <a:lnTo>
                  <a:pt x="1025280" y="149831"/>
                </a:lnTo>
                <a:lnTo>
                  <a:pt x="1036078" y="140307"/>
                </a:lnTo>
                <a:lnTo>
                  <a:pt x="1046875" y="130784"/>
                </a:lnTo>
                <a:lnTo>
                  <a:pt x="1057991" y="121261"/>
                </a:lnTo>
                <a:lnTo>
                  <a:pt x="1069105" y="112055"/>
                </a:lnTo>
                <a:lnTo>
                  <a:pt x="1080538" y="103485"/>
                </a:lnTo>
                <a:lnTo>
                  <a:pt x="1092606" y="94914"/>
                </a:lnTo>
                <a:lnTo>
                  <a:pt x="1104356" y="86978"/>
                </a:lnTo>
                <a:lnTo>
                  <a:pt x="1116742" y="79359"/>
                </a:lnTo>
                <a:lnTo>
                  <a:pt x="1128809" y="72058"/>
                </a:lnTo>
                <a:lnTo>
                  <a:pt x="1141512" y="64440"/>
                </a:lnTo>
                <a:lnTo>
                  <a:pt x="1154533" y="57774"/>
                </a:lnTo>
                <a:lnTo>
                  <a:pt x="1167553" y="51425"/>
                </a:lnTo>
                <a:lnTo>
                  <a:pt x="1180574" y="45711"/>
                </a:lnTo>
                <a:lnTo>
                  <a:pt x="1193912" y="39680"/>
                </a:lnTo>
                <a:lnTo>
                  <a:pt x="1207568" y="34601"/>
                </a:lnTo>
                <a:lnTo>
                  <a:pt x="1221541" y="29522"/>
                </a:lnTo>
                <a:lnTo>
                  <a:pt x="1235514" y="24760"/>
                </a:lnTo>
                <a:lnTo>
                  <a:pt x="1249805" y="20633"/>
                </a:lnTo>
                <a:lnTo>
                  <a:pt x="1264096" y="16507"/>
                </a:lnTo>
                <a:lnTo>
                  <a:pt x="1278704" y="13332"/>
                </a:lnTo>
                <a:lnTo>
                  <a:pt x="1293630" y="10158"/>
                </a:lnTo>
                <a:lnTo>
                  <a:pt x="1308556" y="7618"/>
                </a:lnTo>
                <a:lnTo>
                  <a:pt x="1323164" y="5396"/>
                </a:lnTo>
                <a:lnTo>
                  <a:pt x="1339043" y="3174"/>
                </a:lnTo>
                <a:lnTo>
                  <a:pt x="1354287" y="1905"/>
                </a:lnTo>
                <a:lnTo>
                  <a:pt x="1369848" y="952"/>
                </a:lnTo>
                <a:lnTo>
                  <a:pt x="1385726" y="317"/>
                </a:lnTo>
                <a:lnTo>
                  <a:pt x="1401605" y="0"/>
                </a:lnTo>
                <a:close/>
              </a:path>
            </a:pathLst>
          </a:custGeom>
          <a:solidFill>
            <a:srgbClr val="4D576B"/>
          </a:solidFill>
          <a:ln>
            <a:noFill/>
          </a:ln>
        </p:spPr>
        <p:txBody>
          <a:bodyPr anchor="ctr">
            <a:normAutofit/>
            <a:scene3d>
              <a:camera prst="orthographicFront"/>
              <a:lightRig rig="threePt" dir="t"/>
            </a:scene3d>
            <a:sp3d>
              <a:contourClr>
                <a:srgbClr val="FFFFFF"/>
              </a:contourClr>
            </a:sp3d>
          </a:bodyP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48" name="直接连接符 47"/>
          <p:cNvCxnSpPr>
            <a:stCxn id="31" idx="2"/>
            <a:endCxn id="46" idx="6"/>
          </p:cNvCxnSpPr>
          <p:nvPr>
            <p:custDataLst>
              <p:tags r:id="rId5"/>
            </p:custDataLst>
          </p:nvPr>
        </p:nvCxnSpPr>
        <p:spPr>
          <a:xfrm flipH="1">
            <a:off x="4875248" y="3406388"/>
            <a:ext cx="469258" cy="3563"/>
          </a:xfrm>
          <a:prstGeom prst="line">
            <a:avLst/>
          </a:prstGeom>
          <a:ln w="38100">
            <a:solidFill>
              <a:srgbClr val="1F74AD"/>
            </a:solidFill>
          </a:ln>
        </p:spPr>
        <p:style>
          <a:lnRef idx="1">
            <a:srgbClr val="1F74AD"/>
          </a:lnRef>
          <a:fillRef idx="0">
            <a:srgbClr val="1F74AD"/>
          </a:fillRef>
          <a:effectRef idx="0">
            <a:srgbClr val="1F74AD"/>
          </a:effectRef>
          <a:fontRef idx="minor">
            <a:srgbClr val="000000"/>
          </a:fontRef>
        </p:style>
      </p:cxnSp>
      <p:cxnSp>
        <p:nvCxnSpPr>
          <p:cNvPr id="65" name="直接连接符 64"/>
          <p:cNvCxnSpPr>
            <a:stCxn id="31" idx="6"/>
            <a:endCxn id="63" idx="2"/>
          </p:cNvCxnSpPr>
          <p:nvPr>
            <p:custDataLst>
              <p:tags r:id="rId6"/>
            </p:custDataLst>
          </p:nvPr>
        </p:nvCxnSpPr>
        <p:spPr>
          <a:xfrm>
            <a:off x="6806198" y="3406388"/>
            <a:ext cx="469258" cy="3563"/>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45" name="圆角矩形 2"/>
          <p:cNvSpPr/>
          <p:nvPr>
            <p:custDataLst>
              <p:tags r:id="rId7"/>
            </p:custDataLst>
          </p:nvPr>
        </p:nvSpPr>
        <p:spPr>
          <a:xfrm>
            <a:off x="2603140" y="3084325"/>
            <a:ext cx="2256761" cy="651249"/>
          </a:xfrm>
          <a:prstGeom prst="roundRect">
            <a:avLst>
              <a:gd name="adj" fmla="val 50000"/>
            </a:avLst>
          </a:prstGeom>
          <a:solidFill>
            <a:sysClr val="window" lastClr="FFFFFF"/>
          </a:solid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46" name="椭圆 45"/>
          <p:cNvSpPr/>
          <p:nvPr>
            <p:custDataLst>
              <p:tags r:id="rId8"/>
            </p:custDataLst>
          </p:nvPr>
        </p:nvSpPr>
        <p:spPr>
          <a:xfrm>
            <a:off x="4223999" y="3084326"/>
            <a:ext cx="651249" cy="651249"/>
          </a:xfrm>
          <a:prstGeom prst="ellipse">
            <a:avLst/>
          </a:prstGeom>
          <a:solidFill>
            <a:sysClr val="window" lastClr="FFFFFF"/>
          </a:solid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47" name="KSO_Shape"/>
          <p:cNvSpPr/>
          <p:nvPr>
            <p:custDataLst>
              <p:tags r:id="rId9"/>
            </p:custDataLst>
          </p:nvPr>
        </p:nvSpPr>
        <p:spPr bwMode="auto">
          <a:xfrm>
            <a:off x="4360580" y="3220907"/>
            <a:ext cx="378086" cy="378086"/>
          </a:xfrm>
          <a:custGeom>
            <a:avLst/>
            <a:gdLst>
              <a:gd name="T0" fmla="*/ 1395413 w 2219325"/>
              <a:gd name="T1" fmla="*/ 1938020 h 2219325"/>
              <a:gd name="T2" fmla="*/ 1388316 w 2219325"/>
              <a:gd name="T3" fmla="*/ 2002466 h 2219325"/>
              <a:gd name="T4" fmla="*/ 1670304 w 2219325"/>
              <a:gd name="T5" fmla="*/ 1858614 h 2219325"/>
              <a:gd name="T6" fmla="*/ 1150620 w 2219325"/>
              <a:gd name="T7" fmla="*/ 2015808 h 2219325"/>
              <a:gd name="T8" fmla="*/ 1286510 w 2219325"/>
              <a:gd name="T9" fmla="*/ 1931988 h 2219325"/>
              <a:gd name="T10" fmla="*/ 1400810 w 2219325"/>
              <a:gd name="T11" fmla="*/ 1758633 h 2219325"/>
              <a:gd name="T12" fmla="*/ 848360 w 2219325"/>
              <a:gd name="T13" fmla="*/ 1816418 h 2219325"/>
              <a:gd name="T14" fmla="*/ 969645 w 2219325"/>
              <a:gd name="T15" fmla="*/ 1966278 h 2219325"/>
              <a:gd name="T16" fmla="*/ 388339 w 2219325"/>
              <a:gd name="T17" fmla="*/ 1704282 h 2219325"/>
              <a:gd name="T18" fmla="*/ 625234 w 2219325"/>
              <a:gd name="T19" fmla="*/ 1909105 h 2219325"/>
              <a:gd name="T20" fmla="*/ 900095 w 2219325"/>
              <a:gd name="T21" fmla="*/ 2020749 h 2219325"/>
              <a:gd name="T22" fmla="*/ 793433 w 2219325"/>
              <a:gd name="T23" fmla="*/ 1894840 h 2219325"/>
              <a:gd name="T24" fmla="*/ 1611947 w 2219325"/>
              <a:gd name="T25" fmla="*/ 1244918 h 2219325"/>
              <a:gd name="T26" fmla="*/ 1898577 w 2219325"/>
              <a:gd name="T27" fmla="*/ 1613535 h 2219325"/>
              <a:gd name="T28" fmla="*/ 2016438 w 2219325"/>
              <a:gd name="T29" fmla="*/ 1342906 h 2219325"/>
              <a:gd name="T30" fmla="*/ 1464945 w 2219325"/>
              <a:gd name="T31" fmla="*/ 1588135 h 2219325"/>
              <a:gd name="T32" fmla="*/ 1527810 w 2219325"/>
              <a:gd name="T33" fmla="*/ 1182688 h 2219325"/>
              <a:gd name="T34" fmla="*/ 727393 w 2219325"/>
              <a:gd name="T35" fmla="*/ 1480820 h 2219325"/>
              <a:gd name="T36" fmla="*/ 185422 w 2219325"/>
              <a:gd name="T37" fmla="*/ 1251450 h 2219325"/>
              <a:gd name="T38" fmla="*/ 287674 w 2219325"/>
              <a:gd name="T39" fmla="*/ 1555032 h 2219325"/>
              <a:gd name="T40" fmla="*/ 619125 w 2219325"/>
              <a:gd name="T41" fmla="*/ 1365568 h 2219325"/>
              <a:gd name="T42" fmla="*/ 1581467 w 2219325"/>
              <a:gd name="T43" fmla="*/ 739458 h 2219325"/>
              <a:gd name="T44" fmla="*/ 2043430 w 2219325"/>
              <a:gd name="T45" fmla="*/ 1036784 h 2219325"/>
              <a:gd name="T46" fmla="*/ 1963406 w 2219325"/>
              <a:gd name="T47" fmla="*/ 723993 h 2219325"/>
              <a:gd name="T48" fmla="*/ 1522095 w 2219325"/>
              <a:gd name="T49" fmla="*/ 943928 h 2219325"/>
              <a:gd name="T50" fmla="*/ 762000 w 2219325"/>
              <a:gd name="T51" fmla="*/ 606108 h 2219325"/>
              <a:gd name="T52" fmla="*/ 692467 w 2219325"/>
              <a:gd name="T53" fmla="*/ 1005840 h 2219325"/>
              <a:gd name="T54" fmla="*/ 239406 w 2219325"/>
              <a:gd name="T55" fmla="*/ 765910 h 2219325"/>
              <a:gd name="T56" fmla="*/ 175580 w 2219325"/>
              <a:gd name="T57" fmla="*/ 1068705 h 2219325"/>
              <a:gd name="T58" fmla="*/ 649287 w 2219325"/>
              <a:gd name="T59" fmla="*/ 684848 h 2219325"/>
              <a:gd name="T60" fmla="*/ 1378267 w 2219325"/>
              <a:gd name="T61" fmla="*/ 416878 h 2219325"/>
              <a:gd name="T62" fmla="*/ 1258887 w 2219325"/>
              <a:gd name="T63" fmla="*/ 261303 h 2219325"/>
              <a:gd name="T64" fmla="*/ 1047750 w 2219325"/>
              <a:gd name="T65" fmla="*/ 209550 h 2219325"/>
              <a:gd name="T66" fmla="*/ 914400 w 2219325"/>
              <a:gd name="T67" fmla="*/ 307023 h 2219325"/>
              <a:gd name="T68" fmla="*/ 804545 w 2219325"/>
              <a:gd name="T69" fmla="*/ 491490 h 2219325"/>
              <a:gd name="T70" fmla="*/ 725264 w 2219325"/>
              <a:gd name="T71" fmla="*/ 255919 h 2219325"/>
              <a:gd name="T72" fmla="*/ 464869 w 2219325"/>
              <a:gd name="T73" fmla="*/ 431844 h 2219325"/>
              <a:gd name="T74" fmla="*/ 779145 w 2219325"/>
              <a:gd name="T75" fmla="*/ 348298 h 2219325"/>
              <a:gd name="T76" fmla="*/ 889635 w 2219325"/>
              <a:gd name="T77" fmla="*/ 207963 h 2219325"/>
              <a:gd name="T78" fmla="*/ 1403033 w 2219325"/>
              <a:gd name="T79" fmla="*/ 291783 h 2219325"/>
              <a:gd name="T80" fmla="*/ 1832574 w 2219325"/>
              <a:gd name="T81" fmla="*/ 513773 h 2219325"/>
              <a:gd name="T82" fmla="*/ 1595679 w 2219325"/>
              <a:gd name="T83" fmla="*/ 308950 h 2219325"/>
              <a:gd name="T84" fmla="*/ 1315730 w 2219325"/>
              <a:gd name="T85" fmla="*/ 196178 h 2219325"/>
              <a:gd name="T86" fmla="*/ 1465580 w 2219325"/>
              <a:gd name="T87" fmla="*/ 58420 h 2219325"/>
              <a:gd name="T88" fmla="*/ 1794510 w 2219325"/>
              <a:gd name="T89" fmla="*/ 236855 h 2219325"/>
              <a:gd name="T90" fmla="*/ 2044383 w 2219325"/>
              <a:gd name="T91" fmla="*/ 511493 h 2219325"/>
              <a:gd name="T92" fmla="*/ 2190750 w 2219325"/>
              <a:gd name="T93" fmla="*/ 859473 h 2219325"/>
              <a:gd name="T94" fmla="*/ 2210435 w 2219325"/>
              <a:gd name="T95" fmla="*/ 1250950 h 2219325"/>
              <a:gd name="T96" fmla="*/ 2097723 w 2219325"/>
              <a:gd name="T97" fmla="*/ 1614805 h 2219325"/>
              <a:gd name="T98" fmla="*/ 1875473 w 2219325"/>
              <a:gd name="T99" fmla="*/ 1913255 h 2219325"/>
              <a:gd name="T100" fmla="*/ 1566227 w 2219325"/>
              <a:gd name="T101" fmla="*/ 2121535 h 2219325"/>
              <a:gd name="T102" fmla="*/ 1195070 w 2219325"/>
              <a:gd name="T103" fmla="*/ 2215833 h 2219325"/>
              <a:gd name="T104" fmla="*/ 805815 w 2219325"/>
              <a:gd name="T105" fmla="*/ 2177098 h 2219325"/>
              <a:gd name="T106" fmla="*/ 467043 w 2219325"/>
              <a:gd name="T107" fmla="*/ 2014538 h 2219325"/>
              <a:gd name="T108" fmla="*/ 204787 w 2219325"/>
              <a:gd name="T109" fmla="*/ 1751965 h 2219325"/>
              <a:gd name="T110" fmla="*/ 42227 w 2219325"/>
              <a:gd name="T111" fmla="*/ 1413510 h 2219325"/>
              <a:gd name="T112" fmla="*/ 3175 w 2219325"/>
              <a:gd name="T113" fmla="*/ 1024255 h 2219325"/>
              <a:gd name="T114" fmla="*/ 97790 w 2219325"/>
              <a:gd name="T115" fmla="*/ 653098 h 2219325"/>
              <a:gd name="T116" fmla="*/ 306387 w 2219325"/>
              <a:gd name="T117" fmla="*/ 344488 h 2219325"/>
              <a:gd name="T118" fmla="*/ 604520 w 2219325"/>
              <a:gd name="T119" fmla="*/ 121603 h 2219325"/>
              <a:gd name="T120" fmla="*/ 968375 w 2219325"/>
              <a:gd name="T121" fmla="*/ 9208 h 2219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19325" h="2219325">
                <a:moveTo>
                  <a:pt x="1522095" y="1695768"/>
                </a:moveTo>
                <a:lnTo>
                  <a:pt x="1510983" y="1725295"/>
                </a:lnTo>
                <a:lnTo>
                  <a:pt x="1499553" y="1754188"/>
                </a:lnTo>
                <a:lnTo>
                  <a:pt x="1487170" y="1781810"/>
                </a:lnTo>
                <a:lnTo>
                  <a:pt x="1474153" y="1808480"/>
                </a:lnTo>
                <a:lnTo>
                  <a:pt x="1461135" y="1834515"/>
                </a:lnTo>
                <a:lnTo>
                  <a:pt x="1447165" y="1859280"/>
                </a:lnTo>
                <a:lnTo>
                  <a:pt x="1439863" y="1871345"/>
                </a:lnTo>
                <a:lnTo>
                  <a:pt x="1432877" y="1883093"/>
                </a:lnTo>
                <a:lnTo>
                  <a:pt x="1425575" y="1894840"/>
                </a:lnTo>
                <a:lnTo>
                  <a:pt x="1417955" y="1905953"/>
                </a:lnTo>
                <a:lnTo>
                  <a:pt x="1410653" y="1917065"/>
                </a:lnTo>
                <a:lnTo>
                  <a:pt x="1403033" y="1927860"/>
                </a:lnTo>
                <a:lnTo>
                  <a:pt x="1395413" y="1938020"/>
                </a:lnTo>
                <a:lnTo>
                  <a:pt x="1387157" y="1948498"/>
                </a:lnTo>
                <a:lnTo>
                  <a:pt x="1379537" y="1958023"/>
                </a:lnTo>
                <a:lnTo>
                  <a:pt x="1371600" y="1967865"/>
                </a:lnTo>
                <a:lnTo>
                  <a:pt x="1363027" y="1977390"/>
                </a:lnTo>
                <a:lnTo>
                  <a:pt x="1355090" y="1986280"/>
                </a:lnTo>
                <a:lnTo>
                  <a:pt x="1346517" y="1994853"/>
                </a:lnTo>
                <a:lnTo>
                  <a:pt x="1337945" y="2003425"/>
                </a:lnTo>
                <a:lnTo>
                  <a:pt x="1329690" y="2011680"/>
                </a:lnTo>
                <a:lnTo>
                  <a:pt x="1320800" y="2019300"/>
                </a:lnTo>
                <a:lnTo>
                  <a:pt x="1318516" y="2021258"/>
                </a:lnTo>
                <a:lnTo>
                  <a:pt x="1321630" y="2020566"/>
                </a:lnTo>
                <a:lnTo>
                  <a:pt x="1344176" y="2015168"/>
                </a:lnTo>
                <a:lnTo>
                  <a:pt x="1366405" y="2008817"/>
                </a:lnTo>
                <a:lnTo>
                  <a:pt x="1388316" y="2002466"/>
                </a:lnTo>
                <a:lnTo>
                  <a:pt x="1410227" y="1995479"/>
                </a:lnTo>
                <a:lnTo>
                  <a:pt x="1431821" y="1987858"/>
                </a:lnTo>
                <a:lnTo>
                  <a:pt x="1453415" y="1979602"/>
                </a:lnTo>
                <a:lnTo>
                  <a:pt x="1474691" y="1971345"/>
                </a:lnTo>
                <a:lnTo>
                  <a:pt x="1495332" y="1962136"/>
                </a:lnTo>
                <a:lnTo>
                  <a:pt x="1515973" y="1952610"/>
                </a:lnTo>
                <a:lnTo>
                  <a:pt x="1536296" y="1942448"/>
                </a:lnTo>
                <a:lnTo>
                  <a:pt x="1556302" y="1931651"/>
                </a:lnTo>
                <a:lnTo>
                  <a:pt x="1575991" y="1920537"/>
                </a:lnTo>
                <a:lnTo>
                  <a:pt x="1595679" y="1909105"/>
                </a:lnTo>
                <a:lnTo>
                  <a:pt x="1614415" y="1897038"/>
                </a:lnTo>
                <a:lnTo>
                  <a:pt x="1633468" y="1884653"/>
                </a:lnTo>
                <a:lnTo>
                  <a:pt x="1652203" y="1872268"/>
                </a:lnTo>
                <a:lnTo>
                  <a:pt x="1670304" y="1858614"/>
                </a:lnTo>
                <a:lnTo>
                  <a:pt x="1687770" y="1845276"/>
                </a:lnTo>
                <a:lnTo>
                  <a:pt x="1705553" y="1830986"/>
                </a:lnTo>
                <a:lnTo>
                  <a:pt x="1722383" y="1816379"/>
                </a:lnTo>
                <a:lnTo>
                  <a:pt x="1739531" y="1801454"/>
                </a:lnTo>
                <a:lnTo>
                  <a:pt x="1756044" y="1786529"/>
                </a:lnTo>
                <a:lnTo>
                  <a:pt x="1771921" y="1770651"/>
                </a:lnTo>
                <a:lnTo>
                  <a:pt x="1787481" y="1754456"/>
                </a:lnTo>
                <a:lnTo>
                  <a:pt x="1802724" y="1737943"/>
                </a:lnTo>
                <a:lnTo>
                  <a:pt x="1817967" y="1721430"/>
                </a:lnTo>
                <a:lnTo>
                  <a:pt x="1832574" y="1704282"/>
                </a:lnTo>
                <a:lnTo>
                  <a:pt x="1839112" y="1695768"/>
                </a:lnTo>
                <a:lnTo>
                  <a:pt x="1522095" y="1695768"/>
                </a:lnTo>
                <a:close/>
                <a:moveTo>
                  <a:pt x="1150620" y="1695768"/>
                </a:moveTo>
                <a:lnTo>
                  <a:pt x="1150620" y="2015808"/>
                </a:lnTo>
                <a:lnTo>
                  <a:pt x="1160780" y="2012950"/>
                </a:lnTo>
                <a:lnTo>
                  <a:pt x="1170940" y="2010093"/>
                </a:lnTo>
                <a:lnTo>
                  <a:pt x="1181100" y="2006600"/>
                </a:lnTo>
                <a:lnTo>
                  <a:pt x="1191260" y="2002155"/>
                </a:lnTo>
                <a:lnTo>
                  <a:pt x="1201103" y="1997393"/>
                </a:lnTo>
                <a:lnTo>
                  <a:pt x="1210945" y="1992313"/>
                </a:lnTo>
                <a:lnTo>
                  <a:pt x="1220787" y="1986598"/>
                </a:lnTo>
                <a:lnTo>
                  <a:pt x="1230313" y="1979930"/>
                </a:lnTo>
                <a:lnTo>
                  <a:pt x="1240155" y="1973580"/>
                </a:lnTo>
                <a:lnTo>
                  <a:pt x="1249680" y="1966278"/>
                </a:lnTo>
                <a:lnTo>
                  <a:pt x="1258887" y="1958340"/>
                </a:lnTo>
                <a:lnTo>
                  <a:pt x="1268095" y="1950085"/>
                </a:lnTo>
                <a:lnTo>
                  <a:pt x="1277303" y="1941195"/>
                </a:lnTo>
                <a:lnTo>
                  <a:pt x="1286510" y="1931988"/>
                </a:lnTo>
                <a:lnTo>
                  <a:pt x="1295400" y="1922463"/>
                </a:lnTo>
                <a:lnTo>
                  <a:pt x="1304607" y="1912303"/>
                </a:lnTo>
                <a:lnTo>
                  <a:pt x="1313180" y="1902143"/>
                </a:lnTo>
                <a:lnTo>
                  <a:pt x="1321753" y="1890713"/>
                </a:lnTo>
                <a:lnTo>
                  <a:pt x="1330325" y="1879283"/>
                </a:lnTo>
                <a:lnTo>
                  <a:pt x="1338897" y="1867853"/>
                </a:lnTo>
                <a:lnTo>
                  <a:pt x="1346835" y="1855470"/>
                </a:lnTo>
                <a:lnTo>
                  <a:pt x="1355090" y="1842770"/>
                </a:lnTo>
                <a:lnTo>
                  <a:pt x="1363027" y="1829753"/>
                </a:lnTo>
                <a:lnTo>
                  <a:pt x="1370647" y="1816418"/>
                </a:lnTo>
                <a:lnTo>
                  <a:pt x="1378267" y="1802448"/>
                </a:lnTo>
                <a:lnTo>
                  <a:pt x="1386205" y="1788160"/>
                </a:lnTo>
                <a:lnTo>
                  <a:pt x="1393507" y="1773555"/>
                </a:lnTo>
                <a:lnTo>
                  <a:pt x="1400810" y="1758633"/>
                </a:lnTo>
                <a:lnTo>
                  <a:pt x="1407477" y="1743710"/>
                </a:lnTo>
                <a:lnTo>
                  <a:pt x="1414463" y="1727835"/>
                </a:lnTo>
                <a:lnTo>
                  <a:pt x="1421447" y="1711643"/>
                </a:lnTo>
                <a:lnTo>
                  <a:pt x="1428115" y="1695768"/>
                </a:lnTo>
                <a:lnTo>
                  <a:pt x="1150620" y="1695768"/>
                </a:lnTo>
                <a:close/>
                <a:moveTo>
                  <a:pt x="791210" y="1695768"/>
                </a:moveTo>
                <a:lnTo>
                  <a:pt x="797560" y="1711643"/>
                </a:lnTo>
                <a:lnTo>
                  <a:pt x="804545" y="1727835"/>
                </a:lnTo>
                <a:lnTo>
                  <a:pt x="811213" y="1743710"/>
                </a:lnTo>
                <a:lnTo>
                  <a:pt x="818515" y="1758633"/>
                </a:lnTo>
                <a:lnTo>
                  <a:pt x="825817" y="1773555"/>
                </a:lnTo>
                <a:lnTo>
                  <a:pt x="833120" y="1788160"/>
                </a:lnTo>
                <a:lnTo>
                  <a:pt x="840740" y="1802448"/>
                </a:lnTo>
                <a:lnTo>
                  <a:pt x="848360" y="1816418"/>
                </a:lnTo>
                <a:lnTo>
                  <a:pt x="855980" y="1829753"/>
                </a:lnTo>
                <a:lnTo>
                  <a:pt x="864235" y="1842770"/>
                </a:lnTo>
                <a:lnTo>
                  <a:pt x="872173" y="1855470"/>
                </a:lnTo>
                <a:lnTo>
                  <a:pt x="880427" y="1867853"/>
                </a:lnTo>
                <a:lnTo>
                  <a:pt x="888683" y="1879283"/>
                </a:lnTo>
                <a:lnTo>
                  <a:pt x="897255" y="1890713"/>
                </a:lnTo>
                <a:lnTo>
                  <a:pt x="906145" y="1902143"/>
                </a:lnTo>
                <a:lnTo>
                  <a:pt x="914400" y="1912303"/>
                </a:lnTo>
                <a:lnTo>
                  <a:pt x="923290" y="1922463"/>
                </a:lnTo>
                <a:lnTo>
                  <a:pt x="932497" y="1931988"/>
                </a:lnTo>
                <a:lnTo>
                  <a:pt x="941387" y="1941195"/>
                </a:lnTo>
                <a:lnTo>
                  <a:pt x="950595" y="1950085"/>
                </a:lnTo>
                <a:lnTo>
                  <a:pt x="960120" y="1958340"/>
                </a:lnTo>
                <a:lnTo>
                  <a:pt x="969645" y="1966278"/>
                </a:lnTo>
                <a:lnTo>
                  <a:pt x="979170" y="1973580"/>
                </a:lnTo>
                <a:lnTo>
                  <a:pt x="988695" y="1979930"/>
                </a:lnTo>
                <a:lnTo>
                  <a:pt x="998220" y="1986598"/>
                </a:lnTo>
                <a:lnTo>
                  <a:pt x="1008380" y="1992313"/>
                </a:lnTo>
                <a:lnTo>
                  <a:pt x="1017905" y="1997393"/>
                </a:lnTo>
                <a:lnTo>
                  <a:pt x="1027747" y="2002155"/>
                </a:lnTo>
                <a:lnTo>
                  <a:pt x="1037907" y="2006600"/>
                </a:lnTo>
                <a:lnTo>
                  <a:pt x="1047750" y="2010093"/>
                </a:lnTo>
                <a:lnTo>
                  <a:pt x="1058227" y="2012950"/>
                </a:lnTo>
                <a:lnTo>
                  <a:pt x="1068705" y="2015808"/>
                </a:lnTo>
                <a:lnTo>
                  <a:pt x="1068705" y="1695768"/>
                </a:lnTo>
                <a:lnTo>
                  <a:pt x="791210" y="1695768"/>
                </a:lnTo>
                <a:close/>
                <a:moveTo>
                  <a:pt x="381497" y="1695768"/>
                </a:moveTo>
                <a:lnTo>
                  <a:pt x="388339" y="1704282"/>
                </a:lnTo>
                <a:lnTo>
                  <a:pt x="402946" y="1721430"/>
                </a:lnTo>
                <a:lnTo>
                  <a:pt x="417871" y="1737943"/>
                </a:lnTo>
                <a:lnTo>
                  <a:pt x="432796" y="1754456"/>
                </a:lnTo>
                <a:lnTo>
                  <a:pt x="448674" y="1770651"/>
                </a:lnTo>
                <a:lnTo>
                  <a:pt x="464869" y="1786529"/>
                </a:lnTo>
                <a:lnTo>
                  <a:pt x="481382" y="1801454"/>
                </a:lnTo>
                <a:lnTo>
                  <a:pt x="497895" y="1816379"/>
                </a:lnTo>
                <a:lnTo>
                  <a:pt x="515043" y="1830986"/>
                </a:lnTo>
                <a:lnTo>
                  <a:pt x="532826" y="1845276"/>
                </a:lnTo>
                <a:lnTo>
                  <a:pt x="550609" y="1858614"/>
                </a:lnTo>
                <a:lnTo>
                  <a:pt x="568709" y="1872268"/>
                </a:lnTo>
                <a:lnTo>
                  <a:pt x="587128" y="1884653"/>
                </a:lnTo>
                <a:lnTo>
                  <a:pt x="605863" y="1897038"/>
                </a:lnTo>
                <a:lnTo>
                  <a:pt x="625234" y="1909105"/>
                </a:lnTo>
                <a:lnTo>
                  <a:pt x="644605" y="1920537"/>
                </a:lnTo>
                <a:lnTo>
                  <a:pt x="664293" y="1931651"/>
                </a:lnTo>
                <a:lnTo>
                  <a:pt x="684299" y="1942448"/>
                </a:lnTo>
                <a:lnTo>
                  <a:pt x="704623" y="1952610"/>
                </a:lnTo>
                <a:lnTo>
                  <a:pt x="725264" y="1962136"/>
                </a:lnTo>
                <a:lnTo>
                  <a:pt x="746222" y="1971345"/>
                </a:lnTo>
                <a:lnTo>
                  <a:pt x="767181" y="1979602"/>
                </a:lnTo>
                <a:lnTo>
                  <a:pt x="788457" y="1987858"/>
                </a:lnTo>
                <a:lnTo>
                  <a:pt x="810368" y="1995479"/>
                </a:lnTo>
                <a:lnTo>
                  <a:pt x="832279" y="2002466"/>
                </a:lnTo>
                <a:lnTo>
                  <a:pt x="854190" y="2008817"/>
                </a:lnTo>
                <a:lnTo>
                  <a:pt x="876419" y="2015168"/>
                </a:lnTo>
                <a:lnTo>
                  <a:pt x="899283" y="2020566"/>
                </a:lnTo>
                <a:lnTo>
                  <a:pt x="900095" y="2020749"/>
                </a:lnTo>
                <a:lnTo>
                  <a:pt x="898525" y="2019300"/>
                </a:lnTo>
                <a:lnTo>
                  <a:pt x="889635" y="2011680"/>
                </a:lnTo>
                <a:lnTo>
                  <a:pt x="881063" y="2003425"/>
                </a:lnTo>
                <a:lnTo>
                  <a:pt x="872490" y="1994853"/>
                </a:lnTo>
                <a:lnTo>
                  <a:pt x="864235" y="1986280"/>
                </a:lnTo>
                <a:lnTo>
                  <a:pt x="855980" y="1977390"/>
                </a:lnTo>
                <a:lnTo>
                  <a:pt x="847725" y="1967865"/>
                </a:lnTo>
                <a:lnTo>
                  <a:pt x="839470" y="1958023"/>
                </a:lnTo>
                <a:lnTo>
                  <a:pt x="831850" y="1948498"/>
                </a:lnTo>
                <a:lnTo>
                  <a:pt x="823913" y="1938020"/>
                </a:lnTo>
                <a:lnTo>
                  <a:pt x="816293" y="1927860"/>
                </a:lnTo>
                <a:lnTo>
                  <a:pt x="808355" y="1917065"/>
                </a:lnTo>
                <a:lnTo>
                  <a:pt x="801053" y="1905953"/>
                </a:lnTo>
                <a:lnTo>
                  <a:pt x="793433" y="1894840"/>
                </a:lnTo>
                <a:lnTo>
                  <a:pt x="786130" y="1883093"/>
                </a:lnTo>
                <a:lnTo>
                  <a:pt x="779145" y="1871345"/>
                </a:lnTo>
                <a:lnTo>
                  <a:pt x="771843" y="1859280"/>
                </a:lnTo>
                <a:lnTo>
                  <a:pt x="758190" y="1834515"/>
                </a:lnTo>
                <a:lnTo>
                  <a:pt x="745173" y="1808480"/>
                </a:lnTo>
                <a:lnTo>
                  <a:pt x="731837" y="1781810"/>
                </a:lnTo>
                <a:lnTo>
                  <a:pt x="719773" y="1754188"/>
                </a:lnTo>
                <a:lnTo>
                  <a:pt x="708025" y="1725295"/>
                </a:lnTo>
                <a:lnTo>
                  <a:pt x="696913" y="1695768"/>
                </a:lnTo>
                <a:lnTo>
                  <a:pt x="381497" y="1695768"/>
                </a:lnTo>
                <a:close/>
                <a:moveTo>
                  <a:pt x="1615757" y="1150938"/>
                </a:moveTo>
                <a:lnTo>
                  <a:pt x="1615123" y="1182688"/>
                </a:lnTo>
                <a:lnTo>
                  <a:pt x="1613535" y="1213803"/>
                </a:lnTo>
                <a:lnTo>
                  <a:pt x="1611947" y="1244918"/>
                </a:lnTo>
                <a:lnTo>
                  <a:pt x="1609725" y="1275715"/>
                </a:lnTo>
                <a:lnTo>
                  <a:pt x="1607185" y="1305878"/>
                </a:lnTo>
                <a:lnTo>
                  <a:pt x="1603693" y="1336040"/>
                </a:lnTo>
                <a:lnTo>
                  <a:pt x="1600200" y="1365568"/>
                </a:lnTo>
                <a:lnTo>
                  <a:pt x="1596073" y="1394778"/>
                </a:lnTo>
                <a:lnTo>
                  <a:pt x="1591627" y="1423670"/>
                </a:lnTo>
                <a:lnTo>
                  <a:pt x="1586547" y="1451928"/>
                </a:lnTo>
                <a:lnTo>
                  <a:pt x="1581467" y="1479868"/>
                </a:lnTo>
                <a:lnTo>
                  <a:pt x="1576070" y="1507808"/>
                </a:lnTo>
                <a:lnTo>
                  <a:pt x="1569720" y="1534478"/>
                </a:lnTo>
                <a:lnTo>
                  <a:pt x="1563370" y="1561465"/>
                </a:lnTo>
                <a:lnTo>
                  <a:pt x="1556385" y="1587500"/>
                </a:lnTo>
                <a:lnTo>
                  <a:pt x="1549083" y="1613535"/>
                </a:lnTo>
                <a:lnTo>
                  <a:pt x="1898577" y="1613535"/>
                </a:lnTo>
                <a:lnTo>
                  <a:pt x="1898625" y="1613462"/>
                </a:lnTo>
                <a:lnTo>
                  <a:pt x="1910375" y="1594091"/>
                </a:lnTo>
                <a:lnTo>
                  <a:pt x="1922124" y="1574720"/>
                </a:lnTo>
                <a:lnTo>
                  <a:pt x="1933239" y="1555032"/>
                </a:lnTo>
                <a:lnTo>
                  <a:pt x="1943401" y="1535026"/>
                </a:lnTo>
                <a:lnTo>
                  <a:pt x="1953880" y="1514703"/>
                </a:lnTo>
                <a:lnTo>
                  <a:pt x="1963406" y="1493744"/>
                </a:lnTo>
                <a:lnTo>
                  <a:pt x="1972298" y="1473103"/>
                </a:lnTo>
                <a:lnTo>
                  <a:pt x="1981189" y="1452145"/>
                </a:lnTo>
                <a:lnTo>
                  <a:pt x="1989128" y="1430868"/>
                </a:lnTo>
                <a:lnTo>
                  <a:pt x="1997067" y="1408957"/>
                </a:lnTo>
                <a:lnTo>
                  <a:pt x="2003736" y="1387364"/>
                </a:lnTo>
                <a:lnTo>
                  <a:pt x="2010404" y="1365135"/>
                </a:lnTo>
                <a:lnTo>
                  <a:pt x="2016438" y="1342906"/>
                </a:lnTo>
                <a:lnTo>
                  <a:pt x="2021836" y="1320042"/>
                </a:lnTo>
                <a:lnTo>
                  <a:pt x="2026917" y="1297496"/>
                </a:lnTo>
                <a:lnTo>
                  <a:pt x="2031681" y="1274949"/>
                </a:lnTo>
                <a:lnTo>
                  <a:pt x="2035491" y="1251450"/>
                </a:lnTo>
                <a:lnTo>
                  <a:pt x="2038349" y="1228269"/>
                </a:lnTo>
                <a:lnTo>
                  <a:pt x="2041207" y="1204770"/>
                </a:lnTo>
                <a:lnTo>
                  <a:pt x="2043430" y="1180953"/>
                </a:lnTo>
                <a:lnTo>
                  <a:pt x="2044700" y="1157137"/>
                </a:lnTo>
                <a:lnTo>
                  <a:pt x="2044945" y="1150938"/>
                </a:lnTo>
                <a:lnTo>
                  <a:pt x="1615757" y="1150938"/>
                </a:lnTo>
                <a:close/>
                <a:moveTo>
                  <a:pt x="1150620" y="1150938"/>
                </a:moveTo>
                <a:lnTo>
                  <a:pt x="1150620" y="1613535"/>
                </a:lnTo>
                <a:lnTo>
                  <a:pt x="1456690" y="1613535"/>
                </a:lnTo>
                <a:lnTo>
                  <a:pt x="1464945" y="1588135"/>
                </a:lnTo>
                <a:lnTo>
                  <a:pt x="1472247" y="1561783"/>
                </a:lnTo>
                <a:lnTo>
                  <a:pt x="1479233" y="1535430"/>
                </a:lnTo>
                <a:lnTo>
                  <a:pt x="1485583" y="1508125"/>
                </a:lnTo>
                <a:lnTo>
                  <a:pt x="1491615" y="1480820"/>
                </a:lnTo>
                <a:lnTo>
                  <a:pt x="1497013" y="1452880"/>
                </a:lnTo>
                <a:lnTo>
                  <a:pt x="1502410" y="1423988"/>
                </a:lnTo>
                <a:lnTo>
                  <a:pt x="1507490" y="1395095"/>
                </a:lnTo>
                <a:lnTo>
                  <a:pt x="1511617" y="1365885"/>
                </a:lnTo>
                <a:lnTo>
                  <a:pt x="1515745" y="1336358"/>
                </a:lnTo>
                <a:lnTo>
                  <a:pt x="1518920" y="1305878"/>
                </a:lnTo>
                <a:lnTo>
                  <a:pt x="1522095" y="1275715"/>
                </a:lnTo>
                <a:lnTo>
                  <a:pt x="1524317" y="1244918"/>
                </a:lnTo>
                <a:lnTo>
                  <a:pt x="1526857" y="1213803"/>
                </a:lnTo>
                <a:lnTo>
                  <a:pt x="1527810" y="1182688"/>
                </a:lnTo>
                <a:lnTo>
                  <a:pt x="1529080" y="1150938"/>
                </a:lnTo>
                <a:lnTo>
                  <a:pt x="1150620" y="1150938"/>
                </a:lnTo>
                <a:close/>
                <a:moveTo>
                  <a:pt x="690245" y="1150938"/>
                </a:moveTo>
                <a:lnTo>
                  <a:pt x="691197" y="1182688"/>
                </a:lnTo>
                <a:lnTo>
                  <a:pt x="692467" y="1213803"/>
                </a:lnTo>
                <a:lnTo>
                  <a:pt x="694690" y="1244918"/>
                </a:lnTo>
                <a:lnTo>
                  <a:pt x="696913" y="1275715"/>
                </a:lnTo>
                <a:lnTo>
                  <a:pt x="700087" y="1305878"/>
                </a:lnTo>
                <a:lnTo>
                  <a:pt x="703580" y="1336358"/>
                </a:lnTo>
                <a:lnTo>
                  <a:pt x="707390" y="1365885"/>
                </a:lnTo>
                <a:lnTo>
                  <a:pt x="711517" y="1395095"/>
                </a:lnTo>
                <a:lnTo>
                  <a:pt x="716597" y="1423988"/>
                </a:lnTo>
                <a:lnTo>
                  <a:pt x="721677" y="1452880"/>
                </a:lnTo>
                <a:lnTo>
                  <a:pt x="727393" y="1480820"/>
                </a:lnTo>
                <a:lnTo>
                  <a:pt x="733425" y="1508125"/>
                </a:lnTo>
                <a:lnTo>
                  <a:pt x="740093" y="1535430"/>
                </a:lnTo>
                <a:lnTo>
                  <a:pt x="747077" y="1561783"/>
                </a:lnTo>
                <a:lnTo>
                  <a:pt x="754380" y="1588135"/>
                </a:lnTo>
                <a:lnTo>
                  <a:pt x="762000" y="1613535"/>
                </a:lnTo>
                <a:lnTo>
                  <a:pt x="1068705" y="1613535"/>
                </a:lnTo>
                <a:lnTo>
                  <a:pt x="1068705" y="1150938"/>
                </a:lnTo>
                <a:lnTo>
                  <a:pt x="690245" y="1150938"/>
                </a:lnTo>
                <a:close/>
                <a:moveTo>
                  <a:pt x="175650" y="1150938"/>
                </a:moveTo>
                <a:lnTo>
                  <a:pt x="175895" y="1157137"/>
                </a:lnTo>
                <a:lnTo>
                  <a:pt x="177165" y="1180953"/>
                </a:lnTo>
                <a:lnTo>
                  <a:pt x="179706" y="1204770"/>
                </a:lnTo>
                <a:lnTo>
                  <a:pt x="182246" y="1228269"/>
                </a:lnTo>
                <a:lnTo>
                  <a:pt x="185422" y="1251450"/>
                </a:lnTo>
                <a:lnTo>
                  <a:pt x="189232" y="1274949"/>
                </a:lnTo>
                <a:lnTo>
                  <a:pt x="193678" y="1297496"/>
                </a:lnTo>
                <a:lnTo>
                  <a:pt x="198759" y="1320042"/>
                </a:lnTo>
                <a:lnTo>
                  <a:pt x="204158" y="1342906"/>
                </a:lnTo>
                <a:lnTo>
                  <a:pt x="210191" y="1365135"/>
                </a:lnTo>
                <a:lnTo>
                  <a:pt x="216860" y="1387364"/>
                </a:lnTo>
                <a:lnTo>
                  <a:pt x="223846" y="1408957"/>
                </a:lnTo>
                <a:lnTo>
                  <a:pt x="231467" y="1430868"/>
                </a:lnTo>
                <a:lnTo>
                  <a:pt x="239406" y="1452145"/>
                </a:lnTo>
                <a:lnTo>
                  <a:pt x="248298" y="1473103"/>
                </a:lnTo>
                <a:lnTo>
                  <a:pt x="257189" y="1493744"/>
                </a:lnTo>
                <a:lnTo>
                  <a:pt x="266716" y="1514703"/>
                </a:lnTo>
                <a:lnTo>
                  <a:pt x="277195" y="1535026"/>
                </a:lnTo>
                <a:lnTo>
                  <a:pt x="287674" y="1555032"/>
                </a:lnTo>
                <a:lnTo>
                  <a:pt x="298789" y="1574720"/>
                </a:lnTo>
                <a:lnTo>
                  <a:pt x="310221" y="1594091"/>
                </a:lnTo>
                <a:lnTo>
                  <a:pt x="322288" y="1613462"/>
                </a:lnTo>
                <a:lnTo>
                  <a:pt x="322335" y="1613535"/>
                </a:lnTo>
                <a:lnTo>
                  <a:pt x="670243" y="1613535"/>
                </a:lnTo>
                <a:lnTo>
                  <a:pt x="662940" y="1587500"/>
                </a:lnTo>
                <a:lnTo>
                  <a:pt x="655955" y="1561465"/>
                </a:lnTo>
                <a:lnTo>
                  <a:pt x="649287" y="1534478"/>
                </a:lnTo>
                <a:lnTo>
                  <a:pt x="643255" y="1507808"/>
                </a:lnTo>
                <a:lnTo>
                  <a:pt x="637540" y="1479868"/>
                </a:lnTo>
                <a:lnTo>
                  <a:pt x="632460" y="1451928"/>
                </a:lnTo>
                <a:lnTo>
                  <a:pt x="627380" y="1423670"/>
                </a:lnTo>
                <a:lnTo>
                  <a:pt x="622935" y="1394778"/>
                </a:lnTo>
                <a:lnTo>
                  <a:pt x="619125" y="1365568"/>
                </a:lnTo>
                <a:lnTo>
                  <a:pt x="614997" y="1336040"/>
                </a:lnTo>
                <a:lnTo>
                  <a:pt x="612140" y="1305878"/>
                </a:lnTo>
                <a:lnTo>
                  <a:pt x="609283" y="1275715"/>
                </a:lnTo>
                <a:lnTo>
                  <a:pt x="607060" y="1244918"/>
                </a:lnTo>
                <a:lnTo>
                  <a:pt x="605155" y="1213803"/>
                </a:lnTo>
                <a:lnTo>
                  <a:pt x="603885" y="1182688"/>
                </a:lnTo>
                <a:lnTo>
                  <a:pt x="603250" y="1150938"/>
                </a:lnTo>
                <a:lnTo>
                  <a:pt x="175650" y="1150938"/>
                </a:lnTo>
                <a:close/>
                <a:moveTo>
                  <a:pt x="1549083" y="606108"/>
                </a:moveTo>
                <a:lnTo>
                  <a:pt x="1556385" y="631825"/>
                </a:lnTo>
                <a:lnTo>
                  <a:pt x="1563370" y="657860"/>
                </a:lnTo>
                <a:lnTo>
                  <a:pt x="1569720" y="684848"/>
                </a:lnTo>
                <a:lnTo>
                  <a:pt x="1576070" y="712153"/>
                </a:lnTo>
                <a:lnTo>
                  <a:pt x="1581467" y="739458"/>
                </a:lnTo>
                <a:lnTo>
                  <a:pt x="1586547" y="767398"/>
                </a:lnTo>
                <a:lnTo>
                  <a:pt x="1591627" y="795973"/>
                </a:lnTo>
                <a:lnTo>
                  <a:pt x="1596073" y="824865"/>
                </a:lnTo>
                <a:lnTo>
                  <a:pt x="1600200" y="854393"/>
                </a:lnTo>
                <a:lnTo>
                  <a:pt x="1603693" y="883920"/>
                </a:lnTo>
                <a:lnTo>
                  <a:pt x="1607185" y="914083"/>
                </a:lnTo>
                <a:lnTo>
                  <a:pt x="1609725" y="944245"/>
                </a:lnTo>
                <a:lnTo>
                  <a:pt x="1611947" y="974725"/>
                </a:lnTo>
                <a:lnTo>
                  <a:pt x="1613535" y="1005840"/>
                </a:lnTo>
                <a:lnTo>
                  <a:pt x="1615123" y="1036955"/>
                </a:lnTo>
                <a:lnTo>
                  <a:pt x="1615757" y="1068705"/>
                </a:lnTo>
                <a:lnTo>
                  <a:pt x="2045016" y="1068705"/>
                </a:lnTo>
                <a:lnTo>
                  <a:pt x="2044700" y="1060601"/>
                </a:lnTo>
                <a:lnTo>
                  <a:pt x="2043430" y="1036784"/>
                </a:lnTo>
                <a:lnTo>
                  <a:pt x="2041207" y="1013285"/>
                </a:lnTo>
                <a:lnTo>
                  <a:pt x="2038349" y="990104"/>
                </a:lnTo>
                <a:lnTo>
                  <a:pt x="2035491" y="966605"/>
                </a:lnTo>
                <a:lnTo>
                  <a:pt x="2031681" y="943423"/>
                </a:lnTo>
                <a:lnTo>
                  <a:pt x="2026917" y="920559"/>
                </a:lnTo>
                <a:lnTo>
                  <a:pt x="2021836" y="897695"/>
                </a:lnTo>
                <a:lnTo>
                  <a:pt x="2016438" y="875149"/>
                </a:lnTo>
                <a:lnTo>
                  <a:pt x="2010404" y="852920"/>
                </a:lnTo>
                <a:lnTo>
                  <a:pt x="2003736" y="831009"/>
                </a:lnTo>
                <a:lnTo>
                  <a:pt x="1997067" y="809098"/>
                </a:lnTo>
                <a:lnTo>
                  <a:pt x="1989128" y="787504"/>
                </a:lnTo>
                <a:lnTo>
                  <a:pt x="1981189" y="765910"/>
                </a:lnTo>
                <a:lnTo>
                  <a:pt x="1972298" y="744634"/>
                </a:lnTo>
                <a:lnTo>
                  <a:pt x="1963406" y="723993"/>
                </a:lnTo>
                <a:lnTo>
                  <a:pt x="1953880" y="703352"/>
                </a:lnTo>
                <a:lnTo>
                  <a:pt x="1943401" y="683029"/>
                </a:lnTo>
                <a:lnTo>
                  <a:pt x="1933239" y="663023"/>
                </a:lnTo>
                <a:lnTo>
                  <a:pt x="1922124" y="643335"/>
                </a:lnTo>
                <a:lnTo>
                  <a:pt x="1910375" y="623646"/>
                </a:lnTo>
                <a:lnTo>
                  <a:pt x="1899375" y="606108"/>
                </a:lnTo>
                <a:lnTo>
                  <a:pt x="1549083" y="606108"/>
                </a:lnTo>
                <a:close/>
                <a:moveTo>
                  <a:pt x="1150620" y="606108"/>
                </a:moveTo>
                <a:lnTo>
                  <a:pt x="1150620" y="1068705"/>
                </a:lnTo>
                <a:lnTo>
                  <a:pt x="1529080" y="1068705"/>
                </a:lnTo>
                <a:lnTo>
                  <a:pt x="1527810" y="1036955"/>
                </a:lnTo>
                <a:lnTo>
                  <a:pt x="1526857" y="1005840"/>
                </a:lnTo>
                <a:lnTo>
                  <a:pt x="1524317" y="974725"/>
                </a:lnTo>
                <a:lnTo>
                  <a:pt x="1522095" y="943928"/>
                </a:lnTo>
                <a:lnTo>
                  <a:pt x="1518920" y="913448"/>
                </a:lnTo>
                <a:lnTo>
                  <a:pt x="1515745" y="883603"/>
                </a:lnTo>
                <a:lnTo>
                  <a:pt x="1511617" y="853758"/>
                </a:lnTo>
                <a:lnTo>
                  <a:pt x="1507490" y="824548"/>
                </a:lnTo>
                <a:lnTo>
                  <a:pt x="1502410" y="795655"/>
                </a:lnTo>
                <a:lnTo>
                  <a:pt x="1497013" y="767080"/>
                </a:lnTo>
                <a:lnTo>
                  <a:pt x="1491615" y="739140"/>
                </a:lnTo>
                <a:lnTo>
                  <a:pt x="1485583" y="711518"/>
                </a:lnTo>
                <a:lnTo>
                  <a:pt x="1479233" y="684213"/>
                </a:lnTo>
                <a:lnTo>
                  <a:pt x="1472247" y="657543"/>
                </a:lnTo>
                <a:lnTo>
                  <a:pt x="1464945" y="631508"/>
                </a:lnTo>
                <a:lnTo>
                  <a:pt x="1456690" y="606108"/>
                </a:lnTo>
                <a:lnTo>
                  <a:pt x="1150620" y="606108"/>
                </a:lnTo>
                <a:close/>
                <a:moveTo>
                  <a:pt x="762000" y="606108"/>
                </a:moveTo>
                <a:lnTo>
                  <a:pt x="754380" y="631508"/>
                </a:lnTo>
                <a:lnTo>
                  <a:pt x="747077" y="657543"/>
                </a:lnTo>
                <a:lnTo>
                  <a:pt x="740093" y="684213"/>
                </a:lnTo>
                <a:lnTo>
                  <a:pt x="733425" y="711518"/>
                </a:lnTo>
                <a:lnTo>
                  <a:pt x="727393" y="739140"/>
                </a:lnTo>
                <a:lnTo>
                  <a:pt x="721677" y="767080"/>
                </a:lnTo>
                <a:lnTo>
                  <a:pt x="716597" y="795655"/>
                </a:lnTo>
                <a:lnTo>
                  <a:pt x="711517" y="824548"/>
                </a:lnTo>
                <a:lnTo>
                  <a:pt x="707390" y="853758"/>
                </a:lnTo>
                <a:lnTo>
                  <a:pt x="703580" y="883603"/>
                </a:lnTo>
                <a:lnTo>
                  <a:pt x="700087" y="913448"/>
                </a:lnTo>
                <a:lnTo>
                  <a:pt x="696913" y="943928"/>
                </a:lnTo>
                <a:lnTo>
                  <a:pt x="694690" y="974725"/>
                </a:lnTo>
                <a:lnTo>
                  <a:pt x="692467" y="1005840"/>
                </a:lnTo>
                <a:lnTo>
                  <a:pt x="691197" y="1036955"/>
                </a:lnTo>
                <a:lnTo>
                  <a:pt x="690245" y="1068705"/>
                </a:lnTo>
                <a:lnTo>
                  <a:pt x="1068705" y="1068705"/>
                </a:lnTo>
                <a:lnTo>
                  <a:pt x="1068705" y="606108"/>
                </a:lnTo>
                <a:lnTo>
                  <a:pt x="762000" y="606108"/>
                </a:lnTo>
                <a:close/>
                <a:moveTo>
                  <a:pt x="321517" y="606108"/>
                </a:moveTo>
                <a:lnTo>
                  <a:pt x="310221" y="623646"/>
                </a:lnTo>
                <a:lnTo>
                  <a:pt x="298789" y="643335"/>
                </a:lnTo>
                <a:lnTo>
                  <a:pt x="287674" y="663023"/>
                </a:lnTo>
                <a:lnTo>
                  <a:pt x="277195" y="683029"/>
                </a:lnTo>
                <a:lnTo>
                  <a:pt x="266716" y="703352"/>
                </a:lnTo>
                <a:lnTo>
                  <a:pt x="257189" y="723993"/>
                </a:lnTo>
                <a:lnTo>
                  <a:pt x="248298" y="744634"/>
                </a:lnTo>
                <a:lnTo>
                  <a:pt x="239406" y="765910"/>
                </a:lnTo>
                <a:lnTo>
                  <a:pt x="231467" y="787504"/>
                </a:lnTo>
                <a:lnTo>
                  <a:pt x="223846" y="809098"/>
                </a:lnTo>
                <a:lnTo>
                  <a:pt x="216860" y="831009"/>
                </a:lnTo>
                <a:lnTo>
                  <a:pt x="210191" y="852920"/>
                </a:lnTo>
                <a:lnTo>
                  <a:pt x="204158" y="875149"/>
                </a:lnTo>
                <a:lnTo>
                  <a:pt x="198759" y="897695"/>
                </a:lnTo>
                <a:lnTo>
                  <a:pt x="193678" y="920559"/>
                </a:lnTo>
                <a:lnTo>
                  <a:pt x="189232" y="943423"/>
                </a:lnTo>
                <a:lnTo>
                  <a:pt x="185422" y="966605"/>
                </a:lnTo>
                <a:lnTo>
                  <a:pt x="182246" y="990104"/>
                </a:lnTo>
                <a:lnTo>
                  <a:pt x="179706" y="1013285"/>
                </a:lnTo>
                <a:lnTo>
                  <a:pt x="177165" y="1036784"/>
                </a:lnTo>
                <a:lnTo>
                  <a:pt x="175895" y="1060601"/>
                </a:lnTo>
                <a:lnTo>
                  <a:pt x="175580" y="1068705"/>
                </a:lnTo>
                <a:lnTo>
                  <a:pt x="603250" y="1068705"/>
                </a:lnTo>
                <a:lnTo>
                  <a:pt x="603885" y="1036955"/>
                </a:lnTo>
                <a:lnTo>
                  <a:pt x="605155" y="1005840"/>
                </a:lnTo>
                <a:lnTo>
                  <a:pt x="607060" y="974725"/>
                </a:lnTo>
                <a:lnTo>
                  <a:pt x="609283" y="944245"/>
                </a:lnTo>
                <a:lnTo>
                  <a:pt x="612140" y="914083"/>
                </a:lnTo>
                <a:lnTo>
                  <a:pt x="614997" y="883920"/>
                </a:lnTo>
                <a:lnTo>
                  <a:pt x="619125" y="854393"/>
                </a:lnTo>
                <a:lnTo>
                  <a:pt x="622935" y="824865"/>
                </a:lnTo>
                <a:lnTo>
                  <a:pt x="627380" y="795973"/>
                </a:lnTo>
                <a:lnTo>
                  <a:pt x="632460" y="767398"/>
                </a:lnTo>
                <a:lnTo>
                  <a:pt x="637540" y="739458"/>
                </a:lnTo>
                <a:lnTo>
                  <a:pt x="643255" y="712153"/>
                </a:lnTo>
                <a:lnTo>
                  <a:pt x="649287" y="684848"/>
                </a:lnTo>
                <a:lnTo>
                  <a:pt x="655955" y="657860"/>
                </a:lnTo>
                <a:lnTo>
                  <a:pt x="662940" y="631825"/>
                </a:lnTo>
                <a:lnTo>
                  <a:pt x="670243" y="606108"/>
                </a:lnTo>
                <a:lnTo>
                  <a:pt x="321517" y="606108"/>
                </a:lnTo>
                <a:close/>
                <a:moveTo>
                  <a:pt x="1150620" y="203835"/>
                </a:moveTo>
                <a:lnTo>
                  <a:pt x="1150620" y="523875"/>
                </a:lnTo>
                <a:lnTo>
                  <a:pt x="1428115" y="523875"/>
                </a:lnTo>
                <a:lnTo>
                  <a:pt x="1421447" y="507683"/>
                </a:lnTo>
                <a:lnTo>
                  <a:pt x="1414463" y="491490"/>
                </a:lnTo>
                <a:lnTo>
                  <a:pt x="1407477" y="476250"/>
                </a:lnTo>
                <a:lnTo>
                  <a:pt x="1400810" y="460693"/>
                </a:lnTo>
                <a:lnTo>
                  <a:pt x="1393507" y="445770"/>
                </a:lnTo>
                <a:lnTo>
                  <a:pt x="1386205" y="431165"/>
                </a:lnTo>
                <a:lnTo>
                  <a:pt x="1378267" y="416878"/>
                </a:lnTo>
                <a:lnTo>
                  <a:pt x="1370647" y="403225"/>
                </a:lnTo>
                <a:lnTo>
                  <a:pt x="1363027" y="389890"/>
                </a:lnTo>
                <a:lnTo>
                  <a:pt x="1355090" y="376555"/>
                </a:lnTo>
                <a:lnTo>
                  <a:pt x="1346835" y="363855"/>
                </a:lnTo>
                <a:lnTo>
                  <a:pt x="1338897" y="352108"/>
                </a:lnTo>
                <a:lnTo>
                  <a:pt x="1330325" y="340043"/>
                </a:lnTo>
                <a:lnTo>
                  <a:pt x="1321753" y="328613"/>
                </a:lnTo>
                <a:lnTo>
                  <a:pt x="1313180" y="317818"/>
                </a:lnTo>
                <a:lnTo>
                  <a:pt x="1304607" y="307023"/>
                </a:lnTo>
                <a:lnTo>
                  <a:pt x="1295400" y="297180"/>
                </a:lnTo>
                <a:lnTo>
                  <a:pt x="1286510" y="287655"/>
                </a:lnTo>
                <a:lnTo>
                  <a:pt x="1277303" y="278448"/>
                </a:lnTo>
                <a:lnTo>
                  <a:pt x="1268095" y="269558"/>
                </a:lnTo>
                <a:lnTo>
                  <a:pt x="1258887" y="261303"/>
                </a:lnTo>
                <a:lnTo>
                  <a:pt x="1249680" y="253365"/>
                </a:lnTo>
                <a:lnTo>
                  <a:pt x="1240155" y="246063"/>
                </a:lnTo>
                <a:lnTo>
                  <a:pt x="1230313" y="239395"/>
                </a:lnTo>
                <a:lnTo>
                  <a:pt x="1220787" y="233045"/>
                </a:lnTo>
                <a:lnTo>
                  <a:pt x="1210945" y="227330"/>
                </a:lnTo>
                <a:lnTo>
                  <a:pt x="1201103" y="222250"/>
                </a:lnTo>
                <a:lnTo>
                  <a:pt x="1191260" y="217170"/>
                </a:lnTo>
                <a:lnTo>
                  <a:pt x="1181100" y="213043"/>
                </a:lnTo>
                <a:lnTo>
                  <a:pt x="1170940" y="209550"/>
                </a:lnTo>
                <a:lnTo>
                  <a:pt x="1160780" y="206375"/>
                </a:lnTo>
                <a:lnTo>
                  <a:pt x="1150620" y="203835"/>
                </a:lnTo>
                <a:close/>
                <a:moveTo>
                  <a:pt x="1068705" y="203835"/>
                </a:moveTo>
                <a:lnTo>
                  <a:pt x="1058227" y="206375"/>
                </a:lnTo>
                <a:lnTo>
                  <a:pt x="1047750" y="209550"/>
                </a:lnTo>
                <a:lnTo>
                  <a:pt x="1037907" y="213043"/>
                </a:lnTo>
                <a:lnTo>
                  <a:pt x="1027747" y="217170"/>
                </a:lnTo>
                <a:lnTo>
                  <a:pt x="1017905" y="222250"/>
                </a:lnTo>
                <a:lnTo>
                  <a:pt x="1008380" y="227330"/>
                </a:lnTo>
                <a:lnTo>
                  <a:pt x="998220" y="233045"/>
                </a:lnTo>
                <a:lnTo>
                  <a:pt x="988695" y="239395"/>
                </a:lnTo>
                <a:lnTo>
                  <a:pt x="979170" y="246063"/>
                </a:lnTo>
                <a:lnTo>
                  <a:pt x="969645" y="253365"/>
                </a:lnTo>
                <a:lnTo>
                  <a:pt x="960120" y="261303"/>
                </a:lnTo>
                <a:lnTo>
                  <a:pt x="950595" y="269558"/>
                </a:lnTo>
                <a:lnTo>
                  <a:pt x="941387" y="278448"/>
                </a:lnTo>
                <a:lnTo>
                  <a:pt x="932497" y="287655"/>
                </a:lnTo>
                <a:lnTo>
                  <a:pt x="923290" y="297180"/>
                </a:lnTo>
                <a:lnTo>
                  <a:pt x="914400" y="307023"/>
                </a:lnTo>
                <a:lnTo>
                  <a:pt x="906145" y="317818"/>
                </a:lnTo>
                <a:lnTo>
                  <a:pt x="897255" y="328613"/>
                </a:lnTo>
                <a:lnTo>
                  <a:pt x="888683" y="340043"/>
                </a:lnTo>
                <a:lnTo>
                  <a:pt x="880427" y="352108"/>
                </a:lnTo>
                <a:lnTo>
                  <a:pt x="872173" y="363855"/>
                </a:lnTo>
                <a:lnTo>
                  <a:pt x="864235" y="376555"/>
                </a:lnTo>
                <a:lnTo>
                  <a:pt x="855980" y="389890"/>
                </a:lnTo>
                <a:lnTo>
                  <a:pt x="848360" y="403225"/>
                </a:lnTo>
                <a:lnTo>
                  <a:pt x="840740" y="416878"/>
                </a:lnTo>
                <a:lnTo>
                  <a:pt x="833120" y="431165"/>
                </a:lnTo>
                <a:lnTo>
                  <a:pt x="825817" y="445770"/>
                </a:lnTo>
                <a:lnTo>
                  <a:pt x="818515" y="460693"/>
                </a:lnTo>
                <a:lnTo>
                  <a:pt x="811213" y="476250"/>
                </a:lnTo>
                <a:lnTo>
                  <a:pt x="804545" y="491490"/>
                </a:lnTo>
                <a:lnTo>
                  <a:pt x="797560" y="507683"/>
                </a:lnTo>
                <a:lnTo>
                  <a:pt x="791210" y="523875"/>
                </a:lnTo>
                <a:lnTo>
                  <a:pt x="1068705" y="523875"/>
                </a:lnTo>
                <a:lnTo>
                  <a:pt x="1068705" y="203835"/>
                </a:lnTo>
                <a:close/>
                <a:moveTo>
                  <a:pt x="902594" y="196743"/>
                </a:moveTo>
                <a:lnTo>
                  <a:pt x="899283" y="197489"/>
                </a:lnTo>
                <a:lnTo>
                  <a:pt x="876419" y="202887"/>
                </a:lnTo>
                <a:lnTo>
                  <a:pt x="854190" y="208921"/>
                </a:lnTo>
                <a:lnTo>
                  <a:pt x="832279" y="215589"/>
                </a:lnTo>
                <a:lnTo>
                  <a:pt x="810368" y="222258"/>
                </a:lnTo>
                <a:lnTo>
                  <a:pt x="788457" y="230197"/>
                </a:lnTo>
                <a:lnTo>
                  <a:pt x="767181" y="238136"/>
                </a:lnTo>
                <a:lnTo>
                  <a:pt x="746222" y="247027"/>
                </a:lnTo>
                <a:lnTo>
                  <a:pt x="725264" y="255919"/>
                </a:lnTo>
                <a:lnTo>
                  <a:pt x="704623" y="265445"/>
                </a:lnTo>
                <a:lnTo>
                  <a:pt x="684299" y="275925"/>
                </a:lnTo>
                <a:lnTo>
                  <a:pt x="664293" y="286086"/>
                </a:lnTo>
                <a:lnTo>
                  <a:pt x="644605" y="297201"/>
                </a:lnTo>
                <a:lnTo>
                  <a:pt x="625234" y="308950"/>
                </a:lnTo>
                <a:lnTo>
                  <a:pt x="605863" y="320700"/>
                </a:lnTo>
                <a:lnTo>
                  <a:pt x="587128" y="333084"/>
                </a:lnTo>
                <a:lnTo>
                  <a:pt x="568709" y="345786"/>
                </a:lnTo>
                <a:lnTo>
                  <a:pt x="550609" y="359124"/>
                </a:lnTo>
                <a:lnTo>
                  <a:pt x="532826" y="373096"/>
                </a:lnTo>
                <a:lnTo>
                  <a:pt x="515043" y="386751"/>
                </a:lnTo>
                <a:lnTo>
                  <a:pt x="497895" y="401358"/>
                </a:lnTo>
                <a:lnTo>
                  <a:pt x="481382" y="416601"/>
                </a:lnTo>
                <a:lnTo>
                  <a:pt x="464869" y="431844"/>
                </a:lnTo>
                <a:lnTo>
                  <a:pt x="448674" y="447404"/>
                </a:lnTo>
                <a:lnTo>
                  <a:pt x="432796" y="463281"/>
                </a:lnTo>
                <a:lnTo>
                  <a:pt x="417871" y="479794"/>
                </a:lnTo>
                <a:lnTo>
                  <a:pt x="402946" y="496942"/>
                </a:lnTo>
                <a:lnTo>
                  <a:pt x="388339" y="513773"/>
                </a:lnTo>
                <a:lnTo>
                  <a:pt x="380221" y="523875"/>
                </a:lnTo>
                <a:lnTo>
                  <a:pt x="696913" y="523875"/>
                </a:lnTo>
                <a:lnTo>
                  <a:pt x="708025" y="494348"/>
                </a:lnTo>
                <a:lnTo>
                  <a:pt x="719773" y="465455"/>
                </a:lnTo>
                <a:lnTo>
                  <a:pt x="731837" y="437833"/>
                </a:lnTo>
                <a:lnTo>
                  <a:pt x="745173" y="410845"/>
                </a:lnTo>
                <a:lnTo>
                  <a:pt x="758190" y="385128"/>
                </a:lnTo>
                <a:lnTo>
                  <a:pt x="771843" y="360045"/>
                </a:lnTo>
                <a:lnTo>
                  <a:pt x="779145" y="348298"/>
                </a:lnTo>
                <a:lnTo>
                  <a:pt x="786130" y="336233"/>
                </a:lnTo>
                <a:lnTo>
                  <a:pt x="793433" y="324803"/>
                </a:lnTo>
                <a:lnTo>
                  <a:pt x="801053" y="313690"/>
                </a:lnTo>
                <a:lnTo>
                  <a:pt x="808355" y="302578"/>
                </a:lnTo>
                <a:lnTo>
                  <a:pt x="816293" y="291783"/>
                </a:lnTo>
                <a:lnTo>
                  <a:pt x="823913" y="281305"/>
                </a:lnTo>
                <a:lnTo>
                  <a:pt x="831850" y="271145"/>
                </a:lnTo>
                <a:lnTo>
                  <a:pt x="839470" y="261303"/>
                </a:lnTo>
                <a:lnTo>
                  <a:pt x="847725" y="251778"/>
                </a:lnTo>
                <a:lnTo>
                  <a:pt x="855980" y="242570"/>
                </a:lnTo>
                <a:lnTo>
                  <a:pt x="864235" y="233363"/>
                </a:lnTo>
                <a:lnTo>
                  <a:pt x="872490" y="224473"/>
                </a:lnTo>
                <a:lnTo>
                  <a:pt x="881063" y="216535"/>
                </a:lnTo>
                <a:lnTo>
                  <a:pt x="889635" y="207963"/>
                </a:lnTo>
                <a:lnTo>
                  <a:pt x="898525" y="200343"/>
                </a:lnTo>
                <a:lnTo>
                  <a:pt x="902594" y="196743"/>
                </a:lnTo>
                <a:close/>
                <a:moveTo>
                  <a:pt x="1315730" y="196178"/>
                </a:moveTo>
                <a:lnTo>
                  <a:pt x="1320800" y="200343"/>
                </a:lnTo>
                <a:lnTo>
                  <a:pt x="1329690" y="207963"/>
                </a:lnTo>
                <a:lnTo>
                  <a:pt x="1337945" y="216535"/>
                </a:lnTo>
                <a:lnTo>
                  <a:pt x="1346517" y="224473"/>
                </a:lnTo>
                <a:lnTo>
                  <a:pt x="1355090" y="233363"/>
                </a:lnTo>
                <a:lnTo>
                  <a:pt x="1363027" y="242570"/>
                </a:lnTo>
                <a:lnTo>
                  <a:pt x="1371600" y="251778"/>
                </a:lnTo>
                <a:lnTo>
                  <a:pt x="1379537" y="261303"/>
                </a:lnTo>
                <a:lnTo>
                  <a:pt x="1387157" y="271145"/>
                </a:lnTo>
                <a:lnTo>
                  <a:pt x="1395413" y="281305"/>
                </a:lnTo>
                <a:lnTo>
                  <a:pt x="1403033" y="291783"/>
                </a:lnTo>
                <a:lnTo>
                  <a:pt x="1410653" y="302578"/>
                </a:lnTo>
                <a:lnTo>
                  <a:pt x="1417955" y="313690"/>
                </a:lnTo>
                <a:lnTo>
                  <a:pt x="1425575" y="324803"/>
                </a:lnTo>
                <a:lnTo>
                  <a:pt x="1432877" y="336233"/>
                </a:lnTo>
                <a:lnTo>
                  <a:pt x="1439863" y="348298"/>
                </a:lnTo>
                <a:lnTo>
                  <a:pt x="1447165" y="360045"/>
                </a:lnTo>
                <a:lnTo>
                  <a:pt x="1461135" y="385128"/>
                </a:lnTo>
                <a:lnTo>
                  <a:pt x="1474153" y="410845"/>
                </a:lnTo>
                <a:lnTo>
                  <a:pt x="1487170" y="437833"/>
                </a:lnTo>
                <a:lnTo>
                  <a:pt x="1499553" y="465455"/>
                </a:lnTo>
                <a:lnTo>
                  <a:pt x="1510983" y="494348"/>
                </a:lnTo>
                <a:lnTo>
                  <a:pt x="1522095" y="523875"/>
                </a:lnTo>
                <a:lnTo>
                  <a:pt x="1840331" y="523875"/>
                </a:lnTo>
                <a:lnTo>
                  <a:pt x="1832574" y="513773"/>
                </a:lnTo>
                <a:lnTo>
                  <a:pt x="1817967" y="496942"/>
                </a:lnTo>
                <a:lnTo>
                  <a:pt x="1802724" y="479794"/>
                </a:lnTo>
                <a:lnTo>
                  <a:pt x="1787481" y="463281"/>
                </a:lnTo>
                <a:lnTo>
                  <a:pt x="1771921" y="447404"/>
                </a:lnTo>
                <a:lnTo>
                  <a:pt x="1756044" y="431844"/>
                </a:lnTo>
                <a:lnTo>
                  <a:pt x="1739531" y="416601"/>
                </a:lnTo>
                <a:lnTo>
                  <a:pt x="1722383" y="401358"/>
                </a:lnTo>
                <a:lnTo>
                  <a:pt x="1705553" y="386751"/>
                </a:lnTo>
                <a:lnTo>
                  <a:pt x="1687770" y="373096"/>
                </a:lnTo>
                <a:lnTo>
                  <a:pt x="1670304" y="359124"/>
                </a:lnTo>
                <a:lnTo>
                  <a:pt x="1652203" y="345786"/>
                </a:lnTo>
                <a:lnTo>
                  <a:pt x="1633468" y="333084"/>
                </a:lnTo>
                <a:lnTo>
                  <a:pt x="1614415" y="320700"/>
                </a:lnTo>
                <a:lnTo>
                  <a:pt x="1595679" y="308950"/>
                </a:lnTo>
                <a:lnTo>
                  <a:pt x="1575991" y="297201"/>
                </a:lnTo>
                <a:lnTo>
                  <a:pt x="1556302" y="286086"/>
                </a:lnTo>
                <a:lnTo>
                  <a:pt x="1536296" y="275925"/>
                </a:lnTo>
                <a:lnTo>
                  <a:pt x="1515973" y="265445"/>
                </a:lnTo>
                <a:lnTo>
                  <a:pt x="1495332" y="255919"/>
                </a:lnTo>
                <a:lnTo>
                  <a:pt x="1474691" y="247027"/>
                </a:lnTo>
                <a:lnTo>
                  <a:pt x="1453415" y="238136"/>
                </a:lnTo>
                <a:lnTo>
                  <a:pt x="1431821" y="230197"/>
                </a:lnTo>
                <a:lnTo>
                  <a:pt x="1410227" y="222258"/>
                </a:lnTo>
                <a:lnTo>
                  <a:pt x="1388316" y="215589"/>
                </a:lnTo>
                <a:lnTo>
                  <a:pt x="1366405" y="208921"/>
                </a:lnTo>
                <a:lnTo>
                  <a:pt x="1344176" y="202887"/>
                </a:lnTo>
                <a:lnTo>
                  <a:pt x="1321630" y="197489"/>
                </a:lnTo>
                <a:lnTo>
                  <a:pt x="1315730" y="196178"/>
                </a:lnTo>
                <a:close/>
                <a:moveTo>
                  <a:pt x="1109345" y="0"/>
                </a:moveTo>
                <a:lnTo>
                  <a:pt x="1138237" y="318"/>
                </a:lnTo>
                <a:lnTo>
                  <a:pt x="1166495" y="1588"/>
                </a:lnTo>
                <a:lnTo>
                  <a:pt x="1195070" y="3493"/>
                </a:lnTo>
                <a:lnTo>
                  <a:pt x="1223010" y="5715"/>
                </a:lnTo>
                <a:lnTo>
                  <a:pt x="1250950" y="9208"/>
                </a:lnTo>
                <a:lnTo>
                  <a:pt x="1278573" y="13018"/>
                </a:lnTo>
                <a:lnTo>
                  <a:pt x="1306195" y="17780"/>
                </a:lnTo>
                <a:lnTo>
                  <a:pt x="1333183" y="22860"/>
                </a:lnTo>
                <a:lnTo>
                  <a:pt x="1360487" y="28575"/>
                </a:lnTo>
                <a:lnTo>
                  <a:pt x="1386840" y="34925"/>
                </a:lnTo>
                <a:lnTo>
                  <a:pt x="1413510" y="42228"/>
                </a:lnTo>
                <a:lnTo>
                  <a:pt x="1439545" y="50165"/>
                </a:lnTo>
                <a:lnTo>
                  <a:pt x="1465580" y="58420"/>
                </a:lnTo>
                <a:lnTo>
                  <a:pt x="1490980" y="67628"/>
                </a:lnTo>
                <a:lnTo>
                  <a:pt x="1516380" y="77153"/>
                </a:lnTo>
                <a:lnTo>
                  <a:pt x="1541463" y="87313"/>
                </a:lnTo>
                <a:lnTo>
                  <a:pt x="1566227" y="98108"/>
                </a:lnTo>
                <a:lnTo>
                  <a:pt x="1590675" y="109538"/>
                </a:lnTo>
                <a:lnTo>
                  <a:pt x="1614805" y="121603"/>
                </a:lnTo>
                <a:lnTo>
                  <a:pt x="1638617" y="134303"/>
                </a:lnTo>
                <a:lnTo>
                  <a:pt x="1662113" y="147320"/>
                </a:lnTo>
                <a:lnTo>
                  <a:pt x="1684973" y="160655"/>
                </a:lnTo>
                <a:lnTo>
                  <a:pt x="1707833" y="174943"/>
                </a:lnTo>
                <a:lnTo>
                  <a:pt x="1730057" y="189865"/>
                </a:lnTo>
                <a:lnTo>
                  <a:pt x="1751965" y="204788"/>
                </a:lnTo>
                <a:lnTo>
                  <a:pt x="1773555" y="220663"/>
                </a:lnTo>
                <a:lnTo>
                  <a:pt x="1794510" y="236855"/>
                </a:lnTo>
                <a:lnTo>
                  <a:pt x="1815465" y="253683"/>
                </a:lnTo>
                <a:lnTo>
                  <a:pt x="1835785" y="270510"/>
                </a:lnTo>
                <a:lnTo>
                  <a:pt x="1855787" y="288290"/>
                </a:lnTo>
                <a:lnTo>
                  <a:pt x="1875473" y="306705"/>
                </a:lnTo>
                <a:lnTo>
                  <a:pt x="1894205" y="325120"/>
                </a:lnTo>
                <a:lnTo>
                  <a:pt x="1912937" y="344488"/>
                </a:lnTo>
                <a:lnTo>
                  <a:pt x="1931035" y="363538"/>
                </a:lnTo>
                <a:lnTo>
                  <a:pt x="1948815" y="383540"/>
                </a:lnTo>
                <a:lnTo>
                  <a:pt x="1965643" y="403860"/>
                </a:lnTo>
                <a:lnTo>
                  <a:pt x="1982470" y="424815"/>
                </a:lnTo>
                <a:lnTo>
                  <a:pt x="1998663" y="445770"/>
                </a:lnTo>
                <a:lnTo>
                  <a:pt x="2014537" y="467360"/>
                </a:lnTo>
                <a:lnTo>
                  <a:pt x="2029777" y="489268"/>
                </a:lnTo>
                <a:lnTo>
                  <a:pt x="2044383" y="511493"/>
                </a:lnTo>
                <a:lnTo>
                  <a:pt x="2058670" y="534353"/>
                </a:lnTo>
                <a:lnTo>
                  <a:pt x="2072005" y="557213"/>
                </a:lnTo>
                <a:lnTo>
                  <a:pt x="2085023" y="580708"/>
                </a:lnTo>
                <a:lnTo>
                  <a:pt x="2097723" y="604520"/>
                </a:lnTo>
                <a:lnTo>
                  <a:pt x="2109787" y="628650"/>
                </a:lnTo>
                <a:lnTo>
                  <a:pt x="2121217" y="653098"/>
                </a:lnTo>
                <a:lnTo>
                  <a:pt x="2132013" y="677863"/>
                </a:lnTo>
                <a:lnTo>
                  <a:pt x="2142173" y="702945"/>
                </a:lnTo>
                <a:lnTo>
                  <a:pt x="2152015" y="728345"/>
                </a:lnTo>
                <a:lnTo>
                  <a:pt x="2160905" y="754063"/>
                </a:lnTo>
                <a:lnTo>
                  <a:pt x="2169160" y="779780"/>
                </a:lnTo>
                <a:lnTo>
                  <a:pt x="2177097" y="805815"/>
                </a:lnTo>
                <a:lnTo>
                  <a:pt x="2184400" y="832485"/>
                </a:lnTo>
                <a:lnTo>
                  <a:pt x="2190750" y="859473"/>
                </a:lnTo>
                <a:lnTo>
                  <a:pt x="2196465" y="886143"/>
                </a:lnTo>
                <a:lnTo>
                  <a:pt x="2201863" y="913448"/>
                </a:lnTo>
                <a:lnTo>
                  <a:pt x="2206307" y="940753"/>
                </a:lnTo>
                <a:lnTo>
                  <a:pt x="2210435" y="968375"/>
                </a:lnTo>
                <a:lnTo>
                  <a:pt x="2213610" y="996315"/>
                </a:lnTo>
                <a:lnTo>
                  <a:pt x="2215833" y="1024255"/>
                </a:lnTo>
                <a:lnTo>
                  <a:pt x="2217737" y="1052830"/>
                </a:lnTo>
                <a:lnTo>
                  <a:pt x="2219007" y="1081088"/>
                </a:lnTo>
                <a:lnTo>
                  <a:pt x="2219325" y="1109980"/>
                </a:lnTo>
                <a:lnTo>
                  <a:pt x="2219007" y="1138238"/>
                </a:lnTo>
                <a:lnTo>
                  <a:pt x="2217737" y="1166813"/>
                </a:lnTo>
                <a:lnTo>
                  <a:pt x="2215833" y="1195388"/>
                </a:lnTo>
                <a:lnTo>
                  <a:pt x="2213610" y="1223328"/>
                </a:lnTo>
                <a:lnTo>
                  <a:pt x="2210435" y="1250950"/>
                </a:lnTo>
                <a:lnTo>
                  <a:pt x="2206307" y="1278573"/>
                </a:lnTo>
                <a:lnTo>
                  <a:pt x="2201863" y="1306195"/>
                </a:lnTo>
                <a:lnTo>
                  <a:pt x="2196465" y="1333500"/>
                </a:lnTo>
                <a:lnTo>
                  <a:pt x="2190750" y="1360488"/>
                </a:lnTo>
                <a:lnTo>
                  <a:pt x="2184400" y="1387158"/>
                </a:lnTo>
                <a:lnTo>
                  <a:pt x="2177097" y="1413510"/>
                </a:lnTo>
                <a:lnTo>
                  <a:pt x="2169160" y="1439545"/>
                </a:lnTo>
                <a:lnTo>
                  <a:pt x="2160905" y="1465898"/>
                </a:lnTo>
                <a:lnTo>
                  <a:pt x="2152015" y="1491298"/>
                </a:lnTo>
                <a:lnTo>
                  <a:pt x="2142173" y="1516380"/>
                </a:lnTo>
                <a:lnTo>
                  <a:pt x="2132013" y="1541463"/>
                </a:lnTo>
                <a:lnTo>
                  <a:pt x="2121217" y="1566545"/>
                </a:lnTo>
                <a:lnTo>
                  <a:pt x="2109787" y="1590675"/>
                </a:lnTo>
                <a:lnTo>
                  <a:pt x="2097723" y="1614805"/>
                </a:lnTo>
                <a:lnTo>
                  <a:pt x="2085023" y="1638618"/>
                </a:lnTo>
                <a:lnTo>
                  <a:pt x="2072005" y="1662113"/>
                </a:lnTo>
                <a:lnTo>
                  <a:pt x="2058670" y="1685290"/>
                </a:lnTo>
                <a:lnTo>
                  <a:pt x="2044383" y="1707833"/>
                </a:lnTo>
                <a:lnTo>
                  <a:pt x="2029777" y="1730058"/>
                </a:lnTo>
                <a:lnTo>
                  <a:pt x="2014537" y="1751965"/>
                </a:lnTo>
                <a:lnTo>
                  <a:pt x="1998663" y="1773555"/>
                </a:lnTo>
                <a:lnTo>
                  <a:pt x="1982470" y="1794828"/>
                </a:lnTo>
                <a:lnTo>
                  <a:pt x="1965643" y="1815465"/>
                </a:lnTo>
                <a:lnTo>
                  <a:pt x="1948815" y="1835785"/>
                </a:lnTo>
                <a:lnTo>
                  <a:pt x="1931035" y="1855788"/>
                </a:lnTo>
                <a:lnTo>
                  <a:pt x="1912937" y="1875473"/>
                </a:lnTo>
                <a:lnTo>
                  <a:pt x="1894205" y="1894205"/>
                </a:lnTo>
                <a:lnTo>
                  <a:pt x="1875473" y="1913255"/>
                </a:lnTo>
                <a:lnTo>
                  <a:pt x="1855787" y="1931353"/>
                </a:lnTo>
                <a:lnTo>
                  <a:pt x="1835785" y="1948815"/>
                </a:lnTo>
                <a:lnTo>
                  <a:pt x="1815465" y="1966278"/>
                </a:lnTo>
                <a:lnTo>
                  <a:pt x="1794510" y="1982788"/>
                </a:lnTo>
                <a:lnTo>
                  <a:pt x="1773555" y="1998980"/>
                </a:lnTo>
                <a:lnTo>
                  <a:pt x="1751965" y="2014538"/>
                </a:lnTo>
                <a:lnTo>
                  <a:pt x="1730057" y="2030095"/>
                </a:lnTo>
                <a:lnTo>
                  <a:pt x="1707833" y="2044700"/>
                </a:lnTo>
                <a:lnTo>
                  <a:pt x="1684973" y="2058670"/>
                </a:lnTo>
                <a:lnTo>
                  <a:pt x="1662113" y="2072323"/>
                </a:lnTo>
                <a:lnTo>
                  <a:pt x="1638617" y="2085340"/>
                </a:lnTo>
                <a:lnTo>
                  <a:pt x="1614805" y="2098040"/>
                </a:lnTo>
                <a:lnTo>
                  <a:pt x="1590675" y="2109788"/>
                </a:lnTo>
                <a:lnTo>
                  <a:pt x="1566227" y="2121535"/>
                </a:lnTo>
                <a:lnTo>
                  <a:pt x="1541463" y="2132330"/>
                </a:lnTo>
                <a:lnTo>
                  <a:pt x="1516380" y="2142490"/>
                </a:lnTo>
                <a:lnTo>
                  <a:pt x="1490980" y="2152333"/>
                </a:lnTo>
                <a:lnTo>
                  <a:pt x="1465580" y="2160905"/>
                </a:lnTo>
                <a:lnTo>
                  <a:pt x="1439545" y="2169478"/>
                </a:lnTo>
                <a:lnTo>
                  <a:pt x="1413510" y="2177098"/>
                </a:lnTo>
                <a:lnTo>
                  <a:pt x="1386840" y="2184400"/>
                </a:lnTo>
                <a:lnTo>
                  <a:pt x="1360487" y="2191068"/>
                </a:lnTo>
                <a:lnTo>
                  <a:pt x="1333183" y="2196783"/>
                </a:lnTo>
                <a:lnTo>
                  <a:pt x="1306195" y="2202180"/>
                </a:lnTo>
                <a:lnTo>
                  <a:pt x="1278573" y="2206625"/>
                </a:lnTo>
                <a:lnTo>
                  <a:pt x="1250950" y="2210753"/>
                </a:lnTo>
                <a:lnTo>
                  <a:pt x="1223010" y="2213610"/>
                </a:lnTo>
                <a:lnTo>
                  <a:pt x="1195070" y="2215833"/>
                </a:lnTo>
                <a:lnTo>
                  <a:pt x="1166495" y="2218055"/>
                </a:lnTo>
                <a:lnTo>
                  <a:pt x="1138237" y="2219008"/>
                </a:lnTo>
                <a:lnTo>
                  <a:pt x="1109345" y="2219325"/>
                </a:lnTo>
                <a:lnTo>
                  <a:pt x="1081087" y="2219008"/>
                </a:lnTo>
                <a:lnTo>
                  <a:pt x="1052513" y="2218055"/>
                </a:lnTo>
                <a:lnTo>
                  <a:pt x="1023937" y="2215833"/>
                </a:lnTo>
                <a:lnTo>
                  <a:pt x="995997" y="2213610"/>
                </a:lnTo>
                <a:lnTo>
                  <a:pt x="968375" y="2210753"/>
                </a:lnTo>
                <a:lnTo>
                  <a:pt x="940753" y="2206625"/>
                </a:lnTo>
                <a:lnTo>
                  <a:pt x="913130" y="2202180"/>
                </a:lnTo>
                <a:lnTo>
                  <a:pt x="886143" y="2196783"/>
                </a:lnTo>
                <a:lnTo>
                  <a:pt x="858837" y="2191068"/>
                </a:lnTo>
                <a:lnTo>
                  <a:pt x="832167" y="2184400"/>
                </a:lnTo>
                <a:lnTo>
                  <a:pt x="805815" y="2177098"/>
                </a:lnTo>
                <a:lnTo>
                  <a:pt x="779780" y="2169478"/>
                </a:lnTo>
                <a:lnTo>
                  <a:pt x="753427" y="2160905"/>
                </a:lnTo>
                <a:lnTo>
                  <a:pt x="728027" y="2152333"/>
                </a:lnTo>
                <a:lnTo>
                  <a:pt x="702627" y="2142490"/>
                </a:lnTo>
                <a:lnTo>
                  <a:pt x="677863" y="2132330"/>
                </a:lnTo>
                <a:lnTo>
                  <a:pt x="652780" y="2121535"/>
                </a:lnTo>
                <a:lnTo>
                  <a:pt x="628650" y="2109788"/>
                </a:lnTo>
                <a:lnTo>
                  <a:pt x="604520" y="2098040"/>
                </a:lnTo>
                <a:lnTo>
                  <a:pt x="580707" y="2085340"/>
                </a:lnTo>
                <a:lnTo>
                  <a:pt x="557213" y="2072323"/>
                </a:lnTo>
                <a:lnTo>
                  <a:pt x="534035" y="2058670"/>
                </a:lnTo>
                <a:lnTo>
                  <a:pt x="511493" y="2044700"/>
                </a:lnTo>
                <a:lnTo>
                  <a:pt x="488950" y="2030095"/>
                </a:lnTo>
                <a:lnTo>
                  <a:pt x="467043" y="2014538"/>
                </a:lnTo>
                <a:lnTo>
                  <a:pt x="445770" y="1998980"/>
                </a:lnTo>
                <a:lnTo>
                  <a:pt x="424497" y="1982788"/>
                </a:lnTo>
                <a:lnTo>
                  <a:pt x="403860" y="1966278"/>
                </a:lnTo>
                <a:lnTo>
                  <a:pt x="383540" y="1948815"/>
                </a:lnTo>
                <a:lnTo>
                  <a:pt x="363537" y="1931353"/>
                </a:lnTo>
                <a:lnTo>
                  <a:pt x="344170" y="1913255"/>
                </a:lnTo>
                <a:lnTo>
                  <a:pt x="325120" y="1894205"/>
                </a:lnTo>
                <a:lnTo>
                  <a:pt x="306387" y="1875473"/>
                </a:lnTo>
                <a:lnTo>
                  <a:pt x="287973" y="1855788"/>
                </a:lnTo>
                <a:lnTo>
                  <a:pt x="270510" y="1835785"/>
                </a:lnTo>
                <a:lnTo>
                  <a:pt x="253365" y="1815465"/>
                </a:lnTo>
                <a:lnTo>
                  <a:pt x="236537" y="1794828"/>
                </a:lnTo>
                <a:lnTo>
                  <a:pt x="220345" y="1773555"/>
                </a:lnTo>
                <a:lnTo>
                  <a:pt x="204787" y="1751965"/>
                </a:lnTo>
                <a:lnTo>
                  <a:pt x="189230" y="1730058"/>
                </a:lnTo>
                <a:lnTo>
                  <a:pt x="174625" y="1707833"/>
                </a:lnTo>
                <a:lnTo>
                  <a:pt x="160655" y="1685290"/>
                </a:lnTo>
                <a:lnTo>
                  <a:pt x="147003" y="1662113"/>
                </a:lnTo>
                <a:lnTo>
                  <a:pt x="133985" y="1638618"/>
                </a:lnTo>
                <a:lnTo>
                  <a:pt x="121285" y="1614805"/>
                </a:lnTo>
                <a:lnTo>
                  <a:pt x="109537" y="1590675"/>
                </a:lnTo>
                <a:lnTo>
                  <a:pt x="97790" y="1566545"/>
                </a:lnTo>
                <a:lnTo>
                  <a:pt x="86995" y="1541463"/>
                </a:lnTo>
                <a:lnTo>
                  <a:pt x="77153" y="1516380"/>
                </a:lnTo>
                <a:lnTo>
                  <a:pt x="67627" y="1491298"/>
                </a:lnTo>
                <a:lnTo>
                  <a:pt x="58420" y="1465898"/>
                </a:lnTo>
                <a:lnTo>
                  <a:pt x="49847" y="1439545"/>
                </a:lnTo>
                <a:lnTo>
                  <a:pt x="42227" y="1413510"/>
                </a:lnTo>
                <a:lnTo>
                  <a:pt x="34925" y="1387158"/>
                </a:lnTo>
                <a:lnTo>
                  <a:pt x="28257" y="1360488"/>
                </a:lnTo>
                <a:lnTo>
                  <a:pt x="22543" y="1333500"/>
                </a:lnTo>
                <a:lnTo>
                  <a:pt x="17145" y="1306195"/>
                </a:lnTo>
                <a:lnTo>
                  <a:pt x="13017" y="1278573"/>
                </a:lnTo>
                <a:lnTo>
                  <a:pt x="9207" y="1250950"/>
                </a:lnTo>
                <a:lnTo>
                  <a:pt x="5715" y="1223328"/>
                </a:lnTo>
                <a:lnTo>
                  <a:pt x="3175" y="1195388"/>
                </a:lnTo>
                <a:lnTo>
                  <a:pt x="1270" y="1166813"/>
                </a:lnTo>
                <a:lnTo>
                  <a:pt x="317" y="1138238"/>
                </a:lnTo>
                <a:lnTo>
                  <a:pt x="0" y="1109980"/>
                </a:lnTo>
                <a:lnTo>
                  <a:pt x="317" y="1081088"/>
                </a:lnTo>
                <a:lnTo>
                  <a:pt x="1270" y="1052830"/>
                </a:lnTo>
                <a:lnTo>
                  <a:pt x="3175" y="1024255"/>
                </a:lnTo>
                <a:lnTo>
                  <a:pt x="5715" y="996315"/>
                </a:lnTo>
                <a:lnTo>
                  <a:pt x="9207" y="968375"/>
                </a:lnTo>
                <a:lnTo>
                  <a:pt x="13017" y="940753"/>
                </a:lnTo>
                <a:lnTo>
                  <a:pt x="17145" y="913448"/>
                </a:lnTo>
                <a:lnTo>
                  <a:pt x="22543" y="886143"/>
                </a:lnTo>
                <a:lnTo>
                  <a:pt x="28257" y="859473"/>
                </a:lnTo>
                <a:lnTo>
                  <a:pt x="34925" y="832485"/>
                </a:lnTo>
                <a:lnTo>
                  <a:pt x="42227" y="805815"/>
                </a:lnTo>
                <a:lnTo>
                  <a:pt x="49847" y="779780"/>
                </a:lnTo>
                <a:lnTo>
                  <a:pt x="58420" y="754063"/>
                </a:lnTo>
                <a:lnTo>
                  <a:pt x="67627" y="728345"/>
                </a:lnTo>
                <a:lnTo>
                  <a:pt x="77153" y="702945"/>
                </a:lnTo>
                <a:lnTo>
                  <a:pt x="86995" y="677863"/>
                </a:lnTo>
                <a:lnTo>
                  <a:pt x="97790" y="653098"/>
                </a:lnTo>
                <a:lnTo>
                  <a:pt x="109537" y="628650"/>
                </a:lnTo>
                <a:lnTo>
                  <a:pt x="121285" y="604520"/>
                </a:lnTo>
                <a:lnTo>
                  <a:pt x="133985" y="580708"/>
                </a:lnTo>
                <a:lnTo>
                  <a:pt x="147003" y="557213"/>
                </a:lnTo>
                <a:lnTo>
                  <a:pt x="160655" y="534353"/>
                </a:lnTo>
                <a:lnTo>
                  <a:pt x="174625" y="511493"/>
                </a:lnTo>
                <a:lnTo>
                  <a:pt x="189230" y="489268"/>
                </a:lnTo>
                <a:lnTo>
                  <a:pt x="204787" y="467360"/>
                </a:lnTo>
                <a:lnTo>
                  <a:pt x="220345" y="445770"/>
                </a:lnTo>
                <a:lnTo>
                  <a:pt x="236537" y="424815"/>
                </a:lnTo>
                <a:lnTo>
                  <a:pt x="253365" y="403860"/>
                </a:lnTo>
                <a:lnTo>
                  <a:pt x="270510" y="383540"/>
                </a:lnTo>
                <a:lnTo>
                  <a:pt x="287973" y="363538"/>
                </a:lnTo>
                <a:lnTo>
                  <a:pt x="306387" y="344488"/>
                </a:lnTo>
                <a:lnTo>
                  <a:pt x="325120" y="325120"/>
                </a:lnTo>
                <a:lnTo>
                  <a:pt x="344170" y="306705"/>
                </a:lnTo>
                <a:lnTo>
                  <a:pt x="363537" y="288290"/>
                </a:lnTo>
                <a:lnTo>
                  <a:pt x="383540" y="270510"/>
                </a:lnTo>
                <a:lnTo>
                  <a:pt x="403860" y="253683"/>
                </a:lnTo>
                <a:lnTo>
                  <a:pt x="424497" y="236855"/>
                </a:lnTo>
                <a:lnTo>
                  <a:pt x="445770" y="220663"/>
                </a:lnTo>
                <a:lnTo>
                  <a:pt x="467043" y="204788"/>
                </a:lnTo>
                <a:lnTo>
                  <a:pt x="488950" y="189865"/>
                </a:lnTo>
                <a:lnTo>
                  <a:pt x="511493" y="174943"/>
                </a:lnTo>
                <a:lnTo>
                  <a:pt x="534035" y="160655"/>
                </a:lnTo>
                <a:lnTo>
                  <a:pt x="557213" y="147320"/>
                </a:lnTo>
                <a:lnTo>
                  <a:pt x="580707" y="134303"/>
                </a:lnTo>
                <a:lnTo>
                  <a:pt x="604520" y="121603"/>
                </a:lnTo>
                <a:lnTo>
                  <a:pt x="628650" y="109538"/>
                </a:lnTo>
                <a:lnTo>
                  <a:pt x="652780" y="98108"/>
                </a:lnTo>
                <a:lnTo>
                  <a:pt x="677863" y="87313"/>
                </a:lnTo>
                <a:lnTo>
                  <a:pt x="702627" y="77153"/>
                </a:lnTo>
                <a:lnTo>
                  <a:pt x="728027" y="67628"/>
                </a:lnTo>
                <a:lnTo>
                  <a:pt x="753427" y="58420"/>
                </a:lnTo>
                <a:lnTo>
                  <a:pt x="779780" y="50165"/>
                </a:lnTo>
                <a:lnTo>
                  <a:pt x="805815" y="42228"/>
                </a:lnTo>
                <a:lnTo>
                  <a:pt x="832167" y="34925"/>
                </a:lnTo>
                <a:lnTo>
                  <a:pt x="858837" y="28575"/>
                </a:lnTo>
                <a:lnTo>
                  <a:pt x="886143" y="22860"/>
                </a:lnTo>
                <a:lnTo>
                  <a:pt x="913130" y="17780"/>
                </a:lnTo>
                <a:lnTo>
                  <a:pt x="940753" y="13018"/>
                </a:lnTo>
                <a:lnTo>
                  <a:pt x="968375" y="9208"/>
                </a:lnTo>
                <a:lnTo>
                  <a:pt x="995997" y="5715"/>
                </a:lnTo>
                <a:lnTo>
                  <a:pt x="1023937" y="3493"/>
                </a:lnTo>
                <a:lnTo>
                  <a:pt x="1052513" y="1588"/>
                </a:lnTo>
                <a:lnTo>
                  <a:pt x="1081087" y="318"/>
                </a:lnTo>
                <a:lnTo>
                  <a:pt x="1109345" y="0"/>
                </a:lnTo>
                <a:close/>
              </a:path>
            </a:pathLst>
          </a:custGeom>
          <a:solidFill>
            <a:srgbClr val="1F74AD"/>
          </a:solidFill>
          <a:ln>
            <a:solidFill>
              <a:srgbClr val="1F74AD"/>
            </a:solidFill>
          </a:ln>
        </p:spPr>
        <p:txBody>
          <a:bodyPr anchor="ctr">
            <a:normAutofit/>
            <a:scene3d>
              <a:camera prst="orthographicFront"/>
              <a:lightRig rig="threePt" dir="t"/>
            </a:scene3d>
            <a:sp3d>
              <a:contourClr>
                <a:srgbClr val="FFFFFF"/>
              </a:contourClr>
            </a:sp3d>
          </a:bodyP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62" name="圆角矩形 5"/>
          <p:cNvSpPr/>
          <p:nvPr>
            <p:custDataLst>
              <p:tags r:id="rId10"/>
            </p:custDataLst>
          </p:nvPr>
        </p:nvSpPr>
        <p:spPr>
          <a:xfrm>
            <a:off x="7282929" y="3084325"/>
            <a:ext cx="2256761" cy="651249"/>
          </a:xfrm>
          <a:prstGeom prst="roundRect">
            <a:avLst>
              <a:gd name="adj" fmla="val 50000"/>
            </a:avLst>
          </a:prstGeom>
          <a:solidFill>
            <a:sysClr val="window" lastClr="FFFFFF"/>
          </a:solidFill>
          <a:ln w="381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63" name="椭圆 62"/>
          <p:cNvSpPr/>
          <p:nvPr>
            <p:custDataLst>
              <p:tags r:id="rId11"/>
            </p:custDataLst>
          </p:nvPr>
        </p:nvSpPr>
        <p:spPr>
          <a:xfrm>
            <a:off x="7275456" y="3084326"/>
            <a:ext cx="651249" cy="651249"/>
          </a:xfrm>
          <a:prstGeom prst="ellipse">
            <a:avLst/>
          </a:prstGeom>
          <a:solidFill>
            <a:sysClr val="window" lastClr="FFFFFF"/>
          </a:solidFill>
          <a:ln w="381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dirty="0">
              <a:latin typeface="微软雅黑" panose="020B0503020204020204" charset="-122"/>
              <a:ea typeface="微软雅黑" panose="020B0503020204020204" charset="-122"/>
              <a:sym typeface="Arial" panose="020B0604020202020204" pitchFamily="34" charset="0"/>
            </a:endParaRPr>
          </a:p>
        </p:txBody>
      </p:sp>
      <p:sp>
        <p:nvSpPr>
          <p:cNvPr id="64" name="KSO_Shape"/>
          <p:cNvSpPr/>
          <p:nvPr>
            <p:custDataLst>
              <p:tags r:id="rId12"/>
            </p:custDataLst>
          </p:nvPr>
        </p:nvSpPr>
        <p:spPr bwMode="auto">
          <a:xfrm>
            <a:off x="7419273" y="3251272"/>
            <a:ext cx="363614" cy="346299"/>
          </a:xfrm>
          <a:custGeom>
            <a:avLst/>
            <a:gdLst>
              <a:gd name="T0" fmla="*/ 1657163 w 8032"/>
              <a:gd name="T1" fmla="*/ 1166044 h 7642"/>
              <a:gd name="T2" fmla="*/ 1800397 w 8032"/>
              <a:gd name="T3" fmla="*/ 1166044 h 7642"/>
              <a:gd name="T4" fmla="*/ 1800397 w 8032"/>
              <a:gd name="T5" fmla="*/ 1498463 h 7642"/>
              <a:gd name="T6" fmla="*/ 1657163 w 8032"/>
              <a:gd name="T7" fmla="*/ 1498463 h 7642"/>
              <a:gd name="T8" fmla="*/ 1657163 w 8032"/>
              <a:gd name="T9" fmla="*/ 1712977 h 7642"/>
              <a:gd name="T10" fmla="*/ 0 w 8032"/>
              <a:gd name="T11" fmla="*/ 1712977 h 7642"/>
              <a:gd name="T12" fmla="*/ 0 w 8032"/>
              <a:gd name="T13" fmla="*/ 1020793 h 7642"/>
              <a:gd name="T14" fmla="*/ 286692 w 8032"/>
              <a:gd name="T15" fmla="*/ 1020793 h 7642"/>
              <a:gd name="T16" fmla="*/ 286692 w 8032"/>
              <a:gd name="T17" fmla="*/ 0 h 7642"/>
              <a:gd name="T18" fmla="*/ 1004430 w 8032"/>
              <a:gd name="T19" fmla="*/ 0 h 7642"/>
              <a:gd name="T20" fmla="*/ 1372713 w 8032"/>
              <a:gd name="T21" fmla="*/ 356627 h 7642"/>
              <a:gd name="T22" fmla="*/ 1372713 w 8032"/>
              <a:gd name="T23" fmla="*/ 1020793 h 7642"/>
              <a:gd name="T24" fmla="*/ 1657163 w 8032"/>
              <a:gd name="T25" fmla="*/ 1020793 h 7642"/>
              <a:gd name="T26" fmla="*/ 1657163 w 8032"/>
              <a:gd name="T27" fmla="*/ 1166044 h 7642"/>
              <a:gd name="T28" fmla="*/ 1583641 w 8032"/>
              <a:gd name="T29" fmla="*/ 1660525 h 7642"/>
              <a:gd name="T30" fmla="*/ 1583641 w 8032"/>
              <a:gd name="T31" fmla="*/ 1076383 h 7642"/>
              <a:gd name="T32" fmla="*/ 1377420 w 8032"/>
              <a:gd name="T33" fmla="*/ 1076383 h 7642"/>
              <a:gd name="T34" fmla="*/ 1377420 w 8032"/>
              <a:gd name="T35" fmla="*/ 1293363 h 7642"/>
              <a:gd name="T36" fmla="*/ 276157 w 8032"/>
              <a:gd name="T37" fmla="*/ 1293363 h 7642"/>
              <a:gd name="T38" fmla="*/ 276157 w 8032"/>
              <a:gd name="T39" fmla="*/ 1076383 h 7642"/>
              <a:gd name="T40" fmla="*/ 69936 w 8032"/>
              <a:gd name="T41" fmla="*/ 1076383 h 7642"/>
              <a:gd name="T42" fmla="*/ 69936 w 8032"/>
              <a:gd name="T43" fmla="*/ 1660525 h 7642"/>
              <a:gd name="T44" fmla="*/ 1583641 w 8032"/>
              <a:gd name="T45" fmla="*/ 1660525 h 7642"/>
              <a:gd name="T46" fmla="*/ 360438 w 8032"/>
              <a:gd name="T47" fmla="*/ 55590 h 7642"/>
              <a:gd name="T48" fmla="*/ 360438 w 8032"/>
              <a:gd name="T49" fmla="*/ 1227013 h 7642"/>
              <a:gd name="T50" fmla="*/ 1296949 w 8032"/>
              <a:gd name="T51" fmla="*/ 1227013 h 7642"/>
              <a:gd name="T52" fmla="*/ 1296949 w 8032"/>
              <a:gd name="T53" fmla="*/ 416028 h 7642"/>
              <a:gd name="T54" fmla="*/ 933373 w 8032"/>
              <a:gd name="T55" fmla="*/ 416028 h 7642"/>
              <a:gd name="T56" fmla="*/ 933373 w 8032"/>
              <a:gd name="T57" fmla="*/ 55590 h 7642"/>
              <a:gd name="T58" fmla="*/ 360438 w 8032"/>
              <a:gd name="T59" fmla="*/ 55590 h 7642"/>
              <a:gd name="T60" fmla="*/ 1013844 w 8032"/>
              <a:gd name="T61" fmla="*/ 90558 h 7642"/>
              <a:gd name="T62" fmla="*/ 1013844 w 8032"/>
              <a:gd name="T63" fmla="*/ 356627 h 7642"/>
              <a:gd name="T64" fmla="*/ 1278345 w 8032"/>
              <a:gd name="T65" fmla="*/ 356627 h 7642"/>
              <a:gd name="T66" fmla="*/ 1013844 w 8032"/>
              <a:gd name="T67" fmla="*/ 90558 h 7642"/>
              <a:gd name="T68" fmla="*/ 1727099 w 8032"/>
              <a:gd name="T69" fmla="*/ 1444218 h 7642"/>
              <a:gd name="T70" fmla="*/ 1727099 w 8032"/>
              <a:gd name="T71" fmla="*/ 1218047 h 7642"/>
              <a:gd name="T72" fmla="*/ 1667923 w 8032"/>
              <a:gd name="T73" fmla="*/ 1218047 h 7642"/>
              <a:gd name="T74" fmla="*/ 1667923 w 8032"/>
              <a:gd name="T75" fmla="*/ 1444218 h 7642"/>
              <a:gd name="T76" fmla="*/ 1727099 w 8032"/>
              <a:gd name="T77" fmla="*/ 1444218 h 764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032" h="7642">
                <a:moveTo>
                  <a:pt x="7393" y="5202"/>
                </a:moveTo>
                <a:lnTo>
                  <a:pt x="8032" y="5202"/>
                </a:lnTo>
                <a:lnTo>
                  <a:pt x="8032" y="6685"/>
                </a:lnTo>
                <a:lnTo>
                  <a:pt x="7393" y="6685"/>
                </a:lnTo>
                <a:lnTo>
                  <a:pt x="7393" y="7642"/>
                </a:lnTo>
                <a:lnTo>
                  <a:pt x="0" y="7642"/>
                </a:lnTo>
                <a:lnTo>
                  <a:pt x="0" y="4554"/>
                </a:lnTo>
                <a:lnTo>
                  <a:pt x="1279" y="4554"/>
                </a:lnTo>
                <a:lnTo>
                  <a:pt x="1279" y="0"/>
                </a:lnTo>
                <a:lnTo>
                  <a:pt x="4481" y="0"/>
                </a:lnTo>
                <a:lnTo>
                  <a:pt x="6124" y="1591"/>
                </a:lnTo>
                <a:lnTo>
                  <a:pt x="6124" y="4554"/>
                </a:lnTo>
                <a:lnTo>
                  <a:pt x="7393" y="4554"/>
                </a:lnTo>
                <a:lnTo>
                  <a:pt x="7393" y="5202"/>
                </a:lnTo>
                <a:close/>
                <a:moveTo>
                  <a:pt x="7065" y="7408"/>
                </a:moveTo>
                <a:lnTo>
                  <a:pt x="7065" y="4802"/>
                </a:lnTo>
                <a:lnTo>
                  <a:pt x="6145" y="4802"/>
                </a:lnTo>
                <a:lnTo>
                  <a:pt x="6145" y="5770"/>
                </a:lnTo>
                <a:lnTo>
                  <a:pt x="1232" y="5770"/>
                </a:lnTo>
                <a:lnTo>
                  <a:pt x="1232" y="4802"/>
                </a:lnTo>
                <a:lnTo>
                  <a:pt x="312" y="4802"/>
                </a:lnTo>
                <a:lnTo>
                  <a:pt x="312" y="7408"/>
                </a:lnTo>
                <a:lnTo>
                  <a:pt x="7065" y="7408"/>
                </a:lnTo>
                <a:close/>
                <a:moveTo>
                  <a:pt x="1608" y="248"/>
                </a:moveTo>
                <a:lnTo>
                  <a:pt x="1608" y="5474"/>
                </a:lnTo>
                <a:lnTo>
                  <a:pt x="5786" y="5474"/>
                </a:lnTo>
                <a:lnTo>
                  <a:pt x="5786" y="1856"/>
                </a:lnTo>
                <a:lnTo>
                  <a:pt x="4164" y="1856"/>
                </a:lnTo>
                <a:lnTo>
                  <a:pt x="4164" y="248"/>
                </a:lnTo>
                <a:lnTo>
                  <a:pt x="1608" y="248"/>
                </a:lnTo>
                <a:close/>
                <a:moveTo>
                  <a:pt x="4523" y="404"/>
                </a:moveTo>
                <a:lnTo>
                  <a:pt x="4523" y="1591"/>
                </a:lnTo>
                <a:lnTo>
                  <a:pt x="5703" y="1591"/>
                </a:lnTo>
                <a:lnTo>
                  <a:pt x="4523" y="404"/>
                </a:lnTo>
                <a:close/>
                <a:moveTo>
                  <a:pt x="7705" y="6443"/>
                </a:moveTo>
                <a:lnTo>
                  <a:pt x="7705" y="5434"/>
                </a:lnTo>
                <a:lnTo>
                  <a:pt x="7441" y="5434"/>
                </a:lnTo>
                <a:lnTo>
                  <a:pt x="7441" y="6443"/>
                </a:lnTo>
                <a:lnTo>
                  <a:pt x="7705" y="6443"/>
                </a:lnTo>
                <a:close/>
              </a:path>
            </a:pathLst>
          </a:custGeom>
          <a:solidFill>
            <a:srgbClr val="3498DB"/>
          </a:solidFill>
          <a:ln>
            <a:solidFill>
              <a:srgbClr val="3498DB"/>
            </a:solidFill>
          </a:ln>
        </p:spPr>
        <p:txBody>
          <a:bodyPr anchor="ctr" anchorCtr="1">
            <a:normAutofit lnSpcReduction="10000"/>
          </a:bodyPr>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34" name="文本框 33"/>
          <p:cNvSpPr txBox="1"/>
          <p:nvPr>
            <p:custDataLst>
              <p:tags r:id="rId13"/>
            </p:custDataLst>
          </p:nvPr>
        </p:nvSpPr>
        <p:spPr>
          <a:xfrm>
            <a:off x="2705100" y="3110865"/>
            <a:ext cx="1518285" cy="608965"/>
          </a:xfrm>
          <a:prstGeom prst="rect">
            <a:avLst/>
          </a:prstGeom>
          <a:noFill/>
        </p:spPr>
        <p:txBody>
          <a:bodyPr wrap="square" rtlCol="0" anchor="ctr" anchorCtr="0"/>
          <a:p>
            <a:pPr algn="ctr">
              <a:lnSpc>
                <a:spcPct val="120000"/>
              </a:lnSpc>
            </a:pPr>
            <a:r>
              <a:rPr lang="zh-CN" altLang="en-US" b="1" kern="0" spc="300">
                <a:latin typeface="微软雅黑" panose="020B0503020204020204" charset="-122"/>
                <a:ea typeface="微软雅黑" panose="020B0503020204020204" charset="-122"/>
              </a:rPr>
              <a:t>自然灾害类</a:t>
            </a:r>
            <a:endParaRPr lang="zh-CN" altLang="en-US" b="1" kern="0" spc="300">
              <a:latin typeface="微软雅黑" panose="020B0503020204020204" charset="-122"/>
              <a:ea typeface="微软雅黑" panose="020B0503020204020204" charset="-122"/>
            </a:endParaRPr>
          </a:p>
        </p:txBody>
      </p:sp>
      <p:sp>
        <p:nvSpPr>
          <p:cNvPr id="37" name="文本框 36"/>
          <p:cNvSpPr txBox="1"/>
          <p:nvPr>
            <p:custDataLst>
              <p:tags r:id="rId14"/>
            </p:custDataLst>
          </p:nvPr>
        </p:nvSpPr>
        <p:spPr>
          <a:xfrm>
            <a:off x="7970752" y="3111170"/>
            <a:ext cx="1310241" cy="608949"/>
          </a:xfrm>
          <a:prstGeom prst="rect">
            <a:avLst/>
          </a:prstGeom>
          <a:noFill/>
        </p:spPr>
        <p:txBody>
          <a:bodyPr wrap="square" rtlCol="0" anchor="ctr" anchorCtr="0">
            <a:normAutofit/>
          </a:bodyPr>
          <a:p>
            <a:pPr algn="ctr">
              <a:lnSpc>
                <a:spcPct val="120000"/>
              </a:lnSpc>
            </a:pPr>
            <a:r>
              <a:rPr lang="zh-CN" altLang="en-US" b="1" kern="0" spc="300">
                <a:latin typeface="微软雅黑" panose="020B0503020204020204" charset="-122"/>
                <a:ea typeface="微软雅黑" panose="020B0503020204020204" charset="-122"/>
              </a:rPr>
              <a:t>人为因素</a:t>
            </a:r>
            <a:endParaRPr lang="zh-CN" altLang="en-US" b="1" kern="0" spc="300">
              <a:latin typeface="微软雅黑" panose="020B0503020204020204" charset="-122"/>
              <a:ea typeface="微软雅黑" panose="020B0503020204020204" charset="-122"/>
            </a:endParaRPr>
          </a:p>
        </p:txBody>
      </p:sp>
      <p:sp>
        <p:nvSpPr>
          <p:cNvPr id="4" name="文本框 3"/>
          <p:cNvSpPr txBox="1"/>
          <p:nvPr/>
        </p:nvSpPr>
        <p:spPr>
          <a:xfrm>
            <a:off x="2444750" y="3881120"/>
            <a:ext cx="2785110" cy="1692910"/>
          </a:xfrm>
          <a:prstGeom prst="rect">
            <a:avLst/>
          </a:prstGeom>
          <a:noFill/>
        </p:spPr>
        <p:txBody>
          <a:bodyPr wrap="square" rtlCol="0" anchor="t">
            <a:noAutofit/>
          </a:bodyPr>
          <a:p>
            <a:r>
              <a:rPr lang="zh-CN" altLang="en-US" sz="2000"/>
              <a:t>台风、地震、洪水、雪灾、疾病等来自大自然的破坏和袭击，时刻威胁着供应链的安全。</a:t>
            </a:r>
            <a:endParaRPr lang="zh-CN" altLang="en-US" sz="200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740029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供应链中潜伏的危机及应对措施</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874713" y="804545"/>
            <a:ext cx="4115435"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一、供应链中潜伏着危机</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35" name="同心圆 34"/>
          <p:cNvSpPr/>
          <p:nvPr>
            <p:custDataLst>
              <p:tags r:id="rId1"/>
            </p:custDataLst>
          </p:nvPr>
        </p:nvSpPr>
        <p:spPr>
          <a:xfrm>
            <a:off x="4774164" y="2566072"/>
            <a:ext cx="2695858" cy="2695858"/>
          </a:xfrm>
          <a:prstGeom prst="donut">
            <a:avLst>
              <a:gd name="adj" fmla="val 8835"/>
            </a:avLst>
          </a:prstGeom>
          <a:solidFill>
            <a:sysClr val="window" lastClr="FFFFFF">
              <a:lumMod val="95000"/>
            </a:sysClr>
          </a:solidFill>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lnSpc>
                <a:spcPct val="110000"/>
              </a:lnSpc>
            </a:pPr>
            <a:endParaRPr lang="zh-CN" altLang="en-US" sz="2000" dirty="0">
              <a:solidFill>
                <a:srgbClr val="09BCED">
                  <a:lumMod val="7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8" name="任意多边形 37"/>
          <p:cNvSpPr/>
          <p:nvPr>
            <p:custDataLst>
              <p:tags r:id="rId2"/>
            </p:custDataLst>
          </p:nvPr>
        </p:nvSpPr>
        <p:spPr>
          <a:xfrm rot="21480000">
            <a:off x="5895383" y="2478989"/>
            <a:ext cx="453421" cy="453421"/>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任意多边形 38"/>
          <p:cNvSpPr/>
          <p:nvPr>
            <p:custDataLst>
              <p:tags r:id="rId3"/>
            </p:custDataLst>
          </p:nvPr>
        </p:nvSpPr>
        <p:spPr>
          <a:xfrm rot="4200000">
            <a:off x="7004918" y="3243777"/>
            <a:ext cx="453421" cy="453421"/>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任意多边形 39"/>
          <p:cNvSpPr/>
          <p:nvPr>
            <p:custDataLst>
              <p:tags r:id="rId4"/>
            </p:custDataLst>
          </p:nvPr>
        </p:nvSpPr>
        <p:spPr>
          <a:xfrm rot="8520000">
            <a:off x="6649401" y="4628749"/>
            <a:ext cx="453421" cy="453421"/>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任意多边形 40"/>
          <p:cNvSpPr/>
          <p:nvPr>
            <p:custDataLst>
              <p:tags r:id="rId5"/>
            </p:custDataLst>
          </p:nvPr>
        </p:nvSpPr>
        <p:spPr>
          <a:xfrm rot="17400000" flipH="1">
            <a:off x="4785848" y="3243777"/>
            <a:ext cx="453421" cy="453421"/>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任意多边形 41"/>
          <p:cNvSpPr/>
          <p:nvPr>
            <p:custDataLst>
              <p:tags r:id="rId6"/>
            </p:custDataLst>
          </p:nvPr>
        </p:nvSpPr>
        <p:spPr>
          <a:xfrm rot="13080000" flipH="1">
            <a:off x="5076426" y="4628749"/>
            <a:ext cx="453421" cy="453421"/>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 name="矩形 42"/>
          <p:cNvSpPr/>
          <p:nvPr>
            <p:custDataLst>
              <p:tags r:id="rId7"/>
            </p:custDataLst>
          </p:nvPr>
        </p:nvSpPr>
        <p:spPr>
          <a:xfrm>
            <a:off x="7522210" y="2566035"/>
            <a:ext cx="2815590" cy="1061720"/>
          </a:xfrm>
          <a:prstGeom prst="rect">
            <a:avLst/>
          </a:prstGeom>
        </p:spPr>
        <p:txBody>
          <a:bodyPr anchor="ctr" anchorCtr="0">
            <a:normAutofit/>
          </a:bodyPr>
          <a:p>
            <a:pPr>
              <a:lnSpc>
                <a:spcPct val="130000"/>
              </a:lnSpc>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企业文化方面的问题</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44" name="矩形 43"/>
          <p:cNvSpPr/>
          <p:nvPr>
            <p:custDataLst>
              <p:tags r:id="rId8"/>
            </p:custDataLst>
          </p:nvPr>
        </p:nvSpPr>
        <p:spPr>
          <a:xfrm>
            <a:off x="7231380" y="4537075"/>
            <a:ext cx="2919730" cy="1061720"/>
          </a:xfrm>
          <a:prstGeom prst="rect">
            <a:avLst/>
          </a:prstGeom>
        </p:spPr>
        <p:txBody>
          <a:bodyPr anchor="ctr" anchorCtr="0">
            <a:normAutofit/>
          </a:bodyPr>
          <a:p>
            <a:pPr>
              <a:lnSpc>
                <a:spcPct val="130000"/>
              </a:lnSpc>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信息传递方面的问题</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49" name="矩形 48"/>
          <p:cNvSpPr/>
          <p:nvPr>
            <p:custDataLst>
              <p:tags r:id="rId9"/>
            </p:custDataLst>
          </p:nvPr>
        </p:nvSpPr>
        <p:spPr>
          <a:xfrm>
            <a:off x="2163445" y="2566035"/>
            <a:ext cx="2506345" cy="1061720"/>
          </a:xfrm>
          <a:prstGeom prst="rect">
            <a:avLst/>
          </a:prstGeom>
        </p:spPr>
        <p:txBody>
          <a:bodyPr anchor="ctr" anchorCtr="0">
            <a:normAutofit/>
          </a:bodyPr>
          <a:p>
            <a:pPr algn="r">
              <a:lnSpc>
                <a:spcPct val="130000"/>
              </a:lnSpc>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供应链的连锁反应</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10"/>
            </p:custDataLst>
          </p:nvPr>
        </p:nvSpPr>
        <p:spPr>
          <a:xfrm>
            <a:off x="2127250" y="4537075"/>
            <a:ext cx="2820670" cy="1061720"/>
          </a:xfrm>
          <a:prstGeom prst="rect">
            <a:avLst/>
          </a:prstGeom>
        </p:spPr>
        <p:txBody>
          <a:bodyPr anchor="ctr" anchorCtr="0">
            <a:noAutofit/>
          </a:bodyPr>
          <a:p>
            <a:pPr algn="r">
              <a:lnSpc>
                <a:spcPct val="130000"/>
              </a:lnSpc>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IT技术的缺陷会制约供应链作用的发挥</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51" name="矩形 50"/>
          <p:cNvSpPr/>
          <p:nvPr>
            <p:custDataLst>
              <p:tags r:id="rId11"/>
            </p:custDataLst>
          </p:nvPr>
        </p:nvSpPr>
        <p:spPr>
          <a:xfrm>
            <a:off x="4926852" y="1259044"/>
            <a:ext cx="2362200" cy="1061725"/>
          </a:xfrm>
          <a:prstGeom prst="rect">
            <a:avLst/>
          </a:prstGeom>
        </p:spPr>
        <p:txBody>
          <a:bodyPr anchor="b" anchorCtr="0">
            <a:normAutofit/>
          </a:bodyPr>
          <a:p>
            <a:pPr algn="ctr">
              <a:lnSpc>
                <a:spcPct val="130000"/>
              </a:lnSpc>
            </a:pPr>
            <a:r>
              <a:rPr lang="zh-CN" altLang="en-US" sz="2000"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政治经济风波</a:t>
            </a:r>
            <a:endParaRPr lang="zh-CN" altLang="en-US" sz="2000"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52" name="矩形 51"/>
          <p:cNvSpPr/>
          <p:nvPr>
            <p:custDataLst>
              <p:tags r:id="rId12"/>
            </p:custDataLst>
          </p:nvPr>
        </p:nvSpPr>
        <p:spPr>
          <a:xfrm>
            <a:off x="5341131" y="3270563"/>
            <a:ext cx="1561925" cy="1286876"/>
          </a:xfrm>
          <a:prstGeom prst="rect">
            <a:avLst/>
          </a:prstGeom>
        </p:spPr>
        <p:txBody>
          <a:bodyPr wrap="square" anchor="ctr">
            <a:normAutofit/>
          </a:bodyPr>
          <a:p>
            <a:pPr algn="ctr"/>
            <a:r>
              <a:rPr lang="zh-CN" altLang="en-US" sz="2400" b="1" spc="300">
                <a:latin typeface="Arial" panose="020B0604020202020204" pitchFamily="34" charset="0"/>
                <a:ea typeface="微软雅黑" panose="020B0503020204020204" charset="-122"/>
                <a:sym typeface="Arial" panose="020B0604020202020204" pitchFamily="34" charset="0"/>
              </a:rPr>
              <a:t>人为因素</a:t>
            </a:r>
            <a:endParaRPr lang="zh-CN" altLang="en-US" sz="2400" b="1" spc="300">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740029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供应链中潜伏的危机及应对措施</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695960" y="804545"/>
            <a:ext cx="447294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二、供应链危机的应对措施</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 name="任意多边形 1"/>
          <p:cNvSpPr/>
          <p:nvPr>
            <p:custDataLst>
              <p:tags r:id="rId1"/>
            </p:custDataLst>
          </p:nvPr>
        </p:nvSpPr>
        <p:spPr>
          <a:xfrm rot="19743805">
            <a:off x="672783" y="166179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3"/>
          <p:cNvSpPr/>
          <p:nvPr>
            <p:custDataLst>
              <p:tags r:id="rId2"/>
            </p:custDataLst>
          </p:nvPr>
        </p:nvSpPr>
        <p:spPr>
          <a:xfrm rot="19743805">
            <a:off x="1029018" y="166179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1"/>
          <p:cNvSpPr/>
          <p:nvPr>
            <p:custDataLst>
              <p:tags r:id="rId3"/>
            </p:custDataLst>
          </p:nvPr>
        </p:nvSpPr>
        <p:spPr>
          <a:xfrm>
            <a:off x="1417003" y="1504950"/>
            <a:ext cx="39744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建立“生于忧患”的危机意识</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53" name="任意多边形 52"/>
          <p:cNvSpPr/>
          <p:nvPr>
            <p:custDataLst>
              <p:tags r:id="rId4"/>
            </p:custDataLst>
          </p:nvPr>
        </p:nvSpPr>
        <p:spPr>
          <a:xfrm rot="19743805">
            <a:off x="672783" y="313880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 name="任意多边形 53"/>
          <p:cNvSpPr/>
          <p:nvPr>
            <p:custDataLst>
              <p:tags r:id="rId5"/>
            </p:custDataLst>
          </p:nvPr>
        </p:nvSpPr>
        <p:spPr>
          <a:xfrm rot="19743805">
            <a:off x="1029018" y="313880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 name="矩形3"/>
          <p:cNvSpPr/>
          <p:nvPr>
            <p:custDataLst>
              <p:tags r:id="rId6"/>
            </p:custDataLst>
          </p:nvPr>
        </p:nvSpPr>
        <p:spPr>
          <a:xfrm>
            <a:off x="1417003" y="2981960"/>
            <a:ext cx="39744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发展多种供应渠道，多地域的供应渠道，对供应商的情况进行跟踪评估。</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79" name="任意多边形 78"/>
          <p:cNvSpPr/>
          <p:nvPr>
            <p:custDataLst>
              <p:tags r:id="rId7"/>
            </p:custDataLst>
          </p:nvPr>
        </p:nvSpPr>
        <p:spPr>
          <a:xfrm rot="19743805">
            <a:off x="6197283" y="166814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0" name="任意多边形 79"/>
          <p:cNvSpPr/>
          <p:nvPr>
            <p:custDataLst>
              <p:tags r:id="rId8"/>
            </p:custDataLst>
          </p:nvPr>
        </p:nvSpPr>
        <p:spPr>
          <a:xfrm rot="19743805">
            <a:off x="6553518" y="166814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1" name="矩形 4"/>
          <p:cNvSpPr/>
          <p:nvPr>
            <p:custDataLst>
              <p:tags r:id="rId9"/>
            </p:custDataLst>
          </p:nvPr>
        </p:nvSpPr>
        <p:spPr>
          <a:xfrm>
            <a:off x="6941820" y="1511300"/>
            <a:ext cx="4470400"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建立多种信息传递渠道，防范信息风险</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83" name="任意多边形 82"/>
          <p:cNvSpPr/>
          <p:nvPr>
            <p:custDataLst>
              <p:tags r:id="rId10"/>
            </p:custDataLst>
          </p:nvPr>
        </p:nvSpPr>
        <p:spPr>
          <a:xfrm rot="19743805">
            <a:off x="6197283" y="314515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4" name="任意多边形 83"/>
          <p:cNvSpPr/>
          <p:nvPr>
            <p:custDataLst>
              <p:tags r:id="rId11"/>
            </p:custDataLst>
          </p:nvPr>
        </p:nvSpPr>
        <p:spPr>
          <a:xfrm rot="19743805">
            <a:off x="6553518" y="314515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5" name="矩形 5"/>
          <p:cNvSpPr/>
          <p:nvPr>
            <p:custDataLst>
              <p:tags r:id="rId12"/>
            </p:custDataLst>
          </p:nvPr>
        </p:nvSpPr>
        <p:spPr>
          <a:xfrm>
            <a:off x="6941820" y="2988310"/>
            <a:ext cx="4470400"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企业应制定处理突发事件的应急管理措施</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7" name="任意多边形 6"/>
          <p:cNvSpPr/>
          <p:nvPr>
            <p:custDataLst>
              <p:tags r:id="rId13"/>
            </p:custDataLst>
          </p:nvPr>
        </p:nvSpPr>
        <p:spPr>
          <a:xfrm rot="19743805">
            <a:off x="672783" y="461581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任意多边形 7"/>
          <p:cNvSpPr/>
          <p:nvPr>
            <p:custDataLst>
              <p:tags r:id="rId14"/>
            </p:custDataLst>
          </p:nvPr>
        </p:nvSpPr>
        <p:spPr>
          <a:xfrm rot="19743805">
            <a:off x="1029018" y="461581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6"/>
          <p:cNvSpPr/>
          <p:nvPr>
            <p:custDataLst>
              <p:tags r:id="rId15"/>
            </p:custDataLst>
          </p:nvPr>
        </p:nvSpPr>
        <p:spPr>
          <a:xfrm>
            <a:off x="1417320" y="4458970"/>
            <a:ext cx="411035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与供应商结成战略合作伙伴关系</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1" name="任意多边形 10"/>
          <p:cNvSpPr/>
          <p:nvPr>
            <p:custDataLst>
              <p:tags r:id="rId16"/>
            </p:custDataLst>
          </p:nvPr>
        </p:nvSpPr>
        <p:spPr>
          <a:xfrm rot="19743805">
            <a:off x="6197283" y="462216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任意多边形 11"/>
          <p:cNvSpPr/>
          <p:nvPr>
            <p:custDataLst>
              <p:tags r:id="rId17"/>
            </p:custDataLst>
          </p:nvPr>
        </p:nvSpPr>
        <p:spPr>
          <a:xfrm rot="19743805">
            <a:off x="6553518" y="4622165"/>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矩形 7"/>
          <p:cNvSpPr/>
          <p:nvPr>
            <p:custDataLst>
              <p:tags r:id="rId18"/>
            </p:custDataLst>
          </p:nvPr>
        </p:nvSpPr>
        <p:spPr>
          <a:xfrm>
            <a:off x="6941820" y="4465320"/>
            <a:ext cx="446976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依靠第三方物流，发展应急物流，减少供应链的风险</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514985" y="1151255"/>
            <a:ext cx="11209655" cy="4757371"/>
            <a:chOff x="1813" y="1740"/>
            <a:chExt cx="15582" cy="3117"/>
          </a:xfrm>
        </p:grpSpPr>
        <p:sp>
          <p:nvSpPr>
            <p:cNvPr id="3" name="圆角矩形 2"/>
            <p:cNvSpPr/>
            <p:nvPr/>
          </p:nvSpPr>
          <p:spPr>
            <a:xfrm>
              <a:off x="1892" y="1833"/>
              <a:ext cx="15419" cy="2931"/>
            </a:xfrm>
            <a:prstGeom prst="roundRect">
              <a:avLst>
                <a:gd name="adj" fmla="val 0"/>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p>
              <a:pPr algn="ctr" defTabSz="914400" fontAlgn="base">
                <a:spcBef>
                  <a:spcPct val="0"/>
                </a:spcBef>
                <a:spcAft>
                  <a:spcPct val="0"/>
                </a:spcAft>
              </a:pPr>
              <a:r>
                <a:rPr lang="zh-CN" altLang="en-US" sz="2400" b="1" kern="0">
                  <a:solidFill>
                    <a:srgbClr val="002060"/>
                  </a:solidFill>
                </a:rPr>
                <a:t>为什么供应链中需要危机管理？</a:t>
              </a:r>
              <a:endParaRPr lang="zh-CN" altLang="en-US" sz="2400" b="1" kern="0">
                <a:solidFill>
                  <a:srgbClr val="002060"/>
                </a:solidFill>
              </a:endParaRPr>
            </a:p>
          </p:txBody>
        </p:sp>
        <p:sp>
          <p:nvSpPr>
            <p:cNvPr id="4" name="TextBox 3"/>
            <p:cNvSpPr txBox="1"/>
            <p:nvPr/>
          </p:nvSpPr>
          <p:spPr>
            <a:xfrm>
              <a:off x="2418" y="2293"/>
              <a:ext cx="14170" cy="338"/>
            </a:xfrm>
            <a:prstGeom prst="rect">
              <a:avLst/>
            </a:prstGeom>
            <a:noFill/>
          </p:spPr>
          <p:txBody>
            <a:bodyPr wrap="square" lIns="0" tIns="0" rIns="0" bIns="0" rtlCol="0">
              <a:spAutoFit/>
            </a:bodyPr>
            <a:p>
              <a:pPr algn="just">
                <a:lnSpc>
                  <a:spcPct val="120000"/>
                </a:lnSpc>
              </a:pPr>
              <a:r>
                <a:rPr lang="en-US" altLang="zh-CN" sz="2800" dirty="0">
                  <a:solidFill>
                    <a:schemeClr val="tx1">
                      <a:lumMod val="75000"/>
                      <a:lumOff val="25000"/>
                    </a:schemeClr>
                  </a:solidFill>
                  <a:latin typeface="微软雅黑" panose="020B0503020204020204" charset="-122"/>
                  <a:ea typeface="微软雅黑" panose="020B0503020204020204" charset="-122"/>
                </a:rPr>
                <a:t>    </a:t>
              </a:r>
              <a:r>
                <a:rPr lang="zh-CN" altLang="en-US" sz="2800" dirty="0">
                  <a:solidFill>
                    <a:schemeClr val="tx1">
                      <a:lumMod val="75000"/>
                      <a:lumOff val="25000"/>
                    </a:schemeClr>
                  </a:solidFill>
                  <a:latin typeface="微软雅黑" panose="020B0503020204020204" charset="-122"/>
                  <a:ea typeface="微软雅黑" panose="020B0503020204020204" charset="-122"/>
                </a:rPr>
                <a:t>请思考：</a:t>
              </a:r>
              <a:endParaRPr lang="zh-CN" altLang="en-US" sz="2800" dirty="0">
                <a:solidFill>
                  <a:schemeClr val="tx1">
                    <a:lumMod val="75000"/>
                    <a:lumOff val="25000"/>
                  </a:schemeClr>
                </a:solidFill>
                <a:latin typeface="微软雅黑" panose="020B0503020204020204" charset="-122"/>
                <a:ea typeface="微软雅黑" panose="020B0503020204020204" charset="-122"/>
              </a:endParaRPr>
            </a:p>
          </p:txBody>
        </p:sp>
        <p:sp>
          <p:nvSpPr>
            <p:cNvPr id="5" name="矩形 93"/>
            <p:cNvSpPr/>
            <p:nvPr/>
          </p:nvSpPr>
          <p:spPr>
            <a:xfrm>
              <a:off x="1813" y="1740"/>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p:spPr>
          <p:style>
            <a:lnRef idx="0">
              <a:schemeClr val="accent6"/>
            </a:lnRef>
            <a:fillRef idx="3">
              <a:schemeClr val="accent6"/>
            </a:fillRef>
            <a:effectRef idx="3">
              <a:schemeClr val="accent6"/>
            </a:effectRef>
            <a:fontRef idx="minor">
              <a:schemeClr val="lt1"/>
            </a:fontRef>
          </p:style>
          <p:txBody>
            <a:bodyPr lIns="121875" tIns="60936" rIns="121875" bIns="60936" rtlCol="0" anchor="ctr"/>
            <a:p>
              <a:pPr algn="ctr"/>
              <a:endParaRPr lang="zh-CN" altLang="en-US"/>
            </a:p>
          </p:txBody>
        </p:sp>
        <p:sp>
          <p:nvSpPr>
            <p:cNvPr id="6" name="矩形 93"/>
            <p:cNvSpPr/>
            <p:nvPr/>
          </p:nvSpPr>
          <p:spPr>
            <a:xfrm rot="10800000">
              <a:off x="16790" y="4252"/>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p:spPr>
          <p:style>
            <a:lnRef idx="0">
              <a:schemeClr val="accent6"/>
            </a:lnRef>
            <a:fillRef idx="3">
              <a:schemeClr val="accent6"/>
            </a:fillRef>
            <a:effectRef idx="3">
              <a:schemeClr val="accent6"/>
            </a:effectRef>
            <a:fontRef idx="minor">
              <a:schemeClr val="lt1"/>
            </a:fontRef>
          </p:style>
          <p:txBody>
            <a:bodyPr lIns="121875" tIns="60936" rIns="121875" bIns="60936" rtlCol="0" anchor="ctr"/>
            <a:p>
              <a:pPr algn="ctr"/>
              <a:endParaRPr lang="zh-CN" altLang="en-US"/>
            </a:p>
          </p:txBody>
        </p:sp>
      </p:grpSp>
      <p:pic>
        <p:nvPicPr>
          <p:cNvPr id="30724" name="Picture 4" descr="思考者"/>
          <p:cNvPicPr>
            <a:picLocks noChangeAspect="1"/>
          </p:cNvPicPr>
          <p:nvPr>
            <p:ph sz="half" idx="2"/>
          </p:nvPr>
        </p:nvPicPr>
        <p:blipFill>
          <a:blip r:embed="rId1"/>
          <a:srcRect/>
          <a:stretch>
            <a:fillRect/>
          </a:stretch>
        </p:blipFill>
        <p:spPr>
          <a:xfrm>
            <a:off x="10809288" y="388620"/>
            <a:ext cx="1587500" cy="2447925"/>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1</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Box 28"/>
          <p:cNvSpPr txBox="1"/>
          <p:nvPr userDrawn="1"/>
        </p:nvSpPr>
        <p:spPr>
          <a:xfrm>
            <a:off x="4533900" y="2177415"/>
            <a:ext cx="7509510" cy="304609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认识供应链金融</a:t>
            </a:r>
            <a:endParaRPr kumimoji="0" lang="en-US" altLang="zh-CN"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601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供应链金融的概念及类型</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396240" y="804545"/>
            <a:ext cx="375793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一、供应链金融的概念</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7" name="矩形 26"/>
          <p:cNvSpPr>
            <a:spLocks noChangeAspect="1"/>
          </p:cNvSpPr>
          <p:nvPr>
            <p:custDataLst>
              <p:tags r:id="rId1"/>
            </p:custDataLst>
          </p:nvPr>
        </p:nvSpPr>
        <p:spPr>
          <a:xfrm>
            <a:off x="1513410" y="1515749"/>
            <a:ext cx="9390134" cy="4518643"/>
          </a:xfrm>
          <a:prstGeom prst="rect">
            <a:avLst/>
          </a:prstGeom>
          <a:noFill/>
          <a:ln w="12700">
            <a:solidFill>
              <a:schemeClr val="accent1">
                <a:alpha val="8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等腰三角形 27"/>
          <p:cNvSpPr/>
          <p:nvPr>
            <p:custDataLst>
              <p:tags r:id="rId2"/>
            </p:custDataLst>
          </p:nvPr>
        </p:nvSpPr>
        <p:spPr>
          <a:xfrm>
            <a:off x="9971090" y="1327676"/>
            <a:ext cx="417589" cy="359993"/>
          </a:xfrm>
          <a:prstGeom prst="triangle">
            <a:avLst/>
          </a:prstGeom>
          <a:pattFill prst="dkHorz">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custDataLst>
              <p:tags r:id="rId3"/>
            </p:custDataLst>
          </p:nvPr>
        </p:nvSpPr>
        <p:spPr>
          <a:xfrm flipV="1">
            <a:off x="9538953" y="1327676"/>
            <a:ext cx="417589" cy="359993"/>
          </a:xfrm>
          <a:prstGeom prst="triangle">
            <a:avLst/>
          </a:prstGeom>
          <a:pattFill prst="wdDnDiag">
            <a:fgClr>
              <a:schemeClr val="accent6"/>
            </a:fgClr>
            <a:bgClr>
              <a:schemeClr val="bg1"/>
            </a:bgClr>
          </a:patt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custDataLst>
              <p:tags r:id="rId4"/>
            </p:custDataLst>
          </p:nvPr>
        </p:nvSpPr>
        <p:spPr>
          <a:xfrm>
            <a:off x="9106814" y="1327676"/>
            <a:ext cx="417589" cy="359993"/>
          </a:xfrm>
          <a:prstGeom prst="triangle">
            <a:avLst/>
          </a:prstGeom>
          <a:pattFill prst="wdUpDiag">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custDataLst>
              <p:tags r:id="rId5"/>
            </p:custDataLst>
          </p:nvPr>
        </p:nvSpPr>
        <p:spPr>
          <a:xfrm>
            <a:off x="1738630" y="1804670"/>
            <a:ext cx="8903970" cy="4002405"/>
          </a:xfrm>
          <a:prstGeom prst="rect">
            <a:avLst/>
          </a:prstGeom>
          <a:noFill/>
        </p:spPr>
        <p:txBody>
          <a:bodyPr wrap="square" rtlCol="0" anchor="ctr" anchorCtr="0"/>
          <a:lstStyle/>
          <a:p>
            <a:pPr indent="0" fontAlgn="auto">
              <a:lnSpc>
                <a:spcPct val="150000"/>
              </a:lnSpc>
            </a:pPr>
            <a:r>
              <a:rPr lang="en-US" altLang="zh-CN" sz="2200" spc="150">
                <a:solidFill>
                  <a:schemeClr val="tx1">
                    <a:lumMod val="85000"/>
                    <a:lumOff val="15000"/>
                  </a:schemeClr>
                </a:solidFill>
                <a:latin typeface="Arial" panose="020B0604020202020204" pitchFamily="34" charset="0"/>
                <a:ea typeface="微软雅黑" panose="020B0503020204020204" charset="-122"/>
              </a:rPr>
              <a:t>      </a:t>
            </a:r>
            <a:r>
              <a:rPr sz="2200">
                <a:ea typeface="宋体" panose="02010600030101010101" pitchFamily="2" charset="-122"/>
                <a:sym typeface="+mn-ea"/>
              </a:rPr>
              <a:t>供应链金融（Supply Chain Finance，SCF）是商业银行信贷业务的一个专业领域（银行层面），也是企业尤其是中小企业的一种融资渠道（企业层面）。它是指银行向客户（核心企业）提供融资和其他结算、理财服务，同时向这些客户的供应商提供贷款及时收达的便利，或者向其分销商提供预付款代付及存货融资服务。</a:t>
            </a:r>
            <a:endParaRPr sz="2200" b="0">
              <a:ea typeface="宋体" panose="02010600030101010101" pitchFamily="2" charset="-122"/>
            </a:endParaRPr>
          </a:p>
          <a:p>
            <a:pPr indent="0" fontAlgn="auto">
              <a:lnSpc>
                <a:spcPct val="150000"/>
              </a:lnSpc>
            </a:pPr>
            <a:r>
              <a:rPr lang="en-US" sz="2200">
                <a:ea typeface="宋体" panose="02010600030101010101" pitchFamily="2" charset="-122"/>
                <a:sym typeface="+mn-ea"/>
              </a:rPr>
              <a:t>        </a:t>
            </a:r>
            <a:r>
              <a:rPr sz="2200">
                <a:ea typeface="宋体" panose="02010600030101010101" pitchFamily="2" charset="-122"/>
                <a:sym typeface="+mn-ea"/>
              </a:rPr>
              <a:t>简单地说，就是银行将核心企业和上下游企业联系在一起提供灵活运用的金融产品和服务的一种融资模式。即把资金作为供应链的一个溶剂，增加其流动性。</a:t>
            </a:r>
            <a:endParaRPr lang="zh-CN" sz="2200" spc="150">
              <a:solidFill>
                <a:schemeClr val="tx1">
                  <a:lumMod val="85000"/>
                  <a:lumOff val="15000"/>
                </a:schemeClr>
              </a:solidFill>
              <a:latin typeface="Arial" panose="020B0604020202020204" pitchFamily="34" charset="0"/>
              <a:ea typeface="宋体" panose="02010600030101010101" pitchFamily="2" charset="-122"/>
              <a:sym typeface="+mn-ea"/>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624648" y="60896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601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供应链金融的概念及类型</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396240" y="804545"/>
            <a:ext cx="375793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一、供应链金融的概念</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61" name="椭圆 1"/>
          <p:cNvSpPr>
            <a:spLocks noChangeArrowheads="1"/>
          </p:cNvSpPr>
          <p:nvPr>
            <p:custDataLst>
              <p:tags r:id="rId1"/>
            </p:custDataLst>
          </p:nvPr>
        </p:nvSpPr>
        <p:spPr bwMode="auto">
          <a:xfrm>
            <a:off x="4819650" y="1909445"/>
            <a:ext cx="1079500" cy="1079500"/>
          </a:xfrm>
          <a:prstGeom prst="ellipse">
            <a:avLst/>
          </a:prstGeom>
          <a:solidFill>
            <a:srgbClr val="42ACA8"/>
          </a:solidFill>
          <a:ln w="57150" cmpd="sng">
            <a:solidFill>
              <a:sysClr val="window" lastClr="FFFFFF"/>
            </a:solidFill>
            <a:round/>
          </a:ln>
        </p:spPr>
        <p:txBody>
          <a:bodyPr anchor="ctr"/>
          <a:lstStyle>
            <a:lvl1pPr>
              <a:defRPr>
                <a:solidFill>
                  <a:sysClr val="windowText" lastClr="000000"/>
                </a:solidFill>
                <a:latin typeface="Calibri" panose="020F0502020204030204" charset="0"/>
                <a:ea typeface="微软雅黑" panose="020B0503020204020204" charset="-122"/>
              </a:defRPr>
            </a:lvl1pPr>
            <a:lvl2pPr marL="742950" indent="-285750">
              <a:defRPr>
                <a:solidFill>
                  <a:sysClr val="windowText" lastClr="000000"/>
                </a:solidFill>
                <a:latin typeface="Calibri" panose="020F0502020204030204" charset="0"/>
                <a:ea typeface="微软雅黑" panose="020B0503020204020204" charset="-122"/>
              </a:defRPr>
            </a:lvl2pPr>
            <a:lvl3pPr marL="1143000" indent="-228600">
              <a:defRPr>
                <a:solidFill>
                  <a:sysClr val="windowText" lastClr="000000"/>
                </a:solidFill>
                <a:latin typeface="Calibri" panose="020F0502020204030204" charset="0"/>
                <a:ea typeface="微软雅黑" panose="020B0503020204020204" charset="-122"/>
              </a:defRPr>
            </a:lvl3pPr>
            <a:lvl4pPr marL="1600200" indent="-228600">
              <a:defRPr>
                <a:solidFill>
                  <a:sysClr val="windowText" lastClr="000000"/>
                </a:solidFill>
                <a:latin typeface="Calibri" panose="020F0502020204030204" charset="0"/>
                <a:ea typeface="微软雅黑" panose="020B0503020204020204" charset="-122"/>
              </a:defRPr>
            </a:lvl4pPr>
            <a:lvl5pPr marL="2057400" indent="-228600">
              <a:defRPr>
                <a:solidFill>
                  <a:sysClr val="windowText" lastClr="000000"/>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9pPr>
          </a:lstStyle>
          <a:p>
            <a:pPr algn="ctr" eaLnBrk="1" hangingPunct="1"/>
            <a:r>
              <a:rPr lang="en-US" altLang="zh-CN" sz="3200">
                <a:solidFill>
                  <a:sysClr val="window" lastClr="FFFFFF"/>
                </a:solidFill>
                <a:latin typeface="Arial" panose="020B0604020202020204" pitchFamily="34" charset="0"/>
                <a:ea typeface="黑体" panose="02010609060101010101" charset="-122"/>
              </a:rPr>
              <a:t>01</a:t>
            </a:r>
            <a:endParaRPr lang="zh-CN" altLang="en-US" sz="3200">
              <a:solidFill>
                <a:sysClr val="window" lastClr="FFFFFF"/>
              </a:solidFill>
              <a:latin typeface="Arial" panose="020B0604020202020204" pitchFamily="34" charset="0"/>
              <a:ea typeface="黑体" panose="02010609060101010101" charset="-122"/>
            </a:endParaRPr>
          </a:p>
        </p:txBody>
      </p:sp>
      <p:sp>
        <p:nvSpPr>
          <p:cNvPr id="66" name="椭圆 2"/>
          <p:cNvSpPr>
            <a:spLocks noChangeArrowheads="1"/>
          </p:cNvSpPr>
          <p:nvPr>
            <p:custDataLst>
              <p:tags r:id="rId2"/>
            </p:custDataLst>
          </p:nvPr>
        </p:nvSpPr>
        <p:spPr bwMode="auto">
          <a:xfrm>
            <a:off x="756285" y="2092325"/>
            <a:ext cx="3406140" cy="3208655"/>
          </a:xfrm>
          <a:prstGeom prst="ellipse">
            <a:avLst/>
          </a:prstGeom>
          <a:solidFill>
            <a:srgbClr val="59687F"/>
          </a:solidFill>
          <a:ln w="76200" cmpd="sng">
            <a:solidFill>
              <a:srgbClr val="59687F">
                <a:lumMod val="60000"/>
                <a:lumOff val="40000"/>
              </a:srgbClr>
            </a:solidFill>
            <a:round/>
          </a:ln>
        </p:spPr>
        <p:txBody>
          <a:bodyPr anchor="ctr"/>
          <a:lstStyle>
            <a:lvl1pPr>
              <a:defRPr>
                <a:solidFill>
                  <a:sysClr val="windowText" lastClr="000000"/>
                </a:solidFill>
                <a:latin typeface="Calibri" panose="020F0502020204030204" charset="0"/>
                <a:ea typeface="微软雅黑" panose="020B0503020204020204" charset="-122"/>
              </a:defRPr>
            </a:lvl1pPr>
            <a:lvl2pPr marL="742950" indent="-285750">
              <a:defRPr>
                <a:solidFill>
                  <a:sysClr val="windowText" lastClr="000000"/>
                </a:solidFill>
                <a:latin typeface="Calibri" panose="020F0502020204030204" charset="0"/>
                <a:ea typeface="微软雅黑" panose="020B0503020204020204" charset="-122"/>
              </a:defRPr>
            </a:lvl2pPr>
            <a:lvl3pPr marL="1143000" indent="-228600">
              <a:defRPr>
                <a:solidFill>
                  <a:sysClr val="windowText" lastClr="000000"/>
                </a:solidFill>
                <a:latin typeface="Calibri" panose="020F0502020204030204" charset="0"/>
                <a:ea typeface="微软雅黑" panose="020B0503020204020204" charset="-122"/>
              </a:defRPr>
            </a:lvl3pPr>
            <a:lvl4pPr marL="1600200" indent="-228600">
              <a:defRPr>
                <a:solidFill>
                  <a:sysClr val="windowText" lastClr="000000"/>
                </a:solidFill>
                <a:latin typeface="Calibri" panose="020F0502020204030204" charset="0"/>
                <a:ea typeface="微软雅黑" panose="020B0503020204020204" charset="-122"/>
              </a:defRPr>
            </a:lvl4pPr>
            <a:lvl5pPr marL="2057400" indent="-228600">
              <a:defRPr>
                <a:solidFill>
                  <a:sysClr val="windowText" lastClr="000000"/>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9pPr>
          </a:lstStyle>
          <a:p>
            <a:pPr indent="0" algn="ctr" fontAlgn="auto">
              <a:lnSpc>
                <a:spcPct val="120000"/>
              </a:lnSpc>
            </a:pPr>
            <a:r>
              <a:rPr lang="zh-CN" altLang="en-US" sz="2000" dirty="0">
                <a:solidFill>
                  <a:sysClr val="window" lastClr="FFFFFF"/>
                </a:solidFill>
                <a:latin typeface="Arial" panose="020B0604020202020204" pitchFamily="34" charset="0"/>
                <a:ea typeface="黑体" panose="02010609060101010101" charset="-122"/>
                <a:cs typeface="+mn-ea"/>
              </a:rPr>
              <a:t>供应链金融的</a:t>
            </a:r>
            <a:r>
              <a:rPr lang="zh-CN" altLang="en-US" sz="2000" b="1" dirty="0">
                <a:solidFill>
                  <a:sysClr val="window" lastClr="FFFFFF"/>
                </a:solidFill>
                <a:latin typeface="Arial" panose="020B0604020202020204" pitchFamily="34" charset="0"/>
                <a:ea typeface="黑体" panose="02010609060101010101" charset="-122"/>
                <a:cs typeface="+mn-ea"/>
              </a:rPr>
              <a:t>内涵</a:t>
            </a:r>
            <a:r>
              <a:rPr lang="zh-CN" altLang="en-US" sz="2000" dirty="0">
                <a:solidFill>
                  <a:sysClr val="window" lastClr="FFFFFF"/>
                </a:solidFill>
                <a:latin typeface="Arial" panose="020B0604020202020204" pitchFamily="34" charset="0"/>
                <a:ea typeface="黑体" panose="02010609060101010101" charset="-122"/>
                <a:cs typeface="+mn-ea"/>
              </a:rPr>
              <a:t>就是在供应链中寻找出一个大的核心企业，以核心企业为出发点，为供应链提供金融支持</a:t>
            </a:r>
            <a:endParaRPr lang="zh-CN" altLang="en-US" sz="2000" dirty="0">
              <a:solidFill>
                <a:sysClr val="window" lastClr="FFFFFF"/>
              </a:solidFill>
              <a:latin typeface="Arial" panose="020B0604020202020204" pitchFamily="34" charset="0"/>
              <a:ea typeface="黑体" panose="02010609060101010101" charset="-122"/>
              <a:cs typeface="+mn-ea"/>
            </a:endParaRPr>
          </a:p>
        </p:txBody>
      </p:sp>
      <p:sp>
        <p:nvSpPr>
          <p:cNvPr id="67" name="矩形 9"/>
          <p:cNvSpPr>
            <a:spLocks noChangeArrowheads="1"/>
          </p:cNvSpPr>
          <p:nvPr>
            <p:custDataLst>
              <p:tags r:id="rId3"/>
            </p:custDataLst>
          </p:nvPr>
        </p:nvSpPr>
        <p:spPr bwMode="auto">
          <a:xfrm>
            <a:off x="5916930" y="1693545"/>
            <a:ext cx="5970270" cy="1342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chorCtr="0"/>
          <a:lstStyle>
            <a:lvl1pPr>
              <a:defRPr>
                <a:solidFill>
                  <a:sysClr val="windowText" lastClr="000000"/>
                </a:solidFill>
                <a:latin typeface="Calibri" panose="020F0502020204030204" charset="0"/>
                <a:ea typeface="微软雅黑" panose="020B0503020204020204" charset="-122"/>
              </a:defRPr>
            </a:lvl1pPr>
            <a:lvl2pPr marL="742950" indent="-285750">
              <a:defRPr>
                <a:solidFill>
                  <a:sysClr val="windowText" lastClr="000000"/>
                </a:solidFill>
                <a:latin typeface="Calibri" panose="020F0502020204030204" charset="0"/>
                <a:ea typeface="微软雅黑" panose="020B0503020204020204" charset="-122"/>
              </a:defRPr>
            </a:lvl2pPr>
            <a:lvl3pPr marL="1143000" indent="-228600">
              <a:defRPr>
                <a:solidFill>
                  <a:sysClr val="windowText" lastClr="000000"/>
                </a:solidFill>
                <a:latin typeface="Calibri" panose="020F0502020204030204" charset="0"/>
                <a:ea typeface="微软雅黑" panose="020B0503020204020204" charset="-122"/>
              </a:defRPr>
            </a:lvl3pPr>
            <a:lvl4pPr marL="1600200" indent="-228600">
              <a:defRPr>
                <a:solidFill>
                  <a:sysClr val="windowText" lastClr="000000"/>
                </a:solidFill>
                <a:latin typeface="Calibri" panose="020F0502020204030204" charset="0"/>
                <a:ea typeface="微软雅黑" panose="020B0503020204020204" charset="-122"/>
              </a:defRPr>
            </a:lvl4pPr>
            <a:lvl5pPr marL="2057400" indent="-228600">
              <a:defRPr>
                <a:solidFill>
                  <a:sysClr val="windowText" lastClr="000000"/>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9pPr>
          </a:lstStyle>
          <a:p>
            <a:pPr>
              <a:lnSpc>
                <a:spcPct val="150000"/>
              </a:lnSpc>
            </a:pPr>
            <a:r>
              <a:rPr lang="zh-CN" altLang="en-US" sz="2000" dirty="0">
                <a:latin typeface="Arial" panose="020B0604020202020204" pitchFamily="34" charset="0"/>
                <a:ea typeface="黑体" panose="02010609060101010101" charset="-122"/>
              </a:rPr>
              <a:t>一方面，将资金有效注入处于相对弱势的上下游配套中小企业，解决中小企业融资难和供应链失衡的问题；</a:t>
            </a:r>
            <a:endParaRPr lang="zh-CN" altLang="en-US" sz="2000" dirty="0">
              <a:latin typeface="Arial" panose="020B0604020202020204" pitchFamily="34" charset="0"/>
              <a:ea typeface="黑体" panose="02010609060101010101" charset="-122"/>
            </a:endParaRPr>
          </a:p>
        </p:txBody>
      </p:sp>
      <p:sp>
        <p:nvSpPr>
          <p:cNvPr id="68" name="椭圆 13"/>
          <p:cNvSpPr>
            <a:spLocks noChangeArrowheads="1"/>
          </p:cNvSpPr>
          <p:nvPr>
            <p:custDataLst>
              <p:tags r:id="rId4"/>
            </p:custDataLst>
          </p:nvPr>
        </p:nvSpPr>
        <p:spPr bwMode="auto">
          <a:xfrm>
            <a:off x="4819650" y="4223703"/>
            <a:ext cx="1079500" cy="1079500"/>
          </a:xfrm>
          <a:prstGeom prst="ellipse">
            <a:avLst/>
          </a:prstGeom>
          <a:solidFill>
            <a:srgbClr val="FAB301"/>
          </a:solidFill>
          <a:ln w="57150" cmpd="sng">
            <a:solidFill>
              <a:sysClr val="window" lastClr="FFFFFF"/>
            </a:solidFill>
            <a:round/>
          </a:ln>
        </p:spPr>
        <p:txBody>
          <a:bodyPr anchor="ctr"/>
          <a:lstStyle>
            <a:lvl1pPr>
              <a:defRPr>
                <a:solidFill>
                  <a:sysClr val="windowText" lastClr="000000"/>
                </a:solidFill>
                <a:latin typeface="Calibri" panose="020F0502020204030204" charset="0"/>
                <a:ea typeface="微软雅黑" panose="020B0503020204020204" charset="-122"/>
              </a:defRPr>
            </a:lvl1pPr>
            <a:lvl2pPr marL="742950" indent="-285750">
              <a:defRPr>
                <a:solidFill>
                  <a:sysClr val="windowText" lastClr="000000"/>
                </a:solidFill>
                <a:latin typeface="Calibri" panose="020F0502020204030204" charset="0"/>
                <a:ea typeface="微软雅黑" panose="020B0503020204020204" charset="-122"/>
              </a:defRPr>
            </a:lvl2pPr>
            <a:lvl3pPr marL="1143000" indent="-228600">
              <a:defRPr>
                <a:solidFill>
                  <a:sysClr val="windowText" lastClr="000000"/>
                </a:solidFill>
                <a:latin typeface="Calibri" panose="020F0502020204030204" charset="0"/>
                <a:ea typeface="微软雅黑" panose="020B0503020204020204" charset="-122"/>
              </a:defRPr>
            </a:lvl3pPr>
            <a:lvl4pPr marL="1600200" indent="-228600">
              <a:defRPr>
                <a:solidFill>
                  <a:sysClr val="windowText" lastClr="000000"/>
                </a:solidFill>
                <a:latin typeface="Calibri" panose="020F0502020204030204" charset="0"/>
                <a:ea typeface="微软雅黑" panose="020B0503020204020204" charset="-122"/>
              </a:defRPr>
            </a:lvl4pPr>
            <a:lvl5pPr marL="2057400" indent="-228600">
              <a:defRPr>
                <a:solidFill>
                  <a:sysClr val="windowText" lastClr="000000"/>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9pPr>
          </a:lstStyle>
          <a:p>
            <a:pPr algn="ctr" eaLnBrk="1" hangingPunct="1"/>
            <a:r>
              <a:rPr lang="en-US" altLang="zh-CN" sz="3200">
                <a:solidFill>
                  <a:sysClr val="window" lastClr="FFFFFF"/>
                </a:solidFill>
                <a:latin typeface="Arial" panose="020B0604020202020204" pitchFamily="34" charset="0"/>
                <a:ea typeface="黑体" panose="02010609060101010101" charset="-122"/>
              </a:rPr>
              <a:t>02</a:t>
            </a:r>
            <a:endParaRPr lang="zh-CN" altLang="en-US" sz="3200">
              <a:solidFill>
                <a:sysClr val="window" lastClr="FFFFFF"/>
              </a:solidFill>
              <a:latin typeface="Arial" panose="020B0604020202020204" pitchFamily="34" charset="0"/>
              <a:ea typeface="黑体" panose="02010609060101010101" charset="-122"/>
            </a:endParaRPr>
          </a:p>
        </p:txBody>
      </p:sp>
      <p:cxnSp>
        <p:nvCxnSpPr>
          <p:cNvPr id="69" name="肘形连接符 17"/>
          <p:cNvCxnSpPr>
            <a:cxnSpLocks noChangeShapeType="1"/>
            <a:stCxn id="66" idx="6"/>
            <a:endCxn id="61" idx="2"/>
          </p:cNvCxnSpPr>
          <p:nvPr>
            <p:custDataLst>
              <p:tags r:id="rId5"/>
            </p:custDataLst>
          </p:nvPr>
        </p:nvCxnSpPr>
        <p:spPr bwMode="auto">
          <a:xfrm flipV="1">
            <a:off x="4162425" y="2449195"/>
            <a:ext cx="657225" cy="1247775"/>
          </a:xfrm>
          <a:prstGeom prst="bentConnector3">
            <a:avLst>
              <a:gd name="adj1" fmla="val 50048"/>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cxnSp>
        <p:nvCxnSpPr>
          <p:cNvPr id="70" name="肘形连接符 19"/>
          <p:cNvCxnSpPr>
            <a:cxnSpLocks noChangeShapeType="1"/>
            <a:stCxn id="66" idx="6"/>
            <a:endCxn id="68" idx="2"/>
          </p:cNvCxnSpPr>
          <p:nvPr>
            <p:custDataLst>
              <p:tags r:id="rId6"/>
            </p:custDataLst>
          </p:nvPr>
        </p:nvCxnSpPr>
        <p:spPr bwMode="auto">
          <a:xfrm>
            <a:off x="4162425" y="3696970"/>
            <a:ext cx="657225" cy="1066800"/>
          </a:xfrm>
          <a:prstGeom prst="bentConnector3">
            <a:avLst>
              <a:gd name="adj1" fmla="val 50048"/>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sp>
        <p:nvSpPr>
          <p:cNvPr id="71" name="矩形 39"/>
          <p:cNvSpPr>
            <a:spLocks noChangeArrowheads="1"/>
          </p:cNvSpPr>
          <p:nvPr>
            <p:custDataLst>
              <p:tags r:id="rId7"/>
            </p:custDataLst>
          </p:nvPr>
        </p:nvSpPr>
        <p:spPr bwMode="auto">
          <a:xfrm>
            <a:off x="5899150" y="3685540"/>
            <a:ext cx="5607685" cy="200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nchorCtr="0">
            <a:normAutofit/>
          </a:bodyPr>
          <a:lstStyle>
            <a:lvl1pPr>
              <a:defRPr>
                <a:solidFill>
                  <a:sysClr val="windowText" lastClr="000000"/>
                </a:solidFill>
                <a:latin typeface="Calibri" panose="020F0502020204030204" charset="0"/>
                <a:ea typeface="微软雅黑" panose="020B0503020204020204" charset="-122"/>
              </a:defRPr>
            </a:lvl1pPr>
            <a:lvl2pPr marL="742950" indent="-285750">
              <a:defRPr>
                <a:solidFill>
                  <a:sysClr val="windowText" lastClr="000000"/>
                </a:solidFill>
                <a:latin typeface="Calibri" panose="020F0502020204030204" charset="0"/>
                <a:ea typeface="微软雅黑" panose="020B0503020204020204" charset="-122"/>
              </a:defRPr>
            </a:lvl2pPr>
            <a:lvl3pPr marL="1143000" indent="-228600">
              <a:defRPr>
                <a:solidFill>
                  <a:sysClr val="windowText" lastClr="000000"/>
                </a:solidFill>
                <a:latin typeface="Calibri" panose="020F0502020204030204" charset="0"/>
                <a:ea typeface="微软雅黑" panose="020B0503020204020204" charset="-122"/>
              </a:defRPr>
            </a:lvl3pPr>
            <a:lvl4pPr marL="1600200" indent="-228600">
              <a:defRPr>
                <a:solidFill>
                  <a:sysClr val="windowText" lastClr="000000"/>
                </a:solidFill>
                <a:latin typeface="Calibri" panose="020F0502020204030204" charset="0"/>
                <a:ea typeface="微软雅黑" panose="020B0503020204020204" charset="-122"/>
              </a:defRPr>
            </a:lvl4pPr>
            <a:lvl5pPr marL="2057400" indent="-228600">
              <a:defRPr>
                <a:solidFill>
                  <a:sysClr val="windowText" lastClr="000000"/>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panose="020F0502020204030204" charset="0"/>
                <a:ea typeface="微软雅黑" panose="020B0503020204020204" charset="-122"/>
              </a:defRPr>
            </a:lvl9pPr>
          </a:lstStyle>
          <a:p>
            <a:pPr>
              <a:lnSpc>
                <a:spcPct val="150000"/>
              </a:lnSpc>
            </a:pPr>
            <a:r>
              <a:rPr lang="zh-CN" altLang="en-US" sz="2000" dirty="0">
                <a:latin typeface="Arial" panose="020B0604020202020204" pitchFamily="34" charset="0"/>
                <a:ea typeface="黑体" panose="02010609060101010101" charset="-122"/>
              </a:rPr>
              <a:t>另一方面，将银行信用融入上下游企业的购销行为，增强其商业信用，促进中小企业与核心企业建立长期战略协同关系，提升供应链的竞争能力。 </a:t>
            </a:r>
            <a:endParaRPr lang="zh-CN" altLang="en-US" sz="2000" dirty="0">
              <a:latin typeface="Arial" panose="020B0604020202020204" pitchFamily="34" charset="0"/>
              <a:ea typeface="黑体" panose="02010609060101010101"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601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供应链金融的概念及类型</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753745" y="804545"/>
            <a:ext cx="304292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二、供应链的类型</a:t>
            </a:r>
            <a:endParaRPr lang="en-US" altLang="zh-CN" sz="2800" b="1">
              <a:solidFill>
                <a:schemeClr val="accent1">
                  <a:lumMod val="50000"/>
                </a:schemeClr>
              </a:solidFill>
              <a:effectLst>
                <a:outerShdw blurRad="38100" dist="25400" dir="5400000" algn="ctr" rotWithShape="0">
                  <a:srgbClr val="6E747A">
                    <a:alpha val="43000"/>
                  </a:srgbClr>
                </a:outerShdw>
              </a:effectLst>
            </a:endParaRPr>
          </a:p>
        </p:txBody>
      </p:sp>
      <p:grpSp>
        <p:nvGrpSpPr>
          <p:cNvPr id="77" name="组合 76"/>
          <p:cNvGrpSpPr/>
          <p:nvPr>
            <p:custDataLst>
              <p:tags r:id="rId1"/>
            </p:custDataLst>
          </p:nvPr>
        </p:nvGrpSpPr>
        <p:grpSpPr>
          <a:xfrm>
            <a:off x="642058" y="1350982"/>
            <a:ext cx="3580764" cy="2251711"/>
            <a:chOff x="803619" y="2717008"/>
            <a:chExt cx="2303670" cy="1448629"/>
          </a:xfrm>
        </p:grpSpPr>
        <p:sp>
          <p:nvSpPr>
            <p:cNvPr id="78" name="矩形 77"/>
            <p:cNvSpPr/>
            <p:nvPr>
              <p:custDataLst>
                <p:tags r:id="rId2"/>
              </p:custDataLst>
            </p:nvPr>
          </p:nvSpPr>
          <p:spPr>
            <a:xfrm>
              <a:off x="803619" y="3440914"/>
              <a:ext cx="2303670" cy="724723"/>
            </a:xfrm>
            <a:prstGeom prst="rect">
              <a:avLst/>
            </a:prstGeom>
          </p:spPr>
          <p:txBody>
            <a:bodyPr wrap="square" lIns="0" tIns="0" rIns="0" bIns="0" anchor="t" anchorCtr="0"/>
            <a:p>
              <a:pPr algn="l"/>
              <a:r>
                <a:rPr lang="zh-CN" altLang="en-US" sz="2000" dirty="0">
                  <a:sym typeface="Arial" panose="020B0604020202020204" pitchFamily="34" charset="0"/>
                </a:rPr>
                <a:t>核心企业型供应链金融平台是最典型、最为常见的供应链金融业务类型，一般所说的“M+1+N”供应链金融，其实主要是指基于核心企业的供应链金融。</a:t>
              </a:r>
              <a:endParaRPr lang="zh-CN" altLang="en-US" sz="2000" dirty="0">
                <a:sym typeface="Arial" panose="020B0604020202020204" pitchFamily="34" charset="0"/>
              </a:endParaRPr>
            </a:p>
          </p:txBody>
        </p:sp>
        <p:sp>
          <p:nvSpPr>
            <p:cNvPr id="79" name="圆角矩形 78"/>
            <p:cNvSpPr/>
            <p:nvPr>
              <p:custDataLst>
                <p:tags r:id="rId3"/>
              </p:custDataLst>
            </p:nvPr>
          </p:nvSpPr>
          <p:spPr>
            <a:xfrm>
              <a:off x="2815431" y="2717008"/>
              <a:ext cx="156369" cy="645318"/>
            </a:xfrm>
            <a:prstGeom prst="roundRect">
              <a:avLst>
                <a:gd name="adj" fmla="val 50000"/>
              </a:avLst>
            </a:prstGeom>
            <a:noFill/>
            <a:ln w="25400">
              <a:solidFill>
                <a:sysClr val="window" lastClr="FFFFFF">
                  <a:lumMod val="65000"/>
                </a:sysClr>
              </a:solidFill>
            </a:ln>
            <a:effectLst/>
          </p:spPr>
          <p:style>
            <a:lnRef idx="2">
              <a:srgbClr val="47B6E7">
                <a:shade val="50000"/>
              </a:srgbClr>
            </a:lnRef>
            <a:fillRef idx="1">
              <a:srgbClr val="47B6E7"/>
            </a:fillRef>
            <a:effectRef idx="0">
              <a:srgbClr val="47B6E7"/>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80" name="任意多边形 79"/>
            <p:cNvSpPr/>
            <p:nvPr>
              <p:custDataLst>
                <p:tags r:id="rId4"/>
              </p:custDataLst>
            </p:nvPr>
          </p:nvSpPr>
          <p:spPr>
            <a:xfrm>
              <a:off x="1435100" y="2833591"/>
              <a:ext cx="1460803" cy="412153"/>
            </a:xfrm>
            <a:custGeom>
              <a:avLst/>
              <a:gdLst>
                <a:gd name="connsiteX0" fmla="*/ 0 w 1028700"/>
                <a:gd name="connsiteY0" fmla="*/ 0 h 345723"/>
                <a:gd name="connsiteX1" fmla="*/ 1028700 w 1028700"/>
                <a:gd name="connsiteY1" fmla="*/ 0 h 345723"/>
                <a:gd name="connsiteX2" fmla="*/ 1028700 w 1028700"/>
                <a:gd name="connsiteY2" fmla="*/ 345723 h 345723"/>
                <a:gd name="connsiteX3" fmla="*/ 0 w 1028700"/>
                <a:gd name="connsiteY3" fmla="*/ 345723 h 345723"/>
                <a:gd name="connsiteX4" fmla="*/ 0 w 1028700"/>
                <a:gd name="connsiteY4" fmla="*/ 344424 h 345723"/>
                <a:gd name="connsiteX5" fmla="*/ 171562 w 1028700"/>
                <a:gd name="connsiteY5" fmla="*/ 172862 h 345723"/>
                <a:gd name="connsiteX6" fmla="*/ 0 w 1028700"/>
                <a:gd name="connsiteY6" fmla="*/ 1299 h 34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345723">
                  <a:moveTo>
                    <a:pt x="0" y="0"/>
                  </a:moveTo>
                  <a:lnTo>
                    <a:pt x="1028700" y="0"/>
                  </a:lnTo>
                  <a:lnTo>
                    <a:pt x="1028700" y="345723"/>
                  </a:lnTo>
                  <a:lnTo>
                    <a:pt x="0" y="345723"/>
                  </a:lnTo>
                  <a:lnTo>
                    <a:pt x="0" y="344424"/>
                  </a:lnTo>
                  <a:lnTo>
                    <a:pt x="171562" y="172862"/>
                  </a:lnTo>
                  <a:lnTo>
                    <a:pt x="0" y="1299"/>
                  </a:lnTo>
                  <a:close/>
                </a:path>
              </a:pathLst>
            </a:custGeom>
            <a:solidFill>
              <a:srgbClr val="47B6E7"/>
            </a:solidFill>
            <a:ln>
              <a:noFill/>
            </a:ln>
          </p:spPr>
          <p:style>
            <a:lnRef idx="2">
              <a:srgbClr val="47B6E7">
                <a:shade val="50000"/>
              </a:srgbClr>
            </a:lnRef>
            <a:fillRef idx="1">
              <a:srgbClr val="47B6E7"/>
            </a:fillRef>
            <a:effectRef idx="0">
              <a:srgbClr val="47B6E7"/>
            </a:effectRef>
            <a:fontRef idx="minor">
              <a:sysClr val="window" lastClr="FFFFFF"/>
            </a:fontRef>
          </p:style>
          <p:txBody>
            <a:bodyPr lIns="216000" tIns="0" rIns="0" bIns="0" rtlCol="0" anchor="ctr">
              <a:normAutofit/>
            </a:bodyPr>
            <a:p>
              <a:pPr algn="ctr"/>
              <a:r>
                <a:rPr lang="en-US" altLang="zh-CN">
                  <a:solidFill>
                    <a:sysClr val="window" lastClr="FFFFFF"/>
                  </a:solidFill>
                  <a:latin typeface="Arial" panose="020B0604020202020204" pitchFamily="34" charset="0"/>
                  <a:ea typeface="+mn-ea"/>
                  <a:cs typeface="+mn-ea"/>
                  <a:sym typeface="Arial" panose="020B0604020202020204" pitchFamily="34" charset="0"/>
                </a:rPr>
                <a:t>核心企业型供应链金融</a:t>
              </a:r>
              <a:endParaRPr lang="en-US" altLang="zh-CN">
                <a:solidFill>
                  <a:sysClr val="window" lastClr="FFFFFF"/>
                </a:solidFill>
                <a:latin typeface="Arial" panose="020B0604020202020204" pitchFamily="34" charset="0"/>
                <a:ea typeface="+mn-ea"/>
                <a:cs typeface="+mn-ea"/>
                <a:sym typeface="Arial" panose="020B0604020202020204" pitchFamily="34" charset="0"/>
              </a:endParaRPr>
            </a:p>
          </p:txBody>
        </p:sp>
      </p:grpSp>
      <p:grpSp>
        <p:nvGrpSpPr>
          <p:cNvPr id="81" name="组合 80"/>
          <p:cNvGrpSpPr/>
          <p:nvPr>
            <p:custDataLst>
              <p:tags r:id="rId5"/>
            </p:custDataLst>
          </p:nvPr>
        </p:nvGrpSpPr>
        <p:grpSpPr>
          <a:xfrm>
            <a:off x="4744916" y="1350982"/>
            <a:ext cx="3119478" cy="2251654"/>
            <a:chOff x="1093676" y="2717008"/>
            <a:chExt cx="2006903" cy="1448592"/>
          </a:xfrm>
        </p:grpSpPr>
        <p:sp>
          <p:nvSpPr>
            <p:cNvPr id="82" name="矩形 81"/>
            <p:cNvSpPr/>
            <p:nvPr>
              <p:custDataLst>
                <p:tags r:id="rId6"/>
              </p:custDataLst>
            </p:nvPr>
          </p:nvSpPr>
          <p:spPr>
            <a:xfrm>
              <a:off x="1093676" y="3440969"/>
              <a:ext cx="2006903" cy="724631"/>
            </a:xfrm>
            <a:prstGeom prst="rect">
              <a:avLst/>
            </a:prstGeom>
          </p:spPr>
          <p:txBody>
            <a:bodyPr wrap="square" lIns="0" tIns="0" rIns="0" bIns="0" anchor="t" anchorCtr="0">
              <a:normAutofit/>
            </a:bodyPr>
            <a:p>
              <a:pPr algn="l"/>
              <a:r>
                <a:rPr lang="zh-CN" altLang="en-US" sz="2000" dirty="0">
                  <a:sym typeface="Arial" panose="020B0604020202020204" pitchFamily="34" charset="0"/>
                </a:rPr>
                <a:t>除了核心企业主导的供应链金融之外，电商平台型供应链金融也是一大主流。</a:t>
              </a:r>
              <a:endParaRPr lang="zh-CN" altLang="en-US" sz="2000" dirty="0">
                <a:sym typeface="Arial" panose="020B0604020202020204" pitchFamily="34" charset="0"/>
              </a:endParaRPr>
            </a:p>
          </p:txBody>
        </p:sp>
        <p:sp>
          <p:nvSpPr>
            <p:cNvPr id="83" name="圆角矩形 82"/>
            <p:cNvSpPr/>
            <p:nvPr>
              <p:custDataLst>
                <p:tags r:id="rId7"/>
              </p:custDataLst>
            </p:nvPr>
          </p:nvSpPr>
          <p:spPr>
            <a:xfrm>
              <a:off x="2815431" y="2717008"/>
              <a:ext cx="156369" cy="645318"/>
            </a:xfrm>
            <a:prstGeom prst="roundRect">
              <a:avLst>
                <a:gd name="adj" fmla="val 50000"/>
              </a:avLst>
            </a:prstGeom>
            <a:noFill/>
            <a:ln w="25400">
              <a:solidFill>
                <a:sysClr val="window" lastClr="FFFFFF">
                  <a:lumMod val="65000"/>
                </a:sysClr>
              </a:solidFill>
            </a:ln>
            <a:effectLst/>
          </p:spPr>
          <p:style>
            <a:lnRef idx="2">
              <a:srgbClr val="47B6E7">
                <a:shade val="50000"/>
              </a:srgbClr>
            </a:lnRef>
            <a:fillRef idx="1">
              <a:srgbClr val="47B6E7"/>
            </a:fillRef>
            <a:effectRef idx="0">
              <a:srgbClr val="47B6E7"/>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84" name="任意多边形 83"/>
            <p:cNvSpPr/>
            <p:nvPr>
              <p:custDataLst>
                <p:tags r:id="rId8"/>
              </p:custDataLst>
            </p:nvPr>
          </p:nvSpPr>
          <p:spPr>
            <a:xfrm>
              <a:off x="1435100" y="2833591"/>
              <a:ext cx="1460803" cy="412153"/>
            </a:xfrm>
            <a:custGeom>
              <a:avLst/>
              <a:gdLst>
                <a:gd name="connsiteX0" fmla="*/ 0 w 1028700"/>
                <a:gd name="connsiteY0" fmla="*/ 0 h 345723"/>
                <a:gd name="connsiteX1" fmla="*/ 1028700 w 1028700"/>
                <a:gd name="connsiteY1" fmla="*/ 0 h 345723"/>
                <a:gd name="connsiteX2" fmla="*/ 1028700 w 1028700"/>
                <a:gd name="connsiteY2" fmla="*/ 345723 h 345723"/>
                <a:gd name="connsiteX3" fmla="*/ 0 w 1028700"/>
                <a:gd name="connsiteY3" fmla="*/ 345723 h 345723"/>
                <a:gd name="connsiteX4" fmla="*/ 0 w 1028700"/>
                <a:gd name="connsiteY4" fmla="*/ 344424 h 345723"/>
                <a:gd name="connsiteX5" fmla="*/ 171562 w 1028700"/>
                <a:gd name="connsiteY5" fmla="*/ 172862 h 345723"/>
                <a:gd name="connsiteX6" fmla="*/ 0 w 1028700"/>
                <a:gd name="connsiteY6" fmla="*/ 1299 h 34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345723">
                  <a:moveTo>
                    <a:pt x="0" y="0"/>
                  </a:moveTo>
                  <a:lnTo>
                    <a:pt x="1028700" y="0"/>
                  </a:lnTo>
                  <a:lnTo>
                    <a:pt x="1028700" y="345723"/>
                  </a:lnTo>
                  <a:lnTo>
                    <a:pt x="0" y="345723"/>
                  </a:lnTo>
                  <a:lnTo>
                    <a:pt x="0" y="344424"/>
                  </a:lnTo>
                  <a:lnTo>
                    <a:pt x="171562" y="172862"/>
                  </a:lnTo>
                  <a:lnTo>
                    <a:pt x="0" y="1299"/>
                  </a:lnTo>
                  <a:close/>
                </a:path>
              </a:pathLst>
            </a:custGeom>
            <a:solidFill>
              <a:srgbClr val="47B6E7"/>
            </a:solidFill>
            <a:ln>
              <a:noFill/>
            </a:ln>
          </p:spPr>
          <p:style>
            <a:lnRef idx="2">
              <a:srgbClr val="47B6E7">
                <a:shade val="50000"/>
              </a:srgbClr>
            </a:lnRef>
            <a:fillRef idx="1">
              <a:srgbClr val="47B6E7"/>
            </a:fillRef>
            <a:effectRef idx="0">
              <a:srgbClr val="47B6E7"/>
            </a:effectRef>
            <a:fontRef idx="minor">
              <a:sysClr val="window" lastClr="FFFFFF"/>
            </a:fontRef>
          </p:style>
          <p:txBody>
            <a:bodyPr lIns="216000" tIns="0" rIns="0" bIns="0" rtlCol="0" anchor="ctr">
              <a:normAutofit/>
            </a:bodyPr>
            <a:p>
              <a:pPr algn="ctr"/>
              <a:r>
                <a:rPr lang="en-US" altLang="zh-CN">
                  <a:solidFill>
                    <a:sysClr val="window" lastClr="FFFFFF"/>
                  </a:solidFill>
                  <a:latin typeface="Arial" panose="020B0604020202020204" pitchFamily="34" charset="0"/>
                  <a:ea typeface="+mn-ea"/>
                  <a:cs typeface="+mn-ea"/>
                  <a:sym typeface="Arial" panose="020B0604020202020204" pitchFamily="34" charset="0"/>
                </a:rPr>
                <a:t>电商平台型供应链金融</a:t>
              </a:r>
              <a:endParaRPr lang="en-US" altLang="zh-CN">
                <a:solidFill>
                  <a:sysClr val="window" lastClr="FFFFFF"/>
                </a:solidFill>
                <a:latin typeface="Arial" panose="020B0604020202020204" pitchFamily="34" charset="0"/>
                <a:ea typeface="+mn-ea"/>
                <a:cs typeface="+mn-ea"/>
                <a:sym typeface="Arial" panose="020B0604020202020204" pitchFamily="34" charset="0"/>
              </a:endParaRPr>
            </a:p>
          </p:txBody>
        </p:sp>
      </p:grpSp>
      <p:grpSp>
        <p:nvGrpSpPr>
          <p:cNvPr id="85" name="组合 84"/>
          <p:cNvGrpSpPr/>
          <p:nvPr>
            <p:custDataLst>
              <p:tags r:id="rId9"/>
            </p:custDataLst>
          </p:nvPr>
        </p:nvGrpSpPr>
        <p:grpSpPr>
          <a:xfrm>
            <a:off x="8316276" y="1350982"/>
            <a:ext cx="3317241" cy="2251711"/>
            <a:chOff x="1041796" y="2717008"/>
            <a:chExt cx="2134133" cy="1448629"/>
          </a:xfrm>
        </p:grpSpPr>
        <p:sp>
          <p:nvSpPr>
            <p:cNvPr id="86" name="矩形 85"/>
            <p:cNvSpPr/>
            <p:nvPr>
              <p:custDataLst>
                <p:tags r:id="rId10"/>
              </p:custDataLst>
            </p:nvPr>
          </p:nvSpPr>
          <p:spPr>
            <a:xfrm>
              <a:off x="1041796" y="3440914"/>
              <a:ext cx="2134133" cy="724723"/>
            </a:xfrm>
            <a:prstGeom prst="rect">
              <a:avLst/>
            </a:prstGeom>
          </p:spPr>
          <p:txBody>
            <a:bodyPr wrap="square" lIns="0" tIns="0" rIns="0" bIns="0" anchor="t" anchorCtr="0">
              <a:noAutofit/>
            </a:bodyPr>
            <a:p>
              <a:pPr algn="l"/>
              <a:r>
                <a:rPr lang="zh-CN" altLang="en-US" sz="2000" dirty="0">
                  <a:sym typeface="Arial" panose="020B0604020202020204" pitchFamily="34" charset="0"/>
                </a:rPr>
                <a:t>这种类型的供应链金融业务模式往往和贸易相结合，垫资代采和代销预付是主要表现形式。</a:t>
              </a:r>
              <a:endParaRPr lang="zh-CN" altLang="en-US" sz="2000" dirty="0">
                <a:sym typeface="Arial" panose="020B0604020202020204" pitchFamily="34" charset="0"/>
              </a:endParaRPr>
            </a:p>
          </p:txBody>
        </p:sp>
        <p:sp>
          <p:nvSpPr>
            <p:cNvPr id="87" name="圆角矩形 86"/>
            <p:cNvSpPr/>
            <p:nvPr>
              <p:custDataLst>
                <p:tags r:id="rId11"/>
              </p:custDataLst>
            </p:nvPr>
          </p:nvSpPr>
          <p:spPr>
            <a:xfrm>
              <a:off x="2815431" y="2717008"/>
              <a:ext cx="156369" cy="645318"/>
            </a:xfrm>
            <a:prstGeom prst="roundRect">
              <a:avLst>
                <a:gd name="adj" fmla="val 50000"/>
              </a:avLst>
            </a:prstGeom>
            <a:noFill/>
            <a:ln w="25400">
              <a:solidFill>
                <a:sysClr val="window" lastClr="FFFFFF">
                  <a:lumMod val="65000"/>
                </a:sysClr>
              </a:solidFill>
            </a:ln>
            <a:effectLst/>
          </p:spPr>
          <p:style>
            <a:lnRef idx="2">
              <a:srgbClr val="47B6E7">
                <a:shade val="50000"/>
              </a:srgbClr>
            </a:lnRef>
            <a:fillRef idx="1">
              <a:srgbClr val="47B6E7"/>
            </a:fillRef>
            <a:effectRef idx="0">
              <a:srgbClr val="47B6E7"/>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88" name="任意多边形 87"/>
            <p:cNvSpPr/>
            <p:nvPr>
              <p:custDataLst>
                <p:tags r:id="rId12"/>
              </p:custDataLst>
            </p:nvPr>
          </p:nvSpPr>
          <p:spPr>
            <a:xfrm>
              <a:off x="1435100" y="2833591"/>
              <a:ext cx="1460803" cy="412153"/>
            </a:xfrm>
            <a:custGeom>
              <a:avLst/>
              <a:gdLst>
                <a:gd name="connsiteX0" fmla="*/ 0 w 1028700"/>
                <a:gd name="connsiteY0" fmla="*/ 0 h 345723"/>
                <a:gd name="connsiteX1" fmla="*/ 1028700 w 1028700"/>
                <a:gd name="connsiteY1" fmla="*/ 0 h 345723"/>
                <a:gd name="connsiteX2" fmla="*/ 1028700 w 1028700"/>
                <a:gd name="connsiteY2" fmla="*/ 345723 h 345723"/>
                <a:gd name="connsiteX3" fmla="*/ 0 w 1028700"/>
                <a:gd name="connsiteY3" fmla="*/ 345723 h 345723"/>
                <a:gd name="connsiteX4" fmla="*/ 0 w 1028700"/>
                <a:gd name="connsiteY4" fmla="*/ 344424 h 345723"/>
                <a:gd name="connsiteX5" fmla="*/ 171562 w 1028700"/>
                <a:gd name="connsiteY5" fmla="*/ 172862 h 345723"/>
                <a:gd name="connsiteX6" fmla="*/ 0 w 1028700"/>
                <a:gd name="connsiteY6" fmla="*/ 1299 h 34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345723">
                  <a:moveTo>
                    <a:pt x="0" y="0"/>
                  </a:moveTo>
                  <a:lnTo>
                    <a:pt x="1028700" y="0"/>
                  </a:lnTo>
                  <a:lnTo>
                    <a:pt x="1028700" y="345723"/>
                  </a:lnTo>
                  <a:lnTo>
                    <a:pt x="0" y="345723"/>
                  </a:lnTo>
                  <a:lnTo>
                    <a:pt x="0" y="344424"/>
                  </a:lnTo>
                  <a:lnTo>
                    <a:pt x="171562" y="172862"/>
                  </a:lnTo>
                  <a:lnTo>
                    <a:pt x="0" y="1299"/>
                  </a:lnTo>
                  <a:close/>
                </a:path>
              </a:pathLst>
            </a:custGeom>
            <a:solidFill>
              <a:srgbClr val="47B6E7"/>
            </a:solidFill>
            <a:ln>
              <a:noFill/>
            </a:ln>
          </p:spPr>
          <p:style>
            <a:lnRef idx="2">
              <a:srgbClr val="47B6E7">
                <a:shade val="50000"/>
              </a:srgbClr>
            </a:lnRef>
            <a:fillRef idx="1">
              <a:srgbClr val="47B6E7"/>
            </a:fillRef>
            <a:effectRef idx="0">
              <a:srgbClr val="47B6E7"/>
            </a:effectRef>
            <a:fontRef idx="minor">
              <a:sysClr val="window" lastClr="FFFFFF"/>
            </a:fontRef>
          </p:style>
          <p:txBody>
            <a:bodyPr lIns="216000" tIns="0" rIns="0" bIns="0" rtlCol="0" anchor="ctr">
              <a:normAutofit/>
            </a:bodyPr>
            <a:p>
              <a:pPr algn="ctr"/>
              <a:r>
                <a:rPr lang="en-US" altLang="zh-CN">
                  <a:solidFill>
                    <a:sysClr val="window" lastClr="FFFFFF"/>
                  </a:solidFill>
                  <a:latin typeface="Arial" panose="020B0604020202020204" pitchFamily="34" charset="0"/>
                  <a:ea typeface="+mn-ea"/>
                  <a:cs typeface="+mn-ea"/>
                  <a:sym typeface="Arial" panose="020B0604020202020204" pitchFamily="34" charset="0"/>
                </a:rPr>
                <a:t>供应链管理公司型供应链金融</a:t>
              </a:r>
              <a:endParaRPr lang="en-US" altLang="zh-CN">
                <a:solidFill>
                  <a:sysClr val="window" lastClr="FFFFFF"/>
                </a:solidFill>
                <a:latin typeface="Arial" panose="020B0604020202020204" pitchFamily="34" charset="0"/>
                <a:ea typeface="+mn-ea"/>
                <a:cs typeface="+mn-ea"/>
                <a:sym typeface="Arial" panose="020B0604020202020204" pitchFamily="34" charset="0"/>
              </a:endParaRPr>
            </a:p>
          </p:txBody>
        </p:sp>
      </p:grpSp>
      <p:grpSp>
        <p:nvGrpSpPr>
          <p:cNvPr id="89" name="组合 88"/>
          <p:cNvGrpSpPr/>
          <p:nvPr>
            <p:custDataLst>
              <p:tags r:id="rId13"/>
            </p:custDataLst>
          </p:nvPr>
        </p:nvGrpSpPr>
        <p:grpSpPr>
          <a:xfrm>
            <a:off x="951042" y="3905798"/>
            <a:ext cx="5332730" cy="2251710"/>
            <a:chOff x="290511" y="2717008"/>
            <a:chExt cx="3430790" cy="1448628"/>
          </a:xfrm>
        </p:grpSpPr>
        <p:sp>
          <p:nvSpPr>
            <p:cNvPr id="90" name="矩形 89"/>
            <p:cNvSpPr/>
            <p:nvPr>
              <p:custDataLst>
                <p:tags r:id="rId14"/>
              </p:custDataLst>
            </p:nvPr>
          </p:nvSpPr>
          <p:spPr>
            <a:xfrm>
              <a:off x="290511" y="3361660"/>
              <a:ext cx="3430790" cy="803976"/>
            </a:xfrm>
            <a:prstGeom prst="rect">
              <a:avLst/>
            </a:prstGeom>
          </p:spPr>
          <p:txBody>
            <a:bodyPr wrap="square" lIns="0" tIns="0" rIns="0" bIns="0" anchor="t" anchorCtr="0"/>
            <a:p>
              <a:pPr algn="r"/>
              <a:r>
                <a:rPr lang="zh-CN" altLang="en-US" dirty="0">
                  <a:sym typeface="Arial" panose="020B0604020202020204" pitchFamily="34" charset="0"/>
                </a:rPr>
                <a:t>越来越多的物流仓储公司自行搭建了供应链金融平台，利用对于物流货物的掌握，基于对货物的控制来实现供应链金融，业务模式一般是各种形式的动产质押，以及对于中小型物流公司的应收账款融资。</a:t>
              </a:r>
              <a:endParaRPr lang="zh-CN" altLang="en-US" dirty="0">
                <a:sym typeface="Arial" panose="020B0604020202020204" pitchFamily="34" charset="0"/>
              </a:endParaRPr>
            </a:p>
            <a:p>
              <a:pPr algn="r"/>
              <a:r>
                <a:rPr lang="zh-CN" altLang="en-US" dirty="0">
                  <a:sym typeface="Arial" panose="020B0604020202020204" pitchFamily="34" charset="0"/>
                </a:rPr>
                <a:t>目前很多大型物流公司都在开展供应链金融业务。</a:t>
              </a:r>
              <a:endParaRPr lang="zh-CN" altLang="en-US" dirty="0">
                <a:sym typeface="Arial" panose="020B0604020202020204" pitchFamily="34" charset="0"/>
              </a:endParaRPr>
            </a:p>
          </p:txBody>
        </p:sp>
        <p:sp>
          <p:nvSpPr>
            <p:cNvPr id="91" name="圆角矩形 90"/>
            <p:cNvSpPr/>
            <p:nvPr>
              <p:custDataLst>
                <p:tags r:id="rId15"/>
              </p:custDataLst>
            </p:nvPr>
          </p:nvSpPr>
          <p:spPr>
            <a:xfrm>
              <a:off x="2815431" y="2717008"/>
              <a:ext cx="156369" cy="645318"/>
            </a:xfrm>
            <a:prstGeom prst="roundRect">
              <a:avLst>
                <a:gd name="adj" fmla="val 50000"/>
              </a:avLst>
            </a:prstGeom>
            <a:noFill/>
            <a:ln w="25400">
              <a:solidFill>
                <a:sysClr val="window" lastClr="FFFFFF">
                  <a:lumMod val="65000"/>
                </a:sysClr>
              </a:solidFill>
            </a:ln>
            <a:effectLst/>
          </p:spPr>
          <p:style>
            <a:lnRef idx="2">
              <a:srgbClr val="47B6E7">
                <a:shade val="50000"/>
              </a:srgbClr>
            </a:lnRef>
            <a:fillRef idx="1">
              <a:srgbClr val="47B6E7"/>
            </a:fillRef>
            <a:effectRef idx="0">
              <a:srgbClr val="47B6E7"/>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92" name="任意多边形 91"/>
            <p:cNvSpPr/>
            <p:nvPr>
              <p:custDataLst>
                <p:tags r:id="rId16"/>
              </p:custDataLst>
            </p:nvPr>
          </p:nvSpPr>
          <p:spPr>
            <a:xfrm>
              <a:off x="1435100" y="2833591"/>
              <a:ext cx="1460803" cy="412153"/>
            </a:xfrm>
            <a:custGeom>
              <a:avLst/>
              <a:gdLst>
                <a:gd name="connsiteX0" fmla="*/ 0 w 1028700"/>
                <a:gd name="connsiteY0" fmla="*/ 0 h 345723"/>
                <a:gd name="connsiteX1" fmla="*/ 1028700 w 1028700"/>
                <a:gd name="connsiteY1" fmla="*/ 0 h 345723"/>
                <a:gd name="connsiteX2" fmla="*/ 1028700 w 1028700"/>
                <a:gd name="connsiteY2" fmla="*/ 345723 h 345723"/>
                <a:gd name="connsiteX3" fmla="*/ 0 w 1028700"/>
                <a:gd name="connsiteY3" fmla="*/ 345723 h 345723"/>
                <a:gd name="connsiteX4" fmla="*/ 0 w 1028700"/>
                <a:gd name="connsiteY4" fmla="*/ 344424 h 345723"/>
                <a:gd name="connsiteX5" fmla="*/ 171562 w 1028700"/>
                <a:gd name="connsiteY5" fmla="*/ 172862 h 345723"/>
                <a:gd name="connsiteX6" fmla="*/ 0 w 1028700"/>
                <a:gd name="connsiteY6" fmla="*/ 1299 h 34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345723">
                  <a:moveTo>
                    <a:pt x="0" y="0"/>
                  </a:moveTo>
                  <a:lnTo>
                    <a:pt x="1028700" y="0"/>
                  </a:lnTo>
                  <a:lnTo>
                    <a:pt x="1028700" y="345723"/>
                  </a:lnTo>
                  <a:lnTo>
                    <a:pt x="0" y="345723"/>
                  </a:lnTo>
                  <a:lnTo>
                    <a:pt x="0" y="344424"/>
                  </a:lnTo>
                  <a:lnTo>
                    <a:pt x="171562" y="172862"/>
                  </a:lnTo>
                  <a:lnTo>
                    <a:pt x="0" y="1299"/>
                  </a:lnTo>
                  <a:close/>
                </a:path>
              </a:pathLst>
            </a:custGeom>
            <a:solidFill>
              <a:srgbClr val="47B6E7"/>
            </a:solidFill>
            <a:ln>
              <a:noFill/>
            </a:ln>
          </p:spPr>
          <p:style>
            <a:lnRef idx="2">
              <a:srgbClr val="47B6E7">
                <a:shade val="50000"/>
              </a:srgbClr>
            </a:lnRef>
            <a:fillRef idx="1">
              <a:srgbClr val="47B6E7"/>
            </a:fillRef>
            <a:effectRef idx="0">
              <a:srgbClr val="47B6E7"/>
            </a:effectRef>
            <a:fontRef idx="minor">
              <a:sysClr val="window" lastClr="FFFFFF"/>
            </a:fontRef>
          </p:style>
          <p:txBody>
            <a:bodyPr lIns="216000" tIns="0" rIns="0" bIns="0" rtlCol="0" anchor="ctr">
              <a:normAutofit/>
            </a:bodyPr>
            <a:p>
              <a:pPr algn="ctr"/>
              <a:r>
                <a:rPr lang="en-US" altLang="zh-CN">
                  <a:solidFill>
                    <a:sysClr val="window" lastClr="FFFFFF"/>
                  </a:solidFill>
                  <a:latin typeface="Arial" panose="020B0604020202020204" pitchFamily="34" charset="0"/>
                  <a:ea typeface="+mn-ea"/>
                  <a:cs typeface="+mn-ea"/>
                  <a:sym typeface="Arial" panose="020B0604020202020204" pitchFamily="34" charset="0"/>
                </a:rPr>
                <a:t>物流仓储型供应链金融</a:t>
              </a:r>
              <a:endParaRPr lang="en-US" altLang="zh-CN">
                <a:solidFill>
                  <a:sysClr val="window" lastClr="FFFFFF"/>
                </a:solidFill>
                <a:latin typeface="Arial" panose="020B0604020202020204" pitchFamily="34" charset="0"/>
                <a:ea typeface="+mn-ea"/>
                <a:cs typeface="+mn-ea"/>
                <a:sym typeface="Arial" panose="020B0604020202020204" pitchFamily="34" charset="0"/>
              </a:endParaRPr>
            </a:p>
          </p:txBody>
        </p:sp>
      </p:grpSp>
      <p:grpSp>
        <p:nvGrpSpPr>
          <p:cNvPr id="93" name="组合 92"/>
          <p:cNvGrpSpPr/>
          <p:nvPr>
            <p:custDataLst>
              <p:tags r:id="rId17"/>
            </p:custDataLst>
          </p:nvPr>
        </p:nvGrpSpPr>
        <p:grpSpPr>
          <a:xfrm>
            <a:off x="6788715" y="3905798"/>
            <a:ext cx="4423411" cy="2251711"/>
            <a:chOff x="897988" y="2717008"/>
            <a:chExt cx="2845783" cy="1448629"/>
          </a:xfrm>
        </p:grpSpPr>
        <p:sp>
          <p:nvSpPr>
            <p:cNvPr id="94" name="矩形 93"/>
            <p:cNvSpPr/>
            <p:nvPr>
              <p:custDataLst>
                <p:tags r:id="rId18"/>
              </p:custDataLst>
            </p:nvPr>
          </p:nvSpPr>
          <p:spPr>
            <a:xfrm>
              <a:off x="897988" y="3440914"/>
              <a:ext cx="2845783" cy="724723"/>
            </a:xfrm>
            <a:prstGeom prst="rect">
              <a:avLst/>
            </a:prstGeom>
          </p:spPr>
          <p:txBody>
            <a:bodyPr wrap="square" lIns="0" tIns="0" rIns="0" bIns="0" anchor="t" anchorCtr="0"/>
            <a:p>
              <a:pPr algn="l"/>
              <a:r>
                <a:rPr lang="zh-CN" altLang="en-US" sz="2000" dirty="0">
                  <a:sym typeface="Arial" panose="020B0604020202020204" pitchFamily="34" charset="0"/>
                </a:rPr>
                <a:t>前面几类都是场景方主导的供应链金融，还有一大类是资金方主导的供应链金融，包括银行和非银机构设立的供应链金融业务板块和金融科技公司。</a:t>
              </a:r>
              <a:endParaRPr lang="zh-CN" altLang="en-US" sz="2000" dirty="0">
                <a:sym typeface="Arial" panose="020B0604020202020204" pitchFamily="34" charset="0"/>
              </a:endParaRPr>
            </a:p>
          </p:txBody>
        </p:sp>
        <p:sp>
          <p:nvSpPr>
            <p:cNvPr id="95" name="圆角矩形 94"/>
            <p:cNvSpPr/>
            <p:nvPr>
              <p:custDataLst>
                <p:tags r:id="rId19"/>
              </p:custDataLst>
            </p:nvPr>
          </p:nvSpPr>
          <p:spPr>
            <a:xfrm>
              <a:off x="2815431" y="2717008"/>
              <a:ext cx="156369" cy="645318"/>
            </a:xfrm>
            <a:prstGeom prst="roundRect">
              <a:avLst>
                <a:gd name="adj" fmla="val 50000"/>
              </a:avLst>
            </a:prstGeom>
            <a:noFill/>
            <a:ln w="25400">
              <a:solidFill>
                <a:sysClr val="window" lastClr="FFFFFF">
                  <a:lumMod val="65000"/>
                </a:sysClr>
              </a:solidFill>
            </a:ln>
            <a:effectLst/>
          </p:spPr>
          <p:style>
            <a:lnRef idx="2">
              <a:srgbClr val="47B6E7">
                <a:shade val="50000"/>
              </a:srgbClr>
            </a:lnRef>
            <a:fillRef idx="1">
              <a:srgbClr val="47B6E7"/>
            </a:fillRef>
            <a:effectRef idx="0">
              <a:srgbClr val="47B6E7"/>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96" name="任意多边形 95"/>
            <p:cNvSpPr/>
            <p:nvPr>
              <p:custDataLst>
                <p:tags r:id="rId20"/>
              </p:custDataLst>
            </p:nvPr>
          </p:nvSpPr>
          <p:spPr>
            <a:xfrm>
              <a:off x="1435100" y="2833591"/>
              <a:ext cx="1460803" cy="412153"/>
            </a:xfrm>
            <a:custGeom>
              <a:avLst/>
              <a:gdLst>
                <a:gd name="connsiteX0" fmla="*/ 0 w 1028700"/>
                <a:gd name="connsiteY0" fmla="*/ 0 h 345723"/>
                <a:gd name="connsiteX1" fmla="*/ 1028700 w 1028700"/>
                <a:gd name="connsiteY1" fmla="*/ 0 h 345723"/>
                <a:gd name="connsiteX2" fmla="*/ 1028700 w 1028700"/>
                <a:gd name="connsiteY2" fmla="*/ 345723 h 345723"/>
                <a:gd name="connsiteX3" fmla="*/ 0 w 1028700"/>
                <a:gd name="connsiteY3" fmla="*/ 345723 h 345723"/>
                <a:gd name="connsiteX4" fmla="*/ 0 w 1028700"/>
                <a:gd name="connsiteY4" fmla="*/ 344424 h 345723"/>
                <a:gd name="connsiteX5" fmla="*/ 171562 w 1028700"/>
                <a:gd name="connsiteY5" fmla="*/ 172862 h 345723"/>
                <a:gd name="connsiteX6" fmla="*/ 0 w 1028700"/>
                <a:gd name="connsiteY6" fmla="*/ 1299 h 34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700" h="345723">
                  <a:moveTo>
                    <a:pt x="0" y="0"/>
                  </a:moveTo>
                  <a:lnTo>
                    <a:pt x="1028700" y="0"/>
                  </a:lnTo>
                  <a:lnTo>
                    <a:pt x="1028700" y="345723"/>
                  </a:lnTo>
                  <a:lnTo>
                    <a:pt x="0" y="345723"/>
                  </a:lnTo>
                  <a:lnTo>
                    <a:pt x="0" y="344424"/>
                  </a:lnTo>
                  <a:lnTo>
                    <a:pt x="171562" y="172862"/>
                  </a:lnTo>
                  <a:lnTo>
                    <a:pt x="0" y="1299"/>
                  </a:lnTo>
                  <a:close/>
                </a:path>
              </a:pathLst>
            </a:custGeom>
            <a:solidFill>
              <a:srgbClr val="47B6E7"/>
            </a:solidFill>
            <a:ln>
              <a:noFill/>
            </a:ln>
          </p:spPr>
          <p:style>
            <a:lnRef idx="2">
              <a:srgbClr val="47B6E7">
                <a:shade val="50000"/>
              </a:srgbClr>
            </a:lnRef>
            <a:fillRef idx="1">
              <a:srgbClr val="47B6E7"/>
            </a:fillRef>
            <a:effectRef idx="0">
              <a:srgbClr val="47B6E7"/>
            </a:effectRef>
            <a:fontRef idx="minor">
              <a:sysClr val="window" lastClr="FFFFFF"/>
            </a:fontRef>
          </p:style>
          <p:txBody>
            <a:bodyPr lIns="216000" tIns="0" rIns="0" bIns="0" rtlCol="0" anchor="ctr">
              <a:normAutofit/>
            </a:bodyPr>
            <a:p>
              <a:pPr algn="ctr"/>
              <a:r>
                <a:rPr lang="en-US" altLang="zh-CN">
                  <a:solidFill>
                    <a:sysClr val="window" lastClr="FFFFFF"/>
                  </a:solidFill>
                  <a:latin typeface="Arial" panose="020B0604020202020204" pitchFamily="34" charset="0"/>
                  <a:ea typeface="+mn-ea"/>
                  <a:cs typeface="+mn-ea"/>
                  <a:sym typeface="Arial" panose="020B0604020202020204" pitchFamily="34" charset="0"/>
                </a:rPr>
                <a:t>资金型供应链金融</a:t>
              </a:r>
              <a:endParaRPr lang="en-US" altLang="zh-CN">
                <a:solidFill>
                  <a:sysClr val="window" lastClr="FFFFFF"/>
                </a:solidFill>
                <a:latin typeface="Arial" panose="020B0604020202020204" pitchFamily="34" charset="0"/>
                <a:ea typeface="+mn-ea"/>
                <a:cs typeface="+mn-ea"/>
                <a:sym typeface="Arial" panose="020B0604020202020204" pitchFamily="34" charset="0"/>
              </a:endParaRPr>
            </a:p>
          </p:txBody>
        </p:sp>
      </p:gr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563816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供应链金融的参与主体</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1111250" y="804545"/>
            <a:ext cx="232791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一、金融机构</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4" name="任意多边形 13"/>
          <p:cNvSpPr/>
          <p:nvPr>
            <p:custDataLst>
              <p:tags r:id="rId1"/>
            </p:custDataLst>
          </p:nvPr>
        </p:nvSpPr>
        <p:spPr>
          <a:xfrm rot="19743805">
            <a:off x="1815518" y="1904070"/>
            <a:ext cx="340908" cy="1105309"/>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 name="任意多边形 14"/>
          <p:cNvSpPr/>
          <p:nvPr>
            <p:custDataLst>
              <p:tags r:id="rId2"/>
            </p:custDataLst>
          </p:nvPr>
        </p:nvSpPr>
        <p:spPr>
          <a:xfrm rot="19743805">
            <a:off x="2354248" y="1904070"/>
            <a:ext cx="340908" cy="1105309"/>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矩形2"/>
          <p:cNvSpPr/>
          <p:nvPr>
            <p:custDataLst>
              <p:tags r:id="rId3"/>
            </p:custDataLst>
          </p:nvPr>
        </p:nvSpPr>
        <p:spPr>
          <a:xfrm>
            <a:off x="2940993" y="1666875"/>
            <a:ext cx="7986843" cy="115812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在供应链金融中为中小企业提供融资支持，通过与支持型企业、核心企业合作，在供应链的各个环节，根据预付账款、存货、应收账款等动产进行“量体裁衣”，设计相应的供应链金融模式。</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2" name="任意多边形 1"/>
          <p:cNvSpPr/>
          <p:nvPr>
            <p:custDataLst>
              <p:tags r:id="rId4"/>
            </p:custDataLst>
          </p:nvPr>
        </p:nvSpPr>
        <p:spPr>
          <a:xfrm rot="19743805">
            <a:off x="1815518" y="4312511"/>
            <a:ext cx="340908" cy="1105309"/>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任意多边形 5"/>
          <p:cNvSpPr/>
          <p:nvPr>
            <p:custDataLst>
              <p:tags r:id="rId5"/>
            </p:custDataLst>
          </p:nvPr>
        </p:nvSpPr>
        <p:spPr>
          <a:xfrm rot="19743805">
            <a:off x="2354248" y="4312511"/>
            <a:ext cx="340908" cy="1105309"/>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矩形1"/>
          <p:cNvSpPr/>
          <p:nvPr>
            <p:custDataLst>
              <p:tags r:id="rId6"/>
            </p:custDataLst>
          </p:nvPr>
        </p:nvSpPr>
        <p:spPr>
          <a:xfrm>
            <a:off x="2940993" y="4075316"/>
            <a:ext cx="7986843" cy="115812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金融机构提供供应链金融服务的模式，决定了供应链金融业务的融资成本和融资期限。</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形 16"/>
          <p:cNvPicPr>
            <a:picLocks noChangeAspect="1"/>
          </p:cNvPicPr>
          <p:nvPr>
            <p:custDataLst>
              <p:tags r:id="rId1"/>
            </p:custDataLst>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4545" y="1388745"/>
            <a:ext cx="10183495" cy="4871720"/>
          </a:xfrm>
          <a:prstGeom prst="rect">
            <a:avLst/>
          </a:prstGeom>
        </p:spPr>
      </p:pic>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5" name="燕尾形 4"/>
          <p:cNvSpPr/>
          <p:nvPr userDrawn="1"/>
        </p:nvSpPr>
        <p:spPr>
          <a:xfrm flipH="1">
            <a:off x="457835" y="13335"/>
            <a:ext cx="563816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供应链金融的参与主体</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1111250" y="804545"/>
            <a:ext cx="232791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二、中小企业</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4" name="文本框 3"/>
          <p:cNvSpPr txBox="1"/>
          <p:nvPr/>
        </p:nvSpPr>
        <p:spPr>
          <a:xfrm>
            <a:off x="2794000" y="2606040"/>
            <a:ext cx="6956425" cy="2484120"/>
          </a:xfrm>
          <a:prstGeom prst="rect">
            <a:avLst/>
          </a:prstGeom>
          <a:noFill/>
        </p:spPr>
        <p:txBody>
          <a:bodyPr wrap="square" rtlCol="0" anchor="t">
            <a:noAutofit/>
          </a:bodyPr>
          <a:p>
            <a:pPr indent="0" fontAlgn="auto">
              <a:lnSpc>
                <a:spcPct val="150000"/>
              </a:lnSpc>
            </a:pPr>
            <a:r>
              <a:rPr lang="zh-CN" altLang="en-US" sz="2000"/>
              <a:t>生产经营中，受经营周期的影响，预付账款、存货、应收账款等流动资产占用大量的资金。而在供应链金融模式中，可以通过货权质押、应收账款转让等方式从银行取得融资，把企业资产盘活，将有限的资金用于业务扩张，从而减少资金占用，提高了资金利用效率。</a:t>
            </a:r>
            <a:endParaRPr lang="zh-CN" altLang="en-US" sz="2000"/>
          </a:p>
        </p:txBody>
      </p:sp>
    </p:spTree>
  </p:cSld>
  <p:clrMapOvr>
    <a:masterClrMapping/>
  </p:clrMapOvr>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558_1_1"/>
  <p:tag name="KSO_WM_UNIT_ID" val="diagram20205577_1*l_h_i*558_1_1"/>
  <p:tag name="KSO_WM_TEMPLATE_CATEGORY" val="diagram"/>
  <p:tag name="KSO_WM_TEMPLATE_INDEX" val="2020557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0"/>
</p:tagLst>
</file>

<file path=ppt/tags/tag10.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3"/>
  <p:tag name="KSO_WM_UNIT_ID" val="diagram20171553_1*n_h_i*1_2_3"/>
  <p:tag name="KSO_WM_UNIT_LAYERLEVEL" val="1_1_1"/>
  <p:tag name="KSO_WM_DIAGRAM_GROUP_CODE" val="n1-1"/>
  <p:tag name="KSO_WM_UNIT_LINE_FORE_SCHEMECOLOR_INDEX" val="14"/>
  <p:tag name="KSO_WM_UNIT_LINE_FILL_TYPE" val="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565_4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565_4_2"/>
  <p:tag name="KSO_WM_UNIT_USESOURCEFORMAT_APPLY" val="0"/>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f*565_4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565_4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565_3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565_3_1"/>
  <p:tag name="KSO_WM_UNIT_FILL_FORE_SCHEMECOLOR_INDEX" val="5"/>
  <p:tag name="KSO_WM_UNIT_FILL_TYPE" val="1"/>
  <p:tag name="KSO_WM_UNIT_LINE_FORE_SCHEMECOLOR_INDEX" val="16"/>
  <p:tag name="KSO_WM_UNIT_LINE_FILL_TYPE" val="2"/>
  <p:tag name="KSO_WM_UNIT_USESOURCEFORMAT_APPLY" val="0"/>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a*565_3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565_3_1"/>
  <p:tag name="KSO_WM_UNIT_PRESET_TEXT" val="添加标题"/>
  <p:tag name="KSO_WM_UNIT_VALUE" val="7"/>
  <p:tag name="KSO_WM_UNIT_USESOURCEFORMAT_APPLY" val="0"/>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565_3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565_3_2"/>
  <p:tag name="KSO_WM_UNIT_USESOURCEFORMAT_APPLY" val="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f*565_3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565_3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565_2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565_2_1"/>
  <p:tag name="KSO_WM_UNIT_FILL_FORE_SCHEMECOLOR_INDEX" val="6"/>
  <p:tag name="KSO_WM_UNIT_FILL_TYPE" val="1"/>
  <p:tag name="KSO_WM_UNIT_LINE_FORE_SCHEMECOLOR_INDEX" val="16"/>
  <p:tag name="KSO_WM_UNIT_LINE_FILL_TYPE" val="2"/>
  <p:tag name="KSO_WM_UNIT_USESOURCEFORMAT_APPLY" val="0"/>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a*565_2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565_2_1"/>
  <p:tag name="KSO_WM_UNIT_PRESET_TEXT" val="添加标题"/>
  <p:tag name="KSO_WM_UNIT_VALUE" val="7"/>
  <p:tag name="KSO_WM_UNIT_USESOURCEFORMAT_APPLY" val="0"/>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565_2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565_2_2"/>
  <p:tag name="KSO_WM_UNIT_USESOURCEFORMAT_APPLY" val="0"/>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f*565_2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565_2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11.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4"/>
  <p:tag name="KSO_WM_UNIT_ID" val="diagram20171553_1*n_h_i*1_2_4"/>
  <p:tag name="KSO_WM_UNIT_LAYERLEVEL" val="1_1_1"/>
  <p:tag name="KSO_WM_DIAGRAM_GROUP_CODE" val="n1-1"/>
  <p:tag name="KSO_WM_UNIT_LINE_FORE_SCHEMECOLOR_INDEX" val="14"/>
  <p:tag name="KSO_WM_UNIT_LINE_FILL_TYPE"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565_1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565_1_1"/>
  <p:tag name="KSO_WM_UNIT_FILL_FORE_SCHEMECOLOR_INDEX" val="5"/>
  <p:tag name="KSO_WM_UNIT_FILL_TYPE" val="1"/>
  <p:tag name="KSO_WM_UNIT_LINE_FORE_SCHEMECOLOR_INDEX" val="16"/>
  <p:tag name="KSO_WM_UNIT_LINE_FILL_TYPE" val="2"/>
  <p:tag name="KSO_WM_UNIT_USESOURCEFORMAT_APPLY" val="0"/>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a*565_1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565_1_1"/>
  <p:tag name="KSO_WM_UNIT_PRESET_TEXT" val="添加标题"/>
  <p:tag name="KSO_WM_UNIT_VALUE" val="6"/>
  <p:tag name="KSO_WM_UNIT_USESOURCEFORMAT_APPLY" val="0"/>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565_1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565_1_2"/>
  <p:tag name="KSO_WM_UNIT_USESOURCEFORMAT_APPLY" val="0"/>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f*565_1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565_1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a*565_1_1"/>
  <p:tag name="KSO_WM_TEMPLATE_CATEGORY" val="diagram"/>
  <p:tag name="KSO_WM_TEMPLATE_INDEX" val="20201466"/>
  <p:tag name="KSO_WM_UNIT_LAYERLEVEL" val="1_1_1"/>
  <p:tag name="KSO_WM_TAG_VERSION" val="1.0"/>
  <p:tag name="KSO_WM_BEAUTIFY_FLAG" val=""/>
  <p:tag name="KSO_WM_UNIT_ISCONTENTSTITLE" val="0"/>
  <p:tag name="KSO_WM_UNIT_NOCLEAR" val="0"/>
  <p:tag name="KSO_WM_DIAGRAM_GROUP_CODE" val="m1-1"/>
  <p:tag name="KSO_WM_UNIT_TYPE" val="m_h_a"/>
  <p:tag name="KSO_WM_UNIT_INDEX" val="565_1_1"/>
  <p:tag name="KSO_WM_UNIT_PRESET_TEXT" val="添加标题"/>
  <p:tag name="KSO_WM_UNIT_VALUE" val="6"/>
  <p:tag name="KSO_WM_UNIT_USESOURCEFORMAT_APPLY" val="0"/>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565_1_2"/>
  <p:tag name="KSO_WM_TEMPLATE_CATEGORY" val="diagram"/>
  <p:tag name="KSO_WM_TEMPLATE_INDEX" val="20201466"/>
  <p:tag name="KSO_WM_UNIT_LAYERLEVEL" val="1_1_1"/>
  <p:tag name="KSO_WM_TAG_VERSION" val="1.0"/>
  <p:tag name="KSO_WM_BEAUTIFY_FLAG" val=""/>
  <p:tag name="KSO_WM_DIAGRAM_GROUP_CODE" val="m1-1"/>
  <p:tag name="KSO_WM_UNIT_TYPE" val="m_h_i"/>
  <p:tag name="KSO_WM_UNIT_INDEX" val="565_1_2"/>
  <p:tag name="KSO_WM_UNIT_USESOURCEFORMAT_APPLY" val="0"/>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f*565_4_1"/>
  <p:tag name="KSO_WM_TEMPLATE_CATEGORY" val="diagram"/>
  <p:tag name="KSO_WM_TEMPLATE_INDEX" val="20201466"/>
  <p:tag name="KSO_WM_UNIT_LAYERLEVEL" val="1_1_1"/>
  <p:tag name="KSO_WM_TAG_VERSION" val="1.0"/>
  <p:tag name="KSO_WM_BEAUTIFY_FLAG" val=""/>
  <p:tag name="KSO_WM_DIAGRAM_GROUP_CODE" val="m1-1"/>
  <p:tag name="KSO_WM_UNIT_NOCLEAR" val="0"/>
  <p:tag name="KSO_WM_UNIT_TYPE" val="m_h_f"/>
  <p:tag name="KSO_WM_UNIT_INDEX" val="565_4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87_2*l_h_i*1_1_1"/>
  <p:tag name="KSO_WM_TEMPLATE_CATEGORY" val="diagram"/>
  <p:tag name="KSO_WM_TEMPLATE_INDEX" val="78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87_2*l_h_i*1_2_1"/>
  <p:tag name="KSO_WM_TEMPLATE_CATEGORY" val="diagram"/>
  <p:tag name="KSO_WM_TEMPLATE_INDEX" val="78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2.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2"/>
  <p:tag name="KSO_WM_UNIT_CLEAR" val="1"/>
  <p:tag name="KSO_WM_UNIT_LAYERLEVEL" val="1_1_1"/>
  <p:tag name="KSO_WM_UNIT_VALUE" val="36"/>
  <p:tag name="KSO_WM_UNIT_HIGHLIGHT" val="0"/>
  <p:tag name="KSO_WM_UNIT_COMPATIBLE" val="0"/>
  <p:tag name="KSO_WM_UNIT_PRESET_TEXT_INDEX" val="3"/>
  <p:tag name="KSO_WM_UNIT_PRESET_TEXT_LEN" val="24"/>
  <p:tag name="KSO_WM_DIAGRAM_GROUP_CODE" val="n1-1"/>
  <p:tag name="KSO_WM_UNIT_ID" val="diagram20171553_1*n_h_f*1_2_2"/>
  <p:tag name="KSO_WM_UNIT_TEXT_FILL_FORE_SCHEMECOLOR_INDEX" val="13"/>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87_2*l_h_i*1_3_1"/>
  <p:tag name="KSO_WM_TEMPLATE_CATEGORY" val="diagram"/>
  <p:tag name="KSO_WM_TEMPLATE_INDEX" val="78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21.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87_2*l_h_f*1_1_1"/>
  <p:tag name="KSO_WM_TEMPLATE_CATEGORY" val="diagram"/>
  <p:tag name="KSO_WM_TEMPLATE_INDEX" val="787"/>
  <p:tag name="KSO_WM_UNIT_LAYERLEVEL" val="1_1_1"/>
  <p:tag name="KSO_WM_TAG_VERSION" val="1.0"/>
  <p:tag name="KSO_WM_BEAUTIFY_FLAG" val="#wm#"/>
  <p:tag name="KSO_WM_UNIT_TEXT_FILL_FORE_SCHEMECOLOR_INDEX" val="13"/>
  <p:tag name="KSO_WM_UNIT_TEXT_FILL_TYPE" val="1"/>
</p:tagLst>
</file>

<file path=ppt/tags/tag122.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87_2*l_h_f*1_2_1"/>
  <p:tag name="KSO_WM_TEMPLATE_CATEGORY" val="diagram"/>
  <p:tag name="KSO_WM_TEMPLATE_INDEX" val="787"/>
  <p:tag name="KSO_WM_UNIT_LAYERLEVEL" val="1_1_1"/>
  <p:tag name="KSO_WM_TAG_VERSION" val="1.0"/>
  <p:tag name="KSO_WM_BEAUTIFY_FLAG" val="#wm#"/>
  <p:tag name="KSO_WM_UNIT_TEXT_FILL_FORE_SCHEMECOLOR_INDEX" val="13"/>
  <p:tag name="KSO_WM_UNIT_TEXT_FILL_TYPE" val="1"/>
</p:tagLst>
</file>

<file path=ppt/tags/tag123.xml><?xml version="1.0" encoding="utf-8"?>
<p:tagLst xmlns:p="http://schemas.openxmlformats.org/presentationml/2006/main">
  <p:tag name="KSO_WM_UNIT_PRESET_TEXT" val="单击此处添加文本具体内容，简明扼要的阐述您的观点。"/>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87_2*l_h_f*1_3_1"/>
  <p:tag name="KSO_WM_TEMPLATE_CATEGORY" val="diagram"/>
  <p:tag name="KSO_WM_TEMPLATE_INDEX" val="787"/>
  <p:tag name="KSO_WM_UNIT_LAYERLEVEL" val="1_1_1"/>
  <p:tag name="KSO_WM_TAG_VERSION" val="1.0"/>
  <p:tag name="KSO_WM_BEAUTIFY_FLAG" val="#wm#"/>
  <p:tag name="KSO_WM_UNIT_TEXT_FILL_FORE_SCHEMECOLOR_INDEX" val="13"/>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7_2*a*1"/>
  <p:tag name="KSO_WM_TEMPLATE_CATEGORY" val="diagram"/>
  <p:tag name="KSO_WM_TEMPLATE_INDEX" val="20170847"/>
  <p:tag name="KSO_WM_UNIT_LAYERLEVEL" val="1"/>
  <p:tag name="KSO_WM_TAG_VERSION" val="1.0"/>
  <p:tag name="KSO_WM_BEAUTIFY_FLAG" val="#wm#"/>
  <p:tag name="KSO_WM_UNIT_ISCONTENTSTITLE" val="0"/>
  <p:tag name="KSO_WM_UNIT_PRESET_TEXT" val="单击此处添加标题"/>
  <p:tag name="KSO_WM_UNIT_NOCLEAR" val="0"/>
  <p:tag name="KSO_WM_UNIT_VALUE" val="26"/>
  <p:tag name="KSO_WM_UNIT_TYPE" val="a"/>
  <p:tag name="KSO_WM_UNIT_INDEX" val="1"/>
  <p:tag name="KSO_WM_UNIT_TEXT_FILL_FORE_SCHEMECOLOR_INDEX" val="13"/>
  <p:tag name="KSO_WM_UNIT_TEXT_FILL_TYPE" val="1"/>
</p:tagLst>
</file>

<file path=ppt/tags/tag125.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1_1"/>
  <p:tag name="KSO_WM_UNIT_ID" val="diagram20170847_2*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126.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a"/>
  <p:tag name="KSO_WM_UNIT_INDEX" val="1_1_1"/>
  <p:tag name="KSO_WM_UNIT_LAYERLEVEL" val="1_1_1"/>
  <p:tag name="KSO_WM_UNIT_VALUE" val="34"/>
  <p:tag name="KSO_WM_UNIT_HIGHLIGHT" val="0"/>
  <p:tag name="KSO_WM_UNIT_COMPATIBLE" val="0"/>
  <p:tag name="KSO_WM_DIAGRAM_GROUP_CODE" val="l1-1"/>
  <p:tag name="KSO_WM_UNIT_ID" val="diagram20170847_2*l_h_a*1_1_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13"/>
  <p:tag name="KSO_WM_UNIT_TEXT_FILL_TYPE" val="1"/>
</p:tagLst>
</file>

<file path=ppt/tags/tag127.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f"/>
  <p:tag name="KSO_WM_UNIT_INDEX" val="1_1_1"/>
  <p:tag name="KSO_WM_UNIT_LAYERLEVEL" val="1_1_1"/>
  <p:tag name="KSO_WM_UNIT_VALUE" val="85"/>
  <p:tag name="KSO_WM_UNIT_HIGHLIGHT" val="0"/>
  <p:tag name="KSO_WM_UNIT_COMPATIBLE" val="0"/>
  <p:tag name="KSO_WM_DIAGRAM_GROUP_CODE" val="l1-1"/>
  <p:tag name="KSO_WM_UNIT_ID" val="diagram20170847_2*l_h_f*1_1_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128.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1_2"/>
  <p:tag name="KSO_WM_UNIT_ID" val="diagram20170847_2*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129.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2_3"/>
  <p:tag name="KSO_WM_UNIT_ID" val="diagram20170847_2*l_h_i*1_2_3"/>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TAG_VERSION" val="1.0"/>
  <p:tag name="KSO_WM_BEAUTIFY_FLAG" val="#wm#"/>
  <p:tag name="KSO_WM_UNIT_TYPE" val="i"/>
  <p:tag name="KSO_WM_UNIT_ID" val="diagram160658_5*i*1"/>
  <p:tag name="KSO_WM_TEMPLATE_CATEGORY" val="diagram"/>
  <p:tag name="KSO_WM_TEMPLATE_INDEX" val="160658"/>
  <p:tag name="KSO_WM_UNIT_INDEX" val="1"/>
</p:tagLst>
</file>

<file path=ppt/tags/tag130.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a"/>
  <p:tag name="KSO_WM_UNIT_INDEX" val="1_2_1"/>
  <p:tag name="KSO_WM_UNIT_LAYERLEVEL" val="1_1_1"/>
  <p:tag name="KSO_WM_UNIT_VALUE" val="34"/>
  <p:tag name="KSO_WM_UNIT_HIGHLIGHT" val="0"/>
  <p:tag name="KSO_WM_UNIT_COMPATIBLE" val="0"/>
  <p:tag name="KSO_WM_DIAGRAM_GROUP_CODE" val="l1-1"/>
  <p:tag name="KSO_WM_UNIT_ID" val="diagram20170847_2*l_h_a*1_2_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13"/>
  <p:tag name="KSO_WM_UNIT_TEXT_FILL_TYPE" val="1"/>
</p:tagLst>
</file>

<file path=ppt/tags/tag131.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f"/>
  <p:tag name="KSO_WM_UNIT_INDEX" val="1_2_1"/>
  <p:tag name="KSO_WM_UNIT_LAYERLEVEL" val="1_1_1"/>
  <p:tag name="KSO_WM_UNIT_VALUE" val="85"/>
  <p:tag name="KSO_WM_UNIT_HIGHLIGHT" val="0"/>
  <p:tag name="KSO_WM_UNIT_COMPATIBLE" val="0"/>
  <p:tag name="KSO_WM_DIAGRAM_GROUP_CODE" val="l1-1"/>
  <p:tag name="KSO_WM_UNIT_ID" val="diagram20170847_2*l_h_f*1_2_1"/>
  <p:tag name="KSO_WM_UNIT_NOCLEAR" val="0"/>
  <p:tag name="KSO_WM_UNIT_DIAGRAM_ISNUMVISUAL" val="0"/>
  <p:tag name="KSO_WM_UNIT_DIAGRAM_ISREFERUNIT" val="0"/>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132.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2_1"/>
  <p:tag name="KSO_WM_UNIT_ID" val="diagram20170847_2*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133.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x"/>
  <p:tag name="KSO_WM_UNIT_INDEX" val="1_2_1"/>
  <p:tag name="KSO_WM_UNIT_ID" val="diagram20170847_2*l_h_x*1_2_1"/>
  <p:tag name="KSO_WM_UNIT_LAYERLEVEL" val="1_1_1"/>
  <p:tag name="KSO_WM_DIAGRAM_GROUP_CODE" val="l1-1"/>
  <p:tag name="KSO_WM_UNIT_HIGHLIGHT" val="0"/>
  <p:tag name="KSO_WM_UNIT_COMPATIBLE" val="0"/>
  <p:tag name="KSO_WM_UNIT_DIAGRAM_ISNUMVISUAL" val="0"/>
  <p:tag name="KSO_WM_UNIT_DIAGRAM_ISREFERUNIT" val="0"/>
  <p:tag name="KSO_WM_UNIT_VALUE" val="96*93"/>
  <p:tag name="KSO_WM_UNIT_FILL_FORE_SCHEMECOLOR_INDEX" val="14"/>
  <p:tag name="KSO_WM_UNIT_FILL_TYPE" val="1"/>
  <p:tag name="KSO_WM_UNIT_TEXT_FILL_FORE_SCHEMECOLOR_INDEX" val="14"/>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7_2*l_h_x*1_1_1"/>
  <p:tag name="KSO_WM_TEMPLATE_CATEGORY" val="diagram"/>
  <p:tag name="KSO_WM_TEMPLATE_INDEX" val="20170847"/>
  <p:tag name="KSO_WM_UNIT_LAYERLEVEL" val="1_1_1"/>
  <p:tag name="KSO_WM_TAG_VERSION" val="1.0"/>
  <p:tag name="KSO_WM_BEAUTIFY_FLAG" val="#wm#"/>
  <p:tag name="KSO_WM_UNIT_VALUE" val="100*127"/>
  <p:tag name="KSO_WM_UNIT_TYPE" val="l_h_x"/>
  <p:tag name="KSO_WM_UNIT_INDEX" val="1_1_1"/>
</p:tagLst>
</file>

<file path=ppt/tags/tag135.xml><?xml version="1.0" encoding="utf-8"?>
<p:tagLst xmlns:p="http://schemas.openxmlformats.org/presentationml/2006/main">
  <p:tag name="KSO_WM_TAG_VERSION" val="1.0"/>
  <p:tag name="KSO_WM_BEAUTIFY_FLAG" val="#wm#"/>
  <p:tag name="KSO_WM_UNIT_TYPE" val="i"/>
  <p:tag name="KSO_WM_UNIT_ID" val="diagram160008_5*i*0"/>
  <p:tag name="KSO_WM_TEMPLATE_CATEGORY" val="diagram"/>
  <p:tag name="KSO_WM_TEMPLATE_INDEX" val="160008"/>
  <p:tag name="KSO_WM_UNIT_INDEX" val="0"/>
</p:tagLst>
</file>

<file path=ppt/tags/tag136.xml><?xml version="1.0" encoding="utf-8"?>
<p:tagLst xmlns:p="http://schemas.openxmlformats.org/presentationml/2006/main">
  <p:tag name="KSO_WM_BEAUTIFY_FLAG" val="#wm#"/>
  <p:tag name="KSO_WM_UNIT_TYPE" val="i"/>
  <p:tag name="KSO_WM_UNIT_ID" val="260*i*0"/>
  <p:tag name="KSO_WM_TEMPLATE_CATEGORY" val="diagram"/>
  <p:tag name="KSO_WM_TEMPLATE_INDEX" val="8"/>
</p:tagLst>
</file>

<file path=ppt/tags/tag137.xml><?xml version="1.0" encoding="utf-8"?>
<p:tagLst xmlns:p="http://schemas.openxmlformats.org/presentationml/2006/main">
  <p:tag name="KSO_WM_TEMPLATE_CATEGORY" val="diagram"/>
  <p:tag name="KSO_WM_TEMPLATE_INDEX" val="160008"/>
  <p:tag name="KSO_WM_UNIT_TYPE" val="l_i"/>
  <p:tag name="KSO_WM_UNIT_INDEX" val="1_1"/>
  <p:tag name="KSO_WM_UNIT_ID" val="diagram160008_5*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Lst>
</file>

<file path=ppt/tags/tag138.xml><?xml version="1.0" encoding="utf-8"?>
<p:tagLst xmlns:p="http://schemas.openxmlformats.org/presentationml/2006/main">
  <p:tag name="KSO_WM_TEMPLATE_CATEGORY" val="diagram"/>
  <p:tag name="KSO_WM_TEMPLATE_INDEX" val="160008"/>
  <p:tag name="KSO_WM_UNIT_TYPE" val="l_h_f"/>
  <p:tag name="KSO_WM_UNIT_INDEX" val="1_3_1"/>
  <p:tag name="KSO_WM_UNIT_ID" val="diagram160008_5*l_h_f*1_3_1"/>
  <p:tag name="KSO_WM_UNIT_CLEAR" val="1"/>
  <p:tag name="KSO_WM_UNIT_LAYERLEVEL" val="1_1_1"/>
  <p:tag name="KSO_WM_UNIT_VALUE" val="35"/>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5"/>
  <p:tag name="KSO_WM_UNIT_FILL_TYPE" val="1"/>
  <p:tag name="KSO_WM_UNIT_TEXT_FILL_FORE_SCHEMECOLOR_INDEX" val="14"/>
  <p:tag name="KSO_WM_UNIT_TEXT_FILL_TYPE" val="1"/>
</p:tagLst>
</file>

<file path=ppt/tags/tag139.xml><?xml version="1.0" encoding="utf-8"?>
<p:tagLst xmlns:p="http://schemas.openxmlformats.org/presentationml/2006/main">
  <p:tag name="KSO_WM_TEMPLATE_CATEGORY" val="diagram"/>
  <p:tag name="KSO_WM_TEMPLATE_INDEX" val="160008"/>
  <p:tag name="KSO_WM_UNIT_TYPE" val="l_i"/>
  <p:tag name="KSO_WM_UNIT_INDEX" val="1_2"/>
  <p:tag name="KSO_WM_UNIT_ID" val="diagram160008_5*l_i*1_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Lst>
</file>

<file path=ppt/tags/tag14.xml><?xml version="1.0" encoding="utf-8"?>
<p:tagLst xmlns:p="http://schemas.openxmlformats.org/presentationml/2006/main">
  <p:tag name="KSO_WM_TEMPLATE_CATEGORY" val="diagram"/>
  <p:tag name="KSO_WM_TEMPLATE_INDEX" val="160658"/>
  <p:tag name="KSO_WM_UNIT_TYPE" val="l_h_f"/>
  <p:tag name="KSO_WM_UNIT_INDEX" val="1_1_1"/>
  <p:tag name="KSO_WM_UNIT_ID" val="diagram160658_5*l_h_f*1_1_1"/>
  <p:tag name="KSO_WM_UNIT_CLEAR" val="1"/>
  <p:tag name="KSO_WM_UNIT_LAYERLEVEL" val="1_1_1"/>
  <p:tag name="KSO_WM_UNIT_VALUE" val="33"/>
  <p:tag name="KSO_WM_UNIT_HIGHLIGHT" val="0"/>
  <p:tag name="KSO_WM_UNIT_COMPATIBLE" val="0"/>
  <p:tag name="KSO_WM_BEAUTIFY_FLAG" val="#wm#"/>
  <p:tag name="KSO_WM_UNIT_PRESET_TEXT_INDEX" val="4"/>
  <p:tag name="KSO_WM_UNIT_PRESET_TEXT_LEN" val="36"/>
  <p:tag name="KSO_WM_TAG_VERSION" val="1.0"/>
  <p:tag name="KSO_WM_DIAGRAM_GROUP_CODE" val="l1-1"/>
  <p:tag name="KSO_WM_UNIT_TEXT_FILL_FORE_SCHEMECOLOR_INDEX" val="13"/>
  <p:tag name="KSO_WM_UNIT_TEXT_FILL_TYPE" val="1"/>
</p:tagLst>
</file>

<file path=ppt/tags/tag140.xml><?xml version="1.0" encoding="utf-8"?>
<p:tagLst xmlns:p="http://schemas.openxmlformats.org/presentationml/2006/main">
  <p:tag name="KSO_WM_TEMPLATE_CATEGORY" val="diagram"/>
  <p:tag name="KSO_WM_TEMPLATE_INDEX" val="160008"/>
  <p:tag name="KSO_WM_UNIT_TYPE" val="l_i"/>
  <p:tag name="KSO_WM_UNIT_INDEX" val="1_3"/>
  <p:tag name="KSO_WM_UNIT_ID" val="diagram160008_5*l_i*1_3"/>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Lst>
</file>

<file path=ppt/tags/tag141.xml><?xml version="1.0" encoding="utf-8"?>
<p:tagLst xmlns:p="http://schemas.openxmlformats.org/presentationml/2006/main">
  <p:tag name="KSO_WM_TEMPLATE_CATEGORY" val="diagram"/>
  <p:tag name="KSO_WM_TEMPLATE_INDEX" val="160008"/>
  <p:tag name="KSO_WM_UNIT_TYPE" val="l_i"/>
  <p:tag name="KSO_WM_UNIT_INDEX" val="1_4"/>
  <p:tag name="KSO_WM_UNIT_ID" val="diagram160008_5*l_i*1_4"/>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Lst>
</file>

<file path=ppt/tags/tag142.xml><?xml version="1.0" encoding="utf-8"?>
<p:tagLst xmlns:p="http://schemas.openxmlformats.org/presentationml/2006/main">
  <p:tag name="KSO_WM_BEAUTIFY_FLAG" val="#wm#"/>
  <p:tag name="KSO_WM_UNIT_TYPE" val="i"/>
  <p:tag name="KSO_WM_UNIT_ID" val="260*i*11"/>
  <p:tag name="KSO_WM_TEMPLATE_CATEGORY" val="diagram"/>
  <p:tag name="KSO_WM_TEMPLATE_INDEX" val="8"/>
</p:tagLst>
</file>

<file path=ppt/tags/tag143.xml><?xml version="1.0" encoding="utf-8"?>
<p:tagLst xmlns:p="http://schemas.openxmlformats.org/presentationml/2006/main">
  <p:tag name="KSO_WM_TEMPLATE_CATEGORY" val="diagram"/>
  <p:tag name="KSO_WM_TEMPLATE_INDEX" val="160008"/>
  <p:tag name="KSO_WM_UNIT_TYPE" val="l_i"/>
  <p:tag name="KSO_WM_UNIT_INDEX" val="1_5"/>
  <p:tag name="KSO_WM_UNIT_ID" val="diagram160008_5*l_i*1_5"/>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Lst>
</file>

<file path=ppt/tags/tag144.xml><?xml version="1.0" encoding="utf-8"?>
<p:tagLst xmlns:p="http://schemas.openxmlformats.org/presentationml/2006/main">
  <p:tag name="KSO_WM_TEMPLATE_CATEGORY" val="diagram"/>
  <p:tag name="KSO_WM_TEMPLATE_INDEX" val="160008"/>
  <p:tag name="KSO_WM_UNIT_TYPE" val="l_h_f"/>
  <p:tag name="KSO_WM_UNIT_INDEX" val="1_2_1"/>
  <p:tag name="KSO_WM_UNIT_ID" val="diagram160008_5*l_h_f*1_2_1"/>
  <p:tag name="KSO_WM_UNIT_CLEAR" val="1"/>
  <p:tag name="KSO_WM_UNIT_LAYERLEVEL" val="1_1_1"/>
  <p:tag name="KSO_WM_UNIT_VALUE" val="35"/>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6"/>
  <p:tag name="KSO_WM_UNIT_FILL_TYPE" val="1"/>
  <p:tag name="KSO_WM_UNIT_TEXT_FILL_FORE_SCHEMECOLOR_INDEX" val="14"/>
  <p:tag name="KSO_WM_UNIT_TEXT_FILL_TYPE" val="1"/>
</p:tagLst>
</file>

<file path=ppt/tags/tag145.xml><?xml version="1.0" encoding="utf-8"?>
<p:tagLst xmlns:p="http://schemas.openxmlformats.org/presentationml/2006/main">
  <p:tag name="KSO_WM_TEMPLATE_CATEGORY" val="diagram"/>
  <p:tag name="KSO_WM_TEMPLATE_INDEX" val="160008"/>
  <p:tag name="KSO_WM_UNIT_TYPE" val="l_i"/>
  <p:tag name="KSO_WM_UNIT_INDEX" val="1_6"/>
  <p:tag name="KSO_WM_UNIT_ID" val="diagram160008_5*l_i*1_6"/>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Lst>
</file>

<file path=ppt/tags/tag146.xml><?xml version="1.0" encoding="utf-8"?>
<p:tagLst xmlns:p="http://schemas.openxmlformats.org/presentationml/2006/main">
  <p:tag name="KSO_WM_TEMPLATE_CATEGORY" val="diagram"/>
  <p:tag name="KSO_WM_TEMPLATE_INDEX" val="160008"/>
  <p:tag name="KSO_WM_UNIT_TYPE" val="l_i"/>
  <p:tag name="KSO_WM_UNIT_INDEX" val="1_7"/>
  <p:tag name="KSO_WM_UNIT_ID" val="diagram160008_5*l_i*1_7"/>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Lst>
</file>

<file path=ppt/tags/tag147.xml><?xml version="1.0" encoding="utf-8"?>
<p:tagLst xmlns:p="http://schemas.openxmlformats.org/presentationml/2006/main">
  <p:tag name="KSO_WM_BEAUTIFY_FLAG" val="#wm#"/>
  <p:tag name="KSO_WM_UNIT_TYPE" val="i"/>
  <p:tag name="KSO_WM_UNIT_ID" val="260*i*20"/>
  <p:tag name="KSO_WM_TEMPLATE_CATEGORY" val="diagram"/>
  <p:tag name="KSO_WM_TEMPLATE_INDEX" val="8"/>
</p:tagLst>
</file>

<file path=ppt/tags/tag148.xml><?xml version="1.0" encoding="utf-8"?>
<p:tagLst xmlns:p="http://schemas.openxmlformats.org/presentationml/2006/main">
  <p:tag name="KSO_WM_TEMPLATE_CATEGORY" val="diagram"/>
  <p:tag name="KSO_WM_TEMPLATE_INDEX" val="160008"/>
  <p:tag name="KSO_WM_UNIT_TYPE" val="l_h_f"/>
  <p:tag name="KSO_WM_UNIT_INDEX" val="1_1_1"/>
  <p:tag name="KSO_WM_UNIT_ID" val="diagram160008_5*l_h_f*1_1_1"/>
  <p:tag name="KSO_WM_UNIT_CLEAR" val="1"/>
  <p:tag name="KSO_WM_UNIT_LAYERLEVEL" val="1_1_1"/>
  <p:tag name="KSO_WM_UNIT_VALUE" val="35"/>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5"/>
  <p:tag name="KSO_WM_UNIT_FILL_TYPE" val="1"/>
  <p:tag name="KSO_WM_UNIT_TEXT_FILL_FORE_SCHEMECOLOR_INDEX" val="14"/>
  <p:tag name="KSO_WM_UNIT_TEXT_FILL_TYPE" val="1"/>
</p:tagLst>
</file>

<file path=ppt/tags/tag149.xml><?xml version="1.0" encoding="utf-8"?>
<p:tagLst xmlns:p="http://schemas.openxmlformats.org/presentationml/2006/main">
  <p:tag name="KSO_WM_TEMPLATE_CATEGORY" val="diagram"/>
  <p:tag name="KSO_WM_TEMPLATE_INDEX" val="160008"/>
  <p:tag name="KSO_WM_UNIT_TYPE" val="l_i"/>
  <p:tag name="KSO_WM_UNIT_INDEX" val="1_8"/>
  <p:tag name="KSO_WM_UNIT_ID" val="diagram160008_5*l_i*1_8"/>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Lst>
</file>

<file path=ppt/tags/tag15.xml><?xml version="1.0" encoding="utf-8"?>
<p:tagLst xmlns:p="http://schemas.openxmlformats.org/presentationml/2006/main">
  <p:tag name="KSO_WM_TEMPLATE_CATEGORY" val="diagram"/>
  <p:tag name="KSO_WM_TEMPLATE_INDEX" val="160658"/>
  <p:tag name="KSO_WM_UNIT_TYPE" val="l_i"/>
  <p:tag name="KSO_WM_UNIT_INDEX" val="1_1"/>
  <p:tag name="KSO_WM_UNIT_ID" val="diagram160658_5*l_i*1_1"/>
  <p:tag name="KSO_WM_UNIT_CLEAR" val="1"/>
  <p:tag name="KSO_WM_UNIT_LAYERLEVEL" val="1_1"/>
  <p:tag name="KSO_WM_BEAUTIFY_FLAG" val="#wm#"/>
  <p:tag name="KSO_WM_TAG_VERSION" val="1.0"/>
  <p:tag name="KSO_WM_DIAGRAM_GROUP_CODE" val="l1-1"/>
  <p:tag name="KSO_WM_UNIT_LINE_FORE_SCHEMECOLOR_INDEX" val="14"/>
  <p:tag name="KSO_WM_UNIT_LINE_FILL_TYPE" val="2"/>
  <p:tag name="KSO_WM_UNIT_TEXT_FILL_FORE_SCHEMECOLOR_INDEX" val="2"/>
  <p:tag name="KSO_WM_UNIT_TEXT_FILL_TYPE" val="1"/>
</p:tagLst>
</file>

<file path=ppt/tags/tag150.xml><?xml version="1.0" encoding="utf-8"?>
<p:tagLst xmlns:p="http://schemas.openxmlformats.org/presentationml/2006/main">
  <p:tag name="KSO_WM_TEMPLATE_CATEGORY" val="diagram"/>
  <p:tag name="KSO_WM_TEMPLATE_INDEX" val="160008"/>
  <p:tag name="KSO_WM_UNIT_TYPE" val="l_i"/>
  <p:tag name="KSO_WM_UNIT_INDEX" val="1_9"/>
  <p:tag name="KSO_WM_UNIT_ID" val="diagram160008_5*l_i*1_9"/>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Lst>
</file>

<file path=ppt/tags/tag151.xml><?xml version="1.0" encoding="utf-8"?>
<p:tagLst xmlns:p="http://schemas.openxmlformats.org/presentationml/2006/main">
  <p:tag name="KSO_WM_TEMPLATE_CATEGORY" val="diagram"/>
  <p:tag name="KSO_WM_TEMPLATE_INDEX" val="160008"/>
  <p:tag name="KSO_WM_UNIT_TYPE" val="l_i"/>
  <p:tag name="KSO_WM_UNIT_INDEX" val="1_10"/>
  <p:tag name="KSO_WM_UNIT_ID" val="diagram160008_5*l_i*1_10"/>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Lst>
</file>

<file path=ppt/tags/tag152.xml><?xml version="1.0" encoding="utf-8"?>
<p:tagLst xmlns:p="http://schemas.openxmlformats.org/presentationml/2006/main">
  <p:tag name="KSO_WM_BEAUTIFY_FLAG" val="#wm#"/>
  <p:tag name="KSO_WM_UNIT_TYPE" val="i"/>
  <p:tag name="KSO_WM_UNIT_ID" val="260*i*29"/>
  <p:tag name="KSO_WM_TEMPLATE_CATEGORY" val="diagram"/>
  <p:tag name="KSO_WM_TEMPLATE_INDEX" val="8"/>
</p:tagLst>
</file>

<file path=ppt/tags/tag153.xml><?xml version="1.0" encoding="utf-8"?>
<p:tagLst xmlns:p="http://schemas.openxmlformats.org/presentationml/2006/main">
  <p:tag name="KSO_WM_TEMPLATE_CATEGORY" val="diagram"/>
  <p:tag name="KSO_WM_TEMPLATE_INDEX" val="160008"/>
  <p:tag name="KSO_WM_UNIT_TYPE" val="l_h_f"/>
  <p:tag name="KSO_WM_UNIT_INDEX" val="1_4_1"/>
  <p:tag name="KSO_WM_UNIT_ID" val="diagram160008_5*l_h_f*1_4_1"/>
  <p:tag name="KSO_WM_UNIT_CLEAR" val="1"/>
  <p:tag name="KSO_WM_UNIT_LAYERLEVEL" val="1_1_1"/>
  <p:tag name="KSO_WM_UNIT_VALUE" val="35"/>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6"/>
  <p:tag name="KSO_WM_UNIT_FILL_TYPE" val="1"/>
  <p:tag name="KSO_WM_UNIT_TEXT_FILL_FORE_SCHEMECOLOR_INDEX" val="14"/>
  <p:tag name="KSO_WM_UNIT_TEXT_FILL_TYPE" val="1"/>
</p:tagLst>
</file>

<file path=ppt/tags/tag154.xml><?xml version="1.0" encoding="utf-8"?>
<p:tagLst xmlns:p="http://schemas.openxmlformats.org/presentationml/2006/main">
  <p:tag name="KSO_WM_TEMPLATE_CATEGORY" val="diagram"/>
  <p:tag name="KSO_WM_TEMPLATE_INDEX" val="160008"/>
  <p:tag name="KSO_WM_UNIT_TYPE" val="l_i"/>
  <p:tag name="KSO_WM_UNIT_INDEX" val="1_11"/>
  <p:tag name="KSO_WM_UNIT_ID" val="diagram160008_5*l_i*1_11"/>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Lst>
</file>

<file path=ppt/tags/tag155.xml><?xml version="1.0" encoding="utf-8"?>
<p:tagLst xmlns:p="http://schemas.openxmlformats.org/presentationml/2006/main">
  <p:tag name="KSO_WM_TEMPLATE_CATEGORY" val="diagram"/>
  <p:tag name="KSO_WM_TEMPLATE_INDEX" val="160008"/>
  <p:tag name="KSO_WM_UNIT_TYPE" val="l_i"/>
  <p:tag name="KSO_WM_UNIT_INDEX" val="1_12"/>
  <p:tag name="KSO_WM_UNIT_ID" val="diagram160008_5*l_i*1_12"/>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Lst>
</file>

<file path=ppt/tags/tag156.xml><?xml version="1.0" encoding="utf-8"?>
<p:tagLst xmlns:p="http://schemas.openxmlformats.org/presentationml/2006/main">
  <p:tag name="KSO_WM_TEMPLATE_CATEGORY" val="diagram"/>
  <p:tag name="KSO_WM_TEMPLATE_INDEX" val="160008"/>
  <p:tag name="KSO_WM_UNIT_TYPE" val="l_i"/>
  <p:tag name="KSO_WM_UNIT_INDEX" val="1_13"/>
  <p:tag name="KSO_WM_UNIT_ID" val="diagram160008_5*l_i*1_13"/>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Lst>
</file>

<file path=ppt/tags/tag157.xml><?xml version="1.0" encoding="utf-8"?>
<p:tagLst xmlns:p="http://schemas.openxmlformats.org/presentationml/2006/main">
  <p:tag name="KSO_WM_TEMPLATE_CATEGORY" val="diagram"/>
  <p:tag name="KSO_WM_TEMPLATE_INDEX" val="160008"/>
  <p:tag name="KSO_WM_UNIT_TYPE" val="l_i"/>
  <p:tag name="KSO_WM_UNIT_INDEX" val="1_14"/>
  <p:tag name="KSO_WM_UNIT_ID" val="diagram160008_5*l_i*1_14"/>
  <p:tag name="KSO_WM_UNIT_CLEAR" val="1"/>
  <p:tag name="KSO_WM_UNIT_LAYERLEVEL" val="1_1"/>
  <p:tag name="KSO_WM_BEAUTIFY_FLAG" val="#wm#"/>
  <p:tag name="KSO_WM_TAG_VERSION" val="1.0"/>
  <p:tag name="KSO_WM_DIAGRAM_GROUP_CODE" val="l1-1"/>
  <p:tag name="KSO_WM_UNIT_FILL_FORE_SCHEMECOLOR_INDEX" val="6"/>
  <p:tag name="KSO_WM_UNIT_FILL_TYPE" val="1"/>
  <p:tag name="KSO_WM_UNIT_TEXT_FILL_FORE_SCHEMECOLOR_INDEX" val="2"/>
  <p:tag name="KSO_WM_UNIT_TEXT_FILL_TYPE" val="1"/>
</p:tagLst>
</file>

<file path=ppt/tags/tag158.xml><?xml version="1.0" encoding="utf-8"?>
<p:tagLst xmlns:p="http://schemas.openxmlformats.org/presentationml/2006/main">
  <p:tag name="KSO_WM_BEAUTIFY_FLAG" val="#wm#"/>
  <p:tag name="KSO_WM_UNIT_TYPE" val="i"/>
  <p:tag name="KSO_WM_UNIT_ID" val="260*i*40"/>
  <p:tag name="KSO_WM_TEMPLATE_CATEGORY" val="diagram"/>
  <p:tag name="KSO_WM_TEMPLATE_INDEX" val="8"/>
</p:tagLst>
</file>

<file path=ppt/tags/tag159.xml><?xml version="1.0" encoding="utf-8"?>
<p:tagLst xmlns:p="http://schemas.openxmlformats.org/presentationml/2006/main">
  <p:tag name="KSO_WM_TEMPLATE_CATEGORY" val="diagram"/>
  <p:tag name="KSO_WM_TEMPLATE_INDEX" val="160008"/>
  <p:tag name="KSO_WM_UNIT_TYPE" val="l_h_f"/>
  <p:tag name="KSO_WM_UNIT_INDEX" val="1_5_1"/>
  <p:tag name="KSO_WM_UNIT_ID" val="diagram160008_5*l_h_f*1_5_1"/>
  <p:tag name="KSO_WM_UNIT_CLEAR" val="1"/>
  <p:tag name="KSO_WM_UNIT_LAYERLEVEL" val="1_1_1"/>
  <p:tag name="KSO_WM_UNIT_VALUE" val="35"/>
  <p:tag name="KSO_WM_UNIT_HIGHLIGHT" val="0"/>
  <p:tag name="KSO_WM_UNIT_COMPATIBLE" val="0"/>
  <p:tag name="KSO_WM_BEAUTIFY_FLAG" val="#wm#"/>
  <p:tag name="KSO_WM_TAG_VERSION" val="1.0"/>
  <p:tag name="KSO_WM_DIAGRAM_GROUP_CODE" val="l1-1"/>
  <p:tag name="KSO_WM_UNIT_PRESET_TEXT" val="LOREM IPSUM DOLOR"/>
  <p:tag name="KSO_WM_UNIT_FILL_FORE_SCHEMECOLOR_INDEX" val="5"/>
  <p:tag name="KSO_WM_UNIT_FILL_TYPE" val="1"/>
  <p:tag name="KSO_WM_UNIT_TEXT_FILL_FORE_SCHEMECOLOR_INDEX" val="14"/>
  <p:tag name="KSO_WM_UNIT_TEXT_FILL_TYPE" val="1"/>
</p:tagLst>
</file>

<file path=ppt/tags/tag16.xml><?xml version="1.0" encoding="utf-8"?>
<p:tagLst xmlns:p="http://schemas.openxmlformats.org/presentationml/2006/main">
  <p:tag name="KSO_WM_TEMPLATE_CATEGORY" val="diagram"/>
  <p:tag name="KSO_WM_TEMPLATE_INDEX" val="160658"/>
  <p:tag name="KSO_WM_UNIT_TYPE" val="l_h_a"/>
  <p:tag name="KSO_WM_UNIT_INDEX" val="1_1_1"/>
  <p:tag name="KSO_WM_UNIT_ID" val="diagram160658_5*l_h_a*1_1_1"/>
  <p:tag name="KSO_WM_UNIT_CLEAR" val="1"/>
  <p:tag name="KSO_WM_UNIT_LAYERLEVEL" val="1_1_1"/>
  <p:tag name="KSO_WM_UNIT_VALUE" val="14"/>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Lst>
</file>

<file path=ppt/tags/tag160.xml><?xml version="1.0" encoding="utf-8"?>
<p:tagLst xmlns:p="http://schemas.openxmlformats.org/presentationml/2006/main">
  <p:tag name="KSO_WM_TEMPLATE_CATEGORY" val="diagram"/>
  <p:tag name="KSO_WM_TEMPLATE_INDEX" val="160008"/>
  <p:tag name="KSO_WM_UNIT_TYPE" val="l_i"/>
  <p:tag name="KSO_WM_UNIT_INDEX" val="1_15"/>
  <p:tag name="KSO_WM_UNIT_ID" val="diagram160008_5*l_i*1_15"/>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Lst>
</file>

<file path=ppt/tags/tag161.xml><?xml version="1.0" encoding="utf-8"?>
<p:tagLst xmlns:p="http://schemas.openxmlformats.org/presentationml/2006/main">
  <p:tag name="KSO_WM_TEMPLATE_CATEGORY" val="diagram"/>
  <p:tag name="KSO_WM_TEMPLATE_INDEX" val="160008"/>
  <p:tag name="KSO_WM_UNIT_TYPE" val="l_i"/>
  <p:tag name="KSO_WM_UNIT_INDEX" val="1_16"/>
  <p:tag name="KSO_WM_UNIT_ID" val="diagram160008_5*l_i*1_16"/>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TEXT_FILL_FORE_SCHEMECOLOR_INDEX" val="2"/>
  <p:tag name="KSO_WM_UNIT_TEXT_FILL_TYPE" val="1"/>
</p:tagLst>
</file>

<file path=ppt/tags/tag162.xml><?xml version="1.0" encoding="utf-8"?>
<p:tagLst xmlns:p="http://schemas.openxmlformats.org/presentationml/2006/main">
  <p:tag name="KSO_WM_TEMPLATE_CATEGORY" val="diagram"/>
  <p:tag name="KSO_WM_TEMPLATE_INDEX" val="160008"/>
  <p:tag name="KSO_WM_UNIT_TYPE" val="g"/>
  <p:tag name="KSO_WM_UNIT_INDEX" val="1"/>
  <p:tag name="KSO_WM_UNIT_ID" val="diagram160008_5*g*1"/>
  <p:tag name="KSO_WM_UNIT_CLEAR" val="1"/>
  <p:tag name="KSO_WM_UNIT_LAYERLEVEL" val="1"/>
  <p:tag name="KSO_WM_UNIT_VALUE" val="18"/>
  <p:tag name="KSO_WM_UNIT_HIGHLIGHT" val="0"/>
  <p:tag name="KSO_WM_UNIT_COMPATIBLE" val="1"/>
  <p:tag name="KSO_WM_UNIT_RELATE_UNITID" val="diagram160008_5*l*1"/>
  <p:tag name="KSO_WM_BEAUTIFY_FLAG" val="#wm#"/>
  <p:tag name="KSO_WM_TAG_VERSION" val="1.0"/>
  <p:tag name="KSO_WM_UNIT_PRESET_TEXT" val="LOREM IPSUM DOLOR SIT AMET"/>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160390_4*l_h_i*1_1_1"/>
  <p:tag name="KSO_WM_TEMPLATE_CATEGORY" val="diagram"/>
  <p:tag name="KSO_WM_TEMPLATE_INDEX" val="1603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0_4*l_h_i*1_1_2"/>
  <p:tag name="KSO_WM_TEMPLATE_CATEGORY" val="diagram"/>
  <p:tag name="KSO_WM_TEMPLATE_INDEX" val="16039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65.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0_4*l_h_a*1_1_1"/>
  <p:tag name="KSO_WM_TEMPLATE_CATEGORY" val="diagram"/>
  <p:tag name="KSO_WM_TEMPLATE_INDEX" val="160390"/>
  <p:tag name="KSO_WM_UNIT_LAYERLEVEL" val="1_1_1"/>
  <p:tag name="KSO_WM_TAG_VERSION" val="1.0"/>
  <p:tag name="KSO_WM_BEAUTIFY_FLAG" val="#wm#"/>
  <p:tag name="KSO_WM_UNIT_TEXT_FILL_FORE_SCHEMECOLOR_INDEX" val="5"/>
  <p:tag name="KSO_WM_UNIT_TEXT_FILL_TYPE" val="1"/>
</p:tagLst>
</file>

<file path=ppt/tags/tag166.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0_4*l_h_f*1_1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160390_4*l_h_i*1_2_1"/>
  <p:tag name="KSO_WM_TEMPLATE_CATEGORY" val="diagram"/>
  <p:tag name="KSO_WM_TEMPLATE_INDEX" val="1603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0_4*l_h_i*1_2_2"/>
  <p:tag name="KSO_WM_TEMPLATE_CATEGORY" val="diagram"/>
  <p:tag name="KSO_WM_TEMPLATE_INDEX" val="16039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6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0_4*l_h_a*1_2_1"/>
  <p:tag name="KSO_WM_TEMPLATE_CATEGORY" val="diagram"/>
  <p:tag name="KSO_WM_TEMPLATE_INDEX" val="160390"/>
  <p:tag name="KSO_WM_UNIT_LAYERLEVEL" val="1_1_1"/>
  <p:tag name="KSO_WM_TAG_VERSION" val="1.0"/>
  <p:tag name="KSO_WM_BEAUTIFY_FLAG" val="#wm#"/>
  <p:tag name="KSO_WM_UNIT_TEXT_FILL_FORE_SCHEMECOLOR_INDEX" val="6"/>
  <p:tag name="KSO_WM_UNIT_TEXT_FILL_TYPE" val="1"/>
</p:tagLst>
</file>

<file path=ppt/tags/tag17.xml><?xml version="1.0" encoding="utf-8"?>
<p:tagLst xmlns:p="http://schemas.openxmlformats.org/presentationml/2006/main">
  <p:tag name="KSO_WM_TAG_VERSION" val="1.0"/>
  <p:tag name="KSO_WM_BEAUTIFY_FLAG" val="#wm#"/>
  <p:tag name="KSO_WM_UNIT_TYPE" val="i"/>
  <p:tag name="KSO_WM_UNIT_ID" val="diagram160658_5*i*8"/>
  <p:tag name="KSO_WM_TEMPLATE_CATEGORY" val="diagram"/>
  <p:tag name="KSO_WM_TEMPLATE_INDEX" val="160658"/>
  <p:tag name="KSO_WM_UNIT_INDEX" val="8"/>
</p:tagLst>
</file>

<file path=ppt/tags/tag170.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0_4*l_h_f*1_2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160390_4*l_h_i*1_3_1"/>
  <p:tag name="KSO_WM_TEMPLATE_CATEGORY" val="diagram"/>
  <p:tag name="KSO_WM_TEMPLATE_INDEX" val="1603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0_4*l_h_i*1_3_2"/>
  <p:tag name="KSO_WM_TEMPLATE_CATEGORY" val="diagram"/>
  <p:tag name="KSO_WM_TEMPLATE_INDEX" val="16039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7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0_4*l_h_a*1_3_1"/>
  <p:tag name="KSO_WM_TEMPLATE_CATEGORY" val="diagram"/>
  <p:tag name="KSO_WM_TEMPLATE_INDEX" val="160390"/>
  <p:tag name="KSO_WM_UNIT_LAYERLEVEL" val="1_1_1"/>
  <p:tag name="KSO_WM_TAG_VERSION" val="1.0"/>
  <p:tag name="KSO_WM_BEAUTIFY_FLAG" val="#wm#"/>
  <p:tag name="KSO_WM_UNIT_TEXT_FILL_FORE_SCHEMECOLOR_INDEX" val="7"/>
  <p:tag name="KSO_WM_UNIT_TEXT_FILL_TYPE" val="1"/>
</p:tagLst>
</file>

<file path=ppt/tags/tag174.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0_4*l_h_f*1_3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160390_4*l_h_i*1_4_1"/>
  <p:tag name="KSO_WM_TEMPLATE_CATEGORY" val="diagram"/>
  <p:tag name="KSO_WM_TEMPLATE_INDEX" val="1603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390_4*l_h_i*1_4_2"/>
  <p:tag name="KSO_WM_TEMPLATE_CATEGORY" val="diagram"/>
  <p:tag name="KSO_WM_TEMPLATE_INDEX" val="160390"/>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77.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160390_4*l_h_a*1_4_1"/>
  <p:tag name="KSO_WM_TEMPLATE_CATEGORY" val="diagram"/>
  <p:tag name="KSO_WM_TEMPLATE_INDEX" val="160390"/>
  <p:tag name="KSO_WM_UNIT_LAYERLEVEL" val="1_1_1"/>
  <p:tag name="KSO_WM_TAG_VERSION" val="1.0"/>
  <p:tag name="KSO_WM_BEAUTIFY_FLAG" val="#wm#"/>
  <p:tag name="KSO_WM_UNIT_TEXT_FILL_FORE_SCHEMECOLOR_INDEX" val="8"/>
  <p:tag name="KSO_WM_UNIT_TEXT_FILL_TYPE" val="1"/>
</p:tagLst>
</file>

<file path=ppt/tags/tag178.xml><?xml version="1.0" encoding="utf-8"?>
<p:tagLst xmlns:p="http://schemas.openxmlformats.org/presentationml/2006/main">
  <p:tag name="KSO_WM_UNIT_SUBTYPE" val="a"/>
  <p:tag name="KSO_WM_UNIT_PRESET_TEXT" val="单击此处输入你的正文，文字是您思想的提炼，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390_4*l_h_f*1_4_1"/>
  <p:tag name="KSO_WM_TEMPLATE_CATEGORY" val="diagram"/>
  <p:tag name="KSO_WM_TEMPLATE_INDEX" val="160390"/>
  <p:tag name="KSO_WM_UNIT_LAYERLEVEL" val="1_1_1"/>
  <p:tag name="KSO_WM_TAG_VERSION" val="1.0"/>
  <p:tag name="KSO_WM_BEAUTIFY_FLAG" val="#wm#"/>
  <p:tag name="KSO_WM_UNIT_TEXT_FILL_FORE_SCHEMECOLOR_INDEX" val="13"/>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68787_3*l_i*1_2"/>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TEMPLATE_CATEGORY" val="diagram"/>
  <p:tag name="KSO_WM_TEMPLATE_INDEX" val="160658"/>
  <p:tag name="KSO_WM_UNIT_TYPE" val="l_h_f"/>
  <p:tag name="KSO_WM_UNIT_INDEX" val="1_2_1"/>
  <p:tag name="KSO_WM_UNIT_ID" val="diagram160658_5*l_h_f*1_2_1"/>
  <p:tag name="KSO_WM_UNIT_CLEAR" val="1"/>
  <p:tag name="KSO_WM_UNIT_LAYERLEVEL" val="1_1_1"/>
  <p:tag name="KSO_WM_UNIT_VALUE" val="33"/>
  <p:tag name="KSO_WM_UNIT_HIGHLIGHT" val="0"/>
  <p:tag name="KSO_WM_UNIT_COMPATIBLE" val="0"/>
  <p:tag name="KSO_WM_BEAUTIFY_FLAG" val="#wm#"/>
  <p:tag name="KSO_WM_UNIT_PRESET_TEXT_INDEX" val="4"/>
  <p:tag name="KSO_WM_UNIT_PRESET_TEXT_LEN" val="36"/>
  <p:tag name="KSO_WM_TAG_VERSION" val="1.0"/>
  <p:tag name="KSO_WM_DIAGRAM_GROUP_CODE" val="l1-1"/>
  <p:tag name="KSO_WM_UNIT_TEXT_FILL_FORE_SCHEMECOLOR_INDEX" val="13"/>
  <p:tag name="KSO_WM_UNIT_TEXT_FILL_TYPE"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68787_3*l_i*1_1"/>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787_3*l_h_i*1_3_1"/>
  <p:tag name="KSO_WM_TEMPLATE_CATEGORY" val="diagram"/>
  <p:tag name="KSO_WM_TEMPLATE_INDEX" val="2016878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87_3*l_h_i*1_2_1"/>
  <p:tag name="KSO_WM_TEMPLATE_CATEGORY" val="diagram"/>
  <p:tag name="KSO_WM_TEMPLATE_INDEX" val="2016878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68787_3*l_i*1_3"/>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87_3*l_h_i*1_1_1"/>
  <p:tag name="KSO_WM_TEMPLATE_CATEGORY" val="diagram"/>
  <p:tag name="KSO_WM_TEMPLATE_INDEX" val="2016878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85.xml><?xml version="1.0" encoding="utf-8"?>
<p:tagLst xmlns:p="http://schemas.openxmlformats.org/presentationml/2006/main">
  <p:tag name="KSO_WM_UNIT_VALUE" val="107*84"/>
  <p:tag name="KSO_WM_UNIT_HIGHLIGHT" val="0"/>
  <p:tag name="KSO_WM_UNIT_COMPATIBLE" val="0"/>
  <p:tag name="KSO_WM_UNIT_DIAGRAM_ISNUMVISUAL" val="0"/>
  <p:tag name="KSO_WM_UNIT_DIAGRAM_ISREFERUNIT" val="0"/>
  <p:tag name="KSO_WM_DIAGRAM_GROUP_CODE" val="l1-1"/>
  <p:tag name="KSO_WM_UNIT_TYPE" val="l_x"/>
  <p:tag name="KSO_WM_UNIT_INDEX" val="1_5"/>
  <p:tag name="KSO_WM_UNIT_ID" val="diagram20168787_3*l_x*1_5"/>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4"/>
  <p:tag name="KSO_WM_UNIT_TEXT_FILL_TYPE" val="1"/>
</p:tagLst>
</file>

<file path=ppt/tags/tag186.xml><?xml version="1.0" encoding="utf-8"?>
<p:tagLst xmlns:p="http://schemas.openxmlformats.org/presentationml/2006/main">
  <p:tag name="KSO_WM_UNIT_VALUE" val="107*107"/>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787_3*l_h_x*1_2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7.xml><?xml version="1.0" encoding="utf-8"?>
<p:tagLst xmlns:p="http://schemas.openxmlformats.org/presentationml/2006/main">
  <p:tag name="KSO_WM_UNIT_VALUE" val="107*9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68787_3*l_h_x*1_3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8.xml><?xml version="1.0" encoding="utf-8"?>
<p:tagLst xmlns:p="http://schemas.openxmlformats.org/presentationml/2006/main">
  <p:tag name="KSO_WM_UNIT_VALUE" val="107*95"/>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168787_3*l_x*1_3"/>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89.xml><?xml version="1.0" encoding="utf-8"?>
<p:tagLst xmlns:p="http://schemas.openxmlformats.org/presentationml/2006/main">
  <p:tag name="KSO_WM_UNIT_VALUE" val="107*107"/>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68787_3*l_x*1_1"/>
  <p:tag name="KSO_WM_TEMPLATE_CATEGORY" val="diagram"/>
  <p:tag name="KSO_WM_TEMPLATE_INDEX" val="20168787"/>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TEMPLATE_CATEGORY" val="diagram"/>
  <p:tag name="KSO_WM_TEMPLATE_INDEX" val="160658"/>
  <p:tag name="KSO_WM_UNIT_TYPE" val="l_i"/>
  <p:tag name="KSO_WM_UNIT_INDEX" val="1_2"/>
  <p:tag name="KSO_WM_UNIT_ID" val="diagram160658_5*l_i*1_2"/>
  <p:tag name="KSO_WM_UNIT_CLEAR" val="1"/>
  <p:tag name="KSO_WM_UNIT_LAYERLEVEL" val="1_1"/>
  <p:tag name="KSO_WM_BEAUTIFY_FLAG" val="#wm#"/>
  <p:tag name="KSO_WM_TAG_VERSION" val="1.0"/>
  <p:tag name="KSO_WM_DIAGRAM_GROUP_CODE" val="l1-1"/>
  <p:tag name="KSO_WM_UNIT_LINE_FORE_SCHEMECOLOR_INDEX" val="14"/>
  <p:tag name="KSO_WM_UNIT_LINE_FILL_TYPE" val="2"/>
  <p:tag name="KSO_WM_UNIT_TEXT_FILL_FORE_SCHEMECOLOR_INDEX" val="2"/>
  <p:tag name="KSO_WM_UNIT_TEXT_FILL_TYPE" val="1"/>
</p:tagLst>
</file>

<file path=ppt/tags/tag190.xml><?xml version="1.0" encoding="utf-8"?>
<p:tagLst xmlns:p="http://schemas.openxmlformats.org/presentationml/2006/main">
  <p:tag name="KSO_WM_UNIT_VALUE" val="107*10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787_3*l_h_x*1_1_1"/>
  <p:tag name="KSO_WM_TEMPLATE_CATEGORY" val="diagram"/>
  <p:tag name="KSO_WM_TEMPLATE_INDEX" val="2016878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68787_3*l_h_i*1_1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787_3*l_h_i*1_1_2"/>
  <p:tag name="KSO_WM_TEMPLATE_CATEGORY" val="diagram"/>
  <p:tag name="KSO_WM_TEMPLATE_INDEX" val="2016878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93.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787_3*l_h_a*1_1_1"/>
  <p:tag name="KSO_WM_TEMPLATE_CATEGORY" val="diagram"/>
  <p:tag name="KSO_WM_TEMPLATE_INDEX" val="2016878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94.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787_3*l_h_f*1_1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68787_3*l_h_i*1_2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787_3*l_h_i*1_2_2"/>
  <p:tag name="KSO_WM_TEMPLATE_CATEGORY" val="diagram"/>
  <p:tag name="KSO_WM_TEMPLATE_INDEX" val="2016878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97.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787_3*l_h_a*1_2_1"/>
  <p:tag name="KSO_WM_TEMPLATE_CATEGORY" val="diagram"/>
  <p:tag name="KSO_WM_TEMPLATE_INDEX" val="2016878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98.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787_3*l_h_f*1_2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68787_3*l_h_i*1_3_3"/>
  <p:tag name="KSO_WM_TEMPLATE_CATEGORY" val="diagram"/>
  <p:tag name="KSO_WM_TEMPLATE_INDEX" val="2016878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558_1_2"/>
  <p:tag name="KSO_WM_UNIT_ID" val="diagram20205577_1*l_h_i*558_1_2"/>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20.xml><?xml version="1.0" encoding="utf-8"?>
<p:tagLst xmlns:p="http://schemas.openxmlformats.org/presentationml/2006/main">
  <p:tag name="KSO_WM_TEMPLATE_CATEGORY" val="diagram"/>
  <p:tag name="KSO_WM_TEMPLATE_INDEX" val="160658"/>
  <p:tag name="KSO_WM_UNIT_TYPE" val="l_h_a"/>
  <p:tag name="KSO_WM_UNIT_INDEX" val="1_2_1"/>
  <p:tag name="KSO_WM_UNIT_ID" val="diagram160658_5*l_h_a*1_2_1"/>
  <p:tag name="KSO_WM_UNIT_CLEAR" val="1"/>
  <p:tag name="KSO_WM_UNIT_LAYERLEVEL" val="1_1_1"/>
  <p:tag name="KSO_WM_UNIT_VALUE" val="14"/>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787_3*l_h_i*1_3_2"/>
  <p:tag name="KSO_WM_TEMPLATE_CATEGORY" val="diagram"/>
  <p:tag name="KSO_WM_TEMPLATE_INDEX" val="2016878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01.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68787_3*l_h_a*1_3_1"/>
  <p:tag name="KSO_WM_TEMPLATE_CATEGORY" val="diagram"/>
  <p:tag name="KSO_WM_TEMPLATE_INDEX" val="20168787"/>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02.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787_3*l_h_f*1_3_1"/>
  <p:tag name="KSO_WM_TEMPLATE_CATEGORY" val="diagram"/>
  <p:tag name="KSO_WM_TEMPLATE_INDEX" val="20168787"/>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68787_3*l_i*1_4"/>
  <p:tag name="KSO_WM_TEMPLATE_CATEGORY" val="diagram"/>
  <p:tag name="KSO_WM_TEMPLATE_INDEX" val="20168787"/>
  <p:tag name="KSO_WM_UNIT_LAYERLEVEL" val="1_1"/>
  <p:tag name="KSO_WM_TAG_VERSION" val="1.0"/>
  <p:tag name="KSO_WM_BEAUTIFY_FLAG" val="#wm#"/>
</p:tagLst>
</file>

<file path=ppt/tags/tag204.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3_2"/>
  <p:tag name="KSO_WM_UNIT_ID" val="diagram20170847_4*l_h_i*1_3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205.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2_2"/>
  <p:tag name="KSO_WM_UNIT_ID" val="diagram20170847_4*l_h_i*1_2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206.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1_1"/>
  <p:tag name="KSO_WM_UNIT_ID" val="diagram20170847_4*l_h_i*1_1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207.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3_1"/>
  <p:tag name="KSO_WM_UNIT_ID" val="diagram20170847_4*l_h_i*1_3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208.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x"/>
  <p:tag name="KSO_WM_UNIT_INDEX" val="1_3_1"/>
  <p:tag name="KSO_WM_UNIT_ID" val="diagram20170847_4*l_h_x*1_3_1"/>
  <p:tag name="KSO_WM_UNIT_LAYERLEVEL" val="1_1_1"/>
  <p:tag name="KSO_WM_DIAGRAM_GROUP_CODE" val="l1-1"/>
  <p:tag name="KSO_WM_UNIT_HIGHLIGHT" val="0"/>
  <p:tag name="KSO_WM_UNIT_COMPATIBLE" val="0"/>
  <p:tag name="KSO_WM_UNIT_DIAGRAM_ISNUMVISUAL" val="0"/>
  <p:tag name="KSO_WM_UNIT_DIAGRAM_ISREFERUNIT" val="0"/>
  <p:tag name="KSO_WM_UNIT_VALUE" val="92*57"/>
  <p:tag name="KSO_WM_UNIT_FILL_FORE_SCHEMECOLOR_INDEX" val="14"/>
  <p:tag name="KSO_WM_UNIT_FILL_TYPE" val="1"/>
  <p:tag name="KSO_WM_UNIT_TEXT_FILL_FORE_SCHEMECOLOR_INDEX" val="13"/>
  <p:tag name="KSO_WM_UNIT_TEXT_FILL_TYPE" val="1"/>
</p:tagLst>
</file>

<file path=ppt/tags/tag209.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1_2"/>
  <p:tag name="KSO_WM_UNIT_ID" val="diagram20170847_4*l_h_i*1_1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Lst>
</file>

<file path=ppt/tags/tag21.xml><?xml version="1.0" encoding="utf-8"?>
<p:tagLst xmlns:p="http://schemas.openxmlformats.org/presentationml/2006/main">
  <p:tag name="KSO_WM_TAG_VERSION" val="1.0"/>
  <p:tag name="KSO_WM_BEAUTIFY_FLAG" val="#wm#"/>
  <p:tag name="KSO_WM_UNIT_TYPE" val="i"/>
  <p:tag name="KSO_WM_UNIT_ID" val="diagram160658_5*i*15"/>
  <p:tag name="KSO_WM_TEMPLATE_CATEGORY" val="diagram"/>
  <p:tag name="KSO_WM_TEMPLATE_INDEX" val="160658"/>
  <p:tag name="KSO_WM_UNIT_INDEX" val="15"/>
</p:tagLst>
</file>

<file path=ppt/tags/tag210.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2_1"/>
  <p:tag name="KSO_WM_UNIT_ID" val="diagram20170847_4*l_h_i*1_2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4"/>
  <p:tag name="KSO_WM_UNIT_TEXT_FILL_TYPE" val="1"/>
</p:tagLst>
</file>

<file path=ppt/tags/tag211.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x"/>
  <p:tag name="KSO_WM_UNIT_INDEX" val="1_2_1"/>
  <p:tag name="KSO_WM_UNIT_ID" val="diagram20170847_4*l_h_x*1_2_1"/>
  <p:tag name="KSO_WM_UNIT_LAYERLEVEL" val="1_1_1"/>
  <p:tag name="KSO_WM_DIAGRAM_GROUP_CODE" val="l1-1"/>
  <p:tag name="KSO_WM_UNIT_HIGHLIGHT" val="0"/>
  <p:tag name="KSO_WM_UNIT_COMPATIBLE" val="0"/>
  <p:tag name="KSO_WM_UNIT_DIAGRAM_ISNUMVISUAL" val="0"/>
  <p:tag name="KSO_WM_UNIT_DIAGRAM_ISREFERUNIT" val="0"/>
  <p:tag name="KSO_WM_UNIT_VALUE" val="84*81"/>
  <p:tag name="KSO_WM_UNIT_FILL_FORE_SCHEMECOLOR_INDEX" val="14"/>
  <p:tag name="KSO_WM_UNIT_FILL_TYPE" val="1"/>
  <p:tag name="KSO_WM_UNIT_TEXT_FILL_FORE_SCHEMECOLOR_INDEX" val="14"/>
  <p:tag name="KSO_WM_UNIT_TEXT_FILL_TYPE" val="1"/>
</p:tagLst>
</file>

<file path=ppt/tags/tag212.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a"/>
  <p:tag name="KSO_WM_UNIT_INDEX" val="1_1_1"/>
  <p:tag name="KSO_WM_UNIT_LAYERLEVEL" val="1_1_1"/>
  <p:tag name="KSO_WM_UNIT_HIGHLIGHT" val="0"/>
  <p:tag name="KSO_WM_UNIT_COMPATIBLE" val="0"/>
  <p:tag name="KSO_WM_DIAGRAM_GROUP_CODE" val="l1-1"/>
  <p:tag name="KSO_WM_UNIT_ID" val="diagram20170847_4*l_h_a*1_1_1"/>
  <p:tag name="KSO_WM_UNIT_ISCONTENTSTITLE" val="0"/>
  <p:tag name="KSO_WM_UNIT_NOCLEAR" val="0"/>
  <p:tag name="KSO_WM_UNIT_DIAGRAM_ISNUMVISUAL" val="0"/>
  <p:tag name="KSO_WM_UNIT_DIAGRAM_ISREFERUNIT" val="0"/>
  <p:tag name="KSO_WM_UNIT_VALUE" val="13"/>
  <p:tag name="KSO_WM_UNIT_PRESET_TEXT" val="单击此处添加标题"/>
  <p:tag name="KSO_WM_UNIT_TEXT_FILL_FORE_SCHEMECOLOR_INDEX" val="13"/>
  <p:tag name="KSO_WM_UNIT_TEXT_FILL_TYPE" val="1"/>
</p:tagLst>
</file>

<file path=ppt/tags/tag213.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f"/>
  <p:tag name="KSO_WM_UNIT_INDEX" val="1_1_1"/>
  <p:tag name="KSO_WM_UNIT_LAYERLEVEL" val="1_1_1"/>
  <p:tag name="KSO_WM_UNIT_VALUE" val="51"/>
  <p:tag name="KSO_WM_UNIT_HIGHLIGHT" val="0"/>
  <p:tag name="KSO_WM_UNIT_COMPATIBLE" val="0"/>
  <p:tag name="KSO_WM_DIAGRAM_GROUP_CODE" val="l1-1"/>
  <p:tag name="KSO_WM_UNIT_ID" val="diagram20170847_4*l_h_f*1_1_1"/>
  <p:tag name="KSO_WM_UNIT_NOCLEAR" val="0"/>
  <p:tag name="KSO_WM_UNIT_DIAGRAM_ISNUMVISUAL" val="0"/>
  <p:tag name="KSO_WM_UNIT_DIAGRAM_ISREFERUNIT" val="0"/>
  <p:tag name="KSO_WM_UNIT_PRESET_TEXT" val="单击此处添加文本具体内容，简明扼要的阐述您的观点。"/>
  <p:tag name="KSO_WM_UNIT_ISCONTENTSTITLE" val="0"/>
  <p:tag name="KSO_WM_UNIT_TEXT_FILL_FORE_SCHEMECOLOR_INDEX" val="13"/>
  <p:tag name="KSO_WM_UNIT_TEXT_FILL_TYPE" val="1"/>
</p:tagLst>
</file>

<file path=ppt/tags/tag214.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a"/>
  <p:tag name="KSO_WM_UNIT_INDEX" val="1_3_1"/>
  <p:tag name="KSO_WM_UNIT_LAYERLEVEL" val="1_1_1"/>
  <p:tag name="KSO_WM_UNIT_VALUE" val="13"/>
  <p:tag name="KSO_WM_UNIT_HIGHLIGHT" val="0"/>
  <p:tag name="KSO_WM_UNIT_COMPATIBLE" val="0"/>
  <p:tag name="KSO_WM_DIAGRAM_GROUP_CODE" val="l1-1"/>
  <p:tag name="KSO_WM_UNIT_ID" val="diagram20170847_4*l_h_a*1_3_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13"/>
  <p:tag name="KSO_WM_UNIT_TEXT_FILL_TYPE" val="1"/>
</p:tagLst>
</file>

<file path=ppt/tags/tag215.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f"/>
  <p:tag name="KSO_WM_UNIT_INDEX" val="1_3_1"/>
  <p:tag name="KSO_WM_UNIT_LAYERLEVEL" val="1_1_1"/>
  <p:tag name="KSO_WM_UNIT_HIGHLIGHT" val="0"/>
  <p:tag name="KSO_WM_UNIT_COMPATIBLE" val="0"/>
  <p:tag name="KSO_WM_DIAGRAM_GROUP_CODE" val="l1-1"/>
  <p:tag name="KSO_WM_UNIT_ID" val="diagram20170847_4*l_h_f*1_3_1"/>
  <p:tag name="KSO_WM_UNIT_NOCLEAR" val="0"/>
  <p:tag name="KSO_WM_UNIT_DIAGRAM_ISNUMVISUAL" val="0"/>
  <p:tag name="KSO_WM_UNIT_DIAGRAM_ISREFERUNIT" val="0"/>
  <p:tag name="KSO_WM_UNIT_ISCONTENTSTITLE" val="0"/>
  <p:tag name="KSO_WM_UNIT_VALUE" val="51"/>
  <p:tag name="KSO_WM_UNIT_PRESET_TEXT" val="单击此处添加文本具体内容，简明扼要的阐述您的观点。"/>
  <p:tag name="KSO_WM_UNIT_TEXT_FILL_FORE_SCHEMECOLOR_INDEX" val="13"/>
  <p:tag name="KSO_WM_UNIT_TEXT_FILL_TYPE" val="1"/>
</p:tagLst>
</file>

<file path=ppt/tags/tag216.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a"/>
  <p:tag name="KSO_WM_UNIT_INDEX" val="1_2_1"/>
  <p:tag name="KSO_WM_UNIT_LAYERLEVEL" val="1_1_1"/>
  <p:tag name="KSO_WM_UNIT_HIGHLIGHT" val="0"/>
  <p:tag name="KSO_WM_UNIT_COMPATIBLE" val="0"/>
  <p:tag name="KSO_WM_DIAGRAM_GROUP_CODE" val="l1-1"/>
  <p:tag name="KSO_WM_UNIT_ID" val="diagram20170847_4*l_h_a*1_2_1"/>
  <p:tag name="KSO_WM_UNIT_ISCONTENTSTITLE" val="0"/>
  <p:tag name="KSO_WM_UNIT_NOCLEAR" val="0"/>
  <p:tag name="KSO_WM_UNIT_DIAGRAM_ISNUMVISUAL" val="0"/>
  <p:tag name="KSO_WM_UNIT_DIAGRAM_ISREFERUNIT" val="0"/>
  <p:tag name="KSO_WM_UNIT_VALUE" val="13"/>
  <p:tag name="KSO_WM_UNIT_PRESET_TEXT" val="单击此处添加标题"/>
  <p:tag name="KSO_WM_UNIT_TEXT_FILL_FORE_SCHEMECOLOR_INDEX" val="13"/>
  <p:tag name="KSO_WM_UNIT_TEXT_FILL_TYPE" val="1"/>
</p:tagLst>
</file>

<file path=ppt/tags/tag217.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f"/>
  <p:tag name="KSO_WM_UNIT_INDEX" val="1_2_1"/>
  <p:tag name="KSO_WM_UNIT_LAYERLEVEL" val="1_1_1"/>
  <p:tag name="KSO_WM_UNIT_VALUE" val="51"/>
  <p:tag name="KSO_WM_UNIT_HIGHLIGHT" val="0"/>
  <p:tag name="KSO_WM_UNIT_COMPATIBLE" val="0"/>
  <p:tag name="KSO_WM_DIAGRAM_GROUP_CODE" val="l1-1"/>
  <p:tag name="KSO_WM_UNIT_ID" val="diagram20170847_4*l_h_f*1_2_1"/>
  <p:tag name="KSO_WM_UNIT_NOCLEAR" val="0"/>
  <p:tag name="KSO_WM_UNIT_DIAGRAM_ISNUMVISUAL" val="0"/>
  <p:tag name="KSO_WM_UNIT_DIAGRAM_ISREFERUNIT" val="0"/>
  <p:tag name="KSO_WM_UNIT_PRESET_TEXT" val="单击此处添加文本具体内容，简明扼要的阐述您的观点。"/>
  <p:tag name="KSO_WM_UNIT_ISCONTENTSTITLE" val="0"/>
  <p:tag name="KSO_WM_UNIT_TEXT_FILL_FORE_SCHEMECOLOR_INDEX" val="13"/>
  <p:tag name="KSO_WM_UNIT_TEXT_FILL_TYPE" val="1"/>
</p:tagLst>
</file>

<file path=ppt/tags/tag218.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4_2"/>
  <p:tag name="KSO_WM_UNIT_ID" val="diagram20170847_4*l_h_i*1_4_2"/>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Lst>
</file>

<file path=ppt/tags/tag219.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a"/>
  <p:tag name="KSO_WM_UNIT_INDEX" val="1_4_1"/>
  <p:tag name="KSO_WM_UNIT_LAYERLEVEL" val="1_1_1"/>
  <p:tag name="KSO_WM_UNIT_VALUE" val="34"/>
  <p:tag name="KSO_WM_UNIT_HIGHLIGHT" val="0"/>
  <p:tag name="KSO_WM_UNIT_COMPATIBLE" val="0"/>
  <p:tag name="KSO_WM_DIAGRAM_GROUP_CODE" val="l1-1"/>
  <p:tag name="KSO_WM_UNIT_ID" val="diagram20170847_4*l_h_a*1_4_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13"/>
  <p:tag name="KSO_WM_UNIT_TEXT_FILL_TYPE" val="1"/>
</p:tagLst>
</file>

<file path=ppt/tags/tag22.xml><?xml version="1.0" encoding="utf-8"?>
<p:tagLst xmlns:p="http://schemas.openxmlformats.org/presentationml/2006/main">
  <p:tag name="KSO_WM_TEMPLATE_CATEGORY" val="diagram"/>
  <p:tag name="KSO_WM_TEMPLATE_INDEX" val="160658"/>
  <p:tag name="KSO_WM_UNIT_TYPE" val="l_h_f"/>
  <p:tag name="KSO_WM_UNIT_INDEX" val="1_3_1"/>
  <p:tag name="KSO_WM_UNIT_ID" val="diagram160658_5*l_h_f*1_3_1"/>
  <p:tag name="KSO_WM_UNIT_CLEAR" val="1"/>
  <p:tag name="KSO_WM_UNIT_LAYERLEVEL" val="1_1_1"/>
  <p:tag name="KSO_WM_UNIT_VALUE" val="33"/>
  <p:tag name="KSO_WM_UNIT_HIGHLIGHT" val="0"/>
  <p:tag name="KSO_WM_UNIT_COMPATIBLE" val="0"/>
  <p:tag name="KSO_WM_BEAUTIFY_FLAG" val="#wm#"/>
  <p:tag name="KSO_WM_UNIT_PRESET_TEXT_INDEX" val="4"/>
  <p:tag name="KSO_WM_UNIT_PRESET_TEXT_LEN" val="36"/>
  <p:tag name="KSO_WM_TAG_VERSION" val="1.0"/>
  <p:tag name="KSO_WM_DIAGRAM_GROUP_CODE" val="l1-1"/>
  <p:tag name="KSO_WM_UNIT_TEXT_FILL_FORE_SCHEMECOLOR_INDEX" val="13"/>
  <p:tag name="KSO_WM_UNIT_TEXT_FILL_TYPE" val="1"/>
</p:tagLst>
</file>

<file path=ppt/tags/tag220.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f"/>
  <p:tag name="KSO_WM_UNIT_INDEX" val="1_4_1"/>
  <p:tag name="KSO_WM_UNIT_LAYERLEVEL" val="1_1_1"/>
  <p:tag name="KSO_WM_UNIT_VALUE" val="85"/>
  <p:tag name="KSO_WM_UNIT_HIGHLIGHT" val="0"/>
  <p:tag name="KSO_WM_UNIT_COMPATIBLE" val="0"/>
  <p:tag name="KSO_WM_DIAGRAM_GROUP_CODE" val="l1-1"/>
  <p:tag name="KSO_WM_UNIT_ID" val="diagram20170847_4*l_h_f*1_4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221.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i"/>
  <p:tag name="KSO_WM_UNIT_INDEX" val="1_4_1"/>
  <p:tag name="KSO_WM_UNIT_ID" val="diagram20170847_4*l_h_i*1_4_1"/>
  <p:tag name="KSO_WM_UNIT_LAYERLEVEL" val="1_1_1"/>
  <p:tag name="KSO_WM_DIAGRAM_GROUP_CODE" val="l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4"/>
  <p:tag name="KSO_WM_UNIT_TEXT_FILL_TYPE" val="1"/>
</p:tagLst>
</file>

<file path=ppt/tags/tag222.xml><?xml version="1.0" encoding="utf-8"?>
<p:tagLst xmlns:p="http://schemas.openxmlformats.org/presentationml/2006/main">
  <p:tag name="KSO_WM_TEMPLATE_CATEGORY" val="diagram"/>
  <p:tag name="KSO_WM_TEMPLATE_INDEX" val="20170847"/>
  <p:tag name="KSO_WM_TAG_VERSION" val="1.0"/>
  <p:tag name="KSO_WM_BEAUTIFY_FLAG" val="#wm#"/>
  <p:tag name="KSO_WM_UNIT_TYPE" val="l_h_x"/>
  <p:tag name="KSO_WM_UNIT_INDEX" val="1_4_1"/>
  <p:tag name="KSO_WM_UNIT_ID" val="diagram20170847_4*l_h_x*1_4_1"/>
  <p:tag name="KSO_WM_UNIT_LAYERLEVEL" val="1_1_1"/>
  <p:tag name="KSO_WM_DIAGRAM_GROUP_CODE" val="l1-1"/>
  <p:tag name="KSO_WM_UNIT_HIGHLIGHT" val="0"/>
  <p:tag name="KSO_WM_UNIT_COMPATIBLE" val="0"/>
  <p:tag name="KSO_WM_UNIT_DIAGRAM_ISNUMVISUAL" val="0"/>
  <p:tag name="KSO_WM_UNIT_DIAGRAM_ISREFERUNIT" val="0"/>
  <p:tag name="KSO_WM_UNIT_VALUE" val="83*89"/>
  <p:tag name="KSO_WM_UNIT_FILL_FORE_SCHEMECOLOR_INDEX" val="14"/>
  <p:tag name="KSO_WM_UNIT_FILL_TYPE" val="1"/>
  <p:tag name="KSO_WM_UNIT_TEXT_FILL_FORE_SCHEMECOLOR_INDEX" val="14"/>
  <p:tag name="KSO_WM_UNIT_TEXT_FILL_TYPE"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170847_4*l_h_x*1_1_1"/>
  <p:tag name="KSO_WM_TEMPLATE_CATEGORY" val="diagram"/>
  <p:tag name="KSO_WM_TEMPLATE_INDEX" val="20170847"/>
  <p:tag name="KSO_WM_UNIT_LAYERLEVEL" val="1_1_1"/>
  <p:tag name="KSO_WM_TAG_VERSION" val="1.0"/>
  <p:tag name="KSO_WM_BEAUTIFY_FLAG" val="#wm#"/>
  <p:tag name="KSO_WM_UNIT_VALUE" val="100*127"/>
  <p:tag name="KSO_WM_UNIT_TYPE" val="l_h_x"/>
  <p:tag name="KSO_WM_UNIT_INDEX" val="1_1_1"/>
</p:tagLst>
</file>

<file path=ppt/tags/tag224.xml><?xml version="1.0" encoding="utf-8"?>
<p:tagLst xmlns:p="http://schemas.openxmlformats.org/presentationml/2006/main">
  <p:tag name="KSO_WM_TAG_VERSION" val="1.0"/>
  <p:tag name="KSO_WM_BEAUTIFY_FLAG" val="#wm#"/>
  <p:tag name="KSO_WM_UNIT_TYPE" val="i"/>
  <p:tag name="KSO_WM_UNIT_ID" val="diagram160059_3*i*0"/>
  <p:tag name="KSO_WM_TEMPLATE_CATEGORY" val="diagram"/>
  <p:tag name="KSO_WM_TEMPLATE_INDEX" val="160059"/>
  <p:tag name="KSO_WM_UNIT_INDEX" val="0"/>
</p:tagLst>
</file>

<file path=ppt/tags/tag225.xml><?xml version="1.0" encoding="utf-8"?>
<p:tagLst xmlns:p="http://schemas.openxmlformats.org/presentationml/2006/main">
  <p:tag name="KSO_WM_TEMPLATE_CATEGORY" val="diagram"/>
  <p:tag name="KSO_WM_TEMPLATE_INDEX" val="160059"/>
  <p:tag name="KSO_WM_TAG_VERSION" val="1.0"/>
  <p:tag name="KSO_WM_BEAUTIFY_FLAG" val="#wm#"/>
  <p:tag name="KSO_WM_UNIT_TYPE" val="l_i"/>
  <p:tag name="KSO_WM_UNIT_INDEX" val="1_1"/>
  <p:tag name="KSO_WM_UNIT_ID" val="diagram160059_3*l_i*1_1"/>
  <p:tag name="KSO_WM_UNIT_CLEAR" val="1"/>
  <p:tag name="KSO_WM_UNIT_LAYERLEVEL" val="1_1"/>
  <p:tag name="KSO_WM_DIAGRAM_GROUP_CODE" val="l1-1"/>
  <p:tag name="KSO_WM_UNIT_LINE_FORE_SCHEMECOLOR_INDEX" val="5"/>
  <p:tag name="KSO_WM_UNIT_LINE_FILL_TYPE" val="2"/>
</p:tagLst>
</file>

<file path=ppt/tags/tag226.xml><?xml version="1.0" encoding="utf-8"?>
<p:tagLst xmlns:p="http://schemas.openxmlformats.org/presentationml/2006/main">
  <p:tag name="KSO_WM_TEMPLATE_CATEGORY" val="diagram"/>
  <p:tag name="KSO_WM_TEMPLATE_INDEX" val="160059"/>
  <p:tag name="KSO_WM_TAG_VERSION" val="1.0"/>
  <p:tag name="KSO_WM_BEAUTIFY_FLAG" val="#wm#"/>
  <p:tag name="KSO_WM_UNIT_TYPE" val="l_i"/>
  <p:tag name="KSO_WM_UNIT_INDEX" val="1_2"/>
  <p:tag name="KSO_WM_UNIT_ID" val="diagram160059_3*l_i*1_2"/>
  <p:tag name="KSO_WM_UNIT_CLEAR" val="1"/>
  <p:tag name="KSO_WM_UNIT_LAYERLEVEL" val="1_1"/>
  <p:tag name="KSO_WM_DIAGRAM_GROUP_CODE" val="l1-1"/>
  <p:tag name="KSO_WM_UNIT_LINE_FORE_SCHEMECOLOR_INDEX" val="5"/>
  <p:tag name="KSO_WM_UNIT_LINE_FILL_TYPE" val="2"/>
</p:tagLst>
</file>

<file path=ppt/tags/tag227.xml><?xml version="1.0" encoding="utf-8"?>
<p:tagLst xmlns:p="http://schemas.openxmlformats.org/presentationml/2006/main">
  <p:tag name="KSO_WM_TEMPLATE_CATEGORY" val="diagram"/>
  <p:tag name="KSO_WM_TEMPLATE_INDEX" val="160059"/>
  <p:tag name="KSO_WM_TAG_VERSION" val="1.0"/>
  <p:tag name="KSO_WM_BEAUTIFY_FLAG" val="#wm#"/>
  <p:tag name="KSO_WM_UNIT_TYPE" val="l_h_a"/>
  <p:tag name="KSO_WM_UNIT_INDEX" val="1_1_1"/>
  <p:tag name="KSO_WM_UNIT_ID" val="diagram160059_3*l_h_a*1_1_1"/>
  <p:tag name="KSO_WM_UNIT_CLEAR" val="1"/>
  <p:tag name="KSO_WM_UNIT_LAYERLEVEL" val="1_1_1"/>
  <p:tag name="KSO_WM_UNIT_VALUE" val="18"/>
  <p:tag name="KSO_WM_UNIT_HIGHLIGHT" val="0"/>
  <p:tag name="KSO_WM_UNIT_COMPATIBLE" val="0"/>
  <p:tag name="KSO_WM_UNIT_PRESET_TEXT_INDEX" val="3"/>
  <p:tag name="KSO_WM_UNIT_PRESET_TEXT_LEN" val="12"/>
  <p:tag name="KSO_WM_DIAGRAM_GROUP_CODE" val="l1-1"/>
  <p:tag name="KSO_WM_UNIT_TEXT_FILL_FORE_SCHEMECOLOR_INDEX" val="5"/>
  <p:tag name="KSO_WM_UNIT_TEXT_FILL_TYPE" val="1"/>
</p:tagLst>
</file>

<file path=ppt/tags/tag228.xml><?xml version="1.0" encoding="utf-8"?>
<p:tagLst xmlns:p="http://schemas.openxmlformats.org/presentationml/2006/main">
  <p:tag name="KSO_WM_TEMPLATE_CATEGORY" val="diagram"/>
  <p:tag name="KSO_WM_TEMPLATE_INDEX" val="160059"/>
  <p:tag name="KSO_WM_TAG_VERSION" val="1.0"/>
  <p:tag name="KSO_WM_BEAUTIFY_FLAG" val="#wm#"/>
  <p:tag name="KSO_WM_UNIT_TYPE" val="l_h_f"/>
  <p:tag name="KSO_WM_UNIT_INDEX" val="1_1_1"/>
  <p:tag name="KSO_WM_UNIT_ID" val="diagram160059_3*l_h_f*1_1_1"/>
  <p:tag name="KSO_WM_UNIT_CLEAR" val="1"/>
  <p:tag name="KSO_WM_UNIT_LAYERLEVEL" val="1_1_1"/>
  <p:tag name="KSO_WM_UNIT_VALUE" val="24"/>
  <p:tag name="KSO_WM_UNIT_HIGHLIGHT" val="0"/>
  <p:tag name="KSO_WM_UNIT_COMPATIBLE" val="0"/>
  <p:tag name="KSO_WM_UNIT_PRESET_TEXT_INDEX" val="4"/>
  <p:tag name="KSO_WM_UNIT_PRESET_TEXT_LEN" val="25"/>
  <p:tag name="KSO_WM_DIAGRAM_GROUP_CODE" val="l1-1"/>
  <p:tag name="KSO_WM_UNIT_TEXT_FILL_FORE_SCHEMECOLOR_INDEX" val="13"/>
  <p:tag name="KSO_WM_UNIT_TEXT_FILL_TYPE" val="1"/>
</p:tagLst>
</file>

<file path=ppt/tags/tag229.xml><?xml version="1.0" encoding="utf-8"?>
<p:tagLst xmlns:p="http://schemas.openxmlformats.org/presentationml/2006/main">
  <p:tag name="KSO_WM_TAG_VERSION" val="1.0"/>
  <p:tag name="KSO_WM_BEAUTIFY_FLAG" val="#wm#"/>
  <p:tag name="KSO_WM_UNIT_TYPE" val="i"/>
  <p:tag name="KSO_WM_UNIT_ID" val="diagram160059_3*i*9"/>
  <p:tag name="KSO_WM_TEMPLATE_CATEGORY" val="diagram"/>
  <p:tag name="KSO_WM_TEMPLATE_INDEX" val="160059"/>
  <p:tag name="KSO_WM_UNIT_INDEX" val="9"/>
</p:tagLst>
</file>

<file path=ppt/tags/tag23.xml><?xml version="1.0" encoding="utf-8"?>
<p:tagLst xmlns:p="http://schemas.openxmlformats.org/presentationml/2006/main">
  <p:tag name="KSO_WM_TEMPLATE_CATEGORY" val="diagram"/>
  <p:tag name="KSO_WM_TEMPLATE_INDEX" val="160658"/>
  <p:tag name="KSO_WM_UNIT_TYPE" val="l_i"/>
  <p:tag name="KSO_WM_UNIT_INDEX" val="1_3"/>
  <p:tag name="KSO_WM_UNIT_ID" val="diagram160658_5*l_i*1_3"/>
  <p:tag name="KSO_WM_UNIT_CLEAR" val="1"/>
  <p:tag name="KSO_WM_UNIT_LAYERLEVEL" val="1_1"/>
  <p:tag name="KSO_WM_BEAUTIFY_FLAG" val="#wm#"/>
  <p:tag name="KSO_WM_TAG_VERSION" val="1.0"/>
  <p:tag name="KSO_WM_DIAGRAM_GROUP_CODE" val="l1-1"/>
  <p:tag name="KSO_WM_UNIT_LINE_FORE_SCHEMECOLOR_INDEX" val="14"/>
  <p:tag name="KSO_WM_UNIT_LINE_FILL_TYPE" val="2"/>
  <p:tag name="KSO_WM_UNIT_TEXT_FILL_FORE_SCHEMECOLOR_INDEX" val="2"/>
  <p:tag name="KSO_WM_UNIT_TEXT_FILL_TYPE" val="1"/>
</p:tagLst>
</file>

<file path=ppt/tags/tag230.xml><?xml version="1.0" encoding="utf-8"?>
<p:tagLst xmlns:p="http://schemas.openxmlformats.org/presentationml/2006/main">
  <p:tag name="KSO_WM_TEMPLATE_CATEGORY" val="diagram"/>
  <p:tag name="KSO_WM_TEMPLATE_INDEX" val="160059"/>
  <p:tag name="KSO_WM_TAG_VERSION" val="1.0"/>
  <p:tag name="KSO_WM_BEAUTIFY_FLAG" val="#wm#"/>
  <p:tag name="KSO_WM_UNIT_TYPE" val="l_i"/>
  <p:tag name="KSO_WM_UNIT_INDEX" val="1_3"/>
  <p:tag name="KSO_WM_UNIT_ID" val="diagram160059_3*l_i*1_3"/>
  <p:tag name="KSO_WM_UNIT_CLEAR" val="1"/>
  <p:tag name="KSO_WM_UNIT_LAYERLEVEL" val="1_1"/>
  <p:tag name="KSO_WM_DIAGRAM_GROUP_CODE" val="l1-1"/>
  <p:tag name="KSO_WM_UNIT_LINE_FORE_SCHEMECOLOR_INDEX" val="5"/>
  <p:tag name="KSO_WM_UNIT_LINE_FILL_TYPE" val="2"/>
</p:tagLst>
</file>

<file path=ppt/tags/tag231.xml><?xml version="1.0" encoding="utf-8"?>
<p:tagLst xmlns:p="http://schemas.openxmlformats.org/presentationml/2006/main">
  <p:tag name="KSO_WM_TEMPLATE_CATEGORY" val="diagram"/>
  <p:tag name="KSO_WM_TEMPLATE_INDEX" val="160059"/>
  <p:tag name="KSO_WM_TAG_VERSION" val="1.0"/>
  <p:tag name="KSO_WM_BEAUTIFY_FLAG" val="#wm#"/>
  <p:tag name="KSO_WM_UNIT_TYPE" val="l_i"/>
  <p:tag name="KSO_WM_UNIT_INDEX" val="1_4"/>
  <p:tag name="KSO_WM_UNIT_ID" val="diagram160059_3*l_i*1_4"/>
  <p:tag name="KSO_WM_UNIT_CLEAR" val="1"/>
  <p:tag name="KSO_WM_UNIT_LAYERLEVEL" val="1_1"/>
  <p:tag name="KSO_WM_DIAGRAM_GROUP_CODE" val="l1-1"/>
  <p:tag name="KSO_WM_UNIT_LINE_FORE_SCHEMECOLOR_INDEX" val="5"/>
  <p:tag name="KSO_WM_UNIT_LINE_FILL_TYPE" val="2"/>
</p:tagLst>
</file>

<file path=ppt/tags/tag232.xml><?xml version="1.0" encoding="utf-8"?>
<p:tagLst xmlns:p="http://schemas.openxmlformats.org/presentationml/2006/main">
  <p:tag name="KSO_WM_TEMPLATE_CATEGORY" val="diagram"/>
  <p:tag name="KSO_WM_TEMPLATE_INDEX" val="160059"/>
  <p:tag name="KSO_WM_TAG_VERSION" val="1.0"/>
  <p:tag name="KSO_WM_BEAUTIFY_FLAG" val="#wm#"/>
  <p:tag name="KSO_WM_UNIT_TYPE" val="l_h_a"/>
  <p:tag name="KSO_WM_UNIT_INDEX" val="1_2_1"/>
  <p:tag name="KSO_WM_UNIT_ID" val="diagram160059_3*l_h_a*1_2_1"/>
  <p:tag name="KSO_WM_UNIT_CLEAR" val="1"/>
  <p:tag name="KSO_WM_UNIT_LAYERLEVEL" val="1_1_1"/>
  <p:tag name="KSO_WM_UNIT_VALUE" val="18"/>
  <p:tag name="KSO_WM_UNIT_HIGHLIGHT" val="0"/>
  <p:tag name="KSO_WM_UNIT_COMPATIBLE" val="0"/>
  <p:tag name="KSO_WM_UNIT_PRESET_TEXT_INDEX" val="3"/>
  <p:tag name="KSO_WM_UNIT_PRESET_TEXT_LEN" val="12"/>
  <p:tag name="KSO_WM_DIAGRAM_GROUP_CODE" val="l1-1"/>
  <p:tag name="KSO_WM_UNIT_TEXT_FILL_FORE_SCHEMECOLOR_INDEX" val="5"/>
  <p:tag name="KSO_WM_UNIT_TEXT_FILL_TYPE" val="1"/>
</p:tagLst>
</file>

<file path=ppt/tags/tag233.xml><?xml version="1.0" encoding="utf-8"?>
<p:tagLst xmlns:p="http://schemas.openxmlformats.org/presentationml/2006/main">
  <p:tag name="KSO_WM_TEMPLATE_CATEGORY" val="diagram"/>
  <p:tag name="KSO_WM_TEMPLATE_INDEX" val="160059"/>
  <p:tag name="KSO_WM_TAG_VERSION" val="1.0"/>
  <p:tag name="KSO_WM_BEAUTIFY_FLAG" val="#wm#"/>
  <p:tag name="KSO_WM_UNIT_TYPE" val="l_h_f"/>
  <p:tag name="KSO_WM_UNIT_INDEX" val="1_2_1"/>
  <p:tag name="KSO_WM_UNIT_ID" val="diagram160059_3*l_h_f*1_2_1"/>
  <p:tag name="KSO_WM_UNIT_CLEAR" val="1"/>
  <p:tag name="KSO_WM_UNIT_LAYERLEVEL" val="1_1_1"/>
  <p:tag name="KSO_WM_UNIT_VALUE" val="24"/>
  <p:tag name="KSO_WM_UNIT_HIGHLIGHT" val="0"/>
  <p:tag name="KSO_WM_UNIT_COMPATIBLE" val="0"/>
  <p:tag name="KSO_WM_UNIT_PRESET_TEXT_INDEX" val="4"/>
  <p:tag name="KSO_WM_UNIT_PRESET_TEXT_LEN" val="25"/>
  <p:tag name="KSO_WM_DIAGRAM_GROUP_CODE" val="l1-1"/>
  <p:tag name="KSO_WM_UNIT_TEXT_FILL_FORE_SCHEMECOLOR_INDEX" val="13"/>
  <p:tag name="KSO_WM_UNIT_TEXT_FILL_TYPE" val="1"/>
</p:tagLst>
</file>

<file path=ppt/tags/tag234.xml><?xml version="1.0" encoding="utf-8"?>
<p:tagLst xmlns:p="http://schemas.openxmlformats.org/presentationml/2006/main">
  <p:tag name="KSO_WM_TAG_VERSION" val="1.0"/>
  <p:tag name="KSO_WM_BEAUTIFY_FLAG" val="#wm#"/>
  <p:tag name="KSO_WM_UNIT_TYPE" val="i"/>
  <p:tag name="KSO_WM_UNIT_ID" val="diagram160059_3*i*18"/>
  <p:tag name="KSO_WM_TEMPLATE_CATEGORY" val="diagram"/>
  <p:tag name="KSO_WM_TEMPLATE_INDEX" val="160059"/>
  <p:tag name="KSO_WM_UNIT_INDEX" val="18"/>
</p:tagLst>
</file>

<file path=ppt/tags/tag235.xml><?xml version="1.0" encoding="utf-8"?>
<p:tagLst xmlns:p="http://schemas.openxmlformats.org/presentationml/2006/main">
  <p:tag name="KSO_WM_TEMPLATE_CATEGORY" val="diagram"/>
  <p:tag name="KSO_WM_TEMPLATE_INDEX" val="160059"/>
  <p:tag name="KSO_WM_TAG_VERSION" val="1.0"/>
  <p:tag name="KSO_WM_BEAUTIFY_FLAG" val="#wm#"/>
  <p:tag name="KSO_WM_UNIT_TYPE" val="l_i"/>
  <p:tag name="KSO_WM_UNIT_INDEX" val="1_5"/>
  <p:tag name="KSO_WM_UNIT_ID" val="diagram160059_3*l_i*1_5"/>
  <p:tag name="KSO_WM_UNIT_CLEAR" val="1"/>
  <p:tag name="KSO_WM_UNIT_LAYERLEVEL" val="1_1"/>
  <p:tag name="KSO_WM_DIAGRAM_GROUP_CODE" val="l1-1"/>
  <p:tag name="KSO_WM_UNIT_LINE_FORE_SCHEMECOLOR_INDEX" val="5"/>
  <p:tag name="KSO_WM_UNIT_LINE_FILL_TYPE" val="2"/>
</p:tagLst>
</file>

<file path=ppt/tags/tag236.xml><?xml version="1.0" encoding="utf-8"?>
<p:tagLst xmlns:p="http://schemas.openxmlformats.org/presentationml/2006/main">
  <p:tag name="KSO_WM_TEMPLATE_CATEGORY" val="diagram"/>
  <p:tag name="KSO_WM_TEMPLATE_INDEX" val="160059"/>
  <p:tag name="KSO_WM_TAG_VERSION" val="1.0"/>
  <p:tag name="KSO_WM_BEAUTIFY_FLAG" val="#wm#"/>
  <p:tag name="KSO_WM_UNIT_TYPE" val="l_i"/>
  <p:tag name="KSO_WM_UNIT_INDEX" val="1_6"/>
  <p:tag name="KSO_WM_UNIT_ID" val="diagram160059_3*l_i*1_6"/>
  <p:tag name="KSO_WM_UNIT_CLEAR" val="1"/>
  <p:tag name="KSO_WM_UNIT_LAYERLEVEL" val="1_1"/>
  <p:tag name="KSO_WM_DIAGRAM_GROUP_CODE" val="l1-1"/>
  <p:tag name="KSO_WM_UNIT_LINE_FORE_SCHEMECOLOR_INDEX" val="5"/>
  <p:tag name="KSO_WM_UNIT_LINE_FILL_TYPE" val="2"/>
</p:tagLst>
</file>

<file path=ppt/tags/tag237.xml><?xml version="1.0" encoding="utf-8"?>
<p:tagLst xmlns:p="http://schemas.openxmlformats.org/presentationml/2006/main">
  <p:tag name="KSO_WM_TEMPLATE_CATEGORY" val="diagram"/>
  <p:tag name="KSO_WM_TEMPLATE_INDEX" val="160059"/>
  <p:tag name="KSO_WM_TAG_VERSION" val="1.0"/>
  <p:tag name="KSO_WM_BEAUTIFY_FLAG" val="#wm#"/>
  <p:tag name="KSO_WM_UNIT_TYPE" val="l_h_a"/>
  <p:tag name="KSO_WM_UNIT_INDEX" val="1_3_1"/>
  <p:tag name="KSO_WM_UNIT_ID" val="diagram160059_3*l_h_a*1_3_1"/>
  <p:tag name="KSO_WM_UNIT_CLEAR" val="1"/>
  <p:tag name="KSO_WM_UNIT_LAYERLEVEL" val="1_1_1"/>
  <p:tag name="KSO_WM_UNIT_VALUE" val="18"/>
  <p:tag name="KSO_WM_UNIT_HIGHLIGHT" val="0"/>
  <p:tag name="KSO_WM_UNIT_COMPATIBLE" val="0"/>
  <p:tag name="KSO_WM_UNIT_PRESET_TEXT_INDEX" val="3"/>
  <p:tag name="KSO_WM_UNIT_PRESET_TEXT_LEN" val="12"/>
  <p:tag name="KSO_WM_DIAGRAM_GROUP_CODE" val="l1-1"/>
  <p:tag name="KSO_WM_UNIT_TEXT_FILL_FORE_SCHEMECOLOR_INDEX" val="5"/>
  <p:tag name="KSO_WM_UNIT_TEXT_FILL_TYPE" val="1"/>
</p:tagLst>
</file>

<file path=ppt/tags/tag238.xml><?xml version="1.0" encoding="utf-8"?>
<p:tagLst xmlns:p="http://schemas.openxmlformats.org/presentationml/2006/main">
  <p:tag name="KSO_WM_TEMPLATE_CATEGORY" val="diagram"/>
  <p:tag name="KSO_WM_TEMPLATE_INDEX" val="160059"/>
  <p:tag name="KSO_WM_TAG_VERSION" val="1.0"/>
  <p:tag name="KSO_WM_BEAUTIFY_FLAG" val="#wm#"/>
  <p:tag name="KSO_WM_UNIT_TYPE" val="l_h_f"/>
  <p:tag name="KSO_WM_UNIT_INDEX" val="1_3_1"/>
  <p:tag name="KSO_WM_UNIT_ID" val="diagram160059_3*l_h_f*1_3_1"/>
  <p:tag name="KSO_WM_UNIT_CLEAR" val="1"/>
  <p:tag name="KSO_WM_UNIT_LAYERLEVEL" val="1_1_1"/>
  <p:tag name="KSO_WM_UNIT_VALUE" val="24"/>
  <p:tag name="KSO_WM_UNIT_HIGHLIGHT" val="0"/>
  <p:tag name="KSO_WM_UNIT_COMPATIBLE" val="0"/>
  <p:tag name="KSO_WM_UNIT_PRESET_TEXT_INDEX" val="4"/>
  <p:tag name="KSO_WM_UNIT_PRESET_TEXT_LEN" val="25"/>
  <p:tag name="KSO_WM_DIAGRAM_GROUP_CODE" val="l1-1"/>
  <p:tag name="KSO_WM_UNIT_TEXT_FILL_FORE_SCHEMECOLOR_INDEX" val="13"/>
  <p:tag name="KSO_WM_UNIT_TEXT_FILL_TYPE" val="1"/>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TEMPLATE_CATEGORY" val="diagram"/>
  <p:tag name="KSO_WM_TEMPLATE_INDEX" val="160658"/>
  <p:tag name="KSO_WM_UNIT_TYPE" val="l_h_a"/>
  <p:tag name="KSO_WM_UNIT_INDEX" val="1_3_1"/>
  <p:tag name="KSO_WM_UNIT_ID" val="diagram160658_5*l_h_a*1_3_1"/>
  <p:tag name="KSO_WM_UNIT_CLEAR" val="1"/>
  <p:tag name="KSO_WM_UNIT_LAYERLEVEL" val="1_1_1"/>
  <p:tag name="KSO_WM_UNIT_VALUE" val="14"/>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393_4*l_h_i*1_1_1"/>
  <p:tag name="KSO_WM_TEMPLATE_CATEGORY" val="diagram"/>
  <p:tag name="KSO_WM_TEMPLATE_INDEX" val="16039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13"/>
  <p:tag name="KSO_WM_UNIT_TEXT_FILL_TYPE" val="1"/>
</p:tagLst>
</file>

<file path=ppt/tags/tag24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393_4*l_h_i*1_1_2"/>
  <p:tag name="KSO_WM_TEMPLATE_CATEGORY" val="diagram"/>
  <p:tag name="KSO_WM_TEMPLATE_INDEX" val="16039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43.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393_4*l_h_f*1_1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393_4*l_h_i*1_2_1"/>
  <p:tag name="KSO_WM_TEMPLATE_CATEGORY" val="diagram"/>
  <p:tag name="KSO_WM_TEMPLATE_INDEX" val="16039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13"/>
  <p:tag name="KSO_WM_UNIT_TEXT_FILL_TYPE" val="1"/>
</p:tagLst>
</file>

<file path=ppt/tags/tag24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393_4*l_h_i*1_2_2"/>
  <p:tag name="KSO_WM_TEMPLATE_CATEGORY" val="diagram"/>
  <p:tag name="KSO_WM_TEMPLATE_INDEX" val="160393"/>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46.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393_4*l_h_f*1_2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393_4*l_h_i*1_3_1"/>
  <p:tag name="KSO_WM_TEMPLATE_CATEGORY" val="diagram"/>
  <p:tag name="KSO_WM_TEMPLATE_INDEX" val="16039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13"/>
  <p:tag name="KSO_WM_UNIT_TEXT_FILL_TYPE" val="1"/>
</p:tagLst>
</file>

<file path=ppt/tags/tag24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393_4*l_h_i*1_3_2"/>
  <p:tag name="KSO_WM_TEMPLATE_CATEGORY" val="diagram"/>
  <p:tag name="KSO_WM_TEMPLATE_INDEX" val="160393"/>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49.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393_4*l_h_f*1_3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5.xml><?xml version="1.0" encoding="utf-8"?>
<p:tagLst xmlns:p="http://schemas.openxmlformats.org/presentationml/2006/main">
  <p:tag name="KSO_WM_TAG_VERSION" val="1.0"/>
  <p:tag name="KSO_WM_BEAUTIFY_FLAG" val="#wm#"/>
  <p:tag name="KSO_WM_UNIT_TYPE" val="i"/>
  <p:tag name="KSO_WM_UNIT_ID" val="diagram160658_5*i*22"/>
  <p:tag name="KSO_WM_TEMPLATE_CATEGORY" val="diagram"/>
  <p:tag name="KSO_WM_TEMPLATE_INDEX" val="160658"/>
  <p:tag name="KSO_WM_UNIT_INDEX" val="22"/>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393_4*l_h_i*1_4_1"/>
  <p:tag name="KSO_WM_TEMPLATE_CATEGORY" val="diagram"/>
  <p:tag name="KSO_WM_TEMPLATE_INDEX" val="16039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13"/>
  <p:tag name="KSO_WM_UNIT_TEXT_FILL_TYPE" val="1"/>
</p:tagLst>
</file>

<file path=ppt/tags/tag25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393_4*l_h_i*1_4_2"/>
  <p:tag name="KSO_WM_TEMPLATE_CATEGORY" val="diagram"/>
  <p:tag name="KSO_WM_TEMPLATE_INDEX" val="16039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252.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393_4*l_h_f*1_4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160393_4*l_h_i*1_5_1"/>
  <p:tag name="KSO_WM_TEMPLATE_CATEGORY" val="diagram"/>
  <p:tag name="KSO_WM_TEMPLATE_INDEX" val="160393"/>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13"/>
  <p:tag name="KSO_WM_UNIT_TEXT_FILL_TYPE" val="1"/>
</p:tagLst>
</file>

<file path=ppt/tags/tag25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160393_4*l_h_i*1_5_2"/>
  <p:tag name="KSO_WM_TEMPLATE_CATEGORY" val="diagram"/>
  <p:tag name="KSO_WM_TEMPLATE_INDEX" val="160393"/>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255.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160393_4*l_h_f*1_5_1"/>
  <p:tag name="KSO_WM_TEMPLATE_CATEGORY" val="diagram"/>
  <p:tag name="KSO_WM_TEMPLATE_INDEX" val="16039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393_4*l_h_a*1_1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393_4*l_h_a*1_2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393_4*l_h_a*1_3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160393_4*l_h_a*1_5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6.xml><?xml version="1.0" encoding="utf-8"?>
<p:tagLst xmlns:p="http://schemas.openxmlformats.org/presentationml/2006/main">
  <p:tag name="KSO_WM_TEMPLATE_CATEGORY" val="diagram"/>
  <p:tag name="KSO_WM_TEMPLATE_INDEX" val="160658"/>
  <p:tag name="KSO_WM_UNIT_TYPE" val="l_h_f"/>
  <p:tag name="KSO_WM_UNIT_INDEX" val="1_4_1"/>
  <p:tag name="KSO_WM_UNIT_ID" val="diagram160658_5*l_h_f*1_4_1"/>
  <p:tag name="KSO_WM_UNIT_CLEAR" val="1"/>
  <p:tag name="KSO_WM_UNIT_LAYERLEVEL" val="1_1_1"/>
  <p:tag name="KSO_WM_UNIT_VALUE" val="33"/>
  <p:tag name="KSO_WM_UNIT_HIGHLIGHT" val="0"/>
  <p:tag name="KSO_WM_UNIT_COMPATIBLE" val="0"/>
  <p:tag name="KSO_WM_BEAUTIFY_FLAG" val="#wm#"/>
  <p:tag name="KSO_WM_UNIT_PRESET_TEXT_INDEX" val="4"/>
  <p:tag name="KSO_WM_UNIT_PRESET_TEXT_LEN" val="36"/>
  <p:tag name="KSO_WM_TAG_VERSION" val="1.0"/>
  <p:tag name="KSO_WM_DIAGRAM_GROUP_CODE" val="l1-1"/>
  <p:tag name="KSO_WM_UNIT_TEXT_FILL_FORE_SCHEMECOLOR_INDEX" val="13"/>
  <p:tag name="KSO_WM_UNIT_TEXT_FILL_TYPE" val="1"/>
</p:tagLst>
</file>

<file path=ppt/tags/tag2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160393_4*l_h_a*1_4_1"/>
  <p:tag name="KSO_WM_TEMPLATE_CATEGORY" val="diagram"/>
  <p:tag name="KSO_WM_TEMPLATE_INDEX" val="160393"/>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61.xml><?xml version="1.0" encoding="utf-8"?>
<p:tagLst xmlns:p="http://schemas.openxmlformats.org/presentationml/2006/main">
  <p:tag name="KSO_WM_UNIT_RELATE_UNITID" val="261*m*1"/>
  <p:tag name="KSO_WM_UNIT_ISCONTENTS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l_a"/>
  <p:tag name="KSO_WM_UNIT_INDEX" val="1_1"/>
  <p:tag name="KSO_WM_UNIT_ID" val="diagram649_2*l_a*1_1"/>
  <p:tag name="KSO_WM_TEMPLATE_CATEGORY" val="diagram"/>
  <p:tag name="KSO_WM_TEMPLATE_INDEX" val="649"/>
  <p:tag name="KSO_WM_UNIT_LAYERLEVEL" val="1_1"/>
  <p:tag name="KSO_WM_TAG_VERSION" val="1.0"/>
  <p:tag name="KSO_WM_BEAUTIFY_FLAG" val="#wm#"/>
  <p:tag name="KSO_WM_UNIT_PRESET_TEXT" val="单击此处添加标题"/>
  <p:tag name="KSO_WM_UNIT_TEXT_FILL_FORE_SCHEMECOLOR_INDEX" val="13"/>
  <p:tag name="KSO_WM_UNIT_TEXT_FILL_TYPE"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649_2*l_i*1_1"/>
  <p:tag name="KSO_WM_TEMPLATE_CATEGORY" val="diagram"/>
  <p:tag name="KSO_WM_TEMPLATE_INDEX" val="649"/>
  <p:tag name="KSO_WM_UNIT_LAYERLEVEL" val="1_1"/>
  <p:tag name="KSO_WM_TAG_VERSION" val="1.0"/>
  <p:tag name="KSO_WM_BEAUTIFY_FLAG" val="#wm#"/>
  <p:tag name="KSO_WM_UNIT_LINE_FORE_SCHEMECOLOR_INDEX" val="16"/>
  <p:tag name="KSO_WM_UNIT_LINE_FILL_TYPE" val="2"/>
  <p:tag name="KSO_WM_UNIT_TEXT_FILL_FORE_SCHEMECOLOR_INDEX" val="2"/>
  <p:tag name="KSO_WM_UNIT_TEXT_FILL_TYPE"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649_2*l_i*1_2"/>
  <p:tag name="KSO_WM_TEMPLATE_CATEGORY" val="diagram"/>
  <p:tag name="KSO_WM_TEMPLATE_INDEX" val="649"/>
  <p:tag name="KSO_WM_UNIT_LAYERLEVEL" val="1_1"/>
  <p:tag name="KSO_WM_TAG_VERSION" val="1.0"/>
  <p:tag name="KSO_WM_BEAUTIFY_FLAG" val="#wm#"/>
  <p:tag name="KSO_WM_UNIT_FILL_FORE_SCHEMECOLOR_INDEX" val="16"/>
  <p:tag name="KSO_WM_UNIT_FILL_TYPE" val="1"/>
  <p:tag name="KSO_WM_UNIT_TEXT_FILL_FORE_SCHEMECOLOR_INDEX" val="2"/>
  <p:tag name="KSO_WM_UNIT_TEXT_FILL_TYPE" val="1"/>
</p:tagLst>
</file>

<file path=ppt/tags/tag264.xml><?xml version="1.0" encoding="utf-8"?>
<p:tagLst xmlns:p="http://schemas.openxmlformats.org/presentationml/2006/main">
  <p:tag name="KSO_WM_UNIT_VALUE" val="232*193"/>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649_2*l_x*1_1"/>
  <p:tag name="KSO_WM_TEMPLATE_CATEGORY" val="diagram"/>
  <p:tag name="KSO_WM_TEMPLATE_INDEX" val="649"/>
  <p:tag name="KSO_WM_UNIT_LAYERLEVEL" val="1_1"/>
  <p:tag name="KSO_WM_TAG_VERSION" val="1.0"/>
  <p:tag name="KSO_WM_BEAUTIFY_FLAG" val="#wm#"/>
  <p:tag name="KSO_WM_UNIT_FILL_FORE_SCHEMECOLOR_INDEX" val="15"/>
  <p:tag name="KSO_WM_UNIT_FILL_TYPE"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649_2*l_h_i*1_1_4"/>
  <p:tag name="KSO_WM_TEMPLATE_CATEGORY" val="diagram"/>
  <p:tag name="KSO_WM_TEMPLATE_INDEX" val="649"/>
  <p:tag name="KSO_WM_UNIT_LAYERLEVEL" val="1_1_1"/>
  <p:tag name="KSO_WM_TAG_VERSION" val="1.0"/>
  <p:tag name="KSO_WM_BEAUTIFY_FLAG" val="#wm#"/>
  <p:tag name="KSO_WM_UNIT_LINE_FORE_SCHEMECOLOR_INDEX" val="5"/>
  <p:tag name="KSO_WM_UNIT_LINE_FILL_TYPE" val="2"/>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649_2*l_h_i*1_2_4"/>
  <p:tag name="KSO_WM_TEMPLATE_CATEGORY" val="diagram"/>
  <p:tag name="KSO_WM_TEMPLATE_INDEX" val="649"/>
  <p:tag name="KSO_WM_UNIT_LAYERLEVEL" val="1_1_1"/>
  <p:tag name="KSO_WM_TAG_VERSION" val="1.0"/>
  <p:tag name="KSO_WM_BEAUTIFY_FLAG" val="#wm#"/>
  <p:tag name="KSO_WM_UNIT_LINE_FORE_SCHEMECOLOR_INDEX" val="6"/>
  <p:tag name="KSO_WM_UNIT_LINE_FILL_TYPE" val="2"/>
</p:tagLst>
</file>

<file path=ppt/tags/tag26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649_2*l_h_i*1_1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649_2*l_h_i*1_1_2"/>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269.xml><?xml version="1.0" encoding="utf-8"?>
<p:tagLst xmlns:p="http://schemas.openxmlformats.org/presentationml/2006/main">
  <p:tag name="KSO_WM_UNIT_VALUE" val="105*10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649_2*l_h_x*1_1_1"/>
  <p:tag name="KSO_WM_TEMPLATE_CATEGORY" val="diagram"/>
  <p:tag name="KSO_WM_TEMPLATE_INDEX" val="64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27.xml><?xml version="1.0" encoding="utf-8"?>
<p:tagLst xmlns:p="http://schemas.openxmlformats.org/presentationml/2006/main">
  <p:tag name="KSO_WM_TEMPLATE_CATEGORY" val="diagram"/>
  <p:tag name="KSO_WM_TEMPLATE_INDEX" val="160658"/>
  <p:tag name="KSO_WM_UNIT_TYPE" val="l_i"/>
  <p:tag name="KSO_WM_UNIT_INDEX" val="1_4"/>
  <p:tag name="KSO_WM_UNIT_ID" val="diagram160658_5*l_i*1_4"/>
  <p:tag name="KSO_WM_UNIT_CLEAR" val="1"/>
  <p:tag name="KSO_WM_UNIT_LAYERLEVEL" val="1_1"/>
  <p:tag name="KSO_WM_BEAUTIFY_FLAG" val="#wm#"/>
  <p:tag name="KSO_WM_TAG_VERSION" val="1.0"/>
  <p:tag name="KSO_WM_DIAGRAM_GROUP_CODE" val="l1-1"/>
  <p:tag name="KSO_WM_UNIT_LINE_FORE_SCHEMECOLOR_INDEX" val="14"/>
  <p:tag name="KSO_WM_UNIT_LINE_FILL_TYPE" val="2"/>
  <p:tag name="KSO_WM_UNIT_TEXT_FILL_FORE_SCHEMECOLOR_INDEX" val="2"/>
  <p:tag name="KSO_WM_UNIT_TEXT_FILL_TYPE" val="1"/>
</p:tagLst>
</file>

<file path=ppt/tags/tag27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649_2*l_h_i*1_2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649_2*l_h_i*1_2_2"/>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272.xml><?xml version="1.0" encoding="utf-8"?>
<p:tagLst xmlns:p="http://schemas.openxmlformats.org/presentationml/2006/main">
  <p:tag name="KSO_WM_UNIT_VALUE" val="96*10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649_2*l_h_x*1_2_1"/>
  <p:tag name="KSO_WM_TEMPLATE_CATEGORY" val="diagram"/>
  <p:tag name="KSO_WM_TEMPLATE_INDEX" val="64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273.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49_2*l_h_f*1_1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74.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49_2*l_h_f*1_2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160264_4*n_h_i*1_1_1"/>
  <p:tag name="KSO_WM_TEMPLATE_CATEGORY" val="diagram"/>
  <p:tag name="KSO_WM_TEMPLATE_INDEX" val="160264"/>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160264_4*n_h_h_i*1_2_1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160264_4*n_h_h_i*1_2_2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160264_4*n_h_h_i*1_2_3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1"/>
  <p:tag name="KSO_WM_UNIT_ID" val="diagram160264_4*n_h_h_i*1_2_5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TEMPLATE_CATEGORY" val="diagram"/>
  <p:tag name="KSO_WM_TEMPLATE_INDEX" val="160658"/>
  <p:tag name="KSO_WM_UNIT_TYPE" val="l_h_a"/>
  <p:tag name="KSO_WM_UNIT_INDEX" val="1_4_1"/>
  <p:tag name="KSO_WM_UNIT_ID" val="diagram160658_5*l_h_a*1_4_1"/>
  <p:tag name="KSO_WM_UNIT_CLEAR" val="1"/>
  <p:tag name="KSO_WM_UNIT_LAYERLEVEL" val="1_1_1"/>
  <p:tag name="KSO_WM_UNIT_VALUE" val="14"/>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160264_4*n_h_h_i*1_2_4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81.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160264_4*n_h_h_f*1_2_2_1"/>
  <p:tag name="KSO_WM_TEMPLATE_CATEGORY" val="diagram"/>
  <p:tag name="KSO_WM_TEMPLATE_INDEX" val="160264"/>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82.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160264_4*n_h_h_f*1_2_3_1"/>
  <p:tag name="KSO_WM_TEMPLATE_CATEGORY" val="diagram"/>
  <p:tag name="KSO_WM_TEMPLATE_INDEX" val="160264"/>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83.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5_1"/>
  <p:tag name="KSO_WM_UNIT_ID" val="diagram160264_4*n_h_h_f*1_2_5_1"/>
  <p:tag name="KSO_WM_TEMPLATE_CATEGORY" val="diagram"/>
  <p:tag name="KSO_WM_TEMPLATE_INDEX" val="160264"/>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84.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160264_4*n_h_h_f*1_2_4_1"/>
  <p:tag name="KSO_WM_TEMPLATE_CATEGORY" val="diagram"/>
  <p:tag name="KSO_WM_TEMPLATE_INDEX" val="160264"/>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85.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160264_4*n_h_h_f*1_2_1_1"/>
  <p:tag name="KSO_WM_TEMPLATE_CATEGORY" val="diagram"/>
  <p:tag name="KSO_WM_TEMPLATE_INDEX" val="160264"/>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86.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160264_4*n_h_a*1_1_1"/>
  <p:tag name="KSO_WM_TEMPLATE_CATEGORY" val="diagram"/>
  <p:tag name="KSO_WM_TEMPLATE_INDEX" val="160264"/>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6*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6*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89.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6*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29.xml><?xml version="1.0" encoding="utf-8"?>
<p:tagLst xmlns:p="http://schemas.openxmlformats.org/presentationml/2006/main">
  <p:tag name="KSO_WM_TAG_VERSION" val="1.0"/>
  <p:tag name="KSO_WM_BEAUTIFY_FLAG" val="#wm#"/>
  <p:tag name="KSO_WM_UNIT_TYPE" val="i"/>
  <p:tag name="KSO_WM_UNIT_ID" val="diagram160658_5*i*29"/>
  <p:tag name="KSO_WM_TEMPLATE_CATEGORY" val="diagram"/>
  <p:tag name="KSO_WM_TEMPLATE_INDEX" val="160658"/>
  <p:tag name="KSO_WM_UNIT_INDEX" val="29"/>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126_6*l_h_i*1_3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126_6*l_h_i*1_3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92.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126_6*l_h_f*1_3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6*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6*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95.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6*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160126_6*l_h_i*1_4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160126_6*l_h_i*1_4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98.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160126_6*l_h_f*1_4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160126_6*l_h_i*1_5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558_1_3"/>
  <p:tag name="KSO_WM_UNIT_ID" val="diagram20205577_1*l_h_i*558_1_3"/>
  <p:tag name="KSO_WM_TEMPLATE_CATEGORY" val="diagram"/>
  <p:tag name="KSO_WM_TEMPLATE_INDEX" val="20205577"/>
  <p:tag name="KSO_WM_UNIT_LAYERLEVEL" val="1_1_1"/>
  <p:tag name="KSO_WM_TAG_VERSION" val="1.0"/>
  <p:tag name="KSO_WM_BEAUTIFY_FLAG" val="#wm#"/>
  <p:tag name="KSO_WM_UNIT_FILL_FORE_SCHEMECOLOR_INDEX" val="10"/>
  <p:tag name="KSO_WM_UNIT_FILL_BACK_SCHEMECOLOR_INDEX" val="14"/>
  <p:tag name="KSO_WM_UNIT_FILL_TYPE" val="2"/>
  <p:tag name="KSO_WM_UNIT_LINE_FORE_SCHEMECOLOR_INDEX" val="10"/>
  <p:tag name="KSO_WM_UNIT_LINE_FILL_TYPE" val="2"/>
  <p:tag name="KSO_WM_UNIT_TEXT_FILL_FORE_SCHEMECOLOR_INDEX" val="2"/>
  <p:tag name="KSO_WM_UNIT_TEXT_FILL_TYPE" val="1"/>
  <p:tag name="KSO_WM_UNIT_USESOURCEFORMAT_APPLY" val="0"/>
</p:tagLst>
</file>

<file path=ppt/tags/tag30.xml><?xml version="1.0" encoding="utf-8"?>
<p:tagLst xmlns:p="http://schemas.openxmlformats.org/presentationml/2006/main">
  <p:tag name="KSO_WM_TEMPLATE_CATEGORY" val="diagram"/>
  <p:tag name="KSO_WM_TEMPLATE_INDEX" val="160658"/>
  <p:tag name="KSO_WM_UNIT_TYPE" val="l_h_f"/>
  <p:tag name="KSO_WM_UNIT_INDEX" val="1_5_1"/>
  <p:tag name="KSO_WM_UNIT_ID" val="diagram160658_5*l_h_f*1_5_1"/>
  <p:tag name="KSO_WM_UNIT_CLEAR" val="1"/>
  <p:tag name="KSO_WM_UNIT_LAYERLEVEL" val="1_1_1"/>
  <p:tag name="KSO_WM_UNIT_VALUE" val="33"/>
  <p:tag name="KSO_WM_UNIT_HIGHLIGHT" val="0"/>
  <p:tag name="KSO_WM_UNIT_COMPATIBLE" val="0"/>
  <p:tag name="KSO_WM_BEAUTIFY_FLAG" val="#wm#"/>
  <p:tag name="KSO_WM_UNIT_PRESET_TEXT_INDEX" val="4"/>
  <p:tag name="KSO_WM_UNIT_PRESET_TEXT_LEN" val="36"/>
  <p:tag name="KSO_WM_TAG_VERSION" val="1.0"/>
  <p:tag name="KSO_WM_DIAGRAM_GROUP_CODE" val="l1-1"/>
  <p:tag name="KSO_WM_UNIT_TEXT_FILL_FORE_SCHEMECOLOR_INDEX" val="13"/>
  <p:tag name="KSO_WM_UNIT_TEXT_FILL_TYPE" val="1"/>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160126_6*l_h_i*1_5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01.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160126_6*l_h_f*1_5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160126_6*l_h_i*1_6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160126_6*l_h_i*1_6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04.xml><?xml version="1.0" encoding="utf-8"?>
<p:tagLst xmlns:p="http://schemas.openxmlformats.org/presentationml/2006/main">
  <p:tag name="KSO_WM_UNIT_SUBTYPE" val="a"/>
  <p:tag name="KSO_WM_UNIT_PRESET_TEXT" val="点击此处添加正文，文字是您思想的提炼，请言简意赅的阐述您的观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160126_6*l_h_f*1_6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06.xml><?xml version="1.0" encoding="utf-8"?>
<p:tagLst xmlns:p="http://schemas.openxmlformats.org/presentationml/2006/main">
  <p:tag name="COMMONDATA" val="eyJoZGlkIjoiMmY5ZDM4Yzk4MTdmMjMwOTdhODhhN2Q1MWUwM2FmMzAifQ=="/>
  <p:tag name="KSO_WPP_MARK_KEY" val="9ea47c93-d3c5-4942-a3e3-be7892464284"/>
</p:tagLst>
</file>

<file path=ppt/tags/tag31.xml><?xml version="1.0" encoding="utf-8"?>
<p:tagLst xmlns:p="http://schemas.openxmlformats.org/presentationml/2006/main">
  <p:tag name="KSO_WM_TEMPLATE_CATEGORY" val="diagram"/>
  <p:tag name="KSO_WM_TEMPLATE_INDEX" val="160658"/>
  <p:tag name="KSO_WM_UNIT_TYPE" val="l_i"/>
  <p:tag name="KSO_WM_UNIT_INDEX" val="1_5"/>
  <p:tag name="KSO_WM_UNIT_ID" val="diagram160658_5*l_i*1_5"/>
  <p:tag name="KSO_WM_UNIT_CLEAR" val="1"/>
  <p:tag name="KSO_WM_UNIT_LAYERLEVEL" val="1_1"/>
  <p:tag name="KSO_WM_BEAUTIFY_FLAG" val="#wm#"/>
  <p:tag name="KSO_WM_TAG_VERSION" val="1.0"/>
  <p:tag name="KSO_WM_DIAGRAM_GROUP_CODE" val="l1-1"/>
  <p:tag name="KSO_WM_UNIT_LINE_FORE_SCHEMECOLOR_INDEX" val="14"/>
  <p:tag name="KSO_WM_UNIT_LINE_FILL_TYPE" val="2"/>
  <p:tag name="KSO_WM_UNIT_TEXT_FILL_FORE_SCHEMECOLOR_INDEX" val="2"/>
  <p:tag name="KSO_WM_UNIT_TEXT_FILL_TYPE" val="1"/>
</p:tagLst>
</file>

<file path=ppt/tags/tag32.xml><?xml version="1.0" encoding="utf-8"?>
<p:tagLst xmlns:p="http://schemas.openxmlformats.org/presentationml/2006/main">
  <p:tag name="KSO_WM_TEMPLATE_CATEGORY" val="diagram"/>
  <p:tag name="KSO_WM_TEMPLATE_INDEX" val="160658"/>
  <p:tag name="KSO_WM_UNIT_TYPE" val="l_h_a"/>
  <p:tag name="KSO_WM_UNIT_INDEX" val="1_5_1"/>
  <p:tag name="KSO_WM_UNIT_ID" val="diagram160658_5*l_h_a*1_5_1"/>
  <p:tag name="KSO_WM_UNIT_CLEAR" val="1"/>
  <p:tag name="KSO_WM_UNIT_LAYERLEVEL" val="1_1_1"/>
  <p:tag name="KSO_WM_UNIT_VALUE" val="14"/>
  <p:tag name="KSO_WM_UNIT_HIGHLIGHT" val="0"/>
  <p:tag name="KSO_WM_UNIT_COMPATIBLE" val="0"/>
  <p:tag name="KSO_WM_BEAUTIFY_FLAG" val="#wm#"/>
  <p:tag name="KSO_WM_TAG_VERSION" val="1.0"/>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2*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2*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2*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2*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2*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2*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558_1_4"/>
  <p:tag name="KSO_WM_UNIT_ID" val="diagram20205577_1*l_h_i*558_1_4"/>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633_2*l_i*1_1"/>
  <p:tag name="KSO_WM_TEMPLATE_CATEGORY" val="diagram"/>
  <p:tag name="KSO_WM_TEMPLATE_INDEX" val="633"/>
  <p:tag name="KSO_WM_UNIT_LAYERLEVEL" val="1_1"/>
  <p:tag name="KSO_WM_TAG_VERSION" val="1.0"/>
  <p:tag name="KSO_WM_BEAUTIFY_FLAG" val="#wm#"/>
  <p:tag name="KSO_WM_UNIT_LINE_FORE_SCHEMECOLOR_INDEX" val="14"/>
  <p:tag name="KSO_WM_UNIT_LINE_FILL_TYPE"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33_2*l_h_i*1_1_1"/>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633_2*l_h_i*1_1_2"/>
  <p:tag name="KSO_WM_TEMPLATE_CATEGORY" val="diagram"/>
  <p:tag name="KSO_WM_TEMPLATE_INDEX" val="633"/>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33_2*l_h_i*1_2_1"/>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633_2*l_h_i*1_2_2"/>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633_2*l_h_i*1_2_3"/>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633_2*l_h_i*1_2_4"/>
  <p:tag name="KSO_WM_TEMPLATE_CATEGORY" val="diagram"/>
  <p:tag name="KSO_WM_TEMPLATE_INDEX" val="633"/>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47.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3_2*l_h_f*1_1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8.xml><?xml version="1.0" encoding="utf-8"?>
<p:tagLst xmlns:p="http://schemas.openxmlformats.org/presentationml/2006/main">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3_2*l_h_f*1_2_1"/>
  <p:tag name="KSO_WM_TEMPLATE_CATEGORY" val="diagram"/>
  <p:tag name="KSO_WM_TEMPLATE_INDEX" val="633"/>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9.xml><?xml version="1.0" encoding="utf-8"?>
<p:tagLst xmlns:p="http://schemas.openxmlformats.org/presentationml/2006/main">
  <p:tag name="KSO_WM_UNIT_ISCONTENTSTITLE" val="0"/>
  <p:tag name="KSO_WM_UNIT_NOCLEAR" val="0"/>
  <p:tag name="KSO_WM_UNIT_VALUE" val="2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633_2*a*1"/>
  <p:tag name="KSO_WM_TEMPLATE_CATEGORY" val="diagram"/>
  <p:tag name="KSO_WM_TEMPLATE_INDEX" val="633"/>
  <p:tag name="KSO_WM_UNIT_LAYERLEVEL" val="1"/>
  <p:tag name="KSO_WM_TAG_VERSION" val="1.0"/>
  <p:tag name="KSO_WM_BEAUTIFY_FLAG" val="#wm#"/>
  <p:tag name="KSO_WM_UNIT_RELATE_UNITID" val="diagram633_2*l*1"/>
  <p:tag name="KSO_WM_UNIT_PRESET_TEXT" val="单击此处添加标题"/>
  <p:tag name="KSO_WM_UNIT_TEXT_FILL_FORE_SCHEMECOLOR_INDEX" val="13"/>
  <p:tag name="KSO_WM_UNIT_TEXT_FILL_TYPE" val="1"/>
</p:tagLst>
</file>

<file path=ppt/tags/tag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558_1_1"/>
  <p:tag name="KSO_WM_UNIT_ID" val="diagram20205577_1*l_h_f*558_1_1"/>
  <p:tag name="KSO_WM_TEMPLATE_CATEGORY" val="diagram"/>
  <p:tag name="KSO_WM_TEMPLATE_INDEX" val="20205577"/>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
  <p:tag name="KSO_WM_UNIT_TEXT_FILL_FORE_SCHEMECOLOR_INDEX" val="13"/>
  <p:tag name="KSO_WM_UNIT_TEXT_FILL_TYPE" val="1"/>
  <p:tag name="KSO_WM_UNIT_USESOURCEFORMAT_APPLY" val="0"/>
</p:tagLst>
</file>

<file path=ppt/tags/tag50.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55_2*l_h_x*1_1_1"/>
  <p:tag name="KSO_WM_TEMPLATE_CATEGORY" val="diagram"/>
  <p:tag name="KSO_WM_TEMPLATE_INDEX" val="55"/>
  <p:tag name="KSO_WM_UNIT_LAYERLEVEL" val="1_1_1"/>
  <p:tag name="KSO_WM_TAG_VERSION" val="1.0"/>
  <p:tag name="KSO_WM_BEAUTIFY_FLAG" val="#wm#"/>
  <p:tag name="KSO_WM_UNIT_FILL_FORE_SCHEMECOLOR_INDEX" val="5"/>
  <p:tag name="KSO_WM_UNIT_FILL_TYPE" val="1"/>
</p:tagLst>
</file>

<file path=ppt/tags/tag51.xml><?xml version="1.0" encoding="utf-8"?>
<p:tagLst xmlns:p="http://schemas.openxmlformats.org/presentationml/2006/main">
  <p:tag name="KSO_WM_UNIT_SUBTYPE" val="a"/>
  <p:tag name="KSO_WM_UNIT_NOCLEAR" val="0"/>
  <p:tag name="KSO_WM_UNIT_VALUE" val="10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55_2*l_h_f*1_1_1"/>
  <p:tag name="KSO_WM_TEMPLATE_CATEGORY" val="diagram"/>
  <p:tag name="KSO_WM_TEMPLATE_INDEX" val="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2.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55_2*l_h_x*1_2_1"/>
  <p:tag name="KSO_WM_TEMPLATE_CATEGORY" val="diagram"/>
  <p:tag name="KSO_WM_TEMPLATE_INDEX" val="55"/>
  <p:tag name="KSO_WM_UNIT_LAYERLEVEL" val="1_1_1"/>
  <p:tag name="KSO_WM_TAG_VERSION" val="1.0"/>
  <p:tag name="KSO_WM_BEAUTIFY_FLAG" val="#wm#"/>
  <p:tag name="KSO_WM_UNIT_FILL_FORE_SCHEMECOLOR_INDEX" val="6"/>
  <p:tag name="KSO_WM_UNIT_FILL_TYPE" val="1"/>
</p:tagLst>
</file>

<file path=ppt/tags/tag53.xml><?xml version="1.0" encoding="utf-8"?>
<p:tagLst xmlns:p="http://schemas.openxmlformats.org/presentationml/2006/main">
  <p:tag name="KSO_WM_UNIT_SUBTYPE" val="a"/>
  <p:tag name="KSO_WM_UNIT_NOCLEAR" val="0"/>
  <p:tag name="KSO_WM_UNIT_VALUE" val="10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55_2*l_h_f*1_2_1"/>
  <p:tag name="KSO_WM_TEMPLATE_CATEGORY" val="diagram"/>
  <p:tag name="KSO_WM_TEMPLATE_INDEX" val="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4.xml><?xml version="1.0" encoding="utf-8"?>
<p:tagLst xmlns:p="http://schemas.openxmlformats.org/presentationml/2006/main">
  <p:tag name="KSO_WM_UNIT_NOCLEAR" val="0"/>
  <p:tag name="KSO_WM_UNIT_VALUE" val="205"/>
  <p:tag name="KSO_WM_UNIT_HIGHLIGHT" val="0"/>
  <p:tag name="KSO_WM_UNIT_COMPATIBLE" val="0"/>
  <p:tag name="KSO_WM_UNIT_DIAGRAM_ISNUMVISUAL" val="0"/>
  <p:tag name="KSO_WM_UNIT_DIAGRAM_ISREFERUNIT" val="0"/>
  <p:tag name="KSO_WM_DIAGRAM_GROUP_CODE" val="l1-1"/>
  <p:tag name="KSO_WM_UNIT_TYPE" val="l_f"/>
  <p:tag name="KSO_WM_UNIT_INDEX" val="1_1"/>
  <p:tag name="KSO_WM_UNIT_ID" val="diagram649_3*l_f*1_1"/>
  <p:tag name="KSO_WM_TEMPLATE_CATEGORY" val="diagram"/>
  <p:tag name="KSO_WM_TEMPLATE_INDEX" val="649"/>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649_3*l_i*1_1"/>
  <p:tag name="KSO_WM_TEMPLATE_CATEGORY" val="diagram"/>
  <p:tag name="KSO_WM_TEMPLATE_INDEX" val="649"/>
  <p:tag name="KSO_WM_UNIT_LAYERLEVEL" val="1_1"/>
  <p:tag name="KSO_WM_TAG_VERSION" val="1.0"/>
  <p:tag name="KSO_WM_BEAUTIFY_FLAG" val="#wm#"/>
  <p:tag name="KSO_WM_UNIT_LINE_FORE_SCHEMECOLOR_INDEX" val="16"/>
  <p:tag name="KSO_WM_UNIT_LINE_FILL_TYPE" val="2"/>
  <p:tag name="KSO_WM_UNIT_TEXT_FILL_FORE_SCHEMECOLOR_INDEX" val="2"/>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649_3*l_i*1_2"/>
  <p:tag name="KSO_WM_TEMPLATE_CATEGORY" val="diagram"/>
  <p:tag name="KSO_WM_TEMPLATE_INDEX" val="649"/>
  <p:tag name="KSO_WM_UNIT_LAYERLEVEL" val="1_1"/>
  <p:tag name="KSO_WM_TAG_VERSION" val="1.0"/>
  <p:tag name="KSO_WM_BEAUTIFY_FLAG" val="#wm#"/>
  <p:tag name="KSO_WM_UNIT_FILL_FORE_SCHEMECOLOR_INDEX" val="16"/>
  <p:tag name="KSO_WM_UNIT_FILL_TYPE" val="1"/>
  <p:tag name="KSO_WM_UNIT_TEXT_FILL_FORE_SCHEMECOLOR_INDEX" val="2"/>
  <p:tag name="KSO_WM_UNIT_TEXT_FILL_TYPE" val="1"/>
</p:tagLst>
</file>

<file path=ppt/tags/tag57.xml><?xml version="1.0" encoding="utf-8"?>
<p:tagLst xmlns:p="http://schemas.openxmlformats.org/presentationml/2006/main">
  <p:tag name="KSO_WM_UNIT_VALUE" val="232*193"/>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649_3*l_x*1_1"/>
  <p:tag name="KSO_WM_TEMPLATE_CATEGORY" val="diagram"/>
  <p:tag name="KSO_WM_TEMPLATE_INDEX" val="649"/>
  <p:tag name="KSO_WM_UNIT_LAYERLEVEL" val="1_1"/>
  <p:tag name="KSO_WM_TAG_VERSION" val="1.0"/>
  <p:tag name="KSO_WM_BEAUTIFY_FLAG" val="#wm#"/>
  <p:tag name="KSO_WM_UNIT_FILL_FORE_SCHEMECOLOR_INDEX" val="15"/>
  <p:tag name="KSO_WM_UNI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649_3*l_h_i*1_3_4"/>
  <p:tag name="KSO_WM_TEMPLATE_CATEGORY" val="diagram"/>
  <p:tag name="KSO_WM_TEMPLATE_INDEX" val="649"/>
  <p:tag name="KSO_WM_UNIT_LAYERLEVEL" val="1_1_1"/>
  <p:tag name="KSO_WM_TAG_VERSION" val="1.0"/>
  <p:tag name="KSO_WM_BEAUTIFY_FLAG" val="#wm#"/>
  <p:tag name="KSO_WM_UNIT_LINE_FORE_SCHEMECOLOR_INDEX" val="7"/>
  <p:tag name="KSO_WM_UNIT_LINE_FILL_TYPE" val="2"/>
</p:tagLst>
</file>

<file path=ppt/tags/tag5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649_3*l_h_i*1_1_4"/>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Lst>
</file>

<file path=ppt/tags/tag6.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1"/>
  <p:tag name="KSO_WM_UNIT_ID" val="diagram20171553_1*n_h_i*1_2_1"/>
  <p:tag name="KSO_WM_UNIT_LAYERLEVEL" val="1_1_1"/>
  <p:tag name="KSO_WM_DIAGRAM_GROUP_CODE" val="n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649_3*l_h_i*1_1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61.xml><?xml version="1.0" encoding="utf-8"?>
<p:tagLst xmlns:p="http://schemas.openxmlformats.org/presentationml/2006/main">
  <p:tag name="KSO_WM_UNIT_VALUE" val="105*10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649_3*l_h_x*1_1_1"/>
  <p:tag name="KSO_WM_TEMPLATE_CATEGORY" val="diagram"/>
  <p:tag name="KSO_WM_TEMPLATE_INDEX" val="64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49_3*l_h_i*1_1_1"/>
  <p:tag name="KSO_WM_TEMPLATE_CATEGORY" val="diagram"/>
  <p:tag name="KSO_WM_TEMPLATE_INDEX" val="649"/>
  <p:tag name="KSO_WM_UNIT_LAYERLEVEL" val="1_1_1"/>
  <p:tag name="KSO_WM_TAG_VERSION" val="1.0"/>
  <p:tag name="KSO_WM_BEAUTIFY_FLAG" val="#wm#"/>
  <p:tag name="KSO_WM_UNIT_LINE_FORE_SCHEMECOLOR_INDEX" val="5"/>
  <p:tag name="KSO_WM_UNIT_LINE_FILL_TYPE" val="2"/>
</p:tagLst>
</file>

<file path=ppt/tags/tag6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649_3*l_h_i*1_2_4"/>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649_3*l_h_i*1_2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65.xml><?xml version="1.0" encoding="utf-8"?>
<p:tagLst xmlns:p="http://schemas.openxmlformats.org/presentationml/2006/main">
  <p:tag name="KSO_WM_UNIT_VALUE" val="96*10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649_3*l_h_x*1_2_1"/>
  <p:tag name="KSO_WM_TEMPLATE_CATEGORY" val="diagram"/>
  <p:tag name="KSO_WM_TEMPLATE_INDEX" val="64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49_3*l_h_i*1_2_1"/>
  <p:tag name="KSO_WM_TEMPLATE_CATEGORY" val="diagram"/>
  <p:tag name="KSO_WM_TEMPLATE_INDEX" val="649"/>
  <p:tag name="KSO_WM_UNIT_LAYERLEVEL" val="1_1_1"/>
  <p:tag name="KSO_WM_TAG_VERSION" val="1.0"/>
  <p:tag name="KSO_WM_BEAUTIFY_FLAG" val="#wm#"/>
  <p:tag name="KSO_WM_UNIT_LINE_FORE_SCHEMECOLOR_INDEX" val="6"/>
  <p:tag name="KSO_WM_UNIT_LINE_FILL_TYPE" val="2"/>
</p:tagLst>
</file>

<file path=ppt/tags/tag67.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49_3*l_h_f*1_1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68.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49_3*l_h_f*1_2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6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649_3*l_h_i*1_3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13"/>
  <p:tag name="KSO_WM_UNIT_TEXT_FILL_TYPE" val="1"/>
</p:tagLst>
</file>

<file path=ppt/tags/tag7.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a"/>
  <p:tag name="KSO_WM_UNIT_INDEX" val="1_1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n1-1"/>
  <p:tag name="KSO_WM_UNIT_ID" val="diagram20171553_1*n_h_a*1_1_1"/>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649_3*l_h_i*1_3_2"/>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71.xml><?xml version="1.0" encoding="utf-8"?>
<p:tagLst xmlns:p="http://schemas.openxmlformats.org/presentationml/2006/main">
  <p:tag name="KSO_WM_UNIT_VALUE" val="106*11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649_3*l_h_x*1_3_1"/>
  <p:tag name="KSO_WM_TEMPLATE_CATEGORY" val="diagram"/>
  <p:tag name="KSO_WM_TEMPLATE_INDEX" val="649"/>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72.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49_3*l_h_f*1_3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73.xml><?xml version="1.0" encoding="utf-8"?>
<p:tagLst xmlns:p="http://schemas.openxmlformats.org/presentationml/2006/main">
  <p:tag name="KSO_WM_BEAUTIFY_FLAG" val=""/>
  <p:tag name="KSO_WM_UNIT_PLACING_PICTURE_USER_VIEWPORT" val="{&quot;height&quot;:4198,&quot;width&quot;:7121}"/>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464_3*l_h_i*1_1_1"/>
  <p:tag name="KSO_WM_TEMPLATE_CATEGORY" val="diagram"/>
  <p:tag name="KSO_WM_TEMPLATE_INDEX" val="16046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464_3*l_h_f*1_1_1"/>
  <p:tag name="KSO_WM_TEMPLATE_CATEGORY" val="diagram"/>
  <p:tag name="KSO_WM_TEMPLATE_INDEX" val="160464"/>
  <p:tag name="KSO_WM_UNIT_LAYERLEVEL" val="1_1_1"/>
  <p:tag name="KSO_WM_TAG_VERSION" val="1.0"/>
  <p:tag name="KSO_WM_BEAUTIFY_FLAG" val="#wm#"/>
  <p:tag name="KSO_WM_UNIT_PRESET_TEXT" val="单击此处输入你的正文，请尽量言简意赅的阐述观点"/>
  <p:tag name="KSO_WM_UNIT_TEXT_FILL_FORE_SCHEMECOLOR_INDEX" val="13"/>
  <p:tag name="KSO_WM_UNIT_TEXT_FILL_TYPE" val="1"/>
</p:tagLst>
</file>

<file path=ppt/tags/tag8.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f"/>
  <p:tag name="KSO_WM_UNIT_INDEX" val="1_2_1"/>
  <p:tag name="KSO_WM_UNIT_CLEAR" val="1"/>
  <p:tag name="KSO_WM_UNIT_LAYERLEVEL" val="1_1_1"/>
  <p:tag name="KSO_WM_UNIT_VALUE" val="36"/>
  <p:tag name="KSO_WM_UNIT_HIGHLIGHT" val="0"/>
  <p:tag name="KSO_WM_UNIT_COMPATIBLE" val="0"/>
  <p:tag name="KSO_WM_UNIT_PRESET_TEXT_INDEX" val="3"/>
  <p:tag name="KSO_WM_UNIT_PRESET_TEXT_LEN" val="24"/>
  <p:tag name="KSO_WM_DIAGRAM_GROUP_CODE" val="n1-1"/>
  <p:tag name="KSO_WM_UNIT_ID" val="diagram20171553_1*n_h_f*1_2_1"/>
  <p:tag name="KSO_WM_UNIT_TEXT_FILL_FORE_SCHEMECOLOR_INDEX" val="13"/>
  <p:tag name="KSO_WM_UNIT_TEXT_FILL_TYPE" val="1"/>
</p:tagLst>
</file>

<file path=ppt/tags/tag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464_3*l_h_a*1_1_1"/>
  <p:tag name="KSO_WM_TEMPLATE_CATEGORY" val="diagram"/>
  <p:tag name="KSO_WM_TEMPLATE_INDEX" val="160464"/>
  <p:tag name="KSO_WM_UNIT_LAYERLEVEL" val="1_1_1"/>
  <p:tag name="KSO_WM_TAG_VERSION" val="1.0"/>
  <p:tag name="KSO_WM_BEAUTIFY_FLAG" val="#wm#"/>
  <p:tag name="KSO_WM_UNIT_PRESET_TEXT" val="单击此处添加标题"/>
  <p:tag name="KSO_WM_UNIT_TEXT_FILL_FORE_SCHEMECOLOR_INDEX" val="5"/>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464_3*l_h_i*1_2_1"/>
  <p:tag name="KSO_WM_TEMPLATE_CATEGORY" val="diagram"/>
  <p:tag name="KSO_WM_TEMPLATE_INDEX" val="16046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8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464_3*l_h_f*1_2_1"/>
  <p:tag name="KSO_WM_TEMPLATE_CATEGORY" val="diagram"/>
  <p:tag name="KSO_WM_TEMPLATE_INDEX" val="160464"/>
  <p:tag name="KSO_WM_UNIT_LAYERLEVEL" val="1_1_1"/>
  <p:tag name="KSO_WM_TAG_VERSION" val="1.0"/>
  <p:tag name="KSO_WM_BEAUTIFY_FLAG" val="#wm#"/>
  <p:tag name="KSO_WM_UNIT_PRESET_TEXT" val="单击此处输入你的正文，请尽量言简意赅的阐述观点"/>
  <p:tag name="KSO_WM_UNIT_TEXT_FILL_FORE_SCHEMECOLOR_INDEX" val="13"/>
  <p:tag name="KSO_WM_UNIT_TEXT_FILL_TYPE" val="1"/>
</p:tagLst>
</file>

<file path=ppt/tags/tag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464_3*l_h_a*1_2_1"/>
  <p:tag name="KSO_WM_TEMPLATE_CATEGORY" val="diagram"/>
  <p:tag name="KSO_WM_TEMPLATE_INDEX" val="160464"/>
  <p:tag name="KSO_WM_UNIT_LAYERLEVEL" val="1_1_1"/>
  <p:tag name="KSO_WM_TAG_VERSION" val="1.0"/>
  <p:tag name="KSO_WM_BEAUTIFY_FLAG" val="#wm#"/>
  <p:tag name="KSO_WM_UNIT_PRESET_TEXT" val="单击此处添加标题"/>
  <p:tag name="KSO_WM_UNIT_TEXT_FILL_FORE_SCHEMECOLOR_INDEX" val="5"/>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464_3*l_h_i*1_3_1"/>
  <p:tag name="KSO_WM_TEMPLATE_CATEGORY" val="diagram"/>
  <p:tag name="KSO_WM_TEMPLATE_INDEX" val="16046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464_3*l_h_f*1_3_1"/>
  <p:tag name="KSO_WM_TEMPLATE_CATEGORY" val="diagram"/>
  <p:tag name="KSO_WM_TEMPLATE_INDEX" val="160464"/>
  <p:tag name="KSO_WM_UNIT_LAYERLEVEL" val="1_1_1"/>
  <p:tag name="KSO_WM_TAG_VERSION" val="1.0"/>
  <p:tag name="KSO_WM_BEAUTIFY_FLAG" val="#wm#"/>
  <p:tag name="KSO_WM_UNIT_PRESET_TEXT" val="单击此处输入你的正文，请尽量言简意赅的阐述观点"/>
  <p:tag name="KSO_WM_UNIT_TEXT_FILL_FORE_SCHEMECOLOR_INDEX" val="13"/>
  <p:tag name="KSO_WM_UNIT_TEXT_FILL_TYPE" val="1"/>
</p:tagLst>
</file>

<file path=ppt/tags/tag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464_3*l_h_a*1_3_1"/>
  <p:tag name="KSO_WM_TEMPLATE_CATEGORY" val="diagram"/>
  <p:tag name="KSO_WM_TEMPLATE_INDEX" val="160464"/>
  <p:tag name="KSO_WM_UNIT_LAYERLEVEL" val="1_1_1"/>
  <p:tag name="KSO_WM_TAG_VERSION" val="1.0"/>
  <p:tag name="KSO_WM_BEAUTIFY_FLAG" val="#wm#"/>
  <p:tag name="KSO_WM_UNIT_PRESET_TEXT" val="单击此处添加标题"/>
  <p:tag name="KSO_WM_UNIT_TEXT_FILL_FORE_SCHEMECOLOR_INDEX" val="5"/>
  <p:tag name="KSO_WM_UNIT_TEXT_FILL_TYPE" val="1"/>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168795_2*a*1"/>
  <p:tag name="KSO_WM_TEMPLATE_CATEGORY" val="diagram"/>
  <p:tag name="KSO_WM_TEMPLATE_INDEX" val="20168795"/>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95_2*l_h_i*1_1_1"/>
  <p:tag name="KSO_WM_TEMPLATE_CATEGORY" val="diagram"/>
  <p:tag name="KSO_WM_TEMPLATE_INDEX" val="2016879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2"/>
  <p:tag name="KSO_WM_UNIT_ID" val="diagram20171553_1*n_h_i*1_2_2"/>
  <p:tag name="KSO_WM_UNIT_LAYERLEVEL" val="1_1_1"/>
  <p:tag name="KSO_WM_DIAGRAM_GROUP_CODE" val="n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95_2*l_h_i*1_2_1"/>
  <p:tag name="KSO_WM_TEMPLATE_CATEGORY" val="diagram"/>
  <p:tag name="KSO_WM_TEMPLATE_INDEX" val="2016879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91.xml><?xml version="1.0" encoding="utf-8"?>
<p:tagLst xmlns:p="http://schemas.openxmlformats.org/presentationml/2006/main">
  <p:tag name="KSO_WM_UNIT_VALUE" val="132*113"/>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68795_2*l_h_x*1_2_1"/>
  <p:tag name="KSO_WM_TEMPLATE_CATEGORY" val="diagram"/>
  <p:tag name="KSO_WM_TEMPLATE_INDEX" val="201687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92.xml><?xml version="1.0" encoding="utf-8"?>
<p:tagLst xmlns:p="http://schemas.openxmlformats.org/presentationml/2006/main">
  <p:tag name="KSO_WM_UNIT_VALUE" val="148*18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68795_2*l_h_x*1_1_1"/>
  <p:tag name="KSO_WM_TEMPLATE_CATEGORY" val="diagram"/>
  <p:tag name="KSO_WM_TEMPLATE_INDEX" val="2016879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93.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68795_2*l_h_a*1_1_1"/>
  <p:tag name="KSO_WM_TEMPLATE_CATEGORY" val="diagram"/>
  <p:tag name="KSO_WM_TEMPLATE_INDEX" val="20168795"/>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94.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795_2*l_h_f*1_1_1"/>
  <p:tag name="KSO_WM_TEMPLATE_CATEGORY" val="diagram"/>
  <p:tag name="KSO_WM_TEMPLATE_INDEX" val="2016879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95.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68795_2*l_h_a*1_2_1"/>
  <p:tag name="KSO_WM_TEMPLATE_CATEGORY" val="diagram"/>
  <p:tag name="KSO_WM_TEMPLATE_INDEX" val="20168795"/>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96.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795_2*l_h_f*1_2_1"/>
  <p:tag name="KSO_WM_TEMPLATE_CATEGORY" val="diagram"/>
  <p:tag name="KSO_WM_TEMPLATE_INDEX" val="2016879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565_4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565_4_1"/>
  <p:tag name="KSO_WM_UNIT_FILL_FORE_SCHEMECOLOR_INDEX" val="6"/>
  <p:tag name="KSO_WM_UNIT_FILL_TYPE" val="1"/>
  <p:tag name="KSO_WM_UNIT_LINE_FORE_SCHEMECOLOR_INDEX" val="16"/>
  <p:tag name="KSO_WM_UNIT_LINE_FILL_TYPE" val="2"/>
  <p:tag name="KSO_WM_UNIT_USESOURCEFORMAT_APPLY" val="0"/>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565_3_1"/>
  <p:tag name="KSO_WM_TEMPLATE_CATEGORY" val="diagram"/>
  <p:tag name="KSO_WM_TEMPLATE_INDEX" val="20201466"/>
  <p:tag name="KSO_WM_UNIT_LAYERLEVEL" val="1_1_1"/>
  <p:tag name="KSO_WM_TAG_VERSION" val="1.0"/>
  <p:tag name="KSO_WM_BEAUTIFY_FLAG" val=""/>
  <p:tag name="KSO_WM_DIAGRAM_GROUP_CODE" val="m1-1"/>
  <p:tag name="KSO_WM_UNIT_TYPE" val="m_h_i"/>
  <p:tag name="KSO_WM_UNIT_INDEX" val="565_3_1"/>
  <p:tag name="KSO_WM_UNIT_FILL_FORE_SCHEMECOLOR_INDEX" val="5"/>
  <p:tag name="KSO_WM_UNIT_FILL_TYPE" val="1"/>
  <p:tag name="KSO_WM_UNIT_LINE_FORE_SCHEMECOLOR_INDEX" val="16"/>
  <p:tag name="KSO_WM_UNIT_LINE_FILL_TYPE" val="2"/>
  <p:tag name="KSO_WM_UNIT_USESOURCEFORMAT_APPLY" val="0"/>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a*565_4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565_4_1"/>
  <p:tag name="KSO_WM_UNIT_PRESET_TEXT" val="添加标题"/>
  <p:tag name="KSO_WM_UNIT_VALUE" val="6"/>
  <p:tag name="KSO_WM_UNIT_USESOURCEFORMAT_APPLY"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A2MzU3NzM3OTEwIiwKCSJHcm91cElkIiA6ICIxOTg3MTQ3ODQiLAoJIkltYWdlIiA6ICJpVkJPUncwS0dnb0FBQUFOU1VoRVVnQUFBK0FBQUFKTUNBWUFBQUI2anN4Y0FBQUFDWEJJV1hNQUFBc1RBQUFMRXdFQW1wd1lBQUFnQUVsRVFWUjRuT3pkZVh4VTVkMDI4T3ZNWkxLU1pKS1FoRVNXa0kzc1lVOGlDQUpxRmZ2SzlyZzhnajRLdFFJRldoKzFXclRxV3l1VmF1dFNMYUlWTFgxZWJVVkVIcTBpeWk0UUlBRXlJUnRaeUVZMnlENUpaakxMZWY4SWM1akpUUGJKVElEcisvbndjZWJjWjg3Y00wVGdPdmQ5LzI1QkZFVVJSRVJFUkVSRVJHUVhnaUFJdG83TEhOMFJJaUlpSWlJaW9oc1J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E3ZzR1d05FUkVSRVJOZWJMNy84RXAyZG5RQ0FlKys5RjRJZ0RQcGFvaWlpdWJrWlNxWFNYdDF6Q29QQmdMS3lNaFFYRjhQSHh3Y3BLU2tEZW4xSlNRbkdqaDBMVjFkWHE3YU9qZzU0ZUhoWUhLdXFxa0puWnllQ2dvTGc2ZWs1cEw0VDJRc0RPQkVSRVJHUm5SMDRjQUFhalFaQVZ3QWZqSU1IRCtMSWtTT29yYTJGS0lwNDdiWFg3Qllrang4L2p2THljaVFrSkNBNk9ob0toUUlHZ3dIdnZ2dXVkTTc2OWV1bEd3ZGFyUlpidDI2VjJqWnMyRENnOTlQcGRIam1tV2ZRMXRZR0FGQXFsWmd4WXdaa3N2NU55RzFxYXNMbXpac2hrOGt3Zi81ODZUdmR1WE1uc3JLeW9GYXI4ZnJycjF0Y2I5ZXVYVkNwVkpESlpIampqVGZnN3U0K29ENFREUWNHY0NJaXV1YU4rV0duczd0QVJGZlUzTGJNMlYwWUVZeEc0NUN2RVJnWWlNcktTdW01U3FWQ2FtcXExWG1QUC81NHI5ZDU0SUVITUcvZVBJdGpQLzc0STRxS2lyQi8vMzVzMkxBQjhmSHhNQnFOeU1uSmtjNFJSVkVLNEFhRHdhSnRvQlFLQlpLVGszSHMyREVBWFlFNkt5c0xVNlpNNmRmckN3c0xBWFI5cjhIQndkTHhtcG9hMU5iV0FnQnljM09Sa0pBZzliMm9xQWdBRUJFUndmQk5Jd1lET0JFUkVSR1JuZW4xZWdDQUlBZ0RtbjYrZS9kdTZiSFJhSVFnQ0JCRkVRQ3dmLzkrS1d3Q1FGaFlHSktUa3dmY3QrYm1aaFFYRndNQVBEMDlFUk1UTStCcmRKZWZuNDlQUHZtazEzTTZPam9zbnYvakgvL0FybDI3ZWp4LzllclZDQTBOQlFCa1oyZEx4OHZMeTZYdktTa3BDU3FWQ2dDUW1abUowYU5INDhVWFg3UzRUbUZob2RWTmlsbXpadUhoaHgvdTQxTVIyUjhET0JFUkVSSFJBSFIwZE9DWlo1N3A5UnpUQ0xnb2luMU8xOTY4ZWJPMGZ2bWJiNzdwOGJ5eXNqS1VsWlZKeitmTW1XTVJ3TjNjM0RCOStuUUFYYUd6cnE0T0FPRHY3Mjl4bll5TURDblVUNWt5QlhLNXZOZis5WWRHbzdHNE9kQWZiVzF0MHBSMFczUTZIWUN1bXhubUFmeklrU1BTNDgyYk4wdVBzN096Y2NjZGR3eW9EMFNPeGdCT1JFUkVSRFFBb2loQ3E5WDIrL3krempXRjRhRWFOV29VSG43NFlZaWlpSTBiTjBySFROT3lUVXpUd0FFZ0xTME4zMzMzSFE0ZE9tVFZqK2VmZjE1NjNIMUt2ZW42bXpadHNrdmZlM1AyN0ZtMHQ3ZmJiRk1xbFFnT0RrWnRiUzFhVzF0UlcxdUxXYk5tUWFWU29iVzFGWjZlbmphbnVVZEZSUTEzdDRsc1lnQW5JaUlpSWhvaDNuNzdiUnc0Y0FCNzkrN0Y0c1dMTVdmT0hLbnQ4T0hEK095eno1Q2NuSXlVbEJRa0pTWFp2RVorZmo0YUdob0FBS21wcVJZajNDVWxKZEs2Y2w5ZlgwUkZSU0U3T3h2MTlmVlcxN0YxckQ5dEFDd0t0dGxpdnI2OEw0Y09IUUlBZUhoNDROVlhYN1ZhengwVEV3TjNkM2RNblRvVjRlSGhTRXhNUkVaR0JnQWdJU0dCVTgxcFJHRUFKeUlpSWlJYWd1NWhNenM3RysrODh3NkFya0pxdi8vOTc2MWUwMVBodEp5Y0hHbGQ5Q2VmZkFJUER3L01tREVEcmEydDJMMTdOM1E2SFRJeU1oQVFFTkJqQUQ5NjlLajBlUGJzMlJadFAvendnL1RZRVlYSk9qczdwVzNEMUdvMWpoMDdCcFZLQlQ4L1A2eGF0Y3JpM0NOSGpxQzl2UjJ4c2JFWU4yNGNCRUZBU1VrSnpwOC9ENkJydFB2cnI3K1d6cDh6Wnc2Q2dvTHd3QU1QV0ZRL0x5d3NsR1lkaEllSFM5LzFnZ1VMY045OTl3M3I1eVhxQ3dNNEVSRVJFWkVkbWErRkh1amUzVk9uVHNVZGQ5eUJ2WHYzd3NmSFIxb2p2WDM3ZHFqVmFnQmRWYjBYTDE1czgvWE56YzA0ZmZvMEFDQXlNaEloSVNGU1cwMU5qZFJtYnVuU3BWaTZkQ2wwT2gzV3JWc25IZCt5WllzVWJOdmIyL0hFRTA5SWJYMk5jTmZVMUdEZnZuMDRlZklrWG5qaEJRUUVCRUNqMFdEbnpxNWRLeFFLQlRRYWpjVk5nSU1IRDBxajgzZmZmVGZ1dWVjZWk1SDI2dXBxVkZkWFM4L2o0K01SRkJSa3RaV1orWHJ4dUxpNFh2dEo1R2dNNEVSRVJFUkVkcFNYbHljOUhqMTZkTDlmdDMzN2RvdlI2K2JtWm56NjZhZjQ5Tk5QTGM0ckxpN0dtalZyQUZnSDRZTUhEOEpnTUFDQXhmUjFvS3ZDdXIzV20vZGw5KzdkVXRnL2RPZ1FsaTVkaXRHalJ5TTBOQlJWVlZYUTZYVEl6czdHakJrekFBQ3RyYTI0ZVBHaTlQcm82R2dBd01TSkUzdDhqNHFLQ3J6NTVwc1d4N1p1M1NwVlJROEpDUm53RFJDaTRjWUFUa1JFUkVRaldsNWUzckFWKzlxNGNTTmlZMlB0ZHIzR3hrYms1dVpLenlzcks5SFUxT1N3SU5qUzBpSTlMaTB0UlVwS0NnQ2dvS0RBNXVqM2NKazFhNWIwZmtlUEhzVTk5OXdERnhjWEpDWW1vcXFxQ2dCdyt2UnBLWURuNStkTE53ZGNYVjBSR1JrSm9Pc0dSa0JBQUo1KyttazgrK3l6QUxvS3h6M3l5Q09vcUtpdytkNm1VZkxxNm1xTEN2VDc5dTNEdm4zN0FBRExseSszdWtGQjVBZ000RVJFUkVSRWRySjc5MjZMaXVFVkZSVjQ1WlZYc0hyMWFrUkVSUFQ2MnFTa0pQajYrZzdwL1I5ODhFSFUxdGFpc0xBUSsvZnZ4N2h4NDNEenpUY2pLeXRyU05mdGkyblVIUUJrTWhuaTR1S2dWQ3JSMU5RRXRWcU5VNmRPSVMwdERZbUppZmp1dSs4QUFMbTV1ZERyOVhCeGNiRzRhVEZwMGlTNHVGeU5LY3VYTDRlYm01dlZlN3E0dUNBZ0lBQ05qWTFXVmRxSlJpb0djQ0lpSWlJaU96aDkralNPSHo4dVBYZHhjWUZlcjBkTFN3disvT2MvWS9ueTViajU1cHQ3ZlAza3laTXhlZkxrSWZWQkxwZGoxYXBWZVBIRkY2SFZhckZqeHc0a0p5Y2pNaklTKy9idGc0K1BqOFVvdWIzbzlYcUxQc2hrTXFTbXBtTFBuajBBdXFiR3A2V2xJU0lpQXU3dTd0Qm9OTkJvTkNnb0tFQjhmTHpGdEgzemJkTktTMHRSVUZDQW5Kd2M2VmhaV1JtKytPSUwrUGo0WU5PbVRYamhoUmNzMXQzUG1qVkxlbXcwR3FYZms5RFFVR2xLKzVneFkrejhEUkQxRHdNNEVSRVJFVjB6WW1KaThOeHp6em03RzFaeWNuS3diZHMyNmJtWGx4ZWVlZVlaZlB6eHh5Z3BLWUZlcjhmZi8vNTMxTmJXOWxoQURlaWFKbTBxdHRhWFJZc1cyVHp1NStlSGVmUG1ZYytlUFdodmI4Zmh3NGVsVUxwczJUSjg5TkZIRnVmM1ZKSGR0TTdjRnROckFnSUNzR25USm1nMEdxbk5WRmh0MXF4WlVnQXZMUzFGZFhVMVFrSkNFQnNiaXpObnpnQUF6cDA3QjM5L2Z6UTJOa3F2TncvZ2xaV1Ywb2k1U1ZWVkZhcXFxaEFjSEl6YmJydk5xbS9tMjQ1cHRWb3BnTWZHeHJJS09qa2RBemdSRVJFUjBSQWNQSGdRbjMzMm1UUU5XeEFFckZ5NUVzSEJ3ZmpWcjM2RmQ5NTVSOXBLYTgrZVBSYWp4ZDBkT25USVlqUzNOejBGY0FDWU1XT0dGSDZ6c3JKdzExMTNJU1VsQmFtcHFWWUIzQjVhVzF1bHh4NGVIZ0NBb0tBZ2hJV0ZvYlMwRkFCdzdOZ3hMRnUyREhGeGNWWUIzQ1EwTkhSQWhldHMyYjU5dS9UWWZHcDZYbDZlMU9icjY5dnI5MGMwWEJqQWlZaUlpSWlHd00vUFR5b2dKZ2dDSG5yb0lXa1UxODNORGV2WHI4Yzc3N3lEZ29JQytQcjZZdDY4ZVJiN2NROEg4eEJyS25wbVBqSnNMaUFnWU5Edll5b3UxOVRVSkIwelg4YytjK1pNS1lDbnA2ZGp5WklsMHZydytQaDRKQ1FrNE5DaFE5TDV5Y25KRnRlZlBYczJacytlYmJFTm1xa0lXMC9NSzhtYk00MmNBMEJ3Y0RBRE9Ea0ZBemdSRVJFUjBSQWtKeWZqdnZ2dXc1ZGZmb21WSzFkYWhVaFhWMWVzVzdjT2YvdmIzN0I0OGVKK2ovRGEybXU3KzNybjdyUmFMUlFLaFVYRmM5UEl2SGxoTTNQbUZlWXZYNzZNdlh2M1l2SGl4ZkQwOUxRNHI3S3lFbGxaV2JqNzdydXRybUhlSi9OQVAyM2FOT3pZc1FPaUtLS2xwUVhuenAxRFVsSVNObS9lTFBYM3d3OC9sTTRmNmhwNG9wR09BWnlJaUlpSWFJam16WnVIYWRPbXdjZkh4MmE3cTZzcjFxNWRPK3o5Mkw1OU96SXlNaXlPQlFVRjlldTFlcjBlNzcvL1Bzckt5bkRtekJtc1dMRkN1cG53N2JmZjR1dXZ2NFplcjBkblp5ZVdMRmtpdlU0VVJaU1hsMHZQUTBORHBjZEtwUktUSmsyQzBXakVyRm16ckxaOHk4dkxrNmJrSzVWS1RKZ3dvVjk5Yld0cncvbno1ekZseWhTck52TWJGMXF0VnRxS2JNR0NCVndEVGs3SEFFNUVSRVJFWkFjOWhlL3VUTlBWKzdKNzkyNnJZMzBWYUpzNGNhSlZBTC8xMWx2NzlYNmZmLzQ1eXNyS0FIU3Q2WmJMNVZLYktJcFNVTjZ6WncrOHZiMmxBbWpsNWVVV1JkaVVTaVhxNit1bDV3OCsrS0EwK3Q2OUFydjVTSDFVVkJRYUdocWs1ejQrUGxBb0ZGYjlyS2lvd0VzdnZZUzR1RGo0K1BqZzh1WExVbHRPVGc3aTQrUDc5WG1KbklFQm5JaUlpSWhvR0dtMVdnQ0FRcUdBSUFnNGUvYXNSYnV0a0FrQTMzenp6WURmS3pnNEdFRFhXdlRnNEdEY2Nzc3RtRHQzYnArdk8zRGdBQTRjT0NBOVg3SmtpVVUxOG9VTEY2S2xwVVU2NS9QUFA0ZS92eittVHAyS3pNeE02VHdYRnhmczM3L2ZvaUo4ZjUwNmRRcW5UcDJTbnYvaUY3OUFVbElTZ0t2ZklkQTFGUjRBcXF1cjhkNTc3MW5zUWI1bHl4YmNlZWVkbURsekpnSURBeUdYeTVHV2xnWUFDQXNMQTNEMVprSlAzenZSY0dJQUp5SWlJaUlhUnNlUEg4ZW5uMzVxc3kwZ0lNQ3VRVEF1TGc2dnYvNDZQRHc4ZWx6ejNWMUdSZ2IrOWE5L1NjOW56NTZObi96a0oxYm4zWC8vL2FpdnI0ZEtwWUlvaXRpMmJSczhQVDB0aXA0bEppYWlyYTF0NkIra0cxTVZlUk9aVEFhMVdpMk5xQWNGQmFHdXJnNDZuUTVmZmZVVnZ2cnFLOGhrTXVtN05ScU5PSG55SkxadDJ3WlJGT0h1N282MzNuckw3djBrNm92TTJSMGdJaUlpSXJxZVJVWkc5dGgyKysyMzk5aTJkZXRXcTErbUVlNmV5T1Z5ZUh0Nzl6dDhBMEIrZnI0MExUNDVPUm5MbHkrM2VaNGdDRmkxYWhWQ1FrSUFkSTBrTnpZMlNpUE1BUG8xMmo0WW5aMmQwdU9BZ0FBODlkUlRXTHQyTFFSQmdJZUhCNTU4OGtrc1hMZ1FnaUJJNXhtTlJtaTFXbWkxV3VoME9oZ01CdWx6eHNURURFcy9pZnJDRVhBaUlpSWlvbUVVR2hxS3NXUEhRcWZUU2FPeWZuNSttREZqQm1iTW1HRnhibXBxS3BxYm0zdTgxc0tGQzRjOHd1em01bWJ4M3hVclZzRE56UTJWbFpWNDdMSEhJSlAxUEVibjd1Nk94eDkvSE8rKyt5NGVmZlJSUkVSRUFBQkNRa0tRbVptSjJOaFlxMEpyOW5ETExiY2dNek1UQm9NQnExZXZocGVYRjRDdUxjbkN3OE9oVkNxeGFORWlUSjQ4R2VucDZhaW9xSUJhcllaZXI3Y0k1YWJIM1N2VkV6bUtJUGEzQ2dRUkVkRUlOZWFIbmM3dUFoRmRVWFBiTXJ0Zk15OHZUOW9xS3lZbUJzODk5NXpkMzJPZ2pFYWo5TGkzd09vSXBzSnNNcG5NYXV1d2dkRHI5ZjBlT1RjYWpWYWYyOVl4ZTJwcGFZR0hoNGZGbFAyMnRqWjRlbnBhaEd5aWtVRG80WWVTSStCRVJFUkVSQVBrN05CdGJ0U29VWGE1emtDbXJkdjYvTVA5bmRpcU1tOGFDU2U2Vm95Y1B6bUlpSWlJaUlpSXJtTU00RVJFUkVUWE9BRkFpSnRIaisxS2hhdmpPa05FUkQzaUZIUWlJaUliU3VZdGdxZTg2Ni9KNFZoanZpRnNFZ0pkM1dHQWlKZk9xNlRqdmk0RDM0N0lDS0JWcit1eFBkbkhEOS9ObkM4OTcvNTUzR1J5bE0xZkxEMmZmWHd2aXRwYUI5d1A2akxhMVEwYkk2L3VuN3k1T0FlMVdnMGVHUnVPQ2swNzlsMnU2Zk1hYjhkUE4zdDlMaTVxMm5zOWY4Vk5FL0dIbUNuNHB1NGlQaWd2d3FubWVnQmRvZnkvdzJOeGY4Z0VMTWs4aE16bWhrRitLaUlpc2djR2NDSWlvZ0V3RCtiOTBXN1FJL3pBYnF2ajk0ZE9RSVNuTnd5aVpRQXZ1UFdlQWZlcFd0dUJLVWUrZ2EvQ0ZjbmVTcXYyY0UvTDlhRnovSU1zbnJzSWxoUGlwdnNHSU5UR2FPcmhocnBoS2JBVmQraHJOT2kwQUlBZ1YzY0V1Ym5iL1QzT3RUWUJBQ1o2anNMeG02MzNOeDRxODVzYUxvS0FCMFBEcE9kL0t5L0N2SUF4K0VQTUZCaEZFYytmejhKSEZjVzlYdSsra0FuUzQvZkxpM29ONFA0S056d1htUUFYUWNBOXdXTnhzMThnVW8vdWdVNFU4WDNLQW94MjdhcDAvV2JjZE13LzhRTjBac1hEaUlqSXNSakFpWWlJcmhQeG8zengyZFJiK2p5dnIzUGVqSnRtODdnanFzMnZIQmVCWDAyMC8vNjhqcXlVMzJZd1dEeDNrY2tRUDhvWEFnQzVJT0FQa3laRDZhTEFHeGZ5NFNJSWlCbmxLNTFydWxFd0VIK01uV0l4eGZ5Vm9uTlFHL1FBZ0xkSzgvRnlkTmQyUzFGZTNuZ3hLaEhQRjJRTjRsTVJFWkU5TUlBVEVSRU4wcVZPYlk5dGdWZEdIUWVydmxPTFRjVTV2Wjd6cDlpcFEzcVBvZnFmaXhjR1BacjY2TGdJTy9kbWNGcDZtYnJmRzVrZ1lGUVBNeUhhcm9SZkV6ZEJodCtlejBLOVRvdG5JK0lCQUtzblJPT2ZWV1V3aUNKK1NGa2duVHZRR3dVYndpYmhwMEUzU2M5UE5GM0dQNnRLcGVmYktvcnhIMlBHSTluSER3RHdzM0dSeUcxdHhpZG01eEFSa2VNd2dCTVJFVjJ4WStvdHVLWGI5R3pnNnI3R24xV1hXUnhQUFB4MWo5ZXlOVlhiWCtHRzNMay90VGdtRndUcFhQUHcxV3JRNC85ZHZOQnJmN3NIOEFhZEZuc3VWVm1kNSt1aVFKcGZvUFM4K3preUNMZ2pNRVI2ZnFTaHppcEUydkp5WVRhYWJRVFk3RGxkbi9GeXB3Ynowbit3K2RxUkVzQ2pELzd2b0Y3WDIxUjJveWlpdzJDQWgxd09BSEMvOHQ4M0wrVERJSXBZTXlFSzk1MytFZFhhRGdTNURuNjYvWjJCb1ZLZ0I3cnFBS3pMT1FYUjdCeURLR0x0dVZQNElXV0IxSi9Oc1ZOd1VkT09RdzExZzM1dklpSWFIQVp3SWlLaUVjaFZrQ0hCeG5ydTN1U3JXL0JJMW5IcCtYVGZBSnh1YVVDaXQ5S2lDSnY1T1lCMUViYmZGSnp0ZHhHMjlGbDNJc3pEOWo2OGdhNXVBMTR6L21weERsN3RZK1QvcWZBNFBCVWVLejEvdVRBYjc1YWRIOUQ3RERlMVFYODFnTXU2L3VzbWsrT0h5elZvMXVrd1B5QVlZUjVlT05sVVA2anIzeGtZaWc4U1V5QVRCQUNBQ09ESnZOT282TEJlSzE3YzNvcG44czlJaGQwVWdnemJKOStNbGFyMGZoV0VJeUlpKzJFQUp5SWlHcVRoS0VobUV1cnVZVEUxZWFEK016UU1mNDZiaGxOTjlkaFljQlozbnpyUTQ3bWRSb05GdTYwUU4xSUV1YnBqOVlRbzZYbGRwd2JiS25zdmFOYVhnZjQrZmxCZTFPTjdDZ0JDM1QyaEY2OU96WDgrS2dGL2lKbU1tOXc5SVppZCsrMmxxa0VGOEVYQlkvRk93Z3dveklybnZWYWNpLyt0cmV6eE5aOVZseUhPMnhlcngzZDlkMjR5T1Q1T1NzTXZjelB3UlUzRmdQdEFSRVNEd3dCT1JFUjB4WXF6eCtBaUNGZ3dlZ3plVDB5UmprZGNxV0t1RTQwVzYyMEhxa0dubGFhWkg3MzVEcWtLK2szN3ZoaGF4N3NKOC9EQ0gyT25RQUF3VXhtQXI2YmZpbzBGWjNHNVU0cy85MUJnclNjL1U2WGpSTlBsSHR0Zk9xL0NLQmZMZjA2OEV6OERRTmY2Nm8wRloyMit6blRPUVAwaFpyTEYydXVYenF2UTBhM29tYk44T21VMjB2eEdTeVBlSnBPOGZHeWVIOTNEOFo3SUJRRy9pWWpIdXJCSkZzZi9YbG1DUDEvSTYvUDF2eXZNeGxoM1QrbG5XQ0dUNGE4Sk16SEROd0F2RktwWUhaMkl5QUVZd0ltSWlLN1FHZzNRQXBnZkVHeHh2S2YxME4zWGhKc3ozMFpxTUdxMEdteklPV1g1ZmxlcWwydU5CangwOXBoMFhOc3RPSlYydE9IKzB6OWlhMklLQWwzZDRDR1hZMzNZSkx4eElXL0l4ZUc2MjFkZkF6OFhWNXR0T3FNUmgrdXQxeG5YZFdvR0ZjQWZ1bWtpN2phN0FXSVFSZHdiTWtFYXdYV1h5YUV4RGp5TUY3Y1BiTS96UzUyYUh0dTZoMjl6clhvZGl0cGJVZGpXOVN0ZjNUS2c5MzBqYnByVno5V0hGY1Y0cm9lYkhOMFpSUkZyc2svQ05TblZZczMvbytNaWtLZHV3ZmFMSlFQcUR4RVJEUndET0JFUlhiTjJWSmZqeTFyN1RwLzFsTHZncDhGakxZNUZlbm5iWEJPOUlTZWp4K3NNSm9DYlQwL1dHQTA0M0VPUkxJTW85dGdHQUF1RFF2SDlwUnJjZHVJSGJFdEtROXdvWDZ4VUhVZWtwL2VBKzlSWG9FMVRqdTV4VzdNQVZ6ZW81dHh0ZFh3d1c0S2xLRWZqbFVtVExZN0pCUUh6cnR3cythK3g0WGhpWWl4V25EMDY0SzI4WmgzYk8rRCtUT3kydHpyUXRRWi9Ya0F3YXJRYWVNamw4SFZSQU9pNlVmT0hvaHhVYXp2Z0laY2oyY2NQNlkxZHN3b0dVb1J0UzFraDdnb01oZmVWNndMQXFuRVJXRFdJZ25ZaXJ2Njg3YSt2eGY5VTlWN3dyNzlTdnpxQXgzY00vUHZzUzN2NzFXVVJ0YlcxZHI4K0VaR2pNSUFURWRFMVJ5Y2E4ZEo1RmJaVkZGdFVmTGFIL3hnejNtcDdxZjBwdCtGUEYvTHdUbW1CeGZHTTJYZlo1VDBUdlpWSVVZN0d2K3N1U3NkOFhSUllPeUhhNXZrS1FXYXo3ZE9xVXR3K09nUnZ4MDlIWm5NRGZwNTlBa3N5RDJHeWp4L3kxUzFXQVh6U3dmKzFxbUl1QUtnMld4T3RIY1NJc3IzRmpmTEY5dVEwdU1wa050dlhUb2pHQzFHSkFJQmQwK2Jna2F6ak9OcDRxZC9YZDVYSjhQb0F0blRyNmNiTDI2WDUrUE9GUExUcWRYZzNZUWFXalJrUEFOQ0xJcXExSFFDQXg4WkZZbU5rQWc3VTEySlQwVG5VYW5zZVRlOHVUOTJNSjNJejhjZllLYmlvNlVEaUFJdjBtVHRRWDRQemJhMVlFandPNjNOT3dTamE1LzhrajlZMnRPdjZycUEvRkZwdHo5di9FUkdOZEF6Z1JFUjBUYW5yMU9BeDFZbGUxeVVQbGx3UXNEYk1PdGk2eW1UNFRVUThVcFdqTFk2UGRmY2M4SHVFdUhsZ3NvOGZmSzlNMjVZTEFyNi9VbXp0VU1QVmtUMC9oYXNVS3J0VHlHUTIyd3JiVy9GYTdCUUF3RFJmZit4TFdZRDFPUm40L25KMXYvdW42Qlp5Tlgyc3I4NXFiY0xTek1NV3g3NllOZ2NBMEt6cnhLT3E5SDYvdHkzSlBuNzQxNVRaOEZWY25lYXVNeG90K2puTzdQZkIyMFdCVDZmTXhpOXlUdUdyWG9xU21WTUlzZ0hOV09ncGdEZnFPcVhIZFdZaE1jVE5RL3J2THlmR0FBRG1CUVFqczdrZTJ5c0hOdkw4ZGQxRkhLeXZ4UXZSaVVNSzRHcTlIaStkVitHZDBnTFU5N0tmUFJFUjJSY0RPQkVSWFROT05kZmpNVlU2YWdZd2FqZ1FENGFHMmR4U3l6UmRkMGQxR1ZLVUFZTysvbDJCb2Znb09hM0hkaGZCOWdodmYxVjJ0T0g5OGlLc3YxS2tTNmx3eGZ1SktVZzV1Z2QxdmF4Yk51ZGpOcjBaQURwNkdRRjNsOHR4YTdmMTh1Wmtnb0J4SHRZM0tlNzM2Ri9ZdlRNd0ZIOU5tQUZQc3hrSnA1c2JjS2FsMFdMYTlXOEt6a0p0MEV1ZjIxVW13OWFFbVFoUXVPTGpTdWVzYTY3VXRFbVBKM3FPZ29DdU5keGVWejVMV1VjYi9sSjZYcHFtUGhCcWd4NS9MVDJQbmRWZHl5K20rZnBiM0pEWldIQVdPYTNOVnEvNzE5VFowaHIxOWl0MURTN2JPWHpucGszRzVuR1QrajV4Z01yTHkzSGt5QkVBUUZCUWtOMnZUMFRrS0F6Z1JFUjBUZmk0c2hpL1BUKzhsWnBYallzRTBEV1M2U1Yza2FZOHI4dzZqanNDUS9CRlRZWEZWT1V4UCt6RWM1RUpVdkF6MzQvYVRTYkhYK0tuVzB3eGJ0UmZIU0UxZDZxNUhxZWE2aEhpZG5VOThMN0xOVmgrOXFqRmVhYnRzdG9OZW9SZnFjemUzU3RGNTFEU3JzWnJzVlBoSWdoNElqZXoxL0R0SWdnd0F0SVU1TmwrVjhPTlVSUXRSblc3ODNaUjRLMjQ2UU51NzJ1eXMxd1E4TjhUWS9IRXhCaHBuMnNBS0dsWDQ2R3NZMWd6UHNycU5hOFVuVU9Id1lCZlI4UUI2QXIvcjhaTVFZQ3JHLzVVMG5lRmNIUGQxNmg3eVYxUVBHL1JnSzVSMm5FMWdJOXo5OFF6RWZIU3pRcWpLT0tYdVJsWHB2Y1BQSUNicm05NmowZ3Z5NlVGUnhzdW9hRE51c0NiM095N2JCK215dkcxRThmaXp0dnV0UHQxOC9MeXBBRHU3dDcvZGZORVJDTU5BemdSRVkxb1dxTUJUK2Vkc1ZseFhBRHcwRTNoZHF2ZWZGSFRqcGhSUHZpb3NoaXJ4MGZCRlYwQi9OdExWZmoyVXBYTjEzeDNxVm9LNEErUERjZjc1VVVJZEhQRGgwbXBtT0xqRHdBNDFuZ0ozMTZxUW4ybkZxMTZIVTQyMVdPNnJ6OThGYTR3aUNMK3o2bURBSURIellKbHBhWWQwM3o5YmI2blRCQXMyalJHZzhXSTU2ZFZwYmpVcWNIU01lTlIyOGZJZDVwZklENmJlZ3M2cm95SW1vODJGN1Mxb0hNWWJuaTA2SFU5anZ4TzhQRENXM0hUa2Vwbk9kMi9xSzBWeTA0ZjduVzY5Sjh2NU1FQUViK0ppSmVPUFIwZUIzK0ZHNTR2T0d2M2VnRzlLVFFyMmljWEJQenF5dFJ6QVBoTGFZRlVoTTBlWWtkWmJtZFdvYkhleDEwdUNCYjdocXQ3cU94UFJFVERpd0djaUloR3JJcU9kcXhVSFVlMmphcldiakk1L2hBekdRK0dodGt0Z09lcW0zR3pYeUErcXVnSzRQMlIwVnlQNHZaV1JIaDZZNEtIRjk2TW40WUZBV09nTkZ1enZHak1XSHg3cVFyRjdXckVIUG9LQmxIRTBadnZzRmpYREFEUlppT1pGelh0K1BlTWVUYmYwMTBtdDJncmJtKzFxdVQ5dytVYXpGU094cTVwYzVDbmJzYW1vaHliMXpyVlZBKzkwV2dSdkUyK3Jyc0l1U0RBMEVPQnJrdGFqYzJLNXFhUitrdWRXc3c4K2kxMFY2NmZNL2VuVUFneTFIZHFiUWJ3NmI0QjJESDFGbmpJTGJmeVVyVTBZdm5abzdqVWorblNiMTNJaDZzZ3c1UGhzZEt4VmVNaTRDcVQ0ZW04MDMyKzNsNHFPdHJRYk9OR3c4SDZXbXd1eWJYcmU4MHpXd1pRMXRFbVRTODMxLzMzVjkydCtCNFJFVGtHQXpnUkVZMUloeHJxc0NiN0pCcDAxcUhySm5kUGJFdEtSYktQbjEzZjgzeGJDOTR2TCt4WDBEUDMxN0pDL09uSzFIUlQ1V3NBcU5WcThNTDVMT3krVWd5c3IwclRjODJDVk40QTk0aTI1YzRyZXozSGp2TEZlQTlQbXhXM05VWUR6cW1icE5GNm9LdDQydmFMRjZBekdwRTVleUcrcUNuSHpwcHltK3VLKzdKeWJBUisyNjFnWEVaelBjSnRiT04xcHFVQko1dnJNZGYvNmpUNGIrcXE4SXVjaytnWXdKVHAxMHB5TWNyRlJacFJvRGJvc2FPWFBkdTdxekdyQWo5WWdpQ2d2S1BOb2xCYVRtc3pmcDU5QWtaUnhBT2hZU2hxYTBXNTJWVDF3ZmpQMERCRW1GVzNQOTJqQ1FBQUFDQUFTVVJCVk5aRDlmZnVsZjFiT1FKT1JPUVVET0JFUkRUaS9LVzBBSzhXNTlnY2VaM3RINGl0Q1NrSWNIV3orL3RtTkRkZ3o2WCtWd3czK1ZkVktYNCtQaEtUdks1T0JUN1NVSWRWcW5TMDlIT2tNZEZiS1ZWVkZ3R2NiSzZYMnFvMEhWaVhjOHJxTmFacTQ3WkVlWGtqMnF3LysrdHJFVC9LMSthNS81RjVCSEpCZ0U0MFFtOFVvUk83cHAyL0dqTVpZOXpjc1haQ05CWUczWVRVbzN2NjlWbk1xY3htTDNRYWpUamVkQm0vTHp4bnMrcTRRUlN4T3ZzRWZraFpnR0EzRDd4V2tvdTNMK1FQYXVyNFMrZFZDSFIxeCsyangrQS96eHhGaHRuM09kd21lbzdDRzNIVHJLcVVyemwzVXZwNStLK3hFekhGeHgrbm14c3cvY2R2VVdsajJuaGZidkVQd2l1VGtpMk8vYlBLOW8yRzd2Ky90SElFbklqSUtSakFpWWhveEZBYjlQaGxUb2JGZnRnbUFvQTFFNkx4WEdTQ1JURXBlN3JRcnU3em5PN3Y3ZU9pd0hUZkFCUzNxUkh1TVVyYUh1dG12MEQ4YW1JTTNpb3RRSE12aGN4TWxvd1pKejNPVnpkYnZLYkRxTzl4WkxNbmk0TEhTbzlMMnRXNDBLNjJDdUF1Vi9yYTFzTm9hSXpaK1ZrdGpRTjZmNU1qRFhXNGFkOFhFTkMxSDNaZkduV2QrSm5xQkJReUFTZWJCaCthUlFDL3pNbEFoTmNvNUE5d05vR3RlZ1BkMmZvWjlIRlJZSDNZSkR3MlBsS3FObTV1N1lRby9DbzNFd3BCaHJncjMrMVVYMzlvQnJqWHVsd1E4UGo0S1B3bUl0NWlPN1k5bDZwd291a3lvcTRzWldqU2RhSkZyNGRCTk9MT3dGQ0xhelJ3NnpFaUlxZGdBQ2Npb2hHaHFLMFZqNnFPV3hTdk12R1N1K0ROdUduNFAyYWgwaG04NUM1d013dFdoOUp1UjVTbk4yU0NnRmE5RG12T25jVDdpU21RQ1VMWG51SVRvckZxWEFTK3YxeUQxMHR5VWRqV0NrKzVDN3prY2dSZjJSc2E2QnFkL0sreDRkTHpMMm9xTE43WDE4VVZQeDhmT2FDK0xqV2JDbitndm10LzhlWnVvNTZQajQvQ3U2VUZWZ0U4d05VTjk0Vk1zTmozL0pTTk1QemJxRVNiVmVrL3FpaVdIdjloMHVRQjlSdm9tb3B1RHpyUk9PRHdEZGplNXp2Y2N4UzBSaU0wUmdOQzNEencwRTBUcFRaVGdQN25sTm1ZMnExd1hubEhHOFpmMmRydWdkQXdBRUJSdTFyNk9TcHBWMHRiZ1Fub3VuRmdhM28rMEZWOGIyRmdLSjZZR0l0NGI4dWJLWldhZGp5YmZ3WkExKy9yQ3JQKzJaSnZvMG82RVJFTlB3WndJaUp5dW0vcXF2REwzQXliMDJJalBFZGhXM0theGZSdVo1bmVMVnlaOTBsak5PTHJ1b3RZY2ZZWXRpVE1rQXFzdWNua21PYnJqL0tPZHZpNnVDSm43azloUG5iYWFUUmkyWmh4MHY3UUJsRzBHb0VkN2VxRzMwVmJUalh1elJRZmY0c1F0Kzl5RFFBZ3U3VUpPdEVvVmNQZUVEWUpHOEw2dDJmem9ZWmFxMk45aGJ4clJadEJqN2hEWC9kNnpsUGhjVmhxTmt2Qm5PbW0wVXVGS3V5ZWZpc0VkSzJqLzJWdUpuTFVUVGlZZXJ2MCsyc0s0U2FtM3h1RklFUE8zSi9DUXlhWFppYVltQ3JSajNQM3hPdXhVeTBLL0FGQXRiWURENXo1RVRWWDF2Z1h0MXZmeERLWDJkeUFLazFIcitjUUVkSHdrUFY5Q2hFUjBmQXdpaUkyRlozREt0VnhtK0g3SjRFaCtIYm0vQkVSdm9HdXdtaTJ0dVdxMG5UZ3V5dmJsTzJ2cjhHdDZUL2dpNW9LYWUzeUswWG4wRzdRbzBHbnhmbHVJNDlGN2EzNHVMSkVDbUwvckNxMVdTeHRJQjRJdmJxK1dtczBTTlBYbTNTZCtOQnNkTHEvdnIxVVpYTm13dldrUWFlVmZ0bHlzcW5uYmNQK1VYbmh5am4xMkZGZGh1OHVWV051K3ZmWWM2a0tGUjN0V0h2dXBNMlpBa1pSeENkVnBRQzZSdXNQTjlSQklaTlozS0JwMW5XaXRLTnJhVVJaUnhzZVVSMjNtTXEvNzNJTjVxZi9nQ0t6MzUrS2pwN1hrMmUzTm1IdHVaTTl0aE1SMGZEaUNEZ1JFVGxGbzY0VGE4NmR4TUY2NjVGVnVTRGd5ZkJZUERFeEZzT3oybnR3NmpvMStLeTZEUGNFajhYM2w2dHhzTDRXUnhzdldZMG1WbXM3c1BiY1NieFdrb3U3QWtPeHM3cGNhanZkM0NEZFVLaldkdUNsOHlwMEdvMzRXWFk2L3A1OE16WVZXMjhYVnR5dXh2ejBINnlPbDgxZmJMT2ZaMXNhY1V1N0d1R2VvNURlVkcreHh2aDNoZG00cUduSGcxZXFaN3ZLck8vRjYwVVJqYnBPRktoYjhNMmxpMUxBN0c3U3dmKzFtdGJlWC9hb05ENFlvaWoydUsxYWI3SmFyTGZDcTlaMjRJUHlJb3R0OEo3S08yMTFrK2E3UzlXNE8rTWdYb2hNeE0xK295RVRCT2lNUnJ4VXFFS2UrbXBsK1l5bWV2dzA2Q1lBWFRkTzh0UXRlS1hvbk1YMTBoc3Y0M2VGS2p3UUdvYk54VG40emtiUndCOGJMK0hockdOd0ZXUlF5R1NRUVlEV2FFQlpSeHZPdFRZNWREOTBJaUt5SklqaUlQNFdJaUlpR29MczFpYXNVcVhiM0lMSlYrR0tMUWt6TUQ5Z1RMK3ZaMnN2NnFIeWxMdEk0ZDk4alhTQXF4dmFEZm9CYll2Vm5RREFSWkJKMWNiTmo1di9wV3phWmsxak1LREF4cHJkM3RvRkFMY0hoa0FHQVh1dWpNN2JnL2thZU8wQWk0ZVpjekVyWXRhZjRtd2pnWnRNRGhFaVJIU05YZzhteUkrU3V5RFl6UU4xblJxcldSOHlRWUNySUlOZU5QYjVuWFQvV1JsSmh1UG1TbDVlSGpadDJnUUFpSW1Kd1hQUFBXZjM5eUFpc2lkQnNGMHhsaVBnUkVUa1VKOVZsK0hYZVdkc1ZuNk85L2JGdHFRMFRMaFN0TXFaMm51b0RGNXZoK3JSSW1BVnZrM0h6ZlZWZWJ5M2RoSEEza0ZzcWRhWG9ZUnVjOWRLNkRabmo4K3VOdWloN21HTnRsRVVvUkg3OXg3WDNyZEhSRVFBQXpnUkVUbUlUalRpaGZNcWZGeFJiRE04TEIwekRuK0tuUVlQdWZYMlRVUkVSRVRYQXhaaEl5S2lZVmVyMVdCWjVtRjhaQ044S3dRWlhvNU94bDhUWmpKOEU5RTF4Mmcwb3JLeUVucTk3Vmt6UUZmdEFaMU9KLzBhS0ZFVTBkUmtYWWZnV21Nd0dGQlNVb0x2di84ZUowNmNHUERyUzBwSzBOblphYk90bzhPNnNuOVZWUlZLUzB2UjN0NXpZVUlpUitNSU9CRVJEYXVUVGZWNExEdmRabVh2SUZkM3ZKK1lnbFMvMFRaZVNVUTA4cFdWbGVIVlYxK0ZUQ2JEbURGajhQenp6MFBlN1diaXBVdVg4TnZmL2xaNnZuWHIxbjVkKytEQmd6aHk1QWhxYTJzaGlpSmVlKzAxZUhwNjJxWGZ4NDhmUjNsNU9SSVNFaEFkSFEyRlFnR0R3WUIzMzMxWE9tZjkrdlV3TFdQVmFyVVcvZDZ3WWNPQTNrK24wK0daWjU1QlcxdFg3UStsVW9rWk0yWkFacU1RcEMxTlRVM1l2SGt6WkRJWjVzK2ZqM3Z2dlJjQXNIUG5UbVJsWlVHdFZ1UDExMSszdU42dVhidWdVcWtnazhud3hodHZ3TjNkZlVCOUpob09ET0JFUkRSc3RsVVU0OFZDbGMwdG1LYjdCdUNEcEJTRXVIazRvV2RFUlBhUm41OFBvR3NrM05QVDB5cDhEMFZnWUNBcUt5dWw1eXFWQ3FtcHFWYm5QZjc0NDcxZTU0RUhIc0M4ZWZNc2p2MzQ0NDhvS2lyQy92MzdzV0hEQnNUSHg4Tm9OQ0luNStwT0RLSW9TZ0hjWURCWXRBMlVRcUZBY25JeWpoMDdCcUFyVUdkbFpXSEtsQ245ZW4xaFlTR0FydTg1T0RoWU9sNVRVNFBhMnE3ZE5ISnpjNUdRa0NEMXZhaW9DQUFRRVJIQjhFMGpCZ000RVJIWm5jWm93Sy96enVDejZqS3JOZ0hBdzJQRDhmdm9aQ2o2T2ZKQlJEUlNtUUk0QUNRbkp3LzVlcnQzNzVZZUc0MUdDSUlBMDZaRisvZnZsOEltQUlTRmhRM3FQWnVibTFGY1hBd0E4UFQwUkV4TXpCQjczZlU5ZlBMSko3MmUwMzJhK0QvKzhRL3MycldyeC9OWHIxNk4wTkJRQUVCMmRyWjB2THk4WFBxZWtwS1NvRktwQUFDWm1aa1lQWG8wWG56eFJZdnJGQllXV3Qya21EVnJGaDUrK09FK1BoV1IvVEdBRXhHUlhWVjB0R09sNmppeVc2M1hLN3JKNU5nY014a1BoSVk1dm1ORVJIYlcwdEtDOCtmUFM4OTM3dHlKblRzdHQwV2NQbjA2RmkxYTFPOXJmdlBOTnoyMmxaV1ZvYXpzNm8zTk9YUG1XQVJ3TnpjM1RKOCtIVUJYNkt5cnF3TUErUHY3VzF3bkl5TkRDdlZUcGt5eHk2aTlScU94dURuUUgyMXRiZEtVZEZ0TTYrWDFlcjFGQUQ5eTVJajBlUFBtemRMajdPeHMzSEhISFFQcUE1R2pNWUFURVpIZEhLeXZ4WnB6SjlHb3N5NlNNOWJkRXg4bXBVcDdWeE1SWGV0T25EZ0JvNDBsTnM0eWF0UW9QUHp3d3hCRkVSczNicFNPbWFabG01aW1nUU5BV2xvYXZ2dnVPeHc2ZEVnSzVTYlBQLys4OUxqNzV6UmQzN1EvKzNBNmUvWnNqNFhVbEVvbGdvT0RVVnRiaTliV1Z0VFcxbUxXckZsUXFWUm9iVzJGcDZlbnpXbnVVVkZSdzkxdElwc1l3SW1JYU1oRUFIOHBMY0RtNGh3WWJPenZmSXQvRUxZbXpvUy93czN4blNNaUdnYWlLT0xvMGFOOW5tZGFROTM5dFIwZEhUWUxxcjM5OXRzNGNPQUE5dTdkaThXTEYyUE9uRGxTMitIRGgvSFpaNThoT1RrWktTa3BTRXBLc3ZtZStmbjVhR2hvQUFDa3BxWmFqSENYbEpSSTY4cDlmWDBSRlJXRjdPeHMxTmZYVzEzSDFySCt0QUY5RjVvelgxL2VsME9IRGdFQVBEdzg4T3FycjFxdDU0NkppWUc3dXp1bVRwMks4UEJ3SkNZbUlpTWpBd0NRa0pEQXFlWTBvakNBRXhIUmtLZ05lbXpJT1lWdjZxcXMyZ1FBYXlkRVkyTmtBdVQ5L0ljV0VkRzE0TXlaTTZpdXJnWUF1THU3WS9QbXpWSXczTDE3dHpTVnZQdjBid0Q0eTEvK0FyVmFqU2VmZkJKdWJwWTNKbk55Y3FSMTBaOTg4Z2s4UER3d1k4WU10TGEyWXZmdTNkRHBkTWpJeUVCQVFFQ1BBZHo4eHNEczJiTXQybjc0NFFmcHNTTUtrM1YyZHNMVjFSVUFvRmFyY2V6WU1haFVLdmo1K1dIVnFsVVc1eDQ1Y2dUdDdlMklqWTNGdUhIaklBZ0NTa3BLcEduK1NxVVNYMy85dFhUK25EbHpFQlFVaEFjZWVNQ2krbmxoWVNHMFdpMEFJRHc4WEZyL3ZXREJBdHgzMzMzRCtubUorc0lBVGtSRWcxYlkxb3BIVmNkUjFOWnExVFpLN29JMzQ2ZmpwMEUzT2FGblJFVERSeFJGaXlBNGE5WXNpekJiWGw0dVBiN3BKdXMvQTAzVnhELzg4RU9zV2JQR1lpUjQ2dFNwdU9PT083QjM3MTc0K1BoSWE2UzNiOThPdFZvTm9LdXE5K0xGaTIzMnJibTVHYWRQbndZQVJFWkdJaVFrUkdxcnFhbVIyc3d0WGJvVVM1Y3VoVTZudzdwMTY2VGpXN1pza1lKdGUzczdubmppQ2FtdHJ4SHVtcG9hN051M0R5ZFBuc1FMTDd5QWdJQUFhRFFhYVkyOFFxR0FScU94K040T0hqd29qYzdmZmZmZHVPZWVleXhHMnF1cnE2V2JIZ0FRSHgrUG9LQWdxNjNNek5lTHg4WEY5ZHBQSWtkakFDY2lva0g1ZDkxRi9DbzNFNjE2blZWYmhLYzNQa3BPUmJTWGp4TjZSa1EwdkE0Y09JQ0xGeThDQUZ4Y1hIRGJiYmRKYlVhalVkcitDZ0RHangvZjQzV3lzckx3eFJkZllObXlaUUM2UXJiNTZIVnpjek0rL2ZSVGZQcnBweGF2S3k0dXhwbzFhd0JZQitHREJ3L0NZREFBZ01YMGRhQnJaTDc3T3UvaHNudjNiaW5zSHpwMENFdVhMc1hvMGFNUkdocUtxcW9xNkhRNlpHZG5ZOGFNR1FDQTF0Wlc2VHNGZ09qb2FBREF4SWtUZTN5UGlvb0t2UG5tbXhiSHRtN2RLbFZGRHdrSmdWS3B0T3ZuSWhvcUJuQWlJaG9RZ3lqaTFlSWN2Rk5hQUZ2L2pMc3pNQlIvaVo4T2J4ZUZ3L3RHUk5lLy9QeDhQUFRRUTNhNzNzYU5HeEViRzl2djh5OWZ2b3d2di94U2VqNTc5bXlVbFpYQnpjME5YbDVleU0vUGgwYWpBZEExWlRva0pFU3FSbTZ5WU1FQzdOdTNEd0N3ZCs5ZWpCMDdGaWtwS1hiNE5GMlYyVTFLUzB1bDZ4WVVGTmdjL1I0dXMyYk5rdDd2Nk5HanVPZWVlK0RpNG9MRXhFUlVWWFV0V1RwOStyUVV3UFB6ODZXYkE2NnVyb2lNakFRQWpCNDlHZ0VCQVhqNjZhZng3TFBQQXVncUhQZklJNCtnb3FMQzVudWJSc21ycTZ1eFljTUc2ZmkrZmZ1azczMzU4dVZXTnlpSUhJRUJuSWlJK3ExUjE0blYyU2R3cUtIT3FrMHVDSGdxUEE2L21oZ0Rydlltb3V0VlkyT2p0TDdZeThzTDBkSFJlUC85OXhFUUVJQjE2OVloUFQxZE9yZW4vYldYTFZ1R0N4Y3VvS1NrQkVEWGZ0aWhvYUZJU2txQ3I2L3ZrUHIzNElNUG9yYTJGb1dGaGRpL2Z6L0dqUnVIbTIrK0dWbFpXVU82Ymw5TW8rNEFJSlBKRUJjWEI2VlNpYWFtSnFqVmFwdzZkUXBwYVdsSVRFekVkOTk5QndESXpjMkZYcStIaTRzTGNuTnpwZGRQbWpRSkxpNVhZOHJ5NWN1dDFzb0RYYk1QQWdJQzBOallPS0txMFJQMWhnR2NpSWo2SmJ1MUNTdFZ4MUhSWWIwVmpGTGhpcjhtek1UOGdHQW45SXlJeUhHaW9xSVFIUjJOOCtmUFk5R2lSZGl4WXdlTVJpTXVYYnFFelpzM283UHo2amFNcHRIZDd1UnlPUjU3N0RHOC9QTExhRzl2aDA2bnc5YXRXL0g4ODg5ajh1VEpRK3FmWEM3SHFsV3I4T0tMTDBLcjFXTEhqaDFJVGs1R1pHUWs5dTNiQng4Zkg0dFJjbnZSNi9VV2ZaREpaRWhOVGNXZVBYc0FkRTJOVDB0TFEwUkVCTnpkM2FIUmFLRFJhRkJRVUlENCtIams1ZVZKcnpmZk5xMjB0QlFGQlFYU3VubWdhei8wTDc3NEFqNCtQdGkwYVJOZWVPRUZpejNJWjgyYUpUMDJHbzA0ZnZ3NEFDQTBORlNhMGo1bXpCZzdmd05FL2NNQVRrUkVmZnFzdWd5L3pqc0RqZEZnMVpiZ3JjU0hTYW1ZNE9IbGhKNFIwWTBnTmpZVy8vakhQNXpkRGNudHQ5OE9kM2QzekowN0Z5RWhJZmpyWC8rS2pvNE9pNzJxbFVwbHJ3WEEvUDM5c1h6NWNuend3UWNBdXNLNm01c2I5dTNiSnhWYjY4dWlSWXRzSHZmejg4TzhlZk93Wjg4ZXRMZTM0L0RodzFJb1hiWnNHVDc2NkNPTDgwMVZ3cnN6clRPM3hmU2FnSUFBYk5xMFNacDJEMXl0cmo1cjFpd3BnSmVXbHFLNnVob2hJU0dJalkzRm1UTm5BQURuenAyRHY3OC9HaHNicGRlYkIvREt5a3BweE55a3Fxb0tWVlZWQ0E0T3RsaC9iMksrN1poV3E1VUNlR3hzTEt1Z2s5TXhnQk1SVVk5MG9oRy9MVkRoNzVYRk50ZDcvMGZJZUx3V014VWVabnZNRWhGZDd4SVRFeEVSRVFHZ3ExallFMDg4Z2JmZWVrdXFXQTRBYytmT3Rhck8zZDMwNmRPUm41K1BTWk1tU2FQbGh3NGRzaGpON1UxUEFSem9DdlNtOEp1VmxZVzc3cm9MS1NrcFNFMU50UXJnOXREYWVuVTNEQThQRHdCQVVGQVF3c0xDVUZwYUNnQTRkdXdZbGkxYmhyaTRPS3NBYmhJYUdvclJvMGNQcVMvYnQyK1hIcHRQVGMvTHk1UGFmSDE5ZS8zK2lJWUxBemdSRWRsVW85WGdNVlU2VGpYWFc3VXBCQmxlakU3RXo4WkZPcUZuUkVUT0pRZ0N2THl1enZvWk4yNGNBZ01EcFFEdTVlV0YrZlBuOSt0YUsxYXNHSlkrbW9kWVU5RXo4NUZoY3dFQkFZTitIMU9WOGFhbUp1bVkrVHIybVROblNnRThQVDBkUzVZc2tkYUh4OGZISXlFaEFZY09IWkxPVDA1T3Ryais3Tm16TVh2MmJJdHQwRXhGMkhwaVhrbmVuR25rSEFDQ2c0TVp3TWtwR01DSmlNaktpYWJMK0huMkNkUnFOVlp0UWE3dStDQXBCU25Lb1kxUUVCRmRMM2J0MmlXRlRLQnJEMnZ6L2EwSHk5WmUyOTNYTzNlbjFXcWhVQ2dzS3A2YkNxU1pGell6dDJuVEp1bng1Y3VYc1hmdlhpeGV2QmllbnA0VzUxVldWaUlyS3d0MzMzMjMxVFhNKzJRZTZLZE5tNFlkTzNaQUZFVzB0TFRnM0xselNFcEt3dWJObTZYK2Z2amhoOUw1UTEwRFR6VFNNWUFURVpHRkR5dUs4VktoQ2pvYkZXV24rd2JnYjBtcEdPTTI5SDlZRWhGZER3NGZQb3k5ZS9kS3p5ZE9uTmp2MGUvaHNIMzdkbVJrWkZnY0N3b0s2dGRyOVhvOTNuLy9mWlNWbGVITW1UTllzV0tGTkNMOTdiZmY0dXV2djRaZXIwZG5aeWVXTEZraXZVNFVSWlNYbDB2UFEwTkRwY2RLcFJLVEprMkMwV2pFckZtenJMWjh5OHZMa3dxNEtaVktUSmd3b1Y5OWJXdHJ3L256NXpGbHloU3JOdk1iRjFxdFZ0cUtiTUdDQlZ3RFRrN0hBRTVFUkFBQWpkR0FwL05PWTBkMXVWV2JBT0MveG9iajVlaGtLUHBZMCtnTU5iY3RjM1lYaU9nR2RQVG9VWHp5eVNmU2MzZDNkeno2NktNUUJQdHN4cmg3OTI2clkzMFZhSnM0Y2FKVkFMLzExbHY3OVg2ZmYvNDV5c3JLQUhTdDZaYWIxZmNRUlZFS3ludjI3SUczdDdkVUFLMjh2TnlpQ0p0U3FVUjkvZFhsU3c4KytLQTArdDY5QXJ2NVNIMVVWQlFhR2hxazV6NCtQbEFvRkZiOXJLaW93RXN2dllTNHVEajQrUGpnOHVYTFVsdE9UZzdpNCtQNzlYbUpuSUVCbklpSVVON1JocFdxZEp4cmJiSnFjNWZKc1RsbUN1NFA3ZCtvQkJIUjlVNFVSWHo3N2JjV0FWa1FCS3hhdFFyQndmYmJqdkdiYjc0WjhHdE03eThJQW9LRGczSExMYmRnN3R5NWZiN3V3SUVET0hEZ2dQUjh5WklsRnRYSUZ5NWNpSmFXRnVtY3p6Ly9IUDcrL3BnNmRTb3lNek9sODF4Y1hMQi8vMzVzMjdadHdIMC9kZW9VVHAwNkpUMy94UzkrZ2FTa0pBQ1E5bDRIdXFiQ0EwQjFkVFhlZSs4OWl6M0l0MnpaZ2p2dnZCTXpaODVFWUdBZzVISTUwdExTQUFCaFlXRUFydDVNc0JYdWlZWWJBemdSMFEzdVFIMHQxcHc3aVNaZHAxWGJXSGRQYkV0S1JaS1BueE42UmtRME12M3puLy9Fd1lNSHBlZUNJT0NoaHg2U3dxSXp4Y1hGNGZYWFg0ZUhoMGVQYTc2N3k4akl3TC8rOVMvcCtlelpzL0dUbi96RTZyejc3NzhmOWZYMVVLbFVFRVVSMjdadGc2ZW5wMFhSczhURVJJdHE4UFp5L3Z4NWkrY3ltUXhxdFZvYVVROEtDa0pkWFIxME9oMisrdW9yZlBYVlY1REpaRkxJTmhxTk9IbnlKTFp0MndaUkZPSHU3bzYzM25yTDd2MGs2c3ZJbTBkSVJFUU9JUUo0ODBJK1Zwdzlhak44ei9FUHd0NlUrUXpmUkVUZExGaXdBTjdlM2dDNmd1QkREejBrN2JOdFQxdTNiclg2MWRjSXUxd3VoN2UzZDcvRE53RGs1K2RERkxzMm0weE9Uc2J5NWN0dG5tY2E1UThKQ1FIUU5aTGMyTmdvalRBRDZOZG8rMkIwZGw3OWV5b2dJQUJQUGZVVTFxNWRDMEVRNE9IaGdTZWZmQklMRnk2MG1QNXZOQnFoMVdxaDFXcWgwK2xnTUJpa3p4a1RFek1zL1NUcUMwZkFpWWh1UUsxNkhUYmtaT0RiUzFWV2JRS0FYNFJOd204aTRpRzMwenBHSXFMclNWQlFFTmF1WFl1dFc3ZmkwVWNmdFd1WVMwMU5SWE56YzQvdEN4Y3VIUElJczV1Ym04Vi9WNnhZQVRjM04xUldWdUt4eHg3cmRmOXlkM2QzUFA3NDQzajMzWGZ4NktPUFN2dWhoNFNFSURNekU3R3hzVmFGMXV6aGxsdHVRV1ptSmd3R0ExYXZYaTF0QTVlV2xvYnc4SEFvbFVvc1dyUUlreWRQUm5wNk9pb3FLcUJXcTZIWDZ5MUN1ZWx4OSszT2lCeEZFRTIzZ1lpSTZJWlEyTmFLUjdLT283aTkxYXB0bE53RmI4WlB4MCtEYm5KQ3o0aUlyaTE2dmI1Zkk4MmlLS0tqbzBONjNuMTdyNkV5RldhVHlXUkR1blovUHcvUU5icmNQYWpiT21aUExTMHQ4UER3c0ZpNzNkYldCazlQVDdzVnZpT3lGNkdISDBvR2NDS2lHOGpYZFJmeHE1d01xQTE2cTdZSVQyOThuSnlHS0M5dkovU01pSWlJNlByUlV3RG5GSFFpb2h1QVFSVHhoK0ljdkZ0YUFGdDNYZThLRE1YYjhkUGg3Y0tLc0VSRVJFVERoUUdjaU9nNjE2RFRZblgyU1J4dXFMTnFrd3NDZmgwZWh3MFRZOERKZTBSRVJFVERpd0djaU9nNnBtcHB4RXBWT2lvMTdWWnRmZ3BYL0RWaEp1WUYyRy9QV2lJaUlpTHFHUU00RWRGMTZsOVZaWGdtL3d3MFJvTlZXNEszRXR1U1VqSGV3OHNKUFNNaUlpSzZNVEdBRXhGZFozUkdJMzU3UGd0L3J5eXh1ZDc3M3BEeGVDMTJLdHhsY29mM2pZaUlpT2hHeGdCT1JIUWRxZEZxOEROVk9qS2E2NjNhRkRJWlhvcEt3cXB4RVU3b0dSRVJFUkV4Z0JNUlhTZE9ORjNHWTZvVHFPdlVXTFVGdTduai9jUVVwQ2hITzZGblJFUkVSQVF3Z0JNUlhSZitWbEdFLzNzK0d6clJhTlUyd3pjQUh5U2xZb3lidXhONlJrUkVSRVFtRE9CRVJOZXdEb01CVCtXZHhzNmFjcXMyQWNCL2pZM0F5NU9Tb0JCa2p1OGNFUkVSRVZsZ0FDY2l1a2FWZGJSaHBlbzRjbHFicmRyY1pYTDhNWFlLN2d1WjRJU2VFUkVSRVpFdERPQkVSTmVnL2ZXMVdIdnVKSnAwblZadDR6dzhzUzBwRFluZVNpZjBqSWlJaUloNndnQk9SSFFORVFHOGVTRWZyNWZrd2lCYWJ6STIxejhJN3lXbXdFL2g2dmpPRVJFUkVWR3ZHTUNKaUs0UnJYb2QxdWRrWU0rbEtxczJBY0M2c0VsNE5pSWVja0Z3Zk9lSWlJaUlxRThNNEVSRTE0RHpiUzE0TkNzZHhlMnRWbTNlTGdxOEdUY05kd2ZkNUlTZUVSRVJFVkYvTVlBVEVZMXdYOVZXNG9uY1RLZ05lcXUyU0M5dmZKU1VoaWd2YnlmMGpJaUlpSWdHZ2dHY2lHaUVNb2dpWGlrNmh5MWw1Mkc5Mmh0WUdCU0t0K05uWUpTY2Y1UVRFUkVSWFF2NHJ6WWlvaEdvUWFmRjQ5a25jYVNoenFwTkxnaDRKaUllNjhNbWdhdTlpWWlJaUs0ZERPQkVSQ05NVmtzalZxblNVYWxwdDJyelU3aGlTOEpNM0JvUTdJU2VFUkVSRWRGUU1JQVRFWTBnbjFhVjR0bjhzOUFhRFZadGlkNUtiRXRLd3pnUFR5ZjBqSWlJaUlpR2lnR2NpR2dFMEJtTmVQNThGclpYbHRoYzczMWZ5QVQ4TVhZSzNHVnloL2VOaUlpSWlPeURBWnlJeU1tcXRSMzRtU29kbWMwTlZtMEttUXkvaTByQ28rTWluTkF6SWlJaUlySW5CbkFpSWlkS2I3eU1uMmVmUUYybnhxb3QyTTBkSHlTbVlxWXl3QWs5SXlJaUlpSjdZd0FuSW5LU0Q4cUw4THZDYk9oRW8xWGJUR1VBUGtoTVJiQ2J1eE42UmtSRVJFVERnUUdjaU1qQk9nd0dQSm1YaVM5cUtxemFCQUNQam92QS80MU9na0tRT2I1elJFUkVSRFJzR01DSmlCeW90S01OcTFUSGtkUGFiTlhtTHBQamo3RlRjRi9JQkNmMGpJaUlpSWlHR3dNNEVaR0Q3Syt2d1pwenA5Q3M2N1JxRysvaGhRK1RVcEhvclhSQ3o0aUlpSWpJRVJqQWlZaUdtUWpnalF0NStGTkpIZ3lpOVNaanR3WUU0NzJFbVZBcVhCM2ZPU0lpSWlKeUdBWndJcUpoMUtMWFlYM09LWHgzcWRxcVRTWUlXRGNoR3M5R3hFTW1DRTdvSFJFUkVSRTVFZ000RWRFd0tXaHJ3Y3FzNHlodVYxdTFlYnNvOEZiY2RDd01DblZDejRpSWlJaklHUmpBaVlpR3dmL1dWdUtKM0V5MEdmUldiVkZlM3Znb0tRMlJYdDVPNkJrUkVSRVJPUXNET0JHUkhSbEVFYThVbmNPV3N2T3dYdTBOM0IxMEU5NktuNDVSY3Y3eFMwUkVSSFNqNGI4QWlZanNwTDVUaThmUG5jQ1BEWmVzMnVTQ2dHY2o0ckUrYkpJVGVrWkVSRVJFSXdFRE9CR1JIWnh0YWNRcVZUb3VhdHF0MnZ3VmJ0aVNPQk56L1lPYzBETWlJaUlpR2lrWXdJbUlodWlUcWxMOEp2OHN0RWFEVlZ1aXR4TGJrdEl3enNQVENUMGpJaUlpb3BHRUFaeUlhSkIwUmlNMkZwekYvMXk4WUhPOTkzMGhFL0JhN0JTNHllUU83eHNSRVJFUmpUd000RVJFZzFDdDdjRFBWT25JYkc2d2FsUElaSGc1T2dtUGpJMXdRcytJaUlpSWFLUmlBQ2NpR3FEampaZnc4K3dUdU5TcHRXb2I0K2FPRDVKU01jTTN3QWs5SXlJaUlxS1JqQUdjaUdnQXRwWVg0dmVGNTZBVGpWWnRLY3JSK0NBcEJVR3U3azdvR1JFUkVSR05kQXpnUkVUOTBHRXc0TC96TXJHcnBzS3FUUUN3Y2x3RVhvcE9na0tRT2I1elJFUkVSSFJOWUFBbkl1cERhVWNiVm1ZZFI2NjYyYXJOUXk3SEgyT200dDZROFU3b0dSRVJFUkZkU3hqQWlZaDZzZTl5RGRibW5FS3pydE9xYmJ5SEY3WWxwU0xCVyttRW5oRVJFUkhSdFlZQm5JaklCaEhBbjB2eThLY0xlVENLMXB1TXpRc0l4cGFFbVZBcVhCM2ZPU0lpSWlLNkpqR0FFeEYxMDZMWFlWM09LZXk5VkczVkpoTUVyQStiaEdmQzR5QVRCQ2Ywam9pSWlJaXVWUXpnUkVSbTh0VXRXS2s2anBKMnRWV2JqNHNDYjhWUHgxMkJvVTdvR1JFUkVSRmQ2eGpBaVlpdTJGMWJpZi9PelVTYlFXL1ZGdTNsZzQrU1V4SGg2ZTJFbmhFUkVSSFI5WUFCbklodWVBWlJ4TytMc3ZGZVdTR3NWM3NEUHcyNkNXL0dUOGNvT2YvSUpDSWlJcUxCNDc4bWllaUdWdCtweGMrelQrQm80eVdyTmhkQndMTVI4VmdYTnNrSlBTTWlJaUtpNncwRHFSd3Bid0FBSUFCSlJFRlVPQkhkc002Mk5HS2w2amlxTkIxV2JmNEtON3lYT0JOei9JT2MwRE1pSWlJaXVoNHhnQlBSRGVuL1hieUFqUVZaMEJvTlZtMUpQbjdZbHBTS3NlNmVUdWdaRVJFUkVWMnZHTUNKNkliU2FUUmlZOEZaL00vRkN6YmI3dytkZ0QvR1RJR2JUTzdnbmhFUkVSSFI5WTRCbklodUdOWGFEcXhTcGVOMGM0TlZtMEltdzh2UnlYaGtiTGdUZWtaRVJFUkVOd0lHY0NLNklSeHJ2SVNmWjUvQTVVNnRWVnVJbXdjK1NFckJkTjhBSi9TTWlJaUlpRzRVRE9CRWROMTdyN3dRdnkvTWhsNjAzbVFzUlRrYUh5U2xJTWpWM1FrOUl5SWlJcUliQ1FNNEVWMjMyZzE2L0hmdWFYeFpXMkhWSmdCWU5TNFNMMFluUWlISUhOODVJaUlpSXJyaE1JQVQwWFhwUXJzYUsxWHB5Rk0zVzdWNXlPVjRQWFlxbG8wWjc0U2VFUkVSRWRHTmlnR2NpSzQ3MzErdXhycHpwOUNzMTFtMVRmRHd3cmFrTk1SNyt6cWhaMFJFUkVSMEkyTUFKNkxyaGdqZ1R5VzUrUE9GZkJodHJQZWVIeENNTFFrejRhdHdkWHpuaUlpSTdFZ1VSWFIwZEFBQUJFR0FoNGVIM2E1dE5CcHg4ZUpGR0kxR1RKZ3d3VzdYdlpZWkRBYVVsWldodUxnWVBqNCtTRWxKR2REclMwcEtNSGJzV0xpNld2OGJwS09qdytyM3I2cXFDcDJkblFnS0NvS25wK2VRK2s0akN3TTRFVjBYbXZVNnJEdDNDdDlmcnJacWt3a0NmaGsyQ1UrSHgwRW1DRTdvSFJFUlVmK0pvb2kydGpZME5qYmk4dVhMcUt1clEwMU5EYXFycS9IclgvOGFNcGtNKy9idHc0NGRPd0FBa3lkUHhwbzFhK3p5M2g5Ly9ESE9uRGtEalVhRDBOQlF2UGppaTRPNnpyLy8vVys0dWJraE5EUVVFUkVSY0hOenN6cW5xcW9LUjQ4ZVJWUlVGQ0lqSXpGcTFLaCtYZnY0OGVNb0x5OUhRa0lDb3FPam9WQW9ZREFZOE82Nzcwcm5yRisvSHNLVnYvTzFXaTIyYnQwcXRXM1lzR0ZBbjBXbjArR1paNTVCVzFzYkFFQ3BWR0xHakJtUXlmcFhRNmFwcVFtYk4yK0dUQ2JEL1BuemNlKzk5d0lBZHU3Y2lheXNMS2pWYXJ6Kyt1c1cxOXUxYXhkVUtoVmtNaG5lZU9NTnVMdXpXT3oxZ2dHY2lLNTVlZXBtckZTbDQwSzcycXJOeDBXQnQrT240ODdBVUNmMGpCeGwwZDNQT2JzTFJPUWd1Ly85aXJPN01LeitQM3YzSFI1VmxmNEIvRHN0bWZReUlTR0Zra1o2b3lZa2dJSWdLeXNRVUdBRlhZUjFVVUIyc1MvNHcwNnhMQ3E2aUFxeW9yZ3FSYVFLaE40TWFaTkFla0o2Q0VrSTZaTk11YjgveGpuTXpVektoRkJDM3MveitEaTNuenNUa25udk9lZDl0MjdkaXQ5Ly94MGFqY2JvOXNyS1N0alkyT0RRb1VNQXRMM2ZvMGFOUW5HeFljSlJLeXNyT0RvNm1uUjlHeHNiS0JRS0FOb0F1YUNnQUlNSER6YnBIRXFsRWdjT0hJQktwUUlBckYyNzFtZ0Fmdno0Y1p3NmRRcEhqeDZGUUNEQW1qVnI0T0RnME9uNXo1dzVnOXpjWEJ3N2RnekxsaTFEVUZBUU5Cb05MbCsrelBiaE9JNEY0R3ExbXJmTlZCS0pCR0ZoWVRoMzdod0FiVUF0bDhzUkVSSFJwZU56Y25JQWFFY1d1TGk0c1BWWHIxNUZSVVVGQUNBOVBSM0J3Y0dzN2JtNXVRQUFiMjl2Q3I3dk14U0FFMEo2dFY4cWl2RkNlaEthMUNxRGJYNVd0dGdTRmdWdnk2NDlVU2VFRUVMdU5udDcrM2FEYjBBYmdCODllaFQxOWZVQXRNR2FmdSt1dmxHalJtSEJnZ1c4ZGF0V3JlcncraTB0TGJ6bHp6Ly92TlBoN1crLy9UWnZPVHM3bXdYZkF3WU1NQnBVdDdTMElENCtuaTM3K1BoMEtmaXVyYTFGWGw0ZUFNRFMwaEwrL3Y2ZEh0T1p6TXhNYk4rK3ZjTjlkTVA5ZGJadDI0YmR1M2UzdS8renp6NExOemZ0dy8rMHREUzJ2cWlvQ0h2MjdBRUFoSWFHSWpVMUZRQ1FtSmdJSnljbmd4RUhPVGs1V0xSb0VXOWRkSFEwbm5ycXFVN3VpdHlyS0FBbmhQUktLbzdEdXpscDJGU1VBOFBaM3NDZm5kM3hTZEJ3V0lubzF4d2hoSkRldzhQREErN3U3ckN5c2tKaFlTRUxpRjk0NFFWNGVIZ2dMeThQcDA2ZDZ0SzV4R0xEdjRHNkh0ZXVxcXVyUTExZFhaZjJ6Y2pJQUFEV1V3d0FmbjUrYUdpNE9VTE55c29LQW9FQVo4NmNZVDN0QURCdTNMZ3VYU01oSVFIY0gzbGVJaUlpSUJLSnVuUmNSeFFLaGNudlMyTmpJeHVTYm94U3FVMEVxMUtwZUFINDZkT24yZXQxNjlheDEybHBhWmcwYVpKSmJTQzlFMzB6SllUME9sV3RMZmg3MnU4NFYxTnBzRTBzRU9CZlBzRllNbWpJWFdnWklZUVFjbXVHRHgrTzRjT0hBOUQyVnVzQ1F6OC9QNVNWbFdIejVzMEF0RVBGbjN6eVNWNlEzZHpjaksxYnQwS3BWRUlxbGVLUlJ4NjVvMjMvK09PUERkWWRQWG9VUjQ4ZVpjdHIxNjZGblowZDR1TGllUHR0M2JvVlc3ZHVOVGoralRmZWdMT3pNMXZXRCs2am9xTHcyMisvNGVUSmt5d28xM245OWRmWjY3WWpDbGFzV0FFQVdMMTZkUmZ1NnRha3BLU2dxYW5KNkRaN2UzdTR1TGlnb3FJQzlmWDFxS2lvUUhSME5GSlRVMUZmWHc5TFMwdWp3OXg5ZlgxdmQ3UEpiVVFCT0NHa1YwbXV1NDZGcVJkUXBtZzIyQ1l6TThjWHdTTXh4dEhaeUpHRUVFSkk3MlpwYVFscmEyc29GQW9NR3phTTE0TU1BRWxKU2F6bk5UQXdFSGw1ZWNqTHkyczNZL2ZhdFd1N05PeTdyYnE2T3J6ODhzdW0zOEFmenB3NWcrcnFhdDQ2M1pEMXR2Ujd1UFB6ODFGU1VnSUFzTE96ZzYrdkw5TFMwZ3pPQmNEb3VxNXNBOUR1a0g0ZC9mbmxuVGw1OGlRQXdNTENBbXZYcmpXWXorM3Y3dytwVklxaFE0ZkN5OHNMSVNFaFNFaElBQUFFQndmVFVQUDdFQVhnaEpCZTQ3dlNLMWlSbFlKV0kzUGp3bXdkc0NVMEV1NVNLdFZCQ0NHazk5cTBhUk5LUzBzQjhBTkYzZHp0Z1FNSG9xcXFDaWRPbk1DSkV5ZmFQVTlTVWhLU2twSUFnQmVBaDRXRnNkZkdTbUoxaFZnczVwM0hHSmxNeHJKNlYxYmVITEhXMnRxSy9mdjNkL2xhK2dHNGZrLzZuVWhNMXRyYXl0Nmpob1lHbkR0M0RxbXBxWEJ3Y01EQ2hRdDUrNTQrZlJwTlRVMElDQWpBZ0FFRElCQUlrSitmait6c2JBRGEzdTU5Ky9heC9jZU9IUXRuWjJmTW1UT0hsLzA4SnllSFRUdnc4dkppODc4blRKaUFXYk5tM2RiN0pYY0dCZUNFa0h0ZXEwYURmMldsNFB2U0swYTN6M0ViakhYKzRUQVgzdm84TUVJSUllUnVxcTZ1TmpvZldiZk95Y21wMitkV0tCUzRldlVxVzlhZmczd3JidHk0QVh0N2U5NjZsMTkrbWZXdTZ5Y1IyN3QzTDI3Y3VNR1c1ODZkaTdGangvS08xZDlmRjRCZnZYcVZQVkRRTjJQR0RNeVlNUU5LcFJKTGx5NWw2emR1M01nQzI2YW1KaXhmdnB4dDY2eUgrK3JWcTRpTGkwTjhmRHhXclZvRm1Vd0doVUtCblR0M0F0Qm1SVmNvRkx5SEFDZE9uR0M5ODFPbVRNSFVxVk41RDFES3k4dFJYbjZ6VkdwUVVCQ2NuWjBOU3BucHp4Y1BEQXpzc0oya2Q2SUFuQkJ5VHl0VE5HTmg2Z1VrMTEwMzJHWW1GT0tkSVdINHE0ZlhYV2daSVlRUWN1ZEZSVVYxcVk2MS92eHhIWTFHWTNLeXNhNVFxOVZkM3RmS3lnb3ltUXpWMWRVSURBdzBDTDdienRmV0JlQjc5dXd4bU9kOXUrelpzNGNGK3lkUG5zU01HVFBnNU9RRU56YzNsSldWUWFsVUlpMHREU05HakFBQTFOZlhzMUVMQURCa2lEWVBqYWVuWjd2WEtDNHVOcGd6djJuVEpwWVYzZFhWMWVDaEJyay9VQUJPQ0xsbm5hMnB4S0swMzFIVjJtS3d6ZFhjQWwrSFJtS1luV24xVFFraGhKQzJNakl5Ymx0Q3JoVXJWaUFnSU1Day9RSGc4T0hEck1jVnVObHJXMU5UZ3hkZWVLSFQ4N1F0bTNXdm1EeDVNdWJNbVlPRWhBUmtaV1VoSnllSGwxVE1XQUNlbFpWbHRQZjdkb21Pam1iWE8zdjJMS1pPblFxeFdJeVFrQkNVbFpVQjBBN3gxd1hnbVptWjdPR0FtWmtaZkh4OEFHaEhLOGhrTXJ6ODhzdDQ3YlhYQUdnZm9NeWZQOTlvM1hZQXJKZTh2THljOTZBbExpNk9KYTR6Tm1xQTlCNFVnQk5DN2trYkMzUHdYbTRhVkVhZWRrYzZPT0dya0VqME16Ty9DeTBqaEJCQ2JpK080d3hLalczZXZCbC8vZXRmb2RGb09peC8xUkZMUzh0T2gxOEQvQ0hnSzFhc3dLQkJnMHkrMXB0dnZ0bHVvcktMRnk5aTU4NmR1SEhqQmhJVEUvSEtLNi9BMWRVVmdHRnZ1a2drZ2x3dU4vbjZwdEMvcGxBb1JHQmdJT3p0N1hIanhnMDBORFRnNHNXTGlJcUtRa2hJQ0g3NzdUY0FRSHA2T2xRcUZjUmlNZExUMDlueGZuNSt2TXowYytmT2hibTU0ZmNWc1ZnTW1VeUdtcHFhRHV1K2svc1BCZUNFa0h0S2sxcUY1ZW1KMkZOUllyQk5BT0J2QTMzd2htOG94RjNNUGtvSUlZVDBOZ2tKQ2J6RVpRQVFIeCtQbHBZV0xGcTBxRXRCdExFaDZQb3VYNzZNeTVjdnc5blpHZDdlM2hnd1lNQXR0MXRmMnd6dCtqUWFEWnNIM3RUVWhBMGJObURGaWhXd3RyWTJ5SVl1RW9uZzQrT0R1TGc0Mk5yYWRya211U24wcnlrU2lTQVVDaEVaR1lsRGh3NEIwTTd2am9xS2dyZTNONlJTS1JRS0JSUUtCYkt5c2hBVUZNVHFud1Bhek9VNkJRVUZ5TXJLd3VYTGw5bTZ3c0pDN05xMUM3YTJ0bGk5ZXJYQjV4UWRIYzFlYXpRYW5EOS9IZ0RnNXViR2hyVDM3OSsvaDk4QmNpZFJBRTRJdVdma056VmdRZXA1WkRZWS9uRzFGSW54WWNCUXpPamZzMThRQ0NHRUVIMysvdjVZdVhMbFhidStXcTNHcjcvK2FyQmVLQlJDTHBmanBaZGVhcmV1dENuUzB0SncvUGh4QU1ERER6L2M0d0Y0UnlJakk1R2JtNHZUcDA4RDBDYWUyN1JwRTVZdlg4NExoZ1VDQVFRQ0FSdlNQWFBtVEh6enpUZThjK24zMXV0Nzdybm4ycjIrN2hpWlRJYlZxMWZ6SGhib0VxdEZSMGV6QUx5Z29BRGw1ZVZ3ZFhWRlFFQUFrcE9UQVFDWExsMkNvNk1qYW1wcTJQSDZBWGhKU1Fuck1kY3BLeXREV1ZrWlhGeGM4TkJERHhtMFRiL3NXRXRMQ3d2QUF3SUNLQXY2ZllJQ2NFTElQZUZ3WlRtZXYzd1J0U3Fsd2JiQkZsYllFaGFGUUd1N3U5QXlRZ2doNU00NWNPQUFybDI3QmhzYkcwaWxVdFlUSGhzYmk2U2tKQXdZTU1CZ2VIcDM1T1hsc2RjZUhoN3Q3dGZSM1BpUWtCQmU1bkY5K2pYR2pRWEpzMmZQUm01dUxwdnpuSjJkallNSER5SXlNcEx0bzB2QVptdHJpMUdqUmlFeU10SWdBTzhKOWZYMTdMV0ZoUVVBd05uWkdZTUhEMFpCUVFFQTROeTVjNWc1Y3lZQ0F3TU5BbkFkTnplM1c4cFNEd0RmZnZzdGU2MC9ORDBqSTROdHM3T3p3N1JwMDI3cE91VHVvUUNjRUhKWGFUZ09IMTNKd1Bvcm1kQVltZTg5WHRZZkc0Tkh3RTdTdlZxbGhCQkNTRzlTVkZRRUFCZytmRGh2YnZIRWlSTVJGUldGNnVwcTFpT3NrNXVieTRMeXlaTW53ODNOalcxck82UWJBT3JxNm5oSndMeTl2WHYwSHJwQ0lwRmd3WUlGV0xObURUaU9RMHhNRE1hUEg4OExodlZyZ092M0RPdVR5V1RkYm9NdXk3aCtXVFE3dTVzUCswZU9ITWtDOEFzWExpQTJOcGJORHc4S0NrSndjREJPbmp6SjltOWJHejBtSmdZeE1URzhNbWk2Skd6dE9YdjJyTkgxdXA1ekFIQnhjYUVBdkJlakFKd1FjdGZVcXBSWWNpa2VSNnV1R213VENnVDQ1MkIvdk9RVkFDSE45eWFFRU5KSGhJYUdJalUxRmFOSGorWUY0THFFWnJtNXVSZzFhaFErK09BRE5uZjR3dzgveEprelo2RFJhRkJiVzR2WTJGaWNPM2NPaHc4ZlJrTkRBNktpb25qMXB1UGo0MW5XYm9GQXdBdDAyNUxKWkx5a1l2cDBQZHpkTlhEZ1FNeWFOUXZ1N3U2c2RKZitjRzc5ZHJYWEJ2MGUrcXFxS2h3K2ZCalRwMCtIcGFVbGI3K1NraExJNVhKTW1UTEY0Qno2YzdEMUEvcGh3NGJoNTU5L0JzZHhxS3VydzZWTGx4QWFHc3JxcDdlMHRHRHo1czFzLy9EdzhDN2ROK25iS0FBbmhOd1Y2UTIxV0poNkFWZWFHZ3kyMllvbDJCQTBBZy8zYzcwTExTT0VFRUx1bnNEQVFBd1pNZ1FEQnc0MDJKYVltSWlmZi80WjhmSHh2UFUyTmphczkzWElrQ0dvcnE2R3ViazVHOTZkazVNRFB6OC9BTnBoemJxNTM0QTI0L3JYWDMrTjU1OS8zbWkyN2tXTEZuVXJDM3BYUGZqZ2c3eGxwZkxtVkxTT0hneTBwVktwOE9XWFg2S3dzQkRKeWNtWU4yOGVlMDhPSGp5SWZmdjJRYVZTb2JXMUZiR3hzZXc0anVQWXFBTUF2TkVEOXZiMjhQUHpnMGFqUVhSMHRFRTV1WXlNRERiQ3dON2V2c3Z2VTJOakk3S3pzeEVSRVdHd1RUL0JYa3RMQ3l0Rk5tSENCSm9EZnArZ0FKd1Fjc2Z0dmxxTUZ6T1MwS1EySEJibloyV0xiOEtpNEdWcGZSZGFSZ2doaE54ZE1wbXMzVURyOTk5L0I2RHRKVzhiaEM5YXRBZ0NnUURuenAzRHlwVXI0ZVhseGJZbEp5ZXpBUHpZc1dPb3Fxb0NvTzM5NWpnT09UazVlTys5OXpCbHloUmVFckZiMFZFWnNvN1UxdGF5MTJabVhaOSt0bVBIRGhRV0ZnTFF6dW5XRDk0NWptT0I4cUZEaDJCalk4TVNvQlVWRmZHU3NObmIyNk82dXBvdFAvSEVFNnozdlcwR2R2M2E1TDYrdnJoKy9UcGJ0clcxaFVRaU1XaG5jWEV4M256elRRUUdCc0xXMXBaOUZvQTJNMzFRVUZDWDc1bjBUaFNBRTBMdUdCWEg0ZTJjVkh4VmxBdkQyZDdBVkJjUHJBOGNCaXNSL1dvaWhCRFNkeG5MU0Y1U1VvTDgvSHdBd05DaFEzSHg0a1cycmJTMEZPN3U3dUE0RGlrcEtlQTREbmw1ZVpESlpLaXVya1pxYWlybXpKbURrcElTL1BMTEwreTRXYk5tSVM0dURsVlZWYWlvcU1DV0xWc01ydnZsbDEvQ3pNeU1EV0hYYURUZ09BNGFqUVpxdFJvcWxRcWpSNDgybUpQY1VSa3lRQnNrcDZlbnc4TENBaEtKQkVLaEVEVTFOZGkzYngvYng4YkdwZ3Z2Rm5EOCtIRmVyMzVzYkN6dlFjSWpqenlDdXJvNnRzK09IVHZnNk9pSW9VT0hJakV4a2UwbkZvdHg3Tmd4bys5RFp5NWV2TWo3VEpZc1dZTFEwRkFBMnA1c25aSVNiWm5WOHZKeWZQSEZGN3dhNUJzM2JzVGt5Wk14Y3VSSTlPdlhEeUtSQ0ZGUlVRQ0F3WU1IQTdqNU1NRlljRTk2Qi9xV1N3aTVJNnBhVy9CTTJ1ODRYMU5wc0Uwc0VHQ0ZUekFXRHhweUYxcEdDQ0dFM1B2a2Nqa0E3UkJwTnpjMzNoem5OV3ZXd05IUkVjM056YXlYMXNQREF5Tkhqc1N1WGJ1Z1ZxdFJXMXVMbkp3Y05zVGIwOU1URHo3NElJS0NnckJod3dhRHV1TTYrajIwN1RFMlhMNHpGaFlXMkw1OWU0ZUJlbGZPbTVDUWdCOS8vSkV0eDhURTRPR0hIemJZYi9iczJleGhCTWR4MkxKbEN5d3RMWGxKejBKQ1F0RFkyR2ppblhRdU96dWJ0eXdVQ3RIUTBNQStLMmRuWjF5N2RnMUtwUko3OSs3RjNyMTdJUlFLV1pDdDBXZ1FIeCtQTFZ1MmdPTTRTS1ZTZlBMSkp6M2VUbkpuVUFCT0NMbnRrbXF2WTJIcUJaUzNOQnRzazVtWlkxUHdLTVE0OXJzTExTT0VFRUo2aHlsVHBzREh4NGNGaU1PSEQyYzk0a3Fsa3BkSURBQ21UWnNHVDA5UGhJV0ZvWC8vL2dDQWNlUEc0ZFNwVTZpcHFjR0NCUXNnRUFqZzR1S0NWYXRXNGRTcFUwaEtTa0pwYVdtbnZkZjZCQUlCUzZDbXI3TXlaR0t4R0g1K2Z1ekJRbHRTcWRSb25leTJNak16V1VLNXNMQXd6SjA3dDkxMkxseTRFR3ZYcmtWNWVUazRqa05OVFEyaW9xSnc1TWdSQU5yMzU4Q0JBNTFlMDFTdHJhM3N0VXdtdzhLRkMyRnVibzUzMzMwWFVxa1VMNzc0SWs2ZVBJbURCdyt5ZTlGb05MeWVjMzMrL3Y0OTNrWnk1MUFBVGdpNXJiNHR6Y2ZyV1hLMDZ0V3kxQW0zZGNEbTBFaTRTeTJOSEVrSUlZUVFmYnA1M0FBd2Z2eDRpRVFpSkNZbW9xRkJtOUJVS0JUQ3lja0pZOGFNWVVPdzlZZHhDNFZDekpvMUN5S1JDTTdPem15OW1aa1pIbnJvSVJid0twVktLQlFLS0pWS3FGUXFxRlFxcU5WcWFEUWFOZ1JkOTU5SUpJS1ZsVldIN2RhVit3TDRpZFc4dmIwaGw4c2hGQW9oRW9sZ1ptWUdHeHNiZUhwNll0S2tTWEJ4Y1RFNGx5NVJuTzcvOCtiTmc3bTVPVXBLU3ZETU04L3dzcjIzSlpWS3NXalJJbnorK2VkNCt1bW5XZmsxVjFkWEpDWW1JaUFnd0NEUldrOFlNMllNRWhNVG9WYXI4ZXl6ejdMM0t5b3FDbDVlWHJDM3Q4ZTBhZE1RSGg2T0N4Y3VvTGk0R0EwTkRWQ3BWTHg1OUxyWGJjdWRrZDVGd0hGR0N1OFNRc2d0YXRWbzhGcG1NcmFYRlJqZC9vVGJZS3oxajRCWkIzOG9DZW1xYVZOVzN1MG1FRUx1a0QzNzMrdnhjMlprWkxCeVZ2NysvbGk1a242bjlEWXFsYXJkVW1WdGFUUWFnMERkMkxxZVZGZFh4K2E3NnpRMk5zTFMwckpieWVySXZVL1F6Z2RMUGVDRWtCNVhwbWpHZ3RUelNLbXJNZGhtSmhUaVhiOHdQT1h1WmVSSVFnZ2hoQkRUZFRYNEJtQTAwTDZkd1RlZ3pZcmVWbWNqQjhqOWlRSndRa2lQT25POUVvc3UvWTdxVnNONVM2N21GdGdjR29taGRvNTNvV1dFRUVLNlN5QVF3TkhSQnRYVmRVYTNXOXRZb0tIZU1NOEhJWVFRUGdyQUNTRTk1aitGMlZpZGV3a3FJek5ib2h6NjRhdVFVWEF5TTc4TExTUEVkRC91ZkFOU3FiWUc3ZTBZNHY3WXJIR3d0N2VHUnNOaHk5YzNrLzVZV1VsTlBoZkhjV2hxNGovMHNyS1N3czdlR2k0dURuQnpsOEhOelFtdXJvNTRmKzMvb0ZCb0V3SXRlWDQ2eGo2Z25VdDQrTkJGYlA2cVo1SVBXVnRid0M5Z0lBSURCK0ZTMmhVa0orV1lmQTVYTnhtKytPb0Z0dHpaWjZBL0xQbWZ6MytHSy9ubEpsK3p0N0N6dDhLVGY1M0Vsci9mZGhRMTErdnhweW1qY08zYURTUmV6T3IwSFA5NFlTWjd2WDFiSENvcmIzUzQvNlNIaDJQUjRxazRmKzR5OXU0NWg4eU1JZ0NBek1rT3MvL3lJTVpQaU1ESzE3NUdWbVp4TisrS0VFTDZCZ3JBQ1NHM3JGR3R3dkwwUlB4YVVXS3dUUURnbVlFK1dPVWJDakhOY1NMM0FmM0F2Q3NVaWxiTW52bVd3ZnJ4RTRiQzNjTUpHbzJHRjRCdi8rbi9URzVUZFhVZEZqeTFEZ0tCQUY5OC9RS2NuT3dnRm91TTdoc1FPQWpKU1RrWU5zSVBreWFQMExheHVSVzdkcDQyK2JyR2VIcTVZdjJuUzlpY1J0OGhIdDBLd0R2aTd6OFE3Z1A2b2I2dUNSbnBoYWl2YityeXNRNE9OckIzc083UjlnQmdBWC9iQndjOVJmOEJoRWdvd3NSSnc5bnl2bC9QWStpd0lWajAzS1BnT0E1ZmJkcVBBL3N1ZEhpKzhST0dzdGUvL25LdXd3RGMxdFlTVDgxL0dDS1JFREZqUWhBUzRvVkZmL3NJYXJVYTZ6OVpBanQ3N1REYVpmK2NpWDhzM1FDVlN0M3V1UWdocEsrakFKd1Fja3Z5bXhyd3RQdzhzaG9OaHlWYWlzVDRLR0FvWXZzUHVBc3RJNlR2NFRnT0xTM0tkb052QUFnSjlVUjJWakdXTHB2TzFra3R6TEIxMjJ0RzkvOWwxeGw4cy9sZ2w5dHdKYjhjUlVYWE1HaVFObnR4YUpnWG5QclpvYXF5dHN2bjZNemtLU1B4NFBnSUFNQkx5emVhRklCUGVUUVNqODkrb01mYW9uTW5Fd0VxRlB6UkRpS1JDSjZlL1NFUUNDQVFDTERvdVVkaGJXMkJuLzUzSENLUkVBTUgzY3drM1oyUkFjOHRuUTVyR3d1Mi9PMS9mME56czdZTlAvOTBBbi83K3hRQWdNZUFmbmg2NFovdzFhWjkzYmt0UWdqcEV5Z0FKNFIwMjIrVjVYais4a1hVcVpRRzJ6d3RyYkU1TkJLQjFuWjNvV1dFM0JrM2JqUzB1ODNlL3RaNldXdHJHN0h0djRjNzNHZnBzbGlEZFJWWHI4UGQzUW4xZFUxd2NOU1dIMUtyMVBobXl5RVVGVmFndExRS3I3L3hKQndkRFJNQ0dkTzJXSXFwR2FnRkFnRTJiMzJsMC8wNkMyQjloM2dnSjFzN3lzYkRveDliWDFaYVpWSjc3clNteHE3WFU5WW5FQXBnWVdGOHlrNXpjeXR2V1NJUjRlc3Y5Nk8ydGhIem5wb0lBSmcrSXdaeFI1T2dVV3Z3OFlhbGJGOVRIeFE4Tm1zY1JrY0hzZVgweTRXSU81TEVsdmZ2dllBSEhneUhqNjg3QU9EUFU2TlFjT1Vxamh4T01PazZoQkRTVjFBQVRnZ3htWWJqOEdGK0JqNHV5SVRHeUh6dkNVNzk4Wi9na2JBVFM0d2NUY2k5NiszM0ZpQXMzTnRndlM3b1BCYVh4RnYvMTdscjJqMlhzVURWMXRZUzIzN2dCMEJDb1pEdHF4OGNOVGUxNE1odkhRY3h4Z0x3dGU5dGgxcXQ0YlZCcVZKajc1NXprRWpFV0xscUhnS0RCbXV2MGR5QzQzSEp2T01sWm1JOE5IRVlCQUlCV2x0Vk9Ib2tzY00yM0NrZnJuOE95VWs1K083Ykk2eEh0NkcrR1dxTkJsSUwvcFFBY3pPSndicldGaFUwR3MwZGE2L09YMmE5MDYzak9ocktyaHZwWUc2dS9SMnIrLy9QUDU2QVJzTmgrb3dZckZxNUJkVlZ0WEJ3c0RGNmpxNFlGUm5BQW5vQWFHcHF3ZnFQZnVZOWxORm9OUGozaHo5aC9hZExXVHVlV3pJVmxaVTNrSktjMisxckUwTEkvWW9DY0VLSVNXcVZyWGp1MGtVY3E3NXFzRTBvRUdDNXB6OWU5QXlBa09aN0UzSkx4R0lSUEwxY1RUNU9GM3diNCtQcmp0QXc3UU1HanVQdzhVYzdjT0Y4T20rZkJYOTdoTTNmL243YkVaUVVWN1o3dnVycU9paGJWU2EzRWRBRytqS1pZUy84eWxYek1HQ0FNNzdmZHRSZ1c4UlFYeFFXVkxCQXo5ckdBai91ZU1OZ3YzVWZMVEpZdDJybEZzaFQ4dkRkdDBmdzNiZEhPbXpiWCtaT3dKd254clBsLzM3ekczYnRPTlhwUGQxSnpjMHQ3SDB3TTlQOVg0eUVpNWxvYUdqR3NPRkQ0T3JxaUl6MG9tNmRmMVJrQUY3NTExL1l6d0xIY2ZqODA5MjRWbUZZWHJLMHBBcGZmUDRyUyt3bUVvdXdjdFdUV0x0NmU1Y1N3aEZDU0Y5Q0FUZ2hwTXZTRzJxeFFINGVCYzJOQnR2c3hCSnNDQnFCU2YxTUR4Z0k2YTFNSFk1dENxZCtkcnlod3owaEk3MFFHejdlaFgrKytCZ0VBZ0grOWZyY0R2ZC9ldUdmOFBUQ1A3V2JTTzdEZGY5RCt1WENiclVsTUdnUTFyei9kNFAxam82MmNIV1RRZDJtdHpvN3F4Z3ltUzBxcjNXY3JmdFdPVGpZWUZwc05GdXVxYW5IL3IzbmIrbWNwdjZjN04xekR2dmJTYUltRUFqZzVHVEhlOUR5MVB5SDhmZm5Ia1cvZm5Zc1lBYUFDK2ZUdXhXQXg0d053UXN2UGc2UlhpNkJINzZQdzVuVGFlMGVjeXd1Q1lNOSs3UDN6c3hNakJXdno4VW42M2ZpMUFtNXlXMGdoSkQ3RlFYZ2hKQXUyWFcxR0M5bEpLRkpiZGpiNVc5dGl5MmhVZkN5N1BuTXdvVGNTZSsrOVMyRUlpR0dEL2ZEeTYvTllldG5QNllOUHRVcURVWkhCM2Y3L0hWMVRXeVkrWDgyTFdkWjBHTWZOVDN6dVRFT0RqYlkrcDFoTWpXcDFJd0ZnWjk5dWh0TmpRcFlkcVBjR1FEZTNONmFtdmJud0hlbXBxYkI2RHhoV3p0dFJ1MGJiYzc5Nmt0Zll1QWdaOHoreTNpRFkzclNvc1dQOHVaZWIvbjZJRnBhRFBOYzNBMXZ2ak1mUWNHRFdZKzN6c0JCemtiM0h6alErUHIyQ0lWQ3pQdnJSTXg4YkN4di9hRUQ4Zmp4aCtPZEh2L041b1BvMTg4T28yTzAvMGJFWWhGZWZIa1dBZ0lHWXZOWEJ5ZzdPaUdFZ0FKd1FrZ25WQnlIdDNKUzhYVlJMZ3huZXdQVFhEeXdQbkFZTEVYMDY0VDBmcTEvREtjZU9zeVh0MTdSSnVtVlR0czU0ZnIweXp4MXgvWHJkZmo0b3gyOGRXKy90d0NBdHAzdnZ2VXRXNjlVbWpZTS9JZnY0eUF4Nnp4SHcxUHpKL0dXaFVJaHdzSjkyTEwrNjF0bFoyZUYydHBHMk50YmdlTTQxTmJ5QTNDTlJvUGk0a3JlSFAyRjg5OW4yZFY3b2c3NHc1TkhJR3IwellSakdvMEc0eWRFc0I1Y016TUpXbHRORDhaTFMweExGTmRSY3IrMndiZStwcVlXbEpaVW9xUzRFc1hGbFNncXJERHB1c3YrT1FNUFRvamdyZHUzOXp5KytxSnJXYzA1anNPSEgveUVmMG5FR0RIS242MS81TStSS0Npb3dHOEg0MDFxRHlHRTNJL29Hek1ocEYyVnJTMTRKdTBDTHRRWWZua1VDd1JZNlJPQzV3YjVHam1Ta050THJkWWdKN3NFOHBROHlGTjZOdEdUVkdyR2V2QjBQRHo2b2FURWNDNzBKLy9lMmU1NXVoT0E2dzhmYm0xUlFaNlNaM1EvalVaamRKdGFyV2JCbnJXTkJleis2RTNtT0E1bHBkVUFnTVpHQlk0ZVRvUlEySG1laHJZQnVFQUFPRHZiZCsxbVRDUVVDbUZ0YlFFek13bHFydGREb3pGODVCY2U3ZzJyUDNydVMwdXFlclMwV1dEUUlEeno3SjhOMmhReFZQczdidklqSXpIN0x3L2k3VGUrTlRtNFg3eG92Y250Y1hXVEdhd3JMS2phOUMvRkFBQWdBRWxFUVZSQXhGQmZYTDllQjNOek0vWmVISXRMd25mL1BZTHE2anFZbTB2ZzQrdU95NWNLQU1Da0pHeTdkNTNHcUtoQVdGcmVIQUh3NTBlajhPZEhvMHh1UDhkeDdPYzVLVEViaHc5ZE5Qa2NoQkJ5UDZJQW5CQmlWR0x0ZGZ3dDlRTEtXNW9OdGptWm1XTlR5Q2hFTy9RemNpUWh0MGR4MFRYSTVYbVFKK2ZoMHFVcjNTN3YxSmx4RDRZYmxILzYrTE9sK1BHSDQ5ajVNejhSMTFmZnZOd2oxL1R5ZGtOZzBDQ2NQM3VacmJPeWxpSjJSb3pSL2NWaWtkRnRSNDhrc1dCdjFWdC94YkRoUXdBQUxTMUtYaEQ0Nm9vbmVLV2w3aFZPL2JSbEM2dXFqQWZXbFpVM2tKYWFqNUJRTDF5TXoreXg2dzcyN0krVnE1NkVSR0w4YTFIc3pER1l2MkF5QUdEMXVtZXcrcDN2a0phYTMrWHpTeVJpTEg1K1dwZjNiKy9Cem82ZlR1TEhINDZocWFrRkw3dzBDK01lREFPZ2ZTQlZYVjBIQUhoMDJtZzgrZGRKU0U3S3diYXRoM0g5ZW4yWHIxdFlVSUVObit6Q2MwdW1vYXJ5QnJ5ODNicDhiRnRKaVRrb0thN0UySEdoK1BpakhRYmw3THJMeXU0cUZpMHlUTEozcTVxYWJ0YVNyNmd3YmVRQUlZU1lnZ0p3UW9pQi81Yms0Lyt5NVdnMVVySW53dFlSbTBNajRTYTF1QXN0STMzSjlldDFmL1J3NXlFMUpZOEZHTGVUVUNqRWpKbGpETlpMSkdMTWUyb2lnb0lIODlaM3B6ZFlKck9GN3hBUFdGdGJzR3V1LzNRSkFQREtOdG5ZV0dMK3dqOFpQWWRZTERLNkxTa3hCL1gxVFhCMWsvR0cwWnViUy9EbU8vT3gvcU9mVVh2RE1JbGlWNm5WR2phSFhTUVNndU5ndExSWFpGUWdMOEhiN01mZWFuY1l2ejRMQ3pOY09KK08rdm9tbzl1TENxL2gvMVpzUWN5WUVGUmV1MkZRYWt6SFdCbXlGb1hTYUJEbzQrdU90OTU1bW4wZUFLQlNxU0hXUzBDbS96bGJXcHJqamJmL2l2VWYvb3l6Wnk1MWVrOEFJQklMVFJvUjBWNEFydisrMU5UY0RLeWRuTFFQTG1ReVd6dys2d0VBMm96eG1SbEYrTzJnYVQzUDU4NWNRbkppRHA1ZU9QbVdBdkRtNWhacytmb0FkdTQ0aWRyYTd2L010U1VVS05IVTFQblAwcTFvYVdtNXJlY25oUFJ0RklBVFFwZ1dqUnF2WmFiZ2g3SUNvOXZudW50aWpWODR6SVRDTzlzdzBpYzBOYlhnY3RvVnBLVGtRcDZTaDVMaXloN3JOZXVxaVpPR29iK3JvOEY2M1hEYVkzSEpDQWdjMU8zenR3MU0yeEtKZXViZjFzekh4L0tHc3dzRUFrUU05Y1dINnhkajlkdmY0Yk5QZHVHelQzWjFlcDd0UDdXZkhDNDZKaGd2dkR3TGRiVk5LQyt2eHFzdmJicmxkcGVWVldQTnU5OERNRDRFR3dEczdhM3gwcXV6T3p5UHNUSmt5eFovaXNJMmM2SkhSUWJnaFpkblFTcTlHYXhuWnhVak83dUVOK3g2MDhhOWFHNXV3Y3pIeHdIUVBwQjUrYlU1c04yNEZ3ZjMvOTYxbSt0aCt0bmdYVjFsRUFnRWVQNmZNOWlEaDZ0WHIyUFhqbE93c2pMOVlXbHpjd3QyN1R5TkU4ZFRBQUIrL2dQWkNBQUErUEtMdlVhSDRiLzE3dE5zam5xTFFoc2szOG9ESDBJSXVSOVJBRTRJQVFDVUtwcXdJUFVDNUhXR05WN05oRUtzOWd2SFBIZlB1OUF5Y3I5U3E5VEl5aXBHU3JKMkhuZE9UaW5VM2NpUzdPaG9pK3ZYZTZaM2ZNcFViZEJWWDk4RXFkU01EVWxlKzk1MmpCanBqMU1uNUZqeS9IUzIvN1FwSy9IVS9Fa3NNTk92RjIxbUpzWS9YbmdNTlhwRGdOdnIyYzNNS0VKR2VpRmtNanUyTHZGaUZ0NSs4MXZlZnJwRVkrMlZCUU9BQVFPZE1lRWhmbThyeDNIZ09BN096dlo0NjcybjJkendXekhZeXhVQ2dRQjI5bFlvTHI3VzRiNGJ2MXlPOXA2bFZGWFc0cFVYdjdqbDlwaENLQlJpemhNUFl0YWNCM2tQS3NyS3F2SHVXOXN3emNqdy9tKzNIa1pMaXhKUHpIc0lnUGFoeHJPTHA4TFcxZ28vL25ETXBPdnJSaEhvU0MzTWpOWXo3MGo1MWV2c3RiT0xQZVkrK1JDYnI4NXhIRDVkdnhPdHJTcFlkZk9qdmxwK0hWZkx0ZGR3OStCUE4wcEx6VWRSb2VGbkx0SjdPS3RRM0o3TThjMU5qbmhtMGVUT2R6UlJVVkVSVHA4K0RRQndkall0ZXp3aGhKaUNBbkJDQ0U1ZnY0Wm5MOFdqdXRWdzJKMmIxQUtiUXlNUllXdllLMGlJS1RpT1ExSGhOY2hUY3BHU2tvZkxsNjUwYVZoeVc1YVc1Z2dLOFVSNHVBOUN3N3d4Y0pDelFVRFRYVlhYYm1EUUlCY2MyUGM3cHNWR1EvSkh3dWtMNTlOeDRYeTYwV1BpTDJTeUFQemhQNDNBbmwvT3dzSEJHcSt0ZUFLK1F6d0FBSmZTcnVEQytYVFUxamFpcWFrRkdaY0w0QmN3RU5iV0Z0Qm9OS3ozZU9yMG0vV25LeXRyNGVjL3dPZzFoVUlCYjF0cml3cFhycFJESUJCZzhkTHBFQXFGdUh5cGdBMlpiMmxSWXNkUEovR25LYVB3NmZxZGVPdmRwMi9wZlFLQW9LREI3SFdxdk9QNTBJNk90dTF1MDY5bmZTZjA3KytJWmN0bkdrd25LQ21weE92LzJ0emhjT2tmZnpnT2pZYkR2S2Ntc25WUHpKc0FXenRMZkwxcC94MGRzVkZTZERNQUZncUZlSHoyQTJ4NXgwOG5XUksybmpCNGNIL2U4clVLdzFyc1FxR1FWemU4dWZuMkRPTld0VnBoOHVTZUQ4QXpNakpZQUM2VmRxOUVIeUdFZEFVRjRJVDBjZjhwek1icTNFdFFHZm5pT05xaEg3NE1HUVVuTTNNalJ4TFN1YXJLV2had3A4bnplZk5XdTBvc0ZtR0kzd0NFUjNnak5Nd2JRL3dHOU5oUTdiWUtDcTRpT05RTEIvWmR3TFRZNk00UEFKQ1pXWVRTa2lxNGV6aWhmMzlIL09PZk16RnMrQkJZMjl3Yytoc3pOZ1FYenFlanRLUUtjMmUvQzQxR2cvOXNXczZiZHd6dzZ6WlhWdDdBK3g4OWEvU2FabVlTM3JiU2tpb3NYclFlRW9rWVh0NnVBSUNqaHhONVFlYU9uMDdpeExFVU5EWTI0N05QZHdNQUJnMXlBYUF0WXpab2tBdUdqZkFEb08zSjEvWFdTeVJpZ3g1elcxdExEUEh6WU1zbG5mU0E5NlNhbW5xakQxeTZVb2JNMzM4ZzNsNjlBT2JtL0ZKZWVibWxlUHVOYnpzcy82WHo4NDhuSUpHSWVQWEkvL3hvRkNRU01mNno0UmRUYnVXV1hMdDJBNDJOQ3BZSlhTYzVLUWZmYnp2YW85ZlM5YXdEMnFIdENvWGhnek9wbFArZTNxNEFuQkJDZWpzS3dBbnBveHJWS3Z3elBSRjdLMG9NdGdrQUxCcm9pOWQ5UXlBV2RGNnFpQkNkeGtZRjBsTHpJVS9XQnQzbFpkVW05d29LQkFJTUhPU01zSEFmaElWN0l6allzOTFrV3oydHVLZ1N2LzV5dGt1Qm1MN2R1MDVqNmJKWUFHQ1pxUUdnNW5vOXZ2NXFQODZjU2dOd2N5aDRlOElpYnRiVkxpd3dQUk56YTZzU1NRblpDQTN6eHRremFmakhDelBaTm83am9GS3JzZVQ1V0NRbFppTXBNWWUxdWJTa0N1cy8rcGtGNE9ibUV1emFrWUJGaTZmaTRZZUhvNzZoR2YvYmZveTFmZXdEWVJEcURUZWVQaU1HNTgrbEcwM0lCblE5Q2R2dGxwMWRnb3owUW9UcnZjOFh6cWZqM3gvOGhKYVdyZytaM3Y1ZEhDd3N6Tm1JaGVibUZoeVBTKzd5OGZvUEMyN0YxYXZYNGEyWEtPM0tsWEs4di9aLzREZ09FeVlPUTJseEpTb3FES2NWbWVLaFNjUGc3dUhFbGkrbFhqRzZYOXZLQVUxTkZJQVRRb2d4RklBVDBnZmxOVFZnZ2Z3OHNob041ODFhaXNUNGQrQlFUSGN4UHZTVkVIMUtwUXFaR1VXUXArUWhKVGtYZWJsbDdRWmhIWEhxWjZjTnVNTzhFUnJ1WlZMdDRwNlVtVm1FM3k4WUgycmVrV05Ia3pCMVdqUUdEcnJaZ3kxUHljUGExZHU3WEM3Tnk5dU5aZHZtT0E0WjZZVnNXMVZsTGRaLzlMUEJNZSt0L1p2QnVvU0ViQlFXVmhnTktNZU1EVVhNMkJERWpBM0JqejhjNTIzTHlTNUJxandmV1psRnVKSmZEbmNQSjVTWFZVTWtGc0hlM2hwQndZTnhLZTBLUkNJaEhwMDZtbmZzRUw4QmVIYkpWSHp4K2EvZCt2enZGSTFHZ3cvWC9ZajFHNWJBMGRFV1Azd2ZoeDAvbmV6VzBQRXRYeCtFdmIwMWhvLzB4MXYvdHhXWm1VVzNvY1hHdWJySnNPeWZNM2pCTndCODlQNVA3T2Z0VDQrTWhPOFFEMlJuRmVPWnB6L0F0V3VHdzhZN0V4YnVqV2NXOFd1anh4MU5OTHF2Ylp0UkVyZXJUQ0FoaFBSMkZJQVQwc2NjcWl6RHNzc0pxRk1aZmpuM3RMVEdsdEJJQkZqYkdUbVNFRzFnZUNXL25KVUhTNzljWUZMUG9ZNlZsUlFob1Y0SUMvZEdXTGdQcjRmdGJpb3ZxKzUwSDJHYktnQ1dWbElFQkF4RVdWa1YzTnhsckh4VlNLZ25aczErQUR0K09vbUdodVpPenp0MlhDaDdYVlI0alhkTVM0c1NsOUtNOXp5MmxaeVlnMWFsOGMva2dmSGhBTFNmNDlFamlaajlsd2Q1Mi85dnhXWUF3SUsvUFlMWFZqNkIwcElxdG0xMGREQXVwVjNCSTMrT1pKbmkxU28xbS9mNzhPUVI4UFoydzg0ZHB3eDZRKzhsOWZWTldMZjZCNGpGSXQ1RERsTnhISWVQMSsrRWg3dVRRWGIxemh5TFMrcDBINUdSYWhPV1ZsSTg5dmhZUERwdE5NczJyaTkyUmd3Ky9YZ1hSR0lSQnYweGIzdUkzd0MwdEpyMmIxUW9GR0phYkRUbVBUV1JWNDd0OXdzWlNMOWNDSThCMnFSc0RmWE5hR3BTUUszV0lESXFrSGVPdWpyakNRY0pJYVN2b3dDY2tENUN3M0g0SUQ4ZG54UmtRV09rdDJlaWt5cytDeDRCTzdIaGx6clN0MVZVMUVDZXJDME5scGFhMzYyYXZoS0pHUDRCQS84SXVMM2g0K3R1RU1qMkJsSUxNNWlaM2Z6VHVlRS8vOENBZ2YwZ0VBalExTlNDano3NENhKzhOZ2NDZ1FCQ29SQ3hNOGRneXFOUlNMaVloZjk5SDRmaTRrcElwUkpJcGVad2xOM3M1YmV6czhLZkhobkZsaytla1BPdWEyMXRnYW5UK0wzTzdXa3ZJL3dRdndHc3h6UXBNUWZYS21wWWVUV1p6QlkyTnBhb3IyK0NtWmtZdzBZTWdVQWdnS3ViREZXVnRYRHFaNGVSa2Y3NDdXQThudnpySkhiT0gvOTNBb01IdTJCMFREQUFiVTN0Vi8vMUY0TnJmL1R4WXFoVkd0YlRMQkFLSUJJS0lSUUtJQktMSUJhTGNPUzNCUHp3ZlZ5SDl4WVlOQWhyM3Y5N3ArL0J4eHVXR2wydm16dWVrMjA0OWFZNzFDcTF5Y0UzWUx6T3Q1dWJERXFsR3EydFNzaGt0bmo0VHlQWXR0WS9BdWkzM3BtUElYNzgwVWtWRlRWd2NYRUFBRXlZT0F5QWRrcUI3dWUwckt5YWxRSVRDQVRnT0E1dTdaUjRFd2dFaUlvT3dxdzVEOERUMDVXMzdkcTFHL2ppODE4QkFOT21SMlBTNUJIR1RzRVVGWm4rdmhCQ1NGOUFBVGdoZlVDdHNoWFBYWXJIc1dyREwwUkNnUUF2ZVByalJhOUEwR3h2QW1oN0NGUGwybm5jY25rZUswVmtDb0ZBQUU4dlY0U0ZlU01zd2h1QlFZTU5FbC8xUnY3K0Ezbkwra1BPVzF1Vk9IZm1FdDU1ODF1ODhQSXNsbUROekV3TVAvOEJxS2lvZ2JXMUZOOXVYOEVyZmFWVXFqSHVnVEEyejEyajBSajBrTnJaVzJIaDM2ZmNVdHVIRFIvQ1h1Lzc5VHdBb0xxcURrNzk3Q0MxTU1OWDM3eUU2OVgxc0xPM1ltMVBTc3hHZWRsMVRKMCtHa0tCQU1OSCtMSFBzYXkwQ3J0M250SStiQkFKRFhwQTlYbTBLV05sVEg1ZTJhM2MzajFOMGR5S0ovL1M4Ynp2djh5ZGdMRVBoQm5kVmxKY0NVQTc3SDNOKzg5QUlCQ2dvYUVabjY3ZmlTdFhybUxENTh2WXo0OHVDTmRKdkpnRkFCQ0pSZmh1K3dxWW1Vc01raGlxL2lqLzUrTGlnQ1ZMcC9NU0NBSkFkVlV0M3ZxL3JlemhUbWxwRlRxU2xWbU1xc3JhRHZjaGhKQytpZ0p3UXU1emwrdHJzU0QxUEFxYkRYc3Q3Y1FTZkJZOEFoT2RYSTBjU2ZxSzFsWWwwaThYc21IbCtYbGwzWm9UNitMaWdOQndiNFNIK3lBa3pLdEhhazNmYXdvTEtxQlVxbGg5Y0oycXlsb2tKV1lEQUJJVHNyRnN5UWJNZi9waGpCa1hDb0ZBZ0crLytRMEtSU3NVaWxZVUYxWHlBdmVTa2tvY1BCQ1A4QWdmREJ2aGg3Z2pTYnphNFQzbGgrL2pjTzdNSmNTTURVRnlVZzRBNE9TSkZGWkN6Y0xDSE80ZU40ZU9xMVZxL1BCZEhHN1VOdUxBL2dzb0w2dUdRQ0RBbUhHaGNQZHd3Z2ZyZmtScnF3b0FzT2JkN3pGcytCQ01mMmdvL1B3SFFDYXpOV21FQThkeFNML2MvZUhndlVGblE3SXowZ3ZiRGNBUEhiekk5amwrTEJuVzFoYlkrTm12TENEKzZJT2Y4T3FLdi9DR2l3UGE5L1hJNFFRQTJzOHpKVG1YalZiUWFXaG9aZy9acmw2OWp0WHZmb2QzVmk5a1FYcml4U3lzLzJnSHI0WjlSL1BKOC9QSzhPOFBmdXJ3WGdraHBDK2pBSnlRKzlqT3EwVjRLU01KeldxMXdiWUFhenRzQ1kyRXA2WDFYV2dadVpzNGprTnVUaW5rS1hsSWxlY2hJNzJRQlZLbXNMR3hSRWlZRjhML21NZXRteGQ4UDZ1cHFjZnh1R1RFakFuQnhmZ3NKQ2ZsSUMwdDM2QzNyN3FxRmg5OThCTzJmeCtIeU1nQTNwRHk3S3hpRm9CWFY5WGltNjhQUXFsVVlkMmFIN0J5MVpQWTl0L0RCdGN0SzYzQ1A1WnVNRmovOCs2M1RHcC9ZV0VGQ3JmZEhBbnovYmFqcUtscHdOQmh2dHJFZHdKdFRmR1M0bXZZdis5MzVMWHBsZVk0RGw5L3VSOVNxWmxCajNWaVFqWVNFN0xac2xScUJuT3BCT1ptRWtqTXhCQ0xSQkNKUlJBS3RjUHpoUUlCSU5EV05GZXBOTHdBcnowWjZVV1kvWmhwOTN5bmNSelhyVVIwT1RtbEJ1dXFxK3V3ZDg4NS9IWXducTM3ejRZOVVDcjUvMTdqZjgvQUt5OXV3dndGa3hFUzZnbUJRQUNWU28xdnZqN0l5NmFmbVZuRUF2RFdWaFVLQzY1aTIzOFA4ODUzK1ZJQnRtNCtpQWtUaCtIN2JVY1IvM3VHUWJ0UzVYbDQ5KzF0a0VqRUVJdUVFQWdGVUNyVnFDaS9qdno4OGp0YUQ1MFFRbm9iQVVlL0pRbTU3Nmc0RG05bXAySnpjUzZNL1FPZjdqSUEvdzRjQ2tzUlBZUHJLOHJLcWlGUHprV3FQQStwcWZsb3FPODhLVmhiWm1ZU0JBUU9SRmlFRDhMRHZlSGw3Y1liU24wM0dhc0xmYXVrVWpQbzVtWG9sOUN5czdPQ1F0SGFyZVJ6T3JwaDIycVYybUM5L3A5bEgxOTNBTnBSQ2tXRmhyVzJPOXZlbXdtRlF0NG9pdTdVa085dHpNekU0RGhkRU4rOVFON0NRcHRmb09aNnZVRXBNSUZBQUlsRURMVmFEYlc2NDNPMy9WbThsL1JVR1RkOUdSa1pXTDE2TlFEQTM5OGZLMWYyL084VVFramZJbWpuU3hKOSt5YmtQbk90VllGblVuL0g3emNNNStpSkJRSzg3aHVDWndmNjNvV1drVHVwOWtZajVQSThwS2JrUVo2UzI2MFNSRUtoRUY3ZXJxd2VkMERnSUY0Q3N2dWRRbUc4Ym5WM2t0QzF4WEdjUWZDdFc2OHYxMGl2cUNuYmV6T05SdE1uZ201OTNSbUowbFp6Y3d0S1M0elg0T1k0amlWMDY4eTlHbndUUWtodjEzZStTUkhTQnlUVVZ1T1oxTjlSM21MWXUrbGtabzR2UTBaaHRFUG55WkJJNzZOUXRPTHlwUUtreXZNZ1Q4NURRY0ZWazc5QUN3UUM5SGQxWktYQlFrTzlESkl4RVVJSUlZU1E3cU1BbkpEN3hOYVNmUHhmdGh4S0kwTVdoOW81WW5Ob0pGek5LWmk2WDJnMEdtUm5sL3pSdzUySHJNeGlnM21oWFdGbmI0WFFVRzJtOHJCd0h6ZzcyOStHMWhKQ0NDR0VFSUFDY0VKNnZSYU5HcTlrSnVQSE11TVpoT2U1ZTJLMVh6ak1lbUhOWmNKWFVsejVSNmJ5WEtTbFhVRlRvOExrYzBpbFpnZ01HcXp0NVk3d3h1REIvZStaZWR5RUVFTHV2dGJXVnR5NGNYUGFrck96Y3dkNzl4MXF0UnFGaFlYSXk4dURyYTB0Um8wYVpkTHgrZm41OFBEd2dKbVptY0cyNXVabVdGandPMG5LeXNyUTJ0b0taMmRuV0ZwYTNsTGJ5YjJGQW5CQ2VyRVNSUk1XcEY1QWFsMk53VFp6b1Fpci9jSXcxOTN6THJTTTlJU2E2L1dRL3pHa1hDN1BRM1dWNlhWMVJTSWhmSHpkMlR4dS80Q0JCcVdLQ0NHRTlHNGZmZlFSbXBxMGxRUmVlZVVWbUp1YmQzSkUrN0t5c3ZEWlo1OEIwRTVOMnJoeFk3Y2UxTzdmdngvbTV1WndjM09EdDdlMzBUYVZsWlhoN05tejhQWDFoWStQRDZ5dHUxYVo1Zno1OHlncUtrSndjRENHREJrQ2lVUUN0VnFOenovL25PM3ovUFBQczNhM3RMUmcwNlpOYk51eVpjdE11aGVsVW9sWFgzMFZqWTNhSENEMjl2WVlNV0pFbDhzdDNyaHhBK3ZXcllOUUtNVDQ4ZVB4K09PUEF3QjI3dHdKdVZ5T2hvWUdmUGpoaDd6ejdkNjlHNm1wcVJBS2hWaS9majJrVXFsSmJTYjNMZ3JBQ2VtbFRsMi9obWZUNG5GZGFaaHN4MDFxZ2MyaGtZaXd2Zi9MUXQxUG1wdGJjQ250Q3V2bExpNnE3Tlk4Ym5kM0p6YWtQQ1RFRTVaVzlFZWJFRUo2a3gwN2RpQXBLYW5EZlhSWjJ3R2dwS1NFQmVDM1NxbThtYWpQd3NLaVc4RzNVcW5FZ1FNSG9GSnBwMGF0WGJ2V2FBQisvUGh4bkRwMUNrZVBIb1ZBSU1DYU5Xdmc0T0RRNmZuUG5EbUQzTnhjSER0MkRNdVdMVU5RVUJBMEdnMHVYNzdNOXVFNGpyVmRyVmJ6dHBsS0lwRWdMQ3dNNTg2ZEE2QU5xT1Z5T1NJaUlycDBmRTVPRGdEdDlERVhGeGUyL3VyVnE2aW8wSllLVEU5UFIzQndNR3Q3Ym00dUFNRGIyNXVDNy90TXJ3ekFuM3p5eWJ2ZEJFTHVDY002MlBadi9IREgydEViYk51MjdXNDN3WUJhcFVaV1ZnbmtLYm1RcCtRaE83dkVhR2JzempnNDJpQXM3STk1M0dIZWtEblozWWJXRWtJSXVWTWFHaHBRWFYzZDVmMzFTOVoxMWl1N2F0V3FEcmMzTjk5TTVLcFFLRHJkdjErL2ZuaisrZWQ1NjdLenMxbndQV0RBQUtOQmRVdExDK0xqYjlhNDkvSHg2Vkx3WFZ0Ymk3eThQQUNBcGFVbC9QMzlPejJtTTVtWm1kaStmWHVIKytpL0w0RDJlOFh1M2J2YjNmL1paNStGbTVzYkFDQXRMWTJ0THlvcXdwNDlld0FBb2FHaFNFMU5CUUFrSmliQ3lja0piN3p4QnU4OE9UazVXTFJvRVc5ZGRIUTBubnJxcVU3dWl0eXJlbVVBVGdnaHZWVmhZWVcyaHpzNUY1Y3ZGYUM1MlhpNW9JNVlXSmdqT01RVFllSGVDQTMzeHFCQkxwMGZSQWdoNUw2bFAxcXFzd0JjMStQYUZScU54cVQ5TXpJeUFJRDFGQU9BbjU4Zkdob2EyTEtWbFJVRUFnSE9uRGtEaGVKbUxwTng0OFoxNlJvSkNRbnNmaU1pSWlBUzNmcTBLb1ZDWWRKOUFrQmpZeU1ia202TWJpU0JTcVhpQmVDblQ1OW1yOWV0VzhkZXA2V2xZZEtrU1NhMWdmUk9GSUFUUXNodFZGMVZpNVEvaHBTbnB1UjNxNjZ4U0N5Q241K0h0alJZbURmOC9Ed2dvbm5jaEJCeTM1by9mejdtejUvZjRUNE5EUTE0OGNVWERkWXZYcnpZNlA3dnZmY2VuSnljZXFKNTdmcjQ0NDhOMWgwOWVoUkhqeDVseTJ2WHJvV2RuUjNpNHVKNCsyM2R1aFZidDI0MU9QNk5OOTdnSllMVEQrNmpvcUx3MjIrLzRlVEprd1pUdGw1Ly9YWDJXdE9tUXN5S0ZTc0E4SWZ4M3k0cEtTbnRUZyt3dDdlSGk0c0xLaW9xVUY5Zmo0cUtDa1JIUnlNMU5SWDE5Zld3dExRME9zemQxOWYzZGplYjNFWVVnQk5DU0E5cWJGUWdMVFdmemVNdUs2M3Uxanp1Z1FPZFdROTNjSWduTEN5Nm4xQ0hFRUlJRVl1MVgvdjFrNUcxZGVqUUlUYXMyc2JHQnZYMTJvZkdRNFlNd2RLbFMyOHB1WnUrTTJmT0dBeXgxdzFaYjB1L2h6cy9QeDhsSlNVQUFEczdPL2o2K2lJdExjM29jUDJPaHZCM05yeS9vL2NJNE04djc4ekpreWNCYU9mVHIxMjcxbUErdDcrL1A2UlNLWVlPSFFvdkx5K0VoSVFnSVNFQkFCQWNIRXhEemU5REZJQVRRc2d0VUtuVXlNd29Ra3F5ZGg1M1htNHAxR3JEV3V5ZGtUblpJZnlQZ0Rzc3pCc09qamEzb2JXRUVFTHVGd0tCZ0FYVitzR3JibDNiOVowTjFUNXk1QWgrK2VVWEFOcTUxU3RYcnNTR0RSdFFXbHFLN094c3ZQLysrL2o3My8vT1N5TFdFWmxNeG9iRFYxWldzdld0cmEzWXYzOS9sODdSdHQzNlBlbDNJakZaYTJzckt4dlcwTkNBYytmT0lUVTFGUTRPRGxpNGNDRnYzOU9uVDZPcHFRa0JBUUVZTUdBQUJBSUI4dlB6a1oyZERVRGIyNzF2M3o2Mi85aXhZK0hzN0l3NWMrYndwZzNrNU9TZ3BVVTdQYzNMeTR2Ti81NHdZUUptelpwMVcrK1gzQmtVZ0JOQ2lBazRqa1BCbGF0SVNjbUZQRGtQR2VtRlVDaGFUVDZQbFpVVUlhRmVDUDBqZVpxSFI3L2IwRnBDQ0NHOVRWSlNFbmJzMk5HbGZULy8vSE8wdHJheUpHZ1dGaGE4WWVDdnZQSUthbXUxSlN6YkM4QkxTa3F3WThjT05uOGIwQ1k4ZG5Cd3dPTEZpN0Z1M1RyVTFkV2hwS1FFNzd6ekRpWk9uSWlKRXlkMldwdjY1WmRmWmtuVjlKT0k3ZDI3bDFkbmZPN2N1Umc3ZGl6dldQMzlkZTIrZXZXcTBjendNMmJNd0l3Wk02QlVLckYwNlZLMmZ1UEdqU3l3YldwcXd2TGx5OW0yem5xNHIxNjlpcmk0T01USHgyUFZxbFdReVdSUUtCVFl1WE1uQUcxV2RJVkN3WHNJY09MRUNkWTdQMlhLRkV5ZE9wWFgwMTVlWG83eThuSzJIQlFVQkdkblo0TTUrL3J6eFFNREF6dHNKK21kS0FBbmhKQk9YS3VvZ1R3bER5a3B1VWlUNTZPMnR2MmtLKzJSU01Udzh4K0FzSEJ0ZVREZkllNWRyaDlLQ0NHazcxQW9GQ1psUU5lZjVxVGYrdzN3NXo3ckIrQXRMUzI0ZE9rU3pwNDlpL1QwZE40NUhubmtFU1FtSnNMR3hnYSt2cjVZdm53NTFxOWZqN3E2T2xaZUxDNHVEaU5Hak1EdzRjUGg2K3RyY04yT1dGbFpRU2FUb2JxNkdvR0JnUWJCZDl2NTJycDI3OW16eCtRcFhkMjFaODhlRnV5ZlBIa1NNMmJNZ0pPVEU5emMzRkJXVmdhbFVvbTB0RFNNR0RFQ0FGQmZYNC9TMGxKMi9KQWhRd0FBbnA2ZTdWNmp1TGpZWU03OHBrMmJXRlowVjFkWDJOdmI5K2g5a1hzREJlQ0VFTkpHUTMwelV1VjVTRW5KUTZvOEQxZkxyM2RySHZkZ3ovNS9CTnplQ0FyMmhMbTU1RGExbUJCQ1NFL0p6TXpzMFpLM0sxYXNRRUJBUUkrZHI2M1cxcHVqc0NRUy90K1p0Z0Y0UWtJQ3E2R3RYKzhiMFA3ZGV1eXh4MUJZV0lpRWhBUWtKaVppM0xoeG1ERmpCbDU3N1RWczNMZ1J4Y1hGQUxRQi9Ka3paM0RtekJsSUpCSTg5ZFJUR0RseVpKZmFPM255Wk15Wk13Y0pDUW5JeXNwQ1RrNE9MNm1Zc1FBOEt5dXIwN3JvUFNrNk9wcGQ3K3paczVnNmRTckVZakZDUWtKUVZsWUdRRHRTUVJlQVoyWm1zdThKWm1abThQSHhBUUE0T1RsQkpwUGg1WmRmeG11dnZRWkFtemh1L3Z6NTdMMXNTOWRMWGw1ZWptWExsckgxY1hGeExIR2RzVkVEcFBlZ0FKd1EwdWUxdHFxUWtWNEllWEl1NVBJODVPZVZHM3dCNkFwbkZ3ZFdqenMwekJ0MmRsYTNvYldFRUVMdVo2TkhqOGJvMGFQQmNSeGVldWtsVnNKcjhlTEZDQXNMTTloZlB3RFh6VmZXMGY5YkpoYUwwYTlmUDE2d3FDT1R5VEIvL253TUdUSUVjcmtjcWFtcFVDZ1VPSEhpQkxLenM3Rnk1VXE4OXRwcjJMdDNMNDRjT1FLMVdzMk9sVWdrQ0FrSk1XalhtMisrMlc2aXNvc1hMMkxuenAyNGNlTUdFaE1UOGNvcnI4RFYxUlVBZU9jR3RBRzRYQzQzZXA2ZW9uOU5vVkNJd01CQTJOdmI0OGFORzJob2FNREZpeGNSRlJXRmtKQVEvUGJiYndDQTlQUjBxRlFxaU1WaXBLZW5zK1A5L1B4NEl3TG16cDFyTkhtZFdDeUdUQ1pEVFUxTnQ3NXprTjZMQW5CQ1NKL0RjUnp5Y3NzZ1Q5RW1Uc3RJTDBKcnE3THpBOXV3dHJGQWFLZ1h3c0o5RUJidURWYzMyVzFvTFNHRWtMNm90TFNVQmQvbTV1Ync4ZkZCZkh3OGtwS1NNSC8rZkRiL1dML0dkdHZFWkxyQVVqZmxhZENnUVlpSmlXRzFxSzJzckRCeDRrUTg5TkJEclBjOExDd01yNzc2S2o3OTlGUFUxOWRqNXN5WkxLQ01qWTFGVEV3TTl1L2ZqNHNYTDBLbFV1R0JCeDZBaFlXRlFmdjFhM3kzcGRGbzJEendwcVltYk5pd0FTdFdySUMxdGJWQk5uU1JTQVFmSHgvRXhjWEIxdFlXZFhWMVhYd0h1NjV0c2pxaFVJakl5RWdjT25RSWdIWitkMVJVRkx5OXZTR1ZTcUZRS0tCUUtKQ1ZsWVdnb0NEZS9Qbmc0R0QydXFDZ0FGbFpXYmg4K1RKYlYxaFlpRjI3ZHNIVzFoYXJWNi9HcWxXcmVEWElvNk9qMld1TlJvUHo1ODhEQU56YzNOaVE5djc5Ky9md08wRHVKQXJBQ1NGOVFubFp0YlkwbUZ3N3JMeWh2dG5rYzVpWlNSQVFPSkRONC9iMmNldHlHUkpDQ0NIM3JvQ0FBR3pidHUxdU40Tkh2MWMxSkNRRVo4NmN3YTVkdXdBQVBqNCtlT2loaHdDQWw5RE15b28vOGtvWGdPdlAvNTR5WlFvcUtpb3djdVJJakJvMXlxRFhIQUNPSFR1R2lJZ0lCQVVGOFFKS0FOVXppSVVBQUNBQVNVUkJWT2pYcngvbXo1K1BhZE9tSVRrNUdjT0hEemY1M2lJakk1R2JtOHNlQkZSWFYyUFRwazFZdm53NUx4Z1dDQVFRQ0FSc1NQZk1tVFB4elRmZjhNNmxuN0JOMzNQUFBkZnU5WFhIeUdReXJGNjltdmV3UVBjUUl6bzZtZ1hnQlFVRktDOHZoNnVyS3dJQ0FwQ2NuQXdBdUhUcEVod2RIVkZUVThPTzEzKy9Ta3BLV0krNVRsbFpHY3JLeXVEaTRzSStRMzM2WmNkYVdscFlBQjRRRUVCWjBPOFRGSUFUUXZxRVo1LzV0OG5IQ0lWQ2VIcTVJanpjRzJFUlBnZ0lIQVF6TS9xMVNRZ2g1UGJUSmVNQ2dHSERoc0hMeXd1N2QrOEd4M0U0ZHV3WXhvOGZENkZRaUd2WHJySDk3T3pzZU9mUUJlRDZRNklkSEJ6d3pEUFB3TWJHaGoxRTFzMTNGZ2dFVUt2VkxERE95Y21CdmIwOVBEdzgyUEdOalkwNGN1UUl6cDQ5aTMvOTYxK3d0YlUxMnY2MWE5Y2F6WUt1TTN2MmJPVG01ckk1ejluWjJUaDQ4Q0FpSXlQWlByb0hCN2EydGhnMWFoUWlJeU1OQXZDZW9LdDNEb0QxNWpzN08yUHc0TUVvS0NnQUFKdzdkdzR6Wjg1RVlHQ2dRUUN1NCtibUJpY25wMXRxeTdmZmZzdGU2dzlOejhqSVlOdnM3T3d3YmRxMFc3b091WHZvbXlRaGhQeEJJQkRBcGI4RHdzSjlFQjd1alpBd0w5allkRnhtaFJCQ0NPbHA5ZlgxeU12TEE2RHRrUTBKQ1lGRUlvRy92ejh5TWpKUVhWMk5sSlFVREIwNmxKZk1xMSsvbXlVdDllYzF0eTFCdG43OWVqUTJOaUkwTkJUang0OW5aYm5FWWpHV0xsMEtPenM3MU5iV29yaTRHR3ZXckVGc2JDenJyZjNoaHg5dzhlSkZBTUQvL3ZjL0xGNjh1RnYzS0pGSXNHREJBcXhac3dZY3h5RW1KZ2JqeDQvbkJjUDY3ZGJ2R2RZbmszVi8rcGN1eTdqK0tBTDloeGdqUjQ1a0FmaUZDeGNRR3h2TDVvZnJSZ2VjUEhtUzdkOTJqbjVNVEF4aVltSjRaZEIwU2RqYWMvYnNXYVByZFQzbkFPRGk0a0lCZUM5R0FUZ2hwRSt6czdOQ1NKZ1h3ditZeCszczRuQzNtMFFJSWFTUGk0K1BaNzJmUTRjT1pmT3pSNDRjeWVZYng4WEZJU0lpQWxsWldleTRRWU1Hc2RmNldjNzFBOW5Dd2tJV3lKMCtmUnBqeG96aFhUc2dJQUJ2dlBFR3Z2bm1HNlNscFVHbFVzSFMwaElhalFaQ29aQU5QVmVwVkN4aFcyaG9hTGZ1YytEQWdaZzFheGJjM2QxWjZTNzk0ZHo2N1c2djFObnExYXZaNjZxcUtodytmQmpUcDA4M3FGTmVVbElDdVZ5T0tWT21HSnhEZnc2MmZrQS9iTmd3L1B6enorQTREblYxZGJoMDZSSkNRME94YnQwNkFOb2g0cHMzYjJiN2g0ZUhkK20rU2Q5R0FUZ2hwRTh4TjVjZ01HZ3d3aUs4RVI3dWc4R2UvV2tlTnlHRWtIdUdXcTNHOGVQSDJiSlNxY1QrL2Z1aFZDcDVQYlc1dWJrNGZQZ3dXeWNXaTlsY2FkMXhPdnJCcTI1T01hQWRNcTBmdE90WVdWbGh5WklsMkxObkR3UUNBVWFQSG8yREJ3L2l5cFVyTEdtYmJuNzA3dDI3RVJ3Y3pCSzltZXJCQngva0xiZjM0S0F6S3BVS1gzNzVKUW9MQzVHY25JeDU4K2F4SHVtREJ3OWkzNzU5VUtsVWFHMXRSV3hzTER1TzR6Z1VGUld4WlRjM04vYmEzdDRlZm41KzBHZzBpSTZPTmlnbmw1R1J3ZWFzMjl2YkczMHZqV2xzYkVSMmRqWWlJaUlNdHVsR0l3RGFBRjlYaW16Q2hBazBCL3crUVFFNElhUlBlSHoyQXdpUDhJR2Yvd0JJSlBTcjczNnpaLzk3ZDdzSmhCRFNJOUxTMGxCWldjbVdkY085amRtOWV6ZDdIUlFVeEN0MzFkeDhNOW1vTGdCdmJtN21CZUF4TVRHODgrbVhKeE1JQkpnK2ZUcGJMaWdvZ0Z3dWgxd3V4NWd4WTJCcGFZbW1waWFVbFpYaC9Qbnp2T3pkUU1kbHlEcFNXMXZMWGh0TEVOZWVIVHQyb0xDd0VJQjJDTDkrOE01eEhBdVVEeDA2QkJzYkd6YWt2cWlvaUplRXpkN2VIdFhWMVd6NWlTZWVZTzlmMnd6cytyWEpmWDE5Y2YzNmRiWnNhMnRyVUpjZEFJcUxpL0htbTI4aU1EQVF0cmEycUtxcVl0c3VYNzZNb0tDZ0x0OHo2WjNvV3lnaHBFK1k5OVRFdTkwRVFnZ2hwRk1CQVFFc3VPMk1mc0E4ZE9oUUpDY253OHpNREJ6SDhlWVM2eko3bno1OW1nV2JFb2tFVVZGUkFMVEJOc2R4VUt2VnVIVHBFb0tDZ2xqd3pIRWM4dkx5ZUtXMC9QejhZRzl2ajcxNzl5SXNMQXkrdnI0R2JldW9EQm1nRFpMVDA5TmhZV0VCaVVRQ29WQ0ltcG9hN051M2orMWpZMlBUNlhzQUFNZVBIK2VOR29pTmplVmxJMy9ra1VkUVYxZkg5dG14WXdjY0hSMHhkT2hRSkNZbXN2M0VZakdPSFR1R0xWdTJkT202K2k1ZXZNaDdXTEpreVJJMk5MK2xwWVd0THlrcEFRQ1VsNWZqaXkrKzRNM1YzN2h4SXlaUG5veVJJMGVpWDc5K0VJbEU3RE1hUEhnd2dKc1BFNHdGOTZSM29BQ2NFRUlJSVlTUWU0UzV1VGxHang2TitQaDRlSGg0d043ZUhqWTJOckMydG9hdHJTMXNiR3hRVzF1TGJkdTJzWG5pN3U3dUNBME54UXN2dk1BTHluVjBpY1hjM053UUZCU0U5UFIwakJ3NWtzMlR0ck96WTBQWk4yelkwR0g3TEN3c0VCb2FDbzFHQXo4L1A2UEJkMWRZV0ZoZysvYnRIUWJxQXdjTzdQUThDUWtKK1BISEg5bHlURXdNSG43NFlZUDlacytlamVycWFxU21wb0xqT0d6WnNnV1dscGE4QnhVaElTRm9iR3cwOFU0Nmw1MmR6VnNXQ29Wb2FHaGdQZXJPenM2NGR1MGFsRW9sOXU3ZGk3MTc5MElvRkxJZ1c2UFJJRDQrSGx1MmJBSEhjWkJLcGZqa2swOTZ2SjNrenFBQW5CQkNDQ0dFa0h0SWJHd3NIbi84Y2FQYk9JN0RCeDk4d0N0UjlmampqOFBTMGhJZUhoNjhyT2c2STBhTUFLQ3RVUjBjSEl5YW1ocmU4UERSbzBmandJRURYV3JibzQ4K3lvYTZkeFI4ZDFhR1RDd1d3OC9QRDNLNTNPanhVcW5VYUozc3RqSXpNOWxEaDdDd01NeWRPOWZvZmdLQkFBc1hMc1RhdFd0UlhsNE9qdU5RVTFPRHFLZ29IRGx5QkFBd2J0eTRMcjhQcG1odGJXV3ZaVElaRmk1Y0NITnpjN3o3N3J1UVNxVjQ4Y1VYY2ZMa1NSdzhlSkRkaTBhajRmV2M2L1AzOSsveE5wSTdod0p3UWdnaGhCQkM3aUh0WmZ3R3RJSGs4dVhMY2VEQUFSdzZkQWd4TVRFc09aaVhseGVLaTRzaEZvc2hsVW9oazhrd2J0dzRqQnc1a25jT1hXQ3M4K2lqajBJcWxVSXVsNk94c2RHZ0YxMGtFc0hKeVFsUlVWRVlPblNveWZlaksvZWxPNWVPdDdjMzVISTVoRUloUkNJUnpNek1ZR05qQTA5UFQweWFOQWt1TGk0RzU5SUYvN3IvejVzM0QrYm01aWdwS2NFenp6elRZVEk0cVZTS1JZc1c0ZlBQUDhmVFR6OE5iMjl2QUlDcnF5c1NFeE1SRUJCZ2tHaXRKNHdaTXdhSmlZbFFxOVY0OXRsbllXVmxCVUJia3N6THl3djI5dmFZTm0wYXdzUERjZUhDQlJRWEY2T2hvUUVxbFlyM29FVDN1bTI1TTlLN0NEaGo0MVR1Y1U4KytlVGRiZ0locEpmWnRtM2IzVzRDSVlRUTBxT0tpNHZoNnVyS0FuYmQxL3ErV04xRHBWSjErT0JDbjY2a1dtZnJlbEpkWFIyYjc2N1QyTmdJUzB2TFB2bDU5UVdDZGo1WTZnRW5oQkJDQ0NHa0Z4b3dZQUJ2dVM4SGNsME52Z0VZRGJSdlovQU5hTE9pdDZYckNTZDl5KzM5U1NPRUVFSUlJWVFRUWdnQUNzQUpJWVFRUWdnaGhKQTdnZ0p3UWdnaGhCQkNDQ0hrRHFBQW5CQkNDQ0dFRUVJSXVRTW9BQ2VFRUVJSUlZUVFRdTRBQ3NBSklZUVFRZ2doaEpBN2dBSndRZ2doaEJCQ0NDSGtEcUFBbkJCQ0NDR0VFRUlJdVFNb0FDZUVFRUlJSVlRUVF1NEFDc0FKSVlRUVFnZ2gvOC9lZllkSFVhMS9BUC9PN2liWjlONERhUkNTa0lRazFORGxZaFM0Z0lDS1hyQmRwT2hWdVlJRmtaOE5yd3AydllwZ1E3Z3FpSUNBZ29nMEE2R0drcDZRWGtnaHZlNW15L3orV0hheWs1bE5kcE5BS08vbmVYak1uamt6Y3paWkpPK2NjOTZYRUhJZHlQcDZBRGVEUVlNR3djYkdCcW1wcVZDcFZLSjk3cnp6VGtIYm9VT0hvTkZvZXRTM3QzbDdleU1rSkFTdXJxN1lzV05IcjExWEpwUGh4UmRmUkg1K1BuSnljcENibTR2cTZtclJ2alkyTmdnUEQ0ZE1Kc1BKa3llTlh2T2xsMTZDUnFOQlJVVUZ5c3ZMa1oyZGpmejgvRzZQY2Y3OCtlalhyeC9LeTh1NWExWlVWS0Npb2dKcXRickw4eDk2NkNGNGVub2lOVFVWS1NrcEtDMHQ3ZlpZdWhJVkZRVVhGeGNrSmlhaXJhMnQwNzVTcVJUang0L0gyYk5uMGRqWTJHdGpjSEJ3Z0pXVkZhNWN1V0swajZXbEpWYXVYQ2xvZisyMTF6cTlka1JFQkZKVFUzczZSRUlJSVlRUVFtNHFGSUNiWU5xMGFZaUppWUZDb1VCeWNqSk9uejZOVTZkTzhmbzgvUEREZ3ZNU0VoSkVnMnB6K3ZhVWpZME5Ka3lZZ0pDUUVJU0VoTURCd1lFN2R1Yk1HUlFYRi9mS2ZZS0NnaEFhR29yUTBGQ3U3ZU9QUDhiWnMyZTUxK1BHamNNZGQ5eUI0T0JnU0NRU1ZGZFg0OVNwVTJCWlZuQTlaMmRuaEllSEF3QWlJeU1CQUQvOTlGT1BBdkRZMkZpNHU3dHoxOVZic1dKRmw4RzBWQ3JGNk5HallXZG5oeUZEaGdBQWFtdHI4ZVdYWHlJbEphWGJZeElqazhudzZLT1B3dDNkSFhQbnpzWGh3NGZ4NTU5L29xYW1odGRQSXBGZ3pKZ3htRFZyRnZlK1B2dnNzMTRaZzVXVkZaNTc3amw0ZVhuaDIyKy94WWtUSjBUN1NTUVNCQWNIbTN4ZGhtSHc0SU1QWXNxVUtkaTllemUyYmR2V0srTWxoQkJDQ0NIa1prQkwwTHRnYVdtSndZTUhBd0RrY2psR2pCaUIrUGo0UGg2VjZkcmEyakI5K25RTUd6YU1GM3dEd09USmszdnRQaUVoSWJ6WExNc2lLeXVMMStibTVvYUJBd2RDSXRGOTdGeGRYUkVVRkNSNlBjTkFYcThuZ2E2cnF5dmMzZDBGN2NYRnhTYk5aRWRFUk1ET3pvN1g1dXpzakxLeXNtNlB5WmkvLy8zdjNGanQ3T3d3ZmZwMGZQREJCNWc2ZFNyWEp6SXlFdSs4OHc0V0xWckU5UjAxYWhSaVkyTjdmSCtwVklxbm4zNGFnWUdCc0xhMnhwTlBQb2xGaXhaQkxwZjMrTHFMRmkzQ2xDbFRBQUF6WnN6QXpKa3plenhlUWdnaGhCQkNiaFlVZ0hjaEtpb0tscGFXdkxhTEZ5LzIwV2pNcDFhcmNmandZZEZqY1hGeGd2ZldYUjBENW9LQ0FzRnk2QXNYTGdqT0d6NTh1RW5YYTJ4c1JHRmhZYmZIcDMrSTBwR3htZDJPUm80Y0tXakx5Y2xCVlZWVnQ4Y2t4dGZYMTJoUWF2aTVVNmxVOFBiMkZ2UjU3TEhIWUdOajA2TXh6SjgvbjV2bDF4czNiaHhlZi8xMStQajRkT3VhbHBhV1dMcDBLY2FPSGN0cnYvZmVlekZwMHFSdWo1VVFRZ2doaEpDYkNTMUI3NExZak9MTkZJQUR3T0hEaHpGOStuUXdETU5ydDdhMnhxaFJvL0RYWDMvMTZQcFdWbGFDWmQyNXVibHdjWEhodFJVWEY2TzJ0aGJPenM1YzI3Qmh3N0JseXhaNGVucml2ZmZlTTNvUGUzdDdiTnEwcWROeFBQVFFRMGFQNlpleGQ5VFpIblE5UzB0TERCczJUTkNlbUpqWTVibm1rTWxrV0x4NE1XUXk0Vi9MZ3djUDhtYnFNek16a1ppWWlOR2pSL1A2T1RrNTRiSEhIdXZSVXZRLy8vd1RVVkZSOFBEdzRMWDcrUGpnOWRkZng0WU5HM0RtekJtVHIyZHZiNC9seTVlTExsVXZMaTRXZlRCRENDR0VFRUxJcllnQzhFN0laRExFeE1UdzJ1cnE2bm8wRTlzVElTRWgrTC8vKzc5ZXZlYkNoUXV4Y09GQ3M4NVp0V29WNzNzUUdSa0pDd3NMWHAvSmt5Y0xscmkvOHNvcnVIanhJaVpPbk1pMWVYcDZ3c3ZMUzNRZmVHK1JTQ1NJaW9vU3RPZm01bmFhWUV4dnhJZ1JzTGEyNXJWcE5CcVRnbmR6UFBqZ2d3Z01EQlMwTnpZMll2djI3WUwySDM3NEFURXhNWUt4alJvMUNpVWxKZGkxYTFlM3hsRmFXb3BYWDMwVlR6MzFsR0RsZ0Z3dXh6UFBQSU10VzdiZ3Q5OSs2L0phN3U3dWVPR0ZGK0RsNVNVNGxwNmVqbzgvL2hndExTM2RHaWNoaEJCQ0NDRTNHd3JBT3hFYkd5dlk5NXVVbE5SSG83bHhEUjA2MU9TK3FhbXB2QUFjMEMzejcrMVZCWnMzYis2eVQzQndzTkYraHJQcEV5Wk1FQnhuV1JZclZxem84aDRiTm13dzZZSE42TkdqamVZVzJMaHhvMmlRV2w5ZmorKy8veDZQUC82NDROaWNPWE5RV2xyS1M0Sm5qcWFtSnF4ZHV4Yno1ODhYWk8xdmFtb3llZFphTHBjTGNnOEF3UEhqeC9IVlYxK1psSDJlRUVJSUlZU1FXd1VGNEowWVAzNjhvTzMwNmRNQWdKZGZmcm5MODU5Ly9ubG90VnFUN3RXeDc5dHZ2MjN5dVgxSkxwY2IzY2N0SmlNalE5QjJMUUx3M3VMcDZZbEJnd1lKMm1VeUdmcjM3OS9sK1IxWEJvZ0pDUWt4dWdvaElTR0IrOHlKT1hyMEtLS2pvd1ZMNUJtR3daSWxTN0I2OWVwdXI5alFhclhZdEdrVHlzdkxNVy9lUEVna0VpZ1VDcnozM25zbWwyQXJMaTdHQng5OGdCZGZmQkVXRmhaZ1dSYmJ0Mi92OXV3OElZUVFRZ2doTnpNS3dJMXdjbklTN0J0dWJHeEVabVltQVBFczNSMTF6QXh1VHQrTys3VnZWS05HallLVmxaWEovUnNhR2xCYVdncGZYMSt1TFN3c0RNM056ZmpnZ3c4QUFFODk5UlF2T1Z4Q1FvSlplNDU3VTN4OGZJOStGbDJWbHV2ZnZ6K1dMVnNtdXUrN3NyS3l5MzN2QVBEMTExOGpPRGlZdDdjZTBPM05mL0hGRi9IT08rK2dxS2lvMDJ1TUd6Zk82TEhXMWxhY1BuMGFvMGFOd3BrelorRGo0OE1sWXpQMmdLSGo5YzZkTzRlUkkwZml3b1VMcUttcE1YcS9FeWRPMEt3NElZUVFRZ2k1WlZFQWJzVFlzV081Y2xsNkZ5NWN1T0ZtcFd0cmF6dWRJYjBXR2hvYXVLODdMaWZQenM3R3UrKytLM3FlVXFrRW9Kc0Y5L1gxUlZ0Ykd6SXlNcENjbkF5VlNvWHo1OC9EMzk5ZmtKbjk0TUdEeU0zTjdkMDNZUUliR3h2UlZSRG02Q3lZOVBYMXhZb1ZLMkJyYXlzNDF0Yldodi8rOTc5UUtCUmQzcU9wcVFtZmYvNDVWcXhZQWFsVXlqdG1iMitQbFN0WDR0MTMzKzMwZTdobzBhSXU3d1BvQXV2T2d2V3VyaGNURXlQSXEyQW9LU21KQW5CQ0NDR0VFSExMb2dCY2hGUXFGZXg3QlhCREpvdXFxS2pBLy83M3Z6NjVkMWhZbUNDejlhRkRoN29NR2c4ZE9vU2twQ1JrWm1ZS2dxMk95ZExxNit0aFkyT0Q5OTkvbjllK2ZQbHlzOGRiVzFzcm1KR1dTcVdDbVdPOU8rNjRvOGUxcjQzTmdBY0hCK081NTU0VDVCZ0FkUHZMdi9qaUMrVG41NXQ4bjh6TVRHemN1QkVMRml3UUhMTzF0Y1dLRlN2dzNudnZDV3F6RTBJSUlZUVFRcTRmQ3NCRmpCNDlXbEJDNjFZZ2s4a1FGaGFHNk9ob0JBUUU0RC8vK1Urbk0vb3hNVEhJenM1R2MzT3o2UEVaTTJid1hyZTF0YUc4dkJ6Ky92NjhkcTFXaStMaVl1NTFjWEV4NzdXaDZPaG8zdXNMRnk3QTB0SlNVQktyTzk1NTV4MWN2bnlaMStiajQ0TTFhOVlJK2xwWldXSHExS21DOXFOSGoyTGJ0bTJpMS8vb280OEVTOG5GQXZDWW1CZzgrZVNUUm9QN2JkdTJkV3ZKL1pFalIrRHI2NHU3Nzc1YmNFd3VsK09GRjE3QXBrMmJjUFRvVWJPdlRRZ2hoQkJDQ09rNUNzQTdZQmdHMDZaTjY3SmZ4NXJUWXRtMEZ5NWNLRG9iYkU1ZmMzbDVlY0hKeVluYnE2NzM4TU1QWS96NDhiejkyb01IRDBaS1Nvcm9kWHg4ZkxCczJUS3dMSXZDd2tLa3A2ZHpmMVFxRlN3dExRVWxxaXd0TGZIYWE2OEpycVZVS2tVemRYZGtaMmVIQVFNRzhOck9uVHZYSi92aDQrUGpSYk4zNzl1M0QvWDE5YUxuaUkyell3QStkZXBVUFBEQUEwYmYweDkvL0lFOWUvWjBZOFE2UC83NEkxeGNYREJpeEFqQk1VdExTenorK09NWU5HZ1FObTdjaUxhMnRtN2ZoeEJDQ0NHRUVHSStDc0E3aUltSjRTVUl1eGxJSkJKRVIwZmp6anZ2eE9EQmczSGx5aFU4OTl4enZOcmFhclZha0N4dDNMaHhSZ053L1ZKd2htRVFFQkNBZ0lBQVRKMDZGVTgvL1RUcTZ1clExdGFHeTVjdm0veTk4dlgxeGFPUFBpcDY3TUtGQy9qdHQ5OFFFeFBEMjNldlVxbVFtcG9xU0laM1BZZzloRWxQVCs4MCszZkhuQUZBZXdCdVkyT0RoUXNYQ3JLVkc5cTdkeTkrL1BISGJveTJuVmFyeGVlZmZ3NExDd3VqZTYzSGpSdUhnSUFBZlBUUlI2aXNyQVFnZktCa1RFUkVCQjU0NEFIQktnY3hMTXNpS3lzTGlZbUpPSFBtREpxYW1reC9JNFFRUWdnaGhOeUNLQUEzSUpWS2NmLzk5L2YxTU16MnhodHY4QUlpRHc4UHhNYkc4bXFXbnoxN0ZsT21UT0dkRnhzYkMwdExTOUdaMElpSUNFRmJjWEV4NnVycXVOZFpXVmttQitEVzF0WkdNOGRYVkZRQWdLQ2NXWHA2ZXAvTjB1N2Z2eDlUcDA3bExSUC8vZmZmamZabkdFWjBWbHUveDMzdTNMbWRCdDk3OXV6QlR6LzkxSU1SdDlOb05QamtrMCt3Yk5reW93OHY3T3pzVEY1eElaUEpNSFRvVUV5ZVBObWs3UDk2RE1NZ05EUVVvYUdoZU9TUlI1Q2NuSXpFeEVTY08zZU9adDhKSVlRUVFzaHRpUUp3QTVNbVRicnBacjhCWFNEY2NVYnk3cnZ2NWdYZ2x5NWRRbU5qSSt6dDdiazJLeXNyeE1URTROU3BVN3h6TFN3c0VCWVdKcmhQY25JeTczVjJkalltVFpyVUcyOEJBQVRCNHBBaFEwU1g2d1BDWmZ5OU1YdHNhT2ZPblRoMDZCRHV1KzgrVEpnd0FhV2xwYmh3NFlMUi9tS3ozMEQ3RFBnUFAveUF3TUJBQkFZR2l2YWJQbjA2cGsrZjN2T0JtMENqMGVEVFR6L2xaYlB2eU1MQ0F1SGg0WWlPanNhSUVTTkVsK01EdXUwRnBwU2hrMHFsWEFaMGhVS0JNMmZPNE5peFk4akl5T0N0MUNDRUVFSUlJZVJXUmdINFZiYTJ0cGc5ZTNaZkQ2TmJEaDA2aFBqNGVGNWJhR2dvQWdJQ1VGQlFBRUMzSFBqQ2hRdUNFbEtqUm8wU0JPQ0RCZzBTbEFJRGhBRzR2cXpWeHg5L2pQTHljcno5OXR1ODQ2dFhyMFoyZGpZQUNQWjJpeEdyaGQyWDZ1dnI4ZFZYWCtIMDZkUHc4UERBa2lWTHNHblRKdEdrZEIzTGYrbnBBM0NsVW9rUFB2Z0FiNzc1Smh3ZEhhL3B1RHZLemMzbFphdi82YWVmY09uU0pWNGZXMXRiREJnd0FNSEJ3Umd3WUlEUno0Q2g3T3hzZlB2dHQ0S2ZPd0NzWDc4ZVU2ZE9SYjkrL1FUSDVISTVWODZzcHFZR3g0OGZ4N0ZqeHdRSjhnZ2hoQkJDQ0xuVmlFL2IzWVpDUWtKRVMwTGRTTVNDUEsxV2k5TFNVa0ZBQlVDUURmdmN1WE9DUGxGUlVZSkFxMk1wTUFCb2JXMFZsTENxcUtqQTNyMTdjZmJzV1pQR2Y3UFNhRFNZUFhzMlJvOGVqY1dMRjRzdU5UZjI4TUF3Q1Z0ZFhSM1dyVnZISmJZenR2Kyt0MzMzM1hmWXRtMGJXSlpGU2tvSzl1M2JKK2pUcjE4L1BQZmNjNWcxYXhZaUl5TTdEYjRWQ2dXMmJ0MksvL3puUDZpcXFoTHRjK3pZTWF4Y3VSSnIxNjVGV2xxYTBXdTV1TGhnK3ZUcFdMTm1EZWJObTJmK215T0VFRUlJSWVRbWNtTk5PZmFobkp3Y3NDemJKeG0zVGRWWmtxL0RodzlqNE1DQnZHT2pSbzNDMXExYlVWdGJDd0JJU1VtQldxM21CWXVXbHBhSWpJemtMVmNmTW1TSTRENHBLU21Dak40c3k1cTg3RHNuSjRkTDlHVnNXZm0xSmxadXJETU13MkRtekptWVBYczI5N21JaVluQlhYZmRKZGdQM3RVTXVGNWFXaHJXcmwyTHpNeE1reE9mOVpSU3FjVHUzYnRSVkZTRXZMdzgwU1hmbVptWk9IbnlKRWFOR21YME9ocU5Cb2NQSDhhT0hUdlEyTmhvMHIxVFVsS1FrcElDZjM5Ly9QM3ZmOGVJRVNPTUx0ZnZiSWsvSVlRUVFnZ2h0d0lLd0s5cWJHemtaZld1ckt6c2xkclR2VWxzbGxVZjRKMDZkUXJ6NTgrSGpZME5kMHdxbFdMeTVNbGMzV3FsVW9tTWpBekJYdXRodzRaeEFiaWJteHQ4Zkh3RTl6bC8vcnlnelhBL3M2ZW5wK0M0dDdjM1ZDb1ZBTjFNZldGaFlhZnY3NE1QUGhCdER3NE94c3laTXp2dHEwL2sxcHVpb3FJd1o4NGNRZnZjdVhPUmtaSEJlejlpUHh1dFZpc2E3S2FtcHZidVFMdWdUN2JXVllENzQ0OC9ZdGl3WVlMMzB0allpQ05IanVEZ3dZT29ycTRXWE51VUJ3bUZoWVg0N0xQUHNIWHJWa3liTmczang0L256YkxuNStkM09sTk9DQ0dFRUVMSXJZQUNjQU1aR1JsY0FQNzk5OS9qMldlZkZlMzM4c3N2bTNTOTU1OS9IbHF0dHR0OU4yM2FoT0xpWXU2MXRiVzE0RHg5QU43VzFvYkV4RVJNbmp5WmQzekNoQW5Zc1dNSDErL0NoUXVDQUR3Nk9ob1NpUVJhclZaMDlwdGxXVnk4ZUZIUS9zWWJiM1Q2bmd4cmY1dFNDMXdzeUFmRVovNk45ZTFORnk5ZXhQSGp4ekZtekJoZXUwd213NUlsUy9CLy8vZC9YSmJ6emg2T0dMTjE2MWJzMnJXTDF6WnMyRERSZ1BhVFR6N2g5dHdiTTN2MmJFeVlNRUhRcmxRcU96MVByNmFtQm9jUEg4YWRkOTRKdFZxTnRMUTBuRGh4QXFkUG4rWWVwSFRrN3U2T2xTdFg4dHFhbTV1eGF0VXEwZjVWVlZYNDdydnZzSFBuVHR4MTExMllQSGt5Ykd4czhPdXZ2NW8wUmtJSUlZUVFRbTVtRklBYnlNL1BCNkFMdk1UMlMrdVpXb29wSkNURTVIdUw5ZTBZY0J1V3hOSXpMQ1YxNk5BaFFRRHU2T2lJbUpnWWJwLzJoUXNYQkFHZW5aMGRCZzRjaUt5c0xORUFQQ3NyeStRbHg3ZWFqUnMzSWlRa0JPN3U3cngyUHo4LzNIdnZ2ZGl5WlF1QTdnWGdMUzB0YUdscDRiVlpXRmlJOWkwdExVVk5UVTJuMXpOMlAxTURjQURZdlhzMzh2THljTzdjT2NIWXhOamIyOFBOelkzWFprcDVzNGFHQm16YnRnMi8vZllieG80ZGl6Tm56cGc4UmtJSUlZUVFRbTVXRklBYktDd3NoRUtod01hTkcvdDZLS0lNUzRqcEdRWkp4Y1hGS0N3c0ZKUWttemh4SWhlQVYxWldvcnk4SEY1ZVhydyswZEhSeU0zTlJYaDR1T0FlaHZ2RHJ4V0dZUkFkSFMxNlRLeDBWMHhNaktDdHNMQ3cweUMxdXJwYUVLUktwVks0dXJvYVBVZWhVT0NMTDc3QXFsV3JCUGtCcGs2ZGlqTm56aUEzTjFkMEQ3aCtkdHdjSFFOOXZjNUtodW1KQmU4YWphYkxjZmo3K3d2MmZwdGFqazlzbTRaY0xzZmN1WE5OT2wvdi92dnY1NzdldW5XcldlY1NRZ2doaEJCeXM2QUEzRUJwYVNsKytPRUhvNW1kKzVxVGs1T2dyZU1zNWJGanh3UUJlRlJVRkZ4ZFhibjl1OG5KeVlJQVBDWW1CdW5wNmFJMW5hOUhsbk9aVElabHk1YVozRitzNzRZTkc1Q1FrR0QwbkxWcjF3cEtYZm40K0hTWm5DMDdPeHY3OSs4WFpKVm5HQVlMRnk3RXFsV3J1alVETHNiUHowL1ExdHpjakthbXBpN1BGY3RjM3RyYWF0STkvLzczdjVzMlFCTzR1Ym4xNkhvVWdCTkNDQ0dFa0ZzVkJlQUcxR28xRGg4KzNOZkRNTXJGeFVYUVZsZFh4M3Q5NHNRSlBQamdnN3g5MHd6RGNIdkJBZDBTKy9qNGVMQXNpNktpSXFTbXBpSWxKUVd4c2JHQzZ4Y1dGaHA5SUdHNGxOM1B6Ni9UT3VBM3UyM2J0aUUyTnBZMzQ2dlZhcm10Q21JejRPWUc0QllXRmdnS0NoSzBsNWVYbTNTKzJNTVRVNWFERTBJSUlZUVFRcTRQQ3NDN3dWaldaMmRuWnpnNU9YRjd5VHZETUF5OHZiMEZNN0tkOGZiMkZyVHBTNHpwMWRmWEl6VTFWVkRMZS96NDhkaTVjeWRZbGtWR1JnWSsvL3h6cEthbTh2WjJpeVZKbzcyNU9tMXRiZGk0Y1NOZWVPRUZBTHJWRXV2WHIrZCsxc2FXZjVzakppWkc5RHFtZko0QThSd0I1dXovSm9RUVFnZ2hoRnhiRklEM0VvbEVnaWVmZkJJREJ3N0UzcjE3c1dQSERxTjdiMTFkWGJGa3lSSUVCd2ZqL2ZmZk42bjhrbFFxRlMzMUpiYm4rZGl4WTRJQTNOWFZGVkZSVWJoNDhTSlVLaFZPbkRqQk8rN3I2eXRJcGdWUUFHNG9KU1VGaVltSnFLcXF3czZkTzNrLzM1NEc0QktKQkRObXpCQTlscFdWWmRJMXhBSndVNWFnRTBJSUlZUVFRcTRQQ3NCN3lYMzMzY2RsUjU4K2ZUcUdEaDJLTDcvOEVqazVPYngrbzBlUHhpT1BQTUxWNjE2MmJCbmVlKzg5WkdSa2RIcjlmdjM2aWU0ekxpc3JFN1FsSlNWQm9WQkFMcGREcTlVaUxTME5DUWtKbmQ1ajZOQ2hncmFTa2hLelp1aU5zYkd4Z1llSEJ3b0tDb3oyVWFsVWVQVFJSMFdQeGNURVlPblNwYncyc2I2bWxuenJpUysrK0VLMHRyZlkvbXR6QXZBNWMrWUk5dTREdXU5TFYvVzc5ZXpzN0FSdHBtUXlQMzc4T0k0ZlAyN1NQUURkNm8xRml4Wmg3Tml4dlBiR3hrWkJvc0Q4L0h4OCtPR0hncFVhaEJCQ0NDR0UzSTZFQlphSjJhS2pvekZ0VG1yVll3QUFJQUJKUkVGVTJqUmVtNCtQRDVZdFc4YWJsUnd3WUFDV0xGbkNCZCtBTG5CYnZueDVseVhMQmd3WUlHaXJycTRXM2VQYjF0YUd2WHYzWXN1V0xWaTZkQ25XcmwyTEV5ZE9vSzJ0emVqMXhmWi9uejU5dXRNeG1XTDQ4T0ZZczJZTmwrSGMxdFpXMEVlL2QxbWowWWorRVF0NFRlM1gyNHpkdy9CbnFtZnE4dStwVTZjYW5mMCtlZktreWZ1NEhSd2NCRzJtQk9EbXNMR3h3Yi8vL1c5QjhBMEE2OWV2RjlTTER3d014QnR2dklIZzRPQmVIUWNoaEJCQ0NDRTNJNW9CN3lFM056Y3NYcnhZVUtLS1pWbXNXN2VPRnp6bDVPVGcrKysveC96NTgzbDlyYXlzOFB6enoyUE5taldDR1hNOXNmcmNSVVZGUnNlMWMrZE9rOStEazVPVGFQS3ZuZ2JnLy96blA3bHlWbks1SERLWkRQLys5NzhGL1VhT0hJa1RKMDUwV251OU4zU1Y3YndueEI2UWRMWDgyOExDQXZQbno4ZWtTWk5FajJzMEd1emV2ZHVrKzd1NXVZbk93cHVTUGQwVURNTWdMaTRPRHo3NG9HZzIvcFNVRkZ5OGVCRkZSVVZZdlhvMUhCMGR1V05PVGs1WXRXb1Yvdnp6VCt6ZXZmdTJyU2xQQ0NHRUVFSUlCZUE5WUdkbmgrZWZmMTUwNmUvMjdkdVJrcElpYU4rL2Z6L3M3ZTB4YytaTVhydGNMc2R6enoySE45OThFeVVsSllKall2VzVzN0t5c0huejVoNitDK1BlZWVjZDBmWlBQLzFVRUp5TEJYK0d0YVR0N095d2FORWlicG0rSVlaaHNIVHBVaTVBcTYrdjcrSEllNWRNSm9PYm14c1VDZ1VVQ2dWdnh0M0p5UWtUSmt6QUhYZmNJVGl2cy9jUkZoYUdSeDk5RkQ0K1BrYjc3TjY5bTh1QUhoOGZEMDlQVHpRME5LQzV1Umt0TFMxb2JXMUZXMXNiWkRJWnBrNmRLbnFObmdhN3RyYTJpSXVMdzExMzNTVW9YYWRYWFYyTkw3NzRBb0F1S2VCSEgzMkVsMTkrbWJkbFFpYVQ0ZTY3NzhiRWlST3hkKzllSERseWhKYWxFMElJSVlTUTJ3NEY0TjFrWldXRjU1NTdUalNBT25IaUJIYnQybVgwM0o5Ly9obHVibTRZTTJZTXI5M1cxaFl2dlBBQzNuampEVjdwcjlHalI0c0d1Sm1abVQxNEI3MUxMRU83b2JpNE9OSDNvQ2VSU0JBZkg0ODc3N3dUUlVWRnlNL1BSMU5URTVxYm02SFZhckZseXhZd0RBT0pSQUtwVklvNWMrWkFLcFZ5cjJVeUdTb3FLdkQ3NzcvMzlsc0RBTHo1NXB1aVpiNDZVMUZSSVdnTENBakE3Tm16RVJNVDArbTU2ZW5wdk0rUWk0c0w0dVBqemJvL0lKNGpvRFA2N1B6aDRlR0lqbzdHNE1HRFJYTVA2RlZXVnVMdHQ5OUdRME1EMTVhVGs0T1BQdm9JUzVjdUZTU25rOHZsbUQxN05tYk5tb1djbkJ5Y1BuMGFGeTVjUUVWRnhYWFpRa0FJSVlRUVFraGZvZ0M4RzZSU0taWXVYU3E2cnpVM054ZGZmdmxsbDlmNDhzc3Y0ZXpzTEpqWmRuWjJ4b29WSzdCNjlXclUxOWRESXBIZ3JydnVFcHhmVjFlSHZMeTg3citKWGlhMkoxaXZ0TFFVY3JrY3JxNnV2UGJ6NTg4TEFsR0dZZUR2N3krYWtLd3JQLzMwazlubm1FS3RWaU0xTlZVMFVWMW5EQitRTUF5RHA1OStHc09IRCsveXZNTENRbnp5eVNlOEpHN2RTWWFuMVdxUm5wN2VaYi9RMEZBTUhUb1VmbjUrQ0F3TUZOMm5MK2JzMmJQNDVwdHZSR2ZaTDE2OGlIZmZmUmZQUFBPTTZBb1JobUV3Y09CQURCdzRFUFBtelVOYld4dEtTMHRSVWxLQ0gzLzhrWmFwRTBJSUlZU1FXeElsWWV1R0JRc1dJREl5VXRCZVhsNk85OTkvSHlxVnFzdHJhRFFhZlBycHA3aHk1WXJnbUtlbko1WXZYdzZHWWVEbDVXVzBQTmlOTW1Ob1pXV0ZmdjM2Q2RwWmxzVnZ2LzJHVmF0V1ljdVdMYnhqU1VsSitQREREM0gwNk5GZUc4ZlpzMmM3UFY1ZFhZM0t5a3JlbitycWFwT3VuWnljYk5aWUNnc0xlY0V2eTdMWXUzZHZsNStOakl3TXZQMzIyMmh1YnVhMVYxWldtblYvQUVoSVNEQnBPWDl0YlMwbVRacUVpSWdJazRMdnFxb3FyRnUzRGg5Ly9IR25nWEpHUmdaV3JWcUZTNWN1ZFhsTlMwdExCQVlHUXFGUVVQQk5DQ0dFRUVKdVdSU0FkOE9oUTRjRVFVSjlmVDNXcmwxclZ2RFExTlNFRHovOFVKQXR1N3E2R3BzMmJRTExzcmg4K1RKV3IxNHRDQlFQSGp6WS9UZlF5NVJLSmI3KyttdGVXMzE5UGRhc1dZTXRXN1pBclZiajFLbFR5TTNOQmFCNzM5OSsreTFZbHNWWFgzMkYvLzN2ZnlabitqYW12THk4eStYV2E5ZXV4ZkxseTNsLzFxNWRhOUwxOC9QelRSNUxjM016UHYvOGMwRjdUazRPTm16WUlIcU9Qa0JmczJhTklQZ0d3TnVTWUFwejhnTlVWRlJnNjlhdFhmWXJMeS9IcGsyYjhQenp6eU14TWRHa2ExZFhWMlAxNnRYWXVIR2o2UHN5bEorZmp4OSsrTUdrNnhKQ0NDR0VFSEl6b2lYbzNaQ1RrNFBYWG5zTkw3NzRJanc4UE5EVTFJUTFhOWFJem1aM3BiaTRHTjk4OHcyZWVPSUpBTHFaNFMrLy9KSVhyQlFVRk9EVlYxL0ZzbVhMRUJRVWhJc1hMNkswdEJRQThPS0xML2JPbXpKRFRVMk5vTzM4K2ZNNGV2UW9Ka3lZd08wQk5weDlaVmtXMzMvL1BWNTU1Ulg4K09PUHZHUDc5KzlIUWtJQ1JvNGNpZkR3Y1BqNStjSEZ4UVZ5dVJ3U2lXblBpTXlkb1RaWFVWRVIxR3AxcC91aEd4c2JjZTdjT1d6ZnZ0MW9nckdUSjA4aUlDQ0FWN2F1cUtnSTMzMzNIYkt6czQxZXU2YW1CZ3FGQWxaV1ZvS00rM3BxdFJvRkJRVTRkdXdZamh3NVlsWWQ4Z01IRGlBdUxrNlF6YjIxdFJYbnpwM0Q4ZVBIa1pxYTJxMVZGeXpMNHVEQmcwaE1UTVRreVpNUkh4OHZ5S1N1VUNqdzMvLytGMnExMnV6ckUwSUlJWVFRY3JOZzJCdGxIYk1aSG5yb29ldHluNDRscy9SQnBwNnpzek9XTGwyS1RaczI5WGcvOXNNUFA0ekt5c3BPazRoWldscmlpU2Vld0xadDI3cTFKL2hhazh2bCtNYy8vb0hObXpjYlhXcDk1NTEzNHNDQkF5WmZVeUtSZ0dFWVh1QW45cEh0Mk9ibjV5Zm9VMTVlTGdqd1pESVpMMXU3WG1GaG9hQnQyTEJoc0xhMmhsYXJoVWFqZ1ZxdGhsS3BSR3RySytycjYxRlZWV1ZTZ0NxUlNMQml4UW80T3p0ano1NDlTRWhJTUN1d1pSZ0dNcG1NKzk1SUpCSm90ZG9lcnlMbzM3OC8zbmpqRFpTWGx5TXRMUTBwS1NsSVRVM3Q5YUJZSXBFZ01qSVNjWEZ4aUlpSWdLT2pJelpzMklDRWhJUmV2VTlIMTdKaUFDR0VFRUlJSVlZWUk3Tm1GSUFUMGdma2NqbVVTdVVOczQ5ZlR5Nlg5emlRTjVlM3Q3ZloyZHE3Z3dKd1FnZ2hoQkJ5dlJnTHdHa0pPaUY5NEhvSHVhYnFpM0ZkaitDYkVFSUlJWVNRR3dFbFlTT0VFRUlJSVlRUVFxNERDc0FKSVlRUVFnZ2hoSkRyZ0FKd1FnZ2hoQkJDQ0NIa09xQUFuQkJDQ0NHRUVFSUl1UTRvQUNlRUVFSUlJWVFRUXE0RENzQUpJWVFRUWdnaGhKRHJnTXFRRVVJSUlZUVEwa3VxcXFyUTF0WUdEdzhQeUdRMzVxL2F0YlcxM05mT3pzNUcrN0VzaTdxNk9wUDY5aldOUm9QQ3drTGs1dWJDd2NFQkkwZU9OT3Y4dkx3OCtQbjV3ZExTVW5Dc3RiVVYxdGJXdkxiTGx5OXpQMmNiRzVzZWpaM2NYbTdNL3lzUVFnZ2hoQkJ5RTlxNmRTdVNrNVBCTUF6YzNkMnhhdFVxV0ZsWmRldGEyZG5aU0V0TFEzNStQc2FORzRmaHc0ZUw5bnYvL2ZjaGxVcmg3dTZPT1hQbVFDNlhkM3JkRlN0V2NGK3ZYNy9lYUwvVzFsYVQreG82Y2VJRWlvcUtFQkVSZ1pDUUVGaFlXRUNqMGVDenp6N2orano5OU5OZ0dBWUFvRlFxZWRkKzVwbG5UTHFQbmtxbHdvc3Z2b2ptNW1ZQWdKT1RFNFlQSHc2SnhMVEZ2blYxZFZpelpnMGtFZ2ttVFpxRSsrNjdEd0N3ZmZ0MlhMeDRFVTFOVFhqdnZmZDQxOXU1Y3llU2s1TWhrVWp3NFljZmR2azlKMFNQQW5CQ0NDRTN2WmZtLzlYWFF5Q0VYUFgyLzhiMzlSRDZUSDE5UFZKVFV3SG9aby85L1B5NkhYd0R1Z0Q4OTk5L0J3RElaRExSQUx5eXNoTFoyZGtBZ0pxYW1oNEZndDkvL3ozS3k4dGhhMnVMZSs2NUJ3NE9EdDI2enJGang1Q1RrNE5EaHc3aG1XZWV3ZURCZzZIVmFwR1dsc2IxWVZtV0M4QTFHZzN2bUxrc0xDd3daTWdRSkNZbUF0QUYxQmN2WGtSTVRJeEo1MSs2ZEFrQW9OVnE0ZW5weWJXWGw1ZWpvcUlDQUpDZW5vNklpQWh1N0RrNU9RQ0E0T0JnQ3I2SldTZ0FKNFFRUWdnaHhBeXZ2UEtLYUx0U3FZUldxK1ZlNStUa0dPM2JrYlcxTlY1NjZTVmUyOGlSSTdGbnp4NEFRRlpXRnBSS3BTQ2dQMy8rUFBmMTJMRmpUYnFYSWExV3k4M3NKaWNuYzB2TzliUEE1cXF2cjBkdWJpNEF3TWJHQnFHaG9kMjZqcUhNekV6ODhNTVBuZlpwYlczbHZkNjhlVE4yN3R4cHRQK1NKVXZnNCtNREFFaEpTZUhhaTRxS3NHdlhMZ0JBVkZRVWtwT1RBUUJKU1Vsd2MzUERxNisreXJ2T3BVdVhzSGp4WWw3Ym1ERmo4UERERDNmeHJzanRpZ0p3UXNodFlmZDNPUWdLZDBKUW1DTnM3Q3o2ZWppRUVFSnVZdnBaMGE0ME5EU2dvYUhCcEw3VzF0Ykl5Y25CdSsrK0szcGNyVllMbG1hdlg3OGVKMCtlNUY3djJMRkROT2lNalkzRndvVUxSYS83MGtzdllkeTRjWWlOamVXQ2J5c3JLN2k0dUFpQ1dsT2NQWHNXTE1zQ0FHSmlZaUNWU3MyK1JrY0toY0xrNzdsZWMzTXp0eVJkakVxbEFxRDd2aG9HNEFrSkNkelhhOWFzNGI1T1NVbEJmSHk4V1dNZ1JBd0Y0SVNRMjhLSkE1ZHg0c0JsTUF6ZzdXK0g0SEFuQklVN0lURFVFVmJ5bnY5eVFBZ2hoRnh2dWJtNXVIejVNdmVhWlZrdStEV2sxV3J4MTE5LzRkU3BVNWd5WlFydldGMWRIZmJzMllPU2toS3VyYTJ0RGN1WEx4ZGNaOW15WmJ6WHZyNitnbjc2WmVBQUVCY1hoLzM3OStQbzBhT0NjYTFhdFlvM1BrTXJWNjRFQUx6MTFsdUNNZlMyQ3hjdW9LV2xSZlNZazVNVFBEMDlVVkZSZ2NiR1JsUlVWR0RNbURGSVRrNUdZMk1qYkd4c1JKZTVEeHc0OEZvUG05ekVLQUFuaE54V1dCYTRYTkNFeXdWTlNOaGJBcW1VZ1crUVBZTERuUkFjN2dUL0VBZklMS2hDSXlHRUVPTTZKaU9ycXFyQzY2Ky9qcmEyTmdDNndQUFJSeDgxKzdwRlJVVzhQY2hkT1hEZ2dNbDlyMXk1Z3B5Y0hNR3NzTHU3TzV5ZG5Ya1p6bG1XRlowOTd0aldNWEROeTh2akFubEhSMGNNSERnUUtTa3BxSzZ1Rmx4THJNMlVZMERYeWVBTTk1ZDM1ZWpSb3dCMEt4RGVlZWNkd1g3dTBOQlF5T1Z5eE1iR0lpZ29DSkdSa1RoNzlpd0FJQ0lpZ3BhYUU3TlJBRTRJdWExcE5DeUtMaldnNkZJRER1OHFnc3hDZ3Y0REhiaUEzQy9ZSGxLcGFmK0lFMElJdWYyd0xJdk5temR6d1RlZ1d6SzljZU5HazYraEQ5Yjc5KytQTjk1NEF5cVZDbSsvL1RaOGZYMHhac3dZaElhR29yYTJGdHUzYjBkZFhSMys5YTkvb2FhbUJxdFhyK2F1OGVDREQyTGl4SWtBZ0Y5KytRWDc5dTBEb052ckhCTVRnKysrK3c0QUJJblZWcTVjaWRiV1ZuejQ0WWZkZVBkOGYvNzVKL2YxOVVoTTF0Yld4cFVOYTJwcVFtSmlJcEtUaytIczdJd0ZDeGJ3K2lZa0pLQ2xwUVZoWVdIbzE2OGZHSVpCWGw0ZWw4RE95Y2tKdi83Nks5ZC8vUGp4OFBEd3dBTVBQTURMZm43cDBpVW9sVW9BUUZCUUVMZi8rMjkvK3h2dXYvLythL3AreWEyQkFuQkN5RzFCSW1HZzFRcVg1WFdrVm1tUmwxNkh2UFE2SEFCZ0taY2ljSkFqdDJUZEo4QU9KajVVSjRRUWNodll0MjhmTWpNemVXMkdpZEZNMFhHMmZNdVdMU2d0TFVWcGFTbFVLaFZDUTBQeDg4OC9jek92SDMzMEVlUnlPVzlaZDNsNU9mZjFsU3RYdUs5ZFhWMEJBSTJOalFBQWUzdDczcjFzYkd4UVYxZkhPK2ZOTjkrRXU3czdXbHBhOE95enozTHRuYzA4bDVlWDQ5eTVjNEwyMmJOblkvYnMyVkNwVkhqcXFhZTQ5blhyMW5HQnJUbjMwZC9yNE1HRE9IMzZORjU1NVJXNHVycENvVkJnKy9idEFIUlowUlVLQmU4aHdKRWpSN2paK1duVHBtSEdqQm04bWZheXNqS1VsWlZ4cndjUEhnd1BEdzlCS1RQRC9lTGg0ZUdkanBNUU1SU0FFMEp1QzZ2V3hTRXZvdzY1YVhYSXk2aERaV2tMUkxiSkNiUXBOTWk2V0lPc2l6VUFBQnM3R1FKRG5SQTgyQWxCWVU3dzlMTzV4aU1uaEJCeW8wcE9Uc2J1M2J0NzlacEhqaHpCc1dQSEFPaG1rZlhaeUI5KytHR1VsNWVqcEtRRUJRVUZndk9LaW9xNHIvV0JKc013M0pKMmZZSTFSMGRId2JrblRwemd2bloyZG9hN3U3dlo0OTYxYTVmby92TnJZZGV1WFZ5d2YvVG9VY3llUFJ0dWJtN3c4ZkhCNWN1WG9WS3BrSktTd3BWdGEyeHNSR2xwS1hkK1NFZ0lBQ0F3TU5Eb1BZcUxpL0hSUngveDJ0YXZYODlsUmZmMjlvYVRrMU92dmk5eWU2QUFuQkJ5VzdDMmxXSHdNRGNNSHVZR0FHaXNiME5ldWo0Z3IwZE5aYXRKQVhsTGt4cHBaNnVRZHJZS0FHRHZhSW1nY0gxQTdnaFhUK3RyK1RZSUllUzJsSkdSY2MwU2NxMWN1UkpoWVdGbW41ZWJtNHNOR3pZSWdzNnVabThCR00xMm5wU1VoQzFidG5Ddjc3Ly9mbTRHMjhyS0NrOCsrU1RlZlBOTjN0NXJCd2NITkRRMG9MQ3dFQ3FWQ2lxVmlzc1k3dTd1enBVdHE2MnRoVlFxaFoyZG5lQytQajQrY0haMlJtMXRMUVlQSG16Q3UrZkx5c29TbmYyK1ZzYU1HY1BkNy9qeDQ1Z3hZd1prTWhraUl5TzVwSFRuenAzakF2RE16RXp1NTJScGFZa0JBd1lBQU56YzNPRHE2b3JubjM4ZUsxYXNBTkMrZjcrNHVGajAzdnBaOHJLeU1sNVcrb01IRCtMZ3dZTUFnSG56NW1IOCtQRzkvYmJKTFlJQ2NFTEliY25lMFJKRDRqd3dKTTREQUZCWHBVRHUxWUE4TjcwZURiVktrNjdUV04rR2l5Y3FjZkZFSlFEQXlVMnUyejgrMkFuQjRZNXdjTGJxNGdxRUVFSnVOcG1abVZpM2JoMVh5c3BRVTFOVGwrY2JLKy9WdjM5L09EZzRvTDYrSG1QR2pNR1lNV080WStucDZTZ29LTUFkZDl5QnRMUTA5Ty9mSDFldVhNR2dRWVB3eXkrL1FLMVdJeU1qQTIxdGJWeXdHUlFVQkVDM1Q5M1B6dysxdGJXaXljbmk0dUl3ZlBod0hEdDJqS3VOYlk2TEZ5K2FmWTQ1TkJvTjk3VkVJa0Y0ZURpY25KeFFWMWVIcHFZbW5EbHpCbkZ4Y1lpTWpNVCsvZnNCNkw1ZmFyVWFNcGtNNmVucDNQbURCZzJDVE5ZZUFzMmJOMDlRV3gwQVpESVpYRjFkVVZ0Yks4alNUa2hQVUFCT0NDSFFCYzVEeDN0aDZIZ3ZBTUNWc2xia3B0VWlONzBPK1JuMWFHNFUvcElscHE1S2dhUy95cEgwVnprWUJuRHpza2J3WUdjRWh6c2hNTXdSdHZaVWc1d1FRbTVtOWZYMStQVFRUNkZXcTBXUGk1WHZNcFc3dXp1V0xsMktmZnYySVRZMkZ0OTk5eDBlZXVnaFNDUVMvUFhYWDl6ZThvY2VlZ2lqUm8zaUF0QmZmdmtGQUhENjlHbGVNamo5ekQ3RE1IajIyV2VOamhuUUJaeGRMYWZ2V0lZc0xDd01DeGN1eElBQkEzRHc0RUZ1TnI2M0dZNWJLcFZDSXBGZzFLaFIrUDMzM3dIb2x1M0h4Y1VoT0RnWWNya2NDb1VDQ29VQ1dWbFpHRHg0TURJeU1yanpJeUlpdUs4TENncVFsWldGdExRMHJxMndzQkE3ZHV5QWc0TUQzbnJyTGJ6eXlpdThHdVNHRDBXMFdpMjNmTi9IeDRkYjB1N2w1ZFhMM3dGeUs2RUFuQkJDUkxoN1c4UGQyeHFqSnZ1QVpZSHk0dWFycytPMUtNaHFnS0xGK0M4eGVpeXJDK1N2bExYaTVKKzZHdVJlL1d5dnpvNDc2MnFRVzFNTmNrSUlNVWRvYUNoZWZ2bmxQcnUvdmIwOVpESVpON3M2YWRJay9QSEhINzEyZlY5Zlg4VEV4T0R6enorSFJxTkJTMHNMN3J2dlBtN3ZzVXdtUTNSME5HUXlHYmVFV2o4YmZQNzhlVzYyVmlxVklqSXlrbmR0dzVsZk1XS2x4em83cnAvSjF5L3Buak5uRHI3OTlsdGVIMzJXOEk2ZWVPSUpvL2ZSbitQcTZvcTMzbm9MQ29XQ082WlByRFptekJndUFDOG9LRUJaV1JtOHZiMFJGaGJHUGFoSVRVMkZpNHNMYW10cnVmTU5BL0NTa2hKdXhsenY4dVhMdUh6NU1qdzlQVEY1OG1UQjJBekxqaW1WU2k0QUR3c0xveXpveENRVWdCTkNTQmNZQnZEdWJ3dnYvcllZTzhVWFdpMkwwdnltcXdGNUhRcXo2NkZxNjNwNUdzc0NaVVhOS0N0cXhyRjlwWkJJR2ZnRzJGME55SjNnSCtJSUMwdXFRVTRJSVRjeWlVU0NnSUFBNU9mblk4bVNKYkMwdE9RRjRNWUNUa1BsNWVYWXRXdVgwZVBlM3Q2d3NiRkJZMk1qTGx5NGdFdVhMbkhMc0ljT0hjcmJ4ODB3RERjYmJEaFRQR1RJRU5qYTJuYm5MWnJOd2NFQkkwZU94S2hSb3dRQmVHL1FaM0FIZFBXNkFjRER3d01CQVFGY1FyckV4RVRNbVRNSDRlSGhnZ0JjejhmSEIyNXViajBheTZaTm03aXZEWmVtWjJSa2NNY2NIUjB4YytiTUh0MkgzTG9vQUNlRUVETkpKQXo2QmR1alg3QTlKczdvQjdWS2krS2NSdDBlOHZRNkZPYzJRS1B1T3FPYlZzT2lPTGNSeGJtTk9MSzdHRElMQ2ZvTnNPZHFrUGNiNEVBMXlBa2g1QVlVR3h1TCsrNjdEMzUrZnNqSnllRWQ2empyTE1iR3B2TUtHajQrUGxpMmJCbmVmLzk5TkRVMWNUUFBFb2tFVTZaTUVmU2ZPSEVpRGh3NHdOc3JMVFo3MjVXT0NlVE1LUTltT0ROc1NKOUVyanYwV2NiMUdkd0JmaGIzRVNOR2NBSDR5Wk1uTVd2V0xHNS8rT0RCZ3hFUkVZR2pSNDl5L1ljTUdjSzcvdGl4WXpGMjdGamUrOVFuWVRQbStQSGpvdTM2bVhNQThQVDBwQUNjR0VVQk9DR0U5SkRNUW9MQU1FY0VoamxpOGh4L3RDazFLTWhxUUc1NkhmTFM2bkM1c01ua0d1VDVHZlhJejZqSG45c0xZV2tsUmNBZ0IxME44c0ZPOFBHM2cwUkNBVGtoaFBTMUNSTW1HRDFtV091NkozeDhmUERJSTQvZ3M4OCs0OXJjM2QxRlM0VFYxdFpDSXBGd0FiaXRyVzIza3FuMWhMSGw3WWJaNjZ1cXF2REhIMy9nbm52dUVUeUVLQ2twd2NXTEZ6RnQyalRCTlF6M1lCc0c5RU9IRHNXMmJkdkFzaXdhR2hxUW1wcUtxS2dvckZtekJvQnVpZmpYWDMvTjlZK09qdTdlbXlPa0YxRUFUZ2dodmN6U1NvcVFLR2VFUkRrREFCUXRhdVJsMUhOWjFpdExtMDJyUWE3VUlEdTVGdG5KdXIxcmNoc1pnc0ljdVN6ckhyNjJFRWxtU3dnaDVCWlFWVldGbjM3NmlkZFdVVkdCOWV2WFk4bVNKWkJLZFRsRUxsMjZoTTgvLzV5WGtiMjV1Um1mZmZZWm5ucnFLVzdQZEY5VHE5WFlzR0VEQ2dzTGNmNzhlY3lmUDUrYmtkNjNieDkrL2ZWWHFOVnF0TFcxWWRhc1dkeDVMTXZ5YXB3YlBsaHdjbkxDb0VHRG9OVnFNV2JNR0VFNXVZeU1ERzVadnBPVEUvejkvVTBhYTNOek03S3pzeEVURXlNNFpyZ0tRS2xVY3FYSS92YTN2OUVlY0dJU0NzQUpJZVFhazl2SUVEN1VGZUZEZFUvdG14cFV1aHJrVndOeVUydVFLMXJVU0UrcVJucFNOUURBenNGQ1Y0UDhha0JPTmNnSklhVHZQZkxJSTEzMnFheXN4TDU5KzR3ZVQwNU94c2FORzdtbDV4WVdGdEJxdGRCb05FaE9Uc1pYWDMyRmhRc1g0dmp4NDlpeVpRc1haRElNdzVVZ3UzVHBFdDU5OTEwc1dyUUlucDZldmZET2V1Ym5uMzlHWVdFaEFOMmVidjBEQkVBWFpPdmZ3KysvL3c1N2UzdHVDWDFSVVJFdkNadVRreE9xcTZ1NTEvLzR4eis0MmZlT0dkZ05hNU1QSERnUU5UVTEzR3NIQndkWVdBZ3JreFFYRitPMTExNURlSGc0SEJ3Y1VGVlZ4UjFMUzB2clZwMTBRZ3hSQUU0SUlkZVpuWU1Gb2thNUkycVViaGxoZmJXeXZRWjVSaDNxcTAyclFkN1VvRUx5eVN0SVBua0ZBT0RvYXRWZWd6ek1DWTZ1VklPY0VFS3V0OUdqUi9OZXN5d0xsbVVoa2JRbjJUUVdmRmRWVmVHWFgzN0JtVE5udURhSlJJS0ZDeGVpdGJXVmwrQnMzYnAxWEdaMFFCZDh6NXMzRDZXbHBUaDgrREFBM2JMdTFhdFg0NEVISHNEWXNXT05qdm5ubjM5R1ltSmlsKyt0WXhreUFQamdndys2UE8vdzRjUGNtQUJnMXF4WnZHemtVNmRPUlVOREE5Zm41NTkvaG91TEMySmpZNUdVbE1UMWs4bGtPSFRvRUw3NTVwc3U3OW5SbVRObmVOL1hmLzNyWDRpS2lnS2dtOG5XS3lrcEFRQ1VsWlhoaXkrKzRPMnJYN2R1SGU2KysyNk1HREVDN3U3dWtFcWxpSXVMQXdBRUJBUUFhSCtZSUJiY0V3TGNwQUg0NXMyYiszb0loUFFwcGFZQlp5OS9qaXN0NllKakRDUUljNXVORU5mcEFHaDk4czNBMGRVS3NlTThFVHRPTjBOUlZkN0s3Ui9QeTZoRFU0TnBOY2pycTVVNGwxQ0Jjd2tWWUJqQTFkT2EyejhlRk9ZRU93ZjZaWUFRUXE0M3BWTEoxUWFYU3FWZ1daWlhxOXR3TDNSYVdob3ZTTFN3c01DaVJZdTRRTEc4dkJ3U2lRUTVPVG5JeXNyaStzbGtNanp5eUNNWU1XSUV0Rm90bXBxYXVPdG90VnF1UG5WblkreXFCQm5RZFpreU1XZlBuc1hXclZ1NTEyUEhqc1ZkZDkwbDZEZDM3bHhVVjFjak9Ua1pMTXZpbTIrK2dZMk5EUy9wV1dSa1pMZkcwSlhzN0d6ZWE0bEVncWFtSm01RzNjUERBNVdWbFZDcFZOaXpady8yN05rRGlVVENCZGxhclJhblQ1L0dOOTk4QTVabElaZkw4ZkhISC9mNk9NbXQ0YVlNd0FtNTNWbEpIVEM2M3d0SXY3SU5sMnIyQW1oZnY4eENpL1NxbjFHcnlFT3M5eUpZU0RyUHRFcHVQRzVlMW5EenNzYklTZDVnV2FDaXBKbWJJYy9QckRlNUJubFZlU3VxeWx0eDZsQVpHQWJ3OUxQbFpzZ0RReDBodDZGL0FnZ2g1RnFUeStVSUN3dERTa29LcjB5WW5qNjRCblRKM1ZKU1VwQ1NrZ0ozZDNjc1hyd1kvZnIxNDQ3ZmM4ODlBSFJMdU45NjZ5M1UxTlRBdzhNRGp6LytPTGUvV1NLUllNR0NCYkN6czhQaHc0Y1JIeDhQWDEvZmEvd3VqY3ZNek9TV3hROFpNZ1R6NXMwVDdjY3dEQllzV0lCMzNua0haV1ZsWUZrV3RiVzFpSXVMdzRFREJ3RG92ajk3OSs3dDlURWFQaEJ4ZFhYRmdnVUxZR1ZsaFRmZmZCTnl1UnpMbHkvSDBhTkhzVy9mUHU2OWFMVmEzc3k1b2REUTBGNGZJN2wxMEc5ZmhOeWtHRWd3MkgwdW5PWEJPRmYrSmRUYVZ0N3hzcVp6T0ZyNEdrYjRQQTBIcTM1R3JrSnVkQXdEZVBXemhWYy9XNHk1UzFlRC9IS0JZUTN5QnJRcE5WMWVoMldCOHVKbWxCYzM0L2grWFExeUgvLzJHdVFCZzZnR09TR0VkQWZETUx6bDVXSkNRME9Sa3BMQzlaZkpaTEN6czBORVJBVHV2ZmRlWHQ5NTgrYmh6ei8veEl3Wk0yQmxKYjZWeU43ZUhvOC8vamhTVWxJd2RlcFVXRnBhQ3NiMHdBTVBZTkNnUVNidFdaNDNiNTdSd05oYytqSHIvenQvL254WVdWbWhwS1FFQ3hjdTdQUjdKWmZMc1hqeFluejIyV2Q0N0xISEVCd2NERUJYRnowcEtRbGhZV0dDUkd1OVlkeTRjVWhLU29KR284R1NKVXU0K3VseGNYRUlDZ3FDazVNVFpzNmNpZWpvYUp3OGVSTEZ4Y1ZvYW1xQ1dxMEdZNUFOVmY5MXgzSm5oQmhpV05hVTFEK0VrQnRaVTFzWlRwVitnc2EyVXNFeHFjUUtNWjcvaEo5RFhCK01qRnhyR2pXTDR0d0dMaUF2em0yRVdxVTErenBTR1lOK3dRNWNRTjUvZ0FPa3NwdG5DOE5MOC8vcTZ5RVFRcTU2KzMvamUvMmFHUmtaWERtcjBOQlF2UHp5eTcxK2oydEp2dytjWVJoZXdOWlh0TnIyZnllNmVualFXOVJxdGRGU1pSMXB0VnJCdU1UYWVsTkRRd09zcmExNWU3ZWJtNXRoWTJOelEvek15TTJITWZMQm9SbHdRbTRCZHBiZW1PRC9LczZYZjQzU3hsTzhZeHF0RW1mTHZrQ05JZ2NSN3YrQWhKRWF1UXE1R1VsbERBSUdPU0pna0NQK050c2Zxall0Q3JMcmtYYzFJQzh0YUlKVzAvVnpWbzJhUlVGV1BRcXk2bkZ3UnlFc0xDVUlDSEZFME5XQTNEZVFhcEFUUWtoMzNTaUJ0OTcxQ3JvTm1ScDhBK0xqdTlaamRuQndFTFRwWjhJSjZVMFVnQk55aTVCSjVCanU4eSs0MUFZajdjcFdhRm5EWmNrczhtb1BvRjVSZ09FK1QwRXVjKzZ6Y1pKcnk4SlNnb0VSemhnWTBWNkRQRC96YWczeTlEcFVGSnRXZzF6VnBzV2wxRnBjU20ydlFSNFllclVHZWJnVFBQdFJEWEpDQ0NHRUVITlJBRTdJTFNiWStXNDR5UU54NXZKL29WRFg4NDVWdDE3Q2tjSlhNTnpuS2JoYUQrcWpFWkxyU1c0alExaXNLOEppZFRYSW14dFV5TXRvcjBGZVhXRjZEZktNYzlYSU9LZXJ2V3JyWUlHZ3NQWUkyS29KQUFBZ0FFbEVRVlFhNUc1ZVZJUDhkaVd6a0hScjJ3UHBYUXdEMkR0Wm9hRldQQ21ValowTUxVMWRKM0FraEJCeWJWRUFUc2d0eU5WNkVDYjZ2NEV6bC8rTDZ0Wkx2R01LZFQyT0Y3K0RjUGU1R09COGR4K05rUFFWV3djTFJJNTBSK1RJcXpYSWE1VElTMjhQeU90TXJFSGUzS0JDeXFrclNEbDF0UWE1aXhXQ3d0c0RjcWRib0FiNTYxK1BnYVdWYnN2R3RkaGpQbkZHUDlnNVdvTFZzdmp0K3p5dXZUdlo2Vm1XaGJLMTYyUjhZcDcvWUFUc0hIVjdIcjk0NHlMS0NwdE1QdGZGUTQ2bjM0eEY0YVVHblB1ckF1bm5xZ1hCdUVUQzRLVlBSd0lBMUNvdDF2ejdkTGZHZVRPeGM3REFYZmUzbDMzNjQrY0NOTmExWWRSa0g5UldLWkIxb2FiTGE5eTN1UDBoNllHZkM3cjh1em44RG0vTWZHUUFVczlXSWZIM1VoUmUwcFZQY25TeHdxUjcraU4ybkNlKy9FOHlpbklhdXZtdUNDR0U5QVlLd0FtNVJjbGx6aGpUYnlYU3J2eUkzTm9ETUN4VnBtVTFTSzM4QWJXdHVZanhXZ0NaUk41M0F5Vjl5dEhGQ2pGalBSRXpWbGVEdkxxaXRUMGdUNjlIVTMxYkYxZlFxYTlSNHZ5eENwdy9wcXRCN3VKaDNSNlFoenZDenRHeTY0dmNKQXdEYzFPMEtUVjRkY0Z4UVh2c09DKzRlMXREMnlFQWYzWERhTFBIMUZDcnhOdFBuK3E2b3doTHViVDkvWmlSbDVWaGRFR2kzRWFHUVVOYzRPUnFoY3lMTllCS2Q0eTdGQVB1NTk4eE9IZnpzc2FrV2Y1STJGdkNCZjcyanBhd2Mrcjl6NHYrK3E2ZTFuanUvZUc5Zm4zRGh6UVNLWU5oRTcyNDE4Zi9LRVZJbEF0bVBESUFMTXZpMTgyNU9ISGdjcWZYaXgzbnlYMTk3UGZTVGdOd1czdGR3QytSTW9nYTZZNmdNQ2U4dCt3ME5Cb1dUNzBaQ3pzSDNRT1dPWXRDOE1uS0pHalVsSCtYRUVMNkNnWGdoTnpDSkl3VWtSN3o0U3dQeHZtS2I2RFI4bitCSzIwOGhRWmxDVWI2UGdNN1MrOCtHaVc1a2JoNldzUFYweHJENzlCOUhqcldJRzl0TnEwR2VYVkZLNm9yV25IbXNLNEd1WWN2dndhNXRTMzk4M090ZEpXQnVxS2tCUit0T011OU50ekxyelZqSmZtZDl3VWdZSkFqQUtDbFNZWHYzaytEZzVNbEZ3aHUvakRONkxsdVh0YVk4UGQraUIzbkNZbVVRWEM0RXo1LzlUenFhNVNJaS9mQkhUUDdtejRRRTEzUFRQbEtCWDgxZ2xUS3dOdGZsemVCWVJqTWVHUUFyRzFsT1BSTEVTUlNCcDUrN1ltZXpGbUJvSGZQUHdmQ3hxNzk3OVQrcmZuY0dJN3NLc0xmSDlLVmN2THdzY0hVQjRPd1ozTnVkOTRXSVlTUVhrQy9BUkZ5Ry9CemlJT0RsUjlPWC80VVRXM2x2R09OYmFVNFV2Z2FZcjBXd3NkK1dCK05rTnlvUFAxczRlbG5pOUh4dm1CWm9MU2dFWG5wOWNoTnEwTkJkajNhRktiVklLOG9hVVpGU1RNUy95aUZSS0tyUVI0VTdvamd3Ym9hNU9iTUtOOUlPbHNoME5OWi8rWUdGZmIvbE45cG45bVBoL1RvSGdCNDJlMVpyV2t6b3hIRDNUQnh1aTVJMW1oWWZQOXhCbXF2S1BEWUM1RUlpZElsQUJ4enR5K08vODR2alNpUk1IandxVEJFam5UbkJmNzJUcFlZSGUrRGZWczZmNy9YZ3FLbGUvdWlHUWtESzduNDU3Ymozd3VaVElKZk4rZWl1VUdGK1BzQ0FBRGpwdm9oNmE4S2FEVXNudmxQTE5mWDNBY0ZFMmYwUThSd04rNTFRVlk5a3Y1cS8vLzhpUU9YRVQzV0EzNkI5Z0NBMFhmNW9xeTRHV2VQbEF1dVJRZ2g1TnFqQUp5UTI0U0RWVDlNOEg4TjU4bzJvS3pwSE8rWVd0dUswNWMveFVDWHFRaDN2dzhNcm45NUVuTGpZeGpBTDlBZWZvSDJHRC9ORHhvTmkrS2NCdVJsNkFMeW9wd0drNUp4YWJVc1N2SWJVWkxmaUw5K0srRnFrQWVGNlFMeS9nTWNJTFBvbTgvZzR5OUZJWGl3azZCZFA2dDhMcUdDMS82ZmY1MDBlaTJ4bVdoYmV3dXNXaGZIYTVOSUdLNnZZZkNsYUZYalRCZEJVbmNEOEtuL0NNSzRxWDZDOW1mWEduOEk5LzV6WjFCVjNvcXdXRmM4OEs4d0xvRGVzeWtIZVJsMWtFZ1o3UDhwSDhIaFRwREtHRXg1SUFqNW1mVW9MMjdtcmlHUk1vZ2E1YzY5Ym0xVzQ5eXhDcHc4Y0JsVjVhM2RlaTg5OWZxaXhHNmQxOWxTZHBiVlZSS3dzTlI5am1WWC8zdDRWeEZZTFl1eFUvM3c5VHNwcUs5UndyNEhEMnJDaDdvaS9yNzJ2ZWJLVmcxKytpS0x0NU5BcTJYeDArZVplUG8vUTdueDNQUFlRTlJYS2JrcUI0UVFRcTRmQ3NBSnVZMVlTR3d3MG5jcHNxdjNJS05xQjFnWUJrc3NMdFg4aGpwRlBvYjVQQWtycWJBZUppR0dwTkwyR3VTVDd1a1BWWnNXaGRuMXVobnk5RHFVNURlYVhZUDgwQzlGc0xDVXdEL0VVVGRESHU0RXYwQjdTS1MzWDgwem1Vd0NiMzg3czgvNzdQL09Bd0NzYktSNC9LVW9ybjN6aDJsb3FHbURTcVhCMFBGZXhrNDNTcU5oNGVRbXgwUFBEdWJOWHQ5MWZ5Q21QelFBVWhuL1p5U1ZNWGpneVZCODlzcDVYanZMQXZtWmRUaDdwQndwcDZzUWYyOEFiTzB0dUFEOGoyMEYrR05iUWFkam1UemJIMytiN2MrOTNyY2xIMy85V216MmU3cVdsSzFxV0ZqcWdtc3VFTGVRSVBOQ0RWcWIxUmcweEJtdUhuSVVabmN2S1ZyNFVGZjg0K2x3N21mQnNzQ09yN0pSZTBVaDZIdWxyQlcvZkh1SlMrd21sVEo0ZVBsZy9PL2pkSk1Td2hGQ0NPazlGSUFUY3R0aEVPSTZBMDd5SUp3dFc0YzJUU1B2NkpXV2RCd3AwSlVxYzdFZTBFZGpKRGNqQzBzSkJrUTRZOERWR3VUS1ZnMnZCbmw1VVpQSk5jaHpVbXVSYzNWMnpzcGF5cXRCN3RYZjdvYXBRZDdWZnV1ZWNIUzE0aTFOTmxWSnZ1N3Z0SzI5QmErOW9xUUYxUlhkbjJYV3FGazAxQ3BSZTBVQkY0LzJ4STJkN2VkMzk3SEIxSDhFdFY5RHcrTDk1ODV3UWFKVXhtRE0zYjRZTjgwUEZTVXQrSFJWMXduQzdCMHRNZFpnOXI2eHZnMG4vaWp0NUl5dW1mdHpQTDYvRkNmK0VFK2l4akM2NUlaYWcrWDhkODhOd3N4SEJzRFJWYzc3N0tZblZYY3JBSThhNVk3N253aUYxT0RCMUovYkM1Qjh0U3FCbUhNSkZmRHViNHV4VTNUZk81bUZCQS85ZXpCKzNwQ0ZDNG1WWm8rQkVFSkk5MUFBVHNodHlzTTJBbmY0djRIVGx6OUZyU0tQZDZ4VlhZTmp4VzhoMG1NZUFwMysxa2NqSkRjN0syc3BRbU5jRUJyakFrQ1hxRXMvTzU2YlhvZXFzaGFUQW5KbHF3YVo1MnVRZVY0M1UyZHJiNEhBc1BhQTNOM0hwdGZHdlBHOVZFaWtERUtIdU9EQnA4TzQ5bGNmMTJVeDEycFlSSXh3TTNaNmw1b2JWZHd5ODJYdkR1ZXlvTC84Y0VMUEJtNm1nenNLa2ZCYkNXU1dFcnp3NFFpdS9jTVh6bktKOXB6Y3JQRGs2ekhjTWExR3QyTG0vUEVLUkkxMFIwdVRHaTFOS3U2L3Jmclh6V3JZMmx0ZzVxTURrSjlaanpPSHl6RnNvaGNrRWdZU0NRTmxhL3VlNjQ2ckcwekp6ajN6MFFHOHZkZDd2OCtEcXUzR3FFUCsyQXVSQ0F4MTVHYTg5VHo5eEQrakhyN21mWFlsRWdieDl3Vmd3dlIrdlBaVEI4dHc2SmVpTHMvZiswTWVuRnpsM0dkWUttTXc5OGxROUIvb2dOKyt6NlhzNklRUWNoMVFBRTdJYmN6YXdoWGorcTlDY3NVbUZOUWY0UjNUc21wY3JQZ09OYTI1aVBaNkZGTG0xaWtqUmZxR2paMEZJa2E0Y2IvOE45UzJJVGU5aml0N0pyWjBWa3h6b3dxcHA2dVFlcm9LQU9EZzNIdWZUYlZLQzZpQWtDSE92SFpqeWVZNjdnazNaRmhHcWpzYWF0dXdiWDBXcjIzQmlraHVuTis5MzU1bDNKUzk5NGFVQ2cyVUNnMXM3UGl6NUxWVkNpNll0YkxtSnhqVHorait1YjBRZjI0djdQSWU1Y1hOS01pcTExMzNpZ0t1bnRaZ0dHREpLOUhJeTZ5SGhBRkNvbHk0L3BkU3V0NlBQR0tTTndZYkpCelRhbG5FalBYa1puQXRMQ1hkQ3NhdmxKbTNNcUN6NUhzZGcyOUR5bFlOS2krMzRFcFpDNjZVdHFDOHBObG9YekZ6Rm9VZ2Rpei9jNVg0UnluMmJESXRxem5MQWxzK3k4QThXVGpDWWwyNTlyZzdmVkJSM0l4VGg4ck1HZzhoaEJEelVRQk95RzFPd3NnUTdmVlBPRnNQUUhMRkptaFkvaStXeFEzSDBLQXN3Z2pmWjJCcjRkRkhveVMzSWdkblM4U004VURNR04zbnFxWlN3UXZJRyt0TXEwSGVVR3RhUDFOWldra1JNY0tkMStidVk0TXJsMXNFZlRzR3lJYTZFNEFiTGs5V3RXbTRaZmdkYWJXczBXUG1zRFNZU1ZhcnRMemdsWkh3MS9rYnpvNmF1bVJiUDl1ZmRMUUM4ZmNIQU5COUx6dXVXdEJxV0p3NTNIbndGekRJRWRPdmx0UFNrMGdZTHV2NnlMOTVZOUk5L3RqNFhxclpwYncrZVA2TVdmMEJYUksyamlwS21oRVM1WXlHMmpaWVdra2d0OUg5bW5VdW9RTDdmeXBBUTYwU0ZwWVMrQVhaSXo5VDkzRENuQ1JzQ2IrVllQQlFOOTdEa2RIeHZoZ2Q3MnYyK0ZtMi9mT1duVnlEMDExOC8wMVZ3ZXpBNHNYZjk4cTFETFcwdFAvOXE2Z3cvdUNMRUVKdWRCU0FFMElBQVA2TzQrRm8xUituTDMrQ0ZsVVY3MWk5c2doSENsL0ZVTy9GOExLTjdxTVJrbHVkaTRjY0xoNWVHRDVSbHlDc3NyU0ZXNjZlbjFHSGxxYnVsWXN5Vjh3WUQwRjVxV2YrRTR0RE80dHd0RU9pcnhjL0dvSGU0Qk5naDRCQmp0eXNQcURiV3oxdW1qQlRPUUJJcFJMUlkwbEhLOURTcERMNXZzNXVWdHpYSGMrVGRBekFUVWlvWjh6UjM0cWhaVmtNSGU4RkYzYzVsN0N0VGFGQmVVa3pEdTRvUktYSUF3NDlyLzYyZUhqWllLUFo4Y2RQODhPVUIzVjd6UmV2R29KTkg2WWhMNzNPNVBISkxDU1k5YytCSnZjMzl1RGx5TzVpSE54WkNHV3JCbk9mQ0VYMDFZZExXbzF1L3p5Z0s4OTIxLzJCeUU2dXhmNmY4dEZveGdPazh1Sm0vUHhsbGk2TGViVVNQZ0htSituVHkwNnV3WlhMTFJnUzV5SEluTjRUYXJZUnFwYmVmU2pXa1ZLcHZLYlhKNFNRYTRrQ2NFSUl4MGtlZ0luK3E1RlV0ZzRWemNtOFl5cE5NMDZWZkloQnJqTXh5RzBXR053Z1diRElMY3ZEMXdZZXZqYUl1OU1ITEF1VUZUWWhONjBPdVJsMUtNaXNoOUtFR3VUbWtrZ1kwY0JXWmlGQi9QMEJDQWgxNUxVN3Vja0ZmYnZpNEd3RnZ5QTdMbm1aUk1MZzZUZDF5ZFp5REpaaDI5aFpZT3FEUWFMWGtNb1kwV1BaRjJ2TkNzQU5rNm5WVmZPREdrbUhXRmNzbzcycVRZdkUvZndFYUdQdTl1VUZ5Z3dEakp6a2pUYUZCc2QvTDhHcGcveVpWb1pCcDhHZlg2QTlIbnN4a3Bmc1RhTm1lVm5YRFg4T1Z0WlNQUFo4Qkg3Nklnc3BuU1FsTXlTUk1tYXRXREFXZ0J0Kzd4c05scWs3dU9nZWREZzRXK0dPR2JyNjZTRlJ6aWpLYWNEcGcrYk5QS2VlcnNLbDVGcE0rVWRRandKd3BVS0QzNzdQdzlFOXhXaHVNUDB6UXdnaHBHY29BQ2VFOEZoS2JUSEtiemt5cTNZZ3UzbzNXTFQvWnN5Q1JXYjFMNmhWNUdHbzl4T3dsTnIyNFVqSjdZUmhkTFBFUGdGMkdEZk5EMW9OaStLOFJ1U210UzlaN3czREpucUpMaTNXTDljOWY2d0NBWU82WDZJdmZLZ3JIbnAyc05IajE3dmNtbCtRUGZkMWRZYzYzRkpwZXhETnN1Qmw5ZGJUcUxWSTZyQVBmdFNkUHBBWmJDMW5KQXhtUEtLcnFLQldhWGtCZVBoUVYweWJGNHc5bTNLUUtWSU9LM3lvSytZK0dRcExxL1lWQ2NXNWpTak9iZUF0dTk3OVhRNlVDZzBtWGsxT0pyT1E0TUdud21CcmI0R1RmNHBuSzcvVzZxcmFjeHE0ZXVxeW45KzdLSVJiOWw5VHFjRFJQY1d3dGpIL1Z6R2xRb09FMzBwdzRiaHU3M3YvQWZiY0NnQkE5LzBvS3hMdUwvL25pNUhjSG5XVlV2Y0FxNm1YZzI5bmpNV1VlZDY5ZWswQUtDb3FRa0tDTGxtaGh3ZHRoeUtFM0x3b0FDZUVDREJnRU9ZMkI4N3lZQ1NWcjRkS3cvOUZycUk1R1VjS1g4RUluNmZoSkEvb20wR1MyNXBFeXNCL29BUDhCenBnMGozOXViM0dQVFU2M2dlQWJpYlQwa3JLemVUKzc2TTBoTVc2NGtKaUpXWXRhRitxL05MOHYzRFgzRUF1OERPc1J5MnprT0MrSllONGU5bjFHY1k3S3J6VWdNTHNCamc0dHk4Sno3cFFnNDN2cGZMNjZmZGV0eWsxZUhYQjhXNjlSNGJSalUzVnBrVkFTUHVNZm5reC8rKzV4R0NHV1N6NEJnQzVqUXpMMWc0emV3emUvVzB4NWNFZ0RJelU3ZCtlZTdWZXVMNFd1RVRDWU5Lcy9waDBqejl2WDN4VmVTdStlejhWNDZZSVZ5bnMzNW9QbFZLRE8rOE40TjduekVjSHdOYmVBZ2QzZHAwMHpsREh6NU9sWElyWHZ4cGoxaldxSzlzRGNHZDNPZTY4TjRCN3Z5d0wvTHdoeSt6a2VienJWN1J5WmVYY3Zma1BqZkl5NmxCUklselNiL2lBcDAxNWJUTEgyeUFZZDkvZCsrWDVNakl5dUFCY0xqZC81UWtoaE53b0tBQW5oQmpsWlJlTmlmNnY0M1RwSjZoWDhrdmN0S2l1SUtIb1RRenhmQmo5SGE5ZExXUkNycWU2S2lVOC9XeHg4czh5akozU1BzT2FubFNOOUtScTBYTXl6bFZ6QWZqSVNkNDR2cThFZGs2V21QZE1PUG9GNjJhWTg5THJrSjVVamVZR0ZaU3RHaFJrMWFQL1FBZFkyOHFnMWJMNDR2VUxBTUM3WjEyMUV2MEhpTSsyTXd6RE82WnEwNGpPZUJvS0grb0tiMzg3REJyaWpCOCt5VUI5alJKZS9kdFhzUlRsTlBMNkc5YVlGbHQrM2gyTWhNSDlTd1loZW93bkw3Q1dTQmxFakhERGtkM0ZjUEdRNDk1Rmd4RFlZYm4vbGNzdCtQS3Q1RTZYU3gvNnBRaXNGbHpDTndDWVBNY2ZOdll5L0xvNXQ5ZjJPWnVpc3JROUFKWklHTnd4c3ovMytzaWVJaTRKVzIvdzZzZGZqVlI3UmJoSFdpSmhlRDlUWld2dmIrRWdoQkRTTlFyQUNTR2Rzclh3d0hqL1YzQ2gvRnNVTi9CbjNEUnNHODZWZjQwYVJTNmlQQjZDaEtIL3BaRC9aKy9PdzZNcXovNkJmOC9NSkRQWkpwTk1GakloTEFrQlFoS1dzQnNXdDZvRkt5QnVGYVcyYXNFTjYydGJMVnBjMnRmV243NjIwZ0pDTGJaYXJWYW9SYXppZ29LeVNEWWdMQ0dFaEd4a3NtOHpTV1kvdnovaUhPWmtKaUdCSkJQZys3a3VMbWZPYytiTVBVTUU3dk04ejMxZjNJd1ZiVWljb01QK3o2dGt5WEJQeW90YVVXZnNRSFJja0pROGpwMFVpZURRcy84L1RKd1ZnK081RGFnenR1UDVGZnZnY29uNG41ZW15L1kxQTBCTS9ObEVxcm5CZ2dlZTlWMzBNQ0JRSVJ1ck0zYklLbmtybFFMaVI0ZkpYclBnenJOTGxKMU9VYmJuMmRyaFJNV3BWdG41U3RYWkplaE9oKy9aMG5hekhiOVp1VjkyN0psTlYwalZ2N3RTS2dWTThXaWpWVlZxUnZhdWFoemNXd05yaHhNamtyVzQ3MWNUdlZwNW5UbHR4dDllUHRwait5KzNyejRzaHpKQXdEVkxSa3JIcnJndUhpcVZBaDlzTGpybjYvdExjNzBGbG5hSDEzZFJkS1FKbjc5ZjJxL3ZsZXpSenEyeDFnS2IxVHU1RGxETHYxT3JaWENLR2hJUmtSei90VXhFNTZRVUFqRTFiZ1VpZzhiZ1NPM2JjSW1lLzNBVFVkcjhGVm9zWlpoaGVBUkJBZnB1cjBNMDFOV2VhY2VlSFpXOVN2UThmZlBmQ3R4ODMxZ0FrQ3BmQTRDcDJZYVAvbEdNL0c4N2k0R0pJaUQyTUEyYm5LYVRIbmRkRXQ0YnVpZ05GdDB6Qm9uancyVXR4cnJTNmdJeCszc0c2Zm14M0hxdkt1ZXFnSE12UVE4T0RlaDFTekkzVTdNTmgvYldJdmViR3RSVXRtSFJQV09RTVNjV2gvZlhvYkxZaE5LVExVaE9POXVIL1ZoT1BkNWJmNkpQL2IyLzJGb0d0VVlsM1VTeFdwekkyOVA3MWxWOS9VemRhYXkxeUFxbEdjdmI4TTZmQ2lDS3dOUjV3MUJuYkVlVHgxTDE4ekZ0L2pEWkV2U1NBdC8xRU5RYStULzVPQU5PUk9RZlRNQ0pxTmRHNjY1QnVIb2tzcXYrakE2SHZHQlNrNlVFdThyV1lKcmhRVVFIZDE5a2ltZ29LeTlxeGZIYytuT2YyRVh1TnpYSXZHRTRZb2VmN1c5ZGZLd1ovM2oxT0N6dHZadHBOSXdLbGFwNWl5SlFkdkxzakhSTGd4WC9lczI3OHZiOVQwMlVQYmUwT3pCdVVxUnNlYmVuMnFwMkZCNXN4SlE1c2JLWjJXOC85eTVVNWxuNHpMTUgrSVZ3MkYzNC9hb0Rzb1IrL09SSXpMcldnSVhMa3ZEUzQxbDQ5ODhuOE1qL1prQ3JDOFFYVzh1d2EzdjVlUzBkLy9pZFlvU0dCeUJsaWg2Yi85OFJsQmUxbnZ0Ri9VUWZHNFJiZmpyV3EwcjV1K3NLcEorSG1kZkVJU0VwREJYRkpyejRzeXhaMGJiZVNrclY0UWZMNWIzUmM3LzJmYU1oUkJzZ2U5N2JuMHNpSXVwZlRNQ0pxRThpZzhiZ3lsSFBJN3RxSGVyYkMyUmpWcWNKK3lwZVFrclVVb3pWM3dpd1ZSbGRaTnhGclhyU3RUKzJKbGlGa2NsYTFGZTNJMnBZa05RZWEzUktPSzVhTkFLN1BpenZ0dmlhcDBteno4NmMxMVMyeVY1anM3bTZuZG4wWkdsM29LNnFIVEh4blRjQ1hDNFJwU2RhY0R5dkFRVjVEV2lzdFNCMWVwU3MxVnBCWGdNcWlrMWUxNG94bkwyWjRHdEpzL3Y5MWo5N1NIYnNvZWVuZVBWUmQxTW9CTmtLZ0VDMUV1RjY5MDBIRWFZbUcxd3VFZStzUFE2RlVwRGRoT2dyVVFTMmJDeEVWRnd3YWlyN3Rwb2c3NXR6ejViN3FsaXZDVlpoL2c4U2tIbDl2TmN5ZXFDelgvbVdUU2VoVkFxSSsyNy9mVUpTR0J5MnZzMUdLeFFDNW53L0h0ZmRPbHJXanUxNGJnTktDMXVrMzd2Mk5nY3M3UTY0WENKU3A4cFhKN1dabUlBVEVma0RFM0FpNmpPMVVvdk1oQ2R3dk81ZktHcjhCSkMxS25QaGVQMzdhTEtVSUNQdWZnUW9ncnUvRU5GRkpsQ2psUFc0L3RudnB5RW1QaGlDMExtazk5MzFCYmp6a1FrUWhNNGthZDdDNGJqaU9nTk9IR3JFRjF2TFVGZlZqZ0MxQW1xTkV0cUlRT2s2SWRvQXpMcm1iT3Vtdy90cVplOGJGS0pDNWcyOTI1TmVmTHdaVFhVV0hNbXFSMEZlZzZ3M2RYSjZCTzU0Y0x6MDNHRjM0Wk4zVHlNOFVvMHBjMkxnZElnUVJSRTZ2UVl6cmo0YlQ1dkpkK0V6bDB0RVhkWFpZbU5oNFlHeW1YT2dzNENiMWVLRVdxUDhydGhhTkk1bTFVR3BVbURtTlhIU2JIMVZxVm1hR2ZkMVErQjhPSjFpbjVOdndIZWY3NmhoUVhEWVhiRGJYZEJHcURIanFyUGZqM3Q1L0UrZVNKY0s3N2sxMVZrUUVkMTVrMkhxdkdFQU92ZnN1MytPNnFzN3BGWmc3cDdvVWNPOFcrRzV4MU9uUitIcXhTT2xCTjZ0dWQ2Q2JYL3IzT00rNS92eG1INVZ6NjNBYXM3MC9Yc2hJcUlMeHdTY2lNNkxBQVZTbys5QWhDWUplZFd2dytHU3p4d2F6Ym5ZWFhZR013eXJvRlY3dHd3aXVoaU43RktWM0hQSnVkM214TkdzZXZ6OTVhTzQvY0h4VW9FMVZZQUNJOGFFb2FuT2dxQVFGWjVhUDF1MlJOenBFREg1aWhocHo3YkxKWHIxMWc3VkJ1REd1K1JMamJ2ejRkOVArVHcrZDhGd1hILzdhRmtsN0UvL1ZZcTZxbllFcXBXNGR1a28yWmluV2g4dHJkd0VBWGpvK1F3b1ZRSjBlclgwMlR5WE9Cdkx6QmcxcnJPcStaMlBwQUJJOGJwTzRXSHZQdUNEeFdaeDRyY1A3Ty94bkd0dUhvbkpWL2p1UCsyK0NmSGZ0NHV4NHRlVElRaWRMZWUyYkNxRXNid05QL3ZkVk9uMzE1MkV1N2svdDFJcDRPa05zeEVRcVBTYVhYY1h3WXVJMW1ESlQ4YktDdndCUUV1akZadi8zMUcwTm5YV0xxZ3o5cnlTby94VUsxb2F2Q3VsRXhIUndQTmVIMFZFMUFlR3NPbVlQL0paaEFWNno4NlpiZFhZWGY0Y0tsdDcvb2N0MGNXaXVxTE5aKy9tbGdZckN2STYyNVFWSG03RXE3L0t4YUY5dGRMZTVSM3Zub2JONmtTYnlTNXJUd1YwSm04SGRocFJlS2d6RWN2OXVrYldPN3kvS0ZYeU5sUUg5OVppNzQ1S0FKMUx6TStjOWozcmJMTTZzZWU3ODN3UlJhQzF5WXBoQ1NHeWZlV2ViYloydkhzYU5rdjN5NnlyU3MzWXMrTk1yei9MUUdnejJhVmZ2dlMwSEQ3clM2TjB6c0U5TlNqSWE4QWZuOHpCOGR3R05OVlo4Tzc2RXo3MzBZc2lrTE9yR2tEbmJQMnBvODFRcWdUWkRacU9OZ2Nhdnl2VTFsaHJ3VC8rZUV6V0ZxN3dVQ1BXcnM2VHJVUm82bUUvZVZXcEdlK3RQOUh0T0JFUkRTek9nQlBSQlFzTGpNUDhrYy9nWVBYck9HUEtrbzA1WFZia0dGOURrNlVZcWRFL2hFTG92akl6MFZCbmFySGg0SjRhcE0rTXhvbURqVGg1cEFrbEJjMWVzNGt0alZhOHQvNEV2dGhhaGduVDlEamtzYVM4b3JoVm1qbHZhYlRpdisrVXdHRjM0ZTIxeDdIOGYxTHg2YjlPZTcxdmZYVUhYdjFWcnRmeDM3d3hwOWV4Ny9xd0FuYXJDemZlbllTaldmWFl1cWxRVnR5czRwUUpJOFpvNFhLS3NOdGNhRGZiVVZGc3dwZi9LVWRORHpQZ0FIRHFhQk9TMHlNZ2lwMnp5ZVduV3JIdGIyZG40c3VLV3ZGL3Y4aEIyblE5SXFJMVVvc3ptOFVKWTdrWngzSWFmTjdZR0NqZFZYWHZpYThiRksxTlZ1emRjUVlIdmt2QUFlQ0R6VVZlbjZVZ3J3RWJuanVJNy84d0VZa3BPZ2hDNThxSGo5OHBsbFc3THl0cVJkcU1LQUNkMndPcUs5cXc0NzNUc3V1ZFB0R0NqLzlaZ21uemh1R3pMYVhTalI5UEpjZWI4ZVlyeDc2NzZhS0FvT2k4WG1PdEJjWXk4NkQyUXljaUlqbEI3S2tmQ2hGUkg1MXEyb0hqZGUvQkpYclBkdW1EeG1LNjRXRm9WRG9mcnlRNmY3KzY2K3QrdjJhZ1dpblZFZlNjdlEzUkJzQm1jZmFwTFZaWDdqM2lYVnQvdWZjQXV3My9ycGUzM2U3MG1RU2ZhOXlYcEFrNmxCUTBleVZoN2xsWC9xdWdlKzU5MjZJb1FuU2RYeUx2M3YvZjJtenphZ1VtQ0ozdjRYU0tzbGx1WDdyK3JBd2wvZFhHelZOQlFRRmVlT0VGQU1ENDhlUHgxRk5QOWZ0N0VCSDFKMEh3M1pPRU0rQkUxSy9HUk53QW5Yb1Vjb3pyWUhHMHlNWWFPazVpVjlrYVREYzhCSDNRT0Q5RlNOUTczVlgrYm12MXZVUzVMMFFSWHNtMys3aW55bTZXaGZkMjNKZmk0NzZycVEvVlpHNG82WTlaZXF2RjJlMGViVkZFcjIvczhQZUxpT2ppeEQzZ1JOVHZvb0xINDhxUnp5TXlLTmxyek9Kb3h0NkszNk80YVljZklpTWlJaUlpOGg4bTRFUTBJRFNxQ014SldJM0VpTytoYXo5d2wrakVrZHAza0YyMURrNFhLL0VTRVJIMWhkUHBSRWxKQ1Q3Ly9ITWNPSENnejY5dmFtcVNmdlZFRk1WZW4rdHZGL3FkbEpTVXdHYnpYUUN6bzhONzFVcFZWUlZLUzB2UjN0Njc3VDlFYmx5Q1RrUURSaUVvTVRIbWJrUm9rbkNvNWcydlpQdU02UUJhYlpXWWFWaUYwTUNlZTlZU0VSRmRUR3cyRzlyYjI5SFcxZ2F6MlF5VHlRU1R5WVNXbGhZME5UV2h1YmtaOWZYMTBPdjErSi8vK1o5ZVg5ZHV0K09KSjU1QVcxdG5BVCtkVG9mcDA2ZERvZWo5dk5xVFR6NHBQZDY0Y1dPMzUzVjBkUFQ2WEUvNzkrOUhlWGs1MHRMU01IYnNXQVFFQk1EcGRHTGR1blhTT1k4ODhnamNXMlN0VnF2czJxdFdyZXIxWndFdS9EdHBibTdHaXkrK0NJVkNnYXV2dmhxMzNub3JBR0RyMXEwNGZQZ3d6R1l6WG43NVpkbjFQdmpnQStUbjUwT2hVT0FQZi9nRE5CcE5uMktteXhjVGNDSWFjQW5hS3hDdVRrQlcxWjlndGxYTHhreldNOWhWOWl5bXh2MFVjYUZUL1JRaEVSRlIzLzN4ajMrRTNXNkgzVzZIeldhRHpXYUR4V0pCUjBjSFhLN2U3ZWR2YUdoQVEwTUQ5SHA5cjg0UENBakFwRW1Uc0cvZlBnQ2R5ZVBodzRjeFpjcVU4LzRjYm0rLy9UYXFxNnNSRWhLQ3hZc1hRNnZWbnRkMTl1elpnMU9uVHVITEw3L0VxbFdya0pxYUNwZkxoV1BIamtubmlLSW9KZUJPcDFNMjFsY1grcDBVRlJVQkFGd3VGMkpqWTZYajFkWFZxS21wQVFBY1AzNGNhV2xwVXV5blRuVjJla2hLU21MeVRYM0NCSnlJQm9WV25ZRDVJNTlGcm5FVHFzMTVzakdIcXdNSHpxeEZjdVJDVElpK0JRSjN4eEFSMFVXZ29LRGdncThoaWlKeWNuSncvZlhYQXdCT25EaUJkOTU1cDhmWGRGMFMvZFpiYitHRER6N285dnlWSzFmQ1lERDRISE81WE5MTWJuNStQcHFiT3dzMXVtZUIrNnFscFFYRnhjVUFnT0RnWUl3ZlAvNjhydU5wb0wrVEkwZU9TTWZMeTh1eGJkczJBTURFaVJPUm41OFBBTWpOelVWVVZCU2VlZVlaMlhXS2lvcXdZc1VLMmJITXpFd3NYNzc4SEorS0xsZE13SWxvMEFRb2dqRXIvbEVVTm16SGlmcC9RNFRuN0lDSW9zYVAwR3dwd1RURFExQXJ3L3dXSnhFUjBZVVNCQUVhalFZaElTRUlDUWxCYUdnb1FrTkRvZFZxb2RWcUVSNGVqb2lJQ0VSR1JpSXlNbEo2bmNWaWtXWmRlNnV0clg2amVkRUFBQ0FBU1VSQlZFMWFmdTJMM2Q1OTk0WmYvZXBYbUR0M0xqSXlNcVRrVzYxV0l6SXkwdWZlNTNQSnljbUJ1OHZ4bENsVG9GUXErM3lOcmdieU8zRTRITElFL0p0dnZwRWV2L2ppaTlMakkwZU80THJycnV0VERFUytNQUVub2tFbVlKeitKa1JvRXBGajNBQ2JVOTVHcWE3OU9IYVYvaG96NGg5QmhDYkpUekVTRVJIMXpVOSs4aE1rSkNSQW85RWdLQ2dJR28wRzNiUUI5b3V2di80YUJ3NGN3UGUvLzMzWjhlYm1abXpmdmgyVmxaWFNNWnZOaHNjZmY5enJHbDMzcXNmSHgzdWQ1MTRHRGdDelo4L0dwNTkraXQyN2QwdEp1ZHZUVHo4dFBlNjZYSC8xNnRVQUlQVitIMGlIRGgzcXRwQ2FUcWREYkd3c2FtcHFZREtaVUZOVGc4ek1UT1RuNThOa01pRTRPTmpuTXZma1pPOHVNRVJ1VE1DSnlDOWlRdEp3NWNqbmtGWDFKelJiVHN2R09oeU4rS2I4ZjVFZWN4ZEc2NjcyVTRSRVJFUzlaekFZdWwzbWZTSE9WZmpNY3k5MVQzSnljbkRxMUNtdldlSG82R2hFUkVRZ0lpSkNkazFmczhkZGozVk5YRXRLU3FSRVBqdzhITW5KeVRoeTVBZ2FHaHE4cnVYcldHL0dnUDc3VGdCZzkrN2RBSUNnb0NEOC92ZS85OXJQUFg3OGVHZzBHbVJrWkNBeE1SSHA2ZW5JeWNrQkFLU2xwWEdwT2ZVWkUzQWk4cHZnZ0NqTUcvRnJISzU1RTJVdHUyUmpMdEdCd3pWL1E1UGxGQ2JGM2dPbEVPaWZJSW1JaUlZQW04Mkd3TURPdnd2TlpqUDI3ZHVIL1B4OFJFUkU0TjU3NzVXZCs4MDMzNkM5dlIwcEtTbElTRWlBSUFnd204MEE0RlZZYmZYcTFlam82TUFmL3ZDSEM0N3hpeSsra0I0UFJtR3lDLzFPU2twS2NQTGtTUUNkczkwZmZmU1JkUDY4ZWZNUUV4T0RPKzY0UTFiOXZLaW9DRlpyWjFlWHhNUkVhZi8zTmRkY2c5dHV1MjFBUHk5ZEdwaUFFNUZmS1FRVnBnejdDU0tEa3BCZjh5YWNvbnlmV25uTEhyUllLakFqL2hHRUJNVDRLVW9pSXFLZS9mYTN2ejN2MXo3d3dBT1lQSG15ejdIcTZtcnMzTGtUV1ZsWldMTm1EZlI2UFN3V0M3WnUzUXFnc3dLNHhXS1JKYnk3ZHUyU1pxSVhMbHlJbTI2NkNTWlQ1NWF2c0RCNWpaWGc0R0EwTnplanJxNU85bG1pbzZQUjN0Nk94eDU3VERyZTA4eHpkWFUxOHZMeXZJN2ZmUFBOdVBubW0yRzMyL0h3d3c5THh6ZHMyQ0FsdG4xNW4vNzhUanhuMm8xR0k0eEdvL1E4TlRVVk1URXhYcTNNUFBlTFQ1Z3dvY2M0aVh4aHFXRWlHaEpHaHMvSDNCRy9SbkJBbE5kWWk3VU11OHVlUVUzYllUOUVSa1JFNUQvYnRtM0QxMTkvRFl2RklpMlhqb3FLa3BhNzIrMTJXVkpvTXBsdzVzd1o2Zm5Zc1dNQlFDcXdGaDRlN3ZVZSsvZnZseDVIUkVRZ09qcjZ2T0xzdXM5N29QVFhkeko2OU9odTM2T2lvZ0lyVnF5US9RSWdWVVdQaTR1RFRxZnIzdzlHbHdYT2dCUFJrS0hUak1LVkk1OUhqbkVEYXR1T3lNWnN6alo4Vy9rS3h1a1hZMXpVWWdnWU9vVnRpSWhvOEp3NGNRSjMzMzEzdjExdjllclZTRWxKdWVEcjZQVjZxRlM5KzZlMXlXU1M3Wi91T3N2cUtUTXpVNXBaM3J0M0wyNjY2U2FvVkNxa3A2ZWpxcW9LQUpDWGw0ZnAwNmNENlB4KzNJbHdZR0FneG93WkF3Qm9hbXFDVXFsRWFHaW8xM3NZREFaRVJFU2dxYWtKcWFtcHZmb01uZ29MQzMzT2ZnK1UvdnBPb3FLaW9OZnI4WXRmL0FKUFB2a2tnTTdDY2ZmY2N3OHFLaXA4dnJkN2x0eG9OR0xWcWxYUzhaMDdkMkxuenAwQWdHWExsbUhldkhuOS9iSHBFc0VFbklpR2xFQmxLR1lQL3psTzFQOGJKeHMraElpemQ5TkZpRGpSOEFHYUxNV1lGdmNBQXBRaGZveVVpSWd1WjEwcmR6LzQ0SU1ZUG53NGlvdUw4ZmJiYitQV1cyLzFtZGc3blU2c1diTkdTc0IxT3Azc1BLZlRLVDFXS0JTWU1HRUNkRG9kbXB1YllUYWJrWjJkamRtelp5TTlQUjJmZnZvcEFPRDQ4ZU53T0J4UXFWUTRmdnk0OVBweDQ4WkJwVkpCRkVVTUh6NGNUVTFOUG91VHpaNDlHOU9uVDhlZVBYdk9xNURjNGNNRHUwSnRJTDRUdDJYTGxrR3RWbnU5cDBxbGdsNnZSMU5Uazlmdk5kR0ZZQUpPUkVPT0FBRXBVVXNSb1VsRXJuRWo3QzU1bGRXYXRueDhWYllHTStOWElWdzkwazlSRWhIUjVheHJiMjJWU29XOHZEeHMyclFKb2lqaWIzLzdHNTUrK21tdlBkZWZmZllaNnV2cnBlY0xGeTVFUUVDQTlOemhjRWlQbFVvbEZBb0ZaczJhaFIwN2RnRG8zTXM4ZS9ac0pDVWxRYVBSd0dLeHdHS3hvTEN3RUttcHFTZ29LSkJlbjVhV0JxQ3pKL2xqanowbXUzWlhLcFVLSDM3NFlZK2Z1V3Nic3BTVUZOeC8vLzBZTTJZTWR1N2NDYTFXaTliVzFoNnZjVDRHNGpzQmdOTFNVaFFXRnVMWXNXUFNzYkt5TXZ6NzMvK0dWcXZGQ3krOGdEVnIxc2g2a0dkbVprcVBYUzZYdEh6ZllEQklTOXFIRFJ2V3o5OEFYVXFZZ0JQUmtEVXNkQXF1SFBVOERweDVGYTFXK1ZLd2Ruc2R2aTc3RFNiRi9nZ2p3dWY2S1VJaUlob01LU2twZU91dHQvd2Rob3k3cXJoYlFFQUFVbE5URVJrWmlZYUdCalEzTjJQVHBrMTQ5TkZIcFJuWDA2ZFB5eXB0SnlZbVl1NWMrZDloRm90RmV1d3VJcGFabVNrbG02V2xwVEFhallpTGkwTktTZ29PSGp3SUFEaDY5Q2dpSXlQUjFOUWt2ZDR6MlFSd3ppWHl2bHFQOVRUZTBkRUJBTktTN3FWTGwrS05OOTZRbmVQZU85M1ZBdzg4ME8zN3VGK2oxK3Z4d2dzdkROaDNVbGxaS2MyWXUxVlZWYUdxcWdxeHNiRzQ5dHBydldMemJEdG10VnFsQkR3bEpZVlYwS2xYV0lTTmlJYTBrSUFZekIveERCSzBWM2lOT1VVYjhxcGZ4NkdhTitBU3U3K3JUMFJFMU4rNjlxb09EUTJGV3EzR2ozNzBJMm1aOThtVEovSEdHMi9BNVhLaHJxNE82OWV2bDJaekF3TURzWHo1Y3E4bDRlNXE1VUJuYjJvQWlJbUp3YWhSbzZUaisvYnRBeUN2d24zMDZGRWNQWHBVZW00d0dCQVY1VjNZZENCb3RWck1uRGtUczJiTkdwRHJENlh2NU0wMzM1UisvZk9mLzVTT0Z4UVVTTWUzYmR0MlFlOUJsemJPZ0JQUmtLZFVCR0pxM0VwRUJJM0IwZHAzdWlUYklrcWJ2MEtMcFF3ejRsY2hTQlhwdHppSmlPank0VmxWVzZQUlNQdUl4NDBiaDRVTEYwb3ozVGs1T2JEWmJDZ3ZMNWN0ejE2K2ZEbmk0dUs4cnV1dVZnN0lLNWJQbURFRHBhV2xBSUJ2di8wV1M1WXNrZlpDcDZhbUlpMHRUYW9JRGdDVEprM3E4MmZxMnY2ckwrM0JQR2VHUGVuMStqN0g0ZWF1TWo1UTM4bWNPWE13Wjg0YzJlZDBGMkhyenQ2OWUzMGVkOCtjQTBCc2JDd1dMVnJVK3c5S2x4VW00RVIwMFVqVVhRdWRlaFN5cXY0RWk2TkpOdFprS2NHdTBsOWptdUZCUkFmM3ZZSXJFUkZSWHhRVkZVbVBZMk5qWldNMzNuZ2p6cHc1SXkyRmRyZXVjbHUwYUpGVW9ic3J6LzNHbnNucjFLbFQ4Zjc3NzBNVVJiUzJ0dUxvMGFPWU9IRWlYbnp4UlFDZHk2SC8rdGUvU3VkMzExZDhvSFMzdlAyRkYxNlFIdGZYMStPenp6N0Q0c1dMRVJ3Y0xEdXZzcklTaHc4ZnhzS0ZDNzJ1Y2JGK0owUytNQUVub290S1pOQVlYRFh5ZVdRYjE2Tyt2VUEyWm5XYXNLL3laYVJFTGNYWXlJVUFXNVVSRWRFQWNEZ2Nzc0pkSTBhTWtJMExnb0JiYjcwVkJRVUZzdjNMUU9kZTRRVUxGdmk4cmlpS0tDOHZsNTU3VmlUWDZYUVlOMjRjWEM0WE1qTXp2U3FzRnhRVVNNdmJkVG9kUm80Y1drVktIUTRITm0zYWhMS3lNaHc4ZUJCMzNYV1hOQ1A5eVNlZjRLT1BQb0xENFlETlpzT1NKVXVrMS9uak8ybHJhOFBKa3ljeFpjb1VyekhQVlFCV3ExVnFSWGJOTmRkd0R6ajFDaE53SXJyb3FGWGh5QnorU3h5cmZ4K25HajhCUEZ1VmlVNGNyL3NYbWpxS01UWHVwMUFwZ3Z3WEtBMmEzLzJEL1ZhSmFQRGs1ZVhKRXV2azVHVHBjVWRIQjNidTNJblBQLy9jSy9rR09wUENsMTkrR1lzWEw1YUtsN21WbDVmTFhxUFQ2V1I3emUrODgwNXBwcmxydFhIUFB0ekp5Y2xvYkd5VW5tdTFXbG1sZFgvWXNtVUx5c3JLQUhUdTZWWXFsZEtZS0lwU29yeGp4dzZFaFlWSkJkQUcrenVwcUtqQXM4OCtpd2tUSmtDcjFjb3ExaDg3ZHV5OCtxUVRlV0lDVGtRWEpVRlFJaTM2RGtScWtwQlgvUmM0WFBKLzVCak51ZGhWOWd4bUdoNUZtRHJlVDFFU0VkR2xSaFJGV2VWc2xVcUY5UFIwR0kxRzdONjlHL3YzNy9kS3ZFTkRRMlZWMDR1S2l2RFNTeThoS1NrSjgrYk53NVFwVTZCV3E1R2JteXU3N3BkZmZvbk5temYzT2NiczdHeGtaMmRMeng5NjZDRk1uRGl4Mi9PM2JOa2lGVEhyU2RjMlpBRHd5aXV2blBOMVgzMzFGYjc2Nml2cCtaSWxTMlRWeUJjc1dJRFcxbGJwbkMxYnRpQXlNaElaR1JtRDhwMVlyVmJwZUdWbEpRREFhRFRpdGRkZWsvVWczN0JoQTI2NDRRYk1tREVEMGRIUlVDcVZtRDE3TmdCSUJlSGNOeFA4ZmNPRGhpNG00RVIwVVRPRVRVZVlPaDVaWjliQ1pLdVNqWmx0MWRoZC9od21EL3NKaG9jTlRHVldJaUs2dk96YnQwOUswZ0FnUFQwZHI3NzZxbFFNekpNZ0NKZy9mejZXTEZtQzR1Sml2UG5tbTdLQ1lzWEZ4U2d1THNZLy92RVBMRisrWEZiZ0t6MDkvWnh0d2ZxTDFXcnQxWHVkVHp3NU9UbDQ3NzMzcE9kejVzekI5ZGRmNzNYZTdiZmZqb2FHQnVUbjUwTVVSV3pldkJuQndjR0Q4cDJjUEhsUzlseWhVTUJzTmtzejZqRXhNYWl0cllYZGJzZjI3ZHV4ZmZ0MktCUUtLY2wydVZ6SXlzckM1czJiSVlvaU5Cb05YbjMxMVg2UGt5NE5iRU5HUkJlOXNFQUQ1bzk4Rm9Zdzc0STJEcGNGT1ZVYmNLVDJiWWlpMDhlcmlZaUllaThtSmdaaFlXRUFPaE8xUllzV1lmejQ4VjduVFp3NEVXdldyTUVQZi9oRGFEUWFwS2FtNHJubm5zUDExMS92TlRzYUhSMk55Wk1uUzdPcEFEQi8vdnlCL1NDRDVNU0pFeERGenExaWt5Wk53ckpseTN5ZUp3Z0M3cjMzWHFreXZDaUthR3BxR3BUdnhHYXpTWS8xZWoxKy92T2Y0OEVISDRRZ0NBZ0tDc0xqanorT0JRc1d5RnJHdVZ3dVdLMVdXSzFXMk8xMk9KMU82WFA2K25rZ2N1TU1PQkZkRWxRS0RXWVlIc0dweG85eHJQNzlMc20yaU9LbVQ5RnNLY1YwdzBQUXFIUitpNU9JaUM1dXljbkpXTDE2TmRhdVhZdU1qQXpFeGNYaHhodHZSSFoyTmt3bUU2Wk5tNFpycjcwVzhmSGUyNTgwR2cxdXZ2bG1YSHZ0dGZqODg4K3hkKzlldExlMzQrNjc3MFpnWUNCdXVlVVd4TVhGSVRjM0Z5a3BLVjVGeFFiS3NtWEx1azJNKzhyZGpzMzkzN3Z1dWd0cXRScVZsWlc0Ly83N29WQjBQLytuMFdpd1lzVUtyRnUzRGovKzhZK1JsSlFFQUFQK25jeWRPeGU1dWJsd09wMVl1WElsUWtKQ0FIUzJKRXRNVElST3A4T2lSWXN3ZWZKa2ZQdnR0NmlvcUlEWmJJYkQ0WkFsNWU3SDU5TUNqaTRmZ3VpK1ZVTkVkSW1vYnk5QXRuRTlySTRXcnpHTlNvZnBob2VoRHhycmg4aUlpT2hTMGRiV2h1RGdZQ25wcXFtcFFYaDRPRFFhVGErdjRYQTRVRjVlanNURVJObHhsOHZWWTZKNm9Wd3VsL1I0SU4vSGs4UGg2TFpWV1ZlK1B2OUFmeWV0cmEwSUNncVNyVTdvK250TTFCZENOejg0VE1DSjZKSmtjVFFocStyUGFPd284aHBUQ0Vxa1J0K0JwQWp2UFdoRVJFUkVSQmVLQ1RnUlhYWmNvaE5IYTk5R1NmTk9lTFlxY3hzZU5ndFRodDBMcFVJOStNRVJFUkVSMFNXTENUZ1JYYllxV3ZmaFVNMW1PRjAycnpHdGVqaG1HRlloTkhDWUh5SWpJaUlpb2tzUkUzQWl1cXkxV2l0d29Hb3QybXcxWG1NQmltQmt4TjJQdU5DcGZvaU1pSWlJaUM0MVRNQ0o2TEpuZDdVajE3Z1IxZWFEUGtZRmpJMWNpSlRvV3lDd1F5TVJFUkVSWFFBbTRFUkVBQUFSaFEwZjRrVDlCeERoOGhxTkRrN0ZOTU9EVUN2RC9CQWJFUkVSRVYwS21JQVRFWG1vYlR1S0hPTjYySnhtcjdFZ1ZTUm14SzlDaENiUnh5dUppSWlJaUhyR0JKeUlxSXQyZXoyeXF0YWkyVkxxTmFZUVZKZ1ljemRHNmE0YS9NQ0lpSWlJNktMR0JKeUl5QWVuYUVkK3pac29hOW50YzN4RStGeE1pcjBIU2lGZ2tDTWpJaUlpb29zVkUzQWlvaDZVdGV4Q2ZzMWJjSXAycjdGdzlVak1qRitGNElCb1AwUkdSRVJFUkJjYkp1QkVST2ZRYkRtTnJLby9vZDFlN3pVV3FBekIxTGdIRUJzeTBRK1JFUkVSRWRIRmhBazRFVkV2Mkp4bTVCalhvN2J0cU5lWUFBSGpvaFpqdkg0eEFKOS9waElSRVJFUk1RRW5JdW90RVNKTzFHL0Z5WWJ0RU9IOVIyUnN5Q1JNaTF1SkFHV0lINklqSWlJaW9xR09DVGdSVVI5Vm0vT1FhOXdFdTZ2ZGF5d2tJQVl6NGxjaFhEM0NENUVSRVJFUjBWREdCSnlJNkR5MDJXcHdvR290V3EwVlhtTktSU0FteGR5REVlRnovQkFaRVJFUkVRMVZUTUNKaU02VDAyWERvWnJOcUdqZDUyTlV3R2pkVlVpUHVRc0tRVFhvc1JFUkVSSFIwTU1Fbklqb0FwVTBmWTZqZGYrRVMzUjRqVVZva2pBai9oRUVxU0w5RUJrUkVSRVJEU1ZNd0ltSStrRmpSeEd5cXY0TWk2UEphMHl0MUdLYTRVRkVCMC93UTJSRVJFUkVORlF3QVNjaTZpZFdSd3V5amV0UTMzN0NhMHdRbEpnUXRSVEprVGY2SVRJaUlpSWlHZ3FZZ0JNUjlTTlJkT0pZL2I5d3FuRUg0S05WbVNGc0dqS0czUStWSW1qd2d5TWlJaUlpdjJJQ1RrUTBBTTZZc25DdytuVTRYQmF2c2REQU9NdzByRUtZT3Q0UGtSRVJFUkdSdnpBQkp5SWFJQ1piRmJMT3ZBcVR6ZWcxcGxKb01HWFl2WWdQbSttSHlJaUlpSWpJSDVpQUV4RU5JSWZMZ3J6cXY2REtsTzFqVkVCU3hQVklpNzRkZ3FBYzlOaUlpSWlJYUhBeEFTY2lHZ1JGalIvamVQMzdFRVduMTVnK2FCeW1HeDZHUmhYdWg4aUlpSWlJYUxBd0FTY2lHaVQxN1FYSU5xNkgxZEhpTmFaUlJXQzY0U0hvZzhiNklUSWlJaUlpR2d4TXdJbUlCcEhGMFlTc3FqK2hzZU9VMTVoQ1VDSTErb2RJaXJqT0Q1RVJFUkVSMFVCakFrNUVOTWhjb2dOSGF0L0c2ZVl2NGF0VjJYRHRiRXlKL1FtVUN2WGdCMGRFUkVSRUE0WUpPQkdSbjFTMDdzV2htamZnZE5tOHhyVHE0WmhoV0lYUXdHRitpSXlJaUlpSUJnSVRjQ0lpUDJxeGxpUHJ6RnEwMld1OXhnSVV3Y2lJK3luaVFqUDhFQmtSRVJFUjlUY200RVJFZm1aM3RTUFgrQnFxelllOHhnUUlTTmJmaUpTb3BSQ2c4RU4wUkVSRVJOUmZtSUFURVEwSklnb2JQc1NKK2c4Z3d1VTFHaDJjaXVtR0J4R29EUE5EYkVSRVJFVFVINWlBRXhFTkliVnRSNUJqM0FDYjArdzFGaFNneHd6REk0alFKUG9oTWlJaUlpSzZVRXpBaVlpR21IWjdQYktxMXFMWlV1bzFwaEJVbUJoek4wYnByaHI4d0lpSWlJam9nakFCSnlJYWdweWlIZmsxZjBkWnk5Yyt4MGVFejhPazJCOUJLUVFNY21SRVJFUkVkTDZZZ0JNUkRXR2xMYnR3cE9ZdE9FVzcxNWhPTXdvekRLc1FIQkRsaDhpSWlJaUlxSytZZ0JNUkRYRk5saEprVi8wWjdmWjZyN0ZBWlNpbXhxMUViTWhFUDBSR1JFUkVSSDNCQkp5STZDSmdjNXFRWTl5QTJyYWpYbU1DRkJnWHRSamo5WXNBK1B3em5ZaUlpSWlHQUNiZ1JFUVhDUkVpQ3VxM29xaGhPMFI0L3hFOUxHUXlwc2F0UUlBeXhBL1JFUkVSRWRHNU1BRW5JcnJJR00xNXlETnVndDNWN2pVV0VoQ0RHZkdyRUs0ZTRZZklpSWlJaUtnblRNQ0ppQzVDWmxzMXNxcitoRlpyaGRlWVVoR0l5YkgzSUVFN3h3K1JFUkVSRVZGM21JQVRFVjJrbkM0YkR0YjhGWld0KzMyTUNoaXR1eHJwTWN1Z0VGU0RIaHNSRVJFUmVXTUNUa1Iwa1N0cCtoeEg2LzRKbCtqd0dvc01Hb1BwaG9jUnBJcjBRMlJFUkVSRTVJa0pPQkhSSmFDaG93alpWWCtHeGRIa05hWldhakhkOEJDaWdsUDhFQmtSRVJFUnVURUJKeUs2UkZnY0xjaXUrak1hT2dxOXhnUkJpUWxSdHlBNWNxRWZJaU1pSWlJaWdBazRFZEVsUlJTZE9GYjNIazQxZlFyNGFGVm1DSnVPakdIM1E2WFFESDV3UkVSRVJKYzVKdUJFUkplZ002WURPRmo5VnpoY0ZxK3hzTUE0ekloZmhiREFlRDlFUmtSRVJIVDVZZ0pPUkhTSk10bk9JT3ZNV3Boc1JxOHhsVUtES2NQdVJYellURDlFUmtSRVJIUjVZZ0pPUkhRSmM3Z3N5S3ZlaENwVGpvOVJBV01pcmtkcTlPMFFCT1dneDBaRVJFUjB1V0VDVGtSMEdTaHEvQytPMTIrQktEcTl4dlJCNHpEZDhEQTBxbkEvUkVaRVJFUjArV0FDVGtSMG1haHZMMEIyMVRwWW5hMWVZeHBWQktZYkhvWStLTmtQa1JFUkVSRmRIcGlBRXhGZFJqb2NqY2l1K2pNYU8wNTVqU2tFRmRLaWY0akVpTy81SVRJaUlpS2lTeDhUY0NLaXk0eExkT0JJN2RzNDNmd2xmTFVxRzY2ZGpTbXg5MEtwQ0J6ODRJaUlpSWd1WVV6QWlZZ3VVeFd0ZTNDbzVtOXd1bXhlWTFwMUFtWVlIa0ZvNERBL1JFWkVSRVIwYVdJQ1RrUjBHV3V4bGlQcnpGcTAyV3U5eGdJVXdaZ2E5MU1NQzgzd1EyUkVSRVJFbHg0bTRFUkVsem03c3cyNXhvMm9ianZrTlNaQVFMTCtCMGlKV2dvQlB2KytJQ0lpSXFKZVlnSk9SRVFBUkp4bzJJYkMrdjlBaE10ck5DWWtEZFBpSGtDZ01zd1BzUkVSRVJGZEdwaUFFeEdScEtZdEg3bkdEYkE1Mjd6R2dnT2lNTjN3TUNJMGlYNklqSWlJaU9qaXh3U2NpSWhrMnUzMXlLcGFpMlpMcWRlWVVnaEFldXpkR0JWKzVhREhSVVJFbDdhMnRqWW9GQW9FQlFYNU81UWh3K2wwb3F5c0RNWEZ4ZEJxdFpnNWMyYWZYbDlTVW9MaHc0Y2pNTkM3czBsSFI0ZlhkMTFWVlFXYnpZYVltQmdFQndkZlVPemtHeE53SWlMeTRoVHRPRnp6ZDVTM2ZPMXpmR1Q0UEV5TS9SR1VRc0FnUjBaRVJFTkJXVm5aT2M4SkNBaUF3V0E0NTNrTkRRMzQvUFBQc1hmdlhreWRPaFgzM0hOUFAwVFlkODg5OXh3QUlEUTBGSTgvL3JqWCtQNzkrMUZlWG82MHREU01IVHNXQVFFQmNEcWRXTGR1blhUT0k0ODhBbmQrWmJWYXNYSGpSbWxzMWFwVmZZckhicmZqaVNlZVFGdGI1Nm8wblU2SDMvM3VkMUFvRkwxNmZYTnpNNTU0NGdrb0ZBcGNmZlhWdVBYV1d3RUFXN2R1eGVIRGgyRTJtL0h5eXkvTHJyZHUzVHJrNStkRG9WRGdEMy80QXpRYVRaOWlwblByTGdGWERYWWdSRVEwZENpRkFHUU11dytSbWlUazE3NEZsK2lRalplMWZJMFdhemxtR0ZZaE9DREtUMUdlMjM4S2wvczdCQ0s2UkN3ZTk2YS9ReGdVSzFhczZIRThNek1UeTVjdnh3c3Z2SERPYThYR3h1TDU1NTgvNTNrZmZQQUJzck96QVhRbXVUTm56a1JLU2tydkFnYnc5Tk5QbzY2dXJ0Zm5iOXk0RVo5KytpbE1KaE1BNEpaYmJnSFFPZnNMQUZxdDF1ZnI5dXpaZzFPblR1SExMNy9FcWxXcmtKcWFDcGZMaFdQSGprbm5pS0lvSmVCT3AxTTIxbGNCQVFHWU5Ha1M5dTNiQjZBem9UNTgrRENtVEpuU3E5Y1hGUlVCQUZ3dUYySmpZNlhqMWRYVnFLbXBBUUFjUDM0Y2FXbHBVdXluVHAwQ0FDUWxKVEg1SG1STXdJbUlDS04wVnlGY014SlpWWDlDaDcxQk50WnNLY1d1c2pXWUZ2Y0FZa0xTL1JRaEVSSDVreUFJVUNxVnNtTU9oNk9iczMxYnVuUXBEaDA2Qkx2ZERnQjQ5OTEzc1diTkdxL3I5cWU5ZS9kS1NhZzdBZTlKUzBzTGlvdUxBUURCd2NFWVAzNzhCY2R3NHNRSnZQUE9PejJlMDlIUklYdisxbHR2NFlNUFB1ajIvSlVyVjBxckRvNGNPU0lkTHk4dng3WnQyd0FBRXlkT1JINStQZ0FnTnpjWFVWRlJlT2FaWjJUWEtTb3E4cm9aNDc3NVFnT0RDVGdSRVFFQUlqU0p1R3JrODhpdVdvKzZkdm1kZkp2VGpQMlYvNGZ4VVVzd1RuOFR3RlpsUkVTWGhJeU1EQ3hhdEVoNjNqVkJjNXMxYTViWGt2Rnp6YUozRlJFUmdmbno1K09MTDc3QXVISGpjTjExMS9VcCtaNDJiUnBhVzF1Umw1Y25KYXlabVpuUytONjlld0VBUVVGQnlNakk2Rk5zYmprNU9YRHYwSjB5WlVxLzNCeXdXQ3pTVFlEZWFtdHJrNWFrKytLK2llRndPR1FKK0RmZmZDTTlmdkhGRjZYSFI0NGN3WFhYWGRlbkdHaGdNQUVuSWlKSm9ESU1WeVQ4QWdYMVcxSFU4QkZFbkMwVElzS0ZndnF0YUxJVVkycmNTZ1FvV0xTRmlPaGlGeEFRZ05EUTBIT2VkL0RnUVpTVWxKenp2TzNidCtPamp6NDY1M21GaFlVb0xDdzg1M21lZTZzWEwxNE1BRGgxNnBTVWdOOTk5OTNTVW5CM0FxN1Zhczk3QnRlOURCd0FacytlalU4Ly9SUzdkKzlHMTdKWlR6Lzl0UFRZNVpLMzlWeTllalVBOUdyNS9vVTZkT2dRMnR2YmZZN3BkRHJFeHNhaXBxWUdKcE1KTlRVMXlNek1SSDUrUGt3bUU0S0RnMzB1YzA5T1RoN29zQzlyVE1DSmlFaEdnQUlUb201RmhDWVJlY2Evd082Uy84VmViVDZFWGFWck1DTitGY0xWSS93VUpSRVI5WWNEQnc3Z3dJRUQ1enpQWXJIQVlyRU1Ra1QrVTFKU2dzcktTZ0JBZUhnNGtwT1RjZVRJRVRRME5IaWQ2K3RZYjhZQStVMEZYenozbDUvTDd0MjdBWFRPK3YvKzk3LzMyczg5ZnZ4NGFEUWFaR1JrSURFeEVlbnA2Y2pKeVFFQXBLV2xjYW01SHpBQkp5SWluK0pDcDJMK3lIaGtWYTFGcTdWU050Wm1yOFhYNWM5amN1eVBrYURON09ZS1JFUjBNYlBaYk5KalgvdUNmUzFCVnlxVlVLbTZUekU4OTQwckZJcGVWL29HZ0k4Ly9oZ0FZRGFiQVhUdVMvL2trMCs4em10cmE4UEhIMy9jWXh5K2ZQSEZGOUxqd1NoTVpyUFpwTFpoWnJNWisvYnRRMzUrUGlJaUluRHZ2ZmZLenYzbW0yL1EzdDZPbEpRVUpDUWtRQkFFbEpTVTRPVEprd0E2WjdzOVZ4N01temNQTVRFeHVPT09PMlRmY1ZGUkVheFdLd0FnTVRGUitqMjg1cHByY050dHR3M281NlZPVE1DSmlLaGJvWUhETUgvRU16aFlzeG1WcmZ0bFkwNlhEYm5HVFdqc09JWDBtR1ZRQ1B3cmhZam9ZdE0xc2ZaTXFwdWJtNlhIZVhsNVVyTFhrd1VMRm1EQmdnWGRqbnRlZjlteVpaZ3paMDZ2WTNVWEYzTVRSZEhyR05DWnpHN2J0ZzFCUVVIZFZqcnZxcnE2R25sNWVWN0hiNzc1WnR4ODg4MncyKzE0K09HSHBlTWJObXlRRXR2MjluWTg5dGhqMHRpNVpyaXJxNnV4YytkT1pHVmxZYzJhTmREcjliQllMTmk2ZFN1QXptMEJGb3RGZGhOZzE2NWQwdXo4d29VTGNkTk5OOGxtMm8xR0k0eEdvL1E4TlRVVk1URXhYamM0UFBlTFQ1Z3dvY2M0YVdEd1gwdEVSTlFqcFVLTmFYRVBJRUtUaEdOMS80UkxkSHFNaWpqZHZCTXQxakxNTUR3Q2pTckNiM0VTRVZIZmRYUjBvTHE2MnVlWXV4cTQrN3l1bGJvdkpkdTJiZlBhNXoyUTcrVk85bmZ2M28yYmI3NFpVVkZSTUJnTXFLcXFndDF1eDVFalJ6QjkrblFBZ01sa3dwa3paNlRYangwN0ZnQXdldlRvYnQram9xSUNmL3pqSDJYSE5tN2NLRlZGajR1TGcwNm42OWZQUmIzREJKeUlpSG9sS2VJNjZEU2prRjIxRGhaSGsyeXNzZU1VdmlwYmcrbHhEeUlxdVBjOVhZbUlMZ2NGQlFVRFZwQnI5ZXJWZmVxbDNWVmVYcDdQbVYrZ2M5WVY2RnhXL3RKTEx5RWtKRVFhcTZ5c3hHOSs4eHNBa0paUkQ3U05HemRpNzk2OWVQUE56bDd0UzVjdWxWWDJkcyt1ZS9ZbHQ5bHNzc1RhYzFiZnJiQ3dzTnZ2WUNCa1ptWks3N2QzNzE3Y2ROTk5VS2xVU0U5UGwzcVU1K1hsU1FuNGlSTW5wTThRR0JpSU1XUEdBQUNpb3FLZzErdnhpMS84QWs4KytTU0F6c0p4OTl4ekR5b3FLbnkrdDN1VzNHZzBZdFdxVmRMeG5UdDNZdWZPblFBNlZ5Yk1temV2dno4MmZZY0pPQkVSOVpvK2FDeXVIUGs4c3F2K2pJWU9lZlZhcTZNRmV5di9IeVpFM1lya3lPNlhIeElSMGRCMzhPQkJxYnAyUmtZR1FrSkNzR3ZYTHZ6clgvK0NJQWl5dmR5alJvMGFsSmdhR2hxa1pkcUNJUFNxMVZoZ1lDRFdyMStQaG9ZR0tCUUsxTlhWU1dOQlFVRUFnTU9IRHc5TXdOOXhPcyt1SEZNb0ZKZ3dZUUowT2gyYW01dGhOcHVSbloyTjJiTm5JejA5SFo5Kytpa0E0UGp4NDNBNEhGQ3BWRGgrL0xqMCtuSGp4c24ydGk5YnRneHF0ZHJyUFZVcUZmUjZPOEZmTWdBQUlBQkpSRUZVUFpxYW1yeXF0Sk4vTVFFbklxSSswYWpDTVNmaFNSeXRldy9GVFo4Q25xM0tSQ2VPMWIyTEprc3hNb2JkRDVWaTRJdllFQkZSMzduM0JtZG1adUt1dSs2U2pabE1KbWtHV2FQUlNPMi9SbzhlTFVzbUFTQXBLUWszM1hTVDdOaWVQWHZ3MWx0dm5UT0d0OTU2cThmenV1NmwzcnAxcTlRYk95TWpBMUZSVVQ1ZlYxTlRnd2NlZUFDLy9PVXZNWHIwYUFRR0JrcjdwejJscDZjREFNYU1HWU9kTzNkQ3E5V2l0YlgxbkhIM2xlZk5DcVZTQ1lWQ2dWbXpabUhIamgwQU9sY2F6SjQ5RzBsSlNkQm9ORkxGK2NMQ1FxU21wcUtnb0VCNmZWcGFtdlM0dExRVWhZV0ZPSGJzbUhTc3JLd00vLzczdjZIVmF2SENDeTlnelpvMXNoN2tubjNUWFM0WDl1L3ZyTzlpTUJpa0plM0RoZzNyNTIrQVBERUJKeUtpUGhNRUpkSmo3a1JrVUJJT1Z2OFZEcGU4TlUyVktSc21heVZteEQrS3NFQ0RuNklrSWhwNnhvOGZqNmVlZXNyZllXRERoZzNkam9XRmhlR3BwNTdDWC83eUZ5eFlzRUJLZEJNU0V2RDAwMDlERUFRb0ZBcUVob2IydXNoWmY3anp6anRSV1ZtSmxwWVdMRjI2MUdzOEtTbEoycmZ1Y3Jta1pkdWVpYm9nQ0FnUEQ4ZlVxVk9sR3d2dUpkMUxseTdGRzIrOElidW1yMHJ2QVBEQUF3OTBHNmY3TlhxOUhpKzg4SUtzZlp1N3NGcG1acWFVZ0plV2xzSm9OQ0l1TGc0cEtTazRlUEFnQU9EbzBhT0lqSXhFVTlQWmJWK2VDWGhsWmFVMFkrNVdWVldGcXFvcXhNYkc0dHByci9XS3piUGdudFZxbFJMd2xKUVVWa0VmSkV6QWlZam92TVdIellRMmNEZ09WSzJGMldhVWpabHNSdXd1ZXhaVGh0MkgrTEFaZm9xUWlJaTZzM3IxNm5QMnJGNjdkdTA1cjlOMXBqb2dJRUMyWDl5VGV3WWJBTlJxZFo5YWhZV0dodUxSUng5RmRYVTE5SHE5MS9ndmYvbExud256alRmZWlCdHV1RUZxa2RhMXg3WldxOFhNbVRNeGE5WXNyd1M4UDVoTUp1bXhlOWw3VEV3TVJvMGFoZExTVWdEQXZuMzdzSFRwVWt5WU1NRXJBWGN6R0F6ZHp2cjNsbnYvUEFEWjB2U0NnZ0pwTER3OEhJc1dMYnFnOTZIdU1RRW5JcUlMRXFhT3g1VWpuMFd1Y1JPTTVselptTU5sUVhiVk9qUkZGaU0xNmpZSWd0SlBVUklSMFdDWk9YTW1aczZjNlhQTU0wRys3YmJiK3RTR0RPaHM0ZFdibXdJQThPS0xML1k0L3R4enowbkxyYnYyT0hmemxlajNscnZLdUdmaHQvRHdjT254akJrenBBVDgyMisveFpJbFM2VDk0YW1wcVVoTFM4UHUzYnVsOHlkTm1pUzcvcHc1Y3pCbnpoeFpHelIzRWJidTdOMjcxK2R4OTh3NTBGbkVqZ240d0dFQ1RrUkVGMHlsQ01MTStFZFIxUGdSanRkdmhkaWxWZG1weGsvUWJEbU42WEVQUWEwSzcvWTZSRVRrSC9mZGR4OEFZTXVXTFZMQzZENzIrdXV2QStoTUtHKzU1UllBd0x2dnZndXoyZXlIU0FkR2R6UHhudFhyNit2cjhkbG5uMkh4NHNVSURnNlduVmRaV1luRGh3OWo0Y0tGWHRmdzNJUHRtZEJQblRvVjc3Ly9Qa1JSUkd0cks0NGVQWXFKRXlkS053NnNWaXYrK3RlL1N1ZFBuano1L0Q0Y0RTbE13SW1JcU44a1I5NEluU1lST1ZYcllYWEtDOW5VdDUvQVYyVnJNTVB3TUNLRGt2MFVJUkVSK2VKdWViVjkrM2F2WSs0RVhLMVdTOGMrK09BRHZ5VGdhclVhc2JHeDNZNTNUWFo3V3VMZWwrWHZEb2NEbXpadFFsbFpHUTRlUElpNzdycExtcEgrNUpOUDhORkhIOEhoY01CbXMySEpraVhTNjBSUlJIbDV1ZlRjWURoYkYwV24wMkhjdUhGd3VWekl6TXowYWlkWFVGQWdGWERUNlhRWU9YSmtyMkp0YTJ2RHlaTW5NV1hLRks4eHorMENWcXRWYWtWMnpUWFhjQS80SUdFQ1RrUkUvU282ZUFLdUhQVThzczc4Q1UyV1l0bVl4ZEdFUFJXL1ExcjBENUVZOFQwL1JVaEVSQmVyTVdQR1NCWGFmZkZjNG43ZmZmY2hNVEd4WDk1M3k1WXRLQ3NyQTlDNXAxdXBQTHVsU2hSRktWSGVzV01Id3NMQ3BBSm81ZVhsc2lKc09wMU90dS8remp2dmxHNEVkSzNBN3RtYlBEazVHWTJOamRKenJWYUxnSUFBcnpncktpcnc3TFBQWXNLRUNkQnF0YWl2cjVmR2poMDdodFRVMUw1L2VPcFhUTUNKaUtqZkJha2lNWGZFVXpoUyt3K2NidjRLbnEzS1hLSUQrYlZ2b2NsU2pNbXhQNEZTRWVpL1FJbUlMak4ydTExS0FEMWJpbFZYVjNkN3pNM3BkUFo0M2pQUFBOT25XTTdWaHN4dDQ4YU5hRzV1eGl1dnZOS242Ny8rK3V1OW11WHVLYUVIZ0srKytncGZmZldWOUh6SmtpV3lhdVFMRml4QWEydXJkTTZXTFZzUUdSbUpqSXdNNU9hZXJZMmlVcW53NVpkZll2UG16WDM2SEFDUW5aMk43T3hzNmZsRER6MkVpUk1uQXVpY3lYWnp0MXN6R28xNDdiWFhaTDlQR3pac3dBMDMzSUFaTTJZZ09qb2FTcVVTczJmUEJuQzJsN3Y3Wm9LdjVKNzZCeE53SWlJYUVBcEJoVW14OXlCQ013YUhhLzRHcDJpVGpWZTA3a09MdFFJekRhc1FFdGo5Y2tJaUl1by9GUlVWUG91VCtVcWV1eDZycjYvdjFYa0R3ZWwweXBhWDk4YTVLcnozUms1T0R0NTc3ejNwK1p3NWMzRDk5ZGQ3blhmNzdiZWpvYUVCK2ZuNUVFVVJtemR2Um5Cd3NLem9XWHA2dXF3S2ZIODVlZktrN0xsQ29ZRFpiSlptMUdOaVlsQmJXd3U3M1k3dDI3ZGorL2J0VUNnVVVwTHRjcm1RbFpXRnpaczNReFJGYURRYXZQcnFxLzBlSjNWUytEc0FJaUs2dEkwSW40TjVJOWNnSkNER2E2elZXb0ZkWmMrZzJwem40NVZFUkVUK2RlTEVDYW1mK0tSSms3QnMyVEtmNXdtQ2dIdnZ2UmR4Y1hFQU9tZVNtNXFhcEJsbUFKZy9mLzZBeEdpem5iM0JyZGZyOGZPZi94d1BQdmdnQkVGQVVGQVFIbi84Y1N4WXNFRFdmczNsY3NGcXRjSnF0Y0p1dDhQcGRFcWZjL3o0OFFNU0ozWGlERGdSRVEyNGNQVUlYRG55T2VRWVgwTk4yMkhabU4zVmpnTm5Yc1ZZL1E4d1Btb3BCQWpkWElXSWlDNlV3V0RBejM3MnN3RzVkdGNpWXYxSnI5ZDc5UnNmQ0dxMVd2YmZ1KzY2QzJxMUdwV1ZsYmovL3Z1aFVIUS9mNm5SYUxCaXhRcXNXN2NPUC83eGo1R1VsQVFBaUl1TFEyNXVMbEpTVWdia081bzdkeTV5YzNQaGREcXhjdVZLcVFmNzdObXprWmlZQ0oxT2gwV0xGbUh5NU1uNDl0dHZVVkZSQWJQWkRJZkRJVXZLM1krN3RqdWovaVdJN2xzZFJFUkVBMDdFaVliL29MRCtQeERoL2RkUFRFZ2Fwc1U5aUVCbGFKK3UrcDlDMy8xYmlZajZhdkc0Ti92OW1nVUZCVkk3cS9IangrT3BwNTdxOS9lZ2dlVndPSHBkTmQzbGNua2w2cjZPOWFmVzFsWUVCUVhKOW02M3RiVWhPRGhZbG1UVDRCRzYrZUs1QkoySWlBYVJnUEg2SlpnMS9IRUVLa084Um12YmptSlgyUm8wVzA3N0lUWWlJaUxmK3RLeXpGZWlQWkRKTitDN0tucElTQWlUN3lHSUNUZ1JFUTI2MkpDSnVITGs4d2hYZS9jMGJiZlg0NXZ5MzZLc1pkZmdCMFlYSmFVUUlQMmlpNVVBalNxaTIxRmZOK3lJaUM1RzNBTk9SRVIrRVJ3UWpYa2pmNDNETlg5SGVjczNzakduYU1mQjZzMW83Q2pHeE5qbGZrbXNmcEQ4RnlnVm5Yc0FCMktKKzFqOUQ2QldhaUZDeE5IYWQ2VGpBWXJnUGw5TGhBaUhxNk5YNTZxVlliaHExRytsWk1maHNtQjMrWE13V2MvMCtYMDk2WVBHd2hBMlhYcCtwUFp0QUoySjB6ajlZdWw0U2ZNWGFMUDFYTWs0T0NBSzMwdDhXWHErcmZDZWJzL1ZxTUp4UTlLZnpwNTc4c2NRUldlMzU4dGZHNEVKVWJlZ3BpMGZ0ZTFIWVhmS3F4TUxnaEtSbWpHSURrbEZUSEFhVGpkL2dZcldmYjI2OXNWTXJkUmlRdlN0MHZPQytxMndPSm94V25jTjJ1MzFYblVjZk1rWTl0T3pyMi9ZaWc1N3o5V29SK211eEtTWTVhZ3k1NkM0NlRNMGRoUUI2R3hwT0U2L0NDUEM1MkpQeFF0bzdEaDFucCtLaUdob1lBSk9SRVIrb3hRQ2tUSHNma1JxeGlDLzlpMjRSSWRzdkt4bE4xcXM1WmhoZUFUQkFWRitpbExPTXpIdkRhZkxpdTFGOTNzZEg2R2RnOURBT0lod3lSTHdoY212OVRrbWk2TUpPNG9mUGVkNUNrR0Y2WWFIWlRPTlNvVWFvUUhETGpnQkQ5ZU1SRkxFMmRZODdnUmNwUWlTSFRlYTg4NlpnQU9BTUFpTDlPTERabUpFK0Z5TUNKOExwOHVHVDRvZmtkM0lVQWdxekJyK21IUlRKRUFaZ29yVy9ZQ1ArZ1Z1R2xVNDFNcndmbysxeFZvT0FBZ0pqTVgzUnIvVTc5ZjN2TWtrQ0VxTUREOWJyYm00NlRQRWhFekVwTmpsRUNIaVNNMC9VTkw4UlkvWEd4RSt4K1AxTzlDQjdoUHdRR1VZSmtUZEJrRlFJajVzSnFLQ1UvQjV5YzhoaWs1Y09lcDVxSlZhQU1DVVlmZmhxOUtudmY2Y0lDSzZtREFCSnlJaXZ4dWx1d3JobXBISU9yTVdIWTVHMlZpejVUUjJsYTNCdExnSEVST1M1cWNJTDM2Q29NVFV1SldJQ3BaWDRCVWdZTHJoSVdSVnJVVzErWkNmb3V1ZFFHVVlwc1d0bEo3dnE3eXdSSFJFZUtiMHVNcWM1YldLd09teW9xeDVGOFpFTGdBQWhBWEdZVmpvbEI3YjVvM1dmUS9qOURkZFVGeStER2FoUVlmTEludXVFSlFJVnllZzg2ZEZ3TVRZNVFoUWhxQ3dZUnNFUVFsdFlMeDBydnRHUVY5TWpyMUh0c1Q4ZU4yL3BCaE9ObXhIZWt4bjI2ZXdRQU5TbysvQWtkcC9uTWVuSWlJYUdwaUFFeEhSa0JDaFNjU1ZvMzZEbktyMXFHcy9KaHV6T2MzWVgva3l4a2N0K1M2NUdScEZaYXlPbG03SDFLb0xtd1cxT2swNFh2ZCtqK2RNR2ZhVFhsMUxxUWpFdExnSEVSZWFJUjJyTXVVZ1hETUNJUUV4VUFncXpEUThpdnphdDNDNitjc0xpbnNnS1lVQXhJU2s5L3A4bFVJRG5XWTBtaTJudlpKS3JUcEJWb09ncE9rTENJTFM2eHBsTGJzeEp2TDdBQVNZYkZYUXFNSjludGZiWmUvOXplNXFQNi9YQ1ZCQXBkRDRISE42SmVBQk9GTDdObXhPRTFLaWJnRUFqSW44UHNwYnZvRUlKNjRhOVZ2cDNMN2VLQmlyLzRGczYwSkR4MG1VZVd4SktXbjZIQW5hSzZEVGpBWUFKRVZjaDFackJjcGFkdmZwZllpSWhnb200RVJFTkdTb2xXRzRJdUVYS0tqYmdwT04vNFhuVWw4UkxoVFViMFdUcFFSVDQxYWMxMTdwYzhsTWVBTFJ3YWxleDkxdGljcGI5c2lPZjFMOFNMZlg4dFhLS0ZBWmhnVmoxc21PQ1ZCSTUzb21MdzVYeHprTDBmVW1BUThPaU1ZTXd5UFFhVVpKeDVvdHA1RmIvUnFDVkpHWWsvQ1VsRlJPaXIwSCtxQnhPRnp6OTI0VE80V2dSSHpZYkNSRmZBL2ZubmtGbGg1dVFweUxXaFdPNFdHelVOYnlkYS8zc0ovTHFQRDUwR2xHSTBLVGhEQjFQQVFJK0xUa01hOEUzSE9KZFVOSElhek9WaXdhKzBhUDF3NExOR0J5N0k4eE9mYkhYbVArYW9YMzM2S1Y1ejdKaDU2V3Nvc1E0WFRab0ZRRUF1amNLZ0lBaFEwZlFoUmRHQlA1ZmV5dGVCRWRqa1pvTHVCR1UxeG9ocFRRQTUwLzg3bkcxOUQxLy9zYzQydTRhdVJ2cEhnbXhkNkREa2NEYXR1T252ZDdFeEg1Q3hOd0lpSWFVZ1FvTUNINk5rUUVKU0hQK0JldlJMRGFmQkM3eXA3QlRNTXFhTlVKZm9weTRDa0VGY0xWSXk3b0dpUEM1MkppekYxUUtZS2tZeVpiRmZaWC9oK2NMaHZNdG1yc3JmZ2RNaE9la1BhRkQ5Zk9SbFR3QkJ5cis2ZlAvYzd6Uno0cnpSeVAxbDJMZ3ZxdDV4K2ZOaE9wMFhjZ0pXb3BTcHUveE5HNmQvdjArdUhhMllqdXNxUitVdXc5WHVkMTNUT3NGQUl4UW50MitmbXB4aDE5ZXQrZUZOUnZRVUg5bGg3UEdSKzFCT1AxUzZUbngrcmVRMUhqZi9zdGh2N2djSFdjVGNBVm5VVVFsVUlBcXRzT3crWnFRMnpvSklRRXhxS3g0K1I1WFQ4dU5BUFREUTlEa0ZhemlEaFl2Um50OW5xdmM4MDJJdzdYL2swcTdLWVFsSmdaL3hpeXpxenRWVUU0SXFLaGhBazRFUkVOU1hHaFV6Ri9aRHl5cXRhaTFWb3BHMnV6MVdCMytmT1lIUHRqSkdpdjhGT0V2bWU1KzB1UUtsSzJ0TGN2d3RVamtCNnp6R3UvZDR1MUhQc3FYNExWMlNvZE05bXFzTHY4ZWN5S2YweEsrRFdxY0V5Tlc0bmt5SVU0MmJBZFoweFpFT0VDQU5TWUQwc0orQ2pkMVRqWjhDR2NvdjI4NGh3UlBnOUE1MUp4alNvQ1lZRnh1R2IwaTE3bkxSNzNKZzdYL0ExQnFralo4V2x4RC9Sd2RSSHVyUXBkRS9EaDJpc1E0TEhudU5VbS8va2FTQnBWT01aRWZGOTZibkcwb0tUNTh3dTZabDkvRG91YlB1MmhpSnFBb0lCSTZmY2JBRktqYnNmRW1PVUlEdEREYy91SDBaeDdYZ2w0Zk5oTVRJMWJDWVhIVXY2QytuL2pqT2xBdDY4cGI5a0RyWG9FeGtUY0FLRHpac0RNK0VlUlYvMFhWTGJ1NzNNTVJFVCt3Z1NjaUlpR3JOREFZWmcvNGhrY3JQNHJLazNmeXNhY0xpdHlqUnZSWkNudXQvZjd0dklWQ0lJU3NTR1RNTjN3a0hUOG82TE9tVGVYNkVDOHgzN1Z2ckk1VGRKUzVXdEh2eWhWUWUrcHpWWmZoQVhHWTV6K0pzUnJaM25NTEhhcU5oOUNqbkc5dEJSNy9zaG5wTEdpeG8veGRmbHZNRG4yUjBqUW5xMWVyVlVuWUpyaFFhUTVmb2pzcXZWbzZDakU2WmF2a0t5L0VRSVVVQ3ZETUZ4N3hYbnR4OVVIalVOWW9FRjZmdm9jVmJWOXpXejdjcWptRFZTYkQySHVpS2NRRWhBRG9Hc0NMbUJNNVBWZXIydTMxL2Q2R2JsS29ZSERaVVZQMWRDN016SG1SN0s5MTBmcjNvSFRaZXZ6ZFFiQ0ZjTi9BWDN3T0duSnVWdVlPdDduK1dHQnZvOTNwM04xeXkxSWpyeFJkdngwODVjb2JOaDJ6dGNmcS8wbmdsVjZhYys0UWxCaFd0d0RpQXhLeHRIYWQxZ2RuWWd1Q2t6QWlZaG9TRk1xMUpobWVCQVJUVWs0VnZjdVhMSmlWeUpLbWk1czl0Q1RVN1FEb2gyeFhRcDlkZDAvN05aMVQ3Z256elpNNThQaWFFS3VjWlBzV0diQ0UxS2MzMWErSWgxM2ZUY0RQU3gwRW9aclo4dGVJNHBPbkdqNER3b2JQb1Jud2hpaFNaSWVhMVM2NzI1b2JFSk4yeEZNakxrYmdjcFFqMnU0MEd3OURRRG9zRGVncGkwZncwSW1BK2dzaW5VK0Nmam9pR3VreHkzV01qUjBGQ0VzTUs1UDE2ZzJIMEtUNVpSc0gzRlp5OWNRUmFmc0JvUm5ZaFlYbXRGdDRxaFVxR0VJbllxNDBLblFxQ0x3ZGZuelBzOUxpN2tUY1NGVFVOdCtETFZ0K2FneTUvUXFpUjZsdXdxR3NHblNjeEV1ak5ET2tXWndsVUlnbkdMZmszR3p6ZGluOHoxWFFIVFZOZm4yNUhCMXdHUXp3bXlyZ3NsYTFlZVZBeGx4OThsdThBQ2RSZGJ5YTkvcTFldEZpTWd4cnNjTVlSV0doVTZSamlmcXJrV3J0UUtselYvMUtSNGlJbjlnQWs1RVJCZUZwSWpyb2RPTVFuYlZPbGdjelFQMlBrcUZHb2F3R2JKallZRnhNUGxJY3ZLcU4za2RjenUvQlB4czB1Z1U3VjdWNENXaXkrZllxY1lkaUErYkpSVmNNOW1NT0ZqOUZ6UjJuT3AxQkpXdCsxSFhkaFNwMGJkalJQaGNBQUx5YS84aFN6QkxtM2RKQ2JoV25RQjkwTmhlWHgvb1RQZ05vV2NUMGVMdmJxSzAyK3Z4ZGZuelVDdkRNVFArYkYvemI4ci9GNWtKVDhCa095T3JYUDd0bVZlZ1VZWExFbkEzZDZWeUVTNlBDdVVDeGtjdDhUclhMVkFaaXFseEsrRCtmUWhYai9EWlZpc3FhRHpVcW5Ba2FLK0FJWFFxakQyMEpYUFRCNDNGeEppNzVURkNJVlYxSDYyN0d1UDBpN0MvOHYvNjNNcnJpOU5QOU9sOG9MTUlXMWV0MWtyRWhLVEQ0bWlDVXFHV0NoMld0K3pCOGZyM3Z6c2VDSjE2TkJvNkNnR2dUMFhZaWhvL1FWem9WRmxOZ3NTSTd5RXg0bnQ5anQ5emkwRk5XejdLbW5lZHh6V0lpQVlmRTNBaUlycG82SVBHNGNxUnp5TzdhcDJVQVBTM0JPMFZYdTJacmhyMXZ6alI4QjhVTlh3a08zNWQ0aXZvRCtIcWtZZ0tIb2N6cG16cFdJQWlXT28vM1pVZ0tIMk9sYmQ4allQVmY4VzhFVStqcU9sak9Gd1d6QnV4UmhydjdSSnJxOU9Fdk9yWFVkTDhCUXloMDJBMDU4ckdhOHlIWUhFMFNZWGJSdW11N3ROV2dFVGQ5NkFRVk4rOVZ5c3FXL2NCNkx6cDBOaHhDc0VCVWJMekd6b0s4ZCtpRlFoVWh1SDZwRC8yNmowVTZFekFQVzhjSkdobjkxallyc1BlZ0lhT2s5QUhqZXM4UDN3T1dtcmZrWjJqVVlVak5IQ1k5THpLbk52dENnazNyVG9CcytJZmt6NXpWOG1SQzVBYWZRY0FZTzZJcC9EdG1UK2l2cjJneDJ0NlVnZ3FUSTd0WFVzNm9Qc2JSeWNidCtORXczL2djSFZnYXR4S3FiNkNDQ2NzamlZQW5UZkNKa1RkaXRxMkkxSlMzbHV0MWdya1ZiK095Ykgzb01QUktMdVowbGMxYlVkZ3NsVmhlTmdzNUJrM1FqeVA3UUMrN0h4ZHhDZXRLL3JsV3A3YTI4OFdrNnlwcWVuMzZ4UFJ4WU1KT0JFUlhWUTBLaDNtSkR5Sm8zWHZvcmpwTTV6UFB0enVDRkFnT1hLaDEzR0ZvTUtFcUZzUTlWMWk1dFkxVWV3TmpTb0NFWnBFcVFpWUFBV3VHdlViQUpDMVZRcFVoaUx0dTZUTVZ6eSt4bXJiOHRGaUxjT080a2RoZDdYM2VtWlJnQUpLSWNEcmVJdWxITTJXVXEvai83Kzlldzl2c3I3N0IvNitrNlpKeittQmxsYVkwSlpEb2VWUVVNQ2lQdE5OR2Zwd2RHNlBvSE1lZnA0MnBvL1Q3VUV1bmR0MXNmbTQ4M1RJWkd3LytVM2RGQmtQUGlwVFJJUUNBaTIwSEVwYnFLVXRUWHBJVDBtYWMvTDdJODJYM0UzU0pOQkdzTy9YZGUxYWNwOXlKM1M3cnZmOS9YNC9Idy9jYU9vcngrU0J0YnhYcFZ3THN5T3lVQkduVUdPQzlpYnh2cUg3dzRqVzdrWmI2TTAzeXVvZmpzZEZVTEN2cGUrZ0NPRGpVdWJqWlBzYnNuQTNKckY0MFBIN2g3eWVWak1SMTQxN1dsYjB6ZTF4eXNKNGd0L2ZVWndpQWRlTmV3b1Z1bGR3M25nbzdQMEMzcitIYUdaY2hBcmdkcGRKdlBidmNlOHJmcWVKUzhma2pIOEhBR1FubGFETGNnYU52ZEgxalc4MUhrYTcrVGlLeC96SEpRVndwOXVDRSsydm85N3dMbXd1NDBWZlp6QnpOK0N3WFZ4djlValpiTFlSdlQ0UlhkNFl3SW1JNklvalNVcVVaSzlDZWtJQld2cjJRMjg2Tml6WHZWcDdveWpjSmVlZDd0clV0eS9xNmRiK2NwUG55S1pXRHliNVZZVytGS0Y2ZUlkU2tyMEtKZG1yQXJaWDZsOUZVKy9lb09jMDlYNHFBcmhDaXNOWFVxK1A2TE1tYW05Ry9FQVlkYm50K0x4blYxVDNHbzRFQ1ltcWJORkN5LyszNk93L2paeWtHVERiMjRKT3dRYUFWdE1Sek1pNUJ4SWthT0sweUVxY0pwdnVuKzFYSDhEbTZrTjdxR1VDOEs0M241djdDSlFLdGRqV2JUMkxia3VEN09GSWRkdHJjTHF0c3Q5emJ0NWppRzlMR2ZiZkoxTDl6Z3Z0d0x5L2xZVFNzUStLMlNGbVJ6dnF1OTZGU3BrWTliV2RiaXZxdS80WHpYM2xBSUNNaEVJeEF3QUFxdHUzb05kNkx1Qzg2OFkvTGRhb3U5emVFRHZVZW5ZaW9zc1JBemdSRVYyeHhxWE14N2lVK1JGUHJRNG5YK3NOUlhhWENYRUtqUmlsL096ODd6RTJlVFphK2c1Z3R0OVUzMy9XM29OcFkrNFV3Y20vbjdOU1VxRTA5Ly9JMXF2N2p6RDY2N0xVdzJDcFI4TEFsRzRBYUROWDRVRExyMlRIK2RwTnVkdzI3S2gvOEZLLzdpVXgyZlhvc3B4QlJrSWhnTWhuQStRa3pSU3Z6L1h1Q2ZtYlhLeUY0LzhMR1FtVHhIdi9LZElkL1NjQTNJbmo3WC9EL0hIL0dmUjhtN01YWFg3VDBNZWxMaEFCWElLRTdLUUxJK0F0ZlFmOTFwZGZJRUdCS1ZuTE1DVnpxYXdZbk1tdXg4R1dYNk13NHhzQjU1enErQWRjYmh1S3NsYUt6NXFaOHgyb2xTazRiZmhuRkw5QTRGS0RPSVVHdDA4S1hhOGdHTE85WGJ4T1ZHV2hLR3VsK080ZWVGQ3BleFV1andPQjh5WWl2TDZqSFdhSDl6T1MvYXJoQTBCSC95a1liZWNEenBGdzRRR1YwejB5bzhpekZ3T1RFZ01mUmwycXBxWW03TjNyZlppVm5SM3NJUjhSalJZTTRFUkVSQU1zVGdOUzFlUHdlYzh1YjcvaGdRQ3VNMVVFcklQMjBac3FSUUNmb1AwcXpuWi9BTFV5RGRkZXRRYnBtbndBM3BGWG5ha0NkcGNSVHJjRkJrc2RNalNGVUNtVDRJRWJuelo1cDZBWERQUTRCb0IraDBHRTJ3Q1NKTnZuY3R1akx0dzFISnI3OWlGZE14RTYwMUU0M2YyaXIvZFFhanEzSWpOaENySVNpM0NtKy8xaHZ5ZURwVjRXd0hYR0MvOXV2ZFp6T05lN0IzcnowRE1tV28wVklvRG5wY3hGVmR0ZjRmWTRrWkZRQ0xVeVZSd1hiUHA1a2lvYnBia1Bpdk45akhZZHlwdC9QdVIwNlZyRGRuamd3VFMvb25KVHMxWWdYcG1DNnZiL2grRmNiaEdPMGQ0cVhrdFFZRXJtRXZHKzNyQmpXR3N3cEtySHlkNzNPem9EanBHZ2tQVU5EN2Z1L21LTm55NWgwWlJGNFErTVVrMU5qUWpnR28wbXpORkU5R1hHQUU1RVJEU2cxOWFNcklRaU5QUjg1QTNnRWVpeW5JSEpya055ZkM2U1ZObVlQZlpCNUNUTkZOT3NBZUNxMUhuUW1TcGdzdXZ3di9XUHdBTTN2amJ4QmRtNllBQklWVjhZQ2JRNERiSUNhdjZVVXJ4c244bXV1NmhLMkQ3VjdWc3VxcDFiODhEMGY0dXpDL25wWDBmbzhtWVhHQ3gxcURWc1IwSmNCaXpPcnVodk5veHU2eGxZbkYwdzJmVm9NMWVod1c4S3R3Y2VWTFg5TmV3MWRLWUtsR1RmQmNCYkRDOG5hU1owcGdya0pzOFJ4NWpzZW5SYkcyVG5aU1FVb216Y2o4WDBkNThlYXlNT25QK1ZiRjExS0hXRy80RkNpc1BVekdWaVczNjZ0Mmpkc2JhL2hEMS91UFE3T3VGdzk0dEs2RDd0NWhPbzZkdzZySi9sMy9iUDdHZ1gwOHY5K1UvakJ3Q25aMlFDT0JIUlNHTUFKeUlpR21DMG5jZlo3ZzhpQ2tyKzZydmV4K3l4M3FucDQvMEtmVm1kUFRqZS9qZWNOMzRHQUFQRnZFS1BZdm9YK09xek5VZDFEMThFcDl0NjBTT1IwWVR2Z3ZSYmtKTTBDOGZhTm9jOVZtYzZpbGJqRVFEQS9LdWVnRFBOZ2hialFYR2Y3aUJUeGdmcmQzU2d6OVlpUm1hems0cTlBZHl2aDNldzBlOXVTd01NbGpyWk5IV2RxUUpIZEJzaTZoUHVjN3J6SGFnVUdqRWp3dW0yb3JrdmRNLzV3WHhMRlM2RkJPODBkRjlMT3dEb3RUWGhjT3RMOE1DRHI2VGRBSk85RmYyT2prdjZuS3ZUYmtDeVgvLzN6djdUUVk4YjNKbkE2YkpjMHVjU0VYMVJHTUNKaUlnR2RGblBSTlRUZWJDbXZyMG9UTDhWS2VxcnhMYU8vcE00ZFA0UEVSZEVTMU5mN2JlTzJnT0RwVjdzc3ppN1VLSGJHSERPd3ZIL0ZmVzlYdTVVaWtSa0pVNlZiU3ZKWGcwQThIamNFVjlIS2NWamJQSXNqRTJlamVMc3U3Q3ZlWDNRaXU2aGZONnpDK3E0Vk9pTUZlaTFOU0Zka3k4cjBOZHNQQkJ3amdkdUhOSDlFVis5K21mUXhHbFJZOWlHT3NNT1hNelU4ZVB0YjBDdFRNUFk1Rm5ZMy9KaVZMM2NMMVZTZkE1S3h6NGdDOThBY0tSMWcvaDducWk5Q2VtYWZIUmJ6K0pmRGY4WmROcDRPR01TcHdmMFJtL3EvVFRvc1dwbGl1eDl0SVVHaVlndUZ3emdSRVJFQTh6MkNGcHBTUXJaVzVVaUVSa0poVEE1OUVpS3p4R0YyN0lTaXpBNWN3bnF1bmJBNFRLSHZleTQxQVhpZFordFJYYU95MjJMcWkvMFNGRklTbG5MTEgveHltVFplMStWY2YvQ2NyNzNvU3FRajA5WmdDbFp5eUJCRVhRL0pFbitGaEljYmd1cTI3ZUliYjZRbnFMT0F3WUtvTVVwTk9oM0dJSmZNNFRCMWNmOS8zMjZyUTBoLzFic0xoTU90ZjRCQ2trcGU0Z1NQUThxOVg5Q2Nud3UrbXd0VVozWjFCdCt0RndSNURkV0tSSXhLZk4yRktUZklxcU4rNXVVOFExVTZqZEJJU21ScWg0UEFFalhGRVExdWc5NDEzTVhaaXhDVWRZZHNuWnNPbE1sREpZNnBBd1VaYk83elhDNit1R0dHN2twYzJUWEdPN2lmVVJFc2NJQVRrUkVGS0U0aFViV0wvdm1DVDlIc2pvUEVpUTQzUlljMFczQU5YbmZnd1Jwb0tmNFl1U25meDF0cG1NNGJkZ0dvNjBWU29VYWNRb05OSDdCVksxTXdVUy8zdGd0ZmZMUlZaVXlDUVhwdDBaMGowTk5QdzYxYjBiMjNRRWprZjQ2KzA5algvTjZKS215Y2ZQRUZ5SzZqNjlQZkRIbzlqbTVENGM4NTNqNzM0S0diNWZiRHAycElxQmYrRlVwODNEZWVDaGcvYm9tTGszMHF3YThhK1R0WVhwRlJ6TnRPMTJUSDNCOFZkdGY4WG1QdHlmMjRMWGhGOHZ0Y1VVZHZvSGdmYjZUNDhmQzVYSEE3YlpERTVlT0NkcXZpbjB1anpkQVh6ZitLYVJyQ21UbjlUczZrS2dhQXdBNHZtTzFBQUFWVlVsRVFWU2l5SjdScmhmL096RFo5WDZ0d0NRQUhpVEhqdzE2WHhJazVLYk14WlRNcFVoVHl5c0c5RHM2VWRYMmZ3RUFCUm1MTUNIdDM0YjhqaGZ6dXhBUlhRNFl3SW1JaUNJMHVDcTUvNVJ6bDl1T1Z1TmhIR3o1RmVibVBpSUtyQ2tsRlRJU0NtRjJkRUNsVE1MaXdwY0F2OVpVYnJjVDQxS3ZFMnRjUFhDamFkQjZYN1V5TldpZjdpOGJvLzFDNnlrUDNPZ3duMEp6MzM3b1RFZkVHbTZic3hmcXVEUUF3Tnk4UnpFWGo0YTlydDVjTlRJM2ZKbHd1cTE0Nzh4alF4NHpOWE81YkJUZm44bXVBd0NjYUg4ZDEzOWxIUUFKRHBjWmxmcFgwV3Ryd2swVDFvdS96OEdWN3RzR2ZsdUZwTVEzQ2wrR1VvcVhWU3NITHF5N1QxU053YXljKzJRRkNnSHZFb3NETFMrS2xuRysrd21seTNKbVJBcjRFUkhGUW9nNVhrUkVSRFJZbjYwNVlCUVc4QVlJbmZrb0FLRE5YSTJQRzU4WkdNWDJydjA5MmZGM3VOdzIyRjFHR0cydHNuT045bFo4M3JOTEJKbW0zazlsdmNOSEU2T3RGYjIySnB6b2VBTTd6ejZPL1MzL2plYStmYkpDYjNWZDcwWjFUYnZMakxOZEh3ejNyVjUyN0M2aitFOHdCa3RkeUhOOUkvY0dTejJhZXN1aE4xVmlWK05hNkV5VjZIZDA0b2p1bGFCLzl4NTRjRzVnemJiYjQwS0grZVRBbFBJTEQ1Z2NMalBNRHU5MGZiT2pIWitkLzYyc2QzcWJ1UXE3RzlmQjZCZTZoMXBQM21zN2h3cmRLeUgzRXhGZDdqZ0NUa1JFRkNHcnN4ZE5mZnR3VmNxMTBKdU9vZDE4SEozOU5RR2pjUlpuRjQ3b05xREc4QTV5aytlZzJXOUtlWmYxckJnNXR6aTdjS0xqRGJnOVRoeHEvUVBtWC9VRVRuVzhGZkM1SnJzZXV4dWZDZGorNzVQL0hMQnRSOTM5bC9vMUEzZ0dIaVNZN0cxaFIxb3ZoZDFseE83R2RVTWVjN1o3SjZ6T0hud2xiU0VTNGpJRFJsdDkzQjRuZW0zTnFEWDhNNkxSMHUxMTM3Mm9lL2FKcGtEY0pYNFFQSWorczNxc253ZHNzenE3Y2JaN0p4cDdkb3R0eDlvMkI0UnR2YWtTbnpiOUZOUEhmQnRaaVVXUUlNSHRjZUpFeHh1eWF2MWRsbnJrcFZ3REFIQjVIT2l6TmVOVXgxdXk2eGtzdFRqUjhTYXVUcnNCcHpxM1FoK2s2R0ZuL3lrY1BQOGJLS1E0S0tRNFNKRGc4ampRNytoQWovVWNZdGtQbllob3VFa2VqNGYvTDBaRVJGZTBmOWJlTSt6WFZDclVrQVpHOHZ4SFlOWEtGRGc5dHFnTFQ4bEpVRWlLSUMyeHZHdG9mYlNhaVFDOGEzU050dk1ZTE54K0NpM1JyNWljeGRrdEc1WDlzbEpLS3ZFd3hlTnhYMVNROTlVdnNEcDc0SFRMVzRGSmtLQ1FWSERERmNIdktmOWJ2NXdNUnh1M3dXcHFhckIrL1hvQXdOU3BVL0hNTTRFUDFJam95MFdTQmxVT0hjQVJjQ0lpb2lCY2JsdlE3Yll3eGJ3aTR3blJqMW9lU0lLTldrYXpuMEs3bUxaWlZ6cVh4M0hKMTNDNnJTSFhhSHZnRVFYZHdyczh3emNSMFVqakduQWlJaUlpSWlLaUdHQUFKeUlpSWlJaUlvb0JCbkFpSWlJaUl2cFNNSnZOc0ZnczRROGNSVnd1RnhvYUd2RGhoeC9pczg4K2kvcjhob1lHMk8zQmw1Y0UrNjFiVzF2UjJOaUkvdjcrcUQ5ck5PQWFjQ0lpSWlLaVVlN2t5WlA0L2U5L0w5NXYzTGhSdkg3b29ZZkU2OGNmZnh4RlJVWEQ4cG5uenAwTGU0eEtwVUplWGw3WTR3d0dBejc4OEVPVWw1ZGp6cHc1dVBmZWU0ZmhEcVAzL1BQUEF3Q1NrNVB4NUpOUEJ1dy9jT0FBbXBxYVVGeGNqTW1USjBPbFVzSGxjdUhsbDE4V3gzei8rOStIcjM2WHpXYVQvVnVzV2JNbXF2dHhPQno0MFk5K0JMUFpEQURRYXJXNDVwcHJvRkJFTmc3YjA5T0RGMTU0QVFxRkFqZmRkQk8rK2MxdkFnQzJidDJLcXFvcW1Fd20vUEtYdjVSZGI5dTJiYWl1cm9aQ29jQnZmdk1iYURTYXFPNzV5NDRCbklpSWlJaUlobzEvWUErbXJLd005OXh6ajZnTVA1U2NuQno4OUtjL0RYdmN0bTNiY1Bqd1lRRGVrRHR2M3J5b0hoU3NXN2NPSFIwZEVSKy9jZU5HN055NUUwYWp0ekRuSFhmY0FjQTcrZ3NBcWFtcFFjL2J0MjhmenB3NWc0OC8vaGhyMXF6QjlPblQ0WGE3Y2ZMa1NYR014K01SQWR6bGNzbjJSVXVsVW1IbXpKbll2MzgvQUcrZ3JxcXF3dXpac3lNNnY3NitIZ0RnZHJ1Ums1TWp0dXYxZXJTMXRRRUFUcDA2aGVMaVluSHZaODZjQVFBVUZCUXdmQWZCQUU1RVJFUkVSRjhZU1pLZ1ZDcGwyNXhPWjRpamcxdTVjaVdPSFRzR2g4TmI3Zi9OTjkvRXM4OCtHM0RkNFZSZVhpNUNxQytBRDZXM3R4ZG56NTRGQUNRbUptTHExS21YZkErblQ1L0c2NisvUHVReGc2ZUpiOW15QmR1MmJRdDUvTU1QUHl4bUhSdy9mbHhzYjJwcXd2YnQyd0VBTTJiTVFIVjFOUUNnb3FJQ1dWbFplTzY1NTJUWHFhK3ZEM2dZNDN2NE1wb3hnQk1SRVJFUmpSS0hEeC9HcGsyYkx2cjgzLzcydDBHM1AvbmtrNWc4ZWJKc1cybHBLWll1WFNyZUR3NW9QdlBuencrWU1oNXVGSDJ3OVBSMDNIampqZmpvbzQ4d1pjb1UzSExMTFZHRjc3bHo1Nkt2cncrVmxaVWlzSmFWbFluOTVlWGxBSUNFaEFTVWxwWkdkVzgrUjQ0Y2djZmpiY0UzZS9ic1lYazRZTFZheFVPQVNKbk5aakVsUFJqZlF3eW4weWtMNEh2MzdoV3ZYM2poQmZINitQSGp1T1dXVzZLNmg5R01BWnlJaUlpSWlJYWRTcVZDY25KeTJPT09IajJLaG9hR3NNZnQyTEVENzc3N2J0amphbXRyVVZ0YkcvWTQvN1hWeTVZdEF3Q2NPWE5HQlBDNzc3NWJUQVgzQmZEVTFOU0xIc0gxVFFNSGdBVUxGbURuenAzWXMyZVBDT1UrNjlhdEU2L2RicmRzMzlxMWF3RWdvdW43bCtyWXNXTWhDNmxwdFZyazVPU2dyYTBOUnFNUmJXMXRLQ3NyUTNWMU5ZeEdJeElURTROT2M1ODBhZEpJMy9abGp3R2NpSWlJaUdpVVVLdlZ5TXpNRE5odXQ5dkZldWFocEthbVFxVlNCV3lQaXd1TUZaOTk5bGxFVmJldFZpdXNWbXZZNDY1a0RRME5hR2xwQVFDa3BhVmgwcVJKT0g3OE9Bd0dROEN4d2JaRnNnK1FQMVFJeG45OWVUaDc5dXdCNEIzMS84VXZmaEd3bm52cTFLblFhRFFvTFMxRmZuNCtTa3BLY09USUVRQkFjWEh4cUo5cUhnb0RPQkVSRVJIUktERmp4Z3pNbURFallQdmdLdWloM0hmZmZjTlNCZDIvclZXd2RjSEJwcUFybGNxZ1FkL0hmOTI0UXFHSXVOSTNBTHozM25zQUFKUEpCTUM3THYzOTk5OFBPTTVzTnVPOTk5NGI4ajZDK2Vpamo4VHJXQlFtczl2dGlJK1BCK0Q5VHZ2MzcwZDFkVFhTMDlOeC8vMzN5NDdkdTNjdit2djdVVlJVaFBIangwT1NKRFEwTktDdXJnNkFkN1RiZitiQkRUZmNnT3pzYkh6NzI5K1cvY2IxOWZXdzJXd0FnUHo4ZlBGdmVQUE5OK1BPTys4YzBlOTdKV0VBSnlJaUlpS2lZVGM0V1B1SDZwNmVIdkc2c3JKU2hMMmhMRjY4R0lzWEx3NjUzLy82cTFhdHdzS0ZDeU8rVjE5eE1SK1B4eE93RGZDRzJlM2J0eU1oSVNGa3BmUEI5SG85S2lzckE3YXZXTEVDSzFhc2dNUGh3UGUrOXoyeGZjT0dEU0xZOXZmMzQ0a25uaEQ3d28xdzYvVjY3TnExQzRjT0hjS3p6ejZMek14TVdLMVdiTjI2RllCM1dZRFZhcFU5QlBqa2swL0U2UHh0dDkyR0pVdVd5RWJhZFRvZGREcWRlRDk5K25Sa1oyY0hQT0R3WHk4K2JkcTBJZTl6TkdNQUp5SWlJaUtpWVdleFdLRFg2NFB1ODFVRDl4MDN1RkwzbDhuMjdkc0Qxbm1QNUdmNXd2NmVQWHV3WXNVS1pHVmxJUzh2RDYydHJYQTRIRGgrL0RpdXVlWWFBSURSYU1UNTgrZkYrYjVDZWhNblRnejVHYzNOelFIRitEWnUzQ2lxb3VmbTVrS3IxUTdyOS9veVlRQW5JaUlpSW9xUjA2ZFA0KzY3N3g2MjY2MWR1emJxS2VHUFBQSklRSEd2U0FXcmdxN1ZhbVZWc1gwcUt5dURqdndDM2xGWHdEdXQvTVVYWDBSU1VwTFkxOUxTZ3AvOTdHY0FJS1pSajdTTkd6ZWl2THdjcjczMkdnQnZXelAveXQ2KzBYWC92dVIydTEwV3JQMUg5WDFxYTJ0RC9nWWpvYXlzVEh4ZWVYazVsaXhaZ3JpNE9KU1VsSWdlNVpXVmxTS0FuejU5V255SCtQaDRGQllXQWdDeXNyS1FtWm1KcDU1NkNqLys4WThCZUF2SDNYdnZ2V2h1Ymc3NjJiNVJjcDFPaHpWcjFvanR1M2J0d3E1ZHV3QjRaeWJjY01NTncvMjFyeWdNNEVSRVJFUkVGRE5Iang0VjFiVkxTMHVSbEpTRVR6NzVCUC80eHo4Z1NaSnNMZmVFQ1JOaWNrOEdnMEZNMDVZa0thSldZL0h4OGZqakgvOElnOEVBaFVLQmpvNE9zUzhoSVFFQVVGVlZOVEkzUE1EbGNvblhDb1VDMDZaTmcxYXJSVTlQRDB3bUV3NGZQb3dGQ3hhZ3BLUUVPM2Z1QkFDY09uVUtUcWNUY1hGeE9IWHFsRGgveXBRcHNyWHRxMWF0Z2xxdER2ak11TGc0WkdabW9ydTcrNklmNUl4bURPQkVSRVJFUktQSTJMRmpaY0VOOEk3bWRuZDNoejAzUFQwOVlGUTZMUzFOOXQ2M05yaXNyQXlyVjYrVzdUTWFqV0lFV2FQUmlQWmZFeWRPRExpbmdvSUNMRm15UkxadDM3NTkyTEpsUzlqNzNMSmx5NURIRFY1THZYWHJWdEVidTdTMEZGbFpXVUhQYTJ0cnd5T1BQSUtubjM0YUV5ZE9SSHg4dkZnLzdhK2twQVFBVUZoWWlGMjdkaUUxTlJWOWZYMWg3enRhL2c4cmxFb2xGQW9GNXMrZmp3OCsrQUNBZDZiQmdnVUxVRkJRQUkxR0l5ck8xOWJXWXZyMDZhaXBxUkhuRnhjWGk5ZU5qWTJvcmEzRnlaTW54Ylp6NTg3aG5YZmVRV3BxS3Rhdlg0OW5uMzFXMW9QY3YyKzYyKzNHZ1FNSEFBQjVlWGxpU3Z2WXNXT0grUmU0OGpDQUV4RVJFUkdOb0tLaW9vaENZNnc4OTl4ekFkc2lyWUwrbmU5OEoreVU5dzBiTm9UY2w1S1NnbWVlZVFhdnZ2b3FGaTllTElMdStQSGpzVzdkT2tpU0JJVkNnZVRrNUlpTG5BMkh1KzY2Q3kwdExlanQ3Y1hLbFNzRDloY1VGSWgxNjI2M1cwemI5Zy9xa2lRaExTME5jK2JNRVE4V2ZGTzZWNjVjaWIvODVTK3lhd2FyOUE1NGx3aUU0anNuTXpNVDY5ZXZsN1Z2OHhWV0t5c3JFd0c4c2JFUk9wME91Ym01S0NvcXd0R2pSd0VBSjA2Y1FFWkdodXloaTM4QWIybHBFU1BtUHEydHJXaHRiVVZPVGc2KzlyV3ZCZHliZjhFOW04MG1BbmhSVVJHcm9QdGhBQ2NpSWlJaW9tRzFkdTNhc0Qyckl3bjhnMGVxVlNxVmJMMjRQOThJTnVEdGR4NU5xN0RrNUdUODRBYy9nRjZ2RDlvbi9lbW5udzRhbUcrLy9YWXNXclJJdEVnYjNHTTdOVFVWOCtiTncvejU4d01DK0hEdzc5M3VtL2FlbloyTkNSTW1vTEd4RVFDd2YvOStyRnk1RXRPbVRRc0k0RDU1ZVhraFIvMGo1VnMvRDBBMk5iMm1wa2JzUzB0THc5S2xTeS9wYzY1MERPQkVSRVJFUkhSRm1EZHZIdWJObXhkMG4zOUF2dlBPTzZOcVF3WjRXM2hGOGxBQVFOQ2ljLzZlZi81NU1kMTZjSTl6bjJCQlAxSytLdVAraGQvOGx3SmNlKzIxSW9BZlBIZ1F5NWN2Rit2RHAwK2ZqdUxpWXV6WnMwY2NQM1BtVE5uMUZ5NWNpSVVMRjhyYW9QbUtzSVZTWGw0ZWRMdHY1Qnp3RnJGakFDY2lJaUlpb2xIaHBaZGVrdlZyamxhd0t1aEFZTTl2Znc4ODhBQUE0TzIzM3hhQjBiZHQwNlpOQUx5QjhvNDc3Z0FBdlBubW16Q1pUQmQ5ajVlYlVDUHg2OWV2RjY4N096dnhyMy85Qzh1V0xVTmlZcUxzdUphV0ZsUlZWZUcyMjI0THVJYi9HbXovUUQ5bnpoeTg5ZFpiOEhnODZPdnJ3NGtUSnpCanhneng0TUJtcytIUGYvNnpPSDdXckZrWDkrVW9hZ3pnUkVSRVJFUTBZbnd0cjNiczJCR3d6UmZBMVdxMTJMWnQyN1l2SklDcjFXcms1T1NFM0Q4NDdBNDF4VDJhNmU5T3B4Ti8rdE9mY083Y09SdzllaFNyVjY4V0k5THZ2LzgrM24zM1hUaWRUdGp0ZGl4ZnZseWM1L0Y0ME5UVUpON241ZVdKMTFxdEZsT21USUhiN1VaWldWbkF1djJhbWhwUndFMnIxZUxxcTYrTzZGN05aalBxNnVvd2UvYnNnSDMreXdWc05wdG9SWGJ6elRkekRiZ2ZCbkFpSXJyaUxadnlXdmlEaUlnSXFhbXBRYWMrMisxMjJYcmlvYzVYcVZRQjI1T1RrNGZsL3I1SWhZV0Zva0o3TVA1VDNCOTQ0QUhrNStjUHkrZSsvZmJiT0hmdUhBRHZtbTZsVWluMmVUd2VFWlEvK09BRHBLU2tpQUpvVFUxTnNpSnNXcTFXdHU3K3JydnVFZzhDQmxkZzkrOU5QbW5TSkhSMWRZbjNvZjZObTV1YjhaT2YvQVRUcGsxRGFtb3FPanM3eGI2VEowOWkrdlRwMFgvNVVZZ0JuSWlJaUlob2xBZzFUVHpTS3VqMzNYZGZ5Q3JvRG9kREJFRC9sbUo2dlQ3a05oK1h5elhrY2NFcXR3OGxYQnN5bjQwYk42S25wd2UvL3ZXdm83citwazJiSWhybEhpclFBOER1M2J1eGUvZHU4WDc1OHVXeWF1U0xGeTlHWDErZk9PYnR0OTlHUmtZR1NrdExVVkZSSVk2TGk0dkR4eDkvak0yYk4wZjFQUURnOE9IRE9IejRzSGovMkdPUFljYU1HUUM4STlrK3ZuWnJPcDBPcjd6eWl1emZhY09HRFZpMGFCR3V2ZlphakJrekJrcWxFZ3NXTEFCd29aZTc3MkZDc0hBL21qQ0FFeEVSRVJIUkpXdHViZzVhbkN4WWVCNjhyYk96TTZMalJvTEw1WkpOTDQ5RXVBcnZrVGh5NUFqKy92ZS9pL2NMRnk3RXJiZmVHbkRjdDc3MUxSZ01CbFJYVjhQajhXRHo1czFJVEV5VUZUMHJLU21SVllFZkxuVjFkYkwzQ29VQ0pwTkpqS2huWjJlanZiMGREb2NETzNic3dJNGRPNkJRS0VUSWRydmRPSFRvRURadjNneVB4d09OUm9QZi9lNTN3MzZmVnhMRkYzMERSRVJFUkVSRW84M3AwNmRGUC9HWk0yZGkxYXBWUVkrVEpBbjMzMzgvY25OekFYaEhrcnU3dThVSU13RGNlT09OSTNLUGRydGR2TTdNek1RUGYvaERQUHJvbzVBa0NRa0pDWGp5eVNleGVQRmlXZnMxdDlzTm04MEdtODBHaDhNQmw4c2x2dWZVcVZOSDVENnZKQndCSnlJaUlpSWE1WVlxUU9hL1hhMVdoN3hHWGw0ZUhuLzg4V0cvTndBaHA3MFBoOHpNeklCKzR5UEI5OXY1L252MTZ0VlFxOVZvYVduQmd3OCtDSVVpOU5pb1JxUEJRdzg5aEpkZmZobmYvZTUzVVZCUUFBREl6YzFGUlVVRmlvcUtSdVEzdXY3NjYxRlJVUUdYeTRXSEgzNVk5R0Jmc0dBQjh2UHpvZFZxc1hUcFVzeWFOUXNIRHg1RWMzTXpUQ1lUbkU2bkxKVDdYZzl1ZHpZYVNSN2Y0d2dpSWlJaUlpS0tLYWZUR1hIVmRMZmJIUkRVZzIwYlRuMTlmVWhJU0pDdDNUYWJ6VWhNVEpTRmJKS1RRdnc0RE9CRVJFUkVSRVJFd3loVUFPY2F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aUlpSWlJaUlpSWlJaUlpSWlJaUlpSWlJaUlpSWlJaW9zdkgvd2NzOWt4WVYvbWRPUUFBQUFCSlJVNUVya0pnZ2c9PSIsCgkiVGhlbWUiIDogIiIsCgkiVHlwZSIgOiAibWluZCIsCgkiVmVyc2lvbiIgOiAiIgp9Cg=="/>
    </extobj>
  </extobjs>
</s:customData>
</file>

<file path=customXml/itemProps305.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6950</Words>
  <Application>WPS 演示</Application>
  <PresentationFormat>宽屏</PresentationFormat>
  <Paragraphs>464</Paragraphs>
  <Slides>37</Slides>
  <Notes>4</Notes>
  <HiddenSlides>0</HiddenSlides>
  <MMClips>0</MMClips>
  <ScaleCrop>false</ScaleCrop>
  <HeadingPairs>
    <vt:vector size="6" baseType="variant">
      <vt:variant>
        <vt:lpstr>已用的字体</vt:lpstr>
      </vt:variant>
      <vt:variant>
        <vt:i4>32</vt:i4>
      </vt:variant>
      <vt:variant>
        <vt:lpstr>主题</vt:lpstr>
      </vt:variant>
      <vt:variant>
        <vt:i4>1</vt:i4>
      </vt:variant>
      <vt:variant>
        <vt:lpstr>幻灯片标题</vt:lpstr>
      </vt:variant>
      <vt:variant>
        <vt:i4>37</vt:i4>
      </vt:variant>
    </vt:vector>
  </HeadingPairs>
  <TitlesOfParts>
    <vt:vector size="70" baseType="lpstr">
      <vt:lpstr>Arial</vt:lpstr>
      <vt:lpstr>宋体</vt:lpstr>
      <vt:lpstr>Wingdings</vt:lpstr>
      <vt:lpstr>华文新魏</vt:lpstr>
      <vt:lpstr>华文隶书</vt:lpstr>
      <vt:lpstr>隶书</vt:lpstr>
      <vt:lpstr>Times New Roman</vt:lpstr>
      <vt:lpstr>-윤고딕140</vt:lpstr>
      <vt:lpstr>Calibri</vt:lpstr>
      <vt:lpstr>微软雅黑</vt:lpstr>
      <vt:lpstr>Gulim</vt:lpstr>
      <vt:lpstr>方正清刻本悦宋简体</vt:lpstr>
      <vt:lpstr>Calibri</vt:lpstr>
      <vt:lpstr>Malgun Gothic</vt:lpstr>
      <vt:lpstr>Arial Unicode MS</vt:lpstr>
      <vt:lpstr>Calibri Light</vt:lpstr>
      <vt:lpstr>思源黑体 CN Regular</vt:lpstr>
      <vt:lpstr>黑体</vt:lpstr>
      <vt:lpstr>思源黑体 CN Heavy</vt:lpstr>
      <vt:lpstr>汉仪中黑简</vt:lpstr>
      <vt:lpstr>汉仪超级战甲简</vt:lpstr>
      <vt:lpstr>汉仪傲娇体简</vt:lpstr>
      <vt:lpstr>汉仪晴空体简</vt:lpstr>
      <vt:lpstr>Times New Roman</vt:lpstr>
      <vt:lpstr>汉仪逗你小表情简</vt:lpstr>
      <vt:lpstr>那么热爱小胖体</vt:lpstr>
      <vt:lpstr>方正卡通简体</vt:lpstr>
      <vt:lpstr>汉仪力量黑简</vt:lpstr>
      <vt:lpstr>Tempus Sans ITC</vt:lpstr>
      <vt:lpstr>幼圆</vt:lpstr>
      <vt:lpstr>仿宋_GB2312</vt:lpstr>
      <vt:lpstr>Flyme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王霄</dc:creator>
  <cp:lastModifiedBy>高姣</cp:lastModifiedBy>
  <cp:revision>149</cp:revision>
  <dcterms:created xsi:type="dcterms:W3CDTF">2015-05-05T08:02:00Z</dcterms:created>
  <dcterms:modified xsi:type="dcterms:W3CDTF">2022-12-25T09:18:22Z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7AEBF06F4BEF48F6871865E5FF6D343E</vt:lpwstr>
  </property>
</Properties>
</file>