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4.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256" r:id="rId4"/>
    <p:sldId id="257" r:id="rId6"/>
    <p:sldId id="263" r:id="rId7"/>
    <p:sldId id="294" r:id="rId8"/>
    <p:sldId id="734" r:id="rId9"/>
    <p:sldId id="910" r:id="rId10"/>
    <p:sldId id="911" r:id="rId11"/>
    <p:sldId id="914" r:id="rId12"/>
    <p:sldId id="438" r:id="rId13"/>
    <p:sldId id="877" r:id="rId14"/>
    <p:sldId id="735" r:id="rId15"/>
    <p:sldId id="917" r:id="rId16"/>
    <p:sldId id="919" r:id="rId17"/>
    <p:sldId id="736" r:id="rId18"/>
    <p:sldId id="922" r:id="rId19"/>
    <p:sldId id="923" r:id="rId20"/>
    <p:sldId id="536" r:id="rId21"/>
    <p:sldId id="881" r:id="rId22"/>
    <p:sldId id="882" r:id="rId23"/>
    <p:sldId id="883" r:id="rId24"/>
    <p:sldId id="928" r:id="rId25"/>
    <p:sldId id="541" r:id="rId26"/>
    <p:sldId id="278" r:id="rId27"/>
    <p:sldId id="889" r:id="rId28"/>
    <p:sldId id="543" r:id="rId29"/>
    <p:sldId id="932" r:id="rId30"/>
    <p:sldId id="934" r:id="rId31"/>
    <p:sldId id="905" r:id="rId32"/>
    <p:sldId id="936" r:id="rId33"/>
    <p:sldId id="937" r:id="rId34"/>
    <p:sldId id="939" r:id="rId35"/>
    <p:sldId id="941" r:id="rId36"/>
    <p:sldId id="943" r:id="rId37"/>
    <p:sldId id="944" r:id="rId38"/>
    <p:sldId id="945" r:id="rId39"/>
    <p:sldId id="788" r:id="rId40"/>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p:scale>
          <a:sx n="75" d="100"/>
          <a:sy n="75" d="100"/>
        </p:scale>
        <p:origin x="284" y="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gs" Target="tags/tag579.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endParaRPr lang="zh-CN" altLang="en-US" sz="1200" dirty="0">
              <a:ea typeface="宋体" panose="02010600030101010101" pitchFamily="2" charset="-122"/>
            </a:endParaRP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endParaRPr lang="zh-CN" altLang="en-US" sz="2500" b="1" dirty="0">
              <a:latin typeface="-윤고딕140" pitchFamily="18" charset="-127"/>
              <a:ea typeface="-윤고딕140" pitchFamily="18" charset="-127"/>
            </a:endParaRP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376301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国际贸易概述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417131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工作过程概述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39274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磋商过程概述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100425" y="2722030"/>
            <a:ext cx="7566660" cy="156845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国际贸易概述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086860" y="2527935"/>
            <a:ext cx="7947025"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工作过程概述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135120" y="2722245"/>
            <a:ext cx="7686675"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磋商过程概述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3" Type="http://schemas.openxmlformats.org/officeDocument/2006/relationships/theme" Target="../theme/theme2.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9" Type="http://schemas.openxmlformats.org/officeDocument/2006/relationships/tags" Target="../tags/tag192.xml"/><Relationship Id="rId98" Type="http://schemas.openxmlformats.org/officeDocument/2006/relationships/tags" Target="../tags/tag191.xml"/><Relationship Id="rId97" Type="http://schemas.openxmlformats.org/officeDocument/2006/relationships/tags" Target="../tags/tag190.xml"/><Relationship Id="rId96" Type="http://schemas.openxmlformats.org/officeDocument/2006/relationships/tags" Target="../tags/tag189.xml"/><Relationship Id="rId95" Type="http://schemas.openxmlformats.org/officeDocument/2006/relationships/tags" Target="../tags/tag188.xml"/><Relationship Id="rId94" Type="http://schemas.openxmlformats.org/officeDocument/2006/relationships/tags" Target="../tags/tag187.xml"/><Relationship Id="rId93" Type="http://schemas.openxmlformats.org/officeDocument/2006/relationships/tags" Target="../tags/tag186.xml"/><Relationship Id="rId92" Type="http://schemas.openxmlformats.org/officeDocument/2006/relationships/tags" Target="../tags/tag185.xml"/><Relationship Id="rId91" Type="http://schemas.openxmlformats.org/officeDocument/2006/relationships/tags" Target="../tags/tag184.xml"/><Relationship Id="rId90" Type="http://schemas.openxmlformats.org/officeDocument/2006/relationships/tags" Target="../tags/tag183.xml"/><Relationship Id="rId9" Type="http://schemas.openxmlformats.org/officeDocument/2006/relationships/tags" Target="../tags/tag102.xml"/><Relationship Id="rId89" Type="http://schemas.openxmlformats.org/officeDocument/2006/relationships/tags" Target="../tags/tag182.xml"/><Relationship Id="rId88" Type="http://schemas.openxmlformats.org/officeDocument/2006/relationships/tags" Target="../tags/tag181.xml"/><Relationship Id="rId87" Type="http://schemas.openxmlformats.org/officeDocument/2006/relationships/tags" Target="../tags/tag180.xml"/><Relationship Id="rId86" Type="http://schemas.openxmlformats.org/officeDocument/2006/relationships/tags" Target="../tags/tag179.xml"/><Relationship Id="rId85" Type="http://schemas.openxmlformats.org/officeDocument/2006/relationships/tags" Target="../tags/tag178.xml"/><Relationship Id="rId84" Type="http://schemas.openxmlformats.org/officeDocument/2006/relationships/tags" Target="../tags/tag177.xml"/><Relationship Id="rId83" Type="http://schemas.openxmlformats.org/officeDocument/2006/relationships/tags" Target="../tags/tag176.xml"/><Relationship Id="rId82" Type="http://schemas.openxmlformats.org/officeDocument/2006/relationships/tags" Target="../tags/tag175.xml"/><Relationship Id="rId81" Type="http://schemas.openxmlformats.org/officeDocument/2006/relationships/tags" Target="../tags/tag174.xml"/><Relationship Id="rId80" Type="http://schemas.openxmlformats.org/officeDocument/2006/relationships/tags" Target="../tags/tag173.xml"/><Relationship Id="rId8" Type="http://schemas.openxmlformats.org/officeDocument/2006/relationships/tags" Target="../tags/tag101.xml"/><Relationship Id="rId79" Type="http://schemas.openxmlformats.org/officeDocument/2006/relationships/tags" Target="../tags/tag172.xml"/><Relationship Id="rId78" Type="http://schemas.openxmlformats.org/officeDocument/2006/relationships/tags" Target="../tags/tag171.xml"/><Relationship Id="rId77" Type="http://schemas.openxmlformats.org/officeDocument/2006/relationships/tags" Target="../tags/tag170.xml"/><Relationship Id="rId76" Type="http://schemas.openxmlformats.org/officeDocument/2006/relationships/tags" Target="../tags/tag169.xml"/><Relationship Id="rId75" Type="http://schemas.openxmlformats.org/officeDocument/2006/relationships/tags" Target="../tags/tag168.xml"/><Relationship Id="rId74" Type="http://schemas.openxmlformats.org/officeDocument/2006/relationships/tags" Target="../tags/tag167.xml"/><Relationship Id="rId73" Type="http://schemas.openxmlformats.org/officeDocument/2006/relationships/tags" Target="../tags/tag166.xml"/><Relationship Id="rId72" Type="http://schemas.openxmlformats.org/officeDocument/2006/relationships/tags" Target="../tags/tag165.xml"/><Relationship Id="rId71" Type="http://schemas.openxmlformats.org/officeDocument/2006/relationships/tags" Target="../tags/tag164.xml"/><Relationship Id="rId70" Type="http://schemas.openxmlformats.org/officeDocument/2006/relationships/tags" Target="../tags/tag163.xml"/><Relationship Id="rId7" Type="http://schemas.openxmlformats.org/officeDocument/2006/relationships/tags" Target="../tags/tag100.xml"/><Relationship Id="rId69" Type="http://schemas.openxmlformats.org/officeDocument/2006/relationships/tags" Target="../tags/tag162.xml"/><Relationship Id="rId68" Type="http://schemas.openxmlformats.org/officeDocument/2006/relationships/tags" Target="../tags/tag161.xml"/><Relationship Id="rId67" Type="http://schemas.openxmlformats.org/officeDocument/2006/relationships/tags" Target="../tags/tag160.xml"/><Relationship Id="rId66" Type="http://schemas.openxmlformats.org/officeDocument/2006/relationships/tags" Target="../tags/tag159.xml"/><Relationship Id="rId65" Type="http://schemas.openxmlformats.org/officeDocument/2006/relationships/tags" Target="../tags/tag158.xml"/><Relationship Id="rId64" Type="http://schemas.openxmlformats.org/officeDocument/2006/relationships/tags" Target="../tags/tag157.xml"/><Relationship Id="rId63" Type="http://schemas.openxmlformats.org/officeDocument/2006/relationships/tags" Target="../tags/tag156.xml"/><Relationship Id="rId62" Type="http://schemas.openxmlformats.org/officeDocument/2006/relationships/tags" Target="../tags/tag155.xml"/><Relationship Id="rId61" Type="http://schemas.openxmlformats.org/officeDocument/2006/relationships/tags" Target="../tags/tag154.xml"/><Relationship Id="rId60" Type="http://schemas.openxmlformats.org/officeDocument/2006/relationships/tags" Target="../tags/tag153.xml"/><Relationship Id="rId6" Type="http://schemas.openxmlformats.org/officeDocument/2006/relationships/tags" Target="../tags/tag99.xml"/><Relationship Id="rId59" Type="http://schemas.openxmlformats.org/officeDocument/2006/relationships/tags" Target="../tags/tag152.xml"/><Relationship Id="rId58" Type="http://schemas.openxmlformats.org/officeDocument/2006/relationships/tags" Target="../tags/tag151.xml"/><Relationship Id="rId57" Type="http://schemas.openxmlformats.org/officeDocument/2006/relationships/tags" Target="../tags/tag150.xml"/><Relationship Id="rId56" Type="http://schemas.openxmlformats.org/officeDocument/2006/relationships/tags" Target="../tags/tag149.xml"/><Relationship Id="rId55" Type="http://schemas.openxmlformats.org/officeDocument/2006/relationships/tags" Target="../tags/tag148.xml"/><Relationship Id="rId54" Type="http://schemas.openxmlformats.org/officeDocument/2006/relationships/tags" Target="../tags/tag147.xml"/><Relationship Id="rId53" Type="http://schemas.openxmlformats.org/officeDocument/2006/relationships/tags" Target="../tags/tag146.xml"/><Relationship Id="rId52" Type="http://schemas.openxmlformats.org/officeDocument/2006/relationships/tags" Target="../tags/tag145.xml"/><Relationship Id="rId51" Type="http://schemas.openxmlformats.org/officeDocument/2006/relationships/tags" Target="../tags/tag144.xml"/><Relationship Id="rId50" Type="http://schemas.openxmlformats.org/officeDocument/2006/relationships/tags" Target="../tags/tag143.xml"/><Relationship Id="rId5" Type="http://schemas.openxmlformats.org/officeDocument/2006/relationships/tags" Target="../tags/tag98.xml"/><Relationship Id="rId49" Type="http://schemas.openxmlformats.org/officeDocument/2006/relationships/tags" Target="../tags/tag142.xml"/><Relationship Id="rId48" Type="http://schemas.openxmlformats.org/officeDocument/2006/relationships/tags" Target="../tags/tag141.xml"/><Relationship Id="rId47" Type="http://schemas.openxmlformats.org/officeDocument/2006/relationships/tags" Target="../tags/tag140.xml"/><Relationship Id="rId46" Type="http://schemas.openxmlformats.org/officeDocument/2006/relationships/tags" Target="../tags/tag139.xml"/><Relationship Id="rId45" Type="http://schemas.openxmlformats.org/officeDocument/2006/relationships/tags" Target="../tags/tag138.xml"/><Relationship Id="rId44" Type="http://schemas.openxmlformats.org/officeDocument/2006/relationships/tags" Target="../tags/tag137.xml"/><Relationship Id="rId43" Type="http://schemas.openxmlformats.org/officeDocument/2006/relationships/tags" Target="../tags/tag136.xml"/><Relationship Id="rId42" Type="http://schemas.openxmlformats.org/officeDocument/2006/relationships/tags" Target="../tags/tag135.xml"/><Relationship Id="rId41" Type="http://schemas.openxmlformats.org/officeDocument/2006/relationships/tags" Target="../tags/tag134.xml"/><Relationship Id="rId40" Type="http://schemas.openxmlformats.org/officeDocument/2006/relationships/tags" Target="../tags/tag133.xml"/><Relationship Id="rId4" Type="http://schemas.openxmlformats.org/officeDocument/2006/relationships/tags" Target="../tags/tag97.xml"/><Relationship Id="rId39" Type="http://schemas.openxmlformats.org/officeDocument/2006/relationships/tags" Target="../tags/tag132.xml"/><Relationship Id="rId38" Type="http://schemas.openxmlformats.org/officeDocument/2006/relationships/tags" Target="../tags/tag131.xml"/><Relationship Id="rId37" Type="http://schemas.openxmlformats.org/officeDocument/2006/relationships/tags" Target="../tags/tag130.xml"/><Relationship Id="rId36" Type="http://schemas.openxmlformats.org/officeDocument/2006/relationships/tags" Target="../tags/tag129.xml"/><Relationship Id="rId35" Type="http://schemas.openxmlformats.org/officeDocument/2006/relationships/tags" Target="../tags/tag128.xml"/><Relationship Id="rId34" Type="http://schemas.openxmlformats.org/officeDocument/2006/relationships/tags" Target="../tags/tag127.xml"/><Relationship Id="rId33" Type="http://schemas.openxmlformats.org/officeDocument/2006/relationships/tags" Target="../tags/tag126.xml"/><Relationship Id="rId32" Type="http://schemas.openxmlformats.org/officeDocument/2006/relationships/tags" Target="../tags/tag125.xml"/><Relationship Id="rId31" Type="http://schemas.openxmlformats.org/officeDocument/2006/relationships/tags" Target="../tags/tag124.xml"/><Relationship Id="rId30" Type="http://schemas.openxmlformats.org/officeDocument/2006/relationships/tags" Target="../tags/tag123.xml"/><Relationship Id="rId3" Type="http://schemas.openxmlformats.org/officeDocument/2006/relationships/tags" Target="../tags/tag96.xml"/><Relationship Id="rId29" Type="http://schemas.openxmlformats.org/officeDocument/2006/relationships/tags" Target="../tags/tag122.xml"/><Relationship Id="rId28" Type="http://schemas.openxmlformats.org/officeDocument/2006/relationships/tags" Target="../tags/tag121.xml"/><Relationship Id="rId27" Type="http://schemas.openxmlformats.org/officeDocument/2006/relationships/tags" Target="../tags/tag120.xml"/><Relationship Id="rId26" Type="http://schemas.openxmlformats.org/officeDocument/2006/relationships/tags" Target="../tags/tag119.xml"/><Relationship Id="rId25" Type="http://schemas.openxmlformats.org/officeDocument/2006/relationships/tags" Target="../tags/tag118.xml"/><Relationship Id="rId24" Type="http://schemas.openxmlformats.org/officeDocument/2006/relationships/tags" Target="../tags/tag117.xml"/><Relationship Id="rId23" Type="http://schemas.openxmlformats.org/officeDocument/2006/relationships/tags" Target="../tags/tag116.xml"/><Relationship Id="rId22" Type="http://schemas.openxmlformats.org/officeDocument/2006/relationships/tags" Target="../tags/tag115.xml"/><Relationship Id="rId21" Type="http://schemas.openxmlformats.org/officeDocument/2006/relationships/tags" Target="../tags/tag114.xml"/><Relationship Id="rId20" Type="http://schemas.openxmlformats.org/officeDocument/2006/relationships/tags" Target="../tags/tag113.xml"/><Relationship Id="rId2" Type="http://schemas.openxmlformats.org/officeDocument/2006/relationships/tags" Target="../tags/tag95.xml"/><Relationship Id="rId19" Type="http://schemas.openxmlformats.org/officeDocument/2006/relationships/tags" Target="../tags/tag112.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9" Type="http://schemas.openxmlformats.org/officeDocument/2006/relationships/notesSlide" Target="../notesSlides/notesSlide4.xml"/><Relationship Id="rId138" Type="http://schemas.openxmlformats.org/officeDocument/2006/relationships/slideLayout" Target="../slideLayouts/slideLayout2.xml"/><Relationship Id="rId137" Type="http://schemas.openxmlformats.org/officeDocument/2006/relationships/tags" Target="../tags/tag230.xml"/><Relationship Id="rId136" Type="http://schemas.openxmlformats.org/officeDocument/2006/relationships/tags" Target="../tags/tag229.xml"/><Relationship Id="rId135" Type="http://schemas.openxmlformats.org/officeDocument/2006/relationships/tags" Target="../tags/tag228.xml"/><Relationship Id="rId134" Type="http://schemas.openxmlformats.org/officeDocument/2006/relationships/tags" Target="../tags/tag227.xml"/><Relationship Id="rId133" Type="http://schemas.openxmlformats.org/officeDocument/2006/relationships/tags" Target="../tags/tag226.xml"/><Relationship Id="rId132" Type="http://schemas.openxmlformats.org/officeDocument/2006/relationships/tags" Target="../tags/tag225.xml"/><Relationship Id="rId131" Type="http://schemas.openxmlformats.org/officeDocument/2006/relationships/tags" Target="../tags/tag224.xml"/><Relationship Id="rId130" Type="http://schemas.openxmlformats.org/officeDocument/2006/relationships/tags" Target="../tags/tag223.xml"/><Relationship Id="rId13" Type="http://schemas.openxmlformats.org/officeDocument/2006/relationships/tags" Target="../tags/tag106.xml"/><Relationship Id="rId129" Type="http://schemas.openxmlformats.org/officeDocument/2006/relationships/tags" Target="../tags/tag222.xml"/><Relationship Id="rId128" Type="http://schemas.openxmlformats.org/officeDocument/2006/relationships/tags" Target="../tags/tag221.xml"/><Relationship Id="rId127" Type="http://schemas.openxmlformats.org/officeDocument/2006/relationships/tags" Target="../tags/tag220.xml"/><Relationship Id="rId126" Type="http://schemas.openxmlformats.org/officeDocument/2006/relationships/tags" Target="../tags/tag219.xml"/><Relationship Id="rId125" Type="http://schemas.openxmlformats.org/officeDocument/2006/relationships/tags" Target="../tags/tag218.xml"/><Relationship Id="rId124" Type="http://schemas.openxmlformats.org/officeDocument/2006/relationships/tags" Target="../tags/tag217.xml"/><Relationship Id="rId123" Type="http://schemas.openxmlformats.org/officeDocument/2006/relationships/tags" Target="../tags/tag216.xml"/><Relationship Id="rId122" Type="http://schemas.openxmlformats.org/officeDocument/2006/relationships/tags" Target="../tags/tag215.xml"/><Relationship Id="rId121" Type="http://schemas.openxmlformats.org/officeDocument/2006/relationships/tags" Target="../tags/tag214.xml"/><Relationship Id="rId120" Type="http://schemas.openxmlformats.org/officeDocument/2006/relationships/tags" Target="../tags/tag213.xml"/><Relationship Id="rId12" Type="http://schemas.openxmlformats.org/officeDocument/2006/relationships/tags" Target="../tags/tag105.xml"/><Relationship Id="rId119" Type="http://schemas.openxmlformats.org/officeDocument/2006/relationships/tags" Target="../tags/tag212.xml"/><Relationship Id="rId118" Type="http://schemas.openxmlformats.org/officeDocument/2006/relationships/tags" Target="../tags/tag211.xml"/><Relationship Id="rId117" Type="http://schemas.openxmlformats.org/officeDocument/2006/relationships/tags" Target="../tags/tag210.xml"/><Relationship Id="rId116" Type="http://schemas.openxmlformats.org/officeDocument/2006/relationships/tags" Target="../tags/tag209.xml"/><Relationship Id="rId115" Type="http://schemas.openxmlformats.org/officeDocument/2006/relationships/tags" Target="../tags/tag208.xml"/><Relationship Id="rId114" Type="http://schemas.openxmlformats.org/officeDocument/2006/relationships/tags" Target="../tags/tag207.xml"/><Relationship Id="rId113" Type="http://schemas.openxmlformats.org/officeDocument/2006/relationships/tags" Target="../tags/tag206.xml"/><Relationship Id="rId112" Type="http://schemas.openxmlformats.org/officeDocument/2006/relationships/tags" Target="../tags/tag205.xml"/><Relationship Id="rId111" Type="http://schemas.openxmlformats.org/officeDocument/2006/relationships/tags" Target="../tags/tag204.xml"/><Relationship Id="rId110" Type="http://schemas.openxmlformats.org/officeDocument/2006/relationships/tags" Target="../tags/tag203.xml"/><Relationship Id="rId11" Type="http://schemas.openxmlformats.org/officeDocument/2006/relationships/tags" Target="../tags/tag104.xml"/><Relationship Id="rId109" Type="http://schemas.openxmlformats.org/officeDocument/2006/relationships/tags" Target="../tags/tag202.xml"/><Relationship Id="rId108" Type="http://schemas.openxmlformats.org/officeDocument/2006/relationships/tags" Target="../tags/tag201.xml"/><Relationship Id="rId107" Type="http://schemas.openxmlformats.org/officeDocument/2006/relationships/tags" Target="../tags/tag200.xml"/><Relationship Id="rId106" Type="http://schemas.openxmlformats.org/officeDocument/2006/relationships/tags" Target="../tags/tag199.xml"/><Relationship Id="rId105" Type="http://schemas.openxmlformats.org/officeDocument/2006/relationships/tags" Target="../tags/tag198.xml"/><Relationship Id="rId104" Type="http://schemas.openxmlformats.org/officeDocument/2006/relationships/tags" Target="../tags/tag197.xml"/><Relationship Id="rId103" Type="http://schemas.openxmlformats.org/officeDocument/2006/relationships/tags" Target="../tags/tag196.xml"/><Relationship Id="rId102" Type="http://schemas.openxmlformats.org/officeDocument/2006/relationships/tags" Target="../tags/tag195.xml"/><Relationship Id="rId101" Type="http://schemas.openxmlformats.org/officeDocument/2006/relationships/tags" Target="../tags/tag194.xml"/><Relationship Id="rId100" Type="http://schemas.openxmlformats.org/officeDocument/2006/relationships/tags" Target="../tags/tag193.xml"/><Relationship Id="rId10" Type="http://schemas.openxmlformats.org/officeDocument/2006/relationships/tags" Target="../tags/tag103.xml"/><Relationship Id="rId1" Type="http://schemas.openxmlformats.org/officeDocument/2006/relationships/tags" Target="../tags/tag94.xml"/></Relationships>
</file>

<file path=ppt/slides/_rels/slide11.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4" Type="http://schemas.openxmlformats.org/officeDocument/2006/relationships/slideLayout" Target="../slideLayouts/slideLayout21.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tags" Target="../tags/tag231.xml"/></Relationships>
</file>

<file path=ppt/slides/_rels/slide12.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6" Type="http://schemas.openxmlformats.org/officeDocument/2006/relationships/slideLayout" Target="../slideLayouts/slideLayout8.xml"/><Relationship Id="rId15" Type="http://schemas.openxmlformats.org/officeDocument/2006/relationships/tags" Target="../tags/tag258.xml"/><Relationship Id="rId14" Type="http://schemas.openxmlformats.org/officeDocument/2006/relationships/tags" Target="../tags/tag257.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4.xml"/></Relationships>
</file>

<file path=ppt/slides/_rels/slide13.xml.rels><?xml version="1.0" encoding="UTF-8" standalone="yes"?>
<Relationships xmlns="http://schemas.openxmlformats.org/package/2006/relationships"><Relationship Id="rId9" Type="http://schemas.openxmlformats.org/officeDocument/2006/relationships/tags" Target="../tags/tag267.xml"/><Relationship Id="rId8" Type="http://schemas.openxmlformats.org/officeDocument/2006/relationships/tags" Target="../tags/tag266.xml"/><Relationship Id="rId7" Type="http://schemas.openxmlformats.org/officeDocument/2006/relationships/tags" Target="../tags/tag265.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 Id="rId3" Type="http://schemas.openxmlformats.org/officeDocument/2006/relationships/tags" Target="../tags/tag261.xml"/><Relationship Id="rId20" Type="http://schemas.openxmlformats.org/officeDocument/2006/relationships/slideLayout" Target="../slideLayouts/slideLayout8.xml"/><Relationship Id="rId2" Type="http://schemas.openxmlformats.org/officeDocument/2006/relationships/tags" Target="../tags/tag260.xml"/><Relationship Id="rId19" Type="http://schemas.openxmlformats.org/officeDocument/2006/relationships/tags" Target="../tags/tag277.xml"/><Relationship Id="rId18" Type="http://schemas.openxmlformats.org/officeDocument/2006/relationships/tags" Target="../tags/tag276.xml"/><Relationship Id="rId17" Type="http://schemas.openxmlformats.org/officeDocument/2006/relationships/tags" Target="../tags/tag275.xml"/><Relationship Id="rId16" Type="http://schemas.openxmlformats.org/officeDocument/2006/relationships/tags" Target="../tags/tag274.xml"/><Relationship Id="rId15" Type="http://schemas.openxmlformats.org/officeDocument/2006/relationships/tags" Target="../tags/tag273.xml"/><Relationship Id="rId14" Type="http://schemas.openxmlformats.org/officeDocument/2006/relationships/tags" Target="../tags/tag272.xml"/><Relationship Id="rId13" Type="http://schemas.openxmlformats.org/officeDocument/2006/relationships/tags" Target="../tags/tag271.xml"/><Relationship Id="rId12" Type="http://schemas.openxmlformats.org/officeDocument/2006/relationships/tags" Target="../tags/tag270.xml"/><Relationship Id="rId11" Type="http://schemas.openxmlformats.org/officeDocument/2006/relationships/tags" Target="../tags/tag269.xml"/><Relationship Id="rId10" Type="http://schemas.openxmlformats.org/officeDocument/2006/relationships/tags" Target="../tags/tag268.xml"/><Relationship Id="rId1" Type="http://schemas.openxmlformats.org/officeDocument/2006/relationships/tags" Target="../tags/tag259.xml"/></Relationships>
</file>

<file path=ppt/slides/_rels/slide14.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4" Type="http://schemas.openxmlformats.org/officeDocument/2006/relationships/slideLayout" Target="../slideLayouts/slideLayout21.xml"/><Relationship Id="rId23" Type="http://schemas.openxmlformats.org/officeDocument/2006/relationships/tags" Target="../tags/tag296.xml"/><Relationship Id="rId22" Type="http://schemas.openxmlformats.org/officeDocument/2006/relationships/image" Target="../media/image6.svg"/><Relationship Id="rId21" Type="http://schemas.openxmlformats.org/officeDocument/2006/relationships/image" Target="../media/image5.png"/><Relationship Id="rId20" Type="http://schemas.openxmlformats.org/officeDocument/2006/relationships/tags" Target="../tags/tag295.xml"/><Relationship Id="rId2" Type="http://schemas.openxmlformats.org/officeDocument/2006/relationships/tags" Target="../tags/tag279.xml"/><Relationship Id="rId19" Type="http://schemas.openxmlformats.org/officeDocument/2006/relationships/image" Target="../media/image4.svg"/><Relationship Id="rId18" Type="http://schemas.openxmlformats.org/officeDocument/2006/relationships/image" Target="../media/image3.png"/><Relationship Id="rId17" Type="http://schemas.openxmlformats.org/officeDocument/2006/relationships/tags" Target="../tags/tag294.xml"/><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tags" Target="../tags/tag27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tags" Target="../tags/tag30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9" Type="http://schemas.openxmlformats.org/officeDocument/2006/relationships/tags" Target="../tags/tag311.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9" Type="http://schemas.openxmlformats.org/officeDocument/2006/relationships/slideLayout" Target="../slideLayouts/slideLayout8.xml"/><Relationship Id="rId28" Type="http://schemas.openxmlformats.org/officeDocument/2006/relationships/tags" Target="../tags/tag330.xml"/><Relationship Id="rId27" Type="http://schemas.openxmlformats.org/officeDocument/2006/relationships/tags" Target="../tags/tag329.xml"/><Relationship Id="rId26" Type="http://schemas.openxmlformats.org/officeDocument/2006/relationships/tags" Target="../tags/tag328.xml"/><Relationship Id="rId25" Type="http://schemas.openxmlformats.org/officeDocument/2006/relationships/tags" Target="../tags/tag327.xml"/><Relationship Id="rId24" Type="http://schemas.openxmlformats.org/officeDocument/2006/relationships/tags" Target="../tags/tag326.xml"/><Relationship Id="rId23" Type="http://schemas.openxmlformats.org/officeDocument/2006/relationships/tags" Target="../tags/tag325.xml"/><Relationship Id="rId22" Type="http://schemas.openxmlformats.org/officeDocument/2006/relationships/tags" Target="../tags/tag324.xml"/><Relationship Id="rId21" Type="http://schemas.openxmlformats.org/officeDocument/2006/relationships/tags" Target="../tags/tag323.xml"/><Relationship Id="rId20" Type="http://schemas.openxmlformats.org/officeDocument/2006/relationships/tags" Target="../tags/tag322.xml"/><Relationship Id="rId2" Type="http://schemas.openxmlformats.org/officeDocument/2006/relationships/tags" Target="../tags/tag304.xml"/><Relationship Id="rId19" Type="http://schemas.openxmlformats.org/officeDocument/2006/relationships/tags" Target="../tags/tag321.xml"/><Relationship Id="rId18" Type="http://schemas.openxmlformats.org/officeDocument/2006/relationships/tags" Target="../tags/tag320.xml"/><Relationship Id="rId17" Type="http://schemas.openxmlformats.org/officeDocument/2006/relationships/tags" Target="../tags/tag319.xml"/><Relationship Id="rId16" Type="http://schemas.openxmlformats.org/officeDocument/2006/relationships/tags" Target="../tags/tag318.xml"/><Relationship Id="rId15" Type="http://schemas.openxmlformats.org/officeDocument/2006/relationships/tags" Target="../tags/tag317.xml"/><Relationship Id="rId14" Type="http://schemas.openxmlformats.org/officeDocument/2006/relationships/tags" Target="../tags/tag316.xml"/><Relationship Id="rId13" Type="http://schemas.openxmlformats.org/officeDocument/2006/relationships/tags" Target="../tags/tag315.xml"/><Relationship Id="rId12" Type="http://schemas.openxmlformats.org/officeDocument/2006/relationships/tags" Target="../tags/tag314.xml"/><Relationship Id="rId11" Type="http://schemas.openxmlformats.org/officeDocument/2006/relationships/tags" Target="../tags/tag313.xml"/><Relationship Id="rId10" Type="http://schemas.openxmlformats.org/officeDocument/2006/relationships/tags" Target="../tags/tag312.xml"/><Relationship Id="rId1" Type="http://schemas.openxmlformats.org/officeDocument/2006/relationships/tags" Target="../tags/tag303.xml"/></Relationships>
</file>

<file path=ppt/slides/_rels/slide19.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6" Type="http://schemas.openxmlformats.org/officeDocument/2006/relationships/slideLayout" Target="../slideLayouts/slideLayout8.xml"/><Relationship Id="rId35" Type="http://schemas.openxmlformats.org/officeDocument/2006/relationships/tags" Target="../tags/tag365.xml"/><Relationship Id="rId34" Type="http://schemas.openxmlformats.org/officeDocument/2006/relationships/tags" Target="../tags/tag364.xml"/><Relationship Id="rId33" Type="http://schemas.openxmlformats.org/officeDocument/2006/relationships/tags" Target="../tags/tag363.xml"/><Relationship Id="rId32" Type="http://schemas.openxmlformats.org/officeDocument/2006/relationships/tags" Target="../tags/tag362.xml"/><Relationship Id="rId31" Type="http://schemas.openxmlformats.org/officeDocument/2006/relationships/tags" Target="../tags/tag361.xml"/><Relationship Id="rId30" Type="http://schemas.openxmlformats.org/officeDocument/2006/relationships/tags" Target="../tags/tag360.xml"/><Relationship Id="rId3" Type="http://schemas.openxmlformats.org/officeDocument/2006/relationships/tags" Target="../tags/tag333.xml"/><Relationship Id="rId29" Type="http://schemas.openxmlformats.org/officeDocument/2006/relationships/tags" Target="../tags/tag359.xml"/><Relationship Id="rId28" Type="http://schemas.openxmlformats.org/officeDocument/2006/relationships/tags" Target="../tags/tag358.xml"/><Relationship Id="rId27" Type="http://schemas.openxmlformats.org/officeDocument/2006/relationships/tags" Target="../tags/tag357.xml"/><Relationship Id="rId26" Type="http://schemas.openxmlformats.org/officeDocument/2006/relationships/tags" Target="../tags/tag356.xml"/><Relationship Id="rId25" Type="http://schemas.openxmlformats.org/officeDocument/2006/relationships/tags" Target="../tags/tag355.xml"/><Relationship Id="rId24" Type="http://schemas.openxmlformats.org/officeDocument/2006/relationships/tags" Target="../tags/tag354.xml"/><Relationship Id="rId23" Type="http://schemas.openxmlformats.org/officeDocument/2006/relationships/tags" Target="../tags/tag353.xml"/><Relationship Id="rId22" Type="http://schemas.openxmlformats.org/officeDocument/2006/relationships/tags" Target="../tags/tag352.xml"/><Relationship Id="rId21" Type="http://schemas.openxmlformats.org/officeDocument/2006/relationships/tags" Target="../tags/tag351.xml"/><Relationship Id="rId20" Type="http://schemas.openxmlformats.org/officeDocument/2006/relationships/tags" Target="../tags/tag350.xml"/><Relationship Id="rId2" Type="http://schemas.openxmlformats.org/officeDocument/2006/relationships/tags" Target="../tags/tag332.xml"/><Relationship Id="rId19" Type="http://schemas.openxmlformats.org/officeDocument/2006/relationships/tags" Target="../tags/tag349.xml"/><Relationship Id="rId18" Type="http://schemas.openxmlformats.org/officeDocument/2006/relationships/tags" Target="../tags/tag348.xml"/><Relationship Id="rId17" Type="http://schemas.openxmlformats.org/officeDocument/2006/relationships/tags" Target="../tags/tag347.xml"/><Relationship Id="rId16" Type="http://schemas.openxmlformats.org/officeDocument/2006/relationships/tags" Target="../tags/tag346.xml"/><Relationship Id="rId15" Type="http://schemas.openxmlformats.org/officeDocument/2006/relationships/tags" Target="../tags/tag345.xml"/><Relationship Id="rId14" Type="http://schemas.openxmlformats.org/officeDocument/2006/relationships/tags" Target="../tags/tag344.xml"/><Relationship Id="rId13" Type="http://schemas.openxmlformats.org/officeDocument/2006/relationships/tags" Target="../tags/tag343.xml"/><Relationship Id="rId12" Type="http://schemas.openxmlformats.org/officeDocument/2006/relationships/tags" Target="../tags/tag342.xml"/><Relationship Id="rId11" Type="http://schemas.openxmlformats.org/officeDocument/2006/relationships/tags" Target="../tags/tag341.xml"/><Relationship Id="rId10" Type="http://schemas.openxmlformats.org/officeDocument/2006/relationships/tags" Target="../tags/tag340.xml"/><Relationship Id="rId1" Type="http://schemas.openxmlformats.org/officeDocument/2006/relationships/tags" Target="../tags/tag3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7" Type="http://schemas.openxmlformats.org/officeDocument/2006/relationships/slideLayout" Target="../slideLayouts/slideLayout8.xml"/><Relationship Id="rId26" Type="http://schemas.openxmlformats.org/officeDocument/2006/relationships/tags" Target="../tags/tag390.xml"/><Relationship Id="rId25" Type="http://schemas.openxmlformats.org/officeDocument/2006/relationships/tags" Target="../tags/tag389.xml"/><Relationship Id="rId24" Type="http://schemas.openxmlformats.org/officeDocument/2006/relationships/image" Target="../media/image7.png"/><Relationship Id="rId23" Type="http://schemas.openxmlformats.org/officeDocument/2006/relationships/tags" Target="../tags/tag388.xml"/><Relationship Id="rId22" Type="http://schemas.openxmlformats.org/officeDocument/2006/relationships/tags" Target="../tags/tag387.xml"/><Relationship Id="rId21" Type="http://schemas.openxmlformats.org/officeDocument/2006/relationships/tags" Target="../tags/tag386.xml"/><Relationship Id="rId20" Type="http://schemas.openxmlformats.org/officeDocument/2006/relationships/tags" Target="../tags/tag385.xml"/><Relationship Id="rId2" Type="http://schemas.openxmlformats.org/officeDocument/2006/relationships/tags" Target="../tags/tag367.xml"/><Relationship Id="rId19" Type="http://schemas.openxmlformats.org/officeDocument/2006/relationships/tags" Target="../tags/tag384.xml"/><Relationship Id="rId18" Type="http://schemas.openxmlformats.org/officeDocument/2006/relationships/tags" Target="../tags/tag383.xml"/><Relationship Id="rId17" Type="http://schemas.openxmlformats.org/officeDocument/2006/relationships/tags" Target="../tags/tag382.xml"/><Relationship Id="rId16" Type="http://schemas.openxmlformats.org/officeDocument/2006/relationships/tags" Target="../tags/tag381.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6.xml"/></Relationships>
</file>

<file path=ppt/slides/_rels/slide21.xml.rels><?xml version="1.0" encoding="UTF-8" standalone="yes"?>
<Relationships xmlns="http://schemas.openxmlformats.org/package/2006/relationships"><Relationship Id="rId9" Type="http://schemas.openxmlformats.org/officeDocument/2006/relationships/tags" Target="../tags/tag399.xml"/><Relationship Id="rId8" Type="http://schemas.openxmlformats.org/officeDocument/2006/relationships/tags" Target="../tags/tag398.xml"/><Relationship Id="rId7" Type="http://schemas.openxmlformats.org/officeDocument/2006/relationships/tags" Target="../tags/tag397.xml"/><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3" Type="http://schemas.openxmlformats.org/officeDocument/2006/relationships/slideLayout" Target="../slideLayouts/slideLayout8.xml"/><Relationship Id="rId32" Type="http://schemas.openxmlformats.org/officeDocument/2006/relationships/tags" Target="../tags/tag422.xml"/><Relationship Id="rId31" Type="http://schemas.openxmlformats.org/officeDocument/2006/relationships/tags" Target="../tags/tag421.xml"/><Relationship Id="rId30" Type="http://schemas.openxmlformats.org/officeDocument/2006/relationships/tags" Target="../tags/tag420.xml"/><Relationship Id="rId3" Type="http://schemas.openxmlformats.org/officeDocument/2006/relationships/tags" Target="../tags/tag393.xml"/><Relationship Id="rId29" Type="http://schemas.openxmlformats.org/officeDocument/2006/relationships/tags" Target="../tags/tag419.xml"/><Relationship Id="rId28" Type="http://schemas.openxmlformats.org/officeDocument/2006/relationships/tags" Target="../tags/tag418.xml"/><Relationship Id="rId27" Type="http://schemas.openxmlformats.org/officeDocument/2006/relationships/tags" Target="../tags/tag417.xml"/><Relationship Id="rId26" Type="http://schemas.openxmlformats.org/officeDocument/2006/relationships/tags" Target="../tags/tag416.xml"/><Relationship Id="rId25" Type="http://schemas.openxmlformats.org/officeDocument/2006/relationships/tags" Target="../tags/tag415.xml"/><Relationship Id="rId24" Type="http://schemas.openxmlformats.org/officeDocument/2006/relationships/tags" Target="../tags/tag414.xml"/><Relationship Id="rId23" Type="http://schemas.openxmlformats.org/officeDocument/2006/relationships/tags" Target="../tags/tag413.xml"/><Relationship Id="rId22" Type="http://schemas.openxmlformats.org/officeDocument/2006/relationships/tags" Target="../tags/tag412.xml"/><Relationship Id="rId21" Type="http://schemas.openxmlformats.org/officeDocument/2006/relationships/tags" Target="../tags/tag411.xml"/><Relationship Id="rId20" Type="http://schemas.openxmlformats.org/officeDocument/2006/relationships/tags" Target="../tags/tag410.xml"/><Relationship Id="rId2" Type="http://schemas.openxmlformats.org/officeDocument/2006/relationships/tags" Target="../tags/tag392.xml"/><Relationship Id="rId19" Type="http://schemas.openxmlformats.org/officeDocument/2006/relationships/tags" Target="../tags/tag409.xml"/><Relationship Id="rId18" Type="http://schemas.openxmlformats.org/officeDocument/2006/relationships/tags" Target="../tags/tag408.xml"/><Relationship Id="rId17" Type="http://schemas.openxmlformats.org/officeDocument/2006/relationships/tags" Target="../tags/tag407.xml"/><Relationship Id="rId16" Type="http://schemas.openxmlformats.org/officeDocument/2006/relationships/tags" Target="../tags/tag406.xml"/><Relationship Id="rId15" Type="http://schemas.openxmlformats.org/officeDocument/2006/relationships/tags" Target="../tags/tag405.xml"/><Relationship Id="rId14" Type="http://schemas.openxmlformats.org/officeDocument/2006/relationships/tags" Target="../tags/tag404.xml"/><Relationship Id="rId13" Type="http://schemas.openxmlformats.org/officeDocument/2006/relationships/tags" Target="../tags/tag403.xml"/><Relationship Id="rId12" Type="http://schemas.openxmlformats.org/officeDocument/2006/relationships/tags" Target="../tags/tag402.xml"/><Relationship Id="rId11" Type="http://schemas.openxmlformats.org/officeDocument/2006/relationships/tags" Target="../tags/tag401.xml"/><Relationship Id="rId10" Type="http://schemas.openxmlformats.org/officeDocument/2006/relationships/tags" Target="../tags/tag400.xml"/><Relationship Id="rId1" Type="http://schemas.openxmlformats.org/officeDocument/2006/relationships/tags" Target="../tags/tag39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4" Type="http://schemas.openxmlformats.org/officeDocument/2006/relationships/slideLayout" Target="../slideLayouts/slideLayout4.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tags" Target="../tags/tag423.xml"/></Relationships>
</file>

<file path=ppt/slides/_rels/slide24.xml.rels><?xml version="1.0" encoding="UTF-8" standalone="yes"?>
<Relationships xmlns="http://schemas.openxmlformats.org/package/2006/relationships"><Relationship Id="rId9" Type="http://schemas.openxmlformats.org/officeDocument/2006/relationships/tags" Target="../tags/tag444.xml"/><Relationship Id="rId8" Type="http://schemas.openxmlformats.org/officeDocument/2006/relationships/tags" Target="../tags/tag443.xml"/><Relationship Id="rId7" Type="http://schemas.openxmlformats.org/officeDocument/2006/relationships/tags" Target="../tags/tag442.xml"/><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6" Type="http://schemas.openxmlformats.org/officeDocument/2006/relationships/slideLayout" Target="../slideLayouts/slideLayout4.xml"/><Relationship Id="rId15" Type="http://schemas.openxmlformats.org/officeDocument/2006/relationships/tags" Target="../tags/tag450.xml"/><Relationship Id="rId14" Type="http://schemas.openxmlformats.org/officeDocument/2006/relationships/tags" Target="../tags/tag449.xml"/><Relationship Id="rId13" Type="http://schemas.openxmlformats.org/officeDocument/2006/relationships/tags" Target="../tags/tag448.xml"/><Relationship Id="rId12" Type="http://schemas.openxmlformats.org/officeDocument/2006/relationships/tags" Target="../tags/tag447.xml"/><Relationship Id="rId11" Type="http://schemas.openxmlformats.org/officeDocument/2006/relationships/tags" Target="../tags/tag446.xml"/><Relationship Id="rId10" Type="http://schemas.openxmlformats.org/officeDocument/2006/relationships/tags" Target="../tags/tag445.xml"/><Relationship Id="rId1" Type="http://schemas.openxmlformats.org/officeDocument/2006/relationships/tags" Target="../tags/tag436.xml"/></Relationships>
</file>

<file path=ppt/slides/_rels/slide25.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8" Type="http://schemas.openxmlformats.org/officeDocument/2006/relationships/slideLayout" Target="../slideLayouts/slideLayout4.xml"/><Relationship Id="rId27" Type="http://schemas.openxmlformats.org/officeDocument/2006/relationships/tags" Target="../tags/tag477.xml"/><Relationship Id="rId26" Type="http://schemas.openxmlformats.org/officeDocument/2006/relationships/tags" Target="../tags/tag476.xml"/><Relationship Id="rId25" Type="http://schemas.openxmlformats.org/officeDocument/2006/relationships/tags" Target="../tags/tag475.xml"/><Relationship Id="rId24" Type="http://schemas.openxmlformats.org/officeDocument/2006/relationships/tags" Target="../tags/tag474.xml"/><Relationship Id="rId23" Type="http://schemas.openxmlformats.org/officeDocument/2006/relationships/tags" Target="../tags/tag473.xml"/><Relationship Id="rId22" Type="http://schemas.openxmlformats.org/officeDocument/2006/relationships/tags" Target="../tags/tag472.xml"/><Relationship Id="rId21" Type="http://schemas.openxmlformats.org/officeDocument/2006/relationships/tags" Target="../tags/tag471.xml"/><Relationship Id="rId20" Type="http://schemas.openxmlformats.org/officeDocument/2006/relationships/tags" Target="../tags/tag470.xml"/><Relationship Id="rId2" Type="http://schemas.openxmlformats.org/officeDocument/2006/relationships/tags" Target="../tags/tag452.xml"/><Relationship Id="rId19" Type="http://schemas.openxmlformats.org/officeDocument/2006/relationships/tags" Target="../tags/tag469.xml"/><Relationship Id="rId18" Type="http://schemas.openxmlformats.org/officeDocument/2006/relationships/tags" Target="../tags/tag468.xml"/><Relationship Id="rId17" Type="http://schemas.openxmlformats.org/officeDocument/2006/relationships/tags" Target="../tags/tag467.xml"/><Relationship Id="rId16" Type="http://schemas.openxmlformats.org/officeDocument/2006/relationships/tags" Target="../tags/tag466.xml"/><Relationship Id="rId15" Type="http://schemas.openxmlformats.org/officeDocument/2006/relationships/tags" Target="../tags/tag465.xml"/><Relationship Id="rId14" Type="http://schemas.openxmlformats.org/officeDocument/2006/relationships/tags" Target="../tags/tag464.xml"/><Relationship Id="rId13" Type="http://schemas.openxmlformats.org/officeDocument/2006/relationships/tags" Target="../tags/tag463.xml"/><Relationship Id="rId12" Type="http://schemas.openxmlformats.org/officeDocument/2006/relationships/tags" Target="../tags/tag462.xml"/><Relationship Id="rId11" Type="http://schemas.openxmlformats.org/officeDocument/2006/relationships/tags" Target="../tags/tag461.xml"/><Relationship Id="rId10" Type="http://schemas.openxmlformats.org/officeDocument/2006/relationships/tags" Target="../tags/tag460.xml"/><Relationship Id="rId1" Type="http://schemas.openxmlformats.org/officeDocument/2006/relationships/tags" Target="../tags/tag451.xml"/></Relationships>
</file>

<file path=ppt/slides/_rels/slide26.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0" Type="http://schemas.openxmlformats.org/officeDocument/2006/relationships/slideLayout" Target="../slideLayouts/slideLayout4.xml"/><Relationship Id="rId2" Type="http://schemas.openxmlformats.org/officeDocument/2006/relationships/tags" Target="../tags/tag479.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tags" Target="../tags/tag494.xml"/><Relationship Id="rId16" Type="http://schemas.openxmlformats.org/officeDocument/2006/relationships/tags" Target="../tags/tag493.xml"/><Relationship Id="rId15" Type="http://schemas.openxmlformats.org/officeDocument/2006/relationships/tags" Target="../tags/tag492.xml"/><Relationship Id="rId14" Type="http://schemas.openxmlformats.org/officeDocument/2006/relationships/tags" Target="../tags/tag491.xml"/><Relationship Id="rId13" Type="http://schemas.openxmlformats.org/officeDocument/2006/relationships/tags" Target="../tags/tag490.xml"/><Relationship Id="rId12" Type="http://schemas.openxmlformats.org/officeDocument/2006/relationships/tags" Target="../tags/tag489.xml"/><Relationship Id="rId11" Type="http://schemas.openxmlformats.org/officeDocument/2006/relationships/tags" Target="../tags/tag488.xml"/><Relationship Id="rId10" Type="http://schemas.openxmlformats.org/officeDocument/2006/relationships/tags" Target="../tags/tag487.xml"/><Relationship Id="rId1" Type="http://schemas.openxmlformats.org/officeDocument/2006/relationships/tags" Target="../tags/tag478.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98.xml"/><Relationship Id="rId1" Type="http://schemas.openxmlformats.org/officeDocument/2006/relationships/tags" Target="../tags/tag49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00.xml"/><Relationship Id="rId1" Type="http://schemas.openxmlformats.org/officeDocument/2006/relationships/tags" Target="../tags/tag49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8" Type="http://schemas.openxmlformats.org/officeDocument/2006/relationships/slideLayout" Target="../slideLayouts/slideLayout4.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1.xml"/></Relationships>
</file>

<file path=ppt/slides/_rels/slide31.xml.rels><?xml version="1.0" encoding="UTF-8" standalone="yes"?>
<Relationships xmlns="http://schemas.openxmlformats.org/package/2006/relationships"><Relationship Id="rId9" Type="http://schemas.openxmlformats.org/officeDocument/2006/relationships/tags" Target="../tags/tag526.xml"/><Relationship Id="rId8" Type="http://schemas.openxmlformats.org/officeDocument/2006/relationships/tags" Target="../tags/tag525.xml"/><Relationship Id="rId7" Type="http://schemas.openxmlformats.org/officeDocument/2006/relationships/tags" Target="../tags/tag524.xml"/><Relationship Id="rId6" Type="http://schemas.openxmlformats.org/officeDocument/2006/relationships/tags" Target="../tags/tag523.xml"/><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8" Type="http://schemas.openxmlformats.org/officeDocument/2006/relationships/slideLayout" Target="../slideLayouts/slideLayout4.xml"/><Relationship Id="rId17" Type="http://schemas.openxmlformats.org/officeDocument/2006/relationships/tags" Target="../tags/tag534.xml"/><Relationship Id="rId16" Type="http://schemas.openxmlformats.org/officeDocument/2006/relationships/tags" Target="../tags/tag533.xml"/><Relationship Id="rId15" Type="http://schemas.openxmlformats.org/officeDocument/2006/relationships/tags" Target="../tags/tag532.xml"/><Relationship Id="rId14" Type="http://schemas.openxmlformats.org/officeDocument/2006/relationships/tags" Target="../tags/tag531.xml"/><Relationship Id="rId13" Type="http://schemas.openxmlformats.org/officeDocument/2006/relationships/tags" Target="../tags/tag530.xml"/><Relationship Id="rId12" Type="http://schemas.openxmlformats.org/officeDocument/2006/relationships/tags" Target="../tags/tag529.xml"/><Relationship Id="rId11" Type="http://schemas.openxmlformats.org/officeDocument/2006/relationships/tags" Target="../tags/tag528.xml"/><Relationship Id="rId10" Type="http://schemas.openxmlformats.org/officeDocument/2006/relationships/tags" Target="../tags/tag527.xml"/><Relationship Id="rId1" Type="http://schemas.openxmlformats.org/officeDocument/2006/relationships/tags" Target="../tags/tag518.xml"/></Relationships>
</file>

<file path=ppt/slides/_rels/slide32.xml.rels><?xml version="1.0" encoding="UTF-8" standalone="yes"?>
<Relationships xmlns="http://schemas.openxmlformats.org/package/2006/relationships"><Relationship Id="rId9" Type="http://schemas.openxmlformats.org/officeDocument/2006/relationships/tags" Target="../tags/tag543.xml"/><Relationship Id="rId8" Type="http://schemas.openxmlformats.org/officeDocument/2006/relationships/tags" Target="../tags/tag542.xml"/><Relationship Id="rId7" Type="http://schemas.openxmlformats.org/officeDocument/2006/relationships/tags" Target="../tags/tag541.xml"/><Relationship Id="rId6" Type="http://schemas.openxmlformats.org/officeDocument/2006/relationships/tags" Target="../tags/tag540.xml"/><Relationship Id="rId5" Type="http://schemas.openxmlformats.org/officeDocument/2006/relationships/tags" Target="../tags/tag539.xml"/><Relationship Id="rId4" Type="http://schemas.openxmlformats.org/officeDocument/2006/relationships/tags" Target="../tags/tag538.xml"/><Relationship Id="rId3" Type="http://schemas.openxmlformats.org/officeDocument/2006/relationships/tags" Target="../tags/tag537.xml"/><Relationship Id="rId2" Type="http://schemas.openxmlformats.org/officeDocument/2006/relationships/tags" Target="../tags/tag536.xml"/><Relationship Id="rId11" Type="http://schemas.openxmlformats.org/officeDocument/2006/relationships/slideLayout" Target="../slideLayouts/slideLayout4.xml"/><Relationship Id="rId10" Type="http://schemas.openxmlformats.org/officeDocument/2006/relationships/tags" Target="../tags/tag544.xml"/><Relationship Id="rId1" Type="http://schemas.openxmlformats.org/officeDocument/2006/relationships/tags" Target="../tags/tag535.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546.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tags" Target="../tags/tag545.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548.xml"/><Relationship Id="rId2" Type="http://schemas.openxmlformats.org/officeDocument/2006/relationships/image" Target="../media/image10.png"/><Relationship Id="rId1" Type="http://schemas.openxmlformats.org/officeDocument/2006/relationships/tags" Target="../tags/tag547.xml"/></Relationships>
</file>

<file path=ppt/slides/_rels/slide35.xml.rels><?xml version="1.0" encoding="UTF-8" standalone="yes"?>
<Relationships xmlns="http://schemas.openxmlformats.org/package/2006/relationships"><Relationship Id="rId9" Type="http://schemas.openxmlformats.org/officeDocument/2006/relationships/tags" Target="../tags/tag557.xml"/><Relationship Id="rId8" Type="http://schemas.openxmlformats.org/officeDocument/2006/relationships/tags" Target="../tags/tag556.xml"/><Relationship Id="rId7" Type="http://schemas.openxmlformats.org/officeDocument/2006/relationships/tags" Target="../tags/tag555.xml"/><Relationship Id="rId6" Type="http://schemas.openxmlformats.org/officeDocument/2006/relationships/tags" Target="../tags/tag554.xml"/><Relationship Id="rId5" Type="http://schemas.openxmlformats.org/officeDocument/2006/relationships/tags" Target="../tags/tag553.xml"/><Relationship Id="rId4" Type="http://schemas.openxmlformats.org/officeDocument/2006/relationships/tags" Target="../tags/tag552.xml"/><Relationship Id="rId31" Type="http://schemas.openxmlformats.org/officeDocument/2006/relationships/slideLayout" Target="../slideLayouts/slideLayout4.xml"/><Relationship Id="rId30" Type="http://schemas.openxmlformats.org/officeDocument/2006/relationships/tags" Target="../tags/tag578.xml"/><Relationship Id="rId3" Type="http://schemas.openxmlformats.org/officeDocument/2006/relationships/tags" Target="../tags/tag551.xml"/><Relationship Id="rId29" Type="http://schemas.openxmlformats.org/officeDocument/2006/relationships/tags" Target="../tags/tag577.xml"/><Relationship Id="rId28" Type="http://schemas.openxmlformats.org/officeDocument/2006/relationships/tags" Target="../tags/tag576.xml"/><Relationship Id="rId27" Type="http://schemas.openxmlformats.org/officeDocument/2006/relationships/tags" Target="../tags/tag575.xml"/><Relationship Id="rId26" Type="http://schemas.openxmlformats.org/officeDocument/2006/relationships/tags" Target="../tags/tag574.xml"/><Relationship Id="rId25" Type="http://schemas.openxmlformats.org/officeDocument/2006/relationships/tags" Target="../tags/tag573.xml"/><Relationship Id="rId24" Type="http://schemas.openxmlformats.org/officeDocument/2006/relationships/tags" Target="../tags/tag572.xml"/><Relationship Id="rId23" Type="http://schemas.openxmlformats.org/officeDocument/2006/relationships/tags" Target="../tags/tag571.xml"/><Relationship Id="rId22" Type="http://schemas.openxmlformats.org/officeDocument/2006/relationships/tags" Target="../tags/tag570.xml"/><Relationship Id="rId21" Type="http://schemas.openxmlformats.org/officeDocument/2006/relationships/tags" Target="../tags/tag569.xml"/><Relationship Id="rId20" Type="http://schemas.openxmlformats.org/officeDocument/2006/relationships/tags" Target="../tags/tag568.xml"/><Relationship Id="rId2" Type="http://schemas.openxmlformats.org/officeDocument/2006/relationships/tags" Target="../tags/tag550.xml"/><Relationship Id="rId19" Type="http://schemas.openxmlformats.org/officeDocument/2006/relationships/tags" Target="../tags/tag567.xml"/><Relationship Id="rId18" Type="http://schemas.openxmlformats.org/officeDocument/2006/relationships/tags" Target="../tags/tag566.xml"/><Relationship Id="rId17" Type="http://schemas.openxmlformats.org/officeDocument/2006/relationships/tags" Target="../tags/tag565.xml"/><Relationship Id="rId16" Type="http://schemas.openxmlformats.org/officeDocument/2006/relationships/tags" Target="../tags/tag564.xml"/><Relationship Id="rId15" Type="http://schemas.openxmlformats.org/officeDocument/2006/relationships/tags" Target="../tags/tag563.xml"/><Relationship Id="rId14" Type="http://schemas.openxmlformats.org/officeDocument/2006/relationships/tags" Target="../tags/tag562.xml"/><Relationship Id="rId13" Type="http://schemas.openxmlformats.org/officeDocument/2006/relationships/tags" Target="../tags/tag561.xml"/><Relationship Id="rId12" Type="http://schemas.openxmlformats.org/officeDocument/2006/relationships/tags" Target="../tags/tag560.xml"/><Relationship Id="rId11" Type="http://schemas.openxmlformats.org/officeDocument/2006/relationships/tags" Target="../tags/tag559.xml"/><Relationship Id="rId10" Type="http://schemas.openxmlformats.org/officeDocument/2006/relationships/tags" Target="../tags/tag558.xml"/><Relationship Id="rId1" Type="http://schemas.openxmlformats.org/officeDocument/2006/relationships/tags" Target="../tags/tag54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0" Type="http://schemas.openxmlformats.org/officeDocument/2006/relationships/slideLayout" Target="../slideLayouts/slideLayout2.xml"/><Relationship Id="rId3" Type="http://schemas.openxmlformats.org/officeDocument/2006/relationships/tags" Target="../tags/tag14.xml"/><Relationship Id="rId29" Type="http://schemas.openxmlformats.org/officeDocument/2006/relationships/tags" Target="../tags/tag40.xml"/><Relationship Id="rId28" Type="http://schemas.openxmlformats.org/officeDocument/2006/relationships/tags" Target="../tags/tag39.xml"/><Relationship Id="rId27" Type="http://schemas.openxmlformats.org/officeDocument/2006/relationships/tags" Target="../tags/tag38.xml"/><Relationship Id="rId26" Type="http://schemas.openxmlformats.org/officeDocument/2006/relationships/tags" Target="../tags/tag37.xml"/><Relationship Id="rId25" Type="http://schemas.openxmlformats.org/officeDocument/2006/relationships/tags" Target="../tags/tag36.xml"/><Relationship Id="rId24" Type="http://schemas.openxmlformats.org/officeDocument/2006/relationships/tags" Target="../tags/tag35.xml"/><Relationship Id="rId23" Type="http://schemas.openxmlformats.org/officeDocument/2006/relationships/tags" Target="../tags/tag34.xml"/><Relationship Id="rId22" Type="http://schemas.openxmlformats.org/officeDocument/2006/relationships/tags" Target="../tags/tag33.xml"/><Relationship Id="rId21" Type="http://schemas.openxmlformats.org/officeDocument/2006/relationships/tags" Target="../tags/tag32.xml"/><Relationship Id="rId20" Type="http://schemas.openxmlformats.org/officeDocument/2006/relationships/tags" Target="../tags/tag31.xml"/><Relationship Id="rId2" Type="http://schemas.openxmlformats.org/officeDocument/2006/relationships/tags" Target="../tags/tag13.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6" Type="http://schemas.openxmlformats.org/officeDocument/2006/relationships/slideLayout" Target="../slideLayouts/slideLayout2.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8.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1" Type="http://schemas.openxmlformats.org/officeDocument/2006/relationships/notesSlide" Target="../notesSlides/notesSlide2.xml"/><Relationship Id="rId20" Type="http://schemas.openxmlformats.org/officeDocument/2006/relationships/slideLayout" Target="../slideLayouts/slideLayout2.xml"/><Relationship Id="rId2" Type="http://schemas.openxmlformats.org/officeDocument/2006/relationships/tags" Target="../tags/tag57.xml"/><Relationship Id="rId19" Type="http://schemas.openxmlformats.org/officeDocument/2006/relationships/tags" Target="../tags/tag74.xml"/><Relationship Id="rId18" Type="http://schemas.openxmlformats.org/officeDocument/2006/relationships/tags" Target="../tags/tag73.xml"/><Relationship Id="rId17" Type="http://schemas.openxmlformats.org/officeDocument/2006/relationships/tags" Target="../tags/tag72.xml"/><Relationship Id="rId16" Type="http://schemas.openxmlformats.org/officeDocument/2006/relationships/tags" Target="../tags/tag71.xml"/><Relationship Id="rId15" Type="http://schemas.openxmlformats.org/officeDocument/2006/relationships/tags" Target="../tags/tag70.xml"/><Relationship Id="rId14" Type="http://schemas.openxmlformats.org/officeDocument/2006/relationships/tags" Target="../tags/tag69.xml"/><Relationship Id="rId13" Type="http://schemas.openxmlformats.org/officeDocument/2006/relationships/tags" Target="../tags/tag68.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tags" Target="../tags/tag56.xml"/></Relationships>
</file>

<file path=ppt/slides/_rels/slide9.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1" Type="http://schemas.openxmlformats.org/officeDocument/2006/relationships/notesSlide" Target="../notesSlides/notesSlide3.xml"/><Relationship Id="rId20" Type="http://schemas.openxmlformats.org/officeDocument/2006/relationships/slideLayout" Target="../slideLayouts/slideLayout2.xml"/><Relationship Id="rId2" Type="http://schemas.openxmlformats.org/officeDocument/2006/relationships/tags" Target="../tags/tag76.xml"/><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tags" Target="../tags/tag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dvAuto="100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40118" y="854075"/>
            <a:ext cx="340042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sym typeface="+mn-ea"/>
              </a:rPr>
              <a:t>二、库存周期与类型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 name="燕尾形 2"/>
          <p:cNvSpPr/>
          <p:nvPr userDrawn="1">
            <p:custDataLst>
              <p:tags r:id="rId1"/>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1" name="文本框 100"/>
          <p:cNvSpPr txBox="1"/>
          <p:nvPr/>
        </p:nvSpPr>
        <p:spPr>
          <a:xfrm>
            <a:off x="5352415" y="1485900"/>
            <a:ext cx="1486535" cy="460375"/>
          </a:xfrm>
          <a:prstGeom prst="rect">
            <a:avLst/>
          </a:prstGeom>
          <a:noFill/>
          <a:ln w="9525">
            <a:noFill/>
          </a:ln>
        </p:spPr>
        <p:txBody>
          <a:bodyPr wrap="square">
            <a:spAutoFit/>
          </a:bodyPr>
          <a:p>
            <a:pPr indent="0"/>
            <a:r>
              <a:rPr lang="zh-CN" sz="2400" b="1">
                <a:latin typeface="Calibri" panose="020F0502020204030204" charset="0"/>
                <a:ea typeface="宋体" panose="02010600030101010101" pitchFamily="2" charset="-122"/>
              </a:rPr>
              <a:t>库存类型</a:t>
            </a:r>
            <a:endParaRPr lang="zh-CN" altLang="en-US" sz="2400" b="1">
              <a:latin typeface="Calibri" panose="020F0502020204030204" charset="0"/>
              <a:ea typeface="宋体" panose="02010600030101010101" pitchFamily="2" charset="-122"/>
            </a:endParaRPr>
          </a:p>
        </p:txBody>
      </p:sp>
      <p:sp>
        <p:nvSpPr>
          <p:cNvPr id="361" name="三角形 204"/>
          <p:cNvSpPr/>
          <p:nvPr>
            <p:custDataLst>
              <p:tags r:id="rId2"/>
            </p:custDataLst>
          </p:nvPr>
        </p:nvSpPr>
        <p:spPr>
          <a:xfrm rot="10800000">
            <a:off x="1178830" y="5316168"/>
            <a:ext cx="91594" cy="45381"/>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362" name="菱形 1"/>
          <p:cNvSpPr/>
          <p:nvPr>
            <p:custDataLst>
              <p:tags r:id="rId3"/>
            </p:custDataLst>
          </p:nvPr>
        </p:nvSpPr>
        <p:spPr>
          <a:xfrm>
            <a:off x="977900" y="4873500"/>
            <a:ext cx="454258" cy="488049"/>
          </a:xfrm>
          <a:custGeom>
            <a:avLst/>
            <a:gdLst>
              <a:gd name="connsiteX0" fmla="*/ 0 w 1094340"/>
              <a:gd name="connsiteY0" fmla="*/ 547170 h 1094340"/>
              <a:gd name="connsiteX1" fmla="*/ 547170 w 1094340"/>
              <a:gd name="connsiteY1" fmla="*/ 0 h 1094340"/>
              <a:gd name="connsiteX2" fmla="*/ 1094340 w 1094340"/>
              <a:gd name="connsiteY2" fmla="*/ 547170 h 1094340"/>
              <a:gd name="connsiteX3" fmla="*/ 547170 w 1094340"/>
              <a:gd name="connsiteY3" fmla="*/ 1094340 h 1094340"/>
              <a:gd name="connsiteX4" fmla="*/ 0 w 1094340"/>
              <a:gd name="connsiteY4" fmla="*/ 547170 h 1094340"/>
              <a:gd name="connsiteX0-1" fmla="*/ 1094340 w 1185780"/>
              <a:gd name="connsiteY0-2" fmla="*/ 547170 h 1094340"/>
              <a:gd name="connsiteX1-3" fmla="*/ 547170 w 1185780"/>
              <a:gd name="connsiteY1-4" fmla="*/ 1094340 h 1094340"/>
              <a:gd name="connsiteX2-5" fmla="*/ 0 w 1185780"/>
              <a:gd name="connsiteY2-6" fmla="*/ 547170 h 1094340"/>
              <a:gd name="connsiteX3-7" fmla="*/ 547170 w 1185780"/>
              <a:gd name="connsiteY3-8" fmla="*/ 0 h 1094340"/>
              <a:gd name="connsiteX4-9" fmla="*/ 1185780 w 1185780"/>
              <a:gd name="connsiteY4-10" fmla="*/ 638610 h 1094340"/>
              <a:gd name="connsiteX0-11" fmla="*/ 1094340 w 1094340"/>
              <a:gd name="connsiteY0-12" fmla="*/ 547170 h 1094340"/>
              <a:gd name="connsiteX1-13" fmla="*/ 547170 w 1094340"/>
              <a:gd name="connsiteY1-14" fmla="*/ 1094340 h 1094340"/>
              <a:gd name="connsiteX2-15" fmla="*/ 0 w 1094340"/>
              <a:gd name="connsiteY2-16" fmla="*/ 547170 h 1094340"/>
              <a:gd name="connsiteX3-17" fmla="*/ 547170 w 1094340"/>
              <a:gd name="connsiteY3-18" fmla="*/ 0 h 1094340"/>
              <a:gd name="connsiteX4-19" fmla="*/ 1019092 w 1094340"/>
              <a:gd name="connsiteY4-20" fmla="*/ 481447 h 1094340"/>
              <a:gd name="connsiteX0-21" fmla="*/ 1015759 w 1019092"/>
              <a:gd name="connsiteY0-22" fmla="*/ 623370 h 1094340"/>
              <a:gd name="connsiteX1-23" fmla="*/ 547170 w 1019092"/>
              <a:gd name="connsiteY1-24" fmla="*/ 1094340 h 1094340"/>
              <a:gd name="connsiteX2-25" fmla="*/ 0 w 1019092"/>
              <a:gd name="connsiteY2-26" fmla="*/ 547170 h 1094340"/>
              <a:gd name="connsiteX3-27" fmla="*/ 547170 w 1019092"/>
              <a:gd name="connsiteY3-28" fmla="*/ 0 h 1094340"/>
              <a:gd name="connsiteX4-29" fmla="*/ 1019092 w 1019092"/>
              <a:gd name="connsiteY4-30" fmla="*/ 481447 h 1094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9092" h="1094340">
                <a:moveTo>
                  <a:pt x="1015759" y="623370"/>
                </a:moveTo>
                <a:lnTo>
                  <a:pt x="547170" y="1094340"/>
                </a:lnTo>
                <a:lnTo>
                  <a:pt x="0" y="547170"/>
                </a:lnTo>
                <a:lnTo>
                  <a:pt x="547170" y="0"/>
                </a:lnTo>
                <a:lnTo>
                  <a:pt x="1019092" y="481447"/>
                </a:lnTo>
              </a:path>
            </a:pathLst>
          </a:custGeom>
          <a:noFill/>
          <a:ln w="127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3" name="椭圆 362"/>
          <p:cNvSpPr/>
          <p:nvPr>
            <p:custDataLst>
              <p:tags r:id="rId4"/>
            </p:custDataLst>
          </p:nvPr>
        </p:nvSpPr>
        <p:spPr>
          <a:xfrm>
            <a:off x="1419780" y="5078126"/>
            <a:ext cx="26818" cy="26816"/>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364" name="椭圆 363"/>
          <p:cNvSpPr/>
          <p:nvPr>
            <p:custDataLst>
              <p:tags r:id="rId5"/>
            </p:custDataLst>
          </p:nvPr>
        </p:nvSpPr>
        <p:spPr>
          <a:xfrm>
            <a:off x="1419780" y="5136709"/>
            <a:ext cx="26818" cy="27228"/>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365" name="文本框 364"/>
          <p:cNvSpPr txBox="1"/>
          <p:nvPr>
            <p:custDataLst>
              <p:tags r:id="rId6"/>
            </p:custDataLst>
          </p:nvPr>
        </p:nvSpPr>
        <p:spPr>
          <a:xfrm>
            <a:off x="1555115" y="4873625"/>
            <a:ext cx="9754235" cy="487680"/>
          </a:xfrm>
          <a:prstGeom prst="rect">
            <a:avLst/>
          </a:prstGeom>
          <a:noFill/>
        </p:spPr>
        <p:txBody>
          <a:bodyPr wrap="square" rtlCol="0" anchor="ctr" anchorCtr="0">
            <a:noAutofit/>
          </a:bodyPr>
          <a:lstStyle/>
          <a:p>
            <a:pPr marL="0" lvl="0" indent="0" algn="l" fontAlgn="auto">
              <a:lnSpc>
                <a:spcPct val="130000"/>
              </a:lnSpc>
              <a:spcBef>
                <a:spcPts val="0"/>
              </a:spcBef>
              <a:spcAft>
                <a:spcPts val="0"/>
              </a:spcAft>
              <a:buSzPct val="100000"/>
            </a:pPr>
            <a:r>
              <a:rPr lang="zh-CN" b="1" spc="150">
                <a:solidFill>
                  <a:schemeClr val="tx1">
                    <a:lumMod val="85000"/>
                    <a:lumOff val="15000"/>
                  </a:schemeClr>
                </a:solidFill>
                <a:latin typeface="Arial" panose="020B0604020202020204" pitchFamily="34" charset="0"/>
                <a:ea typeface="微软雅黑" panose="020B0503020204020204" charset="-122"/>
                <a:sym typeface="+mn-ea"/>
              </a:rPr>
              <a:t>季节性库存</a:t>
            </a:r>
            <a:r>
              <a:rPr lang="zh-CN" spc="150">
                <a:solidFill>
                  <a:schemeClr val="tx1">
                    <a:lumMod val="85000"/>
                    <a:lumOff val="15000"/>
                  </a:schemeClr>
                </a:solidFill>
                <a:latin typeface="Arial" panose="020B0604020202020204" pitchFamily="34" charset="0"/>
                <a:ea typeface="微软雅黑" panose="020B0503020204020204" charset="-122"/>
                <a:sym typeface="+mn-ea"/>
              </a:rPr>
              <a:t>：季节性的库存是投资库存的一种形式，指的是生产季节开始之前累积的库存，目的在于保证稳定的劳动力和稳定的生产运转。</a:t>
            </a:r>
            <a:endParaRPr lang="zh-CN" spc="15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366" name="效率_速度"/>
          <p:cNvGrpSpPr>
            <a:grpSpLocks noChangeAspect="1"/>
          </p:cNvGrpSpPr>
          <p:nvPr>
            <p:custDataLst>
              <p:tags r:id="rId7"/>
            </p:custDataLst>
          </p:nvPr>
        </p:nvGrpSpPr>
        <p:grpSpPr>
          <a:xfrm>
            <a:off x="1129629" y="5025319"/>
            <a:ext cx="184426" cy="185236"/>
            <a:chOff x="7674513" y="17238018"/>
            <a:chExt cx="1414373" cy="1527229"/>
          </a:xfrm>
          <a:solidFill>
            <a:schemeClr val="accent4"/>
          </a:solidFill>
        </p:grpSpPr>
        <p:sp>
          <p:nvSpPr>
            <p:cNvPr id="367" name="PA-任意多边形: 形状 1523"/>
            <p:cNvSpPr/>
            <p:nvPr>
              <p:custDataLst>
                <p:tags r:id="rId8"/>
              </p:custDataLst>
            </p:nvPr>
          </p:nvSpPr>
          <p:spPr>
            <a:xfrm>
              <a:off x="7674513" y="18162145"/>
              <a:ext cx="1413867" cy="375047"/>
            </a:xfrm>
            <a:custGeom>
              <a:avLst/>
              <a:gdLst>
                <a:gd name="connsiteX0" fmla="*/ 1388424 w 1413867"/>
                <a:gd name="connsiteY0" fmla="*/ 2232 h 375046"/>
                <a:gd name="connsiteX1" fmla="*/ 26551 w 1413867"/>
                <a:gd name="connsiteY1" fmla="*/ 2232 h 375046"/>
                <a:gd name="connsiteX2" fmla="*/ 2232 w 1413867"/>
                <a:gd name="connsiteY2" fmla="*/ 26551 h 375046"/>
                <a:gd name="connsiteX3" fmla="*/ 2232 w 1413867"/>
                <a:gd name="connsiteY3" fmla="*/ 350806 h 375046"/>
                <a:gd name="connsiteX4" fmla="*/ 26551 w 1413867"/>
                <a:gd name="connsiteY4" fmla="*/ 375124 h 375046"/>
                <a:gd name="connsiteX5" fmla="*/ 1388424 w 1413867"/>
                <a:gd name="connsiteY5" fmla="*/ 375124 h 375046"/>
                <a:gd name="connsiteX6" fmla="*/ 1412742 w 1413867"/>
                <a:gd name="connsiteY6" fmla="*/ 350806 h 375046"/>
                <a:gd name="connsiteX7" fmla="*/ 1412742 w 1413867"/>
                <a:gd name="connsiteY7" fmla="*/ 26551 h 375046"/>
                <a:gd name="connsiteX8" fmla="*/ 1388424 w 1413867"/>
                <a:gd name="connsiteY8" fmla="*/ 2232 h 375046"/>
                <a:gd name="connsiteX9" fmla="*/ 1364105 w 1413867"/>
                <a:gd name="connsiteY9" fmla="*/ 229210 h 375046"/>
                <a:gd name="connsiteX10" fmla="*/ 318382 w 1413867"/>
                <a:gd name="connsiteY10" fmla="*/ 229210 h 375046"/>
                <a:gd name="connsiteX11" fmla="*/ 294064 w 1413867"/>
                <a:gd name="connsiteY11" fmla="*/ 253529 h 375046"/>
                <a:gd name="connsiteX12" fmla="*/ 318382 w 1413867"/>
                <a:gd name="connsiteY12" fmla="*/ 277847 h 375046"/>
                <a:gd name="connsiteX13" fmla="*/ 1364105 w 1413867"/>
                <a:gd name="connsiteY13" fmla="*/ 277847 h 375046"/>
                <a:gd name="connsiteX14" fmla="*/ 1364105 w 1413867"/>
                <a:gd name="connsiteY14" fmla="*/ 326484 h 375046"/>
                <a:gd name="connsiteX15" fmla="*/ 50869 w 1413867"/>
                <a:gd name="connsiteY15" fmla="*/ 326484 h 375046"/>
                <a:gd name="connsiteX16" fmla="*/ 50869 w 1413867"/>
                <a:gd name="connsiteY16" fmla="*/ 277847 h 375046"/>
                <a:gd name="connsiteX17" fmla="*/ 221102 w 1413867"/>
                <a:gd name="connsiteY17" fmla="*/ 277847 h 375046"/>
                <a:gd name="connsiteX18" fmla="*/ 245421 w 1413867"/>
                <a:gd name="connsiteY18" fmla="*/ 253529 h 375046"/>
                <a:gd name="connsiteX19" fmla="*/ 221102 w 1413867"/>
                <a:gd name="connsiteY19" fmla="*/ 229210 h 375046"/>
                <a:gd name="connsiteX20" fmla="*/ 50869 w 1413867"/>
                <a:gd name="connsiteY20" fmla="*/ 229210 h 375046"/>
                <a:gd name="connsiteX21" fmla="*/ 50869 w 1413867"/>
                <a:gd name="connsiteY21" fmla="*/ 50870 h 375046"/>
                <a:gd name="connsiteX22" fmla="*/ 99506 w 1413867"/>
                <a:gd name="connsiteY22" fmla="*/ 50870 h 375046"/>
                <a:gd name="connsiteX23" fmla="*/ 99506 w 1413867"/>
                <a:gd name="connsiteY23" fmla="*/ 91401 h 375046"/>
                <a:gd name="connsiteX24" fmla="*/ 123825 w 1413867"/>
                <a:gd name="connsiteY24" fmla="*/ 115720 h 375046"/>
                <a:gd name="connsiteX25" fmla="*/ 148144 w 1413867"/>
                <a:gd name="connsiteY25" fmla="*/ 91401 h 375046"/>
                <a:gd name="connsiteX26" fmla="*/ 148144 w 1413867"/>
                <a:gd name="connsiteY26" fmla="*/ 50870 h 375046"/>
                <a:gd name="connsiteX27" fmla="*/ 196781 w 1413867"/>
                <a:gd name="connsiteY27" fmla="*/ 50870 h 375046"/>
                <a:gd name="connsiteX28" fmla="*/ 196781 w 1413867"/>
                <a:gd name="connsiteY28" fmla="*/ 91401 h 375046"/>
                <a:gd name="connsiteX29" fmla="*/ 221099 w 1413867"/>
                <a:gd name="connsiteY29" fmla="*/ 115720 h 375046"/>
                <a:gd name="connsiteX30" fmla="*/ 245418 w 1413867"/>
                <a:gd name="connsiteY30" fmla="*/ 91401 h 375046"/>
                <a:gd name="connsiteX31" fmla="*/ 245418 w 1413867"/>
                <a:gd name="connsiteY31" fmla="*/ 50870 h 375046"/>
                <a:gd name="connsiteX32" fmla="*/ 294055 w 1413867"/>
                <a:gd name="connsiteY32" fmla="*/ 50870 h 375046"/>
                <a:gd name="connsiteX33" fmla="*/ 294055 w 1413867"/>
                <a:gd name="connsiteY33" fmla="*/ 91401 h 375046"/>
                <a:gd name="connsiteX34" fmla="*/ 318373 w 1413867"/>
                <a:gd name="connsiteY34" fmla="*/ 115720 h 375046"/>
                <a:gd name="connsiteX35" fmla="*/ 342692 w 1413867"/>
                <a:gd name="connsiteY35" fmla="*/ 91401 h 375046"/>
                <a:gd name="connsiteX36" fmla="*/ 342692 w 1413867"/>
                <a:gd name="connsiteY36" fmla="*/ 50870 h 375046"/>
                <a:gd name="connsiteX37" fmla="*/ 391329 w 1413867"/>
                <a:gd name="connsiteY37" fmla="*/ 50870 h 375046"/>
                <a:gd name="connsiteX38" fmla="*/ 391329 w 1413867"/>
                <a:gd name="connsiteY38" fmla="*/ 91401 h 375046"/>
                <a:gd name="connsiteX39" fmla="*/ 415647 w 1413867"/>
                <a:gd name="connsiteY39" fmla="*/ 115720 h 375046"/>
                <a:gd name="connsiteX40" fmla="*/ 439966 w 1413867"/>
                <a:gd name="connsiteY40" fmla="*/ 91401 h 375046"/>
                <a:gd name="connsiteX41" fmla="*/ 439966 w 1413867"/>
                <a:gd name="connsiteY41" fmla="*/ 50870 h 375046"/>
                <a:gd name="connsiteX42" fmla="*/ 488603 w 1413867"/>
                <a:gd name="connsiteY42" fmla="*/ 50870 h 375046"/>
                <a:gd name="connsiteX43" fmla="*/ 488603 w 1413867"/>
                <a:gd name="connsiteY43" fmla="*/ 91401 h 375046"/>
                <a:gd name="connsiteX44" fmla="*/ 512921 w 1413867"/>
                <a:gd name="connsiteY44" fmla="*/ 115720 h 375046"/>
                <a:gd name="connsiteX45" fmla="*/ 537240 w 1413867"/>
                <a:gd name="connsiteY45" fmla="*/ 91401 h 375046"/>
                <a:gd name="connsiteX46" fmla="*/ 537240 w 1413867"/>
                <a:gd name="connsiteY46" fmla="*/ 50870 h 375046"/>
                <a:gd name="connsiteX47" fmla="*/ 585877 w 1413867"/>
                <a:gd name="connsiteY47" fmla="*/ 50870 h 375046"/>
                <a:gd name="connsiteX48" fmla="*/ 585877 w 1413867"/>
                <a:gd name="connsiteY48" fmla="*/ 91401 h 375046"/>
                <a:gd name="connsiteX49" fmla="*/ 610195 w 1413867"/>
                <a:gd name="connsiteY49" fmla="*/ 115720 h 375046"/>
                <a:gd name="connsiteX50" fmla="*/ 634514 w 1413867"/>
                <a:gd name="connsiteY50" fmla="*/ 91401 h 375046"/>
                <a:gd name="connsiteX51" fmla="*/ 634514 w 1413867"/>
                <a:gd name="connsiteY51" fmla="*/ 50870 h 375046"/>
                <a:gd name="connsiteX52" fmla="*/ 683151 w 1413867"/>
                <a:gd name="connsiteY52" fmla="*/ 50870 h 375046"/>
                <a:gd name="connsiteX53" fmla="*/ 683151 w 1413867"/>
                <a:gd name="connsiteY53" fmla="*/ 91401 h 375046"/>
                <a:gd name="connsiteX54" fmla="*/ 707469 w 1413867"/>
                <a:gd name="connsiteY54" fmla="*/ 115720 h 375046"/>
                <a:gd name="connsiteX55" fmla="*/ 731788 w 1413867"/>
                <a:gd name="connsiteY55" fmla="*/ 91401 h 375046"/>
                <a:gd name="connsiteX56" fmla="*/ 731788 w 1413867"/>
                <a:gd name="connsiteY56" fmla="*/ 50870 h 375046"/>
                <a:gd name="connsiteX57" fmla="*/ 780425 w 1413867"/>
                <a:gd name="connsiteY57" fmla="*/ 50870 h 375046"/>
                <a:gd name="connsiteX58" fmla="*/ 780425 w 1413867"/>
                <a:gd name="connsiteY58" fmla="*/ 91401 h 375046"/>
                <a:gd name="connsiteX59" fmla="*/ 804744 w 1413867"/>
                <a:gd name="connsiteY59" fmla="*/ 115720 h 375046"/>
                <a:gd name="connsiteX60" fmla="*/ 829062 w 1413867"/>
                <a:gd name="connsiteY60" fmla="*/ 91401 h 375046"/>
                <a:gd name="connsiteX61" fmla="*/ 829062 w 1413867"/>
                <a:gd name="connsiteY61" fmla="*/ 50870 h 375046"/>
                <a:gd name="connsiteX62" fmla="*/ 877699 w 1413867"/>
                <a:gd name="connsiteY62" fmla="*/ 50870 h 375046"/>
                <a:gd name="connsiteX63" fmla="*/ 877699 w 1413867"/>
                <a:gd name="connsiteY63" fmla="*/ 91401 h 375046"/>
                <a:gd name="connsiteX64" fmla="*/ 902018 w 1413867"/>
                <a:gd name="connsiteY64" fmla="*/ 115720 h 375046"/>
                <a:gd name="connsiteX65" fmla="*/ 926336 w 1413867"/>
                <a:gd name="connsiteY65" fmla="*/ 91401 h 375046"/>
                <a:gd name="connsiteX66" fmla="*/ 926336 w 1413867"/>
                <a:gd name="connsiteY66" fmla="*/ 50870 h 375046"/>
                <a:gd name="connsiteX67" fmla="*/ 974973 w 1413867"/>
                <a:gd name="connsiteY67" fmla="*/ 50870 h 375046"/>
                <a:gd name="connsiteX68" fmla="*/ 974973 w 1413867"/>
                <a:gd name="connsiteY68" fmla="*/ 91401 h 375046"/>
                <a:gd name="connsiteX69" fmla="*/ 999292 w 1413867"/>
                <a:gd name="connsiteY69" fmla="*/ 115720 h 375046"/>
                <a:gd name="connsiteX70" fmla="*/ 1023610 w 1413867"/>
                <a:gd name="connsiteY70" fmla="*/ 91401 h 375046"/>
                <a:gd name="connsiteX71" fmla="*/ 1023610 w 1413867"/>
                <a:gd name="connsiteY71" fmla="*/ 50870 h 375046"/>
                <a:gd name="connsiteX72" fmla="*/ 1072247 w 1413867"/>
                <a:gd name="connsiteY72" fmla="*/ 50870 h 375046"/>
                <a:gd name="connsiteX73" fmla="*/ 1072247 w 1413867"/>
                <a:gd name="connsiteY73" fmla="*/ 91401 h 375046"/>
                <a:gd name="connsiteX74" fmla="*/ 1096566 w 1413867"/>
                <a:gd name="connsiteY74" fmla="*/ 115720 h 375046"/>
                <a:gd name="connsiteX75" fmla="*/ 1120884 w 1413867"/>
                <a:gd name="connsiteY75" fmla="*/ 91401 h 375046"/>
                <a:gd name="connsiteX76" fmla="*/ 1120884 w 1413867"/>
                <a:gd name="connsiteY76" fmla="*/ 50870 h 375046"/>
                <a:gd name="connsiteX77" fmla="*/ 1169521 w 1413867"/>
                <a:gd name="connsiteY77" fmla="*/ 50870 h 375046"/>
                <a:gd name="connsiteX78" fmla="*/ 1169521 w 1413867"/>
                <a:gd name="connsiteY78" fmla="*/ 91401 h 375046"/>
                <a:gd name="connsiteX79" fmla="*/ 1193840 w 1413867"/>
                <a:gd name="connsiteY79" fmla="*/ 115720 h 375046"/>
                <a:gd name="connsiteX80" fmla="*/ 1218158 w 1413867"/>
                <a:gd name="connsiteY80" fmla="*/ 91401 h 375046"/>
                <a:gd name="connsiteX81" fmla="*/ 1218158 w 1413867"/>
                <a:gd name="connsiteY81" fmla="*/ 50870 h 375046"/>
                <a:gd name="connsiteX82" fmla="*/ 1266795 w 1413867"/>
                <a:gd name="connsiteY82" fmla="*/ 50870 h 375046"/>
                <a:gd name="connsiteX83" fmla="*/ 1266795 w 1413867"/>
                <a:gd name="connsiteY83" fmla="*/ 91401 h 375046"/>
                <a:gd name="connsiteX84" fmla="*/ 1291114 w 1413867"/>
                <a:gd name="connsiteY84" fmla="*/ 115720 h 375046"/>
                <a:gd name="connsiteX85" fmla="*/ 1315432 w 1413867"/>
                <a:gd name="connsiteY85" fmla="*/ 91401 h 375046"/>
                <a:gd name="connsiteX86" fmla="*/ 1315432 w 1413867"/>
                <a:gd name="connsiteY86" fmla="*/ 50870 h 375046"/>
                <a:gd name="connsiteX87" fmla="*/ 1364069 w 1413867"/>
                <a:gd name="connsiteY87" fmla="*/ 50870 h 375046"/>
                <a:gd name="connsiteX88" fmla="*/ 1364069 w 1413867"/>
                <a:gd name="connsiteY88" fmla="*/ 229210 h 37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413867" h="375046">
                  <a:moveTo>
                    <a:pt x="1388424" y="2232"/>
                  </a:moveTo>
                  <a:lnTo>
                    <a:pt x="26551" y="2232"/>
                  </a:lnTo>
                  <a:cubicBezTo>
                    <a:pt x="13118" y="2232"/>
                    <a:pt x="2232" y="13121"/>
                    <a:pt x="2232" y="26551"/>
                  </a:cubicBezTo>
                  <a:lnTo>
                    <a:pt x="2232" y="350806"/>
                  </a:lnTo>
                  <a:cubicBezTo>
                    <a:pt x="2232" y="364236"/>
                    <a:pt x="13118" y="375124"/>
                    <a:pt x="26551" y="375124"/>
                  </a:cubicBezTo>
                  <a:lnTo>
                    <a:pt x="1388424" y="375124"/>
                  </a:lnTo>
                  <a:cubicBezTo>
                    <a:pt x="1401857" y="375124"/>
                    <a:pt x="1412742" y="364236"/>
                    <a:pt x="1412742" y="350806"/>
                  </a:cubicBezTo>
                  <a:lnTo>
                    <a:pt x="1412742" y="26551"/>
                  </a:lnTo>
                  <a:cubicBezTo>
                    <a:pt x="1412742" y="13121"/>
                    <a:pt x="1401857" y="2232"/>
                    <a:pt x="1388424" y="2232"/>
                  </a:cubicBezTo>
                  <a:close/>
                  <a:moveTo>
                    <a:pt x="1364105" y="229210"/>
                  </a:moveTo>
                  <a:lnTo>
                    <a:pt x="318382" y="229210"/>
                  </a:lnTo>
                  <a:cubicBezTo>
                    <a:pt x="304949" y="229210"/>
                    <a:pt x="294064" y="240099"/>
                    <a:pt x="294064" y="253529"/>
                  </a:cubicBezTo>
                  <a:cubicBezTo>
                    <a:pt x="294064" y="266959"/>
                    <a:pt x="304949" y="277847"/>
                    <a:pt x="318382" y="277847"/>
                  </a:cubicBezTo>
                  <a:lnTo>
                    <a:pt x="1364105" y="277847"/>
                  </a:lnTo>
                  <a:lnTo>
                    <a:pt x="1364105" y="326484"/>
                  </a:lnTo>
                  <a:lnTo>
                    <a:pt x="50869" y="326484"/>
                  </a:lnTo>
                  <a:lnTo>
                    <a:pt x="50869" y="277847"/>
                  </a:lnTo>
                  <a:lnTo>
                    <a:pt x="221102" y="277847"/>
                  </a:lnTo>
                  <a:cubicBezTo>
                    <a:pt x="234535" y="277847"/>
                    <a:pt x="245421" y="266959"/>
                    <a:pt x="245421" y="253529"/>
                  </a:cubicBezTo>
                  <a:cubicBezTo>
                    <a:pt x="245421" y="240099"/>
                    <a:pt x="234535" y="229210"/>
                    <a:pt x="221102" y="229210"/>
                  </a:cubicBezTo>
                  <a:lnTo>
                    <a:pt x="50869" y="229210"/>
                  </a:lnTo>
                  <a:lnTo>
                    <a:pt x="50869" y="50870"/>
                  </a:lnTo>
                  <a:lnTo>
                    <a:pt x="99506" y="50870"/>
                  </a:lnTo>
                  <a:lnTo>
                    <a:pt x="99506" y="91401"/>
                  </a:lnTo>
                  <a:cubicBezTo>
                    <a:pt x="99506" y="104832"/>
                    <a:pt x="110392" y="115720"/>
                    <a:pt x="123825" y="115720"/>
                  </a:cubicBezTo>
                  <a:cubicBezTo>
                    <a:pt x="137258" y="115720"/>
                    <a:pt x="148144" y="104832"/>
                    <a:pt x="148144" y="91401"/>
                  </a:cubicBezTo>
                  <a:lnTo>
                    <a:pt x="148144" y="50870"/>
                  </a:lnTo>
                  <a:lnTo>
                    <a:pt x="196781" y="50870"/>
                  </a:lnTo>
                  <a:lnTo>
                    <a:pt x="196781" y="91401"/>
                  </a:lnTo>
                  <a:cubicBezTo>
                    <a:pt x="196781" y="104832"/>
                    <a:pt x="207666" y="115720"/>
                    <a:pt x="221099" y="115720"/>
                  </a:cubicBezTo>
                  <a:cubicBezTo>
                    <a:pt x="234532" y="115720"/>
                    <a:pt x="245418" y="104832"/>
                    <a:pt x="245418" y="91401"/>
                  </a:cubicBezTo>
                  <a:lnTo>
                    <a:pt x="245418" y="50870"/>
                  </a:lnTo>
                  <a:lnTo>
                    <a:pt x="294055" y="50870"/>
                  </a:lnTo>
                  <a:lnTo>
                    <a:pt x="294055" y="91401"/>
                  </a:lnTo>
                  <a:cubicBezTo>
                    <a:pt x="294055" y="104832"/>
                    <a:pt x="304940" y="115720"/>
                    <a:pt x="318373" y="115720"/>
                  </a:cubicBezTo>
                  <a:cubicBezTo>
                    <a:pt x="331806" y="115720"/>
                    <a:pt x="342692" y="104832"/>
                    <a:pt x="342692" y="91401"/>
                  </a:cubicBezTo>
                  <a:lnTo>
                    <a:pt x="342692" y="50870"/>
                  </a:lnTo>
                  <a:lnTo>
                    <a:pt x="391329" y="50870"/>
                  </a:lnTo>
                  <a:lnTo>
                    <a:pt x="391329" y="91401"/>
                  </a:lnTo>
                  <a:cubicBezTo>
                    <a:pt x="391329" y="104832"/>
                    <a:pt x="402214" y="115720"/>
                    <a:pt x="415647" y="115720"/>
                  </a:cubicBezTo>
                  <a:cubicBezTo>
                    <a:pt x="429080" y="115720"/>
                    <a:pt x="439966" y="104832"/>
                    <a:pt x="439966" y="91401"/>
                  </a:cubicBezTo>
                  <a:lnTo>
                    <a:pt x="439966" y="50870"/>
                  </a:lnTo>
                  <a:lnTo>
                    <a:pt x="488603" y="50870"/>
                  </a:lnTo>
                  <a:lnTo>
                    <a:pt x="488603" y="91401"/>
                  </a:lnTo>
                  <a:cubicBezTo>
                    <a:pt x="488603" y="104832"/>
                    <a:pt x="499488" y="115720"/>
                    <a:pt x="512921" y="115720"/>
                  </a:cubicBezTo>
                  <a:cubicBezTo>
                    <a:pt x="526355" y="115720"/>
                    <a:pt x="537240" y="104832"/>
                    <a:pt x="537240" y="91401"/>
                  </a:cubicBezTo>
                  <a:lnTo>
                    <a:pt x="537240" y="50870"/>
                  </a:lnTo>
                  <a:lnTo>
                    <a:pt x="585877" y="50870"/>
                  </a:lnTo>
                  <a:lnTo>
                    <a:pt x="585877" y="91401"/>
                  </a:lnTo>
                  <a:cubicBezTo>
                    <a:pt x="585877" y="104832"/>
                    <a:pt x="596762" y="115720"/>
                    <a:pt x="610195" y="115720"/>
                  </a:cubicBezTo>
                  <a:cubicBezTo>
                    <a:pt x="623629" y="115720"/>
                    <a:pt x="634514" y="104832"/>
                    <a:pt x="634514" y="91401"/>
                  </a:cubicBezTo>
                  <a:lnTo>
                    <a:pt x="634514" y="50870"/>
                  </a:lnTo>
                  <a:lnTo>
                    <a:pt x="683151" y="50870"/>
                  </a:lnTo>
                  <a:lnTo>
                    <a:pt x="683151" y="91401"/>
                  </a:lnTo>
                  <a:cubicBezTo>
                    <a:pt x="683151" y="104832"/>
                    <a:pt x="694036" y="115720"/>
                    <a:pt x="707469" y="115720"/>
                  </a:cubicBezTo>
                  <a:cubicBezTo>
                    <a:pt x="720903" y="115720"/>
                    <a:pt x="731788" y="104832"/>
                    <a:pt x="731788" y="91401"/>
                  </a:cubicBezTo>
                  <a:lnTo>
                    <a:pt x="731788" y="50870"/>
                  </a:lnTo>
                  <a:lnTo>
                    <a:pt x="780425" y="50870"/>
                  </a:lnTo>
                  <a:lnTo>
                    <a:pt x="780425" y="91401"/>
                  </a:lnTo>
                  <a:cubicBezTo>
                    <a:pt x="780425" y="104832"/>
                    <a:pt x="791310" y="115720"/>
                    <a:pt x="804744" y="115720"/>
                  </a:cubicBezTo>
                  <a:cubicBezTo>
                    <a:pt x="818177" y="115720"/>
                    <a:pt x="829062" y="104832"/>
                    <a:pt x="829062" y="91401"/>
                  </a:cubicBezTo>
                  <a:lnTo>
                    <a:pt x="829062" y="50870"/>
                  </a:lnTo>
                  <a:lnTo>
                    <a:pt x="877699" y="50870"/>
                  </a:lnTo>
                  <a:lnTo>
                    <a:pt x="877699" y="91401"/>
                  </a:lnTo>
                  <a:cubicBezTo>
                    <a:pt x="877699" y="104832"/>
                    <a:pt x="888584" y="115720"/>
                    <a:pt x="902018" y="115720"/>
                  </a:cubicBezTo>
                  <a:cubicBezTo>
                    <a:pt x="915451" y="115720"/>
                    <a:pt x="926336" y="104832"/>
                    <a:pt x="926336" y="91401"/>
                  </a:cubicBezTo>
                  <a:lnTo>
                    <a:pt x="926336" y="50870"/>
                  </a:lnTo>
                  <a:lnTo>
                    <a:pt x="974973" y="50870"/>
                  </a:lnTo>
                  <a:lnTo>
                    <a:pt x="974973" y="91401"/>
                  </a:lnTo>
                  <a:cubicBezTo>
                    <a:pt x="974973" y="104832"/>
                    <a:pt x="985858" y="115720"/>
                    <a:pt x="999292" y="115720"/>
                  </a:cubicBezTo>
                  <a:cubicBezTo>
                    <a:pt x="1012725" y="115720"/>
                    <a:pt x="1023610" y="104832"/>
                    <a:pt x="1023610" y="91401"/>
                  </a:cubicBezTo>
                  <a:lnTo>
                    <a:pt x="1023610" y="50870"/>
                  </a:lnTo>
                  <a:lnTo>
                    <a:pt x="1072247" y="50870"/>
                  </a:lnTo>
                  <a:lnTo>
                    <a:pt x="1072247" y="91401"/>
                  </a:lnTo>
                  <a:cubicBezTo>
                    <a:pt x="1072247" y="104832"/>
                    <a:pt x="1083132" y="115720"/>
                    <a:pt x="1096566" y="115720"/>
                  </a:cubicBezTo>
                  <a:cubicBezTo>
                    <a:pt x="1109999" y="115720"/>
                    <a:pt x="1120884" y="104832"/>
                    <a:pt x="1120884" y="91401"/>
                  </a:cubicBezTo>
                  <a:lnTo>
                    <a:pt x="1120884" y="50870"/>
                  </a:lnTo>
                  <a:lnTo>
                    <a:pt x="1169521" y="50870"/>
                  </a:lnTo>
                  <a:lnTo>
                    <a:pt x="1169521" y="91401"/>
                  </a:lnTo>
                  <a:cubicBezTo>
                    <a:pt x="1169521" y="104832"/>
                    <a:pt x="1180407" y="115720"/>
                    <a:pt x="1193840" y="115720"/>
                  </a:cubicBezTo>
                  <a:cubicBezTo>
                    <a:pt x="1207273" y="115720"/>
                    <a:pt x="1218158" y="104832"/>
                    <a:pt x="1218158" y="91401"/>
                  </a:cubicBezTo>
                  <a:lnTo>
                    <a:pt x="1218158" y="50870"/>
                  </a:lnTo>
                  <a:lnTo>
                    <a:pt x="1266795" y="50870"/>
                  </a:lnTo>
                  <a:lnTo>
                    <a:pt x="1266795" y="91401"/>
                  </a:lnTo>
                  <a:cubicBezTo>
                    <a:pt x="1266795" y="104832"/>
                    <a:pt x="1277681" y="115720"/>
                    <a:pt x="1291114" y="115720"/>
                  </a:cubicBezTo>
                  <a:cubicBezTo>
                    <a:pt x="1304547" y="115720"/>
                    <a:pt x="1315432" y="104832"/>
                    <a:pt x="1315432" y="91401"/>
                  </a:cubicBezTo>
                  <a:lnTo>
                    <a:pt x="1315432" y="50870"/>
                  </a:lnTo>
                  <a:lnTo>
                    <a:pt x="1364069" y="50870"/>
                  </a:lnTo>
                  <a:lnTo>
                    <a:pt x="1364069" y="22921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8" name="PA-任意多边形: 形状 1524"/>
            <p:cNvSpPr/>
            <p:nvPr>
              <p:custDataLst>
                <p:tags r:id="rId9"/>
              </p:custDataLst>
            </p:nvPr>
          </p:nvSpPr>
          <p:spPr>
            <a:xfrm>
              <a:off x="7674513" y="18583677"/>
              <a:ext cx="1413867" cy="181570"/>
            </a:xfrm>
            <a:custGeom>
              <a:avLst/>
              <a:gdLst>
                <a:gd name="connsiteX0" fmla="*/ 1388424 w 1413867"/>
                <a:gd name="connsiteY0" fmla="*/ 2232 h 181570"/>
                <a:gd name="connsiteX1" fmla="*/ 221105 w 1413867"/>
                <a:gd name="connsiteY1" fmla="*/ 2232 h 181570"/>
                <a:gd name="connsiteX2" fmla="*/ 213417 w 1413867"/>
                <a:gd name="connsiteY2" fmla="*/ 3480 h 181570"/>
                <a:gd name="connsiteX3" fmla="*/ 18862 w 1413867"/>
                <a:gd name="connsiteY3" fmla="*/ 68327 h 181570"/>
                <a:gd name="connsiteX4" fmla="*/ 2232 w 1413867"/>
                <a:gd name="connsiteY4" fmla="*/ 91398 h 181570"/>
                <a:gd name="connsiteX5" fmla="*/ 18860 w 1413867"/>
                <a:gd name="connsiteY5" fmla="*/ 114470 h 181570"/>
                <a:gd name="connsiteX6" fmla="*/ 213414 w 1413867"/>
                <a:gd name="connsiteY6" fmla="*/ 179326 h 181570"/>
                <a:gd name="connsiteX7" fmla="*/ 221105 w 1413867"/>
                <a:gd name="connsiteY7" fmla="*/ 180573 h 181570"/>
                <a:gd name="connsiteX8" fmla="*/ 1388424 w 1413867"/>
                <a:gd name="connsiteY8" fmla="*/ 180573 h 181570"/>
                <a:gd name="connsiteX9" fmla="*/ 1412742 w 1413867"/>
                <a:gd name="connsiteY9" fmla="*/ 156255 h 181570"/>
                <a:gd name="connsiteX10" fmla="*/ 1412742 w 1413867"/>
                <a:gd name="connsiteY10" fmla="*/ 26554 h 181570"/>
                <a:gd name="connsiteX11" fmla="*/ 1388424 w 1413867"/>
                <a:gd name="connsiteY11" fmla="*/ 2232 h 181570"/>
                <a:gd name="connsiteX12" fmla="*/ 196787 w 1413867"/>
                <a:gd name="connsiteY12" fmla="*/ 122512 h 181570"/>
                <a:gd name="connsiteX13" fmla="*/ 103453 w 1413867"/>
                <a:gd name="connsiteY13" fmla="*/ 91395 h 181570"/>
                <a:gd name="connsiteX14" fmla="*/ 196784 w 1413867"/>
                <a:gd name="connsiteY14" fmla="*/ 60290 h 181570"/>
                <a:gd name="connsiteX15" fmla="*/ 196784 w 1413867"/>
                <a:gd name="connsiteY15" fmla="*/ 122512 h 181570"/>
                <a:gd name="connsiteX16" fmla="*/ 1104701 w 1413867"/>
                <a:gd name="connsiteY16" fmla="*/ 131936 h 181570"/>
                <a:gd name="connsiteX17" fmla="*/ 245424 w 1413867"/>
                <a:gd name="connsiteY17" fmla="*/ 131936 h 181570"/>
                <a:gd name="connsiteX18" fmla="*/ 245424 w 1413867"/>
                <a:gd name="connsiteY18" fmla="*/ 50872 h 181570"/>
                <a:gd name="connsiteX19" fmla="*/ 1104701 w 1413867"/>
                <a:gd name="connsiteY19" fmla="*/ 50872 h 181570"/>
                <a:gd name="connsiteX20" fmla="*/ 1104701 w 1413867"/>
                <a:gd name="connsiteY20" fmla="*/ 131936 h 181570"/>
                <a:gd name="connsiteX21" fmla="*/ 1234401 w 1413867"/>
                <a:gd name="connsiteY21" fmla="*/ 131936 h 181570"/>
                <a:gd name="connsiteX22" fmla="*/ 1153338 w 1413867"/>
                <a:gd name="connsiteY22" fmla="*/ 131936 h 181570"/>
                <a:gd name="connsiteX23" fmla="*/ 1153338 w 1413867"/>
                <a:gd name="connsiteY23" fmla="*/ 50872 h 181570"/>
                <a:gd name="connsiteX24" fmla="*/ 1234401 w 1413867"/>
                <a:gd name="connsiteY24" fmla="*/ 50872 h 181570"/>
                <a:gd name="connsiteX25" fmla="*/ 1234401 w 1413867"/>
                <a:gd name="connsiteY25" fmla="*/ 131936 h 181570"/>
                <a:gd name="connsiteX26" fmla="*/ 1364105 w 1413867"/>
                <a:gd name="connsiteY26" fmla="*/ 131936 h 181570"/>
                <a:gd name="connsiteX27" fmla="*/ 1283041 w 1413867"/>
                <a:gd name="connsiteY27" fmla="*/ 131936 h 181570"/>
                <a:gd name="connsiteX28" fmla="*/ 1283041 w 1413867"/>
                <a:gd name="connsiteY28" fmla="*/ 50872 h 181570"/>
                <a:gd name="connsiteX29" fmla="*/ 1364105 w 1413867"/>
                <a:gd name="connsiteY29" fmla="*/ 50872 h 181570"/>
                <a:gd name="connsiteX30" fmla="*/ 1364105 w 1413867"/>
                <a:gd name="connsiteY30" fmla="*/ 131936 h 18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13867" h="181570">
                  <a:moveTo>
                    <a:pt x="1388424" y="2232"/>
                  </a:moveTo>
                  <a:lnTo>
                    <a:pt x="221105" y="2232"/>
                  </a:lnTo>
                  <a:cubicBezTo>
                    <a:pt x="218492" y="2232"/>
                    <a:pt x="215896" y="2655"/>
                    <a:pt x="213417" y="3480"/>
                  </a:cubicBezTo>
                  <a:lnTo>
                    <a:pt x="18862" y="68327"/>
                  </a:lnTo>
                  <a:cubicBezTo>
                    <a:pt x="8930" y="71637"/>
                    <a:pt x="2232" y="80930"/>
                    <a:pt x="2232" y="91398"/>
                  </a:cubicBezTo>
                  <a:cubicBezTo>
                    <a:pt x="2232" y="101864"/>
                    <a:pt x="8930" y="111160"/>
                    <a:pt x="18860" y="114470"/>
                  </a:cubicBezTo>
                  <a:lnTo>
                    <a:pt x="213414" y="179326"/>
                  </a:lnTo>
                  <a:cubicBezTo>
                    <a:pt x="215893" y="180154"/>
                    <a:pt x="218489" y="180573"/>
                    <a:pt x="221105" y="180573"/>
                  </a:cubicBezTo>
                  <a:lnTo>
                    <a:pt x="1388424" y="180573"/>
                  </a:lnTo>
                  <a:cubicBezTo>
                    <a:pt x="1401857" y="180573"/>
                    <a:pt x="1412742" y="169685"/>
                    <a:pt x="1412742" y="156255"/>
                  </a:cubicBezTo>
                  <a:lnTo>
                    <a:pt x="1412742" y="26554"/>
                  </a:lnTo>
                  <a:cubicBezTo>
                    <a:pt x="1412742" y="13121"/>
                    <a:pt x="1401857" y="2232"/>
                    <a:pt x="1388424" y="2232"/>
                  </a:cubicBezTo>
                  <a:close/>
                  <a:moveTo>
                    <a:pt x="196787" y="122512"/>
                  </a:moveTo>
                  <a:lnTo>
                    <a:pt x="103453" y="91395"/>
                  </a:lnTo>
                  <a:lnTo>
                    <a:pt x="196784" y="60290"/>
                  </a:lnTo>
                  <a:lnTo>
                    <a:pt x="196784" y="122512"/>
                  </a:lnTo>
                  <a:close/>
                  <a:moveTo>
                    <a:pt x="1104701" y="131936"/>
                  </a:moveTo>
                  <a:lnTo>
                    <a:pt x="245424" y="131936"/>
                  </a:lnTo>
                  <a:lnTo>
                    <a:pt x="245424" y="50872"/>
                  </a:lnTo>
                  <a:lnTo>
                    <a:pt x="1104701" y="50872"/>
                  </a:lnTo>
                  <a:lnTo>
                    <a:pt x="1104701" y="131936"/>
                  </a:lnTo>
                  <a:close/>
                  <a:moveTo>
                    <a:pt x="1234401" y="131936"/>
                  </a:moveTo>
                  <a:lnTo>
                    <a:pt x="1153338" y="131936"/>
                  </a:lnTo>
                  <a:lnTo>
                    <a:pt x="1153338" y="50872"/>
                  </a:lnTo>
                  <a:lnTo>
                    <a:pt x="1234401" y="50872"/>
                  </a:lnTo>
                  <a:lnTo>
                    <a:pt x="1234401" y="131936"/>
                  </a:lnTo>
                  <a:close/>
                  <a:moveTo>
                    <a:pt x="1364105" y="131936"/>
                  </a:moveTo>
                  <a:lnTo>
                    <a:pt x="1283041" y="131936"/>
                  </a:lnTo>
                  <a:lnTo>
                    <a:pt x="1283041" y="50872"/>
                  </a:lnTo>
                  <a:lnTo>
                    <a:pt x="1364105" y="50872"/>
                  </a:lnTo>
                  <a:lnTo>
                    <a:pt x="1364105" y="131936"/>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9" name="PA-任意多边形: 形状 1525"/>
            <p:cNvSpPr/>
            <p:nvPr>
              <p:custDataLst>
                <p:tags r:id="rId10"/>
              </p:custDataLst>
            </p:nvPr>
          </p:nvSpPr>
          <p:spPr>
            <a:xfrm>
              <a:off x="7674513" y="18064868"/>
              <a:ext cx="1413867" cy="50602"/>
            </a:xfrm>
            <a:custGeom>
              <a:avLst/>
              <a:gdLst>
                <a:gd name="connsiteX0" fmla="*/ 1388424 w 1413867"/>
                <a:gd name="connsiteY0" fmla="*/ 2232 h 50601"/>
                <a:gd name="connsiteX1" fmla="*/ 26551 w 1413867"/>
                <a:gd name="connsiteY1" fmla="*/ 2232 h 50601"/>
                <a:gd name="connsiteX2" fmla="*/ 2232 w 1413867"/>
                <a:gd name="connsiteY2" fmla="*/ 26551 h 50601"/>
                <a:gd name="connsiteX3" fmla="*/ 26551 w 1413867"/>
                <a:gd name="connsiteY3" fmla="*/ 50870 h 50601"/>
                <a:gd name="connsiteX4" fmla="*/ 1388424 w 1413867"/>
                <a:gd name="connsiteY4" fmla="*/ 50870 h 50601"/>
                <a:gd name="connsiteX5" fmla="*/ 1412742 w 1413867"/>
                <a:gd name="connsiteY5" fmla="*/ 26551 h 50601"/>
                <a:gd name="connsiteX6" fmla="*/ 1388424 w 1413867"/>
                <a:gd name="connsiteY6" fmla="*/ 2232 h 5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3867" h="50601">
                  <a:moveTo>
                    <a:pt x="1388424" y="2232"/>
                  </a:moveTo>
                  <a:lnTo>
                    <a:pt x="26551" y="2232"/>
                  </a:lnTo>
                  <a:cubicBezTo>
                    <a:pt x="13118" y="2232"/>
                    <a:pt x="2232" y="13121"/>
                    <a:pt x="2232" y="26551"/>
                  </a:cubicBezTo>
                  <a:cubicBezTo>
                    <a:pt x="2232" y="39981"/>
                    <a:pt x="13118" y="50870"/>
                    <a:pt x="26551" y="50870"/>
                  </a:cubicBezTo>
                  <a:lnTo>
                    <a:pt x="1388424" y="50870"/>
                  </a:lnTo>
                  <a:cubicBezTo>
                    <a:pt x="1401857" y="50870"/>
                    <a:pt x="1412742" y="39981"/>
                    <a:pt x="1412742" y="26551"/>
                  </a:cubicBezTo>
                  <a:cubicBezTo>
                    <a:pt x="1412742" y="13121"/>
                    <a:pt x="1401857" y="2232"/>
                    <a:pt x="1388424"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0" name="PA-任意多边形: 形状 1526"/>
            <p:cNvSpPr/>
            <p:nvPr>
              <p:custDataLst>
                <p:tags r:id="rId11"/>
              </p:custDataLst>
            </p:nvPr>
          </p:nvSpPr>
          <p:spPr>
            <a:xfrm>
              <a:off x="7674513" y="17756826"/>
              <a:ext cx="247055" cy="261938"/>
            </a:xfrm>
            <a:custGeom>
              <a:avLst/>
              <a:gdLst>
                <a:gd name="connsiteX0" fmla="*/ 221105 w 247054"/>
                <a:gd name="connsiteY0" fmla="*/ 2232 h 261937"/>
                <a:gd name="connsiteX1" fmla="*/ 26551 w 247054"/>
                <a:gd name="connsiteY1" fmla="*/ 2232 h 261937"/>
                <a:gd name="connsiteX2" fmla="*/ 2232 w 247054"/>
                <a:gd name="connsiteY2" fmla="*/ 26551 h 261937"/>
                <a:gd name="connsiteX3" fmla="*/ 2232 w 247054"/>
                <a:gd name="connsiteY3" fmla="*/ 237318 h 261937"/>
                <a:gd name="connsiteX4" fmla="*/ 26551 w 247054"/>
                <a:gd name="connsiteY4" fmla="*/ 261637 h 261937"/>
                <a:gd name="connsiteX5" fmla="*/ 50869 w 247054"/>
                <a:gd name="connsiteY5" fmla="*/ 237318 h 261937"/>
                <a:gd name="connsiteX6" fmla="*/ 50869 w 247054"/>
                <a:gd name="connsiteY6" fmla="*/ 50872 h 261937"/>
                <a:gd name="connsiteX7" fmla="*/ 196784 w 247054"/>
                <a:gd name="connsiteY7" fmla="*/ 50872 h 261937"/>
                <a:gd name="connsiteX8" fmla="*/ 196784 w 247054"/>
                <a:gd name="connsiteY8" fmla="*/ 237318 h 261937"/>
                <a:gd name="connsiteX9" fmla="*/ 221102 w 247054"/>
                <a:gd name="connsiteY9" fmla="*/ 261637 h 261937"/>
                <a:gd name="connsiteX10" fmla="*/ 245421 w 247054"/>
                <a:gd name="connsiteY10" fmla="*/ 237318 h 261937"/>
                <a:gd name="connsiteX11" fmla="*/ 245421 w 247054"/>
                <a:gd name="connsiteY11" fmla="*/ 26551 h 261937"/>
                <a:gd name="connsiteX12" fmla="*/ 221105 w 247054"/>
                <a:gd name="connsiteY12" fmla="*/ 2232 h 261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054" h="261937">
                  <a:moveTo>
                    <a:pt x="221105" y="2232"/>
                  </a:moveTo>
                  <a:lnTo>
                    <a:pt x="26551" y="2232"/>
                  </a:lnTo>
                  <a:cubicBezTo>
                    <a:pt x="13118" y="2232"/>
                    <a:pt x="2232" y="13121"/>
                    <a:pt x="2232" y="26551"/>
                  </a:cubicBezTo>
                  <a:lnTo>
                    <a:pt x="2232" y="237318"/>
                  </a:lnTo>
                  <a:cubicBezTo>
                    <a:pt x="2232" y="250749"/>
                    <a:pt x="13118" y="261637"/>
                    <a:pt x="26551" y="261637"/>
                  </a:cubicBezTo>
                  <a:cubicBezTo>
                    <a:pt x="39984" y="261637"/>
                    <a:pt x="50869" y="250749"/>
                    <a:pt x="50869" y="237318"/>
                  </a:cubicBezTo>
                  <a:lnTo>
                    <a:pt x="50869" y="50872"/>
                  </a:lnTo>
                  <a:lnTo>
                    <a:pt x="196784" y="50872"/>
                  </a:lnTo>
                  <a:lnTo>
                    <a:pt x="196784" y="237318"/>
                  </a:lnTo>
                  <a:cubicBezTo>
                    <a:pt x="196784" y="250749"/>
                    <a:pt x="207669" y="261637"/>
                    <a:pt x="221102" y="261637"/>
                  </a:cubicBezTo>
                  <a:cubicBezTo>
                    <a:pt x="234535" y="261637"/>
                    <a:pt x="245421" y="250749"/>
                    <a:pt x="245421" y="237318"/>
                  </a:cubicBezTo>
                  <a:lnTo>
                    <a:pt x="245421" y="26551"/>
                  </a:lnTo>
                  <a:cubicBezTo>
                    <a:pt x="245424" y="13121"/>
                    <a:pt x="234538" y="2232"/>
                    <a:pt x="221105"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1" name="PA-任意多边形: 形状 1527"/>
            <p:cNvSpPr/>
            <p:nvPr>
              <p:custDataLst>
                <p:tags r:id="rId12"/>
              </p:custDataLst>
            </p:nvPr>
          </p:nvSpPr>
          <p:spPr>
            <a:xfrm>
              <a:off x="7966341" y="17627123"/>
              <a:ext cx="247055" cy="392906"/>
            </a:xfrm>
            <a:custGeom>
              <a:avLst/>
              <a:gdLst>
                <a:gd name="connsiteX0" fmla="*/ 221105 w 247054"/>
                <a:gd name="connsiteY0" fmla="*/ 2232 h 392906"/>
                <a:gd name="connsiteX1" fmla="*/ 26551 w 247054"/>
                <a:gd name="connsiteY1" fmla="*/ 2232 h 392906"/>
                <a:gd name="connsiteX2" fmla="*/ 2232 w 247054"/>
                <a:gd name="connsiteY2" fmla="*/ 26551 h 392906"/>
                <a:gd name="connsiteX3" fmla="*/ 2232 w 247054"/>
                <a:gd name="connsiteY3" fmla="*/ 367019 h 392906"/>
                <a:gd name="connsiteX4" fmla="*/ 26551 w 247054"/>
                <a:gd name="connsiteY4" fmla="*/ 391338 h 392906"/>
                <a:gd name="connsiteX5" fmla="*/ 50869 w 247054"/>
                <a:gd name="connsiteY5" fmla="*/ 367019 h 392906"/>
                <a:gd name="connsiteX6" fmla="*/ 50869 w 247054"/>
                <a:gd name="connsiteY6" fmla="*/ 50872 h 392906"/>
                <a:gd name="connsiteX7" fmla="*/ 196784 w 247054"/>
                <a:gd name="connsiteY7" fmla="*/ 50872 h 392906"/>
                <a:gd name="connsiteX8" fmla="*/ 196784 w 247054"/>
                <a:gd name="connsiteY8" fmla="*/ 367022 h 392906"/>
                <a:gd name="connsiteX9" fmla="*/ 221102 w 247054"/>
                <a:gd name="connsiteY9" fmla="*/ 391341 h 392906"/>
                <a:gd name="connsiteX10" fmla="*/ 245421 w 247054"/>
                <a:gd name="connsiteY10" fmla="*/ 367022 h 392906"/>
                <a:gd name="connsiteX11" fmla="*/ 245421 w 247054"/>
                <a:gd name="connsiteY11" fmla="*/ 26554 h 392906"/>
                <a:gd name="connsiteX12" fmla="*/ 221105 w 247054"/>
                <a:gd name="connsiteY12" fmla="*/ 2232 h 39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054" h="392906">
                  <a:moveTo>
                    <a:pt x="221105" y="2232"/>
                  </a:moveTo>
                  <a:lnTo>
                    <a:pt x="26551" y="2232"/>
                  </a:lnTo>
                  <a:cubicBezTo>
                    <a:pt x="13118" y="2232"/>
                    <a:pt x="2232" y="13121"/>
                    <a:pt x="2232" y="26551"/>
                  </a:cubicBezTo>
                  <a:lnTo>
                    <a:pt x="2232" y="367019"/>
                  </a:lnTo>
                  <a:cubicBezTo>
                    <a:pt x="2232" y="380449"/>
                    <a:pt x="13118" y="391338"/>
                    <a:pt x="26551" y="391338"/>
                  </a:cubicBezTo>
                  <a:cubicBezTo>
                    <a:pt x="39984" y="391338"/>
                    <a:pt x="50869" y="380449"/>
                    <a:pt x="50869" y="367019"/>
                  </a:cubicBezTo>
                  <a:lnTo>
                    <a:pt x="50869" y="50872"/>
                  </a:lnTo>
                  <a:lnTo>
                    <a:pt x="196784" y="50872"/>
                  </a:lnTo>
                  <a:lnTo>
                    <a:pt x="196784" y="367022"/>
                  </a:lnTo>
                  <a:cubicBezTo>
                    <a:pt x="196784" y="380452"/>
                    <a:pt x="207669" y="391341"/>
                    <a:pt x="221102" y="391341"/>
                  </a:cubicBezTo>
                  <a:cubicBezTo>
                    <a:pt x="234535" y="391341"/>
                    <a:pt x="245421" y="380452"/>
                    <a:pt x="245421" y="367022"/>
                  </a:cubicBezTo>
                  <a:lnTo>
                    <a:pt x="245421" y="26554"/>
                  </a:lnTo>
                  <a:cubicBezTo>
                    <a:pt x="245427" y="13121"/>
                    <a:pt x="234541" y="2232"/>
                    <a:pt x="221105"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2" name="PA-任意多边形: 形状 1528"/>
            <p:cNvSpPr/>
            <p:nvPr>
              <p:custDataLst>
                <p:tags r:id="rId13"/>
              </p:custDataLst>
            </p:nvPr>
          </p:nvSpPr>
          <p:spPr>
            <a:xfrm>
              <a:off x="8258172" y="17497422"/>
              <a:ext cx="247055" cy="520898"/>
            </a:xfrm>
            <a:custGeom>
              <a:avLst/>
              <a:gdLst>
                <a:gd name="connsiteX0" fmla="*/ 221105 w 247054"/>
                <a:gd name="connsiteY0" fmla="*/ 2232 h 520898"/>
                <a:gd name="connsiteX1" fmla="*/ 26551 w 247054"/>
                <a:gd name="connsiteY1" fmla="*/ 2232 h 520898"/>
                <a:gd name="connsiteX2" fmla="*/ 2232 w 247054"/>
                <a:gd name="connsiteY2" fmla="*/ 26551 h 520898"/>
                <a:gd name="connsiteX3" fmla="*/ 2232 w 247054"/>
                <a:gd name="connsiteY3" fmla="*/ 496720 h 520898"/>
                <a:gd name="connsiteX4" fmla="*/ 26551 w 247054"/>
                <a:gd name="connsiteY4" fmla="*/ 521038 h 520898"/>
                <a:gd name="connsiteX5" fmla="*/ 50869 w 247054"/>
                <a:gd name="connsiteY5" fmla="*/ 496720 h 520898"/>
                <a:gd name="connsiteX6" fmla="*/ 50869 w 247054"/>
                <a:gd name="connsiteY6" fmla="*/ 50869 h 520898"/>
                <a:gd name="connsiteX7" fmla="*/ 196784 w 247054"/>
                <a:gd name="connsiteY7" fmla="*/ 50869 h 520898"/>
                <a:gd name="connsiteX8" fmla="*/ 196784 w 247054"/>
                <a:gd name="connsiteY8" fmla="*/ 496720 h 520898"/>
                <a:gd name="connsiteX9" fmla="*/ 221102 w 247054"/>
                <a:gd name="connsiteY9" fmla="*/ 521038 h 520898"/>
                <a:gd name="connsiteX10" fmla="*/ 245421 w 247054"/>
                <a:gd name="connsiteY10" fmla="*/ 496720 h 520898"/>
                <a:gd name="connsiteX11" fmla="*/ 245421 w 247054"/>
                <a:gd name="connsiteY11" fmla="*/ 26551 h 520898"/>
                <a:gd name="connsiteX12" fmla="*/ 221105 w 247054"/>
                <a:gd name="connsiteY12" fmla="*/ 2232 h 520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054" h="520898">
                  <a:moveTo>
                    <a:pt x="221105" y="2232"/>
                  </a:moveTo>
                  <a:lnTo>
                    <a:pt x="26551" y="2232"/>
                  </a:lnTo>
                  <a:cubicBezTo>
                    <a:pt x="13118" y="2232"/>
                    <a:pt x="2232" y="13121"/>
                    <a:pt x="2232" y="26551"/>
                  </a:cubicBezTo>
                  <a:lnTo>
                    <a:pt x="2232" y="496720"/>
                  </a:lnTo>
                  <a:cubicBezTo>
                    <a:pt x="2232" y="510150"/>
                    <a:pt x="13118" y="521038"/>
                    <a:pt x="26551" y="521038"/>
                  </a:cubicBezTo>
                  <a:cubicBezTo>
                    <a:pt x="39984" y="521038"/>
                    <a:pt x="50869" y="510150"/>
                    <a:pt x="50869" y="496720"/>
                  </a:cubicBezTo>
                  <a:lnTo>
                    <a:pt x="50869" y="50869"/>
                  </a:lnTo>
                  <a:lnTo>
                    <a:pt x="196784" y="50869"/>
                  </a:lnTo>
                  <a:lnTo>
                    <a:pt x="196784" y="496720"/>
                  </a:lnTo>
                  <a:cubicBezTo>
                    <a:pt x="196784" y="510150"/>
                    <a:pt x="207669" y="521038"/>
                    <a:pt x="221102" y="521038"/>
                  </a:cubicBezTo>
                  <a:cubicBezTo>
                    <a:pt x="234535" y="521038"/>
                    <a:pt x="245421" y="510150"/>
                    <a:pt x="245421" y="496720"/>
                  </a:cubicBezTo>
                  <a:lnTo>
                    <a:pt x="245421" y="26551"/>
                  </a:lnTo>
                  <a:cubicBezTo>
                    <a:pt x="245424" y="13121"/>
                    <a:pt x="234538" y="2232"/>
                    <a:pt x="221105"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3" name="PA-任意多边形: 形状 1529"/>
            <p:cNvSpPr/>
            <p:nvPr>
              <p:custDataLst>
                <p:tags r:id="rId14"/>
              </p:custDataLst>
            </p:nvPr>
          </p:nvSpPr>
          <p:spPr>
            <a:xfrm>
              <a:off x="8550000" y="17367718"/>
              <a:ext cx="247055" cy="651867"/>
            </a:xfrm>
            <a:custGeom>
              <a:avLst/>
              <a:gdLst>
                <a:gd name="connsiteX0" fmla="*/ 221105 w 247054"/>
                <a:gd name="connsiteY0" fmla="*/ 2232 h 651867"/>
                <a:gd name="connsiteX1" fmla="*/ 26551 w 247054"/>
                <a:gd name="connsiteY1" fmla="*/ 2232 h 651867"/>
                <a:gd name="connsiteX2" fmla="*/ 2232 w 247054"/>
                <a:gd name="connsiteY2" fmla="*/ 26551 h 651867"/>
                <a:gd name="connsiteX3" fmla="*/ 2232 w 247054"/>
                <a:gd name="connsiteY3" fmla="*/ 626424 h 651867"/>
                <a:gd name="connsiteX4" fmla="*/ 26551 w 247054"/>
                <a:gd name="connsiteY4" fmla="*/ 650742 h 651867"/>
                <a:gd name="connsiteX5" fmla="*/ 50869 w 247054"/>
                <a:gd name="connsiteY5" fmla="*/ 626424 h 651867"/>
                <a:gd name="connsiteX6" fmla="*/ 50869 w 247054"/>
                <a:gd name="connsiteY6" fmla="*/ 50872 h 651867"/>
                <a:gd name="connsiteX7" fmla="*/ 196784 w 247054"/>
                <a:gd name="connsiteY7" fmla="*/ 50872 h 651867"/>
                <a:gd name="connsiteX8" fmla="*/ 196784 w 247054"/>
                <a:gd name="connsiteY8" fmla="*/ 626427 h 651867"/>
                <a:gd name="connsiteX9" fmla="*/ 221102 w 247054"/>
                <a:gd name="connsiteY9" fmla="*/ 650745 h 651867"/>
                <a:gd name="connsiteX10" fmla="*/ 245421 w 247054"/>
                <a:gd name="connsiteY10" fmla="*/ 626427 h 651867"/>
                <a:gd name="connsiteX11" fmla="*/ 245421 w 247054"/>
                <a:gd name="connsiteY11" fmla="*/ 26554 h 651867"/>
                <a:gd name="connsiteX12" fmla="*/ 221105 w 247054"/>
                <a:gd name="connsiteY12" fmla="*/ 2232 h 651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054" h="651867">
                  <a:moveTo>
                    <a:pt x="221105" y="2232"/>
                  </a:moveTo>
                  <a:lnTo>
                    <a:pt x="26551" y="2232"/>
                  </a:lnTo>
                  <a:cubicBezTo>
                    <a:pt x="13118" y="2232"/>
                    <a:pt x="2232" y="13121"/>
                    <a:pt x="2232" y="26551"/>
                  </a:cubicBezTo>
                  <a:lnTo>
                    <a:pt x="2232" y="626424"/>
                  </a:lnTo>
                  <a:cubicBezTo>
                    <a:pt x="2232" y="639854"/>
                    <a:pt x="13118" y="650742"/>
                    <a:pt x="26551" y="650742"/>
                  </a:cubicBezTo>
                  <a:cubicBezTo>
                    <a:pt x="39984" y="650742"/>
                    <a:pt x="50869" y="639854"/>
                    <a:pt x="50869" y="626424"/>
                  </a:cubicBezTo>
                  <a:lnTo>
                    <a:pt x="50869" y="50872"/>
                  </a:lnTo>
                  <a:lnTo>
                    <a:pt x="196784" y="50872"/>
                  </a:lnTo>
                  <a:lnTo>
                    <a:pt x="196784" y="626427"/>
                  </a:lnTo>
                  <a:cubicBezTo>
                    <a:pt x="196784" y="639857"/>
                    <a:pt x="207669" y="650745"/>
                    <a:pt x="221102" y="650745"/>
                  </a:cubicBezTo>
                  <a:cubicBezTo>
                    <a:pt x="234535" y="650745"/>
                    <a:pt x="245421" y="639857"/>
                    <a:pt x="245421" y="626427"/>
                  </a:cubicBezTo>
                  <a:lnTo>
                    <a:pt x="245421" y="26554"/>
                  </a:lnTo>
                  <a:cubicBezTo>
                    <a:pt x="245427" y="13124"/>
                    <a:pt x="234541" y="2232"/>
                    <a:pt x="221105"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4" name="PA-任意多边形: 形状 1530"/>
            <p:cNvSpPr/>
            <p:nvPr>
              <p:custDataLst>
                <p:tags r:id="rId15"/>
              </p:custDataLst>
            </p:nvPr>
          </p:nvSpPr>
          <p:spPr>
            <a:xfrm>
              <a:off x="8841831" y="17238018"/>
              <a:ext cx="247055" cy="779859"/>
            </a:xfrm>
            <a:custGeom>
              <a:avLst/>
              <a:gdLst>
                <a:gd name="connsiteX0" fmla="*/ 221105 w 247054"/>
                <a:gd name="connsiteY0" fmla="*/ 2232 h 779859"/>
                <a:gd name="connsiteX1" fmla="*/ 26551 w 247054"/>
                <a:gd name="connsiteY1" fmla="*/ 2232 h 779859"/>
                <a:gd name="connsiteX2" fmla="*/ 2232 w 247054"/>
                <a:gd name="connsiteY2" fmla="*/ 26551 h 779859"/>
                <a:gd name="connsiteX3" fmla="*/ 2232 w 247054"/>
                <a:gd name="connsiteY3" fmla="*/ 756124 h 779859"/>
                <a:gd name="connsiteX4" fmla="*/ 26551 w 247054"/>
                <a:gd name="connsiteY4" fmla="*/ 780443 h 779859"/>
                <a:gd name="connsiteX5" fmla="*/ 50869 w 247054"/>
                <a:gd name="connsiteY5" fmla="*/ 756124 h 779859"/>
                <a:gd name="connsiteX6" fmla="*/ 50869 w 247054"/>
                <a:gd name="connsiteY6" fmla="*/ 50869 h 779859"/>
                <a:gd name="connsiteX7" fmla="*/ 196784 w 247054"/>
                <a:gd name="connsiteY7" fmla="*/ 50869 h 779859"/>
                <a:gd name="connsiteX8" fmla="*/ 196784 w 247054"/>
                <a:gd name="connsiteY8" fmla="*/ 756124 h 779859"/>
                <a:gd name="connsiteX9" fmla="*/ 221102 w 247054"/>
                <a:gd name="connsiteY9" fmla="*/ 780443 h 779859"/>
                <a:gd name="connsiteX10" fmla="*/ 245421 w 247054"/>
                <a:gd name="connsiteY10" fmla="*/ 756124 h 779859"/>
                <a:gd name="connsiteX11" fmla="*/ 245421 w 247054"/>
                <a:gd name="connsiteY11" fmla="*/ 26551 h 779859"/>
                <a:gd name="connsiteX12" fmla="*/ 221105 w 247054"/>
                <a:gd name="connsiteY12" fmla="*/ 2232 h 77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054" h="779859">
                  <a:moveTo>
                    <a:pt x="221105" y="2232"/>
                  </a:moveTo>
                  <a:lnTo>
                    <a:pt x="26551" y="2232"/>
                  </a:lnTo>
                  <a:cubicBezTo>
                    <a:pt x="13118" y="2232"/>
                    <a:pt x="2232" y="13121"/>
                    <a:pt x="2232" y="26551"/>
                  </a:cubicBezTo>
                  <a:lnTo>
                    <a:pt x="2232" y="756124"/>
                  </a:lnTo>
                  <a:cubicBezTo>
                    <a:pt x="2232" y="769555"/>
                    <a:pt x="13118" y="780443"/>
                    <a:pt x="26551" y="780443"/>
                  </a:cubicBezTo>
                  <a:cubicBezTo>
                    <a:pt x="39984" y="780443"/>
                    <a:pt x="50869" y="769555"/>
                    <a:pt x="50869" y="756124"/>
                  </a:cubicBezTo>
                  <a:lnTo>
                    <a:pt x="50869" y="50869"/>
                  </a:lnTo>
                  <a:lnTo>
                    <a:pt x="196784" y="50869"/>
                  </a:lnTo>
                  <a:lnTo>
                    <a:pt x="196784" y="756124"/>
                  </a:lnTo>
                  <a:cubicBezTo>
                    <a:pt x="196784" y="769555"/>
                    <a:pt x="207669" y="780443"/>
                    <a:pt x="221102" y="780443"/>
                  </a:cubicBezTo>
                  <a:cubicBezTo>
                    <a:pt x="234535" y="780443"/>
                    <a:pt x="245421" y="769555"/>
                    <a:pt x="245421" y="756124"/>
                  </a:cubicBezTo>
                  <a:lnTo>
                    <a:pt x="245421" y="26551"/>
                  </a:lnTo>
                  <a:cubicBezTo>
                    <a:pt x="245424" y="13121"/>
                    <a:pt x="234538" y="2232"/>
                    <a:pt x="221105"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375" name="文本框 374"/>
          <p:cNvSpPr txBox="1"/>
          <p:nvPr>
            <p:custDataLst>
              <p:tags r:id="rId16"/>
            </p:custDataLst>
          </p:nvPr>
        </p:nvSpPr>
        <p:spPr>
          <a:xfrm>
            <a:off x="1531620" y="2049780"/>
            <a:ext cx="9777730" cy="487680"/>
          </a:xfrm>
          <a:prstGeom prst="rect">
            <a:avLst/>
          </a:prstGeom>
          <a:noFill/>
        </p:spPr>
        <p:txBody>
          <a:bodyPr wrap="square" rtlCol="0" anchor="ctr" anchorCtr="0">
            <a:noAutofit/>
          </a:bodyPr>
          <a:lstStyle/>
          <a:p>
            <a:pPr marL="0" lvl="0" indent="0" algn="l" fontAlgn="auto">
              <a:lnSpc>
                <a:spcPct val="130000"/>
              </a:lnSpc>
              <a:spcBef>
                <a:spcPts val="0"/>
              </a:spcBef>
              <a:spcAft>
                <a:spcPts val="0"/>
              </a:spcAft>
              <a:buSzPct val="100000"/>
            </a:pPr>
            <a:r>
              <a:rPr lang="zh-CN" b="1" spc="150">
                <a:solidFill>
                  <a:schemeClr val="tx1">
                    <a:lumMod val="85000"/>
                    <a:lumOff val="15000"/>
                  </a:schemeClr>
                </a:solidFill>
                <a:latin typeface="Arial" panose="020B0604020202020204" pitchFamily="34" charset="0"/>
                <a:ea typeface="微软雅黑" panose="020B0503020204020204" charset="-122"/>
              </a:rPr>
              <a:t>周期库存</a:t>
            </a:r>
            <a:r>
              <a:rPr lang="zh-CN" spc="150">
                <a:solidFill>
                  <a:schemeClr val="tx1">
                    <a:lumMod val="85000"/>
                    <a:lumOff val="15000"/>
                  </a:schemeClr>
                </a:solidFill>
                <a:latin typeface="Arial" panose="020B0604020202020204" pitchFamily="34" charset="0"/>
                <a:ea typeface="微软雅黑" panose="020B0503020204020204" charset="-122"/>
              </a:rPr>
              <a:t>：补货过程中产生的库存，周期库存用来满足确定条件下的需求，其生成的前提是企业能够正确地预测需求和补货时间。</a:t>
            </a:r>
            <a:endParaRPr lang="zh-CN" spc="150">
              <a:solidFill>
                <a:schemeClr val="tx1">
                  <a:lumMod val="85000"/>
                  <a:lumOff val="15000"/>
                </a:schemeClr>
              </a:solidFill>
              <a:latin typeface="Arial" panose="020B0604020202020204" pitchFamily="34" charset="0"/>
              <a:ea typeface="微软雅黑" panose="020B0503020204020204" charset="-122"/>
            </a:endParaRPr>
          </a:p>
        </p:txBody>
      </p:sp>
      <p:sp>
        <p:nvSpPr>
          <p:cNvPr id="376" name="三角形 42"/>
          <p:cNvSpPr/>
          <p:nvPr>
            <p:custDataLst>
              <p:tags r:id="rId17"/>
            </p:custDataLst>
          </p:nvPr>
        </p:nvSpPr>
        <p:spPr>
          <a:xfrm rot="10800000">
            <a:off x="1178830" y="2492287"/>
            <a:ext cx="91594" cy="45381"/>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377" name="菱形 1"/>
          <p:cNvSpPr/>
          <p:nvPr>
            <p:custDataLst>
              <p:tags r:id="rId18"/>
            </p:custDataLst>
          </p:nvPr>
        </p:nvSpPr>
        <p:spPr>
          <a:xfrm>
            <a:off x="977900" y="2050031"/>
            <a:ext cx="454258" cy="487636"/>
          </a:xfrm>
          <a:custGeom>
            <a:avLst/>
            <a:gdLst>
              <a:gd name="connsiteX0" fmla="*/ 0 w 1094340"/>
              <a:gd name="connsiteY0" fmla="*/ 547170 h 1094340"/>
              <a:gd name="connsiteX1" fmla="*/ 547170 w 1094340"/>
              <a:gd name="connsiteY1" fmla="*/ 0 h 1094340"/>
              <a:gd name="connsiteX2" fmla="*/ 1094340 w 1094340"/>
              <a:gd name="connsiteY2" fmla="*/ 547170 h 1094340"/>
              <a:gd name="connsiteX3" fmla="*/ 547170 w 1094340"/>
              <a:gd name="connsiteY3" fmla="*/ 1094340 h 1094340"/>
              <a:gd name="connsiteX4" fmla="*/ 0 w 1094340"/>
              <a:gd name="connsiteY4" fmla="*/ 547170 h 1094340"/>
              <a:gd name="connsiteX0-1" fmla="*/ 1094340 w 1185780"/>
              <a:gd name="connsiteY0-2" fmla="*/ 547170 h 1094340"/>
              <a:gd name="connsiteX1-3" fmla="*/ 547170 w 1185780"/>
              <a:gd name="connsiteY1-4" fmla="*/ 1094340 h 1094340"/>
              <a:gd name="connsiteX2-5" fmla="*/ 0 w 1185780"/>
              <a:gd name="connsiteY2-6" fmla="*/ 547170 h 1094340"/>
              <a:gd name="connsiteX3-7" fmla="*/ 547170 w 1185780"/>
              <a:gd name="connsiteY3-8" fmla="*/ 0 h 1094340"/>
              <a:gd name="connsiteX4-9" fmla="*/ 1185780 w 1185780"/>
              <a:gd name="connsiteY4-10" fmla="*/ 638610 h 1094340"/>
              <a:gd name="connsiteX0-11" fmla="*/ 1094340 w 1094340"/>
              <a:gd name="connsiteY0-12" fmla="*/ 547170 h 1094340"/>
              <a:gd name="connsiteX1-13" fmla="*/ 547170 w 1094340"/>
              <a:gd name="connsiteY1-14" fmla="*/ 1094340 h 1094340"/>
              <a:gd name="connsiteX2-15" fmla="*/ 0 w 1094340"/>
              <a:gd name="connsiteY2-16" fmla="*/ 547170 h 1094340"/>
              <a:gd name="connsiteX3-17" fmla="*/ 547170 w 1094340"/>
              <a:gd name="connsiteY3-18" fmla="*/ 0 h 1094340"/>
              <a:gd name="connsiteX4-19" fmla="*/ 1019092 w 1094340"/>
              <a:gd name="connsiteY4-20" fmla="*/ 481447 h 1094340"/>
              <a:gd name="connsiteX0-21" fmla="*/ 1015759 w 1019092"/>
              <a:gd name="connsiteY0-22" fmla="*/ 623370 h 1094340"/>
              <a:gd name="connsiteX1-23" fmla="*/ 547170 w 1019092"/>
              <a:gd name="connsiteY1-24" fmla="*/ 1094340 h 1094340"/>
              <a:gd name="connsiteX2-25" fmla="*/ 0 w 1019092"/>
              <a:gd name="connsiteY2-26" fmla="*/ 547170 h 1094340"/>
              <a:gd name="connsiteX3-27" fmla="*/ 547170 w 1019092"/>
              <a:gd name="connsiteY3-28" fmla="*/ 0 h 1094340"/>
              <a:gd name="connsiteX4-29" fmla="*/ 1019092 w 1019092"/>
              <a:gd name="connsiteY4-30" fmla="*/ 481447 h 1094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9092" h="1094340">
                <a:moveTo>
                  <a:pt x="1015759" y="623370"/>
                </a:moveTo>
                <a:lnTo>
                  <a:pt x="547170" y="1094340"/>
                </a:lnTo>
                <a:lnTo>
                  <a:pt x="0" y="547170"/>
                </a:lnTo>
                <a:lnTo>
                  <a:pt x="547170" y="0"/>
                </a:lnTo>
                <a:lnTo>
                  <a:pt x="1019092" y="481447"/>
                </a:lnTo>
              </a:path>
            </a:pathLst>
          </a:custGeom>
          <a:noFill/>
          <a:ln w="127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78" name="椭圆 377"/>
          <p:cNvSpPr/>
          <p:nvPr>
            <p:custDataLst>
              <p:tags r:id="rId19"/>
            </p:custDataLst>
          </p:nvPr>
        </p:nvSpPr>
        <p:spPr>
          <a:xfrm>
            <a:off x="1419780" y="2254244"/>
            <a:ext cx="26818" cy="2722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379" name="椭圆 378"/>
          <p:cNvSpPr/>
          <p:nvPr>
            <p:custDataLst>
              <p:tags r:id="rId20"/>
            </p:custDataLst>
          </p:nvPr>
        </p:nvSpPr>
        <p:spPr>
          <a:xfrm>
            <a:off x="1419780" y="2312827"/>
            <a:ext cx="26818" cy="2722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grpSp>
        <p:nvGrpSpPr>
          <p:cNvPr id="380" name="效率_速度"/>
          <p:cNvGrpSpPr>
            <a:grpSpLocks noChangeAspect="1"/>
          </p:cNvGrpSpPr>
          <p:nvPr>
            <p:custDataLst>
              <p:tags r:id="rId21"/>
            </p:custDataLst>
          </p:nvPr>
        </p:nvGrpSpPr>
        <p:grpSpPr bwMode="auto">
          <a:xfrm>
            <a:off x="1122407" y="2201232"/>
            <a:ext cx="199279" cy="185236"/>
            <a:chOff x="3645" y="1965"/>
            <a:chExt cx="390" cy="390"/>
          </a:xfrm>
          <a:solidFill>
            <a:schemeClr val="accent1"/>
          </a:solidFill>
        </p:grpSpPr>
        <p:sp>
          <p:nvSpPr>
            <p:cNvPr id="381" name="PA-任意多边形 541"/>
            <p:cNvSpPr>
              <a:spLocks noEditPoints="1"/>
            </p:cNvSpPr>
            <p:nvPr>
              <p:custDataLst>
                <p:tags r:id="rId22"/>
              </p:custDataLst>
            </p:nvPr>
          </p:nvSpPr>
          <p:spPr bwMode="auto">
            <a:xfrm>
              <a:off x="3645" y="2306"/>
              <a:ext cx="390" cy="49"/>
            </a:xfrm>
            <a:custGeom>
              <a:avLst/>
              <a:gdLst>
                <a:gd name="T0" fmla="*/ 944 w 1024"/>
                <a:gd name="T1" fmla="*/ 128 h 128"/>
                <a:gd name="T2" fmla="*/ 80 w 1024"/>
                <a:gd name="T3" fmla="*/ 128 h 128"/>
                <a:gd name="T4" fmla="*/ 0 w 1024"/>
                <a:gd name="T5" fmla="*/ 48 h 128"/>
                <a:gd name="T6" fmla="*/ 0 w 1024"/>
                <a:gd name="T7" fmla="*/ 16 h 128"/>
                <a:gd name="T8" fmla="*/ 16 w 1024"/>
                <a:gd name="T9" fmla="*/ 0 h 128"/>
                <a:gd name="T10" fmla="*/ 1008 w 1024"/>
                <a:gd name="T11" fmla="*/ 0 h 128"/>
                <a:gd name="T12" fmla="*/ 1024 w 1024"/>
                <a:gd name="T13" fmla="*/ 16 h 128"/>
                <a:gd name="T14" fmla="*/ 1024 w 1024"/>
                <a:gd name="T15" fmla="*/ 48 h 128"/>
                <a:gd name="T16" fmla="*/ 944 w 1024"/>
                <a:gd name="T17" fmla="*/ 128 h 128"/>
                <a:gd name="T18" fmla="*/ 32 w 1024"/>
                <a:gd name="T19" fmla="*/ 32 h 128"/>
                <a:gd name="T20" fmla="*/ 32 w 1024"/>
                <a:gd name="T21" fmla="*/ 48 h 128"/>
                <a:gd name="T22" fmla="*/ 80 w 1024"/>
                <a:gd name="T23" fmla="*/ 96 h 128"/>
                <a:gd name="T24" fmla="*/ 944 w 1024"/>
                <a:gd name="T25" fmla="*/ 96 h 128"/>
                <a:gd name="T26" fmla="*/ 992 w 1024"/>
                <a:gd name="T27" fmla="*/ 48 h 128"/>
                <a:gd name="T28" fmla="*/ 992 w 1024"/>
                <a:gd name="T29" fmla="*/ 32 h 128"/>
                <a:gd name="T30" fmla="*/ 32 w 1024"/>
                <a:gd name="T31"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4" h="128">
                  <a:moveTo>
                    <a:pt x="944" y="128"/>
                  </a:moveTo>
                  <a:lnTo>
                    <a:pt x="80" y="128"/>
                  </a:lnTo>
                  <a:cubicBezTo>
                    <a:pt x="36" y="128"/>
                    <a:pt x="0" y="93"/>
                    <a:pt x="0" y="48"/>
                  </a:cubicBezTo>
                  <a:lnTo>
                    <a:pt x="0" y="16"/>
                  </a:lnTo>
                  <a:cubicBezTo>
                    <a:pt x="0" y="8"/>
                    <a:pt x="8" y="0"/>
                    <a:pt x="16" y="0"/>
                  </a:cubicBezTo>
                  <a:lnTo>
                    <a:pt x="1008" y="0"/>
                  </a:lnTo>
                  <a:cubicBezTo>
                    <a:pt x="1017" y="0"/>
                    <a:pt x="1024" y="8"/>
                    <a:pt x="1024" y="16"/>
                  </a:cubicBezTo>
                  <a:lnTo>
                    <a:pt x="1024" y="48"/>
                  </a:lnTo>
                  <a:cubicBezTo>
                    <a:pt x="1024" y="93"/>
                    <a:pt x="989" y="128"/>
                    <a:pt x="944" y="128"/>
                  </a:cubicBezTo>
                  <a:close/>
                  <a:moveTo>
                    <a:pt x="32" y="32"/>
                  </a:moveTo>
                  <a:lnTo>
                    <a:pt x="32" y="48"/>
                  </a:lnTo>
                  <a:cubicBezTo>
                    <a:pt x="32" y="75"/>
                    <a:pt x="54" y="96"/>
                    <a:pt x="80" y="96"/>
                  </a:cubicBezTo>
                  <a:lnTo>
                    <a:pt x="944" y="96"/>
                  </a:lnTo>
                  <a:cubicBezTo>
                    <a:pt x="971" y="96"/>
                    <a:pt x="992" y="75"/>
                    <a:pt x="992" y="48"/>
                  </a:cubicBezTo>
                  <a:lnTo>
                    <a:pt x="992" y="32"/>
                  </a:lnTo>
                  <a:lnTo>
                    <a:pt x="32"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2" name="PA-任意多边形 542"/>
            <p:cNvSpPr>
              <a:spLocks noEditPoints="1"/>
            </p:cNvSpPr>
            <p:nvPr>
              <p:custDataLst>
                <p:tags r:id="rId23"/>
              </p:custDataLst>
            </p:nvPr>
          </p:nvSpPr>
          <p:spPr bwMode="auto">
            <a:xfrm>
              <a:off x="3669" y="2087"/>
              <a:ext cx="342" cy="232"/>
            </a:xfrm>
            <a:custGeom>
              <a:avLst/>
              <a:gdLst>
                <a:gd name="T0" fmla="*/ 880 w 896"/>
                <a:gd name="T1" fmla="*/ 608 h 608"/>
                <a:gd name="T2" fmla="*/ 16 w 896"/>
                <a:gd name="T3" fmla="*/ 608 h 608"/>
                <a:gd name="T4" fmla="*/ 0 w 896"/>
                <a:gd name="T5" fmla="*/ 592 h 608"/>
                <a:gd name="T6" fmla="*/ 0 w 896"/>
                <a:gd name="T7" fmla="*/ 48 h 608"/>
                <a:gd name="T8" fmla="*/ 48 w 896"/>
                <a:gd name="T9" fmla="*/ 0 h 608"/>
                <a:gd name="T10" fmla="*/ 848 w 896"/>
                <a:gd name="T11" fmla="*/ 0 h 608"/>
                <a:gd name="T12" fmla="*/ 896 w 896"/>
                <a:gd name="T13" fmla="*/ 48 h 608"/>
                <a:gd name="T14" fmla="*/ 896 w 896"/>
                <a:gd name="T15" fmla="*/ 592 h 608"/>
                <a:gd name="T16" fmla="*/ 880 w 896"/>
                <a:gd name="T17" fmla="*/ 608 h 608"/>
                <a:gd name="T18" fmla="*/ 32 w 896"/>
                <a:gd name="T19" fmla="*/ 576 h 608"/>
                <a:gd name="T20" fmla="*/ 864 w 896"/>
                <a:gd name="T21" fmla="*/ 576 h 608"/>
                <a:gd name="T22" fmla="*/ 864 w 896"/>
                <a:gd name="T23" fmla="*/ 48 h 608"/>
                <a:gd name="T24" fmla="*/ 848 w 896"/>
                <a:gd name="T25" fmla="*/ 32 h 608"/>
                <a:gd name="T26" fmla="*/ 48 w 896"/>
                <a:gd name="T27" fmla="*/ 32 h 608"/>
                <a:gd name="T28" fmla="*/ 32 w 896"/>
                <a:gd name="T29" fmla="*/ 48 h 608"/>
                <a:gd name="T30" fmla="*/ 32 w 896"/>
                <a:gd name="T31" fmla="*/ 57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6" h="608">
                  <a:moveTo>
                    <a:pt x="880" y="608"/>
                  </a:moveTo>
                  <a:lnTo>
                    <a:pt x="16" y="608"/>
                  </a:lnTo>
                  <a:cubicBezTo>
                    <a:pt x="8" y="608"/>
                    <a:pt x="0" y="601"/>
                    <a:pt x="0" y="592"/>
                  </a:cubicBezTo>
                  <a:lnTo>
                    <a:pt x="0" y="48"/>
                  </a:lnTo>
                  <a:cubicBezTo>
                    <a:pt x="0" y="22"/>
                    <a:pt x="22" y="0"/>
                    <a:pt x="48" y="0"/>
                  </a:cubicBezTo>
                  <a:lnTo>
                    <a:pt x="848" y="0"/>
                  </a:lnTo>
                  <a:cubicBezTo>
                    <a:pt x="875" y="0"/>
                    <a:pt x="896" y="22"/>
                    <a:pt x="896" y="48"/>
                  </a:cubicBezTo>
                  <a:lnTo>
                    <a:pt x="896" y="592"/>
                  </a:lnTo>
                  <a:cubicBezTo>
                    <a:pt x="896" y="601"/>
                    <a:pt x="889" y="608"/>
                    <a:pt x="880" y="608"/>
                  </a:cubicBezTo>
                  <a:close/>
                  <a:moveTo>
                    <a:pt x="32" y="576"/>
                  </a:moveTo>
                  <a:lnTo>
                    <a:pt x="864" y="576"/>
                  </a:lnTo>
                  <a:lnTo>
                    <a:pt x="864" y="48"/>
                  </a:lnTo>
                  <a:cubicBezTo>
                    <a:pt x="864" y="40"/>
                    <a:pt x="857" y="32"/>
                    <a:pt x="848" y="32"/>
                  </a:cubicBezTo>
                  <a:lnTo>
                    <a:pt x="48" y="32"/>
                  </a:lnTo>
                  <a:cubicBezTo>
                    <a:pt x="40" y="32"/>
                    <a:pt x="32" y="40"/>
                    <a:pt x="32" y="48"/>
                  </a:cubicBezTo>
                  <a:lnTo>
                    <a:pt x="32" y="576"/>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3" name="PA-任意多边形 543"/>
            <p:cNvSpPr>
              <a:spLocks noEditPoints="1"/>
            </p:cNvSpPr>
            <p:nvPr>
              <p:custDataLst>
                <p:tags r:id="rId24"/>
              </p:custDataLst>
            </p:nvPr>
          </p:nvSpPr>
          <p:spPr bwMode="auto">
            <a:xfrm>
              <a:off x="3694" y="2111"/>
              <a:ext cx="292" cy="183"/>
            </a:xfrm>
            <a:custGeom>
              <a:avLst/>
              <a:gdLst>
                <a:gd name="T0" fmla="*/ 752 w 768"/>
                <a:gd name="T1" fmla="*/ 480 h 480"/>
                <a:gd name="T2" fmla="*/ 16 w 768"/>
                <a:gd name="T3" fmla="*/ 480 h 480"/>
                <a:gd name="T4" fmla="*/ 0 w 768"/>
                <a:gd name="T5" fmla="*/ 464 h 480"/>
                <a:gd name="T6" fmla="*/ 0 w 768"/>
                <a:gd name="T7" fmla="*/ 16 h 480"/>
                <a:gd name="T8" fmla="*/ 16 w 768"/>
                <a:gd name="T9" fmla="*/ 0 h 480"/>
                <a:gd name="T10" fmla="*/ 752 w 768"/>
                <a:gd name="T11" fmla="*/ 0 h 480"/>
                <a:gd name="T12" fmla="*/ 768 w 768"/>
                <a:gd name="T13" fmla="*/ 16 h 480"/>
                <a:gd name="T14" fmla="*/ 768 w 768"/>
                <a:gd name="T15" fmla="*/ 464 h 480"/>
                <a:gd name="T16" fmla="*/ 752 w 768"/>
                <a:gd name="T17" fmla="*/ 480 h 480"/>
                <a:gd name="T18" fmla="*/ 32 w 768"/>
                <a:gd name="T19" fmla="*/ 448 h 480"/>
                <a:gd name="T20" fmla="*/ 736 w 768"/>
                <a:gd name="T21" fmla="*/ 448 h 480"/>
                <a:gd name="T22" fmla="*/ 736 w 768"/>
                <a:gd name="T23" fmla="*/ 32 h 480"/>
                <a:gd name="T24" fmla="*/ 32 w 768"/>
                <a:gd name="T25" fmla="*/ 32 h 480"/>
                <a:gd name="T26" fmla="*/ 32 w 768"/>
                <a:gd name="T27" fmla="*/ 44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8" h="480">
                  <a:moveTo>
                    <a:pt x="752" y="480"/>
                  </a:moveTo>
                  <a:lnTo>
                    <a:pt x="16" y="480"/>
                  </a:lnTo>
                  <a:cubicBezTo>
                    <a:pt x="8" y="480"/>
                    <a:pt x="0" y="473"/>
                    <a:pt x="0" y="464"/>
                  </a:cubicBezTo>
                  <a:lnTo>
                    <a:pt x="0" y="16"/>
                  </a:lnTo>
                  <a:cubicBezTo>
                    <a:pt x="0" y="8"/>
                    <a:pt x="8" y="0"/>
                    <a:pt x="16" y="0"/>
                  </a:cubicBezTo>
                  <a:lnTo>
                    <a:pt x="752" y="0"/>
                  </a:lnTo>
                  <a:cubicBezTo>
                    <a:pt x="761" y="0"/>
                    <a:pt x="768" y="8"/>
                    <a:pt x="768" y="16"/>
                  </a:cubicBezTo>
                  <a:lnTo>
                    <a:pt x="768" y="464"/>
                  </a:lnTo>
                  <a:cubicBezTo>
                    <a:pt x="768" y="473"/>
                    <a:pt x="761" y="480"/>
                    <a:pt x="752" y="480"/>
                  </a:cubicBezTo>
                  <a:close/>
                  <a:moveTo>
                    <a:pt x="32" y="448"/>
                  </a:moveTo>
                  <a:lnTo>
                    <a:pt x="736" y="448"/>
                  </a:lnTo>
                  <a:lnTo>
                    <a:pt x="736" y="32"/>
                  </a:lnTo>
                  <a:lnTo>
                    <a:pt x="32" y="32"/>
                  </a:lnTo>
                  <a:lnTo>
                    <a:pt x="32" y="448"/>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4" name="PA-任意多边形 544"/>
            <p:cNvSpPr/>
            <p:nvPr>
              <p:custDataLst>
                <p:tags r:id="rId25"/>
              </p:custDataLst>
            </p:nvPr>
          </p:nvSpPr>
          <p:spPr bwMode="auto">
            <a:xfrm>
              <a:off x="3834" y="2324"/>
              <a:ext cx="12" cy="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5" name="PA-任意多边形 545"/>
            <p:cNvSpPr/>
            <p:nvPr>
              <p:custDataLst>
                <p:tags r:id="rId26"/>
              </p:custDataLst>
            </p:nvPr>
          </p:nvSpPr>
          <p:spPr bwMode="auto">
            <a:xfrm>
              <a:off x="3858" y="2324"/>
              <a:ext cx="13" cy="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6" name="PA-任意多边形 546"/>
            <p:cNvSpPr/>
            <p:nvPr>
              <p:custDataLst>
                <p:tags r:id="rId27"/>
              </p:custDataLst>
            </p:nvPr>
          </p:nvSpPr>
          <p:spPr bwMode="auto">
            <a:xfrm>
              <a:off x="3810" y="2324"/>
              <a:ext cx="12" cy="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7" name="PA-任意多边形 547"/>
            <p:cNvSpPr/>
            <p:nvPr>
              <p:custDataLst>
                <p:tags r:id="rId28"/>
              </p:custDataLst>
            </p:nvPr>
          </p:nvSpPr>
          <p:spPr bwMode="auto">
            <a:xfrm>
              <a:off x="3736" y="2184"/>
              <a:ext cx="13" cy="74"/>
            </a:xfrm>
            <a:custGeom>
              <a:avLst/>
              <a:gdLst>
                <a:gd name="T0" fmla="*/ 16 w 32"/>
                <a:gd name="T1" fmla="*/ 192 h 192"/>
                <a:gd name="T2" fmla="*/ 0 w 32"/>
                <a:gd name="T3" fmla="*/ 176 h 192"/>
                <a:gd name="T4" fmla="*/ 0 w 32"/>
                <a:gd name="T5" fmla="*/ 16 h 192"/>
                <a:gd name="T6" fmla="*/ 16 w 32"/>
                <a:gd name="T7" fmla="*/ 0 h 192"/>
                <a:gd name="T8" fmla="*/ 32 w 32"/>
                <a:gd name="T9" fmla="*/ 16 h 192"/>
                <a:gd name="T10" fmla="*/ 32 w 32"/>
                <a:gd name="T11" fmla="*/ 176 h 192"/>
                <a:gd name="T12" fmla="*/ 16 w 32"/>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32" h="192">
                  <a:moveTo>
                    <a:pt x="16" y="192"/>
                  </a:moveTo>
                  <a:cubicBezTo>
                    <a:pt x="8" y="192"/>
                    <a:pt x="0" y="185"/>
                    <a:pt x="0" y="176"/>
                  </a:cubicBezTo>
                  <a:lnTo>
                    <a:pt x="0" y="16"/>
                  </a:lnTo>
                  <a:cubicBezTo>
                    <a:pt x="0" y="8"/>
                    <a:pt x="8" y="0"/>
                    <a:pt x="16" y="0"/>
                  </a:cubicBezTo>
                  <a:cubicBezTo>
                    <a:pt x="25" y="0"/>
                    <a:pt x="32" y="8"/>
                    <a:pt x="32" y="16"/>
                  </a:cubicBezTo>
                  <a:lnTo>
                    <a:pt x="32" y="176"/>
                  </a:lnTo>
                  <a:cubicBezTo>
                    <a:pt x="32" y="185"/>
                    <a:pt x="25" y="192"/>
                    <a:pt x="16" y="19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8" name="PA-任意多边形 548"/>
            <p:cNvSpPr/>
            <p:nvPr>
              <p:custDataLst>
                <p:tags r:id="rId29"/>
              </p:custDataLst>
            </p:nvPr>
          </p:nvSpPr>
          <p:spPr bwMode="auto">
            <a:xfrm>
              <a:off x="3761" y="2026"/>
              <a:ext cx="12" cy="232"/>
            </a:xfrm>
            <a:custGeom>
              <a:avLst/>
              <a:gdLst>
                <a:gd name="T0" fmla="*/ 16 w 32"/>
                <a:gd name="T1" fmla="*/ 608 h 608"/>
                <a:gd name="T2" fmla="*/ 0 w 32"/>
                <a:gd name="T3" fmla="*/ 592 h 608"/>
                <a:gd name="T4" fmla="*/ 0 w 32"/>
                <a:gd name="T5" fmla="*/ 16 h 608"/>
                <a:gd name="T6" fmla="*/ 16 w 32"/>
                <a:gd name="T7" fmla="*/ 0 h 608"/>
                <a:gd name="T8" fmla="*/ 32 w 32"/>
                <a:gd name="T9" fmla="*/ 16 h 608"/>
                <a:gd name="T10" fmla="*/ 32 w 32"/>
                <a:gd name="T11" fmla="*/ 592 h 608"/>
                <a:gd name="T12" fmla="*/ 16 w 32"/>
                <a:gd name="T13" fmla="*/ 608 h 608"/>
              </a:gdLst>
              <a:ahLst/>
              <a:cxnLst>
                <a:cxn ang="0">
                  <a:pos x="T0" y="T1"/>
                </a:cxn>
                <a:cxn ang="0">
                  <a:pos x="T2" y="T3"/>
                </a:cxn>
                <a:cxn ang="0">
                  <a:pos x="T4" y="T5"/>
                </a:cxn>
                <a:cxn ang="0">
                  <a:pos x="T6" y="T7"/>
                </a:cxn>
                <a:cxn ang="0">
                  <a:pos x="T8" y="T9"/>
                </a:cxn>
                <a:cxn ang="0">
                  <a:pos x="T10" y="T11"/>
                </a:cxn>
                <a:cxn ang="0">
                  <a:pos x="T12" y="T13"/>
                </a:cxn>
              </a:cxnLst>
              <a:rect l="0" t="0" r="r" b="b"/>
              <a:pathLst>
                <a:path w="32" h="608">
                  <a:moveTo>
                    <a:pt x="16" y="608"/>
                  </a:moveTo>
                  <a:cubicBezTo>
                    <a:pt x="8" y="608"/>
                    <a:pt x="0" y="601"/>
                    <a:pt x="0" y="592"/>
                  </a:cubicBezTo>
                  <a:lnTo>
                    <a:pt x="0" y="16"/>
                  </a:lnTo>
                  <a:cubicBezTo>
                    <a:pt x="0" y="8"/>
                    <a:pt x="8" y="0"/>
                    <a:pt x="16" y="0"/>
                  </a:cubicBezTo>
                  <a:cubicBezTo>
                    <a:pt x="25" y="0"/>
                    <a:pt x="32" y="8"/>
                    <a:pt x="32" y="16"/>
                  </a:cubicBezTo>
                  <a:lnTo>
                    <a:pt x="32" y="592"/>
                  </a:lnTo>
                  <a:cubicBezTo>
                    <a:pt x="32" y="601"/>
                    <a:pt x="25" y="608"/>
                    <a:pt x="16" y="60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89" name="PA-任意多边形 549"/>
            <p:cNvSpPr/>
            <p:nvPr>
              <p:custDataLst>
                <p:tags r:id="rId30"/>
              </p:custDataLst>
            </p:nvPr>
          </p:nvSpPr>
          <p:spPr bwMode="auto">
            <a:xfrm>
              <a:off x="3785" y="2203"/>
              <a:ext cx="12" cy="55"/>
            </a:xfrm>
            <a:custGeom>
              <a:avLst/>
              <a:gdLst>
                <a:gd name="T0" fmla="*/ 16 w 32"/>
                <a:gd name="T1" fmla="*/ 144 h 144"/>
                <a:gd name="T2" fmla="*/ 0 w 32"/>
                <a:gd name="T3" fmla="*/ 128 h 144"/>
                <a:gd name="T4" fmla="*/ 0 w 32"/>
                <a:gd name="T5" fmla="*/ 16 h 144"/>
                <a:gd name="T6" fmla="*/ 16 w 32"/>
                <a:gd name="T7" fmla="*/ 0 h 144"/>
                <a:gd name="T8" fmla="*/ 32 w 32"/>
                <a:gd name="T9" fmla="*/ 16 h 144"/>
                <a:gd name="T10" fmla="*/ 32 w 32"/>
                <a:gd name="T11" fmla="*/ 128 h 144"/>
                <a:gd name="T12" fmla="*/ 16 w 32"/>
                <a:gd name="T13" fmla="*/ 144 h 144"/>
              </a:gdLst>
              <a:ahLst/>
              <a:cxnLst>
                <a:cxn ang="0">
                  <a:pos x="T0" y="T1"/>
                </a:cxn>
                <a:cxn ang="0">
                  <a:pos x="T2" y="T3"/>
                </a:cxn>
                <a:cxn ang="0">
                  <a:pos x="T4" y="T5"/>
                </a:cxn>
                <a:cxn ang="0">
                  <a:pos x="T6" y="T7"/>
                </a:cxn>
                <a:cxn ang="0">
                  <a:pos x="T8" y="T9"/>
                </a:cxn>
                <a:cxn ang="0">
                  <a:pos x="T10" y="T11"/>
                </a:cxn>
                <a:cxn ang="0">
                  <a:pos x="T12" y="T13"/>
                </a:cxn>
              </a:cxnLst>
              <a:rect l="0" t="0" r="r" b="b"/>
              <a:pathLst>
                <a:path w="32" h="144">
                  <a:moveTo>
                    <a:pt x="16" y="144"/>
                  </a:moveTo>
                  <a:cubicBezTo>
                    <a:pt x="8" y="144"/>
                    <a:pt x="0" y="137"/>
                    <a:pt x="0" y="128"/>
                  </a:cubicBezTo>
                  <a:lnTo>
                    <a:pt x="0" y="16"/>
                  </a:lnTo>
                  <a:cubicBezTo>
                    <a:pt x="0" y="8"/>
                    <a:pt x="8" y="0"/>
                    <a:pt x="16" y="0"/>
                  </a:cubicBezTo>
                  <a:cubicBezTo>
                    <a:pt x="25" y="0"/>
                    <a:pt x="32" y="8"/>
                    <a:pt x="32" y="16"/>
                  </a:cubicBezTo>
                  <a:lnTo>
                    <a:pt x="32" y="128"/>
                  </a:lnTo>
                  <a:cubicBezTo>
                    <a:pt x="32" y="137"/>
                    <a:pt x="25" y="144"/>
                    <a:pt x="16" y="144"/>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0" name="PA-任意多边形 550"/>
            <p:cNvSpPr/>
            <p:nvPr>
              <p:custDataLst>
                <p:tags r:id="rId31"/>
              </p:custDataLst>
            </p:nvPr>
          </p:nvSpPr>
          <p:spPr bwMode="auto">
            <a:xfrm>
              <a:off x="3810" y="2184"/>
              <a:ext cx="12" cy="74"/>
            </a:xfrm>
            <a:custGeom>
              <a:avLst/>
              <a:gdLst>
                <a:gd name="T0" fmla="*/ 16 w 32"/>
                <a:gd name="T1" fmla="*/ 192 h 192"/>
                <a:gd name="T2" fmla="*/ 0 w 32"/>
                <a:gd name="T3" fmla="*/ 176 h 192"/>
                <a:gd name="T4" fmla="*/ 0 w 32"/>
                <a:gd name="T5" fmla="*/ 16 h 192"/>
                <a:gd name="T6" fmla="*/ 16 w 32"/>
                <a:gd name="T7" fmla="*/ 0 h 192"/>
                <a:gd name="T8" fmla="*/ 32 w 32"/>
                <a:gd name="T9" fmla="*/ 16 h 192"/>
                <a:gd name="T10" fmla="*/ 32 w 32"/>
                <a:gd name="T11" fmla="*/ 176 h 192"/>
                <a:gd name="T12" fmla="*/ 16 w 32"/>
                <a:gd name="T13" fmla="*/ 192 h 192"/>
              </a:gdLst>
              <a:ahLst/>
              <a:cxnLst>
                <a:cxn ang="0">
                  <a:pos x="T0" y="T1"/>
                </a:cxn>
                <a:cxn ang="0">
                  <a:pos x="T2" y="T3"/>
                </a:cxn>
                <a:cxn ang="0">
                  <a:pos x="T4" y="T5"/>
                </a:cxn>
                <a:cxn ang="0">
                  <a:pos x="T6" y="T7"/>
                </a:cxn>
                <a:cxn ang="0">
                  <a:pos x="T8" y="T9"/>
                </a:cxn>
                <a:cxn ang="0">
                  <a:pos x="T10" y="T11"/>
                </a:cxn>
                <a:cxn ang="0">
                  <a:pos x="T12" y="T13"/>
                </a:cxn>
              </a:cxnLst>
              <a:rect l="0" t="0" r="r" b="b"/>
              <a:pathLst>
                <a:path w="32" h="192">
                  <a:moveTo>
                    <a:pt x="16" y="192"/>
                  </a:moveTo>
                  <a:cubicBezTo>
                    <a:pt x="8" y="192"/>
                    <a:pt x="0" y="185"/>
                    <a:pt x="0" y="176"/>
                  </a:cubicBezTo>
                  <a:lnTo>
                    <a:pt x="0" y="16"/>
                  </a:lnTo>
                  <a:cubicBezTo>
                    <a:pt x="0" y="8"/>
                    <a:pt x="8" y="0"/>
                    <a:pt x="16" y="0"/>
                  </a:cubicBezTo>
                  <a:cubicBezTo>
                    <a:pt x="25" y="0"/>
                    <a:pt x="32" y="8"/>
                    <a:pt x="32" y="16"/>
                  </a:cubicBezTo>
                  <a:lnTo>
                    <a:pt x="32" y="176"/>
                  </a:lnTo>
                  <a:cubicBezTo>
                    <a:pt x="32" y="185"/>
                    <a:pt x="25" y="192"/>
                    <a:pt x="16" y="19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1" name="PA-任意多边形 551"/>
            <p:cNvSpPr/>
            <p:nvPr>
              <p:custDataLst>
                <p:tags r:id="rId32"/>
              </p:custDataLst>
            </p:nvPr>
          </p:nvSpPr>
          <p:spPr bwMode="auto">
            <a:xfrm>
              <a:off x="3834" y="2160"/>
              <a:ext cx="12" cy="98"/>
            </a:xfrm>
            <a:custGeom>
              <a:avLst/>
              <a:gdLst>
                <a:gd name="T0" fmla="*/ 16 w 32"/>
                <a:gd name="T1" fmla="*/ 256 h 256"/>
                <a:gd name="T2" fmla="*/ 0 w 32"/>
                <a:gd name="T3" fmla="*/ 240 h 256"/>
                <a:gd name="T4" fmla="*/ 0 w 32"/>
                <a:gd name="T5" fmla="*/ 16 h 256"/>
                <a:gd name="T6" fmla="*/ 16 w 32"/>
                <a:gd name="T7" fmla="*/ 0 h 256"/>
                <a:gd name="T8" fmla="*/ 32 w 32"/>
                <a:gd name="T9" fmla="*/ 16 h 256"/>
                <a:gd name="T10" fmla="*/ 32 w 32"/>
                <a:gd name="T11" fmla="*/ 240 h 256"/>
                <a:gd name="T12" fmla="*/ 16 w 32"/>
                <a:gd name="T13" fmla="*/ 256 h 256"/>
              </a:gdLst>
              <a:ahLst/>
              <a:cxnLst>
                <a:cxn ang="0">
                  <a:pos x="T0" y="T1"/>
                </a:cxn>
                <a:cxn ang="0">
                  <a:pos x="T2" y="T3"/>
                </a:cxn>
                <a:cxn ang="0">
                  <a:pos x="T4" y="T5"/>
                </a:cxn>
                <a:cxn ang="0">
                  <a:pos x="T6" y="T7"/>
                </a:cxn>
                <a:cxn ang="0">
                  <a:pos x="T8" y="T9"/>
                </a:cxn>
                <a:cxn ang="0">
                  <a:pos x="T10" y="T11"/>
                </a:cxn>
                <a:cxn ang="0">
                  <a:pos x="T12" y="T13"/>
                </a:cxn>
              </a:cxnLst>
              <a:rect l="0" t="0" r="r" b="b"/>
              <a:pathLst>
                <a:path w="32" h="256">
                  <a:moveTo>
                    <a:pt x="16" y="256"/>
                  </a:moveTo>
                  <a:cubicBezTo>
                    <a:pt x="8" y="256"/>
                    <a:pt x="0" y="249"/>
                    <a:pt x="0" y="240"/>
                  </a:cubicBezTo>
                  <a:lnTo>
                    <a:pt x="0" y="16"/>
                  </a:lnTo>
                  <a:cubicBezTo>
                    <a:pt x="0" y="8"/>
                    <a:pt x="8" y="0"/>
                    <a:pt x="16" y="0"/>
                  </a:cubicBezTo>
                  <a:cubicBezTo>
                    <a:pt x="25" y="0"/>
                    <a:pt x="32" y="8"/>
                    <a:pt x="32" y="16"/>
                  </a:cubicBezTo>
                  <a:lnTo>
                    <a:pt x="32" y="240"/>
                  </a:lnTo>
                  <a:cubicBezTo>
                    <a:pt x="32" y="249"/>
                    <a:pt x="25" y="256"/>
                    <a:pt x="16" y="256"/>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2" name="PA-任意多边形 552"/>
            <p:cNvSpPr/>
            <p:nvPr>
              <p:custDataLst>
                <p:tags r:id="rId33"/>
              </p:custDataLst>
            </p:nvPr>
          </p:nvSpPr>
          <p:spPr bwMode="auto">
            <a:xfrm>
              <a:off x="3858" y="2178"/>
              <a:ext cx="13" cy="80"/>
            </a:xfrm>
            <a:custGeom>
              <a:avLst/>
              <a:gdLst>
                <a:gd name="T0" fmla="*/ 16 w 32"/>
                <a:gd name="T1" fmla="*/ 208 h 208"/>
                <a:gd name="T2" fmla="*/ 0 w 32"/>
                <a:gd name="T3" fmla="*/ 192 h 208"/>
                <a:gd name="T4" fmla="*/ 0 w 32"/>
                <a:gd name="T5" fmla="*/ 16 h 208"/>
                <a:gd name="T6" fmla="*/ 16 w 32"/>
                <a:gd name="T7" fmla="*/ 0 h 208"/>
                <a:gd name="T8" fmla="*/ 32 w 32"/>
                <a:gd name="T9" fmla="*/ 16 h 208"/>
                <a:gd name="T10" fmla="*/ 32 w 32"/>
                <a:gd name="T11" fmla="*/ 192 h 208"/>
                <a:gd name="T12" fmla="*/ 16 w 32"/>
                <a:gd name="T13" fmla="*/ 208 h 208"/>
              </a:gdLst>
              <a:ahLst/>
              <a:cxnLst>
                <a:cxn ang="0">
                  <a:pos x="T0" y="T1"/>
                </a:cxn>
                <a:cxn ang="0">
                  <a:pos x="T2" y="T3"/>
                </a:cxn>
                <a:cxn ang="0">
                  <a:pos x="T4" y="T5"/>
                </a:cxn>
                <a:cxn ang="0">
                  <a:pos x="T6" y="T7"/>
                </a:cxn>
                <a:cxn ang="0">
                  <a:pos x="T8" y="T9"/>
                </a:cxn>
                <a:cxn ang="0">
                  <a:pos x="T10" y="T11"/>
                </a:cxn>
                <a:cxn ang="0">
                  <a:pos x="T12" y="T13"/>
                </a:cxn>
              </a:cxnLst>
              <a:rect l="0" t="0" r="r" b="b"/>
              <a:pathLst>
                <a:path w="32" h="208">
                  <a:moveTo>
                    <a:pt x="16" y="208"/>
                  </a:moveTo>
                  <a:cubicBezTo>
                    <a:pt x="8" y="208"/>
                    <a:pt x="0" y="201"/>
                    <a:pt x="0" y="192"/>
                  </a:cubicBezTo>
                  <a:lnTo>
                    <a:pt x="0" y="16"/>
                  </a:lnTo>
                  <a:cubicBezTo>
                    <a:pt x="0" y="8"/>
                    <a:pt x="8" y="0"/>
                    <a:pt x="16" y="0"/>
                  </a:cubicBezTo>
                  <a:cubicBezTo>
                    <a:pt x="25" y="0"/>
                    <a:pt x="32" y="8"/>
                    <a:pt x="32" y="16"/>
                  </a:cubicBezTo>
                  <a:lnTo>
                    <a:pt x="32" y="192"/>
                  </a:lnTo>
                  <a:cubicBezTo>
                    <a:pt x="32" y="201"/>
                    <a:pt x="25" y="208"/>
                    <a:pt x="16" y="20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3" name="PA-任意多边形 553"/>
            <p:cNvSpPr/>
            <p:nvPr>
              <p:custDataLst>
                <p:tags r:id="rId34"/>
              </p:custDataLst>
            </p:nvPr>
          </p:nvSpPr>
          <p:spPr bwMode="auto">
            <a:xfrm>
              <a:off x="3883" y="2154"/>
              <a:ext cx="12" cy="104"/>
            </a:xfrm>
            <a:custGeom>
              <a:avLst/>
              <a:gdLst>
                <a:gd name="T0" fmla="*/ 16 w 32"/>
                <a:gd name="T1" fmla="*/ 272 h 272"/>
                <a:gd name="T2" fmla="*/ 0 w 32"/>
                <a:gd name="T3" fmla="*/ 256 h 272"/>
                <a:gd name="T4" fmla="*/ 0 w 32"/>
                <a:gd name="T5" fmla="*/ 16 h 272"/>
                <a:gd name="T6" fmla="*/ 16 w 32"/>
                <a:gd name="T7" fmla="*/ 0 h 272"/>
                <a:gd name="T8" fmla="*/ 32 w 32"/>
                <a:gd name="T9" fmla="*/ 16 h 272"/>
                <a:gd name="T10" fmla="*/ 32 w 32"/>
                <a:gd name="T11" fmla="*/ 256 h 272"/>
                <a:gd name="T12" fmla="*/ 16 w 32"/>
                <a:gd name="T13" fmla="*/ 272 h 272"/>
              </a:gdLst>
              <a:ahLst/>
              <a:cxnLst>
                <a:cxn ang="0">
                  <a:pos x="T0" y="T1"/>
                </a:cxn>
                <a:cxn ang="0">
                  <a:pos x="T2" y="T3"/>
                </a:cxn>
                <a:cxn ang="0">
                  <a:pos x="T4" y="T5"/>
                </a:cxn>
                <a:cxn ang="0">
                  <a:pos x="T6" y="T7"/>
                </a:cxn>
                <a:cxn ang="0">
                  <a:pos x="T8" y="T9"/>
                </a:cxn>
                <a:cxn ang="0">
                  <a:pos x="T10" y="T11"/>
                </a:cxn>
                <a:cxn ang="0">
                  <a:pos x="T12" y="T13"/>
                </a:cxn>
              </a:cxnLst>
              <a:rect l="0" t="0" r="r" b="b"/>
              <a:pathLst>
                <a:path w="32" h="272">
                  <a:moveTo>
                    <a:pt x="16" y="272"/>
                  </a:moveTo>
                  <a:cubicBezTo>
                    <a:pt x="8" y="272"/>
                    <a:pt x="0" y="265"/>
                    <a:pt x="0" y="256"/>
                  </a:cubicBezTo>
                  <a:lnTo>
                    <a:pt x="0" y="16"/>
                  </a:lnTo>
                  <a:cubicBezTo>
                    <a:pt x="0" y="8"/>
                    <a:pt x="8" y="0"/>
                    <a:pt x="16" y="0"/>
                  </a:cubicBezTo>
                  <a:cubicBezTo>
                    <a:pt x="25" y="0"/>
                    <a:pt x="32" y="8"/>
                    <a:pt x="32" y="16"/>
                  </a:cubicBezTo>
                  <a:lnTo>
                    <a:pt x="32" y="256"/>
                  </a:lnTo>
                  <a:cubicBezTo>
                    <a:pt x="32" y="265"/>
                    <a:pt x="25" y="272"/>
                    <a:pt x="16" y="27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4" name="PA-任意多边形 554"/>
            <p:cNvSpPr/>
            <p:nvPr>
              <p:custDataLst>
                <p:tags r:id="rId35"/>
              </p:custDataLst>
            </p:nvPr>
          </p:nvSpPr>
          <p:spPr bwMode="auto">
            <a:xfrm>
              <a:off x="3907" y="1967"/>
              <a:ext cx="12" cy="291"/>
            </a:xfrm>
            <a:custGeom>
              <a:avLst/>
              <a:gdLst>
                <a:gd name="T0" fmla="*/ 16 w 32"/>
                <a:gd name="T1" fmla="*/ 763 h 763"/>
                <a:gd name="T2" fmla="*/ 0 w 32"/>
                <a:gd name="T3" fmla="*/ 747 h 763"/>
                <a:gd name="T4" fmla="*/ 0 w 32"/>
                <a:gd name="T5" fmla="*/ 16 h 763"/>
                <a:gd name="T6" fmla="*/ 16 w 32"/>
                <a:gd name="T7" fmla="*/ 0 h 763"/>
                <a:gd name="T8" fmla="*/ 32 w 32"/>
                <a:gd name="T9" fmla="*/ 16 h 763"/>
                <a:gd name="T10" fmla="*/ 32 w 32"/>
                <a:gd name="T11" fmla="*/ 747 h 763"/>
                <a:gd name="T12" fmla="*/ 16 w 32"/>
                <a:gd name="T13" fmla="*/ 763 h 763"/>
              </a:gdLst>
              <a:ahLst/>
              <a:cxnLst>
                <a:cxn ang="0">
                  <a:pos x="T0" y="T1"/>
                </a:cxn>
                <a:cxn ang="0">
                  <a:pos x="T2" y="T3"/>
                </a:cxn>
                <a:cxn ang="0">
                  <a:pos x="T4" y="T5"/>
                </a:cxn>
                <a:cxn ang="0">
                  <a:pos x="T6" y="T7"/>
                </a:cxn>
                <a:cxn ang="0">
                  <a:pos x="T8" y="T9"/>
                </a:cxn>
                <a:cxn ang="0">
                  <a:pos x="T10" y="T11"/>
                </a:cxn>
                <a:cxn ang="0">
                  <a:pos x="T12" y="T13"/>
                </a:cxn>
              </a:cxnLst>
              <a:rect l="0" t="0" r="r" b="b"/>
              <a:pathLst>
                <a:path w="32" h="763">
                  <a:moveTo>
                    <a:pt x="16" y="763"/>
                  </a:moveTo>
                  <a:cubicBezTo>
                    <a:pt x="8" y="763"/>
                    <a:pt x="0" y="756"/>
                    <a:pt x="0" y="747"/>
                  </a:cubicBezTo>
                  <a:lnTo>
                    <a:pt x="0" y="16"/>
                  </a:lnTo>
                  <a:cubicBezTo>
                    <a:pt x="0" y="7"/>
                    <a:pt x="8" y="0"/>
                    <a:pt x="16" y="0"/>
                  </a:cubicBezTo>
                  <a:cubicBezTo>
                    <a:pt x="25" y="0"/>
                    <a:pt x="32" y="7"/>
                    <a:pt x="32" y="16"/>
                  </a:cubicBezTo>
                  <a:lnTo>
                    <a:pt x="32" y="747"/>
                  </a:lnTo>
                  <a:cubicBezTo>
                    <a:pt x="32" y="756"/>
                    <a:pt x="25" y="763"/>
                    <a:pt x="16" y="76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5" name="PA-任意多边形 555"/>
            <p:cNvSpPr/>
            <p:nvPr>
              <p:custDataLst>
                <p:tags r:id="rId36"/>
              </p:custDataLst>
            </p:nvPr>
          </p:nvSpPr>
          <p:spPr bwMode="auto">
            <a:xfrm>
              <a:off x="3931" y="2136"/>
              <a:ext cx="13" cy="122"/>
            </a:xfrm>
            <a:custGeom>
              <a:avLst/>
              <a:gdLst>
                <a:gd name="T0" fmla="*/ 16 w 32"/>
                <a:gd name="T1" fmla="*/ 320 h 320"/>
                <a:gd name="T2" fmla="*/ 0 w 32"/>
                <a:gd name="T3" fmla="*/ 304 h 320"/>
                <a:gd name="T4" fmla="*/ 0 w 32"/>
                <a:gd name="T5" fmla="*/ 16 h 320"/>
                <a:gd name="T6" fmla="*/ 16 w 32"/>
                <a:gd name="T7" fmla="*/ 0 h 320"/>
                <a:gd name="T8" fmla="*/ 32 w 32"/>
                <a:gd name="T9" fmla="*/ 16 h 320"/>
                <a:gd name="T10" fmla="*/ 32 w 32"/>
                <a:gd name="T11" fmla="*/ 304 h 320"/>
                <a:gd name="T12" fmla="*/ 16 w 32"/>
                <a:gd name="T13" fmla="*/ 320 h 320"/>
              </a:gdLst>
              <a:ahLst/>
              <a:cxnLst>
                <a:cxn ang="0">
                  <a:pos x="T0" y="T1"/>
                </a:cxn>
                <a:cxn ang="0">
                  <a:pos x="T2" y="T3"/>
                </a:cxn>
                <a:cxn ang="0">
                  <a:pos x="T4" y="T5"/>
                </a:cxn>
                <a:cxn ang="0">
                  <a:pos x="T6" y="T7"/>
                </a:cxn>
                <a:cxn ang="0">
                  <a:pos x="T8" y="T9"/>
                </a:cxn>
                <a:cxn ang="0">
                  <a:pos x="T10" y="T11"/>
                </a:cxn>
                <a:cxn ang="0">
                  <a:pos x="T12" y="T13"/>
                </a:cxn>
              </a:cxnLst>
              <a:rect l="0" t="0" r="r" b="b"/>
              <a:pathLst>
                <a:path w="32" h="320">
                  <a:moveTo>
                    <a:pt x="16" y="320"/>
                  </a:moveTo>
                  <a:cubicBezTo>
                    <a:pt x="8" y="320"/>
                    <a:pt x="0" y="313"/>
                    <a:pt x="0" y="304"/>
                  </a:cubicBezTo>
                  <a:lnTo>
                    <a:pt x="0" y="16"/>
                  </a:lnTo>
                  <a:cubicBezTo>
                    <a:pt x="0" y="8"/>
                    <a:pt x="8" y="0"/>
                    <a:pt x="16" y="0"/>
                  </a:cubicBezTo>
                  <a:cubicBezTo>
                    <a:pt x="25" y="0"/>
                    <a:pt x="32" y="8"/>
                    <a:pt x="32" y="16"/>
                  </a:cubicBezTo>
                  <a:lnTo>
                    <a:pt x="32" y="304"/>
                  </a:lnTo>
                  <a:cubicBezTo>
                    <a:pt x="32" y="313"/>
                    <a:pt x="25" y="320"/>
                    <a:pt x="16" y="320"/>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6" name="PA-任意多边形 556"/>
            <p:cNvSpPr/>
            <p:nvPr>
              <p:custDataLst>
                <p:tags r:id="rId37"/>
              </p:custDataLst>
            </p:nvPr>
          </p:nvSpPr>
          <p:spPr bwMode="auto">
            <a:xfrm>
              <a:off x="3870" y="1965"/>
              <a:ext cx="87" cy="50"/>
            </a:xfrm>
            <a:custGeom>
              <a:avLst/>
              <a:gdLst>
                <a:gd name="T0" fmla="*/ 209 w 227"/>
                <a:gd name="T1" fmla="*/ 129 h 131"/>
                <a:gd name="T2" fmla="*/ 198 w 227"/>
                <a:gd name="T3" fmla="*/ 125 h 131"/>
                <a:gd name="T4" fmla="*/ 113 w 227"/>
                <a:gd name="T5" fmla="*/ 40 h 131"/>
                <a:gd name="T6" fmla="*/ 29 w 227"/>
                <a:gd name="T7" fmla="*/ 125 h 131"/>
                <a:gd name="T8" fmla="*/ 6 w 227"/>
                <a:gd name="T9" fmla="*/ 125 h 131"/>
                <a:gd name="T10" fmla="*/ 6 w 227"/>
                <a:gd name="T11" fmla="*/ 102 h 131"/>
                <a:gd name="T12" fmla="*/ 102 w 227"/>
                <a:gd name="T13" fmla="*/ 6 h 131"/>
                <a:gd name="T14" fmla="*/ 125 w 227"/>
                <a:gd name="T15" fmla="*/ 6 h 131"/>
                <a:gd name="T16" fmla="*/ 221 w 227"/>
                <a:gd name="T17" fmla="*/ 102 h 131"/>
                <a:gd name="T18" fmla="*/ 221 w 227"/>
                <a:gd name="T19" fmla="*/ 125 h 131"/>
                <a:gd name="T20" fmla="*/ 209 w 227"/>
                <a:gd name="T21" fmla="*/ 12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131">
                  <a:moveTo>
                    <a:pt x="209" y="129"/>
                  </a:moveTo>
                  <a:cubicBezTo>
                    <a:pt x="205" y="129"/>
                    <a:pt x="201" y="128"/>
                    <a:pt x="198" y="125"/>
                  </a:cubicBezTo>
                  <a:lnTo>
                    <a:pt x="113" y="40"/>
                  </a:lnTo>
                  <a:lnTo>
                    <a:pt x="29" y="125"/>
                  </a:lnTo>
                  <a:cubicBezTo>
                    <a:pt x="23" y="131"/>
                    <a:pt x="12" y="131"/>
                    <a:pt x="6" y="125"/>
                  </a:cubicBezTo>
                  <a:cubicBezTo>
                    <a:pt x="0" y="119"/>
                    <a:pt x="0" y="108"/>
                    <a:pt x="6" y="102"/>
                  </a:cubicBezTo>
                  <a:lnTo>
                    <a:pt x="102" y="6"/>
                  </a:lnTo>
                  <a:cubicBezTo>
                    <a:pt x="108" y="0"/>
                    <a:pt x="119" y="0"/>
                    <a:pt x="125" y="6"/>
                  </a:cubicBezTo>
                  <a:lnTo>
                    <a:pt x="221" y="102"/>
                  </a:lnTo>
                  <a:cubicBezTo>
                    <a:pt x="227" y="108"/>
                    <a:pt x="227" y="119"/>
                    <a:pt x="221" y="125"/>
                  </a:cubicBezTo>
                  <a:cubicBezTo>
                    <a:pt x="218" y="128"/>
                    <a:pt x="214" y="129"/>
                    <a:pt x="209" y="129"/>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97" name="PA-任意多边形 557"/>
            <p:cNvSpPr/>
            <p:nvPr>
              <p:custDataLst>
                <p:tags r:id="rId38"/>
              </p:custDataLst>
            </p:nvPr>
          </p:nvSpPr>
          <p:spPr bwMode="auto">
            <a:xfrm>
              <a:off x="3724" y="2026"/>
              <a:ext cx="86" cy="49"/>
            </a:xfrm>
            <a:custGeom>
              <a:avLst/>
              <a:gdLst>
                <a:gd name="T0" fmla="*/ 209 w 227"/>
                <a:gd name="T1" fmla="*/ 129 h 131"/>
                <a:gd name="T2" fmla="*/ 198 w 227"/>
                <a:gd name="T3" fmla="*/ 125 h 131"/>
                <a:gd name="T4" fmla="*/ 113 w 227"/>
                <a:gd name="T5" fmla="*/ 40 h 131"/>
                <a:gd name="T6" fmla="*/ 29 w 227"/>
                <a:gd name="T7" fmla="*/ 125 h 131"/>
                <a:gd name="T8" fmla="*/ 6 w 227"/>
                <a:gd name="T9" fmla="*/ 125 h 131"/>
                <a:gd name="T10" fmla="*/ 6 w 227"/>
                <a:gd name="T11" fmla="*/ 102 h 131"/>
                <a:gd name="T12" fmla="*/ 102 w 227"/>
                <a:gd name="T13" fmla="*/ 6 h 131"/>
                <a:gd name="T14" fmla="*/ 125 w 227"/>
                <a:gd name="T15" fmla="*/ 6 h 131"/>
                <a:gd name="T16" fmla="*/ 221 w 227"/>
                <a:gd name="T17" fmla="*/ 102 h 131"/>
                <a:gd name="T18" fmla="*/ 221 w 227"/>
                <a:gd name="T19" fmla="*/ 125 h 131"/>
                <a:gd name="T20" fmla="*/ 209 w 227"/>
                <a:gd name="T21" fmla="*/ 12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131">
                  <a:moveTo>
                    <a:pt x="209" y="129"/>
                  </a:moveTo>
                  <a:cubicBezTo>
                    <a:pt x="205" y="129"/>
                    <a:pt x="201" y="128"/>
                    <a:pt x="198" y="125"/>
                  </a:cubicBezTo>
                  <a:lnTo>
                    <a:pt x="113" y="40"/>
                  </a:lnTo>
                  <a:lnTo>
                    <a:pt x="29" y="125"/>
                  </a:lnTo>
                  <a:cubicBezTo>
                    <a:pt x="23" y="131"/>
                    <a:pt x="12" y="131"/>
                    <a:pt x="6" y="125"/>
                  </a:cubicBezTo>
                  <a:cubicBezTo>
                    <a:pt x="0" y="119"/>
                    <a:pt x="0" y="108"/>
                    <a:pt x="6" y="102"/>
                  </a:cubicBezTo>
                  <a:lnTo>
                    <a:pt x="102" y="6"/>
                  </a:lnTo>
                  <a:cubicBezTo>
                    <a:pt x="108" y="0"/>
                    <a:pt x="119" y="0"/>
                    <a:pt x="125" y="6"/>
                  </a:cubicBezTo>
                  <a:lnTo>
                    <a:pt x="221" y="102"/>
                  </a:lnTo>
                  <a:cubicBezTo>
                    <a:pt x="227" y="108"/>
                    <a:pt x="227" y="119"/>
                    <a:pt x="221" y="125"/>
                  </a:cubicBezTo>
                  <a:cubicBezTo>
                    <a:pt x="218" y="128"/>
                    <a:pt x="214" y="129"/>
                    <a:pt x="209" y="129"/>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350">
                <a:latin typeface="Arial" panose="020B0604020202020204" pitchFamily="34" charset="0"/>
                <a:ea typeface="微软雅黑" panose="020B0503020204020204" charset="-122"/>
                <a:sym typeface="Arial" panose="020B0604020202020204" pitchFamily="34" charset="0"/>
              </a:endParaRPr>
            </a:p>
          </p:txBody>
        </p:sp>
      </p:grpSp>
      <p:sp>
        <p:nvSpPr>
          <p:cNvPr id="398" name="三角形 217"/>
          <p:cNvSpPr/>
          <p:nvPr>
            <p:custDataLst>
              <p:tags r:id="rId39"/>
            </p:custDataLst>
          </p:nvPr>
        </p:nvSpPr>
        <p:spPr>
          <a:xfrm rot="10800000">
            <a:off x="1178830" y="4344807"/>
            <a:ext cx="91594" cy="44968"/>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399" name="菱形 1"/>
          <p:cNvSpPr/>
          <p:nvPr>
            <p:custDataLst>
              <p:tags r:id="rId40"/>
            </p:custDataLst>
          </p:nvPr>
        </p:nvSpPr>
        <p:spPr>
          <a:xfrm>
            <a:off x="977900" y="3901726"/>
            <a:ext cx="454258" cy="488049"/>
          </a:xfrm>
          <a:custGeom>
            <a:avLst/>
            <a:gdLst>
              <a:gd name="connsiteX0" fmla="*/ 0 w 1094340"/>
              <a:gd name="connsiteY0" fmla="*/ 547170 h 1094340"/>
              <a:gd name="connsiteX1" fmla="*/ 547170 w 1094340"/>
              <a:gd name="connsiteY1" fmla="*/ 0 h 1094340"/>
              <a:gd name="connsiteX2" fmla="*/ 1094340 w 1094340"/>
              <a:gd name="connsiteY2" fmla="*/ 547170 h 1094340"/>
              <a:gd name="connsiteX3" fmla="*/ 547170 w 1094340"/>
              <a:gd name="connsiteY3" fmla="*/ 1094340 h 1094340"/>
              <a:gd name="connsiteX4" fmla="*/ 0 w 1094340"/>
              <a:gd name="connsiteY4" fmla="*/ 547170 h 1094340"/>
              <a:gd name="connsiteX0-1" fmla="*/ 1094340 w 1185780"/>
              <a:gd name="connsiteY0-2" fmla="*/ 547170 h 1094340"/>
              <a:gd name="connsiteX1-3" fmla="*/ 547170 w 1185780"/>
              <a:gd name="connsiteY1-4" fmla="*/ 1094340 h 1094340"/>
              <a:gd name="connsiteX2-5" fmla="*/ 0 w 1185780"/>
              <a:gd name="connsiteY2-6" fmla="*/ 547170 h 1094340"/>
              <a:gd name="connsiteX3-7" fmla="*/ 547170 w 1185780"/>
              <a:gd name="connsiteY3-8" fmla="*/ 0 h 1094340"/>
              <a:gd name="connsiteX4-9" fmla="*/ 1185780 w 1185780"/>
              <a:gd name="connsiteY4-10" fmla="*/ 638610 h 1094340"/>
              <a:gd name="connsiteX0-11" fmla="*/ 1094340 w 1094340"/>
              <a:gd name="connsiteY0-12" fmla="*/ 547170 h 1094340"/>
              <a:gd name="connsiteX1-13" fmla="*/ 547170 w 1094340"/>
              <a:gd name="connsiteY1-14" fmla="*/ 1094340 h 1094340"/>
              <a:gd name="connsiteX2-15" fmla="*/ 0 w 1094340"/>
              <a:gd name="connsiteY2-16" fmla="*/ 547170 h 1094340"/>
              <a:gd name="connsiteX3-17" fmla="*/ 547170 w 1094340"/>
              <a:gd name="connsiteY3-18" fmla="*/ 0 h 1094340"/>
              <a:gd name="connsiteX4-19" fmla="*/ 1019092 w 1094340"/>
              <a:gd name="connsiteY4-20" fmla="*/ 481447 h 1094340"/>
              <a:gd name="connsiteX0-21" fmla="*/ 1015759 w 1019092"/>
              <a:gd name="connsiteY0-22" fmla="*/ 623370 h 1094340"/>
              <a:gd name="connsiteX1-23" fmla="*/ 547170 w 1019092"/>
              <a:gd name="connsiteY1-24" fmla="*/ 1094340 h 1094340"/>
              <a:gd name="connsiteX2-25" fmla="*/ 0 w 1019092"/>
              <a:gd name="connsiteY2-26" fmla="*/ 547170 h 1094340"/>
              <a:gd name="connsiteX3-27" fmla="*/ 547170 w 1019092"/>
              <a:gd name="connsiteY3-28" fmla="*/ 0 h 1094340"/>
              <a:gd name="connsiteX4-29" fmla="*/ 1019092 w 1019092"/>
              <a:gd name="connsiteY4-30" fmla="*/ 481447 h 1094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9092" h="1094340">
                <a:moveTo>
                  <a:pt x="1015759" y="623370"/>
                </a:moveTo>
                <a:lnTo>
                  <a:pt x="547170" y="1094340"/>
                </a:lnTo>
                <a:lnTo>
                  <a:pt x="0" y="547170"/>
                </a:lnTo>
                <a:lnTo>
                  <a:pt x="547170" y="0"/>
                </a:lnTo>
                <a:lnTo>
                  <a:pt x="1019092" y="481447"/>
                </a:lnTo>
              </a:path>
            </a:pathLst>
          </a:custGeom>
          <a:noFill/>
          <a:ln w="127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0" name="椭圆 399"/>
          <p:cNvSpPr/>
          <p:nvPr>
            <p:custDataLst>
              <p:tags r:id="rId41"/>
            </p:custDataLst>
          </p:nvPr>
        </p:nvSpPr>
        <p:spPr>
          <a:xfrm>
            <a:off x="1419780" y="4106764"/>
            <a:ext cx="26818" cy="26403"/>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01" name="椭圆 400"/>
          <p:cNvSpPr/>
          <p:nvPr>
            <p:custDataLst>
              <p:tags r:id="rId42"/>
            </p:custDataLst>
          </p:nvPr>
        </p:nvSpPr>
        <p:spPr>
          <a:xfrm>
            <a:off x="1419780" y="4165347"/>
            <a:ext cx="26818" cy="27228"/>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02" name="文本框 401"/>
          <p:cNvSpPr txBox="1"/>
          <p:nvPr>
            <p:custDataLst>
              <p:tags r:id="rId43"/>
            </p:custDataLst>
          </p:nvPr>
        </p:nvSpPr>
        <p:spPr>
          <a:xfrm>
            <a:off x="1555115" y="3901440"/>
            <a:ext cx="9754870" cy="487680"/>
          </a:xfrm>
          <a:prstGeom prst="rect">
            <a:avLst/>
          </a:prstGeom>
          <a:noFill/>
        </p:spPr>
        <p:txBody>
          <a:bodyPr wrap="square" rtlCol="0" anchor="ctr" anchorCtr="0"/>
          <a:lstStyle/>
          <a:p>
            <a:pPr marL="0" lvl="0" indent="0" algn="l" fontAlgn="auto">
              <a:lnSpc>
                <a:spcPct val="130000"/>
              </a:lnSpc>
              <a:spcBef>
                <a:spcPts val="0"/>
              </a:spcBef>
              <a:spcAft>
                <a:spcPts val="0"/>
              </a:spcAft>
              <a:buSzPct val="100000"/>
            </a:pPr>
            <a:r>
              <a:rPr lang="zh-CN" b="1" spc="150">
                <a:solidFill>
                  <a:schemeClr val="tx1">
                    <a:lumMod val="85000"/>
                    <a:lumOff val="15000"/>
                  </a:schemeClr>
                </a:solidFill>
                <a:latin typeface="Arial" panose="020B0604020202020204" pitchFamily="34" charset="0"/>
                <a:ea typeface="微软雅黑" panose="020B0503020204020204" charset="-122"/>
                <a:sym typeface="+mn-ea"/>
              </a:rPr>
              <a:t>安全库存</a:t>
            </a:r>
            <a:r>
              <a:rPr lang="zh-CN" spc="150">
                <a:solidFill>
                  <a:schemeClr val="tx1">
                    <a:lumMod val="85000"/>
                    <a:lumOff val="15000"/>
                  </a:schemeClr>
                </a:solidFill>
                <a:latin typeface="Arial" panose="020B0604020202020204" pitchFamily="34" charset="0"/>
                <a:ea typeface="微软雅黑" panose="020B0503020204020204" charset="-122"/>
                <a:sym typeface="+mn-ea"/>
              </a:rPr>
              <a:t>：由于生产需求存在着不确定性，企业需要持有周期库存以外的安全库存或缓冲库存。投资库存：持有投资库存不是为了满足目前的需求，而是出于其他原因，如由于价格上涨、物料短缺或是为了预防罢工等囤积的库存。</a:t>
            </a:r>
            <a:endParaRPr lang="zh-CN" spc="15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403" name="效率_速度"/>
          <p:cNvGrpSpPr>
            <a:grpSpLocks noChangeAspect="1"/>
          </p:cNvGrpSpPr>
          <p:nvPr>
            <p:custDataLst>
              <p:tags r:id="rId44"/>
            </p:custDataLst>
          </p:nvPr>
        </p:nvGrpSpPr>
        <p:grpSpPr>
          <a:xfrm>
            <a:off x="1130146" y="4059115"/>
            <a:ext cx="185252" cy="185236"/>
            <a:chOff x="-19050" y="1790700"/>
            <a:chExt cx="1549400" cy="1549400"/>
          </a:xfrm>
          <a:solidFill>
            <a:schemeClr val="accent3"/>
          </a:solidFill>
        </p:grpSpPr>
        <p:sp>
          <p:nvSpPr>
            <p:cNvPr id="404" name="PA-任意多边形: 形状 848"/>
            <p:cNvSpPr/>
            <p:nvPr>
              <p:custDataLst>
                <p:tags r:id="rId45"/>
              </p:custDataLst>
            </p:nvPr>
          </p:nvSpPr>
          <p:spPr>
            <a:xfrm>
              <a:off x="122098" y="2451100"/>
              <a:ext cx="1270000" cy="8890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 name="connsiteX7" fmla="*/ 57050 w 205382"/>
                <a:gd name="connsiteY7" fmla="*/ 57050 w 205382"/>
                <a:gd name="connsiteX8" fmla="*/ 57050 w 205382"/>
                <a:gd name="connsiteY8" fmla="*/ 57050 w 205382"/>
                <a:gd name="connsiteX9" fmla="*/ 57050 w 205382"/>
                <a:gd name="connsiteY9"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0000" h="889000">
                  <a:moveTo>
                    <a:pt x="342900" y="19050"/>
                  </a:moveTo>
                  <a:lnTo>
                    <a:pt x="19050" y="882650"/>
                  </a:lnTo>
                  <a:lnTo>
                    <a:pt x="1260754" y="882650"/>
                  </a:lnTo>
                  <a:lnTo>
                    <a:pt x="936904" y="19050"/>
                  </a:lnTo>
                  <a:lnTo>
                    <a:pt x="342900" y="19050"/>
                  </a:lnTo>
                  <a:close/>
                  <a:moveTo>
                    <a:pt x="92354" y="831850"/>
                  </a:moveTo>
                  <a:lnTo>
                    <a:pt x="378104" y="69850"/>
                  </a:lnTo>
                  <a:lnTo>
                    <a:pt x="901700" y="69850"/>
                  </a:lnTo>
                  <a:lnTo>
                    <a:pt x="1187450" y="831850"/>
                  </a:lnTo>
                  <a:lnTo>
                    <a:pt x="92354" y="8318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5" name="PA-任意多边形: 形状 849"/>
            <p:cNvSpPr/>
            <p:nvPr>
              <p:custDataLst>
                <p:tags r:id="rId46"/>
              </p:custDataLst>
            </p:nvPr>
          </p:nvSpPr>
          <p:spPr>
            <a:xfrm>
              <a:off x="-19050" y="1790700"/>
              <a:ext cx="1549400" cy="12954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 name="connsiteX7" fmla="*/ 57050 w 205382"/>
                <a:gd name="connsiteY7" fmla="*/ 57050 w 205382"/>
                <a:gd name="connsiteX8" fmla="*/ 57050 w 205382"/>
                <a:gd name="connsiteY8" fmla="*/ 57050 w 205382"/>
                <a:gd name="connsiteX9" fmla="*/ 57050 w 205382"/>
                <a:gd name="connsiteY9" fmla="*/ 57050 w 205382"/>
                <a:gd name="connsiteX10" fmla="*/ 57050 w 205382"/>
                <a:gd name="connsiteY10" fmla="*/ 57050 w 205382"/>
                <a:gd name="connsiteX11" fmla="*/ 57050 w 205382"/>
                <a:gd name="connsiteY11" fmla="*/ 57050 w 205382"/>
                <a:gd name="connsiteX12" fmla="*/ 57050 w 205382"/>
                <a:gd name="connsiteY12" fmla="*/ 57050 w 205382"/>
                <a:gd name="connsiteX13" fmla="*/ 57050 w 205382"/>
                <a:gd name="connsiteY13" fmla="*/ 57050 w 205382"/>
                <a:gd name="connsiteX14" fmla="*/ 57050 w 205382"/>
                <a:gd name="connsiteY14" fmla="*/ 57050 w 205382"/>
                <a:gd name="connsiteX15" fmla="*/ 57050 w 205382"/>
                <a:gd name="connsiteY15" fmla="*/ 57050 w 205382"/>
                <a:gd name="connsiteX16" fmla="*/ 57050 w 205382"/>
                <a:gd name="connsiteY16" fmla="*/ 57050 w 205382"/>
                <a:gd name="connsiteX17" fmla="*/ 57050 w 205382"/>
                <a:gd name="connsiteY17" fmla="*/ 57050 w 205382"/>
                <a:gd name="connsiteX18" fmla="*/ 57050 w 205382"/>
                <a:gd name="connsiteY18" fmla="*/ 57050 w 205382"/>
                <a:gd name="connsiteX19" fmla="*/ 57050 w 205382"/>
                <a:gd name="connsiteY19" fmla="*/ 57050 w 205382"/>
                <a:gd name="connsiteX20" fmla="*/ 57050 w 205382"/>
                <a:gd name="connsiteY20" fmla="*/ 57050 w 205382"/>
                <a:gd name="connsiteX21" fmla="*/ 57050 w 205382"/>
                <a:gd name="connsiteY21" fmla="*/ 57050 w 205382"/>
                <a:gd name="connsiteX22" fmla="*/ 57050 w 205382"/>
                <a:gd name="connsiteY22" fmla="*/ 57050 w 205382"/>
                <a:gd name="connsiteX23" fmla="*/ 57050 w 205382"/>
                <a:gd name="connsiteY23" fmla="*/ 57050 w 205382"/>
                <a:gd name="connsiteX24" fmla="*/ 57050 w 205382"/>
                <a:gd name="connsiteY24" fmla="*/ 57050 w 205382"/>
                <a:gd name="connsiteX25" fmla="*/ 57050 w 205382"/>
                <a:gd name="connsiteY25" fmla="*/ 57050 w 205382"/>
                <a:gd name="connsiteX26" fmla="*/ 57050 w 205382"/>
                <a:gd name="connsiteY26" fmla="*/ 57050 w 205382"/>
                <a:gd name="connsiteX27" fmla="*/ 57050 w 205382"/>
                <a:gd name="connsiteY27" fmla="*/ 57050 w 205382"/>
                <a:gd name="connsiteX28" fmla="*/ 57050 w 205382"/>
                <a:gd name="connsiteY28" fmla="*/ 57050 w 205382"/>
                <a:gd name="connsiteX29" fmla="*/ 57050 w 205382"/>
                <a:gd name="connsiteY29" fmla="*/ 57050 w 205382"/>
                <a:gd name="connsiteX30" fmla="*/ 57050 w 205382"/>
                <a:gd name="connsiteY30" fmla="*/ 57050 w 205382"/>
                <a:gd name="connsiteX31" fmla="*/ 57050 w 205382"/>
                <a:gd name="connsiteY31" fmla="*/ 57050 w 205382"/>
                <a:gd name="connsiteX32" fmla="*/ 57050 w 205382"/>
                <a:gd name="connsiteY32" fmla="*/ 57050 w 205382"/>
                <a:gd name="connsiteX33" fmla="*/ 57050 w 205382"/>
                <a:gd name="connsiteY33" fmla="*/ 57050 w 205382"/>
                <a:gd name="connsiteX34" fmla="*/ 57050 w 205382"/>
                <a:gd name="connsiteY34" fmla="*/ 57050 w 205382"/>
                <a:gd name="connsiteX35" fmla="*/ 57050 w 205382"/>
                <a:gd name="connsiteY35" fmla="*/ 57050 w 205382"/>
                <a:gd name="connsiteX36" fmla="*/ 57050 w 205382"/>
                <a:gd name="connsiteY36" fmla="*/ 57050 w 205382"/>
                <a:gd name="connsiteX37" fmla="*/ 57050 w 205382"/>
                <a:gd name="connsiteY37" fmla="*/ 57050 w 205382"/>
                <a:gd name="connsiteX38" fmla="*/ 57050 w 205382"/>
                <a:gd name="connsiteY38" fmla="*/ 57050 w 205382"/>
                <a:gd name="connsiteX39" fmla="*/ 57050 w 205382"/>
                <a:gd name="connsiteY39" fmla="*/ 57050 w 205382"/>
                <a:gd name="connsiteX40" fmla="*/ 57050 w 205382"/>
                <a:gd name="connsiteY40" fmla="*/ 57050 w 205382"/>
                <a:gd name="connsiteX41" fmla="*/ 57050 w 205382"/>
                <a:gd name="connsiteY41" fmla="*/ 57050 w 205382"/>
                <a:gd name="connsiteX42" fmla="*/ 57050 w 205382"/>
                <a:gd name="connsiteY42" fmla="*/ 57050 w 205382"/>
                <a:gd name="connsiteX43" fmla="*/ 57050 w 205382"/>
                <a:gd name="connsiteY43" fmla="*/ 57050 w 205382"/>
                <a:gd name="connsiteX44" fmla="*/ 57050 w 205382"/>
                <a:gd name="connsiteY44" fmla="*/ 57050 w 205382"/>
                <a:gd name="connsiteX45" fmla="*/ 57050 w 205382"/>
                <a:gd name="connsiteY45" fmla="*/ 57050 w 205382"/>
                <a:gd name="connsiteX46" fmla="*/ 57050 w 205382"/>
                <a:gd name="connsiteY46" fmla="*/ 57050 w 205382"/>
                <a:gd name="connsiteX47" fmla="*/ 57050 w 205382"/>
                <a:gd name="connsiteY47" fmla="*/ 57050 w 205382"/>
                <a:gd name="connsiteX48" fmla="*/ 57050 w 205382"/>
                <a:gd name="connsiteY48" fmla="*/ 57050 w 205382"/>
                <a:gd name="connsiteX49" fmla="*/ 57050 w 205382"/>
                <a:gd name="connsiteY49" fmla="*/ 57050 w 205382"/>
                <a:gd name="connsiteX50" fmla="*/ 57050 w 205382"/>
                <a:gd name="connsiteY50" fmla="*/ 57050 w 205382"/>
                <a:gd name="connsiteX51" fmla="*/ 57050 w 205382"/>
                <a:gd name="connsiteY51" fmla="*/ 57050 w 205382"/>
                <a:gd name="connsiteX52" fmla="*/ 57050 w 205382"/>
                <a:gd name="connsiteY52" fmla="*/ 57050 w 205382"/>
                <a:gd name="connsiteX53" fmla="*/ 57050 w 205382"/>
                <a:gd name="connsiteY53" fmla="*/ 57050 w 205382"/>
                <a:gd name="connsiteX54" fmla="*/ 57050 w 205382"/>
                <a:gd name="connsiteY54" fmla="*/ 57050 w 205382"/>
                <a:gd name="connsiteX55" fmla="*/ 57050 w 205382"/>
                <a:gd name="connsiteY55" fmla="*/ 57050 w 205382"/>
                <a:gd name="connsiteX56" fmla="*/ 57050 w 205382"/>
                <a:gd name="connsiteY56" fmla="*/ 57050 w 205382"/>
                <a:gd name="connsiteX57" fmla="*/ 57050 w 205382"/>
                <a:gd name="connsiteY57" fmla="*/ 57050 w 205382"/>
                <a:gd name="connsiteX58" fmla="*/ 57050 w 205382"/>
                <a:gd name="connsiteY58" fmla="*/ 57050 w 205382"/>
                <a:gd name="connsiteX59" fmla="*/ 57050 w 205382"/>
                <a:gd name="connsiteY59" fmla="*/ 57050 w 205382"/>
                <a:gd name="connsiteX60" fmla="*/ 57050 w 205382"/>
                <a:gd name="connsiteY60" fmla="*/ 57050 w 205382"/>
                <a:gd name="connsiteX61" fmla="*/ 57050 w 205382"/>
                <a:gd name="connsiteY61" fmla="*/ 57050 w 205382"/>
                <a:gd name="connsiteX62" fmla="*/ 57050 w 205382"/>
                <a:gd name="connsiteY62" fmla="*/ 57050 w 205382"/>
                <a:gd name="connsiteX63" fmla="*/ 57050 w 205382"/>
                <a:gd name="connsiteY63" fmla="*/ 57050 w 205382"/>
                <a:gd name="connsiteX64" fmla="*/ 57050 w 205382"/>
                <a:gd name="connsiteY64" fmla="*/ 57050 w 205382"/>
                <a:gd name="connsiteX65" fmla="*/ 57050 w 205382"/>
                <a:gd name="connsiteY65" fmla="*/ 57050 w 205382"/>
                <a:gd name="connsiteX66" fmla="*/ 57050 w 205382"/>
                <a:gd name="connsiteY66" fmla="*/ 57050 w 205382"/>
                <a:gd name="connsiteX67" fmla="*/ 57050 w 205382"/>
                <a:gd name="connsiteY67" fmla="*/ 57050 w 205382"/>
                <a:gd name="connsiteX68" fmla="*/ 57050 w 205382"/>
                <a:gd name="connsiteY68" fmla="*/ 57050 w 205382"/>
                <a:gd name="connsiteX69" fmla="*/ 57050 w 205382"/>
                <a:gd name="connsiteY69" fmla="*/ 57050 w 205382"/>
                <a:gd name="connsiteX70" fmla="*/ 57050 w 205382"/>
                <a:gd name="connsiteY70" fmla="*/ 57050 w 205382"/>
                <a:gd name="connsiteX71" fmla="*/ 57050 w 205382"/>
                <a:gd name="connsiteY71" fmla="*/ 57050 w 205382"/>
                <a:gd name="connsiteX72" fmla="*/ 57050 w 205382"/>
                <a:gd name="connsiteY72" fmla="*/ 57050 w 205382"/>
                <a:gd name="connsiteX73" fmla="*/ 57050 w 205382"/>
                <a:gd name="connsiteY73"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549400" h="1295400">
                  <a:moveTo>
                    <a:pt x="19050" y="19050"/>
                  </a:moveTo>
                  <a:lnTo>
                    <a:pt x="19050" y="476250"/>
                  </a:lnTo>
                  <a:lnTo>
                    <a:pt x="120650" y="476250"/>
                  </a:lnTo>
                  <a:lnTo>
                    <a:pt x="120650" y="1289050"/>
                  </a:lnTo>
                  <a:lnTo>
                    <a:pt x="171450" y="1289050"/>
                  </a:lnTo>
                  <a:lnTo>
                    <a:pt x="171450" y="476250"/>
                  </a:lnTo>
                  <a:lnTo>
                    <a:pt x="1365250" y="476250"/>
                  </a:lnTo>
                  <a:lnTo>
                    <a:pt x="1365250" y="1289050"/>
                  </a:lnTo>
                  <a:lnTo>
                    <a:pt x="1416050" y="1289050"/>
                  </a:lnTo>
                  <a:lnTo>
                    <a:pt x="1416050" y="476250"/>
                  </a:lnTo>
                  <a:lnTo>
                    <a:pt x="1543050" y="476250"/>
                  </a:lnTo>
                  <a:lnTo>
                    <a:pt x="1543050" y="19050"/>
                  </a:lnTo>
                  <a:lnTo>
                    <a:pt x="19050" y="19050"/>
                  </a:lnTo>
                  <a:close/>
                  <a:moveTo>
                    <a:pt x="1492250" y="146050"/>
                  </a:moveTo>
                  <a:cubicBezTo>
                    <a:pt x="1478229" y="146050"/>
                    <a:pt x="1466850" y="157429"/>
                    <a:pt x="1466850" y="171450"/>
                  </a:cubicBezTo>
                  <a:cubicBezTo>
                    <a:pt x="1466850" y="185471"/>
                    <a:pt x="1478229" y="196850"/>
                    <a:pt x="1492250" y="196850"/>
                  </a:cubicBezTo>
                  <a:lnTo>
                    <a:pt x="1492250" y="425450"/>
                  </a:lnTo>
                  <a:lnTo>
                    <a:pt x="1263650" y="425450"/>
                  </a:lnTo>
                  <a:cubicBezTo>
                    <a:pt x="1263650" y="411429"/>
                    <a:pt x="1252271" y="400050"/>
                    <a:pt x="1238250" y="400050"/>
                  </a:cubicBezTo>
                  <a:cubicBezTo>
                    <a:pt x="1224229" y="400050"/>
                    <a:pt x="1212850" y="411429"/>
                    <a:pt x="1212850" y="425450"/>
                  </a:cubicBezTo>
                  <a:lnTo>
                    <a:pt x="1162050" y="425450"/>
                  </a:lnTo>
                  <a:cubicBezTo>
                    <a:pt x="1162050" y="411429"/>
                    <a:pt x="1150671" y="400050"/>
                    <a:pt x="1136650" y="400050"/>
                  </a:cubicBezTo>
                  <a:cubicBezTo>
                    <a:pt x="1122629" y="400050"/>
                    <a:pt x="1111250" y="411429"/>
                    <a:pt x="1111250" y="425450"/>
                  </a:cubicBezTo>
                  <a:lnTo>
                    <a:pt x="857250" y="425450"/>
                  </a:lnTo>
                  <a:cubicBezTo>
                    <a:pt x="857250" y="411429"/>
                    <a:pt x="845871" y="400050"/>
                    <a:pt x="831850" y="400050"/>
                  </a:cubicBezTo>
                  <a:cubicBezTo>
                    <a:pt x="817829" y="400050"/>
                    <a:pt x="806450" y="411429"/>
                    <a:pt x="806450" y="425450"/>
                  </a:cubicBezTo>
                  <a:lnTo>
                    <a:pt x="755650" y="425450"/>
                  </a:lnTo>
                  <a:cubicBezTo>
                    <a:pt x="755650" y="411429"/>
                    <a:pt x="744271" y="400050"/>
                    <a:pt x="730250" y="400050"/>
                  </a:cubicBezTo>
                  <a:cubicBezTo>
                    <a:pt x="716229" y="400050"/>
                    <a:pt x="704850" y="411429"/>
                    <a:pt x="704850" y="425450"/>
                  </a:cubicBezTo>
                  <a:lnTo>
                    <a:pt x="450850" y="425450"/>
                  </a:lnTo>
                  <a:cubicBezTo>
                    <a:pt x="450850" y="411429"/>
                    <a:pt x="439471" y="400050"/>
                    <a:pt x="425450" y="400050"/>
                  </a:cubicBezTo>
                  <a:cubicBezTo>
                    <a:pt x="411429" y="400050"/>
                    <a:pt x="400050" y="411429"/>
                    <a:pt x="400050" y="425450"/>
                  </a:cubicBezTo>
                  <a:lnTo>
                    <a:pt x="349250" y="425450"/>
                  </a:lnTo>
                  <a:cubicBezTo>
                    <a:pt x="349250" y="411429"/>
                    <a:pt x="337871" y="400050"/>
                    <a:pt x="323850" y="400050"/>
                  </a:cubicBezTo>
                  <a:cubicBezTo>
                    <a:pt x="309829" y="400050"/>
                    <a:pt x="298450" y="411429"/>
                    <a:pt x="298450" y="425450"/>
                  </a:cubicBezTo>
                  <a:lnTo>
                    <a:pt x="69850" y="425450"/>
                  </a:lnTo>
                  <a:lnTo>
                    <a:pt x="69850" y="196850"/>
                  </a:lnTo>
                  <a:cubicBezTo>
                    <a:pt x="83871" y="196850"/>
                    <a:pt x="95250" y="185471"/>
                    <a:pt x="95250" y="171450"/>
                  </a:cubicBezTo>
                  <a:cubicBezTo>
                    <a:pt x="95250" y="157429"/>
                    <a:pt x="83871" y="146050"/>
                    <a:pt x="69850" y="146050"/>
                  </a:cubicBezTo>
                  <a:lnTo>
                    <a:pt x="69850" y="95250"/>
                  </a:lnTo>
                  <a:cubicBezTo>
                    <a:pt x="83871" y="95250"/>
                    <a:pt x="95250" y="83871"/>
                    <a:pt x="95250" y="69850"/>
                  </a:cubicBezTo>
                  <a:lnTo>
                    <a:pt x="146050" y="69850"/>
                  </a:lnTo>
                  <a:cubicBezTo>
                    <a:pt x="146050" y="83871"/>
                    <a:pt x="157429" y="95250"/>
                    <a:pt x="171450" y="95250"/>
                  </a:cubicBezTo>
                  <a:cubicBezTo>
                    <a:pt x="185471" y="95250"/>
                    <a:pt x="196850" y="83871"/>
                    <a:pt x="196850" y="69850"/>
                  </a:cubicBezTo>
                  <a:lnTo>
                    <a:pt x="247650" y="69850"/>
                  </a:lnTo>
                  <a:cubicBezTo>
                    <a:pt x="247650" y="83871"/>
                    <a:pt x="259029" y="95250"/>
                    <a:pt x="273050" y="95250"/>
                  </a:cubicBezTo>
                  <a:cubicBezTo>
                    <a:pt x="287071" y="95250"/>
                    <a:pt x="298450" y="83871"/>
                    <a:pt x="298450" y="69850"/>
                  </a:cubicBezTo>
                  <a:lnTo>
                    <a:pt x="450850" y="69850"/>
                  </a:lnTo>
                  <a:cubicBezTo>
                    <a:pt x="450850" y="83871"/>
                    <a:pt x="462229" y="95250"/>
                    <a:pt x="476250" y="95250"/>
                  </a:cubicBezTo>
                  <a:cubicBezTo>
                    <a:pt x="490271" y="95250"/>
                    <a:pt x="501650" y="83871"/>
                    <a:pt x="501650" y="69850"/>
                  </a:cubicBezTo>
                  <a:lnTo>
                    <a:pt x="552450" y="69850"/>
                  </a:lnTo>
                  <a:cubicBezTo>
                    <a:pt x="552450" y="83871"/>
                    <a:pt x="563829" y="95250"/>
                    <a:pt x="577850" y="95250"/>
                  </a:cubicBezTo>
                  <a:cubicBezTo>
                    <a:pt x="591871" y="95250"/>
                    <a:pt x="603250" y="83871"/>
                    <a:pt x="603250" y="69850"/>
                  </a:cubicBezTo>
                  <a:lnTo>
                    <a:pt x="654050" y="69850"/>
                  </a:lnTo>
                  <a:cubicBezTo>
                    <a:pt x="654050" y="83871"/>
                    <a:pt x="665429" y="95250"/>
                    <a:pt x="679450" y="95250"/>
                  </a:cubicBezTo>
                  <a:cubicBezTo>
                    <a:pt x="693471" y="95250"/>
                    <a:pt x="704850" y="83871"/>
                    <a:pt x="704850" y="69850"/>
                  </a:cubicBezTo>
                  <a:lnTo>
                    <a:pt x="857250" y="69850"/>
                  </a:lnTo>
                  <a:cubicBezTo>
                    <a:pt x="857250" y="83871"/>
                    <a:pt x="868629" y="95250"/>
                    <a:pt x="882650" y="95250"/>
                  </a:cubicBezTo>
                  <a:cubicBezTo>
                    <a:pt x="896671" y="95250"/>
                    <a:pt x="908050" y="83871"/>
                    <a:pt x="908050" y="69850"/>
                  </a:cubicBezTo>
                  <a:lnTo>
                    <a:pt x="958850" y="69850"/>
                  </a:lnTo>
                  <a:cubicBezTo>
                    <a:pt x="958850" y="83871"/>
                    <a:pt x="970229" y="95250"/>
                    <a:pt x="984250" y="95250"/>
                  </a:cubicBezTo>
                  <a:cubicBezTo>
                    <a:pt x="998271" y="95250"/>
                    <a:pt x="1009650" y="83871"/>
                    <a:pt x="1009650" y="69850"/>
                  </a:cubicBezTo>
                  <a:lnTo>
                    <a:pt x="1060450" y="69850"/>
                  </a:lnTo>
                  <a:cubicBezTo>
                    <a:pt x="1060450" y="83871"/>
                    <a:pt x="1071829" y="95250"/>
                    <a:pt x="1085850" y="95250"/>
                  </a:cubicBezTo>
                  <a:cubicBezTo>
                    <a:pt x="1099871" y="95250"/>
                    <a:pt x="1111250" y="83871"/>
                    <a:pt x="1111250" y="69850"/>
                  </a:cubicBezTo>
                  <a:lnTo>
                    <a:pt x="1263650" y="69850"/>
                  </a:lnTo>
                  <a:cubicBezTo>
                    <a:pt x="1263650" y="83871"/>
                    <a:pt x="1275029" y="95250"/>
                    <a:pt x="1289050" y="95250"/>
                  </a:cubicBezTo>
                  <a:cubicBezTo>
                    <a:pt x="1303071" y="95250"/>
                    <a:pt x="1314450" y="83871"/>
                    <a:pt x="1314450" y="69850"/>
                  </a:cubicBezTo>
                  <a:lnTo>
                    <a:pt x="1365250" y="69850"/>
                  </a:lnTo>
                  <a:cubicBezTo>
                    <a:pt x="1365250" y="83871"/>
                    <a:pt x="1376629" y="95250"/>
                    <a:pt x="1390650" y="95250"/>
                  </a:cubicBezTo>
                  <a:cubicBezTo>
                    <a:pt x="1404671" y="95250"/>
                    <a:pt x="1416050" y="83871"/>
                    <a:pt x="1416050" y="69850"/>
                  </a:cubicBezTo>
                  <a:lnTo>
                    <a:pt x="1466850" y="69850"/>
                  </a:lnTo>
                  <a:cubicBezTo>
                    <a:pt x="1466850" y="83871"/>
                    <a:pt x="1478229" y="95250"/>
                    <a:pt x="1492250" y="95250"/>
                  </a:cubicBezTo>
                  <a:lnTo>
                    <a:pt x="1492250" y="14605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6" name="PA-任意多边形: 形状 850"/>
            <p:cNvSpPr/>
            <p:nvPr>
              <p:custDataLst>
                <p:tags r:id="rId47"/>
              </p:custDataLst>
            </p:nvPr>
          </p:nvSpPr>
          <p:spPr>
            <a:xfrm>
              <a:off x="1587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7" name="PA-任意多边形: 形状 851"/>
            <p:cNvSpPr/>
            <p:nvPr>
              <p:custDataLst>
                <p:tags r:id="rId48"/>
              </p:custDataLst>
            </p:nvPr>
          </p:nvSpPr>
          <p:spPr>
            <a:xfrm>
              <a:off x="571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8" name="PA-任意多边形: 形状 852"/>
            <p:cNvSpPr/>
            <p:nvPr>
              <p:custDataLst>
                <p:tags r:id="rId49"/>
              </p:custDataLst>
            </p:nvPr>
          </p:nvSpPr>
          <p:spPr>
            <a:xfrm>
              <a:off x="5651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9" name="PA-任意多边形: 形状 853"/>
            <p:cNvSpPr/>
            <p:nvPr>
              <p:custDataLst>
                <p:tags r:id="rId50"/>
              </p:custDataLst>
            </p:nvPr>
          </p:nvSpPr>
          <p:spPr>
            <a:xfrm>
              <a:off x="4635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0" name="PA-任意多边形: 形状 854"/>
            <p:cNvSpPr/>
            <p:nvPr>
              <p:custDataLst>
                <p:tags r:id="rId51"/>
              </p:custDataLst>
            </p:nvPr>
          </p:nvSpPr>
          <p:spPr>
            <a:xfrm>
              <a:off x="9715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1" name="PA-任意多边形: 形状 855"/>
            <p:cNvSpPr/>
            <p:nvPr>
              <p:custDataLst>
                <p:tags r:id="rId52"/>
              </p:custDataLst>
            </p:nvPr>
          </p:nvSpPr>
          <p:spPr>
            <a:xfrm>
              <a:off x="8699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2" name="PA-任意多边形: 形状 856"/>
            <p:cNvSpPr/>
            <p:nvPr>
              <p:custDataLst>
                <p:tags r:id="rId53"/>
              </p:custDataLst>
            </p:nvPr>
          </p:nvSpPr>
          <p:spPr>
            <a:xfrm>
              <a:off x="13779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3" name="PA-任意多边形: 形状 857"/>
            <p:cNvSpPr/>
            <p:nvPr>
              <p:custDataLst>
                <p:tags r:id="rId54"/>
              </p:custDataLst>
            </p:nvPr>
          </p:nvSpPr>
          <p:spPr>
            <a:xfrm>
              <a:off x="1276350" y="1866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4" name="PA-任意多边形: 形状 858"/>
            <p:cNvSpPr/>
            <p:nvPr>
              <p:custDataLst>
                <p:tags r:id="rId55"/>
              </p:custDataLst>
            </p:nvPr>
          </p:nvSpPr>
          <p:spPr>
            <a:xfrm>
              <a:off x="1079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5" name="PA-任意多边形: 形状 859"/>
            <p:cNvSpPr/>
            <p:nvPr>
              <p:custDataLst>
                <p:tags r:id="rId56"/>
              </p:custDataLst>
            </p:nvPr>
          </p:nvSpPr>
          <p:spPr>
            <a:xfrm>
              <a:off x="2095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6" name="PA-任意多边形: 形状 860"/>
            <p:cNvSpPr/>
            <p:nvPr>
              <p:custDataLst>
                <p:tags r:id="rId57"/>
              </p:custDataLst>
            </p:nvPr>
          </p:nvSpPr>
          <p:spPr>
            <a:xfrm>
              <a:off x="1587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7" name="PA-任意多边形: 形状 861"/>
            <p:cNvSpPr/>
            <p:nvPr>
              <p:custDataLst>
                <p:tags r:id="rId58"/>
              </p:custDataLst>
            </p:nvPr>
          </p:nvSpPr>
          <p:spPr>
            <a:xfrm>
              <a:off x="571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8" name="PA-任意多边形: 形状 862"/>
            <p:cNvSpPr/>
            <p:nvPr>
              <p:custDataLst>
                <p:tags r:id="rId59"/>
              </p:custDataLst>
            </p:nvPr>
          </p:nvSpPr>
          <p:spPr>
            <a:xfrm>
              <a:off x="4127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9" name="PA-任意多边形: 形状 863"/>
            <p:cNvSpPr/>
            <p:nvPr>
              <p:custDataLst>
                <p:tags r:id="rId60"/>
              </p:custDataLst>
            </p:nvPr>
          </p:nvSpPr>
          <p:spPr>
            <a:xfrm>
              <a:off x="5143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0" name="PA-任意多边形: 形状 864"/>
            <p:cNvSpPr/>
            <p:nvPr>
              <p:custDataLst>
                <p:tags r:id="rId61"/>
              </p:custDataLst>
            </p:nvPr>
          </p:nvSpPr>
          <p:spPr>
            <a:xfrm>
              <a:off x="6159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1" name="PA-任意多边形: 形状 865"/>
            <p:cNvSpPr/>
            <p:nvPr>
              <p:custDataLst>
                <p:tags r:id="rId62"/>
              </p:custDataLst>
            </p:nvPr>
          </p:nvSpPr>
          <p:spPr>
            <a:xfrm>
              <a:off x="5651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2" name="PA-任意多边形: 形状 866"/>
            <p:cNvSpPr/>
            <p:nvPr>
              <p:custDataLst>
                <p:tags r:id="rId63"/>
              </p:custDataLst>
            </p:nvPr>
          </p:nvSpPr>
          <p:spPr>
            <a:xfrm>
              <a:off x="4635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3" name="PA-任意多边形: 形状 867"/>
            <p:cNvSpPr/>
            <p:nvPr>
              <p:custDataLst>
                <p:tags r:id="rId64"/>
              </p:custDataLst>
            </p:nvPr>
          </p:nvSpPr>
          <p:spPr>
            <a:xfrm>
              <a:off x="8191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4" name="PA-任意多边形: 形状 868"/>
            <p:cNvSpPr/>
            <p:nvPr>
              <p:custDataLst>
                <p:tags r:id="rId65"/>
              </p:custDataLst>
            </p:nvPr>
          </p:nvSpPr>
          <p:spPr>
            <a:xfrm>
              <a:off x="9207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5" name="PA-任意多边形: 形状 869"/>
            <p:cNvSpPr/>
            <p:nvPr>
              <p:custDataLst>
                <p:tags r:id="rId66"/>
              </p:custDataLst>
            </p:nvPr>
          </p:nvSpPr>
          <p:spPr>
            <a:xfrm>
              <a:off x="10223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6" name="PA-任意多边形: 形状 870"/>
            <p:cNvSpPr/>
            <p:nvPr>
              <p:custDataLst>
                <p:tags r:id="rId67"/>
              </p:custDataLst>
            </p:nvPr>
          </p:nvSpPr>
          <p:spPr>
            <a:xfrm>
              <a:off x="9715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7" name="PA-任意多边形: 形状 871"/>
            <p:cNvSpPr/>
            <p:nvPr>
              <p:custDataLst>
                <p:tags r:id="rId68"/>
              </p:custDataLst>
            </p:nvPr>
          </p:nvSpPr>
          <p:spPr>
            <a:xfrm>
              <a:off x="8699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8" name="PA-任意多边形: 形状 872"/>
            <p:cNvSpPr/>
            <p:nvPr>
              <p:custDataLst>
                <p:tags r:id="rId69"/>
              </p:custDataLst>
            </p:nvPr>
          </p:nvSpPr>
          <p:spPr>
            <a:xfrm>
              <a:off x="12255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9" name="PA-任意多边形: 形状 873"/>
            <p:cNvSpPr/>
            <p:nvPr>
              <p:custDataLst>
                <p:tags r:id="rId70"/>
              </p:custDataLst>
            </p:nvPr>
          </p:nvSpPr>
          <p:spPr>
            <a:xfrm>
              <a:off x="1327150" y="19177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0" name="PA-任意多边形: 形状 874"/>
            <p:cNvSpPr/>
            <p:nvPr>
              <p:custDataLst>
                <p:tags r:id="rId71"/>
              </p:custDataLst>
            </p:nvPr>
          </p:nvSpPr>
          <p:spPr>
            <a:xfrm>
              <a:off x="13779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1" name="PA-任意多边形: 形状 875"/>
            <p:cNvSpPr/>
            <p:nvPr>
              <p:custDataLst>
                <p:tags r:id="rId72"/>
              </p:custDataLst>
            </p:nvPr>
          </p:nvSpPr>
          <p:spPr>
            <a:xfrm>
              <a:off x="1276350" y="19685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2" name="PA-任意多边形: 形状 876"/>
            <p:cNvSpPr/>
            <p:nvPr>
              <p:custDataLst>
                <p:tags r:id="rId73"/>
              </p:custDataLst>
            </p:nvPr>
          </p:nvSpPr>
          <p:spPr>
            <a:xfrm>
              <a:off x="2095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3" name="PA-任意多边形: 形状 877"/>
            <p:cNvSpPr/>
            <p:nvPr>
              <p:custDataLst>
                <p:tags r:id="rId74"/>
              </p:custDataLst>
            </p:nvPr>
          </p:nvSpPr>
          <p:spPr>
            <a:xfrm>
              <a:off x="3111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4" name="PA-任意多边形: 形状 878"/>
            <p:cNvSpPr/>
            <p:nvPr>
              <p:custDataLst>
                <p:tags r:id="rId75"/>
              </p:custDataLst>
            </p:nvPr>
          </p:nvSpPr>
          <p:spPr>
            <a:xfrm>
              <a:off x="260350" y="20701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5" name="PA-任意多边形: 形状 879"/>
            <p:cNvSpPr/>
            <p:nvPr>
              <p:custDataLst>
                <p:tags r:id="rId76"/>
              </p:custDataLst>
            </p:nvPr>
          </p:nvSpPr>
          <p:spPr>
            <a:xfrm>
              <a:off x="4127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6" name="PA-任意多边形: 形状 880"/>
            <p:cNvSpPr/>
            <p:nvPr>
              <p:custDataLst>
                <p:tags r:id="rId77"/>
              </p:custDataLst>
            </p:nvPr>
          </p:nvSpPr>
          <p:spPr>
            <a:xfrm>
              <a:off x="6159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7" name="PA-任意多边形: 形状 881"/>
            <p:cNvSpPr/>
            <p:nvPr>
              <p:custDataLst>
                <p:tags r:id="rId78"/>
              </p:custDataLst>
            </p:nvPr>
          </p:nvSpPr>
          <p:spPr>
            <a:xfrm>
              <a:off x="7175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8" name="PA-任意多边形: 形状 882"/>
            <p:cNvSpPr/>
            <p:nvPr>
              <p:custDataLst>
                <p:tags r:id="rId79"/>
              </p:custDataLst>
            </p:nvPr>
          </p:nvSpPr>
          <p:spPr>
            <a:xfrm>
              <a:off x="666750" y="20701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9" name="PA-任意多边形: 形状 883"/>
            <p:cNvSpPr/>
            <p:nvPr>
              <p:custDataLst>
                <p:tags r:id="rId80"/>
              </p:custDataLst>
            </p:nvPr>
          </p:nvSpPr>
          <p:spPr>
            <a:xfrm>
              <a:off x="768350" y="20701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0" name="PA-任意多边形: 形状 884"/>
            <p:cNvSpPr/>
            <p:nvPr>
              <p:custDataLst>
                <p:tags r:id="rId81"/>
              </p:custDataLst>
            </p:nvPr>
          </p:nvSpPr>
          <p:spPr>
            <a:xfrm>
              <a:off x="361950" y="20701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1" name="PA-任意多边形: 形状 885"/>
            <p:cNvSpPr/>
            <p:nvPr>
              <p:custDataLst>
                <p:tags r:id="rId82"/>
              </p:custDataLst>
            </p:nvPr>
          </p:nvSpPr>
          <p:spPr>
            <a:xfrm>
              <a:off x="8191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2" name="PA-任意多边形: 形状 886"/>
            <p:cNvSpPr/>
            <p:nvPr>
              <p:custDataLst>
                <p:tags r:id="rId83"/>
              </p:custDataLst>
            </p:nvPr>
          </p:nvSpPr>
          <p:spPr>
            <a:xfrm>
              <a:off x="10223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3" name="PA-任意多边形: 形状 887"/>
            <p:cNvSpPr/>
            <p:nvPr>
              <p:custDataLst>
                <p:tags r:id="rId84"/>
              </p:custDataLst>
            </p:nvPr>
          </p:nvSpPr>
          <p:spPr>
            <a:xfrm>
              <a:off x="11239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4" name="PA-任意多边形: 形状 888"/>
            <p:cNvSpPr/>
            <p:nvPr>
              <p:custDataLst>
                <p:tags r:id="rId85"/>
              </p:custDataLst>
            </p:nvPr>
          </p:nvSpPr>
          <p:spPr>
            <a:xfrm>
              <a:off x="1073150" y="20701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5" name="PA-任意多边形: 形状 889"/>
            <p:cNvSpPr/>
            <p:nvPr>
              <p:custDataLst>
                <p:tags r:id="rId86"/>
              </p:custDataLst>
            </p:nvPr>
          </p:nvSpPr>
          <p:spPr>
            <a:xfrm>
              <a:off x="1225550" y="20193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6" name="PA-任意多边形: 形状 890"/>
            <p:cNvSpPr/>
            <p:nvPr>
              <p:custDataLst>
                <p:tags r:id="rId87"/>
              </p:custDataLst>
            </p:nvPr>
          </p:nvSpPr>
          <p:spPr>
            <a:xfrm>
              <a:off x="1174750" y="20701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7" name="PA-任意多边形: 形状 891"/>
            <p:cNvSpPr/>
            <p:nvPr>
              <p:custDataLst>
                <p:tags r:id="rId88"/>
              </p:custDataLst>
            </p:nvPr>
          </p:nvSpPr>
          <p:spPr>
            <a:xfrm>
              <a:off x="2095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8" name="PA-任意多边形: 形状 892"/>
            <p:cNvSpPr/>
            <p:nvPr>
              <p:custDataLst>
                <p:tags r:id="rId89"/>
              </p:custDataLst>
            </p:nvPr>
          </p:nvSpPr>
          <p:spPr>
            <a:xfrm>
              <a:off x="3111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9" name="PA-任意多边形: 形状 893"/>
            <p:cNvSpPr/>
            <p:nvPr>
              <p:custDataLst>
                <p:tags r:id="rId90"/>
              </p:custDataLst>
            </p:nvPr>
          </p:nvSpPr>
          <p:spPr>
            <a:xfrm>
              <a:off x="4127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0" name="PA-任意多边形: 形状 894"/>
            <p:cNvSpPr/>
            <p:nvPr>
              <p:custDataLst>
                <p:tags r:id="rId91"/>
              </p:custDataLst>
            </p:nvPr>
          </p:nvSpPr>
          <p:spPr>
            <a:xfrm>
              <a:off x="6159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1" name="PA-任意多边形: 形状 895"/>
            <p:cNvSpPr/>
            <p:nvPr>
              <p:custDataLst>
                <p:tags r:id="rId92"/>
              </p:custDataLst>
            </p:nvPr>
          </p:nvSpPr>
          <p:spPr>
            <a:xfrm>
              <a:off x="7175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2" name="PA-任意多边形: 形状 896"/>
            <p:cNvSpPr/>
            <p:nvPr>
              <p:custDataLst>
                <p:tags r:id="rId93"/>
              </p:custDataLst>
            </p:nvPr>
          </p:nvSpPr>
          <p:spPr>
            <a:xfrm>
              <a:off x="8191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3" name="PA-任意多边形: 形状 897"/>
            <p:cNvSpPr/>
            <p:nvPr>
              <p:custDataLst>
                <p:tags r:id="rId94"/>
              </p:custDataLst>
            </p:nvPr>
          </p:nvSpPr>
          <p:spPr>
            <a:xfrm>
              <a:off x="10223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4" name="PA-任意多边形: 形状 898"/>
            <p:cNvSpPr/>
            <p:nvPr>
              <p:custDataLst>
                <p:tags r:id="rId95"/>
              </p:custDataLst>
            </p:nvPr>
          </p:nvSpPr>
          <p:spPr>
            <a:xfrm>
              <a:off x="11239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5" name="PA-任意多边形: 形状 899"/>
            <p:cNvSpPr/>
            <p:nvPr>
              <p:custDataLst>
                <p:tags r:id="rId96"/>
              </p:custDataLst>
            </p:nvPr>
          </p:nvSpPr>
          <p:spPr>
            <a:xfrm>
              <a:off x="1225550" y="2120900"/>
              <a:ext cx="76200" cy="762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69850" y="44450"/>
                  </a:moveTo>
                  <a:cubicBezTo>
                    <a:pt x="69850" y="58478"/>
                    <a:pt x="58478" y="69850"/>
                    <a:pt x="44450" y="69850"/>
                  </a:cubicBezTo>
                  <a:cubicBezTo>
                    <a:pt x="30422" y="69850"/>
                    <a:pt x="19050" y="58478"/>
                    <a:pt x="19050" y="44450"/>
                  </a:cubicBezTo>
                  <a:cubicBezTo>
                    <a:pt x="19050" y="30422"/>
                    <a:pt x="30422" y="19050"/>
                    <a:pt x="44450" y="19050"/>
                  </a:cubicBezTo>
                  <a:cubicBezTo>
                    <a:pt x="58478" y="19050"/>
                    <a:pt x="69850" y="30422"/>
                    <a:pt x="69850" y="444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6" name="PA-任意多边形: 形状 900"/>
            <p:cNvSpPr/>
            <p:nvPr>
              <p:custDataLst>
                <p:tags r:id="rId97"/>
              </p:custDataLst>
            </p:nvPr>
          </p:nvSpPr>
          <p:spPr>
            <a:xfrm>
              <a:off x="717550" y="3111500"/>
              <a:ext cx="76200" cy="1524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52400">
                  <a:moveTo>
                    <a:pt x="44450" y="19050"/>
                  </a:moveTo>
                  <a:cubicBezTo>
                    <a:pt x="30429" y="19050"/>
                    <a:pt x="19050" y="30404"/>
                    <a:pt x="19050" y="44450"/>
                  </a:cubicBezTo>
                  <a:lnTo>
                    <a:pt x="19050" y="120650"/>
                  </a:lnTo>
                  <a:cubicBezTo>
                    <a:pt x="19050" y="134696"/>
                    <a:pt x="30429" y="146050"/>
                    <a:pt x="44450" y="146050"/>
                  </a:cubicBezTo>
                  <a:cubicBezTo>
                    <a:pt x="58471" y="146050"/>
                    <a:pt x="69850" y="134696"/>
                    <a:pt x="69850" y="120650"/>
                  </a:cubicBezTo>
                  <a:lnTo>
                    <a:pt x="69850" y="44450"/>
                  </a:lnTo>
                  <a:cubicBezTo>
                    <a:pt x="69850" y="30404"/>
                    <a:pt x="58471" y="19050"/>
                    <a:pt x="4445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7" name="PA-任意多边形: 形状 901"/>
            <p:cNvSpPr/>
            <p:nvPr>
              <p:custDataLst>
                <p:tags r:id="rId98"/>
              </p:custDataLst>
            </p:nvPr>
          </p:nvSpPr>
          <p:spPr>
            <a:xfrm>
              <a:off x="717550" y="2933700"/>
              <a:ext cx="76200" cy="1524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52400">
                  <a:moveTo>
                    <a:pt x="44450" y="19050"/>
                  </a:moveTo>
                  <a:cubicBezTo>
                    <a:pt x="30429" y="19050"/>
                    <a:pt x="19050" y="30404"/>
                    <a:pt x="19050" y="44450"/>
                  </a:cubicBezTo>
                  <a:lnTo>
                    <a:pt x="19050" y="120650"/>
                  </a:lnTo>
                  <a:cubicBezTo>
                    <a:pt x="19050" y="134696"/>
                    <a:pt x="30429" y="146050"/>
                    <a:pt x="44450" y="146050"/>
                  </a:cubicBezTo>
                  <a:cubicBezTo>
                    <a:pt x="58471" y="146050"/>
                    <a:pt x="69850" y="134696"/>
                    <a:pt x="69850" y="120650"/>
                  </a:cubicBezTo>
                  <a:lnTo>
                    <a:pt x="69850" y="44450"/>
                  </a:lnTo>
                  <a:cubicBezTo>
                    <a:pt x="69850" y="30404"/>
                    <a:pt x="58471" y="19050"/>
                    <a:pt x="4445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8" name="PA-任意多边形: 形状 902"/>
            <p:cNvSpPr/>
            <p:nvPr>
              <p:custDataLst>
                <p:tags r:id="rId99"/>
              </p:custDataLst>
            </p:nvPr>
          </p:nvSpPr>
          <p:spPr>
            <a:xfrm>
              <a:off x="717550" y="2781300"/>
              <a:ext cx="76200" cy="1270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27000">
                  <a:moveTo>
                    <a:pt x="44450" y="19050"/>
                  </a:moveTo>
                  <a:cubicBezTo>
                    <a:pt x="30429" y="19050"/>
                    <a:pt x="19050" y="30404"/>
                    <a:pt x="19050" y="44450"/>
                  </a:cubicBezTo>
                  <a:lnTo>
                    <a:pt x="19050" y="95250"/>
                  </a:lnTo>
                  <a:cubicBezTo>
                    <a:pt x="19050" y="109296"/>
                    <a:pt x="30429" y="120650"/>
                    <a:pt x="44450" y="120650"/>
                  </a:cubicBezTo>
                  <a:cubicBezTo>
                    <a:pt x="58471" y="120650"/>
                    <a:pt x="69850" y="109296"/>
                    <a:pt x="69850" y="95250"/>
                  </a:cubicBezTo>
                  <a:lnTo>
                    <a:pt x="69850" y="44450"/>
                  </a:lnTo>
                  <a:cubicBezTo>
                    <a:pt x="69850" y="30404"/>
                    <a:pt x="58471" y="19050"/>
                    <a:pt x="4445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9" name="PA-任意多边形: 形状 903"/>
            <p:cNvSpPr/>
            <p:nvPr>
              <p:custDataLst>
                <p:tags r:id="rId100"/>
              </p:custDataLst>
            </p:nvPr>
          </p:nvSpPr>
          <p:spPr>
            <a:xfrm>
              <a:off x="717550" y="2654300"/>
              <a:ext cx="76200" cy="1270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27000">
                  <a:moveTo>
                    <a:pt x="44450" y="19050"/>
                  </a:moveTo>
                  <a:cubicBezTo>
                    <a:pt x="30429" y="19050"/>
                    <a:pt x="19050" y="30404"/>
                    <a:pt x="19050" y="44450"/>
                  </a:cubicBezTo>
                  <a:lnTo>
                    <a:pt x="19050" y="95250"/>
                  </a:lnTo>
                  <a:cubicBezTo>
                    <a:pt x="19050" y="109296"/>
                    <a:pt x="30429" y="120650"/>
                    <a:pt x="44450" y="120650"/>
                  </a:cubicBezTo>
                  <a:cubicBezTo>
                    <a:pt x="58471" y="120650"/>
                    <a:pt x="69850" y="109296"/>
                    <a:pt x="69850" y="95250"/>
                  </a:cubicBezTo>
                  <a:lnTo>
                    <a:pt x="69850" y="44450"/>
                  </a:lnTo>
                  <a:cubicBezTo>
                    <a:pt x="69850" y="30404"/>
                    <a:pt x="58471" y="19050"/>
                    <a:pt x="4445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0" name="PA-任意多边形: 形状 904"/>
            <p:cNvSpPr/>
            <p:nvPr>
              <p:custDataLst>
                <p:tags r:id="rId101"/>
              </p:custDataLst>
            </p:nvPr>
          </p:nvSpPr>
          <p:spPr>
            <a:xfrm>
              <a:off x="717550" y="2527300"/>
              <a:ext cx="76200" cy="127000"/>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 h="127000">
                  <a:moveTo>
                    <a:pt x="44450" y="19050"/>
                  </a:moveTo>
                  <a:cubicBezTo>
                    <a:pt x="30429" y="19050"/>
                    <a:pt x="19050" y="30404"/>
                    <a:pt x="19050" y="44450"/>
                  </a:cubicBezTo>
                  <a:lnTo>
                    <a:pt x="19050" y="95250"/>
                  </a:lnTo>
                  <a:cubicBezTo>
                    <a:pt x="19050" y="109296"/>
                    <a:pt x="30429" y="120650"/>
                    <a:pt x="44450" y="120650"/>
                  </a:cubicBezTo>
                  <a:cubicBezTo>
                    <a:pt x="58471" y="120650"/>
                    <a:pt x="69850" y="109296"/>
                    <a:pt x="69850" y="95250"/>
                  </a:cubicBezTo>
                  <a:lnTo>
                    <a:pt x="69850" y="44450"/>
                  </a:lnTo>
                  <a:cubicBezTo>
                    <a:pt x="69850" y="30404"/>
                    <a:pt x="58471" y="19050"/>
                    <a:pt x="44450" y="190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461" name="三角形 165"/>
          <p:cNvSpPr/>
          <p:nvPr>
            <p:custDataLst>
              <p:tags r:id="rId102"/>
            </p:custDataLst>
          </p:nvPr>
        </p:nvSpPr>
        <p:spPr>
          <a:xfrm rot="10800000">
            <a:off x="1178830" y="3382368"/>
            <a:ext cx="91594" cy="44968"/>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62" name="菱形 1"/>
          <p:cNvSpPr/>
          <p:nvPr>
            <p:custDataLst>
              <p:tags r:id="rId103"/>
            </p:custDataLst>
          </p:nvPr>
        </p:nvSpPr>
        <p:spPr>
          <a:xfrm>
            <a:off x="977900" y="2940112"/>
            <a:ext cx="454258" cy="488049"/>
          </a:xfrm>
          <a:custGeom>
            <a:avLst/>
            <a:gdLst>
              <a:gd name="connsiteX0" fmla="*/ 0 w 1094340"/>
              <a:gd name="connsiteY0" fmla="*/ 547170 h 1094340"/>
              <a:gd name="connsiteX1" fmla="*/ 547170 w 1094340"/>
              <a:gd name="connsiteY1" fmla="*/ 0 h 1094340"/>
              <a:gd name="connsiteX2" fmla="*/ 1094340 w 1094340"/>
              <a:gd name="connsiteY2" fmla="*/ 547170 h 1094340"/>
              <a:gd name="connsiteX3" fmla="*/ 547170 w 1094340"/>
              <a:gd name="connsiteY3" fmla="*/ 1094340 h 1094340"/>
              <a:gd name="connsiteX4" fmla="*/ 0 w 1094340"/>
              <a:gd name="connsiteY4" fmla="*/ 547170 h 1094340"/>
              <a:gd name="connsiteX0-1" fmla="*/ 1094340 w 1185780"/>
              <a:gd name="connsiteY0-2" fmla="*/ 547170 h 1094340"/>
              <a:gd name="connsiteX1-3" fmla="*/ 547170 w 1185780"/>
              <a:gd name="connsiteY1-4" fmla="*/ 1094340 h 1094340"/>
              <a:gd name="connsiteX2-5" fmla="*/ 0 w 1185780"/>
              <a:gd name="connsiteY2-6" fmla="*/ 547170 h 1094340"/>
              <a:gd name="connsiteX3-7" fmla="*/ 547170 w 1185780"/>
              <a:gd name="connsiteY3-8" fmla="*/ 0 h 1094340"/>
              <a:gd name="connsiteX4-9" fmla="*/ 1185780 w 1185780"/>
              <a:gd name="connsiteY4-10" fmla="*/ 638610 h 1094340"/>
              <a:gd name="connsiteX0-11" fmla="*/ 1094340 w 1094340"/>
              <a:gd name="connsiteY0-12" fmla="*/ 547170 h 1094340"/>
              <a:gd name="connsiteX1-13" fmla="*/ 547170 w 1094340"/>
              <a:gd name="connsiteY1-14" fmla="*/ 1094340 h 1094340"/>
              <a:gd name="connsiteX2-15" fmla="*/ 0 w 1094340"/>
              <a:gd name="connsiteY2-16" fmla="*/ 547170 h 1094340"/>
              <a:gd name="connsiteX3-17" fmla="*/ 547170 w 1094340"/>
              <a:gd name="connsiteY3-18" fmla="*/ 0 h 1094340"/>
              <a:gd name="connsiteX4-19" fmla="*/ 1019092 w 1094340"/>
              <a:gd name="connsiteY4-20" fmla="*/ 481447 h 1094340"/>
              <a:gd name="connsiteX0-21" fmla="*/ 1015759 w 1019092"/>
              <a:gd name="connsiteY0-22" fmla="*/ 623370 h 1094340"/>
              <a:gd name="connsiteX1-23" fmla="*/ 547170 w 1019092"/>
              <a:gd name="connsiteY1-24" fmla="*/ 1094340 h 1094340"/>
              <a:gd name="connsiteX2-25" fmla="*/ 0 w 1019092"/>
              <a:gd name="connsiteY2-26" fmla="*/ 547170 h 1094340"/>
              <a:gd name="connsiteX3-27" fmla="*/ 547170 w 1019092"/>
              <a:gd name="connsiteY3-28" fmla="*/ 0 h 1094340"/>
              <a:gd name="connsiteX4-29" fmla="*/ 1019092 w 1019092"/>
              <a:gd name="connsiteY4-30" fmla="*/ 481447 h 1094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9092" h="1094340">
                <a:moveTo>
                  <a:pt x="1015759" y="623370"/>
                </a:moveTo>
                <a:lnTo>
                  <a:pt x="547170" y="1094340"/>
                </a:lnTo>
                <a:lnTo>
                  <a:pt x="0" y="547170"/>
                </a:lnTo>
                <a:lnTo>
                  <a:pt x="547170" y="0"/>
                </a:lnTo>
                <a:lnTo>
                  <a:pt x="1019092" y="481447"/>
                </a:lnTo>
              </a:path>
            </a:pathLst>
          </a:custGeom>
          <a:noFill/>
          <a:ln w="127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3" name="椭圆 462"/>
          <p:cNvSpPr/>
          <p:nvPr>
            <p:custDataLst>
              <p:tags r:id="rId104"/>
            </p:custDataLst>
          </p:nvPr>
        </p:nvSpPr>
        <p:spPr>
          <a:xfrm>
            <a:off x="1419780" y="3144738"/>
            <a:ext cx="26818" cy="2681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64" name="椭圆 463"/>
          <p:cNvSpPr/>
          <p:nvPr>
            <p:custDataLst>
              <p:tags r:id="rId105"/>
            </p:custDataLst>
          </p:nvPr>
        </p:nvSpPr>
        <p:spPr>
          <a:xfrm>
            <a:off x="1419780" y="3203321"/>
            <a:ext cx="26818" cy="26816"/>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65" name="文本框 464"/>
          <p:cNvSpPr txBox="1"/>
          <p:nvPr>
            <p:custDataLst>
              <p:tags r:id="rId106"/>
            </p:custDataLst>
          </p:nvPr>
        </p:nvSpPr>
        <p:spPr>
          <a:xfrm>
            <a:off x="1557020" y="2940050"/>
            <a:ext cx="9752330" cy="487680"/>
          </a:xfrm>
          <a:prstGeom prst="rect">
            <a:avLst/>
          </a:prstGeom>
          <a:noFill/>
        </p:spPr>
        <p:txBody>
          <a:bodyPr wrap="square" rtlCol="0" anchor="ctr" anchorCtr="0">
            <a:noAutofit/>
          </a:bodyPr>
          <a:lstStyle/>
          <a:p>
            <a:pPr marL="0" lvl="0" indent="0" algn="l" fontAlgn="auto">
              <a:lnSpc>
                <a:spcPct val="130000"/>
              </a:lnSpc>
              <a:spcBef>
                <a:spcPts val="0"/>
              </a:spcBef>
              <a:spcAft>
                <a:spcPts val="0"/>
              </a:spcAft>
              <a:buSzPct val="100000"/>
            </a:pPr>
            <a:r>
              <a:rPr lang="zh-CN" b="1" spc="150">
                <a:solidFill>
                  <a:schemeClr val="tx1">
                    <a:lumMod val="85000"/>
                    <a:lumOff val="15000"/>
                  </a:schemeClr>
                </a:solidFill>
                <a:latin typeface="Arial" panose="020B0604020202020204" pitchFamily="34" charset="0"/>
                <a:ea typeface="微软雅黑" panose="020B0503020204020204" charset="-122"/>
              </a:rPr>
              <a:t>在途库存</a:t>
            </a:r>
            <a:r>
              <a:rPr lang="zh-CN" spc="150">
                <a:solidFill>
                  <a:schemeClr val="tx1">
                    <a:lumMod val="85000"/>
                    <a:lumOff val="15000"/>
                  </a:schemeClr>
                </a:solidFill>
                <a:latin typeface="Arial" panose="020B0604020202020204" pitchFamily="34" charset="0"/>
                <a:ea typeface="微软雅黑" panose="020B0503020204020204" charset="-122"/>
              </a:rPr>
              <a:t>：从一个地方到另一个地方处于运输路线中的物品。在没有到达目的地之前，可以将在途库存看做是周期库存的一部分。</a:t>
            </a:r>
            <a:endParaRPr lang="zh-CN" spc="150">
              <a:solidFill>
                <a:schemeClr val="tx1">
                  <a:lumMod val="85000"/>
                  <a:lumOff val="15000"/>
                </a:schemeClr>
              </a:solidFill>
              <a:latin typeface="Arial" panose="020B0604020202020204" pitchFamily="34" charset="0"/>
              <a:ea typeface="微软雅黑" panose="020B0503020204020204" charset="-122"/>
            </a:endParaRPr>
          </a:p>
        </p:txBody>
      </p:sp>
      <p:grpSp>
        <p:nvGrpSpPr>
          <p:cNvPr id="466" name="效率_速度_加速_加快"/>
          <p:cNvGrpSpPr>
            <a:grpSpLocks noChangeAspect="1"/>
          </p:cNvGrpSpPr>
          <p:nvPr>
            <p:custDataLst>
              <p:tags r:id="rId107"/>
            </p:custDataLst>
          </p:nvPr>
        </p:nvGrpSpPr>
        <p:grpSpPr>
          <a:xfrm>
            <a:off x="1117766" y="3111528"/>
            <a:ext cx="207531" cy="144393"/>
            <a:chOff x="18285619" y="22711567"/>
            <a:chExt cx="1527175" cy="866756"/>
          </a:xfrm>
          <a:solidFill>
            <a:schemeClr val="accent2"/>
          </a:solidFill>
        </p:grpSpPr>
        <p:sp>
          <p:nvSpPr>
            <p:cNvPr id="467" name="PA-任意多边形: 形状 1486"/>
            <p:cNvSpPr/>
            <p:nvPr>
              <p:custDataLst>
                <p:tags r:id="rId108"/>
              </p:custDataLst>
            </p:nvPr>
          </p:nvSpPr>
          <p:spPr>
            <a:xfrm>
              <a:off x="18742835" y="22914769"/>
              <a:ext cx="612775" cy="523875"/>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 name="connsiteX7" fmla="*/ 57050 w 205382"/>
                <a:gd name="connsiteY7" fmla="*/ 57050 w 205382"/>
                <a:gd name="connsiteX8" fmla="*/ 57050 w 205382"/>
                <a:gd name="connsiteY8" fmla="*/ 57050 w 205382"/>
                <a:gd name="connsiteX9" fmla="*/ 57050 w 205382"/>
                <a:gd name="connsiteY9" fmla="*/ 57050 w 205382"/>
                <a:gd name="connsiteX10" fmla="*/ 57050 w 205382"/>
                <a:gd name="connsiteY10" fmla="*/ 57050 w 205382"/>
                <a:gd name="connsiteX11" fmla="*/ 57050 w 205382"/>
                <a:gd name="connsiteY11" fmla="*/ 57050 w 205382"/>
                <a:gd name="connsiteX12" fmla="*/ 57050 w 205382"/>
                <a:gd name="connsiteY12" fmla="*/ 57050 w 205382"/>
                <a:gd name="connsiteX13" fmla="*/ 57050 w 205382"/>
                <a:gd name="connsiteY13" fmla="*/ 57050 w 205382"/>
                <a:gd name="connsiteX14" fmla="*/ 57050 w 205382"/>
                <a:gd name="connsiteY14" fmla="*/ 57050 w 205382"/>
                <a:gd name="connsiteX15" fmla="*/ 57050 w 205382"/>
                <a:gd name="connsiteY15" fmla="*/ 57050 w 205382"/>
                <a:gd name="connsiteX16" fmla="*/ 57050 w 205382"/>
                <a:gd name="connsiteY16" fmla="*/ 57050 w 205382"/>
                <a:gd name="connsiteX17" fmla="*/ 57050 w 205382"/>
                <a:gd name="connsiteY17" fmla="*/ 57050 w 205382"/>
                <a:gd name="connsiteX18" fmla="*/ 57050 w 205382"/>
                <a:gd name="connsiteY18" fmla="*/ 57050 w 205382"/>
                <a:gd name="connsiteX19" fmla="*/ 57050 w 205382"/>
                <a:gd name="connsiteY19" fmla="*/ 57050 w 205382"/>
                <a:gd name="connsiteX20" fmla="*/ 57050 w 205382"/>
                <a:gd name="connsiteY20" fmla="*/ 57050 w 205382"/>
                <a:gd name="connsiteX21" fmla="*/ 57050 w 205382"/>
                <a:gd name="connsiteY21" fmla="*/ 57050 w 205382"/>
                <a:gd name="connsiteX22" fmla="*/ 57050 w 205382"/>
                <a:gd name="connsiteY22" fmla="*/ 57050 w 205382"/>
                <a:gd name="connsiteX23" fmla="*/ 57050 w 205382"/>
                <a:gd name="connsiteY23" fmla="*/ 57050 w 205382"/>
                <a:gd name="connsiteX24" fmla="*/ 57050 w 205382"/>
                <a:gd name="connsiteY24" fmla="*/ 57050 w 205382"/>
                <a:gd name="connsiteX25" fmla="*/ 57050 w 205382"/>
                <a:gd name="connsiteY25" fmla="*/ 57050 w 205382"/>
                <a:gd name="connsiteX26" fmla="*/ 57050 w 205382"/>
                <a:gd name="connsiteY26" fmla="*/ 57050 w 205382"/>
                <a:gd name="connsiteX27" fmla="*/ 57050 w 205382"/>
                <a:gd name="connsiteY27"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12775" h="523875">
                  <a:moveTo>
                    <a:pt x="522672" y="91650"/>
                  </a:moveTo>
                  <a:cubicBezTo>
                    <a:pt x="465512" y="34496"/>
                    <a:pt x="387995" y="2384"/>
                    <a:pt x="307165" y="2381"/>
                  </a:cubicBezTo>
                  <a:cubicBezTo>
                    <a:pt x="138830" y="2391"/>
                    <a:pt x="2372" y="138859"/>
                    <a:pt x="2381" y="307194"/>
                  </a:cubicBezTo>
                  <a:cubicBezTo>
                    <a:pt x="2384" y="388023"/>
                    <a:pt x="34493" y="465541"/>
                    <a:pt x="91646" y="522700"/>
                  </a:cubicBezTo>
                  <a:lnTo>
                    <a:pt x="127562" y="486785"/>
                  </a:lnTo>
                  <a:cubicBezTo>
                    <a:pt x="85998" y="445446"/>
                    <a:pt x="60135" y="390922"/>
                    <a:pt x="54410" y="332581"/>
                  </a:cubicBezTo>
                  <a:lnTo>
                    <a:pt x="103965" y="332581"/>
                  </a:lnTo>
                  <a:lnTo>
                    <a:pt x="103965" y="281781"/>
                  </a:lnTo>
                  <a:lnTo>
                    <a:pt x="54461" y="281781"/>
                  </a:lnTo>
                  <a:cubicBezTo>
                    <a:pt x="59420" y="232150"/>
                    <a:pt x="78959" y="185096"/>
                    <a:pt x="110620" y="146552"/>
                  </a:cubicBezTo>
                  <a:lnTo>
                    <a:pt x="145520" y="181451"/>
                  </a:lnTo>
                  <a:lnTo>
                    <a:pt x="181435" y="145536"/>
                  </a:lnTo>
                  <a:lnTo>
                    <a:pt x="146536" y="110636"/>
                  </a:lnTo>
                  <a:cubicBezTo>
                    <a:pt x="185080" y="78975"/>
                    <a:pt x="232134" y="59436"/>
                    <a:pt x="281765" y="54477"/>
                  </a:cubicBezTo>
                  <a:lnTo>
                    <a:pt x="281765" y="103981"/>
                  </a:lnTo>
                  <a:lnTo>
                    <a:pt x="332565" y="103981"/>
                  </a:lnTo>
                  <a:lnTo>
                    <a:pt x="332565" y="54477"/>
                  </a:lnTo>
                  <a:cubicBezTo>
                    <a:pt x="382197" y="59436"/>
                    <a:pt x="429250" y="78975"/>
                    <a:pt x="467795" y="110636"/>
                  </a:cubicBezTo>
                  <a:lnTo>
                    <a:pt x="441608" y="136823"/>
                  </a:lnTo>
                  <a:lnTo>
                    <a:pt x="477523" y="172739"/>
                  </a:lnTo>
                  <a:lnTo>
                    <a:pt x="503711" y="146552"/>
                  </a:lnTo>
                  <a:cubicBezTo>
                    <a:pt x="535372" y="185096"/>
                    <a:pt x="554911" y="232150"/>
                    <a:pt x="559870" y="281781"/>
                  </a:cubicBezTo>
                  <a:lnTo>
                    <a:pt x="510365" y="281781"/>
                  </a:lnTo>
                  <a:lnTo>
                    <a:pt x="510365" y="332581"/>
                  </a:lnTo>
                  <a:lnTo>
                    <a:pt x="559921" y="332581"/>
                  </a:lnTo>
                  <a:cubicBezTo>
                    <a:pt x="554196" y="390922"/>
                    <a:pt x="528333" y="445446"/>
                    <a:pt x="486769" y="486785"/>
                  </a:cubicBezTo>
                  <a:lnTo>
                    <a:pt x="522684" y="522700"/>
                  </a:lnTo>
                  <a:cubicBezTo>
                    <a:pt x="641712" y="403666"/>
                    <a:pt x="641706" y="210677"/>
                    <a:pt x="522672" y="91650"/>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8" name="PA-任意多边形: 形状 1487"/>
            <p:cNvSpPr/>
            <p:nvPr>
              <p:custDataLst>
                <p:tags r:id="rId109"/>
              </p:custDataLst>
            </p:nvPr>
          </p:nvSpPr>
          <p:spPr>
            <a:xfrm>
              <a:off x="18971419" y="23074611"/>
              <a:ext cx="225425" cy="225425"/>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 name="connsiteX7" fmla="*/ 57050 w 205382"/>
                <a:gd name="connsiteY7" fmla="*/ 57050 w 205382"/>
                <a:gd name="connsiteX8" fmla="*/ 57050 w 205382"/>
                <a:gd name="connsiteY8" fmla="*/ 57050 w 205382"/>
                <a:gd name="connsiteX9" fmla="*/ 57050 w 205382"/>
                <a:gd name="connsiteY9" fmla="*/ 57050 w 205382"/>
                <a:gd name="connsiteX10" fmla="*/ 57050 w 205382"/>
                <a:gd name="connsiteY10" fmla="*/ 57050 w 205382"/>
                <a:gd name="connsiteX11" fmla="*/ 57050 w 205382"/>
                <a:gd name="connsiteY11" fmla="*/ 57050 w 205382"/>
                <a:gd name="connsiteX12" fmla="*/ 57050 w 205382"/>
                <a:gd name="connsiteY12" fmla="*/ 57050 w 205382"/>
                <a:gd name="connsiteX13" fmla="*/ 57050 w 205382"/>
                <a:gd name="connsiteY13"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425" h="225425">
                  <a:moveTo>
                    <a:pt x="223564" y="38297"/>
                  </a:moveTo>
                  <a:lnTo>
                    <a:pt x="187649" y="2381"/>
                  </a:lnTo>
                  <a:lnTo>
                    <a:pt x="111220" y="78759"/>
                  </a:lnTo>
                  <a:cubicBezTo>
                    <a:pt x="101054" y="73787"/>
                    <a:pt x="89897" y="71184"/>
                    <a:pt x="78581" y="71139"/>
                  </a:cubicBezTo>
                  <a:cubicBezTo>
                    <a:pt x="36497" y="71139"/>
                    <a:pt x="2381" y="105254"/>
                    <a:pt x="2381" y="147339"/>
                  </a:cubicBezTo>
                  <a:cubicBezTo>
                    <a:pt x="2381" y="189424"/>
                    <a:pt x="36497" y="223539"/>
                    <a:pt x="78581" y="223539"/>
                  </a:cubicBezTo>
                  <a:cubicBezTo>
                    <a:pt x="120666" y="223539"/>
                    <a:pt x="154781" y="189424"/>
                    <a:pt x="154781" y="147339"/>
                  </a:cubicBezTo>
                  <a:cubicBezTo>
                    <a:pt x="154737" y="136023"/>
                    <a:pt x="152133" y="124866"/>
                    <a:pt x="147161" y="114700"/>
                  </a:cubicBezTo>
                  <a:lnTo>
                    <a:pt x="223564" y="38297"/>
                  </a:lnTo>
                  <a:close/>
                  <a:moveTo>
                    <a:pt x="78581" y="172739"/>
                  </a:moveTo>
                  <a:cubicBezTo>
                    <a:pt x="64554" y="172739"/>
                    <a:pt x="53181" y="161366"/>
                    <a:pt x="53181" y="147339"/>
                  </a:cubicBezTo>
                  <a:cubicBezTo>
                    <a:pt x="53181" y="133312"/>
                    <a:pt x="64554" y="121939"/>
                    <a:pt x="78581" y="121939"/>
                  </a:cubicBezTo>
                  <a:cubicBezTo>
                    <a:pt x="92608" y="121939"/>
                    <a:pt x="103981" y="133312"/>
                    <a:pt x="103981" y="147339"/>
                  </a:cubicBezTo>
                  <a:cubicBezTo>
                    <a:pt x="103981" y="161366"/>
                    <a:pt x="92608" y="172739"/>
                    <a:pt x="78581" y="17273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69" name="PA-任意多边形: 形状 1488"/>
            <p:cNvSpPr/>
            <p:nvPr>
              <p:custDataLst>
                <p:tags r:id="rId110"/>
              </p:custDataLst>
            </p:nvPr>
          </p:nvSpPr>
          <p:spPr>
            <a:xfrm>
              <a:off x="18946019" y="23397369"/>
              <a:ext cx="206375" cy="53975"/>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Lst>
              <a:ahLst/>
              <a:cxnLst>
                <a:cxn ang="0">
                  <a:pos x="connsiteX0" y="connsiteY0"/>
                </a:cxn>
                <a:cxn ang="0">
                  <a:pos x="connsiteX1" y="connsiteY1"/>
                </a:cxn>
                <a:cxn ang="0">
                  <a:pos x="connsiteX2" y="connsiteY2"/>
                </a:cxn>
                <a:cxn ang="0">
                  <a:pos x="connsiteX3" y="connsiteY3"/>
                </a:cxn>
              </a:cxnLst>
              <a:rect l="l" t="t" r="r" b="b"/>
              <a:pathLst>
                <a:path w="206375" h="53975">
                  <a:moveTo>
                    <a:pt x="2381" y="2381"/>
                  </a:moveTo>
                  <a:lnTo>
                    <a:pt x="205581" y="2381"/>
                  </a:lnTo>
                  <a:lnTo>
                    <a:pt x="2055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0" name="PA-任意多边形: 形状 1489"/>
            <p:cNvSpPr/>
            <p:nvPr>
              <p:custDataLst>
                <p:tags r:id="rId111"/>
              </p:custDataLst>
            </p:nvPr>
          </p:nvSpPr>
          <p:spPr>
            <a:xfrm>
              <a:off x="18285619" y="22711567"/>
              <a:ext cx="1527175" cy="333375"/>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 name="connsiteX7" fmla="*/ 57050 w 205382"/>
                <a:gd name="connsiteY7" fmla="*/ 57050 w 205382"/>
                <a:gd name="connsiteX8" fmla="*/ 57050 w 205382"/>
                <a:gd name="connsiteY8" fmla="*/ 57050 w 205382"/>
                <a:gd name="connsiteX9" fmla="*/ 57050 w 205382"/>
                <a:gd name="connsiteY9"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7175" h="333375">
                  <a:moveTo>
                    <a:pt x="1470171" y="228570"/>
                  </a:moveTo>
                  <a:cubicBezTo>
                    <a:pt x="1264437" y="81050"/>
                    <a:pt x="1017540" y="1926"/>
                    <a:pt x="764381" y="2383"/>
                  </a:cubicBezTo>
                  <a:cubicBezTo>
                    <a:pt x="511223" y="1926"/>
                    <a:pt x="264325" y="81050"/>
                    <a:pt x="58591" y="228570"/>
                  </a:cubicBezTo>
                  <a:lnTo>
                    <a:pt x="2381" y="268702"/>
                  </a:lnTo>
                  <a:lnTo>
                    <a:pt x="2381" y="331135"/>
                  </a:lnTo>
                  <a:lnTo>
                    <a:pt x="88106" y="269921"/>
                  </a:lnTo>
                  <a:cubicBezTo>
                    <a:pt x="492636" y="-19099"/>
                    <a:pt x="1036126" y="-19099"/>
                    <a:pt x="1440656" y="269921"/>
                  </a:cubicBezTo>
                  <a:lnTo>
                    <a:pt x="1526381" y="331135"/>
                  </a:lnTo>
                  <a:lnTo>
                    <a:pt x="1526381" y="268702"/>
                  </a:lnTo>
                  <a:lnTo>
                    <a:pt x="1470171" y="228570"/>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1" name="PA-任意多边形: 形状 1490"/>
            <p:cNvSpPr/>
            <p:nvPr>
              <p:custDataLst>
                <p:tags r:id="rId112"/>
              </p:custDataLst>
            </p:nvPr>
          </p:nvSpPr>
          <p:spPr>
            <a:xfrm>
              <a:off x="19403219" y="22889369"/>
              <a:ext cx="53975" cy="53975"/>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2" name="PA-任意多边形: 形状 1491"/>
            <p:cNvSpPr/>
            <p:nvPr>
              <p:custDataLst>
                <p:tags r:id="rId113"/>
              </p:custDataLst>
            </p:nvPr>
          </p:nvSpPr>
          <p:spPr>
            <a:xfrm>
              <a:off x="18641219" y="22889369"/>
              <a:ext cx="53975" cy="53975"/>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3" name="PA-任意多边形: 形状 1492"/>
            <p:cNvSpPr/>
            <p:nvPr>
              <p:custDataLst>
                <p:tags r:id="rId114"/>
              </p:custDataLst>
            </p:nvPr>
          </p:nvSpPr>
          <p:spPr>
            <a:xfrm>
              <a:off x="18285619" y="22813148"/>
              <a:ext cx="1527175" cy="765175"/>
            </a:xfrm>
            <a:custGeom>
              <a:avLst/>
              <a:gdLst>
                <a:gd name="connsiteX0" fmla="*/ 57050 w 205382"/>
                <a:gd name="connsiteY0" fmla="*/ 57050 w 205382"/>
                <a:gd name="connsiteX1" fmla="*/ 57050 w 205382"/>
                <a:gd name="connsiteY1" fmla="*/ 57050 w 205382"/>
                <a:gd name="connsiteX2" fmla="*/ 57050 w 205382"/>
                <a:gd name="connsiteY2" fmla="*/ 57050 w 205382"/>
                <a:gd name="connsiteX3" fmla="*/ 57050 w 205382"/>
                <a:gd name="connsiteY3" fmla="*/ 57050 w 205382"/>
                <a:gd name="connsiteX4" fmla="*/ 57050 w 205382"/>
                <a:gd name="connsiteY4" fmla="*/ 57050 w 205382"/>
                <a:gd name="connsiteX5" fmla="*/ 57050 w 205382"/>
                <a:gd name="connsiteY5" fmla="*/ 57050 w 205382"/>
                <a:gd name="connsiteX6" fmla="*/ 57050 w 205382"/>
                <a:gd name="connsiteY6" fmla="*/ 57050 w 205382"/>
                <a:gd name="connsiteX7" fmla="*/ 57050 w 205382"/>
                <a:gd name="connsiteY7" fmla="*/ 57050 w 205382"/>
                <a:gd name="connsiteX8" fmla="*/ 57050 w 205382"/>
                <a:gd name="connsiteY8" fmla="*/ 57050 w 205382"/>
                <a:gd name="connsiteX9" fmla="*/ 57050 w 205382"/>
                <a:gd name="connsiteY9" fmla="*/ 57050 w 205382"/>
                <a:gd name="connsiteX10" fmla="*/ 57050 w 205382"/>
                <a:gd name="connsiteY10" fmla="*/ 57050 w 205382"/>
                <a:gd name="connsiteX11" fmla="*/ 57050 w 205382"/>
                <a:gd name="connsiteY11" fmla="*/ 57050 w 205382"/>
                <a:gd name="connsiteX12" fmla="*/ 57050 w 205382"/>
                <a:gd name="connsiteY12" fmla="*/ 57050 w 205382"/>
                <a:gd name="connsiteX13" fmla="*/ 57050 w 205382"/>
                <a:gd name="connsiteY13" fmla="*/ 57050 w 205382"/>
                <a:gd name="connsiteX14" fmla="*/ 57050 w 205382"/>
                <a:gd name="connsiteY14" fmla="*/ 57050 w 205382"/>
                <a:gd name="connsiteX15" fmla="*/ 57050 w 205382"/>
                <a:gd name="connsiteY15" fmla="*/ 57050 w 205382"/>
                <a:gd name="connsiteX16" fmla="*/ 57050 w 205382"/>
                <a:gd name="connsiteY16" fmla="*/ 57050 w 205382"/>
                <a:gd name="connsiteX17" fmla="*/ 57050 w 205382"/>
                <a:gd name="connsiteY17" fmla="*/ 57050 w 205382"/>
                <a:gd name="connsiteX18" fmla="*/ 57050 w 205382"/>
                <a:gd name="connsiteY18" fmla="*/ 57050 w 205382"/>
                <a:gd name="connsiteX19" fmla="*/ 57050 w 205382"/>
                <a:gd name="connsiteY19" fmla="*/ 57050 w 205382"/>
                <a:gd name="connsiteX20" fmla="*/ 57050 w 205382"/>
                <a:gd name="connsiteY20" fmla="*/ 57050 w 205382"/>
                <a:gd name="connsiteX21" fmla="*/ 57050 w 205382"/>
                <a:gd name="connsiteY21" fmla="*/ 57050 w 205382"/>
                <a:gd name="connsiteX22" fmla="*/ 57050 w 205382"/>
                <a:gd name="connsiteY22" fmla="*/ 57050 w 205382"/>
                <a:gd name="connsiteX23" fmla="*/ 57050 w 205382"/>
                <a:gd name="connsiteY23" fmla="*/ 57050 w 205382"/>
                <a:gd name="connsiteX24" fmla="*/ 57050 w 205382"/>
                <a:gd name="connsiteY24" fmla="*/ 57050 w 205382"/>
                <a:gd name="connsiteX25" fmla="*/ 57050 w 205382"/>
                <a:gd name="connsiteY25" fmla="*/ 57050 w 205382"/>
                <a:gd name="connsiteX26" fmla="*/ 57050 w 205382"/>
                <a:gd name="connsiteY26" fmla="*/ 57050 w 205382"/>
                <a:gd name="connsiteX27" fmla="*/ 57050 w 205382"/>
                <a:gd name="connsiteY27" fmla="*/ 57050 w 205382"/>
                <a:gd name="connsiteX28" fmla="*/ 57050 w 205382"/>
                <a:gd name="connsiteY28" fmla="*/ 57050 w 205382"/>
                <a:gd name="connsiteX29" fmla="*/ 57050 w 205382"/>
                <a:gd name="connsiteY29" fmla="*/ 57050 w 205382"/>
                <a:gd name="connsiteX30" fmla="*/ 57050 w 205382"/>
                <a:gd name="connsiteY30" fmla="*/ 57050 w 205382"/>
                <a:gd name="connsiteX31" fmla="*/ 57050 w 205382"/>
                <a:gd name="connsiteY31" fmla="*/ 57050 w 205382"/>
                <a:gd name="connsiteX32" fmla="*/ 57050 w 205382"/>
                <a:gd name="connsiteY32" fmla="*/ 57050 w 205382"/>
                <a:gd name="connsiteX33" fmla="*/ 57050 w 205382"/>
                <a:gd name="connsiteY33" fmla="*/ 57050 w 205382"/>
                <a:gd name="connsiteX34" fmla="*/ 57050 w 205382"/>
                <a:gd name="connsiteY34" fmla="*/ 57050 w 205382"/>
                <a:gd name="connsiteX35" fmla="*/ 57050 w 205382"/>
                <a:gd name="connsiteY35" fmla="*/ 57050 w 205382"/>
                <a:gd name="connsiteX36" fmla="*/ 57050 w 205382"/>
                <a:gd name="connsiteY36" fmla="*/ 57050 w 205382"/>
                <a:gd name="connsiteX37" fmla="*/ 57050 w 205382"/>
                <a:gd name="connsiteY37" fmla="*/ 57050 w 205382"/>
                <a:gd name="connsiteX38" fmla="*/ 57050 w 205382"/>
                <a:gd name="connsiteY38" fmla="*/ 57050 w 205382"/>
                <a:gd name="connsiteX39" fmla="*/ 57050 w 205382"/>
                <a:gd name="connsiteY39" fmla="*/ 57050 w 205382"/>
                <a:gd name="connsiteX40" fmla="*/ 57050 w 205382"/>
                <a:gd name="connsiteY40" fmla="*/ 57050 w 205382"/>
                <a:gd name="connsiteX41" fmla="*/ 57050 w 205382"/>
                <a:gd name="connsiteY41" fmla="*/ 57050 w 205382"/>
                <a:gd name="connsiteX42" fmla="*/ 57050 w 205382"/>
                <a:gd name="connsiteY42" fmla="*/ 57050 w 205382"/>
                <a:gd name="connsiteX43" fmla="*/ 57050 w 205382"/>
                <a:gd name="connsiteY43" fmla="*/ 57050 w 205382"/>
                <a:gd name="connsiteX44" fmla="*/ 57050 w 205382"/>
                <a:gd name="connsiteY44" fmla="*/ 57050 w 205382"/>
                <a:gd name="connsiteX45" fmla="*/ 57050 w 205382"/>
                <a:gd name="connsiteY45" fmla="*/ 57050 w 205382"/>
                <a:gd name="connsiteX46" fmla="*/ 57050 w 205382"/>
                <a:gd name="connsiteY46" fmla="*/ 57050 w 205382"/>
                <a:gd name="connsiteX47" fmla="*/ 57050 w 205382"/>
                <a:gd name="connsiteY47" fmla="*/ 57050 w 205382"/>
                <a:gd name="connsiteX48" fmla="*/ 57050 w 205382"/>
                <a:gd name="connsiteY48" fmla="*/ 57050 w 205382"/>
                <a:gd name="connsiteX49" fmla="*/ 57050 w 205382"/>
                <a:gd name="connsiteY49" fmla="*/ 57050 w 205382"/>
                <a:gd name="connsiteX50" fmla="*/ 57050 w 205382"/>
                <a:gd name="connsiteY50" fmla="*/ 57050 w 205382"/>
                <a:gd name="connsiteX51" fmla="*/ 57050 w 205382"/>
                <a:gd name="connsiteY51" fmla="*/ 57050 w 205382"/>
                <a:gd name="connsiteX52" fmla="*/ 57050 w 205382"/>
                <a:gd name="connsiteY52" fmla="*/ 57050 w 205382"/>
                <a:gd name="connsiteX53" fmla="*/ 57050 w 205382"/>
                <a:gd name="connsiteY53" fmla="*/ 57050 w 205382"/>
                <a:gd name="connsiteX54" fmla="*/ 57050 w 205382"/>
                <a:gd name="connsiteY54" fmla="*/ 57050 w 205382"/>
                <a:gd name="connsiteX55" fmla="*/ 57050 w 205382"/>
                <a:gd name="connsiteY55" fmla="*/ 57050 w 205382"/>
                <a:gd name="connsiteX56" fmla="*/ 57050 w 205382"/>
                <a:gd name="connsiteY56" fmla="*/ 57050 w 205382"/>
                <a:gd name="connsiteX57" fmla="*/ 57050 w 205382"/>
                <a:gd name="connsiteY57" fmla="*/ 57050 w 205382"/>
                <a:gd name="connsiteX58" fmla="*/ 57050 w 205382"/>
                <a:gd name="connsiteY58" fmla="*/ 57050 w 205382"/>
                <a:gd name="connsiteX59" fmla="*/ 57050 w 205382"/>
                <a:gd name="connsiteY59" fmla="*/ 57050 w 205382"/>
                <a:gd name="connsiteX60" fmla="*/ 57050 w 205382"/>
                <a:gd name="connsiteY60" fmla="*/ 57050 w 205382"/>
                <a:gd name="connsiteX61" fmla="*/ 57050 w 205382"/>
                <a:gd name="connsiteY61" fmla="*/ 57050 w 205382"/>
                <a:gd name="connsiteX62" fmla="*/ 57050 w 205382"/>
                <a:gd name="connsiteY62" fmla="*/ 57050 w 205382"/>
                <a:gd name="connsiteX63" fmla="*/ 57050 w 205382"/>
                <a:gd name="connsiteY63" fmla="*/ 57050 w 205382"/>
                <a:gd name="connsiteX64" fmla="*/ 57050 w 205382"/>
                <a:gd name="connsiteY64" fmla="*/ 57050 w 205382"/>
                <a:gd name="connsiteX65" fmla="*/ 57050 w 205382"/>
                <a:gd name="connsiteY65" fmla="*/ 57050 w 205382"/>
                <a:gd name="connsiteX66" fmla="*/ 57050 w 205382"/>
                <a:gd name="connsiteY66" fmla="*/ 57050 w 205382"/>
                <a:gd name="connsiteX67" fmla="*/ 57050 w 205382"/>
                <a:gd name="connsiteY67" fmla="*/ 57050 w 205382"/>
                <a:gd name="connsiteX68" fmla="*/ 57050 w 205382"/>
                <a:gd name="connsiteY68" fmla="*/ 57050 w 205382"/>
                <a:gd name="connsiteX69" fmla="*/ 57050 w 205382"/>
                <a:gd name="connsiteY69" fmla="*/ 57050 w 205382"/>
                <a:gd name="connsiteX70" fmla="*/ 57050 w 205382"/>
                <a:gd name="connsiteY70" fmla="*/ 57050 w 205382"/>
                <a:gd name="connsiteX71" fmla="*/ 57050 w 205382"/>
                <a:gd name="connsiteY71" fmla="*/ 57050 w 205382"/>
                <a:gd name="connsiteX72" fmla="*/ 57050 w 205382"/>
                <a:gd name="connsiteY72" fmla="*/ 57050 w 205382"/>
                <a:gd name="connsiteX73" fmla="*/ 57050 w 205382"/>
                <a:gd name="connsiteY73" fmla="*/ 57050 w 205382"/>
                <a:gd name="connsiteX74" fmla="*/ 57050 w 205382"/>
                <a:gd name="connsiteY74" fmla="*/ 57050 w 205382"/>
                <a:gd name="connsiteX75" fmla="*/ 57050 w 205382"/>
                <a:gd name="connsiteY75" fmla="*/ 57050 w 205382"/>
                <a:gd name="connsiteX76" fmla="*/ 57050 w 205382"/>
                <a:gd name="connsiteY76" fmla="*/ 57050 w 205382"/>
                <a:gd name="connsiteX77" fmla="*/ 57050 w 205382"/>
                <a:gd name="connsiteY77" fmla="*/ 57050 w 205382"/>
                <a:gd name="connsiteX78" fmla="*/ 57050 w 205382"/>
                <a:gd name="connsiteY78" fmla="*/ 57050 w 205382"/>
                <a:gd name="connsiteX79" fmla="*/ 57050 w 205382"/>
                <a:gd name="connsiteY79" fmla="*/ 57050 w 205382"/>
                <a:gd name="connsiteX80" fmla="*/ 57050 w 205382"/>
                <a:gd name="connsiteY80" fmla="*/ 57050 w 205382"/>
                <a:gd name="connsiteX81" fmla="*/ 57050 w 205382"/>
                <a:gd name="connsiteY81" fmla="*/ 57050 w 205382"/>
                <a:gd name="connsiteX82" fmla="*/ 57050 w 205382"/>
                <a:gd name="connsiteY82" fmla="*/ 57050 w 205382"/>
                <a:gd name="connsiteX83" fmla="*/ 57050 w 205382"/>
                <a:gd name="connsiteY83" fmla="*/ 57050 w 205382"/>
                <a:gd name="connsiteX84" fmla="*/ 57050 w 205382"/>
                <a:gd name="connsiteY84" fmla="*/ 57050 w 205382"/>
                <a:gd name="connsiteX85" fmla="*/ 57050 w 205382"/>
                <a:gd name="connsiteY85" fmla="*/ 57050 w 2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1527175" h="765175">
                  <a:moveTo>
                    <a:pt x="1117441" y="609614"/>
                  </a:moveTo>
                  <a:cubicBezTo>
                    <a:pt x="1161704" y="644143"/>
                    <a:pt x="1216247" y="662866"/>
                    <a:pt x="1272381" y="662802"/>
                  </a:cubicBezTo>
                  <a:cubicBezTo>
                    <a:pt x="1412662" y="662802"/>
                    <a:pt x="1526381" y="549083"/>
                    <a:pt x="1526381" y="408802"/>
                  </a:cubicBezTo>
                  <a:cubicBezTo>
                    <a:pt x="1526381" y="268521"/>
                    <a:pt x="1412662" y="154802"/>
                    <a:pt x="1272381" y="154802"/>
                  </a:cubicBezTo>
                  <a:cubicBezTo>
                    <a:pt x="1216149" y="154732"/>
                    <a:pt x="1161517" y="173512"/>
                    <a:pt x="1117213" y="208142"/>
                  </a:cubicBezTo>
                  <a:cubicBezTo>
                    <a:pt x="1006881" y="13280"/>
                    <a:pt x="759476" y="-55250"/>
                    <a:pt x="564610" y="55082"/>
                  </a:cubicBezTo>
                  <a:cubicBezTo>
                    <a:pt x="500663" y="91289"/>
                    <a:pt x="447754" y="144194"/>
                    <a:pt x="411550" y="208142"/>
                  </a:cubicBezTo>
                  <a:cubicBezTo>
                    <a:pt x="367246" y="173512"/>
                    <a:pt x="312614" y="154732"/>
                    <a:pt x="256381" y="154802"/>
                  </a:cubicBezTo>
                  <a:cubicBezTo>
                    <a:pt x="116100" y="154802"/>
                    <a:pt x="2381" y="268521"/>
                    <a:pt x="2381" y="408802"/>
                  </a:cubicBezTo>
                  <a:cubicBezTo>
                    <a:pt x="2381" y="549083"/>
                    <a:pt x="116100" y="662802"/>
                    <a:pt x="256381" y="662802"/>
                  </a:cubicBezTo>
                  <a:cubicBezTo>
                    <a:pt x="312515" y="662850"/>
                    <a:pt x="367052" y="644130"/>
                    <a:pt x="411321" y="609614"/>
                  </a:cubicBezTo>
                  <a:cubicBezTo>
                    <a:pt x="433683" y="648775"/>
                    <a:pt x="462432" y="683922"/>
                    <a:pt x="496386" y="713602"/>
                  </a:cubicBezTo>
                  <a:lnTo>
                    <a:pt x="2381" y="713602"/>
                  </a:lnTo>
                  <a:lnTo>
                    <a:pt x="2381" y="764402"/>
                  </a:lnTo>
                  <a:lnTo>
                    <a:pt x="1526381" y="764402"/>
                  </a:lnTo>
                  <a:lnTo>
                    <a:pt x="1526381" y="713602"/>
                  </a:lnTo>
                  <a:lnTo>
                    <a:pt x="1032377" y="713602"/>
                  </a:lnTo>
                  <a:cubicBezTo>
                    <a:pt x="1066330" y="683925"/>
                    <a:pt x="1095080" y="648778"/>
                    <a:pt x="1117441" y="609614"/>
                  </a:cubicBezTo>
                  <a:close/>
                  <a:moveTo>
                    <a:pt x="1272381" y="205602"/>
                  </a:moveTo>
                  <a:cubicBezTo>
                    <a:pt x="1384605" y="205497"/>
                    <a:pt x="1475667" y="296385"/>
                    <a:pt x="1475772" y="408612"/>
                  </a:cubicBezTo>
                  <a:cubicBezTo>
                    <a:pt x="1475877" y="520838"/>
                    <a:pt x="1384989" y="611897"/>
                    <a:pt x="1272762" y="612002"/>
                  </a:cubicBezTo>
                  <a:cubicBezTo>
                    <a:pt x="1224175" y="612047"/>
                    <a:pt x="1177182" y="594682"/>
                    <a:pt x="1140298" y="563056"/>
                  </a:cubicBezTo>
                  <a:cubicBezTo>
                    <a:pt x="1142229" y="558433"/>
                    <a:pt x="1143600" y="553658"/>
                    <a:pt x="1145378" y="548985"/>
                  </a:cubicBezTo>
                  <a:cubicBezTo>
                    <a:pt x="1147385" y="543625"/>
                    <a:pt x="1149417" y="538266"/>
                    <a:pt x="1151169" y="532830"/>
                  </a:cubicBezTo>
                  <a:cubicBezTo>
                    <a:pt x="1153836" y="524626"/>
                    <a:pt x="1156021" y="516346"/>
                    <a:pt x="1158154" y="508014"/>
                  </a:cubicBezTo>
                  <a:cubicBezTo>
                    <a:pt x="1159475" y="502782"/>
                    <a:pt x="1160974" y="497575"/>
                    <a:pt x="1162091" y="492292"/>
                  </a:cubicBezTo>
                  <a:cubicBezTo>
                    <a:pt x="1164022" y="483097"/>
                    <a:pt x="1165393" y="473801"/>
                    <a:pt x="1166663" y="464479"/>
                  </a:cubicBezTo>
                  <a:cubicBezTo>
                    <a:pt x="1167298" y="459958"/>
                    <a:pt x="1168213" y="455487"/>
                    <a:pt x="1168670" y="450915"/>
                  </a:cubicBezTo>
                  <a:cubicBezTo>
                    <a:pt x="1170099" y="436923"/>
                    <a:pt x="1170804" y="422867"/>
                    <a:pt x="1170778" y="408802"/>
                  </a:cubicBezTo>
                  <a:cubicBezTo>
                    <a:pt x="1170638" y="352773"/>
                    <a:pt x="1215949" y="307243"/>
                    <a:pt x="1271975" y="307104"/>
                  </a:cubicBezTo>
                  <a:cubicBezTo>
                    <a:pt x="1285377" y="307072"/>
                    <a:pt x="1298654" y="309694"/>
                    <a:pt x="1311037" y="314822"/>
                  </a:cubicBezTo>
                  <a:lnTo>
                    <a:pt x="1252061" y="393562"/>
                  </a:lnTo>
                  <a:lnTo>
                    <a:pt x="1252417" y="393816"/>
                  </a:lnTo>
                  <a:cubicBezTo>
                    <a:pt x="1249004" y="398077"/>
                    <a:pt x="1247092" y="403344"/>
                    <a:pt x="1246981" y="408802"/>
                  </a:cubicBezTo>
                  <a:cubicBezTo>
                    <a:pt x="1246981" y="422829"/>
                    <a:pt x="1258354" y="434202"/>
                    <a:pt x="1272381" y="434202"/>
                  </a:cubicBezTo>
                  <a:cubicBezTo>
                    <a:pt x="1280316" y="434110"/>
                    <a:pt x="1287732" y="430243"/>
                    <a:pt x="1292346" y="423788"/>
                  </a:cubicBezTo>
                  <a:lnTo>
                    <a:pt x="1292701" y="424042"/>
                  </a:lnTo>
                  <a:lnTo>
                    <a:pt x="1351426" y="345759"/>
                  </a:lnTo>
                  <a:cubicBezTo>
                    <a:pt x="1384065" y="385888"/>
                    <a:pt x="1380954" y="444226"/>
                    <a:pt x="1344238" y="480659"/>
                  </a:cubicBezTo>
                  <a:lnTo>
                    <a:pt x="1380154" y="516574"/>
                  </a:lnTo>
                  <a:cubicBezTo>
                    <a:pt x="1440574" y="457976"/>
                    <a:pt x="1442050" y="361491"/>
                    <a:pt x="1383449" y="301074"/>
                  </a:cubicBezTo>
                  <a:cubicBezTo>
                    <a:pt x="1324851" y="240654"/>
                    <a:pt x="1228366" y="239178"/>
                    <a:pt x="1167949" y="297779"/>
                  </a:cubicBezTo>
                  <a:cubicBezTo>
                    <a:pt x="1164346" y="301274"/>
                    <a:pt x="1160917" y="304945"/>
                    <a:pt x="1157675" y="308780"/>
                  </a:cubicBezTo>
                  <a:cubicBezTo>
                    <a:pt x="1155618" y="300855"/>
                    <a:pt x="1153509" y="292930"/>
                    <a:pt x="1150995" y="285107"/>
                  </a:cubicBezTo>
                  <a:cubicBezTo>
                    <a:pt x="1149191" y="279545"/>
                    <a:pt x="1147134" y="274084"/>
                    <a:pt x="1145076" y="268623"/>
                  </a:cubicBezTo>
                  <a:cubicBezTo>
                    <a:pt x="1143349" y="263974"/>
                    <a:pt x="1141978" y="259225"/>
                    <a:pt x="1139996" y="254627"/>
                  </a:cubicBezTo>
                  <a:cubicBezTo>
                    <a:pt x="1176766" y="222849"/>
                    <a:pt x="1223785" y="205437"/>
                    <a:pt x="1272381" y="205602"/>
                  </a:cubicBezTo>
                  <a:close/>
                  <a:moveTo>
                    <a:pt x="138259" y="505576"/>
                  </a:moveTo>
                  <a:cubicBezTo>
                    <a:pt x="141500" y="509408"/>
                    <a:pt x="144929" y="513082"/>
                    <a:pt x="148533" y="516574"/>
                  </a:cubicBezTo>
                  <a:lnTo>
                    <a:pt x="148609" y="516574"/>
                  </a:lnTo>
                  <a:lnTo>
                    <a:pt x="184525" y="480659"/>
                  </a:lnTo>
                  <a:cubicBezTo>
                    <a:pt x="144809" y="441022"/>
                    <a:pt x="144742" y="376693"/>
                    <a:pt x="184379" y="336974"/>
                  </a:cubicBezTo>
                  <a:cubicBezTo>
                    <a:pt x="213395" y="307897"/>
                    <a:pt x="257067" y="299157"/>
                    <a:pt x="295040" y="314822"/>
                  </a:cubicBezTo>
                  <a:lnTo>
                    <a:pt x="236061" y="393562"/>
                  </a:lnTo>
                  <a:lnTo>
                    <a:pt x="236417" y="393816"/>
                  </a:lnTo>
                  <a:cubicBezTo>
                    <a:pt x="233004" y="398077"/>
                    <a:pt x="231092" y="403344"/>
                    <a:pt x="230981" y="408802"/>
                  </a:cubicBezTo>
                  <a:cubicBezTo>
                    <a:pt x="230981" y="422829"/>
                    <a:pt x="242354" y="434202"/>
                    <a:pt x="256381" y="434202"/>
                  </a:cubicBezTo>
                  <a:cubicBezTo>
                    <a:pt x="264316" y="434110"/>
                    <a:pt x="271732" y="430243"/>
                    <a:pt x="276346" y="423788"/>
                  </a:cubicBezTo>
                  <a:lnTo>
                    <a:pt x="276701" y="424042"/>
                  </a:lnTo>
                  <a:lnTo>
                    <a:pt x="335426" y="345759"/>
                  </a:lnTo>
                  <a:cubicBezTo>
                    <a:pt x="349923" y="363581"/>
                    <a:pt x="357883" y="385828"/>
                    <a:pt x="357981" y="408802"/>
                  </a:cubicBezTo>
                  <a:cubicBezTo>
                    <a:pt x="358016" y="422870"/>
                    <a:pt x="358778" y="436926"/>
                    <a:pt x="360267" y="450915"/>
                  </a:cubicBezTo>
                  <a:cubicBezTo>
                    <a:pt x="360724" y="455487"/>
                    <a:pt x="361639" y="459958"/>
                    <a:pt x="362274" y="464504"/>
                  </a:cubicBezTo>
                  <a:cubicBezTo>
                    <a:pt x="363544" y="473826"/>
                    <a:pt x="364814" y="483097"/>
                    <a:pt x="366846" y="492266"/>
                  </a:cubicBezTo>
                  <a:cubicBezTo>
                    <a:pt x="367963" y="497600"/>
                    <a:pt x="369386" y="502833"/>
                    <a:pt x="370808" y="508091"/>
                  </a:cubicBezTo>
                  <a:cubicBezTo>
                    <a:pt x="372916" y="516371"/>
                    <a:pt x="375101" y="524626"/>
                    <a:pt x="377742" y="532779"/>
                  </a:cubicBezTo>
                  <a:cubicBezTo>
                    <a:pt x="379520" y="538266"/>
                    <a:pt x="381578" y="543701"/>
                    <a:pt x="383610" y="549137"/>
                  </a:cubicBezTo>
                  <a:cubicBezTo>
                    <a:pt x="385312" y="553760"/>
                    <a:pt x="386683" y="558484"/>
                    <a:pt x="388690" y="563056"/>
                  </a:cubicBezTo>
                  <a:cubicBezTo>
                    <a:pt x="303517" y="636132"/>
                    <a:pt x="175235" y="626328"/>
                    <a:pt x="102156" y="541155"/>
                  </a:cubicBezTo>
                  <a:cubicBezTo>
                    <a:pt x="29080" y="455983"/>
                    <a:pt x="38884" y="327700"/>
                    <a:pt x="124057" y="254624"/>
                  </a:cubicBezTo>
                  <a:cubicBezTo>
                    <a:pt x="200177" y="189311"/>
                    <a:pt x="312569" y="189311"/>
                    <a:pt x="388690" y="254624"/>
                  </a:cubicBezTo>
                  <a:cubicBezTo>
                    <a:pt x="386810" y="259221"/>
                    <a:pt x="385439" y="263971"/>
                    <a:pt x="383610" y="268619"/>
                  </a:cubicBezTo>
                  <a:cubicBezTo>
                    <a:pt x="381552" y="274080"/>
                    <a:pt x="379495" y="279541"/>
                    <a:pt x="377692" y="285104"/>
                  </a:cubicBezTo>
                  <a:cubicBezTo>
                    <a:pt x="375152" y="292927"/>
                    <a:pt x="373069" y="300852"/>
                    <a:pt x="371011" y="308777"/>
                  </a:cubicBezTo>
                  <a:cubicBezTo>
                    <a:pt x="316668" y="244505"/>
                    <a:pt x="220510" y="236457"/>
                    <a:pt x="156235" y="290800"/>
                  </a:cubicBezTo>
                  <a:cubicBezTo>
                    <a:pt x="91964" y="345146"/>
                    <a:pt x="83915" y="441305"/>
                    <a:pt x="138259" y="505576"/>
                  </a:cubicBezTo>
                  <a:close/>
                  <a:moveTo>
                    <a:pt x="947007" y="713602"/>
                  </a:moveTo>
                  <a:lnTo>
                    <a:pt x="581755" y="713602"/>
                  </a:lnTo>
                  <a:cubicBezTo>
                    <a:pt x="520735" y="677099"/>
                    <a:pt x="472069" y="623124"/>
                    <a:pt x="442055" y="558662"/>
                  </a:cubicBezTo>
                  <a:cubicBezTo>
                    <a:pt x="397589" y="463799"/>
                    <a:pt x="397589" y="354084"/>
                    <a:pt x="442055" y="259221"/>
                  </a:cubicBezTo>
                  <a:cubicBezTo>
                    <a:pt x="524421" y="81275"/>
                    <a:pt x="735447" y="3793"/>
                    <a:pt x="913394" y="86159"/>
                  </a:cubicBezTo>
                  <a:cubicBezTo>
                    <a:pt x="989768" y="121512"/>
                    <a:pt x="1051103" y="182844"/>
                    <a:pt x="1086457" y="259221"/>
                  </a:cubicBezTo>
                  <a:cubicBezTo>
                    <a:pt x="1108478" y="306015"/>
                    <a:pt x="1119924" y="357084"/>
                    <a:pt x="1119985" y="408802"/>
                  </a:cubicBezTo>
                  <a:cubicBezTo>
                    <a:pt x="1119985" y="421734"/>
                    <a:pt x="1119283" y="434656"/>
                    <a:pt x="1117876" y="447512"/>
                  </a:cubicBezTo>
                  <a:cubicBezTo>
                    <a:pt x="1113682" y="486031"/>
                    <a:pt x="1103135" y="523591"/>
                    <a:pt x="1086660" y="558662"/>
                  </a:cubicBezTo>
                  <a:cubicBezTo>
                    <a:pt x="1056669" y="623124"/>
                    <a:pt x="1008018" y="677102"/>
                    <a:pt x="947007" y="71360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474" name="三角形 178"/>
          <p:cNvSpPr/>
          <p:nvPr>
            <p:custDataLst>
              <p:tags r:id="rId115"/>
            </p:custDataLst>
          </p:nvPr>
        </p:nvSpPr>
        <p:spPr>
          <a:xfrm rot="10800000">
            <a:off x="1178830" y="6053849"/>
            <a:ext cx="91594" cy="45793"/>
          </a:xfrm>
          <a:prstGeom prst="triangl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75" name="菱形 1"/>
          <p:cNvSpPr/>
          <p:nvPr>
            <p:custDataLst>
              <p:tags r:id="rId116"/>
            </p:custDataLst>
          </p:nvPr>
        </p:nvSpPr>
        <p:spPr>
          <a:xfrm>
            <a:off x="977900" y="5611593"/>
            <a:ext cx="454258" cy="488049"/>
          </a:xfrm>
          <a:custGeom>
            <a:avLst/>
            <a:gdLst>
              <a:gd name="connsiteX0" fmla="*/ 0 w 1094340"/>
              <a:gd name="connsiteY0" fmla="*/ 547170 h 1094340"/>
              <a:gd name="connsiteX1" fmla="*/ 547170 w 1094340"/>
              <a:gd name="connsiteY1" fmla="*/ 0 h 1094340"/>
              <a:gd name="connsiteX2" fmla="*/ 1094340 w 1094340"/>
              <a:gd name="connsiteY2" fmla="*/ 547170 h 1094340"/>
              <a:gd name="connsiteX3" fmla="*/ 547170 w 1094340"/>
              <a:gd name="connsiteY3" fmla="*/ 1094340 h 1094340"/>
              <a:gd name="connsiteX4" fmla="*/ 0 w 1094340"/>
              <a:gd name="connsiteY4" fmla="*/ 547170 h 1094340"/>
              <a:gd name="connsiteX0-1" fmla="*/ 1094340 w 1185780"/>
              <a:gd name="connsiteY0-2" fmla="*/ 547170 h 1094340"/>
              <a:gd name="connsiteX1-3" fmla="*/ 547170 w 1185780"/>
              <a:gd name="connsiteY1-4" fmla="*/ 1094340 h 1094340"/>
              <a:gd name="connsiteX2-5" fmla="*/ 0 w 1185780"/>
              <a:gd name="connsiteY2-6" fmla="*/ 547170 h 1094340"/>
              <a:gd name="connsiteX3-7" fmla="*/ 547170 w 1185780"/>
              <a:gd name="connsiteY3-8" fmla="*/ 0 h 1094340"/>
              <a:gd name="connsiteX4-9" fmla="*/ 1185780 w 1185780"/>
              <a:gd name="connsiteY4-10" fmla="*/ 638610 h 1094340"/>
              <a:gd name="connsiteX0-11" fmla="*/ 1094340 w 1094340"/>
              <a:gd name="connsiteY0-12" fmla="*/ 547170 h 1094340"/>
              <a:gd name="connsiteX1-13" fmla="*/ 547170 w 1094340"/>
              <a:gd name="connsiteY1-14" fmla="*/ 1094340 h 1094340"/>
              <a:gd name="connsiteX2-15" fmla="*/ 0 w 1094340"/>
              <a:gd name="connsiteY2-16" fmla="*/ 547170 h 1094340"/>
              <a:gd name="connsiteX3-17" fmla="*/ 547170 w 1094340"/>
              <a:gd name="connsiteY3-18" fmla="*/ 0 h 1094340"/>
              <a:gd name="connsiteX4-19" fmla="*/ 1019092 w 1094340"/>
              <a:gd name="connsiteY4-20" fmla="*/ 481447 h 1094340"/>
              <a:gd name="connsiteX0-21" fmla="*/ 1015759 w 1019092"/>
              <a:gd name="connsiteY0-22" fmla="*/ 623370 h 1094340"/>
              <a:gd name="connsiteX1-23" fmla="*/ 547170 w 1019092"/>
              <a:gd name="connsiteY1-24" fmla="*/ 1094340 h 1094340"/>
              <a:gd name="connsiteX2-25" fmla="*/ 0 w 1019092"/>
              <a:gd name="connsiteY2-26" fmla="*/ 547170 h 1094340"/>
              <a:gd name="connsiteX3-27" fmla="*/ 547170 w 1019092"/>
              <a:gd name="connsiteY3-28" fmla="*/ 0 h 1094340"/>
              <a:gd name="connsiteX4-29" fmla="*/ 1019092 w 1019092"/>
              <a:gd name="connsiteY4-30" fmla="*/ 481447 h 1094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9092" h="1094340">
                <a:moveTo>
                  <a:pt x="1015759" y="623370"/>
                </a:moveTo>
                <a:lnTo>
                  <a:pt x="547170" y="1094340"/>
                </a:lnTo>
                <a:lnTo>
                  <a:pt x="0" y="547170"/>
                </a:lnTo>
                <a:lnTo>
                  <a:pt x="547170" y="0"/>
                </a:lnTo>
                <a:lnTo>
                  <a:pt x="1019092" y="481447"/>
                </a:lnTo>
              </a:path>
            </a:pathLst>
          </a:custGeom>
          <a:noFill/>
          <a:ln w="127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6" name="椭圆 475"/>
          <p:cNvSpPr/>
          <p:nvPr>
            <p:custDataLst>
              <p:tags r:id="rId117"/>
            </p:custDataLst>
          </p:nvPr>
        </p:nvSpPr>
        <p:spPr>
          <a:xfrm>
            <a:off x="1419780" y="5816219"/>
            <a:ext cx="26818" cy="268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77" name="椭圆 476"/>
          <p:cNvSpPr/>
          <p:nvPr>
            <p:custDataLst>
              <p:tags r:id="rId118"/>
            </p:custDataLst>
          </p:nvPr>
        </p:nvSpPr>
        <p:spPr>
          <a:xfrm>
            <a:off x="1419780" y="5875214"/>
            <a:ext cx="26818" cy="26403"/>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ea typeface="微软雅黑" panose="020B0503020204020204" charset="-122"/>
              <a:sym typeface="Arial" panose="020B0604020202020204" pitchFamily="34" charset="0"/>
            </a:endParaRPr>
          </a:p>
        </p:txBody>
      </p:sp>
      <p:sp>
        <p:nvSpPr>
          <p:cNvPr id="478" name="文本框 477"/>
          <p:cNvSpPr txBox="1"/>
          <p:nvPr>
            <p:custDataLst>
              <p:tags r:id="rId119"/>
            </p:custDataLst>
          </p:nvPr>
        </p:nvSpPr>
        <p:spPr>
          <a:xfrm>
            <a:off x="1555115" y="5611495"/>
            <a:ext cx="9754870" cy="487680"/>
          </a:xfrm>
          <a:prstGeom prst="rect">
            <a:avLst/>
          </a:prstGeom>
          <a:noFill/>
        </p:spPr>
        <p:txBody>
          <a:bodyPr wrap="square" rtlCol="0" anchor="ctr" anchorCtr="0">
            <a:normAutofit/>
          </a:bodyPr>
          <a:lstStyle/>
          <a:p>
            <a:pPr marL="0" lvl="0" indent="0" algn="l" fontAlgn="auto">
              <a:lnSpc>
                <a:spcPct val="130000"/>
              </a:lnSpc>
              <a:spcBef>
                <a:spcPts val="0"/>
              </a:spcBef>
              <a:spcAft>
                <a:spcPts val="0"/>
              </a:spcAft>
              <a:buSzPct val="100000"/>
            </a:pPr>
            <a:r>
              <a:rPr lang="zh-CN" b="1" spc="150">
                <a:solidFill>
                  <a:schemeClr val="tx1">
                    <a:lumMod val="85000"/>
                    <a:lumOff val="15000"/>
                  </a:schemeClr>
                </a:solidFill>
                <a:latin typeface="Arial" panose="020B0604020202020204" pitchFamily="34" charset="0"/>
                <a:ea typeface="微软雅黑" panose="020B0503020204020204" charset="-122"/>
                <a:sym typeface="+mn-ea"/>
              </a:rPr>
              <a:t>闲置库存</a:t>
            </a:r>
            <a:r>
              <a:rPr lang="zh-CN" spc="150">
                <a:solidFill>
                  <a:schemeClr val="tx1">
                    <a:lumMod val="85000"/>
                    <a:lumOff val="15000"/>
                  </a:schemeClr>
                </a:solidFill>
                <a:latin typeface="Arial" panose="020B0604020202020204" pitchFamily="34" charset="0"/>
                <a:ea typeface="微软雅黑" panose="020B0503020204020204" charset="-122"/>
                <a:sym typeface="+mn-ea"/>
              </a:rPr>
              <a:t>：指在某些具体的时间内不存在需求的库存。</a:t>
            </a:r>
            <a:endParaRPr lang="zh-CN" spc="150">
              <a:solidFill>
                <a:schemeClr val="tx1">
                  <a:lumMod val="85000"/>
                  <a:lumOff val="15000"/>
                </a:schemeClr>
              </a:solidFill>
              <a:latin typeface="Arial" panose="020B0604020202020204" pitchFamily="34" charset="0"/>
              <a:ea typeface="微软雅黑" panose="020B0503020204020204" charset="-122"/>
              <a:sym typeface="+mn-ea"/>
            </a:endParaRPr>
          </a:p>
        </p:txBody>
      </p:sp>
      <p:grpSp>
        <p:nvGrpSpPr>
          <p:cNvPr id="479" name="效率_速度"/>
          <p:cNvGrpSpPr>
            <a:grpSpLocks noChangeAspect="1"/>
          </p:cNvGrpSpPr>
          <p:nvPr>
            <p:custDataLst>
              <p:tags r:id="rId120"/>
            </p:custDataLst>
          </p:nvPr>
        </p:nvGrpSpPr>
        <p:grpSpPr>
          <a:xfrm>
            <a:off x="1123543" y="5763000"/>
            <a:ext cx="195566" cy="185236"/>
            <a:chOff x="18285768" y="24137689"/>
            <a:chExt cx="1526977" cy="1444395"/>
          </a:xfrm>
          <a:solidFill>
            <a:schemeClr val="accent5"/>
          </a:solidFill>
        </p:grpSpPr>
        <p:sp>
          <p:nvSpPr>
            <p:cNvPr id="480" name="PA-任意多边形: 形状 2020"/>
            <p:cNvSpPr/>
            <p:nvPr>
              <p:custDataLst>
                <p:tags r:id="rId121"/>
              </p:custDataLst>
            </p:nvPr>
          </p:nvSpPr>
          <p:spPr>
            <a:xfrm>
              <a:off x="18285768" y="24137689"/>
              <a:ext cx="1526977" cy="1282898"/>
            </a:xfrm>
            <a:custGeom>
              <a:avLst/>
              <a:gdLst>
                <a:gd name="connsiteX0" fmla="*/ 1496467 w 1526976"/>
                <a:gd name="connsiteY0" fmla="*/ 2232 h 1282898"/>
                <a:gd name="connsiteX1" fmla="*/ 31998 w 1526976"/>
                <a:gd name="connsiteY1" fmla="*/ 2232 h 1282898"/>
                <a:gd name="connsiteX2" fmla="*/ 2232 w 1526976"/>
                <a:gd name="connsiteY2" fmla="*/ 31998 h 1282898"/>
                <a:gd name="connsiteX3" fmla="*/ 2232 w 1526976"/>
                <a:gd name="connsiteY3" fmla="*/ 1252389 h 1282898"/>
                <a:gd name="connsiteX4" fmla="*/ 31998 w 1526976"/>
                <a:gd name="connsiteY4" fmla="*/ 1282154 h 1282898"/>
                <a:gd name="connsiteX5" fmla="*/ 133201 w 1526976"/>
                <a:gd name="connsiteY5" fmla="*/ 1282154 h 1282898"/>
                <a:gd name="connsiteX6" fmla="*/ 162967 w 1526976"/>
                <a:gd name="connsiteY6" fmla="*/ 1252389 h 1282898"/>
                <a:gd name="connsiteX7" fmla="*/ 133201 w 1526976"/>
                <a:gd name="connsiteY7" fmla="*/ 1222623 h 1282898"/>
                <a:gd name="connsiteX8" fmla="*/ 61764 w 1526976"/>
                <a:gd name="connsiteY8" fmla="*/ 1222623 h 1282898"/>
                <a:gd name="connsiteX9" fmla="*/ 61764 w 1526976"/>
                <a:gd name="connsiteY9" fmla="*/ 275924 h 1282898"/>
                <a:gd name="connsiteX10" fmla="*/ 64752 w 1526976"/>
                <a:gd name="connsiteY10" fmla="*/ 276076 h 1282898"/>
                <a:gd name="connsiteX11" fmla="*/ 1466701 w 1526976"/>
                <a:gd name="connsiteY11" fmla="*/ 276076 h 1282898"/>
                <a:gd name="connsiteX12" fmla="*/ 1466701 w 1526976"/>
                <a:gd name="connsiteY12" fmla="*/ 1222623 h 1282898"/>
                <a:gd name="connsiteX13" fmla="*/ 1389311 w 1526976"/>
                <a:gd name="connsiteY13" fmla="*/ 1222623 h 1282898"/>
                <a:gd name="connsiteX14" fmla="*/ 1359545 w 1526976"/>
                <a:gd name="connsiteY14" fmla="*/ 1252389 h 1282898"/>
                <a:gd name="connsiteX15" fmla="*/ 1389311 w 1526976"/>
                <a:gd name="connsiteY15" fmla="*/ 1282154 h 1282898"/>
                <a:gd name="connsiteX16" fmla="*/ 1496467 w 1526976"/>
                <a:gd name="connsiteY16" fmla="*/ 1282154 h 1282898"/>
                <a:gd name="connsiteX17" fmla="*/ 1526232 w 1526976"/>
                <a:gd name="connsiteY17" fmla="*/ 1252389 h 1282898"/>
                <a:gd name="connsiteX18" fmla="*/ 1526232 w 1526976"/>
                <a:gd name="connsiteY18" fmla="*/ 31998 h 1282898"/>
                <a:gd name="connsiteX19" fmla="*/ 1496467 w 1526976"/>
                <a:gd name="connsiteY19" fmla="*/ 2232 h 1282898"/>
                <a:gd name="connsiteX20" fmla="*/ 1466701 w 1526976"/>
                <a:gd name="connsiteY20" fmla="*/ 216545 h 1282898"/>
                <a:gd name="connsiteX21" fmla="*/ 64752 w 1526976"/>
                <a:gd name="connsiteY21" fmla="*/ 216545 h 1282898"/>
                <a:gd name="connsiteX22" fmla="*/ 61764 w 1526976"/>
                <a:gd name="connsiteY22" fmla="*/ 216697 h 1282898"/>
                <a:gd name="connsiteX23" fmla="*/ 61764 w 1526976"/>
                <a:gd name="connsiteY23" fmla="*/ 61764 h 1282898"/>
                <a:gd name="connsiteX24" fmla="*/ 1466701 w 1526976"/>
                <a:gd name="connsiteY24" fmla="*/ 61764 h 1282898"/>
                <a:gd name="connsiteX25" fmla="*/ 1466701 w 1526976"/>
                <a:gd name="connsiteY25" fmla="*/ 216545 h 128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26976" h="1282898">
                  <a:moveTo>
                    <a:pt x="1496467" y="2232"/>
                  </a:moveTo>
                  <a:lnTo>
                    <a:pt x="31998" y="2232"/>
                  </a:lnTo>
                  <a:cubicBezTo>
                    <a:pt x="15558" y="2232"/>
                    <a:pt x="2232" y="15561"/>
                    <a:pt x="2232" y="31998"/>
                  </a:cubicBezTo>
                  <a:lnTo>
                    <a:pt x="2232" y="1252389"/>
                  </a:lnTo>
                  <a:cubicBezTo>
                    <a:pt x="2232" y="1268825"/>
                    <a:pt x="15558" y="1282154"/>
                    <a:pt x="31998" y="1282154"/>
                  </a:cubicBezTo>
                  <a:lnTo>
                    <a:pt x="133201" y="1282154"/>
                  </a:lnTo>
                  <a:cubicBezTo>
                    <a:pt x="149641" y="1282154"/>
                    <a:pt x="162967" y="1268825"/>
                    <a:pt x="162967" y="1252389"/>
                  </a:cubicBezTo>
                  <a:cubicBezTo>
                    <a:pt x="162967" y="1235952"/>
                    <a:pt x="149641" y="1222623"/>
                    <a:pt x="133201" y="1222623"/>
                  </a:cubicBezTo>
                  <a:lnTo>
                    <a:pt x="61764" y="1222623"/>
                  </a:lnTo>
                  <a:lnTo>
                    <a:pt x="61764" y="275924"/>
                  </a:lnTo>
                  <a:cubicBezTo>
                    <a:pt x="62746" y="276023"/>
                    <a:pt x="63743" y="276076"/>
                    <a:pt x="64752" y="276076"/>
                  </a:cubicBezTo>
                  <a:lnTo>
                    <a:pt x="1466701" y="276076"/>
                  </a:lnTo>
                  <a:lnTo>
                    <a:pt x="1466701" y="1222623"/>
                  </a:lnTo>
                  <a:lnTo>
                    <a:pt x="1389311" y="1222623"/>
                  </a:lnTo>
                  <a:cubicBezTo>
                    <a:pt x="1372871" y="1222623"/>
                    <a:pt x="1359545" y="1235952"/>
                    <a:pt x="1359545" y="1252389"/>
                  </a:cubicBezTo>
                  <a:cubicBezTo>
                    <a:pt x="1359545" y="1268825"/>
                    <a:pt x="1372871" y="1282154"/>
                    <a:pt x="1389311" y="1282154"/>
                  </a:cubicBezTo>
                  <a:lnTo>
                    <a:pt x="1496467" y="1282154"/>
                  </a:lnTo>
                  <a:cubicBezTo>
                    <a:pt x="1512906" y="1282154"/>
                    <a:pt x="1526232" y="1268825"/>
                    <a:pt x="1526232" y="1252389"/>
                  </a:cubicBezTo>
                  <a:lnTo>
                    <a:pt x="1526232" y="31998"/>
                  </a:lnTo>
                  <a:cubicBezTo>
                    <a:pt x="1526232" y="15561"/>
                    <a:pt x="1512906" y="2232"/>
                    <a:pt x="1496467" y="2232"/>
                  </a:cubicBezTo>
                  <a:close/>
                  <a:moveTo>
                    <a:pt x="1466701" y="216545"/>
                  </a:moveTo>
                  <a:lnTo>
                    <a:pt x="64752" y="216545"/>
                  </a:lnTo>
                  <a:cubicBezTo>
                    <a:pt x="63743" y="216545"/>
                    <a:pt x="62746" y="216599"/>
                    <a:pt x="61764" y="216697"/>
                  </a:cubicBezTo>
                  <a:lnTo>
                    <a:pt x="61764" y="61764"/>
                  </a:lnTo>
                  <a:lnTo>
                    <a:pt x="1466701" y="61764"/>
                  </a:lnTo>
                  <a:lnTo>
                    <a:pt x="1466701" y="216545"/>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1" name="PA-任意多边形: 形状 2021"/>
            <p:cNvSpPr/>
            <p:nvPr>
              <p:custDataLst>
                <p:tags r:id="rId122"/>
              </p:custDataLst>
            </p:nvPr>
          </p:nvSpPr>
          <p:spPr>
            <a:xfrm>
              <a:off x="18916992" y="24244846"/>
              <a:ext cx="735211" cy="62508"/>
            </a:xfrm>
            <a:custGeom>
              <a:avLst/>
              <a:gdLst>
                <a:gd name="connsiteX0" fmla="*/ 704508 w 735210"/>
                <a:gd name="connsiteY0" fmla="*/ 2232 h 62507"/>
                <a:gd name="connsiteX1" fmla="*/ 31998 w 735210"/>
                <a:gd name="connsiteY1" fmla="*/ 2232 h 62507"/>
                <a:gd name="connsiteX2" fmla="*/ 2232 w 735210"/>
                <a:gd name="connsiteY2" fmla="*/ 31998 h 62507"/>
                <a:gd name="connsiteX3" fmla="*/ 31998 w 735210"/>
                <a:gd name="connsiteY3" fmla="*/ 61764 h 62507"/>
                <a:gd name="connsiteX4" fmla="*/ 704508 w 735210"/>
                <a:gd name="connsiteY4" fmla="*/ 61764 h 62507"/>
                <a:gd name="connsiteX5" fmla="*/ 734273 w 735210"/>
                <a:gd name="connsiteY5" fmla="*/ 31998 h 62507"/>
                <a:gd name="connsiteX6" fmla="*/ 704508 w 735210"/>
                <a:gd name="connsiteY6" fmla="*/ 2232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10" h="62507">
                  <a:moveTo>
                    <a:pt x="704508" y="2232"/>
                  </a:moveTo>
                  <a:lnTo>
                    <a:pt x="31998" y="2232"/>
                  </a:lnTo>
                  <a:cubicBezTo>
                    <a:pt x="15559" y="2232"/>
                    <a:pt x="2232" y="15561"/>
                    <a:pt x="2232" y="31998"/>
                  </a:cubicBezTo>
                  <a:cubicBezTo>
                    <a:pt x="2232" y="48435"/>
                    <a:pt x="15559" y="61764"/>
                    <a:pt x="31998" y="61764"/>
                  </a:cubicBezTo>
                  <a:lnTo>
                    <a:pt x="704508" y="61764"/>
                  </a:lnTo>
                  <a:cubicBezTo>
                    <a:pt x="720947" y="61764"/>
                    <a:pt x="734273" y="48435"/>
                    <a:pt x="734273" y="31998"/>
                  </a:cubicBezTo>
                  <a:cubicBezTo>
                    <a:pt x="734273" y="15561"/>
                    <a:pt x="720947" y="2232"/>
                    <a:pt x="704508"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2" name="PA-任意多边形: 形状 2022"/>
            <p:cNvSpPr/>
            <p:nvPr>
              <p:custDataLst>
                <p:tags r:id="rId123"/>
              </p:custDataLst>
            </p:nvPr>
          </p:nvSpPr>
          <p:spPr>
            <a:xfrm>
              <a:off x="18565564" y="24244846"/>
              <a:ext cx="62508" cy="62508"/>
            </a:xfrm>
            <a:custGeom>
              <a:avLst/>
              <a:gdLst>
                <a:gd name="connsiteX0" fmla="*/ 53042 w 62507"/>
                <a:gd name="connsiteY0" fmla="*/ 10954 h 62507"/>
                <a:gd name="connsiteX1" fmla="*/ 31998 w 62507"/>
                <a:gd name="connsiteY1" fmla="*/ 2232 h 62507"/>
                <a:gd name="connsiteX2" fmla="*/ 10954 w 62507"/>
                <a:gd name="connsiteY2" fmla="*/ 10954 h 62507"/>
                <a:gd name="connsiteX3" fmla="*/ 2232 w 62507"/>
                <a:gd name="connsiteY3" fmla="*/ 31998 h 62507"/>
                <a:gd name="connsiteX4" fmla="*/ 10954 w 62507"/>
                <a:gd name="connsiteY4" fmla="*/ 53039 h 62507"/>
                <a:gd name="connsiteX5" fmla="*/ 31998 w 62507"/>
                <a:gd name="connsiteY5" fmla="*/ 61764 h 62507"/>
                <a:gd name="connsiteX6" fmla="*/ 53042 w 62507"/>
                <a:gd name="connsiteY6" fmla="*/ 53039 h 62507"/>
                <a:gd name="connsiteX7" fmla="*/ 61764 w 62507"/>
                <a:gd name="connsiteY7" fmla="*/ 31998 h 62507"/>
                <a:gd name="connsiteX8" fmla="*/ 53042 w 62507"/>
                <a:gd name="connsiteY8" fmla="*/ 10954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07" h="62507">
                  <a:moveTo>
                    <a:pt x="53042" y="10954"/>
                  </a:moveTo>
                  <a:cubicBezTo>
                    <a:pt x="47506" y="5417"/>
                    <a:pt x="39826" y="2232"/>
                    <a:pt x="31998" y="2232"/>
                  </a:cubicBezTo>
                  <a:cubicBezTo>
                    <a:pt x="24170" y="2232"/>
                    <a:pt x="16490" y="5414"/>
                    <a:pt x="10954" y="10954"/>
                  </a:cubicBezTo>
                  <a:cubicBezTo>
                    <a:pt x="5417" y="16490"/>
                    <a:pt x="2232" y="24170"/>
                    <a:pt x="2232" y="31998"/>
                  </a:cubicBezTo>
                  <a:cubicBezTo>
                    <a:pt x="2232" y="39826"/>
                    <a:pt x="5417" y="47506"/>
                    <a:pt x="10954" y="53039"/>
                  </a:cubicBezTo>
                  <a:cubicBezTo>
                    <a:pt x="16490" y="58579"/>
                    <a:pt x="24170" y="61764"/>
                    <a:pt x="31998" y="61764"/>
                  </a:cubicBezTo>
                  <a:cubicBezTo>
                    <a:pt x="39826" y="61764"/>
                    <a:pt x="47506" y="58579"/>
                    <a:pt x="53042" y="53039"/>
                  </a:cubicBezTo>
                  <a:cubicBezTo>
                    <a:pt x="58579" y="47506"/>
                    <a:pt x="61764" y="39826"/>
                    <a:pt x="61764" y="31998"/>
                  </a:cubicBezTo>
                  <a:cubicBezTo>
                    <a:pt x="61764" y="24170"/>
                    <a:pt x="58579" y="16490"/>
                    <a:pt x="53042" y="109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3" name="PA-任意多边形: 形状 2023"/>
            <p:cNvSpPr/>
            <p:nvPr>
              <p:custDataLst>
                <p:tags r:id="rId124"/>
              </p:custDataLst>
            </p:nvPr>
          </p:nvSpPr>
          <p:spPr>
            <a:xfrm>
              <a:off x="18446502" y="24244846"/>
              <a:ext cx="62508" cy="62508"/>
            </a:xfrm>
            <a:custGeom>
              <a:avLst/>
              <a:gdLst>
                <a:gd name="connsiteX0" fmla="*/ 53042 w 62507"/>
                <a:gd name="connsiteY0" fmla="*/ 10954 h 62507"/>
                <a:gd name="connsiteX1" fmla="*/ 31998 w 62507"/>
                <a:gd name="connsiteY1" fmla="*/ 2232 h 62507"/>
                <a:gd name="connsiteX2" fmla="*/ 10954 w 62507"/>
                <a:gd name="connsiteY2" fmla="*/ 10954 h 62507"/>
                <a:gd name="connsiteX3" fmla="*/ 2232 w 62507"/>
                <a:gd name="connsiteY3" fmla="*/ 31998 h 62507"/>
                <a:gd name="connsiteX4" fmla="*/ 10954 w 62507"/>
                <a:gd name="connsiteY4" fmla="*/ 53039 h 62507"/>
                <a:gd name="connsiteX5" fmla="*/ 31998 w 62507"/>
                <a:gd name="connsiteY5" fmla="*/ 61764 h 62507"/>
                <a:gd name="connsiteX6" fmla="*/ 53042 w 62507"/>
                <a:gd name="connsiteY6" fmla="*/ 53039 h 62507"/>
                <a:gd name="connsiteX7" fmla="*/ 61764 w 62507"/>
                <a:gd name="connsiteY7" fmla="*/ 31998 h 62507"/>
                <a:gd name="connsiteX8" fmla="*/ 53042 w 62507"/>
                <a:gd name="connsiteY8" fmla="*/ 10954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07" h="62507">
                  <a:moveTo>
                    <a:pt x="53042" y="10954"/>
                  </a:moveTo>
                  <a:cubicBezTo>
                    <a:pt x="47506" y="5417"/>
                    <a:pt x="39826" y="2232"/>
                    <a:pt x="31998" y="2232"/>
                  </a:cubicBezTo>
                  <a:cubicBezTo>
                    <a:pt x="24170" y="2232"/>
                    <a:pt x="16490" y="5414"/>
                    <a:pt x="10954" y="10954"/>
                  </a:cubicBezTo>
                  <a:cubicBezTo>
                    <a:pt x="5417" y="16490"/>
                    <a:pt x="2232" y="24170"/>
                    <a:pt x="2232" y="31998"/>
                  </a:cubicBezTo>
                  <a:cubicBezTo>
                    <a:pt x="2232" y="39826"/>
                    <a:pt x="5417" y="47506"/>
                    <a:pt x="10954" y="53039"/>
                  </a:cubicBezTo>
                  <a:cubicBezTo>
                    <a:pt x="16490" y="58579"/>
                    <a:pt x="24170" y="61764"/>
                    <a:pt x="31998" y="61764"/>
                  </a:cubicBezTo>
                  <a:cubicBezTo>
                    <a:pt x="39826" y="61764"/>
                    <a:pt x="47506" y="58579"/>
                    <a:pt x="53042" y="53039"/>
                  </a:cubicBezTo>
                  <a:cubicBezTo>
                    <a:pt x="58579" y="47506"/>
                    <a:pt x="61764" y="39826"/>
                    <a:pt x="61764" y="31998"/>
                  </a:cubicBezTo>
                  <a:cubicBezTo>
                    <a:pt x="61764" y="24170"/>
                    <a:pt x="58579" y="16490"/>
                    <a:pt x="53042" y="109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4" name="PA-任意多边形: 形状 2024"/>
            <p:cNvSpPr/>
            <p:nvPr>
              <p:custDataLst>
                <p:tags r:id="rId125"/>
              </p:custDataLst>
            </p:nvPr>
          </p:nvSpPr>
          <p:spPr>
            <a:xfrm>
              <a:off x="18684627" y="24244846"/>
              <a:ext cx="62508" cy="62508"/>
            </a:xfrm>
            <a:custGeom>
              <a:avLst/>
              <a:gdLst>
                <a:gd name="connsiteX0" fmla="*/ 53042 w 62507"/>
                <a:gd name="connsiteY0" fmla="*/ 10954 h 62507"/>
                <a:gd name="connsiteX1" fmla="*/ 31998 w 62507"/>
                <a:gd name="connsiteY1" fmla="*/ 2232 h 62507"/>
                <a:gd name="connsiteX2" fmla="*/ 10954 w 62507"/>
                <a:gd name="connsiteY2" fmla="*/ 10954 h 62507"/>
                <a:gd name="connsiteX3" fmla="*/ 2232 w 62507"/>
                <a:gd name="connsiteY3" fmla="*/ 31998 h 62507"/>
                <a:gd name="connsiteX4" fmla="*/ 10954 w 62507"/>
                <a:gd name="connsiteY4" fmla="*/ 53039 h 62507"/>
                <a:gd name="connsiteX5" fmla="*/ 31998 w 62507"/>
                <a:gd name="connsiteY5" fmla="*/ 61764 h 62507"/>
                <a:gd name="connsiteX6" fmla="*/ 53042 w 62507"/>
                <a:gd name="connsiteY6" fmla="*/ 53039 h 62507"/>
                <a:gd name="connsiteX7" fmla="*/ 61764 w 62507"/>
                <a:gd name="connsiteY7" fmla="*/ 31998 h 62507"/>
                <a:gd name="connsiteX8" fmla="*/ 53042 w 62507"/>
                <a:gd name="connsiteY8" fmla="*/ 10954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07" h="62507">
                  <a:moveTo>
                    <a:pt x="53042" y="10954"/>
                  </a:moveTo>
                  <a:cubicBezTo>
                    <a:pt x="47506" y="5417"/>
                    <a:pt x="39826" y="2232"/>
                    <a:pt x="31998" y="2232"/>
                  </a:cubicBezTo>
                  <a:cubicBezTo>
                    <a:pt x="24170" y="2232"/>
                    <a:pt x="16490" y="5414"/>
                    <a:pt x="10954" y="10954"/>
                  </a:cubicBezTo>
                  <a:cubicBezTo>
                    <a:pt x="5417" y="16490"/>
                    <a:pt x="2232" y="24170"/>
                    <a:pt x="2232" y="31998"/>
                  </a:cubicBezTo>
                  <a:cubicBezTo>
                    <a:pt x="2232" y="39826"/>
                    <a:pt x="5417" y="47506"/>
                    <a:pt x="10954" y="53039"/>
                  </a:cubicBezTo>
                  <a:cubicBezTo>
                    <a:pt x="16490" y="58579"/>
                    <a:pt x="24170" y="61764"/>
                    <a:pt x="31998" y="61764"/>
                  </a:cubicBezTo>
                  <a:cubicBezTo>
                    <a:pt x="39826" y="61764"/>
                    <a:pt x="47506" y="58579"/>
                    <a:pt x="53042" y="53039"/>
                  </a:cubicBezTo>
                  <a:cubicBezTo>
                    <a:pt x="58579" y="47506"/>
                    <a:pt x="61764" y="39826"/>
                    <a:pt x="61764" y="31998"/>
                  </a:cubicBezTo>
                  <a:cubicBezTo>
                    <a:pt x="61764" y="24170"/>
                    <a:pt x="58579" y="16490"/>
                    <a:pt x="53042" y="109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5" name="PA-任意多边形: 形状 2025"/>
            <p:cNvSpPr/>
            <p:nvPr>
              <p:custDataLst>
                <p:tags r:id="rId126"/>
              </p:custDataLst>
            </p:nvPr>
          </p:nvSpPr>
          <p:spPr>
            <a:xfrm>
              <a:off x="18446502" y="24488924"/>
              <a:ext cx="1205508" cy="360164"/>
            </a:xfrm>
            <a:custGeom>
              <a:avLst/>
              <a:gdLst>
                <a:gd name="connsiteX0" fmla="*/ 1174998 w 1205507"/>
                <a:gd name="connsiteY0" fmla="*/ 2232 h 360164"/>
                <a:gd name="connsiteX1" fmla="*/ 31998 w 1205507"/>
                <a:gd name="connsiteY1" fmla="*/ 2232 h 360164"/>
                <a:gd name="connsiteX2" fmla="*/ 2232 w 1205507"/>
                <a:gd name="connsiteY2" fmla="*/ 31998 h 360164"/>
                <a:gd name="connsiteX3" fmla="*/ 2232 w 1205507"/>
                <a:gd name="connsiteY3" fmla="*/ 329654 h 360164"/>
                <a:gd name="connsiteX4" fmla="*/ 31998 w 1205507"/>
                <a:gd name="connsiteY4" fmla="*/ 359420 h 360164"/>
                <a:gd name="connsiteX5" fmla="*/ 1174998 w 1205507"/>
                <a:gd name="connsiteY5" fmla="*/ 359420 h 360164"/>
                <a:gd name="connsiteX6" fmla="*/ 1204764 w 1205507"/>
                <a:gd name="connsiteY6" fmla="*/ 329654 h 360164"/>
                <a:gd name="connsiteX7" fmla="*/ 1204764 w 1205507"/>
                <a:gd name="connsiteY7" fmla="*/ 31998 h 360164"/>
                <a:gd name="connsiteX8" fmla="*/ 1174998 w 1205507"/>
                <a:gd name="connsiteY8" fmla="*/ 2232 h 360164"/>
                <a:gd name="connsiteX9" fmla="*/ 1145232 w 1205507"/>
                <a:gd name="connsiteY9" fmla="*/ 299889 h 360164"/>
                <a:gd name="connsiteX10" fmla="*/ 61764 w 1205507"/>
                <a:gd name="connsiteY10" fmla="*/ 299889 h 360164"/>
                <a:gd name="connsiteX11" fmla="*/ 61764 w 1205507"/>
                <a:gd name="connsiteY11" fmla="*/ 61764 h 360164"/>
                <a:gd name="connsiteX12" fmla="*/ 1145232 w 1205507"/>
                <a:gd name="connsiteY12" fmla="*/ 61764 h 360164"/>
                <a:gd name="connsiteX13" fmla="*/ 1145232 w 1205507"/>
                <a:gd name="connsiteY13" fmla="*/ 299889 h 360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05507" h="360164">
                  <a:moveTo>
                    <a:pt x="1174998" y="2232"/>
                  </a:moveTo>
                  <a:lnTo>
                    <a:pt x="31998" y="2232"/>
                  </a:lnTo>
                  <a:cubicBezTo>
                    <a:pt x="15558" y="2232"/>
                    <a:pt x="2232" y="15561"/>
                    <a:pt x="2232" y="31998"/>
                  </a:cubicBezTo>
                  <a:lnTo>
                    <a:pt x="2232" y="329654"/>
                  </a:lnTo>
                  <a:cubicBezTo>
                    <a:pt x="2232" y="346091"/>
                    <a:pt x="15558" y="359420"/>
                    <a:pt x="31998" y="359420"/>
                  </a:cubicBezTo>
                  <a:lnTo>
                    <a:pt x="1174998" y="359420"/>
                  </a:lnTo>
                  <a:cubicBezTo>
                    <a:pt x="1191438" y="359420"/>
                    <a:pt x="1204764" y="346091"/>
                    <a:pt x="1204764" y="329654"/>
                  </a:cubicBezTo>
                  <a:lnTo>
                    <a:pt x="1204764" y="31998"/>
                  </a:lnTo>
                  <a:cubicBezTo>
                    <a:pt x="1204764" y="15561"/>
                    <a:pt x="1191438" y="2232"/>
                    <a:pt x="1174998" y="2232"/>
                  </a:cubicBezTo>
                  <a:close/>
                  <a:moveTo>
                    <a:pt x="1145232" y="299889"/>
                  </a:moveTo>
                  <a:lnTo>
                    <a:pt x="61764" y="299889"/>
                  </a:lnTo>
                  <a:lnTo>
                    <a:pt x="61764" y="61764"/>
                  </a:lnTo>
                  <a:lnTo>
                    <a:pt x="1145232" y="61764"/>
                  </a:lnTo>
                  <a:lnTo>
                    <a:pt x="1145232" y="299889"/>
                  </a:ln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6" name="PA-任意多边形: 形状 2026"/>
            <p:cNvSpPr/>
            <p:nvPr>
              <p:custDataLst>
                <p:tags r:id="rId127"/>
              </p:custDataLst>
            </p:nvPr>
          </p:nvSpPr>
          <p:spPr>
            <a:xfrm>
              <a:off x="18934658" y="25209682"/>
              <a:ext cx="273844" cy="372070"/>
            </a:xfrm>
            <a:custGeom>
              <a:avLst/>
              <a:gdLst>
                <a:gd name="connsiteX0" fmla="*/ 255157 w 273843"/>
                <a:gd name="connsiteY0" fmla="*/ 4499 h 372070"/>
                <a:gd name="connsiteX1" fmla="*/ 216268 w 273843"/>
                <a:gd name="connsiteY1" fmla="*/ 20608 h 372070"/>
                <a:gd name="connsiteX2" fmla="*/ 129951 w 273843"/>
                <a:gd name="connsiteY2" fmla="*/ 228994 h 372070"/>
                <a:gd name="connsiteX3" fmla="*/ 115342 w 273843"/>
                <a:gd name="connsiteY3" fmla="*/ 228021 h 372070"/>
                <a:gd name="connsiteX4" fmla="*/ 2232 w 273843"/>
                <a:gd name="connsiteY4" fmla="*/ 341130 h 372070"/>
                <a:gd name="connsiteX5" fmla="*/ 31998 w 273843"/>
                <a:gd name="connsiteY5" fmla="*/ 370896 h 372070"/>
                <a:gd name="connsiteX6" fmla="*/ 61764 w 273843"/>
                <a:gd name="connsiteY6" fmla="*/ 341130 h 372070"/>
                <a:gd name="connsiteX7" fmla="*/ 115342 w 273843"/>
                <a:gd name="connsiteY7" fmla="*/ 287552 h 372070"/>
                <a:gd name="connsiteX8" fmla="*/ 168920 w 273843"/>
                <a:gd name="connsiteY8" fmla="*/ 341130 h 372070"/>
                <a:gd name="connsiteX9" fmla="*/ 198686 w 273843"/>
                <a:gd name="connsiteY9" fmla="*/ 370896 h 372070"/>
                <a:gd name="connsiteX10" fmla="*/ 228451 w 273843"/>
                <a:gd name="connsiteY10" fmla="*/ 341130 h 372070"/>
                <a:gd name="connsiteX11" fmla="*/ 184856 w 273843"/>
                <a:gd name="connsiteY11" fmla="*/ 252003 h 372070"/>
                <a:gd name="connsiteX12" fmla="*/ 271266 w 273843"/>
                <a:gd name="connsiteY12" fmla="*/ 43394 h 372070"/>
                <a:gd name="connsiteX13" fmla="*/ 255157 w 273843"/>
                <a:gd name="connsiteY13" fmla="*/ 4499 h 37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843" h="372070">
                  <a:moveTo>
                    <a:pt x="255157" y="4499"/>
                  </a:moveTo>
                  <a:cubicBezTo>
                    <a:pt x="239973" y="-1776"/>
                    <a:pt x="222558" y="5422"/>
                    <a:pt x="216268" y="20608"/>
                  </a:cubicBezTo>
                  <a:lnTo>
                    <a:pt x="129951" y="228994"/>
                  </a:lnTo>
                  <a:cubicBezTo>
                    <a:pt x="125164" y="228375"/>
                    <a:pt x="120295" y="228021"/>
                    <a:pt x="115342" y="228021"/>
                  </a:cubicBezTo>
                  <a:cubicBezTo>
                    <a:pt x="52974" y="228021"/>
                    <a:pt x="2232" y="278762"/>
                    <a:pt x="2232" y="341130"/>
                  </a:cubicBezTo>
                  <a:cubicBezTo>
                    <a:pt x="2232" y="357567"/>
                    <a:pt x="15559" y="370896"/>
                    <a:pt x="31998" y="370896"/>
                  </a:cubicBezTo>
                  <a:cubicBezTo>
                    <a:pt x="48438" y="370896"/>
                    <a:pt x="61764" y="357567"/>
                    <a:pt x="61764" y="341130"/>
                  </a:cubicBezTo>
                  <a:cubicBezTo>
                    <a:pt x="61764" y="311588"/>
                    <a:pt x="85799" y="287552"/>
                    <a:pt x="115342" y="287552"/>
                  </a:cubicBezTo>
                  <a:cubicBezTo>
                    <a:pt x="144884" y="287552"/>
                    <a:pt x="168920" y="311588"/>
                    <a:pt x="168920" y="341130"/>
                  </a:cubicBezTo>
                  <a:cubicBezTo>
                    <a:pt x="168920" y="357567"/>
                    <a:pt x="182246" y="370896"/>
                    <a:pt x="198686" y="370896"/>
                  </a:cubicBezTo>
                  <a:cubicBezTo>
                    <a:pt x="215125" y="370896"/>
                    <a:pt x="228451" y="357567"/>
                    <a:pt x="228451" y="341130"/>
                  </a:cubicBezTo>
                  <a:cubicBezTo>
                    <a:pt x="228451" y="304959"/>
                    <a:pt x="211363" y="272720"/>
                    <a:pt x="184856" y="252003"/>
                  </a:cubicBezTo>
                  <a:lnTo>
                    <a:pt x="271266" y="43394"/>
                  </a:lnTo>
                  <a:cubicBezTo>
                    <a:pt x="277558" y="28204"/>
                    <a:pt x="270343" y="10794"/>
                    <a:pt x="255157" y="449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7" name="PA-任意多边形: 形状 2027"/>
            <p:cNvSpPr/>
            <p:nvPr>
              <p:custDataLst>
                <p:tags r:id="rId128"/>
              </p:custDataLst>
            </p:nvPr>
          </p:nvSpPr>
          <p:spPr>
            <a:xfrm>
              <a:off x="18494505" y="24994939"/>
              <a:ext cx="1110258" cy="586383"/>
            </a:xfrm>
            <a:custGeom>
              <a:avLst/>
              <a:gdLst>
                <a:gd name="connsiteX0" fmla="*/ 555873 w 1110257"/>
                <a:gd name="connsiteY0" fmla="*/ 2232 h 586382"/>
                <a:gd name="connsiteX1" fmla="*/ 2232 w 1110257"/>
                <a:gd name="connsiteY1" fmla="*/ 555873 h 586382"/>
                <a:gd name="connsiteX2" fmla="*/ 31998 w 1110257"/>
                <a:gd name="connsiteY2" fmla="*/ 585639 h 586382"/>
                <a:gd name="connsiteX3" fmla="*/ 147706 w 1110257"/>
                <a:gd name="connsiteY3" fmla="*/ 585639 h 586382"/>
                <a:gd name="connsiteX4" fmla="*/ 177472 w 1110257"/>
                <a:gd name="connsiteY4" fmla="*/ 555873 h 586382"/>
                <a:gd name="connsiteX5" fmla="*/ 147706 w 1110257"/>
                <a:gd name="connsiteY5" fmla="*/ 526107 h 586382"/>
                <a:gd name="connsiteX6" fmla="*/ 62651 w 1110257"/>
                <a:gd name="connsiteY6" fmla="*/ 526107 h 586382"/>
                <a:gd name="connsiteX7" fmla="*/ 88809 w 1110257"/>
                <a:gd name="connsiteY7" fmla="*/ 394627 h 586382"/>
                <a:gd name="connsiteX8" fmla="*/ 127203 w 1110257"/>
                <a:gd name="connsiteY8" fmla="*/ 410530 h 586382"/>
                <a:gd name="connsiteX9" fmla="*/ 138583 w 1110257"/>
                <a:gd name="connsiteY9" fmla="*/ 412805 h 586382"/>
                <a:gd name="connsiteX10" fmla="*/ 166095 w 1110257"/>
                <a:gd name="connsiteY10" fmla="*/ 394421 h 586382"/>
                <a:gd name="connsiteX11" fmla="*/ 149986 w 1110257"/>
                <a:gd name="connsiteY11" fmla="*/ 355530 h 586382"/>
                <a:gd name="connsiteX12" fmla="*/ 111669 w 1110257"/>
                <a:gd name="connsiteY12" fmla="*/ 339659 h 586382"/>
                <a:gd name="connsiteX13" fmla="*/ 186246 w 1110257"/>
                <a:gd name="connsiteY13" fmla="*/ 228341 h 586382"/>
                <a:gd name="connsiteX14" fmla="*/ 222168 w 1110257"/>
                <a:gd name="connsiteY14" fmla="*/ 264262 h 586382"/>
                <a:gd name="connsiteX15" fmla="*/ 243215 w 1110257"/>
                <a:gd name="connsiteY15" fmla="*/ 272981 h 586382"/>
                <a:gd name="connsiteX16" fmla="*/ 264262 w 1110257"/>
                <a:gd name="connsiteY16" fmla="*/ 264262 h 586382"/>
                <a:gd name="connsiteX17" fmla="*/ 264262 w 1110257"/>
                <a:gd name="connsiteY17" fmla="*/ 222165 h 586382"/>
                <a:gd name="connsiteX18" fmla="*/ 228350 w 1110257"/>
                <a:gd name="connsiteY18" fmla="*/ 186252 h 586382"/>
                <a:gd name="connsiteX19" fmla="*/ 339650 w 1110257"/>
                <a:gd name="connsiteY19" fmla="*/ 111645 h 586382"/>
                <a:gd name="connsiteX20" fmla="*/ 355530 w 1110257"/>
                <a:gd name="connsiteY20" fmla="*/ 149986 h 586382"/>
                <a:gd name="connsiteX21" fmla="*/ 383042 w 1110257"/>
                <a:gd name="connsiteY21" fmla="*/ 168369 h 586382"/>
                <a:gd name="connsiteX22" fmla="*/ 394421 w 1110257"/>
                <a:gd name="connsiteY22" fmla="*/ 166095 h 586382"/>
                <a:gd name="connsiteX23" fmla="*/ 410531 w 1110257"/>
                <a:gd name="connsiteY23" fmla="*/ 127203 h 586382"/>
                <a:gd name="connsiteX24" fmla="*/ 394624 w 1110257"/>
                <a:gd name="connsiteY24" fmla="*/ 88806 h 586382"/>
                <a:gd name="connsiteX25" fmla="*/ 526107 w 1110257"/>
                <a:gd name="connsiteY25" fmla="*/ 62689 h 586382"/>
                <a:gd name="connsiteX26" fmla="*/ 526107 w 1110257"/>
                <a:gd name="connsiteY26" fmla="*/ 176611 h 586382"/>
                <a:gd name="connsiteX27" fmla="*/ 555873 w 1110257"/>
                <a:gd name="connsiteY27" fmla="*/ 206377 h 586382"/>
                <a:gd name="connsiteX28" fmla="*/ 585639 w 1110257"/>
                <a:gd name="connsiteY28" fmla="*/ 176611 h 586382"/>
                <a:gd name="connsiteX29" fmla="*/ 585639 w 1110257"/>
                <a:gd name="connsiteY29" fmla="*/ 62686 h 586382"/>
                <a:gd name="connsiteX30" fmla="*/ 717122 w 1110257"/>
                <a:gd name="connsiteY30" fmla="*/ 88803 h 586382"/>
                <a:gd name="connsiteX31" fmla="*/ 701216 w 1110257"/>
                <a:gd name="connsiteY31" fmla="*/ 127200 h 586382"/>
                <a:gd name="connsiteX32" fmla="*/ 717325 w 1110257"/>
                <a:gd name="connsiteY32" fmla="*/ 166092 h 586382"/>
                <a:gd name="connsiteX33" fmla="*/ 728704 w 1110257"/>
                <a:gd name="connsiteY33" fmla="*/ 168366 h 586382"/>
                <a:gd name="connsiteX34" fmla="*/ 756217 w 1110257"/>
                <a:gd name="connsiteY34" fmla="*/ 149983 h 586382"/>
                <a:gd name="connsiteX35" fmla="*/ 772097 w 1110257"/>
                <a:gd name="connsiteY35" fmla="*/ 111642 h 586382"/>
                <a:gd name="connsiteX36" fmla="*/ 883396 w 1110257"/>
                <a:gd name="connsiteY36" fmla="*/ 186249 h 586382"/>
                <a:gd name="connsiteX37" fmla="*/ 854131 w 1110257"/>
                <a:gd name="connsiteY37" fmla="*/ 215515 h 586382"/>
                <a:gd name="connsiteX38" fmla="*/ 854131 w 1110257"/>
                <a:gd name="connsiteY38" fmla="*/ 257613 h 586382"/>
                <a:gd name="connsiteX39" fmla="*/ 875178 w 1110257"/>
                <a:gd name="connsiteY39" fmla="*/ 266331 h 586382"/>
                <a:gd name="connsiteX40" fmla="*/ 896225 w 1110257"/>
                <a:gd name="connsiteY40" fmla="*/ 257613 h 586382"/>
                <a:gd name="connsiteX41" fmla="*/ 925497 w 1110257"/>
                <a:gd name="connsiteY41" fmla="*/ 228341 h 586382"/>
                <a:gd name="connsiteX42" fmla="*/ 1000077 w 1110257"/>
                <a:gd name="connsiteY42" fmla="*/ 339659 h 586382"/>
                <a:gd name="connsiteX43" fmla="*/ 961766 w 1110257"/>
                <a:gd name="connsiteY43" fmla="*/ 355530 h 586382"/>
                <a:gd name="connsiteX44" fmla="*/ 945657 w 1110257"/>
                <a:gd name="connsiteY44" fmla="*/ 394418 h 586382"/>
                <a:gd name="connsiteX45" fmla="*/ 973169 w 1110257"/>
                <a:gd name="connsiteY45" fmla="*/ 412802 h 586382"/>
                <a:gd name="connsiteX46" fmla="*/ 984549 w 1110257"/>
                <a:gd name="connsiteY46" fmla="*/ 410525 h 586382"/>
                <a:gd name="connsiteX47" fmla="*/ 1022934 w 1110257"/>
                <a:gd name="connsiteY47" fmla="*/ 394624 h 586382"/>
                <a:gd name="connsiteX48" fmla="*/ 1049093 w 1110257"/>
                <a:gd name="connsiteY48" fmla="*/ 526107 h 586382"/>
                <a:gd name="connsiteX49" fmla="*/ 949890 w 1110257"/>
                <a:gd name="connsiteY49" fmla="*/ 526107 h 586382"/>
                <a:gd name="connsiteX50" fmla="*/ 920124 w 1110257"/>
                <a:gd name="connsiteY50" fmla="*/ 555873 h 586382"/>
                <a:gd name="connsiteX51" fmla="*/ 949890 w 1110257"/>
                <a:gd name="connsiteY51" fmla="*/ 585639 h 586382"/>
                <a:gd name="connsiteX52" fmla="*/ 1079748 w 1110257"/>
                <a:gd name="connsiteY52" fmla="*/ 585639 h 586382"/>
                <a:gd name="connsiteX53" fmla="*/ 1109514 w 1110257"/>
                <a:gd name="connsiteY53" fmla="*/ 555873 h 586382"/>
                <a:gd name="connsiteX54" fmla="*/ 555873 w 1110257"/>
                <a:gd name="connsiteY54" fmla="*/ 2232 h 586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10257" h="586382">
                  <a:moveTo>
                    <a:pt x="555873" y="2232"/>
                  </a:moveTo>
                  <a:cubicBezTo>
                    <a:pt x="250594" y="2232"/>
                    <a:pt x="2232" y="250594"/>
                    <a:pt x="2232" y="555873"/>
                  </a:cubicBezTo>
                  <a:cubicBezTo>
                    <a:pt x="2232" y="572310"/>
                    <a:pt x="15558" y="585639"/>
                    <a:pt x="31998" y="585639"/>
                  </a:cubicBezTo>
                  <a:lnTo>
                    <a:pt x="147706" y="585639"/>
                  </a:lnTo>
                  <a:cubicBezTo>
                    <a:pt x="164146" y="585639"/>
                    <a:pt x="177472" y="572310"/>
                    <a:pt x="177472" y="555873"/>
                  </a:cubicBezTo>
                  <a:cubicBezTo>
                    <a:pt x="177472" y="539436"/>
                    <a:pt x="164146" y="526107"/>
                    <a:pt x="147706" y="526107"/>
                  </a:cubicBezTo>
                  <a:lnTo>
                    <a:pt x="62651" y="526107"/>
                  </a:lnTo>
                  <a:cubicBezTo>
                    <a:pt x="65383" y="480337"/>
                    <a:pt x="74402" y="436236"/>
                    <a:pt x="88809" y="394627"/>
                  </a:cubicBezTo>
                  <a:lnTo>
                    <a:pt x="127203" y="410530"/>
                  </a:lnTo>
                  <a:cubicBezTo>
                    <a:pt x="130927" y="412072"/>
                    <a:pt x="134785" y="412805"/>
                    <a:pt x="138583" y="412805"/>
                  </a:cubicBezTo>
                  <a:cubicBezTo>
                    <a:pt x="150263" y="412805"/>
                    <a:pt x="161345" y="405884"/>
                    <a:pt x="166095" y="394421"/>
                  </a:cubicBezTo>
                  <a:cubicBezTo>
                    <a:pt x="172388" y="379232"/>
                    <a:pt x="165172" y="361822"/>
                    <a:pt x="149986" y="355530"/>
                  </a:cubicBezTo>
                  <a:lnTo>
                    <a:pt x="111669" y="339659"/>
                  </a:lnTo>
                  <a:cubicBezTo>
                    <a:pt x="131466" y="299153"/>
                    <a:pt x="156627" y="261732"/>
                    <a:pt x="186246" y="228341"/>
                  </a:cubicBezTo>
                  <a:lnTo>
                    <a:pt x="222168" y="264262"/>
                  </a:lnTo>
                  <a:cubicBezTo>
                    <a:pt x="227981" y="270072"/>
                    <a:pt x="235598" y="272981"/>
                    <a:pt x="243215" y="272981"/>
                  </a:cubicBezTo>
                  <a:cubicBezTo>
                    <a:pt x="250832" y="272981"/>
                    <a:pt x="258452" y="270072"/>
                    <a:pt x="264262" y="264262"/>
                  </a:cubicBezTo>
                  <a:cubicBezTo>
                    <a:pt x="275886" y="252639"/>
                    <a:pt x="275889" y="233791"/>
                    <a:pt x="264262" y="222165"/>
                  </a:cubicBezTo>
                  <a:lnTo>
                    <a:pt x="228350" y="186252"/>
                  </a:lnTo>
                  <a:cubicBezTo>
                    <a:pt x="261741" y="156633"/>
                    <a:pt x="299142" y="131442"/>
                    <a:pt x="339650" y="111645"/>
                  </a:cubicBezTo>
                  <a:lnTo>
                    <a:pt x="355530" y="149986"/>
                  </a:lnTo>
                  <a:cubicBezTo>
                    <a:pt x="360277" y="161449"/>
                    <a:pt x="371359" y="168369"/>
                    <a:pt x="383042" y="168369"/>
                  </a:cubicBezTo>
                  <a:cubicBezTo>
                    <a:pt x="386837" y="168369"/>
                    <a:pt x="390698" y="167637"/>
                    <a:pt x="394421" y="166095"/>
                  </a:cubicBezTo>
                  <a:cubicBezTo>
                    <a:pt x="409611" y="159803"/>
                    <a:pt x="416823" y="142390"/>
                    <a:pt x="410531" y="127203"/>
                  </a:cubicBezTo>
                  <a:lnTo>
                    <a:pt x="394624" y="88806"/>
                  </a:lnTo>
                  <a:cubicBezTo>
                    <a:pt x="436230" y="74402"/>
                    <a:pt x="480340" y="65422"/>
                    <a:pt x="526107" y="62689"/>
                  </a:cubicBezTo>
                  <a:lnTo>
                    <a:pt x="526107" y="176611"/>
                  </a:lnTo>
                  <a:cubicBezTo>
                    <a:pt x="526107" y="193048"/>
                    <a:pt x="539434" y="206377"/>
                    <a:pt x="555873" y="206377"/>
                  </a:cubicBezTo>
                  <a:cubicBezTo>
                    <a:pt x="572313" y="206377"/>
                    <a:pt x="585639" y="193048"/>
                    <a:pt x="585639" y="176611"/>
                  </a:cubicBezTo>
                  <a:lnTo>
                    <a:pt x="585639" y="62686"/>
                  </a:lnTo>
                  <a:cubicBezTo>
                    <a:pt x="631406" y="65419"/>
                    <a:pt x="675516" y="74399"/>
                    <a:pt x="717122" y="88803"/>
                  </a:cubicBezTo>
                  <a:lnTo>
                    <a:pt x="701216" y="127200"/>
                  </a:lnTo>
                  <a:cubicBezTo>
                    <a:pt x="694923" y="142390"/>
                    <a:pt x="702138" y="159800"/>
                    <a:pt x="717325" y="166092"/>
                  </a:cubicBezTo>
                  <a:cubicBezTo>
                    <a:pt x="721048" y="167634"/>
                    <a:pt x="724906" y="168366"/>
                    <a:pt x="728704" y="168366"/>
                  </a:cubicBezTo>
                  <a:cubicBezTo>
                    <a:pt x="740384" y="168366"/>
                    <a:pt x="751466" y="161446"/>
                    <a:pt x="756217" y="149983"/>
                  </a:cubicBezTo>
                  <a:lnTo>
                    <a:pt x="772097" y="111642"/>
                  </a:lnTo>
                  <a:cubicBezTo>
                    <a:pt x="812605" y="131439"/>
                    <a:pt x="850005" y="156630"/>
                    <a:pt x="883396" y="186249"/>
                  </a:cubicBezTo>
                  <a:lnTo>
                    <a:pt x="854131" y="215515"/>
                  </a:lnTo>
                  <a:cubicBezTo>
                    <a:pt x="842507" y="227138"/>
                    <a:pt x="842507" y="245986"/>
                    <a:pt x="854131" y="257613"/>
                  </a:cubicBezTo>
                  <a:cubicBezTo>
                    <a:pt x="859944" y="263423"/>
                    <a:pt x="867561" y="266331"/>
                    <a:pt x="875178" y="266331"/>
                  </a:cubicBezTo>
                  <a:cubicBezTo>
                    <a:pt x="882795" y="266331"/>
                    <a:pt x="890415" y="263423"/>
                    <a:pt x="896225" y="257613"/>
                  </a:cubicBezTo>
                  <a:lnTo>
                    <a:pt x="925497" y="228341"/>
                  </a:lnTo>
                  <a:cubicBezTo>
                    <a:pt x="955116" y="261732"/>
                    <a:pt x="980280" y="299153"/>
                    <a:pt x="1000077" y="339659"/>
                  </a:cubicBezTo>
                  <a:lnTo>
                    <a:pt x="961766" y="355530"/>
                  </a:lnTo>
                  <a:cubicBezTo>
                    <a:pt x="946580" y="361819"/>
                    <a:pt x="939367" y="379232"/>
                    <a:pt x="945657" y="394418"/>
                  </a:cubicBezTo>
                  <a:cubicBezTo>
                    <a:pt x="950405" y="405881"/>
                    <a:pt x="961486" y="412802"/>
                    <a:pt x="973169" y="412802"/>
                  </a:cubicBezTo>
                  <a:cubicBezTo>
                    <a:pt x="976964" y="412802"/>
                    <a:pt x="980825" y="412069"/>
                    <a:pt x="984549" y="410525"/>
                  </a:cubicBezTo>
                  <a:lnTo>
                    <a:pt x="1022934" y="394624"/>
                  </a:lnTo>
                  <a:cubicBezTo>
                    <a:pt x="1037341" y="436233"/>
                    <a:pt x="1046360" y="480334"/>
                    <a:pt x="1049093" y="526107"/>
                  </a:cubicBezTo>
                  <a:lnTo>
                    <a:pt x="949890" y="526107"/>
                  </a:lnTo>
                  <a:cubicBezTo>
                    <a:pt x="933450" y="526107"/>
                    <a:pt x="920124" y="539436"/>
                    <a:pt x="920124" y="555873"/>
                  </a:cubicBezTo>
                  <a:cubicBezTo>
                    <a:pt x="920124" y="572310"/>
                    <a:pt x="933450" y="585639"/>
                    <a:pt x="949890" y="585639"/>
                  </a:cubicBezTo>
                  <a:lnTo>
                    <a:pt x="1079748" y="585639"/>
                  </a:lnTo>
                  <a:cubicBezTo>
                    <a:pt x="1096188" y="585639"/>
                    <a:pt x="1109514" y="572310"/>
                    <a:pt x="1109514" y="555873"/>
                  </a:cubicBezTo>
                  <a:cubicBezTo>
                    <a:pt x="1109514" y="250594"/>
                    <a:pt x="861152" y="2232"/>
                    <a:pt x="555873"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8" name="PA-任意多边形: 形状 2028"/>
            <p:cNvSpPr/>
            <p:nvPr>
              <p:custDataLst>
                <p:tags r:id="rId129"/>
              </p:custDataLst>
            </p:nvPr>
          </p:nvSpPr>
          <p:spPr>
            <a:xfrm>
              <a:off x="18756440" y="25257180"/>
              <a:ext cx="312539" cy="324445"/>
            </a:xfrm>
            <a:custGeom>
              <a:avLst/>
              <a:gdLst>
                <a:gd name="connsiteX0" fmla="*/ 279696 w 312539"/>
                <a:gd name="connsiteY0" fmla="*/ 2269 h 324445"/>
                <a:gd name="connsiteX1" fmla="*/ 2232 w 312539"/>
                <a:gd name="connsiteY1" fmla="*/ 293633 h 324445"/>
                <a:gd name="connsiteX2" fmla="*/ 31998 w 312539"/>
                <a:gd name="connsiteY2" fmla="*/ 323398 h 324445"/>
                <a:gd name="connsiteX3" fmla="*/ 61764 w 312539"/>
                <a:gd name="connsiteY3" fmla="*/ 293633 h 324445"/>
                <a:gd name="connsiteX4" fmla="*/ 282559 w 312539"/>
                <a:gd name="connsiteY4" fmla="*/ 61732 h 324445"/>
                <a:gd name="connsiteX5" fmla="*/ 310857 w 312539"/>
                <a:gd name="connsiteY5" fmla="*/ 30567 h 324445"/>
                <a:gd name="connsiteX6" fmla="*/ 279696 w 312539"/>
                <a:gd name="connsiteY6" fmla="*/ 2269 h 32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539" h="324445">
                  <a:moveTo>
                    <a:pt x="279696" y="2269"/>
                  </a:moveTo>
                  <a:cubicBezTo>
                    <a:pt x="124108" y="9761"/>
                    <a:pt x="2232" y="137744"/>
                    <a:pt x="2232" y="293633"/>
                  </a:cubicBezTo>
                  <a:cubicBezTo>
                    <a:pt x="2232" y="310069"/>
                    <a:pt x="15558" y="323398"/>
                    <a:pt x="31998" y="323398"/>
                  </a:cubicBezTo>
                  <a:cubicBezTo>
                    <a:pt x="48438" y="323398"/>
                    <a:pt x="61764" y="310069"/>
                    <a:pt x="61764" y="293633"/>
                  </a:cubicBezTo>
                  <a:cubicBezTo>
                    <a:pt x="61764" y="169555"/>
                    <a:pt x="158749" y="67694"/>
                    <a:pt x="282559" y="61732"/>
                  </a:cubicBezTo>
                  <a:cubicBezTo>
                    <a:pt x="298978" y="60940"/>
                    <a:pt x="311649" y="46989"/>
                    <a:pt x="310857" y="30567"/>
                  </a:cubicBezTo>
                  <a:cubicBezTo>
                    <a:pt x="310066" y="14148"/>
                    <a:pt x="296162" y="1462"/>
                    <a:pt x="279696" y="2269"/>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9" name="PA-任意多边形: 形状 2029"/>
            <p:cNvSpPr/>
            <p:nvPr>
              <p:custDataLst>
                <p:tags r:id="rId130"/>
              </p:custDataLst>
            </p:nvPr>
          </p:nvSpPr>
          <p:spPr>
            <a:xfrm>
              <a:off x="19210707" y="25340982"/>
              <a:ext cx="130969" cy="241102"/>
            </a:xfrm>
            <a:custGeom>
              <a:avLst/>
              <a:gdLst>
                <a:gd name="connsiteX0" fmla="*/ 53849 w 130968"/>
                <a:gd name="connsiteY0" fmla="*/ 11785 h 241101"/>
                <a:gd name="connsiteX1" fmla="*/ 11785 w 130968"/>
                <a:gd name="connsiteY1" fmla="*/ 10148 h 241101"/>
                <a:gd name="connsiteX2" fmla="*/ 10147 w 130968"/>
                <a:gd name="connsiteY2" fmla="*/ 52212 h 241101"/>
                <a:gd name="connsiteX3" fmla="*/ 71849 w 130968"/>
                <a:gd name="connsiteY3" fmla="*/ 209830 h 241101"/>
                <a:gd name="connsiteX4" fmla="*/ 101614 w 130968"/>
                <a:gd name="connsiteY4" fmla="*/ 239596 h 241101"/>
                <a:gd name="connsiteX5" fmla="*/ 131380 w 130968"/>
                <a:gd name="connsiteY5" fmla="*/ 209830 h 241101"/>
                <a:gd name="connsiteX6" fmla="*/ 53849 w 130968"/>
                <a:gd name="connsiteY6" fmla="*/ 11785 h 241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0968" h="241101">
                  <a:moveTo>
                    <a:pt x="53849" y="11785"/>
                  </a:moveTo>
                  <a:cubicBezTo>
                    <a:pt x="42684" y="-279"/>
                    <a:pt x="23855" y="-1018"/>
                    <a:pt x="11785" y="10148"/>
                  </a:cubicBezTo>
                  <a:cubicBezTo>
                    <a:pt x="-282" y="21313"/>
                    <a:pt x="-1015" y="40142"/>
                    <a:pt x="10147" y="52212"/>
                  </a:cubicBezTo>
                  <a:cubicBezTo>
                    <a:pt x="49935" y="95221"/>
                    <a:pt x="71849" y="151198"/>
                    <a:pt x="71849" y="209830"/>
                  </a:cubicBezTo>
                  <a:cubicBezTo>
                    <a:pt x="71849" y="226267"/>
                    <a:pt x="85175" y="239596"/>
                    <a:pt x="101614" y="239596"/>
                  </a:cubicBezTo>
                  <a:cubicBezTo>
                    <a:pt x="118054" y="239596"/>
                    <a:pt x="131380" y="226267"/>
                    <a:pt x="131380" y="209830"/>
                  </a:cubicBezTo>
                  <a:cubicBezTo>
                    <a:pt x="131380" y="136163"/>
                    <a:pt x="103847" y="65830"/>
                    <a:pt x="53849" y="11785"/>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0" name="PA-任意多边形: 形状 2030"/>
            <p:cNvSpPr/>
            <p:nvPr>
              <p:custDataLst>
                <p:tags r:id="rId131"/>
              </p:custDataLst>
            </p:nvPr>
          </p:nvSpPr>
          <p:spPr>
            <a:xfrm>
              <a:off x="18565058" y="24899689"/>
              <a:ext cx="291703" cy="62508"/>
            </a:xfrm>
            <a:custGeom>
              <a:avLst/>
              <a:gdLst>
                <a:gd name="connsiteX0" fmla="*/ 262676 w 291703"/>
                <a:gd name="connsiteY0" fmla="*/ 2232 h 62507"/>
                <a:gd name="connsiteX1" fmla="*/ 31998 w 291703"/>
                <a:gd name="connsiteY1" fmla="*/ 2232 h 62507"/>
                <a:gd name="connsiteX2" fmla="*/ 2232 w 291703"/>
                <a:gd name="connsiteY2" fmla="*/ 31998 h 62507"/>
                <a:gd name="connsiteX3" fmla="*/ 31998 w 291703"/>
                <a:gd name="connsiteY3" fmla="*/ 61764 h 62507"/>
                <a:gd name="connsiteX4" fmla="*/ 262676 w 291703"/>
                <a:gd name="connsiteY4" fmla="*/ 61764 h 62507"/>
                <a:gd name="connsiteX5" fmla="*/ 292441 w 291703"/>
                <a:gd name="connsiteY5" fmla="*/ 31998 h 62507"/>
                <a:gd name="connsiteX6" fmla="*/ 262676 w 291703"/>
                <a:gd name="connsiteY6" fmla="*/ 2232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703" h="62507">
                  <a:moveTo>
                    <a:pt x="262676" y="2232"/>
                  </a:moveTo>
                  <a:lnTo>
                    <a:pt x="31998" y="2232"/>
                  </a:lnTo>
                  <a:cubicBezTo>
                    <a:pt x="15558" y="2232"/>
                    <a:pt x="2232" y="15561"/>
                    <a:pt x="2232" y="31998"/>
                  </a:cubicBezTo>
                  <a:cubicBezTo>
                    <a:pt x="2232" y="48435"/>
                    <a:pt x="15558" y="61764"/>
                    <a:pt x="31998" y="61764"/>
                  </a:cubicBezTo>
                  <a:lnTo>
                    <a:pt x="262676" y="61764"/>
                  </a:lnTo>
                  <a:cubicBezTo>
                    <a:pt x="279115" y="61764"/>
                    <a:pt x="292441" y="48435"/>
                    <a:pt x="292441" y="31998"/>
                  </a:cubicBezTo>
                  <a:cubicBezTo>
                    <a:pt x="292441" y="15561"/>
                    <a:pt x="279115" y="2232"/>
                    <a:pt x="262676"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1" name="PA-任意多边形: 形状 2031"/>
            <p:cNvSpPr/>
            <p:nvPr>
              <p:custDataLst>
                <p:tags r:id="rId132"/>
              </p:custDataLst>
            </p:nvPr>
          </p:nvSpPr>
          <p:spPr>
            <a:xfrm>
              <a:off x="18446502" y="24899689"/>
              <a:ext cx="62508" cy="62508"/>
            </a:xfrm>
            <a:custGeom>
              <a:avLst/>
              <a:gdLst>
                <a:gd name="connsiteX0" fmla="*/ 53042 w 62507"/>
                <a:gd name="connsiteY0" fmla="*/ 10954 h 62507"/>
                <a:gd name="connsiteX1" fmla="*/ 31998 w 62507"/>
                <a:gd name="connsiteY1" fmla="*/ 2232 h 62507"/>
                <a:gd name="connsiteX2" fmla="*/ 10954 w 62507"/>
                <a:gd name="connsiteY2" fmla="*/ 10954 h 62507"/>
                <a:gd name="connsiteX3" fmla="*/ 2232 w 62507"/>
                <a:gd name="connsiteY3" fmla="*/ 31998 h 62507"/>
                <a:gd name="connsiteX4" fmla="*/ 10954 w 62507"/>
                <a:gd name="connsiteY4" fmla="*/ 53039 h 62507"/>
                <a:gd name="connsiteX5" fmla="*/ 31998 w 62507"/>
                <a:gd name="connsiteY5" fmla="*/ 61764 h 62507"/>
                <a:gd name="connsiteX6" fmla="*/ 53042 w 62507"/>
                <a:gd name="connsiteY6" fmla="*/ 53039 h 62507"/>
                <a:gd name="connsiteX7" fmla="*/ 61764 w 62507"/>
                <a:gd name="connsiteY7" fmla="*/ 31998 h 62507"/>
                <a:gd name="connsiteX8" fmla="*/ 53042 w 62507"/>
                <a:gd name="connsiteY8" fmla="*/ 10954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07" h="62507">
                  <a:moveTo>
                    <a:pt x="53042" y="10954"/>
                  </a:moveTo>
                  <a:cubicBezTo>
                    <a:pt x="47506" y="5417"/>
                    <a:pt x="39826" y="2232"/>
                    <a:pt x="31998" y="2232"/>
                  </a:cubicBezTo>
                  <a:cubicBezTo>
                    <a:pt x="24170" y="2232"/>
                    <a:pt x="16490" y="5414"/>
                    <a:pt x="10954" y="10954"/>
                  </a:cubicBezTo>
                  <a:cubicBezTo>
                    <a:pt x="5417" y="16490"/>
                    <a:pt x="2232" y="24170"/>
                    <a:pt x="2232" y="31998"/>
                  </a:cubicBezTo>
                  <a:cubicBezTo>
                    <a:pt x="2232" y="39826"/>
                    <a:pt x="5417" y="47506"/>
                    <a:pt x="10954" y="53039"/>
                  </a:cubicBezTo>
                  <a:cubicBezTo>
                    <a:pt x="16490" y="58579"/>
                    <a:pt x="24170" y="61764"/>
                    <a:pt x="31998" y="61764"/>
                  </a:cubicBezTo>
                  <a:cubicBezTo>
                    <a:pt x="39826" y="61764"/>
                    <a:pt x="47506" y="58579"/>
                    <a:pt x="53042" y="53039"/>
                  </a:cubicBezTo>
                  <a:cubicBezTo>
                    <a:pt x="58579" y="47506"/>
                    <a:pt x="61764" y="39826"/>
                    <a:pt x="61764" y="31998"/>
                  </a:cubicBezTo>
                  <a:cubicBezTo>
                    <a:pt x="61764" y="24170"/>
                    <a:pt x="58579" y="16490"/>
                    <a:pt x="53042" y="109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2" name="PA-任意多边形: 形状 2032"/>
            <p:cNvSpPr/>
            <p:nvPr>
              <p:custDataLst>
                <p:tags r:id="rId133"/>
              </p:custDataLst>
            </p:nvPr>
          </p:nvSpPr>
          <p:spPr>
            <a:xfrm>
              <a:off x="18565058" y="25018752"/>
              <a:ext cx="133945" cy="62508"/>
            </a:xfrm>
            <a:custGeom>
              <a:avLst/>
              <a:gdLst>
                <a:gd name="connsiteX0" fmla="*/ 103942 w 133945"/>
                <a:gd name="connsiteY0" fmla="*/ 2232 h 62507"/>
                <a:gd name="connsiteX1" fmla="*/ 31998 w 133945"/>
                <a:gd name="connsiteY1" fmla="*/ 2232 h 62507"/>
                <a:gd name="connsiteX2" fmla="*/ 2232 w 133945"/>
                <a:gd name="connsiteY2" fmla="*/ 31998 h 62507"/>
                <a:gd name="connsiteX3" fmla="*/ 31998 w 133945"/>
                <a:gd name="connsiteY3" fmla="*/ 61764 h 62507"/>
                <a:gd name="connsiteX4" fmla="*/ 103942 w 133945"/>
                <a:gd name="connsiteY4" fmla="*/ 61764 h 62507"/>
                <a:gd name="connsiteX5" fmla="*/ 133707 w 133945"/>
                <a:gd name="connsiteY5" fmla="*/ 31998 h 62507"/>
                <a:gd name="connsiteX6" fmla="*/ 103942 w 133945"/>
                <a:gd name="connsiteY6" fmla="*/ 2232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945" h="62507">
                  <a:moveTo>
                    <a:pt x="103942" y="2232"/>
                  </a:moveTo>
                  <a:lnTo>
                    <a:pt x="31998" y="2232"/>
                  </a:lnTo>
                  <a:cubicBezTo>
                    <a:pt x="15558" y="2232"/>
                    <a:pt x="2232" y="15561"/>
                    <a:pt x="2232" y="31998"/>
                  </a:cubicBezTo>
                  <a:cubicBezTo>
                    <a:pt x="2232" y="48435"/>
                    <a:pt x="15558" y="61764"/>
                    <a:pt x="31998" y="61764"/>
                  </a:cubicBezTo>
                  <a:lnTo>
                    <a:pt x="103942" y="61764"/>
                  </a:lnTo>
                  <a:cubicBezTo>
                    <a:pt x="120381" y="61764"/>
                    <a:pt x="133707" y="48435"/>
                    <a:pt x="133707" y="31998"/>
                  </a:cubicBezTo>
                  <a:cubicBezTo>
                    <a:pt x="133707" y="15561"/>
                    <a:pt x="120381" y="2232"/>
                    <a:pt x="103942"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3" name="PA-任意多边形: 形状 2033"/>
            <p:cNvSpPr/>
            <p:nvPr>
              <p:custDataLst>
                <p:tags r:id="rId134"/>
              </p:custDataLst>
            </p:nvPr>
          </p:nvSpPr>
          <p:spPr>
            <a:xfrm>
              <a:off x="18446502" y="25018752"/>
              <a:ext cx="62508" cy="62508"/>
            </a:xfrm>
            <a:custGeom>
              <a:avLst/>
              <a:gdLst>
                <a:gd name="connsiteX0" fmla="*/ 53042 w 62507"/>
                <a:gd name="connsiteY0" fmla="*/ 10954 h 62507"/>
                <a:gd name="connsiteX1" fmla="*/ 31998 w 62507"/>
                <a:gd name="connsiteY1" fmla="*/ 2232 h 62507"/>
                <a:gd name="connsiteX2" fmla="*/ 10954 w 62507"/>
                <a:gd name="connsiteY2" fmla="*/ 10954 h 62507"/>
                <a:gd name="connsiteX3" fmla="*/ 2232 w 62507"/>
                <a:gd name="connsiteY3" fmla="*/ 31998 h 62507"/>
                <a:gd name="connsiteX4" fmla="*/ 10954 w 62507"/>
                <a:gd name="connsiteY4" fmla="*/ 53039 h 62507"/>
                <a:gd name="connsiteX5" fmla="*/ 31998 w 62507"/>
                <a:gd name="connsiteY5" fmla="*/ 61764 h 62507"/>
                <a:gd name="connsiteX6" fmla="*/ 53042 w 62507"/>
                <a:gd name="connsiteY6" fmla="*/ 53039 h 62507"/>
                <a:gd name="connsiteX7" fmla="*/ 61764 w 62507"/>
                <a:gd name="connsiteY7" fmla="*/ 31998 h 62507"/>
                <a:gd name="connsiteX8" fmla="*/ 53042 w 62507"/>
                <a:gd name="connsiteY8" fmla="*/ 10954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07" h="62507">
                  <a:moveTo>
                    <a:pt x="53042" y="10954"/>
                  </a:moveTo>
                  <a:cubicBezTo>
                    <a:pt x="47506" y="5417"/>
                    <a:pt x="39826" y="2232"/>
                    <a:pt x="31998" y="2232"/>
                  </a:cubicBezTo>
                  <a:cubicBezTo>
                    <a:pt x="24170" y="2232"/>
                    <a:pt x="16490" y="5414"/>
                    <a:pt x="10954" y="10954"/>
                  </a:cubicBezTo>
                  <a:cubicBezTo>
                    <a:pt x="5417" y="16490"/>
                    <a:pt x="2232" y="24170"/>
                    <a:pt x="2232" y="31998"/>
                  </a:cubicBezTo>
                  <a:cubicBezTo>
                    <a:pt x="2232" y="39856"/>
                    <a:pt x="5417" y="47506"/>
                    <a:pt x="10954" y="53039"/>
                  </a:cubicBezTo>
                  <a:cubicBezTo>
                    <a:pt x="16490" y="58579"/>
                    <a:pt x="24170" y="61764"/>
                    <a:pt x="31998" y="61764"/>
                  </a:cubicBezTo>
                  <a:cubicBezTo>
                    <a:pt x="39826" y="61764"/>
                    <a:pt x="47506" y="58579"/>
                    <a:pt x="53042" y="53039"/>
                  </a:cubicBezTo>
                  <a:cubicBezTo>
                    <a:pt x="58579" y="47506"/>
                    <a:pt x="61764" y="39826"/>
                    <a:pt x="61764" y="31998"/>
                  </a:cubicBezTo>
                  <a:cubicBezTo>
                    <a:pt x="61764" y="24170"/>
                    <a:pt x="58579" y="16490"/>
                    <a:pt x="53042" y="10954"/>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4" name="PA-任意多边形: 形状 2034"/>
            <p:cNvSpPr/>
            <p:nvPr>
              <p:custDataLst>
                <p:tags r:id="rId135"/>
              </p:custDataLst>
            </p:nvPr>
          </p:nvSpPr>
          <p:spPr>
            <a:xfrm>
              <a:off x="19353684" y="24899689"/>
              <a:ext cx="297656" cy="62508"/>
            </a:xfrm>
            <a:custGeom>
              <a:avLst/>
              <a:gdLst>
                <a:gd name="connsiteX0" fmla="*/ 267816 w 297656"/>
                <a:gd name="connsiteY0" fmla="*/ 2232 h 62507"/>
                <a:gd name="connsiteX1" fmla="*/ 31998 w 297656"/>
                <a:gd name="connsiteY1" fmla="*/ 2232 h 62507"/>
                <a:gd name="connsiteX2" fmla="*/ 2232 w 297656"/>
                <a:gd name="connsiteY2" fmla="*/ 31998 h 62507"/>
                <a:gd name="connsiteX3" fmla="*/ 31998 w 297656"/>
                <a:gd name="connsiteY3" fmla="*/ 61764 h 62507"/>
                <a:gd name="connsiteX4" fmla="*/ 267816 w 297656"/>
                <a:gd name="connsiteY4" fmla="*/ 61764 h 62507"/>
                <a:gd name="connsiteX5" fmla="*/ 297582 w 297656"/>
                <a:gd name="connsiteY5" fmla="*/ 31998 h 62507"/>
                <a:gd name="connsiteX6" fmla="*/ 267816 w 297656"/>
                <a:gd name="connsiteY6" fmla="*/ 2232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656" h="62507">
                  <a:moveTo>
                    <a:pt x="267816" y="2232"/>
                  </a:moveTo>
                  <a:lnTo>
                    <a:pt x="31998" y="2232"/>
                  </a:lnTo>
                  <a:cubicBezTo>
                    <a:pt x="15559" y="2232"/>
                    <a:pt x="2232" y="15561"/>
                    <a:pt x="2232" y="31998"/>
                  </a:cubicBezTo>
                  <a:cubicBezTo>
                    <a:pt x="2232" y="48435"/>
                    <a:pt x="15559" y="61764"/>
                    <a:pt x="31998" y="61764"/>
                  </a:cubicBezTo>
                  <a:lnTo>
                    <a:pt x="267816" y="61764"/>
                  </a:lnTo>
                  <a:cubicBezTo>
                    <a:pt x="284256" y="61764"/>
                    <a:pt x="297582" y="48435"/>
                    <a:pt x="297582" y="31998"/>
                  </a:cubicBezTo>
                  <a:cubicBezTo>
                    <a:pt x="297582" y="15561"/>
                    <a:pt x="284256" y="2232"/>
                    <a:pt x="267816"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5" name="PA-任意多边形: 形状 2035"/>
            <p:cNvSpPr/>
            <p:nvPr>
              <p:custDataLst>
                <p:tags r:id="rId136"/>
              </p:custDataLst>
            </p:nvPr>
          </p:nvSpPr>
          <p:spPr>
            <a:xfrm>
              <a:off x="19471594" y="25018752"/>
              <a:ext cx="181570" cy="62508"/>
            </a:xfrm>
            <a:custGeom>
              <a:avLst/>
              <a:gdLst>
                <a:gd name="connsiteX0" fmla="*/ 149906 w 181570"/>
                <a:gd name="connsiteY0" fmla="*/ 2232 h 62507"/>
                <a:gd name="connsiteX1" fmla="*/ 31998 w 181570"/>
                <a:gd name="connsiteY1" fmla="*/ 2232 h 62507"/>
                <a:gd name="connsiteX2" fmla="*/ 2232 w 181570"/>
                <a:gd name="connsiteY2" fmla="*/ 31998 h 62507"/>
                <a:gd name="connsiteX3" fmla="*/ 31998 w 181570"/>
                <a:gd name="connsiteY3" fmla="*/ 61764 h 62507"/>
                <a:gd name="connsiteX4" fmla="*/ 149906 w 181570"/>
                <a:gd name="connsiteY4" fmla="*/ 61764 h 62507"/>
                <a:gd name="connsiteX5" fmla="*/ 179671 w 181570"/>
                <a:gd name="connsiteY5" fmla="*/ 31998 h 62507"/>
                <a:gd name="connsiteX6" fmla="*/ 149906 w 181570"/>
                <a:gd name="connsiteY6" fmla="*/ 2232 h 6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570" h="62507">
                  <a:moveTo>
                    <a:pt x="149906" y="2232"/>
                  </a:moveTo>
                  <a:lnTo>
                    <a:pt x="31998" y="2232"/>
                  </a:lnTo>
                  <a:cubicBezTo>
                    <a:pt x="15558" y="2232"/>
                    <a:pt x="2232" y="15561"/>
                    <a:pt x="2232" y="31998"/>
                  </a:cubicBezTo>
                  <a:cubicBezTo>
                    <a:pt x="2232" y="48435"/>
                    <a:pt x="15558" y="61764"/>
                    <a:pt x="31998" y="61764"/>
                  </a:cubicBezTo>
                  <a:lnTo>
                    <a:pt x="149906" y="61764"/>
                  </a:lnTo>
                  <a:cubicBezTo>
                    <a:pt x="166345" y="61764"/>
                    <a:pt x="179671" y="48435"/>
                    <a:pt x="179671" y="31998"/>
                  </a:cubicBezTo>
                  <a:cubicBezTo>
                    <a:pt x="179671" y="15561"/>
                    <a:pt x="166345" y="2232"/>
                    <a:pt x="149906" y="2232"/>
                  </a:cubicBezTo>
                  <a:close/>
                </a:path>
              </a:pathLst>
            </a:custGeom>
            <a:grp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Tree>
    <p:custDataLst>
      <p:tags r:id="rId137"/>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761365" y="85407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三、与库存有关的费用</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燕尾形 1"/>
          <p:cNvSpPr/>
          <p:nvPr userDrawn="1">
            <p:custDataLst>
              <p:tags r:id="rId2"/>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69" name="矩形 1"/>
          <p:cNvSpPr>
            <a:spLocks noChangeArrowheads="1"/>
          </p:cNvSpPr>
          <p:nvPr>
            <p:custDataLst>
              <p:tags r:id="rId3"/>
            </p:custDataLst>
          </p:nvPr>
        </p:nvSpPr>
        <p:spPr bwMode="auto">
          <a:xfrm>
            <a:off x="7698105" y="2827655"/>
            <a:ext cx="3721735" cy="1925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p>
            <a:pPr marL="0" indent="0" algn="ctr">
              <a:lnSpc>
                <a:spcPct val="150000"/>
              </a:lnSpc>
              <a:spcBef>
                <a:spcPts val="0"/>
              </a:spcBef>
              <a:spcAft>
                <a:spcPts val="0"/>
              </a:spcAft>
              <a:buSzPct val="100000"/>
            </a:pPr>
            <a:r>
              <a:rPr lang="zh-CN" sz="2000">
                <a:solidFill>
                  <a:schemeClr val="tx2">
                    <a:lumMod val="75000"/>
                  </a:schemeClr>
                </a:solidFill>
                <a:latin typeface="+mj-lt"/>
                <a:ea typeface="+mj-ea"/>
                <a:cs typeface="+mj-cs"/>
              </a:rPr>
              <a:t>随库存量增加而上升的费用</a:t>
            </a:r>
            <a:endParaRPr lang="zh-CN" sz="2000">
              <a:solidFill>
                <a:schemeClr val="tx2">
                  <a:lumMod val="75000"/>
                </a:schemeClr>
              </a:solidFill>
              <a:latin typeface="+mj-lt"/>
              <a:ea typeface="+mj-ea"/>
              <a:cs typeface="+mj-cs"/>
            </a:endParaRPr>
          </a:p>
        </p:txBody>
      </p:sp>
      <p:sp>
        <p:nvSpPr>
          <p:cNvPr id="70" name="Freeform 39"/>
          <p:cNvSpPr/>
          <p:nvPr>
            <p:custDataLst>
              <p:tags r:id="rId4"/>
            </p:custDataLst>
          </p:nvPr>
        </p:nvSpPr>
        <p:spPr bwMode="auto">
          <a:xfrm>
            <a:off x="5092037" y="2257892"/>
            <a:ext cx="2532676" cy="1582062"/>
          </a:xfrm>
          <a:custGeom>
            <a:avLst/>
            <a:gdLst>
              <a:gd name="T0" fmla="*/ 0 w 518"/>
              <a:gd name="T1" fmla="*/ 0 h 351"/>
              <a:gd name="T2" fmla="*/ 518 w 518"/>
              <a:gd name="T3" fmla="*/ 340 h 351"/>
            </a:gdLst>
            <a:ahLst/>
            <a:cxnLst>
              <a:cxn ang="0">
                <a:pos x="T0" y="T1"/>
              </a:cxn>
              <a:cxn ang="0">
                <a:pos x="T2" y="T3"/>
              </a:cxn>
            </a:cxnLst>
            <a:rect l="0" t="0" r="r" b="b"/>
            <a:pathLst>
              <a:path w="518" h="351">
                <a:moveTo>
                  <a:pt x="0" y="0"/>
                </a:moveTo>
                <a:cubicBezTo>
                  <a:pt x="411" y="0"/>
                  <a:pt x="260" y="351"/>
                  <a:pt x="518" y="340"/>
                </a:cubicBezTo>
              </a:path>
            </a:pathLst>
          </a:custGeom>
          <a:noFill/>
          <a:ln w="14"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71" name="矩形 70"/>
          <p:cNvSpPr/>
          <p:nvPr>
            <p:custDataLst>
              <p:tags r:id="rId5"/>
            </p:custDataLst>
          </p:nvPr>
        </p:nvSpPr>
        <p:spPr>
          <a:xfrm>
            <a:off x="1402173" y="1924751"/>
            <a:ext cx="3689867" cy="567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资金成本</a:t>
            </a:r>
            <a:endParaRPr lang="zh-CN" altLang="en-US" sz="2000">
              <a:solidFill>
                <a:schemeClr val="bg1"/>
              </a:solidFill>
            </a:endParaRPr>
          </a:p>
        </p:txBody>
      </p:sp>
      <p:sp>
        <p:nvSpPr>
          <p:cNvPr id="72" name="Freeform 38"/>
          <p:cNvSpPr/>
          <p:nvPr>
            <p:custDataLst>
              <p:tags r:id="rId6"/>
            </p:custDataLst>
          </p:nvPr>
        </p:nvSpPr>
        <p:spPr bwMode="auto">
          <a:xfrm>
            <a:off x="5092037" y="3040839"/>
            <a:ext cx="2532676" cy="774288"/>
          </a:xfrm>
          <a:custGeom>
            <a:avLst/>
            <a:gdLst>
              <a:gd name="T0" fmla="*/ 0 w 518"/>
              <a:gd name="T1" fmla="*/ 0 h 95"/>
              <a:gd name="T2" fmla="*/ 518 w 518"/>
              <a:gd name="T3" fmla="*/ 92 h 95"/>
            </a:gdLst>
            <a:ahLst/>
            <a:cxnLst>
              <a:cxn ang="0">
                <a:pos x="T0" y="T1"/>
              </a:cxn>
              <a:cxn ang="0">
                <a:pos x="T2" y="T3"/>
              </a:cxn>
            </a:cxnLst>
            <a:rect l="0" t="0" r="r" b="b"/>
            <a:pathLst>
              <a:path w="518" h="95">
                <a:moveTo>
                  <a:pt x="0" y="0"/>
                </a:moveTo>
                <a:cubicBezTo>
                  <a:pt x="411" y="0"/>
                  <a:pt x="260" y="95"/>
                  <a:pt x="518" y="92"/>
                </a:cubicBezTo>
              </a:path>
            </a:pathLst>
          </a:custGeom>
          <a:noFill/>
          <a:ln w="14"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73" name="矩形 72"/>
          <p:cNvSpPr/>
          <p:nvPr>
            <p:custDataLst>
              <p:tags r:id="rId7"/>
            </p:custDataLst>
          </p:nvPr>
        </p:nvSpPr>
        <p:spPr>
          <a:xfrm>
            <a:off x="1402173" y="2778499"/>
            <a:ext cx="3689867" cy="567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仓储空间费用</a:t>
            </a:r>
            <a:endParaRPr lang="zh-CN" altLang="en-US" sz="2000">
              <a:solidFill>
                <a:schemeClr val="bg1"/>
              </a:solidFill>
            </a:endParaRPr>
          </a:p>
        </p:txBody>
      </p:sp>
      <p:sp>
        <p:nvSpPr>
          <p:cNvPr id="74" name="Freeform 41"/>
          <p:cNvSpPr/>
          <p:nvPr>
            <p:custDataLst>
              <p:tags r:id="rId8"/>
            </p:custDataLst>
          </p:nvPr>
        </p:nvSpPr>
        <p:spPr bwMode="auto">
          <a:xfrm>
            <a:off x="5092037" y="3771846"/>
            <a:ext cx="2532676" cy="836361"/>
          </a:xfrm>
          <a:custGeom>
            <a:avLst/>
            <a:gdLst>
              <a:gd name="T0" fmla="*/ 0 w 518"/>
              <a:gd name="T1" fmla="*/ 117 h 117"/>
              <a:gd name="T2" fmla="*/ 518 w 518"/>
              <a:gd name="T3" fmla="*/ 4 h 117"/>
            </a:gdLst>
            <a:ahLst/>
            <a:cxnLst>
              <a:cxn ang="0">
                <a:pos x="T0" y="T1"/>
              </a:cxn>
              <a:cxn ang="0">
                <a:pos x="T2" y="T3"/>
              </a:cxn>
            </a:cxnLst>
            <a:rect l="0" t="0" r="r" b="b"/>
            <a:pathLst>
              <a:path w="518" h="117">
                <a:moveTo>
                  <a:pt x="0" y="117"/>
                </a:moveTo>
                <a:cubicBezTo>
                  <a:pt x="411" y="117"/>
                  <a:pt x="260" y="0"/>
                  <a:pt x="518" y="4"/>
                </a:cubicBezTo>
              </a:path>
            </a:pathLst>
          </a:custGeom>
          <a:noFill/>
          <a:ln w="14"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75" name="矩形 74"/>
          <p:cNvSpPr/>
          <p:nvPr>
            <p:custDataLst>
              <p:tags r:id="rId9"/>
            </p:custDataLst>
          </p:nvPr>
        </p:nvSpPr>
        <p:spPr>
          <a:xfrm>
            <a:off x="1402173" y="4304375"/>
            <a:ext cx="3689867" cy="5673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物品变质和陈旧</a:t>
            </a:r>
            <a:endParaRPr lang="zh-CN" altLang="en-US" sz="2000">
              <a:solidFill>
                <a:schemeClr val="bg1"/>
              </a:solidFill>
            </a:endParaRPr>
          </a:p>
        </p:txBody>
      </p:sp>
      <p:sp>
        <p:nvSpPr>
          <p:cNvPr id="76" name="Freeform 42"/>
          <p:cNvSpPr/>
          <p:nvPr>
            <p:custDataLst>
              <p:tags r:id="rId10"/>
            </p:custDataLst>
          </p:nvPr>
        </p:nvSpPr>
        <p:spPr bwMode="auto">
          <a:xfrm>
            <a:off x="5092037" y="3747020"/>
            <a:ext cx="2532676" cy="1596620"/>
          </a:xfrm>
          <a:custGeom>
            <a:avLst/>
            <a:gdLst>
              <a:gd name="T0" fmla="*/ 0 w 518"/>
              <a:gd name="T1" fmla="*/ 327 h 327"/>
              <a:gd name="T2" fmla="*/ 518 w 518"/>
              <a:gd name="T3" fmla="*/ 10 h 327"/>
            </a:gdLst>
            <a:ahLst/>
            <a:cxnLst>
              <a:cxn ang="0">
                <a:pos x="T0" y="T1"/>
              </a:cxn>
              <a:cxn ang="0">
                <a:pos x="T2" y="T3"/>
              </a:cxn>
            </a:cxnLst>
            <a:rect l="0" t="0" r="r" b="b"/>
            <a:pathLst>
              <a:path w="518" h="327">
                <a:moveTo>
                  <a:pt x="0" y="327"/>
                </a:moveTo>
                <a:cubicBezTo>
                  <a:pt x="411" y="327"/>
                  <a:pt x="260" y="0"/>
                  <a:pt x="518" y="10"/>
                </a:cubicBezTo>
              </a:path>
            </a:pathLst>
          </a:custGeom>
          <a:noFill/>
          <a:ln w="14"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77" name="矩形 76"/>
          <p:cNvSpPr/>
          <p:nvPr>
            <p:custDataLst>
              <p:tags r:id="rId11"/>
            </p:custDataLst>
          </p:nvPr>
        </p:nvSpPr>
        <p:spPr>
          <a:xfrm>
            <a:off x="1402173" y="5158123"/>
            <a:ext cx="3689867" cy="5673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税收和保险</a:t>
            </a:r>
            <a:endParaRPr lang="zh-CN" altLang="en-US" sz="2000">
              <a:solidFill>
                <a:schemeClr val="bg1"/>
              </a:solidFill>
            </a:endParaRPr>
          </a:p>
        </p:txBody>
      </p:sp>
      <p:sp>
        <p:nvSpPr>
          <p:cNvPr id="78" name="Freeform 227"/>
          <p:cNvSpPr/>
          <p:nvPr>
            <p:custDataLst>
              <p:tags r:id="rId12"/>
            </p:custDataLst>
          </p:nvPr>
        </p:nvSpPr>
        <p:spPr bwMode="auto">
          <a:xfrm>
            <a:off x="7467457" y="3668390"/>
            <a:ext cx="318654" cy="244159"/>
          </a:xfrm>
          <a:custGeom>
            <a:avLst/>
            <a:gdLst>
              <a:gd name="T0" fmla="*/ 0 w 154"/>
              <a:gd name="T1" fmla="*/ 0 h 118"/>
              <a:gd name="T2" fmla="*/ 154 w 154"/>
              <a:gd name="T3" fmla="*/ 59 h 118"/>
              <a:gd name="T4" fmla="*/ 0 w 154"/>
              <a:gd name="T5" fmla="*/ 118 h 118"/>
              <a:gd name="T6" fmla="*/ 0 w 154"/>
              <a:gd name="T7" fmla="*/ 0 h 118"/>
            </a:gdLst>
            <a:ahLst/>
            <a:cxnLst>
              <a:cxn ang="0">
                <a:pos x="T0" y="T1"/>
              </a:cxn>
              <a:cxn ang="0">
                <a:pos x="T2" y="T3"/>
              </a:cxn>
              <a:cxn ang="0">
                <a:pos x="T4" y="T5"/>
              </a:cxn>
              <a:cxn ang="0">
                <a:pos x="T6" y="T7"/>
              </a:cxn>
            </a:cxnLst>
            <a:rect l="0" t="0" r="r" b="b"/>
            <a:pathLst>
              <a:path w="154" h="118">
                <a:moveTo>
                  <a:pt x="0" y="0"/>
                </a:moveTo>
                <a:lnTo>
                  <a:pt x="154" y="59"/>
                </a:lnTo>
                <a:lnTo>
                  <a:pt x="0" y="118"/>
                </a:lnTo>
                <a:lnTo>
                  <a:pt x="0" y="0"/>
                </a:lnTo>
                <a:close/>
              </a:path>
            </a:pathLst>
          </a:custGeom>
          <a:solidFill>
            <a:schemeClr val="accent1">
              <a:lumMod val="50000"/>
            </a:schemeClr>
          </a:solidFill>
          <a:ln>
            <a:noFill/>
          </a:ln>
        </p:spPr>
        <p:txBody>
          <a:bodyPr vert="horz" wrap="square" lIns="91440" tIns="45720" rIns="91440" bIns="45720" numCol="1" anchor="t" anchorCtr="0" compatLnSpc="1">
            <a:normAutofit fontScale="50000" lnSpcReduction="20000"/>
          </a:bodyPr>
          <a:p>
            <a:endParaRPr lang="zh-CN" altLang="en-US">
              <a:sym typeface="Arial" panose="020B0604020202020204" pitchFamily="34" charset="0"/>
            </a:endParaRPr>
          </a:p>
        </p:txBody>
      </p:sp>
    </p:spTree>
    <p:custDataLst>
      <p:tags r:id="rId13"/>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761365" y="85407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三、与库存有关的费用</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燕尾形 1"/>
          <p:cNvSpPr/>
          <p:nvPr userDrawn="1">
            <p:custDataLst>
              <p:tags r:id="rId2"/>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60" name="矩形 1"/>
          <p:cNvSpPr>
            <a:spLocks noChangeArrowheads="1"/>
          </p:cNvSpPr>
          <p:nvPr>
            <p:custDataLst>
              <p:tags r:id="rId3"/>
            </p:custDataLst>
          </p:nvPr>
        </p:nvSpPr>
        <p:spPr bwMode="auto">
          <a:xfrm>
            <a:off x="8312150" y="2794000"/>
            <a:ext cx="3378835"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p>
            <a:pPr marL="0" indent="0" algn="ctr">
              <a:lnSpc>
                <a:spcPct val="150000"/>
              </a:lnSpc>
              <a:spcBef>
                <a:spcPts val="0"/>
              </a:spcBef>
              <a:spcAft>
                <a:spcPts val="0"/>
              </a:spcAft>
              <a:buSzPct val="100000"/>
            </a:pPr>
            <a:r>
              <a:rPr lang="zh-CN" sz="2000">
                <a:solidFill>
                  <a:schemeClr val="tx2">
                    <a:lumMod val="75000"/>
                  </a:schemeClr>
                </a:solidFill>
                <a:latin typeface="+mj-lt"/>
                <a:ea typeface="+mj-ea"/>
                <a:cs typeface="+mj-cs"/>
              </a:rPr>
              <a:t>随库存量增加而下降的费用</a:t>
            </a:r>
            <a:endParaRPr lang="zh-CN" sz="2000">
              <a:solidFill>
                <a:schemeClr val="tx2">
                  <a:lumMod val="75000"/>
                </a:schemeClr>
              </a:solidFill>
              <a:latin typeface="+mj-lt"/>
              <a:ea typeface="+mj-ea"/>
              <a:cs typeface="+mj-cs"/>
            </a:endParaRPr>
          </a:p>
        </p:txBody>
      </p:sp>
      <p:sp>
        <p:nvSpPr>
          <p:cNvPr id="11" name="Freeform 39"/>
          <p:cNvSpPr/>
          <p:nvPr>
            <p:custDataLst>
              <p:tags r:id="rId4"/>
            </p:custDataLst>
          </p:nvPr>
        </p:nvSpPr>
        <p:spPr bwMode="auto">
          <a:xfrm>
            <a:off x="5327962" y="1968648"/>
            <a:ext cx="2914720" cy="1973892"/>
          </a:xfrm>
          <a:custGeom>
            <a:avLst/>
            <a:gdLst>
              <a:gd name="T0" fmla="*/ 0 w 518"/>
              <a:gd name="T1" fmla="*/ 0 h 351"/>
              <a:gd name="T2" fmla="*/ 518 w 518"/>
              <a:gd name="T3" fmla="*/ 340 h 351"/>
            </a:gdLst>
            <a:ahLst/>
            <a:cxnLst>
              <a:cxn ang="0">
                <a:pos x="T0" y="T1"/>
              </a:cxn>
              <a:cxn ang="0">
                <a:pos x="T2" y="T3"/>
              </a:cxn>
            </a:cxnLst>
            <a:rect l="0" t="0" r="r" b="b"/>
            <a:pathLst>
              <a:path w="518" h="351">
                <a:moveTo>
                  <a:pt x="0" y="0"/>
                </a:moveTo>
                <a:cubicBezTo>
                  <a:pt x="411" y="0"/>
                  <a:pt x="260" y="351"/>
                  <a:pt x="518" y="340"/>
                </a:cubicBezTo>
              </a:path>
            </a:pathLst>
          </a:custGeom>
          <a:noFill/>
          <a:ln w="14"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2" name="矩形 61"/>
          <p:cNvSpPr/>
          <p:nvPr>
            <p:custDataLst>
              <p:tags r:id="rId5"/>
            </p:custDataLst>
          </p:nvPr>
        </p:nvSpPr>
        <p:spPr>
          <a:xfrm>
            <a:off x="1081496" y="1585289"/>
            <a:ext cx="4246469" cy="6528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订货费</a:t>
            </a:r>
            <a:endParaRPr lang="zh-CN" altLang="en-US" sz="2000">
              <a:solidFill>
                <a:schemeClr val="bg1"/>
              </a:solidFill>
            </a:endParaRPr>
          </a:p>
        </p:txBody>
      </p:sp>
      <p:sp>
        <p:nvSpPr>
          <p:cNvPr id="10" name="Freeform 38"/>
          <p:cNvSpPr/>
          <p:nvPr>
            <p:custDataLst>
              <p:tags r:id="rId6"/>
            </p:custDataLst>
          </p:nvPr>
        </p:nvSpPr>
        <p:spPr bwMode="auto">
          <a:xfrm>
            <a:off x="5327962" y="2869619"/>
            <a:ext cx="2914720" cy="1045506"/>
          </a:xfrm>
          <a:custGeom>
            <a:avLst/>
            <a:gdLst>
              <a:gd name="T0" fmla="*/ 0 w 518"/>
              <a:gd name="T1" fmla="*/ 0 h 95"/>
              <a:gd name="T2" fmla="*/ 518 w 518"/>
              <a:gd name="T3" fmla="*/ 92 h 95"/>
            </a:gdLst>
            <a:ahLst/>
            <a:cxnLst>
              <a:cxn ang="0">
                <a:pos x="T0" y="T1"/>
              </a:cxn>
              <a:cxn ang="0">
                <a:pos x="T2" y="T3"/>
              </a:cxn>
            </a:cxnLst>
            <a:rect l="0" t="0" r="r" b="b"/>
            <a:pathLst>
              <a:path w="518" h="95">
                <a:moveTo>
                  <a:pt x="0" y="0"/>
                </a:moveTo>
                <a:cubicBezTo>
                  <a:pt x="411" y="0"/>
                  <a:pt x="260" y="95"/>
                  <a:pt x="518" y="92"/>
                </a:cubicBezTo>
              </a:path>
            </a:pathLst>
          </a:custGeom>
          <a:noFill/>
          <a:ln w="14"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4" name="矩形 63"/>
          <p:cNvSpPr/>
          <p:nvPr>
            <p:custDataLst>
              <p:tags r:id="rId7"/>
            </p:custDataLst>
          </p:nvPr>
        </p:nvSpPr>
        <p:spPr>
          <a:xfrm>
            <a:off x="1081496" y="2580796"/>
            <a:ext cx="4246469" cy="6528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调整准备费</a:t>
            </a:r>
            <a:endParaRPr lang="zh-CN" altLang="en-US" sz="2000">
              <a:solidFill>
                <a:schemeClr val="bg1"/>
              </a:solidFill>
            </a:endParaRPr>
          </a:p>
        </p:txBody>
      </p:sp>
      <p:sp>
        <p:nvSpPr>
          <p:cNvPr id="13" name="Freeform 41"/>
          <p:cNvSpPr/>
          <p:nvPr>
            <p:custDataLst>
              <p:tags r:id="rId8"/>
            </p:custDataLst>
          </p:nvPr>
        </p:nvSpPr>
        <p:spPr bwMode="auto">
          <a:xfrm>
            <a:off x="5327962" y="3880632"/>
            <a:ext cx="2914720" cy="1115950"/>
          </a:xfrm>
          <a:custGeom>
            <a:avLst/>
            <a:gdLst>
              <a:gd name="T0" fmla="*/ 0 w 518"/>
              <a:gd name="T1" fmla="*/ 117 h 117"/>
              <a:gd name="T2" fmla="*/ 518 w 518"/>
              <a:gd name="T3" fmla="*/ 4 h 117"/>
            </a:gdLst>
            <a:ahLst/>
            <a:cxnLst>
              <a:cxn ang="0">
                <a:pos x="T0" y="T1"/>
              </a:cxn>
              <a:cxn ang="0">
                <a:pos x="T2" y="T3"/>
              </a:cxn>
            </a:cxnLst>
            <a:rect l="0" t="0" r="r" b="b"/>
            <a:pathLst>
              <a:path w="518" h="117">
                <a:moveTo>
                  <a:pt x="0" y="117"/>
                </a:moveTo>
                <a:cubicBezTo>
                  <a:pt x="411" y="117"/>
                  <a:pt x="260" y="0"/>
                  <a:pt x="518" y="4"/>
                </a:cubicBezTo>
              </a:path>
            </a:pathLst>
          </a:custGeom>
          <a:noFill/>
          <a:ln w="14"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5" name="矩形 64"/>
          <p:cNvSpPr/>
          <p:nvPr>
            <p:custDataLst>
              <p:tags r:id="rId9"/>
            </p:custDataLst>
          </p:nvPr>
        </p:nvSpPr>
        <p:spPr>
          <a:xfrm>
            <a:off x="1081496" y="4571810"/>
            <a:ext cx="4246469" cy="6528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生产管理费</a:t>
            </a:r>
            <a:endParaRPr lang="zh-CN" altLang="en-US" sz="2000">
              <a:solidFill>
                <a:schemeClr val="bg1"/>
              </a:solidFill>
            </a:endParaRPr>
          </a:p>
        </p:txBody>
      </p:sp>
      <p:sp>
        <p:nvSpPr>
          <p:cNvPr id="14" name="Freeform 42"/>
          <p:cNvSpPr/>
          <p:nvPr>
            <p:custDataLst>
              <p:tags r:id="rId10"/>
            </p:custDataLst>
          </p:nvPr>
        </p:nvSpPr>
        <p:spPr bwMode="auto">
          <a:xfrm>
            <a:off x="5327962" y="3852065"/>
            <a:ext cx="2914720" cy="1983411"/>
          </a:xfrm>
          <a:custGeom>
            <a:avLst/>
            <a:gdLst>
              <a:gd name="T0" fmla="*/ 0 w 518"/>
              <a:gd name="T1" fmla="*/ 327 h 327"/>
              <a:gd name="T2" fmla="*/ 518 w 518"/>
              <a:gd name="T3" fmla="*/ 10 h 327"/>
            </a:gdLst>
            <a:ahLst/>
            <a:cxnLst>
              <a:cxn ang="0">
                <a:pos x="T0" y="T1"/>
              </a:cxn>
              <a:cxn ang="0">
                <a:pos x="T2" y="T3"/>
              </a:cxn>
            </a:cxnLst>
            <a:rect l="0" t="0" r="r" b="b"/>
            <a:pathLst>
              <a:path w="518" h="327">
                <a:moveTo>
                  <a:pt x="0" y="327"/>
                </a:moveTo>
                <a:cubicBezTo>
                  <a:pt x="411" y="327"/>
                  <a:pt x="260" y="0"/>
                  <a:pt x="518" y="10"/>
                </a:cubicBezTo>
              </a:path>
            </a:pathLst>
          </a:custGeom>
          <a:noFill/>
          <a:ln w="14"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normAutofit/>
          </a:bodyPr>
          <a:p>
            <a:endParaRPr lang="zh-CN" altLang="en-US">
              <a:sym typeface="Arial" panose="020B0604020202020204" pitchFamily="34" charset="0"/>
            </a:endParaRPr>
          </a:p>
        </p:txBody>
      </p:sp>
      <p:sp>
        <p:nvSpPr>
          <p:cNvPr id="67" name="矩形 66"/>
          <p:cNvSpPr/>
          <p:nvPr>
            <p:custDataLst>
              <p:tags r:id="rId11"/>
            </p:custDataLst>
          </p:nvPr>
        </p:nvSpPr>
        <p:spPr>
          <a:xfrm>
            <a:off x="1081496" y="5567317"/>
            <a:ext cx="4246469" cy="6528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缺货损失费</a:t>
            </a:r>
            <a:endParaRPr lang="zh-CN" altLang="en-US" sz="2000">
              <a:solidFill>
                <a:schemeClr val="bg1"/>
              </a:solidFill>
            </a:endParaRPr>
          </a:p>
        </p:txBody>
      </p:sp>
      <p:sp>
        <p:nvSpPr>
          <p:cNvPr id="22" name="矩形 21"/>
          <p:cNvSpPr/>
          <p:nvPr>
            <p:custDataLst>
              <p:tags r:id="rId12"/>
            </p:custDataLst>
          </p:nvPr>
        </p:nvSpPr>
        <p:spPr>
          <a:xfrm>
            <a:off x="1081496" y="3576304"/>
            <a:ext cx="4246469" cy="6528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a:solidFill>
                  <a:schemeClr val="bg1"/>
                </a:solidFill>
              </a:rPr>
              <a:t>购买费和加工费</a:t>
            </a:r>
            <a:endParaRPr lang="zh-CN" altLang="en-US" sz="2000">
              <a:solidFill>
                <a:schemeClr val="bg1"/>
              </a:solidFill>
            </a:endParaRPr>
          </a:p>
        </p:txBody>
      </p:sp>
      <p:sp>
        <p:nvSpPr>
          <p:cNvPr id="23" name="Line 43"/>
          <p:cNvSpPr>
            <a:spLocks noChangeShapeType="1"/>
          </p:cNvSpPr>
          <p:nvPr>
            <p:custDataLst>
              <p:tags r:id="rId13"/>
            </p:custDataLst>
          </p:nvPr>
        </p:nvSpPr>
        <p:spPr bwMode="auto">
          <a:xfrm>
            <a:off x="5327962" y="3902061"/>
            <a:ext cx="2754067" cy="0"/>
          </a:xfrm>
          <a:prstGeom prst="line">
            <a:avLst/>
          </a:prstGeom>
          <a:noFill/>
          <a:ln w="14" cap="flat">
            <a:solidFill>
              <a:schemeClr val="accent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normAutofit fontScale="25000" lnSpcReduction="20000"/>
          </a:bodyPr>
          <a:p>
            <a:endParaRPr lang="zh-CN" altLang="en-US">
              <a:sym typeface="Arial" panose="020B0604020202020204" pitchFamily="34" charset="0"/>
            </a:endParaRPr>
          </a:p>
        </p:txBody>
      </p:sp>
      <p:sp>
        <p:nvSpPr>
          <p:cNvPr id="21" name="Freeform 227"/>
          <p:cNvSpPr/>
          <p:nvPr>
            <p:custDataLst>
              <p:tags r:id="rId14"/>
            </p:custDataLst>
          </p:nvPr>
        </p:nvSpPr>
        <p:spPr bwMode="auto">
          <a:xfrm>
            <a:off x="8061705" y="3761582"/>
            <a:ext cx="366721" cy="280964"/>
          </a:xfrm>
          <a:custGeom>
            <a:avLst/>
            <a:gdLst>
              <a:gd name="T0" fmla="*/ 0 w 154"/>
              <a:gd name="T1" fmla="*/ 0 h 118"/>
              <a:gd name="T2" fmla="*/ 154 w 154"/>
              <a:gd name="T3" fmla="*/ 59 h 118"/>
              <a:gd name="T4" fmla="*/ 0 w 154"/>
              <a:gd name="T5" fmla="*/ 118 h 118"/>
              <a:gd name="T6" fmla="*/ 0 w 154"/>
              <a:gd name="T7" fmla="*/ 0 h 118"/>
            </a:gdLst>
            <a:ahLst/>
            <a:cxnLst>
              <a:cxn ang="0">
                <a:pos x="T0" y="T1"/>
              </a:cxn>
              <a:cxn ang="0">
                <a:pos x="T2" y="T3"/>
              </a:cxn>
              <a:cxn ang="0">
                <a:pos x="T4" y="T5"/>
              </a:cxn>
              <a:cxn ang="0">
                <a:pos x="T6" y="T7"/>
              </a:cxn>
            </a:cxnLst>
            <a:rect l="0" t="0" r="r" b="b"/>
            <a:pathLst>
              <a:path w="154" h="118">
                <a:moveTo>
                  <a:pt x="0" y="0"/>
                </a:moveTo>
                <a:lnTo>
                  <a:pt x="154" y="59"/>
                </a:lnTo>
                <a:lnTo>
                  <a:pt x="0" y="118"/>
                </a:lnTo>
                <a:lnTo>
                  <a:pt x="0" y="0"/>
                </a:lnTo>
                <a:close/>
              </a:path>
            </a:pathLst>
          </a:custGeom>
          <a:solidFill>
            <a:schemeClr val="accent1">
              <a:lumMod val="50000"/>
            </a:schemeClr>
          </a:solidFill>
          <a:ln>
            <a:noFill/>
          </a:ln>
        </p:spPr>
        <p:txBody>
          <a:bodyPr vert="horz" wrap="square" lIns="91440" tIns="45720" rIns="91440" bIns="45720" numCol="1" anchor="t" anchorCtr="0" compatLnSpc="1">
            <a:normAutofit fontScale="60000" lnSpcReduction="20000"/>
          </a:bodyPr>
          <a:p>
            <a:endParaRPr lang="zh-CN" altLang="en-US">
              <a:sym typeface="Arial" panose="020B0604020202020204" pitchFamily="34" charset="0"/>
            </a:endParaRPr>
          </a:p>
        </p:txBody>
      </p:sp>
    </p:spTree>
    <p:custDataLst>
      <p:tags r:id="rId15"/>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761365" y="85407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三、与库存有关的费用</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燕尾形 1"/>
          <p:cNvSpPr/>
          <p:nvPr userDrawn="1">
            <p:custDataLst>
              <p:tags r:id="rId2"/>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cxnSp>
        <p:nvCxnSpPr>
          <p:cNvPr id="61" name="连接符: 肘形 3"/>
          <p:cNvCxnSpPr>
            <a:endCxn id="81" idx="2"/>
          </p:cNvCxnSpPr>
          <p:nvPr>
            <p:custDataLst>
              <p:tags r:id="rId3"/>
            </p:custDataLst>
          </p:nvPr>
        </p:nvCxnSpPr>
        <p:spPr>
          <a:xfrm rot="16200000" flipH="1">
            <a:off x="7757294" y="1945337"/>
            <a:ext cx="811171" cy="4134989"/>
          </a:xfrm>
          <a:prstGeom prst="bentConnector2">
            <a:avLst/>
          </a:prstGeom>
          <a:ln w="254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连接符: 肘形 15"/>
          <p:cNvCxnSpPr>
            <a:endCxn id="68" idx="6"/>
          </p:cNvCxnSpPr>
          <p:nvPr>
            <p:custDataLst>
              <p:tags r:id="rId4"/>
            </p:custDataLst>
          </p:nvPr>
        </p:nvCxnSpPr>
        <p:spPr>
          <a:xfrm rot="5400000">
            <a:off x="3622954" y="1945337"/>
            <a:ext cx="811171" cy="4134989"/>
          </a:xfrm>
          <a:prstGeom prst="bentConnector2">
            <a:avLst/>
          </a:prstGeom>
          <a:ln w="254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65"/>
          <p:cNvSpPr txBox="1"/>
          <p:nvPr>
            <p:custDataLst>
              <p:tags r:id="rId5"/>
            </p:custDataLst>
          </p:nvPr>
        </p:nvSpPr>
        <p:spPr>
          <a:xfrm>
            <a:off x="215900" y="5038719"/>
            <a:ext cx="2586939" cy="1475111"/>
          </a:xfrm>
          <a:prstGeom prst="rect">
            <a:avLst/>
          </a:prstGeom>
          <a:noFill/>
        </p:spPr>
        <p:txBody>
          <a:bodyPr wrap="square" rtlCol="0">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spc="150">
                <a:solidFill>
                  <a:schemeClr val="tx1">
                    <a:lumMod val="65000"/>
                    <a:lumOff val="35000"/>
                  </a:schemeClr>
                </a:solidFill>
                <a:latin typeface="Arial" panose="020B0604020202020204" pitchFamily="34" charset="0"/>
                <a:ea typeface="微软雅黑" panose="020B0503020204020204" charset="-122"/>
              </a:rPr>
              <a:t>年维持库存费(Holding cost)</a:t>
            </a:r>
            <a:endParaRPr lang="zh-CN" altLang="en-US" sz="2000" spc="150">
              <a:solidFill>
                <a:schemeClr val="tx1">
                  <a:lumMod val="65000"/>
                  <a:lumOff val="35000"/>
                </a:schemeClr>
              </a:solidFill>
              <a:latin typeface="Arial" panose="020B0604020202020204" pitchFamily="34" charset="0"/>
              <a:ea typeface="微软雅黑" panose="020B0503020204020204" charset="-122"/>
            </a:endParaRPr>
          </a:p>
        </p:txBody>
      </p:sp>
      <p:sp>
        <p:nvSpPr>
          <p:cNvPr id="68" name="椭圆 67"/>
          <p:cNvSpPr/>
          <p:nvPr>
            <p:custDataLst>
              <p:tags r:id="rId6"/>
            </p:custDataLst>
          </p:nvPr>
        </p:nvSpPr>
        <p:spPr>
          <a:xfrm>
            <a:off x="1058031" y="3966787"/>
            <a:ext cx="902677" cy="9026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p>
            <a:pPr algn="ctr">
              <a:lnSpc>
                <a:spcPct val="130000"/>
              </a:lnSpc>
            </a:pPr>
            <a:endParaRPr lang="zh-CN" altLang="en-US" sz="3200" b="1"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69" name="文本框 68"/>
          <p:cNvSpPr txBox="1"/>
          <p:nvPr>
            <p:custDataLst>
              <p:tags r:id="rId7"/>
            </p:custDataLst>
          </p:nvPr>
        </p:nvSpPr>
        <p:spPr>
          <a:xfrm>
            <a:off x="1268564" y="4098199"/>
            <a:ext cx="481611" cy="608896"/>
          </a:xfrm>
          <a:prstGeom prst="rect">
            <a:avLst/>
          </a:prstGeom>
          <a:noFill/>
        </p:spPr>
        <p:txBody>
          <a:bodyPr wrap="square" rtlCol="0">
            <a:normAutofit lnSpcReduction="20000"/>
          </a:bodyPr>
          <a:p>
            <a:pPr algn="ctr">
              <a:lnSpc>
                <a:spcPct val="120000"/>
              </a:lnSpc>
            </a:pPr>
            <a:r>
              <a:rPr lang="en-US" altLang="zh-CN" sz="2800" b="1" spc="150" dirty="0">
                <a:solidFill>
                  <a:schemeClr val="bg1"/>
                </a:solidFill>
                <a:latin typeface="Arial" panose="020B0604020202020204" pitchFamily="34" charset="0"/>
                <a:ea typeface="微软雅黑" panose="020B0503020204020204" charset="-122"/>
                <a:sym typeface="Arial" panose="020B0604020202020204" pitchFamily="34" charset="0"/>
              </a:rPr>
              <a:t>A</a:t>
            </a:r>
            <a:endParaRPr lang="zh-CN" altLang="en-US" sz="2800" b="1" spc="1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1" name="椭圆 80"/>
          <p:cNvSpPr/>
          <p:nvPr>
            <p:custDataLst>
              <p:tags r:id="rId8"/>
            </p:custDataLst>
          </p:nvPr>
        </p:nvSpPr>
        <p:spPr>
          <a:xfrm>
            <a:off x="10230657" y="3966787"/>
            <a:ext cx="902677" cy="9026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p>
            <a:pPr algn="ctr">
              <a:lnSpc>
                <a:spcPct val="130000"/>
              </a:lnSpc>
            </a:pPr>
            <a:endParaRPr lang="zh-CN" altLang="en-US" sz="3200" b="1"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82" name="文本框 81"/>
          <p:cNvSpPr txBox="1"/>
          <p:nvPr>
            <p:custDataLst>
              <p:tags r:id="rId9"/>
            </p:custDataLst>
          </p:nvPr>
        </p:nvSpPr>
        <p:spPr>
          <a:xfrm>
            <a:off x="10441190" y="4098199"/>
            <a:ext cx="481611" cy="608896"/>
          </a:xfrm>
          <a:prstGeom prst="rect">
            <a:avLst/>
          </a:prstGeom>
          <a:noFill/>
        </p:spPr>
        <p:txBody>
          <a:bodyPr wrap="square" rtlCol="0">
            <a:normAutofit lnSpcReduction="20000"/>
          </a:bodyPr>
          <a:p>
            <a:pPr algn="ctr">
              <a:lnSpc>
                <a:spcPct val="120000"/>
              </a:lnSpc>
            </a:pPr>
            <a:r>
              <a:rPr lang="en-US" altLang="zh-CN" sz="2800" b="1" spc="150" dirty="0">
                <a:solidFill>
                  <a:schemeClr val="bg1"/>
                </a:solidFill>
                <a:latin typeface="Arial" panose="020B0604020202020204" pitchFamily="34" charset="0"/>
                <a:ea typeface="微软雅黑" panose="020B0503020204020204" charset="-122"/>
                <a:sym typeface="Arial" panose="020B0604020202020204" pitchFamily="34" charset="0"/>
              </a:rPr>
              <a:t>D</a:t>
            </a:r>
            <a:endParaRPr lang="zh-CN" altLang="en-US" sz="2800" b="1" spc="1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3" name="椭圆 82"/>
          <p:cNvSpPr/>
          <p:nvPr>
            <p:custDataLst>
              <p:tags r:id="rId10"/>
            </p:custDataLst>
          </p:nvPr>
        </p:nvSpPr>
        <p:spPr>
          <a:xfrm>
            <a:off x="4115573" y="3966787"/>
            <a:ext cx="902677" cy="9026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p>
            <a:pPr algn="ctr">
              <a:lnSpc>
                <a:spcPct val="130000"/>
              </a:lnSpc>
            </a:pPr>
            <a:endParaRPr lang="zh-CN" altLang="en-US" sz="3200" b="1"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84" name="文本框 83"/>
          <p:cNvSpPr txBox="1"/>
          <p:nvPr>
            <p:custDataLst>
              <p:tags r:id="rId11"/>
            </p:custDataLst>
          </p:nvPr>
        </p:nvSpPr>
        <p:spPr>
          <a:xfrm>
            <a:off x="4321290" y="4098199"/>
            <a:ext cx="481611" cy="608896"/>
          </a:xfrm>
          <a:prstGeom prst="rect">
            <a:avLst/>
          </a:prstGeom>
          <a:noFill/>
        </p:spPr>
        <p:txBody>
          <a:bodyPr wrap="square" rtlCol="0">
            <a:normAutofit lnSpcReduction="20000"/>
          </a:bodyPr>
          <a:p>
            <a:pPr algn="ctr">
              <a:lnSpc>
                <a:spcPct val="120000"/>
              </a:lnSpc>
            </a:pPr>
            <a:r>
              <a:rPr lang="en-US" altLang="zh-CN" sz="2800" b="1" spc="150" dirty="0">
                <a:solidFill>
                  <a:schemeClr val="bg1"/>
                </a:solidFill>
                <a:latin typeface="Arial" panose="020B0604020202020204" pitchFamily="34" charset="0"/>
                <a:ea typeface="微软雅黑" panose="020B0503020204020204" charset="-122"/>
                <a:sym typeface="Arial" panose="020B0604020202020204" pitchFamily="34" charset="0"/>
              </a:rPr>
              <a:t>B</a:t>
            </a:r>
            <a:endParaRPr lang="zh-CN" altLang="en-US" sz="2800" b="1" spc="1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5" name="椭圆 84"/>
          <p:cNvSpPr/>
          <p:nvPr>
            <p:custDataLst>
              <p:tags r:id="rId12"/>
            </p:custDataLst>
          </p:nvPr>
        </p:nvSpPr>
        <p:spPr>
          <a:xfrm>
            <a:off x="7173115" y="3966787"/>
            <a:ext cx="902677" cy="9026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p>
            <a:pPr algn="ctr">
              <a:lnSpc>
                <a:spcPct val="130000"/>
              </a:lnSpc>
            </a:pPr>
            <a:endParaRPr lang="zh-CN" altLang="en-US" sz="3200" b="1"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86" name="文本框 85"/>
          <p:cNvSpPr txBox="1"/>
          <p:nvPr>
            <p:custDataLst>
              <p:tags r:id="rId13"/>
            </p:custDataLst>
          </p:nvPr>
        </p:nvSpPr>
        <p:spPr>
          <a:xfrm>
            <a:off x="7378832" y="4098199"/>
            <a:ext cx="481611" cy="608896"/>
          </a:xfrm>
          <a:prstGeom prst="rect">
            <a:avLst/>
          </a:prstGeom>
          <a:noFill/>
        </p:spPr>
        <p:txBody>
          <a:bodyPr wrap="square" rtlCol="0">
            <a:normAutofit lnSpcReduction="20000"/>
          </a:bodyPr>
          <a:p>
            <a:pPr algn="ctr">
              <a:lnSpc>
                <a:spcPct val="120000"/>
              </a:lnSpc>
            </a:pPr>
            <a:r>
              <a:rPr lang="en-US" altLang="zh-CN" sz="2800" b="1" spc="150" dirty="0">
                <a:solidFill>
                  <a:schemeClr val="bg1"/>
                </a:solidFill>
                <a:latin typeface="Arial" panose="020B0604020202020204" pitchFamily="34" charset="0"/>
                <a:ea typeface="微软雅黑" panose="020B0503020204020204" charset="-122"/>
                <a:sym typeface="Arial" panose="020B0604020202020204" pitchFamily="34" charset="0"/>
              </a:rPr>
              <a:t>C</a:t>
            </a:r>
            <a:endParaRPr lang="zh-CN" altLang="en-US" sz="2800" b="1" spc="15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7" name="文本框 86"/>
          <p:cNvSpPr txBox="1"/>
          <p:nvPr>
            <p:custDataLst>
              <p:tags r:id="rId14"/>
            </p:custDataLst>
          </p:nvPr>
        </p:nvSpPr>
        <p:spPr>
          <a:xfrm>
            <a:off x="3267938" y="5038719"/>
            <a:ext cx="2586939" cy="1475111"/>
          </a:xfrm>
          <a:prstGeom prst="rect">
            <a:avLst/>
          </a:prstGeom>
          <a:noFill/>
        </p:spPr>
        <p:txBody>
          <a:bodyPr wrap="square" rtlCol="0">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spc="150">
                <a:solidFill>
                  <a:schemeClr val="tx1">
                    <a:lumMod val="65000"/>
                    <a:lumOff val="35000"/>
                  </a:schemeClr>
                </a:solidFill>
                <a:latin typeface="Arial" panose="020B0604020202020204" pitchFamily="34" charset="0"/>
                <a:ea typeface="微软雅黑" panose="020B0503020204020204" charset="-122"/>
              </a:rPr>
              <a:t>年补充订货费 (Reorder cost)</a:t>
            </a:r>
            <a:endParaRPr lang="zh-CN" altLang="en-US" sz="2000" spc="150">
              <a:solidFill>
                <a:schemeClr val="tx1">
                  <a:lumMod val="65000"/>
                  <a:lumOff val="35000"/>
                </a:schemeClr>
              </a:solidFill>
              <a:latin typeface="Arial" panose="020B0604020202020204" pitchFamily="34" charset="0"/>
              <a:ea typeface="微软雅黑" panose="020B0503020204020204" charset="-122"/>
            </a:endParaRPr>
          </a:p>
        </p:txBody>
      </p:sp>
      <p:sp>
        <p:nvSpPr>
          <p:cNvPr id="88" name="文本框 87"/>
          <p:cNvSpPr txBox="1"/>
          <p:nvPr>
            <p:custDataLst>
              <p:tags r:id="rId15"/>
            </p:custDataLst>
          </p:nvPr>
        </p:nvSpPr>
        <p:spPr>
          <a:xfrm>
            <a:off x="6319520" y="5038725"/>
            <a:ext cx="3137535" cy="1475105"/>
          </a:xfrm>
          <a:prstGeom prst="rect">
            <a:avLst/>
          </a:prstGeom>
          <a:noFill/>
        </p:spPr>
        <p:txBody>
          <a:bodyPr wrap="square" rtlCol="0">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spc="150">
                <a:solidFill>
                  <a:schemeClr val="tx1">
                    <a:lumMod val="65000"/>
                    <a:lumOff val="35000"/>
                  </a:schemeClr>
                </a:solidFill>
                <a:latin typeface="Arial" panose="020B0604020202020204" pitchFamily="34" charset="0"/>
                <a:ea typeface="微软雅黑" panose="020B0503020204020204" charset="-122"/>
              </a:rPr>
              <a:t>年购买费(加工费)(Purchasing cost)</a:t>
            </a:r>
            <a:endParaRPr lang="zh-CN" altLang="en-US" sz="2000" spc="150">
              <a:solidFill>
                <a:schemeClr val="tx1">
                  <a:lumMod val="65000"/>
                  <a:lumOff val="35000"/>
                </a:schemeClr>
              </a:solidFill>
              <a:latin typeface="Arial" panose="020B0604020202020204" pitchFamily="34" charset="0"/>
              <a:ea typeface="微软雅黑" panose="020B0503020204020204" charset="-122"/>
            </a:endParaRPr>
          </a:p>
        </p:txBody>
      </p:sp>
      <p:sp>
        <p:nvSpPr>
          <p:cNvPr id="89" name="文本框 88"/>
          <p:cNvSpPr txBox="1"/>
          <p:nvPr>
            <p:custDataLst>
              <p:tags r:id="rId16"/>
            </p:custDataLst>
          </p:nvPr>
        </p:nvSpPr>
        <p:spPr>
          <a:xfrm>
            <a:off x="9388526" y="5038719"/>
            <a:ext cx="2586939" cy="1475111"/>
          </a:xfrm>
          <a:prstGeom prst="rect">
            <a:avLst/>
          </a:prstGeom>
          <a:noFill/>
        </p:spPr>
        <p:txBody>
          <a:bodyPr wrap="square" rtlCol="0">
            <a:normAutofit/>
          </a:bodyPr>
          <a:p>
            <a:pPr marL="285750" lvl="1" indent="0" algn="ctr" fontAlgn="ctr">
              <a:lnSpc>
                <a:spcPct val="130000"/>
              </a:lnSpc>
              <a:spcBef>
                <a:spcPts val="0"/>
              </a:spcBef>
              <a:spcAft>
                <a:spcPts val="0"/>
              </a:spcAft>
              <a:buSzPct val="100000"/>
              <a:buFont typeface="Arial" panose="020B0604020202020204" pitchFamily="34" charset="0"/>
              <a:buNone/>
            </a:pPr>
            <a:r>
              <a:rPr lang="zh-CN" altLang="en-US" sz="2000" spc="150">
                <a:solidFill>
                  <a:schemeClr val="tx1">
                    <a:lumMod val="65000"/>
                    <a:lumOff val="35000"/>
                  </a:schemeClr>
                </a:solidFill>
                <a:latin typeface="Arial" panose="020B0604020202020204" pitchFamily="34" charset="0"/>
                <a:ea typeface="微软雅黑" panose="020B0503020204020204" charset="-122"/>
              </a:rPr>
              <a:t>年缺货损失费(Shortage cost)</a:t>
            </a:r>
            <a:endParaRPr lang="zh-CN" altLang="en-US" sz="2000" spc="150">
              <a:solidFill>
                <a:schemeClr val="tx1">
                  <a:lumMod val="65000"/>
                  <a:lumOff val="35000"/>
                </a:schemeClr>
              </a:solidFill>
              <a:latin typeface="Arial" panose="020B0604020202020204" pitchFamily="34" charset="0"/>
              <a:ea typeface="微软雅黑" panose="020B0503020204020204" charset="-122"/>
            </a:endParaRPr>
          </a:p>
        </p:txBody>
      </p:sp>
      <p:sp>
        <p:nvSpPr>
          <p:cNvPr id="90" name="椭圆 89"/>
          <p:cNvSpPr/>
          <p:nvPr>
            <p:custDataLst>
              <p:tags r:id="rId17"/>
            </p:custDataLst>
          </p:nvPr>
        </p:nvSpPr>
        <p:spPr>
          <a:xfrm>
            <a:off x="5030634" y="1487170"/>
            <a:ext cx="2130097" cy="21301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lnSpc>
                <a:spcPct val="120000"/>
              </a:lnSpc>
            </a:pPr>
            <a:endParaRPr lang="zh-CN" altLang="en-US" sz="3200" b="1" dirty="0">
              <a:solidFill>
                <a:schemeClr val="bg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91" name="文本框 90"/>
          <p:cNvSpPr txBox="1"/>
          <p:nvPr>
            <p:custDataLst>
              <p:tags r:id="rId18"/>
            </p:custDataLst>
          </p:nvPr>
        </p:nvSpPr>
        <p:spPr>
          <a:xfrm>
            <a:off x="5349875" y="1965960"/>
            <a:ext cx="1560830" cy="1172210"/>
          </a:xfrm>
          <a:prstGeom prst="rect">
            <a:avLst/>
          </a:prstGeom>
          <a:noFill/>
        </p:spPr>
        <p:txBody>
          <a:bodyPr wrap="square" rtlCol="0">
            <a:normAutofit lnSpcReduction="10000"/>
          </a:bodyPr>
          <a:p>
            <a:pPr marL="0" indent="0" algn="l">
              <a:lnSpc>
                <a:spcPct val="120000"/>
              </a:lnSpc>
              <a:spcBef>
                <a:spcPts val="0"/>
              </a:spcBef>
              <a:spcAft>
                <a:spcPts val="0"/>
              </a:spcAft>
              <a:buSzPct val="100000"/>
            </a:pPr>
            <a:r>
              <a:rPr lang="en-US" altLang="zh-CN" sz="2800" b="1" spc="300">
                <a:solidFill>
                  <a:schemeClr val="bg1"/>
                </a:solidFill>
                <a:latin typeface="Arial" panose="020B0604020202020204" pitchFamily="34" charset="0"/>
                <a:ea typeface="微软雅黑" panose="020B0503020204020204" charset="-122"/>
              </a:rPr>
              <a:t>  </a:t>
            </a:r>
            <a:r>
              <a:rPr lang="zh-CN" sz="2800" b="1" spc="300">
                <a:solidFill>
                  <a:schemeClr val="bg1"/>
                </a:solidFill>
                <a:latin typeface="Arial" panose="020B0604020202020204" pitchFamily="34" charset="0"/>
                <a:ea typeface="微软雅黑" panose="020B0503020204020204" charset="-122"/>
              </a:rPr>
              <a:t>库存</a:t>
            </a:r>
            <a:endParaRPr lang="zh-CN" sz="2800" b="1" spc="300">
              <a:solidFill>
                <a:schemeClr val="bg1"/>
              </a:solidFill>
              <a:latin typeface="Arial" panose="020B0604020202020204" pitchFamily="34" charset="0"/>
              <a:ea typeface="微软雅黑" panose="020B0503020204020204" charset="-122"/>
            </a:endParaRPr>
          </a:p>
          <a:p>
            <a:pPr marL="0" indent="0" algn="l">
              <a:lnSpc>
                <a:spcPct val="120000"/>
              </a:lnSpc>
              <a:spcBef>
                <a:spcPts val="0"/>
              </a:spcBef>
              <a:spcAft>
                <a:spcPts val="0"/>
              </a:spcAft>
              <a:buSzPct val="100000"/>
            </a:pPr>
            <a:r>
              <a:rPr lang="zh-CN" sz="2800" b="1" spc="300">
                <a:solidFill>
                  <a:schemeClr val="bg1"/>
                </a:solidFill>
                <a:latin typeface="Arial" panose="020B0604020202020204" pitchFamily="34" charset="0"/>
                <a:ea typeface="微软雅黑" panose="020B0503020204020204" charset="-122"/>
              </a:rPr>
              <a:t>总费用</a:t>
            </a:r>
            <a:endParaRPr lang="zh-CN" sz="2800" b="1" spc="300">
              <a:solidFill>
                <a:schemeClr val="bg1"/>
              </a:solidFill>
              <a:latin typeface="Arial" panose="020B0604020202020204" pitchFamily="34" charset="0"/>
              <a:ea typeface="微软雅黑" panose="020B0503020204020204" charset="-122"/>
            </a:endParaRPr>
          </a:p>
        </p:txBody>
      </p:sp>
    </p:spTree>
    <p:custDataLst>
      <p:tags r:id="rId19"/>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290" y="857885"/>
            <a:ext cx="232791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四、库存管理</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 name="燕尾形 3"/>
          <p:cNvSpPr/>
          <p:nvPr userDrawn="1">
            <p:custDataLst>
              <p:tags r:id="rId1"/>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1" name="文本框 100"/>
          <p:cNvSpPr txBox="1"/>
          <p:nvPr/>
        </p:nvSpPr>
        <p:spPr>
          <a:xfrm>
            <a:off x="1227455" y="1379855"/>
            <a:ext cx="5080000" cy="460375"/>
          </a:xfrm>
          <a:prstGeom prst="rect">
            <a:avLst/>
          </a:prstGeom>
          <a:noFill/>
          <a:ln w="9525">
            <a:noFill/>
          </a:ln>
        </p:spPr>
        <p:txBody>
          <a:bodyPr>
            <a:spAutoFit/>
          </a:bodyPr>
          <a:p>
            <a:pPr indent="0"/>
            <a:r>
              <a:rPr lang="zh-CN" sz="2400" b="1">
                <a:latin typeface="Calibri" panose="020F0502020204030204" charset="0"/>
                <a:ea typeface="宋体" panose="02010600030101010101" pitchFamily="2" charset="-122"/>
              </a:rPr>
              <a:t>（一）库存管理的控制目标</a:t>
            </a:r>
            <a:endParaRPr lang="zh-CN" altLang="en-US" sz="2400" b="1">
              <a:latin typeface="Calibri" panose="020F0502020204030204" charset="0"/>
              <a:ea typeface="宋体" panose="02010600030101010101" pitchFamily="2" charset="-122"/>
            </a:endParaRPr>
          </a:p>
        </p:txBody>
      </p:sp>
      <p:sp>
        <p:nvSpPr>
          <p:cNvPr id="25" name="空心弧 24"/>
          <p:cNvSpPr/>
          <p:nvPr>
            <p:custDataLst>
              <p:tags r:id="rId2"/>
            </p:custDataLst>
          </p:nvPr>
        </p:nvSpPr>
        <p:spPr>
          <a:xfrm>
            <a:off x="477531" y="2152604"/>
            <a:ext cx="1823294" cy="1823351"/>
          </a:xfrm>
          <a:prstGeom prst="blockArc">
            <a:avLst>
              <a:gd name="adj1" fmla="val 16102233"/>
              <a:gd name="adj2" fmla="val 656203"/>
              <a:gd name="adj3" fmla="val 101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6" name="空心弧 25"/>
          <p:cNvSpPr/>
          <p:nvPr>
            <p:custDataLst>
              <p:tags r:id="rId3"/>
            </p:custDataLst>
          </p:nvPr>
        </p:nvSpPr>
        <p:spPr>
          <a:xfrm flipH="1" flipV="1">
            <a:off x="2096465" y="2441299"/>
            <a:ext cx="1823294" cy="1823351"/>
          </a:xfrm>
          <a:prstGeom prst="blockArc">
            <a:avLst>
              <a:gd name="adj1" fmla="val 11661999"/>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7" name="空心弧 26"/>
          <p:cNvSpPr/>
          <p:nvPr>
            <p:custDataLst>
              <p:tags r:id="rId4"/>
            </p:custDataLst>
          </p:nvPr>
        </p:nvSpPr>
        <p:spPr>
          <a:xfrm rot="2700000">
            <a:off x="3685797" y="2852123"/>
            <a:ext cx="1823294" cy="1823351"/>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8" name="空心弧 27"/>
          <p:cNvSpPr/>
          <p:nvPr>
            <p:custDataLst>
              <p:tags r:id="rId5"/>
            </p:custDataLst>
          </p:nvPr>
        </p:nvSpPr>
        <p:spPr>
          <a:xfrm rot="3120378" flipV="1">
            <a:off x="4580958" y="4223660"/>
            <a:ext cx="1823294" cy="1823351"/>
          </a:xfrm>
          <a:prstGeom prst="blockArc">
            <a:avLst>
              <a:gd name="adj1" fmla="val 10426104"/>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4" name="空心弧 33"/>
          <p:cNvSpPr/>
          <p:nvPr>
            <p:custDataLst>
              <p:tags r:id="rId6"/>
            </p:custDataLst>
          </p:nvPr>
        </p:nvSpPr>
        <p:spPr>
          <a:xfrm rot="3023909" flipH="1">
            <a:off x="5796314" y="5324387"/>
            <a:ext cx="1823294" cy="1823351"/>
          </a:xfrm>
          <a:prstGeom prst="blockArc">
            <a:avLst>
              <a:gd name="adj1" fmla="val 13833344"/>
              <a:gd name="adj2" fmla="val 569579"/>
              <a:gd name="adj3" fmla="val 101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7" name="椭圆 36"/>
          <p:cNvSpPr/>
          <p:nvPr>
            <p:custDataLst>
              <p:tags r:id="rId7"/>
            </p:custDataLst>
          </p:nvPr>
        </p:nvSpPr>
        <p:spPr>
          <a:xfrm>
            <a:off x="2456433" y="2752268"/>
            <a:ext cx="1103356" cy="11033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8"/>
            </p:custDataLst>
          </p:nvPr>
        </p:nvSpPr>
        <p:spPr>
          <a:xfrm>
            <a:off x="4045623" y="3208043"/>
            <a:ext cx="1111475" cy="11115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9" name="椭圆 38"/>
          <p:cNvSpPr/>
          <p:nvPr>
            <p:custDataLst>
              <p:tags r:id="rId9"/>
            </p:custDataLst>
          </p:nvPr>
        </p:nvSpPr>
        <p:spPr>
          <a:xfrm>
            <a:off x="4936867" y="4584433"/>
            <a:ext cx="1111475" cy="111151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40" name="Freeform 10"/>
          <p:cNvSpPr>
            <a:spLocks noEditPoints="1"/>
          </p:cNvSpPr>
          <p:nvPr>
            <p:custDataLst>
              <p:tags r:id="rId10"/>
            </p:custDataLst>
          </p:nvPr>
        </p:nvSpPr>
        <p:spPr bwMode="auto">
          <a:xfrm>
            <a:off x="5096580" y="4842112"/>
            <a:ext cx="792050" cy="596153"/>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bg1"/>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1" name="文本框 40"/>
          <p:cNvSpPr txBox="1"/>
          <p:nvPr>
            <p:custDataLst>
              <p:tags r:id="rId11"/>
            </p:custDataLst>
          </p:nvPr>
        </p:nvSpPr>
        <p:spPr>
          <a:xfrm>
            <a:off x="8395375" y="4227549"/>
            <a:ext cx="3359532" cy="713769"/>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altLang="en-US" sz="2000" spc="150">
                <a:solidFill>
                  <a:schemeClr val="tx1">
                    <a:lumMod val="75000"/>
                    <a:lumOff val="25000"/>
                  </a:schemeClr>
                </a:solidFill>
                <a:latin typeface="Arial" panose="020B0604020202020204" pitchFamily="34" charset="0"/>
                <a:ea typeface="微软雅黑" panose="020B0503020204020204" charset="-122"/>
              </a:rPr>
              <a:t>降低生产成本</a:t>
            </a:r>
            <a:endParaRPr lang="zh-CN" altLang="en-US"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42" name="圆角矩形 35"/>
          <p:cNvSpPr/>
          <p:nvPr>
            <p:custDataLst>
              <p:tags r:id="rId12"/>
            </p:custDataLst>
          </p:nvPr>
        </p:nvSpPr>
        <p:spPr>
          <a:xfrm>
            <a:off x="7511689" y="4227549"/>
            <a:ext cx="714333" cy="71376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3</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3" name="文本框 42"/>
          <p:cNvSpPr txBox="1"/>
          <p:nvPr>
            <p:custDataLst>
              <p:tags r:id="rId13"/>
            </p:custDataLst>
          </p:nvPr>
        </p:nvSpPr>
        <p:spPr>
          <a:xfrm>
            <a:off x="7508759" y="3172579"/>
            <a:ext cx="3359532" cy="713769"/>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altLang="en-US" sz="2000" spc="150">
                <a:solidFill>
                  <a:schemeClr val="tx1">
                    <a:lumMod val="75000"/>
                    <a:lumOff val="25000"/>
                  </a:schemeClr>
                </a:solidFill>
                <a:latin typeface="Arial" panose="020B0604020202020204" pitchFamily="34" charset="0"/>
                <a:ea typeface="微软雅黑" panose="020B0503020204020204" charset="-122"/>
              </a:rPr>
              <a:t>控制生产系统的工作状态</a:t>
            </a:r>
            <a:endParaRPr lang="zh-CN" altLang="en-US"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44" name="圆角矩形 34"/>
          <p:cNvSpPr/>
          <p:nvPr>
            <p:custDataLst>
              <p:tags r:id="rId14"/>
            </p:custDataLst>
          </p:nvPr>
        </p:nvSpPr>
        <p:spPr>
          <a:xfrm>
            <a:off x="6625072" y="3172579"/>
            <a:ext cx="714333" cy="7137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5" name="文本框 44"/>
          <p:cNvSpPr txBox="1"/>
          <p:nvPr>
            <p:custDataLst>
              <p:tags r:id="rId15"/>
            </p:custDataLst>
          </p:nvPr>
        </p:nvSpPr>
        <p:spPr>
          <a:xfrm>
            <a:off x="6791496" y="2117610"/>
            <a:ext cx="3359532" cy="713769"/>
          </a:xfrm>
          <a:prstGeom prst="rect">
            <a:avLst/>
          </a:prstGeom>
        </p:spPr>
        <p:txBody>
          <a:bodyPr wrap="square" anchor="ctr" anchorCtr="0">
            <a:normAutofit/>
          </a:bodyPr>
          <a:lstStyle>
            <a:defPPr>
              <a:defRPr lang="zh-CN"/>
            </a:defPPr>
          </a:lstStyle>
          <a:p>
            <a:pPr marL="0" lvl="0" indent="0" algn="l" fontAlgn="auto">
              <a:lnSpc>
                <a:spcPct val="130000"/>
              </a:lnSpc>
              <a:spcBef>
                <a:spcPts val="0"/>
              </a:spcBef>
              <a:spcAft>
                <a:spcPts val="0"/>
              </a:spcAft>
              <a:buSzPct val="100000"/>
            </a:pPr>
            <a:r>
              <a:rPr lang="zh-CN" sz="2000" spc="150">
                <a:solidFill>
                  <a:schemeClr val="tx1">
                    <a:lumMod val="75000"/>
                    <a:lumOff val="25000"/>
                  </a:schemeClr>
                </a:solidFill>
                <a:latin typeface="Arial" panose="020B0604020202020204" pitchFamily="34" charset="0"/>
                <a:ea typeface="微软雅黑" panose="020B0503020204020204" charset="-122"/>
              </a:rPr>
              <a:t>保障生产供应</a:t>
            </a:r>
            <a:endParaRPr lang="zh-CN"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46" name="圆角矩形 30"/>
          <p:cNvSpPr/>
          <p:nvPr>
            <p:custDataLst>
              <p:tags r:id="rId16"/>
            </p:custDataLst>
          </p:nvPr>
        </p:nvSpPr>
        <p:spPr>
          <a:xfrm>
            <a:off x="5907810" y="2117610"/>
            <a:ext cx="714333" cy="71376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47" name="图形 34"/>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814731" y="3000700"/>
            <a:ext cx="386759" cy="606528"/>
          </a:xfrm>
          <a:prstGeom prst="rect">
            <a:avLst/>
          </a:prstGeom>
        </p:spPr>
      </p:pic>
      <p:pic>
        <p:nvPicPr>
          <p:cNvPr id="48" name="图形 35"/>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337661" y="3517670"/>
            <a:ext cx="527399" cy="492254"/>
          </a:xfrm>
          <a:prstGeom prst="rect">
            <a:avLst/>
          </a:prstGeom>
        </p:spPr>
      </p:pic>
    </p:spTree>
    <p:custDataLst>
      <p:tags r:id="rId23"/>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290" y="857885"/>
            <a:ext cx="232791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四、库存管理</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 name="燕尾形 3"/>
          <p:cNvSpPr/>
          <p:nvPr userDrawn="1">
            <p:custDataLst>
              <p:tags r:id="rId1"/>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1" name="文本框 100"/>
          <p:cNvSpPr txBox="1"/>
          <p:nvPr/>
        </p:nvSpPr>
        <p:spPr>
          <a:xfrm>
            <a:off x="1227455" y="1379855"/>
            <a:ext cx="5080000" cy="460375"/>
          </a:xfrm>
          <a:prstGeom prst="rect">
            <a:avLst/>
          </a:prstGeom>
          <a:noFill/>
          <a:ln w="9525">
            <a:noFill/>
          </a:ln>
        </p:spPr>
        <p:txBody>
          <a:bodyPr>
            <a:spAutoFit/>
          </a:bodyPr>
          <a:p>
            <a:pPr indent="0"/>
            <a:r>
              <a:rPr lang="zh-CN" sz="2400" b="1">
                <a:latin typeface="Calibri" panose="020F0502020204030204" charset="0"/>
                <a:ea typeface="宋体" panose="02010600030101010101" pitchFamily="2" charset="-122"/>
              </a:rPr>
              <a:t>（一）存货分类方法</a:t>
            </a:r>
            <a:endParaRPr lang="zh-CN" sz="2400" b="1">
              <a:latin typeface="Calibri" panose="020F0502020204030204" charset="0"/>
              <a:ea typeface="宋体" panose="02010600030101010101" pitchFamily="2" charset="-122"/>
            </a:endParaRPr>
          </a:p>
        </p:txBody>
      </p:sp>
      <p:graphicFrame>
        <p:nvGraphicFramePr>
          <p:cNvPr id="2" name="表格 1"/>
          <p:cNvGraphicFramePr/>
          <p:nvPr>
            <p:custDataLst>
              <p:tags r:id="rId2"/>
            </p:custDataLst>
          </p:nvPr>
        </p:nvGraphicFramePr>
        <p:xfrm>
          <a:off x="1372235" y="2360295"/>
          <a:ext cx="9427210" cy="3736975"/>
        </p:xfrm>
        <a:graphic>
          <a:graphicData uri="http://schemas.openxmlformats.org/drawingml/2006/table">
            <a:tbl>
              <a:tblPr/>
              <a:tblGrid>
                <a:gridCol w="1303655"/>
                <a:gridCol w="2510790"/>
                <a:gridCol w="5612765"/>
              </a:tblGrid>
              <a:tr h="556260">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库存类型</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4684D3"/>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4684D3"/>
                    </a:solidFill>
                  </a:tcPr>
                </a:tc>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特点（按价格比例）</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4684D3"/>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4684D3"/>
                    </a:solidFill>
                  </a:tcPr>
                </a:tc>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管理方法</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4684D3"/>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4684D3"/>
                    </a:solidFill>
                  </a:tcPr>
                </a:tc>
              </a:tr>
              <a:tr h="103378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A</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品种数约占库存总数的15%，成本约占70～80%</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进行重点管理。现场管理要更加严格，应放在更安全的地方，为了保持库存记录的准确要经常进行检查和盘点，预测时要更加仔细。</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r>
              <a:tr h="103505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B</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品种数约占库存总数的30%，成本约占15～25%</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进行次重点管理。现场管理不必投入比A类更多的精力，库存检查和盘点的周期可以比A类要长一些。</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r>
              <a:tr h="1111885">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C</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4684D3"/>
                      </a:solidFill>
                      <a:prstDash val="solid"/>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品种数约占库存总数的55%，成本约占5%</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4684D3"/>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只进行一般管理。现场管理可以更粗放一些，但是由于品种多，差错出现的可能性也比较大，因此也必须定期进行库存检查和盘点，周期可以比B类长一些。</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4684D3"/>
                      </a:solidFill>
                      <a:prstDash val="solid"/>
                      <a:headEnd type="none" w="med" len="med"/>
                      <a:tailEnd type="none" w="med" len="med"/>
                    </a:lnB>
                    <a:lnTlToBr>
                      <a:noFill/>
                    </a:lnTlToBr>
                    <a:lnBlToTr>
                      <a:noFill/>
                    </a:lnBlToTr>
                    <a:solidFill>
                      <a:srgbClr val="FFFFFF"/>
                    </a:solidFill>
                  </a:tcPr>
                </a:tc>
              </a:tr>
            </a:tbl>
          </a:graphicData>
        </a:graphic>
      </p:graphicFrame>
      <p:sp>
        <p:nvSpPr>
          <p:cNvPr id="5" name="文本框 4"/>
          <p:cNvSpPr txBox="1"/>
          <p:nvPr/>
        </p:nvSpPr>
        <p:spPr>
          <a:xfrm>
            <a:off x="4556760" y="1907540"/>
            <a:ext cx="3079115" cy="398780"/>
          </a:xfrm>
          <a:prstGeom prst="rect">
            <a:avLst/>
          </a:prstGeom>
          <a:noFill/>
          <a:ln w="9525">
            <a:noFill/>
          </a:ln>
        </p:spPr>
        <p:txBody>
          <a:bodyPr wrap="square">
            <a:spAutoFit/>
          </a:bodyPr>
          <a:p>
            <a:pPr indent="0"/>
            <a:r>
              <a:rPr lang="zh-CN" sz="2000" b="0">
                <a:ln/>
                <a:solidFill>
                  <a:schemeClr val="tx1"/>
                </a:solidFill>
                <a:effectLst>
                  <a:outerShdw blurRad="38100" dist="19050" dir="2700000" algn="tl" rotWithShape="0">
                    <a:schemeClr val="dk1">
                      <a:alpha val="40000"/>
                    </a:schemeClr>
                  </a:outerShdw>
                </a:effectLst>
                <a:ea typeface="宋体" panose="02010600030101010101" pitchFamily="2" charset="-122"/>
                <a:cs typeface="Times New Roman" panose="02020603050405020304" pitchFamily="18" charset="0"/>
              </a:rPr>
              <a:t>ABC分类法库存管理策略</a:t>
            </a:r>
            <a:endParaRPr lang="zh-CN" sz="2000" b="0">
              <a:ln/>
              <a:solidFill>
                <a:schemeClr val="tx1"/>
              </a:solidFill>
              <a:effectLst>
                <a:outerShdw blurRad="38100" dist="19050" dir="2700000" algn="tl" rotWithShape="0">
                  <a:schemeClr val="dk1">
                    <a:alpha val="40000"/>
                  </a:schemeClr>
                </a:outerShdw>
              </a:effectLst>
              <a:ea typeface="宋体" panose="02010600030101010101" pitchFamily="2" charset="-122"/>
              <a:cs typeface="Times New Roman" panose="02020603050405020304" pitchFamily="18" charset="0"/>
            </a:endParaRPr>
          </a:p>
        </p:txBody>
      </p:sp>
    </p:spTree>
    <p:custDataLst>
      <p:tags r:id="rId3"/>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9290" y="857885"/>
            <a:ext cx="232791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四、库存管理</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 name="燕尾形 3"/>
          <p:cNvSpPr/>
          <p:nvPr userDrawn="1">
            <p:custDataLst>
              <p:tags r:id="rId1"/>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1" name="文本框 100"/>
          <p:cNvSpPr txBox="1"/>
          <p:nvPr/>
        </p:nvSpPr>
        <p:spPr>
          <a:xfrm>
            <a:off x="1227455" y="1379855"/>
            <a:ext cx="5080000" cy="460375"/>
          </a:xfrm>
          <a:prstGeom prst="rect">
            <a:avLst/>
          </a:prstGeom>
          <a:noFill/>
          <a:ln w="9525">
            <a:noFill/>
          </a:ln>
        </p:spPr>
        <p:txBody>
          <a:bodyPr>
            <a:spAutoFit/>
          </a:bodyPr>
          <a:p>
            <a:pPr indent="0"/>
            <a:r>
              <a:rPr lang="zh-CN" sz="2400" b="1">
                <a:latin typeface="Calibri" panose="020F0502020204030204" charset="0"/>
                <a:ea typeface="宋体" panose="02010600030101010101" pitchFamily="2" charset="-122"/>
              </a:rPr>
              <a:t>（一）存货分类方法</a:t>
            </a:r>
            <a:endParaRPr lang="zh-CN" sz="2400" b="1">
              <a:latin typeface="Calibri" panose="020F0502020204030204" charset="0"/>
              <a:ea typeface="宋体" panose="02010600030101010101" pitchFamily="2" charset="-122"/>
            </a:endParaRPr>
          </a:p>
        </p:txBody>
      </p:sp>
      <p:sp>
        <p:nvSpPr>
          <p:cNvPr id="5" name="文本框 4"/>
          <p:cNvSpPr txBox="1"/>
          <p:nvPr/>
        </p:nvSpPr>
        <p:spPr>
          <a:xfrm>
            <a:off x="4770120" y="1955165"/>
            <a:ext cx="3079115" cy="398780"/>
          </a:xfrm>
          <a:prstGeom prst="rect">
            <a:avLst/>
          </a:prstGeom>
          <a:noFill/>
          <a:ln w="9525">
            <a:noFill/>
          </a:ln>
        </p:spPr>
        <p:txBody>
          <a:bodyPr wrap="square">
            <a:spAutoFit/>
          </a:bodyPr>
          <a:p>
            <a:pPr indent="0"/>
            <a:r>
              <a:rPr lang="zh-CN" sz="2000" b="0">
                <a:effectLst>
                  <a:outerShdw blurRad="38100" dist="19050" dir="2700000" algn="tl" rotWithShape="0">
                    <a:schemeClr val="dk1">
                      <a:alpha val="40000"/>
                    </a:schemeClr>
                  </a:outerShdw>
                </a:effectLst>
                <a:ea typeface="宋体" panose="02010600030101010101" pitchFamily="2" charset="-122"/>
                <a:cs typeface="Times New Roman" panose="02020603050405020304" pitchFamily="18" charset="0"/>
              </a:rPr>
              <a:t>CVA库存管理策略</a:t>
            </a:r>
            <a:endParaRPr lang="zh-CN" sz="2000" b="0">
              <a:effectLst>
                <a:outerShdw blurRad="38100" dist="19050" dir="2700000" algn="tl" rotWithShape="0">
                  <a:schemeClr val="dk1">
                    <a:alpha val="40000"/>
                  </a:schemeClr>
                </a:outerShdw>
              </a:effectLst>
              <a:ea typeface="宋体" panose="02010600030101010101" pitchFamily="2" charset="-122"/>
              <a:cs typeface="Times New Roman" panose="02020603050405020304" pitchFamily="18" charset="0"/>
            </a:endParaRPr>
          </a:p>
        </p:txBody>
      </p:sp>
      <p:graphicFrame>
        <p:nvGraphicFramePr>
          <p:cNvPr id="6" name="表格 5"/>
          <p:cNvGraphicFramePr/>
          <p:nvPr>
            <p:custDataLst>
              <p:tags r:id="rId2"/>
            </p:custDataLst>
          </p:nvPr>
        </p:nvGraphicFramePr>
        <p:xfrm>
          <a:off x="1818005" y="2468880"/>
          <a:ext cx="8982710" cy="3340100"/>
        </p:xfrm>
        <a:graphic>
          <a:graphicData uri="http://schemas.openxmlformats.org/drawingml/2006/table">
            <a:tbl>
              <a:tblPr/>
              <a:tblGrid>
                <a:gridCol w="1631315"/>
                <a:gridCol w="4934585"/>
                <a:gridCol w="2416810"/>
              </a:tblGrid>
              <a:tr h="668020">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库存类型</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C6ECF9"/>
                    </a:solidFill>
                  </a:tcPr>
                </a:tc>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特点</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C6ECF9"/>
                    </a:solidFill>
                  </a:tcPr>
                </a:tc>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管理措施</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17B2DF"/>
                      </a:solidFill>
                      <a:prstDash val="solid"/>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C6ECF9"/>
                    </a:solidFill>
                  </a:tcPr>
                </a:tc>
              </a:tr>
              <a:tr h="66802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最高优先级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经营管理中的关键物品，或A类重点客户的存货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不允许缺货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17B2DF"/>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r>
              <a:tr h="66802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较高优先级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生产经营中的基础性物品，或B类客户的存货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允许偶尔缺货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r>
              <a:tr h="66802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中级优先级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生产经营中比较重要的物品，或C类客户的存货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允许合理范围内缺货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r>
              <a:tr h="66802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较低优先级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EDFAFE"/>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生产经营中需要，但可替代的物品</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EDFAFE"/>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允许缺货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EDFAFE"/>
                    </a:solidFill>
                  </a:tcPr>
                </a:tc>
              </a:tr>
            </a:tbl>
          </a:graphicData>
        </a:graphic>
      </p:graphicFrame>
    </p:spTree>
    <p:custDataLst>
      <p:tags r:id="rId3"/>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604385" y="2267585"/>
            <a:ext cx="7370445" cy="279971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dirty="0" smtClean="0">
                <a:gradFill>
                  <a:gsLst>
                    <a:gs pos="25000">
                      <a:srgbClr val="02B9E7">
                        <a:satMod val="155000"/>
                      </a:srgbClr>
                    </a:gs>
                    <a:gs pos="100000">
                      <a:srgbClr val="002060"/>
                    </a:gs>
                  </a:gsLst>
                  <a:lin ang="5400000"/>
                </a:gradFill>
              </a:rPr>
              <a:t>供应链环境下的库存管理</a:t>
            </a:r>
            <a:endParaRPr lang="zh-CN" altLang="en-US" sz="8800" kern="0" dirty="0" smtClean="0">
              <a:gradFill>
                <a:gsLst>
                  <a:gs pos="25000">
                    <a:srgbClr val="02B9E7">
                      <a:satMod val="155000"/>
                    </a:srgbClr>
                  </a:gs>
                  <a:gs pos="100000">
                    <a:srgbClr val="002060"/>
                  </a:gs>
                </a:gsLst>
                <a:lin ang="5400000"/>
              </a:gradFill>
            </a:endParaRP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8775" y="910590"/>
            <a:ext cx="6879590" cy="521970"/>
          </a:xfrm>
          <a:prstGeom prst="rect">
            <a:avLst/>
          </a:prstGeom>
          <a:noFill/>
          <a:ln>
            <a:noFill/>
          </a:ln>
        </p:spPr>
        <p:txBody>
          <a:bodyPr wrap="squar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一、供应链环境下的库存管理的特点</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 name="燕尾形 2"/>
          <p:cNvSpPr/>
          <p:nvPr userDrawn="1">
            <p:custDataLst>
              <p:tags r:id="rId1"/>
            </p:custDataLst>
          </p:nvPr>
        </p:nvSpPr>
        <p:spPr>
          <a:xfrm flipH="1">
            <a:off x="457835" y="13335"/>
            <a:ext cx="69176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供应链环境下的库存管理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grpSp>
        <p:nvGrpSpPr>
          <p:cNvPr id="2" name="组合 1"/>
          <p:cNvGrpSpPr/>
          <p:nvPr>
            <p:custDataLst>
              <p:tags r:id="rId2"/>
            </p:custDataLst>
          </p:nvPr>
        </p:nvGrpSpPr>
        <p:grpSpPr>
          <a:xfrm>
            <a:off x="9981" y="1387146"/>
            <a:ext cx="4817040" cy="4816742"/>
            <a:chOff x="-1987625" y="1930350"/>
            <a:chExt cx="4680000" cy="4680000"/>
          </a:xfrm>
        </p:grpSpPr>
        <p:sp>
          <p:nvSpPr>
            <p:cNvPr id="5" name="椭圆 4"/>
            <p:cNvSpPr/>
            <p:nvPr>
              <p:custDataLst>
                <p:tags r:id="rId3"/>
              </p:custDataLst>
            </p:nvPr>
          </p:nvSpPr>
          <p:spPr>
            <a:xfrm>
              <a:off x="-134987" y="3782988"/>
              <a:ext cx="974725" cy="974725"/>
            </a:xfrm>
            <a:prstGeom prst="ellipse">
              <a:avLst/>
            </a:prstGeom>
            <a:solidFill>
              <a:schemeClr val="accent1"/>
            </a:solidFill>
            <a:ln>
              <a:solidFill>
                <a:schemeClr val="accent6">
                  <a:lumMod val="10000"/>
                  <a:lumOff val="90000"/>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6" name="椭圆 5"/>
            <p:cNvSpPr/>
            <p:nvPr>
              <p:custDataLst>
                <p:tags r:id="rId4"/>
              </p:custDataLst>
            </p:nvPr>
          </p:nvSpPr>
          <p:spPr>
            <a:xfrm>
              <a:off x="-547625" y="3370350"/>
              <a:ext cx="1800000" cy="1800000"/>
            </a:xfrm>
            <a:prstGeom prst="ellipse">
              <a:avLst/>
            </a:prstGeom>
            <a:noFill/>
            <a:ln w="127000">
              <a:solidFill>
                <a:schemeClr val="accent6">
                  <a:lumMod val="10000"/>
                  <a:lumOff val="90000"/>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7" name="椭圆 6"/>
            <p:cNvSpPr/>
            <p:nvPr>
              <p:custDataLst>
                <p:tags r:id="rId5"/>
              </p:custDataLst>
            </p:nvPr>
          </p:nvSpPr>
          <p:spPr>
            <a:xfrm>
              <a:off x="-907625" y="3010350"/>
              <a:ext cx="2520000" cy="2520000"/>
            </a:xfrm>
            <a:prstGeom prst="ellipse">
              <a:avLst/>
            </a:prstGeom>
            <a:noFill/>
            <a:ln w="127000">
              <a:solidFill>
                <a:schemeClr val="accent6">
                  <a:lumMod val="10000"/>
                  <a:lumOff val="90000"/>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8" name="椭圆 7"/>
            <p:cNvSpPr/>
            <p:nvPr>
              <p:custDataLst>
                <p:tags r:id="rId6"/>
              </p:custDataLst>
            </p:nvPr>
          </p:nvSpPr>
          <p:spPr>
            <a:xfrm>
              <a:off x="-1627625" y="2290350"/>
              <a:ext cx="3960000" cy="3960000"/>
            </a:xfrm>
            <a:prstGeom prst="ellipse">
              <a:avLst/>
            </a:prstGeom>
            <a:noFill/>
            <a:ln w="127000">
              <a:solidFill>
                <a:schemeClr val="accent6">
                  <a:lumMod val="10000"/>
                  <a:lumOff val="90000"/>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9" name="椭圆 8"/>
            <p:cNvSpPr/>
            <p:nvPr>
              <p:custDataLst>
                <p:tags r:id="rId7"/>
              </p:custDataLst>
            </p:nvPr>
          </p:nvSpPr>
          <p:spPr>
            <a:xfrm>
              <a:off x="-1987625" y="1930350"/>
              <a:ext cx="4680000" cy="4680000"/>
            </a:xfrm>
            <a:prstGeom prst="ellipse">
              <a:avLst/>
            </a:prstGeom>
            <a:noFill/>
            <a:ln w="127000">
              <a:solidFill>
                <a:schemeClr val="accent6">
                  <a:lumMod val="10000"/>
                  <a:lumOff val="90000"/>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10" name="椭圆 9"/>
            <p:cNvSpPr/>
            <p:nvPr>
              <p:custDataLst>
                <p:tags r:id="rId8"/>
              </p:custDataLst>
            </p:nvPr>
          </p:nvSpPr>
          <p:spPr>
            <a:xfrm>
              <a:off x="-1267625" y="2650350"/>
              <a:ext cx="3240000" cy="3240000"/>
            </a:xfrm>
            <a:prstGeom prst="ellipse">
              <a:avLst/>
            </a:prstGeom>
            <a:noFill/>
            <a:ln w="127000">
              <a:solidFill>
                <a:schemeClr val="accent6">
                  <a:lumMod val="10000"/>
                  <a:lumOff val="90000"/>
                  <a:alpha val="6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grpSp>
      <p:sp>
        <p:nvSpPr>
          <p:cNvPr id="11" name="Freeform 5"/>
          <p:cNvSpPr/>
          <p:nvPr>
            <p:custDataLst>
              <p:tags r:id="rId9"/>
            </p:custDataLst>
          </p:nvPr>
        </p:nvSpPr>
        <p:spPr bwMode="auto">
          <a:xfrm>
            <a:off x="2959342" y="3181961"/>
            <a:ext cx="9243482" cy="1341097"/>
          </a:xfrm>
          <a:custGeom>
            <a:avLst/>
            <a:gdLst>
              <a:gd name="T0" fmla="*/ 1096 w 6336"/>
              <a:gd name="T1" fmla="*/ 112 h 1048"/>
              <a:gd name="T2" fmla="*/ 1096 w 6336"/>
              <a:gd name="T3" fmla="*/ 156 h 1048"/>
              <a:gd name="T4" fmla="*/ 6336 w 6336"/>
              <a:gd name="T5" fmla="*/ 156 h 1048"/>
              <a:gd name="T6" fmla="*/ 6336 w 6336"/>
              <a:gd name="T7" fmla="*/ 886 h 1048"/>
              <a:gd name="T8" fmla="*/ 1096 w 6336"/>
              <a:gd name="T9" fmla="*/ 886 h 1048"/>
              <a:gd name="T10" fmla="*/ 1096 w 6336"/>
              <a:gd name="T11" fmla="*/ 939 h 1048"/>
              <a:gd name="T12" fmla="*/ 1096 w 6336"/>
              <a:gd name="T13" fmla="*/ 939 h 1048"/>
              <a:gd name="T14" fmla="*/ 1096 w 6336"/>
              <a:gd name="T15" fmla="*/ 957 h 1048"/>
              <a:gd name="T16" fmla="*/ 1094 w 6336"/>
              <a:gd name="T17" fmla="*/ 972 h 1048"/>
              <a:gd name="T18" fmla="*/ 1091 w 6336"/>
              <a:gd name="T19" fmla="*/ 987 h 1048"/>
              <a:gd name="T20" fmla="*/ 1085 w 6336"/>
              <a:gd name="T21" fmla="*/ 1000 h 1048"/>
              <a:gd name="T22" fmla="*/ 1079 w 6336"/>
              <a:gd name="T23" fmla="*/ 1012 h 1048"/>
              <a:gd name="T24" fmla="*/ 1072 w 6336"/>
              <a:gd name="T25" fmla="*/ 1021 h 1048"/>
              <a:gd name="T26" fmla="*/ 1062 w 6336"/>
              <a:gd name="T27" fmla="*/ 1029 h 1048"/>
              <a:gd name="T28" fmla="*/ 1053 w 6336"/>
              <a:gd name="T29" fmla="*/ 1037 h 1048"/>
              <a:gd name="T30" fmla="*/ 1043 w 6336"/>
              <a:gd name="T31" fmla="*/ 1042 h 1048"/>
              <a:gd name="T32" fmla="*/ 1032 w 6336"/>
              <a:gd name="T33" fmla="*/ 1046 h 1048"/>
              <a:gd name="T34" fmla="*/ 1018 w 6336"/>
              <a:gd name="T35" fmla="*/ 1048 h 1048"/>
              <a:gd name="T36" fmla="*/ 1005 w 6336"/>
              <a:gd name="T37" fmla="*/ 1048 h 1048"/>
              <a:gd name="T38" fmla="*/ 991 w 6336"/>
              <a:gd name="T39" fmla="*/ 1048 h 1048"/>
              <a:gd name="T40" fmla="*/ 976 w 6336"/>
              <a:gd name="T41" fmla="*/ 1046 h 1048"/>
              <a:gd name="T42" fmla="*/ 961 w 6336"/>
              <a:gd name="T43" fmla="*/ 1042 h 1048"/>
              <a:gd name="T44" fmla="*/ 944 w 6336"/>
              <a:gd name="T45" fmla="*/ 1037 h 1048"/>
              <a:gd name="T46" fmla="*/ 65 w 6336"/>
              <a:gd name="T47" fmla="*/ 596 h 1048"/>
              <a:gd name="T48" fmla="*/ 65 w 6336"/>
              <a:gd name="T49" fmla="*/ 596 h 1048"/>
              <a:gd name="T50" fmla="*/ 50 w 6336"/>
              <a:gd name="T51" fmla="*/ 587 h 1048"/>
              <a:gd name="T52" fmla="*/ 36 w 6336"/>
              <a:gd name="T53" fmla="*/ 579 h 1048"/>
              <a:gd name="T54" fmla="*/ 27 w 6336"/>
              <a:gd name="T55" fmla="*/ 570 h 1048"/>
              <a:gd name="T56" fmla="*/ 17 w 6336"/>
              <a:gd name="T57" fmla="*/ 560 h 1048"/>
              <a:gd name="T58" fmla="*/ 10 w 6336"/>
              <a:gd name="T59" fmla="*/ 551 h 1048"/>
              <a:gd name="T60" fmla="*/ 4 w 6336"/>
              <a:gd name="T61" fmla="*/ 541 h 1048"/>
              <a:gd name="T62" fmla="*/ 2 w 6336"/>
              <a:gd name="T63" fmla="*/ 531 h 1048"/>
              <a:gd name="T64" fmla="*/ 0 w 6336"/>
              <a:gd name="T65" fmla="*/ 520 h 1048"/>
              <a:gd name="T66" fmla="*/ 2 w 6336"/>
              <a:gd name="T67" fmla="*/ 510 h 1048"/>
              <a:gd name="T68" fmla="*/ 4 w 6336"/>
              <a:gd name="T69" fmla="*/ 501 h 1048"/>
              <a:gd name="T70" fmla="*/ 10 w 6336"/>
              <a:gd name="T71" fmla="*/ 491 h 1048"/>
              <a:gd name="T72" fmla="*/ 17 w 6336"/>
              <a:gd name="T73" fmla="*/ 480 h 1048"/>
              <a:gd name="T74" fmla="*/ 27 w 6336"/>
              <a:gd name="T75" fmla="*/ 470 h 1048"/>
              <a:gd name="T76" fmla="*/ 36 w 6336"/>
              <a:gd name="T77" fmla="*/ 463 h 1048"/>
              <a:gd name="T78" fmla="*/ 50 w 6336"/>
              <a:gd name="T79" fmla="*/ 453 h 1048"/>
              <a:gd name="T80" fmla="*/ 65 w 6336"/>
              <a:gd name="T81" fmla="*/ 446 h 1048"/>
              <a:gd name="T82" fmla="*/ 944 w 6336"/>
              <a:gd name="T83" fmla="*/ 17 h 1048"/>
              <a:gd name="T84" fmla="*/ 944 w 6336"/>
              <a:gd name="T85" fmla="*/ 17 h 1048"/>
              <a:gd name="T86" fmla="*/ 961 w 6336"/>
              <a:gd name="T87" fmla="*/ 9 h 1048"/>
              <a:gd name="T88" fmla="*/ 976 w 6336"/>
              <a:gd name="T89" fmla="*/ 5 h 1048"/>
              <a:gd name="T90" fmla="*/ 991 w 6336"/>
              <a:gd name="T91" fmla="*/ 1 h 1048"/>
              <a:gd name="T92" fmla="*/ 1005 w 6336"/>
              <a:gd name="T93" fmla="*/ 0 h 1048"/>
              <a:gd name="T94" fmla="*/ 1018 w 6336"/>
              <a:gd name="T95" fmla="*/ 0 h 1048"/>
              <a:gd name="T96" fmla="*/ 1032 w 6336"/>
              <a:gd name="T97" fmla="*/ 3 h 1048"/>
              <a:gd name="T98" fmla="*/ 1043 w 6336"/>
              <a:gd name="T99" fmla="*/ 7 h 1048"/>
              <a:gd name="T100" fmla="*/ 1053 w 6336"/>
              <a:gd name="T101" fmla="*/ 13 h 1048"/>
              <a:gd name="T102" fmla="*/ 1062 w 6336"/>
              <a:gd name="T103" fmla="*/ 20 h 1048"/>
              <a:gd name="T104" fmla="*/ 1072 w 6336"/>
              <a:gd name="T105" fmla="*/ 28 h 1048"/>
              <a:gd name="T106" fmla="*/ 1079 w 6336"/>
              <a:gd name="T107" fmla="*/ 40 h 1048"/>
              <a:gd name="T108" fmla="*/ 1085 w 6336"/>
              <a:gd name="T109" fmla="*/ 51 h 1048"/>
              <a:gd name="T110" fmla="*/ 1091 w 6336"/>
              <a:gd name="T111" fmla="*/ 64 h 1048"/>
              <a:gd name="T112" fmla="*/ 1094 w 6336"/>
              <a:gd name="T113" fmla="*/ 80 h 1048"/>
              <a:gd name="T114" fmla="*/ 1096 w 6336"/>
              <a:gd name="T115" fmla="*/ 95 h 1048"/>
              <a:gd name="T116" fmla="*/ 1096 w 6336"/>
              <a:gd name="T117" fmla="*/ 112 h 1048"/>
              <a:gd name="T118" fmla="*/ 1096 w 6336"/>
              <a:gd name="T119" fmla="*/ 112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36" h="1048">
                <a:moveTo>
                  <a:pt x="1096" y="112"/>
                </a:moveTo>
                <a:lnTo>
                  <a:pt x="1096" y="156"/>
                </a:lnTo>
                <a:lnTo>
                  <a:pt x="6336" y="156"/>
                </a:lnTo>
                <a:lnTo>
                  <a:pt x="6336" y="886"/>
                </a:lnTo>
                <a:lnTo>
                  <a:pt x="1096" y="886"/>
                </a:lnTo>
                <a:lnTo>
                  <a:pt x="1096" y="939"/>
                </a:lnTo>
                <a:lnTo>
                  <a:pt x="1096" y="939"/>
                </a:lnTo>
                <a:lnTo>
                  <a:pt x="1096" y="957"/>
                </a:lnTo>
                <a:lnTo>
                  <a:pt x="1094" y="972"/>
                </a:lnTo>
                <a:lnTo>
                  <a:pt x="1091" y="987"/>
                </a:lnTo>
                <a:lnTo>
                  <a:pt x="1085" y="1000"/>
                </a:lnTo>
                <a:lnTo>
                  <a:pt x="1079" y="1012"/>
                </a:lnTo>
                <a:lnTo>
                  <a:pt x="1072" y="1021"/>
                </a:lnTo>
                <a:lnTo>
                  <a:pt x="1062" y="1029"/>
                </a:lnTo>
                <a:lnTo>
                  <a:pt x="1053" y="1037"/>
                </a:lnTo>
                <a:lnTo>
                  <a:pt x="1043" y="1042"/>
                </a:lnTo>
                <a:lnTo>
                  <a:pt x="1032" y="1046"/>
                </a:lnTo>
                <a:lnTo>
                  <a:pt x="1018" y="1048"/>
                </a:lnTo>
                <a:lnTo>
                  <a:pt x="1005" y="1048"/>
                </a:lnTo>
                <a:lnTo>
                  <a:pt x="991" y="1048"/>
                </a:lnTo>
                <a:lnTo>
                  <a:pt x="976" y="1046"/>
                </a:lnTo>
                <a:lnTo>
                  <a:pt x="961" y="1042"/>
                </a:lnTo>
                <a:lnTo>
                  <a:pt x="944" y="1037"/>
                </a:lnTo>
                <a:lnTo>
                  <a:pt x="65" y="596"/>
                </a:lnTo>
                <a:lnTo>
                  <a:pt x="65" y="596"/>
                </a:lnTo>
                <a:lnTo>
                  <a:pt x="50" y="587"/>
                </a:lnTo>
                <a:lnTo>
                  <a:pt x="36" y="579"/>
                </a:lnTo>
                <a:lnTo>
                  <a:pt x="27" y="570"/>
                </a:lnTo>
                <a:lnTo>
                  <a:pt x="17" y="560"/>
                </a:lnTo>
                <a:lnTo>
                  <a:pt x="10" y="551"/>
                </a:lnTo>
                <a:lnTo>
                  <a:pt x="4" y="541"/>
                </a:lnTo>
                <a:lnTo>
                  <a:pt x="2" y="531"/>
                </a:lnTo>
                <a:lnTo>
                  <a:pt x="0" y="520"/>
                </a:lnTo>
                <a:lnTo>
                  <a:pt x="2" y="510"/>
                </a:lnTo>
                <a:lnTo>
                  <a:pt x="4" y="501"/>
                </a:lnTo>
                <a:lnTo>
                  <a:pt x="10" y="491"/>
                </a:lnTo>
                <a:lnTo>
                  <a:pt x="17" y="480"/>
                </a:lnTo>
                <a:lnTo>
                  <a:pt x="27" y="470"/>
                </a:lnTo>
                <a:lnTo>
                  <a:pt x="36" y="463"/>
                </a:lnTo>
                <a:lnTo>
                  <a:pt x="50" y="453"/>
                </a:lnTo>
                <a:lnTo>
                  <a:pt x="65" y="446"/>
                </a:lnTo>
                <a:lnTo>
                  <a:pt x="944" y="17"/>
                </a:lnTo>
                <a:lnTo>
                  <a:pt x="944" y="17"/>
                </a:lnTo>
                <a:lnTo>
                  <a:pt x="961" y="9"/>
                </a:lnTo>
                <a:lnTo>
                  <a:pt x="976" y="5"/>
                </a:lnTo>
                <a:lnTo>
                  <a:pt x="991" y="1"/>
                </a:lnTo>
                <a:lnTo>
                  <a:pt x="1005" y="0"/>
                </a:lnTo>
                <a:lnTo>
                  <a:pt x="1018" y="0"/>
                </a:lnTo>
                <a:lnTo>
                  <a:pt x="1032" y="3"/>
                </a:lnTo>
                <a:lnTo>
                  <a:pt x="1043" y="7"/>
                </a:lnTo>
                <a:lnTo>
                  <a:pt x="1053" y="13"/>
                </a:lnTo>
                <a:lnTo>
                  <a:pt x="1062" y="20"/>
                </a:lnTo>
                <a:lnTo>
                  <a:pt x="1072" y="28"/>
                </a:lnTo>
                <a:lnTo>
                  <a:pt x="1079" y="40"/>
                </a:lnTo>
                <a:lnTo>
                  <a:pt x="1085" y="51"/>
                </a:lnTo>
                <a:lnTo>
                  <a:pt x="1091" y="64"/>
                </a:lnTo>
                <a:lnTo>
                  <a:pt x="1094" y="80"/>
                </a:lnTo>
                <a:lnTo>
                  <a:pt x="1096" y="95"/>
                </a:lnTo>
                <a:lnTo>
                  <a:pt x="1096" y="112"/>
                </a:lnTo>
                <a:lnTo>
                  <a:pt x="1096" y="112"/>
                </a:lnTo>
                <a:close/>
              </a:path>
            </a:pathLst>
          </a:custGeom>
          <a:solidFill>
            <a:schemeClr val="accent1"/>
          </a:solidFill>
          <a:ln>
            <a:noFill/>
          </a:ln>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12" name="任意多边形 11"/>
          <p:cNvSpPr/>
          <p:nvPr>
            <p:custDataLst>
              <p:tags r:id="rId10"/>
            </p:custDataLst>
          </p:nvPr>
        </p:nvSpPr>
        <p:spPr>
          <a:xfrm flipV="1">
            <a:off x="4892517" y="4316742"/>
            <a:ext cx="251925" cy="110603"/>
          </a:xfrm>
          <a:custGeom>
            <a:avLst/>
            <a:gdLst>
              <a:gd name="connsiteX0" fmla="*/ 124741 w 249483"/>
              <a:gd name="connsiteY0" fmla="*/ 0 h 109537"/>
              <a:gd name="connsiteX1" fmla="*/ 243224 w 249483"/>
              <a:gd name="connsiteY1" fmla="*/ 78536 h 109537"/>
              <a:gd name="connsiteX2" fmla="*/ 249483 w 249483"/>
              <a:gd name="connsiteY2" fmla="*/ 109537 h 109537"/>
              <a:gd name="connsiteX3" fmla="*/ 0 w 249483"/>
              <a:gd name="connsiteY3" fmla="*/ 109537 h 109537"/>
              <a:gd name="connsiteX4" fmla="*/ 6258 w 249483"/>
              <a:gd name="connsiteY4" fmla="*/ 78536 h 109537"/>
              <a:gd name="connsiteX5" fmla="*/ 124741 w 249483"/>
              <a:gd name="connsiteY5"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483" h="109537">
                <a:moveTo>
                  <a:pt x="124741" y="0"/>
                </a:moveTo>
                <a:cubicBezTo>
                  <a:pt x="178004" y="0"/>
                  <a:pt x="223703" y="32384"/>
                  <a:pt x="243224" y="78536"/>
                </a:cubicBezTo>
                <a:lnTo>
                  <a:pt x="249483" y="109537"/>
                </a:lnTo>
                <a:lnTo>
                  <a:pt x="0" y="109537"/>
                </a:lnTo>
                <a:lnTo>
                  <a:pt x="6258" y="78536"/>
                </a:lnTo>
                <a:cubicBezTo>
                  <a:pt x="25779" y="32384"/>
                  <a:pt x="71479" y="0"/>
                  <a:pt x="124741" y="0"/>
                </a:cubicBez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26" name="任意多边形 25"/>
          <p:cNvSpPr/>
          <p:nvPr>
            <p:custDataLst>
              <p:tags r:id="rId11"/>
            </p:custDataLst>
          </p:nvPr>
        </p:nvSpPr>
        <p:spPr>
          <a:xfrm>
            <a:off x="7270689" y="3265628"/>
            <a:ext cx="251925" cy="110603"/>
          </a:xfrm>
          <a:custGeom>
            <a:avLst/>
            <a:gdLst>
              <a:gd name="connsiteX0" fmla="*/ 124741 w 249483"/>
              <a:gd name="connsiteY0" fmla="*/ 0 h 109537"/>
              <a:gd name="connsiteX1" fmla="*/ 243224 w 249483"/>
              <a:gd name="connsiteY1" fmla="*/ 78536 h 109537"/>
              <a:gd name="connsiteX2" fmla="*/ 249483 w 249483"/>
              <a:gd name="connsiteY2" fmla="*/ 109537 h 109537"/>
              <a:gd name="connsiteX3" fmla="*/ 0 w 249483"/>
              <a:gd name="connsiteY3" fmla="*/ 109537 h 109537"/>
              <a:gd name="connsiteX4" fmla="*/ 6258 w 249483"/>
              <a:gd name="connsiteY4" fmla="*/ 78536 h 109537"/>
              <a:gd name="connsiteX5" fmla="*/ 124741 w 249483"/>
              <a:gd name="connsiteY5"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483" h="109537">
                <a:moveTo>
                  <a:pt x="124741" y="0"/>
                </a:moveTo>
                <a:cubicBezTo>
                  <a:pt x="178004" y="0"/>
                  <a:pt x="223703" y="32384"/>
                  <a:pt x="243224" y="78536"/>
                </a:cubicBezTo>
                <a:lnTo>
                  <a:pt x="249483" y="109537"/>
                </a:lnTo>
                <a:lnTo>
                  <a:pt x="0" y="109537"/>
                </a:lnTo>
                <a:lnTo>
                  <a:pt x="6258" y="78536"/>
                </a:lnTo>
                <a:cubicBezTo>
                  <a:pt x="25779" y="32384"/>
                  <a:pt x="71479" y="0"/>
                  <a:pt x="124741" y="0"/>
                </a:cubicBez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17" name="Line 13"/>
          <p:cNvSpPr>
            <a:spLocks noChangeShapeType="1"/>
          </p:cNvSpPr>
          <p:nvPr>
            <p:custDataLst>
              <p:tags r:id="rId12"/>
            </p:custDataLst>
          </p:nvPr>
        </p:nvSpPr>
        <p:spPr bwMode="auto">
          <a:xfrm>
            <a:off x="6054325" y="48596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18" name="Line 14"/>
          <p:cNvSpPr>
            <a:spLocks noChangeShapeType="1"/>
          </p:cNvSpPr>
          <p:nvPr>
            <p:custDataLst>
              <p:tags r:id="rId13"/>
            </p:custDataLst>
          </p:nvPr>
        </p:nvSpPr>
        <p:spPr bwMode="auto">
          <a:xfrm>
            <a:off x="6054325" y="48596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19" name="Freeform 15"/>
          <p:cNvSpPr/>
          <p:nvPr>
            <p:custDataLst>
              <p:tags r:id="rId14"/>
            </p:custDataLst>
          </p:nvPr>
        </p:nvSpPr>
        <p:spPr bwMode="auto">
          <a:xfrm>
            <a:off x="4939627" y="2842937"/>
            <a:ext cx="2535875" cy="2014241"/>
          </a:xfrm>
          <a:custGeom>
            <a:avLst/>
            <a:gdLst>
              <a:gd name="T0" fmla="*/ 1996 w 2052"/>
              <a:gd name="T1" fmla="*/ 334 h 1630"/>
              <a:gd name="T2" fmla="*/ 1741 w 2052"/>
              <a:gd name="T3" fmla="*/ 183 h 1630"/>
              <a:gd name="T4" fmla="*/ 1685 w 2052"/>
              <a:gd name="T5" fmla="*/ 162 h 1630"/>
              <a:gd name="T6" fmla="*/ 1428 w 2052"/>
              <a:gd name="T7" fmla="*/ 11 h 1630"/>
              <a:gd name="T8" fmla="*/ 1419 w 2052"/>
              <a:gd name="T9" fmla="*/ 6 h 1630"/>
              <a:gd name="T10" fmla="*/ 1399 w 2052"/>
              <a:gd name="T11" fmla="*/ 0 h 1630"/>
              <a:gd name="T12" fmla="*/ 1373 w 2052"/>
              <a:gd name="T13" fmla="*/ 2 h 1630"/>
              <a:gd name="T14" fmla="*/ 1346 w 2052"/>
              <a:gd name="T15" fmla="*/ 13 h 1630"/>
              <a:gd name="T16" fmla="*/ 1321 w 2052"/>
              <a:gd name="T17" fmla="*/ 32 h 1630"/>
              <a:gd name="T18" fmla="*/ 622 w 2052"/>
              <a:gd name="T19" fmla="*/ 721 h 1630"/>
              <a:gd name="T20" fmla="*/ 450 w 2052"/>
              <a:gd name="T21" fmla="*/ 902 h 1630"/>
              <a:gd name="T22" fmla="*/ 118 w 2052"/>
              <a:gd name="T23" fmla="*/ 1235 h 1630"/>
              <a:gd name="T24" fmla="*/ 95 w 2052"/>
              <a:gd name="T25" fmla="*/ 1253 h 1630"/>
              <a:gd name="T26" fmla="*/ 55 w 2052"/>
              <a:gd name="T27" fmla="*/ 1270 h 1630"/>
              <a:gd name="T28" fmla="*/ 27 w 2052"/>
              <a:gd name="T29" fmla="*/ 1272 h 1630"/>
              <a:gd name="T30" fmla="*/ 0 w 2052"/>
              <a:gd name="T31" fmla="*/ 1268 h 1630"/>
              <a:gd name="T32" fmla="*/ 53 w 2052"/>
              <a:gd name="T33" fmla="*/ 1300 h 1630"/>
              <a:gd name="T34" fmla="*/ 311 w 2052"/>
              <a:gd name="T35" fmla="*/ 1439 h 1630"/>
              <a:gd name="T36" fmla="*/ 357 w 2052"/>
              <a:gd name="T37" fmla="*/ 1472 h 1630"/>
              <a:gd name="T38" fmla="*/ 622 w 2052"/>
              <a:gd name="T39" fmla="*/ 1622 h 1630"/>
              <a:gd name="T40" fmla="*/ 643 w 2052"/>
              <a:gd name="T41" fmla="*/ 1628 h 1630"/>
              <a:gd name="T42" fmla="*/ 677 w 2052"/>
              <a:gd name="T43" fmla="*/ 1626 h 1630"/>
              <a:gd name="T44" fmla="*/ 705 w 2052"/>
              <a:gd name="T45" fmla="*/ 1615 h 1630"/>
              <a:gd name="T46" fmla="*/ 725 w 2052"/>
              <a:gd name="T47" fmla="*/ 1598 h 1630"/>
              <a:gd name="T48" fmla="*/ 742 w 2052"/>
              <a:gd name="T49" fmla="*/ 1590 h 1630"/>
              <a:gd name="T50" fmla="*/ 1602 w 2052"/>
              <a:gd name="T51" fmla="*/ 730 h 1630"/>
              <a:gd name="T52" fmla="*/ 1945 w 2052"/>
              <a:gd name="T53" fmla="*/ 387 h 1630"/>
              <a:gd name="T54" fmla="*/ 1954 w 2052"/>
              <a:gd name="T55" fmla="*/ 377 h 1630"/>
              <a:gd name="T56" fmla="*/ 1973 w 2052"/>
              <a:gd name="T57" fmla="*/ 366 h 1630"/>
              <a:gd name="T58" fmla="*/ 2002 w 2052"/>
              <a:gd name="T59" fmla="*/ 357 h 1630"/>
              <a:gd name="T60" fmla="*/ 2031 w 2052"/>
              <a:gd name="T61" fmla="*/ 358 h 1630"/>
              <a:gd name="T62" fmla="*/ 2052 w 2052"/>
              <a:gd name="T63" fmla="*/ 366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2" h="1630">
                <a:moveTo>
                  <a:pt x="1996" y="334"/>
                </a:moveTo>
                <a:lnTo>
                  <a:pt x="1996" y="334"/>
                </a:lnTo>
                <a:lnTo>
                  <a:pt x="1741" y="183"/>
                </a:lnTo>
                <a:lnTo>
                  <a:pt x="1741" y="183"/>
                </a:lnTo>
                <a:lnTo>
                  <a:pt x="1685" y="162"/>
                </a:lnTo>
                <a:lnTo>
                  <a:pt x="1685" y="162"/>
                </a:lnTo>
                <a:lnTo>
                  <a:pt x="1428" y="11"/>
                </a:lnTo>
                <a:lnTo>
                  <a:pt x="1428" y="11"/>
                </a:lnTo>
                <a:lnTo>
                  <a:pt x="1428" y="11"/>
                </a:lnTo>
                <a:lnTo>
                  <a:pt x="1419" y="6"/>
                </a:lnTo>
                <a:lnTo>
                  <a:pt x="1409" y="2"/>
                </a:lnTo>
                <a:lnTo>
                  <a:pt x="1399" y="0"/>
                </a:lnTo>
                <a:lnTo>
                  <a:pt x="1390" y="0"/>
                </a:lnTo>
                <a:lnTo>
                  <a:pt x="1373" y="2"/>
                </a:lnTo>
                <a:lnTo>
                  <a:pt x="1359" y="6"/>
                </a:lnTo>
                <a:lnTo>
                  <a:pt x="1346" y="13"/>
                </a:lnTo>
                <a:lnTo>
                  <a:pt x="1335" y="21"/>
                </a:lnTo>
                <a:lnTo>
                  <a:pt x="1321" y="32"/>
                </a:lnTo>
                <a:lnTo>
                  <a:pt x="1321" y="32"/>
                </a:lnTo>
                <a:lnTo>
                  <a:pt x="622" y="721"/>
                </a:lnTo>
                <a:lnTo>
                  <a:pt x="622" y="721"/>
                </a:lnTo>
                <a:lnTo>
                  <a:pt x="450" y="902"/>
                </a:lnTo>
                <a:lnTo>
                  <a:pt x="450" y="902"/>
                </a:lnTo>
                <a:lnTo>
                  <a:pt x="118" y="1235"/>
                </a:lnTo>
                <a:lnTo>
                  <a:pt x="118" y="1235"/>
                </a:lnTo>
                <a:lnTo>
                  <a:pt x="95" y="1253"/>
                </a:lnTo>
                <a:lnTo>
                  <a:pt x="74" y="1262"/>
                </a:lnTo>
                <a:lnTo>
                  <a:pt x="55" y="1270"/>
                </a:lnTo>
                <a:lnTo>
                  <a:pt x="40" y="1272"/>
                </a:lnTo>
                <a:lnTo>
                  <a:pt x="27" y="1272"/>
                </a:lnTo>
                <a:lnTo>
                  <a:pt x="15" y="1270"/>
                </a:lnTo>
                <a:lnTo>
                  <a:pt x="0" y="1268"/>
                </a:lnTo>
                <a:lnTo>
                  <a:pt x="53" y="1300"/>
                </a:lnTo>
                <a:lnTo>
                  <a:pt x="53" y="1300"/>
                </a:lnTo>
                <a:lnTo>
                  <a:pt x="311" y="1439"/>
                </a:lnTo>
                <a:lnTo>
                  <a:pt x="311" y="1439"/>
                </a:lnTo>
                <a:lnTo>
                  <a:pt x="357" y="1472"/>
                </a:lnTo>
                <a:lnTo>
                  <a:pt x="357" y="1472"/>
                </a:lnTo>
                <a:lnTo>
                  <a:pt x="622" y="1622"/>
                </a:lnTo>
                <a:lnTo>
                  <a:pt x="622" y="1622"/>
                </a:lnTo>
                <a:lnTo>
                  <a:pt x="622" y="1622"/>
                </a:lnTo>
                <a:lnTo>
                  <a:pt x="643" y="1628"/>
                </a:lnTo>
                <a:lnTo>
                  <a:pt x="660" y="1630"/>
                </a:lnTo>
                <a:lnTo>
                  <a:pt x="677" y="1626"/>
                </a:lnTo>
                <a:lnTo>
                  <a:pt x="692" y="1622"/>
                </a:lnTo>
                <a:lnTo>
                  <a:pt x="705" y="1615"/>
                </a:lnTo>
                <a:lnTo>
                  <a:pt x="715" y="1607"/>
                </a:lnTo>
                <a:lnTo>
                  <a:pt x="725" y="1598"/>
                </a:lnTo>
                <a:lnTo>
                  <a:pt x="728" y="1590"/>
                </a:lnTo>
                <a:lnTo>
                  <a:pt x="742" y="1590"/>
                </a:lnTo>
                <a:lnTo>
                  <a:pt x="1428" y="902"/>
                </a:lnTo>
                <a:lnTo>
                  <a:pt x="1602" y="730"/>
                </a:lnTo>
                <a:lnTo>
                  <a:pt x="1602" y="730"/>
                </a:lnTo>
                <a:lnTo>
                  <a:pt x="1945" y="387"/>
                </a:lnTo>
                <a:lnTo>
                  <a:pt x="1945" y="387"/>
                </a:lnTo>
                <a:lnTo>
                  <a:pt x="1954" y="377"/>
                </a:lnTo>
                <a:lnTo>
                  <a:pt x="1964" y="372"/>
                </a:lnTo>
                <a:lnTo>
                  <a:pt x="1973" y="366"/>
                </a:lnTo>
                <a:lnTo>
                  <a:pt x="1983" y="362"/>
                </a:lnTo>
                <a:lnTo>
                  <a:pt x="2002" y="357"/>
                </a:lnTo>
                <a:lnTo>
                  <a:pt x="2017" y="357"/>
                </a:lnTo>
                <a:lnTo>
                  <a:pt x="2031" y="358"/>
                </a:lnTo>
                <a:lnTo>
                  <a:pt x="2042" y="362"/>
                </a:lnTo>
                <a:lnTo>
                  <a:pt x="2052" y="366"/>
                </a:lnTo>
                <a:lnTo>
                  <a:pt x="1996" y="334"/>
                </a:lnTo>
                <a:close/>
              </a:path>
            </a:pathLst>
          </a:custGeom>
          <a:solidFill>
            <a:schemeClr val="accent3"/>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dirty="0">
              <a:latin typeface="Arial" panose="020B0604020202020204" pitchFamily="34" charset="0"/>
              <a:ea typeface="微软雅黑" panose="020B0503020204020204" charset="-122"/>
            </a:endParaRPr>
          </a:p>
        </p:txBody>
      </p:sp>
      <p:sp>
        <p:nvSpPr>
          <p:cNvPr id="13" name="任意多边形 12"/>
          <p:cNvSpPr/>
          <p:nvPr>
            <p:custDataLst>
              <p:tags r:id="rId15"/>
            </p:custDataLst>
          </p:nvPr>
        </p:nvSpPr>
        <p:spPr>
          <a:xfrm flipV="1">
            <a:off x="6911706" y="4316742"/>
            <a:ext cx="251925" cy="110603"/>
          </a:xfrm>
          <a:custGeom>
            <a:avLst/>
            <a:gdLst>
              <a:gd name="connsiteX0" fmla="*/ 124741 w 249483"/>
              <a:gd name="connsiteY0" fmla="*/ 0 h 109537"/>
              <a:gd name="connsiteX1" fmla="*/ 243224 w 249483"/>
              <a:gd name="connsiteY1" fmla="*/ 78536 h 109537"/>
              <a:gd name="connsiteX2" fmla="*/ 249483 w 249483"/>
              <a:gd name="connsiteY2" fmla="*/ 109537 h 109537"/>
              <a:gd name="connsiteX3" fmla="*/ 0 w 249483"/>
              <a:gd name="connsiteY3" fmla="*/ 109537 h 109537"/>
              <a:gd name="connsiteX4" fmla="*/ 6258 w 249483"/>
              <a:gd name="connsiteY4" fmla="*/ 78536 h 109537"/>
              <a:gd name="connsiteX5" fmla="*/ 124741 w 249483"/>
              <a:gd name="connsiteY5"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483" h="109537">
                <a:moveTo>
                  <a:pt x="124741" y="0"/>
                </a:moveTo>
                <a:cubicBezTo>
                  <a:pt x="178004" y="0"/>
                  <a:pt x="223703" y="32384"/>
                  <a:pt x="243224" y="78536"/>
                </a:cubicBezTo>
                <a:lnTo>
                  <a:pt x="249483" y="109537"/>
                </a:lnTo>
                <a:lnTo>
                  <a:pt x="0" y="109537"/>
                </a:lnTo>
                <a:lnTo>
                  <a:pt x="6258" y="78536"/>
                </a:lnTo>
                <a:cubicBezTo>
                  <a:pt x="25779" y="32384"/>
                  <a:pt x="71479" y="0"/>
                  <a:pt x="124741"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14" name="任意多边形 13"/>
          <p:cNvSpPr/>
          <p:nvPr>
            <p:custDataLst>
              <p:tags r:id="rId16"/>
            </p:custDataLst>
          </p:nvPr>
        </p:nvSpPr>
        <p:spPr>
          <a:xfrm>
            <a:off x="9289878" y="3265628"/>
            <a:ext cx="251925" cy="110603"/>
          </a:xfrm>
          <a:custGeom>
            <a:avLst/>
            <a:gdLst>
              <a:gd name="connsiteX0" fmla="*/ 124741 w 249483"/>
              <a:gd name="connsiteY0" fmla="*/ 0 h 109537"/>
              <a:gd name="connsiteX1" fmla="*/ 243224 w 249483"/>
              <a:gd name="connsiteY1" fmla="*/ 78536 h 109537"/>
              <a:gd name="connsiteX2" fmla="*/ 249483 w 249483"/>
              <a:gd name="connsiteY2" fmla="*/ 109537 h 109537"/>
              <a:gd name="connsiteX3" fmla="*/ 0 w 249483"/>
              <a:gd name="connsiteY3" fmla="*/ 109537 h 109537"/>
              <a:gd name="connsiteX4" fmla="*/ 6258 w 249483"/>
              <a:gd name="connsiteY4" fmla="*/ 78536 h 109537"/>
              <a:gd name="connsiteX5" fmla="*/ 124741 w 249483"/>
              <a:gd name="connsiteY5"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483" h="109537">
                <a:moveTo>
                  <a:pt x="124741" y="0"/>
                </a:moveTo>
                <a:cubicBezTo>
                  <a:pt x="178004" y="0"/>
                  <a:pt x="223703" y="32384"/>
                  <a:pt x="243224" y="78536"/>
                </a:cubicBezTo>
                <a:lnTo>
                  <a:pt x="249483" y="109537"/>
                </a:lnTo>
                <a:lnTo>
                  <a:pt x="0" y="109537"/>
                </a:lnTo>
                <a:lnTo>
                  <a:pt x="6258" y="78536"/>
                </a:lnTo>
                <a:cubicBezTo>
                  <a:pt x="25779" y="32384"/>
                  <a:pt x="71479" y="0"/>
                  <a:pt x="124741" y="0"/>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3" name="Line 13"/>
          <p:cNvSpPr>
            <a:spLocks noChangeShapeType="1"/>
          </p:cNvSpPr>
          <p:nvPr>
            <p:custDataLst>
              <p:tags r:id="rId17"/>
            </p:custDataLst>
          </p:nvPr>
        </p:nvSpPr>
        <p:spPr bwMode="auto">
          <a:xfrm>
            <a:off x="8073515" y="48596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34" name="Line 14"/>
          <p:cNvSpPr>
            <a:spLocks noChangeShapeType="1"/>
          </p:cNvSpPr>
          <p:nvPr>
            <p:custDataLst>
              <p:tags r:id="rId18"/>
            </p:custDataLst>
          </p:nvPr>
        </p:nvSpPr>
        <p:spPr bwMode="auto">
          <a:xfrm>
            <a:off x="8073515" y="48596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35" name="Freeform 15"/>
          <p:cNvSpPr/>
          <p:nvPr>
            <p:custDataLst>
              <p:tags r:id="rId19"/>
            </p:custDataLst>
          </p:nvPr>
        </p:nvSpPr>
        <p:spPr bwMode="auto">
          <a:xfrm>
            <a:off x="6958817" y="2842937"/>
            <a:ext cx="2535875" cy="2014241"/>
          </a:xfrm>
          <a:custGeom>
            <a:avLst/>
            <a:gdLst>
              <a:gd name="T0" fmla="*/ 1996 w 2052"/>
              <a:gd name="T1" fmla="*/ 334 h 1630"/>
              <a:gd name="T2" fmla="*/ 1741 w 2052"/>
              <a:gd name="T3" fmla="*/ 183 h 1630"/>
              <a:gd name="T4" fmla="*/ 1685 w 2052"/>
              <a:gd name="T5" fmla="*/ 162 h 1630"/>
              <a:gd name="T6" fmla="*/ 1428 w 2052"/>
              <a:gd name="T7" fmla="*/ 11 h 1630"/>
              <a:gd name="T8" fmla="*/ 1419 w 2052"/>
              <a:gd name="T9" fmla="*/ 6 h 1630"/>
              <a:gd name="T10" fmla="*/ 1399 w 2052"/>
              <a:gd name="T11" fmla="*/ 0 h 1630"/>
              <a:gd name="T12" fmla="*/ 1373 w 2052"/>
              <a:gd name="T13" fmla="*/ 2 h 1630"/>
              <a:gd name="T14" fmla="*/ 1346 w 2052"/>
              <a:gd name="T15" fmla="*/ 13 h 1630"/>
              <a:gd name="T16" fmla="*/ 1321 w 2052"/>
              <a:gd name="T17" fmla="*/ 32 h 1630"/>
              <a:gd name="T18" fmla="*/ 622 w 2052"/>
              <a:gd name="T19" fmla="*/ 721 h 1630"/>
              <a:gd name="T20" fmla="*/ 450 w 2052"/>
              <a:gd name="T21" fmla="*/ 902 h 1630"/>
              <a:gd name="T22" fmla="*/ 118 w 2052"/>
              <a:gd name="T23" fmla="*/ 1235 h 1630"/>
              <a:gd name="T24" fmla="*/ 95 w 2052"/>
              <a:gd name="T25" fmla="*/ 1253 h 1630"/>
              <a:gd name="T26" fmla="*/ 55 w 2052"/>
              <a:gd name="T27" fmla="*/ 1270 h 1630"/>
              <a:gd name="T28" fmla="*/ 27 w 2052"/>
              <a:gd name="T29" fmla="*/ 1272 h 1630"/>
              <a:gd name="T30" fmla="*/ 0 w 2052"/>
              <a:gd name="T31" fmla="*/ 1268 h 1630"/>
              <a:gd name="T32" fmla="*/ 53 w 2052"/>
              <a:gd name="T33" fmla="*/ 1300 h 1630"/>
              <a:gd name="T34" fmla="*/ 311 w 2052"/>
              <a:gd name="T35" fmla="*/ 1439 h 1630"/>
              <a:gd name="T36" fmla="*/ 357 w 2052"/>
              <a:gd name="T37" fmla="*/ 1472 h 1630"/>
              <a:gd name="T38" fmla="*/ 622 w 2052"/>
              <a:gd name="T39" fmla="*/ 1622 h 1630"/>
              <a:gd name="T40" fmla="*/ 643 w 2052"/>
              <a:gd name="T41" fmla="*/ 1628 h 1630"/>
              <a:gd name="T42" fmla="*/ 677 w 2052"/>
              <a:gd name="T43" fmla="*/ 1626 h 1630"/>
              <a:gd name="T44" fmla="*/ 705 w 2052"/>
              <a:gd name="T45" fmla="*/ 1615 h 1630"/>
              <a:gd name="T46" fmla="*/ 725 w 2052"/>
              <a:gd name="T47" fmla="*/ 1598 h 1630"/>
              <a:gd name="T48" fmla="*/ 742 w 2052"/>
              <a:gd name="T49" fmla="*/ 1590 h 1630"/>
              <a:gd name="T50" fmla="*/ 1602 w 2052"/>
              <a:gd name="T51" fmla="*/ 730 h 1630"/>
              <a:gd name="T52" fmla="*/ 1945 w 2052"/>
              <a:gd name="T53" fmla="*/ 387 h 1630"/>
              <a:gd name="T54" fmla="*/ 1954 w 2052"/>
              <a:gd name="T55" fmla="*/ 377 h 1630"/>
              <a:gd name="T56" fmla="*/ 1973 w 2052"/>
              <a:gd name="T57" fmla="*/ 366 h 1630"/>
              <a:gd name="T58" fmla="*/ 2002 w 2052"/>
              <a:gd name="T59" fmla="*/ 357 h 1630"/>
              <a:gd name="T60" fmla="*/ 2031 w 2052"/>
              <a:gd name="T61" fmla="*/ 358 h 1630"/>
              <a:gd name="T62" fmla="*/ 2052 w 2052"/>
              <a:gd name="T63" fmla="*/ 366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2" h="1630">
                <a:moveTo>
                  <a:pt x="1996" y="334"/>
                </a:moveTo>
                <a:lnTo>
                  <a:pt x="1996" y="334"/>
                </a:lnTo>
                <a:lnTo>
                  <a:pt x="1741" y="183"/>
                </a:lnTo>
                <a:lnTo>
                  <a:pt x="1741" y="183"/>
                </a:lnTo>
                <a:lnTo>
                  <a:pt x="1685" y="162"/>
                </a:lnTo>
                <a:lnTo>
                  <a:pt x="1685" y="162"/>
                </a:lnTo>
                <a:lnTo>
                  <a:pt x="1428" y="11"/>
                </a:lnTo>
                <a:lnTo>
                  <a:pt x="1428" y="11"/>
                </a:lnTo>
                <a:lnTo>
                  <a:pt x="1428" y="11"/>
                </a:lnTo>
                <a:lnTo>
                  <a:pt x="1419" y="6"/>
                </a:lnTo>
                <a:lnTo>
                  <a:pt x="1409" y="2"/>
                </a:lnTo>
                <a:lnTo>
                  <a:pt x="1399" y="0"/>
                </a:lnTo>
                <a:lnTo>
                  <a:pt x="1390" y="0"/>
                </a:lnTo>
                <a:lnTo>
                  <a:pt x="1373" y="2"/>
                </a:lnTo>
                <a:lnTo>
                  <a:pt x="1359" y="6"/>
                </a:lnTo>
                <a:lnTo>
                  <a:pt x="1346" y="13"/>
                </a:lnTo>
                <a:lnTo>
                  <a:pt x="1335" y="21"/>
                </a:lnTo>
                <a:lnTo>
                  <a:pt x="1321" y="32"/>
                </a:lnTo>
                <a:lnTo>
                  <a:pt x="1321" y="32"/>
                </a:lnTo>
                <a:lnTo>
                  <a:pt x="622" y="721"/>
                </a:lnTo>
                <a:lnTo>
                  <a:pt x="622" y="721"/>
                </a:lnTo>
                <a:lnTo>
                  <a:pt x="450" y="902"/>
                </a:lnTo>
                <a:lnTo>
                  <a:pt x="450" y="902"/>
                </a:lnTo>
                <a:lnTo>
                  <a:pt x="118" y="1235"/>
                </a:lnTo>
                <a:lnTo>
                  <a:pt x="118" y="1235"/>
                </a:lnTo>
                <a:lnTo>
                  <a:pt x="95" y="1253"/>
                </a:lnTo>
                <a:lnTo>
                  <a:pt x="74" y="1262"/>
                </a:lnTo>
                <a:lnTo>
                  <a:pt x="55" y="1270"/>
                </a:lnTo>
                <a:lnTo>
                  <a:pt x="40" y="1272"/>
                </a:lnTo>
                <a:lnTo>
                  <a:pt x="27" y="1272"/>
                </a:lnTo>
                <a:lnTo>
                  <a:pt x="15" y="1270"/>
                </a:lnTo>
                <a:lnTo>
                  <a:pt x="0" y="1268"/>
                </a:lnTo>
                <a:lnTo>
                  <a:pt x="53" y="1300"/>
                </a:lnTo>
                <a:lnTo>
                  <a:pt x="53" y="1300"/>
                </a:lnTo>
                <a:lnTo>
                  <a:pt x="311" y="1439"/>
                </a:lnTo>
                <a:lnTo>
                  <a:pt x="311" y="1439"/>
                </a:lnTo>
                <a:lnTo>
                  <a:pt x="357" y="1472"/>
                </a:lnTo>
                <a:lnTo>
                  <a:pt x="357" y="1472"/>
                </a:lnTo>
                <a:lnTo>
                  <a:pt x="622" y="1622"/>
                </a:lnTo>
                <a:lnTo>
                  <a:pt x="622" y="1622"/>
                </a:lnTo>
                <a:lnTo>
                  <a:pt x="622" y="1622"/>
                </a:lnTo>
                <a:lnTo>
                  <a:pt x="643" y="1628"/>
                </a:lnTo>
                <a:lnTo>
                  <a:pt x="660" y="1630"/>
                </a:lnTo>
                <a:lnTo>
                  <a:pt x="677" y="1626"/>
                </a:lnTo>
                <a:lnTo>
                  <a:pt x="692" y="1622"/>
                </a:lnTo>
                <a:lnTo>
                  <a:pt x="705" y="1615"/>
                </a:lnTo>
                <a:lnTo>
                  <a:pt x="715" y="1607"/>
                </a:lnTo>
                <a:lnTo>
                  <a:pt x="725" y="1598"/>
                </a:lnTo>
                <a:lnTo>
                  <a:pt x="728" y="1590"/>
                </a:lnTo>
                <a:lnTo>
                  <a:pt x="742" y="1590"/>
                </a:lnTo>
                <a:lnTo>
                  <a:pt x="1428" y="902"/>
                </a:lnTo>
                <a:lnTo>
                  <a:pt x="1602" y="730"/>
                </a:lnTo>
                <a:lnTo>
                  <a:pt x="1602" y="730"/>
                </a:lnTo>
                <a:lnTo>
                  <a:pt x="1945" y="387"/>
                </a:lnTo>
                <a:lnTo>
                  <a:pt x="1945" y="387"/>
                </a:lnTo>
                <a:lnTo>
                  <a:pt x="1954" y="377"/>
                </a:lnTo>
                <a:lnTo>
                  <a:pt x="1964" y="372"/>
                </a:lnTo>
                <a:lnTo>
                  <a:pt x="1973" y="366"/>
                </a:lnTo>
                <a:lnTo>
                  <a:pt x="1983" y="362"/>
                </a:lnTo>
                <a:lnTo>
                  <a:pt x="2002" y="357"/>
                </a:lnTo>
                <a:lnTo>
                  <a:pt x="2017" y="357"/>
                </a:lnTo>
                <a:lnTo>
                  <a:pt x="2031" y="358"/>
                </a:lnTo>
                <a:lnTo>
                  <a:pt x="2042" y="362"/>
                </a:lnTo>
                <a:lnTo>
                  <a:pt x="2052" y="366"/>
                </a:lnTo>
                <a:lnTo>
                  <a:pt x="1996" y="334"/>
                </a:lnTo>
                <a:close/>
              </a:path>
            </a:pathLst>
          </a:custGeom>
          <a:solidFill>
            <a:schemeClr val="accent4"/>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37" name="任意多边形 36"/>
          <p:cNvSpPr/>
          <p:nvPr>
            <p:custDataLst>
              <p:tags r:id="rId20"/>
            </p:custDataLst>
          </p:nvPr>
        </p:nvSpPr>
        <p:spPr>
          <a:xfrm flipV="1">
            <a:off x="8960776" y="4316742"/>
            <a:ext cx="251925" cy="110603"/>
          </a:xfrm>
          <a:custGeom>
            <a:avLst/>
            <a:gdLst>
              <a:gd name="connsiteX0" fmla="*/ 124741 w 249483"/>
              <a:gd name="connsiteY0" fmla="*/ 0 h 109537"/>
              <a:gd name="connsiteX1" fmla="*/ 243224 w 249483"/>
              <a:gd name="connsiteY1" fmla="*/ 78536 h 109537"/>
              <a:gd name="connsiteX2" fmla="*/ 249483 w 249483"/>
              <a:gd name="connsiteY2" fmla="*/ 109537 h 109537"/>
              <a:gd name="connsiteX3" fmla="*/ 0 w 249483"/>
              <a:gd name="connsiteY3" fmla="*/ 109537 h 109537"/>
              <a:gd name="connsiteX4" fmla="*/ 6258 w 249483"/>
              <a:gd name="connsiteY4" fmla="*/ 78536 h 109537"/>
              <a:gd name="connsiteX5" fmla="*/ 124741 w 249483"/>
              <a:gd name="connsiteY5"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483" h="109537">
                <a:moveTo>
                  <a:pt x="124741" y="0"/>
                </a:moveTo>
                <a:cubicBezTo>
                  <a:pt x="178004" y="0"/>
                  <a:pt x="223703" y="32384"/>
                  <a:pt x="243224" y="78536"/>
                </a:cubicBezTo>
                <a:lnTo>
                  <a:pt x="249483" y="109537"/>
                </a:lnTo>
                <a:lnTo>
                  <a:pt x="0" y="109537"/>
                </a:lnTo>
                <a:lnTo>
                  <a:pt x="6258" y="78536"/>
                </a:lnTo>
                <a:cubicBezTo>
                  <a:pt x="25779" y="32384"/>
                  <a:pt x="71479" y="0"/>
                  <a:pt x="124741" y="0"/>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38" name="任意多边形 37"/>
          <p:cNvSpPr/>
          <p:nvPr>
            <p:custDataLst>
              <p:tags r:id="rId21"/>
            </p:custDataLst>
          </p:nvPr>
        </p:nvSpPr>
        <p:spPr>
          <a:xfrm>
            <a:off x="11338948" y="3265628"/>
            <a:ext cx="251925" cy="110603"/>
          </a:xfrm>
          <a:custGeom>
            <a:avLst/>
            <a:gdLst>
              <a:gd name="connsiteX0" fmla="*/ 124741 w 249483"/>
              <a:gd name="connsiteY0" fmla="*/ 0 h 109537"/>
              <a:gd name="connsiteX1" fmla="*/ 243224 w 249483"/>
              <a:gd name="connsiteY1" fmla="*/ 78536 h 109537"/>
              <a:gd name="connsiteX2" fmla="*/ 249483 w 249483"/>
              <a:gd name="connsiteY2" fmla="*/ 109537 h 109537"/>
              <a:gd name="connsiteX3" fmla="*/ 0 w 249483"/>
              <a:gd name="connsiteY3" fmla="*/ 109537 h 109537"/>
              <a:gd name="connsiteX4" fmla="*/ 6258 w 249483"/>
              <a:gd name="connsiteY4" fmla="*/ 78536 h 109537"/>
              <a:gd name="connsiteX5" fmla="*/ 124741 w 249483"/>
              <a:gd name="connsiteY5"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483" h="109537">
                <a:moveTo>
                  <a:pt x="124741" y="0"/>
                </a:moveTo>
                <a:cubicBezTo>
                  <a:pt x="178004" y="0"/>
                  <a:pt x="223703" y="32384"/>
                  <a:pt x="243224" y="78536"/>
                </a:cubicBezTo>
                <a:lnTo>
                  <a:pt x="249483" y="109537"/>
                </a:lnTo>
                <a:lnTo>
                  <a:pt x="0" y="109537"/>
                </a:lnTo>
                <a:lnTo>
                  <a:pt x="6258" y="78536"/>
                </a:lnTo>
                <a:cubicBezTo>
                  <a:pt x="25779" y="32384"/>
                  <a:pt x="71479" y="0"/>
                  <a:pt x="124741" y="0"/>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endParaRPr>
          </a:p>
        </p:txBody>
      </p:sp>
      <p:sp>
        <p:nvSpPr>
          <p:cNvPr id="40" name="Line 13"/>
          <p:cNvSpPr>
            <a:spLocks noChangeShapeType="1"/>
          </p:cNvSpPr>
          <p:nvPr>
            <p:custDataLst>
              <p:tags r:id="rId22"/>
            </p:custDataLst>
          </p:nvPr>
        </p:nvSpPr>
        <p:spPr bwMode="auto">
          <a:xfrm>
            <a:off x="10122585" y="48596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41" name="Line 14"/>
          <p:cNvSpPr>
            <a:spLocks noChangeShapeType="1"/>
          </p:cNvSpPr>
          <p:nvPr>
            <p:custDataLst>
              <p:tags r:id="rId23"/>
            </p:custDataLst>
          </p:nvPr>
        </p:nvSpPr>
        <p:spPr bwMode="auto">
          <a:xfrm>
            <a:off x="10122585" y="485965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a:latin typeface="Arial" panose="020B0604020202020204" pitchFamily="34" charset="0"/>
              <a:ea typeface="微软雅黑" panose="020B0503020204020204" charset="-122"/>
            </a:endParaRPr>
          </a:p>
        </p:txBody>
      </p:sp>
      <p:sp>
        <p:nvSpPr>
          <p:cNvPr id="42" name="Freeform 15"/>
          <p:cNvSpPr/>
          <p:nvPr>
            <p:custDataLst>
              <p:tags r:id="rId24"/>
            </p:custDataLst>
          </p:nvPr>
        </p:nvSpPr>
        <p:spPr bwMode="auto">
          <a:xfrm>
            <a:off x="9007887" y="2842937"/>
            <a:ext cx="2535875" cy="2014241"/>
          </a:xfrm>
          <a:custGeom>
            <a:avLst/>
            <a:gdLst>
              <a:gd name="T0" fmla="*/ 1996 w 2052"/>
              <a:gd name="T1" fmla="*/ 334 h 1630"/>
              <a:gd name="T2" fmla="*/ 1741 w 2052"/>
              <a:gd name="T3" fmla="*/ 183 h 1630"/>
              <a:gd name="T4" fmla="*/ 1685 w 2052"/>
              <a:gd name="T5" fmla="*/ 162 h 1630"/>
              <a:gd name="T6" fmla="*/ 1428 w 2052"/>
              <a:gd name="T7" fmla="*/ 11 h 1630"/>
              <a:gd name="T8" fmla="*/ 1419 w 2052"/>
              <a:gd name="T9" fmla="*/ 6 h 1630"/>
              <a:gd name="T10" fmla="*/ 1399 w 2052"/>
              <a:gd name="T11" fmla="*/ 0 h 1630"/>
              <a:gd name="T12" fmla="*/ 1373 w 2052"/>
              <a:gd name="T13" fmla="*/ 2 h 1630"/>
              <a:gd name="T14" fmla="*/ 1346 w 2052"/>
              <a:gd name="T15" fmla="*/ 13 h 1630"/>
              <a:gd name="T16" fmla="*/ 1321 w 2052"/>
              <a:gd name="T17" fmla="*/ 32 h 1630"/>
              <a:gd name="T18" fmla="*/ 622 w 2052"/>
              <a:gd name="T19" fmla="*/ 721 h 1630"/>
              <a:gd name="T20" fmla="*/ 450 w 2052"/>
              <a:gd name="T21" fmla="*/ 902 h 1630"/>
              <a:gd name="T22" fmla="*/ 118 w 2052"/>
              <a:gd name="T23" fmla="*/ 1235 h 1630"/>
              <a:gd name="T24" fmla="*/ 95 w 2052"/>
              <a:gd name="T25" fmla="*/ 1253 h 1630"/>
              <a:gd name="T26" fmla="*/ 55 w 2052"/>
              <a:gd name="T27" fmla="*/ 1270 h 1630"/>
              <a:gd name="T28" fmla="*/ 27 w 2052"/>
              <a:gd name="T29" fmla="*/ 1272 h 1630"/>
              <a:gd name="T30" fmla="*/ 0 w 2052"/>
              <a:gd name="T31" fmla="*/ 1268 h 1630"/>
              <a:gd name="T32" fmla="*/ 53 w 2052"/>
              <a:gd name="T33" fmla="*/ 1300 h 1630"/>
              <a:gd name="T34" fmla="*/ 311 w 2052"/>
              <a:gd name="T35" fmla="*/ 1439 h 1630"/>
              <a:gd name="T36" fmla="*/ 357 w 2052"/>
              <a:gd name="T37" fmla="*/ 1472 h 1630"/>
              <a:gd name="T38" fmla="*/ 622 w 2052"/>
              <a:gd name="T39" fmla="*/ 1622 h 1630"/>
              <a:gd name="T40" fmla="*/ 643 w 2052"/>
              <a:gd name="T41" fmla="*/ 1628 h 1630"/>
              <a:gd name="T42" fmla="*/ 677 w 2052"/>
              <a:gd name="T43" fmla="*/ 1626 h 1630"/>
              <a:gd name="T44" fmla="*/ 705 w 2052"/>
              <a:gd name="T45" fmla="*/ 1615 h 1630"/>
              <a:gd name="T46" fmla="*/ 725 w 2052"/>
              <a:gd name="T47" fmla="*/ 1598 h 1630"/>
              <a:gd name="T48" fmla="*/ 742 w 2052"/>
              <a:gd name="T49" fmla="*/ 1590 h 1630"/>
              <a:gd name="T50" fmla="*/ 1602 w 2052"/>
              <a:gd name="T51" fmla="*/ 730 h 1630"/>
              <a:gd name="T52" fmla="*/ 1945 w 2052"/>
              <a:gd name="T53" fmla="*/ 387 h 1630"/>
              <a:gd name="T54" fmla="*/ 1954 w 2052"/>
              <a:gd name="T55" fmla="*/ 377 h 1630"/>
              <a:gd name="T56" fmla="*/ 1973 w 2052"/>
              <a:gd name="T57" fmla="*/ 366 h 1630"/>
              <a:gd name="T58" fmla="*/ 2002 w 2052"/>
              <a:gd name="T59" fmla="*/ 357 h 1630"/>
              <a:gd name="T60" fmla="*/ 2031 w 2052"/>
              <a:gd name="T61" fmla="*/ 358 h 1630"/>
              <a:gd name="T62" fmla="*/ 2052 w 2052"/>
              <a:gd name="T63" fmla="*/ 366 h 1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2" h="1630">
                <a:moveTo>
                  <a:pt x="1996" y="334"/>
                </a:moveTo>
                <a:lnTo>
                  <a:pt x="1996" y="334"/>
                </a:lnTo>
                <a:lnTo>
                  <a:pt x="1741" y="183"/>
                </a:lnTo>
                <a:lnTo>
                  <a:pt x="1741" y="183"/>
                </a:lnTo>
                <a:lnTo>
                  <a:pt x="1685" y="162"/>
                </a:lnTo>
                <a:lnTo>
                  <a:pt x="1685" y="162"/>
                </a:lnTo>
                <a:lnTo>
                  <a:pt x="1428" y="11"/>
                </a:lnTo>
                <a:lnTo>
                  <a:pt x="1428" y="11"/>
                </a:lnTo>
                <a:lnTo>
                  <a:pt x="1428" y="11"/>
                </a:lnTo>
                <a:lnTo>
                  <a:pt x="1419" y="6"/>
                </a:lnTo>
                <a:lnTo>
                  <a:pt x="1409" y="2"/>
                </a:lnTo>
                <a:lnTo>
                  <a:pt x="1399" y="0"/>
                </a:lnTo>
                <a:lnTo>
                  <a:pt x="1390" y="0"/>
                </a:lnTo>
                <a:lnTo>
                  <a:pt x="1373" y="2"/>
                </a:lnTo>
                <a:lnTo>
                  <a:pt x="1359" y="6"/>
                </a:lnTo>
                <a:lnTo>
                  <a:pt x="1346" y="13"/>
                </a:lnTo>
                <a:lnTo>
                  <a:pt x="1335" y="21"/>
                </a:lnTo>
                <a:lnTo>
                  <a:pt x="1321" y="32"/>
                </a:lnTo>
                <a:lnTo>
                  <a:pt x="1321" y="32"/>
                </a:lnTo>
                <a:lnTo>
                  <a:pt x="622" y="721"/>
                </a:lnTo>
                <a:lnTo>
                  <a:pt x="622" y="721"/>
                </a:lnTo>
                <a:lnTo>
                  <a:pt x="450" y="902"/>
                </a:lnTo>
                <a:lnTo>
                  <a:pt x="450" y="902"/>
                </a:lnTo>
                <a:lnTo>
                  <a:pt x="118" y="1235"/>
                </a:lnTo>
                <a:lnTo>
                  <a:pt x="118" y="1235"/>
                </a:lnTo>
                <a:lnTo>
                  <a:pt x="95" y="1253"/>
                </a:lnTo>
                <a:lnTo>
                  <a:pt x="74" y="1262"/>
                </a:lnTo>
                <a:lnTo>
                  <a:pt x="55" y="1270"/>
                </a:lnTo>
                <a:lnTo>
                  <a:pt x="40" y="1272"/>
                </a:lnTo>
                <a:lnTo>
                  <a:pt x="27" y="1272"/>
                </a:lnTo>
                <a:lnTo>
                  <a:pt x="15" y="1270"/>
                </a:lnTo>
                <a:lnTo>
                  <a:pt x="0" y="1268"/>
                </a:lnTo>
                <a:lnTo>
                  <a:pt x="53" y="1300"/>
                </a:lnTo>
                <a:lnTo>
                  <a:pt x="53" y="1300"/>
                </a:lnTo>
                <a:lnTo>
                  <a:pt x="311" y="1439"/>
                </a:lnTo>
                <a:lnTo>
                  <a:pt x="311" y="1439"/>
                </a:lnTo>
                <a:lnTo>
                  <a:pt x="357" y="1472"/>
                </a:lnTo>
                <a:lnTo>
                  <a:pt x="357" y="1472"/>
                </a:lnTo>
                <a:lnTo>
                  <a:pt x="622" y="1622"/>
                </a:lnTo>
                <a:lnTo>
                  <a:pt x="622" y="1622"/>
                </a:lnTo>
                <a:lnTo>
                  <a:pt x="622" y="1622"/>
                </a:lnTo>
                <a:lnTo>
                  <a:pt x="643" y="1628"/>
                </a:lnTo>
                <a:lnTo>
                  <a:pt x="660" y="1630"/>
                </a:lnTo>
                <a:lnTo>
                  <a:pt x="677" y="1626"/>
                </a:lnTo>
                <a:lnTo>
                  <a:pt x="692" y="1622"/>
                </a:lnTo>
                <a:lnTo>
                  <a:pt x="705" y="1615"/>
                </a:lnTo>
                <a:lnTo>
                  <a:pt x="715" y="1607"/>
                </a:lnTo>
                <a:lnTo>
                  <a:pt x="725" y="1598"/>
                </a:lnTo>
                <a:lnTo>
                  <a:pt x="728" y="1590"/>
                </a:lnTo>
                <a:lnTo>
                  <a:pt x="742" y="1590"/>
                </a:lnTo>
                <a:lnTo>
                  <a:pt x="1428" y="902"/>
                </a:lnTo>
                <a:lnTo>
                  <a:pt x="1602" y="730"/>
                </a:lnTo>
                <a:lnTo>
                  <a:pt x="1602" y="730"/>
                </a:lnTo>
                <a:lnTo>
                  <a:pt x="1945" y="387"/>
                </a:lnTo>
                <a:lnTo>
                  <a:pt x="1945" y="387"/>
                </a:lnTo>
                <a:lnTo>
                  <a:pt x="1954" y="377"/>
                </a:lnTo>
                <a:lnTo>
                  <a:pt x="1964" y="372"/>
                </a:lnTo>
                <a:lnTo>
                  <a:pt x="1973" y="366"/>
                </a:lnTo>
                <a:lnTo>
                  <a:pt x="1983" y="362"/>
                </a:lnTo>
                <a:lnTo>
                  <a:pt x="2002" y="357"/>
                </a:lnTo>
                <a:lnTo>
                  <a:pt x="2017" y="357"/>
                </a:lnTo>
                <a:lnTo>
                  <a:pt x="2031" y="358"/>
                </a:lnTo>
                <a:lnTo>
                  <a:pt x="2042" y="362"/>
                </a:lnTo>
                <a:lnTo>
                  <a:pt x="2052" y="366"/>
                </a:lnTo>
                <a:lnTo>
                  <a:pt x="1996" y="334"/>
                </a:lnTo>
                <a:close/>
              </a:path>
            </a:pathLst>
          </a:custGeom>
          <a:solidFill>
            <a:schemeClr val="accent5"/>
          </a:solidFill>
          <a:ln>
            <a:noFill/>
          </a:ln>
          <a:extLst>
            <a:ext uri="{91240B29-F687-4F45-9708-019B960494DF}">
              <a14:hiddenLine xmlns:a14="http://schemas.microsoft.com/office/drawing/2010/main" w="9525">
                <a:solidFill>
                  <a:schemeClr val="accent6"/>
                </a:solidFill>
                <a:round/>
              </a14:hiddenLine>
            </a:ext>
          </a:extLst>
        </p:spPr>
        <p:txBody>
          <a:bodyPr vert="horz" wrap="square" lIns="91440" tIns="45720" rIns="91440" bIns="45720" numCol="1" anchor="t" anchorCtr="0" compatLnSpc="1"/>
          <a:p>
            <a:pPr>
              <a:lnSpc>
                <a:spcPct val="120000"/>
              </a:lnSpc>
            </a:pPr>
            <a:endParaRPr lang="zh-CN" altLang="en-US" dirty="0">
              <a:latin typeface="Arial" panose="020B0604020202020204" pitchFamily="34" charset="0"/>
              <a:ea typeface="微软雅黑" panose="020B0503020204020204" charset="-122"/>
            </a:endParaRPr>
          </a:p>
        </p:txBody>
      </p:sp>
      <p:sp>
        <p:nvSpPr>
          <p:cNvPr id="46" name="文本框 45"/>
          <p:cNvSpPr txBox="1"/>
          <p:nvPr>
            <p:custDataLst>
              <p:tags r:id="rId25"/>
            </p:custDataLst>
          </p:nvPr>
        </p:nvSpPr>
        <p:spPr>
          <a:xfrm rot="18810294">
            <a:off x="5271443" y="3569692"/>
            <a:ext cx="1962266" cy="449476"/>
          </a:xfrm>
          <a:prstGeom prst="rect">
            <a:avLst/>
          </a:prstGeom>
          <a:noFill/>
        </p:spPr>
        <p:txBody>
          <a:bodyPr wrap="square" rtlCol="0">
            <a:noAutofit/>
          </a:bodyPr>
          <a:p>
            <a:pPr marL="0" lvl="0" indent="0" algn="ctr">
              <a:lnSpc>
                <a:spcPct val="120000"/>
              </a:lnSpc>
              <a:spcBef>
                <a:spcPts val="0"/>
              </a:spcBef>
              <a:spcAft>
                <a:spcPts val="0"/>
              </a:spcAft>
              <a:buSzPct val="100000"/>
            </a:pPr>
            <a:r>
              <a:rPr lang="zh-CN" sz="2400" b="1">
                <a:solidFill>
                  <a:schemeClr val="lt1"/>
                </a:solidFill>
                <a:latin typeface="Arial" panose="020B0604020202020204" pitchFamily="34" charset="0"/>
                <a:ea typeface="微软雅黑" panose="020B0503020204020204" charset="-122"/>
              </a:rPr>
              <a:t>全方位接触</a:t>
            </a:r>
            <a:endParaRPr lang="zh-CN" sz="2400" b="1">
              <a:solidFill>
                <a:schemeClr val="lt1"/>
              </a:solidFill>
              <a:latin typeface="Arial" panose="020B0604020202020204" pitchFamily="34" charset="0"/>
              <a:ea typeface="微软雅黑" panose="020B0503020204020204" charset="-122"/>
            </a:endParaRPr>
          </a:p>
        </p:txBody>
      </p:sp>
      <p:sp>
        <p:nvSpPr>
          <p:cNvPr id="47" name="文本框 46"/>
          <p:cNvSpPr txBox="1"/>
          <p:nvPr>
            <p:custDataLst>
              <p:tags r:id="rId26"/>
            </p:custDataLst>
          </p:nvPr>
        </p:nvSpPr>
        <p:spPr>
          <a:xfrm rot="18810294">
            <a:off x="7237007" y="3686263"/>
            <a:ext cx="1962266" cy="449476"/>
          </a:xfrm>
          <a:prstGeom prst="rect">
            <a:avLst/>
          </a:prstGeom>
          <a:noFill/>
        </p:spPr>
        <p:txBody>
          <a:bodyPr wrap="square" rtlCol="0">
            <a:noAutofit/>
          </a:bodyPr>
          <a:p>
            <a:pPr marL="0" lvl="0" indent="0" algn="ctr">
              <a:lnSpc>
                <a:spcPct val="120000"/>
              </a:lnSpc>
              <a:spcBef>
                <a:spcPts val="0"/>
              </a:spcBef>
              <a:spcAft>
                <a:spcPts val="0"/>
              </a:spcAft>
              <a:buSzPct val="100000"/>
            </a:pPr>
            <a:r>
              <a:rPr lang="zh-CN" altLang="en-US" sz="2400" b="1">
                <a:solidFill>
                  <a:schemeClr val="lt1"/>
                </a:solidFill>
                <a:latin typeface="Arial" panose="020B0604020202020204" pitchFamily="34" charset="0"/>
                <a:ea typeface="微软雅黑" panose="020B0503020204020204" charset="-122"/>
              </a:rPr>
              <a:t>联合库存</a:t>
            </a:r>
            <a:endParaRPr lang="zh-CN" altLang="en-US" sz="2400" b="1">
              <a:solidFill>
                <a:schemeClr val="lt1"/>
              </a:solidFill>
              <a:latin typeface="Arial" panose="020B0604020202020204" pitchFamily="34" charset="0"/>
              <a:ea typeface="微软雅黑" panose="020B0503020204020204" charset="-122"/>
            </a:endParaRPr>
          </a:p>
        </p:txBody>
      </p:sp>
      <p:sp>
        <p:nvSpPr>
          <p:cNvPr id="48" name="文本框 47"/>
          <p:cNvSpPr txBox="1"/>
          <p:nvPr>
            <p:custDataLst>
              <p:tags r:id="rId27"/>
            </p:custDataLst>
          </p:nvPr>
        </p:nvSpPr>
        <p:spPr>
          <a:xfrm rot="18810294">
            <a:off x="9351819" y="3590664"/>
            <a:ext cx="1962266" cy="449476"/>
          </a:xfrm>
          <a:prstGeom prst="rect">
            <a:avLst/>
          </a:prstGeom>
          <a:noFill/>
        </p:spPr>
        <p:txBody>
          <a:bodyPr wrap="square" rtlCol="0">
            <a:noAutofit/>
          </a:bodyPr>
          <a:p>
            <a:pPr marL="0" lvl="0" indent="0" algn="ctr">
              <a:lnSpc>
                <a:spcPct val="120000"/>
              </a:lnSpc>
              <a:spcBef>
                <a:spcPts val="0"/>
              </a:spcBef>
              <a:spcAft>
                <a:spcPts val="0"/>
              </a:spcAft>
              <a:buSzPct val="100000"/>
            </a:pPr>
            <a:r>
              <a:rPr lang="zh-CN" altLang="en-US" sz="2400" b="1">
                <a:solidFill>
                  <a:schemeClr val="lt1"/>
                </a:solidFill>
                <a:latin typeface="Arial" panose="020B0604020202020204" pitchFamily="34" charset="0"/>
                <a:ea typeface="微软雅黑" panose="020B0503020204020204" charset="-122"/>
              </a:rPr>
              <a:t>信息共享</a:t>
            </a:r>
            <a:endParaRPr lang="zh-CN" altLang="en-US" sz="2400" b="1">
              <a:solidFill>
                <a:schemeClr val="lt1"/>
              </a:solidFill>
              <a:latin typeface="Arial" panose="020B0604020202020204" pitchFamily="34" charset="0"/>
              <a:ea typeface="微软雅黑" panose="020B0503020204020204" charset="-122"/>
            </a:endParaRPr>
          </a:p>
        </p:txBody>
      </p:sp>
    </p:spTree>
    <p:custDataLst>
      <p:tags r:id="rId28"/>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706438" y="910590"/>
            <a:ext cx="483044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二、供应链环境下的库存问题</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30" name="任意多边形 129"/>
          <p:cNvSpPr/>
          <p:nvPr>
            <p:custDataLst>
              <p:tags r:id="rId2"/>
            </p:custDataLst>
          </p:nvPr>
        </p:nvSpPr>
        <p:spPr>
          <a:xfrm>
            <a:off x="842930" y="1779621"/>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1" name="任意多边形 130"/>
          <p:cNvSpPr/>
          <p:nvPr>
            <p:custDataLst>
              <p:tags r:id="rId3"/>
            </p:custDataLst>
          </p:nvPr>
        </p:nvSpPr>
        <p:spPr>
          <a:xfrm>
            <a:off x="824807" y="1852099"/>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2" name="标题 1"/>
          <p:cNvSpPr txBox="1"/>
          <p:nvPr>
            <p:custDataLst>
              <p:tags r:id="rId4"/>
            </p:custDataLst>
          </p:nvPr>
        </p:nvSpPr>
        <p:spPr>
          <a:xfrm>
            <a:off x="1012056" y="1409730"/>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1"/>
                </a:solidFill>
                <a:latin typeface="Arial" panose="020B0604020202020204" pitchFamily="34" charset="0"/>
                <a:ea typeface="微软雅黑" panose="020B0503020204020204" charset="-122"/>
                <a:cs typeface="+mj-cs"/>
                <a:sym typeface="Arial" panose="020B0604020202020204" pitchFamily="34" charset="0"/>
              </a:rPr>
              <a:t>01</a:t>
            </a:r>
            <a:endParaRPr lang="en-US" altLang="zh-CN" sz="3600" b="1" dirty="0">
              <a:solidFill>
                <a:schemeClr val="accent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33" name="标题 1"/>
          <p:cNvSpPr txBox="1"/>
          <p:nvPr>
            <p:custDataLst>
              <p:tags r:id="rId5"/>
            </p:custDataLst>
          </p:nvPr>
        </p:nvSpPr>
        <p:spPr>
          <a:xfrm>
            <a:off x="262669" y="2743541"/>
            <a:ext cx="2566606" cy="919498"/>
          </a:xfrm>
          <a:prstGeom prst="rect">
            <a:avLst/>
          </a:prstGeom>
          <a:noFill/>
        </p:spPr>
        <p:txBody>
          <a:bodyPr wrap="square" rtlCol="0" anchor="t">
            <a:norm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sz="2000" spc="150">
                <a:solidFill>
                  <a:schemeClr val="tx1"/>
                </a:solidFill>
                <a:latin typeface="Arial" panose="020B0604020202020204" pitchFamily="34" charset="0"/>
                <a:ea typeface="微软雅黑" panose="020B0503020204020204" charset="-122"/>
              </a:rPr>
              <a:t>没有供应链的整体观念</a:t>
            </a:r>
            <a:endParaRPr lang="zh-CN" sz="2000" spc="150">
              <a:solidFill>
                <a:schemeClr val="tx1"/>
              </a:solidFill>
              <a:latin typeface="Arial" panose="020B0604020202020204" pitchFamily="34" charset="0"/>
              <a:ea typeface="微软雅黑" panose="020B0503020204020204" charset="-122"/>
            </a:endParaRPr>
          </a:p>
        </p:txBody>
      </p:sp>
      <p:sp>
        <p:nvSpPr>
          <p:cNvPr id="134" name="任意多边形 133"/>
          <p:cNvSpPr/>
          <p:nvPr>
            <p:custDataLst>
              <p:tags r:id="rId6"/>
            </p:custDataLst>
          </p:nvPr>
        </p:nvSpPr>
        <p:spPr>
          <a:xfrm>
            <a:off x="3876068" y="1779620"/>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5" name="任意多边形 134"/>
          <p:cNvSpPr/>
          <p:nvPr>
            <p:custDataLst>
              <p:tags r:id="rId7"/>
            </p:custDataLst>
          </p:nvPr>
        </p:nvSpPr>
        <p:spPr>
          <a:xfrm>
            <a:off x="3857945" y="1852099"/>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6" name="标题 1"/>
          <p:cNvSpPr txBox="1"/>
          <p:nvPr>
            <p:custDataLst>
              <p:tags r:id="rId8"/>
            </p:custDataLst>
          </p:nvPr>
        </p:nvSpPr>
        <p:spPr>
          <a:xfrm>
            <a:off x="4045196" y="1409730"/>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2"/>
                </a:solidFill>
                <a:latin typeface="Arial" panose="020B0604020202020204" pitchFamily="34" charset="0"/>
                <a:ea typeface="微软雅黑" panose="020B0503020204020204" charset="-122"/>
                <a:cs typeface="+mj-cs"/>
                <a:sym typeface="Arial" panose="020B0604020202020204" pitchFamily="34" charset="0"/>
              </a:rPr>
              <a:t>02</a:t>
            </a:r>
            <a:endParaRPr lang="en-US" altLang="zh-CN" sz="3600" b="1" dirty="0">
              <a:solidFill>
                <a:schemeClr val="accent2"/>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37" name="标题 1"/>
          <p:cNvSpPr txBox="1"/>
          <p:nvPr>
            <p:custDataLst>
              <p:tags r:id="rId9"/>
            </p:custDataLst>
          </p:nvPr>
        </p:nvSpPr>
        <p:spPr>
          <a:xfrm>
            <a:off x="3295808" y="2743540"/>
            <a:ext cx="2566606" cy="919498"/>
          </a:xfrm>
          <a:prstGeom prst="rect">
            <a:avLst/>
          </a:prstGeom>
          <a:noFill/>
        </p:spPr>
        <p:txBody>
          <a:bodyPr wrap="square" rtlCol="0" anchor="t">
            <a:norm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对用户服务的理解与定义不恰当</a:t>
            </a:r>
            <a:endParaRPr lang="zh-CN" altLang="en-US" sz="2000" spc="150">
              <a:solidFill>
                <a:schemeClr val="tx1"/>
              </a:solidFill>
              <a:latin typeface="Arial" panose="020B0604020202020204" pitchFamily="34" charset="0"/>
              <a:ea typeface="微软雅黑" panose="020B0503020204020204" charset="-122"/>
            </a:endParaRPr>
          </a:p>
        </p:txBody>
      </p:sp>
      <p:sp>
        <p:nvSpPr>
          <p:cNvPr id="138" name="任意多边形 137"/>
          <p:cNvSpPr/>
          <p:nvPr>
            <p:custDataLst>
              <p:tags r:id="rId10"/>
            </p:custDataLst>
          </p:nvPr>
        </p:nvSpPr>
        <p:spPr>
          <a:xfrm>
            <a:off x="6909209" y="1779620"/>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9" name="任意多边形 138"/>
          <p:cNvSpPr/>
          <p:nvPr>
            <p:custDataLst>
              <p:tags r:id="rId11"/>
            </p:custDataLst>
          </p:nvPr>
        </p:nvSpPr>
        <p:spPr>
          <a:xfrm>
            <a:off x="6891086" y="1852099"/>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0" name="标题 1"/>
          <p:cNvSpPr txBox="1"/>
          <p:nvPr>
            <p:custDataLst>
              <p:tags r:id="rId12"/>
            </p:custDataLst>
          </p:nvPr>
        </p:nvSpPr>
        <p:spPr>
          <a:xfrm>
            <a:off x="7078335" y="1409730"/>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3"/>
                </a:solidFill>
                <a:latin typeface="Arial" panose="020B0604020202020204" pitchFamily="34" charset="0"/>
                <a:ea typeface="微软雅黑" panose="020B0503020204020204" charset="-122"/>
                <a:cs typeface="+mj-cs"/>
                <a:sym typeface="Arial" panose="020B0604020202020204" pitchFamily="34" charset="0"/>
              </a:rPr>
              <a:t>03</a:t>
            </a:r>
            <a:endParaRPr lang="en-US" altLang="zh-CN" sz="3600" b="1" dirty="0">
              <a:solidFill>
                <a:schemeClr val="accent3"/>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41" name="标题 1"/>
          <p:cNvSpPr txBox="1"/>
          <p:nvPr>
            <p:custDataLst>
              <p:tags r:id="rId13"/>
            </p:custDataLst>
          </p:nvPr>
        </p:nvSpPr>
        <p:spPr>
          <a:xfrm>
            <a:off x="6328947" y="2743540"/>
            <a:ext cx="2566606" cy="919498"/>
          </a:xfrm>
          <a:prstGeom prst="rect">
            <a:avLst/>
          </a:prstGeom>
          <a:noFill/>
        </p:spPr>
        <p:txBody>
          <a:bodyPr wrap="square" rtlCol="0" anchor="t">
            <a:norm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不准确的交货状态数据</a:t>
            </a:r>
            <a:endParaRPr lang="zh-CN" altLang="en-US" sz="2000" spc="150">
              <a:solidFill>
                <a:schemeClr val="tx1"/>
              </a:solidFill>
              <a:latin typeface="Arial" panose="020B0604020202020204" pitchFamily="34" charset="0"/>
              <a:ea typeface="微软雅黑" panose="020B0503020204020204" charset="-122"/>
            </a:endParaRPr>
          </a:p>
        </p:txBody>
      </p:sp>
      <p:sp>
        <p:nvSpPr>
          <p:cNvPr id="142" name="任意多边形 141"/>
          <p:cNvSpPr/>
          <p:nvPr>
            <p:custDataLst>
              <p:tags r:id="rId14"/>
            </p:custDataLst>
          </p:nvPr>
        </p:nvSpPr>
        <p:spPr>
          <a:xfrm>
            <a:off x="9942347" y="1779620"/>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3" name="任意多边形 142"/>
          <p:cNvSpPr/>
          <p:nvPr>
            <p:custDataLst>
              <p:tags r:id="rId15"/>
            </p:custDataLst>
          </p:nvPr>
        </p:nvSpPr>
        <p:spPr>
          <a:xfrm>
            <a:off x="9924224" y="1852099"/>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4" name="标题 1"/>
          <p:cNvSpPr txBox="1"/>
          <p:nvPr>
            <p:custDataLst>
              <p:tags r:id="rId16"/>
            </p:custDataLst>
          </p:nvPr>
        </p:nvSpPr>
        <p:spPr>
          <a:xfrm>
            <a:off x="10111473" y="1409730"/>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4"/>
                </a:solidFill>
                <a:latin typeface="Arial" panose="020B0604020202020204" pitchFamily="34" charset="0"/>
                <a:ea typeface="微软雅黑" panose="020B0503020204020204" charset="-122"/>
                <a:cs typeface="+mj-cs"/>
                <a:sym typeface="Arial" panose="020B0604020202020204" pitchFamily="34" charset="0"/>
              </a:rPr>
              <a:t>04</a:t>
            </a:r>
            <a:endParaRPr lang="en-US" altLang="zh-CN" sz="3600" b="1" dirty="0">
              <a:solidFill>
                <a:schemeClr val="accent4"/>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45" name="标题 1"/>
          <p:cNvSpPr txBox="1"/>
          <p:nvPr>
            <p:custDataLst>
              <p:tags r:id="rId17"/>
            </p:custDataLst>
          </p:nvPr>
        </p:nvSpPr>
        <p:spPr>
          <a:xfrm>
            <a:off x="9362086" y="2743540"/>
            <a:ext cx="2566606" cy="919498"/>
          </a:xfrm>
          <a:prstGeom prst="rect">
            <a:avLst/>
          </a:prstGeom>
          <a:noFill/>
        </p:spPr>
        <p:txBody>
          <a:bodyPr wrap="square" rtlCol="0" anchor="t">
            <a:norm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低效率的信息传递系统</a:t>
            </a:r>
            <a:endParaRPr lang="zh-CN" altLang="en-US" sz="2000" spc="150">
              <a:solidFill>
                <a:schemeClr val="tx1"/>
              </a:solidFill>
              <a:latin typeface="Arial" panose="020B0604020202020204" pitchFamily="34" charset="0"/>
              <a:ea typeface="微软雅黑" panose="020B0503020204020204" charset="-122"/>
            </a:endParaRPr>
          </a:p>
        </p:txBody>
      </p:sp>
      <p:sp>
        <p:nvSpPr>
          <p:cNvPr id="146" name="任意多边形 145"/>
          <p:cNvSpPr/>
          <p:nvPr>
            <p:custDataLst>
              <p:tags r:id="rId18"/>
            </p:custDataLst>
          </p:nvPr>
        </p:nvSpPr>
        <p:spPr>
          <a:xfrm>
            <a:off x="842930" y="4187266"/>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7" name="任意多边形 146"/>
          <p:cNvSpPr/>
          <p:nvPr>
            <p:custDataLst>
              <p:tags r:id="rId19"/>
            </p:custDataLst>
          </p:nvPr>
        </p:nvSpPr>
        <p:spPr>
          <a:xfrm>
            <a:off x="824807" y="4259746"/>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48" name="标题 1"/>
          <p:cNvSpPr txBox="1"/>
          <p:nvPr>
            <p:custDataLst>
              <p:tags r:id="rId20"/>
            </p:custDataLst>
          </p:nvPr>
        </p:nvSpPr>
        <p:spPr>
          <a:xfrm>
            <a:off x="1012056" y="3817376"/>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5"/>
                </a:solidFill>
                <a:latin typeface="Arial" panose="020B0604020202020204" pitchFamily="34" charset="0"/>
                <a:ea typeface="微软雅黑" panose="020B0503020204020204" charset="-122"/>
                <a:cs typeface="+mj-cs"/>
                <a:sym typeface="Arial" panose="020B0604020202020204" pitchFamily="34" charset="0"/>
              </a:rPr>
              <a:t>05</a:t>
            </a:r>
            <a:endParaRPr lang="en-US" altLang="zh-CN" sz="3600" b="1" dirty="0">
              <a:solidFill>
                <a:schemeClr val="accent5"/>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49" name="标题 1"/>
          <p:cNvSpPr txBox="1"/>
          <p:nvPr>
            <p:custDataLst>
              <p:tags r:id="rId21"/>
            </p:custDataLst>
          </p:nvPr>
        </p:nvSpPr>
        <p:spPr>
          <a:xfrm>
            <a:off x="262669" y="5151187"/>
            <a:ext cx="2566606" cy="919498"/>
          </a:xfrm>
          <a:prstGeom prst="rect">
            <a:avLst/>
          </a:prstGeom>
          <a:noFill/>
        </p:spPr>
        <p:txBody>
          <a:bodyPr wrap="square" rtlCol="0" anchor="t">
            <a:norm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忽视不确定性对库存的影响</a:t>
            </a:r>
            <a:endParaRPr lang="zh-CN" altLang="en-US" sz="2000" spc="150">
              <a:solidFill>
                <a:schemeClr val="tx1"/>
              </a:solidFill>
              <a:latin typeface="Arial" panose="020B0604020202020204" pitchFamily="34" charset="0"/>
              <a:ea typeface="微软雅黑" panose="020B0503020204020204" charset="-122"/>
            </a:endParaRPr>
          </a:p>
        </p:txBody>
      </p:sp>
      <p:sp>
        <p:nvSpPr>
          <p:cNvPr id="150" name="任意多边形 149"/>
          <p:cNvSpPr/>
          <p:nvPr>
            <p:custDataLst>
              <p:tags r:id="rId22"/>
            </p:custDataLst>
          </p:nvPr>
        </p:nvSpPr>
        <p:spPr>
          <a:xfrm>
            <a:off x="3876070" y="4187266"/>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1" name="任意多边形 150"/>
          <p:cNvSpPr/>
          <p:nvPr>
            <p:custDataLst>
              <p:tags r:id="rId23"/>
            </p:custDataLst>
          </p:nvPr>
        </p:nvSpPr>
        <p:spPr>
          <a:xfrm>
            <a:off x="3857947" y="4259746"/>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2" name="标题 1"/>
          <p:cNvSpPr txBox="1"/>
          <p:nvPr>
            <p:custDataLst>
              <p:tags r:id="rId24"/>
            </p:custDataLst>
          </p:nvPr>
        </p:nvSpPr>
        <p:spPr>
          <a:xfrm>
            <a:off x="4045196" y="3817376"/>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6"/>
                </a:solidFill>
                <a:latin typeface="Arial" panose="020B0604020202020204" pitchFamily="34" charset="0"/>
                <a:ea typeface="微软雅黑" panose="020B0503020204020204" charset="-122"/>
                <a:cs typeface="+mj-cs"/>
                <a:sym typeface="Arial" panose="020B0604020202020204" pitchFamily="34" charset="0"/>
              </a:rPr>
              <a:t>06</a:t>
            </a:r>
            <a:endParaRPr lang="en-US" altLang="zh-CN" sz="3600" b="1" dirty="0">
              <a:solidFill>
                <a:schemeClr val="accent6"/>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3" name="标题 1"/>
          <p:cNvSpPr txBox="1"/>
          <p:nvPr>
            <p:custDataLst>
              <p:tags r:id="rId25"/>
            </p:custDataLst>
          </p:nvPr>
        </p:nvSpPr>
        <p:spPr>
          <a:xfrm>
            <a:off x="3295808" y="5151187"/>
            <a:ext cx="2566606" cy="919498"/>
          </a:xfrm>
          <a:prstGeom prst="rect">
            <a:avLst/>
          </a:prstGeom>
          <a:noFill/>
        </p:spPr>
        <p:txBody>
          <a:bodyPr wrap="square" rtlCol="0" anchor="t">
            <a:norm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库存控制策略简单化</a:t>
            </a:r>
            <a:endParaRPr lang="zh-CN" altLang="en-US" sz="2000" spc="150">
              <a:solidFill>
                <a:schemeClr val="tx1"/>
              </a:solidFill>
              <a:latin typeface="Arial" panose="020B0604020202020204" pitchFamily="34" charset="0"/>
              <a:ea typeface="微软雅黑" panose="020B0503020204020204" charset="-122"/>
            </a:endParaRPr>
          </a:p>
        </p:txBody>
      </p:sp>
      <p:sp>
        <p:nvSpPr>
          <p:cNvPr id="154" name="任意多边形 153"/>
          <p:cNvSpPr/>
          <p:nvPr>
            <p:custDataLst>
              <p:tags r:id="rId26"/>
            </p:custDataLst>
          </p:nvPr>
        </p:nvSpPr>
        <p:spPr>
          <a:xfrm>
            <a:off x="6909209" y="4187266"/>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5" name="任意多边形 154"/>
          <p:cNvSpPr/>
          <p:nvPr>
            <p:custDataLst>
              <p:tags r:id="rId27"/>
            </p:custDataLst>
          </p:nvPr>
        </p:nvSpPr>
        <p:spPr>
          <a:xfrm>
            <a:off x="6891086" y="4259746"/>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6" name="标题 1"/>
          <p:cNvSpPr txBox="1"/>
          <p:nvPr>
            <p:custDataLst>
              <p:tags r:id="rId28"/>
            </p:custDataLst>
          </p:nvPr>
        </p:nvSpPr>
        <p:spPr>
          <a:xfrm>
            <a:off x="7078335" y="3817376"/>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1"/>
                </a:solidFill>
                <a:latin typeface="Arial" panose="020B0604020202020204" pitchFamily="34" charset="0"/>
                <a:ea typeface="微软雅黑" panose="020B0503020204020204" charset="-122"/>
                <a:cs typeface="+mj-cs"/>
                <a:sym typeface="Arial" panose="020B0604020202020204" pitchFamily="34" charset="0"/>
              </a:rPr>
              <a:t>07</a:t>
            </a:r>
            <a:endParaRPr lang="en-US" altLang="zh-CN" sz="3600" b="1" dirty="0">
              <a:solidFill>
                <a:schemeClr val="accent1"/>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57" name="标题 1"/>
          <p:cNvSpPr txBox="1"/>
          <p:nvPr>
            <p:custDataLst>
              <p:tags r:id="rId29"/>
            </p:custDataLst>
          </p:nvPr>
        </p:nvSpPr>
        <p:spPr>
          <a:xfrm>
            <a:off x="6328947" y="5151187"/>
            <a:ext cx="2566606" cy="919498"/>
          </a:xfrm>
          <a:prstGeom prst="rect">
            <a:avLst/>
          </a:prstGeom>
          <a:noFill/>
        </p:spPr>
        <p:txBody>
          <a:bodyPr wrap="square" rtlCol="0" anchor="t">
            <a:norm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缺乏合作与协调性</a:t>
            </a:r>
            <a:endParaRPr lang="zh-CN" altLang="en-US" sz="2000" spc="150">
              <a:solidFill>
                <a:schemeClr val="tx1"/>
              </a:solidFill>
              <a:latin typeface="Arial" panose="020B0604020202020204" pitchFamily="34" charset="0"/>
              <a:ea typeface="微软雅黑" panose="020B0503020204020204" charset="-122"/>
            </a:endParaRPr>
          </a:p>
        </p:txBody>
      </p:sp>
      <p:sp>
        <p:nvSpPr>
          <p:cNvPr id="158" name="任意多边形 157"/>
          <p:cNvSpPr/>
          <p:nvPr>
            <p:custDataLst>
              <p:tags r:id="rId30"/>
            </p:custDataLst>
          </p:nvPr>
        </p:nvSpPr>
        <p:spPr>
          <a:xfrm>
            <a:off x="9942347" y="4187266"/>
            <a:ext cx="1233354"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59" name="任意多边形 158"/>
          <p:cNvSpPr/>
          <p:nvPr>
            <p:custDataLst>
              <p:tags r:id="rId31"/>
            </p:custDataLst>
          </p:nvPr>
        </p:nvSpPr>
        <p:spPr>
          <a:xfrm>
            <a:off x="9924224" y="4259746"/>
            <a:ext cx="1260538" cy="733855"/>
          </a:xfrm>
          <a:custGeom>
            <a:avLst/>
            <a:gdLst>
              <a:gd name="connsiteX0" fmla="*/ 0 w 2795451"/>
              <a:gd name="connsiteY0" fmla="*/ 78377 h 1663495"/>
              <a:gd name="connsiteX1" fmla="*/ 1393371 w 2795451"/>
              <a:gd name="connsiteY1" fmla="*/ 1663337 h 1663495"/>
              <a:gd name="connsiteX2" fmla="*/ 2795451 w 2795451"/>
              <a:gd name="connsiteY2" fmla="*/ 0 h 1663495"/>
            </a:gdLst>
            <a:ahLst/>
            <a:cxnLst>
              <a:cxn ang="0">
                <a:pos x="connsiteX0" y="connsiteY0"/>
              </a:cxn>
              <a:cxn ang="0">
                <a:pos x="connsiteX1" y="connsiteY1"/>
              </a:cxn>
              <a:cxn ang="0">
                <a:pos x="connsiteX2" y="connsiteY2"/>
              </a:cxn>
            </a:cxnLst>
            <a:rect l="l" t="t" r="r" b="b"/>
            <a:pathLst>
              <a:path w="2795451" h="1663495">
                <a:moveTo>
                  <a:pt x="0" y="78377"/>
                </a:moveTo>
                <a:cubicBezTo>
                  <a:pt x="463731" y="877388"/>
                  <a:pt x="927463" y="1676400"/>
                  <a:pt x="1393371" y="1663337"/>
                </a:cubicBezTo>
                <a:cubicBezTo>
                  <a:pt x="1859279" y="1650274"/>
                  <a:pt x="2515325" y="300446"/>
                  <a:pt x="2795451" y="0"/>
                </a:cubicBezTo>
              </a:path>
            </a:pathLst>
          </a:custGeom>
          <a:noFill/>
          <a:ln>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60" name="标题 1"/>
          <p:cNvSpPr txBox="1"/>
          <p:nvPr>
            <p:custDataLst>
              <p:tags r:id="rId32"/>
            </p:custDataLst>
          </p:nvPr>
        </p:nvSpPr>
        <p:spPr>
          <a:xfrm>
            <a:off x="10111473" y="3817376"/>
            <a:ext cx="887307" cy="875000"/>
          </a:xfrm>
          <a:prstGeom prst="rect">
            <a:avLst/>
          </a:prstGeom>
          <a:noFill/>
        </p:spPr>
        <p:txBody>
          <a:bodyPr wrap="square" rtlCol="0">
            <a:normAutofit lnSpcReduction="10000"/>
          </a:bodyPr>
          <a:lstStyle>
            <a:defPPr>
              <a:defRPr lang="zh-CN"/>
            </a:defPPr>
            <a:lvl1pPr>
              <a:lnSpc>
                <a:spcPct val="130000"/>
              </a:lnSpc>
              <a:defRPr sz="1200"/>
            </a:lvl1pPr>
          </a:lstStyle>
          <a:p>
            <a:pPr algn="ctr">
              <a:lnSpc>
                <a:spcPct val="120000"/>
              </a:lnSpc>
            </a:pPr>
            <a:r>
              <a:rPr lang="en-US" altLang="zh-CN" sz="3600" b="1" dirty="0">
                <a:solidFill>
                  <a:schemeClr val="accent2"/>
                </a:solidFill>
                <a:latin typeface="Arial" panose="020B0604020202020204" pitchFamily="34" charset="0"/>
                <a:ea typeface="微软雅黑" panose="020B0503020204020204" charset="-122"/>
                <a:cs typeface="+mj-cs"/>
                <a:sym typeface="Arial" panose="020B0604020202020204" pitchFamily="34" charset="0"/>
              </a:rPr>
              <a:t>08</a:t>
            </a:r>
            <a:endParaRPr lang="en-US" altLang="zh-CN" sz="3600" b="1" dirty="0">
              <a:solidFill>
                <a:schemeClr val="accent2"/>
              </a:solidFill>
              <a:latin typeface="Arial" panose="020B0604020202020204" pitchFamily="34" charset="0"/>
              <a:ea typeface="微软雅黑" panose="020B0503020204020204" charset="-122"/>
              <a:cs typeface="+mj-cs"/>
              <a:sym typeface="Arial" panose="020B0604020202020204" pitchFamily="34" charset="0"/>
            </a:endParaRPr>
          </a:p>
        </p:txBody>
      </p:sp>
      <p:sp>
        <p:nvSpPr>
          <p:cNvPr id="161" name="标题 1"/>
          <p:cNvSpPr txBox="1"/>
          <p:nvPr>
            <p:custDataLst>
              <p:tags r:id="rId33"/>
            </p:custDataLst>
          </p:nvPr>
        </p:nvSpPr>
        <p:spPr>
          <a:xfrm>
            <a:off x="9362086" y="5151187"/>
            <a:ext cx="2566606" cy="919498"/>
          </a:xfrm>
          <a:prstGeom prst="rect">
            <a:avLst/>
          </a:prstGeom>
          <a:noFill/>
        </p:spPr>
        <p:txBody>
          <a:bodyPr wrap="square" rtlCol="0" anchor="t">
            <a:noAutofit/>
          </a:bodyPr>
          <a:lstStyle>
            <a:defPPr>
              <a:defRPr lang="zh-CN"/>
            </a:defPPr>
            <a:lvl1pPr>
              <a:lnSpc>
                <a:spcPct val="130000"/>
              </a:lnSpc>
              <a:defRPr sz="1200"/>
            </a:lvl1pPr>
          </a:lstStyle>
          <a:p>
            <a:pPr marL="0" lvl="0" indent="0" algn="ctr">
              <a:lnSpc>
                <a:spcPct val="12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产品的过程设计没有考虑供应链上库存的影响库存</a:t>
            </a:r>
            <a:endParaRPr lang="zh-CN" altLang="en-US" sz="2000" spc="150">
              <a:solidFill>
                <a:schemeClr val="tx1"/>
              </a:solidFill>
              <a:latin typeface="Arial" panose="020B0604020202020204" pitchFamily="34" charset="0"/>
              <a:ea typeface="微软雅黑" panose="020B0503020204020204" charset="-122"/>
            </a:endParaRPr>
          </a:p>
        </p:txBody>
      </p:sp>
      <p:sp>
        <p:nvSpPr>
          <p:cNvPr id="163" name="燕尾形 162"/>
          <p:cNvSpPr/>
          <p:nvPr userDrawn="1">
            <p:custDataLst>
              <p:tags r:id="rId34"/>
            </p:custDataLst>
          </p:nvPr>
        </p:nvSpPr>
        <p:spPr>
          <a:xfrm flipH="1">
            <a:off x="457835" y="13335"/>
            <a:ext cx="69176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供应链环境下的库存管理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35"/>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5160"/>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项目六</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供应链库存管理</a:t>
            </a:r>
            <a:endParaRPr lang="zh-CN" altLang="en-US" sz="3600" b="1" dirty="0" smtClean="0">
              <a:solidFill>
                <a:schemeClr val="bg1"/>
              </a:solidFill>
              <a:latin typeface="方正清刻本悦宋简体"/>
              <a:ea typeface="方正清刻本悦宋简体"/>
              <a:cs typeface="方正清刻本悦宋简体"/>
            </a:endParaRP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527300"/>
            <a:ext cx="4194810" cy="2861310"/>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任务一：库存管理</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任务二：供应链环境下的库存管理</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sym typeface="+mn-ea"/>
              </a:rPr>
              <a:t>任务三：</a:t>
            </a:r>
            <a:r>
              <a:rPr lang="zh-CN" altLang="en-US" sz="2400" dirty="0" smtClean="0">
                <a:solidFill>
                  <a:schemeClr val="bg1"/>
                </a:solidFill>
                <a:latin typeface="Calibri" panose="020F0502020204030204" charset="0"/>
              </a:rPr>
              <a:t>供应商管理库存</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任务四：联合管理库存</a:t>
            </a: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7388" y="804545"/>
            <a:ext cx="411543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三、供应链库存管理机制</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cxnSp>
        <p:nvCxnSpPr>
          <p:cNvPr id="27" name="直接箭头连接符 26"/>
          <p:cNvCxnSpPr/>
          <p:nvPr>
            <p:custDataLst>
              <p:tags r:id="rId1"/>
            </p:custDataLst>
          </p:nvPr>
        </p:nvCxnSpPr>
        <p:spPr>
          <a:xfrm>
            <a:off x="6095049" y="1979930"/>
            <a:ext cx="10132" cy="3989705"/>
          </a:xfrm>
          <a:prstGeom prst="straightConnector1">
            <a:avLst/>
          </a:prstGeom>
          <a:ln w="12700">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曲线连接符 72"/>
          <p:cNvCxnSpPr/>
          <p:nvPr>
            <p:custDataLst>
              <p:tags r:id="rId2"/>
            </p:custDataLst>
          </p:nvPr>
        </p:nvCxnSpPr>
        <p:spPr>
          <a:xfrm rot="16200000" flipH="1">
            <a:off x="5465593" y="3625842"/>
            <a:ext cx="631990" cy="632020"/>
          </a:xfrm>
          <a:prstGeom prst="curvedConnector3">
            <a:avLst>
              <a:gd name="adj1" fmla="val 49900"/>
            </a:avLst>
          </a:prstGeom>
          <a:ln w="12700"/>
        </p:spPr>
        <p:style>
          <a:lnRef idx="1">
            <a:schemeClr val="accent1"/>
          </a:lnRef>
          <a:fillRef idx="0">
            <a:schemeClr val="accent1"/>
          </a:fillRef>
          <a:effectRef idx="0">
            <a:schemeClr val="accent1"/>
          </a:effectRef>
          <a:fontRef idx="minor">
            <a:schemeClr val="tx1"/>
          </a:fontRef>
        </p:style>
      </p:cxnSp>
      <p:sp>
        <p:nvSpPr>
          <p:cNvPr id="28" name="圆角矩形 27"/>
          <p:cNvSpPr/>
          <p:nvPr>
            <p:custDataLst>
              <p:tags r:id="rId3"/>
            </p:custDataLst>
          </p:nvPr>
        </p:nvSpPr>
        <p:spPr>
          <a:xfrm>
            <a:off x="215900" y="2455528"/>
            <a:ext cx="5197766" cy="844171"/>
          </a:xfrm>
          <a:prstGeom prst="roundRect">
            <a:avLst>
              <a:gd name="adj" fmla="val 5000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custDataLst>
              <p:tags r:id="rId4"/>
            </p:custDataLst>
          </p:nvPr>
        </p:nvSpPr>
        <p:spPr>
          <a:xfrm>
            <a:off x="251996" y="2407398"/>
            <a:ext cx="5142672" cy="84417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custDataLst>
              <p:tags r:id="rId5"/>
            </p:custDataLst>
          </p:nvPr>
        </p:nvSpPr>
        <p:spPr>
          <a:xfrm>
            <a:off x="505931" y="2542288"/>
            <a:ext cx="4332738" cy="575024"/>
          </a:xfrm>
          <a:prstGeom prst="rect">
            <a:avLst/>
          </a:prstGeom>
          <a:noFill/>
        </p:spPr>
        <p:txBody>
          <a:bodyPr wrap="square" rtlCol="0">
            <a:normAutofit/>
          </a:bodyPr>
          <a:p>
            <a:pPr indent="0" algn="r" fontAlgn="auto">
              <a:lnSpc>
                <a:spcPct val="130000"/>
              </a:lnSpc>
              <a:spcBef>
                <a:spcPts val="0"/>
              </a:spcBef>
              <a:spcAft>
                <a:spcPts val="1000"/>
              </a:spcAft>
              <a:buSzPct val="100000"/>
            </a:pPr>
            <a:r>
              <a:rPr lang="zh-CN" sz="2000" spc="150">
                <a:solidFill>
                  <a:schemeClr val="bg1"/>
                </a:solidFill>
                <a:latin typeface="思源黑体 CN Regular" panose="020B0500000000000000" charset="-122"/>
                <a:ea typeface="思源黑体 CN Regular" panose="020B0500000000000000" charset="-122"/>
              </a:rPr>
              <a:t>建立供需计划协调管理机制</a:t>
            </a:r>
            <a:endParaRPr lang="zh-CN" sz="2000" spc="150">
              <a:solidFill>
                <a:schemeClr val="bg1"/>
              </a:solidFill>
              <a:latin typeface="思源黑体 CN Regular" panose="020B0500000000000000" charset="-122"/>
              <a:ea typeface="思源黑体 CN Regular" panose="020B0500000000000000" charset="-122"/>
            </a:endParaRPr>
          </a:p>
        </p:txBody>
      </p:sp>
      <p:sp>
        <p:nvSpPr>
          <p:cNvPr id="31" name="椭圆 30"/>
          <p:cNvSpPr/>
          <p:nvPr>
            <p:custDataLst>
              <p:tags r:id="rId6"/>
            </p:custDataLst>
          </p:nvPr>
        </p:nvSpPr>
        <p:spPr>
          <a:xfrm>
            <a:off x="4946323" y="2491625"/>
            <a:ext cx="695948" cy="695982"/>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椭圆 31"/>
          <p:cNvSpPr/>
          <p:nvPr>
            <p:custDataLst>
              <p:tags r:id="rId7"/>
            </p:custDataLst>
          </p:nvPr>
        </p:nvSpPr>
        <p:spPr>
          <a:xfrm>
            <a:off x="4995717" y="2471360"/>
            <a:ext cx="695948" cy="69598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accent2">
                  <a:lumMod val="20000"/>
                  <a:lumOff val="80000"/>
                </a:schemeClr>
              </a:solidFill>
            </a:endParaRPr>
          </a:p>
        </p:txBody>
      </p:sp>
      <p:sp>
        <p:nvSpPr>
          <p:cNvPr id="33" name="文本框 32"/>
          <p:cNvSpPr txBox="1"/>
          <p:nvPr>
            <p:custDataLst>
              <p:tags r:id="rId8"/>
            </p:custDataLst>
          </p:nvPr>
        </p:nvSpPr>
        <p:spPr>
          <a:xfrm>
            <a:off x="5009015" y="2620816"/>
            <a:ext cx="696582" cy="397704"/>
          </a:xfrm>
          <a:prstGeom prst="rect">
            <a:avLst/>
          </a:prstGeom>
          <a:noFill/>
        </p:spPr>
        <p:txBody>
          <a:bodyPr wrap="square" bIns="0" rtlCol="0">
            <a:normAutofit/>
          </a:bodyPr>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01</a:t>
            </a:r>
            <a:endPar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endParaRPr>
          </a:p>
        </p:txBody>
      </p:sp>
      <p:sp>
        <p:nvSpPr>
          <p:cNvPr id="34" name="文本框 33"/>
          <p:cNvSpPr txBox="1"/>
          <p:nvPr>
            <p:custDataLst>
              <p:tags r:id="rId9"/>
            </p:custDataLst>
          </p:nvPr>
        </p:nvSpPr>
        <p:spPr>
          <a:xfrm>
            <a:off x="5028013" y="2620816"/>
            <a:ext cx="696582" cy="397704"/>
          </a:xfrm>
          <a:prstGeom prst="rect">
            <a:avLst/>
          </a:prstGeom>
          <a:noFill/>
        </p:spPr>
        <p:txBody>
          <a:bodyPr wrap="square" bIns="0" rtlCol="0">
            <a:normAutofit/>
          </a:bodyPr>
          <a:p>
            <a:pPr algn="ctr"/>
            <a:r>
              <a:rPr lang="en-US" altLang="zh-CN" sz="2000" spc="300">
                <a:solidFill>
                  <a:schemeClr val="accent1"/>
                </a:solidFill>
                <a:latin typeface="思源黑体 CN Heavy" panose="020B0A00000000000000" charset="-122"/>
                <a:ea typeface="思源黑体 CN Heavy" panose="020B0A00000000000000" charset="-122"/>
              </a:rPr>
              <a:t>01</a:t>
            </a:r>
            <a:endParaRPr lang="en-US" altLang="zh-CN" sz="2000" spc="300">
              <a:solidFill>
                <a:schemeClr val="accent1"/>
              </a:solidFill>
              <a:latin typeface="思源黑体 CN Heavy" panose="020B0A00000000000000" charset="-122"/>
              <a:ea typeface="思源黑体 CN Heavy" panose="020B0A00000000000000" charset="-122"/>
            </a:endParaRPr>
          </a:p>
        </p:txBody>
      </p:sp>
      <p:sp>
        <p:nvSpPr>
          <p:cNvPr id="35" name="圆角矩形 34"/>
          <p:cNvSpPr/>
          <p:nvPr>
            <p:custDataLst>
              <p:tags r:id="rId10"/>
            </p:custDataLst>
          </p:nvPr>
        </p:nvSpPr>
        <p:spPr>
          <a:xfrm>
            <a:off x="215900" y="4511809"/>
            <a:ext cx="5197766" cy="844171"/>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custDataLst>
              <p:tags r:id="rId11"/>
            </p:custDataLst>
          </p:nvPr>
        </p:nvSpPr>
        <p:spPr>
          <a:xfrm>
            <a:off x="251996" y="4463680"/>
            <a:ext cx="5142672" cy="844171"/>
          </a:xfrm>
          <a:prstGeom prst="round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custDataLst>
              <p:tags r:id="rId12"/>
            </p:custDataLst>
          </p:nvPr>
        </p:nvSpPr>
        <p:spPr>
          <a:xfrm>
            <a:off x="505931" y="4598570"/>
            <a:ext cx="4332738" cy="575024"/>
          </a:xfrm>
          <a:prstGeom prst="rect">
            <a:avLst/>
          </a:prstGeom>
          <a:noFill/>
        </p:spPr>
        <p:txBody>
          <a:bodyPr wrap="square" rtlCol="0">
            <a:normAutofit/>
          </a:bodyPr>
          <a:p>
            <a:pPr indent="0" algn="r" fontAlgn="auto">
              <a:lnSpc>
                <a:spcPct val="130000"/>
              </a:lnSpc>
              <a:spcBef>
                <a:spcPts val="0"/>
              </a:spcBef>
              <a:spcAft>
                <a:spcPts val="1000"/>
              </a:spcAft>
              <a:buSzPct val="100000"/>
            </a:pPr>
            <a:r>
              <a:rPr lang="zh-CN" altLang="en-US" sz="2000" spc="150">
                <a:solidFill>
                  <a:schemeClr val="tx1">
                    <a:lumMod val="65000"/>
                    <a:lumOff val="35000"/>
                  </a:schemeClr>
                </a:solidFill>
                <a:latin typeface="思源黑体 CN Regular" panose="020B0500000000000000" charset="-122"/>
                <a:ea typeface="思源黑体 CN Regular" panose="020B0500000000000000" charset="-122"/>
              </a:rPr>
              <a:t>建立供应链库存绩效评价体系</a:t>
            </a:r>
            <a:endParaRPr lang="zh-CN" altLang="en-US" sz="2000" spc="150">
              <a:solidFill>
                <a:schemeClr val="tx1">
                  <a:lumMod val="65000"/>
                  <a:lumOff val="35000"/>
                </a:schemeClr>
              </a:solidFill>
              <a:latin typeface="思源黑体 CN Regular" panose="020B0500000000000000" charset="-122"/>
              <a:ea typeface="思源黑体 CN Regular" panose="020B0500000000000000" charset="-122"/>
            </a:endParaRPr>
          </a:p>
        </p:txBody>
      </p:sp>
      <p:sp>
        <p:nvSpPr>
          <p:cNvPr id="41" name="椭圆 40"/>
          <p:cNvSpPr/>
          <p:nvPr>
            <p:custDataLst>
              <p:tags r:id="rId13"/>
            </p:custDataLst>
          </p:nvPr>
        </p:nvSpPr>
        <p:spPr>
          <a:xfrm>
            <a:off x="4946323" y="4547907"/>
            <a:ext cx="695948" cy="6959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椭圆 41"/>
          <p:cNvSpPr/>
          <p:nvPr>
            <p:custDataLst>
              <p:tags r:id="rId14"/>
            </p:custDataLst>
          </p:nvPr>
        </p:nvSpPr>
        <p:spPr>
          <a:xfrm>
            <a:off x="4995717" y="4527642"/>
            <a:ext cx="695948" cy="69598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custDataLst>
              <p:tags r:id="rId15"/>
            </p:custDataLst>
          </p:nvPr>
        </p:nvSpPr>
        <p:spPr>
          <a:xfrm>
            <a:off x="5009015" y="4677097"/>
            <a:ext cx="696582" cy="397704"/>
          </a:xfrm>
          <a:prstGeom prst="rect">
            <a:avLst/>
          </a:prstGeom>
          <a:noFill/>
        </p:spPr>
        <p:txBody>
          <a:bodyPr wrap="square" bIns="0" rtlCol="0">
            <a:normAutofit/>
          </a:bodyPr>
          <a:p>
            <a:pPr algn="ctr"/>
            <a:r>
              <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rPr>
              <a:t>03</a:t>
            </a:r>
            <a:endParaRPr lang="en-US" altLang="zh-CN" sz="2000" spc="300">
              <a:ln w="6350">
                <a:solidFill>
                  <a:schemeClr val="accent3">
                    <a:lumMod val="40000"/>
                    <a:lumOff val="60000"/>
                  </a:schemeClr>
                </a:solidFill>
              </a:ln>
              <a:noFill/>
              <a:latin typeface="思源黑体 CN Heavy" panose="020B0A00000000000000" charset="-122"/>
              <a:ea typeface="思源黑体 CN Heavy" panose="020B0A00000000000000" charset="-122"/>
            </a:endParaRPr>
          </a:p>
        </p:txBody>
      </p:sp>
      <p:sp>
        <p:nvSpPr>
          <p:cNvPr id="44" name="文本框 43"/>
          <p:cNvSpPr txBox="1"/>
          <p:nvPr>
            <p:custDataLst>
              <p:tags r:id="rId16"/>
            </p:custDataLst>
          </p:nvPr>
        </p:nvSpPr>
        <p:spPr>
          <a:xfrm>
            <a:off x="5024213" y="4677097"/>
            <a:ext cx="696582" cy="397704"/>
          </a:xfrm>
          <a:prstGeom prst="rect">
            <a:avLst/>
          </a:prstGeom>
          <a:noFill/>
        </p:spPr>
        <p:txBody>
          <a:bodyPr wrap="square" bIns="0" rtlCol="0">
            <a:normAutofit/>
          </a:bodyPr>
          <a:p>
            <a:pPr algn="ctr"/>
            <a:r>
              <a:rPr lang="en-US" altLang="zh-CN" sz="2000" spc="300">
                <a:solidFill>
                  <a:schemeClr val="accent3"/>
                </a:solidFill>
                <a:latin typeface="思源黑体 CN Heavy" panose="020B0A00000000000000" charset="-122"/>
                <a:ea typeface="思源黑体 CN Heavy" panose="020B0A00000000000000" charset="-122"/>
              </a:rPr>
              <a:t>03</a:t>
            </a:r>
            <a:endParaRPr lang="en-US" altLang="zh-CN" sz="2000" spc="300">
              <a:solidFill>
                <a:schemeClr val="accent3"/>
              </a:solidFill>
              <a:latin typeface="思源黑体 CN Heavy" panose="020B0A00000000000000" charset="-122"/>
              <a:ea typeface="思源黑体 CN Heavy" panose="020B0A00000000000000" charset="-122"/>
            </a:endParaRPr>
          </a:p>
        </p:txBody>
      </p:sp>
      <p:sp>
        <p:nvSpPr>
          <p:cNvPr id="45" name="圆角矩形 44"/>
          <p:cNvSpPr/>
          <p:nvPr>
            <p:custDataLst>
              <p:tags r:id="rId17"/>
            </p:custDataLst>
          </p:nvPr>
        </p:nvSpPr>
        <p:spPr>
          <a:xfrm flipH="1">
            <a:off x="6777699" y="3225605"/>
            <a:ext cx="5197766" cy="844171"/>
          </a:xfrm>
          <a:prstGeom prst="roundRect">
            <a:avLst>
              <a:gd name="adj" fmla="val 50000"/>
            </a:avLst>
          </a:prstGeom>
          <a:no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custDataLst>
              <p:tags r:id="rId18"/>
            </p:custDataLst>
          </p:nvPr>
        </p:nvSpPr>
        <p:spPr>
          <a:xfrm flipH="1">
            <a:off x="6796697" y="3171142"/>
            <a:ext cx="5142672" cy="844171"/>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custDataLst>
              <p:tags r:id="rId19"/>
            </p:custDataLst>
          </p:nvPr>
        </p:nvSpPr>
        <p:spPr>
          <a:xfrm flipH="1">
            <a:off x="7352696" y="3306032"/>
            <a:ext cx="4332738" cy="575024"/>
          </a:xfrm>
          <a:prstGeom prst="rect">
            <a:avLst/>
          </a:prstGeom>
          <a:noFill/>
        </p:spPr>
        <p:txBody>
          <a:bodyPr wrap="square" rtlCol="0">
            <a:normAutofit/>
          </a:bodyPr>
          <a:p>
            <a:pPr indent="0" fontAlgn="auto">
              <a:lnSpc>
                <a:spcPct val="130000"/>
              </a:lnSpc>
              <a:spcBef>
                <a:spcPts val="0"/>
              </a:spcBef>
              <a:spcAft>
                <a:spcPts val="1000"/>
              </a:spcAft>
              <a:buSzPct val="100000"/>
            </a:pPr>
            <a:r>
              <a:rPr lang="zh-CN" altLang="en-US" sz="2000" spc="150">
                <a:solidFill>
                  <a:schemeClr val="tx1">
                    <a:lumMod val="65000"/>
                    <a:lumOff val="35000"/>
                  </a:schemeClr>
                </a:solidFill>
                <a:latin typeface="思源黑体 CN Regular" panose="020B0500000000000000" charset="-122"/>
                <a:ea typeface="思源黑体 CN Regular" panose="020B0500000000000000" charset="-122"/>
              </a:rPr>
              <a:t>建立供应链库存运行机制</a:t>
            </a:r>
            <a:endParaRPr lang="zh-CN" altLang="en-US" sz="2000" spc="150">
              <a:solidFill>
                <a:schemeClr val="tx1">
                  <a:lumMod val="65000"/>
                  <a:lumOff val="35000"/>
                </a:schemeClr>
              </a:solidFill>
              <a:latin typeface="思源黑体 CN Regular" panose="020B0500000000000000" charset="-122"/>
              <a:ea typeface="思源黑体 CN Regular" panose="020B0500000000000000" charset="-122"/>
            </a:endParaRPr>
          </a:p>
        </p:txBody>
      </p:sp>
      <p:sp>
        <p:nvSpPr>
          <p:cNvPr id="48" name="椭圆 47"/>
          <p:cNvSpPr/>
          <p:nvPr>
            <p:custDataLst>
              <p:tags r:id="rId20"/>
            </p:custDataLst>
          </p:nvPr>
        </p:nvSpPr>
        <p:spPr>
          <a:xfrm flipH="1">
            <a:off x="6549094" y="3255369"/>
            <a:ext cx="695948" cy="6959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椭圆 48"/>
          <p:cNvSpPr/>
          <p:nvPr>
            <p:custDataLst>
              <p:tags r:id="rId21"/>
            </p:custDataLst>
          </p:nvPr>
        </p:nvSpPr>
        <p:spPr>
          <a:xfrm flipH="1">
            <a:off x="6499700" y="3235104"/>
            <a:ext cx="695948" cy="69598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custDataLst>
              <p:tags r:id="rId22"/>
            </p:custDataLst>
          </p:nvPr>
        </p:nvSpPr>
        <p:spPr>
          <a:xfrm flipH="1">
            <a:off x="6516798" y="3384559"/>
            <a:ext cx="696582" cy="397704"/>
          </a:xfrm>
          <a:prstGeom prst="rect">
            <a:avLst/>
          </a:prstGeom>
          <a:noFill/>
        </p:spPr>
        <p:txBody>
          <a:bodyPr wrap="square" bIns="0" rtlCol="0">
            <a:normAutofit/>
          </a:bodyPr>
          <a:p>
            <a:pPr algn="ctr"/>
            <a:r>
              <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rPr>
              <a:t>02</a:t>
            </a:r>
            <a:endParaRPr lang="en-US" altLang="zh-CN" sz="2000" spc="300">
              <a:ln w="6350">
                <a:solidFill>
                  <a:schemeClr val="accent2">
                    <a:lumMod val="60000"/>
                    <a:lumOff val="40000"/>
                  </a:schemeClr>
                </a:solidFill>
              </a:ln>
              <a:noFill/>
              <a:latin typeface="思源黑体 CN Heavy" panose="020B0A00000000000000" charset="-122"/>
              <a:ea typeface="思源黑体 CN Heavy" panose="020B0A00000000000000" charset="-122"/>
            </a:endParaRPr>
          </a:p>
        </p:txBody>
      </p:sp>
      <p:sp>
        <p:nvSpPr>
          <p:cNvPr id="51" name="文本框 50"/>
          <p:cNvSpPr txBox="1"/>
          <p:nvPr>
            <p:custDataLst>
              <p:tags r:id="rId23"/>
            </p:custDataLst>
          </p:nvPr>
        </p:nvSpPr>
        <p:spPr>
          <a:xfrm flipH="1">
            <a:off x="6499067" y="3384559"/>
            <a:ext cx="696582" cy="397704"/>
          </a:xfrm>
          <a:prstGeom prst="rect">
            <a:avLst/>
          </a:prstGeom>
          <a:noFill/>
        </p:spPr>
        <p:txBody>
          <a:bodyPr wrap="square" bIns="0" rtlCol="0">
            <a:normAutofit/>
          </a:bodyPr>
          <a:p>
            <a:pPr algn="ctr"/>
            <a:r>
              <a:rPr lang="en-US" altLang="zh-CN" sz="2000" spc="300">
                <a:solidFill>
                  <a:schemeClr val="accent2"/>
                </a:solidFill>
                <a:latin typeface="思源黑体 CN Heavy" panose="020B0A00000000000000" charset="-122"/>
                <a:ea typeface="思源黑体 CN Heavy" panose="020B0A00000000000000" charset="-122"/>
              </a:rPr>
              <a:t>02</a:t>
            </a:r>
            <a:endParaRPr lang="en-US" altLang="zh-CN" sz="2000" spc="300">
              <a:solidFill>
                <a:schemeClr val="accent2"/>
              </a:solidFill>
              <a:latin typeface="思源黑体 CN Heavy" panose="020B0A00000000000000" charset="-122"/>
              <a:ea typeface="思源黑体 CN Heavy" panose="020B0A00000000000000" charset="-122"/>
            </a:endParaRPr>
          </a:p>
        </p:txBody>
      </p:sp>
      <p:sp>
        <p:nvSpPr>
          <p:cNvPr id="52" name="文本框 51" descr="7b0a202020202262756c6c6574223a20227b5c2263617465676f727949645c223a31303030362c5c2274656d706c61746549645c223a32303233313437397d220a7d0a"/>
          <p:cNvSpPr txBox="1"/>
          <p:nvPr/>
        </p:nvSpPr>
        <p:spPr>
          <a:xfrm>
            <a:off x="7195820" y="4182110"/>
            <a:ext cx="4319905" cy="1630045"/>
          </a:xfrm>
          <a:prstGeom prst="rect">
            <a:avLst/>
          </a:prstGeom>
          <a:noFill/>
          <a:ln w="9525">
            <a:noFill/>
          </a:ln>
        </p:spPr>
        <p:txBody>
          <a:bodyPr wrap="square">
            <a:spAutoFit/>
          </a:bodyPr>
          <a:p>
            <a:pPr indent="304800">
              <a:buBlip>
                <a:blip r:embed="rId24"/>
              </a:buBlip>
            </a:pPr>
            <a:r>
              <a:rPr lang="zh-CN" sz="2000" b="0">
                <a:latin typeface="Times New Roman" panose="02020603050405020304" pitchFamily="18" charset="0"/>
                <a:ea typeface="宋体" panose="02010600030101010101" pitchFamily="2" charset="-122"/>
              </a:rPr>
              <a:t>建立共同的合作目标</a:t>
            </a:r>
            <a:endParaRPr lang="zh-CN" sz="2000" b="0">
              <a:latin typeface="Times New Roman" panose="02020603050405020304" pitchFamily="18" charset="0"/>
              <a:ea typeface="宋体" panose="02010600030101010101" pitchFamily="2" charset="-122"/>
            </a:endParaRPr>
          </a:p>
          <a:p>
            <a:pPr indent="304800">
              <a:buBlip>
                <a:blip r:embed="rId24"/>
              </a:buBlip>
            </a:pPr>
            <a:r>
              <a:rPr lang="zh-CN" sz="2000" b="0">
                <a:latin typeface="Times New Roman" panose="02020603050405020304" pitchFamily="18" charset="0"/>
                <a:ea typeface="宋体" panose="02010600030101010101" pitchFamily="2" charset="-122"/>
              </a:rPr>
              <a:t>建立库存优化的计划协调控制方法</a:t>
            </a:r>
            <a:endParaRPr lang="zh-CN" sz="2000" b="0">
              <a:latin typeface="Times New Roman" panose="02020603050405020304" pitchFamily="18" charset="0"/>
              <a:ea typeface="宋体" panose="02010600030101010101" pitchFamily="2" charset="-122"/>
            </a:endParaRPr>
          </a:p>
          <a:p>
            <a:pPr indent="304800">
              <a:buBlip>
                <a:blip r:embed="rId24"/>
              </a:buBlip>
            </a:pPr>
            <a:r>
              <a:rPr lang="zh-CN" sz="2000" b="0">
                <a:latin typeface="Times New Roman" panose="02020603050405020304" pitchFamily="18" charset="0"/>
                <a:ea typeface="宋体" panose="02010600030101010101" pitchFamily="2" charset="-122"/>
              </a:rPr>
              <a:t>建立一种信息沟通的渠道或系统</a:t>
            </a:r>
            <a:endParaRPr lang="zh-CN" sz="2000" b="0">
              <a:latin typeface="Times New Roman" panose="02020603050405020304" pitchFamily="18" charset="0"/>
              <a:ea typeface="宋体" panose="02010600030101010101" pitchFamily="2" charset="-122"/>
            </a:endParaRPr>
          </a:p>
          <a:p>
            <a:pPr indent="304800">
              <a:buBlip>
                <a:blip r:embed="rId24"/>
              </a:buBlip>
            </a:pPr>
            <a:r>
              <a:rPr lang="zh-CN" sz="2000" b="0">
                <a:latin typeface="Times New Roman" panose="02020603050405020304" pitchFamily="18" charset="0"/>
                <a:ea typeface="宋体" panose="02010600030101010101" pitchFamily="2" charset="-122"/>
              </a:rPr>
              <a:t>建立利益的分配和激励—约束机制</a:t>
            </a:r>
            <a:endParaRPr lang="zh-CN" sz="2000" b="0">
              <a:latin typeface="Times New Roman" panose="02020603050405020304" pitchFamily="18" charset="0"/>
              <a:ea typeface="宋体" panose="02010600030101010101" pitchFamily="2" charset="-122"/>
            </a:endParaRPr>
          </a:p>
          <a:p>
            <a:pPr indent="304800">
              <a:buBlip>
                <a:blip r:embed="rId24"/>
              </a:buBlip>
            </a:pPr>
            <a:r>
              <a:rPr lang="zh-CN" sz="2000" b="0">
                <a:latin typeface="Times New Roman" panose="02020603050405020304" pitchFamily="18" charset="0"/>
                <a:ea typeface="宋体" panose="02010600030101010101" pitchFamily="2" charset="-122"/>
              </a:rPr>
              <a:t>建立风险分担机制</a:t>
            </a:r>
            <a:endParaRPr lang="zh-CN" altLang="en-US" sz="2000" b="0">
              <a:latin typeface="Times New Roman" panose="02020603050405020304" pitchFamily="18" charset="0"/>
              <a:ea typeface="宋体" panose="02010600030101010101" pitchFamily="2" charset="-122"/>
            </a:endParaRPr>
          </a:p>
        </p:txBody>
      </p:sp>
      <p:sp>
        <p:nvSpPr>
          <p:cNvPr id="185" name="燕尾形 184"/>
          <p:cNvSpPr/>
          <p:nvPr userDrawn="1">
            <p:custDataLst>
              <p:tags r:id="rId25"/>
            </p:custDataLst>
          </p:nvPr>
        </p:nvSpPr>
        <p:spPr>
          <a:xfrm flipH="1">
            <a:off x="457835" y="13335"/>
            <a:ext cx="69176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供应链环境下的库存管理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26"/>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518" y="939165"/>
            <a:ext cx="626046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四、供应链库存管理中的“牛鞭效应”</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1189355" y="1741170"/>
            <a:ext cx="9726930" cy="1014730"/>
          </a:xfrm>
          <a:prstGeom prst="rect">
            <a:avLst/>
          </a:prstGeom>
          <a:solidFill>
            <a:schemeClr val="accent5">
              <a:lumMod val="60000"/>
              <a:lumOff val="40000"/>
            </a:schemeClr>
          </a:solidFill>
          <a:ln w="9525">
            <a:noFill/>
          </a:ln>
        </p:spPr>
        <p:txBody>
          <a:bodyPr wrap="square">
            <a:spAutoFit/>
          </a:bodyPr>
          <a:p>
            <a:pPr indent="0"/>
            <a:r>
              <a:rPr lang="zh-CN" sz="2000" b="0">
                <a:solidFill>
                  <a:schemeClr val="tx1"/>
                </a:solidFill>
                <a:latin typeface="Times New Roman" panose="02020603050405020304" pitchFamily="18" charset="0"/>
                <a:ea typeface="宋体" panose="02010600030101010101" pitchFamily="2" charset="-122"/>
              </a:rPr>
              <a:t>“牛鞭效应”是供应链上的一种需求变异放大（方差放大）现象。指的是信息流从最终客户端向原始供应商端传递时，无法有效地实现信息的共享，使得信息扭曲而逐级放大，导致了需求信息出现越来越大的波动。</a:t>
            </a:r>
            <a:endParaRPr lang="zh-CN" sz="2000" b="0">
              <a:solidFill>
                <a:schemeClr val="tx1"/>
              </a:solidFill>
              <a:latin typeface="Times New Roman" panose="02020603050405020304" pitchFamily="18" charset="0"/>
              <a:ea typeface="宋体" panose="02010600030101010101" pitchFamily="2" charset="-122"/>
            </a:endParaRPr>
          </a:p>
        </p:txBody>
      </p:sp>
      <p:sp>
        <p:nvSpPr>
          <p:cNvPr id="43" name="AutoShape 8"/>
          <p:cNvSpPr>
            <a:spLocks noChangeArrowheads="1"/>
          </p:cNvSpPr>
          <p:nvPr>
            <p:custDataLst>
              <p:tags r:id="rId1"/>
            </p:custDataLst>
          </p:nvPr>
        </p:nvSpPr>
        <p:spPr bwMode="auto">
          <a:xfrm>
            <a:off x="4040254" y="3637484"/>
            <a:ext cx="1735132" cy="1478782"/>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fontScale="70000"/>
          </a:bodyPr>
          <a:p>
            <a:pPr marL="0" indent="0" algn="ctr">
              <a:lnSpc>
                <a:spcPct val="120000"/>
              </a:lnSpc>
              <a:spcBef>
                <a:spcPts val="0"/>
              </a:spcBef>
              <a:spcAft>
                <a:spcPts val="0"/>
              </a:spcAft>
              <a:buSzPct val="100000"/>
            </a:pPr>
            <a:r>
              <a:rPr lang="zh-CN" sz="2000" b="1" kern="0">
                <a:solidFill>
                  <a:schemeClr val="bg1"/>
                </a:solidFill>
                <a:latin typeface="Arial" panose="020B0604020202020204" pitchFamily="34" charset="0"/>
                <a:ea typeface="微软雅黑" panose="020B0503020204020204" charset="-122"/>
              </a:rPr>
              <a:t>“牛鞭效应”现象产生的原因</a:t>
            </a:r>
            <a:endParaRPr lang="zh-CN" sz="2000" b="1" kern="0">
              <a:solidFill>
                <a:schemeClr val="bg1"/>
              </a:solidFill>
              <a:latin typeface="Arial" panose="020B0604020202020204" pitchFamily="34" charset="0"/>
              <a:ea typeface="微软雅黑" panose="020B0503020204020204" charset="-122"/>
            </a:endParaRPr>
          </a:p>
        </p:txBody>
      </p:sp>
      <p:sp>
        <p:nvSpPr>
          <p:cNvPr id="44" name="AutoShape 8"/>
          <p:cNvSpPr>
            <a:spLocks noChangeArrowheads="1"/>
          </p:cNvSpPr>
          <p:nvPr>
            <p:custDataLst>
              <p:tags r:id="rId2"/>
            </p:custDataLst>
          </p:nvPr>
        </p:nvSpPr>
        <p:spPr bwMode="auto">
          <a:xfrm>
            <a:off x="3958539" y="3567842"/>
            <a:ext cx="1898561" cy="1618067"/>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5" name="AutoShape 7"/>
          <p:cNvSpPr>
            <a:spLocks noChangeArrowheads="1"/>
          </p:cNvSpPr>
          <p:nvPr>
            <p:custDataLst>
              <p:tags r:id="rId3"/>
            </p:custDataLst>
          </p:nvPr>
        </p:nvSpPr>
        <p:spPr bwMode="gray">
          <a:xfrm>
            <a:off x="3368038" y="4239776"/>
            <a:ext cx="240206" cy="274196"/>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3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6" name="AutoShape 7"/>
          <p:cNvSpPr>
            <a:spLocks noChangeArrowheads="1"/>
          </p:cNvSpPr>
          <p:nvPr>
            <p:custDataLst>
              <p:tags r:id="rId4"/>
            </p:custDataLst>
          </p:nvPr>
        </p:nvSpPr>
        <p:spPr bwMode="gray">
          <a:xfrm>
            <a:off x="3568932" y="4239776"/>
            <a:ext cx="240206" cy="274196"/>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3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7" name="AutoShape 7"/>
          <p:cNvSpPr>
            <a:spLocks noChangeArrowheads="1"/>
          </p:cNvSpPr>
          <p:nvPr>
            <p:custDataLst>
              <p:tags r:id="rId5"/>
            </p:custDataLst>
          </p:nvPr>
        </p:nvSpPr>
        <p:spPr bwMode="gray">
          <a:xfrm>
            <a:off x="3774587" y="4239776"/>
            <a:ext cx="240206" cy="274196"/>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3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48" name="AutoShape 4"/>
          <p:cNvSpPr>
            <a:spLocks noChangeArrowheads="1"/>
          </p:cNvSpPr>
          <p:nvPr>
            <p:custDataLst>
              <p:tags r:id="rId6"/>
            </p:custDataLst>
          </p:nvPr>
        </p:nvSpPr>
        <p:spPr bwMode="auto">
          <a:xfrm>
            <a:off x="1070253" y="3906621"/>
            <a:ext cx="1089299" cy="950289"/>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短缺博弈</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49" name="AutoShape 4"/>
          <p:cNvSpPr>
            <a:spLocks noChangeArrowheads="1"/>
          </p:cNvSpPr>
          <p:nvPr>
            <p:custDataLst>
              <p:tags r:id="rId7"/>
            </p:custDataLst>
          </p:nvPr>
        </p:nvSpPr>
        <p:spPr bwMode="auto">
          <a:xfrm>
            <a:off x="989461" y="3836140"/>
            <a:ext cx="1250881" cy="1091253"/>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0" name="AutoShape 4"/>
          <p:cNvSpPr>
            <a:spLocks noChangeArrowheads="1"/>
          </p:cNvSpPr>
          <p:nvPr>
            <p:custDataLst>
              <p:tags r:id="rId8"/>
            </p:custDataLst>
          </p:nvPr>
        </p:nvSpPr>
        <p:spPr bwMode="auto">
          <a:xfrm>
            <a:off x="134191" y="3360996"/>
            <a:ext cx="1089299" cy="950289"/>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Autofit/>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 需求预测修正</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51" name="AutoShape 4"/>
          <p:cNvSpPr>
            <a:spLocks noChangeArrowheads="1"/>
          </p:cNvSpPr>
          <p:nvPr>
            <p:custDataLst>
              <p:tags r:id="rId9"/>
            </p:custDataLst>
          </p:nvPr>
        </p:nvSpPr>
        <p:spPr bwMode="auto">
          <a:xfrm>
            <a:off x="53400" y="3290515"/>
            <a:ext cx="1250881" cy="1091253"/>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2" name="AutoShape 4"/>
          <p:cNvSpPr>
            <a:spLocks noChangeArrowheads="1"/>
          </p:cNvSpPr>
          <p:nvPr>
            <p:custDataLst>
              <p:tags r:id="rId10"/>
            </p:custDataLst>
          </p:nvPr>
        </p:nvSpPr>
        <p:spPr bwMode="auto">
          <a:xfrm>
            <a:off x="134191" y="4452248"/>
            <a:ext cx="1089299" cy="950289"/>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 订货批量决策</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53" name="AutoShape 4"/>
          <p:cNvSpPr>
            <a:spLocks noChangeArrowheads="1"/>
          </p:cNvSpPr>
          <p:nvPr>
            <p:custDataLst>
              <p:tags r:id="rId11"/>
            </p:custDataLst>
          </p:nvPr>
        </p:nvSpPr>
        <p:spPr bwMode="auto">
          <a:xfrm>
            <a:off x="53400" y="4381766"/>
            <a:ext cx="1250881" cy="1091253"/>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4" name="AutoShape 4"/>
          <p:cNvSpPr>
            <a:spLocks noChangeArrowheads="1"/>
          </p:cNvSpPr>
          <p:nvPr>
            <p:custDataLst>
              <p:tags r:id="rId12"/>
            </p:custDataLst>
          </p:nvPr>
        </p:nvSpPr>
        <p:spPr bwMode="auto">
          <a:xfrm>
            <a:off x="2007983" y="3360996"/>
            <a:ext cx="1089299" cy="950289"/>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提前期</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55" name="AutoShape 4"/>
          <p:cNvSpPr>
            <a:spLocks noChangeArrowheads="1"/>
          </p:cNvSpPr>
          <p:nvPr>
            <p:custDataLst>
              <p:tags r:id="rId13"/>
            </p:custDataLst>
          </p:nvPr>
        </p:nvSpPr>
        <p:spPr bwMode="auto">
          <a:xfrm>
            <a:off x="1927190" y="3290515"/>
            <a:ext cx="1250881" cy="1091253"/>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6" name="AutoShape 4"/>
          <p:cNvSpPr>
            <a:spLocks noChangeArrowheads="1"/>
          </p:cNvSpPr>
          <p:nvPr>
            <p:custDataLst>
              <p:tags r:id="rId14"/>
            </p:custDataLst>
          </p:nvPr>
        </p:nvSpPr>
        <p:spPr bwMode="auto">
          <a:xfrm>
            <a:off x="2007983" y="4452248"/>
            <a:ext cx="1089299" cy="950289"/>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库存失衡</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57" name="AutoShape 4"/>
          <p:cNvSpPr>
            <a:spLocks noChangeArrowheads="1"/>
          </p:cNvSpPr>
          <p:nvPr>
            <p:custDataLst>
              <p:tags r:id="rId15"/>
            </p:custDataLst>
          </p:nvPr>
        </p:nvSpPr>
        <p:spPr bwMode="auto">
          <a:xfrm>
            <a:off x="1927190" y="4381766"/>
            <a:ext cx="1250881" cy="1091253"/>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0" name="AutoShape 8"/>
          <p:cNvSpPr>
            <a:spLocks noChangeArrowheads="1"/>
          </p:cNvSpPr>
          <p:nvPr>
            <p:custDataLst>
              <p:tags r:id="rId16"/>
            </p:custDataLst>
          </p:nvPr>
        </p:nvSpPr>
        <p:spPr bwMode="auto">
          <a:xfrm>
            <a:off x="10301354" y="3764484"/>
            <a:ext cx="1735132" cy="1478782"/>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fontScale="70000"/>
          </a:bodyPr>
          <a:p>
            <a:pPr marL="0" indent="0" algn="ctr">
              <a:lnSpc>
                <a:spcPct val="120000"/>
              </a:lnSpc>
              <a:spcBef>
                <a:spcPts val="0"/>
              </a:spcBef>
              <a:spcAft>
                <a:spcPts val="0"/>
              </a:spcAft>
              <a:buSzPct val="100000"/>
            </a:pPr>
            <a:r>
              <a:rPr lang="zh-CN" sz="2000" b="1" kern="0">
                <a:solidFill>
                  <a:schemeClr val="bg1"/>
                </a:solidFill>
                <a:latin typeface="Arial" panose="020B0604020202020204" pitchFamily="34" charset="0"/>
                <a:ea typeface="微软雅黑" panose="020B0503020204020204" charset="-122"/>
              </a:rPr>
              <a:t>“牛鞭效应”现象的消除办法</a:t>
            </a:r>
            <a:endParaRPr lang="zh-CN" sz="2000" b="1" kern="0">
              <a:solidFill>
                <a:schemeClr val="bg1"/>
              </a:solidFill>
              <a:latin typeface="Arial" panose="020B0604020202020204" pitchFamily="34" charset="0"/>
              <a:ea typeface="微软雅黑" panose="020B0503020204020204" charset="-122"/>
            </a:endParaRPr>
          </a:p>
        </p:txBody>
      </p:sp>
      <p:sp>
        <p:nvSpPr>
          <p:cNvPr id="21" name="AutoShape 8"/>
          <p:cNvSpPr>
            <a:spLocks noChangeArrowheads="1"/>
          </p:cNvSpPr>
          <p:nvPr>
            <p:custDataLst>
              <p:tags r:id="rId17"/>
            </p:custDataLst>
          </p:nvPr>
        </p:nvSpPr>
        <p:spPr bwMode="auto">
          <a:xfrm>
            <a:off x="10219639" y="3694842"/>
            <a:ext cx="1898561" cy="1618067"/>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2" name="AutoShape 7"/>
          <p:cNvSpPr>
            <a:spLocks noChangeArrowheads="1"/>
          </p:cNvSpPr>
          <p:nvPr>
            <p:custDataLst>
              <p:tags r:id="rId18"/>
            </p:custDataLst>
          </p:nvPr>
        </p:nvSpPr>
        <p:spPr bwMode="gray">
          <a:xfrm>
            <a:off x="9648188" y="4366776"/>
            <a:ext cx="240206" cy="274196"/>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3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3" name="AutoShape 7"/>
          <p:cNvSpPr>
            <a:spLocks noChangeArrowheads="1"/>
          </p:cNvSpPr>
          <p:nvPr>
            <p:custDataLst>
              <p:tags r:id="rId19"/>
            </p:custDataLst>
          </p:nvPr>
        </p:nvSpPr>
        <p:spPr bwMode="gray">
          <a:xfrm>
            <a:off x="9849082" y="4366776"/>
            <a:ext cx="240206" cy="274196"/>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3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4" name="AutoShape 7"/>
          <p:cNvSpPr>
            <a:spLocks noChangeArrowheads="1"/>
          </p:cNvSpPr>
          <p:nvPr>
            <p:custDataLst>
              <p:tags r:id="rId20"/>
            </p:custDataLst>
          </p:nvPr>
        </p:nvSpPr>
        <p:spPr bwMode="gray">
          <a:xfrm>
            <a:off x="10054737" y="4366776"/>
            <a:ext cx="240206" cy="274196"/>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35000"/>
          </a:bodyPr>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5" name="AutoShape 4"/>
          <p:cNvSpPr>
            <a:spLocks noChangeArrowheads="1"/>
          </p:cNvSpPr>
          <p:nvPr>
            <p:custDataLst>
              <p:tags r:id="rId21"/>
            </p:custDataLst>
          </p:nvPr>
        </p:nvSpPr>
        <p:spPr bwMode="auto">
          <a:xfrm>
            <a:off x="7154545" y="3962400"/>
            <a:ext cx="1449705" cy="1153160"/>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实现供应链企业间的信息共享</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26" name="AutoShape 4"/>
          <p:cNvSpPr>
            <a:spLocks noChangeArrowheads="1"/>
          </p:cNvSpPr>
          <p:nvPr>
            <p:custDataLst>
              <p:tags r:id="rId22"/>
            </p:custDataLst>
          </p:nvPr>
        </p:nvSpPr>
        <p:spPr bwMode="auto">
          <a:xfrm>
            <a:off x="7269611" y="3963140"/>
            <a:ext cx="1250881" cy="1091253"/>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7" name="AutoShape 4"/>
          <p:cNvSpPr>
            <a:spLocks noChangeArrowheads="1"/>
          </p:cNvSpPr>
          <p:nvPr>
            <p:custDataLst>
              <p:tags r:id="rId23"/>
            </p:custDataLst>
          </p:nvPr>
        </p:nvSpPr>
        <p:spPr bwMode="auto">
          <a:xfrm>
            <a:off x="6414341" y="3487996"/>
            <a:ext cx="1089299" cy="950289"/>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Autofit/>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 缩短提前期</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28" name="AutoShape 4"/>
          <p:cNvSpPr>
            <a:spLocks noChangeArrowheads="1"/>
          </p:cNvSpPr>
          <p:nvPr>
            <p:custDataLst>
              <p:tags r:id="rId24"/>
            </p:custDataLst>
          </p:nvPr>
        </p:nvSpPr>
        <p:spPr bwMode="auto">
          <a:xfrm>
            <a:off x="6333550" y="3417515"/>
            <a:ext cx="1250881" cy="1091253"/>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9" name="AutoShape 4"/>
          <p:cNvSpPr>
            <a:spLocks noChangeArrowheads="1"/>
          </p:cNvSpPr>
          <p:nvPr>
            <p:custDataLst>
              <p:tags r:id="rId25"/>
            </p:custDataLst>
          </p:nvPr>
        </p:nvSpPr>
        <p:spPr bwMode="auto">
          <a:xfrm>
            <a:off x="6414341" y="4579248"/>
            <a:ext cx="1089299" cy="950289"/>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rmAutofit fontScale="90000" lnSpcReduction="10000"/>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规避短缺情况下的博弈行为</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30" name="AutoShape 4"/>
          <p:cNvSpPr>
            <a:spLocks noChangeArrowheads="1"/>
          </p:cNvSpPr>
          <p:nvPr>
            <p:custDataLst>
              <p:tags r:id="rId26"/>
            </p:custDataLst>
          </p:nvPr>
        </p:nvSpPr>
        <p:spPr bwMode="auto">
          <a:xfrm>
            <a:off x="6333550" y="4508766"/>
            <a:ext cx="1250881" cy="1091253"/>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1" name="AutoShape 4"/>
          <p:cNvSpPr>
            <a:spLocks noChangeArrowheads="1"/>
          </p:cNvSpPr>
          <p:nvPr>
            <p:custDataLst>
              <p:tags r:id="rId27"/>
            </p:custDataLst>
          </p:nvPr>
        </p:nvSpPr>
        <p:spPr bwMode="auto">
          <a:xfrm>
            <a:off x="8288133" y="3487996"/>
            <a:ext cx="1089299" cy="950289"/>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rmAutofit/>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合理分担库存</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32" name="AutoShape 4"/>
          <p:cNvSpPr>
            <a:spLocks noChangeArrowheads="1"/>
          </p:cNvSpPr>
          <p:nvPr>
            <p:custDataLst>
              <p:tags r:id="rId28"/>
            </p:custDataLst>
          </p:nvPr>
        </p:nvSpPr>
        <p:spPr bwMode="auto">
          <a:xfrm>
            <a:off x="8207340" y="3417515"/>
            <a:ext cx="1250881" cy="1091253"/>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3" name="AutoShape 4"/>
          <p:cNvSpPr>
            <a:spLocks noChangeArrowheads="1"/>
          </p:cNvSpPr>
          <p:nvPr>
            <p:custDataLst>
              <p:tags r:id="rId29"/>
            </p:custDataLst>
          </p:nvPr>
        </p:nvSpPr>
        <p:spPr bwMode="auto">
          <a:xfrm>
            <a:off x="8288133" y="4579248"/>
            <a:ext cx="1089299" cy="950289"/>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normAutofit fontScale="90000" lnSpcReduction="10000"/>
          </a:bodyPr>
          <a:p>
            <a:pPr marL="0" lvl="0" indent="0" algn="ctr">
              <a:lnSpc>
                <a:spcPct val="140000"/>
              </a:lnSpc>
              <a:spcBef>
                <a:spcPts val="0"/>
              </a:spcBef>
              <a:spcAft>
                <a:spcPts val="0"/>
              </a:spcAft>
              <a:buSzPct val="100000"/>
            </a:pPr>
            <a:r>
              <a:rPr lang="zh-CN" altLang="en-US" sz="1000" kern="0" spc="150">
                <a:solidFill>
                  <a:srgbClr val="000000"/>
                </a:solidFill>
                <a:latin typeface="Arial" panose="020B0604020202020204" pitchFamily="34" charset="0"/>
                <a:ea typeface="微软雅黑" panose="020B0503020204020204" charset="-122"/>
              </a:rPr>
              <a:t>采用先进的信息技术</a:t>
            </a:r>
            <a:endParaRPr lang="zh-CN" altLang="en-US" sz="1000" kern="0" spc="150">
              <a:solidFill>
                <a:srgbClr val="000000"/>
              </a:solidFill>
              <a:latin typeface="Arial" panose="020B0604020202020204" pitchFamily="34" charset="0"/>
              <a:ea typeface="微软雅黑" panose="020B0503020204020204" charset="-122"/>
            </a:endParaRPr>
          </a:p>
        </p:txBody>
      </p:sp>
      <p:sp>
        <p:nvSpPr>
          <p:cNvPr id="34" name="AutoShape 4"/>
          <p:cNvSpPr>
            <a:spLocks noChangeArrowheads="1"/>
          </p:cNvSpPr>
          <p:nvPr>
            <p:custDataLst>
              <p:tags r:id="rId30"/>
            </p:custDataLst>
          </p:nvPr>
        </p:nvSpPr>
        <p:spPr bwMode="auto">
          <a:xfrm>
            <a:off x="8207340" y="4508766"/>
            <a:ext cx="1250881" cy="1091253"/>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5" name="燕尾形 34"/>
          <p:cNvSpPr/>
          <p:nvPr userDrawn="1">
            <p:custDataLst>
              <p:tags r:id="rId31"/>
            </p:custDataLst>
          </p:nvPr>
        </p:nvSpPr>
        <p:spPr>
          <a:xfrm flipH="1">
            <a:off x="457835" y="13335"/>
            <a:ext cx="691769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供应链环境下的库存管理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32"/>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244975" y="2924175"/>
            <a:ext cx="7947025" cy="132207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000" kern="0" dirty="0" smtClean="0">
                <a:gradFill>
                  <a:gsLst>
                    <a:gs pos="25000">
                      <a:srgbClr val="02B9E7">
                        <a:satMod val="155000"/>
                      </a:srgbClr>
                    </a:gs>
                    <a:gs pos="100000">
                      <a:srgbClr val="002060"/>
                    </a:gs>
                  </a:gsLst>
                  <a:lin ang="5400000"/>
                </a:gradFill>
              </a:rPr>
              <a:t>供应商管理库存</a:t>
            </a:r>
            <a:endParaRPr lang="zh-CN" altLang="en-US" sz="8000" kern="0" dirty="0" smtClean="0">
              <a:gradFill>
                <a:gsLst>
                  <a:gs pos="25000">
                    <a:srgbClr val="02B9E7">
                      <a:satMod val="155000"/>
                    </a:srgbClr>
                  </a:gs>
                  <a:gs pos="100000">
                    <a:srgbClr val="002060"/>
                  </a:gs>
                </a:gsLst>
                <a:lin ang="540000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31203" y="931545"/>
            <a:ext cx="411543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一、供应商管理库存概述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供应商管理库存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76" name="文本框 75"/>
          <p:cNvSpPr txBox="1"/>
          <p:nvPr>
            <p:custDataLst>
              <p:tags r:id="rId1"/>
            </p:custDataLst>
          </p:nvPr>
        </p:nvSpPr>
        <p:spPr>
          <a:xfrm>
            <a:off x="1718945" y="1560195"/>
            <a:ext cx="8654415" cy="1461770"/>
          </a:xfrm>
          <a:prstGeom prst="rect">
            <a:avLst/>
          </a:prstGeom>
          <a:noFill/>
        </p:spPr>
        <p:txBody>
          <a:bodyPr wrap="square" rtlCol="0" anchor="ctr" anchorCtr="0">
            <a:normAutofit/>
          </a:bodyPr>
          <a:p>
            <a:pPr marL="0" lvl="0" indent="0" algn="l">
              <a:lnSpc>
                <a:spcPct val="130000"/>
              </a:lnSpc>
              <a:spcBef>
                <a:spcPts val="0"/>
              </a:spcBef>
              <a:spcAft>
                <a:spcPts val="0"/>
              </a:spcAft>
              <a:buSzPct val="100000"/>
            </a:pPr>
            <a:r>
              <a:rPr lang="en-US" sz="1600" spc="150">
                <a:solidFill>
                  <a:schemeClr val="tx1">
                    <a:lumMod val="85000"/>
                    <a:lumOff val="15000"/>
                  </a:schemeClr>
                </a:solidFill>
                <a:latin typeface="Arial" panose="020B0604020202020204" pitchFamily="34" charset="0"/>
                <a:ea typeface="微软雅黑" panose="020B0503020204020204" charset="-122"/>
              </a:rPr>
              <a:t>VMI全称Vendor Managed Inventory，即供应商管理库存。供应商管理库存是以供应商为中心，以双方最低成本为目标，在一个共同的框架协议下把下游企业的库存决策权代理给上游供应商，由供应商行使库存决策的权利，并通过对该框架协议经常性地监督和修改以实现持续改进。</a:t>
            </a:r>
            <a:endParaRPr lang="en-US" sz="1600" spc="150">
              <a:solidFill>
                <a:schemeClr val="tx1">
                  <a:lumMod val="85000"/>
                  <a:lumOff val="15000"/>
                </a:schemeClr>
              </a:solidFill>
              <a:latin typeface="Arial" panose="020B0604020202020204" pitchFamily="34" charset="0"/>
              <a:ea typeface="微软雅黑" panose="020B0503020204020204" charset="-122"/>
            </a:endParaRPr>
          </a:p>
        </p:txBody>
      </p:sp>
      <p:sp>
        <p:nvSpPr>
          <p:cNvPr id="77" name="矩形 76"/>
          <p:cNvSpPr/>
          <p:nvPr>
            <p:custDataLst>
              <p:tags r:id="rId2"/>
            </p:custDataLst>
          </p:nvPr>
        </p:nvSpPr>
        <p:spPr>
          <a:xfrm>
            <a:off x="1173761" y="1933932"/>
            <a:ext cx="337996" cy="995735"/>
          </a:xfrm>
          <a:prstGeom prst="rect">
            <a:avLst/>
          </a:prstGeom>
          <a:gradFill>
            <a:gsLst>
              <a:gs pos="0">
                <a:schemeClr val="bg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78" name="流程图: 决策 77"/>
          <p:cNvSpPr/>
          <p:nvPr>
            <p:custDataLst>
              <p:tags r:id="rId3"/>
            </p:custDataLst>
          </p:nvPr>
        </p:nvSpPr>
        <p:spPr>
          <a:xfrm>
            <a:off x="1077843" y="1636127"/>
            <a:ext cx="529832" cy="529841"/>
          </a:xfrm>
          <a:prstGeom prst="flowChartDecision">
            <a:avLst/>
          </a:prstGeom>
          <a:solidFill>
            <a:schemeClr val="accent1"/>
          </a:solidFill>
          <a:ln>
            <a:noFill/>
          </a:ln>
          <a:effectLst>
            <a:outerShdw blurRad="254000" dist="76200" dir="5400000" algn="t" rotWithShape="0">
              <a:schemeClr val="tx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9" name="文本框 78"/>
          <p:cNvSpPr txBox="1"/>
          <p:nvPr>
            <p:custDataLst>
              <p:tags r:id="rId4"/>
            </p:custDataLst>
          </p:nvPr>
        </p:nvSpPr>
        <p:spPr>
          <a:xfrm>
            <a:off x="1177770" y="1661170"/>
            <a:ext cx="253497" cy="410413"/>
          </a:xfrm>
          <a:prstGeom prst="rect">
            <a:avLst/>
          </a:prstGeom>
          <a:noFill/>
        </p:spPr>
        <p:txBody>
          <a:bodyPr wrap="square" rtlCol="0" anchor="ctr" anchorCtr="0">
            <a:normAutofit fontScale="60000"/>
          </a:bodyPr>
          <a:p>
            <a:r>
              <a:rPr lang="en-US" altLang="zh-CN" sz="2400" b="1" dirty="0">
                <a:solidFill>
                  <a:schemeClr val="bg1"/>
                </a:solidFill>
              </a:rPr>
              <a:t>1</a:t>
            </a:r>
            <a:endParaRPr lang="en-US" altLang="zh-CN" sz="2400" b="1" dirty="0">
              <a:solidFill>
                <a:schemeClr val="bg1"/>
              </a:solidFill>
            </a:endParaRPr>
          </a:p>
        </p:txBody>
      </p:sp>
      <p:sp>
        <p:nvSpPr>
          <p:cNvPr id="80" name="文本框 79"/>
          <p:cNvSpPr txBox="1"/>
          <p:nvPr>
            <p:custDataLst>
              <p:tags r:id="rId5"/>
            </p:custDataLst>
          </p:nvPr>
        </p:nvSpPr>
        <p:spPr>
          <a:xfrm>
            <a:off x="1718945" y="3242310"/>
            <a:ext cx="8654415" cy="1461770"/>
          </a:xfrm>
          <a:prstGeom prst="rect">
            <a:avLst/>
          </a:prstGeom>
          <a:noFill/>
        </p:spPr>
        <p:txBody>
          <a:bodyPr wrap="square" rtlCol="0" anchor="ctr" anchorCtr="0">
            <a:normAutofit/>
          </a:bodyPr>
          <a:p>
            <a:pPr marL="0" lvl="0" indent="0" algn="l">
              <a:lnSpc>
                <a:spcPct val="130000"/>
              </a:lnSpc>
              <a:spcBef>
                <a:spcPts val="0"/>
              </a:spcBef>
              <a:spcAft>
                <a:spcPts val="0"/>
              </a:spcAft>
              <a:buSzPct val="100000"/>
            </a:pPr>
            <a:r>
              <a:rPr lang="zh-CN" sz="1600" spc="150">
                <a:solidFill>
                  <a:schemeClr val="tx1">
                    <a:lumMod val="85000"/>
                    <a:lumOff val="15000"/>
                  </a:schemeClr>
                </a:solidFill>
                <a:latin typeface="Arial" panose="020B0604020202020204" pitchFamily="34" charset="0"/>
                <a:ea typeface="微软雅黑" panose="020B0503020204020204" charset="-122"/>
              </a:rPr>
              <a:t>VMI能够一定程度上消除牛鞭效应。VMI要求整个供应链上的各个企业共享生产、销售、需求等信息，可以加强供应链上下游企业之间的合作，减少由于信息不对称或不完全带来的风险，优化供应链。</a:t>
            </a:r>
            <a:endParaRPr lang="zh-CN" sz="1600" spc="150">
              <a:solidFill>
                <a:schemeClr val="tx1">
                  <a:lumMod val="85000"/>
                  <a:lumOff val="15000"/>
                </a:schemeClr>
              </a:solidFill>
              <a:latin typeface="Arial" panose="020B0604020202020204" pitchFamily="34" charset="0"/>
              <a:ea typeface="微软雅黑" panose="020B0503020204020204" charset="-122"/>
            </a:endParaRPr>
          </a:p>
        </p:txBody>
      </p:sp>
      <p:sp>
        <p:nvSpPr>
          <p:cNvPr id="81" name="矩形 80"/>
          <p:cNvSpPr/>
          <p:nvPr>
            <p:custDataLst>
              <p:tags r:id="rId6"/>
            </p:custDataLst>
          </p:nvPr>
        </p:nvSpPr>
        <p:spPr>
          <a:xfrm>
            <a:off x="1173761" y="3611229"/>
            <a:ext cx="337996" cy="995735"/>
          </a:xfrm>
          <a:prstGeom prst="rect">
            <a:avLst/>
          </a:prstGeom>
          <a:gradFill>
            <a:gsLst>
              <a:gs pos="0">
                <a:schemeClr val="bg1">
                  <a:alpha val="0"/>
                </a:schemeClr>
              </a:gs>
              <a:gs pos="100000">
                <a:schemeClr val="accent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p>
        </p:txBody>
      </p:sp>
      <p:sp>
        <p:nvSpPr>
          <p:cNvPr id="82" name="流程图: 决策 81"/>
          <p:cNvSpPr/>
          <p:nvPr>
            <p:custDataLst>
              <p:tags r:id="rId7"/>
            </p:custDataLst>
          </p:nvPr>
        </p:nvSpPr>
        <p:spPr>
          <a:xfrm>
            <a:off x="1077843" y="3313421"/>
            <a:ext cx="529832" cy="529841"/>
          </a:xfrm>
          <a:prstGeom prst="flowChartDecision">
            <a:avLst/>
          </a:prstGeom>
          <a:solidFill>
            <a:schemeClr val="accent2"/>
          </a:solidFill>
          <a:ln>
            <a:noFill/>
          </a:ln>
          <a:effectLst>
            <a:outerShdw blurRad="254000" dist="76200" dir="5400000" algn="t" rotWithShape="0">
              <a:schemeClr val="tx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文本框 82"/>
          <p:cNvSpPr txBox="1"/>
          <p:nvPr>
            <p:custDataLst>
              <p:tags r:id="rId8"/>
            </p:custDataLst>
          </p:nvPr>
        </p:nvSpPr>
        <p:spPr>
          <a:xfrm>
            <a:off x="1187007" y="3347702"/>
            <a:ext cx="253497" cy="410413"/>
          </a:xfrm>
          <a:prstGeom prst="rect">
            <a:avLst/>
          </a:prstGeom>
          <a:noFill/>
        </p:spPr>
        <p:txBody>
          <a:bodyPr wrap="square" rtlCol="0" anchor="ctr" anchorCtr="0">
            <a:normAutofit fontScale="60000"/>
          </a:bodyPr>
          <a:p>
            <a:r>
              <a:rPr lang="en-US" altLang="zh-CN" sz="2400" b="1" dirty="0">
                <a:solidFill>
                  <a:schemeClr val="bg1"/>
                </a:solidFill>
              </a:rPr>
              <a:t>2</a:t>
            </a:r>
            <a:endParaRPr lang="en-US" altLang="zh-CN" sz="2400" b="1" dirty="0">
              <a:solidFill>
                <a:schemeClr val="bg1"/>
              </a:solidFill>
            </a:endParaRPr>
          </a:p>
        </p:txBody>
      </p:sp>
      <p:sp>
        <p:nvSpPr>
          <p:cNvPr id="84" name="文本框 83"/>
          <p:cNvSpPr txBox="1"/>
          <p:nvPr>
            <p:custDataLst>
              <p:tags r:id="rId9"/>
            </p:custDataLst>
          </p:nvPr>
        </p:nvSpPr>
        <p:spPr>
          <a:xfrm>
            <a:off x="1718945" y="4923790"/>
            <a:ext cx="8654415" cy="1461770"/>
          </a:xfrm>
          <a:prstGeom prst="rect">
            <a:avLst/>
          </a:prstGeom>
          <a:noFill/>
        </p:spPr>
        <p:txBody>
          <a:bodyPr wrap="square" rtlCol="0" anchor="ctr" anchorCtr="0">
            <a:normAutofit/>
          </a:bodyPr>
          <a:p>
            <a:pPr marL="0" lvl="0" indent="0" algn="l">
              <a:lnSpc>
                <a:spcPct val="130000"/>
              </a:lnSpc>
              <a:spcBef>
                <a:spcPts val="0"/>
              </a:spcBef>
              <a:spcAft>
                <a:spcPts val="0"/>
              </a:spcAft>
              <a:buSzPct val="100000"/>
            </a:pPr>
            <a:r>
              <a:rPr lang="zh-CN" sz="1600" spc="150">
                <a:solidFill>
                  <a:schemeClr val="tx1">
                    <a:lumMod val="85000"/>
                    <a:lumOff val="15000"/>
                  </a:schemeClr>
                </a:solidFill>
                <a:latin typeface="Arial" panose="020B0604020202020204" pitchFamily="34" charset="0"/>
                <a:ea typeface="微软雅黑" panose="020B0503020204020204" charset="-122"/>
              </a:rPr>
              <a:t>VMI的实施要求企业有较完善的管理信息系统，可以使用 电子 数据交换（EDI）技术来实现。</a:t>
            </a:r>
            <a:endParaRPr lang="zh-CN" sz="1600" spc="150">
              <a:solidFill>
                <a:schemeClr val="tx1">
                  <a:lumMod val="85000"/>
                  <a:lumOff val="15000"/>
                </a:schemeClr>
              </a:solidFill>
              <a:latin typeface="Arial" panose="020B0604020202020204" pitchFamily="34" charset="0"/>
              <a:ea typeface="微软雅黑" panose="020B0503020204020204" charset="-122"/>
            </a:endParaRPr>
          </a:p>
        </p:txBody>
      </p:sp>
      <p:sp>
        <p:nvSpPr>
          <p:cNvPr id="85" name="矩形 84"/>
          <p:cNvSpPr/>
          <p:nvPr>
            <p:custDataLst>
              <p:tags r:id="rId10"/>
            </p:custDataLst>
          </p:nvPr>
        </p:nvSpPr>
        <p:spPr>
          <a:xfrm>
            <a:off x="1173761" y="5293093"/>
            <a:ext cx="337996" cy="995735"/>
          </a:xfrm>
          <a:prstGeom prst="rect">
            <a:avLst/>
          </a:prstGeom>
          <a:gradFill>
            <a:gsLst>
              <a:gs pos="0">
                <a:schemeClr val="bg1">
                  <a:alpha val="0"/>
                </a:schemeClr>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流程图: 决策 85"/>
          <p:cNvSpPr/>
          <p:nvPr>
            <p:custDataLst>
              <p:tags r:id="rId11"/>
            </p:custDataLst>
          </p:nvPr>
        </p:nvSpPr>
        <p:spPr>
          <a:xfrm>
            <a:off x="1077843" y="4995285"/>
            <a:ext cx="529832" cy="529841"/>
          </a:xfrm>
          <a:prstGeom prst="flowChartDecision">
            <a:avLst/>
          </a:prstGeom>
          <a:solidFill>
            <a:schemeClr val="accent3"/>
          </a:solidFill>
          <a:ln>
            <a:noFill/>
          </a:ln>
          <a:effectLst>
            <a:outerShdw blurRad="254000" dist="76200" dir="5400000" algn="t" rotWithShape="0">
              <a:schemeClr val="tx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文本框 86"/>
          <p:cNvSpPr txBox="1"/>
          <p:nvPr>
            <p:custDataLst>
              <p:tags r:id="rId12"/>
            </p:custDataLst>
          </p:nvPr>
        </p:nvSpPr>
        <p:spPr>
          <a:xfrm>
            <a:off x="1187007" y="5029566"/>
            <a:ext cx="253497" cy="410413"/>
          </a:xfrm>
          <a:prstGeom prst="rect">
            <a:avLst/>
          </a:prstGeom>
          <a:noFill/>
        </p:spPr>
        <p:txBody>
          <a:bodyPr wrap="square" rtlCol="0" anchor="ctr" anchorCtr="0">
            <a:normAutofit fontScale="60000"/>
          </a:bodyPr>
          <a:p>
            <a:r>
              <a:rPr lang="en-US" altLang="zh-CN" sz="2400" b="1" dirty="0">
                <a:solidFill>
                  <a:schemeClr val="bg1"/>
                </a:solidFill>
              </a:rPr>
              <a:t>3</a:t>
            </a:r>
            <a:endParaRPr lang="en-US" altLang="zh-CN" sz="2400" b="1" dirty="0">
              <a:solidFill>
                <a:schemeClr val="bg1"/>
              </a:solidFill>
            </a:endParaRPr>
          </a:p>
        </p:txBody>
      </p:sp>
    </p:spTree>
    <p:custDataLst>
      <p:tags r:id="rId13"/>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7835" y="1009015"/>
            <a:ext cx="518795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二、供应商管理库存的基本思想</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781685" y="1583055"/>
            <a:ext cx="10361295" cy="1322070"/>
          </a:xfrm>
          <a:prstGeom prst="rect">
            <a:avLst/>
          </a:prstGeom>
          <a:noFill/>
          <a:ln w="9525">
            <a:noFill/>
          </a:ln>
        </p:spPr>
        <p:txBody>
          <a:bodyPr wrap="square">
            <a:spAutoFit/>
          </a:bodyPr>
          <a:p>
            <a:pPr indent="0"/>
            <a:r>
              <a:rPr lang="en-US" sz="2000" b="0">
                <a:latin typeface="宋体" panose="02010600030101010101" pitchFamily="2" charset="-122"/>
                <a:ea typeface="宋体" panose="02010600030101010101" pitchFamily="2" charset="-122"/>
                <a:cs typeface="Times New Roman" panose="02020603050405020304" pitchFamily="18" charset="0"/>
              </a:rPr>
              <a:t> </a:t>
            </a:r>
            <a:r>
              <a:rPr lang="en-US" sz="2000" b="0">
                <a:latin typeface="Times New Roman" panose="02020603050405020304" pitchFamily="18" charset="0"/>
                <a:ea typeface="宋体" panose="02010600030101010101" pitchFamily="2" charset="-122"/>
              </a:rPr>
              <a:t>VMI</a:t>
            </a:r>
            <a:r>
              <a:rPr lang="zh-CN" sz="2000" b="0">
                <a:latin typeface="Times New Roman" panose="02020603050405020304" pitchFamily="18" charset="0"/>
                <a:ea typeface="宋体" panose="02010600030101010101" pitchFamily="2" charset="-122"/>
              </a:rPr>
              <a:t>是</a:t>
            </a:r>
            <a:r>
              <a:rPr lang="zh-CN" sz="2000" b="0">
                <a:ea typeface="宋体" panose="02010600030101010101" pitchFamily="2" charset="-122"/>
              </a:rPr>
              <a:t>一种在用户和供应商之间的合作性策略，以对双方来说都是最低的成本优化产品的可获性，在一个相互同意的目标框架下由供应商管理库存，这样的目标框架被经常性监督和修正，以产生一种连续改进的环境。关于VMI也有其他的不同定义，但归纳起来，该策略的关键措施主要体现在如下几个原则中。</a:t>
            </a:r>
            <a:endParaRPr lang="zh-CN" sz="2000" b="0">
              <a:ea typeface="宋体" panose="02010600030101010101" pitchFamily="2" charset="-122"/>
            </a:endParaRPr>
          </a:p>
        </p:txBody>
      </p:sp>
      <p:cxnSp>
        <p:nvCxnSpPr>
          <p:cNvPr id="4" name="直接箭头连接符 3"/>
          <p:cNvCxnSpPr/>
          <p:nvPr>
            <p:custDataLst>
              <p:tags r:id="rId1"/>
            </p:custDataLst>
          </p:nvPr>
        </p:nvCxnSpPr>
        <p:spPr>
          <a:xfrm flipH="1">
            <a:off x="1014908" y="4572643"/>
            <a:ext cx="10047784" cy="0"/>
          </a:xfrm>
          <a:prstGeom prst="straightConnector1">
            <a:avLst/>
          </a:prstGeom>
          <a:ln w="28575">
            <a:solidFill>
              <a:schemeClr val="bg1">
                <a:lumMod val="50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5"/>
          <p:cNvCxnSpPr/>
          <p:nvPr>
            <p:custDataLst>
              <p:tags r:id="rId2"/>
            </p:custDataLst>
          </p:nvPr>
        </p:nvCxnSpPr>
        <p:spPr>
          <a:xfrm flipV="1">
            <a:off x="5996036" y="2661318"/>
            <a:ext cx="0" cy="3682119"/>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矩形 9"/>
          <p:cNvSpPr/>
          <p:nvPr>
            <p:custDataLst>
              <p:tags r:id="rId3"/>
            </p:custDataLst>
          </p:nvPr>
        </p:nvSpPr>
        <p:spPr>
          <a:xfrm>
            <a:off x="1093293" y="2891420"/>
            <a:ext cx="4786431" cy="143851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4"/>
            </p:custDataLst>
          </p:nvPr>
        </p:nvSpPr>
        <p:spPr>
          <a:xfrm>
            <a:off x="6116141" y="4853274"/>
            <a:ext cx="4786431" cy="143851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5"/>
            </p:custDataLst>
          </p:nvPr>
        </p:nvSpPr>
        <p:spPr>
          <a:xfrm>
            <a:off x="6116141" y="2891420"/>
            <a:ext cx="4786431" cy="143851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6"/>
            </p:custDataLst>
          </p:nvPr>
        </p:nvSpPr>
        <p:spPr>
          <a:xfrm>
            <a:off x="1112256" y="4853274"/>
            <a:ext cx="4786431" cy="143079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switch_273979"/>
          <p:cNvSpPr>
            <a:spLocks noChangeAspect="1"/>
          </p:cNvSpPr>
          <p:nvPr>
            <p:custDataLst>
              <p:tags r:id="rId7"/>
            </p:custDataLst>
          </p:nvPr>
        </p:nvSpPr>
        <p:spPr bwMode="auto">
          <a:xfrm>
            <a:off x="3328845" y="3014036"/>
            <a:ext cx="291275" cy="290802"/>
          </a:xfrm>
          <a:custGeom>
            <a:avLst/>
            <a:gdLst>
              <a:gd name="connsiteX0" fmla="*/ 87046 w 607639"/>
              <a:gd name="connsiteY0" fmla="*/ 430170 h 606722"/>
              <a:gd name="connsiteX1" fmla="*/ 93453 w 607639"/>
              <a:gd name="connsiteY1" fmla="*/ 430792 h 606722"/>
              <a:gd name="connsiteX2" fmla="*/ 93631 w 607639"/>
              <a:gd name="connsiteY2" fmla="*/ 430880 h 606722"/>
              <a:gd name="connsiteX3" fmla="*/ 97635 w 607639"/>
              <a:gd name="connsiteY3" fmla="*/ 433546 h 606722"/>
              <a:gd name="connsiteX4" fmla="*/ 148179 w 607639"/>
              <a:gd name="connsiteY4" fmla="*/ 484104 h 606722"/>
              <a:gd name="connsiteX5" fmla="*/ 148179 w 607639"/>
              <a:gd name="connsiteY5" fmla="*/ 501964 h 606722"/>
              <a:gd name="connsiteX6" fmla="*/ 139281 w 607639"/>
              <a:gd name="connsiteY6" fmla="*/ 505607 h 606722"/>
              <a:gd name="connsiteX7" fmla="*/ 130293 w 607639"/>
              <a:gd name="connsiteY7" fmla="*/ 501964 h 606722"/>
              <a:gd name="connsiteX8" fmla="*/ 101284 w 607639"/>
              <a:gd name="connsiteY8" fmla="*/ 472997 h 606722"/>
              <a:gd name="connsiteX9" fmla="*/ 101284 w 607639"/>
              <a:gd name="connsiteY9" fmla="*/ 518313 h 606722"/>
              <a:gd name="connsiteX10" fmla="*/ 164553 w 607639"/>
              <a:gd name="connsiteY10" fmla="*/ 581488 h 606722"/>
              <a:gd name="connsiteX11" fmla="*/ 177189 w 607639"/>
              <a:gd name="connsiteY11" fmla="*/ 594105 h 606722"/>
              <a:gd name="connsiteX12" fmla="*/ 164553 w 607639"/>
              <a:gd name="connsiteY12" fmla="*/ 606722 h 606722"/>
              <a:gd name="connsiteX13" fmla="*/ 76012 w 607639"/>
              <a:gd name="connsiteY13" fmla="*/ 518313 h 606722"/>
              <a:gd name="connsiteX14" fmla="*/ 76012 w 607639"/>
              <a:gd name="connsiteY14" fmla="*/ 472997 h 606722"/>
              <a:gd name="connsiteX15" fmla="*/ 47002 w 607639"/>
              <a:gd name="connsiteY15" fmla="*/ 501964 h 606722"/>
              <a:gd name="connsiteX16" fmla="*/ 29116 w 607639"/>
              <a:gd name="connsiteY16" fmla="*/ 501964 h 606722"/>
              <a:gd name="connsiteX17" fmla="*/ 29116 w 607639"/>
              <a:gd name="connsiteY17" fmla="*/ 484104 h 606722"/>
              <a:gd name="connsiteX18" fmla="*/ 79660 w 607639"/>
              <a:gd name="connsiteY18" fmla="*/ 433546 h 606722"/>
              <a:gd name="connsiteX19" fmla="*/ 85444 w 607639"/>
              <a:gd name="connsiteY19" fmla="*/ 430436 h 606722"/>
              <a:gd name="connsiteX20" fmla="*/ 87046 w 607639"/>
              <a:gd name="connsiteY20" fmla="*/ 430170 h 606722"/>
              <a:gd name="connsiteX21" fmla="*/ 448504 w 607639"/>
              <a:gd name="connsiteY21" fmla="*/ 202241 h 606722"/>
              <a:gd name="connsiteX22" fmla="*/ 514721 w 607639"/>
              <a:gd name="connsiteY22" fmla="*/ 232726 h 606722"/>
              <a:gd name="connsiteX23" fmla="*/ 513386 w 607639"/>
              <a:gd name="connsiteY23" fmla="*/ 289519 h 606722"/>
              <a:gd name="connsiteX24" fmla="*/ 508313 w 607639"/>
              <a:gd name="connsiteY24" fmla="*/ 294585 h 606722"/>
              <a:gd name="connsiteX25" fmla="*/ 507067 w 607639"/>
              <a:gd name="connsiteY25" fmla="*/ 320893 h 606722"/>
              <a:gd name="connsiteX26" fmla="*/ 515700 w 607639"/>
              <a:gd name="connsiteY26" fmla="*/ 327736 h 606722"/>
              <a:gd name="connsiteX27" fmla="*/ 522643 w 607639"/>
              <a:gd name="connsiteY27" fmla="*/ 350400 h 606722"/>
              <a:gd name="connsiteX28" fmla="*/ 518549 w 607639"/>
              <a:gd name="connsiteY28" fmla="*/ 383373 h 606722"/>
              <a:gd name="connsiteX29" fmla="*/ 500214 w 607639"/>
              <a:gd name="connsiteY29" fmla="*/ 406926 h 606722"/>
              <a:gd name="connsiteX30" fmla="*/ 469153 w 607639"/>
              <a:gd name="connsiteY30" fmla="*/ 468162 h 606722"/>
              <a:gd name="connsiteX31" fmla="*/ 473336 w 607639"/>
              <a:gd name="connsiteY31" fmla="*/ 484782 h 606722"/>
              <a:gd name="connsiteX32" fmla="*/ 534035 w 607639"/>
              <a:gd name="connsiteY32" fmla="*/ 499892 h 606722"/>
              <a:gd name="connsiteX33" fmla="*/ 607639 w 607639"/>
              <a:gd name="connsiteY33" fmla="*/ 594102 h 606722"/>
              <a:gd name="connsiteX34" fmla="*/ 595001 w 607639"/>
              <a:gd name="connsiteY34" fmla="*/ 606722 h 606722"/>
              <a:gd name="connsiteX35" fmla="*/ 215231 w 607639"/>
              <a:gd name="connsiteY35" fmla="*/ 606722 h 606722"/>
              <a:gd name="connsiteX36" fmla="*/ 202593 w 607639"/>
              <a:gd name="connsiteY36" fmla="*/ 594102 h 606722"/>
              <a:gd name="connsiteX37" fmla="*/ 276197 w 607639"/>
              <a:gd name="connsiteY37" fmla="*/ 499892 h 606722"/>
              <a:gd name="connsiteX38" fmla="*/ 336896 w 607639"/>
              <a:gd name="connsiteY38" fmla="*/ 484694 h 606722"/>
              <a:gd name="connsiteX39" fmla="*/ 341435 w 607639"/>
              <a:gd name="connsiteY39" fmla="*/ 466651 h 606722"/>
              <a:gd name="connsiteX40" fmla="*/ 312065 w 607639"/>
              <a:gd name="connsiteY40" fmla="*/ 407548 h 606722"/>
              <a:gd name="connsiteX41" fmla="*/ 291684 w 607639"/>
              <a:gd name="connsiteY41" fmla="*/ 383373 h 606722"/>
              <a:gd name="connsiteX42" fmla="*/ 287590 w 607639"/>
              <a:gd name="connsiteY42" fmla="*/ 350400 h 606722"/>
              <a:gd name="connsiteX43" fmla="*/ 294621 w 607639"/>
              <a:gd name="connsiteY43" fmla="*/ 327469 h 606722"/>
              <a:gd name="connsiteX44" fmla="*/ 304233 w 607639"/>
              <a:gd name="connsiteY44" fmla="*/ 320359 h 606722"/>
              <a:gd name="connsiteX45" fmla="*/ 301652 w 607639"/>
              <a:gd name="connsiteY45" fmla="*/ 289074 h 606722"/>
              <a:gd name="connsiteX46" fmla="*/ 384601 w 607639"/>
              <a:gd name="connsiteY46" fmla="*/ 218772 h 606722"/>
              <a:gd name="connsiteX47" fmla="*/ 448504 w 607639"/>
              <a:gd name="connsiteY47" fmla="*/ 202241 h 606722"/>
              <a:gd name="connsiteX48" fmla="*/ 367158 w 607639"/>
              <a:gd name="connsiteY48" fmla="*/ 71 h 606722"/>
              <a:gd name="connsiteX49" fmla="*/ 443071 w 607639"/>
              <a:gd name="connsiteY49" fmla="*/ 71 h 606722"/>
              <a:gd name="connsiteX50" fmla="*/ 531711 w 607639"/>
              <a:gd name="connsiteY50" fmla="*/ 88515 h 606722"/>
              <a:gd name="connsiteX51" fmla="*/ 531711 w 607639"/>
              <a:gd name="connsiteY51" fmla="*/ 133849 h 606722"/>
              <a:gd name="connsiteX52" fmla="*/ 560723 w 607639"/>
              <a:gd name="connsiteY52" fmla="*/ 104871 h 606722"/>
              <a:gd name="connsiteX53" fmla="*/ 578611 w 607639"/>
              <a:gd name="connsiteY53" fmla="*/ 104871 h 606722"/>
              <a:gd name="connsiteX54" fmla="*/ 578611 w 607639"/>
              <a:gd name="connsiteY54" fmla="*/ 122826 h 606722"/>
              <a:gd name="connsiteX55" fmla="*/ 527973 w 607639"/>
              <a:gd name="connsiteY55" fmla="*/ 173315 h 606722"/>
              <a:gd name="connsiteX56" fmla="*/ 523790 w 607639"/>
              <a:gd name="connsiteY56" fmla="*/ 176071 h 606722"/>
              <a:gd name="connsiteX57" fmla="*/ 519073 w 607639"/>
              <a:gd name="connsiteY57" fmla="*/ 177049 h 606722"/>
              <a:gd name="connsiteX58" fmla="*/ 514268 w 607639"/>
              <a:gd name="connsiteY58" fmla="*/ 176071 h 606722"/>
              <a:gd name="connsiteX59" fmla="*/ 514179 w 607639"/>
              <a:gd name="connsiteY59" fmla="*/ 176071 h 606722"/>
              <a:gd name="connsiteX60" fmla="*/ 514090 w 607639"/>
              <a:gd name="connsiteY60" fmla="*/ 175982 h 606722"/>
              <a:gd name="connsiteX61" fmla="*/ 510085 w 607639"/>
              <a:gd name="connsiteY61" fmla="*/ 173315 h 606722"/>
              <a:gd name="connsiteX62" fmla="*/ 459447 w 607639"/>
              <a:gd name="connsiteY62" fmla="*/ 122738 h 606722"/>
              <a:gd name="connsiteX63" fmla="*/ 459447 w 607639"/>
              <a:gd name="connsiteY63" fmla="*/ 104871 h 606722"/>
              <a:gd name="connsiteX64" fmla="*/ 477335 w 607639"/>
              <a:gd name="connsiteY64" fmla="*/ 104871 h 606722"/>
              <a:gd name="connsiteX65" fmla="*/ 506347 w 607639"/>
              <a:gd name="connsiteY65" fmla="*/ 133849 h 606722"/>
              <a:gd name="connsiteX66" fmla="*/ 506347 w 607639"/>
              <a:gd name="connsiteY66" fmla="*/ 88515 h 606722"/>
              <a:gd name="connsiteX67" fmla="*/ 443071 w 607639"/>
              <a:gd name="connsiteY67" fmla="*/ 25315 h 606722"/>
              <a:gd name="connsiteX68" fmla="*/ 367158 w 607639"/>
              <a:gd name="connsiteY68" fmla="*/ 25315 h 606722"/>
              <a:gd name="connsiteX69" fmla="*/ 354521 w 607639"/>
              <a:gd name="connsiteY69" fmla="*/ 12693 h 606722"/>
              <a:gd name="connsiteX70" fmla="*/ 367158 w 607639"/>
              <a:gd name="connsiteY70" fmla="*/ 71 h 606722"/>
              <a:gd name="connsiteX71" fmla="*/ 245995 w 607639"/>
              <a:gd name="connsiteY71" fmla="*/ 0 h 606722"/>
              <a:gd name="connsiteX72" fmla="*/ 312210 w 607639"/>
              <a:gd name="connsiteY72" fmla="*/ 30483 h 606722"/>
              <a:gd name="connsiteX73" fmla="*/ 310875 w 607639"/>
              <a:gd name="connsiteY73" fmla="*/ 87273 h 606722"/>
              <a:gd name="connsiteX74" fmla="*/ 305802 w 607639"/>
              <a:gd name="connsiteY74" fmla="*/ 92339 h 606722"/>
              <a:gd name="connsiteX75" fmla="*/ 304467 w 607639"/>
              <a:gd name="connsiteY75" fmla="*/ 118646 h 606722"/>
              <a:gd name="connsiteX76" fmla="*/ 313189 w 607639"/>
              <a:gd name="connsiteY76" fmla="*/ 125489 h 606722"/>
              <a:gd name="connsiteX77" fmla="*/ 320131 w 607639"/>
              <a:gd name="connsiteY77" fmla="*/ 148152 h 606722"/>
              <a:gd name="connsiteX78" fmla="*/ 315948 w 607639"/>
              <a:gd name="connsiteY78" fmla="*/ 181124 h 606722"/>
              <a:gd name="connsiteX79" fmla="*/ 297703 w 607639"/>
              <a:gd name="connsiteY79" fmla="*/ 204676 h 606722"/>
              <a:gd name="connsiteX80" fmla="*/ 266642 w 607639"/>
              <a:gd name="connsiteY80" fmla="*/ 265999 h 606722"/>
              <a:gd name="connsiteX81" fmla="*/ 271003 w 607639"/>
              <a:gd name="connsiteY81" fmla="*/ 283418 h 606722"/>
              <a:gd name="connsiteX82" fmla="*/ 276432 w 607639"/>
              <a:gd name="connsiteY82" fmla="*/ 294971 h 606722"/>
              <a:gd name="connsiteX83" fmla="*/ 275186 w 607639"/>
              <a:gd name="connsiteY83" fmla="*/ 308480 h 606722"/>
              <a:gd name="connsiteX84" fmla="*/ 272783 w 607639"/>
              <a:gd name="connsiteY84" fmla="*/ 314790 h 606722"/>
              <a:gd name="connsiteX85" fmla="*/ 262370 w 607639"/>
              <a:gd name="connsiteY85" fmla="*/ 353539 h 606722"/>
              <a:gd name="connsiteX86" fmla="*/ 267265 w 607639"/>
              <a:gd name="connsiteY86" fmla="*/ 389621 h 606722"/>
              <a:gd name="connsiteX87" fmla="*/ 264506 w 607639"/>
              <a:gd name="connsiteY87" fmla="*/ 399931 h 606722"/>
              <a:gd name="connsiteX88" fmla="*/ 254806 w 607639"/>
              <a:gd name="connsiteY88" fmla="*/ 404552 h 606722"/>
              <a:gd name="connsiteX89" fmla="*/ 12727 w 607639"/>
              <a:gd name="connsiteY89" fmla="*/ 404552 h 606722"/>
              <a:gd name="connsiteX90" fmla="*/ 0 w 607639"/>
              <a:gd name="connsiteY90" fmla="*/ 391843 h 606722"/>
              <a:gd name="connsiteX91" fmla="*/ 73691 w 607639"/>
              <a:gd name="connsiteY91" fmla="*/ 297549 h 606722"/>
              <a:gd name="connsiteX92" fmla="*/ 134389 w 607639"/>
              <a:gd name="connsiteY92" fmla="*/ 282440 h 606722"/>
              <a:gd name="connsiteX93" fmla="*/ 138928 w 607639"/>
              <a:gd name="connsiteY93" fmla="*/ 264399 h 606722"/>
              <a:gd name="connsiteX94" fmla="*/ 109558 w 607639"/>
              <a:gd name="connsiteY94" fmla="*/ 205298 h 606722"/>
              <a:gd name="connsiteX95" fmla="*/ 89177 w 607639"/>
              <a:gd name="connsiteY95" fmla="*/ 181035 h 606722"/>
              <a:gd name="connsiteX96" fmla="*/ 84994 w 607639"/>
              <a:gd name="connsiteY96" fmla="*/ 148152 h 606722"/>
              <a:gd name="connsiteX97" fmla="*/ 92114 w 607639"/>
              <a:gd name="connsiteY97" fmla="*/ 125222 h 606722"/>
              <a:gd name="connsiteX98" fmla="*/ 101726 w 607639"/>
              <a:gd name="connsiteY98" fmla="*/ 118113 h 606722"/>
              <a:gd name="connsiteX99" fmla="*/ 99145 w 607639"/>
              <a:gd name="connsiteY99" fmla="*/ 86829 h 606722"/>
              <a:gd name="connsiteX100" fmla="*/ 182004 w 607639"/>
              <a:gd name="connsiteY100" fmla="*/ 16530 h 606722"/>
              <a:gd name="connsiteX101" fmla="*/ 245995 w 607639"/>
              <a:gd name="connsiteY10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606722">
                <a:moveTo>
                  <a:pt x="87046" y="430170"/>
                </a:moveTo>
                <a:cubicBezTo>
                  <a:pt x="89182" y="429814"/>
                  <a:pt x="91406" y="429992"/>
                  <a:pt x="93453" y="430792"/>
                </a:cubicBezTo>
                <a:cubicBezTo>
                  <a:pt x="93542" y="430792"/>
                  <a:pt x="93542" y="430880"/>
                  <a:pt x="93631" y="430880"/>
                </a:cubicBezTo>
                <a:cubicBezTo>
                  <a:pt x="95055" y="431502"/>
                  <a:pt x="96390" y="432391"/>
                  <a:pt x="97635" y="433546"/>
                </a:cubicBezTo>
                <a:lnTo>
                  <a:pt x="148179" y="484104"/>
                </a:lnTo>
                <a:cubicBezTo>
                  <a:pt x="153163" y="488991"/>
                  <a:pt x="153163" y="496988"/>
                  <a:pt x="148179" y="501964"/>
                </a:cubicBezTo>
                <a:cubicBezTo>
                  <a:pt x="145777" y="504451"/>
                  <a:pt x="142484" y="505607"/>
                  <a:pt x="139281" y="505607"/>
                </a:cubicBezTo>
                <a:cubicBezTo>
                  <a:pt x="135988" y="505607"/>
                  <a:pt x="132785" y="504451"/>
                  <a:pt x="130293" y="501964"/>
                </a:cubicBezTo>
                <a:lnTo>
                  <a:pt x="101284" y="472997"/>
                </a:lnTo>
                <a:lnTo>
                  <a:pt x="101284" y="518313"/>
                </a:lnTo>
                <a:cubicBezTo>
                  <a:pt x="101284" y="553143"/>
                  <a:pt x="129670" y="581488"/>
                  <a:pt x="164553" y="581488"/>
                </a:cubicBezTo>
                <a:cubicBezTo>
                  <a:pt x="171583" y="581488"/>
                  <a:pt x="177189" y="587174"/>
                  <a:pt x="177189" y="594105"/>
                </a:cubicBezTo>
                <a:cubicBezTo>
                  <a:pt x="177189" y="601124"/>
                  <a:pt x="171583" y="606722"/>
                  <a:pt x="164553" y="606722"/>
                </a:cubicBezTo>
                <a:cubicBezTo>
                  <a:pt x="115700" y="606722"/>
                  <a:pt x="76012" y="567093"/>
                  <a:pt x="76012" y="518313"/>
                </a:cubicBezTo>
                <a:lnTo>
                  <a:pt x="76012" y="472997"/>
                </a:lnTo>
                <a:lnTo>
                  <a:pt x="47002" y="501964"/>
                </a:lnTo>
                <a:cubicBezTo>
                  <a:pt x="42019" y="506851"/>
                  <a:pt x="34010" y="506851"/>
                  <a:pt x="29116" y="501964"/>
                </a:cubicBezTo>
                <a:cubicBezTo>
                  <a:pt x="24133" y="496988"/>
                  <a:pt x="24133" y="488991"/>
                  <a:pt x="29116" y="484104"/>
                </a:cubicBezTo>
                <a:lnTo>
                  <a:pt x="79660" y="433546"/>
                </a:lnTo>
                <a:cubicBezTo>
                  <a:pt x="81351" y="431858"/>
                  <a:pt x="83398" y="430969"/>
                  <a:pt x="85444" y="430436"/>
                </a:cubicBezTo>
                <a:cubicBezTo>
                  <a:pt x="85978" y="430259"/>
                  <a:pt x="86512" y="430170"/>
                  <a:pt x="87046" y="430170"/>
                </a:cubicBezTo>
                <a:close/>
                <a:moveTo>
                  <a:pt x="448504" y="202241"/>
                </a:moveTo>
                <a:cubicBezTo>
                  <a:pt x="479210" y="202241"/>
                  <a:pt x="501549" y="212462"/>
                  <a:pt x="514721" y="232726"/>
                </a:cubicBezTo>
                <a:cubicBezTo>
                  <a:pt x="533323" y="261078"/>
                  <a:pt x="521931" y="280453"/>
                  <a:pt x="513386" y="289519"/>
                </a:cubicBezTo>
                <a:lnTo>
                  <a:pt x="508313" y="294585"/>
                </a:lnTo>
                <a:lnTo>
                  <a:pt x="507067" y="320893"/>
                </a:lnTo>
                <a:cubicBezTo>
                  <a:pt x="510271" y="322581"/>
                  <a:pt x="513297" y="324892"/>
                  <a:pt x="515700" y="327736"/>
                </a:cubicBezTo>
                <a:cubicBezTo>
                  <a:pt x="521130" y="333958"/>
                  <a:pt x="523711" y="342223"/>
                  <a:pt x="522643" y="350400"/>
                </a:cubicBezTo>
                <a:lnTo>
                  <a:pt x="518549" y="383373"/>
                </a:lnTo>
                <a:cubicBezTo>
                  <a:pt x="517214" y="394216"/>
                  <a:pt x="509915" y="403104"/>
                  <a:pt x="500214" y="406926"/>
                </a:cubicBezTo>
                <a:cubicBezTo>
                  <a:pt x="496298" y="429590"/>
                  <a:pt x="485173" y="451631"/>
                  <a:pt x="469153" y="468162"/>
                </a:cubicBezTo>
                <a:lnTo>
                  <a:pt x="473336" y="484782"/>
                </a:lnTo>
                <a:lnTo>
                  <a:pt x="534035" y="499892"/>
                </a:lnTo>
                <a:cubicBezTo>
                  <a:pt x="577379" y="510735"/>
                  <a:pt x="607639" y="549396"/>
                  <a:pt x="607639" y="594102"/>
                </a:cubicBezTo>
                <a:cubicBezTo>
                  <a:pt x="607639" y="601034"/>
                  <a:pt x="601943" y="606722"/>
                  <a:pt x="595001" y="606722"/>
                </a:cubicBezTo>
                <a:lnTo>
                  <a:pt x="215231" y="606722"/>
                </a:lnTo>
                <a:cubicBezTo>
                  <a:pt x="208289" y="606722"/>
                  <a:pt x="202593" y="601123"/>
                  <a:pt x="202593" y="594102"/>
                </a:cubicBezTo>
                <a:cubicBezTo>
                  <a:pt x="202593" y="549485"/>
                  <a:pt x="232854" y="510735"/>
                  <a:pt x="276197" y="499892"/>
                </a:cubicBezTo>
                <a:lnTo>
                  <a:pt x="336896" y="484694"/>
                </a:lnTo>
                <a:lnTo>
                  <a:pt x="341435" y="466651"/>
                </a:lnTo>
                <a:cubicBezTo>
                  <a:pt x="326394" y="450476"/>
                  <a:pt x="315892" y="429323"/>
                  <a:pt x="312065" y="407548"/>
                </a:cubicBezTo>
                <a:cubicBezTo>
                  <a:pt x="301296" y="404260"/>
                  <a:pt x="293108" y="394927"/>
                  <a:pt x="291684" y="383373"/>
                </a:cubicBezTo>
                <a:lnTo>
                  <a:pt x="287590" y="350400"/>
                </a:lnTo>
                <a:cubicBezTo>
                  <a:pt x="286522" y="342134"/>
                  <a:pt x="289103" y="333780"/>
                  <a:pt x="294621" y="327469"/>
                </a:cubicBezTo>
                <a:cubicBezTo>
                  <a:pt x="297380" y="324448"/>
                  <a:pt x="300584" y="322048"/>
                  <a:pt x="304233" y="320359"/>
                </a:cubicBezTo>
                <a:cubicBezTo>
                  <a:pt x="303076" y="310138"/>
                  <a:pt x="301652" y="296007"/>
                  <a:pt x="301652" y="289074"/>
                </a:cubicBezTo>
                <a:cubicBezTo>
                  <a:pt x="301652" y="257256"/>
                  <a:pt x="311175" y="220728"/>
                  <a:pt x="384601" y="218772"/>
                </a:cubicBezTo>
                <a:cubicBezTo>
                  <a:pt x="409967" y="202241"/>
                  <a:pt x="436845" y="202241"/>
                  <a:pt x="448504" y="202241"/>
                </a:cubicBezTo>
                <a:close/>
                <a:moveTo>
                  <a:pt x="367158" y="71"/>
                </a:moveTo>
                <a:lnTo>
                  <a:pt x="443071" y="71"/>
                </a:lnTo>
                <a:cubicBezTo>
                  <a:pt x="491930" y="71"/>
                  <a:pt x="531711" y="39715"/>
                  <a:pt x="531711" y="88515"/>
                </a:cubicBezTo>
                <a:lnTo>
                  <a:pt x="531711" y="133849"/>
                </a:lnTo>
                <a:lnTo>
                  <a:pt x="560723" y="104871"/>
                </a:lnTo>
                <a:cubicBezTo>
                  <a:pt x="565618" y="99982"/>
                  <a:pt x="573717" y="99982"/>
                  <a:pt x="578611" y="104871"/>
                </a:cubicBezTo>
                <a:cubicBezTo>
                  <a:pt x="583506" y="109849"/>
                  <a:pt x="583506" y="117849"/>
                  <a:pt x="578611" y="122826"/>
                </a:cubicBezTo>
                <a:lnTo>
                  <a:pt x="527973" y="173315"/>
                </a:lnTo>
                <a:cubicBezTo>
                  <a:pt x="526727" y="174560"/>
                  <a:pt x="525392" y="175449"/>
                  <a:pt x="523790" y="176071"/>
                </a:cubicBezTo>
                <a:cubicBezTo>
                  <a:pt x="522277" y="176693"/>
                  <a:pt x="520675" y="177049"/>
                  <a:pt x="519073" y="177049"/>
                </a:cubicBezTo>
                <a:cubicBezTo>
                  <a:pt x="517383" y="177049"/>
                  <a:pt x="515781" y="176693"/>
                  <a:pt x="514268" y="176071"/>
                </a:cubicBezTo>
                <a:lnTo>
                  <a:pt x="514179" y="176071"/>
                </a:lnTo>
                <a:cubicBezTo>
                  <a:pt x="514090" y="176071"/>
                  <a:pt x="514090" y="175982"/>
                  <a:pt x="514090" y="175982"/>
                </a:cubicBezTo>
                <a:cubicBezTo>
                  <a:pt x="512666" y="175360"/>
                  <a:pt x="511242" y="174560"/>
                  <a:pt x="510085" y="173315"/>
                </a:cubicBezTo>
                <a:lnTo>
                  <a:pt x="459447" y="122738"/>
                </a:lnTo>
                <a:cubicBezTo>
                  <a:pt x="454552" y="117849"/>
                  <a:pt x="454552" y="109849"/>
                  <a:pt x="459447" y="104871"/>
                </a:cubicBezTo>
                <a:cubicBezTo>
                  <a:pt x="464430" y="99982"/>
                  <a:pt x="472440" y="99982"/>
                  <a:pt x="477335" y="104871"/>
                </a:cubicBezTo>
                <a:lnTo>
                  <a:pt x="506347" y="133849"/>
                </a:lnTo>
                <a:lnTo>
                  <a:pt x="506347" y="88515"/>
                </a:lnTo>
                <a:cubicBezTo>
                  <a:pt x="506347" y="53671"/>
                  <a:pt x="477958" y="25315"/>
                  <a:pt x="443071" y="25315"/>
                </a:cubicBezTo>
                <a:lnTo>
                  <a:pt x="367158" y="25315"/>
                </a:lnTo>
                <a:cubicBezTo>
                  <a:pt x="360128" y="25315"/>
                  <a:pt x="354521" y="19626"/>
                  <a:pt x="354521" y="12693"/>
                </a:cubicBezTo>
                <a:cubicBezTo>
                  <a:pt x="354521" y="5671"/>
                  <a:pt x="360128" y="71"/>
                  <a:pt x="367158" y="71"/>
                </a:cubicBezTo>
                <a:close/>
                <a:moveTo>
                  <a:pt x="245995" y="0"/>
                </a:moveTo>
                <a:cubicBezTo>
                  <a:pt x="276699" y="0"/>
                  <a:pt x="298949" y="10220"/>
                  <a:pt x="312210" y="30483"/>
                </a:cubicBezTo>
                <a:cubicBezTo>
                  <a:pt x="330811" y="58834"/>
                  <a:pt x="319330" y="78208"/>
                  <a:pt x="310875" y="87273"/>
                </a:cubicBezTo>
                <a:lnTo>
                  <a:pt x="305802" y="92339"/>
                </a:lnTo>
                <a:lnTo>
                  <a:pt x="304467" y="118646"/>
                </a:lnTo>
                <a:cubicBezTo>
                  <a:pt x="307760" y="120334"/>
                  <a:pt x="310697" y="122645"/>
                  <a:pt x="313189" y="125489"/>
                </a:cubicBezTo>
                <a:cubicBezTo>
                  <a:pt x="318618" y="131710"/>
                  <a:pt x="321110" y="139975"/>
                  <a:pt x="320131" y="148152"/>
                </a:cubicBezTo>
                <a:lnTo>
                  <a:pt x="315948" y="181124"/>
                </a:lnTo>
                <a:cubicBezTo>
                  <a:pt x="314613" y="191966"/>
                  <a:pt x="307315" y="200854"/>
                  <a:pt x="297703" y="204676"/>
                </a:cubicBezTo>
                <a:cubicBezTo>
                  <a:pt x="293787" y="227427"/>
                  <a:pt x="282662" y="249379"/>
                  <a:pt x="266642" y="265999"/>
                </a:cubicBezTo>
                <a:lnTo>
                  <a:pt x="271003" y="283418"/>
                </a:lnTo>
                <a:cubicBezTo>
                  <a:pt x="274652" y="285995"/>
                  <a:pt x="276788" y="290350"/>
                  <a:pt x="276432" y="294971"/>
                </a:cubicBezTo>
                <a:lnTo>
                  <a:pt x="275186" y="308480"/>
                </a:lnTo>
                <a:cubicBezTo>
                  <a:pt x="274919" y="310702"/>
                  <a:pt x="274118" y="312924"/>
                  <a:pt x="272783" y="314790"/>
                </a:cubicBezTo>
                <a:cubicBezTo>
                  <a:pt x="264328" y="326166"/>
                  <a:pt x="260679" y="339941"/>
                  <a:pt x="262370" y="353539"/>
                </a:cubicBezTo>
                <a:lnTo>
                  <a:pt x="267265" y="389621"/>
                </a:lnTo>
                <a:cubicBezTo>
                  <a:pt x="267977" y="393265"/>
                  <a:pt x="266909" y="397087"/>
                  <a:pt x="264506" y="399931"/>
                </a:cubicBezTo>
                <a:cubicBezTo>
                  <a:pt x="262103" y="402864"/>
                  <a:pt x="258544" y="404552"/>
                  <a:pt x="254806" y="404552"/>
                </a:cubicBezTo>
                <a:lnTo>
                  <a:pt x="12727" y="404552"/>
                </a:lnTo>
                <a:cubicBezTo>
                  <a:pt x="5696" y="404552"/>
                  <a:pt x="0" y="398864"/>
                  <a:pt x="0" y="391843"/>
                </a:cubicBezTo>
                <a:cubicBezTo>
                  <a:pt x="0" y="347229"/>
                  <a:pt x="30260" y="308480"/>
                  <a:pt x="73691" y="297549"/>
                </a:cubicBezTo>
                <a:lnTo>
                  <a:pt x="134389" y="282440"/>
                </a:lnTo>
                <a:lnTo>
                  <a:pt x="138928" y="264399"/>
                </a:lnTo>
                <a:cubicBezTo>
                  <a:pt x="123887" y="248224"/>
                  <a:pt x="113385" y="227072"/>
                  <a:pt x="109558" y="205298"/>
                </a:cubicBezTo>
                <a:cubicBezTo>
                  <a:pt x="98789" y="202009"/>
                  <a:pt x="90601" y="192677"/>
                  <a:pt x="89177" y="181035"/>
                </a:cubicBezTo>
                <a:lnTo>
                  <a:pt x="84994" y="148152"/>
                </a:lnTo>
                <a:cubicBezTo>
                  <a:pt x="84015" y="139887"/>
                  <a:pt x="86596" y="131532"/>
                  <a:pt x="92114" y="125222"/>
                </a:cubicBezTo>
                <a:cubicBezTo>
                  <a:pt x="94784" y="122201"/>
                  <a:pt x="98077" y="119712"/>
                  <a:pt x="101726" y="118113"/>
                </a:cubicBezTo>
                <a:cubicBezTo>
                  <a:pt x="100569" y="107892"/>
                  <a:pt x="99145" y="93672"/>
                  <a:pt x="99145" y="86829"/>
                </a:cubicBezTo>
                <a:cubicBezTo>
                  <a:pt x="99145" y="55012"/>
                  <a:pt x="108668" y="18485"/>
                  <a:pt x="182004" y="16530"/>
                </a:cubicBezTo>
                <a:cubicBezTo>
                  <a:pt x="207458" y="0"/>
                  <a:pt x="234247" y="0"/>
                  <a:pt x="245995" y="0"/>
                </a:cubicBezTo>
                <a:close/>
              </a:path>
            </a:pathLst>
          </a:custGeom>
          <a:solidFill>
            <a:schemeClr val="tx1">
              <a:lumMod val="65000"/>
              <a:lumOff val="3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switch_273979"/>
          <p:cNvSpPr>
            <a:spLocks noChangeAspect="1"/>
          </p:cNvSpPr>
          <p:nvPr>
            <p:custDataLst>
              <p:tags r:id="rId8"/>
            </p:custDataLst>
          </p:nvPr>
        </p:nvSpPr>
        <p:spPr bwMode="auto">
          <a:xfrm>
            <a:off x="3334376" y="4964532"/>
            <a:ext cx="291275" cy="290838"/>
          </a:xfrm>
          <a:custGeom>
            <a:avLst/>
            <a:gdLst>
              <a:gd name="T0" fmla="*/ 5498 w 5622"/>
              <a:gd name="T1" fmla="*/ 2392 h 5622"/>
              <a:gd name="T2" fmla="*/ 5153 w 5622"/>
              <a:gd name="T3" fmla="*/ 2392 h 5622"/>
              <a:gd name="T4" fmla="*/ 4747 w 5622"/>
              <a:gd name="T5" fmla="*/ 1441 h 5622"/>
              <a:gd name="T6" fmla="*/ 4986 w 5622"/>
              <a:gd name="T7" fmla="*/ 1202 h 5622"/>
              <a:gd name="T8" fmla="*/ 5022 w 5622"/>
              <a:gd name="T9" fmla="*/ 1114 h 5622"/>
              <a:gd name="T10" fmla="*/ 4986 w 5622"/>
              <a:gd name="T11" fmla="*/ 1026 h 5622"/>
              <a:gd name="T12" fmla="*/ 4569 w 5622"/>
              <a:gd name="T13" fmla="*/ 609 h 5622"/>
              <a:gd name="T14" fmla="*/ 4393 w 5622"/>
              <a:gd name="T15" fmla="*/ 609 h 5622"/>
              <a:gd name="T16" fmla="*/ 4147 w 5622"/>
              <a:gd name="T17" fmla="*/ 855 h 5622"/>
              <a:gd name="T18" fmla="*/ 3215 w 5622"/>
              <a:gd name="T19" fmla="*/ 474 h 5622"/>
              <a:gd name="T20" fmla="*/ 3215 w 5622"/>
              <a:gd name="T21" fmla="*/ 124 h 5622"/>
              <a:gd name="T22" fmla="*/ 3090 w 5622"/>
              <a:gd name="T23" fmla="*/ 0 h 5622"/>
              <a:gd name="T24" fmla="*/ 2500 w 5622"/>
              <a:gd name="T25" fmla="*/ 0 h 5622"/>
              <a:gd name="T26" fmla="*/ 2376 w 5622"/>
              <a:gd name="T27" fmla="*/ 124 h 5622"/>
              <a:gd name="T28" fmla="*/ 2376 w 5622"/>
              <a:gd name="T29" fmla="*/ 474 h 5622"/>
              <a:gd name="T30" fmla="*/ 1437 w 5622"/>
              <a:gd name="T31" fmla="*/ 860 h 5622"/>
              <a:gd name="T32" fmla="*/ 1197 w 5622"/>
              <a:gd name="T33" fmla="*/ 620 h 5622"/>
              <a:gd name="T34" fmla="*/ 1022 w 5622"/>
              <a:gd name="T35" fmla="*/ 620 h 5622"/>
              <a:gd name="T36" fmla="*/ 604 w 5622"/>
              <a:gd name="T37" fmla="*/ 1037 h 5622"/>
              <a:gd name="T38" fmla="*/ 568 w 5622"/>
              <a:gd name="T39" fmla="*/ 1125 h 5622"/>
              <a:gd name="T40" fmla="*/ 604 w 5622"/>
              <a:gd name="T41" fmla="*/ 1213 h 5622"/>
              <a:gd name="T42" fmla="*/ 839 w 5622"/>
              <a:gd name="T43" fmla="*/ 1448 h 5622"/>
              <a:gd name="T44" fmla="*/ 437 w 5622"/>
              <a:gd name="T45" fmla="*/ 2392 h 5622"/>
              <a:gd name="T46" fmla="*/ 124 w 5622"/>
              <a:gd name="T47" fmla="*/ 2392 h 5622"/>
              <a:gd name="T48" fmla="*/ 0 w 5622"/>
              <a:gd name="T49" fmla="*/ 2516 h 5622"/>
              <a:gd name="T50" fmla="*/ 0 w 5622"/>
              <a:gd name="T51" fmla="*/ 3106 h 5622"/>
              <a:gd name="T52" fmla="*/ 124 w 5622"/>
              <a:gd name="T53" fmla="*/ 3230 h 5622"/>
              <a:gd name="T54" fmla="*/ 427 w 5622"/>
              <a:gd name="T55" fmla="*/ 3230 h 5622"/>
              <a:gd name="T56" fmla="*/ 814 w 5622"/>
              <a:gd name="T57" fmla="*/ 4189 h 5622"/>
              <a:gd name="T58" fmla="*/ 593 w 5622"/>
              <a:gd name="T59" fmla="*/ 4409 h 5622"/>
              <a:gd name="T60" fmla="*/ 593 w 5622"/>
              <a:gd name="T61" fmla="*/ 4584 h 5622"/>
              <a:gd name="T62" fmla="*/ 1011 w 5622"/>
              <a:gd name="T63" fmla="*/ 5002 h 5622"/>
              <a:gd name="T64" fmla="*/ 1099 w 5622"/>
              <a:gd name="T65" fmla="*/ 5038 h 5622"/>
              <a:gd name="T66" fmla="*/ 1186 w 5622"/>
              <a:gd name="T67" fmla="*/ 5002 h 5622"/>
              <a:gd name="T68" fmla="*/ 1400 w 5622"/>
              <a:gd name="T69" fmla="*/ 4789 h 5622"/>
              <a:gd name="T70" fmla="*/ 2376 w 5622"/>
              <a:gd name="T71" fmla="*/ 5200 h 5622"/>
              <a:gd name="T72" fmla="*/ 2376 w 5622"/>
              <a:gd name="T73" fmla="*/ 5498 h 5622"/>
              <a:gd name="T74" fmla="*/ 2500 w 5622"/>
              <a:gd name="T75" fmla="*/ 5622 h 5622"/>
              <a:gd name="T76" fmla="*/ 3090 w 5622"/>
              <a:gd name="T77" fmla="*/ 5622 h 5622"/>
              <a:gd name="T78" fmla="*/ 3215 w 5622"/>
              <a:gd name="T79" fmla="*/ 5498 h 5622"/>
              <a:gd name="T80" fmla="*/ 3215 w 5622"/>
              <a:gd name="T81" fmla="*/ 5200 h 5622"/>
              <a:gd name="T82" fmla="*/ 4184 w 5622"/>
              <a:gd name="T83" fmla="*/ 4793 h 5622"/>
              <a:gd name="T84" fmla="*/ 4404 w 5622"/>
              <a:gd name="T85" fmla="*/ 5013 h 5622"/>
              <a:gd name="T86" fmla="*/ 4580 w 5622"/>
              <a:gd name="T87" fmla="*/ 5013 h 5622"/>
              <a:gd name="T88" fmla="*/ 4997 w 5622"/>
              <a:gd name="T89" fmla="*/ 4595 h 5622"/>
              <a:gd name="T90" fmla="*/ 4997 w 5622"/>
              <a:gd name="T91" fmla="*/ 4420 h 5622"/>
              <a:gd name="T92" fmla="*/ 4773 w 5622"/>
              <a:gd name="T93" fmla="*/ 4195 h 5622"/>
              <a:gd name="T94" fmla="*/ 5164 w 5622"/>
              <a:gd name="T95" fmla="*/ 3230 h 5622"/>
              <a:gd name="T96" fmla="*/ 5498 w 5622"/>
              <a:gd name="T97" fmla="*/ 3230 h 5622"/>
              <a:gd name="T98" fmla="*/ 5622 w 5622"/>
              <a:gd name="T99" fmla="*/ 3106 h 5622"/>
              <a:gd name="T100" fmla="*/ 5622 w 5622"/>
              <a:gd name="T101" fmla="*/ 2516 h 5622"/>
              <a:gd name="T102" fmla="*/ 5498 w 5622"/>
              <a:gd name="T103" fmla="*/ 2392 h 5622"/>
              <a:gd name="T104" fmla="*/ 2811 w 5622"/>
              <a:gd name="T105" fmla="*/ 4121 h 5622"/>
              <a:gd name="T106" fmla="*/ 1501 w 5622"/>
              <a:gd name="T107" fmla="*/ 2811 h 5622"/>
              <a:gd name="T108" fmla="*/ 2811 w 5622"/>
              <a:gd name="T109" fmla="*/ 1501 h 5622"/>
              <a:gd name="T110" fmla="*/ 4121 w 5622"/>
              <a:gd name="T111" fmla="*/ 2811 h 5622"/>
              <a:gd name="T112" fmla="*/ 2811 w 5622"/>
              <a:gd name="T113" fmla="*/ 4121 h 5622"/>
              <a:gd name="T114" fmla="*/ 3308 w 5622"/>
              <a:gd name="T115" fmla="*/ 2811 h 5622"/>
              <a:gd name="T116" fmla="*/ 2811 w 5622"/>
              <a:gd name="T117" fmla="*/ 3308 h 5622"/>
              <a:gd name="T118" fmla="*/ 2314 w 5622"/>
              <a:gd name="T119" fmla="*/ 2811 h 5622"/>
              <a:gd name="T120" fmla="*/ 2811 w 5622"/>
              <a:gd name="T121" fmla="*/ 2314 h 5622"/>
              <a:gd name="T122" fmla="*/ 3308 w 5622"/>
              <a:gd name="T123" fmla="*/ 2811 h 5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622" h="5622">
                <a:moveTo>
                  <a:pt x="5498" y="2392"/>
                </a:moveTo>
                <a:lnTo>
                  <a:pt x="5153" y="2392"/>
                </a:lnTo>
                <a:cubicBezTo>
                  <a:pt x="5089" y="2049"/>
                  <a:pt x="4950" y="1724"/>
                  <a:pt x="4747" y="1441"/>
                </a:cubicBezTo>
                <a:lnTo>
                  <a:pt x="4986" y="1202"/>
                </a:lnTo>
                <a:cubicBezTo>
                  <a:pt x="5009" y="1179"/>
                  <a:pt x="5022" y="1147"/>
                  <a:pt x="5022" y="1114"/>
                </a:cubicBezTo>
                <a:cubicBezTo>
                  <a:pt x="5022" y="1081"/>
                  <a:pt x="5009" y="1050"/>
                  <a:pt x="4986" y="1026"/>
                </a:cubicBezTo>
                <a:lnTo>
                  <a:pt x="4569" y="609"/>
                </a:lnTo>
                <a:cubicBezTo>
                  <a:pt x="4520" y="561"/>
                  <a:pt x="4442" y="561"/>
                  <a:pt x="4393" y="609"/>
                </a:cubicBezTo>
                <a:lnTo>
                  <a:pt x="4147" y="855"/>
                </a:lnTo>
                <a:cubicBezTo>
                  <a:pt x="3866" y="663"/>
                  <a:pt x="3548" y="533"/>
                  <a:pt x="3215" y="474"/>
                </a:cubicBezTo>
                <a:lnTo>
                  <a:pt x="3215" y="124"/>
                </a:lnTo>
                <a:cubicBezTo>
                  <a:pt x="3215" y="56"/>
                  <a:pt x="3159" y="0"/>
                  <a:pt x="3090" y="0"/>
                </a:cubicBezTo>
                <a:lnTo>
                  <a:pt x="2500" y="0"/>
                </a:lnTo>
                <a:cubicBezTo>
                  <a:pt x="2432" y="0"/>
                  <a:pt x="2376" y="56"/>
                  <a:pt x="2376" y="124"/>
                </a:cubicBezTo>
                <a:lnTo>
                  <a:pt x="2376" y="474"/>
                </a:lnTo>
                <a:cubicBezTo>
                  <a:pt x="2040" y="534"/>
                  <a:pt x="1719" y="665"/>
                  <a:pt x="1437" y="860"/>
                </a:cubicBezTo>
                <a:lnTo>
                  <a:pt x="1197" y="620"/>
                </a:lnTo>
                <a:cubicBezTo>
                  <a:pt x="1149" y="572"/>
                  <a:pt x="1070" y="572"/>
                  <a:pt x="1022" y="620"/>
                </a:cubicBezTo>
                <a:lnTo>
                  <a:pt x="604" y="1037"/>
                </a:lnTo>
                <a:cubicBezTo>
                  <a:pt x="581" y="1061"/>
                  <a:pt x="568" y="1092"/>
                  <a:pt x="568" y="1125"/>
                </a:cubicBezTo>
                <a:cubicBezTo>
                  <a:pt x="568" y="1158"/>
                  <a:pt x="581" y="1190"/>
                  <a:pt x="604" y="1213"/>
                </a:cubicBezTo>
                <a:lnTo>
                  <a:pt x="839" y="1448"/>
                </a:lnTo>
                <a:cubicBezTo>
                  <a:pt x="639" y="1730"/>
                  <a:pt x="502" y="2052"/>
                  <a:pt x="437" y="2392"/>
                </a:cubicBezTo>
                <a:lnTo>
                  <a:pt x="124" y="2392"/>
                </a:lnTo>
                <a:cubicBezTo>
                  <a:pt x="56" y="2392"/>
                  <a:pt x="0" y="2447"/>
                  <a:pt x="0" y="2516"/>
                </a:cubicBezTo>
                <a:lnTo>
                  <a:pt x="0" y="3106"/>
                </a:lnTo>
                <a:cubicBezTo>
                  <a:pt x="0" y="3175"/>
                  <a:pt x="56" y="3230"/>
                  <a:pt x="124" y="3230"/>
                </a:cubicBezTo>
                <a:lnTo>
                  <a:pt x="427" y="3230"/>
                </a:lnTo>
                <a:cubicBezTo>
                  <a:pt x="484" y="3573"/>
                  <a:pt x="616" y="3900"/>
                  <a:pt x="814" y="4189"/>
                </a:cubicBezTo>
                <a:lnTo>
                  <a:pt x="593" y="4409"/>
                </a:lnTo>
                <a:cubicBezTo>
                  <a:pt x="545" y="4457"/>
                  <a:pt x="545" y="4536"/>
                  <a:pt x="593" y="4584"/>
                </a:cubicBezTo>
                <a:lnTo>
                  <a:pt x="1011" y="5002"/>
                </a:lnTo>
                <a:cubicBezTo>
                  <a:pt x="1034" y="5025"/>
                  <a:pt x="1066" y="5038"/>
                  <a:pt x="1099" y="5038"/>
                </a:cubicBezTo>
                <a:cubicBezTo>
                  <a:pt x="1132" y="5038"/>
                  <a:pt x="1163" y="5025"/>
                  <a:pt x="1186" y="5002"/>
                </a:cubicBezTo>
                <a:lnTo>
                  <a:pt x="1400" y="4789"/>
                </a:lnTo>
                <a:cubicBezTo>
                  <a:pt x="1690" y="4997"/>
                  <a:pt x="2024" y="5138"/>
                  <a:pt x="2376" y="5200"/>
                </a:cubicBezTo>
                <a:lnTo>
                  <a:pt x="2376" y="5498"/>
                </a:lnTo>
                <a:cubicBezTo>
                  <a:pt x="2376" y="5566"/>
                  <a:pt x="2432" y="5622"/>
                  <a:pt x="2500" y="5622"/>
                </a:cubicBezTo>
                <a:lnTo>
                  <a:pt x="3090" y="5622"/>
                </a:lnTo>
                <a:cubicBezTo>
                  <a:pt x="3159" y="5622"/>
                  <a:pt x="3215" y="5566"/>
                  <a:pt x="3215" y="5498"/>
                </a:cubicBezTo>
                <a:lnTo>
                  <a:pt x="3215" y="5200"/>
                </a:lnTo>
                <a:cubicBezTo>
                  <a:pt x="3564" y="5138"/>
                  <a:pt x="3895" y="4999"/>
                  <a:pt x="4184" y="4793"/>
                </a:cubicBezTo>
                <a:lnTo>
                  <a:pt x="4404" y="5013"/>
                </a:lnTo>
                <a:cubicBezTo>
                  <a:pt x="4451" y="5059"/>
                  <a:pt x="4533" y="5059"/>
                  <a:pt x="4580" y="5013"/>
                </a:cubicBezTo>
                <a:lnTo>
                  <a:pt x="4997" y="4595"/>
                </a:lnTo>
                <a:cubicBezTo>
                  <a:pt x="5046" y="4547"/>
                  <a:pt x="5046" y="4468"/>
                  <a:pt x="4997" y="4420"/>
                </a:cubicBezTo>
                <a:lnTo>
                  <a:pt x="4773" y="4195"/>
                </a:lnTo>
                <a:cubicBezTo>
                  <a:pt x="4973" y="3905"/>
                  <a:pt x="5106" y="3575"/>
                  <a:pt x="5164" y="3230"/>
                </a:cubicBezTo>
                <a:lnTo>
                  <a:pt x="5498" y="3230"/>
                </a:lnTo>
                <a:cubicBezTo>
                  <a:pt x="5566" y="3230"/>
                  <a:pt x="5622" y="3175"/>
                  <a:pt x="5622" y="3106"/>
                </a:cubicBezTo>
                <a:lnTo>
                  <a:pt x="5622" y="2516"/>
                </a:lnTo>
                <a:cubicBezTo>
                  <a:pt x="5622" y="2447"/>
                  <a:pt x="5566" y="2392"/>
                  <a:pt x="5498" y="2392"/>
                </a:cubicBezTo>
                <a:close/>
                <a:moveTo>
                  <a:pt x="2811" y="4121"/>
                </a:moveTo>
                <a:cubicBezTo>
                  <a:pt x="2088" y="4121"/>
                  <a:pt x="1501" y="3534"/>
                  <a:pt x="1501" y="2811"/>
                </a:cubicBezTo>
                <a:cubicBezTo>
                  <a:pt x="1501" y="2088"/>
                  <a:pt x="2088" y="1501"/>
                  <a:pt x="2811" y="1501"/>
                </a:cubicBezTo>
                <a:cubicBezTo>
                  <a:pt x="3534" y="1501"/>
                  <a:pt x="4121" y="2088"/>
                  <a:pt x="4121" y="2811"/>
                </a:cubicBezTo>
                <a:cubicBezTo>
                  <a:pt x="4121" y="3534"/>
                  <a:pt x="3534" y="4121"/>
                  <a:pt x="2811" y="4121"/>
                </a:cubicBezTo>
                <a:close/>
                <a:moveTo>
                  <a:pt x="3308" y="2811"/>
                </a:moveTo>
                <a:cubicBezTo>
                  <a:pt x="3308" y="3086"/>
                  <a:pt x="3085" y="3308"/>
                  <a:pt x="2811" y="3308"/>
                </a:cubicBezTo>
                <a:cubicBezTo>
                  <a:pt x="2537" y="3308"/>
                  <a:pt x="2314" y="3086"/>
                  <a:pt x="2314" y="2811"/>
                </a:cubicBezTo>
                <a:cubicBezTo>
                  <a:pt x="2314" y="2537"/>
                  <a:pt x="2537" y="2314"/>
                  <a:pt x="2811" y="2314"/>
                </a:cubicBezTo>
                <a:cubicBezTo>
                  <a:pt x="3085" y="2314"/>
                  <a:pt x="3308" y="2537"/>
                  <a:pt x="3308" y="2811"/>
                </a:cubicBezTo>
                <a:close/>
              </a:path>
            </a:pathLst>
          </a:custGeom>
          <a:solidFill>
            <a:schemeClr val="tx1">
              <a:lumMod val="65000"/>
              <a:lumOff val="3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7" name="switch_273979"/>
          <p:cNvSpPr>
            <a:spLocks noChangeAspect="1"/>
          </p:cNvSpPr>
          <p:nvPr>
            <p:custDataLst>
              <p:tags r:id="rId9"/>
            </p:custDataLst>
          </p:nvPr>
        </p:nvSpPr>
        <p:spPr bwMode="auto">
          <a:xfrm>
            <a:off x="8510770" y="4956829"/>
            <a:ext cx="289098" cy="306244"/>
          </a:xfrm>
          <a:custGeom>
            <a:avLst/>
            <a:gdLst>
              <a:gd name="connsiteX0" fmla="*/ 66188 w 573750"/>
              <a:gd name="connsiteY0" fmla="*/ 328212 h 607845"/>
              <a:gd name="connsiteX1" fmla="*/ 31117 w 573750"/>
              <a:gd name="connsiteY1" fmla="*/ 363222 h 607845"/>
              <a:gd name="connsiteX2" fmla="*/ 66188 w 573750"/>
              <a:gd name="connsiteY2" fmla="*/ 398232 h 607845"/>
              <a:gd name="connsiteX3" fmla="*/ 101185 w 573750"/>
              <a:gd name="connsiteY3" fmla="*/ 363222 h 607845"/>
              <a:gd name="connsiteX4" fmla="*/ 66188 w 573750"/>
              <a:gd name="connsiteY4" fmla="*/ 328212 h 607845"/>
              <a:gd name="connsiteX5" fmla="*/ 0 w 573750"/>
              <a:gd name="connsiteY5" fmla="*/ 303779 h 607845"/>
              <a:gd name="connsiteX6" fmla="*/ 132451 w 573750"/>
              <a:gd name="connsiteY6" fmla="*/ 303779 h 607845"/>
              <a:gd name="connsiteX7" fmla="*/ 132451 w 573750"/>
              <a:gd name="connsiteY7" fmla="*/ 607845 h 607845"/>
              <a:gd name="connsiteX8" fmla="*/ 0 w 573750"/>
              <a:gd name="connsiteY8" fmla="*/ 607845 h 607845"/>
              <a:gd name="connsiteX9" fmla="*/ 364852 w 573750"/>
              <a:gd name="connsiteY9" fmla="*/ 583 h 607845"/>
              <a:gd name="connsiteX10" fmla="*/ 386354 w 573750"/>
              <a:gd name="connsiteY10" fmla="*/ 11635 h 607845"/>
              <a:gd name="connsiteX11" fmla="*/ 395753 w 573750"/>
              <a:gd name="connsiteY11" fmla="*/ 168802 h 607845"/>
              <a:gd name="connsiteX12" fmla="*/ 370390 w 573750"/>
              <a:gd name="connsiteY12" fmla="*/ 227945 h 607845"/>
              <a:gd name="connsiteX13" fmla="*/ 468483 w 573750"/>
              <a:gd name="connsiteY13" fmla="*/ 236437 h 607845"/>
              <a:gd name="connsiteX14" fmla="*/ 567545 w 573750"/>
              <a:gd name="connsiteY14" fmla="*/ 315021 h 607845"/>
              <a:gd name="connsiteX15" fmla="*/ 567545 w 573750"/>
              <a:gd name="connsiteY15" fmla="*/ 354276 h 607845"/>
              <a:gd name="connsiteX16" fmla="*/ 560384 w 573750"/>
              <a:gd name="connsiteY16" fmla="*/ 393605 h 607845"/>
              <a:gd name="connsiteX17" fmla="*/ 554566 w 573750"/>
              <a:gd name="connsiteY17" fmla="*/ 425858 h 607845"/>
              <a:gd name="connsiteX18" fmla="*/ 535096 w 573750"/>
              <a:gd name="connsiteY18" fmla="*/ 488055 h 607845"/>
              <a:gd name="connsiteX19" fmla="*/ 526965 w 573750"/>
              <a:gd name="connsiteY19" fmla="*/ 514870 h 607845"/>
              <a:gd name="connsiteX20" fmla="*/ 505780 w 573750"/>
              <a:gd name="connsiteY20" fmla="*/ 560456 h 607845"/>
              <a:gd name="connsiteX21" fmla="*/ 375761 w 573750"/>
              <a:gd name="connsiteY21" fmla="*/ 581685 h 607845"/>
              <a:gd name="connsiteX22" fmla="*/ 251187 w 573750"/>
              <a:gd name="connsiteY22" fmla="*/ 563808 h 607845"/>
              <a:gd name="connsiteX23" fmla="*/ 158913 w 573750"/>
              <a:gd name="connsiteY23" fmla="*/ 551145 h 607845"/>
              <a:gd name="connsiteX24" fmla="*/ 158913 w 573750"/>
              <a:gd name="connsiteY24" fmla="*/ 321427 h 607845"/>
              <a:gd name="connsiteX25" fmla="*/ 216873 w 573750"/>
              <a:gd name="connsiteY25" fmla="*/ 254314 h 607845"/>
              <a:gd name="connsiteX26" fmla="*/ 311609 w 573750"/>
              <a:gd name="connsiteY26" fmla="*/ 120535 h 607845"/>
              <a:gd name="connsiteX27" fmla="*/ 338538 w 573750"/>
              <a:gd name="connsiteY27" fmla="*/ 27575 h 607845"/>
              <a:gd name="connsiteX28" fmla="*/ 364852 w 573750"/>
              <a:gd name="connsiteY28" fmla="*/ 583 h 60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73750" h="607845">
                <a:moveTo>
                  <a:pt x="66188" y="328212"/>
                </a:moveTo>
                <a:cubicBezTo>
                  <a:pt x="46862" y="328212"/>
                  <a:pt x="31117" y="343929"/>
                  <a:pt x="31117" y="363222"/>
                </a:cubicBezTo>
                <a:cubicBezTo>
                  <a:pt x="31117" y="382514"/>
                  <a:pt x="46862" y="398232"/>
                  <a:pt x="66188" y="398232"/>
                </a:cubicBezTo>
                <a:cubicBezTo>
                  <a:pt x="85515" y="398232"/>
                  <a:pt x="101185" y="382514"/>
                  <a:pt x="101185" y="363222"/>
                </a:cubicBezTo>
                <a:cubicBezTo>
                  <a:pt x="101185" y="343929"/>
                  <a:pt x="85515" y="328212"/>
                  <a:pt x="66188" y="328212"/>
                </a:cubicBezTo>
                <a:close/>
                <a:moveTo>
                  <a:pt x="0" y="303779"/>
                </a:moveTo>
                <a:lnTo>
                  <a:pt x="132451" y="303779"/>
                </a:lnTo>
                <a:lnTo>
                  <a:pt x="132451" y="607845"/>
                </a:lnTo>
                <a:lnTo>
                  <a:pt x="0" y="607845"/>
                </a:lnTo>
                <a:close/>
                <a:moveTo>
                  <a:pt x="364852" y="583"/>
                </a:moveTo>
                <a:cubicBezTo>
                  <a:pt x="376004" y="2939"/>
                  <a:pt x="386354" y="11635"/>
                  <a:pt x="386354" y="11635"/>
                </a:cubicBezTo>
                <a:cubicBezTo>
                  <a:pt x="467513" y="89250"/>
                  <a:pt x="395753" y="168802"/>
                  <a:pt x="395753" y="168802"/>
                </a:cubicBezTo>
                <a:cubicBezTo>
                  <a:pt x="363378" y="207610"/>
                  <a:pt x="370390" y="227945"/>
                  <a:pt x="370390" y="227945"/>
                </a:cubicBezTo>
                <a:cubicBezTo>
                  <a:pt x="380535" y="254835"/>
                  <a:pt x="468483" y="236437"/>
                  <a:pt x="468483" y="236437"/>
                </a:cubicBezTo>
                <a:cubicBezTo>
                  <a:pt x="610885" y="210366"/>
                  <a:pt x="567545" y="315021"/>
                  <a:pt x="567545" y="315021"/>
                </a:cubicBezTo>
                <a:cubicBezTo>
                  <a:pt x="557027" y="335728"/>
                  <a:pt x="567545" y="354276"/>
                  <a:pt x="567545" y="354276"/>
                </a:cubicBezTo>
                <a:cubicBezTo>
                  <a:pt x="583359" y="375877"/>
                  <a:pt x="560384" y="393605"/>
                  <a:pt x="560384" y="393605"/>
                </a:cubicBezTo>
                <a:cubicBezTo>
                  <a:pt x="544794" y="408502"/>
                  <a:pt x="554566" y="425858"/>
                  <a:pt x="554566" y="425858"/>
                </a:cubicBezTo>
                <a:cubicBezTo>
                  <a:pt x="573140" y="463995"/>
                  <a:pt x="535096" y="488055"/>
                  <a:pt x="535096" y="488055"/>
                </a:cubicBezTo>
                <a:cubicBezTo>
                  <a:pt x="521968" y="497887"/>
                  <a:pt x="526965" y="514870"/>
                  <a:pt x="526965" y="514870"/>
                </a:cubicBezTo>
                <a:cubicBezTo>
                  <a:pt x="532411" y="540717"/>
                  <a:pt x="505780" y="560456"/>
                  <a:pt x="505780" y="560456"/>
                </a:cubicBezTo>
                <a:cubicBezTo>
                  <a:pt x="475420" y="583994"/>
                  <a:pt x="375761" y="581685"/>
                  <a:pt x="375761" y="581685"/>
                </a:cubicBezTo>
                <a:cubicBezTo>
                  <a:pt x="326677" y="581685"/>
                  <a:pt x="251187" y="563808"/>
                  <a:pt x="251187" y="563808"/>
                </a:cubicBezTo>
                <a:cubicBezTo>
                  <a:pt x="209936" y="549432"/>
                  <a:pt x="170997" y="550922"/>
                  <a:pt x="158913" y="551145"/>
                </a:cubicBezTo>
                <a:lnTo>
                  <a:pt x="158913" y="321427"/>
                </a:lnTo>
                <a:cubicBezTo>
                  <a:pt x="195166" y="320384"/>
                  <a:pt x="216873" y="254314"/>
                  <a:pt x="216873" y="254314"/>
                </a:cubicBezTo>
                <a:cubicBezTo>
                  <a:pt x="233135" y="196139"/>
                  <a:pt x="311609" y="120535"/>
                  <a:pt x="311609" y="120535"/>
                </a:cubicBezTo>
                <a:cubicBezTo>
                  <a:pt x="339508" y="81280"/>
                  <a:pt x="332048" y="78301"/>
                  <a:pt x="338538" y="27575"/>
                </a:cubicBezTo>
                <a:cubicBezTo>
                  <a:pt x="341745" y="2212"/>
                  <a:pt x="353700" y="-1773"/>
                  <a:pt x="364852" y="583"/>
                </a:cubicBezTo>
                <a:close/>
              </a:path>
            </a:pathLst>
          </a:custGeom>
          <a:solidFill>
            <a:schemeClr val="tx1">
              <a:lumMod val="65000"/>
              <a:lumOff val="3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9" name="switch_273979"/>
          <p:cNvSpPr>
            <a:spLocks noChangeAspect="1"/>
          </p:cNvSpPr>
          <p:nvPr>
            <p:custDataLst>
              <p:tags r:id="rId10"/>
            </p:custDataLst>
          </p:nvPr>
        </p:nvSpPr>
        <p:spPr bwMode="auto">
          <a:xfrm>
            <a:off x="8510770" y="3048242"/>
            <a:ext cx="289098" cy="249378"/>
          </a:xfrm>
          <a:custGeom>
            <a:avLst/>
            <a:gdLst>
              <a:gd name="T0" fmla="*/ 4223 w 5837"/>
              <a:gd name="T1" fmla="*/ 0 h 5043"/>
              <a:gd name="T2" fmla="*/ 5837 w 5837"/>
              <a:gd name="T3" fmla="*/ 1614 h 5043"/>
              <a:gd name="T4" fmla="*/ 2918 w 5837"/>
              <a:gd name="T5" fmla="*/ 5043 h 5043"/>
              <a:gd name="T6" fmla="*/ 0 w 5837"/>
              <a:gd name="T7" fmla="*/ 1614 h 5043"/>
              <a:gd name="T8" fmla="*/ 1614 w 5837"/>
              <a:gd name="T9" fmla="*/ 0 h 5043"/>
              <a:gd name="T10" fmla="*/ 2918 w 5837"/>
              <a:gd name="T11" fmla="*/ 666 h 5043"/>
              <a:gd name="T12" fmla="*/ 4223 w 5837"/>
              <a:gd name="T13" fmla="*/ 0 h 5043"/>
            </a:gdLst>
            <a:ahLst/>
            <a:cxnLst>
              <a:cxn ang="0">
                <a:pos x="T0" y="T1"/>
              </a:cxn>
              <a:cxn ang="0">
                <a:pos x="T2" y="T3"/>
              </a:cxn>
              <a:cxn ang="0">
                <a:pos x="T4" y="T5"/>
              </a:cxn>
              <a:cxn ang="0">
                <a:pos x="T6" y="T7"/>
              </a:cxn>
              <a:cxn ang="0">
                <a:pos x="T8" y="T9"/>
              </a:cxn>
              <a:cxn ang="0">
                <a:pos x="T10" y="T11"/>
              </a:cxn>
              <a:cxn ang="0">
                <a:pos x="T12" y="T13"/>
              </a:cxn>
            </a:cxnLst>
            <a:rect l="0" t="0" r="r" b="b"/>
            <a:pathLst>
              <a:path w="5837" h="5043">
                <a:moveTo>
                  <a:pt x="4223" y="0"/>
                </a:moveTo>
                <a:cubicBezTo>
                  <a:pt x="5114" y="0"/>
                  <a:pt x="5837" y="723"/>
                  <a:pt x="5837" y="1614"/>
                </a:cubicBezTo>
                <a:cubicBezTo>
                  <a:pt x="5837" y="3087"/>
                  <a:pt x="2918" y="5043"/>
                  <a:pt x="2918" y="5043"/>
                </a:cubicBezTo>
                <a:cubicBezTo>
                  <a:pt x="2918" y="5043"/>
                  <a:pt x="0" y="3157"/>
                  <a:pt x="0" y="1614"/>
                </a:cubicBezTo>
                <a:cubicBezTo>
                  <a:pt x="0" y="504"/>
                  <a:pt x="723" y="0"/>
                  <a:pt x="1614" y="0"/>
                </a:cubicBezTo>
                <a:cubicBezTo>
                  <a:pt x="2151" y="0"/>
                  <a:pt x="2625" y="263"/>
                  <a:pt x="2918" y="666"/>
                </a:cubicBezTo>
                <a:cubicBezTo>
                  <a:pt x="3212" y="263"/>
                  <a:pt x="3686" y="0"/>
                  <a:pt x="4223"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1"/>
            </p:custDataLst>
          </p:nvPr>
        </p:nvSpPr>
        <p:spPr>
          <a:xfrm>
            <a:off x="1343384" y="3389149"/>
            <a:ext cx="4324176" cy="782066"/>
          </a:xfrm>
          <a:prstGeom prst="rect">
            <a:avLst/>
          </a:prstGeom>
          <a:noFill/>
        </p:spPr>
        <p:txBody>
          <a:bodyPr wrap="square" rtlCol="0" anchor="t" anchorCtr="0">
            <a:normAutofit/>
          </a:bodyPr>
          <a:lstStyle/>
          <a:p>
            <a:pPr marL="0" lvl="0" indent="0" algn="l">
              <a:lnSpc>
                <a:spcPct val="130000"/>
              </a:lnSpc>
              <a:spcBef>
                <a:spcPts val="0"/>
              </a:spcBef>
              <a:spcAft>
                <a:spcPts val="0"/>
              </a:spcAft>
              <a:buSzPct val="100000"/>
              <a:defRPr/>
            </a:pPr>
            <a:r>
              <a:rPr lang="en-US" sz="1400" spc="150">
                <a:solidFill>
                  <a:schemeClr val="tx1">
                    <a:lumMod val="65000"/>
                    <a:lumOff val="35000"/>
                  </a:schemeClr>
                </a:solidFill>
                <a:latin typeface="Arial" panose="020B0604020202020204" pitchFamily="34" charset="0"/>
                <a:ea typeface="微软雅黑" panose="020B0503020204020204" charset="-122"/>
              </a:rPr>
              <a:t> </a:t>
            </a:r>
            <a:r>
              <a:rPr lang="en-US" sz="2000" spc="150">
                <a:solidFill>
                  <a:schemeClr val="tx1">
                    <a:lumMod val="65000"/>
                    <a:lumOff val="35000"/>
                  </a:schemeClr>
                </a:solidFill>
                <a:latin typeface="Arial" panose="020B0604020202020204" pitchFamily="34" charset="0"/>
                <a:ea typeface="微软雅黑" panose="020B0503020204020204" charset="-122"/>
              </a:rPr>
              <a:t>合作原则</a:t>
            </a:r>
            <a:endParaRPr lang="en-US" sz="2000" spc="150">
              <a:solidFill>
                <a:schemeClr val="tx1">
                  <a:lumMod val="65000"/>
                  <a:lumOff val="35000"/>
                </a:schemeClr>
              </a:solidFill>
              <a:latin typeface="Arial" panose="020B0604020202020204" pitchFamily="34" charset="0"/>
              <a:ea typeface="微软雅黑" panose="020B0503020204020204" charset="-122"/>
            </a:endParaRPr>
          </a:p>
        </p:txBody>
      </p:sp>
      <p:sp>
        <p:nvSpPr>
          <p:cNvPr id="51" name="文本框 50"/>
          <p:cNvSpPr txBox="1"/>
          <p:nvPr>
            <p:custDataLst>
              <p:tags r:id="rId12"/>
            </p:custDataLst>
          </p:nvPr>
        </p:nvSpPr>
        <p:spPr>
          <a:xfrm>
            <a:off x="6408900" y="3376685"/>
            <a:ext cx="4324176" cy="782066"/>
          </a:xfrm>
          <a:prstGeom prst="rect">
            <a:avLst/>
          </a:prstGeom>
          <a:noFill/>
        </p:spPr>
        <p:txBody>
          <a:bodyPr wrap="square" rtlCol="0" anchor="t" anchorCtr="0">
            <a:normAutofit/>
          </a:bodyPr>
          <a:lstStyle/>
          <a:p>
            <a:pPr marL="0" lvl="0" indent="0" algn="l">
              <a:lnSpc>
                <a:spcPct val="130000"/>
              </a:lnSpc>
              <a:spcBef>
                <a:spcPts val="0"/>
              </a:spcBef>
              <a:spcAft>
                <a:spcPts val="0"/>
              </a:spcAft>
              <a:buSzPct val="100000"/>
              <a:defRPr/>
            </a:pPr>
            <a:r>
              <a:rPr lang="zh-CN" altLang="en-US" sz="2000" spc="150">
                <a:solidFill>
                  <a:schemeClr val="bg1"/>
                </a:solidFill>
                <a:latin typeface="Arial" panose="020B0604020202020204" pitchFamily="34" charset="0"/>
                <a:ea typeface="微软雅黑" panose="020B0503020204020204" charset="-122"/>
              </a:rPr>
              <a:t>互惠原则</a:t>
            </a:r>
            <a:endParaRPr lang="zh-CN" altLang="en-US" sz="2000" spc="150">
              <a:solidFill>
                <a:schemeClr val="bg1"/>
              </a:solidFill>
              <a:latin typeface="Arial" panose="020B0604020202020204" pitchFamily="34" charset="0"/>
              <a:ea typeface="微软雅黑" panose="020B0503020204020204" charset="-122"/>
            </a:endParaRPr>
          </a:p>
        </p:txBody>
      </p:sp>
      <p:sp>
        <p:nvSpPr>
          <p:cNvPr id="52" name="文本框 51"/>
          <p:cNvSpPr txBox="1"/>
          <p:nvPr>
            <p:custDataLst>
              <p:tags r:id="rId13"/>
            </p:custDataLst>
          </p:nvPr>
        </p:nvSpPr>
        <p:spPr>
          <a:xfrm>
            <a:off x="1343384" y="5302360"/>
            <a:ext cx="4324176" cy="782066"/>
          </a:xfrm>
          <a:prstGeom prst="rect">
            <a:avLst/>
          </a:prstGeom>
          <a:noFill/>
        </p:spPr>
        <p:txBody>
          <a:bodyPr wrap="square" rtlCol="0" anchor="t" anchorCtr="0">
            <a:normAutofit/>
          </a:bodyPr>
          <a:lstStyle/>
          <a:p>
            <a:pPr marL="0" lvl="0" indent="0" algn="l">
              <a:lnSpc>
                <a:spcPct val="130000"/>
              </a:lnSpc>
              <a:spcBef>
                <a:spcPts val="0"/>
              </a:spcBef>
              <a:spcAft>
                <a:spcPts val="0"/>
              </a:spcAft>
              <a:buSzPct val="100000"/>
              <a:defRPr/>
            </a:pPr>
            <a:r>
              <a:rPr lang="zh-CN" altLang="en-US" sz="2000" spc="150">
                <a:solidFill>
                  <a:schemeClr val="tx1">
                    <a:lumMod val="65000"/>
                    <a:lumOff val="35000"/>
                  </a:schemeClr>
                </a:solidFill>
                <a:latin typeface="Arial" panose="020B0604020202020204" pitchFamily="34" charset="0"/>
                <a:ea typeface="微软雅黑" panose="020B0503020204020204" charset="-122"/>
              </a:rPr>
              <a:t>目标一致性原则</a:t>
            </a:r>
            <a:endParaRPr lang="zh-CN" altLang="en-US" sz="2000" spc="150">
              <a:solidFill>
                <a:schemeClr val="tx1">
                  <a:lumMod val="65000"/>
                  <a:lumOff val="35000"/>
                </a:schemeClr>
              </a:solidFill>
              <a:latin typeface="Arial" panose="020B0604020202020204" pitchFamily="34" charset="0"/>
              <a:ea typeface="微软雅黑" panose="020B0503020204020204" charset="-122"/>
            </a:endParaRPr>
          </a:p>
        </p:txBody>
      </p:sp>
      <p:sp>
        <p:nvSpPr>
          <p:cNvPr id="53" name="文本框 52"/>
          <p:cNvSpPr txBox="1"/>
          <p:nvPr>
            <p:custDataLst>
              <p:tags r:id="rId14"/>
            </p:custDataLst>
          </p:nvPr>
        </p:nvSpPr>
        <p:spPr>
          <a:xfrm>
            <a:off x="6408900" y="5302360"/>
            <a:ext cx="4324176" cy="782066"/>
          </a:xfrm>
          <a:prstGeom prst="rect">
            <a:avLst/>
          </a:prstGeom>
          <a:noFill/>
        </p:spPr>
        <p:txBody>
          <a:bodyPr wrap="square" rtlCol="0" anchor="t" anchorCtr="0">
            <a:normAutofit/>
          </a:bodyPr>
          <a:lstStyle/>
          <a:p>
            <a:pPr marL="0" lvl="0" indent="0" algn="l">
              <a:lnSpc>
                <a:spcPct val="130000"/>
              </a:lnSpc>
              <a:spcBef>
                <a:spcPts val="0"/>
              </a:spcBef>
              <a:spcAft>
                <a:spcPts val="0"/>
              </a:spcAft>
              <a:buSzPct val="100000"/>
              <a:defRPr/>
            </a:pPr>
            <a:r>
              <a:rPr lang="zh-CN" altLang="en-US" sz="2000" spc="150">
                <a:solidFill>
                  <a:schemeClr val="tx1">
                    <a:lumMod val="65000"/>
                    <a:lumOff val="35000"/>
                  </a:schemeClr>
                </a:solidFill>
                <a:latin typeface="Arial" panose="020B0604020202020204" pitchFamily="34" charset="0"/>
                <a:ea typeface="微软雅黑" panose="020B0503020204020204" charset="-122"/>
              </a:rPr>
              <a:t>连续改进原则</a:t>
            </a:r>
            <a:endParaRPr lang="zh-CN" altLang="en-US" sz="2000" spc="150">
              <a:solidFill>
                <a:schemeClr val="tx1">
                  <a:lumMod val="65000"/>
                  <a:lumOff val="35000"/>
                </a:schemeClr>
              </a:solidFill>
              <a:latin typeface="Arial" panose="020B0604020202020204" pitchFamily="34" charset="0"/>
              <a:ea typeface="微软雅黑" panose="020B0503020204020204" charset="-122"/>
            </a:endParaRPr>
          </a:p>
        </p:txBody>
      </p:sp>
      <p:sp>
        <p:nvSpPr>
          <p:cNvPr id="6" name="燕尾形 5"/>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供应商管理库存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5"/>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552450"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三、供应商管理库存的实施</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1109345" y="3461385"/>
            <a:ext cx="2327910" cy="460375"/>
          </a:xfrm>
          <a:prstGeom prst="rect">
            <a:avLst/>
          </a:prstGeom>
          <a:noFill/>
          <a:ln w="9525">
            <a:noFill/>
          </a:ln>
        </p:spPr>
        <p:txBody>
          <a:bodyPr wrap="square">
            <a:spAutoFit/>
          </a:bodyPr>
          <a:p>
            <a:pPr indent="0"/>
            <a:r>
              <a:rPr lang="en-US" sz="2400" b="1">
                <a:latin typeface="Calibri" panose="020F0502020204030204" charset="0"/>
                <a:ea typeface="宋体" panose="02010600030101010101" pitchFamily="2" charset="-122"/>
                <a:cs typeface="Times New Roman" panose="02020603050405020304" pitchFamily="18" charset="0"/>
              </a:rPr>
              <a:t>VM</a:t>
            </a:r>
            <a:r>
              <a:rPr lang="en-US" sz="2400" b="1">
                <a:latin typeface="Calibri" panose="020F0502020204030204" charset="0"/>
                <a:ea typeface="宋体" panose="02010600030101010101" pitchFamily="2" charset="-122"/>
              </a:rPr>
              <a:t>I</a:t>
            </a:r>
            <a:r>
              <a:rPr lang="zh-CN" sz="2400" b="1">
                <a:ea typeface="宋体" panose="02010600030101010101" pitchFamily="2" charset="-122"/>
              </a:rPr>
              <a:t>的实施方法</a:t>
            </a:r>
            <a:endParaRPr lang="zh-CN" altLang="en-US" sz="2400" b="1">
              <a:ea typeface="宋体" panose="02010600030101010101" pitchFamily="2" charset="-122"/>
            </a:endParaRPr>
          </a:p>
        </p:txBody>
      </p:sp>
      <p:sp>
        <p:nvSpPr>
          <p:cNvPr id="17" name="圆角矩形 16"/>
          <p:cNvSpPr/>
          <p:nvPr>
            <p:custDataLst>
              <p:tags r:id="rId2"/>
            </p:custDataLst>
          </p:nvPr>
        </p:nvSpPr>
        <p:spPr>
          <a:xfrm>
            <a:off x="3694405" y="1752600"/>
            <a:ext cx="1961992" cy="1211189"/>
          </a:xfrm>
          <a:prstGeom prst="roundRect">
            <a:avLst>
              <a:gd name="adj" fmla="val 8918"/>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8" name="椭圆 17"/>
          <p:cNvSpPr/>
          <p:nvPr>
            <p:custDataLst>
              <p:tags r:id="rId3"/>
            </p:custDataLst>
          </p:nvPr>
        </p:nvSpPr>
        <p:spPr>
          <a:xfrm>
            <a:off x="4545041" y="3232990"/>
            <a:ext cx="261145" cy="261120"/>
          </a:xfrm>
          <a:prstGeom prst="ellipse">
            <a:avLst/>
          </a:prstGeom>
          <a:solidFill>
            <a:schemeClr val="accent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en-US" altLang="zh-CN" sz="1600" b="1" dirty="0">
                <a:latin typeface="Arial" panose="020B0604020202020204" pitchFamily="34" charset="0"/>
                <a:ea typeface="微软雅黑" panose="020B0503020204020204" charset="-122"/>
                <a:sym typeface="Arial" panose="020B0604020202020204" pitchFamily="34" charset="0"/>
              </a:rPr>
              <a:t>1</a:t>
            </a:r>
            <a:endParaRPr lang="en-US" altLang="zh-CN" sz="1600" b="1" dirty="0">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4"/>
            </p:custDataLst>
          </p:nvPr>
        </p:nvSpPr>
        <p:spPr>
          <a:xfrm>
            <a:off x="3792654" y="1752600"/>
            <a:ext cx="1765495" cy="1211189"/>
          </a:xfrm>
          <a:prstGeom prst="rect">
            <a:avLst/>
          </a:prstGeom>
          <a:noFill/>
        </p:spPr>
        <p:txBody>
          <a:bodyPr wrap="square" rtlCol="0">
            <a:normAutofit/>
          </a:bodyPr>
          <a:p>
            <a:pPr marL="0" lvl="0" indent="0" algn="l">
              <a:lnSpc>
                <a:spcPct val="130000"/>
              </a:lnSpc>
              <a:spcBef>
                <a:spcPts val="0"/>
              </a:spcBef>
              <a:spcAft>
                <a:spcPts val="0"/>
              </a:spcAft>
              <a:buSzPct val="100000"/>
            </a:pPr>
            <a:r>
              <a:rPr lang="en-US" spc="150">
                <a:solidFill>
                  <a:schemeClr val="tx1"/>
                </a:solidFill>
                <a:latin typeface="Arial" panose="020B0604020202020204" pitchFamily="34" charset="0"/>
                <a:ea typeface="微软雅黑" panose="020B0503020204020204" charset="-122"/>
              </a:rPr>
              <a:t> 建立顾客情报信息系统</a:t>
            </a:r>
            <a:endParaRPr lang="en-US" spc="150">
              <a:solidFill>
                <a:schemeClr val="tx1"/>
              </a:solidFill>
              <a:latin typeface="Arial" panose="020B0604020202020204" pitchFamily="34" charset="0"/>
              <a:ea typeface="微软雅黑" panose="020B0503020204020204" charset="-122"/>
            </a:endParaRPr>
          </a:p>
        </p:txBody>
      </p:sp>
      <p:sp>
        <p:nvSpPr>
          <p:cNvPr id="20" name="椭圆 19"/>
          <p:cNvSpPr/>
          <p:nvPr>
            <p:custDataLst>
              <p:tags r:id="rId5"/>
            </p:custDataLst>
          </p:nvPr>
        </p:nvSpPr>
        <p:spPr>
          <a:xfrm>
            <a:off x="4519096" y="3207048"/>
            <a:ext cx="313034" cy="313004"/>
          </a:xfrm>
          <a:prstGeom prst="ellipse">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cxnSp>
        <p:nvCxnSpPr>
          <p:cNvPr id="21" name="直接连接符 20"/>
          <p:cNvCxnSpPr>
            <a:stCxn id="20" idx="0"/>
          </p:cNvCxnSpPr>
          <p:nvPr>
            <p:custDataLst>
              <p:tags r:id="rId6"/>
            </p:custDataLst>
          </p:nvPr>
        </p:nvCxnSpPr>
        <p:spPr>
          <a:xfrm flipV="1">
            <a:off x="4675614" y="2964215"/>
            <a:ext cx="426" cy="242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椭圆 46"/>
          <p:cNvSpPr/>
          <p:nvPr>
            <p:custDataLst>
              <p:tags r:id="rId7"/>
            </p:custDataLst>
          </p:nvPr>
        </p:nvSpPr>
        <p:spPr>
          <a:xfrm>
            <a:off x="8696359" y="3232990"/>
            <a:ext cx="261145" cy="261120"/>
          </a:xfrm>
          <a:prstGeom prst="ellipse">
            <a:avLst/>
          </a:prstGeom>
          <a:solidFill>
            <a:schemeClr val="accent3"/>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en-US" altLang="zh-CN" sz="1600" b="1">
                <a:latin typeface="Arial" panose="020B0604020202020204" pitchFamily="34" charset="0"/>
                <a:ea typeface="微软雅黑" panose="020B0503020204020204" charset="-122"/>
                <a:sym typeface="Arial" panose="020B0604020202020204" pitchFamily="34" charset="0"/>
              </a:rPr>
              <a:t>2</a:t>
            </a:r>
            <a:endParaRPr lang="en-US" altLang="zh-CN" sz="1600" b="1">
              <a:latin typeface="Arial" panose="020B0604020202020204" pitchFamily="34" charset="0"/>
              <a:ea typeface="微软雅黑" panose="020B0503020204020204" charset="-122"/>
              <a:sym typeface="Arial" panose="020B0604020202020204" pitchFamily="34" charset="0"/>
            </a:endParaRPr>
          </a:p>
        </p:txBody>
      </p:sp>
      <p:sp>
        <p:nvSpPr>
          <p:cNvPr id="57" name="椭圆 56"/>
          <p:cNvSpPr/>
          <p:nvPr>
            <p:custDataLst>
              <p:tags r:id="rId8"/>
            </p:custDataLst>
          </p:nvPr>
        </p:nvSpPr>
        <p:spPr>
          <a:xfrm>
            <a:off x="8670415" y="3207048"/>
            <a:ext cx="313034" cy="313004"/>
          </a:xfrm>
          <a:prstGeom prst="ellipse">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6" name="椭圆 85"/>
          <p:cNvSpPr/>
          <p:nvPr>
            <p:custDataLst>
              <p:tags r:id="rId9"/>
            </p:custDataLst>
          </p:nvPr>
        </p:nvSpPr>
        <p:spPr>
          <a:xfrm>
            <a:off x="8695721" y="3947455"/>
            <a:ext cx="261145" cy="261120"/>
          </a:xfrm>
          <a:prstGeom prst="ellipse">
            <a:avLst/>
          </a:prstGeom>
          <a:solidFill>
            <a:schemeClr val="accent4"/>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en-US" altLang="zh-CN" sz="1600" b="1" dirty="0">
                <a:latin typeface="Arial" panose="020B0604020202020204" pitchFamily="34" charset="0"/>
                <a:ea typeface="微软雅黑" panose="020B0503020204020204" charset="-122"/>
                <a:sym typeface="Arial" panose="020B0604020202020204" pitchFamily="34" charset="0"/>
              </a:rPr>
              <a:t>3</a:t>
            </a:r>
            <a:endParaRPr lang="en-US" altLang="zh-CN" sz="1600" b="1" dirty="0">
              <a:latin typeface="Arial" panose="020B0604020202020204" pitchFamily="34" charset="0"/>
              <a:ea typeface="微软雅黑" panose="020B0503020204020204" charset="-122"/>
              <a:sym typeface="Arial" panose="020B0604020202020204" pitchFamily="34" charset="0"/>
            </a:endParaRPr>
          </a:p>
        </p:txBody>
      </p:sp>
      <p:sp>
        <p:nvSpPr>
          <p:cNvPr id="98" name="椭圆 97"/>
          <p:cNvSpPr/>
          <p:nvPr>
            <p:custDataLst>
              <p:tags r:id="rId10"/>
            </p:custDataLst>
          </p:nvPr>
        </p:nvSpPr>
        <p:spPr>
          <a:xfrm>
            <a:off x="8669776" y="3921514"/>
            <a:ext cx="313034" cy="313004"/>
          </a:xfrm>
          <a:prstGeom prst="ellipse">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8" name="椭圆 107"/>
          <p:cNvSpPr/>
          <p:nvPr>
            <p:custDataLst>
              <p:tags r:id="rId11"/>
            </p:custDataLst>
          </p:nvPr>
        </p:nvSpPr>
        <p:spPr>
          <a:xfrm>
            <a:off x="4544616" y="3947455"/>
            <a:ext cx="261145" cy="261120"/>
          </a:xfrm>
          <a:prstGeom prst="ellipse">
            <a:avLst/>
          </a:prstGeom>
          <a:solidFill>
            <a:schemeClr val="accent5"/>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p>
            <a:pPr algn="ctr"/>
            <a:r>
              <a:rPr lang="en-US" altLang="zh-CN" sz="1600" b="1" dirty="0">
                <a:latin typeface="Arial" panose="020B0604020202020204" pitchFamily="34" charset="0"/>
                <a:ea typeface="微软雅黑" panose="020B0503020204020204" charset="-122"/>
                <a:sym typeface="Arial" panose="020B0604020202020204" pitchFamily="34" charset="0"/>
              </a:rPr>
              <a:t>4</a:t>
            </a:r>
            <a:endParaRPr lang="en-US" altLang="zh-CN" sz="1600" b="1" dirty="0">
              <a:latin typeface="Arial" panose="020B0604020202020204" pitchFamily="34" charset="0"/>
              <a:ea typeface="微软雅黑" panose="020B0503020204020204" charset="-122"/>
              <a:sym typeface="Arial" panose="020B0604020202020204" pitchFamily="34" charset="0"/>
            </a:endParaRPr>
          </a:p>
        </p:txBody>
      </p:sp>
      <p:sp>
        <p:nvSpPr>
          <p:cNvPr id="110" name="椭圆 109"/>
          <p:cNvSpPr/>
          <p:nvPr>
            <p:custDataLst>
              <p:tags r:id="rId12"/>
            </p:custDataLst>
          </p:nvPr>
        </p:nvSpPr>
        <p:spPr>
          <a:xfrm>
            <a:off x="4518672" y="3921514"/>
            <a:ext cx="313034" cy="313004"/>
          </a:xfrm>
          <a:prstGeom prst="ellipse">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2" name="圆角矩形 21"/>
          <p:cNvSpPr/>
          <p:nvPr>
            <p:custDataLst>
              <p:tags r:id="rId13"/>
            </p:custDataLst>
          </p:nvPr>
        </p:nvSpPr>
        <p:spPr>
          <a:xfrm>
            <a:off x="7845510" y="1752600"/>
            <a:ext cx="1961992" cy="1211189"/>
          </a:xfrm>
          <a:prstGeom prst="roundRect">
            <a:avLst>
              <a:gd name="adj" fmla="val 8918"/>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3" name="文本框 22"/>
          <p:cNvSpPr txBox="1"/>
          <p:nvPr>
            <p:custDataLst>
              <p:tags r:id="rId14"/>
            </p:custDataLst>
          </p:nvPr>
        </p:nvSpPr>
        <p:spPr>
          <a:xfrm>
            <a:off x="7943759" y="1752600"/>
            <a:ext cx="1765495" cy="1211189"/>
          </a:xfrm>
          <a:prstGeom prst="rect">
            <a:avLst/>
          </a:prstGeom>
          <a:noFill/>
        </p:spPr>
        <p:txBody>
          <a:bodyPr wrap="square" rtlCol="0">
            <a:normAutofit/>
          </a:bodyPr>
          <a:p>
            <a:pPr marL="0" lvl="0" indent="0" algn="l">
              <a:lnSpc>
                <a:spcPct val="13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建立销售网络管理系统</a:t>
            </a:r>
            <a:endParaRPr lang="zh-CN" altLang="en-US" sz="2000" spc="150">
              <a:solidFill>
                <a:schemeClr val="tx1"/>
              </a:solidFill>
              <a:latin typeface="Arial" panose="020B0604020202020204" pitchFamily="34" charset="0"/>
              <a:ea typeface="微软雅黑" panose="020B0503020204020204" charset="-122"/>
            </a:endParaRPr>
          </a:p>
        </p:txBody>
      </p:sp>
      <p:cxnSp>
        <p:nvCxnSpPr>
          <p:cNvPr id="24" name="直接连接符 23"/>
          <p:cNvCxnSpPr/>
          <p:nvPr>
            <p:custDataLst>
              <p:tags r:id="rId15"/>
            </p:custDataLst>
          </p:nvPr>
        </p:nvCxnSpPr>
        <p:spPr>
          <a:xfrm flipV="1">
            <a:off x="8826719" y="2964215"/>
            <a:ext cx="426" cy="242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圆角矩形 24"/>
          <p:cNvSpPr/>
          <p:nvPr>
            <p:custDataLst>
              <p:tags r:id="rId16"/>
            </p:custDataLst>
          </p:nvPr>
        </p:nvSpPr>
        <p:spPr>
          <a:xfrm flipV="1">
            <a:off x="3694405" y="4477776"/>
            <a:ext cx="1961992" cy="1211189"/>
          </a:xfrm>
          <a:prstGeom prst="roundRect">
            <a:avLst>
              <a:gd name="adj" fmla="val 8918"/>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7"/>
            </p:custDataLst>
          </p:nvPr>
        </p:nvSpPr>
        <p:spPr>
          <a:xfrm>
            <a:off x="3792654" y="4477776"/>
            <a:ext cx="1765495" cy="1211189"/>
          </a:xfrm>
          <a:prstGeom prst="rect">
            <a:avLst/>
          </a:prstGeom>
          <a:noFill/>
        </p:spPr>
        <p:txBody>
          <a:bodyPr wrap="square" rtlCol="0">
            <a:normAutofit/>
          </a:bodyPr>
          <a:p>
            <a:pPr marL="0" lvl="0" indent="0" algn="l">
              <a:lnSpc>
                <a:spcPct val="13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组织机构的变单</a:t>
            </a:r>
            <a:endParaRPr lang="zh-CN" altLang="en-US" sz="2000" spc="150">
              <a:solidFill>
                <a:schemeClr val="tx1"/>
              </a:solidFill>
              <a:latin typeface="Arial" panose="020B0604020202020204" pitchFamily="34" charset="0"/>
              <a:ea typeface="微软雅黑" panose="020B0503020204020204" charset="-122"/>
            </a:endParaRPr>
          </a:p>
        </p:txBody>
      </p:sp>
      <p:cxnSp>
        <p:nvCxnSpPr>
          <p:cNvPr id="29" name="直接连接符 28"/>
          <p:cNvCxnSpPr/>
          <p:nvPr>
            <p:custDataLst>
              <p:tags r:id="rId18"/>
            </p:custDataLst>
          </p:nvPr>
        </p:nvCxnSpPr>
        <p:spPr>
          <a:xfrm>
            <a:off x="4675614" y="4234517"/>
            <a:ext cx="426" cy="242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圆角矩形 39"/>
          <p:cNvSpPr/>
          <p:nvPr>
            <p:custDataLst>
              <p:tags r:id="rId19"/>
            </p:custDataLst>
          </p:nvPr>
        </p:nvSpPr>
        <p:spPr>
          <a:xfrm flipV="1">
            <a:off x="7521575" y="4478020"/>
            <a:ext cx="2606040" cy="1210945"/>
          </a:xfrm>
          <a:prstGeom prst="roundRect">
            <a:avLst>
              <a:gd name="adj" fmla="val 8918"/>
            </a:avLst>
          </a:prstGeom>
          <a:noFill/>
          <a:ln>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8" name="文本框 47"/>
          <p:cNvSpPr txBox="1"/>
          <p:nvPr>
            <p:custDataLst>
              <p:tags r:id="rId20"/>
            </p:custDataLst>
          </p:nvPr>
        </p:nvSpPr>
        <p:spPr>
          <a:xfrm>
            <a:off x="7648575" y="4478020"/>
            <a:ext cx="2508250" cy="1297305"/>
          </a:xfrm>
          <a:prstGeom prst="rect">
            <a:avLst/>
          </a:prstGeom>
          <a:noFill/>
        </p:spPr>
        <p:txBody>
          <a:bodyPr wrap="square" rtlCol="0">
            <a:noAutofit/>
          </a:bodyPr>
          <a:p>
            <a:pPr marL="0" lvl="0" indent="0" algn="l">
              <a:lnSpc>
                <a:spcPct val="130000"/>
              </a:lnSpc>
              <a:spcBef>
                <a:spcPts val="0"/>
              </a:spcBef>
              <a:spcAft>
                <a:spcPts val="0"/>
              </a:spcAft>
              <a:buSzPct val="100000"/>
            </a:pPr>
            <a:r>
              <a:rPr lang="zh-CN" altLang="en-US" sz="2000" spc="150">
                <a:solidFill>
                  <a:schemeClr val="tx1"/>
                </a:solidFill>
                <a:latin typeface="Arial" panose="020B0604020202020204" pitchFamily="34" charset="0"/>
                <a:ea typeface="微软雅黑" panose="020B0503020204020204" charset="-122"/>
              </a:rPr>
              <a:t>供应商与分销商（批发商）的合作框架协议</a:t>
            </a:r>
            <a:endParaRPr lang="zh-CN" altLang="en-US" sz="2000" spc="150">
              <a:solidFill>
                <a:schemeClr val="tx1"/>
              </a:solidFill>
              <a:latin typeface="Arial" panose="020B0604020202020204" pitchFamily="34" charset="0"/>
              <a:ea typeface="微软雅黑" panose="020B0503020204020204" charset="-122"/>
            </a:endParaRPr>
          </a:p>
        </p:txBody>
      </p:sp>
      <p:cxnSp>
        <p:nvCxnSpPr>
          <p:cNvPr id="50" name="直接连接符 49"/>
          <p:cNvCxnSpPr/>
          <p:nvPr>
            <p:custDataLst>
              <p:tags r:id="rId21"/>
            </p:custDataLst>
          </p:nvPr>
        </p:nvCxnSpPr>
        <p:spPr>
          <a:xfrm>
            <a:off x="8826719" y="4234517"/>
            <a:ext cx="426" cy="24283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20" idx="6"/>
          </p:cNvCxnSpPr>
          <p:nvPr>
            <p:custDataLst>
              <p:tags r:id="rId22"/>
            </p:custDataLst>
          </p:nvPr>
        </p:nvCxnSpPr>
        <p:spPr>
          <a:xfrm>
            <a:off x="4832131" y="3363550"/>
            <a:ext cx="176294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endCxn id="57" idx="2"/>
          </p:cNvCxnSpPr>
          <p:nvPr>
            <p:custDataLst>
              <p:tags r:id="rId23"/>
            </p:custDataLst>
          </p:nvPr>
        </p:nvCxnSpPr>
        <p:spPr>
          <a:xfrm>
            <a:off x="6907474" y="3363550"/>
            <a:ext cx="176251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57" idx="6"/>
            <a:endCxn id="98" idx="6"/>
          </p:cNvCxnSpPr>
          <p:nvPr>
            <p:custDataLst>
              <p:tags r:id="rId24"/>
            </p:custDataLst>
          </p:nvPr>
        </p:nvCxnSpPr>
        <p:spPr>
          <a:xfrm flipH="1">
            <a:off x="8982710" y="3363595"/>
            <a:ext cx="635" cy="715010"/>
          </a:xfrm>
          <a:prstGeom prst="bentConnector3">
            <a:avLst>
              <a:gd name="adj1" fmla="val -3750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98" idx="2"/>
            <a:endCxn id="110" idx="6"/>
          </p:cNvCxnSpPr>
          <p:nvPr>
            <p:custDataLst>
              <p:tags r:id="rId25"/>
            </p:custDataLst>
          </p:nvPr>
        </p:nvCxnSpPr>
        <p:spPr>
          <a:xfrm flipH="1">
            <a:off x="4831706" y="4078015"/>
            <a:ext cx="38380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6"/>
            </p:custDataLst>
          </p:nvPr>
        </p:nvCxnSpPr>
        <p:spPr>
          <a:xfrm>
            <a:off x="6591247" y="3364400"/>
            <a:ext cx="3636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燕尾形 27"/>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供应商管理库存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27"/>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552450"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三、供应商管理库存的实施</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 name="文本框 2"/>
          <p:cNvSpPr txBox="1"/>
          <p:nvPr/>
        </p:nvSpPr>
        <p:spPr>
          <a:xfrm>
            <a:off x="1428750" y="1518285"/>
            <a:ext cx="3151505" cy="460375"/>
          </a:xfrm>
          <a:prstGeom prst="rect">
            <a:avLst/>
          </a:prstGeom>
          <a:noFill/>
        </p:spPr>
        <p:txBody>
          <a:bodyPr wrap="square" rtlCol="0">
            <a:spAutoFit/>
          </a:bodyPr>
          <a:p>
            <a:pPr indent="0"/>
            <a:r>
              <a:rPr lang="en-US" sz="2400" b="1">
                <a:latin typeface="Calibri" panose="020F0502020204030204" charset="0"/>
                <a:ea typeface="宋体" panose="02010600030101010101" pitchFamily="2" charset="-122"/>
                <a:cs typeface="Times New Roman" panose="02020603050405020304" pitchFamily="18" charset="0"/>
                <a:sym typeface="+mn-ea"/>
              </a:rPr>
              <a:t>VM</a:t>
            </a:r>
            <a:r>
              <a:rPr lang="en-US" sz="2400" b="1">
                <a:latin typeface="Calibri" panose="020F0502020204030204" charset="0"/>
                <a:ea typeface="宋体" panose="02010600030101010101" pitchFamily="2" charset="-122"/>
                <a:sym typeface="+mn-ea"/>
              </a:rPr>
              <a:t>I</a:t>
            </a:r>
            <a:r>
              <a:rPr lang="zh-CN" sz="2400" b="1">
                <a:ea typeface="宋体" panose="02010600030101010101" pitchFamily="2" charset="-122"/>
                <a:sym typeface="+mn-ea"/>
              </a:rPr>
              <a:t>实施</a:t>
            </a:r>
            <a:r>
              <a:rPr lang="zh-CN" sz="2400" b="1">
                <a:latin typeface="Calibri" panose="020F0502020204030204" charset="0"/>
                <a:ea typeface="宋体" panose="02010600030101010101" pitchFamily="2" charset="-122"/>
                <a:sym typeface="+mn-ea"/>
              </a:rPr>
              <a:t>的具体形式</a:t>
            </a:r>
            <a:endParaRPr lang="zh-CN" sz="2400" b="1">
              <a:latin typeface="Calibri" panose="020F0502020204030204" charset="0"/>
              <a:ea typeface="宋体" panose="02010600030101010101" pitchFamily="2" charset="-122"/>
            </a:endParaRPr>
          </a:p>
        </p:txBody>
      </p:sp>
      <p:sp>
        <p:nvSpPr>
          <p:cNvPr id="85" name="文本框 84"/>
          <p:cNvSpPr txBox="1"/>
          <p:nvPr>
            <p:custDataLst>
              <p:tags r:id="rId2"/>
            </p:custDataLst>
          </p:nvPr>
        </p:nvSpPr>
        <p:spPr>
          <a:xfrm>
            <a:off x="808355" y="2113915"/>
            <a:ext cx="10838815" cy="711835"/>
          </a:xfrm>
          <a:prstGeom prst="rect">
            <a:avLst/>
          </a:prstGeom>
          <a:noFill/>
        </p:spPr>
        <p:txBody>
          <a:bodyPr wrap="square" rtlCol="0" anchor="t" anchorCtr="0"/>
          <a:p>
            <a:pPr marL="0" lvl="0" indent="0" algn="l">
              <a:lnSpc>
                <a:spcPct val="130000"/>
              </a:lnSpc>
              <a:spcBef>
                <a:spcPts val="0"/>
              </a:spcBef>
              <a:spcAft>
                <a:spcPts val="0"/>
              </a:spcAft>
              <a:buSzPct val="100000"/>
            </a:pPr>
            <a:r>
              <a:rPr lang="en-US" altLang="zh-CN" sz="1400" spc="150">
                <a:solidFill>
                  <a:schemeClr val="tx1">
                    <a:lumMod val="75000"/>
                    <a:lumOff val="25000"/>
                  </a:schemeClr>
                </a:solidFill>
                <a:latin typeface="Arial" panose="020B0604020202020204" pitchFamily="34" charset="0"/>
                <a:ea typeface="微软雅黑" panose="020B0503020204020204" charset="-122"/>
              </a:rPr>
              <a:t>01</a:t>
            </a:r>
            <a:r>
              <a:rPr lang="zh-CN" sz="1400" spc="150">
                <a:solidFill>
                  <a:schemeClr val="tx1">
                    <a:lumMod val="75000"/>
                    <a:lumOff val="25000"/>
                  </a:schemeClr>
                </a:solidFill>
                <a:latin typeface="Arial" panose="020B0604020202020204" pitchFamily="34" charset="0"/>
                <a:ea typeface="微软雅黑" panose="020B0503020204020204" charset="-122"/>
              </a:rPr>
              <a:t>供应商提供内涵所有产品的软件技术进行存货决策，但真正的决策权在于零售商，由零售商拥有存货的决定权、进行存货控制。在这种形式下，实际上供应商对于存货的管理与控制能力是很有限的，一定程度上来说，供应商受制于零售商，并不算是真正意义上的VMI。</a:t>
            </a:r>
            <a:endParaRPr lang="zh-CN" sz="1400" spc="150">
              <a:solidFill>
                <a:schemeClr val="tx1">
                  <a:lumMod val="75000"/>
                  <a:lumOff val="25000"/>
                </a:schemeClr>
              </a:solidFill>
              <a:latin typeface="Arial" panose="020B0604020202020204" pitchFamily="34" charset="0"/>
              <a:ea typeface="微软雅黑" panose="020B0503020204020204" charset="-122"/>
            </a:endParaRPr>
          </a:p>
        </p:txBody>
      </p:sp>
      <p:sp>
        <p:nvSpPr>
          <p:cNvPr id="87" name="任意多边形: 形状 38"/>
          <p:cNvSpPr/>
          <p:nvPr>
            <p:custDataLst>
              <p:tags r:id="rId3"/>
            </p:custDataLst>
          </p:nvPr>
        </p:nvSpPr>
        <p:spPr>
          <a:xfrm>
            <a:off x="688975" y="2009140"/>
            <a:ext cx="10958830" cy="1063625"/>
          </a:xfrm>
          <a:custGeom>
            <a:avLst/>
            <a:gdLst>
              <a:gd name="connsiteX0" fmla="*/ 8140065 w 8202930"/>
              <a:gd name="connsiteY0" fmla="*/ 1205898 h 1331628"/>
              <a:gd name="connsiteX1" fmla="*/ 8202930 w 8202930"/>
              <a:gd name="connsiteY1" fmla="*/ 1268763 h 1331628"/>
              <a:gd name="connsiteX2" fmla="*/ 8140065 w 8202930"/>
              <a:gd name="connsiteY2" fmla="*/ 1331628 h 1331628"/>
              <a:gd name="connsiteX3" fmla="*/ 8077200 w 8202930"/>
              <a:gd name="connsiteY3" fmla="*/ 1268763 h 1331628"/>
              <a:gd name="connsiteX4" fmla="*/ 8140065 w 8202930"/>
              <a:gd name="connsiteY4" fmla="*/ 1205898 h 1331628"/>
              <a:gd name="connsiteX5" fmla="*/ 62865 w 8202930"/>
              <a:gd name="connsiteY5" fmla="*/ 1205898 h 1331628"/>
              <a:gd name="connsiteX6" fmla="*/ 125730 w 8202930"/>
              <a:gd name="connsiteY6" fmla="*/ 1268763 h 1331628"/>
              <a:gd name="connsiteX7" fmla="*/ 62865 w 8202930"/>
              <a:gd name="connsiteY7" fmla="*/ 1331628 h 1331628"/>
              <a:gd name="connsiteX8" fmla="*/ 0 w 8202930"/>
              <a:gd name="connsiteY8" fmla="*/ 1268763 h 1331628"/>
              <a:gd name="connsiteX9" fmla="*/ 62865 w 8202930"/>
              <a:gd name="connsiteY9" fmla="*/ 1205898 h 1331628"/>
              <a:gd name="connsiteX10" fmla="*/ 8140065 w 8202930"/>
              <a:gd name="connsiteY10" fmla="*/ 0 h 1331628"/>
              <a:gd name="connsiteX11" fmla="*/ 8202930 w 8202930"/>
              <a:gd name="connsiteY11" fmla="*/ 62865 h 1331628"/>
              <a:gd name="connsiteX12" fmla="*/ 8140065 w 8202930"/>
              <a:gd name="connsiteY12" fmla="*/ 125730 h 1331628"/>
              <a:gd name="connsiteX13" fmla="*/ 8077200 w 8202930"/>
              <a:gd name="connsiteY13" fmla="*/ 62865 h 1331628"/>
              <a:gd name="connsiteX14" fmla="*/ 8140065 w 8202930"/>
              <a:gd name="connsiteY14" fmla="*/ 0 h 1331628"/>
              <a:gd name="connsiteX15" fmla="*/ 62865 w 8202930"/>
              <a:gd name="connsiteY15" fmla="*/ 0 h 1331628"/>
              <a:gd name="connsiteX16" fmla="*/ 125730 w 8202930"/>
              <a:gd name="connsiteY16" fmla="*/ 62865 h 1331628"/>
              <a:gd name="connsiteX17" fmla="*/ 62865 w 8202930"/>
              <a:gd name="connsiteY17" fmla="*/ 125730 h 1331628"/>
              <a:gd name="connsiteX18" fmla="*/ 0 w 8202930"/>
              <a:gd name="connsiteY18" fmla="*/ 62865 h 1331628"/>
              <a:gd name="connsiteX19" fmla="*/ 62865 w 8202930"/>
              <a:gd name="connsiteY19" fmla="*/ 0 h 133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02930" h="1331628">
                <a:moveTo>
                  <a:pt x="8140065" y="1205898"/>
                </a:moveTo>
                <a:cubicBezTo>
                  <a:pt x="8174784" y="1205898"/>
                  <a:pt x="8202930" y="1234044"/>
                  <a:pt x="8202930" y="1268763"/>
                </a:cubicBezTo>
                <a:cubicBezTo>
                  <a:pt x="8202930" y="1303482"/>
                  <a:pt x="8174784" y="1331628"/>
                  <a:pt x="8140065" y="1331628"/>
                </a:cubicBezTo>
                <a:cubicBezTo>
                  <a:pt x="8105346" y="1331628"/>
                  <a:pt x="8077200" y="1303482"/>
                  <a:pt x="8077200" y="1268763"/>
                </a:cubicBezTo>
                <a:cubicBezTo>
                  <a:pt x="8077200" y="1234044"/>
                  <a:pt x="8105346" y="1205898"/>
                  <a:pt x="8140065" y="1205898"/>
                </a:cubicBezTo>
                <a:close/>
                <a:moveTo>
                  <a:pt x="62865" y="1205898"/>
                </a:moveTo>
                <a:cubicBezTo>
                  <a:pt x="97584" y="1205898"/>
                  <a:pt x="125730" y="1234044"/>
                  <a:pt x="125730" y="1268763"/>
                </a:cubicBezTo>
                <a:cubicBezTo>
                  <a:pt x="125730" y="1303482"/>
                  <a:pt x="97584" y="1331628"/>
                  <a:pt x="62865" y="1331628"/>
                </a:cubicBezTo>
                <a:cubicBezTo>
                  <a:pt x="28146" y="1331628"/>
                  <a:pt x="0" y="1303482"/>
                  <a:pt x="0" y="1268763"/>
                </a:cubicBezTo>
                <a:cubicBezTo>
                  <a:pt x="0" y="1234044"/>
                  <a:pt x="28146" y="1205898"/>
                  <a:pt x="62865" y="1205898"/>
                </a:cubicBezTo>
                <a:close/>
                <a:moveTo>
                  <a:pt x="8140065" y="0"/>
                </a:moveTo>
                <a:cubicBezTo>
                  <a:pt x="8174784" y="0"/>
                  <a:pt x="8202930" y="28146"/>
                  <a:pt x="8202930" y="62865"/>
                </a:cubicBezTo>
                <a:cubicBezTo>
                  <a:pt x="8202930" y="97584"/>
                  <a:pt x="8174784" y="125730"/>
                  <a:pt x="8140065" y="125730"/>
                </a:cubicBezTo>
                <a:cubicBezTo>
                  <a:pt x="8105346" y="125730"/>
                  <a:pt x="8077200" y="97584"/>
                  <a:pt x="8077200" y="62865"/>
                </a:cubicBezTo>
                <a:cubicBezTo>
                  <a:pt x="8077200" y="28146"/>
                  <a:pt x="8105346" y="0"/>
                  <a:pt x="8140065" y="0"/>
                </a:cubicBezTo>
                <a:close/>
                <a:moveTo>
                  <a:pt x="62865" y="0"/>
                </a:moveTo>
                <a:cubicBezTo>
                  <a:pt x="97584" y="0"/>
                  <a:pt x="125730" y="28146"/>
                  <a:pt x="125730" y="62865"/>
                </a:cubicBezTo>
                <a:cubicBezTo>
                  <a:pt x="125730" y="97584"/>
                  <a:pt x="97584" y="125730"/>
                  <a:pt x="62865" y="125730"/>
                </a:cubicBezTo>
                <a:cubicBezTo>
                  <a:pt x="28146" y="125730"/>
                  <a:pt x="0" y="97584"/>
                  <a:pt x="0" y="62865"/>
                </a:cubicBezTo>
                <a:cubicBezTo>
                  <a:pt x="0" y="28146"/>
                  <a:pt x="28146" y="0"/>
                  <a:pt x="62865" y="0"/>
                </a:cubicBezTo>
                <a:close/>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cxnSp>
        <p:nvCxnSpPr>
          <p:cNvPr id="88" name="直接连接符 87"/>
          <p:cNvCxnSpPr/>
          <p:nvPr>
            <p:custDataLst>
              <p:tags r:id="rId4"/>
            </p:custDataLst>
          </p:nvPr>
        </p:nvCxnSpPr>
        <p:spPr>
          <a:xfrm>
            <a:off x="775384" y="2052599"/>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custDataLst>
              <p:tags r:id="rId5"/>
            </p:custDataLst>
          </p:nvPr>
        </p:nvCxnSpPr>
        <p:spPr>
          <a:xfrm>
            <a:off x="775384" y="3014716"/>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2" name="文本框 91"/>
          <p:cNvSpPr txBox="1"/>
          <p:nvPr>
            <p:custDataLst>
              <p:tags r:id="rId6"/>
            </p:custDataLst>
          </p:nvPr>
        </p:nvSpPr>
        <p:spPr>
          <a:xfrm>
            <a:off x="808355" y="3234690"/>
            <a:ext cx="10838815" cy="711835"/>
          </a:xfrm>
          <a:prstGeom prst="rect">
            <a:avLst/>
          </a:prstGeom>
          <a:noFill/>
        </p:spPr>
        <p:txBody>
          <a:bodyPr wrap="square" rtlCol="0" anchor="t" anchorCtr="0"/>
          <a:p>
            <a:pPr marL="0" lvl="0" indent="0" algn="l">
              <a:lnSpc>
                <a:spcPct val="130000"/>
              </a:lnSpc>
              <a:spcBef>
                <a:spcPts val="0"/>
              </a:spcBef>
              <a:spcAft>
                <a:spcPts val="0"/>
              </a:spcAft>
              <a:buSzPct val="100000"/>
            </a:pPr>
            <a:r>
              <a:rPr lang="en-US" sz="1400" spc="150">
                <a:solidFill>
                  <a:schemeClr val="tx1">
                    <a:lumMod val="75000"/>
                    <a:lumOff val="25000"/>
                  </a:schemeClr>
                </a:solidFill>
                <a:latin typeface="Arial" panose="020B0604020202020204" pitchFamily="34" charset="0"/>
                <a:ea typeface="微软雅黑" panose="020B0503020204020204" charset="-122"/>
              </a:rPr>
              <a:t> 02当拥有一定的信息技术能力后，供应商不仅提供技术支持进行存货决策，而且从属于零售商所在地，替零售商进行存货管理与决策，在技术不能为其提供支持时，供应商派人管理与决策零售商库存决策，但不管是否拥有技术，存货的所有权依然属于零售商，所以，供应商在进行存货决策时影响程度依然不高。</a:t>
            </a:r>
            <a:endParaRPr lang="en-US" sz="1400" spc="150">
              <a:solidFill>
                <a:schemeClr val="tx1">
                  <a:lumMod val="75000"/>
                  <a:lumOff val="25000"/>
                </a:schemeClr>
              </a:solidFill>
              <a:latin typeface="Arial" panose="020B0604020202020204" pitchFamily="34" charset="0"/>
              <a:ea typeface="微软雅黑" panose="020B0503020204020204" charset="-122"/>
            </a:endParaRPr>
          </a:p>
        </p:txBody>
      </p:sp>
      <p:sp>
        <p:nvSpPr>
          <p:cNvPr id="93" name="任意多边形: 形状 39"/>
          <p:cNvSpPr/>
          <p:nvPr>
            <p:custDataLst>
              <p:tags r:id="rId7"/>
            </p:custDataLst>
          </p:nvPr>
        </p:nvSpPr>
        <p:spPr>
          <a:xfrm>
            <a:off x="688975" y="3129915"/>
            <a:ext cx="10958195" cy="1068705"/>
          </a:xfrm>
          <a:custGeom>
            <a:avLst/>
            <a:gdLst>
              <a:gd name="connsiteX0" fmla="*/ 8140065 w 8202930"/>
              <a:gd name="connsiteY0" fmla="*/ 1205898 h 1331628"/>
              <a:gd name="connsiteX1" fmla="*/ 8202930 w 8202930"/>
              <a:gd name="connsiteY1" fmla="*/ 1268763 h 1331628"/>
              <a:gd name="connsiteX2" fmla="*/ 8140065 w 8202930"/>
              <a:gd name="connsiteY2" fmla="*/ 1331628 h 1331628"/>
              <a:gd name="connsiteX3" fmla="*/ 8077200 w 8202930"/>
              <a:gd name="connsiteY3" fmla="*/ 1268763 h 1331628"/>
              <a:gd name="connsiteX4" fmla="*/ 8140065 w 8202930"/>
              <a:gd name="connsiteY4" fmla="*/ 1205898 h 1331628"/>
              <a:gd name="connsiteX5" fmla="*/ 62865 w 8202930"/>
              <a:gd name="connsiteY5" fmla="*/ 1205898 h 1331628"/>
              <a:gd name="connsiteX6" fmla="*/ 125730 w 8202930"/>
              <a:gd name="connsiteY6" fmla="*/ 1268763 h 1331628"/>
              <a:gd name="connsiteX7" fmla="*/ 62865 w 8202930"/>
              <a:gd name="connsiteY7" fmla="*/ 1331628 h 1331628"/>
              <a:gd name="connsiteX8" fmla="*/ 0 w 8202930"/>
              <a:gd name="connsiteY8" fmla="*/ 1268763 h 1331628"/>
              <a:gd name="connsiteX9" fmla="*/ 62865 w 8202930"/>
              <a:gd name="connsiteY9" fmla="*/ 1205898 h 1331628"/>
              <a:gd name="connsiteX10" fmla="*/ 8140065 w 8202930"/>
              <a:gd name="connsiteY10" fmla="*/ 0 h 1331628"/>
              <a:gd name="connsiteX11" fmla="*/ 8202930 w 8202930"/>
              <a:gd name="connsiteY11" fmla="*/ 62865 h 1331628"/>
              <a:gd name="connsiteX12" fmla="*/ 8140065 w 8202930"/>
              <a:gd name="connsiteY12" fmla="*/ 125730 h 1331628"/>
              <a:gd name="connsiteX13" fmla="*/ 8077200 w 8202930"/>
              <a:gd name="connsiteY13" fmla="*/ 62865 h 1331628"/>
              <a:gd name="connsiteX14" fmla="*/ 8140065 w 8202930"/>
              <a:gd name="connsiteY14" fmla="*/ 0 h 1331628"/>
              <a:gd name="connsiteX15" fmla="*/ 62865 w 8202930"/>
              <a:gd name="connsiteY15" fmla="*/ 0 h 1331628"/>
              <a:gd name="connsiteX16" fmla="*/ 125730 w 8202930"/>
              <a:gd name="connsiteY16" fmla="*/ 62865 h 1331628"/>
              <a:gd name="connsiteX17" fmla="*/ 62865 w 8202930"/>
              <a:gd name="connsiteY17" fmla="*/ 125730 h 1331628"/>
              <a:gd name="connsiteX18" fmla="*/ 0 w 8202930"/>
              <a:gd name="connsiteY18" fmla="*/ 62865 h 1331628"/>
              <a:gd name="connsiteX19" fmla="*/ 62865 w 8202930"/>
              <a:gd name="connsiteY19" fmla="*/ 0 h 133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02930" h="1331628">
                <a:moveTo>
                  <a:pt x="8140065" y="1205898"/>
                </a:moveTo>
                <a:cubicBezTo>
                  <a:pt x="8174784" y="1205898"/>
                  <a:pt x="8202930" y="1234044"/>
                  <a:pt x="8202930" y="1268763"/>
                </a:cubicBezTo>
                <a:cubicBezTo>
                  <a:pt x="8202930" y="1303482"/>
                  <a:pt x="8174784" y="1331628"/>
                  <a:pt x="8140065" y="1331628"/>
                </a:cubicBezTo>
                <a:cubicBezTo>
                  <a:pt x="8105346" y="1331628"/>
                  <a:pt x="8077200" y="1303482"/>
                  <a:pt x="8077200" y="1268763"/>
                </a:cubicBezTo>
                <a:cubicBezTo>
                  <a:pt x="8077200" y="1234044"/>
                  <a:pt x="8105346" y="1205898"/>
                  <a:pt x="8140065" y="1205898"/>
                </a:cubicBezTo>
                <a:close/>
                <a:moveTo>
                  <a:pt x="62865" y="1205898"/>
                </a:moveTo>
                <a:cubicBezTo>
                  <a:pt x="97584" y="1205898"/>
                  <a:pt x="125730" y="1234044"/>
                  <a:pt x="125730" y="1268763"/>
                </a:cubicBezTo>
                <a:cubicBezTo>
                  <a:pt x="125730" y="1303482"/>
                  <a:pt x="97584" y="1331628"/>
                  <a:pt x="62865" y="1331628"/>
                </a:cubicBezTo>
                <a:cubicBezTo>
                  <a:pt x="28146" y="1331628"/>
                  <a:pt x="0" y="1303482"/>
                  <a:pt x="0" y="1268763"/>
                </a:cubicBezTo>
                <a:cubicBezTo>
                  <a:pt x="0" y="1234044"/>
                  <a:pt x="28146" y="1205898"/>
                  <a:pt x="62865" y="1205898"/>
                </a:cubicBezTo>
                <a:close/>
                <a:moveTo>
                  <a:pt x="8140065" y="0"/>
                </a:moveTo>
                <a:cubicBezTo>
                  <a:pt x="8174784" y="0"/>
                  <a:pt x="8202930" y="28146"/>
                  <a:pt x="8202930" y="62865"/>
                </a:cubicBezTo>
                <a:cubicBezTo>
                  <a:pt x="8202930" y="97584"/>
                  <a:pt x="8174784" y="125730"/>
                  <a:pt x="8140065" y="125730"/>
                </a:cubicBezTo>
                <a:cubicBezTo>
                  <a:pt x="8105346" y="125730"/>
                  <a:pt x="8077200" y="97584"/>
                  <a:pt x="8077200" y="62865"/>
                </a:cubicBezTo>
                <a:cubicBezTo>
                  <a:pt x="8077200" y="28146"/>
                  <a:pt x="8105346" y="0"/>
                  <a:pt x="8140065" y="0"/>
                </a:cubicBezTo>
                <a:close/>
                <a:moveTo>
                  <a:pt x="62865" y="0"/>
                </a:moveTo>
                <a:cubicBezTo>
                  <a:pt x="97584" y="0"/>
                  <a:pt x="125730" y="28146"/>
                  <a:pt x="125730" y="62865"/>
                </a:cubicBezTo>
                <a:cubicBezTo>
                  <a:pt x="125730" y="97584"/>
                  <a:pt x="97584" y="125730"/>
                  <a:pt x="62865" y="125730"/>
                </a:cubicBezTo>
                <a:cubicBezTo>
                  <a:pt x="28146" y="125730"/>
                  <a:pt x="0" y="97584"/>
                  <a:pt x="0" y="62865"/>
                </a:cubicBezTo>
                <a:cubicBezTo>
                  <a:pt x="0" y="28146"/>
                  <a:pt x="28146" y="0"/>
                  <a:pt x="62865" y="0"/>
                </a:cubicBezTo>
                <a:close/>
              </a:path>
            </a:pathLst>
          </a:custGeom>
          <a:no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cxnSp>
        <p:nvCxnSpPr>
          <p:cNvPr id="94" name="直接连接符 93"/>
          <p:cNvCxnSpPr/>
          <p:nvPr>
            <p:custDataLst>
              <p:tags r:id="rId8"/>
            </p:custDataLst>
          </p:nvPr>
        </p:nvCxnSpPr>
        <p:spPr>
          <a:xfrm>
            <a:off x="775384" y="3173378"/>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custDataLst>
              <p:tags r:id="rId9"/>
            </p:custDataLst>
          </p:nvPr>
        </p:nvCxnSpPr>
        <p:spPr>
          <a:xfrm>
            <a:off x="775384" y="4183120"/>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99" name="文本框 98"/>
          <p:cNvSpPr txBox="1"/>
          <p:nvPr>
            <p:custDataLst>
              <p:tags r:id="rId10"/>
            </p:custDataLst>
          </p:nvPr>
        </p:nvSpPr>
        <p:spPr>
          <a:xfrm>
            <a:off x="808355" y="4355465"/>
            <a:ext cx="10839450" cy="711835"/>
          </a:xfrm>
          <a:prstGeom prst="rect">
            <a:avLst/>
          </a:prstGeom>
          <a:noFill/>
        </p:spPr>
        <p:txBody>
          <a:bodyPr wrap="square" rtlCol="0" anchor="t" anchorCtr="0"/>
          <a:p>
            <a:pPr marL="0" lvl="0" indent="0" algn="l">
              <a:lnSpc>
                <a:spcPct val="130000"/>
              </a:lnSpc>
              <a:spcBef>
                <a:spcPts val="0"/>
              </a:spcBef>
              <a:spcAft>
                <a:spcPts val="0"/>
              </a:spcAft>
              <a:buSzPct val="100000"/>
            </a:pPr>
            <a:r>
              <a:rPr lang="en-US" sz="1400" spc="150">
                <a:solidFill>
                  <a:schemeClr val="tx1">
                    <a:lumMod val="75000"/>
                    <a:lumOff val="25000"/>
                  </a:schemeClr>
                </a:solidFill>
                <a:latin typeface="Arial" panose="020B0604020202020204" pitchFamily="34" charset="0"/>
                <a:ea typeface="微软雅黑" panose="020B0503020204020204" charset="-122"/>
              </a:rPr>
              <a:t> 03供应商从属于零售商所在地，代表零售商进行存货管理与决策，并且拥有存货的所有权，依据这种方式，供应商几乎已经承担了所有责任，他们的决策很少会受到零售商的影响与干涉，供应商可以非常清楚自己产品的实际销售情况，并且在一定程度上可以参与到销售的活动过程当中，从某种意义上来讲，是一种完整的VMI。</a:t>
            </a:r>
            <a:endParaRPr lang="en-US" sz="1400" spc="150">
              <a:solidFill>
                <a:schemeClr val="tx1">
                  <a:lumMod val="75000"/>
                  <a:lumOff val="25000"/>
                </a:schemeClr>
              </a:solidFill>
              <a:latin typeface="Arial" panose="020B0604020202020204" pitchFamily="34" charset="0"/>
              <a:ea typeface="微软雅黑" panose="020B0503020204020204" charset="-122"/>
            </a:endParaRPr>
          </a:p>
        </p:txBody>
      </p:sp>
      <p:sp>
        <p:nvSpPr>
          <p:cNvPr id="100" name="任意多边形: 形状 40"/>
          <p:cNvSpPr/>
          <p:nvPr>
            <p:custDataLst>
              <p:tags r:id="rId11"/>
            </p:custDataLst>
          </p:nvPr>
        </p:nvSpPr>
        <p:spPr>
          <a:xfrm>
            <a:off x="688975" y="4250690"/>
            <a:ext cx="10958830" cy="1068705"/>
          </a:xfrm>
          <a:custGeom>
            <a:avLst/>
            <a:gdLst>
              <a:gd name="connsiteX0" fmla="*/ 8140065 w 8202930"/>
              <a:gd name="connsiteY0" fmla="*/ 1205898 h 1331628"/>
              <a:gd name="connsiteX1" fmla="*/ 8202930 w 8202930"/>
              <a:gd name="connsiteY1" fmla="*/ 1268763 h 1331628"/>
              <a:gd name="connsiteX2" fmla="*/ 8140065 w 8202930"/>
              <a:gd name="connsiteY2" fmla="*/ 1331628 h 1331628"/>
              <a:gd name="connsiteX3" fmla="*/ 8077200 w 8202930"/>
              <a:gd name="connsiteY3" fmla="*/ 1268763 h 1331628"/>
              <a:gd name="connsiteX4" fmla="*/ 8140065 w 8202930"/>
              <a:gd name="connsiteY4" fmla="*/ 1205898 h 1331628"/>
              <a:gd name="connsiteX5" fmla="*/ 62865 w 8202930"/>
              <a:gd name="connsiteY5" fmla="*/ 1205898 h 1331628"/>
              <a:gd name="connsiteX6" fmla="*/ 125730 w 8202930"/>
              <a:gd name="connsiteY6" fmla="*/ 1268763 h 1331628"/>
              <a:gd name="connsiteX7" fmla="*/ 62865 w 8202930"/>
              <a:gd name="connsiteY7" fmla="*/ 1331628 h 1331628"/>
              <a:gd name="connsiteX8" fmla="*/ 0 w 8202930"/>
              <a:gd name="connsiteY8" fmla="*/ 1268763 h 1331628"/>
              <a:gd name="connsiteX9" fmla="*/ 62865 w 8202930"/>
              <a:gd name="connsiteY9" fmla="*/ 1205898 h 1331628"/>
              <a:gd name="connsiteX10" fmla="*/ 8140065 w 8202930"/>
              <a:gd name="connsiteY10" fmla="*/ 0 h 1331628"/>
              <a:gd name="connsiteX11" fmla="*/ 8202930 w 8202930"/>
              <a:gd name="connsiteY11" fmla="*/ 62865 h 1331628"/>
              <a:gd name="connsiteX12" fmla="*/ 8140065 w 8202930"/>
              <a:gd name="connsiteY12" fmla="*/ 125730 h 1331628"/>
              <a:gd name="connsiteX13" fmla="*/ 8077200 w 8202930"/>
              <a:gd name="connsiteY13" fmla="*/ 62865 h 1331628"/>
              <a:gd name="connsiteX14" fmla="*/ 8140065 w 8202930"/>
              <a:gd name="connsiteY14" fmla="*/ 0 h 1331628"/>
              <a:gd name="connsiteX15" fmla="*/ 62865 w 8202930"/>
              <a:gd name="connsiteY15" fmla="*/ 0 h 1331628"/>
              <a:gd name="connsiteX16" fmla="*/ 125730 w 8202930"/>
              <a:gd name="connsiteY16" fmla="*/ 62865 h 1331628"/>
              <a:gd name="connsiteX17" fmla="*/ 62865 w 8202930"/>
              <a:gd name="connsiteY17" fmla="*/ 125730 h 1331628"/>
              <a:gd name="connsiteX18" fmla="*/ 0 w 8202930"/>
              <a:gd name="connsiteY18" fmla="*/ 62865 h 1331628"/>
              <a:gd name="connsiteX19" fmla="*/ 62865 w 8202930"/>
              <a:gd name="connsiteY19" fmla="*/ 0 h 133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02930" h="1331628">
                <a:moveTo>
                  <a:pt x="8140065" y="1205898"/>
                </a:moveTo>
                <a:cubicBezTo>
                  <a:pt x="8174784" y="1205898"/>
                  <a:pt x="8202930" y="1234044"/>
                  <a:pt x="8202930" y="1268763"/>
                </a:cubicBezTo>
                <a:cubicBezTo>
                  <a:pt x="8202930" y="1303482"/>
                  <a:pt x="8174784" y="1331628"/>
                  <a:pt x="8140065" y="1331628"/>
                </a:cubicBezTo>
                <a:cubicBezTo>
                  <a:pt x="8105346" y="1331628"/>
                  <a:pt x="8077200" y="1303482"/>
                  <a:pt x="8077200" y="1268763"/>
                </a:cubicBezTo>
                <a:cubicBezTo>
                  <a:pt x="8077200" y="1234044"/>
                  <a:pt x="8105346" y="1205898"/>
                  <a:pt x="8140065" y="1205898"/>
                </a:cubicBezTo>
                <a:close/>
                <a:moveTo>
                  <a:pt x="62865" y="1205898"/>
                </a:moveTo>
                <a:cubicBezTo>
                  <a:pt x="97584" y="1205898"/>
                  <a:pt x="125730" y="1234044"/>
                  <a:pt x="125730" y="1268763"/>
                </a:cubicBezTo>
                <a:cubicBezTo>
                  <a:pt x="125730" y="1303482"/>
                  <a:pt x="97584" y="1331628"/>
                  <a:pt x="62865" y="1331628"/>
                </a:cubicBezTo>
                <a:cubicBezTo>
                  <a:pt x="28146" y="1331628"/>
                  <a:pt x="0" y="1303482"/>
                  <a:pt x="0" y="1268763"/>
                </a:cubicBezTo>
                <a:cubicBezTo>
                  <a:pt x="0" y="1234044"/>
                  <a:pt x="28146" y="1205898"/>
                  <a:pt x="62865" y="1205898"/>
                </a:cubicBezTo>
                <a:close/>
                <a:moveTo>
                  <a:pt x="8140065" y="0"/>
                </a:moveTo>
                <a:cubicBezTo>
                  <a:pt x="8174784" y="0"/>
                  <a:pt x="8202930" y="28146"/>
                  <a:pt x="8202930" y="62865"/>
                </a:cubicBezTo>
                <a:cubicBezTo>
                  <a:pt x="8202930" y="97584"/>
                  <a:pt x="8174784" y="125730"/>
                  <a:pt x="8140065" y="125730"/>
                </a:cubicBezTo>
                <a:cubicBezTo>
                  <a:pt x="8105346" y="125730"/>
                  <a:pt x="8077200" y="97584"/>
                  <a:pt x="8077200" y="62865"/>
                </a:cubicBezTo>
                <a:cubicBezTo>
                  <a:pt x="8077200" y="28146"/>
                  <a:pt x="8105346" y="0"/>
                  <a:pt x="8140065" y="0"/>
                </a:cubicBezTo>
                <a:close/>
                <a:moveTo>
                  <a:pt x="62865" y="0"/>
                </a:moveTo>
                <a:cubicBezTo>
                  <a:pt x="97584" y="0"/>
                  <a:pt x="125730" y="28146"/>
                  <a:pt x="125730" y="62865"/>
                </a:cubicBezTo>
                <a:cubicBezTo>
                  <a:pt x="125730" y="97584"/>
                  <a:pt x="97584" y="125730"/>
                  <a:pt x="62865" y="125730"/>
                </a:cubicBezTo>
                <a:cubicBezTo>
                  <a:pt x="28146" y="125730"/>
                  <a:pt x="0" y="97584"/>
                  <a:pt x="0" y="62865"/>
                </a:cubicBezTo>
                <a:cubicBezTo>
                  <a:pt x="0" y="28146"/>
                  <a:pt x="28146" y="0"/>
                  <a:pt x="62865" y="0"/>
                </a:cubicBezTo>
                <a:close/>
              </a:path>
            </a:pathLst>
          </a:cu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cxnSp>
        <p:nvCxnSpPr>
          <p:cNvPr id="102" name="直接连接符 101"/>
          <p:cNvCxnSpPr/>
          <p:nvPr>
            <p:custDataLst>
              <p:tags r:id="rId12"/>
            </p:custDataLst>
          </p:nvPr>
        </p:nvCxnSpPr>
        <p:spPr>
          <a:xfrm>
            <a:off x="775384" y="4294157"/>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custDataLst>
              <p:tags r:id="rId13"/>
            </p:custDataLst>
          </p:nvPr>
        </p:nvCxnSpPr>
        <p:spPr>
          <a:xfrm>
            <a:off x="775384" y="5294375"/>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6" name="文本框 105"/>
          <p:cNvSpPr txBox="1"/>
          <p:nvPr>
            <p:custDataLst>
              <p:tags r:id="rId14"/>
            </p:custDataLst>
          </p:nvPr>
        </p:nvSpPr>
        <p:spPr>
          <a:xfrm>
            <a:off x="808355" y="5476240"/>
            <a:ext cx="10839450" cy="711835"/>
          </a:xfrm>
          <a:prstGeom prst="rect">
            <a:avLst/>
          </a:prstGeom>
          <a:noFill/>
        </p:spPr>
        <p:txBody>
          <a:bodyPr wrap="square" rtlCol="0" anchor="t" anchorCtr="0">
            <a:normAutofit/>
          </a:bodyPr>
          <a:p>
            <a:pPr marL="0" lvl="0" indent="0" algn="l">
              <a:lnSpc>
                <a:spcPct val="130000"/>
              </a:lnSpc>
              <a:spcBef>
                <a:spcPts val="0"/>
              </a:spcBef>
              <a:spcAft>
                <a:spcPts val="0"/>
              </a:spcAft>
              <a:buSzPct val="100000"/>
            </a:pPr>
            <a:r>
              <a:rPr lang="en-US" altLang="zh-CN" sz="1400" spc="150">
                <a:solidFill>
                  <a:schemeClr val="tx1">
                    <a:lumMod val="75000"/>
                    <a:lumOff val="25000"/>
                  </a:schemeClr>
                </a:solidFill>
                <a:latin typeface="Arial" panose="020B0604020202020204" pitchFamily="34" charset="0"/>
                <a:ea typeface="微软雅黑" panose="020B0503020204020204" charset="-122"/>
              </a:rPr>
              <a:t>04</a:t>
            </a:r>
            <a:r>
              <a:rPr lang="zh-CN" sz="1400" spc="150">
                <a:solidFill>
                  <a:schemeClr val="tx1">
                    <a:lumMod val="75000"/>
                    <a:lumOff val="25000"/>
                  </a:schemeClr>
                </a:solidFill>
                <a:latin typeface="Arial" panose="020B0604020202020204" pitchFamily="34" charset="0"/>
                <a:ea typeface="微软雅黑" panose="020B0503020204020204" charset="-122"/>
              </a:rPr>
              <a:t>供应商并不从属于零售商所在地，但是会派专人前往零售商所在地进行库存管理与决策，并且在这种模式下，供应商拥有存货的所有权，库存的实际水平由供应商来完全控制</a:t>
            </a:r>
            <a:endParaRPr lang="zh-CN" sz="1400" spc="150">
              <a:solidFill>
                <a:schemeClr val="tx1">
                  <a:lumMod val="75000"/>
                  <a:lumOff val="25000"/>
                </a:schemeClr>
              </a:solidFill>
              <a:latin typeface="Arial" panose="020B0604020202020204" pitchFamily="34" charset="0"/>
              <a:ea typeface="微软雅黑" panose="020B0503020204020204" charset="-122"/>
            </a:endParaRPr>
          </a:p>
        </p:txBody>
      </p:sp>
      <p:sp>
        <p:nvSpPr>
          <p:cNvPr id="107" name="任意多边形: 形状 41"/>
          <p:cNvSpPr/>
          <p:nvPr>
            <p:custDataLst>
              <p:tags r:id="rId15"/>
            </p:custDataLst>
          </p:nvPr>
        </p:nvSpPr>
        <p:spPr>
          <a:xfrm>
            <a:off x="688975" y="5371465"/>
            <a:ext cx="10958195" cy="915035"/>
          </a:xfrm>
          <a:custGeom>
            <a:avLst/>
            <a:gdLst>
              <a:gd name="connsiteX0" fmla="*/ 8140065 w 8202930"/>
              <a:gd name="connsiteY0" fmla="*/ 1205898 h 1331628"/>
              <a:gd name="connsiteX1" fmla="*/ 8202930 w 8202930"/>
              <a:gd name="connsiteY1" fmla="*/ 1268763 h 1331628"/>
              <a:gd name="connsiteX2" fmla="*/ 8140065 w 8202930"/>
              <a:gd name="connsiteY2" fmla="*/ 1331628 h 1331628"/>
              <a:gd name="connsiteX3" fmla="*/ 8077200 w 8202930"/>
              <a:gd name="connsiteY3" fmla="*/ 1268763 h 1331628"/>
              <a:gd name="connsiteX4" fmla="*/ 8140065 w 8202930"/>
              <a:gd name="connsiteY4" fmla="*/ 1205898 h 1331628"/>
              <a:gd name="connsiteX5" fmla="*/ 62865 w 8202930"/>
              <a:gd name="connsiteY5" fmla="*/ 1205898 h 1331628"/>
              <a:gd name="connsiteX6" fmla="*/ 125730 w 8202930"/>
              <a:gd name="connsiteY6" fmla="*/ 1268763 h 1331628"/>
              <a:gd name="connsiteX7" fmla="*/ 62865 w 8202930"/>
              <a:gd name="connsiteY7" fmla="*/ 1331628 h 1331628"/>
              <a:gd name="connsiteX8" fmla="*/ 0 w 8202930"/>
              <a:gd name="connsiteY8" fmla="*/ 1268763 h 1331628"/>
              <a:gd name="connsiteX9" fmla="*/ 62865 w 8202930"/>
              <a:gd name="connsiteY9" fmla="*/ 1205898 h 1331628"/>
              <a:gd name="connsiteX10" fmla="*/ 8140065 w 8202930"/>
              <a:gd name="connsiteY10" fmla="*/ 0 h 1331628"/>
              <a:gd name="connsiteX11" fmla="*/ 8202930 w 8202930"/>
              <a:gd name="connsiteY11" fmla="*/ 62865 h 1331628"/>
              <a:gd name="connsiteX12" fmla="*/ 8140065 w 8202930"/>
              <a:gd name="connsiteY12" fmla="*/ 125730 h 1331628"/>
              <a:gd name="connsiteX13" fmla="*/ 8077200 w 8202930"/>
              <a:gd name="connsiteY13" fmla="*/ 62865 h 1331628"/>
              <a:gd name="connsiteX14" fmla="*/ 8140065 w 8202930"/>
              <a:gd name="connsiteY14" fmla="*/ 0 h 1331628"/>
              <a:gd name="connsiteX15" fmla="*/ 62865 w 8202930"/>
              <a:gd name="connsiteY15" fmla="*/ 0 h 1331628"/>
              <a:gd name="connsiteX16" fmla="*/ 125730 w 8202930"/>
              <a:gd name="connsiteY16" fmla="*/ 62865 h 1331628"/>
              <a:gd name="connsiteX17" fmla="*/ 62865 w 8202930"/>
              <a:gd name="connsiteY17" fmla="*/ 125730 h 1331628"/>
              <a:gd name="connsiteX18" fmla="*/ 0 w 8202930"/>
              <a:gd name="connsiteY18" fmla="*/ 62865 h 1331628"/>
              <a:gd name="connsiteX19" fmla="*/ 62865 w 8202930"/>
              <a:gd name="connsiteY19" fmla="*/ 0 h 1331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02930" h="1331628">
                <a:moveTo>
                  <a:pt x="8140065" y="1205898"/>
                </a:moveTo>
                <a:cubicBezTo>
                  <a:pt x="8174784" y="1205898"/>
                  <a:pt x="8202930" y="1234044"/>
                  <a:pt x="8202930" y="1268763"/>
                </a:cubicBezTo>
                <a:cubicBezTo>
                  <a:pt x="8202930" y="1303482"/>
                  <a:pt x="8174784" y="1331628"/>
                  <a:pt x="8140065" y="1331628"/>
                </a:cubicBezTo>
                <a:cubicBezTo>
                  <a:pt x="8105346" y="1331628"/>
                  <a:pt x="8077200" y="1303482"/>
                  <a:pt x="8077200" y="1268763"/>
                </a:cubicBezTo>
                <a:cubicBezTo>
                  <a:pt x="8077200" y="1234044"/>
                  <a:pt x="8105346" y="1205898"/>
                  <a:pt x="8140065" y="1205898"/>
                </a:cubicBezTo>
                <a:close/>
                <a:moveTo>
                  <a:pt x="62865" y="1205898"/>
                </a:moveTo>
                <a:cubicBezTo>
                  <a:pt x="97584" y="1205898"/>
                  <a:pt x="125730" y="1234044"/>
                  <a:pt x="125730" y="1268763"/>
                </a:cubicBezTo>
                <a:cubicBezTo>
                  <a:pt x="125730" y="1303482"/>
                  <a:pt x="97584" y="1331628"/>
                  <a:pt x="62865" y="1331628"/>
                </a:cubicBezTo>
                <a:cubicBezTo>
                  <a:pt x="28146" y="1331628"/>
                  <a:pt x="0" y="1303482"/>
                  <a:pt x="0" y="1268763"/>
                </a:cubicBezTo>
                <a:cubicBezTo>
                  <a:pt x="0" y="1234044"/>
                  <a:pt x="28146" y="1205898"/>
                  <a:pt x="62865" y="1205898"/>
                </a:cubicBezTo>
                <a:close/>
                <a:moveTo>
                  <a:pt x="8140065" y="0"/>
                </a:moveTo>
                <a:cubicBezTo>
                  <a:pt x="8174784" y="0"/>
                  <a:pt x="8202930" y="28146"/>
                  <a:pt x="8202930" y="62865"/>
                </a:cubicBezTo>
                <a:cubicBezTo>
                  <a:pt x="8202930" y="97584"/>
                  <a:pt x="8174784" y="125730"/>
                  <a:pt x="8140065" y="125730"/>
                </a:cubicBezTo>
                <a:cubicBezTo>
                  <a:pt x="8105346" y="125730"/>
                  <a:pt x="8077200" y="97584"/>
                  <a:pt x="8077200" y="62865"/>
                </a:cubicBezTo>
                <a:cubicBezTo>
                  <a:pt x="8077200" y="28146"/>
                  <a:pt x="8105346" y="0"/>
                  <a:pt x="8140065" y="0"/>
                </a:cubicBezTo>
                <a:close/>
                <a:moveTo>
                  <a:pt x="62865" y="0"/>
                </a:moveTo>
                <a:cubicBezTo>
                  <a:pt x="97584" y="0"/>
                  <a:pt x="125730" y="28146"/>
                  <a:pt x="125730" y="62865"/>
                </a:cubicBezTo>
                <a:cubicBezTo>
                  <a:pt x="125730" y="97584"/>
                  <a:pt x="97584" y="125730"/>
                  <a:pt x="62865" y="125730"/>
                </a:cubicBezTo>
                <a:cubicBezTo>
                  <a:pt x="28146" y="125730"/>
                  <a:pt x="0" y="97584"/>
                  <a:pt x="0" y="62865"/>
                </a:cubicBezTo>
                <a:cubicBezTo>
                  <a:pt x="0" y="28146"/>
                  <a:pt x="28146" y="0"/>
                  <a:pt x="62865" y="0"/>
                </a:cubicBezTo>
                <a:close/>
              </a:path>
            </a:pathLst>
          </a:custGeom>
          <a:no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cxnSp>
        <p:nvCxnSpPr>
          <p:cNvPr id="109" name="直接连接符 108"/>
          <p:cNvCxnSpPr/>
          <p:nvPr>
            <p:custDataLst>
              <p:tags r:id="rId16"/>
            </p:custDataLst>
          </p:nvPr>
        </p:nvCxnSpPr>
        <p:spPr>
          <a:xfrm>
            <a:off x="775384" y="5414936"/>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custDataLst>
              <p:tags r:id="rId17"/>
            </p:custDataLst>
          </p:nvPr>
        </p:nvCxnSpPr>
        <p:spPr>
          <a:xfrm>
            <a:off x="775384" y="6243705"/>
            <a:ext cx="5464712"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custDataLst>
              <p:tags r:id="rId18"/>
            </p:custDataLst>
          </p:nvPr>
        </p:nvCxnSpPr>
        <p:spPr>
          <a:xfrm>
            <a:off x="732179" y="5458142"/>
            <a:ext cx="0" cy="742359"/>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4" name="燕尾形 11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供应商管理库存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9"/>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552450"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三、供应商管理库存的实施</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21" name="组合 20" descr="7b0a202020202274657874626f78223a20227b5c2263617465676f72795f69645c223a31303136322c5c2269645c223a32303334303733397d220a7d0a"/>
          <p:cNvGrpSpPr/>
          <p:nvPr/>
        </p:nvGrpSpPr>
        <p:grpSpPr>
          <a:xfrm>
            <a:off x="890905" y="2026920"/>
            <a:ext cx="10307955" cy="3688715"/>
            <a:chOff x="6611" y="3367"/>
            <a:chExt cx="7794" cy="3838"/>
          </a:xfrm>
        </p:grpSpPr>
        <p:grpSp>
          <p:nvGrpSpPr>
            <p:cNvPr id="78" name="组合 77"/>
            <p:cNvGrpSpPr/>
            <p:nvPr/>
          </p:nvGrpSpPr>
          <p:grpSpPr>
            <a:xfrm>
              <a:off x="6611" y="3367"/>
              <a:ext cx="7795" cy="3839"/>
              <a:chOff x="257500" y="1353046"/>
              <a:chExt cx="6318006" cy="3110666"/>
            </a:xfrm>
          </p:grpSpPr>
          <p:grpSp>
            <p:nvGrpSpPr>
              <p:cNvPr id="73" name="组合 72"/>
              <p:cNvGrpSpPr/>
              <p:nvPr/>
            </p:nvGrpSpPr>
            <p:grpSpPr>
              <a:xfrm>
                <a:off x="257500" y="1353046"/>
                <a:ext cx="6318006" cy="3110666"/>
                <a:chOff x="257500" y="1353046"/>
                <a:chExt cx="6318006" cy="3110666"/>
              </a:xfrm>
            </p:grpSpPr>
            <p:sp>
              <p:nvSpPr>
                <p:cNvPr id="22" name="矩形 21"/>
                <p:cNvSpPr/>
                <p:nvPr/>
              </p:nvSpPr>
              <p:spPr>
                <a:xfrm>
                  <a:off x="257501" y="1353048"/>
                  <a:ext cx="6318005" cy="30870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直角三角形 66"/>
                <p:cNvSpPr/>
                <p:nvPr/>
              </p:nvSpPr>
              <p:spPr>
                <a:xfrm>
                  <a:off x="257500" y="1353047"/>
                  <a:ext cx="3677891" cy="3099157"/>
                </a:xfrm>
                <a:custGeom>
                  <a:avLst/>
                  <a:gdLst>
                    <a:gd name="connsiteX0" fmla="*/ 0 w 3099157"/>
                    <a:gd name="connsiteY0" fmla="*/ 3099157 h 3099157"/>
                    <a:gd name="connsiteX1" fmla="*/ 0 w 3099157"/>
                    <a:gd name="connsiteY1" fmla="*/ 0 h 3099157"/>
                    <a:gd name="connsiteX2" fmla="*/ 3099157 w 3099157"/>
                    <a:gd name="connsiteY2" fmla="*/ 3099157 h 3099157"/>
                    <a:gd name="connsiteX3" fmla="*/ 0 w 3099157"/>
                    <a:gd name="connsiteY3" fmla="*/ 3099157 h 3099157"/>
                    <a:gd name="connsiteX0-1" fmla="*/ 0 w 3099157"/>
                    <a:gd name="connsiteY0-2" fmla="*/ 3099157 h 3099157"/>
                    <a:gd name="connsiteX1-3" fmla="*/ 0 w 3099157"/>
                    <a:gd name="connsiteY1-4" fmla="*/ 0 h 3099157"/>
                    <a:gd name="connsiteX2-5" fmla="*/ 552728 w 3099157"/>
                    <a:gd name="connsiteY2-6" fmla="*/ 522052 h 3099157"/>
                    <a:gd name="connsiteX3-7" fmla="*/ 3099157 w 3099157"/>
                    <a:gd name="connsiteY3-8" fmla="*/ 3099157 h 3099157"/>
                    <a:gd name="connsiteX4" fmla="*/ 0 w 3099157"/>
                    <a:gd name="connsiteY4" fmla="*/ 3099157 h 3099157"/>
                    <a:gd name="connsiteX0-9" fmla="*/ 0 w 3099157"/>
                    <a:gd name="connsiteY0-10" fmla="*/ 3099157 h 3099157"/>
                    <a:gd name="connsiteX1-11" fmla="*/ 0 w 3099157"/>
                    <a:gd name="connsiteY1-12" fmla="*/ 0 h 3099157"/>
                    <a:gd name="connsiteX2-13" fmla="*/ 980991 w 3099157"/>
                    <a:gd name="connsiteY2-14" fmla="*/ 12766 h 3099157"/>
                    <a:gd name="connsiteX3-15" fmla="*/ 3099157 w 3099157"/>
                    <a:gd name="connsiteY3-16" fmla="*/ 3099157 h 3099157"/>
                    <a:gd name="connsiteX4-17" fmla="*/ 0 w 3099157"/>
                    <a:gd name="connsiteY4-18" fmla="*/ 3099157 h 3099157"/>
                    <a:gd name="connsiteX0-19" fmla="*/ 0 w 3099157"/>
                    <a:gd name="connsiteY0-20" fmla="*/ 3099157 h 3099157"/>
                    <a:gd name="connsiteX1-21" fmla="*/ 0 w 3099157"/>
                    <a:gd name="connsiteY1-22" fmla="*/ 0 h 3099157"/>
                    <a:gd name="connsiteX2-23" fmla="*/ 968799 w 3099157"/>
                    <a:gd name="connsiteY2-24" fmla="*/ 574 h 3099157"/>
                    <a:gd name="connsiteX3-25" fmla="*/ 3099157 w 3099157"/>
                    <a:gd name="connsiteY3-26" fmla="*/ 3099157 h 3099157"/>
                    <a:gd name="connsiteX4-27" fmla="*/ 0 w 3099157"/>
                    <a:gd name="connsiteY4-28" fmla="*/ 3099157 h 3099157"/>
                    <a:gd name="connsiteX0-29" fmla="*/ 0 w 3677891"/>
                    <a:gd name="connsiteY0-30" fmla="*/ 3099157 h 3099157"/>
                    <a:gd name="connsiteX1-31" fmla="*/ 0 w 3677891"/>
                    <a:gd name="connsiteY1-32" fmla="*/ 0 h 3099157"/>
                    <a:gd name="connsiteX2-33" fmla="*/ 968799 w 3677891"/>
                    <a:gd name="connsiteY2-34" fmla="*/ 574 h 3099157"/>
                    <a:gd name="connsiteX3-35" fmla="*/ 3677891 w 3677891"/>
                    <a:gd name="connsiteY3-36" fmla="*/ 3099157 h 3099157"/>
                    <a:gd name="connsiteX4-37" fmla="*/ 0 w 3677891"/>
                    <a:gd name="connsiteY4-38" fmla="*/ 3099157 h 3099157"/>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677891" h="3099157">
                      <a:moveTo>
                        <a:pt x="0" y="3099157"/>
                      </a:moveTo>
                      <a:lnTo>
                        <a:pt x="0" y="0"/>
                      </a:lnTo>
                      <a:lnTo>
                        <a:pt x="968799" y="574"/>
                      </a:lnTo>
                      <a:lnTo>
                        <a:pt x="3677891" y="3099157"/>
                      </a:lnTo>
                      <a:lnTo>
                        <a:pt x="0" y="3099157"/>
                      </a:lnTo>
                      <a:close/>
                    </a:path>
                  </a:pathLst>
                </a:custGeom>
                <a:solidFill>
                  <a:srgbClr val="56A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直角三角形 71"/>
                <p:cNvSpPr/>
                <p:nvPr/>
              </p:nvSpPr>
              <p:spPr>
                <a:xfrm rot="10800000">
                  <a:off x="3464840" y="1353046"/>
                  <a:ext cx="3110666" cy="3110666"/>
                </a:xfrm>
                <a:prstGeom prst="rtTriangle">
                  <a:avLst/>
                </a:prstGeom>
                <a:solidFill>
                  <a:srgbClr val="55AD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1" name="任意多边形: 形状 70"/>
                <p:cNvSpPr/>
                <p:nvPr/>
              </p:nvSpPr>
              <p:spPr>
                <a:xfrm>
                  <a:off x="725748" y="1365171"/>
                  <a:ext cx="5849758" cy="3087033"/>
                </a:xfrm>
                <a:custGeom>
                  <a:avLst/>
                  <a:gdLst>
                    <a:gd name="connsiteX0" fmla="*/ 3424021 w 5849758"/>
                    <a:gd name="connsiteY0" fmla="*/ 0 h 3087033"/>
                    <a:gd name="connsiteX1" fmla="*/ 5849758 w 5849758"/>
                    <a:gd name="connsiteY1" fmla="*/ 0 h 3087033"/>
                    <a:gd name="connsiteX2" fmla="*/ 5849758 w 5849758"/>
                    <a:gd name="connsiteY2" fmla="*/ 1250965 h 3087033"/>
                    <a:gd name="connsiteX3" fmla="*/ 2808995 w 5849758"/>
                    <a:gd name="connsiteY3" fmla="*/ 3087033 h 3087033"/>
                    <a:gd name="connsiteX4" fmla="*/ 615621 w 5849758"/>
                    <a:gd name="connsiteY4" fmla="*/ 3087033 h 3087033"/>
                    <a:gd name="connsiteX5" fmla="*/ 0 w 5849758"/>
                    <a:gd name="connsiteY5" fmla="*/ 2067487 h 308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758" h="3087033">
                      <a:moveTo>
                        <a:pt x="3424021" y="0"/>
                      </a:moveTo>
                      <a:lnTo>
                        <a:pt x="5849758" y="0"/>
                      </a:lnTo>
                      <a:lnTo>
                        <a:pt x="5849758" y="1250965"/>
                      </a:lnTo>
                      <a:lnTo>
                        <a:pt x="2808995" y="3087033"/>
                      </a:lnTo>
                      <a:lnTo>
                        <a:pt x="615621" y="3087033"/>
                      </a:lnTo>
                      <a:lnTo>
                        <a:pt x="0" y="2067487"/>
                      </a:lnTo>
                      <a:close/>
                    </a:path>
                  </a:pathLst>
                </a:custGeom>
                <a:solidFill>
                  <a:srgbClr val="B2D6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直角三角形 65"/>
                <p:cNvSpPr/>
                <p:nvPr/>
              </p:nvSpPr>
              <p:spPr>
                <a:xfrm>
                  <a:off x="257501" y="2245489"/>
                  <a:ext cx="2194592" cy="2194592"/>
                </a:xfrm>
                <a:prstGeom prst="r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4" name="矩形 73"/>
              <p:cNvSpPr/>
              <p:nvPr/>
            </p:nvSpPr>
            <p:spPr>
              <a:xfrm>
                <a:off x="376205" y="1525205"/>
                <a:ext cx="6080597" cy="2766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5" name="等腰三角形 74"/>
              <p:cNvSpPr/>
              <p:nvPr/>
            </p:nvSpPr>
            <p:spPr>
              <a:xfrm rot="10800000">
                <a:off x="1639892" y="1537324"/>
                <a:ext cx="1301671" cy="434046"/>
              </a:xfrm>
              <a:prstGeom prs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直角三角形 76"/>
              <p:cNvSpPr/>
              <p:nvPr/>
            </p:nvSpPr>
            <p:spPr>
              <a:xfrm rot="16200000">
                <a:off x="3640307" y="1647216"/>
                <a:ext cx="2926387" cy="2706605"/>
              </a:xfrm>
              <a:prstGeom prst="rtTriangle">
                <a:avLst/>
              </a:prstGeom>
              <a:solidFill>
                <a:srgbClr val="B2D6E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22"/>
            <p:cNvSpPr txBox="1"/>
            <p:nvPr/>
          </p:nvSpPr>
          <p:spPr>
            <a:xfrm>
              <a:off x="6987" y="4269"/>
              <a:ext cx="7043" cy="2179"/>
            </a:xfrm>
            <a:prstGeom prst="rect">
              <a:avLst/>
            </a:prstGeom>
            <a:noFill/>
          </p:spPr>
          <p:txBody>
            <a:bodyPr wrap="square" rtlCol="0">
              <a:normAutofit fontScale="4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ts val="4320"/>
                </a:lnSpc>
              </a:pPr>
              <a:r>
                <a:rPr lang="zh-CN" altLang="en-US" sz="3600">
                  <a:solidFill>
                    <a:srgbClr val="2C72B7"/>
                  </a:solidFill>
                  <a:latin typeface="方正大黑简体" panose="02000000000000000000" charset="-122"/>
                  <a:ea typeface="方正大黑简体" panose="02000000000000000000" charset="-122"/>
                </a:rPr>
                <a:t>VMI并不只有一种单一的形式，而是根据供应商与其用户的能力将其分为了四种具体形式，这四种不同形式，分别有不同的决策与所有权归属。决定供应商库存控制程度的关键在于供应商及其用户的地位，即供应链上的核心能力掌握在谁手中谁就拥有绝对优势，拥有库存的绝对决策权与管理控制权。</a:t>
              </a:r>
              <a:endParaRPr lang="zh-CN" altLang="en-US" sz="3600">
                <a:solidFill>
                  <a:srgbClr val="2C72B7"/>
                </a:solidFill>
                <a:latin typeface="方正大黑简体" panose="02000000000000000000" charset="-122"/>
                <a:ea typeface="方正大黑简体" panose="02000000000000000000" charset="-122"/>
              </a:endParaRPr>
            </a:p>
            <a:p>
              <a:pPr algn="ctr"/>
              <a:endParaRPr lang="en-US" altLang="zh-CN" sz="1200" b="1">
                <a:solidFill>
                  <a:srgbClr val="8661C0"/>
                </a:solidFill>
                <a:latin typeface="方正大黑简体" panose="02000000000000000000" charset="-122"/>
                <a:ea typeface="方正大黑简体" panose="02000000000000000000" charset="-122"/>
              </a:endParaRPr>
            </a:p>
          </p:txBody>
        </p:sp>
      </p:grpSp>
      <p:sp>
        <p:nvSpPr>
          <p:cNvPr id="2" name="文本框 1"/>
          <p:cNvSpPr txBox="1"/>
          <p:nvPr/>
        </p:nvSpPr>
        <p:spPr>
          <a:xfrm>
            <a:off x="5150485" y="2361565"/>
            <a:ext cx="3647440" cy="398780"/>
          </a:xfrm>
          <a:prstGeom prst="rect">
            <a:avLst/>
          </a:prstGeom>
          <a:noFill/>
          <a:ln w="9525">
            <a:noFill/>
          </a:ln>
        </p:spPr>
        <p:txBody>
          <a:bodyPr wrap="square">
            <a:spAutoFit/>
          </a:bodyPr>
          <a:p>
            <a:pPr indent="0"/>
            <a:r>
              <a:rPr lang="en-US" sz="2000" b="1">
                <a:latin typeface="Calibri" panose="020F0502020204030204" charset="0"/>
                <a:ea typeface="宋体" panose="02010600030101010101" pitchFamily="2" charset="-122"/>
                <a:cs typeface="Times New Roman" panose="02020603050405020304" pitchFamily="18" charset="0"/>
              </a:rPr>
              <a:t>VM</a:t>
            </a:r>
            <a:r>
              <a:rPr lang="en-US" sz="2000" b="1">
                <a:latin typeface="Calibri" panose="020F0502020204030204" charset="0"/>
                <a:ea typeface="宋体" panose="02010600030101010101" pitchFamily="2" charset="-122"/>
              </a:rPr>
              <a:t>I</a:t>
            </a:r>
            <a:r>
              <a:rPr lang="zh-CN" sz="2000" b="1">
                <a:ea typeface="宋体" panose="02010600030101010101" pitchFamily="2" charset="-122"/>
              </a:rPr>
              <a:t>实施程度的把握关键</a:t>
            </a:r>
            <a:endParaRPr lang="zh-CN" altLang="en-US" sz="2000" b="1">
              <a:ea typeface="宋体" panose="02010600030101010101" pitchFamily="2" charset="-122"/>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供应商管理库存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2"/>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4</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244975" y="2924175"/>
            <a:ext cx="7947025" cy="144526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800" kern="0" dirty="0" smtClean="0">
                <a:gradFill>
                  <a:gsLst>
                    <a:gs pos="25000">
                      <a:srgbClr val="02B9E7">
                        <a:satMod val="155000"/>
                      </a:srgbClr>
                    </a:gs>
                    <a:gs pos="100000">
                      <a:srgbClr val="002060"/>
                    </a:gs>
                  </a:gsLst>
                  <a:lin ang="5400000"/>
                </a:gradFill>
              </a:rPr>
              <a:t>联合管理库存</a:t>
            </a:r>
            <a:endParaRPr lang="zh-CN" altLang="en-US" sz="8800" kern="0" dirty="0" smtClean="0">
              <a:gradFill>
                <a:gsLst>
                  <a:gs pos="25000">
                    <a:srgbClr val="02B9E7">
                      <a:satMod val="155000"/>
                    </a:srgbClr>
                  </a:gs>
                  <a:gs pos="100000">
                    <a:srgbClr val="002060"/>
                  </a:gs>
                </a:gsLst>
                <a:lin ang="540000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909955" y="931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一、联合管理库存概述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21" name="组合 20" descr="7b0a202020202274657874626f78223a20227b5c2263617465676f72795f69645c223a31303136322c5c2269645c223a32303334303733397d220a7d0a"/>
          <p:cNvGrpSpPr/>
          <p:nvPr/>
        </p:nvGrpSpPr>
        <p:grpSpPr>
          <a:xfrm>
            <a:off x="890905" y="2026920"/>
            <a:ext cx="10307955" cy="3688715"/>
            <a:chOff x="6611" y="3367"/>
            <a:chExt cx="7794" cy="3838"/>
          </a:xfrm>
        </p:grpSpPr>
        <p:grpSp>
          <p:nvGrpSpPr>
            <p:cNvPr id="78" name="组合 77"/>
            <p:cNvGrpSpPr/>
            <p:nvPr/>
          </p:nvGrpSpPr>
          <p:grpSpPr>
            <a:xfrm>
              <a:off x="6611" y="3367"/>
              <a:ext cx="7795" cy="3839"/>
              <a:chOff x="257500" y="1353046"/>
              <a:chExt cx="6318006" cy="3110666"/>
            </a:xfrm>
          </p:grpSpPr>
          <p:grpSp>
            <p:nvGrpSpPr>
              <p:cNvPr id="73" name="组合 72"/>
              <p:cNvGrpSpPr/>
              <p:nvPr/>
            </p:nvGrpSpPr>
            <p:grpSpPr>
              <a:xfrm>
                <a:off x="257500" y="1353046"/>
                <a:ext cx="6318006" cy="3110666"/>
                <a:chOff x="257500" y="1353046"/>
                <a:chExt cx="6318006" cy="3110666"/>
              </a:xfrm>
            </p:grpSpPr>
            <p:sp>
              <p:nvSpPr>
                <p:cNvPr id="22" name="矩形 21"/>
                <p:cNvSpPr/>
                <p:nvPr/>
              </p:nvSpPr>
              <p:spPr>
                <a:xfrm>
                  <a:off x="257501" y="1353048"/>
                  <a:ext cx="6318005" cy="30870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直角三角形 66"/>
                <p:cNvSpPr/>
                <p:nvPr/>
              </p:nvSpPr>
              <p:spPr>
                <a:xfrm>
                  <a:off x="257500" y="1353047"/>
                  <a:ext cx="3677891" cy="3099157"/>
                </a:xfrm>
                <a:custGeom>
                  <a:avLst/>
                  <a:gdLst>
                    <a:gd name="connsiteX0" fmla="*/ 0 w 3099157"/>
                    <a:gd name="connsiteY0" fmla="*/ 3099157 h 3099157"/>
                    <a:gd name="connsiteX1" fmla="*/ 0 w 3099157"/>
                    <a:gd name="connsiteY1" fmla="*/ 0 h 3099157"/>
                    <a:gd name="connsiteX2" fmla="*/ 3099157 w 3099157"/>
                    <a:gd name="connsiteY2" fmla="*/ 3099157 h 3099157"/>
                    <a:gd name="connsiteX3" fmla="*/ 0 w 3099157"/>
                    <a:gd name="connsiteY3" fmla="*/ 3099157 h 3099157"/>
                    <a:gd name="connsiteX0-1" fmla="*/ 0 w 3099157"/>
                    <a:gd name="connsiteY0-2" fmla="*/ 3099157 h 3099157"/>
                    <a:gd name="connsiteX1-3" fmla="*/ 0 w 3099157"/>
                    <a:gd name="connsiteY1-4" fmla="*/ 0 h 3099157"/>
                    <a:gd name="connsiteX2-5" fmla="*/ 552728 w 3099157"/>
                    <a:gd name="connsiteY2-6" fmla="*/ 522052 h 3099157"/>
                    <a:gd name="connsiteX3-7" fmla="*/ 3099157 w 3099157"/>
                    <a:gd name="connsiteY3-8" fmla="*/ 3099157 h 3099157"/>
                    <a:gd name="connsiteX4" fmla="*/ 0 w 3099157"/>
                    <a:gd name="connsiteY4" fmla="*/ 3099157 h 3099157"/>
                    <a:gd name="connsiteX0-9" fmla="*/ 0 w 3099157"/>
                    <a:gd name="connsiteY0-10" fmla="*/ 3099157 h 3099157"/>
                    <a:gd name="connsiteX1-11" fmla="*/ 0 w 3099157"/>
                    <a:gd name="connsiteY1-12" fmla="*/ 0 h 3099157"/>
                    <a:gd name="connsiteX2-13" fmla="*/ 980991 w 3099157"/>
                    <a:gd name="connsiteY2-14" fmla="*/ 12766 h 3099157"/>
                    <a:gd name="connsiteX3-15" fmla="*/ 3099157 w 3099157"/>
                    <a:gd name="connsiteY3-16" fmla="*/ 3099157 h 3099157"/>
                    <a:gd name="connsiteX4-17" fmla="*/ 0 w 3099157"/>
                    <a:gd name="connsiteY4-18" fmla="*/ 3099157 h 3099157"/>
                    <a:gd name="connsiteX0-19" fmla="*/ 0 w 3099157"/>
                    <a:gd name="connsiteY0-20" fmla="*/ 3099157 h 3099157"/>
                    <a:gd name="connsiteX1-21" fmla="*/ 0 w 3099157"/>
                    <a:gd name="connsiteY1-22" fmla="*/ 0 h 3099157"/>
                    <a:gd name="connsiteX2-23" fmla="*/ 968799 w 3099157"/>
                    <a:gd name="connsiteY2-24" fmla="*/ 574 h 3099157"/>
                    <a:gd name="connsiteX3-25" fmla="*/ 3099157 w 3099157"/>
                    <a:gd name="connsiteY3-26" fmla="*/ 3099157 h 3099157"/>
                    <a:gd name="connsiteX4-27" fmla="*/ 0 w 3099157"/>
                    <a:gd name="connsiteY4-28" fmla="*/ 3099157 h 3099157"/>
                    <a:gd name="connsiteX0-29" fmla="*/ 0 w 3677891"/>
                    <a:gd name="connsiteY0-30" fmla="*/ 3099157 h 3099157"/>
                    <a:gd name="connsiteX1-31" fmla="*/ 0 w 3677891"/>
                    <a:gd name="connsiteY1-32" fmla="*/ 0 h 3099157"/>
                    <a:gd name="connsiteX2-33" fmla="*/ 968799 w 3677891"/>
                    <a:gd name="connsiteY2-34" fmla="*/ 574 h 3099157"/>
                    <a:gd name="connsiteX3-35" fmla="*/ 3677891 w 3677891"/>
                    <a:gd name="connsiteY3-36" fmla="*/ 3099157 h 3099157"/>
                    <a:gd name="connsiteX4-37" fmla="*/ 0 w 3677891"/>
                    <a:gd name="connsiteY4-38" fmla="*/ 3099157 h 3099157"/>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3677891" h="3099157">
                      <a:moveTo>
                        <a:pt x="0" y="3099157"/>
                      </a:moveTo>
                      <a:lnTo>
                        <a:pt x="0" y="0"/>
                      </a:lnTo>
                      <a:lnTo>
                        <a:pt x="968799" y="574"/>
                      </a:lnTo>
                      <a:lnTo>
                        <a:pt x="3677891" y="3099157"/>
                      </a:lnTo>
                      <a:lnTo>
                        <a:pt x="0" y="3099157"/>
                      </a:lnTo>
                      <a:close/>
                    </a:path>
                  </a:pathLst>
                </a:custGeom>
                <a:solidFill>
                  <a:srgbClr val="56A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2" name="直角三角形 71"/>
                <p:cNvSpPr/>
                <p:nvPr/>
              </p:nvSpPr>
              <p:spPr>
                <a:xfrm rot="10800000">
                  <a:off x="3464840" y="1353046"/>
                  <a:ext cx="3110666" cy="3110666"/>
                </a:xfrm>
                <a:prstGeom prst="rtTriangle">
                  <a:avLst/>
                </a:prstGeom>
                <a:solidFill>
                  <a:srgbClr val="55AD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1" name="任意多边形: 形状 70"/>
                <p:cNvSpPr/>
                <p:nvPr/>
              </p:nvSpPr>
              <p:spPr>
                <a:xfrm>
                  <a:off x="725748" y="1365171"/>
                  <a:ext cx="5849758" cy="3087033"/>
                </a:xfrm>
                <a:custGeom>
                  <a:avLst/>
                  <a:gdLst>
                    <a:gd name="connsiteX0" fmla="*/ 3424021 w 5849758"/>
                    <a:gd name="connsiteY0" fmla="*/ 0 h 3087033"/>
                    <a:gd name="connsiteX1" fmla="*/ 5849758 w 5849758"/>
                    <a:gd name="connsiteY1" fmla="*/ 0 h 3087033"/>
                    <a:gd name="connsiteX2" fmla="*/ 5849758 w 5849758"/>
                    <a:gd name="connsiteY2" fmla="*/ 1250965 h 3087033"/>
                    <a:gd name="connsiteX3" fmla="*/ 2808995 w 5849758"/>
                    <a:gd name="connsiteY3" fmla="*/ 3087033 h 3087033"/>
                    <a:gd name="connsiteX4" fmla="*/ 615621 w 5849758"/>
                    <a:gd name="connsiteY4" fmla="*/ 3087033 h 3087033"/>
                    <a:gd name="connsiteX5" fmla="*/ 0 w 5849758"/>
                    <a:gd name="connsiteY5" fmla="*/ 2067487 h 3087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9758" h="3087033">
                      <a:moveTo>
                        <a:pt x="3424021" y="0"/>
                      </a:moveTo>
                      <a:lnTo>
                        <a:pt x="5849758" y="0"/>
                      </a:lnTo>
                      <a:lnTo>
                        <a:pt x="5849758" y="1250965"/>
                      </a:lnTo>
                      <a:lnTo>
                        <a:pt x="2808995" y="3087033"/>
                      </a:lnTo>
                      <a:lnTo>
                        <a:pt x="615621" y="3087033"/>
                      </a:lnTo>
                      <a:lnTo>
                        <a:pt x="0" y="2067487"/>
                      </a:lnTo>
                      <a:close/>
                    </a:path>
                  </a:pathLst>
                </a:custGeom>
                <a:solidFill>
                  <a:srgbClr val="B2D6E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直角三角形 65"/>
                <p:cNvSpPr/>
                <p:nvPr/>
              </p:nvSpPr>
              <p:spPr>
                <a:xfrm>
                  <a:off x="257501" y="2245489"/>
                  <a:ext cx="2194592" cy="2194592"/>
                </a:xfrm>
                <a:prstGeom prst="r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4" name="矩形 73"/>
              <p:cNvSpPr/>
              <p:nvPr/>
            </p:nvSpPr>
            <p:spPr>
              <a:xfrm>
                <a:off x="376205" y="1525205"/>
                <a:ext cx="6080597" cy="27663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5" name="等腰三角形 74"/>
              <p:cNvSpPr/>
              <p:nvPr/>
            </p:nvSpPr>
            <p:spPr>
              <a:xfrm rot="10800000">
                <a:off x="1639892" y="1537324"/>
                <a:ext cx="1301671" cy="434046"/>
              </a:xfrm>
              <a:prstGeom prst="triangle">
                <a:avLst/>
              </a:prstGeom>
              <a:solidFill>
                <a:srgbClr val="2C72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直角三角形 76"/>
              <p:cNvSpPr/>
              <p:nvPr/>
            </p:nvSpPr>
            <p:spPr>
              <a:xfrm rot="16200000">
                <a:off x="3640307" y="1647216"/>
                <a:ext cx="2926387" cy="2706605"/>
              </a:xfrm>
              <a:prstGeom prst="rtTriangle">
                <a:avLst/>
              </a:prstGeom>
              <a:solidFill>
                <a:srgbClr val="B2D6E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22"/>
            <p:cNvSpPr txBox="1"/>
            <p:nvPr/>
          </p:nvSpPr>
          <p:spPr>
            <a:xfrm>
              <a:off x="6987" y="4269"/>
              <a:ext cx="7043" cy="2179"/>
            </a:xfrm>
            <a:prstGeom prst="rect">
              <a:avLst/>
            </a:prstGeom>
            <a:noFill/>
          </p:spPr>
          <p:txBody>
            <a:bodyPr wrap="square"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a:solidFill>
                    <a:srgbClr val="2C72B7"/>
                  </a:solidFill>
                  <a:latin typeface="方正大黑简体" panose="02000000000000000000" charset="-122"/>
                  <a:ea typeface="方正大黑简体" panose="02000000000000000000" charset="-122"/>
                </a:rPr>
                <a:t>JIM 全称Joint Inventory Management，即联合管理库存，就是供需双方首先要签署协议，然后双方都要设置专门的JMI库存区域，由此可以达成信息共享。供方依据需方提供的信息，将需方所需要的原材料以一定时间频率定期地补给专门的JMI仓库。需方再根据自己的生产量去JMI仓库接收原材料，消耗使用原材料进行后面的生产工作。供需双方的权利和义务在JMI方式下有明确的规定和细分，并且在联合库存管理模式运作之前就用协议的方式将双方的权利和义务规定下来，需要双方严格遵守和执行。</a:t>
              </a:r>
              <a:endParaRPr lang="zh-CN" altLang="en-US">
                <a:solidFill>
                  <a:srgbClr val="2C72B7"/>
                </a:solidFill>
                <a:latin typeface="方正大黑简体" panose="02000000000000000000" charset="-122"/>
                <a:ea typeface="方正大黑简体" panose="02000000000000000000" charset="-122"/>
              </a:endParaRPr>
            </a:p>
          </p:txBody>
        </p:sp>
      </p:grpSp>
      <p:sp>
        <p:nvSpPr>
          <p:cNvPr id="2" name="文本框 1"/>
          <p:cNvSpPr txBox="1"/>
          <p:nvPr/>
        </p:nvSpPr>
        <p:spPr>
          <a:xfrm>
            <a:off x="5150485" y="2361565"/>
            <a:ext cx="3647440" cy="398780"/>
          </a:xfrm>
          <a:prstGeom prst="rect">
            <a:avLst/>
          </a:prstGeom>
          <a:noFill/>
          <a:ln w="9525">
            <a:noFill/>
          </a:ln>
        </p:spPr>
        <p:txBody>
          <a:bodyPr wrap="square">
            <a:spAutoFit/>
          </a:bodyPr>
          <a:p>
            <a:pPr indent="0"/>
            <a:r>
              <a:rPr sz="2000" b="1">
                <a:ea typeface="宋体" panose="02010600030101010101" pitchFamily="2" charset="-122"/>
              </a:rPr>
              <a:t>联合管理库存的概念</a:t>
            </a:r>
            <a:endParaRPr sz="2000" b="1">
              <a:ea typeface="宋体" panose="02010600030101010101" pitchFamily="2" charset="-122"/>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联合管理库存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2"/>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endParaRPr lang="zh-CN" altLang="en-US" sz="4000" b="1">
              <a:solidFill>
                <a:schemeClr val="bg1"/>
              </a:solidFill>
              <a:effectLst>
                <a:outerShdw blurRad="38100" dist="19050" dir="2700000" algn="tl" rotWithShape="0">
                  <a:schemeClr val="dk1">
                    <a:alpha val="40000"/>
                  </a:schemeClr>
                </a:outerShdw>
              </a:effectLst>
            </a:endParaRP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sz="2000" kern="0" dirty="0">
                  <a:solidFill>
                    <a:prstClr val="black">
                      <a:lumMod val="85000"/>
                      <a:lumOff val="15000"/>
                    </a:prstClr>
                  </a:solidFill>
                  <a:latin typeface="微软雅黑" panose="020B0503020204020204" charset="-122"/>
                </a:rPr>
                <a:t>1.</a:t>
              </a:r>
              <a:r>
                <a:rPr sz="2000" kern="0" dirty="0">
                  <a:solidFill>
                    <a:prstClr val="black">
                      <a:lumMod val="85000"/>
                      <a:lumOff val="15000"/>
                    </a:prstClr>
                  </a:solidFill>
                  <a:latin typeface="微软雅黑" panose="020B0503020204020204" charset="-122"/>
                </a:rPr>
                <a:t>能够运用供应链管理的库存新方法解决实际问题；</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lang="en-US" sz="2000" kern="0" dirty="0">
                  <a:solidFill>
                    <a:prstClr val="black">
                      <a:lumMod val="85000"/>
                      <a:lumOff val="15000"/>
                    </a:prstClr>
                  </a:solidFill>
                  <a:latin typeface="微软雅黑" panose="020B0503020204020204" charset="-122"/>
                </a:rPr>
                <a:t>2.</a:t>
              </a:r>
              <a:r>
                <a:rPr sz="2000" kern="0" dirty="0">
                  <a:solidFill>
                    <a:prstClr val="black">
                      <a:lumMod val="85000"/>
                      <a:lumOff val="15000"/>
                    </a:prstClr>
                  </a:solidFill>
                  <a:latin typeface="微软雅黑" panose="020B0503020204020204" charset="-122"/>
                </a:rPr>
                <a:t>能够准确分析实际生活中各企业采用的供应链库存策略；</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lang="en-US" sz="2000" kern="0" dirty="0">
                  <a:solidFill>
                    <a:prstClr val="black">
                      <a:lumMod val="85000"/>
                      <a:lumOff val="15000"/>
                    </a:prstClr>
                  </a:solidFill>
                  <a:latin typeface="微软雅黑" panose="020B0503020204020204" charset="-122"/>
                </a:rPr>
                <a:t>3.</a:t>
              </a:r>
              <a:r>
                <a:rPr sz="2000" kern="0" dirty="0">
                  <a:solidFill>
                    <a:prstClr val="black">
                      <a:lumMod val="85000"/>
                      <a:lumOff val="15000"/>
                    </a:prstClr>
                  </a:solidFill>
                  <a:latin typeface="微软雅黑" panose="020B0503020204020204" charset="-122"/>
                </a:rPr>
                <a:t>能够制订、管理、组织与协调库存并参与到供应链库存管理中；</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lang="en-US" sz="2000" kern="0" dirty="0">
                  <a:solidFill>
                    <a:prstClr val="black">
                      <a:lumMod val="85000"/>
                      <a:lumOff val="15000"/>
                    </a:prstClr>
                  </a:solidFill>
                  <a:latin typeface="微软雅黑" panose="020B0503020204020204" charset="-122"/>
                </a:rPr>
                <a:t>4.</a:t>
              </a:r>
              <a:r>
                <a:rPr sz="2000" kern="0" dirty="0">
                  <a:solidFill>
                    <a:prstClr val="black">
                      <a:lumMod val="85000"/>
                      <a:lumOff val="15000"/>
                    </a:prstClr>
                  </a:solidFill>
                  <a:latin typeface="微软雅黑" panose="020B0503020204020204" charset="-122"/>
                </a:rPr>
                <a:t>能够在供应链环境下保证整个供应链的物资供应。</a:t>
              </a:r>
              <a:endParaRPr sz="2000" kern="0" dirty="0">
                <a:solidFill>
                  <a:prstClr val="black">
                    <a:lumMod val="85000"/>
                    <a:lumOff val="15000"/>
                  </a:prstClr>
                </a:solidFill>
                <a:latin typeface="微软雅黑" panose="020B0503020204020204" charset="-122"/>
              </a:endParaRP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endParaRPr lang="zh-CN" altLang="en-US" sz="2000" b="1" dirty="0">
                <a:solidFill>
                  <a:schemeClr val="dk1"/>
                </a:solidFill>
                <a:latin typeface="微软雅黑" panose="020B0503020204020204" charset="-122"/>
                <a:ea typeface="微软雅黑" panose="020B0503020204020204" charset="-122"/>
              </a:endParaRP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sz="2000" kern="0" dirty="0">
                  <a:solidFill>
                    <a:schemeClr val="tx1">
                      <a:lumMod val="85000"/>
                      <a:lumOff val="15000"/>
                    </a:schemeClr>
                  </a:solidFill>
                  <a:latin typeface="微软雅黑" panose="020B0503020204020204" charset="-122"/>
                </a:rPr>
                <a:t>1.</a:t>
              </a:r>
              <a:r>
                <a:rPr sz="2000" kern="0" dirty="0">
                  <a:solidFill>
                    <a:schemeClr val="tx1">
                      <a:lumMod val="85000"/>
                      <a:lumOff val="15000"/>
                    </a:schemeClr>
                  </a:solidFill>
                  <a:latin typeface="微软雅黑" panose="020B0503020204020204" charset="-122"/>
                </a:rPr>
                <a:t>了解库存及库存管理的基本原理和方法；</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lang="en-US" sz="2000" kern="0" dirty="0">
                  <a:solidFill>
                    <a:schemeClr val="tx1">
                      <a:lumMod val="85000"/>
                      <a:lumOff val="15000"/>
                    </a:schemeClr>
                  </a:solidFill>
                  <a:latin typeface="微软雅黑" panose="020B0503020204020204" charset="-122"/>
                </a:rPr>
                <a:t>2.</a:t>
              </a:r>
              <a:r>
                <a:rPr sz="2000" kern="0" dirty="0">
                  <a:solidFill>
                    <a:schemeClr val="tx1">
                      <a:lumMod val="85000"/>
                      <a:lumOff val="15000"/>
                    </a:schemeClr>
                  </a:solidFill>
                  <a:latin typeface="微软雅黑" panose="020B0503020204020204" charset="-122"/>
                </a:rPr>
                <a:t>理解供应链管理环境下的库存问题；</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lang="en-US" sz="2000" kern="0" dirty="0">
                  <a:solidFill>
                    <a:schemeClr val="tx1">
                      <a:lumMod val="85000"/>
                      <a:lumOff val="15000"/>
                    </a:schemeClr>
                  </a:solidFill>
                  <a:latin typeface="微软雅黑" panose="020B0503020204020204" charset="-122"/>
                </a:rPr>
                <a:t>3.</a:t>
              </a:r>
              <a:r>
                <a:rPr sz="2000" kern="0" dirty="0">
                  <a:solidFill>
                    <a:schemeClr val="tx1">
                      <a:lumMod val="85000"/>
                      <a:lumOff val="15000"/>
                    </a:schemeClr>
                  </a:solidFill>
                  <a:latin typeface="微软雅黑" panose="020B0503020204020204" charset="-122"/>
                </a:rPr>
                <a:t>了解牛鞭效应及引起牛鞭效应的原因；</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lang="en-US" sz="2000" kern="0" dirty="0">
                  <a:solidFill>
                    <a:schemeClr val="tx1">
                      <a:lumMod val="85000"/>
                      <a:lumOff val="15000"/>
                    </a:schemeClr>
                  </a:solidFill>
                  <a:latin typeface="微软雅黑" panose="020B0503020204020204" charset="-122"/>
                </a:rPr>
                <a:t>4.</a:t>
              </a:r>
              <a:r>
                <a:rPr sz="2000" kern="0" dirty="0">
                  <a:solidFill>
                    <a:schemeClr val="tx1">
                      <a:lumMod val="85000"/>
                      <a:lumOff val="15000"/>
                    </a:schemeClr>
                  </a:solidFill>
                  <a:latin typeface="微软雅黑" panose="020B0503020204020204" charset="-122"/>
                </a:rPr>
                <a:t>掌握供应商管理库存和联合库存管理的思想及方法。</a:t>
              </a:r>
              <a:endParaRPr sz="2000" kern="0" dirty="0">
                <a:solidFill>
                  <a:schemeClr val="tx1">
                    <a:lumMod val="85000"/>
                    <a:lumOff val="15000"/>
                  </a:schemeClr>
                </a:solidFill>
                <a:latin typeface="微软雅黑" panose="020B0503020204020204" charset="-122"/>
              </a:endParaRP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endParaRPr lang="zh-CN" altLang="en-US" sz="2000" b="1" dirty="0">
                <a:solidFill>
                  <a:schemeClr val="tx1"/>
                </a:solidFill>
                <a:latin typeface="微软雅黑" panose="020B0503020204020204" charset="-122"/>
                <a:ea typeface="微软雅黑" panose="020B0503020204020204" charset="-122"/>
              </a:endParaRP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sz="2000" kern="0" dirty="0">
                  <a:solidFill>
                    <a:prstClr val="black">
                      <a:lumMod val="85000"/>
                      <a:lumOff val="15000"/>
                    </a:prstClr>
                  </a:solidFill>
                  <a:latin typeface="微软雅黑" panose="020B0503020204020204" charset="-122"/>
                </a:rPr>
                <a:t>1.</a:t>
              </a:r>
              <a:r>
                <a:rPr sz="2000" kern="0" dirty="0">
                  <a:solidFill>
                    <a:prstClr val="black">
                      <a:lumMod val="85000"/>
                      <a:lumOff val="15000"/>
                    </a:prstClr>
                  </a:solidFill>
                  <a:latin typeface="微软雅黑" panose="020B0503020204020204" charset="-122"/>
                </a:rPr>
                <a:t>树立事实说话的理念；</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lang="en-US" sz="2000" kern="0" dirty="0">
                  <a:solidFill>
                    <a:prstClr val="black">
                      <a:lumMod val="85000"/>
                      <a:lumOff val="15000"/>
                    </a:prstClr>
                  </a:solidFill>
                  <a:latin typeface="微软雅黑" panose="020B0503020204020204" charset="-122"/>
                </a:rPr>
                <a:t>2.</a:t>
              </a:r>
              <a:r>
                <a:rPr sz="2000" kern="0" dirty="0">
                  <a:solidFill>
                    <a:prstClr val="black">
                      <a:lumMod val="85000"/>
                      <a:lumOff val="15000"/>
                    </a:prstClr>
                  </a:solidFill>
                  <a:latin typeface="微软雅黑" panose="020B0503020204020204" charset="-122"/>
                </a:rPr>
                <a:t>培养权衡取舍与辩证思维；</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lang="en-US" sz="2000" kern="0" dirty="0">
                  <a:solidFill>
                    <a:prstClr val="black">
                      <a:lumMod val="85000"/>
                      <a:lumOff val="15000"/>
                    </a:prstClr>
                  </a:solidFill>
                  <a:latin typeface="微软雅黑" panose="020B0503020204020204" charset="-122"/>
                </a:rPr>
                <a:t>3.</a:t>
              </a:r>
              <a:r>
                <a:rPr sz="2000" kern="0" dirty="0">
                  <a:solidFill>
                    <a:prstClr val="black">
                      <a:lumMod val="85000"/>
                      <a:lumOff val="15000"/>
                    </a:prstClr>
                  </a:solidFill>
                  <a:latin typeface="微软雅黑" panose="020B0503020204020204" charset="-122"/>
                </a:rPr>
                <a:t>树立合作共赢意识；</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lang="en-US" sz="2000" kern="0" dirty="0">
                  <a:solidFill>
                    <a:prstClr val="black">
                      <a:lumMod val="85000"/>
                      <a:lumOff val="15000"/>
                    </a:prstClr>
                  </a:solidFill>
                  <a:latin typeface="微软雅黑" panose="020B0503020204020204" charset="-122"/>
                </a:rPr>
                <a:t>4.</a:t>
              </a:r>
              <a:r>
                <a:rPr sz="2000" kern="0" dirty="0">
                  <a:solidFill>
                    <a:prstClr val="black">
                      <a:lumMod val="85000"/>
                      <a:lumOff val="15000"/>
                    </a:prstClr>
                  </a:solidFill>
                  <a:latin typeface="微软雅黑" panose="020B0503020204020204" charset="-122"/>
                </a:rPr>
                <a:t>理解国家关于供应链管理的战略与策略。</a:t>
              </a:r>
              <a:endParaRPr sz="2000" kern="0" dirty="0">
                <a:solidFill>
                  <a:prstClr val="black">
                    <a:lumMod val="85000"/>
                    <a:lumOff val="15000"/>
                  </a:prstClr>
                </a:solidFill>
                <a:latin typeface="微软雅黑" panose="020B0503020204020204" charset="-122"/>
              </a:endParaRP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endParaRPr lang="zh-CN" altLang="en-US" sz="2000" b="1" dirty="0">
                <a:solidFill>
                  <a:schemeClr val="dk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909955" y="931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一、联合管理库存概述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联合管理库存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1" name="文本框 100"/>
          <p:cNvSpPr txBox="1"/>
          <p:nvPr/>
        </p:nvSpPr>
        <p:spPr>
          <a:xfrm>
            <a:off x="4006215" y="1873885"/>
            <a:ext cx="4179570" cy="460375"/>
          </a:xfrm>
          <a:prstGeom prst="rect">
            <a:avLst/>
          </a:prstGeom>
          <a:noFill/>
          <a:ln w="9525">
            <a:noFill/>
          </a:ln>
        </p:spPr>
        <p:txBody>
          <a:bodyPr wrap="square">
            <a:spAutoFit/>
          </a:bodyPr>
          <a:p>
            <a:pPr indent="0"/>
            <a:r>
              <a:rPr lang="zh-CN" sz="2400" b="1">
                <a:latin typeface="Calibri" panose="020F0502020204030204" charset="0"/>
                <a:ea typeface="宋体" panose="02010600030101010101" pitchFamily="2" charset="-122"/>
              </a:rPr>
              <a:t>联合管理库存的实施条件</a:t>
            </a:r>
            <a:endParaRPr lang="zh-CN" altLang="en-US" sz="2400" b="1">
              <a:latin typeface="Calibri" panose="020F0502020204030204" charset="0"/>
              <a:ea typeface="宋体" panose="02010600030101010101" pitchFamily="2" charset="-122"/>
            </a:endParaRPr>
          </a:p>
        </p:txBody>
      </p:sp>
      <p:sp>
        <p:nvSpPr>
          <p:cNvPr id="16" name="矩形 15"/>
          <p:cNvSpPr/>
          <p:nvPr>
            <p:custDataLst>
              <p:tags r:id="rId2"/>
            </p:custDataLst>
          </p:nvPr>
        </p:nvSpPr>
        <p:spPr>
          <a:xfrm>
            <a:off x="0" y="2559850"/>
            <a:ext cx="9781101" cy="80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Rectangle 10"/>
          <p:cNvSpPr/>
          <p:nvPr>
            <p:custDataLst>
              <p:tags r:id="rId3"/>
            </p:custDataLst>
          </p:nvPr>
        </p:nvSpPr>
        <p:spPr>
          <a:xfrm>
            <a:off x="9558625" y="2559850"/>
            <a:ext cx="2634009" cy="8095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Isosceles Triangle 11"/>
          <p:cNvSpPr/>
          <p:nvPr>
            <p:custDataLst>
              <p:tags r:id="rId4"/>
            </p:custDataLst>
          </p:nvPr>
        </p:nvSpPr>
        <p:spPr>
          <a:xfrm rot="16200000">
            <a:off x="9012132" y="2822912"/>
            <a:ext cx="809562" cy="2834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5"/>
            </p:custDataLst>
          </p:nvPr>
        </p:nvSpPr>
        <p:spPr>
          <a:xfrm>
            <a:off x="9925092" y="2599444"/>
            <a:ext cx="1901074" cy="730358"/>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spcBef>
                <a:spcPts val="0"/>
              </a:spcBef>
              <a:spcAft>
                <a:spcPts val="0"/>
              </a:spcAft>
              <a:buSzPct val="100000"/>
              <a:buFontTx/>
              <a:buNone/>
            </a:pPr>
            <a:r>
              <a:rPr kumimoji="0" lang="en-US" b="1" i="0" kern="1200" cap="none" spc="300" normalizeH="0" noProof="0">
                <a:ln>
                  <a:noFill/>
                </a:ln>
                <a:solidFill>
                  <a:schemeClr val="bg1"/>
                </a:solidFill>
                <a:effectLst/>
                <a:latin typeface="Arial" panose="020B0604020202020204" pitchFamily="34" charset="0"/>
                <a:ea typeface="微软雅黑" panose="020B0503020204020204" charset="-122"/>
              </a:rPr>
              <a:t> 供需双方合作紧</a:t>
            </a:r>
            <a:r>
              <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rPr>
              <a:t>密</a:t>
            </a:r>
            <a:endPar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endParaRPr>
          </a:p>
        </p:txBody>
      </p:sp>
      <p:sp>
        <p:nvSpPr>
          <p:cNvPr id="20" name="文本框 19"/>
          <p:cNvSpPr txBox="1"/>
          <p:nvPr>
            <p:custDataLst>
              <p:tags r:id="rId6"/>
            </p:custDataLst>
          </p:nvPr>
        </p:nvSpPr>
        <p:spPr>
          <a:xfrm>
            <a:off x="787400" y="2585720"/>
            <a:ext cx="8488680" cy="757555"/>
          </a:xfrm>
          <a:prstGeom prst="rect">
            <a:avLst/>
          </a:prstGeom>
          <a:noFill/>
        </p:spPr>
        <p:txBody>
          <a:bodyPr wrap="square" rtlCol="0" anchor="ctr">
            <a:normAutofit/>
          </a:bodyPr>
          <a:p>
            <a:pPr marL="0" marR="0" lvl="0" indent="0" algn="l" defTabSz="914400" rtl="0" eaLnBrk="1" fontAlgn="auto" latinLnBrk="0" hangingPunct="1">
              <a:lnSpc>
                <a:spcPct val="120000"/>
              </a:lnSpc>
              <a:spcBef>
                <a:spcPts val="0"/>
              </a:spcBef>
              <a:spcAft>
                <a:spcPts val="0"/>
              </a:spcAft>
              <a:buSzPct val="100000"/>
              <a:buFontTx/>
              <a:buNone/>
            </a:pPr>
            <a:r>
              <a:rPr kumimoji="0" lang="zh-CN"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rPr>
              <a:t>基于此种合作关系，双方可进行信息交互，共同对库存信息进行管理</a:t>
            </a:r>
            <a:endParaRPr kumimoji="0" lang="zh-CN"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endParaRPr>
          </a:p>
        </p:txBody>
      </p:sp>
      <p:sp>
        <p:nvSpPr>
          <p:cNvPr id="25" name="矩形 24"/>
          <p:cNvSpPr/>
          <p:nvPr>
            <p:custDataLst>
              <p:tags r:id="rId7"/>
            </p:custDataLst>
          </p:nvPr>
        </p:nvSpPr>
        <p:spPr>
          <a:xfrm>
            <a:off x="0" y="4002443"/>
            <a:ext cx="9781101" cy="80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Rectangle 9"/>
          <p:cNvSpPr/>
          <p:nvPr>
            <p:custDataLst>
              <p:tags r:id="rId8"/>
            </p:custDataLst>
          </p:nvPr>
        </p:nvSpPr>
        <p:spPr>
          <a:xfrm>
            <a:off x="9558625" y="4002443"/>
            <a:ext cx="2634009" cy="8095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8" name="Isosceles Triangle 12"/>
          <p:cNvSpPr/>
          <p:nvPr>
            <p:custDataLst>
              <p:tags r:id="rId9"/>
            </p:custDataLst>
          </p:nvPr>
        </p:nvSpPr>
        <p:spPr>
          <a:xfrm rot="16200000">
            <a:off x="9012132" y="4265505"/>
            <a:ext cx="809562" cy="2834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10"/>
            </p:custDataLst>
          </p:nvPr>
        </p:nvSpPr>
        <p:spPr>
          <a:xfrm>
            <a:off x="9925092" y="4039241"/>
            <a:ext cx="1901074" cy="735952"/>
          </a:xfrm>
          <a:prstGeom prst="rect">
            <a:avLst/>
          </a:prstGeom>
          <a:noFill/>
        </p:spPr>
        <p:txBody>
          <a:bodyPr wrap="square" rtlCol="0" anchor="ctr" anchorCtr="1">
            <a:normAutofit lnSpcReduction="10000"/>
          </a:bodyPr>
          <a:p>
            <a:pPr marL="0" marR="0" lvl="0" indent="0" algn="ctr" defTabSz="914400" rtl="0" eaLnBrk="1" fontAlgn="auto" latinLnBrk="0" hangingPunct="1">
              <a:lnSpc>
                <a:spcPct val="120000"/>
              </a:lnSpc>
              <a:spcBef>
                <a:spcPts val="0"/>
              </a:spcBef>
              <a:spcAft>
                <a:spcPts val="0"/>
              </a:spcAft>
              <a:buSzPct val="100000"/>
              <a:buFontTx/>
              <a:buNone/>
            </a:pPr>
            <a:r>
              <a:rPr kumimoji="0" lang="en-US" b="1" i="0" kern="1200" cap="none" spc="300" normalizeH="0" noProof="0">
                <a:ln>
                  <a:noFill/>
                </a:ln>
                <a:solidFill>
                  <a:schemeClr val="bg1"/>
                </a:solidFill>
                <a:effectLst/>
                <a:latin typeface="Arial" panose="020B0604020202020204" pitchFamily="34" charset="0"/>
                <a:ea typeface="微软雅黑" panose="020B0503020204020204" charset="-122"/>
              </a:rPr>
              <a:t> 信息共享平台的建</a:t>
            </a:r>
            <a:r>
              <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rPr>
              <a:t>立</a:t>
            </a:r>
            <a:endPar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endParaRPr>
          </a:p>
        </p:txBody>
      </p:sp>
      <p:sp>
        <p:nvSpPr>
          <p:cNvPr id="32" name="文本框 31"/>
          <p:cNvSpPr txBox="1"/>
          <p:nvPr>
            <p:custDataLst>
              <p:tags r:id="rId11"/>
            </p:custDataLst>
          </p:nvPr>
        </p:nvSpPr>
        <p:spPr>
          <a:xfrm>
            <a:off x="787400" y="4028440"/>
            <a:ext cx="8489315" cy="757555"/>
          </a:xfrm>
          <a:prstGeom prst="rect">
            <a:avLst/>
          </a:prstGeom>
          <a:noFill/>
        </p:spPr>
        <p:txBody>
          <a:bodyPr wrap="square" rtlCol="0" anchor="ctr">
            <a:noAutofit/>
          </a:bodyPr>
          <a:p>
            <a:pPr marL="0" marR="0" lvl="0" indent="0" algn="l" defTabSz="914400" rtl="0" eaLnBrk="1" fontAlgn="auto" latinLnBrk="0" hangingPunct="1">
              <a:lnSpc>
                <a:spcPct val="120000"/>
              </a:lnSpc>
              <a:spcBef>
                <a:spcPts val="0"/>
              </a:spcBef>
              <a:spcAft>
                <a:spcPts val="0"/>
              </a:spcAft>
              <a:buSzPct val="100000"/>
              <a:buFontTx/>
              <a:buNone/>
            </a:pPr>
            <a:r>
              <a:rPr kumimoji="0" lang="en-US"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rPr>
              <a:t>在JMI模式下，无论企业内部还是企业间都需要及时了解到彼此的库存情况，因此需要有一个可靠地信息系统平台，便于各方业务信息的交流，将关键计划信息通过平台共享</a:t>
            </a:r>
            <a:endParaRPr kumimoji="0" lang="en-US"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endParaRPr>
          </a:p>
        </p:txBody>
      </p:sp>
      <p:sp>
        <p:nvSpPr>
          <p:cNvPr id="37" name="矩形 36"/>
          <p:cNvSpPr/>
          <p:nvPr>
            <p:custDataLst>
              <p:tags r:id="rId12"/>
            </p:custDataLst>
          </p:nvPr>
        </p:nvSpPr>
        <p:spPr>
          <a:xfrm>
            <a:off x="0" y="5445036"/>
            <a:ext cx="9781101" cy="80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4400" rtl="0" eaLnBrk="1" fontAlgn="auto" latinLnBrk="0" hangingPunct="1">
              <a:lnSpc>
                <a:spcPct val="120000"/>
              </a:lnSpc>
              <a:buClrTx/>
              <a:buSzTx/>
              <a:buFontTx/>
              <a:buNone/>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8" name="Rectangle 10"/>
          <p:cNvSpPr/>
          <p:nvPr>
            <p:custDataLst>
              <p:tags r:id="rId13"/>
            </p:custDataLst>
          </p:nvPr>
        </p:nvSpPr>
        <p:spPr>
          <a:xfrm>
            <a:off x="9558625" y="5445036"/>
            <a:ext cx="2634009" cy="80954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marR="0" lvl="0" indent="0" algn="ctr" defTabSz="913765" rtl="0" eaLnBrk="1" fontAlgn="auto" latinLnBrk="0" hangingPunct="1">
              <a:lnSpc>
                <a:spcPct val="12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1" name="Isosceles Triangle 11"/>
          <p:cNvSpPr/>
          <p:nvPr>
            <p:custDataLst>
              <p:tags r:id="rId14"/>
            </p:custDataLst>
          </p:nvPr>
        </p:nvSpPr>
        <p:spPr>
          <a:xfrm rot="16200000">
            <a:off x="9012132" y="5708098"/>
            <a:ext cx="809562" cy="2834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p>
            <a:pPr marL="0" marR="0" lvl="0" indent="0" algn="ctr" defTabSz="913765" rtl="0" eaLnBrk="1" fontAlgn="auto" latinLnBrk="0" hangingPunct="1">
              <a:lnSpc>
                <a:spcPct val="140000"/>
              </a:lnSpc>
              <a:buClrTx/>
              <a:buSzTx/>
              <a:buFontTx/>
              <a:buNone/>
            </a:pPr>
            <a:endParaRPr kumimoji="0" lang="id-ID" sz="135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2" name="文本框 41"/>
          <p:cNvSpPr txBox="1"/>
          <p:nvPr>
            <p:custDataLst>
              <p:tags r:id="rId15"/>
            </p:custDataLst>
          </p:nvPr>
        </p:nvSpPr>
        <p:spPr>
          <a:xfrm>
            <a:off x="9925050" y="5484495"/>
            <a:ext cx="2132330" cy="730250"/>
          </a:xfrm>
          <a:prstGeom prst="rect">
            <a:avLst/>
          </a:prstGeom>
          <a:noFill/>
        </p:spPr>
        <p:txBody>
          <a:bodyPr wrap="square" rtlCol="0" anchor="ctr" anchorCtr="1">
            <a:normAutofit/>
          </a:bodyPr>
          <a:p>
            <a:pPr marL="0" marR="0" lvl="0" indent="0" algn="ctr" defTabSz="914400" rtl="0" eaLnBrk="1" fontAlgn="auto" latinLnBrk="0" hangingPunct="1">
              <a:lnSpc>
                <a:spcPct val="120000"/>
              </a:lnSpc>
              <a:spcBef>
                <a:spcPts val="0"/>
              </a:spcBef>
              <a:spcAft>
                <a:spcPts val="0"/>
              </a:spcAft>
              <a:buSzPct val="100000"/>
              <a:buFontTx/>
              <a:buNone/>
            </a:pPr>
            <a:r>
              <a:rPr kumimoji="0" lang="en-US" b="1" i="0" kern="1200" cap="none" spc="300" normalizeH="0" noProof="0">
                <a:ln>
                  <a:noFill/>
                </a:ln>
                <a:solidFill>
                  <a:schemeClr val="bg1"/>
                </a:solidFill>
                <a:effectLst/>
                <a:latin typeface="Arial" panose="020B0604020202020204" pitchFamily="34" charset="0"/>
                <a:ea typeface="微软雅黑" panose="020B0503020204020204" charset="-122"/>
              </a:rPr>
              <a:t> 需求计划明</a:t>
            </a:r>
            <a:r>
              <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rPr>
              <a:t>确</a:t>
            </a:r>
            <a:endParaRPr kumimoji="0" lang="zh-CN" altLang="en-US" b="1" i="0" kern="1200" cap="none" spc="300" normalizeH="0" noProof="0">
              <a:ln>
                <a:noFill/>
              </a:ln>
              <a:solidFill>
                <a:schemeClr val="bg1"/>
              </a:solidFill>
              <a:effectLst/>
              <a:latin typeface="Arial" panose="020B0604020202020204" pitchFamily="34" charset="0"/>
              <a:ea typeface="微软雅黑" panose="020B0503020204020204" charset="-122"/>
            </a:endParaRPr>
          </a:p>
        </p:txBody>
      </p:sp>
      <p:sp>
        <p:nvSpPr>
          <p:cNvPr id="43" name="文本框 42"/>
          <p:cNvSpPr txBox="1"/>
          <p:nvPr>
            <p:custDataLst>
              <p:tags r:id="rId16"/>
            </p:custDataLst>
          </p:nvPr>
        </p:nvSpPr>
        <p:spPr>
          <a:xfrm>
            <a:off x="787400" y="5471160"/>
            <a:ext cx="8489315" cy="757555"/>
          </a:xfrm>
          <a:prstGeom prst="rect">
            <a:avLst/>
          </a:prstGeom>
          <a:noFill/>
        </p:spPr>
        <p:txBody>
          <a:bodyPr wrap="square" rtlCol="0" anchor="ctr">
            <a:normAutofit/>
          </a:bodyPr>
          <a:p>
            <a:pPr marL="0" marR="0" lvl="0" indent="0" algn="l" defTabSz="914400" rtl="0" eaLnBrk="1" fontAlgn="auto" latinLnBrk="0" hangingPunct="1">
              <a:lnSpc>
                <a:spcPct val="120000"/>
              </a:lnSpc>
              <a:spcBef>
                <a:spcPts val="0"/>
              </a:spcBef>
              <a:spcAft>
                <a:spcPts val="0"/>
              </a:spcAft>
              <a:buSzPct val="100000"/>
              <a:buFontTx/>
              <a:buNone/>
            </a:pPr>
            <a:r>
              <a:rPr kumimoji="0" lang="zh-CN"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rPr>
              <a:t>需要明确需求双方在一定时期的总需求量，并且有适合的供货策略进行连续补给</a:t>
            </a:r>
            <a:endParaRPr kumimoji="0" lang="zh-CN" b="0" i="0" kern="1200" cap="none" spc="150" normalizeH="0" noProof="0">
              <a:ln>
                <a:noFill/>
              </a:ln>
              <a:solidFill>
                <a:schemeClr val="tx1">
                  <a:lumMod val="75000"/>
                  <a:lumOff val="25000"/>
                </a:schemeClr>
              </a:solidFill>
              <a:effectLst/>
              <a:latin typeface="Arial" panose="020B0604020202020204" pitchFamily="34" charset="0"/>
              <a:ea typeface="微软雅黑" panose="020B0503020204020204" charset="-122"/>
            </a:endParaRPr>
          </a:p>
        </p:txBody>
      </p:sp>
    </p:spTree>
    <p:custDataLst>
      <p:tags r:id="rId17"/>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909955" y="931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一、联合管理库存概述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联合管理库存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1" name="文本框 100"/>
          <p:cNvSpPr txBox="1"/>
          <p:nvPr/>
        </p:nvSpPr>
        <p:spPr>
          <a:xfrm>
            <a:off x="4563110" y="1691005"/>
            <a:ext cx="3065145" cy="460375"/>
          </a:xfrm>
          <a:prstGeom prst="rect">
            <a:avLst/>
          </a:prstGeom>
          <a:noFill/>
          <a:ln w="9525">
            <a:noFill/>
          </a:ln>
        </p:spPr>
        <p:txBody>
          <a:bodyPr wrap="square">
            <a:spAutoFit/>
          </a:bodyPr>
          <a:p>
            <a:pPr indent="0"/>
            <a:r>
              <a:rPr lang="zh-CN" sz="2400" b="1">
                <a:latin typeface="Calibri" panose="020F0502020204030204" charset="0"/>
                <a:ea typeface="宋体" panose="02010600030101010101" pitchFamily="2" charset="-122"/>
              </a:rPr>
              <a:t>联合管理库存的优点</a:t>
            </a:r>
            <a:endParaRPr lang="zh-CN" sz="2400" b="1">
              <a:latin typeface="Calibri" panose="020F0502020204030204" charset="0"/>
              <a:ea typeface="宋体" panose="02010600030101010101" pitchFamily="2" charset="-122"/>
            </a:endParaRPr>
          </a:p>
        </p:txBody>
      </p:sp>
      <p:sp>
        <p:nvSpPr>
          <p:cNvPr id="56" name="任意多边形 55"/>
          <p:cNvSpPr/>
          <p:nvPr>
            <p:custDataLst>
              <p:tags r:id="rId2"/>
            </p:custDataLst>
          </p:nvPr>
        </p:nvSpPr>
        <p:spPr>
          <a:xfrm>
            <a:off x="4937946" y="3751688"/>
            <a:ext cx="6945444" cy="1094066"/>
          </a:xfrm>
          <a:custGeom>
            <a:avLst/>
            <a:gdLst>
              <a:gd name="connsiteX0" fmla="*/ 1156765 w 7358585"/>
              <a:gd name="connsiteY0" fmla="*/ 0 h 1159200"/>
              <a:gd name="connsiteX1" fmla="*/ 1553982 w 7358585"/>
              <a:gd name="connsiteY1" fmla="*/ 0 h 1159200"/>
              <a:gd name="connsiteX2" fmla="*/ 1573687 w 7358585"/>
              <a:gd name="connsiteY2" fmla="*/ 0 h 1159200"/>
              <a:gd name="connsiteX3" fmla="*/ 7358585 w 7358585"/>
              <a:gd name="connsiteY3" fmla="*/ 0 h 1159200"/>
              <a:gd name="connsiteX4" fmla="*/ 7358585 w 7358585"/>
              <a:gd name="connsiteY4" fmla="*/ 1159200 h 1159200"/>
              <a:gd name="connsiteX5" fmla="*/ 431040 w 7358585"/>
              <a:gd name="connsiteY5" fmla="*/ 1159200 h 1159200"/>
              <a:gd name="connsiteX6" fmla="*/ 411336 w 7358585"/>
              <a:gd name="connsiteY6" fmla="*/ 1159200 h 1159200"/>
              <a:gd name="connsiteX7" fmla="*/ 0 w 7358585"/>
              <a:gd name="connsiteY7" fmla="*/ 1159200 h 11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8585" h="1159200">
                <a:moveTo>
                  <a:pt x="1156765" y="0"/>
                </a:moveTo>
                <a:lnTo>
                  <a:pt x="1553982" y="0"/>
                </a:lnTo>
                <a:lnTo>
                  <a:pt x="1573687" y="0"/>
                </a:lnTo>
                <a:lnTo>
                  <a:pt x="7358585" y="0"/>
                </a:lnTo>
                <a:lnTo>
                  <a:pt x="7358585" y="1159200"/>
                </a:lnTo>
                <a:lnTo>
                  <a:pt x="431040" y="1159200"/>
                </a:lnTo>
                <a:lnTo>
                  <a:pt x="411336" y="1159200"/>
                </a:lnTo>
                <a:lnTo>
                  <a:pt x="0" y="115920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2" name="任意多边形 51"/>
          <p:cNvSpPr/>
          <p:nvPr>
            <p:custDataLst>
              <p:tags r:id="rId3"/>
            </p:custDataLst>
          </p:nvPr>
        </p:nvSpPr>
        <p:spPr>
          <a:xfrm>
            <a:off x="375899" y="3751688"/>
            <a:ext cx="5110442" cy="1094066"/>
          </a:xfrm>
          <a:custGeom>
            <a:avLst/>
            <a:gdLst>
              <a:gd name="connsiteX0" fmla="*/ 0 w 3529077"/>
              <a:gd name="connsiteY0" fmla="*/ 0 h 755556"/>
              <a:gd name="connsiteX1" fmla="*/ 3529077 w 3529077"/>
              <a:gd name="connsiteY1" fmla="*/ 0 h 755556"/>
              <a:gd name="connsiteX2" fmla="*/ 2775108 w 3529077"/>
              <a:gd name="connsiteY2" fmla="*/ 755556 h 755556"/>
              <a:gd name="connsiteX3" fmla="*/ 0 w 3529077"/>
              <a:gd name="connsiteY3" fmla="*/ 755556 h 755556"/>
              <a:gd name="connsiteX4" fmla="*/ 0 w 3529077"/>
              <a:gd name="connsiteY4" fmla="*/ 0 h 755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9077" h="755556">
                <a:moveTo>
                  <a:pt x="0" y="0"/>
                </a:moveTo>
                <a:lnTo>
                  <a:pt x="3529077" y="0"/>
                </a:lnTo>
                <a:lnTo>
                  <a:pt x="2775108" y="755556"/>
                </a:lnTo>
                <a:lnTo>
                  <a:pt x="0" y="755556"/>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任意多边形 2"/>
          <p:cNvSpPr/>
          <p:nvPr>
            <p:custDataLst>
              <p:tags r:id="rId4"/>
            </p:custDataLst>
          </p:nvPr>
        </p:nvSpPr>
        <p:spPr>
          <a:xfrm>
            <a:off x="375900" y="2388722"/>
            <a:ext cx="6860232" cy="1094066"/>
          </a:xfrm>
          <a:custGeom>
            <a:avLst/>
            <a:gdLst>
              <a:gd name="connsiteX0" fmla="*/ 0 w 7268305"/>
              <a:gd name="connsiteY0" fmla="*/ 0 h 1159200"/>
              <a:gd name="connsiteX1" fmla="*/ 7268305 w 7268305"/>
              <a:gd name="connsiteY1" fmla="*/ 0 h 1159200"/>
              <a:gd name="connsiteX2" fmla="*/ 6125659 w 7268305"/>
              <a:gd name="connsiteY2" fmla="*/ 1159200 h 1159200"/>
              <a:gd name="connsiteX3" fmla="*/ 0 w 7268305"/>
              <a:gd name="connsiteY3" fmla="*/ 1159200 h 1159200"/>
              <a:gd name="connsiteX4" fmla="*/ 0 w 7268305"/>
              <a:gd name="connsiteY4" fmla="*/ 0 h 115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8305" h="1159200">
                <a:moveTo>
                  <a:pt x="0" y="0"/>
                </a:moveTo>
                <a:lnTo>
                  <a:pt x="7268305" y="0"/>
                </a:lnTo>
                <a:lnTo>
                  <a:pt x="6125659" y="1159200"/>
                </a:lnTo>
                <a:lnTo>
                  <a:pt x="0" y="115920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任意多边形 3"/>
          <p:cNvSpPr/>
          <p:nvPr>
            <p:custDataLst>
              <p:tags r:id="rId5"/>
            </p:custDataLst>
          </p:nvPr>
        </p:nvSpPr>
        <p:spPr>
          <a:xfrm>
            <a:off x="6682465" y="2388722"/>
            <a:ext cx="5200925" cy="1094066"/>
          </a:xfrm>
          <a:custGeom>
            <a:avLst/>
            <a:gdLst>
              <a:gd name="connsiteX0" fmla="*/ 1142645 w 5510296"/>
              <a:gd name="connsiteY0" fmla="*/ 0 h 1159200"/>
              <a:gd name="connsiteX1" fmla="*/ 5510296 w 5510296"/>
              <a:gd name="connsiteY1" fmla="*/ 0 h 1159200"/>
              <a:gd name="connsiteX2" fmla="*/ 5510296 w 5510296"/>
              <a:gd name="connsiteY2" fmla="*/ 1159200 h 1159200"/>
              <a:gd name="connsiteX3" fmla="*/ 0 w 5510296"/>
              <a:gd name="connsiteY3" fmla="*/ 1159200 h 1159200"/>
              <a:gd name="connsiteX4" fmla="*/ 1142645 w 5510296"/>
              <a:gd name="connsiteY4" fmla="*/ 0 h 1159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10296" h="1159200">
                <a:moveTo>
                  <a:pt x="1142645" y="0"/>
                </a:moveTo>
                <a:lnTo>
                  <a:pt x="5510296" y="0"/>
                </a:lnTo>
                <a:lnTo>
                  <a:pt x="5510296" y="1159200"/>
                </a:lnTo>
                <a:lnTo>
                  <a:pt x="0" y="1159200"/>
                </a:lnTo>
                <a:lnTo>
                  <a:pt x="1142645"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6"/>
            </p:custDataLst>
          </p:nvPr>
        </p:nvSpPr>
        <p:spPr>
          <a:xfrm>
            <a:off x="1521413" y="2617931"/>
            <a:ext cx="4749990" cy="692268"/>
          </a:xfrm>
          <a:prstGeom prst="rect">
            <a:avLst/>
          </a:prstGeom>
          <a:noFill/>
        </p:spPr>
        <p:txBody>
          <a:bodyPr wrap="square" lIns="72000" tIns="46800" rIns="72000" bIns="46800" rtlCol="0" anchor="t" anchorCtr="0">
            <a:normAutofit/>
          </a:bodyPr>
          <a:p>
            <a:pPr marL="0" lvl="0" indent="0" algn="l">
              <a:lnSpc>
                <a:spcPct val="100000"/>
              </a:lnSpc>
              <a:spcBef>
                <a:spcPts val="0"/>
              </a:spcBef>
              <a:spcAft>
                <a:spcPts val="0"/>
              </a:spcAft>
              <a:buSzPct val="100000"/>
              <a:defRPr/>
            </a:pPr>
            <a:r>
              <a:rPr lang="zh-CN" sz="2400">
                <a:solidFill>
                  <a:schemeClr val="bg2"/>
                </a:solidFill>
              </a:rPr>
              <a:t>信息交互</a:t>
            </a:r>
            <a:endParaRPr lang="zh-CN" sz="2400">
              <a:solidFill>
                <a:schemeClr val="bg2"/>
              </a:solidFill>
            </a:endParaRPr>
          </a:p>
        </p:txBody>
      </p:sp>
      <p:sp>
        <p:nvSpPr>
          <p:cNvPr id="9" name="文本框 8"/>
          <p:cNvSpPr txBox="1"/>
          <p:nvPr>
            <p:custDataLst>
              <p:tags r:id="rId7"/>
            </p:custDataLst>
          </p:nvPr>
        </p:nvSpPr>
        <p:spPr>
          <a:xfrm>
            <a:off x="394314" y="2331858"/>
            <a:ext cx="1291493" cy="1173095"/>
          </a:xfrm>
          <a:prstGeom prst="rect">
            <a:avLst/>
          </a:prstGeom>
          <a:noFill/>
        </p:spPr>
        <p:txBody>
          <a:bodyPr wrap="square" rtlCol="0" anchor="ctr" anchorCtr="0">
            <a:normAutofit/>
          </a:bodyPr>
          <a:p>
            <a:pPr algn="ctr"/>
            <a:r>
              <a:rPr lang="en-US" altLang="zh-CN" sz="6000" dirty="0">
                <a:solidFill>
                  <a:schemeClr val="bg2"/>
                </a:solidFill>
              </a:rPr>
              <a:t>A</a:t>
            </a:r>
            <a:endParaRPr lang="zh-CN" altLang="en-US" sz="6000" dirty="0">
              <a:solidFill>
                <a:schemeClr val="bg2"/>
              </a:solidFill>
            </a:endParaRPr>
          </a:p>
        </p:txBody>
      </p:sp>
      <p:sp>
        <p:nvSpPr>
          <p:cNvPr id="10" name="文本框 9"/>
          <p:cNvSpPr txBox="1"/>
          <p:nvPr>
            <p:custDataLst>
              <p:tags r:id="rId8"/>
            </p:custDataLst>
          </p:nvPr>
        </p:nvSpPr>
        <p:spPr>
          <a:xfrm>
            <a:off x="8449809" y="2617931"/>
            <a:ext cx="3116131" cy="692268"/>
          </a:xfrm>
          <a:prstGeom prst="rect">
            <a:avLst/>
          </a:prstGeom>
          <a:noFill/>
        </p:spPr>
        <p:txBody>
          <a:bodyPr wrap="square" lIns="72000" tIns="46800" rIns="72000" bIns="46800" rtlCol="0" anchor="t" anchorCtr="0">
            <a:normAutofit/>
          </a:bodyPr>
          <a:p>
            <a:pPr marL="0" lvl="0" indent="0" algn="l">
              <a:lnSpc>
                <a:spcPct val="100000"/>
              </a:lnSpc>
              <a:spcBef>
                <a:spcPts val="0"/>
              </a:spcBef>
              <a:spcAft>
                <a:spcPts val="0"/>
              </a:spcAft>
              <a:buSzPct val="100000"/>
              <a:defRPr/>
            </a:pPr>
            <a:r>
              <a:rPr lang="zh-CN" altLang="en-US" sz="2400">
                <a:solidFill>
                  <a:schemeClr val="bg2"/>
                </a:solidFill>
              </a:rPr>
              <a:t>成本优势</a:t>
            </a:r>
            <a:endParaRPr lang="zh-CN" altLang="en-US" sz="2400">
              <a:solidFill>
                <a:schemeClr val="bg2"/>
              </a:solidFill>
            </a:endParaRPr>
          </a:p>
        </p:txBody>
      </p:sp>
      <p:sp>
        <p:nvSpPr>
          <p:cNvPr id="11" name="文本框 10"/>
          <p:cNvSpPr txBox="1"/>
          <p:nvPr>
            <p:custDataLst>
              <p:tags r:id="rId9"/>
            </p:custDataLst>
          </p:nvPr>
        </p:nvSpPr>
        <p:spPr>
          <a:xfrm>
            <a:off x="7322709" y="2331858"/>
            <a:ext cx="1291493" cy="1173095"/>
          </a:xfrm>
          <a:prstGeom prst="rect">
            <a:avLst/>
          </a:prstGeom>
          <a:noFill/>
        </p:spPr>
        <p:txBody>
          <a:bodyPr wrap="square" rtlCol="0" anchor="ctr" anchorCtr="0">
            <a:normAutofit/>
          </a:bodyPr>
          <a:p>
            <a:pPr algn="ctr"/>
            <a:r>
              <a:rPr lang="en-US" altLang="zh-CN" sz="6000" dirty="0">
                <a:solidFill>
                  <a:schemeClr val="bg2"/>
                </a:solidFill>
              </a:rPr>
              <a:t>B</a:t>
            </a:r>
            <a:endParaRPr lang="zh-CN" altLang="en-US" sz="6000" dirty="0">
              <a:solidFill>
                <a:schemeClr val="bg2"/>
              </a:solidFill>
            </a:endParaRPr>
          </a:p>
        </p:txBody>
      </p:sp>
      <p:sp>
        <p:nvSpPr>
          <p:cNvPr id="12" name="文本框 11"/>
          <p:cNvSpPr txBox="1"/>
          <p:nvPr>
            <p:custDataLst>
              <p:tags r:id="rId10"/>
            </p:custDataLst>
          </p:nvPr>
        </p:nvSpPr>
        <p:spPr>
          <a:xfrm>
            <a:off x="1521414" y="3972515"/>
            <a:ext cx="3116131" cy="692268"/>
          </a:xfrm>
          <a:prstGeom prst="rect">
            <a:avLst/>
          </a:prstGeom>
          <a:noFill/>
        </p:spPr>
        <p:txBody>
          <a:bodyPr wrap="square" lIns="72000" tIns="46800" rIns="72000" bIns="46800" rtlCol="0" anchor="t" anchorCtr="0">
            <a:normAutofit/>
          </a:bodyPr>
          <a:p>
            <a:pPr marL="0" lvl="0" indent="0" algn="l">
              <a:lnSpc>
                <a:spcPct val="100000"/>
              </a:lnSpc>
              <a:spcBef>
                <a:spcPts val="0"/>
              </a:spcBef>
              <a:spcAft>
                <a:spcPts val="0"/>
              </a:spcAft>
              <a:buSzPct val="100000"/>
              <a:defRPr/>
            </a:pPr>
            <a:r>
              <a:rPr lang="zh-CN" altLang="en-US" sz="2400">
                <a:solidFill>
                  <a:schemeClr val="bg2"/>
                </a:solidFill>
              </a:rPr>
              <a:t>物流优势</a:t>
            </a:r>
            <a:endParaRPr lang="zh-CN" altLang="en-US" sz="2400">
              <a:solidFill>
                <a:schemeClr val="bg2"/>
              </a:solidFill>
            </a:endParaRPr>
          </a:p>
        </p:txBody>
      </p:sp>
      <p:sp>
        <p:nvSpPr>
          <p:cNvPr id="13" name="文本框 12"/>
          <p:cNvSpPr txBox="1"/>
          <p:nvPr>
            <p:custDataLst>
              <p:tags r:id="rId11"/>
            </p:custDataLst>
          </p:nvPr>
        </p:nvSpPr>
        <p:spPr>
          <a:xfrm>
            <a:off x="394314" y="3686442"/>
            <a:ext cx="1291493" cy="1173095"/>
          </a:xfrm>
          <a:prstGeom prst="rect">
            <a:avLst/>
          </a:prstGeom>
          <a:noFill/>
        </p:spPr>
        <p:txBody>
          <a:bodyPr wrap="square" rtlCol="0" anchor="ctr" anchorCtr="0">
            <a:normAutofit/>
          </a:bodyPr>
          <a:p>
            <a:pPr algn="ctr"/>
            <a:r>
              <a:rPr lang="en-US" altLang="zh-CN" sz="6000" dirty="0">
                <a:solidFill>
                  <a:schemeClr val="bg2"/>
                </a:solidFill>
              </a:rPr>
              <a:t>C</a:t>
            </a:r>
            <a:endParaRPr lang="zh-CN" altLang="en-US" sz="6000" dirty="0">
              <a:solidFill>
                <a:schemeClr val="bg2"/>
              </a:solidFill>
            </a:endParaRPr>
          </a:p>
        </p:txBody>
      </p:sp>
      <p:sp>
        <p:nvSpPr>
          <p:cNvPr id="14" name="文本框 13"/>
          <p:cNvSpPr txBox="1"/>
          <p:nvPr>
            <p:custDataLst>
              <p:tags r:id="rId12"/>
            </p:custDataLst>
          </p:nvPr>
        </p:nvSpPr>
        <p:spPr>
          <a:xfrm>
            <a:off x="6907359" y="3972515"/>
            <a:ext cx="4258847" cy="692268"/>
          </a:xfrm>
          <a:prstGeom prst="rect">
            <a:avLst/>
          </a:prstGeom>
          <a:noFill/>
        </p:spPr>
        <p:txBody>
          <a:bodyPr wrap="square" lIns="72000" tIns="46800" rIns="72000" bIns="46800" rtlCol="0" anchor="t" anchorCtr="0">
            <a:normAutofit/>
          </a:bodyPr>
          <a:p>
            <a:pPr marL="0" lvl="0" indent="0" algn="l">
              <a:lnSpc>
                <a:spcPct val="100000"/>
              </a:lnSpc>
              <a:spcBef>
                <a:spcPts val="0"/>
              </a:spcBef>
              <a:spcAft>
                <a:spcPts val="0"/>
              </a:spcAft>
              <a:buSzPct val="100000"/>
              <a:defRPr/>
            </a:pPr>
            <a:r>
              <a:rPr lang="zh-CN" altLang="en-US" sz="2400">
                <a:solidFill>
                  <a:schemeClr val="bg2"/>
                </a:solidFill>
              </a:rPr>
              <a:t>战略联盟的优势</a:t>
            </a:r>
            <a:endParaRPr lang="zh-CN" altLang="en-US" sz="2400">
              <a:solidFill>
                <a:schemeClr val="bg2"/>
              </a:solidFill>
            </a:endParaRPr>
          </a:p>
        </p:txBody>
      </p:sp>
      <p:sp>
        <p:nvSpPr>
          <p:cNvPr id="15" name="文本框 14"/>
          <p:cNvSpPr txBox="1"/>
          <p:nvPr>
            <p:custDataLst>
              <p:tags r:id="rId13"/>
            </p:custDataLst>
          </p:nvPr>
        </p:nvSpPr>
        <p:spPr>
          <a:xfrm>
            <a:off x="5780261" y="3686442"/>
            <a:ext cx="1291493" cy="1173095"/>
          </a:xfrm>
          <a:prstGeom prst="rect">
            <a:avLst/>
          </a:prstGeom>
          <a:noFill/>
        </p:spPr>
        <p:txBody>
          <a:bodyPr wrap="square" rtlCol="0" anchor="ctr" anchorCtr="0">
            <a:normAutofit/>
          </a:bodyPr>
          <a:p>
            <a:pPr algn="ctr"/>
            <a:r>
              <a:rPr lang="en-US" altLang="zh-CN" sz="6000" dirty="0">
                <a:solidFill>
                  <a:schemeClr val="bg2"/>
                </a:solidFill>
              </a:rPr>
              <a:t>D</a:t>
            </a:r>
            <a:endParaRPr lang="zh-CN" altLang="en-US" sz="6000" dirty="0">
              <a:solidFill>
                <a:schemeClr val="bg2"/>
              </a:solidFill>
            </a:endParaRPr>
          </a:p>
        </p:txBody>
      </p:sp>
      <p:sp>
        <p:nvSpPr>
          <p:cNvPr id="57" name="任意多边形 56"/>
          <p:cNvSpPr/>
          <p:nvPr>
            <p:custDataLst>
              <p:tags r:id="rId14"/>
            </p:custDataLst>
          </p:nvPr>
        </p:nvSpPr>
        <p:spPr>
          <a:xfrm rot="10800000">
            <a:off x="375551" y="5125623"/>
            <a:ext cx="7470445" cy="1094066"/>
          </a:xfrm>
          <a:custGeom>
            <a:avLst/>
            <a:gdLst>
              <a:gd name="connsiteX0" fmla="*/ 1156765 w 7358585"/>
              <a:gd name="connsiteY0" fmla="*/ 0 h 1159200"/>
              <a:gd name="connsiteX1" fmla="*/ 1553982 w 7358585"/>
              <a:gd name="connsiteY1" fmla="*/ 0 h 1159200"/>
              <a:gd name="connsiteX2" fmla="*/ 1573687 w 7358585"/>
              <a:gd name="connsiteY2" fmla="*/ 0 h 1159200"/>
              <a:gd name="connsiteX3" fmla="*/ 7358585 w 7358585"/>
              <a:gd name="connsiteY3" fmla="*/ 0 h 1159200"/>
              <a:gd name="connsiteX4" fmla="*/ 7358585 w 7358585"/>
              <a:gd name="connsiteY4" fmla="*/ 1159200 h 1159200"/>
              <a:gd name="connsiteX5" fmla="*/ 431040 w 7358585"/>
              <a:gd name="connsiteY5" fmla="*/ 1159200 h 1159200"/>
              <a:gd name="connsiteX6" fmla="*/ 411336 w 7358585"/>
              <a:gd name="connsiteY6" fmla="*/ 1159200 h 1159200"/>
              <a:gd name="connsiteX7" fmla="*/ 0 w 7358585"/>
              <a:gd name="connsiteY7" fmla="*/ 1159200 h 1159200"/>
              <a:gd name="connsiteX0-1" fmla="*/ 1085920 w 7358585"/>
              <a:gd name="connsiteY0-2" fmla="*/ 0 h 1159200"/>
              <a:gd name="connsiteX1-3" fmla="*/ 1553982 w 7358585"/>
              <a:gd name="connsiteY1-4" fmla="*/ 0 h 1159200"/>
              <a:gd name="connsiteX2-5" fmla="*/ 1573687 w 7358585"/>
              <a:gd name="connsiteY2-6" fmla="*/ 0 h 1159200"/>
              <a:gd name="connsiteX3-7" fmla="*/ 7358585 w 7358585"/>
              <a:gd name="connsiteY3-8" fmla="*/ 0 h 1159200"/>
              <a:gd name="connsiteX4-9" fmla="*/ 7358585 w 7358585"/>
              <a:gd name="connsiteY4-10" fmla="*/ 1159200 h 1159200"/>
              <a:gd name="connsiteX5-11" fmla="*/ 431040 w 7358585"/>
              <a:gd name="connsiteY5-12" fmla="*/ 1159200 h 1159200"/>
              <a:gd name="connsiteX6-13" fmla="*/ 411336 w 7358585"/>
              <a:gd name="connsiteY6-14" fmla="*/ 1159200 h 1159200"/>
              <a:gd name="connsiteX7-15" fmla="*/ 0 w 7358585"/>
              <a:gd name="connsiteY7-16" fmla="*/ 1159200 h 1159200"/>
              <a:gd name="connsiteX8" fmla="*/ 1085920 w 7358585"/>
              <a:gd name="connsiteY8" fmla="*/ 0 h 1159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 y="connsiteY8"/>
              </a:cxn>
            </a:cxnLst>
            <a:rect l="l" t="t" r="r" b="b"/>
            <a:pathLst>
              <a:path w="7358585" h="1159200">
                <a:moveTo>
                  <a:pt x="1085920" y="0"/>
                </a:moveTo>
                <a:lnTo>
                  <a:pt x="1553982" y="0"/>
                </a:lnTo>
                <a:lnTo>
                  <a:pt x="1573687" y="0"/>
                </a:lnTo>
                <a:lnTo>
                  <a:pt x="7358585" y="0"/>
                </a:lnTo>
                <a:lnTo>
                  <a:pt x="7358585" y="1159200"/>
                </a:lnTo>
                <a:lnTo>
                  <a:pt x="431040" y="1159200"/>
                </a:lnTo>
                <a:lnTo>
                  <a:pt x="411336" y="1159200"/>
                </a:lnTo>
                <a:lnTo>
                  <a:pt x="0" y="1159200"/>
                </a:lnTo>
                <a:cubicBezTo>
                  <a:pt x="385588" y="772800"/>
                  <a:pt x="700332" y="386400"/>
                  <a:pt x="108592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5" name="文本框 4"/>
          <p:cNvSpPr txBox="1"/>
          <p:nvPr>
            <p:custDataLst>
              <p:tags r:id="rId15"/>
            </p:custDataLst>
          </p:nvPr>
        </p:nvSpPr>
        <p:spPr>
          <a:xfrm>
            <a:off x="1521414" y="5392345"/>
            <a:ext cx="4749989" cy="692268"/>
          </a:xfrm>
          <a:prstGeom prst="rect">
            <a:avLst/>
          </a:prstGeom>
          <a:noFill/>
        </p:spPr>
        <p:txBody>
          <a:bodyPr wrap="square" lIns="72000" tIns="46800" rIns="72000" bIns="46800" rtlCol="0" anchor="t" anchorCtr="0">
            <a:normAutofit/>
          </a:bodyPr>
          <a:p>
            <a:pPr marL="0" lvl="0" indent="0" algn="l">
              <a:lnSpc>
                <a:spcPct val="100000"/>
              </a:lnSpc>
              <a:spcBef>
                <a:spcPts val="0"/>
              </a:spcBef>
              <a:spcAft>
                <a:spcPts val="0"/>
              </a:spcAft>
              <a:buSzPct val="100000"/>
              <a:defRPr/>
            </a:pPr>
            <a:r>
              <a:rPr lang="zh-CN" altLang="en-US" sz="2400">
                <a:solidFill>
                  <a:schemeClr val="bg2"/>
                </a:solidFill>
              </a:rPr>
              <a:t>企业获益</a:t>
            </a:r>
            <a:endParaRPr lang="zh-CN" altLang="en-US" sz="2400">
              <a:solidFill>
                <a:schemeClr val="bg2"/>
              </a:solidFill>
            </a:endParaRPr>
          </a:p>
        </p:txBody>
      </p:sp>
      <p:sp>
        <p:nvSpPr>
          <p:cNvPr id="6" name="文本框 5"/>
          <p:cNvSpPr txBox="1"/>
          <p:nvPr>
            <p:custDataLst>
              <p:tags r:id="rId16"/>
            </p:custDataLst>
          </p:nvPr>
        </p:nvSpPr>
        <p:spPr>
          <a:xfrm>
            <a:off x="394314" y="5106272"/>
            <a:ext cx="1291493" cy="1173095"/>
          </a:xfrm>
          <a:prstGeom prst="rect">
            <a:avLst/>
          </a:prstGeom>
          <a:noFill/>
        </p:spPr>
        <p:txBody>
          <a:bodyPr wrap="square" rtlCol="0" anchor="ctr" anchorCtr="0">
            <a:normAutofit/>
          </a:bodyPr>
          <a:p>
            <a:pPr algn="ctr"/>
            <a:r>
              <a:rPr lang="en-US" altLang="zh-CN" sz="6000" dirty="0">
                <a:solidFill>
                  <a:schemeClr val="bg2"/>
                </a:solidFill>
              </a:rPr>
              <a:t>E</a:t>
            </a:r>
            <a:endParaRPr lang="zh-CN" altLang="en-US" sz="6000" dirty="0">
              <a:solidFill>
                <a:schemeClr val="bg2"/>
              </a:solidFill>
            </a:endParaRPr>
          </a:p>
        </p:txBody>
      </p:sp>
    </p:spTree>
    <p:custDataLst>
      <p:tags r:id="rId17"/>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373698" y="931545"/>
            <a:ext cx="483044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二、联合管理库存的基本思想</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联合管理库存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43" name="文本框 42"/>
          <p:cNvSpPr txBox="1"/>
          <p:nvPr>
            <p:custDataLst>
              <p:tags r:id="rId2"/>
            </p:custDataLst>
          </p:nvPr>
        </p:nvSpPr>
        <p:spPr>
          <a:xfrm>
            <a:off x="2069797" y="1587671"/>
            <a:ext cx="9053417" cy="2282788"/>
          </a:xfrm>
          <a:prstGeom prst="rect">
            <a:avLst/>
          </a:prstGeom>
          <a:noFill/>
        </p:spPr>
        <p:txBody>
          <a:bodyPr wrap="square" rtlCol="0" anchor="ctr" anchorCtr="0">
            <a:normAutofit/>
          </a:bodyPr>
          <a:p>
            <a:pPr marL="0" lvl="0" indent="0" algn="l">
              <a:lnSpc>
                <a:spcPct val="130000"/>
              </a:lnSpc>
              <a:spcBef>
                <a:spcPts val="0"/>
              </a:spcBef>
              <a:spcAft>
                <a:spcPts val="0"/>
              </a:spcAft>
              <a:buSzPct val="100000"/>
            </a:pPr>
            <a:r>
              <a:rPr lang="en-US" spc="150">
                <a:solidFill>
                  <a:schemeClr val="tx1">
                    <a:lumMod val="85000"/>
                    <a:lumOff val="15000"/>
                  </a:schemeClr>
                </a:solidFill>
                <a:latin typeface="Arial" panose="020B0604020202020204" pitchFamily="34" charset="0"/>
                <a:ea typeface="微软雅黑" panose="020B0503020204020204" charset="-122"/>
              </a:rPr>
              <a:t>JMI强调从供应链整体的角度出发，注重的是供应链上的各方同时参与，库存控制计划由各方共同制定，以实现整个供应链的同步化运作，因而消弱了因需求信息的扭曲以及供应链环节间的不确定性所引起的库存波动，提高了整体运作效率。</a:t>
            </a:r>
            <a:endParaRPr lang="en-US" spc="150">
              <a:solidFill>
                <a:schemeClr val="tx1">
                  <a:lumMod val="85000"/>
                  <a:lumOff val="15000"/>
                </a:schemeClr>
              </a:solidFill>
              <a:latin typeface="Arial" panose="020B0604020202020204" pitchFamily="34" charset="0"/>
              <a:ea typeface="微软雅黑" panose="020B0503020204020204" charset="-122"/>
            </a:endParaRPr>
          </a:p>
        </p:txBody>
      </p:sp>
      <p:sp>
        <p:nvSpPr>
          <p:cNvPr id="44" name="矩形 43"/>
          <p:cNvSpPr/>
          <p:nvPr>
            <p:custDataLst>
              <p:tags r:id="rId3"/>
            </p:custDataLst>
          </p:nvPr>
        </p:nvSpPr>
        <p:spPr>
          <a:xfrm>
            <a:off x="1218877" y="2171034"/>
            <a:ext cx="527812" cy="1554687"/>
          </a:xfrm>
          <a:prstGeom prst="rect">
            <a:avLst/>
          </a:prstGeom>
          <a:gradFill>
            <a:gsLst>
              <a:gs pos="0">
                <a:schemeClr val="bg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流程图: 决策 44"/>
          <p:cNvSpPr/>
          <p:nvPr>
            <p:custDataLst>
              <p:tags r:id="rId4"/>
            </p:custDataLst>
          </p:nvPr>
        </p:nvSpPr>
        <p:spPr>
          <a:xfrm>
            <a:off x="1069092" y="1706056"/>
            <a:ext cx="827382" cy="827265"/>
          </a:xfrm>
          <a:prstGeom prst="flowChartDecision">
            <a:avLst/>
          </a:prstGeom>
          <a:solidFill>
            <a:schemeClr val="accent1"/>
          </a:solidFill>
          <a:ln>
            <a:noFill/>
          </a:ln>
          <a:effectLst>
            <a:outerShdw blurRad="254000" dist="76200" dir="5400000" algn="t" rotWithShape="0">
              <a:schemeClr val="tx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文本框 45"/>
          <p:cNvSpPr txBox="1"/>
          <p:nvPr>
            <p:custDataLst>
              <p:tags r:id="rId5"/>
            </p:custDataLst>
          </p:nvPr>
        </p:nvSpPr>
        <p:spPr>
          <a:xfrm>
            <a:off x="1225137" y="1745158"/>
            <a:ext cx="395860" cy="640798"/>
          </a:xfrm>
          <a:prstGeom prst="rect">
            <a:avLst/>
          </a:prstGeom>
          <a:noFill/>
        </p:spPr>
        <p:txBody>
          <a:bodyPr wrap="square" rtlCol="0" anchor="ctr" anchorCtr="0">
            <a:normAutofit/>
          </a:bodyPr>
          <a:p>
            <a:r>
              <a:rPr lang="en-US" altLang="zh-CN" sz="2400" b="1" dirty="0">
                <a:solidFill>
                  <a:schemeClr val="bg1"/>
                </a:solidFill>
              </a:rPr>
              <a:t>1</a:t>
            </a:r>
            <a:endParaRPr lang="en-US" altLang="zh-CN" sz="2400" b="1" dirty="0">
              <a:solidFill>
                <a:schemeClr val="bg1"/>
              </a:solidFill>
            </a:endParaRPr>
          </a:p>
        </p:txBody>
      </p:sp>
      <p:sp>
        <p:nvSpPr>
          <p:cNvPr id="47" name="文本框 46"/>
          <p:cNvSpPr txBox="1"/>
          <p:nvPr>
            <p:custDataLst>
              <p:tags r:id="rId6"/>
            </p:custDataLst>
          </p:nvPr>
        </p:nvSpPr>
        <p:spPr>
          <a:xfrm>
            <a:off x="2069797" y="4025304"/>
            <a:ext cx="9053417" cy="2282788"/>
          </a:xfrm>
          <a:prstGeom prst="rect">
            <a:avLst/>
          </a:prstGeom>
          <a:noFill/>
        </p:spPr>
        <p:txBody>
          <a:bodyPr wrap="square" rtlCol="0" anchor="ctr" anchorCtr="0">
            <a:normAutofit/>
          </a:bodyPr>
          <a:p>
            <a:pPr marL="0" lvl="0" indent="0" algn="l">
              <a:lnSpc>
                <a:spcPct val="130000"/>
              </a:lnSpc>
              <a:spcBef>
                <a:spcPts val="0"/>
              </a:spcBef>
              <a:spcAft>
                <a:spcPts val="0"/>
              </a:spcAft>
              <a:buSzPct val="100000"/>
            </a:pPr>
            <a:r>
              <a:rPr lang="zh-CN" altLang="en-US" spc="150">
                <a:solidFill>
                  <a:schemeClr val="tx1">
                    <a:lumMod val="85000"/>
                    <a:lumOff val="15000"/>
                  </a:schemeClr>
                </a:solidFill>
                <a:latin typeface="Arial" panose="020B0604020202020204" pitchFamily="34" charset="0"/>
                <a:ea typeface="微软雅黑" panose="020B0503020204020204" charset="-122"/>
              </a:rPr>
              <a:t>JMI体现出供应链各方的高度协作，供应链的各方组织之间不仅实时共享需求信息，实现利益共享，而且建立了一整套协调管理机制，既能对供应链整体的成本与效益及风险进行权衡，又能明确供应链上各方成本、风险和利益的合理分担与分配，在实现对各组织的激励之余，也避免了各方为谋取自身利益而做出的有损其他成员和整个供应链利益的行为，因而极大地增强了整条供应链的稳定性。</a:t>
            </a:r>
            <a:endParaRPr lang="zh-CN" altLang="en-US" spc="150">
              <a:solidFill>
                <a:schemeClr val="tx1">
                  <a:lumMod val="85000"/>
                  <a:lumOff val="15000"/>
                </a:schemeClr>
              </a:solidFill>
              <a:latin typeface="Arial" panose="020B0604020202020204" pitchFamily="34" charset="0"/>
              <a:ea typeface="微软雅黑" panose="020B0503020204020204" charset="-122"/>
            </a:endParaRPr>
          </a:p>
        </p:txBody>
      </p:sp>
      <p:sp>
        <p:nvSpPr>
          <p:cNvPr id="48" name="矩形 47"/>
          <p:cNvSpPr/>
          <p:nvPr>
            <p:custDataLst>
              <p:tags r:id="rId7"/>
            </p:custDataLst>
          </p:nvPr>
        </p:nvSpPr>
        <p:spPr>
          <a:xfrm>
            <a:off x="1218877" y="4601536"/>
            <a:ext cx="527812" cy="1554687"/>
          </a:xfrm>
          <a:prstGeom prst="rect">
            <a:avLst/>
          </a:prstGeom>
          <a:gradFill>
            <a:gsLst>
              <a:gs pos="0">
                <a:schemeClr val="bg1">
                  <a:alpha val="0"/>
                </a:schemeClr>
              </a:gs>
              <a:gs pos="100000">
                <a:schemeClr val="accent2"/>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流程图: 决策 48"/>
          <p:cNvSpPr/>
          <p:nvPr>
            <p:custDataLst>
              <p:tags r:id="rId8"/>
            </p:custDataLst>
          </p:nvPr>
        </p:nvSpPr>
        <p:spPr>
          <a:xfrm>
            <a:off x="1069092" y="4136556"/>
            <a:ext cx="827382" cy="827265"/>
          </a:xfrm>
          <a:prstGeom prst="flowChartDecision">
            <a:avLst/>
          </a:prstGeom>
          <a:solidFill>
            <a:schemeClr val="accent2"/>
          </a:solidFill>
          <a:ln>
            <a:noFill/>
          </a:ln>
          <a:effectLst>
            <a:outerShdw blurRad="254000" dist="76200" dir="5400000" algn="t" rotWithShape="0">
              <a:schemeClr val="tx1">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文本框 49"/>
          <p:cNvSpPr txBox="1"/>
          <p:nvPr>
            <p:custDataLst>
              <p:tags r:id="rId9"/>
            </p:custDataLst>
          </p:nvPr>
        </p:nvSpPr>
        <p:spPr>
          <a:xfrm>
            <a:off x="1239561" y="4190080"/>
            <a:ext cx="395860" cy="640798"/>
          </a:xfrm>
          <a:prstGeom prst="rect">
            <a:avLst/>
          </a:prstGeom>
          <a:noFill/>
        </p:spPr>
        <p:txBody>
          <a:bodyPr wrap="square" rtlCol="0" anchor="ctr" anchorCtr="0">
            <a:normAutofit/>
          </a:bodyPr>
          <a:p>
            <a:r>
              <a:rPr lang="en-US" altLang="zh-CN" sz="2400" b="1" dirty="0">
                <a:solidFill>
                  <a:schemeClr val="bg1"/>
                </a:solidFill>
              </a:rPr>
              <a:t>2</a:t>
            </a:r>
            <a:endParaRPr lang="en-US" altLang="zh-CN" sz="2400" b="1" dirty="0">
              <a:solidFill>
                <a:schemeClr val="bg1"/>
              </a:solidFill>
            </a:endParaRPr>
          </a:p>
        </p:txBody>
      </p:sp>
    </p:spTree>
    <p:custDataLst>
      <p:tags r:id="rId10"/>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373698" y="931545"/>
            <a:ext cx="483044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二、联合管理库存的基本思想</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联合管理库存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pic>
        <p:nvPicPr>
          <p:cNvPr id="386" name="图片 386" descr="图片3"/>
          <p:cNvPicPr>
            <a:picLocks noChangeAspect="1"/>
          </p:cNvPicPr>
          <p:nvPr/>
        </p:nvPicPr>
        <p:blipFill>
          <a:blip r:embed="rId2"/>
          <a:stretch>
            <a:fillRect/>
          </a:stretch>
        </p:blipFill>
        <p:spPr>
          <a:xfrm>
            <a:off x="213360" y="1927860"/>
            <a:ext cx="5151120" cy="2686685"/>
          </a:xfrm>
          <a:prstGeom prst="rect">
            <a:avLst/>
          </a:prstGeom>
        </p:spPr>
      </p:pic>
      <p:sp>
        <p:nvSpPr>
          <p:cNvPr id="101" name="文本框 100"/>
          <p:cNvSpPr txBox="1"/>
          <p:nvPr/>
        </p:nvSpPr>
        <p:spPr>
          <a:xfrm>
            <a:off x="124460" y="4899660"/>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6-2</a:t>
            </a:r>
            <a:r>
              <a:rPr lang="zh-CN" b="0">
                <a:latin typeface="Times New Roman" panose="02020603050405020304" pitchFamily="18" charset="0"/>
                <a:ea typeface="宋体" panose="02010600030101010101" pitchFamily="2" charset="-122"/>
              </a:rPr>
              <a:t>分销中心的销售模式</a:t>
            </a:r>
            <a:endParaRPr lang="zh-CN" altLang="en-US" b="0">
              <a:latin typeface="Times New Roman" panose="02020603050405020304" pitchFamily="18" charset="0"/>
              <a:ea typeface="宋体" panose="02010600030101010101" pitchFamily="2" charset="-122"/>
            </a:endParaRPr>
          </a:p>
        </p:txBody>
      </p:sp>
      <p:pic>
        <p:nvPicPr>
          <p:cNvPr id="387" name="图片 387" descr="C:\Users\王霄\Desktop\图片6.png图片6"/>
          <p:cNvPicPr>
            <a:picLocks noChangeAspect="1"/>
          </p:cNvPicPr>
          <p:nvPr/>
        </p:nvPicPr>
        <p:blipFill>
          <a:blip r:embed="rId3"/>
          <a:srcRect/>
          <a:stretch>
            <a:fillRect/>
          </a:stretch>
        </p:blipFill>
        <p:spPr>
          <a:xfrm>
            <a:off x="5942965" y="1605915"/>
            <a:ext cx="6087745" cy="3008630"/>
          </a:xfrm>
          <a:prstGeom prst="rect">
            <a:avLst/>
          </a:prstGeom>
        </p:spPr>
      </p:pic>
      <p:sp>
        <p:nvSpPr>
          <p:cNvPr id="2" name="文本框 1"/>
          <p:cNvSpPr txBox="1"/>
          <p:nvPr/>
        </p:nvSpPr>
        <p:spPr>
          <a:xfrm>
            <a:off x="6163310" y="4899660"/>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6-3</a:t>
            </a:r>
            <a:r>
              <a:rPr lang="zh-CN" b="0">
                <a:latin typeface="Times New Roman" panose="02020603050405020304" pitchFamily="18" charset="0"/>
                <a:ea typeface="宋体" panose="02010600030101010101" pitchFamily="2" charset="-122"/>
              </a:rPr>
              <a:t>供应链活动过程</a:t>
            </a:r>
            <a:endParaRPr lang="zh-CN" altLang="en-US" b="0">
              <a:latin typeface="Times New Roman" panose="02020603050405020304" pitchFamily="18" charset="0"/>
              <a:ea typeface="宋体" panose="02010600030101010101" pitchFamily="2" charset="-122"/>
            </a:endParaRPr>
          </a:p>
        </p:txBody>
      </p:sp>
    </p:spTree>
    <p:custDataLst>
      <p:tags r:id="rId4"/>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373698" y="931545"/>
            <a:ext cx="483044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二、联合管理库存的基本思想</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联合管理库存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pic>
        <p:nvPicPr>
          <p:cNvPr id="388" name="图片 388" descr="图片5"/>
          <p:cNvPicPr>
            <a:picLocks noChangeAspect="1"/>
          </p:cNvPicPr>
          <p:nvPr/>
        </p:nvPicPr>
        <p:blipFill>
          <a:blip r:embed="rId2"/>
          <a:stretch>
            <a:fillRect/>
          </a:stretch>
        </p:blipFill>
        <p:spPr>
          <a:xfrm>
            <a:off x="2000250" y="1811020"/>
            <a:ext cx="8288020" cy="3274060"/>
          </a:xfrm>
          <a:prstGeom prst="rect">
            <a:avLst/>
          </a:prstGeom>
        </p:spPr>
      </p:pic>
      <p:sp>
        <p:nvSpPr>
          <p:cNvPr id="3" name="文本框 2"/>
          <p:cNvSpPr txBox="1"/>
          <p:nvPr/>
        </p:nvSpPr>
        <p:spPr>
          <a:xfrm>
            <a:off x="3382645" y="5442585"/>
            <a:ext cx="570547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6-4</a:t>
            </a:r>
            <a:r>
              <a:rPr lang="zh-CN" b="0">
                <a:latin typeface="Times New Roman" panose="02020603050405020304" pitchFamily="18" charset="0"/>
                <a:ea typeface="宋体" panose="02010600030101010101" pitchFamily="2" charset="-122"/>
              </a:rPr>
              <a:t>基于协调中心联合库存管理的供应链活动过程</a:t>
            </a:r>
            <a:endParaRPr lang="zh-CN" altLang="en-US" b="0">
              <a:latin typeface="Times New Roman" panose="02020603050405020304" pitchFamily="18" charset="0"/>
              <a:ea typeface="宋体" panose="02010600030101010101" pitchFamily="2" charset="-122"/>
            </a:endParaRPr>
          </a:p>
        </p:txBody>
      </p:sp>
    </p:spTree>
    <p:custDataLst>
      <p:tags r:id="rId3"/>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373698" y="931545"/>
            <a:ext cx="483044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三、联合管理库存的实施策略</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4" name="燕尾形 23"/>
          <p:cNvSpPr/>
          <p:nvPr userDrawn="1"/>
        </p:nvSpPr>
        <p:spPr>
          <a:xfrm flipH="1">
            <a:off x="457835" y="13335"/>
            <a:ext cx="447230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联合管理库存</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3" name="Freeform 5"/>
          <p:cNvSpPr/>
          <p:nvPr>
            <p:custDataLst>
              <p:tags r:id="rId2"/>
            </p:custDataLst>
          </p:nvPr>
        </p:nvSpPr>
        <p:spPr bwMode="auto">
          <a:xfrm>
            <a:off x="769289" y="4655828"/>
            <a:ext cx="2026757" cy="686137"/>
          </a:xfrm>
          <a:custGeom>
            <a:avLst/>
            <a:gdLst>
              <a:gd name="T0" fmla="*/ 1211 w 1211"/>
              <a:gd name="T1" fmla="*/ 0 h 410"/>
              <a:gd name="T2" fmla="*/ 1035 w 1211"/>
              <a:gd name="T3" fmla="*/ 410 h 410"/>
              <a:gd name="T4" fmla="*/ 0 w 1211"/>
              <a:gd name="T5" fmla="*/ 410 h 410"/>
              <a:gd name="T6" fmla="*/ 329 w 1211"/>
              <a:gd name="T7" fmla="*/ 0 h 410"/>
              <a:gd name="T8" fmla="*/ 1211 w 1211"/>
              <a:gd name="T9" fmla="*/ 0 h 410"/>
            </a:gdLst>
            <a:ahLst/>
            <a:cxnLst>
              <a:cxn ang="0">
                <a:pos x="T0" y="T1"/>
              </a:cxn>
              <a:cxn ang="0">
                <a:pos x="T2" y="T3"/>
              </a:cxn>
              <a:cxn ang="0">
                <a:pos x="T4" y="T5"/>
              </a:cxn>
              <a:cxn ang="0">
                <a:pos x="T6" y="T7"/>
              </a:cxn>
              <a:cxn ang="0">
                <a:pos x="T8" y="T9"/>
              </a:cxn>
            </a:cxnLst>
            <a:rect l="0" t="0" r="r" b="b"/>
            <a:pathLst>
              <a:path w="1211" h="410">
                <a:moveTo>
                  <a:pt x="1211" y="0"/>
                </a:moveTo>
                <a:lnTo>
                  <a:pt x="1035" y="410"/>
                </a:lnTo>
                <a:lnTo>
                  <a:pt x="0" y="410"/>
                </a:lnTo>
                <a:lnTo>
                  <a:pt x="329" y="0"/>
                </a:lnTo>
                <a:lnTo>
                  <a:pt x="1211"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4" name="Rectangle 6"/>
          <p:cNvSpPr>
            <a:spLocks noChangeArrowheads="1"/>
          </p:cNvSpPr>
          <p:nvPr>
            <p:custDataLst>
              <p:tags r:id="rId3"/>
            </p:custDataLst>
          </p:nvPr>
        </p:nvSpPr>
        <p:spPr bwMode="auto">
          <a:xfrm>
            <a:off x="769289" y="5341965"/>
            <a:ext cx="1732200" cy="174044"/>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5" name="Freeform 7"/>
          <p:cNvSpPr/>
          <p:nvPr>
            <p:custDataLst>
              <p:tags r:id="rId4"/>
            </p:custDataLst>
          </p:nvPr>
        </p:nvSpPr>
        <p:spPr bwMode="auto">
          <a:xfrm>
            <a:off x="2501489" y="4655828"/>
            <a:ext cx="294557" cy="860180"/>
          </a:xfrm>
          <a:custGeom>
            <a:avLst/>
            <a:gdLst>
              <a:gd name="T0" fmla="*/ 0 w 176"/>
              <a:gd name="T1" fmla="*/ 410 h 514"/>
              <a:gd name="T2" fmla="*/ 0 w 176"/>
              <a:gd name="T3" fmla="*/ 514 h 514"/>
              <a:gd name="T4" fmla="*/ 176 w 176"/>
              <a:gd name="T5" fmla="*/ 99 h 514"/>
              <a:gd name="T6" fmla="*/ 176 w 176"/>
              <a:gd name="T7" fmla="*/ 0 h 514"/>
              <a:gd name="T8" fmla="*/ 0 w 176"/>
              <a:gd name="T9" fmla="*/ 410 h 514"/>
            </a:gdLst>
            <a:ahLst/>
            <a:cxnLst>
              <a:cxn ang="0">
                <a:pos x="T0" y="T1"/>
              </a:cxn>
              <a:cxn ang="0">
                <a:pos x="T2" y="T3"/>
              </a:cxn>
              <a:cxn ang="0">
                <a:pos x="T4" y="T5"/>
              </a:cxn>
              <a:cxn ang="0">
                <a:pos x="T6" y="T7"/>
              </a:cxn>
              <a:cxn ang="0">
                <a:pos x="T8" y="T9"/>
              </a:cxn>
            </a:cxnLst>
            <a:rect l="0" t="0" r="r" b="b"/>
            <a:pathLst>
              <a:path w="176" h="514">
                <a:moveTo>
                  <a:pt x="0" y="410"/>
                </a:moveTo>
                <a:lnTo>
                  <a:pt x="0" y="514"/>
                </a:lnTo>
                <a:lnTo>
                  <a:pt x="176" y="99"/>
                </a:lnTo>
                <a:lnTo>
                  <a:pt x="176" y="0"/>
                </a:lnTo>
                <a:lnTo>
                  <a:pt x="0" y="41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6" name="Freeform 52"/>
          <p:cNvSpPr>
            <a:spLocks noEditPoints="1"/>
          </p:cNvSpPr>
          <p:nvPr>
            <p:custDataLst>
              <p:tags r:id="rId5"/>
            </p:custDataLst>
          </p:nvPr>
        </p:nvSpPr>
        <p:spPr bwMode="auto">
          <a:xfrm>
            <a:off x="1690366" y="4830201"/>
            <a:ext cx="305671" cy="305649"/>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chemeClr val="bg2"/>
          </a:solidFill>
          <a:ln w="9525">
            <a:noFill/>
            <a:round/>
          </a:ln>
          <a:effectLst>
            <a:outerShdw blurRad="76200" dir="18900000" sy="23000" kx="-1200000" algn="bl" rotWithShape="0">
              <a:prstClr val="black">
                <a:alpha val="20000"/>
              </a:prstClr>
            </a:outerShdw>
          </a:effectLst>
        </p:spPr>
        <p:txBody>
          <a:bodyPr vert="horz" wrap="square" lIns="55418" tIns="27709" rIns="55418" bIns="27709"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ar-SA" sz="178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7" name="Freeform 8"/>
          <p:cNvSpPr/>
          <p:nvPr>
            <p:custDataLst>
              <p:tags r:id="rId6"/>
            </p:custDataLst>
          </p:nvPr>
        </p:nvSpPr>
        <p:spPr bwMode="auto">
          <a:xfrm>
            <a:off x="3110159" y="3880250"/>
            <a:ext cx="1717136" cy="610827"/>
          </a:xfrm>
          <a:custGeom>
            <a:avLst/>
            <a:gdLst>
              <a:gd name="T0" fmla="*/ 1026 w 1026"/>
              <a:gd name="T1" fmla="*/ 0 h 365"/>
              <a:gd name="T2" fmla="*/ 1026 w 1026"/>
              <a:gd name="T3" fmla="*/ 365 h 365"/>
              <a:gd name="T4" fmla="*/ 0 w 1026"/>
              <a:gd name="T5" fmla="*/ 365 h 365"/>
              <a:gd name="T6" fmla="*/ 153 w 1026"/>
              <a:gd name="T7" fmla="*/ 0 h 365"/>
              <a:gd name="T8" fmla="*/ 1026 w 1026"/>
              <a:gd name="T9" fmla="*/ 0 h 365"/>
            </a:gdLst>
            <a:ahLst/>
            <a:cxnLst>
              <a:cxn ang="0">
                <a:pos x="T0" y="T1"/>
              </a:cxn>
              <a:cxn ang="0">
                <a:pos x="T2" y="T3"/>
              </a:cxn>
              <a:cxn ang="0">
                <a:pos x="T4" y="T5"/>
              </a:cxn>
              <a:cxn ang="0">
                <a:pos x="T6" y="T7"/>
              </a:cxn>
              <a:cxn ang="0">
                <a:pos x="T8" y="T9"/>
              </a:cxn>
            </a:cxnLst>
            <a:rect l="0" t="0" r="r" b="b"/>
            <a:pathLst>
              <a:path w="1026" h="365">
                <a:moveTo>
                  <a:pt x="1026" y="0"/>
                </a:moveTo>
                <a:lnTo>
                  <a:pt x="1026" y="365"/>
                </a:lnTo>
                <a:lnTo>
                  <a:pt x="0" y="365"/>
                </a:lnTo>
                <a:lnTo>
                  <a:pt x="153" y="0"/>
                </a:lnTo>
                <a:lnTo>
                  <a:pt x="1026" y="0"/>
                </a:lnTo>
                <a:close/>
              </a:path>
            </a:pathLst>
          </a:custGeom>
          <a:solidFill>
            <a:schemeClr val="accent2"/>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08" name="Rectangle 9"/>
          <p:cNvSpPr>
            <a:spLocks noChangeArrowheads="1"/>
          </p:cNvSpPr>
          <p:nvPr>
            <p:custDataLst>
              <p:tags r:id="rId7"/>
            </p:custDataLst>
          </p:nvPr>
        </p:nvSpPr>
        <p:spPr bwMode="auto">
          <a:xfrm>
            <a:off x="3110159" y="4491077"/>
            <a:ext cx="1717136" cy="158982"/>
          </a:xfrm>
          <a:prstGeom prst="rect">
            <a:avLst/>
          </a:prstGeom>
          <a:solidFill>
            <a:schemeClr val="accent2">
              <a:lumMod val="75000"/>
            </a:scheme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0" name="Freeform 13"/>
          <p:cNvSpPr/>
          <p:nvPr>
            <p:custDataLst>
              <p:tags r:id="rId8"/>
            </p:custDataLst>
          </p:nvPr>
        </p:nvSpPr>
        <p:spPr bwMode="auto">
          <a:xfrm>
            <a:off x="5141408" y="3129071"/>
            <a:ext cx="1718811" cy="580704"/>
          </a:xfrm>
          <a:custGeom>
            <a:avLst/>
            <a:gdLst>
              <a:gd name="T0" fmla="*/ 0 w 1027"/>
              <a:gd name="T1" fmla="*/ 0 h 347"/>
              <a:gd name="T2" fmla="*/ 0 w 1027"/>
              <a:gd name="T3" fmla="*/ 347 h 347"/>
              <a:gd name="T4" fmla="*/ 1027 w 1027"/>
              <a:gd name="T5" fmla="*/ 347 h 347"/>
              <a:gd name="T6" fmla="*/ 869 w 1027"/>
              <a:gd name="T7" fmla="*/ 0 h 347"/>
              <a:gd name="T8" fmla="*/ 0 w 1027"/>
              <a:gd name="T9" fmla="*/ 0 h 347"/>
            </a:gdLst>
            <a:ahLst/>
            <a:cxnLst>
              <a:cxn ang="0">
                <a:pos x="T0" y="T1"/>
              </a:cxn>
              <a:cxn ang="0">
                <a:pos x="T2" y="T3"/>
              </a:cxn>
              <a:cxn ang="0">
                <a:pos x="T4" y="T5"/>
              </a:cxn>
              <a:cxn ang="0">
                <a:pos x="T6" y="T7"/>
              </a:cxn>
              <a:cxn ang="0">
                <a:pos x="T8" y="T9"/>
              </a:cxn>
            </a:cxnLst>
            <a:rect l="0" t="0" r="r" b="b"/>
            <a:pathLst>
              <a:path w="1027" h="347">
                <a:moveTo>
                  <a:pt x="0" y="0"/>
                </a:moveTo>
                <a:lnTo>
                  <a:pt x="0" y="347"/>
                </a:lnTo>
                <a:lnTo>
                  <a:pt x="1027" y="347"/>
                </a:lnTo>
                <a:lnTo>
                  <a:pt x="869" y="0"/>
                </a:lnTo>
                <a:lnTo>
                  <a:pt x="0" y="0"/>
                </a:lnTo>
                <a:close/>
              </a:path>
            </a:pathLst>
          </a:custGeom>
          <a:solidFill>
            <a:schemeClr val="accent3"/>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1" name="Rectangle 14"/>
          <p:cNvSpPr>
            <a:spLocks noChangeArrowheads="1"/>
          </p:cNvSpPr>
          <p:nvPr>
            <p:custDataLst>
              <p:tags r:id="rId9"/>
            </p:custDataLst>
          </p:nvPr>
        </p:nvSpPr>
        <p:spPr bwMode="auto">
          <a:xfrm>
            <a:off x="5141408" y="3703787"/>
            <a:ext cx="1718811" cy="158982"/>
          </a:xfrm>
          <a:prstGeom prst="rect">
            <a:avLst/>
          </a:prstGeom>
          <a:solidFill>
            <a:schemeClr val="accent3">
              <a:lumMod val="75000"/>
            </a:scheme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2" name="TextBox 49"/>
          <p:cNvSpPr txBox="1"/>
          <p:nvPr>
            <p:custDataLst>
              <p:tags r:id="rId10"/>
            </p:custDataLst>
          </p:nvPr>
        </p:nvSpPr>
        <p:spPr>
          <a:xfrm>
            <a:off x="1281787" y="3775326"/>
            <a:ext cx="848934" cy="804067"/>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rPr>
              <a:t>01</a:t>
            </a:r>
            <a:endParaRPr kumimoji="0" lang="en-US" sz="194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3" name="TextBox 50"/>
          <p:cNvSpPr txBox="1"/>
          <p:nvPr>
            <p:custDataLst>
              <p:tags r:id="rId11"/>
            </p:custDataLst>
          </p:nvPr>
        </p:nvSpPr>
        <p:spPr>
          <a:xfrm>
            <a:off x="3297943" y="3032975"/>
            <a:ext cx="848934" cy="804067"/>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rPr>
              <a:t>02</a:t>
            </a:r>
            <a:endParaRPr kumimoji="0" lang="en-US" sz="194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4" name="TextBox 52"/>
          <p:cNvSpPr txBox="1"/>
          <p:nvPr>
            <p:custDataLst>
              <p:tags r:id="rId12"/>
            </p:custDataLst>
          </p:nvPr>
        </p:nvSpPr>
        <p:spPr>
          <a:xfrm>
            <a:off x="5080655" y="2363502"/>
            <a:ext cx="848934" cy="804067"/>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rPr>
              <a:t>03</a:t>
            </a:r>
            <a:endParaRPr kumimoji="0" lang="en-US" sz="194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5" name="Freeform 10"/>
          <p:cNvSpPr/>
          <p:nvPr>
            <p:custDataLst>
              <p:tags r:id="rId13"/>
            </p:custDataLst>
          </p:nvPr>
        </p:nvSpPr>
        <p:spPr bwMode="auto">
          <a:xfrm>
            <a:off x="6877206" y="2456760"/>
            <a:ext cx="2003326" cy="535521"/>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chemeClr val="accent4"/>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6" name="Rectangle 11"/>
          <p:cNvSpPr>
            <a:spLocks noChangeArrowheads="1"/>
          </p:cNvSpPr>
          <p:nvPr>
            <p:custDataLst>
              <p:tags r:id="rId14"/>
            </p:custDataLst>
          </p:nvPr>
        </p:nvSpPr>
        <p:spPr bwMode="auto">
          <a:xfrm>
            <a:off x="7155026" y="2992281"/>
            <a:ext cx="1725505" cy="137227"/>
          </a:xfrm>
          <a:prstGeom prst="rect">
            <a:avLst/>
          </a:prstGeom>
          <a:solidFill>
            <a:schemeClr val="accent4">
              <a:lumMod val="75000"/>
            </a:scheme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7" name="Freeform 12"/>
          <p:cNvSpPr/>
          <p:nvPr>
            <p:custDataLst>
              <p:tags r:id="rId15"/>
            </p:custDataLst>
          </p:nvPr>
        </p:nvSpPr>
        <p:spPr bwMode="auto">
          <a:xfrm>
            <a:off x="6877199" y="2456760"/>
            <a:ext cx="277821" cy="672747"/>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chemeClr val="accent4">
              <a:lumMod val="50000"/>
            </a:scheme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8" name="TextBox 53"/>
          <p:cNvSpPr txBox="1"/>
          <p:nvPr>
            <p:custDataLst>
              <p:tags r:id="rId16"/>
            </p:custDataLst>
          </p:nvPr>
        </p:nvSpPr>
        <p:spPr>
          <a:xfrm>
            <a:off x="6810918" y="1676123"/>
            <a:ext cx="848934" cy="804067"/>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rPr>
              <a:t>04</a:t>
            </a:r>
            <a:endParaRPr kumimoji="0" lang="en-US" sz="194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9" name="Freeform 10"/>
          <p:cNvSpPr/>
          <p:nvPr>
            <p:custDataLst>
              <p:tags r:id="rId17"/>
            </p:custDataLst>
          </p:nvPr>
        </p:nvSpPr>
        <p:spPr bwMode="auto">
          <a:xfrm>
            <a:off x="8946821" y="1859280"/>
            <a:ext cx="2003326" cy="535521"/>
          </a:xfrm>
          <a:custGeom>
            <a:avLst/>
            <a:gdLst>
              <a:gd name="T0" fmla="*/ 0 w 1197"/>
              <a:gd name="T1" fmla="*/ 0 h 320"/>
              <a:gd name="T2" fmla="*/ 166 w 1197"/>
              <a:gd name="T3" fmla="*/ 320 h 320"/>
              <a:gd name="T4" fmla="*/ 1197 w 1197"/>
              <a:gd name="T5" fmla="*/ 320 h 320"/>
              <a:gd name="T6" fmla="*/ 877 w 1197"/>
              <a:gd name="T7" fmla="*/ 0 h 320"/>
              <a:gd name="T8" fmla="*/ 0 w 1197"/>
              <a:gd name="T9" fmla="*/ 0 h 320"/>
            </a:gdLst>
            <a:ahLst/>
            <a:cxnLst>
              <a:cxn ang="0">
                <a:pos x="T0" y="T1"/>
              </a:cxn>
              <a:cxn ang="0">
                <a:pos x="T2" y="T3"/>
              </a:cxn>
              <a:cxn ang="0">
                <a:pos x="T4" y="T5"/>
              </a:cxn>
              <a:cxn ang="0">
                <a:pos x="T6" y="T7"/>
              </a:cxn>
              <a:cxn ang="0">
                <a:pos x="T8" y="T9"/>
              </a:cxn>
            </a:cxnLst>
            <a:rect l="0" t="0" r="r" b="b"/>
            <a:pathLst>
              <a:path w="1197" h="320">
                <a:moveTo>
                  <a:pt x="0" y="0"/>
                </a:moveTo>
                <a:lnTo>
                  <a:pt x="166" y="320"/>
                </a:lnTo>
                <a:lnTo>
                  <a:pt x="1197" y="320"/>
                </a:lnTo>
                <a:lnTo>
                  <a:pt x="877" y="0"/>
                </a:lnTo>
                <a:lnTo>
                  <a:pt x="0" y="0"/>
                </a:lnTo>
                <a:close/>
              </a:path>
            </a:pathLst>
          </a:custGeom>
          <a:solidFill>
            <a:schemeClr val="accent5"/>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0" name="Rectangle 11"/>
          <p:cNvSpPr>
            <a:spLocks noChangeArrowheads="1"/>
          </p:cNvSpPr>
          <p:nvPr>
            <p:custDataLst>
              <p:tags r:id="rId18"/>
            </p:custDataLst>
          </p:nvPr>
        </p:nvSpPr>
        <p:spPr bwMode="auto">
          <a:xfrm>
            <a:off x="9224642" y="2394801"/>
            <a:ext cx="1725505" cy="137227"/>
          </a:xfrm>
          <a:prstGeom prst="rect">
            <a:avLst/>
          </a:prstGeom>
          <a:solidFill>
            <a:schemeClr val="accent5">
              <a:lumMod val="75000"/>
            </a:scheme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1" name="Freeform 12"/>
          <p:cNvSpPr/>
          <p:nvPr>
            <p:custDataLst>
              <p:tags r:id="rId19"/>
            </p:custDataLst>
          </p:nvPr>
        </p:nvSpPr>
        <p:spPr bwMode="auto">
          <a:xfrm>
            <a:off x="8946821" y="1859280"/>
            <a:ext cx="277821" cy="672747"/>
          </a:xfrm>
          <a:custGeom>
            <a:avLst/>
            <a:gdLst>
              <a:gd name="T0" fmla="*/ 166 w 166"/>
              <a:gd name="T1" fmla="*/ 320 h 402"/>
              <a:gd name="T2" fmla="*/ 166 w 166"/>
              <a:gd name="T3" fmla="*/ 402 h 402"/>
              <a:gd name="T4" fmla="*/ 0 w 166"/>
              <a:gd name="T5" fmla="*/ 77 h 402"/>
              <a:gd name="T6" fmla="*/ 0 w 166"/>
              <a:gd name="T7" fmla="*/ 0 h 402"/>
              <a:gd name="T8" fmla="*/ 166 w 166"/>
              <a:gd name="T9" fmla="*/ 320 h 402"/>
            </a:gdLst>
            <a:ahLst/>
            <a:cxnLst>
              <a:cxn ang="0">
                <a:pos x="T0" y="T1"/>
              </a:cxn>
              <a:cxn ang="0">
                <a:pos x="T2" y="T3"/>
              </a:cxn>
              <a:cxn ang="0">
                <a:pos x="T4" y="T5"/>
              </a:cxn>
              <a:cxn ang="0">
                <a:pos x="T6" y="T7"/>
              </a:cxn>
              <a:cxn ang="0">
                <a:pos x="T8" y="T9"/>
              </a:cxn>
            </a:cxnLst>
            <a:rect l="0" t="0" r="r" b="b"/>
            <a:pathLst>
              <a:path w="166" h="402">
                <a:moveTo>
                  <a:pt x="166" y="320"/>
                </a:moveTo>
                <a:lnTo>
                  <a:pt x="166" y="402"/>
                </a:lnTo>
                <a:lnTo>
                  <a:pt x="0" y="77"/>
                </a:lnTo>
                <a:lnTo>
                  <a:pt x="0" y="0"/>
                </a:lnTo>
                <a:lnTo>
                  <a:pt x="166" y="320"/>
                </a:lnTo>
                <a:close/>
              </a:path>
            </a:pathLst>
          </a:custGeom>
          <a:solidFill>
            <a:schemeClr val="accent5">
              <a:lumMod val="50000"/>
            </a:schemeClr>
          </a:solidFill>
          <a:ln>
            <a:noFill/>
          </a:ln>
        </p:spPr>
        <p:txBody>
          <a:bodyPr vert="horz" wrap="square" lIns="73891" tIns="36945" rIns="73891" bIns="36945" numCol="1" anchor="t" anchorCtr="0" compatLnSpc="1"/>
          <a:p>
            <a:pPr marL="0" marR="0" lvl="0" indent="0" algn="l" defTabSz="904240" rtl="0" eaLnBrk="1" fontAlgn="auto" latinLnBrk="0" hangingPunct="1">
              <a:lnSpc>
                <a:spcPct val="100000"/>
              </a:lnSpc>
              <a:spcBef>
                <a:spcPts val="0"/>
              </a:spcBef>
              <a:spcAft>
                <a:spcPts val="0"/>
              </a:spcAft>
              <a:buClrTx/>
              <a:buSzTx/>
              <a:buFontTx/>
              <a:buNone/>
              <a:defRPr/>
            </a:pPr>
            <a:endParaRPr kumimoji="0" lang="en-US" sz="194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2" name="TextBox 53"/>
          <p:cNvSpPr txBox="1"/>
          <p:nvPr>
            <p:custDataLst>
              <p:tags r:id="rId20"/>
            </p:custDataLst>
          </p:nvPr>
        </p:nvSpPr>
        <p:spPr>
          <a:xfrm>
            <a:off x="8880532" y="1078643"/>
            <a:ext cx="848934" cy="804067"/>
          </a:xfrm>
          <a:prstGeom prst="rect">
            <a:avLst/>
          </a:prstGeom>
          <a:noFill/>
        </p:spPr>
        <p:txBody>
          <a:bodyPr wrap="square" rtlCol="0">
            <a:normAutofit/>
          </a:bodyPr>
          <a:p>
            <a:pPr marL="0" marR="0" lvl="0" indent="0" algn="l" defTabSz="904240" rtl="0" eaLnBrk="1" fontAlgn="auto" latinLnBrk="0" hangingPunct="1">
              <a:lnSpc>
                <a:spcPct val="100000"/>
              </a:lnSpc>
              <a:spcBef>
                <a:spcPts val="0"/>
              </a:spcBef>
              <a:spcAft>
                <a:spcPts val="0"/>
              </a:spcAft>
              <a:buClrTx/>
              <a:buSzTx/>
              <a:buFontTx/>
              <a:buNone/>
              <a:defRPr/>
            </a:pPr>
            <a:r>
              <a:rPr kumimoji="0" lang="en-US" sz="4365"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rPr>
              <a:t>05</a:t>
            </a:r>
            <a:endParaRPr kumimoji="0" lang="en-US" sz="1940" b="0" i="0" u="none" strike="noStrike" kern="1200" cap="none" spc="0" normalizeH="0" baseline="0" noProof="0" dirty="0">
              <a:ln>
                <a:noFill/>
              </a:ln>
              <a:solidFill>
                <a:schemeClr val="tx1">
                  <a:lumMod val="65000"/>
                  <a:lumOff val="3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3" name="2-users_72846"/>
          <p:cNvSpPr>
            <a:spLocks noChangeAspect="1"/>
          </p:cNvSpPr>
          <p:nvPr>
            <p:custDataLst>
              <p:tags r:id="rId21"/>
            </p:custDataLst>
          </p:nvPr>
        </p:nvSpPr>
        <p:spPr bwMode="auto">
          <a:xfrm>
            <a:off x="9779072" y="1958068"/>
            <a:ext cx="338823" cy="337945"/>
          </a:xfrm>
          <a:custGeom>
            <a:avLst/>
            <a:gdLst>
              <a:gd name="connsiteX0" fmla="*/ 121497 w 608749"/>
              <a:gd name="connsiteY0" fmla="*/ 332646 h 607216"/>
              <a:gd name="connsiteX1" fmla="*/ 217963 w 608749"/>
              <a:gd name="connsiteY1" fmla="*/ 381288 h 607216"/>
              <a:gd name="connsiteX2" fmla="*/ 314429 w 608749"/>
              <a:gd name="connsiteY2" fmla="*/ 332646 h 607216"/>
              <a:gd name="connsiteX3" fmla="*/ 332931 w 608749"/>
              <a:gd name="connsiteY3" fmla="*/ 340691 h 607216"/>
              <a:gd name="connsiteX4" fmla="*/ 347554 w 608749"/>
              <a:gd name="connsiteY4" fmla="*/ 345831 h 607216"/>
              <a:gd name="connsiteX5" fmla="*/ 386050 w 608749"/>
              <a:gd name="connsiteY5" fmla="*/ 363336 h 607216"/>
              <a:gd name="connsiteX6" fmla="*/ 427233 w 608749"/>
              <a:gd name="connsiteY6" fmla="*/ 457715 h 607216"/>
              <a:gd name="connsiteX7" fmla="*/ 427904 w 608749"/>
              <a:gd name="connsiteY7" fmla="*/ 461290 h 607216"/>
              <a:gd name="connsiteX8" fmla="*/ 435962 w 608749"/>
              <a:gd name="connsiteY8" fmla="*/ 535259 h 607216"/>
              <a:gd name="connsiteX9" fmla="*/ 404702 w 608749"/>
              <a:gd name="connsiteY9" fmla="*/ 574291 h 607216"/>
              <a:gd name="connsiteX10" fmla="*/ 403060 w 608749"/>
              <a:gd name="connsiteY10" fmla="*/ 574887 h 607216"/>
              <a:gd name="connsiteX11" fmla="*/ 341063 w 608749"/>
              <a:gd name="connsiteY11" fmla="*/ 592020 h 607216"/>
              <a:gd name="connsiteX12" fmla="*/ 218038 w 608749"/>
              <a:gd name="connsiteY12" fmla="*/ 607216 h 607216"/>
              <a:gd name="connsiteX13" fmla="*/ 217963 w 608749"/>
              <a:gd name="connsiteY13" fmla="*/ 607216 h 607216"/>
              <a:gd name="connsiteX14" fmla="*/ 217888 w 608749"/>
              <a:gd name="connsiteY14" fmla="*/ 607216 h 607216"/>
              <a:gd name="connsiteX15" fmla="*/ 94863 w 608749"/>
              <a:gd name="connsiteY15" fmla="*/ 592020 h 607216"/>
              <a:gd name="connsiteX16" fmla="*/ 32866 w 608749"/>
              <a:gd name="connsiteY16" fmla="*/ 574887 h 607216"/>
              <a:gd name="connsiteX17" fmla="*/ 31224 w 608749"/>
              <a:gd name="connsiteY17" fmla="*/ 574291 h 607216"/>
              <a:gd name="connsiteX18" fmla="*/ 39 w 608749"/>
              <a:gd name="connsiteY18" fmla="*/ 535259 h 607216"/>
              <a:gd name="connsiteX19" fmla="*/ 8096 w 608749"/>
              <a:gd name="connsiteY19" fmla="*/ 461290 h 607216"/>
              <a:gd name="connsiteX20" fmla="*/ 8693 w 608749"/>
              <a:gd name="connsiteY20" fmla="*/ 457715 h 607216"/>
              <a:gd name="connsiteX21" fmla="*/ 49876 w 608749"/>
              <a:gd name="connsiteY21" fmla="*/ 363336 h 607216"/>
              <a:gd name="connsiteX22" fmla="*/ 88372 w 608749"/>
              <a:gd name="connsiteY22" fmla="*/ 345831 h 607216"/>
              <a:gd name="connsiteX23" fmla="*/ 102995 w 608749"/>
              <a:gd name="connsiteY23" fmla="*/ 340691 h 607216"/>
              <a:gd name="connsiteX24" fmla="*/ 121497 w 608749"/>
              <a:gd name="connsiteY24" fmla="*/ 332646 h 607216"/>
              <a:gd name="connsiteX25" fmla="*/ 491757 w 608749"/>
              <a:gd name="connsiteY25" fmla="*/ 259893 h 607216"/>
              <a:gd name="connsiteX26" fmla="*/ 513912 w 608749"/>
              <a:gd name="connsiteY26" fmla="*/ 269801 h 607216"/>
              <a:gd name="connsiteX27" fmla="*/ 564040 w 608749"/>
              <a:gd name="connsiteY27" fmla="*/ 290733 h 607216"/>
              <a:gd name="connsiteX28" fmla="*/ 600815 w 608749"/>
              <a:gd name="connsiteY28" fmla="*/ 380571 h 607216"/>
              <a:gd name="connsiteX29" fmla="*/ 608722 w 608749"/>
              <a:gd name="connsiteY29" fmla="*/ 452755 h 607216"/>
              <a:gd name="connsiteX30" fmla="*/ 584404 w 608749"/>
              <a:gd name="connsiteY30" fmla="*/ 479721 h 607216"/>
              <a:gd name="connsiteX31" fmla="*/ 524131 w 608749"/>
              <a:gd name="connsiteY31" fmla="*/ 496333 h 607216"/>
              <a:gd name="connsiteX32" fmla="*/ 447298 w 608749"/>
              <a:gd name="connsiteY32" fmla="*/ 508848 h 607216"/>
              <a:gd name="connsiteX33" fmla="*/ 440659 w 608749"/>
              <a:gd name="connsiteY33" fmla="*/ 459012 h 607216"/>
              <a:gd name="connsiteX34" fmla="*/ 440062 w 608749"/>
              <a:gd name="connsiteY34" fmla="*/ 455437 h 607216"/>
              <a:gd name="connsiteX35" fmla="*/ 393813 w 608749"/>
              <a:gd name="connsiteY35" fmla="*/ 353009 h 607216"/>
              <a:gd name="connsiteX36" fmla="*/ 351593 w 608749"/>
              <a:gd name="connsiteY36" fmla="*/ 333492 h 607216"/>
              <a:gd name="connsiteX37" fmla="*/ 337718 w 608749"/>
              <a:gd name="connsiteY37" fmla="*/ 328650 h 607216"/>
              <a:gd name="connsiteX38" fmla="*/ 312803 w 608749"/>
              <a:gd name="connsiteY38" fmla="*/ 316955 h 607216"/>
              <a:gd name="connsiteX39" fmla="*/ 332049 w 608749"/>
              <a:gd name="connsiteY39" fmla="*/ 274792 h 607216"/>
              <a:gd name="connsiteX40" fmla="*/ 403735 w 608749"/>
              <a:gd name="connsiteY40" fmla="*/ 298257 h 607216"/>
              <a:gd name="connsiteX41" fmla="*/ 491757 w 608749"/>
              <a:gd name="connsiteY41" fmla="*/ 259893 h 607216"/>
              <a:gd name="connsiteX42" fmla="*/ 219023 w 608749"/>
              <a:gd name="connsiteY42" fmla="*/ 88771 h 607216"/>
              <a:gd name="connsiteX43" fmla="*/ 329197 w 608749"/>
              <a:gd name="connsiteY43" fmla="*/ 223174 h 607216"/>
              <a:gd name="connsiteX44" fmla="*/ 219023 w 608749"/>
              <a:gd name="connsiteY44" fmla="*/ 361154 h 607216"/>
              <a:gd name="connsiteX45" fmla="*/ 108850 w 608749"/>
              <a:gd name="connsiteY45" fmla="*/ 223174 h 607216"/>
              <a:gd name="connsiteX46" fmla="*/ 219023 w 608749"/>
              <a:gd name="connsiteY46" fmla="*/ 88771 h 607216"/>
              <a:gd name="connsiteX47" fmla="*/ 403684 w 608749"/>
              <a:gd name="connsiteY47" fmla="*/ 0 h 607216"/>
              <a:gd name="connsiteX48" fmla="*/ 513862 w 608749"/>
              <a:gd name="connsiteY48" fmla="*/ 134294 h 607216"/>
              <a:gd name="connsiteX49" fmla="*/ 403684 w 608749"/>
              <a:gd name="connsiteY49" fmla="*/ 272312 h 607216"/>
              <a:gd name="connsiteX50" fmla="*/ 339308 w 608749"/>
              <a:gd name="connsiteY50" fmla="*/ 246988 h 607216"/>
              <a:gd name="connsiteX51" fmla="*/ 343784 w 608749"/>
              <a:gd name="connsiteY51" fmla="*/ 219131 h 607216"/>
              <a:gd name="connsiteX52" fmla="*/ 340651 w 608749"/>
              <a:gd name="connsiteY52" fmla="*/ 156490 h 607216"/>
              <a:gd name="connsiteX53" fmla="*/ 314617 w 608749"/>
              <a:gd name="connsiteY53" fmla="*/ 105543 h 607216"/>
              <a:gd name="connsiteX54" fmla="*/ 294103 w 608749"/>
              <a:gd name="connsiteY54" fmla="*/ 87891 h 607216"/>
              <a:gd name="connsiteX55" fmla="*/ 403684 w 608749"/>
              <a:gd name="connsiteY55" fmla="*/ 0 h 60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8749" h="607216">
                <a:moveTo>
                  <a:pt x="121497" y="332646"/>
                </a:moveTo>
                <a:cubicBezTo>
                  <a:pt x="145446" y="364453"/>
                  <a:pt x="178571" y="381288"/>
                  <a:pt x="217963" y="381288"/>
                </a:cubicBezTo>
                <a:cubicBezTo>
                  <a:pt x="257355" y="381213"/>
                  <a:pt x="290555" y="364453"/>
                  <a:pt x="314429" y="332646"/>
                </a:cubicBezTo>
                <a:cubicBezTo>
                  <a:pt x="320099" y="335477"/>
                  <a:pt x="326216" y="338084"/>
                  <a:pt x="332931" y="340691"/>
                </a:cubicBezTo>
                <a:cubicBezTo>
                  <a:pt x="337556" y="342553"/>
                  <a:pt x="342406" y="344117"/>
                  <a:pt x="347554" y="345831"/>
                </a:cubicBezTo>
                <a:cubicBezTo>
                  <a:pt x="360610" y="350077"/>
                  <a:pt x="374113" y="354472"/>
                  <a:pt x="386050" y="363336"/>
                </a:cubicBezTo>
                <a:cubicBezTo>
                  <a:pt x="414326" y="384417"/>
                  <a:pt x="421787" y="426801"/>
                  <a:pt x="427233" y="457715"/>
                </a:cubicBezTo>
                <a:lnTo>
                  <a:pt x="427904" y="461290"/>
                </a:lnTo>
                <a:cubicBezTo>
                  <a:pt x="432455" y="486840"/>
                  <a:pt x="435141" y="511794"/>
                  <a:pt x="435962" y="535259"/>
                </a:cubicBezTo>
                <a:cubicBezTo>
                  <a:pt x="436857" y="562746"/>
                  <a:pt x="419772" y="568854"/>
                  <a:pt x="404702" y="574291"/>
                </a:cubicBezTo>
                <a:lnTo>
                  <a:pt x="403060" y="574887"/>
                </a:lnTo>
                <a:cubicBezTo>
                  <a:pt x="384931" y="581443"/>
                  <a:pt x="364713" y="587029"/>
                  <a:pt x="341063" y="592020"/>
                </a:cubicBezTo>
                <a:cubicBezTo>
                  <a:pt x="292942" y="602151"/>
                  <a:pt x="253849" y="606993"/>
                  <a:pt x="218038" y="607216"/>
                </a:cubicBezTo>
                <a:lnTo>
                  <a:pt x="217963" y="607216"/>
                </a:lnTo>
                <a:lnTo>
                  <a:pt x="217888" y="607216"/>
                </a:lnTo>
                <a:cubicBezTo>
                  <a:pt x="182152" y="606993"/>
                  <a:pt x="143059" y="602151"/>
                  <a:pt x="94863" y="592020"/>
                </a:cubicBezTo>
                <a:cubicBezTo>
                  <a:pt x="71288" y="587029"/>
                  <a:pt x="50995" y="581443"/>
                  <a:pt x="32866" y="574887"/>
                </a:cubicBezTo>
                <a:lnTo>
                  <a:pt x="31224" y="574291"/>
                </a:lnTo>
                <a:cubicBezTo>
                  <a:pt x="16154" y="568854"/>
                  <a:pt x="-931" y="562746"/>
                  <a:pt x="39" y="535259"/>
                </a:cubicBezTo>
                <a:cubicBezTo>
                  <a:pt x="785" y="511794"/>
                  <a:pt x="3545" y="486915"/>
                  <a:pt x="8096" y="461290"/>
                </a:cubicBezTo>
                <a:lnTo>
                  <a:pt x="8693" y="457715"/>
                </a:lnTo>
                <a:cubicBezTo>
                  <a:pt x="14139" y="426801"/>
                  <a:pt x="21600" y="384417"/>
                  <a:pt x="49876" y="363336"/>
                </a:cubicBezTo>
                <a:cubicBezTo>
                  <a:pt x="61813" y="354472"/>
                  <a:pt x="75316" y="350077"/>
                  <a:pt x="88372" y="345831"/>
                </a:cubicBezTo>
                <a:cubicBezTo>
                  <a:pt x="93520" y="344117"/>
                  <a:pt x="98370" y="342553"/>
                  <a:pt x="102995" y="340691"/>
                </a:cubicBezTo>
                <a:cubicBezTo>
                  <a:pt x="109784" y="338084"/>
                  <a:pt x="115827" y="335477"/>
                  <a:pt x="121497" y="332646"/>
                </a:cubicBezTo>
                <a:close/>
                <a:moveTo>
                  <a:pt x="491757" y="259893"/>
                </a:moveTo>
                <a:cubicBezTo>
                  <a:pt x="498545" y="263469"/>
                  <a:pt x="505781" y="266597"/>
                  <a:pt x="513912" y="269801"/>
                </a:cubicBezTo>
                <a:cubicBezTo>
                  <a:pt x="530621" y="276356"/>
                  <a:pt x="549419" y="279932"/>
                  <a:pt x="564040" y="290733"/>
                </a:cubicBezTo>
                <a:cubicBezTo>
                  <a:pt x="589178" y="309505"/>
                  <a:pt x="595668" y="351743"/>
                  <a:pt x="600815" y="380571"/>
                </a:cubicBezTo>
                <a:cubicBezTo>
                  <a:pt x="604993" y="404335"/>
                  <a:pt x="607827" y="428619"/>
                  <a:pt x="608722" y="452755"/>
                </a:cubicBezTo>
                <a:cubicBezTo>
                  <a:pt x="609319" y="471453"/>
                  <a:pt x="600069" y="474060"/>
                  <a:pt x="584404" y="479721"/>
                </a:cubicBezTo>
                <a:cubicBezTo>
                  <a:pt x="564786" y="486798"/>
                  <a:pt x="544496" y="492013"/>
                  <a:pt x="524131" y="496333"/>
                </a:cubicBezTo>
                <a:cubicBezTo>
                  <a:pt x="498918" y="501622"/>
                  <a:pt x="473183" y="506166"/>
                  <a:pt x="447298" y="508848"/>
                </a:cubicBezTo>
                <a:cubicBezTo>
                  <a:pt x="445881" y="492609"/>
                  <a:pt x="443643" y="475997"/>
                  <a:pt x="440659" y="459012"/>
                </a:cubicBezTo>
                <a:lnTo>
                  <a:pt x="440062" y="455437"/>
                </a:lnTo>
                <a:cubicBezTo>
                  <a:pt x="434169" y="422436"/>
                  <a:pt x="426262" y="377145"/>
                  <a:pt x="393813" y="353009"/>
                </a:cubicBezTo>
                <a:cubicBezTo>
                  <a:pt x="380163" y="342804"/>
                  <a:pt x="365020" y="337887"/>
                  <a:pt x="351593" y="333492"/>
                </a:cubicBezTo>
                <a:cubicBezTo>
                  <a:pt x="346669" y="331853"/>
                  <a:pt x="341970" y="330363"/>
                  <a:pt x="337718" y="328650"/>
                </a:cubicBezTo>
                <a:cubicBezTo>
                  <a:pt x="328095" y="324925"/>
                  <a:pt x="320113" y="321350"/>
                  <a:pt x="312803" y="316955"/>
                </a:cubicBezTo>
                <a:cubicBezTo>
                  <a:pt x="321158" y="303695"/>
                  <a:pt x="327424" y="289243"/>
                  <a:pt x="332049" y="274792"/>
                </a:cubicBezTo>
                <a:cubicBezTo>
                  <a:pt x="352338" y="290212"/>
                  <a:pt x="376507" y="298257"/>
                  <a:pt x="403735" y="298257"/>
                </a:cubicBezTo>
                <a:cubicBezTo>
                  <a:pt x="438645" y="298257"/>
                  <a:pt x="468707" y="285072"/>
                  <a:pt x="491757" y="259893"/>
                </a:cubicBezTo>
                <a:close/>
                <a:moveTo>
                  <a:pt x="219023" y="88771"/>
                </a:moveTo>
                <a:cubicBezTo>
                  <a:pt x="301672" y="88771"/>
                  <a:pt x="337924" y="146436"/>
                  <a:pt x="329197" y="223174"/>
                </a:cubicBezTo>
                <a:cubicBezTo>
                  <a:pt x="322036" y="285384"/>
                  <a:pt x="294735" y="361154"/>
                  <a:pt x="219023" y="361154"/>
                </a:cubicBezTo>
                <a:cubicBezTo>
                  <a:pt x="143237" y="361154"/>
                  <a:pt x="115936" y="285384"/>
                  <a:pt x="108850" y="223174"/>
                </a:cubicBezTo>
                <a:cubicBezTo>
                  <a:pt x="100048" y="146436"/>
                  <a:pt x="136375" y="88771"/>
                  <a:pt x="219023" y="88771"/>
                </a:cubicBezTo>
                <a:close/>
                <a:moveTo>
                  <a:pt x="403684" y="0"/>
                </a:moveTo>
                <a:cubicBezTo>
                  <a:pt x="486336" y="0"/>
                  <a:pt x="522664" y="57650"/>
                  <a:pt x="513862" y="134294"/>
                </a:cubicBezTo>
                <a:cubicBezTo>
                  <a:pt x="506701" y="196562"/>
                  <a:pt x="479473" y="272312"/>
                  <a:pt x="403684" y="272312"/>
                </a:cubicBezTo>
                <a:cubicBezTo>
                  <a:pt x="376382" y="272312"/>
                  <a:pt x="355346" y="262480"/>
                  <a:pt x="339308" y="246988"/>
                </a:cubicBezTo>
                <a:cubicBezTo>
                  <a:pt x="341397" y="236932"/>
                  <a:pt x="342814" y="227473"/>
                  <a:pt x="343784" y="219131"/>
                </a:cubicBezTo>
                <a:cubicBezTo>
                  <a:pt x="346395" y="196488"/>
                  <a:pt x="345350" y="175409"/>
                  <a:pt x="340651" y="156490"/>
                </a:cubicBezTo>
                <a:cubicBezTo>
                  <a:pt x="335802" y="136528"/>
                  <a:pt x="327000" y="119397"/>
                  <a:pt x="314617" y="105543"/>
                </a:cubicBezTo>
                <a:cubicBezTo>
                  <a:pt x="308575" y="98765"/>
                  <a:pt x="301712" y="92881"/>
                  <a:pt x="294103" y="87891"/>
                </a:cubicBezTo>
                <a:cubicBezTo>
                  <a:pt x="302532" y="35529"/>
                  <a:pt x="338786" y="0"/>
                  <a:pt x="403684" y="0"/>
                </a:cubicBezTo>
                <a:close/>
              </a:path>
            </a:pathLst>
          </a:custGeom>
          <a:solidFill>
            <a:schemeClr val="bg1"/>
          </a:solidFill>
          <a:ln>
            <a:noFill/>
          </a:ln>
        </p:spPr>
        <p:txBody>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4" name="文本框 123"/>
          <p:cNvSpPr txBox="1"/>
          <p:nvPr>
            <p:custDataLst>
              <p:tags r:id="rId22"/>
            </p:custDataLst>
          </p:nvPr>
        </p:nvSpPr>
        <p:spPr>
          <a:xfrm>
            <a:off x="769289" y="5599287"/>
            <a:ext cx="2255678" cy="686137"/>
          </a:xfrm>
          <a:prstGeom prst="rect">
            <a:avLst/>
          </a:prstGeom>
          <a:noFill/>
        </p:spPr>
        <p:txBody>
          <a:bodyPr wrap="square" lIns="91440" tIns="45720" rIns="91440" bIns="45720" rtlCol="0">
            <a:normAutofit/>
          </a:bodyPr>
          <a:p>
            <a:pPr marL="0" lvl="0" indent="0" algn="l">
              <a:lnSpc>
                <a:spcPct val="120000"/>
              </a:lnSpc>
              <a:spcBef>
                <a:spcPts val="0"/>
              </a:spcBef>
              <a:spcAft>
                <a:spcPts val="0"/>
              </a:spcAft>
              <a:buSzPct val="100000"/>
            </a:pPr>
            <a:r>
              <a:rPr lang="zh-CN" sz="1600" spc="150">
                <a:solidFill>
                  <a:schemeClr val="tx1"/>
                </a:solidFill>
                <a:latin typeface="Arial" panose="020B0604020202020204" pitchFamily="34" charset="0"/>
                <a:ea typeface="微软雅黑" panose="020B0503020204020204" charset="-122"/>
              </a:rPr>
              <a:t>建立一套有效的供应链管理协调机制</a:t>
            </a:r>
            <a:endParaRPr lang="zh-CN" sz="1600" spc="150">
              <a:solidFill>
                <a:schemeClr val="tx1"/>
              </a:solidFill>
              <a:latin typeface="Arial" panose="020B0604020202020204" pitchFamily="34" charset="0"/>
              <a:ea typeface="微软雅黑" panose="020B0503020204020204" charset="-122"/>
            </a:endParaRPr>
          </a:p>
        </p:txBody>
      </p:sp>
      <p:sp>
        <p:nvSpPr>
          <p:cNvPr id="125" name="文本框 124"/>
          <p:cNvSpPr txBox="1"/>
          <p:nvPr>
            <p:custDataLst>
              <p:tags r:id="rId23"/>
            </p:custDataLst>
          </p:nvPr>
        </p:nvSpPr>
        <p:spPr>
          <a:xfrm>
            <a:off x="2878368" y="4849031"/>
            <a:ext cx="2255678" cy="686137"/>
          </a:xfrm>
          <a:prstGeom prst="rect">
            <a:avLst/>
          </a:prstGeom>
          <a:noFill/>
        </p:spPr>
        <p:txBody>
          <a:bodyPr wrap="square" lIns="91440" tIns="45720" rIns="91440" bIns="45720" rtlCol="0">
            <a:normAutofit/>
          </a:bodyPr>
          <a:p>
            <a:pPr marL="0" lvl="0" indent="0" algn="l">
              <a:lnSpc>
                <a:spcPct val="120000"/>
              </a:lnSpc>
              <a:spcBef>
                <a:spcPts val="0"/>
              </a:spcBef>
              <a:spcAft>
                <a:spcPts val="0"/>
              </a:spcAft>
              <a:buSzPct val="100000"/>
            </a:pPr>
            <a:r>
              <a:rPr lang="zh-CN" altLang="en-US" sz="1600" spc="150">
                <a:solidFill>
                  <a:schemeClr val="tx1"/>
                </a:solidFill>
                <a:latin typeface="Arial" panose="020B0604020202020204" pitchFamily="34" charset="0"/>
                <a:ea typeface="微软雅黑" panose="020B0503020204020204" charset="-122"/>
              </a:rPr>
              <a:t>构建畅通的信息传输渠道</a:t>
            </a:r>
            <a:endParaRPr lang="zh-CN" altLang="en-US" sz="1600" spc="150">
              <a:solidFill>
                <a:schemeClr val="tx1"/>
              </a:solidFill>
              <a:latin typeface="Arial" panose="020B0604020202020204" pitchFamily="34" charset="0"/>
              <a:ea typeface="微软雅黑" panose="020B0503020204020204" charset="-122"/>
            </a:endParaRPr>
          </a:p>
        </p:txBody>
      </p:sp>
      <p:sp>
        <p:nvSpPr>
          <p:cNvPr id="126" name="文本框 125"/>
          <p:cNvSpPr txBox="1"/>
          <p:nvPr>
            <p:custDataLst>
              <p:tags r:id="rId24"/>
            </p:custDataLst>
          </p:nvPr>
        </p:nvSpPr>
        <p:spPr>
          <a:xfrm>
            <a:off x="4987447" y="4098775"/>
            <a:ext cx="2255678" cy="686137"/>
          </a:xfrm>
          <a:prstGeom prst="rect">
            <a:avLst/>
          </a:prstGeom>
          <a:noFill/>
        </p:spPr>
        <p:txBody>
          <a:bodyPr wrap="square" lIns="91440" tIns="45720" rIns="91440" bIns="45720" rtlCol="0">
            <a:normAutofit/>
          </a:bodyPr>
          <a:p>
            <a:pPr marL="0" lvl="0" indent="0" algn="l">
              <a:lnSpc>
                <a:spcPct val="120000"/>
              </a:lnSpc>
              <a:spcBef>
                <a:spcPts val="0"/>
              </a:spcBef>
              <a:spcAft>
                <a:spcPts val="0"/>
              </a:spcAft>
              <a:buSzPct val="100000"/>
            </a:pPr>
            <a:r>
              <a:rPr lang="zh-CN" altLang="en-US" sz="1600" spc="150">
                <a:solidFill>
                  <a:schemeClr val="tx1"/>
                </a:solidFill>
                <a:latin typeface="Arial" panose="020B0604020202020204" pitchFamily="34" charset="0"/>
                <a:ea typeface="微软雅黑" panose="020B0503020204020204" charset="-122"/>
              </a:rPr>
              <a:t>选择正确的JMI模式</a:t>
            </a:r>
            <a:endParaRPr lang="zh-CN" altLang="en-US" sz="1600" spc="150">
              <a:solidFill>
                <a:schemeClr val="tx1"/>
              </a:solidFill>
              <a:latin typeface="Arial" panose="020B0604020202020204" pitchFamily="34" charset="0"/>
              <a:ea typeface="微软雅黑" panose="020B0503020204020204" charset="-122"/>
            </a:endParaRPr>
          </a:p>
        </p:txBody>
      </p:sp>
      <p:sp>
        <p:nvSpPr>
          <p:cNvPr id="127" name="文本框 126"/>
          <p:cNvSpPr txBox="1"/>
          <p:nvPr>
            <p:custDataLst>
              <p:tags r:id="rId25"/>
            </p:custDataLst>
          </p:nvPr>
        </p:nvSpPr>
        <p:spPr>
          <a:xfrm>
            <a:off x="7096526" y="3348520"/>
            <a:ext cx="2255678" cy="686137"/>
          </a:xfrm>
          <a:prstGeom prst="rect">
            <a:avLst/>
          </a:prstGeom>
          <a:noFill/>
        </p:spPr>
        <p:txBody>
          <a:bodyPr wrap="square" lIns="91440" tIns="45720" rIns="91440" bIns="45720" rtlCol="0">
            <a:normAutofit/>
          </a:bodyPr>
          <a:p>
            <a:pPr marL="0" lvl="0" indent="0" algn="l">
              <a:lnSpc>
                <a:spcPct val="120000"/>
              </a:lnSpc>
              <a:spcBef>
                <a:spcPts val="0"/>
              </a:spcBef>
              <a:spcAft>
                <a:spcPts val="0"/>
              </a:spcAft>
              <a:buSzPct val="100000"/>
            </a:pPr>
            <a:r>
              <a:rPr lang="zh-CN" altLang="en-US" sz="1600" spc="150">
                <a:solidFill>
                  <a:schemeClr val="tx1"/>
                </a:solidFill>
                <a:latin typeface="Arial" panose="020B0604020202020204" pitchFamily="34" charset="0"/>
                <a:ea typeface="微软雅黑" panose="020B0503020204020204" charset="-122"/>
              </a:rPr>
              <a:t>充分利用第三方物流</a:t>
            </a:r>
            <a:endParaRPr lang="zh-CN" altLang="en-US" sz="1600" spc="150">
              <a:solidFill>
                <a:schemeClr val="tx1"/>
              </a:solidFill>
              <a:latin typeface="Arial" panose="020B0604020202020204" pitchFamily="34" charset="0"/>
              <a:ea typeface="微软雅黑" panose="020B0503020204020204" charset="-122"/>
            </a:endParaRPr>
          </a:p>
        </p:txBody>
      </p:sp>
      <p:sp>
        <p:nvSpPr>
          <p:cNvPr id="128" name="文本框 127"/>
          <p:cNvSpPr txBox="1"/>
          <p:nvPr>
            <p:custDataLst>
              <p:tags r:id="rId26"/>
            </p:custDataLst>
          </p:nvPr>
        </p:nvSpPr>
        <p:spPr>
          <a:xfrm>
            <a:off x="9205606" y="2598265"/>
            <a:ext cx="2255678" cy="686137"/>
          </a:xfrm>
          <a:prstGeom prst="rect">
            <a:avLst/>
          </a:prstGeom>
          <a:noFill/>
        </p:spPr>
        <p:txBody>
          <a:bodyPr wrap="square" lIns="91440" tIns="45720" rIns="91440" bIns="45720" rtlCol="0">
            <a:normAutofit/>
          </a:bodyPr>
          <a:p>
            <a:pPr marL="0" lvl="0" indent="0" algn="l">
              <a:lnSpc>
                <a:spcPct val="120000"/>
              </a:lnSpc>
              <a:spcBef>
                <a:spcPts val="0"/>
              </a:spcBef>
              <a:spcAft>
                <a:spcPts val="0"/>
              </a:spcAft>
              <a:buSzPct val="100000"/>
            </a:pPr>
            <a:r>
              <a:rPr lang="zh-CN" altLang="en-US" sz="1600" spc="150">
                <a:solidFill>
                  <a:schemeClr val="tx1"/>
                </a:solidFill>
                <a:latin typeface="Arial" panose="020B0604020202020204" pitchFamily="34" charset="0"/>
                <a:ea typeface="微软雅黑" panose="020B0503020204020204" charset="-122"/>
              </a:rPr>
              <a:t>发挥两种资源计划系统的作用</a:t>
            </a:r>
            <a:endParaRPr lang="zh-CN" altLang="en-US" sz="1600" spc="150">
              <a:solidFill>
                <a:schemeClr val="tx1"/>
              </a:solidFill>
              <a:latin typeface="Arial" panose="020B0604020202020204" pitchFamily="34" charset="0"/>
              <a:ea typeface="微软雅黑" panose="020B0503020204020204" charset="-122"/>
            </a:endParaRPr>
          </a:p>
        </p:txBody>
      </p:sp>
      <p:sp>
        <p:nvSpPr>
          <p:cNvPr id="129" name="light-bulb_116338"/>
          <p:cNvSpPr>
            <a:spLocks noChangeAspect="1"/>
          </p:cNvSpPr>
          <p:nvPr>
            <p:custDataLst>
              <p:tags r:id="rId27"/>
            </p:custDataLst>
          </p:nvPr>
        </p:nvSpPr>
        <p:spPr bwMode="auto">
          <a:xfrm>
            <a:off x="3792997" y="4010202"/>
            <a:ext cx="351462" cy="350923"/>
          </a:xfrm>
          <a:custGeom>
            <a:avLst/>
            <a:gdLst>
              <a:gd name="connsiteX0" fmla="*/ 238769 w 581459"/>
              <a:gd name="connsiteY0" fmla="*/ 505245 h 580612"/>
              <a:gd name="connsiteX1" fmla="*/ 238769 w 581459"/>
              <a:gd name="connsiteY1" fmla="*/ 533685 h 580612"/>
              <a:gd name="connsiteX2" fmla="*/ 261553 w 581459"/>
              <a:gd name="connsiteY2" fmla="*/ 555993 h 580612"/>
              <a:gd name="connsiteX3" fmla="*/ 323497 w 581459"/>
              <a:gd name="connsiteY3" fmla="*/ 555993 h 580612"/>
              <a:gd name="connsiteX4" fmla="*/ 346281 w 581459"/>
              <a:gd name="connsiteY4" fmla="*/ 533685 h 580612"/>
              <a:gd name="connsiteX5" fmla="*/ 346192 w 581459"/>
              <a:gd name="connsiteY5" fmla="*/ 533685 h 580612"/>
              <a:gd name="connsiteX6" fmla="*/ 346192 w 581459"/>
              <a:gd name="connsiteY6" fmla="*/ 505245 h 580612"/>
              <a:gd name="connsiteX7" fmla="*/ 519573 w 581459"/>
              <a:gd name="connsiteY7" fmla="*/ 266808 h 580612"/>
              <a:gd name="connsiteX8" fmla="*/ 581459 w 581459"/>
              <a:gd name="connsiteY8" fmla="*/ 266808 h 580612"/>
              <a:gd name="connsiteX9" fmla="*/ 581459 w 581459"/>
              <a:gd name="connsiteY9" fmla="*/ 291576 h 580612"/>
              <a:gd name="connsiteX10" fmla="*/ 519573 w 581459"/>
              <a:gd name="connsiteY10" fmla="*/ 291576 h 580612"/>
              <a:gd name="connsiteX11" fmla="*/ 0 w 581459"/>
              <a:gd name="connsiteY11" fmla="*/ 266808 h 580612"/>
              <a:gd name="connsiteX12" fmla="*/ 61956 w 581459"/>
              <a:gd name="connsiteY12" fmla="*/ 266808 h 580612"/>
              <a:gd name="connsiteX13" fmla="*/ 61956 w 581459"/>
              <a:gd name="connsiteY13" fmla="*/ 291576 h 580612"/>
              <a:gd name="connsiteX14" fmla="*/ 0 w 581459"/>
              <a:gd name="connsiteY14" fmla="*/ 291576 h 580612"/>
              <a:gd name="connsiteX15" fmla="*/ 290923 w 581459"/>
              <a:gd name="connsiteY15" fmla="*/ 121030 h 580612"/>
              <a:gd name="connsiteX16" fmla="*/ 153151 w 581459"/>
              <a:gd name="connsiteY16" fmla="*/ 236036 h 580612"/>
              <a:gd name="connsiteX17" fmla="*/ 187327 w 581459"/>
              <a:gd name="connsiteY17" fmla="*/ 343489 h 580612"/>
              <a:gd name="connsiteX18" fmla="*/ 237879 w 581459"/>
              <a:gd name="connsiteY18" fmla="*/ 469427 h 580612"/>
              <a:gd name="connsiteX19" fmla="*/ 237879 w 581459"/>
              <a:gd name="connsiteY19" fmla="*/ 480626 h 580612"/>
              <a:gd name="connsiteX20" fmla="*/ 345213 w 581459"/>
              <a:gd name="connsiteY20" fmla="*/ 480626 h 580612"/>
              <a:gd name="connsiteX21" fmla="*/ 345213 w 581459"/>
              <a:gd name="connsiteY21" fmla="*/ 469427 h 580612"/>
              <a:gd name="connsiteX22" fmla="*/ 393273 w 581459"/>
              <a:gd name="connsiteY22" fmla="*/ 344644 h 580612"/>
              <a:gd name="connsiteX23" fmla="*/ 429941 w 581459"/>
              <a:gd name="connsiteY23" fmla="*/ 254523 h 580612"/>
              <a:gd name="connsiteX24" fmla="*/ 290923 w 581459"/>
              <a:gd name="connsiteY24" fmla="*/ 121030 h 580612"/>
              <a:gd name="connsiteX25" fmla="*/ 290745 w 581459"/>
              <a:gd name="connsiteY25" fmla="*/ 96322 h 580612"/>
              <a:gd name="connsiteX26" fmla="*/ 455217 w 581459"/>
              <a:gd name="connsiteY26" fmla="*/ 254523 h 580612"/>
              <a:gd name="connsiteX27" fmla="*/ 410984 w 581459"/>
              <a:gd name="connsiteY27" fmla="*/ 361975 h 580612"/>
              <a:gd name="connsiteX28" fmla="*/ 370489 w 581459"/>
              <a:gd name="connsiteY28" fmla="*/ 469427 h 580612"/>
              <a:gd name="connsiteX29" fmla="*/ 370400 w 581459"/>
              <a:gd name="connsiteY29" fmla="*/ 533685 h 580612"/>
              <a:gd name="connsiteX30" fmla="*/ 322340 w 581459"/>
              <a:gd name="connsiteY30" fmla="*/ 580612 h 580612"/>
              <a:gd name="connsiteX31" fmla="*/ 260396 w 581459"/>
              <a:gd name="connsiteY31" fmla="*/ 580612 h 580612"/>
              <a:gd name="connsiteX32" fmla="*/ 212336 w 581459"/>
              <a:gd name="connsiteY32" fmla="*/ 533685 h 580612"/>
              <a:gd name="connsiteX33" fmla="*/ 212425 w 581459"/>
              <a:gd name="connsiteY33" fmla="*/ 469427 h 580612"/>
              <a:gd name="connsiteX34" fmla="*/ 169527 w 581459"/>
              <a:gd name="connsiteY34" fmla="*/ 359486 h 580612"/>
              <a:gd name="connsiteX35" fmla="*/ 129032 w 581459"/>
              <a:gd name="connsiteY35" fmla="*/ 232215 h 580612"/>
              <a:gd name="connsiteX36" fmla="*/ 290745 w 581459"/>
              <a:gd name="connsiteY36" fmla="*/ 96322 h 580612"/>
              <a:gd name="connsiteX37" fmla="*/ 487166 w 581459"/>
              <a:gd name="connsiteY37" fmla="*/ 72612 h 580612"/>
              <a:gd name="connsiteX38" fmla="*/ 504967 w 581459"/>
              <a:gd name="connsiteY38" fmla="*/ 90297 h 580612"/>
              <a:gd name="connsiteX39" fmla="*/ 461621 w 581459"/>
              <a:gd name="connsiteY39" fmla="*/ 131887 h 580612"/>
              <a:gd name="connsiteX40" fmla="*/ 443998 w 581459"/>
              <a:gd name="connsiteY40" fmla="*/ 114202 h 580612"/>
              <a:gd name="connsiteX41" fmla="*/ 93866 w 581459"/>
              <a:gd name="connsiteY41" fmla="*/ 72541 h 580612"/>
              <a:gd name="connsiteX42" fmla="*/ 137109 w 581459"/>
              <a:gd name="connsiteY42" fmla="*/ 114144 h 580612"/>
              <a:gd name="connsiteX43" fmla="*/ 119403 w 581459"/>
              <a:gd name="connsiteY43" fmla="*/ 131745 h 580612"/>
              <a:gd name="connsiteX44" fmla="*/ 76070 w 581459"/>
              <a:gd name="connsiteY44" fmla="*/ 90142 h 580612"/>
              <a:gd name="connsiteX45" fmla="*/ 278098 w 581459"/>
              <a:gd name="connsiteY45" fmla="*/ 0 h 580612"/>
              <a:gd name="connsiteX46" fmla="*/ 303360 w 581459"/>
              <a:gd name="connsiteY46" fmla="*/ 0 h 580612"/>
              <a:gd name="connsiteX47" fmla="*/ 303360 w 581459"/>
              <a:gd name="connsiteY47" fmla="*/ 59204 h 580612"/>
              <a:gd name="connsiteX48" fmla="*/ 278098 w 581459"/>
              <a:gd name="connsiteY48" fmla="*/ 59204 h 580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81459" h="580612">
                <a:moveTo>
                  <a:pt x="238769" y="505245"/>
                </a:moveTo>
                <a:lnTo>
                  <a:pt x="238769" y="533685"/>
                </a:lnTo>
                <a:cubicBezTo>
                  <a:pt x="238769" y="546128"/>
                  <a:pt x="248915" y="555993"/>
                  <a:pt x="261553" y="555993"/>
                </a:cubicBezTo>
                <a:lnTo>
                  <a:pt x="323497" y="555993"/>
                </a:lnTo>
                <a:cubicBezTo>
                  <a:pt x="336224" y="555993"/>
                  <a:pt x="346281" y="546039"/>
                  <a:pt x="346281" y="533685"/>
                </a:cubicBezTo>
                <a:lnTo>
                  <a:pt x="346192" y="533685"/>
                </a:lnTo>
                <a:lnTo>
                  <a:pt x="346192" y="505245"/>
                </a:lnTo>
                <a:close/>
                <a:moveTo>
                  <a:pt x="519573" y="266808"/>
                </a:moveTo>
                <a:lnTo>
                  <a:pt x="581459" y="266808"/>
                </a:lnTo>
                <a:lnTo>
                  <a:pt x="581459" y="291576"/>
                </a:lnTo>
                <a:lnTo>
                  <a:pt x="519573" y="291576"/>
                </a:lnTo>
                <a:close/>
                <a:moveTo>
                  <a:pt x="0" y="266808"/>
                </a:moveTo>
                <a:lnTo>
                  <a:pt x="61956" y="266808"/>
                </a:lnTo>
                <a:lnTo>
                  <a:pt x="61956" y="291576"/>
                </a:lnTo>
                <a:lnTo>
                  <a:pt x="0" y="291576"/>
                </a:lnTo>
                <a:close/>
                <a:moveTo>
                  <a:pt x="290923" y="121030"/>
                </a:moveTo>
                <a:cubicBezTo>
                  <a:pt x="217231" y="121030"/>
                  <a:pt x="162051" y="176756"/>
                  <a:pt x="153151" y="236036"/>
                </a:cubicBezTo>
                <a:cubicBezTo>
                  <a:pt x="148167" y="275587"/>
                  <a:pt x="159559" y="313893"/>
                  <a:pt x="187327" y="343489"/>
                </a:cubicBezTo>
                <a:cubicBezTo>
                  <a:pt x="218833" y="378062"/>
                  <a:pt x="237879" y="423744"/>
                  <a:pt x="237879" y="469427"/>
                </a:cubicBezTo>
                <a:lnTo>
                  <a:pt x="237879" y="480626"/>
                </a:lnTo>
                <a:lnTo>
                  <a:pt x="345213" y="480626"/>
                </a:lnTo>
                <a:lnTo>
                  <a:pt x="345213" y="469427"/>
                </a:lnTo>
                <a:cubicBezTo>
                  <a:pt x="345213" y="421256"/>
                  <a:pt x="361767" y="376817"/>
                  <a:pt x="393273" y="344644"/>
                </a:cubicBezTo>
                <a:cubicBezTo>
                  <a:pt x="417303" y="319936"/>
                  <a:pt x="429941" y="287763"/>
                  <a:pt x="429941" y="254523"/>
                </a:cubicBezTo>
                <a:cubicBezTo>
                  <a:pt x="429941" y="181644"/>
                  <a:pt x="367997" y="121030"/>
                  <a:pt x="290923" y="121030"/>
                </a:cubicBezTo>
                <a:close/>
                <a:moveTo>
                  <a:pt x="290745" y="96322"/>
                </a:moveTo>
                <a:cubicBezTo>
                  <a:pt x="380457" y="96322"/>
                  <a:pt x="455128" y="166713"/>
                  <a:pt x="455217" y="254523"/>
                </a:cubicBezTo>
                <a:cubicBezTo>
                  <a:pt x="455217" y="294073"/>
                  <a:pt x="440087" y="332379"/>
                  <a:pt x="410984" y="361975"/>
                </a:cubicBezTo>
                <a:cubicBezTo>
                  <a:pt x="384373" y="389082"/>
                  <a:pt x="370489" y="427477"/>
                  <a:pt x="370489" y="469427"/>
                </a:cubicBezTo>
                <a:lnTo>
                  <a:pt x="370400" y="533685"/>
                </a:lnTo>
                <a:cubicBezTo>
                  <a:pt x="370400" y="559637"/>
                  <a:pt x="348951" y="580612"/>
                  <a:pt x="322340" y="580612"/>
                </a:cubicBezTo>
                <a:lnTo>
                  <a:pt x="260396" y="580612"/>
                </a:lnTo>
                <a:cubicBezTo>
                  <a:pt x="233785" y="580612"/>
                  <a:pt x="212336" y="559637"/>
                  <a:pt x="212336" y="533685"/>
                </a:cubicBezTo>
                <a:lnTo>
                  <a:pt x="212425" y="469427"/>
                </a:lnTo>
                <a:cubicBezTo>
                  <a:pt x="212425" y="428722"/>
                  <a:pt x="197295" y="389082"/>
                  <a:pt x="169527" y="359486"/>
                </a:cubicBezTo>
                <a:cubicBezTo>
                  <a:pt x="137932" y="324913"/>
                  <a:pt x="122713" y="279142"/>
                  <a:pt x="129032" y="232215"/>
                </a:cubicBezTo>
                <a:cubicBezTo>
                  <a:pt x="139089" y="161824"/>
                  <a:pt x="202724" y="96322"/>
                  <a:pt x="290745" y="96322"/>
                </a:cubicBezTo>
                <a:close/>
                <a:moveTo>
                  <a:pt x="487166" y="72612"/>
                </a:moveTo>
                <a:lnTo>
                  <a:pt x="504967" y="90297"/>
                </a:lnTo>
                <a:lnTo>
                  <a:pt x="461621" y="131887"/>
                </a:lnTo>
                <a:lnTo>
                  <a:pt x="443998" y="114202"/>
                </a:lnTo>
                <a:close/>
                <a:moveTo>
                  <a:pt x="93866" y="72541"/>
                </a:moveTo>
                <a:lnTo>
                  <a:pt x="137109" y="114144"/>
                </a:lnTo>
                <a:lnTo>
                  <a:pt x="119403" y="131745"/>
                </a:lnTo>
                <a:lnTo>
                  <a:pt x="76070" y="90142"/>
                </a:lnTo>
                <a:close/>
                <a:moveTo>
                  <a:pt x="278098" y="0"/>
                </a:moveTo>
                <a:lnTo>
                  <a:pt x="303360" y="0"/>
                </a:lnTo>
                <a:lnTo>
                  <a:pt x="303360" y="59204"/>
                </a:lnTo>
                <a:lnTo>
                  <a:pt x="278098" y="59204"/>
                </a:lnTo>
                <a:close/>
              </a:path>
            </a:pathLst>
          </a:custGeom>
          <a:solidFill>
            <a:schemeClr val="bg1"/>
          </a:solidFill>
          <a:ln>
            <a:noFill/>
          </a:ln>
        </p:spPr>
        <p:txBody>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0" name="lab-flask_77311"/>
          <p:cNvSpPr>
            <a:spLocks noChangeAspect="1"/>
          </p:cNvSpPr>
          <p:nvPr>
            <p:custDataLst>
              <p:tags r:id="rId28"/>
            </p:custDataLst>
          </p:nvPr>
        </p:nvSpPr>
        <p:spPr bwMode="auto">
          <a:xfrm>
            <a:off x="5865236" y="3230801"/>
            <a:ext cx="271154" cy="377243"/>
          </a:xfrm>
          <a:custGeom>
            <a:avLst/>
            <a:gdLst>
              <a:gd name="connsiteX0" fmla="*/ 264916 w 435254"/>
              <a:gd name="connsiteY0" fmla="*/ 387002 h 605592"/>
              <a:gd name="connsiteX1" fmla="*/ 232980 w 435254"/>
              <a:gd name="connsiteY1" fmla="*/ 444284 h 605592"/>
              <a:gd name="connsiteX2" fmla="*/ 290446 w 435254"/>
              <a:gd name="connsiteY2" fmla="*/ 476076 h 605592"/>
              <a:gd name="connsiteX3" fmla="*/ 322289 w 435254"/>
              <a:gd name="connsiteY3" fmla="*/ 418794 h 605592"/>
              <a:gd name="connsiteX4" fmla="*/ 264916 w 435254"/>
              <a:gd name="connsiteY4" fmla="*/ 387002 h 605592"/>
              <a:gd name="connsiteX5" fmla="*/ 139402 w 435254"/>
              <a:gd name="connsiteY5" fmla="*/ 338432 h 605592"/>
              <a:gd name="connsiteX6" fmla="*/ 295830 w 435254"/>
              <a:gd name="connsiteY6" fmla="*/ 338432 h 605592"/>
              <a:gd name="connsiteX7" fmla="*/ 380961 w 435254"/>
              <a:gd name="connsiteY7" fmla="*/ 497395 h 605592"/>
              <a:gd name="connsiteX8" fmla="*/ 379940 w 435254"/>
              <a:gd name="connsiteY8" fmla="*/ 538271 h 605592"/>
              <a:gd name="connsiteX9" fmla="*/ 344291 w 435254"/>
              <a:gd name="connsiteY9" fmla="*/ 558384 h 605592"/>
              <a:gd name="connsiteX10" fmla="*/ 90941 w 435254"/>
              <a:gd name="connsiteY10" fmla="*/ 558384 h 605592"/>
              <a:gd name="connsiteX11" fmla="*/ 55385 w 435254"/>
              <a:gd name="connsiteY11" fmla="*/ 538271 h 605592"/>
              <a:gd name="connsiteX12" fmla="*/ 54364 w 435254"/>
              <a:gd name="connsiteY12" fmla="*/ 497395 h 605592"/>
              <a:gd name="connsiteX13" fmla="*/ 206517 w 435254"/>
              <a:gd name="connsiteY13" fmla="*/ 242939 h 605592"/>
              <a:gd name="connsiteX14" fmla="*/ 242338 w 435254"/>
              <a:gd name="connsiteY14" fmla="*/ 262869 h 605592"/>
              <a:gd name="connsiteX15" fmla="*/ 222386 w 435254"/>
              <a:gd name="connsiteY15" fmla="*/ 298651 h 605592"/>
              <a:gd name="connsiteX16" fmla="*/ 186565 w 435254"/>
              <a:gd name="connsiteY16" fmla="*/ 278813 h 605592"/>
              <a:gd name="connsiteX17" fmla="*/ 206517 w 435254"/>
              <a:gd name="connsiteY17" fmla="*/ 242939 h 605592"/>
              <a:gd name="connsiteX18" fmla="*/ 247634 w 435254"/>
              <a:gd name="connsiteY18" fmla="*/ 115529 h 605592"/>
              <a:gd name="connsiteX19" fmla="*/ 277725 w 435254"/>
              <a:gd name="connsiteY19" fmla="*/ 132203 h 605592"/>
              <a:gd name="connsiteX20" fmla="*/ 261007 w 435254"/>
              <a:gd name="connsiteY20" fmla="*/ 162123 h 605592"/>
              <a:gd name="connsiteX21" fmla="*/ 231009 w 435254"/>
              <a:gd name="connsiteY21" fmla="*/ 145542 h 605592"/>
              <a:gd name="connsiteX22" fmla="*/ 247634 w 435254"/>
              <a:gd name="connsiteY22" fmla="*/ 115529 h 605592"/>
              <a:gd name="connsiteX23" fmla="*/ 150273 w 435254"/>
              <a:gd name="connsiteY23" fmla="*/ 71748 h 605592"/>
              <a:gd name="connsiteX24" fmla="*/ 150273 w 435254"/>
              <a:gd name="connsiteY24" fmla="*/ 263353 h 605592"/>
              <a:gd name="connsiteX25" fmla="*/ 32555 w 435254"/>
              <a:gd name="connsiteY25" fmla="*/ 483510 h 605592"/>
              <a:gd name="connsiteX26" fmla="*/ 34134 w 435254"/>
              <a:gd name="connsiteY26" fmla="*/ 548769 h 605592"/>
              <a:gd name="connsiteX27" fmla="*/ 90950 w 435254"/>
              <a:gd name="connsiteY27" fmla="*/ 580935 h 605592"/>
              <a:gd name="connsiteX28" fmla="*/ 344304 w 435254"/>
              <a:gd name="connsiteY28" fmla="*/ 580935 h 605592"/>
              <a:gd name="connsiteX29" fmla="*/ 401120 w 435254"/>
              <a:gd name="connsiteY29" fmla="*/ 548769 h 605592"/>
              <a:gd name="connsiteX30" fmla="*/ 402791 w 435254"/>
              <a:gd name="connsiteY30" fmla="*/ 483510 h 605592"/>
              <a:gd name="connsiteX31" fmla="*/ 284981 w 435254"/>
              <a:gd name="connsiteY31" fmla="*/ 263353 h 605592"/>
              <a:gd name="connsiteX32" fmla="*/ 284981 w 435254"/>
              <a:gd name="connsiteY32" fmla="*/ 71748 h 605592"/>
              <a:gd name="connsiteX33" fmla="*/ 96799 w 435254"/>
              <a:gd name="connsiteY33" fmla="*/ 0 h 605592"/>
              <a:gd name="connsiteX34" fmla="*/ 337527 w 435254"/>
              <a:gd name="connsiteY34" fmla="*/ 0 h 605592"/>
              <a:gd name="connsiteX35" fmla="*/ 373548 w 435254"/>
              <a:gd name="connsiteY35" fmla="*/ 35874 h 605592"/>
              <a:gd name="connsiteX36" fmla="*/ 337527 w 435254"/>
              <a:gd name="connsiteY36" fmla="*/ 71748 h 605592"/>
              <a:gd name="connsiteX37" fmla="*/ 309768 w 435254"/>
              <a:gd name="connsiteY37" fmla="*/ 71748 h 605592"/>
              <a:gd name="connsiteX38" fmla="*/ 309768 w 435254"/>
              <a:gd name="connsiteY38" fmla="*/ 257235 h 605592"/>
              <a:gd name="connsiteX39" fmla="*/ 424608 w 435254"/>
              <a:gd name="connsiteY39" fmla="*/ 471923 h 605592"/>
              <a:gd name="connsiteX40" fmla="*/ 422380 w 435254"/>
              <a:gd name="connsiteY40" fmla="*/ 561468 h 605592"/>
              <a:gd name="connsiteX41" fmla="*/ 344304 w 435254"/>
              <a:gd name="connsiteY41" fmla="*/ 605592 h 605592"/>
              <a:gd name="connsiteX42" fmla="*/ 90950 w 435254"/>
              <a:gd name="connsiteY42" fmla="*/ 605592 h 605592"/>
              <a:gd name="connsiteX43" fmla="*/ 12874 w 435254"/>
              <a:gd name="connsiteY43" fmla="*/ 561468 h 605592"/>
              <a:gd name="connsiteX44" fmla="*/ 10646 w 435254"/>
              <a:gd name="connsiteY44" fmla="*/ 471923 h 605592"/>
              <a:gd name="connsiteX45" fmla="*/ 125579 w 435254"/>
              <a:gd name="connsiteY45" fmla="*/ 257235 h 605592"/>
              <a:gd name="connsiteX46" fmla="*/ 125579 w 435254"/>
              <a:gd name="connsiteY46" fmla="*/ 71748 h 605592"/>
              <a:gd name="connsiteX47" fmla="*/ 96799 w 435254"/>
              <a:gd name="connsiteY47" fmla="*/ 71748 h 605592"/>
              <a:gd name="connsiteX48" fmla="*/ 61799 w 435254"/>
              <a:gd name="connsiteY48" fmla="*/ 35874 h 605592"/>
              <a:gd name="connsiteX49" fmla="*/ 96799 w 435254"/>
              <a:gd name="connsiteY49"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35254" h="605592">
                <a:moveTo>
                  <a:pt x="264916" y="387002"/>
                </a:moveTo>
                <a:cubicBezTo>
                  <a:pt x="240222" y="393953"/>
                  <a:pt x="225925" y="419628"/>
                  <a:pt x="232980" y="444284"/>
                </a:cubicBezTo>
                <a:cubicBezTo>
                  <a:pt x="240036" y="468846"/>
                  <a:pt x="265752" y="483120"/>
                  <a:pt x="290446" y="476076"/>
                </a:cubicBezTo>
                <a:cubicBezTo>
                  <a:pt x="315048" y="469032"/>
                  <a:pt x="329344" y="443357"/>
                  <a:pt x="322289" y="418794"/>
                </a:cubicBezTo>
                <a:cubicBezTo>
                  <a:pt x="315233" y="394139"/>
                  <a:pt x="289518" y="379957"/>
                  <a:pt x="264916" y="387002"/>
                </a:cubicBezTo>
                <a:close/>
                <a:moveTo>
                  <a:pt x="139402" y="338432"/>
                </a:moveTo>
                <a:lnTo>
                  <a:pt x="295830" y="338432"/>
                </a:lnTo>
                <a:lnTo>
                  <a:pt x="380961" y="497395"/>
                </a:lnTo>
                <a:cubicBezTo>
                  <a:pt x="387831" y="510278"/>
                  <a:pt x="387367" y="525758"/>
                  <a:pt x="379940" y="538271"/>
                </a:cubicBezTo>
                <a:cubicBezTo>
                  <a:pt x="372420" y="550784"/>
                  <a:pt x="358866" y="558384"/>
                  <a:pt x="344291" y="558384"/>
                </a:cubicBezTo>
                <a:lnTo>
                  <a:pt x="90941" y="558384"/>
                </a:lnTo>
                <a:cubicBezTo>
                  <a:pt x="76366" y="558384"/>
                  <a:pt x="62905" y="550784"/>
                  <a:pt x="55385" y="538271"/>
                </a:cubicBezTo>
                <a:cubicBezTo>
                  <a:pt x="47865" y="525758"/>
                  <a:pt x="47494" y="510278"/>
                  <a:pt x="54364" y="497395"/>
                </a:cubicBezTo>
                <a:close/>
                <a:moveTo>
                  <a:pt x="206517" y="242939"/>
                </a:moveTo>
                <a:cubicBezTo>
                  <a:pt x="221829" y="238582"/>
                  <a:pt x="237884" y="247481"/>
                  <a:pt x="242338" y="262869"/>
                </a:cubicBezTo>
                <a:cubicBezTo>
                  <a:pt x="246700" y="278257"/>
                  <a:pt x="237791" y="294201"/>
                  <a:pt x="222386" y="298651"/>
                </a:cubicBezTo>
                <a:cubicBezTo>
                  <a:pt x="206981" y="303008"/>
                  <a:pt x="191019" y="294109"/>
                  <a:pt x="186565" y="278813"/>
                </a:cubicBezTo>
                <a:cubicBezTo>
                  <a:pt x="182203" y="263425"/>
                  <a:pt x="191112" y="247388"/>
                  <a:pt x="206517" y="242939"/>
                </a:cubicBezTo>
                <a:close/>
                <a:moveTo>
                  <a:pt x="247634" y="115529"/>
                </a:moveTo>
                <a:cubicBezTo>
                  <a:pt x="260543" y="111917"/>
                  <a:pt x="274010" y="119327"/>
                  <a:pt x="277725" y="132203"/>
                </a:cubicBezTo>
                <a:cubicBezTo>
                  <a:pt x="281347" y="145079"/>
                  <a:pt x="273917" y="158418"/>
                  <a:pt x="261007" y="162123"/>
                </a:cubicBezTo>
                <a:cubicBezTo>
                  <a:pt x="248191" y="165829"/>
                  <a:pt x="234724" y="158326"/>
                  <a:pt x="231009" y="145542"/>
                </a:cubicBezTo>
                <a:cubicBezTo>
                  <a:pt x="227294" y="132666"/>
                  <a:pt x="234817" y="119235"/>
                  <a:pt x="247634" y="115529"/>
                </a:cubicBezTo>
                <a:close/>
                <a:moveTo>
                  <a:pt x="150273" y="71748"/>
                </a:moveTo>
                <a:lnTo>
                  <a:pt x="150273" y="263353"/>
                </a:lnTo>
                <a:lnTo>
                  <a:pt x="32555" y="483510"/>
                </a:lnTo>
                <a:cubicBezTo>
                  <a:pt x="21601" y="503903"/>
                  <a:pt x="22251" y="528931"/>
                  <a:pt x="34134" y="548769"/>
                </a:cubicBezTo>
                <a:cubicBezTo>
                  <a:pt x="46017" y="568606"/>
                  <a:pt x="67834" y="580935"/>
                  <a:pt x="90950" y="580935"/>
                </a:cubicBezTo>
                <a:lnTo>
                  <a:pt x="344304" y="580935"/>
                </a:lnTo>
                <a:cubicBezTo>
                  <a:pt x="367420" y="580935"/>
                  <a:pt x="389237" y="568606"/>
                  <a:pt x="401120" y="548769"/>
                </a:cubicBezTo>
                <a:cubicBezTo>
                  <a:pt x="413096" y="528931"/>
                  <a:pt x="413653" y="503903"/>
                  <a:pt x="402791" y="483510"/>
                </a:cubicBezTo>
                <a:lnTo>
                  <a:pt x="284981" y="263353"/>
                </a:lnTo>
                <a:lnTo>
                  <a:pt x="284981" y="71748"/>
                </a:lnTo>
                <a:close/>
                <a:moveTo>
                  <a:pt x="96799" y="0"/>
                </a:moveTo>
                <a:lnTo>
                  <a:pt x="337527" y="0"/>
                </a:lnTo>
                <a:cubicBezTo>
                  <a:pt x="357394" y="0"/>
                  <a:pt x="373548" y="16036"/>
                  <a:pt x="373548" y="35874"/>
                </a:cubicBezTo>
                <a:cubicBezTo>
                  <a:pt x="373548" y="55711"/>
                  <a:pt x="357394" y="71748"/>
                  <a:pt x="337527" y="71748"/>
                </a:cubicBezTo>
                <a:lnTo>
                  <a:pt x="309768" y="71748"/>
                </a:lnTo>
                <a:lnTo>
                  <a:pt x="309768" y="257235"/>
                </a:lnTo>
                <a:lnTo>
                  <a:pt x="424608" y="471923"/>
                </a:lnTo>
                <a:cubicBezTo>
                  <a:pt x="439555" y="499917"/>
                  <a:pt x="438719" y="534215"/>
                  <a:pt x="422380" y="561468"/>
                </a:cubicBezTo>
                <a:cubicBezTo>
                  <a:pt x="406041" y="588721"/>
                  <a:pt x="376147" y="605592"/>
                  <a:pt x="344304" y="605592"/>
                </a:cubicBezTo>
                <a:lnTo>
                  <a:pt x="90950" y="605592"/>
                </a:lnTo>
                <a:cubicBezTo>
                  <a:pt x="59200" y="605592"/>
                  <a:pt x="29213" y="588721"/>
                  <a:pt x="12874" y="561468"/>
                </a:cubicBezTo>
                <a:cubicBezTo>
                  <a:pt x="-3465" y="534215"/>
                  <a:pt x="-4301" y="499917"/>
                  <a:pt x="10646" y="471923"/>
                </a:cubicBezTo>
                <a:lnTo>
                  <a:pt x="125579" y="257235"/>
                </a:lnTo>
                <a:lnTo>
                  <a:pt x="125579" y="71748"/>
                </a:lnTo>
                <a:lnTo>
                  <a:pt x="96799" y="71748"/>
                </a:lnTo>
                <a:cubicBezTo>
                  <a:pt x="77396" y="71284"/>
                  <a:pt x="61799" y="55433"/>
                  <a:pt x="61799" y="35874"/>
                </a:cubicBezTo>
                <a:cubicBezTo>
                  <a:pt x="61799" y="16407"/>
                  <a:pt x="77396" y="556"/>
                  <a:pt x="96799" y="0"/>
                </a:cubicBezTo>
                <a:close/>
              </a:path>
            </a:pathLst>
          </a:custGeom>
          <a:solidFill>
            <a:schemeClr val="bg1"/>
          </a:solidFill>
          <a:ln>
            <a:noFill/>
          </a:ln>
        </p:spPr>
        <p:txBody>
          <a:bodyPr/>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31" name="sliders_94680"/>
          <p:cNvSpPr>
            <a:spLocks noChangeAspect="1"/>
          </p:cNvSpPr>
          <p:nvPr>
            <p:custDataLst>
              <p:tags r:id="rId29"/>
            </p:custDataLst>
          </p:nvPr>
        </p:nvSpPr>
        <p:spPr bwMode="auto">
          <a:xfrm>
            <a:off x="7702618" y="2554622"/>
            <a:ext cx="352504" cy="339799"/>
          </a:xfrm>
          <a:custGeom>
            <a:avLst/>
            <a:gdLst>
              <a:gd name="connsiteX0" fmla="*/ 472193 w 608133"/>
              <a:gd name="connsiteY0" fmla="*/ 356637 h 586257"/>
              <a:gd name="connsiteX1" fmla="*/ 566147 w 608133"/>
              <a:gd name="connsiteY1" fmla="*/ 450526 h 586257"/>
              <a:gd name="connsiteX2" fmla="*/ 556299 w 608133"/>
              <a:gd name="connsiteY2" fmla="*/ 460368 h 586257"/>
              <a:gd name="connsiteX3" fmla="*/ 546450 w 608133"/>
              <a:gd name="connsiteY3" fmla="*/ 450526 h 586257"/>
              <a:gd name="connsiteX4" fmla="*/ 472193 w 608133"/>
              <a:gd name="connsiteY4" fmla="*/ 376320 h 586257"/>
              <a:gd name="connsiteX5" fmla="*/ 462345 w 608133"/>
              <a:gd name="connsiteY5" fmla="*/ 366479 h 586257"/>
              <a:gd name="connsiteX6" fmla="*/ 472193 w 608133"/>
              <a:gd name="connsiteY6" fmla="*/ 356637 h 586257"/>
              <a:gd name="connsiteX7" fmla="*/ 472182 w 608133"/>
              <a:gd name="connsiteY7" fmla="*/ 334463 h 586257"/>
              <a:gd name="connsiteX8" fmla="*/ 355935 w 608133"/>
              <a:gd name="connsiteY8" fmla="*/ 450524 h 586257"/>
              <a:gd name="connsiteX9" fmla="*/ 472182 w 608133"/>
              <a:gd name="connsiteY9" fmla="*/ 566586 h 586257"/>
              <a:gd name="connsiteX10" fmla="*/ 588430 w 608133"/>
              <a:gd name="connsiteY10" fmla="*/ 450524 h 586257"/>
              <a:gd name="connsiteX11" fmla="*/ 472182 w 608133"/>
              <a:gd name="connsiteY11" fmla="*/ 334463 h 586257"/>
              <a:gd name="connsiteX12" fmla="*/ 135951 w 608133"/>
              <a:gd name="connsiteY12" fmla="*/ 334463 h 586257"/>
              <a:gd name="connsiteX13" fmla="*/ 19703 w 608133"/>
              <a:gd name="connsiteY13" fmla="*/ 450524 h 586257"/>
              <a:gd name="connsiteX14" fmla="*/ 135951 w 608133"/>
              <a:gd name="connsiteY14" fmla="*/ 566586 h 586257"/>
              <a:gd name="connsiteX15" fmla="*/ 401744 w 608133"/>
              <a:gd name="connsiteY15" fmla="*/ 566586 h 586257"/>
              <a:gd name="connsiteX16" fmla="*/ 336232 w 608133"/>
              <a:gd name="connsiteY16" fmla="*/ 450524 h 586257"/>
              <a:gd name="connsiteX17" fmla="*/ 401744 w 608133"/>
              <a:gd name="connsiteY17" fmla="*/ 334463 h 586257"/>
              <a:gd name="connsiteX18" fmla="*/ 135951 w 608133"/>
              <a:gd name="connsiteY18" fmla="*/ 314792 h 586257"/>
              <a:gd name="connsiteX19" fmla="*/ 472182 w 608133"/>
              <a:gd name="connsiteY19" fmla="*/ 314792 h 586257"/>
              <a:gd name="connsiteX20" fmla="*/ 608133 w 608133"/>
              <a:gd name="connsiteY20" fmla="*/ 450524 h 586257"/>
              <a:gd name="connsiteX21" fmla="*/ 472182 w 608133"/>
              <a:gd name="connsiteY21" fmla="*/ 586257 h 586257"/>
              <a:gd name="connsiteX22" fmla="*/ 135951 w 608133"/>
              <a:gd name="connsiteY22" fmla="*/ 586257 h 586257"/>
              <a:gd name="connsiteX23" fmla="*/ 0 w 608133"/>
              <a:gd name="connsiteY23" fmla="*/ 450524 h 586257"/>
              <a:gd name="connsiteX24" fmla="*/ 135951 w 608133"/>
              <a:gd name="connsiteY24" fmla="*/ 314792 h 586257"/>
              <a:gd name="connsiteX25" fmla="*/ 135951 w 608133"/>
              <a:gd name="connsiteY25" fmla="*/ 41916 h 586257"/>
              <a:gd name="connsiteX26" fmla="*/ 229831 w 608133"/>
              <a:gd name="connsiteY26" fmla="*/ 135742 h 586257"/>
              <a:gd name="connsiteX27" fmla="*/ 219980 w 608133"/>
              <a:gd name="connsiteY27" fmla="*/ 145577 h 586257"/>
              <a:gd name="connsiteX28" fmla="*/ 210129 w 608133"/>
              <a:gd name="connsiteY28" fmla="*/ 135742 h 586257"/>
              <a:gd name="connsiteX29" fmla="*/ 135951 w 608133"/>
              <a:gd name="connsiteY29" fmla="*/ 61586 h 586257"/>
              <a:gd name="connsiteX30" fmla="*/ 126100 w 608133"/>
              <a:gd name="connsiteY30" fmla="*/ 51751 h 586257"/>
              <a:gd name="connsiteX31" fmla="*/ 135951 w 608133"/>
              <a:gd name="connsiteY31" fmla="*/ 41916 h 586257"/>
              <a:gd name="connsiteX32" fmla="*/ 206389 w 608133"/>
              <a:gd name="connsiteY32" fmla="*/ 19671 h 586257"/>
              <a:gd name="connsiteX33" fmla="*/ 271901 w 608133"/>
              <a:gd name="connsiteY33" fmla="*/ 135732 h 586257"/>
              <a:gd name="connsiteX34" fmla="*/ 206389 w 608133"/>
              <a:gd name="connsiteY34" fmla="*/ 251794 h 586257"/>
              <a:gd name="connsiteX35" fmla="*/ 472182 w 608133"/>
              <a:gd name="connsiteY35" fmla="*/ 251794 h 586257"/>
              <a:gd name="connsiteX36" fmla="*/ 588430 w 608133"/>
              <a:gd name="connsiteY36" fmla="*/ 135732 h 586257"/>
              <a:gd name="connsiteX37" fmla="*/ 472182 w 608133"/>
              <a:gd name="connsiteY37" fmla="*/ 19671 h 586257"/>
              <a:gd name="connsiteX38" fmla="*/ 135951 w 608133"/>
              <a:gd name="connsiteY38" fmla="*/ 19671 h 586257"/>
              <a:gd name="connsiteX39" fmla="*/ 19703 w 608133"/>
              <a:gd name="connsiteY39" fmla="*/ 135732 h 586257"/>
              <a:gd name="connsiteX40" fmla="*/ 135951 w 608133"/>
              <a:gd name="connsiteY40" fmla="*/ 251794 h 586257"/>
              <a:gd name="connsiteX41" fmla="*/ 252198 w 608133"/>
              <a:gd name="connsiteY41" fmla="*/ 135732 h 586257"/>
              <a:gd name="connsiteX42" fmla="*/ 135951 w 608133"/>
              <a:gd name="connsiteY42" fmla="*/ 19671 h 586257"/>
              <a:gd name="connsiteX43" fmla="*/ 135951 w 608133"/>
              <a:gd name="connsiteY43" fmla="*/ 0 h 586257"/>
              <a:gd name="connsiteX44" fmla="*/ 472182 w 608133"/>
              <a:gd name="connsiteY44" fmla="*/ 0 h 586257"/>
              <a:gd name="connsiteX45" fmla="*/ 608133 w 608133"/>
              <a:gd name="connsiteY45" fmla="*/ 135732 h 586257"/>
              <a:gd name="connsiteX46" fmla="*/ 472182 w 608133"/>
              <a:gd name="connsiteY46" fmla="*/ 271465 h 586257"/>
              <a:gd name="connsiteX47" fmla="*/ 135951 w 608133"/>
              <a:gd name="connsiteY47" fmla="*/ 271465 h 586257"/>
              <a:gd name="connsiteX48" fmla="*/ 0 w 608133"/>
              <a:gd name="connsiteY48" fmla="*/ 135732 h 586257"/>
              <a:gd name="connsiteX49" fmla="*/ 135951 w 608133"/>
              <a:gd name="connsiteY49" fmla="*/ 0 h 586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8133" h="586257">
                <a:moveTo>
                  <a:pt x="472193" y="356637"/>
                </a:moveTo>
                <a:cubicBezTo>
                  <a:pt x="523996" y="356637"/>
                  <a:pt x="566147" y="398759"/>
                  <a:pt x="566147" y="450526"/>
                </a:cubicBezTo>
                <a:cubicBezTo>
                  <a:pt x="566147" y="455939"/>
                  <a:pt x="561715" y="460368"/>
                  <a:pt x="556299" y="460368"/>
                </a:cubicBezTo>
                <a:cubicBezTo>
                  <a:pt x="550784" y="460368"/>
                  <a:pt x="546450" y="455939"/>
                  <a:pt x="546450" y="450526"/>
                </a:cubicBezTo>
                <a:cubicBezTo>
                  <a:pt x="546450" y="409585"/>
                  <a:pt x="513163" y="376320"/>
                  <a:pt x="472193" y="376320"/>
                </a:cubicBezTo>
                <a:cubicBezTo>
                  <a:pt x="466777" y="376320"/>
                  <a:pt x="462345" y="371990"/>
                  <a:pt x="462345" y="366479"/>
                </a:cubicBezTo>
                <a:cubicBezTo>
                  <a:pt x="462345" y="361066"/>
                  <a:pt x="466777" y="356637"/>
                  <a:pt x="472193" y="356637"/>
                </a:cubicBezTo>
                <a:close/>
                <a:moveTo>
                  <a:pt x="472182" y="334463"/>
                </a:moveTo>
                <a:cubicBezTo>
                  <a:pt x="408148" y="334463"/>
                  <a:pt x="355935" y="386494"/>
                  <a:pt x="355935" y="450524"/>
                </a:cubicBezTo>
                <a:cubicBezTo>
                  <a:pt x="355935" y="514456"/>
                  <a:pt x="408148" y="566586"/>
                  <a:pt x="472182" y="566586"/>
                </a:cubicBezTo>
                <a:cubicBezTo>
                  <a:pt x="536316" y="566586"/>
                  <a:pt x="588430" y="514456"/>
                  <a:pt x="588430" y="450524"/>
                </a:cubicBezTo>
                <a:cubicBezTo>
                  <a:pt x="588430" y="386494"/>
                  <a:pt x="536316" y="334463"/>
                  <a:pt x="472182" y="334463"/>
                </a:cubicBezTo>
                <a:close/>
                <a:moveTo>
                  <a:pt x="135951" y="334463"/>
                </a:moveTo>
                <a:cubicBezTo>
                  <a:pt x="71817" y="334463"/>
                  <a:pt x="19703" y="386494"/>
                  <a:pt x="19703" y="450524"/>
                </a:cubicBezTo>
                <a:cubicBezTo>
                  <a:pt x="19703" y="514456"/>
                  <a:pt x="71817" y="566586"/>
                  <a:pt x="135951" y="566586"/>
                </a:cubicBezTo>
                <a:lnTo>
                  <a:pt x="401744" y="566586"/>
                </a:lnTo>
                <a:cubicBezTo>
                  <a:pt x="362535" y="542685"/>
                  <a:pt x="336232" y="499605"/>
                  <a:pt x="336232" y="450524"/>
                </a:cubicBezTo>
                <a:cubicBezTo>
                  <a:pt x="336232" y="401346"/>
                  <a:pt x="362535" y="358266"/>
                  <a:pt x="401744" y="334463"/>
                </a:cubicBezTo>
                <a:close/>
                <a:moveTo>
                  <a:pt x="135951" y="314792"/>
                </a:moveTo>
                <a:lnTo>
                  <a:pt x="472182" y="314792"/>
                </a:lnTo>
                <a:cubicBezTo>
                  <a:pt x="547152" y="314792"/>
                  <a:pt x="608133" y="375675"/>
                  <a:pt x="608133" y="450524"/>
                </a:cubicBezTo>
                <a:cubicBezTo>
                  <a:pt x="608133" y="525374"/>
                  <a:pt x="547152" y="586257"/>
                  <a:pt x="472182" y="586257"/>
                </a:cubicBezTo>
                <a:lnTo>
                  <a:pt x="135951" y="586257"/>
                </a:lnTo>
                <a:cubicBezTo>
                  <a:pt x="60981" y="586257"/>
                  <a:pt x="0" y="525374"/>
                  <a:pt x="0" y="450524"/>
                </a:cubicBezTo>
                <a:cubicBezTo>
                  <a:pt x="0" y="375675"/>
                  <a:pt x="60981" y="314792"/>
                  <a:pt x="135951" y="314792"/>
                </a:cubicBezTo>
                <a:close/>
                <a:moveTo>
                  <a:pt x="135951" y="41916"/>
                </a:moveTo>
                <a:cubicBezTo>
                  <a:pt x="187767" y="41916"/>
                  <a:pt x="229831" y="84010"/>
                  <a:pt x="229831" y="135742"/>
                </a:cubicBezTo>
                <a:cubicBezTo>
                  <a:pt x="229831" y="141151"/>
                  <a:pt x="225497" y="145577"/>
                  <a:pt x="219980" y="145577"/>
                </a:cubicBezTo>
                <a:cubicBezTo>
                  <a:pt x="214562" y="145577"/>
                  <a:pt x="210129" y="141151"/>
                  <a:pt x="210129" y="135742"/>
                </a:cubicBezTo>
                <a:cubicBezTo>
                  <a:pt x="210129" y="94828"/>
                  <a:pt x="176833" y="61586"/>
                  <a:pt x="135951" y="61586"/>
                </a:cubicBezTo>
                <a:cubicBezTo>
                  <a:pt x="130533" y="61586"/>
                  <a:pt x="126100" y="57259"/>
                  <a:pt x="126100" y="51751"/>
                </a:cubicBezTo>
                <a:cubicBezTo>
                  <a:pt x="126100" y="46342"/>
                  <a:pt x="130533" y="41916"/>
                  <a:pt x="135951" y="41916"/>
                </a:cubicBezTo>
                <a:close/>
                <a:moveTo>
                  <a:pt x="206389" y="19671"/>
                </a:moveTo>
                <a:cubicBezTo>
                  <a:pt x="245598" y="43474"/>
                  <a:pt x="271901" y="86554"/>
                  <a:pt x="271901" y="135732"/>
                </a:cubicBezTo>
                <a:cubicBezTo>
                  <a:pt x="271901" y="184813"/>
                  <a:pt x="245598" y="227893"/>
                  <a:pt x="206389" y="251794"/>
                </a:cubicBezTo>
                <a:lnTo>
                  <a:pt x="472182" y="251794"/>
                </a:lnTo>
                <a:cubicBezTo>
                  <a:pt x="536316" y="251794"/>
                  <a:pt x="588430" y="199664"/>
                  <a:pt x="588430" y="135732"/>
                </a:cubicBezTo>
                <a:cubicBezTo>
                  <a:pt x="588430" y="71702"/>
                  <a:pt x="536316" y="19671"/>
                  <a:pt x="472182" y="19671"/>
                </a:cubicBezTo>
                <a:close/>
                <a:moveTo>
                  <a:pt x="135951" y="19671"/>
                </a:moveTo>
                <a:cubicBezTo>
                  <a:pt x="71817" y="19671"/>
                  <a:pt x="19703" y="71702"/>
                  <a:pt x="19703" y="135732"/>
                </a:cubicBezTo>
                <a:cubicBezTo>
                  <a:pt x="19703" y="199664"/>
                  <a:pt x="71817" y="251794"/>
                  <a:pt x="135951" y="251794"/>
                </a:cubicBezTo>
                <a:cubicBezTo>
                  <a:pt x="200084" y="251794"/>
                  <a:pt x="252198" y="199664"/>
                  <a:pt x="252198" y="135732"/>
                </a:cubicBezTo>
                <a:cubicBezTo>
                  <a:pt x="252198" y="71702"/>
                  <a:pt x="200084" y="19671"/>
                  <a:pt x="135951" y="19671"/>
                </a:cubicBezTo>
                <a:close/>
                <a:moveTo>
                  <a:pt x="135951" y="0"/>
                </a:moveTo>
                <a:lnTo>
                  <a:pt x="472182" y="0"/>
                </a:lnTo>
                <a:cubicBezTo>
                  <a:pt x="547152" y="0"/>
                  <a:pt x="608133" y="60883"/>
                  <a:pt x="608133" y="135732"/>
                </a:cubicBezTo>
                <a:cubicBezTo>
                  <a:pt x="608133" y="210582"/>
                  <a:pt x="547152" y="271465"/>
                  <a:pt x="472182" y="271465"/>
                </a:cubicBezTo>
                <a:lnTo>
                  <a:pt x="135951" y="271465"/>
                </a:lnTo>
                <a:cubicBezTo>
                  <a:pt x="60981" y="271465"/>
                  <a:pt x="0" y="210582"/>
                  <a:pt x="0" y="135732"/>
                </a:cubicBezTo>
                <a:cubicBezTo>
                  <a:pt x="0" y="60883"/>
                  <a:pt x="60981" y="0"/>
                  <a:pt x="135951" y="0"/>
                </a:cubicBezTo>
                <a:close/>
              </a:path>
            </a:pathLst>
          </a:custGeom>
          <a:solidFill>
            <a:schemeClr val="bg1"/>
          </a:solidFill>
          <a:ln>
            <a:noFill/>
          </a:ln>
        </p:spPr>
        <p:txBody>
          <a:bodyPr/>
          <a:p>
            <a:endParaRPr lang="zh-CN" altLang="en-US">
              <a:latin typeface="Arial" panose="020B0604020202020204" pitchFamily="34" charset="0"/>
              <a:ea typeface="微软雅黑" panose="020B0503020204020204" charset="-122"/>
              <a:sym typeface="Arial" panose="020B0604020202020204" pitchFamily="34" charset="0"/>
            </a:endParaRPr>
          </a:p>
        </p:txBody>
      </p:sp>
    </p:spTree>
    <p:custDataLst>
      <p:tags r:id="rId30"/>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14985" y="1151255"/>
            <a:ext cx="11209655" cy="4757371"/>
            <a:chOff x="1813" y="1740"/>
            <a:chExt cx="15582" cy="3117"/>
          </a:xfrm>
        </p:grpSpPr>
        <p:sp>
          <p:nvSpPr>
            <p:cNvPr id="3" name="圆角矩形 2"/>
            <p:cNvSpPr/>
            <p:nvPr/>
          </p:nvSpPr>
          <p:spPr>
            <a:xfrm>
              <a:off x="1892" y="1833"/>
              <a:ext cx="15419" cy="2931"/>
            </a:xfrm>
            <a:prstGeom prst="roundRect">
              <a:avLst>
                <a:gd name="adj" fmla="val 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p>
              <a:pPr algn="ctr" defTabSz="914400" fontAlgn="base">
                <a:spcBef>
                  <a:spcPct val="0"/>
                </a:spcBef>
                <a:spcAft>
                  <a:spcPct val="0"/>
                </a:spcAft>
              </a:pPr>
              <a:endParaRPr lang="zh-CN" altLang="en-US" sz="2400" b="1" kern="0">
                <a:solidFill>
                  <a:srgbClr val="002060"/>
                </a:solidFill>
              </a:endParaRPr>
            </a:p>
          </p:txBody>
        </p:sp>
        <p:sp>
          <p:nvSpPr>
            <p:cNvPr id="4" name="TextBox 3"/>
            <p:cNvSpPr txBox="1"/>
            <p:nvPr/>
          </p:nvSpPr>
          <p:spPr>
            <a:xfrm>
              <a:off x="2418" y="2293"/>
              <a:ext cx="14170" cy="1851"/>
            </a:xfrm>
            <a:prstGeom prst="rect">
              <a:avLst/>
            </a:prstGeom>
            <a:noFill/>
          </p:spPr>
          <p:txBody>
            <a:bodyPr wrap="square" lIns="0" tIns="0" rIns="0" bIns="0" rtlCol="0">
              <a:spAutoFit/>
            </a:bodyPr>
            <a:p>
              <a:pPr algn="just">
                <a:lnSpc>
                  <a:spcPct val="12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请思考：</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1. 如何理解供应链上的需求放大效应？</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2. 阐述VMI的基本思想？如何在实际管理中运用VMI？</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3. 供应链管理环境下VMI的优势是什么？</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4. 简述联合库存管理的基本思想及其优势。</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5. 供应链管理环境下传统库存控制有哪些局限性？</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sp>
          <p:nvSpPr>
            <p:cNvPr id="5" name="矩形 93"/>
            <p:cNvSpPr/>
            <p:nvPr/>
          </p:nvSpPr>
          <p:spPr>
            <a:xfrm>
              <a:off x="1813" y="1740"/>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sp>
          <p:nvSpPr>
            <p:cNvPr id="6" name="矩形 93"/>
            <p:cNvSpPr/>
            <p:nvPr/>
          </p:nvSpPr>
          <p:spPr>
            <a:xfrm rot="10800000">
              <a:off x="16790" y="425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grpSp>
      <p:pic>
        <p:nvPicPr>
          <p:cNvPr id="30724" name="Picture 4" descr="思考者"/>
          <p:cNvPicPr>
            <a:picLocks noChangeAspect="1"/>
          </p:cNvPicPr>
          <p:nvPr>
            <p:ph sz="half" idx="2"/>
          </p:nvPr>
        </p:nvPicPr>
        <p:blipFill>
          <a:blip r:embed="rId1"/>
          <a:srcRect/>
          <a:stretch>
            <a:fillRect/>
          </a:stretch>
        </p:blipFill>
        <p:spPr>
          <a:xfrm>
            <a:off x="10809288" y="388620"/>
            <a:ext cx="1587500" cy="2447925"/>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735580"/>
            <a:ext cx="7509510"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库存管理</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299845" y="929640"/>
            <a:ext cx="304292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一、库存管理概述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4" name="矩形 3"/>
          <p:cNvSpPr/>
          <p:nvPr>
            <p:custDataLst>
              <p:tags r:id="rId1"/>
            </p:custDataLst>
          </p:nvPr>
        </p:nvSpPr>
        <p:spPr>
          <a:xfrm>
            <a:off x="2690918" y="2596695"/>
            <a:ext cx="8037995" cy="1156591"/>
          </a:xfrm>
          <a:prstGeom prst="rect">
            <a:avLst/>
          </a:prstGeom>
        </p:spPr>
        <p:txBody>
          <a:bodyPr wrap="square" anchor="ctr" anchorCtr="0">
            <a:normAutofit/>
          </a:bodyPr>
          <a:p>
            <a:pPr marL="0" lvl="0" indent="0" algn="l">
              <a:lnSpc>
                <a:spcPts val="2300"/>
              </a:lnSpc>
              <a:spcBef>
                <a:spcPts val="0"/>
              </a:spcBef>
              <a:spcAft>
                <a:spcPts val="0"/>
              </a:spcAft>
              <a:buSzPct val="100000"/>
            </a:pPr>
            <a:r>
              <a:rPr lang="zh-CN" sz="2000">
                <a:solidFill>
                  <a:schemeClr val="tx1"/>
                </a:solidFill>
              </a:rPr>
              <a:t>库存一般是指处于储存状态的物品。在供应链实际工作中，通常将仓库中处于暂时停滞状态的物品称为库存，也可将此称为狭义的库存，而广义的库存还应包括处于制造加工状态和运输状态的物品。</a:t>
            </a:r>
            <a:endParaRPr lang="zh-CN" sz="2000">
              <a:solidFill>
                <a:schemeClr val="tx1"/>
              </a:solidFill>
            </a:endParaRPr>
          </a:p>
        </p:txBody>
      </p:sp>
      <p:sp>
        <p:nvSpPr>
          <p:cNvPr id="7" name="矩形 6"/>
          <p:cNvSpPr/>
          <p:nvPr>
            <p:custDataLst>
              <p:tags r:id="rId2"/>
            </p:custDataLst>
          </p:nvPr>
        </p:nvSpPr>
        <p:spPr>
          <a:xfrm>
            <a:off x="2666735" y="4259215"/>
            <a:ext cx="8037995" cy="1156591"/>
          </a:xfrm>
          <a:prstGeom prst="rect">
            <a:avLst/>
          </a:prstGeom>
        </p:spPr>
        <p:txBody>
          <a:bodyPr wrap="square" anchor="ctr" anchorCtr="0">
            <a:normAutofit/>
          </a:bodyPr>
          <a:p>
            <a:pPr>
              <a:lnSpc>
                <a:spcPts val="2300"/>
              </a:lnSpc>
            </a:pPr>
            <a:r>
              <a:rPr lang="zh-CN" sz="2000">
                <a:ea typeface="宋体" panose="02010600030101010101" pitchFamily="2" charset="-122"/>
                <a:sym typeface="+mn-ea"/>
              </a:rPr>
              <a:t>从另一个角度来看，库存有两个方面的涵义，其一是指仓库中暂时处于停滞状态的物资，其二是指库存物资数量的多少。</a:t>
            </a:r>
            <a:endParaRPr lang="zh-CN" altLang="en-US" sz="2000" dirty="0">
              <a:ea typeface="宋体" panose="02010600030101010101" pitchFamily="2" charset="-122"/>
              <a:sym typeface="+mn-ea"/>
            </a:endParaRPr>
          </a:p>
        </p:txBody>
      </p:sp>
      <p:sp>
        <p:nvSpPr>
          <p:cNvPr id="8" name="圆角矩形 7"/>
          <p:cNvSpPr/>
          <p:nvPr>
            <p:custDataLst>
              <p:tags r:id="rId3"/>
            </p:custDataLst>
          </p:nvPr>
        </p:nvSpPr>
        <p:spPr>
          <a:xfrm>
            <a:off x="1400856" y="2639459"/>
            <a:ext cx="1026603" cy="102643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accent1"/>
              </a:solidFill>
              <a:sym typeface="Arial" panose="020B0604020202020204" pitchFamily="34" charset="0"/>
            </a:endParaRPr>
          </a:p>
        </p:txBody>
      </p:sp>
      <p:sp>
        <p:nvSpPr>
          <p:cNvPr id="9" name="圆角矩形 8"/>
          <p:cNvSpPr/>
          <p:nvPr>
            <p:custDataLst>
              <p:tags r:id="rId4"/>
            </p:custDataLst>
          </p:nvPr>
        </p:nvSpPr>
        <p:spPr>
          <a:xfrm>
            <a:off x="1400856" y="4301979"/>
            <a:ext cx="1026603" cy="1026436"/>
          </a:xfrm>
          <a:prstGeom prst="round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11" name="Freeform 9"/>
          <p:cNvSpPr>
            <a:spLocks noEditPoints="1"/>
          </p:cNvSpPr>
          <p:nvPr>
            <p:custDataLst>
              <p:tags r:id="rId5"/>
            </p:custDataLst>
          </p:nvPr>
        </p:nvSpPr>
        <p:spPr bwMode="auto">
          <a:xfrm>
            <a:off x="1577777" y="4536716"/>
            <a:ext cx="672758" cy="556964"/>
          </a:xfrm>
          <a:custGeom>
            <a:avLst/>
            <a:gdLst>
              <a:gd name="T0" fmla="*/ 1197 w 1907"/>
              <a:gd name="T1" fmla="*/ 1489 h 1579"/>
              <a:gd name="T2" fmla="*/ 1173 w 1907"/>
              <a:gd name="T3" fmla="*/ 1460 h 1579"/>
              <a:gd name="T4" fmla="*/ 1168 w 1907"/>
              <a:gd name="T5" fmla="*/ 1360 h 1579"/>
              <a:gd name="T6" fmla="*/ 1011 w 1907"/>
              <a:gd name="T7" fmla="*/ 1360 h 1579"/>
              <a:gd name="T8" fmla="*/ 906 w 1907"/>
              <a:gd name="T9" fmla="*/ 1360 h 1579"/>
              <a:gd name="T10" fmla="*/ 744 w 1907"/>
              <a:gd name="T11" fmla="*/ 1360 h 1579"/>
              <a:gd name="T12" fmla="*/ 739 w 1907"/>
              <a:gd name="T13" fmla="*/ 1460 h 1579"/>
              <a:gd name="T14" fmla="*/ 715 w 1907"/>
              <a:gd name="T15" fmla="*/ 1489 h 1579"/>
              <a:gd name="T16" fmla="*/ 630 w 1907"/>
              <a:gd name="T17" fmla="*/ 1565 h 1579"/>
              <a:gd name="T18" fmla="*/ 644 w 1907"/>
              <a:gd name="T19" fmla="*/ 1579 h 1579"/>
              <a:gd name="T20" fmla="*/ 906 w 1907"/>
              <a:gd name="T21" fmla="*/ 1579 h 1579"/>
              <a:gd name="T22" fmla="*/ 1011 w 1907"/>
              <a:gd name="T23" fmla="*/ 1579 h 1579"/>
              <a:gd name="T24" fmla="*/ 1268 w 1907"/>
              <a:gd name="T25" fmla="*/ 1579 h 1579"/>
              <a:gd name="T26" fmla="*/ 1283 w 1907"/>
              <a:gd name="T27" fmla="*/ 1565 h 1579"/>
              <a:gd name="T28" fmla="*/ 1197 w 1907"/>
              <a:gd name="T29" fmla="*/ 1489 h 1579"/>
              <a:gd name="T30" fmla="*/ 1197 w 1907"/>
              <a:gd name="T31" fmla="*/ 1489 h 1579"/>
              <a:gd name="T32" fmla="*/ 1850 w 1907"/>
              <a:gd name="T33" fmla="*/ 0 h 1579"/>
              <a:gd name="T34" fmla="*/ 57 w 1907"/>
              <a:gd name="T35" fmla="*/ 0 h 1579"/>
              <a:gd name="T36" fmla="*/ 0 w 1907"/>
              <a:gd name="T37" fmla="*/ 57 h 1579"/>
              <a:gd name="T38" fmla="*/ 0 w 1907"/>
              <a:gd name="T39" fmla="*/ 1264 h 1579"/>
              <a:gd name="T40" fmla="*/ 57 w 1907"/>
              <a:gd name="T41" fmla="*/ 1321 h 1579"/>
              <a:gd name="T42" fmla="*/ 1850 w 1907"/>
              <a:gd name="T43" fmla="*/ 1321 h 1579"/>
              <a:gd name="T44" fmla="*/ 1907 w 1907"/>
              <a:gd name="T45" fmla="*/ 1264 h 1579"/>
              <a:gd name="T46" fmla="*/ 1907 w 1907"/>
              <a:gd name="T47" fmla="*/ 57 h 1579"/>
              <a:gd name="T48" fmla="*/ 1850 w 1907"/>
              <a:gd name="T49" fmla="*/ 0 h 1579"/>
              <a:gd name="T50" fmla="*/ 1817 w 1907"/>
              <a:gd name="T51" fmla="*/ 1083 h 1579"/>
              <a:gd name="T52" fmla="*/ 91 w 1907"/>
              <a:gd name="T53" fmla="*/ 1083 h 1579"/>
              <a:gd name="T54" fmla="*/ 91 w 1907"/>
              <a:gd name="T55" fmla="*/ 95 h 1579"/>
              <a:gd name="T56" fmla="*/ 1817 w 1907"/>
              <a:gd name="T57" fmla="*/ 95 h 1579"/>
              <a:gd name="T58" fmla="*/ 1817 w 1907"/>
              <a:gd name="T59" fmla="*/ 1083 h 1579"/>
              <a:gd name="T60" fmla="*/ 1817 w 1907"/>
              <a:gd name="T61" fmla="*/ 1083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7" h="1579">
                <a:moveTo>
                  <a:pt x="1197" y="1489"/>
                </a:moveTo>
                <a:cubicBezTo>
                  <a:pt x="1197" y="1489"/>
                  <a:pt x="1178" y="1469"/>
                  <a:pt x="1173" y="1460"/>
                </a:cubicBezTo>
                <a:cubicBezTo>
                  <a:pt x="1168" y="1441"/>
                  <a:pt x="1168" y="1384"/>
                  <a:pt x="1168" y="1360"/>
                </a:cubicBezTo>
                <a:cubicBezTo>
                  <a:pt x="1011" y="1360"/>
                  <a:pt x="1011" y="1360"/>
                  <a:pt x="1011" y="1360"/>
                </a:cubicBezTo>
                <a:cubicBezTo>
                  <a:pt x="906" y="1360"/>
                  <a:pt x="906" y="1360"/>
                  <a:pt x="906" y="1360"/>
                </a:cubicBezTo>
                <a:cubicBezTo>
                  <a:pt x="744" y="1360"/>
                  <a:pt x="744" y="1360"/>
                  <a:pt x="744" y="1360"/>
                </a:cubicBezTo>
                <a:cubicBezTo>
                  <a:pt x="744" y="1384"/>
                  <a:pt x="749" y="1441"/>
                  <a:pt x="739" y="1460"/>
                </a:cubicBezTo>
                <a:cubicBezTo>
                  <a:pt x="734" y="1469"/>
                  <a:pt x="715" y="1489"/>
                  <a:pt x="715" y="1489"/>
                </a:cubicBezTo>
                <a:cubicBezTo>
                  <a:pt x="630" y="1565"/>
                  <a:pt x="630" y="1565"/>
                  <a:pt x="630" y="1565"/>
                </a:cubicBezTo>
                <a:cubicBezTo>
                  <a:pt x="630" y="1574"/>
                  <a:pt x="639" y="1579"/>
                  <a:pt x="644" y="1579"/>
                </a:cubicBezTo>
                <a:cubicBezTo>
                  <a:pt x="906" y="1579"/>
                  <a:pt x="906" y="1579"/>
                  <a:pt x="906" y="1579"/>
                </a:cubicBezTo>
                <a:cubicBezTo>
                  <a:pt x="1011" y="1579"/>
                  <a:pt x="1011" y="1579"/>
                  <a:pt x="1011" y="1579"/>
                </a:cubicBezTo>
                <a:cubicBezTo>
                  <a:pt x="1268" y="1579"/>
                  <a:pt x="1268" y="1579"/>
                  <a:pt x="1268" y="1579"/>
                </a:cubicBezTo>
                <a:cubicBezTo>
                  <a:pt x="1273" y="1579"/>
                  <a:pt x="1283" y="1574"/>
                  <a:pt x="1283" y="1565"/>
                </a:cubicBezTo>
                <a:cubicBezTo>
                  <a:pt x="1197" y="1489"/>
                  <a:pt x="1197" y="1489"/>
                  <a:pt x="1197" y="1489"/>
                </a:cubicBezTo>
                <a:cubicBezTo>
                  <a:pt x="1197" y="1489"/>
                  <a:pt x="1197" y="1489"/>
                  <a:pt x="1197" y="1489"/>
                </a:cubicBezTo>
                <a:close/>
                <a:moveTo>
                  <a:pt x="1850" y="0"/>
                </a:moveTo>
                <a:cubicBezTo>
                  <a:pt x="57" y="0"/>
                  <a:pt x="57" y="0"/>
                  <a:pt x="57" y="0"/>
                </a:cubicBezTo>
                <a:cubicBezTo>
                  <a:pt x="24" y="0"/>
                  <a:pt x="0" y="23"/>
                  <a:pt x="0" y="57"/>
                </a:cubicBezTo>
                <a:cubicBezTo>
                  <a:pt x="0" y="1264"/>
                  <a:pt x="0" y="1264"/>
                  <a:pt x="0" y="1264"/>
                </a:cubicBezTo>
                <a:cubicBezTo>
                  <a:pt x="0" y="1298"/>
                  <a:pt x="24" y="1321"/>
                  <a:pt x="57" y="1321"/>
                </a:cubicBezTo>
                <a:cubicBezTo>
                  <a:pt x="1850" y="1321"/>
                  <a:pt x="1850" y="1321"/>
                  <a:pt x="1850" y="1321"/>
                </a:cubicBezTo>
                <a:cubicBezTo>
                  <a:pt x="1884" y="1321"/>
                  <a:pt x="1907" y="1298"/>
                  <a:pt x="1907" y="1264"/>
                </a:cubicBezTo>
                <a:cubicBezTo>
                  <a:pt x="1907" y="57"/>
                  <a:pt x="1907" y="57"/>
                  <a:pt x="1907" y="57"/>
                </a:cubicBezTo>
                <a:cubicBezTo>
                  <a:pt x="1907" y="23"/>
                  <a:pt x="1884" y="0"/>
                  <a:pt x="1850" y="0"/>
                </a:cubicBezTo>
                <a:close/>
                <a:moveTo>
                  <a:pt x="1817" y="1083"/>
                </a:moveTo>
                <a:cubicBezTo>
                  <a:pt x="91" y="1083"/>
                  <a:pt x="91" y="1083"/>
                  <a:pt x="91" y="1083"/>
                </a:cubicBezTo>
                <a:cubicBezTo>
                  <a:pt x="91" y="95"/>
                  <a:pt x="91" y="95"/>
                  <a:pt x="91" y="95"/>
                </a:cubicBezTo>
                <a:cubicBezTo>
                  <a:pt x="1817" y="95"/>
                  <a:pt x="1817" y="95"/>
                  <a:pt x="1817" y="95"/>
                </a:cubicBezTo>
                <a:cubicBezTo>
                  <a:pt x="1817" y="1083"/>
                  <a:pt x="1817" y="1083"/>
                  <a:pt x="1817" y="1083"/>
                </a:cubicBezTo>
                <a:cubicBezTo>
                  <a:pt x="1817" y="1083"/>
                  <a:pt x="1817" y="1083"/>
                  <a:pt x="1817" y="1083"/>
                </a:cubicBezTo>
                <a:close/>
              </a:path>
            </a:pathLst>
          </a:custGeom>
          <a:solidFill>
            <a:schemeClr val="bg1"/>
          </a:solidFill>
          <a:ln>
            <a:noFill/>
          </a:ln>
        </p:spPr>
        <p:txBody>
          <a:bodyPr vert="horz" wrap="square" lIns="91440" tIns="45720" rIns="91440" bIns="45720" numCol="1" anchor="t" anchorCtr="0" compatLnSpc="1">
            <a:normAutofit/>
          </a:bodyPr>
          <a:p>
            <a:endParaRPr lang="en-US" dirty="0">
              <a:solidFill>
                <a:schemeClr val="bg1"/>
              </a:solidFill>
              <a:sym typeface="Arial" panose="020B0604020202020204" pitchFamily="34" charset="0"/>
            </a:endParaRPr>
          </a:p>
        </p:txBody>
      </p:sp>
      <p:sp>
        <p:nvSpPr>
          <p:cNvPr id="13" name="Freeform 8"/>
          <p:cNvSpPr>
            <a:spLocks noEditPoints="1"/>
          </p:cNvSpPr>
          <p:nvPr>
            <p:custDataLst>
              <p:tags r:id="rId6"/>
            </p:custDataLst>
          </p:nvPr>
        </p:nvSpPr>
        <p:spPr bwMode="auto">
          <a:xfrm>
            <a:off x="1664318" y="2907704"/>
            <a:ext cx="499677" cy="489946"/>
          </a:xfrm>
          <a:custGeom>
            <a:avLst/>
            <a:gdLst>
              <a:gd name="T0" fmla="*/ 197 w 197"/>
              <a:gd name="T1" fmla="*/ 75 h 193"/>
              <a:gd name="T2" fmla="*/ 195 w 197"/>
              <a:gd name="T3" fmla="*/ 69 h 193"/>
              <a:gd name="T4" fmla="*/ 103 w 197"/>
              <a:gd name="T5" fmla="*/ 2 h 193"/>
              <a:gd name="T6" fmla="*/ 95 w 197"/>
              <a:gd name="T7" fmla="*/ 2 h 193"/>
              <a:gd name="T8" fmla="*/ 3 w 197"/>
              <a:gd name="T9" fmla="*/ 69 h 193"/>
              <a:gd name="T10" fmla="*/ 0 w 197"/>
              <a:gd name="T11" fmla="*/ 75 h 193"/>
              <a:gd name="T12" fmla="*/ 0 w 197"/>
              <a:gd name="T13" fmla="*/ 187 h 193"/>
              <a:gd name="T14" fmla="*/ 7 w 197"/>
              <a:gd name="T15" fmla="*/ 193 h 193"/>
              <a:gd name="T16" fmla="*/ 191 w 197"/>
              <a:gd name="T17" fmla="*/ 193 h 193"/>
              <a:gd name="T18" fmla="*/ 195 w 197"/>
              <a:gd name="T19" fmla="*/ 191 h 193"/>
              <a:gd name="T20" fmla="*/ 197 w 197"/>
              <a:gd name="T21" fmla="*/ 187 h 193"/>
              <a:gd name="T22" fmla="*/ 197 w 197"/>
              <a:gd name="T23" fmla="*/ 75 h 193"/>
              <a:gd name="T24" fmla="*/ 99 w 197"/>
              <a:gd name="T25" fmla="*/ 16 h 193"/>
              <a:gd name="T26" fmla="*/ 184 w 197"/>
              <a:gd name="T27" fmla="*/ 78 h 193"/>
              <a:gd name="T28" fmla="*/ 184 w 197"/>
              <a:gd name="T29" fmla="*/ 87 h 193"/>
              <a:gd name="T30" fmla="*/ 125 w 197"/>
              <a:gd name="T31" fmla="*/ 129 h 193"/>
              <a:gd name="T32" fmla="*/ 172 w 197"/>
              <a:gd name="T33" fmla="*/ 158 h 193"/>
              <a:gd name="T34" fmla="*/ 174 w 197"/>
              <a:gd name="T35" fmla="*/ 168 h 193"/>
              <a:gd name="T36" fmla="*/ 168 w 197"/>
              <a:gd name="T37" fmla="*/ 171 h 193"/>
              <a:gd name="T38" fmla="*/ 165 w 197"/>
              <a:gd name="T39" fmla="*/ 170 h 193"/>
              <a:gd name="T40" fmla="*/ 99 w 197"/>
              <a:gd name="T41" fmla="*/ 129 h 193"/>
              <a:gd name="T42" fmla="*/ 33 w 197"/>
              <a:gd name="T43" fmla="*/ 170 h 193"/>
              <a:gd name="T44" fmla="*/ 29 w 197"/>
              <a:gd name="T45" fmla="*/ 171 h 193"/>
              <a:gd name="T46" fmla="*/ 24 w 197"/>
              <a:gd name="T47" fmla="*/ 168 h 193"/>
              <a:gd name="T48" fmla="*/ 26 w 197"/>
              <a:gd name="T49" fmla="*/ 158 h 193"/>
              <a:gd name="T50" fmla="*/ 72 w 197"/>
              <a:gd name="T51" fmla="*/ 129 h 193"/>
              <a:gd name="T52" fmla="*/ 14 w 197"/>
              <a:gd name="T53" fmla="*/ 87 h 193"/>
              <a:gd name="T54" fmla="*/ 14 w 197"/>
              <a:gd name="T55" fmla="*/ 78 h 193"/>
              <a:gd name="T56" fmla="*/ 99 w 197"/>
              <a:gd name="T57"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7" h="193">
                <a:moveTo>
                  <a:pt x="197" y="75"/>
                </a:moveTo>
                <a:cubicBezTo>
                  <a:pt x="197" y="73"/>
                  <a:pt x="196" y="71"/>
                  <a:pt x="195" y="69"/>
                </a:cubicBezTo>
                <a:cubicBezTo>
                  <a:pt x="103" y="2"/>
                  <a:pt x="103" y="2"/>
                  <a:pt x="103" y="2"/>
                </a:cubicBezTo>
                <a:cubicBezTo>
                  <a:pt x="100" y="0"/>
                  <a:pt x="97" y="0"/>
                  <a:pt x="95" y="2"/>
                </a:cubicBezTo>
                <a:cubicBezTo>
                  <a:pt x="3" y="69"/>
                  <a:pt x="3" y="69"/>
                  <a:pt x="3" y="69"/>
                </a:cubicBezTo>
                <a:cubicBezTo>
                  <a:pt x="1" y="71"/>
                  <a:pt x="0" y="73"/>
                  <a:pt x="0" y="75"/>
                </a:cubicBezTo>
                <a:cubicBezTo>
                  <a:pt x="0" y="187"/>
                  <a:pt x="0" y="187"/>
                  <a:pt x="0" y="187"/>
                </a:cubicBezTo>
                <a:cubicBezTo>
                  <a:pt x="0" y="190"/>
                  <a:pt x="3" y="193"/>
                  <a:pt x="7" y="193"/>
                </a:cubicBezTo>
                <a:cubicBezTo>
                  <a:pt x="191" y="193"/>
                  <a:pt x="191" y="193"/>
                  <a:pt x="191" y="193"/>
                </a:cubicBezTo>
                <a:cubicBezTo>
                  <a:pt x="192" y="193"/>
                  <a:pt x="194" y="193"/>
                  <a:pt x="195" y="191"/>
                </a:cubicBezTo>
                <a:cubicBezTo>
                  <a:pt x="197" y="190"/>
                  <a:pt x="197" y="188"/>
                  <a:pt x="197" y="187"/>
                </a:cubicBezTo>
                <a:lnTo>
                  <a:pt x="197" y="75"/>
                </a:lnTo>
                <a:close/>
                <a:moveTo>
                  <a:pt x="99" y="16"/>
                </a:moveTo>
                <a:cubicBezTo>
                  <a:pt x="184" y="78"/>
                  <a:pt x="184" y="78"/>
                  <a:pt x="184" y="78"/>
                </a:cubicBezTo>
                <a:cubicBezTo>
                  <a:pt x="184" y="87"/>
                  <a:pt x="184" y="87"/>
                  <a:pt x="184" y="87"/>
                </a:cubicBezTo>
                <a:cubicBezTo>
                  <a:pt x="125" y="129"/>
                  <a:pt x="125" y="129"/>
                  <a:pt x="125" y="129"/>
                </a:cubicBezTo>
                <a:cubicBezTo>
                  <a:pt x="172" y="158"/>
                  <a:pt x="172" y="158"/>
                  <a:pt x="172" y="158"/>
                </a:cubicBezTo>
                <a:cubicBezTo>
                  <a:pt x="175" y="160"/>
                  <a:pt x="176" y="165"/>
                  <a:pt x="174" y="168"/>
                </a:cubicBezTo>
                <a:cubicBezTo>
                  <a:pt x="173" y="170"/>
                  <a:pt x="171" y="171"/>
                  <a:pt x="168" y="171"/>
                </a:cubicBezTo>
                <a:cubicBezTo>
                  <a:pt x="167" y="171"/>
                  <a:pt x="166" y="171"/>
                  <a:pt x="165" y="170"/>
                </a:cubicBezTo>
                <a:cubicBezTo>
                  <a:pt x="99" y="129"/>
                  <a:pt x="99" y="129"/>
                  <a:pt x="99" y="129"/>
                </a:cubicBezTo>
                <a:cubicBezTo>
                  <a:pt x="33" y="170"/>
                  <a:pt x="33" y="170"/>
                  <a:pt x="33" y="170"/>
                </a:cubicBezTo>
                <a:cubicBezTo>
                  <a:pt x="32" y="171"/>
                  <a:pt x="31" y="171"/>
                  <a:pt x="29" y="171"/>
                </a:cubicBezTo>
                <a:cubicBezTo>
                  <a:pt x="27" y="171"/>
                  <a:pt x="25" y="170"/>
                  <a:pt x="24" y="168"/>
                </a:cubicBezTo>
                <a:cubicBezTo>
                  <a:pt x="22" y="165"/>
                  <a:pt x="22" y="160"/>
                  <a:pt x="26" y="158"/>
                </a:cubicBezTo>
                <a:cubicBezTo>
                  <a:pt x="72" y="129"/>
                  <a:pt x="72" y="129"/>
                  <a:pt x="72" y="129"/>
                </a:cubicBezTo>
                <a:cubicBezTo>
                  <a:pt x="14" y="87"/>
                  <a:pt x="14" y="87"/>
                  <a:pt x="14" y="87"/>
                </a:cubicBezTo>
                <a:cubicBezTo>
                  <a:pt x="14" y="78"/>
                  <a:pt x="14" y="78"/>
                  <a:pt x="14" y="78"/>
                </a:cubicBezTo>
                <a:lnTo>
                  <a:pt x="99" y="16"/>
                </a:lnTo>
                <a:close/>
              </a:path>
            </a:pathLst>
          </a:custGeom>
          <a:solidFill>
            <a:schemeClr val="bg1"/>
          </a:solidFill>
          <a:ln>
            <a:noFill/>
          </a:ln>
        </p:spPr>
        <p:txBody>
          <a:bodyPr vert="horz" wrap="square" lIns="91440" tIns="45720" rIns="91440" bIns="45720" numCol="1" anchor="t" anchorCtr="0" compatLnSpc="1">
            <a:normAutofit/>
          </a:bodyPr>
          <a:p>
            <a:endParaRPr lang="zh-CN" altLang="en-US">
              <a:solidFill>
                <a:schemeClr val="bg1"/>
              </a:solidFill>
              <a:sym typeface="Arial" panose="020B0604020202020204" pitchFamily="34" charset="0"/>
            </a:endParaRPr>
          </a:p>
        </p:txBody>
      </p:sp>
      <p:sp>
        <p:nvSpPr>
          <p:cNvPr id="10" name="文本框 9"/>
          <p:cNvSpPr txBox="1"/>
          <p:nvPr/>
        </p:nvSpPr>
        <p:spPr>
          <a:xfrm>
            <a:off x="5222875" y="1762125"/>
            <a:ext cx="1746250" cy="460375"/>
          </a:xfrm>
          <a:prstGeom prst="rect">
            <a:avLst/>
          </a:prstGeom>
          <a:noFill/>
          <a:ln w="9525">
            <a:noFill/>
          </a:ln>
        </p:spPr>
        <p:txBody>
          <a:bodyPr wrap="square">
            <a:spAutoFit/>
          </a:bodyPr>
          <a:p>
            <a:pPr indent="0"/>
            <a:r>
              <a:rPr lang="zh-CN" sz="2400" b="1">
                <a:latin typeface="Calibri" panose="020F0502020204030204" charset="0"/>
                <a:ea typeface="宋体" panose="02010600030101010101" pitchFamily="2" charset="-122"/>
              </a:rPr>
              <a:t>库存的概念</a:t>
            </a:r>
            <a:endParaRPr lang="zh-CN" altLang="en-US" sz="2400" b="1">
              <a:latin typeface="Calibri" panose="020F0502020204030204" charset="0"/>
              <a:ea typeface="宋体" panose="02010600030101010101" pitchFamily="2" charset="-122"/>
            </a:endParaRPr>
          </a:p>
        </p:txBody>
      </p:sp>
    </p:spTree>
    <p:custDataLst>
      <p:tags r:id="rId7"/>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299845" y="929640"/>
            <a:ext cx="304292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一、库存管理概述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 name="文本框 9"/>
          <p:cNvSpPr txBox="1"/>
          <p:nvPr/>
        </p:nvSpPr>
        <p:spPr>
          <a:xfrm>
            <a:off x="1948180" y="1584960"/>
            <a:ext cx="1746250" cy="460375"/>
          </a:xfrm>
          <a:prstGeom prst="rect">
            <a:avLst/>
          </a:prstGeom>
          <a:noFill/>
          <a:ln w="9525">
            <a:noFill/>
          </a:ln>
        </p:spPr>
        <p:txBody>
          <a:bodyPr wrap="square">
            <a:spAutoFit/>
          </a:bodyPr>
          <a:p>
            <a:pPr indent="0"/>
            <a:r>
              <a:rPr lang="zh-CN" sz="2400" b="1">
                <a:solidFill>
                  <a:schemeClr val="tx1"/>
                </a:solidFill>
                <a:latin typeface="Calibri" panose="020F0502020204030204" charset="0"/>
                <a:ea typeface="宋体" panose="02010600030101010101" pitchFamily="2" charset="-122"/>
              </a:rPr>
              <a:t>库存的优点</a:t>
            </a:r>
            <a:endParaRPr lang="zh-CN" altLang="en-US" sz="2400" b="1">
              <a:solidFill>
                <a:schemeClr val="tx1"/>
              </a:solidFill>
              <a:latin typeface="Calibri" panose="020F0502020204030204" charset="0"/>
              <a:ea typeface="宋体" panose="02010600030101010101" pitchFamily="2" charset="-122"/>
            </a:endParaRPr>
          </a:p>
        </p:txBody>
      </p:sp>
      <p:sp>
        <p:nvSpPr>
          <p:cNvPr id="4" name="Rectangle 3"/>
          <p:cNvSpPr/>
          <p:nvPr>
            <p:custDataLst>
              <p:tags r:id="rId1"/>
            </p:custDataLst>
          </p:nvPr>
        </p:nvSpPr>
        <p:spPr>
          <a:xfrm>
            <a:off x="1459837" y="2143383"/>
            <a:ext cx="2987386" cy="9627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7" name="Rectangle 6"/>
          <p:cNvSpPr/>
          <p:nvPr>
            <p:custDataLst>
              <p:tags r:id="rId2"/>
            </p:custDataLst>
          </p:nvPr>
        </p:nvSpPr>
        <p:spPr>
          <a:xfrm>
            <a:off x="1459837" y="3204090"/>
            <a:ext cx="2987386" cy="9627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8" name="Rectangle 7"/>
          <p:cNvSpPr/>
          <p:nvPr>
            <p:custDataLst>
              <p:tags r:id="rId3"/>
            </p:custDataLst>
          </p:nvPr>
        </p:nvSpPr>
        <p:spPr>
          <a:xfrm>
            <a:off x="1459837" y="4264796"/>
            <a:ext cx="2987386" cy="9627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9" name="Rectangle 8"/>
          <p:cNvSpPr/>
          <p:nvPr>
            <p:custDataLst>
              <p:tags r:id="rId4"/>
            </p:custDataLst>
          </p:nvPr>
        </p:nvSpPr>
        <p:spPr>
          <a:xfrm>
            <a:off x="1459837" y="5325503"/>
            <a:ext cx="2987386" cy="9627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1" name="Oval 10"/>
          <p:cNvSpPr/>
          <p:nvPr>
            <p:custDataLst>
              <p:tags r:id="rId5"/>
            </p:custDataLst>
          </p:nvPr>
        </p:nvSpPr>
        <p:spPr>
          <a:xfrm>
            <a:off x="1663861" y="2318303"/>
            <a:ext cx="612917" cy="612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13" name="TextBox 12"/>
          <p:cNvSpPr txBox="1"/>
          <p:nvPr>
            <p:custDataLst>
              <p:tags r:id="rId6"/>
            </p:custDataLst>
          </p:nvPr>
        </p:nvSpPr>
        <p:spPr>
          <a:xfrm>
            <a:off x="2486024" y="2318303"/>
            <a:ext cx="1898243" cy="572942"/>
          </a:xfrm>
          <a:prstGeom prst="rect">
            <a:avLst/>
          </a:prstGeom>
          <a:noFill/>
        </p:spPr>
        <p:txBody>
          <a:bodyPr wrap="square" rtlCol="0">
            <a:normAutofit/>
          </a:bodyPr>
          <a:p>
            <a:pPr marL="0" indent="0" algn="l">
              <a:lnSpc>
                <a:spcPct val="120000"/>
              </a:lnSpc>
              <a:spcBef>
                <a:spcPts val="0"/>
              </a:spcBef>
              <a:spcAft>
                <a:spcPts val="0"/>
              </a:spcAft>
              <a:buSzPct val="100000"/>
            </a:pPr>
            <a:r>
              <a:rPr lang="zh-CN" sz="1400" spc="150">
                <a:solidFill>
                  <a:schemeClr val="bg1"/>
                </a:solidFill>
                <a:latin typeface="Arial" panose="020B0604020202020204" pitchFamily="34" charset="0"/>
                <a:ea typeface="微软雅黑" panose="020B0503020204020204" charset="-122"/>
                <a:cs typeface="+mn-ea"/>
              </a:rPr>
              <a:t>维持销售的稳定</a:t>
            </a:r>
            <a:endParaRPr lang="zh-CN" sz="1400" spc="150">
              <a:solidFill>
                <a:schemeClr val="bg1"/>
              </a:solidFill>
              <a:latin typeface="Arial" panose="020B0604020202020204" pitchFamily="34" charset="0"/>
              <a:ea typeface="微软雅黑" panose="020B0503020204020204" charset="-122"/>
              <a:cs typeface="+mn-ea"/>
            </a:endParaRPr>
          </a:p>
        </p:txBody>
      </p:sp>
      <p:sp>
        <p:nvSpPr>
          <p:cNvPr id="32" name="Oval 31"/>
          <p:cNvSpPr/>
          <p:nvPr>
            <p:custDataLst>
              <p:tags r:id="rId7"/>
            </p:custDataLst>
          </p:nvPr>
        </p:nvSpPr>
        <p:spPr>
          <a:xfrm>
            <a:off x="1663861" y="3379011"/>
            <a:ext cx="612917" cy="612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3" name="Oval 32"/>
          <p:cNvSpPr/>
          <p:nvPr>
            <p:custDataLst>
              <p:tags r:id="rId8"/>
            </p:custDataLst>
          </p:nvPr>
        </p:nvSpPr>
        <p:spPr>
          <a:xfrm>
            <a:off x="1663861" y="4439718"/>
            <a:ext cx="612917" cy="612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4" name="Oval 33"/>
          <p:cNvSpPr/>
          <p:nvPr>
            <p:custDataLst>
              <p:tags r:id="rId9"/>
            </p:custDataLst>
          </p:nvPr>
        </p:nvSpPr>
        <p:spPr>
          <a:xfrm>
            <a:off x="1663861" y="5500424"/>
            <a:ext cx="612917" cy="612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5" name="Freeform 29"/>
          <p:cNvSpPr>
            <a:spLocks noChangeArrowheads="1"/>
          </p:cNvSpPr>
          <p:nvPr>
            <p:custDataLst>
              <p:tags r:id="rId10"/>
            </p:custDataLst>
          </p:nvPr>
        </p:nvSpPr>
        <p:spPr bwMode="auto">
          <a:xfrm>
            <a:off x="1813190" y="2462646"/>
            <a:ext cx="314257" cy="324233"/>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accent1"/>
          </a:solidFill>
          <a:ln>
            <a:noFill/>
          </a:ln>
          <a:effectLst/>
        </p:spPr>
        <p:txBody>
          <a:bodyPr wrap="none" lIns="34290" tIns="17145" rIns="34290" bIns="17145" anchor="ctr"/>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36" name="Freeform 63"/>
          <p:cNvSpPr>
            <a:spLocks noChangeArrowheads="1"/>
          </p:cNvSpPr>
          <p:nvPr>
            <p:custDataLst>
              <p:tags r:id="rId11"/>
            </p:custDataLst>
          </p:nvPr>
        </p:nvSpPr>
        <p:spPr bwMode="auto">
          <a:xfrm flipH="1">
            <a:off x="1834390" y="4625212"/>
            <a:ext cx="271857" cy="241929"/>
          </a:xfrm>
          <a:custGeom>
            <a:avLst/>
            <a:gdLst>
              <a:gd name="T0" fmla="*/ 153071 w 390"/>
              <a:gd name="T1" fmla="*/ 0 h 346"/>
              <a:gd name="T2" fmla="*/ 153071 w 390"/>
              <a:gd name="T3" fmla="*/ 0 h 346"/>
              <a:gd name="T4" fmla="*/ 19522 w 390"/>
              <a:gd name="T5" fmla="*/ 0 h 346"/>
              <a:gd name="T6" fmla="*/ 0 w 390"/>
              <a:gd name="T7" fmla="*/ 19582 h 346"/>
              <a:gd name="T8" fmla="*/ 0 w 390"/>
              <a:gd name="T9" fmla="*/ 98356 h 346"/>
              <a:gd name="T10" fmla="*/ 19522 w 390"/>
              <a:gd name="T11" fmla="*/ 117939 h 346"/>
              <a:gd name="T12" fmla="*/ 63003 w 390"/>
              <a:gd name="T13" fmla="*/ 117939 h 346"/>
              <a:gd name="T14" fmla="*/ 110034 w 390"/>
              <a:gd name="T15" fmla="*/ 153543 h 346"/>
              <a:gd name="T16" fmla="*/ 110034 w 390"/>
              <a:gd name="T17" fmla="*/ 117939 h 346"/>
              <a:gd name="T18" fmla="*/ 153071 w 390"/>
              <a:gd name="T19" fmla="*/ 117939 h 346"/>
              <a:gd name="T20" fmla="*/ 172593 w 390"/>
              <a:gd name="T21" fmla="*/ 98356 h 346"/>
              <a:gd name="T22" fmla="*/ 172593 w 390"/>
              <a:gd name="T23" fmla="*/ 19582 h 346"/>
              <a:gd name="T24" fmla="*/ 153071 w 390"/>
              <a:gd name="T25" fmla="*/ 0 h 3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chemeClr val="accent3"/>
          </a:solidFill>
          <a:ln>
            <a:noFill/>
          </a:ln>
          <a:effectLst/>
        </p:spPr>
        <p:txBody>
          <a:bodyPr wrap="none" lIns="34290" tIns="17145" rIns="34290" bIns="17145" anchor="ctr"/>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37" name="Freeform 74"/>
          <p:cNvSpPr>
            <a:spLocks noChangeArrowheads="1"/>
          </p:cNvSpPr>
          <p:nvPr>
            <p:custDataLst>
              <p:tags r:id="rId12"/>
            </p:custDataLst>
          </p:nvPr>
        </p:nvSpPr>
        <p:spPr bwMode="auto">
          <a:xfrm>
            <a:off x="1806955" y="3540812"/>
            <a:ext cx="326728" cy="289315"/>
          </a:xfrm>
          <a:custGeom>
            <a:avLst/>
            <a:gdLst>
              <a:gd name="T0" fmla="*/ 203452 w 461"/>
              <a:gd name="T1" fmla="*/ 95902 h 409"/>
              <a:gd name="T2" fmla="*/ 203452 w 461"/>
              <a:gd name="T3" fmla="*/ 95902 h 409"/>
              <a:gd name="T4" fmla="*/ 111425 w 461"/>
              <a:gd name="T5" fmla="*/ 7654 h 409"/>
              <a:gd name="T6" fmla="*/ 95636 w 461"/>
              <a:gd name="T7" fmla="*/ 7654 h 409"/>
              <a:gd name="T8" fmla="*/ 4060 w 461"/>
              <a:gd name="T9" fmla="*/ 95902 h 409"/>
              <a:gd name="T10" fmla="*/ 8120 w 461"/>
              <a:gd name="T11" fmla="*/ 103556 h 409"/>
              <a:gd name="T12" fmla="*/ 27969 w 461"/>
              <a:gd name="T13" fmla="*/ 103556 h 409"/>
              <a:gd name="T14" fmla="*/ 27969 w 461"/>
              <a:gd name="T15" fmla="*/ 175595 h 409"/>
              <a:gd name="T16" fmla="*/ 35638 w 461"/>
              <a:gd name="T17" fmla="*/ 183700 h 409"/>
              <a:gd name="T18" fmla="*/ 79847 w 461"/>
              <a:gd name="T19" fmla="*/ 183700 h 409"/>
              <a:gd name="T20" fmla="*/ 79847 w 461"/>
              <a:gd name="T21" fmla="*/ 111661 h 409"/>
              <a:gd name="T22" fmla="*/ 127665 w 461"/>
              <a:gd name="T23" fmla="*/ 111661 h 409"/>
              <a:gd name="T24" fmla="*/ 127665 w 461"/>
              <a:gd name="T25" fmla="*/ 183700 h 409"/>
              <a:gd name="T26" fmla="*/ 171874 w 461"/>
              <a:gd name="T27" fmla="*/ 183700 h 409"/>
              <a:gd name="T28" fmla="*/ 179543 w 461"/>
              <a:gd name="T29" fmla="*/ 175595 h 409"/>
              <a:gd name="T30" fmla="*/ 179543 w 461"/>
              <a:gd name="T31" fmla="*/ 103556 h 409"/>
              <a:gd name="T32" fmla="*/ 199843 w 461"/>
              <a:gd name="T33" fmla="*/ 103556 h 409"/>
              <a:gd name="T34" fmla="*/ 203452 w 461"/>
              <a:gd name="T35" fmla="*/ 95902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accent2"/>
          </a:solidFill>
          <a:ln>
            <a:noFill/>
          </a:ln>
          <a:effectLst/>
        </p:spPr>
        <p:txBody>
          <a:bodyPr wrap="none" lIns="34290" tIns="17145" rIns="34290" bIns="17145" anchor="ctr"/>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38" name="Freeform 123"/>
          <p:cNvSpPr>
            <a:spLocks noChangeArrowheads="1"/>
          </p:cNvSpPr>
          <p:nvPr>
            <p:custDataLst>
              <p:tags r:id="rId13"/>
            </p:custDataLst>
          </p:nvPr>
        </p:nvSpPr>
        <p:spPr bwMode="auto">
          <a:xfrm>
            <a:off x="1810697" y="5643520"/>
            <a:ext cx="319244" cy="326725"/>
          </a:xfrm>
          <a:custGeom>
            <a:avLst/>
            <a:gdLst>
              <a:gd name="T0" fmla="*/ 123628 w 452"/>
              <a:gd name="T1" fmla="*/ 135490 h 462"/>
              <a:gd name="T2" fmla="*/ 123628 w 452"/>
              <a:gd name="T3" fmla="*/ 135490 h 462"/>
              <a:gd name="T4" fmla="*/ 195108 w 452"/>
              <a:gd name="T5" fmla="*/ 11703 h 462"/>
              <a:gd name="T6" fmla="*/ 195108 w 452"/>
              <a:gd name="T7" fmla="*/ 8102 h 462"/>
              <a:gd name="T8" fmla="*/ 191062 w 452"/>
              <a:gd name="T9" fmla="*/ 8102 h 462"/>
              <a:gd name="T10" fmla="*/ 71480 w 452"/>
              <a:gd name="T11" fmla="*/ 80124 h 462"/>
              <a:gd name="T12" fmla="*/ 4046 w 452"/>
              <a:gd name="T13" fmla="*/ 135490 h 462"/>
              <a:gd name="T14" fmla="*/ 15735 w 452"/>
              <a:gd name="T15" fmla="*/ 147644 h 462"/>
              <a:gd name="T16" fmla="*/ 39561 w 452"/>
              <a:gd name="T17" fmla="*/ 139542 h 462"/>
              <a:gd name="T18" fmla="*/ 67883 w 452"/>
              <a:gd name="T19" fmla="*/ 167450 h 462"/>
              <a:gd name="T20" fmla="*/ 59791 w 452"/>
              <a:gd name="T21" fmla="*/ 191307 h 462"/>
              <a:gd name="T22" fmla="*/ 67883 w 452"/>
              <a:gd name="T23" fmla="*/ 203461 h 462"/>
              <a:gd name="T24" fmla="*/ 123628 w 452"/>
              <a:gd name="T25" fmla="*/ 135490 h 462"/>
              <a:gd name="T26" fmla="*/ 135317 w 452"/>
              <a:gd name="T27" fmla="*/ 67520 h 462"/>
              <a:gd name="T28" fmla="*/ 135317 w 452"/>
              <a:gd name="T29" fmla="*/ 67520 h 462"/>
              <a:gd name="T30" fmla="*/ 135317 w 452"/>
              <a:gd name="T31" fmla="*/ 43663 h 462"/>
              <a:gd name="T32" fmla="*/ 159143 w 452"/>
              <a:gd name="T33" fmla="*/ 43663 h 462"/>
              <a:gd name="T34" fmla="*/ 159143 w 452"/>
              <a:gd name="T35" fmla="*/ 67520 h 462"/>
              <a:gd name="T36" fmla="*/ 135317 w 452"/>
              <a:gd name="T37" fmla="*/ 6752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accent4"/>
          </a:solidFill>
          <a:ln>
            <a:noFill/>
          </a:ln>
          <a:effectLst/>
        </p:spPr>
        <p:txBody>
          <a:bodyPr wrap="none" lIns="34290" tIns="17145" rIns="34290" bIns="17145" anchor="ctr"/>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39" name="TextBox 20"/>
          <p:cNvSpPr txBox="1"/>
          <p:nvPr>
            <p:custDataLst>
              <p:tags r:id="rId14"/>
            </p:custDataLst>
          </p:nvPr>
        </p:nvSpPr>
        <p:spPr>
          <a:xfrm>
            <a:off x="2486024" y="3379011"/>
            <a:ext cx="1898243" cy="572942"/>
          </a:xfrm>
          <a:prstGeom prst="rect">
            <a:avLst/>
          </a:prstGeom>
          <a:noFill/>
        </p:spPr>
        <p:txBody>
          <a:bodyPr wrap="square" rtlCol="0">
            <a:normAutofit/>
          </a:bodyPr>
          <a:p>
            <a:pPr marL="0" indent="0" algn="l">
              <a:lnSpc>
                <a:spcPct val="120000"/>
              </a:lnSpc>
              <a:spcBef>
                <a:spcPts val="0"/>
              </a:spcBef>
              <a:spcAft>
                <a:spcPts val="0"/>
              </a:spcAft>
              <a:buSzPct val="100000"/>
            </a:pPr>
            <a:r>
              <a:rPr lang="zh-CN" sz="1400" spc="150">
                <a:solidFill>
                  <a:schemeClr val="bg1"/>
                </a:solidFill>
                <a:latin typeface="Arial" panose="020B0604020202020204" pitchFamily="34" charset="0"/>
                <a:ea typeface="微软雅黑" panose="020B0503020204020204" charset="-122"/>
                <a:cs typeface="+mn-ea"/>
              </a:rPr>
              <a:t>维持生产的稳定</a:t>
            </a:r>
            <a:endParaRPr lang="zh-CN" sz="1400" spc="150">
              <a:solidFill>
                <a:schemeClr val="bg1"/>
              </a:solidFill>
              <a:latin typeface="Arial" panose="020B0604020202020204" pitchFamily="34" charset="0"/>
              <a:ea typeface="微软雅黑" panose="020B0503020204020204" charset="-122"/>
              <a:cs typeface="+mn-ea"/>
            </a:endParaRPr>
          </a:p>
        </p:txBody>
      </p:sp>
      <p:sp>
        <p:nvSpPr>
          <p:cNvPr id="40" name="TextBox 20"/>
          <p:cNvSpPr txBox="1"/>
          <p:nvPr>
            <p:custDataLst>
              <p:tags r:id="rId15"/>
            </p:custDataLst>
          </p:nvPr>
        </p:nvSpPr>
        <p:spPr>
          <a:xfrm>
            <a:off x="2486024" y="4439718"/>
            <a:ext cx="1898243" cy="572942"/>
          </a:xfrm>
          <a:prstGeom prst="rect">
            <a:avLst/>
          </a:prstGeom>
          <a:noFill/>
        </p:spPr>
        <p:txBody>
          <a:bodyPr wrap="square" rtlCol="0">
            <a:normAutofit/>
          </a:bodyPr>
          <a:p>
            <a:pPr marL="0" indent="0" algn="l">
              <a:lnSpc>
                <a:spcPct val="120000"/>
              </a:lnSpc>
              <a:spcBef>
                <a:spcPts val="0"/>
              </a:spcBef>
              <a:spcAft>
                <a:spcPts val="0"/>
              </a:spcAft>
              <a:buSzPct val="100000"/>
            </a:pPr>
            <a:r>
              <a:rPr lang="zh-CN" sz="1400" spc="150">
                <a:solidFill>
                  <a:schemeClr val="bg1"/>
                </a:solidFill>
                <a:latin typeface="Arial" panose="020B0604020202020204" pitchFamily="34" charset="0"/>
                <a:ea typeface="微软雅黑" panose="020B0503020204020204" charset="-122"/>
                <a:cs typeface="+mn-ea"/>
              </a:rPr>
              <a:t>平衡企业物流</a:t>
            </a:r>
            <a:endParaRPr lang="zh-CN" sz="1400" spc="150">
              <a:solidFill>
                <a:schemeClr val="bg1"/>
              </a:solidFill>
              <a:latin typeface="Arial" panose="020B0604020202020204" pitchFamily="34" charset="0"/>
              <a:ea typeface="微软雅黑" panose="020B0503020204020204" charset="-122"/>
              <a:cs typeface="+mn-ea"/>
            </a:endParaRPr>
          </a:p>
        </p:txBody>
      </p:sp>
      <p:sp>
        <p:nvSpPr>
          <p:cNvPr id="41" name="TextBox 20"/>
          <p:cNvSpPr txBox="1"/>
          <p:nvPr>
            <p:custDataLst>
              <p:tags r:id="rId16"/>
            </p:custDataLst>
          </p:nvPr>
        </p:nvSpPr>
        <p:spPr>
          <a:xfrm>
            <a:off x="2486024" y="5500424"/>
            <a:ext cx="1898243" cy="572942"/>
          </a:xfrm>
          <a:prstGeom prst="rect">
            <a:avLst/>
          </a:prstGeom>
          <a:noFill/>
        </p:spPr>
        <p:txBody>
          <a:bodyPr wrap="square" rtlCol="0">
            <a:normAutofit lnSpcReduction="10000"/>
          </a:bodyPr>
          <a:p>
            <a:pPr marL="0" indent="0" algn="l">
              <a:lnSpc>
                <a:spcPct val="120000"/>
              </a:lnSpc>
              <a:spcBef>
                <a:spcPts val="0"/>
              </a:spcBef>
              <a:spcAft>
                <a:spcPts val="0"/>
              </a:spcAft>
              <a:buSzPct val="100000"/>
            </a:pPr>
            <a:r>
              <a:rPr lang="zh-CN" sz="1400" spc="150">
                <a:solidFill>
                  <a:schemeClr val="bg1"/>
                </a:solidFill>
                <a:latin typeface="Arial" panose="020B0604020202020204" pitchFamily="34" charset="0"/>
                <a:ea typeface="微软雅黑" panose="020B0503020204020204" charset="-122"/>
                <a:cs typeface="+mn-ea"/>
              </a:rPr>
              <a:t>平衡企业流动资金的占用</a:t>
            </a:r>
            <a:endParaRPr lang="zh-CN" sz="1400" spc="150">
              <a:solidFill>
                <a:srgbClr val="000000"/>
              </a:solidFill>
              <a:latin typeface="Arial" panose="020B0604020202020204" pitchFamily="34" charset="0"/>
              <a:ea typeface="微软雅黑" panose="020B0503020204020204" charset="-122"/>
              <a:cs typeface="+mn-ea"/>
            </a:endParaRPr>
          </a:p>
        </p:txBody>
      </p:sp>
      <p:sp>
        <p:nvSpPr>
          <p:cNvPr id="27" name="Rectangle 3"/>
          <p:cNvSpPr/>
          <p:nvPr>
            <p:custDataLst>
              <p:tags r:id="rId17"/>
            </p:custDataLst>
          </p:nvPr>
        </p:nvSpPr>
        <p:spPr>
          <a:xfrm>
            <a:off x="5721985" y="2574925"/>
            <a:ext cx="5401945" cy="962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28" name="Rectangle 6"/>
          <p:cNvSpPr/>
          <p:nvPr>
            <p:custDataLst>
              <p:tags r:id="rId18"/>
            </p:custDataLst>
          </p:nvPr>
        </p:nvSpPr>
        <p:spPr>
          <a:xfrm>
            <a:off x="5721985" y="3636010"/>
            <a:ext cx="5401310" cy="96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30" name="Rectangle 7"/>
          <p:cNvSpPr/>
          <p:nvPr>
            <p:custDataLst>
              <p:tags r:id="rId19"/>
            </p:custDataLst>
          </p:nvPr>
        </p:nvSpPr>
        <p:spPr>
          <a:xfrm>
            <a:off x="5721985" y="4696460"/>
            <a:ext cx="5400675" cy="9626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42" name="Oval 10"/>
          <p:cNvSpPr/>
          <p:nvPr>
            <p:custDataLst>
              <p:tags r:id="rId20"/>
            </p:custDataLst>
          </p:nvPr>
        </p:nvSpPr>
        <p:spPr>
          <a:xfrm>
            <a:off x="5925981" y="2750103"/>
            <a:ext cx="612917" cy="612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43" name="TextBox 12"/>
          <p:cNvSpPr txBox="1"/>
          <p:nvPr>
            <p:custDataLst>
              <p:tags r:id="rId21"/>
            </p:custDataLst>
          </p:nvPr>
        </p:nvSpPr>
        <p:spPr>
          <a:xfrm>
            <a:off x="6748145" y="2750185"/>
            <a:ext cx="4075430" cy="572770"/>
          </a:xfrm>
          <a:prstGeom prst="rect">
            <a:avLst/>
          </a:prstGeom>
          <a:noFill/>
        </p:spPr>
        <p:txBody>
          <a:bodyPr wrap="square" rtlCol="0">
            <a:normAutofit/>
          </a:bodyPr>
          <a:p>
            <a:pPr marL="0" indent="0" algn="l">
              <a:lnSpc>
                <a:spcPct val="120000"/>
              </a:lnSpc>
              <a:spcBef>
                <a:spcPts val="0"/>
              </a:spcBef>
              <a:spcAft>
                <a:spcPts val="0"/>
              </a:spcAft>
              <a:buSzPct val="100000"/>
            </a:pPr>
            <a:r>
              <a:rPr lang="zh-CN" sz="1400" spc="150">
                <a:solidFill>
                  <a:schemeClr val="bg1"/>
                </a:solidFill>
                <a:latin typeface="Arial" panose="020B0604020202020204" pitchFamily="34" charset="0"/>
                <a:ea typeface="微软雅黑" panose="020B0503020204020204" charset="-122"/>
                <a:cs typeface="+mn-ea"/>
                <a:sym typeface="+mn-ea"/>
              </a:rPr>
              <a:t>库存会占用企业大量资金</a:t>
            </a:r>
            <a:endParaRPr lang="zh-CN" sz="1400" spc="150">
              <a:solidFill>
                <a:schemeClr val="bg1"/>
              </a:solidFill>
              <a:latin typeface="Arial" panose="020B0604020202020204" pitchFamily="34" charset="0"/>
              <a:ea typeface="微软雅黑" panose="020B0503020204020204" charset="-122"/>
              <a:cs typeface="+mn-ea"/>
            </a:endParaRPr>
          </a:p>
        </p:txBody>
      </p:sp>
      <p:sp>
        <p:nvSpPr>
          <p:cNvPr id="44" name="Oval 31"/>
          <p:cNvSpPr/>
          <p:nvPr>
            <p:custDataLst>
              <p:tags r:id="rId22"/>
            </p:custDataLst>
          </p:nvPr>
        </p:nvSpPr>
        <p:spPr>
          <a:xfrm>
            <a:off x="5925981" y="3810811"/>
            <a:ext cx="612917" cy="612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45" name="Oval 32"/>
          <p:cNvSpPr/>
          <p:nvPr>
            <p:custDataLst>
              <p:tags r:id="rId23"/>
            </p:custDataLst>
          </p:nvPr>
        </p:nvSpPr>
        <p:spPr>
          <a:xfrm>
            <a:off x="5925981" y="4871518"/>
            <a:ext cx="612917" cy="612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en-US">
              <a:latin typeface="Arial" panose="020B0604020202020204" pitchFamily="34" charset="0"/>
              <a:ea typeface="微软雅黑" panose="020B0503020204020204" charset="-122"/>
              <a:sym typeface="Arial" panose="020B0604020202020204" pitchFamily="34" charset="0"/>
            </a:endParaRPr>
          </a:p>
        </p:txBody>
      </p:sp>
      <p:sp>
        <p:nvSpPr>
          <p:cNvPr id="47" name="Freeform 29"/>
          <p:cNvSpPr>
            <a:spLocks noChangeArrowheads="1"/>
          </p:cNvSpPr>
          <p:nvPr>
            <p:custDataLst>
              <p:tags r:id="rId24"/>
            </p:custDataLst>
          </p:nvPr>
        </p:nvSpPr>
        <p:spPr bwMode="auto">
          <a:xfrm>
            <a:off x="6075310" y="2894446"/>
            <a:ext cx="314257" cy="324233"/>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accent1"/>
          </a:solidFill>
          <a:ln>
            <a:noFill/>
          </a:ln>
          <a:effectLst/>
        </p:spPr>
        <p:txBody>
          <a:bodyPr wrap="none" lIns="34290" tIns="17145" rIns="34290" bIns="17145" anchor="ctr"/>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48" name="Freeform 63"/>
          <p:cNvSpPr>
            <a:spLocks noChangeArrowheads="1"/>
          </p:cNvSpPr>
          <p:nvPr>
            <p:custDataLst>
              <p:tags r:id="rId25"/>
            </p:custDataLst>
          </p:nvPr>
        </p:nvSpPr>
        <p:spPr bwMode="auto">
          <a:xfrm flipH="1">
            <a:off x="6096510" y="5057012"/>
            <a:ext cx="271857" cy="241929"/>
          </a:xfrm>
          <a:custGeom>
            <a:avLst/>
            <a:gdLst>
              <a:gd name="T0" fmla="*/ 153071 w 390"/>
              <a:gd name="T1" fmla="*/ 0 h 346"/>
              <a:gd name="T2" fmla="*/ 153071 w 390"/>
              <a:gd name="T3" fmla="*/ 0 h 346"/>
              <a:gd name="T4" fmla="*/ 19522 w 390"/>
              <a:gd name="T5" fmla="*/ 0 h 346"/>
              <a:gd name="T6" fmla="*/ 0 w 390"/>
              <a:gd name="T7" fmla="*/ 19582 h 346"/>
              <a:gd name="T8" fmla="*/ 0 w 390"/>
              <a:gd name="T9" fmla="*/ 98356 h 346"/>
              <a:gd name="T10" fmla="*/ 19522 w 390"/>
              <a:gd name="T11" fmla="*/ 117939 h 346"/>
              <a:gd name="T12" fmla="*/ 63003 w 390"/>
              <a:gd name="T13" fmla="*/ 117939 h 346"/>
              <a:gd name="T14" fmla="*/ 110034 w 390"/>
              <a:gd name="T15" fmla="*/ 153543 h 346"/>
              <a:gd name="T16" fmla="*/ 110034 w 390"/>
              <a:gd name="T17" fmla="*/ 117939 h 346"/>
              <a:gd name="T18" fmla="*/ 153071 w 390"/>
              <a:gd name="T19" fmla="*/ 117939 h 346"/>
              <a:gd name="T20" fmla="*/ 172593 w 390"/>
              <a:gd name="T21" fmla="*/ 98356 h 346"/>
              <a:gd name="T22" fmla="*/ 172593 w 390"/>
              <a:gd name="T23" fmla="*/ 19582 h 346"/>
              <a:gd name="T24" fmla="*/ 153071 w 390"/>
              <a:gd name="T25" fmla="*/ 0 h 3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chemeClr val="accent3"/>
          </a:solidFill>
          <a:ln>
            <a:noFill/>
          </a:ln>
          <a:effectLst/>
        </p:spPr>
        <p:txBody>
          <a:bodyPr wrap="none" lIns="34290" tIns="17145" rIns="34290" bIns="17145" anchor="ctr"/>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49" name="Freeform 74"/>
          <p:cNvSpPr>
            <a:spLocks noChangeArrowheads="1"/>
          </p:cNvSpPr>
          <p:nvPr>
            <p:custDataLst>
              <p:tags r:id="rId26"/>
            </p:custDataLst>
          </p:nvPr>
        </p:nvSpPr>
        <p:spPr bwMode="auto">
          <a:xfrm>
            <a:off x="6069075" y="3972612"/>
            <a:ext cx="326728" cy="289315"/>
          </a:xfrm>
          <a:custGeom>
            <a:avLst/>
            <a:gdLst>
              <a:gd name="T0" fmla="*/ 203452 w 461"/>
              <a:gd name="T1" fmla="*/ 95902 h 409"/>
              <a:gd name="T2" fmla="*/ 203452 w 461"/>
              <a:gd name="T3" fmla="*/ 95902 h 409"/>
              <a:gd name="T4" fmla="*/ 111425 w 461"/>
              <a:gd name="T5" fmla="*/ 7654 h 409"/>
              <a:gd name="T6" fmla="*/ 95636 w 461"/>
              <a:gd name="T7" fmla="*/ 7654 h 409"/>
              <a:gd name="T8" fmla="*/ 4060 w 461"/>
              <a:gd name="T9" fmla="*/ 95902 h 409"/>
              <a:gd name="T10" fmla="*/ 8120 w 461"/>
              <a:gd name="T11" fmla="*/ 103556 h 409"/>
              <a:gd name="T12" fmla="*/ 27969 w 461"/>
              <a:gd name="T13" fmla="*/ 103556 h 409"/>
              <a:gd name="T14" fmla="*/ 27969 w 461"/>
              <a:gd name="T15" fmla="*/ 175595 h 409"/>
              <a:gd name="T16" fmla="*/ 35638 w 461"/>
              <a:gd name="T17" fmla="*/ 183700 h 409"/>
              <a:gd name="T18" fmla="*/ 79847 w 461"/>
              <a:gd name="T19" fmla="*/ 183700 h 409"/>
              <a:gd name="T20" fmla="*/ 79847 w 461"/>
              <a:gd name="T21" fmla="*/ 111661 h 409"/>
              <a:gd name="T22" fmla="*/ 127665 w 461"/>
              <a:gd name="T23" fmla="*/ 111661 h 409"/>
              <a:gd name="T24" fmla="*/ 127665 w 461"/>
              <a:gd name="T25" fmla="*/ 183700 h 409"/>
              <a:gd name="T26" fmla="*/ 171874 w 461"/>
              <a:gd name="T27" fmla="*/ 183700 h 409"/>
              <a:gd name="T28" fmla="*/ 179543 w 461"/>
              <a:gd name="T29" fmla="*/ 175595 h 409"/>
              <a:gd name="T30" fmla="*/ 179543 w 461"/>
              <a:gd name="T31" fmla="*/ 103556 h 409"/>
              <a:gd name="T32" fmla="*/ 199843 w 461"/>
              <a:gd name="T33" fmla="*/ 103556 h 409"/>
              <a:gd name="T34" fmla="*/ 203452 w 461"/>
              <a:gd name="T35" fmla="*/ 95902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accent2"/>
          </a:solidFill>
          <a:ln>
            <a:noFill/>
          </a:ln>
          <a:effectLst/>
        </p:spPr>
        <p:txBody>
          <a:bodyPr wrap="none" lIns="34290" tIns="17145" rIns="34290" bIns="17145" anchor="ctr"/>
          <a:p>
            <a:pPr>
              <a:lnSpc>
                <a:spcPct val="120000"/>
              </a:lnSpc>
            </a:pPr>
            <a:endParaRPr lang="en-US" dirty="0">
              <a:latin typeface="Arial" panose="020B0604020202020204" pitchFamily="34" charset="0"/>
              <a:ea typeface="微软雅黑" panose="020B0503020204020204" charset="-122"/>
              <a:sym typeface="Arial" panose="020B0604020202020204" pitchFamily="34" charset="0"/>
            </a:endParaRPr>
          </a:p>
        </p:txBody>
      </p:sp>
      <p:sp>
        <p:nvSpPr>
          <p:cNvPr id="51" name="TextBox 20"/>
          <p:cNvSpPr txBox="1"/>
          <p:nvPr>
            <p:custDataLst>
              <p:tags r:id="rId27"/>
            </p:custDataLst>
          </p:nvPr>
        </p:nvSpPr>
        <p:spPr>
          <a:xfrm>
            <a:off x="6748145" y="3810635"/>
            <a:ext cx="4375150" cy="572770"/>
          </a:xfrm>
          <a:prstGeom prst="rect">
            <a:avLst/>
          </a:prstGeom>
          <a:noFill/>
        </p:spPr>
        <p:txBody>
          <a:bodyPr wrap="square" rtlCol="0">
            <a:normAutofit/>
          </a:bodyPr>
          <a:p>
            <a:pPr marL="0" indent="0" algn="l">
              <a:lnSpc>
                <a:spcPct val="120000"/>
              </a:lnSpc>
              <a:spcBef>
                <a:spcPts val="0"/>
              </a:spcBef>
              <a:spcAft>
                <a:spcPts val="0"/>
              </a:spcAft>
              <a:buSzPct val="100000"/>
            </a:pPr>
            <a:r>
              <a:rPr lang="zh-CN" sz="1400" spc="150">
                <a:solidFill>
                  <a:schemeClr val="bg1"/>
                </a:solidFill>
                <a:latin typeface="Arial" panose="020B0604020202020204" pitchFamily="34" charset="0"/>
                <a:ea typeface="微软雅黑" panose="020B0503020204020204" charset="-122"/>
                <a:cs typeface="+mn-ea"/>
              </a:rPr>
              <a:t>库存增加了企业的商品成本与管理成本</a:t>
            </a:r>
            <a:endParaRPr lang="zh-CN" sz="1400" spc="150">
              <a:solidFill>
                <a:schemeClr val="bg1"/>
              </a:solidFill>
              <a:latin typeface="Arial" panose="020B0604020202020204" pitchFamily="34" charset="0"/>
              <a:ea typeface="微软雅黑" panose="020B0503020204020204" charset="-122"/>
              <a:cs typeface="+mn-ea"/>
            </a:endParaRPr>
          </a:p>
        </p:txBody>
      </p:sp>
      <p:sp>
        <p:nvSpPr>
          <p:cNvPr id="52" name="TextBox 20"/>
          <p:cNvSpPr txBox="1"/>
          <p:nvPr>
            <p:custDataLst>
              <p:tags r:id="rId28"/>
            </p:custDataLst>
          </p:nvPr>
        </p:nvSpPr>
        <p:spPr>
          <a:xfrm>
            <a:off x="6748145" y="4871720"/>
            <a:ext cx="4375150" cy="572770"/>
          </a:xfrm>
          <a:prstGeom prst="rect">
            <a:avLst/>
          </a:prstGeom>
          <a:noFill/>
        </p:spPr>
        <p:txBody>
          <a:bodyPr wrap="square" rtlCol="0">
            <a:normAutofit/>
          </a:bodyPr>
          <a:p>
            <a:pPr marL="0" indent="0" algn="l">
              <a:lnSpc>
                <a:spcPct val="120000"/>
              </a:lnSpc>
              <a:spcBef>
                <a:spcPts val="0"/>
              </a:spcBef>
              <a:spcAft>
                <a:spcPts val="0"/>
              </a:spcAft>
              <a:buSzPct val="100000"/>
            </a:pPr>
            <a:r>
              <a:rPr lang="zh-CN" sz="1400" spc="150">
                <a:solidFill>
                  <a:schemeClr val="bg1"/>
                </a:solidFill>
                <a:latin typeface="Arial" panose="020B0604020202020204" pitchFamily="34" charset="0"/>
                <a:ea typeface="微软雅黑" panose="020B0503020204020204" charset="-122"/>
                <a:cs typeface="+mn-ea"/>
              </a:rPr>
              <a:t>库存增加了企业的商品成本与管理成本</a:t>
            </a:r>
            <a:endParaRPr lang="zh-CN" sz="1400" spc="150">
              <a:solidFill>
                <a:schemeClr val="bg1"/>
              </a:solidFill>
              <a:latin typeface="Arial" panose="020B0604020202020204" pitchFamily="34" charset="0"/>
              <a:ea typeface="微软雅黑" panose="020B0503020204020204" charset="-122"/>
              <a:cs typeface="+mn-ea"/>
            </a:endParaRPr>
          </a:p>
        </p:txBody>
      </p:sp>
      <p:sp>
        <p:nvSpPr>
          <p:cNvPr id="54" name="文本框 53"/>
          <p:cNvSpPr txBox="1"/>
          <p:nvPr/>
        </p:nvSpPr>
        <p:spPr>
          <a:xfrm>
            <a:off x="7548880" y="2045970"/>
            <a:ext cx="1746250" cy="460375"/>
          </a:xfrm>
          <a:prstGeom prst="rect">
            <a:avLst/>
          </a:prstGeom>
          <a:noFill/>
          <a:ln w="9525">
            <a:noFill/>
          </a:ln>
        </p:spPr>
        <p:txBody>
          <a:bodyPr wrap="square">
            <a:spAutoFit/>
          </a:bodyPr>
          <a:p>
            <a:pPr indent="0"/>
            <a:r>
              <a:rPr lang="zh-CN" sz="2400" b="1">
                <a:solidFill>
                  <a:schemeClr val="tx1"/>
                </a:solidFill>
                <a:latin typeface="Calibri" panose="020F0502020204030204" charset="0"/>
                <a:ea typeface="宋体" panose="02010600030101010101" pitchFamily="2" charset="-122"/>
              </a:rPr>
              <a:t>库存的缺点</a:t>
            </a:r>
            <a:endParaRPr lang="zh-CN" altLang="en-US" sz="2400" b="1">
              <a:solidFill>
                <a:schemeClr val="tx1"/>
              </a:solidFill>
              <a:latin typeface="Calibri" panose="020F0502020204030204" charset="0"/>
              <a:ea typeface="宋体" panose="02010600030101010101" pitchFamily="2" charset="-122"/>
            </a:endParaRPr>
          </a:p>
        </p:txBody>
      </p:sp>
    </p:spTree>
    <p:custDataLst>
      <p:tags r:id="rId29"/>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299845" y="929640"/>
            <a:ext cx="304292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一、库存管理概述</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56" name="矩形 155"/>
          <p:cNvSpPr/>
          <p:nvPr>
            <p:custDataLst>
              <p:tags r:id="rId1"/>
            </p:custDataLst>
          </p:nvPr>
        </p:nvSpPr>
        <p:spPr>
          <a:xfrm>
            <a:off x="1963987" y="1887621"/>
            <a:ext cx="3893338" cy="4276336"/>
          </a:xfrm>
          <a:prstGeom prst="rect">
            <a:avLst/>
          </a:prstGeom>
          <a:solidFill>
            <a:schemeClr val="bg1">
              <a:lumMod val="95000"/>
              <a:alpha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7" name="文本框 156"/>
          <p:cNvSpPr txBox="1"/>
          <p:nvPr>
            <p:custDataLst>
              <p:tags r:id="rId2"/>
            </p:custDataLst>
          </p:nvPr>
        </p:nvSpPr>
        <p:spPr>
          <a:xfrm>
            <a:off x="2135949" y="2204013"/>
            <a:ext cx="3550085" cy="3822907"/>
          </a:xfrm>
          <a:prstGeom prst="rect">
            <a:avLst/>
          </a:prstGeom>
          <a:noFill/>
        </p:spPr>
        <p:txBody>
          <a:bodyPr wrap="square" rtlCol="0" anchor="t" anchorCtr="0">
            <a:normAutofit/>
          </a:bodyPr>
          <a:p>
            <a:pPr marL="0" lvl="0" indent="0" algn="l">
              <a:lnSpc>
                <a:spcPct val="130000"/>
              </a:lnSpc>
              <a:spcBef>
                <a:spcPts val="0"/>
              </a:spcBef>
              <a:spcAft>
                <a:spcPts val="0"/>
              </a:spcAft>
              <a:buSzPct val="100000"/>
            </a:pPr>
            <a:r>
              <a:rPr lang="zh-CN" sz="2000" spc="150">
                <a:solidFill>
                  <a:schemeClr val="tx1">
                    <a:lumMod val="85000"/>
                    <a:lumOff val="15000"/>
                  </a:schemeClr>
                </a:solidFill>
                <a:latin typeface="Arial" panose="020B0604020202020204" pitchFamily="34" charset="0"/>
                <a:ea typeface="微软雅黑" panose="020B0503020204020204" charset="-122"/>
              </a:rPr>
              <a:t>供应链企业设置库存的目的是为了防止由于物资短缺而造成生产、销售终止或相应损失。除此之外，设置库存还具有保持生产的连续性、分摊订货费用、快速满足客户订货需求等方面的作用。</a:t>
            </a:r>
            <a:endParaRPr lang="zh-CN" sz="2000" spc="150">
              <a:solidFill>
                <a:schemeClr val="tx1">
                  <a:lumMod val="85000"/>
                  <a:lumOff val="15000"/>
                </a:schemeClr>
              </a:solidFill>
              <a:latin typeface="Arial" panose="020B0604020202020204" pitchFamily="34" charset="0"/>
              <a:ea typeface="微软雅黑" panose="020B0503020204020204" charset="-122"/>
            </a:endParaRPr>
          </a:p>
        </p:txBody>
      </p:sp>
      <p:sp>
        <p:nvSpPr>
          <p:cNvPr id="158" name="圆角矩形 157"/>
          <p:cNvSpPr/>
          <p:nvPr>
            <p:custDataLst>
              <p:tags r:id="rId3"/>
            </p:custDataLst>
          </p:nvPr>
        </p:nvSpPr>
        <p:spPr>
          <a:xfrm>
            <a:off x="2718338" y="1615564"/>
            <a:ext cx="2384636" cy="5535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2000" b="1" dirty="0"/>
              <a:t>01</a:t>
            </a:r>
            <a:endParaRPr lang="en-US" altLang="zh-CN" sz="2000" b="1" dirty="0"/>
          </a:p>
        </p:txBody>
      </p:sp>
      <p:sp>
        <p:nvSpPr>
          <p:cNvPr id="160" name="L 形 159"/>
          <p:cNvSpPr/>
          <p:nvPr>
            <p:custDataLst>
              <p:tags r:id="rId4"/>
            </p:custDataLst>
          </p:nvPr>
        </p:nvSpPr>
        <p:spPr>
          <a:xfrm rot="5400000">
            <a:off x="1930400" y="1854033"/>
            <a:ext cx="253241" cy="253249"/>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1" name="L 形 160"/>
          <p:cNvSpPr/>
          <p:nvPr>
            <p:custDataLst>
              <p:tags r:id="rId5"/>
            </p:custDataLst>
          </p:nvPr>
        </p:nvSpPr>
        <p:spPr>
          <a:xfrm rot="16200000" flipH="1">
            <a:off x="5638341" y="1854033"/>
            <a:ext cx="253241" cy="253249"/>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3" name="L 形 162"/>
          <p:cNvSpPr/>
          <p:nvPr>
            <p:custDataLst>
              <p:tags r:id="rId6"/>
            </p:custDataLst>
          </p:nvPr>
        </p:nvSpPr>
        <p:spPr>
          <a:xfrm rot="16200000" flipV="1">
            <a:off x="1930400" y="5947654"/>
            <a:ext cx="253241" cy="253249"/>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4" name="L 形 163"/>
          <p:cNvSpPr/>
          <p:nvPr>
            <p:custDataLst>
              <p:tags r:id="rId7"/>
            </p:custDataLst>
          </p:nvPr>
        </p:nvSpPr>
        <p:spPr>
          <a:xfrm rot="5400000" flipH="1" flipV="1">
            <a:off x="5638341" y="5947654"/>
            <a:ext cx="253241" cy="253249"/>
          </a:xfrm>
          <a:prstGeom prst="corner">
            <a:avLst>
              <a:gd name="adj1" fmla="val 28116"/>
              <a:gd name="adj2" fmla="val 273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5" name="矩形 164"/>
          <p:cNvSpPr/>
          <p:nvPr>
            <p:custDataLst>
              <p:tags r:id="rId8"/>
            </p:custDataLst>
          </p:nvPr>
        </p:nvSpPr>
        <p:spPr>
          <a:xfrm>
            <a:off x="6343656" y="1887621"/>
            <a:ext cx="3893338" cy="4276336"/>
          </a:xfrm>
          <a:prstGeom prst="rect">
            <a:avLst/>
          </a:prstGeom>
          <a:solidFill>
            <a:schemeClr val="bg1">
              <a:lumMod val="95000"/>
              <a:alpha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7" name="文本框 166"/>
          <p:cNvSpPr txBox="1"/>
          <p:nvPr>
            <p:custDataLst>
              <p:tags r:id="rId9"/>
            </p:custDataLst>
          </p:nvPr>
        </p:nvSpPr>
        <p:spPr>
          <a:xfrm>
            <a:off x="6515619" y="2204013"/>
            <a:ext cx="3550085" cy="3822907"/>
          </a:xfrm>
          <a:prstGeom prst="rect">
            <a:avLst/>
          </a:prstGeom>
          <a:noFill/>
        </p:spPr>
        <p:txBody>
          <a:bodyPr wrap="square" rtlCol="0" anchor="t" anchorCtr="0">
            <a:noAutofit/>
          </a:bodyPr>
          <a:p>
            <a:pPr marL="0" lvl="0" indent="0" algn="l">
              <a:lnSpc>
                <a:spcPct val="130000"/>
              </a:lnSpc>
              <a:spcBef>
                <a:spcPts val="0"/>
              </a:spcBef>
              <a:spcAft>
                <a:spcPts val="0"/>
              </a:spcAft>
              <a:buSzPct val="100000"/>
            </a:pPr>
            <a:r>
              <a:rPr lang="zh-CN" sz="2000" spc="150">
                <a:solidFill>
                  <a:schemeClr val="tx1">
                    <a:lumMod val="85000"/>
                    <a:lumOff val="15000"/>
                  </a:schemeClr>
                </a:solidFill>
                <a:latin typeface="Arial" panose="020B0604020202020204" pitchFamily="34" charset="0"/>
                <a:ea typeface="微软雅黑" panose="020B0503020204020204" charset="-122"/>
              </a:rPr>
              <a:t>无论是处在生产中的库存还是处在销售中的库存，都是出于种种经济因素考虑而存在的。经常库存是在正常的经营环境下，企业为满足日常需要而建立的库存；而安全库存则是为了防止由于不确定性因素，如大量突发性订货、交货期突然延期等而准备的缓冲库存。</a:t>
            </a:r>
            <a:endParaRPr lang="zh-CN" sz="2000" spc="150">
              <a:solidFill>
                <a:schemeClr val="tx1">
                  <a:lumMod val="85000"/>
                  <a:lumOff val="15000"/>
                </a:schemeClr>
              </a:solidFill>
              <a:latin typeface="Arial" panose="020B0604020202020204" pitchFamily="34" charset="0"/>
              <a:ea typeface="微软雅黑" panose="020B0503020204020204" charset="-122"/>
            </a:endParaRPr>
          </a:p>
        </p:txBody>
      </p:sp>
      <p:sp>
        <p:nvSpPr>
          <p:cNvPr id="168" name="圆角矩形 167"/>
          <p:cNvSpPr/>
          <p:nvPr>
            <p:custDataLst>
              <p:tags r:id="rId10"/>
            </p:custDataLst>
          </p:nvPr>
        </p:nvSpPr>
        <p:spPr>
          <a:xfrm>
            <a:off x="7098007" y="1615564"/>
            <a:ext cx="2384636" cy="5535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2000" b="1" dirty="0"/>
              <a:t>02</a:t>
            </a:r>
            <a:endParaRPr lang="en-US" altLang="zh-CN" sz="2000" b="1" dirty="0"/>
          </a:p>
        </p:txBody>
      </p:sp>
      <p:sp>
        <p:nvSpPr>
          <p:cNvPr id="169" name="L 形 168"/>
          <p:cNvSpPr/>
          <p:nvPr>
            <p:custDataLst>
              <p:tags r:id="rId11"/>
            </p:custDataLst>
          </p:nvPr>
        </p:nvSpPr>
        <p:spPr>
          <a:xfrm rot="5400000">
            <a:off x="6310070" y="1854033"/>
            <a:ext cx="253241" cy="253249"/>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0" name="L 形 169"/>
          <p:cNvSpPr/>
          <p:nvPr>
            <p:custDataLst>
              <p:tags r:id="rId12"/>
            </p:custDataLst>
          </p:nvPr>
        </p:nvSpPr>
        <p:spPr>
          <a:xfrm rot="16200000" flipH="1">
            <a:off x="10018012" y="1854033"/>
            <a:ext cx="253241" cy="253249"/>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1" name="L 形 170"/>
          <p:cNvSpPr/>
          <p:nvPr>
            <p:custDataLst>
              <p:tags r:id="rId13"/>
            </p:custDataLst>
          </p:nvPr>
        </p:nvSpPr>
        <p:spPr>
          <a:xfrm rot="16200000" flipV="1">
            <a:off x="6310070" y="5947654"/>
            <a:ext cx="253241" cy="253249"/>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2" name="L 形 171"/>
          <p:cNvSpPr/>
          <p:nvPr>
            <p:custDataLst>
              <p:tags r:id="rId14"/>
            </p:custDataLst>
          </p:nvPr>
        </p:nvSpPr>
        <p:spPr>
          <a:xfrm rot="5400000" flipH="1" flipV="1">
            <a:off x="10018012" y="5947654"/>
            <a:ext cx="253241" cy="253249"/>
          </a:xfrm>
          <a:prstGeom prst="corner">
            <a:avLst>
              <a:gd name="adj1" fmla="val 28116"/>
              <a:gd name="adj2" fmla="val 273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3" name="文本框 172"/>
          <p:cNvSpPr txBox="1"/>
          <p:nvPr/>
        </p:nvSpPr>
        <p:spPr>
          <a:xfrm>
            <a:off x="5227320" y="1356360"/>
            <a:ext cx="1746250" cy="460375"/>
          </a:xfrm>
          <a:prstGeom prst="rect">
            <a:avLst/>
          </a:prstGeom>
          <a:noFill/>
          <a:ln w="9525">
            <a:noFill/>
          </a:ln>
        </p:spPr>
        <p:txBody>
          <a:bodyPr wrap="square">
            <a:spAutoFit/>
          </a:bodyPr>
          <a:p>
            <a:pPr indent="0"/>
            <a:r>
              <a:rPr lang="zh-CN" sz="2400" b="1">
                <a:solidFill>
                  <a:schemeClr val="tx1"/>
                </a:solidFill>
                <a:latin typeface="Calibri" panose="020F0502020204030204" charset="0"/>
                <a:ea typeface="宋体" panose="02010600030101010101" pitchFamily="2" charset="-122"/>
              </a:rPr>
              <a:t>库存的目的</a:t>
            </a:r>
            <a:endParaRPr lang="zh-CN" altLang="en-US" sz="2400" b="1">
              <a:solidFill>
                <a:schemeClr val="tx1"/>
              </a:solidFill>
              <a:latin typeface="Calibri" panose="020F0502020204030204" charset="0"/>
              <a:ea typeface="宋体" panose="02010600030101010101" pitchFamily="2" charset="-122"/>
            </a:endParaRPr>
          </a:p>
        </p:txBody>
      </p:sp>
    </p:spTree>
    <p:custDataLst>
      <p:tags r:id="rId15"/>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40118" y="854075"/>
            <a:ext cx="340042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二、库存周期与类型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custDataLst>
              <p:tags r:id="rId1"/>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14" name="任意多边形 113"/>
          <p:cNvSpPr/>
          <p:nvPr>
            <p:custDataLst>
              <p:tags r:id="rId2"/>
            </p:custDataLst>
          </p:nvPr>
        </p:nvSpPr>
        <p:spPr>
          <a:xfrm>
            <a:off x="215900" y="2927700"/>
            <a:ext cx="11760200" cy="1039543"/>
          </a:xfrm>
          <a:custGeom>
            <a:avLst/>
            <a:gdLst>
              <a:gd name="connsiteX0" fmla="*/ 0 w 16650"/>
              <a:gd name="connsiteY0" fmla="*/ 242 h 1471"/>
              <a:gd name="connsiteX1" fmla="*/ 1950 w 16650"/>
              <a:gd name="connsiteY1" fmla="*/ 1472 h 1471"/>
              <a:gd name="connsiteX2" fmla="*/ 5040 w 16650"/>
              <a:gd name="connsiteY2" fmla="*/ 2 h 1471"/>
              <a:gd name="connsiteX3" fmla="*/ 8625 w 16650"/>
              <a:gd name="connsiteY3" fmla="*/ 1187 h 1471"/>
              <a:gd name="connsiteX4" fmla="*/ 12120 w 16650"/>
              <a:gd name="connsiteY4" fmla="*/ 152 h 1471"/>
              <a:gd name="connsiteX5" fmla="*/ 15360 w 16650"/>
              <a:gd name="connsiteY5" fmla="*/ 1277 h 1471"/>
              <a:gd name="connsiteX6" fmla="*/ 16650 w 16650"/>
              <a:gd name="connsiteY6" fmla="*/ 707 h 1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50" h="1472">
                <a:moveTo>
                  <a:pt x="0" y="242"/>
                </a:moveTo>
                <a:cubicBezTo>
                  <a:pt x="370" y="571"/>
                  <a:pt x="900" y="1466"/>
                  <a:pt x="1950" y="1472"/>
                </a:cubicBezTo>
                <a:cubicBezTo>
                  <a:pt x="3000" y="1478"/>
                  <a:pt x="3705" y="59"/>
                  <a:pt x="5040" y="2"/>
                </a:cubicBezTo>
                <a:cubicBezTo>
                  <a:pt x="6375" y="-55"/>
                  <a:pt x="7209" y="1157"/>
                  <a:pt x="8625" y="1187"/>
                </a:cubicBezTo>
                <a:cubicBezTo>
                  <a:pt x="10041" y="1217"/>
                  <a:pt x="10773" y="134"/>
                  <a:pt x="12120" y="152"/>
                </a:cubicBezTo>
                <a:cubicBezTo>
                  <a:pt x="13467" y="170"/>
                  <a:pt x="14454" y="1166"/>
                  <a:pt x="15360" y="1277"/>
                </a:cubicBezTo>
                <a:cubicBezTo>
                  <a:pt x="16266" y="1388"/>
                  <a:pt x="16389" y="788"/>
                  <a:pt x="16650" y="707"/>
                </a:cubicBezTo>
              </a:path>
            </a:pathLst>
          </a:custGeom>
          <a:noFill/>
          <a:ln w="3175">
            <a:solidFill>
              <a:schemeClr val="bg1">
                <a:lumMod val="8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15" name="内容占位符 6"/>
          <p:cNvSpPr>
            <a:spLocks noGrp="1"/>
          </p:cNvSpPr>
          <p:nvPr>
            <p:custDataLst>
              <p:tags r:id="rId3"/>
            </p:custDataLst>
          </p:nvPr>
        </p:nvSpPr>
        <p:spPr>
          <a:xfrm>
            <a:off x="6379845" y="3955415"/>
            <a:ext cx="4692650" cy="2046605"/>
          </a:xfrm>
          <a:prstGeom prst="rect">
            <a:avLst/>
          </a:prstGeom>
        </p:spPr>
        <p:txBody>
          <a:bodyPr vert="horz" wrap="square" lIns="90000" tIns="46800" rIns="90000" bIns="46800" rtlCol="0" anchor="t" anchorCtr="0">
            <a:noAutofit/>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30000"/>
              </a:lnSpc>
              <a:spcBef>
                <a:spcPts val="0"/>
              </a:spcBef>
              <a:spcAft>
                <a:spcPts val="0"/>
              </a:spcAft>
              <a:buSzPct val="100000"/>
              <a:buNone/>
            </a:pPr>
            <a:r>
              <a:rPr lang="zh-CN" sz="1800">
                <a:solidFill>
                  <a:schemeClr val="tx1">
                    <a:lumMod val="75000"/>
                    <a:lumOff val="25000"/>
                  </a:schemeClr>
                </a:solidFill>
              </a:rPr>
              <a:t>多周期库存是指长时间内反复发生的库存需求，库存需要根据需求变化而不断地进行补充。在实际生产、销售等工作中经常发生的需求属于多周期需求，它是涉及更多的商流、信息流、物流和资金流相互交织的综合活动。</a:t>
            </a:r>
            <a:endParaRPr lang="zh-CN" sz="1800">
              <a:solidFill>
                <a:schemeClr val="tx1">
                  <a:lumMod val="75000"/>
                  <a:lumOff val="25000"/>
                </a:schemeClr>
              </a:solidFill>
            </a:endParaRPr>
          </a:p>
        </p:txBody>
      </p:sp>
      <p:sp>
        <p:nvSpPr>
          <p:cNvPr id="116" name="内容占位符 6"/>
          <p:cNvSpPr>
            <a:spLocks noGrp="1"/>
          </p:cNvSpPr>
          <p:nvPr>
            <p:custDataLst>
              <p:tags r:id="rId4"/>
            </p:custDataLst>
          </p:nvPr>
        </p:nvSpPr>
        <p:spPr>
          <a:xfrm>
            <a:off x="8244182" y="3380685"/>
            <a:ext cx="640800" cy="552660"/>
          </a:xfrm>
          <a:prstGeom prst="rect">
            <a:avLst/>
          </a:prstGeom>
        </p:spPr>
        <p:txBody>
          <a:bodyPr vert="horz" wrap="square" lIns="90000" tIns="46800" rIns="90000" bIns="46800" rtlCol="0" anchor="b" anchorCtr="0">
            <a:normAutofit lnSpcReduction="10000"/>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0"/>
              </a:spcAft>
              <a:buNone/>
            </a:pPr>
            <a:r>
              <a:rPr lang="en-US" altLang="zh-CN" sz="2400" b="1" spc="200" dirty="0">
                <a:solidFill>
                  <a:schemeClr val="accent2"/>
                </a:solidFill>
                <a:uFillTx/>
                <a:ea typeface="幼圆" panose="02010509060101010101" pitchFamily="49" charset="-122"/>
                <a:cs typeface="Arial" panose="020B0604020202020204" pitchFamily="34" charset="0"/>
                <a:sym typeface="Arial" panose="020B0604020202020204" pitchFamily="34" charset="0"/>
              </a:rPr>
              <a:t>02</a:t>
            </a:r>
            <a:endParaRPr lang="en-US" altLang="zh-CN" sz="2400" b="1" spc="200" dirty="0">
              <a:solidFill>
                <a:schemeClr val="accent2"/>
              </a:solidFill>
              <a:uFillTx/>
              <a:ea typeface="幼圆" panose="02010509060101010101" pitchFamily="49" charset="-122"/>
              <a:cs typeface="Arial" panose="020B0604020202020204" pitchFamily="34" charset="0"/>
              <a:sym typeface="Arial" panose="020B0604020202020204" pitchFamily="34" charset="0"/>
            </a:endParaRPr>
          </a:p>
        </p:txBody>
      </p:sp>
      <p:grpSp>
        <p:nvGrpSpPr>
          <p:cNvPr id="117" name="组合 116"/>
          <p:cNvGrpSpPr/>
          <p:nvPr>
            <p:custDataLst>
              <p:tags r:id="rId5"/>
            </p:custDataLst>
          </p:nvPr>
        </p:nvGrpSpPr>
        <p:grpSpPr>
          <a:xfrm rot="20940000">
            <a:off x="8245327" y="2985609"/>
            <a:ext cx="637805" cy="422314"/>
            <a:chOff x="6133" y="3341"/>
            <a:chExt cx="903" cy="598"/>
          </a:xfrm>
        </p:grpSpPr>
        <p:grpSp>
          <p:nvGrpSpPr>
            <p:cNvPr id="118" name="组合 117"/>
            <p:cNvGrpSpPr/>
            <p:nvPr/>
          </p:nvGrpSpPr>
          <p:grpSpPr>
            <a:xfrm rot="2520000">
              <a:off x="6318" y="3341"/>
              <a:ext cx="692" cy="598"/>
              <a:chOff x="4504" y="3893"/>
              <a:chExt cx="692" cy="598"/>
            </a:xfrm>
          </p:grpSpPr>
          <p:sp>
            <p:nvSpPr>
              <p:cNvPr id="119" name="Freeform 11"/>
              <p:cNvSpPr>
                <a:spLocks noEditPoints="1"/>
              </p:cNvSpPr>
              <p:nvPr>
                <p:custDataLst>
                  <p:tags r:id="rId6"/>
                </p:custDataLst>
              </p:nvPr>
            </p:nvSpPr>
            <p:spPr bwMode="auto">
              <a:xfrm rot="19920000" flipH="1">
                <a:off x="4504" y="3893"/>
                <a:ext cx="693" cy="598"/>
              </a:xfrm>
              <a:custGeom>
                <a:avLst/>
                <a:gdLst>
                  <a:gd name="T0" fmla="*/ 55 w 153"/>
                  <a:gd name="T1" fmla="*/ 103 h 132"/>
                  <a:gd name="T2" fmla="*/ 55 w 153"/>
                  <a:gd name="T3" fmla="*/ 103 h 132"/>
                  <a:gd name="T4" fmla="*/ 56 w 153"/>
                  <a:gd name="T5" fmla="*/ 104 h 132"/>
                  <a:gd name="T6" fmla="*/ 55 w 153"/>
                  <a:gd name="T7" fmla="*/ 103 h 132"/>
                  <a:gd name="T8" fmla="*/ 8 w 153"/>
                  <a:gd name="T9" fmla="*/ 0 h 132"/>
                  <a:gd name="T10" fmla="*/ 7 w 153"/>
                  <a:gd name="T11" fmla="*/ 0 h 132"/>
                  <a:gd name="T12" fmla="*/ 6 w 153"/>
                  <a:gd name="T13" fmla="*/ 0 h 132"/>
                  <a:gd name="T14" fmla="*/ 4 w 153"/>
                  <a:gd name="T15" fmla="*/ 1 h 132"/>
                  <a:gd name="T16" fmla="*/ 3 w 153"/>
                  <a:gd name="T17" fmla="*/ 2 h 132"/>
                  <a:gd name="T18" fmla="*/ 1 w 153"/>
                  <a:gd name="T19" fmla="*/ 5 h 132"/>
                  <a:gd name="T20" fmla="*/ 0 w 153"/>
                  <a:gd name="T21" fmla="*/ 7 h 132"/>
                  <a:gd name="T22" fmla="*/ 1 w 153"/>
                  <a:gd name="T23" fmla="*/ 9 h 132"/>
                  <a:gd name="T24" fmla="*/ 1 w 153"/>
                  <a:gd name="T25" fmla="*/ 11 h 132"/>
                  <a:gd name="T26" fmla="*/ 3 w 153"/>
                  <a:gd name="T27" fmla="*/ 17 h 132"/>
                  <a:gd name="T28" fmla="*/ 13 w 153"/>
                  <a:gd name="T29" fmla="*/ 36 h 132"/>
                  <a:gd name="T30" fmla="*/ 13 w 153"/>
                  <a:gd name="T31" fmla="*/ 36 h 132"/>
                  <a:gd name="T32" fmla="*/ 35 w 153"/>
                  <a:gd name="T33" fmla="*/ 83 h 132"/>
                  <a:gd name="T34" fmla="*/ 44 w 153"/>
                  <a:gd name="T35" fmla="*/ 100 h 132"/>
                  <a:gd name="T36" fmla="*/ 53 w 153"/>
                  <a:gd name="T37" fmla="*/ 115 h 132"/>
                  <a:gd name="T38" fmla="*/ 57 w 153"/>
                  <a:gd name="T39" fmla="*/ 122 h 132"/>
                  <a:gd name="T40" fmla="*/ 63 w 153"/>
                  <a:gd name="T41" fmla="*/ 127 h 132"/>
                  <a:gd name="T42" fmla="*/ 71 w 153"/>
                  <a:gd name="T43" fmla="*/ 132 h 132"/>
                  <a:gd name="T44" fmla="*/ 80 w 153"/>
                  <a:gd name="T45" fmla="*/ 131 h 132"/>
                  <a:gd name="T46" fmla="*/ 93 w 153"/>
                  <a:gd name="T47" fmla="*/ 123 h 132"/>
                  <a:gd name="T48" fmla="*/ 103 w 153"/>
                  <a:gd name="T49" fmla="*/ 110 h 132"/>
                  <a:gd name="T50" fmla="*/ 121 w 153"/>
                  <a:gd name="T51" fmla="*/ 82 h 132"/>
                  <a:gd name="T52" fmla="*/ 140 w 153"/>
                  <a:gd name="T53" fmla="*/ 52 h 132"/>
                  <a:gd name="T54" fmla="*/ 144 w 153"/>
                  <a:gd name="T55" fmla="*/ 45 h 132"/>
                  <a:gd name="T56" fmla="*/ 147 w 153"/>
                  <a:gd name="T57" fmla="*/ 40 h 132"/>
                  <a:gd name="T58" fmla="*/ 150 w 153"/>
                  <a:gd name="T59" fmla="*/ 34 h 132"/>
                  <a:gd name="T60" fmla="*/ 152 w 153"/>
                  <a:gd name="T61" fmla="*/ 30 h 132"/>
                  <a:gd name="T62" fmla="*/ 152 w 153"/>
                  <a:gd name="T63" fmla="*/ 27 h 132"/>
                  <a:gd name="T64" fmla="*/ 153 w 153"/>
                  <a:gd name="T65" fmla="*/ 26 h 132"/>
                  <a:gd name="T66" fmla="*/ 152 w 153"/>
                  <a:gd name="T67" fmla="*/ 22 h 132"/>
                  <a:gd name="T68" fmla="*/ 147 w 153"/>
                  <a:gd name="T69" fmla="*/ 18 h 132"/>
                  <a:gd name="T70" fmla="*/ 140 w 153"/>
                  <a:gd name="T71" fmla="*/ 16 h 132"/>
                  <a:gd name="T72" fmla="*/ 132 w 153"/>
                  <a:gd name="T73" fmla="*/ 15 h 132"/>
                  <a:gd name="T74" fmla="*/ 116 w 153"/>
                  <a:gd name="T75" fmla="*/ 15 h 132"/>
                  <a:gd name="T76" fmla="*/ 109 w 153"/>
                  <a:gd name="T77" fmla="*/ 15 h 132"/>
                  <a:gd name="T78" fmla="*/ 98 w 153"/>
                  <a:gd name="T79" fmla="*/ 14 h 132"/>
                  <a:gd name="T80" fmla="*/ 75 w 153"/>
                  <a:gd name="T81" fmla="*/ 10 h 132"/>
                  <a:gd name="T82" fmla="*/ 55 w 153"/>
                  <a:gd name="T83" fmla="*/ 8 h 132"/>
                  <a:gd name="T84" fmla="*/ 54 w 153"/>
                  <a:gd name="T85" fmla="*/ 7 h 132"/>
                  <a:gd name="T86" fmla="*/ 50 w 153"/>
                  <a:gd name="T87" fmla="*/ 7 h 132"/>
                  <a:gd name="T88" fmla="*/ 50 w 153"/>
                  <a:gd name="T89" fmla="*/ 7 h 132"/>
                  <a:gd name="T90" fmla="*/ 26 w 153"/>
                  <a:gd name="T91" fmla="*/ 3 h 132"/>
                  <a:gd name="T92" fmla="*/ 22 w 153"/>
                  <a:gd name="T93" fmla="*/ 2 h 132"/>
                  <a:gd name="T94" fmla="*/ 17 w 153"/>
                  <a:gd name="T95" fmla="*/ 1 h 132"/>
                  <a:gd name="T96" fmla="*/ 12 w 153"/>
                  <a:gd name="T97" fmla="*/ 0 h 132"/>
                  <a:gd name="T98" fmla="*/ 11 w 153"/>
                  <a:gd name="T99" fmla="*/ 0 h 132"/>
                  <a:gd name="T100" fmla="*/ 8 w 153"/>
                  <a:gd name="T10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3" h="132">
                    <a:moveTo>
                      <a:pt x="55" y="103"/>
                    </a:moveTo>
                    <a:cubicBezTo>
                      <a:pt x="55" y="103"/>
                      <a:pt x="55" y="103"/>
                      <a:pt x="55" y="103"/>
                    </a:cubicBezTo>
                    <a:cubicBezTo>
                      <a:pt x="56" y="103"/>
                      <a:pt x="56" y="104"/>
                      <a:pt x="56" y="104"/>
                    </a:cubicBezTo>
                    <a:cubicBezTo>
                      <a:pt x="56" y="104"/>
                      <a:pt x="56" y="103"/>
                      <a:pt x="55" y="103"/>
                    </a:cubicBezTo>
                    <a:close/>
                    <a:moveTo>
                      <a:pt x="8" y="0"/>
                    </a:moveTo>
                    <a:cubicBezTo>
                      <a:pt x="8" y="0"/>
                      <a:pt x="8" y="0"/>
                      <a:pt x="7" y="0"/>
                    </a:cubicBezTo>
                    <a:cubicBezTo>
                      <a:pt x="7" y="0"/>
                      <a:pt x="7" y="0"/>
                      <a:pt x="6" y="0"/>
                    </a:cubicBezTo>
                    <a:cubicBezTo>
                      <a:pt x="6" y="0"/>
                      <a:pt x="5" y="0"/>
                      <a:pt x="4" y="1"/>
                    </a:cubicBezTo>
                    <a:cubicBezTo>
                      <a:pt x="4" y="1"/>
                      <a:pt x="3" y="1"/>
                      <a:pt x="3" y="2"/>
                    </a:cubicBezTo>
                    <a:cubicBezTo>
                      <a:pt x="2" y="3"/>
                      <a:pt x="1" y="4"/>
                      <a:pt x="1" y="5"/>
                    </a:cubicBezTo>
                    <a:cubicBezTo>
                      <a:pt x="1" y="5"/>
                      <a:pt x="1" y="6"/>
                      <a:pt x="0" y="7"/>
                    </a:cubicBezTo>
                    <a:cubicBezTo>
                      <a:pt x="0" y="8"/>
                      <a:pt x="1" y="9"/>
                      <a:pt x="1" y="9"/>
                    </a:cubicBezTo>
                    <a:cubicBezTo>
                      <a:pt x="1" y="10"/>
                      <a:pt x="1" y="11"/>
                      <a:pt x="1" y="11"/>
                    </a:cubicBezTo>
                    <a:cubicBezTo>
                      <a:pt x="2" y="13"/>
                      <a:pt x="2" y="15"/>
                      <a:pt x="3" y="17"/>
                    </a:cubicBezTo>
                    <a:cubicBezTo>
                      <a:pt x="6" y="23"/>
                      <a:pt x="10" y="30"/>
                      <a:pt x="13" y="36"/>
                    </a:cubicBezTo>
                    <a:cubicBezTo>
                      <a:pt x="13" y="36"/>
                      <a:pt x="13" y="36"/>
                      <a:pt x="13" y="36"/>
                    </a:cubicBezTo>
                    <a:cubicBezTo>
                      <a:pt x="20" y="52"/>
                      <a:pt x="27" y="68"/>
                      <a:pt x="35" y="83"/>
                    </a:cubicBezTo>
                    <a:cubicBezTo>
                      <a:pt x="38" y="89"/>
                      <a:pt x="41" y="95"/>
                      <a:pt x="44" y="100"/>
                    </a:cubicBezTo>
                    <a:cubicBezTo>
                      <a:pt x="47" y="105"/>
                      <a:pt x="50" y="110"/>
                      <a:pt x="53" y="115"/>
                    </a:cubicBezTo>
                    <a:cubicBezTo>
                      <a:pt x="54" y="117"/>
                      <a:pt x="56" y="119"/>
                      <a:pt x="57" y="122"/>
                    </a:cubicBezTo>
                    <a:cubicBezTo>
                      <a:pt x="59" y="124"/>
                      <a:pt x="61" y="126"/>
                      <a:pt x="63" y="127"/>
                    </a:cubicBezTo>
                    <a:cubicBezTo>
                      <a:pt x="65" y="129"/>
                      <a:pt x="68" y="131"/>
                      <a:pt x="71" y="132"/>
                    </a:cubicBezTo>
                    <a:cubicBezTo>
                      <a:pt x="74" y="132"/>
                      <a:pt x="77" y="132"/>
                      <a:pt x="80" y="131"/>
                    </a:cubicBezTo>
                    <a:cubicBezTo>
                      <a:pt x="85" y="130"/>
                      <a:pt x="89" y="126"/>
                      <a:pt x="93" y="123"/>
                    </a:cubicBezTo>
                    <a:cubicBezTo>
                      <a:pt x="96" y="119"/>
                      <a:pt x="100" y="115"/>
                      <a:pt x="103" y="110"/>
                    </a:cubicBezTo>
                    <a:cubicBezTo>
                      <a:pt x="110" y="101"/>
                      <a:pt x="115" y="91"/>
                      <a:pt x="121" y="82"/>
                    </a:cubicBezTo>
                    <a:cubicBezTo>
                      <a:pt x="127" y="72"/>
                      <a:pt x="134" y="62"/>
                      <a:pt x="140" y="52"/>
                    </a:cubicBezTo>
                    <a:cubicBezTo>
                      <a:pt x="141" y="49"/>
                      <a:pt x="142" y="47"/>
                      <a:pt x="144" y="45"/>
                    </a:cubicBezTo>
                    <a:cubicBezTo>
                      <a:pt x="145" y="43"/>
                      <a:pt x="146" y="42"/>
                      <a:pt x="147" y="40"/>
                    </a:cubicBezTo>
                    <a:cubicBezTo>
                      <a:pt x="148" y="38"/>
                      <a:pt x="149" y="36"/>
                      <a:pt x="150" y="34"/>
                    </a:cubicBezTo>
                    <a:cubicBezTo>
                      <a:pt x="151" y="33"/>
                      <a:pt x="151" y="31"/>
                      <a:pt x="152" y="30"/>
                    </a:cubicBezTo>
                    <a:cubicBezTo>
                      <a:pt x="152" y="29"/>
                      <a:pt x="152" y="28"/>
                      <a:pt x="152" y="27"/>
                    </a:cubicBezTo>
                    <a:cubicBezTo>
                      <a:pt x="152" y="27"/>
                      <a:pt x="152" y="26"/>
                      <a:pt x="153" y="26"/>
                    </a:cubicBezTo>
                    <a:cubicBezTo>
                      <a:pt x="153" y="24"/>
                      <a:pt x="153" y="23"/>
                      <a:pt x="152" y="22"/>
                    </a:cubicBezTo>
                    <a:cubicBezTo>
                      <a:pt x="151" y="20"/>
                      <a:pt x="149" y="19"/>
                      <a:pt x="147" y="18"/>
                    </a:cubicBezTo>
                    <a:cubicBezTo>
                      <a:pt x="145" y="17"/>
                      <a:pt x="143" y="17"/>
                      <a:pt x="140" y="16"/>
                    </a:cubicBezTo>
                    <a:cubicBezTo>
                      <a:pt x="138" y="16"/>
                      <a:pt x="135" y="15"/>
                      <a:pt x="132" y="15"/>
                    </a:cubicBezTo>
                    <a:cubicBezTo>
                      <a:pt x="127" y="15"/>
                      <a:pt x="121" y="15"/>
                      <a:pt x="116" y="15"/>
                    </a:cubicBezTo>
                    <a:cubicBezTo>
                      <a:pt x="114" y="15"/>
                      <a:pt x="111" y="15"/>
                      <a:pt x="109" y="15"/>
                    </a:cubicBezTo>
                    <a:cubicBezTo>
                      <a:pt x="105" y="15"/>
                      <a:pt x="101" y="14"/>
                      <a:pt x="98" y="14"/>
                    </a:cubicBezTo>
                    <a:cubicBezTo>
                      <a:pt x="90" y="13"/>
                      <a:pt x="82" y="12"/>
                      <a:pt x="75" y="10"/>
                    </a:cubicBezTo>
                    <a:cubicBezTo>
                      <a:pt x="68" y="9"/>
                      <a:pt x="61" y="8"/>
                      <a:pt x="55" y="8"/>
                    </a:cubicBezTo>
                    <a:cubicBezTo>
                      <a:pt x="54" y="7"/>
                      <a:pt x="54" y="7"/>
                      <a:pt x="54" y="7"/>
                    </a:cubicBezTo>
                    <a:cubicBezTo>
                      <a:pt x="52" y="7"/>
                      <a:pt x="51" y="7"/>
                      <a:pt x="50" y="7"/>
                    </a:cubicBezTo>
                    <a:cubicBezTo>
                      <a:pt x="50" y="7"/>
                      <a:pt x="50" y="7"/>
                      <a:pt x="50" y="7"/>
                    </a:cubicBezTo>
                    <a:cubicBezTo>
                      <a:pt x="42" y="6"/>
                      <a:pt x="34" y="5"/>
                      <a:pt x="26" y="3"/>
                    </a:cubicBezTo>
                    <a:cubicBezTo>
                      <a:pt x="25" y="3"/>
                      <a:pt x="23" y="2"/>
                      <a:pt x="22" y="2"/>
                    </a:cubicBezTo>
                    <a:cubicBezTo>
                      <a:pt x="21" y="2"/>
                      <a:pt x="19" y="1"/>
                      <a:pt x="17" y="1"/>
                    </a:cubicBezTo>
                    <a:cubicBezTo>
                      <a:pt x="16" y="0"/>
                      <a:pt x="14" y="0"/>
                      <a:pt x="12" y="0"/>
                    </a:cubicBezTo>
                    <a:cubicBezTo>
                      <a:pt x="12" y="0"/>
                      <a:pt x="11" y="0"/>
                      <a:pt x="11" y="0"/>
                    </a:cubicBezTo>
                    <a:cubicBezTo>
                      <a:pt x="10" y="0"/>
                      <a:pt x="9" y="0"/>
                      <a:pt x="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0" name="Freeform 101"/>
              <p:cNvSpPr>
                <a:spLocks noEditPoints="1"/>
              </p:cNvSpPr>
              <p:nvPr>
                <p:custDataLst>
                  <p:tags r:id="rId7"/>
                </p:custDataLst>
              </p:nvPr>
            </p:nvSpPr>
            <p:spPr bwMode="auto">
              <a:xfrm rot="19920000" flipH="1">
                <a:off x="4560" y="3966"/>
                <a:ext cx="530" cy="490"/>
              </a:xfrm>
              <a:custGeom>
                <a:avLst/>
                <a:gdLst>
                  <a:gd name="T0" fmla="*/ 0 w 117"/>
                  <a:gd name="T1" fmla="*/ 4 h 108"/>
                  <a:gd name="T2" fmla="*/ 4 w 117"/>
                  <a:gd name="T3" fmla="*/ 8 h 108"/>
                  <a:gd name="T4" fmla="*/ 9 w 117"/>
                  <a:gd name="T5" fmla="*/ 4 h 108"/>
                  <a:gd name="T6" fmla="*/ 4 w 117"/>
                  <a:gd name="T7" fmla="*/ 0 h 108"/>
                  <a:gd name="T8" fmla="*/ 0 w 117"/>
                  <a:gd name="T9" fmla="*/ 4 h 108"/>
                  <a:gd name="T10" fmla="*/ 51 w 117"/>
                  <a:gd name="T11" fmla="*/ 104 h 108"/>
                  <a:gd name="T12" fmla="*/ 55 w 117"/>
                  <a:gd name="T13" fmla="*/ 108 h 108"/>
                  <a:gd name="T14" fmla="*/ 59 w 117"/>
                  <a:gd name="T15" fmla="*/ 104 h 108"/>
                  <a:gd name="T16" fmla="*/ 55 w 117"/>
                  <a:gd name="T17" fmla="*/ 100 h 108"/>
                  <a:gd name="T18" fmla="*/ 51 w 117"/>
                  <a:gd name="T19" fmla="*/ 104 h 108"/>
                  <a:gd name="T20" fmla="*/ 109 w 117"/>
                  <a:gd name="T21" fmla="*/ 25 h 108"/>
                  <a:gd name="T22" fmla="*/ 113 w 117"/>
                  <a:gd name="T23" fmla="*/ 29 h 108"/>
                  <a:gd name="T24" fmla="*/ 117 w 117"/>
                  <a:gd name="T25" fmla="*/ 25 h 108"/>
                  <a:gd name="T26" fmla="*/ 113 w 117"/>
                  <a:gd name="T27" fmla="*/ 20 h 108"/>
                  <a:gd name="T28" fmla="*/ 109 w 117"/>
                  <a:gd name="T29" fmla="*/ 25 h 108"/>
                  <a:gd name="T30" fmla="*/ 74 w 117"/>
                  <a:gd name="T31" fmla="*/ 59 h 108"/>
                  <a:gd name="T32" fmla="*/ 78 w 117"/>
                  <a:gd name="T33" fmla="*/ 63 h 108"/>
                  <a:gd name="T34" fmla="*/ 83 w 117"/>
                  <a:gd name="T35" fmla="*/ 59 h 108"/>
                  <a:gd name="T36" fmla="*/ 78 w 117"/>
                  <a:gd name="T37" fmla="*/ 55 h 108"/>
                  <a:gd name="T38" fmla="*/ 74 w 117"/>
                  <a:gd name="T39" fmla="*/ 59 h 108"/>
                  <a:gd name="T40" fmla="*/ 81 w 117"/>
                  <a:gd name="T41" fmla="*/ 17 h 108"/>
                  <a:gd name="T42" fmla="*/ 85 w 117"/>
                  <a:gd name="T43" fmla="*/ 22 h 108"/>
                  <a:gd name="T44" fmla="*/ 90 w 117"/>
                  <a:gd name="T45" fmla="*/ 17 h 108"/>
                  <a:gd name="T46" fmla="*/ 85 w 117"/>
                  <a:gd name="T47" fmla="*/ 13 h 108"/>
                  <a:gd name="T48" fmla="*/ 81 w 117"/>
                  <a:gd name="T49" fmla="*/ 17 h 108"/>
                  <a:gd name="T50" fmla="*/ 43 w 117"/>
                  <a:gd name="T51" fmla="*/ 45 h 108"/>
                  <a:gd name="T52" fmla="*/ 47 w 117"/>
                  <a:gd name="T53" fmla="*/ 50 h 108"/>
                  <a:gd name="T54" fmla="*/ 51 w 117"/>
                  <a:gd name="T55" fmla="*/ 45 h 108"/>
                  <a:gd name="T56" fmla="*/ 47 w 117"/>
                  <a:gd name="T57" fmla="*/ 41 h 108"/>
                  <a:gd name="T58" fmla="*/ 43 w 117"/>
                  <a:gd name="T59" fmla="*/ 45 h 108"/>
                  <a:gd name="T60" fmla="*/ 38 w 117"/>
                  <a:gd name="T61" fmla="*/ 80 h 108"/>
                  <a:gd name="T62" fmla="*/ 43 w 117"/>
                  <a:gd name="T63" fmla="*/ 84 h 108"/>
                  <a:gd name="T64" fmla="*/ 47 w 117"/>
                  <a:gd name="T65" fmla="*/ 80 h 108"/>
                  <a:gd name="T66" fmla="*/ 43 w 117"/>
                  <a:gd name="T67" fmla="*/ 75 h 108"/>
                  <a:gd name="T68" fmla="*/ 38 w 117"/>
                  <a:gd name="T69" fmla="*/ 80 h 108"/>
                  <a:gd name="T70" fmla="*/ 11 w 117"/>
                  <a:gd name="T71" fmla="*/ 40 h 108"/>
                  <a:gd name="T72" fmla="*/ 16 w 117"/>
                  <a:gd name="T73" fmla="*/ 44 h 108"/>
                  <a:gd name="T74" fmla="*/ 20 w 117"/>
                  <a:gd name="T75" fmla="*/ 40 h 108"/>
                  <a:gd name="T76" fmla="*/ 16 w 117"/>
                  <a:gd name="T77" fmla="*/ 35 h 108"/>
                  <a:gd name="T78" fmla="*/ 11 w 117"/>
                  <a:gd name="T79" fmla="*/ 40 h 108"/>
                  <a:gd name="T80" fmla="*/ 38 w 117"/>
                  <a:gd name="T81" fmla="*/ 15 h 108"/>
                  <a:gd name="T82" fmla="*/ 42 w 117"/>
                  <a:gd name="T83" fmla="*/ 20 h 108"/>
                  <a:gd name="T84" fmla="*/ 47 w 117"/>
                  <a:gd name="T85" fmla="*/ 15 h 108"/>
                  <a:gd name="T86" fmla="*/ 42 w 117"/>
                  <a:gd name="T87" fmla="*/ 11 h 108"/>
                  <a:gd name="T88" fmla="*/ 38 w 117"/>
                  <a:gd name="T89" fmla="*/ 1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08">
                    <a:moveTo>
                      <a:pt x="0" y="4"/>
                    </a:moveTo>
                    <a:cubicBezTo>
                      <a:pt x="0" y="6"/>
                      <a:pt x="2" y="8"/>
                      <a:pt x="4" y="8"/>
                    </a:cubicBezTo>
                    <a:cubicBezTo>
                      <a:pt x="7" y="8"/>
                      <a:pt x="9" y="6"/>
                      <a:pt x="9" y="4"/>
                    </a:cubicBezTo>
                    <a:cubicBezTo>
                      <a:pt x="9" y="2"/>
                      <a:pt x="7" y="0"/>
                      <a:pt x="4" y="0"/>
                    </a:cubicBezTo>
                    <a:cubicBezTo>
                      <a:pt x="2" y="0"/>
                      <a:pt x="0" y="2"/>
                      <a:pt x="0" y="4"/>
                    </a:cubicBezTo>
                    <a:close/>
                    <a:moveTo>
                      <a:pt x="51" y="104"/>
                    </a:moveTo>
                    <a:cubicBezTo>
                      <a:pt x="51" y="106"/>
                      <a:pt x="53" y="108"/>
                      <a:pt x="55" y="108"/>
                    </a:cubicBezTo>
                    <a:cubicBezTo>
                      <a:pt x="57" y="108"/>
                      <a:pt x="59" y="106"/>
                      <a:pt x="59" y="104"/>
                    </a:cubicBezTo>
                    <a:cubicBezTo>
                      <a:pt x="59" y="102"/>
                      <a:pt x="57" y="100"/>
                      <a:pt x="55" y="100"/>
                    </a:cubicBezTo>
                    <a:cubicBezTo>
                      <a:pt x="53" y="100"/>
                      <a:pt x="51" y="102"/>
                      <a:pt x="51" y="104"/>
                    </a:cubicBezTo>
                    <a:close/>
                    <a:moveTo>
                      <a:pt x="109" y="25"/>
                    </a:moveTo>
                    <a:cubicBezTo>
                      <a:pt x="109" y="27"/>
                      <a:pt x="111" y="29"/>
                      <a:pt x="113" y="29"/>
                    </a:cubicBezTo>
                    <a:cubicBezTo>
                      <a:pt x="115" y="29"/>
                      <a:pt x="117" y="27"/>
                      <a:pt x="117" y="25"/>
                    </a:cubicBezTo>
                    <a:cubicBezTo>
                      <a:pt x="117" y="22"/>
                      <a:pt x="115" y="20"/>
                      <a:pt x="113" y="20"/>
                    </a:cubicBezTo>
                    <a:cubicBezTo>
                      <a:pt x="111" y="20"/>
                      <a:pt x="109" y="22"/>
                      <a:pt x="109" y="25"/>
                    </a:cubicBezTo>
                    <a:close/>
                    <a:moveTo>
                      <a:pt x="74" y="59"/>
                    </a:moveTo>
                    <a:cubicBezTo>
                      <a:pt x="74" y="62"/>
                      <a:pt x="76" y="63"/>
                      <a:pt x="78" y="63"/>
                    </a:cubicBezTo>
                    <a:cubicBezTo>
                      <a:pt x="81" y="63"/>
                      <a:pt x="83" y="62"/>
                      <a:pt x="83" y="59"/>
                    </a:cubicBezTo>
                    <a:cubicBezTo>
                      <a:pt x="83" y="57"/>
                      <a:pt x="81" y="55"/>
                      <a:pt x="78" y="55"/>
                    </a:cubicBezTo>
                    <a:cubicBezTo>
                      <a:pt x="76" y="55"/>
                      <a:pt x="74" y="57"/>
                      <a:pt x="74" y="59"/>
                    </a:cubicBezTo>
                    <a:close/>
                    <a:moveTo>
                      <a:pt x="81" y="17"/>
                    </a:moveTo>
                    <a:cubicBezTo>
                      <a:pt x="81" y="20"/>
                      <a:pt x="83" y="22"/>
                      <a:pt x="85" y="22"/>
                    </a:cubicBezTo>
                    <a:cubicBezTo>
                      <a:pt x="88" y="22"/>
                      <a:pt x="90" y="20"/>
                      <a:pt x="90" y="17"/>
                    </a:cubicBezTo>
                    <a:cubicBezTo>
                      <a:pt x="90" y="15"/>
                      <a:pt x="88" y="13"/>
                      <a:pt x="85" y="13"/>
                    </a:cubicBezTo>
                    <a:cubicBezTo>
                      <a:pt x="83" y="13"/>
                      <a:pt x="81" y="15"/>
                      <a:pt x="81" y="17"/>
                    </a:cubicBezTo>
                    <a:close/>
                    <a:moveTo>
                      <a:pt x="43" y="45"/>
                    </a:moveTo>
                    <a:cubicBezTo>
                      <a:pt x="43" y="48"/>
                      <a:pt x="45" y="50"/>
                      <a:pt x="47" y="50"/>
                    </a:cubicBezTo>
                    <a:cubicBezTo>
                      <a:pt x="49" y="50"/>
                      <a:pt x="51" y="48"/>
                      <a:pt x="51" y="45"/>
                    </a:cubicBezTo>
                    <a:cubicBezTo>
                      <a:pt x="51" y="43"/>
                      <a:pt x="49" y="41"/>
                      <a:pt x="47" y="41"/>
                    </a:cubicBezTo>
                    <a:cubicBezTo>
                      <a:pt x="45" y="41"/>
                      <a:pt x="43" y="43"/>
                      <a:pt x="43" y="45"/>
                    </a:cubicBezTo>
                    <a:close/>
                    <a:moveTo>
                      <a:pt x="38" y="80"/>
                    </a:moveTo>
                    <a:cubicBezTo>
                      <a:pt x="38" y="82"/>
                      <a:pt x="40" y="84"/>
                      <a:pt x="43" y="84"/>
                    </a:cubicBezTo>
                    <a:cubicBezTo>
                      <a:pt x="45" y="84"/>
                      <a:pt x="47" y="82"/>
                      <a:pt x="47" y="80"/>
                    </a:cubicBezTo>
                    <a:cubicBezTo>
                      <a:pt x="47" y="77"/>
                      <a:pt x="45" y="75"/>
                      <a:pt x="43" y="75"/>
                    </a:cubicBezTo>
                    <a:cubicBezTo>
                      <a:pt x="40" y="75"/>
                      <a:pt x="38" y="77"/>
                      <a:pt x="38" y="80"/>
                    </a:cubicBezTo>
                    <a:close/>
                    <a:moveTo>
                      <a:pt x="11" y="40"/>
                    </a:moveTo>
                    <a:cubicBezTo>
                      <a:pt x="11" y="42"/>
                      <a:pt x="13" y="44"/>
                      <a:pt x="16" y="44"/>
                    </a:cubicBezTo>
                    <a:cubicBezTo>
                      <a:pt x="18" y="44"/>
                      <a:pt x="20" y="42"/>
                      <a:pt x="20" y="40"/>
                    </a:cubicBezTo>
                    <a:cubicBezTo>
                      <a:pt x="20" y="37"/>
                      <a:pt x="18" y="35"/>
                      <a:pt x="16" y="35"/>
                    </a:cubicBezTo>
                    <a:cubicBezTo>
                      <a:pt x="13" y="35"/>
                      <a:pt x="11" y="37"/>
                      <a:pt x="11" y="40"/>
                    </a:cubicBezTo>
                    <a:close/>
                    <a:moveTo>
                      <a:pt x="38" y="15"/>
                    </a:moveTo>
                    <a:cubicBezTo>
                      <a:pt x="38" y="18"/>
                      <a:pt x="40" y="20"/>
                      <a:pt x="42" y="20"/>
                    </a:cubicBezTo>
                    <a:cubicBezTo>
                      <a:pt x="45" y="20"/>
                      <a:pt x="47" y="18"/>
                      <a:pt x="47" y="15"/>
                    </a:cubicBezTo>
                    <a:cubicBezTo>
                      <a:pt x="47" y="13"/>
                      <a:pt x="45" y="11"/>
                      <a:pt x="42" y="11"/>
                    </a:cubicBezTo>
                    <a:cubicBezTo>
                      <a:pt x="40" y="11"/>
                      <a:pt x="38" y="13"/>
                      <a:pt x="38" y="15"/>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
          <p:nvSpPr>
            <p:cNvPr id="121" name="Freeform 138"/>
            <p:cNvSpPr/>
            <p:nvPr>
              <p:custDataLst>
                <p:tags r:id="rId8"/>
              </p:custDataLst>
            </p:nvPr>
          </p:nvSpPr>
          <p:spPr bwMode="auto">
            <a:xfrm rot="2220000">
              <a:off x="6133" y="3568"/>
              <a:ext cx="155" cy="145"/>
            </a:xfrm>
            <a:custGeom>
              <a:avLst/>
              <a:gdLst>
                <a:gd name="T0" fmla="*/ 17 w 34"/>
                <a:gd name="T1" fmla="*/ 0 h 32"/>
                <a:gd name="T2" fmla="*/ 14 w 34"/>
                <a:gd name="T3" fmla="*/ 0 h 32"/>
                <a:gd name="T4" fmla="*/ 12 w 34"/>
                <a:gd name="T5" fmla="*/ 1 h 32"/>
                <a:gd name="T6" fmla="*/ 11 w 34"/>
                <a:gd name="T7" fmla="*/ 1 h 32"/>
                <a:gd name="T8" fmla="*/ 9 w 34"/>
                <a:gd name="T9" fmla="*/ 2 h 32"/>
                <a:gd name="T10" fmla="*/ 6 w 34"/>
                <a:gd name="T11" fmla="*/ 4 h 32"/>
                <a:gd name="T12" fmla="*/ 5 w 34"/>
                <a:gd name="T13" fmla="*/ 5 h 32"/>
                <a:gd name="T14" fmla="*/ 3 w 34"/>
                <a:gd name="T15" fmla="*/ 8 h 32"/>
                <a:gd name="T16" fmla="*/ 2 w 34"/>
                <a:gd name="T17" fmla="*/ 11 h 32"/>
                <a:gd name="T18" fmla="*/ 1 w 34"/>
                <a:gd name="T19" fmla="*/ 16 h 32"/>
                <a:gd name="T20" fmla="*/ 1 w 34"/>
                <a:gd name="T21" fmla="*/ 21 h 32"/>
                <a:gd name="T22" fmla="*/ 2 w 34"/>
                <a:gd name="T23" fmla="*/ 24 h 32"/>
                <a:gd name="T24" fmla="*/ 4 w 34"/>
                <a:gd name="T25" fmla="*/ 27 h 32"/>
                <a:gd name="T26" fmla="*/ 5 w 34"/>
                <a:gd name="T27" fmla="*/ 28 h 32"/>
                <a:gd name="T28" fmla="*/ 8 w 34"/>
                <a:gd name="T29" fmla="*/ 30 h 32"/>
                <a:gd name="T30" fmla="*/ 20 w 34"/>
                <a:gd name="T31" fmla="*/ 31 h 32"/>
                <a:gd name="T32" fmla="*/ 22 w 34"/>
                <a:gd name="T33" fmla="*/ 31 h 32"/>
                <a:gd name="T34" fmla="*/ 25 w 34"/>
                <a:gd name="T35" fmla="*/ 29 h 32"/>
                <a:gd name="T36" fmla="*/ 32 w 34"/>
                <a:gd name="T37" fmla="*/ 23 h 32"/>
                <a:gd name="T38" fmla="*/ 34 w 34"/>
                <a:gd name="T39" fmla="*/ 16 h 32"/>
                <a:gd name="T40" fmla="*/ 33 w 34"/>
                <a:gd name="T41" fmla="*/ 12 h 32"/>
                <a:gd name="T42" fmla="*/ 32 w 34"/>
                <a:gd name="T43" fmla="*/ 8 h 32"/>
                <a:gd name="T44" fmla="*/ 31 w 34"/>
                <a:gd name="T45" fmla="*/ 6 h 32"/>
                <a:gd name="T46" fmla="*/ 28 w 34"/>
                <a:gd name="T47" fmla="*/ 4 h 32"/>
                <a:gd name="T48" fmla="*/ 26 w 34"/>
                <a:gd name="T49" fmla="*/ 2 h 32"/>
                <a:gd name="T50" fmla="*/ 23 w 34"/>
                <a:gd name="T51" fmla="*/ 1 h 32"/>
                <a:gd name="T52" fmla="*/ 21 w 34"/>
                <a:gd name="T53" fmla="*/ 0 h 32"/>
                <a:gd name="T54" fmla="*/ 17 w 34"/>
                <a:gd name="T55" fmla="*/ 0 h 32"/>
                <a:gd name="T56" fmla="*/ 17 w 34"/>
                <a:gd name="T5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32">
                  <a:moveTo>
                    <a:pt x="17" y="0"/>
                  </a:moveTo>
                  <a:cubicBezTo>
                    <a:pt x="16" y="0"/>
                    <a:pt x="15" y="0"/>
                    <a:pt x="14" y="0"/>
                  </a:cubicBezTo>
                  <a:cubicBezTo>
                    <a:pt x="13" y="0"/>
                    <a:pt x="12" y="1"/>
                    <a:pt x="12" y="1"/>
                  </a:cubicBezTo>
                  <a:cubicBezTo>
                    <a:pt x="12" y="1"/>
                    <a:pt x="11" y="1"/>
                    <a:pt x="11" y="1"/>
                  </a:cubicBezTo>
                  <a:cubicBezTo>
                    <a:pt x="10" y="1"/>
                    <a:pt x="10" y="2"/>
                    <a:pt x="9" y="2"/>
                  </a:cubicBezTo>
                  <a:cubicBezTo>
                    <a:pt x="8" y="3"/>
                    <a:pt x="7" y="3"/>
                    <a:pt x="6" y="4"/>
                  </a:cubicBezTo>
                  <a:cubicBezTo>
                    <a:pt x="6" y="4"/>
                    <a:pt x="5" y="5"/>
                    <a:pt x="5" y="5"/>
                  </a:cubicBezTo>
                  <a:cubicBezTo>
                    <a:pt x="4" y="6"/>
                    <a:pt x="4" y="7"/>
                    <a:pt x="3" y="8"/>
                  </a:cubicBezTo>
                  <a:cubicBezTo>
                    <a:pt x="3" y="9"/>
                    <a:pt x="2" y="10"/>
                    <a:pt x="2" y="11"/>
                  </a:cubicBezTo>
                  <a:cubicBezTo>
                    <a:pt x="1" y="12"/>
                    <a:pt x="1" y="14"/>
                    <a:pt x="1" y="16"/>
                  </a:cubicBezTo>
                  <a:cubicBezTo>
                    <a:pt x="0" y="18"/>
                    <a:pt x="1" y="20"/>
                    <a:pt x="1" y="21"/>
                  </a:cubicBezTo>
                  <a:cubicBezTo>
                    <a:pt x="1" y="22"/>
                    <a:pt x="2" y="23"/>
                    <a:pt x="2" y="24"/>
                  </a:cubicBezTo>
                  <a:cubicBezTo>
                    <a:pt x="3" y="25"/>
                    <a:pt x="3" y="26"/>
                    <a:pt x="4" y="27"/>
                  </a:cubicBezTo>
                  <a:cubicBezTo>
                    <a:pt x="4" y="27"/>
                    <a:pt x="5" y="28"/>
                    <a:pt x="5" y="28"/>
                  </a:cubicBezTo>
                  <a:cubicBezTo>
                    <a:pt x="6" y="29"/>
                    <a:pt x="7" y="30"/>
                    <a:pt x="8" y="30"/>
                  </a:cubicBezTo>
                  <a:cubicBezTo>
                    <a:pt x="12" y="32"/>
                    <a:pt x="16" y="32"/>
                    <a:pt x="20" y="31"/>
                  </a:cubicBezTo>
                  <a:cubicBezTo>
                    <a:pt x="21" y="31"/>
                    <a:pt x="21" y="31"/>
                    <a:pt x="22" y="31"/>
                  </a:cubicBezTo>
                  <a:cubicBezTo>
                    <a:pt x="23" y="31"/>
                    <a:pt x="24" y="30"/>
                    <a:pt x="25" y="29"/>
                  </a:cubicBezTo>
                  <a:cubicBezTo>
                    <a:pt x="28" y="28"/>
                    <a:pt x="30" y="25"/>
                    <a:pt x="32" y="23"/>
                  </a:cubicBezTo>
                  <a:cubicBezTo>
                    <a:pt x="33" y="20"/>
                    <a:pt x="34" y="18"/>
                    <a:pt x="34" y="16"/>
                  </a:cubicBezTo>
                  <a:cubicBezTo>
                    <a:pt x="34" y="14"/>
                    <a:pt x="34" y="13"/>
                    <a:pt x="33" y="12"/>
                  </a:cubicBezTo>
                  <a:cubicBezTo>
                    <a:pt x="33" y="11"/>
                    <a:pt x="32" y="10"/>
                    <a:pt x="32" y="8"/>
                  </a:cubicBezTo>
                  <a:cubicBezTo>
                    <a:pt x="32" y="8"/>
                    <a:pt x="31" y="7"/>
                    <a:pt x="31" y="6"/>
                  </a:cubicBezTo>
                  <a:cubicBezTo>
                    <a:pt x="30" y="5"/>
                    <a:pt x="29" y="5"/>
                    <a:pt x="28" y="4"/>
                  </a:cubicBezTo>
                  <a:cubicBezTo>
                    <a:pt x="28" y="3"/>
                    <a:pt x="27" y="3"/>
                    <a:pt x="26" y="2"/>
                  </a:cubicBezTo>
                  <a:cubicBezTo>
                    <a:pt x="25" y="1"/>
                    <a:pt x="24" y="1"/>
                    <a:pt x="23" y="1"/>
                  </a:cubicBezTo>
                  <a:cubicBezTo>
                    <a:pt x="22" y="0"/>
                    <a:pt x="21" y="0"/>
                    <a:pt x="21" y="0"/>
                  </a:cubicBezTo>
                  <a:cubicBezTo>
                    <a:pt x="19" y="0"/>
                    <a:pt x="18" y="0"/>
                    <a:pt x="17" y="0"/>
                  </a:cubicBezTo>
                  <a:cubicBezTo>
                    <a:pt x="17" y="0"/>
                    <a:pt x="17" y="0"/>
                    <a:pt x="17" y="0"/>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2" name="Freeform 133"/>
            <p:cNvSpPr/>
            <p:nvPr>
              <p:custDataLst>
                <p:tags r:id="rId9"/>
              </p:custDataLst>
            </p:nvPr>
          </p:nvSpPr>
          <p:spPr bwMode="auto">
            <a:xfrm rot="2220000">
              <a:off x="6350" y="3849"/>
              <a:ext cx="78" cy="73"/>
            </a:xfrm>
            <a:custGeom>
              <a:avLst/>
              <a:gdLst>
                <a:gd name="T0" fmla="*/ 8 w 17"/>
                <a:gd name="T1" fmla="*/ 0 h 16"/>
                <a:gd name="T2" fmla="*/ 7 w 17"/>
                <a:gd name="T3" fmla="*/ 0 h 16"/>
                <a:gd name="T4" fmla="*/ 6 w 17"/>
                <a:gd name="T5" fmla="*/ 0 h 16"/>
                <a:gd name="T6" fmla="*/ 5 w 17"/>
                <a:gd name="T7" fmla="*/ 0 h 16"/>
                <a:gd name="T8" fmla="*/ 4 w 17"/>
                <a:gd name="T9" fmla="*/ 1 h 16"/>
                <a:gd name="T10" fmla="*/ 3 w 17"/>
                <a:gd name="T11" fmla="*/ 1 h 16"/>
                <a:gd name="T12" fmla="*/ 2 w 17"/>
                <a:gd name="T13" fmla="*/ 2 h 16"/>
                <a:gd name="T14" fmla="*/ 1 w 17"/>
                <a:gd name="T15" fmla="*/ 3 h 16"/>
                <a:gd name="T16" fmla="*/ 1 w 17"/>
                <a:gd name="T17" fmla="*/ 5 h 16"/>
                <a:gd name="T18" fmla="*/ 0 w 17"/>
                <a:gd name="T19" fmla="*/ 8 h 16"/>
                <a:gd name="T20" fmla="*/ 0 w 17"/>
                <a:gd name="T21" fmla="*/ 10 h 16"/>
                <a:gd name="T22" fmla="*/ 1 w 17"/>
                <a:gd name="T23" fmla="*/ 12 h 16"/>
                <a:gd name="T24" fmla="*/ 2 w 17"/>
                <a:gd name="T25" fmla="*/ 13 h 16"/>
                <a:gd name="T26" fmla="*/ 2 w 17"/>
                <a:gd name="T27" fmla="*/ 14 h 16"/>
                <a:gd name="T28" fmla="*/ 4 w 17"/>
                <a:gd name="T29" fmla="*/ 15 h 16"/>
                <a:gd name="T30" fmla="*/ 10 w 17"/>
                <a:gd name="T31" fmla="*/ 15 h 16"/>
                <a:gd name="T32" fmla="*/ 11 w 17"/>
                <a:gd name="T33" fmla="*/ 15 h 16"/>
                <a:gd name="T34" fmla="*/ 12 w 17"/>
                <a:gd name="T35" fmla="*/ 14 h 16"/>
                <a:gd name="T36" fmla="*/ 16 w 17"/>
                <a:gd name="T37" fmla="*/ 11 h 16"/>
                <a:gd name="T38" fmla="*/ 17 w 17"/>
                <a:gd name="T39" fmla="*/ 7 h 16"/>
                <a:gd name="T40" fmla="*/ 16 w 17"/>
                <a:gd name="T41" fmla="*/ 6 h 16"/>
                <a:gd name="T42" fmla="*/ 16 w 17"/>
                <a:gd name="T43" fmla="*/ 4 h 16"/>
                <a:gd name="T44" fmla="*/ 15 w 17"/>
                <a:gd name="T45" fmla="*/ 3 h 16"/>
                <a:gd name="T46" fmla="*/ 14 w 17"/>
                <a:gd name="T47" fmla="*/ 2 h 16"/>
                <a:gd name="T48" fmla="*/ 13 w 17"/>
                <a:gd name="T49" fmla="*/ 1 h 16"/>
                <a:gd name="T50" fmla="*/ 11 w 17"/>
                <a:gd name="T51" fmla="*/ 0 h 16"/>
                <a:gd name="T52" fmla="*/ 10 w 17"/>
                <a:gd name="T53" fmla="*/ 0 h 16"/>
                <a:gd name="T54" fmla="*/ 8 w 17"/>
                <a:gd name="T55" fmla="*/ 0 h 16"/>
                <a:gd name="T56" fmla="*/ 8 w 17"/>
                <a:gd name="T5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 h="16">
                  <a:moveTo>
                    <a:pt x="8" y="0"/>
                  </a:moveTo>
                  <a:cubicBezTo>
                    <a:pt x="8" y="0"/>
                    <a:pt x="7" y="0"/>
                    <a:pt x="7" y="0"/>
                  </a:cubicBezTo>
                  <a:cubicBezTo>
                    <a:pt x="6" y="0"/>
                    <a:pt x="6" y="0"/>
                    <a:pt x="6" y="0"/>
                  </a:cubicBezTo>
                  <a:cubicBezTo>
                    <a:pt x="6" y="0"/>
                    <a:pt x="5" y="0"/>
                    <a:pt x="5" y="0"/>
                  </a:cubicBezTo>
                  <a:cubicBezTo>
                    <a:pt x="5" y="0"/>
                    <a:pt x="5" y="0"/>
                    <a:pt x="4" y="1"/>
                  </a:cubicBezTo>
                  <a:cubicBezTo>
                    <a:pt x="4" y="1"/>
                    <a:pt x="3" y="1"/>
                    <a:pt x="3" y="1"/>
                  </a:cubicBezTo>
                  <a:cubicBezTo>
                    <a:pt x="3" y="2"/>
                    <a:pt x="2" y="2"/>
                    <a:pt x="2" y="2"/>
                  </a:cubicBezTo>
                  <a:cubicBezTo>
                    <a:pt x="2" y="3"/>
                    <a:pt x="2" y="3"/>
                    <a:pt x="1" y="3"/>
                  </a:cubicBezTo>
                  <a:cubicBezTo>
                    <a:pt x="1" y="4"/>
                    <a:pt x="1" y="4"/>
                    <a:pt x="1" y="5"/>
                  </a:cubicBezTo>
                  <a:cubicBezTo>
                    <a:pt x="0" y="6"/>
                    <a:pt x="0" y="7"/>
                    <a:pt x="0" y="8"/>
                  </a:cubicBezTo>
                  <a:cubicBezTo>
                    <a:pt x="0" y="8"/>
                    <a:pt x="0" y="9"/>
                    <a:pt x="0" y="10"/>
                  </a:cubicBezTo>
                  <a:cubicBezTo>
                    <a:pt x="0" y="11"/>
                    <a:pt x="1" y="11"/>
                    <a:pt x="1" y="12"/>
                  </a:cubicBezTo>
                  <a:cubicBezTo>
                    <a:pt x="1" y="12"/>
                    <a:pt x="1" y="12"/>
                    <a:pt x="2" y="13"/>
                  </a:cubicBezTo>
                  <a:cubicBezTo>
                    <a:pt x="2" y="13"/>
                    <a:pt x="2" y="13"/>
                    <a:pt x="2" y="14"/>
                  </a:cubicBezTo>
                  <a:cubicBezTo>
                    <a:pt x="3" y="14"/>
                    <a:pt x="3" y="14"/>
                    <a:pt x="4" y="15"/>
                  </a:cubicBezTo>
                  <a:cubicBezTo>
                    <a:pt x="6" y="16"/>
                    <a:pt x="8" y="16"/>
                    <a:pt x="10" y="15"/>
                  </a:cubicBezTo>
                  <a:cubicBezTo>
                    <a:pt x="10" y="15"/>
                    <a:pt x="10" y="15"/>
                    <a:pt x="11" y="15"/>
                  </a:cubicBezTo>
                  <a:cubicBezTo>
                    <a:pt x="11" y="15"/>
                    <a:pt x="12" y="15"/>
                    <a:pt x="12" y="14"/>
                  </a:cubicBezTo>
                  <a:cubicBezTo>
                    <a:pt x="14" y="13"/>
                    <a:pt x="15" y="12"/>
                    <a:pt x="16" y="11"/>
                  </a:cubicBezTo>
                  <a:cubicBezTo>
                    <a:pt x="16" y="10"/>
                    <a:pt x="17" y="9"/>
                    <a:pt x="17" y="7"/>
                  </a:cubicBezTo>
                  <a:cubicBezTo>
                    <a:pt x="17" y="7"/>
                    <a:pt x="17" y="6"/>
                    <a:pt x="16" y="6"/>
                  </a:cubicBezTo>
                  <a:cubicBezTo>
                    <a:pt x="16" y="5"/>
                    <a:pt x="16" y="4"/>
                    <a:pt x="16" y="4"/>
                  </a:cubicBezTo>
                  <a:cubicBezTo>
                    <a:pt x="16" y="3"/>
                    <a:pt x="15" y="3"/>
                    <a:pt x="15" y="3"/>
                  </a:cubicBezTo>
                  <a:cubicBezTo>
                    <a:pt x="15" y="2"/>
                    <a:pt x="14" y="2"/>
                    <a:pt x="14" y="2"/>
                  </a:cubicBezTo>
                  <a:cubicBezTo>
                    <a:pt x="14" y="1"/>
                    <a:pt x="13" y="1"/>
                    <a:pt x="13" y="1"/>
                  </a:cubicBezTo>
                  <a:cubicBezTo>
                    <a:pt x="12" y="0"/>
                    <a:pt x="12" y="0"/>
                    <a:pt x="11" y="0"/>
                  </a:cubicBezTo>
                  <a:cubicBezTo>
                    <a:pt x="11" y="0"/>
                    <a:pt x="10" y="0"/>
                    <a:pt x="10" y="0"/>
                  </a:cubicBezTo>
                  <a:cubicBezTo>
                    <a:pt x="9" y="0"/>
                    <a:pt x="9" y="0"/>
                    <a:pt x="8" y="0"/>
                  </a:cubicBezTo>
                  <a:cubicBezTo>
                    <a:pt x="8" y="0"/>
                    <a:pt x="8" y="0"/>
                    <a:pt x="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3" name="Freeform 134"/>
            <p:cNvSpPr/>
            <p:nvPr>
              <p:custDataLst>
                <p:tags r:id="rId10"/>
              </p:custDataLst>
            </p:nvPr>
          </p:nvSpPr>
          <p:spPr bwMode="auto">
            <a:xfrm rot="2220000">
              <a:off x="6964" y="3752"/>
              <a:ext cx="73" cy="75"/>
            </a:xfrm>
            <a:custGeom>
              <a:avLst/>
              <a:gdLst>
                <a:gd name="T0" fmla="*/ 8 w 16"/>
                <a:gd name="T1" fmla="*/ 0 h 17"/>
                <a:gd name="T2" fmla="*/ 6 w 16"/>
                <a:gd name="T3" fmla="*/ 0 h 17"/>
                <a:gd name="T4" fmla="*/ 5 w 16"/>
                <a:gd name="T5" fmla="*/ 1 h 17"/>
                <a:gd name="T6" fmla="*/ 5 w 16"/>
                <a:gd name="T7" fmla="*/ 1 h 17"/>
                <a:gd name="T8" fmla="*/ 4 w 16"/>
                <a:gd name="T9" fmla="*/ 1 h 17"/>
                <a:gd name="T10" fmla="*/ 3 w 16"/>
                <a:gd name="T11" fmla="*/ 2 h 17"/>
                <a:gd name="T12" fmla="*/ 2 w 16"/>
                <a:gd name="T13" fmla="*/ 3 h 17"/>
                <a:gd name="T14" fmla="*/ 1 w 16"/>
                <a:gd name="T15" fmla="*/ 4 h 17"/>
                <a:gd name="T16" fmla="*/ 0 w 16"/>
                <a:gd name="T17" fmla="*/ 6 h 17"/>
                <a:gd name="T18" fmla="*/ 0 w 16"/>
                <a:gd name="T19" fmla="*/ 8 h 17"/>
                <a:gd name="T20" fmla="*/ 0 w 16"/>
                <a:gd name="T21" fmla="*/ 11 h 17"/>
                <a:gd name="T22" fmla="*/ 0 w 16"/>
                <a:gd name="T23" fmla="*/ 12 h 17"/>
                <a:gd name="T24" fmla="*/ 1 w 16"/>
                <a:gd name="T25" fmla="*/ 14 h 17"/>
                <a:gd name="T26" fmla="*/ 2 w 16"/>
                <a:gd name="T27" fmla="*/ 14 h 17"/>
                <a:gd name="T28" fmla="*/ 3 w 16"/>
                <a:gd name="T29" fmla="*/ 15 h 17"/>
                <a:gd name="T30" fmla="*/ 9 w 16"/>
                <a:gd name="T31" fmla="*/ 16 h 17"/>
                <a:gd name="T32" fmla="*/ 10 w 16"/>
                <a:gd name="T33" fmla="*/ 16 h 17"/>
                <a:gd name="T34" fmla="*/ 12 w 16"/>
                <a:gd name="T35" fmla="*/ 15 h 17"/>
                <a:gd name="T36" fmla="*/ 15 w 16"/>
                <a:gd name="T37" fmla="*/ 12 h 17"/>
                <a:gd name="T38" fmla="*/ 16 w 16"/>
                <a:gd name="T39" fmla="*/ 8 h 17"/>
                <a:gd name="T40" fmla="*/ 16 w 16"/>
                <a:gd name="T41" fmla="*/ 6 h 17"/>
                <a:gd name="T42" fmla="*/ 15 w 16"/>
                <a:gd name="T43" fmla="*/ 5 h 17"/>
                <a:gd name="T44" fmla="*/ 15 w 16"/>
                <a:gd name="T45" fmla="*/ 4 h 17"/>
                <a:gd name="T46" fmla="*/ 14 w 16"/>
                <a:gd name="T47" fmla="*/ 2 h 17"/>
                <a:gd name="T48" fmla="*/ 12 w 16"/>
                <a:gd name="T49" fmla="*/ 1 h 17"/>
                <a:gd name="T50" fmla="*/ 11 w 16"/>
                <a:gd name="T51" fmla="*/ 1 h 17"/>
                <a:gd name="T52" fmla="*/ 10 w 16"/>
                <a:gd name="T53" fmla="*/ 0 h 17"/>
                <a:gd name="T54" fmla="*/ 8 w 16"/>
                <a:gd name="T55" fmla="*/ 0 h 17"/>
                <a:gd name="T56" fmla="*/ 8 w 16"/>
                <a:gd name="T5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7">
                  <a:moveTo>
                    <a:pt x="8" y="0"/>
                  </a:moveTo>
                  <a:cubicBezTo>
                    <a:pt x="7" y="0"/>
                    <a:pt x="7" y="0"/>
                    <a:pt x="6" y="0"/>
                  </a:cubicBezTo>
                  <a:cubicBezTo>
                    <a:pt x="6" y="1"/>
                    <a:pt x="6" y="1"/>
                    <a:pt x="5" y="1"/>
                  </a:cubicBezTo>
                  <a:cubicBezTo>
                    <a:pt x="5" y="1"/>
                    <a:pt x="5" y="1"/>
                    <a:pt x="5" y="1"/>
                  </a:cubicBezTo>
                  <a:cubicBezTo>
                    <a:pt x="5" y="1"/>
                    <a:pt x="4" y="1"/>
                    <a:pt x="4" y="1"/>
                  </a:cubicBezTo>
                  <a:cubicBezTo>
                    <a:pt x="3" y="2"/>
                    <a:pt x="3" y="2"/>
                    <a:pt x="3" y="2"/>
                  </a:cubicBezTo>
                  <a:cubicBezTo>
                    <a:pt x="2" y="3"/>
                    <a:pt x="2" y="3"/>
                    <a:pt x="2" y="3"/>
                  </a:cubicBezTo>
                  <a:cubicBezTo>
                    <a:pt x="2" y="3"/>
                    <a:pt x="1" y="4"/>
                    <a:pt x="1" y="4"/>
                  </a:cubicBezTo>
                  <a:cubicBezTo>
                    <a:pt x="1" y="5"/>
                    <a:pt x="0" y="5"/>
                    <a:pt x="0" y="6"/>
                  </a:cubicBezTo>
                  <a:cubicBezTo>
                    <a:pt x="0" y="7"/>
                    <a:pt x="0" y="7"/>
                    <a:pt x="0" y="8"/>
                  </a:cubicBezTo>
                  <a:cubicBezTo>
                    <a:pt x="0" y="9"/>
                    <a:pt x="0" y="10"/>
                    <a:pt x="0" y="11"/>
                  </a:cubicBezTo>
                  <a:cubicBezTo>
                    <a:pt x="0" y="11"/>
                    <a:pt x="0" y="12"/>
                    <a:pt x="0" y="12"/>
                  </a:cubicBezTo>
                  <a:cubicBezTo>
                    <a:pt x="1" y="13"/>
                    <a:pt x="1" y="13"/>
                    <a:pt x="1" y="14"/>
                  </a:cubicBezTo>
                  <a:cubicBezTo>
                    <a:pt x="2" y="14"/>
                    <a:pt x="2" y="14"/>
                    <a:pt x="2" y="14"/>
                  </a:cubicBezTo>
                  <a:cubicBezTo>
                    <a:pt x="2" y="15"/>
                    <a:pt x="3" y="15"/>
                    <a:pt x="3" y="15"/>
                  </a:cubicBezTo>
                  <a:cubicBezTo>
                    <a:pt x="5" y="16"/>
                    <a:pt x="7" y="17"/>
                    <a:pt x="9" y="16"/>
                  </a:cubicBezTo>
                  <a:cubicBezTo>
                    <a:pt x="10" y="16"/>
                    <a:pt x="10" y="16"/>
                    <a:pt x="10" y="16"/>
                  </a:cubicBezTo>
                  <a:cubicBezTo>
                    <a:pt x="11" y="16"/>
                    <a:pt x="12" y="15"/>
                    <a:pt x="12" y="15"/>
                  </a:cubicBezTo>
                  <a:cubicBezTo>
                    <a:pt x="13" y="14"/>
                    <a:pt x="15" y="13"/>
                    <a:pt x="15" y="12"/>
                  </a:cubicBezTo>
                  <a:cubicBezTo>
                    <a:pt x="16" y="11"/>
                    <a:pt x="16" y="9"/>
                    <a:pt x="16" y="8"/>
                  </a:cubicBezTo>
                  <a:cubicBezTo>
                    <a:pt x="16" y="8"/>
                    <a:pt x="16" y="7"/>
                    <a:pt x="16" y="6"/>
                  </a:cubicBezTo>
                  <a:cubicBezTo>
                    <a:pt x="16" y="6"/>
                    <a:pt x="16" y="5"/>
                    <a:pt x="15" y="5"/>
                  </a:cubicBezTo>
                  <a:cubicBezTo>
                    <a:pt x="15" y="4"/>
                    <a:pt x="15" y="4"/>
                    <a:pt x="15" y="4"/>
                  </a:cubicBezTo>
                  <a:cubicBezTo>
                    <a:pt x="14" y="3"/>
                    <a:pt x="14" y="3"/>
                    <a:pt x="14" y="2"/>
                  </a:cubicBezTo>
                  <a:cubicBezTo>
                    <a:pt x="13" y="2"/>
                    <a:pt x="13" y="2"/>
                    <a:pt x="12" y="1"/>
                  </a:cubicBezTo>
                  <a:cubicBezTo>
                    <a:pt x="12" y="1"/>
                    <a:pt x="11" y="1"/>
                    <a:pt x="11" y="1"/>
                  </a:cubicBezTo>
                  <a:cubicBezTo>
                    <a:pt x="10" y="1"/>
                    <a:pt x="10" y="1"/>
                    <a:pt x="10" y="0"/>
                  </a:cubicBezTo>
                  <a:cubicBezTo>
                    <a:pt x="9" y="0"/>
                    <a:pt x="9" y="0"/>
                    <a:pt x="8" y="0"/>
                  </a:cubicBezTo>
                  <a:cubicBezTo>
                    <a:pt x="8" y="0"/>
                    <a:pt x="8" y="0"/>
                    <a:pt x="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
        <p:nvSpPr>
          <p:cNvPr id="124" name="内容占位符 6"/>
          <p:cNvSpPr>
            <a:spLocks noGrp="1"/>
          </p:cNvSpPr>
          <p:nvPr>
            <p:custDataLst>
              <p:tags r:id="rId11"/>
            </p:custDataLst>
          </p:nvPr>
        </p:nvSpPr>
        <p:spPr>
          <a:xfrm>
            <a:off x="1465580" y="4001135"/>
            <a:ext cx="4630420" cy="2046605"/>
          </a:xfrm>
          <a:prstGeom prst="rect">
            <a:avLst/>
          </a:prstGeom>
        </p:spPr>
        <p:txBody>
          <a:bodyPr vert="horz" wrap="square" lIns="90000" tIns="46800" rIns="90000" bIns="46800" rtlCol="0" anchor="t" anchorCtr="0">
            <a:noAutofit/>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30000"/>
              </a:lnSpc>
              <a:spcBef>
                <a:spcPts val="0"/>
              </a:spcBef>
              <a:spcAft>
                <a:spcPts val="0"/>
              </a:spcAft>
              <a:buSzPct val="100000"/>
              <a:buNone/>
            </a:pPr>
            <a:r>
              <a:rPr lang="zh-CN" sz="1800">
                <a:solidFill>
                  <a:schemeClr val="tx1">
                    <a:lumMod val="75000"/>
                    <a:lumOff val="25000"/>
                  </a:schemeClr>
                </a:solidFill>
                <a:sym typeface="+mn-ea"/>
              </a:rPr>
              <a:t>单周期库存对应的是一次性订货这种需求的特征，是偶发性和因物品的生命周期短而很少重复订货的库存。这类商流活动相对比较简单，如订报纸、订蛋糕等都属于单周期需求。</a:t>
            </a:r>
            <a:endParaRPr lang="zh-CN" sz="1800">
              <a:solidFill>
                <a:schemeClr val="tx1">
                  <a:lumMod val="75000"/>
                  <a:lumOff val="25000"/>
                </a:schemeClr>
              </a:solidFill>
              <a:sym typeface="+mn-ea"/>
            </a:endParaRPr>
          </a:p>
        </p:txBody>
      </p:sp>
      <p:sp>
        <p:nvSpPr>
          <p:cNvPr id="125" name="内容占位符 6"/>
          <p:cNvSpPr>
            <a:spLocks noGrp="1"/>
          </p:cNvSpPr>
          <p:nvPr>
            <p:custDataLst>
              <p:tags r:id="rId12"/>
            </p:custDataLst>
          </p:nvPr>
        </p:nvSpPr>
        <p:spPr>
          <a:xfrm>
            <a:off x="3652407" y="3426588"/>
            <a:ext cx="640800" cy="552660"/>
          </a:xfrm>
          <a:prstGeom prst="rect">
            <a:avLst/>
          </a:prstGeom>
        </p:spPr>
        <p:txBody>
          <a:bodyPr vert="horz" wrap="square" lIns="90000" tIns="46800" rIns="90000" bIns="46800" rtlCol="0" anchor="b" anchorCtr="0">
            <a:normAutofit lnSpcReduction="10000"/>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0"/>
              </a:spcAft>
              <a:buNone/>
            </a:pPr>
            <a:r>
              <a:rPr lang="en-US" altLang="zh-CN" sz="2400" b="1" spc="200" dirty="0">
                <a:solidFill>
                  <a:schemeClr val="accent1"/>
                </a:solidFill>
                <a:uFillTx/>
                <a:ea typeface="幼圆" panose="02010509060101010101" pitchFamily="49" charset="-122"/>
                <a:cs typeface="Arial" panose="020B0604020202020204" pitchFamily="34" charset="0"/>
                <a:sym typeface="Arial" panose="020B0604020202020204" pitchFamily="34" charset="0"/>
              </a:rPr>
              <a:t>01</a:t>
            </a:r>
            <a:endParaRPr lang="en-US" altLang="zh-CN" sz="2400" b="1" spc="200" dirty="0">
              <a:solidFill>
                <a:schemeClr val="accent1"/>
              </a:solidFill>
              <a:uFillTx/>
              <a:ea typeface="幼圆" panose="02010509060101010101" pitchFamily="49" charset="-122"/>
              <a:cs typeface="Arial" panose="020B0604020202020204" pitchFamily="34" charset="0"/>
              <a:sym typeface="Arial" panose="020B0604020202020204" pitchFamily="34" charset="0"/>
            </a:endParaRPr>
          </a:p>
        </p:txBody>
      </p:sp>
      <p:grpSp>
        <p:nvGrpSpPr>
          <p:cNvPr id="126" name="组合 125"/>
          <p:cNvGrpSpPr/>
          <p:nvPr>
            <p:custDataLst>
              <p:tags r:id="rId13"/>
            </p:custDataLst>
          </p:nvPr>
        </p:nvGrpSpPr>
        <p:grpSpPr>
          <a:xfrm rot="21300000">
            <a:off x="3654258" y="2854960"/>
            <a:ext cx="636393" cy="461862"/>
            <a:chOff x="2474" y="4668"/>
            <a:chExt cx="901" cy="654"/>
          </a:xfrm>
        </p:grpSpPr>
        <p:grpSp>
          <p:nvGrpSpPr>
            <p:cNvPr id="127" name="组合 126"/>
            <p:cNvGrpSpPr/>
            <p:nvPr/>
          </p:nvGrpSpPr>
          <p:grpSpPr>
            <a:xfrm rot="1320000">
              <a:off x="2501" y="4668"/>
              <a:ext cx="780" cy="654"/>
              <a:chOff x="4593" y="8704"/>
              <a:chExt cx="780" cy="654"/>
            </a:xfrm>
          </p:grpSpPr>
          <p:sp>
            <p:nvSpPr>
              <p:cNvPr id="128" name="Freeform 15"/>
              <p:cNvSpPr>
                <a:spLocks noEditPoints="1"/>
              </p:cNvSpPr>
              <p:nvPr>
                <p:custDataLst>
                  <p:tags r:id="rId14"/>
                </p:custDataLst>
              </p:nvPr>
            </p:nvSpPr>
            <p:spPr bwMode="auto">
              <a:xfrm>
                <a:off x="4593" y="8704"/>
                <a:ext cx="780" cy="655"/>
              </a:xfrm>
              <a:custGeom>
                <a:avLst/>
                <a:gdLst>
                  <a:gd name="T0" fmla="*/ 101 w 172"/>
                  <a:gd name="T1" fmla="*/ 132 h 144"/>
                  <a:gd name="T2" fmla="*/ 101 w 172"/>
                  <a:gd name="T3" fmla="*/ 132 h 144"/>
                  <a:gd name="T4" fmla="*/ 102 w 172"/>
                  <a:gd name="T5" fmla="*/ 132 h 144"/>
                  <a:gd name="T6" fmla="*/ 101 w 172"/>
                  <a:gd name="T7" fmla="*/ 132 h 144"/>
                  <a:gd name="T8" fmla="*/ 10 w 172"/>
                  <a:gd name="T9" fmla="*/ 42 h 144"/>
                  <a:gd name="T10" fmla="*/ 10 w 172"/>
                  <a:gd name="T11" fmla="*/ 42 h 144"/>
                  <a:gd name="T12" fmla="*/ 10 w 172"/>
                  <a:gd name="T13" fmla="*/ 42 h 144"/>
                  <a:gd name="T14" fmla="*/ 11 w 172"/>
                  <a:gd name="T15" fmla="*/ 43 h 144"/>
                  <a:gd name="T16" fmla="*/ 10 w 172"/>
                  <a:gd name="T17" fmla="*/ 42 h 144"/>
                  <a:gd name="T18" fmla="*/ 164 w 172"/>
                  <a:gd name="T19" fmla="*/ 8 h 144"/>
                  <a:gd name="T20" fmla="*/ 164 w 172"/>
                  <a:gd name="T21" fmla="*/ 8 h 144"/>
                  <a:gd name="T22" fmla="*/ 164 w 172"/>
                  <a:gd name="T23" fmla="*/ 8 h 144"/>
                  <a:gd name="T24" fmla="*/ 164 w 172"/>
                  <a:gd name="T25" fmla="*/ 8 h 144"/>
                  <a:gd name="T26" fmla="*/ 162 w 172"/>
                  <a:gd name="T27" fmla="*/ 0 h 144"/>
                  <a:gd name="T28" fmla="*/ 155 w 172"/>
                  <a:gd name="T29" fmla="*/ 2 h 144"/>
                  <a:gd name="T30" fmla="*/ 147 w 172"/>
                  <a:gd name="T31" fmla="*/ 3 h 144"/>
                  <a:gd name="T32" fmla="*/ 126 w 172"/>
                  <a:gd name="T33" fmla="*/ 8 h 144"/>
                  <a:gd name="T34" fmla="*/ 43 w 172"/>
                  <a:gd name="T35" fmla="*/ 27 h 144"/>
                  <a:gd name="T36" fmla="*/ 23 w 172"/>
                  <a:gd name="T37" fmla="*/ 30 h 144"/>
                  <a:gd name="T38" fmla="*/ 13 w 172"/>
                  <a:gd name="T39" fmla="*/ 32 h 144"/>
                  <a:gd name="T40" fmla="*/ 10 w 172"/>
                  <a:gd name="T41" fmla="*/ 32 h 144"/>
                  <a:gd name="T42" fmla="*/ 6 w 172"/>
                  <a:gd name="T43" fmla="*/ 34 h 144"/>
                  <a:gd name="T44" fmla="*/ 3 w 172"/>
                  <a:gd name="T45" fmla="*/ 36 h 144"/>
                  <a:gd name="T46" fmla="*/ 2 w 172"/>
                  <a:gd name="T47" fmla="*/ 38 h 144"/>
                  <a:gd name="T48" fmla="*/ 0 w 172"/>
                  <a:gd name="T49" fmla="*/ 44 h 144"/>
                  <a:gd name="T50" fmla="*/ 1 w 172"/>
                  <a:gd name="T51" fmla="*/ 48 h 144"/>
                  <a:gd name="T52" fmla="*/ 3 w 172"/>
                  <a:gd name="T53" fmla="*/ 53 h 144"/>
                  <a:gd name="T54" fmla="*/ 10 w 172"/>
                  <a:gd name="T55" fmla="*/ 62 h 144"/>
                  <a:gd name="T56" fmla="*/ 18 w 172"/>
                  <a:gd name="T57" fmla="*/ 70 h 144"/>
                  <a:gd name="T58" fmla="*/ 23 w 172"/>
                  <a:gd name="T59" fmla="*/ 75 h 144"/>
                  <a:gd name="T60" fmla="*/ 26 w 172"/>
                  <a:gd name="T61" fmla="*/ 78 h 144"/>
                  <a:gd name="T62" fmla="*/ 38 w 172"/>
                  <a:gd name="T63" fmla="*/ 91 h 144"/>
                  <a:gd name="T64" fmla="*/ 52 w 172"/>
                  <a:gd name="T65" fmla="*/ 105 h 144"/>
                  <a:gd name="T66" fmla="*/ 82 w 172"/>
                  <a:gd name="T67" fmla="*/ 130 h 144"/>
                  <a:gd name="T68" fmla="*/ 98 w 172"/>
                  <a:gd name="T69" fmla="*/ 140 h 144"/>
                  <a:gd name="T70" fmla="*/ 107 w 172"/>
                  <a:gd name="T71" fmla="*/ 143 h 144"/>
                  <a:gd name="T72" fmla="*/ 115 w 172"/>
                  <a:gd name="T73" fmla="*/ 144 h 144"/>
                  <a:gd name="T74" fmla="*/ 119 w 172"/>
                  <a:gd name="T75" fmla="*/ 143 h 144"/>
                  <a:gd name="T76" fmla="*/ 122 w 172"/>
                  <a:gd name="T77" fmla="*/ 142 h 144"/>
                  <a:gd name="T78" fmla="*/ 127 w 172"/>
                  <a:gd name="T79" fmla="*/ 137 h 144"/>
                  <a:gd name="T80" fmla="*/ 134 w 172"/>
                  <a:gd name="T81" fmla="*/ 125 h 144"/>
                  <a:gd name="T82" fmla="*/ 143 w 172"/>
                  <a:gd name="T83" fmla="*/ 108 h 144"/>
                  <a:gd name="T84" fmla="*/ 150 w 172"/>
                  <a:gd name="T85" fmla="*/ 90 h 144"/>
                  <a:gd name="T86" fmla="*/ 161 w 172"/>
                  <a:gd name="T87" fmla="*/ 53 h 144"/>
                  <a:gd name="T88" fmla="*/ 166 w 172"/>
                  <a:gd name="T89" fmla="*/ 34 h 144"/>
                  <a:gd name="T90" fmla="*/ 170 w 172"/>
                  <a:gd name="T91" fmla="*/ 20 h 144"/>
                  <a:gd name="T92" fmla="*/ 171 w 172"/>
                  <a:gd name="T93" fmla="*/ 15 h 144"/>
                  <a:gd name="T94" fmla="*/ 172 w 172"/>
                  <a:gd name="T95" fmla="*/ 8 h 144"/>
                  <a:gd name="T96" fmla="*/ 170 w 172"/>
                  <a:gd name="T97" fmla="*/ 2 h 144"/>
                  <a:gd name="T98" fmla="*/ 163 w 172"/>
                  <a:gd name="T99" fmla="*/ 0 h 144"/>
                  <a:gd name="T100" fmla="*/ 162 w 172"/>
                  <a:gd name="T10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 h="144">
                    <a:moveTo>
                      <a:pt x="101" y="132"/>
                    </a:moveTo>
                    <a:cubicBezTo>
                      <a:pt x="101" y="132"/>
                      <a:pt x="101" y="132"/>
                      <a:pt x="101" y="132"/>
                    </a:cubicBezTo>
                    <a:cubicBezTo>
                      <a:pt x="102" y="132"/>
                      <a:pt x="102" y="132"/>
                      <a:pt x="102" y="132"/>
                    </a:cubicBezTo>
                    <a:cubicBezTo>
                      <a:pt x="102" y="132"/>
                      <a:pt x="102" y="132"/>
                      <a:pt x="101" y="132"/>
                    </a:cubicBezTo>
                    <a:close/>
                    <a:moveTo>
                      <a:pt x="10" y="42"/>
                    </a:moveTo>
                    <a:cubicBezTo>
                      <a:pt x="10" y="42"/>
                      <a:pt x="10" y="42"/>
                      <a:pt x="10" y="42"/>
                    </a:cubicBezTo>
                    <a:cubicBezTo>
                      <a:pt x="10" y="42"/>
                      <a:pt x="10" y="42"/>
                      <a:pt x="10" y="42"/>
                    </a:cubicBezTo>
                    <a:cubicBezTo>
                      <a:pt x="10" y="42"/>
                      <a:pt x="11" y="42"/>
                      <a:pt x="11" y="43"/>
                    </a:cubicBezTo>
                    <a:cubicBezTo>
                      <a:pt x="11" y="42"/>
                      <a:pt x="10" y="42"/>
                      <a:pt x="10" y="42"/>
                    </a:cubicBezTo>
                    <a:close/>
                    <a:moveTo>
                      <a:pt x="164" y="8"/>
                    </a:moveTo>
                    <a:cubicBezTo>
                      <a:pt x="164" y="8"/>
                      <a:pt x="164" y="8"/>
                      <a:pt x="164" y="8"/>
                    </a:cubicBezTo>
                    <a:cubicBezTo>
                      <a:pt x="164" y="8"/>
                      <a:pt x="164" y="8"/>
                      <a:pt x="164" y="8"/>
                    </a:cubicBezTo>
                    <a:cubicBezTo>
                      <a:pt x="164" y="8"/>
                      <a:pt x="164" y="8"/>
                      <a:pt x="164" y="8"/>
                    </a:cubicBezTo>
                    <a:close/>
                    <a:moveTo>
                      <a:pt x="162" y="0"/>
                    </a:moveTo>
                    <a:cubicBezTo>
                      <a:pt x="160" y="0"/>
                      <a:pt x="157" y="1"/>
                      <a:pt x="155" y="2"/>
                    </a:cubicBezTo>
                    <a:cubicBezTo>
                      <a:pt x="152" y="2"/>
                      <a:pt x="150" y="3"/>
                      <a:pt x="147" y="3"/>
                    </a:cubicBezTo>
                    <a:cubicBezTo>
                      <a:pt x="140" y="5"/>
                      <a:pt x="133" y="6"/>
                      <a:pt x="126" y="8"/>
                    </a:cubicBezTo>
                    <a:cubicBezTo>
                      <a:pt x="98" y="14"/>
                      <a:pt x="71" y="21"/>
                      <a:pt x="43" y="27"/>
                    </a:cubicBezTo>
                    <a:cubicBezTo>
                      <a:pt x="36" y="28"/>
                      <a:pt x="29" y="29"/>
                      <a:pt x="23" y="30"/>
                    </a:cubicBezTo>
                    <a:cubicBezTo>
                      <a:pt x="19" y="31"/>
                      <a:pt x="16" y="31"/>
                      <a:pt x="13" y="32"/>
                    </a:cubicBezTo>
                    <a:cubicBezTo>
                      <a:pt x="12" y="32"/>
                      <a:pt x="11" y="32"/>
                      <a:pt x="10" y="32"/>
                    </a:cubicBezTo>
                    <a:cubicBezTo>
                      <a:pt x="8" y="33"/>
                      <a:pt x="7" y="33"/>
                      <a:pt x="6" y="34"/>
                    </a:cubicBezTo>
                    <a:cubicBezTo>
                      <a:pt x="5" y="35"/>
                      <a:pt x="4" y="35"/>
                      <a:pt x="3" y="36"/>
                    </a:cubicBezTo>
                    <a:cubicBezTo>
                      <a:pt x="2" y="37"/>
                      <a:pt x="2" y="38"/>
                      <a:pt x="2" y="38"/>
                    </a:cubicBezTo>
                    <a:cubicBezTo>
                      <a:pt x="1" y="40"/>
                      <a:pt x="0" y="42"/>
                      <a:pt x="0" y="44"/>
                    </a:cubicBezTo>
                    <a:cubicBezTo>
                      <a:pt x="0" y="45"/>
                      <a:pt x="0" y="47"/>
                      <a:pt x="1" y="48"/>
                    </a:cubicBezTo>
                    <a:cubicBezTo>
                      <a:pt x="1" y="50"/>
                      <a:pt x="2" y="51"/>
                      <a:pt x="3" y="53"/>
                    </a:cubicBezTo>
                    <a:cubicBezTo>
                      <a:pt x="5" y="56"/>
                      <a:pt x="7" y="59"/>
                      <a:pt x="10" y="62"/>
                    </a:cubicBezTo>
                    <a:cubicBezTo>
                      <a:pt x="12" y="65"/>
                      <a:pt x="15" y="68"/>
                      <a:pt x="18" y="70"/>
                    </a:cubicBezTo>
                    <a:cubicBezTo>
                      <a:pt x="20" y="72"/>
                      <a:pt x="22" y="74"/>
                      <a:pt x="23" y="75"/>
                    </a:cubicBezTo>
                    <a:cubicBezTo>
                      <a:pt x="24" y="76"/>
                      <a:pt x="25" y="77"/>
                      <a:pt x="26" y="78"/>
                    </a:cubicBezTo>
                    <a:cubicBezTo>
                      <a:pt x="30" y="82"/>
                      <a:pt x="34" y="87"/>
                      <a:pt x="38" y="91"/>
                    </a:cubicBezTo>
                    <a:cubicBezTo>
                      <a:pt x="43" y="96"/>
                      <a:pt x="47" y="101"/>
                      <a:pt x="52" y="105"/>
                    </a:cubicBezTo>
                    <a:cubicBezTo>
                      <a:pt x="61" y="114"/>
                      <a:pt x="71" y="123"/>
                      <a:pt x="82" y="130"/>
                    </a:cubicBezTo>
                    <a:cubicBezTo>
                      <a:pt x="87" y="134"/>
                      <a:pt x="93" y="137"/>
                      <a:pt x="98" y="140"/>
                    </a:cubicBezTo>
                    <a:cubicBezTo>
                      <a:pt x="101" y="141"/>
                      <a:pt x="104" y="142"/>
                      <a:pt x="107" y="143"/>
                    </a:cubicBezTo>
                    <a:cubicBezTo>
                      <a:pt x="110" y="144"/>
                      <a:pt x="113" y="144"/>
                      <a:pt x="115" y="144"/>
                    </a:cubicBezTo>
                    <a:cubicBezTo>
                      <a:pt x="117" y="144"/>
                      <a:pt x="118" y="144"/>
                      <a:pt x="119" y="143"/>
                    </a:cubicBezTo>
                    <a:cubicBezTo>
                      <a:pt x="120" y="143"/>
                      <a:pt x="121" y="142"/>
                      <a:pt x="122" y="142"/>
                    </a:cubicBezTo>
                    <a:cubicBezTo>
                      <a:pt x="124" y="140"/>
                      <a:pt x="126" y="139"/>
                      <a:pt x="127" y="137"/>
                    </a:cubicBezTo>
                    <a:cubicBezTo>
                      <a:pt x="130" y="133"/>
                      <a:pt x="132" y="129"/>
                      <a:pt x="134" y="125"/>
                    </a:cubicBezTo>
                    <a:cubicBezTo>
                      <a:pt x="137" y="119"/>
                      <a:pt x="140" y="114"/>
                      <a:pt x="143" y="108"/>
                    </a:cubicBezTo>
                    <a:cubicBezTo>
                      <a:pt x="146" y="102"/>
                      <a:pt x="148" y="96"/>
                      <a:pt x="150" y="90"/>
                    </a:cubicBezTo>
                    <a:cubicBezTo>
                      <a:pt x="154" y="78"/>
                      <a:pt x="158" y="65"/>
                      <a:pt x="161" y="53"/>
                    </a:cubicBezTo>
                    <a:cubicBezTo>
                      <a:pt x="163" y="47"/>
                      <a:pt x="164" y="41"/>
                      <a:pt x="166" y="34"/>
                    </a:cubicBezTo>
                    <a:cubicBezTo>
                      <a:pt x="167" y="30"/>
                      <a:pt x="168" y="25"/>
                      <a:pt x="170" y="20"/>
                    </a:cubicBezTo>
                    <a:cubicBezTo>
                      <a:pt x="170" y="18"/>
                      <a:pt x="171" y="16"/>
                      <a:pt x="171" y="15"/>
                    </a:cubicBezTo>
                    <a:cubicBezTo>
                      <a:pt x="172" y="12"/>
                      <a:pt x="172" y="10"/>
                      <a:pt x="172" y="8"/>
                    </a:cubicBezTo>
                    <a:cubicBezTo>
                      <a:pt x="172" y="6"/>
                      <a:pt x="171" y="4"/>
                      <a:pt x="170" y="2"/>
                    </a:cubicBezTo>
                    <a:cubicBezTo>
                      <a:pt x="168" y="1"/>
                      <a:pt x="165" y="0"/>
                      <a:pt x="163" y="0"/>
                    </a:cubicBezTo>
                    <a:cubicBezTo>
                      <a:pt x="163" y="0"/>
                      <a:pt x="162" y="0"/>
                      <a:pt x="16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9" name="Freeform 103"/>
              <p:cNvSpPr>
                <a:spLocks noEditPoints="1"/>
              </p:cNvSpPr>
              <p:nvPr>
                <p:custDataLst>
                  <p:tags r:id="rId15"/>
                </p:custDataLst>
              </p:nvPr>
            </p:nvSpPr>
            <p:spPr bwMode="auto">
              <a:xfrm>
                <a:off x="4715" y="8759"/>
                <a:ext cx="585" cy="528"/>
              </a:xfrm>
              <a:custGeom>
                <a:avLst/>
                <a:gdLst>
                  <a:gd name="T0" fmla="*/ 0 w 129"/>
                  <a:gd name="T1" fmla="*/ 44 h 116"/>
                  <a:gd name="T2" fmla="*/ 8 w 129"/>
                  <a:gd name="T3" fmla="*/ 53 h 116"/>
                  <a:gd name="T4" fmla="*/ 17 w 129"/>
                  <a:gd name="T5" fmla="*/ 44 h 116"/>
                  <a:gd name="T6" fmla="*/ 8 w 129"/>
                  <a:gd name="T7" fmla="*/ 35 h 116"/>
                  <a:gd name="T8" fmla="*/ 0 w 129"/>
                  <a:gd name="T9" fmla="*/ 44 h 116"/>
                  <a:gd name="T10" fmla="*/ 112 w 129"/>
                  <a:gd name="T11" fmla="*/ 9 h 116"/>
                  <a:gd name="T12" fmla="*/ 120 w 129"/>
                  <a:gd name="T13" fmla="*/ 17 h 116"/>
                  <a:gd name="T14" fmla="*/ 129 w 129"/>
                  <a:gd name="T15" fmla="*/ 9 h 116"/>
                  <a:gd name="T16" fmla="*/ 120 w 129"/>
                  <a:gd name="T17" fmla="*/ 0 h 116"/>
                  <a:gd name="T18" fmla="*/ 112 w 129"/>
                  <a:gd name="T19" fmla="*/ 9 h 116"/>
                  <a:gd name="T20" fmla="*/ 94 w 129"/>
                  <a:gd name="T21" fmla="*/ 47 h 116"/>
                  <a:gd name="T22" fmla="*/ 103 w 129"/>
                  <a:gd name="T23" fmla="*/ 56 h 116"/>
                  <a:gd name="T24" fmla="*/ 111 w 129"/>
                  <a:gd name="T25" fmla="*/ 47 h 116"/>
                  <a:gd name="T26" fmla="*/ 103 w 129"/>
                  <a:gd name="T27" fmla="*/ 38 h 116"/>
                  <a:gd name="T28" fmla="*/ 94 w 129"/>
                  <a:gd name="T29" fmla="*/ 47 h 116"/>
                  <a:gd name="T30" fmla="*/ 78 w 129"/>
                  <a:gd name="T31" fmla="*/ 108 h 116"/>
                  <a:gd name="T32" fmla="*/ 86 w 129"/>
                  <a:gd name="T33" fmla="*/ 116 h 116"/>
                  <a:gd name="T34" fmla="*/ 95 w 129"/>
                  <a:gd name="T35" fmla="*/ 108 h 116"/>
                  <a:gd name="T36" fmla="*/ 86 w 129"/>
                  <a:gd name="T37" fmla="*/ 99 h 116"/>
                  <a:gd name="T38" fmla="*/ 78 w 129"/>
                  <a:gd name="T39" fmla="*/ 108 h 116"/>
                  <a:gd name="T40" fmla="*/ 48 w 129"/>
                  <a:gd name="T41" fmla="*/ 83 h 116"/>
                  <a:gd name="T42" fmla="*/ 56 w 129"/>
                  <a:gd name="T43" fmla="*/ 91 h 116"/>
                  <a:gd name="T44" fmla="*/ 65 w 129"/>
                  <a:gd name="T45" fmla="*/ 83 h 116"/>
                  <a:gd name="T46" fmla="*/ 56 w 129"/>
                  <a:gd name="T47" fmla="*/ 74 h 116"/>
                  <a:gd name="T48" fmla="*/ 48 w 129"/>
                  <a:gd name="T49" fmla="*/ 83 h 116"/>
                  <a:gd name="T50" fmla="*/ 52 w 129"/>
                  <a:gd name="T51" fmla="*/ 32 h 116"/>
                  <a:gd name="T52" fmla="*/ 60 w 129"/>
                  <a:gd name="T53" fmla="*/ 41 h 116"/>
                  <a:gd name="T54" fmla="*/ 69 w 129"/>
                  <a:gd name="T55" fmla="*/ 32 h 116"/>
                  <a:gd name="T56" fmla="*/ 60 w 129"/>
                  <a:gd name="T57" fmla="*/ 24 h 116"/>
                  <a:gd name="T58" fmla="*/ 52 w 129"/>
                  <a:gd name="T59" fmla="*/ 3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16">
                    <a:moveTo>
                      <a:pt x="0" y="44"/>
                    </a:moveTo>
                    <a:cubicBezTo>
                      <a:pt x="0" y="49"/>
                      <a:pt x="4" y="53"/>
                      <a:pt x="8" y="53"/>
                    </a:cubicBezTo>
                    <a:cubicBezTo>
                      <a:pt x="13" y="53"/>
                      <a:pt x="17" y="49"/>
                      <a:pt x="17" y="44"/>
                    </a:cubicBezTo>
                    <a:cubicBezTo>
                      <a:pt x="17" y="39"/>
                      <a:pt x="13" y="35"/>
                      <a:pt x="8" y="35"/>
                    </a:cubicBezTo>
                    <a:cubicBezTo>
                      <a:pt x="4" y="35"/>
                      <a:pt x="0" y="39"/>
                      <a:pt x="0" y="44"/>
                    </a:cubicBezTo>
                    <a:close/>
                    <a:moveTo>
                      <a:pt x="112" y="9"/>
                    </a:moveTo>
                    <a:cubicBezTo>
                      <a:pt x="112" y="13"/>
                      <a:pt x="116" y="17"/>
                      <a:pt x="120" y="17"/>
                    </a:cubicBezTo>
                    <a:cubicBezTo>
                      <a:pt x="125" y="17"/>
                      <a:pt x="129" y="13"/>
                      <a:pt x="129" y="9"/>
                    </a:cubicBezTo>
                    <a:cubicBezTo>
                      <a:pt x="129" y="4"/>
                      <a:pt x="125" y="0"/>
                      <a:pt x="120" y="0"/>
                    </a:cubicBezTo>
                    <a:cubicBezTo>
                      <a:pt x="116" y="0"/>
                      <a:pt x="112" y="4"/>
                      <a:pt x="112" y="9"/>
                    </a:cubicBezTo>
                    <a:close/>
                    <a:moveTo>
                      <a:pt x="94" y="47"/>
                    </a:moveTo>
                    <a:cubicBezTo>
                      <a:pt x="94" y="52"/>
                      <a:pt x="98" y="56"/>
                      <a:pt x="103" y="56"/>
                    </a:cubicBezTo>
                    <a:cubicBezTo>
                      <a:pt x="107" y="56"/>
                      <a:pt x="111" y="52"/>
                      <a:pt x="111" y="47"/>
                    </a:cubicBezTo>
                    <a:cubicBezTo>
                      <a:pt x="111" y="42"/>
                      <a:pt x="107" y="38"/>
                      <a:pt x="103" y="38"/>
                    </a:cubicBezTo>
                    <a:cubicBezTo>
                      <a:pt x="98" y="38"/>
                      <a:pt x="94" y="42"/>
                      <a:pt x="94" y="47"/>
                    </a:cubicBezTo>
                    <a:close/>
                    <a:moveTo>
                      <a:pt x="78" y="108"/>
                    </a:moveTo>
                    <a:cubicBezTo>
                      <a:pt x="78" y="112"/>
                      <a:pt x="82" y="116"/>
                      <a:pt x="86" y="116"/>
                    </a:cubicBezTo>
                    <a:cubicBezTo>
                      <a:pt x="91" y="116"/>
                      <a:pt x="95" y="112"/>
                      <a:pt x="95" y="108"/>
                    </a:cubicBezTo>
                    <a:cubicBezTo>
                      <a:pt x="95" y="103"/>
                      <a:pt x="91" y="99"/>
                      <a:pt x="86" y="99"/>
                    </a:cubicBezTo>
                    <a:cubicBezTo>
                      <a:pt x="82" y="99"/>
                      <a:pt x="78" y="103"/>
                      <a:pt x="78" y="108"/>
                    </a:cubicBezTo>
                    <a:close/>
                    <a:moveTo>
                      <a:pt x="48" y="83"/>
                    </a:moveTo>
                    <a:cubicBezTo>
                      <a:pt x="48" y="87"/>
                      <a:pt x="52" y="91"/>
                      <a:pt x="56" y="91"/>
                    </a:cubicBezTo>
                    <a:cubicBezTo>
                      <a:pt x="61" y="91"/>
                      <a:pt x="65" y="87"/>
                      <a:pt x="65" y="83"/>
                    </a:cubicBezTo>
                    <a:cubicBezTo>
                      <a:pt x="65" y="78"/>
                      <a:pt x="61" y="74"/>
                      <a:pt x="56" y="74"/>
                    </a:cubicBezTo>
                    <a:cubicBezTo>
                      <a:pt x="52" y="74"/>
                      <a:pt x="48" y="78"/>
                      <a:pt x="48" y="83"/>
                    </a:cubicBezTo>
                    <a:close/>
                    <a:moveTo>
                      <a:pt x="52" y="32"/>
                    </a:moveTo>
                    <a:cubicBezTo>
                      <a:pt x="52" y="37"/>
                      <a:pt x="56" y="41"/>
                      <a:pt x="60" y="41"/>
                    </a:cubicBezTo>
                    <a:cubicBezTo>
                      <a:pt x="65" y="41"/>
                      <a:pt x="69" y="37"/>
                      <a:pt x="69" y="32"/>
                    </a:cubicBezTo>
                    <a:cubicBezTo>
                      <a:pt x="69" y="28"/>
                      <a:pt x="65" y="24"/>
                      <a:pt x="60" y="24"/>
                    </a:cubicBezTo>
                    <a:cubicBezTo>
                      <a:pt x="56" y="24"/>
                      <a:pt x="52" y="28"/>
                      <a:pt x="52" y="3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
          <p:nvSpPr>
            <p:cNvPr id="130" name="Freeform 138"/>
            <p:cNvSpPr/>
            <p:nvPr>
              <p:custDataLst>
                <p:tags r:id="rId16"/>
              </p:custDataLst>
            </p:nvPr>
          </p:nvSpPr>
          <p:spPr bwMode="auto">
            <a:xfrm>
              <a:off x="2474" y="5157"/>
              <a:ext cx="155" cy="145"/>
            </a:xfrm>
            <a:custGeom>
              <a:avLst/>
              <a:gdLst>
                <a:gd name="T0" fmla="*/ 17 w 34"/>
                <a:gd name="T1" fmla="*/ 0 h 32"/>
                <a:gd name="T2" fmla="*/ 14 w 34"/>
                <a:gd name="T3" fmla="*/ 0 h 32"/>
                <a:gd name="T4" fmla="*/ 12 w 34"/>
                <a:gd name="T5" fmla="*/ 1 h 32"/>
                <a:gd name="T6" fmla="*/ 11 w 34"/>
                <a:gd name="T7" fmla="*/ 1 h 32"/>
                <a:gd name="T8" fmla="*/ 9 w 34"/>
                <a:gd name="T9" fmla="*/ 2 h 32"/>
                <a:gd name="T10" fmla="*/ 6 w 34"/>
                <a:gd name="T11" fmla="*/ 4 h 32"/>
                <a:gd name="T12" fmla="*/ 5 w 34"/>
                <a:gd name="T13" fmla="*/ 5 h 32"/>
                <a:gd name="T14" fmla="*/ 3 w 34"/>
                <a:gd name="T15" fmla="*/ 8 h 32"/>
                <a:gd name="T16" fmla="*/ 2 w 34"/>
                <a:gd name="T17" fmla="*/ 11 h 32"/>
                <a:gd name="T18" fmla="*/ 1 w 34"/>
                <a:gd name="T19" fmla="*/ 16 h 32"/>
                <a:gd name="T20" fmla="*/ 1 w 34"/>
                <a:gd name="T21" fmla="*/ 21 h 32"/>
                <a:gd name="T22" fmla="*/ 2 w 34"/>
                <a:gd name="T23" fmla="*/ 24 h 32"/>
                <a:gd name="T24" fmla="*/ 4 w 34"/>
                <a:gd name="T25" fmla="*/ 27 h 32"/>
                <a:gd name="T26" fmla="*/ 5 w 34"/>
                <a:gd name="T27" fmla="*/ 28 h 32"/>
                <a:gd name="T28" fmla="*/ 8 w 34"/>
                <a:gd name="T29" fmla="*/ 30 h 32"/>
                <a:gd name="T30" fmla="*/ 20 w 34"/>
                <a:gd name="T31" fmla="*/ 31 h 32"/>
                <a:gd name="T32" fmla="*/ 22 w 34"/>
                <a:gd name="T33" fmla="*/ 31 h 32"/>
                <a:gd name="T34" fmla="*/ 25 w 34"/>
                <a:gd name="T35" fmla="*/ 29 h 32"/>
                <a:gd name="T36" fmla="*/ 32 w 34"/>
                <a:gd name="T37" fmla="*/ 23 h 32"/>
                <a:gd name="T38" fmla="*/ 34 w 34"/>
                <a:gd name="T39" fmla="*/ 16 h 32"/>
                <a:gd name="T40" fmla="*/ 33 w 34"/>
                <a:gd name="T41" fmla="*/ 12 h 32"/>
                <a:gd name="T42" fmla="*/ 32 w 34"/>
                <a:gd name="T43" fmla="*/ 8 h 32"/>
                <a:gd name="T44" fmla="*/ 31 w 34"/>
                <a:gd name="T45" fmla="*/ 6 h 32"/>
                <a:gd name="T46" fmla="*/ 28 w 34"/>
                <a:gd name="T47" fmla="*/ 4 h 32"/>
                <a:gd name="T48" fmla="*/ 26 w 34"/>
                <a:gd name="T49" fmla="*/ 2 h 32"/>
                <a:gd name="T50" fmla="*/ 23 w 34"/>
                <a:gd name="T51" fmla="*/ 1 h 32"/>
                <a:gd name="T52" fmla="*/ 21 w 34"/>
                <a:gd name="T53" fmla="*/ 0 h 32"/>
                <a:gd name="T54" fmla="*/ 17 w 34"/>
                <a:gd name="T55" fmla="*/ 0 h 32"/>
                <a:gd name="T56" fmla="*/ 17 w 34"/>
                <a:gd name="T5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32">
                  <a:moveTo>
                    <a:pt x="17" y="0"/>
                  </a:moveTo>
                  <a:cubicBezTo>
                    <a:pt x="16" y="0"/>
                    <a:pt x="15" y="0"/>
                    <a:pt x="14" y="0"/>
                  </a:cubicBezTo>
                  <a:cubicBezTo>
                    <a:pt x="13" y="0"/>
                    <a:pt x="12" y="1"/>
                    <a:pt x="12" y="1"/>
                  </a:cubicBezTo>
                  <a:cubicBezTo>
                    <a:pt x="12" y="1"/>
                    <a:pt x="11" y="1"/>
                    <a:pt x="11" y="1"/>
                  </a:cubicBezTo>
                  <a:cubicBezTo>
                    <a:pt x="10" y="1"/>
                    <a:pt x="10" y="2"/>
                    <a:pt x="9" y="2"/>
                  </a:cubicBezTo>
                  <a:cubicBezTo>
                    <a:pt x="8" y="3"/>
                    <a:pt x="7" y="3"/>
                    <a:pt x="6" y="4"/>
                  </a:cubicBezTo>
                  <a:cubicBezTo>
                    <a:pt x="6" y="4"/>
                    <a:pt x="5" y="5"/>
                    <a:pt x="5" y="5"/>
                  </a:cubicBezTo>
                  <a:cubicBezTo>
                    <a:pt x="4" y="6"/>
                    <a:pt x="4" y="7"/>
                    <a:pt x="3" y="8"/>
                  </a:cubicBezTo>
                  <a:cubicBezTo>
                    <a:pt x="3" y="9"/>
                    <a:pt x="2" y="10"/>
                    <a:pt x="2" y="11"/>
                  </a:cubicBezTo>
                  <a:cubicBezTo>
                    <a:pt x="1" y="12"/>
                    <a:pt x="1" y="14"/>
                    <a:pt x="1" y="16"/>
                  </a:cubicBezTo>
                  <a:cubicBezTo>
                    <a:pt x="0" y="18"/>
                    <a:pt x="1" y="20"/>
                    <a:pt x="1" y="21"/>
                  </a:cubicBezTo>
                  <a:cubicBezTo>
                    <a:pt x="1" y="22"/>
                    <a:pt x="2" y="23"/>
                    <a:pt x="2" y="24"/>
                  </a:cubicBezTo>
                  <a:cubicBezTo>
                    <a:pt x="3" y="25"/>
                    <a:pt x="3" y="26"/>
                    <a:pt x="4" y="27"/>
                  </a:cubicBezTo>
                  <a:cubicBezTo>
                    <a:pt x="4" y="27"/>
                    <a:pt x="5" y="28"/>
                    <a:pt x="5" y="28"/>
                  </a:cubicBezTo>
                  <a:cubicBezTo>
                    <a:pt x="6" y="29"/>
                    <a:pt x="7" y="30"/>
                    <a:pt x="8" y="30"/>
                  </a:cubicBezTo>
                  <a:cubicBezTo>
                    <a:pt x="12" y="32"/>
                    <a:pt x="16" y="32"/>
                    <a:pt x="20" y="31"/>
                  </a:cubicBezTo>
                  <a:cubicBezTo>
                    <a:pt x="21" y="31"/>
                    <a:pt x="21" y="31"/>
                    <a:pt x="22" y="31"/>
                  </a:cubicBezTo>
                  <a:cubicBezTo>
                    <a:pt x="23" y="31"/>
                    <a:pt x="24" y="30"/>
                    <a:pt x="25" y="29"/>
                  </a:cubicBezTo>
                  <a:cubicBezTo>
                    <a:pt x="28" y="28"/>
                    <a:pt x="30" y="25"/>
                    <a:pt x="32" y="23"/>
                  </a:cubicBezTo>
                  <a:cubicBezTo>
                    <a:pt x="33" y="20"/>
                    <a:pt x="34" y="18"/>
                    <a:pt x="34" y="16"/>
                  </a:cubicBezTo>
                  <a:cubicBezTo>
                    <a:pt x="34" y="14"/>
                    <a:pt x="34" y="13"/>
                    <a:pt x="33" y="12"/>
                  </a:cubicBezTo>
                  <a:cubicBezTo>
                    <a:pt x="33" y="11"/>
                    <a:pt x="32" y="10"/>
                    <a:pt x="32" y="8"/>
                  </a:cubicBezTo>
                  <a:cubicBezTo>
                    <a:pt x="32" y="8"/>
                    <a:pt x="31" y="7"/>
                    <a:pt x="31" y="6"/>
                  </a:cubicBezTo>
                  <a:cubicBezTo>
                    <a:pt x="30" y="5"/>
                    <a:pt x="29" y="5"/>
                    <a:pt x="28" y="4"/>
                  </a:cubicBezTo>
                  <a:cubicBezTo>
                    <a:pt x="28" y="3"/>
                    <a:pt x="27" y="3"/>
                    <a:pt x="26" y="2"/>
                  </a:cubicBezTo>
                  <a:cubicBezTo>
                    <a:pt x="25" y="1"/>
                    <a:pt x="24" y="1"/>
                    <a:pt x="23" y="1"/>
                  </a:cubicBezTo>
                  <a:cubicBezTo>
                    <a:pt x="22" y="0"/>
                    <a:pt x="21" y="0"/>
                    <a:pt x="21" y="0"/>
                  </a:cubicBezTo>
                  <a:cubicBezTo>
                    <a:pt x="19" y="0"/>
                    <a:pt x="18" y="0"/>
                    <a:pt x="17" y="0"/>
                  </a:cubicBezTo>
                  <a:cubicBezTo>
                    <a:pt x="17" y="0"/>
                    <a:pt x="17" y="0"/>
                    <a:pt x="1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31" name="Freeform 131"/>
            <p:cNvSpPr/>
            <p:nvPr>
              <p:custDataLst>
                <p:tags r:id="rId17"/>
              </p:custDataLst>
            </p:nvPr>
          </p:nvSpPr>
          <p:spPr bwMode="auto">
            <a:xfrm>
              <a:off x="2474" y="4991"/>
              <a:ext cx="73" cy="73"/>
            </a:xfrm>
            <a:custGeom>
              <a:avLst/>
              <a:gdLst>
                <a:gd name="T0" fmla="*/ 8 w 16"/>
                <a:gd name="T1" fmla="*/ 0 h 16"/>
                <a:gd name="T2" fmla="*/ 7 w 16"/>
                <a:gd name="T3" fmla="*/ 0 h 16"/>
                <a:gd name="T4" fmla="*/ 5 w 16"/>
                <a:gd name="T5" fmla="*/ 1 h 16"/>
                <a:gd name="T6" fmla="*/ 5 w 16"/>
                <a:gd name="T7" fmla="*/ 1 h 16"/>
                <a:gd name="T8" fmla="*/ 4 w 16"/>
                <a:gd name="T9" fmla="*/ 1 h 16"/>
                <a:gd name="T10" fmla="*/ 3 w 16"/>
                <a:gd name="T11" fmla="*/ 2 h 16"/>
                <a:gd name="T12" fmla="*/ 2 w 16"/>
                <a:gd name="T13" fmla="*/ 3 h 16"/>
                <a:gd name="T14" fmla="*/ 1 w 16"/>
                <a:gd name="T15" fmla="*/ 4 h 16"/>
                <a:gd name="T16" fmla="*/ 0 w 16"/>
                <a:gd name="T17" fmla="*/ 6 h 16"/>
                <a:gd name="T18" fmla="*/ 0 w 16"/>
                <a:gd name="T19" fmla="*/ 8 h 16"/>
                <a:gd name="T20" fmla="*/ 0 w 16"/>
                <a:gd name="T21" fmla="*/ 11 h 16"/>
                <a:gd name="T22" fmla="*/ 1 w 16"/>
                <a:gd name="T23" fmla="*/ 12 h 16"/>
                <a:gd name="T24" fmla="*/ 1 w 16"/>
                <a:gd name="T25" fmla="*/ 14 h 16"/>
                <a:gd name="T26" fmla="*/ 2 w 16"/>
                <a:gd name="T27" fmla="*/ 14 h 16"/>
                <a:gd name="T28" fmla="*/ 4 w 16"/>
                <a:gd name="T29" fmla="*/ 15 h 16"/>
                <a:gd name="T30" fmla="*/ 10 w 16"/>
                <a:gd name="T31" fmla="*/ 16 h 16"/>
                <a:gd name="T32" fmla="*/ 11 w 16"/>
                <a:gd name="T33" fmla="*/ 16 h 16"/>
                <a:gd name="T34" fmla="*/ 12 w 16"/>
                <a:gd name="T35" fmla="*/ 15 h 16"/>
                <a:gd name="T36" fmla="*/ 16 w 16"/>
                <a:gd name="T37" fmla="*/ 12 h 16"/>
                <a:gd name="T38" fmla="*/ 16 w 16"/>
                <a:gd name="T39" fmla="*/ 8 h 16"/>
                <a:gd name="T40" fmla="*/ 16 w 16"/>
                <a:gd name="T41" fmla="*/ 6 h 16"/>
                <a:gd name="T42" fmla="*/ 16 w 16"/>
                <a:gd name="T43" fmla="*/ 4 h 16"/>
                <a:gd name="T44" fmla="*/ 15 w 16"/>
                <a:gd name="T45" fmla="*/ 3 h 16"/>
                <a:gd name="T46" fmla="*/ 14 w 16"/>
                <a:gd name="T47" fmla="*/ 2 h 16"/>
                <a:gd name="T48" fmla="*/ 13 w 16"/>
                <a:gd name="T49" fmla="*/ 1 h 16"/>
                <a:gd name="T50" fmla="*/ 11 w 16"/>
                <a:gd name="T51" fmla="*/ 1 h 16"/>
                <a:gd name="T52" fmla="*/ 10 w 16"/>
                <a:gd name="T53" fmla="*/ 0 h 16"/>
                <a:gd name="T54" fmla="*/ 8 w 16"/>
                <a:gd name="T55" fmla="*/ 0 h 16"/>
                <a:gd name="T56" fmla="*/ 8 w 16"/>
                <a:gd name="T5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6">
                  <a:moveTo>
                    <a:pt x="8" y="0"/>
                  </a:moveTo>
                  <a:cubicBezTo>
                    <a:pt x="8" y="0"/>
                    <a:pt x="7" y="0"/>
                    <a:pt x="7" y="0"/>
                  </a:cubicBezTo>
                  <a:cubicBezTo>
                    <a:pt x="6" y="0"/>
                    <a:pt x="6" y="1"/>
                    <a:pt x="5" y="1"/>
                  </a:cubicBezTo>
                  <a:cubicBezTo>
                    <a:pt x="5" y="1"/>
                    <a:pt x="5" y="1"/>
                    <a:pt x="5" y="1"/>
                  </a:cubicBezTo>
                  <a:cubicBezTo>
                    <a:pt x="5" y="1"/>
                    <a:pt x="4" y="1"/>
                    <a:pt x="4" y="1"/>
                  </a:cubicBezTo>
                  <a:cubicBezTo>
                    <a:pt x="4" y="2"/>
                    <a:pt x="3" y="2"/>
                    <a:pt x="3" y="2"/>
                  </a:cubicBezTo>
                  <a:cubicBezTo>
                    <a:pt x="3" y="2"/>
                    <a:pt x="2" y="3"/>
                    <a:pt x="2" y="3"/>
                  </a:cubicBezTo>
                  <a:cubicBezTo>
                    <a:pt x="2" y="3"/>
                    <a:pt x="1" y="4"/>
                    <a:pt x="1" y="4"/>
                  </a:cubicBezTo>
                  <a:cubicBezTo>
                    <a:pt x="1" y="5"/>
                    <a:pt x="1" y="5"/>
                    <a:pt x="0" y="6"/>
                  </a:cubicBezTo>
                  <a:cubicBezTo>
                    <a:pt x="0" y="6"/>
                    <a:pt x="0" y="7"/>
                    <a:pt x="0" y="8"/>
                  </a:cubicBezTo>
                  <a:cubicBezTo>
                    <a:pt x="0" y="9"/>
                    <a:pt x="0" y="10"/>
                    <a:pt x="0" y="11"/>
                  </a:cubicBezTo>
                  <a:cubicBezTo>
                    <a:pt x="0" y="11"/>
                    <a:pt x="0" y="12"/>
                    <a:pt x="1" y="12"/>
                  </a:cubicBezTo>
                  <a:cubicBezTo>
                    <a:pt x="1" y="13"/>
                    <a:pt x="1" y="13"/>
                    <a:pt x="1" y="14"/>
                  </a:cubicBezTo>
                  <a:cubicBezTo>
                    <a:pt x="2" y="14"/>
                    <a:pt x="2" y="14"/>
                    <a:pt x="2" y="14"/>
                  </a:cubicBezTo>
                  <a:cubicBezTo>
                    <a:pt x="3" y="15"/>
                    <a:pt x="3" y="15"/>
                    <a:pt x="4" y="15"/>
                  </a:cubicBezTo>
                  <a:cubicBezTo>
                    <a:pt x="5" y="16"/>
                    <a:pt x="8" y="16"/>
                    <a:pt x="10" y="16"/>
                  </a:cubicBezTo>
                  <a:cubicBezTo>
                    <a:pt x="10" y="16"/>
                    <a:pt x="10" y="16"/>
                    <a:pt x="11" y="16"/>
                  </a:cubicBezTo>
                  <a:cubicBezTo>
                    <a:pt x="11" y="16"/>
                    <a:pt x="12" y="15"/>
                    <a:pt x="12" y="15"/>
                  </a:cubicBezTo>
                  <a:cubicBezTo>
                    <a:pt x="14" y="14"/>
                    <a:pt x="15" y="13"/>
                    <a:pt x="16" y="12"/>
                  </a:cubicBezTo>
                  <a:cubicBezTo>
                    <a:pt x="16" y="10"/>
                    <a:pt x="16" y="9"/>
                    <a:pt x="16" y="8"/>
                  </a:cubicBezTo>
                  <a:cubicBezTo>
                    <a:pt x="16" y="7"/>
                    <a:pt x="16" y="7"/>
                    <a:pt x="16" y="6"/>
                  </a:cubicBezTo>
                  <a:cubicBezTo>
                    <a:pt x="16" y="6"/>
                    <a:pt x="16" y="5"/>
                    <a:pt x="16" y="4"/>
                  </a:cubicBezTo>
                  <a:cubicBezTo>
                    <a:pt x="15" y="4"/>
                    <a:pt x="15" y="4"/>
                    <a:pt x="15" y="3"/>
                  </a:cubicBezTo>
                  <a:cubicBezTo>
                    <a:pt x="15" y="3"/>
                    <a:pt x="14" y="3"/>
                    <a:pt x="14" y="2"/>
                  </a:cubicBezTo>
                  <a:cubicBezTo>
                    <a:pt x="13" y="2"/>
                    <a:pt x="13" y="2"/>
                    <a:pt x="13" y="1"/>
                  </a:cubicBezTo>
                  <a:cubicBezTo>
                    <a:pt x="12" y="1"/>
                    <a:pt x="12" y="1"/>
                    <a:pt x="11" y="1"/>
                  </a:cubicBezTo>
                  <a:cubicBezTo>
                    <a:pt x="11" y="0"/>
                    <a:pt x="10" y="0"/>
                    <a:pt x="10" y="0"/>
                  </a:cubicBezTo>
                  <a:cubicBezTo>
                    <a:pt x="9" y="0"/>
                    <a:pt x="9" y="0"/>
                    <a:pt x="8" y="0"/>
                  </a:cubicBezTo>
                  <a:cubicBezTo>
                    <a:pt x="8" y="0"/>
                    <a:pt x="8" y="0"/>
                    <a:pt x="8" y="0"/>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32" name="Freeform 131"/>
            <p:cNvSpPr/>
            <p:nvPr>
              <p:custDataLst>
                <p:tags r:id="rId18"/>
              </p:custDataLst>
            </p:nvPr>
          </p:nvSpPr>
          <p:spPr bwMode="auto">
            <a:xfrm>
              <a:off x="3303" y="5157"/>
              <a:ext cx="73" cy="73"/>
            </a:xfrm>
            <a:custGeom>
              <a:avLst/>
              <a:gdLst>
                <a:gd name="T0" fmla="*/ 8 w 16"/>
                <a:gd name="T1" fmla="*/ 0 h 16"/>
                <a:gd name="T2" fmla="*/ 7 w 16"/>
                <a:gd name="T3" fmla="*/ 0 h 16"/>
                <a:gd name="T4" fmla="*/ 5 w 16"/>
                <a:gd name="T5" fmla="*/ 1 h 16"/>
                <a:gd name="T6" fmla="*/ 5 w 16"/>
                <a:gd name="T7" fmla="*/ 1 h 16"/>
                <a:gd name="T8" fmla="*/ 4 w 16"/>
                <a:gd name="T9" fmla="*/ 1 h 16"/>
                <a:gd name="T10" fmla="*/ 3 w 16"/>
                <a:gd name="T11" fmla="*/ 2 h 16"/>
                <a:gd name="T12" fmla="*/ 2 w 16"/>
                <a:gd name="T13" fmla="*/ 3 h 16"/>
                <a:gd name="T14" fmla="*/ 1 w 16"/>
                <a:gd name="T15" fmla="*/ 4 h 16"/>
                <a:gd name="T16" fmla="*/ 0 w 16"/>
                <a:gd name="T17" fmla="*/ 6 h 16"/>
                <a:gd name="T18" fmla="*/ 0 w 16"/>
                <a:gd name="T19" fmla="*/ 8 h 16"/>
                <a:gd name="T20" fmla="*/ 0 w 16"/>
                <a:gd name="T21" fmla="*/ 11 h 16"/>
                <a:gd name="T22" fmla="*/ 1 w 16"/>
                <a:gd name="T23" fmla="*/ 12 h 16"/>
                <a:gd name="T24" fmla="*/ 1 w 16"/>
                <a:gd name="T25" fmla="*/ 14 h 16"/>
                <a:gd name="T26" fmla="*/ 2 w 16"/>
                <a:gd name="T27" fmla="*/ 14 h 16"/>
                <a:gd name="T28" fmla="*/ 4 w 16"/>
                <a:gd name="T29" fmla="*/ 15 h 16"/>
                <a:gd name="T30" fmla="*/ 10 w 16"/>
                <a:gd name="T31" fmla="*/ 16 h 16"/>
                <a:gd name="T32" fmla="*/ 11 w 16"/>
                <a:gd name="T33" fmla="*/ 16 h 16"/>
                <a:gd name="T34" fmla="*/ 12 w 16"/>
                <a:gd name="T35" fmla="*/ 15 h 16"/>
                <a:gd name="T36" fmla="*/ 16 w 16"/>
                <a:gd name="T37" fmla="*/ 12 h 16"/>
                <a:gd name="T38" fmla="*/ 16 w 16"/>
                <a:gd name="T39" fmla="*/ 8 h 16"/>
                <a:gd name="T40" fmla="*/ 16 w 16"/>
                <a:gd name="T41" fmla="*/ 6 h 16"/>
                <a:gd name="T42" fmla="*/ 16 w 16"/>
                <a:gd name="T43" fmla="*/ 4 h 16"/>
                <a:gd name="T44" fmla="*/ 15 w 16"/>
                <a:gd name="T45" fmla="*/ 3 h 16"/>
                <a:gd name="T46" fmla="*/ 14 w 16"/>
                <a:gd name="T47" fmla="*/ 2 h 16"/>
                <a:gd name="T48" fmla="*/ 13 w 16"/>
                <a:gd name="T49" fmla="*/ 1 h 16"/>
                <a:gd name="T50" fmla="*/ 11 w 16"/>
                <a:gd name="T51" fmla="*/ 1 h 16"/>
                <a:gd name="T52" fmla="*/ 10 w 16"/>
                <a:gd name="T53" fmla="*/ 0 h 16"/>
                <a:gd name="T54" fmla="*/ 8 w 16"/>
                <a:gd name="T55" fmla="*/ 0 h 16"/>
                <a:gd name="T56" fmla="*/ 8 w 16"/>
                <a:gd name="T5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6">
                  <a:moveTo>
                    <a:pt x="8" y="0"/>
                  </a:moveTo>
                  <a:cubicBezTo>
                    <a:pt x="8" y="0"/>
                    <a:pt x="7" y="0"/>
                    <a:pt x="7" y="0"/>
                  </a:cubicBezTo>
                  <a:cubicBezTo>
                    <a:pt x="6" y="0"/>
                    <a:pt x="6" y="1"/>
                    <a:pt x="5" y="1"/>
                  </a:cubicBezTo>
                  <a:cubicBezTo>
                    <a:pt x="5" y="1"/>
                    <a:pt x="5" y="1"/>
                    <a:pt x="5" y="1"/>
                  </a:cubicBezTo>
                  <a:cubicBezTo>
                    <a:pt x="5" y="1"/>
                    <a:pt x="4" y="1"/>
                    <a:pt x="4" y="1"/>
                  </a:cubicBezTo>
                  <a:cubicBezTo>
                    <a:pt x="4" y="2"/>
                    <a:pt x="3" y="2"/>
                    <a:pt x="3" y="2"/>
                  </a:cubicBezTo>
                  <a:cubicBezTo>
                    <a:pt x="3" y="2"/>
                    <a:pt x="2" y="3"/>
                    <a:pt x="2" y="3"/>
                  </a:cubicBezTo>
                  <a:cubicBezTo>
                    <a:pt x="2" y="3"/>
                    <a:pt x="1" y="4"/>
                    <a:pt x="1" y="4"/>
                  </a:cubicBezTo>
                  <a:cubicBezTo>
                    <a:pt x="1" y="5"/>
                    <a:pt x="1" y="5"/>
                    <a:pt x="0" y="6"/>
                  </a:cubicBezTo>
                  <a:cubicBezTo>
                    <a:pt x="0" y="6"/>
                    <a:pt x="0" y="7"/>
                    <a:pt x="0" y="8"/>
                  </a:cubicBezTo>
                  <a:cubicBezTo>
                    <a:pt x="0" y="9"/>
                    <a:pt x="0" y="10"/>
                    <a:pt x="0" y="11"/>
                  </a:cubicBezTo>
                  <a:cubicBezTo>
                    <a:pt x="0" y="11"/>
                    <a:pt x="0" y="12"/>
                    <a:pt x="1" y="12"/>
                  </a:cubicBezTo>
                  <a:cubicBezTo>
                    <a:pt x="1" y="13"/>
                    <a:pt x="1" y="13"/>
                    <a:pt x="1" y="14"/>
                  </a:cubicBezTo>
                  <a:cubicBezTo>
                    <a:pt x="2" y="14"/>
                    <a:pt x="2" y="14"/>
                    <a:pt x="2" y="14"/>
                  </a:cubicBezTo>
                  <a:cubicBezTo>
                    <a:pt x="3" y="15"/>
                    <a:pt x="3" y="15"/>
                    <a:pt x="4" y="15"/>
                  </a:cubicBezTo>
                  <a:cubicBezTo>
                    <a:pt x="5" y="16"/>
                    <a:pt x="8" y="16"/>
                    <a:pt x="10" y="16"/>
                  </a:cubicBezTo>
                  <a:cubicBezTo>
                    <a:pt x="10" y="16"/>
                    <a:pt x="10" y="16"/>
                    <a:pt x="11" y="16"/>
                  </a:cubicBezTo>
                  <a:cubicBezTo>
                    <a:pt x="11" y="16"/>
                    <a:pt x="12" y="15"/>
                    <a:pt x="12" y="15"/>
                  </a:cubicBezTo>
                  <a:cubicBezTo>
                    <a:pt x="14" y="14"/>
                    <a:pt x="15" y="13"/>
                    <a:pt x="16" y="12"/>
                  </a:cubicBezTo>
                  <a:cubicBezTo>
                    <a:pt x="16" y="10"/>
                    <a:pt x="16" y="9"/>
                    <a:pt x="16" y="8"/>
                  </a:cubicBezTo>
                  <a:cubicBezTo>
                    <a:pt x="16" y="7"/>
                    <a:pt x="16" y="7"/>
                    <a:pt x="16" y="6"/>
                  </a:cubicBezTo>
                  <a:cubicBezTo>
                    <a:pt x="16" y="6"/>
                    <a:pt x="16" y="5"/>
                    <a:pt x="16" y="4"/>
                  </a:cubicBezTo>
                  <a:cubicBezTo>
                    <a:pt x="15" y="4"/>
                    <a:pt x="15" y="4"/>
                    <a:pt x="15" y="3"/>
                  </a:cubicBezTo>
                  <a:cubicBezTo>
                    <a:pt x="15" y="3"/>
                    <a:pt x="14" y="3"/>
                    <a:pt x="14" y="2"/>
                  </a:cubicBezTo>
                  <a:cubicBezTo>
                    <a:pt x="13" y="2"/>
                    <a:pt x="13" y="2"/>
                    <a:pt x="13" y="1"/>
                  </a:cubicBezTo>
                  <a:cubicBezTo>
                    <a:pt x="12" y="1"/>
                    <a:pt x="12" y="1"/>
                    <a:pt x="11" y="1"/>
                  </a:cubicBezTo>
                  <a:cubicBezTo>
                    <a:pt x="11" y="0"/>
                    <a:pt x="10" y="0"/>
                    <a:pt x="10" y="0"/>
                  </a:cubicBezTo>
                  <a:cubicBezTo>
                    <a:pt x="9" y="0"/>
                    <a:pt x="9" y="0"/>
                    <a:pt x="8" y="0"/>
                  </a:cubicBezTo>
                  <a:cubicBezTo>
                    <a:pt x="8" y="0"/>
                    <a:pt x="8" y="0"/>
                    <a:pt x="8" y="0"/>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
        <p:nvSpPr>
          <p:cNvPr id="2" name="文本框 1"/>
          <p:cNvSpPr txBox="1"/>
          <p:nvPr/>
        </p:nvSpPr>
        <p:spPr>
          <a:xfrm>
            <a:off x="1316355" y="1457325"/>
            <a:ext cx="9667875" cy="1568450"/>
          </a:xfrm>
          <a:prstGeom prst="rect">
            <a:avLst/>
          </a:prstGeom>
          <a:solidFill>
            <a:schemeClr val="accent5">
              <a:lumMod val="60000"/>
              <a:lumOff val="40000"/>
            </a:schemeClr>
          </a:solidFill>
          <a:ln w="9525">
            <a:noFill/>
          </a:ln>
        </p:spPr>
        <p:txBody>
          <a:bodyPr wrap="square">
            <a:spAutoFit/>
          </a:bodyPr>
          <a:p>
            <a:pPr indent="0"/>
            <a:r>
              <a:rPr lang="zh-CN" sz="2400" b="0">
                <a:latin typeface="Times New Roman" panose="02020603050405020304" pitchFamily="18" charset="0"/>
                <a:ea typeface="宋体" panose="02010600030101010101" pitchFamily="2" charset="-122"/>
              </a:rPr>
              <a:t>库存周期是指在一定范围内，库存物品从入库到出库的平均时间。订货是采购活动的组成部分，与销售等一起均属于商流活动并融于供应链管理过程之中。根据物品需求的重复程度，可将库存划分为单周期库存和多周期库存，并分别依据不同情况而采用不同的有效库存控制万式。</a:t>
            </a:r>
            <a:endParaRPr lang="zh-CN" sz="2400" b="0">
              <a:latin typeface="Times New Roman" panose="02020603050405020304" pitchFamily="18" charset="0"/>
              <a:ea typeface="宋体" panose="02010600030101010101" pitchFamily="2" charset="-122"/>
            </a:endParaRPr>
          </a:p>
        </p:txBody>
      </p:sp>
    </p:spTree>
    <p:custDataLst>
      <p:tags r:id="rId19"/>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40118" y="854075"/>
            <a:ext cx="340042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二、库存周期与类型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custDataLst>
              <p:tags r:id="rId1"/>
            </p:custDataLst>
          </p:nvPr>
        </p:nvSpPr>
        <p:spPr>
          <a:xfrm flipH="1">
            <a:off x="457835" y="13335"/>
            <a:ext cx="35845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库存管理</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文本框 1"/>
          <p:cNvSpPr txBox="1"/>
          <p:nvPr/>
        </p:nvSpPr>
        <p:spPr>
          <a:xfrm>
            <a:off x="2917825" y="1609725"/>
            <a:ext cx="6769100" cy="460375"/>
          </a:xfrm>
          <a:prstGeom prst="rect">
            <a:avLst/>
          </a:prstGeom>
          <a:solidFill>
            <a:schemeClr val="accent5">
              <a:lumMod val="60000"/>
              <a:lumOff val="40000"/>
            </a:schemeClr>
          </a:solidFill>
          <a:ln w="9525">
            <a:noFill/>
          </a:ln>
        </p:spPr>
        <p:txBody>
          <a:bodyPr wrap="square">
            <a:spAutoFit/>
          </a:bodyPr>
          <a:p>
            <a:pPr indent="0"/>
            <a:r>
              <a:rPr lang="zh-CN" sz="2400" b="0">
                <a:latin typeface="Times New Roman" panose="02020603050405020304" pitchFamily="18" charset="0"/>
                <a:ea typeface="宋体" panose="02010600030101010101" pitchFamily="2" charset="-122"/>
              </a:rPr>
              <a:t>多周期库存又分为独立需求库存与相关需求库存。</a:t>
            </a:r>
            <a:endParaRPr lang="zh-CN" sz="2400" b="0">
              <a:latin typeface="Times New Roman" panose="02020603050405020304" pitchFamily="18" charset="0"/>
              <a:ea typeface="宋体" panose="02010600030101010101" pitchFamily="2" charset="-122"/>
            </a:endParaRPr>
          </a:p>
        </p:txBody>
      </p:sp>
      <p:sp>
        <p:nvSpPr>
          <p:cNvPr id="114" name="任意多边形 113"/>
          <p:cNvSpPr/>
          <p:nvPr>
            <p:custDataLst>
              <p:tags r:id="rId2"/>
            </p:custDataLst>
          </p:nvPr>
        </p:nvSpPr>
        <p:spPr>
          <a:xfrm>
            <a:off x="215900" y="2648935"/>
            <a:ext cx="11760200" cy="1039543"/>
          </a:xfrm>
          <a:custGeom>
            <a:avLst/>
            <a:gdLst>
              <a:gd name="connsiteX0" fmla="*/ 0 w 16650"/>
              <a:gd name="connsiteY0" fmla="*/ 242 h 1471"/>
              <a:gd name="connsiteX1" fmla="*/ 1950 w 16650"/>
              <a:gd name="connsiteY1" fmla="*/ 1472 h 1471"/>
              <a:gd name="connsiteX2" fmla="*/ 5040 w 16650"/>
              <a:gd name="connsiteY2" fmla="*/ 2 h 1471"/>
              <a:gd name="connsiteX3" fmla="*/ 8625 w 16650"/>
              <a:gd name="connsiteY3" fmla="*/ 1187 h 1471"/>
              <a:gd name="connsiteX4" fmla="*/ 12120 w 16650"/>
              <a:gd name="connsiteY4" fmla="*/ 152 h 1471"/>
              <a:gd name="connsiteX5" fmla="*/ 15360 w 16650"/>
              <a:gd name="connsiteY5" fmla="*/ 1277 h 1471"/>
              <a:gd name="connsiteX6" fmla="*/ 16650 w 16650"/>
              <a:gd name="connsiteY6" fmla="*/ 707 h 1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50" h="1472">
                <a:moveTo>
                  <a:pt x="0" y="242"/>
                </a:moveTo>
                <a:cubicBezTo>
                  <a:pt x="370" y="571"/>
                  <a:pt x="900" y="1466"/>
                  <a:pt x="1950" y="1472"/>
                </a:cubicBezTo>
                <a:cubicBezTo>
                  <a:pt x="3000" y="1478"/>
                  <a:pt x="3705" y="59"/>
                  <a:pt x="5040" y="2"/>
                </a:cubicBezTo>
                <a:cubicBezTo>
                  <a:pt x="6375" y="-55"/>
                  <a:pt x="7209" y="1157"/>
                  <a:pt x="8625" y="1187"/>
                </a:cubicBezTo>
                <a:cubicBezTo>
                  <a:pt x="10041" y="1217"/>
                  <a:pt x="10773" y="134"/>
                  <a:pt x="12120" y="152"/>
                </a:cubicBezTo>
                <a:cubicBezTo>
                  <a:pt x="13467" y="170"/>
                  <a:pt x="14454" y="1166"/>
                  <a:pt x="15360" y="1277"/>
                </a:cubicBezTo>
                <a:cubicBezTo>
                  <a:pt x="16266" y="1388"/>
                  <a:pt x="16389" y="788"/>
                  <a:pt x="16650" y="707"/>
                </a:cubicBezTo>
              </a:path>
            </a:pathLst>
          </a:custGeom>
          <a:noFill/>
          <a:ln w="3175">
            <a:solidFill>
              <a:schemeClr val="bg1">
                <a:lumMod val="8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15" name="内容占位符 6"/>
          <p:cNvSpPr>
            <a:spLocks noGrp="1"/>
          </p:cNvSpPr>
          <p:nvPr>
            <p:custDataLst>
              <p:tags r:id="rId3"/>
            </p:custDataLst>
          </p:nvPr>
        </p:nvSpPr>
        <p:spPr>
          <a:xfrm>
            <a:off x="6379845" y="3676650"/>
            <a:ext cx="4692650" cy="2046605"/>
          </a:xfrm>
          <a:prstGeom prst="rect">
            <a:avLst/>
          </a:prstGeom>
        </p:spPr>
        <p:txBody>
          <a:bodyPr vert="horz" wrap="square" lIns="90000" tIns="46800" rIns="90000" bIns="46800" rtlCol="0" anchor="t" anchorCtr="0">
            <a:noAutofit/>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30000"/>
              </a:lnSpc>
              <a:spcBef>
                <a:spcPts val="0"/>
              </a:spcBef>
              <a:spcAft>
                <a:spcPts val="0"/>
              </a:spcAft>
              <a:buSzPct val="100000"/>
              <a:buNone/>
            </a:pPr>
            <a:r>
              <a:rPr lang="zh-CN" sz="1800">
                <a:solidFill>
                  <a:schemeClr val="tx1">
                    <a:lumMod val="75000"/>
                    <a:lumOff val="25000"/>
                  </a:schemeClr>
                </a:solidFill>
              </a:rPr>
              <a:t>相关需求的需求数量和需求时间与其他的变量存在一定的相互关系，故可以通过一定的数学关系进行推算，得到如零配件与计划生产成品的数量关系。。</a:t>
            </a:r>
            <a:endParaRPr lang="zh-CN" sz="1800">
              <a:solidFill>
                <a:schemeClr val="tx1">
                  <a:lumMod val="75000"/>
                  <a:lumOff val="25000"/>
                </a:schemeClr>
              </a:solidFill>
            </a:endParaRPr>
          </a:p>
        </p:txBody>
      </p:sp>
      <p:sp>
        <p:nvSpPr>
          <p:cNvPr id="116" name="内容占位符 6"/>
          <p:cNvSpPr>
            <a:spLocks noGrp="1"/>
          </p:cNvSpPr>
          <p:nvPr>
            <p:custDataLst>
              <p:tags r:id="rId4"/>
            </p:custDataLst>
          </p:nvPr>
        </p:nvSpPr>
        <p:spPr>
          <a:xfrm>
            <a:off x="8244182" y="3101920"/>
            <a:ext cx="640800" cy="552660"/>
          </a:xfrm>
          <a:prstGeom prst="rect">
            <a:avLst/>
          </a:prstGeom>
        </p:spPr>
        <p:txBody>
          <a:bodyPr vert="horz" wrap="square" lIns="90000" tIns="46800" rIns="90000" bIns="46800" rtlCol="0" anchor="b" anchorCtr="0">
            <a:normAutofit lnSpcReduction="10000"/>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0"/>
              </a:spcAft>
              <a:buNone/>
            </a:pPr>
            <a:r>
              <a:rPr lang="en-US" altLang="zh-CN" sz="2400" b="1" spc="200" dirty="0">
                <a:solidFill>
                  <a:schemeClr val="accent2"/>
                </a:solidFill>
                <a:uFillTx/>
                <a:ea typeface="幼圆" panose="02010509060101010101" pitchFamily="49" charset="-122"/>
                <a:cs typeface="Arial" panose="020B0604020202020204" pitchFamily="34" charset="0"/>
                <a:sym typeface="Arial" panose="020B0604020202020204" pitchFamily="34" charset="0"/>
              </a:rPr>
              <a:t>02</a:t>
            </a:r>
            <a:endParaRPr lang="en-US" altLang="zh-CN" sz="2400" b="1" spc="200" dirty="0">
              <a:solidFill>
                <a:schemeClr val="accent2"/>
              </a:solidFill>
              <a:uFillTx/>
              <a:ea typeface="幼圆" panose="02010509060101010101" pitchFamily="49" charset="-122"/>
              <a:cs typeface="Arial" panose="020B0604020202020204" pitchFamily="34" charset="0"/>
              <a:sym typeface="Arial" panose="020B0604020202020204" pitchFamily="34" charset="0"/>
            </a:endParaRPr>
          </a:p>
        </p:txBody>
      </p:sp>
      <p:grpSp>
        <p:nvGrpSpPr>
          <p:cNvPr id="117" name="组合 116"/>
          <p:cNvGrpSpPr/>
          <p:nvPr>
            <p:custDataLst>
              <p:tags r:id="rId5"/>
            </p:custDataLst>
          </p:nvPr>
        </p:nvGrpSpPr>
        <p:grpSpPr>
          <a:xfrm rot="20940000">
            <a:off x="8245327" y="2706844"/>
            <a:ext cx="637805" cy="422314"/>
            <a:chOff x="6133" y="3341"/>
            <a:chExt cx="903" cy="598"/>
          </a:xfrm>
        </p:grpSpPr>
        <p:grpSp>
          <p:nvGrpSpPr>
            <p:cNvPr id="118" name="组合 117"/>
            <p:cNvGrpSpPr/>
            <p:nvPr/>
          </p:nvGrpSpPr>
          <p:grpSpPr>
            <a:xfrm rot="2520000">
              <a:off x="6318" y="3341"/>
              <a:ext cx="692" cy="598"/>
              <a:chOff x="4504" y="3893"/>
              <a:chExt cx="692" cy="598"/>
            </a:xfrm>
          </p:grpSpPr>
          <p:sp>
            <p:nvSpPr>
              <p:cNvPr id="119" name="Freeform 11"/>
              <p:cNvSpPr>
                <a:spLocks noEditPoints="1"/>
              </p:cNvSpPr>
              <p:nvPr>
                <p:custDataLst>
                  <p:tags r:id="rId6"/>
                </p:custDataLst>
              </p:nvPr>
            </p:nvSpPr>
            <p:spPr bwMode="auto">
              <a:xfrm rot="19920000" flipH="1">
                <a:off x="4504" y="3893"/>
                <a:ext cx="693" cy="598"/>
              </a:xfrm>
              <a:custGeom>
                <a:avLst/>
                <a:gdLst>
                  <a:gd name="T0" fmla="*/ 55 w 153"/>
                  <a:gd name="T1" fmla="*/ 103 h 132"/>
                  <a:gd name="T2" fmla="*/ 55 w 153"/>
                  <a:gd name="T3" fmla="*/ 103 h 132"/>
                  <a:gd name="T4" fmla="*/ 56 w 153"/>
                  <a:gd name="T5" fmla="*/ 104 h 132"/>
                  <a:gd name="T6" fmla="*/ 55 w 153"/>
                  <a:gd name="T7" fmla="*/ 103 h 132"/>
                  <a:gd name="T8" fmla="*/ 8 w 153"/>
                  <a:gd name="T9" fmla="*/ 0 h 132"/>
                  <a:gd name="T10" fmla="*/ 7 w 153"/>
                  <a:gd name="T11" fmla="*/ 0 h 132"/>
                  <a:gd name="T12" fmla="*/ 6 w 153"/>
                  <a:gd name="T13" fmla="*/ 0 h 132"/>
                  <a:gd name="T14" fmla="*/ 4 w 153"/>
                  <a:gd name="T15" fmla="*/ 1 h 132"/>
                  <a:gd name="T16" fmla="*/ 3 w 153"/>
                  <a:gd name="T17" fmla="*/ 2 h 132"/>
                  <a:gd name="T18" fmla="*/ 1 w 153"/>
                  <a:gd name="T19" fmla="*/ 5 h 132"/>
                  <a:gd name="T20" fmla="*/ 0 w 153"/>
                  <a:gd name="T21" fmla="*/ 7 h 132"/>
                  <a:gd name="T22" fmla="*/ 1 w 153"/>
                  <a:gd name="T23" fmla="*/ 9 h 132"/>
                  <a:gd name="T24" fmla="*/ 1 w 153"/>
                  <a:gd name="T25" fmla="*/ 11 h 132"/>
                  <a:gd name="T26" fmla="*/ 3 w 153"/>
                  <a:gd name="T27" fmla="*/ 17 h 132"/>
                  <a:gd name="T28" fmla="*/ 13 w 153"/>
                  <a:gd name="T29" fmla="*/ 36 h 132"/>
                  <a:gd name="T30" fmla="*/ 13 w 153"/>
                  <a:gd name="T31" fmla="*/ 36 h 132"/>
                  <a:gd name="T32" fmla="*/ 35 w 153"/>
                  <a:gd name="T33" fmla="*/ 83 h 132"/>
                  <a:gd name="T34" fmla="*/ 44 w 153"/>
                  <a:gd name="T35" fmla="*/ 100 h 132"/>
                  <a:gd name="T36" fmla="*/ 53 w 153"/>
                  <a:gd name="T37" fmla="*/ 115 h 132"/>
                  <a:gd name="T38" fmla="*/ 57 w 153"/>
                  <a:gd name="T39" fmla="*/ 122 h 132"/>
                  <a:gd name="T40" fmla="*/ 63 w 153"/>
                  <a:gd name="T41" fmla="*/ 127 h 132"/>
                  <a:gd name="T42" fmla="*/ 71 w 153"/>
                  <a:gd name="T43" fmla="*/ 132 h 132"/>
                  <a:gd name="T44" fmla="*/ 80 w 153"/>
                  <a:gd name="T45" fmla="*/ 131 h 132"/>
                  <a:gd name="T46" fmla="*/ 93 w 153"/>
                  <a:gd name="T47" fmla="*/ 123 h 132"/>
                  <a:gd name="T48" fmla="*/ 103 w 153"/>
                  <a:gd name="T49" fmla="*/ 110 h 132"/>
                  <a:gd name="T50" fmla="*/ 121 w 153"/>
                  <a:gd name="T51" fmla="*/ 82 h 132"/>
                  <a:gd name="T52" fmla="*/ 140 w 153"/>
                  <a:gd name="T53" fmla="*/ 52 h 132"/>
                  <a:gd name="T54" fmla="*/ 144 w 153"/>
                  <a:gd name="T55" fmla="*/ 45 h 132"/>
                  <a:gd name="T56" fmla="*/ 147 w 153"/>
                  <a:gd name="T57" fmla="*/ 40 h 132"/>
                  <a:gd name="T58" fmla="*/ 150 w 153"/>
                  <a:gd name="T59" fmla="*/ 34 h 132"/>
                  <a:gd name="T60" fmla="*/ 152 w 153"/>
                  <a:gd name="T61" fmla="*/ 30 h 132"/>
                  <a:gd name="T62" fmla="*/ 152 w 153"/>
                  <a:gd name="T63" fmla="*/ 27 h 132"/>
                  <a:gd name="T64" fmla="*/ 153 w 153"/>
                  <a:gd name="T65" fmla="*/ 26 h 132"/>
                  <a:gd name="T66" fmla="*/ 152 w 153"/>
                  <a:gd name="T67" fmla="*/ 22 h 132"/>
                  <a:gd name="T68" fmla="*/ 147 w 153"/>
                  <a:gd name="T69" fmla="*/ 18 h 132"/>
                  <a:gd name="T70" fmla="*/ 140 w 153"/>
                  <a:gd name="T71" fmla="*/ 16 h 132"/>
                  <a:gd name="T72" fmla="*/ 132 w 153"/>
                  <a:gd name="T73" fmla="*/ 15 h 132"/>
                  <a:gd name="T74" fmla="*/ 116 w 153"/>
                  <a:gd name="T75" fmla="*/ 15 h 132"/>
                  <a:gd name="T76" fmla="*/ 109 w 153"/>
                  <a:gd name="T77" fmla="*/ 15 h 132"/>
                  <a:gd name="T78" fmla="*/ 98 w 153"/>
                  <a:gd name="T79" fmla="*/ 14 h 132"/>
                  <a:gd name="T80" fmla="*/ 75 w 153"/>
                  <a:gd name="T81" fmla="*/ 10 h 132"/>
                  <a:gd name="T82" fmla="*/ 55 w 153"/>
                  <a:gd name="T83" fmla="*/ 8 h 132"/>
                  <a:gd name="T84" fmla="*/ 54 w 153"/>
                  <a:gd name="T85" fmla="*/ 7 h 132"/>
                  <a:gd name="T86" fmla="*/ 50 w 153"/>
                  <a:gd name="T87" fmla="*/ 7 h 132"/>
                  <a:gd name="T88" fmla="*/ 50 w 153"/>
                  <a:gd name="T89" fmla="*/ 7 h 132"/>
                  <a:gd name="T90" fmla="*/ 26 w 153"/>
                  <a:gd name="T91" fmla="*/ 3 h 132"/>
                  <a:gd name="T92" fmla="*/ 22 w 153"/>
                  <a:gd name="T93" fmla="*/ 2 h 132"/>
                  <a:gd name="T94" fmla="*/ 17 w 153"/>
                  <a:gd name="T95" fmla="*/ 1 h 132"/>
                  <a:gd name="T96" fmla="*/ 12 w 153"/>
                  <a:gd name="T97" fmla="*/ 0 h 132"/>
                  <a:gd name="T98" fmla="*/ 11 w 153"/>
                  <a:gd name="T99" fmla="*/ 0 h 132"/>
                  <a:gd name="T100" fmla="*/ 8 w 153"/>
                  <a:gd name="T101"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3" h="132">
                    <a:moveTo>
                      <a:pt x="55" y="103"/>
                    </a:moveTo>
                    <a:cubicBezTo>
                      <a:pt x="55" y="103"/>
                      <a:pt x="55" y="103"/>
                      <a:pt x="55" y="103"/>
                    </a:cubicBezTo>
                    <a:cubicBezTo>
                      <a:pt x="56" y="103"/>
                      <a:pt x="56" y="104"/>
                      <a:pt x="56" y="104"/>
                    </a:cubicBezTo>
                    <a:cubicBezTo>
                      <a:pt x="56" y="104"/>
                      <a:pt x="56" y="103"/>
                      <a:pt x="55" y="103"/>
                    </a:cubicBezTo>
                    <a:close/>
                    <a:moveTo>
                      <a:pt x="8" y="0"/>
                    </a:moveTo>
                    <a:cubicBezTo>
                      <a:pt x="8" y="0"/>
                      <a:pt x="8" y="0"/>
                      <a:pt x="7" y="0"/>
                    </a:cubicBezTo>
                    <a:cubicBezTo>
                      <a:pt x="7" y="0"/>
                      <a:pt x="7" y="0"/>
                      <a:pt x="6" y="0"/>
                    </a:cubicBezTo>
                    <a:cubicBezTo>
                      <a:pt x="6" y="0"/>
                      <a:pt x="5" y="0"/>
                      <a:pt x="4" y="1"/>
                    </a:cubicBezTo>
                    <a:cubicBezTo>
                      <a:pt x="4" y="1"/>
                      <a:pt x="3" y="1"/>
                      <a:pt x="3" y="2"/>
                    </a:cubicBezTo>
                    <a:cubicBezTo>
                      <a:pt x="2" y="3"/>
                      <a:pt x="1" y="4"/>
                      <a:pt x="1" y="5"/>
                    </a:cubicBezTo>
                    <a:cubicBezTo>
                      <a:pt x="1" y="5"/>
                      <a:pt x="1" y="6"/>
                      <a:pt x="0" y="7"/>
                    </a:cubicBezTo>
                    <a:cubicBezTo>
                      <a:pt x="0" y="8"/>
                      <a:pt x="1" y="9"/>
                      <a:pt x="1" y="9"/>
                    </a:cubicBezTo>
                    <a:cubicBezTo>
                      <a:pt x="1" y="10"/>
                      <a:pt x="1" y="11"/>
                      <a:pt x="1" y="11"/>
                    </a:cubicBezTo>
                    <a:cubicBezTo>
                      <a:pt x="2" y="13"/>
                      <a:pt x="2" y="15"/>
                      <a:pt x="3" y="17"/>
                    </a:cubicBezTo>
                    <a:cubicBezTo>
                      <a:pt x="6" y="23"/>
                      <a:pt x="10" y="30"/>
                      <a:pt x="13" y="36"/>
                    </a:cubicBezTo>
                    <a:cubicBezTo>
                      <a:pt x="13" y="36"/>
                      <a:pt x="13" y="36"/>
                      <a:pt x="13" y="36"/>
                    </a:cubicBezTo>
                    <a:cubicBezTo>
                      <a:pt x="20" y="52"/>
                      <a:pt x="27" y="68"/>
                      <a:pt x="35" y="83"/>
                    </a:cubicBezTo>
                    <a:cubicBezTo>
                      <a:pt x="38" y="89"/>
                      <a:pt x="41" y="95"/>
                      <a:pt x="44" y="100"/>
                    </a:cubicBezTo>
                    <a:cubicBezTo>
                      <a:pt x="47" y="105"/>
                      <a:pt x="50" y="110"/>
                      <a:pt x="53" y="115"/>
                    </a:cubicBezTo>
                    <a:cubicBezTo>
                      <a:pt x="54" y="117"/>
                      <a:pt x="56" y="119"/>
                      <a:pt x="57" y="122"/>
                    </a:cubicBezTo>
                    <a:cubicBezTo>
                      <a:pt x="59" y="124"/>
                      <a:pt x="61" y="126"/>
                      <a:pt x="63" y="127"/>
                    </a:cubicBezTo>
                    <a:cubicBezTo>
                      <a:pt x="65" y="129"/>
                      <a:pt x="68" y="131"/>
                      <a:pt x="71" y="132"/>
                    </a:cubicBezTo>
                    <a:cubicBezTo>
                      <a:pt x="74" y="132"/>
                      <a:pt x="77" y="132"/>
                      <a:pt x="80" y="131"/>
                    </a:cubicBezTo>
                    <a:cubicBezTo>
                      <a:pt x="85" y="130"/>
                      <a:pt x="89" y="126"/>
                      <a:pt x="93" y="123"/>
                    </a:cubicBezTo>
                    <a:cubicBezTo>
                      <a:pt x="96" y="119"/>
                      <a:pt x="100" y="115"/>
                      <a:pt x="103" y="110"/>
                    </a:cubicBezTo>
                    <a:cubicBezTo>
                      <a:pt x="110" y="101"/>
                      <a:pt x="115" y="91"/>
                      <a:pt x="121" y="82"/>
                    </a:cubicBezTo>
                    <a:cubicBezTo>
                      <a:pt x="127" y="72"/>
                      <a:pt x="134" y="62"/>
                      <a:pt x="140" y="52"/>
                    </a:cubicBezTo>
                    <a:cubicBezTo>
                      <a:pt x="141" y="49"/>
                      <a:pt x="142" y="47"/>
                      <a:pt x="144" y="45"/>
                    </a:cubicBezTo>
                    <a:cubicBezTo>
                      <a:pt x="145" y="43"/>
                      <a:pt x="146" y="42"/>
                      <a:pt x="147" y="40"/>
                    </a:cubicBezTo>
                    <a:cubicBezTo>
                      <a:pt x="148" y="38"/>
                      <a:pt x="149" y="36"/>
                      <a:pt x="150" y="34"/>
                    </a:cubicBezTo>
                    <a:cubicBezTo>
                      <a:pt x="151" y="33"/>
                      <a:pt x="151" y="31"/>
                      <a:pt x="152" y="30"/>
                    </a:cubicBezTo>
                    <a:cubicBezTo>
                      <a:pt x="152" y="29"/>
                      <a:pt x="152" y="28"/>
                      <a:pt x="152" y="27"/>
                    </a:cubicBezTo>
                    <a:cubicBezTo>
                      <a:pt x="152" y="27"/>
                      <a:pt x="152" y="26"/>
                      <a:pt x="153" y="26"/>
                    </a:cubicBezTo>
                    <a:cubicBezTo>
                      <a:pt x="153" y="24"/>
                      <a:pt x="153" y="23"/>
                      <a:pt x="152" y="22"/>
                    </a:cubicBezTo>
                    <a:cubicBezTo>
                      <a:pt x="151" y="20"/>
                      <a:pt x="149" y="19"/>
                      <a:pt x="147" y="18"/>
                    </a:cubicBezTo>
                    <a:cubicBezTo>
                      <a:pt x="145" y="17"/>
                      <a:pt x="143" y="17"/>
                      <a:pt x="140" y="16"/>
                    </a:cubicBezTo>
                    <a:cubicBezTo>
                      <a:pt x="138" y="16"/>
                      <a:pt x="135" y="15"/>
                      <a:pt x="132" y="15"/>
                    </a:cubicBezTo>
                    <a:cubicBezTo>
                      <a:pt x="127" y="15"/>
                      <a:pt x="121" y="15"/>
                      <a:pt x="116" y="15"/>
                    </a:cubicBezTo>
                    <a:cubicBezTo>
                      <a:pt x="114" y="15"/>
                      <a:pt x="111" y="15"/>
                      <a:pt x="109" y="15"/>
                    </a:cubicBezTo>
                    <a:cubicBezTo>
                      <a:pt x="105" y="15"/>
                      <a:pt x="101" y="14"/>
                      <a:pt x="98" y="14"/>
                    </a:cubicBezTo>
                    <a:cubicBezTo>
                      <a:pt x="90" y="13"/>
                      <a:pt x="82" y="12"/>
                      <a:pt x="75" y="10"/>
                    </a:cubicBezTo>
                    <a:cubicBezTo>
                      <a:pt x="68" y="9"/>
                      <a:pt x="61" y="8"/>
                      <a:pt x="55" y="8"/>
                    </a:cubicBezTo>
                    <a:cubicBezTo>
                      <a:pt x="54" y="7"/>
                      <a:pt x="54" y="7"/>
                      <a:pt x="54" y="7"/>
                    </a:cubicBezTo>
                    <a:cubicBezTo>
                      <a:pt x="52" y="7"/>
                      <a:pt x="51" y="7"/>
                      <a:pt x="50" y="7"/>
                    </a:cubicBezTo>
                    <a:cubicBezTo>
                      <a:pt x="50" y="7"/>
                      <a:pt x="50" y="7"/>
                      <a:pt x="50" y="7"/>
                    </a:cubicBezTo>
                    <a:cubicBezTo>
                      <a:pt x="42" y="6"/>
                      <a:pt x="34" y="5"/>
                      <a:pt x="26" y="3"/>
                    </a:cubicBezTo>
                    <a:cubicBezTo>
                      <a:pt x="25" y="3"/>
                      <a:pt x="23" y="2"/>
                      <a:pt x="22" y="2"/>
                    </a:cubicBezTo>
                    <a:cubicBezTo>
                      <a:pt x="21" y="2"/>
                      <a:pt x="19" y="1"/>
                      <a:pt x="17" y="1"/>
                    </a:cubicBezTo>
                    <a:cubicBezTo>
                      <a:pt x="16" y="0"/>
                      <a:pt x="14" y="0"/>
                      <a:pt x="12" y="0"/>
                    </a:cubicBezTo>
                    <a:cubicBezTo>
                      <a:pt x="12" y="0"/>
                      <a:pt x="11" y="0"/>
                      <a:pt x="11" y="0"/>
                    </a:cubicBezTo>
                    <a:cubicBezTo>
                      <a:pt x="10" y="0"/>
                      <a:pt x="9" y="0"/>
                      <a:pt x="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0" name="Freeform 101"/>
              <p:cNvSpPr>
                <a:spLocks noEditPoints="1"/>
              </p:cNvSpPr>
              <p:nvPr>
                <p:custDataLst>
                  <p:tags r:id="rId7"/>
                </p:custDataLst>
              </p:nvPr>
            </p:nvSpPr>
            <p:spPr bwMode="auto">
              <a:xfrm rot="19920000" flipH="1">
                <a:off x="4560" y="3966"/>
                <a:ext cx="530" cy="490"/>
              </a:xfrm>
              <a:custGeom>
                <a:avLst/>
                <a:gdLst>
                  <a:gd name="T0" fmla="*/ 0 w 117"/>
                  <a:gd name="T1" fmla="*/ 4 h 108"/>
                  <a:gd name="T2" fmla="*/ 4 w 117"/>
                  <a:gd name="T3" fmla="*/ 8 h 108"/>
                  <a:gd name="T4" fmla="*/ 9 w 117"/>
                  <a:gd name="T5" fmla="*/ 4 h 108"/>
                  <a:gd name="T6" fmla="*/ 4 w 117"/>
                  <a:gd name="T7" fmla="*/ 0 h 108"/>
                  <a:gd name="T8" fmla="*/ 0 w 117"/>
                  <a:gd name="T9" fmla="*/ 4 h 108"/>
                  <a:gd name="T10" fmla="*/ 51 w 117"/>
                  <a:gd name="T11" fmla="*/ 104 h 108"/>
                  <a:gd name="T12" fmla="*/ 55 w 117"/>
                  <a:gd name="T13" fmla="*/ 108 h 108"/>
                  <a:gd name="T14" fmla="*/ 59 w 117"/>
                  <a:gd name="T15" fmla="*/ 104 h 108"/>
                  <a:gd name="T16" fmla="*/ 55 w 117"/>
                  <a:gd name="T17" fmla="*/ 100 h 108"/>
                  <a:gd name="T18" fmla="*/ 51 w 117"/>
                  <a:gd name="T19" fmla="*/ 104 h 108"/>
                  <a:gd name="T20" fmla="*/ 109 w 117"/>
                  <a:gd name="T21" fmla="*/ 25 h 108"/>
                  <a:gd name="T22" fmla="*/ 113 w 117"/>
                  <a:gd name="T23" fmla="*/ 29 h 108"/>
                  <a:gd name="T24" fmla="*/ 117 w 117"/>
                  <a:gd name="T25" fmla="*/ 25 h 108"/>
                  <a:gd name="T26" fmla="*/ 113 w 117"/>
                  <a:gd name="T27" fmla="*/ 20 h 108"/>
                  <a:gd name="T28" fmla="*/ 109 w 117"/>
                  <a:gd name="T29" fmla="*/ 25 h 108"/>
                  <a:gd name="T30" fmla="*/ 74 w 117"/>
                  <a:gd name="T31" fmla="*/ 59 h 108"/>
                  <a:gd name="T32" fmla="*/ 78 w 117"/>
                  <a:gd name="T33" fmla="*/ 63 h 108"/>
                  <a:gd name="T34" fmla="*/ 83 w 117"/>
                  <a:gd name="T35" fmla="*/ 59 h 108"/>
                  <a:gd name="T36" fmla="*/ 78 w 117"/>
                  <a:gd name="T37" fmla="*/ 55 h 108"/>
                  <a:gd name="T38" fmla="*/ 74 w 117"/>
                  <a:gd name="T39" fmla="*/ 59 h 108"/>
                  <a:gd name="T40" fmla="*/ 81 w 117"/>
                  <a:gd name="T41" fmla="*/ 17 h 108"/>
                  <a:gd name="T42" fmla="*/ 85 w 117"/>
                  <a:gd name="T43" fmla="*/ 22 h 108"/>
                  <a:gd name="T44" fmla="*/ 90 w 117"/>
                  <a:gd name="T45" fmla="*/ 17 h 108"/>
                  <a:gd name="T46" fmla="*/ 85 w 117"/>
                  <a:gd name="T47" fmla="*/ 13 h 108"/>
                  <a:gd name="T48" fmla="*/ 81 w 117"/>
                  <a:gd name="T49" fmla="*/ 17 h 108"/>
                  <a:gd name="T50" fmla="*/ 43 w 117"/>
                  <a:gd name="T51" fmla="*/ 45 h 108"/>
                  <a:gd name="T52" fmla="*/ 47 w 117"/>
                  <a:gd name="T53" fmla="*/ 50 h 108"/>
                  <a:gd name="T54" fmla="*/ 51 w 117"/>
                  <a:gd name="T55" fmla="*/ 45 h 108"/>
                  <a:gd name="T56" fmla="*/ 47 w 117"/>
                  <a:gd name="T57" fmla="*/ 41 h 108"/>
                  <a:gd name="T58" fmla="*/ 43 w 117"/>
                  <a:gd name="T59" fmla="*/ 45 h 108"/>
                  <a:gd name="T60" fmla="*/ 38 w 117"/>
                  <a:gd name="T61" fmla="*/ 80 h 108"/>
                  <a:gd name="T62" fmla="*/ 43 w 117"/>
                  <a:gd name="T63" fmla="*/ 84 h 108"/>
                  <a:gd name="T64" fmla="*/ 47 w 117"/>
                  <a:gd name="T65" fmla="*/ 80 h 108"/>
                  <a:gd name="T66" fmla="*/ 43 w 117"/>
                  <a:gd name="T67" fmla="*/ 75 h 108"/>
                  <a:gd name="T68" fmla="*/ 38 w 117"/>
                  <a:gd name="T69" fmla="*/ 80 h 108"/>
                  <a:gd name="T70" fmla="*/ 11 w 117"/>
                  <a:gd name="T71" fmla="*/ 40 h 108"/>
                  <a:gd name="T72" fmla="*/ 16 w 117"/>
                  <a:gd name="T73" fmla="*/ 44 h 108"/>
                  <a:gd name="T74" fmla="*/ 20 w 117"/>
                  <a:gd name="T75" fmla="*/ 40 h 108"/>
                  <a:gd name="T76" fmla="*/ 16 w 117"/>
                  <a:gd name="T77" fmla="*/ 35 h 108"/>
                  <a:gd name="T78" fmla="*/ 11 w 117"/>
                  <a:gd name="T79" fmla="*/ 40 h 108"/>
                  <a:gd name="T80" fmla="*/ 38 w 117"/>
                  <a:gd name="T81" fmla="*/ 15 h 108"/>
                  <a:gd name="T82" fmla="*/ 42 w 117"/>
                  <a:gd name="T83" fmla="*/ 20 h 108"/>
                  <a:gd name="T84" fmla="*/ 47 w 117"/>
                  <a:gd name="T85" fmla="*/ 15 h 108"/>
                  <a:gd name="T86" fmla="*/ 42 w 117"/>
                  <a:gd name="T87" fmla="*/ 11 h 108"/>
                  <a:gd name="T88" fmla="*/ 38 w 117"/>
                  <a:gd name="T89" fmla="*/ 1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08">
                    <a:moveTo>
                      <a:pt x="0" y="4"/>
                    </a:moveTo>
                    <a:cubicBezTo>
                      <a:pt x="0" y="6"/>
                      <a:pt x="2" y="8"/>
                      <a:pt x="4" y="8"/>
                    </a:cubicBezTo>
                    <a:cubicBezTo>
                      <a:pt x="7" y="8"/>
                      <a:pt x="9" y="6"/>
                      <a:pt x="9" y="4"/>
                    </a:cubicBezTo>
                    <a:cubicBezTo>
                      <a:pt x="9" y="2"/>
                      <a:pt x="7" y="0"/>
                      <a:pt x="4" y="0"/>
                    </a:cubicBezTo>
                    <a:cubicBezTo>
                      <a:pt x="2" y="0"/>
                      <a:pt x="0" y="2"/>
                      <a:pt x="0" y="4"/>
                    </a:cubicBezTo>
                    <a:close/>
                    <a:moveTo>
                      <a:pt x="51" y="104"/>
                    </a:moveTo>
                    <a:cubicBezTo>
                      <a:pt x="51" y="106"/>
                      <a:pt x="53" y="108"/>
                      <a:pt x="55" y="108"/>
                    </a:cubicBezTo>
                    <a:cubicBezTo>
                      <a:pt x="57" y="108"/>
                      <a:pt x="59" y="106"/>
                      <a:pt x="59" y="104"/>
                    </a:cubicBezTo>
                    <a:cubicBezTo>
                      <a:pt x="59" y="102"/>
                      <a:pt x="57" y="100"/>
                      <a:pt x="55" y="100"/>
                    </a:cubicBezTo>
                    <a:cubicBezTo>
                      <a:pt x="53" y="100"/>
                      <a:pt x="51" y="102"/>
                      <a:pt x="51" y="104"/>
                    </a:cubicBezTo>
                    <a:close/>
                    <a:moveTo>
                      <a:pt x="109" y="25"/>
                    </a:moveTo>
                    <a:cubicBezTo>
                      <a:pt x="109" y="27"/>
                      <a:pt x="111" y="29"/>
                      <a:pt x="113" y="29"/>
                    </a:cubicBezTo>
                    <a:cubicBezTo>
                      <a:pt x="115" y="29"/>
                      <a:pt x="117" y="27"/>
                      <a:pt x="117" y="25"/>
                    </a:cubicBezTo>
                    <a:cubicBezTo>
                      <a:pt x="117" y="22"/>
                      <a:pt x="115" y="20"/>
                      <a:pt x="113" y="20"/>
                    </a:cubicBezTo>
                    <a:cubicBezTo>
                      <a:pt x="111" y="20"/>
                      <a:pt x="109" y="22"/>
                      <a:pt x="109" y="25"/>
                    </a:cubicBezTo>
                    <a:close/>
                    <a:moveTo>
                      <a:pt x="74" y="59"/>
                    </a:moveTo>
                    <a:cubicBezTo>
                      <a:pt x="74" y="62"/>
                      <a:pt x="76" y="63"/>
                      <a:pt x="78" y="63"/>
                    </a:cubicBezTo>
                    <a:cubicBezTo>
                      <a:pt x="81" y="63"/>
                      <a:pt x="83" y="62"/>
                      <a:pt x="83" y="59"/>
                    </a:cubicBezTo>
                    <a:cubicBezTo>
                      <a:pt x="83" y="57"/>
                      <a:pt x="81" y="55"/>
                      <a:pt x="78" y="55"/>
                    </a:cubicBezTo>
                    <a:cubicBezTo>
                      <a:pt x="76" y="55"/>
                      <a:pt x="74" y="57"/>
                      <a:pt x="74" y="59"/>
                    </a:cubicBezTo>
                    <a:close/>
                    <a:moveTo>
                      <a:pt x="81" y="17"/>
                    </a:moveTo>
                    <a:cubicBezTo>
                      <a:pt x="81" y="20"/>
                      <a:pt x="83" y="22"/>
                      <a:pt x="85" y="22"/>
                    </a:cubicBezTo>
                    <a:cubicBezTo>
                      <a:pt x="88" y="22"/>
                      <a:pt x="90" y="20"/>
                      <a:pt x="90" y="17"/>
                    </a:cubicBezTo>
                    <a:cubicBezTo>
                      <a:pt x="90" y="15"/>
                      <a:pt x="88" y="13"/>
                      <a:pt x="85" y="13"/>
                    </a:cubicBezTo>
                    <a:cubicBezTo>
                      <a:pt x="83" y="13"/>
                      <a:pt x="81" y="15"/>
                      <a:pt x="81" y="17"/>
                    </a:cubicBezTo>
                    <a:close/>
                    <a:moveTo>
                      <a:pt x="43" y="45"/>
                    </a:moveTo>
                    <a:cubicBezTo>
                      <a:pt x="43" y="48"/>
                      <a:pt x="45" y="50"/>
                      <a:pt x="47" y="50"/>
                    </a:cubicBezTo>
                    <a:cubicBezTo>
                      <a:pt x="49" y="50"/>
                      <a:pt x="51" y="48"/>
                      <a:pt x="51" y="45"/>
                    </a:cubicBezTo>
                    <a:cubicBezTo>
                      <a:pt x="51" y="43"/>
                      <a:pt x="49" y="41"/>
                      <a:pt x="47" y="41"/>
                    </a:cubicBezTo>
                    <a:cubicBezTo>
                      <a:pt x="45" y="41"/>
                      <a:pt x="43" y="43"/>
                      <a:pt x="43" y="45"/>
                    </a:cubicBezTo>
                    <a:close/>
                    <a:moveTo>
                      <a:pt x="38" y="80"/>
                    </a:moveTo>
                    <a:cubicBezTo>
                      <a:pt x="38" y="82"/>
                      <a:pt x="40" y="84"/>
                      <a:pt x="43" y="84"/>
                    </a:cubicBezTo>
                    <a:cubicBezTo>
                      <a:pt x="45" y="84"/>
                      <a:pt x="47" y="82"/>
                      <a:pt x="47" y="80"/>
                    </a:cubicBezTo>
                    <a:cubicBezTo>
                      <a:pt x="47" y="77"/>
                      <a:pt x="45" y="75"/>
                      <a:pt x="43" y="75"/>
                    </a:cubicBezTo>
                    <a:cubicBezTo>
                      <a:pt x="40" y="75"/>
                      <a:pt x="38" y="77"/>
                      <a:pt x="38" y="80"/>
                    </a:cubicBezTo>
                    <a:close/>
                    <a:moveTo>
                      <a:pt x="11" y="40"/>
                    </a:moveTo>
                    <a:cubicBezTo>
                      <a:pt x="11" y="42"/>
                      <a:pt x="13" y="44"/>
                      <a:pt x="16" y="44"/>
                    </a:cubicBezTo>
                    <a:cubicBezTo>
                      <a:pt x="18" y="44"/>
                      <a:pt x="20" y="42"/>
                      <a:pt x="20" y="40"/>
                    </a:cubicBezTo>
                    <a:cubicBezTo>
                      <a:pt x="20" y="37"/>
                      <a:pt x="18" y="35"/>
                      <a:pt x="16" y="35"/>
                    </a:cubicBezTo>
                    <a:cubicBezTo>
                      <a:pt x="13" y="35"/>
                      <a:pt x="11" y="37"/>
                      <a:pt x="11" y="40"/>
                    </a:cubicBezTo>
                    <a:close/>
                    <a:moveTo>
                      <a:pt x="38" y="15"/>
                    </a:moveTo>
                    <a:cubicBezTo>
                      <a:pt x="38" y="18"/>
                      <a:pt x="40" y="20"/>
                      <a:pt x="42" y="20"/>
                    </a:cubicBezTo>
                    <a:cubicBezTo>
                      <a:pt x="45" y="20"/>
                      <a:pt x="47" y="18"/>
                      <a:pt x="47" y="15"/>
                    </a:cubicBezTo>
                    <a:cubicBezTo>
                      <a:pt x="47" y="13"/>
                      <a:pt x="45" y="11"/>
                      <a:pt x="42" y="11"/>
                    </a:cubicBezTo>
                    <a:cubicBezTo>
                      <a:pt x="40" y="11"/>
                      <a:pt x="38" y="13"/>
                      <a:pt x="38" y="15"/>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
          <p:nvSpPr>
            <p:cNvPr id="121" name="Freeform 138"/>
            <p:cNvSpPr/>
            <p:nvPr>
              <p:custDataLst>
                <p:tags r:id="rId8"/>
              </p:custDataLst>
            </p:nvPr>
          </p:nvSpPr>
          <p:spPr bwMode="auto">
            <a:xfrm rot="2220000">
              <a:off x="6133" y="3568"/>
              <a:ext cx="155" cy="145"/>
            </a:xfrm>
            <a:custGeom>
              <a:avLst/>
              <a:gdLst>
                <a:gd name="T0" fmla="*/ 17 w 34"/>
                <a:gd name="T1" fmla="*/ 0 h 32"/>
                <a:gd name="T2" fmla="*/ 14 w 34"/>
                <a:gd name="T3" fmla="*/ 0 h 32"/>
                <a:gd name="T4" fmla="*/ 12 w 34"/>
                <a:gd name="T5" fmla="*/ 1 h 32"/>
                <a:gd name="T6" fmla="*/ 11 w 34"/>
                <a:gd name="T7" fmla="*/ 1 h 32"/>
                <a:gd name="T8" fmla="*/ 9 w 34"/>
                <a:gd name="T9" fmla="*/ 2 h 32"/>
                <a:gd name="T10" fmla="*/ 6 w 34"/>
                <a:gd name="T11" fmla="*/ 4 h 32"/>
                <a:gd name="T12" fmla="*/ 5 w 34"/>
                <a:gd name="T13" fmla="*/ 5 h 32"/>
                <a:gd name="T14" fmla="*/ 3 w 34"/>
                <a:gd name="T15" fmla="*/ 8 h 32"/>
                <a:gd name="T16" fmla="*/ 2 w 34"/>
                <a:gd name="T17" fmla="*/ 11 h 32"/>
                <a:gd name="T18" fmla="*/ 1 w 34"/>
                <a:gd name="T19" fmla="*/ 16 h 32"/>
                <a:gd name="T20" fmla="*/ 1 w 34"/>
                <a:gd name="T21" fmla="*/ 21 h 32"/>
                <a:gd name="T22" fmla="*/ 2 w 34"/>
                <a:gd name="T23" fmla="*/ 24 h 32"/>
                <a:gd name="T24" fmla="*/ 4 w 34"/>
                <a:gd name="T25" fmla="*/ 27 h 32"/>
                <a:gd name="T26" fmla="*/ 5 w 34"/>
                <a:gd name="T27" fmla="*/ 28 h 32"/>
                <a:gd name="T28" fmla="*/ 8 w 34"/>
                <a:gd name="T29" fmla="*/ 30 h 32"/>
                <a:gd name="T30" fmla="*/ 20 w 34"/>
                <a:gd name="T31" fmla="*/ 31 h 32"/>
                <a:gd name="T32" fmla="*/ 22 w 34"/>
                <a:gd name="T33" fmla="*/ 31 h 32"/>
                <a:gd name="T34" fmla="*/ 25 w 34"/>
                <a:gd name="T35" fmla="*/ 29 h 32"/>
                <a:gd name="T36" fmla="*/ 32 w 34"/>
                <a:gd name="T37" fmla="*/ 23 h 32"/>
                <a:gd name="T38" fmla="*/ 34 w 34"/>
                <a:gd name="T39" fmla="*/ 16 h 32"/>
                <a:gd name="T40" fmla="*/ 33 w 34"/>
                <a:gd name="T41" fmla="*/ 12 h 32"/>
                <a:gd name="T42" fmla="*/ 32 w 34"/>
                <a:gd name="T43" fmla="*/ 8 h 32"/>
                <a:gd name="T44" fmla="*/ 31 w 34"/>
                <a:gd name="T45" fmla="*/ 6 h 32"/>
                <a:gd name="T46" fmla="*/ 28 w 34"/>
                <a:gd name="T47" fmla="*/ 4 h 32"/>
                <a:gd name="T48" fmla="*/ 26 w 34"/>
                <a:gd name="T49" fmla="*/ 2 h 32"/>
                <a:gd name="T50" fmla="*/ 23 w 34"/>
                <a:gd name="T51" fmla="*/ 1 h 32"/>
                <a:gd name="T52" fmla="*/ 21 w 34"/>
                <a:gd name="T53" fmla="*/ 0 h 32"/>
                <a:gd name="T54" fmla="*/ 17 w 34"/>
                <a:gd name="T55" fmla="*/ 0 h 32"/>
                <a:gd name="T56" fmla="*/ 17 w 34"/>
                <a:gd name="T5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32">
                  <a:moveTo>
                    <a:pt x="17" y="0"/>
                  </a:moveTo>
                  <a:cubicBezTo>
                    <a:pt x="16" y="0"/>
                    <a:pt x="15" y="0"/>
                    <a:pt x="14" y="0"/>
                  </a:cubicBezTo>
                  <a:cubicBezTo>
                    <a:pt x="13" y="0"/>
                    <a:pt x="12" y="1"/>
                    <a:pt x="12" y="1"/>
                  </a:cubicBezTo>
                  <a:cubicBezTo>
                    <a:pt x="12" y="1"/>
                    <a:pt x="11" y="1"/>
                    <a:pt x="11" y="1"/>
                  </a:cubicBezTo>
                  <a:cubicBezTo>
                    <a:pt x="10" y="1"/>
                    <a:pt x="10" y="2"/>
                    <a:pt x="9" y="2"/>
                  </a:cubicBezTo>
                  <a:cubicBezTo>
                    <a:pt x="8" y="3"/>
                    <a:pt x="7" y="3"/>
                    <a:pt x="6" y="4"/>
                  </a:cubicBezTo>
                  <a:cubicBezTo>
                    <a:pt x="6" y="4"/>
                    <a:pt x="5" y="5"/>
                    <a:pt x="5" y="5"/>
                  </a:cubicBezTo>
                  <a:cubicBezTo>
                    <a:pt x="4" y="6"/>
                    <a:pt x="4" y="7"/>
                    <a:pt x="3" y="8"/>
                  </a:cubicBezTo>
                  <a:cubicBezTo>
                    <a:pt x="3" y="9"/>
                    <a:pt x="2" y="10"/>
                    <a:pt x="2" y="11"/>
                  </a:cubicBezTo>
                  <a:cubicBezTo>
                    <a:pt x="1" y="12"/>
                    <a:pt x="1" y="14"/>
                    <a:pt x="1" y="16"/>
                  </a:cubicBezTo>
                  <a:cubicBezTo>
                    <a:pt x="0" y="18"/>
                    <a:pt x="1" y="20"/>
                    <a:pt x="1" y="21"/>
                  </a:cubicBezTo>
                  <a:cubicBezTo>
                    <a:pt x="1" y="22"/>
                    <a:pt x="2" y="23"/>
                    <a:pt x="2" y="24"/>
                  </a:cubicBezTo>
                  <a:cubicBezTo>
                    <a:pt x="3" y="25"/>
                    <a:pt x="3" y="26"/>
                    <a:pt x="4" y="27"/>
                  </a:cubicBezTo>
                  <a:cubicBezTo>
                    <a:pt x="4" y="27"/>
                    <a:pt x="5" y="28"/>
                    <a:pt x="5" y="28"/>
                  </a:cubicBezTo>
                  <a:cubicBezTo>
                    <a:pt x="6" y="29"/>
                    <a:pt x="7" y="30"/>
                    <a:pt x="8" y="30"/>
                  </a:cubicBezTo>
                  <a:cubicBezTo>
                    <a:pt x="12" y="32"/>
                    <a:pt x="16" y="32"/>
                    <a:pt x="20" y="31"/>
                  </a:cubicBezTo>
                  <a:cubicBezTo>
                    <a:pt x="21" y="31"/>
                    <a:pt x="21" y="31"/>
                    <a:pt x="22" y="31"/>
                  </a:cubicBezTo>
                  <a:cubicBezTo>
                    <a:pt x="23" y="31"/>
                    <a:pt x="24" y="30"/>
                    <a:pt x="25" y="29"/>
                  </a:cubicBezTo>
                  <a:cubicBezTo>
                    <a:pt x="28" y="28"/>
                    <a:pt x="30" y="25"/>
                    <a:pt x="32" y="23"/>
                  </a:cubicBezTo>
                  <a:cubicBezTo>
                    <a:pt x="33" y="20"/>
                    <a:pt x="34" y="18"/>
                    <a:pt x="34" y="16"/>
                  </a:cubicBezTo>
                  <a:cubicBezTo>
                    <a:pt x="34" y="14"/>
                    <a:pt x="34" y="13"/>
                    <a:pt x="33" y="12"/>
                  </a:cubicBezTo>
                  <a:cubicBezTo>
                    <a:pt x="33" y="11"/>
                    <a:pt x="32" y="10"/>
                    <a:pt x="32" y="8"/>
                  </a:cubicBezTo>
                  <a:cubicBezTo>
                    <a:pt x="32" y="8"/>
                    <a:pt x="31" y="7"/>
                    <a:pt x="31" y="6"/>
                  </a:cubicBezTo>
                  <a:cubicBezTo>
                    <a:pt x="30" y="5"/>
                    <a:pt x="29" y="5"/>
                    <a:pt x="28" y="4"/>
                  </a:cubicBezTo>
                  <a:cubicBezTo>
                    <a:pt x="28" y="3"/>
                    <a:pt x="27" y="3"/>
                    <a:pt x="26" y="2"/>
                  </a:cubicBezTo>
                  <a:cubicBezTo>
                    <a:pt x="25" y="1"/>
                    <a:pt x="24" y="1"/>
                    <a:pt x="23" y="1"/>
                  </a:cubicBezTo>
                  <a:cubicBezTo>
                    <a:pt x="22" y="0"/>
                    <a:pt x="21" y="0"/>
                    <a:pt x="21" y="0"/>
                  </a:cubicBezTo>
                  <a:cubicBezTo>
                    <a:pt x="19" y="0"/>
                    <a:pt x="18" y="0"/>
                    <a:pt x="17" y="0"/>
                  </a:cubicBezTo>
                  <a:cubicBezTo>
                    <a:pt x="17" y="0"/>
                    <a:pt x="17" y="0"/>
                    <a:pt x="17" y="0"/>
                  </a:cubicBezTo>
                  <a:close/>
                </a:path>
              </a:pathLst>
            </a:custGeom>
            <a:solidFill>
              <a:schemeClr val="accent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2" name="Freeform 133"/>
            <p:cNvSpPr/>
            <p:nvPr>
              <p:custDataLst>
                <p:tags r:id="rId9"/>
              </p:custDataLst>
            </p:nvPr>
          </p:nvSpPr>
          <p:spPr bwMode="auto">
            <a:xfrm rot="2220000">
              <a:off x="6350" y="3849"/>
              <a:ext cx="78" cy="73"/>
            </a:xfrm>
            <a:custGeom>
              <a:avLst/>
              <a:gdLst>
                <a:gd name="T0" fmla="*/ 8 w 17"/>
                <a:gd name="T1" fmla="*/ 0 h 16"/>
                <a:gd name="T2" fmla="*/ 7 w 17"/>
                <a:gd name="T3" fmla="*/ 0 h 16"/>
                <a:gd name="T4" fmla="*/ 6 w 17"/>
                <a:gd name="T5" fmla="*/ 0 h 16"/>
                <a:gd name="T6" fmla="*/ 5 w 17"/>
                <a:gd name="T7" fmla="*/ 0 h 16"/>
                <a:gd name="T8" fmla="*/ 4 w 17"/>
                <a:gd name="T9" fmla="*/ 1 h 16"/>
                <a:gd name="T10" fmla="*/ 3 w 17"/>
                <a:gd name="T11" fmla="*/ 1 h 16"/>
                <a:gd name="T12" fmla="*/ 2 w 17"/>
                <a:gd name="T13" fmla="*/ 2 h 16"/>
                <a:gd name="T14" fmla="*/ 1 w 17"/>
                <a:gd name="T15" fmla="*/ 3 h 16"/>
                <a:gd name="T16" fmla="*/ 1 w 17"/>
                <a:gd name="T17" fmla="*/ 5 h 16"/>
                <a:gd name="T18" fmla="*/ 0 w 17"/>
                <a:gd name="T19" fmla="*/ 8 h 16"/>
                <a:gd name="T20" fmla="*/ 0 w 17"/>
                <a:gd name="T21" fmla="*/ 10 h 16"/>
                <a:gd name="T22" fmla="*/ 1 w 17"/>
                <a:gd name="T23" fmla="*/ 12 h 16"/>
                <a:gd name="T24" fmla="*/ 2 w 17"/>
                <a:gd name="T25" fmla="*/ 13 h 16"/>
                <a:gd name="T26" fmla="*/ 2 w 17"/>
                <a:gd name="T27" fmla="*/ 14 h 16"/>
                <a:gd name="T28" fmla="*/ 4 w 17"/>
                <a:gd name="T29" fmla="*/ 15 h 16"/>
                <a:gd name="T30" fmla="*/ 10 w 17"/>
                <a:gd name="T31" fmla="*/ 15 h 16"/>
                <a:gd name="T32" fmla="*/ 11 w 17"/>
                <a:gd name="T33" fmla="*/ 15 h 16"/>
                <a:gd name="T34" fmla="*/ 12 w 17"/>
                <a:gd name="T35" fmla="*/ 14 h 16"/>
                <a:gd name="T36" fmla="*/ 16 w 17"/>
                <a:gd name="T37" fmla="*/ 11 h 16"/>
                <a:gd name="T38" fmla="*/ 17 w 17"/>
                <a:gd name="T39" fmla="*/ 7 h 16"/>
                <a:gd name="T40" fmla="*/ 16 w 17"/>
                <a:gd name="T41" fmla="*/ 6 h 16"/>
                <a:gd name="T42" fmla="*/ 16 w 17"/>
                <a:gd name="T43" fmla="*/ 4 h 16"/>
                <a:gd name="T44" fmla="*/ 15 w 17"/>
                <a:gd name="T45" fmla="*/ 3 h 16"/>
                <a:gd name="T46" fmla="*/ 14 w 17"/>
                <a:gd name="T47" fmla="*/ 2 h 16"/>
                <a:gd name="T48" fmla="*/ 13 w 17"/>
                <a:gd name="T49" fmla="*/ 1 h 16"/>
                <a:gd name="T50" fmla="*/ 11 w 17"/>
                <a:gd name="T51" fmla="*/ 0 h 16"/>
                <a:gd name="T52" fmla="*/ 10 w 17"/>
                <a:gd name="T53" fmla="*/ 0 h 16"/>
                <a:gd name="T54" fmla="*/ 8 w 17"/>
                <a:gd name="T55" fmla="*/ 0 h 16"/>
                <a:gd name="T56" fmla="*/ 8 w 17"/>
                <a:gd name="T5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 h="16">
                  <a:moveTo>
                    <a:pt x="8" y="0"/>
                  </a:moveTo>
                  <a:cubicBezTo>
                    <a:pt x="8" y="0"/>
                    <a:pt x="7" y="0"/>
                    <a:pt x="7" y="0"/>
                  </a:cubicBezTo>
                  <a:cubicBezTo>
                    <a:pt x="6" y="0"/>
                    <a:pt x="6" y="0"/>
                    <a:pt x="6" y="0"/>
                  </a:cubicBezTo>
                  <a:cubicBezTo>
                    <a:pt x="6" y="0"/>
                    <a:pt x="5" y="0"/>
                    <a:pt x="5" y="0"/>
                  </a:cubicBezTo>
                  <a:cubicBezTo>
                    <a:pt x="5" y="0"/>
                    <a:pt x="5" y="0"/>
                    <a:pt x="4" y="1"/>
                  </a:cubicBezTo>
                  <a:cubicBezTo>
                    <a:pt x="4" y="1"/>
                    <a:pt x="3" y="1"/>
                    <a:pt x="3" y="1"/>
                  </a:cubicBezTo>
                  <a:cubicBezTo>
                    <a:pt x="3" y="2"/>
                    <a:pt x="2" y="2"/>
                    <a:pt x="2" y="2"/>
                  </a:cubicBezTo>
                  <a:cubicBezTo>
                    <a:pt x="2" y="3"/>
                    <a:pt x="2" y="3"/>
                    <a:pt x="1" y="3"/>
                  </a:cubicBezTo>
                  <a:cubicBezTo>
                    <a:pt x="1" y="4"/>
                    <a:pt x="1" y="4"/>
                    <a:pt x="1" y="5"/>
                  </a:cubicBezTo>
                  <a:cubicBezTo>
                    <a:pt x="0" y="6"/>
                    <a:pt x="0" y="7"/>
                    <a:pt x="0" y="8"/>
                  </a:cubicBezTo>
                  <a:cubicBezTo>
                    <a:pt x="0" y="8"/>
                    <a:pt x="0" y="9"/>
                    <a:pt x="0" y="10"/>
                  </a:cubicBezTo>
                  <a:cubicBezTo>
                    <a:pt x="0" y="11"/>
                    <a:pt x="1" y="11"/>
                    <a:pt x="1" y="12"/>
                  </a:cubicBezTo>
                  <a:cubicBezTo>
                    <a:pt x="1" y="12"/>
                    <a:pt x="1" y="12"/>
                    <a:pt x="2" y="13"/>
                  </a:cubicBezTo>
                  <a:cubicBezTo>
                    <a:pt x="2" y="13"/>
                    <a:pt x="2" y="13"/>
                    <a:pt x="2" y="14"/>
                  </a:cubicBezTo>
                  <a:cubicBezTo>
                    <a:pt x="3" y="14"/>
                    <a:pt x="3" y="14"/>
                    <a:pt x="4" y="15"/>
                  </a:cubicBezTo>
                  <a:cubicBezTo>
                    <a:pt x="6" y="16"/>
                    <a:pt x="8" y="16"/>
                    <a:pt x="10" y="15"/>
                  </a:cubicBezTo>
                  <a:cubicBezTo>
                    <a:pt x="10" y="15"/>
                    <a:pt x="10" y="15"/>
                    <a:pt x="11" y="15"/>
                  </a:cubicBezTo>
                  <a:cubicBezTo>
                    <a:pt x="11" y="15"/>
                    <a:pt x="12" y="15"/>
                    <a:pt x="12" y="14"/>
                  </a:cubicBezTo>
                  <a:cubicBezTo>
                    <a:pt x="14" y="13"/>
                    <a:pt x="15" y="12"/>
                    <a:pt x="16" y="11"/>
                  </a:cubicBezTo>
                  <a:cubicBezTo>
                    <a:pt x="16" y="10"/>
                    <a:pt x="17" y="9"/>
                    <a:pt x="17" y="7"/>
                  </a:cubicBezTo>
                  <a:cubicBezTo>
                    <a:pt x="17" y="7"/>
                    <a:pt x="17" y="6"/>
                    <a:pt x="16" y="6"/>
                  </a:cubicBezTo>
                  <a:cubicBezTo>
                    <a:pt x="16" y="5"/>
                    <a:pt x="16" y="4"/>
                    <a:pt x="16" y="4"/>
                  </a:cubicBezTo>
                  <a:cubicBezTo>
                    <a:pt x="16" y="3"/>
                    <a:pt x="15" y="3"/>
                    <a:pt x="15" y="3"/>
                  </a:cubicBezTo>
                  <a:cubicBezTo>
                    <a:pt x="15" y="2"/>
                    <a:pt x="14" y="2"/>
                    <a:pt x="14" y="2"/>
                  </a:cubicBezTo>
                  <a:cubicBezTo>
                    <a:pt x="14" y="1"/>
                    <a:pt x="13" y="1"/>
                    <a:pt x="13" y="1"/>
                  </a:cubicBezTo>
                  <a:cubicBezTo>
                    <a:pt x="12" y="0"/>
                    <a:pt x="12" y="0"/>
                    <a:pt x="11" y="0"/>
                  </a:cubicBezTo>
                  <a:cubicBezTo>
                    <a:pt x="11" y="0"/>
                    <a:pt x="10" y="0"/>
                    <a:pt x="10" y="0"/>
                  </a:cubicBezTo>
                  <a:cubicBezTo>
                    <a:pt x="9" y="0"/>
                    <a:pt x="9" y="0"/>
                    <a:pt x="8" y="0"/>
                  </a:cubicBezTo>
                  <a:cubicBezTo>
                    <a:pt x="8" y="0"/>
                    <a:pt x="8" y="0"/>
                    <a:pt x="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3" name="Freeform 134"/>
            <p:cNvSpPr/>
            <p:nvPr>
              <p:custDataLst>
                <p:tags r:id="rId10"/>
              </p:custDataLst>
            </p:nvPr>
          </p:nvSpPr>
          <p:spPr bwMode="auto">
            <a:xfrm rot="2220000">
              <a:off x="6964" y="3752"/>
              <a:ext cx="73" cy="75"/>
            </a:xfrm>
            <a:custGeom>
              <a:avLst/>
              <a:gdLst>
                <a:gd name="T0" fmla="*/ 8 w 16"/>
                <a:gd name="T1" fmla="*/ 0 h 17"/>
                <a:gd name="T2" fmla="*/ 6 w 16"/>
                <a:gd name="T3" fmla="*/ 0 h 17"/>
                <a:gd name="T4" fmla="*/ 5 w 16"/>
                <a:gd name="T5" fmla="*/ 1 h 17"/>
                <a:gd name="T6" fmla="*/ 5 w 16"/>
                <a:gd name="T7" fmla="*/ 1 h 17"/>
                <a:gd name="T8" fmla="*/ 4 w 16"/>
                <a:gd name="T9" fmla="*/ 1 h 17"/>
                <a:gd name="T10" fmla="*/ 3 w 16"/>
                <a:gd name="T11" fmla="*/ 2 h 17"/>
                <a:gd name="T12" fmla="*/ 2 w 16"/>
                <a:gd name="T13" fmla="*/ 3 h 17"/>
                <a:gd name="T14" fmla="*/ 1 w 16"/>
                <a:gd name="T15" fmla="*/ 4 h 17"/>
                <a:gd name="T16" fmla="*/ 0 w 16"/>
                <a:gd name="T17" fmla="*/ 6 h 17"/>
                <a:gd name="T18" fmla="*/ 0 w 16"/>
                <a:gd name="T19" fmla="*/ 8 h 17"/>
                <a:gd name="T20" fmla="*/ 0 w 16"/>
                <a:gd name="T21" fmla="*/ 11 h 17"/>
                <a:gd name="T22" fmla="*/ 0 w 16"/>
                <a:gd name="T23" fmla="*/ 12 h 17"/>
                <a:gd name="T24" fmla="*/ 1 w 16"/>
                <a:gd name="T25" fmla="*/ 14 h 17"/>
                <a:gd name="T26" fmla="*/ 2 w 16"/>
                <a:gd name="T27" fmla="*/ 14 h 17"/>
                <a:gd name="T28" fmla="*/ 3 w 16"/>
                <a:gd name="T29" fmla="*/ 15 h 17"/>
                <a:gd name="T30" fmla="*/ 9 w 16"/>
                <a:gd name="T31" fmla="*/ 16 h 17"/>
                <a:gd name="T32" fmla="*/ 10 w 16"/>
                <a:gd name="T33" fmla="*/ 16 h 17"/>
                <a:gd name="T34" fmla="*/ 12 w 16"/>
                <a:gd name="T35" fmla="*/ 15 h 17"/>
                <a:gd name="T36" fmla="*/ 15 w 16"/>
                <a:gd name="T37" fmla="*/ 12 h 17"/>
                <a:gd name="T38" fmla="*/ 16 w 16"/>
                <a:gd name="T39" fmla="*/ 8 h 17"/>
                <a:gd name="T40" fmla="*/ 16 w 16"/>
                <a:gd name="T41" fmla="*/ 6 h 17"/>
                <a:gd name="T42" fmla="*/ 15 w 16"/>
                <a:gd name="T43" fmla="*/ 5 h 17"/>
                <a:gd name="T44" fmla="*/ 15 w 16"/>
                <a:gd name="T45" fmla="*/ 4 h 17"/>
                <a:gd name="T46" fmla="*/ 14 w 16"/>
                <a:gd name="T47" fmla="*/ 2 h 17"/>
                <a:gd name="T48" fmla="*/ 12 w 16"/>
                <a:gd name="T49" fmla="*/ 1 h 17"/>
                <a:gd name="T50" fmla="*/ 11 w 16"/>
                <a:gd name="T51" fmla="*/ 1 h 17"/>
                <a:gd name="T52" fmla="*/ 10 w 16"/>
                <a:gd name="T53" fmla="*/ 0 h 17"/>
                <a:gd name="T54" fmla="*/ 8 w 16"/>
                <a:gd name="T55" fmla="*/ 0 h 17"/>
                <a:gd name="T56" fmla="*/ 8 w 16"/>
                <a:gd name="T5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7">
                  <a:moveTo>
                    <a:pt x="8" y="0"/>
                  </a:moveTo>
                  <a:cubicBezTo>
                    <a:pt x="7" y="0"/>
                    <a:pt x="7" y="0"/>
                    <a:pt x="6" y="0"/>
                  </a:cubicBezTo>
                  <a:cubicBezTo>
                    <a:pt x="6" y="1"/>
                    <a:pt x="6" y="1"/>
                    <a:pt x="5" y="1"/>
                  </a:cubicBezTo>
                  <a:cubicBezTo>
                    <a:pt x="5" y="1"/>
                    <a:pt x="5" y="1"/>
                    <a:pt x="5" y="1"/>
                  </a:cubicBezTo>
                  <a:cubicBezTo>
                    <a:pt x="5" y="1"/>
                    <a:pt x="4" y="1"/>
                    <a:pt x="4" y="1"/>
                  </a:cubicBezTo>
                  <a:cubicBezTo>
                    <a:pt x="3" y="2"/>
                    <a:pt x="3" y="2"/>
                    <a:pt x="3" y="2"/>
                  </a:cubicBezTo>
                  <a:cubicBezTo>
                    <a:pt x="2" y="3"/>
                    <a:pt x="2" y="3"/>
                    <a:pt x="2" y="3"/>
                  </a:cubicBezTo>
                  <a:cubicBezTo>
                    <a:pt x="2" y="3"/>
                    <a:pt x="1" y="4"/>
                    <a:pt x="1" y="4"/>
                  </a:cubicBezTo>
                  <a:cubicBezTo>
                    <a:pt x="1" y="5"/>
                    <a:pt x="0" y="5"/>
                    <a:pt x="0" y="6"/>
                  </a:cubicBezTo>
                  <a:cubicBezTo>
                    <a:pt x="0" y="7"/>
                    <a:pt x="0" y="7"/>
                    <a:pt x="0" y="8"/>
                  </a:cubicBezTo>
                  <a:cubicBezTo>
                    <a:pt x="0" y="9"/>
                    <a:pt x="0" y="10"/>
                    <a:pt x="0" y="11"/>
                  </a:cubicBezTo>
                  <a:cubicBezTo>
                    <a:pt x="0" y="11"/>
                    <a:pt x="0" y="12"/>
                    <a:pt x="0" y="12"/>
                  </a:cubicBezTo>
                  <a:cubicBezTo>
                    <a:pt x="1" y="13"/>
                    <a:pt x="1" y="13"/>
                    <a:pt x="1" y="14"/>
                  </a:cubicBezTo>
                  <a:cubicBezTo>
                    <a:pt x="2" y="14"/>
                    <a:pt x="2" y="14"/>
                    <a:pt x="2" y="14"/>
                  </a:cubicBezTo>
                  <a:cubicBezTo>
                    <a:pt x="2" y="15"/>
                    <a:pt x="3" y="15"/>
                    <a:pt x="3" y="15"/>
                  </a:cubicBezTo>
                  <a:cubicBezTo>
                    <a:pt x="5" y="16"/>
                    <a:pt x="7" y="17"/>
                    <a:pt x="9" y="16"/>
                  </a:cubicBezTo>
                  <a:cubicBezTo>
                    <a:pt x="10" y="16"/>
                    <a:pt x="10" y="16"/>
                    <a:pt x="10" y="16"/>
                  </a:cubicBezTo>
                  <a:cubicBezTo>
                    <a:pt x="11" y="16"/>
                    <a:pt x="12" y="15"/>
                    <a:pt x="12" y="15"/>
                  </a:cubicBezTo>
                  <a:cubicBezTo>
                    <a:pt x="13" y="14"/>
                    <a:pt x="15" y="13"/>
                    <a:pt x="15" y="12"/>
                  </a:cubicBezTo>
                  <a:cubicBezTo>
                    <a:pt x="16" y="11"/>
                    <a:pt x="16" y="9"/>
                    <a:pt x="16" y="8"/>
                  </a:cubicBezTo>
                  <a:cubicBezTo>
                    <a:pt x="16" y="8"/>
                    <a:pt x="16" y="7"/>
                    <a:pt x="16" y="6"/>
                  </a:cubicBezTo>
                  <a:cubicBezTo>
                    <a:pt x="16" y="6"/>
                    <a:pt x="16" y="5"/>
                    <a:pt x="15" y="5"/>
                  </a:cubicBezTo>
                  <a:cubicBezTo>
                    <a:pt x="15" y="4"/>
                    <a:pt x="15" y="4"/>
                    <a:pt x="15" y="4"/>
                  </a:cubicBezTo>
                  <a:cubicBezTo>
                    <a:pt x="14" y="3"/>
                    <a:pt x="14" y="3"/>
                    <a:pt x="14" y="2"/>
                  </a:cubicBezTo>
                  <a:cubicBezTo>
                    <a:pt x="13" y="2"/>
                    <a:pt x="13" y="2"/>
                    <a:pt x="12" y="1"/>
                  </a:cubicBezTo>
                  <a:cubicBezTo>
                    <a:pt x="12" y="1"/>
                    <a:pt x="11" y="1"/>
                    <a:pt x="11" y="1"/>
                  </a:cubicBezTo>
                  <a:cubicBezTo>
                    <a:pt x="10" y="1"/>
                    <a:pt x="10" y="1"/>
                    <a:pt x="10" y="0"/>
                  </a:cubicBezTo>
                  <a:cubicBezTo>
                    <a:pt x="9" y="0"/>
                    <a:pt x="9" y="0"/>
                    <a:pt x="8" y="0"/>
                  </a:cubicBezTo>
                  <a:cubicBezTo>
                    <a:pt x="8" y="0"/>
                    <a:pt x="8" y="0"/>
                    <a:pt x="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
        <p:nvSpPr>
          <p:cNvPr id="124" name="内容占位符 6"/>
          <p:cNvSpPr>
            <a:spLocks noGrp="1"/>
          </p:cNvSpPr>
          <p:nvPr>
            <p:custDataLst>
              <p:tags r:id="rId11"/>
            </p:custDataLst>
          </p:nvPr>
        </p:nvSpPr>
        <p:spPr>
          <a:xfrm>
            <a:off x="1465580" y="3722370"/>
            <a:ext cx="4630420" cy="2046605"/>
          </a:xfrm>
          <a:prstGeom prst="rect">
            <a:avLst/>
          </a:prstGeom>
        </p:spPr>
        <p:txBody>
          <a:bodyPr vert="horz" wrap="square" lIns="90000" tIns="46800" rIns="90000" bIns="46800" rtlCol="0" anchor="t" anchorCtr="0">
            <a:noAutofit/>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a:lnSpc>
                <a:spcPct val="130000"/>
              </a:lnSpc>
              <a:spcBef>
                <a:spcPts val="0"/>
              </a:spcBef>
              <a:spcAft>
                <a:spcPts val="0"/>
              </a:spcAft>
              <a:buSzPct val="100000"/>
              <a:buNone/>
            </a:pPr>
            <a:r>
              <a:rPr lang="zh-CN" sz="1800">
                <a:solidFill>
                  <a:schemeClr val="tx1">
                    <a:lumMod val="75000"/>
                    <a:lumOff val="25000"/>
                  </a:schemeClr>
                </a:solidFill>
                <a:sym typeface="+mn-ea"/>
              </a:rPr>
              <a:t>所谓独立需求，是指需求变化独立于人们的主观控制能力之外，因而其数量与出现的概率是随机的、不确定的，如某种产品的市场需求。</a:t>
            </a:r>
            <a:endParaRPr lang="zh-CN" sz="1800">
              <a:solidFill>
                <a:schemeClr val="tx1">
                  <a:lumMod val="75000"/>
                  <a:lumOff val="25000"/>
                </a:schemeClr>
              </a:solidFill>
              <a:sym typeface="+mn-ea"/>
            </a:endParaRPr>
          </a:p>
        </p:txBody>
      </p:sp>
      <p:sp>
        <p:nvSpPr>
          <p:cNvPr id="125" name="内容占位符 6"/>
          <p:cNvSpPr>
            <a:spLocks noGrp="1"/>
          </p:cNvSpPr>
          <p:nvPr>
            <p:custDataLst>
              <p:tags r:id="rId12"/>
            </p:custDataLst>
          </p:nvPr>
        </p:nvSpPr>
        <p:spPr>
          <a:xfrm>
            <a:off x="3652407" y="3147823"/>
            <a:ext cx="640800" cy="552660"/>
          </a:xfrm>
          <a:prstGeom prst="rect">
            <a:avLst/>
          </a:prstGeom>
        </p:spPr>
        <p:txBody>
          <a:bodyPr vert="horz" wrap="square" lIns="90000" tIns="46800" rIns="90000" bIns="46800" rtlCol="0" anchor="b" anchorCtr="0">
            <a:normAutofit lnSpcReduction="10000"/>
          </a:bodyPr>
          <a:lstStyle>
            <a:lvl1pPr marL="285750" indent="-28575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Aft>
                <a:spcPts val="0"/>
              </a:spcAft>
              <a:buNone/>
            </a:pPr>
            <a:r>
              <a:rPr lang="en-US" altLang="zh-CN" sz="2400" b="1" spc="200" dirty="0">
                <a:solidFill>
                  <a:schemeClr val="accent1"/>
                </a:solidFill>
                <a:uFillTx/>
                <a:ea typeface="幼圆" panose="02010509060101010101" pitchFamily="49" charset="-122"/>
                <a:cs typeface="Arial" panose="020B0604020202020204" pitchFamily="34" charset="0"/>
                <a:sym typeface="Arial" panose="020B0604020202020204" pitchFamily="34" charset="0"/>
              </a:rPr>
              <a:t>01</a:t>
            </a:r>
            <a:endParaRPr lang="en-US" altLang="zh-CN" sz="2400" b="1" spc="200" dirty="0">
              <a:solidFill>
                <a:schemeClr val="accent1"/>
              </a:solidFill>
              <a:uFillTx/>
              <a:ea typeface="幼圆" panose="02010509060101010101" pitchFamily="49" charset="-122"/>
              <a:cs typeface="Arial" panose="020B0604020202020204" pitchFamily="34" charset="0"/>
              <a:sym typeface="Arial" panose="020B0604020202020204" pitchFamily="34" charset="0"/>
            </a:endParaRPr>
          </a:p>
        </p:txBody>
      </p:sp>
      <p:grpSp>
        <p:nvGrpSpPr>
          <p:cNvPr id="126" name="组合 125"/>
          <p:cNvGrpSpPr/>
          <p:nvPr>
            <p:custDataLst>
              <p:tags r:id="rId13"/>
            </p:custDataLst>
          </p:nvPr>
        </p:nvGrpSpPr>
        <p:grpSpPr>
          <a:xfrm rot="21300000">
            <a:off x="3654258" y="2576195"/>
            <a:ext cx="636393" cy="461862"/>
            <a:chOff x="2474" y="4668"/>
            <a:chExt cx="901" cy="654"/>
          </a:xfrm>
        </p:grpSpPr>
        <p:grpSp>
          <p:nvGrpSpPr>
            <p:cNvPr id="127" name="组合 126"/>
            <p:cNvGrpSpPr/>
            <p:nvPr/>
          </p:nvGrpSpPr>
          <p:grpSpPr>
            <a:xfrm rot="1320000">
              <a:off x="2501" y="4668"/>
              <a:ext cx="780" cy="654"/>
              <a:chOff x="4593" y="8704"/>
              <a:chExt cx="780" cy="654"/>
            </a:xfrm>
          </p:grpSpPr>
          <p:sp>
            <p:nvSpPr>
              <p:cNvPr id="128" name="Freeform 15"/>
              <p:cNvSpPr>
                <a:spLocks noEditPoints="1"/>
              </p:cNvSpPr>
              <p:nvPr>
                <p:custDataLst>
                  <p:tags r:id="rId14"/>
                </p:custDataLst>
              </p:nvPr>
            </p:nvSpPr>
            <p:spPr bwMode="auto">
              <a:xfrm>
                <a:off x="4593" y="8704"/>
                <a:ext cx="780" cy="655"/>
              </a:xfrm>
              <a:custGeom>
                <a:avLst/>
                <a:gdLst>
                  <a:gd name="T0" fmla="*/ 101 w 172"/>
                  <a:gd name="T1" fmla="*/ 132 h 144"/>
                  <a:gd name="T2" fmla="*/ 101 w 172"/>
                  <a:gd name="T3" fmla="*/ 132 h 144"/>
                  <a:gd name="T4" fmla="*/ 102 w 172"/>
                  <a:gd name="T5" fmla="*/ 132 h 144"/>
                  <a:gd name="T6" fmla="*/ 101 w 172"/>
                  <a:gd name="T7" fmla="*/ 132 h 144"/>
                  <a:gd name="T8" fmla="*/ 10 w 172"/>
                  <a:gd name="T9" fmla="*/ 42 h 144"/>
                  <a:gd name="T10" fmla="*/ 10 w 172"/>
                  <a:gd name="T11" fmla="*/ 42 h 144"/>
                  <a:gd name="T12" fmla="*/ 10 w 172"/>
                  <a:gd name="T13" fmla="*/ 42 h 144"/>
                  <a:gd name="T14" fmla="*/ 11 w 172"/>
                  <a:gd name="T15" fmla="*/ 43 h 144"/>
                  <a:gd name="T16" fmla="*/ 10 w 172"/>
                  <a:gd name="T17" fmla="*/ 42 h 144"/>
                  <a:gd name="T18" fmla="*/ 164 w 172"/>
                  <a:gd name="T19" fmla="*/ 8 h 144"/>
                  <a:gd name="T20" fmla="*/ 164 w 172"/>
                  <a:gd name="T21" fmla="*/ 8 h 144"/>
                  <a:gd name="T22" fmla="*/ 164 w 172"/>
                  <a:gd name="T23" fmla="*/ 8 h 144"/>
                  <a:gd name="T24" fmla="*/ 164 w 172"/>
                  <a:gd name="T25" fmla="*/ 8 h 144"/>
                  <a:gd name="T26" fmla="*/ 162 w 172"/>
                  <a:gd name="T27" fmla="*/ 0 h 144"/>
                  <a:gd name="T28" fmla="*/ 155 w 172"/>
                  <a:gd name="T29" fmla="*/ 2 h 144"/>
                  <a:gd name="T30" fmla="*/ 147 w 172"/>
                  <a:gd name="T31" fmla="*/ 3 h 144"/>
                  <a:gd name="T32" fmla="*/ 126 w 172"/>
                  <a:gd name="T33" fmla="*/ 8 h 144"/>
                  <a:gd name="T34" fmla="*/ 43 w 172"/>
                  <a:gd name="T35" fmla="*/ 27 h 144"/>
                  <a:gd name="T36" fmla="*/ 23 w 172"/>
                  <a:gd name="T37" fmla="*/ 30 h 144"/>
                  <a:gd name="T38" fmla="*/ 13 w 172"/>
                  <a:gd name="T39" fmla="*/ 32 h 144"/>
                  <a:gd name="T40" fmla="*/ 10 w 172"/>
                  <a:gd name="T41" fmla="*/ 32 h 144"/>
                  <a:gd name="T42" fmla="*/ 6 w 172"/>
                  <a:gd name="T43" fmla="*/ 34 h 144"/>
                  <a:gd name="T44" fmla="*/ 3 w 172"/>
                  <a:gd name="T45" fmla="*/ 36 h 144"/>
                  <a:gd name="T46" fmla="*/ 2 w 172"/>
                  <a:gd name="T47" fmla="*/ 38 h 144"/>
                  <a:gd name="T48" fmla="*/ 0 w 172"/>
                  <a:gd name="T49" fmla="*/ 44 h 144"/>
                  <a:gd name="T50" fmla="*/ 1 w 172"/>
                  <a:gd name="T51" fmla="*/ 48 h 144"/>
                  <a:gd name="T52" fmla="*/ 3 w 172"/>
                  <a:gd name="T53" fmla="*/ 53 h 144"/>
                  <a:gd name="T54" fmla="*/ 10 w 172"/>
                  <a:gd name="T55" fmla="*/ 62 h 144"/>
                  <a:gd name="T56" fmla="*/ 18 w 172"/>
                  <a:gd name="T57" fmla="*/ 70 h 144"/>
                  <a:gd name="T58" fmla="*/ 23 w 172"/>
                  <a:gd name="T59" fmla="*/ 75 h 144"/>
                  <a:gd name="T60" fmla="*/ 26 w 172"/>
                  <a:gd name="T61" fmla="*/ 78 h 144"/>
                  <a:gd name="T62" fmla="*/ 38 w 172"/>
                  <a:gd name="T63" fmla="*/ 91 h 144"/>
                  <a:gd name="T64" fmla="*/ 52 w 172"/>
                  <a:gd name="T65" fmla="*/ 105 h 144"/>
                  <a:gd name="T66" fmla="*/ 82 w 172"/>
                  <a:gd name="T67" fmla="*/ 130 h 144"/>
                  <a:gd name="T68" fmla="*/ 98 w 172"/>
                  <a:gd name="T69" fmla="*/ 140 h 144"/>
                  <a:gd name="T70" fmla="*/ 107 w 172"/>
                  <a:gd name="T71" fmla="*/ 143 h 144"/>
                  <a:gd name="T72" fmla="*/ 115 w 172"/>
                  <a:gd name="T73" fmla="*/ 144 h 144"/>
                  <a:gd name="T74" fmla="*/ 119 w 172"/>
                  <a:gd name="T75" fmla="*/ 143 h 144"/>
                  <a:gd name="T76" fmla="*/ 122 w 172"/>
                  <a:gd name="T77" fmla="*/ 142 h 144"/>
                  <a:gd name="T78" fmla="*/ 127 w 172"/>
                  <a:gd name="T79" fmla="*/ 137 h 144"/>
                  <a:gd name="T80" fmla="*/ 134 w 172"/>
                  <a:gd name="T81" fmla="*/ 125 h 144"/>
                  <a:gd name="T82" fmla="*/ 143 w 172"/>
                  <a:gd name="T83" fmla="*/ 108 h 144"/>
                  <a:gd name="T84" fmla="*/ 150 w 172"/>
                  <a:gd name="T85" fmla="*/ 90 h 144"/>
                  <a:gd name="T86" fmla="*/ 161 w 172"/>
                  <a:gd name="T87" fmla="*/ 53 h 144"/>
                  <a:gd name="T88" fmla="*/ 166 w 172"/>
                  <a:gd name="T89" fmla="*/ 34 h 144"/>
                  <a:gd name="T90" fmla="*/ 170 w 172"/>
                  <a:gd name="T91" fmla="*/ 20 h 144"/>
                  <a:gd name="T92" fmla="*/ 171 w 172"/>
                  <a:gd name="T93" fmla="*/ 15 h 144"/>
                  <a:gd name="T94" fmla="*/ 172 w 172"/>
                  <a:gd name="T95" fmla="*/ 8 h 144"/>
                  <a:gd name="T96" fmla="*/ 170 w 172"/>
                  <a:gd name="T97" fmla="*/ 2 h 144"/>
                  <a:gd name="T98" fmla="*/ 163 w 172"/>
                  <a:gd name="T99" fmla="*/ 0 h 144"/>
                  <a:gd name="T100" fmla="*/ 162 w 172"/>
                  <a:gd name="T10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 h="144">
                    <a:moveTo>
                      <a:pt x="101" y="132"/>
                    </a:moveTo>
                    <a:cubicBezTo>
                      <a:pt x="101" y="132"/>
                      <a:pt x="101" y="132"/>
                      <a:pt x="101" y="132"/>
                    </a:cubicBezTo>
                    <a:cubicBezTo>
                      <a:pt x="102" y="132"/>
                      <a:pt x="102" y="132"/>
                      <a:pt x="102" y="132"/>
                    </a:cubicBezTo>
                    <a:cubicBezTo>
                      <a:pt x="102" y="132"/>
                      <a:pt x="102" y="132"/>
                      <a:pt x="101" y="132"/>
                    </a:cubicBezTo>
                    <a:close/>
                    <a:moveTo>
                      <a:pt x="10" y="42"/>
                    </a:moveTo>
                    <a:cubicBezTo>
                      <a:pt x="10" y="42"/>
                      <a:pt x="10" y="42"/>
                      <a:pt x="10" y="42"/>
                    </a:cubicBezTo>
                    <a:cubicBezTo>
                      <a:pt x="10" y="42"/>
                      <a:pt x="10" y="42"/>
                      <a:pt x="10" y="42"/>
                    </a:cubicBezTo>
                    <a:cubicBezTo>
                      <a:pt x="10" y="42"/>
                      <a:pt x="11" y="42"/>
                      <a:pt x="11" y="43"/>
                    </a:cubicBezTo>
                    <a:cubicBezTo>
                      <a:pt x="11" y="42"/>
                      <a:pt x="10" y="42"/>
                      <a:pt x="10" y="42"/>
                    </a:cubicBezTo>
                    <a:close/>
                    <a:moveTo>
                      <a:pt x="164" y="8"/>
                    </a:moveTo>
                    <a:cubicBezTo>
                      <a:pt x="164" y="8"/>
                      <a:pt x="164" y="8"/>
                      <a:pt x="164" y="8"/>
                    </a:cubicBezTo>
                    <a:cubicBezTo>
                      <a:pt x="164" y="8"/>
                      <a:pt x="164" y="8"/>
                      <a:pt x="164" y="8"/>
                    </a:cubicBezTo>
                    <a:cubicBezTo>
                      <a:pt x="164" y="8"/>
                      <a:pt x="164" y="8"/>
                      <a:pt x="164" y="8"/>
                    </a:cubicBezTo>
                    <a:close/>
                    <a:moveTo>
                      <a:pt x="162" y="0"/>
                    </a:moveTo>
                    <a:cubicBezTo>
                      <a:pt x="160" y="0"/>
                      <a:pt x="157" y="1"/>
                      <a:pt x="155" y="2"/>
                    </a:cubicBezTo>
                    <a:cubicBezTo>
                      <a:pt x="152" y="2"/>
                      <a:pt x="150" y="3"/>
                      <a:pt x="147" y="3"/>
                    </a:cubicBezTo>
                    <a:cubicBezTo>
                      <a:pt x="140" y="5"/>
                      <a:pt x="133" y="6"/>
                      <a:pt x="126" y="8"/>
                    </a:cubicBezTo>
                    <a:cubicBezTo>
                      <a:pt x="98" y="14"/>
                      <a:pt x="71" y="21"/>
                      <a:pt x="43" y="27"/>
                    </a:cubicBezTo>
                    <a:cubicBezTo>
                      <a:pt x="36" y="28"/>
                      <a:pt x="29" y="29"/>
                      <a:pt x="23" y="30"/>
                    </a:cubicBezTo>
                    <a:cubicBezTo>
                      <a:pt x="19" y="31"/>
                      <a:pt x="16" y="31"/>
                      <a:pt x="13" y="32"/>
                    </a:cubicBezTo>
                    <a:cubicBezTo>
                      <a:pt x="12" y="32"/>
                      <a:pt x="11" y="32"/>
                      <a:pt x="10" y="32"/>
                    </a:cubicBezTo>
                    <a:cubicBezTo>
                      <a:pt x="8" y="33"/>
                      <a:pt x="7" y="33"/>
                      <a:pt x="6" y="34"/>
                    </a:cubicBezTo>
                    <a:cubicBezTo>
                      <a:pt x="5" y="35"/>
                      <a:pt x="4" y="35"/>
                      <a:pt x="3" y="36"/>
                    </a:cubicBezTo>
                    <a:cubicBezTo>
                      <a:pt x="2" y="37"/>
                      <a:pt x="2" y="38"/>
                      <a:pt x="2" y="38"/>
                    </a:cubicBezTo>
                    <a:cubicBezTo>
                      <a:pt x="1" y="40"/>
                      <a:pt x="0" y="42"/>
                      <a:pt x="0" y="44"/>
                    </a:cubicBezTo>
                    <a:cubicBezTo>
                      <a:pt x="0" y="45"/>
                      <a:pt x="0" y="47"/>
                      <a:pt x="1" y="48"/>
                    </a:cubicBezTo>
                    <a:cubicBezTo>
                      <a:pt x="1" y="50"/>
                      <a:pt x="2" y="51"/>
                      <a:pt x="3" y="53"/>
                    </a:cubicBezTo>
                    <a:cubicBezTo>
                      <a:pt x="5" y="56"/>
                      <a:pt x="7" y="59"/>
                      <a:pt x="10" y="62"/>
                    </a:cubicBezTo>
                    <a:cubicBezTo>
                      <a:pt x="12" y="65"/>
                      <a:pt x="15" y="68"/>
                      <a:pt x="18" y="70"/>
                    </a:cubicBezTo>
                    <a:cubicBezTo>
                      <a:pt x="20" y="72"/>
                      <a:pt x="22" y="74"/>
                      <a:pt x="23" y="75"/>
                    </a:cubicBezTo>
                    <a:cubicBezTo>
                      <a:pt x="24" y="76"/>
                      <a:pt x="25" y="77"/>
                      <a:pt x="26" y="78"/>
                    </a:cubicBezTo>
                    <a:cubicBezTo>
                      <a:pt x="30" y="82"/>
                      <a:pt x="34" y="87"/>
                      <a:pt x="38" y="91"/>
                    </a:cubicBezTo>
                    <a:cubicBezTo>
                      <a:pt x="43" y="96"/>
                      <a:pt x="47" y="101"/>
                      <a:pt x="52" y="105"/>
                    </a:cubicBezTo>
                    <a:cubicBezTo>
                      <a:pt x="61" y="114"/>
                      <a:pt x="71" y="123"/>
                      <a:pt x="82" y="130"/>
                    </a:cubicBezTo>
                    <a:cubicBezTo>
                      <a:pt x="87" y="134"/>
                      <a:pt x="93" y="137"/>
                      <a:pt x="98" y="140"/>
                    </a:cubicBezTo>
                    <a:cubicBezTo>
                      <a:pt x="101" y="141"/>
                      <a:pt x="104" y="142"/>
                      <a:pt x="107" y="143"/>
                    </a:cubicBezTo>
                    <a:cubicBezTo>
                      <a:pt x="110" y="144"/>
                      <a:pt x="113" y="144"/>
                      <a:pt x="115" y="144"/>
                    </a:cubicBezTo>
                    <a:cubicBezTo>
                      <a:pt x="117" y="144"/>
                      <a:pt x="118" y="144"/>
                      <a:pt x="119" y="143"/>
                    </a:cubicBezTo>
                    <a:cubicBezTo>
                      <a:pt x="120" y="143"/>
                      <a:pt x="121" y="142"/>
                      <a:pt x="122" y="142"/>
                    </a:cubicBezTo>
                    <a:cubicBezTo>
                      <a:pt x="124" y="140"/>
                      <a:pt x="126" y="139"/>
                      <a:pt x="127" y="137"/>
                    </a:cubicBezTo>
                    <a:cubicBezTo>
                      <a:pt x="130" y="133"/>
                      <a:pt x="132" y="129"/>
                      <a:pt x="134" y="125"/>
                    </a:cubicBezTo>
                    <a:cubicBezTo>
                      <a:pt x="137" y="119"/>
                      <a:pt x="140" y="114"/>
                      <a:pt x="143" y="108"/>
                    </a:cubicBezTo>
                    <a:cubicBezTo>
                      <a:pt x="146" y="102"/>
                      <a:pt x="148" y="96"/>
                      <a:pt x="150" y="90"/>
                    </a:cubicBezTo>
                    <a:cubicBezTo>
                      <a:pt x="154" y="78"/>
                      <a:pt x="158" y="65"/>
                      <a:pt x="161" y="53"/>
                    </a:cubicBezTo>
                    <a:cubicBezTo>
                      <a:pt x="163" y="47"/>
                      <a:pt x="164" y="41"/>
                      <a:pt x="166" y="34"/>
                    </a:cubicBezTo>
                    <a:cubicBezTo>
                      <a:pt x="167" y="30"/>
                      <a:pt x="168" y="25"/>
                      <a:pt x="170" y="20"/>
                    </a:cubicBezTo>
                    <a:cubicBezTo>
                      <a:pt x="170" y="18"/>
                      <a:pt x="171" y="16"/>
                      <a:pt x="171" y="15"/>
                    </a:cubicBezTo>
                    <a:cubicBezTo>
                      <a:pt x="172" y="12"/>
                      <a:pt x="172" y="10"/>
                      <a:pt x="172" y="8"/>
                    </a:cubicBezTo>
                    <a:cubicBezTo>
                      <a:pt x="172" y="6"/>
                      <a:pt x="171" y="4"/>
                      <a:pt x="170" y="2"/>
                    </a:cubicBezTo>
                    <a:cubicBezTo>
                      <a:pt x="168" y="1"/>
                      <a:pt x="165" y="0"/>
                      <a:pt x="163" y="0"/>
                    </a:cubicBezTo>
                    <a:cubicBezTo>
                      <a:pt x="163" y="0"/>
                      <a:pt x="162" y="0"/>
                      <a:pt x="16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29" name="Freeform 103"/>
              <p:cNvSpPr>
                <a:spLocks noEditPoints="1"/>
              </p:cNvSpPr>
              <p:nvPr>
                <p:custDataLst>
                  <p:tags r:id="rId15"/>
                </p:custDataLst>
              </p:nvPr>
            </p:nvSpPr>
            <p:spPr bwMode="auto">
              <a:xfrm>
                <a:off x="4715" y="8759"/>
                <a:ext cx="585" cy="528"/>
              </a:xfrm>
              <a:custGeom>
                <a:avLst/>
                <a:gdLst>
                  <a:gd name="T0" fmla="*/ 0 w 129"/>
                  <a:gd name="T1" fmla="*/ 44 h 116"/>
                  <a:gd name="T2" fmla="*/ 8 w 129"/>
                  <a:gd name="T3" fmla="*/ 53 h 116"/>
                  <a:gd name="T4" fmla="*/ 17 w 129"/>
                  <a:gd name="T5" fmla="*/ 44 h 116"/>
                  <a:gd name="T6" fmla="*/ 8 w 129"/>
                  <a:gd name="T7" fmla="*/ 35 h 116"/>
                  <a:gd name="T8" fmla="*/ 0 w 129"/>
                  <a:gd name="T9" fmla="*/ 44 h 116"/>
                  <a:gd name="T10" fmla="*/ 112 w 129"/>
                  <a:gd name="T11" fmla="*/ 9 h 116"/>
                  <a:gd name="T12" fmla="*/ 120 w 129"/>
                  <a:gd name="T13" fmla="*/ 17 h 116"/>
                  <a:gd name="T14" fmla="*/ 129 w 129"/>
                  <a:gd name="T15" fmla="*/ 9 h 116"/>
                  <a:gd name="T16" fmla="*/ 120 w 129"/>
                  <a:gd name="T17" fmla="*/ 0 h 116"/>
                  <a:gd name="T18" fmla="*/ 112 w 129"/>
                  <a:gd name="T19" fmla="*/ 9 h 116"/>
                  <a:gd name="T20" fmla="*/ 94 w 129"/>
                  <a:gd name="T21" fmla="*/ 47 h 116"/>
                  <a:gd name="T22" fmla="*/ 103 w 129"/>
                  <a:gd name="T23" fmla="*/ 56 h 116"/>
                  <a:gd name="T24" fmla="*/ 111 w 129"/>
                  <a:gd name="T25" fmla="*/ 47 h 116"/>
                  <a:gd name="T26" fmla="*/ 103 w 129"/>
                  <a:gd name="T27" fmla="*/ 38 h 116"/>
                  <a:gd name="T28" fmla="*/ 94 w 129"/>
                  <a:gd name="T29" fmla="*/ 47 h 116"/>
                  <a:gd name="T30" fmla="*/ 78 w 129"/>
                  <a:gd name="T31" fmla="*/ 108 h 116"/>
                  <a:gd name="T32" fmla="*/ 86 w 129"/>
                  <a:gd name="T33" fmla="*/ 116 h 116"/>
                  <a:gd name="T34" fmla="*/ 95 w 129"/>
                  <a:gd name="T35" fmla="*/ 108 h 116"/>
                  <a:gd name="T36" fmla="*/ 86 w 129"/>
                  <a:gd name="T37" fmla="*/ 99 h 116"/>
                  <a:gd name="T38" fmla="*/ 78 w 129"/>
                  <a:gd name="T39" fmla="*/ 108 h 116"/>
                  <a:gd name="T40" fmla="*/ 48 w 129"/>
                  <a:gd name="T41" fmla="*/ 83 h 116"/>
                  <a:gd name="T42" fmla="*/ 56 w 129"/>
                  <a:gd name="T43" fmla="*/ 91 h 116"/>
                  <a:gd name="T44" fmla="*/ 65 w 129"/>
                  <a:gd name="T45" fmla="*/ 83 h 116"/>
                  <a:gd name="T46" fmla="*/ 56 w 129"/>
                  <a:gd name="T47" fmla="*/ 74 h 116"/>
                  <a:gd name="T48" fmla="*/ 48 w 129"/>
                  <a:gd name="T49" fmla="*/ 83 h 116"/>
                  <a:gd name="T50" fmla="*/ 52 w 129"/>
                  <a:gd name="T51" fmla="*/ 32 h 116"/>
                  <a:gd name="T52" fmla="*/ 60 w 129"/>
                  <a:gd name="T53" fmla="*/ 41 h 116"/>
                  <a:gd name="T54" fmla="*/ 69 w 129"/>
                  <a:gd name="T55" fmla="*/ 32 h 116"/>
                  <a:gd name="T56" fmla="*/ 60 w 129"/>
                  <a:gd name="T57" fmla="*/ 24 h 116"/>
                  <a:gd name="T58" fmla="*/ 52 w 129"/>
                  <a:gd name="T59" fmla="*/ 3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16">
                    <a:moveTo>
                      <a:pt x="0" y="44"/>
                    </a:moveTo>
                    <a:cubicBezTo>
                      <a:pt x="0" y="49"/>
                      <a:pt x="4" y="53"/>
                      <a:pt x="8" y="53"/>
                    </a:cubicBezTo>
                    <a:cubicBezTo>
                      <a:pt x="13" y="53"/>
                      <a:pt x="17" y="49"/>
                      <a:pt x="17" y="44"/>
                    </a:cubicBezTo>
                    <a:cubicBezTo>
                      <a:pt x="17" y="39"/>
                      <a:pt x="13" y="35"/>
                      <a:pt x="8" y="35"/>
                    </a:cubicBezTo>
                    <a:cubicBezTo>
                      <a:pt x="4" y="35"/>
                      <a:pt x="0" y="39"/>
                      <a:pt x="0" y="44"/>
                    </a:cubicBezTo>
                    <a:close/>
                    <a:moveTo>
                      <a:pt x="112" y="9"/>
                    </a:moveTo>
                    <a:cubicBezTo>
                      <a:pt x="112" y="13"/>
                      <a:pt x="116" y="17"/>
                      <a:pt x="120" y="17"/>
                    </a:cubicBezTo>
                    <a:cubicBezTo>
                      <a:pt x="125" y="17"/>
                      <a:pt x="129" y="13"/>
                      <a:pt x="129" y="9"/>
                    </a:cubicBezTo>
                    <a:cubicBezTo>
                      <a:pt x="129" y="4"/>
                      <a:pt x="125" y="0"/>
                      <a:pt x="120" y="0"/>
                    </a:cubicBezTo>
                    <a:cubicBezTo>
                      <a:pt x="116" y="0"/>
                      <a:pt x="112" y="4"/>
                      <a:pt x="112" y="9"/>
                    </a:cubicBezTo>
                    <a:close/>
                    <a:moveTo>
                      <a:pt x="94" y="47"/>
                    </a:moveTo>
                    <a:cubicBezTo>
                      <a:pt x="94" y="52"/>
                      <a:pt x="98" y="56"/>
                      <a:pt x="103" y="56"/>
                    </a:cubicBezTo>
                    <a:cubicBezTo>
                      <a:pt x="107" y="56"/>
                      <a:pt x="111" y="52"/>
                      <a:pt x="111" y="47"/>
                    </a:cubicBezTo>
                    <a:cubicBezTo>
                      <a:pt x="111" y="42"/>
                      <a:pt x="107" y="38"/>
                      <a:pt x="103" y="38"/>
                    </a:cubicBezTo>
                    <a:cubicBezTo>
                      <a:pt x="98" y="38"/>
                      <a:pt x="94" y="42"/>
                      <a:pt x="94" y="47"/>
                    </a:cubicBezTo>
                    <a:close/>
                    <a:moveTo>
                      <a:pt x="78" y="108"/>
                    </a:moveTo>
                    <a:cubicBezTo>
                      <a:pt x="78" y="112"/>
                      <a:pt x="82" y="116"/>
                      <a:pt x="86" y="116"/>
                    </a:cubicBezTo>
                    <a:cubicBezTo>
                      <a:pt x="91" y="116"/>
                      <a:pt x="95" y="112"/>
                      <a:pt x="95" y="108"/>
                    </a:cubicBezTo>
                    <a:cubicBezTo>
                      <a:pt x="95" y="103"/>
                      <a:pt x="91" y="99"/>
                      <a:pt x="86" y="99"/>
                    </a:cubicBezTo>
                    <a:cubicBezTo>
                      <a:pt x="82" y="99"/>
                      <a:pt x="78" y="103"/>
                      <a:pt x="78" y="108"/>
                    </a:cubicBezTo>
                    <a:close/>
                    <a:moveTo>
                      <a:pt x="48" y="83"/>
                    </a:moveTo>
                    <a:cubicBezTo>
                      <a:pt x="48" y="87"/>
                      <a:pt x="52" y="91"/>
                      <a:pt x="56" y="91"/>
                    </a:cubicBezTo>
                    <a:cubicBezTo>
                      <a:pt x="61" y="91"/>
                      <a:pt x="65" y="87"/>
                      <a:pt x="65" y="83"/>
                    </a:cubicBezTo>
                    <a:cubicBezTo>
                      <a:pt x="65" y="78"/>
                      <a:pt x="61" y="74"/>
                      <a:pt x="56" y="74"/>
                    </a:cubicBezTo>
                    <a:cubicBezTo>
                      <a:pt x="52" y="74"/>
                      <a:pt x="48" y="78"/>
                      <a:pt x="48" y="83"/>
                    </a:cubicBezTo>
                    <a:close/>
                    <a:moveTo>
                      <a:pt x="52" y="32"/>
                    </a:moveTo>
                    <a:cubicBezTo>
                      <a:pt x="52" y="37"/>
                      <a:pt x="56" y="41"/>
                      <a:pt x="60" y="41"/>
                    </a:cubicBezTo>
                    <a:cubicBezTo>
                      <a:pt x="65" y="41"/>
                      <a:pt x="69" y="37"/>
                      <a:pt x="69" y="32"/>
                    </a:cubicBezTo>
                    <a:cubicBezTo>
                      <a:pt x="69" y="28"/>
                      <a:pt x="65" y="24"/>
                      <a:pt x="60" y="24"/>
                    </a:cubicBezTo>
                    <a:cubicBezTo>
                      <a:pt x="56" y="24"/>
                      <a:pt x="52" y="28"/>
                      <a:pt x="52" y="32"/>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
          <p:nvSpPr>
            <p:cNvPr id="130" name="Freeform 138"/>
            <p:cNvSpPr/>
            <p:nvPr>
              <p:custDataLst>
                <p:tags r:id="rId16"/>
              </p:custDataLst>
            </p:nvPr>
          </p:nvSpPr>
          <p:spPr bwMode="auto">
            <a:xfrm>
              <a:off x="2474" y="5157"/>
              <a:ext cx="155" cy="145"/>
            </a:xfrm>
            <a:custGeom>
              <a:avLst/>
              <a:gdLst>
                <a:gd name="T0" fmla="*/ 17 w 34"/>
                <a:gd name="T1" fmla="*/ 0 h 32"/>
                <a:gd name="T2" fmla="*/ 14 w 34"/>
                <a:gd name="T3" fmla="*/ 0 h 32"/>
                <a:gd name="T4" fmla="*/ 12 w 34"/>
                <a:gd name="T5" fmla="*/ 1 h 32"/>
                <a:gd name="T6" fmla="*/ 11 w 34"/>
                <a:gd name="T7" fmla="*/ 1 h 32"/>
                <a:gd name="T8" fmla="*/ 9 w 34"/>
                <a:gd name="T9" fmla="*/ 2 h 32"/>
                <a:gd name="T10" fmla="*/ 6 w 34"/>
                <a:gd name="T11" fmla="*/ 4 h 32"/>
                <a:gd name="T12" fmla="*/ 5 w 34"/>
                <a:gd name="T13" fmla="*/ 5 h 32"/>
                <a:gd name="T14" fmla="*/ 3 w 34"/>
                <a:gd name="T15" fmla="*/ 8 h 32"/>
                <a:gd name="T16" fmla="*/ 2 w 34"/>
                <a:gd name="T17" fmla="*/ 11 h 32"/>
                <a:gd name="T18" fmla="*/ 1 w 34"/>
                <a:gd name="T19" fmla="*/ 16 h 32"/>
                <a:gd name="T20" fmla="*/ 1 w 34"/>
                <a:gd name="T21" fmla="*/ 21 h 32"/>
                <a:gd name="T22" fmla="*/ 2 w 34"/>
                <a:gd name="T23" fmla="*/ 24 h 32"/>
                <a:gd name="T24" fmla="*/ 4 w 34"/>
                <a:gd name="T25" fmla="*/ 27 h 32"/>
                <a:gd name="T26" fmla="*/ 5 w 34"/>
                <a:gd name="T27" fmla="*/ 28 h 32"/>
                <a:gd name="T28" fmla="*/ 8 w 34"/>
                <a:gd name="T29" fmla="*/ 30 h 32"/>
                <a:gd name="T30" fmla="*/ 20 w 34"/>
                <a:gd name="T31" fmla="*/ 31 h 32"/>
                <a:gd name="T32" fmla="*/ 22 w 34"/>
                <a:gd name="T33" fmla="*/ 31 h 32"/>
                <a:gd name="T34" fmla="*/ 25 w 34"/>
                <a:gd name="T35" fmla="*/ 29 h 32"/>
                <a:gd name="T36" fmla="*/ 32 w 34"/>
                <a:gd name="T37" fmla="*/ 23 h 32"/>
                <a:gd name="T38" fmla="*/ 34 w 34"/>
                <a:gd name="T39" fmla="*/ 16 h 32"/>
                <a:gd name="T40" fmla="*/ 33 w 34"/>
                <a:gd name="T41" fmla="*/ 12 h 32"/>
                <a:gd name="T42" fmla="*/ 32 w 34"/>
                <a:gd name="T43" fmla="*/ 8 h 32"/>
                <a:gd name="T44" fmla="*/ 31 w 34"/>
                <a:gd name="T45" fmla="*/ 6 h 32"/>
                <a:gd name="T46" fmla="*/ 28 w 34"/>
                <a:gd name="T47" fmla="*/ 4 h 32"/>
                <a:gd name="T48" fmla="*/ 26 w 34"/>
                <a:gd name="T49" fmla="*/ 2 h 32"/>
                <a:gd name="T50" fmla="*/ 23 w 34"/>
                <a:gd name="T51" fmla="*/ 1 h 32"/>
                <a:gd name="T52" fmla="*/ 21 w 34"/>
                <a:gd name="T53" fmla="*/ 0 h 32"/>
                <a:gd name="T54" fmla="*/ 17 w 34"/>
                <a:gd name="T55" fmla="*/ 0 h 32"/>
                <a:gd name="T56" fmla="*/ 17 w 34"/>
                <a:gd name="T5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 h="32">
                  <a:moveTo>
                    <a:pt x="17" y="0"/>
                  </a:moveTo>
                  <a:cubicBezTo>
                    <a:pt x="16" y="0"/>
                    <a:pt x="15" y="0"/>
                    <a:pt x="14" y="0"/>
                  </a:cubicBezTo>
                  <a:cubicBezTo>
                    <a:pt x="13" y="0"/>
                    <a:pt x="12" y="1"/>
                    <a:pt x="12" y="1"/>
                  </a:cubicBezTo>
                  <a:cubicBezTo>
                    <a:pt x="12" y="1"/>
                    <a:pt x="11" y="1"/>
                    <a:pt x="11" y="1"/>
                  </a:cubicBezTo>
                  <a:cubicBezTo>
                    <a:pt x="10" y="1"/>
                    <a:pt x="10" y="2"/>
                    <a:pt x="9" y="2"/>
                  </a:cubicBezTo>
                  <a:cubicBezTo>
                    <a:pt x="8" y="3"/>
                    <a:pt x="7" y="3"/>
                    <a:pt x="6" y="4"/>
                  </a:cubicBezTo>
                  <a:cubicBezTo>
                    <a:pt x="6" y="4"/>
                    <a:pt x="5" y="5"/>
                    <a:pt x="5" y="5"/>
                  </a:cubicBezTo>
                  <a:cubicBezTo>
                    <a:pt x="4" y="6"/>
                    <a:pt x="4" y="7"/>
                    <a:pt x="3" y="8"/>
                  </a:cubicBezTo>
                  <a:cubicBezTo>
                    <a:pt x="3" y="9"/>
                    <a:pt x="2" y="10"/>
                    <a:pt x="2" y="11"/>
                  </a:cubicBezTo>
                  <a:cubicBezTo>
                    <a:pt x="1" y="12"/>
                    <a:pt x="1" y="14"/>
                    <a:pt x="1" y="16"/>
                  </a:cubicBezTo>
                  <a:cubicBezTo>
                    <a:pt x="0" y="18"/>
                    <a:pt x="1" y="20"/>
                    <a:pt x="1" y="21"/>
                  </a:cubicBezTo>
                  <a:cubicBezTo>
                    <a:pt x="1" y="22"/>
                    <a:pt x="2" y="23"/>
                    <a:pt x="2" y="24"/>
                  </a:cubicBezTo>
                  <a:cubicBezTo>
                    <a:pt x="3" y="25"/>
                    <a:pt x="3" y="26"/>
                    <a:pt x="4" y="27"/>
                  </a:cubicBezTo>
                  <a:cubicBezTo>
                    <a:pt x="4" y="27"/>
                    <a:pt x="5" y="28"/>
                    <a:pt x="5" y="28"/>
                  </a:cubicBezTo>
                  <a:cubicBezTo>
                    <a:pt x="6" y="29"/>
                    <a:pt x="7" y="30"/>
                    <a:pt x="8" y="30"/>
                  </a:cubicBezTo>
                  <a:cubicBezTo>
                    <a:pt x="12" y="32"/>
                    <a:pt x="16" y="32"/>
                    <a:pt x="20" y="31"/>
                  </a:cubicBezTo>
                  <a:cubicBezTo>
                    <a:pt x="21" y="31"/>
                    <a:pt x="21" y="31"/>
                    <a:pt x="22" y="31"/>
                  </a:cubicBezTo>
                  <a:cubicBezTo>
                    <a:pt x="23" y="31"/>
                    <a:pt x="24" y="30"/>
                    <a:pt x="25" y="29"/>
                  </a:cubicBezTo>
                  <a:cubicBezTo>
                    <a:pt x="28" y="28"/>
                    <a:pt x="30" y="25"/>
                    <a:pt x="32" y="23"/>
                  </a:cubicBezTo>
                  <a:cubicBezTo>
                    <a:pt x="33" y="20"/>
                    <a:pt x="34" y="18"/>
                    <a:pt x="34" y="16"/>
                  </a:cubicBezTo>
                  <a:cubicBezTo>
                    <a:pt x="34" y="14"/>
                    <a:pt x="34" y="13"/>
                    <a:pt x="33" y="12"/>
                  </a:cubicBezTo>
                  <a:cubicBezTo>
                    <a:pt x="33" y="11"/>
                    <a:pt x="32" y="10"/>
                    <a:pt x="32" y="8"/>
                  </a:cubicBezTo>
                  <a:cubicBezTo>
                    <a:pt x="32" y="8"/>
                    <a:pt x="31" y="7"/>
                    <a:pt x="31" y="6"/>
                  </a:cubicBezTo>
                  <a:cubicBezTo>
                    <a:pt x="30" y="5"/>
                    <a:pt x="29" y="5"/>
                    <a:pt x="28" y="4"/>
                  </a:cubicBezTo>
                  <a:cubicBezTo>
                    <a:pt x="28" y="3"/>
                    <a:pt x="27" y="3"/>
                    <a:pt x="26" y="2"/>
                  </a:cubicBezTo>
                  <a:cubicBezTo>
                    <a:pt x="25" y="1"/>
                    <a:pt x="24" y="1"/>
                    <a:pt x="23" y="1"/>
                  </a:cubicBezTo>
                  <a:cubicBezTo>
                    <a:pt x="22" y="0"/>
                    <a:pt x="21" y="0"/>
                    <a:pt x="21" y="0"/>
                  </a:cubicBezTo>
                  <a:cubicBezTo>
                    <a:pt x="19" y="0"/>
                    <a:pt x="18" y="0"/>
                    <a:pt x="17" y="0"/>
                  </a:cubicBezTo>
                  <a:cubicBezTo>
                    <a:pt x="17" y="0"/>
                    <a:pt x="17" y="0"/>
                    <a:pt x="17"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31" name="Freeform 131"/>
            <p:cNvSpPr/>
            <p:nvPr>
              <p:custDataLst>
                <p:tags r:id="rId17"/>
              </p:custDataLst>
            </p:nvPr>
          </p:nvSpPr>
          <p:spPr bwMode="auto">
            <a:xfrm>
              <a:off x="2474" y="4991"/>
              <a:ext cx="73" cy="73"/>
            </a:xfrm>
            <a:custGeom>
              <a:avLst/>
              <a:gdLst>
                <a:gd name="T0" fmla="*/ 8 w 16"/>
                <a:gd name="T1" fmla="*/ 0 h 16"/>
                <a:gd name="T2" fmla="*/ 7 w 16"/>
                <a:gd name="T3" fmla="*/ 0 h 16"/>
                <a:gd name="T4" fmla="*/ 5 w 16"/>
                <a:gd name="T5" fmla="*/ 1 h 16"/>
                <a:gd name="T6" fmla="*/ 5 w 16"/>
                <a:gd name="T7" fmla="*/ 1 h 16"/>
                <a:gd name="T8" fmla="*/ 4 w 16"/>
                <a:gd name="T9" fmla="*/ 1 h 16"/>
                <a:gd name="T10" fmla="*/ 3 w 16"/>
                <a:gd name="T11" fmla="*/ 2 h 16"/>
                <a:gd name="T12" fmla="*/ 2 w 16"/>
                <a:gd name="T13" fmla="*/ 3 h 16"/>
                <a:gd name="T14" fmla="*/ 1 w 16"/>
                <a:gd name="T15" fmla="*/ 4 h 16"/>
                <a:gd name="T16" fmla="*/ 0 w 16"/>
                <a:gd name="T17" fmla="*/ 6 h 16"/>
                <a:gd name="T18" fmla="*/ 0 w 16"/>
                <a:gd name="T19" fmla="*/ 8 h 16"/>
                <a:gd name="T20" fmla="*/ 0 w 16"/>
                <a:gd name="T21" fmla="*/ 11 h 16"/>
                <a:gd name="T22" fmla="*/ 1 w 16"/>
                <a:gd name="T23" fmla="*/ 12 h 16"/>
                <a:gd name="T24" fmla="*/ 1 w 16"/>
                <a:gd name="T25" fmla="*/ 14 h 16"/>
                <a:gd name="T26" fmla="*/ 2 w 16"/>
                <a:gd name="T27" fmla="*/ 14 h 16"/>
                <a:gd name="T28" fmla="*/ 4 w 16"/>
                <a:gd name="T29" fmla="*/ 15 h 16"/>
                <a:gd name="T30" fmla="*/ 10 w 16"/>
                <a:gd name="T31" fmla="*/ 16 h 16"/>
                <a:gd name="T32" fmla="*/ 11 w 16"/>
                <a:gd name="T33" fmla="*/ 16 h 16"/>
                <a:gd name="T34" fmla="*/ 12 w 16"/>
                <a:gd name="T35" fmla="*/ 15 h 16"/>
                <a:gd name="T36" fmla="*/ 16 w 16"/>
                <a:gd name="T37" fmla="*/ 12 h 16"/>
                <a:gd name="T38" fmla="*/ 16 w 16"/>
                <a:gd name="T39" fmla="*/ 8 h 16"/>
                <a:gd name="T40" fmla="*/ 16 w 16"/>
                <a:gd name="T41" fmla="*/ 6 h 16"/>
                <a:gd name="T42" fmla="*/ 16 w 16"/>
                <a:gd name="T43" fmla="*/ 4 h 16"/>
                <a:gd name="T44" fmla="*/ 15 w 16"/>
                <a:gd name="T45" fmla="*/ 3 h 16"/>
                <a:gd name="T46" fmla="*/ 14 w 16"/>
                <a:gd name="T47" fmla="*/ 2 h 16"/>
                <a:gd name="T48" fmla="*/ 13 w 16"/>
                <a:gd name="T49" fmla="*/ 1 h 16"/>
                <a:gd name="T50" fmla="*/ 11 w 16"/>
                <a:gd name="T51" fmla="*/ 1 h 16"/>
                <a:gd name="T52" fmla="*/ 10 w 16"/>
                <a:gd name="T53" fmla="*/ 0 h 16"/>
                <a:gd name="T54" fmla="*/ 8 w 16"/>
                <a:gd name="T55" fmla="*/ 0 h 16"/>
                <a:gd name="T56" fmla="*/ 8 w 16"/>
                <a:gd name="T5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6">
                  <a:moveTo>
                    <a:pt x="8" y="0"/>
                  </a:moveTo>
                  <a:cubicBezTo>
                    <a:pt x="8" y="0"/>
                    <a:pt x="7" y="0"/>
                    <a:pt x="7" y="0"/>
                  </a:cubicBezTo>
                  <a:cubicBezTo>
                    <a:pt x="6" y="0"/>
                    <a:pt x="6" y="1"/>
                    <a:pt x="5" y="1"/>
                  </a:cubicBezTo>
                  <a:cubicBezTo>
                    <a:pt x="5" y="1"/>
                    <a:pt x="5" y="1"/>
                    <a:pt x="5" y="1"/>
                  </a:cubicBezTo>
                  <a:cubicBezTo>
                    <a:pt x="5" y="1"/>
                    <a:pt x="4" y="1"/>
                    <a:pt x="4" y="1"/>
                  </a:cubicBezTo>
                  <a:cubicBezTo>
                    <a:pt x="4" y="2"/>
                    <a:pt x="3" y="2"/>
                    <a:pt x="3" y="2"/>
                  </a:cubicBezTo>
                  <a:cubicBezTo>
                    <a:pt x="3" y="2"/>
                    <a:pt x="2" y="3"/>
                    <a:pt x="2" y="3"/>
                  </a:cubicBezTo>
                  <a:cubicBezTo>
                    <a:pt x="2" y="3"/>
                    <a:pt x="1" y="4"/>
                    <a:pt x="1" y="4"/>
                  </a:cubicBezTo>
                  <a:cubicBezTo>
                    <a:pt x="1" y="5"/>
                    <a:pt x="1" y="5"/>
                    <a:pt x="0" y="6"/>
                  </a:cubicBezTo>
                  <a:cubicBezTo>
                    <a:pt x="0" y="6"/>
                    <a:pt x="0" y="7"/>
                    <a:pt x="0" y="8"/>
                  </a:cubicBezTo>
                  <a:cubicBezTo>
                    <a:pt x="0" y="9"/>
                    <a:pt x="0" y="10"/>
                    <a:pt x="0" y="11"/>
                  </a:cubicBezTo>
                  <a:cubicBezTo>
                    <a:pt x="0" y="11"/>
                    <a:pt x="0" y="12"/>
                    <a:pt x="1" y="12"/>
                  </a:cubicBezTo>
                  <a:cubicBezTo>
                    <a:pt x="1" y="13"/>
                    <a:pt x="1" y="13"/>
                    <a:pt x="1" y="14"/>
                  </a:cubicBezTo>
                  <a:cubicBezTo>
                    <a:pt x="2" y="14"/>
                    <a:pt x="2" y="14"/>
                    <a:pt x="2" y="14"/>
                  </a:cubicBezTo>
                  <a:cubicBezTo>
                    <a:pt x="3" y="15"/>
                    <a:pt x="3" y="15"/>
                    <a:pt x="4" y="15"/>
                  </a:cubicBezTo>
                  <a:cubicBezTo>
                    <a:pt x="5" y="16"/>
                    <a:pt x="8" y="16"/>
                    <a:pt x="10" y="16"/>
                  </a:cubicBezTo>
                  <a:cubicBezTo>
                    <a:pt x="10" y="16"/>
                    <a:pt x="10" y="16"/>
                    <a:pt x="11" y="16"/>
                  </a:cubicBezTo>
                  <a:cubicBezTo>
                    <a:pt x="11" y="16"/>
                    <a:pt x="12" y="15"/>
                    <a:pt x="12" y="15"/>
                  </a:cubicBezTo>
                  <a:cubicBezTo>
                    <a:pt x="14" y="14"/>
                    <a:pt x="15" y="13"/>
                    <a:pt x="16" y="12"/>
                  </a:cubicBezTo>
                  <a:cubicBezTo>
                    <a:pt x="16" y="10"/>
                    <a:pt x="16" y="9"/>
                    <a:pt x="16" y="8"/>
                  </a:cubicBezTo>
                  <a:cubicBezTo>
                    <a:pt x="16" y="7"/>
                    <a:pt x="16" y="7"/>
                    <a:pt x="16" y="6"/>
                  </a:cubicBezTo>
                  <a:cubicBezTo>
                    <a:pt x="16" y="6"/>
                    <a:pt x="16" y="5"/>
                    <a:pt x="16" y="4"/>
                  </a:cubicBezTo>
                  <a:cubicBezTo>
                    <a:pt x="15" y="4"/>
                    <a:pt x="15" y="4"/>
                    <a:pt x="15" y="3"/>
                  </a:cubicBezTo>
                  <a:cubicBezTo>
                    <a:pt x="15" y="3"/>
                    <a:pt x="14" y="3"/>
                    <a:pt x="14" y="2"/>
                  </a:cubicBezTo>
                  <a:cubicBezTo>
                    <a:pt x="13" y="2"/>
                    <a:pt x="13" y="2"/>
                    <a:pt x="13" y="1"/>
                  </a:cubicBezTo>
                  <a:cubicBezTo>
                    <a:pt x="12" y="1"/>
                    <a:pt x="12" y="1"/>
                    <a:pt x="11" y="1"/>
                  </a:cubicBezTo>
                  <a:cubicBezTo>
                    <a:pt x="11" y="0"/>
                    <a:pt x="10" y="0"/>
                    <a:pt x="10" y="0"/>
                  </a:cubicBezTo>
                  <a:cubicBezTo>
                    <a:pt x="9" y="0"/>
                    <a:pt x="9" y="0"/>
                    <a:pt x="8" y="0"/>
                  </a:cubicBezTo>
                  <a:cubicBezTo>
                    <a:pt x="8" y="0"/>
                    <a:pt x="8" y="0"/>
                    <a:pt x="8" y="0"/>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sp>
          <p:nvSpPr>
            <p:cNvPr id="132" name="Freeform 131"/>
            <p:cNvSpPr/>
            <p:nvPr>
              <p:custDataLst>
                <p:tags r:id="rId18"/>
              </p:custDataLst>
            </p:nvPr>
          </p:nvSpPr>
          <p:spPr bwMode="auto">
            <a:xfrm>
              <a:off x="3303" y="5157"/>
              <a:ext cx="73" cy="73"/>
            </a:xfrm>
            <a:custGeom>
              <a:avLst/>
              <a:gdLst>
                <a:gd name="T0" fmla="*/ 8 w 16"/>
                <a:gd name="T1" fmla="*/ 0 h 16"/>
                <a:gd name="T2" fmla="*/ 7 w 16"/>
                <a:gd name="T3" fmla="*/ 0 h 16"/>
                <a:gd name="T4" fmla="*/ 5 w 16"/>
                <a:gd name="T5" fmla="*/ 1 h 16"/>
                <a:gd name="T6" fmla="*/ 5 w 16"/>
                <a:gd name="T7" fmla="*/ 1 h 16"/>
                <a:gd name="T8" fmla="*/ 4 w 16"/>
                <a:gd name="T9" fmla="*/ 1 h 16"/>
                <a:gd name="T10" fmla="*/ 3 w 16"/>
                <a:gd name="T11" fmla="*/ 2 h 16"/>
                <a:gd name="T12" fmla="*/ 2 w 16"/>
                <a:gd name="T13" fmla="*/ 3 h 16"/>
                <a:gd name="T14" fmla="*/ 1 w 16"/>
                <a:gd name="T15" fmla="*/ 4 h 16"/>
                <a:gd name="T16" fmla="*/ 0 w 16"/>
                <a:gd name="T17" fmla="*/ 6 h 16"/>
                <a:gd name="T18" fmla="*/ 0 w 16"/>
                <a:gd name="T19" fmla="*/ 8 h 16"/>
                <a:gd name="T20" fmla="*/ 0 w 16"/>
                <a:gd name="T21" fmla="*/ 11 h 16"/>
                <a:gd name="T22" fmla="*/ 1 w 16"/>
                <a:gd name="T23" fmla="*/ 12 h 16"/>
                <a:gd name="T24" fmla="*/ 1 w 16"/>
                <a:gd name="T25" fmla="*/ 14 h 16"/>
                <a:gd name="T26" fmla="*/ 2 w 16"/>
                <a:gd name="T27" fmla="*/ 14 h 16"/>
                <a:gd name="T28" fmla="*/ 4 w 16"/>
                <a:gd name="T29" fmla="*/ 15 h 16"/>
                <a:gd name="T30" fmla="*/ 10 w 16"/>
                <a:gd name="T31" fmla="*/ 16 h 16"/>
                <a:gd name="T32" fmla="*/ 11 w 16"/>
                <a:gd name="T33" fmla="*/ 16 h 16"/>
                <a:gd name="T34" fmla="*/ 12 w 16"/>
                <a:gd name="T35" fmla="*/ 15 h 16"/>
                <a:gd name="T36" fmla="*/ 16 w 16"/>
                <a:gd name="T37" fmla="*/ 12 h 16"/>
                <a:gd name="T38" fmla="*/ 16 w 16"/>
                <a:gd name="T39" fmla="*/ 8 h 16"/>
                <a:gd name="T40" fmla="*/ 16 w 16"/>
                <a:gd name="T41" fmla="*/ 6 h 16"/>
                <a:gd name="T42" fmla="*/ 16 w 16"/>
                <a:gd name="T43" fmla="*/ 4 h 16"/>
                <a:gd name="T44" fmla="*/ 15 w 16"/>
                <a:gd name="T45" fmla="*/ 3 h 16"/>
                <a:gd name="T46" fmla="*/ 14 w 16"/>
                <a:gd name="T47" fmla="*/ 2 h 16"/>
                <a:gd name="T48" fmla="*/ 13 w 16"/>
                <a:gd name="T49" fmla="*/ 1 h 16"/>
                <a:gd name="T50" fmla="*/ 11 w 16"/>
                <a:gd name="T51" fmla="*/ 1 h 16"/>
                <a:gd name="T52" fmla="*/ 10 w 16"/>
                <a:gd name="T53" fmla="*/ 0 h 16"/>
                <a:gd name="T54" fmla="*/ 8 w 16"/>
                <a:gd name="T55" fmla="*/ 0 h 16"/>
                <a:gd name="T56" fmla="*/ 8 w 16"/>
                <a:gd name="T5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16">
                  <a:moveTo>
                    <a:pt x="8" y="0"/>
                  </a:moveTo>
                  <a:cubicBezTo>
                    <a:pt x="8" y="0"/>
                    <a:pt x="7" y="0"/>
                    <a:pt x="7" y="0"/>
                  </a:cubicBezTo>
                  <a:cubicBezTo>
                    <a:pt x="6" y="0"/>
                    <a:pt x="6" y="1"/>
                    <a:pt x="5" y="1"/>
                  </a:cubicBezTo>
                  <a:cubicBezTo>
                    <a:pt x="5" y="1"/>
                    <a:pt x="5" y="1"/>
                    <a:pt x="5" y="1"/>
                  </a:cubicBezTo>
                  <a:cubicBezTo>
                    <a:pt x="5" y="1"/>
                    <a:pt x="4" y="1"/>
                    <a:pt x="4" y="1"/>
                  </a:cubicBezTo>
                  <a:cubicBezTo>
                    <a:pt x="4" y="2"/>
                    <a:pt x="3" y="2"/>
                    <a:pt x="3" y="2"/>
                  </a:cubicBezTo>
                  <a:cubicBezTo>
                    <a:pt x="3" y="2"/>
                    <a:pt x="2" y="3"/>
                    <a:pt x="2" y="3"/>
                  </a:cubicBezTo>
                  <a:cubicBezTo>
                    <a:pt x="2" y="3"/>
                    <a:pt x="1" y="4"/>
                    <a:pt x="1" y="4"/>
                  </a:cubicBezTo>
                  <a:cubicBezTo>
                    <a:pt x="1" y="5"/>
                    <a:pt x="1" y="5"/>
                    <a:pt x="0" y="6"/>
                  </a:cubicBezTo>
                  <a:cubicBezTo>
                    <a:pt x="0" y="6"/>
                    <a:pt x="0" y="7"/>
                    <a:pt x="0" y="8"/>
                  </a:cubicBezTo>
                  <a:cubicBezTo>
                    <a:pt x="0" y="9"/>
                    <a:pt x="0" y="10"/>
                    <a:pt x="0" y="11"/>
                  </a:cubicBezTo>
                  <a:cubicBezTo>
                    <a:pt x="0" y="11"/>
                    <a:pt x="0" y="12"/>
                    <a:pt x="1" y="12"/>
                  </a:cubicBezTo>
                  <a:cubicBezTo>
                    <a:pt x="1" y="13"/>
                    <a:pt x="1" y="13"/>
                    <a:pt x="1" y="14"/>
                  </a:cubicBezTo>
                  <a:cubicBezTo>
                    <a:pt x="2" y="14"/>
                    <a:pt x="2" y="14"/>
                    <a:pt x="2" y="14"/>
                  </a:cubicBezTo>
                  <a:cubicBezTo>
                    <a:pt x="3" y="15"/>
                    <a:pt x="3" y="15"/>
                    <a:pt x="4" y="15"/>
                  </a:cubicBezTo>
                  <a:cubicBezTo>
                    <a:pt x="5" y="16"/>
                    <a:pt x="8" y="16"/>
                    <a:pt x="10" y="16"/>
                  </a:cubicBezTo>
                  <a:cubicBezTo>
                    <a:pt x="10" y="16"/>
                    <a:pt x="10" y="16"/>
                    <a:pt x="11" y="16"/>
                  </a:cubicBezTo>
                  <a:cubicBezTo>
                    <a:pt x="11" y="16"/>
                    <a:pt x="12" y="15"/>
                    <a:pt x="12" y="15"/>
                  </a:cubicBezTo>
                  <a:cubicBezTo>
                    <a:pt x="14" y="14"/>
                    <a:pt x="15" y="13"/>
                    <a:pt x="16" y="12"/>
                  </a:cubicBezTo>
                  <a:cubicBezTo>
                    <a:pt x="16" y="10"/>
                    <a:pt x="16" y="9"/>
                    <a:pt x="16" y="8"/>
                  </a:cubicBezTo>
                  <a:cubicBezTo>
                    <a:pt x="16" y="7"/>
                    <a:pt x="16" y="7"/>
                    <a:pt x="16" y="6"/>
                  </a:cubicBezTo>
                  <a:cubicBezTo>
                    <a:pt x="16" y="6"/>
                    <a:pt x="16" y="5"/>
                    <a:pt x="16" y="4"/>
                  </a:cubicBezTo>
                  <a:cubicBezTo>
                    <a:pt x="15" y="4"/>
                    <a:pt x="15" y="4"/>
                    <a:pt x="15" y="3"/>
                  </a:cubicBezTo>
                  <a:cubicBezTo>
                    <a:pt x="15" y="3"/>
                    <a:pt x="14" y="3"/>
                    <a:pt x="14" y="2"/>
                  </a:cubicBezTo>
                  <a:cubicBezTo>
                    <a:pt x="13" y="2"/>
                    <a:pt x="13" y="2"/>
                    <a:pt x="13" y="1"/>
                  </a:cubicBezTo>
                  <a:cubicBezTo>
                    <a:pt x="12" y="1"/>
                    <a:pt x="12" y="1"/>
                    <a:pt x="11" y="1"/>
                  </a:cubicBezTo>
                  <a:cubicBezTo>
                    <a:pt x="11" y="0"/>
                    <a:pt x="10" y="0"/>
                    <a:pt x="10" y="0"/>
                  </a:cubicBezTo>
                  <a:cubicBezTo>
                    <a:pt x="9" y="0"/>
                    <a:pt x="9" y="0"/>
                    <a:pt x="8" y="0"/>
                  </a:cubicBezTo>
                  <a:cubicBezTo>
                    <a:pt x="8" y="0"/>
                    <a:pt x="8" y="0"/>
                    <a:pt x="8" y="0"/>
                  </a:cubicBezTo>
                  <a:close/>
                </a:path>
              </a:pathLst>
            </a:custGeom>
            <a:solidFill>
              <a:schemeClr val="accent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nSpc>
                  <a:spcPct val="120000"/>
                </a:lnSpc>
              </a:pPr>
              <a:endParaRPr lang="zh-CN" altLang="en-US">
                <a:latin typeface="Arial" panose="020B0604020202020204" pitchFamily="34" charset="0"/>
                <a:ea typeface="幼圆" panose="02010509060101010101" pitchFamily="49" charset="-122"/>
                <a:sym typeface="Arial" panose="020B0604020202020204" pitchFamily="34" charset="0"/>
              </a:endParaRPr>
            </a:p>
          </p:txBody>
        </p:sp>
      </p:grpSp>
    </p:spTree>
    <p:custDataLst>
      <p:tags r:id="rId19"/>
    </p:custDataLst>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10.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4"/>
  <p:tag name="KSO_WM_UNIT_ID" val="diagram160568_5*l_i*1_4"/>
  <p:tag name="KSO_WM_UNIT_CLEAR" val="1"/>
  <p:tag name="KSO_WM_UNIT_LAYERLEVEL" val="1_1"/>
  <p:tag name="KSO_WM_DIAGRAM_GROUP_CODE" val="l1-1"/>
  <p:tag name="KSO_WM_UNIT_FILL_FORE_SCHEMECOLOR_INDEX" val="14"/>
  <p:tag name="KSO_WM_UNIT_FILL_TYPE" val="1"/>
  <p:tag name="KSO_WM_UNIT_TEXT_FILL_FORE_SCHEMECOLOR_INDEX" val="14"/>
  <p:tag name="KSO_WM_UNIT_TEXT_FILL_TYPE" val="1"/>
  <p:tag name="KSO_WM_UNIT_USESOURCEFORMAT_APPLY" val="0"/>
</p:tagLst>
</file>

<file path=ppt/tags/tag100.xml><?xml version="1.0" encoding="utf-8"?>
<p:tagLst xmlns:p="http://schemas.openxmlformats.org/presentationml/2006/main">
  <p:tag name="PA" val="v5.2.7"/>
  <p:tag name="PAMAINTYPE" val="4"/>
  <p:tag name="PATYPE" val="176"/>
  <p:tag name="PASUBTYPE" val="285"/>
  <p:tag name="RESOURCELIBID_SHAPE" val="439559"/>
  <p:tag name="RESOURCELIB_SHAPETYPE" val="4"/>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05584_4*l_h_i*1_4_5"/>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05584_4*l_h_i*1_4_6"/>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05584_4*l_h_i*1_4_7"/>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05584_4*l_h_i*1_4_8"/>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205584_4*l_h_i*1_4_9"/>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205584_4*l_h_i*1_4_10"/>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11"/>
  <p:tag name="KSO_WM_UNIT_ID" val="diagram20205584_4*l_h_i*1_4_11"/>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12"/>
  <p:tag name="KSO_WM_UNIT_ID" val="diagram20205584_4*l_h_i*1_4_12"/>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4_13"/>
  <p:tag name="KSO_WM_UNIT_ID" val="diagram20205584_4*l_h_i*1_4_13"/>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1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84_4*l_h_f*1_1_1"/>
  <p:tag name="KSO_WM_TEMPLATE_CATEGORY" val="diagram"/>
  <p:tag name="KSO_WM_TEMPLATE_INDEX" val="20205584"/>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
  <p:tag name="KSO_WM_UNIT_TEXT_FILL_FORE_SCHEMECOLOR_INDEX" val="13"/>
  <p:tag name="KSO_WM_UNIT_TEXT_FILL_TYPE" val="1"/>
  <p:tag name="KSO_WM_UNIT_USESOURCEFORMAT_APPLY" val="0"/>
</p:tagLst>
</file>

<file path=ppt/tags/tag11.xml><?xml version="1.0" encoding="utf-8"?>
<p:tagLst xmlns:p="http://schemas.openxmlformats.org/presentationml/2006/main">
  <p:tag name="KSO_WM_SLIDE_ITEM_CN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84_4*l_h_i*1_1_1"/>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84_4*l_h_i*1_1_2"/>
  <p:tag name="KSO_WM_TEMPLATE_CATEGORY" val="diagram"/>
  <p:tag name="KSO_WM_TEMPLATE_INDEX" val="2020558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84_4*l_h_i*1_1_3"/>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84_4*l_h_i*1_1_4"/>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114.xml><?xml version="1.0" encoding="utf-8"?>
<p:tagLst xmlns:p="http://schemas.openxmlformats.org/presentationml/2006/main">
  <p:tag name="PA" val="v5.2.7"/>
  <p:tag name="PAMAINTYPE" val="4"/>
  <p:tag name="PATYPE" val="155"/>
  <p:tag name="PASUBTYPE" val="278"/>
  <p:tag name="RESOURCELIBID_SHAPE" val="33178"/>
  <p:tag name="RESOURCELIB_SHAPETYPE" val="4"/>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05584_4*l_h_i*1_1_5"/>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1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05584_4*l_h_i*1_1_6"/>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1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05584_4*l_h_i*1_1_7"/>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1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05584_4*l_h_i*1_1_8"/>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1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05584_4*l_h_i*1_1_9"/>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1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0"/>
  <p:tag name="KSO_WM_UNIT_ID" val="diagram20205584_4*l_h_i*1_1_10"/>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875_3*l_h_i*1_1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2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1"/>
  <p:tag name="KSO_WM_UNIT_ID" val="diagram20205584_4*l_h_i*1_1_11"/>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2"/>
  <p:tag name="KSO_WM_UNIT_ID" val="diagram20205584_4*l_h_i*1_1_12"/>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3"/>
  <p:tag name="KSO_WM_UNIT_ID" val="diagram20205584_4*l_h_i*1_1_13"/>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4"/>
  <p:tag name="KSO_WM_UNIT_ID" val="diagram20205584_4*l_h_i*1_1_14"/>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5"/>
  <p:tag name="KSO_WM_UNIT_ID" val="diagram20205584_4*l_h_i*1_1_15"/>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6"/>
  <p:tag name="KSO_WM_UNIT_ID" val="diagram20205584_4*l_h_i*1_1_16"/>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7"/>
  <p:tag name="KSO_WM_UNIT_ID" val="diagram20205584_4*l_h_i*1_1_17"/>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8"/>
  <p:tag name="KSO_WM_UNIT_ID" val="diagram20205584_4*l_h_i*1_1_18"/>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9"/>
  <p:tag name="KSO_WM_UNIT_ID" val="diagram20205584_4*l_h_i*1_1_19"/>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2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20"/>
  <p:tag name="KSO_WM_UNIT_ID" val="diagram20205584_4*l_h_i*1_1_20"/>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875_3*l_h_i*1_2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3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21"/>
  <p:tag name="KSO_WM_UNIT_ID" val="diagram20205584_4*l_h_i*1_1_21"/>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3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22"/>
  <p:tag name="KSO_WM_UNIT_ID" val="diagram20205584_4*l_h_i*1_1_22"/>
  <p:tag name="KSO_WM_TEMPLATE_CATEGORY" val="diagram"/>
  <p:tag name="KSO_WM_TEMPLATE_INDEX" val="20205584"/>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584_4*l_h_i*1_3_1"/>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584_4*l_h_i*1_3_2"/>
  <p:tag name="KSO_WM_TEMPLATE_CATEGORY" val="diagram"/>
  <p:tag name="KSO_WM_TEMPLATE_INDEX" val="2020558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584_4*l_h_i*1_3_3"/>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5584_4*l_h_i*1_3_4"/>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584_4*l_h_f*1_3_1"/>
  <p:tag name="KSO_WM_TEMPLATE_CATEGORY" val="diagram"/>
  <p:tag name="KSO_WM_TEMPLATE_INDEX" val="20205584"/>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
  <p:tag name="KSO_WM_UNIT_TEXT_FILL_FORE_SCHEMECOLOR_INDEX" val="13"/>
  <p:tag name="KSO_WM_UNIT_TEXT_FILL_TYPE" val="1"/>
  <p:tag name="KSO_WM_UNIT_USESOURCEFORMAT_APPLY" val="0"/>
</p:tagLst>
</file>

<file path=ppt/tags/tag137.xml><?xml version="1.0" encoding="utf-8"?>
<p:tagLst xmlns:p="http://schemas.openxmlformats.org/presentationml/2006/main">
  <p:tag name="PA" val="v5.2.7"/>
  <p:tag name="PAMAINTYPE" val="4"/>
  <p:tag name="PATYPE" val="163"/>
  <p:tag name="PASUBTYPE" val="166"/>
  <p:tag name="RESOURCELIBID_SHAPE" val="412148"/>
  <p:tag name="RESOURCELIB_SHAPETYPE" val="4"/>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05584_4*l_h_i*1_3_5"/>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3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05584_4*l_h_i*1_3_6"/>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3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05584_4*l_h_i*1_3_7"/>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875_3*l_h_i*1_3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05584_4*l_h_i*1_3_8"/>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05584_4*l_h_i*1_3_9"/>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05584_4*l_h_i*1_3_10"/>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1"/>
  <p:tag name="KSO_WM_UNIT_ID" val="diagram20205584_4*l_h_i*1_3_11"/>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2"/>
  <p:tag name="KSO_WM_UNIT_ID" val="diagram20205584_4*l_h_i*1_3_12"/>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3"/>
  <p:tag name="KSO_WM_UNIT_ID" val="diagram20205584_4*l_h_i*1_3_13"/>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4"/>
  <p:tag name="KSO_WM_UNIT_ID" val="diagram20205584_4*l_h_i*1_3_14"/>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5"/>
  <p:tag name="KSO_WM_UNIT_ID" val="diagram20205584_4*l_h_i*1_3_15"/>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6"/>
  <p:tag name="KSO_WM_UNIT_ID" val="diagram20205584_4*l_h_i*1_3_16"/>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4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7"/>
  <p:tag name="KSO_WM_UNIT_ID" val="diagram20205584_4*l_h_i*1_3_17"/>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875_3*l_h_i*1_4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5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8"/>
  <p:tag name="KSO_WM_UNIT_ID" val="diagram20205584_4*l_h_i*1_3_18"/>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9"/>
  <p:tag name="KSO_WM_UNIT_ID" val="diagram20205584_4*l_h_i*1_3_19"/>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0"/>
  <p:tag name="KSO_WM_UNIT_ID" val="diagram20205584_4*l_h_i*1_3_20"/>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1"/>
  <p:tag name="KSO_WM_UNIT_ID" val="diagram20205584_4*l_h_i*1_3_21"/>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2"/>
  <p:tag name="KSO_WM_UNIT_ID" val="diagram20205584_4*l_h_i*1_3_22"/>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3"/>
  <p:tag name="KSO_WM_UNIT_ID" val="diagram20205584_4*l_h_i*1_3_23"/>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4"/>
  <p:tag name="KSO_WM_UNIT_ID" val="diagram20205584_4*l_h_i*1_3_24"/>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5"/>
  <p:tag name="KSO_WM_UNIT_ID" val="diagram20205584_4*l_h_i*1_3_25"/>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6"/>
  <p:tag name="KSO_WM_UNIT_ID" val="diagram20205584_4*l_h_i*1_3_26"/>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5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7"/>
  <p:tag name="KSO_WM_UNIT_ID" val="diagram20205584_4*l_h_i*1_3_27"/>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5_3*l_h_i*1_1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6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8"/>
  <p:tag name="KSO_WM_UNIT_ID" val="diagram20205584_4*l_h_i*1_3_28"/>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9"/>
  <p:tag name="KSO_WM_UNIT_ID" val="diagram20205584_4*l_h_i*1_3_29"/>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0"/>
  <p:tag name="KSO_WM_UNIT_ID" val="diagram20205584_4*l_h_i*1_3_30"/>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1"/>
  <p:tag name="KSO_WM_UNIT_ID" val="diagram20205584_4*l_h_i*1_3_31"/>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2"/>
  <p:tag name="KSO_WM_UNIT_ID" val="diagram20205584_4*l_h_i*1_3_32"/>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3"/>
  <p:tag name="KSO_WM_UNIT_ID" val="diagram20205584_4*l_h_i*1_3_33"/>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4"/>
  <p:tag name="KSO_WM_UNIT_ID" val="diagram20205584_4*l_h_i*1_3_34"/>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5"/>
  <p:tag name="KSO_WM_UNIT_ID" val="diagram20205584_4*l_h_i*1_3_35"/>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6"/>
  <p:tag name="KSO_WM_UNIT_ID" val="diagram20205584_4*l_h_i*1_3_36"/>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6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7"/>
  <p:tag name="KSO_WM_UNIT_ID" val="diagram20205584_4*l_h_i*1_3_37"/>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5_3*l_h_f*1_1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17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8"/>
  <p:tag name="KSO_WM_UNIT_ID" val="diagram20205584_4*l_h_i*1_3_38"/>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9"/>
  <p:tag name="KSO_WM_UNIT_ID" val="diagram20205584_4*l_h_i*1_3_39"/>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0"/>
  <p:tag name="KSO_WM_UNIT_ID" val="diagram20205584_4*l_h_i*1_3_40"/>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1"/>
  <p:tag name="KSO_WM_UNIT_ID" val="diagram20205584_4*l_h_i*1_3_41"/>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2"/>
  <p:tag name="KSO_WM_UNIT_ID" val="diagram20205584_4*l_h_i*1_3_42"/>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3"/>
  <p:tag name="KSO_WM_UNIT_ID" val="diagram20205584_4*l_h_i*1_3_43"/>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4"/>
  <p:tag name="KSO_WM_UNIT_ID" val="diagram20205584_4*l_h_i*1_3_44"/>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5"/>
  <p:tag name="KSO_WM_UNIT_ID" val="diagram20205584_4*l_h_i*1_3_45"/>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6"/>
  <p:tag name="KSO_WM_UNIT_ID" val="diagram20205584_4*l_h_i*1_3_46"/>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7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7"/>
  <p:tag name="KSO_WM_UNIT_ID" val="diagram20205584_4*l_h_i*1_3_47"/>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5_3*l_h_i*1_2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8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8"/>
  <p:tag name="KSO_WM_UNIT_ID" val="diagram20205584_4*l_h_i*1_3_48"/>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9"/>
  <p:tag name="KSO_WM_UNIT_ID" val="diagram20205584_4*l_h_i*1_3_49"/>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0"/>
  <p:tag name="KSO_WM_UNIT_ID" val="diagram20205584_4*l_h_i*1_3_50"/>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1"/>
  <p:tag name="KSO_WM_UNIT_ID" val="diagram20205584_4*l_h_i*1_3_51"/>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2"/>
  <p:tag name="KSO_WM_UNIT_ID" val="diagram20205584_4*l_h_i*1_3_52"/>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3"/>
  <p:tag name="KSO_WM_UNIT_ID" val="diagram20205584_4*l_h_i*1_3_53"/>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4"/>
  <p:tag name="KSO_WM_UNIT_ID" val="diagram20205584_4*l_h_i*1_3_54"/>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5"/>
  <p:tag name="KSO_WM_UNIT_ID" val="diagram20205584_4*l_h_i*1_3_55"/>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6"/>
  <p:tag name="KSO_WM_UNIT_ID" val="diagram20205584_4*l_h_i*1_3_56"/>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8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7"/>
  <p:tag name="KSO_WM_UNIT_ID" val="diagram20205584_4*l_h_i*1_3_57"/>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5_3*l_h_i*1_3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9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8"/>
  <p:tag name="KSO_WM_UNIT_ID" val="diagram20205584_4*l_h_i*1_3_58"/>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9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9"/>
  <p:tag name="KSO_WM_UNIT_ID" val="diagram20205584_4*l_h_i*1_3_59"/>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9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60"/>
  <p:tag name="KSO_WM_UNIT_ID" val="diagram20205584_4*l_h_i*1_3_60"/>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9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61"/>
  <p:tag name="KSO_WM_UNIT_ID" val="diagram20205584_4*l_h_i*1_3_61"/>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9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62"/>
  <p:tag name="KSO_WM_UNIT_ID" val="diagram20205584_4*l_h_i*1_3_62"/>
  <p:tag name="KSO_WM_TEMPLATE_CATEGORY" val="diagram"/>
  <p:tag name="KSO_WM_TEMPLATE_INDEX" val="20205584"/>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584_4*l_h_i*1_2_1"/>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584_4*l_h_i*1_2_2"/>
  <p:tag name="KSO_WM_TEMPLATE_CATEGORY" val="diagram"/>
  <p:tag name="KSO_WM_TEMPLATE_INDEX" val="2020558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584_4*l_h_i*1_2_3"/>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584_4*l_h_i*1_2_4"/>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1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84_4*l_h_f*1_2_1"/>
  <p:tag name="KSO_WM_TEMPLATE_CATEGORY" val="diagram"/>
  <p:tag name="KSO_WM_TEMPLATE_INDEX" val="20205584"/>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
  <p:tag name="KSO_WM_UNIT_TEXT_FILL_FORE_SCHEMECOLOR_INDEX" val="13"/>
  <p:tag name="KSO_WM_UNIT_TEXT_FILL_TYPE" val="1"/>
  <p:tag name="KSO_WM_UNIT_USESOURCEFORMAT_APPLY" val="0"/>
</p:tagLst>
</file>

<file path=ppt/tags/tag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98875_3*l_h_i*1_4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00.xml><?xml version="1.0" encoding="utf-8"?>
<p:tagLst xmlns:p="http://schemas.openxmlformats.org/presentationml/2006/main">
  <p:tag name="PA" val="v5.2.7"/>
  <p:tag name="PAMAINTYPE" val="4"/>
  <p:tag name="PATYPE" val="163"/>
  <p:tag name="PASUBTYPE" val="166"/>
  <p:tag name="RESOURCELIBID_SHAPE" val="424705"/>
  <p:tag name="RESOURCELIB_SHAPETYPE" val="4"/>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5584_4*l_h_i*1_2_5"/>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05584_4*l_h_i*1_2_6"/>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05584_4*l_h_i*1_2_7"/>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05584_4*l_h_i*1_2_8"/>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05584_4*l_h_i*1_2_9"/>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05584_4*l_h_i*1_2_10"/>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11"/>
  <p:tag name="KSO_WM_UNIT_ID" val="diagram20205584_4*l_h_i*1_2_11"/>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12"/>
  <p:tag name="KSO_WM_UNIT_ID" val="diagram20205584_4*l_h_i*1_2_12"/>
  <p:tag name="KSO_WM_TEMPLATE_CATEGORY" val="diagram"/>
  <p:tag name="KSO_WM_TEMPLATE_INDEX" val="20205584"/>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5584_4*l_h_i*1_5_1"/>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5584_4*l_h_i*1_5_2"/>
  <p:tag name="KSO_WM_TEMPLATE_CATEGORY" val="diagram"/>
  <p:tag name="KSO_WM_TEMPLATE_INDEX" val="20205584"/>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 name="KSO_WM_UNIT_USESOURCEFORMAT_APPLY" val="0"/>
</p:tagLst>
</file>

<file path=ppt/tags/tag21.xml><?xml version="1.0" encoding="utf-8"?>
<p:tagLst xmlns:p="http://schemas.openxmlformats.org/presentationml/2006/main">
  <p:tag name="KSO_WM_UNIT_DIAGRAM_MODELTYPE" val="stripeEnum"/>
  <p:tag name="KSO_WM_UNIT_VALUE" val="90*8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5_3*l_h_x*1_1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05584_4*l_h_i*1_5_3"/>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05584_4*l_h_i*1_5_4"/>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2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5584_4*l_h_f*1_5_1"/>
  <p:tag name="KSO_WM_TEMPLATE_CATEGORY" val="diagram"/>
  <p:tag name="KSO_WM_TEMPLATE_INDEX" val="20205584"/>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
  <p:tag name="KSO_WM_UNIT_TEXT_FILL_FORE_SCHEMECOLOR_INDEX" val="13"/>
  <p:tag name="KSO_WM_UNIT_TEXT_FILL_TYPE" val="1"/>
  <p:tag name="KSO_WM_UNIT_USESOURCEFORMAT_APPLY" val="0"/>
</p:tagLst>
</file>

<file path=ppt/tags/tag213.xml><?xml version="1.0" encoding="utf-8"?>
<p:tagLst xmlns:p="http://schemas.openxmlformats.org/presentationml/2006/main">
  <p:tag name="PA" val="v5.2.7"/>
  <p:tag name="PAMAINTYPE" val="4"/>
  <p:tag name="PATYPE" val="176"/>
  <p:tag name="PASUBTYPE" val="285"/>
  <p:tag name="RESOURCELIBID_SHAPE" val="444134"/>
  <p:tag name="RESOURCELIB_SHAPETYPE" val="4"/>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05584_4*l_h_i*1_5_5"/>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1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6"/>
  <p:tag name="KSO_WM_UNIT_ID" val="diagram20205584_4*l_h_i*1_5_6"/>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1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7"/>
  <p:tag name="KSO_WM_UNIT_ID" val="diagram20205584_4*l_h_i*1_5_7"/>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1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8"/>
  <p:tag name="KSO_WM_UNIT_ID" val="diagram20205584_4*l_h_i*1_5_8"/>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1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9"/>
  <p:tag name="KSO_WM_UNIT_ID" val="diagram20205584_4*l_h_i*1_5_9"/>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1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0"/>
  <p:tag name="KSO_WM_UNIT_ID" val="diagram20205584_4*l_h_i*1_5_10"/>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1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1"/>
  <p:tag name="KSO_WM_UNIT_ID" val="diagram20205584_4*l_h_i*1_5_11"/>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xml><?xml version="1.0" encoding="utf-8"?>
<p:tagLst xmlns:p="http://schemas.openxmlformats.org/presentationml/2006/main">
  <p:tag name="KSO_WM_UNIT_DIAGRAM_MODELTYPE" val="stripeEnum"/>
  <p:tag name="KSO_WM_UNIT_VALUE" val="67*7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75_3*l_h_x*1_3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2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2"/>
  <p:tag name="KSO_WM_UNIT_ID" val="diagram20205584_4*l_h_i*1_5_12"/>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3"/>
  <p:tag name="KSO_WM_UNIT_ID" val="diagram20205584_4*l_h_i*1_5_13"/>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4"/>
  <p:tag name="KSO_WM_UNIT_ID" val="diagram20205584_4*l_h_i*1_5_14"/>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5"/>
  <p:tag name="KSO_WM_UNIT_ID" val="diagram20205584_4*l_h_i*1_5_15"/>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6"/>
  <p:tag name="KSO_WM_UNIT_ID" val="diagram20205584_4*l_h_i*1_5_16"/>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7"/>
  <p:tag name="KSO_WM_UNIT_ID" val="diagram20205584_4*l_h_i*1_5_17"/>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8"/>
  <p:tag name="KSO_WM_UNIT_ID" val="diagram20205584_4*l_h_i*1_5_18"/>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19"/>
  <p:tag name="KSO_WM_UNIT_ID" val="diagram20205584_4*l_h_i*1_5_19"/>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20"/>
  <p:tag name="KSO_WM_UNIT_ID" val="diagram20205584_4*l_h_i*1_5_20"/>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2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5_21"/>
  <p:tag name="KSO_WM_UNIT_ID" val="diagram20205584_4*l_h_i*1_5_21"/>
  <p:tag name="KSO_WM_TEMPLATE_CATEGORY" val="diagram"/>
  <p:tag name="KSO_WM_TEMPLATE_INDEX" val="20205584"/>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23.xml><?xml version="1.0" encoding="utf-8"?>
<p:tagLst xmlns:p="http://schemas.openxmlformats.org/presentationml/2006/main">
  <p:tag name="KSO_WM_UNIT_DIAGRAM_MODELTYPE" val="stripeEnum"/>
  <p:tag name="KSO_WM_UNIT_VALUE" val="80*9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5_3*l_h_x*1_2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30.xml><?xml version="1.0" encoding="utf-8"?>
<p:tagLst xmlns:p="http://schemas.openxmlformats.org/presentationml/2006/main">
  <p:tag name="KSO_WM_SLIDE_ITEM_CNT" val="5"/>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TEMPLATE_CATEGORY" val="diagram"/>
  <p:tag name="KSO_WM_TEMPLATE_INDEX" val="160075"/>
  <p:tag name="KSO_WM_UNIT_TYPE" val="n_h_a"/>
  <p:tag name="KSO_WM_UNIT_INDEX" val="1_2_1"/>
  <p:tag name="KSO_WM_UNIT_ID" val="diagram160075_3*n_h_a*1_2_1"/>
  <p:tag name="KSO_WM_UNIT_LAYERLEVEL" val="1_1_1"/>
  <p:tag name="KSO_WM_UNIT_VALUE" val="36"/>
  <p:tag name="KSO_WM_UNIT_HIGHLIGHT" val="0"/>
  <p:tag name="KSO_WM_UNIT_COMPATIBLE" val="0"/>
  <p:tag name="KSO_WM_UNIT_CLEAR" val="0"/>
  <p:tag name="KSO_WM_UNIT_PRESET_TEXT_INDEX" val="3"/>
  <p:tag name="KSO_WM_BEAUTIFY_FLAG" val="#wm#"/>
  <p:tag name="KSO_WM_TAG_VERSION" val="1.0"/>
  <p:tag name="KSO_WM_UNIT_PRESET_TEXT_LEN" val="17"/>
  <p:tag name="KSO_WM_DIAGRAM_GROUP_CODE" val="n1-1"/>
  <p:tag name="KSO_WM_UNIT_TEXT_FILL_FORE_SCHEMECOLOR_INDEX" val="15"/>
  <p:tag name="KSO_WM_UNIT_TEXT_FILL_TYPE" val="1"/>
  <p:tag name="KSO_WM_UNIT_USESOURCEFORMAT_APPLY" val="0"/>
</p:tagLst>
</file>

<file path=ppt/tags/tag234.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1_1"/>
  <p:tag name="KSO_WM_UNIT_ID" val="diagram160075_3*n_h_h_i*1_1_1_1"/>
  <p:tag name="KSO_WM_UNIT_LAYERLEVEL" val="1_1_1_1"/>
  <p:tag name="KSO_WM_BEAUTIFY_FLAG" val="#wm#"/>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0"/>
</p:tagLst>
</file>

<file path=ppt/tags/tag235.xml><?xml version="1.0" encoding="utf-8"?>
<p:tagLst xmlns:p="http://schemas.openxmlformats.org/presentationml/2006/main">
  <p:tag name="KSO_WM_TEMPLATE_CATEGORY" val="diagram"/>
  <p:tag name="KSO_WM_TEMPLATE_INDEX" val="160075"/>
  <p:tag name="KSO_WM_UNIT_TYPE" val="n_h_h_f"/>
  <p:tag name="KSO_WM_UNIT_INDEX" val="1_1_1_1"/>
  <p:tag name="KSO_WM_UNIT_ID" val="diagram160075_3*n_h_h_f*1_1_1_1"/>
  <p:tag name="KSO_WM_UNIT_LAYERLEVEL" val="1_1_1_1"/>
  <p:tag name="KSO_WM_UNIT_VALUE" val="12"/>
  <p:tag name="KSO_WM_UNIT_HIGHLIGHT" val="0"/>
  <p:tag name="KSO_WM_UNIT_COMPATIBLE" val="0"/>
  <p:tag name="KSO_WM_UNIT_CLEAR" val="0"/>
  <p:tag name="KSO_WM_UNIT_PRESET_TEXT_INDEX" val="4"/>
  <p:tag name="KSO_WM_BEAUTIFY_FLAG" val="#wm#"/>
  <p:tag name="KSO_WM_TAG_VERSION" val="1.0"/>
  <p:tag name="KSO_WM_UNIT_PRESET_TEXT_LEN" val="22"/>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0"/>
</p:tagLst>
</file>

<file path=ppt/tags/tag236.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2_1"/>
  <p:tag name="KSO_WM_UNIT_ID" val="diagram160075_3*n_h_h_i*1_1_2_1"/>
  <p:tag name="KSO_WM_UNIT_LAYERLEVEL" val="1_1_1_1"/>
  <p:tag name="KSO_WM_BEAUTIFY_FLAG" val="#wm#"/>
  <p:tag name="KSO_WM_DIAGRAM_GROUP_CODE" val="n1-1"/>
  <p:tag name="KSO_WM_UNIT_LINE_FORE_SCHEMECOLOR_INDEX" val="6"/>
  <p:tag name="KSO_WM_UNIT_LINE_FILL_TYPE" val="2"/>
  <p:tag name="KSO_WM_UNIT_TEXT_FILL_FORE_SCHEMECOLOR_INDEX" val="13"/>
  <p:tag name="KSO_WM_UNIT_TEXT_FILL_TYPE" val="1"/>
  <p:tag name="KSO_WM_UNIT_USESOURCEFORMAT_APPLY" val="0"/>
</p:tagLst>
</file>

<file path=ppt/tags/tag237.xml><?xml version="1.0" encoding="utf-8"?>
<p:tagLst xmlns:p="http://schemas.openxmlformats.org/presentationml/2006/main">
  <p:tag name="KSO_WM_TEMPLATE_CATEGORY" val="diagram"/>
  <p:tag name="KSO_WM_TEMPLATE_INDEX" val="160075"/>
  <p:tag name="KSO_WM_UNIT_TYPE" val="n_h_h_f"/>
  <p:tag name="KSO_WM_UNIT_INDEX" val="1_1_2_1"/>
  <p:tag name="KSO_WM_UNIT_ID" val="diagram160075_3*n_h_h_f*1_1_2_1"/>
  <p:tag name="KSO_WM_UNIT_LAYERLEVEL" val="1_1_1_1"/>
  <p:tag name="KSO_WM_UNIT_VALUE" val="12"/>
  <p:tag name="KSO_WM_UNIT_HIGHLIGHT" val="0"/>
  <p:tag name="KSO_WM_UNIT_COMPATIBLE" val="0"/>
  <p:tag name="KSO_WM_UNIT_CLEAR" val="0"/>
  <p:tag name="KSO_WM_UNIT_PRESET_TEXT_INDEX" val="4"/>
  <p:tag name="KSO_WM_BEAUTIFY_FLAG" val="#wm#"/>
  <p:tag name="KSO_WM_TAG_VERSION" val="1.0"/>
  <p:tag name="KSO_WM_UNIT_PRESET_TEXT_LEN" val="22"/>
  <p:tag name="KSO_WM_DIAGRAM_GROUP_CODE" val="n1-1"/>
  <p:tag name="KSO_WM_UNIT_FILL_FORE_SCHEMECOLOR_INDEX" val="6"/>
  <p:tag name="KSO_WM_UNIT_FILL_TYPE" val="1"/>
  <p:tag name="KSO_WM_UNIT_TEXT_FILL_FORE_SCHEMECOLOR_INDEX" val="14"/>
  <p:tag name="KSO_WM_UNIT_TEXT_FILL_TYPE" val="1"/>
  <p:tag name="KSO_WM_UNIT_USESOURCEFORMAT_APPLY" val="0"/>
</p:tagLst>
</file>

<file path=ppt/tags/tag238.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3_1"/>
  <p:tag name="KSO_WM_UNIT_ID" val="diagram160075_3*n_h_h_i*1_1_3_1"/>
  <p:tag name="KSO_WM_UNIT_LAYERLEVEL" val="1_1_1_1"/>
  <p:tag name="KSO_WM_BEAUTIFY_FLAG" val="#wm#"/>
  <p:tag name="KSO_WM_DIAGRAM_GROUP_CODE" val="n1-1"/>
  <p:tag name="KSO_WM_UNIT_LINE_FORE_SCHEMECOLOR_INDEX" val="6"/>
  <p:tag name="KSO_WM_UNIT_LINE_FILL_TYPE" val="2"/>
  <p:tag name="KSO_WM_UNIT_TEXT_FILL_FORE_SCHEMECOLOR_INDEX" val="13"/>
  <p:tag name="KSO_WM_UNIT_TEXT_FILL_TYPE" val="1"/>
  <p:tag name="KSO_WM_UNIT_USESOURCEFORMAT_APPLY" val="0"/>
</p:tagLst>
</file>

<file path=ppt/tags/tag239.xml><?xml version="1.0" encoding="utf-8"?>
<p:tagLst xmlns:p="http://schemas.openxmlformats.org/presentationml/2006/main">
  <p:tag name="KSO_WM_TEMPLATE_CATEGORY" val="diagram"/>
  <p:tag name="KSO_WM_TEMPLATE_INDEX" val="160075"/>
  <p:tag name="KSO_WM_UNIT_TYPE" val="n_h_h_f"/>
  <p:tag name="KSO_WM_UNIT_INDEX" val="1_1_3_1"/>
  <p:tag name="KSO_WM_UNIT_ID" val="diagram160075_3*n_h_h_f*1_1_3_1"/>
  <p:tag name="KSO_WM_UNIT_LAYERLEVEL" val="1_1_1_1"/>
  <p:tag name="KSO_WM_UNIT_VALUE" val="12"/>
  <p:tag name="KSO_WM_UNIT_HIGHLIGHT" val="0"/>
  <p:tag name="KSO_WM_UNIT_COMPATIBLE" val="0"/>
  <p:tag name="KSO_WM_UNIT_CLEAR" val="0"/>
  <p:tag name="KSO_WM_UNIT_PRESET_TEXT_INDEX" val="4"/>
  <p:tag name="KSO_WM_BEAUTIFY_FLAG" val="#wm#"/>
  <p:tag name="KSO_WM_TAG_VERSION" val="1.0"/>
  <p:tag name="KSO_WM_UNIT_PRESET_TEXT_LEN" val="22"/>
  <p:tag name="KSO_WM_DIAGRAM_GROUP_CODE" val="n1-1"/>
  <p:tag name="KSO_WM_UNIT_FILL_FORE_SCHEMECOLOR_INDEX" val="6"/>
  <p:tag name="KSO_WM_UNIT_FILL_TYPE" val="1"/>
  <p:tag name="KSO_WM_UNIT_TEXT_FILL_FORE_SCHEMECOLOR_INDEX" val="14"/>
  <p:tag name="KSO_WM_UNIT_TEXT_FILL_TYPE" val="1"/>
  <p:tag name="KSO_WM_UNIT_USESOURCEFORMAT_APPLY" val="0"/>
</p:tagLst>
</file>

<file path=ppt/tags/tag24.xml><?xml version="1.0" encoding="utf-8"?>
<p:tagLst xmlns:p="http://schemas.openxmlformats.org/presentationml/2006/main">
  <p:tag name="KSO_WM_UNIT_DIAGRAM_MODELTYPE" val="stripeEnum"/>
  <p:tag name="KSO_WM_UNIT_VALUE" val="91*8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198875_3*l_h_x*1_4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40.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4_1"/>
  <p:tag name="KSO_WM_UNIT_ID" val="diagram160075_3*n_h_h_i*1_1_4_1"/>
  <p:tag name="KSO_WM_UNIT_LAYERLEVEL" val="1_1_1_1"/>
  <p:tag name="KSO_WM_BEAUTIFY_FLAG" val="#wm#"/>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0"/>
</p:tagLst>
</file>

<file path=ppt/tags/tag241.xml><?xml version="1.0" encoding="utf-8"?>
<p:tagLst xmlns:p="http://schemas.openxmlformats.org/presentationml/2006/main">
  <p:tag name="KSO_WM_TEMPLATE_CATEGORY" val="diagram"/>
  <p:tag name="KSO_WM_TEMPLATE_INDEX" val="160075"/>
  <p:tag name="KSO_WM_UNIT_TYPE" val="n_h_h_f"/>
  <p:tag name="KSO_WM_UNIT_INDEX" val="1_1_4_1"/>
  <p:tag name="KSO_WM_UNIT_ID" val="diagram160075_3*n_h_h_f*1_1_4_1"/>
  <p:tag name="KSO_WM_UNIT_LAYERLEVEL" val="1_1_1_1"/>
  <p:tag name="KSO_WM_UNIT_VALUE" val="12"/>
  <p:tag name="KSO_WM_UNIT_HIGHLIGHT" val="0"/>
  <p:tag name="KSO_WM_UNIT_COMPATIBLE" val="0"/>
  <p:tag name="KSO_WM_UNIT_CLEAR" val="0"/>
  <p:tag name="KSO_WM_UNIT_PRESET_TEXT_INDEX" val="4"/>
  <p:tag name="KSO_WM_BEAUTIFY_FLAG" val="#wm#"/>
  <p:tag name="KSO_WM_TAG_VERSION" val="1.0"/>
  <p:tag name="KSO_WM_UNIT_PRESET_TEXT_LEN" val="22"/>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0"/>
</p:tagLst>
</file>

<file path=ppt/tags/tag242.xml><?xml version="1.0" encoding="utf-8"?>
<p:tagLst xmlns:p="http://schemas.openxmlformats.org/presentationml/2006/main">
  <p:tag name="KSO_WM_TEMPLATE_CATEGORY" val="diagram"/>
  <p:tag name="KSO_WM_TEMPLATE_INDEX" val="160075"/>
  <p:tag name="KSO_WM_TAG_VERSION" val="1.0"/>
  <p:tag name="KSO_WM_UNIT_TYPE" val="n_h_i"/>
  <p:tag name="KSO_WM_UNIT_INDEX" val="1_2_1"/>
  <p:tag name="KSO_WM_UNIT_ID" val="diagram160075_3*n_h_i*1_2_1"/>
  <p:tag name="KSO_WM_UNIT_LAYERLEVEL" val="1_1_1"/>
  <p:tag name="KSO_WM_BEAUTIFY_FLAG" val="#wm#"/>
  <p:tag name="KSO_WM_DIAGRAM_GROUP_CODE" val="n1-1"/>
  <p:tag name="KSO_WM_UNIT_FILL_FORE_SCHEMECOLOR_INDEX" val="5"/>
  <p:tag name="KSO_WM_UNIT_FILL_TYPE" val="1"/>
  <p:tag name="KSO_WM_UNIT_TEXT_FILL_FORE_SCHEMECOLOR_INDEX" val="13"/>
  <p:tag name="KSO_WM_UNIT_TEXT_FILL_TYPE" val="1"/>
  <p:tag name="KSO_WM_UNIT_USESOURCEFORMAT_APPLY" val="0"/>
</p:tagLst>
</file>

<file path=ppt/tags/tag243.xml><?xml version="1.0" encoding="utf-8"?>
<p:tagLst xmlns:p="http://schemas.openxmlformats.org/presentationml/2006/main">
  <p:tag name="KSO_WM_SLIDE_ITEM_CNT" val="5"/>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TEMPLATE_CATEGORY" val="diagram"/>
  <p:tag name="KSO_WM_TEMPLATE_INDEX" val="160075"/>
  <p:tag name="KSO_WM_TAG_VERSION" val="1.0"/>
  <p:tag name="KSO_WM_UNIT_TYPE" val="n_h_a"/>
  <p:tag name="KSO_WM_UNIT_INDEX" val="1_2_1"/>
  <p:tag name="KSO_WM_UNIT_ID" val="diagram160075_2*n_h_a*1_2_1"/>
  <p:tag name="KSO_WM_UNIT_LAYERLEVEL" val="1_1_1"/>
  <p:tag name="KSO_WM_UNIT_VALUE" val="36"/>
  <p:tag name="KSO_WM_UNIT_HIGHLIGHT" val="0"/>
  <p:tag name="KSO_WM_UNIT_COMPATIBLE" val="0"/>
  <p:tag name="KSO_WM_UNIT_CLEAR" val="0"/>
  <p:tag name="KSO_WM_UNIT_PRESET_TEXT_INDEX" val="3"/>
  <p:tag name="KSO_WM_UNIT_PRESET_TEXT_LEN" val="17"/>
  <p:tag name="KSO_WM_BEAUTIFY_FLAG" val="#wm#"/>
  <p:tag name="KSO_WM_DIAGRAM_GROUP_CODE" val="n1-1"/>
  <p:tag name="KSO_WM_UNIT_TEXT_FILL_FORE_SCHEMECOLOR_INDEX" val="15"/>
  <p:tag name="KSO_WM_UNIT_TEXT_FILL_TYPE" val="1"/>
  <p:tag name="KSO_WM_UNIT_USESOURCEFORMAT_APPLY" val="0"/>
</p:tagLst>
</file>

<file path=ppt/tags/tag247.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1_1"/>
  <p:tag name="KSO_WM_UNIT_ID" val="diagram160075_2*n_h_h_i*1_1_1_1"/>
  <p:tag name="KSO_WM_UNIT_LAYERLEVEL" val="1_1_1_1"/>
  <p:tag name="KSO_WM_BEAUTIFY_FLAG" val="#wm#"/>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0"/>
</p:tagLst>
</file>

<file path=ppt/tags/tag248.xml><?xml version="1.0" encoding="utf-8"?>
<p:tagLst xmlns:p="http://schemas.openxmlformats.org/presentationml/2006/main">
  <p:tag name="KSO_WM_TEMPLATE_CATEGORY" val="diagram"/>
  <p:tag name="KSO_WM_TEMPLATE_INDEX" val="160075"/>
  <p:tag name="KSO_WM_TAG_VERSION" val="1.0"/>
  <p:tag name="KSO_WM_UNIT_TYPE" val="n_h_h_f"/>
  <p:tag name="KSO_WM_UNIT_INDEX" val="1_1_1_1"/>
  <p:tag name="KSO_WM_UNIT_ID" val="diagram160075_2*n_h_h_f*1_1_1_1"/>
  <p:tag name="KSO_WM_UNIT_LAYERLEVEL" val="1_1_1_1"/>
  <p:tag name="KSO_WM_UNIT_VALUE" val="12"/>
  <p:tag name="KSO_WM_UNIT_HIGHLIGHT" val="0"/>
  <p:tag name="KSO_WM_UNIT_COMPATIBLE" val="0"/>
  <p:tag name="KSO_WM_UNIT_CLEAR" val="0"/>
  <p:tag name="KSO_WM_UNIT_PRESET_TEXT_INDEX" val="4"/>
  <p:tag name="KSO_WM_UNIT_PRESET_TEXT_LEN" val="22"/>
  <p:tag name="KSO_WM_BEAUTIFY_FLAG" val="#wm#"/>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0"/>
</p:tagLst>
</file>

<file path=ppt/tags/tag249.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2_1"/>
  <p:tag name="KSO_WM_UNIT_ID" val="diagram160075_2*n_h_h_i*1_1_2_1"/>
  <p:tag name="KSO_WM_UNIT_LAYERLEVEL" val="1_1_1_1"/>
  <p:tag name="KSO_WM_BEAUTIFY_FLAG" val="#wm#"/>
  <p:tag name="KSO_WM_DIAGRAM_GROUP_CODE" val="n1-1"/>
  <p:tag name="KSO_WM_UNIT_LINE_FORE_SCHEMECOLOR_INDEX" val="6"/>
  <p:tag name="KSO_WM_UNIT_LINE_FILL_TYPE" val="2"/>
  <p:tag name="KSO_WM_UNIT_TEXT_FILL_FORE_SCHEMECOLOR_INDEX" val="13"/>
  <p:tag name="KSO_WM_UNIT_TEXT_FILL_TYPE" val="1"/>
  <p:tag name="KSO_WM_UNIT_USESOURCEFORMAT_APPLY" val="0"/>
</p:tagLst>
</file>

<file path=ppt/tags/tag25.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5_3*l_h_f*1_2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250.xml><?xml version="1.0" encoding="utf-8"?>
<p:tagLst xmlns:p="http://schemas.openxmlformats.org/presentationml/2006/main">
  <p:tag name="KSO_WM_TEMPLATE_CATEGORY" val="diagram"/>
  <p:tag name="KSO_WM_TEMPLATE_INDEX" val="160075"/>
  <p:tag name="KSO_WM_TAG_VERSION" val="1.0"/>
  <p:tag name="KSO_WM_UNIT_TYPE" val="n_h_h_f"/>
  <p:tag name="KSO_WM_UNIT_INDEX" val="1_1_2_1"/>
  <p:tag name="KSO_WM_UNIT_ID" val="diagram160075_2*n_h_h_f*1_1_2_1"/>
  <p:tag name="KSO_WM_UNIT_LAYERLEVEL" val="1_1_1_1"/>
  <p:tag name="KSO_WM_UNIT_VALUE" val="12"/>
  <p:tag name="KSO_WM_UNIT_HIGHLIGHT" val="0"/>
  <p:tag name="KSO_WM_UNIT_COMPATIBLE" val="0"/>
  <p:tag name="KSO_WM_UNIT_CLEAR" val="0"/>
  <p:tag name="KSO_WM_UNIT_PRESET_TEXT_INDEX" val="4"/>
  <p:tag name="KSO_WM_UNIT_PRESET_TEXT_LEN" val="22"/>
  <p:tag name="KSO_WM_BEAUTIFY_FLAG" val="#wm#"/>
  <p:tag name="KSO_WM_DIAGRAM_GROUP_CODE" val="n1-1"/>
  <p:tag name="KSO_WM_UNIT_FILL_FORE_SCHEMECOLOR_INDEX" val="6"/>
  <p:tag name="KSO_WM_UNIT_FILL_TYPE" val="1"/>
  <p:tag name="KSO_WM_UNIT_TEXT_FILL_FORE_SCHEMECOLOR_INDEX" val="14"/>
  <p:tag name="KSO_WM_UNIT_TEXT_FILL_TYPE" val="1"/>
  <p:tag name="KSO_WM_UNIT_USESOURCEFORMAT_APPLY" val="0"/>
</p:tagLst>
</file>

<file path=ppt/tags/tag251.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4_1"/>
  <p:tag name="KSO_WM_UNIT_ID" val="diagram160075_2*n_h_h_i*1_1_4_1"/>
  <p:tag name="KSO_WM_UNIT_LAYERLEVEL" val="1_1_1_1"/>
  <p:tag name="KSO_WM_BEAUTIFY_FLAG" val="#wm#"/>
  <p:tag name="KSO_WM_DIAGRAM_GROUP_CODE" val="n1-1"/>
  <p:tag name="KSO_WM_UNIT_LINE_FORE_SCHEMECOLOR_INDEX" val="6"/>
  <p:tag name="KSO_WM_UNIT_LINE_FILL_TYPE" val="2"/>
  <p:tag name="KSO_WM_UNIT_TEXT_FILL_FORE_SCHEMECOLOR_INDEX" val="13"/>
  <p:tag name="KSO_WM_UNIT_TEXT_FILL_TYPE" val="1"/>
  <p:tag name="KSO_WM_UNIT_USESOURCEFORMAT_APPLY" val="0"/>
</p:tagLst>
</file>

<file path=ppt/tags/tag252.xml><?xml version="1.0" encoding="utf-8"?>
<p:tagLst xmlns:p="http://schemas.openxmlformats.org/presentationml/2006/main">
  <p:tag name="KSO_WM_TEMPLATE_CATEGORY" val="diagram"/>
  <p:tag name="KSO_WM_TEMPLATE_INDEX" val="160075"/>
  <p:tag name="KSO_WM_TAG_VERSION" val="1.0"/>
  <p:tag name="KSO_WM_UNIT_TYPE" val="n_h_h_f"/>
  <p:tag name="KSO_WM_UNIT_INDEX" val="1_1_4_1"/>
  <p:tag name="KSO_WM_UNIT_ID" val="diagram160075_2*n_h_h_f*1_1_4_1"/>
  <p:tag name="KSO_WM_UNIT_LAYERLEVEL" val="1_1_1_1"/>
  <p:tag name="KSO_WM_UNIT_VALUE" val="12"/>
  <p:tag name="KSO_WM_UNIT_HIGHLIGHT" val="0"/>
  <p:tag name="KSO_WM_UNIT_COMPATIBLE" val="0"/>
  <p:tag name="KSO_WM_UNIT_CLEAR" val="0"/>
  <p:tag name="KSO_WM_UNIT_PRESET_TEXT_INDEX" val="4"/>
  <p:tag name="KSO_WM_UNIT_PRESET_TEXT_LEN" val="22"/>
  <p:tag name="KSO_WM_BEAUTIFY_FLAG" val="#wm#"/>
  <p:tag name="KSO_WM_DIAGRAM_GROUP_CODE" val="n1-1"/>
  <p:tag name="KSO_WM_UNIT_FILL_FORE_SCHEMECOLOR_INDEX" val="6"/>
  <p:tag name="KSO_WM_UNIT_FILL_TYPE" val="1"/>
  <p:tag name="KSO_WM_UNIT_TEXT_FILL_FORE_SCHEMECOLOR_INDEX" val="14"/>
  <p:tag name="KSO_WM_UNIT_TEXT_FILL_TYPE" val="1"/>
  <p:tag name="KSO_WM_UNIT_USESOURCEFORMAT_APPLY" val="0"/>
</p:tagLst>
</file>

<file path=ppt/tags/tag253.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5_1"/>
  <p:tag name="KSO_WM_UNIT_ID" val="diagram160075_2*n_h_h_i*1_1_5_1"/>
  <p:tag name="KSO_WM_UNIT_LAYERLEVEL" val="1_1_1_1"/>
  <p:tag name="KSO_WM_BEAUTIFY_FLAG" val="#wm#"/>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0"/>
</p:tagLst>
</file>

<file path=ppt/tags/tag254.xml><?xml version="1.0" encoding="utf-8"?>
<p:tagLst xmlns:p="http://schemas.openxmlformats.org/presentationml/2006/main">
  <p:tag name="KSO_WM_TEMPLATE_CATEGORY" val="diagram"/>
  <p:tag name="KSO_WM_TEMPLATE_INDEX" val="160075"/>
  <p:tag name="KSO_WM_TAG_VERSION" val="1.0"/>
  <p:tag name="KSO_WM_UNIT_TYPE" val="n_h_h_f"/>
  <p:tag name="KSO_WM_UNIT_INDEX" val="1_1_5_1"/>
  <p:tag name="KSO_WM_UNIT_ID" val="diagram160075_2*n_h_h_f*1_1_5_1"/>
  <p:tag name="KSO_WM_UNIT_LAYERLEVEL" val="1_1_1_1"/>
  <p:tag name="KSO_WM_UNIT_VALUE" val="12"/>
  <p:tag name="KSO_WM_UNIT_HIGHLIGHT" val="0"/>
  <p:tag name="KSO_WM_UNIT_COMPATIBLE" val="0"/>
  <p:tag name="KSO_WM_UNIT_CLEAR" val="0"/>
  <p:tag name="KSO_WM_UNIT_PRESET_TEXT_INDEX" val="4"/>
  <p:tag name="KSO_WM_UNIT_PRESET_TEXT_LEN" val="22"/>
  <p:tag name="KSO_WM_BEAUTIFY_FLAG" val="#wm#"/>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0"/>
</p:tagLst>
</file>

<file path=ppt/tags/tag255.xml><?xml version="1.0" encoding="utf-8"?>
<p:tagLst xmlns:p="http://schemas.openxmlformats.org/presentationml/2006/main">
  <p:tag name="KSO_WM_TEMPLATE_CATEGORY" val="diagram"/>
  <p:tag name="KSO_WM_TEMPLATE_INDEX" val="160075"/>
  <p:tag name="KSO_WM_TAG_VERSION" val="1.0"/>
  <p:tag name="KSO_WM_UNIT_TYPE" val="n_h_h_f"/>
  <p:tag name="KSO_WM_UNIT_INDEX" val="1_1_3_1"/>
  <p:tag name="KSO_WM_UNIT_ID" val="diagram160075_2*n_h_h_f*1_1_3_1"/>
  <p:tag name="KSO_WM_UNIT_LAYERLEVEL" val="1_1_1_1"/>
  <p:tag name="KSO_WM_UNIT_VALUE" val="12"/>
  <p:tag name="KSO_WM_UNIT_HIGHLIGHT" val="0"/>
  <p:tag name="KSO_WM_UNIT_COMPATIBLE" val="0"/>
  <p:tag name="KSO_WM_UNIT_CLEAR" val="0"/>
  <p:tag name="KSO_WM_UNIT_PRESET_TEXT_INDEX" val="4"/>
  <p:tag name="KSO_WM_UNIT_PRESET_TEXT_LEN" val="22"/>
  <p:tag name="KSO_WM_BEAUTIFY_FLAG" val="#wm#"/>
  <p:tag name="KSO_WM_DIAGRAM_GROUP_CODE" val="n1-1"/>
  <p:tag name="KSO_WM_UNIT_FILL_FORE_SCHEMECOLOR_INDEX" val="5"/>
  <p:tag name="KSO_WM_UNIT_FILL_TYPE" val="1"/>
  <p:tag name="KSO_WM_UNIT_TEXT_FILL_FORE_SCHEMECOLOR_INDEX" val="14"/>
  <p:tag name="KSO_WM_UNIT_TEXT_FILL_TYPE" val="1"/>
  <p:tag name="KSO_WM_UNIT_USESOURCEFORMAT_APPLY" val="0"/>
</p:tagLst>
</file>

<file path=ppt/tags/tag256.xml><?xml version="1.0" encoding="utf-8"?>
<p:tagLst xmlns:p="http://schemas.openxmlformats.org/presentationml/2006/main">
  <p:tag name="KSO_WM_TEMPLATE_CATEGORY" val="diagram"/>
  <p:tag name="KSO_WM_TEMPLATE_INDEX" val="160075"/>
  <p:tag name="KSO_WM_TAG_VERSION" val="1.0"/>
  <p:tag name="KSO_WM_UNIT_TYPE" val="n_h_h_i"/>
  <p:tag name="KSO_WM_UNIT_INDEX" val="1_1_3_1"/>
  <p:tag name="KSO_WM_UNIT_ID" val="diagram160075_2*n_h_h_i*1_1_3_1"/>
  <p:tag name="KSO_WM_UNIT_LAYERLEVEL" val="1_1_1_1"/>
  <p:tag name="KSO_WM_BEAUTIFY_FLAG" val="#wm#"/>
  <p:tag name="KSO_WM_DIAGRAM_GROUP_CODE" val="n1-1"/>
  <p:tag name="KSO_WM_UNIT_LINE_FORE_SCHEMECOLOR_INDEX" val="5"/>
  <p:tag name="KSO_WM_UNIT_LINE_FILL_TYPE" val="2"/>
  <p:tag name="KSO_WM_UNIT_TEXT_FILL_FORE_SCHEMECOLOR_INDEX" val="13"/>
  <p:tag name="KSO_WM_UNIT_TEXT_FILL_TYPE" val="1"/>
  <p:tag name="KSO_WM_UNIT_USESOURCEFORMAT_APPLY" val="0"/>
</p:tagLst>
</file>

<file path=ppt/tags/tag257.xml><?xml version="1.0" encoding="utf-8"?>
<p:tagLst xmlns:p="http://schemas.openxmlformats.org/presentationml/2006/main">
  <p:tag name="KSO_WM_TEMPLATE_CATEGORY" val="diagram"/>
  <p:tag name="KSO_WM_TEMPLATE_INDEX" val="160075"/>
  <p:tag name="KSO_WM_TAG_VERSION" val="1.0"/>
  <p:tag name="KSO_WM_UNIT_TYPE" val="n_h_i"/>
  <p:tag name="KSO_WM_UNIT_INDEX" val="1_2_1"/>
  <p:tag name="KSO_WM_UNIT_ID" val="diagram160075_2*n_h_i*1_2_1"/>
  <p:tag name="KSO_WM_UNIT_LAYERLEVEL" val="1_1_1"/>
  <p:tag name="KSO_WM_BEAUTIFY_FLAG" val="#wm#"/>
  <p:tag name="KSO_WM_DIAGRAM_GROUP_CODE" val="n1-1"/>
  <p:tag name="KSO_WM_UNIT_FILL_FORE_SCHEMECOLOR_INDEX" val="5"/>
  <p:tag name="KSO_WM_UNIT_FILL_TYPE" val="1"/>
  <p:tag name="KSO_WM_UNIT_TEXT_FILL_FORE_SCHEMECOLOR_INDEX" val="13"/>
  <p:tag name="KSO_WM_UNIT_TEXT_FILL_TYPE" val="1"/>
  <p:tag name="KSO_WM_UNIT_USESOURCEFORMAT_APPLY" val="0"/>
</p:tagLst>
</file>

<file path=ppt/tags/tag258.xml><?xml version="1.0" encoding="utf-8"?>
<p:tagLst xmlns:p="http://schemas.openxmlformats.org/presentationml/2006/main">
  <p:tag name="KSO_WM_SLIDE_ITEM_CNT" val="6"/>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5_3*l_h_f*1_3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20171182_3*n_i*1_1"/>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 name="KSO_WM_UNIT_USESOURCEFORMAT_APPLY" val="0"/>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20171182_3*n_i*1_2"/>
  <p:tag name="KSO_WM_TEMPLATE_CATEGORY" val="diagram"/>
  <p:tag name="KSO_WM_TEMPLATE_INDEX" val="20171182"/>
  <p:tag name="KSO_WM_UNIT_LAYERLEVEL" val="1_1"/>
  <p:tag name="KSO_WM_TAG_VERSION" val="1.0"/>
  <p:tag name="KSO_WM_BEAUTIFY_FLAG" val="#wm#"/>
  <p:tag name="KSO_WM_UNIT_LINE_FORE_SCHEMECOLOR_INDEX" val="14"/>
  <p:tag name="KSO_WM_UNIT_LINE_FILL_TYPE" val="2"/>
  <p:tag name="KSO_WM_UNIT_USESOURCEFORMAT_APPLY" val="0"/>
</p:tagLst>
</file>

<file path=ppt/tags/tag2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171182_3*n_h_h_f*1_2_1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请您尽可能提炼思想的精髓，然后简单的阐述您的观点"/>
  <p:tag name="KSO_WM_UNIT_TEXT_FILL_FORE_SCHEMECOLOR_INDEX" val="13"/>
  <p:tag name="KSO_WM_UNIT_TEXT_FILL_TYPE" val="1"/>
  <p:tag name="KSO_WM_UNIT_USESOURCEFORMAT_APPLY" val="0"/>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171182_3*n_h_h_i*1_2_1_1"/>
  <p:tag name="KSO_WM_TEMPLATE_CATEGORY" val="diagram"/>
  <p:tag name="KSO_WM_TEMPLATE_INDEX" val="20171182"/>
  <p:tag name="KSO_WM_UNIT_LAYERLEVEL" val="1_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0"/>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1_2"/>
  <p:tag name="KSO_WM_UNIT_ID" val="diagram20171182_3*n_h_h_i*1_2_1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 name="KSO_WM_UNIT_USESOURCEFORMAT_APPLY" val="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4_1"/>
  <p:tag name="KSO_WM_UNIT_ID" val="diagram20171182_3*n_h_h_i*1_2_4_1"/>
  <p:tag name="KSO_WM_TEMPLATE_CATEGORY" val="diagram"/>
  <p:tag name="KSO_WM_TEMPLATE_INDEX" val="20171182"/>
  <p:tag name="KSO_WM_UNIT_LAYERLEVEL" val="1_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0"/>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4_2"/>
  <p:tag name="KSO_WM_UNIT_ID" val="diagram20171182_3*n_h_h_i*1_2_4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 name="KSO_WM_UNIT_USESOURCEFORMAT_APPLY" val="0"/>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171182_3*n_h_h_i*1_2_2_1"/>
  <p:tag name="KSO_WM_TEMPLATE_CATEGORY" val="diagram"/>
  <p:tag name="KSO_WM_TEMPLATE_INDEX" val="20171182"/>
  <p:tag name="KSO_WM_UNIT_LAYERLEVEL" val="1_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0"/>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2_2"/>
  <p:tag name="KSO_WM_UNIT_ID" val="diagram20171182_3*n_h_h_i*1_2_2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 name="KSO_WM_UNIT_USESOURCEFORMAT_APPLY" val="0"/>
</p:tagLst>
</file>

<file path=ppt/tags/tag27.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875_3*l_h_f*1_4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20171182_3*n_h_h_i*1_2_3_1"/>
  <p:tag name="KSO_WM_TEMPLATE_CATEGORY" val="diagram"/>
  <p:tag name="KSO_WM_TEMPLATE_INDEX" val="20171182"/>
  <p:tag name="KSO_WM_UNIT_LAYERLEVEL" val="1_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2_3_2"/>
  <p:tag name="KSO_WM_UNIT_ID" val="diagram20171182_3*n_h_h_i*1_2_3_2"/>
  <p:tag name="KSO_WM_TEMPLATE_CATEGORY" val="diagram"/>
  <p:tag name="KSO_WM_TEMPLATE_INDEX" val="20171182"/>
  <p:tag name="KSO_WM_UNIT_LAYERLEVEL" val="1_1_1_1"/>
  <p:tag name="KSO_WM_TAG_VERSION" val="1.0"/>
  <p:tag name="KSO_WM_BEAUTIFY_FLAG" val="#wm#"/>
  <p:tag name="KSO_WM_UNIT_TEXT_FILL_FORE_SCHEMECOLOR_INDEX" val="14"/>
  <p:tag name="KSO_WM_UNIT_TEXT_FILL_TYPE" val="1"/>
  <p:tag name="KSO_WM_UNIT_USESOURCEFORMAT_APPLY" val="0"/>
</p:tagLst>
</file>

<file path=ppt/tags/tag2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171182_3*n_h_h_f*1_2_2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请您尽可能提炼思想的精髓，然后简单的阐述您的观点"/>
  <p:tag name="KSO_WM_UNIT_TEXT_FILL_FORE_SCHEMECOLOR_INDEX" val="13"/>
  <p:tag name="KSO_WM_UNIT_TEXT_FILL_TYPE" val="1"/>
  <p:tag name="KSO_WM_UNIT_USESOURCEFORMAT_APPLY" val="0"/>
</p:tagLst>
</file>

<file path=ppt/tags/tag2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20171182_3*n_h_h_f*1_2_3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请您尽可能提炼思想的精髓，然后简单的阐述您的观点"/>
  <p:tag name="KSO_WM_UNIT_TEXT_FILL_FORE_SCHEMECOLOR_INDEX" val="13"/>
  <p:tag name="KSO_WM_UNIT_TEXT_FILL_TYPE" val="1"/>
  <p:tag name="KSO_WM_UNIT_USESOURCEFORMAT_APPLY" val="0"/>
</p:tagLst>
</file>

<file path=ppt/tags/tag2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4_1"/>
  <p:tag name="KSO_WM_UNIT_ID" val="diagram20171182_3*n_h_h_f*1_2_4_1"/>
  <p:tag name="KSO_WM_TEMPLATE_CATEGORY" val="diagram"/>
  <p:tag name="KSO_WM_TEMPLATE_INDEX" val="20171182"/>
  <p:tag name="KSO_WM_UNIT_LAYERLEVEL" val="1_1_1_1"/>
  <p:tag name="KSO_WM_TAG_VERSION" val="1.0"/>
  <p:tag name="KSO_WM_BEAUTIFY_FLAG" val="#wm#"/>
  <p:tag name="KSO_WM_UNIT_PRESET_TEXT" val="点击此处添加正文，文字是您思想的提炼，请您尽可能提炼思想的精髓，然后简单的阐述您的观点"/>
  <p:tag name="KSO_WM_UNIT_TEXT_FILL_FORE_SCHEMECOLOR_INDEX" val="13"/>
  <p:tag name="KSO_WM_UNIT_TEXT_FILL_TYPE" val="1"/>
  <p:tag name="KSO_WM_UNIT_USESOURCEFORMAT_APPLY" val="0"/>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171182_3*n_h_i*1_1_1"/>
  <p:tag name="KSO_WM_TEMPLATE_CATEGORY" val="diagram"/>
  <p:tag name="KSO_WM_TEMPLATE_INDEX" val="2017118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27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171182_3*n_h_a*1_1_1"/>
  <p:tag name="KSO_WM_TEMPLATE_CATEGORY" val="diagram"/>
  <p:tag name="KSO_WM_TEMPLATE_INDEX" val="20171182"/>
  <p:tag name="KSO_WM_UNIT_LAYERLEVEL" val="1_1_1"/>
  <p:tag name="KSO_WM_TAG_VERSION" val="1.0"/>
  <p:tag name="KSO_WM_BEAUTIFY_FLAG" val="#wm#"/>
  <p:tag name="KSO_WM_UNIT_PRESET_TEXT" val="点击输&#13;入标题"/>
  <p:tag name="KSO_WM_UNIT_TEXT_FILL_FORE_SCHEMECOLOR_INDEX" val="14"/>
  <p:tag name="KSO_WM_UNIT_TEXT_FILL_TYPE" val="1"/>
  <p:tag name="KSO_WM_UNIT_USESOURCEFORMAT_APPLY" val="0"/>
</p:tagLst>
</file>

<file path=ppt/tags/tag277.xml><?xml version="1.0" encoding="utf-8"?>
<p:tagLst xmlns:p="http://schemas.openxmlformats.org/presentationml/2006/main">
  <p:tag name="KSO_WM_SLIDE_ITEM_CNT" val="4"/>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875_3*l_h_i*1_1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87.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288.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2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875_3*l_h_i*1_2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90.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292.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294.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0"/>
</p:tagLst>
</file>

<file path=ppt/tags/tag295.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0"/>
</p:tagLst>
</file>

<file path=ppt/tags/tag296.xml><?xml version="1.0" encoding="utf-8"?>
<p:tagLst xmlns:p="http://schemas.openxmlformats.org/presentationml/2006/main">
  <p:tag name="KSO_WM_SLIDE_ITEM_CNT" val="3"/>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UNIT_TABLE_BEAUTIFY" val="smartTable{0dc12f90-0139-42f6-801c-01fd458d4d67}"/>
  <p:tag name="TABLE_ENDDRAG_ORIGIN_RECT" val="742*294"/>
  <p:tag name="TABLE_ENDDRAG_RECT" val="108*159*742*294"/>
</p:tagLst>
</file>

<file path=ppt/tags/tag299.xml><?xml version="1.0" encoding="utf-8"?>
<p:tagLst xmlns:p="http://schemas.openxmlformats.org/presentationml/2006/main">
  <p:tag name="KSO_WM_SLIDE_ITEM_CNT" val="3"/>
</p:tagLst>
</file>

<file path=ppt/tags/tag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875_3*l_h_i*1_3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UNIT_TABLE_BEAUTIFY" val="smartTable{1f56c51e-7f50-41bf-bc1b-ba3b86e75f55}"/>
  <p:tag name="TABLE_ENDDRAG_ORIGIN_RECT" val="707*262"/>
  <p:tag name="TABLE_ENDDRAG_RECT" val="165*186*707*262"/>
</p:tagLst>
</file>

<file path=ppt/tags/tag302.xml><?xml version="1.0" encoding="utf-8"?>
<p:tagLst xmlns:p="http://schemas.openxmlformats.org/presentationml/2006/main">
  <p:tag name="KSO_WM_SLIDE_ITEM_CNT" val="3"/>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i"/>
  <p:tag name="KSO_WM_UNIT_INDEX" val="0"/>
  <p:tag name="KSO_WM_UNIT_ID" val="diagram20181976_2*i*0"/>
  <p:tag name="KSO_WM_TEMPLATE_CATEGORY" val="diagram"/>
  <p:tag name="KSO_WM_TEMPLATE_INDEX" val="20181976"/>
  <p:tag name="KSO_WM_UNIT_LAYERLEVEL" val="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81976_2*m_i*1_1"/>
  <p:tag name="KSO_WM_TEMPLATE_CATEGORY" val="diagram"/>
  <p:tag name="KSO_WM_TEMPLATE_INDEX" val="20181976"/>
  <p:tag name="KSO_WM_UNIT_LAYERLEVEL" val="1_1"/>
  <p:tag name="KSO_WM_TAG_VERSION" val="1.0"/>
  <p:tag name="KSO_WM_BEAUTIFY_FLAG" val="#wm#"/>
  <p:tag name="KSO_WM_UNIT_FILL_FORE_SCHEMECOLOR_INDEX" val="5"/>
  <p:tag name="KSO_WM_UNIT_FILL_TYPE" val="1"/>
  <p:tag name="KSO_WM_UNIT_LINE_FORE_SCHEMECOLOR_INDEX" val="10"/>
  <p:tag name="KSO_WM_UNIT_LINE_FILL_TYPE" val="2"/>
  <p:tag name="KSO_WM_UNIT_TEXT_FILL_FORE_SCHEMECOLOR_INDEX" val="2"/>
  <p:tag name="KSO_WM_UNIT_TEXT_FILL_TYPE" val="1"/>
  <p:tag name="KSO_WM_UNIT_USESOURCEFORMAT_APPLY" val="0"/>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81976_2*m_i*1_2"/>
  <p:tag name="KSO_WM_TEMPLATE_CATEGORY" val="diagram"/>
  <p:tag name="KSO_WM_TEMPLATE_INDEX" val="20181976"/>
  <p:tag name="KSO_WM_UNIT_LAYERLEVEL" val="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0"/>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181976_2*m_i*1_3"/>
  <p:tag name="KSO_WM_TEMPLATE_CATEGORY" val="diagram"/>
  <p:tag name="KSO_WM_TEMPLATE_INDEX" val="20181976"/>
  <p:tag name="KSO_WM_UNIT_LAYERLEVEL" val="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0"/>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181976_2*m_i*1_4"/>
  <p:tag name="KSO_WM_TEMPLATE_CATEGORY" val="diagram"/>
  <p:tag name="KSO_WM_TEMPLATE_INDEX" val="20181976"/>
  <p:tag name="KSO_WM_UNIT_LAYERLEVEL" val="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0"/>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181976_2*m_i*1_5"/>
  <p:tag name="KSO_WM_TEMPLATE_CATEGORY" val="diagram"/>
  <p:tag name="KSO_WM_TEMPLATE_INDEX" val="20181976"/>
  <p:tag name="KSO_WM_UNIT_LAYERLEVEL" val="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0"/>
</p:tagLst>
</file>

<file path=ppt/tags/tag3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98875_3*l_h_i*1_1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181976_2*m_i*1_6"/>
  <p:tag name="KSO_WM_TEMPLATE_CATEGORY" val="diagram"/>
  <p:tag name="KSO_WM_TEMPLATE_INDEX" val="20181976"/>
  <p:tag name="KSO_WM_UNIT_LAYERLEVEL" val="1_1"/>
  <p:tag name="KSO_WM_TAG_VERSION" val="1.0"/>
  <p:tag name="KSO_WM_BEAUTIFY_FLAG" val="#wm#"/>
  <p:tag name="KSO_WM_UNIT_LINE_FORE_SCHEMECOLOR_INDEX" val="10"/>
  <p:tag name="KSO_WM_UNIT_LINE_FILL_TYPE" val="2"/>
  <p:tag name="KSO_WM_UNIT_TEXT_FILL_FORE_SCHEMECOLOR_INDEX" val="2"/>
  <p:tag name="KSO_WM_UNIT_TEXT_FILL_TYPE" val="1"/>
  <p:tag name="KSO_WM_UNIT_USESOURCEFORMAT_APPLY" val="0"/>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181976_2*m_i*1_7"/>
  <p:tag name="KSO_WM_TEMPLATE_CATEGORY" val="diagram"/>
  <p:tag name="KSO_WM_TEMPLATE_INDEX" val="20181976"/>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81976_2*m_h_i*1_1_1"/>
  <p:tag name="KSO_WM_TEMPLATE_CATEGORY" val="diagram"/>
  <p:tag name="KSO_WM_TEMPLATE_INDEX" val="201819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81976_2*m_h_i*1_1_2"/>
  <p:tag name="KSO_WM_TEMPLATE_CATEGORY" val="diagram"/>
  <p:tag name="KSO_WM_TEMPLATE_INDEX" val="201819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81976_2*m_h_i*1_1_3"/>
  <p:tag name="KSO_WM_TEMPLATE_CATEGORY" val="diagram"/>
  <p:tag name="KSO_WM_TEMPLATE_INDEX" val="2018197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81976_2*m_h_i*1_1_4"/>
  <p:tag name="KSO_WM_TEMPLATE_CATEGORY" val="diagram"/>
  <p:tag name="KSO_WM_TEMPLATE_INDEX" val="2018197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81976_2*m_h_i*1_1_5"/>
  <p:tag name="KSO_WM_TEMPLATE_CATEGORY" val="diagram"/>
  <p:tag name="KSO_WM_TEMPLATE_INDEX" val="20181976"/>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0"/>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81976_2*m_h_i*1_2_1"/>
  <p:tag name="KSO_WM_TEMPLATE_CATEGORY" val="diagram"/>
  <p:tag name="KSO_WM_TEMPLATE_INDEX" val="201819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81976_2*m_h_i*1_2_2"/>
  <p:tag name="KSO_WM_TEMPLATE_CATEGORY" val="diagram"/>
  <p:tag name="KSO_WM_TEMPLATE_INDEX" val="20181976"/>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81976_2*m_h_i*1_2_3"/>
  <p:tag name="KSO_WM_TEMPLATE_CATEGORY" val="diagram"/>
  <p:tag name="KSO_WM_TEMPLATE_INDEX" val="2018197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2.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875_3*l_h_f*1_1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81976_2*m_h_i*1_2_4"/>
  <p:tag name="KSO_WM_TEMPLATE_CATEGORY" val="diagram"/>
  <p:tag name="KSO_WM_TEMPLATE_INDEX" val="2018197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81976_2*m_h_i*1_2_5"/>
  <p:tag name="KSO_WM_TEMPLATE_CATEGORY" val="diagram"/>
  <p:tag name="KSO_WM_TEMPLATE_INDEX" val="20181976"/>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81976_2*m_h_i*1_3_1"/>
  <p:tag name="KSO_WM_TEMPLATE_CATEGORY" val="diagram"/>
  <p:tag name="KSO_WM_TEMPLATE_INDEX" val="2018197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81976_2*m_h_i*1_3_2"/>
  <p:tag name="KSO_WM_TEMPLATE_CATEGORY" val="diagram"/>
  <p:tag name="KSO_WM_TEMPLATE_INDEX" val="20181976"/>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81976_2*m_h_i*1_3_3"/>
  <p:tag name="KSO_WM_TEMPLATE_CATEGORY" val="diagram"/>
  <p:tag name="KSO_WM_TEMPLATE_INDEX" val="2018197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81976_2*m_h_i*1_3_4"/>
  <p:tag name="KSO_WM_TEMPLATE_CATEGORY" val="diagram"/>
  <p:tag name="KSO_WM_TEMPLATE_INDEX" val="20181976"/>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81976_2*m_h_i*1_3_5"/>
  <p:tag name="KSO_WM_TEMPLATE_CATEGORY" val="diagram"/>
  <p:tag name="KSO_WM_TEMPLATE_INDEX" val="20181976"/>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 name="KSO_WM_UNIT_USESOURCEFORMAT_APPLY" val="0"/>
</p:tagLst>
</file>

<file path=ppt/tags/tag327.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81976_2*m_h_f*1_1_1"/>
  <p:tag name="KSO_WM_TEMPLATE_CATEGORY" val="diagram"/>
  <p:tag name="KSO_WM_TEMPLATE_INDEX" val="20181976"/>
  <p:tag name="KSO_WM_UNIT_LAYERLEVEL" val="1_1_1"/>
  <p:tag name="KSO_WM_TAG_VERSION" val="1.0"/>
  <p:tag name="KSO_WM_BEAUTIFY_FLAG" val="#wm#"/>
  <p:tag name="KSO_WM_UNIT_PRESET_TEXT" val="单击此处添加文本"/>
  <p:tag name="KSO_WM_UNIT_TEXT_FILL_FORE_SCHEMECOLOR_INDEX" val="2"/>
  <p:tag name="KSO_WM_UNIT_TEXT_FILL_TYPE" val="1"/>
  <p:tag name="KSO_WM_UNIT_USESOURCEFORMAT_APPLY" val="0"/>
</p:tagLst>
</file>

<file path=ppt/tags/tag328.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81976_2*m_h_f*1_2_1"/>
  <p:tag name="KSO_WM_TEMPLATE_CATEGORY" val="diagram"/>
  <p:tag name="KSO_WM_TEMPLATE_INDEX" val="20181976"/>
  <p:tag name="KSO_WM_UNIT_LAYERLEVEL" val="1_1_1"/>
  <p:tag name="KSO_WM_TAG_VERSION" val="1.0"/>
  <p:tag name="KSO_WM_BEAUTIFY_FLAG" val="#wm#"/>
  <p:tag name="KSO_WM_UNIT_PRESET_TEXT" val="单击此处添加文本"/>
  <p:tag name="KSO_WM_UNIT_TEXT_FILL_FORE_SCHEMECOLOR_INDEX" val="2"/>
  <p:tag name="KSO_WM_UNIT_TEXT_FILL_TYPE" val="1"/>
  <p:tag name="KSO_WM_UNIT_USESOURCEFORMAT_APPLY" val="0"/>
</p:tagLst>
</file>

<file path=ppt/tags/tag329.xml><?xml version="1.0" encoding="utf-8"?>
<p:tagLst xmlns:p="http://schemas.openxmlformats.org/presentationml/2006/main">
  <p:tag name="KSO_WM_UNIT_NOCLEAR" val="0"/>
  <p:tag name="KSO_WM_UNIT_VALUE" val="6"/>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81976_2*m_h_f*1_3_1"/>
  <p:tag name="KSO_WM_TEMPLATE_CATEGORY" val="diagram"/>
  <p:tag name="KSO_WM_TEMPLATE_INDEX" val="20181976"/>
  <p:tag name="KSO_WM_UNIT_LAYERLEVEL" val="1_1_1"/>
  <p:tag name="KSO_WM_TAG_VERSION" val="1.0"/>
  <p:tag name="KSO_WM_BEAUTIFY_FLAG" val="#wm#"/>
  <p:tag name="KSO_WM_UNIT_PRESET_TEXT" val="单击此处添加文本"/>
  <p:tag name="KSO_WM_UNIT_TEXT_FILL_FORE_SCHEMECOLOR_INDEX" val="2"/>
  <p:tag name="KSO_WM_UNIT_TEXT_FILL_TYPE" val="1"/>
  <p:tag name="KSO_WM_UNIT_USESOURCEFORMAT_APPLY" val="0"/>
</p:tagLst>
</file>

<file path=ppt/tags/tag3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98875_3*l_h_i*1_2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30.xml><?xml version="1.0" encoding="utf-8"?>
<p:tagLst xmlns:p="http://schemas.openxmlformats.org/presentationml/2006/main">
  <p:tag name="KSO_WM_SLIDE_ITEM_CNT" val="3"/>
</p:tagLst>
</file>

<file path=ppt/tags/tag331.xml><?xml version="1.0" encoding="utf-8"?>
<p:tagLst xmlns:p="http://schemas.openxmlformats.org/presentationml/2006/main">
  <p:tag name="KSO_WM_BEAUTIFY_FLAG" val=""/>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397_7*l_h_i*1_1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 name="KSO_WM_UNIT_USESOURCEFORMAT_APPLY" val="0"/>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397_7*l_h_i*1_1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397_7*l_h_i*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 name="KSO_WM_UNIT_USESOURCEFORMAT_APPLY" val="0"/>
</p:tagLst>
</file>

<file path=ppt/tags/tag335.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397_7*l_h_f*1_1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397_7*l_h_i*1_2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 name="KSO_WM_UNIT_USESOURCEFORMAT_APPLY" val="0"/>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397_7*l_h_i*1_2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397_7*l_h_i*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 name="KSO_WM_UNIT_USESOURCEFORMAT_APPLY" val="0"/>
</p:tagLst>
</file>

<file path=ppt/tags/tag339.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397_7*l_h_f*1_2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98875_3*l_h_i*1_3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397_7*l_h_i*1_3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7"/>
  <p:tag name="KSO_WM_UNIT_LINE_FILL_TYPE" val="2"/>
  <p:tag name="KSO_WM_UNIT_TEXT_FILL_FORE_SCHEMECOLOR_INDEX" val="2"/>
  <p:tag name="KSO_WM_UNIT_TEXT_FILL_TYPE" val="1"/>
  <p:tag name="KSO_WM_UNIT_USESOURCEFORMAT_APPLY" val="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397_7*l_h_i*1_3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397_7*l_h_i*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7"/>
  <p:tag name="KSO_WM_UNIT_TEXT_FILL_TYPE" val="1"/>
  <p:tag name="KSO_WM_UNIT_USESOURCEFORMAT_APPLY" val="0"/>
</p:tagLst>
</file>

<file path=ppt/tags/tag343.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397_7*l_h_f*1_3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397_7*l_h_i*1_4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8"/>
  <p:tag name="KSO_WM_UNIT_LINE_FILL_TYPE" val="2"/>
  <p:tag name="KSO_WM_UNIT_TEXT_FILL_FORE_SCHEMECOLOR_INDEX" val="2"/>
  <p:tag name="KSO_WM_UNIT_TEXT_FILL_TYPE" val="1"/>
  <p:tag name="KSO_WM_UNIT_USESOURCEFORMAT_APPLY" val="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397_7*l_h_i*1_4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397_7*l_h_i*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8"/>
  <p:tag name="KSO_WM_UNIT_TEXT_FILL_TYPE" val="1"/>
  <p:tag name="KSO_WM_UNIT_USESOURCEFORMAT_APPLY" val="0"/>
</p:tagLst>
</file>

<file path=ppt/tags/tag347.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397_7*l_h_f*1_4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19397_7*l_h_i*1_5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9"/>
  <p:tag name="KSO_WM_UNIT_LINE_FILL_TYPE" val="2"/>
  <p:tag name="KSO_WM_UNIT_TEXT_FILL_FORE_SCHEMECOLOR_INDEX" val="2"/>
  <p:tag name="KSO_WM_UNIT_TEXT_FILL_TYPE" val="1"/>
  <p:tag name="KSO_WM_UNIT_USESOURCEFORMAT_APPLY" val="0"/>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19397_7*l_h_i*1_5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5.xml><?xml version="1.0" encoding="utf-8"?>
<p:tagLst xmlns:p="http://schemas.openxmlformats.org/presentationml/2006/main">
  <p:tag name="KSO_WM_UNIT_DIAGRAM_MODELTYPE" val="stripeEnum"/>
  <p:tag name="KSO_WM_UNIT_VALUE" val="90*87"/>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198875_3*l_h_x*1_1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19397_7*l_h_i*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9"/>
  <p:tag name="KSO_WM_UNIT_TEXT_FILL_TYPE" val="1"/>
  <p:tag name="KSO_WM_UNIT_USESOURCEFORMAT_APPLY" val="0"/>
</p:tagLst>
</file>

<file path=ppt/tags/tag351.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19397_7*l_h_f*1_5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19397_7*l_h_i*1_6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0"/>
  <p:tag name="KSO_WM_UNIT_LINE_FILL_TYPE" val="2"/>
  <p:tag name="KSO_WM_UNIT_TEXT_FILL_FORE_SCHEMECOLOR_INDEX" val="2"/>
  <p:tag name="KSO_WM_UNIT_TEXT_FILL_TYPE" val="1"/>
  <p:tag name="KSO_WM_UNIT_USESOURCEFORMAT_APPLY" val="0"/>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19397_7*l_h_i*1_6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19397_7*l_h_i*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10"/>
  <p:tag name="KSO_WM_UNIT_TEXT_FILL_TYPE" val="1"/>
  <p:tag name="KSO_WM_UNIT_USESOURCEFORMAT_APPLY" val="0"/>
</p:tagLst>
</file>

<file path=ppt/tags/tag355.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19397_7*l_h_f*1_6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2"/>
  <p:tag name="KSO_WM_UNIT_ID" val="diagram20219397_7*l_h_i*1_7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5"/>
  <p:tag name="KSO_WM_UNIT_LINE_FILL_TYPE" val="2"/>
  <p:tag name="KSO_WM_UNIT_TEXT_FILL_FORE_SCHEMECOLOR_INDEX" val="2"/>
  <p:tag name="KSO_WM_UNIT_TEXT_FILL_TYPE" val="1"/>
  <p:tag name="KSO_WM_UNIT_USESOURCEFORMAT_APPLY" val="0"/>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7_3"/>
  <p:tag name="KSO_WM_UNIT_ID" val="diagram20219397_7*l_h_i*1_7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7_1"/>
  <p:tag name="KSO_WM_UNIT_ID" val="diagram20219397_7*l_h_i*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5"/>
  <p:tag name="KSO_WM_UNIT_TEXT_FILL_TYPE" val="1"/>
  <p:tag name="KSO_WM_UNIT_USESOURCEFORMAT_APPLY" val="0"/>
</p:tagLst>
</file>

<file path=ppt/tags/tag359.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219397_7*l_h_f*1_7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6.xml><?xml version="1.0" encoding="utf-8"?>
<p:tagLst xmlns:p="http://schemas.openxmlformats.org/presentationml/2006/main">
  <p:tag name="KSO_WM_UNIT_DIAGRAM_MODELTYPE" val="stripeEnum"/>
  <p:tag name="KSO_WM_UNIT_VALUE" val="67*75"/>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198875_3*l_h_x*1_3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2"/>
  <p:tag name="KSO_WM_UNIT_ID" val="diagram20219397_7*l_h_i*1_8_2"/>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6"/>
  <p:tag name="KSO_WM_UNIT_LINE_FILL_TYPE" val="2"/>
  <p:tag name="KSO_WM_UNIT_TEXT_FILL_FORE_SCHEMECOLOR_INDEX" val="2"/>
  <p:tag name="KSO_WM_UNIT_TEXT_FILL_TYPE" val="1"/>
  <p:tag name="KSO_WM_UNIT_USESOURCEFORMAT_APPLY" val="0"/>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8_3"/>
  <p:tag name="KSO_WM_UNIT_ID" val="diagram20219397_7*l_h_i*1_8_3"/>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8"/>
  <p:tag name="KSO_WM_UNIT_LINE_FORE_SCHEMECOLOR_INDEX" val="14"/>
  <p:tag name="KSO_WM_UNIT_LINE_FILL_TYPE" val="2"/>
  <p:tag name="KSO_WM_UNIT_TEXT_FILL_FORE_SCHEMECOLOR_INDEX" val="2"/>
  <p:tag name="KSO_WM_UNIT_TEXT_FILL_TYPE" val="1"/>
  <p:tag name="KSO_WM_UNIT_USESOURCEFORMAT_APPLY" val="0"/>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8_1"/>
  <p:tag name="KSO_WM_UNIT_ID" val="diagram20219397_7*l_h_i*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VALUE" val="1"/>
  <p:tag name="KSO_WM_UNIT_TEXT_FILL_FORE_SCHEMECOLOR_INDEX" val="6"/>
  <p:tag name="KSO_WM_UNIT_TEXT_FILL_TYPE" val="1"/>
  <p:tag name="KSO_WM_UNIT_USESOURCEFORMAT_APPLY" val="0"/>
</p:tagLst>
</file>

<file path=ppt/tags/tag363.xml><?xml version="1.0" encoding="utf-8"?>
<p:tagLst xmlns:p="http://schemas.openxmlformats.org/presentationml/2006/main">
  <p:tag name="KSO_WM_UNIT_SUBTYPE" val="a"/>
  <p:tag name="KSO_WM_UNIT_PRESET_TEXT" val="单击此处添加&#13;文本具体内容"/>
  <p:tag name="KSO_WM_UNIT_NOCLEAR" val="0"/>
  <p:tag name="KSO_WM_UNIT_VALUE" val="36"/>
  <p:tag name="KSO_WM_UNIT_HIGHLIGHT" val="0"/>
  <p:tag name="KSO_WM_UNIT_COMPATIBLE" val="0"/>
  <p:tag name="KSO_WM_UNIT_DIAGRAM_ISNUMVISUAL" val="0"/>
  <p:tag name="KSO_WM_UNIT_DIAGRAM_ISREFERUNIT" val="0"/>
  <p:tag name="KSO_WM_DIAGRAM_GROUP_CODE" val="l1-1"/>
  <p:tag name="KSO_WM_UNIT_TYPE" val="l_h_f"/>
  <p:tag name="KSO_WM_UNIT_INDEX" val="1_8_1"/>
  <p:tag name="KSO_WM_UNIT_ID" val="diagram20219397_7*l_h_f*1_8_1"/>
  <p:tag name="KSO_WM_TEMPLATE_CATEGORY" val="diagram"/>
  <p:tag name="KSO_WM_TEMPLATE_INDEX" val="20219397"/>
  <p:tag name="KSO_WM_UNIT_LAYERLEVEL" val="1_1_1"/>
  <p:tag name="KSO_WM_TAG_VERSION" val="1.0"/>
  <p:tag name="KSO_WM_BEAUTIFY_FLAG" val="#wm#"/>
  <p:tag name="KSO_WM_CHIP_GROUPID" val="60bed2524737e0f4c1ebe88a"/>
  <p:tag name="KSO_WM_CHIP_XID" val="60bed2524737e0f4c1ebe88b"/>
  <p:tag name="KSO_WM_ASSEMBLE_CHIP_INDEX" val="fc6842b9944949c5a961b646670e7b44"/>
  <p:tag name="KSO_WM_UNIT_TEXT_FILL_FORE_SCHEMECOLOR_INDEX" val="13"/>
  <p:tag name="KSO_WM_UNIT_TEXT_FILL_TYPE" val="1"/>
  <p:tag name="KSO_WM_UNIT_USESOURCEFORMAT_APPLY" val="0"/>
</p:tagLst>
</file>

<file path=ppt/tags/tag364.xml><?xml version="1.0" encoding="utf-8"?>
<p:tagLst xmlns:p="http://schemas.openxmlformats.org/presentationml/2006/main">
  <p:tag name="KSO_WM_BEAUTIFY_FLAG" val=""/>
</p:tagLst>
</file>

<file path=ppt/tags/tag365.xml><?xml version="1.0" encoding="utf-8"?>
<p:tagLst xmlns:p="http://schemas.openxmlformats.org/presentationml/2006/main">
  <p:tag name="KSO_WM_SLIDE_ITEM_CNT" val="8"/>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7974_3*l_i*1_1"/>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7974_3*l_i*1_2"/>
  <p:tag name="KSO_WM_TEMPLATE_CATEGORY" val="diagram"/>
  <p:tag name="KSO_WM_TEMPLATE_INDEX" val="20227974"/>
  <p:tag name="KSO_WM_UNIT_LAYERLEVEL" val="1_1"/>
  <p:tag name="KSO_WM_TAG_VERSION" val="1.0"/>
  <p:tag name="KSO_WM_BEAUTIFY_FLAG" val="#wm#"/>
  <p:tag name="KSO_WM_UNIT_LINE_FORE_SCHEMECOLOR_INDEX" val="5"/>
  <p:tag name="KSO_WM_UNIT_LINE_FILL_TYPE" val="2"/>
  <p:tag name="KSO_WM_UNIT_USESOURCEFORMAT_APPLY" val="0"/>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74_3*l_h_i*1_1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74_3*l_h_i*1_1_2"/>
  <p:tag name="KSO_WM_TEMPLATE_CATEGORY" val="diagram"/>
  <p:tag name="KSO_WM_TEMPLATE_INDEX" val="2022797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37.xml><?xml version="1.0" encoding="utf-8"?>
<p:tagLst xmlns:p="http://schemas.openxmlformats.org/presentationml/2006/main">
  <p:tag name="KSO_WM_UNIT_DIAGRAM_MODELTYPE" val="stripeEnum"/>
  <p:tag name="KSO_WM_UNIT_VALUE" val="80*9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198875_3*l_h_x*1_2_1"/>
  <p:tag name="KSO_WM_TEMPLATE_CATEGORY" val="diagram"/>
  <p:tag name="KSO_WM_TEMPLATE_INDEX" val="20198875"/>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7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74_3*l_h_f*1_1_1"/>
  <p:tag name="KSO_WM_TEMPLATE_CATEGORY" val="diagram"/>
  <p:tag name="KSO_WM_TEMPLATE_INDEX" val="20227974"/>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7974_3*l_h_i*1_1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7974_3*l_h_i*1_1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6"/>
  <p:tag name="KSO_WM_UNIT_TEXT_FILL_TYPE" val="1"/>
  <p:tag name="KSO_WM_UNIT_USESOURCEFORMAT_APPLY" val="0"/>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74_3*l_h_i*1_1_1"/>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974_3*l_h_i*1_1_2"/>
  <p:tag name="KSO_WM_TEMPLATE_CATEGORY" val="diagram"/>
  <p:tag name="KSO_WM_TEMPLATE_INDEX" val="20227974"/>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74_3*l_h_i*1_3_1"/>
  <p:tag name="KSO_WM_TEMPLATE_CATEGORY" val="diagram"/>
  <p:tag name="KSO_WM_TEMPLATE_INDEX" val="20227974"/>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74_3*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37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74_3*l_h_f*1_3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7974_3*l_h_i*1_3_1"/>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7974_3*l_h_i*1_3_2"/>
  <p:tag name="KSO_WM_TEMPLATE_CATEGORY" val="diagram"/>
  <p:tag name="KSO_WM_TEMPLATE_INDEX" val="2022797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38.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875_3*l_h_f*1_2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74_3*l_h_i*1_3_1"/>
  <p:tag name="KSO_WM_TEMPLATE_CATEGORY" val="diagram"/>
  <p:tag name="KSO_WM_TEMPLATE_INDEX" val="20227974"/>
  <p:tag name="KSO_WM_UNIT_LAYERLEVEL" val="1_1_1"/>
  <p:tag name="KSO_WM_TAG_VERSION" val="1.0"/>
  <p:tag name="KSO_WM_BEAUTIFY_FLAG" val="#wm#"/>
  <p:tag name="KSO_WM_UNIT_TEXT_FORE_SCHEMECOLOR_INDEX" val="7"/>
  <p:tag name="KSO_WM_UNIT_TEXT_LINE_FILL_TYPE" val="2"/>
  <p:tag name="KSO_WM_UNIT_USESOURCEFORMAT_APPLY" val="0"/>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974_3*l_h_i*1_3_2"/>
  <p:tag name="KSO_WM_TEMPLATE_CATEGORY" val="diagram"/>
  <p:tag name="KSO_WM_TEMPLATE_INDEX" val="20227974"/>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74_3*l_h_i*1_2_1"/>
  <p:tag name="KSO_WM_TEMPLATE_CATEGORY" val="diagram"/>
  <p:tag name="KSO_WM_TEMPLATE_INDEX" val="20227974"/>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74_3*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38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74_3*l_h_f*1_2_1"/>
  <p:tag name="KSO_WM_TEMPLATE_CATEGORY" val="diagram"/>
  <p:tag name="KSO_WM_TEMPLATE_INDEX" val="2022797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7974_3*l_h_i*1_2_1"/>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7974_3*l_h_i*1_2_2"/>
  <p:tag name="KSO_WM_TEMPLATE_CATEGORY" val="diagram"/>
  <p:tag name="KSO_WM_TEMPLATE_INDEX" val="2022797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74_3*l_h_i*1_2_1"/>
  <p:tag name="KSO_WM_TEMPLATE_CATEGORY" val="diagram"/>
  <p:tag name="KSO_WM_TEMPLATE_INDEX" val="20227974"/>
  <p:tag name="KSO_WM_UNIT_LAYERLEVEL" val="1_1_1"/>
  <p:tag name="KSO_WM_TAG_VERSION" val="1.0"/>
  <p:tag name="KSO_WM_BEAUTIFY_FLAG" val="#wm#"/>
  <p:tag name="KSO_WM_UNIT_TEXT_FORE_SCHEMECOLOR_INDEX" val="6"/>
  <p:tag name="KSO_WM_UNIT_TEXT_LINE_FILL_TYPE" val="2"/>
  <p:tag name="KSO_WM_UNIT_USESOURCEFORMAT_APPLY" val="0"/>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974_3*l_h_i*1_2_2"/>
  <p:tag name="KSO_WM_TEMPLATE_CATEGORY" val="diagram"/>
  <p:tag name="KSO_WM_TEMPLATE_INDEX" val="20227974"/>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389.xml><?xml version="1.0" encoding="utf-8"?>
<p:tagLst xmlns:p="http://schemas.openxmlformats.org/presentationml/2006/main">
  <p:tag name="KSO_WM_BEAUTIFY_FLAG" val=""/>
</p:tagLst>
</file>

<file path=ppt/tags/tag39.xml><?xml version="1.0" encoding="utf-8"?>
<p:tagLst xmlns:p="http://schemas.openxmlformats.org/presentationml/2006/main">
  <p:tag name="KSO_WM_UNIT_DIAGRAM_MODELTYPE" val="stripeEnum"/>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875_3*l_h_f*1_3_1"/>
  <p:tag name="KSO_WM_TEMPLATE_CATEGORY" val="diagram"/>
  <p:tag name="KSO_WM_TEMPLATE_INDEX" val="20198875"/>
  <p:tag name="KSO_WM_UNIT_LAYERLEVEL" val="1_1_1"/>
  <p:tag name="KSO_WM_TAG_VERSION" val="1.0"/>
  <p:tag name="KSO_WM_BEAUTIFY_FLAG" val="#wm#"/>
  <p:tag name="KSO_WM_UNIT_PRESET_TEXT" val="单击此处添加文本"/>
  <p:tag name="KSO_WM_UNIT_TEXT_FILL_FORE_SCHEMECOLOR_INDEX_BRIGHTNESS" val="0"/>
  <p:tag name="KSO_WM_UNIT_TEXT_FILL_FORE_SCHEMECOLOR_INDEX" val="14"/>
  <p:tag name="KSO_WM_UNIT_TEXT_FILL_TYPE" val="1"/>
  <p:tag name="KSO_WM_UNIT_USESOURCEFORMAT_APPLY" val="1"/>
</p:tagLst>
</file>

<file path=ppt/tags/tag390.xml><?xml version="1.0" encoding="utf-8"?>
<p:tagLst xmlns:p="http://schemas.openxmlformats.org/presentationml/2006/main">
  <p:tag name="KSO_WM_SLIDE_ITEM_CNT" val="3"/>
</p:tagLst>
</file>

<file path=ppt/tags/tag391.xml><?xml version="1.0" encoding="utf-8"?>
<p:tagLst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5*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5*n_h_i*1_2_1"/>
  <p:tag name="KSO_WM_TEMPLATE_CATEGORY" val="diagram"/>
  <p:tag name="KSO_WM_TEMPLATE_INDEX" val="160070"/>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5*n_i*1_1"/>
  <p:tag name="KSO_WM_TEMPLATE_CATEGORY" val="diagram"/>
  <p:tag name="KSO_WM_TEMPLATE_INDEX" val="160070"/>
  <p:tag name="KSO_WM_UNIT_LAYERLEVEL" val="1_1"/>
  <p:tag name="KSO_WM_TAG_VERSION" val="1.0"/>
  <p:tag name="KSO_WM_BEAUTIFY_FLAG" val="#wm#"/>
  <p:tag name="KSO_WM_UNIT_FILL_FORE_SCHEMECOLOR_INDEX_BRIGHTNESS" val="0.8"/>
  <p:tag name="KSO_WM_UNIT_FILL_FORE_SCHEMECOLOR_INDEX" val="5"/>
  <p:tag name="KSO_WM_UNI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5*n_i*1_2"/>
  <p:tag name="KSO_WM_TEMPLATE_CATEGORY" val="diagram"/>
  <p:tag name="KSO_WM_TEMPLATE_INDEX" val="160070"/>
  <p:tag name="KSO_WM_UNIT_LAYERLEVEL" val="1_1"/>
  <p:tag name="KSO_WM_TAG_VERSION" val="1.0"/>
  <p:tag name="KSO_WM_BEAUTIFY_FLAG" val="#wm#"/>
  <p:tag name="KSO_WM_UNIT_FILL_FORE_SCHEMECOLOR_INDEX_BRIGHTNESS" val="0.6"/>
  <p:tag name="KSO_WM_UNIT_FILL_FORE_SCHEMECOLOR_INDEX" val="5"/>
  <p:tag name="KSO_WM_UNIT_FILL_TYPE" val="1"/>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5*n_i*1_3"/>
  <p:tag name="KSO_WM_TEMPLATE_CATEGORY" val="diagram"/>
  <p:tag name="KSO_WM_TEMPLATE_INDEX" val="160070"/>
  <p:tag name="KSO_WM_UNIT_LAYERLEVEL" val="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Lst>
</file>

<file path=ppt/tags/tag396.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5*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5*n_h_h_i*1_1_3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7"/>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398.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5*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5*n_h_h_i*1_1_1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40.xml><?xml version="1.0" encoding="utf-8"?>
<p:tagLst xmlns:p="http://schemas.openxmlformats.org/presentationml/2006/main">
  <p:tag name="KSO_WM_SLIDE_ITEM_CNT" val="4"/>
</p:tagLst>
</file>

<file path=ppt/tags/tag400.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5*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5*n_h_h_i*1_1_2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6"/>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02.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5*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5*n_h_h_i*1_1_4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9"/>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04.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160070_5*n_h_h_f*1_1_5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160070_5*n_h_h_i*1_1_5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06.xml><?xml version="1.0" encoding="utf-8"?>
<p:tagLst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5*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5*n_h_i*1_2_1"/>
  <p:tag name="KSO_WM_TEMPLATE_CATEGORY" val="diagram"/>
  <p:tag name="KSO_WM_TEMPLATE_INDEX" val="160070"/>
  <p:tag name="KSO_WM_UNIT_LAYERLEVEL" val="1_1_1"/>
  <p:tag name="KSO_WM_TAG_VERSION" val="1.0"/>
  <p:tag name="KSO_WM_BEAUTIFY_FLAG" val="#wm#"/>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5*n_i*1_1"/>
  <p:tag name="KSO_WM_TEMPLATE_CATEGORY" val="diagram"/>
  <p:tag name="KSO_WM_TEMPLATE_INDEX" val="160070"/>
  <p:tag name="KSO_WM_UNIT_LAYERLEVEL" val="1_1"/>
  <p:tag name="KSO_WM_TAG_VERSION" val="1.0"/>
  <p:tag name="KSO_WM_BEAUTIFY_FLAG" val="#wm#"/>
  <p:tag name="KSO_WM_UNIT_FILL_FORE_SCHEMECOLOR_INDEX_BRIGHTNESS" val="0.8"/>
  <p:tag name="KSO_WM_UNIT_FILL_FORE_SCHEMECOLOR_INDEX" val="5"/>
  <p:tag name="KSO_WM_UNI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5*n_i*1_2"/>
  <p:tag name="KSO_WM_TEMPLATE_CATEGORY" val="diagram"/>
  <p:tag name="KSO_WM_TEMPLATE_INDEX" val="160070"/>
  <p:tag name="KSO_WM_UNIT_LAYERLEVEL" val="1_1"/>
  <p:tag name="KSO_WM_TAG_VERSION" val="1.0"/>
  <p:tag name="KSO_WM_BEAUTIFY_FLAG" val="#wm#"/>
  <p:tag name="KSO_WM_UNIT_FILL_FORE_SCHEMECOLOR_INDEX_BRIGHTNESS" val="0.6"/>
  <p:tag name="KSO_WM_UNIT_FILL_FORE_SCHEMECOLOR_INDEX" val="5"/>
  <p:tag name="KSO_WM_UNI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831_1*m_h_i*1_1_2"/>
  <p:tag name="KSO_WM_TEMPLATE_CATEGORY" val="diagram"/>
  <p:tag name="KSO_WM_TEMPLATE_INDEX" val="20205831"/>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5*n_i*1_3"/>
  <p:tag name="KSO_WM_TEMPLATE_CATEGORY" val="diagram"/>
  <p:tag name="KSO_WM_TEMPLATE_INDEX" val="160070"/>
  <p:tag name="KSO_WM_UNIT_LAYERLEVEL" val="1_1"/>
  <p:tag name="KSO_WM_TAG_VERSION" val="1.0"/>
  <p:tag name="KSO_WM_BEAUTIFY_FLAG" val="#wm#"/>
  <p:tag name="KSO_WM_UNIT_FILL_FORE_SCHEMECOLOR_INDEX_BRIGHTNESS" val="0.4"/>
  <p:tag name="KSO_WM_UNIT_FILL_FORE_SCHEMECOLOR_INDEX" val="5"/>
  <p:tag name="KSO_WM_UNIT_FILL_TYPE" val="1"/>
  <p:tag name="KSO_WM_UNIT_USESOURCEFORMAT_APPLY" val="1"/>
</p:tagLst>
</file>

<file path=ppt/tags/tag411.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5*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5*n_h_h_i*1_1_3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7"/>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13.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5*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5*n_h_h_i*1_1_1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15.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5*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5*n_h_h_i*1_1_2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6"/>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17.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5*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5*n_h_h_i*1_1_4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9"/>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19.xml><?xml version="1.0" encoding="utf-8"?>
<p:tagLst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160070_5*n_h_h_f*1_1_5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42.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31_1*m_h_f*1_1_1"/>
  <p:tag name="KSO_WM_TEMPLATE_CATEGORY" val="diagram"/>
  <p:tag name="KSO_WM_TEMPLATE_INDEX" val="20205831"/>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160070_5*n_h_h_i*1_1_5_1"/>
  <p:tag name="KSO_WM_TEMPLATE_CATEGORY" val="diagram"/>
  <p:tag name="KSO_WM_TEMPLATE_INDEX" val="160070"/>
  <p:tag name="KSO_WM_UNIT_LAYERLEVEL" val="1_1_1_1"/>
  <p:tag name="KSO_WM_TAG_VERSION" val="1.0"/>
  <p:tag name="KSO_WM_BEAUTIFY_FLAG" val="#wm#"/>
  <p:tag name="KSO_WM_UNIT_LINE_FORE_SCHEMECOLOR_INDEX_BRIGHTNESS" val="0.4"/>
  <p:tag name="KSO_WM_UNIT_LINE_FORE_SCHEMECOLOR_INDEX" val="10"/>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SLIDE_ITEM_CNT" val="5"/>
</p:tagLst>
</file>

<file path=ppt/tags/tag423.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13;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32_2*m_h_f*1_1_1"/>
  <p:tag name="KSO_WM_TEMPLATE_CATEGORY" val="diagram"/>
  <p:tag name="KSO_WM_TEMPLATE_INDEX" val="20205832"/>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5832_2*m_h_i*1_1_1"/>
  <p:tag name="KSO_WM_TEMPLATE_CATEGORY" val="diagram"/>
  <p:tag name="KSO_WM_TEMPLATE_INDEX" val="2020583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832_2*m_h_i*1_1_2"/>
  <p:tag name="KSO_WM_TEMPLATE_CATEGORY" val="diagram"/>
  <p:tag name="KSO_WM_TEMPLATE_INDEX" val="20205832"/>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UNIT_USESOURCEFORMAT_APPLY" val="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3"/>
  <p:tag name="KSO_WM_UNIT_ID" val="diagram20205832_2*m_h_i*1_1_3"/>
  <p:tag name="KSO_WM_TEMPLATE_CATEGORY" val="diagram"/>
  <p:tag name="KSO_WM_TEMPLATE_INDEX" val="20205832"/>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427.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13;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32_2*m_h_f*1_2_1"/>
  <p:tag name="KSO_WM_TEMPLATE_CATEGORY" val="diagram"/>
  <p:tag name="KSO_WM_TEMPLATE_INDEX" val="20205832"/>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5832_2*m_h_i*1_2_1"/>
  <p:tag name="KSO_WM_TEMPLATE_CATEGORY" val="diagram"/>
  <p:tag name="KSO_WM_TEMPLATE_INDEX" val="2020583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832_2*m_h_i*1_2_2"/>
  <p:tag name="KSO_WM_TEMPLATE_CATEGORY" val="diagram"/>
  <p:tag name="KSO_WM_TEMPLATE_INDEX" val="20205832"/>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 name="KSO_WM_UNIT_USESOURCEFORMAT_APPLY"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5831_1*m_h_i*1_1_1"/>
  <p:tag name="KSO_WM_TEMPLATE_CATEGORY" val="diagram"/>
  <p:tag name="KSO_WM_TEMPLATE_INDEX" val="202058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3"/>
  <p:tag name="KSO_WM_UNIT_ID" val="diagram20205832_2*m_h_i*1_2_3"/>
  <p:tag name="KSO_WM_TEMPLATE_CATEGORY" val="diagram"/>
  <p:tag name="KSO_WM_TEMPLATE_INDEX" val="20205832"/>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431.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13;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832_2*m_h_f*1_3_1"/>
  <p:tag name="KSO_WM_TEMPLATE_CATEGORY" val="diagram"/>
  <p:tag name="KSO_WM_TEMPLATE_INDEX" val="20205832"/>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5832_2*m_h_i*1_3_1"/>
  <p:tag name="KSO_WM_TEMPLATE_CATEGORY" val="diagram"/>
  <p:tag name="KSO_WM_TEMPLATE_INDEX" val="2020583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5832_2*m_h_i*1_3_2"/>
  <p:tag name="KSO_WM_TEMPLATE_CATEGORY" val="diagram"/>
  <p:tag name="KSO_WM_TEMPLATE_INDEX" val="20205832"/>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 name="KSO_WM_UNIT_USESOURCEFORMAT_APPLY" val="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3"/>
  <p:tag name="KSO_WM_UNIT_ID" val="diagram20205832_2*m_h_i*1_3_3"/>
  <p:tag name="KSO_WM_TEMPLATE_CATEGORY" val="diagram"/>
  <p:tag name="KSO_WM_TEMPLATE_INDEX" val="20205832"/>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435.xml><?xml version="1.0" encoding="utf-8"?>
<p:tagLst xmlns:p="http://schemas.openxmlformats.org/presentationml/2006/main">
  <p:tag name="KSO_WM_SLIDE_ITEM_CNT" val="3"/>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0270_1*l_i*1_1"/>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0"/>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0270_1*l_i*1_2"/>
  <p:tag name="KSO_WM_TEMPLATE_CATEGORY" val="diagram"/>
  <p:tag name="KSO_WM_TEMPLATE_INDEX" val="20200270"/>
  <p:tag name="KSO_WM_UNIT_LAYERLEVEL" val="1_1"/>
  <p:tag name="KSO_WM_TAG_VERSION" val="1.0"/>
  <p:tag name="KSO_WM_BEAUTIFY_FLAG" val="#wm#"/>
  <p:tag name="KSO_WM_UNIT_LINE_FORE_SCHEMECOLOR_INDEX" val="14"/>
  <p:tag name="KSO_WM_UNIT_LINE_FILL_TYPE" val="2"/>
  <p:tag name="KSO_WM_UNIT_USESOURCEFORMAT_APPLY" val="0"/>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0270_1*l_h_i*1_1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0270_1*l_h_i*1_4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831_1*m_h_i*1_1_3"/>
  <p:tag name="KSO_WM_TEMPLATE_CATEGORY" val="diagram"/>
  <p:tag name="KSO_WM_TEMPLATE_INDEX" val="202058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0270_1*l_h_i*1_2_1"/>
  <p:tag name="KSO_WM_TEMPLATE_CATEGORY" val="diagram"/>
  <p:tag name="KSO_WM_TEMPLATE_INDEX" val="20200270"/>
  <p:tag name="KSO_WM_UNIT_LAYERLEVEL" val="1_1_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0"/>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0270_1*l_h_i*1_3_1"/>
  <p:tag name="KSO_WM_TEMPLATE_CATEGORY" val="diagram"/>
  <p:tag name="KSO_WM_TEMPLATE_INDEX" val="2020027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42.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00270_1*l_h_x*1_1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0"/>
</p:tagLst>
</file>

<file path=ppt/tags/tag443.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00270_1*l_h_x*1_3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0"/>
</p:tagLst>
</file>

<file path=ppt/tags/tag444.xml><?xml version="1.0" encoding="utf-8"?>
<p:tagLst xmlns:p="http://schemas.openxmlformats.org/presentationml/2006/main">
  <p:tag name="KSO_WM_UNIT_VALUE" val="94*89"/>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00270_1*l_h_x*1_4_1"/>
  <p:tag name="KSO_WM_TEMPLATE_CATEGORY" val="diagram"/>
  <p:tag name="KSO_WM_TEMPLATE_INDEX" val="20200270"/>
  <p:tag name="KSO_WM_UNIT_LAYERLEVEL" val="1_1_1"/>
  <p:tag name="KSO_WM_TAG_VERSION" val="1.0"/>
  <p:tag name="KSO_WM_BEAUTIFY_FLAG" val="#wm#"/>
  <p:tag name="KSO_WM_UNIT_FILL_FORE_SCHEMECOLOR_INDEX" val="13"/>
  <p:tag name="KSO_WM_UNIT_FILL_TYPE" val="1"/>
  <p:tag name="KSO_WM_UNIT_TEXT_FILL_FORE_SCHEMECOLOR_INDEX" val="13"/>
  <p:tag name="KSO_WM_UNIT_TEXT_FILL_TYPE" val="1"/>
  <p:tag name="KSO_WM_UNIT_USESOURCEFORMAT_APPLY" val="0"/>
</p:tagLst>
</file>

<file path=ppt/tags/tag445.xml><?xml version="1.0" encoding="utf-8"?>
<p:tagLst xmlns:p="http://schemas.openxmlformats.org/presentationml/2006/main">
  <p:tag name="KSO_WM_UNIT_VALUE" val="77*8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00270_1*l_h_x*1_2_1"/>
  <p:tag name="KSO_WM_TEMPLATE_CATEGORY" val="diagram"/>
  <p:tag name="KSO_WM_TEMPLATE_INDEX" val="20200270"/>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446.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0270_1*l_h_f*1_1_1"/>
  <p:tag name="KSO_WM_TEMPLATE_CATEGORY" val="diagram"/>
  <p:tag name="KSO_WM_TEMPLATE_INDEX" val="202002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447.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0270_1*l_h_f*1_2_1"/>
  <p:tag name="KSO_WM_TEMPLATE_CATEGORY" val="diagram"/>
  <p:tag name="KSO_WM_TEMPLATE_INDEX" val="202002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4"/>
  <p:tag name="KSO_WM_UNIT_TEXT_FILL_TYPE" val="1"/>
  <p:tag name="KSO_WM_UNIT_USESOURCEFORMAT_APPLY" val="0"/>
</p:tagLst>
</file>

<file path=ppt/tags/tag448.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0270_1*l_h_f*1_3_1"/>
  <p:tag name="KSO_WM_TEMPLATE_CATEGORY" val="diagram"/>
  <p:tag name="KSO_WM_TEMPLATE_INDEX" val="202002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449.xml><?xml version="1.0" encoding="utf-8"?>
<p:tagLst xmlns:p="http://schemas.openxmlformats.org/presentationml/2006/main">
  <p:tag name="KSO_WM_UNIT_SUBTYPE" val="a"/>
  <p:tag name="KSO_WM_UNIT_NOCLEAR" val="0"/>
  <p:tag name="KSO_WM_UNIT_VALUE" val="75"/>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0270_1*l_h_f*1_4_1"/>
  <p:tag name="KSO_WM_TEMPLATE_CATEGORY" val="diagram"/>
  <p:tag name="KSO_WM_TEMPLATE_INDEX" val="20200270"/>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5831_1*m_h_i*1_1_4"/>
  <p:tag name="KSO_WM_TEMPLATE_CATEGORY" val="diagram"/>
  <p:tag name="KSO_WM_TEMPLATE_INDEX" val="202058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50.xml><?xml version="1.0" encoding="utf-8"?>
<p:tagLst xmlns:p="http://schemas.openxmlformats.org/presentationml/2006/main">
  <p:tag name="KSO_WM_SLIDE_ITEM_CNT" val="4"/>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814_3*m_h_i*1_1_2"/>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5814_3*m_h_i*1_1_1"/>
  <p:tag name="KSO_WM_TEMPLATE_CATEGORY" val="diagram"/>
  <p:tag name="KSO_WM_TEMPLATE_INDEX" val="2020581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54.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14_3*m_h_f*1_1_1"/>
  <p:tag name="KSO_WM_TEMPLATE_CATEGORY" val="diagram"/>
  <p:tag name="KSO_WM_TEMPLATE_INDEX" val="2020581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5814_3*m_h_i*1_1_3"/>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5814_3*m_h_i*1_1_4"/>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5814_3*m_h_i*1_2_1"/>
  <p:tag name="KSO_WM_TEMPLATE_CATEGORY" val="diagram"/>
  <p:tag name="KSO_WM_TEMPLATE_INDEX" val="2020581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814_3*m_h_i*1_2_2"/>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05814_3*m_h_i*1_3_1"/>
  <p:tag name="KSO_WM_TEMPLATE_CATEGORY" val="diagram"/>
  <p:tag name="KSO_WM_TEMPLATE_INDEX" val="2020581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5831_1*m_h_i*1_1_5"/>
  <p:tag name="KSO_WM_TEMPLATE_CATEGORY" val="diagram"/>
  <p:tag name="KSO_WM_TEMPLATE_INDEX" val="202058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5814_3*m_h_i*1_3_2"/>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1"/>
  <p:tag name="KSO_WM_UNIT_ID" val="diagram20205814_3*m_h_i*1_4_1"/>
  <p:tag name="KSO_WM_TEMPLATE_CATEGORY" val="diagram"/>
  <p:tag name="KSO_WM_TEMPLATE_INDEX" val="2020581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5814_3*m_h_i*1_4_2"/>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814_3*m_h_i*1_2_3"/>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64.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14_3*m_h_f*1_2_1"/>
  <p:tag name="KSO_WM_TEMPLATE_CATEGORY" val="diagram"/>
  <p:tag name="KSO_WM_TEMPLATE_INDEX" val="2020581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5814_3*m_h_i*1_2_4"/>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5814_3*m_h_i*1_4_3"/>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67.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5814_3*m_h_f*1_4_1"/>
  <p:tag name="KSO_WM_TEMPLATE_CATEGORY" val="diagram"/>
  <p:tag name="KSO_WM_TEMPLATE_INDEX" val="2020581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5814_3*m_h_i*1_4_4"/>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5814_3*m_h_i*1_3_3"/>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5831_1*m_h_i*1_1_6"/>
  <p:tag name="KSO_WM_TEMPLATE_CATEGORY" val="diagram"/>
  <p:tag name="KSO_WM_TEMPLATE_INDEX" val="2020583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70.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5814_3*m_h_f*1_3_1"/>
  <p:tag name="KSO_WM_TEMPLATE_CATEGORY" val="diagram"/>
  <p:tag name="KSO_WM_TEMPLATE_INDEX" val="20205814"/>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5814_3*m_h_i*1_3_4"/>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5814_3*m_h_i*1_1_5"/>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5814_3*m_h_i*1_2_5"/>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205814_3*m_h_i*1_3_5"/>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205814_3*m_h_i*1_4_5"/>
  <p:tag name="KSO_WM_TEMPLATE_CATEGORY" val="diagram"/>
  <p:tag name="KSO_WM_TEMPLATE_INDEX" val="20205814"/>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5814_3*m_i*1_1"/>
  <p:tag name="KSO_WM_TEMPLATE_CATEGORY" val="diagram"/>
  <p:tag name="KSO_WM_TEMPLATE_INDEX" val="20205814"/>
  <p:tag name="KSO_WM_UNIT_LAYERLEVEL" val="1_1"/>
  <p:tag name="KSO_WM_TAG_VERSION" val="1.0"/>
  <p:tag name="KSO_WM_BEAUTIFY_FLAG" val="#wm#"/>
  <p:tag name="KSO_WM_UNIT_LINE_FORE_SCHEMECOLOR_INDEX" val="14"/>
  <p:tag name="KSO_WM_UNIT_LINE_FILL_TYPE" val="2"/>
  <p:tag name="KSO_WM_UNIT_USESOURCEFORMAT_APPLY" val="0"/>
</p:tagLst>
</file>

<file path=ppt/tags/tag477.xml><?xml version="1.0" encoding="utf-8"?>
<p:tagLst xmlns:p="http://schemas.openxmlformats.org/presentationml/2006/main">
  <p:tag name="KSO_WM_SLIDE_ITEM_CNT" val="4"/>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956_3*l_h_f*1_1_1"/>
  <p:tag name="KSO_WM_TEMPLATE_CATEGORY" val="diagram"/>
  <p:tag name="KSO_WM_TEMPLATE_INDEX" val="20205956"/>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831_1*m_h_i*1_2_2"/>
  <p:tag name="KSO_WM_TEMPLATE_CATEGORY" val="diagram"/>
  <p:tag name="KSO_WM_TEMPLATE_INDEX" val="20205831"/>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 name="KSO_WM_UNIT_TEXT_FILL_FORE_SCHEMECOLOR_INDEX" val="2"/>
  <p:tag name="KSO_WM_UNIT_TEXT_FILL_TYPE" val="1"/>
  <p:tag name="KSO_WM_UNIT_USESOURCEFORMAT_APPLY" val="0"/>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956_3*l_h_i*1_1_1"/>
  <p:tag name="KSO_WM_TEMPLATE_CATEGORY" val="diagram"/>
  <p:tag name="KSO_WM_TEMPLATE_INDEX" val="20205956"/>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956_3*l_h_i*1_1_2"/>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956_3*l_h_i*1_1_3"/>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956_3*l_h_f*1_2_1"/>
  <p:tag name="KSO_WM_TEMPLATE_CATEGORY" val="diagram"/>
  <p:tag name="KSO_WM_TEMPLATE_INDEX" val="20205956"/>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956_3*l_h_i*1_2_1"/>
  <p:tag name="KSO_WM_TEMPLATE_CATEGORY" val="diagram"/>
  <p:tag name="KSO_WM_TEMPLATE_INDEX" val="20205956"/>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 name="KSO_WM_UNIT_USESOURCEFORMAT_APPLY" val="0"/>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956_3*l_h_i*1_2_2"/>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956_3*l_h_i*1_2_3"/>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956_3*l_h_f*1_3_1"/>
  <p:tag name="KSO_WM_TEMPLATE_CATEGORY" val="diagram"/>
  <p:tag name="KSO_WM_TEMPLATE_INDEX" val="20205956"/>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4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956_3*l_h_i*1_3_1"/>
  <p:tag name="KSO_WM_TEMPLATE_CATEGORY" val="diagram"/>
  <p:tag name="KSO_WM_TEMPLATE_INDEX" val="20205956"/>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 name="KSO_WM_UNIT_USESOURCEFORMAT_APPLY" val="0"/>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956_3*l_h_i*1_3_2"/>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9.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31_1*m_h_f*1_2_1"/>
  <p:tag name="KSO_WM_TEMPLATE_CATEGORY" val="diagram"/>
  <p:tag name="KSO_WM_TEMPLATE_INDEX" val="20205831"/>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956_3*l_h_i*1_3_3"/>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956_3*l_h_f*1_4_1"/>
  <p:tag name="KSO_WM_TEMPLATE_CATEGORY" val="diagram"/>
  <p:tag name="KSO_WM_TEMPLATE_INDEX" val="20205956"/>
  <p:tag name="KSO_WM_UNIT_LAYERLEVEL" val="1_1_1"/>
  <p:tag name="KSO_WM_TAG_VERSION" val="1.0"/>
  <p:tag name="KSO_WM_BEAUTIFY_FLAG" val="#wm#"/>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
  <p:tag name="KSO_WM_UNIT_TEXT_FILL_FORE_SCHEMECOLOR_INDEX" val="13"/>
  <p:tag name="KSO_WM_UNIT_TEXT_FILL_TYPE" val="1"/>
  <p:tag name="KSO_WM_UNIT_USESOURCEFORMAT_APPLY" val="0"/>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5956_3*l_h_i*1_4_1"/>
  <p:tag name="KSO_WM_TEMPLATE_CATEGORY" val="diagram"/>
  <p:tag name="KSO_WM_TEMPLATE_INDEX" val="20205956"/>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0"/>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5956_3*l_h_i*1_4_2"/>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5956_3*l_h_i*1_4_3"/>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5956_3*l_h_i*1_4_4"/>
  <p:tag name="KSO_WM_TEMPLATE_CATEGORY" val="diagram"/>
  <p:tag name="KSO_WM_TEMPLATE_INDEX" val="20205956"/>
  <p:tag name="KSO_WM_UNIT_LAYERLEVEL" val="1_1_1"/>
  <p:tag name="KSO_WM_TAG_VERSION" val="1.0"/>
  <p:tag name="KSO_WM_BEAUTIFY_FLAG" val="#wm#"/>
  <p:tag name="KSO_WM_UNIT_LINE_FORE_SCHEMECOLOR_INDEX" val="14"/>
  <p:tag name="KSO_WM_UNIT_LINE_FILL_TYPE" val="2"/>
  <p:tag name="KSO_WM_UNIT_USESOURCEFORMAT_APPLY" val="0"/>
</p:tagLst>
</file>

<file path=ppt/tags/tag496.xml><?xml version="1.0" encoding="utf-8"?>
<p:tagLst xmlns:p="http://schemas.openxmlformats.org/presentationml/2006/main">
  <p:tag name="KSO_WM_SLIDE_ITEM_CNT" val="4"/>
</p:tagLst>
</file>

<file path=ppt/tags/tag497.xml><?xml version="1.0" encoding="utf-8"?>
<p:tagLst xmlns:p="http://schemas.openxmlformats.org/presentationml/2006/main">
  <p:tag name="KSO_WM_BEAUTIFY_FLAG" val=""/>
</p:tagLst>
</file>

<file path=ppt/tags/tag498.xml><?xml version="1.0" encoding="utf-8"?>
<p:tagLst xmlns:p="http://schemas.openxmlformats.org/presentationml/2006/main">
  <p:tag name="KSO_WM_SLIDE_ITEM_CNT" val="4"/>
</p:tagLst>
</file>

<file path=ppt/tags/tag499.xml><?xml version="1.0" encoding="utf-8"?>
<p:tagLst xmlns:p="http://schemas.openxmlformats.org/presentationml/2006/main">
  <p:tag name="KSO_WM_BEAUTIFY_FLAG" val=""/>
</p:tagLst>
</file>

<file path=ppt/tags/tag5.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1_1"/>
  <p:tag name="KSO_WM_UNIT_ID" val="diagram160568_5*l_h_f*1_1_1"/>
  <p:tag name="KSO_WM_UNIT_CLEAR" val="1"/>
  <p:tag name="KSO_WM_UNIT_LAYERLEVEL" val="1_1_1"/>
  <p:tag name="KSO_WM_UNIT_VALUE" val="136"/>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 name="KSO_WM_UNIT_USESOURCEFORMAT_APPLY"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05831_1*m_h_i*1_2_1"/>
  <p:tag name="KSO_WM_TEMPLATE_CATEGORY" val="diagram"/>
  <p:tag name="KSO_WM_TEMPLATE_INDEX" val="202058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00.xml><?xml version="1.0" encoding="utf-8"?>
<p:tagLst xmlns:p="http://schemas.openxmlformats.org/presentationml/2006/main">
  <p:tag name="KSO_WM_SLIDE_ITEM_CNT" val="4"/>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37_2*l_h_i*1_1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50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98937_2*l_h_i*1_1_2"/>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50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198937_2*l_h_i*1_1_3"/>
  <p:tag name="KSO_WM_TEMPLATE_CATEGORY" val="diagram"/>
  <p:tag name="KSO_WM_TEMPLATE_INDEX" val="20198937"/>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505.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198937_2*l_h_a*1_1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506.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37_2*l_h_f*1_1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50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37_2*l_h_i*1_2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50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98937_2*l_h_i*1_2_2"/>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50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198937_2*l_h_i*1_2_3"/>
  <p:tag name="KSO_WM_TEMPLATE_CATEGORY" val="diagram"/>
  <p:tag name="KSO_WM_TEMPLATE_INDEX" val="20198937"/>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5831_1*m_h_i*1_2_3"/>
  <p:tag name="KSO_WM_TEMPLATE_CATEGORY" val="diagram"/>
  <p:tag name="KSO_WM_TEMPLATE_INDEX" val="202058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10.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198937_2*l_h_a*1_2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511.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37_2*l_h_f*1_2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51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37_2*l_h_i*1_3_1"/>
  <p:tag name="KSO_WM_TEMPLATE_CATEGORY" val="diagram"/>
  <p:tag name="KSO_WM_TEMPLATE_INDEX" val="20198937"/>
  <p:tag name="KSO_WM_UNIT_LAYERLEVEL" val="1_1_1"/>
  <p:tag name="KSO_WM_TAG_VERSION" val="1.0"/>
  <p:tag name="KSO_WM_BEAUTIFY_FLAG" val="#wm#"/>
  <p:tag name="KSO_WM_UNIT_FILL_FORE_SCHEMECOLOR_INDEX" val="14"/>
  <p:tag name="KSO_WM_UNIT_FILL_TYPE" val="1"/>
  <p:tag name="KSO_WM_UNIT_USESOURCEFORMAT_APPLY" val="0"/>
</p:tagLst>
</file>

<file path=ppt/tags/tag513.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98937_2*l_h_i*1_3_2"/>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514.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198937_2*l_h_i*1_3_3"/>
  <p:tag name="KSO_WM_TEMPLATE_CATEGORY" val="diagram"/>
  <p:tag name="KSO_WM_TEMPLATE_INDEX" val="20198937"/>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515.xml><?xml version="1.0" encoding="utf-8"?>
<p:tagLst xmlns:p="http://schemas.openxmlformats.org/presentationml/2006/main">
  <p:tag name="KSO_WM_UNIT_DIAGRAM_MODELTYPE" val="stripeEnum"/>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198937_2*l_h_a*1_3_1"/>
  <p:tag name="KSO_WM_TEMPLATE_CATEGORY" val="diagram"/>
  <p:tag name="KSO_WM_TEMPLATE_INDEX" val="20198937"/>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516.xml><?xml version="1.0" encoding="utf-8"?>
<p:tagLst xmlns:p="http://schemas.openxmlformats.org/presentationml/2006/main">
  <p:tag name="KSO_WM_UNIT_DIAGRAM_MODELTYPE" val="stripeEnum"/>
  <p:tag name="KSO_WM_UNIT_SUBTYPE" val="a"/>
  <p:tag name="KSO_WM_UNIT_NOCLEAR" val="0"/>
  <p:tag name="KSO_WM_UNIT_VALUE" val="87"/>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37_2*l_h_f*1_3_1"/>
  <p:tag name="KSO_WM_TEMPLATE_CATEGORY" val="diagram"/>
  <p:tag name="KSO_WM_TEMPLATE_INDEX" val="20198937"/>
  <p:tag name="KSO_WM_UNIT_LAYERLEVEL" val="1_1_1"/>
  <p:tag name="KSO_WM_TAG_VERSION" val="1.0"/>
  <p:tag name="KSO_WM_BEAUTIFY_FLAG" val="#wm#"/>
  <p:tag name="KSO_WM_UNIT_PRESET_TEXT" val="单击此处添加文本具体内容，简明扼要的阐述您的观点。根据需要可酌情增减文字，以便观者准确的理解您传达的思想。"/>
  <p:tag name="KSO_WM_UNIT_TEXT_FILL_FORE_SCHEMECOLOR_INDEX" val="13"/>
  <p:tag name="KSO_WM_UNIT_TEXT_FILL_TYPE" val="1"/>
  <p:tag name="KSO_WM_UNIT_USESOURCEFORMAT_APPLY" val="0"/>
</p:tagLst>
</file>

<file path=ppt/tags/tag517.xml><?xml version="1.0" encoding="utf-8"?>
<p:tagLst xmlns:p="http://schemas.openxmlformats.org/presentationml/2006/main">
  <p:tag name="KSO_WM_SLIDE_ITEM_CNT" val="3"/>
</p:tagLst>
</file>

<file path=ppt/tags/tag518.xml><?xml version="1.0" encoding="utf-8"?>
<p:tagLst xmlns:p="http://schemas.openxmlformats.org/presentationml/2006/main">
  <p:tag name="KSO_WM_BEAUTIFY_FLAG" val=""/>
</p:tagLst>
</file>

<file path=ppt/tags/tag519.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4_2"/>
  <p:tag name="KSO_WM_UNIT_ID" val="diagram20168345_5*l_h_i*1_4_2"/>
  <p:tag name="KSO_WM_UNIT_LAYERLEVEL" val="1_1_1"/>
  <p:tag name="KSO_WM_DIAGRAM_GROUP_CODE" val="l1-1"/>
  <p:tag name="KSO_WM_UNIT_FILL_FORE_SCHEMECOLOR_INDEX" val="8"/>
  <p:tag name="KSO_WM_UNIT_FILL_TYPE" val="1"/>
  <p:tag name="KSO_WM_UNIT_TEXT_FILL_FORE_SCHEMECOLOR_INDEX" val="2"/>
  <p:tag name="KSO_WM_UNIT_TEXT_FILL_TYPE" val="1"/>
  <p:tag name="KSO_WM_UNIT_USESOURCEFORMAT_APPLY" val="0"/>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5831_1*m_h_i*1_2_4"/>
  <p:tag name="KSO_WM_TEMPLATE_CATEGORY" val="diagram"/>
  <p:tag name="KSO_WM_TEMPLATE_INDEX" val="202058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20.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3_2"/>
  <p:tag name="KSO_WM_UNIT_ID" val="diagram20168345_5*l_h_i*1_3_2"/>
  <p:tag name="KSO_WM_UNIT_LAYERLEVEL" val="1_1_1"/>
  <p:tag name="KSO_WM_DIAGRAM_GROUP_CODE" val="l1-1"/>
  <p:tag name="KSO_WM_UNIT_FILL_FORE_SCHEMECOLOR_INDEX" val="7"/>
  <p:tag name="KSO_WM_UNIT_FILL_TYPE" val="1"/>
  <p:tag name="KSO_WM_UNIT_TEXT_FILL_FORE_SCHEMECOLOR_INDEX" val="2"/>
  <p:tag name="KSO_WM_UNIT_TEXT_FILL_TYPE" val="1"/>
  <p:tag name="KSO_WM_UNIT_USESOURCEFORMAT_APPLY" val="0"/>
</p:tagLst>
</file>

<file path=ppt/tags/tag521.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1_2"/>
  <p:tag name="KSO_WM_UNIT_ID" val="diagram20168345_5*l_h_i*1_1_2"/>
  <p:tag name="KSO_WM_UNIT_LAYERLEVEL" val="1_1_1"/>
  <p:tag name="KSO_WM_DIAGRAM_GROUP_CODE" val="l1-1"/>
  <p:tag name="KSO_WM_UNIT_FILL_FORE_SCHEMECOLOR_INDEX" val="5"/>
  <p:tag name="KSO_WM_UNIT_FILL_TYPE" val="1"/>
  <p:tag name="KSO_WM_UNIT_TEXT_FILL_FORE_SCHEMECOLOR_INDEX" val="2"/>
  <p:tag name="KSO_WM_UNIT_TEXT_FILL_TYPE" val="1"/>
  <p:tag name="KSO_WM_UNIT_USESOURCEFORMAT_APPLY" val="0"/>
</p:tagLst>
</file>

<file path=ppt/tags/tag522.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2_2"/>
  <p:tag name="KSO_WM_UNIT_ID" val="diagram20168345_5*l_h_i*1_2_2"/>
  <p:tag name="KSO_WM_UNIT_LAYERLEVEL" val="1_1_1"/>
  <p:tag name="KSO_WM_DIAGRAM_GROUP_CODE" val="l1-1"/>
  <p:tag name="KSO_WM_UNIT_FILL_FORE_SCHEMECOLOR_INDEX" val="6"/>
  <p:tag name="KSO_WM_UNIT_FILL_TYPE" val="1"/>
  <p:tag name="KSO_WM_UNIT_TEXT_FILL_FORE_SCHEMECOLOR_INDEX" val="2"/>
  <p:tag name="KSO_WM_UNIT_TEXT_FILL_TYPE" val="1"/>
  <p:tag name="KSO_WM_UNIT_USESOURCEFORMAT_APPLY" val="0"/>
</p:tagLst>
</file>

<file path=ppt/tags/tag523.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f"/>
  <p:tag name="KSO_WM_UNIT_INDEX" val="1_1_1"/>
  <p:tag name="KSO_WM_UNIT_LAYERLEVEL" val="1_1_1"/>
  <p:tag name="KSO_WM_UNIT_VALUE" val="42"/>
  <p:tag name="KSO_WM_UNIT_HIGHLIGHT" val="0"/>
  <p:tag name="KSO_WM_UNIT_COMPATIBLE" val="0"/>
  <p:tag name="KSO_WM_UNIT_CLEAR" val="0"/>
  <p:tag name="KSO_WM_UNIT_PRESET_TEXT_INDEX" val="4"/>
  <p:tag name="KSO_WM_UNIT_PRESET_TEXT_LEN" val="65"/>
  <p:tag name="KSO_WM_DIAGRAM_GROUP_CODE" val="l1-1"/>
  <p:tag name="KSO_WM_UNIT_ID" val="diagram20168345_5*l_h_f*1_1_1"/>
  <p:tag name="KSO_WM_UNIT_TEXT_FILL_FORE_SCHEMECOLOR_INDEX" val="16"/>
  <p:tag name="KSO_WM_UNIT_TEXT_FILL_TYPE" val="1"/>
  <p:tag name="KSO_WM_UNIT_USESOURCEFORMAT_APPLY" val="0"/>
</p:tagLst>
</file>

<file path=ppt/tags/tag524.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1_1"/>
  <p:tag name="KSO_WM_UNIT_ID" val="diagram20168345_5*l_h_i*1_1_1"/>
  <p:tag name="KSO_WM_UNIT_LAYERLEVEL" val="1_1_1"/>
  <p:tag name="KSO_WM_DIAGRAM_GROUP_CODE" val="l1-1"/>
  <p:tag name="KSO_WM_UNIT_TEXT_FILL_FORE_SCHEMECOLOR_INDEX" val="16"/>
  <p:tag name="KSO_WM_UNIT_TEXT_FILL_TYPE" val="1"/>
  <p:tag name="KSO_WM_UNIT_USESOURCEFORMAT_APPLY" val="0"/>
</p:tagLst>
</file>

<file path=ppt/tags/tag525.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f"/>
  <p:tag name="KSO_WM_UNIT_INDEX" val="1_2_1"/>
  <p:tag name="KSO_WM_UNIT_LAYERLEVEL" val="1_1_1"/>
  <p:tag name="KSO_WM_UNIT_VALUE" val="26"/>
  <p:tag name="KSO_WM_UNIT_HIGHLIGHT" val="0"/>
  <p:tag name="KSO_WM_UNIT_COMPATIBLE" val="0"/>
  <p:tag name="KSO_WM_UNIT_CLEAR" val="0"/>
  <p:tag name="KSO_WM_UNIT_PRESET_TEXT_INDEX" val="4"/>
  <p:tag name="KSO_WM_UNIT_PRESET_TEXT_LEN" val="56"/>
  <p:tag name="KSO_WM_DIAGRAM_GROUP_CODE" val="l1-1"/>
  <p:tag name="KSO_WM_UNIT_ID" val="diagram20168345_5*l_h_f*1_2_1"/>
  <p:tag name="KSO_WM_UNIT_TEXT_FILL_FORE_SCHEMECOLOR_INDEX" val="16"/>
  <p:tag name="KSO_WM_UNIT_TEXT_FILL_TYPE" val="1"/>
  <p:tag name="KSO_WM_UNIT_USESOURCEFORMAT_APPLY" val="0"/>
</p:tagLst>
</file>

<file path=ppt/tags/tag526.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2_1"/>
  <p:tag name="KSO_WM_UNIT_ID" val="diagram20168345_5*l_h_i*1_2_1"/>
  <p:tag name="KSO_WM_UNIT_LAYERLEVEL" val="1_1_1"/>
  <p:tag name="KSO_WM_DIAGRAM_GROUP_CODE" val="l1-1"/>
  <p:tag name="KSO_WM_UNIT_TEXT_FILL_FORE_SCHEMECOLOR_INDEX" val="16"/>
  <p:tag name="KSO_WM_UNIT_TEXT_FILL_TYPE" val="1"/>
  <p:tag name="KSO_WM_UNIT_USESOURCEFORMAT_APPLY" val="0"/>
</p:tagLst>
</file>

<file path=ppt/tags/tag527.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f"/>
  <p:tag name="KSO_WM_UNIT_INDEX" val="1_3_1"/>
  <p:tag name="KSO_WM_UNIT_LAYERLEVEL" val="1_1_1"/>
  <p:tag name="KSO_WM_UNIT_VALUE" val="26"/>
  <p:tag name="KSO_WM_UNIT_HIGHLIGHT" val="0"/>
  <p:tag name="KSO_WM_UNIT_COMPATIBLE" val="0"/>
  <p:tag name="KSO_WM_UNIT_CLEAR" val="0"/>
  <p:tag name="KSO_WM_UNIT_PRESET_TEXT_INDEX" val="4"/>
  <p:tag name="KSO_WM_UNIT_PRESET_TEXT_LEN" val="56"/>
  <p:tag name="KSO_WM_DIAGRAM_GROUP_CODE" val="l1-1"/>
  <p:tag name="KSO_WM_UNIT_ID" val="diagram20168345_5*l_h_f*1_3_1"/>
  <p:tag name="KSO_WM_UNIT_TEXT_FILL_FORE_SCHEMECOLOR_INDEX" val="16"/>
  <p:tag name="KSO_WM_UNIT_TEXT_FILL_TYPE" val="1"/>
  <p:tag name="KSO_WM_UNIT_USESOURCEFORMAT_APPLY" val="0"/>
</p:tagLst>
</file>

<file path=ppt/tags/tag528.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3_1"/>
  <p:tag name="KSO_WM_UNIT_ID" val="diagram20168345_5*l_h_i*1_3_1"/>
  <p:tag name="KSO_WM_UNIT_LAYERLEVEL" val="1_1_1"/>
  <p:tag name="KSO_WM_DIAGRAM_GROUP_CODE" val="l1-1"/>
  <p:tag name="KSO_WM_UNIT_TEXT_FILL_FORE_SCHEMECOLOR_INDEX" val="16"/>
  <p:tag name="KSO_WM_UNIT_TEXT_FILL_TYPE" val="1"/>
  <p:tag name="KSO_WM_UNIT_USESOURCEFORMAT_APPLY" val="0"/>
</p:tagLst>
</file>

<file path=ppt/tags/tag529.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f"/>
  <p:tag name="KSO_WM_UNIT_INDEX" val="1_4_1"/>
  <p:tag name="KSO_WM_UNIT_LAYERLEVEL" val="1_1_1"/>
  <p:tag name="KSO_WM_UNIT_VALUE" val="38"/>
  <p:tag name="KSO_WM_UNIT_HIGHLIGHT" val="0"/>
  <p:tag name="KSO_WM_UNIT_COMPATIBLE" val="0"/>
  <p:tag name="KSO_WM_UNIT_CLEAR" val="0"/>
  <p:tag name="KSO_WM_UNIT_PRESET_TEXT_INDEX" val="4"/>
  <p:tag name="KSO_WM_UNIT_PRESET_TEXT_LEN" val="56"/>
  <p:tag name="KSO_WM_DIAGRAM_GROUP_CODE" val="l1-1"/>
  <p:tag name="KSO_WM_UNIT_ID" val="diagram20168345_5*l_h_f*1_4_1"/>
  <p:tag name="KSO_WM_UNIT_TEXT_FILL_FORE_SCHEMECOLOR_INDEX" val="16"/>
  <p:tag name="KSO_WM_UNIT_TEXT_FILL_TYPE" val="1"/>
  <p:tag name="KSO_WM_UNIT_USESOURCEFORMAT_APPLY"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5831_1*m_h_i*1_2_5"/>
  <p:tag name="KSO_WM_TEMPLATE_CATEGORY" val="diagram"/>
  <p:tag name="KSO_WM_TEMPLATE_INDEX" val="202058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30.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4_1"/>
  <p:tag name="KSO_WM_UNIT_ID" val="diagram20168345_5*l_h_i*1_4_1"/>
  <p:tag name="KSO_WM_UNIT_LAYERLEVEL" val="1_1_1"/>
  <p:tag name="KSO_WM_DIAGRAM_GROUP_CODE" val="l1-1"/>
  <p:tag name="KSO_WM_UNIT_TEXT_FILL_FORE_SCHEMECOLOR_INDEX" val="16"/>
  <p:tag name="KSO_WM_UNIT_TEXT_FILL_TYPE" val="1"/>
  <p:tag name="KSO_WM_UNIT_USESOURCEFORMAT_APPLY" val="0"/>
</p:tagLst>
</file>

<file path=ppt/tags/tag531.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5_2"/>
  <p:tag name="KSO_WM_UNIT_ID" val="diagram20168345_5*l_h_i*1_5_2"/>
  <p:tag name="KSO_WM_UNIT_LAYERLEVEL" val="1_1_1"/>
  <p:tag name="KSO_WM_DIAGRAM_GROUP_CODE" val="l1-1"/>
  <p:tag name="KSO_WM_UNIT_FILL_FORE_SCHEMECOLOR_INDEX" val="9"/>
  <p:tag name="KSO_WM_UNIT_FILL_TYPE" val="1"/>
  <p:tag name="KSO_WM_UNIT_TEXT_FILL_FORE_SCHEMECOLOR_INDEX" val="2"/>
  <p:tag name="KSO_WM_UNIT_TEXT_FILL_TYPE" val="1"/>
  <p:tag name="KSO_WM_UNIT_USESOURCEFORMAT_APPLY" val="0"/>
</p:tagLst>
</file>

<file path=ppt/tags/tag532.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f"/>
  <p:tag name="KSO_WM_UNIT_INDEX" val="1_5_1"/>
  <p:tag name="KSO_WM_UNIT_LAYERLEVEL" val="1_1_1"/>
  <p:tag name="KSO_WM_UNIT_VALUE" val="42"/>
  <p:tag name="KSO_WM_UNIT_HIGHLIGHT" val="0"/>
  <p:tag name="KSO_WM_UNIT_COMPATIBLE" val="0"/>
  <p:tag name="KSO_WM_UNIT_CLEAR" val="0"/>
  <p:tag name="KSO_WM_UNIT_PRESET_TEXT_INDEX" val="4"/>
  <p:tag name="KSO_WM_UNIT_PRESET_TEXT_LEN" val="56"/>
  <p:tag name="KSO_WM_DIAGRAM_GROUP_CODE" val="l1-1"/>
  <p:tag name="KSO_WM_UNIT_ID" val="diagram20168345_5*l_h_f*1_5_1"/>
  <p:tag name="KSO_WM_UNIT_TEXT_FILL_FORE_SCHEMECOLOR_INDEX" val="16"/>
  <p:tag name="KSO_WM_UNIT_TEXT_FILL_TYPE" val="1"/>
  <p:tag name="KSO_WM_UNIT_USESOURCEFORMAT_APPLY" val="0"/>
</p:tagLst>
</file>

<file path=ppt/tags/tag533.xml><?xml version="1.0" encoding="utf-8"?>
<p:tagLst xmlns:p="http://schemas.openxmlformats.org/presentationml/2006/main">
  <p:tag name="KSO_WM_TEMPLATE_CATEGORY" val="diagram"/>
  <p:tag name="KSO_WM_TEMPLATE_INDEX" val="20168345"/>
  <p:tag name="KSO_WM_TAG_VERSION" val="1.0"/>
  <p:tag name="KSO_WM_BEAUTIFY_FLAG" val="#wm#"/>
  <p:tag name="KSO_WM_UNIT_TYPE" val="l_h_i"/>
  <p:tag name="KSO_WM_UNIT_INDEX" val="1_5_1"/>
  <p:tag name="KSO_WM_UNIT_ID" val="diagram20168345_5*l_h_i*1_5_1"/>
  <p:tag name="KSO_WM_UNIT_LAYERLEVEL" val="1_1_1"/>
  <p:tag name="KSO_WM_DIAGRAM_GROUP_CODE" val="l1-1"/>
  <p:tag name="KSO_WM_UNIT_TEXT_FILL_FORE_SCHEMECOLOR_INDEX" val="16"/>
  <p:tag name="KSO_WM_UNIT_TEXT_FILL_TYPE" val="1"/>
  <p:tag name="KSO_WM_UNIT_USESOURCEFORMAT_APPLY" val="0"/>
</p:tagLst>
</file>

<file path=ppt/tags/tag534.xml><?xml version="1.0" encoding="utf-8"?>
<p:tagLst xmlns:p="http://schemas.openxmlformats.org/presentationml/2006/main">
  <p:tag name="KSO_WM_SLIDE_ITEM_CNT" val="5"/>
</p:tagLst>
</file>

<file path=ppt/tags/tag535.xml><?xml version="1.0" encoding="utf-8"?>
<p:tagLst xmlns:p="http://schemas.openxmlformats.org/presentationml/2006/main">
  <p:tag name="KSO_WM_BEAUTIFY_FLAG" val=""/>
</p:tagLst>
</file>

<file path=ppt/tags/tag536.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13;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5832_1*m_h_f*1_1_1"/>
  <p:tag name="KSO_WM_TEMPLATE_CATEGORY" val="diagram"/>
  <p:tag name="KSO_WM_TEMPLATE_INDEX" val="20205832"/>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5832_1*m_h_i*1_1_1"/>
  <p:tag name="KSO_WM_TEMPLATE_CATEGORY" val="diagram"/>
  <p:tag name="KSO_WM_TEMPLATE_INDEX" val="2020583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5832_1*m_h_i*1_1_2"/>
  <p:tag name="KSO_WM_TEMPLATE_CATEGORY" val="diagram"/>
  <p:tag name="KSO_WM_TEMPLATE_INDEX" val="20205832"/>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 name="KSO_WM_UNIT_USESOURCEFORMAT_APPLY" val="0"/>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3"/>
  <p:tag name="KSO_WM_UNIT_ID" val="diagram20205832_1*m_h_i*1_1_3"/>
  <p:tag name="KSO_WM_TEMPLATE_CATEGORY" val="diagram"/>
  <p:tag name="KSO_WM_TEMPLATE_INDEX" val="20205832"/>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5831_1*m_h_i*1_2_6"/>
  <p:tag name="KSO_WM_TEMPLATE_CATEGORY" val="diagram"/>
  <p:tag name="KSO_WM_TEMPLATE_INDEX" val="2020583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540.xml><?xml version="1.0" encoding="utf-8"?>
<p:tagLst xmlns:p="http://schemas.openxmlformats.org/presentationml/2006/main">
  <p:tag name="KSO_WM_UNIT_SUBTYPE" val="a"/>
  <p:tag name="KSO_WM_UNIT_PRESET_TEXT" val="单点击此处添加正文，文字是您思想的提炼，为了演示发布的良好效果，请您尽可能提炼思想的精髓，然后简单的阐述您的观点。如果您的内容确实非常重要又难以精简，也请使用分段处理，对内容进行简单的梳理和提炼，这样会使逻辑框架相对清晰。请您尽可能提炼思想的精髓，否则容易造成观者的阅读压力，适得其反。&#13;单点击此处添加正文，文字是您思想的提炼，为了演示发布的良好效果，请您尽可能提炼思想的精髓，然后简单的阐述您的观点。"/>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5832_1*m_h_f*1_2_1"/>
  <p:tag name="KSO_WM_TEMPLATE_CATEGORY" val="diagram"/>
  <p:tag name="KSO_WM_TEMPLATE_INDEX" val="20205832"/>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5832_1*m_h_i*1_2_1"/>
  <p:tag name="KSO_WM_TEMPLATE_CATEGORY" val="diagram"/>
  <p:tag name="KSO_WM_TEMPLATE_INDEX" val="20205832"/>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0"/>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5832_1*m_h_i*1_2_2"/>
  <p:tag name="KSO_WM_TEMPLATE_CATEGORY" val="diagram"/>
  <p:tag name="KSO_WM_TEMPLATE_INDEX" val="20205832"/>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 name="KSO_WM_UNIT_USESOURCEFORMAT_APPLY" val="0"/>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3"/>
  <p:tag name="KSO_WM_UNIT_ID" val="diagram20205832_1*m_h_i*1_2_3"/>
  <p:tag name="KSO_WM_TEMPLATE_CATEGORY" val="diagram"/>
  <p:tag name="KSO_WM_TEMPLATE_INDEX" val="20205832"/>
  <p:tag name="KSO_WM_UNIT_LAYERLEVEL" val="1_1_1"/>
  <p:tag name="KSO_WM_TAG_VERSION" val="1.0"/>
  <p:tag name="KSO_WM_BEAUTIFY_FLAG" val="#wm#"/>
  <p:tag name="KSO_WM_UNIT_TEXT_FILL_FORE_SCHEMECOLOR_INDEX" val="14"/>
  <p:tag name="KSO_WM_UNIT_TEXT_FILL_TYPE" val="1"/>
  <p:tag name="KSO_WM_UNIT_USESOURCEFORMAT_APPLY" val="0"/>
</p:tagLst>
</file>

<file path=ppt/tags/tag544.xml><?xml version="1.0" encoding="utf-8"?>
<p:tagLst xmlns:p="http://schemas.openxmlformats.org/presentationml/2006/main">
  <p:tag name="KSO_WM_SLIDE_ITEM_CNT" val="2"/>
</p:tagLst>
</file>

<file path=ppt/tags/tag545.xml><?xml version="1.0" encoding="utf-8"?>
<p:tagLst xmlns:p="http://schemas.openxmlformats.org/presentationml/2006/main">
  <p:tag name="KSO_WM_BEAUTIFY_FLAG" val=""/>
</p:tagLst>
</file>

<file path=ppt/tags/tag546.xml><?xml version="1.0" encoding="utf-8"?>
<p:tagLst xmlns:p="http://schemas.openxmlformats.org/presentationml/2006/main">
  <p:tag name="KSO_WM_SLIDE_ITEM_CNT" val="2"/>
</p:tagLst>
</file>

<file path=ppt/tags/tag547.xml><?xml version="1.0" encoding="utf-8"?>
<p:tagLst xmlns:p="http://schemas.openxmlformats.org/presentationml/2006/main">
  <p:tag name="KSO_WM_BEAUTIFY_FLAG" val=""/>
</p:tagLst>
</file>

<file path=ppt/tags/tag548.xml><?xml version="1.0" encoding="utf-8"?>
<p:tagLst xmlns:p="http://schemas.openxmlformats.org/presentationml/2006/main">
  <p:tag name="KSO_WM_SLIDE_ITEM_CNT" val="2"/>
</p:tagLst>
</file>

<file path=ppt/tags/tag549.xml><?xml version="1.0" encoding="utf-8"?>
<p:tagLst xmlns:p="http://schemas.openxmlformats.org/presentationml/2006/main">
  <p:tag name="KSO_WM_BEAUTIFY_FLAG" val=""/>
</p:tagLst>
</file>

<file path=ppt/tags/tag55.xml><?xml version="1.0" encoding="utf-8"?>
<p:tagLst xmlns:p="http://schemas.openxmlformats.org/presentationml/2006/main">
  <p:tag name="KSO_WM_SLIDE_ITEM_CNT" val="2"/>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0113_4*m_h_i*1_1_4"/>
  <p:tag name="KSO_WM_TEMPLATE_CATEGORY" val="diagram"/>
  <p:tag name="KSO_WM_TEMPLATE_INDEX" val="2020011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0113_4*m_h_i*1_1_3"/>
  <p:tag name="KSO_WM_TEMPLATE_CATEGORY" val="diagram"/>
  <p:tag name="KSO_WM_TEMPLATE_INDEX" val="2020011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0113_4*m_h_i*1_1_2"/>
  <p:tag name="KSO_WM_TEMPLATE_CATEGORY" val="diagram"/>
  <p:tag name="KSO_WM_TEMPLATE_INDEX" val="2020011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553.xml><?xml version="1.0" encoding="utf-8"?>
<p:tagLst xmlns:p="http://schemas.openxmlformats.org/presentationml/2006/main">
  <p:tag name="KSO_WM_UNIT_VALUE" val="81*81"/>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00113_4*m_h_x*1_1_1"/>
  <p:tag name="KSO_WM_TEMPLATE_CATEGORY" val="diagram"/>
  <p:tag name="KSO_WM_TEMPLATE_INDEX" val="20200113"/>
  <p:tag name="KSO_WM_UNIT_LAYERLEVEL" val="1_1_1"/>
  <p:tag name="KSO_WM_TAG_VERSION" val="1.0"/>
  <p:tag name="KSO_WM_BEAUTIFY_FLAG" val="#wm#"/>
  <p:tag name="KSO_WM_UNIT_FILL_FORE_SCHEMECOLOR_INDEX" val="16"/>
  <p:tag name="KSO_WM_UNIT_FILL_TYPE" val="1"/>
  <p:tag name="KSO_WM_UNIT_USESOURCEFORMAT_APPLY" val="0"/>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0113_4*m_h_i*1_2_3"/>
  <p:tag name="KSO_WM_TEMPLATE_CATEGORY" val="diagram"/>
  <p:tag name="KSO_WM_TEMPLATE_INDEX" val="2020011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0113_4*m_h_i*1_2_2"/>
  <p:tag name="KSO_WM_TEMPLATE_CATEGORY" val="diagram"/>
  <p:tag name="KSO_WM_TEMPLATE_INDEX" val="2020011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0113_4*m_h_i*1_3_3"/>
  <p:tag name="KSO_WM_TEMPLATE_CATEGORY" val="diagram"/>
  <p:tag name="KSO_WM_TEMPLATE_INDEX" val="2020011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0113_4*m_h_i*1_3_2"/>
  <p:tag name="KSO_WM_TEMPLATE_CATEGORY" val="diagram"/>
  <p:tag name="KSO_WM_TEMPLATE_INDEX" val="2020011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13_4*m_h_i*1_1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0113_4*m_h_i*1_2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6.xml><?xml version="1.0" encoding="utf-8"?>
<p:tagLst xmlns:p="http://schemas.openxmlformats.org/presentationml/2006/main">
  <p:tag name="KSO_WM_BEAUTIFY_FLAG" val=""/>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0113_4*m_h_i*1_3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0113_4*m_h_i*1_4_4"/>
  <p:tag name="KSO_WM_TEMPLATE_CATEGORY" val="diagram"/>
  <p:tag name="KSO_WM_TEMPLATE_INDEX" val="20200113"/>
  <p:tag name="KSO_WM_UNIT_LAYERLEVEL" val="1_1_1"/>
  <p:tag name="KSO_WM_TAG_VERSION" val="1.0"/>
  <p:tag name="KSO_WM_BEAUTIFY_FLAG" val="#wm#"/>
  <p:tag name="KSO_WM_UNIT_FILL_FORE_SCHEMECOLOR_INDEX" val="8"/>
  <p:tag name="KSO_WM_UNIT_FILL_TYPE" val="1"/>
  <p:tag name="KSO_WM_UNIT_USESOURCEFORMAT_APPLY" val="0"/>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0113_4*m_h_i*1_4_3"/>
  <p:tag name="KSO_WM_TEMPLATE_CATEGORY" val="diagram"/>
  <p:tag name="KSO_WM_TEMPLATE_INDEX" val="20200113"/>
  <p:tag name="KSO_WM_UNIT_LAYERLEVEL" val="1_1_1"/>
  <p:tag name="KSO_WM_TAG_VERSION" val="1.0"/>
  <p:tag name="KSO_WM_BEAUTIFY_FLAG" val="#wm#"/>
  <p:tag name="KSO_WM_UNIT_FILL_FORE_SCHEMECOLOR_INDEX" val="8"/>
  <p:tag name="KSO_WM_UNIT_FILL_TYPE" val="1"/>
  <p:tag name="KSO_WM_UNIT_USESOURCEFORMAT_APPLY" val="0"/>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0113_4*m_h_i*1_4_2"/>
  <p:tag name="KSO_WM_TEMPLATE_CATEGORY" val="diagram"/>
  <p:tag name="KSO_WM_TEMPLATE_INDEX" val="20200113"/>
  <p:tag name="KSO_WM_UNIT_LAYERLEVEL" val="1_1_1"/>
  <p:tag name="KSO_WM_TAG_VERSION" val="1.0"/>
  <p:tag name="KSO_WM_BEAUTIFY_FLAG" val="#wm#"/>
  <p:tag name="KSO_WM_UNIT_FILL_FORE_SCHEMECOLOR_INDEX" val="8"/>
  <p:tag name="KSO_WM_UNIT_FILL_TYPE" val="1"/>
  <p:tag name="KSO_WM_UNIT_USESOURCEFORMAT_APPLY" val="0"/>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0113_4*m_h_i*1_4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4"/>
  <p:tag name="KSO_WM_UNIT_ID" val="diagram20200113_4*m_h_i*1_5_4"/>
  <p:tag name="KSO_WM_TEMPLATE_CATEGORY" val="diagram"/>
  <p:tag name="KSO_WM_TEMPLATE_INDEX" val="20200113"/>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3"/>
  <p:tag name="KSO_WM_UNIT_ID" val="diagram20200113_4*m_h_i*1_5_3"/>
  <p:tag name="KSO_WM_TEMPLATE_CATEGORY" val="diagram"/>
  <p:tag name="KSO_WM_TEMPLATE_INDEX" val="20200113"/>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2"/>
  <p:tag name="KSO_WM_UNIT_ID" val="diagram20200113_4*m_h_i*1_5_2"/>
  <p:tag name="KSO_WM_TEMPLATE_CATEGORY" val="diagram"/>
  <p:tag name="KSO_WM_TEMPLATE_INDEX" val="20200113"/>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0113_4*m_h_i*1_5_1"/>
  <p:tag name="KSO_WM_TEMPLATE_CATEGORY" val="diagram"/>
  <p:tag name="KSO_WM_TEMPLATE_INDEX" val="2020011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569.xml><?xml version="1.0" encoding="utf-8"?>
<p:tagLst xmlns:p="http://schemas.openxmlformats.org/presentationml/2006/main">
  <p:tag name="KSO_WM_UNIT_VALUE" val="89*89"/>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00113_4*m_h_x*1_5_1"/>
  <p:tag name="KSO_WM_TEMPLATE_CATEGORY" val="diagram"/>
  <p:tag name="KSO_WM_TEMPLATE_INDEX" val="2020011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6841_1*m_i*1_1"/>
  <p:tag name="KSO_WM_TEMPLATE_CATEGORY" val="diagram"/>
  <p:tag name="KSO_WM_TEMPLATE_INDEX" val="20206841"/>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570.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0113_4*m_h_f*1_1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571.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0113_4*m_h_f*1_2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572.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0113_4*m_h_f*1_3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573.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0113_4*m_h_f*1_4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574.xml><?xml version="1.0" encoding="utf-8"?>
<p:tagLst xmlns:p="http://schemas.openxmlformats.org/presentationml/2006/main">
  <p:tag name="KSO_WM_UNIT_NOCLEAR" val="0"/>
  <p:tag name="KSO_WM_UNIT_VALUE" val="22"/>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0113_4*m_h_f*1_5_1"/>
  <p:tag name="KSO_WM_TEMPLATE_CATEGORY" val="diagram"/>
  <p:tag name="KSO_WM_TEMPLATE_INDEX" val="20200113"/>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 name="KSO_WM_UNIT_USESOURCEFORMAT_APPLY" val="0"/>
</p:tagLst>
</file>

<file path=ppt/tags/tag575.xml><?xml version="1.0" encoding="utf-8"?>
<p:tagLst xmlns:p="http://schemas.openxmlformats.org/presentationml/2006/main">
  <p:tag name="KSO_WM_UNIT_VALUE" val="93*93"/>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00113_4*m_h_x*1_2_1"/>
  <p:tag name="KSO_WM_TEMPLATE_CATEGORY" val="diagram"/>
  <p:tag name="KSO_WM_TEMPLATE_INDEX" val="2020011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76.xml><?xml version="1.0" encoding="utf-8"?>
<p:tagLst xmlns:p="http://schemas.openxmlformats.org/presentationml/2006/main">
  <p:tag name="KSO_WM_UNIT_VALUE" val="99*72"/>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00113_4*m_h_x*1_3_1"/>
  <p:tag name="KSO_WM_TEMPLATE_CATEGORY" val="diagram"/>
  <p:tag name="KSO_WM_TEMPLATE_INDEX" val="2020011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77.xml><?xml version="1.0" encoding="utf-8"?>
<p:tagLst xmlns:p="http://schemas.openxmlformats.org/presentationml/2006/main">
  <p:tag name="KSO_WM_UNIT_VALUE" val="90*93"/>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00113_4*m_h_x*1_4_1"/>
  <p:tag name="KSO_WM_TEMPLATE_CATEGORY" val="diagram"/>
  <p:tag name="KSO_WM_TEMPLATE_INDEX" val="2020011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578.xml><?xml version="1.0" encoding="utf-8"?>
<p:tagLst xmlns:p="http://schemas.openxmlformats.org/presentationml/2006/main">
  <p:tag name="KSO_WM_SLIDE_ITEM_CNT" val="5"/>
</p:tagLst>
</file>

<file path=ppt/tags/tag579.xml><?xml version="1.0" encoding="utf-8"?>
<p:tagLst xmlns:p="http://schemas.openxmlformats.org/presentationml/2006/main">
  <p:tag name="COMMONDATA" val="eyJoZGlkIjoiOTNkZTAxYTQxYmJmZDliOWMyMDI2Nzc4ZjQ0YjA0MzcifQ=="/>
  <p:tag name="KSO_WPP_MARK_KEY" val="9ea47c93-d3c5-4942-a3e3-be7892464284"/>
</p:tagLst>
</file>

<file path=ppt/tags/tag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6841_1*m_h_f*1_2_1"/>
  <p:tag name="KSO_WM_TEMPLATE_CATEGORY" val="diagram"/>
  <p:tag name="KSO_WM_TEMPLATE_INDEX" val="20206841"/>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就是您思想的提炼。"/>
  <p:tag name="KSO_WM_UNIT_TEXT_FILL_FORE_SCHEMECOLOR_INDEX" val="13"/>
  <p:tag name="KSO_WM_UNIT_TEXT_FILL_TYPE" val="1"/>
  <p:tag name="KSO_WM_UNIT_USESOURCEFORMAT_APPLY" val="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7"/>
  <p:tag name="KSO_WM_UNIT_ID" val="diagram20206841_1*m_h_i*1_2_7"/>
  <p:tag name="KSO_WM_TEMPLATE_CATEGORY" val="diagram"/>
  <p:tag name="KSO_WM_TEMPLATE_INDEX" val="20206841"/>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6.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h_f"/>
  <p:tag name="KSO_WM_UNIT_INDEX" val="1_2_1"/>
  <p:tag name="KSO_WM_UNIT_ID" val="diagram160568_5*l_h_f*1_2_1"/>
  <p:tag name="KSO_WM_UNIT_CLEAR" val="1"/>
  <p:tag name="KSO_WM_UNIT_LAYERLEVEL" val="1_1_1"/>
  <p:tag name="KSO_WM_UNIT_VALUE" val="136"/>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 name="KSO_WM_UNIT_USESOURCEFORMAT_APPLY" val="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6841_1*m_h_i*1_2_1"/>
  <p:tag name="KSO_WM_TEMPLATE_CATEGORY" val="diagram"/>
  <p:tag name="KSO_WM_TEMPLATE_INDEX" val="20206841"/>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6841_1*m_h_i*1_2_2"/>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6841_1*m_h_i*1_2_3"/>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6841_1*m_h_i*1_2_4"/>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6841_1*m_h_i*1_2_5"/>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6841_1*m_h_i*1_2_6"/>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6841_1*m_h_f*1_1_1"/>
  <p:tag name="KSO_WM_TEMPLATE_CATEGORY" val="diagram"/>
  <p:tag name="KSO_WM_TEMPLATE_INDEX" val="20206841"/>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就是您思想的提炼。"/>
  <p:tag name="KSO_WM_UNIT_TEXT_FILL_FORE_SCHEMECOLOR_INDEX" val="13"/>
  <p:tag name="KSO_WM_UNIT_TEXT_FILL_TYPE" val="1"/>
  <p:tag name="KSO_WM_UNIT_USESOURCEFORMAT_APPLY" val="0"/>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6841_1*m_h_i*1_1_1"/>
  <p:tag name="KSO_WM_TEMPLATE_CATEGORY" val="diagram"/>
  <p:tag name="KSO_WM_TEMPLATE_INDEX" val="20206841"/>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6841_1*m_h_i*1_1_2"/>
  <p:tag name="KSO_WM_TEMPLATE_CATEGORY" val="diagram"/>
  <p:tag name="KSO_WM_TEMPLATE_INDEX" val="20206841"/>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6841_1*m_h_i*1_1_3"/>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7.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1"/>
  <p:tag name="KSO_WM_UNIT_ID" val="diagram160568_5*l_i*1_1"/>
  <p:tag name="KSO_WM_UNIT_CLEAR" val="1"/>
  <p:tag name="KSO_WM_UNIT_LAYERLEVEL" val="1_1"/>
  <p:tag name="KSO_WM_DIAGRAM_GROUP_CODE" val="l1-1"/>
  <p:tag name="KSO_WM_UNIT_FILL_FORE_SCHEMECOLOR_INDEX" val="5"/>
  <p:tag name="KSO_WM_UNIT_FILL_TYPE" val="1"/>
  <p:tag name="KSO_WM_UNIT_TEXT_FILL_FORE_SCHEMECOLOR_INDEX" val="5"/>
  <p:tag name="KSO_WM_UNIT_TEXT_FILL_TYPE" val="1"/>
  <p:tag name="KSO_WM_UNIT_USESOURCEFORMAT_APPLY"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6841_1*m_h_i*1_1_4"/>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6841_1*m_h_i*1_1_5"/>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6841_1*m_h_i*1_1_6"/>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6841_1*m_h_i*1_1_7"/>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74.xml><?xml version="1.0" encoding="utf-8"?>
<p:tagLst xmlns:p="http://schemas.openxmlformats.org/presentationml/2006/main">
  <p:tag name="KSO_WM_SLIDE_ITEM_CNT" val="2"/>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06841_1*m_i*1_1"/>
  <p:tag name="KSO_WM_TEMPLATE_CATEGORY" val="diagram"/>
  <p:tag name="KSO_WM_TEMPLATE_INDEX" val="20206841"/>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 name="KSO_WM_UNIT_USESOURCEFORMAT_APPLY" val="0"/>
</p:tagLst>
</file>

<file path=ppt/tags/tag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6841_1*m_h_f*1_2_1"/>
  <p:tag name="KSO_WM_TEMPLATE_CATEGORY" val="diagram"/>
  <p:tag name="KSO_WM_TEMPLATE_INDEX" val="20206841"/>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就是您思想的提炼。"/>
  <p:tag name="KSO_WM_UNIT_TEXT_FILL_FORE_SCHEMECOLOR_INDEX" val="13"/>
  <p:tag name="KSO_WM_UNIT_TEXT_FILL_TYPE" val="1"/>
  <p:tag name="KSO_WM_UNIT_USESOURCEFORMAT_APPLY" val="0"/>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7"/>
  <p:tag name="KSO_WM_UNIT_ID" val="diagram20206841_1*m_h_i*1_2_7"/>
  <p:tag name="KSO_WM_TEMPLATE_CATEGORY" val="diagram"/>
  <p:tag name="KSO_WM_TEMPLATE_INDEX" val="20206841"/>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6841_1*m_h_i*1_2_1"/>
  <p:tag name="KSO_WM_TEMPLATE_CATEGORY" val="diagram"/>
  <p:tag name="KSO_WM_TEMPLATE_INDEX" val="20206841"/>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8.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2"/>
  <p:tag name="KSO_WM_UNIT_ID" val="diagram160568_5*l_i*1_2"/>
  <p:tag name="KSO_WM_UNIT_CLEAR" val="1"/>
  <p:tag name="KSO_WM_UNIT_LAYERLEVEL" val="1_1"/>
  <p:tag name="KSO_WM_DIAGRAM_GROUP_CODE" val="l1-1"/>
  <p:tag name="KSO_WM_UNIT_FILL_FORE_SCHEMECOLOR_INDEX" val="6"/>
  <p:tag name="KSO_WM_UNIT_FILL_TYPE" val="1"/>
  <p:tag name="KSO_WM_UNIT_TEXT_FILL_FORE_SCHEMECOLOR_INDEX" val="14"/>
  <p:tag name="KSO_WM_UNIT_TEXT_FILL_TYPE" val="1"/>
  <p:tag name="KSO_WM_UNIT_USESOURCEFORMAT_APPLY" val="0"/>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6841_1*m_h_i*1_2_2"/>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6841_1*m_h_i*1_2_3"/>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6841_1*m_h_i*1_2_4"/>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206841_1*m_h_i*1_2_5"/>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6"/>
  <p:tag name="KSO_WM_UNIT_ID" val="diagram20206841_1*m_h_i*1_2_6"/>
  <p:tag name="KSO_WM_TEMPLATE_CATEGORY" val="diagram"/>
  <p:tag name="KSO_WM_TEMPLATE_INDEX" val="20206841"/>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0"/>
</p:tagLst>
</file>

<file path=ppt/tags/tag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6841_1*m_h_f*1_1_1"/>
  <p:tag name="KSO_WM_TEMPLATE_CATEGORY" val="diagram"/>
  <p:tag name="KSO_WM_TEMPLATE_INDEX" val="20206841"/>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就是您思想的提炼。"/>
  <p:tag name="KSO_WM_UNIT_TEXT_FILL_FORE_SCHEMECOLOR_INDEX" val="13"/>
  <p:tag name="KSO_WM_UNIT_TEXT_FILL_TYPE" val="1"/>
  <p:tag name="KSO_WM_UNIT_USESOURCEFORMAT_APPLY" val="0"/>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06841_1*m_h_i*1_1_1"/>
  <p:tag name="KSO_WM_TEMPLATE_CATEGORY" val="diagram"/>
  <p:tag name="KSO_WM_TEMPLATE_INDEX" val="20206841"/>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6841_1*m_h_i*1_1_2"/>
  <p:tag name="KSO_WM_TEMPLATE_CATEGORY" val="diagram"/>
  <p:tag name="KSO_WM_TEMPLATE_INDEX" val="20206841"/>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6841_1*m_h_i*1_1_3"/>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6841_1*m_h_i*1_1_4"/>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9.xml><?xml version="1.0" encoding="utf-8"?>
<p:tagLst xmlns:p="http://schemas.openxmlformats.org/presentationml/2006/main">
  <p:tag name="KSO_WM_TEMPLATE_CATEGORY" val="diagram"/>
  <p:tag name="KSO_WM_TEMPLATE_INDEX" val="160568"/>
  <p:tag name="KSO_WM_TAG_VERSION" val="1.0"/>
  <p:tag name="KSO_WM_BEAUTIFY_FLAG" val="#wm#"/>
  <p:tag name="KSO_WM_UNIT_TYPE" val="l_i"/>
  <p:tag name="KSO_WM_UNIT_INDEX" val="1_3"/>
  <p:tag name="KSO_WM_UNIT_ID" val="diagram160568_5*l_i*1_3"/>
  <p:tag name="KSO_WM_UNIT_CLEAR" val="1"/>
  <p:tag name="KSO_WM_UNIT_LAYERLEVEL" val="1_1"/>
  <p:tag name="KSO_WM_DIAGRAM_GROUP_CODE" val="l1-1"/>
  <p:tag name="KSO_WM_UNIT_FILL_FORE_SCHEMECOLOR_INDEX" val="14"/>
  <p:tag name="KSO_WM_UNIT_FILL_TYPE" val="1"/>
  <p:tag name="KSO_WM_UNIT_TEXT_FILL_FORE_SCHEMECOLOR_INDEX" val="14"/>
  <p:tag name="KSO_WM_UNIT_TEXT_FILL_TYPE" val="1"/>
  <p:tag name="KSO_WM_UNIT_USESOURCEFORMAT_APPLY" val="0"/>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206841_1*m_h_i*1_1_5"/>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6"/>
  <p:tag name="KSO_WM_UNIT_ID" val="diagram20206841_1*m_h_i*1_1_6"/>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7"/>
  <p:tag name="KSO_WM_UNIT_ID" val="diagram20206841_1*m_h_i*1_1_7"/>
  <p:tag name="KSO_WM_TEMPLATE_CATEGORY" val="diagram"/>
  <p:tag name="KSO_WM_TEMPLATE_INDEX" val="20206841"/>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93.xml><?xml version="1.0" encoding="utf-8"?>
<p:tagLst xmlns:p="http://schemas.openxmlformats.org/presentationml/2006/main">
  <p:tag name="KSO_WM_SLIDE_ITEM_CNT" val="2"/>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5584_4*l_h_i*1_4_1"/>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5584_4*l_h_i*1_4_2"/>
  <p:tag name="KSO_WM_TEMPLATE_CATEGORY" val="diagram"/>
  <p:tag name="KSO_WM_TEMPLATE_INDEX" val="20205584"/>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 name="KSO_WM_UNIT_USESOURCEFORMAT_APPLY"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05584_4*l_h_i*1_4_3"/>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05584_4*l_h_i*1_4_4"/>
  <p:tag name="KSO_WM_TEMPLATE_CATEGORY" val="diagram"/>
  <p:tag name="KSO_WM_TEMPLATE_INDEX" val="2020558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584_4*l_h_f*1_4_1"/>
  <p:tag name="KSO_WM_TEMPLATE_CATEGORY" val="diagram"/>
  <p:tag name="KSO_WM_TEMPLATE_INDEX" val="20205584"/>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
  <p:tag name="KSO_WM_UNIT_TEXT_FILL_FORE_SCHEMECOLOR_INDEX" val="13"/>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5205</Words>
  <Application>WPS 演示</Application>
  <PresentationFormat>宽屏</PresentationFormat>
  <Paragraphs>569</Paragraphs>
  <Slides>36</Slides>
  <Notes>4</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36</vt:i4>
      </vt:variant>
    </vt:vector>
  </HeadingPairs>
  <TitlesOfParts>
    <vt:vector size="65" baseType="lpstr">
      <vt:lpstr>Arial</vt:lpstr>
      <vt:lpstr>宋体</vt:lpstr>
      <vt:lpstr>Wingdings</vt:lpstr>
      <vt:lpstr>华文新魏</vt:lpstr>
      <vt:lpstr>华文隶书</vt:lpstr>
      <vt:lpstr>隶书</vt:lpstr>
      <vt:lpstr>Times New Roman</vt:lpstr>
      <vt:lpstr>-윤고딕140</vt:lpstr>
      <vt:lpstr>Malgun Gothic</vt:lpstr>
      <vt:lpstr>Calibri</vt:lpstr>
      <vt:lpstr>微软雅黑</vt:lpstr>
      <vt:lpstr>Gulim</vt:lpstr>
      <vt:lpstr>方正清刻本悦宋简体</vt:lpstr>
      <vt:lpstr>Calibri</vt:lpstr>
      <vt:lpstr>Times New Roman</vt:lpstr>
      <vt:lpstr>Arial</vt:lpstr>
      <vt:lpstr>Arial Unicode MS</vt:lpstr>
      <vt:lpstr>Calibri Light</vt:lpstr>
      <vt:lpstr>等线</vt:lpstr>
      <vt:lpstr>幼圆</vt:lpstr>
      <vt:lpstr>Wingdings</vt:lpstr>
      <vt:lpstr>Montserrat</vt:lpstr>
      <vt:lpstr>思源黑体 CN Heavy</vt:lpstr>
      <vt:lpstr>黑体</vt:lpstr>
      <vt:lpstr>思源黑体 CN Regular</vt:lpstr>
      <vt:lpstr>楷体</vt:lpstr>
      <vt:lpstr>方正大黑简体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王霄</cp:lastModifiedBy>
  <cp:revision>149</cp:revision>
  <dcterms:created xsi:type="dcterms:W3CDTF">2015-05-05T08:02:00Z</dcterms:created>
  <dcterms:modified xsi:type="dcterms:W3CDTF">2023-01-11T08:32:52Z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7AEBF06F4BEF48F6871865E5FF6D343E</vt:lpwstr>
  </property>
</Properties>
</file>