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7" r:id="rId2"/>
    <p:sldId id="294" r:id="rId3"/>
    <p:sldId id="310" r:id="rId4"/>
    <p:sldId id="260" r:id="rId5"/>
    <p:sldId id="295" r:id="rId6"/>
    <p:sldId id="296" r:id="rId7"/>
    <p:sldId id="297" r:id="rId8"/>
    <p:sldId id="298" r:id="rId9"/>
    <p:sldId id="299" r:id="rId10"/>
    <p:sldId id="300" r:id="rId11"/>
    <p:sldId id="301" r:id="rId12"/>
    <p:sldId id="302" r:id="rId13"/>
    <p:sldId id="303" r:id="rId14"/>
    <p:sldId id="304" r:id="rId15"/>
    <p:sldId id="305" r:id="rId16"/>
    <p:sldId id="306" r:id="rId17"/>
    <p:sldId id="307" r:id="rId18"/>
    <p:sldId id="308" r:id="rId19"/>
    <p:sldId id="309" r:id="rId20"/>
    <p:sldId id="311" r:id="rId21"/>
    <p:sldId id="292"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4800" autoAdjust="0"/>
  </p:normalViewPr>
  <p:slideViewPr>
    <p:cSldViewPr snapToGrid="0">
      <p:cViewPr varScale="1">
        <p:scale>
          <a:sx n="70" d="100"/>
          <a:sy n="70" d="100"/>
        </p:scale>
        <p:origin x="61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5CD234-1A59-463F-8B12-F9DAA98A294F}" type="datetimeFigureOut">
              <a:rPr lang="zh-CN" altLang="en-US" smtClean="0"/>
              <a:pPr/>
              <a:t>2022/9/19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BB733-DF6B-4801-AFF9-46967ACB9940}" type="slidenum">
              <a:rPr lang="zh-CN" altLang="en-US" smtClean="0"/>
              <a:pPr/>
              <a:t>‹#›</a:t>
            </a:fld>
            <a:endParaRPr lang="zh-CN" altLang="en-US"/>
          </a:p>
        </p:txBody>
      </p:sp>
    </p:spTree>
    <p:extLst>
      <p:ext uri="{BB962C8B-B14F-4D97-AF65-F5344CB8AC3E}">
        <p14:creationId xmlns:p14="http://schemas.microsoft.com/office/powerpoint/2010/main" val="2479267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a:t>
            </a:fld>
            <a:endParaRPr lang="zh-CN" altLang="en-US"/>
          </a:p>
        </p:txBody>
      </p:sp>
    </p:spTree>
    <p:extLst>
      <p:ext uri="{BB962C8B-B14F-4D97-AF65-F5344CB8AC3E}">
        <p14:creationId xmlns:p14="http://schemas.microsoft.com/office/powerpoint/2010/main" val="12740110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10</a:t>
            </a:fld>
            <a:endParaRPr lang="zh-CN" altLang="en-US"/>
          </a:p>
        </p:txBody>
      </p:sp>
    </p:spTree>
    <p:extLst>
      <p:ext uri="{BB962C8B-B14F-4D97-AF65-F5344CB8AC3E}">
        <p14:creationId xmlns:p14="http://schemas.microsoft.com/office/powerpoint/2010/main" val="37694807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11</a:t>
            </a:fld>
            <a:endParaRPr lang="zh-CN" altLang="en-US"/>
          </a:p>
        </p:txBody>
      </p:sp>
    </p:spTree>
    <p:extLst>
      <p:ext uri="{BB962C8B-B14F-4D97-AF65-F5344CB8AC3E}">
        <p14:creationId xmlns:p14="http://schemas.microsoft.com/office/powerpoint/2010/main" val="1282640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12</a:t>
            </a:fld>
            <a:endParaRPr lang="zh-CN" altLang="en-US"/>
          </a:p>
        </p:txBody>
      </p:sp>
    </p:spTree>
    <p:extLst>
      <p:ext uri="{BB962C8B-B14F-4D97-AF65-F5344CB8AC3E}">
        <p14:creationId xmlns:p14="http://schemas.microsoft.com/office/powerpoint/2010/main" val="3309537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13</a:t>
            </a:fld>
            <a:endParaRPr lang="zh-CN" altLang="en-US"/>
          </a:p>
        </p:txBody>
      </p:sp>
    </p:spTree>
    <p:extLst>
      <p:ext uri="{BB962C8B-B14F-4D97-AF65-F5344CB8AC3E}">
        <p14:creationId xmlns:p14="http://schemas.microsoft.com/office/powerpoint/2010/main" val="7056017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14</a:t>
            </a:fld>
            <a:endParaRPr lang="zh-CN" altLang="en-US"/>
          </a:p>
        </p:txBody>
      </p:sp>
    </p:spTree>
    <p:extLst>
      <p:ext uri="{BB962C8B-B14F-4D97-AF65-F5344CB8AC3E}">
        <p14:creationId xmlns:p14="http://schemas.microsoft.com/office/powerpoint/2010/main" val="31210085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15</a:t>
            </a:fld>
            <a:endParaRPr lang="zh-CN" altLang="en-US"/>
          </a:p>
        </p:txBody>
      </p:sp>
    </p:spTree>
    <p:extLst>
      <p:ext uri="{BB962C8B-B14F-4D97-AF65-F5344CB8AC3E}">
        <p14:creationId xmlns:p14="http://schemas.microsoft.com/office/powerpoint/2010/main" val="12256981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16</a:t>
            </a:fld>
            <a:endParaRPr lang="zh-CN" altLang="en-US"/>
          </a:p>
        </p:txBody>
      </p:sp>
    </p:spTree>
    <p:extLst>
      <p:ext uri="{BB962C8B-B14F-4D97-AF65-F5344CB8AC3E}">
        <p14:creationId xmlns:p14="http://schemas.microsoft.com/office/powerpoint/2010/main" val="42698254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17</a:t>
            </a:fld>
            <a:endParaRPr lang="zh-CN" altLang="en-US"/>
          </a:p>
        </p:txBody>
      </p:sp>
    </p:spTree>
    <p:extLst>
      <p:ext uri="{BB962C8B-B14F-4D97-AF65-F5344CB8AC3E}">
        <p14:creationId xmlns:p14="http://schemas.microsoft.com/office/powerpoint/2010/main" val="1722196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18</a:t>
            </a:fld>
            <a:endParaRPr lang="zh-CN" altLang="en-US"/>
          </a:p>
        </p:txBody>
      </p:sp>
    </p:spTree>
    <p:extLst>
      <p:ext uri="{BB962C8B-B14F-4D97-AF65-F5344CB8AC3E}">
        <p14:creationId xmlns:p14="http://schemas.microsoft.com/office/powerpoint/2010/main" val="16178737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19</a:t>
            </a:fld>
            <a:endParaRPr lang="zh-CN" altLang="en-US"/>
          </a:p>
        </p:txBody>
      </p:sp>
    </p:spTree>
    <p:extLst>
      <p:ext uri="{BB962C8B-B14F-4D97-AF65-F5344CB8AC3E}">
        <p14:creationId xmlns:p14="http://schemas.microsoft.com/office/powerpoint/2010/main" val="2775559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a:t>
            </a:fld>
            <a:endParaRPr lang="zh-CN" altLang="en-US"/>
          </a:p>
        </p:txBody>
      </p:sp>
    </p:spTree>
    <p:extLst>
      <p:ext uri="{BB962C8B-B14F-4D97-AF65-F5344CB8AC3E}">
        <p14:creationId xmlns:p14="http://schemas.microsoft.com/office/powerpoint/2010/main" val="32994594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20</a:t>
            </a:fld>
            <a:endParaRPr lang="zh-CN" altLang="en-US"/>
          </a:p>
        </p:txBody>
      </p:sp>
    </p:spTree>
    <p:extLst>
      <p:ext uri="{BB962C8B-B14F-4D97-AF65-F5344CB8AC3E}">
        <p14:creationId xmlns:p14="http://schemas.microsoft.com/office/powerpoint/2010/main" val="12605695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21</a:t>
            </a:fld>
            <a:endParaRPr lang="zh-CN" altLang="en-US"/>
          </a:p>
        </p:txBody>
      </p:sp>
    </p:spTree>
    <p:extLst>
      <p:ext uri="{BB962C8B-B14F-4D97-AF65-F5344CB8AC3E}">
        <p14:creationId xmlns:p14="http://schemas.microsoft.com/office/powerpoint/2010/main" val="3341738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a:t>
            </a:fld>
            <a:endParaRPr lang="zh-CN" altLang="en-US"/>
          </a:p>
        </p:txBody>
      </p:sp>
    </p:spTree>
    <p:extLst>
      <p:ext uri="{BB962C8B-B14F-4D97-AF65-F5344CB8AC3E}">
        <p14:creationId xmlns:p14="http://schemas.microsoft.com/office/powerpoint/2010/main" val="1538778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4</a:t>
            </a:fld>
            <a:endParaRPr lang="zh-CN" altLang="en-US"/>
          </a:p>
        </p:txBody>
      </p:sp>
    </p:spTree>
    <p:extLst>
      <p:ext uri="{BB962C8B-B14F-4D97-AF65-F5344CB8AC3E}">
        <p14:creationId xmlns:p14="http://schemas.microsoft.com/office/powerpoint/2010/main" val="3766160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5</a:t>
            </a:fld>
            <a:endParaRPr lang="zh-CN" altLang="en-US"/>
          </a:p>
        </p:txBody>
      </p:sp>
    </p:spTree>
    <p:extLst>
      <p:ext uri="{BB962C8B-B14F-4D97-AF65-F5344CB8AC3E}">
        <p14:creationId xmlns:p14="http://schemas.microsoft.com/office/powerpoint/2010/main" val="28289490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6</a:t>
            </a:fld>
            <a:endParaRPr lang="zh-CN" altLang="en-US"/>
          </a:p>
        </p:txBody>
      </p:sp>
    </p:spTree>
    <p:extLst>
      <p:ext uri="{BB962C8B-B14F-4D97-AF65-F5344CB8AC3E}">
        <p14:creationId xmlns:p14="http://schemas.microsoft.com/office/powerpoint/2010/main" val="2509183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7</a:t>
            </a:fld>
            <a:endParaRPr lang="zh-CN" altLang="en-US"/>
          </a:p>
        </p:txBody>
      </p:sp>
    </p:spTree>
    <p:extLst>
      <p:ext uri="{BB962C8B-B14F-4D97-AF65-F5344CB8AC3E}">
        <p14:creationId xmlns:p14="http://schemas.microsoft.com/office/powerpoint/2010/main" val="9101478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8</a:t>
            </a:fld>
            <a:endParaRPr lang="zh-CN" altLang="en-US"/>
          </a:p>
        </p:txBody>
      </p:sp>
    </p:spTree>
    <p:extLst>
      <p:ext uri="{BB962C8B-B14F-4D97-AF65-F5344CB8AC3E}">
        <p14:creationId xmlns:p14="http://schemas.microsoft.com/office/powerpoint/2010/main" val="796261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9</a:t>
            </a:fld>
            <a:endParaRPr lang="zh-CN" altLang="en-US"/>
          </a:p>
        </p:txBody>
      </p:sp>
    </p:spTree>
    <p:extLst>
      <p:ext uri="{BB962C8B-B14F-4D97-AF65-F5344CB8AC3E}">
        <p14:creationId xmlns:p14="http://schemas.microsoft.com/office/powerpoint/2010/main" val="37370213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a:spLocks/>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08"/>
            <p:cNvSpPr>
              <a:spLocks/>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09"/>
            <p:cNvSpPr>
              <a:spLocks/>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2" name="Freeform 26"/>
          <p:cNvSpPr>
            <a:spLocks/>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7"/>
          <p:cNvSpPr>
            <a:spLocks/>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8"/>
          <p:cNvSpPr>
            <a:spLocks/>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2808463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849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目录页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CONTENTS</a:t>
            </a:r>
          </a:p>
          <a:p>
            <a:pPr algn="ctr"/>
            <a:r>
              <a:rPr lang="en-US" altLang="zh-CN" sz="1600" dirty="0">
                <a:solidFill>
                  <a:prstClr val="white"/>
                </a:solidFill>
                <a:ea typeface="微软雅黑" pitchFamily="34" charset="-122"/>
                <a:cs typeface="Arial Unicode MS" pitchFamily="34" charset="-122"/>
              </a:rPr>
              <a:t> PAGE</a:t>
            </a:r>
          </a:p>
        </p:txBody>
      </p:sp>
    </p:spTree>
    <p:extLst>
      <p:ext uri="{BB962C8B-B14F-4D97-AF65-F5344CB8AC3E}">
        <p14:creationId xmlns:p14="http://schemas.microsoft.com/office/powerpoint/2010/main" val="651953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过渡页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TRANSITION PAGE</a:t>
            </a:r>
          </a:p>
        </p:txBody>
      </p:sp>
    </p:spTree>
    <p:extLst>
      <p:ext uri="{BB962C8B-B14F-4D97-AF65-F5344CB8AC3E}">
        <p14:creationId xmlns:p14="http://schemas.microsoft.com/office/powerpoint/2010/main" val="765536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第一章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83398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3"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3444197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TextBox 3"/>
          <p:cNvSpPr txBox="1"/>
          <p:nvPr userDrawn="1"/>
        </p:nvSpPr>
        <p:spPr>
          <a:xfrm>
            <a:off x="2280569" y="692254"/>
            <a:ext cx="3167527"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人事管理与人力资源管理</a:t>
            </a:r>
          </a:p>
        </p:txBody>
      </p:sp>
      <p:sp>
        <p:nvSpPr>
          <p:cNvPr id="7" name="矩形 24"/>
          <p:cNvSpPr>
            <a:spLocks noChangeArrowheads="1"/>
          </p:cNvSpPr>
          <p:nvPr userDrawn="1"/>
        </p:nvSpPr>
        <p:spPr bwMode="auto">
          <a:xfrm>
            <a:off x="1056752" y="565810"/>
            <a:ext cx="1079839" cy="630942"/>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第二章</a:t>
            </a:r>
            <a:endParaRPr lang="en-US" altLang="zh-CN" b="1" dirty="0">
              <a:solidFill>
                <a:prstClr val="white"/>
              </a:solidFill>
              <a:ea typeface="微软雅黑" pitchFamily="34" charset="-122"/>
              <a:cs typeface="Arial Unicode MS" pitchFamily="34" charset="-122"/>
            </a:endParaRPr>
          </a:p>
          <a:p>
            <a:pPr algn="ctr"/>
            <a:r>
              <a:rPr lang="zh-CN" altLang="en-US" sz="1400" dirty="0">
                <a:solidFill>
                  <a:prstClr val="white"/>
                </a:solidFill>
                <a:ea typeface="微软雅黑" pitchFamily="34" charset="-122"/>
                <a:cs typeface="Arial Unicode MS" pitchFamily="34" charset="-122"/>
              </a:rPr>
              <a:t>正文</a:t>
            </a:r>
            <a:endParaRPr lang="en-US" altLang="zh-CN" sz="14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2643027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第三章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458410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第四章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2276919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第五章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424492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五边形 18"/>
          <p:cNvSpPr/>
          <p:nvPr userDrawn="1"/>
        </p:nvSpPr>
        <p:spPr>
          <a:xfrm rot="5400000">
            <a:off x="1226035" y="502221"/>
            <a:ext cx="741272" cy="107983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userDrawn="1"/>
        </p:nvSpPr>
        <p:spPr>
          <a:xfrm>
            <a:off x="1056752" y="0"/>
            <a:ext cx="1079839" cy="6715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2" name="直接连接符 21"/>
          <p:cNvCxnSpPr/>
          <p:nvPr userDrawn="1"/>
        </p:nvCxnSpPr>
        <p:spPr>
          <a:xfrm>
            <a:off x="2264807" y="692696"/>
            <a:ext cx="0" cy="3600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userDrawn="1"/>
        </p:nvSpPr>
        <p:spPr>
          <a:xfrm>
            <a:off x="0" y="6265681"/>
            <a:ext cx="11397485"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userDrawn="1"/>
        </p:nvSpPr>
        <p:spPr>
          <a:xfrm>
            <a:off x="11518379" y="6265681"/>
            <a:ext cx="673622"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15"/>
          <p:cNvSpPr txBox="1"/>
          <p:nvPr userDrawn="1"/>
        </p:nvSpPr>
        <p:spPr>
          <a:xfrm>
            <a:off x="11646102" y="6312404"/>
            <a:ext cx="425005" cy="338554"/>
          </a:xfrm>
          <a:prstGeom prst="rect">
            <a:avLst/>
          </a:prstGeom>
          <a:noFill/>
        </p:spPr>
        <p:txBody>
          <a:bodyPr wrap="none" rtlCol="0">
            <a:spAutoFit/>
          </a:bodyPr>
          <a:lstStyle/>
          <a:p>
            <a:fld id="{2EEF1883-7A0E-4F66-9932-E581691AD397}" type="slidenum">
              <a:rPr lang="zh-CN" altLang="en-US" sz="1600">
                <a:solidFill>
                  <a:prstClr val="white"/>
                </a:solidFill>
              </a:rPr>
              <a:pPr/>
              <a:t>‹#›</a:t>
            </a:fld>
            <a:endParaRPr lang="zh-CN" altLang="en-US" sz="1600"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4106491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8" r:id="rId6"/>
    <p:sldLayoutId id="2147483669" r:id="rId7"/>
    <p:sldLayoutId id="2147483670" r:id="rId8"/>
    <p:sldLayoutId id="2147483671" r:id="rId9"/>
    <p:sldLayoutId id="2147483673"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407822" y="1056239"/>
            <a:ext cx="6309671" cy="1446550"/>
          </a:xfrm>
          <a:prstGeom prst="rect">
            <a:avLst/>
          </a:prstGeom>
          <a:noFill/>
          <a:ln w="9525">
            <a:noFill/>
            <a:miter lim="800000"/>
            <a:headEnd/>
            <a:tailEnd/>
          </a:ln>
        </p:spPr>
        <p:txBody>
          <a:bodyPr wrap="square">
            <a:spAutoFit/>
          </a:bodyPr>
          <a:lstStyle/>
          <a:p>
            <a:pPr algn="ctr"/>
            <a:r>
              <a:rPr lang="en-US" altLang="zh-CN" sz="4400" b="1" dirty="0">
                <a:solidFill>
                  <a:schemeClr val="bg1"/>
                </a:solidFill>
                <a:latin typeface="黑体" panose="02010609060101010101" pitchFamily="49" charset="-122"/>
                <a:ea typeface="黑体" panose="02010609060101010101" pitchFamily="49" charset="-122"/>
              </a:rPr>
              <a:t>Adobe Premiere Pro CC</a:t>
            </a:r>
            <a:endParaRPr lang="zh-CN" altLang="zh-CN" sz="4400" dirty="0">
              <a:solidFill>
                <a:schemeClr val="bg1"/>
              </a:solidFill>
              <a:latin typeface="黑体" panose="02010609060101010101" pitchFamily="49" charset="-122"/>
              <a:ea typeface="黑体" panose="02010609060101010101" pitchFamily="49" charset="-122"/>
            </a:endParaRPr>
          </a:p>
          <a:p>
            <a:pPr algn="ctr"/>
            <a:r>
              <a:rPr lang="zh-CN" altLang="zh-CN" sz="4400" b="1" dirty="0">
                <a:solidFill>
                  <a:schemeClr val="bg1"/>
                </a:solidFill>
                <a:latin typeface="黑体" panose="02010609060101010101" pitchFamily="49" charset="-122"/>
                <a:ea typeface="黑体" panose="02010609060101010101" pitchFamily="49" charset="-122"/>
              </a:rPr>
              <a:t>数字视频编辑教程</a:t>
            </a:r>
            <a:endParaRPr lang="zh-CN" altLang="en-US" sz="4400" b="1" spc="200" dirty="0">
              <a:solidFill>
                <a:schemeClr val="bg1"/>
              </a:solidFill>
              <a:latin typeface="黑体" panose="02010609060101010101" pitchFamily="49" charset="-122"/>
              <a:ea typeface="黑体" panose="02010609060101010101" pitchFamily="49" charset="-122"/>
            </a:endParaRP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9916" y="1549088"/>
            <a:ext cx="7310471" cy="5857649"/>
          </a:xfrm>
          <a:prstGeom prst="rect">
            <a:avLst/>
          </a:prstGeom>
        </p:spPr>
      </p:pic>
    </p:spTree>
    <p:extLst>
      <p:ext uri="{BB962C8B-B14F-4D97-AF65-F5344CB8AC3E}">
        <p14:creationId xmlns:p14="http://schemas.microsoft.com/office/powerpoint/2010/main" val="236439345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“效果控件”面</a:t>
            </a:r>
            <a:r>
              <a:rPr lang="zh-CN" altLang="zh-CN" sz="2400" b="1" dirty="0" smtClean="0">
                <a:latin typeface="黑体" panose="02010609060101010101" pitchFamily="49" charset="-122"/>
                <a:ea typeface="黑体" panose="02010609060101010101" pitchFamily="49" charset="-122"/>
              </a:rPr>
              <a:t>板</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710577"/>
            <a:ext cx="178910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4.2</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不透明度</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TextBox 1"/>
          <p:cNvSpPr txBox="1"/>
          <p:nvPr/>
        </p:nvSpPr>
        <p:spPr>
          <a:xfrm>
            <a:off x="778052" y="2284563"/>
            <a:ext cx="4708348" cy="323165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不透明度与混合模式</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任何视频素材都是由色相、明度和纯度三种要素构成，混合模式就是利用这些属性通过数学计算方法将两个以上的图像进行融合，最终产生新的图像画面</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在</a:t>
            </a:r>
            <a:r>
              <a:rPr lang="en-US" altLang="zh-CN" sz="2000" dirty="0">
                <a:latin typeface="微软雅黑" pitchFamily="34" charset="-122"/>
                <a:ea typeface="微软雅黑" pitchFamily="34" charset="-122"/>
              </a:rPr>
              <a:t>Premiere Pro CC</a:t>
            </a:r>
            <a:r>
              <a:rPr lang="zh-CN" altLang="zh-CN" sz="2000" dirty="0">
                <a:latin typeface="微软雅黑" pitchFamily="34" charset="-122"/>
                <a:ea typeface="微软雅黑" pitchFamily="34" charset="-122"/>
              </a:rPr>
              <a:t>中，共有</a:t>
            </a:r>
            <a:r>
              <a:rPr lang="en-US" altLang="zh-CN" sz="2000" dirty="0">
                <a:latin typeface="微软雅黑" pitchFamily="34" charset="-122"/>
                <a:ea typeface="微软雅黑" pitchFamily="34" charset="-122"/>
              </a:rPr>
              <a:t>6</a:t>
            </a:r>
            <a:r>
              <a:rPr lang="zh-CN" altLang="zh-CN" sz="2000" dirty="0">
                <a:latin typeface="微软雅黑" pitchFamily="34" charset="-122"/>
                <a:ea typeface="微软雅黑" pitchFamily="34" charset="-122"/>
              </a:rPr>
              <a:t>组</a:t>
            </a:r>
            <a:r>
              <a:rPr lang="en-US" altLang="zh-CN" sz="2000" dirty="0">
                <a:latin typeface="微软雅黑" pitchFamily="34" charset="-122"/>
                <a:ea typeface="微软雅黑" pitchFamily="34" charset="-122"/>
              </a:rPr>
              <a:t>27</a:t>
            </a:r>
            <a:r>
              <a:rPr lang="zh-CN" altLang="zh-CN" sz="2000" dirty="0">
                <a:latin typeface="微软雅黑" pitchFamily="34" charset="-122"/>
                <a:ea typeface="微软雅黑" pitchFamily="34" charset="-122"/>
              </a:rPr>
              <a:t>种混合</a:t>
            </a:r>
            <a:r>
              <a:rPr lang="zh-CN" altLang="zh-CN" sz="2000" dirty="0" smtClean="0">
                <a:latin typeface="微软雅黑" pitchFamily="34" charset="-122"/>
                <a:ea typeface="微软雅黑" pitchFamily="34" charset="-122"/>
              </a:rPr>
              <a:t>模式</a:t>
            </a:r>
            <a:r>
              <a:rPr lang="zh-CN" altLang="en-US"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4</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6319173" y="14760"/>
            <a:ext cx="2961304" cy="6304476"/>
          </a:xfrm>
          <a:prstGeom prst="rect">
            <a:avLst/>
          </a:prstGeom>
          <a:noFill/>
          <a:ln>
            <a:noFill/>
          </a:ln>
        </p:spPr>
      </p:pic>
    </p:spTree>
    <p:extLst>
      <p:ext uri="{BB962C8B-B14F-4D97-AF65-F5344CB8AC3E}">
        <p14:creationId xmlns:p14="http://schemas.microsoft.com/office/powerpoint/2010/main" val="1018984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“效果控件”面</a:t>
            </a:r>
            <a:r>
              <a:rPr lang="zh-CN" altLang="zh-CN" sz="2400" b="1" dirty="0" smtClean="0">
                <a:latin typeface="黑体" panose="02010609060101010101" pitchFamily="49" charset="-122"/>
                <a:ea typeface="黑体" panose="02010609060101010101" pitchFamily="49" charset="-122"/>
              </a:rPr>
              <a:t>板</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710577"/>
            <a:ext cx="2048410"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4.3 </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时间重</a:t>
            </a:r>
            <a:r>
              <a:rPr lang="zh-CN"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映射</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TextBox 1"/>
          <p:cNvSpPr txBox="1"/>
          <p:nvPr/>
        </p:nvSpPr>
        <p:spPr>
          <a:xfrm>
            <a:off x="784747" y="2369097"/>
            <a:ext cx="2995684" cy="2769989"/>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a:latin typeface="微软雅黑" pitchFamily="34" charset="-122"/>
                <a:ea typeface="微软雅黑" pitchFamily="34" charset="-122"/>
              </a:rPr>
              <a:t>时间重映射只有一个速度参数，通过对视频素材的速度进行关键帧设置，可以实现时间上的无级变速，制作快慢镜头、倒放和冻结帧等</a:t>
            </a:r>
            <a:r>
              <a:rPr lang="zh-CN" altLang="zh-CN" sz="2000" dirty="0" smtClean="0">
                <a:latin typeface="微软雅黑" pitchFamily="34" charset="-122"/>
                <a:ea typeface="微软雅黑" pitchFamily="34" charset="-122"/>
              </a:rPr>
              <a:t>效果</a:t>
            </a:r>
            <a:r>
              <a:rPr lang="zh-CN" altLang="en-US"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4</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4002594" y="2189091"/>
            <a:ext cx="8092208" cy="3338252"/>
          </a:xfrm>
          <a:prstGeom prst="rect">
            <a:avLst/>
          </a:prstGeom>
          <a:noFill/>
          <a:ln>
            <a:noFill/>
          </a:ln>
        </p:spPr>
      </p:pic>
    </p:spTree>
    <p:extLst>
      <p:ext uri="{BB962C8B-B14F-4D97-AF65-F5344CB8AC3E}">
        <p14:creationId xmlns:p14="http://schemas.microsoft.com/office/powerpoint/2010/main" val="3661282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“效果控件”面</a:t>
            </a:r>
            <a:r>
              <a:rPr lang="zh-CN" altLang="zh-CN" sz="2400" b="1" dirty="0" smtClean="0">
                <a:latin typeface="黑体" panose="02010609060101010101" pitchFamily="49" charset="-122"/>
                <a:ea typeface="黑体" panose="02010609060101010101" pitchFamily="49" charset="-122"/>
              </a:rPr>
              <a:t>板</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7" y="1710577"/>
            <a:ext cx="3416987"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4.4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典型案例</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分屏效果</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TextBox 1"/>
          <p:cNvSpPr txBox="1"/>
          <p:nvPr/>
        </p:nvSpPr>
        <p:spPr>
          <a:xfrm>
            <a:off x="784747" y="2369097"/>
            <a:ext cx="2504363" cy="461665"/>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a:latin typeface="微软雅黑" pitchFamily="34" charset="-122"/>
                <a:ea typeface="微软雅黑" pitchFamily="34" charset="-122"/>
              </a:rPr>
              <a:t>步骤</a:t>
            </a:r>
            <a:r>
              <a:rPr lang="en-US" altLang="zh-CN" sz="2000" dirty="0" smtClean="0">
                <a:latin typeface="微软雅黑" pitchFamily="34" charset="-122"/>
                <a:ea typeface="微软雅黑" pitchFamily="34" charset="-122"/>
              </a:rPr>
              <a:t>1</a:t>
            </a:r>
            <a:r>
              <a:rPr lang="zh-CN" altLang="en-US" sz="2000" dirty="0" smtClean="0">
                <a:latin typeface="微软雅黑" pitchFamily="34" charset="-122"/>
                <a:ea typeface="微软雅黑" pitchFamily="34" charset="-122"/>
              </a:rPr>
              <a:t>：新建项目</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4</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4967785" y="1129935"/>
            <a:ext cx="5562372" cy="5487263"/>
          </a:xfrm>
          <a:prstGeom prst="rect">
            <a:avLst/>
          </a:prstGeom>
          <a:noFill/>
          <a:ln>
            <a:noFill/>
          </a:ln>
        </p:spPr>
      </p:pic>
    </p:spTree>
    <p:extLst>
      <p:ext uri="{BB962C8B-B14F-4D97-AF65-F5344CB8AC3E}">
        <p14:creationId xmlns:p14="http://schemas.microsoft.com/office/powerpoint/2010/main" val="3398755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“效果控件”面</a:t>
            </a:r>
            <a:r>
              <a:rPr lang="zh-CN" altLang="zh-CN" sz="2400" b="1" dirty="0" smtClean="0">
                <a:latin typeface="黑体" panose="02010609060101010101" pitchFamily="49" charset="-122"/>
                <a:ea typeface="黑体" panose="02010609060101010101" pitchFamily="49" charset="-122"/>
              </a:rPr>
              <a:t>板</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7" y="1710577"/>
            <a:ext cx="3416987"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4.4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典型案例</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分屏效果</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TextBox 1"/>
          <p:cNvSpPr txBox="1"/>
          <p:nvPr/>
        </p:nvSpPr>
        <p:spPr>
          <a:xfrm>
            <a:off x="784747" y="2369097"/>
            <a:ext cx="2504363" cy="461665"/>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步骤</a:t>
            </a:r>
            <a:r>
              <a:rPr lang="en-US" altLang="zh-CN" sz="2000" dirty="0" smtClean="0">
                <a:latin typeface="微软雅黑" pitchFamily="34" charset="-122"/>
                <a:ea typeface="微软雅黑" pitchFamily="34" charset="-122"/>
              </a:rPr>
              <a:t>2</a:t>
            </a:r>
            <a:r>
              <a:rPr lang="zh-CN" altLang="en-US" sz="2000" dirty="0" smtClean="0">
                <a:latin typeface="微软雅黑" pitchFamily="34" charset="-122"/>
                <a:ea typeface="微软雅黑" pitchFamily="34" charset="-122"/>
              </a:rPr>
              <a:t>：创建序列</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4</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683084" y="2873902"/>
            <a:ext cx="11092604" cy="3062874"/>
          </a:xfrm>
          <a:prstGeom prst="rect">
            <a:avLst/>
          </a:prstGeom>
          <a:noFill/>
          <a:ln>
            <a:noFill/>
          </a:ln>
        </p:spPr>
      </p:pic>
    </p:spTree>
    <p:extLst>
      <p:ext uri="{BB962C8B-B14F-4D97-AF65-F5344CB8AC3E}">
        <p14:creationId xmlns:p14="http://schemas.microsoft.com/office/powerpoint/2010/main" val="1026359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“效果控件”面</a:t>
            </a:r>
            <a:r>
              <a:rPr lang="zh-CN" altLang="zh-CN" sz="2400" b="1" dirty="0" smtClean="0">
                <a:latin typeface="黑体" panose="02010609060101010101" pitchFamily="49" charset="-122"/>
                <a:ea typeface="黑体" panose="02010609060101010101" pitchFamily="49" charset="-122"/>
              </a:rPr>
              <a:t>板</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7" y="1710577"/>
            <a:ext cx="3416987"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4.4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典型案例</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分屏效果</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TextBox 1"/>
          <p:cNvSpPr txBox="1"/>
          <p:nvPr/>
        </p:nvSpPr>
        <p:spPr>
          <a:xfrm>
            <a:off x="784747" y="2369097"/>
            <a:ext cx="2504363" cy="461665"/>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步骤</a:t>
            </a:r>
            <a:r>
              <a:rPr lang="en-US" altLang="zh-CN" sz="2000" dirty="0" smtClean="0">
                <a:latin typeface="微软雅黑" pitchFamily="34" charset="-122"/>
                <a:ea typeface="微软雅黑" pitchFamily="34" charset="-122"/>
              </a:rPr>
              <a:t>3</a:t>
            </a:r>
            <a:r>
              <a:rPr lang="zh-CN" altLang="en-US" sz="2000" dirty="0" smtClean="0">
                <a:latin typeface="微软雅黑" pitchFamily="34" charset="-122"/>
                <a:ea typeface="微软雅黑" pitchFamily="34" charset="-122"/>
              </a:rPr>
              <a:t>：创建</a:t>
            </a:r>
            <a:r>
              <a:rPr lang="zh-CN" altLang="en-US" sz="2000" dirty="0">
                <a:latin typeface="微软雅黑" pitchFamily="34" charset="-122"/>
                <a:ea typeface="微软雅黑" pitchFamily="34" charset="-122"/>
              </a:rPr>
              <a:t>蒙版</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4</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2898185" y="2284563"/>
            <a:ext cx="9160655" cy="3499003"/>
          </a:xfrm>
          <a:prstGeom prst="rect">
            <a:avLst/>
          </a:prstGeom>
          <a:noFill/>
          <a:ln>
            <a:noFill/>
          </a:ln>
        </p:spPr>
      </p:pic>
    </p:spTree>
    <p:extLst>
      <p:ext uri="{BB962C8B-B14F-4D97-AF65-F5344CB8AC3E}">
        <p14:creationId xmlns:p14="http://schemas.microsoft.com/office/powerpoint/2010/main" val="2365392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“效果控件”面</a:t>
            </a:r>
            <a:r>
              <a:rPr lang="zh-CN" altLang="zh-CN" sz="2400" b="1" dirty="0" smtClean="0">
                <a:latin typeface="黑体" panose="02010609060101010101" pitchFamily="49" charset="-122"/>
                <a:ea typeface="黑体" panose="02010609060101010101" pitchFamily="49" charset="-122"/>
              </a:rPr>
              <a:t>板</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7" y="1710577"/>
            <a:ext cx="3416987"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4.4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典型案例</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分屏效果</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TextBox 1"/>
          <p:cNvSpPr txBox="1"/>
          <p:nvPr/>
        </p:nvSpPr>
        <p:spPr>
          <a:xfrm>
            <a:off x="784747" y="2369097"/>
            <a:ext cx="2504363" cy="461665"/>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步骤</a:t>
            </a:r>
            <a:r>
              <a:rPr lang="en-US" altLang="zh-CN" sz="2000" dirty="0" smtClean="0">
                <a:latin typeface="微软雅黑" pitchFamily="34" charset="-122"/>
                <a:ea typeface="微软雅黑" pitchFamily="34" charset="-122"/>
              </a:rPr>
              <a:t>4</a:t>
            </a:r>
            <a:r>
              <a:rPr lang="zh-CN" altLang="en-US" sz="2000" dirty="0" smtClean="0">
                <a:latin typeface="微软雅黑" pitchFamily="34" charset="-122"/>
                <a:ea typeface="微软雅黑" pitchFamily="34" charset="-122"/>
              </a:rPr>
              <a:t>：</a:t>
            </a:r>
            <a:r>
              <a:rPr lang="zh-CN" altLang="en-US" sz="2000" dirty="0">
                <a:latin typeface="微软雅黑" pitchFamily="34" charset="-122"/>
                <a:ea typeface="微软雅黑" pitchFamily="34" charset="-122"/>
              </a:rPr>
              <a:t>设置</a:t>
            </a:r>
            <a:r>
              <a:rPr lang="zh-CN" altLang="en-US" sz="2000" dirty="0" smtClean="0">
                <a:latin typeface="微软雅黑" pitchFamily="34" charset="-122"/>
                <a:ea typeface="微软雅黑" pitchFamily="34" charset="-122"/>
              </a:rPr>
              <a:t>蒙版参数</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4</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3141624" y="2830762"/>
            <a:ext cx="8909428" cy="3392843"/>
          </a:xfrm>
          <a:prstGeom prst="rect">
            <a:avLst/>
          </a:prstGeom>
          <a:noFill/>
          <a:ln>
            <a:noFill/>
          </a:ln>
        </p:spPr>
      </p:pic>
    </p:spTree>
    <p:extLst>
      <p:ext uri="{BB962C8B-B14F-4D97-AF65-F5344CB8AC3E}">
        <p14:creationId xmlns:p14="http://schemas.microsoft.com/office/powerpoint/2010/main" val="2811562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“效果控件”面</a:t>
            </a:r>
            <a:r>
              <a:rPr lang="zh-CN" altLang="zh-CN" sz="2400" b="1" dirty="0" smtClean="0">
                <a:latin typeface="黑体" panose="02010609060101010101" pitchFamily="49" charset="-122"/>
                <a:ea typeface="黑体" panose="02010609060101010101" pitchFamily="49" charset="-122"/>
              </a:rPr>
              <a:t>板</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7" y="1710577"/>
            <a:ext cx="3416987"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4.4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典型案例</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分屏效果</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TextBox 1"/>
          <p:cNvSpPr txBox="1"/>
          <p:nvPr/>
        </p:nvSpPr>
        <p:spPr>
          <a:xfrm>
            <a:off x="784747" y="2369097"/>
            <a:ext cx="2504363" cy="461665"/>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步骤</a:t>
            </a:r>
            <a:r>
              <a:rPr lang="en-US" altLang="zh-CN" sz="2000" dirty="0" smtClean="0">
                <a:latin typeface="微软雅黑" pitchFamily="34" charset="-122"/>
                <a:ea typeface="微软雅黑" pitchFamily="34" charset="-122"/>
              </a:rPr>
              <a:t>5</a:t>
            </a:r>
            <a:r>
              <a:rPr lang="zh-CN" altLang="en-US" sz="2000" dirty="0" smtClean="0">
                <a:latin typeface="微软雅黑" pitchFamily="34" charset="-122"/>
                <a:ea typeface="微软雅黑" pitchFamily="34" charset="-122"/>
              </a:rPr>
              <a:t>：设置</a:t>
            </a:r>
            <a:r>
              <a:rPr lang="zh-CN" altLang="en-US" sz="2000" dirty="0">
                <a:latin typeface="微软雅黑" pitchFamily="34" charset="-122"/>
                <a:ea typeface="微软雅黑" pitchFamily="34" charset="-122"/>
              </a:rPr>
              <a:t>分屏</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4</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2823807" y="2448401"/>
            <a:ext cx="9254461" cy="3524237"/>
          </a:xfrm>
          <a:prstGeom prst="rect">
            <a:avLst/>
          </a:prstGeom>
          <a:noFill/>
          <a:ln>
            <a:noFill/>
          </a:ln>
        </p:spPr>
      </p:pic>
    </p:spTree>
    <p:extLst>
      <p:ext uri="{BB962C8B-B14F-4D97-AF65-F5344CB8AC3E}">
        <p14:creationId xmlns:p14="http://schemas.microsoft.com/office/powerpoint/2010/main" val="463149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“效果控件”面</a:t>
            </a:r>
            <a:r>
              <a:rPr lang="zh-CN" altLang="zh-CN" sz="2400" b="1" dirty="0" smtClean="0">
                <a:latin typeface="黑体" panose="02010609060101010101" pitchFamily="49" charset="-122"/>
                <a:ea typeface="黑体" panose="02010609060101010101" pitchFamily="49" charset="-122"/>
              </a:rPr>
              <a:t>板</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7" y="1710577"/>
            <a:ext cx="3416987"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4.4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典型案例</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分屏效果</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TextBox 1"/>
          <p:cNvSpPr txBox="1"/>
          <p:nvPr/>
        </p:nvSpPr>
        <p:spPr>
          <a:xfrm>
            <a:off x="784747" y="2369097"/>
            <a:ext cx="2504363" cy="461665"/>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步骤</a:t>
            </a:r>
            <a:r>
              <a:rPr lang="en-US" altLang="zh-CN" sz="2000" dirty="0" smtClean="0">
                <a:latin typeface="微软雅黑" pitchFamily="34" charset="-122"/>
                <a:ea typeface="微软雅黑" pitchFamily="34" charset="-122"/>
              </a:rPr>
              <a:t>6</a:t>
            </a:r>
            <a:r>
              <a:rPr lang="zh-CN" altLang="en-US" sz="2000" dirty="0" smtClean="0">
                <a:latin typeface="微软雅黑" pitchFamily="34" charset="-122"/>
                <a:ea typeface="微软雅黑" pitchFamily="34" charset="-122"/>
              </a:rPr>
              <a:t>：设置嵌套</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4</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3044148" y="2181845"/>
            <a:ext cx="8830253" cy="3978369"/>
          </a:xfrm>
          <a:prstGeom prst="rect">
            <a:avLst/>
          </a:prstGeom>
          <a:noFill/>
          <a:ln>
            <a:noFill/>
          </a:ln>
        </p:spPr>
      </p:pic>
    </p:spTree>
    <p:extLst>
      <p:ext uri="{BB962C8B-B14F-4D97-AF65-F5344CB8AC3E}">
        <p14:creationId xmlns:p14="http://schemas.microsoft.com/office/powerpoint/2010/main" val="1801787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“效果控件”面</a:t>
            </a:r>
            <a:r>
              <a:rPr lang="zh-CN" altLang="zh-CN" sz="2400" b="1" dirty="0" smtClean="0">
                <a:latin typeface="黑体" panose="02010609060101010101" pitchFamily="49" charset="-122"/>
                <a:ea typeface="黑体" panose="02010609060101010101" pitchFamily="49" charset="-122"/>
              </a:rPr>
              <a:t>板</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7" y="1710577"/>
            <a:ext cx="3416987"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4.4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典型案例</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分屏效果</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TextBox 1"/>
          <p:cNvSpPr txBox="1"/>
          <p:nvPr/>
        </p:nvSpPr>
        <p:spPr>
          <a:xfrm>
            <a:off x="784747" y="2369097"/>
            <a:ext cx="2504363" cy="461665"/>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步骤</a:t>
            </a:r>
            <a:r>
              <a:rPr lang="en-US" altLang="zh-CN" sz="2000" dirty="0" smtClean="0">
                <a:latin typeface="微软雅黑" pitchFamily="34" charset="-122"/>
                <a:ea typeface="微软雅黑" pitchFamily="34" charset="-122"/>
              </a:rPr>
              <a:t>7</a:t>
            </a:r>
            <a:r>
              <a:rPr lang="zh-CN" altLang="en-US" sz="2000" dirty="0" smtClean="0">
                <a:latin typeface="微软雅黑" pitchFamily="34" charset="-122"/>
                <a:ea typeface="微软雅黑" pitchFamily="34" charset="-122"/>
              </a:rPr>
              <a:t>：新建颜色遮罩</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4</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4312693" y="1895242"/>
            <a:ext cx="7041856" cy="4310441"/>
          </a:xfrm>
          <a:prstGeom prst="rect">
            <a:avLst/>
          </a:prstGeom>
          <a:noFill/>
          <a:ln>
            <a:noFill/>
          </a:ln>
        </p:spPr>
      </p:pic>
    </p:spTree>
    <p:extLst>
      <p:ext uri="{BB962C8B-B14F-4D97-AF65-F5344CB8AC3E}">
        <p14:creationId xmlns:p14="http://schemas.microsoft.com/office/powerpoint/2010/main" val="182525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“效果控件”面</a:t>
            </a:r>
            <a:r>
              <a:rPr lang="zh-CN" altLang="zh-CN" sz="2400" b="1" dirty="0" smtClean="0">
                <a:latin typeface="黑体" panose="02010609060101010101" pitchFamily="49" charset="-122"/>
                <a:ea typeface="黑体" panose="02010609060101010101" pitchFamily="49" charset="-122"/>
              </a:rPr>
              <a:t>板</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7" y="1710577"/>
            <a:ext cx="3416987"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4.4 </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典型案例</a:t>
            </a: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分屏效果</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TextBox 1"/>
          <p:cNvSpPr txBox="1"/>
          <p:nvPr/>
        </p:nvSpPr>
        <p:spPr>
          <a:xfrm>
            <a:off x="784747" y="2369097"/>
            <a:ext cx="2504363" cy="461665"/>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步骤</a:t>
            </a:r>
            <a:r>
              <a:rPr lang="en-US" altLang="zh-CN" sz="2000" dirty="0" smtClean="0">
                <a:latin typeface="微软雅黑" pitchFamily="34" charset="-122"/>
                <a:ea typeface="微软雅黑" pitchFamily="34" charset="-122"/>
              </a:rPr>
              <a:t>8</a:t>
            </a:r>
            <a:r>
              <a:rPr lang="zh-CN" altLang="en-US" sz="2000" dirty="0" smtClean="0">
                <a:latin typeface="微软雅黑" pitchFamily="34" charset="-122"/>
                <a:ea typeface="微软雅黑" pitchFamily="34" charset="-122"/>
              </a:rPr>
              <a:t>：</a:t>
            </a:r>
            <a:r>
              <a:rPr lang="zh-CN" altLang="en-US" sz="2000" dirty="0">
                <a:latin typeface="微软雅黑" pitchFamily="34" charset="-122"/>
                <a:ea typeface="微软雅黑" pitchFamily="34" charset="-122"/>
              </a:rPr>
              <a:t>分</a:t>
            </a:r>
            <a:r>
              <a:rPr lang="zh-CN" altLang="en-US" sz="2000" dirty="0" smtClean="0">
                <a:latin typeface="微软雅黑" pitchFamily="34" charset="-122"/>
                <a:ea typeface="微软雅黑" pitchFamily="34" charset="-122"/>
              </a:rPr>
              <a:t>屏效果</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4</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4868416" y="752961"/>
            <a:ext cx="5831428" cy="5557663"/>
          </a:xfrm>
          <a:prstGeom prst="rect">
            <a:avLst/>
          </a:prstGeom>
          <a:noFill/>
          <a:ln>
            <a:noFill/>
          </a:ln>
        </p:spPr>
      </p:pic>
    </p:spTree>
    <p:extLst>
      <p:ext uri="{BB962C8B-B14F-4D97-AF65-F5344CB8AC3E}">
        <p14:creationId xmlns:p14="http://schemas.microsoft.com/office/powerpoint/2010/main" val="2395175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2714293" y="2568460"/>
            <a:ext cx="6309671" cy="1200329"/>
          </a:xfrm>
          <a:prstGeom prst="rect">
            <a:avLst/>
          </a:prstGeom>
          <a:noFill/>
          <a:ln w="9525">
            <a:noFill/>
            <a:miter lim="800000"/>
            <a:headEnd/>
            <a:tailEnd/>
          </a:ln>
        </p:spPr>
        <p:txBody>
          <a:bodyPr wrap="square">
            <a:spAutoFit/>
          </a:bodyPr>
          <a:lstStyle/>
          <a:p>
            <a:pPr algn="ctr"/>
            <a:r>
              <a:rPr lang="zh-CN" altLang="en-US" sz="3600" b="1" dirty="0" smtClean="0">
                <a:solidFill>
                  <a:schemeClr val="bg1"/>
                </a:solidFill>
                <a:latin typeface="黑体" panose="02010609060101010101" pitchFamily="49" charset="-122"/>
                <a:ea typeface="黑体" panose="02010609060101010101" pitchFamily="49" charset="-122"/>
              </a:rPr>
              <a:t>第</a:t>
            </a:r>
            <a:r>
              <a:rPr lang="en-US" altLang="zh-CN" sz="3600" b="1" dirty="0" smtClean="0">
                <a:solidFill>
                  <a:schemeClr val="bg1"/>
                </a:solidFill>
                <a:latin typeface="黑体" panose="02010609060101010101" pitchFamily="49" charset="-122"/>
                <a:ea typeface="黑体" panose="02010609060101010101" pitchFamily="49" charset="-122"/>
              </a:rPr>
              <a:t>4</a:t>
            </a:r>
            <a:r>
              <a:rPr lang="zh-CN" altLang="en-US" sz="3600" b="1" dirty="0" smtClean="0">
                <a:solidFill>
                  <a:schemeClr val="bg1"/>
                </a:solidFill>
                <a:latin typeface="黑体" panose="02010609060101010101" pitchFamily="49" charset="-122"/>
                <a:ea typeface="黑体" panose="02010609060101010101" pitchFamily="49" charset="-122"/>
              </a:rPr>
              <a:t>章</a:t>
            </a:r>
            <a:endParaRPr lang="en-US" altLang="zh-CN" sz="3600" b="1" dirty="0" smtClean="0">
              <a:solidFill>
                <a:schemeClr val="bg1"/>
              </a:solidFill>
              <a:latin typeface="黑体" panose="02010609060101010101" pitchFamily="49" charset="-122"/>
              <a:ea typeface="黑体" panose="02010609060101010101" pitchFamily="49" charset="-122"/>
            </a:endParaRPr>
          </a:p>
          <a:p>
            <a:pPr algn="ctr"/>
            <a:r>
              <a:rPr lang="zh-CN" altLang="zh-CN" sz="3600" b="1" dirty="0">
                <a:solidFill>
                  <a:schemeClr val="bg1"/>
                </a:solidFill>
                <a:latin typeface="黑体" panose="02010609060101010101" pitchFamily="49" charset="-122"/>
                <a:ea typeface="黑体" panose="02010609060101010101" pitchFamily="49" charset="-122"/>
              </a:rPr>
              <a:t>“效果控件”面板</a:t>
            </a:r>
            <a:endParaRPr lang="zh-CN" altLang="en-US" sz="3600" b="1" dirty="0">
              <a:solidFill>
                <a:schemeClr val="bg1"/>
              </a:solidFill>
              <a:latin typeface="黑体" panose="02010609060101010101" pitchFamily="49" charset="-122"/>
              <a:ea typeface="黑体" panose="02010609060101010101" pitchFamily="49" charset="-122"/>
            </a:endParaRPr>
          </a:p>
        </p:txBody>
      </p:sp>
      <p:cxnSp>
        <p:nvCxnSpPr>
          <p:cNvPr id="4" name="直接连接符 3"/>
          <p:cNvCxnSpPr/>
          <p:nvPr/>
        </p:nvCxnSpPr>
        <p:spPr>
          <a:xfrm>
            <a:off x="2824450" y="2568460"/>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824450" y="3904137"/>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33146" y="4210172"/>
            <a:ext cx="3802024" cy="3046441"/>
          </a:xfrm>
          <a:prstGeom prst="rect">
            <a:avLst/>
          </a:prstGeom>
        </p:spPr>
      </p:pic>
    </p:spTree>
    <p:extLst>
      <p:ext uri="{BB962C8B-B14F-4D97-AF65-F5344CB8AC3E}">
        <p14:creationId xmlns:p14="http://schemas.microsoft.com/office/powerpoint/2010/main" val="320882191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“效果控件”面</a:t>
            </a:r>
            <a:r>
              <a:rPr lang="zh-CN" altLang="zh-CN" sz="2400" b="1" dirty="0" smtClean="0">
                <a:latin typeface="黑体" panose="02010609060101010101" pitchFamily="49" charset="-122"/>
                <a:ea typeface="黑体" panose="02010609060101010101" pitchFamily="49" charset="-122"/>
              </a:rPr>
              <a:t>板</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7" y="1710577"/>
            <a:ext cx="3416987"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本章小结</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TextBox 1"/>
          <p:cNvSpPr txBox="1"/>
          <p:nvPr/>
        </p:nvSpPr>
        <p:spPr>
          <a:xfrm>
            <a:off x="683084" y="2328154"/>
            <a:ext cx="10562671" cy="323165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本章</a:t>
            </a:r>
            <a:r>
              <a:rPr lang="zh-CN" altLang="zh-CN" sz="2000" dirty="0">
                <a:latin typeface="微软雅黑" pitchFamily="34" charset="-122"/>
                <a:ea typeface="微软雅黑" pitchFamily="34" charset="-122"/>
              </a:rPr>
              <a:t>主要讲解“效果控件”面板中运动、不透明度和时间重映射的参数含义及其基本操作，主要讲解利用关键帧设置动画的相关知识，通过典型案例的实践操作，熟练掌握“效果控件”面板中的运动、不透明度和时间重映射</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关键</a:t>
            </a:r>
            <a:r>
              <a:rPr lang="zh-CN" altLang="zh-CN" sz="2000" dirty="0">
                <a:latin typeface="微软雅黑" pitchFamily="34" charset="-122"/>
                <a:ea typeface="微软雅黑" pitchFamily="34" charset="-122"/>
              </a:rPr>
              <a:t>帧是视频动画的核心技术，在本章的学习过程中，掌握关键帧设置，制作视频动画是本章的重点和难点。</a:t>
            </a:r>
          </a:p>
          <a:p>
            <a:pPr algn="just" fontAlgn="base">
              <a:lnSpc>
                <a:spcPct val="150000"/>
              </a:lnSpc>
              <a:spcBef>
                <a:spcPct val="0"/>
              </a:spcBef>
              <a:spcAft>
                <a:spcPct val="0"/>
              </a:spcAft>
            </a:pP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4</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846218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1674961" y="1341619"/>
            <a:ext cx="3775393" cy="923330"/>
          </a:xfrm>
          <a:prstGeom prst="rect">
            <a:avLst/>
          </a:prstGeom>
          <a:noFill/>
          <a:ln w="9525">
            <a:noFill/>
            <a:miter lim="800000"/>
            <a:headEnd/>
            <a:tailEnd/>
          </a:ln>
        </p:spPr>
        <p:txBody>
          <a:bodyPr wrap="none">
            <a:spAutoFit/>
          </a:bodyPr>
          <a:lstStyle/>
          <a:p>
            <a:pPr algn="ctr">
              <a:defRPr/>
            </a:pPr>
            <a:r>
              <a:rPr lang="zh-CN" altLang="en-US" sz="5400" b="1" spc="200" dirty="0">
                <a:solidFill>
                  <a:prstClr val="white"/>
                </a:solidFill>
                <a:latin typeface="微软雅黑" pitchFamily="34" charset="-122"/>
                <a:ea typeface="微软雅黑" pitchFamily="34" charset="-122"/>
              </a:rPr>
              <a:t>谢谢观看！</a:t>
            </a: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1361" y="3193641"/>
            <a:ext cx="5087708" cy="4076619"/>
          </a:xfrm>
          <a:prstGeom prst="rect">
            <a:avLst/>
          </a:prstGeom>
        </p:spPr>
      </p:pic>
    </p:spTree>
    <p:extLst>
      <p:ext uri="{BB962C8B-B14F-4D97-AF65-F5344CB8AC3E}">
        <p14:creationId xmlns:p14="http://schemas.microsoft.com/office/powerpoint/2010/main" val="17227975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“效果控件”面</a:t>
            </a:r>
            <a:r>
              <a:rPr lang="zh-CN" altLang="zh-CN" sz="2400" b="1" dirty="0" smtClean="0">
                <a:latin typeface="黑体" panose="02010609060101010101" pitchFamily="49" charset="-122"/>
                <a:ea typeface="黑体" panose="02010609060101010101" pitchFamily="49" charset="-122"/>
              </a:rPr>
              <a:t>板</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585608" y="1729674"/>
            <a:ext cx="5337520" cy="415498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电视剧《觉醒年代》讲述</a:t>
            </a:r>
            <a:r>
              <a:rPr lang="zh-CN" altLang="zh-CN" sz="2000" dirty="0">
                <a:latin typeface="微软雅黑" pitchFamily="34" charset="-122"/>
                <a:ea typeface="微软雅黑" pitchFamily="34" charset="-122"/>
              </a:rPr>
              <a:t>了觉醒年代社会风情和百态人生。版画在革命初期对鼓舞国民起到了很大的作用，片头片尾的版画关键帧动画设计，不仅使画面呈现出极致的东方美学效果，而且在中国共产党革命历史进程的大节点上，发挥起承转合的作用，体现故事的叙事策略和内容拓展，从视觉到内容上多维度展现剧中人物的革命品格与斗争精神。</a:t>
            </a:r>
          </a:p>
          <a:p>
            <a:pPr algn="just" fontAlgn="base">
              <a:lnSpc>
                <a:spcPct val="150000"/>
              </a:lnSpc>
              <a:spcBef>
                <a:spcPct val="0"/>
              </a:spcBef>
              <a:spcAft>
                <a:spcPct val="0"/>
              </a:spcAft>
            </a:pP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4</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6318913" y="1854299"/>
            <a:ext cx="5873087" cy="3386441"/>
          </a:xfrm>
          <a:prstGeom prst="rect">
            <a:avLst/>
          </a:prstGeom>
          <a:noFill/>
          <a:ln>
            <a:noFill/>
          </a:ln>
        </p:spPr>
      </p:pic>
      <p:sp>
        <p:nvSpPr>
          <p:cNvPr id="3" name="矩形 2"/>
          <p:cNvSpPr/>
          <p:nvPr/>
        </p:nvSpPr>
        <p:spPr>
          <a:xfrm>
            <a:off x="678398" y="1246594"/>
            <a:ext cx="158438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章节导入</a:t>
            </a:r>
            <a:endParaRPr lang="en-US" altLang="zh-CN" sz="20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94766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“效果控件”面</a:t>
            </a:r>
            <a:r>
              <a:rPr lang="zh-CN" altLang="zh-CN" sz="2400" b="1" dirty="0" smtClean="0">
                <a:latin typeface="黑体" panose="02010609060101010101" pitchFamily="49" charset="-122"/>
                <a:ea typeface="黑体" panose="02010609060101010101" pitchFamily="49" charset="-122"/>
              </a:rPr>
              <a:t>板</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9" y="1710577"/>
            <a:ext cx="158438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4.1</a:t>
            </a:r>
            <a:r>
              <a:rPr lang="zh-CN" altLang="en-US" sz="2000" b="1" dirty="0" smtClean="0"/>
              <a:t>运动</a:t>
            </a:r>
            <a:endParaRPr lang="en-US" altLang="zh-CN" sz="2000" dirty="0">
              <a:solidFill>
                <a:prstClr val="white"/>
              </a:solidFill>
              <a:ea typeface="微软雅黑" pitchFamily="34" charset="-122"/>
              <a:cs typeface="Arial Unicode MS" pitchFamily="34" charset="-122"/>
            </a:endParaRPr>
          </a:p>
        </p:txBody>
      </p:sp>
      <p:sp>
        <p:nvSpPr>
          <p:cNvPr id="4" name="TextBox 1"/>
          <p:cNvSpPr txBox="1"/>
          <p:nvPr/>
        </p:nvSpPr>
        <p:spPr>
          <a:xfrm>
            <a:off x="5104263" y="1505923"/>
            <a:ext cx="6837528" cy="3693319"/>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位置</a:t>
            </a:r>
            <a:r>
              <a:rPr lang="zh-CN" altLang="en-US" sz="2000" b="1"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用于</a:t>
            </a:r>
            <a:r>
              <a:rPr lang="zh-CN" altLang="zh-CN" sz="2000" dirty="0">
                <a:latin typeface="微软雅黑" pitchFamily="34" charset="-122"/>
                <a:ea typeface="微软雅黑" pitchFamily="34" charset="-122"/>
              </a:rPr>
              <a:t>设置画面在屏幕中的坐标位置，该参数的数值是指画面所在平面坐标</a:t>
            </a:r>
            <a:r>
              <a:rPr lang="en-US" altLang="zh-CN" sz="2000" dirty="0">
                <a:latin typeface="微软雅黑" pitchFamily="34" charset="-122"/>
                <a:ea typeface="微软雅黑" pitchFamily="34" charset="-122"/>
              </a:rPr>
              <a:t>X</a:t>
            </a:r>
            <a:r>
              <a:rPr lang="zh-CN" altLang="zh-CN"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Y</a:t>
            </a:r>
            <a:r>
              <a:rPr lang="zh-CN" altLang="zh-CN" sz="2000" dirty="0">
                <a:latin typeface="微软雅黑" pitchFamily="34" charset="-122"/>
                <a:ea typeface="微软雅黑" pitchFamily="34" charset="-122"/>
              </a:rPr>
              <a:t>的中心值。</a:t>
            </a:r>
          </a:p>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缩放比例</a:t>
            </a:r>
            <a:r>
              <a:rPr lang="zh-CN" altLang="en-US"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默认</a:t>
            </a:r>
            <a:r>
              <a:rPr lang="zh-CN" altLang="zh-CN" sz="2000" dirty="0">
                <a:latin typeface="微软雅黑" pitchFamily="34" charset="-122"/>
                <a:ea typeface="微软雅黑" pitchFamily="34" charset="-122"/>
              </a:rPr>
              <a:t>情况下，“等比缩放”的复选框处于选中状态，表示画面的长宽比例是不能变化的，因此缩放宽度这个参数设置呈现灰色不可改变状态。缩放用于设置整个画面的缩放比例，该参数是一个百分比，低于</a:t>
            </a:r>
            <a:r>
              <a:rPr lang="en-US" altLang="zh-CN" sz="2000" dirty="0">
                <a:latin typeface="微软雅黑" pitchFamily="34" charset="-122"/>
                <a:ea typeface="微软雅黑" pitchFamily="34" charset="-122"/>
              </a:rPr>
              <a:t>100%</a:t>
            </a:r>
            <a:r>
              <a:rPr lang="zh-CN" altLang="zh-CN" sz="2000" dirty="0">
                <a:latin typeface="微软雅黑" pitchFamily="34" charset="-122"/>
                <a:ea typeface="微软雅黑" pitchFamily="34" charset="-122"/>
              </a:rPr>
              <a:t>时，为画面缩小，大于</a:t>
            </a:r>
            <a:r>
              <a:rPr lang="en-US" altLang="zh-CN" sz="2000" dirty="0">
                <a:latin typeface="微软雅黑" pitchFamily="34" charset="-122"/>
                <a:ea typeface="微软雅黑" pitchFamily="34" charset="-122"/>
              </a:rPr>
              <a:t>100%</a:t>
            </a:r>
            <a:r>
              <a:rPr lang="zh-CN" altLang="zh-CN" sz="2000" dirty="0">
                <a:latin typeface="微软雅黑" pitchFamily="34" charset="-122"/>
                <a:ea typeface="微软雅黑" pitchFamily="34" charset="-122"/>
              </a:rPr>
              <a:t>时为放大画面。</a:t>
            </a:r>
          </a:p>
          <a:p>
            <a:pPr algn="just" fontAlgn="base">
              <a:lnSpc>
                <a:spcPct val="150000"/>
              </a:lnSpc>
              <a:spcBef>
                <a:spcPct val="0"/>
              </a:spcBef>
              <a:spcAft>
                <a:spcPct val="0"/>
              </a:spcAft>
            </a:pP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4</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7" name="图片 6"/>
          <p:cNvPicPr/>
          <p:nvPr/>
        </p:nvPicPr>
        <p:blipFill>
          <a:blip r:embed="rId3">
            <a:extLst>
              <a:ext uri="{28A0092B-C50C-407E-A947-70E740481C1C}">
                <a14:useLocalDpi xmlns:a14="http://schemas.microsoft.com/office/drawing/2010/main" val="0"/>
              </a:ext>
            </a:extLst>
          </a:blip>
          <a:srcRect/>
          <a:stretch>
            <a:fillRect/>
          </a:stretch>
        </p:blipFill>
        <p:spPr bwMode="auto">
          <a:xfrm>
            <a:off x="141804" y="2609551"/>
            <a:ext cx="4662207" cy="2098927"/>
          </a:xfrm>
          <a:prstGeom prst="rect">
            <a:avLst/>
          </a:prstGeom>
          <a:noFill/>
          <a:ln>
            <a:noFill/>
          </a:ln>
        </p:spPr>
      </p:pic>
    </p:spTree>
    <p:extLst>
      <p:ext uri="{BB962C8B-B14F-4D97-AF65-F5344CB8AC3E}">
        <p14:creationId xmlns:p14="http://schemas.microsoft.com/office/powerpoint/2010/main" val="121330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“效果控件”面</a:t>
            </a:r>
            <a:r>
              <a:rPr lang="zh-CN" altLang="zh-CN" sz="2400" b="1" dirty="0" smtClean="0">
                <a:latin typeface="黑体" panose="02010609060101010101" pitchFamily="49" charset="-122"/>
                <a:ea typeface="黑体" panose="02010609060101010101" pitchFamily="49" charset="-122"/>
              </a:rPr>
              <a:t>板</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9" y="1710577"/>
            <a:ext cx="158438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4.1</a:t>
            </a:r>
            <a:r>
              <a:rPr lang="zh-CN" altLang="en-US" sz="2000" b="1" dirty="0" smtClean="0"/>
              <a:t>运动</a:t>
            </a:r>
            <a:endParaRPr lang="en-US" altLang="zh-CN" sz="2000" dirty="0">
              <a:solidFill>
                <a:prstClr val="white"/>
              </a:solidFill>
              <a:ea typeface="微软雅黑" pitchFamily="34" charset="-122"/>
              <a:cs typeface="Arial Unicode MS" pitchFamily="34" charset="-122"/>
            </a:endParaRPr>
          </a:p>
        </p:txBody>
      </p:sp>
      <p:sp>
        <p:nvSpPr>
          <p:cNvPr id="4" name="TextBox 1"/>
          <p:cNvSpPr txBox="1"/>
          <p:nvPr/>
        </p:nvSpPr>
        <p:spPr>
          <a:xfrm>
            <a:off x="5186150" y="1895243"/>
            <a:ext cx="6837528" cy="323165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缩放</a:t>
            </a:r>
            <a:r>
              <a:rPr lang="zh-CN" altLang="zh-CN" sz="2000" b="1" dirty="0">
                <a:latin typeface="微软雅黑" pitchFamily="34" charset="-122"/>
                <a:ea typeface="微软雅黑" pitchFamily="34" charset="-122"/>
              </a:rPr>
              <a:t>高度和</a:t>
            </a:r>
            <a:r>
              <a:rPr lang="zh-CN" altLang="zh-CN" sz="2000" b="1" dirty="0" smtClean="0">
                <a:latin typeface="微软雅黑" pitchFamily="34" charset="-122"/>
                <a:ea typeface="微软雅黑" pitchFamily="34" charset="-122"/>
              </a:rPr>
              <a:t>宽度</a:t>
            </a:r>
            <a:r>
              <a:rPr lang="zh-CN" altLang="en-US" sz="2000" b="1"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如果</a:t>
            </a:r>
            <a:r>
              <a:rPr lang="zh-CN" altLang="zh-CN" sz="2000" dirty="0">
                <a:latin typeface="微软雅黑" pitchFamily="34" charset="-122"/>
                <a:ea typeface="微软雅黑" pitchFamily="34" charset="-122"/>
              </a:rPr>
              <a:t>取消“等比缩放”的复选框，就会出现缩放高度和缩放宽度两个参数，可以改变画面缩放的不同长宽比值，从而对画面进行变形处理。</a:t>
            </a:r>
          </a:p>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旋转</a:t>
            </a:r>
            <a:r>
              <a:rPr lang="zh-CN" altLang="en-US"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用于</a:t>
            </a:r>
            <a:r>
              <a:rPr lang="zh-CN" altLang="zh-CN" sz="2000" dirty="0">
                <a:latin typeface="微软雅黑" pitchFamily="34" charset="-122"/>
                <a:ea typeface="微软雅黑" pitchFamily="34" charset="-122"/>
              </a:rPr>
              <a:t>设置画面的旋转效果，参数值表示以锚点为中心旋转的度数，当超过</a:t>
            </a:r>
            <a:r>
              <a:rPr lang="en-US" altLang="zh-CN" sz="2000" dirty="0">
                <a:latin typeface="微软雅黑" pitchFamily="34" charset="-122"/>
                <a:ea typeface="微软雅黑" pitchFamily="34" charset="-122"/>
              </a:rPr>
              <a:t>360</a:t>
            </a:r>
            <a:r>
              <a:rPr lang="zh-CN" altLang="zh-CN" sz="2000" dirty="0">
                <a:latin typeface="微软雅黑" pitchFamily="34" charset="-122"/>
                <a:ea typeface="微软雅黑" pitchFamily="34" charset="-122"/>
              </a:rPr>
              <a:t>度时，数值显示为圈数</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度数。</a:t>
            </a:r>
          </a:p>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锚点</a:t>
            </a:r>
            <a:r>
              <a:rPr lang="zh-CN" altLang="en-US" sz="2000" b="1"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用于</a:t>
            </a:r>
            <a:r>
              <a:rPr lang="zh-CN" altLang="zh-CN" sz="2000" dirty="0">
                <a:latin typeface="微软雅黑" pitchFamily="34" charset="-122"/>
                <a:ea typeface="微软雅黑" pitchFamily="34" charset="-122"/>
              </a:rPr>
              <a:t>确定画面调整时的参考点坐标。</a:t>
            </a:r>
          </a:p>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防</a:t>
            </a:r>
            <a:r>
              <a:rPr lang="zh-CN" altLang="zh-CN" sz="2000" b="1" dirty="0">
                <a:latin typeface="微软雅黑" pitchFamily="34" charset="-122"/>
                <a:ea typeface="微软雅黑" pitchFamily="34" charset="-122"/>
              </a:rPr>
              <a:t>闪烁滤</a:t>
            </a:r>
            <a:r>
              <a:rPr lang="zh-CN" altLang="zh-CN" sz="2000" b="1" dirty="0" smtClean="0">
                <a:latin typeface="微软雅黑" pitchFamily="34" charset="-122"/>
                <a:ea typeface="微软雅黑" pitchFamily="34" charset="-122"/>
              </a:rPr>
              <a:t>镜</a:t>
            </a:r>
            <a:r>
              <a:rPr lang="zh-CN" altLang="en-US" sz="2000" b="1"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用于</a:t>
            </a:r>
            <a:r>
              <a:rPr lang="zh-CN" altLang="zh-CN" sz="2000" dirty="0">
                <a:latin typeface="微软雅黑" pitchFamily="34" charset="-122"/>
                <a:ea typeface="微软雅黑" pitchFamily="34" charset="-122"/>
              </a:rPr>
              <a:t>设置消除运动中产生的闪烁。</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4</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7" name="图片 6"/>
          <p:cNvPicPr/>
          <p:nvPr/>
        </p:nvPicPr>
        <p:blipFill>
          <a:blip r:embed="rId3">
            <a:extLst>
              <a:ext uri="{28A0092B-C50C-407E-A947-70E740481C1C}">
                <a14:useLocalDpi xmlns:a14="http://schemas.microsoft.com/office/drawing/2010/main" val="0"/>
              </a:ext>
            </a:extLst>
          </a:blip>
          <a:srcRect/>
          <a:stretch>
            <a:fillRect/>
          </a:stretch>
        </p:blipFill>
        <p:spPr bwMode="auto">
          <a:xfrm>
            <a:off x="141804" y="2609551"/>
            <a:ext cx="4662207" cy="2098927"/>
          </a:xfrm>
          <a:prstGeom prst="rect">
            <a:avLst/>
          </a:prstGeom>
          <a:noFill/>
          <a:ln>
            <a:noFill/>
          </a:ln>
        </p:spPr>
      </p:pic>
    </p:spTree>
    <p:extLst>
      <p:ext uri="{BB962C8B-B14F-4D97-AF65-F5344CB8AC3E}">
        <p14:creationId xmlns:p14="http://schemas.microsoft.com/office/powerpoint/2010/main" val="3874139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“效果控件”面</a:t>
            </a:r>
            <a:r>
              <a:rPr lang="zh-CN" altLang="zh-CN" sz="2400" b="1" dirty="0" smtClean="0">
                <a:latin typeface="黑体" panose="02010609060101010101" pitchFamily="49" charset="-122"/>
                <a:ea typeface="黑体" panose="02010609060101010101" pitchFamily="49" charset="-122"/>
              </a:rPr>
              <a:t>板</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9" y="1710577"/>
            <a:ext cx="158438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4.1</a:t>
            </a:r>
            <a:r>
              <a:rPr lang="zh-CN" altLang="en-US" sz="2000" b="1" dirty="0" smtClean="0"/>
              <a:t>运动</a:t>
            </a:r>
            <a:endParaRPr lang="en-US" altLang="zh-CN" sz="2000" dirty="0">
              <a:solidFill>
                <a:prstClr val="white"/>
              </a:solidFill>
              <a:ea typeface="微软雅黑" pitchFamily="34" charset="-122"/>
              <a:cs typeface="Arial Unicode MS" pitchFamily="34" charset="-122"/>
            </a:endParaRPr>
          </a:p>
        </p:txBody>
      </p:sp>
      <p:sp>
        <p:nvSpPr>
          <p:cNvPr id="4" name="TextBox 1"/>
          <p:cNvSpPr txBox="1"/>
          <p:nvPr/>
        </p:nvSpPr>
        <p:spPr>
          <a:xfrm>
            <a:off x="2840331" y="1499370"/>
            <a:ext cx="8883995" cy="230832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设置运动效果关键</a:t>
            </a:r>
            <a:r>
              <a:rPr lang="zh-CN" altLang="zh-CN" sz="2000" b="1" dirty="0" smtClean="0">
                <a:latin typeface="微软雅黑" pitchFamily="34" charset="-122"/>
                <a:ea typeface="微软雅黑" pitchFamily="34" charset="-122"/>
              </a:rPr>
              <a:t>帧</a:t>
            </a:r>
            <a:endParaRPr lang="en-US" altLang="zh-CN" sz="2000" b="1"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关键帧是视频动画的核心技术。动画的基础来自每一帧的变化，因此包含了记录视频效果数值的帧，就是关键帧</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用户在时间轴上的特定位置添加记录点，设置新的关键帧，关键帧是记录运动关键特征的画面，而关键帧与关键帧之间的画面则由计算机程序自动添加。</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4</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5608" y="4012348"/>
            <a:ext cx="11002179" cy="2047258"/>
          </a:xfrm>
          <a:prstGeom prst="rect">
            <a:avLst/>
          </a:prstGeom>
          <a:noFill/>
          <a:ln>
            <a:noFill/>
          </a:ln>
        </p:spPr>
      </p:pic>
    </p:spTree>
    <p:extLst>
      <p:ext uri="{BB962C8B-B14F-4D97-AF65-F5344CB8AC3E}">
        <p14:creationId xmlns:p14="http://schemas.microsoft.com/office/powerpoint/2010/main" val="2553052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“效果控件”面</a:t>
            </a:r>
            <a:r>
              <a:rPr lang="zh-CN" altLang="zh-CN" sz="2400" b="1" dirty="0" smtClean="0">
                <a:latin typeface="黑体" panose="02010609060101010101" pitchFamily="49" charset="-122"/>
                <a:ea typeface="黑体" panose="02010609060101010101" pitchFamily="49" charset="-122"/>
              </a:rPr>
              <a:t>板</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9" y="1710577"/>
            <a:ext cx="1584386"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4.1</a:t>
            </a:r>
            <a:r>
              <a:rPr lang="zh-CN" altLang="en-US" sz="2000" b="1" dirty="0" smtClean="0"/>
              <a:t>运动</a:t>
            </a:r>
            <a:endParaRPr lang="en-US" altLang="zh-CN" sz="2000" dirty="0">
              <a:solidFill>
                <a:prstClr val="white"/>
              </a:solidFill>
              <a:ea typeface="微软雅黑" pitchFamily="34" charset="-122"/>
              <a:cs typeface="Arial Unicode MS" pitchFamily="34" charset="-122"/>
            </a:endParaRPr>
          </a:p>
        </p:txBody>
      </p:sp>
      <p:sp>
        <p:nvSpPr>
          <p:cNvPr id="4" name="TextBox 1"/>
          <p:cNvSpPr txBox="1"/>
          <p:nvPr/>
        </p:nvSpPr>
        <p:spPr>
          <a:xfrm>
            <a:off x="2634018" y="1672618"/>
            <a:ext cx="8231647" cy="407291"/>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en-US" sz="2000" b="1" dirty="0" smtClean="0">
                <a:latin typeface="微软雅黑" pitchFamily="34" charset="-122"/>
                <a:ea typeface="微软雅黑" pitchFamily="34" charset="-122"/>
              </a:rPr>
              <a:t>添加</a:t>
            </a:r>
            <a:r>
              <a:rPr lang="zh-CN" altLang="zh-CN" sz="2000" b="1" dirty="0" smtClean="0">
                <a:latin typeface="微软雅黑" pitchFamily="34" charset="-122"/>
                <a:ea typeface="微软雅黑" pitchFamily="34" charset="-122"/>
              </a:rPr>
              <a:t>关键帧</a:t>
            </a:r>
            <a:endParaRPr lang="en-US" altLang="zh-CN" sz="2000" b="1" dirty="0" smtClean="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4</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7" name="图片 6"/>
          <p:cNvPicPr/>
          <p:nvPr/>
        </p:nvPicPr>
        <p:blipFill>
          <a:blip r:embed="rId3">
            <a:extLst>
              <a:ext uri="{28A0092B-C50C-407E-A947-70E740481C1C}">
                <a14:useLocalDpi xmlns:a14="http://schemas.microsoft.com/office/drawing/2010/main" val="0"/>
              </a:ext>
            </a:extLst>
          </a:blip>
          <a:srcRect/>
          <a:stretch>
            <a:fillRect/>
          </a:stretch>
        </p:blipFill>
        <p:spPr bwMode="auto">
          <a:xfrm>
            <a:off x="1140693" y="2284563"/>
            <a:ext cx="10432608" cy="3815986"/>
          </a:xfrm>
          <a:prstGeom prst="rect">
            <a:avLst/>
          </a:prstGeom>
          <a:noFill/>
          <a:ln>
            <a:noFill/>
          </a:ln>
        </p:spPr>
      </p:pic>
    </p:spTree>
    <p:extLst>
      <p:ext uri="{BB962C8B-B14F-4D97-AF65-F5344CB8AC3E}">
        <p14:creationId xmlns:p14="http://schemas.microsoft.com/office/powerpoint/2010/main" val="1789182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“效果控件”面</a:t>
            </a:r>
            <a:r>
              <a:rPr lang="zh-CN" altLang="zh-CN" sz="2400" b="1" dirty="0" smtClean="0">
                <a:latin typeface="黑体" panose="02010609060101010101" pitchFamily="49" charset="-122"/>
                <a:ea typeface="黑体" panose="02010609060101010101" pitchFamily="49" charset="-122"/>
              </a:rPr>
              <a:t>板</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710577"/>
            <a:ext cx="178910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4.2</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不透明度</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TextBox 1"/>
          <p:cNvSpPr txBox="1"/>
          <p:nvPr/>
        </p:nvSpPr>
        <p:spPr>
          <a:xfrm>
            <a:off x="5172501" y="1210068"/>
            <a:ext cx="6701950" cy="5078313"/>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帧</a:t>
            </a:r>
            <a:r>
              <a:rPr lang="zh-CN" altLang="en-US" sz="2000" b="1" dirty="0">
                <a:latin typeface="微软雅黑" pitchFamily="34" charset="-122"/>
                <a:ea typeface="微软雅黑" pitchFamily="34" charset="-122"/>
              </a:rPr>
              <a:t>蒙版</a:t>
            </a:r>
            <a:endParaRPr lang="en-US" altLang="zh-CN" sz="2000" b="1"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不透明度</a:t>
            </a:r>
            <a:r>
              <a:rPr lang="zh-CN" altLang="zh-CN" sz="2000" dirty="0">
                <a:latin typeface="微软雅黑" pitchFamily="34" charset="-122"/>
                <a:ea typeface="微软雅黑" pitchFamily="34" charset="-122"/>
              </a:rPr>
              <a:t>中的蒙版主要是通过几何图形或者钢笔工具绘制的封闭路径创建，封闭路径内为完全不透明，路径之外为完全透明</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蒙</a:t>
            </a:r>
            <a:r>
              <a:rPr lang="zh-CN" altLang="zh-CN" sz="2000" b="1" dirty="0">
                <a:latin typeface="微软雅黑" pitchFamily="34" charset="-122"/>
                <a:ea typeface="微软雅黑" pitchFamily="34" charset="-122"/>
              </a:rPr>
              <a:t>版</a:t>
            </a:r>
            <a:r>
              <a:rPr lang="zh-CN" altLang="zh-CN" sz="2000" b="1" dirty="0" smtClean="0">
                <a:latin typeface="微软雅黑" pitchFamily="34" charset="-122"/>
                <a:ea typeface="微软雅黑" pitchFamily="34" charset="-122"/>
              </a:rPr>
              <a:t>路径</a:t>
            </a:r>
            <a:r>
              <a:rPr lang="zh-CN" altLang="en-US"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通过</a:t>
            </a:r>
            <a:r>
              <a:rPr lang="zh-CN" altLang="zh-CN" sz="2000" dirty="0">
                <a:latin typeface="微软雅黑" pitchFamily="34" charset="-122"/>
                <a:ea typeface="微软雅黑" pitchFamily="34" charset="-122"/>
              </a:rPr>
              <a:t>设置路径关键帧，可以设置路径动画。</a:t>
            </a:r>
          </a:p>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蒙</a:t>
            </a:r>
            <a:r>
              <a:rPr lang="zh-CN" altLang="zh-CN" sz="2000" b="1" dirty="0">
                <a:latin typeface="微软雅黑" pitchFamily="34" charset="-122"/>
                <a:ea typeface="微软雅黑" pitchFamily="34" charset="-122"/>
              </a:rPr>
              <a:t>版</a:t>
            </a:r>
            <a:r>
              <a:rPr lang="zh-CN" altLang="zh-CN" sz="2000" b="1" dirty="0" smtClean="0">
                <a:latin typeface="微软雅黑" pitchFamily="34" charset="-122"/>
                <a:ea typeface="微软雅黑" pitchFamily="34" charset="-122"/>
              </a:rPr>
              <a:t>羽化</a:t>
            </a:r>
            <a:r>
              <a:rPr lang="zh-CN" altLang="en-US"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调整</a:t>
            </a:r>
            <a:r>
              <a:rPr lang="zh-CN" altLang="zh-CN" sz="2000" dirty="0">
                <a:latin typeface="微软雅黑" pitchFamily="34" charset="-122"/>
                <a:ea typeface="微软雅黑" pitchFamily="34" charset="-122"/>
              </a:rPr>
              <a:t>参数，设置蒙版羽化值。</a:t>
            </a:r>
          </a:p>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蒙</a:t>
            </a:r>
            <a:r>
              <a:rPr lang="zh-CN" altLang="zh-CN" sz="2000" b="1" dirty="0">
                <a:latin typeface="微软雅黑" pitchFamily="34" charset="-122"/>
                <a:ea typeface="微软雅黑" pitchFamily="34" charset="-122"/>
              </a:rPr>
              <a:t>版</a:t>
            </a:r>
            <a:r>
              <a:rPr lang="zh-CN" altLang="zh-CN" sz="2000" b="1" dirty="0" smtClean="0">
                <a:latin typeface="微软雅黑" pitchFamily="34" charset="-122"/>
                <a:ea typeface="微软雅黑" pitchFamily="34" charset="-122"/>
              </a:rPr>
              <a:t>不透明度</a:t>
            </a:r>
            <a:r>
              <a:rPr lang="zh-CN" altLang="en-US"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调整</a:t>
            </a:r>
            <a:r>
              <a:rPr lang="zh-CN" altLang="zh-CN" sz="2000" dirty="0">
                <a:latin typeface="微软雅黑" pitchFamily="34" charset="-122"/>
                <a:ea typeface="微软雅黑" pitchFamily="34" charset="-122"/>
              </a:rPr>
              <a:t>蒙版不透明度数值，可以调整路径内不透明度的程度。</a:t>
            </a:r>
          </a:p>
          <a:p>
            <a:pPr algn="just" fontAlgn="base">
              <a:lnSpc>
                <a:spcPct val="150000"/>
              </a:lnSpc>
              <a:spcBef>
                <a:spcPct val="0"/>
              </a:spcBef>
              <a:spcAft>
                <a:spcPct val="0"/>
              </a:spcAft>
            </a:pPr>
            <a:r>
              <a:rPr lang="zh-CN" altLang="zh-CN" sz="2000" b="1" dirty="0" smtClean="0">
                <a:latin typeface="微软雅黑" pitchFamily="34" charset="-122"/>
                <a:ea typeface="微软雅黑" pitchFamily="34" charset="-122"/>
              </a:rPr>
              <a:t>蒙</a:t>
            </a:r>
            <a:r>
              <a:rPr lang="zh-CN" altLang="zh-CN" sz="2000" b="1" dirty="0">
                <a:latin typeface="微软雅黑" pitchFamily="34" charset="-122"/>
                <a:ea typeface="微软雅黑" pitchFamily="34" charset="-122"/>
              </a:rPr>
              <a:t>版</a:t>
            </a:r>
            <a:r>
              <a:rPr lang="zh-CN" altLang="zh-CN" sz="2000" b="1" dirty="0" smtClean="0">
                <a:latin typeface="微软雅黑" pitchFamily="34" charset="-122"/>
                <a:ea typeface="微软雅黑" pitchFamily="34" charset="-122"/>
              </a:rPr>
              <a:t>扩展</a:t>
            </a:r>
            <a:r>
              <a:rPr lang="zh-CN" altLang="en-US"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调整</a:t>
            </a:r>
            <a:r>
              <a:rPr lang="zh-CN" altLang="zh-CN" sz="2000" dirty="0">
                <a:latin typeface="微软雅黑" pitchFamily="34" charset="-122"/>
                <a:ea typeface="微软雅黑" pitchFamily="34" charset="-122"/>
              </a:rPr>
              <a:t>数值，可以对蒙版路径进行收缩或扩展，正数为蒙版扩展，负数为蒙版收缩。</a:t>
            </a:r>
          </a:p>
          <a:p>
            <a:pPr algn="just" fontAlgn="base">
              <a:lnSpc>
                <a:spcPct val="150000"/>
              </a:lnSpc>
              <a:spcBef>
                <a:spcPct val="0"/>
              </a:spcBef>
              <a:spcAft>
                <a:spcPct val="0"/>
              </a:spcAft>
            </a:pP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4</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9" name="图片 8"/>
          <p:cNvPicPr/>
          <p:nvPr/>
        </p:nvPicPr>
        <p:blipFill>
          <a:blip r:embed="rId3">
            <a:extLst>
              <a:ext uri="{28A0092B-C50C-407E-A947-70E740481C1C}">
                <a14:useLocalDpi xmlns:a14="http://schemas.microsoft.com/office/drawing/2010/main" val="0"/>
              </a:ext>
            </a:extLst>
          </a:blip>
          <a:srcRect/>
          <a:stretch>
            <a:fillRect/>
          </a:stretch>
        </p:blipFill>
        <p:spPr bwMode="auto">
          <a:xfrm>
            <a:off x="184093" y="2587208"/>
            <a:ext cx="4643657" cy="2776361"/>
          </a:xfrm>
          <a:prstGeom prst="rect">
            <a:avLst/>
          </a:prstGeom>
          <a:noFill/>
          <a:ln>
            <a:noFill/>
          </a:ln>
        </p:spPr>
      </p:pic>
    </p:spTree>
    <p:extLst>
      <p:ext uri="{BB962C8B-B14F-4D97-AF65-F5344CB8AC3E}">
        <p14:creationId xmlns:p14="http://schemas.microsoft.com/office/powerpoint/2010/main" val="3439767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“效果控件”面</a:t>
            </a:r>
            <a:r>
              <a:rPr lang="zh-CN" altLang="zh-CN" sz="2400" b="1" dirty="0" smtClean="0">
                <a:latin typeface="黑体" panose="02010609060101010101" pitchFamily="49" charset="-122"/>
                <a:ea typeface="黑体" panose="02010609060101010101" pitchFamily="49" charset="-122"/>
              </a:rPr>
              <a:t>板</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710577"/>
            <a:ext cx="178910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4.2</a:t>
            </a:r>
            <a:r>
              <a:rPr lang="zh-CN"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不透明度</a:t>
            </a:r>
            <a:endParaRPr lang="en-US" altLang="zh-CN" sz="20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4" name="TextBox 1"/>
          <p:cNvSpPr txBox="1"/>
          <p:nvPr/>
        </p:nvSpPr>
        <p:spPr>
          <a:xfrm>
            <a:off x="2634018" y="1182772"/>
            <a:ext cx="8830303" cy="230832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不透明度与混合模式</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当不透明度数值为</a:t>
            </a:r>
            <a:r>
              <a:rPr lang="en-US" altLang="zh-CN" sz="2000" dirty="0">
                <a:latin typeface="微软雅黑" pitchFamily="34" charset="-122"/>
                <a:ea typeface="微软雅黑" pitchFamily="34" charset="-122"/>
              </a:rPr>
              <a:t>100%</a:t>
            </a:r>
            <a:r>
              <a:rPr lang="zh-CN" altLang="zh-CN" sz="2000" dirty="0">
                <a:latin typeface="微软雅黑" pitchFamily="34" charset="-122"/>
                <a:ea typeface="微软雅黑" pitchFamily="34" charset="-122"/>
              </a:rPr>
              <a:t>时，表示为完全不透明，显示当前轨道的视频画面；当不透明度数值为</a:t>
            </a:r>
            <a:r>
              <a:rPr lang="en-US" altLang="zh-CN" sz="2000" dirty="0">
                <a:latin typeface="微软雅黑" pitchFamily="34" charset="-122"/>
                <a:ea typeface="微软雅黑" pitchFamily="34" charset="-122"/>
              </a:rPr>
              <a:t>0</a:t>
            </a:r>
            <a:r>
              <a:rPr lang="zh-CN" altLang="zh-CN" sz="2000" dirty="0">
                <a:latin typeface="微软雅黑" pitchFamily="34" charset="-122"/>
                <a:ea typeface="微软雅黑" pitchFamily="34" charset="-122"/>
              </a:rPr>
              <a:t>时，则表示完全透明，显示下一轨道的视频画面；当数值介于</a:t>
            </a:r>
            <a:r>
              <a:rPr lang="en-US" altLang="zh-CN" sz="2000" dirty="0">
                <a:latin typeface="微软雅黑" pitchFamily="34" charset="-122"/>
                <a:ea typeface="微软雅黑" pitchFamily="34" charset="-122"/>
              </a:rPr>
              <a:t>0~100%</a:t>
            </a:r>
            <a:r>
              <a:rPr lang="zh-CN" altLang="zh-CN" sz="2000" dirty="0">
                <a:latin typeface="微软雅黑" pitchFamily="34" charset="-122"/>
                <a:ea typeface="微软雅黑" pitchFamily="34" charset="-122"/>
              </a:rPr>
              <a:t>时，则显示为</a:t>
            </a:r>
            <a:r>
              <a:rPr lang="zh-CN" altLang="zh-CN" sz="2000" dirty="0" smtClean="0">
                <a:latin typeface="微软雅黑" pitchFamily="34" charset="-122"/>
                <a:ea typeface="微软雅黑" pitchFamily="34" charset="-122"/>
              </a:rPr>
              <a:t>半透明</a:t>
            </a:r>
            <a:r>
              <a:rPr lang="zh-CN" altLang="en-US"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4</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084" y="3414456"/>
            <a:ext cx="10972104" cy="2041662"/>
          </a:xfrm>
          <a:prstGeom prst="rect">
            <a:avLst/>
          </a:prstGeom>
          <a:noFill/>
          <a:ln>
            <a:noFill/>
          </a:ln>
        </p:spPr>
      </p:pic>
    </p:spTree>
    <p:extLst>
      <p:ext uri="{BB962C8B-B14F-4D97-AF65-F5344CB8AC3E}">
        <p14:creationId xmlns:p14="http://schemas.microsoft.com/office/powerpoint/2010/main" val="3926269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theme/theme1.xml><?xml version="1.0" encoding="utf-8"?>
<a:theme xmlns:a="http://schemas.openxmlformats.org/drawingml/2006/main" name="1_Office 主题">
  <a:themeElements>
    <a:clrScheme name="自定义 3">
      <a:dk1>
        <a:sysClr val="windowText" lastClr="000000"/>
      </a:dk1>
      <a:lt1>
        <a:sysClr val="window" lastClr="FFFFFF"/>
      </a:lt1>
      <a:dk2>
        <a:srgbClr val="242852"/>
      </a:dk2>
      <a:lt2>
        <a:srgbClr val="ACCBF9"/>
      </a:lt2>
      <a:accent1>
        <a:srgbClr val="0070C0"/>
      </a:accent1>
      <a:accent2>
        <a:srgbClr val="00B0F0"/>
      </a:accent2>
      <a:accent3>
        <a:srgbClr val="297FD5"/>
      </a:accent3>
      <a:accent4>
        <a:srgbClr val="00B050"/>
      </a:accent4>
      <a:accent5>
        <a:srgbClr val="92D050"/>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336</TotalTime>
  <Words>1001</Words>
  <Application>Microsoft Office PowerPoint</Application>
  <PresentationFormat>宽屏</PresentationFormat>
  <Paragraphs>116</Paragraphs>
  <Slides>21</Slides>
  <Notes>21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21</vt:i4>
      </vt:variant>
    </vt:vector>
  </HeadingPairs>
  <TitlesOfParts>
    <vt:vector size="28" baseType="lpstr">
      <vt:lpstr>Arial Unicode MS</vt:lpstr>
      <vt:lpstr>黑体</vt:lpstr>
      <vt:lpstr>宋体</vt:lpstr>
      <vt:lpstr>微软雅黑</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说课</dc:title>
  <dc:creator>hpp</dc:creator>
  <cp:lastModifiedBy>微软用户</cp:lastModifiedBy>
  <cp:revision>39</cp:revision>
  <dcterms:created xsi:type="dcterms:W3CDTF">2015-10-15T01:42:42Z</dcterms:created>
  <dcterms:modified xsi:type="dcterms:W3CDTF">2022-09-19T11:02:10Z</dcterms:modified>
</cp:coreProperties>
</file>