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7" r:id="rId2"/>
    <p:sldId id="294" r:id="rId3"/>
    <p:sldId id="307" r:id="rId4"/>
    <p:sldId id="260" r:id="rId5"/>
    <p:sldId id="308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318" r:id="rId16"/>
    <p:sldId id="319" r:id="rId17"/>
    <p:sldId id="320" r:id="rId18"/>
    <p:sldId id="321" r:id="rId19"/>
    <p:sldId id="322" r:id="rId20"/>
    <p:sldId id="292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800" autoAdjust="0"/>
  </p:normalViewPr>
  <p:slideViewPr>
    <p:cSldViewPr snapToGrid="0">
      <p:cViewPr varScale="1">
        <p:scale>
          <a:sx n="70" d="100"/>
          <a:sy n="70" d="100"/>
        </p:scale>
        <p:origin x="61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5CD234-1A59-463F-8B12-F9DAA98A294F}" type="datetimeFigureOut">
              <a:rPr lang="zh-CN" altLang="en-US" smtClean="0"/>
              <a:pPr/>
              <a:t>2022/9/19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EBB733-DF6B-4801-AFF9-46967ACB99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267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亮亮图文旗舰店</a:t>
            </a:r>
            <a:r>
              <a:rPr lang="en-US" altLang="zh-CN" dirty="0" smtClean="0"/>
              <a:t>https://liangliangtuwen.tmall.com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0110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4657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0893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9329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0359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7549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3742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1069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8241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736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5244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亮亮图文旗舰店</a:t>
            </a:r>
            <a:r>
              <a:rPr lang="en-US" altLang="zh-CN" dirty="0" smtClean="0"/>
              <a:t>https://liangliangtuwen.tmall.com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4594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7385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443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1603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7312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1376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8302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4895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2494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06"/>
          <p:cNvGrpSpPr>
            <a:grpSpLocks noChangeAspect="1"/>
          </p:cNvGrpSpPr>
          <p:nvPr userDrawn="1"/>
        </p:nvGrpSpPr>
        <p:grpSpPr bwMode="auto">
          <a:xfrm>
            <a:off x="0" y="-275"/>
            <a:ext cx="12192000" cy="4930268"/>
            <a:chOff x="1602" y="283"/>
            <a:chExt cx="5028" cy="2711"/>
          </a:xfrm>
        </p:grpSpPr>
        <p:sp>
          <p:nvSpPr>
            <p:cNvPr id="17" name="Freeform 107"/>
            <p:cNvSpPr>
              <a:spLocks/>
            </p:cNvSpPr>
            <p:nvPr/>
          </p:nvSpPr>
          <p:spPr bwMode="auto">
            <a:xfrm>
              <a:off x="1602" y="426"/>
              <a:ext cx="5028" cy="2568"/>
            </a:xfrm>
            <a:custGeom>
              <a:avLst/>
              <a:gdLst/>
              <a:ahLst/>
              <a:cxnLst>
                <a:cxn ang="0">
                  <a:pos x="2129" y="670"/>
                </a:cxn>
                <a:cxn ang="0">
                  <a:pos x="2129" y="640"/>
                </a:cxn>
                <a:cxn ang="0">
                  <a:pos x="0" y="0"/>
                </a:cxn>
                <a:cxn ang="0">
                  <a:pos x="0" y="688"/>
                </a:cxn>
                <a:cxn ang="0">
                  <a:pos x="1053" y="1054"/>
                </a:cxn>
                <a:cxn ang="0">
                  <a:pos x="2129" y="670"/>
                </a:cxn>
              </a:cxnLst>
              <a:rect l="0" t="0" r="r" b="b"/>
              <a:pathLst>
                <a:path w="2129" h="1054">
                  <a:moveTo>
                    <a:pt x="2129" y="670"/>
                  </a:moveTo>
                  <a:cubicBezTo>
                    <a:pt x="2129" y="640"/>
                    <a:pt x="2129" y="640"/>
                    <a:pt x="2129" y="640"/>
                  </a:cubicBezTo>
                  <a:cubicBezTo>
                    <a:pt x="1070" y="830"/>
                    <a:pt x="360" y="617"/>
                    <a:pt x="0" y="0"/>
                  </a:cubicBezTo>
                  <a:cubicBezTo>
                    <a:pt x="0" y="688"/>
                    <a:pt x="0" y="688"/>
                    <a:pt x="0" y="688"/>
                  </a:cubicBezTo>
                  <a:cubicBezTo>
                    <a:pt x="310" y="932"/>
                    <a:pt x="661" y="1054"/>
                    <a:pt x="1053" y="1054"/>
                  </a:cubicBezTo>
                  <a:cubicBezTo>
                    <a:pt x="1454" y="1054"/>
                    <a:pt x="1813" y="926"/>
                    <a:pt x="2129" y="6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B9BD3"/>
                </a:gs>
                <a:gs pos="31000">
                  <a:srgbClr val="21D6E0"/>
                </a:gs>
                <a:gs pos="77000">
                  <a:srgbClr val="0087E6"/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08"/>
            <p:cNvSpPr>
              <a:spLocks/>
            </p:cNvSpPr>
            <p:nvPr/>
          </p:nvSpPr>
          <p:spPr bwMode="auto">
            <a:xfrm>
              <a:off x="1602" y="283"/>
              <a:ext cx="5028" cy="2200"/>
            </a:xfrm>
            <a:custGeom>
              <a:avLst/>
              <a:gdLst/>
              <a:ahLst/>
              <a:cxnLst>
                <a:cxn ang="0">
                  <a:pos x="2129" y="697"/>
                </a:cxn>
                <a:cxn ang="0">
                  <a:pos x="2129" y="623"/>
                </a:cxn>
                <a:cxn ang="0">
                  <a:pos x="1181" y="0"/>
                </a:cxn>
                <a:cxn ang="0">
                  <a:pos x="0" y="0"/>
                </a:cxn>
                <a:cxn ang="0">
                  <a:pos x="0" y="57"/>
                </a:cxn>
                <a:cxn ang="0">
                  <a:pos x="2129" y="697"/>
                </a:cxn>
              </a:cxnLst>
              <a:rect l="0" t="0" r="r" b="b"/>
              <a:pathLst>
                <a:path w="2129" h="887">
                  <a:moveTo>
                    <a:pt x="2129" y="697"/>
                  </a:moveTo>
                  <a:cubicBezTo>
                    <a:pt x="2129" y="623"/>
                    <a:pt x="2129" y="623"/>
                    <a:pt x="2129" y="623"/>
                  </a:cubicBezTo>
                  <a:cubicBezTo>
                    <a:pt x="1448" y="642"/>
                    <a:pt x="1132" y="434"/>
                    <a:pt x="118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60" y="674"/>
                    <a:pt x="1070" y="887"/>
                    <a:pt x="2129" y="697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rgbClr val="0D7AB9"/>
                </a:gs>
                <a:gs pos="17000">
                  <a:srgbClr val="21D6E0"/>
                </a:gs>
                <a:gs pos="75000">
                  <a:srgbClr val="0087E6"/>
                </a:gs>
              </a:gsLst>
              <a:lin ang="72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09"/>
            <p:cNvSpPr>
              <a:spLocks/>
            </p:cNvSpPr>
            <p:nvPr/>
          </p:nvSpPr>
          <p:spPr bwMode="auto">
            <a:xfrm>
              <a:off x="4255" y="283"/>
              <a:ext cx="2375" cy="1650"/>
            </a:xfrm>
            <a:custGeom>
              <a:avLst/>
              <a:gdLst/>
              <a:ahLst/>
              <a:cxnLst>
                <a:cxn ang="0">
                  <a:pos x="997" y="623"/>
                </a:cxn>
                <a:cxn ang="0">
                  <a:pos x="997" y="0"/>
                </a:cxn>
                <a:cxn ang="0">
                  <a:pos x="49" y="0"/>
                </a:cxn>
                <a:cxn ang="0">
                  <a:pos x="997" y="623"/>
                </a:cxn>
              </a:cxnLst>
              <a:rect l="0" t="0" r="r" b="b"/>
              <a:pathLst>
                <a:path w="997" h="642">
                  <a:moveTo>
                    <a:pt x="997" y="623"/>
                  </a:moveTo>
                  <a:cubicBezTo>
                    <a:pt x="997" y="0"/>
                    <a:pt x="997" y="0"/>
                    <a:pt x="997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434"/>
                    <a:pt x="316" y="642"/>
                    <a:pt x="997" y="623"/>
                  </a:cubicBezTo>
                  <a:close/>
                </a:path>
              </a:pathLst>
            </a:custGeom>
            <a:gradFill flip="none" rotWithShape="1">
              <a:gsLst>
                <a:gs pos="18000">
                  <a:srgbClr val="4ABEEE"/>
                </a:gs>
                <a:gs pos="75000">
                  <a:srgbClr val="0D7AB9"/>
                </a:gs>
              </a:gsLst>
              <a:path path="circle">
                <a:fillToRect l="100000" b="100000"/>
              </a:path>
              <a:tileRect t="-100000" r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Freeform 26"/>
          <p:cNvSpPr>
            <a:spLocks/>
          </p:cNvSpPr>
          <p:nvPr userDrawn="1"/>
        </p:nvSpPr>
        <p:spPr bwMode="auto">
          <a:xfrm>
            <a:off x="0" y="3968740"/>
            <a:ext cx="12192000" cy="2889261"/>
          </a:xfrm>
          <a:custGeom>
            <a:avLst/>
            <a:gdLst/>
            <a:ahLst/>
            <a:cxnLst>
              <a:cxn ang="0">
                <a:pos x="2861" y="904"/>
              </a:cxn>
              <a:cxn ang="0">
                <a:pos x="2861" y="0"/>
              </a:cxn>
              <a:cxn ang="0">
                <a:pos x="1382" y="332"/>
              </a:cxn>
              <a:cxn ang="0">
                <a:pos x="0" y="46"/>
              </a:cxn>
              <a:cxn ang="0">
                <a:pos x="0" y="904"/>
              </a:cxn>
              <a:cxn ang="0">
                <a:pos x="2861" y="904"/>
              </a:cxn>
            </a:cxnLst>
            <a:rect l="0" t="0" r="r" b="b"/>
            <a:pathLst>
              <a:path w="2861" h="904">
                <a:moveTo>
                  <a:pt x="2861" y="904"/>
                </a:moveTo>
                <a:cubicBezTo>
                  <a:pt x="2861" y="0"/>
                  <a:pt x="2861" y="0"/>
                  <a:pt x="2861" y="0"/>
                </a:cubicBezTo>
                <a:cubicBezTo>
                  <a:pt x="2414" y="221"/>
                  <a:pt x="1921" y="332"/>
                  <a:pt x="1382" y="332"/>
                </a:cubicBezTo>
                <a:cubicBezTo>
                  <a:pt x="882" y="332"/>
                  <a:pt x="421" y="237"/>
                  <a:pt x="0" y="46"/>
                </a:cubicBezTo>
                <a:cubicBezTo>
                  <a:pt x="0" y="904"/>
                  <a:pt x="0" y="904"/>
                  <a:pt x="0" y="904"/>
                </a:cubicBezTo>
                <a:cubicBezTo>
                  <a:pt x="2861" y="904"/>
                  <a:pt x="2861" y="904"/>
                  <a:pt x="2861" y="904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59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Freeform 27"/>
          <p:cNvSpPr>
            <a:spLocks/>
          </p:cNvSpPr>
          <p:nvPr/>
        </p:nvSpPr>
        <p:spPr bwMode="auto">
          <a:xfrm>
            <a:off x="0" y="3148980"/>
            <a:ext cx="12192000" cy="1780219"/>
          </a:xfrm>
          <a:custGeom>
            <a:avLst/>
            <a:gdLst/>
            <a:ahLst/>
            <a:cxnLst>
              <a:cxn ang="0">
                <a:pos x="2861" y="225"/>
              </a:cxn>
              <a:cxn ang="0">
                <a:pos x="2861" y="0"/>
              </a:cxn>
              <a:cxn ang="0">
                <a:pos x="1415" y="516"/>
              </a:cxn>
              <a:cxn ang="0">
                <a:pos x="0" y="25"/>
              </a:cxn>
              <a:cxn ang="0">
                <a:pos x="0" y="271"/>
              </a:cxn>
              <a:cxn ang="0">
                <a:pos x="1382" y="557"/>
              </a:cxn>
              <a:cxn ang="0">
                <a:pos x="2861" y="225"/>
              </a:cxn>
            </a:cxnLst>
            <a:rect l="0" t="0" r="r" b="b"/>
            <a:pathLst>
              <a:path w="2861" h="557">
                <a:moveTo>
                  <a:pt x="2861" y="225"/>
                </a:moveTo>
                <a:cubicBezTo>
                  <a:pt x="2861" y="0"/>
                  <a:pt x="2861" y="0"/>
                  <a:pt x="2861" y="0"/>
                </a:cubicBezTo>
                <a:cubicBezTo>
                  <a:pt x="2436" y="344"/>
                  <a:pt x="1954" y="516"/>
                  <a:pt x="1415" y="516"/>
                </a:cubicBezTo>
                <a:cubicBezTo>
                  <a:pt x="889" y="516"/>
                  <a:pt x="417" y="352"/>
                  <a:pt x="0" y="25"/>
                </a:cubicBezTo>
                <a:cubicBezTo>
                  <a:pt x="0" y="271"/>
                  <a:pt x="0" y="271"/>
                  <a:pt x="0" y="271"/>
                </a:cubicBezTo>
                <a:cubicBezTo>
                  <a:pt x="421" y="462"/>
                  <a:pt x="882" y="557"/>
                  <a:pt x="1382" y="557"/>
                </a:cubicBezTo>
                <a:cubicBezTo>
                  <a:pt x="1921" y="557"/>
                  <a:pt x="2414" y="446"/>
                  <a:pt x="2861" y="22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28"/>
          <p:cNvSpPr>
            <a:spLocks/>
          </p:cNvSpPr>
          <p:nvPr/>
        </p:nvSpPr>
        <p:spPr bwMode="auto">
          <a:xfrm>
            <a:off x="0" y="3840896"/>
            <a:ext cx="12192000" cy="1188944"/>
          </a:xfrm>
          <a:custGeom>
            <a:avLst/>
            <a:gdLst/>
            <a:ahLst/>
            <a:cxnLst>
              <a:cxn ang="0">
                <a:pos x="2861" y="40"/>
              </a:cxn>
              <a:cxn ang="0">
                <a:pos x="2861" y="0"/>
              </a:cxn>
              <a:cxn ang="0">
                <a:pos x="1382" y="332"/>
              </a:cxn>
              <a:cxn ang="0">
                <a:pos x="0" y="46"/>
              </a:cxn>
              <a:cxn ang="0">
                <a:pos x="0" y="86"/>
              </a:cxn>
              <a:cxn ang="0">
                <a:pos x="1382" y="372"/>
              </a:cxn>
              <a:cxn ang="0">
                <a:pos x="2861" y="40"/>
              </a:cxn>
            </a:cxnLst>
            <a:rect l="0" t="0" r="r" b="b"/>
            <a:pathLst>
              <a:path w="2861" h="372">
                <a:moveTo>
                  <a:pt x="2861" y="40"/>
                </a:moveTo>
                <a:cubicBezTo>
                  <a:pt x="2861" y="0"/>
                  <a:pt x="2861" y="0"/>
                  <a:pt x="2861" y="0"/>
                </a:cubicBezTo>
                <a:cubicBezTo>
                  <a:pt x="2414" y="221"/>
                  <a:pt x="1921" y="332"/>
                  <a:pt x="1382" y="332"/>
                </a:cubicBezTo>
                <a:cubicBezTo>
                  <a:pt x="882" y="332"/>
                  <a:pt x="421" y="237"/>
                  <a:pt x="0" y="46"/>
                </a:cubicBezTo>
                <a:cubicBezTo>
                  <a:pt x="0" y="86"/>
                  <a:pt x="0" y="86"/>
                  <a:pt x="0" y="86"/>
                </a:cubicBezTo>
                <a:cubicBezTo>
                  <a:pt x="421" y="277"/>
                  <a:pt x="882" y="372"/>
                  <a:pt x="1382" y="372"/>
                </a:cubicBezTo>
                <a:cubicBezTo>
                  <a:pt x="1921" y="372"/>
                  <a:pt x="2414" y="261"/>
                  <a:pt x="2861" y="40"/>
                </a:cubicBezTo>
                <a:close/>
              </a:path>
            </a:pathLst>
          </a:custGeom>
          <a:solidFill>
            <a:srgbClr val="97BD4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463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8497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3"/>
          <p:cNvSpPr txBox="1"/>
          <p:nvPr userDrawn="1"/>
        </p:nvSpPr>
        <p:spPr>
          <a:xfrm>
            <a:off x="2280569" y="692254"/>
            <a:ext cx="14514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目录页</a:t>
            </a:r>
          </a:p>
        </p:txBody>
      </p:sp>
      <p:sp>
        <p:nvSpPr>
          <p:cNvPr id="11" name="矩形 24"/>
          <p:cNvSpPr>
            <a:spLocks noChangeArrowheads="1"/>
          </p:cNvSpPr>
          <p:nvPr userDrawn="1"/>
        </p:nvSpPr>
        <p:spPr bwMode="auto">
          <a:xfrm>
            <a:off x="1056752" y="704309"/>
            <a:ext cx="1079839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CONTENTS</a:t>
            </a:r>
          </a:p>
          <a:p>
            <a:pPr algn="ctr"/>
            <a:r>
              <a:rPr lang="en-US" altLang="zh-CN" sz="1600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 PAGE</a:t>
            </a:r>
          </a:p>
        </p:txBody>
      </p:sp>
    </p:spTree>
    <p:extLst>
      <p:ext uri="{BB962C8B-B14F-4D97-AF65-F5344CB8AC3E}">
        <p14:creationId xmlns:p14="http://schemas.microsoft.com/office/powerpoint/2010/main" val="65195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3"/>
          <p:cNvSpPr txBox="1"/>
          <p:nvPr userDrawn="1"/>
        </p:nvSpPr>
        <p:spPr>
          <a:xfrm>
            <a:off x="2280569" y="692254"/>
            <a:ext cx="14514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</a:p>
        </p:txBody>
      </p:sp>
      <p:sp>
        <p:nvSpPr>
          <p:cNvPr id="11" name="矩形 24"/>
          <p:cNvSpPr>
            <a:spLocks noChangeArrowheads="1"/>
          </p:cNvSpPr>
          <p:nvPr userDrawn="1"/>
        </p:nvSpPr>
        <p:spPr bwMode="auto">
          <a:xfrm>
            <a:off x="1056752" y="704309"/>
            <a:ext cx="1079839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TRANSITION PAGE</a:t>
            </a:r>
          </a:p>
        </p:txBody>
      </p:sp>
    </p:spTree>
    <p:extLst>
      <p:ext uri="{BB962C8B-B14F-4D97-AF65-F5344CB8AC3E}">
        <p14:creationId xmlns:p14="http://schemas.microsoft.com/office/powerpoint/2010/main" val="765536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第一章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398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第二章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4197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3"/>
          <p:cNvSpPr txBox="1"/>
          <p:nvPr userDrawn="1"/>
        </p:nvSpPr>
        <p:spPr>
          <a:xfrm>
            <a:off x="2280569" y="692254"/>
            <a:ext cx="31675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人事管理与人力资源管理</a:t>
            </a:r>
          </a:p>
        </p:txBody>
      </p:sp>
      <p:sp>
        <p:nvSpPr>
          <p:cNvPr id="7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第二章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  <a:p>
            <a:pPr algn="ctr"/>
            <a:r>
              <a:rPr lang="zh-CN" altLang="en-US" sz="1400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正文</a:t>
            </a:r>
            <a:endParaRPr lang="en-US" altLang="zh-CN" sz="1400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3027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第三章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8410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第四章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6919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第五章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4492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18"/>
          <p:cNvSpPr/>
          <p:nvPr userDrawn="1"/>
        </p:nvSpPr>
        <p:spPr>
          <a:xfrm rot="5400000">
            <a:off x="1226035" y="502221"/>
            <a:ext cx="741272" cy="1079839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 userDrawn="1"/>
        </p:nvSpPr>
        <p:spPr>
          <a:xfrm>
            <a:off x="1056752" y="0"/>
            <a:ext cx="1079839" cy="67150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22" name="直接连接符 21"/>
          <p:cNvCxnSpPr/>
          <p:nvPr userDrawn="1"/>
        </p:nvCxnSpPr>
        <p:spPr>
          <a:xfrm>
            <a:off x="2264807" y="692696"/>
            <a:ext cx="0" cy="36004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 userDrawn="1"/>
        </p:nvSpPr>
        <p:spPr>
          <a:xfrm>
            <a:off x="0" y="6265681"/>
            <a:ext cx="11397485" cy="432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11518379" y="6265681"/>
            <a:ext cx="673622" cy="432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TextBox 15"/>
          <p:cNvSpPr txBox="1"/>
          <p:nvPr userDrawn="1"/>
        </p:nvSpPr>
        <p:spPr>
          <a:xfrm>
            <a:off x="11646102" y="6312404"/>
            <a:ext cx="4250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EEF1883-7A0E-4F66-9932-E581691AD397}" type="slidenum">
              <a:rPr lang="zh-CN" altLang="en-US" sz="1600">
                <a:solidFill>
                  <a:prstClr val="white"/>
                </a:solidFill>
              </a:rPr>
              <a:pPr/>
              <a:t>‹#›</a:t>
            </a:fld>
            <a:endParaRPr lang="zh-CN" altLang="en-US" sz="16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6491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6" r:id="rId5"/>
    <p:sldLayoutId id="2147483668" r:id="rId6"/>
    <p:sldLayoutId id="2147483669" r:id="rId7"/>
    <p:sldLayoutId id="2147483670" r:id="rId8"/>
    <p:sldLayoutId id="2147483671" r:id="rId9"/>
    <p:sldLayoutId id="2147483673" r:id="rId1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 txBox="1">
            <a:spLocks noChangeArrowheads="1"/>
          </p:cNvSpPr>
          <p:nvPr/>
        </p:nvSpPr>
        <p:spPr bwMode="auto">
          <a:xfrm>
            <a:off x="407822" y="1056239"/>
            <a:ext cx="6309671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Adobe Premiere Pro CC</a:t>
            </a:r>
            <a:endParaRPr lang="zh-CN" altLang="zh-CN" sz="4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zh-CN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数字视频编辑教程</a:t>
            </a:r>
            <a:endParaRPr lang="zh-CN" altLang="en-US" sz="4400" b="1" spc="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95400" y="1135445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95400" y="2471122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916" y="1549088"/>
            <a:ext cx="7310471" cy="5857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39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键控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特效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3" y="1928913"/>
            <a:ext cx="1045348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亮度键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该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效果在对明暗对比强烈的图像进行画面叠加时非常实用</a:t>
            </a: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7.2 </a:t>
            </a:r>
            <a:r>
              <a:rPr lang="zh-CN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键控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实现效果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3924" y="265617"/>
            <a:ext cx="4018076" cy="2382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201" y="3353885"/>
            <a:ext cx="11662979" cy="21598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36298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键控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特效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4" y="1747184"/>
            <a:ext cx="10453489" cy="18466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图像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遮罩键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该特效需要使用一张指定的图像作为遮罩，遮罩是一个轮廓，为对象定义遮罩后，将通过遮罩的亮度值抠出一个透明区域，在该区域显示背景素材信息。遮罩中白色区域不透明，显示当前信息，黑色区域使对象透明，显示背景素材，灰度部分则为半透明，混合背景和当前图像。</a:t>
            </a: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7.2 </a:t>
            </a:r>
            <a:r>
              <a:rPr lang="zh-CN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键控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实现效果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11" name="图片 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081" y="3650438"/>
            <a:ext cx="3092450" cy="26600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图片 1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415" y="4283217"/>
            <a:ext cx="8023263" cy="15855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8195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键控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特效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5" y="1747184"/>
            <a:ext cx="6177054" cy="23083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差值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遮罩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使用差值遮罩创建不透明度的方法是将源素材和差值素材进行比较，然后在源素材中抠出与差值素材中相同的像素。具体操作时，可以将差值素材放置在最上层的轨道上，同时关闭差值素材的眼睛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显示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7.2 </a:t>
            </a:r>
            <a:r>
              <a:rPr lang="zh-CN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键控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实现效果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250" y="4235940"/>
            <a:ext cx="4780162" cy="21648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0097" y="1321257"/>
            <a:ext cx="4601903" cy="41319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28338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键控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特效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5" y="1747184"/>
            <a:ext cx="6177054" cy="4072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差值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遮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罩</a:t>
            </a:r>
            <a:endParaRPr lang="zh-CN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7.2 </a:t>
            </a:r>
            <a:r>
              <a:rPr lang="zh-CN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键控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实现效果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11" name="图片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612" y="752961"/>
            <a:ext cx="6338992" cy="55007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69223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键控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特效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5" y="1747184"/>
            <a:ext cx="10603614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超级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键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超级键主要是将素材中的某一种颜色及其相似的颜色范围键出，使其成为透明区域，与下层轨道的素材进行叠加。</a:t>
            </a: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7.2 </a:t>
            </a:r>
            <a:r>
              <a:rPr lang="zh-CN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键控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实现效果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88" y="3132179"/>
            <a:ext cx="3607435" cy="289306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图片 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415" y="3628523"/>
            <a:ext cx="7986090" cy="14620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35615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键控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特效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5" y="1747184"/>
            <a:ext cx="10808330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轨道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遮罩键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轨道遮罩键与图像遮罩键的工作原理相同，都是利用指定遮罩对当前透明区域对象进行设置，是应用比较频繁的一个特效，具体操作时，需要将遮罩文件放置在最上层的轨道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上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7.2 </a:t>
            </a:r>
            <a:r>
              <a:rPr lang="zh-CN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键控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实现效果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10" name="图片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161" y="3635081"/>
            <a:ext cx="4338955" cy="1280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9987" y="3188774"/>
            <a:ext cx="4343822" cy="34615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7662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键控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特效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5" y="1747184"/>
            <a:ext cx="10808330" cy="4072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轨道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遮罩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键</a:t>
            </a:r>
            <a:endParaRPr lang="zh-CN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7.2 </a:t>
            </a:r>
            <a:r>
              <a:rPr lang="zh-CN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键控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实现效果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726" y="1098976"/>
            <a:ext cx="6373504" cy="51326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25453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键控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特效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5" y="1747184"/>
            <a:ext cx="10808330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非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红色键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非红色键主要用于在纯蓝色或者绿色背景的画面上创建透明区域。创建透明时，图像中的蓝色或者绿色被抠掉，变为透明，露出背景的画面内容。</a:t>
            </a: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7.2 </a:t>
            </a:r>
            <a:r>
              <a:rPr lang="zh-CN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键控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实现效果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608" y="3495874"/>
            <a:ext cx="3324860" cy="2377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图片 1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0881" y="3837916"/>
            <a:ext cx="8012797" cy="16075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34945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键控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特效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5" y="1747184"/>
            <a:ext cx="10808330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颜色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键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颜色键用于键出指定的主要颜色和相近颜色，实现此颜色范围区域透明，从而使得背景在这些区域显示出来。</a:t>
            </a: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7.2 </a:t>
            </a:r>
            <a:r>
              <a:rPr lang="zh-CN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键控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实现效果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10" name="图片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039" y="3420786"/>
            <a:ext cx="3707765" cy="24441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8101" y="3978222"/>
            <a:ext cx="7828767" cy="14572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83136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键控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特效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4" y="2284564"/>
            <a:ext cx="10808330" cy="27156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本章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主要讲解视频特效中的键控特效应用，键控特效的分类以及具体的键控类型，通过对键控类型参数含义的了解，掌握使用键控特效制作影视效果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键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控技术是影视后期制作中被广泛采用的技术手段，能够完成在现实中很难实现的镜头效果，能够为视频画面带来强大的视觉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冲击力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掌握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键控特效的功能，灵活运用键控特效制作各种魔幻、炫酷的效果是本章的重点。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本章小结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2741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 txBox="1">
            <a:spLocks noChangeArrowheads="1"/>
          </p:cNvSpPr>
          <p:nvPr/>
        </p:nvSpPr>
        <p:spPr bwMode="auto">
          <a:xfrm>
            <a:off x="2714293" y="2568460"/>
            <a:ext cx="630967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en-US" altLang="zh-CN" sz="36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键控特效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824450" y="2568460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824450" y="3904137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146" y="4210172"/>
            <a:ext cx="3802024" cy="3046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821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 txBox="1">
            <a:spLocks noChangeArrowheads="1"/>
          </p:cNvSpPr>
          <p:nvPr/>
        </p:nvSpPr>
        <p:spPr bwMode="auto">
          <a:xfrm>
            <a:off x="1674961" y="1341619"/>
            <a:ext cx="377539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 spc="2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谢谢观看！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695400" y="1135445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95400" y="2471122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1361" y="3193641"/>
            <a:ext cx="5087708" cy="4076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797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键控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特效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585608" y="1690589"/>
            <a:ext cx="5992613" cy="46166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86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版电视剧《西游记》，绝对是中国最具群众基础的一部电视剧，称得上是“国民剧”，承载了几代人的童年记忆。孙悟空疾恶如仇、古道热肠、铁肩担道义，他的形象不但满足了孩子们的好奇心与想象力，也承载着中国人的是非观与英雄观。《西游记》建构出一个庞大的、神奇绚丽的神话世界，腾云驾雾，一个筋斗十万八千里，上天下地伏妖降魔，这些剧中效果的实现，都离不开数字视频编辑中的键控技术。键控技术是目前很多类型影片的标配，丰富的想象力借助科学技术呈现出强烈的视觉效果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08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章节导入</a:t>
            </a:r>
            <a:endParaRPr lang="en-US" altLang="zh-CN" sz="2000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358" y="1690589"/>
            <a:ext cx="5186013" cy="39049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75169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键控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特效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4" y="1928913"/>
            <a:ext cx="10740092" cy="22621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键控特效是在两个素材之间产生叠加的效果，是视频特效中一组常见而且重要的特效。叠加效果是将素材的一部分叠加到另一个素材上，因此作为前景的素材最好只有一种单一的底色，并且与需要保留的部分形成鲜明的对比，这样很容易将底色变为透明，再叠加到作为背景的素材上，使两者之间形成一种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混合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7.1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键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控基础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知识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126" y="3780430"/>
            <a:ext cx="9796981" cy="30466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1330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键控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特效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4" y="1928913"/>
            <a:ext cx="10740092" cy="32316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拍摄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键控用的蓝色或绿色画面需要注意以下问题：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作为背景的蓝或绿，色彩要保持干净均匀。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照明条件良好，尤其是有运动镜头时，灯光要调整到较好的效果。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演员的服装、道具尽量不要选择含有蓝色或绿色成分。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演员和蓝或绿色背景之间要保持一定的距离，尽量减少反射到演员身上的环境色。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运动的物体容易出现虚化，影响后期抠像的效果，拍摄时尽量保证清晰度。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拍摄时尽量选用高清设备，视频最好以分量格式拍摄。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7.1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键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控基础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知识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02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键控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特效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4" y="1928913"/>
            <a:ext cx="3561370" cy="18466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键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控效果分类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Premiere Pro CC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中实现键控的效果都在“效果”面板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  <a:sym typeface="Wingdings" panose="05000000000000000000" pitchFamily="2" charset="2"/>
              </a:rPr>
              <a:t>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“视频效果”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  <a:sym typeface="Wingdings" panose="05000000000000000000" pitchFamily="2" charset="2"/>
              </a:rPr>
              <a:t>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“键控”文件夹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中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7.1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键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控基础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知识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8033" y="916584"/>
            <a:ext cx="5336151" cy="53883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40210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键控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特效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3" y="1928913"/>
            <a:ext cx="10453489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Alpha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通道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：包括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Alpha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调整的键控效果。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Alpha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通道在图像中是不可见的灰度通道，可以把黑色图像分离出来变成透明，白色部分为不透明，而其他灰度部分则为半透明。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Premiere Pro CC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的键控效果中主要是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Alpha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调整特效，该特效主要用于调节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Alpha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通道的透明度，使当前的图层与他下面的图层产生不同的叠加效果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亮度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键控：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包括亮度键。亮度键控是按照画面中的亮度值创建透明部分，屏幕上亮度越低的像素越透明，该效果主要用于对背景与保留对象明暗度比度强烈的素材进行抠像。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7.1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键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控基础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知识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397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键控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特效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3" y="1928913"/>
            <a:ext cx="10453489" cy="2769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蒙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版键控：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包括图像遮罩键、轨道遮罩键等。图像遮罩与轨道遮罩的工作原理相同，都是利用指定的黑白遮罩，对当前透明区域对象进行设置，白色的区域不透明，显示当前信息，黑色的区域透明，显示背景信息，灰度部分则为半透明，混合背景和当前的图像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色彩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键控：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包括超级键、非红键、颜色键等。这三个特效都可以对画面中某一种颜色或者颜色区域设置透明，从而使得背景在这些区域当中显示出来，一般选择蓝色或者绿色，作为键控色。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7.1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键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控基础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知识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195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键控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特效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3" y="1928913"/>
            <a:ext cx="10453489" cy="4072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Alpha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调整</a:t>
            </a:r>
            <a:endParaRPr lang="zh-CN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7.2 </a:t>
            </a:r>
            <a:r>
              <a:rPr lang="zh-CN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键控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实现效果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2704" y="3424482"/>
            <a:ext cx="7807315" cy="1406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图片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396" y="2574528"/>
            <a:ext cx="4039870" cy="34912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8053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theme/theme1.xml><?xml version="1.0" encoding="utf-8"?>
<a:theme xmlns:a="http://schemas.openxmlformats.org/drawingml/2006/main" name="1_Office 主题">
  <a:themeElements>
    <a:clrScheme name="自定义 3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0070C0"/>
      </a:accent1>
      <a:accent2>
        <a:srgbClr val="00B0F0"/>
      </a:accent2>
      <a:accent3>
        <a:srgbClr val="297FD5"/>
      </a:accent3>
      <a:accent4>
        <a:srgbClr val="00B050"/>
      </a:accent4>
      <a:accent5>
        <a:srgbClr val="92D050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333</TotalTime>
  <Words>1324</Words>
  <Application>Microsoft Office PowerPoint</Application>
  <PresentationFormat>宽屏</PresentationFormat>
  <Paragraphs>114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Arial Unicode MS</vt:lpstr>
      <vt:lpstr>黑体</vt:lpstr>
      <vt:lpstr>宋体</vt:lpstr>
      <vt:lpstr>微软雅黑</vt:lpstr>
      <vt:lpstr>Arial</vt:lpstr>
      <vt:lpstr>Calibri</vt:lpstr>
      <vt:lpstr>Wingdings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说课</dc:title>
  <dc:creator>hpp</dc:creator>
  <cp:lastModifiedBy>微软用户</cp:lastModifiedBy>
  <cp:revision>42</cp:revision>
  <dcterms:created xsi:type="dcterms:W3CDTF">2015-10-15T01:42:42Z</dcterms:created>
  <dcterms:modified xsi:type="dcterms:W3CDTF">2022-09-19T10:50:51Z</dcterms:modified>
</cp:coreProperties>
</file>