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294" r:id="rId3"/>
    <p:sldId id="307" r:id="rId4"/>
    <p:sldId id="260" r:id="rId5"/>
    <p:sldId id="295" r:id="rId6"/>
    <p:sldId id="296" r:id="rId7"/>
    <p:sldId id="297" r:id="rId8"/>
    <p:sldId id="298" r:id="rId9"/>
    <p:sldId id="299" r:id="rId10"/>
    <p:sldId id="300" r:id="rId11"/>
    <p:sldId id="301" r:id="rId12"/>
    <p:sldId id="303" r:id="rId13"/>
    <p:sldId id="302" r:id="rId14"/>
    <p:sldId id="304" r:id="rId15"/>
    <p:sldId id="305" r:id="rId16"/>
    <p:sldId id="306" r:id="rId17"/>
    <p:sldId id="308" r:id="rId18"/>
    <p:sldId id="29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69" autoAdjust="0"/>
    <p:restoredTop sz="94800" autoAdjust="0"/>
  </p:normalViewPr>
  <p:slideViewPr>
    <p:cSldViewPr snapToGrid="0">
      <p:cViewPr varScale="1">
        <p:scale>
          <a:sx n="70" d="100"/>
          <a:sy n="70" d="100"/>
        </p:scale>
        <p:origin x="61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pPr/>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pPr/>
              <a:t>‹#›</a:t>
            </a:fld>
            <a:endParaRPr lang="zh-CN" altLang="en-US"/>
          </a:p>
        </p:txBody>
      </p:sp>
    </p:spTree>
    <p:extLst>
      <p:ext uri="{BB962C8B-B14F-4D97-AF65-F5344CB8AC3E}">
        <p14:creationId xmlns:p14="http://schemas.microsoft.com/office/powerpoint/2010/main" val="2479267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a:t>
            </a:fld>
            <a:endParaRPr lang="zh-CN" altLang="en-US"/>
          </a:p>
        </p:txBody>
      </p:sp>
    </p:spTree>
    <p:extLst>
      <p:ext uri="{BB962C8B-B14F-4D97-AF65-F5344CB8AC3E}">
        <p14:creationId xmlns:p14="http://schemas.microsoft.com/office/powerpoint/2010/main" val="1274011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10</a:t>
            </a:fld>
            <a:endParaRPr lang="zh-CN" altLang="en-US"/>
          </a:p>
        </p:txBody>
      </p:sp>
    </p:spTree>
    <p:extLst>
      <p:ext uri="{BB962C8B-B14F-4D97-AF65-F5344CB8AC3E}">
        <p14:creationId xmlns:p14="http://schemas.microsoft.com/office/powerpoint/2010/main" val="1842718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11</a:t>
            </a:fld>
            <a:endParaRPr lang="zh-CN" altLang="en-US"/>
          </a:p>
        </p:txBody>
      </p:sp>
    </p:spTree>
    <p:extLst>
      <p:ext uri="{BB962C8B-B14F-4D97-AF65-F5344CB8AC3E}">
        <p14:creationId xmlns:p14="http://schemas.microsoft.com/office/powerpoint/2010/main" val="369907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12</a:t>
            </a:fld>
            <a:endParaRPr lang="zh-CN" altLang="en-US"/>
          </a:p>
        </p:txBody>
      </p:sp>
    </p:spTree>
    <p:extLst>
      <p:ext uri="{BB962C8B-B14F-4D97-AF65-F5344CB8AC3E}">
        <p14:creationId xmlns:p14="http://schemas.microsoft.com/office/powerpoint/2010/main" val="1577913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13</a:t>
            </a:fld>
            <a:endParaRPr lang="zh-CN" altLang="en-US"/>
          </a:p>
        </p:txBody>
      </p:sp>
    </p:spTree>
    <p:extLst>
      <p:ext uri="{BB962C8B-B14F-4D97-AF65-F5344CB8AC3E}">
        <p14:creationId xmlns:p14="http://schemas.microsoft.com/office/powerpoint/2010/main" val="2586551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14</a:t>
            </a:fld>
            <a:endParaRPr lang="zh-CN" altLang="en-US"/>
          </a:p>
        </p:txBody>
      </p:sp>
    </p:spTree>
    <p:extLst>
      <p:ext uri="{BB962C8B-B14F-4D97-AF65-F5344CB8AC3E}">
        <p14:creationId xmlns:p14="http://schemas.microsoft.com/office/powerpoint/2010/main" val="289214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15</a:t>
            </a:fld>
            <a:endParaRPr lang="zh-CN" altLang="en-US"/>
          </a:p>
        </p:txBody>
      </p:sp>
    </p:spTree>
    <p:extLst>
      <p:ext uri="{BB962C8B-B14F-4D97-AF65-F5344CB8AC3E}">
        <p14:creationId xmlns:p14="http://schemas.microsoft.com/office/powerpoint/2010/main" val="1445007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16</a:t>
            </a:fld>
            <a:endParaRPr lang="zh-CN" altLang="en-US"/>
          </a:p>
        </p:txBody>
      </p:sp>
    </p:spTree>
    <p:extLst>
      <p:ext uri="{BB962C8B-B14F-4D97-AF65-F5344CB8AC3E}">
        <p14:creationId xmlns:p14="http://schemas.microsoft.com/office/powerpoint/2010/main" val="1681087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17</a:t>
            </a:fld>
            <a:endParaRPr lang="zh-CN" altLang="en-US"/>
          </a:p>
        </p:txBody>
      </p:sp>
    </p:spTree>
    <p:extLst>
      <p:ext uri="{BB962C8B-B14F-4D97-AF65-F5344CB8AC3E}">
        <p14:creationId xmlns:p14="http://schemas.microsoft.com/office/powerpoint/2010/main" val="479891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18</a:t>
            </a:fld>
            <a:endParaRPr lang="zh-CN" altLang="en-US"/>
          </a:p>
        </p:txBody>
      </p:sp>
    </p:spTree>
    <p:extLst>
      <p:ext uri="{BB962C8B-B14F-4D97-AF65-F5344CB8AC3E}">
        <p14:creationId xmlns:p14="http://schemas.microsoft.com/office/powerpoint/2010/main" val="33417385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2</a:t>
            </a:fld>
            <a:endParaRPr lang="zh-CN" altLang="en-US"/>
          </a:p>
        </p:txBody>
      </p:sp>
    </p:spTree>
    <p:extLst>
      <p:ext uri="{BB962C8B-B14F-4D97-AF65-F5344CB8AC3E}">
        <p14:creationId xmlns:p14="http://schemas.microsoft.com/office/powerpoint/2010/main" val="3299459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3</a:t>
            </a:fld>
            <a:endParaRPr lang="zh-CN" altLang="en-US"/>
          </a:p>
        </p:txBody>
      </p:sp>
    </p:spTree>
    <p:extLst>
      <p:ext uri="{BB962C8B-B14F-4D97-AF65-F5344CB8AC3E}">
        <p14:creationId xmlns:p14="http://schemas.microsoft.com/office/powerpoint/2010/main" val="1539475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4</a:t>
            </a:fld>
            <a:endParaRPr lang="zh-CN" altLang="en-US"/>
          </a:p>
        </p:txBody>
      </p:sp>
    </p:spTree>
    <p:extLst>
      <p:ext uri="{BB962C8B-B14F-4D97-AF65-F5344CB8AC3E}">
        <p14:creationId xmlns:p14="http://schemas.microsoft.com/office/powerpoint/2010/main" val="3766160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5</a:t>
            </a:fld>
            <a:endParaRPr lang="zh-CN" altLang="en-US"/>
          </a:p>
        </p:txBody>
      </p:sp>
    </p:spTree>
    <p:extLst>
      <p:ext uri="{BB962C8B-B14F-4D97-AF65-F5344CB8AC3E}">
        <p14:creationId xmlns:p14="http://schemas.microsoft.com/office/powerpoint/2010/main" val="36108003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6</a:t>
            </a:fld>
            <a:endParaRPr lang="zh-CN" altLang="en-US"/>
          </a:p>
        </p:txBody>
      </p:sp>
    </p:spTree>
    <p:extLst>
      <p:ext uri="{BB962C8B-B14F-4D97-AF65-F5344CB8AC3E}">
        <p14:creationId xmlns:p14="http://schemas.microsoft.com/office/powerpoint/2010/main" val="1888696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7</a:t>
            </a:fld>
            <a:endParaRPr lang="zh-CN" altLang="en-US"/>
          </a:p>
        </p:txBody>
      </p:sp>
    </p:spTree>
    <p:extLst>
      <p:ext uri="{BB962C8B-B14F-4D97-AF65-F5344CB8AC3E}">
        <p14:creationId xmlns:p14="http://schemas.microsoft.com/office/powerpoint/2010/main" val="164072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8</a:t>
            </a:fld>
            <a:endParaRPr lang="zh-CN" altLang="en-US"/>
          </a:p>
        </p:txBody>
      </p:sp>
    </p:spTree>
    <p:extLst>
      <p:ext uri="{BB962C8B-B14F-4D97-AF65-F5344CB8AC3E}">
        <p14:creationId xmlns:p14="http://schemas.microsoft.com/office/powerpoint/2010/main" val="3674111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pPr/>
              <a:t>9</a:t>
            </a:fld>
            <a:endParaRPr lang="zh-CN" altLang="en-US"/>
          </a:p>
        </p:txBody>
      </p:sp>
    </p:spTree>
    <p:extLst>
      <p:ext uri="{BB962C8B-B14F-4D97-AF65-F5344CB8AC3E}">
        <p14:creationId xmlns:p14="http://schemas.microsoft.com/office/powerpoint/2010/main" val="34471254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a:spLocks/>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108"/>
            <p:cNvSpPr>
              <a:spLocks/>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09"/>
            <p:cNvSpPr>
              <a:spLocks/>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2" name="Freeform 26"/>
          <p:cNvSpPr>
            <a:spLocks/>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7"/>
          <p:cNvSpPr>
            <a:spLocks/>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28"/>
          <p:cNvSpPr>
            <a:spLocks/>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280846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49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CONTENTS</a:t>
            </a:r>
          </a:p>
          <a:p>
            <a:pPr algn="ctr"/>
            <a:r>
              <a:rPr lang="en-US" altLang="zh-CN" sz="1600" dirty="0">
                <a:solidFill>
                  <a:prstClr val="white"/>
                </a:solidFill>
                <a:ea typeface="微软雅黑" pitchFamily="34" charset="-122"/>
                <a:cs typeface="Arial Unicode MS" pitchFamily="34" charset="-122"/>
              </a:rPr>
              <a:t> PAGE</a:t>
            </a:r>
          </a:p>
        </p:txBody>
      </p:sp>
    </p:spTree>
    <p:extLst>
      <p:ext uri="{BB962C8B-B14F-4D97-AF65-F5344CB8AC3E}">
        <p14:creationId xmlns:p14="http://schemas.microsoft.com/office/powerpoint/2010/main" val="65195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headEnd/>
            <a:tailEnd/>
          </a:ln>
        </p:spPr>
        <p:txBody>
          <a:bodyPr wrap="square" lIns="0" tIns="0" rIns="0" bIns="0">
            <a:spAutoFit/>
          </a:bodyPr>
          <a:lstStyle/>
          <a:p>
            <a:pPr algn="ctr"/>
            <a:r>
              <a:rPr lang="en-US" altLang="zh-CN" sz="1600" dirty="0">
                <a:solidFill>
                  <a:prstClr val="white"/>
                </a:solidFill>
                <a:ea typeface="微软雅黑" pitchFamily="34" charset="-122"/>
                <a:cs typeface="Arial Unicode MS" pitchFamily="34" charset="-122"/>
              </a:rPr>
              <a:t>TRANSITION PAGE</a:t>
            </a:r>
          </a:p>
        </p:txBody>
      </p:sp>
    </p:spTree>
    <p:extLst>
      <p:ext uri="{BB962C8B-B14F-4D97-AF65-F5344CB8AC3E}">
        <p14:creationId xmlns:p14="http://schemas.microsoft.com/office/powerpoint/2010/main" val="765536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第一章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3398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4441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itchFamily="34" charset="-122"/>
                <a:ea typeface="微软雅黑"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第二章</a:t>
            </a:r>
            <a:endParaRPr lang="en-US" altLang="zh-CN" b="1" dirty="0">
              <a:solidFill>
                <a:prstClr val="white"/>
              </a:solidFill>
              <a:ea typeface="微软雅黑" pitchFamily="34" charset="-122"/>
              <a:cs typeface="Arial Unicode MS" pitchFamily="34" charset="-122"/>
            </a:endParaRPr>
          </a:p>
          <a:p>
            <a:pPr algn="ctr"/>
            <a:r>
              <a:rPr lang="zh-CN" altLang="en-US" sz="1400" dirty="0">
                <a:solidFill>
                  <a:prstClr val="white"/>
                </a:solidFill>
                <a:ea typeface="微软雅黑" pitchFamily="34" charset="-122"/>
                <a:cs typeface="Arial Unicode MS" pitchFamily="34" charset="-122"/>
              </a:rPr>
              <a:t>正文</a:t>
            </a:r>
            <a:endParaRPr lang="en-US" altLang="zh-CN" sz="14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643027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第三章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5841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第四章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27691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headEnd/>
            <a:tailEnd/>
          </a:ln>
        </p:spPr>
        <p:txBody>
          <a:bodyPr wrap="square" lIns="0" tIns="0" rIns="0" bIns="0">
            <a:spAutoFit/>
          </a:bodyPr>
          <a:lstStyle/>
          <a:p>
            <a:pPr algn="ctr">
              <a:lnSpc>
                <a:spcPct val="150000"/>
              </a:lnSpc>
            </a:pPr>
            <a:r>
              <a:rPr lang="zh-CN" altLang="en-US" b="1" dirty="0">
                <a:solidFill>
                  <a:prstClr val="white"/>
                </a:solidFill>
                <a:ea typeface="微软雅黑" pitchFamily="34" charset="-122"/>
                <a:cs typeface="Arial Unicode MS" pitchFamily="34" charset="-122"/>
              </a:rPr>
              <a:t>第五章</a:t>
            </a:r>
            <a:endParaRPr lang="en-US" altLang="zh-CN" b="1"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424492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pPr/>
              <a:t>‹#›</a:t>
            </a:fld>
            <a:endParaRPr lang="zh-CN" altLang="en-US" sz="1600" dirty="0">
              <a:solidFill>
                <a:prstClr val="white"/>
              </a:solidFill>
              <a:latin typeface="微软雅黑" pitchFamily="34" charset="-122"/>
              <a:ea typeface="微软雅黑" pitchFamily="34" charset="-122"/>
            </a:endParaRPr>
          </a:p>
        </p:txBody>
      </p:sp>
    </p:spTree>
    <p:extLst>
      <p:ext uri="{BB962C8B-B14F-4D97-AF65-F5344CB8AC3E}">
        <p14:creationId xmlns:p14="http://schemas.microsoft.com/office/powerpoint/2010/main" val="4106491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8" r:id="rId6"/>
    <p:sldLayoutId id="2147483669" r:id="rId7"/>
    <p:sldLayoutId id="2147483670" r:id="rId8"/>
    <p:sldLayoutId id="2147483671" r:id="rId9"/>
    <p:sldLayoutId id="214748367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407822" y="1056239"/>
            <a:ext cx="6309671" cy="1446550"/>
          </a:xfrm>
          <a:prstGeom prst="rect">
            <a:avLst/>
          </a:prstGeom>
          <a:noFill/>
          <a:ln w="9525">
            <a:noFill/>
            <a:miter lim="800000"/>
            <a:headEnd/>
            <a:tailEnd/>
          </a:ln>
        </p:spPr>
        <p:txBody>
          <a:bodyPr wrap="square">
            <a:spAutoFit/>
          </a:bodyPr>
          <a:lstStyle/>
          <a:p>
            <a:pPr algn="ctr"/>
            <a:r>
              <a:rPr lang="en-US" altLang="zh-CN" sz="4400" b="1" dirty="0">
                <a:solidFill>
                  <a:schemeClr val="bg1"/>
                </a:solidFill>
                <a:latin typeface="黑体" panose="02010609060101010101" pitchFamily="49" charset="-122"/>
                <a:ea typeface="黑体" panose="02010609060101010101" pitchFamily="49" charset="-122"/>
              </a:rPr>
              <a:t>Adobe Premiere Pro CC</a:t>
            </a:r>
            <a:endParaRPr lang="zh-CN" altLang="zh-CN" sz="4400" dirty="0">
              <a:solidFill>
                <a:schemeClr val="bg1"/>
              </a:solidFill>
              <a:latin typeface="黑体" panose="02010609060101010101" pitchFamily="49" charset="-122"/>
              <a:ea typeface="黑体" panose="02010609060101010101" pitchFamily="49" charset="-122"/>
            </a:endParaRPr>
          </a:p>
          <a:p>
            <a:pPr algn="ctr"/>
            <a:r>
              <a:rPr lang="zh-CN" altLang="zh-CN" sz="4400" b="1" dirty="0">
                <a:solidFill>
                  <a:schemeClr val="bg1"/>
                </a:solidFill>
                <a:latin typeface="黑体" panose="02010609060101010101" pitchFamily="49" charset="-122"/>
                <a:ea typeface="黑体" panose="02010609060101010101" pitchFamily="49" charset="-122"/>
              </a:rPr>
              <a:t>数字视频编辑教程</a:t>
            </a:r>
            <a:endParaRPr lang="zh-CN" altLang="en-US" sz="4400" b="1" spc="200"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916" y="1549088"/>
            <a:ext cx="7310471" cy="5857649"/>
          </a:xfrm>
          <a:prstGeom prst="rect">
            <a:avLst/>
          </a:prstGeom>
        </p:spPr>
      </p:pic>
    </p:spTree>
    <p:extLst>
      <p:ext uri="{BB962C8B-B14F-4D97-AF65-F5344CB8AC3E}">
        <p14:creationId xmlns:p14="http://schemas.microsoft.com/office/powerpoint/2010/main" val="236439345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3660239" y="1742542"/>
            <a:ext cx="7558221"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超高清知识</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根据国际电信联盟</a:t>
            </a:r>
            <a:r>
              <a:rPr lang="en-US" altLang="zh-CN" sz="2000" dirty="0">
                <a:latin typeface="微软雅黑" pitchFamily="34" charset="-122"/>
                <a:ea typeface="微软雅黑" pitchFamily="34" charset="-122"/>
              </a:rPr>
              <a:t> (International Telecommunication Union)</a:t>
            </a:r>
            <a:r>
              <a:rPr lang="zh-CN" altLang="zh-CN" sz="2000" dirty="0">
                <a:latin typeface="微软雅黑" pitchFamily="34" charset="-122"/>
                <a:ea typeface="微软雅黑" pitchFamily="34" charset="-122"/>
              </a:rPr>
              <a:t>最新批准信息显示，</a:t>
            </a:r>
            <a:r>
              <a:rPr lang="en-US" altLang="zh-CN" sz="2000" dirty="0">
                <a:latin typeface="微软雅黑" pitchFamily="34" charset="-122"/>
                <a:ea typeface="微软雅黑" pitchFamily="34" charset="-122"/>
              </a:rPr>
              <a:t>“4K</a:t>
            </a:r>
            <a:r>
              <a:rPr lang="zh-CN" altLang="zh-CN" sz="2000" dirty="0">
                <a:latin typeface="微软雅黑" pitchFamily="34" charset="-122"/>
                <a:ea typeface="微软雅黑" pitchFamily="34" charset="-122"/>
              </a:rPr>
              <a:t>分辨率</a:t>
            </a:r>
            <a:r>
              <a:rPr lang="en-US" altLang="zh-CN" sz="2000" dirty="0">
                <a:latin typeface="微软雅黑" pitchFamily="34" charset="-122"/>
                <a:ea typeface="微软雅黑" pitchFamily="34" charset="-122"/>
              </a:rPr>
              <a:t>(3840×2160 </a:t>
            </a:r>
            <a:r>
              <a:rPr lang="zh-CN" altLang="zh-CN" sz="2000" dirty="0">
                <a:latin typeface="微软雅黑" pitchFamily="34" charset="-122"/>
                <a:ea typeface="微软雅黑" pitchFamily="34" charset="-122"/>
              </a:rPr>
              <a:t>像素</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正式名称被定为</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超高清”</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en-US" altLang="zh-CN" sz="2000" dirty="0" smtClean="0">
                <a:latin typeface="微软雅黑" pitchFamily="34" charset="-122"/>
                <a:ea typeface="微软雅黑" pitchFamily="34" charset="-122"/>
              </a:rPr>
              <a:t>1K</a:t>
            </a:r>
            <a:r>
              <a:rPr lang="zh-CN" altLang="zh-CN" sz="2000" dirty="0">
                <a:latin typeface="微软雅黑" pitchFamily="34" charset="-122"/>
                <a:ea typeface="微软雅黑" pitchFamily="34" charset="-122"/>
              </a:rPr>
              <a:t>指得是横向分辨率为</a:t>
            </a:r>
            <a:r>
              <a:rPr lang="en-US" altLang="zh-CN" sz="2000" dirty="0">
                <a:latin typeface="微软雅黑" pitchFamily="34" charset="-122"/>
                <a:ea typeface="微软雅黑" pitchFamily="34" charset="-122"/>
              </a:rPr>
              <a:t>1024</a:t>
            </a:r>
            <a:r>
              <a:rPr lang="zh-CN" altLang="zh-CN" sz="2000" dirty="0">
                <a:latin typeface="微软雅黑" pitchFamily="34" charset="-122"/>
                <a:ea typeface="微软雅黑" pitchFamily="34" charset="-122"/>
              </a:rPr>
              <a:t>，根据画面长宽比的不同，它可以确定画面的分辨率。超高清这个名称也适用于</a:t>
            </a:r>
            <a:r>
              <a:rPr lang="en-US" altLang="zh-CN" sz="2000" dirty="0">
                <a:latin typeface="微软雅黑" pitchFamily="34" charset="-122"/>
                <a:ea typeface="微软雅黑" pitchFamily="34" charset="-122"/>
              </a:rPr>
              <a:t>“8K</a:t>
            </a:r>
            <a:r>
              <a:rPr lang="zh-CN" altLang="zh-CN" sz="2000" dirty="0">
                <a:latin typeface="微软雅黑" pitchFamily="34" charset="-122"/>
                <a:ea typeface="微软雅黑" pitchFamily="34" charset="-122"/>
              </a:rPr>
              <a:t>分辨率</a:t>
            </a:r>
            <a:r>
              <a:rPr lang="en-US" altLang="zh-CN" sz="2000" dirty="0">
                <a:latin typeface="微软雅黑" pitchFamily="34" charset="-122"/>
                <a:ea typeface="微软雅黑" pitchFamily="34" charset="-122"/>
              </a:rPr>
              <a:t> (7680×4320</a:t>
            </a:r>
            <a:r>
              <a:rPr lang="zh-CN" altLang="zh-CN" sz="2000" dirty="0">
                <a:latin typeface="微软雅黑" pitchFamily="34" charset="-122"/>
                <a:ea typeface="微软雅黑" pitchFamily="34" charset="-122"/>
              </a:rPr>
              <a:t>像素</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，这个分辨率简单地说，就是相当于全高清</a:t>
            </a:r>
            <a:r>
              <a:rPr lang="en-US" altLang="zh-CN" sz="2000" dirty="0">
                <a:latin typeface="微软雅黑" pitchFamily="34" charset="-122"/>
                <a:ea typeface="微软雅黑" pitchFamily="34" charset="-122"/>
              </a:rPr>
              <a:t>1920×1080</a:t>
            </a:r>
            <a:r>
              <a:rPr lang="zh-CN" altLang="zh-CN" sz="2000" dirty="0">
                <a:latin typeface="微软雅黑" pitchFamily="34" charset="-122"/>
                <a:ea typeface="微软雅黑" pitchFamily="34" charset="-122"/>
              </a:rPr>
              <a:t>画面的</a:t>
            </a:r>
            <a:r>
              <a:rPr lang="en-US" altLang="zh-CN" sz="2000" dirty="0">
                <a:latin typeface="微软雅黑" pitchFamily="34" charset="-122"/>
                <a:ea typeface="微软雅黑" pitchFamily="34" charset="-122"/>
              </a:rPr>
              <a:t>4</a:t>
            </a:r>
            <a:r>
              <a:rPr lang="zh-CN" altLang="zh-CN" sz="2000" dirty="0">
                <a:latin typeface="微软雅黑" pitchFamily="34" charset="-122"/>
                <a:ea typeface="微软雅黑" pitchFamily="34" charset="-122"/>
              </a:rPr>
              <a:t>倍。</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72343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pic>
        <p:nvPicPr>
          <p:cNvPr id="7" name="图片 6" descr="v2-3cf05a1b30d3089e2a1613dc9490e09c_720w"/>
          <p:cNvPicPr/>
          <p:nvPr/>
        </p:nvPicPr>
        <p:blipFill>
          <a:blip r:embed="rId3">
            <a:extLst>
              <a:ext uri="{28A0092B-C50C-407E-A947-70E740481C1C}">
                <a14:useLocalDpi xmlns:a14="http://schemas.microsoft.com/office/drawing/2010/main" val="0"/>
              </a:ext>
            </a:extLst>
          </a:blip>
          <a:srcRect t="4689"/>
          <a:stretch>
            <a:fillRect/>
          </a:stretch>
        </p:blipFill>
        <p:spPr bwMode="auto">
          <a:xfrm>
            <a:off x="3452884" y="1012118"/>
            <a:ext cx="8338782" cy="4938306"/>
          </a:xfrm>
          <a:prstGeom prst="rect">
            <a:avLst/>
          </a:prstGeom>
          <a:noFill/>
          <a:ln>
            <a:noFill/>
          </a:ln>
        </p:spPr>
      </p:pic>
    </p:spTree>
    <p:extLst>
      <p:ext uri="{BB962C8B-B14F-4D97-AF65-F5344CB8AC3E}">
        <p14:creationId xmlns:p14="http://schemas.microsoft.com/office/powerpoint/2010/main" val="243306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54485" y="1931844"/>
            <a:ext cx="10655043"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常见概念与术语</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帧</a:t>
            </a:r>
            <a:r>
              <a:rPr lang="en-US" altLang="zh-CN" sz="2000" dirty="0">
                <a:latin typeface="微软雅黑" pitchFamily="34" charset="-122"/>
                <a:ea typeface="微软雅黑" pitchFamily="34" charset="-122"/>
              </a:rPr>
              <a:t>(Frame)</a:t>
            </a:r>
            <a:r>
              <a:rPr lang="zh-CN" altLang="zh-CN" sz="2000" dirty="0">
                <a:latin typeface="微软雅黑" pitchFamily="34" charset="-122"/>
                <a:ea typeface="微软雅黑" pitchFamily="34" charset="-122"/>
              </a:rPr>
              <a:t>是传统影视和数字视频中的基本信息单元</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帧速率</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Frame Rate</a:t>
            </a:r>
            <a:r>
              <a:rPr lang="zh-CN" altLang="zh-CN" sz="2000" dirty="0">
                <a:latin typeface="微软雅黑" pitchFamily="34" charset="-122"/>
                <a:ea typeface="微软雅黑" pitchFamily="34" charset="-122"/>
              </a:rPr>
              <a:t>）即视频播放时每秒钟渲染生成的帧数。</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帧尺寸</a:t>
            </a:r>
            <a:r>
              <a:rPr lang="en-US" altLang="zh-CN" sz="2000" b="1" dirty="0">
                <a:latin typeface="微软雅黑" pitchFamily="34" charset="-122"/>
                <a:ea typeface="微软雅黑" pitchFamily="34" charset="-122"/>
              </a:rPr>
              <a:t>(</a:t>
            </a:r>
            <a:r>
              <a:rPr lang="en-US" altLang="zh-CN" sz="2000" dirty="0">
                <a:latin typeface="微软雅黑" pitchFamily="34" charset="-122"/>
                <a:ea typeface="微软雅黑" pitchFamily="34" charset="-122"/>
              </a:rPr>
              <a:t>Frame Size)</a:t>
            </a:r>
            <a:r>
              <a:rPr lang="zh-CN" altLang="zh-CN" sz="2000" dirty="0">
                <a:latin typeface="微软雅黑" pitchFamily="34" charset="-122"/>
                <a:ea typeface="微软雅黑" pitchFamily="34" charset="-122"/>
              </a:rPr>
              <a:t>就是形象化的分辨率，指图像的长度和宽度。</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帧宽高比</a:t>
            </a:r>
            <a:r>
              <a:rPr lang="zh-CN" altLang="zh-CN" sz="2000" dirty="0">
                <a:latin typeface="微软雅黑" pitchFamily="34" charset="-122"/>
                <a:ea typeface="微软雅黑" pitchFamily="34" charset="-122"/>
              </a:rPr>
              <a:t>是指组成每一帧画面的长宽比。</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5</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像素宽高比</a:t>
            </a:r>
            <a:r>
              <a:rPr lang="zh-CN" altLang="zh-CN" sz="2000" dirty="0">
                <a:latin typeface="微软雅黑" pitchFamily="34" charset="-122"/>
                <a:ea typeface="微软雅黑" pitchFamily="34" charset="-122"/>
              </a:rPr>
              <a:t>是指帧画面内每一个像素的长高比</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6</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关键帧</a:t>
            </a:r>
            <a:r>
              <a:rPr lang="en-US" altLang="zh-CN" sz="2000" dirty="0">
                <a:latin typeface="微软雅黑" pitchFamily="34" charset="-122"/>
                <a:ea typeface="微软雅黑" pitchFamily="34" charset="-122"/>
              </a:rPr>
              <a:t>(</a:t>
            </a:r>
            <a:r>
              <a:rPr lang="en-US" altLang="zh-CN" sz="2000" dirty="0" err="1">
                <a:latin typeface="微软雅黑" pitchFamily="34" charset="-122"/>
                <a:ea typeface="微软雅黑" pitchFamily="34" charset="-122"/>
              </a:rPr>
              <a:t>Keyframe</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是编辑动画和处理特效的核心技术</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7</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Alpha</a:t>
            </a:r>
            <a:r>
              <a:rPr lang="zh-CN" altLang="zh-CN" sz="2000" b="1" dirty="0">
                <a:latin typeface="微软雅黑" pitchFamily="34" charset="-122"/>
                <a:ea typeface="微软雅黑" pitchFamily="34" charset="-122"/>
              </a:rPr>
              <a:t>通道</a:t>
            </a:r>
            <a:r>
              <a:rPr lang="zh-CN" altLang="zh-CN" sz="2000" dirty="0">
                <a:latin typeface="微软雅黑" pitchFamily="34" charset="-122"/>
                <a:ea typeface="微软雅黑" pitchFamily="34" charset="-122"/>
              </a:rPr>
              <a:t>是图形图像学中的一个名词，是指采用</a:t>
            </a:r>
            <a:r>
              <a:rPr lang="en-US" altLang="zh-CN" sz="2000" dirty="0">
                <a:latin typeface="微软雅黑" pitchFamily="34" charset="-122"/>
                <a:ea typeface="微软雅黑" pitchFamily="34" charset="-122"/>
              </a:rPr>
              <a:t>8</a:t>
            </a:r>
            <a:r>
              <a:rPr lang="zh-CN" altLang="zh-CN" sz="2000" dirty="0">
                <a:latin typeface="微软雅黑" pitchFamily="34" charset="-122"/>
                <a:ea typeface="微软雅黑" pitchFamily="34" charset="-122"/>
              </a:rPr>
              <a:t>位二进制数存储于图像文件中，代表各像素点透明度附加信息的专用通道。</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481696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smtClean="0"/>
              <a:t>1.2</a:t>
            </a:r>
            <a:r>
              <a:rPr lang="zh-CN" altLang="zh-CN" b="1" dirty="0" smtClean="0"/>
              <a:t>数字</a:t>
            </a:r>
            <a:r>
              <a:rPr lang="zh-CN" altLang="zh-CN" b="1" dirty="0"/>
              <a:t>视频编辑的常见概念与常用格式</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088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54485" y="1931844"/>
            <a:ext cx="10463975" cy="369331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常见的数字视频文件格式</a:t>
            </a:r>
            <a:endParaRPr lang="en-US" altLang="zh-CN" sz="2000" dirty="0">
              <a:latin typeface="微软雅黑" pitchFamily="34" charset="-122"/>
              <a:ea typeface="微软雅黑" pitchFamily="34" charset="-122"/>
            </a:endParaRPr>
          </a:p>
          <a:p>
            <a:pPr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AVI</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Audio Video Interlaced</a:t>
            </a:r>
            <a:r>
              <a:rPr lang="zh-CN" altLang="zh-CN" sz="2000" dirty="0">
                <a:latin typeface="微软雅黑" pitchFamily="34" charset="-122"/>
                <a:ea typeface="微软雅黑" pitchFamily="34" charset="-122"/>
              </a:rPr>
              <a:t>）是一种不需要专门硬件参与就可以实现大量视频压缩的数字视频压缩格式，是文件中音频与视频数据的混合，音频数据与视频数据交错存放在同一个文件中。</a:t>
            </a:r>
            <a:endParaRPr lang="en-US" altLang="zh-CN" sz="2000" dirty="0">
              <a:latin typeface="微软雅黑" pitchFamily="34" charset="-122"/>
              <a:ea typeface="微软雅黑" pitchFamily="34" charset="-122"/>
            </a:endParaRPr>
          </a:p>
          <a:p>
            <a:pPr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MP4</a:t>
            </a:r>
            <a:r>
              <a:rPr lang="zh-CN" altLang="zh-CN" sz="2000" dirty="0">
                <a:latin typeface="微软雅黑" pitchFamily="34" charset="-122"/>
                <a:ea typeface="微软雅黑" pitchFamily="34" charset="-122"/>
              </a:rPr>
              <a:t>格式是一种使用</a:t>
            </a:r>
            <a:r>
              <a:rPr lang="en-US" altLang="zh-CN" sz="2000" dirty="0">
                <a:latin typeface="微软雅黑" pitchFamily="34" charset="-122"/>
                <a:ea typeface="微软雅黑" pitchFamily="34" charset="-122"/>
              </a:rPr>
              <a:t>MPEG-4</a:t>
            </a:r>
            <a:r>
              <a:rPr lang="zh-CN" altLang="zh-CN" sz="2000" dirty="0">
                <a:latin typeface="微软雅黑" pitchFamily="34" charset="-122"/>
                <a:ea typeface="微软雅黑" pitchFamily="34" charset="-122"/>
              </a:rPr>
              <a:t>视频压缩的多媒体文件格式，主要是用来存储音频和视频文档。</a:t>
            </a:r>
            <a:r>
              <a:rPr lang="en-US" altLang="zh-CN" sz="2000" dirty="0">
                <a:latin typeface="微软雅黑" pitchFamily="34" charset="-122"/>
                <a:ea typeface="微软雅黑" pitchFamily="34" charset="-122"/>
              </a:rPr>
              <a:t>MPEG</a:t>
            </a:r>
            <a:r>
              <a:rPr lang="zh-CN" altLang="zh-CN" sz="2000" dirty="0">
                <a:latin typeface="微软雅黑" pitchFamily="34" charset="-122"/>
                <a:ea typeface="微软雅黑" pitchFamily="34" charset="-122"/>
              </a:rPr>
              <a:t>的平均压缩比为</a:t>
            </a:r>
            <a:r>
              <a:rPr lang="en-US" altLang="zh-CN" sz="2000" dirty="0">
                <a:latin typeface="微软雅黑" pitchFamily="34" charset="-122"/>
                <a:ea typeface="微软雅黑" pitchFamily="34" charset="-122"/>
              </a:rPr>
              <a:t>50</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，最高可达</a:t>
            </a:r>
            <a:r>
              <a:rPr lang="en-US" altLang="zh-CN" sz="2000" dirty="0">
                <a:latin typeface="微软雅黑" pitchFamily="34" charset="-122"/>
                <a:ea typeface="微软雅黑" pitchFamily="34" charset="-122"/>
              </a:rPr>
              <a:t>200</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，压缩效率非常高</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MOV</a:t>
            </a:r>
            <a:r>
              <a:rPr lang="zh-CN" altLang="zh-CN" sz="2000" dirty="0">
                <a:latin typeface="微软雅黑" pitchFamily="34" charset="-122"/>
                <a:ea typeface="微软雅黑" pitchFamily="34" charset="-122"/>
              </a:rPr>
              <a:t>格式是</a:t>
            </a:r>
            <a:r>
              <a:rPr lang="en-US" altLang="zh-CN" sz="2000" dirty="0">
                <a:latin typeface="微软雅黑" pitchFamily="34" charset="-122"/>
                <a:ea typeface="微软雅黑" pitchFamily="34" charset="-122"/>
              </a:rPr>
              <a:t>Apple</a:t>
            </a:r>
            <a:r>
              <a:rPr lang="zh-CN" altLang="zh-CN" sz="2000" dirty="0">
                <a:latin typeface="微软雅黑" pitchFamily="34" charset="-122"/>
                <a:ea typeface="微软雅黑" pitchFamily="34" charset="-122"/>
              </a:rPr>
              <a:t>公司出版的数字视频格式</a:t>
            </a:r>
            <a:r>
              <a:rPr lang="zh-CN" altLang="en-US"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a:p>
            <a:pPr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WMV</a:t>
            </a:r>
            <a:r>
              <a:rPr lang="zh-CN" altLang="zh-CN" sz="2000" dirty="0">
                <a:latin typeface="微软雅黑" pitchFamily="34" charset="-122"/>
                <a:ea typeface="微软雅黑" pitchFamily="34" charset="-122"/>
              </a:rPr>
              <a:t>格式，是一种独立于编码方式的在</a:t>
            </a:r>
            <a:r>
              <a:rPr lang="en-US" altLang="zh-CN" sz="2000" dirty="0">
                <a:latin typeface="微软雅黑" pitchFamily="34" charset="-122"/>
                <a:ea typeface="微软雅黑" pitchFamily="34" charset="-122"/>
              </a:rPr>
              <a:t>Internet</a:t>
            </a:r>
            <a:r>
              <a:rPr lang="zh-CN" altLang="zh-CN" sz="2000" dirty="0">
                <a:latin typeface="微软雅黑" pitchFamily="34" charset="-122"/>
                <a:ea typeface="微软雅黑" pitchFamily="34" charset="-122"/>
              </a:rPr>
              <a:t>上能够实时传播的多媒体技术标准。</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481696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smtClean="0"/>
              <a:t>1.2</a:t>
            </a:r>
            <a:r>
              <a:rPr lang="zh-CN" altLang="zh-CN" b="1" dirty="0" smtClean="0"/>
              <a:t>数字</a:t>
            </a:r>
            <a:r>
              <a:rPr lang="zh-CN" altLang="zh-CN" b="1" dirty="0"/>
              <a:t>视频编辑的常见概念与常用格式</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402077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754485" y="1931844"/>
            <a:ext cx="10463975"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常见</a:t>
            </a:r>
            <a:r>
              <a:rPr lang="zh-CN" altLang="zh-CN" sz="2000" dirty="0" smtClean="0">
                <a:latin typeface="微软雅黑" pitchFamily="34" charset="-122"/>
                <a:ea typeface="微软雅黑" pitchFamily="34" charset="-122"/>
              </a:rPr>
              <a:t>的</a:t>
            </a:r>
            <a:r>
              <a:rPr lang="zh-CN" altLang="zh-CN" sz="2000" dirty="0">
                <a:latin typeface="微软雅黑" pitchFamily="34" charset="-122"/>
                <a:ea typeface="微软雅黑" pitchFamily="34" charset="-122"/>
              </a:rPr>
              <a:t>音频文件格式</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WAV</a:t>
            </a:r>
            <a:r>
              <a:rPr lang="zh-CN" altLang="zh-CN" sz="2000" dirty="0">
                <a:latin typeface="微软雅黑" pitchFamily="34" charset="-122"/>
                <a:ea typeface="微软雅黑" pitchFamily="34" charset="-122"/>
              </a:rPr>
              <a:t>是</a:t>
            </a:r>
            <a:r>
              <a:rPr lang="en-US" altLang="zh-CN" sz="2000" dirty="0">
                <a:latin typeface="微软雅黑" pitchFamily="34" charset="-122"/>
                <a:ea typeface="微软雅黑" pitchFamily="34" charset="-122"/>
              </a:rPr>
              <a:t>Windows</a:t>
            </a:r>
            <a:r>
              <a:rPr lang="zh-CN" altLang="zh-CN" sz="2000" dirty="0">
                <a:latin typeface="微软雅黑" pitchFamily="34" charset="-122"/>
                <a:ea typeface="微软雅黑" pitchFamily="34" charset="-122"/>
              </a:rPr>
              <a:t>记录声音用的文件格式。</a:t>
            </a: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MP3</a:t>
            </a:r>
            <a:r>
              <a:rPr lang="zh-CN" altLang="zh-CN" sz="2000" dirty="0">
                <a:latin typeface="微软雅黑" pitchFamily="34" charset="-122"/>
                <a:ea typeface="微软雅黑" pitchFamily="34" charset="-122"/>
              </a:rPr>
              <a:t>可以说是目前最为流行的音频格式之一，它采用</a:t>
            </a:r>
            <a:r>
              <a:rPr lang="en-US" altLang="zh-CN" sz="2000" dirty="0">
                <a:latin typeface="微软雅黑" pitchFamily="34" charset="-122"/>
                <a:ea typeface="微软雅黑" pitchFamily="34" charset="-122"/>
              </a:rPr>
              <a:t>MPEG Audio Layer3</a:t>
            </a:r>
            <a:r>
              <a:rPr lang="zh-CN" altLang="zh-CN" sz="2000" dirty="0">
                <a:latin typeface="微软雅黑" pitchFamily="34" charset="-122"/>
                <a:ea typeface="微软雅黑" pitchFamily="34" charset="-122"/>
              </a:rPr>
              <a:t>的技术，将音乐以</a:t>
            </a:r>
            <a:r>
              <a:rPr lang="en-US" altLang="zh-CN" sz="2000" dirty="0">
                <a:latin typeface="微软雅黑" pitchFamily="34" charset="-122"/>
                <a:ea typeface="微软雅黑" pitchFamily="34" charset="-122"/>
              </a:rPr>
              <a:t>1:10</a:t>
            </a:r>
            <a:r>
              <a:rPr lang="zh-CN" altLang="zh-CN" sz="2000" dirty="0">
                <a:latin typeface="微软雅黑" pitchFamily="34" charset="-122"/>
                <a:ea typeface="微软雅黑" pitchFamily="34" charset="-122"/>
              </a:rPr>
              <a:t>甚至</a:t>
            </a:r>
            <a:r>
              <a:rPr lang="en-US" altLang="zh-CN" sz="2000" dirty="0">
                <a:latin typeface="微软雅黑" pitchFamily="34" charset="-122"/>
                <a:ea typeface="微软雅黑" pitchFamily="34" charset="-122"/>
              </a:rPr>
              <a:t>1:12</a:t>
            </a:r>
            <a:r>
              <a:rPr lang="zh-CN" altLang="zh-CN" sz="2000" dirty="0">
                <a:latin typeface="微软雅黑" pitchFamily="34" charset="-122"/>
                <a:ea typeface="微软雅黑" pitchFamily="34" charset="-122"/>
              </a:rPr>
              <a:t>的压缩率，压缩成容量较小的文件，压缩后的文件容量只有原来的</a:t>
            </a:r>
            <a:r>
              <a:rPr lang="en-US" altLang="zh-CN" sz="2000" dirty="0">
                <a:latin typeface="微软雅黑" pitchFamily="34" charset="-122"/>
                <a:ea typeface="微软雅黑" pitchFamily="34" charset="-122"/>
              </a:rPr>
              <a:t>1/10</a:t>
            </a:r>
            <a:r>
              <a:rPr lang="zh-CN" altLang="zh-CN" sz="2000" dirty="0">
                <a:latin typeface="微软雅黑" pitchFamily="34" charset="-122"/>
                <a:ea typeface="微软雅黑" pitchFamily="34" charset="-122"/>
              </a:rPr>
              <a:t>到</a:t>
            </a:r>
            <a:r>
              <a:rPr lang="en-US" altLang="zh-CN" sz="2000" dirty="0">
                <a:latin typeface="微软雅黑" pitchFamily="34" charset="-122"/>
                <a:ea typeface="微软雅黑" pitchFamily="34" charset="-122"/>
              </a:rPr>
              <a:t>1/15</a:t>
            </a:r>
            <a:r>
              <a:rPr lang="zh-CN" altLang="zh-CN" sz="2000" dirty="0">
                <a:latin typeface="微软雅黑" pitchFamily="34" charset="-122"/>
                <a:ea typeface="微软雅黑" pitchFamily="34" charset="-122"/>
              </a:rPr>
              <a:t>，而音色基本不变</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MP4</a:t>
            </a:r>
            <a:r>
              <a:rPr lang="zh-CN" altLang="zh-CN" sz="2000" dirty="0">
                <a:latin typeface="微软雅黑" pitchFamily="34" charset="-122"/>
                <a:ea typeface="微软雅黑" pitchFamily="34" charset="-122"/>
              </a:rPr>
              <a:t>是在</a:t>
            </a:r>
            <a:r>
              <a:rPr lang="en-US" altLang="zh-CN" sz="2000" dirty="0">
                <a:latin typeface="微软雅黑" pitchFamily="34" charset="-122"/>
                <a:ea typeface="微软雅黑" pitchFamily="34" charset="-122"/>
              </a:rPr>
              <a:t>MP3</a:t>
            </a:r>
            <a:r>
              <a:rPr lang="zh-CN" altLang="zh-CN" sz="2000" dirty="0">
                <a:latin typeface="微软雅黑" pitchFamily="34" charset="-122"/>
                <a:ea typeface="微软雅黑" pitchFamily="34" charset="-122"/>
              </a:rPr>
              <a:t>的基础上发展起来的，其压缩比更大，文件更小，而且音质更好，真正达到了</a:t>
            </a:r>
            <a:r>
              <a:rPr lang="en-US" altLang="zh-CN" sz="2000" dirty="0">
                <a:latin typeface="微软雅黑" pitchFamily="34" charset="-122"/>
                <a:ea typeface="微软雅黑" pitchFamily="34" charset="-122"/>
              </a:rPr>
              <a:t>CD</a:t>
            </a:r>
            <a:r>
              <a:rPr lang="zh-CN" altLang="zh-CN" sz="2000" dirty="0">
                <a:latin typeface="微软雅黑" pitchFamily="34" charset="-122"/>
                <a:ea typeface="微软雅黑" pitchFamily="34" charset="-122"/>
              </a:rPr>
              <a:t>的标准。</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481696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smtClean="0"/>
              <a:t>1.2</a:t>
            </a:r>
            <a:r>
              <a:rPr lang="zh-CN" altLang="zh-CN" b="1" dirty="0" smtClean="0"/>
              <a:t>数字</a:t>
            </a:r>
            <a:r>
              <a:rPr lang="zh-CN" altLang="zh-CN" b="1" dirty="0"/>
              <a:t>视频编辑的常见概念与常用格式</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52532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931844"/>
            <a:ext cx="11132715"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常见</a:t>
            </a:r>
            <a:r>
              <a:rPr lang="zh-CN" altLang="zh-CN" sz="2000" dirty="0" smtClean="0">
                <a:latin typeface="微软雅黑" pitchFamily="34" charset="-122"/>
                <a:ea typeface="微软雅黑" pitchFamily="34" charset="-122"/>
              </a:rPr>
              <a:t>的</a:t>
            </a:r>
            <a:r>
              <a:rPr lang="zh-CN" altLang="zh-CN" sz="2000" dirty="0">
                <a:latin typeface="微软雅黑" pitchFamily="34" charset="-122"/>
                <a:ea typeface="微软雅黑" pitchFamily="34" charset="-122"/>
              </a:rPr>
              <a:t>图像文件格式</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BMP</a:t>
            </a:r>
            <a:r>
              <a:rPr lang="zh-CN" altLang="zh-CN" sz="2000" dirty="0">
                <a:latin typeface="微软雅黑" pitchFamily="34" charset="-122"/>
                <a:ea typeface="微软雅黑" pitchFamily="34" charset="-122"/>
              </a:rPr>
              <a:t>是</a:t>
            </a:r>
            <a:r>
              <a:rPr lang="en-US" altLang="zh-CN" sz="2000" dirty="0">
                <a:latin typeface="微软雅黑" pitchFamily="34" charset="-122"/>
                <a:ea typeface="微软雅黑" pitchFamily="34" charset="-122"/>
              </a:rPr>
              <a:t>Windows</a:t>
            </a:r>
            <a:r>
              <a:rPr lang="zh-CN" altLang="zh-CN" sz="2000" dirty="0">
                <a:latin typeface="微软雅黑" pitchFamily="34" charset="-122"/>
                <a:ea typeface="微软雅黑" pitchFamily="34" charset="-122"/>
              </a:rPr>
              <a:t>系统下的标准位图格式。</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JPEG</a:t>
            </a:r>
            <a:r>
              <a:rPr lang="zh-CN" altLang="zh-CN" sz="2000" dirty="0">
                <a:latin typeface="微软雅黑" pitchFamily="34" charset="-122"/>
                <a:ea typeface="微软雅黑" pitchFamily="34" charset="-122"/>
              </a:rPr>
              <a:t>是一种高效率的图像压缩格式，其压缩技术十分先进，它用有损压缩方式去除冗余的图像和彩色数据，在取得极高的压缩率的同时，还能展现十分丰富生动的图像，可以用最少的磁盘空间得到较好的图像质量。</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PSD</a:t>
            </a:r>
            <a:r>
              <a:rPr lang="zh-CN" altLang="zh-CN" sz="2000" dirty="0">
                <a:latin typeface="微软雅黑" pitchFamily="34" charset="-122"/>
                <a:ea typeface="微软雅黑" pitchFamily="34" charset="-122"/>
              </a:rPr>
              <a:t>格式是著名的</a:t>
            </a:r>
            <a:r>
              <a:rPr lang="en-US" altLang="zh-CN" sz="2000" dirty="0">
                <a:latin typeface="微软雅黑" pitchFamily="34" charset="-122"/>
                <a:ea typeface="微软雅黑" pitchFamily="34" charset="-122"/>
              </a:rPr>
              <a:t>Adobe</a:t>
            </a:r>
            <a:r>
              <a:rPr lang="zh-CN" altLang="zh-CN" sz="2000" dirty="0">
                <a:latin typeface="微软雅黑" pitchFamily="34" charset="-122"/>
                <a:ea typeface="微软雅黑" pitchFamily="34" charset="-122"/>
              </a:rPr>
              <a:t>公司的图像处理软件</a:t>
            </a:r>
            <a:r>
              <a:rPr lang="en-US" altLang="zh-CN" sz="2000" dirty="0">
                <a:latin typeface="微软雅黑" pitchFamily="34" charset="-122"/>
                <a:ea typeface="微软雅黑" pitchFamily="34" charset="-122"/>
              </a:rPr>
              <a:t>Photoshop</a:t>
            </a:r>
            <a:r>
              <a:rPr lang="zh-CN" altLang="zh-CN" sz="2000" dirty="0">
                <a:latin typeface="微软雅黑" pitchFamily="34" charset="-122"/>
                <a:ea typeface="微软雅黑" pitchFamily="34" charset="-122"/>
              </a:rPr>
              <a:t>的专用格式</a:t>
            </a:r>
            <a:r>
              <a:rPr lang="en-US" altLang="zh-CN" sz="2000" dirty="0">
                <a:latin typeface="微软雅黑" pitchFamily="34" charset="-122"/>
                <a:ea typeface="微软雅黑" pitchFamily="34" charset="-122"/>
              </a:rPr>
              <a:t>Photoshop Document</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PSD</a:t>
            </a:r>
            <a:r>
              <a:rPr lang="zh-CN" altLang="zh-CN" sz="2000" dirty="0">
                <a:latin typeface="微软雅黑" pitchFamily="34" charset="-122"/>
                <a:ea typeface="微软雅黑" pitchFamily="34" charset="-122"/>
              </a:rPr>
              <a:t>）。它里面包含有各种图层、通道、遮罩等，是数字视频编辑软件中常用的图像格式。</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a:t>
            </a:r>
            <a:r>
              <a:rPr lang="en-US" altLang="zh-CN" sz="2000" b="1" dirty="0">
                <a:latin typeface="微软雅黑" pitchFamily="34" charset="-122"/>
                <a:ea typeface="微软雅黑" pitchFamily="34" charset="-122"/>
              </a:rPr>
              <a:t>TGA</a:t>
            </a:r>
            <a:r>
              <a:rPr lang="zh-CN" altLang="zh-CN" sz="2000" dirty="0">
                <a:latin typeface="微软雅黑" pitchFamily="34" charset="-122"/>
                <a:ea typeface="微软雅黑" pitchFamily="34" charset="-122"/>
              </a:rPr>
              <a:t>序列文件，是一组由后缀为数字并且按照顺序排列组成的单帧文件组。在渲染输出</a:t>
            </a:r>
            <a:r>
              <a:rPr lang="en-US" altLang="zh-CN" sz="2000" dirty="0">
                <a:latin typeface="微软雅黑" pitchFamily="34" charset="-122"/>
                <a:ea typeface="微软雅黑" pitchFamily="34" charset="-122"/>
              </a:rPr>
              <a:t>TGA</a:t>
            </a:r>
            <a:r>
              <a:rPr lang="zh-CN" altLang="zh-CN" sz="2000" dirty="0">
                <a:latin typeface="微软雅黑" pitchFamily="34" charset="-122"/>
                <a:ea typeface="微软雅黑" pitchFamily="34" charset="-122"/>
              </a:rPr>
              <a:t>序列格式时，可以输出带有透明通道的视频文件，直接导入其他编辑软件中。</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481696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smtClean="0"/>
              <a:t>1.2</a:t>
            </a:r>
            <a:r>
              <a:rPr lang="zh-CN" altLang="zh-CN" b="1" dirty="0" smtClean="0"/>
              <a:t>数字</a:t>
            </a:r>
            <a:r>
              <a:rPr lang="zh-CN" altLang="zh-CN" b="1" dirty="0"/>
              <a:t>视频编辑的常见概念与常用格式</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2544802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084" y="1828887"/>
            <a:ext cx="11132715" cy="415498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en-US" altLang="zh-CN" sz="2000" b="1" dirty="0">
                <a:latin typeface="微软雅黑" pitchFamily="34" charset="-122"/>
                <a:ea typeface="微软雅黑" pitchFamily="34" charset="-122"/>
              </a:rPr>
              <a:t>Premiere</a:t>
            </a:r>
            <a:r>
              <a:rPr lang="zh-CN" altLang="zh-CN" sz="2000" b="1" dirty="0" smtClean="0">
                <a:latin typeface="微软雅黑" pitchFamily="34" charset="-122"/>
                <a:ea typeface="微软雅黑" pitchFamily="34" charset="-122"/>
              </a:rPr>
              <a:t>的</a:t>
            </a:r>
            <a:r>
              <a:rPr lang="zh-CN" altLang="en-US" sz="2000" b="1" dirty="0" smtClean="0">
                <a:latin typeface="微软雅黑" pitchFamily="34" charset="-122"/>
                <a:ea typeface="微软雅黑" pitchFamily="34" charset="-122"/>
              </a:rPr>
              <a:t>功能</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1</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实时预览</a:t>
            </a:r>
            <a:r>
              <a:rPr lang="zh-CN" altLang="zh-CN" sz="2000" b="1" dirty="0" smtClean="0">
                <a:latin typeface="微软雅黑" pitchFamily="34" charset="-122"/>
                <a:ea typeface="微软雅黑" pitchFamily="34" charset="-122"/>
              </a:rPr>
              <a:t>特性</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在</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中所进行的任何编辑操作，如添加文字、校正色彩、设置音效等，都可以在监视器窗口中实时进行预览。</a:t>
            </a: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2</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具备</a:t>
            </a:r>
            <a:r>
              <a:rPr lang="en-US" altLang="zh-CN" sz="2000" b="1" dirty="0">
                <a:latin typeface="微软雅黑" pitchFamily="34" charset="-122"/>
                <a:ea typeface="微软雅黑" pitchFamily="34" charset="-122"/>
              </a:rPr>
              <a:t>PRTL</a:t>
            </a:r>
            <a:r>
              <a:rPr lang="zh-CN" altLang="zh-CN" sz="2000" b="1" dirty="0">
                <a:latin typeface="微软雅黑" pitchFamily="34" charset="-122"/>
                <a:ea typeface="微软雅黑" pitchFamily="34" charset="-122"/>
              </a:rPr>
              <a:t>字幕文件导出</a:t>
            </a:r>
            <a:r>
              <a:rPr lang="zh-CN" altLang="zh-CN" sz="2000" b="1" dirty="0" smtClean="0">
                <a:latin typeface="微软雅黑" pitchFamily="34" charset="-122"/>
                <a:ea typeface="微软雅黑" pitchFamily="34" charset="-122"/>
              </a:rPr>
              <a:t>功能</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Premiere</a:t>
            </a:r>
            <a:r>
              <a:rPr lang="zh-CN" altLang="zh-CN" sz="2000" dirty="0">
                <a:latin typeface="微软雅黑" pitchFamily="34" charset="-122"/>
                <a:ea typeface="微软雅黑" pitchFamily="34" charset="-122"/>
              </a:rPr>
              <a:t>可以为电影或视频作品添加各种字幕，同时还具备导出</a:t>
            </a:r>
            <a:r>
              <a:rPr lang="en-US" altLang="zh-CN" sz="2000" dirty="0">
                <a:latin typeface="微软雅黑" pitchFamily="34" charset="-122"/>
                <a:ea typeface="微软雅黑" pitchFamily="34" charset="-122"/>
              </a:rPr>
              <a:t>PRTL</a:t>
            </a:r>
            <a:r>
              <a:rPr lang="zh-CN" altLang="zh-CN" sz="2000" dirty="0">
                <a:latin typeface="微软雅黑" pitchFamily="34" charset="-122"/>
                <a:ea typeface="微软雅黑" pitchFamily="34" charset="-122"/>
              </a:rPr>
              <a:t>字幕文件的功能，这些文件同时也可以被导入到其他</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项目中。</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3</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支持第三方插件的滤镜</a:t>
            </a:r>
            <a:r>
              <a:rPr lang="zh-CN" altLang="zh-CN" sz="2000" b="1" dirty="0" smtClean="0">
                <a:latin typeface="微软雅黑" pitchFamily="34" charset="-122"/>
                <a:ea typeface="微软雅黑" pitchFamily="34" charset="-122"/>
              </a:rPr>
              <a:t>功能</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Premiere</a:t>
            </a:r>
            <a:r>
              <a:rPr lang="zh-CN" altLang="zh-CN"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Photoshop</a:t>
            </a:r>
            <a:r>
              <a:rPr lang="zh-CN" altLang="zh-CN" sz="2000" dirty="0">
                <a:latin typeface="微软雅黑" pitchFamily="34" charset="-122"/>
                <a:ea typeface="微软雅黑" pitchFamily="34" charset="-122"/>
              </a:rPr>
              <a:t>一样，具有强大的丰富多彩的滤镜效果制作，除了</a:t>
            </a:r>
            <a:r>
              <a:rPr lang="en-US" altLang="zh-CN" sz="2000" dirty="0">
                <a:latin typeface="微软雅黑" pitchFamily="34" charset="-122"/>
                <a:ea typeface="微软雅黑" pitchFamily="34" charset="-122"/>
              </a:rPr>
              <a:t>Premiere</a:t>
            </a:r>
            <a:r>
              <a:rPr lang="zh-CN" altLang="zh-CN" sz="2000" dirty="0">
                <a:latin typeface="微软雅黑" pitchFamily="34" charset="-122"/>
                <a:ea typeface="微软雅黑" pitchFamily="34" charset="-122"/>
              </a:rPr>
              <a:t>本身自带的滤镜效果外，还可以使用第三方插件提供的滤镜进行创作。</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en-US"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4</a:t>
            </a:r>
            <a:r>
              <a:rPr lang="zh-CN" altLang="en-US" sz="2000" dirty="0">
                <a:latin typeface="微软雅黑" pitchFamily="34" charset="-122"/>
                <a:ea typeface="微软雅黑" pitchFamily="34" charset="-122"/>
              </a:rPr>
              <a:t>）</a:t>
            </a:r>
            <a:r>
              <a:rPr lang="zh-CN" altLang="zh-CN" sz="2000" b="1" dirty="0">
                <a:latin typeface="微软雅黑" pitchFamily="34" charset="-122"/>
                <a:ea typeface="微软雅黑" pitchFamily="34" charset="-122"/>
              </a:rPr>
              <a:t>应用领域</a:t>
            </a:r>
            <a:r>
              <a:rPr lang="zh-CN" altLang="zh-CN" sz="2000" b="1" dirty="0" smtClean="0">
                <a:latin typeface="微软雅黑" pitchFamily="34" charset="-122"/>
                <a:ea typeface="微软雅黑" pitchFamily="34" charset="-122"/>
              </a:rPr>
              <a:t>广泛</a:t>
            </a:r>
            <a:r>
              <a:rPr lang="zh-CN" altLang="en-US" sz="2000" dirty="0" smtClean="0">
                <a:latin typeface="微软雅黑" pitchFamily="34" charset="-122"/>
                <a:ea typeface="微软雅黑" pitchFamily="34" charset="-122"/>
              </a:rPr>
              <a:t>：</a:t>
            </a:r>
            <a:r>
              <a:rPr lang="en-US" altLang="zh-CN" sz="2000" dirty="0" smtClean="0">
                <a:latin typeface="微软雅黑" pitchFamily="34" charset="-122"/>
                <a:ea typeface="微软雅黑" pitchFamily="34" charset="-122"/>
              </a:rPr>
              <a:t>Premiere</a:t>
            </a:r>
            <a:r>
              <a:rPr lang="zh-CN" altLang="zh-CN" sz="2000" dirty="0">
                <a:latin typeface="微软雅黑" pitchFamily="34" charset="-122"/>
                <a:ea typeface="微软雅黑" pitchFamily="34" charset="-122"/>
              </a:rPr>
              <a:t>的用途非常广泛，可以满足不同用户的各种需求，包括个人影像制作、宣传片制作、微电影制作、多媒体教学制作以及广告制作等。</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311099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b="1" dirty="0" smtClean="0"/>
              <a:t>1.3</a:t>
            </a:r>
            <a:r>
              <a:rPr lang="zh-CN" altLang="zh-CN" b="1" dirty="0" smtClean="0"/>
              <a:t>认识</a:t>
            </a:r>
            <a:r>
              <a:rPr lang="zh-CN" altLang="zh-CN" b="1" dirty="0"/>
              <a:t>数字视频编辑软件</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199393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683780" y="1931844"/>
            <a:ext cx="11132715" cy="2715615"/>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本章主要介绍数字视频编辑的一些基础知识，尤其是非线性编辑的基本工作流程，同时对于数字视频编辑所涉及到的一些知识，如电视制式、扫描格式、高清、超高清等基本概念进行讲解，同时对数字视频编辑的常见概念和常用格式，也进行了较为详细的介绍。</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在本章的学习过程中，重点掌握使用数字视频编辑软件时涉及到的常见概念和常用格式，帧、帧速率、帧尺寸、关键帧等常见概念，常见的视频、音频和各种图像格式等。</a:t>
            </a: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683084" y="1239548"/>
            <a:ext cx="3110994"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dirty="0" smtClean="0"/>
              <a:t>本章小结</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410058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1674961" y="1341619"/>
            <a:ext cx="3775393" cy="923330"/>
          </a:xfrm>
          <a:prstGeom prst="rect">
            <a:avLst/>
          </a:prstGeom>
          <a:noFill/>
          <a:ln w="9525">
            <a:noFill/>
            <a:miter lim="800000"/>
            <a:headEnd/>
            <a:tailEnd/>
          </a:ln>
        </p:spPr>
        <p:txBody>
          <a:bodyPr wrap="none">
            <a:spAutoFit/>
          </a:bodyPr>
          <a:lstStyle/>
          <a:p>
            <a:pPr algn="ctr">
              <a:defRPr/>
            </a:pPr>
            <a:r>
              <a:rPr lang="zh-CN" altLang="en-US" sz="5400" b="1" spc="200" dirty="0">
                <a:solidFill>
                  <a:prstClr val="white"/>
                </a:solidFill>
                <a:latin typeface="微软雅黑" pitchFamily="34" charset="-122"/>
                <a:ea typeface="微软雅黑" pitchFamily="34" charset="-122"/>
              </a:rPr>
              <a:t>谢谢观看！</a:t>
            </a: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1361" y="3193641"/>
            <a:ext cx="5087708" cy="4076619"/>
          </a:xfrm>
          <a:prstGeom prst="rect">
            <a:avLst/>
          </a:prstGeom>
        </p:spPr>
      </p:pic>
    </p:spTree>
    <p:extLst>
      <p:ext uri="{BB962C8B-B14F-4D97-AF65-F5344CB8AC3E}">
        <p14:creationId xmlns:p14="http://schemas.microsoft.com/office/powerpoint/2010/main" val="17227975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2714293" y="2568460"/>
            <a:ext cx="6309671" cy="1200329"/>
          </a:xfrm>
          <a:prstGeom prst="rect">
            <a:avLst/>
          </a:prstGeom>
          <a:noFill/>
          <a:ln w="9525">
            <a:noFill/>
            <a:miter lim="800000"/>
            <a:headEnd/>
            <a:tailEnd/>
          </a:ln>
        </p:spPr>
        <p:txBody>
          <a:bodyPr wrap="square">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第</a:t>
            </a:r>
            <a:r>
              <a:rPr lang="en-US" altLang="zh-CN" sz="3600" b="1" dirty="0" smtClean="0">
                <a:solidFill>
                  <a:schemeClr val="bg1"/>
                </a:solidFill>
                <a:latin typeface="黑体" panose="02010609060101010101" pitchFamily="49" charset="-122"/>
                <a:ea typeface="黑体" panose="02010609060101010101" pitchFamily="49" charset="-122"/>
              </a:rPr>
              <a:t>1</a:t>
            </a:r>
            <a:r>
              <a:rPr lang="zh-CN" altLang="en-US" sz="3600" b="1" dirty="0" smtClean="0">
                <a:solidFill>
                  <a:schemeClr val="bg1"/>
                </a:solidFill>
                <a:latin typeface="黑体" panose="02010609060101010101" pitchFamily="49" charset="-122"/>
                <a:ea typeface="黑体" panose="02010609060101010101" pitchFamily="49" charset="-122"/>
              </a:rPr>
              <a:t>章</a:t>
            </a:r>
            <a:endParaRPr lang="en-US" altLang="zh-CN" sz="3600" b="1" dirty="0" smtClean="0">
              <a:solidFill>
                <a:schemeClr val="bg1"/>
              </a:solidFill>
              <a:latin typeface="黑体" panose="02010609060101010101" pitchFamily="49" charset="-122"/>
              <a:ea typeface="黑体" panose="02010609060101010101" pitchFamily="49" charset="-122"/>
            </a:endParaRPr>
          </a:p>
          <a:p>
            <a:pPr algn="ctr"/>
            <a:r>
              <a:rPr lang="zh-CN" altLang="zh-CN" sz="3600" b="1" dirty="0">
                <a:solidFill>
                  <a:schemeClr val="bg1"/>
                </a:solidFill>
                <a:latin typeface="黑体" panose="02010609060101010101" pitchFamily="49" charset="-122"/>
                <a:ea typeface="黑体" panose="02010609060101010101" pitchFamily="49" charset="-122"/>
              </a:rPr>
              <a:t>数字视频编辑基础知识</a:t>
            </a:r>
            <a:endParaRPr lang="zh-CN" altLang="en-US" sz="3600" b="1" dirty="0">
              <a:solidFill>
                <a:schemeClr val="bg1"/>
              </a:solidFill>
              <a:latin typeface="黑体" panose="02010609060101010101" pitchFamily="49" charset="-122"/>
              <a:ea typeface="黑体" panose="02010609060101010101" pitchFamily="49" charset="-122"/>
            </a:endParaRPr>
          </a:p>
        </p:txBody>
      </p:sp>
      <p:cxnSp>
        <p:nvCxnSpPr>
          <p:cNvPr id="4" name="直接连接符 3"/>
          <p:cNvCxnSpPr/>
          <p:nvPr/>
        </p:nvCxnSpPr>
        <p:spPr>
          <a:xfrm>
            <a:off x="2824450" y="2568460"/>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824450" y="3904137"/>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3146" y="4210172"/>
            <a:ext cx="3802024" cy="3046441"/>
          </a:xfrm>
          <a:prstGeom prst="rect">
            <a:avLst/>
          </a:prstGeom>
        </p:spPr>
      </p:pic>
    </p:spTree>
    <p:extLst>
      <p:ext uri="{BB962C8B-B14F-4D97-AF65-F5344CB8AC3E}">
        <p14:creationId xmlns:p14="http://schemas.microsoft.com/office/powerpoint/2010/main" val="3208821912"/>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615926"/>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章节导入</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585608" y="2115118"/>
            <a:ext cx="5678714" cy="410881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弘扬主旋律的优质影视作品，纪录民族复兴、反映社会进步，彰显以爱国主义为核心的民族精神。“天下大事，必作于细”，影视作品的创作，每一项工作、每一个环节都需认真扎实，只有做到精益求精，才能打磨出兼具精神高度和艺术价值的精品。编辑师作为创作团队的成员，从专业理论到实践技能，将“敬业、精益、专注、创新”的工匠精神，融入到视频编辑工作，做到“择一事终一生</a:t>
            </a:r>
            <a:r>
              <a:rPr lang="zh-CN"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 。</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p:cNvPicPr/>
          <p:nvPr/>
        </p:nvPicPr>
        <p:blipFill>
          <a:blip r:embed="rId3">
            <a:extLst>
              <a:ext uri="{28A0092B-C50C-407E-A947-70E740481C1C}">
                <a14:useLocalDpi xmlns:a14="http://schemas.microsoft.com/office/drawing/2010/main" val="0"/>
              </a:ext>
            </a:extLst>
          </a:blip>
          <a:srcRect/>
          <a:stretch>
            <a:fillRect/>
          </a:stretch>
        </p:blipFill>
        <p:spPr bwMode="auto">
          <a:xfrm>
            <a:off x="6650852" y="2115118"/>
            <a:ext cx="5391024" cy="3190359"/>
          </a:xfrm>
          <a:prstGeom prst="rect">
            <a:avLst/>
          </a:prstGeom>
          <a:noFill/>
          <a:ln>
            <a:noFill/>
          </a:ln>
        </p:spPr>
      </p:pic>
    </p:spTree>
    <p:extLst>
      <p:ext uri="{BB962C8B-B14F-4D97-AF65-F5344CB8AC3E}">
        <p14:creationId xmlns:p14="http://schemas.microsoft.com/office/powerpoint/2010/main" val="213310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
        <p:nvSpPr>
          <p:cNvPr id="4" name="TextBox 1"/>
          <p:cNvSpPr txBox="1"/>
          <p:nvPr/>
        </p:nvSpPr>
        <p:spPr>
          <a:xfrm>
            <a:off x="4044291" y="1505923"/>
            <a:ext cx="7212003" cy="405989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视频编辑的</a:t>
            </a:r>
            <a:r>
              <a:rPr lang="zh-CN" altLang="zh-CN" sz="2000" b="1" dirty="0" smtClean="0">
                <a:latin typeface="微软雅黑" pitchFamily="34" charset="-122"/>
                <a:ea typeface="微软雅黑" pitchFamily="34" charset="-122"/>
              </a:rPr>
              <a:t>本质</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简要</a:t>
            </a:r>
            <a:r>
              <a:rPr lang="zh-CN" altLang="zh-CN" sz="2000" dirty="0">
                <a:latin typeface="微软雅黑" pitchFamily="34" charset="-122"/>
                <a:ea typeface="微软雅黑" pitchFamily="34" charset="-122"/>
              </a:rPr>
              <a:t>概括地说，就是通过主体动作的分解组合完成蒙太奇形象的塑造</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视频编辑的首要</a:t>
            </a:r>
            <a:r>
              <a:rPr lang="zh-CN" altLang="zh-CN" sz="2000" b="1" dirty="0" smtClean="0">
                <a:latin typeface="微软雅黑" pitchFamily="34" charset="-122"/>
                <a:ea typeface="微软雅黑" pitchFamily="34" charset="-122"/>
              </a:rPr>
              <a:t>任务</a:t>
            </a:r>
            <a:r>
              <a:rPr lang="zh-CN" altLang="en-US"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就是</a:t>
            </a:r>
            <a:r>
              <a:rPr lang="zh-CN" altLang="zh-CN" sz="2000" dirty="0">
                <a:latin typeface="微软雅黑" pitchFamily="34" charset="-122"/>
                <a:ea typeface="微软雅黑" pitchFamily="34" charset="-122"/>
              </a:rPr>
              <a:t>对大量的原始素材画面，进行准确的选择，正确地使用。</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编辑的功能和</a:t>
            </a:r>
            <a:r>
              <a:rPr lang="zh-CN" altLang="zh-CN" sz="2000" b="1" dirty="0" smtClean="0">
                <a:latin typeface="微软雅黑" pitchFamily="34" charset="-122"/>
                <a:ea typeface="微软雅黑" pitchFamily="34" charset="-122"/>
              </a:rPr>
              <a:t>作用</a:t>
            </a:r>
            <a:r>
              <a:rPr lang="zh-CN" altLang="en-US" sz="2000" b="1"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正确、合理、高明的后期编辑，能够增强影视片的艺术表现力和感染力</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1330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4287175" y="1203726"/>
            <a:ext cx="7212003" cy="184665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dirty="0">
                <a:latin typeface="微软雅黑" pitchFamily="34" charset="-122"/>
                <a:ea typeface="微软雅黑" pitchFamily="34" charset="-122"/>
              </a:rPr>
              <a:t>视频编辑经历了三个阶段：</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第一个阶段是手工操作</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第二个阶段是机器</a:t>
            </a:r>
            <a:r>
              <a:rPr lang="zh-CN" altLang="zh-CN" sz="2000" dirty="0" smtClean="0">
                <a:latin typeface="微软雅黑" pitchFamily="34" charset="-122"/>
                <a:ea typeface="微软雅黑" pitchFamily="34" charset="-122"/>
              </a:rPr>
              <a:t>操作</a:t>
            </a:r>
            <a:r>
              <a:rPr lang="zh-CN" altLang="en-US" sz="2000" dirty="0" smtClean="0">
                <a:latin typeface="微软雅黑" pitchFamily="34" charset="-122"/>
                <a:ea typeface="微软雅黑" pitchFamily="34" charset="-122"/>
              </a:rPr>
              <a:t>（线性编辑）</a:t>
            </a: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第三个阶段是电脑</a:t>
            </a:r>
            <a:r>
              <a:rPr lang="zh-CN" altLang="zh-CN" sz="2000" dirty="0" smtClean="0">
                <a:latin typeface="微软雅黑" pitchFamily="34" charset="-122"/>
                <a:ea typeface="微软雅黑" pitchFamily="34" charset="-122"/>
              </a:rPr>
              <a:t>操作</a:t>
            </a:r>
            <a:r>
              <a:rPr lang="zh-CN" altLang="en-US" sz="2000" dirty="0" smtClean="0">
                <a:latin typeface="微软雅黑" pitchFamily="34" charset="-122"/>
                <a:ea typeface="微软雅黑" pitchFamily="34" charset="-122"/>
              </a:rPr>
              <a:t>（非线性编辑）</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grpSp>
        <p:nvGrpSpPr>
          <p:cNvPr id="7" name="画布 46"/>
          <p:cNvGrpSpPr/>
          <p:nvPr/>
        </p:nvGrpSpPr>
        <p:grpSpPr>
          <a:xfrm>
            <a:off x="1392070" y="3275463"/>
            <a:ext cx="9703559" cy="3032701"/>
            <a:chOff x="0" y="0"/>
            <a:chExt cx="5020310" cy="2127250"/>
          </a:xfrm>
        </p:grpSpPr>
        <p:sp>
          <p:nvSpPr>
            <p:cNvPr id="8" name="矩形 7"/>
            <p:cNvSpPr/>
            <p:nvPr/>
          </p:nvSpPr>
          <p:spPr>
            <a:xfrm>
              <a:off x="0" y="0"/>
              <a:ext cx="5020310" cy="2127250"/>
            </a:xfrm>
            <a:prstGeom prst="rect">
              <a:avLst/>
            </a:prstGeom>
            <a:noFill/>
            <a:ln>
              <a:noFill/>
            </a:ln>
          </p:spPr>
        </p:sp>
        <p:sp>
          <p:nvSpPr>
            <p:cNvPr id="9" name="矩形 8"/>
            <p:cNvSpPr>
              <a:spLocks noChangeArrowheads="1"/>
            </p:cNvSpPr>
            <p:nvPr/>
          </p:nvSpPr>
          <p:spPr bwMode="auto">
            <a:xfrm>
              <a:off x="114296" y="99165"/>
              <a:ext cx="914371" cy="2966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000" kern="100">
                  <a:effectLst/>
                  <a:latin typeface="Times New Roman" panose="02020603050405020304" pitchFamily="18" charset="0"/>
                  <a:ea typeface="宋体" panose="02010600030101010101" pitchFamily="2" charset="-122"/>
                  <a:cs typeface="宋体" panose="02010600030101010101" pitchFamily="2" charset="-122"/>
                </a:rPr>
                <a:t>素材采集</a:t>
              </a:r>
            </a:p>
          </p:txBody>
        </p:sp>
        <p:sp>
          <p:nvSpPr>
            <p:cNvPr id="10" name="矩形 9"/>
            <p:cNvSpPr>
              <a:spLocks noChangeArrowheads="1"/>
            </p:cNvSpPr>
            <p:nvPr/>
          </p:nvSpPr>
          <p:spPr bwMode="auto">
            <a:xfrm>
              <a:off x="1485853" y="99165"/>
              <a:ext cx="914371" cy="2958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000" kern="100" dirty="0">
                  <a:effectLst/>
                  <a:latin typeface="Times New Roman" panose="02020603050405020304" pitchFamily="18" charset="0"/>
                  <a:ea typeface="宋体" panose="02010600030101010101" pitchFamily="2" charset="-122"/>
                  <a:cs typeface="宋体" panose="02010600030101010101" pitchFamily="2" charset="-122"/>
                </a:rPr>
                <a:t>视频处理</a:t>
              </a:r>
            </a:p>
            <a:p>
              <a:pPr algn="ctr">
                <a:spcAft>
                  <a:spcPts val="0"/>
                </a:spcAft>
              </a:pPr>
              <a:r>
                <a:rPr lang="en-US" sz="2000" kern="100" dirty="0">
                  <a:effectLst/>
                  <a:latin typeface="Times New Roman" panose="02020603050405020304" pitchFamily="18" charset="0"/>
                  <a:ea typeface="宋体" panose="02010600030101010101" pitchFamily="2" charset="-122"/>
                  <a:cs typeface="宋体" panose="02010600030101010101" pitchFamily="2" charset="-122"/>
                </a:rPr>
                <a:t> </a:t>
              </a:r>
              <a:endParaRPr lang="zh-CN" sz="2000" kern="100" dirty="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1" name="矩形 10"/>
            <p:cNvSpPr>
              <a:spLocks noChangeArrowheads="1"/>
            </p:cNvSpPr>
            <p:nvPr/>
          </p:nvSpPr>
          <p:spPr bwMode="auto">
            <a:xfrm>
              <a:off x="2743113" y="99165"/>
              <a:ext cx="914371" cy="2958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000" kern="100">
                  <a:effectLst/>
                  <a:latin typeface="Times New Roman" panose="02020603050405020304" pitchFamily="18" charset="0"/>
                  <a:ea typeface="宋体" panose="02010600030101010101" pitchFamily="2" charset="-122"/>
                  <a:cs typeface="宋体" panose="02010600030101010101" pitchFamily="2" charset="-122"/>
                </a:rPr>
                <a:t>音频处理</a:t>
              </a:r>
            </a:p>
            <a:p>
              <a:pPr algn="ctr">
                <a:spcAft>
                  <a:spcPts val="0"/>
                </a:spcAft>
              </a:pPr>
              <a:r>
                <a:rPr lang="en-US" sz="2000" kern="100">
                  <a:effectLst/>
                  <a:latin typeface="Times New Roman" panose="02020603050405020304" pitchFamily="18" charset="0"/>
                  <a:ea typeface="宋体" panose="02010600030101010101" pitchFamily="2" charset="-122"/>
                  <a:cs typeface="宋体" panose="02010600030101010101" pitchFamily="2" charset="-122"/>
                </a:rPr>
                <a:t> </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2" name="矩形 11"/>
            <p:cNvSpPr>
              <a:spLocks noChangeArrowheads="1"/>
            </p:cNvSpPr>
            <p:nvPr/>
          </p:nvSpPr>
          <p:spPr bwMode="auto">
            <a:xfrm>
              <a:off x="103978" y="842103"/>
              <a:ext cx="4800448" cy="29749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000" kern="100">
                  <a:effectLst/>
                  <a:latin typeface="Times New Roman" panose="02020603050405020304" pitchFamily="18" charset="0"/>
                  <a:ea typeface="宋体" panose="02010600030101010101" pitchFamily="2" charset="-122"/>
                  <a:cs typeface="宋体" panose="02010600030101010101" pitchFamily="2" charset="-122"/>
                </a:rPr>
                <a:t>时间轴编辑</a:t>
              </a:r>
            </a:p>
          </p:txBody>
        </p:sp>
        <p:sp>
          <p:nvSpPr>
            <p:cNvPr id="13" name="矩形 12"/>
            <p:cNvSpPr>
              <a:spLocks noChangeArrowheads="1"/>
            </p:cNvSpPr>
            <p:nvPr/>
          </p:nvSpPr>
          <p:spPr bwMode="auto">
            <a:xfrm>
              <a:off x="2171631" y="1684206"/>
              <a:ext cx="800075" cy="320687"/>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just">
                <a:spcAft>
                  <a:spcPts val="0"/>
                </a:spcAft>
              </a:pPr>
              <a:r>
                <a:rPr lang="zh-CN" sz="2000" kern="100">
                  <a:effectLst/>
                  <a:latin typeface="Times New Roman" panose="02020603050405020304" pitchFamily="18" charset="0"/>
                  <a:ea typeface="宋体" panose="02010600030101010101" pitchFamily="2" charset="-122"/>
                  <a:cs typeface="宋体" panose="02010600030101010101" pitchFamily="2" charset="-122"/>
                </a:rPr>
                <a:t>合成输出</a:t>
              </a:r>
            </a:p>
            <a:p>
              <a:pPr algn="just">
                <a:spcAft>
                  <a:spcPts val="0"/>
                </a:spcAft>
              </a:pPr>
              <a:r>
                <a:rPr lang="en-US" sz="2000" kern="100">
                  <a:effectLst/>
                  <a:latin typeface="Times New Roman" panose="02020603050405020304" pitchFamily="18" charset="0"/>
                  <a:ea typeface="宋体" panose="02010600030101010101" pitchFamily="2" charset="-122"/>
                  <a:cs typeface="宋体" panose="02010600030101010101" pitchFamily="2" charset="-122"/>
                </a:rPr>
                <a:t> </a:t>
              </a:r>
              <a:endParaRPr lang="zh-CN" sz="200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4" name="矩形 13"/>
            <p:cNvSpPr>
              <a:spLocks noChangeArrowheads="1"/>
            </p:cNvSpPr>
            <p:nvPr/>
          </p:nvSpPr>
          <p:spPr bwMode="auto">
            <a:xfrm>
              <a:off x="4000374" y="99165"/>
              <a:ext cx="914371" cy="29589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algn="ctr">
                <a:spcAft>
                  <a:spcPts val="0"/>
                </a:spcAft>
              </a:pPr>
              <a:r>
                <a:rPr lang="zh-CN" sz="2000" kern="100">
                  <a:effectLst/>
                  <a:latin typeface="Times New Roman" panose="02020603050405020304" pitchFamily="18" charset="0"/>
                  <a:ea typeface="宋体" panose="02010600030101010101" pitchFamily="2" charset="-122"/>
                  <a:cs typeface="宋体" panose="02010600030101010101" pitchFamily="2" charset="-122"/>
                </a:rPr>
                <a:t>字幕设计</a:t>
              </a:r>
            </a:p>
          </p:txBody>
        </p:sp>
        <p:sp>
          <p:nvSpPr>
            <p:cNvPr id="15" name="自选图形 54"/>
            <p:cNvSpPr>
              <a:spLocks noChangeArrowheads="1"/>
            </p:cNvSpPr>
            <p:nvPr/>
          </p:nvSpPr>
          <p:spPr bwMode="auto">
            <a:xfrm>
              <a:off x="457186" y="395860"/>
              <a:ext cx="114296" cy="435047"/>
            </a:xfrm>
            <a:prstGeom prst="downArrow">
              <a:avLst>
                <a:gd name="adj1" fmla="val 50000"/>
                <a:gd name="adj2" fmla="val 94444"/>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sp>
          <p:nvSpPr>
            <p:cNvPr id="16" name="自选图形 55"/>
            <p:cNvSpPr>
              <a:spLocks noChangeArrowheads="1"/>
            </p:cNvSpPr>
            <p:nvPr/>
          </p:nvSpPr>
          <p:spPr bwMode="auto">
            <a:xfrm>
              <a:off x="1828742" y="395860"/>
              <a:ext cx="95247" cy="425450"/>
            </a:xfrm>
            <a:prstGeom prst="downArrow">
              <a:avLst>
                <a:gd name="adj1" fmla="val 50000"/>
                <a:gd name="adj2" fmla="val 110833"/>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sp>
          <p:nvSpPr>
            <p:cNvPr id="17" name="自选图形 56"/>
            <p:cNvSpPr>
              <a:spLocks noChangeArrowheads="1"/>
            </p:cNvSpPr>
            <p:nvPr/>
          </p:nvSpPr>
          <p:spPr bwMode="auto">
            <a:xfrm>
              <a:off x="3086002" y="395860"/>
              <a:ext cx="96834" cy="427049"/>
            </a:xfrm>
            <a:prstGeom prst="downArrow">
              <a:avLst>
                <a:gd name="adj1" fmla="val 50000"/>
                <a:gd name="adj2" fmla="val 109426"/>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sp>
          <p:nvSpPr>
            <p:cNvPr id="18" name="自选图形 57"/>
            <p:cNvSpPr>
              <a:spLocks noChangeArrowheads="1"/>
            </p:cNvSpPr>
            <p:nvPr/>
          </p:nvSpPr>
          <p:spPr bwMode="auto">
            <a:xfrm>
              <a:off x="4457559" y="395860"/>
              <a:ext cx="105565" cy="444643"/>
            </a:xfrm>
            <a:prstGeom prst="downArrow">
              <a:avLst>
                <a:gd name="adj1" fmla="val 50000"/>
                <a:gd name="adj2" fmla="val 104511"/>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sp>
          <p:nvSpPr>
            <p:cNvPr id="19" name="自选图形 58"/>
            <p:cNvSpPr>
              <a:spLocks noChangeArrowheads="1"/>
            </p:cNvSpPr>
            <p:nvPr/>
          </p:nvSpPr>
          <p:spPr bwMode="auto">
            <a:xfrm>
              <a:off x="2514520" y="1139598"/>
              <a:ext cx="114296" cy="519817"/>
            </a:xfrm>
            <a:prstGeom prst="downArrow">
              <a:avLst>
                <a:gd name="adj1" fmla="val 50000"/>
                <a:gd name="adj2" fmla="val 112847"/>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endParaRPr lang="zh-CN" altLang="en-US"/>
            </a:p>
          </p:txBody>
        </p:sp>
      </p:grpSp>
      <p:sp>
        <p:nvSpPr>
          <p:cNvPr id="20" name="矩形 19"/>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19843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4287175" y="1654102"/>
            <a:ext cx="7212003"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电视制式</a:t>
            </a: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电视制式主要是指在彩色电视中，发送端和接受端都要采取特定的方法将三基色信号和亮度信号加以处理，这种处理方法的不同称为电视制式</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目前</a:t>
            </a:r>
            <a:r>
              <a:rPr lang="zh-CN" altLang="zh-CN" sz="2000" dirty="0">
                <a:latin typeface="微软雅黑" pitchFamily="34" charset="-122"/>
                <a:ea typeface="微软雅黑" pitchFamily="34" charset="-122"/>
              </a:rPr>
              <a:t>世界上广为应用的三种彩色电视制式，即</a:t>
            </a:r>
            <a:r>
              <a:rPr lang="en-US" altLang="zh-CN" sz="2000" dirty="0">
                <a:latin typeface="微软雅黑" pitchFamily="34" charset="-122"/>
                <a:ea typeface="微软雅黑" pitchFamily="34" charset="-122"/>
              </a:rPr>
              <a:t>NTSC</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PAL</a:t>
            </a:r>
            <a:r>
              <a:rPr lang="zh-CN" altLang="zh-CN" sz="2000" dirty="0">
                <a:latin typeface="微软雅黑" pitchFamily="34" charset="-122"/>
                <a:ea typeface="微软雅黑" pitchFamily="34" charset="-122"/>
              </a:rPr>
              <a:t>和</a:t>
            </a:r>
            <a:r>
              <a:rPr lang="en-US" altLang="zh-CN" sz="2000" dirty="0" smtClean="0">
                <a:latin typeface="微软雅黑" pitchFamily="34" charset="-122"/>
                <a:ea typeface="微软雅黑" pitchFamily="34" charset="-122"/>
              </a:rPr>
              <a:t>SECAM</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20" name="矩形 19"/>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849746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4273527" y="1479320"/>
            <a:ext cx="7212003" cy="1846659"/>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逐行扫描和隔行</a:t>
            </a:r>
            <a:r>
              <a:rPr lang="zh-CN" altLang="zh-CN" sz="2000" b="1" dirty="0" smtClean="0">
                <a:latin typeface="微软雅黑" pitchFamily="34" charset="-122"/>
                <a:ea typeface="微软雅黑" pitchFamily="34" charset="-122"/>
              </a:rPr>
              <a:t>扫描</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隔行扫描是指电视机由于受到信号带宽的限制，以隔行扫描的方式显示图像，这种扫描方式将一帧画面按照水平方向分成许多行，用两次扫描交替显示奇数行和偶数</a:t>
            </a:r>
            <a:r>
              <a:rPr lang="zh-CN" altLang="zh-CN" sz="2000" dirty="0" smtClean="0">
                <a:latin typeface="微软雅黑" pitchFamily="34" charset="-122"/>
                <a:ea typeface="微软雅黑" pitchFamily="34" charset="-122"/>
              </a:rPr>
              <a:t>行</a:t>
            </a:r>
            <a:r>
              <a:rPr lang="zh-CN" altLang="en-US" sz="2000" dirty="0" smtClean="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pic>
        <p:nvPicPr>
          <p:cNvPr id="7" name="图片 6" descr="fb289e0cc62415ec80e9ecaeb867a8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084" y="3519384"/>
            <a:ext cx="10931161" cy="2483106"/>
          </a:xfrm>
          <a:prstGeom prst="rect">
            <a:avLst/>
          </a:prstGeom>
          <a:noFill/>
          <a:ln>
            <a:noFill/>
          </a:ln>
        </p:spPr>
      </p:pic>
      <p:sp>
        <p:nvSpPr>
          <p:cNvPr id="8" name="矩形 7"/>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4210328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4273527" y="1479320"/>
            <a:ext cx="7212003" cy="3231654"/>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逐行扫描和隔行</a:t>
            </a:r>
            <a:r>
              <a:rPr lang="zh-CN" altLang="zh-CN" sz="2000" b="1" dirty="0" smtClean="0">
                <a:latin typeface="微软雅黑" pitchFamily="34" charset="-122"/>
                <a:ea typeface="微软雅黑" pitchFamily="34" charset="-122"/>
              </a:rPr>
              <a:t>扫描</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逐行扫描相对隔行扫描来讲，整个画面从第</a:t>
            </a: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行、第</a:t>
            </a:r>
            <a:r>
              <a:rPr lang="en-US" altLang="zh-CN" sz="2000" dirty="0">
                <a:latin typeface="微软雅黑" pitchFamily="34" charset="-122"/>
                <a:ea typeface="微软雅黑" pitchFamily="34" charset="-122"/>
              </a:rPr>
              <a:t>2</a:t>
            </a:r>
            <a:r>
              <a:rPr lang="zh-CN" altLang="zh-CN" sz="2000" dirty="0">
                <a:latin typeface="微软雅黑" pitchFamily="34" charset="-122"/>
                <a:ea typeface="微软雅黑" pitchFamily="34" charset="-122"/>
              </a:rPr>
              <a:t>行、第</a:t>
            </a:r>
            <a:r>
              <a:rPr lang="en-US" altLang="zh-CN" sz="2000" dirty="0">
                <a:latin typeface="微软雅黑" pitchFamily="34" charset="-122"/>
                <a:ea typeface="微软雅黑" pitchFamily="34" charset="-122"/>
              </a:rPr>
              <a:t>3</a:t>
            </a:r>
            <a:r>
              <a:rPr lang="zh-CN" altLang="zh-CN" sz="2000" dirty="0">
                <a:latin typeface="微软雅黑" pitchFamily="34" charset="-122"/>
                <a:ea typeface="微软雅黑" pitchFamily="34" charset="-122"/>
              </a:rPr>
              <a:t>行</a:t>
            </a:r>
            <a:r>
              <a:rPr lang="en-US" altLang="zh-CN" sz="2000" dirty="0">
                <a:latin typeface="微软雅黑" pitchFamily="34" charset="-122"/>
                <a:ea typeface="微软雅黑" pitchFamily="34" charset="-122"/>
              </a:rPr>
              <a:t>……</a:t>
            </a:r>
            <a:r>
              <a:rPr lang="zh-CN" altLang="zh-CN" sz="2000" dirty="0">
                <a:latin typeface="微软雅黑" pitchFamily="34" charset="-122"/>
                <a:ea typeface="微软雅黑" pitchFamily="34" charset="-122"/>
              </a:rPr>
              <a:t>，依次显示出来，其实就相当于摄影机中的全域快门</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逐行扫描</a:t>
            </a:r>
            <a:r>
              <a:rPr lang="zh-CN" altLang="zh-CN" sz="2000" dirty="0">
                <a:latin typeface="微软雅黑" pitchFamily="34" charset="-122"/>
                <a:ea typeface="微软雅黑" pitchFamily="34" charset="-122"/>
              </a:rPr>
              <a:t>克服了隔行扫描闪烁明显的缺点，画面平滑自然</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在</a:t>
            </a:r>
            <a:r>
              <a:rPr lang="zh-CN" altLang="zh-CN" sz="2000" dirty="0">
                <a:latin typeface="微软雅黑" pitchFamily="34" charset="-122"/>
                <a:ea typeface="微软雅黑" pitchFamily="34" charset="-122"/>
              </a:rPr>
              <a:t>标准的显示模式中，用</a:t>
            </a:r>
            <a:r>
              <a:rPr lang="en-US" altLang="zh-CN" sz="2000" dirty="0">
                <a:latin typeface="微软雅黑" pitchFamily="34" charset="-122"/>
                <a:ea typeface="微软雅黑" pitchFamily="34" charset="-122"/>
              </a:rPr>
              <a:t> </a:t>
            </a:r>
            <a:r>
              <a:rPr lang="en-US" altLang="zh-CN" sz="2000" dirty="0" err="1">
                <a:latin typeface="微软雅黑" pitchFamily="34" charset="-122"/>
                <a:ea typeface="微软雅黑" pitchFamily="34" charset="-122"/>
              </a:rPr>
              <a:t>i</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interlace</a:t>
            </a:r>
            <a:r>
              <a:rPr lang="zh-CN" altLang="zh-CN" sz="2000" dirty="0">
                <a:latin typeface="微软雅黑" pitchFamily="34" charset="-122"/>
                <a:ea typeface="微软雅黑" pitchFamily="34" charset="-122"/>
              </a:rPr>
              <a:t>）代表</a:t>
            </a:r>
            <a:r>
              <a:rPr lang="zh-CN" altLang="zh-CN" sz="2000" dirty="0" smtClean="0">
                <a:latin typeface="微软雅黑" pitchFamily="34" charset="-122"/>
                <a:ea typeface="微软雅黑" pitchFamily="34" charset="-122"/>
              </a:rPr>
              <a:t>指</a:t>
            </a:r>
            <a:r>
              <a:rPr lang="zh-CN" altLang="en-US" sz="2000" dirty="0" smtClean="0">
                <a:latin typeface="微软雅黑" pitchFamily="34" charset="-122"/>
                <a:ea typeface="微软雅黑" pitchFamily="34" charset="-122"/>
              </a:rPr>
              <a:t>隔行扫描</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en-US" altLang="zh-CN" sz="2000" dirty="0" smtClean="0">
                <a:latin typeface="微软雅黑" pitchFamily="34" charset="-122"/>
                <a:ea typeface="微软雅黑" pitchFamily="34" charset="-122"/>
              </a:rPr>
              <a:t>p</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progressive</a:t>
            </a:r>
            <a:r>
              <a:rPr lang="zh-CN" altLang="zh-CN" sz="2000" dirty="0">
                <a:latin typeface="微软雅黑" pitchFamily="34" charset="-122"/>
                <a:ea typeface="微软雅黑" pitchFamily="34" charset="-122"/>
              </a:rPr>
              <a:t>）代表逐行扫描</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1013005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3141624" y="265617"/>
            <a:ext cx="3718514" cy="461665"/>
          </a:xfrm>
          <a:prstGeom prst="rect">
            <a:avLst/>
          </a:prstGeom>
          <a:noFill/>
        </p:spPr>
        <p:txBody>
          <a:bodyPr wrap="square">
            <a:spAutoFit/>
          </a:bodyPr>
          <a:lstStyle/>
          <a:p>
            <a:pPr>
              <a:defRPr/>
            </a:pPr>
            <a:r>
              <a:rPr lang="zh-CN" altLang="zh-CN" sz="2400" b="1" dirty="0">
                <a:latin typeface="黑体" panose="02010609060101010101" pitchFamily="49" charset="-122"/>
                <a:ea typeface="黑体" panose="02010609060101010101" pitchFamily="49" charset="-122"/>
              </a:rPr>
              <a:t>数字视频编辑基础知识</a:t>
            </a:r>
            <a:endParaRPr lang="zh-CN" altLang="en-US" sz="2400" dirty="0">
              <a:latin typeface="黑体" panose="02010609060101010101" pitchFamily="49" charset="-122"/>
              <a:ea typeface="黑体" panose="02010609060101010101" pitchFamily="49" charset="-122"/>
            </a:endParaRPr>
          </a:p>
        </p:txBody>
      </p:sp>
      <p:sp>
        <p:nvSpPr>
          <p:cNvPr id="4" name="TextBox 1"/>
          <p:cNvSpPr txBox="1"/>
          <p:nvPr/>
        </p:nvSpPr>
        <p:spPr>
          <a:xfrm>
            <a:off x="3521122" y="1397433"/>
            <a:ext cx="8256895" cy="4616648"/>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zh-CN" sz="2000" b="1" dirty="0">
                <a:latin typeface="微软雅黑" pitchFamily="34" charset="-122"/>
                <a:ea typeface="微软雅黑" pitchFamily="34" charset="-122"/>
              </a:rPr>
              <a:t>高清的基础</a:t>
            </a:r>
            <a:r>
              <a:rPr lang="zh-CN" altLang="zh-CN" sz="2000" b="1" dirty="0" smtClean="0">
                <a:latin typeface="微软雅黑" pitchFamily="34" charset="-122"/>
                <a:ea typeface="微软雅黑" pitchFamily="34" charset="-122"/>
              </a:rPr>
              <a:t>知识</a:t>
            </a:r>
            <a:endParaRPr lang="en-US" altLang="zh-CN" sz="2000" b="1"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a:latin typeface="微软雅黑" pitchFamily="34" charset="-122"/>
                <a:ea typeface="微软雅黑" pitchFamily="34" charset="-122"/>
              </a:rPr>
              <a:t>高清是人们针对视频画面质量提出的一个名词，物理分辨率达到</a:t>
            </a:r>
            <a:r>
              <a:rPr lang="en-US" altLang="zh-CN" sz="2000" dirty="0">
                <a:latin typeface="微软雅黑" pitchFamily="34" charset="-122"/>
                <a:ea typeface="微软雅黑" pitchFamily="34" charset="-122"/>
              </a:rPr>
              <a:t>720p</a:t>
            </a:r>
            <a:r>
              <a:rPr lang="zh-CN" altLang="zh-CN" sz="2000" dirty="0">
                <a:latin typeface="微软雅黑" pitchFamily="34" charset="-122"/>
                <a:ea typeface="微软雅黑" pitchFamily="34" charset="-122"/>
              </a:rPr>
              <a:t>（指视频的垂直分辨率为</a:t>
            </a:r>
            <a:r>
              <a:rPr lang="en-US" altLang="zh-CN" sz="2000" dirty="0">
                <a:latin typeface="微软雅黑" pitchFamily="34" charset="-122"/>
                <a:ea typeface="微软雅黑" pitchFamily="34" charset="-122"/>
              </a:rPr>
              <a:t>720</a:t>
            </a:r>
            <a:r>
              <a:rPr lang="zh-CN" altLang="zh-CN" sz="2000" dirty="0">
                <a:latin typeface="微软雅黑" pitchFamily="34" charset="-122"/>
                <a:ea typeface="微软雅黑" pitchFamily="34" charset="-122"/>
              </a:rPr>
              <a:t>线</a:t>
            </a:r>
            <a:r>
              <a:rPr lang="zh-CN" altLang="zh-CN" sz="2000" dirty="0" smtClean="0">
                <a:latin typeface="微软雅黑" pitchFamily="34" charset="-122"/>
                <a:ea typeface="微软雅黑" pitchFamily="34" charset="-122"/>
              </a:rPr>
              <a:t>逐</a:t>
            </a:r>
            <a:r>
              <a:rPr lang="zh-CN" altLang="en-US" sz="2000" dirty="0" smtClean="0">
                <a:latin typeface="微软雅黑" pitchFamily="34" charset="-122"/>
                <a:ea typeface="微软雅黑" pitchFamily="34" charset="-122"/>
              </a:rPr>
              <a:t>行扫描</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以上统称</a:t>
            </a:r>
            <a:r>
              <a:rPr lang="zh-CN" altLang="zh-CN" sz="2000" dirty="0" smtClean="0">
                <a:latin typeface="微软雅黑" pitchFamily="34" charset="-122"/>
                <a:ea typeface="微软雅黑" pitchFamily="34" charset="-122"/>
              </a:rPr>
              <a:t>为</a:t>
            </a:r>
            <a:r>
              <a:rPr lang="zh-CN" altLang="en-US" sz="2000" dirty="0" smtClean="0">
                <a:latin typeface="微软雅黑" pitchFamily="34" charset="-122"/>
                <a:ea typeface="微软雅黑" pitchFamily="34" charset="-122"/>
              </a:rPr>
              <a:t>高清</a:t>
            </a:r>
            <a:r>
              <a:rPr lang="zh-CN" altLang="zh-CN" sz="2000" dirty="0" smtClean="0">
                <a:latin typeface="微软雅黑" pitchFamily="34" charset="-122"/>
                <a:ea typeface="微软雅黑" pitchFamily="34" charset="-122"/>
              </a:rPr>
              <a:t>，</a:t>
            </a:r>
            <a:r>
              <a:rPr lang="zh-CN" altLang="zh-CN" sz="2000" dirty="0">
                <a:latin typeface="微软雅黑" pitchFamily="34" charset="-122"/>
                <a:ea typeface="微软雅黑" pitchFamily="34" charset="-122"/>
              </a:rPr>
              <a:t>简称</a:t>
            </a:r>
            <a:r>
              <a:rPr lang="en-US" altLang="zh-CN" sz="2000" dirty="0">
                <a:latin typeface="微软雅黑" pitchFamily="34" charset="-122"/>
                <a:ea typeface="微软雅黑" pitchFamily="34" charset="-122"/>
              </a:rPr>
              <a:t>HD</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High Definition</a:t>
            </a:r>
            <a:r>
              <a:rPr lang="zh-CN" altLang="zh-CN" sz="2000" dirty="0">
                <a:latin typeface="微软雅黑" pitchFamily="34" charset="-122"/>
                <a:ea typeface="微软雅黑" pitchFamily="34" charset="-122"/>
              </a:rPr>
              <a:t>），意为高分辨率</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国际</a:t>
            </a:r>
            <a:r>
              <a:rPr lang="zh-CN" altLang="zh-CN" sz="2000" dirty="0">
                <a:latin typeface="微软雅黑" pitchFamily="34" charset="-122"/>
                <a:ea typeface="微软雅黑" pitchFamily="34" charset="-122"/>
              </a:rPr>
              <a:t>上公认的有两条关于高清的标准：视频垂直分辨率超过</a:t>
            </a:r>
            <a:r>
              <a:rPr lang="en-US" altLang="zh-CN" sz="2000" dirty="0">
                <a:latin typeface="微软雅黑" pitchFamily="34" charset="-122"/>
                <a:ea typeface="微软雅黑" pitchFamily="34" charset="-122"/>
              </a:rPr>
              <a:t>720p</a:t>
            </a:r>
            <a:r>
              <a:rPr lang="zh-CN" altLang="zh-CN" sz="2000" dirty="0">
                <a:latin typeface="微软雅黑" pitchFamily="34" charset="-122"/>
                <a:ea typeface="微软雅黑" pitchFamily="34" charset="-122"/>
              </a:rPr>
              <a:t>或</a:t>
            </a:r>
            <a:r>
              <a:rPr lang="en-US" altLang="zh-CN" sz="2000" dirty="0">
                <a:latin typeface="微软雅黑" pitchFamily="34" charset="-122"/>
                <a:ea typeface="微软雅黑" pitchFamily="34" charset="-122"/>
              </a:rPr>
              <a:t>1080i</a:t>
            </a:r>
            <a:r>
              <a:rPr lang="zh-CN" altLang="zh-CN" sz="2000" dirty="0">
                <a:latin typeface="微软雅黑" pitchFamily="34" charset="-122"/>
                <a:ea typeface="微软雅黑" pitchFamily="34" charset="-122"/>
              </a:rPr>
              <a:t>；视频宽高比为</a:t>
            </a:r>
            <a:r>
              <a:rPr lang="en-US" altLang="zh-CN" sz="2000" dirty="0">
                <a:latin typeface="微软雅黑" pitchFamily="34" charset="-122"/>
                <a:ea typeface="微软雅黑" pitchFamily="34" charset="-122"/>
              </a:rPr>
              <a:t>16</a:t>
            </a:r>
            <a:r>
              <a:rPr lang="zh-CN" altLang="zh-CN" sz="2000" dirty="0">
                <a:latin typeface="微软雅黑" pitchFamily="34" charset="-122"/>
                <a:ea typeface="微软雅黑" pitchFamily="34" charset="-122"/>
              </a:rPr>
              <a:t>：</a:t>
            </a:r>
            <a:r>
              <a:rPr lang="en-US" altLang="zh-CN" sz="2000" dirty="0">
                <a:latin typeface="微软雅黑" pitchFamily="34" charset="-122"/>
                <a:ea typeface="微软雅黑" pitchFamily="34" charset="-122"/>
              </a:rPr>
              <a:t>9</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全</a:t>
            </a:r>
            <a:r>
              <a:rPr lang="zh-CN" altLang="zh-CN" sz="2000" dirty="0">
                <a:latin typeface="微软雅黑" pitchFamily="34" charset="-122"/>
                <a:ea typeface="微软雅黑" pitchFamily="34" charset="-122"/>
              </a:rPr>
              <a:t>高清（</a:t>
            </a:r>
            <a:r>
              <a:rPr lang="en-US" altLang="zh-CN" sz="2000" dirty="0">
                <a:latin typeface="微软雅黑" pitchFamily="34" charset="-122"/>
                <a:ea typeface="微软雅黑" pitchFamily="34" charset="-122"/>
              </a:rPr>
              <a:t>FULL HD</a:t>
            </a:r>
            <a:r>
              <a:rPr lang="zh-CN" altLang="zh-CN" sz="2000" dirty="0">
                <a:latin typeface="微软雅黑" pitchFamily="34" charset="-122"/>
                <a:ea typeface="微软雅黑" pitchFamily="34" charset="-122"/>
              </a:rPr>
              <a:t>），是指物理分辨率高达</a:t>
            </a:r>
            <a:r>
              <a:rPr lang="en-US" altLang="zh-CN" sz="2000" dirty="0">
                <a:latin typeface="微软雅黑" pitchFamily="34" charset="-122"/>
                <a:ea typeface="微软雅黑" pitchFamily="34" charset="-122"/>
              </a:rPr>
              <a:t>1920×1080</a:t>
            </a:r>
            <a:r>
              <a:rPr lang="zh-CN" altLang="zh-CN" sz="2000" dirty="0">
                <a:latin typeface="微软雅黑" pitchFamily="34" charset="-122"/>
                <a:ea typeface="微软雅黑" pitchFamily="34" charset="-122"/>
              </a:rPr>
              <a:t>显示（包括</a:t>
            </a:r>
            <a:r>
              <a:rPr lang="en-US" altLang="zh-CN" sz="2000" dirty="0">
                <a:latin typeface="微软雅黑" pitchFamily="34" charset="-122"/>
                <a:ea typeface="微软雅黑" pitchFamily="34" charset="-122"/>
              </a:rPr>
              <a:t>1080i</a:t>
            </a:r>
            <a:r>
              <a:rPr lang="zh-CN" altLang="zh-CN" sz="2000" dirty="0">
                <a:latin typeface="微软雅黑" pitchFamily="34" charset="-122"/>
                <a:ea typeface="微软雅黑" pitchFamily="34" charset="-122"/>
              </a:rPr>
              <a:t>和</a:t>
            </a:r>
            <a:r>
              <a:rPr lang="en-US" altLang="zh-CN" sz="2000" dirty="0">
                <a:latin typeface="微软雅黑" pitchFamily="34" charset="-122"/>
                <a:ea typeface="微软雅黑" pitchFamily="34" charset="-122"/>
              </a:rPr>
              <a:t>1080p</a:t>
            </a:r>
            <a:r>
              <a:rPr lang="zh-CN" altLang="zh-CN" sz="2000" dirty="0">
                <a:latin typeface="微软雅黑" pitchFamily="34" charset="-122"/>
                <a:ea typeface="微软雅黑" pitchFamily="34" charset="-122"/>
              </a:rPr>
              <a:t>），其中</a:t>
            </a:r>
            <a:r>
              <a:rPr lang="en-US" altLang="zh-CN" sz="2000" dirty="0" err="1">
                <a:latin typeface="微软雅黑" pitchFamily="34" charset="-122"/>
                <a:ea typeface="微软雅黑" pitchFamily="34" charset="-122"/>
              </a:rPr>
              <a:t>i</a:t>
            </a:r>
            <a:r>
              <a:rPr lang="zh-CN" altLang="zh-CN" sz="2000" dirty="0">
                <a:latin typeface="微软雅黑" pitchFamily="34" charset="-122"/>
                <a:ea typeface="微软雅黑" pitchFamily="34" charset="-122"/>
              </a:rPr>
              <a:t>是</a:t>
            </a:r>
            <a:r>
              <a:rPr lang="zh-CN" altLang="zh-CN" sz="2000" dirty="0" smtClean="0">
                <a:latin typeface="微软雅黑" pitchFamily="34" charset="-122"/>
                <a:ea typeface="微软雅黑" pitchFamily="34" charset="-122"/>
              </a:rPr>
              <a:t>指</a:t>
            </a:r>
            <a:r>
              <a:rPr lang="zh-CN" altLang="en-US" sz="2000" dirty="0" smtClean="0">
                <a:latin typeface="微软雅黑" pitchFamily="34" charset="-122"/>
                <a:ea typeface="微软雅黑" pitchFamily="34" charset="-122"/>
              </a:rPr>
              <a:t>隔行扫描</a:t>
            </a:r>
            <a:r>
              <a:rPr lang="zh-CN" altLang="zh-CN" sz="2000" dirty="0" smtClean="0">
                <a:latin typeface="微软雅黑" pitchFamily="34" charset="-122"/>
                <a:ea typeface="微软雅黑" pitchFamily="34" charset="-122"/>
              </a:rPr>
              <a:t>；</a:t>
            </a:r>
            <a:r>
              <a:rPr lang="en-US" altLang="zh-CN" sz="2000" dirty="0">
                <a:latin typeface="微软雅黑" pitchFamily="34" charset="-122"/>
                <a:ea typeface="微软雅黑" pitchFamily="34" charset="-122"/>
              </a:rPr>
              <a:t>p</a:t>
            </a:r>
            <a:r>
              <a:rPr lang="zh-CN" altLang="zh-CN" sz="2000" dirty="0">
                <a:latin typeface="微软雅黑" pitchFamily="34" charset="-122"/>
                <a:ea typeface="微软雅黑" pitchFamily="34" charset="-122"/>
              </a:rPr>
              <a:t>代表</a:t>
            </a:r>
            <a:r>
              <a:rPr lang="zh-CN" altLang="zh-CN" sz="2000" dirty="0" smtClean="0">
                <a:latin typeface="微软雅黑" pitchFamily="34" charset="-122"/>
                <a:ea typeface="微软雅黑" pitchFamily="34" charset="-122"/>
              </a:rPr>
              <a:t>逐行扫描</a:t>
            </a:r>
            <a:r>
              <a:rPr lang="zh-CN" altLang="en-US"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gn="just" fontAlgn="base">
              <a:lnSpc>
                <a:spcPct val="150000"/>
              </a:lnSpc>
              <a:spcBef>
                <a:spcPct val="0"/>
              </a:spcBef>
              <a:spcAft>
                <a:spcPct val="0"/>
              </a:spcAft>
            </a:pPr>
            <a:r>
              <a:rPr lang="zh-CN" altLang="zh-CN" sz="2000" dirty="0" smtClean="0">
                <a:latin typeface="微软雅黑" pitchFamily="34" charset="-122"/>
                <a:ea typeface="微软雅黑" pitchFamily="34" charset="-122"/>
              </a:rPr>
              <a:t>相对</a:t>
            </a:r>
            <a:r>
              <a:rPr lang="zh-CN" altLang="zh-CN" sz="2000" dirty="0">
                <a:latin typeface="微软雅黑" pitchFamily="34" charset="-122"/>
                <a:ea typeface="微软雅黑" pitchFamily="34" charset="-122"/>
              </a:rPr>
              <a:t>来说，逐行扫描在画面的精细度要高于隔行扫描，即</a:t>
            </a:r>
            <a:r>
              <a:rPr lang="en-US" altLang="zh-CN" sz="2000" dirty="0">
                <a:latin typeface="微软雅黑" pitchFamily="34" charset="-122"/>
                <a:ea typeface="微软雅黑" pitchFamily="34" charset="-122"/>
              </a:rPr>
              <a:t>1080p</a:t>
            </a:r>
            <a:r>
              <a:rPr lang="zh-CN" altLang="zh-CN" sz="2000" dirty="0">
                <a:latin typeface="微软雅黑" pitchFamily="34" charset="-122"/>
                <a:ea typeface="微软雅黑" pitchFamily="34" charset="-122"/>
              </a:rPr>
              <a:t>的画质要胜过</a:t>
            </a:r>
            <a:r>
              <a:rPr lang="en-US" altLang="zh-CN" sz="2000" dirty="0">
                <a:latin typeface="微软雅黑" pitchFamily="34" charset="-122"/>
                <a:ea typeface="微软雅黑" pitchFamily="34" charset="-122"/>
              </a:rPr>
              <a:t>1080i</a:t>
            </a:r>
            <a:r>
              <a:rPr lang="zh-CN" altLang="zh-CN" sz="2000" dirty="0">
                <a:latin typeface="微软雅黑" pitchFamily="34" charset="-122"/>
                <a:ea typeface="微软雅黑" pitchFamily="34" charset="-122"/>
              </a:rPr>
              <a:t>。</a:t>
            </a:r>
            <a:endParaRPr lang="en-US" altLang="zh-CN" sz="2000" dirty="0">
              <a:latin typeface="微软雅黑" pitchFamily="34" charset="-122"/>
              <a:ea typeface="微软雅黑" pitchFamily="34" charset="-122"/>
            </a:endParaRPr>
          </a:p>
        </p:txBody>
      </p:sp>
      <p:sp>
        <p:nvSpPr>
          <p:cNvPr id="29" name="矩形 28"/>
          <p:cNvSpPr/>
          <p:nvPr/>
        </p:nvSpPr>
        <p:spPr>
          <a:xfrm>
            <a:off x="585608" y="0"/>
            <a:ext cx="2048410" cy="15059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边形 27"/>
          <p:cNvSpPr/>
          <p:nvPr/>
        </p:nvSpPr>
        <p:spPr>
          <a:xfrm>
            <a:off x="683084" y="14760"/>
            <a:ext cx="2361064" cy="90182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黑体" panose="02010609060101010101" pitchFamily="49" charset="-122"/>
                <a:ea typeface="黑体" panose="02010609060101010101" pitchFamily="49" charset="-122"/>
              </a:rPr>
              <a:t>第</a:t>
            </a:r>
            <a:r>
              <a:rPr lang="en-US" altLang="zh-CN" sz="2400" dirty="0" smtClean="0">
                <a:latin typeface="黑体" panose="02010609060101010101" pitchFamily="49" charset="-122"/>
                <a:ea typeface="黑体" panose="02010609060101010101" pitchFamily="49" charset="-122"/>
              </a:rPr>
              <a:t>1</a:t>
            </a:r>
            <a:r>
              <a:rPr lang="zh-CN" altLang="en-US" sz="2400" dirty="0" smtClean="0">
                <a:latin typeface="黑体" panose="02010609060101010101" pitchFamily="49" charset="-122"/>
                <a:ea typeface="黑体" panose="02010609060101010101" pitchFamily="49" charset="-122"/>
              </a:rPr>
              <a:t>章</a:t>
            </a:r>
            <a:endParaRPr lang="zh-CN" altLang="en-US" sz="2400" dirty="0">
              <a:latin typeface="黑体" panose="02010609060101010101" pitchFamily="49" charset="-122"/>
              <a:ea typeface="黑体" panose="02010609060101010101" pitchFamily="49" charset="-122"/>
            </a:endParaRPr>
          </a:p>
        </p:txBody>
      </p:sp>
      <p:sp>
        <p:nvSpPr>
          <p:cNvPr id="8" name="矩形 7"/>
          <p:cNvSpPr/>
          <p:nvPr/>
        </p:nvSpPr>
        <p:spPr>
          <a:xfrm>
            <a:off x="585608" y="1710577"/>
            <a:ext cx="2744445"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sz="2000" dirty="0" smtClean="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rPr>
              <a:t>1.1</a:t>
            </a:r>
            <a:r>
              <a:rPr lang="zh-CN" altLang="zh-CN" sz="2000" b="1" dirty="0"/>
              <a:t>数字视频编辑概述</a:t>
            </a:r>
            <a:endParaRPr lang="en-US" altLang="zh-CN" sz="2000" dirty="0">
              <a:solidFill>
                <a:prstClr val="white"/>
              </a:solidFill>
              <a:ea typeface="微软雅黑" pitchFamily="34" charset="-122"/>
              <a:cs typeface="Arial Unicode MS" pitchFamily="34" charset="-122"/>
            </a:endParaRPr>
          </a:p>
        </p:txBody>
      </p:sp>
    </p:spTree>
    <p:extLst>
      <p:ext uri="{BB962C8B-B14F-4D97-AF65-F5344CB8AC3E}">
        <p14:creationId xmlns:p14="http://schemas.microsoft.com/office/powerpoint/2010/main" val="3329866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iterate type="lt">
                                    <p:tmPct val="3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50"/>
                                        <p:tgtEl>
                                          <p:spTgt spid="4"/>
                                        </p:tgtEl>
                                      </p:cBhvr>
                                    </p:animEffect>
                                  </p:childTnLst>
                                </p:cTn>
                              </p:par>
                              <p:par>
                                <p:cTn id="8" presetID="36" presetClass="emph" presetSubtype="0" fill="hold" grpId="1" nodeType="withEffect">
                                  <p:stCondLst>
                                    <p:cond delay="250"/>
                                  </p:stCondLst>
                                  <p:iterate type="lt">
                                    <p:tmPct val="30000"/>
                                  </p:iterate>
                                  <p:childTnLst>
                                    <p:animScale>
                                      <p:cBhvr>
                                        <p:cTn id="9" dur="25" autoRev="1" fill="hold">
                                          <p:stCondLst>
                                            <p:cond delay="0"/>
                                          </p:stCondLst>
                                        </p:cTn>
                                        <p:tgtEl>
                                          <p:spTgt spid="4"/>
                                        </p:tgtEl>
                                      </p:cBhvr>
                                      <p:to x="80000" y="100000"/>
                                    </p:animScale>
                                    <p:anim by="(#ppt_w*0.10)" calcmode="lin" valueType="num">
                                      <p:cBhvr>
                                        <p:cTn id="10" dur="25" autoRev="1" fill="hold">
                                          <p:stCondLst>
                                            <p:cond delay="0"/>
                                          </p:stCondLst>
                                        </p:cTn>
                                        <p:tgtEl>
                                          <p:spTgt spid="4"/>
                                        </p:tgtEl>
                                        <p:attrNameLst>
                                          <p:attrName>ppt_x</p:attrName>
                                        </p:attrNameLst>
                                      </p:cBhvr>
                                    </p:anim>
                                    <p:anim by="(-#ppt_w*0.10)" calcmode="lin" valueType="num">
                                      <p:cBhvr>
                                        <p:cTn id="11" dur="25" autoRev="1" fill="hold">
                                          <p:stCondLst>
                                            <p:cond delay="0"/>
                                          </p:stCondLst>
                                        </p:cTn>
                                        <p:tgtEl>
                                          <p:spTgt spid="4"/>
                                        </p:tgtEl>
                                        <p:attrNameLst>
                                          <p:attrName>ppt_y</p:attrName>
                                        </p:attrNameLst>
                                      </p:cBhvr>
                                    </p:anim>
                                    <p:animRot by="-480000">
                                      <p:cBhvr>
                                        <p:cTn id="12"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312</TotalTime>
  <Words>1782</Words>
  <Application>Microsoft Office PowerPoint</Application>
  <PresentationFormat>宽屏</PresentationFormat>
  <Paragraphs>139</Paragraphs>
  <Slides>18</Slides>
  <Notes>18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Arial Unicode MS</vt:lpstr>
      <vt:lpstr>黑体</vt:lpstr>
      <vt:lpstr>宋体</vt:lpstr>
      <vt:lpstr>微软雅黑</vt:lpstr>
      <vt:lpstr>Arial</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说课</dc:title>
  <dc:creator>hpp</dc:creator>
  <cp:lastModifiedBy>微软用户</cp:lastModifiedBy>
  <cp:revision>36</cp:revision>
  <dcterms:created xsi:type="dcterms:W3CDTF">2015-10-15T01:42:42Z</dcterms:created>
  <dcterms:modified xsi:type="dcterms:W3CDTF">2022-09-19T10:54:34Z</dcterms:modified>
</cp:coreProperties>
</file>