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94" r:id="rId3"/>
    <p:sldId id="260" r:id="rId4"/>
    <p:sldId id="295" r:id="rId5"/>
    <p:sldId id="296" r:id="rId6"/>
    <p:sldId id="297" r:id="rId7"/>
    <p:sldId id="298" r:id="rId8"/>
    <p:sldId id="299" r:id="rId9"/>
    <p:sldId id="301" r:id="rId10"/>
    <p:sldId id="300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29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800" autoAdjust="0"/>
  </p:normalViewPr>
  <p:slideViewPr>
    <p:cSldViewPr snapToGrid="0">
      <p:cViewPr varScale="1">
        <p:scale>
          <a:sx n="70" d="100"/>
          <a:sy n="70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CD234-1A59-463F-8B12-F9DAA98A294F}" type="datetimeFigureOut">
              <a:rPr lang="zh-CN" altLang="en-US" smtClean="0"/>
              <a:pPr/>
              <a:t>2022/9/20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BB733-DF6B-4801-AFF9-46967ACB99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6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011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523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171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817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286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28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0823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76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354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5046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981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亮亮图文旗舰店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59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177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73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60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84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5354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979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3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02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BB733-DF6B-4801-AFF9-46967ACB994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172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6"/>
          <p:cNvGrpSpPr>
            <a:grpSpLocks noChangeAspect="1"/>
          </p:cNvGrpSpPr>
          <p:nvPr userDrawn="1"/>
        </p:nvGrpSpPr>
        <p:grpSpPr bwMode="auto">
          <a:xfrm>
            <a:off x="0" y="-275"/>
            <a:ext cx="12192000" cy="4930268"/>
            <a:chOff x="1602" y="283"/>
            <a:chExt cx="5028" cy="2711"/>
          </a:xfrm>
        </p:grpSpPr>
        <p:sp>
          <p:nvSpPr>
            <p:cNvPr id="17" name="Freeform 107"/>
            <p:cNvSpPr>
              <a:spLocks/>
            </p:cNvSpPr>
            <p:nvPr/>
          </p:nvSpPr>
          <p:spPr bwMode="auto">
            <a:xfrm>
              <a:off x="1602" y="426"/>
              <a:ext cx="5028" cy="2568"/>
            </a:xfrm>
            <a:custGeom>
              <a:avLst/>
              <a:gdLst/>
              <a:ahLst/>
              <a:cxnLst>
                <a:cxn ang="0">
                  <a:pos x="2129" y="670"/>
                </a:cxn>
                <a:cxn ang="0">
                  <a:pos x="2129" y="640"/>
                </a:cxn>
                <a:cxn ang="0">
                  <a:pos x="0" y="0"/>
                </a:cxn>
                <a:cxn ang="0">
                  <a:pos x="0" y="688"/>
                </a:cxn>
                <a:cxn ang="0">
                  <a:pos x="1053" y="1054"/>
                </a:cxn>
                <a:cxn ang="0">
                  <a:pos x="2129" y="670"/>
                </a:cxn>
              </a:cxnLst>
              <a:rect l="0" t="0" r="r" b="b"/>
              <a:pathLst>
                <a:path w="2129" h="1054">
                  <a:moveTo>
                    <a:pt x="2129" y="670"/>
                  </a:moveTo>
                  <a:cubicBezTo>
                    <a:pt x="2129" y="640"/>
                    <a:pt x="2129" y="640"/>
                    <a:pt x="2129" y="640"/>
                  </a:cubicBezTo>
                  <a:cubicBezTo>
                    <a:pt x="1070" y="830"/>
                    <a:pt x="360" y="617"/>
                    <a:pt x="0" y="0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310" y="932"/>
                    <a:pt x="661" y="1054"/>
                    <a:pt x="1053" y="1054"/>
                  </a:cubicBezTo>
                  <a:cubicBezTo>
                    <a:pt x="1454" y="1054"/>
                    <a:pt x="1813" y="926"/>
                    <a:pt x="2129" y="6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B9BD3"/>
                </a:gs>
                <a:gs pos="31000">
                  <a:srgbClr val="21D6E0"/>
                </a:gs>
                <a:gs pos="77000">
                  <a:srgbClr val="0087E6"/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8"/>
            <p:cNvSpPr>
              <a:spLocks/>
            </p:cNvSpPr>
            <p:nvPr/>
          </p:nvSpPr>
          <p:spPr bwMode="auto">
            <a:xfrm>
              <a:off x="1602" y="283"/>
              <a:ext cx="5028" cy="2200"/>
            </a:xfrm>
            <a:custGeom>
              <a:avLst/>
              <a:gdLst/>
              <a:ahLst/>
              <a:cxnLst>
                <a:cxn ang="0">
                  <a:pos x="2129" y="697"/>
                </a:cxn>
                <a:cxn ang="0">
                  <a:pos x="2129" y="623"/>
                </a:cxn>
                <a:cxn ang="0">
                  <a:pos x="1181" y="0"/>
                </a:cxn>
                <a:cxn ang="0">
                  <a:pos x="0" y="0"/>
                </a:cxn>
                <a:cxn ang="0">
                  <a:pos x="0" y="57"/>
                </a:cxn>
                <a:cxn ang="0">
                  <a:pos x="2129" y="697"/>
                </a:cxn>
              </a:cxnLst>
              <a:rect l="0" t="0" r="r" b="b"/>
              <a:pathLst>
                <a:path w="2129" h="887">
                  <a:moveTo>
                    <a:pt x="2129" y="697"/>
                  </a:moveTo>
                  <a:cubicBezTo>
                    <a:pt x="2129" y="623"/>
                    <a:pt x="2129" y="623"/>
                    <a:pt x="2129" y="623"/>
                  </a:cubicBezTo>
                  <a:cubicBezTo>
                    <a:pt x="1448" y="642"/>
                    <a:pt x="1132" y="434"/>
                    <a:pt x="11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60" y="674"/>
                    <a:pt x="1070" y="887"/>
                    <a:pt x="2129" y="697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0D7AB9"/>
                </a:gs>
                <a:gs pos="17000">
                  <a:srgbClr val="21D6E0"/>
                </a:gs>
                <a:gs pos="75000">
                  <a:srgbClr val="0087E6"/>
                </a:gs>
              </a:gsLst>
              <a:lin ang="7200000" scaled="0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9"/>
            <p:cNvSpPr>
              <a:spLocks/>
            </p:cNvSpPr>
            <p:nvPr/>
          </p:nvSpPr>
          <p:spPr bwMode="auto">
            <a:xfrm>
              <a:off x="4255" y="283"/>
              <a:ext cx="2375" cy="1650"/>
            </a:xfrm>
            <a:custGeom>
              <a:avLst/>
              <a:gdLst/>
              <a:ahLst/>
              <a:cxnLst>
                <a:cxn ang="0">
                  <a:pos x="997" y="623"/>
                </a:cxn>
                <a:cxn ang="0">
                  <a:pos x="997" y="0"/>
                </a:cxn>
                <a:cxn ang="0">
                  <a:pos x="49" y="0"/>
                </a:cxn>
                <a:cxn ang="0">
                  <a:pos x="997" y="623"/>
                </a:cxn>
              </a:cxnLst>
              <a:rect l="0" t="0" r="r" b="b"/>
              <a:pathLst>
                <a:path w="997" h="642">
                  <a:moveTo>
                    <a:pt x="997" y="623"/>
                  </a:moveTo>
                  <a:cubicBezTo>
                    <a:pt x="997" y="0"/>
                    <a:pt x="997" y="0"/>
                    <a:pt x="99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34"/>
                    <a:pt x="316" y="642"/>
                    <a:pt x="997" y="623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4ABEEE"/>
                </a:gs>
                <a:gs pos="75000">
                  <a:srgbClr val="0D7AB9"/>
                </a:gs>
              </a:gsLst>
              <a:path path="circle">
                <a:fillToRect l="100000" b="100000"/>
              </a:path>
              <a:tileRect t="-100000" r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Freeform 26"/>
          <p:cNvSpPr>
            <a:spLocks/>
          </p:cNvSpPr>
          <p:nvPr userDrawn="1"/>
        </p:nvSpPr>
        <p:spPr bwMode="auto">
          <a:xfrm>
            <a:off x="0" y="3968740"/>
            <a:ext cx="12192000" cy="2889261"/>
          </a:xfrm>
          <a:custGeom>
            <a:avLst/>
            <a:gdLst/>
            <a:ahLst/>
            <a:cxnLst>
              <a:cxn ang="0">
                <a:pos x="2861" y="904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904"/>
              </a:cxn>
              <a:cxn ang="0">
                <a:pos x="2861" y="904"/>
              </a:cxn>
            </a:cxnLst>
            <a:rect l="0" t="0" r="r" b="b"/>
            <a:pathLst>
              <a:path w="2861" h="904">
                <a:moveTo>
                  <a:pt x="2861" y="904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904"/>
                  <a:pt x="0" y="904"/>
                  <a:pt x="0" y="904"/>
                </a:cubicBezTo>
                <a:cubicBezTo>
                  <a:pt x="2861" y="904"/>
                  <a:pt x="2861" y="904"/>
                  <a:pt x="2861" y="90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59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0" y="3148980"/>
            <a:ext cx="12192000" cy="1780219"/>
          </a:xfrm>
          <a:custGeom>
            <a:avLst/>
            <a:gdLst/>
            <a:ahLst/>
            <a:cxnLst>
              <a:cxn ang="0">
                <a:pos x="2861" y="225"/>
              </a:cxn>
              <a:cxn ang="0">
                <a:pos x="2861" y="0"/>
              </a:cxn>
              <a:cxn ang="0">
                <a:pos x="1415" y="516"/>
              </a:cxn>
              <a:cxn ang="0">
                <a:pos x="0" y="25"/>
              </a:cxn>
              <a:cxn ang="0">
                <a:pos x="0" y="271"/>
              </a:cxn>
              <a:cxn ang="0">
                <a:pos x="1382" y="557"/>
              </a:cxn>
              <a:cxn ang="0">
                <a:pos x="2861" y="225"/>
              </a:cxn>
            </a:cxnLst>
            <a:rect l="0" t="0" r="r" b="b"/>
            <a:pathLst>
              <a:path w="2861" h="557">
                <a:moveTo>
                  <a:pt x="2861" y="225"/>
                </a:moveTo>
                <a:cubicBezTo>
                  <a:pt x="2861" y="0"/>
                  <a:pt x="2861" y="0"/>
                  <a:pt x="2861" y="0"/>
                </a:cubicBezTo>
                <a:cubicBezTo>
                  <a:pt x="2436" y="344"/>
                  <a:pt x="1954" y="516"/>
                  <a:pt x="1415" y="516"/>
                </a:cubicBezTo>
                <a:cubicBezTo>
                  <a:pt x="889" y="516"/>
                  <a:pt x="417" y="352"/>
                  <a:pt x="0" y="25"/>
                </a:cubicBezTo>
                <a:cubicBezTo>
                  <a:pt x="0" y="271"/>
                  <a:pt x="0" y="271"/>
                  <a:pt x="0" y="271"/>
                </a:cubicBezTo>
                <a:cubicBezTo>
                  <a:pt x="421" y="462"/>
                  <a:pt x="882" y="557"/>
                  <a:pt x="1382" y="557"/>
                </a:cubicBezTo>
                <a:cubicBezTo>
                  <a:pt x="1921" y="557"/>
                  <a:pt x="2414" y="446"/>
                  <a:pt x="2861" y="2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0" y="3840896"/>
            <a:ext cx="12192000" cy="1188944"/>
          </a:xfrm>
          <a:custGeom>
            <a:avLst/>
            <a:gdLst/>
            <a:ahLst/>
            <a:cxnLst>
              <a:cxn ang="0">
                <a:pos x="2861" y="40"/>
              </a:cxn>
              <a:cxn ang="0">
                <a:pos x="2861" y="0"/>
              </a:cxn>
              <a:cxn ang="0">
                <a:pos x="1382" y="332"/>
              </a:cxn>
              <a:cxn ang="0">
                <a:pos x="0" y="46"/>
              </a:cxn>
              <a:cxn ang="0">
                <a:pos x="0" y="86"/>
              </a:cxn>
              <a:cxn ang="0">
                <a:pos x="1382" y="372"/>
              </a:cxn>
              <a:cxn ang="0">
                <a:pos x="2861" y="40"/>
              </a:cxn>
            </a:cxnLst>
            <a:rect l="0" t="0" r="r" b="b"/>
            <a:pathLst>
              <a:path w="2861" h="372">
                <a:moveTo>
                  <a:pt x="2861" y="40"/>
                </a:moveTo>
                <a:cubicBezTo>
                  <a:pt x="2861" y="0"/>
                  <a:pt x="2861" y="0"/>
                  <a:pt x="2861" y="0"/>
                </a:cubicBezTo>
                <a:cubicBezTo>
                  <a:pt x="2414" y="221"/>
                  <a:pt x="1921" y="332"/>
                  <a:pt x="1382" y="332"/>
                </a:cubicBezTo>
                <a:cubicBezTo>
                  <a:pt x="882" y="332"/>
                  <a:pt x="421" y="237"/>
                  <a:pt x="0" y="46"/>
                </a:cubicBezTo>
                <a:cubicBezTo>
                  <a:pt x="0" y="86"/>
                  <a:pt x="0" y="86"/>
                  <a:pt x="0" y="86"/>
                </a:cubicBezTo>
                <a:cubicBezTo>
                  <a:pt x="421" y="277"/>
                  <a:pt x="882" y="372"/>
                  <a:pt x="1382" y="372"/>
                </a:cubicBezTo>
                <a:cubicBezTo>
                  <a:pt x="1921" y="372"/>
                  <a:pt x="2414" y="261"/>
                  <a:pt x="2861" y="40"/>
                </a:cubicBezTo>
                <a:close/>
              </a:path>
            </a:pathLst>
          </a:custGeom>
          <a:solidFill>
            <a:srgbClr val="97BD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4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CONTENTS</a:t>
            </a:r>
          </a:p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65195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3"/>
          <p:cNvSpPr txBox="1"/>
          <p:nvPr userDrawn="1"/>
        </p:nvSpPr>
        <p:spPr>
          <a:xfrm>
            <a:off x="2280569" y="692254"/>
            <a:ext cx="14514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</a:p>
        </p:txBody>
      </p:sp>
      <p:sp>
        <p:nvSpPr>
          <p:cNvPr id="11" name="矩形 24"/>
          <p:cNvSpPr>
            <a:spLocks noChangeArrowheads="1"/>
          </p:cNvSpPr>
          <p:nvPr userDrawn="1"/>
        </p:nvSpPr>
        <p:spPr bwMode="auto">
          <a:xfrm>
            <a:off x="1056752" y="704309"/>
            <a:ext cx="107983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TRANSITION PAGE</a:t>
            </a:r>
          </a:p>
        </p:txBody>
      </p:sp>
    </p:spTree>
    <p:extLst>
      <p:ext uri="{BB962C8B-B14F-4D97-AF65-F5344CB8AC3E}">
        <p14:creationId xmlns:p14="http://schemas.microsoft.com/office/powerpoint/2010/main" val="7655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第一章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98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419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/>
          <p:nvPr userDrawn="1"/>
        </p:nvSpPr>
        <p:spPr>
          <a:xfrm>
            <a:off x="2280569" y="692254"/>
            <a:ext cx="3167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人事管理与人力资源管理</a:t>
            </a:r>
          </a:p>
        </p:txBody>
      </p:sp>
      <p:sp>
        <p:nvSpPr>
          <p:cNvPr id="7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第二章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正文</a:t>
            </a:r>
            <a:endParaRPr lang="en-US" altLang="zh-CN" sz="1400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302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第三章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41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第四章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9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4"/>
          <p:cNvSpPr>
            <a:spLocks noChangeArrowheads="1"/>
          </p:cNvSpPr>
          <p:nvPr userDrawn="1"/>
        </p:nvSpPr>
        <p:spPr bwMode="auto">
          <a:xfrm>
            <a:off x="1056752" y="565810"/>
            <a:ext cx="1079839" cy="3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white"/>
                </a:solidFill>
                <a:ea typeface="微软雅黑" pitchFamily="34" charset="-122"/>
                <a:cs typeface="Arial Unicode MS" pitchFamily="34" charset="-122"/>
              </a:rPr>
              <a:t>第五章</a:t>
            </a:r>
            <a:endParaRPr lang="en-US" altLang="zh-CN" b="1" dirty="0">
              <a:solidFill>
                <a:prstClr val="white"/>
              </a:solidFill>
              <a:ea typeface="微软雅黑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49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 userDrawn="1"/>
        </p:nvSpPr>
        <p:spPr>
          <a:xfrm rot="5400000">
            <a:off x="1226035" y="502221"/>
            <a:ext cx="741272" cy="1079839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056752" y="0"/>
            <a:ext cx="1079839" cy="67150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2264807" y="692696"/>
            <a:ext cx="0" cy="36004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 userDrawn="1"/>
        </p:nvSpPr>
        <p:spPr>
          <a:xfrm>
            <a:off x="0" y="6265681"/>
            <a:ext cx="11397485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1518379" y="6265681"/>
            <a:ext cx="673622" cy="432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TextBox 15"/>
          <p:cNvSpPr txBox="1"/>
          <p:nvPr userDrawn="1"/>
        </p:nvSpPr>
        <p:spPr>
          <a:xfrm>
            <a:off x="11646102" y="6312404"/>
            <a:ext cx="425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EEF1883-7A0E-4F66-9932-E581691AD397}" type="slidenum">
              <a:rPr lang="zh-CN" altLang="en-US" sz="1600">
                <a:solidFill>
                  <a:prstClr val="white"/>
                </a:solidFill>
              </a:rPr>
              <a:pPr/>
              <a:t>‹#›</a:t>
            </a:fld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649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8" r:id="rId6"/>
    <p:sldLayoutId id="2147483669" r:id="rId7"/>
    <p:sldLayoutId id="2147483670" r:id="rId8"/>
    <p:sldLayoutId id="2147483671" r:id="rId9"/>
    <p:sldLayoutId id="2147483673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07822" y="1056239"/>
            <a:ext cx="630967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Adobe Premiere Pro CC</a:t>
            </a:r>
            <a:endParaRPr lang="zh-CN" altLang="zh-CN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数字视频编辑教程</a:t>
            </a:r>
            <a:endParaRPr lang="zh-CN" altLang="en-US" sz="4400" b="1" spc="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16" y="1549088"/>
            <a:ext cx="7310471" cy="585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0323" y="2324540"/>
            <a:ext cx="3549665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导出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媒体界面设置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当所有的剪辑和特效工作完成后，用户需要将序列渲染输出为媒体文件。选择菜单“文件”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“导出”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“媒体”，弹出导出对话框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，通过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设置导出参数，可以导出不同的媒体类型。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90" y="496449"/>
            <a:ext cx="7364010" cy="56894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518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0323" y="2324540"/>
            <a:ext cx="3549665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预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览视频效果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81" y="916584"/>
            <a:ext cx="5917328" cy="5833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382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0323" y="2324540"/>
            <a:ext cx="3549665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设置输出内容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23" y="3198715"/>
            <a:ext cx="10696391" cy="1960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3673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0323" y="2324540"/>
            <a:ext cx="3549665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导出设置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65" y="265617"/>
            <a:ext cx="6814649" cy="59981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966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900752" y="2324540"/>
            <a:ext cx="3439236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选项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卡参数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189" y="916584"/>
            <a:ext cx="6588946" cy="5393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650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15483" y="1930584"/>
            <a:ext cx="10666749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选项卡可以勾选并设置</a:t>
            </a:r>
            <a:r>
              <a:rPr lang="en-US" altLang="zh-CN" sz="2000" dirty="0" err="1">
                <a:latin typeface="微软雅黑" pitchFamily="34" charset="-122"/>
                <a:ea typeface="微软雅黑" pitchFamily="34" charset="-122"/>
              </a:rPr>
              <a:t>Lumetri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Look/LUT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SDR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遵从情况、图像叠加、名称叠加、时间码叠加、时间调谐器、视频限制器、响度标准化等。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视频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视频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选项卡可以勾选并设置基本视频设置、编码设置、管理显示色域体积、内容光线级别、比特率设置、高级设置、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VR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视频等。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音频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音频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选项卡可以勾选并设置音频格式、基本音频设置、比特率设置等。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多路复用器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多路复用器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选项卡的基本设置包括多路复用器和流兼容性的选项设置等。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选项卡包括导出选项、文件格式和帧速率等设置。当序列中添加开放式字幕时，字幕选项卡被激活，可以设置导出不带字幕的视频、或者将字幕录制到视频选项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20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15484" y="1930584"/>
            <a:ext cx="2712046" cy="4154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队列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与导出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选择队列选项，则启动与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Premiere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相同版本的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Adobe Media Encode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软件。在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Adobe Media Encode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软件中可以同时导出多个序列，并且不影响用户在媒体文件导出时的其他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152" y="1505923"/>
            <a:ext cx="8402556" cy="4567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618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324540"/>
            <a:ext cx="2712046" cy="407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导出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视音频文件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634" y="916584"/>
            <a:ext cx="6147414" cy="5324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7043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324540"/>
            <a:ext cx="271204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导出音频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文件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883" y="1505923"/>
            <a:ext cx="6188483" cy="48018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324540"/>
            <a:ext cx="271204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导出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图片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文件</a:t>
            </a:r>
            <a:endParaRPr lang="zh-CN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11.3 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导出媒体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10" y="916584"/>
            <a:ext cx="6076708" cy="53858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03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2714293" y="2568460"/>
            <a:ext cx="63096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en-US" altLang="zh-CN" sz="36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824450" y="2568460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824450" y="3904137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146" y="4210172"/>
            <a:ext cx="3802024" cy="30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本章小结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8382" y="2135238"/>
            <a:ext cx="9535236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本章主要讲解项目渲染和输出的操作方法及相关知识，包括项目渲染和生成、项目文件导出的格式、图片导出与设置、视频导出与设置、音频导出与设置等操作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渲染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输出是视频编辑的最后一步，只有导出视音频文件之后，才能对工程、素材进行移动、删除等处理，选择不同的视频导出格式是本章的重点内容。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69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674961" y="1341619"/>
            <a:ext cx="377539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spc="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95400" y="1135445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400" y="2471122"/>
            <a:ext cx="5734516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61" y="3193641"/>
            <a:ext cx="5087708" cy="407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79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2050485"/>
            <a:ext cx="558318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日，中央电视台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4K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超高清频道正式开播，目前已有北京、广东、上海等多省、区、市的有线电视网开通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4K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超高清频道。央视系列节目《远方的家》就将超高清镜头对准长江、运河、海岸线等中国各地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，展示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中国的自然人文之美，弘扬深厚的中华文化。景物逼真、画面、颜色丰富真实，是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4K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超高清影像的典型特征，身临其境观感使观众足不出户享受影院般的体验。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555" y="2284563"/>
            <a:ext cx="5719445" cy="32251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章节</a:t>
            </a:r>
            <a:r>
              <a:rPr lang="zh-CN" altLang="en-US" sz="2000" dirty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导入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7" y="2050485"/>
            <a:ext cx="4859849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渲染文件的暂存盘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项目渲染时都会生成渲染文件，为提高渲染速度，应选择转速快、空间大的本地硬盘暂存渲染文件。选择菜单“文件”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“项目设置”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“暂存盘”命令，打开项目设置对话框，可以在视频预览和音频预览选项中设置渲染文件的暂存盘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路径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项目渲染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652" y="156435"/>
            <a:ext cx="6116987" cy="6028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316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2050485"/>
            <a:ext cx="3795324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设置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渲染入点和出点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当完成全部的视频编辑后，可以直接进行渲染，无需设置渲染的入点和出点。而当“时间轴”面板的时间标尺处出现红线提示后，就需要设置渲染入点和出点。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项目渲染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887" y="1710577"/>
            <a:ext cx="7538113" cy="3806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149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2050485"/>
            <a:ext cx="3795324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渲染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与生成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菜单“序列”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“渲染入点到出点”命令，弹出渲染进度条，即可渲染入点到出点的视频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11.1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项目渲染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631" y="2707815"/>
            <a:ext cx="7511282" cy="29696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48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585608" y="2050485"/>
            <a:ext cx="3795324" cy="13306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菜单“文件”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Wingdings" panose="05000000000000000000" pitchFamily="2" charset="2"/>
              </a:rPr>
              <a:t>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“导出”命令，可以在弹出的子菜单中选择导出的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文件类型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11.2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项目输出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251" y="1505923"/>
            <a:ext cx="5554207" cy="45946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207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324540"/>
            <a:ext cx="10100589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媒体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用于导出影片文件，是常见的导出格式。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动态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图形模板：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用于导出动态图形模板。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字幕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用于导出字幕文件。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磁带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导出到磁带中。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EDL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将项目文件导出为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EDL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格式，导出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设置是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表格形式的列表，是由时间码值形成的电影剪辑数据组成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11.2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项目输出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93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3141624" y="265617"/>
            <a:ext cx="3718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渲染输出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683084" y="2590159"/>
            <a:ext cx="10100589" cy="2308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OMF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将项目文件导出为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OMF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格式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AAF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将项目文件导出为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AAF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格式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AAF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（高级制作格式）是一种用于多媒体创作及后期制作，面向企业界的开放式标准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Final Cut Pro XML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将项目文件导出为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格式。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Internet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环境中跨平台、依赖于内容的技术，是当前处理结构化文档信息的工具。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85608" y="0"/>
            <a:ext cx="2048410" cy="1505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边形 27"/>
          <p:cNvSpPr/>
          <p:nvPr/>
        </p:nvSpPr>
        <p:spPr>
          <a:xfrm>
            <a:off x="683084" y="14760"/>
            <a:ext cx="2361064" cy="901824"/>
          </a:xfrm>
          <a:prstGeom prst="homePlat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章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84" y="1341245"/>
            <a:ext cx="2744445" cy="3693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altLang="zh-CN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11.2</a:t>
            </a:r>
            <a:r>
              <a:rPr lang="zh-CN" altLang="en-US" sz="2000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项目输出</a:t>
            </a:r>
            <a:endParaRPr lang="en-US" altLang="zh-CN" sz="2000" dirty="0">
              <a:solidFill>
                <a:prstClr val="whit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0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0C0"/>
      </a:accent1>
      <a:accent2>
        <a:srgbClr val="00B0F0"/>
      </a:accent2>
      <a:accent3>
        <a:srgbClr val="297FD5"/>
      </a:accent3>
      <a:accent4>
        <a:srgbClr val="00B050"/>
      </a:accent4>
      <a:accent5>
        <a:srgbClr val="92D050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962</Words>
  <Application>Microsoft Office PowerPoint</Application>
  <PresentationFormat>宽屏</PresentationFormat>
  <Paragraphs>117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 Unicode MS</vt:lpstr>
      <vt:lpstr>黑体</vt:lpstr>
      <vt:lpstr>宋体</vt:lpstr>
      <vt:lpstr>微软雅黑</vt:lpstr>
      <vt:lpstr>Arial</vt:lpstr>
      <vt:lpstr>Calibri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说课</dc:title>
  <dc:creator>hpp</dc:creator>
  <cp:lastModifiedBy>微软用户</cp:lastModifiedBy>
  <cp:revision>38</cp:revision>
  <dcterms:created xsi:type="dcterms:W3CDTF">2015-10-15T01:42:42Z</dcterms:created>
  <dcterms:modified xsi:type="dcterms:W3CDTF">2022-09-20T02:45:28Z</dcterms:modified>
</cp:coreProperties>
</file>