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1"/>
  </p:notesMasterIdLst>
  <p:sldIdLst>
    <p:sldId id="257" r:id="rId2"/>
    <p:sldId id="294" r:id="rId3"/>
    <p:sldId id="329" r:id="rId4"/>
    <p:sldId id="260" r:id="rId5"/>
    <p:sldId id="295" r:id="rId6"/>
    <p:sldId id="297" r:id="rId7"/>
    <p:sldId id="296" r:id="rId8"/>
    <p:sldId id="298" r:id="rId9"/>
    <p:sldId id="299" r:id="rId10"/>
    <p:sldId id="300" r:id="rId11"/>
    <p:sldId id="301" r:id="rId12"/>
    <p:sldId id="302" r:id="rId13"/>
    <p:sldId id="303" r:id="rId14"/>
    <p:sldId id="304" r:id="rId15"/>
    <p:sldId id="305" r:id="rId16"/>
    <p:sldId id="306" r:id="rId17"/>
    <p:sldId id="307" r:id="rId18"/>
    <p:sldId id="308" r:id="rId19"/>
    <p:sldId id="309" r:id="rId20"/>
    <p:sldId id="310" r:id="rId21"/>
    <p:sldId id="311" r:id="rId22"/>
    <p:sldId id="312" r:id="rId23"/>
    <p:sldId id="313" r:id="rId24"/>
    <p:sldId id="314" r:id="rId25"/>
    <p:sldId id="315" r:id="rId26"/>
    <p:sldId id="316" r:id="rId27"/>
    <p:sldId id="317" r:id="rId28"/>
    <p:sldId id="318" r:id="rId29"/>
    <p:sldId id="319" r:id="rId30"/>
    <p:sldId id="320" r:id="rId31"/>
    <p:sldId id="321" r:id="rId32"/>
    <p:sldId id="322" r:id="rId33"/>
    <p:sldId id="323" r:id="rId34"/>
    <p:sldId id="324" r:id="rId35"/>
    <p:sldId id="325" r:id="rId36"/>
    <p:sldId id="326" r:id="rId37"/>
    <p:sldId id="327" r:id="rId38"/>
    <p:sldId id="328" r:id="rId39"/>
    <p:sldId id="292" r:id="rId4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B0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69" autoAdjust="0"/>
    <p:restoredTop sz="94800" autoAdjust="0"/>
  </p:normalViewPr>
  <p:slideViewPr>
    <p:cSldViewPr snapToGrid="0">
      <p:cViewPr varScale="1">
        <p:scale>
          <a:sx n="70" d="100"/>
          <a:sy n="70" d="100"/>
        </p:scale>
        <p:origin x="618"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C5CD234-1A59-463F-8B12-F9DAA98A294F}" type="datetimeFigureOut">
              <a:rPr lang="zh-CN" altLang="en-US" smtClean="0"/>
              <a:pPr/>
              <a:t>2022/9/19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EBB733-DF6B-4801-AFF9-46967ACB9940}" type="slidenum">
              <a:rPr lang="zh-CN" altLang="en-US" smtClean="0"/>
              <a:pPr/>
              <a:t>‹#›</a:t>
            </a:fld>
            <a:endParaRPr lang="zh-CN" altLang="en-US"/>
          </a:p>
        </p:txBody>
      </p:sp>
    </p:spTree>
    <p:extLst>
      <p:ext uri="{BB962C8B-B14F-4D97-AF65-F5344CB8AC3E}">
        <p14:creationId xmlns:p14="http://schemas.microsoft.com/office/powerpoint/2010/main" val="24792677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亮亮图文旗舰店</a:t>
            </a:r>
            <a:r>
              <a:rPr lang="en-US" altLang="zh-CN" dirty="0" smtClean="0"/>
              <a:t>https://liangliangtuwen.tmall.com</a:t>
            </a:r>
            <a:endParaRPr lang="zh-CN" altLang="en-US" dirty="0"/>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a:t>
            </a:fld>
            <a:endParaRPr lang="zh-CN" altLang="en-US"/>
          </a:p>
        </p:txBody>
      </p:sp>
    </p:spTree>
    <p:extLst>
      <p:ext uri="{BB962C8B-B14F-4D97-AF65-F5344CB8AC3E}">
        <p14:creationId xmlns:p14="http://schemas.microsoft.com/office/powerpoint/2010/main" val="12740110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10</a:t>
            </a:fld>
            <a:endParaRPr lang="zh-CN" altLang="en-US"/>
          </a:p>
        </p:txBody>
      </p:sp>
    </p:spTree>
    <p:extLst>
      <p:ext uri="{BB962C8B-B14F-4D97-AF65-F5344CB8AC3E}">
        <p14:creationId xmlns:p14="http://schemas.microsoft.com/office/powerpoint/2010/main" val="30403877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11</a:t>
            </a:fld>
            <a:endParaRPr lang="zh-CN" altLang="en-US"/>
          </a:p>
        </p:txBody>
      </p:sp>
    </p:spTree>
    <p:extLst>
      <p:ext uri="{BB962C8B-B14F-4D97-AF65-F5344CB8AC3E}">
        <p14:creationId xmlns:p14="http://schemas.microsoft.com/office/powerpoint/2010/main" val="34364102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12</a:t>
            </a:fld>
            <a:endParaRPr lang="zh-CN" altLang="en-US"/>
          </a:p>
        </p:txBody>
      </p:sp>
    </p:spTree>
    <p:extLst>
      <p:ext uri="{BB962C8B-B14F-4D97-AF65-F5344CB8AC3E}">
        <p14:creationId xmlns:p14="http://schemas.microsoft.com/office/powerpoint/2010/main" val="11325646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13</a:t>
            </a:fld>
            <a:endParaRPr lang="zh-CN" altLang="en-US"/>
          </a:p>
        </p:txBody>
      </p:sp>
    </p:spTree>
    <p:extLst>
      <p:ext uri="{BB962C8B-B14F-4D97-AF65-F5344CB8AC3E}">
        <p14:creationId xmlns:p14="http://schemas.microsoft.com/office/powerpoint/2010/main" val="24779560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14</a:t>
            </a:fld>
            <a:endParaRPr lang="zh-CN" altLang="en-US"/>
          </a:p>
        </p:txBody>
      </p:sp>
    </p:spTree>
    <p:extLst>
      <p:ext uri="{BB962C8B-B14F-4D97-AF65-F5344CB8AC3E}">
        <p14:creationId xmlns:p14="http://schemas.microsoft.com/office/powerpoint/2010/main" val="35598360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15</a:t>
            </a:fld>
            <a:endParaRPr lang="zh-CN" altLang="en-US"/>
          </a:p>
        </p:txBody>
      </p:sp>
    </p:spTree>
    <p:extLst>
      <p:ext uri="{BB962C8B-B14F-4D97-AF65-F5344CB8AC3E}">
        <p14:creationId xmlns:p14="http://schemas.microsoft.com/office/powerpoint/2010/main" val="17210101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16</a:t>
            </a:fld>
            <a:endParaRPr lang="zh-CN" altLang="en-US"/>
          </a:p>
        </p:txBody>
      </p:sp>
    </p:spTree>
    <p:extLst>
      <p:ext uri="{BB962C8B-B14F-4D97-AF65-F5344CB8AC3E}">
        <p14:creationId xmlns:p14="http://schemas.microsoft.com/office/powerpoint/2010/main" val="42266220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17</a:t>
            </a:fld>
            <a:endParaRPr lang="zh-CN" altLang="en-US"/>
          </a:p>
        </p:txBody>
      </p:sp>
    </p:spTree>
    <p:extLst>
      <p:ext uri="{BB962C8B-B14F-4D97-AF65-F5344CB8AC3E}">
        <p14:creationId xmlns:p14="http://schemas.microsoft.com/office/powerpoint/2010/main" val="6242661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18</a:t>
            </a:fld>
            <a:endParaRPr lang="zh-CN" altLang="en-US"/>
          </a:p>
        </p:txBody>
      </p:sp>
    </p:spTree>
    <p:extLst>
      <p:ext uri="{BB962C8B-B14F-4D97-AF65-F5344CB8AC3E}">
        <p14:creationId xmlns:p14="http://schemas.microsoft.com/office/powerpoint/2010/main" val="38455113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19</a:t>
            </a:fld>
            <a:endParaRPr lang="zh-CN" altLang="en-US"/>
          </a:p>
        </p:txBody>
      </p:sp>
    </p:spTree>
    <p:extLst>
      <p:ext uri="{BB962C8B-B14F-4D97-AF65-F5344CB8AC3E}">
        <p14:creationId xmlns:p14="http://schemas.microsoft.com/office/powerpoint/2010/main" val="34036407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亮亮图文旗舰店</a:t>
            </a:r>
            <a:r>
              <a:rPr lang="en-US" altLang="zh-CN" dirty="0" smtClean="0"/>
              <a:t>https://liangliangtuwen.tmall.com</a:t>
            </a:r>
            <a:endParaRPr lang="zh-CN" altLang="en-US" dirty="0"/>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2</a:t>
            </a:fld>
            <a:endParaRPr lang="zh-CN" altLang="en-US"/>
          </a:p>
        </p:txBody>
      </p:sp>
    </p:spTree>
    <p:extLst>
      <p:ext uri="{BB962C8B-B14F-4D97-AF65-F5344CB8AC3E}">
        <p14:creationId xmlns:p14="http://schemas.microsoft.com/office/powerpoint/2010/main" val="32994594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20</a:t>
            </a:fld>
            <a:endParaRPr lang="zh-CN" altLang="en-US"/>
          </a:p>
        </p:txBody>
      </p:sp>
    </p:spTree>
    <p:extLst>
      <p:ext uri="{BB962C8B-B14F-4D97-AF65-F5344CB8AC3E}">
        <p14:creationId xmlns:p14="http://schemas.microsoft.com/office/powerpoint/2010/main" val="18183841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21</a:t>
            </a:fld>
            <a:endParaRPr lang="zh-CN" altLang="en-US"/>
          </a:p>
        </p:txBody>
      </p:sp>
    </p:spTree>
    <p:extLst>
      <p:ext uri="{BB962C8B-B14F-4D97-AF65-F5344CB8AC3E}">
        <p14:creationId xmlns:p14="http://schemas.microsoft.com/office/powerpoint/2010/main" val="25231878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22</a:t>
            </a:fld>
            <a:endParaRPr lang="zh-CN" altLang="en-US"/>
          </a:p>
        </p:txBody>
      </p:sp>
    </p:spTree>
    <p:extLst>
      <p:ext uri="{BB962C8B-B14F-4D97-AF65-F5344CB8AC3E}">
        <p14:creationId xmlns:p14="http://schemas.microsoft.com/office/powerpoint/2010/main" val="19049088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23</a:t>
            </a:fld>
            <a:endParaRPr lang="zh-CN" altLang="en-US"/>
          </a:p>
        </p:txBody>
      </p:sp>
    </p:spTree>
    <p:extLst>
      <p:ext uri="{BB962C8B-B14F-4D97-AF65-F5344CB8AC3E}">
        <p14:creationId xmlns:p14="http://schemas.microsoft.com/office/powerpoint/2010/main" val="32275157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24</a:t>
            </a:fld>
            <a:endParaRPr lang="zh-CN" altLang="en-US"/>
          </a:p>
        </p:txBody>
      </p:sp>
    </p:spTree>
    <p:extLst>
      <p:ext uri="{BB962C8B-B14F-4D97-AF65-F5344CB8AC3E}">
        <p14:creationId xmlns:p14="http://schemas.microsoft.com/office/powerpoint/2010/main" val="29219548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25</a:t>
            </a:fld>
            <a:endParaRPr lang="zh-CN" altLang="en-US"/>
          </a:p>
        </p:txBody>
      </p:sp>
    </p:spTree>
    <p:extLst>
      <p:ext uri="{BB962C8B-B14F-4D97-AF65-F5344CB8AC3E}">
        <p14:creationId xmlns:p14="http://schemas.microsoft.com/office/powerpoint/2010/main" val="39342377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26</a:t>
            </a:fld>
            <a:endParaRPr lang="zh-CN" altLang="en-US"/>
          </a:p>
        </p:txBody>
      </p:sp>
    </p:spTree>
    <p:extLst>
      <p:ext uri="{BB962C8B-B14F-4D97-AF65-F5344CB8AC3E}">
        <p14:creationId xmlns:p14="http://schemas.microsoft.com/office/powerpoint/2010/main" val="285170766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27</a:t>
            </a:fld>
            <a:endParaRPr lang="zh-CN" altLang="en-US"/>
          </a:p>
        </p:txBody>
      </p:sp>
    </p:spTree>
    <p:extLst>
      <p:ext uri="{BB962C8B-B14F-4D97-AF65-F5344CB8AC3E}">
        <p14:creationId xmlns:p14="http://schemas.microsoft.com/office/powerpoint/2010/main" val="26614086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28</a:t>
            </a:fld>
            <a:endParaRPr lang="zh-CN" altLang="en-US"/>
          </a:p>
        </p:txBody>
      </p:sp>
    </p:spTree>
    <p:extLst>
      <p:ext uri="{BB962C8B-B14F-4D97-AF65-F5344CB8AC3E}">
        <p14:creationId xmlns:p14="http://schemas.microsoft.com/office/powerpoint/2010/main" val="26083798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29</a:t>
            </a:fld>
            <a:endParaRPr lang="zh-CN" altLang="en-US"/>
          </a:p>
        </p:txBody>
      </p:sp>
    </p:spTree>
    <p:extLst>
      <p:ext uri="{BB962C8B-B14F-4D97-AF65-F5344CB8AC3E}">
        <p14:creationId xmlns:p14="http://schemas.microsoft.com/office/powerpoint/2010/main" val="25822943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3</a:t>
            </a:fld>
            <a:endParaRPr lang="zh-CN" altLang="en-US"/>
          </a:p>
        </p:txBody>
      </p:sp>
    </p:spTree>
    <p:extLst>
      <p:ext uri="{BB962C8B-B14F-4D97-AF65-F5344CB8AC3E}">
        <p14:creationId xmlns:p14="http://schemas.microsoft.com/office/powerpoint/2010/main" val="58950825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30</a:t>
            </a:fld>
            <a:endParaRPr lang="zh-CN" altLang="en-US"/>
          </a:p>
        </p:txBody>
      </p:sp>
    </p:spTree>
    <p:extLst>
      <p:ext uri="{BB962C8B-B14F-4D97-AF65-F5344CB8AC3E}">
        <p14:creationId xmlns:p14="http://schemas.microsoft.com/office/powerpoint/2010/main" val="8816400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31</a:t>
            </a:fld>
            <a:endParaRPr lang="zh-CN" altLang="en-US"/>
          </a:p>
        </p:txBody>
      </p:sp>
    </p:spTree>
    <p:extLst>
      <p:ext uri="{BB962C8B-B14F-4D97-AF65-F5344CB8AC3E}">
        <p14:creationId xmlns:p14="http://schemas.microsoft.com/office/powerpoint/2010/main" val="323670784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32</a:t>
            </a:fld>
            <a:endParaRPr lang="zh-CN" altLang="en-US"/>
          </a:p>
        </p:txBody>
      </p:sp>
    </p:spTree>
    <p:extLst>
      <p:ext uri="{BB962C8B-B14F-4D97-AF65-F5344CB8AC3E}">
        <p14:creationId xmlns:p14="http://schemas.microsoft.com/office/powerpoint/2010/main" val="385343620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33</a:t>
            </a:fld>
            <a:endParaRPr lang="zh-CN" altLang="en-US"/>
          </a:p>
        </p:txBody>
      </p:sp>
    </p:spTree>
    <p:extLst>
      <p:ext uri="{BB962C8B-B14F-4D97-AF65-F5344CB8AC3E}">
        <p14:creationId xmlns:p14="http://schemas.microsoft.com/office/powerpoint/2010/main" val="136217433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34</a:t>
            </a:fld>
            <a:endParaRPr lang="zh-CN" altLang="en-US"/>
          </a:p>
        </p:txBody>
      </p:sp>
    </p:spTree>
    <p:extLst>
      <p:ext uri="{BB962C8B-B14F-4D97-AF65-F5344CB8AC3E}">
        <p14:creationId xmlns:p14="http://schemas.microsoft.com/office/powerpoint/2010/main" val="210161557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35</a:t>
            </a:fld>
            <a:endParaRPr lang="zh-CN" altLang="en-US"/>
          </a:p>
        </p:txBody>
      </p:sp>
    </p:spTree>
    <p:extLst>
      <p:ext uri="{BB962C8B-B14F-4D97-AF65-F5344CB8AC3E}">
        <p14:creationId xmlns:p14="http://schemas.microsoft.com/office/powerpoint/2010/main" val="364451612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36</a:t>
            </a:fld>
            <a:endParaRPr lang="zh-CN" altLang="en-US"/>
          </a:p>
        </p:txBody>
      </p:sp>
    </p:spTree>
    <p:extLst>
      <p:ext uri="{BB962C8B-B14F-4D97-AF65-F5344CB8AC3E}">
        <p14:creationId xmlns:p14="http://schemas.microsoft.com/office/powerpoint/2010/main" val="242550327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37</a:t>
            </a:fld>
            <a:endParaRPr lang="zh-CN" altLang="en-US"/>
          </a:p>
        </p:txBody>
      </p:sp>
    </p:spTree>
    <p:extLst>
      <p:ext uri="{BB962C8B-B14F-4D97-AF65-F5344CB8AC3E}">
        <p14:creationId xmlns:p14="http://schemas.microsoft.com/office/powerpoint/2010/main" val="396959631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38</a:t>
            </a:fld>
            <a:endParaRPr lang="zh-CN" altLang="en-US"/>
          </a:p>
        </p:txBody>
      </p:sp>
    </p:spTree>
    <p:extLst>
      <p:ext uri="{BB962C8B-B14F-4D97-AF65-F5344CB8AC3E}">
        <p14:creationId xmlns:p14="http://schemas.microsoft.com/office/powerpoint/2010/main" val="258202212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39</a:t>
            </a:fld>
            <a:endParaRPr lang="zh-CN" altLang="en-US"/>
          </a:p>
        </p:txBody>
      </p:sp>
    </p:spTree>
    <p:extLst>
      <p:ext uri="{BB962C8B-B14F-4D97-AF65-F5344CB8AC3E}">
        <p14:creationId xmlns:p14="http://schemas.microsoft.com/office/powerpoint/2010/main" val="33417385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4</a:t>
            </a:fld>
            <a:endParaRPr lang="zh-CN" altLang="en-US"/>
          </a:p>
        </p:txBody>
      </p:sp>
    </p:spTree>
    <p:extLst>
      <p:ext uri="{BB962C8B-B14F-4D97-AF65-F5344CB8AC3E}">
        <p14:creationId xmlns:p14="http://schemas.microsoft.com/office/powerpoint/2010/main" val="37661603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5</a:t>
            </a:fld>
            <a:endParaRPr lang="zh-CN" altLang="en-US"/>
          </a:p>
        </p:txBody>
      </p:sp>
    </p:spTree>
    <p:extLst>
      <p:ext uri="{BB962C8B-B14F-4D97-AF65-F5344CB8AC3E}">
        <p14:creationId xmlns:p14="http://schemas.microsoft.com/office/powerpoint/2010/main" val="13858511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6</a:t>
            </a:fld>
            <a:endParaRPr lang="zh-CN" altLang="en-US"/>
          </a:p>
        </p:txBody>
      </p:sp>
    </p:spTree>
    <p:extLst>
      <p:ext uri="{BB962C8B-B14F-4D97-AF65-F5344CB8AC3E}">
        <p14:creationId xmlns:p14="http://schemas.microsoft.com/office/powerpoint/2010/main" val="2845871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7</a:t>
            </a:fld>
            <a:endParaRPr lang="zh-CN" altLang="en-US"/>
          </a:p>
        </p:txBody>
      </p:sp>
    </p:spTree>
    <p:extLst>
      <p:ext uri="{BB962C8B-B14F-4D97-AF65-F5344CB8AC3E}">
        <p14:creationId xmlns:p14="http://schemas.microsoft.com/office/powerpoint/2010/main" val="17711740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8</a:t>
            </a:fld>
            <a:endParaRPr lang="zh-CN" altLang="en-US"/>
          </a:p>
        </p:txBody>
      </p:sp>
    </p:spTree>
    <p:extLst>
      <p:ext uri="{BB962C8B-B14F-4D97-AF65-F5344CB8AC3E}">
        <p14:creationId xmlns:p14="http://schemas.microsoft.com/office/powerpoint/2010/main" val="36073021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9</a:t>
            </a:fld>
            <a:endParaRPr lang="zh-CN" altLang="en-US"/>
          </a:p>
        </p:txBody>
      </p:sp>
    </p:spTree>
    <p:extLst>
      <p:ext uri="{BB962C8B-B14F-4D97-AF65-F5344CB8AC3E}">
        <p14:creationId xmlns:p14="http://schemas.microsoft.com/office/powerpoint/2010/main" val="31028742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grpSp>
        <p:nvGrpSpPr>
          <p:cNvPr id="15" name="Group 106"/>
          <p:cNvGrpSpPr>
            <a:grpSpLocks noChangeAspect="1"/>
          </p:cNvGrpSpPr>
          <p:nvPr userDrawn="1"/>
        </p:nvGrpSpPr>
        <p:grpSpPr bwMode="auto">
          <a:xfrm>
            <a:off x="0" y="-275"/>
            <a:ext cx="12192000" cy="4930268"/>
            <a:chOff x="1602" y="283"/>
            <a:chExt cx="5028" cy="2711"/>
          </a:xfrm>
        </p:grpSpPr>
        <p:sp>
          <p:nvSpPr>
            <p:cNvPr id="17" name="Freeform 107"/>
            <p:cNvSpPr>
              <a:spLocks/>
            </p:cNvSpPr>
            <p:nvPr/>
          </p:nvSpPr>
          <p:spPr bwMode="auto">
            <a:xfrm>
              <a:off x="1602" y="426"/>
              <a:ext cx="5028" cy="2568"/>
            </a:xfrm>
            <a:custGeom>
              <a:avLst/>
              <a:gdLst/>
              <a:ahLst/>
              <a:cxnLst>
                <a:cxn ang="0">
                  <a:pos x="2129" y="670"/>
                </a:cxn>
                <a:cxn ang="0">
                  <a:pos x="2129" y="640"/>
                </a:cxn>
                <a:cxn ang="0">
                  <a:pos x="0" y="0"/>
                </a:cxn>
                <a:cxn ang="0">
                  <a:pos x="0" y="688"/>
                </a:cxn>
                <a:cxn ang="0">
                  <a:pos x="1053" y="1054"/>
                </a:cxn>
                <a:cxn ang="0">
                  <a:pos x="2129" y="670"/>
                </a:cxn>
              </a:cxnLst>
              <a:rect l="0" t="0" r="r" b="b"/>
              <a:pathLst>
                <a:path w="2129" h="1054">
                  <a:moveTo>
                    <a:pt x="2129" y="670"/>
                  </a:moveTo>
                  <a:cubicBezTo>
                    <a:pt x="2129" y="640"/>
                    <a:pt x="2129" y="640"/>
                    <a:pt x="2129" y="640"/>
                  </a:cubicBezTo>
                  <a:cubicBezTo>
                    <a:pt x="1070" y="830"/>
                    <a:pt x="360" y="617"/>
                    <a:pt x="0" y="0"/>
                  </a:cubicBezTo>
                  <a:cubicBezTo>
                    <a:pt x="0" y="688"/>
                    <a:pt x="0" y="688"/>
                    <a:pt x="0" y="688"/>
                  </a:cubicBezTo>
                  <a:cubicBezTo>
                    <a:pt x="310" y="932"/>
                    <a:pt x="661" y="1054"/>
                    <a:pt x="1053" y="1054"/>
                  </a:cubicBezTo>
                  <a:cubicBezTo>
                    <a:pt x="1454" y="1054"/>
                    <a:pt x="1813" y="926"/>
                    <a:pt x="2129" y="670"/>
                  </a:cubicBezTo>
                  <a:close/>
                </a:path>
              </a:pathLst>
            </a:custGeom>
            <a:gradFill flip="none" rotWithShape="1">
              <a:gsLst>
                <a:gs pos="0">
                  <a:srgbClr val="2B9BD3"/>
                </a:gs>
                <a:gs pos="31000">
                  <a:srgbClr val="21D6E0"/>
                </a:gs>
                <a:gs pos="77000">
                  <a:srgbClr val="0087E6"/>
                </a:gs>
              </a:gsLst>
              <a:path path="circle">
                <a:fillToRect l="100000" t="100000"/>
              </a:path>
              <a:tileRect r="-100000" b="-100000"/>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 name="Freeform 108"/>
            <p:cNvSpPr>
              <a:spLocks/>
            </p:cNvSpPr>
            <p:nvPr/>
          </p:nvSpPr>
          <p:spPr bwMode="auto">
            <a:xfrm>
              <a:off x="1602" y="283"/>
              <a:ext cx="5028" cy="2200"/>
            </a:xfrm>
            <a:custGeom>
              <a:avLst/>
              <a:gdLst/>
              <a:ahLst/>
              <a:cxnLst>
                <a:cxn ang="0">
                  <a:pos x="2129" y="697"/>
                </a:cxn>
                <a:cxn ang="0">
                  <a:pos x="2129" y="623"/>
                </a:cxn>
                <a:cxn ang="0">
                  <a:pos x="1181" y="0"/>
                </a:cxn>
                <a:cxn ang="0">
                  <a:pos x="0" y="0"/>
                </a:cxn>
                <a:cxn ang="0">
                  <a:pos x="0" y="57"/>
                </a:cxn>
                <a:cxn ang="0">
                  <a:pos x="2129" y="697"/>
                </a:cxn>
              </a:cxnLst>
              <a:rect l="0" t="0" r="r" b="b"/>
              <a:pathLst>
                <a:path w="2129" h="887">
                  <a:moveTo>
                    <a:pt x="2129" y="697"/>
                  </a:moveTo>
                  <a:cubicBezTo>
                    <a:pt x="2129" y="623"/>
                    <a:pt x="2129" y="623"/>
                    <a:pt x="2129" y="623"/>
                  </a:cubicBezTo>
                  <a:cubicBezTo>
                    <a:pt x="1448" y="642"/>
                    <a:pt x="1132" y="434"/>
                    <a:pt x="1181" y="0"/>
                  </a:cubicBezTo>
                  <a:cubicBezTo>
                    <a:pt x="0" y="0"/>
                    <a:pt x="0" y="0"/>
                    <a:pt x="0" y="0"/>
                  </a:cubicBezTo>
                  <a:cubicBezTo>
                    <a:pt x="0" y="57"/>
                    <a:pt x="0" y="57"/>
                    <a:pt x="0" y="57"/>
                  </a:cubicBezTo>
                  <a:cubicBezTo>
                    <a:pt x="360" y="674"/>
                    <a:pt x="1070" y="887"/>
                    <a:pt x="2129" y="697"/>
                  </a:cubicBezTo>
                  <a:close/>
                </a:path>
              </a:pathLst>
            </a:custGeom>
            <a:gradFill flip="none" rotWithShape="1">
              <a:gsLst>
                <a:gs pos="27000">
                  <a:srgbClr val="0D7AB9"/>
                </a:gs>
                <a:gs pos="17000">
                  <a:srgbClr val="21D6E0"/>
                </a:gs>
                <a:gs pos="75000">
                  <a:srgbClr val="0087E6"/>
                </a:gs>
              </a:gsLst>
              <a:lin ang="7200000" scaled="0"/>
              <a:tileRect/>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 name="Freeform 109"/>
            <p:cNvSpPr>
              <a:spLocks/>
            </p:cNvSpPr>
            <p:nvPr/>
          </p:nvSpPr>
          <p:spPr bwMode="auto">
            <a:xfrm>
              <a:off x="4255" y="283"/>
              <a:ext cx="2375" cy="1650"/>
            </a:xfrm>
            <a:custGeom>
              <a:avLst/>
              <a:gdLst/>
              <a:ahLst/>
              <a:cxnLst>
                <a:cxn ang="0">
                  <a:pos x="997" y="623"/>
                </a:cxn>
                <a:cxn ang="0">
                  <a:pos x="997" y="0"/>
                </a:cxn>
                <a:cxn ang="0">
                  <a:pos x="49" y="0"/>
                </a:cxn>
                <a:cxn ang="0">
                  <a:pos x="997" y="623"/>
                </a:cxn>
              </a:cxnLst>
              <a:rect l="0" t="0" r="r" b="b"/>
              <a:pathLst>
                <a:path w="997" h="642">
                  <a:moveTo>
                    <a:pt x="997" y="623"/>
                  </a:moveTo>
                  <a:cubicBezTo>
                    <a:pt x="997" y="0"/>
                    <a:pt x="997" y="0"/>
                    <a:pt x="997" y="0"/>
                  </a:cubicBezTo>
                  <a:cubicBezTo>
                    <a:pt x="49" y="0"/>
                    <a:pt x="49" y="0"/>
                    <a:pt x="49" y="0"/>
                  </a:cubicBezTo>
                  <a:cubicBezTo>
                    <a:pt x="0" y="434"/>
                    <a:pt x="316" y="642"/>
                    <a:pt x="997" y="623"/>
                  </a:cubicBezTo>
                  <a:close/>
                </a:path>
              </a:pathLst>
            </a:custGeom>
            <a:gradFill flip="none" rotWithShape="1">
              <a:gsLst>
                <a:gs pos="18000">
                  <a:srgbClr val="4ABEEE"/>
                </a:gs>
                <a:gs pos="75000">
                  <a:srgbClr val="0D7AB9"/>
                </a:gs>
              </a:gsLst>
              <a:path path="circle">
                <a:fillToRect l="100000" b="100000"/>
              </a:path>
              <a:tileRect t="-100000" r="-100000"/>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2" name="Freeform 26"/>
          <p:cNvSpPr>
            <a:spLocks/>
          </p:cNvSpPr>
          <p:nvPr userDrawn="1"/>
        </p:nvSpPr>
        <p:spPr bwMode="auto">
          <a:xfrm>
            <a:off x="0" y="3968740"/>
            <a:ext cx="12192000" cy="2889261"/>
          </a:xfrm>
          <a:custGeom>
            <a:avLst/>
            <a:gdLst/>
            <a:ahLst/>
            <a:cxnLst>
              <a:cxn ang="0">
                <a:pos x="2861" y="904"/>
              </a:cxn>
              <a:cxn ang="0">
                <a:pos x="2861" y="0"/>
              </a:cxn>
              <a:cxn ang="0">
                <a:pos x="1382" y="332"/>
              </a:cxn>
              <a:cxn ang="0">
                <a:pos x="0" y="46"/>
              </a:cxn>
              <a:cxn ang="0">
                <a:pos x="0" y="904"/>
              </a:cxn>
              <a:cxn ang="0">
                <a:pos x="2861" y="904"/>
              </a:cxn>
            </a:cxnLst>
            <a:rect l="0" t="0" r="r" b="b"/>
            <a:pathLst>
              <a:path w="2861" h="904">
                <a:moveTo>
                  <a:pt x="2861" y="904"/>
                </a:moveTo>
                <a:cubicBezTo>
                  <a:pt x="2861" y="0"/>
                  <a:pt x="2861" y="0"/>
                  <a:pt x="2861" y="0"/>
                </a:cubicBezTo>
                <a:cubicBezTo>
                  <a:pt x="2414" y="221"/>
                  <a:pt x="1921" y="332"/>
                  <a:pt x="1382" y="332"/>
                </a:cubicBezTo>
                <a:cubicBezTo>
                  <a:pt x="882" y="332"/>
                  <a:pt x="421" y="237"/>
                  <a:pt x="0" y="46"/>
                </a:cubicBezTo>
                <a:cubicBezTo>
                  <a:pt x="0" y="904"/>
                  <a:pt x="0" y="904"/>
                  <a:pt x="0" y="904"/>
                </a:cubicBezTo>
                <a:cubicBezTo>
                  <a:pt x="2861" y="904"/>
                  <a:pt x="2861" y="904"/>
                  <a:pt x="2861" y="904"/>
                </a:cubicBezTo>
                <a:close/>
              </a:path>
            </a:pathLst>
          </a:custGeom>
          <a:gradFill flip="none" rotWithShape="1">
            <a:gsLst>
              <a:gs pos="0">
                <a:schemeClr val="bg1">
                  <a:lumMod val="75000"/>
                </a:schemeClr>
              </a:gs>
              <a:gs pos="59000">
                <a:schemeClr val="bg1">
                  <a:lumMod val="95000"/>
                </a:schemeClr>
              </a:gs>
              <a:gs pos="100000">
                <a:schemeClr val="bg1">
                  <a:lumMod val="75000"/>
                </a:schemeClr>
              </a:gs>
            </a:gsLst>
            <a:path path="circle">
              <a:fillToRect l="100000" t="100000"/>
            </a:path>
            <a:tileRect r="-100000" b="-100000"/>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27"/>
          <p:cNvSpPr>
            <a:spLocks/>
          </p:cNvSpPr>
          <p:nvPr/>
        </p:nvSpPr>
        <p:spPr bwMode="auto">
          <a:xfrm>
            <a:off x="0" y="3148980"/>
            <a:ext cx="12192000" cy="1780219"/>
          </a:xfrm>
          <a:custGeom>
            <a:avLst/>
            <a:gdLst/>
            <a:ahLst/>
            <a:cxnLst>
              <a:cxn ang="0">
                <a:pos x="2861" y="225"/>
              </a:cxn>
              <a:cxn ang="0">
                <a:pos x="2861" y="0"/>
              </a:cxn>
              <a:cxn ang="0">
                <a:pos x="1415" y="516"/>
              </a:cxn>
              <a:cxn ang="0">
                <a:pos x="0" y="25"/>
              </a:cxn>
              <a:cxn ang="0">
                <a:pos x="0" y="271"/>
              </a:cxn>
              <a:cxn ang="0">
                <a:pos x="1382" y="557"/>
              </a:cxn>
              <a:cxn ang="0">
                <a:pos x="2861" y="225"/>
              </a:cxn>
            </a:cxnLst>
            <a:rect l="0" t="0" r="r" b="b"/>
            <a:pathLst>
              <a:path w="2861" h="557">
                <a:moveTo>
                  <a:pt x="2861" y="225"/>
                </a:moveTo>
                <a:cubicBezTo>
                  <a:pt x="2861" y="0"/>
                  <a:pt x="2861" y="0"/>
                  <a:pt x="2861" y="0"/>
                </a:cubicBezTo>
                <a:cubicBezTo>
                  <a:pt x="2436" y="344"/>
                  <a:pt x="1954" y="516"/>
                  <a:pt x="1415" y="516"/>
                </a:cubicBezTo>
                <a:cubicBezTo>
                  <a:pt x="889" y="516"/>
                  <a:pt x="417" y="352"/>
                  <a:pt x="0" y="25"/>
                </a:cubicBezTo>
                <a:cubicBezTo>
                  <a:pt x="0" y="271"/>
                  <a:pt x="0" y="271"/>
                  <a:pt x="0" y="271"/>
                </a:cubicBezTo>
                <a:cubicBezTo>
                  <a:pt x="421" y="462"/>
                  <a:pt x="882" y="557"/>
                  <a:pt x="1382" y="557"/>
                </a:cubicBezTo>
                <a:cubicBezTo>
                  <a:pt x="1921" y="557"/>
                  <a:pt x="2414" y="446"/>
                  <a:pt x="2861" y="225"/>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28"/>
          <p:cNvSpPr>
            <a:spLocks/>
          </p:cNvSpPr>
          <p:nvPr/>
        </p:nvSpPr>
        <p:spPr bwMode="auto">
          <a:xfrm>
            <a:off x="0" y="3840896"/>
            <a:ext cx="12192000" cy="1188944"/>
          </a:xfrm>
          <a:custGeom>
            <a:avLst/>
            <a:gdLst/>
            <a:ahLst/>
            <a:cxnLst>
              <a:cxn ang="0">
                <a:pos x="2861" y="40"/>
              </a:cxn>
              <a:cxn ang="0">
                <a:pos x="2861" y="0"/>
              </a:cxn>
              <a:cxn ang="0">
                <a:pos x="1382" y="332"/>
              </a:cxn>
              <a:cxn ang="0">
                <a:pos x="0" y="46"/>
              </a:cxn>
              <a:cxn ang="0">
                <a:pos x="0" y="86"/>
              </a:cxn>
              <a:cxn ang="0">
                <a:pos x="1382" y="372"/>
              </a:cxn>
              <a:cxn ang="0">
                <a:pos x="2861" y="40"/>
              </a:cxn>
            </a:cxnLst>
            <a:rect l="0" t="0" r="r" b="b"/>
            <a:pathLst>
              <a:path w="2861" h="372">
                <a:moveTo>
                  <a:pt x="2861" y="40"/>
                </a:moveTo>
                <a:cubicBezTo>
                  <a:pt x="2861" y="0"/>
                  <a:pt x="2861" y="0"/>
                  <a:pt x="2861" y="0"/>
                </a:cubicBezTo>
                <a:cubicBezTo>
                  <a:pt x="2414" y="221"/>
                  <a:pt x="1921" y="332"/>
                  <a:pt x="1382" y="332"/>
                </a:cubicBezTo>
                <a:cubicBezTo>
                  <a:pt x="882" y="332"/>
                  <a:pt x="421" y="237"/>
                  <a:pt x="0" y="46"/>
                </a:cubicBezTo>
                <a:cubicBezTo>
                  <a:pt x="0" y="86"/>
                  <a:pt x="0" y="86"/>
                  <a:pt x="0" y="86"/>
                </a:cubicBezTo>
                <a:cubicBezTo>
                  <a:pt x="421" y="277"/>
                  <a:pt x="882" y="372"/>
                  <a:pt x="1382" y="372"/>
                </a:cubicBezTo>
                <a:cubicBezTo>
                  <a:pt x="1921" y="372"/>
                  <a:pt x="2414" y="261"/>
                  <a:pt x="2861" y="40"/>
                </a:cubicBezTo>
                <a:close/>
              </a:path>
            </a:pathLst>
          </a:custGeom>
          <a:solidFill>
            <a:srgbClr val="97BD4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Tree>
    <p:extLst>
      <p:ext uri="{BB962C8B-B14F-4D97-AF65-F5344CB8AC3E}">
        <p14:creationId xmlns:p14="http://schemas.microsoft.com/office/powerpoint/2010/main" val="28084634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尾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8497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10" name="TextBox 3"/>
          <p:cNvSpPr txBox="1"/>
          <p:nvPr userDrawn="1"/>
        </p:nvSpPr>
        <p:spPr>
          <a:xfrm>
            <a:off x="2280569" y="692254"/>
            <a:ext cx="1451474"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itchFamily="34" charset="-122"/>
                <a:ea typeface="微软雅黑" pitchFamily="34" charset="-122"/>
              </a:rPr>
              <a:t>目录页</a:t>
            </a:r>
          </a:p>
        </p:txBody>
      </p:sp>
      <p:sp>
        <p:nvSpPr>
          <p:cNvPr id="11" name="矩形 24"/>
          <p:cNvSpPr>
            <a:spLocks noChangeArrowheads="1"/>
          </p:cNvSpPr>
          <p:nvPr userDrawn="1"/>
        </p:nvSpPr>
        <p:spPr bwMode="auto">
          <a:xfrm>
            <a:off x="1056752" y="704309"/>
            <a:ext cx="1079839" cy="492443"/>
          </a:xfrm>
          <a:prstGeom prst="rect">
            <a:avLst/>
          </a:prstGeom>
          <a:noFill/>
          <a:ln w="9525">
            <a:noFill/>
            <a:miter lim="800000"/>
            <a:headEnd/>
            <a:tailEnd/>
          </a:ln>
        </p:spPr>
        <p:txBody>
          <a:bodyPr wrap="square" lIns="0" tIns="0" rIns="0" bIns="0">
            <a:spAutoFit/>
          </a:bodyPr>
          <a:lstStyle/>
          <a:p>
            <a:pPr algn="ctr"/>
            <a:r>
              <a:rPr lang="en-US" altLang="zh-CN" sz="1600" dirty="0">
                <a:solidFill>
                  <a:prstClr val="white"/>
                </a:solidFill>
                <a:ea typeface="微软雅黑" pitchFamily="34" charset="-122"/>
                <a:cs typeface="Arial Unicode MS" pitchFamily="34" charset="-122"/>
              </a:rPr>
              <a:t>CONTENTS</a:t>
            </a:r>
          </a:p>
          <a:p>
            <a:pPr algn="ctr"/>
            <a:r>
              <a:rPr lang="en-US" altLang="zh-CN" sz="1600" dirty="0">
                <a:solidFill>
                  <a:prstClr val="white"/>
                </a:solidFill>
                <a:ea typeface="微软雅黑" pitchFamily="34" charset="-122"/>
                <a:cs typeface="Arial Unicode MS" pitchFamily="34" charset="-122"/>
              </a:rPr>
              <a:t> PAGE</a:t>
            </a:r>
          </a:p>
        </p:txBody>
      </p:sp>
    </p:spTree>
    <p:extLst>
      <p:ext uri="{BB962C8B-B14F-4D97-AF65-F5344CB8AC3E}">
        <p14:creationId xmlns:p14="http://schemas.microsoft.com/office/powerpoint/2010/main" val="651953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10" name="TextBox 3"/>
          <p:cNvSpPr txBox="1"/>
          <p:nvPr userDrawn="1"/>
        </p:nvSpPr>
        <p:spPr>
          <a:xfrm>
            <a:off x="2280569" y="692254"/>
            <a:ext cx="1451474"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itchFamily="34" charset="-122"/>
                <a:ea typeface="微软雅黑" pitchFamily="34" charset="-122"/>
              </a:rPr>
              <a:t>过渡页</a:t>
            </a:r>
          </a:p>
        </p:txBody>
      </p:sp>
      <p:sp>
        <p:nvSpPr>
          <p:cNvPr id="11" name="矩形 24"/>
          <p:cNvSpPr>
            <a:spLocks noChangeArrowheads="1"/>
          </p:cNvSpPr>
          <p:nvPr userDrawn="1"/>
        </p:nvSpPr>
        <p:spPr bwMode="auto">
          <a:xfrm>
            <a:off x="1056752" y="704309"/>
            <a:ext cx="1079839" cy="492443"/>
          </a:xfrm>
          <a:prstGeom prst="rect">
            <a:avLst/>
          </a:prstGeom>
          <a:noFill/>
          <a:ln w="9525">
            <a:noFill/>
            <a:miter lim="800000"/>
            <a:headEnd/>
            <a:tailEnd/>
          </a:ln>
        </p:spPr>
        <p:txBody>
          <a:bodyPr wrap="square" lIns="0" tIns="0" rIns="0" bIns="0">
            <a:spAutoFit/>
          </a:bodyPr>
          <a:lstStyle/>
          <a:p>
            <a:pPr algn="ctr"/>
            <a:r>
              <a:rPr lang="en-US" altLang="zh-CN" sz="1600" dirty="0">
                <a:solidFill>
                  <a:prstClr val="white"/>
                </a:solidFill>
                <a:ea typeface="微软雅黑" pitchFamily="34" charset="-122"/>
                <a:cs typeface="Arial Unicode MS" pitchFamily="34" charset="-122"/>
              </a:rPr>
              <a:t>TRANSITION PAGE</a:t>
            </a:r>
          </a:p>
        </p:txBody>
      </p:sp>
    </p:spTree>
    <p:extLst>
      <p:ext uri="{BB962C8B-B14F-4D97-AF65-F5344CB8AC3E}">
        <p14:creationId xmlns:p14="http://schemas.microsoft.com/office/powerpoint/2010/main" val="765536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过渡页1">
    <p:spTree>
      <p:nvGrpSpPr>
        <p:cNvPr id="1" name=""/>
        <p:cNvGrpSpPr/>
        <p:nvPr/>
      </p:nvGrpSpPr>
      <p:grpSpPr>
        <a:xfrm>
          <a:off x="0" y="0"/>
          <a:ext cx="0" cy="0"/>
          <a:chOff x="0" y="0"/>
          <a:chExt cx="0" cy="0"/>
        </a:xfrm>
      </p:grpSpPr>
      <p:sp>
        <p:nvSpPr>
          <p:cNvPr id="5" name="矩形 24"/>
          <p:cNvSpPr>
            <a:spLocks noChangeArrowheads="1"/>
          </p:cNvSpPr>
          <p:nvPr userDrawn="1"/>
        </p:nvSpPr>
        <p:spPr bwMode="auto">
          <a:xfrm>
            <a:off x="1056752" y="565810"/>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第一章</a:t>
            </a:r>
            <a:endParaRPr lang="en-US" altLang="zh-CN" b="1"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1833989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过渡页1">
    <p:spTree>
      <p:nvGrpSpPr>
        <p:cNvPr id="1" name=""/>
        <p:cNvGrpSpPr/>
        <p:nvPr/>
      </p:nvGrpSpPr>
      <p:grpSpPr>
        <a:xfrm>
          <a:off x="0" y="0"/>
          <a:ext cx="0" cy="0"/>
          <a:chOff x="0" y="0"/>
          <a:chExt cx="0" cy="0"/>
        </a:xfrm>
      </p:grpSpPr>
      <p:sp>
        <p:nvSpPr>
          <p:cNvPr id="3" name="矩形 24"/>
          <p:cNvSpPr>
            <a:spLocks noChangeArrowheads="1"/>
          </p:cNvSpPr>
          <p:nvPr userDrawn="1"/>
        </p:nvSpPr>
        <p:spPr bwMode="auto">
          <a:xfrm>
            <a:off x="1056752" y="565810"/>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第二章</a:t>
            </a:r>
            <a:endParaRPr lang="en-US" altLang="zh-CN" b="1"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3444197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6" name="TextBox 3"/>
          <p:cNvSpPr txBox="1"/>
          <p:nvPr userDrawn="1"/>
        </p:nvSpPr>
        <p:spPr>
          <a:xfrm>
            <a:off x="2280569" y="692254"/>
            <a:ext cx="3167527"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itchFamily="34" charset="-122"/>
                <a:ea typeface="微软雅黑" pitchFamily="34" charset="-122"/>
              </a:rPr>
              <a:t>人事管理与人力资源管理</a:t>
            </a:r>
          </a:p>
        </p:txBody>
      </p:sp>
      <p:sp>
        <p:nvSpPr>
          <p:cNvPr id="7" name="矩形 24"/>
          <p:cNvSpPr>
            <a:spLocks noChangeArrowheads="1"/>
          </p:cNvSpPr>
          <p:nvPr userDrawn="1"/>
        </p:nvSpPr>
        <p:spPr bwMode="auto">
          <a:xfrm>
            <a:off x="1056752" y="565810"/>
            <a:ext cx="1079839" cy="630942"/>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第二章</a:t>
            </a:r>
            <a:endParaRPr lang="en-US" altLang="zh-CN" b="1" dirty="0">
              <a:solidFill>
                <a:prstClr val="white"/>
              </a:solidFill>
              <a:ea typeface="微软雅黑" pitchFamily="34" charset="-122"/>
              <a:cs typeface="Arial Unicode MS" pitchFamily="34" charset="-122"/>
            </a:endParaRPr>
          </a:p>
          <a:p>
            <a:pPr algn="ctr"/>
            <a:r>
              <a:rPr lang="zh-CN" altLang="en-US" sz="1400" dirty="0">
                <a:solidFill>
                  <a:prstClr val="white"/>
                </a:solidFill>
                <a:ea typeface="微软雅黑" pitchFamily="34" charset="-122"/>
                <a:cs typeface="Arial Unicode MS" pitchFamily="34" charset="-122"/>
              </a:rPr>
              <a:t>正文</a:t>
            </a:r>
            <a:endParaRPr lang="en-US" altLang="zh-CN" sz="1400"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2643027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两栏内容">
    <p:spTree>
      <p:nvGrpSpPr>
        <p:cNvPr id="1" name=""/>
        <p:cNvGrpSpPr/>
        <p:nvPr/>
      </p:nvGrpSpPr>
      <p:grpSpPr>
        <a:xfrm>
          <a:off x="0" y="0"/>
          <a:ext cx="0" cy="0"/>
          <a:chOff x="0" y="0"/>
          <a:chExt cx="0" cy="0"/>
        </a:xfrm>
      </p:grpSpPr>
      <p:sp>
        <p:nvSpPr>
          <p:cNvPr id="5" name="矩形 24"/>
          <p:cNvSpPr>
            <a:spLocks noChangeArrowheads="1"/>
          </p:cNvSpPr>
          <p:nvPr userDrawn="1"/>
        </p:nvSpPr>
        <p:spPr bwMode="auto">
          <a:xfrm>
            <a:off x="1056752" y="565810"/>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第三章</a:t>
            </a:r>
            <a:endParaRPr lang="en-US" altLang="zh-CN" b="1"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1458410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两栏内容">
    <p:spTree>
      <p:nvGrpSpPr>
        <p:cNvPr id="1" name=""/>
        <p:cNvGrpSpPr/>
        <p:nvPr/>
      </p:nvGrpSpPr>
      <p:grpSpPr>
        <a:xfrm>
          <a:off x="0" y="0"/>
          <a:ext cx="0" cy="0"/>
          <a:chOff x="0" y="0"/>
          <a:chExt cx="0" cy="0"/>
        </a:xfrm>
      </p:grpSpPr>
      <p:sp>
        <p:nvSpPr>
          <p:cNvPr id="6" name="矩形 24"/>
          <p:cNvSpPr>
            <a:spLocks noChangeArrowheads="1"/>
          </p:cNvSpPr>
          <p:nvPr userDrawn="1"/>
        </p:nvSpPr>
        <p:spPr bwMode="auto">
          <a:xfrm>
            <a:off x="1056752" y="565810"/>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第四章</a:t>
            </a:r>
            <a:endParaRPr lang="en-US" altLang="zh-CN" b="1"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2276919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两栏内容">
    <p:spTree>
      <p:nvGrpSpPr>
        <p:cNvPr id="1" name=""/>
        <p:cNvGrpSpPr/>
        <p:nvPr/>
      </p:nvGrpSpPr>
      <p:grpSpPr>
        <a:xfrm>
          <a:off x="0" y="0"/>
          <a:ext cx="0" cy="0"/>
          <a:chOff x="0" y="0"/>
          <a:chExt cx="0" cy="0"/>
        </a:xfrm>
      </p:grpSpPr>
      <p:sp>
        <p:nvSpPr>
          <p:cNvPr id="6" name="矩形 24"/>
          <p:cNvSpPr>
            <a:spLocks noChangeArrowheads="1"/>
          </p:cNvSpPr>
          <p:nvPr userDrawn="1"/>
        </p:nvSpPr>
        <p:spPr bwMode="auto">
          <a:xfrm>
            <a:off x="1056752" y="565810"/>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第五章</a:t>
            </a:r>
            <a:endParaRPr lang="en-US" altLang="zh-CN" b="1"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14244927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五边形 18"/>
          <p:cNvSpPr/>
          <p:nvPr userDrawn="1"/>
        </p:nvSpPr>
        <p:spPr>
          <a:xfrm rot="5400000">
            <a:off x="1226035" y="502221"/>
            <a:ext cx="741272" cy="1079839"/>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矩形 19"/>
          <p:cNvSpPr/>
          <p:nvPr userDrawn="1"/>
        </p:nvSpPr>
        <p:spPr>
          <a:xfrm>
            <a:off x="1056752" y="0"/>
            <a:ext cx="1079839" cy="67150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22" name="直接连接符 21"/>
          <p:cNvCxnSpPr/>
          <p:nvPr userDrawn="1"/>
        </p:nvCxnSpPr>
        <p:spPr>
          <a:xfrm>
            <a:off x="2264807" y="692696"/>
            <a:ext cx="0" cy="36004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7" name="矩形 26"/>
          <p:cNvSpPr/>
          <p:nvPr userDrawn="1"/>
        </p:nvSpPr>
        <p:spPr>
          <a:xfrm>
            <a:off x="0" y="6265681"/>
            <a:ext cx="11397485" cy="432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矩形 27"/>
          <p:cNvSpPr/>
          <p:nvPr userDrawn="1"/>
        </p:nvSpPr>
        <p:spPr>
          <a:xfrm>
            <a:off x="11518379" y="6265681"/>
            <a:ext cx="673622" cy="432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TextBox 15"/>
          <p:cNvSpPr txBox="1"/>
          <p:nvPr userDrawn="1"/>
        </p:nvSpPr>
        <p:spPr>
          <a:xfrm>
            <a:off x="11646102" y="6312404"/>
            <a:ext cx="425005" cy="338554"/>
          </a:xfrm>
          <a:prstGeom prst="rect">
            <a:avLst/>
          </a:prstGeom>
          <a:noFill/>
        </p:spPr>
        <p:txBody>
          <a:bodyPr wrap="none" rtlCol="0">
            <a:spAutoFit/>
          </a:bodyPr>
          <a:lstStyle/>
          <a:p>
            <a:fld id="{2EEF1883-7A0E-4F66-9932-E581691AD397}" type="slidenum">
              <a:rPr lang="zh-CN" altLang="en-US" sz="1600">
                <a:solidFill>
                  <a:prstClr val="white"/>
                </a:solidFill>
              </a:rPr>
              <a:pPr/>
              <a:t>‹#›</a:t>
            </a:fld>
            <a:endParaRPr lang="zh-CN" altLang="en-US" sz="1600" dirty="0">
              <a:solidFill>
                <a:prstClr val="white"/>
              </a:solidFill>
              <a:latin typeface="微软雅黑" pitchFamily="34" charset="-122"/>
              <a:ea typeface="微软雅黑" pitchFamily="34" charset="-122"/>
            </a:endParaRPr>
          </a:p>
        </p:txBody>
      </p:sp>
    </p:spTree>
    <p:extLst>
      <p:ext uri="{BB962C8B-B14F-4D97-AF65-F5344CB8AC3E}">
        <p14:creationId xmlns:p14="http://schemas.microsoft.com/office/powerpoint/2010/main" val="410649122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6" r:id="rId5"/>
    <p:sldLayoutId id="2147483668" r:id="rId6"/>
    <p:sldLayoutId id="2147483669" r:id="rId7"/>
    <p:sldLayoutId id="2147483670" r:id="rId8"/>
    <p:sldLayoutId id="2147483671" r:id="rId9"/>
    <p:sldLayoutId id="2147483673" r:id="rId10"/>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0"/>
          <p:cNvSpPr txBox="1">
            <a:spLocks noChangeArrowheads="1"/>
          </p:cNvSpPr>
          <p:nvPr/>
        </p:nvSpPr>
        <p:spPr bwMode="auto">
          <a:xfrm>
            <a:off x="407822" y="1056239"/>
            <a:ext cx="6309671" cy="1446550"/>
          </a:xfrm>
          <a:prstGeom prst="rect">
            <a:avLst/>
          </a:prstGeom>
          <a:noFill/>
          <a:ln w="9525">
            <a:noFill/>
            <a:miter lim="800000"/>
            <a:headEnd/>
            <a:tailEnd/>
          </a:ln>
        </p:spPr>
        <p:txBody>
          <a:bodyPr wrap="square">
            <a:spAutoFit/>
          </a:bodyPr>
          <a:lstStyle/>
          <a:p>
            <a:pPr algn="ctr"/>
            <a:r>
              <a:rPr lang="en-US" altLang="zh-CN" sz="4400" b="1" dirty="0">
                <a:solidFill>
                  <a:schemeClr val="bg1"/>
                </a:solidFill>
                <a:latin typeface="黑体" panose="02010609060101010101" pitchFamily="49" charset="-122"/>
                <a:ea typeface="黑体" panose="02010609060101010101" pitchFamily="49" charset="-122"/>
              </a:rPr>
              <a:t>Adobe Premiere Pro CC</a:t>
            </a:r>
            <a:endParaRPr lang="zh-CN" altLang="zh-CN" sz="4400" dirty="0">
              <a:solidFill>
                <a:schemeClr val="bg1"/>
              </a:solidFill>
              <a:latin typeface="黑体" panose="02010609060101010101" pitchFamily="49" charset="-122"/>
              <a:ea typeface="黑体" panose="02010609060101010101" pitchFamily="49" charset="-122"/>
            </a:endParaRPr>
          </a:p>
          <a:p>
            <a:pPr algn="ctr"/>
            <a:r>
              <a:rPr lang="zh-CN" altLang="zh-CN" sz="4400" b="1" dirty="0">
                <a:solidFill>
                  <a:schemeClr val="bg1"/>
                </a:solidFill>
                <a:latin typeface="黑体" panose="02010609060101010101" pitchFamily="49" charset="-122"/>
                <a:ea typeface="黑体" panose="02010609060101010101" pitchFamily="49" charset="-122"/>
              </a:rPr>
              <a:t>数字视频编辑教程</a:t>
            </a:r>
            <a:endParaRPr lang="zh-CN" altLang="en-US" sz="4400" b="1" spc="200" dirty="0">
              <a:solidFill>
                <a:schemeClr val="bg1"/>
              </a:solidFill>
              <a:latin typeface="黑体" panose="02010609060101010101" pitchFamily="49" charset="-122"/>
              <a:ea typeface="黑体" panose="02010609060101010101" pitchFamily="49" charset="-122"/>
            </a:endParaRPr>
          </a:p>
        </p:txBody>
      </p:sp>
      <p:cxnSp>
        <p:nvCxnSpPr>
          <p:cNvPr id="4" name="直接连接符 3"/>
          <p:cNvCxnSpPr/>
          <p:nvPr/>
        </p:nvCxnSpPr>
        <p:spPr>
          <a:xfrm>
            <a:off x="695400" y="1135445"/>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95400" y="2471122"/>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29916" y="1549088"/>
            <a:ext cx="7310471" cy="5857649"/>
          </a:xfrm>
          <a:prstGeom prst="rect">
            <a:avLst/>
          </a:prstGeom>
        </p:spPr>
      </p:pic>
    </p:spTree>
    <p:extLst>
      <p:ext uri="{BB962C8B-B14F-4D97-AF65-F5344CB8AC3E}">
        <p14:creationId xmlns:p14="http://schemas.microsoft.com/office/powerpoint/2010/main" val="2364393452"/>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0-#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250" fill="hold"/>
                                        <p:tgtEl>
                                          <p:spTgt spid="5"/>
                                        </p:tgtEl>
                                        <p:attrNameLst>
                                          <p:attrName>ppt_x</p:attrName>
                                        </p:attrNameLst>
                                      </p:cBhvr>
                                      <p:tavLst>
                                        <p:tav tm="0">
                                          <p:val>
                                            <p:strVal val="1+#ppt_w/2"/>
                                          </p:val>
                                        </p:tav>
                                        <p:tav tm="100000">
                                          <p:val>
                                            <p:strVal val="#ppt_x"/>
                                          </p:val>
                                        </p:tav>
                                      </p:tavLst>
                                    </p:anim>
                                    <p:anim calcmode="lin" valueType="num">
                                      <p:cBhvr additive="base">
                                        <p:cTn id="12" dur="25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250"/>
                            </p:stCondLst>
                            <p:childTnLst>
                              <p:par>
                                <p:cTn id="14" presetID="10"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35" presetClass="entr" presetSubtype="0" fill="hold" grpId="1"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anim calcmode="lin" valueType="num">
                                      <p:cBhvr>
                                        <p:cTn id="20" dur="500" fill="hold"/>
                                        <p:tgtEl>
                                          <p:spTgt spid="2"/>
                                        </p:tgtEl>
                                        <p:attrNameLst>
                                          <p:attrName>style.rotation</p:attrName>
                                        </p:attrNameLst>
                                      </p:cBhvr>
                                      <p:tavLst>
                                        <p:tav tm="0">
                                          <p:val>
                                            <p:fltVal val="720"/>
                                          </p:val>
                                        </p:tav>
                                        <p:tav tm="100000">
                                          <p:val>
                                            <p:fltVal val="0"/>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 calcmode="lin" valueType="num">
                                      <p:cBhvr>
                                        <p:cTn id="22" dur="500" fill="hold"/>
                                        <p:tgtEl>
                                          <p:spTgt spid="2"/>
                                        </p:tgtEl>
                                        <p:attrNameLst>
                                          <p:attrName>ppt_w</p:attrName>
                                        </p:attrNameLst>
                                      </p:cBhvr>
                                      <p:tavLst>
                                        <p:tav tm="0">
                                          <p:val>
                                            <p:fltVal val="0"/>
                                          </p:val>
                                        </p:tav>
                                        <p:tav tm="100000">
                                          <p:val>
                                            <p:strVal val="#ppt_w"/>
                                          </p:val>
                                        </p:tav>
                                      </p:tavLst>
                                    </p:anim>
                                  </p:childTnLst>
                                </p:cTn>
                              </p:par>
                              <p:par>
                                <p:cTn id="23" presetID="53" presetClass="entr" presetSubtype="16" fill="hold" grpId="2"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animEffect transition="in" filter="fade">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常用视频</a:t>
            </a:r>
            <a:r>
              <a:rPr lang="zh-CN" altLang="zh-CN" sz="2400" b="1" dirty="0" smtClean="0">
                <a:latin typeface="黑体" panose="02010609060101010101" pitchFamily="49" charset="-122"/>
                <a:ea typeface="黑体" panose="02010609060101010101" pitchFamily="49" charset="-122"/>
              </a:rPr>
              <a:t>特效</a:t>
            </a:r>
            <a:endParaRPr lang="zh-CN" altLang="en-US" sz="2400" b="1" dirty="0">
              <a:latin typeface="黑体" panose="02010609060101010101" pitchFamily="49" charset="-122"/>
              <a:ea typeface="黑体" panose="02010609060101010101" pitchFamily="49" charset="-122"/>
            </a:endParaRPr>
          </a:p>
        </p:txBody>
      </p:sp>
      <p:sp>
        <p:nvSpPr>
          <p:cNvPr id="3" name="矩形 2"/>
          <p:cNvSpPr/>
          <p:nvPr/>
        </p:nvSpPr>
        <p:spPr>
          <a:xfrm>
            <a:off x="683084" y="1525911"/>
            <a:ext cx="2744445"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6.2</a:t>
            </a: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应用</a:t>
            </a:r>
            <a:r>
              <a:rPr lang="zh-CN"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视频特效</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6</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5" name="矩形 4"/>
          <p:cNvSpPr/>
          <p:nvPr/>
        </p:nvSpPr>
        <p:spPr>
          <a:xfrm>
            <a:off x="683085" y="2293762"/>
            <a:ext cx="3042754" cy="499624"/>
          </a:xfrm>
          <a:prstGeom prst="rect">
            <a:avLst/>
          </a:prstGeom>
        </p:spPr>
        <p:txBody>
          <a:bodyPr wrap="square">
            <a:spAutoFit/>
          </a:bodyPr>
          <a:lstStyle/>
          <a:p>
            <a:pPr algn="just" fontAlgn="base">
              <a:lnSpc>
                <a:spcPct val="150000"/>
              </a:lnSpc>
              <a:spcBef>
                <a:spcPct val="0"/>
              </a:spcBef>
              <a:spcAft>
                <a:spcPct val="0"/>
              </a:spcAft>
            </a:pPr>
            <a:r>
              <a:rPr lang="zh-CN" altLang="zh-CN" sz="2000" dirty="0" smtClean="0">
                <a:latin typeface="微软雅黑" pitchFamily="34" charset="-122"/>
                <a:ea typeface="微软雅黑" pitchFamily="34" charset="-122"/>
              </a:rPr>
              <a:t>设置</a:t>
            </a:r>
            <a:r>
              <a:rPr lang="zh-CN" altLang="zh-CN" sz="2000" dirty="0">
                <a:latin typeface="微软雅黑" pitchFamily="34" charset="-122"/>
                <a:ea typeface="微软雅黑" pitchFamily="34" charset="-122"/>
              </a:rPr>
              <a:t>多个视频特效</a:t>
            </a:r>
            <a:endParaRPr lang="zh-CN" altLang="en-US" sz="2000" dirty="0">
              <a:latin typeface="微软雅黑" pitchFamily="34" charset="-122"/>
              <a:ea typeface="微软雅黑" pitchFamily="34" charset="-122"/>
            </a:endParaRPr>
          </a:p>
        </p:txBody>
      </p:sp>
      <p:pic>
        <p:nvPicPr>
          <p:cNvPr id="8" name="图片 7"/>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90043" y="2293762"/>
            <a:ext cx="9301957" cy="3325447"/>
          </a:xfrm>
          <a:prstGeom prst="rect">
            <a:avLst/>
          </a:prstGeom>
          <a:noFill/>
          <a:ln>
            <a:noFill/>
          </a:ln>
        </p:spPr>
      </p:pic>
    </p:spTree>
    <p:extLst>
      <p:ext uri="{BB962C8B-B14F-4D97-AF65-F5344CB8AC3E}">
        <p14:creationId xmlns:p14="http://schemas.microsoft.com/office/powerpoint/2010/main" val="17219762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常用视频</a:t>
            </a:r>
            <a:r>
              <a:rPr lang="zh-CN" altLang="zh-CN" sz="2400" b="1" dirty="0" smtClean="0">
                <a:latin typeface="黑体" panose="02010609060101010101" pitchFamily="49" charset="-122"/>
                <a:ea typeface="黑体" panose="02010609060101010101" pitchFamily="49" charset="-122"/>
              </a:rPr>
              <a:t>特效</a:t>
            </a:r>
            <a:endParaRPr lang="zh-CN" altLang="en-US" sz="2400" b="1" dirty="0">
              <a:latin typeface="黑体" panose="02010609060101010101" pitchFamily="49" charset="-122"/>
              <a:ea typeface="黑体" panose="02010609060101010101" pitchFamily="49" charset="-122"/>
            </a:endParaRPr>
          </a:p>
        </p:txBody>
      </p:sp>
      <p:sp>
        <p:nvSpPr>
          <p:cNvPr id="3" name="矩形 2"/>
          <p:cNvSpPr/>
          <p:nvPr/>
        </p:nvSpPr>
        <p:spPr>
          <a:xfrm>
            <a:off x="683084" y="1525911"/>
            <a:ext cx="2744445"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6.2</a:t>
            </a: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应用</a:t>
            </a:r>
            <a:r>
              <a:rPr lang="zh-CN"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视频特效</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6</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5" name="矩形 4"/>
          <p:cNvSpPr/>
          <p:nvPr/>
        </p:nvSpPr>
        <p:spPr>
          <a:xfrm>
            <a:off x="683085" y="2293762"/>
            <a:ext cx="3042754" cy="499624"/>
          </a:xfrm>
          <a:prstGeom prst="rect">
            <a:avLst/>
          </a:prstGeom>
        </p:spPr>
        <p:txBody>
          <a:bodyPr wrap="square">
            <a:spAutoFit/>
          </a:bodyPr>
          <a:lstStyle/>
          <a:p>
            <a:pPr algn="just" fontAlgn="base">
              <a:lnSpc>
                <a:spcPct val="150000"/>
              </a:lnSpc>
              <a:spcBef>
                <a:spcPct val="0"/>
              </a:spcBef>
              <a:spcAft>
                <a:spcPct val="0"/>
              </a:spcAft>
            </a:pPr>
            <a:r>
              <a:rPr lang="zh-CN" altLang="zh-CN" sz="2000" dirty="0" smtClean="0">
                <a:latin typeface="微软雅黑" pitchFamily="34" charset="-122"/>
                <a:ea typeface="微软雅黑" pitchFamily="34" charset="-122"/>
              </a:rPr>
              <a:t>设置</a:t>
            </a:r>
            <a:r>
              <a:rPr lang="zh-CN" altLang="zh-CN" sz="2000" dirty="0">
                <a:latin typeface="微软雅黑" pitchFamily="34" charset="-122"/>
                <a:ea typeface="微软雅黑" pitchFamily="34" charset="-122"/>
              </a:rPr>
              <a:t>特效参数</a:t>
            </a:r>
            <a:endParaRPr lang="zh-CN" altLang="en-US" sz="2000" dirty="0">
              <a:latin typeface="微软雅黑" pitchFamily="34" charset="-122"/>
              <a:ea typeface="微软雅黑" pitchFamily="34" charset="-122"/>
            </a:endParaRPr>
          </a:p>
        </p:txBody>
      </p:sp>
      <p:pic>
        <p:nvPicPr>
          <p:cNvPr id="9" name="图片 8"/>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34018" y="2293762"/>
            <a:ext cx="9345825" cy="3681361"/>
          </a:xfrm>
          <a:prstGeom prst="rect">
            <a:avLst/>
          </a:prstGeom>
          <a:noFill/>
          <a:ln>
            <a:noFill/>
          </a:ln>
        </p:spPr>
      </p:pic>
    </p:spTree>
    <p:extLst>
      <p:ext uri="{BB962C8B-B14F-4D97-AF65-F5344CB8AC3E}">
        <p14:creationId xmlns:p14="http://schemas.microsoft.com/office/powerpoint/2010/main" val="1158812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常用视频</a:t>
            </a:r>
            <a:r>
              <a:rPr lang="zh-CN" altLang="zh-CN" sz="2400" b="1" dirty="0" smtClean="0">
                <a:latin typeface="黑体" panose="02010609060101010101" pitchFamily="49" charset="-122"/>
                <a:ea typeface="黑体" panose="02010609060101010101" pitchFamily="49" charset="-122"/>
              </a:rPr>
              <a:t>特效</a:t>
            </a:r>
            <a:endParaRPr lang="zh-CN" altLang="en-US" sz="2400" b="1" dirty="0">
              <a:latin typeface="黑体" panose="02010609060101010101" pitchFamily="49" charset="-122"/>
              <a:ea typeface="黑体" panose="02010609060101010101" pitchFamily="49" charset="-122"/>
            </a:endParaRPr>
          </a:p>
        </p:txBody>
      </p:sp>
      <p:sp>
        <p:nvSpPr>
          <p:cNvPr id="3" name="矩形 2"/>
          <p:cNvSpPr/>
          <p:nvPr/>
        </p:nvSpPr>
        <p:spPr>
          <a:xfrm>
            <a:off x="683084" y="1525911"/>
            <a:ext cx="2744445"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6.2</a:t>
            </a: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应用</a:t>
            </a:r>
            <a:r>
              <a:rPr lang="zh-CN"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视频特效</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6</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5" name="矩形 4"/>
          <p:cNvSpPr/>
          <p:nvPr/>
        </p:nvSpPr>
        <p:spPr>
          <a:xfrm>
            <a:off x="3817384" y="1439718"/>
            <a:ext cx="3042754" cy="499624"/>
          </a:xfrm>
          <a:prstGeom prst="rect">
            <a:avLst/>
          </a:prstGeom>
        </p:spPr>
        <p:txBody>
          <a:bodyPr wrap="square">
            <a:spAutoFit/>
          </a:bodyPr>
          <a:lstStyle/>
          <a:p>
            <a:pPr algn="just" fontAlgn="base">
              <a:lnSpc>
                <a:spcPct val="150000"/>
              </a:lnSpc>
              <a:spcBef>
                <a:spcPct val="0"/>
              </a:spcBef>
              <a:spcAft>
                <a:spcPct val="0"/>
              </a:spcAft>
            </a:pPr>
            <a:r>
              <a:rPr lang="zh-CN" altLang="zh-CN" sz="2000" dirty="0" smtClean="0">
                <a:latin typeface="微软雅黑" pitchFamily="34" charset="-122"/>
                <a:ea typeface="微软雅黑" pitchFamily="34" charset="-122"/>
              </a:rPr>
              <a:t>视频</a:t>
            </a:r>
            <a:r>
              <a:rPr lang="zh-CN" altLang="zh-CN" sz="2000" dirty="0">
                <a:latin typeface="微软雅黑" pitchFamily="34" charset="-122"/>
                <a:ea typeface="微软雅黑" pitchFamily="34" charset="-122"/>
              </a:rPr>
              <a:t>特效关键帧</a:t>
            </a:r>
            <a:endParaRPr lang="zh-CN" altLang="en-US" sz="2000" dirty="0">
              <a:latin typeface="微软雅黑" pitchFamily="34" charset="-122"/>
              <a:ea typeface="微软雅黑" pitchFamily="34" charset="-122"/>
            </a:endParaRPr>
          </a:p>
        </p:txBody>
      </p:sp>
      <p:pic>
        <p:nvPicPr>
          <p:cNvPr id="8" name="图片 7"/>
          <p:cNvPicPr/>
          <p:nvPr/>
        </p:nvPicPr>
        <p:blipFill>
          <a:blip r:embed="rId3">
            <a:extLst>
              <a:ext uri="{28A0092B-C50C-407E-A947-70E740481C1C}">
                <a14:useLocalDpi xmlns:a14="http://schemas.microsoft.com/office/drawing/2010/main" val="0"/>
              </a:ext>
            </a:extLst>
          </a:blip>
          <a:srcRect/>
          <a:stretch>
            <a:fillRect/>
          </a:stretch>
        </p:blipFill>
        <p:spPr bwMode="auto">
          <a:xfrm>
            <a:off x="941697" y="2115250"/>
            <a:ext cx="10723000" cy="3958474"/>
          </a:xfrm>
          <a:prstGeom prst="rect">
            <a:avLst/>
          </a:prstGeom>
          <a:noFill/>
          <a:ln>
            <a:noFill/>
          </a:ln>
        </p:spPr>
      </p:pic>
    </p:spTree>
    <p:extLst>
      <p:ext uri="{BB962C8B-B14F-4D97-AF65-F5344CB8AC3E}">
        <p14:creationId xmlns:p14="http://schemas.microsoft.com/office/powerpoint/2010/main" val="42468352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常用视频</a:t>
            </a:r>
            <a:r>
              <a:rPr lang="zh-CN" altLang="zh-CN" sz="2400" b="1" dirty="0" smtClean="0">
                <a:latin typeface="黑体" panose="02010609060101010101" pitchFamily="49" charset="-122"/>
                <a:ea typeface="黑体" panose="02010609060101010101" pitchFamily="49" charset="-122"/>
              </a:rPr>
              <a:t>特效</a:t>
            </a:r>
            <a:endParaRPr lang="zh-CN" altLang="en-US" sz="2400" b="1" dirty="0">
              <a:latin typeface="黑体" panose="02010609060101010101" pitchFamily="49" charset="-122"/>
              <a:ea typeface="黑体" panose="02010609060101010101" pitchFamily="49" charset="-122"/>
            </a:endParaRPr>
          </a:p>
        </p:txBody>
      </p:sp>
      <p:sp>
        <p:nvSpPr>
          <p:cNvPr id="3" name="矩形 2"/>
          <p:cNvSpPr/>
          <p:nvPr/>
        </p:nvSpPr>
        <p:spPr>
          <a:xfrm>
            <a:off x="683084" y="1525911"/>
            <a:ext cx="2744445"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6.3 </a:t>
            </a: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常用</a:t>
            </a:r>
            <a:r>
              <a:rPr lang="zh-CN"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视频特效</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6</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5" name="矩形 4"/>
          <p:cNvSpPr/>
          <p:nvPr/>
        </p:nvSpPr>
        <p:spPr>
          <a:xfrm>
            <a:off x="683083" y="2219624"/>
            <a:ext cx="10467137" cy="1015663"/>
          </a:xfrm>
          <a:prstGeom prst="rect">
            <a:avLst/>
          </a:prstGeom>
        </p:spPr>
        <p:txBody>
          <a:bodyPr wrap="square">
            <a:spAutoFit/>
          </a:bodyPr>
          <a:lstStyle/>
          <a:p>
            <a:pPr algn="just" fontAlgn="base">
              <a:lnSpc>
                <a:spcPct val="150000"/>
              </a:lnSpc>
              <a:spcBef>
                <a:spcPct val="0"/>
              </a:spcBef>
              <a:spcAft>
                <a:spcPct val="0"/>
              </a:spcAft>
            </a:pPr>
            <a:r>
              <a:rPr lang="zh-CN" altLang="zh-CN" sz="2000" b="1" dirty="0" smtClean="0">
                <a:latin typeface="微软雅黑" pitchFamily="34" charset="-122"/>
                <a:ea typeface="微软雅黑" pitchFamily="34" charset="-122"/>
              </a:rPr>
              <a:t>变换</a:t>
            </a:r>
            <a:r>
              <a:rPr lang="zh-CN" altLang="zh-CN" sz="2000" b="1" dirty="0">
                <a:latin typeface="微软雅黑" pitchFamily="34" charset="-122"/>
                <a:ea typeface="微软雅黑" pitchFamily="34" charset="-122"/>
              </a:rPr>
              <a:t>特效</a:t>
            </a:r>
          </a:p>
          <a:p>
            <a:pPr algn="just" fontAlgn="base">
              <a:lnSpc>
                <a:spcPct val="150000"/>
              </a:lnSpc>
              <a:spcBef>
                <a:spcPct val="0"/>
              </a:spcBef>
              <a:spcAft>
                <a:spcPct val="0"/>
              </a:spcAft>
            </a:pPr>
            <a:r>
              <a:rPr lang="zh-CN" altLang="zh-CN" sz="2000" dirty="0">
                <a:latin typeface="微软雅黑" pitchFamily="34" charset="-122"/>
                <a:ea typeface="微软雅黑" pitchFamily="34" charset="-122"/>
              </a:rPr>
              <a:t>变换效果用于调整画面的大小和位置，该组视频特效包括</a:t>
            </a:r>
            <a:r>
              <a:rPr lang="en-US" altLang="zh-CN" sz="2000" dirty="0">
                <a:latin typeface="微软雅黑" pitchFamily="34" charset="-122"/>
                <a:ea typeface="微软雅黑" pitchFamily="34" charset="-122"/>
              </a:rPr>
              <a:t>5</a:t>
            </a:r>
            <a:r>
              <a:rPr lang="zh-CN" altLang="zh-CN" sz="2000" dirty="0">
                <a:latin typeface="微软雅黑" pitchFamily="34" charset="-122"/>
                <a:ea typeface="微软雅黑" pitchFamily="34" charset="-122"/>
              </a:rPr>
              <a:t>种</a:t>
            </a:r>
            <a:r>
              <a:rPr lang="zh-CN" altLang="zh-CN" sz="2000" dirty="0" smtClean="0">
                <a:latin typeface="微软雅黑" pitchFamily="34" charset="-122"/>
                <a:ea typeface="微软雅黑" pitchFamily="34" charset="-122"/>
              </a:rPr>
              <a:t>效果</a:t>
            </a:r>
            <a:r>
              <a:rPr lang="zh-CN" altLang="en-US" sz="2000" dirty="0" smtClean="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pic>
        <p:nvPicPr>
          <p:cNvPr id="9" name="图片 8"/>
          <p:cNvPicPr/>
          <p:nvPr/>
        </p:nvPicPr>
        <p:blipFill>
          <a:blip r:embed="rId3">
            <a:extLst>
              <a:ext uri="{28A0092B-C50C-407E-A947-70E740481C1C}">
                <a14:useLocalDpi xmlns:a14="http://schemas.microsoft.com/office/drawing/2010/main" val="0"/>
              </a:ext>
            </a:extLst>
          </a:blip>
          <a:srcRect/>
          <a:stretch>
            <a:fillRect/>
          </a:stretch>
        </p:blipFill>
        <p:spPr bwMode="auto">
          <a:xfrm>
            <a:off x="437922" y="3753135"/>
            <a:ext cx="11334314" cy="2115402"/>
          </a:xfrm>
          <a:prstGeom prst="rect">
            <a:avLst/>
          </a:prstGeom>
          <a:noFill/>
          <a:ln>
            <a:noFill/>
          </a:ln>
        </p:spPr>
      </p:pic>
    </p:spTree>
    <p:extLst>
      <p:ext uri="{BB962C8B-B14F-4D97-AF65-F5344CB8AC3E}">
        <p14:creationId xmlns:p14="http://schemas.microsoft.com/office/powerpoint/2010/main" val="1981044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常用视频</a:t>
            </a:r>
            <a:r>
              <a:rPr lang="zh-CN" altLang="zh-CN" sz="2400" b="1" dirty="0" smtClean="0">
                <a:latin typeface="黑体" panose="02010609060101010101" pitchFamily="49" charset="-122"/>
                <a:ea typeface="黑体" panose="02010609060101010101" pitchFamily="49" charset="-122"/>
              </a:rPr>
              <a:t>特效</a:t>
            </a:r>
            <a:endParaRPr lang="zh-CN" altLang="en-US" sz="2400" b="1" dirty="0">
              <a:latin typeface="黑体" panose="02010609060101010101" pitchFamily="49" charset="-122"/>
              <a:ea typeface="黑体" panose="02010609060101010101" pitchFamily="49" charset="-122"/>
            </a:endParaRPr>
          </a:p>
        </p:txBody>
      </p:sp>
      <p:sp>
        <p:nvSpPr>
          <p:cNvPr id="3" name="矩形 2"/>
          <p:cNvSpPr/>
          <p:nvPr/>
        </p:nvSpPr>
        <p:spPr>
          <a:xfrm>
            <a:off x="683084" y="1525911"/>
            <a:ext cx="2744445"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6.3 </a:t>
            </a: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常用</a:t>
            </a:r>
            <a:r>
              <a:rPr lang="zh-CN"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视频特效</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6</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5" name="矩形 4"/>
          <p:cNvSpPr/>
          <p:nvPr/>
        </p:nvSpPr>
        <p:spPr>
          <a:xfrm>
            <a:off x="683084" y="2219624"/>
            <a:ext cx="8242552" cy="961289"/>
          </a:xfrm>
          <a:prstGeom prst="rect">
            <a:avLst/>
          </a:prstGeom>
        </p:spPr>
        <p:txBody>
          <a:bodyPr wrap="square">
            <a:spAutoFit/>
          </a:bodyPr>
          <a:lstStyle/>
          <a:p>
            <a:pPr algn="just" fontAlgn="base">
              <a:lnSpc>
                <a:spcPct val="150000"/>
              </a:lnSpc>
              <a:spcBef>
                <a:spcPct val="0"/>
              </a:spcBef>
              <a:spcAft>
                <a:spcPct val="0"/>
              </a:spcAft>
            </a:pPr>
            <a:r>
              <a:rPr lang="zh-CN" altLang="zh-CN" sz="2000" b="1" dirty="0">
                <a:latin typeface="微软雅黑" pitchFamily="34" charset="-122"/>
                <a:ea typeface="微软雅黑" pitchFamily="34" charset="-122"/>
              </a:rPr>
              <a:t>图像控制特效</a:t>
            </a:r>
          </a:p>
          <a:p>
            <a:pPr algn="just" fontAlgn="base">
              <a:lnSpc>
                <a:spcPct val="150000"/>
              </a:lnSpc>
              <a:spcBef>
                <a:spcPct val="0"/>
              </a:spcBef>
              <a:spcAft>
                <a:spcPct val="0"/>
              </a:spcAft>
            </a:pPr>
            <a:r>
              <a:rPr lang="zh-CN" altLang="zh-CN" sz="2000" dirty="0">
                <a:latin typeface="微软雅黑" pitchFamily="34" charset="-122"/>
                <a:ea typeface="微软雅黑" pitchFamily="34" charset="-122"/>
              </a:rPr>
              <a:t>图像控制视频特效用于控制和纠正画面色彩，该组视频特效包括</a:t>
            </a:r>
            <a:r>
              <a:rPr lang="en-US" altLang="zh-CN" sz="2000" dirty="0">
                <a:latin typeface="微软雅黑" pitchFamily="34" charset="-122"/>
                <a:ea typeface="微软雅黑" pitchFamily="34" charset="-122"/>
              </a:rPr>
              <a:t>5</a:t>
            </a:r>
            <a:r>
              <a:rPr lang="zh-CN" altLang="zh-CN" sz="2000" dirty="0">
                <a:latin typeface="微软雅黑" pitchFamily="34" charset="-122"/>
                <a:ea typeface="微软雅黑" pitchFamily="34" charset="-122"/>
              </a:rPr>
              <a:t>种</a:t>
            </a:r>
            <a:r>
              <a:rPr lang="zh-CN" altLang="zh-CN" sz="2000" dirty="0">
                <a:latin typeface="微软雅黑" pitchFamily="34" charset="-122"/>
                <a:ea typeface="微软雅黑" pitchFamily="34" charset="-122"/>
              </a:rPr>
              <a:t>效果</a:t>
            </a:r>
            <a:r>
              <a:rPr lang="zh-CN" altLang="en-US" sz="2000" dirty="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pic>
        <p:nvPicPr>
          <p:cNvPr id="8" name="图片 7"/>
          <p:cNvPicPr/>
          <p:nvPr/>
        </p:nvPicPr>
        <p:blipFill>
          <a:blip r:embed="rId3">
            <a:extLst>
              <a:ext uri="{28A0092B-C50C-407E-A947-70E740481C1C}">
                <a14:useLocalDpi xmlns:a14="http://schemas.microsoft.com/office/drawing/2010/main" val="0"/>
              </a:ext>
            </a:extLst>
          </a:blip>
          <a:srcRect/>
          <a:stretch>
            <a:fillRect/>
          </a:stretch>
        </p:blipFill>
        <p:spPr bwMode="auto">
          <a:xfrm>
            <a:off x="683084" y="3505294"/>
            <a:ext cx="11198626" cy="2213118"/>
          </a:xfrm>
          <a:prstGeom prst="rect">
            <a:avLst/>
          </a:prstGeom>
          <a:noFill/>
          <a:ln>
            <a:noFill/>
          </a:ln>
        </p:spPr>
      </p:pic>
    </p:spTree>
    <p:extLst>
      <p:ext uri="{BB962C8B-B14F-4D97-AF65-F5344CB8AC3E}">
        <p14:creationId xmlns:p14="http://schemas.microsoft.com/office/powerpoint/2010/main" val="30320347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常用视频</a:t>
            </a:r>
            <a:r>
              <a:rPr lang="zh-CN" altLang="zh-CN" sz="2400" b="1" dirty="0" smtClean="0">
                <a:latin typeface="黑体" panose="02010609060101010101" pitchFamily="49" charset="-122"/>
                <a:ea typeface="黑体" panose="02010609060101010101" pitchFamily="49" charset="-122"/>
              </a:rPr>
              <a:t>特效</a:t>
            </a:r>
            <a:endParaRPr lang="zh-CN" altLang="en-US" sz="2400" b="1" dirty="0">
              <a:latin typeface="黑体" panose="02010609060101010101" pitchFamily="49" charset="-122"/>
              <a:ea typeface="黑体" panose="02010609060101010101" pitchFamily="49" charset="-122"/>
            </a:endParaRPr>
          </a:p>
        </p:txBody>
      </p:sp>
      <p:sp>
        <p:nvSpPr>
          <p:cNvPr id="3" name="矩形 2"/>
          <p:cNvSpPr/>
          <p:nvPr/>
        </p:nvSpPr>
        <p:spPr>
          <a:xfrm>
            <a:off x="683084" y="1525911"/>
            <a:ext cx="2744445"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6.3 </a:t>
            </a: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常用</a:t>
            </a:r>
            <a:r>
              <a:rPr lang="zh-CN"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视频特效</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6</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5" name="矩形 4"/>
          <p:cNvSpPr/>
          <p:nvPr/>
        </p:nvSpPr>
        <p:spPr>
          <a:xfrm>
            <a:off x="683084" y="1961604"/>
            <a:ext cx="1828104" cy="3785652"/>
          </a:xfrm>
          <a:prstGeom prst="rect">
            <a:avLst/>
          </a:prstGeom>
        </p:spPr>
        <p:txBody>
          <a:bodyPr wrap="square">
            <a:spAutoFit/>
          </a:bodyPr>
          <a:lstStyle/>
          <a:p>
            <a:pPr algn="just" fontAlgn="base">
              <a:lnSpc>
                <a:spcPct val="150000"/>
              </a:lnSpc>
              <a:spcBef>
                <a:spcPct val="0"/>
              </a:spcBef>
              <a:spcAft>
                <a:spcPct val="0"/>
              </a:spcAft>
            </a:pPr>
            <a:r>
              <a:rPr lang="zh-CN" altLang="zh-CN" sz="2000" b="1" dirty="0">
                <a:latin typeface="微软雅黑" pitchFamily="34" charset="-122"/>
                <a:ea typeface="微软雅黑" pitchFamily="34" charset="-122"/>
              </a:rPr>
              <a:t>扭曲特效</a:t>
            </a:r>
          </a:p>
          <a:p>
            <a:pPr algn="just" fontAlgn="base">
              <a:lnSpc>
                <a:spcPct val="150000"/>
              </a:lnSpc>
              <a:spcBef>
                <a:spcPct val="0"/>
              </a:spcBef>
              <a:spcAft>
                <a:spcPct val="0"/>
              </a:spcAft>
            </a:pPr>
            <a:r>
              <a:rPr lang="zh-CN" altLang="zh-CN" sz="2000" dirty="0">
                <a:latin typeface="微软雅黑" pitchFamily="34" charset="-122"/>
                <a:ea typeface="微软雅黑" pitchFamily="34" charset="-122"/>
              </a:rPr>
              <a:t>扭曲特效应用于对画面进行几何扭曲和变形处理，以产生各种奇妙的效果，其中共有</a:t>
            </a:r>
            <a:r>
              <a:rPr lang="en-US" altLang="zh-CN" sz="2000" dirty="0">
                <a:latin typeface="微软雅黑" pitchFamily="34" charset="-122"/>
                <a:ea typeface="微软雅黑" pitchFamily="34" charset="-122"/>
              </a:rPr>
              <a:t>12</a:t>
            </a:r>
            <a:r>
              <a:rPr lang="zh-CN" altLang="zh-CN" sz="2000" dirty="0">
                <a:latin typeface="微软雅黑" pitchFamily="34" charset="-122"/>
                <a:ea typeface="微软雅黑" pitchFamily="34" charset="-122"/>
              </a:rPr>
              <a:t>种</a:t>
            </a:r>
            <a:r>
              <a:rPr lang="zh-CN" altLang="zh-CN" sz="2000" dirty="0" smtClean="0">
                <a:latin typeface="微软雅黑" pitchFamily="34" charset="-122"/>
                <a:ea typeface="微软雅黑" pitchFamily="34" charset="-122"/>
              </a:rPr>
              <a:t>效果</a:t>
            </a:r>
            <a:r>
              <a:rPr lang="zh-CN" altLang="en-US" sz="2000" dirty="0" smtClean="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pic>
        <p:nvPicPr>
          <p:cNvPr id="9" name="图片 8"/>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26090" y="1029265"/>
            <a:ext cx="7938178" cy="5197640"/>
          </a:xfrm>
          <a:prstGeom prst="rect">
            <a:avLst/>
          </a:prstGeom>
          <a:noFill/>
          <a:ln>
            <a:noFill/>
          </a:ln>
        </p:spPr>
      </p:pic>
    </p:spTree>
    <p:extLst>
      <p:ext uri="{BB962C8B-B14F-4D97-AF65-F5344CB8AC3E}">
        <p14:creationId xmlns:p14="http://schemas.microsoft.com/office/powerpoint/2010/main" val="130815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常用视频</a:t>
            </a:r>
            <a:r>
              <a:rPr lang="zh-CN" altLang="zh-CN" sz="2400" b="1" dirty="0" smtClean="0">
                <a:latin typeface="黑体" panose="02010609060101010101" pitchFamily="49" charset="-122"/>
                <a:ea typeface="黑体" panose="02010609060101010101" pitchFamily="49" charset="-122"/>
              </a:rPr>
              <a:t>特效</a:t>
            </a:r>
            <a:endParaRPr lang="zh-CN" altLang="en-US" sz="2400" b="1" dirty="0">
              <a:latin typeface="黑体" panose="02010609060101010101" pitchFamily="49" charset="-122"/>
              <a:ea typeface="黑体" panose="02010609060101010101" pitchFamily="49" charset="-122"/>
            </a:endParaRPr>
          </a:p>
        </p:txBody>
      </p:sp>
      <p:sp>
        <p:nvSpPr>
          <p:cNvPr id="3" name="矩形 2"/>
          <p:cNvSpPr/>
          <p:nvPr/>
        </p:nvSpPr>
        <p:spPr>
          <a:xfrm>
            <a:off x="683084" y="1525911"/>
            <a:ext cx="2744445"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6.3 </a:t>
            </a: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常用</a:t>
            </a:r>
            <a:r>
              <a:rPr lang="zh-CN"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视频特效</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6</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5" name="矩形 4"/>
          <p:cNvSpPr/>
          <p:nvPr/>
        </p:nvSpPr>
        <p:spPr>
          <a:xfrm>
            <a:off x="683084" y="1961604"/>
            <a:ext cx="9812044" cy="1015663"/>
          </a:xfrm>
          <a:prstGeom prst="rect">
            <a:avLst/>
          </a:prstGeom>
        </p:spPr>
        <p:txBody>
          <a:bodyPr wrap="square">
            <a:spAutoFit/>
          </a:bodyPr>
          <a:lstStyle/>
          <a:p>
            <a:pPr algn="just" fontAlgn="base">
              <a:lnSpc>
                <a:spcPct val="150000"/>
              </a:lnSpc>
              <a:spcBef>
                <a:spcPct val="0"/>
              </a:spcBef>
              <a:spcAft>
                <a:spcPct val="0"/>
              </a:spcAft>
            </a:pPr>
            <a:r>
              <a:rPr lang="zh-CN" altLang="zh-CN" sz="2000" b="1" dirty="0" smtClean="0">
                <a:latin typeface="微软雅黑" pitchFamily="34" charset="-122"/>
                <a:ea typeface="微软雅黑" pitchFamily="34" charset="-122"/>
              </a:rPr>
              <a:t>时间</a:t>
            </a:r>
            <a:r>
              <a:rPr lang="zh-CN" altLang="zh-CN" sz="2000" b="1" dirty="0">
                <a:latin typeface="微软雅黑" pitchFamily="34" charset="-122"/>
                <a:ea typeface="微软雅黑" pitchFamily="34" charset="-122"/>
              </a:rPr>
              <a:t>特效</a:t>
            </a:r>
          </a:p>
          <a:p>
            <a:pPr algn="just" fontAlgn="base">
              <a:lnSpc>
                <a:spcPct val="150000"/>
              </a:lnSpc>
              <a:spcBef>
                <a:spcPct val="0"/>
              </a:spcBef>
              <a:spcAft>
                <a:spcPct val="0"/>
              </a:spcAft>
            </a:pPr>
            <a:r>
              <a:rPr lang="zh-CN" altLang="zh-CN" sz="2000" dirty="0">
                <a:latin typeface="微软雅黑" pitchFamily="34" charset="-122"/>
                <a:ea typeface="微软雅黑" pitchFamily="34" charset="-122"/>
              </a:rPr>
              <a:t>时间特效共有残影和色调分离时间两种</a:t>
            </a:r>
            <a:r>
              <a:rPr lang="zh-CN" altLang="zh-CN" sz="2000" dirty="0" smtClean="0">
                <a:latin typeface="微软雅黑" pitchFamily="34" charset="-122"/>
                <a:ea typeface="微软雅黑" pitchFamily="34" charset="-122"/>
              </a:rPr>
              <a:t>效果</a:t>
            </a:r>
            <a:r>
              <a:rPr lang="zh-CN" altLang="en-US" sz="2000" dirty="0" smtClean="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pic>
        <p:nvPicPr>
          <p:cNvPr id="8" name="图片 7"/>
          <p:cNvPicPr/>
          <p:nvPr/>
        </p:nvPicPr>
        <p:blipFill>
          <a:blip r:embed="rId3">
            <a:extLst>
              <a:ext uri="{28A0092B-C50C-407E-A947-70E740481C1C}">
                <a14:useLocalDpi xmlns:a14="http://schemas.microsoft.com/office/drawing/2010/main" val="0"/>
              </a:ext>
            </a:extLst>
          </a:blip>
          <a:srcRect/>
          <a:stretch>
            <a:fillRect/>
          </a:stretch>
        </p:blipFill>
        <p:spPr bwMode="auto">
          <a:xfrm>
            <a:off x="356600" y="3169649"/>
            <a:ext cx="11546378" cy="2248512"/>
          </a:xfrm>
          <a:prstGeom prst="rect">
            <a:avLst/>
          </a:prstGeom>
          <a:noFill/>
          <a:ln>
            <a:noFill/>
          </a:ln>
        </p:spPr>
      </p:pic>
    </p:spTree>
    <p:extLst>
      <p:ext uri="{BB962C8B-B14F-4D97-AF65-F5344CB8AC3E}">
        <p14:creationId xmlns:p14="http://schemas.microsoft.com/office/powerpoint/2010/main" val="27957261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常用视频</a:t>
            </a:r>
            <a:r>
              <a:rPr lang="zh-CN" altLang="zh-CN" sz="2400" b="1" dirty="0" smtClean="0">
                <a:latin typeface="黑体" panose="02010609060101010101" pitchFamily="49" charset="-122"/>
                <a:ea typeface="黑体" panose="02010609060101010101" pitchFamily="49" charset="-122"/>
              </a:rPr>
              <a:t>特效</a:t>
            </a:r>
            <a:endParaRPr lang="zh-CN" altLang="en-US" sz="2400" b="1" dirty="0">
              <a:latin typeface="黑体" panose="02010609060101010101" pitchFamily="49" charset="-122"/>
              <a:ea typeface="黑体" panose="02010609060101010101" pitchFamily="49" charset="-122"/>
            </a:endParaRPr>
          </a:p>
        </p:txBody>
      </p:sp>
      <p:sp>
        <p:nvSpPr>
          <p:cNvPr id="3" name="矩形 2"/>
          <p:cNvSpPr/>
          <p:nvPr/>
        </p:nvSpPr>
        <p:spPr>
          <a:xfrm>
            <a:off x="683084" y="1525911"/>
            <a:ext cx="2744445"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6.3 </a:t>
            </a: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常用</a:t>
            </a:r>
            <a:r>
              <a:rPr lang="zh-CN"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视频特效</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6</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5" name="矩形 4"/>
          <p:cNvSpPr/>
          <p:nvPr/>
        </p:nvSpPr>
        <p:spPr>
          <a:xfrm>
            <a:off x="683084" y="1961604"/>
            <a:ext cx="9812044" cy="1015663"/>
          </a:xfrm>
          <a:prstGeom prst="rect">
            <a:avLst/>
          </a:prstGeom>
        </p:spPr>
        <p:txBody>
          <a:bodyPr wrap="square">
            <a:spAutoFit/>
          </a:bodyPr>
          <a:lstStyle/>
          <a:p>
            <a:pPr algn="just" fontAlgn="base">
              <a:lnSpc>
                <a:spcPct val="150000"/>
              </a:lnSpc>
              <a:spcBef>
                <a:spcPct val="0"/>
              </a:spcBef>
              <a:spcAft>
                <a:spcPct val="0"/>
              </a:spcAft>
            </a:pPr>
            <a:r>
              <a:rPr lang="zh-CN" altLang="zh-CN" sz="2000" b="1" dirty="0" smtClean="0">
                <a:latin typeface="微软雅黑" pitchFamily="34" charset="-122"/>
                <a:ea typeface="微软雅黑" pitchFamily="34" charset="-122"/>
              </a:rPr>
              <a:t>杂色</a:t>
            </a:r>
            <a:r>
              <a:rPr lang="zh-CN" altLang="zh-CN" sz="2000" b="1" dirty="0">
                <a:latin typeface="微软雅黑" pitchFamily="34" charset="-122"/>
                <a:ea typeface="微软雅黑" pitchFamily="34" charset="-122"/>
              </a:rPr>
              <a:t>与颗粒特效</a:t>
            </a:r>
          </a:p>
          <a:p>
            <a:pPr algn="just" fontAlgn="base">
              <a:lnSpc>
                <a:spcPct val="150000"/>
              </a:lnSpc>
              <a:spcBef>
                <a:spcPct val="0"/>
              </a:spcBef>
              <a:spcAft>
                <a:spcPct val="0"/>
              </a:spcAft>
            </a:pPr>
            <a:r>
              <a:rPr lang="zh-CN" altLang="zh-CN" sz="2000" dirty="0">
                <a:latin typeface="微软雅黑" pitchFamily="34" charset="-122"/>
                <a:ea typeface="微软雅黑" pitchFamily="34" charset="-122"/>
              </a:rPr>
              <a:t>杂色与颗粒特效主要通过</a:t>
            </a:r>
            <a:r>
              <a:rPr lang="en-US" altLang="zh-CN" sz="2000" dirty="0">
                <a:latin typeface="微软雅黑" pitchFamily="34" charset="-122"/>
                <a:ea typeface="微软雅黑" pitchFamily="34" charset="-122"/>
              </a:rPr>
              <a:t>Alpha</a:t>
            </a:r>
            <a:r>
              <a:rPr lang="zh-CN" altLang="zh-CN" sz="2000" dirty="0">
                <a:latin typeface="微软雅黑" pitchFamily="34" charset="-122"/>
                <a:ea typeface="微软雅黑" pitchFamily="34" charset="-122"/>
              </a:rPr>
              <a:t>和</a:t>
            </a:r>
            <a:r>
              <a:rPr lang="en-US" altLang="zh-CN" sz="2000" dirty="0">
                <a:latin typeface="微软雅黑" pitchFamily="34" charset="-122"/>
                <a:ea typeface="微软雅黑" pitchFamily="34" charset="-122"/>
              </a:rPr>
              <a:t>HLS</a:t>
            </a:r>
            <a:r>
              <a:rPr lang="zh-CN" altLang="zh-CN" sz="2000" dirty="0">
                <a:latin typeface="微软雅黑" pitchFamily="34" charset="-122"/>
                <a:ea typeface="微软雅黑" pitchFamily="34" charset="-122"/>
              </a:rPr>
              <a:t>进行处理，包括</a:t>
            </a:r>
            <a:r>
              <a:rPr lang="en-US" altLang="zh-CN" sz="2000" dirty="0">
                <a:latin typeface="微软雅黑" pitchFamily="34" charset="-122"/>
                <a:ea typeface="微软雅黑" pitchFamily="34" charset="-122"/>
              </a:rPr>
              <a:t>6</a:t>
            </a:r>
            <a:r>
              <a:rPr lang="zh-CN" altLang="zh-CN" sz="2000" dirty="0">
                <a:latin typeface="微软雅黑" pitchFamily="34" charset="-122"/>
                <a:ea typeface="微软雅黑" pitchFamily="34" charset="-122"/>
              </a:rPr>
              <a:t>种</a:t>
            </a:r>
            <a:r>
              <a:rPr lang="zh-CN" altLang="zh-CN" sz="2000" dirty="0" smtClean="0">
                <a:latin typeface="微软雅黑" pitchFamily="34" charset="-122"/>
                <a:ea typeface="微软雅黑" pitchFamily="34" charset="-122"/>
              </a:rPr>
              <a:t>效果</a:t>
            </a:r>
            <a:r>
              <a:rPr lang="zh-CN" altLang="en-US" sz="2000" dirty="0" smtClean="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pic>
        <p:nvPicPr>
          <p:cNvPr id="9" name="图片 8"/>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3084" y="3129565"/>
            <a:ext cx="10973154" cy="2943689"/>
          </a:xfrm>
          <a:prstGeom prst="rect">
            <a:avLst/>
          </a:prstGeom>
          <a:noFill/>
          <a:ln>
            <a:noFill/>
          </a:ln>
        </p:spPr>
      </p:pic>
    </p:spTree>
    <p:extLst>
      <p:ext uri="{BB962C8B-B14F-4D97-AF65-F5344CB8AC3E}">
        <p14:creationId xmlns:p14="http://schemas.microsoft.com/office/powerpoint/2010/main" val="13767503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常用视频</a:t>
            </a:r>
            <a:r>
              <a:rPr lang="zh-CN" altLang="zh-CN" sz="2400" b="1" dirty="0" smtClean="0">
                <a:latin typeface="黑体" panose="02010609060101010101" pitchFamily="49" charset="-122"/>
                <a:ea typeface="黑体" panose="02010609060101010101" pitchFamily="49" charset="-122"/>
              </a:rPr>
              <a:t>特效</a:t>
            </a:r>
            <a:endParaRPr lang="zh-CN" altLang="en-US" sz="2400" b="1" dirty="0">
              <a:latin typeface="黑体" panose="02010609060101010101" pitchFamily="49" charset="-122"/>
              <a:ea typeface="黑体" panose="02010609060101010101" pitchFamily="49" charset="-122"/>
            </a:endParaRPr>
          </a:p>
        </p:txBody>
      </p:sp>
      <p:sp>
        <p:nvSpPr>
          <p:cNvPr id="3" name="矩形 2"/>
          <p:cNvSpPr/>
          <p:nvPr/>
        </p:nvSpPr>
        <p:spPr>
          <a:xfrm>
            <a:off x="683084" y="1525911"/>
            <a:ext cx="2744445"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6.3 </a:t>
            </a: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常用</a:t>
            </a:r>
            <a:r>
              <a:rPr lang="zh-CN"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视频特效</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6</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5" name="矩形 4"/>
          <p:cNvSpPr/>
          <p:nvPr/>
        </p:nvSpPr>
        <p:spPr>
          <a:xfrm>
            <a:off x="3525005" y="916584"/>
            <a:ext cx="8266661" cy="1938992"/>
          </a:xfrm>
          <a:prstGeom prst="rect">
            <a:avLst/>
          </a:prstGeom>
        </p:spPr>
        <p:txBody>
          <a:bodyPr wrap="square">
            <a:spAutoFit/>
          </a:bodyPr>
          <a:lstStyle/>
          <a:p>
            <a:pPr algn="just" fontAlgn="base">
              <a:lnSpc>
                <a:spcPct val="150000"/>
              </a:lnSpc>
              <a:spcBef>
                <a:spcPct val="0"/>
              </a:spcBef>
              <a:spcAft>
                <a:spcPct val="0"/>
              </a:spcAft>
            </a:pPr>
            <a:r>
              <a:rPr lang="zh-CN" altLang="zh-CN" sz="2000" b="1" dirty="0" smtClean="0">
                <a:latin typeface="微软雅黑" pitchFamily="34" charset="-122"/>
                <a:ea typeface="微软雅黑" pitchFamily="34" charset="-122"/>
              </a:rPr>
              <a:t>模糊</a:t>
            </a:r>
            <a:r>
              <a:rPr lang="zh-CN" altLang="zh-CN" sz="2000" b="1" dirty="0">
                <a:latin typeface="微软雅黑" pitchFamily="34" charset="-122"/>
                <a:ea typeface="微软雅黑" pitchFamily="34" charset="-122"/>
              </a:rPr>
              <a:t>与锐化</a:t>
            </a:r>
          </a:p>
          <a:p>
            <a:pPr algn="just" fontAlgn="base">
              <a:lnSpc>
                <a:spcPct val="150000"/>
              </a:lnSpc>
              <a:spcBef>
                <a:spcPct val="0"/>
              </a:spcBef>
              <a:spcAft>
                <a:spcPct val="0"/>
              </a:spcAft>
            </a:pPr>
            <a:r>
              <a:rPr lang="zh-CN" altLang="zh-CN" sz="2000" dirty="0">
                <a:latin typeface="微软雅黑" pitchFamily="34" charset="-122"/>
                <a:ea typeface="微软雅黑" pitchFamily="34" charset="-122"/>
              </a:rPr>
              <a:t>模糊特效主要用于柔化图像，通过平衡画面中边缘过于清晰或对比度过于强烈的像素，使其变得柔和，甚至使图像变得朦胧、模糊；锐化特效则与模糊相反，通过增加相邻像素的对比度使图像变得清晰。</a:t>
            </a:r>
            <a:endParaRPr lang="zh-CN" altLang="en-US" sz="2000" dirty="0">
              <a:latin typeface="微软雅黑" pitchFamily="34" charset="-122"/>
              <a:ea typeface="微软雅黑" pitchFamily="34" charset="-122"/>
            </a:endParaRPr>
          </a:p>
        </p:txBody>
      </p:sp>
      <p:pic>
        <p:nvPicPr>
          <p:cNvPr id="8" name="图片 7"/>
          <p:cNvPicPr/>
          <p:nvPr/>
        </p:nvPicPr>
        <p:blipFill>
          <a:blip r:embed="rId3">
            <a:extLst>
              <a:ext uri="{28A0092B-C50C-407E-A947-70E740481C1C}">
                <a14:useLocalDpi xmlns:a14="http://schemas.microsoft.com/office/drawing/2010/main" val="0"/>
              </a:ext>
            </a:extLst>
          </a:blip>
          <a:srcRect/>
          <a:stretch>
            <a:fillRect/>
          </a:stretch>
        </p:blipFill>
        <p:spPr bwMode="auto">
          <a:xfrm>
            <a:off x="1148169" y="2875564"/>
            <a:ext cx="8964822" cy="3856854"/>
          </a:xfrm>
          <a:prstGeom prst="rect">
            <a:avLst/>
          </a:prstGeom>
          <a:noFill/>
          <a:ln>
            <a:noFill/>
          </a:ln>
        </p:spPr>
      </p:pic>
    </p:spTree>
    <p:extLst>
      <p:ext uri="{BB962C8B-B14F-4D97-AF65-F5344CB8AC3E}">
        <p14:creationId xmlns:p14="http://schemas.microsoft.com/office/powerpoint/2010/main" val="816858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常用视频</a:t>
            </a:r>
            <a:r>
              <a:rPr lang="zh-CN" altLang="zh-CN" sz="2400" b="1" dirty="0" smtClean="0">
                <a:latin typeface="黑体" panose="02010609060101010101" pitchFamily="49" charset="-122"/>
                <a:ea typeface="黑体" panose="02010609060101010101" pitchFamily="49" charset="-122"/>
              </a:rPr>
              <a:t>特效</a:t>
            </a:r>
            <a:endParaRPr lang="zh-CN" altLang="en-US" sz="2400" b="1" dirty="0">
              <a:latin typeface="黑体" panose="02010609060101010101" pitchFamily="49" charset="-122"/>
              <a:ea typeface="黑体" panose="02010609060101010101" pitchFamily="49" charset="-122"/>
            </a:endParaRPr>
          </a:p>
        </p:txBody>
      </p:sp>
      <p:sp>
        <p:nvSpPr>
          <p:cNvPr id="3" name="矩形 2"/>
          <p:cNvSpPr/>
          <p:nvPr/>
        </p:nvSpPr>
        <p:spPr>
          <a:xfrm>
            <a:off x="683084" y="1525911"/>
            <a:ext cx="2744445"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6.3 </a:t>
            </a: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常用</a:t>
            </a:r>
            <a:r>
              <a:rPr lang="zh-CN"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视频特效</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6</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5" name="矩形 4"/>
          <p:cNvSpPr/>
          <p:nvPr/>
        </p:nvSpPr>
        <p:spPr>
          <a:xfrm>
            <a:off x="3525005" y="916584"/>
            <a:ext cx="8266661" cy="1938992"/>
          </a:xfrm>
          <a:prstGeom prst="rect">
            <a:avLst/>
          </a:prstGeom>
        </p:spPr>
        <p:txBody>
          <a:bodyPr wrap="square">
            <a:spAutoFit/>
          </a:bodyPr>
          <a:lstStyle/>
          <a:p>
            <a:pPr algn="just" fontAlgn="base">
              <a:lnSpc>
                <a:spcPct val="150000"/>
              </a:lnSpc>
              <a:spcBef>
                <a:spcPct val="0"/>
              </a:spcBef>
              <a:spcAft>
                <a:spcPct val="0"/>
              </a:spcAft>
            </a:pPr>
            <a:r>
              <a:rPr lang="zh-CN" altLang="zh-CN" sz="2000" b="1" dirty="0" smtClean="0">
                <a:latin typeface="微软雅黑" pitchFamily="34" charset="-122"/>
                <a:ea typeface="微软雅黑" pitchFamily="34" charset="-122"/>
              </a:rPr>
              <a:t>沉浸</a:t>
            </a:r>
            <a:r>
              <a:rPr lang="zh-CN" altLang="zh-CN" sz="2000" b="1" dirty="0">
                <a:latin typeface="微软雅黑" pitchFamily="34" charset="-122"/>
                <a:ea typeface="微软雅黑" pitchFamily="34" charset="-122"/>
              </a:rPr>
              <a:t>式视频</a:t>
            </a:r>
            <a:endParaRPr lang="en-US" altLang="zh-CN" sz="2000" b="1" dirty="0">
              <a:latin typeface="微软雅黑" pitchFamily="34" charset="-122"/>
              <a:ea typeface="微软雅黑" pitchFamily="34" charset="-122"/>
            </a:endParaRPr>
          </a:p>
          <a:p>
            <a:pPr algn="just" fontAlgn="base">
              <a:lnSpc>
                <a:spcPct val="150000"/>
              </a:lnSpc>
              <a:spcBef>
                <a:spcPct val="0"/>
              </a:spcBef>
              <a:spcAft>
                <a:spcPct val="0"/>
              </a:spcAft>
            </a:pPr>
            <a:r>
              <a:rPr lang="zh-CN" altLang="zh-CN" sz="2000" dirty="0">
                <a:latin typeface="微软雅黑" pitchFamily="34" charset="-122"/>
                <a:ea typeface="微软雅黑" pitchFamily="34" charset="-122"/>
              </a:rPr>
              <a:t>沉浸式视频是通过虚拟技术生成虚拟环境的视频效果。在时间轴中导入</a:t>
            </a:r>
            <a:r>
              <a:rPr lang="en-US" altLang="zh-CN" sz="2000" dirty="0">
                <a:latin typeface="微软雅黑" pitchFamily="34" charset="-122"/>
                <a:ea typeface="微软雅黑" pitchFamily="34" charset="-122"/>
              </a:rPr>
              <a:t>VR</a:t>
            </a:r>
            <a:r>
              <a:rPr lang="zh-CN" altLang="zh-CN" sz="2000" dirty="0">
                <a:latin typeface="微软雅黑" pitchFamily="34" charset="-122"/>
                <a:ea typeface="微软雅黑" pitchFamily="34" charset="-122"/>
              </a:rPr>
              <a:t>视频后，需要在节目监视器窗口点击按钮</a:t>
            </a:r>
            <a:r>
              <a:rPr lang="zh-CN" altLang="zh-CN" sz="2000" dirty="0" smtClean="0">
                <a:latin typeface="微软雅黑" pitchFamily="34" charset="-122"/>
                <a:ea typeface="微软雅黑" pitchFamily="34" charset="-122"/>
              </a:rPr>
              <a:t>编辑器</a:t>
            </a:r>
            <a:r>
              <a:rPr lang="zh-CN" altLang="en-US" sz="2000" dirty="0" smtClean="0">
                <a:latin typeface="微软雅黑" pitchFamily="34" charset="-122"/>
                <a:ea typeface="微软雅黑" pitchFamily="34" charset="-122"/>
              </a:rPr>
              <a:t>。</a:t>
            </a:r>
            <a:endParaRPr lang="en-US" altLang="zh-CN" sz="2000" dirty="0">
              <a:latin typeface="微软雅黑" pitchFamily="34" charset="-122"/>
              <a:ea typeface="微软雅黑" pitchFamily="34" charset="-122"/>
            </a:endParaRPr>
          </a:p>
          <a:p>
            <a:pPr algn="just" fontAlgn="base">
              <a:lnSpc>
                <a:spcPct val="150000"/>
              </a:lnSpc>
              <a:spcBef>
                <a:spcPct val="0"/>
              </a:spcBef>
              <a:spcAft>
                <a:spcPct val="0"/>
              </a:spcAft>
            </a:pPr>
            <a:endParaRPr lang="zh-CN" altLang="en-US" sz="2000" dirty="0">
              <a:latin typeface="微软雅黑" pitchFamily="34" charset="-122"/>
              <a:ea typeface="微软雅黑" pitchFamily="34" charset="-122"/>
            </a:endParaRPr>
          </a:p>
        </p:txBody>
      </p:sp>
      <p:pic>
        <p:nvPicPr>
          <p:cNvPr id="23" name="图片 22"/>
          <p:cNvPicPr/>
          <p:nvPr/>
        </p:nvPicPr>
        <p:blipFill>
          <a:blip r:embed="rId3">
            <a:extLst>
              <a:ext uri="{28A0092B-C50C-407E-A947-70E740481C1C}">
                <a14:useLocalDpi xmlns:a14="http://schemas.microsoft.com/office/drawing/2010/main" val="0"/>
              </a:ext>
            </a:extLst>
          </a:blip>
          <a:srcRect/>
          <a:stretch>
            <a:fillRect/>
          </a:stretch>
        </p:blipFill>
        <p:spPr bwMode="auto">
          <a:xfrm>
            <a:off x="1401236" y="2504570"/>
            <a:ext cx="8097606" cy="3745571"/>
          </a:xfrm>
          <a:prstGeom prst="rect">
            <a:avLst/>
          </a:prstGeom>
          <a:noFill/>
          <a:ln>
            <a:noFill/>
          </a:ln>
        </p:spPr>
      </p:pic>
    </p:spTree>
    <p:extLst>
      <p:ext uri="{BB962C8B-B14F-4D97-AF65-F5344CB8AC3E}">
        <p14:creationId xmlns:p14="http://schemas.microsoft.com/office/powerpoint/2010/main" val="4185493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0"/>
          <p:cNvSpPr txBox="1">
            <a:spLocks noChangeArrowheads="1"/>
          </p:cNvSpPr>
          <p:nvPr/>
        </p:nvSpPr>
        <p:spPr bwMode="auto">
          <a:xfrm>
            <a:off x="2714293" y="2568460"/>
            <a:ext cx="6309671" cy="1200329"/>
          </a:xfrm>
          <a:prstGeom prst="rect">
            <a:avLst/>
          </a:prstGeom>
          <a:noFill/>
          <a:ln w="9525">
            <a:noFill/>
            <a:miter lim="800000"/>
            <a:headEnd/>
            <a:tailEnd/>
          </a:ln>
        </p:spPr>
        <p:txBody>
          <a:bodyPr wrap="square">
            <a:spAutoFit/>
          </a:bodyPr>
          <a:lstStyle/>
          <a:p>
            <a:pPr algn="ctr"/>
            <a:r>
              <a:rPr lang="zh-CN" altLang="en-US" sz="3600" b="1" dirty="0" smtClean="0">
                <a:solidFill>
                  <a:schemeClr val="bg1"/>
                </a:solidFill>
                <a:latin typeface="黑体" panose="02010609060101010101" pitchFamily="49" charset="-122"/>
                <a:ea typeface="黑体" panose="02010609060101010101" pitchFamily="49" charset="-122"/>
              </a:rPr>
              <a:t>第</a:t>
            </a:r>
            <a:r>
              <a:rPr lang="en-US" altLang="zh-CN" sz="3600" b="1" dirty="0" smtClean="0">
                <a:solidFill>
                  <a:schemeClr val="bg1"/>
                </a:solidFill>
                <a:latin typeface="黑体" panose="02010609060101010101" pitchFamily="49" charset="-122"/>
                <a:ea typeface="黑体" panose="02010609060101010101" pitchFamily="49" charset="-122"/>
              </a:rPr>
              <a:t>6</a:t>
            </a:r>
            <a:r>
              <a:rPr lang="zh-CN" altLang="en-US" sz="3600" b="1" dirty="0" smtClean="0">
                <a:solidFill>
                  <a:schemeClr val="bg1"/>
                </a:solidFill>
                <a:latin typeface="黑体" panose="02010609060101010101" pitchFamily="49" charset="-122"/>
                <a:ea typeface="黑体" panose="02010609060101010101" pitchFamily="49" charset="-122"/>
              </a:rPr>
              <a:t>章</a:t>
            </a:r>
            <a:endParaRPr lang="en-US" altLang="zh-CN" sz="3600" b="1" dirty="0" smtClean="0">
              <a:solidFill>
                <a:schemeClr val="bg1"/>
              </a:solidFill>
              <a:latin typeface="黑体" panose="02010609060101010101" pitchFamily="49" charset="-122"/>
              <a:ea typeface="黑体" panose="02010609060101010101" pitchFamily="49" charset="-122"/>
            </a:endParaRPr>
          </a:p>
          <a:p>
            <a:pPr algn="ctr"/>
            <a:r>
              <a:rPr lang="zh-CN" altLang="zh-CN" sz="3600" b="1" dirty="0">
                <a:solidFill>
                  <a:schemeClr val="bg1"/>
                </a:solidFill>
                <a:latin typeface="黑体" panose="02010609060101010101" pitchFamily="49" charset="-122"/>
                <a:ea typeface="黑体" panose="02010609060101010101" pitchFamily="49" charset="-122"/>
              </a:rPr>
              <a:t>常用视频特效</a:t>
            </a:r>
            <a:endParaRPr lang="zh-CN" altLang="en-US" sz="3600" b="1" dirty="0">
              <a:solidFill>
                <a:schemeClr val="bg1"/>
              </a:solidFill>
              <a:latin typeface="黑体" panose="02010609060101010101" pitchFamily="49" charset="-122"/>
              <a:ea typeface="黑体" panose="02010609060101010101" pitchFamily="49" charset="-122"/>
            </a:endParaRPr>
          </a:p>
        </p:txBody>
      </p:sp>
      <p:cxnSp>
        <p:nvCxnSpPr>
          <p:cNvPr id="4" name="直接连接符 3"/>
          <p:cNvCxnSpPr/>
          <p:nvPr/>
        </p:nvCxnSpPr>
        <p:spPr>
          <a:xfrm>
            <a:off x="2824450" y="2568460"/>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824450" y="3904137"/>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33146" y="4210172"/>
            <a:ext cx="3802024" cy="3046441"/>
          </a:xfrm>
          <a:prstGeom prst="rect">
            <a:avLst/>
          </a:prstGeom>
        </p:spPr>
      </p:pic>
    </p:spTree>
    <p:extLst>
      <p:ext uri="{BB962C8B-B14F-4D97-AF65-F5344CB8AC3E}">
        <p14:creationId xmlns:p14="http://schemas.microsoft.com/office/powerpoint/2010/main" val="3208821912"/>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0-#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250" fill="hold"/>
                                        <p:tgtEl>
                                          <p:spTgt spid="5"/>
                                        </p:tgtEl>
                                        <p:attrNameLst>
                                          <p:attrName>ppt_x</p:attrName>
                                        </p:attrNameLst>
                                      </p:cBhvr>
                                      <p:tavLst>
                                        <p:tav tm="0">
                                          <p:val>
                                            <p:strVal val="1+#ppt_w/2"/>
                                          </p:val>
                                        </p:tav>
                                        <p:tav tm="100000">
                                          <p:val>
                                            <p:strVal val="#ppt_x"/>
                                          </p:val>
                                        </p:tav>
                                      </p:tavLst>
                                    </p:anim>
                                    <p:anim calcmode="lin" valueType="num">
                                      <p:cBhvr additive="base">
                                        <p:cTn id="12" dur="25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250"/>
                            </p:stCondLst>
                            <p:childTnLst>
                              <p:par>
                                <p:cTn id="14" presetID="10"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35" presetClass="entr" presetSubtype="0" fill="hold" grpId="1"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anim calcmode="lin" valueType="num">
                                      <p:cBhvr>
                                        <p:cTn id="20" dur="500" fill="hold"/>
                                        <p:tgtEl>
                                          <p:spTgt spid="2"/>
                                        </p:tgtEl>
                                        <p:attrNameLst>
                                          <p:attrName>style.rotation</p:attrName>
                                        </p:attrNameLst>
                                      </p:cBhvr>
                                      <p:tavLst>
                                        <p:tav tm="0">
                                          <p:val>
                                            <p:fltVal val="720"/>
                                          </p:val>
                                        </p:tav>
                                        <p:tav tm="100000">
                                          <p:val>
                                            <p:fltVal val="0"/>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 calcmode="lin" valueType="num">
                                      <p:cBhvr>
                                        <p:cTn id="22" dur="500" fill="hold"/>
                                        <p:tgtEl>
                                          <p:spTgt spid="2"/>
                                        </p:tgtEl>
                                        <p:attrNameLst>
                                          <p:attrName>ppt_w</p:attrName>
                                        </p:attrNameLst>
                                      </p:cBhvr>
                                      <p:tavLst>
                                        <p:tav tm="0">
                                          <p:val>
                                            <p:fltVal val="0"/>
                                          </p:val>
                                        </p:tav>
                                        <p:tav tm="100000">
                                          <p:val>
                                            <p:strVal val="#ppt_w"/>
                                          </p:val>
                                        </p:tav>
                                      </p:tavLst>
                                    </p:anim>
                                  </p:childTnLst>
                                </p:cTn>
                              </p:par>
                              <p:par>
                                <p:cTn id="23" presetID="53" presetClass="entr" presetSubtype="16" fill="hold" grpId="2"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animEffect transition="in" filter="fade">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常用视频</a:t>
            </a:r>
            <a:r>
              <a:rPr lang="zh-CN" altLang="zh-CN" sz="2400" b="1" dirty="0" smtClean="0">
                <a:latin typeface="黑体" panose="02010609060101010101" pitchFamily="49" charset="-122"/>
                <a:ea typeface="黑体" panose="02010609060101010101" pitchFamily="49" charset="-122"/>
              </a:rPr>
              <a:t>特效</a:t>
            </a:r>
            <a:endParaRPr lang="zh-CN" altLang="en-US" sz="2400" b="1" dirty="0">
              <a:latin typeface="黑体" panose="02010609060101010101" pitchFamily="49" charset="-122"/>
              <a:ea typeface="黑体" panose="02010609060101010101" pitchFamily="49" charset="-122"/>
            </a:endParaRPr>
          </a:p>
        </p:txBody>
      </p:sp>
      <p:sp>
        <p:nvSpPr>
          <p:cNvPr id="3" name="矩形 2"/>
          <p:cNvSpPr/>
          <p:nvPr/>
        </p:nvSpPr>
        <p:spPr>
          <a:xfrm>
            <a:off x="683084" y="1525911"/>
            <a:ext cx="2744445"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6.3 </a:t>
            </a: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常用</a:t>
            </a:r>
            <a:r>
              <a:rPr lang="zh-CN"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视频特效</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6</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5" name="矩形 4"/>
          <p:cNvSpPr/>
          <p:nvPr/>
        </p:nvSpPr>
        <p:spPr>
          <a:xfrm>
            <a:off x="3565949" y="1107671"/>
            <a:ext cx="8266661" cy="1015663"/>
          </a:xfrm>
          <a:prstGeom prst="rect">
            <a:avLst/>
          </a:prstGeom>
        </p:spPr>
        <p:txBody>
          <a:bodyPr wrap="square">
            <a:spAutoFit/>
          </a:bodyPr>
          <a:lstStyle/>
          <a:p>
            <a:pPr algn="just" fontAlgn="base">
              <a:lnSpc>
                <a:spcPct val="150000"/>
              </a:lnSpc>
              <a:spcBef>
                <a:spcPct val="0"/>
              </a:spcBef>
              <a:spcAft>
                <a:spcPct val="0"/>
              </a:spcAft>
            </a:pPr>
            <a:r>
              <a:rPr lang="zh-CN" altLang="zh-CN" sz="2000" b="1" dirty="0" smtClean="0">
                <a:latin typeface="微软雅黑" pitchFamily="34" charset="-122"/>
                <a:ea typeface="微软雅黑" pitchFamily="34" charset="-122"/>
              </a:rPr>
              <a:t>沉浸</a:t>
            </a:r>
            <a:r>
              <a:rPr lang="zh-CN" altLang="zh-CN" sz="2000" b="1" dirty="0">
                <a:latin typeface="微软雅黑" pitchFamily="34" charset="-122"/>
                <a:ea typeface="微软雅黑" pitchFamily="34" charset="-122"/>
              </a:rPr>
              <a:t>式视频</a:t>
            </a:r>
            <a:endParaRPr lang="en-US" altLang="zh-CN" sz="2000" b="1" dirty="0">
              <a:latin typeface="微软雅黑" pitchFamily="34" charset="-122"/>
              <a:ea typeface="微软雅黑" pitchFamily="34" charset="-122"/>
            </a:endParaRPr>
          </a:p>
          <a:p>
            <a:pPr algn="just" fontAlgn="base">
              <a:lnSpc>
                <a:spcPct val="150000"/>
              </a:lnSpc>
              <a:spcBef>
                <a:spcPct val="0"/>
              </a:spcBef>
              <a:spcAft>
                <a:spcPct val="0"/>
              </a:spcAft>
            </a:pPr>
            <a:r>
              <a:rPr lang="zh-CN" altLang="en-US" sz="2000" dirty="0" smtClean="0">
                <a:latin typeface="微软雅黑" pitchFamily="34" charset="-122"/>
                <a:ea typeface="微软雅黑" pitchFamily="34" charset="-122"/>
              </a:rPr>
              <a:t>显示</a:t>
            </a:r>
            <a:r>
              <a:rPr lang="en-US" altLang="zh-CN" sz="2000" dirty="0" smtClean="0">
                <a:latin typeface="微软雅黑" pitchFamily="34" charset="-122"/>
                <a:ea typeface="微软雅黑" pitchFamily="34" charset="-122"/>
              </a:rPr>
              <a:t>VR</a:t>
            </a:r>
            <a:r>
              <a:rPr lang="zh-CN" altLang="zh-CN" sz="2000" dirty="0" smtClean="0">
                <a:latin typeface="微软雅黑" pitchFamily="34" charset="-122"/>
                <a:ea typeface="微软雅黑" pitchFamily="34" charset="-122"/>
              </a:rPr>
              <a:t>视频</a:t>
            </a:r>
            <a:endParaRPr lang="zh-CN" altLang="en-US" sz="2000" dirty="0">
              <a:latin typeface="微软雅黑" pitchFamily="34" charset="-122"/>
              <a:ea typeface="微软雅黑" pitchFamily="34" charset="-122"/>
            </a:endParaRPr>
          </a:p>
        </p:txBody>
      </p:sp>
      <p:pic>
        <p:nvPicPr>
          <p:cNvPr id="8" name="图片 7"/>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22482" y="2417470"/>
            <a:ext cx="8758497" cy="3818459"/>
          </a:xfrm>
          <a:prstGeom prst="rect">
            <a:avLst/>
          </a:prstGeom>
          <a:noFill/>
          <a:ln>
            <a:noFill/>
          </a:ln>
        </p:spPr>
      </p:pic>
    </p:spTree>
    <p:extLst>
      <p:ext uri="{BB962C8B-B14F-4D97-AF65-F5344CB8AC3E}">
        <p14:creationId xmlns:p14="http://schemas.microsoft.com/office/powerpoint/2010/main" val="1547040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常用视频</a:t>
            </a:r>
            <a:r>
              <a:rPr lang="zh-CN" altLang="zh-CN" sz="2400" b="1" dirty="0" smtClean="0">
                <a:latin typeface="黑体" panose="02010609060101010101" pitchFamily="49" charset="-122"/>
                <a:ea typeface="黑体" panose="02010609060101010101" pitchFamily="49" charset="-122"/>
              </a:rPr>
              <a:t>特效</a:t>
            </a:r>
            <a:endParaRPr lang="zh-CN" altLang="en-US" sz="2400" b="1" dirty="0">
              <a:latin typeface="黑体" panose="02010609060101010101" pitchFamily="49" charset="-122"/>
              <a:ea typeface="黑体" panose="02010609060101010101" pitchFamily="49" charset="-122"/>
            </a:endParaRPr>
          </a:p>
        </p:txBody>
      </p:sp>
      <p:sp>
        <p:nvSpPr>
          <p:cNvPr id="3" name="矩形 2"/>
          <p:cNvSpPr/>
          <p:nvPr/>
        </p:nvSpPr>
        <p:spPr>
          <a:xfrm>
            <a:off x="683084" y="1525911"/>
            <a:ext cx="2744445"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6.3 </a:t>
            </a: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常用</a:t>
            </a:r>
            <a:r>
              <a:rPr lang="zh-CN"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视频特效</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6</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5" name="矩形 4"/>
          <p:cNvSpPr/>
          <p:nvPr/>
        </p:nvSpPr>
        <p:spPr>
          <a:xfrm>
            <a:off x="3565949" y="1107671"/>
            <a:ext cx="8266661" cy="1015663"/>
          </a:xfrm>
          <a:prstGeom prst="rect">
            <a:avLst/>
          </a:prstGeom>
        </p:spPr>
        <p:txBody>
          <a:bodyPr wrap="square">
            <a:spAutoFit/>
          </a:bodyPr>
          <a:lstStyle/>
          <a:p>
            <a:pPr algn="just" fontAlgn="base">
              <a:lnSpc>
                <a:spcPct val="150000"/>
              </a:lnSpc>
              <a:spcBef>
                <a:spcPct val="0"/>
              </a:spcBef>
              <a:spcAft>
                <a:spcPct val="0"/>
              </a:spcAft>
            </a:pPr>
            <a:r>
              <a:rPr lang="zh-CN" altLang="zh-CN" sz="2000" b="1" dirty="0" smtClean="0">
                <a:latin typeface="微软雅黑" pitchFamily="34" charset="-122"/>
                <a:ea typeface="微软雅黑" pitchFamily="34" charset="-122"/>
              </a:rPr>
              <a:t>沉浸式视频</a:t>
            </a:r>
          </a:p>
          <a:p>
            <a:pPr algn="just" fontAlgn="base">
              <a:lnSpc>
                <a:spcPct val="150000"/>
              </a:lnSpc>
              <a:spcBef>
                <a:spcPct val="0"/>
              </a:spcBef>
              <a:spcAft>
                <a:spcPct val="0"/>
              </a:spcAft>
            </a:pPr>
            <a:r>
              <a:rPr lang="zh-CN" altLang="zh-CN" sz="2000" dirty="0" smtClean="0">
                <a:latin typeface="微软雅黑" pitchFamily="34" charset="-122"/>
                <a:ea typeface="微软雅黑" pitchFamily="34" charset="-122"/>
              </a:rPr>
              <a:t>沉浸式视频特效共有</a:t>
            </a:r>
            <a:r>
              <a:rPr lang="en-US" altLang="zh-CN" sz="2000" dirty="0" smtClean="0">
                <a:latin typeface="微软雅黑" pitchFamily="34" charset="-122"/>
                <a:ea typeface="微软雅黑" pitchFamily="34" charset="-122"/>
              </a:rPr>
              <a:t>11</a:t>
            </a:r>
            <a:r>
              <a:rPr lang="zh-CN" altLang="zh-CN" sz="2000" dirty="0" smtClean="0">
                <a:latin typeface="微软雅黑" pitchFamily="34" charset="-122"/>
                <a:ea typeface="微软雅黑" pitchFamily="34" charset="-122"/>
              </a:rPr>
              <a:t>种效果</a:t>
            </a:r>
            <a:endParaRPr lang="zh-CN" altLang="en-US" sz="2000" dirty="0">
              <a:latin typeface="微软雅黑" pitchFamily="34" charset="-122"/>
              <a:ea typeface="微软雅黑" pitchFamily="34" charset="-122"/>
            </a:endParaRPr>
          </a:p>
        </p:txBody>
      </p:sp>
      <p:pic>
        <p:nvPicPr>
          <p:cNvPr id="9" name="图片 8"/>
          <p:cNvPicPr/>
          <p:nvPr/>
        </p:nvPicPr>
        <p:blipFill>
          <a:blip r:embed="rId3">
            <a:extLst>
              <a:ext uri="{28A0092B-C50C-407E-A947-70E740481C1C}">
                <a14:useLocalDpi xmlns:a14="http://schemas.microsoft.com/office/drawing/2010/main" val="0"/>
              </a:ext>
            </a:extLst>
          </a:blip>
          <a:srcRect/>
          <a:stretch>
            <a:fillRect/>
          </a:stretch>
        </p:blipFill>
        <p:spPr bwMode="auto">
          <a:xfrm>
            <a:off x="1748672" y="2304552"/>
            <a:ext cx="6781179" cy="4001551"/>
          </a:xfrm>
          <a:prstGeom prst="rect">
            <a:avLst/>
          </a:prstGeom>
          <a:noFill/>
          <a:ln>
            <a:noFill/>
          </a:ln>
        </p:spPr>
      </p:pic>
    </p:spTree>
    <p:extLst>
      <p:ext uri="{BB962C8B-B14F-4D97-AF65-F5344CB8AC3E}">
        <p14:creationId xmlns:p14="http://schemas.microsoft.com/office/powerpoint/2010/main" val="4090157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常用视频</a:t>
            </a:r>
            <a:r>
              <a:rPr lang="zh-CN" altLang="zh-CN" sz="2400" b="1" dirty="0" smtClean="0">
                <a:latin typeface="黑体" panose="02010609060101010101" pitchFamily="49" charset="-122"/>
                <a:ea typeface="黑体" panose="02010609060101010101" pitchFamily="49" charset="-122"/>
              </a:rPr>
              <a:t>特效</a:t>
            </a:r>
            <a:endParaRPr lang="zh-CN" altLang="en-US" sz="2400" b="1" dirty="0">
              <a:latin typeface="黑体" panose="02010609060101010101" pitchFamily="49" charset="-122"/>
              <a:ea typeface="黑体" panose="02010609060101010101" pitchFamily="49" charset="-122"/>
            </a:endParaRPr>
          </a:p>
        </p:txBody>
      </p:sp>
      <p:sp>
        <p:nvSpPr>
          <p:cNvPr id="3" name="矩形 2"/>
          <p:cNvSpPr/>
          <p:nvPr/>
        </p:nvSpPr>
        <p:spPr>
          <a:xfrm>
            <a:off x="683084" y="1525911"/>
            <a:ext cx="2744445"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6.3 </a:t>
            </a: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常用</a:t>
            </a:r>
            <a:r>
              <a:rPr lang="zh-CN"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视频特效</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6</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5" name="矩形 4"/>
          <p:cNvSpPr/>
          <p:nvPr/>
        </p:nvSpPr>
        <p:spPr>
          <a:xfrm>
            <a:off x="3565949" y="1107671"/>
            <a:ext cx="8430433" cy="1015663"/>
          </a:xfrm>
          <a:prstGeom prst="rect">
            <a:avLst/>
          </a:prstGeom>
        </p:spPr>
        <p:txBody>
          <a:bodyPr wrap="square">
            <a:spAutoFit/>
          </a:bodyPr>
          <a:lstStyle/>
          <a:p>
            <a:pPr algn="just" fontAlgn="base">
              <a:lnSpc>
                <a:spcPct val="150000"/>
              </a:lnSpc>
              <a:spcBef>
                <a:spcPct val="0"/>
              </a:spcBef>
              <a:spcAft>
                <a:spcPct val="0"/>
              </a:spcAft>
            </a:pPr>
            <a:r>
              <a:rPr lang="zh-CN" altLang="zh-CN" sz="2000" b="1" dirty="0" smtClean="0">
                <a:latin typeface="微软雅黑" pitchFamily="34" charset="-122"/>
                <a:ea typeface="微软雅黑" pitchFamily="34" charset="-122"/>
              </a:rPr>
              <a:t>生成</a:t>
            </a:r>
            <a:r>
              <a:rPr lang="zh-CN" altLang="zh-CN" sz="2000" b="1" dirty="0">
                <a:latin typeface="微软雅黑" pitchFamily="34" charset="-122"/>
                <a:ea typeface="微软雅黑" pitchFamily="34" charset="-122"/>
              </a:rPr>
              <a:t>特效</a:t>
            </a:r>
          </a:p>
          <a:p>
            <a:pPr algn="just" fontAlgn="base">
              <a:lnSpc>
                <a:spcPct val="150000"/>
              </a:lnSpc>
              <a:spcBef>
                <a:spcPct val="0"/>
              </a:spcBef>
              <a:spcAft>
                <a:spcPct val="0"/>
              </a:spcAft>
            </a:pPr>
            <a:r>
              <a:rPr lang="zh-CN" altLang="zh-CN" sz="2000" dirty="0">
                <a:latin typeface="微软雅黑" pitchFamily="34" charset="-122"/>
                <a:ea typeface="微软雅黑" pitchFamily="34" charset="-122"/>
              </a:rPr>
              <a:t>生成特效主要用于创建生成一些特效的画面效果，该组特效共有</a:t>
            </a:r>
            <a:r>
              <a:rPr lang="en-US" altLang="zh-CN" sz="2000" dirty="0">
                <a:latin typeface="微软雅黑" pitchFamily="34" charset="-122"/>
                <a:ea typeface="微软雅黑" pitchFamily="34" charset="-122"/>
              </a:rPr>
              <a:t>12</a:t>
            </a:r>
            <a:r>
              <a:rPr lang="zh-CN" altLang="zh-CN" sz="2000" dirty="0">
                <a:latin typeface="微软雅黑" pitchFamily="34" charset="-122"/>
                <a:ea typeface="微软雅黑" pitchFamily="34" charset="-122"/>
              </a:rPr>
              <a:t>种</a:t>
            </a:r>
            <a:r>
              <a:rPr lang="zh-CN" altLang="zh-CN" sz="2000" dirty="0" smtClean="0">
                <a:latin typeface="微软雅黑" pitchFamily="34" charset="-122"/>
                <a:ea typeface="微软雅黑" pitchFamily="34" charset="-122"/>
              </a:rPr>
              <a:t>效果</a:t>
            </a:r>
            <a:r>
              <a:rPr lang="zh-CN" altLang="en-US" sz="2000" dirty="0" smtClean="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pic>
        <p:nvPicPr>
          <p:cNvPr id="8" name="图片 7"/>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95127" y="2304552"/>
            <a:ext cx="8167488" cy="4306081"/>
          </a:xfrm>
          <a:prstGeom prst="rect">
            <a:avLst/>
          </a:prstGeom>
          <a:noFill/>
          <a:ln>
            <a:noFill/>
          </a:ln>
        </p:spPr>
      </p:pic>
    </p:spTree>
    <p:extLst>
      <p:ext uri="{BB962C8B-B14F-4D97-AF65-F5344CB8AC3E}">
        <p14:creationId xmlns:p14="http://schemas.microsoft.com/office/powerpoint/2010/main" val="2774476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常用视频</a:t>
            </a:r>
            <a:r>
              <a:rPr lang="zh-CN" altLang="zh-CN" sz="2400" b="1" dirty="0" smtClean="0">
                <a:latin typeface="黑体" panose="02010609060101010101" pitchFamily="49" charset="-122"/>
                <a:ea typeface="黑体" panose="02010609060101010101" pitchFamily="49" charset="-122"/>
              </a:rPr>
              <a:t>特效</a:t>
            </a:r>
            <a:endParaRPr lang="zh-CN" altLang="en-US" sz="2400" b="1" dirty="0">
              <a:latin typeface="黑体" panose="02010609060101010101" pitchFamily="49" charset="-122"/>
              <a:ea typeface="黑体" panose="02010609060101010101" pitchFamily="49" charset="-122"/>
            </a:endParaRPr>
          </a:p>
        </p:txBody>
      </p:sp>
      <p:sp>
        <p:nvSpPr>
          <p:cNvPr id="3" name="矩形 2"/>
          <p:cNvSpPr/>
          <p:nvPr/>
        </p:nvSpPr>
        <p:spPr>
          <a:xfrm>
            <a:off x="683084" y="1525911"/>
            <a:ext cx="2744445"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6.3 </a:t>
            </a: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常用</a:t>
            </a:r>
            <a:r>
              <a:rPr lang="zh-CN"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视频特效</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6</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5" name="矩形 4"/>
          <p:cNvSpPr/>
          <p:nvPr/>
        </p:nvSpPr>
        <p:spPr>
          <a:xfrm>
            <a:off x="683084" y="2500369"/>
            <a:ext cx="4011746" cy="3323987"/>
          </a:xfrm>
          <a:prstGeom prst="rect">
            <a:avLst/>
          </a:prstGeom>
        </p:spPr>
        <p:txBody>
          <a:bodyPr wrap="square">
            <a:spAutoFit/>
          </a:bodyPr>
          <a:lstStyle/>
          <a:p>
            <a:pPr algn="just" fontAlgn="base">
              <a:lnSpc>
                <a:spcPct val="150000"/>
              </a:lnSpc>
              <a:spcBef>
                <a:spcPct val="0"/>
              </a:spcBef>
              <a:spcAft>
                <a:spcPct val="0"/>
              </a:spcAft>
            </a:pPr>
            <a:r>
              <a:rPr lang="zh-CN" altLang="zh-CN" sz="2000" b="1" dirty="0" smtClean="0">
                <a:latin typeface="微软雅黑" pitchFamily="34" charset="-122"/>
                <a:ea typeface="微软雅黑" pitchFamily="34" charset="-122"/>
              </a:rPr>
              <a:t>调整</a:t>
            </a:r>
            <a:r>
              <a:rPr lang="zh-CN" altLang="zh-CN" sz="2000" b="1" dirty="0">
                <a:latin typeface="微软雅黑" pitchFamily="34" charset="-122"/>
                <a:ea typeface="微软雅黑" pitchFamily="34" charset="-122"/>
              </a:rPr>
              <a:t>特效</a:t>
            </a:r>
          </a:p>
          <a:p>
            <a:pPr algn="just" fontAlgn="base">
              <a:lnSpc>
                <a:spcPct val="150000"/>
              </a:lnSpc>
              <a:spcBef>
                <a:spcPct val="0"/>
              </a:spcBef>
              <a:spcAft>
                <a:spcPct val="0"/>
              </a:spcAft>
            </a:pPr>
            <a:r>
              <a:rPr lang="zh-CN" altLang="zh-CN" sz="2000" dirty="0">
                <a:latin typeface="微软雅黑" pitchFamily="34" charset="-122"/>
                <a:ea typeface="微软雅黑" pitchFamily="34" charset="-122"/>
              </a:rPr>
              <a:t>调整特效能够调整图像的颜色、亮度和质感，在实际应用中主要用来修复原始素材的偏色或曝光不足等方面的缺陷，也可以为取得特殊效果而改变图像的颜色或调整图像亮度</a:t>
            </a:r>
            <a:r>
              <a:rPr lang="zh-CN" altLang="zh-CN" sz="2000" dirty="0" smtClean="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pic>
        <p:nvPicPr>
          <p:cNvPr id="9" name="图片 8"/>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00881" y="1505923"/>
            <a:ext cx="6925462" cy="4679199"/>
          </a:xfrm>
          <a:prstGeom prst="rect">
            <a:avLst/>
          </a:prstGeom>
          <a:noFill/>
          <a:ln>
            <a:noFill/>
          </a:ln>
        </p:spPr>
      </p:pic>
    </p:spTree>
    <p:extLst>
      <p:ext uri="{BB962C8B-B14F-4D97-AF65-F5344CB8AC3E}">
        <p14:creationId xmlns:p14="http://schemas.microsoft.com/office/powerpoint/2010/main" val="1759016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常用视频</a:t>
            </a:r>
            <a:r>
              <a:rPr lang="zh-CN" altLang="zh-CN" sz="2400" b="1" dirty="0" smtClean="0">
                <a:latin typeface="黑体" panose="02010609060101010101" pitchFamily="49" charset="-122"/>
                <a:ea typeface="黑体" panose="02010609060101010101" pitchFamily="49" charset="-122"/>
              </a:rPr>
              <a:t>特效</a:t>
            </a:r>
            <a:endParaRPr lang="zh-CN" altLang="en-US" sz="2400" b="1" dirty="0">
              <a:latin typeface="黑体" panose="02010609060101010101" pitchFamily="49" charset="-122"/>
              <a:ea typeface="黑体" panose="02010609060101010101" pitchFamily="49" charset="-122"/>
            </a:endParaRPr>
          </a:p>
        </p:txBody>
      </p:sp>
      <p:sp>
        <p:nvSpPr>
          <p:cNvPr id="3" name="矩形 2"/>
          <p:cNvSpPr/>
          <p:nvPr/>
        </p:nvSpPr>
        <p:spPr>
          <a:xfrm>
            <a:off x="683084" y="1525911"/>
            <a:ext cx="2744445"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6.3 </a:t>
            </a: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常用</a:t>
            </a:r>
            <a:r>
              <a:rPr lang="zh-CN"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视频特效</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6</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5" name="矩形 4"/>
          <p:cNvSpPr/>
          <p:nvPr/>
        </p:nvSpPr>
        <p:spPr>
          <a:xfrm>
            <a:off x="3706269" y="925747"/>
            <a:ext cx="8167284" cy="2400657"/>
          </a:xfrm>
          <a:prstGeom prst="rect">
            <a:avLst/>
          </a:prstGeom>
        </p:spPr>
        <p:txBody>
          <a:bodyPr wrap="square">
            <a:spAutoFit/>
          </a:bodyPr>
          <a:lstStyle/>
          <a:p>
            <a:pPr algn="just" fontAlgn="base">
              <a:lnSpc>
                <a:spcPct val="150000"/>
              </a:lnSpc>
              <a:spcBef>
                <a:spcPct val="0"/>
              </a:spcBef>
              <a:spcAft>
                <a:spcPct val="0"/>
              </a:spcAft>
            </a:pPr>
            <a:r>
              <a:rPr lang="zh-CN" altLang="zh-CN" sz="2000" b="1" dirty="0" smtClean="0">
                <a:latin typeface="微软雅黑" pitchFamily="34" charset="-122"/>
                <a:ea typeface="微软雅黑" pitchFamily="34" charset="-122"/>
              </a:rPr>
              <a:t>过渡</a:t>
            </a:r>
            <a:r>
              <a:rPr lang="zh-CN" altLang="zh-CN" sz="2000" b="1" dirty="0">
                <a:latin typeface="微软雅黑" pitchFamily="34" charset="-122"/>
                <a:ea typeface="微软雅黑" pitchFamily="34" charset="-122"/>
              </a:rPr>
              <a:t>特效</a:t>
            </a:r>
          </a:p>
          <a:p>
            <a:pPr algn="just" fontAlgn="base">
              <a:lnSpc>
                <a:spcPct val="150000"/>
              </a:lnSpc>
              <a:spcBef>
                <a:spcPct val="0"/>
              </a:spcBef>
              <a:spcAft>
                <a:spcPct val="0"/>
              </a:spcAft>
            </a:pPr>
            <a:r>
              <a:rPr lang="zh-CN" altLang="zh-CN" sz="2000" dirty="0">
                <a:latin typeface="微软雅黑" pitchFamily="34" charset="-122"/>
                <a:ea typeface="微软雅黑" pitchFamily="34" charset="-122"/>
              </a:rPr>
              <a:t>视频效果中的过渡与视频过渡中对应的过渡在表现上比较类似，不同的是前者在自身图像上进行过渡，通过添加关键帧，根据产生的不同形状将上一轨道图像转换成下一轨道图像的内容，而后者是在前后两个素材间进行过渡。</a:t>
            </a:r>
            <a:endParaRPr lang="zh-CN" altLang="en-US" sz="2000" dirty="0">
              <a:latin typeface="微软雅黑" pitchFamily="34" charset="-122"/>
              <a:ea typeface="微软雅黑" pitchFamily="34" charset="-122"/>
            </a:endParaRPr>
          </a:p>
        </p:txBody>
      </p:sp>
      <p:pic>
        <p:nvPicPr>
          <p:cNvPr id="8" name="图片 7"/>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6167" y="3306491"/>
            <a:ext cx="8345255" cy="3551509"/>
          </a:xfrm>
          <a:prstGeom prst="rect">
            <a:avLst/>
          </a:prstGeom>
          <a:noFill/>
          <a:ln>
            <a:noFill/>
          </a:ln>
        </p:spPr>
      </p:pic>
    </p:spTree>
    <p:extLst>
      <p:ext uri="{BB962C8B-B14F-4D97-AF65-F5344CB8AC3E}">
        <p14:creationId xmlns:p14="http://schemas.microsoft.com/office/powerpoint/2010/main" val="2399315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常用视频</a:t>
            </a:r>
            <a:r>
              <a:rPr lang="zh-CN" altLang="zh-CN" sz="2400" b="1" dirty="0" smtClean="0">
                <a:latin typeface="黑体" panose="02010609060101010101" pitchFamily="49" charset="-122"/>
                <a:ea typeface="黑体" panose="02010609060101010101" pitchFamily="49" charset="-122"/>
              </a:rPr>
              <a:t>特效</a:t>
            </a:r>
            <a:endParaRPr lang="zh-CN" altLang="en-US" sz="2400" b="1" dirty="0">
              <a:latin typeface="黑体" panose="02010609060101010101" pitchFamily="49" charset="-122"/>
              <a:ea typeface="黑体" panose="02010609060101010101" pitchFamily="49" charset="-122"/>
            </a:endParaRPr>
          </a:p>
        </p:txBody>
      </p:sp>
      <p:sp>
        <p:nvSpPr>
          <p:cNvPr id="3" name="矩形 2"/>
          <p:cNvSpPr/>
          <p:nvPr/>
        </p:nvSpPr>
        <p:spPr>
          <a:xfrm>
            <a:off x="683084" y="1525911"/>
            <a:ext cx="2744445"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6.3 </a:t>
            </a: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常用</a:t>
            </a:r>
            <a:r>
              <a:rPr lang="zh-CN"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视频特效</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6</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5" name="矩形 4"/>
          <p:cNvSpPr/>
          <p:nvPr/>
        </p:nvSpPr>
        <p:spPr>
          <a:xfrm>
            <a:off x="3587987" y="1018079"/>
            <a:ext cx="8604013" cy="1015663"/>
          </a:xfrm>
          <a:prstGeom prst="rect">
            <a:avLst/>
          </a:prstGeom>
        </p:spPr>
        <p:txBody>
          <a:bodyPr wrap="square">
            <a:spAutoFit/>
          </a:bodyPr>
          <a:lstStyle/>
          <a:p>
            <a:pPr algn="just" fontAlgn="base">
              <a:lnSpc>
                <a:spcPct val="150000"/>
              </a:lnSpc>
              <a:spcBef>
                <a:spcPct val="0"/>
              </a:spcBef>
              <a:spcAft>
                <a:spcPct val="0"/>
              </a:spcAft>
            </a:pPr>
            <a:r>
              <a:rPr lang="zh-CN" altLang="zh-CN" sz="2000" b="1" dirty="0" smtClean="0">
                <a:latin typeface="微软雅黑" pitchFamily="34" charset="-122"/>
                <a:ea typeface="微软雅黑" pitchFamily="34" charset="-122"/>
              </a:rPr>
              <a:t>透视</a:t>
            </a:r>
            <a:r>
              <a:rPr lang="zh-CN" altLang="zh-CN" sz="2000" b="1" dirty="0">
                <a:latin typeface="微软雅黑" pitchFamily="34" charset="-122"/>
                <a:ea typeface="微软雅黑" pitchFamily="34" charset="-122"/>
              </a:rPr>
              <a:t>特效</a:t>
            </a:r>
          </a:p>
          <a:p>
            <a:pPr algn="just" fontAlgn="base">
              <a:lnSpc>
                <a:spcPct val="150000"/>
              </a:lnSpc>
              <a:spcBef>
                <a:spcPct val="0"/>
              </a:spcBef>
              <a:spcAft>
                <a:spcPct val="0"/>
              </a:spcAft>
            </a:pPr>
            <a:r>
              <a:rPr lang="zh-CN" altLang="zh-CN" sz="2000" dirty="0">
                <a:latin typeface="微软雅黑" pitchFamily="34" charset="-122"/>
                <a:ea typeface="微软雅黑" pitchFamily="34" charset="-122"/>
              </a:rPr>
              <a:t>透视特效主要用于增加画面的深度，从而产生立体效果，共包括</a:t>
            </a:r>
            <a:r>
              <a:rPr lang="en-US" altLang="zh-CN" sz="2000" dirty="0">
                <a:latin typeface="微软雅黑" pitchFamily="34" charset="-122"/>
                <a:ea typeface="微软雅黑" pitchFamily="34" charset="-122"/>
              </a:rPr>
              <a:t>5</a:t>
            </a:r>
            <a:r>
              <a:rPr lang="zh-CN" altLang="zh-CN" sz="2000" dirty="0">
                <a:latin typeface="微软雅黑" pitchFamily="34" charset="-122"/>
                <a:ea typeface="微软雅黑" pitchFamily="34" charset="-122"/>
              </a:rPr>
              <a:t>种</a:t>
            </a:r>
            <a:r>
              <a:rPr lang="zh-CN" altLang="zh-CN" sz="2000" dirty="0" smtClean="0">
                <a:latin typeface="微软雅黑" pitchFamily="34" charset="-122"/>
                <a:ea typeface="微软雅黑" pitchFamily="34" charset="-122"/>
              </a:rPr>
              <a:t>特效</a:t>
            </a:r>
            <a:r>
              <a:rPr lang="zh-CN" altLang="en-US" sz="2000" dirty="0" smtClean="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pic>
        <p:nvPicPr>
          <p:cNvPr id="9" name="图片 8"/>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97122" y="2115250"/>
            <a:ext cx="9792949" cy="4162720"/>
          </a:xfrm>
          <a:prstGeom prst="rect">
            <a:avLst/>
          </a:prstGeom>
          <a:noFill/>
          <a:ln>
            <a:noFill/>
          </a:ln>
        </p:spPr>
      </p:pic>
    </p:spTree>
    <p:extLst>
      <p:ext uri="{BB962C8B-B14F-4D97-AF65-F5344CB8AC3E}">
        <p14:creationId xmlns:p14="http://schemas.microsoft.com/office/powerpoint/2010/main" val="1853395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常用视频</a:t>
            </a:r>
            <a:r>
              <a:rPr lang="zh-CN" altLang="zh-CN" sz="2400" b="1" dirty="0" smtClean="0">
                <a:latin typeface="黑体" panose="02010609060101010101" pitchFamily="49" charset="-122"/>
                <a:ea typeface="黑体" panose="02010609060101010101" pitchFamily="49" charset="-122"/>
              </a:rPr>
              <a:t>特效</a:t>
            </a:r>
            <a:endParaRPr lang="zh-CN" altLang="en-US" sz="2400" b="1" dirty="0">
              <a:latin typeface="黑体" panose="02010609060101010101" pitchFamily="49" charset="-122"/>
              <a:ea typeface="黑体" panose="02010609060101010101" pitchFamily="49" charset="-122"/>
            </a:endParaRPr>
          </a:p>
        </p:txBody>
      </p:sp>
      <p:sp>
        <p:nvSpPr>
          <p:cNvPr id="3" name="矩形 2"/>
          <p:cNvSpPr/>
          <p:nvPr/>
        </p:nvSpPr>
        <p:spPr>
          <a:xfrm>
            <a:off x="683084" y="1525911"/>
            <a:ext cx="2744445"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6.3 </a:t>
            </a: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常用</a:t>
            </a:r>
            <a:r>
              <a:rPr lang="zh-CN"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视频特效</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6</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5" name="矩形 4"/>
          <p:cNvSpPr/>
          <p:nvPr/>
        </p:nvSpPr>
        <p:spPr>
          <a:xfrm>
            <a:off x="3587987" y="1339171"/>
            <a:ext cx="8604013" cy="1477328"/>
          </a:xfrm>
          <a:prstGeom prst="rect">
            <a:avLst/>
          </a:prstGeom>
        </p:spPr>
        <p:txBody>
          <a:bodyPr wrap="square">
            <a:spAutoFit/>
          </a:bodyPr>
          <a:lstStyle/>
          <a:p>
            <a:pPr algn="just" fontAlgn="base">
              <a:lnSpc>
                <a:spcPct val="150000"/>
              </a:lnSpc>
              <a:spcBef>
                <a:spcPct val="0"/>
              </a:spcBef>
              <a:spcAft>
                <a:spcPct val="0"/>
              </a:spcAft>
            </a:pPr>
            <a:r>
              <a:rPr lang="zh-CN" altLang="zh-CN" sz="2000" b="1" dirty="0" smtClean="0">
                <a:latin typeface="微软雅黑" pitchFamily="34" charset="-122"/>
                <a:ea typeface="微软雅黑" pitchFamily="34" charset="-122"/>
              </a:rPr>
              <a:t>通道</a:t>
            </a:r>
            <a:r>
              <a:rPr lang="zh-CN" altLang="zh-CN" sz="2000" b="1" dirty="0">
                <a:latin typeface="微软雅黑" pitchFamily="34" charset="-122"/>
                <a:ea typeface="微软雅黑" pitchFamily="34" charset="-122"/>
              </a:rPr>
              <a:t>特效</a:t>
            </a:r>
          </a:p>
          <a:p>
            <a:pPr algn="just" fontAlgn="base">
              <a:lnSpc>
                <a:spcPct val="150000"/>
              </a:lnSpc>
              <a:spcBef>
                <a:spcPct val="0"/>
              </a:spcBef>
              <a:spcAft>
                <a:spcPct val="0"/>
              </a:spcAft>
            </a:pPr>
            <a:r>
              <a:rPr lang="zh-CN" altLang="zh-CN" sz="2000" dirty="0">
                <a:latin typeface="微软雅黑" pitchFamily="34" charset="-122"/>
                <a:ea typeface="微软雅黑" pitchFamily="34" charset="-122"/>
              </a:rPr>
              <a:t>通道特效主要是利用图像通道的转换与插入等方式，对画面的通道进行改变处理，从而制作出特殊的视频效果，其中共有</a:t>
            </a:r>
            <a:r>
              <a:rPr lang="en-US" altLang="zh-CN" sz="2000" dirty="0">
                <a:latin typeface="微软雅黑" pitchFamily="34" charset="-122"/>
                <a:ea typeface="微软雅黑" pitchFamily="34" charset="-122"/>
              </a:rPr>
              <a:t>7</a:t>
            </a:r>
            <a:r>
              <a:rPr lang="zh-CN" altLang="zh-CN" sz="2000" dirty="0">
                <a:latin typeface="微软雅黑" pitchFamily="34" charset="-122"/>
                <a:ea typeface="微软雅黑" pitchFamily="34" charset="-122"/>
              </a:rPr>
              <a:t>种</a:t>
            </a:r>
            <a:r>
              <a:rPr lang="zh-CN" altLang="zh-CN" sz="2000" dirty="0" smtClean="0">
                <a:latin typeface="微软雅黑" pitchFamily="34" charset="-122"/>
                <a:ea typeface="微软雅黑" pitchFamily="34" charset="-122"/>
              </a:rPr>
              <a:t>效果</a:t>
            </a:r>
            <a:r>
              <a:rPr lang="zh-CN" altLang="en-US" sz="2000" dirty="0" smtClean="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pic>
        <p:nvPicPr>
          <p:cNvPr id="8" name="图片 7"/>
          <p:cNvPicPr/>
          <p:nvPr/>
        </p:nvPicPr>
        <p:blipFill>
          <a:blip r:embed="rId3">
            <a:extLst>
              <a:ext uri="{28A0092B-C50C-407E-A947-70E740481C1C}">
                <a14:useLocalDpi xmlns:a14="http://schemas.microsoft.com/office/drawing/2010/main" val="0"/>
              </a:ext>
            </a:extLst>
          </a:blip>
          <a:srcRect/>
          <a:stretch>
            <a:fillRect/>
          </a:stretch>
        </p:blipFill>
        <p:spPr bwMode="auto">
          <a:xfrm>
            <a:off x="308636" y="3428389"/>
            <a:ext cx="11615370" cy="2059481"/>
          </a:xfrm>
          <a:prstGeom prst="rect">
            <a:avLst/>
          </a:prstGeom>
          <a:noFill/>
          <a:ln>
            <a:noFill/>
          </a:ln>
        </p:spPr>
      </p:pic>
    </p:spTree>
    <p:extLst>
      <p:ext uri="{BB962C8B-B14F-4D97-AF65-F5344CB8AC3E}">
        <p14:creationId xmlns:p14="http://schemas.microsoft.com/office/powerpoint/2010/main" val="3287105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常用视频</a:t>
            </a:r>
            <a:r>
              <a:rPr lang="zh-CN" altLang="zh-CN" sz="2400" b="1" dirty="0" smtClean="0">
                <a:latin typeface="黑体" panose="02010609060101010101" pitchFamily="49" charset="-122"/>
                <a:ea typeface="黑体" panose="02010609060101010101" pitchFamily="49" charset="-122"/>
              </a:rPr>
              <a:t>特效</a:t>
            </a:r>
            <a:endParaRPr lang="zh-CN" altLang="en-US" sz="2400" b="1" dirty="0">
              <a:latin typeface="黑体" panose="02010609060101010101" pitchFamily="49" charset="-122"/>
              <a:ea typeface="黑体" panose="02010609060101010101" pitchFamily="49" charset="-122"/>
            </a:endParaRPr>
          </a:p>
        </p:txBody>
      </p:sp>
      <p:sp>
        <p:nvSpPr>
          <p:cNvPr id="3" name="矩形 2"/>
          <p:cNvSpPr/>
          <p:nvPr/>
        </p:nvSpPr>
        <p:spPr>
          <a:xfrm>
            <a:off x="683084" y="1525911"/>
            <a:ext cx="2744445"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6.3 </a:t>
            </a: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常用</a:t>
            </a:r>
            <a:r>
              <a:rPr lang="zh-CN"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视频特效</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6</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5" name="矩形 4"/>
          <p:cNvSpPr/>
          <p:nvPr/>
        </p:nvSpPr>
        <p:spPr>
          <a:xfrm>
            <a:off x="3587987" y="1339171"/>
            <a:ext cx="8604013" cy="1015663"/>
          </a:xfrm>
          <a:prstGeom prst="rect">
            <a:avLst/>
          </a:prstGeom>
        </p:spPr>
        <p:txBody>
          <a:bodyPr wrap="square">
            <a:spAutoFit/>
          </a:bodyPr>
          <a:lstStyle/>
          <a:p>
            <a:pPr algn="just" fontAlgn="base">
              <a:lnSpc>
                <a:spcPct val="150000"/>
              </a:lnSpc>
              <a:spcBef>
                <a:spcPct val="0"/>
              </a:spcBef>
              <a:spcAft>
                <a:spcPct val="0"/>
              </a:spcAft>
            </a:pPr>
            <a:r>
              <a:rPr lang="zh-CN" altLang="zh-CN" sz="2000" b="1" dirty="0" smtClean="0">
                <a:latin typeface="微软雅黑" pitchFamily="34" charset="-122"/>
                <a:ea typeface="微软雅黑" pitchFamily="34" charset="-122"/>
              </a:rPr>
              <a:t>风格</a:t>
            </a:r>
            <a:r>
              <a:rPr lang="zh-CN" altLang="zh-CN" sz="2000" b="1" dirty="0">
                <a:latin typeface="微软雅黑" pitchFamily="34" charset="-122"/>
                <a:ea typeface="微软雅黑" pitchFamily="34" charset="-122"/>
              </a:rPr>
              <a:t>化特效</a:t>
            </a:r>
          </a:p>
          <a:p>
            <a:pPr algn="just" fontAlgn="base">
              <a:lnSpc>
                <a:spcPct val="150000"/>
              </a:lnSpc>
              <a:spcBef>
                <a:spcPct val="0"/>
              </a:spcBef>
              <a:spcAft>
                <a:spcPct val="0"/>
              </a:spcAft>
            </a:pPr>
            <a:r>
              <a:rPr lang="zh-CN" altLang="zh-CN" sz="2000" dirty="0">
                <a:latin typeface="微软雅黑" pitchFamily="34" charset="-122"/>
                <a:ea typeface="微软雅黑" pitchFamily="34" charset="-122"/>
              </a:rPr>
              <a:t>风格化特效用于创建各种画派的作品风格，该特效共有</a:t>
            </a:r>
            <a:r>
              <a:rPr lang="en-US" altLang="zh-CN" sz="2000" dirty="0">
                <a:latin typeface="微软雅黑" pitchFamily="34" charset="-122"/>
                <a:ea typeface="微软雅黑" pitchFamily="34" charset="-122"/>
              </a:rPr>
              <a:t>13</a:t>
            </a:r>
            <a:r>
              <a:rPr lang="zh-CN" altLang="zh-CN" sz="2000" dirty="0">
                <a:latin typeface="微软雅黑" pitchFamily="34" charset="-122"/>
                <a:ea typeface="微软雅黑" pitchFamily="34" charset="-122"/>
              </a:rPr>
              <a:t>种不同</a:t>
            </a:r>
            <a:r>
              <a:rPr lang="zh-CN" altLang="zh-CN" sz="2000" dirty="0" smtClean="0">
                <a:latin typeface="微软雅黑" pitchFamily="34" charset="-122"/>
                <a:ea typeface="微软雅黑" pitchFamily="34" charset="-122"/>
              </a:rPr>
              <a:t>效果</a:t>
            </a:r>
            <a:r>
              <a:rPr lang="zh-CN" altLang="en-US" sz="2000" dirty="0" smtClean="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pic>
        <p:nvPicPr>
          <p:cNvPr id="9" name="图片 8"/>
          <p:cNvPicPr/>
          <p:nvPr/>
        </p:nvPicPr>
        <p:blipFill>
          <a:blip r:embed="rId3">
            <a:extLst>
              <a:ext uri="{28A0092B-C50C-407E-A947-70E740481C1C}">
                <a14:useLocalDpi xmlns:a14="http://schemas.microsoft.com/office/drawing/2010/main" val="0"/>
              </a:ext>
            </a:extLst>
          </a:blip>
          <a:srcRect/>
          <a:stretch>
            <a:fillRect/>
          </a:stretch>
        </p:blipFill>
        <p:spPr bwMode="auto">
          <a:xfrm>
            <a:off x="901040" y="2964160"/>
            <a:ext cx="9735748" cy="3056811"/>
          </a:xfrm>
          <a:prstGeom prst="rect">
            <a:avLst/>
          </a:prstGeom>
          <a:noFill/>
          <a:ln>
            <a:noFill/>
          </a:ln>
        </p:spPr>
      </p:pic>
    </p:spTree>
    <p:extLst>
      <p:ext uri="{BB962C8B-B14F-4D97-AF65-F5344CB8AC3E}">
        <p14:creationId xmlns:p14="http://schemas.microsoft.com/office/powerpoint/2010/main" val="2039781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常用视频</a:t>
            </a:r>
            <a:r>
              <a:rPr lang="zh-CN" altLang="zh-CN" sz="2400" b="1" dirty="0" smtClean="0">
                <a:latin typeface="黑体" panose="02010609060101010101" pitchFamily="49" charset="-122"/>
                <a:ea typeface="黑体" panose="02010609060101010101" pitchFamily="49" charset="-122"/>
              </a:rPr>
              <a:t>特效</a:t>
            </a:r>
            <a:endParaRPr lang="zh-CN" altLang="en-US" sz="2400" b="1" dirty="0">
              <a:latin typeface="黑体" panose="02010609060101010101" pitchFamily="49" charset="-122"/>
              <a:ea typeface="黑体" panose="02010609060101010101" pitchFamily="49" charset="-122"/>
            </a:endParaRPr>
          </a:p>
        </p:txBody>
      </p:sp>
      <p:sp>
        <p:nvSpPr>
          <p:cNvPr id="3" name="矩形 2"/>
          <p:cNvSpPr/>
          <p:nvPr/>
        </p:nvSpPr>
        <p:spPr>
          <a:xfrm>
            <a:off x="683084" y="1525911"/>
            <a:ext cx="3902984"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6.4</a:t>
            </a:r>
            <a:r>
              <a:rPr lang="zh-CN"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视频特效实例——手写字</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6</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5" name="矩形 4"/>
          <p:cNvSpPr/>
          <p:nvPr/>
        </p:nvSpPr>
        <p:spPr>
          <a:xfrm>
            <a:off x="698875" y="2304552"/>
            <a:ext cx="3437028" cy="553998"/>
          </a:xfrm>
          <a:prstGeom prst="rect">
            <a:avLst/>
          </a:prstGeom>
        </p:spPr>
        <p:txBody>
          <a:bodyPr wrap="square">
            <a:spAutoFit/>
          </a:bodyPr>
          <a:lstStyle/>
          <a:p>
            <a:pPr algn="just" fontAlgn="base">
              <a:lnSpc>
                <a:spcPct val="150000"/>
              </a:lnSpc>
              <a:spcBef>
                <a:spcPct val="0"/>
              </a:spcBef>
              <a:spcAft>
                <a:spcPct val="0"/>
              </a:spcAft>
            </a:pPr>
            <a:r>
              <a:rPr lang="zh-CN" altLang="en-US" sz="2000" dirty="0" smtClean="0">
                <a:latin typeface="微软雅黑" pitchFamily="34" charset="-122"/>
                <a:ea typeface="微软雅黑" pitchFamily="34" charset="-122"/>
              </a:rPr>
              <a:t>步骤</a:t>
            </a:r>
            <a:r>
              <a:rPr lang="en-US" altLang="zh-CN" sz="2000" dirty="0" smtClean="0">
                <a:latin typeface="微软雅黑" pitchFamily="34" charset="-122"/>
                <a:ea typeface="微软雅黑" pitchFamily="34" charset="-122"/>
              </a:rPr>
              <a:t>1</a:t>
            </a:r>
            <a:r>
              <a:rPr lang="zh-CN" altLang="en-US" sz="2000" dirty="0" smtClean="0">
                <a:latin typeface="微软雅黑" pitchFamily="34" charset="-122"/>
                <a:ea typeface="微软雅黑" pitchFamily="34" charset="-122"/>
              </a:rPr>
              <a:t>：新建项目</a:t>
            </a:r>
            <a:endParaRPr lang="zh-CN" altLang="en-US" sz="2000" dirty="0">
              <a:latin typeface="微软雅黑" pitchFamily="34" charset="-122"/>
              <a:ea typeface="微软雅黑" pitchFamily="34" charset="-122"/>
            </a:endParaRPr>
          </a:p>
        </p:txBody>
      </p:sp>
      <p:pic>
        <p:nvPicPr>
          <p:cNvPr id="8" name="图片 7"/>
          <p:cNvPicPr/>
          <p:nvPr/>
        </p:nvPicPr>
        <p:blipFill>
          <a:blip r:embed="rId3">
            <a:extLst>
              <a:ext uri="{28A0092B-C50C-407E-A947-70E740481C1C}">
                <a14:useLocalDpi xmlns:a14="http://schemas.microsoft.com/office/drawing/2010/main" val="0"/>
              </a:ext>
            </a:extLst>
          </a:blip>
          <a:srcRect/>
          <a:stretch>
            <a:fillRect/>
          </a:stretch>
        </p:blipFill>
        <p:spPr bwMode="auto">
          <a:xfrm>
            <a:off x="4937760" y="727282"/>
            <a:ext cx="6282861" cy="6063325"/>
          </a:xfrm>
          <a:prstGeom prst="rect">
            <a:avLst/>
          </a:prstGeom>
          <a:noFill/>
          <a:ln>
            <a:noFill/>
          </a:ln>
        </p:spPr>
      </p:pic>
    </p:spTree>
    <p:extLst>
      <p:ext uri="{BB962C8B-B14F-4D97-AF65-F5344CB8AC3E}">
        <p14:creationId xmlns:p14="http://schemas.microsoft.com/office/powerpoint/2010/main" val="976466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常用视频</a:t>
            </a:r>
            <a:r>
              <a:rPr lang="zh-CN" altLang="zh-CN" sz="2400" b="1" dirty="0" smtClean="0">
                <a:latin typeface="黑体" panose="02010609060101010101" pitchFamily="49" charset="-122"/>
                <a:ea typeface="黑体" panose="02010609060101010101" pitchFamily="49" charset="-122"/>
              </a:rPr>
              <a:t>特效</a:t>
            </a:r>
            <a:endParaRPr lang="zh-CN" altLang="en-US" sz="2400" b="1" dirty="0">
              <a:latin typeface="黑体" panose="02010609060101010101" pitchFamily="49" charset="-122"/>
              <a:ea typeface="黑体" panose="02010609060101010101" pitchFamily="49" charset="-122"/>
            </a:endParaRPr>
          </a:p>
        </p:txBody>
      </p:sp>
      <p:sp>
        <p:nvSpPr>
          <p:cNvPr id="3" name="矩形 2"/>
          <p:cNvSpPr/>
          <p:nvPr/>
        </p:nvSpPr>
        <p:spPr>
          <a:xfrm>
            <a:off x="683084" y="1525911"/>
            <a:ext cx="3902984"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6.4</a:t>
            </a:r>
            <a:r>
              <a:rPr lang="zh-CN"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视频特效实例——手写字</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6</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5" name="矩形 4"/>
          <p:cNvSpPr/>
          <p:nvPr/>
        </p:nvSpPr>
        <p:spPr>
          <a:xfrm>
            <a:off x="698875" y="2304552"/>
            <a:ext cx="3437028" cy="553998"/>
          </a:xfrm>
          <a:prstGeom prst="rect">
            <a:avLst/>
          </a:prstGeom>
        </p:spPr>
        <p:txBody>
          <a:bodyPr wrap="square">
            <a:spAutoFit/>
          </a:bodyPr>
          <a:lstStyle/>
          <a:p>
            <a:pPr algn="just" fontAlgn="base">
              <a:lnSpc>
                <a:spcPct val="150000"/>
              </a:lnSpc>
              <a:spcBef>
                <a:spcPct val="0"/>
              </a:spcBef>
              <a:spcAft>
                <a:spcPct val="0"/>
              </a:spcAft>
            </a:pPr>
            <a:r>
              <a:rPr lang="zh-CN" altLang="en-US" sz="2000" dirty="0" smtClean="0">
                <a:latin typeface="微软雅黑" pitchFamily="34" charset="-122"/>
                <a:ea typeface="微软雅黑" pitchFamily="34" charset="-122"/>
              </a:rPr>
              <a:t>步骤</a:t>
            </a:r>
            <a:r>
              <a:rPr lang="en-US" altLang="zh-CN" sz="2000" dirty="0" smtClean="0">
                <a:latin typeface="微软雅黑" pitchFamily="34" charset="-122"/>
                <a:ea typeface="微软雅黑" pitchFamily="34" charset="-122"/>
              </a:rPr>
              <a:t>2</a:t>
            </a:r>
            <a:r>
              <a:rPr lang="zh-CN" altLang="en-US" sz="2000" dirty="0" smtClean="0">
                <a:latin typeface="微软雅黑" pitchFamily="34" charset="-122"/>
                <a:ea typeface="微软雅黑" pitchFamily="34" charset="-122"/>
              </a:rPr>
              <a:t>：新建</a:t>
            </a:r>
            <a:r>
              <a:rPr lang="zh-CN" altLang="en-US" sz="2000" dirty="0">
                <a:latin typeface="微软雅黑" pitchFamily="34" charset="-122"/>
                <a:ea typeface="微软雅黑" pitchFamily="34" charset="-122"/>
              </a:rPr>
              <a:t>序列</a:t>
            </a:r>
            <a:endParaRPr lang="zh-CN" altLang="en-US" sz="2000" dirty="0">
              <a:latin typeface="微软雅黑" pitchFamily="34" charset="-122"/>
              <a:ea typeface="微软雅黑" pitchFamily="34" charset="-122"/>
            </a:endParaRPr>
          </a:p>
        </p:txBody>
      </p:sp>
      <p:pic>
        <p:nvPicPr>
          <p:cNvPr id="9" name="图片 8"/>
          <p:cNvPicPr/>
          <p:nvPr/>
        </p:nvPicPr>
        <p:blipFill>
          <a:blip r:embed="rId3">
            <a:extLst>
              <a:ext uri="{28A0092B-C50C-407E-A947-70E740481C1C}">
                <a14:useLocalDpi xmlns:a14="http://schemas.microsoft.com/office/drawing/2010/main" val="0"/>
              </a:ext>
            </a:extLst>
          </a:blip>
          <a:srcRect/>
          <a:stretch>
            <a:fillRect/>
          </a:stretch>
        </p:blipFill>
        <p:spPr bwMode="auto">
          <a:xfrm>
            <a:off x="5000881" y="630130"/>
            <a:ext cx="5962968" cy="6076845"/>
          </a:xfrm>
          <a:prstGeom prst="rect">
            <a:avLst/>
          </a:prstGeom>
          <a:noFill/>
          <a:ln>
            <a:noFill/>
          </a:ln>
        </p:spPr>
      </p:pic>
    </p:spTree>
    <p:extLst>
      <p:ext uri="{BB962C8B-B14F-4D97-AF65-F5344CB8AC3E}">
        <p14:creationId xmlns:p14="http://schemas.microsoft.com/office/powerpoint/2010/main" val="14768191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常用视频</a:t>
            </a:r>
            <a:r>
              <a:rPr lang="zh-CN" altLang="zh-CN" sz="2400" b="1" dirty="0" smtClean="0">
                <a:latin typeface="黑体" panose="02010609060101010101" pitchFamily="49" charset="-122"/>
                <a:ea typeface="黑体" panose="02010609060101010101" pitchFamily="49" charset="-122"/>
              </a:rPr>
              <a:t>特效</a:t>
            </a:r>
            <a:endParaRPr lang="zh-CN" altLang="en-US" sz="2400" b="1" dirty="0">
              <a:latin typeface="黑体" panose="02010609060101010101" pitchFamily="49" charset="-122"/>
              <a:ea typeface="黑体" panose="02010609060101010101" pitchFamily="49" charset="-122"/>
            </a:endParaRPr>
          </a:p>
        </p:txBody>
      </p:sp>
      <p:sp>
        <p:nvSpPr>
          <p:cNvPr id="3" name="矩形 2"/>
          <p:cNvSpPr/>
          <p:nvPr/>
        </p:nvSpPr>
        <p:spPr>
          <a:xfrm>
            <a:off x="683084" y="1525911"/>
            <a:ext cx="2744445"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章节导入</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 name="TextBox 1"/>
          <p:cNvSpPr txBox="1"/>
          <p:nvPr/>
        </p:nvSpPr>
        <p:spPr>
          <a:xfrm>
            <a:off x="741197" y="2188156"/>
            <a:ext cx="5372664" cy="3638945"/>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zh-CN" sz="2000" dirty="0">
                <a:latin typeface="微软雅黑" pitchFamily="34" charset="-122"/>
                <a:ea typeface="微软雅黑" pitchFamily="34" charset="-122"/>
              </a:rPr>
              <a:t>纪录片《一带一路》记录了国内外多个普通人与</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一带一路</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的故事，以小故事阐述大战略，用事实和事例印证一带一路</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不是中国一家的独奏，而是沿线国家的合唱</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的宏大主题。</a:t>
            </a:r>
            <a:r>
              <a:rPr lang="en-US" altLang="zh-CN" sz="2000" dirty="0">
                <a:latin typeface="微软雅黑" pitchFamily="34" charset="-122"/>
                <a:ea typeface="微软雅黑" pitchFamily="34" charset="-122"/>
              </a:rPr>
              <a:t>3D</a:t>
            </a:r>
            <a:r>
              <a:rPr lang="zh-CN" altLang="zh-CN" sz="2000" dirty="0">
                <a:latin typeface="微软雅黑" pitchFamily="34" charset="-122"/>
                <a:ea typeface="微软雅黑" pitchFamily="34" charset="-122"/>
              </a:rPr>
              <a:t>特效的黄色丝绸光带贯穿整个片头，反映“一带一路”建设给中国及沿线国家地区带来的巨大变化，中国的</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一带一路</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倡议描绘了互联互通的美好愿景，让世界重新认识了中国</a:t>
            </a:r>
            <a:r>
              <a:rPr lang="zh-CN" altLang="zh-CN" sz="2000" dirty="0" smtClean="0">
                <a:latin typeface="微软雅黑" pitchFamily="34" charset="-122"/>
                <a:ea typeface="微软雅黑" pitchFamily="34" charset="-122"/>
              </a:rPr>
              <a:t>。</a:t>
            </a:r>
            <a:endParaRPr lang="en-US" altLang="zh-CN"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6</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pic>
        <p:nvPicPr>
          <p:cNvPr id="7" name="图片 6"/>
          <p:cNvPicPr/>
          <p:nvPr/>
        </p:nvPicPr>
        <p:blipFill>
          <a:blip r:embed="rId3">
            <a:extLst>
              <a:ext uri="{28A0092B-C50C-407E-A947-70E740481C1C}">
                <a14:useLocalDpi xmlns:a14="http://schemas.microsoft.com/office/drawing/2010/main" val="0"/>
              </a:ext>
            </a:extLst>
          </a:blip>
          <a:srcRect/>
          <a:stretch>
            <a:fillRect/>
          </a:stretch>
        </p:blipFill>
        <p:spPr bwMode="auto">
          <a:xfrm>
            <a:off x="6377021" y="2386792"/>
            <a:ext cx="5719445" cy="3241675"/>
          </a:xfrm>
          <a:prstGeom prst="rect">
            <a:avLst/>
          </a:prstGeom>
          <a:noFill/>
          <a:ln>
            <a:noFill/>
          </a:ln>
        </p:spPr>
      </p:pic>
    </p:spTree>
    <p:extLst>
      <p:ext uri="{BB962C8B-B14F-4D97-AF65-F5344CB8AC3E}">
        <p14:creationId xmlns:p14="http://schemas.microsoft.com/office/powerpoint/2010/main" val="23917469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常用视频</a:t>
            </a:r>
            <a:r>
              <a:rPr lang="zh-CN" altLang="zh-CN" sz="2400" b="1" dirty="0" smtClean="0">
                <a:latin typeface="黑体" panose="02010609060101010101" pitchFamily="49" charset="-122"/>
                <a:ea typeface="黑体" panose="02010609060101010101" pitchFamily="49" charset="-122"/>
              </a:rPr>
              <a:t>特效</a:t>
            </a:r>
            <a:endParaRPr lang="zh-CN" altLang="en-US" sz="2400" b="1" dirty="0">
              <a:latin typeface="黑体" panose="02010609060101010101" pitchFamily="49" charset="-122"/>
              <a:ea typeface="黑体" panose="02010609060101010101" pitchFamily="49" charset="-122"/>
            </a:endParaRPr>
          </a:p>
        </p:txBody>
      </p:sp>
      <p:sp>
        <p:nvSpPr>
          <p:cNvPr id="3" name="矩形 2"/>
          <p:cNvSpPr/>
          <p:nvPr/>
        </p:nvSpPr>
        <p:spPr>
          <a:xfrm>
            <a:off x="683084" y="1525911"/>
            <a:ext cx="3902984"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6.4</a:t>
            </a:r>
            <a:r>
              <a:rPr lang="zh-CN"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视频特效实例——手写字</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6</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5" name="矩形 4"/>
          <p:cNvSpPr/>
          <p:nvPr/>
        </p:nvSpPr>
        <p:spPr>
          <a:xfrm>
            <a:off x="683084" y="2027553"/>
            <a:ext cx="3437028" cy="499624"/>
          </a:xfrm>
          <a:prstGeom prst="rect">
            <a:avLst/>
          </a:prstGeom>
        </p:spPr>
        <p:txBody>
          <a:bodyPr wrap="square">
            <a:spAutoFit/>
          </a:bodyPr>
          <a:lstStyle/>
          <a:p>
            <a:pPr algn="just" fontAlgn="base">
              <a:lnSpc>
                <a:spcPct val="150000"/>
              </a:lnSpc>
              <a:spcBef>
                <a:spcPct val="0"/>
              </a:spcBef>
              <a:spcAft>
                <a:spcPct val="0"/>
              </a:spcAft>
            </a:pPr>
            <a:r>
              <a:rPr lang="zh-CN" altLang="en-US" sz="2000" dirty="0" smtClean="0">
                <a:latin typeface="微软雅黑" pitchFamily="34" charset="-122"/>
                <a:ea typeface="微软雅黑" pitchFamily="34" charset="-122"/>
              </a:rPr>
              <a:t>步骤</a:t>
            </a:r>
            <a:r>
              <a:rPr lang="en-US" altLang="zh-CN" sz="2000" dirty="0" smtClean="0">
                <a:latin typeface="微软雅黑" pitchFamily="34" charset="-122"/>
                <a:ea typeface="微软雅黑" pitchFamily="34" charset="-122"/>
              </a:rPr>
              <a:t>3</a:t>
            </a:r>
            <a:r>
              <a:rPr lang="zh-CN" altLang="en-US" sz="2000" dirty="0" smtClean="0">
                <a:latin typeface="微软雅黑" pitchFamily="34" charset="-122"/>
                <a:ea typeface="微软雅黑" pitchFamily="34" charset="-122"/>
              </a:rPr>
              <a:t>：</a:t>
            </a:r>
            <a:r>
              <a:rPr lang="zh-CN" altLang="en-US" sz="2000" dirty="0">
                <a:latin typeface="微软雅黑" pitchFamily="34" charset="-122"/>
                <a:ea typeface="微软雅黑" pitchFamily="34" charset="-122"/>
              </a:rPr>
              <a:t>导</a:t>
            </a:r>
            <a:r>
              <a:rPr lang="zh-CN" altLang="en-US" sz="2000" dirty="0" smtClean="0">
                <a:latin typeface="微软雅黑" pitchFamily="34" charset="-122"/>
                <a:ea typeface="微软雅黑" pitchFamily="34" charset="-122"/>
              </a:rPr>
              <a:t>入素材</a:t>
            </a:r>
            <a:endParaRPr lang="zh-CN" altLang="en-US" sz="2000" dirty="0">
              <a:latin typeface="微软雅黑" pitchFamily="34" charset="-122"/>
              <a:ea typeface="微软雅黑" pitchFamily="34" charset="-122"/>
            </a:endParaRPr>
          </a:p>
        </p:txBody>
      </p:sp>
      <p:pic>
        <p:nvPicPr>
          <p:cNvPr id="8" name="图片 7"/>
          <p:cNvPicPr/>
          <p:nvPr/>
        </p:nvPicPr>
        <p:blipFill>
          <a:blip r:embed="rId3">
            <a:extLst>
              <a:ext uri="{28A0092B-C50C-407E-A947-70E740481C1C}">
                <a14:useLocalDpi xmlns:a14="http://schemas.microsoft.com/office/drawing/2010/main" val="0"/>
              </a:ext>
            </a:extLst>
          </a:blip>
          <a:srcRect/>
          <a:stretch>
            <a:fillRect/>
          </a:stretch>
        </p:blipFill>
        <p:spPr bwMode="auto">
          <a:xfrm>
            <a:off x="2734570" y="2659487"/>
            <a:ext cx="9237277" cy="3652042"/>
          </a:xfrm>
          <a:prstGeom prst="rect">
            <a:avLst/>
          </a:prstGeom>
          <a:noFill/>
          <a:ln>
            <a:noFill/>
          </a:ln>
        </p:spPr>
      </p:pic>
    </p:spTree>
    <p:extLst>
      <p:ext uri="{BB962C8B-B14F-4D97-AF65-F5344CB8AC3E}">
        <p14:creationId xmlns:p14="http://schemas.microsoft.com/office/powerpoint/2010/main" val="2543935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常用视频</a:t>
            </a:r>
            <a:r>
              <a:rPr lang="zh-CN" altLang="zh-CN" sz="2400" b="1" dirty="0" smtClean="0">
                <a:latin typeface="黑体" panose="02010609060101010101" pitchFamily="49" charset="-122"/>
                <a:ea typeface="黑体" panose="02010609060101010101" pitchFamily="49" charset="-122"/>
              </a:rPr>
              <a:t>特效</a:t>
            </a:r>
            <a:endParaRPr lang="zh-CN" altLang="en-US" sz="2400" b="1" dirty="0">
              <a:latin typeface="黑体" panose="02010609060101010101" pitchFamily="49" charset="-122"/>
              <a:ea typeface="黑体" panose="02010609060101010101" pitchFamily="49" charset="-122"/>
            </a:endParaRPr>
          </a:p>
        </p:txBody>
      </p:sp>
      <p:sp>
        <p:nvSpPr>
          <p:cNvPr id="3" name="矩形 2"/>
          <p:cNvSpPr/>
          <p:nvPr/>
        </p:nvSpPr>
        <p:spPr>
          <a:xfrm>
            <a:off x="683084" y="1525911"/>
            <a:ext cx="3902984"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6.4</a:t>
            </a:r>
            <a:r>
              <a:rPr lang="zh-CN"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视频特效实例——手写字</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6</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5" name="矩形 4"/>
          <p:cNvSpPr/>
          <p:nvPr/>
        </p:nvSpPr>
        <p:spPr>
          <a:xfrm>
            <a:off x="683084" y="2027553"/>
            <a:ext cx="3437028" cy="553998"/>
          </a:xfrm>
          <a:prstGeom prst="rect">
            <a:avLst/>
          </a:prstGeom>
        </p:spPr>
        <p:txBody>
          <a:bodyPr wrap="square">
            <a:spAutoFit/>
          </a:bodyPr>
          <a:lstStyle/>
          <a:p>
            <a:pPr algn="just" fontAlgn="base">
              <a:lnSpc>
                <a:spcPct val="150000"/>
              </a:lnSpc>
              <a:spcBef>
                <a:spcPct val="0"/>
              </a:spcBef>
              <a:spcAft>
                <a:spcPct val="0"/>
              </a:spcAft>
            </a:pPr>
            <a:r>
              <a:rPr lang="zh-CN" altLang="en-US" sz="2000" dirty="0" smtClean="0">
                <a:latin typeface="微软雅黑" pitchFamily="34" charset="-122"/>
                <a:ea typeface="微软雅黑" pitchFamily="34" charset="-122"/>
              </a:rPr>
              <a:t>步骤</a:t>
            </a:r>
            <a:r>
              <a:rPr lang="en-US" altLang="zh-CN" sz="2000" dirty="0" smtClean="0">
                <a:latin typeface="微软雅黑" pitchFamily="34" charset="-122"/>
                <a:ea typeface="微软雅黑" pitchFamily="34" charset="-122"/>
              </a:rPr>
              <a:t>4</a:t>
            </a:r>
            <a:r>
              <a:rPr lang="zh-CN" altLang="en-US" sz="2000" dirty="0" smtClean="0">
                <a:latin typeface="微软雅黑" pitchFamily="34" charset="-122"/>
                <a:ea typeface="微软雅黑" pitchFamily="34" charset="-122"/>
              </a:rPr>
              <a:t>：调整位置</a:t>
            </a:r>
            <a:endParaRPr lang="zh-CN" altLang="en-US" sz="2000" dirty="0">
              <a:latin typeface="微软雅黑" pitchFamily="34" charset="-122"/>
              <a:ea typeface="微软雅黑" pitchFamily="34" charset="-122"/>
            </a:endParaRPr>
          </a:p>
        </p:txBody>
      </p:sp>
      <p:pic>
        <p:nvPicPr>
          <p:cNvPr id="9" name="图片 8"/>
          <p:cNvPicPr/>
          <p:nvPr/>
        </p:nvPicPr>
        <p:blipFill>
          <a:blip r:embed="rId3">
            <a:extLst>
              <a:ext uri="{28A0092B-C50C-407E-A947-70E740481C1C}">
                <a14:useLocalDpi xmlns:a14="http://schemas.microsoft.com/office/drawing/2010/main" val="0"/>
              </a:ext>
            </a:extLst>
          </a:blip>
          <a:srcRect/>
          <a:stretch>
            <a:fillRect/>
          </a:stretch>
        </p:blipFill>
        <p:spPr bwMode="auto">
          <a:xfrm>
            <a:off x="3236277" y="2065654"/>
            <a:ext cx="8705514" cy="4150269"/>
          </a:xfrm>
          <a:prstGeom prst="rect">
            <a:avLst/>
          </a:prstGeom>
          <a:noFill/>
          <a:ln>
            <a:noFill/>
          </a:ln>
        </p:spPr>
      </p:pic>
    </p:spTree>
    <p:extLst>
      <p:ext uri="{BB962C8B-B14F-4D97-AF65-F5344CB8AC3E}">
        <p14:creationId xmlns:p14="http://schemas.microsoft.com/office/powerpoint/2010/main" val="3331579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常用视频</a:t>
            </a:r>
            <a:r>
              <a:rPr lang="zh-CN" altLang="zh-CN" sz="2400" b="1" dirty="0" smtClean="0">
                <a:latin typeface="黑体" panose="02010609060101010101" pitchFamily="49" charset="-122"/>
                <a:ea typeface="黑体" panose="02010609060101010101" pitchFamily="49" charset="-122"/>
              </a:rPr>
              <a:t>特效</a:t>
            </a:r>
            <a:endParaRPr lang="zh-CN" altLang="en-US" sz="2400" b="1" dirty="0">
              <a:latin typeface="黑体" panose="02010609060101010101" pitchFamily="49" charset="-122"/>
              <a:ea typeface="黑体" panose="02010609060101010101" pitchFamily="49" charset="-122"/>
            </a:endParaRPr>
          </a:p>
        </p:txBody>
      </p:sp>
      <p:sp>
        <p:nvSpPr>
          <p:cNvPr id="3" name="矩形 2"/>
          <p:cNvSpPr/>
          <p:nvPr/>
        </p:nvSpPr>
        <p:spPr>
          <a:xfrm>
            <a:off x="683084" y="1525911"/>
            <a:ext cx="3902984"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6.4</a:t>
            </a:r>
            <a:r>
              <a:rPr lang="zh-CN"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视频特效实例——手写字</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6</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5" name="矩形 4"/>
          <p:cNvSpPr/>
          <p:nvPr/>
        </p:nvSpPr>
        <p:spPr>
          <a:xfrm>
            <a:off x="683084" y="2027553"/>
            <a:ext cx="3437028" cy="553998"/>
          </a:xfrm>
          <a:prstGeom prst="rect">
            <a:avLst/>
          </a:prstGeom>
        </p:spPr>
        <p:txBody>
          <a:bodyPr wrap="square">
            <a:spAutoFit/>
          </a:bodyPr>
          <a:lstStyle/>
          <a:p>
            <a:pPr algn="just" fontAlgn="base">
              <a:lnSpc>
                <a:spcPct val="150000"/>
              </a:lnSpc>
              <a:spcBef>
                <a:spcPct val="0"/>
              </a:spcBef>
              <a:spcAft>
                <a:spcPct val="0"/>
              </a:spcAft>
            </a:pPr>
            <a:r>
              <a:rPr lang="zh-CN" altLang="en-US" sz="2000" dirty="0" smtClean="0">
                <a:latin typeface="微软雅黑" pitchFamily="34" charset="-122"/>
                <a:ea typeface="微软雅黑" pitchFamily="34" charset="-122"/>
              </a:rPr>
              <a:t>步骤</a:t>
            </a:r>
            <a:r>
              <a:rPr lang="en-US" altLang="zh-CN" sz="2000" dirty="0" smtClean="0">
                <a:latin typeface="微软雅黑" pitchFamily="34" charset="-122"/>
                <a:ea typeface="微软雅黑" pitchFamily="34" charset="-122"/>
              </a:rPr>
              <a:t>5</a:t>
            </a:r>
            <a:r>
              <a:rPr lang="zh-CN" altLang="en-US" sz="2000" dirty="0" smtClean="0">
                <a:latin typeface="微软雅黑" pitchFamily="34" charset="-122"/>
                <a:ea typeface="微软雅黑" pitchFamily="34" charset="-122"/>
              </a:rPr>
              <a:t>：添加书写特效</a:t>
            </a:r>
            <a:endParaRPr lang="zh-CN" altLang="en-US" sz="2000" dirty="0">
              <a:latin typeface="微软雅黑" pitchFamily="34" charset="-122"/>
              <a:ea typeface="微软雅黑" pitchFamily="34" charset="-122"/>
            </a:endParaRPr>
          </a:p>
        </p:txBody>
      </p:sp>
      <p:pic>
        <p:nvPicPr>
          <p:cNvPr id="8" name="图片 7"/>
          <p:cNvPicPr/>
          <p:nvPr/>
        </p:nvPicPr>
        <p:blipFill>
          <a:blip r:embed="rId3">
            <a:extLst>
              <a:ext uri="{28A0092B-C50C-407E-A947-70E740481C1C}">
                <a14:useLocalDpi xmlns:a14="http://schemas.microsoft.com/office/drawing/2010/main" val="0"/>
              </a:ext>
            </a:extLst>
          </a:blip>
          <a:srcRect/>
          <a:stretch>
            <a:fillRect/>
          </a:stretch>
        </p:blipFill>
        <p:spPr bwMode="auto">
          <a:xfrm>
            <a:off x="2731310" y="2693872"/>
            <a:ext cx="8923878" cy="3553897"/>
          </a:xfrm>
          <a:prstGeom prst="rect">
            <a:avLst/>
          </a:prstGeom>
          <a:noFill/>
          <a:ln>
            <a:noFill/>
          </a:ln>
        </p:spPr>
      </p:pic>
    </p:spTree>
    <p:extLst>
      <p:ext uri="{BB962C8B-B14F-4D97-AF65-F5344CB8AC3E}">
        <p14:creationId xmlns:p14="http://schemas.microsoft.com/office/powerpoint/2010/main" val="2192271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常用视频</a:t>
            </a:r>
            <a:r>
              <a:rPr lang="zh-CN" altLang="zh-CN" sz="2400" b="1" dirty="0" smtClean="0">
                <a:latin typeface="黑体" panose="02010609060101010101" pitchFamily="49" charset="-122"/>
                <a:ea typeface="黑体" panose="02010609060101010101" pitchFamily="49" charset="-122"/>
              </a:rPr>
              <a:t>特效</a:t>
            </a:r>
            <a:endParaRPr lang="zh-CN" altLang="en-US" sz="2400" b="1" dirty="0">
              <a:latin typeface="黑体" panose="02010609060101010101" pitchFamily="49" charset="-122"/>
              <a:ea typeface="黑体" panose="02010609060101010101" pitchFamily="49" charset="-122"/>
            </a:endParaRPr>
          </a:p>
        </p:txBody>
      </p:sp>
      <p:sp>
        <p:nvSpPr>
          <p:cNvPr id="3" name="矩形 2"/>
          <p:cNvSpPr/>
          <p:nvPr/>
        </p:nvSpPr>
        <p:spPr>
          <a:xfrm>
            <a:off x="683084" y="1525911"/>
            <a:ext cx="3902984"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6.4</a:t>
            </a:r>
            <a:r>
              <a:rPr lang="zh-CN"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视频特效实例——手写字</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6</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5" name="矩形 4"/>
          <p:cNvSpPr/>
          <p:nvPr/>
        </p:nvSpPr>
        <p:spPr>
          <a:xfrm>
            <a:off x="683084" y="2027553"/>
            <a:ext cx="3437028" cy="553998"/>
          </a:xfrm>
          <a:prstGeom prst="rect">
            <a:avLst/>
          </a:prstGeom>
        </p:spPr>
        <p:txBody>
          <a:bodyPr wrap="square">
            <a:spAutoFit/>
          </a:bodyPr>
          <a:lstStyle/>
          <a:p>
            <a:pPr algn="just" fontAlgn="base">
              <a:lnSpc>
                <a:spcPct val="150000"/>
              </a:lnSpc>
              <a:spcBef>
                <a:spcPct val="0"/>
              </a:spcBef>
              <a:spcAft>
                <a:spcPct val="0"/>
              </a:spcAft>
            </a:pPr>
            <a:r>
              <a:rPr lang="zh-CN" altLang="en-US" sz="2000" dirty="0" smtClean="0">
                <a:latin typeface="微软雅黑" pitchFamily="34" charset="-122"/>
                <a:ea typeface="微软雅黑" pitchFamily="34" charset="-122"/>
              </a:rPr>
              <a:t>步骤</a:t>
            </a:r>
            <a:r>
              <a:rPr lang="en-US" altLang="zh-CN" sz="2000" dirty="0" smtClean="0">
                <a:latin typeface="微软雅黑" pitchFamily="34" charset="-122"/>
                <a:ea typeface="微软雅黑" pitchFamily="34" charset="-122"/>
              </a:rPr>
              <a:t>6</a:t>
            </a:r>
            <a:r>
              <a:rPr lang="zh-CN" altLang="en-US" sz="2000" dirty="0" smtClean="0">
                <a:latin typeface="微软雅黑" pitchFamily="34" charset="-122"/>
                <a:ea typeface="微软雅黑" pitchFamily="34" charset="-122"/>
              </a:rPr>
              <a:t>：设置参数</a:t>
            </a:r>
            <a:endParaRPr lang="zh-CN" altLang="en-US" sz="2000" dirty="0">
              <a:latin typeface="微软雅黑" pitchFamily="34" charset="-122"/>
              <a:ea typeface="微软雅黑" pitchFamily="34" charset="-122"/>
            </a:endParaRPr>
          </a:p>
        </p:txBody>
      </p:sp>
      <p:pic>
        <p:nvPicPr>
          <p:cNvPr id="9" name="图片 8"/>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61506" y="2027553"/>
            <a:ext cx="8492008" cy="4072996"/>
          </a:xfrm>
          <a:prstGeom prst="rect">
            <a:avLst/>
          </a:prstGeom>
          <a:noFill/>
          <a:ln>
            <a:noFill/>
          </a:ln>
        </p:spPr>
      </p:pic>
    </p:spTree>
    <p:extLst>
      <p:ext uri="{BB962C8B-B14F-4D97-AF65-F5344CB8AC3E}">
        <p14:creationId xmlns:p14="http://schemas.microsoft.com/office/powerpoint/2010/main" val="30172747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常用视频</a:t>
            </a:r>
            <a:r>
              <a:rPr lang="zh-CN" altLang="zh-CN" sz="2400" b="1" dirty="0" smtClean="0">
                <a:latin typeface="黑体" panose="02010609060101010101" pitchFamily="49" charset="-122"/>
                <a:ea typeface="黑体" panose="02010609060101010101" pitchFamily="49" charset="-122"/>
              </a:rPr>
              <a:t>特效</a:t>
            </a:r>
            <a:endParaRPr lang="zh-CN" altLang="en-US" sz="2400" b="1" dirty="0">
              <a:latin typeface="黑体" panose="02010609060101010101" pitchFamily="49" charset="-122"/>
              <a:ea typeface="黑体" panose="02010609060101010101" pitchFamily="49" charset="-122"/>
            </a:endParaRPr>
          </a:p>
        </p:txBody>
      </p:sp>
      <p:sp>
        <p:nvSpPr>
          <p:cNvPr id="3" name="矩形 2"/>
          <p:cNvSpPr/>
          <p:nvPr/>
        </p:nvSpPr>
        <p:spPr>
          <a:xfrm>
            <a:off x="683084" y="1525911"/>
            <a:ext cx="3902984"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6.4</a:t>
            </a:r>
            <a:r>
              <a:rPr lang="zh-CN"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视频特效实例——手写字</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6</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5" name="矩形 4"/>
          <p:cNvSpPr/>
          <p:nvPr/>
        </p:nvSpPr>
        <p:spPr>
          <a:xfrm>
            <a:off x="683084" y="2027553"/>
            <a:ext cx="3437028" cy="553998"/>
          </a:xfrm>
          <a:prstGeom prst="rect">
            <a:avLst/>
          </a:prstGeom>
        </p:spPr>
        <p:txBody>
          <a:bodyPr wrap="square">
            <a:spAutoFit/>
          </a:bodyPr>
          <a:lstStyle/>
          <a:p>
            <a:pPr algn="just" fontAlgn="base">
              <a:lnSpc>
                <a:spcPct val="150000"/>
              </a:lnSpc>
              <a:spcBef>
                <a:spcPct val="0"/>
              </a:spcBef>
              <a:spcAft>
                <a:spcPct val="0"/>
              </a:spcAft>
            </a:pPr>
            <a:r>
              <a:rPr lang="zh-CN" altLang="en-US" sz="2000" dirty="0" smtClean="0">
                <a:latin typeface="微软雅黑" pitchFamily="34" charset="-122"/>
                <a:ea typeface="微软雅黑" pitchFamily="34" charset="-122"/>
              </a:rPr>
              <a:t>步骤</a:t>
            </a:r>
            <a:r>
              <a:rPr lang="en-US" altLang="zh-CN" sz="2000" dirty="0" smtClean="0">
                <a:latin typeface="微软雅黑" pitchFamily="34" charset="-122"/>
                <a:ea typeface="微软雅黑" pitchFamily="34" charset="-122"/>
              </a:rPr>
              <a:t>7</a:t>
            </a:r>
            <a:r>
              <a:rPr lang="zh-CN" altLang="en-US" sz="2000" dirty="0" smtClean="0">
                <a:latin typeface="微软雅黑" pitchFamily="34" charset="-122"/>
                <a:ea typeface="微软雅黑" pitchFamily="34" charset="-122"/>
              </a:rPr>
              <a:t>：设置关键帧</a:t>
            </a:r>
            <a:endParaRPr lang="zh-CN" altLang="en-US" sz="2000" dirty="0">
              <a:latin typeface="微软雅黑" pitchFamily="34" charset="-122"/>
              <a:ea typeface="微软雅黑" pitchFamily="34" charset="-122"/>
            </a:endParaRPr>
          </a:p>
        </p:txBody>
      </p:sp>
      <p:pic>
        <p:nvPicPr>
          <p:cNvPr id="8" name="图片 7"/>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44850" y="2057399"/>
            <a:ext cx="8655998" cy="4164133"/>
          </a:xfrm>
          <a:prstGeom prst="rect">
            <a:avLst/>
          </a:prstGeom>
          <a:noFill/>
          <a:ln>
            <a:noFill/>
          </a:ln>
        </p:spPr>
      </p:pic>
    </p:spTree>
    <p:extLst>
      <p:ext uri="{BB962C8B-B14F-4D97-AF65-F5344CB8AC3E}">
        <p14:creationId xmlns:p14="http://schemas.microsoft.com/office/powerpoint/2010/main" val="23146199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常用视频</a:t>
            </a:r>
            <a:r>
              <a:rPr lang="zh-CN" altLang="zh-CN" sz="2400" b="1" dirty="0" smtClean="0">
                <a:latin typeface="黑体" panose="02010609060101010101" pitchFamily="49" charset="-122"/>
                <a:ea typeface="黑体" panose="02010609060101010101" pitchFamily="49" charset="-122"/>
              </a:rPr>
              <a:t>特效</a:t>
            </a:r>
            <a:endParaRPr lang="zh-CN" altLang="en-US" sz="2400" b="1" dirty="0">
              <a:latin typeface="黑体" panose="02010609060101010101" pitchFamily="49" charset="-122"/>
              <a:ea typeface="黑体" panose="02010609060101010101" pitchFamily="49" charset="-122"/>
            </a:endParaRPr>
          </a:p>
        </p:txBody>
      </p:sp>
      <p:sp>
        <p:nvSpPr>
          <p:cNvPr id="3" name="矩形 2"/>
          <p:cNvSpPr/>
          <p:nvPr/>
        </p:nvSpPr>
        <p:spPr>
          <a:xfrm>
            <a:off x="683084" y="1525911"/>
            <a:ext cx="3902984"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6.4</a:t>
            </a:r>
            <a:r>
              <a:rPr lang="zh-CN"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视频特效实例——手写字</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6</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5" name="矩形 4"/>
          <p:cNvSpPr/>
          <p:nvPr/>
        </p:nvSpPr>
        <p:spPr>
          <a:xfrm>
            <a:off x="683084" y="2027553"/>
            <a:ext cx="3437028" cy="553998"/>
          </a:xfrm>
          <a:prstGeom prst="rect">
            <a:avLst/>
          </a:prstGeom>
        </p:spPr>
        <p:txBody>
          <a:bodyPr wrap="square">
            <a:spAutoFit/>
          </a:bodyPr>
          <a:lstStyle/>
          <a:p>
            <a:pPr algn="just" fontAlgn="base">
              <a:lnSpc>
                <a:spcPct val="150000"/>
              </a:lnSpc>
              <a:spcBef>
                <a:spcPct val="0"/>
              </a:spcBef>
              <a:spcAft>
                <a:spcPct val="0"/>
              </a:spcAft>
            </a:pPr>
            <a:r>
              <a:rPr lang="zh-CN" altLang="en-US" sz="2000" dirty="0" smtClean="0">
                <a:latin typeface="微软雅黑" pitchFamily="34" charset="-122"/>
                <a:ea typeface="微软雅黑" pitchFamily="34" charset="-122"/>
              </a:rPr>
              <a:t>步骤</a:t>
            </a:r>
            <a:r>
              <a:rPr lang="en-US" altLang="zh-CN" sz="2000" dirty="0" smtClean="0">
                <a:latin typeface="微软雅黑" pitchFamily="34" charset="-122"/>
                <a:ea typeface="微软雅黑" pitchFamily="34" charset="-122"/>
              </a:rPr>
              <a:t>8</a:t>
            </a:r>
            <a:r>
              <a:rPr lang="zh-CN" altLang="en-US" sz="2000" dirty="0" smtClean="0">
                <a:latin typeface="微软雅黑" pitchFamily="34" charset="-122"/>
                <a:ea typeface="微软雅黑" pitchFamily="34" charset="-122"/>
              </a:rPr>
              <a:t>：</a:t>
            </a:r>
            <a:r>
              <a:rPr lang="zh-CN" altLang="en-US" sz="2000" dirty="0">
                <a:latin typeface="微软雅黑" pitchFamily="34" charset="-122"/>
                <a:ea typeface="微软雅黑" pitchFamily="34" charset="-122"/>
              </a:rPr>
              <a:t>完成</a:t>
            </a:r>
            <a:r>
              <a:rPr lang="zh-CN" altLang="en-US" sz="2000" dirty="0" smtClean="0">
                <a:latin typeface="微软雅黑" pitchFamily="34" charset="-122"/>
                <a:ea typeface="微软雅黑" pitchFamily="34" charset="-122"/>
              </a:rPr>
              <a:t>关键帧设置</a:t>
            </a:r>
            <a:endParaRPr lang="zh-CN" altLang="en-US" sz="2000" dirty="0">
              <a:latin typeface="微软雅黑" pitchFamily="34" charset="-122"/>
              <a:ea typeface="微软雅黑" pitchFamily="34" charset="-122"/>
            </a:endParaRPr>
          </a:p>
        </p:txBody>
      </p:sp>
      <p:pic>
        <p:nvPicPr>
          <p:cNvPr id="9" name="图片 8"/>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32063" y="2027553"/>
            <a:ext cx="8159603" cy="4246037"/>
          </a:xfrm>
          <a:prstGeom prst="rect">
            <a:avLst/>
          </a:prstGeom>
          <a:noFill/>
          <a:ln>
            <a:noFill/>
          </a:ln>
        </p:spPr>
      </p:pic>
    </p:spTree>
    <p:extLst>
      <p:ext uri="{BB962C8B-B14F-4D97-AF65-F5344CB8AC3E}">
        <p14:creationId xmlns:p14="http://schemas.microsoft.com/office/powerpoint/2010/main" val="14036522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常用视频</a:t>
            </a:r>
            <a:r>
              <a:rPr lang="zh-CN" altLang="zh-CN" sz="2400" b="1" dirty="0" smtClean="0">
                <a:latin typeface="黑体" panose="02010609060101010101" pitchFamily="49" charset="-122"/>
                <a:ea typeface="黑体" panose="02010609060101010101" pitchFamily="49" charset="-122"/>
              </a:rPr>
              <a:t>特效</a:t>
            </a:r>
            <a:endParaRPr lang="zh-CN" altLang="en-US" sz="2400" b="1" dirty="0">
              <a:latin typeface="黑体" panose="02010609060101010101" pitchFamily="49" charset="-122"/>
              <a:ea typeface="黑体" panose="02010609060101010101" pitchFamily="49" charset="-122"/>
            </a:endParaRPr>
          </a:p>
        </p:txBody>
      </p:sp>
      <p:sp>
        <p:nvSpPr>
          <p:cNvPr id="3" name="矩形 2"/>
          <p:cNvSpPr/>
          <p:nvPr/>
        </p:nvSpPr>
        <p:spPr>
          <a:xfrm>
            <a:off x="683084" y="1525911"/>
            <a:ext cx="3902984"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6.4</a:t>
            </a:r>
            <a:r>
              <a:rPr lang="zh-CN"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视频特效实例——手写字</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6</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5" name="矩形 4"/>
          <p:cNvSpPr/>
          <p:nvPr/>
        </p:nvSpPr>
        <p:spPr>
          <a:xfrm>
            <a:off x="683084" y="2027553"/>
            <a:ext cx="3437028" cy="553998"/>
          </a:xfrm>
          <a:prstGeom prst="rect">
            <a:avLst/>
          </a:prstGeom>
        </p:spPr>
        <p:txBody>
          <a:bodyPr wrap="square">
            <a:spAutoFit/>
          </a:bodyPr>
          <a:lstStyle/>
          <a:p>
            <a:pPr algn="just" fontAlgn="base">
              <a:lnSpc>
                <a:spcPct val="150000"/>
              </a:lnSpc>
              <a:spcBef>
                <a:spcPct val="0"/>
              </a:spcBef>
              <a:spcAft>
                <a:spcPct val="0"/>
              </a:spcAft>
            </a:pPr>
            <a:r>
              <a:rPr lang="zh-CN" altLang="en-US" sz="2000" dirty="0" smtClean="0">
                <a:latin typeface="微软雅黑" pitchFamily="34" charset="-122"/>
                <a:ea typeface="微软雅黑" pitchFamily="34" charset="-122"/>
              </a:rPr>
              <a:t>步骤</a:t>
            </a:r>
            <a:r>
              <a:rPr lang="en-US" altLang="zh-CN" sz="2000" dirty="0" smtClean="0">
                <a:latin typeface="微软雅黑" pitchFamily="34" charset="-122"/>
                <a:ea typeface="微软雅黑" pitchFamily="34" charset="-122"/>
              </a:rPr>
              <a:t>9</a:t>
            </a:r>
            <a:r>
              <a:rPr lang="zh-CN" altLang="en-US" sz="2000" dirty="0" smtClean="0">
                <a:latin typeface="微软雅黑" pitchFamily="34" charset="-122"/>
                <a:ea typeface="微软雅黑" pitchFamily="34" charset="-122"/>
              </a:rPr>
              <a:t>：设置</a:t>
            </a:r>
            <a:r>
              <a:rPr lang="zh-CN" altLang="en-US" sz="2000" dirty="0">
                <a:latin typeface="微软雅黑" pitchFamily="34" charset="-122"/>
                <a:ea typeface="微软雅黑" pitchFamily="34" charset="-122"/>
              </a:rPr>
              <a:t>参数</a:t>
            </a:r>
            <a:endParaRPr lang="zh-CN" altLang="en-US" sz="2000" dirty="0">
              <a:latin typeface="微软雅黑" pitchFamily="34" charset="-122"/>
              <a:ea typeface="微软雅黑" pitchFamily="34" charset="-122"/>
            </a:endParaRPr>
          </a:p>
        </p:txBody>
      </p:sp>
      <p:pic>
        <p:nvPicPr>
          <p:cNvPr id="8" name="图片 7"/>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44850" y="2024062"/>
            <a:ext cx="8615054" cy="4245169"/>
          </a:xfrm>
          <a:prstGeom prst="rect">
            <a:avLst/>
          </a:prstGeom>
          <a:noFill/>
          <a:ln>
            <a:noFill/>
          </a:ln>
        </p:spPr>
      </p:pic>
    </p:spTree>
    <p:extLst>
      <p:ext uri="{BB962C8B-B14F-4D97-AF65-F5344CB8AC3E}">
        <p14:creationId xmlns:p14="http://schemas.microsoft.com/office/powerpoint/2010/main" val="3831507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常用视频</a:t>
            </a:r>
            <a:r>
              <a:rPr lang="zh-CN" altLang="zh-CN" sz="2400" b="1" dirty="0" smtClean="0">
                <a:latin typeface="黑体" panose="02010609060101010101" pitchFamily="49" charset="-122"/>
                <a:ea typeface="黑体" panose="02010609060101010101" pitchFamily="49" charset="-122"/>
              </a:rPr>
              <a:t>特效</a:t>
            </a:r>
            <a:endParaRPr lang="zh-CN" altLang="en-US" sz="2400" b="1" dirty="0">
              <a:latin typeface="黑体" panose="02010609060101010101" pitchFamily="49" charset="-122"/>
              <a:ea typeface="黑体" panose="02010609060101010101" pitchFamily="49" charset="-122"/>
            </a:endParaRPr>
          </a:p>
        </p:txBody>
      </p:sp>
      <p:sp>
        <p:nvSpPr>
          <p:cNvPr id="3" name="矩形 2"/>
          <p:cNvSpPr/>
          <p:nvPr/>
        </p:nvSpPr>
        <p:spPr>
          <a:xfrm>
            <a:off x="683084" y="1525911"/>
            <a:ext cx="3902984"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6.4</a:t>
            </a:r>
            <a:r>
              <a:rPr lang="zh-CN"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视频特效实例——手写字</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6</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5" name="矩形 4"/>
          <p:cNvSpPr/>
          <p:nvPr/>
        </p:nvSpPr>
        <p:spPr>
          <a:xfrm>
            <a:off x="683084" y="2027553"/>
            <a:ext cx="3437028" cy="553998"/>
          </a:xfrm>
          <a:prstGeom prst="rect">
            <a:avLst/>
          </a:prstGeom>
        </p:spPr>
        <p:txBody>
          <a:bodyPr wrap="square">
            <a:spAutoFit/>
          </a:bodyPr>
          <a:lstStyle/>
          <a:p>
            <a:pPr algn="just" fontAlgn="base">
              <a:lnSpc>
                <a:spcPct val="150000"/>
              </a:lnSpc>
              <a:spcBef>
                <a:spcPct val="0"/>
              </a:spcBef>
              <a:spcAft>
                <a:spcPct val="0"/>
              </a:spcAft>
            </a:pPr>
            <a:r>
              <a:rPr lang="zh-CN" altLang="en-US" sz="2000" dirty="0" smtClean="0">
                <a:latin typeface="微软雅黑" pitchFamily="34" charset="-122"/>
                <a:ea typeface="微软雅黑" pitchFamily="34" charset="-122"/>
              </a:rPr>
              <a:t>步骤</a:t>
            </a:r>
            <a:r>
              <a:rPr lang="en-US" altLang="zh-CN" sz="2000" dirty="0" smtClean="0">
                <a:latin typeface="微软雅黑" pitchFamily="34" charset="-122"/>
                <a:ea typeface="微软雅黑" pitchFamily="34" charset="-122"/>
              </a:rPr>
              <a:t>10</a:t>
            </a:r>
            <a:r>
              <a:rPr lang="zh-CN" altLang="en-US" sz="2000" dirty="0" smtClean="0">
                <a:latin typeface="微软雅黑" pitchFamily="34" charset="-122"/>
                <a:ea typeface="微软雅黑" pitchFamily="34" charset="-122"/>
              </a:rPr>
              <a:t>：播放效果</a:t>
            </a:r>
            <a:endParaRPr lang="zh-CN" altLang="en-US" sz="2000" dirty="0">
              <a:latin typeface="微软雅黑" pitchFamily="34" charset="-122"/>
              <a:ea typeface="微软雅黑" pitchFamily="34" charset="-122"/>
            </a:endParaRPr>
          </a:p>
        </p:txBody>
      </p:sp>
      <p:pic>
        <p:nvPicPr>
          <p:cNvPr id="9" name="图片 8"/>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1165" y="2943205"/>
            <a:ext cx="11364109" cy="2147409"/>
          </a:xfrm>
          <a:prstGeom prst="rect">
            <a:avLst/>
          </a:prstGeom>
          <a:noFill/>
          <a:ln>
            <a:noFill/>
          </a:ln>
        </p:spPr>
      </p:pic>
    </p:spTree>
    <p:extLst>
      <p:ext uri="{BB962C8B-B14F-4D97-AF65-F5344CB8AC3E}">
        <p14:creationId xmlns:p14="http://schemas.microsoft.com/office/powerpoint/2010/main" val="3690139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常用视频</a:t>
            </a:r>
            <a:r>
              <a:rPr lang="zh-CN" altLang="zh-CN" sz="2400" b="1" dirty="0" smtClean="0">
                <a:latin typeface="黑体" panose="02010609060101010101" pitchFamily="49" charset="-122"/>
                <a:ea typeface="黑体" panose="02010609060101010101" pitchFamily="49" charset="-122"/>
              </a:rPr>
              <a:t>特效</a:t>
            </a:r>
            <a:endParaRPr lang="zh-CN" altLang="en-US" sz="2400" b="1" dirty="0">
              <a:latin typeface="黑体" panose="02010609060101010101" pitchFamily="49" charset="-122"/>
              <a:ea typeface="黑体" panose="02010609060101010101" pitchFamily="49" charset="-122"/>
            </a:endParaRPr>
          </a:p>
        </p:txBody>
      </p:sp>
      <p:sp>
        <p:nvSpPr>
          <p:cNvPr id="3" name="矩形 2"/>
          <p:cNvSpPr/>
          <p:nvPr/>
        </p:nvSpPr>
        <p:spPr>
          <a:xfrm>
            <a:off x="683084" y="1525911"/>
            <a:ext cx="3902984"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本章小结</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6</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5" name="矩形 4"/>
          <p:cNvSpPr/>
          <p:nvPr/>
        </p:nvSpPr>
        <p:spPr>
          <a:xfrm>
            <a:off x="683084" y="2304552"/>
            <a:ext cx="10194183" cy="2862322"/>
          </a:xfrm>
          <a:prstGeom prst="rect">
            <a:avLst/>
          </a:prstGeom>
        </p:spPr>
        <p:txBody>
          <a:bodyPr wrap="square">
            <a:spAutoFit/>
          </a:bodyPr>
          <a:lstStyle/>
          <a:p>
            <a:pPr algn="just" fontAlgn="base">
              <a:lnSpc>
                <a:spcPct val="150000"/>
              </a:lnSpc>
              <a:spcBef>
                <a:spcPct val="0"/>
              </a:spcBef>
              <a:spcAft>
                <a:spcPct val="0"/>
              </a:spcAft>
            </a:pPr>
            <a:r>
              <a:rPr lang="zh-CN" altLang="zh-CN" sz="2000" dirty="0" smtClean="0">
                <a:latin typeface="微软雅黑" pitchFamily="34" charset="-122"/>
                <a:ea typeface="微软雅黑" pitchFamily="34" charset="-122"/>
              </a:rPr>
              <a:t>本章</a:t>
            </a:r>
            <a:r>
              <a:rPr lang="zh-CN" altLang="zh-CN" sz="2000" dirty="0">
                <a:latin typeface="微软雅黑" pitchFamily="34" charset="-122"/>
                <a:ea typeface="微软雅黑" pitchFamily="34" charset="-122"/>
              </a:rPr>
              <a:t>主要讲解视频特效的相关知识和基本操作，包括视频特效的添加、关闭和删除、参数含义及设置、特效关键帧设置等，讲解常见的视频特效</a:t>
            </a:r>
            <a:r>
              <a:rPr lang="zh-CN" altLang="zh-CN" sz="2000" dirty="0" smtClean="0">
                <a:latin typeface="微软雅黑" pitchFamily="34" charset="-122"/>
                <a:ea typeface="微软雅黑" pitchFamily="34" charset="-122"/>
              </a:rPr>
              <a:t>。</a:t>
            </a:r>
            <a:endParaRPr lang="en-US" altLang="zh-CN" sz="2000" dirty="0" smtClean="0">
              <a:latin typeface="微软雅黑" pitchFamily="34" charset="-122"/>
              <a:ea typeface="微软雅黑" pitchFamily="34" charset="-122"/>
            </a:endParaRPr>
          </a:p>
          <a:p>
            <a:pPr algn="just" fontAlgn="base">
              <a:lnSpc>
                <a:spcPct val="150000"/>
              </a:lnSpc>
              <a:spcBef>
                <a:spcPct val="0"/>
              </a:spcBef>
              <a:spcAft>
                <a:spcPct val="0"/>
              </a:spcAft>
            </a:pPr>
            <a:r>
              <a:rPr lang="zh-CN" altLang="zh-CN" sz="2000" dirty="0" smtClean="0">
                <a:latin typeface="微软雅黑" pitchFamily="34" charset="-122"/>
                <a:ea typeface="微软雅黑" pitchFamily="34" charset="-122"/>
              </a:rPr>
              <a:t>视频</a:t>
            </a:r>
            <a:r>
              <a:rPr lang="zh-CN" altLang="zh-CN" sz="2000" dirty="0">
                <a:latin typeface="微软雅黑" pitchFamily="34" charset="-122"/>
                <a:ea typeface="微软雅黑" pitchFamily="34" charset="-122"/>
              </a:rPr>
              <a:t>特效可以实现现实中无法实现的影视效果，既能使影片在视觉上变得精彩，又可以使画面变得生动有趣，还可以弥补拍摄过程中造成的画面缺陷，极大地丰富画面的视觉效果和艺术</a:t>
            </a:r>
            <a:r>
              <a:rPr lang="zh-CN" altLang="zh-CN" sz="2000" dirty="0" smtClean="0">
                <a:latin typeface="微软雅黑" pitchFamily="34" charset="-122"/>
                <a:ea typeface="微软雅黑" pitchFamily="34" charset="-122"/>
              </a:rPr>
              <a:t>效果</a:t>
            </a:r>
            <a:r>
              <a:rPr lang="zh-CN" altLang="en-US" sz="2000" dirty="0" smtClean="0">
                <a:latin typeface="微软雅黑" pitchFamily="34" charset="-122"/>
                <a:ea typeface="微软雅黑" pitchFamily="34" charset="-122"/>
              </a:rPr>
              <a:t>。</a:t>
            </a:r>
            <a:endParaRPr lang="en-US" altLang="zh-CN" sz="2000" dirty="0" smtClean="0">
              <a:latin typeface="微软雅黑" pitchFamily="34" charset="-122"/>
              <a:ea typeface="微软雅黑" pitchFamily="34" charset="-122"/>
            </a:endParaRPr>
          </a:p>
          <a:p>
            <a:pPr algn="just" fontAlgn="base">
              <a:lnSpc>
                <a:spcPct val="150000"/>
              </a:lnSpc>
              <a:spcBef>
                <a:spcPct val="0"/>
              </a:spcBef>
              <a:spcAft>
                <a:spcPct val="0"/>
              </a:spcAft>
            </a:pPr>
            <a:r>
              <a:rPr lang="zh-CN" altLang="zh-CN" sz="2000" dirty="0" smtClean="0">
                <a:latin typeface="微软雅黑" pitchFamily="34" charset="-122"/>
                <a:ea typeface="微软雅黑" pitchFamily="34" charset="-122"/>
              </a:rPr>
              <a:t>掌握</a:t>
            </a:r>
            <a:r>
              <a:rPr lang="zh-CN" altLang="zh-CN" sz="2000" dirty="0">
                <a:latin typeface="微软雅黑" pitchFamily="34" charset="-122"/>
                <a:ea typeface="微软雅黑" pitchFamily="34" charset="-122"/>
              </a:rPr>
              <a:t>视频特效的功能，灵活运用视频特效制作各种视觉效果是本章的重点。</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val="612833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0"/>
          <p:cNvSpPr txBox="1">
            <a:spLocks noChangeArrowheads="1"/>
          </p:cNvSpPr>
          <p:nvPr/>
        </p:nvSpPr>
        <p:spPr bwMode="auto">
          <a:xfrm>
            <a:off x="1674961" y="1341619"/>
            <a:ext cx="3775393" cy="923330"/>
          </a:xfrm>
          <a:prstGeom prst="rect">
            <a:avLst/>
          </a:prstGeom>
          <a:noFill/>
          <a:ln w="9525">
            <a:noFill/>
            <a:miter lim="800000"/>
            <a:headEnd/>
            <a:tailEnd/>
          </a:ln>
        </p:spPr>
        <p:txBody>
          <a:bodyPr wrap="none">
            <a:spAutoFit/>
          </a:bodyPr>
          <a:lstStyle/>
          <a:p>
            <a:pPr algn="ctr">
              <a:defRPr/>
            </a:pPr>
            <a:r>
              <a:rPr lang="zh-CN" altLang="en-US" sz="5400" b="1" spc="200" dirty="0">
                <a:solidFill>
                  <a:prstClr val="white"/>
                </a:solidFill>
                <a:latin typeface="微软雅黑" pitchFamily="34" charset="-122"/>
                <a:ea typeface="微软雅黑" pitchFamily="34" charset="-122"/>
              </a:rPr>
              <a:t>谢谢观看！</a:t>
            </a:r>
          </a:p>
        </p:txBody>
      </p:sp>
      <p:cxnSp>
        <p:nvCxnSpPr>
          <p:cNvPr id="4" name="直接连接符 3"/>
          <p:cNvCxnSpPr/>
          <p:nvPr/>
        </p:nvCxnSpPr>
        <p:spPr>
          <a:xfrm>
            <a:off x="695400" y="1135445"/>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95400" y="2471122"/>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61361" y="3193641"/>
            <a:ext cx="5087708" cy="4076619"/>
          </a:xfrm>
          <a:prstGeom prst="rect">
            <a:avLst/>
          </a:prstGeom>
        </p:spPr>
      </p:pic>
    </p:spTree>
    <p:extLst>
      <p:ext uri="{BB962C8B-B14F-4D97-AF65-F5344CB8AC3E}">
        <p14:creationId xmlns:p14="http://schemas.microsoft.com/office/powerpoint/2010/main" val="172279757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0-#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250" fill="hold"/>
                                        <p:tgtEl>
                                          <p:spTgt spid="5"/>
                                        </p:tgtEl>
                                        <p:attrNameLst>
                                          <p:attrName>ppt_x</p:attrName>
                                        </p:attrNameLst>
                                      </p:cBhvr>
                                      <p:tavLst>
                                        <p:tav tm="0">
                                          <p:val>
                                            <p:strVal val="1+#ppt_w/2"/>
                                          </p:val>
                                        </p:tav>
                                        <p:tav tm="100000">
                                          <p:val>
                                            <p:strVal val="#ppt_x"/>
                                          </p:val>
                                        </p:tav>
                                      </p:tavLst>
                                    </p:anim>
                                    <p:anim calcmode="lin" valueType="num">
                                      <p:cBhvr additive="base">
                                        <p:cTn id="12" dur="25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250"/>
                            </p:stCondLst>
                            <p:childTnLst>
                              <p:par>
                                <p:cTn id="14" presetID="10"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35" presetClass="entr" presetSubtype="0" fill="hold" grpId="1"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anim calcmode="lin" valueType="num">
                                      <p:cBhvr>
                                        <p:cTn id="20" dur="500" fill="hold"/>
                                        <p:tgtEl>
                                          <p:spTgt spid="2"/>
                                        </p:tgtEl>
                                        <p:attrNameLst>
                                          <p:attrName>style.rotation</p:attrName>
                                        </p:attrNameLst>
                                      </p:cBhvr>
                                      <p:tavLst>
                                        <p:tav tm="0">
                                          <p:val>
                                            <p:fltVal val="720"/>
                                          </p:val>
                                        </p:tav>
                                        <p:tav tm="100000">
                                          <p:val>
                                            <p:fltVal val="0"/>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 calcmode="lin" valueType="num">
                                      <p:cBhvr>
                                        <p:cTn id="22" dur="500" fill="hold"/>
                                        <p:tgtEl>
                                          <p:spTgt spid="2"/>
                                        </p:tgtEl>
                                        <p:attrNameLst>
                                          <p:attrName>ppt_w</p:attrName>
                                        </p:attrNameLst>
                                      </p:cBhvr>
                                      <p:tavLst>
                                        <p:tav tm="0">
                                          <p:val>
                                            <p:fltVal val="0"/>
                                          </p:val>
                                        </p:tav>
                                        <p:tav tm="100000">
                                          <p:val>
                                            <p:strVal val="#ppt_w"/>
                                          </p:val>
                                        </p:tav>
                                      </p:tavLst>
                                    </p:anim>
                                  </p:childTnLst>
                                </p:cTn>
                              </p:par>
                              <p:par>
                                <p:cTn id="23" presetID="53" presetClass="entr" presetSubtype="16" fill="hold" grpId="2"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animEffect transition="in" filter="fade">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常用视频</a:t>
            </a:r>
            <a:r>
              <a:rPr lang="zh-CN" altLang="zh-CN" sz="2400" b="1" dirty="0" smtClean="0">
                <a:latin typeface="黑体" panose="02010609060101010101" pitchFamily="49" charset="-122"/>
                <a:ea typeface="黑体" panose="02010609060101010101" pitchFamily="49" charset="-122"/>
              </a:rPr>
              <a:t>特效</a:t>
            </a:r>
            <a:endParaRPr lang="zh-CN" altLang="en-US" sz="2400" b="1" dirty="0">
              <a:latin typeface="黑体" panose="02010609060101010101" pitchFamily="49" charset="-122"/>
              <a:ea typeface="黑体" panose="02010609060101010101" pitchFamily="49" charset="-122"/>
            </a:endParaRPr>
          </a:p>
        </p:txBody>
      </p:sp>
      <p:sp>
        <p:nvSpPr>
          <p:cNvPr id="3" name="矩形 2"/>
          <p:cNvSpPr/>
          <p:nvPr/>
        </p:nvSpPr>
        <p:spPr>
          <a:xfrm>
            <a:off x="683084" y="1525911"/>
            <a:ext cx="2744445"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6.1</a:t>
            </a:r>
            <a:r>
              <a:rPr lang="zh-CN"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视频特效</a:t>
            </a:r>
            <a:r>
              <a:rPr lang="zh-CN"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概述</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 name="TextBox 1"/>
          <p:cNvSpPr txBox="1"/>
          <p:nvPr/>
        </p:nvSpPr>
        <p:spPr>
          <a:xfrm>
            <a:off x="850715" y="2188158"/>
            <a:ext cx="9971960" cy="2723823"/>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zh-CN" sz="2000" dirty="0">
                <a:latin typeface="微软雅黑" pitchFamily="34" charset="-122"/>
                <a:ea typeface="微软雅黑" pitchFamily="34" charset="-122"/>
              </a:rPr>
              <a:t>视频特效用于对视频中的像素进行处理，以便根据具体的参数设置来实现用户需要的视频效果。如果前期拍摄中存在一些不足或缺陷，比如画面拍摄不稳定、曝光不足或曝光过渡、被采访人说话不流畅、镜头画面越轴等问题，都可以通过将源素材应用视频特效进行相应的弥补，比如通过稳定特效提高画面的稳定性，通过颜色校正改变源素材的颜色或曝光度，通过翻转特效处理一些镜头越轴</a:t>
            </a:r>
            <a:r>
              <a:rPr lang="zh-CN" altLang="zh-CN" sz="2000" dirty="0" smtClean="0">
                <a:latin typeface="微软雅黑" pitchFamily="34" charset="-122"/>
                <a:ea typeface="微软雅黑" pitchFamily="34" charset="-122"/>
              </a:rPr>
              <a:t>问题</a:t>
            </a:r>
            <a:r>
              <a:rPr lang="zh-CN" altLang="en-US" sz="2000" dirty="0" smtClean="0">
                <a:latin typeface="微软雅黑" pitchFamily="34" charset="-122"/>
                <a:ea typeface="微软雅黑" pitchFamily="34" charset="-122"/>
              </a:rPr>
              <a:t>。</a:t>
            </a:r>
            <a:endParaRPr lang="en-US" altLang="zh-CN" sz="2000" dirty="0">
              <a:latin typeface="微软雅黑" pitchFamily="34" charset="-122"/>
              <a:ea typeface="微软雅黑" pitchFamily="34" charset="-122"/>
            </a:endParaRPr>
          </a:p>
          <a:p>
            <a:pPr algn="just" fontAlgn="base">
              <a:lnSpc>
                <a:spcPct val="150000"/>
              </a:lnSpc>
              <a:spcBef>
                <a:spcPct val="0"/>
              </a:spcBef>
              <a:spcAft>
                <a:spcPct val="0"/>
              </a:spcAft>
            </a:pPr>
            <a:endParaRPr lang="en-US" altLang="zh-CN"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6</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21330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常用视频</a:t>
            </a:r>
            <a:r>
              <a:rPr lang="zh-CN" altLang="zh-CN" sz="2400" b="1" dirty="0" smtClean="0">
                <a:latin typeface="黑体" panose="02010609060101010101" pitchFamily="49" charset="-122"/>
                <a:ea typeface="黑体" panose="02010609060101010101" pitchFamily="49" charset="-122"/>
              </a:rPr>
              <a:t>特效</a:t>
            </a:r>
            <a:endParaRPr lang="zh-CN" altLang="en-US" sz="2400" b="1" dirty="0">
              <a:latin typeface="黑体" panose="02010609060101010101" pitchFamily="49" charset="-122"/>
              <a:ea typeface="黑体" panose="02010609060101010101" pitchFamily="49" charset="-122"/>
            </a:endParaRPr>
          </a:p>
        </p:txBody>
      </p:sp>
      <p:sp>
        <p:nvSpPr>
          <p:cNvPr id="3" name="矩形 2"/>
          <p:cNvSpPr/>
          <p:nvPr/>
        </p:nvSpPr>
        <p:spPr>
          <a:xfrm>
            <a:off x="683084" y="1525911"/>
            <a:ext cx="2744445"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6.1</a:t>
            </a:r>
            <a:r>
              <a:rPr lang="zh-CN"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视频特效</a:t>
            </a:r>
            <a:r>
              <a:rPr lang="zh-CN"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概述</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6</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pic>
        <p:nvPicPr>
          <p:cNvPr id="7" name="图片 6"/>
          <p:cNvPicPr/>
          <p:nvPr/>
        </p:nvPicPr>
        <p:blipFill>
          <a:blip r:embed="rId3">
            <a:extLst>
              <a:ext uri="{28A0092B-C50C-407E-A947-70E740481C1C}">
                <a14:useLocalDpi xmlns:a14="http://schemas.microsoft.com/office/drawing/2010/main" val="0"/>
              </a:ext>
            </a:extLst>
          </a:blip>
          <a:srcRect/>
          <a:stretch>
            <a:fillRect/>
          </a:stretch>
        </p:blipFill>
        <p:spPr bwMode="auto">
          <a:xfrm>
            <a:off x="585608" y="2304552"/>
            <a:ext cx="11110763" cy="3099961"/>
          </a:xfrm>
          <a:prstGeom prst="rect">
            <a:avLst/>
          </a:prstGeom>
          <a:noFill/>
          <a:ln>
            <a:noFill/>
          </a:ln>
        </p:spPr>
      </p:pic>
      <p:sp>
        <p:nvSpPr>
          <p:cNvPr id="5" name="矩形 4"/>
          <p:cNvSpPr/>
          <p:nvPr/>
        </p:nvSpPr>
        <p:spPr>
          <a:xfrm>
            <a:off x="4363695" y="5634635"/>
            <a:ext cx="2236510" cy="400110"/>
          </a:xfrm>
          <a:prstGeom prst="rect">
            <a:avLst/>
          </a:prstGeom>
        </p:spPr>
        <p:txBody>
          <a:bodyPr wrap="none">
            <a:spAutoFit/>
          </a:bodyPr>
          <a:lstStyle/>
          <a:p>
            <a:r>
              <a:rPr lang="zh-CN" altLang="zh-CN" sz="2000" dirty="0">
                <a:latin typeface="微软雅黑" pitchFamily="34" charset="-122"/>
                <a:ea typeface="微软雅黑" pitchFamily="34" charset="-122"/>
              </a:rPr>
              <a:t>水平翻转处理越轴</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val="362611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常用视频</a:t>
            </a:r>
            <a:r>
              <a:rPr lang="zh-CN" altLang="zh-CN" sz="2400" b="1" dirty="0" smtClean="0">
                <a:latin typeface="黑体" panose="02010609060101010101" pitchFamily="49" charset="-122"/>
                <a:ea typeface="黑体" panose="02010609060101010101" pitchFamily="49" charset="-122"/>
              </a:rPr>
              <a:t>特效</a:t>
            </a:r>
            <a:endParaRPr lang="zh-CN" altLang="en-US" sz="2400" b="1" dirty="0">
              <a:latin typeface="黑体" panose="02010609060101010101" pitchFamily="49" charset="-122"/>
              <a:ea typeface="黑体" panose="02010609060101010101" pitchFamily="49" charset="-122"/>
            </a:endParaRPr>
          </a:p>
        </p:txBody>
      </p:sp>
      <p:sp>
        <p:nvSpPr>
          <p:cNvPr id="3" name="矩形 2"/>
          <p:cNvSpPr/>
          <p:nvPr/>
        </p:nvSpPr>
        <p:spPr>
          <a:xfrm>
            <a:off x="683084" y="1525911"/>
            <a:ext cx="2744445"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6.1</a:t>
            </a:r>
            <a:r>
              <a:rPr lang="zh-CN"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视频特效</a:t>
            </a:r>
            <a:r>
              <a:rPr lang="zh-CN"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概述</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6</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5" name="矩形 4"/>
          <p:cNvSpPr/>
          <p:nvPr/>
        </p:nvSpPr>
        <p:spPr>
          <a:xfrm>
            <a:off x="5455516" y="5748441"/>
            <a:ext cx="1210588" cy="400110"/>
          </a:xfrm>
          <a:prstGeom prst="rect">
            <a:avLst/>
          </a:prstGeom>
        </p:spPr>
        <p:txBody>
          <a:bodyPr wrap="none">
            <a:spAutoFit/>
          </a:bodyPr>
          <a:lstStyle/>
          <a:p>
            <a:r>
              <a:rPr lang="zh-CN" altLang="en-US" sz="2000" dirty="0" smtClean="0">
                <a:latin typeface="微软雅黑" pitchFamily="34" charset="-122"/>
                <a:ea typeface="微软雅黑" pitchFamily="34" charset="-122"/>
              </a:rPr>
              <a:t>浮雕效果</a:t>
            </a:r>
            <a:endParaRPr lang="zh-CN" altLang="en-US" sz="2000" dirty="0">
              <a:latin typeface="微软雅黑" pitchFamily="34" charset="-122"/>
              <a:ea typeface="微软雅黑" pitchFamily="34" charset="-122"/>
            </a:endParaRPr>
          </a:p>
        </p:txBody>
      </p:sp>
      <p:pic>
        <p:nvPicPr>
          <p:cNvPr id="8" name="图片 7"/>
          <p:cNvPicPr/>
          <p:nvPr/>
        </p:nvPicPr>
        <p:blipFill>
          <a:blip r:embed="rId3">
            <a:extLst>
              <a:ext uri="{28A0092B-C50C-407E-A947-70E740481C1C}">
                <a14:useLocalDpi xmlns:a14="http://schemas.microsoft.com/office/drawing/2010/main" val="0"/>
              </a:ext>
            </a:extLst>
          </a:blip>
          <a:srcRect/>
          <a:stretch>
            <a:fillRect/>
          </a:stretch>
        </p:blipFill>
        <p:spPr bwMode="auto">
          <a:xfrm>
            <a:off x="238234" y="2304551"/>
            <a:ext cx="11671769" cy="3222792"/>
          </a:xfrm>
          <a:prstGeom prst="rect">
            <a:avLst/>
          </a:prstGeom>
          <a:noFill/>
          <a:ln>
            <a:noFill/>
          </a:ln>
        </p:spPr>
      </p:pic>
    </p:spTree>
    <p:extLst>
      <p:ext uri="{BB962C8B-B14F-4D97-AF65-F5344CB8AC3E}">
        <p14:creationId xmlns:p14="http://schemas.microsoft.com/office/powerpoint/2010/main" val="4023748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常用视频</a:t>
            </a:r>
            <a:r>
              <a:rPr lang="zh-CN" altLang="zh-CN" sz="2400" b="1" dirty="0" smtClean="0">
                <a:latin typeface="黑体" panose="02010609060101010101" pitchFamily="49" charset="-122"/>
                <a:ea typeface="黑体" panose="02010609060101010101" pitchFamily="49" charset="-122"/>
              </a:rPr>
              <a:t>特效</a:t>
            </a:r>
            <a:endParaRPr lang="zh-CN" altLang="en-US" sz="2400" b="1" dirty="0">
              <a:latin typeface="黑体" panose="02010609060101010101" pitchFamily="49" charset="-122"/>
              <a:ea typeface="黑体" panose="02010609060101010101" pitchFamily="49" charset="-122"/>
            </a:endParaRPr>
          </a:p>
        </p:txBody>
      </p:sp>
      <p:sp>
        <p:nvSpPr>
          <p:cNvPr id="3" name="矩形 2"/>
          <p:cNvSpPr/>
          <p:nvPr/>
        </p:nvSpPr>
        <p:spPr>
          <a:xfrm>
            <a:off x="683084" y="1525911"/>
            <a:ext cx="2744445"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6.2</a:t>
            </a: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应用</a:t>
            </a:r>
            <a:r>
              <a:rPr lang="zh-CN"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视频特效</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6</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5" name="矩形 4"/>
          <p:cNvSpPr/>
          <p:nvPr/>
        </p:nvSpPr>
        <p:spPr>
          <a:xfrm>
            <a:off x="683085" y="2293762"/>
            <a:ext cx="3042754" cy="3323987"/>
          </a:xfrm>
          <a:prstGeom prst="rect">
            <a:avLst/>
          </a:prstGeom>
        </p:spPr>
        <p:txBody>
          <a:bodyPr wrap="square">
            <a:spAutoFit/>
          </a:bodyPr>
          <a:lstStyle/>
          <a:p>
            <a:pPr algn="just" fontAlgn="base">
              <a:lnSpc>
                <a:spcPct val="150000"/>
              </a:lnSpc>
              <a:spcBef>
                <a:spcPct val="0"/>
              </a:spcBef>
              <a:spcAft>
                <a:spcPct val="0"/>
              </a:spcAft>
            </a:pPr>
            <a:r>
              <a:rPr lang="zh-CN" altLang="zh-CN" sz="2000" b="1" dirty="0" smtClean="0">
                <a:latin typeface="微软雅黑" pitchFamily="34" charset="-122"/>
                <a:ea typeface="微软雅黑" pitchFamily="34" charset="-122"/>
              </a:rPr>
              <a:t>添加</a:t>
            </a:r>
            <a:r>
              <a:rPr lang="zh-CN" altLang="zh-CN" sz="2000" b="1" dirty="0">
                <a:latin typeface="微软雅黑" pitchFamily="34" charset="-122"/>
                <a:ea typeface="微软雅黑" pitchFamily="34" charset="-122"/>
              </a:rPr>
              <a:t>视频特效</a:t>
            </a:r>
          </a:p>
          <a:p>
            <a:pPr algn="just" fontAlgn="base">
              <a:lnSpc>
                <a:spcPct val="150000"/>
              </a:lnSpc>
              <a:spcBef>
                <a:spcPct val="0"/>
              </a:spcBef>
              <a:spcAft>
                <a:spcPct val="0"/>
              </a:spcAft>
            </a:pPr>
            <a:r>
              <a:rPr lang="zh-CN" altLang="zh-CN" sz="2000" dirty="0" smtClean="0">
                <a:latin typeface="微软雅黑" pitchFamily="34" charset="-122"/>
                <a:ea typeface="微软雅黑" pitchFamily="34" charset="-122"/>
              </a:rPr>
              <a:t>单击</a:t>
            </a:r>
            <a:r>
              <a:rPr lang="zh-CN" altLang="zh-CN" sz="2000" dirty="0">
                <a:latin typeface="微软雅黑" pitchFamily="34" charset="-122"/>
                <a:ea typeface="微软雅黑" pitchFamily="34" charset="-122"/>
              </a:rPr>
              <a:t>效果工作区模式，可以看到</a:t>
            </a:r>
            <a:r>
              <a:rPr lang="en-US" altLang="zh-CN" sz="2000" dirty="0">
                <a:latin typeface="微软雅黑" pitchFamily="34" charset="-122"/>
                <a:ea typeface="微软雅黑" pitchFamily="34" charset="-122"/>
              </a:rPr>
              <a:t>Premiere</a:t>
            </a:r>
            <a:r>
              <a:rPr lang="zh-CN" altLang="zh-CN" sz="2000" dirty="0">
                <a:latin typeface="微软雅黑" pitchFamily="34" charset="-122"/>
                <a:ea typeface="微软雅黑" pitchFamily="34" charset="-122"/>
              </a:rPr>
              <a:t>的工作界面变为效果模式，右侧出现明显的“效果”面板，在面板中可以看到展开“视频效果”的</a:t>
            </a:r>
            <a:r>
              <a:rPr lang="zh-CN" altLang="zh-CN" sz="2000" dirty="0" smtClean="0">
                <a:latin typeface="微软雅黑" pitchFamily="34" charset="-122"/>
                <a:ea typeface="微软雅黑" pitchFamily="34" charset="-122"/>
              </a:rPr>
              <a:t>文件夹</a:t>
            </a:r>
            <a:r>
              <a:rPr lang="zh-CN" altLang="en-US" sz="2000" dirty="0" smtClean="0">
                <a:latin typeface="微软雅黑" pitchFamily="34" charset="-122"/>
                <a:ea typeface="微软雅黑" pitchFamily="34" charset="-122"/>
              </a:rPr>
              <a:t>。</a:t>
            </a:r>
            <a:endParaRPr lang="zh-CN" altLang="en-US" sz="2000" dirty="0">
              <a:latin typeface="微软雅黑" pitchFamily="34" charset="-122"/>
              <a:ea typeface="微软雅黑" pitchFamily="34" charset="-122"/>
            </a:endParaRPr>
          </a:p>
        </p:txBody>
      </p:sp>
      <p:pic>
        <p:nvPicPr>
          <p:cNvPr id="8" name="图片 7"/>
          <p:cNvPicPr/>
          <p:nvPr/>
        </p:nvPicPr>
        <p:blipFill>
          <a:blip r:embed="rId3">
            <a:extLst>
              <a:ext uri="{28A0092B-C50C-407E-A947-70E740481C1C}">
                <a14:useLocalDpi xmlns:a14="http://schemas.microsoft.com/office/drawing/2010/main" val="0"/>
              </a:ext>
            </a:extLst>
          </a:blip>
          <a:srcRect/>
          <a:stretch>
            <a:fillRect/>
          </a:stretch>
        </p:blipFill>
        <p:spPr bwMode="auto">
          <a:xfrm>
            <a:off x="3932227" y="2293762"/>
            <a:ext cx="8259773" cy="3181724"/>
          </a:xfrm>
          <a:prstGeom prst="rect">
            <a:avLst/>
          </a:prstGeom>
          <a:noFill/>
          <a:ln>
            <a:noFill/>
          </a:ln>
        </p:spPr>
      </p:pic>
    </p:spTree>
    <p:extLst>
      <p:ext uri="{BB962C8B-B14F-4D97-AF65-F5344CB8AC3E}">
        <p14:creationId xmlns:p14="http://schemas.microsoft.com/office/powerpoint/2010/main" val="1515449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常用视频</a:t>
            </a:r>
            <a:r>
              <a:rPr lang="zh-CN" altLang="zh-CN" sz="2400" b="1" dirty="0" smtClean="0">
                <a:latin typeface="黑体" panose="02010609060101010101" pitchFamily="49" charset="-122"/>
                <a:ea typeface="黑体" panose="02010609060101010101" pitchFamily="49" charset="-122"/>
              </a:rPr>
              <a:t>特效</a:t>
            </a:r>
            <a:endParaRPr lang="zh-CN" altLang="en-US" sz="2400" b="1" dirty="0">
              <a:latin typeface="黑体" panose="02010609060101010101" pitchFamily="49" charset="-122"/>
              <a:ea typeface="黑体" panose="02010609060101010101" pitchFamily="49" charset="-122"/>
            </a:endParaRPr>
          </a:p>
        </p:txBody>
      </p:sp>
      <p:sp>
        <p:nvSpPr>
          <p:cNvPr id="3" name="矩形 2"/>
          <p:cNvSpPr/>
          <p:nvPr/>
        </p:nvSpPr>
        <p:spPr>
          <a:xfrm>
            <a:off x="683084" y="1525911"/>
            <a:ext cx="2744445"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6.2</a:t>
            </a: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应用</a:t>
            </a:r>
            <a:r>
              <a:rPr lang="zh-CN"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视频特效</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6</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pic>
        <p:nvPicPr>
          <p:cNvPr id="9" name="图片 8"/>
          <p:cNvPicPr/>
          <p:nvPr/>
        </p:nvPicPr>
        <p:blipFill>
          <a:blip r:embed="rId3">
            <a:extLst>
              <a:ext uri="{28A0092B-C50C-407E-A947-70E740481C1C}">
                <a14:useLocalDpi xmlns:a14="http://schemas.microsoft.com/office/drawing/2010/main" val="0"/>
              </a:ext>
            </a:extLst>
          </a:blip>
          <a:srcRect/>
          <a:stretch>
            <a:fillRect/>
          </a:stretch>
        </p:blipFill>
        <p:spPr bwMode="auto">
          <a:xfrm>
            <a:off x="164468" y="2304552"/>
            <a:ext cx="11845561" cy="3615349"/>
          </a:xfrm>
          <a:prstGeom prst="rect">
            <a:avLst/>
          </a:prstGeom>
          <a:noFill/>
          <a:ln>
            <a:noFill/>
          </a:ln>
        </p:spPr>
      </p:pic>
    </p:spTree>
    <p:extLst>
      <p:ext uri="{BB962C8B-B14F-4D97-AF65-F5344CB8AC3E}">
        <p14:creationId xmlns:p14="http://schemas.microsoft.com/office/powerpoint/2010/main" val="418501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常用视频</a:t>
            </a:r>
            <a:r>
              <a:rPr lang="zh-CN" altLang="zh-CN" sz="2400" b="1" dirty="0" smtClean="0">
                <a:latin typeface="黑体" panose="02010609060101010101" pitchFamily="49" charset="-122"/>
                <a:ea typeface="黑体" panose="02010609060101010101" pitchFamily="49" charset="-122"/>
              </a:rPr>
              <a:t>特效</a:t>
            </a:r>
            <a:endParaRPr lang="zh-CN" altLang="en-US" sz="2400" b="1" dirty="0">
              <a:latin typeface="黑体" panose="02010609060101010101" pitchFamily="49" charset="-122"/>
              <a:ea typeface="黑体" panose="02010609060101010101" pitchFamily="49" charset="-122"/>
            </a:endParaRPr>
          </a:p>
        </p:txBody>
      </p:sp>
      <p:sp>
        <p:nvSpPr>
          <p:cNvPr id="3" name="矩形 2"/>
          <p:cNvSpPr/>
          <p:nvPr/>
        </p:nvSpPr>
        <p:spPr>
          <a:xfrm>
            <a:off x="683084" y="1525911"/>
            <a:ext cx="2744445"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6.2</a:t>
            </a: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应用</a:t>
            </a:r>
            <a:r>
              <a:rPr lang="zh-CN"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视频特效</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6</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5" name="矩形 4"/>
          <p:cNvSpPr/>
          <p:nvPr/>
        </p:nvSpPr>
        <p:spPr>
          <a:xfrm>
            <a:off x="683085" y="2293762"/>
            <a:ext cx="3042754" cy="499624"/>
          </a:xfrm>
          <a:prstGeom prst="rect">
            <a:avLst/>
          </a:prstGeom>
        </p:spPr>
        <p:txBody>
          <a:bodyPr wrap="square">
            <a:spAutoFit/>
          </a:bodyPr>
          <a:lstStyle/>
          <a:p>
            <a:pPr algn="just" fontAlgn="base">
              <a:lnSpc>
                <a:spcPct val="150000"/>
              </a:lnSpc>
              <a:spcBef>
                <a:spcPct val="0"/>
              </a:spcBef>
              <a:spcAft>
                <a:spcPct val="0"/>
              </a:spcAft>
            </a:pPr>
            <a:r>
              <a:rPr lang="zh-CN" altLang="zh-CN" sz="2000" dirty="0">
                <a:latin typeface="微软雅黑" pitchFamily="34" charset="-122"/>
                <a:ea typeface="微软雅黑" pitchFamily="34" charset="-122"/>
              </a:rPr>
              <a:t>关闭和删除视频</a:t>
            </a:r>
            <a:r>
              <a:rPr lang="zh-CN" altLang="zh-CN" sz="2000" dirty="0" smtClean="0">
                <a:latin typeface="微软雅黑" pitchFamily="34" charset="-122"/>
                <a:ea typeface="微软雅黑" pitchFamily="34" charset="-122"/>
              </a:rPr>
              <a:t>特效</a:t>
            </a:r>
            <a:endParaRPr lang="zh-CN" altLang="en-US" sz="2000" dirty="0">
              <a:latin typeface="微软雅黑" pitchFamily="34" charset="-122"/>
              <a:ea typeface="微软雅黑" pitchFamily="34" charset="-122"/>
            </a:endParaRPr>
          </a:p>
        </p:txBody>
      </p:sp>
      <p:pic>
        <p:nvPicPr>
          <p:cNvPr id="9" name="图片 8"/>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27529" y="2040373"/>
            <a:ext cx="8609796" cy="3855460"/>
          </a:xfrm>
          <a:prstGeom prst="rect">
            <a:avLst/>
          </a:prstGeom>
          <a:noFill/>
          <a:ln>
            <a:noFill/>
          </a:ln>
        </p:spPr>
      </p:pic>
    </p:spTree>
    <p:extLst>
      <p:ext uri="{BB962C8B-B14F-4D97-AF65-F5344CB8AC3E}">
        <p14:creationId xmlns:p14="http://schemas.microsoft.com/office/powerpoint/2010/main" val="3784638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1_Office 主题">
  <a:themeElements>
    <a:clrScheme name="自定义 3">
      <a:dk1>
        <a:sysClr val="windowText" lastClr="000000"/>
      </a:dk1>
      <a:lt1>
        <a:sysClr val="window" lastClr="FFFFFF"/>
      </a:lt1>
      <a:dk2>
        <a:srgbClr val="242852"/>
      </a:dk2>
      <a:lt2>
        <a:srgbClr val="ACCBF9"/>
      </a:lt2>
      <a:accent1>
        <a:srgbClr val="0070C0"/>
      </a:accent1>
      <a:accent2>
        <a:srgbClr val="00B0F0"/>
      </a:accent2>
      <a:accent3>
        <a:srgbClr val="297FD5"/>
      </a:accent3>
      <a:accent4>
        <a:srgbClr val="00B050"/>
      </a:accent4>
      <a:accent5>
        <a:srgbClr val="92D050"/>
      </a:accent5>
      <a:accent6>
        <a:srgbClr val="9D90A0"/>
      </a:accent6>
      <a:hlink>
        <a:srgbClr val="9454C3"/>
      </a:hlink>
      <a:folHlink>
        <a:srgbClr val="3EBBF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359</TotalTime>
  <Words>1320</Words>
  <Application>Microsoft Office PowerPoint</Application>
  <PresentationFormat>宽屏</PresentationFormat>
  <Paragraphs>207</Paragraphs>
  <Slides>39</Slides>
  <Notes>39</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39</vt:i4>
      </vt:variant>
    </vt:vector>
  </HeadingPairs>
  <TitlesOfParts>
    <vt:vector size="46" baseType="lpstr">
      <vt:lpstr>Arial Unicode MS</vt:lpstr>
      <vt:lpstr>黑体</vt:lpstr>
      <vt:lpstr>宋体</vt:lpstr>
      <vt:lpstr>微软雅黑</vt:lpstr>
      <vt:lpstr>Arial</vt:lpstr>
      <vt:lpstr>Calibri</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Hewlett-Packard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说课</dc:title>
  <dc:creator>hpp</dc:creator>
  <cp:lastModifiedBy>微软用户</cp:lastModifiedBy>
  <cp:revision>42</cp:revision>
  <dcterms:created xsi:type="dcterms:W3CDTF">2015-10-15T01:42:42Z</dcterms:created>
  <dcterms:modified xsi:type="dcterms:W3CDTF">2022-09-19T10:27:13Z</dcterms:modified>
</cp:coreProperties>
</file>