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7" r:id="rId2"/>
    <p:sldId id="294" r:id="rId3"/>
    <p:sldId id="307" r:id="rId4"/>
    <p:sldId id="260"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29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800" autoAdjust="0"/>
  </p:normalViewPr>
  <p:slideViewPr>
    <p:cSldViewPr snapToGrid="0">
      <p:cViewPr varScale="1">
        <p:scale>
          <a:sx n="70" d="100"/>
          <a:sy n="70" d="100"/>
        </p:scale>
        <p:origin x="618"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36298837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472665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631615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2039740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1256907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1083304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47464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4060005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21092392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19</a:t>
            </a:fld>
            <a:endParaRPr lang="zh-CN" altLang="en-US"/>
          </a:p>
        </p:txBody>
      </p:sp>
    </p:spTree>
    <p:extLst>
      <p:ext uri="{BB962C8B-B14F-4D97-AF65-F5344CB8AC3E}">
        <p14:creationId xmlns:p14="http://schemas.microsoft.com/office/powerpoint/2010/main" val="177427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20</a:t>
            </a:fld>
            <a:endParaRPr lang="zh-CN" altLang="en-US"/>
          </a:p>
        </p:txBody>
      </p:sp>
    </p:spTree>
    <p:extLst>
      <p:ext uri="{BB962C8B-B14F-4D97-AF65-F5344CB8AC3E}">
        <p14:creationId xmlns:p14="http://schemas.microsoft.com/office/powerpoint/2010/main" val="569890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21</a:t>
            </a:fld>
            <a:endParaRPr lang="zh-CN" altLang="en-US"/>
          </a:p>
        </p:txBody>
      </p:sp>
    </p:spTree>
    <p:extLst>
      <p:ext uri="{BB962C8B-B14F-4D97-AF65-F5344CB8AC3E}">
        <p14:creationId xmlns:p14="http://schemas.microsoft.com/office/powerpoint/2010/main" val="2047494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22</a:t>
            </a:fld>
            <a:endParaRPr lang="zh-CN" altLang="en-US"/>
          </a:p>
        </p:txBody>
      </p:sp>
    </p:spTree>
    <p:extLst>
      <p:ext uri="{BB962C8B-B14F-4D97-AF65-F5344CB8AC3E}">
        <p14:creationId xmlns:p14="http://schemas.microsoft.com/office/powerpoint/2010/main" val="1905530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23</a:t>
            </a:fld>
            <a:endParaRPr lang="zh-CN" altLang="en-US"/>
          </a:p>
        </p:txBody>
      </p:sp>
    </p:spTree>
    <p:extLst>
      <p:ext uri="{BB962C8B-B14F-4D97-AF65-F5344CB8AC3E}">
        <p14:creationId xmlns:p14="http://schemas.microsoft.com/office/powerpoint/2010/main" val="1779427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24</a:t>
            </a:fld>
            <a:endParaRPr lang="zh-CN" altLang="en-US"/>
          </a:p>
        </p:txBody>
      </p:sp>
    </p:spTree>
    <p:extLst>
      <p:ext uri="{BB962C8B-B14F-4D97-AF65-F5344CB8AC3E}">
        <p14:creationId xmlns:p14="http://schemas.microsoft.com/office/powerpoint/2010/main" val="516473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25</a:t>
            </a:fld>
            <a:endParaRPr lang="zh-CN" altLang="en-US"/>
          </a:p>
        </p:txBody>
      </p:sp>
    </p:spTree>
    <p:extLst>
      <p:ext uri="{BB962C8B-B14F-4D97-AF65-F5344CB8AC3E}">
        <p14:creationId xmlns:p14="http://schemas.microsoft.com/office/powerpoint/2010/main" val="1341765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26</a:t>
            </a:fld>
            <a:endParaRPr lang="zh-CN" altLang="en-US"/>
          </a:p>
        </p:txBody>
      </p:sp>
    </p:spTree>
    <p:extLst>
      <p:ext uri="{BB962C8B-B14F-4D97-AF65-F5344CB8AC3E}">
        <p14:creationId xmlns:p14="http://schemas.microsoft.com/office/powerpoint/2010/main" val="1573226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27</a:t>
            </a:fld>
            <a:endParaRPr lang="zh-CN" altLang="en-US"/>
          </a:p>
        </p:txBody>
      </p:sp>
    </p:spTree>
    <p:extLst>
      <p:ext uri="{BB962C8B-B14F-4D97-AF65-F5344CB8AC3E}">
        <p14:creationId xmlns:p14="http://schemas.microsoft.com/office/powerpoint/2010/main" val="37143735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28</a:t>
            </a:fld>
            <a:endParaRPr lang="zh-CN" altLang="en-US"/>
          </a:p>
        </p:txBody>
      </p:sp>
    </p:spTree>
    <p:extLst>
      <p:ext uri="{BB962C8B-B14F-4D97-AF65-F5344CB8AC3E}">
        <p14:creationId xmlns:p14="http://schemas.microsoft.com/office/powerpoint/2010/main" val="42101317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29</a:t>
            </a:fld>
            <a:endParaRPr lang="zh-CN" altLang="en-US"/>
          </a:p>
        </p:txBody>
      </p:sp>
    </p:spTree>
    <p:extLst>
      <p:ext uri="{BB962C8B-B14F-4D97-AF65-F5344CB8AC3E}">
        <p14:creationId xmlns:p14="http://schemas.microsoft.com/office/powerpoint/2010/main" val="3384438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700621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30</a:t>
            </a:fld>
            <a:endParaRPr lang="zh-CN" altLang="en-US"/>
          </a:p>
        </p:txBody>
      </p:sp>
    </p:spTree>
    <p:extLst>
      <p:ext uri="{BB962C8B-B14F-4D97-AF65-F5344CB8AC3E}">
        <p14:creationId xmlns:p14="http://schemas.microsoft.com/office/powerpoint/2010/main" val="3686271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31</a:t>
            </a:fld>
            <a:endParaRPr lang="zh-CN" altLang="en-US"/>
          </a:p>
        </p:txBody>
      </p:sp>
    </p:spTree>
    <p:extLst>
      <p:ext uri="{BB962C8B-B14F-4D97-AF65-F5344CB8AC3E}">
        <p14:creationId xmlns:p14="http://schemas.microsoft.com/office/powerpoint/2010/main" val="37540543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32</a:t>
            </a:fld>
            <a:endParaRPr lang="zh-CN" altLang="en-US"/>
          </a:p>
        </p:txBody>
      </p:sp>
    </p:spTree>
    <p:extLst>
      <p:ext uri="{BB962C8B-B14F-4D97-AF65-F5344CB8AC3E}">
        <p14:creationId xmlns:p14="http://schemas.microsoft.com/office/powerpoint/2010/main" val="2094703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33</a:t>
            </a:fld>
            <a:endParaRPr lang="zh-CN" altLang="en-US"/>
          </a:p>
        </p:txBody>
      </p:sp>
    </p:spTree>
    <p:extLst>
      <p:ext uri="{BB962C8B-B14F-4D97-AF65-F5344CB8AC3E}">
        <p14:creationId xmlns:p14="http://schemas.microsoft.com/office/powerpoint/2010/main" val="3270567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34</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1876425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1365832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2212329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3087657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3899979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8.2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特效</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3379958" y="1213313"/>
            <a:ext cx="8384412" cy="1754326"/>
          </a:xfrm>
          <a:prstGeom prst="rect">
            <a:avLst/>
          </a:prstGeom>
        </p:spPr>
        <p:txBody>
          <a:bodyPr wrap="square">
            <a:spAutoFit/>
          </a:bodyPr>
          <a:lstStyle/>
          <a:p>
            <a:pPr fontAlgn="base">
              <a:lnSpc>
                <a:spcPct val="150000"/>
              </a:lnSpc>
              <a:spcBef>
                <a:spcPct val="0"/>
              </a:spcBef>
              <a:spcAft>
                <a:spcPct val="0"/>
              </a:spcAft>
            </a:pPr>
            <a:r>
              <a:rPr lang="zh-CN" altLang="zh-CN" dirty="0" smtClean="0">
                <a:latin typeface="微软雅黑" pitchFamily="34" charset="-122"/>
                <a:ea typeface="微软雅黑" pitchFamily="34" charset="-122"/>
              </a:rPr>
              <a:t>“亮度与对比度”</a:t>
            </a:r>
            <a:r>
              <a:rPr lang="zh-CN" altLang="zh-CN" dirty="0">
                <a:latin typeface="微软雅黑" pitchFamily="34" charset="-122"/>
                <a:ea typeface="微软雅黑" pitchFamily="34" charset="-122"/>
              </a:rPr>
              <a:t>效果可以对整个图像的色调区域进行色彩亮度和色彩对比度的调节，其参数设置比较简单，只有“亮度”和“对比度”两个滑块进行调节，“亮度”可以调节整个画面的明暗细节，“对比度”可以调整图像的颜色对比效果，增加“对比度”数值可以突出画面的细节，但增加过大，则会显得画面</a:t>
            </a:r>
            <a:r>
              <a:rPr lang="zh-CN" altLang="zh-CN" dirty="0" smtClean="0">
                <a:latin typeface="微软雅黑" pitchFamily="34" charset="-122"/>
                <a:ea typeface="微软雅黑" pitchFamily="34" charset="-122"/>
              </a:rPr>
              <a:t>失真</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66622" y="3453670"/>
            <a:ext cx="11397748" cy="2219568"/>
          </a:xfrm>
          <a:prstGeom prst="rect">
            <a:avLst/>
          </a:prstGeom>
          <a:noFill/>
          <a:ln>
            <a:noFill/>
          </a:ln>
        </p:spPr>
      </p:pic>
    </p:spTree>
    <p:extLst>
      <p:ext uri="{BB962C8B-B14F-4D97-AF65-F5344CB8AC3E}">
        <p14:creationId xmlns:p14="http://schemas.microsoft.com/office/powerpoint/2010/main" val="1149069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8.2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特效</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3379958" y="1213313"/>
            <a:ext cx="8384412" cy="874407"/>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“分色”效果是非常实用的调色特效，在很多的影视作品中经常用到，比如电影《伤城》《雏菊》中，画面除了红色的血，其余部分均为</a:t>
            </a:r>
            <a:r>
              <a:rPr lang="zh-CN" altLang="zh-CN" dirty="0" smtClean="0">
                <a:latin typeface="微软雅黑" pitchFamily="34" charset="-122"/>
                <a:ea typeface="微软雅黑" pitchFamily="34" charset="-122"/>
              </a:rPr>
              <a:t>黑白</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83084" y="2726340"/>
            <a:ext cx="10969670" cy="2678173"/>
          </a:xfrm>
          <a:prstGeom prst="rect">
            <a:avLst/>
          </a:prstGeom>
          <a:noFill/>
          <a:ln>
            <a:noFill/>
          </a:ln>
        </p:spPr>
      </p:pic>
    </p:spTree>
    <p:extLst>
      <p:ext uri="{BB962C8B-B14F-4D97-AF65-F5344CB8AC3E}">
        <p14:creationId xmlns:p14="http://schemas.microsoft.com/office/powerpoint/2010/main" val="263432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8.2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特效</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3379958" y="1213313"/>
            <a:ext cx="8384412" cy="874407"/>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“均衡”效果通过均衡模式和 均衡量</a:t>
            </a:r>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个参数调节，可以取得与</a:t>
            </a:r>
            <a:r>
              <a:rPr lang="en-US" altLang="zh-CN" dirty="0">
                <a:latin typeface="微软雅黑" pitchFamily="34" charset="-122"/>
                <a:ea typeface="微软雅黑" pitchFamily="34" charset="-122"/>
              </a:rPr>
              <a:t>Photoshop</a:t>
            </a:r>
            <a:r>
              <a:rPr lang="zh-CN" altLang="zh-CN" dirty="0">
                <a:latin typeface="微软雅黑" pitchFamily="34" charset="-122"/>
                <a:ea typeface="微软雅黑" pitchFamily="34" charset="-122"/>
              </a:rPr>
              <a:t>样式同样的颜色</a:t>
            </a:r>
            <a:r>
              <a:rPr lang="zh-CN" altLang="zh-CN" dirty="0" smtClean="0">
                <a:latin typeface="微软雅黑" pitchFamily="34" charset="-122"/>
                <a:ea typeface="微软雅黑" pitchFamily="34" charset="-122"/>
              </a:rPr>
              <a:t>效果</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683084" y="2872754"/>
            <a:ext cx="11096408" cy="1999497"/>
          </a:xfrm>
          <a:prstGeom prst="rect">
            <a:avLst/>
          </a:prstGeom>
          <a:noFill/>
          <a:ln>
            <a:noFill/>
          </a:ln>
        </p:spPr>
      </p:pic>
    </p:spTree>
    <p:extLst>
      <p:ext uri="{BB962C8B-B14F-4D97-AF65-F5344CB8AC3E}">
        <p14:creationId xmlns:p14="http://schemas.microsoft.com/office/powerpoint/2010/main" val="2011226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8.2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特效</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3379958" y="1213313"/>
            <a:ext cx="8384412" cy="1338828"/>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“更改为颜色”效果用吸管吸取画面中的某一颜色，更改为其他设定的颜色。更改方式可以设置为色相、饱和度、亮度等组合，通过色相、亮度和饱和度的容差参数调节，取得比较逼真的颜色替换</a:t>
            </a:r>
            <a:r>
              <a:rPr lang="zh-CN" altLang="zh-CN" dirty="0" smtClean="0">
                <a:latin typeface="微软雅黑" pitchFamily="34" charset="-122"/>
                <a:ea typeface="微软雅黑" pitchFamily="34" charset="-122"/>
              </a:rPr>
              <a:t>效果</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83084" y="2887250"/>
            <a:ext cx="11081286" cy="3166434"/>
          </a:xfrm>
          <a:prstGeom prst="rect">
            <a:avLst/>
          </a:prstGeom>
          <a:noFill/>
          <a:ln>
            <a:noFill/>
          </a:ln>
        </p:spPr>
      </p:pic>
    </p:spTree>
    <p:extLst>
      <p:ext uri="{BB962C8B-B14F-4D97-AF65-F5344CB8AC3E}">
        <p14:creationId xmlns:p14="http://schemas.microsoft.com/office/powerpoint/2010/main" val="342353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8.2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特效</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3379958" y="1213313"/>
            <a:ext cx="8384412" cy="1289905"/>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“通道混合器”常用来对图像中的某种颜色通道进行调整，能够创建出不同色调的彩色图像，也可以创建出不同效果的黑白图像，源通道和输出通道都可以选择“红”“绿”“蓝”三种颜色通道进行</a:t>
            </a:r>
            <a:r>
              <a:rPr lang="zh-CN" altLang="zh-CN" dirty="0" smtClean="0">
                <a:latin typeface="微软雅黑" pitchFamily="34" charset="-122"/>
                <a:ea typeface="微软雅黑" pitchFamily="34" charset="-122"/>
              </a:rPr>
              <a:t>调整</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448420" y="2952536"/>
            <a:ext cx="9469788" cy="3881698"/>
          </a:xfrm>
          <a:prstGeom prst="rect">
            <a:avLst/>
          </a:prstGeom>
          <a:noFill/>
          <a:ln>
            <a:noFill/>
          </a:ln>
        </p:spPr>
      </p:pic>
    </p:spTree>
    <p:extLst>
      <p:ext uri="{BB962C8B-B14F-4D97-AF65-F5344CB8AC3E}">
        <p14:creationId xmlns:p14="http://schemas.microsoft.com/office/powerpoint/2010/main" val="137259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55241"/>
            <a:ext cx="10755682" cy="923330"/>
          </a:xfrm>
          <a:prstGeom prst="rect">
            <a:avLst/>
          </a:prstGeom>
        </p:spPr>
        <p:txBody>
          <a:bodyPr wrap="square">
            <a:spAutoFit/>
          </a:bodyPr>
          <a:lstStyle/>
          <a:p>
            <a:pPr fontAlgn="base">
              <a:lnSpc>
                <a:spcPct val="150000"/>
              </a:lnSpc>
              <a:spcBef>
                <a:spcPct val="0"/>
              </a:spcBef>
              <a:spcAft>
                <a:spcPct val="0"/>
              </a:spcAft>
            </a:pPr>
            <a:r>
              <a:rPr lang="en-US" altLang="zh-CN" dirty="0" err="1">
                <a:latin typeface="微软雅黑" pitchFamily="34" charset="-122"/>
                <a:ea typeface="微软雅黑" pitchFamily="34" charset="-122"/>
              </a:rPr>
              <a:t>Lumetri</a:t>
            </a:r>
            <a:r>
              <a:rPr lang="zh-CN" altLang="zh-CN" dirty="0">
                <a:latin typeface="微软雅黑" pitchFamily="34" charset="-122"/>
                <a:ea typeface="微软雅黑" pitchFamily="34" charset="-122"/>
              </a:rPr>
              <a:t>调色有</a:t>
            </a:r>
            <a:r>
              <a:rPr lang="en-US" altLang="zh-CN" dirty="0" err="1">
                <a:latin typeface="微软雅黑" pitchFamily="34" charset="-122"/>
                <a:ea typeface="微软雅黑" pitchFamily="34" charset="-122"/>
              </a:rPr>
              <a:t>Lumetri</a:t>
            </a:r>
            <a:r>
              <a:rPr lang="zh-CN" altLang="zh-CN" dirty="0">
                <a:latin typeface="微软雅黑" pitchFamily="34" charset="-122"/>
                <a:ea typeface="微软雅黑" pitchFamily="34" charset="-122"/>
              </a:rPr>
              <a:t>预设和切换颜色模式两种方式。在默认情况下，</a:t>
            </a:r>
            <a:r>
              <a:rPr lang="en-US" altLang="zh-CN" dirty="0">
                <a:latin typeface="微软雅黑" pitchFamily="34" charset="-122"/>
                <a:ea typeface="微软雅黑" pitchFamily="34" charset="-122"/>
              </a:rPr>
              <a:t>Premiere</a:t>
            </a:r>
            <a:r>
              <a:rPr lang="zh-CN" altLang="zh-CN" dirty="0">
                <a:latin typeface="微软雅黑" pitchFamily="34" charset="-122"/>
                <a:ea typeface="微软雅黑" pitchFamily="34" charset="-122"/>
              </a:rPr>
              <a:t>工作界面使用的是编辑模式，在利用</a:t>
            </a:r>
            <a:r>
              <a:rPr lang="en-US" altLang="zh-CN" dirty="0" err="1">
                <a:latin typeface="微软雅黑" pitchFamily="34" charset="-122"/>
                <a:ea typeface="微软雅黑" pitchFamily="34" charset="-122"/>
              </a:rPr>
              <a:t>Lumetri</a:t>
            </a:r>
            <a:r>
              <a:rPr lang="en-US" altLang="zh-CN" dirty="0">
                <a:latin typeface="微软雅黑" pitchFamily="34" charset="-122"/>
                <a:ea typeface="微软雅黑" pitchFamily="34" charset="-122"/>
              </a:rPr>
              <a:t> color</a:t>
            </a:r>
            <a:r>
              <a:rPr lang="zh-CN" altLang="zh-CN" dirty="0">
                <a:latin typeface="微软雅黑" pitchFamily="34" charset="-122"/>
                <a:ea typeface="微软雅黑" pitchFamily="34" charset="-122"/>
              </a:rPr>
              <a:t>进行颜色调节时，需要将工作区由默认的编辑模式切换到颜色模式</a:t>
            </a:r>
            <a:r>
              <a:rPr lang="zh-CN" altLang="zh-CN"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76426" y="3098578"/>
            <a:ext cx="11326114" cy="3029267"/>
          </a:xfrm>
          <a:prstGeom prst="rect">
            <a:avLst/>
          </a:prstGeom>
          <a:noFill/>
          <a:ln>
            <a:noFill/>
          </a:ln>
        </p:spPr>
      </p:pic>
    </p:spTree>
    <p:extLst>
      <p:ext uri="{BB962C8B-B14F-4D97-AF65-F5344CB8AC3E}">
        <p14:creationId xmlns:p14="http://schemas.microsoft.com/office/powerpoint/2010/main" val="2011841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55241"/>
            <a:ext cx="1898285" cy="3416320"/>
          </a:xfrm>
          <a:prstGeom prst="rect">
            <a:avLst/>
          </a:prstGeom>
        </p:spPr>
        <p:txBody>
          <a:bodyPr wrap="square">
            <a:spAutoFit/>
          </a:bodyPr>
          <a:lstStyle/>
          <a:p>
            <a:pPr fontAlgn="base">
              <a:lnSpc>
                <a:spcPct val="150000"/>
              </a:lnSpc>
              <a:spcBef>
                <a:spcPct val="0"/>
              </a:spcBef>
              <a:spcAft>
                <a:spcPct val="0"/>
              </a:spcAft>
            </a:pPr>
            <a:r>
              <a:rPr lang="en-US" altLang="zh-CN" b="1" dirty="0" smtClean="0"/>
              <a:t> </a:t>
            </a:r>
            <a:r>
              <a:rPr lang="en-US" altLang="zh-CN" b="1" dirty="0" err="1" smtClean="0">
                <a:latin typeface="微软雅黑" pitchFamily="34" charset="-122"/>
                <a:ea typeface="微软雅黑" pitchFamily="34" charset="-122"/>
              </a:rPr>
              <a:t>Lumetri</a:t>
            </a:r>
            <a:r>
              <a:rPr lang="zh-CN" altLang="zh-CN" b="1" dirty="0" smtClean="0">
                <a:latin typeface="微软雅黑" pitchFamily="34" charset="-122"/>
                <a:ea typeface="微软雅黑" pitchFamily="34" charset="-122"/>
              </a:rPr>
              <a:t>预设</a:t>
            </a:r>
          </a:p>
          <a:p>
            <a:pPr fontAlgn="base">
              <a:lnSpc>
                <a:spcPct val="150000"/>
              </a:lnSpc>
              <a:spcBef>
                <a:spcPct val="0"/>
              </a:spcBef>
              <a:spcAft>
                <a:spcPct val="0"/>
              </a:spcAft>
            </a:pPr>
            <a:r>
              <a:rPr lang="zh-CN" altLang="zh-CN" dirty="0" smtClean="0">
                <a:latin typeface="微软雅黑" pitchFamily="34" charset="-122"/>
                <a:ea typeface="微软雅黑" pitchFamily="34" charset="-122"/>
              </a:rPr>
              <a:t>在</a:t>
            </a:r>
            <a:r>
              <a:rPr lang="zh-CN" altLang="zh-CN" dirty="0">
                <a:latin typeface="微软雅黑" pitchFamily="34" charset="-122"/>
                <a:ea typeface="微软雅黑" pitchFamily="34" charset="-122"/>
              </a:rPr>
              <a:t>“效果”面板中，</a:t>
            </a:r>
            <a:r>
              <a:rPr lang="en-US" altLang="zh-CN" dirty="0">
                <a:latin typeface="微软雅黑" pitchFamily="34" charset="-122"/>
                <a:ea typeface="微软雅黑" pitchFamily="34" charset="-122"/>
              </a:rPr>
              <a:t>Abode</a:t>
            </a:r>
            <a:r>
              <a:rPr lang="zh-CN" altLang="zh-CN" dirty="0">
                <a:latin typeface="微软雅黑" pitchFamily="34" charset="-122"/>
                <a:ea typeface="微软雅黑" pitchFamily="34" charset="-122"/>
              </a:rPr>
              <a:t>提供了多种</a:t>
            </a:r>
            <a:r>
              <a:rPr lang="en-US" altLang="zh-CN" dirty="0" err="1">
                <a:latin typeface="微软雅黑" pitchFamily="34" charset="-122"/>
                <a:ea typeface="微软雅黑" pitchFamily="34" charset="-122"/>
              </a:rPr>
              <a:t>Lumetri</a:t>
            </a:r>
            <a:r>
              <a:rPr lang="zh-CN" altLang="zh-CN" dirty="0">
                <a:latin typeface="微软雅黑" pitchFamily="34" charset="-122"/>
                <a:ea typeface="微软雅黑" pitchFamily="34" charset="-122"/>
              </a:rPr>
              <a:t>预设，左侧为</a:t>
            </a:r>
            <a:r>
              <a:rPr lang="en-US" altLang="zh-CN" dirty="0" err="1">
                <a:latin typeface="微软雅黑" pitchFamily="34" charset="-122"/>
                <a:ea typeface="微软雅黑" pitchFamily="34" charset="-122"/>
              </a:rPr>
              <a:t>Lumetri</a:t>
            </a:r>
            <a:r>
              <a:rPr lang="zh-CN" altLang="zh-CN" dirty="0">
                <a:latin typeface="微软雅黑" pitchFamily="34" charset="-122"/>
                <a:ea typeface="微软雅黑" pitchFamily="34" charset="-122"/>
              </a:rPr>
              <a:t>预设，右侧则为实际的效果</a:t>
            </a:r>
            <a:r>
              <a:rPr lang="zh-CN" altLang="zh-CN" dirty="0" smtClean="0">
                <a:latin typeface="微软雅黑" pitchFamily="34" charset="-122"/>
                <a:ea typeface="微软雅黑" pitchFamily="34" charset="-122"/>
              </a:rPr>
              <a:t>图。</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141624" y="1859707"/>
            <a:ext cx="8065130" cy="4360740"/>
          </a:xfrm>
          <a:prstGeom prst="rect">
            <a:avLst/>
          </a:prstGeom>
          <a:noFill/>
          <a:ln>
            <a:noFill/>
          </a:ln>
        </p:spPr>
      </p:pic>
    </p:spTree>
    <p:extLst>
      <p:ext uri="{BB962C8B-B14F-4D97-AF65-F5344CB8AC3E}">
        <p14:creationId xmlns:p14="http://schemas.microsoft.com/office/powerpoint/2010/main" val="4283774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9" y="1955241"/>
            <a:ext cx="3508720" cy="3000821"/>
          </a:xfrm>
          <a:prstGeom prst="rect">
            <a:avLst/>
          </a:prstGeom>
        </p:spPr>
        <p:txBody>
          <a:bodyPr wrap="square">
            <a:spAutoFit/>
          </a:bodyPr>
          <a:lstStyle/>
          <a:p>
            <a:pPr fontAlgn="base">
              <a:lnSpc>
                <a:spcPct val="150000"/>
              </a:lnSpc>
              <a:spcBef>
                <a:spcPct val="0"/>
              </a:spcBef>
              <a:spcAft>
                <a:spcPct val="0"/>
              </a:spcAft>
            </a:pPr>
            <a:r>
              <a:rPr lang="en-US" altLang="zh-CN" b="1" dirty="0" smtClean="0"/>
              <a:t> </a:t>
            </a:r>
            <a:r>
              <a:rPr lang="zh-CN" altLang="zh-CN" b="1" dirty="0" smtClean="0">
                <a:latin typeface="微软雅黑" pitchFamily="34" charset="-122"/>
                <a:ea typeface="微软雅黑" pitchFamily="34" charset="-122"/>
              </a:rPr>
              <a:t>“</a:t>
            </a:r>
            <a:r>
              <a:rPr lang="en-US" altLang="zh-CN" b="1" dirty="0" err="1">
                <a:latin typeface="微软雅黑" pitchFamily="34" charset="-122"/>
                <a:ea typeface="微软雅黑" pitchFamily="34" charset="-122"/>
              </a:rPr>
              <a:t>Lumetri</a:t>
            </a:r>
            <a:r>
              <a:rPr lang="zh-CN" altLang="zh-CN" b="1" dirty="0">
                <a:latin typeface="微软雅黑" pitchFamily="34" charset="-122"/>
                <a:ea typeface="微软雅黑" pitchFamily="34" charset="-122"/>
              </a:rPr>
              <a:t>范围”面板</a:t>
            </a:r>
          </a:p>
          <a:p>
            <a:pPr fontAlgn="base">
              <a:lnSpc>
                <a:spcPct val="150000"/>
              </a:lnSpc>
              <a:spcBef>
                <a:spcPct val="0"/>
              </a:spcBef>
              <a:spcAft>
                <a:spcPct val="0"/>
              </a:spcAft>
            </a:pPr>
            <a:r>
              <a:rPr lang="zh-CN" altLang="zh-CN" dirty="0">
                <a:latin typeface="微软雅黑" pitchFamily="34" charset="-122"/>
                <a:ea typeface="微软雅黑" pitchFamily="34" charset="-122"/>
              </a:rPr>
              <a:t>将工作区由默认的编辑模式切换到颜色模式。“</a:t>
            </a:r>
            <a:r>
              <a:rPr lang="en-US" altLang="zh-CN" dirty="0" err="1">
                <a:latin typeface="微软雅黑" pitchFamily="34" charset="-122"/>
                <a:ea typeface="微软雅黑" pitchFamily="34" charset="-122"/>
              </a:rPr>
              <a:t>Lumetri</a:t>
            </a:r>
            <a:r>
              <a:rPr lang="zh-CN" altLang="zh-CN" dirty="0">
                <a:latin typeface="微软雅黑" pitchFamily="34" charset="-122"/>
                <a:ea typeface="微软雅黑" pitchFamily="34" charset="-122"/>
              </a:rPr>
              <a:t>范围”面板可以将素材的亮度和色度等信息直观地显示出来，并根据参数调节发生相应变化，帮助用户更准确地判断和进行颜色校正。</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409984" y="1735234"/>
            <a:ext cx="6890363" cy="4426295"/>
          </a:xfrm>
          <a:prstGeom prst="rect">
            <a:avLst/>
          </a:prstGeom>
          <a:noFill/>
          <a:ln>
            <a:noFill/>
          </a:ln>
        </p:spPr>
      </p:pic>
    </p:spTree>
    <p:extLst>
      <p:ext uri="{BB962C8B-B14F-4D97-AF65-F5344CB8AC3E}">
        <p14:creationId xmlns:p14="http://schemas.microsoft.com/office/powerpoint/2010/main" val="2531649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916584"/>
            <a:ext cx="7326907" cy="1338828"/>
          </a:xfrm>
          <a:prstGeom prst="rect">
            <a:avLst/>
          </a:prstGeom>
        </p:spPr>
        <p:txBody>
          <a:bodyPr wrap="square">
            <a:spAutoFit/>
          </a:bodyPr>
          <a:lstStyle/>
          <a:p>
            <a:pPr fontAlgn="base">
              <a:lnSpc>
                <a:spcPct val="150000"/>
              </a:lnSpc>
              <a:spcBef>
                <a:spcPct val="0"/>
              </a:spcBef>
              <a:spcAft>
                <a:spcPct val="0"/>
              </a:spcAft>
            </a:pPr>
            <a:r>
              <a:rPr lang="zh-CN" altLang="zh-CN" b="1" dirty="0" smtClean="0">
                <a:latin typeface="微软雅黑" pitchFamily="34" charset="-122"/>
                <a:ea typeface="微软雅黑" pitchFamily="34" charset="-122"/>
              </a:rPr>
              <a:t>基本</a:t>
            </a:r>
            <a:r>
              <a:rPr lang="zh-CN" altLang="zh-CN" b="1" dirty="0">
                <a:latin typeface="微软雅黑" pitchFamily="34" charset="-122"/>
                <a:ea typeface="微软雅黑" pitchFamily="34" charset="-122"/>
              </a:rPr>
              <a:t>校正</a:t>
            </a:r>
          </a:p>
          <a:p>
            <a:pPr fontAlgn="base">
              <a:lnSpc>
                <a:spcPct val="150000"/>
              </a:lnSpc>
              <a:spcBef>
                <a:spcPct val="0"/>
              </a:spcBef>
              <a:spcAft>
                <a:spcPct val="0"/>
              </a:spcAft>
            </a:pPr>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基本校正</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板块中的参数，可以修正过暗或过亮的视频，在剪辑中调整色相、明亮度和对比度。</a:t>
            </a:r>
            <a:r>
              <a:rPr lang="en-US" altLang="zh-CN" dirty="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441263" y="2373854"/>
            <a:ext cx="8969288" cy="4484146"/>
          </a:xfrm>
          <a:prstGeom prst="rect">
            <a:avLst/>
          </a:prstGeom>
          <a:noFill/>
          <a:ln>
            <a:noFill/>
          </a:ln>
        </p:spPr>
      </p:pic>
    </p:spTree>
    <p:extLst>
      <p:ext uri="{BB962C8B-B14F-4D97-AF65-F5344CB8AC3E}">
        <p14:creationId xmlns:p14="http://schemas.microsoft.com/office/powerpoint/2010/main" val="3105392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916584"/>
            <a:ext cx="7326907" cy="1338828"/>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“创意”可以对饱和度等参数进行更为复杂的控制，达到进一步艺术加工的效果。</a:t>
            </a:r>
          </a:p>
          <a:p>
            <a:pPr fontAlgn="base">
              <a:lnSpc>
                <a:spcPct val="150000"/>
              </a:lnSpc>
              <a:spcBef>
                <a:spcPct val="0"/>
              </a:spcBef>
              <a:spcAft>
                <a:spcPct val="0"/>
              </a:spcAft>
            </a:pPr>
            <a:r>
              <a:rPr lang="en-US" altLang="zh-CN"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121709" y="1955241"/>
            <a:ext cx="7445372" cy="4912607"/>
          </a:xfrm>
          <a:prstGeom prst="rect">
            <a:avLst/>
          </a:prstGeom>
          <a:noFill/>
          <a:ln>
            <a:noFill/>
          </a:ln>
        </p:spPr>
      </p:pic>
    </p:spTree>
    <p:extLst>
      <p:ext uri="{BB962C8B-B14F-4D97-AF65-F5344CB8AC3E}">
        <p14:creationId xmlns:p14="http://schemas.microsoft.com/office/powerpoint/2010/main" val="224959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8</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zh-CN" sz="3600" b="1" dirty="0">
                <a:solidFill>
                  <a:schemeClr val="bg1"/>
                </a:solidFill>
                <a:latin typeface="黑体" panose="02010609060101010101" pitchFamily="49" charset="-122"/>
                <a:ea typeface="黑体" panose="02010609060101010101" pitchFamily="49" charset="-122"/>
              </a:rPr>
              <a:t>调色特效</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1365902"/>
            <a:ext cx="7326907" cy="923330"/>
          </a:xfrm>
          <a:prstGeom prst="rect">
            <a:avLst/>
          </a:prstGeom>
        </p:spPr>
        <p:txBody>
          <a:bodyPr wrap="square">
            <a:spAutoFit/>
          </a:bodyPr>
          <a:lstStyle/>
          <a:p>
            <a:pPr fontAlgn="base">
              <a:lnSpc>
                <a:spcPct val="150000"/>
              </a:lnSpc>
              <a:spcBef>
                <a:spcPct val="0"/>
              </a:spcBef>
              <a:spcAft>
                <a:spcPct val="0"/>
              </a:spcAft>
            </a:pPr>
            <a:r>
              <a:rPr lang="zh-CN" altLang="zh-CN" dirty="0" smtClean="0">
                <a:latin typeface="微软雅黑" pitchFamily="34" charset="-122"/>
                <a:ea typeface="微软雅黑" pitchFamily="34" charset="-122"/>
              </a:rPr>
              <a:t>曲线</a:t>
            </a:r>
            <a:r>
              <a:rPr lang="zh-CN" altLang="zh-CN" dirty="0">
                <a:latin typeface="微软雅黑" pitchFamily="34" charset="-122"/>
                <a:ea typeface="微软雅黑" pitchFamily="34" charset="-122"/>
              </a:rPr>
              <a:t>包括</a:t>
            </a:r>
            <a:r>
              <a:rPr lang="en-US" altLang="zh-CN" dirty="0">
                <a:latin typeface="微软雅黑" pitchFamily="34" charset="-122"/>
                <a:ea typeface="微软雅黑" pitchFamily="34" charset="-122"/>
              </a:rPr>
              <a:t>RGB</a:t>
            </a:r>
            <a:r>
              <a:rPr lang="zh-CN" altLang="zh-CN" dirty="0">
                <a:latin typeface="微软雅黑" pitchFamily="34" charset="-122"/>
                <a:ea typeface="微软雅黑" pitchFamily="34" charset="-122"/>
              </a:rPr>
              <a:t>曲线和色相</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饱和度，既可以调整亮度，也可以调节颜色。</a:t>
            </a:r>
          </a:p>
          <a:p>
            <a:pPr fontAlgn="base">
              <a:lnSpc>
                <a:spcPct val="150000"/>
              </a:lnSpc>
              <a:spcBef>
                <a:spcPct val="0"/>
              </a:spcBef>
              <a:spcAft>
                <a:spcPct val="0"/>
              </a:spcAft>
            </a:pPr>
            <a:r>
              <a:rPr lang="en-US" altLang="zh-CN" dirty="0" smtClean="0">
                <a:latin typeface="微软雅黑" pitchFamily="34" charset="-122"/>
                <a:ea typeface="微软雅黑" pitchFamily="34" charset="-122"/>
              </a:rPr>
              <a:t> </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163303" y="2289231"/>
            <a:ext cx="9017927" cy="4587559"/>
          </a:xfrm>
          <a:prstGeom prst="rect">
            <a:avLst/>
          </a:prstGeom>
          <a:noFill/>
          <a:ln>
            <a:noFill/>
          </a:ln>
        </p:spPr>
      </p:pic>
    </p:spTree>
    <p:extLst>
      <p:ext uri="{BB962C8B-B14F-4D97-AF65-F5344CB8AC3E}">
        <p14:creationId xmlns:p14="http://schemas.microsoft.com/office/powerpoint/2010/main" val="411648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0" name="图片 9"/>
          <p:cNvPicPr/>
          <p:nvPr/>
        </p:nvPicPr>
        <p:blipFill>
          <a:blip r:embed="rId3">
            <a:extLst>
              <a:ext uri="{28A0092B-C50C-407E-A947-70E740481C1C}">
                <a14:useLocalDpi xmlns:a14="http://schemas.microsoft.com/office/drawing/2010/main" val="0"/>
              </a:ext>
            </a:extLst>
          </a:blip>
          <a:srcRect/>
          <a:stretch>
            <a:fillRect/>
          </a:stretch>
        </p:blipFill>
        <p:spPr bwMode="auto">
          <a:xfrm>
            <a:off x="683084" y="2373854"/>
            <a:ext cx="2643505" cy="3258820"/>
          </a:xfrm>
          <a:prstGeom prst="rect">
            <a:avLst/>
          </a:prstGeom>
          <a:noFill/>
          <a:ln>
            <a:noFill/>
          </a:ln>
        </p:spPr>
      </p:pic>
      <p:pic>
        <p:nvPicPr>
          <p:cNvPr id="11" name="图片 10"/>
          <p:cNvPicPr/>
          <p:nvPr/>
        </p:nvPicPr>
        <p:blipFill>
          <a:blip r:embed="rId4">
            <a:extLst>
              <a:ext uri="{28A0092B-C50C-407E-A947-70E740481C1C}">
                <a14:useLocalDpi xmlns:a14="http://schemas.microsoft.com/office/drawing/2010/main" val="0"/>
              </a:ext>
            </a:extLst>
          </a:blip>
          <a:srcRect/>
          <a:stretch>
            <a:fillRect/>
          </a:stretch>
        </p:blipFill>
        <p:spPr bwMode="auto">
          <a:xfrm>
            <a:off x="3918665" y="1956809"/>
            <a:ext cx="6658350" cy="4307513"/>
          </a:xfrm>
          <a:prstGeom prst="rect">
            <a:avLst/>
          </a:prstGeom>
          <a:noFill/>
          <a:ln>
            <a:noFill/>
          </a:ln>
        </p:spPr>
      </p:pic>
      <p:sp>
        <p:nvSpPr>
          <p:cNvPr id="12" name="矩形 11"/>
          <p:cNvSpPr/>
          <p:nvPr/>
        </p:nvSpPr>
        <p:spPr>
          <a:xfrm>
            <a:off x="4300986" y="1078078"/>
            <a:ext cx="7326907" cy="923330"/>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色轮和匹配包括匹配和色轮调节两个部分。匹配主要有颜色匹配和人脸识别两部分</a:t>
            </a:r>
            <a:r>
              <a:rPr lang="zh-CN" altLang="zh-CN" dirty="0" smtClean="0">
                <a:latin typeface="微软雅黑" pitchFamily="34" charset="-122"/>
                <a:ea typeface="微软雅黑" pitchFamily="34" charset="-122"/>
              </a:rPr>
              <a:t>组成</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73694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1078078"/>
            <a:ext cx="7326907" cy="923330"/>
          </a:xfrm>
          <a:prstGeom prst="rect">
            <a:avLst/>
          </a:prstGeom>
        </p:spPr>
        <p:txBody>
          <a:bodyPr wrap="squar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色轮和匹配包括匹配和色轮调节两个部分。匹配主要有颜色匹配和人脸识别两部分</a:t>
            </a:r>
            <a:r>
              <a:rPr lang="zh-CN" altLang="zh-CN" dirty="0" smtClean="0">
                <a:latin typeface="微软雅黑" pitchFamily="34" charset="-122"/>
                <a:ea typeface="微软雅黑" pitchFamily="34" charset="-122"/>
              </a:rPr>
              <a:t>组成</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086101" y="1955241"/>
            <a:ext cx="8808525" cy="4890800"/>
          </a:xfrm>
          <a:prstGeom prst="rect">
            <a:avLst/>
          </a:prstGeom>
          <a:noFill/>
          <a:ln>
            <a:noFill/>
          </a:ln>
        </p:spPr>
      </p:pic>
    </p:spTree>
    <p:extLst>
      <p:ext uri="{BB962C8B-B14F-4D97-AF65-F5344CB8AC3E}">
        <p14:creationId xmlns:p14="http://schemas.microsoft.com/office/powerpoint/2010/main" val="120873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1078078"/>
            <a:ext cx="7326907" cy="874407"/>
          </a:xfrm>
          <a:prstGeom prst="rect">
            <a:avLst/>
          </a:prstGeom>
        </p:spPr>
        <p:txBody>
          <a:bodyPr wrap="square">
            <a:spAutoFit/>
          </a:bodyPr>
          <a:lstStyle/>
          <a:p>
            <a:pPr fontAlgn="base">
              <a:lnSpc>
                <a:spcPct val="150000"/>
              </a:lnSpc>
              <a:spcBef>
                <a:spcPct val="0"/>
              </a:spcBef>
              <a:spcAft>
                <a:spcPct val="0"/>
              </a:spcAft>
            </a:pPr>
            <a:r>
              <a:rPr lang="en-US" altLang="zh-CN" dirty="0" smtClean="0">
                <a:latin typeface="微软雅黑" pitchFamily="34" charset="-122"/>
                <a:ea typeface="微软雅黑" pitchFamily="34" charset="-122"/>
              </a:rPr>
              <a:t>HSL</a:t>
            </a:r>
            <a:r>
              <a:rPr lang="zh-CN" altLang="zh-CN" dirty="0">
                <a:latin typeface="微软雅黑" pitchFamily="34" charset="-122"/>
                <a:ea typeface="微软雅黑" pitchFamily="34" charset="-122"/>
              </a:rPr>
              <a:t>辅助选项类似于颜色替换，主要通过吸管工具在画面选取想要改变的颜色，然后对选择出来的这部分颜色进行调节，用新的颜色进行替换。</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011692" y="2144543"/>
            <a:ext cx="9886844" cy="4713457"/>
          </a:xfrm>
          <a:prstGeom prst="rect">
            <a:avLst/>
          </a:prstGeom>
          <a:noFill/>
          <a:ln>
            <a:noFill/>
          </a:ln>
        </p:spPr>
      </p:pic>
    </p:spTree>
    <p:extLst>
      <p:ext uri="{BB962C8B-B14F-4D97-AF65-F5344CB8AC3E}">
        <p14:creationId xmlns:p14="http://schemas.microsoft.com/office/powerpoint/2010/main" val="3395772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352042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8.3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参数及技巧</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4300986" y="1212756"/>
            <a:ext cx="7326907" cy="458908"/>
          </a:xfrm>
          <a:prstGeom prst="rect">
            <a:avLst/>
          </a:prstGeom>
        </p:spPr>
        <p:txBody>
          <a:bodyPr wrap="square">
            <a:spAutoFit/>
          </a:bodyPr>
          <a:lstStyle/>
          <a:p>
            <a:pPr fontAlgn="base">
              <a:lnSpc>
                <a:spcPct val="150000"/>
              </a:lnSpc>
              <a:spcBef>
                <a:spcPct val="0"/>
              </a:spcBef>
              <a:spcAft>
                <a:spcPct val="0"/>
              </a:spcAft>
            </a:pPr>
            <a:r>
              <a:rPr lang="zh-CN" altLang="zh-CN" dirty="0" smtClean="0">
                <a:latin typeface="微软雅黑" pitchFamily="34" charset="-122"/>
                <a:ea typeface="微软雅黑" pitchFamily="34" charset="-122"/>
              </a:rPr>
              <a:t>晕</a:t>
            </a:r>
            <a:r>
              <a:rPr lang="zh-CN" altLang="zh-CN" dirty="0">
                <a:latin typeface="微软雅黑" pitchFamily="34" charset="-122"/>
                <a:ea typeface="微软雅黑" pitchFamily="34" charset="-122"/>
              </a:rPr>
              <a:t>影效果可以做出画面边缘逐渐淡出，而中心处明亮的效果。</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707462" y="2144543"/>
            <a:ext cx="8446472" cy="4068359"/>
          </a:xfrm>
          <a:prstGeom prst="rect">
            <a:avLst/>
          </a:prstGeom>
          <a:noFill/>
          <a:ln>
            <a:noFill/>
          </a:ln>
        </p:spPr>
      </p:pic>
    </p:spTree>
    <p:extLst>
      <p:ext uri="{BB962C8B-B14F-4D97-AF65-F5344CB8AC3E}">
        <p14:creationId xmlns:p14="http://schemas.microsoft.com/office/powerpoint/2010/main" val="129171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458908"/>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：创建序列</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579513" y="2746610"/>
            <a:ext cx="11089323" cy="3545825"/>
          </a:xfrm>
          <a:prstGeom prst="rect">
            <a:avLst/>
          </a:prstGeom>
          <a:noFill/>
          <a:ln>
            <a:noFill/>
          </a:ln>
        </p:spPr>
      </p:pic>
    </p:spTree>
    <p:extLst>
      <p:ext uri="{BB962C8B-B14F-4D97-AF65-F5344CB8AC3E}">
        <p14:creationId xmlns:p14="http://schemas.microsoft.com/office/powerpoint/2010/main" val="27023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458908"/>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：添加蒙版</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811439" y="1836753"/>
            <a:ext cx="8929598" cy="4282876"/>
          </a:xfrm>
          <a:prstGeom prst="rect">
            <a:avLst/>
          </a:prstGeom>
          <a:noFill/>
          <a:ln>
            <a:noFill/>
          </a:ln>
        </p:spPr>
      </p:pic>
    </p:spTree>
    <p:extLst>
      <p:ext uri="{BB962C8B-B14F-4D97-AF65-F5344CB8AC3E}">
        <p14:creationId xmlns:p14="http://schemas.microsoft.com/office/powerpoint/2010/main" val="32831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：设置对比图</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5922090" y="521246"/>
            <a:ext cx="5323666" cy="6323106"/>
          </a:xfrm>
          <a:prstGeom prst="rect">
            <a:avLst/>
          </a:prstGeom>
          <a:noFill/>
          <a:ln>
            <a:noFill/>
          </a:ln>
        </p:spPr>
      </p:pic>
    </p:spTree>
    <p:extLst>
      <p:ext uri="{BB962C8B-B14F-4D97-AF65-F5344CB8AC3E}">
        <p14:creationId xmlns:p14="http://schemas.microsoft.com/office/powerpoint/2010/main" val="105804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4</a:t>
            </a:r>
            <a:r>
              <a:rPr lang="zh-CN" altLang="en-US" dirty="0" smtClean="0">
                <a:latin typeface="微软雅黑" pitchFamily="34" charset="-122"/>
                <a:ea typeface="微软雅黑" pitchFamily="34" charset="-122"/>
              </a:rPr>
              <a:t>：颜色模式</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982016" y="2453765"/>
            <a:ext cx="10072671" cy="3923052"/>
          </a:xfrm>
          <a:prstGeom prst="rect">
            <a:avLst/>
          </a:prstGeom>
          <a:noFill/>
          <a:ln>
            <a:noFill/>
          </a:ln>
        </p:spPr>
      </p:pic>
    </p:spTree>
    <p:extLst>
      <p:ext uri="{BB962C8B-B14F-4D97-AF65-F5344CB8AC3E}">
        <p14:creationId xmlns:p14="http://schemas.microsoft.com/office/powerpoint/2010/main" val="152019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5</a:t>
            </a:r>
            <a:r>
              <a:rPr lang="zh-CN" altLang="en-US" dirty="0" smtClean="0">
                <a:latin typeface="微软雅黑" pitchFamily="34" charset="-122"/>
                <a:ea typeface="微软雅黑" pitchFamily="34" charset="-122"/>
              </a:rPr>
              <a:t>：基本校正</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634018" y="1789826"/>
            <a:ext cx="8411953" cy="4425918"/>
          </a:xfrm>
          <a:prstGeom prst="rect">
            <a:avLst/>
          </a:prstGeom>
          <a:noFill/>
          <a:ln>
            <a:noFill/>
          </a:ln>
        </p:spPr>
      </p:pic>
    </p:spTree>
    <p:extLst>
      <p:ext uri="{BB962C8B-B14F-4D97-AF65-F5344CB8AC3E}">
        <p14:creationId xmlns:p14="http://schemas.microsoft.com/office/powerpoint/2010/main" val="415415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30584"/>
            <a:ext cx="5458409" cy="4100610"/>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电影</a:t>
            </a:r>
            <a:r>
              <a:rPr lang="zh-CN" altLang="zh-CN" sz="2000" dirty="0">
                <a:latin typeface="微软雅黑" pitchFamily="34" charset="-122"/>
                <a:ea typeface="微软雅黑" pitchFamily="34" charset="-122"/>
              </a:rPr>
              <a:t>《卧虎藏龙》讲述了一个中国传统的武侠故事，不仅让人们见识到了中国武侠的魅力，更是将翠竹山水所蕴含的传统美学意境传递到世界各地。尤其是竹林中的武打设计，更为观众制造了一场具有浓郁</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中国风</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的传统武侠视觉盛宴，竹子由内而外呈现出绵绵不息的柔韧使得武打场面富有诗意和美感的张力，画面的构图、色彩、造型以及剪辑的节奏，向观众传达出一种极富美感的传统意境之美</a:t>
            </a:r>
            <a:r>
              <a:rPr lang="zh-CN" altLang="zh-CN" sz="2000"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章节导入</a:t>
            </a:r>
            <a:endParaRPr lang="en-US" altLang="zh-CN" sz="2000" dirty="0">
              <a:solidFill>
                <a:prstClr val="white"/>
              </a:solidFill>
              <a:ea typeface="微软雅黑" pitchFamily="34" charset="-122"/>
              <a:cs typeface="Arial Unicode MS" pitchFamily="34" charset="-122"/>
            </a:endParaRPr>
          </a:p>
        </p:txBody>
      </p:sp>
      <p:pic>
        <p:nvPicPr>
          <p:cNvPr id="7" name="图片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2555" y="2105034"/>
            <a:ext cx="5719445" cy="2593340"/>
          </a:xfrm>
          <a:prstGeom prst="rect">
            <a:avLst/>
          </a:prstGeom>
          <a:noFill/>
          <a:ln>
            <a:noFill/>
          </a:ln>
        </p:spPr>
      </p:pic>
    </p:spTree>
    <p:extLst>
      <p:ext uri="{BB962C8B-B14F-4D97-AF65-F5344CB8AC3E}">
        <p14:creationId xmlns:p14="http://schemas.microsoft.com/office/powerpoint/2010/main" val="1364434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6</a:t>
            </a:r>
            <a:r>
              <a:rPr lang="zh-CN" altLang="en-US" dirty="0" smtClean="0">
                <a:latin typeface="微软雅黑" pitchFamily="34" charset="-122"/>
                <a:ea typeface="微软雅黑" pitchFamily="34" charset="-122"/>
              </a:rPr>
              <a:t>：创意</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634018" y="1834809"/>
            <a:ext cx="7512884" cy="4380564"/>
          </a:xfrm>
          <a:prstGeom prst="rect">
            <a:avLst/>
          </a:prstGeom>
          <a:noFill/>
          <a:ln>
            <a:noFill/>
          </a:ln>
        </p:spPr>
      </p:pic>
    </p:spTree>
    <p:extLst>
      <p:ext uri="{BB962C8B-B14F-4D97-AF65-F5344CB8AC3E}">
        <p14:creationId xmlns:p14="http://schemas.microsoft.com/office/powerpoint/2010/main" val="3443664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7</a:t>
            </a:r>
            <a:r>
              <a:rPr lang="zh-CN" altLang="en-US" dirty="0" smtClean="0">
                <a:latin typeface="微软雅黑" pitchFamily="34" charset="-122"/>
                <a:ea typeface="微软雅黑" pitchFamily="34" charset="-122"/>
              </a:rPr>
              <a:t>：曲线</a:t>
            </a:r>
            <a:endParaRPr lang="zh-CN" altLang="en-US"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591531" y="1832409"/>
            <a:ext cx="8476800" cy="4361218"/>
          </a:xfrm>
          <a:prstGeom prst="rect">
            <a:avLst/>
          </a:prstGeom>
          <a:noFill/>
          <a:ln>
            <a:noFill/>
          </a:ln>
        </p:spPr>
      </p:pic>
    </p:spTree>
    <p:extLst>
      <p:ext uri="{BB962C8B-B14F-4D97-AF65-F5344CB8AC3E}">
        <p14:creationId xmlns:p14="http://schemas.microsoft.com/office/powerpoint/2010/main" val="368687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8.4 </a:t>
            </a:r>
            <a:r>
              <a:rPr lang="zh-CN" altLang="zh-CN" b="1" dirty="0" smtClean="0"/>
              <a:t> </a:t>
            </a:r>
            <a:r>
              <a:rPr lang="en-US" altLang="zh-CN" sz="2000" dirty="0" err="1"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Lumetri</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调色</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白天与夜晚</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矩形 3"/>
          <p:cNvSpPr/>
          <p:nvPr/>
        </p:nvSpPr>
        <p:spPr>
          <a:xfrm>
            <a:off x="585608" y="1945934"/>
            <a:ext cx="2853628" cy="507831"/>
          </a:xfrm>
          <a:prstGeom prst="rect">
            <a:avLst/>
          </a:prstGeom>
        </p:spPr>
        <p:txBody>
          <a:bodyPr wrap="square">
            <a:spAutoFit/>
          </a:bodyPr>
          <a:lstStyle/>
          <a:p>
            <a:pPr fontAlgn="base">
              <a:lnSpc>
                <a:spcPct val="150000"/>
              </a:lnSpc>
              <a:spcBef>
                <a:spcPct val="0"/>
              </a:spcBef>
              <a:spcAft>
                <a:spcPct val="0"/>
              </a:spcAft>
            </a:pPr>
            <a:r>
              <a:rPr lang="zh-CN" altLang="en-US" dirty="0" smtClean="0">
                <a:latin typeface="微软雅黑" pitchFamily="34" charset="-122"/>
                <a:ea typeface="微软雅黑" pitchFamily="34" charset="-122"/>
              </a:rPr>
              <a:t>步骤</a:t>
            </a:r>
            <a:r>
              <a:rPr lang="en-US" altLang="zh-CN" dirty="0" smtClean="0">
                <a:latin typeface="微软雅黑" pitchFamily="34" charset="-122"/>
                <a:ea typeface="微软雅黑" pitchFamily="34" charset="-122"/>
              </a:rPr>
              <a:t>8</a:t>
            </a:r>
            <a:r>
              <a:rPr lang="zh-CN" altLang="en-US" dirty="0" smtClean="0">
                <a:latin typeface="微软雅黑" pitchFamily="34" charset="-122"/>
                <a:ea typeface="微软雅黑" pitchFamily="34" charset="-122"/>
              </a:rPr>
              <a:t>：晕影</a:t>
            </a:r>
            <a:endParaRPr lang="zh-CN" altLang="en-US"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349173" y="1803342"/>
            <a:ext cx="8541740" cy="4394629"/>
          </a:xfrm>
          <a:prstGeom prst="rect">
            <a:avLst/>
          </a:prstGeom>
          <a:noFill/>
          <a:ln>
            <a:noFill/>
          </a:ln>
        </p:spPr>
      </p:pic>
    </p:spTree>
    <p:extLst>
      <p:ext uri="{BB962C8B-B14F-4D97-AF65-F5344CB8AC3E}">
        <p14:creationId xmlns:p14="http://schemas.microsoft.com/office/powerpoint/2010/main" val="4050357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65902"/>
            <a:ext cx="480331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本章小结</a:t>
            </a:r>
            <a:endParaRPr lang="zh-CN" altLang="en-US"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矩形 4"/>
          <p:cNvSpPr/>
          <p:nvPr/>
        </p:nvSpPr>
        <p:spPr>
          <a:xfrm>
            <a:off x="683083" y="2184552"/>
            <a:ext cx="10016761" cy="2585323"/>
          </a:xfrm>
          <a:prstGeom prst="rect">
            <a:avLst/>
          </a:prstGeom>
        </p:spPr>
        <p:txBody>
          <a:bodyPr wrap="square">
            <a:spAutoFit/>
          </a:bodyPr>
          <a:lstStyle/>
          <a:p>
            <a:pPr indent="266700" fontAlgn="base">
              <a:lnSpc>
                <a:spcPct val="150000"/>
              </a:lnSpc>
              <a:spcBef>
                <a:spcPct val="0"/>
              </a:spcBef>
              <a:spcAft>
                <a:spcPct val="0"/>
              </a:spcAft>
            </a:pPr>
            <a:r>
              <a:rPr lang="zh-CN" altLang="zh-CN" dirty="0">
                <a:latin typeface="微软雅黑" pitchFamily="34" charset="-122"/>
                <a:ea typeface="微软雅黑" pitchFamily="34" charset="-122"/>
              </a:rPr>
              <a:t>本章主要讲解关于数字影像色彩方面的基础知识，常用的颜色校正特效及参数调整，</a:t>
            </a:r>
            <a:r>
              <a:rPr lang="en-US" altLang="zh-CN" dirty="0" err="1">
                <a:latin typeface="微软雅黑" pitchFamily="34" charset="-122"/>
                <a:ea typeface="微软雅黑" pitchFamily="34" charset="-122"/>
              </a:rPr>
              <a:t>Lumetri</a:t>
            </a:r>
            <a:r>
              <a:rPr lang="en-US" altLang="zh-CN" dirty="0">
                <a:latin typeface="微软雅黑" pitchFamily="34" charset="-122"/>
                <a:ea typeface="微软雅黑" pitchFamily="34" charset="-122"/>
              </a:rPr>
              <a:t> color</a:t>
            </a:r>
            <a:r>
              <a:rPr lang="zh-CN" altLang="zh-CN" dirty="0">
                <a:latin typeface="微软雅黑" pitchFamily="34" charset="-122"/>
                <a:ea typeface="微软雅黑" pitchFamily="34" charset="-122"/>
              </a:rPr>
              <a:t>的调色技巧以及调色案例</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indent="266700" fontAlgn="base">
              <a:lnSpc>
                <a:spcPct val="150000"/>
              </a:lnSpc>
              <a:spcBef>
                <a:spcPct val="0"/>
              </a:spcBef>
              <a:spcAft>
                <a:spcPct val="0"/>
              </a:spcAft>
            </a:pPr>
            <a:endParaRPr lang="en-US" altLang="zh-CN" dirty="0">
              <a:latin typeface="微软雅黑" pitchFamily="34" charset="-122"/>
              <a:ea typeface="微软雅黑" pitchFamily="34" charset="-122"/>
            </a:endParaRPr>
          </a:p>
          <a:p>
            <a:pPr indent="266700" fontAlgn="base">
              <a:lnSpc>
                <a:spcPct val="150000"/>
              </a:lnSpc>
              <a:spcBef>
                <a:spcPct val="0"/>
              </a:spcBef>
              <a:spcAft>
                <a:spcPct val="0"/>
              </a:spcAft>
            </a:pPr>
            <a:r>
              <a:rPr lang="zh-CN" altLang="zh-CN" dirty="0" smtClean="0">
                <a:latin typeface="微软雅黑" pitchFamily="34" charset="-122"/>
                <a:ea typeface="微软雅黑" pitchFamily="34" charset="-122"/>
              </a:rPr>
              <a:t>调色</a:t>
            </a:r>
            <a:r>
              <a:rPr lang="zh-CN" altLang="zh-CN" dirty="0">
                <a:latin typeface="微软雅黑" pitchFamily="34" charset="-122"/>
                <a:ea typeface="微软雅黑" pitchFamily="34" charset="-122"/>
              </a:rPr>
              <a:t>是一个非常细致的工作，需要用户耐心地一点点进行调节，因此在影视创作过程中，掌握影像色彩的校正和调整，灵活运动参数调节，不仅能让画面变得好看，而且能够感悟到影片的感情色彩。</a:t>
            </a:r>
          </a:p>
        </p:txBody>
      </p:sp>
    </p:spTree>
    <p:extLst>
      <p:ext uri="{BB962C8B-B14F-4D97-AF65-F5344CB8AC3E}">
        <p14:creationId xmlns:p14="http://schemas.microsoft.com/office/powerpoint/2010/main" val="25422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35253"/>
            <a:ext cx="7464629"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色彩是由色相、饱和度、明度三个要素</a:t>
            </a:r>
            <a:r>
              <a:rPr lang="zh-CN" altLang="zh-CN" sz="2000" dirty="0" smtClean="0">
                <a:latin typeface="微软雅黑" pitchFamily="34" charset="-122"/>
                <a:ea typeface="微软雅黑" pitchFamily="34" charset="-122"/>
              </a:rPr>
              <a:t>组成</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色相</a:t>
            </a:r>
            <a:r>
              <a:rPr lang="zh-CN" altLang="zh-CN" sz="2000" dirty="0">
                <a:latin typeface="微软雅黑" pitchFamily="34" charset="-122"/>
                <a:ea typeface="微软雅黑" pitchFamily="34" charset="-122"/>
              </a:rPr>
              <a:t>是色彩的一种最基本的感觉属性，这种属性可以将光谱上的不同部分区分开，按照红、橙、黄、绿、青、蓝、紫等色彩感觉区分色谱</a:t>
            </a:r>
            <a:r>
              <a:rPr lang="zh-CN" altLang="zh-CN" sz="2000" dirty="0" smtClean="0">
                <a:latin typeface="微软雅黑" pitchFamily="34" charset="-122"/>
                <a:ea typeface="微软雅黑" pitchFamily="34" charset="-122"/>
              </a:rPr>
              <a:t>段</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饱和度</a:t>
            </a:r>
            <a:r>
              <a:rPr lang="zh-CN" altLang="zh-CN" sz="2000" dirty="0">
                <a:latin typeface="微软雅黑" pitchFamily="34" charset="-122"/>
                <a:ea typeface="微软雅黑" pitchFamily="34" charset="-122"/>
              </a:rPr>
              <a:t>是指色彩的纯度，是人们在视觉上对色相属性鲜艳程度的评判</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明度</a:t>
            </a:r>
            <a:r>
              <a:rPr lang="zh-CN" altLang="zh-CN" sz="2000" dirty="0">
                <a:latin typeface="微软雅黑" pitchFamily="34" charset="-122"/>
                <a:ea typeface="微软雅黑" pitchFamily="34" charset="-122"/>
              </a:rPr>
              <a:t>是眼睛对光源和物体表面明暗程度的感觉，是人们区分明暗层次的视觉属性，这种明暗层次决定亮度的强弱及光刺激能量水平的高低。</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7" name="currentImg" descr="src=http%3A%2F%2Fpic"/>
          <p:cNvPicPr/>
          <p:nvPr/>
        </p:nvPicPr>
        <p:blipFill>
          <a:blip r:embed="rId3">
            <a:extLst>
              <a:ext uri="{28A0092B-C50C-407E-A947-70E740481C1C}">
                <a14:useLocalDpi xmlns:a14="http://schemas.microsoft.com/office/drawing/2010/main" val="0"/>
              </a:ext>
            </a:extLst>
          </a:blip>
          <a:srcRect/>
          <a:stretch>
            <a:fillRect/>
          </a:stretch>
        </p:blipFill>
        <p:spPr bwMode="auto">
          <a:xfrm>
            <a:off x="8916670" y="1935253"/>
            <a:ext cx="3275330" cy="3275330"/>
          </a:xfrm>
          <a:prstGeom prst="rect">
            <a:avLst/>
          </a:prstGeom>
          <a:noFill/>
          <a:ln>
            <a:noFill/>
          </a:ln>
        </p:spPr>
      </p:pic>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35253"/>
            <a:ext cx="3575017"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色彩</a:t>
            </a:r>
            <a:r>
              <a:rPr lang="zh-CN" altLang="zh-CN" sz="2000" dirty="0">
                <a:latin typeface="微软雅黑" pitchFamily="34" charset="-122"/>
                <a:ea typeface="微软雅黑" pitchFamily="34" charset="-122"/>
              </a:rPr>
              <a:t>模式就是表示颜色的方法，在软件中，表示颜色的方法有很多种，比如</a:t>
            </a:r>
            <a:r>
              <a:rPr lang="en-US" altLang="zh-CN" sz="2000" dirty="0">
                <a:latin typeface="微软雅黑" pitchFamily="34" charset="-122"/>
                <a:ea typeface="微软雅黑" pitchFamily="34" charset="-122"/>
              </a:rPr>
              <a:t>RGB</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 CMYK</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HSB</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Lab</a:t>
            </a:r>
            <a:r>
              <a:rPr lang="zh-CN" altLang="zh-CN" sz="2000" dirty="0">
                <a:latin typeface="微软雅黑" pitchFamily="34" charset="-122"/>
                <a:ea typeface="微软雅黑" pitchFamily="34" charset="-122"/>
              </a:rPr>
              <a:t>等。数字视频影像的色彩模式，主要是</a:t>
            </a:r>
            <a:r>
              <a:rPr lang="en-US" altLang="zh-CN" sz="2000" dirty="0">
                <a:latin typeface="微软雅黑" pitchFamily="34" charset="-122"/>
                <a:ea typeface="微软雅黑" pitchFamily="34" charset="-122"/>
              </a:rPr>
              <a:t>RGB</a:t>
            </a:r>
            <a:r>
              <a:rPr lang="zh-CN" altLang="zh-CN" sz="2000" dirty="0">
                <a:latin typeface="微软雅黑" pitchFamily="34" charset="-122"/>
                <a:ea typeface="微软雅黑" pitchFamily="34" charset="-122"/>
              </a:rPr>
              <a:t>色彩模式和</a:t>
            </a:r>
            <a:r>
              <a:rPr lang="en-US" altLang="zh-CN" sz="2000" dirty="0">
                <a:latin typeface="微软雅黑" pitchFamily="34" charset="-122"/>
                <a:ea typeface="微软雅黑" pitchFamily="34" charset="-122"/>
              </a:rPr>
              <a:t>HSB</a:t>
            </a:r>
            <a:r>
              <a:rPr lang="zh-CN" altLang="zh-CN" sz="2000" dirty="0">
                <a:latin typeface="微软雅黑" pitchFamily="34" charset="-122"/>
                <a:ea typeface="微软雅黑" pitchFamily="34" charset="-122"/>
              </a:rPr>
              <a:t>色彩模式。</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5175424" y="496449"/>
            <a:ext cx="5415238" cy="5074783"/>
          </a:xfrm>
          <a:prstGeom prst="rect">
            <a:avLst/>
          </a:prstGeom>
          <a:noFill/>
          <a:ln>
            <a:noFill/>
          </a:ln>
        </p:spPr>
      </p:pic>
      <p:sp>
        <p:nvSpPr>
          <p:cNvPr id="5" name="矩形 4"/>
          <p:cNvSpPr/>
          <p:nvPr/>
        </p:nvSpPr>
        <p:spPr>
          <a:xfrm>
            <a:off x="7240843" y="5571232"/>
            <a:ext cx="1777346" cy="499624"/>
          </a:xfrm>
          <a:prstGeom prst="rect">
            <a:avLst/>
          </a:prstGeom>
        </p:spPr>
        <p:txBody>
          <a:bodyPr wrap="none">
            <a:spAutoFit/>
          </a:bodyPr>
          <a:lstStyle/>
          <a:p>
            <a:pPr algn="just" fontAlgn="base">
              <a:lnSpc>
                <a:spcPct val="150000"/>
              </a:lnSpc>
              <a:spcBef>
                <a:spcPct val="0"/>
              </a:spcBef>
              <a:spcAft>
                <a:spcPct val="0"/>
              </a:spcAft>
            </a:pPr>
            <a:r>
              <a:rPr lang="zh-CN" altLang="zh-CN" kern="100" dirty="0">
                <a:ea typeface="Times New Roman" panose="02020603050405020304" pitchFamily="18" charset="0"/>
              </a:rPr>
              <a:t> </a:t>
            </a:r>
            <a:r>
              <a:rPr lang="en-US" altLang="zh-CN" sz="2000" dirty="0">
                <a:latin typeface="微软雅黑" pitchFamily="34" charset="-122"/>
                <a:ea typeface="微软雅黑" pitchFamily="34" charset="-122"/>
              </a:rPr>
              <a:t>RGB</a:t>
            </a:r>
            <a:r>
              <a:rPr lang="zh-CN" altLang="zh-CN" sz="2000" dirty="0">
                <a:latin typeface="微软雅黑" pitchFamily="34" charset="-122"/>
                <a:ea typeface="微软雅黑" pitchFamily="34" charset="-122"/>
              </a:rPr>
              <a:t>色彩模式</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55596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矩形 4"/>
          <p:cNvSpPr/>
          <p:nvPr/>
        </p:nvSpPr>
        <p:spPr>
          <a:xfrm>
            <a:off x="5086447" y="5472895"/>
            <a:ext cx="1770036" cy="553998"/>
          </a:xfrm>
          <a:prstGeom prst="rect">
            <a:avLst/>
          </a:prstGeom>
        </p:spPr>
        <p:txBody>
          <a:bodyPr wrap="none">
            <a:spAutoFit/>
          </a:bodyPr>
          <a:lstStyle/>
          <a:p>
            <a:pPr algn="ctr" fontAlgn="base">
              <a:lnSpc>
                <a:spcPct val="150000"/>
              </a:lnSpc>
              <a:spcBef>
                <a:spcPct val="0"/>
              </a:spcBef>
              <a:spcAft>
                <a:spcPct val="0"/>
              </a:spcAft>
            </a:pPr>
            <a:r>
              <a:rPr lang="zh-CN" altLang="zh-CN" kern="100" dirty="0">
                <a:ea typeface="Times New Roman" panose="02020603050405020304" pitchFamily="18" charset="0"/>
              </a:rPr>
              <a:t> </a:t>
            </a:r>
            <a:r>
              <a:rPr lang="en-US" altLang="zh-CN" sz="2000" dirty="0">
                <a:latin typeface="微软雅黑" pitchFamily="34" charset="-122"/>
                <a:ea typeface="微软雅黑" pitchFamily="34" charset="-122"/>
              </a:rPr>
              <a:t>HSB</a:t>
            </a:r>
            <a:r>
              <a:rPr lang="zh-CN" altLang="zh-CN" sz="2000" dirty="0">
                <a:latin typeface="微软雅黑" pitchFamily="34" charset="-122"/>
                <a:ea typeface="微软雅黑" pitchFamily="34" charset="-122"/>
              </a:rPr>
              <a:t>色彩</a:t>
            </a:r>
            <a:r>
              <a:rPr lang="zh-CN" altLang="zh-CN" sz="2000" dirty="0" smtClean="0">
                <a:latin typeface="微软雅黑" pitchFamily="34" charset="-122"/>
                <a:ea typeface="微软雅黑" pitchFamily="34" charset="-122"/>
              </a:rPr>
              <a:t>模式</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410335" y="1930584"/>
            <a:ext cx="9849068" cy="3322304"/>
          </a:xfrm>
          <a:prstGeom prst="rect">
            <a:avLst/>
          </a:prstGeom>
          <a:noFill/>
          <a:ln>
            <a:noFill/>
          </a:ln>
        </p:spPr>
      </p:pic>
    </p:spTree>
    <p:extLst>
      <p:ext uri="{BB962C8B-B14F-4D97-AF65-F5344CB8AC3E}">
        <p14:creationId xmlns:p14="http://schemas.microsoft.com/office/powerpoint/2010/main" val="83019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矩形 4"/>
          <p:cNvSpPr/>
          <p:nvPr/>
        </p:nvSpPr>
        <p:spPr>
          <a:xfrm>
            <a:off x="751483" y="2276972"/>
            <a:ext cx="4585329" cy="1938992"/>
          </a:xfrm>
          <a:prstGeom prst="rect">
            <a:avLst/>
          </a:prstGeom>
        </p:spPr>
        <p:txBody>
          <a:bodyPr wrap="square">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颜色轮是研究颜色相加混合的一种实验仪器，可以通过颜色轮判断一个颜色分量与其他颜色之间的关系，协调颜色</a:t>
            </a:r>
            <a:r>
              <a:rPr lang="zh-CN" altLang="zh-CN" sz="2000" dirty="0" smtClean="0">
                <a:latin typeface="微软雅黑" pitchFamily="34" charset="-122"/>
                <a:ea typeface="微软雅黑" pitchFamily="34" charset="-122"/>
              </a:rPr>
              <a:t>搭配</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descr="C:\Users\Administrator\AppData\Local\Microsoft\Windows\INetCache\Content.Word\色轮New.jpg"/>
          <p:cNvPicPr/>
          <p:nvPr/>
        </p:nvPicPr>
        <p:blipFill>
          <a:blip r:embed="rId3">
            <a:extLst>
              <a:ext uri="{28A0092B-C50C-407E-A947-70E740481C1C}">
                <a14:useLocalDpi xmlns:a14="http://schemas.microsoft.com/office/drawing/2010/main" val="0"/>
              </a:ext>
            </a:extLst>
          </a:blip>
          <a:srcRect/>
          <a:stretch>
            <a:fillRect/>
          </a:stretch>
        </p:blipFill>
        <p:spPr bwMode="auto">
          <a:xfrm>
            <a:off x="6362198" y="465672"/>
            <a:ext cx="4965444" cy="5053017"/>
          </a:xfrm>
          <a:prstGeom prst="rect">
            <a:avLst/>
          </a:prstGeom>
          <a:noFill/>
          <a:ln>
            <a:noFill/>
          </a:ln>
        </p:spPr>
      </p:pic>
      <p:sp>
        <p:nvSpPr>
          <p:cNvPr id="4" name="矩形 3"/>
          <p:cNvSpPr/>
          <p:nvPr/>
        </p:nvSpPr>
        <p:spPr>
          <a:xfrm>
            <a:off x="8578039" y="5518689"/>
            <a:ext cx="877163" cy="369332"/>
          </a:xfrm>
          <a:prstGeom prst="rect">
            <a:avLst/>
          </a:prstGeom>
        </p:spPr>
        <p:txBody>
          <a:bodyPr wrap="none">
            <a:spAutoFit/>
          </a:bodyPr>
          <a:lstStyle/>
          <a:p>
            <a:r>
              <a:rPr lang="zh-CN" altLang="zh-CN" dirty="0">
                <a:latin typeface="微软雅黑" pitchFamily="34" charset="-122"/>
                <a:ea typeface="微软雅黑" pitchFamily="34" charset="-122"/>
              </a:rPr>
              <a:t>颜色轮</a:t>
            </a:r>
            <a:endParaRPr lang="zh-CN" altLang="en-US" dirty="0"/>
          </a:p>
        </p:txBody>
      </p:sp>
    </p:spTree>
    <p:extLst>
      <p:ext uri="{BB962C8B-B14F-4D97-AF65-F5344CB8AC3E}">
        <p14:creationId xmlns:p14="http://schemas.microsoft.com/office/powerpoint/2010/main" val="81523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5" name="矩形 4"/>
          <p:cNvSpPr/>
          <p:nvPr/>
        </p:nvSpPr>
        <p:spPr>
          <a:xfrm>
            <a:off x="683084" y="2119886"/>
            <a:ext cx="10426194" cy="3416320"/>
          </a:xfrm>
          <a:prstGeom prst="rect">
            <a:avLst/>
          </a:prstGeom>
        </p:spPr>
        <p:txBody>
          <a:bodyPr wrap="square">
            <a:spAutoFit/>
          </a:bodyPr>
          <a:lstStyle/>
          <a:p>
            <a:pPr fontAlgn="base">
              <a:lnSpc>
                <a:spcPct val="150000"/>
              </a:lnSpc>
              <a:spcBef>
                <a:spcPct val="0"/>
              </a:spcBef>
              <a:spcAft>
                <a:spcPct val="0"/>
              </a:spcAft>
            </a:pPr>
            <a:r>
              <a:rPr lang="zh-CN" altLang="zh-CN" b="1" dirty="0">
                <a:latin typeface="微软雅黑" pitchFamily="34" charset="-122"/>
                <a:ea typeface="微软雅黑" pitchFamily="34" charset="-122"/>
              </a:rPr>
              <a:t>颜色搭配与</a:t>
            </a:r>
            <a:r>
              <a:rPr lang="zh-CN" altLang="zh-CN" b="1" dirty="0" smtClean="0">
                <a:latin typeface="微软雅黑" pitchFamily="34" charset="-122"/>
                <a:ea typeface="微软雅黑" pitchFamily="34" charset="-122"/>
              </a:rPr>
              <a:t>风格</a:t>
            </a:r>
            <a:endParaRPr lang="en-US" altLang="zh-CN" b="1" dirty="0" smtClean="0">
              <a:latin typeface="微软雅黑" pitchFamily="34" charset="-122"/>
              <a:ea typeface="微软雅黑" pitchFamily="34" charset="-122"/>
            </a:endParaRP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互补搭配</a:t>
            </a:r>
            <a:r>
              <a:rPr lang="zh-CN" altLang="en-US"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使用</a:t>
            </a:r>
            <a:r>
              <a:rPr lang="zh-CN" altLang="zh-CN" dirty="0">
                <a:latin typeface="微软雅黑" pitchFamily="34" charset="-122"/>
                <a:ea typeface="微软雅黑" pitchFamily="34" charset="-122"/>
              </a:rPr>
              <a:t>色相环上全然相反的颜色，得到强烈的视觉冲击力。</a:t>
            </a: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单色搭配</a:t>
            </a:r>
            <a:r>
              <a:rPr lang="zh-CN" altLang="en-US" b="1"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使用</a:t>
            </a:r>
            <a:r>
              <a:rPr lang="zh-CN" altLang="zh-CN" dirty="0">
                <a:latin typeface="微软雅黑" pitchFamily="34" charset="-122"/>
                <a:ea typeface="微软雅黑" pitchFamily="34" charset="-122"/>
              </a:rPr>
              <a:t>同一个颜色，通过加深或减淡搭配不同深浅的颜色，使画面具有统一性。</a:t>
            </a: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中性搭配</a:t>
            </a:r>
            <a:r>
              <a:rPr lang="zh-CN" altLang="en-US"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加入</a:t>
            </a:r>
            <a:r>
              <a:rPr lang="zh-CN" altLang="zh-CN" dirty="0">
                <a:latin typeface="微软雅黑" pitchFamily="34" charset="-122"/>
                <a:ea typeface="微软雅黑" pitchFamily="34" charset="-122"/>
              </a:rPr>
              <a:t>某种颜色的补色或黑色，使其他色彩消失或中性化，这种画面显得更加沉稳，大气。</a:t>
            </a: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无色搭配</a:t>
            </a:r>
            <a:r>
              <a:rPr lang="zh-CN" altLang="en-US"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不用</a:t>
            </a:r>
            <a:r>
              <a:rPr lang="zh-CN" altLang="zh-CN" dirty="0">
                <a:latin typeface="微软雅黑" pitchFamily="34" charset="-122"/>
                <a:ea typeface="微软雅黑" pitchFamily="34" charset="-122"/>
              </a:rPr>
              <a:t>彩色，只用黑、白、灰等无彩色系颜色搭配。</a:t>
            </a: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类比搭配</a:t>
            </a:r>
            <a:r>
              <a:rPr lang="zh-CN" altLang="en-US"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在</a:t>
            </a:r>
            <a:r>
              <a:rPr lang="zh-CN" altLang="zh-CN" dirty="0">
                <a:latin typeface="微软雅黑" pitchFamily="34" charset="-122"/>
                <a:ea typeface="微软雅黑" pitchFamily="34" charset="-122"/>
              </a:rPr>
              <a:t>色相环上选择三种连续的色彩，或选择任意一种明色和暗色。</a:t>
            </a:r>
          </a:p>
          <a:p>
            <a:pPr fontAlgn="base">
              <a:lnSpc>
                <a:spcPct val="150000"/>
              </a:lnSpc>
              <a:spcBef>
                <a:spcPct val="0"/>
              </a:spcBef>
              <a:spcAft>
                <a:spcPct val="0"/>
              </a:spcAft>
            </a:pPr>
            <a:r>
              <a:rPr lang="zh-CN" altLang="zh-CN" b="1" dirty="0" smtClean="0">
                <a:latin typeface="微软雅黑" pitchFamily="34" charset="-122"/>
                <a:ea typeface="微软雅黑" pitchFamily="34" charset="-122"/>
              </a:rPr>
              <a:t>冲突搭配</a:t>
            </a:r>
            <a:r>
              <a:rPr lang="zh-CN" altLang="en-US" dirty="0" smtClean="0">
                <a:latin typeface="微软雅黑" pitchFamily="34" charset="-122"/>
                <a:ea typeface="微软雅黑" pitchFamily="34" charset="-122"/>
              </a:rPr>
              <a:t>：</a:t>
            </a:r>
            <a:r>
              <a:rPr lang="zh-CN" altLang="zh-CN" dirty="0" smtClean="0">
                <a:latin typeface="微软雅黑" pitchFamily="34" charset="-122"/>
                <a:ea typeface="微软雅黑" pitchFamily="34" charset="-122"/>
              </a:rPr>
              <a:t>在</a:t>
            </a:r>
            <a:r>
              <a:rPr lang="zh-CN" altLang="zh-CN" dirty="0">
                <a:latin typeface="微软雅黑" pitchFamily="34" charset="-122"/>
                <a:ea typeface="微软雅黑" pitchFamily="34" charset="-122"/>
              </a:rPr>
              <a:t>色相环上将一种颜色和它左边或右边的色彩搭配起来，形成冲突感。</a:t>
            </a:r>
          </a:p>
          <a:p>
            <a:pPr fontAlgn="base">
              <a:lnSpc>
                <a:spcPct val="150000"/>
              </a:lnSpc>
              <a:spcBef>
                <a:spcPct val="0"/>
              </a:spcBef>
              <a:spcAft>
                <a:spcPct val="0"/>
              </a:spcAft>
            </a:pP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3388987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调色</a:t>
            </a:r>
            <a:r>
              <a:rPr lang="zh-CN" altLang="zh-CN" sz="2400" b="1" dirty="0" smtClean="0">
                <a:latin typeface="黑体" panose="02010609060101010101" pitchFamily="49" charset="-122"/>
                <a:ea typeface="黑体" panose="02010609060101010101" pitchFamily="49" charset="-122"/>
              </a:rPr>
              <a:t>特效</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8</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683084"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8.1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色彩基础知识</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680431" y="2135238"/>
            <a:ext cx="7859353" cy="3160093"/>
          </a:xfrm>
          <a:prstGeom prst="rect">
            <a:avLst/>
          </a:prstGeom>
          <a:noFill/>
          <a:ln>
            <a:noFill/>
          </a:ln>
        </p:spPr>
      </p:pic>
      <p:sp>
        <p:nvSpPr>
          <p:cNvPr id="4" name="矩形 3"/>
          <p:cNvSpPr/>
          <p:nvPr/>
        </p:nvSpPr>
        <p:spPr>
          <a:xfrm>
            <a:off x="4621241" y="5535326"/>
            <a:ext cx="2758447" cy="460382"/>
          </a:xfrm>
          <a:prstGeom prst="rect">
            <a:avLst/>
          </a:prstGeom>
        </p:spPr>
        <p:txBody>
          <a:bodyPr wrap="none">
            <a:spAutoFit/>
          </a:bodyPr>
          <a:lstStyle/>
          <a:p>
            <a:pPr fontAlgn="base">
              <a:lnSpc>
                <a:spcPct val="150000"/>
              </a:lnSpc>
              <a:spcBef>
                <a:spcPct val="0"/>
              </a:spcBef>
              <a:spcAft>
                <a:spcPct val="0"/>
              </a:spcAft>
            </a:pPr>
            <a:r>
              <a:rPr lang="zh-CN" altLang="zh-CN" dirty="0">
                <a:latin typeface="微软雅黑" pitchFamily="34" charset="-122"/>
                <a:ea typeface="微软雅黑" pitchFamily="34" charset="-122"/>
              </a:rPr>
              <a:t>电影《满城尽带黄金甲》</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52748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381</TotalTime>
  <Words>1518</Words>
  <Application>Microsoft Office PowerPoint</Application>
  <PresentationFormat>宽屏</PresentationFormat>
  <Paragraphs>183</Paragraphs>
  <Slides>34</Slides>
  <Notes>34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34</vt:i4>
      </vt:variant>
    </vt:vector>
  </HeadingPairs>
  <TitlesOfParts>
    <vt:vector size="42" baseType="lpstr">
      <vt:lpstr>Arial Unicode MS</vt:lpstr>
      <vt:lpstr>黑体</vt:lpstr>
      <vt:lpstr>宋体</vt:lpstr>
      <vt:lpstr>微软雅黑</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44</cp:revision>
  <dcterms:created xsi:type="dcterms:W3CDTF">2015-10-15T01:42:42Z</dcterms:created>
  <dcterms:modified xsi:type="dcterms:W3CDTF">2022-09-20T00:09:09Z</dcterms:modified>
</cp:coreProperties>
</file>