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94" r:id="rId3"/>
    <p:sldId id="309" r:id="rId4"/>
    <p:sldId id="260" r:id="rId5"/>
    <p:sldId id="295" r:id="rId6"/>
    <p:sldId id="296" r:id="rId7"/>
    <p:sldId id="297" r:id="rId8"/>
    <p:sldId id="298" r:id="rId9"/>
    <p:sldId id="300" r:id="rId10"/>
    <p:sldId id="299" r:id="rId11"/>
    <p:sldId id="301" r:id="rId12"/>
    <p:sldId id="302" r:id="rId13"/>
    <p:sldId id="303" r:id="rId14"/>
    <p:sldId id="304" r:id="rId15"/>
    <p:sldId id="305" r:id="rId16"/>
    <p:sldId id="306" r:id="rId17"/>
    <p:sldId id="307" r:id="rId18"/>
    <p:sldId id="308" r:id="rId19"/>
    <p:sldId id="310" r:id="rId20"/>
    <p:sldId id="29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p:cViewPr varScale="1">
        <p:scale>
          <a:sx n="70" d="100"/>
          <a:sy n="70"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3757381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24928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320625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288750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3898355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34648475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228641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1204150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784189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19</a:t>
            </a:fld>
            <a:endParaRPr lang="zh-CN" altLang="en-US"/>
          </a:p>
        </p:txBody>
      </p:sp>
    </p:spTree>
    <p:extLst>
      <p:ext uri="{BB962C8B-B14F-4D97-AF65-F5344CB8AC3E}">
        <p14:creationId xmlns:p14="http://schemas.microsoft.com/office/powerpoint/2010/main" val="391665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20</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110842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1959108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3105794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3951003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14417852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16949331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85609" y="2233140"/>
            <a:ext cx="2458539"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en-US" altLang="zh-CN" sz="2000" b="1" dirty="0" smtClean="0">
                <a:latin typeface="微软雅黑" pitchFamily="34" charset="-122"/>
                <a:ea typeface="微软雅黑" pitchFamily="34" charset="-122"/>
              </a:rPr>
              <a:t>3D</a:t>
            </a:r>
            <a:r>
              <a:rPr lang="zh-CN" altLang="zh-CN" sz="2000" b="1" dirty="0">
                <a:latin typeface="微软雅黑" pitchFamily="34" charset="-122"/>
                <a:ea typeface="微软雅黑" pitchFamily="34" charset="-122"/>
              </a:rPr>
              <a:t>运动过渡效果</a:t>
            </a:r>
          </a:p>
          <a:p>
            <a:pPr algn="just" fontAlgn="base">
              <a:lnSpc>
                <a:spcPct val="150000"/>
              </a:lnSpc>
              <a:spcBef>
                <a:spcPct val="0"/>
              </a:spcBef>
              <a:spcAft>
                <a:spcPct val="0"/>
              </a:spcAft>
            </a:pPr>
            <a:r>
              <a:rPr lang="en-US" altLang="zh-CN" sz="2000" dirty="0">
                <a:latin typeface="微软雅黑" pitchFamily="34" charset="-122"/>
                <a:ea typeface="微软雅黑" pitchFamily="34" charset="-122"/>
              </a:rPr>
              <a:t>3D</a:t>
            </a:r>
            <a:r>
              <a:rPr lang="zh-CN" altLang="zh-CN" sz="2000" dirty="0">
                <a:latin typeface="微软雅黑" pitchFamily="34" charset="-122"/>
                <a:ea typeface="微软雅黑" pitchFamily="34" charset="-122"/>
              </a:rPr>
              <a:t>运动过渡中包含有立方体旋转、翻转等效果，它们都具有</a:t>
            </a:r>
            <a:r>
              <a:rPr lang="en-US" altLang="zh-CN" sz="2000" dirty="0">
                <a:latin typeface="微软雅黑" pitchFamily="34" charset="-122"/>
                <a:ea typeface="微软雅黑" pitchFamily="34" charset="-122"/>
              </a:rPr>
              <a:t>3D</a:t>
            </a:r>
            <a:r>
              <a:rPr lang="zh-CN" altLang="zh-CN" sz="2000" dirty="0">
                <a:latin typeface="微软雅黑" pitchFamily="34" charset="-122"/>
                <a:ea typeface="微软雅黑" pitchFamily="34" charset="-122"/>
              </a:rPr>
              <a:t>的立体效果，只是</a:t>
            </a:r>
            <a:r>
              <a:rPr lang="en-US" altLang="zh-CN" sz="2000" dirty="0">
                <a:latin typeface="微软雅黑" pitchFamily="34" charset="-122"/>
                <a:ea typeface="微软雅黑" pitchFamily="34" charset="-122"/>
              </a:rPr>
              <a:t>3D</a:t>
            </a:r>
            <a:r>
              <a:rPr lang="zh-CN" altLang="zh-CN" sz="2000" dirty="0">
                <a:latin typeface="微软雅黑" pitchFamily="34" charset="-122"/>
                <a:ea typeface="微软雅黑" pitchFamily="34" charset="-122"/>
              </a:rPr>
              <a:t>的运动状态不同。</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3701" y="2233140"/>
            <a:ext cx="8677685" cy="3816704"/>
          </a:xfrm>
          <a:prstGeom prst="rect">
            <a:avLst/>
          </a:prstGeom>
          <a:noFill/>
          <a:ln>
            <a:noFill/>
          </a:ln>
        </p:spPr>
      </p:pic>
    </p:spTree>
    <p:extLst>
      <p:ext uri="{BB962C8B-B14F-4D97-AF65-F5344CB8AC3E}">
        <p14:creationId xmlns:p14="http://schemas.microsoft.com/office/powerpoint/2010/main" val="618494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85609" y="2233140"/>
            <a:ext cx="2458539"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滑动</a:t>
            </a:r>
            <a:r>
              <a:rPr lang="zh-CN" altLang="zh-CN" sz="2000" b="1" dirty="0">
                <a:latin typeface="微软雅黑" pitchFamily="34" charset="-122"/>
                <a:ea typeface="微软雅黑" pitchFamily="34" charset="-122"/>
              </a:rPr>
              <a:t>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滑动效果多是从画面的局部以各种形式滑动，实现图像</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到图像</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的过渡效果。滑动过渡共有中心拆分、内滑、带状内滑、摇、推等几种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8864" y="2323464"/>
            <a:ext cx="8371445" cy="3736141"/>
          </a:xfrm>
          <a:prstGeom prst="rect">
            <a:avLst/>
          </a:prstGeom>
          <a:noFill/>
          <a:ln>
            <a:noFill/>
          </a:ln>
        </p:spPr>
      </p:pic>
    </p:spTree>
    <p:extLst>
      <p:ext uri="{BB962C8B-B14F-4D97-AF65-F5344CB8AC3E}">
        <p14:creationId xmlns:p14="http://schemas.microsoft.com/office/powerpoint/2010/main" val="100883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087848"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划</a:t>
            </a:r>
            <a:r>
              <a:rPr lang="zh-CN" altLang="zh-CN" sz="2000" b="1" dirty="0">
                <a:latin typeface="微软雅黑" pitchFamily="34" charset="-122"/>
                <a:ea typeface="微软雅黑" pitchFamily="34" charset="-122"/>
              </a:rPr>
              <a:t>像过渡效果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划像效果是一种比较灵活的过渡方式，用户可以通过对过渡参数进行设置，实现丰富的观赏效果。划像过渡效果使前后两段素材的画面之间按照某种几何图像的轮廓进行放缩，显示后一个镜头画面的形式。</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5082" y="2414905"/>
            <a:ext cx="8156265" cy="3658350"/>
          </a:xfrm>
          <a:prstGeom prst="rect">
            <a:avLst/>
          </a:prstGeom>
          <a:noFill/>
          <a:ln>
            <a:noFill/>
          </a:ln>
        </p:spPr>
      </p:pic>
    </p:spTree>
    <p:extLst>
      <p:ext uri="{BB962C8B-B14F-4D97-AF65-F5344CB8AC3E}">
        <p14:creationId xmlns:p14="http://schemas.microsoft.com/office/powerpoint/2010/main" val="1842709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087848"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擦除</a:t>
            </a:r>
            <a:r>
              <a:rPr lang="zh-CN" altLang="zh-CN" sz="2000" b="1" dirty="0">
                <a:latin typeface="微软雅黑" pitchFamily="34" charset="-122"/>
                <a:ea typeface="微软雅黑" pitchFamily="34" charset="-122"/>
              </a:rPr>
              <a:t>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擦除效果是模拟实际中的擦除效果进行过渡的，即图像</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被擦除之后，露出下面的图像</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。擦除效果共有时钟式、棋盘、水波、油漆、百叶窗、随机、风车等十多种</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7075" y="2028423"/>
            <a:ext cx="8294778" cy="3693319"/>
          </a:xfrm>
          <a:prstGeom prst="rect">
            <a:avLst/>
          </a:prstGeom>
          <a:noFill/>
          <a:ln>
            <a:noFill/>
          </a:ln>
        </p:spPr>
      </p:pic>
    </p:spTree>
    <p:extLst>
      <p:ext uri="{BB962C8B-B14F-4D97-AF65-F5344CB8AC3E}">
        <p14:creationId xmlns:p14="http://schemas.microsoft.com/office/powerpoint/2010/main" val="339965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087848"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沉浸</a:t>
            </a:r>
            <a:r>
              <a:rPr lang="zh-CN" altLang="zh-CN" sz="2000" b="1" dirty="0">
                <a:latin typeface="微软雅黑" pitchFamily="34" charset="-122"/>
                <a:ea typeface="微软雅黑" pitchFamily="34" charset="-122"/>
              </a:rPr>
              <a:t>式视频过渡效果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沉浸式视频就是</a:t>
            </a:r>
            <a:r>
              <a:rPr lang="en-US" altLang="zh-CN" sz="2000" dirty="0">
                <a:latin typeface="微软雅黑" pitchFamily="34" charset="-122"/>
                <a:ea typeface="微软雅黑" pitchFamily="34" charset="-122"/>
              </a:rPr>
              <a:t>VR</a:t>
            </a:r>
            <a:r>
              <a:rPr lang="zh-CN" altLang="zh-CN" sz="2000" dirty="0">
                <a:latin typeface="微软雅黑" pitchFamily="34" charset="-122"/>
                <a:ea typeface="微软雅黑" pitchFamily="34" charset="-122"/>
              </a:rPr>
              <a:t>（虚拟现实）视频，就是观察者视点不变，改变观察者方向能够观察周围的全部场景，这类过渡效果均为无缝效果，可以确保过渡画面不会出现失真现象。</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1186" y="2305072"/>
            <a:ext cx="8360814" cy="3515835"/>
          </a:xfrm>
          <a:prstGeom prst="rect">
            <a:avLst/>
          </a:prstGeom>
          <a:noFill/>
          <a:ln>
            <a:noFill/>
          </a:ln>
        </p:spPr>
      </p:pic>
    </p:spTree>
    <p:extLst>
      <p:ext uri="{BB962C8B-B14F-4D97-AF65-F5344CB8AC3E}">
        <p14:creationId xmlns:p14="http://schemas.microsoft.com/office/powerpoint/2010/main" val="4016183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087848"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溶解</a:t>
            </a:r>
            <a:r>
              <a:rPr lang="zh-CN" altLang="zh-CN" sz="2000" b="1" dirty="0">
                <a:latin typeface="微软雅黑" pitchFamily="34" charset="-122"/>
                <a:ea typeface="微软雅黑" pitchFamily="34" charset="-122"/>
              </a:rPr>
              <a:t>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溶解过渡效果是视频编辑中最常用到的过渡方式，它在过渡中的效果是：当图像进入过渡区范围的时候，图像</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强度逐渐减弱，与此同时，图像</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的强度逐渐增强，当图像</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完全消失的时候就是图像</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完全显现的时候。</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99" y="2177421"/>
            <a:ext cx="8112243" cy="2913194"/>
          </a:xfrm>
          <a:prstGeom prst="rect">
            <a:avLst/>
          </a:prstGeom>
          <a:noFill/>
          <a:ln>
            <a:noFill/>
          </a:ln>
        </p:spPr>
      </p:pic>
    </p:spTree>
    <p:extLst>
      <p:ext uri="{BB962C8B-B14F-4D97-AF65-F5344CB8AC3E}">
        <p14:creationId xmlns:p14="http://schemas.microsoft.com/office/powerpoint/2010/main" val="57702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372244"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缩放</a:t>
            </a:r>
            <a:r>
              <a:rPr lang="zh-CN" altLang="zh-CN" sz="2000" b="1" dirty="0">
                <a:latin typeface="微软雅黑" pitchFamily="34" charset="-122"/>
                <a:ea typeface="微软雅黑" pitchFamily="34" charset="-122"/>
              </a:rPr>
              <a:t>过渡效果</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缩放效果是通过素材的放大（缩小）以模糊或遮盖的方式实现过渡。交叉缩放效果是图像</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逐渐放大充满整个屏幕，图像</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以同样的比例缩小进入屏幕，最后变成正常的比例显示，通过调整图像中心点位置，可以实现令人意想不到的</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74735" y="2226951"/>
            <a:ext cx="7918199" cy="2877312"/>
          </a:xfrm>
          <a:prstGeom prst="rect">
            <a:avLst/>
          </a:prstGeom>
          <a:noFill/>
          <a:ln>
            <a:noFill/>
          </a:ln>
        </p:spPr>
      </p:pic>
    </p:spTree>
    <p:extLst>
      <p:ext uri="{BB962C8B-B14F-4D97-AF65-F5344CB8AC3E}">
        <p14:creationId xmlns:p14="http://schemas.microsoft.com/office/powerpoint/2010/main" val="1472432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758093"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5.2</a:t>
            </a:r>
            <a:r>
              <a:rPr lang="zh-CN" altLang="zh-CN" sz="2000" b="1" dirty="0"/>
              <a:t>常用视频过渡</a:t>
            </a:r>
            <a:r>
              <a:rPr lang="zh-CN" altLang="zh-CN" sz="2000" b="1" dirty="0" smtClean="0"/>
              <a:t>效果</a:t>
            </a:r>
            <a:endParaRPr lang="en-US" altLang="zh-CN" sz="2000" b="1" dirty="0"/>
          </a:p>
        </p:txBody>
      </p:sp>
      <p:sp>
        <p:nvSpPr>
          <p:cNvPr id="4" name="TextBox 1"/>
          <p:cNvSpPr txBox="1"/>
          <p:nvPr/>
        </p:nvSpPr>
        <p:spPr>
          <a:xfrm>
            <a:off x="531016" y="2028424"/>
            <a:ext cx="3372244"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页面</a:t>
            </a:r>
            <a:r>
              <a:rPr lang="zh-CN" altLang="zh-CN" sz="2000" b="1" dirty="0">
                <a:latin typeface="微软雅黑" pitchFamily="34" charset="-122"/>
                <a:ea typeface="微软雅黑" pitchFamily="34" charset="-122"/>
              </a:rPr>
              <a:t>剥落过渡</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页面剥落过渡效果模仿翻转显示下一页的书页，素材</a:t>
            </a:r>
            <a:r>
              <a:rPr lang="en-US" altLang="zh-CN" sz="2000" dirty="0">
                <a:latin typeface="微软雅黑" pitchFamily="34" charset="-122"/>
                <a:ea typeface="微软雅黑" pitchFamily="34" charset="-122"/>
              </a:rPr>
              <a:t>A</a:t>
            </a:r>
            <a:r>
              <a:rPr lang="zh-CN" altLang="zh-CN" sz="2000" dirty="0">
                <a:latin typeface="微软雅黑" pitchFamily="34" charset="-122"/>
                <a:ea typeface="微软雅黑" pitchFamily="34" charset="-122"/>
              </a:rPr>
              <a:t>在第一页上，素材</a:t>
            </a:r>
            <a:r>
              <a:rPr lang="en-US" altLang="zh-CN" sz="2000" dirty="0">
                <a:latin typeface="微软雅黑" pitchFamily="34" charset="-122"/>
                <a:ea typeface="微软雅黑" pitchFamily="34" charset="-122"/>
              </a:rPr>
              <a:t>B</a:t>
            </a:r>
            <a:r>
              <a:rPr lang="zh-CN" altLang="zh-CN" sz="2000" dirty="0">
                <a:latin typeface="微软雅黑" pitchFamily="34" charset="-122"/>
                <a:ea typeface="微软雅黑" pitchFamily="34" charset="-122"/>
              </a:rPr>
              <a:t>在第二页上，页面剥落效果包括翻页和页面剥落两种过渡类型</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cstate="print">
            <a:extLst>
              <a:ext uri="{28A0092B-C50C-407E-A947-70E740481C1C}">
                <a14:useLocalDpi xmlns:a14="http://schemas.microsoft.com/office/drawing/2010/main" val="0"/>
              </a:ext>
            </a:extLst>
          </a:blip>
          <a:srcRect b="7048"/>
          <a:stretch>
            <a:fillRect/>
          </a:stretch>
        </p:blipFill>
        <p:spPr bwMode="auto">
          <a:xfrm>
            <a:off x="4152691" y="1903952"/>
            <a:ext cx="8010652" cy="3350436"/>
          </a:xfrm>
          <a:prstGeom prst="rect">
            <a:avLst/>
          </a:prstGeom>
          <a:noFill/>
          <a:ln>
            <a:noFill/>
          </a:ln>
        </p:spPr>
      </p:pic>
    </p:spTree>
    <p:extLst>
      <p:ext uri="{BB962C8B-B14F-4D97-AF65-F5344CB8AC3E}">
        <p14:creationId xmlns:p14="http://schemas.microsoft.com/office/powerpoint/2010/main" val="284778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2583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5.3</a:t>
            </a:r>
            <a:r>
              <a:rPr lang="zh-CN" altLang="zh-CN" sz="2000" b="1" dirty="0"/>
              <a:t>过渡效果</a:t>
            </a:r>
            <a:r>
              <a:rPr lang="zh-CN" altLang="zh-CN" sz="2000" b="1" dirty="0" smtClean="0"/>
              <a:t>插件</a:t>
            </a:r>
            <a:endParaRPr lang="en-US" altLang="zh-CN" sz="2000" b="1" dirty="0"/>
          </a:p>
        </p:txBody>
      </p:sp>
      <p:sp>
        <p:nvSpPr>
          <p:cNvPr id="4" name="TextBox 1"/>
          <p:cNvSpPr txBox="1"/>
          <p:nvPr/>
        </p:nvSpPr>
        <p:spPr>
          <a:xfrm>
            <a:off x="531016" y="2028424"/>
            <a:ext cx="3372244" cy="4616648"/>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过渡</a:t>
            </a:r>
            <a:r>
              <a:rPr lang="zh-CN" altLang="zh-CN" sz="2000" b="1" dirty="0">
                <a:latin typeface="微软雅黑" pitchFamily="34" charset="-122"/>
                <a:ea typeface="微软雅黑" pitchFamily="34" charset="-122"/>
              </a:rPr>
              <a:t>效果</a:t>
            </a:r>
            <a:r>
              <a:rPr lang="zh-CN" altLang="zh-CN" sz="2000" b="1" dirty="0" smtClean="0">
                <a:latin typeface="微软雅黑" pitchFamily="34" charset="-122"/>
                <a:ea typeface="微软雅黑" pitchFamily="34" charset="-122"/>
              </a:rPr>
              <a:t>插件</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过渡插件常用的有</a:t>
            </a:r>
            <a:r>
              <a:rPr lang="en-US" altLang="zh-CN" sz="2000" dirty="0">
                <a:latin typeface="微软雅黑" pitchFamily="34" charset="-122"/>
                <a:ea typeface="微软雅黑" pitchFamily="34" charset="-122"/>
              </a:rPr>
              <a:t>Hollywood FX</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Spice Master</a:t>
            </a:r>
            <a:r>
              <a:rPr lang="zh-CN" altLang="zh-CN" sz="2000" dirty="0">
                <a:latin typeface="微软雅黑" pitchFamily="34" charset="-122"/>
                <a:ea typeface="微软雅黑" pitchFamily="34" charset="-122"/>
              </a:rPr>
              <a:t>、等。</a:t>
            </a:r>
            <a:r>
              <a:rPr lang="en-US" altLang="zh-CN" sz="2000" dirty="0">
                <a:latin typeface="微软雅黑" pitchFamily="34" charset="-122"/>
                <a:ea typeface="微软雅黑" pitchFamily="34" charset="-122"/>
              </a:rPr>
              <a:t>Hollywood FX</a:t>
            </a:r>
            <a:r>
              <a:rPr lang="zh-CN" altLang="zh-CN" sz="2000" dirty="0">
                <a:latin typeface="微软雅黑" pitchFamily="34" charset="-122"/>
                <a:ea typeface="微软雅黑" pitchFamily="34" charset="-122"/>
              </a:rPr>
              <a:t>是一个可以脱离</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单独运行的软件，安装该插件后，它的转场就会出现在</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的过渡效果当中，外带的过渡效果就可以在</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里直接被调用。</a:t>
            </a:r>
          </a:p>
          <a:p>
            <a:pPr algn="just" fontAlgn="base">
              <a:lnSpc>
                <a:spcPct val="150000"/>
              </a:lnSpc>
              <a:spcBef>
                <a:spcPct val="0"/>
              </a:spcBef>
              <a:spcAft>
                <a:spcPct val="0"/>
              </a:spcAft>
            </a:pPr>
            <a:endParaRPr lang="en-US" altLang="zh-CN" sz="2000" b="1"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9042" y="2028423"/>
            <a:ext cx="7806941" cy="3539863"/>
          </a:xfrm>
          <a:prstGeom prst="rect">
            <a:avLst/>
          </a:prstGeom>
          <a:noFill/>
          <a:ln>
            <a:noFill/>
          </a:ln>
        </p:spPr>
      </p:pic>
    </p:spTree>
    <p:extLst>
      <p:ext uri="{BB962C8B-B14F-4D97-AF65-F5344CB8AC3E}">
        <p14:creationId xmlns:p14="http://schemas.microsoft.com/office/powerpoint/2010/main" val="3578447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2583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smtClean="0"/>
              <a:t>本章小结</a:t>
            </a:r>
            <a:endParaRPr lang="en-US" altLang="zh-CN" sz="2000" b="1" dirty="0"/>
          </a:p>
        </p:txBody>
      </p:sp>
      <p:sp>
        <p:nvSpPr>
          <p:cNvPr id="4" name="TextBox 1"/>
          <p:cNvSpPr txBox="1"/>
          <p:nvPr/>
        </p:nvSpPr>
        <p:spPr>
          <a:xfrm>
            <a:off x="531014" y="2028424"/>
            <a:ext cx="10332603"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本章</a:t>
            </a:r>
            <a:r>
              <a:rPr lang="zh-CN" altLang="zh-CN" sz="2000" dirty="0">
                <a:latin typeface="微软雅黑" pitchFamily="34" charset="-122"/>
                <a:ea typeface="微软雅黑" pitchFamily="34" charset="-122"/>
              </a:rPr>
              <a:t>主要讲解视频过渡效果的相关知识和基本操作，包括视频过渡效果的添加、删除、参数设置等，讲解常见的视频过渡效果，掌握利用视频过渡创作视频编辑效果</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由于</a:t>
            </a:r>
            <a:r>
              <a:rPr lang="en-US" altLang="zh-CN" sz="2000" dirty="0">
                <a:latin typeface="微软雅黑" pitchFamily="34" charset="-122"/>
                <a:ea typeface="微软雅黑" pitchFamily="34" charset="-122"/>
              </a:rPr>
              <a:t>Premiere Pro CC</a:t>
            </a:r>
            <a:r>
              <a:rPr lang="zh-CN" altLang="zh-CN" sz="2000" dirty="0">
                <a:latin typeface="微软雅黑" pitchFamily="34" charset="-122"/>
                <a:ea typeface="微软雅黑" pitchFamily="34" charset="-122"/>
              </a:rPr>
              <a:t>具有开放性结构的特点，本章增加第三方插件的转场功能介绍，强大的插件支撑不仅加强了软件的视频编辑能力，而且提供了强大的创意设计空间，是本章的重点内容。</a:t>
            </a:r>
          </a:p>
          <a:p>
            <a:pPr algn="just" fontAlgn="base">
              <a:lnSpc>
                <a:spcPct val="150000"/>
              </a:lnSpc>
              <a:spcBef>
                <a:spcPct val="0"/>
              </a:spcBef>
              <a:spcAft>
                <a:spcPct val="0"/>
              </a:spcAft>
            </a:pPr>
            <a:endParaRPr lang="zh-CN"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b="1"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856360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5</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zh-CN" sz="3600" b="1" dirty="0">
                <a:solidFill>
                  <a:schemeClr val="bg1"/>
                </a:solidFill>
                <a:latin typeface="黑体" panose="02010609060101010101" pitchFamily="49" charset="-122"/>
                <a:ea typeface="黑体" panose="02010609060101010101" pitchFamily="49" charset="-122"/>
              </a:rPr>
              <a:t>视频过渡效果</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b="1" dirty="0" smtClean="0"/>
              <a:t>章节导入</a:t>
            </a:r>
            <a:endParaRPr lang="en-US" altLang="zh-CN" sz="2000" b="1" dirty="0"/>
          </a:p>
        </p:txBody>
      </p:sp>
      <p:sp>
        <p:nvSpPr>
          <p:cNvPr id="4" name="TextBox 1"/>
          <p:cNvSpPr txBox="1"/>
          <p:nvPr/>
        </p:nvSpPr>
        <p:spPr>
          <a:xfrm>
            <a:off x="585607" y="2055719"/>
            <a:ext cx="5160099" cy="503214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纪录片</a:t>
            </a:r>
            <a:r>
              <a:rPr lang="zh-CN" altLang="zh-CN" sz="2000" dirty="0">
                <a:latin typeface="微软雅黑" pitchFamily="34" charset="-122"/>
                <a:ea typeface="微软雅黑" pitchFamily="34" charset="-122"/>
              </a:rPr>
              <a:t>《自然的力量》从青藏高原的世界屋脊，到吐鲁番盆地的中国谷底，从热带雨林的亚洲象，到南海海底的珊瑚产卵大爆发，展现了中国自然场景之广阔。片头从高山、深海、长河、大漠到生命，镜头画面的交替变化，展现着自然的力量，白色眩光的转场效果让观众从一个场景转换到另一个场景，视角的转换为观众呈现一场视觉盛宴，诠释了建设美丽中国的未来发展之路。</a:t>
            </a: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0549" y="2283435"/>
            <a:ext cx="6091451" cy="3011895"/>
          </a:xfrm>
          <a:prstGeom prst="rect">
            <a:avLst/>
          </a:prstGeom>
          <a:noFill/>
          <a:ln>
            <a:noFill/>
          </a:ln>
        </p:spPr>
      </p:pic>
    </p:spTree>
    <p:extLst>
      <p:ext uri="{BB962C8B-B14F-4D97-AF65-F5344CB8AC3E}">
        <p14:creationId xmlns:p14="http://schemas.microsoft.com/office/powerpoint/2010/main" val="1766552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5.1</a:t>
            </a:r>
            <a:r>
              <a:rPr lang="zh-CN" altLang="zh-CN" sz="2000" b="1" dirty="0"/>
              <a:t>应用视频</a:t>
            </a:r>
            <a:r>
              <a:rPr lang="zh-CN" altLang="zh-CN" sz="2000" b="1" dirty="0" smtClean="0"/>
              <a:t>转场</a:t>
            </a:r>
            <a:endParaRPr lang="en-US" altLang="zh-CN" sz="2000" b="1" dirty="0"/>
          </a:p>
        </p:txBody>
      </p:sp>
      <p:sp>
        <p:nvSpPr>
          <p:cNvPr id="4" name="TextBox 1"/>
          <p:cNvSpPr txBox="1"/>
          <p:nvPr/>
        </p:nvSpPr>
        <p:spPr>
          <a:xfrm>
            <a:off x="3044148" y="1179662"/>
            <a:ext cx="8488210" cy="1800493"/>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添加视频过渡效果</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单击菜单“窗口”</a:t>
            </a:r>
            <a:r>
              <a:rPr lang="en-US" altLang="zh-CN" sz="2000" dirty="0">
                <a:latin typeface="微软雅黑" pitchFamily="34" charset="-122"/>
                <a:ea typeface="微软雅黑" pitchFamily="34" charset="-122"/>
                <a:sym typeface="Wingdings" panose="05000000000000000000" pitchFamily="2" charset="2"/>
              </a:rPr>
              <a:t></a:t>
            </a:r>
            <a:r>
              <a:rPr lang="zh-CN" altLang="zh-CN" sz="2000" dirty="0">
                <a:latin typeface="微软雅黑" pitchFamily="34" charset="-122"/>
                <a:ea typeface="微软雅黑" pitchFamily="34" charset="-122"/>
              </a:rPr>
              <a:t>“效果”，打开 “效果”面板，在“效果”面板中选择“视频过渡”，展开“视频过渡”的文件夹，找到需要添加的过渡</a:t>
            </a:r>
            <a:r>
              <a:rPr lang="zh-CN" altLang="zh-CN" sz="2000" dirty="0" smtClean="0">
                <a:latin typeface="微软雅黑" pitchFamily="34" charset="-122"/>
                <a:ea typeface="微软雅黑" pitchFamily="34" charset="-122"/>
              </a:rPr>
              <a:t>类型</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090575" y="2628241"/>
            <a:ext cx="9440756" cy="3622433"/>
          </a:xfrm>
          <a:prstGeom prst="rect">
            <a:avLst/>
          </a:prstGeom>
          <a:noFill/>
          <a:ln>
            <a:noFill/>
          </a:ln>
        </p:spPr>
      </p:pic>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5.1</a:t>
            </a:r>
            <a:r>
              <a:rPr lang="zh-CN" altLang="zh-CN" sz="2000" b="1" dirty="0"/>
              <a:t>应用视频</a:t>
            </a:r>
            <a:r>
              <a:rPr lang="zh-CN" altLang="zh-CN" sz="2000" b="1" dirty="0" smtClean="0"/>
              <a:t>转场</a:t>
            </a:r>
            <a:endParaRPr lang="en-US" altLang="zh-CN" sz="2000" b="1" dirty="0"/>
          </a:p>
        </p:txBody>
      </p:sp>
      <p:sp>
        <p:nvSpPr>
          <p:cNvPr id="4" name="TextBox 1"/>
          <p:cNvSpPr txBox="1"/>
          <p:nvPr/>
        </p:nvSpPr>
        <p:spPr>
          <a:xfrm>
            <a:off x="3044148" y="1179662"/>
            <a:ext cx="8488210" cy="138499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2000" b="1" dirty="0" smtClean="0">
                <a:latin typeface="微软雅黑" pitchFamily="34" charset="-122"/>
                <a:ea typeface="微软雅黑" pitchFamily="34" charset="-122"/>
              </a:rPr>
              <a:t>删除</a:t>
            </a:r>
            <a:r>
              <a:rPr lang="zh-CN" altLang="zh-CN" sz="2000" b="1" dirty="0" smtClean="0">
                <a:latin typeface="微软雅黑" pitchFamily="34" charset="-122"/>
                <a:ea typeface="微软雅黑" pitchFamily="34" charset="-122"/>
              </a:rPr>
              <a:t>视频</a:t>
            </a:r>
            <a:r>
              <a:rPr lang="zh-CN" altLang="zh-CN" sz="2000" b="1" dirty="0">
                <a:latin typeface="微软雅黑" pitchFamily="34" charset="-122"/>
                <a:ea typeface="微软雅黑" pitchFamily="34" charset="-122"/>
              </a:rPr>
              <a:t>过渡效果</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如果</a:t>
            </a:r>
            <a:r>
              <a:rPr lang="zh-CN" altLang="zh-CN" sz="2000" dirty="0">
                <a:latin typeface="微软雅黑" pitchFamily="34" charset="-122"/>
                <a:ea typeface="微软雅黑" pitchFamily="34" charset="-122"/>
              </a:rPr>
              <a:t>需要删除，则只需在视频轨道中已经添加的视频过渡处，按下</a:t>
            </a:r>
            <a:r>
              <a:rPr lang="en-US" altLang="zh-CN" sz="2000" dirty="0">
                <a:latin typeface="微软雅黑" pitchFamily="34" charset="-122"/>
                <a:ea typeface="微软雅黑" pitchFamily="34" charset="-122"/>
              </a:rPr>
              <a:t>Delete</a:t>
            </a:r>
            <a:r>
              <a:rPr lang="zh-CN" altLang="zh-CN" sz="2000" dirty="0">
                <a:latin typeface="微软雅黑" pitchFamily="34" charset="-122"/>
                <a:ea typeface="微软雅黑" pitchFamily="34" charset="-122"/>
              </a:rPr>
              <a:t>键即可。</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7231" y="2593354"/>
            <a:ext cx="7197148" cy="3655420"/>
          </a:xfrm>
          <a:prstGeom prst="rect">
            <a:avLst/>
          </a:prstGeom>
          <a:noFill/>
          <a:ln>
            <a:noFill/>
          </a:ln>
        </p:spPr>
      </p:pic>
    </p:spTree>
    <p:extLst>
      <p:ext uri="{BB962C8B-B14F-4D97-AF65-F5344CB8AC3E}">
        <p14:creationId xmlns:p14="http://schemas.microsoft.com/office/powerpoint/2010/main" val="832842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5.1</a:t>
            </a:r>
            <a:r>
              <a:rPr lang="zh-CN" altLang="zh-CN" sz="2000" b="1" dirty="0"/>
              <a:t>应用视频</a:t>
            </a:r>
            <a:r>
              <a:rPr lang="zh-CN" altLang="zh-CN" sz="2000" b="1" dirty="0" smtClean="0"/>
              <a:t>转场</a:t>
            </a:r>
            <a:endParaRPr lang="en-US" altLang="zh-CN" sz="2000" b="1" dirty="0"/>
          </a:p>
        </p:txBody>
      </p:sp>
      <p:sp>
        <p:nvSpPr>
          <p:cNvPr id="4" name="TextBox 1"/>
          <p:cNvSpPr txBox="1"/>
          <p:nvPr/>
        </p:nvSpPr>
        <p:spPr>
          <a:xfrm>
            <a:off x="573554" y="2521988"/>
            <a:ext cx="4584951"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设置默认转场效果</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在</a:t>
            </a:r>
            <a:r>
              <a:rPr lang="zh-CN" altLang="zh-CN" sz="2000" dirty="0">
                <a:latin typeface="微软雅黑" pitchFamily="34" charset="-122"/>
                <a:ea typeface="微软雅黑" pitchFamily="34" charset="-122"/>
              </a:rPr>
              <a:t>“效果”面板中选择“视频过渡”，展开向右的扩展三角，展开“视频过渡”文件夹，继续展开“溶解”文件夹，可以看到“交叉溶解”外面有蓝色框，表明这是系统默认的过渡效果。</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127845" y="752961"/>
            <a:ext cx="5364267" cy="5364267"/>
          </a:xfrm>
          <a:prstGeom prst="rect">
            <a:avLst/>
          </a:prstGeom>
          <a:noFill/>
          <a:ln>
            <a:noFill/>
          </a:ln>
        </p:spPr>
      </p:pic>
    </p:spTree>
    <p:extLst>
      <p:ext uri="{BB962C8B-B14F-4D97-AF65-F5344CB8AC3E}">
        <p14:creationId xmlns:p14="http://schemas.microsoft.com/office/powerpoint/2010/main" val="663769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5.1</a:t>
            </a:r>
            <a:r>
              <a:rPr lang="zh-CN" altLang="zh-CN" sz="2000" b="1" dirty="0"/>
              <a:t>应用视频</a:t>
            </a:r>
            <a:r>
              <a:rPr lang="zh-CN" altLang="zh-CN" sz="2000" b="1" dirty="0" smtClean="0"/>
              <a:t>转场</a:t>
            </a:r>
            <a:endParaRPr lang="en-US" altLang="zh-CN" sz="2000" b="1" dirty="0"/>
          </a:p>
        </p:txBody>
      </p:sp>
      <p:sp>
        <p:nvSpPr>
          <p:cNvPr id="4" name="TextBox 1"/>
          <p:cNvSpPr txBox="1"/>
          <p:nvPr/>
        </p:nvSpPr>
        <p:spPr>
          <a:xfrm>
            <a:off x="573555" y="2521988"/>
            <a:ext cx="2470594" cy="184665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设置转场效果</a:t>
            </a:r>
            <a:r>
              <a:rPr lang="zh-CN" altLang="en-US" sz="2000" b="1" dirty="0" smtClean="0">
                <a:latin typeface="微软雅黑" pitchFamily="34" charset="-122"/>
                <a:ea typeface="微软雅黑" pitchFamily="34" charset="-122"/>
              </a:rPr>
              <a:t>参数</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通过“效果控件”面板，对过渡效果的参数进行设置。</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1624" y="1903952"/>
            <a:ext cx="8856956" cy="3976754"/>
          </a:xfrm>
          <a:prstGeom prst="rect">
            <a:avLst/>
          </a:prstGeom>
          <a:noFill/>
          <a:ln>
            <a:noFill/>
          </a:ln>
        </p:spPr>
      </p:pic>
    </p:spTree>
    <p:extLst>
      <p:ext uri="{BB962C8B-B14F-4D97-AF65-F5344CB8AC3E}">
        <p14:creationId xmlns:p14="http://schemas.microsoft.com/office/powerpoint/2010/main" val="10572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a:t>5.1</a:t>
            </a:r>
            <a:r>
              <a:rPr lang="zh-CN" altLang="zh-CN" sz="2000" b="1" dirty="0"/>
              <a:t>应用视频</a:t>
            </a:r>
            <a:r>
              <a:rPr lang="zh-CN" altLang="zh-CN" sz="2000" b="1" dirty="0" smtClean="0"/>
              <a:t>转场</a:t>
            </a:r>
            <a:endParaRPr lang="en-US" altLang="zh-CN" sz="2000" b="1" dirty="0"/>
          </a:p>
        </p:txBody>
      </p:sp>
      <p:sp>
        <p:nvSpPr>
          <p:cNvPr id="4" name="TextBox 1"/>
          <p:cNvSpPr txBox="1"/>
          <p:nvPr/>
        </p:nvSpPr>
        <p:spPr>
          <a:xfrm>
            <a:off x="585608" y="2123959"/>
            <a:ext cx="10823920" cy="5078313"/>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设置转场效果</a:t>
            </a:r>
            <a:r>
              <a:rPr lang="zh-CN" altLang="en-US" sz="2000" b="1" dirty="0" smtClean="0">
                <a:latin typeface="微软雅黑" pitchFamily="34" charset="-122"/>
                <a:ea typeface="微软雅黑" pitchFamily="34" charset="-122"/>
              </a:rPr>
              <a:t>参数</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持续时间</a:t>
            </a:r>
            <a:r>
              <a:rPr lang="en-US" altLang="zh-CN"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默认</a:t>
            </a:r>
            <a:r>
              <a:rPr lang="zh-CN" altLang="zh-CN" sz="2000" dirty="0">
                <a:latin typeface="微软雅黑" pitchFamily="34" charset="-122"/>
                <a:ea typeface="微软雅黑" pitchFamily="34" charset="-122"/>
              </a:rPr>
              <a:t>状态下，是系统默认或用户已经设置的默认持续时间，将鼠标移动到持续时间后面的数值上，会看到鼠标指针变成双箭头的手形，这时点击鼠标左键并拖动，会看到持续时间数值的变化，同时在“效果控件”面板右边看到过渡时间的长度变化。</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对齐</a:t>
            </a:r>
            <a:r>
              <a:rPr lang="en-US" altLang="zh-CN"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a:t>
            </a:r>
            <a:r>
              <a:rPr lang="zh-CN" altLang="zh-CN" sz="2000" dirty="0">
                <a:latin typeface="微软雅黑" pitchFamily="34" charset="-122"/>
                <a:ea typeface="微软雅黑" pitchFamily="34" charset="-122"/>
              </a:rPr>
              <a:t>对齐的下拉列表框中可以设置过渡开始的位置，中心切入、起点切入、终点切入和自定义起点等，默认状态是中心切入</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显示实际源</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选中此复选框，即在预览窗口中以实际的素材显示，而不是以</a:t>
            </a:r>
            <a:r>
              <a:rPr lang="en-US" altLang="zh-CN" sz="2000" dirty="0">
                <a:latin typeface="微软雅黑" pitchFamily="34" charset="-122"/>
                <a:ea typeface="微软雅黑" pitchFamily="34" charset="-122"/>
              </a:rPr>
              <a:t>A/B</a:t>
            </a:r>
            <a:r>
              <a:rPr lang="zh-CN" altLang="zh-CN" sz="2000" dirty="0">
                <a:latin typeface="微软雅黑" pitchFamily="34" charset="-122"/>
                <a:ea typeface="微软雅黑" pitchFamily="34" charset="-122"/>
              </a:rPr>
              <a:t>模式进行显示</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边框宽度</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此选项可以调节素材之间过渡边框的粗细，数值越大，边界越粗，数值为</a:t>
            </a:r>
            <a:r>
              <a:rPr lang="en-US" altLang="zh-CN" sz="2000" dirty="0">
                <a:latin typeface="微软雅黑" pitchFamily="34" charset="-122"/>
                <a:ea typeface="微软雅黑" pitchFamily="34" charset="-122"/>
              </a:rPr>
              <a:t>0</a:t>
            </a:r>
            <a:r>
              <a:rPr lang="zh-CN" altLang="zh-CN" sz="2000" dirty="0">
                <a:latin typeface="微软雅黑" pitchFamily="34" charset="-122"/>
                <a:ea typeface="微软雅黑" pitchFamily="34" charset="-122"/>
              </a:rPr>
              <a:t>时，处于无边界情况</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zh-CN"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zh-CN"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34926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视频过渡</a:t>
            </a:r>
            <a:r>
              <a:rPr lang="zh-CN" altLang="zh-CN" sz="2400" b="1" dirty="0" smtClean="0">
                <a:latin typeface="黑体" panose="02010609060101010101" pitchFamily="49" charset="-122"/>
                <a:ea typeface="黑体" panose="02010609060101010101" pitchFamily="49" charset="-122"/>
              </a:rPr>
              <a:t>效果</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534620"/>
            <a:ext cx="2280422"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b="1" dirty="0" smtClean="0"/>
              <a:t>5.1</a:t>
            </a:r>
            <a:r>
              <a:rPr lang="zh-CN" altLang="zh-CN" sz="2000" b="1" dirty="0" smtClean="0"/>
              <a:t>应用视频转场</a:t>
            </a:r>
            <a:endParaRPr lang="en-US" altLang="zh-CN" sz="2000" b="1" dirty="0"/>
          </a:p>
        </p:txBody>
      </p:sp>
      <p:sp>
        <p:nvSpPr>
          <p:cNvPr id="4" name="TextBox 1"/>
          <p:cNvSpPr txBox="1"/>
          <p:nvPr/>
        </p:nvSpPr>
        <p:spPr>
          <a:xfrm>
            <a:off x="3044148" y="1105886"/>
            <a:ext cx="8897643"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设置转场效果</a:t>
            </a:r>
            <a:r>
              <a:rPr lang="zh-CN" altLang="en-US" sz="2000" b="1" dirty="0" smtClean="0">
                <a:latin typeface="微软雅黑" pitchFamily="34" charset="-122"/>
                <a:ea typeface="微软雅黑" pitchFamily="34" charset="-122"/>
              </a:rPr>
              <a:t>参数</a:t>
            </a:r>
            <a:endParaRPr lang="en-US" altLang="zh-CN" sz="2000" b="1"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边框</a:t>
            </a:r>
            <a:r>
              <a:rPr lang="zh-CN" altLang="zh-CN" sz="2000" b="1" dirty="0">
                <a:latin typeface="微软雅黑" pitchFamily="34" charset="-122"/>
                <a:ea typeface="微软雅黑" pitchFamily="34" charset="-122"/>
              </a:rPr>
              <a:t>颜色</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此选项可以调节素材之间过渡边框的颜色，通过右侧的颜色拾色器，可以设置边框的颜色。</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消除锯齿品质</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在消除锯齿品质的下拉列表框中，可以设置过渡边缘的锯齿程度，关、低、中、高三个选项依次对边缘锯齿的消除效果增强。</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5</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084" y="3496011"/>
            <a:ext cx="8897644" cy="3369542"/>
          </a:xfrm>
          <a:prstGeom prst="rect">
            <a:avLst/>
          </a:prstGeom>
          <a:noFill/>
          <a:ln>
            <a:noFill/>
          </a:ln>
        </p:spPr>
      </p:pic>
    </p:spTree>
    <p:extLst>
      <p:ext uri="{BB962C8B-B14F-4D97-AF65-F5344CB8AC3E}">
        <p14:creationId xmlns:p14="http://schemas.microsoft.com/office/powerpoint/2010/main" val="3256234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339</TotalTime>
  <Words>1251</Words>
  <Application>Microsoft Office PowerPoint</Application>
  <PresentationFormat>宽屏</PresentationFormat>
  <Paragraphs>116</Paragraphs>
  <Slides>20</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Arial Unicode MS</vt:lpstr>
      <vt:lpstr>黑体</vt:lpstr>
      <vt:lpstr>宋体</vt:lpstr>
      <vt:lpstr>微软雅黑</vt:lpstr>
      <vt:lpstr>Arial</vt:lpstr>
      <vt:lpstr>Calibri</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42</cp:revision>
  <dcterms:created xsi:type="dcterms:W3CDTF">2015-10-15T01:42:42Z</dcterms:created>
  <dcterms:modified xsi:type="dcterms:W3CDTF">2022-09-19T11:04:31Z</dcterms:modified>
</cp:coreProperties>
</file>