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7"/>
  </p:notesMasterIdLst>
  <p:sldIdLst>
    <p:sldId id="257" r:id="rId2"/>
    <p:sldId id="294" r:id="rId3"/>
    <p:sldId id="304" r:id="rId4"/>
    <p:sldId id="260" r:id="rId5"/>
    <p:sldId id="295" r:id="rId6"/>
    <p:sldId id="297" r:id="rId7"/>
    <p:sldId id="296" r:id="rId8"/>
    <p:sldId id="298" r:id="rId9"/>
    <p:sldId id="299" r:id="rId10"/>
    <p:sldId id="300" r:id="rId11"/>
    <p:sldId id="301" r:id="rId12"/>
    <p:sldId id="302" r:id="rId13"/>
    <p:sldId id="303" r:id="rId14"/>
    <p:sldId id="305" r:id="rId15"/>
    <p:sldId id="292" r:id="rId1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B0F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69" autoAdjust="0"/>
    <p:restoredTop sz="94800" autoAdjust="0"/>
  </p:normalViewPr>
  <p:slideViewPr>
    <p:cSldViewPr snapToGrid="0">
      <p:cViewPr varScale="1">
        <p:scale>
          <a:sx n="70" d="100"/>
          <a:sy n="70" d="100"/>
        </p:scale>
        <p:origin x="618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C5CD234-1A59-463F-8B12-F9DAA98A294F}" type="datetimeFigureOut">
              <a:rPr lang="zh-CN" altLang="en-US" smtClean="0"/>
              <a:pPr/>
              <a:t>2022/9/19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9EBB733-DF6B-4801-AFF9-46967ACB994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92677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亮亮图文旗舰店</a:t>
            </a:r>
            <a:r>
              <a:rPr lang="en-US" altLang="zh-CN" dirty="0" smtClean="0"/>
              <a:t>https://liangliangtuwen.tmall.com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EBB733-DF6B-4801-AFF9-46967ACB9940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401106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EBB733-DF6B-4801-AFF9-46967ACB9940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111875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EBB733-DF6B-4801-AFF9-46967ACB9940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673637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EBB733-DF6B-4801-AFF9-46967ACB9940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191672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EBB733-DF6B-4801-AFF9-46967ACB9940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050889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EBB733-DF6B-4801-AFF9-46967ACB9940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307732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EBB733-DF6B-4801-AFF9-46967ACB9940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173851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亮亮图文旗舰店</a:t>
            </a:r>
            <a:r>
              <a:rPr lang="en-US" altLang="zh-CN" dirty="0" smtClean="0"/>
              <a:t>https://liangliangtuwen.tmall.com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EBB733-DF6B-4801-AFF9-46967ACB9940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945948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EBB733-DF6B-4801-AFF9-46967ACB9940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66760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EBB733-DF6B-4801-AFF9-46967ACB9940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616039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EBB733-DF6B-4801-AFF9-46967ACB9940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311096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EBB733-DF6B-4801-AFF9-46967ACB9940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025880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EBB733-DF6B-4801-AFF9-46967ACB9940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94450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EBB733-DF6B-4801-AFF9-46967ACB9940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026547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EBB733-DF6B-4801-AFF9-46967ACB9940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085667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首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106"/>
          <p:cNvGrpSpPr>
            <a:grpSpLocks noChangeAspect="1"/>
          </p:cNvGrpSpPr>
          <p:nvPr userDrawn="1"/>
        </p:nvGrpSpPr>
        <p:grpSpPr bwMode="auto">
          <a:xfrm>
            <a:off x="0" y="-275"/>
            <a:ext cx="12192000" cy="4930268"/>
            <a:chOff x="1602" y="283"/>
            <a:chExt cx="5028" cy="2711"/>
          </a:xfrm>
        </p:grpSpPr>
        <p:sp>
          <p:nvSpPr>
            <p:cNvPr id="17" name="Freeform 107"/>
            <p:cNvSpPr>
              <a:spLocks/>
            </p:cNvSpPr>
            <p:nvPr/>
          </p:nvSpPr>
          <p:spPr bwMode="auto">
            <a:xfrm>
              <a:off x="1602" y="426"/>
              <a:ext cx="5028" cy="2568"/>
            </a:xfrm>
            <a:custGeom>
              <a:avLst/>
              <a:gdLst/>
              <a:ahLst/>
              <a:cxnLst>
                <a:cxn ang="0">
                  <a:pos x="2129" y="670"/>
                </a:cxn>
                <a:cxn ang="0">
                  <a:pos x="2129" y="640"/>
                </a:cxn>
                <a:cxn ang="0">
                  <a:pos x="0" y="0"/>
                </a:cxn>
                <a:cxn ang="0">
                  <a:pos x="0" y="688"/>
                </a:cxn>
                <a:cxn ang="0">
                  <a:pos x="1053" y="1054"/>
                </a:cxn>
                <a:cxn ang="0">
                  <a:pos x="2129" y="670"/>
                </a:cxn>
              </a:cxnLst>
              <a:rect l="0" t="0" r="r" b="b"/>
              <a:pathLst>
                <a:path w="2129" h="1054">
                  <a:moveTo>
                    <a:pt x="2129" y="670"/>
                  </a:moveTo>
                  <a:cubicBezTo>
                    <a:pt x="2129" y="640"/>
                    <a:pt x="2129" y="640"/>
                    <a:pt x="2129" y="640"/>
                  </a:cubicBezTo>
                  <a:cubicBezTo>
                    <a:pt x="1070" y="830"/>
                    <a:pt x="360" y="617"/>
                    <a:pt x="0" y="0"/>
                  </a:cubicBezTo>
                  <a:cubicBezTo>
                    <a:pt x="0" y="688"/>
                    <a:pt x="0" y="688"/>
                    <a:pt x="0" y="688"/>
                  </a:cubicBezTo>
                  <a:cubicBezTo>
                    <a:pt x="310" y="932"/>
                    <a:pt x="661" y="1054"/>
                    <a:pt x="1053" y="1054"/>
                  </a:cubicBezTo>
                  <a:cubicBezTo>
                    <a:pt x="1454" y="1054"/>
                    <a:pt x="1813" y="926"/>
                    <a:pt x="2129" y="67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2B9BD3"/>
                </a:gs>
                <a:gs pos="31000">
                  <a:srgbClr val="21D6E0"/>
                </a:gs>
                <a:gs pos="77000">
                  <a:srgbClr val="0087E6"/>
                </a:gs>
              </a:gsLst>
              <a:path path="circle">
                <a:fillToRect l="100000" t="100000"/>
              </a:path>
              <a:tileRect r="-100000" b="-10000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" name="Freeform 108"/>
            <p:cNvSpPr>
              <a:spLocks/>
            </p:cNvSpPr>
            <p:nvPr/>
          </p:nvSpPr>
          <p:spPr bwMode="auto">
            <a:xfrm>
              <a:off x="1602" y="283"/>
              <a:ext cx="5028" cy="2200"/>
            </a:xfrm>
            <a:custGeom>
              <a:avLst/>
              <a:gdLst/>
              <a:ahLst/>
              <a:cxnLst>
                <a:cxn ang="0">
                  <a:pos x="2129" y="697"/>
                </a:cxn>
                <a:cxn ang="0">
                  <a:pos x="2129" y="623"/>
                </a:cxn>
                <a:cxn ang="0">
                  <a:pos x="1181" y="0"/>
                </a:cxn>
                <a:cxn ang="0">
                  <a:pos x="0" y="0"/>
                </a:cxn>
                <a:cxn ang="0">
                  <a:pos x="0" y="57"/>
                </a:cxn>
                <a:cxn ang="0">
                  <a:pos x="2129" y="697"/>
                </a:cxn>
              </a:cxnLst>
              <a:rect l="0" t="0" r="r" b="b"/>
              <a:pathLst>
                <a:path w="2129" h="887">
                  <a:moveTo>
                    <a:pt x="2129" y="697"/>
                  </a:moveTo>
                  <a:cubicBezTo>
                    <a:pt x="2129" y="623"/>
                    <a:pt x="2129" y="623"/>
                    <a:pt x="2129" y="623"/>
                  </a:cubicBezTo>
                  <a:cubicBezTo>
                    <a:pt x="1448" y="642"/>
                    <a:pt x="1132" y="434"/>
                    <a:pt x="118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360" y="674"/>
                    <a:pt x="1070" y="887"/>
                    <a:pt x="2129" y="697"/>
                  </a:cubicBezTo>
                  <a:close/>
                </a:path>
              </a:pathLst>
            </a:custGeom>
            <a:gradFill flip="none" rotWithShape="1">
              <a:gsLst>
                <a:gs pos="27000">
                  <a:srgbClr val="0D7AB9"/>
                </a:gs>
                <a:gs pos="17000">
                  <a:srgbClr val="21D6E0"/>
                </a:gs>
                <a:gs pos="75000">
                  <a:srgbClr val="0087E6"/>
                </a:gs>
              </a:gsLst>
              <a:lin ang="7200000" scaled="0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" name="Freeform 109"/>
            <p:cNvSpPr>
              <a:spLocks/>
            </p:cNvSpPr>
            <p:nvPr/>
          </p:nvSpPr>
          <p:spPr bwMode="auto">
            <a:xfrm>
              <a:off x="4255" y="283"/>
              <a:ext cx="2375" cy="1650"/>
            </a:xfrm>
            <a:custGeom>
              <a:avLst/>
              <a:gdLst/>
              <a:ahLst/>
              <a:cxnLst>
                <a:cxn ang="0">
                  <a:pos x="997" y="623"/>
                </a:cxn>
                <a:cxn ang="0">
                  <a:pos x="997" y="0"/>
                </a:cxn>
                <a:cxn ang="0">
                  <a:pos x="49" y="0"/>
                </a:cxn>
                <a:cxn ang="0">
                  <a:pos x="997" y="623"/>
                </a:cxn>
              </a:cxnLst>
              <a:rect l="0" t="0" r="r" b="b"/>
              <a:pathLst>
                <a:path w="997" h="642">
                  <a:moveTo>
                    <a:pt x="997" y="623"/>
                  </a:moveTo>
                  <a:cubicBezTo>
                    <a:pt x="997" y="0"/>
                    <a:pt x="997" y="0"/>
                    <a:pt x="997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0" y="434"/>
                    <a:pt x="316" y="642"/>
                    <a:pt x="997" y="623"/>
                  </a:cubicBezTo>
                  <a:close/>
                </a:path>
              </a:pathLst>
            </a:custGeom>
            <a:gradFill flip="none" rotWithShape="1">
              <a:gsLst>
                <a:gs pos="18000">
                  <a:srgbClr val="4ABEEE"/>
                </a:gs>
                <a:gs pos="75000">
                  <a:srgbClr val="0D7AB9"/>
                </a:gs>
              </a:gsLst>
              <a:path path="circle">
                <a:fillToRect l="100000" b="100000"/>
              </a:path>
              <a:tileRect t="-100000" r="-10000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22" name="Freeform 26"/>
          <p:cNvSpPr>
            <a:spLocks/>
          </p:cNvSpPr>
          <p:nvPr userDrawn="1"/>
        </p:nvSpPr>
        <p:spPr bwMode="auto">
          <a:xfrm>
            <a:off x="0" y="3968740"/>
            <a:ext cx="12192000" cy="2889261"/>
          </a:xfrm>
          <a:custGeom>
            <a:avLst/>
            <a:gdLst/>
            <a:ahLst/>
            <a:cxnLst>
              <a:cxn ang="0">
                <a:pos x="2861" y="904"/>
              </a:cxn>
              <a:cxn ang="0">
                <a:pos x="2861" y="0"/>
              </a:cxn>
              <a:cxn ang="0">
                <a:pos x="1382" y="332"/>
              </a:cxn>
              <a:cxn ang="0">
                <a:pos x="0" y="46"/>
              </a:cxn>
              <a:cxn ang="0">
                <a:pos x="0" y="904"/>
              </a:cxn>
              <a:cxn ang="0">
                <a:pos x="2861" y="904"/>
              </a:cxn>
            </a:cxnLst>
            <a:rect l="0" t="0" r="r" b="b"/>
            <a:pathLst>
              <a:path w="2861" h="904">
                <a:moveTo>
                  <a:pt x="2861" y="904"/>
                </a:moveTo>
                <a:cubicBezTo>
                  <a:pt x="2861" y="0"/>
                  <a:pt x="2861" y="0"/>
                  <a:pt x="2861" y="0"/>
                </a:cubicBezTo>
                <a:cubicBezTo>
                  <a:pt x="2414" y="221"/>
                  <a:pt x="1921" y="332"/>
                  <a:pt x="1382" y="332"/>
                </a:cubicBezTo>
                <a:cubicBezTo>
                  <a:pt x="882" y="332"/>
                  <a:pt x="421" y="237"/>
                  <a:pt x="0" y="46"/>
                </a:cubicBezTo>
                <a:cubicBezTo>
                  <a:pt x="0" y="904"/>
                  <a:pt x="0" y="904"/>
                  <a:pt x="0" y="904"/>
                </a:cubicBezTo>
                <a:cubicBezTo>
                  <a:pt x="2861" y="904"/>
                  <a:pt x="2861" y="904"/>
                  <a:pt x="2861" y="904"/>
                </a:cubicBezTo>
                <a:close/>
              </a:path>
            </a:pathLst>
          </a:custGeom>
          <a:gradFill flip="none" rotWithShape="1">
            <a:gsLst>
              <a:gs pos="0">
                <a:schemeClr val="bg1">
                  <a:lumMod val="75000"/>
                </a:schemeClr>
              </a:gs>
              <a:gs pos="5900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3" name="Freeform 27"/>
          <p:cNvSpPr>
            <a:spLocks/>
          </p:cNvSpPr>
          <p:nvPr/>
        </p:nvSpPr>
        <p:spPr bwMode="auto">
          <a:xfrm>
            <a:off x="0" y="3148980"/>
            <a:ext cx="12192000" cy="1780219"/>
          </a:xfrm>
          <a:custGeom>
            <a:avLst/>
            <a:gdLst/>
            <a:ahLst/>
            <a:cxnLst>
              <a:cxn ang="0">
                <a:pos x="2861" y="225"/>
              </a:cxn>
              <a:cxn ang="0">
                <a:pos x="2861" y="0"/>
              </a:cxn>
              <a:cxn ang="0">
                <a:pos x="1415" y="516"/>
              </a:cxn>
              <a:cxn ang="0">
                <a:pos x="0" y="25"/>
              </a:cxn>
              <a:cxn ang="0">
                <a:pos x="0" y="271"/>
              </a:cxn>
              <a:cxn ang="0">
                <a:pos x="1382" y="557"/>
              </a:cxn>
              <a:cxn ang="0">
                <a:pos x="2861" y="225"/>
              </a:cxn>
            </a:cxnLst>
            <a:rect l="0" t="0" r="r" b="b"/>
            <a:pathLst>
              <a:path w="2861" h="557">
                <a:moveTo>
                  <a:pt x="2861" y="225"/>
                </a:moveTo>
                <a:cubicBezTo>
                  <a:pt x="2861" y="0"/>
                  <a:pt x="2861" y="0"/>
                  <a:pt x="2861" y="0"/>
                </a:cubicBezTo>
                <a:cubicBezTo>
                  <a:pt x="2436" y="344"/>
                  <a:pt x="1954" y="516"/>
                  <a:pt x="1415" y="516"/>
                </a:cubicBezTo>
                <a:cubicBezTo>
                  <a:pt x="889" y="516"/>
                  <a:pt x="417" y="352"/>
                  <a:pt x="0" y="25"/>
                </a:cubicBezTo>
                <a:cubicBezTo>
                  <a:pt x="0" y="271"/>
                  <a:pt x="0" y="271"/>
                  <a:pt x="0" y="271"/>
                </a:cubicBezTo>
                <a:cubicBezTo>
                  <a:pt x="421" y="462"/>
                  <a:pt x="882" y="557"/>
                  <a:pt x="1382" y="557"/>
                </a:cubicBezTo>
                <a:cubicBezTo>
                  <a:pt x="1921" y="557"/>
                  <a:pt x="2414" y="446"/>
                  <a:pt x="2861" y="225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4" name="Freeform 28"/>
          <p:cNvSpPr>
            <a:spLocks/>
          </p:cNvSpPr>
          <p:nvPr/>
        </p:nvSpPr>
        <p:spPr bwMode="auto">
          <a:xfrm>
            <a:off x="0" y="3840896"/>
            <a:ext cx="12192000" cy="1188944"/>
          </a:xfrm>
          <a:custGeom>
            <a:avLst/>
            <a:gdLst/>
            <a:ahLst/>
            <a:cxnLst>
              <a:cxn ang="0">
                <a:pos x="2861" y="40"/>
              </a:cxn>
              <a:cxn ang="0">
                <a:pos x="2861" y="0"/>
              </a:cxn>
              <a:cxn ang="0">
                <a:pos x="1382" y="332"/>
              </a:cxn>
              <a:cxn ang="0">
                <a:pos x="0" y="46"/>
              </a:cxn>
              <a:cxn ang="0">
                <a:pos x="0" y="86"/>
              </a:cxn>
              <a:cxn ang="0">
                <a:pos x="1382" y="372"/>
              </a:cxn>
              <a:cxn ang="0">
                <a:pos x="2861" y="40"/>
              </a:cxn>
            </a:cxnLst>
            <a:rect l="0" t="0" r="r" b="b"/>
            <a:pathLst>
              <a:path w="2861" h="372">
                <a:moveTo>
                  <a:pt x="2861" y="40"/>
                </a:moveTo>
                <a:cubicBezTo>
                  <a:pt x="2861" y="0"/>
                  <a:pt x="2861" y="0"/>
                  <a:pt x="2861" y="0"/>
                </a:cubicBezTo>
                <a:cubicBezTo>
                  <a:pt x="2414" y="221"/>
                  <a:pt x="1921" y="332"/>
                  <a:pt x="1382" y="332"/>
                </a:cubicBezTo>
                <a:cubicBezTo>
                  <a:pt x="882" y="332"/>
                  <a:pt x="421" y="237"/>
                  <a:pt x="0" y="46"/>
                </a:cubicBezTo>
                <a:cubicBezTo>
                  <a:pt x="0" y="86"/>
                  <a:pt x="0" y="86"/>
                  <a:pt x="0" y="86"/>
                </a:cubicBezTo>
                <a:cubicBezTo>
                  <a:pt x="421" y="277"/>
                  <a:pt x="882" y="372"/>
                  <a:pt x="1382" y="372"/>
                </a:cubicBezTo>
                <a:cubicBezTo>
                  <a:pt x="1921" y="372"/>
                  <a:pt x="2414" y="261"/>
                  <a:pt x="2861" y="40"/>
                </a:cubicBezTo>
                <a:close/>
              </a:path>
            </a:pathLst>
          </a:custGeom>
          <a:solidFill>
            <a:srgbClr val="97BD4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84634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尾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384979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3"/>
          <p:cNvSpPr txBox="1"/>
          <p:nvPr userDrawn="1"/>
        </p:nvSpPr>
        <p:spPr>
          <a:xfrm>
            <a:off x="2280569" y="692254"/>
            <a:ext cx="145147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目录页</a:t>
            </a:r>
          </a:p>
        </p:txBody>
      </p:sp>
      <p:sp>
        <p:nvSpPr>
          <p:cNvPr id="11" name="矩形 24"/>
          <p:cNvSpPr>
            <a:spLocks noChangeArrowheads="1"/>
          </p:cNvSpPr>
          <p:nvPr userDrawn="1"/>
        </p:nvSpPr>
        <p:spPr bwMode="auto">
          <a:xfrm>
            <a:off x="1056752" y="704309"/>
            <a:ext cx="1079839" cy="4924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algn="ctr"/>
            <a:r>
              <a:rPr lang="en-US" altLang="zh-CN" sz="1600" dirty="0">
                <a:solidFill>
                  <a:prstClr val="white"/>
                </a:solidFill>
                <a:ea typeface="微软雅黑" pitchFamily="34" charset="-122"/>
                <a:cs typeface="Arial Unicode MS" pitchFamily="34" charset="-122"/>
              </a:rPr>
              <a:t>CONTENTS</a:t>
            </a:r>
          </a:p>
          <a:p>
            <a:pPr algn="ctr"/>
            <a:r>
              <a:rPr lang="en-US" altLang="zh-CN" sz="1600" dirty="0">
                <a:solidFill>
                  <a:prstClr val="white"/>
                </a:solidFill>
                <a:ea typeface="微软雅黑" pitchFamily="34" charset="-122"/>
                <a:cs typeface="Arial Unicode MS" pitchFamily="34" charset="-122"/>
              </a:rPr>
              <a:t> PAGE</a:t>
            </a:r>
          </a:p>
        </p:txBody>
      </p:sp>
    </p:spTree>
    <p:extLst>
      <p:ext uri="{BB962C8B-B14F-4D97-AF65-F5344CB8AC3E}">
        <p14:creationId xmlns:p14="http://schemas.microsoft.com/office/powerpoint/2010/main" val="6519530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目录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3"/>
          <p:cNvSpPr txBox="1"/>
          <p:nvPr userDrawn="1"/>
        </p:nvSpPr>
        <p:spPr>
          <a:xfrm>
            <a:off x="2280569" y="692254"/>
            <a:ext cx="145147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过渡页</a:t>
            </a:r>
          </a:p>
        </p:txBody>
      </p:sp>
      <p:sp>
        <p:nvSpPr>
          <p:cNvPr id="11" name="矩形 24"/>
          <p:cNvSpPr>
            <a:spLocks noChangeArrowheads="1"/>
          </p:cNvSpPr>
          <p:nvPr userDrawn="1"/>
        </p:nvSpPr>
        <p:spPr bwMode="auto">
          <a:xfrm>
            <a:off x="1056752" y="704309"/>
            <a:ext cx="1079839" cy="4924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algn="ctr"/>
            <a:r>
              <a:rPr lang="en-US" altLang="zh-CN" sz="1600" dirty="0">
                <a:solidFill>
                  <a:prstClr val="white"/>
                </a:solidFill>
                <a:ea typeface="微软雅黑" pitchFamily="34" charset="-122"/>
                <a:cs typeface="Arial Unicode MS" pitchFamily="34" charset="-122"/>
              </a:rPr>
              <a:t>TRANSITION PAGE</a:t>
            </a:r>
          </a:p>
        </p:txBody>
      </p:sp>
    </p:spTree>
    <p:extLst>
      <p:ext uri="{BB962C8B-B14F-4D97-AF65-F5344CB8AC3E}">
        <p14:creationId xmlns:p14="http://schemas.microsoft.com/office/powerpoint/2010/main" val="7655365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过渡页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24"/>
          <p:cNvSpPr>
            <a:spLocks noChangeArrowheads="1"/>
          </p:cNvSpPr>
          <p:nvPr userDrawn="1"/>
        </p:nvSpPr>
        <p:spPr bwMode="auto">
          <a:xfrm>
            <a:off x="1056752" y="565810"/>
            <a:ext cx="1079839" cy="3712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b="1" dirty="0">
                <a:solidFill>
                  <a:prstClr val="white"/>
                </a:solidFill>
                <a:ea typeface="微软雅黑" pitchFamily="34" charset="-122"/>
                <a:cs typeface="Arial Unicode MS" pitchFamily="34" charset="-122"/>
              </a:rPr>
              <a:t>第一章</a:t>
            </a:r>
            <a:endParaRPr lang="en-US" altLang="zh-CN" b="1" dirty="0">
              <a:solidFill>
                <a:prstClr val="white"/>
              </a:solidFill>
              <a:ea typeface="微软雅黑" pitchFamily="34" charset="-122"/>
              <a:cs typeface="Arial Unicode MS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339894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过渡页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4"/>
          <p:cNvSpPr>
            <a:spLocks noChangeArrowheads="1"/>
          </p:cNvSpPr>
          <p:nvPr userDrawn="1"/>
        </p:nvSpPr>
        <p:spPr bwMode="auto">
          <a:xfrm>
            <a:off x="1056752" y="565810"/>
            <a:ext cx="1079839" cy="3712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b="1" dirty="0">
                <a:solidFill>
                  <a:prstClr val="white"/>
                </a:solidFill>
                <a:ea typeface="微软雅黑" pitchFamily="34" charset="-122"/>
                <a:cs typeface="Arial Unicode MS" pitchFamily="34" charset="-122"/>
              </a:rPr>
              <a:t>第二章</a:t>
            </a:r>
            <a:endParaRPr lang="en-US" altLang="zh-CN" b="1" dirty="0">
              <a:solidFill>
                <a:prstClr val="white"/>
              </a:solidFill>
              <a:ea typeface="微软雅黑" pitchFamily="34" charset="-122"/>
              <a:cs typeface="Arial Unicode MS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441974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3"/>
          <p:cNvSpPr txBox="1"/>
          <p:nvPr userDrawn="1"/>
        </p:nvSpPr>
        <p:spPr>
          <a:xfrm>
            <a:off x="2280569" y="692254"/>
            <a:ext cx="316752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人事管理与人力资源管理</a:t>
            </a:r>
          </a:p>
        </p:txBody>
      </p:sp>
      <p:sp>
        <p:nvSpPr>
          <p:cNvPr id="7" name="矩形 24"/>
          <p:cNvSpPr>
            <a:spLocks noChangeArrowheads="1"/>
          </p:cNvSpPr>
          <p:nvPr userDrawn="1"/>
        </p:nvSpPr>
        <p:spPr bwMode="auto">
          <a:xfrm>
            <a:off x="1056752" y="565810"/>
            <a:ext cx="1079839" cy="630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b="1" dirty="0">
                <a:solidFill>
                  <a:prstClr val="white"/>
                </a:solidFill>
                <a:ea typeface="微软雅黑" pitchFamily="34" charset="-122"/>
                <a:cs typeface="Arial Unicode MS" pitchFamily="34" charset="-122"/>
              </a:rPr>
              <a:t>第二章</a:t>
            </a:r>
            <a:endParaRPr lang="en-US" altLang="zh-CN" b="1" dirty="0">
              <a:solidFill>
                <a:prstClr val="white"/>
              </a:solidFill>
              <a:ea typeface="微软雅黑" pitchFamily="34" charset="-122"/>
              <a:cs typeface="Arial Unicode MS" pitchFamily="34" charset="-122"/>
            </a:endParaRPr>
          </a:p>
          <a:p>
            <a:pPr algn="ctr"/>
            <a:r>
              <a:rPr lang="zh-CN" altLang="en-US" sz="1400" dirty="0">
                <a:solidFill>
                  <a:prstClr val="white"/>
                </a:solidFill>
                <a:ea typeface="微软雅黑" pitchFamily="34" charset="-122"/>
                <a:cs typeface="Arial Unicode MS" pitchFamily="34" charset="-122"/>
              </a:rPr>
              <a:t>正文</a:t>
            </a:r>
            <a:endParaRPr lang="en-US" altLang="zh-CN" sz="1400" dirty="0">
              <a:solidFill>
                <a:prstClr val="white"/>
              </a:solidFill>
              <a:ea typeface="微软雅黑" pitchFamily="34" charset="-122"/>
              <a:cs typeface="Arial Unicode MS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430271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24"/>
          <p:cNvSpPr>
            <a:spLocks noChangeArrowheads="1"/>
          </p:cNvSpPr>
          <p:nvPr userDrawn="1"/>
        </p:nvSpPr>
        <p:spPr bwMode="auto">
          <a:xfrm>
            <a:off x="1056752" y="565810"/>
            <a:ext cx="1079839" cy="3712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b="1" dirty="0">
                <a:solidFill>
                  <a:prstClr val="white"/>
                </a:solidFill>
                <a:ea typeface="微软雅黑" pitchFamily="34" charset="-122"/>
                <a:cs typeface="Arial Unicode MS" pitchFamily="34" charset="-122"/>
              </a:rPr>
              <a:t>第三章</a:t>
            </a:r>
            <a:endParaRPr lang="en-US" altLang="zh-CN" b="1" dirty="0">
              <a:solidFill>
                <a:prstClr val="white"/>
              </a:solidFill>
              <a:ea typeface="微软雅黑" pitchFamily="34" charset="-122"/>
              <a:cs typeface="Arial Unicode MS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584105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24"/>
          <p:cNvSpPr>
            <a:spLocks noChangeArrowheads="1"/>
          </p:cNvSpPr>
          <p:nvPr userDrawn="1"/>
        </p:nvSpPr>
        <p:spPr bwMode="auto">
          <a:xfrm>
            <a:off x="1056752" y="565810"/>
            <a:ext cx="1079839" cy="3712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b="1" dirty="0">
                <a:solidFill>
                  <a:prstClr val="white"/>
                </a:solidFill>
                <a:ea typeface="微软雅黑" pitchFamily="34" charset="-122"/>
                <a:cs typeface="Arial Unicode MS" pitchFamily="34" charset="-122"/>
              </a:rPr>
              <a:t>第四章</a:t>
            </a:r>
            <a:endParaRPr lang="en-US" altLang="zh-CN" b="1" dirty="0">
              <a:solidFill>
                <a:prstClr val="white"/>
              </a:solidFill>
              <a:ea typeface="微软雅黑" pitchFamily="34" charset="-122"/>
              <a:cs typeface="Arial Unicode MS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769195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24"/>
          <p:cNvSpPr>
            <a:spLocks noChangeArrowheads="1"/>
          </p:cNvSpPr>
          <p:nvPr userDrawn="1"/>
        </p:nvSpPr>
        <p:spPr bwMode="auto">
          <a:xfrm>
            <a:off x="1056752" y="565810"/>
            <a:ext cx="1079839" cy="3712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b="1" dirty="0">
                <a:solidFill>
                  <a:prstClr val="white"/>
                </a:solidFill>
                <a:ea typeface="微软雅黑" pitchFamily="34" charset="-122"/>
                <a:cs typeface="Arial Unicode MS" pitchFamily="34" charset="-122"/>
              </a:rPr>
              <a:t>第五章</a:t>
            </a:r>
            <a:endParaRPr lang="en-US" altLang="zh-CN" b="1" dirty="0">
              <a:solidFill>
                <a:prstClr val="white"/>
              </a:solidFill>
              <a:ea typeface="微软雅黑" pitchFamily="34" charset="-122"/>
              <a:cs typeface="Arial Unicode MS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244927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五边形 18"/>
          <p:cNvSpPr/>
          <p:nvPr userDrawn="1"/>
        </p:nvSpPr>
        <p:spPr>
          <a:xfrm rot="5400000">
            <a:off x="1226035" y="502221"/>
            <a:ext cx="741272" cy="1079839"/>
          </a:xfrm>
          <a:prstGeom prst="homePlat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0" name="矩形 19"/>
          <p:cNvSpPr/>
          <p:nvPr userDrawn="1"/>
        </p:nvSpPr>
        <p:spPr>
          <a:xfrm>
            <a:off x="1056752" y="0"/>
            <a:ext cx="1079839" cy="671504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cxnSp>
        <p:nvCxnSpPr>
          <p:cNvPr id="22" name="直接连接符 21"/>
          <p:cNvCxnSpPr/>
          <p:nvPr userDrawn="1"/>
        </p:nvCxnSpPr>
        <p:spPr>
          <a:xfrm>
            <a:off x="2264807" y="692696"/>
            <a:ext cx="0" cy="36004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矩形 26"/>
          <p:cNvSpPr/>
          <p:nvPr userDrawn="1"/>
        </p:nvSpPr>
        <p:spPr>
          <a:xfrm>
            <a:off x="0" y="6265681"/>
            <a:ext cx="11397485" cy="4320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8" name="矩形 27"/>
          <p:cNvSpPr/>
          <p:nvPr userDrawn="1"/>
        </p:nvSpPr>
        <p:spPr>
          <a:xfrm>
            <a:off x="11518379" y="6265681"/>
            <a:ext cx="673622" cy="4320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6" name="TextBox 15"/>
          <p:cNvSpPr txBox="1"/>
          <p:nvPr userDrawn="1"/>
        </p:nvSpPr>
        <p:spPr>
          <a:xfrm>
            <a:off x="11646102" y="6312404"/>
            <a:ext cx="42500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fld id="{2EEF1883-7A0E-4F66-9932-E581691AD397}" type="slidenum">
              <a:rPr lang="zh-CN" altLang="en-US" sz="1600">
                <a:solidFill>
                  <a:prstClr val="white"/>
                </a:solidFill>
              </a:rPr>
              <a:pPr/>
              <a:t>‹#›</a:t>
            </a:fld>
            <a:endParaRPr lang="zh-CN" altLang="en-US" sz="160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064912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6" r:id="rId5"/>
    <p:sldLayoutId id="2147483668" r:id="rId6"/>
    <p:sldLayoutId id="2147483669" r:id="rId7"/>
    <p:sldLayoutId id="2147483670" r:id="rId8"/>
    <p:sldLayoutId id="2147483671" r:id="rId9"/>
    <p:sldLayoutId id="2147483673" r:id="rId10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0"/>
          <p:cNvSpPr txBox="1">
            <a:spLocks noChangeArrowheads="1"/>
          </p:cNvSpPr>
          <p:nvPr/>
        </p:nvSpPr>
        <p:spPr bwMode="auto">
          <a:xfrm>
            <a:off x="407822" y="1056239"/>
            <a:ext cx="6309671" cy="144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44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Adobe Premiere Pro CC</a:t>
            </a:r>
            <a:endParaRPr lang="zh-CN" altLang="zh-CN" sz="44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/>
            <a:r>
              <a:rPr lang="zh-CN" altLang="zh-CN" sz="44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数字视频编辑教程</a:t>
            </a:r>
            <a:endParaRPr lang="zh-CN" altLang="en-US" sz="4400" b="1" spc="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695400" y="1135445"/>
            <a:ext cx="5734516" cy="0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695400" y="2471122"/>
            <a:ext cx="5734516" cy="0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9916" y="1549088"/>
            <a:ext cx="7310471" cy="58576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43934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2" grpId="2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585608" y="1710577"/>
            <a:ext cx="2307717" cy="36933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r>
              <a:rPr lang="en-US" altLang="zh-CN" sz="2000" dirty="0">
                <a:solidFill>
                  <a:prstClr val="whit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2.3</a:t>
            </a:r>
            <a:r>
              <a:rPr lang="zh-CN" altLang="zh-CN" sz="2000" dirty="0">
                <a:solidFill>
                  <a:prstClr val="whit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常见</a:t>
            </a:r>
            <a:r>
              <a:rPr lang="zh-CN" altLang="zh-CN" sz="2000" dirty="0" smtClean="0">
                <a:solidFill>
                  <a:prstClr val="whit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功能设置</a:t>
            </a:r>
            <a:endParaRPr lang="en-US" altLang="zh-CN" sz="2000" dirty="0">
              <a:solidFill>
                <a:prstClr val="white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4" name="TextBox 1"/>
          <p:cNvSpPr txBox="1"/>
          <p:nvPr/>
        </p:nvSpPr>
        <p:spPr>
          <a:xfrm>
            <a:off x="624533" y="3142361"/>
            <a:ext cx="4018970" cy="9233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首选项</a:t>
            </a:r>
            <a:r>
              <a:rPr lang="zh-CN" altLang="zh-CN" sz="2000" dirty="0">
                <a:latin typeface="微软雅黑" pitchFamily="34" charset="-122"/>
                <a:ea typeface="微软雅黑" pitchFamily="34" charset="-122"/>
              </a:rPr>
              <a:t>设置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：</a:t>
            </a:r>
            <a:endParaRPr lang="en-US" altLang="zh-CN" sz="2000" dirty="0" smtClean="0">
              <a:latin typeface="微软雅黑" pitchFamily="34" charset="-122"/>
              <a:ea typeface="微软雅黑" pitchFamily="34" charset="-122"/>
            </a:endParaRPr>
          </a:p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点击 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菜单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“编辑” 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  <a:sym typeface="Wingdings" panose="05000000000000000000" pitchFamily="2" charset="2"/>
              </a:rPr>
              <a:t></a:t>
            </a:r>
            <a:r>
              <a:rPr lang="zh-CN" altLang="zh-CN" sz="2000" dirty="0">
                <a:latin typeface="微软雅黑" pitchFamily="34" charset="-122"/>
                <a:ea typeface="微软雅黑" pitchFamily="34" charset="-122"/>
              </a:rPr>
              <a:t>“首选项”</a:t>
            </a:r>
            <a:endParaRPr lang="en-US" altLang="zh-CN" sz="20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585608" y="0"/>
            <a:ext cx="2048410" cy="150592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五边形 27"/>
          <p:cNvSpPr/>
          <p:nvPr/>
        </p:nvSpPr>
        <p:spPr>
          <a:xfrm>
            <a:off x="683084" y="14760"/>
            <a:ext cx="2361064" cy="901824"/>
          </a:xfrm>
          <a:prstGeom prst="homePlat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章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7" name="图片 6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47864" y="916584"/>
            <a:ext cx="4624184" cy="5374884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TextBox 3"/>
          <p:cNvSpPr txBox="1"/>
          <p:nvPr/>
        </p:nvSpPr>
        <p:spPr>
          <a:xfrm>
            <a:off x="3141624" y="265617"/>
            <a:ext cx="597508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Premiere Pro CC</a:t>
            </a:r>
            <a:r>
              <a:rPr lang="zh-CN" altLang="zh-CN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运行环境及基本</a:t>
            </a:r>
            <a:r>
              <a:rPr lang="zh-CN" altLang="zh-CN" sz="24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设置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213997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6" presetClass="emph" presetSubtype="0" fill="hold" grpId="1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9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10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11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12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585608" y="1710577"/>
            <a:ext cx="2307717" cy="36933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r>
              <a:rPr lang="en-US" altLang="zh-CN" sz="2000" dirty="0">
                <a:solidFill>
                  <a:prstClr val="whit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2.3</a:t>
            </a:r>
            <a:r>
              <a:rPr lang="zh-CN" altLang="zh-CN" sz="2000" dirty="0">
                <a:solidFill>
                  <a:prstClr val="whit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常见</a:t>
            </a:r>
            <a:r>
              <a:rPr lang="zh-CN" altLang="zh-CN" sz="2000" dirty="0" smtClean="0">
                <a:solidFill>
                  <a:prstClr val="whit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功能设置</a:t>
            </a:r>
            <a:endParaRPr lang="en-US" altLang="zh-CN" sz="2000" dirty="0">
              <a:solidFill>
                <a:prstClr val="white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4" name="TextBox 1"/>
          <p:cNvSpPr txBox="1"/>
          <p:nvPr/>
        </p:nvSpPr>
        <p:spPr>
          <a:xfrm>
            <a:off x="981911" y="3388021"/>
            <a:ext cx="4018970" cy="9233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zh-CN" sz="2000" dirty="0">
                <a:latin typeface="微软雅黑" pitchFamily="34" charset="-122"/>
                <a:ea typeface="微软雅黑" pitchFamily="34" charset="-122"/>
              </a:rPr>
              <a:t>快捷键设置</a:t>
            </a:r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：</a:t>
            </a:r>
            <a:endParaRPr lang="en-US" altLang="zh-CN" sz="2000" dirty="0">
              <a:latin typeface="微软雅黑" pitchFamily="34" charset="-122"/>
              <a:ea typeface="微软雅黑" pitchFamily="34" charset="-122"/>
            </a:endParaRPr>
          </a:p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zh-CN" sz="2000" dirty="0">
                <a:latin typeface="微软雅黑" pitchFamily="34" charset="-122"/>
                <a:ea typeface="微软雅黑" pitchFamily="34" charset="-122"/>
              </a:rPr>
              <a:t>点击 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菜单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“编辑”</a:t>
            </a:r>
            <a:r>
              <a:rPr lang="en-US" altLang="zh-CN" sz="2000" dirty="0">
                <a:latin typeface="微软雅黑" pitchFamily="34" charset="-122"/>
                <a:ea typeface="微软雅黑" pitchFamily="34" charset="-122"/>
                <a:sym typeface="Wingdings" panose="05000000000000000000" pitchFamily="2" charset="2"/>
              </a:rPr>
              <a:t></a:t>
            </a:r>
            <a:r>
              <a:rPr lang="zh-CN" altLang="zh-CN" sz="2000" dirty="0">
                <a:latin typeface="微软雅黑" pitchFamily="34" charset="-122"/>
                <a:ea typeface="微软雅黑" pitchFamily="34" charset="-122"/>
              </a:rPr>
              <a:t>“快捷键”</a:t>
            </a:r>
            <a:endParaRPr lang="en-US" altLang="zh-CN" sz="20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585608" y="0"/>
            <a:ext cx="2048410" cy="150592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五边形 27"/>
          <p:cNvSpPr/>
          <p:nvPr/>
        </p:nvSpPr>
        <p:spPr>
          <a:xfrm>
            <a:off x="683084" y="14760"/>
            <a:ext cx="2361064" cy="901824"/>
          </a:xfrm>
          <a:prstGeom prst="homePlat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章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8" name="图片 7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49421" y="1228848"/>
            <a:ext cx="7222457" cy="4830758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TextBox 3"/>
          <p:cNvSpPr txBox="1"/>
          <p:nvPr/>
        </p:nvSpPr>
        <p:spPr>
          <a:xfrm>
            <a:off x="3141624" y="265617"/>
            <a:ext cx="597508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Premiere Pro CC</a:t>
            </a:r>
            <a:r>
              <a:rPr lang="zh-CN" altLang="zh-CN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运行环境及基本</a:t>
            </a:r>
            <a:r>
              <a:rPr lang="zh-CN" altLang="zh-CN" sz="24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设置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573688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6" presetClass="emph" presetSubtype="0" fill="hold" grpId="1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9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10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11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12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585608" y="1710577"/>
            <a:ext cx="2307717" cy="36933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r>
              <a:rPr lang="en-US" altLang="zh-CN" sz="2000" dirty="0">
                <a:solidFill>
                  <a:prstClr val="whit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2.3</a:t>
            </a:r>
            <a:r>
              <a:rPr lang="zh-CN" altLang="zh-CN" sz="2000" dirty="0">
                <a:solidFill>
                  <a:prstClr val="whit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常见</a:t>
            </a:r>
            <a:r>
              <a:rPr lang="zh-CN" altLang="zh-CN" sz="2000" dirty="0" smtClean="0">
                <a:solidFill>
                  <a:prstClr val="whit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功能设置</a:t>
            </a:r>
            <a:endParaRPr lang="en-US" altLang="zh-CN" sz="2000" dirty="0">
              <a:solidFill>
                <a:prstClr val="white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4" name="TextBox 1"/>
          <p:cNvSpPr txBox="1"/>
          <p:nvPr/>
        </p:nvSpPr>
        <p:spPr>
          <a:xfrm>
            <a:off x="3044148" y="1618244"/>
            <a:ext cx="8256198" cy="4616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zh-CN" sz="2000" dirty="0">
                <a:latin typeface="微软雅黑" pitchFamily="34" charset="-122"/>
                <a:ea typeface="微软雅黑" pitchFamily="34" charset="-122"/>
              </a:rPr>
              <a:t>链接脱机媒体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右键</a:t>
            </a:r>
            <a:r>
              <a:rPr lang="zh-CN" altLang="zh-CN" sz="2000" dirty="0">
                <a:latin typeface="微软雅黑" pitchFamily="34" charset="-122"/>
                <a:ea typeface="微软雅黑" pitchFamily="34" charset="-122"/>
              </a:rPr>
              <a:t>选择“链接媒体”，弹出 “链接媒体”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对话框</a:t>
            </a:r>
            <a:endParaRPr lang="en-US" altLang="zh-CN" sz="20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585608" y="0"/>
            <a:ext cx="2048410" cy="150592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五边形 27"/>
          <p:cNvSpPr/>
          <p:nvPr/>
        </p:nvSpPr>
        <p:spPr>
          <a:xfrm>
            <a:off x="683084" y="14760"/>
            <a:ext cx="2361064" cy="901824"/>
          </a:xfrm>
          <a:prstGeom prst="homePlat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章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1" name="图片 10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68867" y="2079909"/>
            <a:ext cx="7782541" cy="4189180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TextBox 3"/>
          <p:cNvSpPr txBox="1"/>
          <p:nvPr/>
        </p:nvSpPr>
        <p:spPr>
          <a:xfrm>
            <a:off x="3141624" y="265617"/>
            <a:ext cx="597508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Premiere Pro CC</a:t>
            </a:r>
            <a:r>
              <a:rPr lang="zh-CN" altLang="zh-CN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运行环境及基本</a:t>
            </a:r>
            <a:r>
              <a:rPr lang="zh-CN" altLang="zh-CN" sz="24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设置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726565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6" presetClass="emph" presetSubtype="0" fill="hold" grpId="1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9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10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11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12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585608" y="1710577"/>
            <a:ext cx="2307717" cy="36933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r>
              <a:rPr lang="en-US" altLang="zh-CN" sz="2000" dirty="0">
                <a:solidFill>
                  <a:prstClr val="whit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2.3</a:t>
            </a:r>
            <a:r>
              <a:rPr lang="zh-CN" altLang="zh-CN" sz="2000" dirty="0">
                <a:solidFill>
                  <a:prstClr val="whit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常见</a:t>
            </a:r>
            <a:r>
              <a:rPr lang="zh-CN" altLang="zh-CN" sz="2000" dirty="0" smtClean="0">
                <a:solidFill>
                  <a:prstClr val="whit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功能设置</a:t>
            </a:r>
            <a:endParaRPr lang="en-US" altLang="zh-CN" sz="2000" dirty="0">
              <a:solidFill>
                <a:prstClr val="white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4" name="TextBox 1"/>
          <p:cNvSpPr txBox="1"/>
          <p:nvPr/>
        </p:nvSpPr>
        <p:spPr>
          <a:xfrm>
            <a:off x="3044148" y="1505923"/>
            <a:ext cx="8256198" cy="4616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zh-CN" sz="2000" dirty="0">
                <a:latin typeface="微软雅黑" pitchFamily="34" charset="-122"/>
                <a:ea typeface="微软雅黑" pitchFamily="34" charset="-122"/>
              </a:rPr>
              <a:t>链接脱机媒体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右键</a:t>
            </a:r>
            <a:r>
              <a:rPr lang="zh-CN" altLang="zh-CN" sz="2000" dirty="0">
                <a:latin typeface="微软雅黑" pitchFamily="34" charset="-122"/>
                <a:ea typeface="微软雅黑" pitchFamily="34" charset="-122"/>
              </a:rPr>
              <a:t>选择“链接媒体”，弹出 “链接媒体”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对话框</a:t>
            </a:r>
            <a:endParaRPr lang="en-US" altLang="zh-CN" sz="20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585608" y="0"/>
            <a:ext cx="2048410" cy="150592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五边形 27"/>
          <p:cNvSpPr/>
          <p:nvPr/>
        </p:nvSpPr>
        <p:spPr>
          <a:xfrm>
            <a:off x="683084" y="14760"/>
            <a:ext cx="2361064" cy="901824"/>
          </a:xfrm>
          <a:prstGeom prst="homePlat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章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0" name="图片 9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9242" y="2172242"/>
            <a:ext cx="9840036" cy="4515161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TextBox 3"/>
          <p:cNvSpPr txBox="1"/>
          <p:nvPr/>
        </p:nvSpPr>
        <p:spPr>
          <a:xfrm>
            <a:off x="3141624" y="265617"/>
            <a:ext cx="597508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Premiere Pro CC</a:t>
            </a:r>
            <a:r>
              <a:rPr lang="zh-CN" altLang="zh-CN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运行环境及基本</a:t>
            </a:r>
            <a:r>
              <a:rPr lang="zh-CN" altLang="zh-CN" sz="24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设置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807410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6" presetClass="emph" presetSubtype="0" fill="hold" grpId="1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9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10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11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12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585608" y="1710577"/>
            <a:ext cx="2307717" cy="36933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r>
              <a:rPr lang="zh-CN" altLang="en-US" sz="2000" dirty="0" smtClean="0">
                <a:solidFill>
                  <a:prstClr val="whit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本章小结</a:t>
            </a:r>
            <a:endParaRPr lang="en-US" altLang="zh-CN" sz="2000" dirty="0">
              <a:solidFill>
                <a:prstClr val="white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4" name="TextBox 1"/>
          <p:cNvSpPr txBox="1"/>
          <p:nvPr/>
        </p:nvSpPr>
        <p:spPr>
          <a:xfrm>
            <a:off x="585608" y="2643069"/>
            <a:ext cx="10414488" cy="225395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本章</a:t>
            </a:r>
            <a:r>
              <a:rPr lang="zh-CN" altLang="zh-CN" sz="2000" dirty="0">
                <a:latin typeface="微软雅黑" pitchFamily="34" charset="-122"/>
                <a:ea typeface="微软雅黑" pitchFamily="34" charset="-122"/>
              </a:rPr>
              <a:t>主要讲解数字视频编辑软件</a:t>
            </a:r>
            <a:r>
              <a:rPr lang="en-US" altLang="zh-CN" sz="2000" dirty="0">
                <a:latin typeface="微软雅黑" pitchFamily="34" charset="-122"/>
                <a:ea typeface="微软雅黑" pitchFamily="34" charset="-122"/>
              </a:rPr>
              <a:t>Premiere Pro CC</a:t>
            </a:r>
            <a:r>
              <a:rPr lang="zh-CN" altLang="zh-CN" sz="2000" dirty="0">
                <a:latin typeface="微软雅黑" pitchFamily="34" charset="-122"/>
                <a:ea typeface="微软雅黑" pitchFamily="34" charset="-122"/>
              </a:rPr>
              <a:t>的运行环境和常见的功能设置，讲解的内容包括</a:t>
            </a:r>
            <a:r>
              <a:rPr lang="en-US" altLang="zh-CN" sz="2000" dirty="0">
                <a:latin typeface="微软雅黑" pitchFamily="34" charset="-122"/>
                <a:ea typeface="微软雅黑" pitchFamily="34" charset="-122"/>
              </a:rPr>
              <a:t>Premiere Pro CC</a:t>
            </a:r>
            <a:r>
              <a:rPr lang="zh-CN" altLang="zh-CN" sz="2000" dirty="0">
                <a:latin typeface="微软雅黑" pitchFamily="34" charset="-122"/>
                <a:ea typeface="微软雅黑" pitchFamily="34" charset="-122"/>
              </a:rPr>
              <a:t>软件对计算机硬件和系统的需求、基本操作界面和常见的功能设置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2000" dirty="0" smtClean="0">
              <a:latin typeface="微软雅黑" pitchFamily="34" charset="-122"/>
              <a:ea typeface="微软雅黑" pitchFamily="34" charset="-122"/>
            </a:endParaRPr>
          </a:p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en-US" altLang="zh-CN" sz="2000" dirty="0">
              <a:latin typeface="微软雅黑" pitchFamily="34" charset="-122"/>
              <a:ea typeface="微软雅黑" pitchFamily="34" charset="-122"/>
            </a:endParaRPr>
          </a:p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在</a:t>
            </a:r>
            <a:r>
              <a:rPr lang="zh-CN" altLang="zh-CN" sz="2000" dirty="0">
                <a:latin typeface="微软雅黑" pitchFamily="34" charset="-122"/>
                <a:ea typeface="微软雅黑" pitchFamily="34" charset="-122"/>
              </a:rPr>
              <a:t>本章的学习过程中，重点掌握</a:t>
            </a:r>
            <a:r>
              <a:rPr lang="en-US" altLang="zh-CN" sz="2000" dirty="0">
                <a:latin typeface="微软雅黑" pitchFamily="34" charset="-122"/>
                <a:ea typeface="微软雅黑" pitchFamily="34" charset="-122"/>
              </a:rPr>
              <a:t>Premiere Pro CC</a:t>
            </a:r>
            <a:r>
              <a:rPr lang="zh-CN" altLang="zh-CN" sz="2000" dirty="0">
                <a:latin typeface="微软雅黑" pitchFamily="34" charset="-122"/>
                <a:ea typeface="微软雅黑" pitchFamily="34" charset="-122"/>
              </a:rPr>
              <a:t>软件使用之前需要掌握的常见功能设置，如首选项、快捷键和脱机媒体链接等常见设置与功能。</a:t>
            </a:r>
            <a:endParaRPr lang="en-US" altLang="zh-CN" sz="20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585608" y="0"/>
            <a:ext cx="2048410" cy="150592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五边形 27"/>
          <p:cNvSpPr/>
          <p:nvPr/>
        </p:nvSpPr>
        <p:spPr>
          <a:xfrm>
            <a:off x="683084" y="14760"/>
            <a:ext cx="2361064" cy="901824"/>
          </a:xfrm>
          <a:prstGeom prst="homePlat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章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TextBox 3"/>
          <p:cNvSpPr txBox="1"/>
          <p:nvPr/>
        </p:nvSpPr>
        <p:spPr>
          <a:xfrm>
            <a:off x="3141624" y="265617"/>
            <a:ext cx="597508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Premiere Pro CC</a:t>
            </a:r>
            <a:r>
              <a:rPr lang="zh-CN" altLang="zh-CN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运行环境及基本</a:t>
            </a:r>
            <a:r>
              <a:rPr lang="zh-CN" altLang="zh-CN" sz="24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设置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003354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6" presetClass="emph" presetSubtype="0" fill="hold" grpId="1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9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10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11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12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0"/>
          <p:cNvSpPr txBox="1">
            <a:spLocks noChangeArrowheads="1"/>
          </p:cNvSpPr>
          <p:nvPr/>
        </p:nvSpPr>
        <p:spPr bwMode="auto">
          <a:xfrm>
            <a:off x="1674961" y="1341619"/>
            <a:ext cx="3775393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zh-CN" altLang="en-US" sz="5400" b="1" spc="2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谢谢观看！</a:t>
            </a:r>
          </a:p>
        </p:txBody>
      </p:sp>
      <p:cxnSp>
        <p:nvCxnSpPr>
          <p:cNvPr id="4" name="直接连接符 3"/>
          <p:cNvCxnSpPr/>
          <p:nvPr/>
        </p:nvCxnSpPr>
        <p:spPr>
          <a:xfrm>
            <a:off x="695400" y="1135445"/>
            <a:ext cx="5734516" cy="0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695400" y="2471122"/>
            <a:ext cx="5734516" cy="0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61361" y="3193641"/>
            <a:ext cx="5087708" cy="4076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27975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2" grpId="2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0"/>
          <p:cNvSpPr txBox="1">
            <a:spLocks noChangeArrowheads="1"/>
          </p:cNvSpPr>
          <p:nvPr/>
        </p:nvSpPr>
        <p:spPr bwMode="auto">
          <a:xfrm>
            <a:off x="1868132" y="2568460"/>
            <a:ext cx="8217564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36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6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36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章</a:t>
            </a:r>
            <a:endParaRPr lang="en-US" altLang="zh-CN" sz="3600" b="1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/>
            <a:r>
              <a:rPr lang="en-US" altLang="zh-CN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Premiere Pro CC</a:t>
            </a:r>
            <a:r>
              <a:rPr lang="zh-CN" altLang="zh-CN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运行环境及基本设置</a:t>
            </a:r>
            <a:endParaRPr lang="zh-CN" altLang="en-US" sz="36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2155710" y="2568460"/>
            <a:ext cx="8039168" cy="0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2155710" y="3768789"/>
            <a:ext cx="8039168" cy="0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33146" y="4210172"/>
            <a:ext cx="3802024" cy="30464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88219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2" grpId="2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3"/>
          <p:cNvSpPr txBox="1"/>
          <p:nvPr/>
        </p:nvSpPr>
        <p:spPr>
          <a:xfrm>
            <a:off x="3141624" y="265617"/>
            <a:ext cx="597508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Premiere Pro CC</a:t>
            </a:r>
            <a:r>
              <a:rPr lang="zh-CN" altLang="zh-CN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运行环境及基本</a:t>
            </a:r>
            <a:r>
              <a:rPr lang="zh-CN" altLang="zh-CN" sz="24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设置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TextBox 1"/>
          <p:cNvSpPr txBox="1"/>
          <p:nvPr/>
        </p:nvSpPr>
        <p:spPr>
          <a:xfrm>
            <a:off x="585608" y="1743463"/>
            <a:ext cx="7212003" cy="549381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电影</a:t>
            </a:r>
            <a:r>
              <a:rPr lang="zh-CN" altLang="zh-CN" sz="2000" dirty="0">
                <a:latin typeface="微软雅黑" pitchFamily="34" charset="-122"/>
                <a:ea typeface="微软雅黑" pitchFamily="34" charset="-122"/>
              </a:rPr>
              <a:t>《我和我的祖国》以“历史瞬间，全民记忆，迎头相撞”的串联手法，讲述了</a:t>
            </a:r>
            <a:r>
              <a:rPr lang="en-US" altLang="zh-CN" sz="2000" dirty="0">
                <a:latin typeface="微软雅黑" pitchFamily="34" charset="-122"/>
                <a:ea typeface="微软雅黑" pitchFamily="34" charset="-122"/>
              </a:rPr>
              <a:t>70</a:t>
            </a:r>
            <a:r>
              <a:rPr lang="zh-CN" altLang="zh-CN" sz="2000" dirty="0">
                <a:latin typeface="微软雅黑" pitchFamily="34" charset="-122"/>
                <a:ea typeface="微软雅黑" pitchFamily="34" charset="-122"/>
              </a:rPr>
              <a:t>年间不同职业、背景及身份的普通人在时代背景下发生的不平凡故事。“前夜”单元中，为了中华人民共和国开国大典中的升旗仪式，自动升旗装置设计师在庆典前夜，克服种种困难，确保在举行开国大典中升旗仪式的万无一失。他们默默奉献、忘我工作，埋头苦干，坚定不移地为国为民奉献着一颗忠诚、执着、朴实的赤子之心。伟大出自平凡，平凡造就伟大，</a:t>
            </a:r>
            <a:r>
              <a:rPr lang="en-US" altLang="zh-CN" sz="2000" dirty="0"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zh-CN" sz="2000" dirty="0">
                <a:latin typeface="微软雅黑" pitchFamily="34" charset="-122"/>
                <a:ea typeface="微软雅黑" pitchFamily="34" charset="-122"/>
              </a:rPr>
              <a:t>我和我的祖国，一刻也不能分割</a:t>
            </a:r>
            <a:r>
              <a:rPr lang="en-US" altLang="zh-CN" sz="2000" dirty="0"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zh-CN" sz="2000" dirty="0">
                <a:latin typeface="微软雅黑" pitchFamily="34" charset="-122"/>
                <a:ea typeface="微软雅黑" pitchFamily="34" charset="-122"/>
              </a:rPr>
              <a:t>。编辑工作同样也是平凡且辛苦的工作，同样可以用认真踏实的态度，迈出数字视频编辑工作的第一步。</a:t>
            </a:r>
          </a:p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zh-CN" altLang="zh-CN" sz="2000" dirty="0">
              <a:latin typeface="微软雅黑" pitchFamily="34" charset="-122"/>
              <a:ea typeface="微软雅黑" pitchFamily="34" charset="-122"/>
            </a:endParaRPr>
          </a:p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en-US" altLang="zh-CN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585608" y="0"/>
            <a:ext cx="2048410" cy="150592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五边形 27"/>
          <p:cNvSpPr/>
          <p:nvPr/>
        </p:nvSpPr>
        <p:spPr>
          <a:xfrm>
            <a:off x="683084" y="14760"/>
            <a:ext cx="2361064" cy="901824"/>
          </a:xfrm>
          <a:prstGeom prst="homePlat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章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7" name="图片 6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29348" y="2079909"/>
            <a:ext cx="4262652" cy="241046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矩形 2"/>
          <p:cNvSpPr/>
          <p:nvPr/>
        </p:nvSpPr>
        <p:spPr>
          <a:xfrm>
            <a:off x="585608" y="1289947"/>
            <a:ext cx="2744445" cy="36933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r>
              <a:rPr lang="zh-CN" altLang="en-US" sz="2000" dirty="0" smtClean="0">
                <a:solidFill>
                  <a:prstClr val="whit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章节导入</a:t>
            </a:r>
            <a:endParaRPr lang="en-US" altLang="zh-CN" sz="2000" dirty="0">
              <a:solidFill>
                <a:prstClr val="white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414899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6" presetClass="emph" presetSubtype="0" fill="hold" grpId="1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9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10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11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12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3"/>
          <p:cNvSpPr txBox="1"/>
          <p:nvPr/>
        </p:nvSpPr>
        <p:spPr>
          <a:xfrm>
            <a:off x="3141624" y="265617"/>
            <a:ext cx="597508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Premiere Pro CC</a:t>
            </a:r>
            <a:r>
              <a:rPr lang="zh-CN" altLang="zh-CN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运行环境及基本</a:t>
            </a:r>
            <a:r>
              <a:rPr lang="zh-CN" altLang="zh-CN" sz="24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设置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85608" y="1710577"/>
            <a:ext cx="2744445" cy="36933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r>
              <a:rPr lang="en-US" altLang="zh-CN" sz="2000" dirty="0" smtClean="0">
                <a:solidFill>
                  <a:prstClr val="whit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2.1</a:t>
            </a:r>
            <a:r>
              <a:rPr lang="zh-CN" altLang="zh-CN" sz="2000" dirty="0">
                <a:solidFill>
                  <a:prstClr val="whit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硬件和系统要求</a:t>
            </a:r>
            <a:endParaRPr lang="en-US" altLang="zh-CN" sz="2000" dirty="0">
              <a:solidFill>
                <a:prstClr val="white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4" name="TextBox 1"/>
          <p:cNvSpPr txBox="1"/>
          <p:nvPr/>
        </p:nvSpPr>
        <p:spPr>
          <a:xfrm>
            <a:off x="3839574" y="1505923"/>
            <a:ext cx="7212003" cy="410881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zh-CN" sz="2000" b="1" dirty="0">
                <a:latin typeface="微软雅黑" pitchFamily="34" charset="-122"/>
                <a:ea typeface="微软雅黑" pitchFamily="34" charset="-122"/>
              </a:rPr>
              <a:t>系统要求</a:t>
            </a:r>
            <a:endParaRPr lang="en-US" altLang="zh-CN" sz="2000" b="1" dirty="0">
              <a:latin typeface="微软雅黑" pitchFamily="34" charset="-122"/>
              <a:ea typeface="微软雅黑" pitchFamily="34" charset="-122"/>
            </a:endParaRPr>
          </a:p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000" dirty="0">
                <a:latin typeface="微软雅黑" pitchFamily="34" charset="-122"/>
                <a:ea typeface="微软雅黑" pitchFamily="34" charset="-122"/>
              </a:rPr>
              <a:t>Premiere</a:t>
            </a:r>
            <a:r>
              <a:rPr lang="zh-CN" altLang="zh-CN" sz="2000" dirty="0">
                <a:latin typeface="微软雅黑" pitchFamily="34" charset="-122"/>
                <a:ea typeface="微软雅黑" pitchFamily="34" charset="-122"/>
              </a:rPr>
              <a:t>升级到</a:t>
            </a:r>
            <a:r>
              <a:rPr lang="en-US" altLang="zh-CN" sz="2000" dirty="0">
                <a:latin typeface="微软雅黑" pitchFamily="34" charset="-122"/>
                <a:ea typeface="微软雅黑" pitchFamily="34" charset="-122"/>
              </a:rPr>
              <a:t> Premiere Pro </a:t>
            </a:r>
            <a:r>
              <a:rPr lang="zh-CN" altLang="zh-CN" sz="2000" dirty="0">
                <a:latin typeface="微软雅黑" pitchFamily="34" charset="-122"/>
                <a:ea typeface="微软雅黑" pitchFamily="34" charset="-122"/>
              </a:rPr>
              <a:t>之后，可能会出现驱动程序问题，因此需要升级驱动程序。</a:t>
            </a:r>
            <a:r>
              <a:rPr lang="en-US" altLang="zh-CN" sz="2000" dirty="0">
                <a:latin typeface="微软雅黑" pitchFamily="34" charset="-122"/>
                <a:ea typeface="微软雅黑" pitchFamily="34" charset="-122"/>
              </a:rPr>
              <a:t>Adobe</a:t>
            </a:r>
            <a:r>
              <a:rPr lang="zh-CN" altLang="zh-CN" sz="2000" dirty="0">
                <a:latin typeface="微软雅黑" pitchFamily="34" charset="-122"/>
                <a:ea typeface="微软雅黑" pitchFamily="34" charset="-122"/>
              </a:rPr>
              <a:t>建议安装以下驱动程序：</a:t>
            </a:r>
          </a:p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zh-CN" sz="2000" dirty="0">
                <a:latin typeface="微软雅黑" pitchFamily="34" charset="-122"/>
                <a:ea typeface="微软雅黑" pitchFamily="34" charset="-122"/>
              </a:rPr>
              <a:t>请使用以下任一</a:t>
            </a:r>
            <a:r>
              <a:rPr lang="en-US" altLang="zh-CN" sz="2000" dirty="0">
                <a:latin typeface="微软雅黑" pitchFamily="34" charset="-122"/>
                <a:ea typeface="微软雅黑" pitchFamily="34" charset="-122"/>
              </a:rPr>
              <a:t> 460.89 </a:t>
            </a:r>
            <a:r>
              <a:rPr lang="zh-CN" altLang="zh-CN" sz="2000" dirty="0">
                <a:latin typeface="微软雅黑" pitchFamily="34" charset="-122"/>
                <a:ea typeface="微软雅黑" pitchFamily="34" charset="-122"/>
              </a:rPr>
              <a:t>驱动程序：</a:t>
            </a:r>
          </a:p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000" dirty="0">
                <a:latin typeface="微软雅黑" pitchFamily="34" charset="-122"/>
                <a:ea typeface="微软雅黑" pitchFamily="34" charset="-122"/>
              </a:rPr>
              <a:t>1.</a:t>
            </a:r>
            <a:r>
              <a:rPr lang="zh-CN" altLang="zh-CN" sz="2000" dirty="0">
                <a:latin typeface="微软雅黑" pitchFamily="34" charset="-122"/>
                <a:ea typeface="微软雅黑" pitchFamily="34" charset="-122"/>
              </a:rPr>
              <a:t>适用于</a:t>
            </a:r>
            <a:r>
              <a:rPr lang="en-US" altLang="zh-CN" sz="2000" dirty="0">
                <a:latin typeface="微软雅黑" pitchFamily="34" charset="-122"/>
                <a:ea typeface="微软雅黑" pitchFamily="34" charset="-122"/>
              </a:rPr>
              <a:t> GeForce RTX </a:t>
            </a:r>
            <a:r>
              <a:rPr lang="zh-CN" altLang="zh-CN" sz="2000" dirty="0">
                <a:latin typeface="微软雅黑" pitchFamily="34" charset="-122"/>
                <a:ea typeface="微软雅黑" pitchFamily="34" charset="-122"/>
              </a:rPr>
              <a:t>台式机</a:t>
            </a:r>
            <a:r>
              <a:rPr lang="en-US" altLang="zh-CN" sz="2000" dirty="0">
                <a:latin typeface="微软雅黑" pitchFamily="34" charset="-122"/>
                <a:ea typeface="微软雅黑" pitchFamily="34" charset="-122"/>
              </a:rPr>
              <a:t> GPU </a:t>
            </a:r>
            <a:r>
              <a:rPr lang="zh-CN" altLang="zh-CN" sz="2000" dirty="0">
                <a:latin typeface="微软雅黑" pitchFamily="34" charset="-122"/>
                <a:ea typeface="微软雅黑" pitchFamily="34" charset="-122"/>
              </a:rPr>
              <a:t>的</a:t>
            </a:r>
            <a:r>
              <a:rPr lang="en-US" altLang="zh-CN" sz="2000" dirty="0">
                <a:latin typeface="微软雅黑" pitchFamily="34" charset="-122"/>
                <a:ea typeface="微软雅黑" pitchFamily="34" charset="-122"/>
              </a:rPr>
              <a:t> Studio </a:t>
            </a:r>
            <a:r>
              <a:rPr lang="zh-CN" altLang="zh-CN" sz="2000" dirty="0">
                <a:latin typeface="微软雅黑" pitchFamily="34" charset="-122"/>
                <a:ea typeface="微软雅黑" pitchFamily="34" charset="-122"/>
              </a:rPr>
              <a:t>驱动程序</a:t>
            </a:r>
          </a:p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000" dirty="0">
                <a:latin typeface="微软雅黑" pitchFamily="34" charset="-122"/>
                <a:ea typeface="微软雅黑" pitchFamily="34" charset="-122"/>
              </a:rPr>
              <a:t>2.</a:t>
            </a:r>
            <a:r>
              <a:rPr lang="zh-CN" altLang="zh-CN" sz="2000" dirty="0">
                <a:latin typeface="微软雅黑" pitchFamily="34" charset="-122"/>
                <a:ea typeface="微软雅黑" pitchFamily="34" charset="-122"/>
              </a:rPr>
              <a:t>适用于</a:t>
            </a:r>
            <a:r>
              <a:rPr lang="en-US" altLang="zh-CN" sz="2000" dirty="0">
                <a:latin typeface="微软雅黑" pitchFamily="34" charset="-122"/>
                <a:ea typeface="微软雅黑" pitchFamily="34" charset="-122"/>
              </a:rPr>
              <a:t> GeForce RTX </a:t>
            </a:r>
            <a:r>
              <a:rPr lang="zh-CN" altLang="zh-CN" sz="2000" dirty="0">
                <a:latin typeface="微软雅黑" pitchFamily="34" charset="-122"/>
                <a:ea typeface="微软雅黑" pitchFamily="34" charset="-122"/>
              </a:rPr>
              <a:t>笔记本电脑</a:t>
            </a:r>
            <a:r>
              <a:rPr lang="en-US" altLang="zh-CN" sz="2000" dirty="0">
                <a:latin typeface="微软雅黑" pitchFamily="34" charset="-122"/>
                <a:ea typeface="微软雅黑" pitchFamily="34" charset="-122"/>
              </a:rPr>
              <a:t> GPU </a:t>
            </a:r>
            <a:r>
              <a:rPr lang="zh-CN" altLang="zh-CN" sz="2000" dirty="0">
                <a:latin typeface="微软雅黑" pitchFamily="34" charset="-122"/>
                <a:ea typeface="微软雅黑" pitchFamily="34" charset="-122"/>
              </a:rPr>
              <a:t>的</a:t>
            </a:r>
            <a:r>
              <a:rPr lang="en-US" altLang="zh-CN" sz="2000" dirty="0">
                <a:latin typeface="微软雅黑" pitchFamily="34" charset="-122"/>
                <a:ea typeface="微软雅黑" pitchFamily="34" charset="-122"/>
              </a:rPr>
              <a:t> Studio </a:t>
            </a:r>
            <a:r>
              <a:rPr lang="zh-CN" altLang="zh-CN" sz="2000" dirty="0">
                <a:latin typeface="微软雅黑" pitchFamily="34" charset="-122"/>
                <a:ea typeface="微软雅黑" pitchFamily="34" charset="-122"/>
              </a:rPr>
              <a:t>驱动程序</a:t>
            </a:r>
          </a:p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000" dirty="0">
                <a:latin typeface="微软雅黑" pitchFamily="34" charset="-122"/>
                <a:ea typeface="微软雅黑" pitchFamily="34" charset="-122"/>
              </a:rPr>
              <a:t>3.</a:t>
            </a:r>
            <a:r>
              <a:rPr lang="zh-CN" altLang="zh-CN" sz="2000" dirty="0">
                <a:latin typeface="微软雅黑" pitchFamily="34" charset="-122"/>
                <a:ea typeface="微软雅黑" pitchFamily="34" charset="-122"/>
              </a:rPr>
              <a:t>适用于</a:t>
            </a:r>
            <a:r>
              <a:rPr lang="en-US" altLang="zh-CN" sz="2000" dirty="0">
                <a:latin typeface="微软雅黑" pitchFamily="34" charset="-122"/>
                <a:ea typeface="微软雅黑" pitchFamily="34" charset="-122"/>
              </a:rPr>
              <a:t> NVIDIA RTX/</a:t>
            </a:r>
            <a:r>
              <a:rPr lang="en-US" altLang="zh-CN" sz="2000" dirty="0" err="1">
                <a:latin typeface="微软雅黑" pitchFamily="34" charset="-122"/>
                <a:ea typeface="微软雅黑" pitchFamily="34" charset="-122"/>
              </a:rPr>
              <a:t>Quadro</a:t>
            </a:r>
            <a:r>
              <a:rPr lang="en-US" altLang="zh-CN" sz="2000" dirty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zh-CN" sz="2000" dirty="0">
                <a:latin typeface="微软雅黑" pitchFamily="34" charset="-122"/>
                <a:ea typeface="微软雅黑" pitchFamily="34" charset="-122"/>
              </a:rPr>
              <a:t>台式机和笔记本电脑</a:t>
            </a:r>
            <a:r>
              <a:rPr lang="en-US" altLang="zh-CN" sz="2000" dirty="0">
                <a:latin typeface="微软雅黑" pitchFamily="34" charset="-122"/>
                <a:ea typeface="微软雅黑" pitchFamily="34" charset="-122"/>
              </a:rPr>
              <a:t> GPU </a:t>
            </a:r>
            <a:r>
              <a:rPr lang="zh-CN" altLang="zh-CN" sz="2000" dirty="0">
                <a:latin typeface="微软雅黑" pitchFamily="34" charset="-122"/>
                <a:ea typeface="微软雅黑" pitchFamily="34" charset="-122"/>
              </a:rPr>
              <a:t>的认证驱动程序</a:t>
            </a:r>
          </a:p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en-US" altLang="zh-CN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585608" y="0"/>
            <a:ext cx="2048410" cy="150592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五边形 27"/>
          <p:cNvSpPr/>
          <p:nvPr/>
        </p:nvSpPr>
        <p:spPr>
          <a:xfrm>
            <a:off x="683084" y="14760"/>
            <a:ext cx="2361064" cy="901824"/>
          </a:xfrm>
          <a:prstGeom prst="homePlat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章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13308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6" presetClass="emph" presetSubtype="0" fill="hold" grpId="1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9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10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11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12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585608" y="1710577"/>
            <a:ext cx="2744445" cy="36933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r>
              <a:rPr lang="en-US" altLang="zh-CN" sz="2000" dirty="0" smtClean="0">
                <a:solidFill>
                  <a:prstClr val="whit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2.1</a:t>
            </a:r>
            <a:r>
              <a:rPr lang="zh-CN" altLang="zh-CN" sz="2000" dirty="0">
                <a:solidFill>
                  <a:prstClr val="whit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硬件和系统要求</a:t>
            </a:r>
            <a:endParaRPr lang="en-US" altLang="zh-CN" sz="2000" dirty="0">
              <a:solidFill>
                <a:prstClr val="white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4" name="TextBox 1"/>
          <p:cNvSpPr txBox="1"/>
          <p:nvPr/>
        </p:nvSpPr>
        <p:spPr>
          <a:xfrm>
            <a:off x="3839574" y="1505923"/>
            <a:ext cx="7212003" cy="82824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000" b="1" dirty="0">
                <a:latin typeface="微软雅黑" pitchFamily="34" charset="-122"/>
                <a:ea typeface="微软雅黑" pitchFamily="34" charset="-122"/>
              </a:rPr>
              <a:t>GPU</a:t>
            </a:r>
            <a:r>
              <a:rPr lang="zh-CN" altLang="zh-CN" sz="2000" b="1" dirty="0">
                <a:latin typeface="微软雅黑" pitchFamily="34" charset="-122"/>
                <a:ea typeface="微软雅黑" pitchFamily="34" charset="-122"/>
              </a:rPr>
              <a:t>加速渲染和硬件编码</a:t>
            </a:r>
            <a:r>
              <a:rPr lang="en-US" altLang="zh-CN" sz="2000" b="1" dirty="0"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zh-CN" sz="2000" b="1" dirty="0">
                <a:latin typeface="微软雅黑" pitchFamily="34" charset="-122"/>
                <a:ea typeface="微软雅黑" pitchFamily="34" charset="-122"/>
              </a:rPr>
              <a:t>解码</a:t>
            </a:r>
            <a:endParaRPr lang="en-US" altLang="zh-CN" sz="2000" b="1" dirty="0">
              <a:latin typeface="微软雅黑" pitchFamily="34" charset="-122"/>
              <a:ea typeface="微软雅黑" pitchFamily="34" charset="-122"/>
            </a:endParaRPr>
          </a:p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en-US" altLang="zh-CN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585608" y="0"/>
            <a:ext cx="2048410" cy="150592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五边形 27"/>
          <p:cNvSpPr/>
          <p:nvPr/>
        </p:nvSpPr>
        <p:spPr>
          <a:xfrm>
            <a:off x="683084" y="14760"/>
            <a:ext cx="2361064" cy="901824"/>
          </a:xfrm>
          <a:prstGeom prst="homePlat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章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7" name="图片 6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0053" y="2284562"/>
            <a:ext cx="7356144" cy="3884225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TextBox 3"/>
          <p:cNvSpPr txBox="1"/>
          <p:nvPr/>
        </p:nvSpPr>
        <p:spPr>
          <a:xfrm>
            <a:off x="3141624" y="265617"/>
            <a:ext cx="597508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Premiere Pro CC</a:t>
            </a:r>
            <a:r>
              <a:rPr lang="zh-CN" altLang="zh-CN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运行环境及基本</a:t>
            </a:r>
            <a:r>
              <a:rPr lang="zh-CN" altLang="zh-CN" sz="24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设置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313210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6" presetClass="emph" presetSubtype="0" fill="hold" grpId="1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9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10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11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12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585608" y="1710577"/>
            <a:ext cx="2744445" cy="36933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r>
              <a:rPr lang="en-US" altLang="zh-CN" sz="2000" dirty="0" smtClean="0">
                <a:solidFill>
                  <a:prstClr val="whit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2.1</a:t>
            </a:r>
            <a:r>
              <a:rPr lang="zh-CN" altLang="zh-CN" sz="2000" dirty="0">
                <a:solidFill>
                  <a:prstClr val="whit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硬件和系统要求</a:t>
            </a:r>
            <a:endParaRPr lang="en-US" altLang="zh-CN" sz="2000" dirty="0">
              <a:solidFill>
                <a:prstClr val="white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4" name="TextBox 1"/>
          <p:cNvSpPr txBox="1"/>
          <p:nvPr/>
        </p:nvSpPr>
        <p:spPr>
          <a:xfrm>
            <a:off x="775809" y="2851276"/>
            <a:ext cx="7212003" cy="82824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000" b="1" dirty="0" smtClean="0">
                <a:latin typeface="微软雅黑" pitchFamily="34" charset="-122"/>
                <a:ea typeface="微软雅黑" pitchFamily="34" charset="-122"/>
              </a:rPr>
              <a:t>GPU</a:t>
            </a:r>
            <a:r>
              <a:rPr lang="zh-CN" altLang="zh-CN" sz="2000" b="1" dirty="0" smtClean="0">
                <a:latin typeface="微软雅黑" pitchFamily="34" charset="-122"/>
                <a:ea typeface="微软雅黑" pitchFamily="34" charset="-122"/>
              </a:rPr>
              <a:t>加速渲染和硬件</a:t>
            </a:r>
            <a:r>
              <a:rPr lang="zh-CN" altLang="zh-CN" sz="2000" b="1" dirty="0">
                <a:latin typeface="微软雅黑" pitchFamily="34" charset="-122"/>
                <a:ea typeface="微软雅黑" pitchFamily="34" charset="-122"/>
              </a:rPr>
              <a:t>编码</a:t>
            </a:r>
            <a:r>
              <a:rPr lang="en-US" altLang="zh-CN" sz="2000" b="1" dirty="0"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zh-CN" sz="2000" b="1" dirty="0">
                <a:latin typeface="微软雅黑" pitchFamily="34" charset="-122"/>
                <a:ea typeface="微软雅黑" pitchFamily="34" charset="-122"/>
              </a:rPr>
              <a:t>解码</a:t>
            </a:r>
            <a:endParaRPr lang="en-US" altLang="zh-CN" sz="2000" b="1" dirty="0">
              <a:latin typeface="微软雅黑" pitchFamily="34" charset="-122"/>
              <a:ea typeface="微软雅黑" pitchFamily="34" charset="-122"/>
            </a:endParaRPr>
          </a:p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en-US" altLang="zh-CN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585608" y="0"/>
            <a:ext cx="2048410" cy="150592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五边形 27"/>
          <p:cNvSpPr/>
          <p:nvPr/>
        </p:nvSpPr>
        <p:spPr>
          <a:xfrm>
            <a:off x="683084" y="14760"/>
            <a:ext cx="2361064" cy="901824"/>
          </a:xfrm>
          <a:prstGeom prst="homePlat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章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9" name="图片 8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0113" y="1147856"/>
            <a:ext cx="7342496" cy="5063319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8" name="TextBox 3"/>
          <p:cNvSpPr txBox="1"/>
          <p:nvPr/>
        </p:nvSpPr>
        <p:spPr>
          <a:xfrm>
            <a:off x="3141624" y="265617"/>
            <a:ext cx="597508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Premiere Pro CC</a:t>
            </a:r>
            <a:r>
              <a:rPr lang="zh-CN" altLang="zh-CN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运行环境及基本</a:t>
            </a:r>
            <a:r>
              <a:rPr lang="zh-CN" altLang="zh-CN" sz="24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设置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262616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6" presetClass="emph" presetSubtype="0" fill="hold" grpId="1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9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10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11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12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585608" y="1710577"/>
            <a:ext cx="2307717" cy="36933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r>
              <a:rPr lang="en-US" altLang="zh-CN" sz="2000" dirty="0">
                <a:solidFill>
                  <a:prstClr val="whit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2.2 </a:t>
            </a:r>
            <a:r>
              <a:rPr lang="zh-CN" altLang="zh-CN" sz="2000" dirty="0">
                <a:solidFill>
                  <a:prstClr val="whit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基本操作</a:t>
            </a:r>
            <a:r>
              <a:rPr lang="zh-CN" altLang="zh-CN" sz="2000" dirty="0" smtClean="0">
                <a:solidFill>
                  <a:prstClr val="whit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界面</a:t>
            </a:r>
            <a:endParaRPr lang="en-US" altLang="zh-CN" sz="2000" dirty="0">
              <a:solidFill>
                <a:prstClr val="white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4" name="TextBox 1"/>
          <p:cNvSpPr txBox="1"/>
          <p:nvPr/>
        </p:nvSpPr>
        <p:spPr>
          <a:xfrm>
            <a:off x="278928" y="2911296"/>
            <a:ext cx="7212003" cy="40729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zh-CN" sz="2000" dirty="0">
                <a:latin typeface="微软雅黑" pitchFamily="34" charset="-122"/>
                <a:ea typeface="微软雅黑" pitchFamily="34" charset="-122"/>
              </a:rPr>
              <a:t>启动</a:t>
            </a:r>
            <a:r>
              <a:rPr lang="en-US" altLang="zh-CN" sz="2000" dirty="0">
                <a:latin typeface="微软雅黑" pitchFamily="34" charset="-122"/>
                <a:ea typeface="微软雅黑" pitchFamily="34" charset="-122"/>
              </a:rPr>
              <a:t>Premiere Pro </a:t>
            </a:r>
            <a:r>
              <a:rPr lang="en-US" altLang="zh-CN" sz="2000" dirty="0" err="1" smtClean="0">
                <a:latin typeface="微软雅黑" pitchFamily="34" charset="-122"/>
                <a:ea typeface="微软雅黑" pitchFamily="34" charset="-122"/>
              </a:rPr>
              <a:t>CCPremiere</a:t>
            </a:r>
            <a:endParaRPr lang="en-US" altLang="zh-CN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585608" y="0"/>
            <a:ext cx="2048410" cy="150592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五边形 27"/>
          <p:cNvSpPr/>
          <p:nvPr/>
        </p:nvSpPr>
        <p:spPr>
          <a:xfrm>
            <a:off x="683084" y="14760"/>
            <a:ext cx="2361064" cy="901824"/>
          </a:xfrm>
          <a:prstGeom prst="homePlat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章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8" name="图片 7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29231" y="1169406"/>
            <a:ext cx="8049038" cy="4999382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TextBox 3"/>
          <p:cNvSpPr txBox="1"/>
          <p:nvPr/>
        </p:nvSpPr>
        <p:spPr>
          <a:xfrm>
            <a:off x="3141624" y="265617"/>
            <a:ext cx="597508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Premiere Pro CC</a:t>
            </a:r>
            <a:r>
              <a:rPr lang="zh-CN" altLang="zh-CN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运行环境及基本</a:t>
            </a:r>
            <a:r>
              <a:rPr lang="zh-CN" altLang="zh-CN" sz="24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设置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020514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6" presetClass="emph" presetSubtype="0" fill="hold" grpId="1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9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10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11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12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585608" y="1710577"/>
            <a:ext cx="2307717" cy="36933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r>
              <a:rPr lang="en-US" altLang="zh-CN" sz="2000" dirty="0">
                <a:solidFill>
                  <a:prstClr val="whit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2.2 </a:t>
            </a:r>
            <a:r>
              <a:rPr lang="zh-CN" altLang="zh-CN" sz="2000" dirty="0">
                <a:solidFill>
                  <a:prstClr val="whit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基本操作</a:t>
            </a:r>
            <a:r>
              <a:rPr lang="zh-CN" altLang="zh-CN" sz="2000" dirty="0" smtClean="0">
                <a:solidFill>
                  <a:prstClr val="whit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界面</a:t>
            </a:r>
            <a:endParaRPr lang="en-US" altLang="zh-CN" sz="2000" dirty="0">
              <a:solidFill>
                <a:prstClr val="white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4" name="TextBox 1"/>
          <p:cNvSpPr txBox="1"/>
          <p:nvPr/>
        </p:nvSpPr>
        <p:spPr>
          <a:xfrm>
            <a:off x="403502" y="3228890"/>
            <a:ext cx="7212003" cy="40729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Premiere </a:t>
            </a:r>
            <a:r>
              <a:rPr lang="en-US" altLang="zh-CN" sz="2000" dirty="0">
                <a:latin typeface="微软雅黑" pitchFamily="34" charset="-122"/>
                <a:ea typeface="微软雅黑" pitchFamily="34" charset="-122"/>
              </a:rPr>
              <a:t>Pro CC</a:t>
            </a:r>
            <a:r>
              <a:rPr lang="zh-CN" altLang="zh-CN" sz="2000" dirty="0">
                <a:latin typeface="微软雅黑" pitchFamily="34" charset="-122"/>
                <a:ea typeface="微软雅黑" pitchFamily="34" charset="-122"/>
              </a:rPr>
              <a:t>工作界面</a:t>
            </a:r>
            <a:endParaRPr lang="en-US" altLang="zh-CN" sz="20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585608" y="0"/>
            <a:ext cx="2048410" cy="150592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五边形 27"/>
          <p:cNvSpPr/>
          <p:nvPr/>
        </p:nvSpPr>
        <p:spPr>
          <a:xfrm>
            <a:off x="683084" y="14760"/>
            <a:ext cx="2361064" cy="901824"/>
          </a:xfrm>
          <a:prstGeom prst="homePlat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章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8" name="图片 7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77080" y="1164828"/>
            <a:ext cx="8423460" cy="5031252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TextBox 3"/>
          <p:cNvSpPr txBox="1"/>
          <p:nvPr/>
        </p:nvSpPr>
        <p:spPr>
          <a:xfrm>
            <a:off x="3141624" y="265617"/>
            <a:ext cx="597508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Premiere Pro CC</a:t>
            </a:r>
            <a:r>
              <a:rPr lang="zh-CN" altLang="zh-CN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运行环境及基本</a:t>
            </a:r>
            <a:r>
              <a:rPr lang="zh-CN" altLang="zh-CN" sz="24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设置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432358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6" presetClass="emph" presetSubtype="0" fill="hold" grpId="1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9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10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11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12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585608" y="1710577"/>
            <a:ext cx="2307717" cy="36933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r>
              <a:rPr lang="en-US" altLang="zh-CN" sz="2000" dirty="0">
                <a:solidFill>
                  <a:prstClr val="whit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2.2 </a:t>
            </a:r>
            <a:r>
              <a:rPr lang="zh-CN" altLang="zh-CN" sz="2000" dirty="0">
                <a:solidFill>
                  <a:prstClr val="whit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基本操作</a:t>
            </a:r>
            <a:r>
              <a:rPr lang="zh-CN" altLang="zh-CN" sz="2000" dirty="0" smtClean="0">
                <a:solidFill>
                  <a:prstClr val="whit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界面</a:t>
            </a:r>
            <a:endParaRPr lang="en-US" altLang="zh-CN" sz="2000" dirty="0">
              <a:solidFill>
                <a:prstClr val="white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4" name="TextBox 1"/>
          <p:cNvSpPr txBox="1"/>
          <p:nvPr/>
        </p:nvSpPr>
        <p:spPr>
          <a:xfrm>
            <a:off x="3141624" y="752961"/>
            <a:ext cx="8650042" cy="553997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zh-CN" sz="2000" b="1" dirty="0" smtClean="0">
                <a:latin typeface="微软雅黑" pitchFamily="34" charset="-122"/>
                <a:ea typeface="微软雅黑" pitchFamily="34" charset="-122"/>
              </a:rPr>
              <a:t>“项目”</a:t>
            </a:r>
            <a:r>
              <a:rPr lang="zh-CN" altLang="zh-CN" sz="2000" b="1" dirty="0">
                <a:latin typeface="微软雅黑" pitchFamily="34" charset="-122"/>
                <a:ea typeface="微软雅黑" pitchFamily="34" charset="-122"/>
              </a:rPr>
              <a:t>面</a:t>
            </a:r>
            <a:r>
              <a:rPr lang="zh-CN" altLang="zh-CN" sz="2000" b="1" dirty="0" smtClean="0">
                <a:latin typeface="微软雅黑" pitchFamily="34" charset="-122"/>
                <a:ea typeface="微软雅黑" pitchFamily="34" charset="-122"/>
              </a:rPr>
              <a:t>板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“项目”</a:t>
            </a:r>
            <a:r>
              <a:rPr lang="zh-CN" altLang="zh-CN" sz="2000" dirty="0">
                <a:latin typeface="微软雅黑" pitchFamily="34" charset="-122"/>
                <a:ea typeface="微软雅黑" pitchFamily="34" charset="-122"/>
              </a:rPr>
              <a:t>面板是一个素材文件的管理器，在进行编辑之前首先要将需要的素材导入其中。“项目”面板主要用于对素材的存放和管理，包括素材的显示，视音频信息的属性以及素材的分类整理等。</a:t>
            </a:r>
          </a:p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zh-CN" sz="2000" b="1" dirty="0" smtClean="0">
                <a:latin typeface="微软雅黑" pitchFamily="34" charset="-122"/>
                <a:ea typeface="微软雅黑" pitchFamily="34" charset="-122"/>
              </a:rPr>
              <a:t>“时间轴”</a:t>
            </a:r>
            <a:r>
              <a:rPr lang="zh-CN" altLang="zh-CN" sz="2000" b="1" dirty="0">
                <a:latin typeface="微软雅黑" pitchFamily="34" charset="-122"/>
                <a:ea typeface="微软雅黑" pitchFamily="34" charset="-122"/>
              </a:rPr>
              <a:t>面</a:t>
            </a:r>
            <a:r>
              <a:rPr lang="zh-CN" altLang="zh-CN" sz="2000" b="1" dirty="0" smtClean="0">
                <a:latin typeface="微软雅黑" pitchFamily="34" charset="-122"/>
                <a:ea typeface="微软雅黑" pitchFamily="34" charset="-122"/>
              </a:rPr>
              <a:t>板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时间</a:t>
            </a:r>
            <a:r>
              <a:rPr lang="zh-CN" altLang="zh-CN" sz="2000" dirty="0">
                <a:latin typeface="微软雅黑" pitchFamily="34" charset="-122"/>
                <a:ea typeface="微软雅黑" pitchFamily="34" charset="-122"/>
              </a:rPr>
              <a:t>轴是视频编辑的基础，对于视音频素材的排序、剪辑、设置各种特效、添加字幕效果等均在时间轴窗口中完成。</a:t>
            </a:r>
            <a:endParaRPr lang="en-US" altLang="zh-CN" sz="2000" dirty="0">
              <a:latin typeface="微软雅黑" pitchFamily="34" charset="-122"/>
              <a:ea typeface="微软雅黑" pitchFamily="34" charset="-122"/>
            </a:endParaRPr>
          </a:p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zh-CN" sz="2000" b="1" dirty="0" smtClean="0">
                <a:latin typeface="微软雅黑" pitchFamily="34" charset="-122"/>
                <a:ea typeface="微软雅黑" pitchFamily="34" charset="-122"/>
              </a:rPr>
              <a:t>“源监视器”</a:t>
            </a:r>
            <a:r>
              <a:rPr lang="zh-CN" altLang="zh-CN" sz="2000" b="1" dirty="0">
                <a:latin typeface="微软雅黑" pitchFamily="34" charset="-122"/>
                <a:ea typeface="微软雅黑" pitchFamily="34" charset="-122"/>
              </a:rPr>
              <a:t>面</a:t>
            </a:r>
            <a:r>
              <a:rPr lang="zh-CN" altLang="zh-CN" sz="2000" b="1" dirty="0" smtClean="0">
                <a:latin typeface="微软雅黑" pitchFamily="34" charset="-122"/>
                <a:ea typeface="微软雅黑" pitchFamily="34" charset="-122"/>
              </a:rPr>
              <a:t>板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源</a:t>
            </a:r>
            <a:r>
              <a:rPr lang="zh-CN" altLang="zh-CN" sz="2000" dirty="0">
                <a:latin typeface="微软雅黑" pitchFamily="34" charset="-122"/>
                <a:ea typeface="微软雅黑" pitchFamily="34" charset="-122"/>
              </a:rPr>
              <a:t>监视器主要用于预览还未添加到时间轴的源素材，可以设置素材的入点出点，也可以显示音频素材的波形。</a:t>
            </a:r>
            <a:endParaRPr lang="en-US" altLang="zh-CN" sz="2000" dirty="0">
              <a:latin typeface="微软雅黑" pitchFamily="34" charset="-122"/>
              <a:ea typeface="微软雅黑" pitchFamily="34" charset="-122"/>
            </a:endParaRPr>
          </a:p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zh-CN" sz="2000" b="1" dirty="0" smtClean="0">
                <a:latin typeface="微软雅黑" pitchFamily="34" charset="-122"/>
                <a:ea typeface="微软雅黑" pitchFamily="34" charset="-122"/>
              </a:rPr>
              <a:t>“节目监视器”</a:t>
            </a:r>
            <a:r>
              <a:rPr lang="zh-CN" altLang="zh-CN" sz="2000" b="1" dirty="0">
                <a:latin typeface="微软雅黑" pitchFamily="34" charset="-122"/>
                <a:ea typeface="微软雅黑" pitchFamily="34" charset="-122"/>
              </a:rPr>
              <a:t>面</a:t>
            </a:r>
            <a:r>
              <a:rPr lang="zh-CN" altLang="zh-CN" sz="2000" b="1" dirty="0" smtClean="0">
                <a:latin typeface="微软雅黑" pitchFamily="34" charset="-122"/>
                <a:ea typeface="微软雅黑" pitchFamily="34" charset="-122"/>
              </a:rPr>
              <a:t>板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节目</a:t>
            </a:r>
            <a:r>
              <a:rPr lang="zh-CN" altLang="zh-CN" sz="2000" dirty="0">
                <a:latin typeface="微软雅黑" pitchFamily="34" charset="-122"/>
                <a:ea typeface="微软雅黑" pitchFamily="34" charset="-122"/>
              </a:rPr>
              <a:t>监视器主要用于预览时间轴序列中组接的素材、图形、特效、字幕等，要在节目监视器中播放序列，只需点击窗口中的“播放停止”按钮，或按空格键播放即可。</a:t>
            </a:r>
            <a:endParaRPr lang="en-US" altLang="zh-CN" sz="2000" dirty="0">
              <a:latin typeface="微软雅黑" pitchFamily="34" charset="-122"/>
              <a:ea typeface="微软雅黑" pitchFamily="34" charset="-122"/>
            </a:endParaRPr>
          </a:p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zh-CN" sz="2000" b="1" dirty="0" smtClean="0">
                <a:latin typeface="微软雅黑" pitchFamily="34" charset="-122"/>
                <a:ea typeface="微软雅黑" pitchFamily="34" charset="-122"/>
              </a:rPr>
              <a:t>工具</a:t>
            </a:r>
            <a:r>
              <a:rPr lang="zh-CN" altLang="zh-CN" sz="2000" b="1" dirty="0">
                <a:latin typeface="微软雅黑" pitchFamily="34" charset="-122"/>
                <a:ea typeface="微软雅黑" pitchFamily="34" charset="-122"/>
              </a:rPr>
              <a:t>面</a:t>
            </a:r>
            <a:r>
              <a:rPr lang="zh-CN" altLang="zh-CN" sz="2000" b="1" dirty="0" smtClean="0">
                <a:latin typeface="微软雅黑" pitchFamily="34" charset="-122"/>
                <a:ea typeface="微软雅黑" pitchFamily="34" charset="-122"/>
              </a:rPr>
              <a:t>板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工具</a:t>
            </a:r>
            <a:r>
              <a:rPr lang="zh-CN" altLang="zh-CN" sz="2000" dirty="0">
                <a:latin typeface="微软雅黑" pitchFamily="34" charset="-122"/>
                <a:ea typeface="微软雅黑" pitchFamily="34" charset="-122"/>
              </a:rPr>
              <a:t>面板中的工具主要用于在“时间轴”面板中编辑素材，直接单击即可激活选择的工具。</a:t>
            </a:r>
            <a:endParaRPr lang="en-US" altLang="zh-CN" sz="20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585608" y="0"/>
            <a:ext cx="2048410" cy="150592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五边形 27"/>
          <p:cNvSpPr/>
          <p:nvPr/>
        </p:nvSpPr>
        <p:spPr>
          <a:xfrm>
            <a:off x="683084" y="14760"/>
            <a:ext cx="2361064" cy="901824"/>
          </a:xfrm>
          <a:prstGeom prst="homePlat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章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TextBox 3"/>
          <p:cNvSpPr txBox="1"/>
          <p:nvPr/>
        </p:nvSpPr>
        <p:spPr>
          <a:xfrm>
            <a:off x="3141624" y="265617"/>
            <a:ext cx="597508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Premiere Pro CC</a:t>
            </a:r>
            <a:r>
              <a:rPr lang="zh-CN" altLang="zh-CN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运行环境及基本</a:t>
            </a:r>
            <a:r>
              <a:rPr lang="zh-CN" altLang="zh-CN" sz="24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设置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154365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6" presetClass="emph" presetSubtype="0" fill="hold" grpId="1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9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10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11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12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</p:bldLst>
  </p:timing>
</p:sld>
</file>

<file path=ppt/theme/theme1.xml><?xml version="1.0" encoding="utf-8"?>
<a:theme xmlns:a="http://schemas.openxmlformats.org/drawingml/2006/main" name="1_Office 主题">
  <a:themeElements>
    <a:clrScheme name="自定义 3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0070C0"/>
      </a:accent1>
      <a:accent2>
        <a:srgbClr val="00B0F0"/>
      </a:accent2>
      <a:accent3>
        <a:srgbClr val="297FD5"/>
      </a:accent3>
      <a:accent4>
        <a:srgbClr val="00B050"/>
      </a:accent4>
      <a:accent5>
        <a:srgbClr val="92D050"/>
      </a:accent5>
      <a:accent6>
        <a:srgbClr val="9D90A0"/>
      </a:accent6>
      <a:hlink>
        <a:srgbClr val="9454C3"/>
      </a:hlink>
      <a:folHlink>
        <a:srgbClr val="3EBBF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335</TotalTime>
  <Words>804</Words>
  <Application>Microsoft Office PowerPoint</Application>
  <PresentationFormat>宽屏</PresentationFormat>
  <Paragraphs>83</Paragraphs>
  <Slides>15</Slides>
  <Notes>15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3" baseType="lpstr">
      <vt:lpstr>Arial Unicode MS</vt:lpstr>
      <vt:lpstr>黑体</vt:lpstr>
      <vt:lpstr>宋体</vt:lpstr>
      <vt:lpstr>微软雅黑</vt:lpstr>
      <vt:lpstr>Arial</vt:lpstr>
      <vt:lpstr>Calibri</vt:lpstr>
      <vt:lpstr>Wingdings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Hewlett-Packard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说课</dc:title>
  <dc:creator>hpp</dc:creator>
  <cp:lastModifiedBy>微软用户</cp:lastModifiedBy>
  <cp:revision>39</cp:revision>
  <dcterms:created xsi:type="dcterms:W3CDTF">2015-10-15T01:42:42Z</dcterms:created>
  <dcterms:modified xsi:type="dcterms:W3CDTF">2022-09-19T10:57:06Z</dcterms:modified>
</cp:coreProperties>
</file>