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38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1.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handoutMasterIdLst>
    <p:handoutMasterId r:id="rId46"/>
  </p:handoutMasterIdLst>
  <p:sldIdLst>
    <p:sldId id="257" r:id="rId4"/>
    <p:sldId id="258" r:id="rId5"/>
    <p:sldId id="260" r:id="rId6"/>
    <p:sldId id="265" r:id="rId7"/>
    <p:sldId id="261" r:id="rId9"/>
    <p:sldId id="266" r:id="rId10"/>
    <p:sldId id="490" r:id="rId11"/>
    <p:sldId id="491" r:id="rId12"/>
    <p:sldId id="492" r:id="rId13"/>
    <p:sldId id="493" r:id="rId14"/>
    <p:sldId id="494" r:id="rId15"/>
    <p:sldId id="340" r:id="rId16"/>
    <p:sldId id="495" r:id="rId17"/>
    <p:sldId id="496" r:id="rId18"/>
    <p:sldId id="341" r:id="rId19"/>
    <p:sldId id="297" r:id="rId20"/>
    <p:sldId id="290" r:id="rId21"/>
    <p:sldId id="291" r:id="rId22"/>
    <p:sldId id="292" r:id="rId23"/>
    <p:sldId id="497" r:id="rId24"/>
    <p:sldId id="499" r:id="rId25"/>
    <p:sldId id="500" r:id="rId26"/>
    <p:sldId id="293" r:id="rId27"/>
    <p:sldId id="501" r:id="rId28"/>
    <p:sldId id="502" r:id="rId29"/>
    <p:sldId id="503" r:id="rId30"/>
    <p:sldId id="505" r:id="rId31"/>
    <p:sldId id="298" r:id="rId32"/>
    <p:sldId id="299" r:id="rId33"/>
    <p:sldId id="300" r:id="rId34"/>
    <p:sldId id="301" r:id="rId35"/>
    <p:sldId id="506" r:id="rId36"/>
    <p:sldId id="507" r:id="rId37"/>
    <p:sldId id="302" r:id="rId38"/>
    <p:sldId id="309" r:id="rId39"/>
    <p:sldId id="509" r:id="rId40"/>
    <p:sldId id="510" r:id="rId41"/>
    <p:sldId id="312" r:id="rId42"/>
    <p:sldId id="331" r:id="rId43"/>
    <p:sldId id="332" r:id="rId44"/>
    <p:sldId id="333" r:id="rId45"/>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3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381.xml"/><Relationship Id="rId52" Type="http://schemas.openxmlformats.org/officeDocument/2006/relationships/customXml" Target="../customXml/item1.xml"/><Relationship Id="rId51" Type="http://schemas.openxmlformats.org/officeDocument/2006/relationships/customXmlProps" Target="../customXml/itemProps380.xml"/><Relationship Id="rId50" Type="http://schemas.openxmlformats.org/officeDocument/2006/relationships/commentAuthors" Target="commentAuthors.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2.pn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60.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2.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0.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35.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微软雅黑" panose="020B0503020204020204" charset="-122"/>
                <a:ea typeface="微软雅黑" panose="020B0503020204020204"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微软雅黑" panose="020B0503020204020204" charset="-122"/>
                <a:ea typeface="微软雅黑" panose="020B0503020204020204" charset="-122"/>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75.xml"/><Relationship Id="rId2" Type="http://schemas.openxmlformats.org/officeDocument/2006/relationships/slideLayout" Target="../slideLayouts/slideLayout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NULL" TargetMode="External"/><Relationship Id="rId13" Type="http://schemas.openxmlformats.org/officeDocument/2006/relationships/image" Target="../media/image4.png"/><Relationship Id="rId12" Type="http://schemas.openxmlformats.org/officeDocument/2006/relationships/tags" Target="../tags/tag6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image" Target="NULL" TargetMode="External"/><Relationship Id="rId14" Type="http://schemas.openxmlformats.org/officeDocument/2006/relationships/image" Target="../media/image4.png"/><Relationship Id="rId13" Type="http://schemas.openxmlformats.org/officeDocument/2006/relationships/tags" Target="../tags/tag14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2"/>
            </p:custDataLst>
          </p:nvPr>
        </p:nvPicPr>
        <p:blipFill>
          <a:blip r:embed="rId13" r:link="rId14"/>
          <a:stretch>
            <a:fillRect/>
          </a:stretch>
        </p:blipFill>
        <p:spPr>
          <a:xfrm>
            <a:off x="0" y="0"/>
            <a:ext cx="12192000" cy="6858000"/>
          </a:xfrm>
          <a:prstGeom prst="rect">
            <a:avLst/>
          </a:prstGeom>
        </p:spPr>
      </p:pic>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mj-ea"/>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mn-ea"/>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mn-ea"/>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mn-ea"/>
          <a:cs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mn-ea"/>
          <a:cs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3"/>
            </p:custDataLst>
          </p:nvPr>
        </p:nvPicPr>
        <p:blipFill>
          <a:blip r:embed="rId14" r:link="rId15"/>
          <a:stretch>
            <a:fillRect/>
          </a:stretch>
        </p:blipFill>
        <p:spPr>
          <a:xfrm>
            <a:off x="0" y="0"/>
            <a:ext cx="12192000" cy="6858000"/>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6.xml"/><Relationship Id="rId7" Type="http://schemas.openxmlformats.org/officeDocument/2006/relationships/image" Target="../media/image15.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1.xml"/><Relationship Id="rId7" Type="http://schemas.openxmlformats.org/officeDocument/2006/relationships/image" Target="../media/image16.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12.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3" Type="http://schemas.openxmlformats.org/officeDocument/2006/relationships/slideLayout" Target="../slideLayouts/slideLayout18.xml"/><Relationship Id="rId22" Type="http://schemas.openxmlformats.org/officeDocument/2006/relationships/tags" Target="../tags/tag241.xml"/><Relationship Id="rId21" Type="http://schemas.openxmlformats.org/officeDocument/2006/relationships/image" Target="../media/image17.jpeg"/><Relationship Id="rId20" Type="http://schemas.openxmlformats.org/officeDocument/2006/relationships/tags" Target="../tags/tag240.xml"/><Relationship Id="rId2" Type="http://schemas.openxmlformats.org/officeDocument/2006/relationships/image" Target="../media/image5.png"/><Relationship Id="rId19" Type="http://schemas.openxmlformats.org/officeDocument/2006/relationships/tags" Target="../tags/tag239.xml"/><Relationship Id="rId18" Type="http://schemas.openxmlformats.org/officeDocument/2006/relationships/tags" Target="../tags/tag238.xml"/><Relationship Id="rId17" Type="http://schemas.openxmlformats.org/officeDocument/2006/relationships/tags" Target="../tags/tag237.xml"/><Relationship Id="rId16" Type="http://schemas.openxmlformats.org/officeDocument/2006/relationships/tags" Target="../tags/tag236.xml"/><Relationship Id="rId15" Type="http://schemas.openxmlformats.org/officeDocument/2006/relationships/tags" Target="../tags/tag235.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2.xml"/></Relationships>
</file>

<file path=ppt/slides/_rels/slide1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image" Target="../media/image5.png"/><Relationship Id="rId12" Type="http://schemas.openxmlformats.org/officeDocument/2006/relationships/slideLayout" Target="../slideLayouts/slideLayout18.xml"/><Relationship Id="rId11" Type="http://schemas.openxmlformats.org/officeDocument/2006/relationships/tags" Target="../tags/tag247.xml"/><Relationship Id="rId10" Type="http://schemas.openxmlformats.org/officeDocument/2006/relationships/image" Target="../media/image21.png"/><Relationship Id="rId1" Type="http://schemas.openxmlformats.org/officeDocument/2006/relationships/tags" Target="../tags/tag242.xml"/></Relationships>
</file>

<file path=ppt/slides/_rels/slide1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5" Type="http://schemas.openxmlformats.org/officeDocument/2006/relationships/slideLayout" Target="../slideLayouts/slideLayout18.xml"/><Relationship Id="rId24" Type="http://schemas.openxmlformats.org/officeDocument/2006/relationships/tags" Target="../tags/tag269.xml"/><Relationship Id="rId23" Type="http://schemas.openxmlformats.org/officeDocument/2006/relationships/tags" Target="../tags/tag268.xml"/><Relationship Id="rId22" Type="http://schemas.openxmlformats.org/officeDocument/2006/relationships/tags" Target="../tags/tag267.xml"/><Relationship Id="rId21" Type="http://schemas.openxmlformats.org/officeDocument/2006/relationships/image" Target="../media/image17.jpeg"/><Relationship Id="rId20" Type="http://schemas.openxmlformats.org/officeDocument/2006/relationships/tags" Target="../tags/tag266.xml"/><Relationship Id="rId2" Type="http://schemas.openxmlformats.org/officeDocument/2006/relationships/image" Target="../media/image5.png"/><Relationship Id="rId19" Type="http://schemas.openxmlformats.org/officeDocument/2006/relationships/tags" Target="../tags/tag265.xml"/><Relationship Id="rId18" Type="http://schemas.openxmlformats.org/officeDocument/2006/relationships/tags" Target="../tags/tag264.xml"/><Relationship Id="rId17" Type="http://schemas.openxmlformats.org/officeDocument/2006/relationships/tags" Target="../tags/tag263.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71.xml"/><Relationship Id="rId2" Type="http://schemas.openxmlformats.org/officeDocument/2006/relationships/image" Target="../media/image5.png"/><Relationship Id="rId1" Type="http://schemas.openxmlformats.org/officeDocument/2006/relationships/tags" Target="../tags/tag27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73.xml"/><Relationship Id="rId1" Type="http://schemas.openxmlformats.org/officeDocument/2006/relationships/tags" Target="../tags/tag27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75.xml"/><Relationship Id="rId1" Type="http://schemas.openxmlformats.org/officeDocument/2006/relationships/tags" Target="../tags/tag274.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0.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5.xml"/><Relationship Id="rId7" Type="http://schemas.openxmlformats.org/officeDocument/2006/relationships/image" Target="../media/image22.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2.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5" Type="http://schemas.openxmlformats.org/officeDocument/2006/relationships/slideLayout" Target="../slideLayouts/slideLayout1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0.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0" Type="http://schemas.openxmlformats.org/officeDocument/2006/relationships/slideLayout" Target="../slideLayouts/slideLayout18.xml"/><Relationship Id="rId1" Type="http://schemas.openxmlformats.org/officeDocument/2006/relationships/tags" Target="../tags/tag286.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5.xml"/><Relationship Id="rId7" Type="http://schemas.openxmlformats.org/officeDocument/2006/relationships/image" Target="../media/image25.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22.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0" Type="http://schemas.openxmlformats.org/officeDocument/2006/relationships/slideLayout" Target="../slideLayouts/slideLayout18.xml"/><Relationship Id="rId1" Type="http://schemas.openxmlformats.org/officeDocument/2006/relationships/tags" Target="../tags/tag296.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2.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tags" Target="../tags/tag301.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04.xml"/><Relationship Id="rId3" Type="http://schemas.openxmlformats.org/officeDocument/2006/relationships/image" Target="../media/image5.png"/><Relationship Id="rId2" Type="http://schemas.openxmlformats.org/officeDocument/2006/relationships/tags" Target="../tags/tag303.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06.xml"/><Relationship Id="rId4" Type="http://schemas.openxmlformats.org/officeDocument/2006/relationships/image" Target="../media/image33.png"/><Relationship Id="rId3" Type="http://schemas.openxmlformats.org/officeDocument/2006/relationships/image" Target="../media/image32.jpeg"/><Relationship Id="rId2" Type="http://schemas.openxmlformats.org/officeDocument/2006/relationships/image" Target="../media/image5.png"/><Relationship Id="rId1" Type="http://schemas.openxmlformats.org/officeDocument/2006/relationships/tags" Target="../tags/tag30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8.xml"/><Relationship Id="rId2" Type="http://schemas.openxmlformats.org/officeDocument/2006/relationships/image" Target="../media/image5.png"/><Relationship Id="rId1" Type="http://schemas.openxmlformats.org/officeDocument/2006/relationships/tags" Target="../tags/tag30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10.xml"/><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tags" Target="../tags/tag30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12.xml"/><Relationship Id="rId1" Type="http://schemas.openxmlformats.org/officeDocument/2006/relationships/tags" Target="../tags/tag31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14.xml"/><Relationship Id="rId1" Type="http://schemas.openxmlformats.org/officeDocument/2006/relationships/tags" Target="../tags/tag31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5.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9.xml"/><Relationship Id="rId7" Type="http://schemas.openxmlformats.org/officeDocument/2006/relationships/image" Target="../media/image35.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32.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image" Target="../media/image36.png"/><Relationship Id="rId2" Type="http://schemas.openxmlformats.org/officeDocument/2006/relationships/tags" Target="../tags/tag326.xml"/><Relationship Id="rId18" Type="http://schemas.openxmlformats.org/officeDocument/2006/relationships/slideLayout" Target="../slideLayouts/slideLayout18.xml"/><Relationship Id="rId17" Type="http://schemas.openxmlformats.org/officeDocument/2006/relationships/tags" Target="../tags/tag338.xml"/><Relationship Id="rId16" Type="http://schemas.openxmlformats.org/officeDocument/2006/relationships/image" Target="../media/image5.png"/><Relationship Id="rId15" Type="http://schemas.openxmlformats.org/officeDocument/2006/relationships/image" Target="../media/image10.png"/><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43.xml"/><Relationship Id="rId7" Type="http://schemas.openxmlformats.org/officeDocument/2006/relationships/image" Target="../media/image37.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3.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63.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6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70.xml"/><Relationship Id="rId1" Type="http://schemas.openxmlformats.org/officeDocument/2006/relationships/tags" Target="../tags/tag369.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9" Type="http://schemas.openxmlformats.org/officeDocument/2006/relationships/notesSlide" Target="../notesSlides/notesSlide1.xml"/><Relationship Id="rId18" Type="http://schemas.openxmlformats.org/officeDocument/2006/relationships/slideLayout" Target="../slideLayouts/slideLayout2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75.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4.xml"/><Relationship Id="rId1" Type="http://schemas.openxmlformats.org/officeDocument/2006/relationships/tags" Target="../tags/tag193.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9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195.xml"/></Relationships>
</file>

<file path=ppt/slides/_rels/slide7.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0" Type="http://schemas.openxmlformats.org/officeDocument/2006/relationships/slideLayout" Target="../slideLayouts/slideLayout18.xml"/><Relationship Id="rId1" Type="http://schemas.openxmlformats.org/officeDocument/2006/relationships/tags" Target="../tags/tag19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6.xml"/><Relationship Id="rId7" Type="http://schemas.openxmlformats.org/officeDocument/2006/relationships/image" Target="../media/image1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1.xml"/><Relationship Id="rId7" Type="http://schemas.openxmlformats.org/officeDocument/2006/relationships/image" Target="../media/image14.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7240" y="2145664"/>
            <a:ext cx="10515600" cy="1540715"/>
          </a:xfrm>
        </p:spPr>
        <p:txBody>
          <a:bodyPr/>
          <a:lstStyle/>
          <a:p>
            <a:r>
              <a:rPr lang="zh-CN" altLang="en-US"/>
              <a:t>大学计算机基础</a:t>
            </a:r>
            <a:endParaRPr lang="zh-CN" altLang="en-US"/>
          </a:p>
        </p:txBody>
      </p:sp>
      <p:pic>
        <p:nvPicPr>
          <p:cNvPr id="12" name="图片 11" descr="C:/Users/ADMIN/AppData/Local/Temp/fig2wpp/@svg_logo-2574&amp;2496.svg"/>
          <p:cNvPicPr>
            <a:picLocks noChangeAspect="1"/>
          </p:cNvPicPr>
          <p:nvPr userDrawn="1">
            <p:custDataLst>
              <p:tags r:id="rId2"/>
            </p:custDataLst>
          </p:nvPr>
        </p:nvPicPr>
        <p:blipFill>
          <a:blip/>
          <a:stretch>
            <a:fillRect/>
          </a:stretch>
        </p:blipFill>
        <p:spPr>
          <a:xfrm>
            <a:off x="4686300" y="5626100"/>
            <a:ext cx="2820670" cy="694690"/>
          </a:xfrm>
          <a:prstGeom prst="rect">
            <a:avLst/>
          </a:prstGeom>
        </p:spPr>
      </p:pic>
      <p:pic>
        <p:nvPicPr>
          <p:cNvPr id="13" name="图片 12"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
        <p:nvSpPr>
          <p:cNvPr id="10" name="署名"/>
          <p:cNvSpPr>
            <a:spLocks noGrp="1"/>
          </p:cNvSpPr>
          <p:nvPr>
            <p:ph type="body" sz="quarter" idx="17"/>
            <p:custDataLst>
              <p:tags r:id="rId4"/>
            </p:custDataLst>
          </p:nvPr>
        </p:nvSpPr>
        <p:spPr>
          <a:xfrm>
            <a:off x="9194800" y="5782945"/>
            <a:ext cx="2586355" cy="743585"/>
          </a:xfrm>
        </p:spPr>
        <p:txBody>
          <a:bodyPr wrap="square">
            <a:spAutoFit/>
          </a:bodyPr>
          <a:lstStyle/>
          <a:p>
            <a:pPr algn="l"/>
            <a:r>
              <a:rPr lang="zh-CN" altLang="en-US" sz="2000" b="1">
                <a:solidFill>
                  <a:srgbClr val="1F307D"/>
                </a:solidFill>
              </a:rPr>
              <a:t>主讲教师：</a:t>
            </a:r>
            <a:endParaRPr lang="zh-CN" altLang="en-US" sz="2000" b="1">
              <a:solidFill>
                <a:srgbClr val="1F307D"/>
              </a:solidFill>
            </a:endParaRPr>
          </a:p>
          <a:p>
            <a:pPr algn="l"/>
            <a:r>
              <a:rPr lang="zh-CN" altLang="en-US" sz="2000" b="1">
                <a:solidFill>
                  <a:srgbClr val="1F307D"/>
                </a:solidFill>
              </a:rPr>
              <a:t>时间：</a:t>
            </a:r>
            <a:endParaRPr lang="zh-CN" altLang="en-US" sz="2000" b="1">
              <a:solidFill>
                <a:srgbClr val="1F307D"/>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2.1.1 计算机的起源与发展历程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7" name="流程图: 可选过程 6"/>
          <p:cNvSpPr/>
          <p:nvPr/>
        </p:nvSpPr>
        <p:spPr>
          <a:xfrm>
            <a:off x="1481455" y="1696720"/>
            <a:ext cx="2006600" cy="57785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569085" y="1764665"/>
            <a:ext cx="7085330" cy="2054225"/>
          </a:xfrm>
          <a:prstGeom prst="rect">
            <a:avLst/>
          </a:prstGeom>
          <a:noFill/>
        </p:spPr>
        <p:txBody>
          <a:bodyPr wrap="square" rtlCol="0">
            <a:noAutofit/>
          </a:bodyPr>
          <a:p>
            <a:pPr algn="l"/>
            <a:r>
              <a:rPr lang="zh-CN" altLang="en-US" sz="2200" dirty="0">
                <a:solidFill>
                  <a:srgbClr val="FF0000"/>
                </a:solidFill>
                <a:ea typeface="微软雅黑" panose="020B0503020204020204" charset="-122"/>
                <a:cs typeface="微软雅黑" panose="020B0503020204020204" charset="-122"/>
              </a:rPr>
              <a:t>电子计算技术</a:t>
            </a:r>
            <a:endParaRPr lang="zh-CN" altLang="en-US" sz="2200" dirty="0">
              <a:solidFill>
                <a:srgbClr val="FF0000"/>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同一时期，著名数学家冯 • 诺依曼（见图 2-7）及其同事建造了电子离散变量自动计算机（EDVAC），其体系结构具有长期记忆程序、数据、中间结果及运算最终结果的能力；能够完成各种算术和逻辑运算，具有数据传送能力；能够根据需要控制程序的走向，以及根据指令控制计算机各部件协调工作；能够按照要求将处理结果输出给用户。这种体系结构与现代计算机的结构基本一致，故人们将现代电子计算机称为冯 • 诺依曼结构计算机，称冯 • 诺依曼为“现代电子计算机之父”</a:t>
            </a:r>
            <a:endParaRPr lang="zh-CN" altLang="en-US" sz="2000" dirty="0">
              <a:solidFill>
                <a:schemeClr val="tx1"/>
              </a:solidFill>
              <a:ea typeface="微软雅黑" panose="020B0503020204020204" charset="-122"/>
              <a:cs typeface="微软雅黑" panose="020B0503020204020204" charset="-122"/>
            </a:endParaRPr>
          </a:p>
        </p:txBody>
      </p:sp>
      <p:pic>
        <p:nvPicPr>
          <p:cNvPr id="5" name="图片 4"/>
          <p:cNvPicPr>
            <a:picLocks noChangeAspect="1"/>
          </p:cNvPicPr>
          <p:nvPr/>
        </p:nvPicPr>
        <p:blipFill>
          <a:blip r:embed="rId7"/>
          <a:stretch>
            <a:fillRect/>
          </a:stretch>
        </p:blipFill>
        <p:spPr>
          <a:xfrm>
            <a:off x="8869045" y="2274570"/>
            <a:ext cx="2613660" cy="1945005"/>
          </a:xfrm>
          <a:prstGeom prst="rect">
            <a:avLst/>
          </a:prstGeom>
        </p:spPr>
      </p:pic>
      <p:sp>
        <p:nvSpPr>
          <p:cNvPr id="9" name="文本框 8"/>
          <p:cNvSpPr txBox="1"/>
          <p:nvPr/>
        </p:nvSpPr>
        <p:spPr>
          <a:xfrm>
            <a:off x="9220200" y="4467225"/>
            <a:ext cx="2056130" cy="368300"/>
          </a:xfrm>
          <a:prstGeom prst="rect">
            <a:avLst/>
          </a:prstGeom>
          <a:noFill/>
        </p:spPr>
        <p:txBody>
          <a:bodyPr wrap="square" rtlCol="0" anchor="t">
            <a:spAutoFit/>
          </a:bodyPr>
          <a:p>
            <a:pPr algn="l"/>
            <a:r>
              <a:rPr lang="zh-CN" altLang="en-US" dirty="0"/>
              <a:t>　冯•诺依曼</a:t>
            </a:r>
            <a:endParaRPr lang="zh-CN" altLang="en-US" dirty="0"/>
          </a:p>
        </p:txBody>
      </p:sp>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2.1.1 计算机的起源与发展历程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7" name="流程图: 可选过程 6"/>
          <p:cNvSpPr/>
          <p:nvPr/>
        </p:nvSpPr>
        <p:spPr>
          <a:xfrm>
            <a:off x="1481455" y="1696720"/>
            <a:ext cx="2006600" cy="57785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3820" y="1764665"/>
            <a:ext cx="9145270" cy="2054225"/>
          </a:xfrm>
          <a:prstGeom prst="rect">
            <a:avLst/>
          </a:prstGeom>
          <a:noFill/>
        </p:spPr>
        <p:txBody>
          <a:bodyPr wrap="square" rtlCol="0">
            <a:noAutofit/>
          </a:bodyPr>
          <a:p>
            <a:pPr algn="l"/>
            <a:r>
              <a:rPr lang="zh-CN" altLang="en-US" sz="2200" dirty="0">
                <a:solidFill>
                  <a:srgbClr val="FF0000"/>
                </a:solidFill>
                <a:ea typeface="微软雅黑" panose="020B0503020204020204" charset="-122"/>
                <a:cs typeface="微软雅黑" panose="020B0503020204020204" charset="-122"/>
              </a:rPr>
              <a:t>电子计算技术</a:t>
            </a:r>
            <a:endParaRPr lang="zh-CN" altLang="en-US" sz="2200" dirty="0">
              <a:solidFill>
                <a:srgbClr val="FF0000"/>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计算机发展历史根据计算机使用电子元器件的不同，计算机的发展大致分为四代</a:t>
            </a:r>
            <a:endParaRPr lang="zh-CN" altLang="en-US" sz="2000" dirty="0">
              <a:solidFill>
                <a:schemeClr val="tx1"/>
              </a:solidFill>
              <a:ea typeface="微软雅黑" panose="020B0503020204020204" charset="-122"/>
              <a:cs typeface="微软雅黑" panose="020B0503020204020204" charset="-122"/>
            </a:endParaRPr>
          </a:p>
        </p:txBody>
      </p:sp>
      <p:pic>
        <p:nvPicPr>
          <p:cNvPr id="10" name="图片 9" descr="计算机发展史表格"/>
          <p:cNvPicPr>
            <a:picLocks noChangeAspect="1"/>
          </p:cNvPicPr>
          <p:nvPr/>
        </p:nvPicPr>
        <p:blipFill>
          <a:blip r:embed="rId7"/>
          <a:stretch>
            <a:fillRect/>
          </a:stretch>
        </p:blipFill>
        <p:spPr>
          <a:xfrm>
            <a:off x="2312035" y="3056890"/>
            <a:ext cx="6339205" cy="2788285"/>
          </a:xfrm>
          <a:prstGeom prst="rect">
            <a:avLst/>
          </a:prstGeom>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2.1.2 计算机的基础认知与发展</a:t>
            </a:r>
            <a:endParaRPr lang="en-US" altLang="zh-CN"/>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grpSp>
        <p:nvGrpSpPr>
          <p:cNvPr id="31" name="组合 30"/>
          <p:cNvGrpSpPr/>
          <p:nvPr>
            <p:custDataLst>
              <p:tags r:id="rId3"/>
            </p:custDataLst>
          </p:nvPr>
        </p:nvGrpSpPr>
        <p:grpSpPr>
          <a:xfrm>
            <a:off x="4185285" y="1428115"/>
            <a:ext cx="7334250" cy="4468495"/>
            <a:chOff x="2729" y="2818"/>
            <a:chExt cx="8476" cy="5164"/>
          </a:xfrm>
        </p:grpSpPr>
        <p:sp>
          <p:nvSpPr>
            <p:cNvPr id="7" name="椭圆 6"/>
            <p:cNvSpPr/>
            <p:nvPr>
              <p:custDataLst>
                <p:tags r:id="rId4"/>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6" name="椭圆 15"/>
            <p:cNvSpPr/>
            <p:nvPr>
              <p:custDataLst>
                <p:tags r:id="rId5"/>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1" name="椭圆 10"/>
            <p:cNvSpPr/>
            <p:nvPr>
              <p:custDataLst>
                <p:tags r:id="rId6"/>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4" name="椭圆 13"/>
            <p:cNvSpPr/>
            <p:nvPr>
              <p:custDataLst>
                <p:tags r:id="rId7"/>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5" name="椭圆 14"/>
            <p:cNvSpPr/>
            <p:nvPr>
              <p:custDataLst>
                <p:tags r:id="rId8"/>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74" name="圆角矩形 73"/>
            <p:cNvSpPr/>
            <p:nvPr>
              <p:custDataLst>
                <p:tags r:id="rId9"/>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自动化程度高，通用性强</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83" name="圆角矩形 82"/>
            <p:cNvSpPr/>
            <p:nvPr>
              <p:custDataLst>
                <p:tags r:id="rId10"/>
              </p:custDataLst>
            </p:nvPr>
          </p:nvSpPr>
          <p:spPr>
            <a:xfrm>
              <a:off x="8637" y="4890"/>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支持人机交互</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grpSp>
      <p:grpSp>
        <p:nvGrpSpPr>
          <p:cNvPr id="42" name="组合 41"/>
          <p:cNvGrpSpPr/>
          <p:nvPr>
            <p:custDataLst>
              <p:tags r:id="rId11"/>
            </p:custDataLst>
          </p:nvPr>
        </p:nvGrpSpPr>
        <p:grpSpPr>
          <a:xfrm flipH="1">
            <a:off x="392023" y="1454785"/>
            <a:ext cx="11147610" cy="4468495"/>
            <a:chOff x="-1588" y="2818"/>
            <a:chExt cx="12883" cy="5164"/>
          </a:xfrm>
        </p:grpSpPr>
        <p:sp>
          <p:nvSpPr>
            <p:cNvPr id="43" name="椭圆 42"/>
            <p:cNvSpPr/>
            <p:nvPr>
              <p:custDataLst>
                <p:tags r:id="rId12"/>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4" name="椭圆 43"/>
            <p:cNvSpPr/>
            <p:nvPr>
              <p:custDataLst>
                <p:tags r:id="rId13"/>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5" name="椭圆 44"/>
            <p:cNvSpPr/>
            <p:nvPr>
              <p:custDataLst>
                <p:tags r:id="rId14"/>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6" name="椭圆 45"/>
            <p:cNvSpPr/>
            <p:nvPr>
              <p:custDataLst>
                <p:tags r:id="rId15"/>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7" name="椭圆 46"/>
            <p:cNvSpPr/>
            <p:nvPr>
              <p:custDataLst>
                <p:tags r:id="rId16"/>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8" name="圆角矩形 47"/>
            <p:cNvSpPr/>
            <p:nvPr>
              <p:custDataLst>
                <p:tags r:id="rId17"/>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运行速度快，计算能力强</a:t>
              </a:r>
              <a:endParaRPr lang="zh-CN" altLang="en-US" sz="2000" b="1" dirty="0">
                <a:ea typeface="微软雅黑" panose="020B0503020204020204" charset="-122"/>
                <a:cs typeface="微软雅黑" panose="020B0503020204020204" charset="-122"/>
                <a:sym typeface="+mn-ea"/>
              </a:endParaRPr>
            </a:p>
          </p:txBody>
        </p:sp>
        <p:sp>
          <p:nvSpPr>
            <p:cNvPr id="49" name="圆角矩形 48"/>
            <p:cNvSpPr/>
            <p:nvPr>
              <p:custDataLst>
                <p:tags r:id="rId18"/>
              </p:custDataLst>
            </p:nvPr>
          </p:nvSpPr>
          <p:spPr>
            <a:xfrm>
              <a:off x="8684" y="4859"/>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计算精度高，数据准确度高</a:t>
              </a:r>
              <a:endParaRPr lang="zh-CN" altLang="en-US" sz="2000" b="1" dirty="0">
                <a:ea typeface="微软雅黑" panose="020B0503020204020204" charset="-122"/>
                <a:cs typeface="微软雅黑" panose="020B0503020204020204" charset="-122"/>
                <a:sym typeface="+mn-ea"/>
              </a:endParaRPr>
            </a:p>
          </p:txBody>
        </p:sp>
        <p:sp>
          <p:nvSpPr>
            <p:cNvPr id="50" name="圆角矩形 49"/>
            <p:cNvSpPr/>
            <p:nvPr>
              <p:custDataLst>
                <p:tags r:id="rId19"/>
              </p:custDataLst>
            </p:nvPr>
          </p:nvSpPr>
          <p:spPr>
            <a:xfrm>
              <a:off x="8727" y="6595"/>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可超强的记忆力</a:t>
              </a:r>
              <a:endParaRPr lang="zh-CN" altLang="en-US" sz="2000" b="1" dirty="0">
                <a:ea typeface="微软雅黑" panose="020B0503020204020204" charset="-122"/>
                <a:cs typeface="微软雅黑" panose="020B0503020204020204" charset="-122"/>
                <a:sym typeface="+mn-ea"/>
              </a:endParaRPr>
            </a:p>
          </p:txBody>
        </p:sp>
        <p:sp>
          <p:nvSpPr>
            <p:cNvPr id="51" name="圆角矩形 50"/>
            <p:cNvSpPr/>
            <p:nvPr>
              <p:custDataLst>
                <p:tags r:id="rId20"/>
              </p:custDataLst>
            </p:nvPr>
          </p:nvSpPr>
          <p:spPr>
            <a:xfrm>
              <a:off x="-1588" y="6378"/>
              <a:ext cx="2568" cy="758"/>
            </a:xfrm>
            <a:prstGeom prst="roundRect">
              <a:avLst>
                <a:gd name="adj" fmla="val 50000"/>
              </a:avLst>
            </a:prstGeom>
            <a:gradFill>
              <a:gsLst>
                <a:gs pos="99000">
                  <a:schemeClr val="accent1"/>
                </a:gs>
                <a:gs pos="0">
                  <a:srgbClr val="87A9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超强的逻辑判断能力</a:t>
              </a:r>
              <a:endParaRPr lang="zh-CN" altLang="en-US" sz="2000" b="1" dirty="0">
                <a:ea typeface="微软雅黑" panose="020B0503020204020204" charset="-122"/>
                <a:cs typeface="微软雅黑" panose="020B0503020204020204" charset="-122"/>
                <a:sym typeface="+mn-ea"/>
              </a:endParaRPr>
            </a:p>
          </p:txBody>
        </p:sp>
      </p:grpSp>
      <p:pic>
        <p:nvPicPr>
          <p:cNvPr id="105" name="图片 104"/>
          <p:cNvPicPr/>
          <p:nvPr/>
        </p:nvPicPr>
        <p:blipFill>
          <a:blip r:embed="rId21"/>
          <a:srcRect l="12519" r="12519"/>
          <a:stretch>
            <a:fillRect/>
          </a:stretch>
        </p:blipFill>
        <p:spPr>
          <a:xfrm>
            <a:off x="4185285" y="1791970"/>
            <a:ext cx="3795395" cy="3795395"/>
          </a:xfrm>
          <a:prstGeom prst="ellipse">
            <a:avLst/>
          </a:prstGeom>
          <a:noFill/>
          <a:ln w="9525">
            <a:noFill/>
          </a:ln>
        </p:spPr>
      </p:pic>
      <p:sp>
        <p:nvSpPr>
          <p:cNvPr id="52" name="文本框 51"/>
          <p:cNvSpPr txBox="1"/>
          <p:nvPr/>
        </p:nvSpPr>
        <p:spPr>
          <a:xfrm>
            <a:off x="4755515" y="3308985"/>
            <a:ext cx="2654300" cy="1322070"/>
          </a:xfrm>
          <a:prstGeom prst="rect">
            <a:avLst/>
          </a:prstGeom>
          <a:noFill/>
        </p:spPr>
        <p:txBody>
          <a:bodyPr wrap="square" rtlCol="0" anchor="t">
            <a:spAutoFit/>
          </a:bodyPr>
          <a:p>
            <a:pPr algn="ctr"/>
            <a:r>
              <a:rPr lang="zh-CN" altLang="en-US" sz="4000" b="1" dirty="0">
                <a:solidFill>
                  <a:schemeClr val="bg1"/>
                </a:solidFill>
                <a:ea typeface="微软雅黑" panose="020B0503020204020204" charset="-122"/>
                <a:cs typeface="微软雅黑" panose="020B0503020204020204" charset="-122"/>
                <a:sym typeface="+mn-ea"/>
              </a:rPr>
              <a:t>计算机的特点</a:t>
            </a:r>
            <a:endParaRPr lang="zh-CN" altLang="en-US" sz="4000" b="1" dirty="0">
              <a:solidFill>
                <a:schemeClr val="bg1"/>
              </a:solidFill>
              <a:ea typeface="微软雅黑" panose="020B0503020204020204" charset="-122"/>
              <a:cs typeface="微软雅黑" panose="020B0503020204020204" charset="-122"/>
              <a:sym typeface="+mn-ea"/>
            </a:endParaRPr>
          </a:p>
        </p:txBody>
      </p:sp>
    </p:spTree>
    <p:custDataLst>
      <p:tags r:id="rId2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2.1.2 计算机的基础认知与发展</a:t>
            </a:r>
            <a:endParaRPr lang="en-US" altLang="zh-CN"/>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grpSp>
        <p:nvGrpSpPr>
          <p:cNvPr id="42" name="组合 41"/>
          <p:cNvGrpSpPr/>
          <p:nvPr>
            <p:custDataLst>
              <p:tags r:id="rId3"/>
            </p:custDataLst>
          </p:nvPr>
        </p:nvGrpSpPr>
        <p:grpSpPr>
          <a:xfrm flipH="1">
            <a:off x="3176616" y="2103554"/>
            <a:ext cx="5671151" cy="2502496"/>
            <a:chOff x="1826" y="3840"/>
            <a:chExt cx="6554" cy="2892"/>
          </a:xfrm>
        </p:grpSpPr>
        <p:sp>
          <p:nvSpPr>
            <p:cNvPr id="48" name="圆角矩形 47"/>
            <p:cNvSpPr/>
            <p:nvPr>
              <p:custDataLst>
                <p:tags r:id="rId4"/>
              </p:custDataLst>
            </p:nvPr>
          </p:nvSpPr>
          <p:spPr>
            <a:xfrm>
              <a:off x="5175" y="3840"/>
              <a:ext cx="3205" cy="1506"/>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按处理对象划分：</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模拟计算机</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数字计算机</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混合计算机</a:t>
              </a:r>
              <a:endParaRPr lang="zh-CN" altLang="en-US" sz="2000" b="1" dirty="0">
                <a:ea typeface="微软雅黑" panose="020B0503020204020204" charset="-122"/>
                <a:cs typeface="微软雅黑" panose="020B0503020204020204" charset="-122"/>
                <a:sym typeface="+mn-ea"/>
              </a:endParaRPr>
            </a:p>
          </p:txBody>
        </p:sp>
        <p:sp>
          <p:nvSpPr>
            <p:cNvPr id="49" name="圆角矩形 48"/>
            <p:cNvSpPr/>
            <p:nvPr>
              <p:custDataLst>
                <p:tags r:id="rId5"/>
              </p:custDataLst>
            </p:nvPr>
          </p:nvSpPr>
          <p:spPr>
            <a:xfrm>
              <a:off x="1826" y="3840"/>
              <a:ext cx="3349" cy="1506"/>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按用途划分：</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专用计算机</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通用计算机</a:t>
              </a:r>
              <a:endParaRPr lang="zh-CN" altLang="en-US" sz="2000" b="1" dirty="0">
                <a:ea typeface="微软雅黑" panose="020B0503020204020204" charset="-122"/>
                <a:cs typeface="微软雅黑" panose="020B0503020204020204" charset="-122"/>
                <a:sym typeface="+mn-ea"/>
              </a:endParaRPr>
            </a:p>
          </p:txBody>
        </p:sp>
        <p:sp>
          <p:nvSpPr>
            <p:cNvPr id="50" name="圆角矩形 49"/>
            <p:cNvSpPr/>
            <p:nvPr>
              <p:custDataLst>
                <p:tags r:id="rId6"/>
              </p:custDataLst>
            </p:nvPr>
          </p:nvSpPr>
          <p:spPr>
            <a:xfrm>
              <a:off x="3694" y="5346"/>
              <a:ext cx="3401" cy="1386"/>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按规模划分：</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超级计算机</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大型机、小型机</a:t>
              </a:r>
              <a:endParaRPr lang="zh-CN" altLang="en-US" sz="2000" b="1" dirty="0">
                <a:ea typeface="微软雅黑" panose="020B0503020204020204" charset="-122"/>
                <a:cs typeface="微软雅黑" panose="020B0503020204020204" charset="-122"/>
                <a:sym typeface="+mn-ea"/>
              </a:endParaRPr>
            </a:p>
            <a:p>
              <a:pPr lvl="0" algn="ctr">
                <a:buClrTx/>
                <a:buSzTx/>
                <a:buFontTx/>
              </a:pPr>
              <a:r>
                <a:rPr lang="zh-CN" altLang="en-US" sz="2000" b="1" dirty="0">
                  <a:ea typeface="微软雅黑" panose="020B0503020204020204" charset="-122"/>
                  <a:cs typeface="微软雅黑" panose="020B0503020204020204" charset="-122"/>
                  <a:sym typeface="+mn-ea"/>
                </a:rPr>
                <a:t>微型机</a:t>
              </a:r>
              <a:endParaRPr lang="zh-CN" altLang="en-US" sz="2000" b="1" dirty="0">
                <a:ea typeface="微软雅黑" panose="020B0503020204020204" charset="-122"/>
                <a:cs typeface="微软雅黑" panose="020B0503020204020204" charset="-122"/>
                <a:sym typeface="+mn-ea"/>
              </a:endParaRPr>
            </a:p>
          </p:txBody>
        </p:sp>
      </p:grpSp>
      <p:pic>
        <p:nvPicPr>
          <p:cNvPr id="6" name="图片 5"/>
          <p:cNvPicPr>
            <a:picLocks noChangeAspect="1"/>
          </p:cNvPicPr>
          <p:nvPr/>
        </p:nvPicPr>
        <p:blipFill>
          <a:blip r:embed="rId7"/>
          <a:stretch>
            <a:fillRect/>
          </a:stretch>
        </p:blipFill>
        <p:spPr>
          <a:xfrm>
            <a:off x="8168640" y="3721735"/>
            <a:ext cx="3283585" cy="1928495"/>
          </a:xfrm>
          <a:prstGeom prst="ellipse">
            <a:avLst/>
          </a:prstGeom>
        </p:spPr>
      </p:pic>
      <p:sp>
        <p:nvSpPr>
          <p:cNvPr id="8" name="文本框 7"/>
          <p:cNvSpPr txBox="1"/>
          <p:nvPr/>
        </p:nvSpPr>
        <p:spPr>
          <a:xfrm>
            <a:off x="7814945" y="5874385"/>
            <a:ext cx="6096000" cy="398780"/>
          </a:xfrm>
          <a:prstGeom prst="rect">
            <a:avLst/>
          </a:prstGeom>
          <a:noFill/>
        </p:spPr>
        <p:txBody>
          <a:bodyPr wrap="square" rtlCol="0" anchor="t">
            <a:spAutoFit/>
          </a:bodyPr>
          <a:p>
            <a:pPr algn="l"/>
            <a:r>
              <a:rPr lang="zh-CN" altLang="en-US" sz="2000" dirty="0"/>
              <a:t>“神威 • 太湖之光”超级计算机</a:t>
            </a:r>
            <a:endParaRPr lang="zh-CN" altLang="en-US" sz="2000" dirty="0"/>
          </a:p>
        </p:txBody>
      </p:sp>
      <p:pic>
        <p:nvPicPr>
          <p:cNvPr id="9" name="图片 8"/>
          <p:cNvPicPr>
            <a:picLocks noChangeAspect="1"/>
          </p:cNvPicPr>
          <p:nvPr/>
        </p:nvPicPr>
        <p:blipFill>
          <a:blip r:embed="rId8"/>
          <a:stretch>
            <a:fillRect/>
          </a:stretch>
        </p:blipFill>
        <p:spPr>
          <a:xfrm>
            <a:off x="597535" y="1362075"/>
            <a:ext cx="2444750" cy="1783080"/>
          </a:xfrm>
          <a:prstGeom prst="roundRect">
            <a:avLst/>
          </a:prstGeom>
        </p:spPr>
      </p:pic>
      <p:sp>
        <p:nvSpPr>
          <p:cNvPr id="10" name="文本框 9"/>
          <p:cNvSpPr txBox="1"/>
          <p:nvPr/>
        </p:nvSpPr>
        <p:spPr>
          <a:xfrm>
            <a:off x="426085" y="3437890"/>
            <a:ext cx="3262630" cy="398780"/>
          </a:xfrm>
          <a:prstGeom prst="rect">
            <a:avLst/>
          </a:prstGeom>
          <a:noFill/>
        </p:spPr>
        <p:txBody>
          <a:bodyPr wrap="square" rtlCol="0">
            <a:spAutoFit/>
          </a:bodyPr>
          <a:p>
            <a:pPr algn="l"/>
            <a:r>
              <a:rPr lang="zh-CN" altLang="en-US" sz="2000" dirty="0"/>
              <a:t>中国第一台模拟电子计算机</a:t>
            </a:r>
            <a:endParaRPr lang="zh-CN" altLang="en-US" sz="2000" dirty="0"/>
          </a:p>
        </p:txBody>
      </p:sp>
      <p:pic>
        <p:nvPicPr>
          <p:cNvPr id="12" name="图片 11"/>
          <p:cNvPicPr>
            <a:picLocks noChangeAspect="1"/>
          </p:cNvPicPr>
          <p:nvPr/>
        </p:nvPicPr>
        <p:blipFill>
          <a:blip r:embed="rId9"/>
          <a:stretch>
            <a:fillRect/>
          </a:stretch>
        </p:blipFill>
        <p:spPr>
          <a:xfrm>
            <a:off x="699770" y="3971925"/>
            <a:ext cx="2406650" cy="1801495"/>
          </a:xfrm>
          <a:prstGeom prst="ellipse">
            <a:avLst/>
          </a:prstGeom>
        </p:spPr>
      </p:pic>
      <p:sp>
        <p:nvSpPr>
          <p:cNvPr id="13" name="文本框 12"/>
          <p:cNvSpPr txBox="1"/>
          <p:nvPr/>
        </p:nvSpPr>
        <p:spPr>
          <a:xfrm>
            <a:off x="514350" y="5874385"/>
            <a:ext cx="3969385" cy="706755"/>
          </a:xfrm>
          <a:prstGeom prst="rect">
            <a:avLst/>
          </a:prstGeom>
          <a:noFill/>
        </p:spPr>
        <p:txBody>
          <a:bodyPr wrap="square" rtlCol="0">
            <a:spAutoFit/>
          </a:bodyPr>
          <a:p>
            <a:pPr algn="l"/>
            <a:r>
              <a:rPr lang="zh-CN" altLang="en-US" sz="2000" dirty="0"/>
              <a:t>世界第一台电子数字计算机</a:t>
            </a:r>
            <a:endParaRPr lang="zh-CN" altLang="en-US" sz="2000" dirty="0"/>
          </a:p>
          <a:p>
            <a:pPr algn="l"/>
            <a:endParaRPr lang="zh-CN" altLang="en-US" sz="2000" dirty="0"/>
          </a:p>
        </p:txBody>
      </p:sp>
      <p:pic>
        <p:nvPicPr>
          <p:cNvPr id="17" name="图片 16"/>
          <p:cNvPicPr>
            <a:picLocks noChangeAspect="1"/>
          </p:cNvPicPr>
          <p:nvPr/>
        </p:nvPicPr>
        <p:blipFill>
          <a:blip r:embed="rId10"/>
          <a:srcRect l="6549" t="7755" r="3604" b="11596"/>
          <a:stretch>
            <a:fillRect/>
          </a:stretch>
        </p:blipFill>
        <p:spPr>
          <a:xfrm>
            <a:off x="9171305" y="1261745"/>
            <a:ext cx="1646555" cy="1373505"/>
          </a:xfrm>
          <a:prstGeom prst="roundRect">
            <a:avLst/>
          </a:prstGeom>
        </p:spPr>
      </p:pic>
      <p:sp>
        <p:nvSpPr>
          <p:cNvPr id="18" name="文本框 17"/>
          <p:cNvSpPr txBox="1"/>
          <p:nvPr/>
        </p:nvSpPr>
        <p:spPr>
          <a:xfrm>
            <a:off x="9241790" y="2958465"/>
            <a:ext cx="2303145" cy="706755"/>
          </a:xfrm>
          <a:prstGeom prst="rect">
            <a:avLst/>
          </a:prstGeom>
          <a:noFill/>
        </p:spPr>
        <p:txBody>
          <a:bodyPr wrap="square" rtlCol="0">
            <a:spAutoFit/>
          </a:bodyPr>
          <a:p>
            <a:pPr algn="l"/>
            <a:r>
              <a:rPr lang="zh-CN" altLang="en-US" sz="2000" dirty="0"/>
              <a:t>工业用</a:t>
            </a:r>
            <a:r>
              <a:rPr lang="zh-CN" altLang="en-US" sz="2000" dirty="0"/>
              <a:t>计算机</a:t>
            </a:r>
            <a:endParaRPr lang="zh-CN" altLang="en-US" sz="2000" dirty="0"/>
          </a:p>
          <a:p>
            <a:pPr algn="l"/>
            <a:endParaRPr lang="zh-CN" altLang="en-US" sz="2000" dirty="0"/>
          </a:p>
        </p:txBody>
      </p:sp>
    </p:spTree>
    <p:custDataLst>
      <p:tags r:id="rId1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2.1.2 计算机的基础认知与发展</a:t>
            </a:r>
            <a:endParaRPr lang="en-US" altLang="zh-CN"/>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grpSp>
        <p:nvGrpSpPr>
          <p:cNvPr id="31" name="组合 30"/>
          <p:cNvGrpSpPr/>
          <p:nvPr>
            <p:custDataLst>
              <p:tags r:id="rId3"/>
            </p:custDataLst>
          </p:nvPr>
        </p:nvGrpSpPr>
        <p:grpSpPr>
          <a:xfrm>
            <a:off x="4185285" y="1428115"/>
            <a:ext cx="7334250" cy="4468495"/>
            <a:chOff x="2729" y="2818"/>
            <a:chExt cx="8476" cy="5164"/>
          </a:xfrm>
        </p:grpSpPr>
        <p:sp>
          <p:nvSpPr>
            <p:cNvPr id="7" name="椭圆 6"/>
            <p:cNvSpPr/>
            <p:nvPr>
              <p:custDataLst>
                <p:tags r:id="rId4"/>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6" name="椭圆 15"/>
            <p:cNvSpPr/>
            <p:nvPr>
              <p:custDataLst>
                <p:tags r:id="rId5"/>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1" name="椭圆 10"/>
            <p:cNvSpPr/>
            <p:nvPr>
              <p:custDataLst>
                <p:tags r:id="rId6"/>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4" name="椭圆 13"/>
            <p:cNvSpPr/>
            <p:nvPr>
              <p:custDataLst>
                <p:tags r:id="rId7"/>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5" name="椭圆 14"/>
            <p:cNvSpPr/>
            <p:nvPr>
              <p:custDataLst>
                <p:tags r:id="rId8"/>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74" name="圆角矩形 73"/>
            <p:cNvSpPr/>
            <p:nvPr>
              <p:custDataLst>
                <p:tags r:id="rId9"/>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自动控制</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83" name="圆角矩形 82"/>
            <p:cNvSpPr/>
            <p:nvPr>
              <p:custDataLst>
                <p:tags r:id="rId10"/>
              </p:custDataLst>
            </p:nvPr>
          </p:nvSpPr>
          <p:spPr>
            <a:xfrm>
              <a:off x="8637" y="4666"/>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多媒体应用</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grpSp>
      <p:grpSp>
        <p:nvGrpSpPr>
          <p:cNvPr id="42" name="组合 41"/>
          <p:cNvGrpSpPr/>
          <p:nvPr>
            <p:custDataLst>
              <p:tags r:id="rId11"/>
            </p:custDataLst>
          </p:nvPr>
        </p:nvGrpSpPr>
        <p:grpSpPr>
          <a:xfrm flipH="1">
            <a:off x="430096" y="1454785"/>
            <a:ext cx="11119921" cy="4468495"/>
            <a:chOff x="-1600" y="2818"/>
            <a:chExt cx="12851" cy="5164"/>
          </a:xfrm>
        </p:grpSpPr>
        <p:sp>
          <p:nvSpPr>
            <p:cNvPr id="43" name="椭圆 42"/>
            <p:cNvSpPr/>
            <p:nvPr>
              <p:custDataLst>
                <p:tags r:id="rId12"/>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4" name="椭圆 43"/>
            <p:cNvSpPr/>
            <p:nvPr>
              <p:custDataLst>
                <p:tags r:id="rId13"/>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5" name="椭圆 44"/>
            <p:cNvSpPr/>
            <p:nvPr>
              <p:custDataLst>
                <p:tags r:id="rId14"/>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6" name="椭圆 45"/>
            <p:cNvSpPr/>
            <p:nvPr>
              <p:custDataLst>
                <p:tags r:id="rId15"/>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7" name="椭圆 46"/>
            <p:cNvSpPr/>
            <p:nvPr>
              <p:custDataLst>
                <p:tags r:id="rId16"/>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8" name="圆角矩形 47"/>
            <p:cNvSpPr/>
            <p:nvPr>
              <p:custDataLst>
                <p:tags r:id="rId17"/>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科学计算</a:t>
              </a:r>
              <a:endParaRPr lang="zh-CN" altLang="en-US" sz="2000" b="1" dirty="0">
                <a:ea typeface="微软雅黑" panose="020B0503020204020204" charset="-122"/>
                <a:cs typeface="微软雅黑" panose="020B0503020204020204" charset="-122"/>
                <a:sym typeface="+mn-ea"/>
              </a:endParaRPr>
            </a:p>
          </p:txBody>
        </p:sp>
        <p:sp>
          <p:nvSpPr>
            <p:cNvPr id="49" name="圆角矩形 48"/>
            <p:cNvSpPr/>
            <p:nvPr>
              <p:custDataLst>
                <p:tags r:id="rId18"/>
              </p:custDataLst>
            </p:nvPr>
          </p:nvSpPr>
          <p:spPr>
            <a:xfrm>
              <a:off x="8683" y="4636"/>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信息处理</a:t>
              </a:r>
              <a:endParaRPr lang="zh-CN" altLang="en-US" sz="2000" b="1" dirty="0">
                <a:ea typeface="微软雅黑" panose="020B0503020204020204" charset="-122"/>
                <a:cs typeface="微软雅黑" panose="020B0503020204020204" charset="-122"/>
                <a:sym typeface="+mn-ea"/>
              </a:endParaRPr>
            </a:p>
          </p:txBody>
        </p:sp>
        <p:sp>
          <p:nvSpPr>
            <p:cNvPr id="50" name="圆角矩形 49"/>
            <p:cNvSpPr/>
            <p:nvPr>
              <p:custDataLst>
                <p:tags r:id="rId19"/>
              </p:custDataLst>
            </p:nvPr>
          </p:nvSpPr>
          <p:spPr>
            <a:xfrm>
              <a:off x="8637" y="606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计算机辅助系统</a:t>
              </a:r>
              <a:endParaRPr lang="zh-CN" altLang="en-US" sz="2000" b="1" dirty="0">
                <a:ea typeface="微软雅黑" panose="020B0503020204020204" charset="-122"/>
                <a:cs typeface="微软雅黑" panose="020B0503020204020204" charset="-122"/>
                <a:sym typeface="+mn-ea"/>
              </a:endParaRPr>
            </a:p>
          </p:txBody>
        </p:sp>
        <p:sp>
          <p:nvSpPr>
            <p:cNvPr id="51" name="圆角矩形 50"/>
            <p:cNvSpPr/>
            <p:nvPr>
              <p:custDataLst>
                <p:tags r:id="rId20"/>
              </p:custDataLst>
            </p:nvPr>
          </p:nvSpPr>
          <p:spPr>
            <a:xfrm>
              <a:off x="-1600" y="5909"/>
              <a:ext cx="2568" cy="758"/>
            </a:xfrm>
            <a:prstGeom prst="roundRect">
              <a:avLst>
                <a:gd name="adj" fmla="val 50000"/>
              </a:avLst>
            </a:prstGeom>
            <a:gradFill>
              <a:gsLst>
                <a:gs pos="99000">
                  <a:schemeClr val="accent1"/>
                </a:gs>
                <a:gs pos="0">
                  <a:srgbClr val="87A9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网络通信</a:t>
              </a:r>
              <a:endParaRPr lang="zh-CN" altLang="en-US" sz="2000" b="1" dirty="0">
                <a:ea typeface="微软雅黑" panose="020B0503020204020204" charset="-122"/>
                <a:cs typeface="微软雅黑" panose="020B0503020204020204" charset="-122"/>
                <a:sym typeface="+mn-ea"/>
              </a:endParaRPr>
            </a:p>
          </p:txBody>
        </p:sp>
      </p:grpSp>
      <p:pic>
        <p:nvPicPr>
          <p:cNvPr id="105" name="图片 104"/>
          <p:cNvPicPr/>
          <p:nvPr/>
        </p:nvPicPr>
        <p:blipFill>
          <a:blip r:embed="rId21"/>
          <a:srcRect l="12519" r="12519"/>
          <a:stretch>
            <a:fillRect/>
          </a:stretch>
        </p:blipFill>
        <p:spPr>
          <a:xfrm>
            <a:off x="4185285" y="1791970"/>
            <a:ext cx="3795395" cy="3795395"/>
          </a:xfrm>
          <a:prstGeom prst="ellipse">
            <a:avLst/>
          </a:prstGeom>
          <a:noFill/>
          <a:ln w="9525">
            <a:noFill/>
          </a:ln>
        </p:spPr>
      </p:pic>
      <p:sp>
        <p:nvSpPr>
          <p:cNvPr id="52" name="文本框 51"/>
          <p:cNvSpPr txBox="1"/>
          <p:nvPr/>
        </p:nvSpPr>
        <p:spPr>
          <a:xfrm>
            <a:off x="4755515" y="2785110"/>
            <a:ext cx="2654300" cy="1938020"/>
          </a:xfrm>
          <a:prstGeom prst="rect">
            <a:avLst/>
          </a:prstGeom>
          <a:noFill/>
        </p:spPr>
        <p:txBody>
          <a:bodyPr wrap="square" rtlCol="0" anchor="t">
            <a:spAutoFit/>
          </a:bodyPr>
          <a:p>
            <a:pPr algn="ctr"/>
            <a:r>
              <a:rPr lang="zh-CN" altLang="en-US" sz="4000" b="1" dirty="0">
                <a:solidFill>
                  <a:schemeClr val="bg1"/>
                </a:solidFill>
                <a:ea typeface="微软雅黑" panose="020B0503020204020204" charset="-122"/>
                <a:cs typeface="微软雅黑" panose="020B0503020204020204" charset="-122"/>
                <a:sym typeface="+mn-ea"/>
              </a:rPr>
              <a:t>计算机的计算机的应用领域</a:t>
            </a:r>
            <a:endParaRPr lang="zh-CN" altLang="en-US" sz="4000" b="1" dirty="0">
              <a:solidFill>
                <a:schemeClr val="bg1"/>
              </a:solidFill>
              <a:ea typeface="微软雅黑" panose="020B0503020204020204" charset="-122"/>
              <a:cs typeface="微软雅黑" panose="020B0503020204020204" charset="-122"/>
              <a:sym typeface="+mn-ea"/>
            </a:endParaRPr>
          </a:p>
        </p:txBody>
      </p:sp>
      <p:sp>
        <p:nvSpPr>
          <p:cNvPr id="4" name="圆角矩形 3"/>
          <p:cNvSpPr/>
          <p:nvPr>
            <p:custDataLst>
              <p:tags r:id="rId22"/>
            </p:custDataLst>
          </p:nvPr>
        </p:nvSpPr>
        <p:spPr>
          <a:xfrm flipH="1">
            <a:off x="448538" y="5506041"/>
            <a:ext cx="2222080" cy="655910"/>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人工智能</a:t>
            </a:r>
            <a:endParaRPr lang="zh-CN" altLang="en-US" sz="2000" b="1" dirty="0">
              <a:ea typeface="微软雅黑" panose="020B0503020204020204" charset="-122"/>
              <a:cs typeface="微软雅黑" panose="020B0503020204020204" charset="-122"/>
              <a:sym typeface="+mn-ea"/>
            </a:endParaRPr>
          </a:p>
        </p:txBody>
      </p:sp>
      <p:sp>
        <p:nvSpPr>
          <p:cNvPr id="5" name="圆角矩形 4"/>
          <p:cNvSpPr/>
          <p:nvPr>
            <p:custDataLst>
              <p:tags r:id="rId23"/>
            </p:custDataLst>
          </p:nvPr>
        </p:nvSpPr>
        <p:spPr>
          <a:xfrm flipH="1">
            <a:off x="9297898" y="5506041"/>
            <a:ext cx="2222080" cy="655910"/>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虚拟现实</a:t>
            </a:r>
            <a:endParaRPr lang="zh-CN" altLang="en-US" sz="2000" b="1" dirty="0">
              <a:ea typeface="微软雅黑" panose="020B0503020204020204" charset="-122"/>
              <a:cs typeface="微软雅黑" panose="020B0503020204020204" charset="-122"/>
              <a:sym typeface="+mn-ea"/>
            </a:endParaRPr>
          </a:p>
        </p:txBody>
      </p:sp>
    </p:spTree>
    <p:custDataLst>
      <p:tags r:id="rId2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sym typeface="+mn-ea"/>
              </a:rPr>
              <a:t>2.1.2 计算机的基础认知与发展</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8" name="单圆角矩形 7"/>
          <p:cNvSpPr/>
          <p:nvPr/>
        </p:nvSpPr>
        <p:spPr>
          <a:xfrm>
            <a:off x="1009650" y="2614930"/>
            <a:ext cx="10686415" cy="3565525"/>
          </a:xfrm>
          <a:prstGeom prst="round1Rect">
            <a:avLst/>
          </a:prstGeom>
          <a:gradFill>
            <a:gsLst>
              <a:gs pos="99000">
                <a:schemeClr val="accent1"/>
              </a:gs>
              <a:gs pos="0">
                <a:srgbClr val="87A9FF">
                  <a:lumMod val="60000"/>
                  <a:lumOff val="40000"/>
                </a:srgbClr>
              </a:gs>
            </a:gsLst>
            <a:lin ang="27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35710" y="2786380"/>
            <a:ext cx="4347845" cy="2932430"/>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一方面，计算机将向巨型化、微型化、网络化、智能化的方向发展。</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（1）巨型化</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（2）微型化</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（3）网络化</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（4）智能化</a:t>
            </a:r>
            <a:endParaRPr lang="zh-CN" altLang="en-US" sz="2200" dirty="0">
              <a:solidFill>
                <a:schemeClr val="bg1"/>
              </a:solidFill>
              <a:ea typeface="+mn-lt"/>
              <a:cs typeface="+mn-lt"/>
              <a:sym typeface="+mn-ea"/>
            </a:endParaRPr>
          </a:p>
        </p:txBody>
      </p:sp>
      <p:sp>
        <p:nvSpPr>
          <p:cNvPr id="5" name="文本框 4"/>
          <p:cNvSpPr txBox="1"/>
          <p:nvPr/>
        </p:nvSpPr>
        <p:spPr>
          <a:xfrm>
            <a:off x="6534785" y="2786380"/>
            <a:ext cx="4185920" cy="2932430"/>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另一方面，在新技术的支持下，计算机将突破传统计算机的形式，呈现出更令人振奋的</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趋势。</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（1）量子计算</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（2）生物计算</a:t>
            </a:r>
            <a:endParaRPr lang="zh-CN" altLang="en-US" sz="2200" dirty="0">
              <a:solidFill>
                <a:schemeClr val="bg1"/>
              </a:solidFill>
              <a:ea typeface="+mn-lt"/>
              <a:cs typeface="+mn-lt"/>
              <a:sym typeface="+mn-ea"/>
            </a:endParaRPr>
          </a:p>
          <a:p>
            <a:pPr indent="0">
              <a:lnSpc>
                <a:spcPct val="12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（3）混合现实与增强现实</a:t>
            </a:r>
            <a:endParaRPr lang="zh-CN" altLang="en-US" sz="2200" dirty="0">
              <a:solidFill>
                <a:schemeClr val="bg1"/>
              </a:solidFill>
              <a:ea typeface="+mn-lt"/>
              <a:cs typeface="+mn-lt"/>
              <a:sym typeface="+mn-ea"/>
            </a:endParaRPr>
          </a:p>
        </p:txBody>
      </p:sp>
      <p:sp>
        <p:nvSpPr>
          <p:cNvPr id="6" name="文本框 5"/>
          <p:cNvSpPr txBox="1"/>
          <p:nvPr/>
        </p:nvSpPr>
        <p:spPr>
          <a:xfrm>
            <a:off x="1235710" y="1032510"/>
            <a:ext cx="8731885" cy="1045210"/>
          </a:xfrm>
          <a:prstGeom prst="rect">
            <a:avLst/>
          </a:prstGeom>
          <a:noFill/>
        </p:spPr>
        <p:txBody>
          <a:bodyPr wrap="square" rtlCol="0" anchor="t">
            <a:spAutoFit/>
          </a:bodyPr>
          <a:p>
            <a:pPr algn="l"/>
            <a:r>
              <a:rPr lang="zh-CN" altLang="en-US" sz="2200" dirty="0"/>
              <a:t>计算机的发展趋势</a:t>
            </a:r>
            <a:endParaRPr lang="zh-CN" altLang="en-US" sz="2200" dirty="0"/>
          </a:p>
          <a:p>
            <a:pPr algn="l"/>
            <a:r>
              <a:rPr lang="zh-CN" altLang="en-US" sz="2000" dirty="0"/>
              <a:t>未来的计算机将实现超高速、超小型、并行处理和智能化，具有感知、思考、判断、学习以及一定的自然语言能力</a:t>
            </a:r>
            <a:endParaRPr lang="zh-CN" altLang="en-US" sz="2000" dirty="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02</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lang="zh-CN" altLang="en-US" sz="2400" b="1" dirty="0">
                <a:ea typeface="微软雅黑" panose="020B0503020204020204" charset="-122"/>
                <a:cs typeface="微软雅黑" panose="020B0503020204020204" charset="-122"/>
                <a:sym typeface="+mn-ea"/>
              </a:rPr>
              <a:t>2.1 </a:t>
            </a:r>
            <a:r>
              <a:rPr lang="zh-CN" altLang="en-US" sz="2400" b="1" dirty="0">
                <a:solidFill>
                  <a:schemeClr val="tx1"/>
                </a:solidFill>
                <a:ea typeface="微软雅黑" panose="020B0503020204020204" charset="-122"/>
                <a:cs typeface="微软雅黑" panose="020B0503020204020204" charset="-122"/>
                <a:sym typeface="+mn-ea"/>
              </a:rPr>
              <a:t>计算机概述 </a:t>
            </a:r>
            <a:endParaRPr lang="zh-CN" altLang="en-US" sz="2400" b="1" dirty="0">
              <a:solidFill>
                <a:schemeClr val="tx1"/>
              </a:solidFill>
              <a:ea typeface="微软雅黑" panose="020B0503020204020204" charset="-122"/>
              <a:cs typeface="微软雅黑" panose="020B0503020204020204" charset="-122"/>
            </a:endParaRPr>
          </a:p>
          <a:p>
            <a:pPr indent="0" algn="l">
              <a:lnSpc>
                <a:spcPct val="150000"/>
              </a:lnSpc>
              <a:buNone/>
            </a:pPr>
            <a:r>
              <a:rPr lang="zh-CN" altLang="en-US" sz="2400" b="1" dirty="0">
                <a:ea typeface="微软雅黑" panose="020B0503020204020204" charset="-122"/>
                <a:cs typeface="微软雅黑" panose="020B0503020204020204" charset="-122"/>
                <a:sym typeface="+mn-ea"/>
              </a:rPr>
              <a:t>2.2 </a:t>
            </a:r>
            <a:r>
              <a:rPr lang="zh-CN" altLang="en-US" sz="2400" b="1" dirty="0">
                <a:solidFill>
                  <a:srgbClr val="FF0000"/>
                </a:solidFill>
                <a:ea typeface="微软雅黑" panose="020B0503020204020204" charset="-122"/>
                <a:cs typeface="微软雅黑" panose="020B0503020204020204" charset="-122"/>
                <a:sym typeface="+mn-ea"/>
              </a:rPr>
              <a:t>计算机组成原理 </a:t>
            </a:r>
            <a:r>
              <a:rPr lang="zh-CN" altLang="en-US" sz="2400" b="1" dirty="0">
                <a:ea typeface="微软雅黑" panose="020B0503020204020204" charset="-122"/>
                <a:cs typeface="微软雅黑" panose="020B0503020204020204" charset="-122"/>
                <a:sym typeface="+mn-ea"/>
              </a:rPr>
              <a:t>2.3 计算机操作系统</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探秘计算机</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2.2</a:t>
            </a:r>
            <a:endParaRPr lang="en-US" altLang="zh-CN" sz="5900"/>
          </a:p>
        </p:txBody>
      </p:sp>
      <p:sp>
        <p:nvSpPr>
          <p:cNvPr id="2" name="文本框 1"/>
          <p:cNvSpPr txBox="1"/>
          <p:nvPr/>
        </p:nvSpPr>
        <p:spPr>
          <a:xfrm>
            <a:off x="3662680" y="699135"/>
            <a:ext cx="507238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计算机组成原理</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083685" cy="2292350"/>
          </a:xfrm>
          <a:prstGeom prst="rect">
            <a:avLst/>
          </a:prstGeom>
          <a:noFill/>
        </p:spPr>
        <p:txBody>
          <a:bodyPr wrap="square" rtlCol="0">
            <a:noAutofit/>
          </a:bodyPr>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2.2.1　计算机的组成与结构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2.2.2　计算机的工作原理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2.2.3　计算机的软硬件系统</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单圆角矩形 6"/>
          <p:cNvSpPr/>
          <p:nvPr/>
        </p:nvSpPr>
        <p:spPr>
          <a:xfrm>
            <a:off x="1595755" y="1776730"/>
            <a:ext cx="8232140" cy="3929380"/>
          </a:xfrm>
          <a:prstGeom prst="round1Rect">
            <a:avLst/>
          </a:prstGeom>
          <a:gradFill>
            <a:gsLst>
              <a:gs pos="99000">
                <a:schemeClr val="accent1"/>
              </a:gs>
              <a:gs pos="0">
                <a:srgbClr val="B7CBFF">
                  <a:lumMod val="60000"/>
                  <a:lumOff val="40000"/>
                </a:srgbClr>
              </a:gs>
            </a:gsLst>
            <a:lin ang="27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2.2.1　计算机的组成与结构 </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913255" y="1776730"/>
            <a:ext cx="8101330" cy="378460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完整的计算机系统由 4 部分组成：硬件、软件、数据与用户。</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硬件是构成计算机系统的设备实体，它包括运算器、控制器、存储器、输入设备和输出设备 5 大部件；</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软件是各类程序和文件，它包括系统软件和应用软件；</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数据是计算机能够处理的各种信息；</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用户就是计算机系统的使用者</a:t>
            </a:r>
            <a:endParaRPr lang="zh-CN" altLang="en-US" sz="2000" dirty="0">
              <a:solidFill>
                <a:schemeClr val="bg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tx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2.2.2 计算机的工作原理</a:t>
            </a:r>
            <a:endParaRPr lang="zh-CN" altLang="en-US">
              <a:sym typeface="微软雅黑" panose="020B0503020204020204" charset="-122"/>
            </a:endParaRP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3520" y="224790"/>
            <a:ext cx="1440000" cy="911141"/>
          </a:xfrm>
          <a:prstGeom prst="rect">
            <a:avLst/>
          </a:prstGeom>
          <a:solidFill>
            <a:schemeClr val="accent1"/>
          </a:solidFill>
        </p:spPr>
      </p:pic>
      <p:sp>
        <p:nvSpPr>
          <p:cNvPr id="4" name="文本框 3"/>
          <p:cNvSpPr txBox="1"/>
          <p:nvPr/>
        </p:nvSpPr>
        <p:spPr>
          <a:xfrm>
            <a:off x="6595110" y="5642610"/>
            <a:ext cx="7615555" cy="68008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200" dirty="0">
                <a:solidFill>
                  <a:schemeClr val="tx1"/>
                </a:solidFill>
                <a:ea typeface="微软雅黑" panose="020B0503020204020204" charset="-122"/>
                <a:cs typeface="微软雅黑" panose="020B0503020204020204" charset="-122"/>
              </a:rPr>
              <a:t>图灵机的工作原理</a:t>
            </a:r>
            <a:endParaRPr lang="zh-CN" altLang="en-US" sz="2200" dirty="0">
              <a:solidFill>
                <a:schemeClr val="tx1"/>
              </a:solidFill>
              <a:ea typeface="微软雅黑" panose="020B0503020204020204" charset="-122"/>
              <a:cs typeface="微软雅黑" panose="020B0503020204020204" charset="-122"/>
            </a:endParaRPr>
          </a:p>
        </p:txBody>
      </p:sp>
      <p:sp>
        <p:nvSpPr>
          <p:cNvPr id="11" name="文本框 10"/>
          <p:cNvSpPr txBox="1"/>
          <p:nvPr/>
        </p:nvSpPr>
        <p:spPr>
          <a:xfrm>
            <a:off x="969010" y="2041525"/>
            <a:ext cx="10579735" cy="4494530"/>
          </a:xfrm>
          <a:prstGeom prst="rect">
            <a:avLst/>
          </a:prstGeom>
          <a:noFill/>
        </p:spPr>
        <p:txBody>
          <a:bodyPr wrap="square" rtlCol="0">
            <a:noAutofit/>
          </a:bodyPr>
          <a:p>
            <a:pPr algn="l"/>
            <a:r>
              <a:rPr lang="zh-CN" altLang="en-US" dirty="0"/>
              <a:t>图灵机实体模型</a:t>
            </a:r>
            <a:endParaRPr lang="zh-CN" altLang="en-US" dirty="0"/>
          </a:p>
        </p:txBody>
      </p:sp>
      <p:sp>
        <p:nvSpPr>
          <p:cNvPr id="5" name="文本框 4"/>
          <p:cNvSpPr txBox="1"/>
          <p:nvPr/>
        </p:nvSpPr>
        <p:spPr>
          <a:xfrm>
            <a:off x="1480185" y="2396490"/>
            <a:ext cx="4615815" cy="3784600"/>
          </a:xfrm>
          <a:prstGeom prst="rect">
            <a:avLst/>
          </a:prstGeom>
          <a:noFill/>
        </p:spPr>
        <p:txBody>
          <a:bodyPr wrap="square" rtlCol="0">
            <a:spAutoFit/>
          </a:bodyPr>
          <a:p>
            <a:pPr algn="l"/>
            <a:r>
              <a:rPr lang="zh-CN" altLang="en-US" sz="2000" dirty="0">
                <a:solidFill>
                  <a:schemeClr val="tx1"/>
                </a:solidFill>
                <a:ea typeface="微软雅黑" panose="020B0503020204020204" charset="-122"/>
                <a:cs typeface="微软雅黑" panose="020B0503020204020204" charset="-122"/>
              </a:rPr>
              <a:t>图灵认真观察、分析和研究人类自身如何运用纸和笔等工具进行数学计算的全过程，把该过程大致描述如下：</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（1）根据计算需求在纸上写下相应的公式或符号；</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（2）根据眼睛所观察到的纸上的符号，在脑中思考相应的计算方法；</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（3）用笔在纸上写上或擦去一些符号；</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（4）改变自己的视线，又会有新的发现；</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（5）重复第（2）步，如此继续，直到认为计算结束为止</a:t>
            </a:r>
            <a:endParaRPr lang="zh-CN" altLang="en-US" sz="2000" dirty="0">
              <a:solidFill>
                <a:schemeClr val="tx1"/>
              </a:solidFill>
              <a:ea typeface="微软雅黑" panose="020B0503020204020204" charset="-122"/>
              <a:cs typeface="微软雅黑" panose="020B0503020204020204" charset="-122"/>
            </a:endParaRPr>
          </a:p>
        </p:txBody>
      </p:sp>
      <p:pic>
        <p:nvPicPr>
          <p:cNvPr id="7" name="图片 6"/>
          <p:cNvPicPr>
            <a:picLocks noChangeAspect="1"/>
          </p:cNvPicPr>
          <p:nvPr/>
        </p:nvPicPr>
        <p:blipFill>
          <a:blip r:embed="rId7"/>
          <a:stretch>
            <a:fillRect/>
          </a:stretch>
        </p:blipFill>
        <p:spPr>
          <a:xfrm>
            <a:off x="6349365" y="2745105"/>
            <a:ext cx="4499610" cy="2700020"/>
          </a:xfrm>
          <a:prstGeom prst="rect">
            <a:avLst/>
          </a:prstGeom>
        </p:spPr>
      </p:pic>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6" name="序号"/>
          <p:cNvSpPr txBox="1"/>
          <p:nvPr>
            <p:custDataLst>
              <p:tags r:id="rId2"/>
            </p:custDataLst>
          </p:nvPr>
        </p:nvSpPr>
        <p:spPr>
          <a:xfrm>
            <a:off x="1715338"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01</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7" name="项标题"/>
          <p:cNvSpPr txBox="1"/>
          <p:nvPr>
            <p:custDataLst>
              <p:tags r:id="rId3"/>
            </p:custDataLst>
          </p:nvPr>
        </p:nvSpPr>
        <p:spPr>
          <a:xfrm>
            <a:off x="2733040" y="3361055"/>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rPr>
              <a:t>走进信息时代</a:t>
            </a:r>
            <a:endPar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9" name="序号"/>
          <p:cNvSpPr txBox="1"/>
          <p:nvPr>
            <p:custDataLst>
              <p:tags r:id="rId4"/>
            </p:custDataLst>
          </p:nvPr>
        </p:nvSpPr>
        <p:spPr>
          <a:xfrm>
            <a:off x="1715338"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03</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0" name="项标题"/>
          <p:cNvSpPr txBox="1"/>
          <p:nvPr>
            <p:custDataLst>
              <p:tags r:id="rId5"/>
            </p:custDataLst>
          </p:nvPr>
        </p:nvSpPr>
        <p:spPr>
          <a:xfrm>
            <a:off x="2733040" y="4367530"/>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打开网络世界</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2" name="序号"/>
          <p:cNvSpPr txBox="1"/>
          <p:nvPr>
            <p:custDataLst>
              <p:tags r:id="rId6"/>
            </p:custDataLst>
          </p:nvPr>
        </p:nvSpPr>
        <p:spPr>
          <a:xfrm>
            <a:off x="6447726"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02</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3" name="项标题"/>
          <p:cNvSpPr txBox="1"/>
          <p:nvPr>
            <p:custDataLst>
              <p:tags r:id="rId7"/>
            </p:custDataLst>
          </p:nvPr>
        </p:nvSpPr>
        <p:spPr>
          <a:xfrm>
            <a:off x="7465060" y="336105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rPr>
              <a:t>探秘计算机</a:t>
            </a:r>
            <a:endPar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5" name="序号"/>
          <p:cNvSpPr txBox="1"/>
          <p:nvPr>
            <p:custDataLst>
              <p:tags r:id="rId8"/>
            </p:custDataLst>
          </p:nvPr>
        </p:nvSpPr>
        <p:spPr>
          <a:xfrm>
            <a:off x="6447726"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04</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6" name="项标题"/>
          <p:cNvSpPr txBox="1"/>
          <p:nvPr>
            <p:custDataLst>
              <p:tags r:id="rId9"/>
            </p:custDataLst>
          </p:nvPr>
        </p:nvSpPr>
        <p:spPr>
          <a:xfrm>
            <a:off x="7465060" y="433768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探索程序与算法</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 name="序号"/>
          <p:cNvSpPr txBox="1"/>
          <p:nvPr>
            <p:custDataLst>
              <p:tags r:id="rId10"/>
            </p:custDataLst>
          </p:nvPr>
        </p:nvSpPr>
        <p:spPr>
          <a:xfrm>
            <a:off x="1715338"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05</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 name="项标题"/>
          <p:cNvSpPr txBox="1"/>
          <p:nvPr>
            <p:custDataLst>
              <p:tags r:id="rId11"/>
            </p:custDataLst>
          </p:nvPr>
        </p:nvSpPr>
        <p:spPr>
          <a:xfrm>
            <a:off x="2733040" y="5312410"/>
            <a:ext cx="284988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畅游数据海洋</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序号"/>
          <p:cNvSpPr txBox="1"/>
          <p:nvPr>
            <p:custDataLst>
              <p:tags r:id="rId12"/>
            </p:custDataLst>
          </p:nvPr>
        </p:nvSpPr>
        <p:spPr>
          <a:xfrm>
            <a:off x="6447726"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06</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6" name="项标题"/>
          <p:cNvSpPr txBox="1"/>
          <p:nvPr>
            <p:custDataLst>
              <p:tags r:id="rId13"/>
            </p:custDataLst>
          </p:nvPr>
        </p:nvSpPr>
        <p:spPr>
          <a:xfrm>
            <a:off x="7465060" y="5312410"/>
            <a:ext cx="314071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深入办公软件</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2.2.2 计算机的工作原理</a:t>
            </a:r>
            <a:endParaRPr lang="zh-CN" altLang="en-US">
              <a:sym typeface="微软雅黑" panose="020B0503020204020204" charset="-122"/>
            </a:endParaRP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3520" y="224790"/>
            <a:ext cx="1440000" cy="911141"/>
          </a:xfrm>
          <a:prstGeom prst="rect">
            <a:avLst/>
          </a:prstGeom>
          <a:solidFill>
            <a:schemeClr val="accent1"/>
          </a:solidFill>
        </p:spPr>
      </p:pic>
      <p:sp>
        <p:nvSpPr>
          <p:cNvPr id="11" name="文本框 10"/>
          <p:cNvSpPr txBox="1"/>
          <p:nvPr/>
        </p:nvSpPr>
        <p:spPr>
          <a:xfrm>
            <a:off x="798830" y="1734185"/>
            <a:ext cx="7136130" cy="282575"/>
          </a:xfrm>
          <a:prstGeom prst="rect">
            <a:avLst/>
          </a:prstGeom>
          <a:noFill/>
        </p:spPr>
        <p:txBody>
          <a:bodyPr wrap="square" rtlCol="0">
            <a:noAutofit/>
          </a:bodyPr>
          <a:p>
            <a:pPr algn="l"/>
            <a:r>
              <a:rPr lang="zh-CN" altLang="en-US" sz="2200" dirty="0"/>
              <a:t>图灵机实体模型</a:t>
            </a:r>
            <a:endParaRPr lang="zh-CN" altLang="en-US" sz="2200" dirty="0"/>
          </a:p>
        </p:txBody>
      </p:sp>
      <p:sp>
        <p:nvSpPr>
          <p:cNvPr id="10" name="文本框 9"/>
          <p:cNvSpPr txBox="1"/>
          <p:nvPr/>
        </p:nvSpPr>
        <p:spPr>
          <a:xfrm>
            <a:off x="1543050" y="4996815"/>
            <a:ext cx="6096000" cy="368300"/>
          </a:xfrm>
          <a:prstGeom prst="rect">
            <a:avLst/>
          </a:prstGeom>
          <a:noFill/>
        </p:spPr>
        <p:txBody>
          <a:bodyPr wrap="square" rtlCol="0" anchor="t">
            <a:spAutoFit/>
          </a:bodyPr>
          <a:p>
            <a:pPr algn="l"/>
            <a:r>
              <a:rPr lang="zh-CN" altLang="en-US" dirty="0"/>
              <a:t>抽象的图灵机理论模型</a:t>
            </a:r>
            <a:endParaRPr lang="zh-CN" altLang="en-US" dirty="0"/>
          </a:p>
        </p:txBody>
      </p:sp>
      <p:pic>
        <p:nvPicPr>
          <p:cNvPr id="12" name="图片 11" descr="现代计算机"/>
          <p:cNvPicPr>
            <a:picLocks noChangeAspect="1"/>
          </p:cNvPicPr>
          <p:nvPr/>
        </p:nvPicPr>
        <p:blipFill>
          <a:blip r:embed="rId7"/>
          <a:stretch>
            <a:fillRect/>
          </a:stretch>
        </p:blipFill>
        <p:spPr>
          <a:xfrm>
            <a:off x="7524750" y="2348230"/>
            <a:ext cx="3312795" cy="2505075"/>
          </a:xfrm>
          <a:prstGeom prst="rect">
            <a:avLst/>
          </a:prstGeom>
        </p:spPr>
      </p:pic>
      <p:pic>
        <p:nvPicPr>
          <p:cNvPr id="6" name="图片 5" descr="抽象的图灵"/>
          <p:cNvPicPr>
            <a:picLocks noChangeAspect="1"/>
          </p:cNvPicPr>
          <p:nvPr/>
        </p:nvPicPr>
        <p:blipFill>
          <a:blip r:embed="rId8"/>
          <a:stretch>
            <a:fillRect/>
          </a:stretch>
        </p:blipFill>
        <p:spPr>
          <a:xfrm>
            <a:off x="1288415" y="2631440"/>
            <a:ext cx="5796915" cy="1938655"/>
          </a:xfrm>
          <a:prstGeom prst="rect">
            <a:avLst/>
          </a:prstGeom>
        </p:spPr>
      </p:pic>
      <p:sp>
        <p:nvSpPr>
          <p:cNvPr id="13" name="文本框 12"/>
          <p:cNvSpPr txBox="1"/>
          <p:nvPr/>
        </p:nvSpPr>
        <p:spPr>
          <a:xfrm>
            <a:off x="7734935" y="5184775"/>
            <a:ext cx="6096000" cy="368300"/>
          </a:xfrm>
          <a:prstGeom prst="rect">
            <a:avLst/>
          </a:prstGeom>
          <a:noFill/>
        </p:spPr>
        <p:txBody>
          <a:bodyPr wrap="square" rtlCol="0" anchor="t">
            <a:spAutoFit/>
          </a:bodyPr>
          <a:p>
            <a:pPr algn="l"/>
            <a:r>
              <a:rPr lang="zh-CN" altLang="en-US" dirty="0"/>
              <a:t>现代计算机的核心模型</a:t>
            </a:r>
            <a:endParaRPr lang="zh-CN" altLang="en-US" dirty="0"/>
          </a:p>
        </p:txBody>
      </p:sp>
      <p:sp>
        <p:nvSpPr>
          <p:cNvPr id="17" name="云形标注 16"/>
          <p:cNvSpPr/>
          <p:nvPr/>
        </p:nvSpPr>
        <p:spPr>
          <a:xfrm>
            <a:off x="5161280" y="1261745"/>
            <a:ext cx="3393440" cy="1797685"/>
          </a:xfrm>
          <a:prstGeom prst="cloudCallout">
            <a:avLst>
              <a:gd name="adj1" fmla="val 24214"/>
              <a:gd name="adj2" fmla="val 10427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事实上，现代计算机的核心模型</a:t>
            </a:r>
            <a:endParaRPr lang="zh-CN" altLang="en-US"/>
          </a:p>
          <a:p>
            <a:pPr algn="ctr"/>
            <a:r>
              <a:rPr lang="zh-CN" altLang="en-US"/>
              <a:t>与图灵机几乎一模一样</a:t>
            </a:r>
            <a:endParaRPr lang="zh-CN" altLang="en-US"/>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2.2.2 计算机的工作原理</a:t>
            </a:r>
            <a:endParaRPr lang="zh-CN" altLang="en-US">
              <a:sym typeface="微软雅黑" panose="020B0503020204020204" charset="-122"/>
            </a:endParaRP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3520" y="224790"/>
            <a:ext cx="1440000" cy="911141"/>
          </a:xfrm>
          <a:prstGeom prst="rect">
            <a:avLst/>
          </a:prstGeom>
          <a:solidFill>
            <a:schemeClr val="accent1"/>
          </a:solidFill>
        </p:spPr>
      </p:pic>
      <p:sp>
        <p:nvSpPr>
          <p:cNvPr id="11" name="文本框 10"/>
          <p:cNvSpPr txBox="1"/>
          <p:nvPr/>
        </p:nvSpPr>
        <p:spPr>
          <a:xfrm>
            <a:off x="798830" y="1734185"/>
            <a:ext cx="7136130" cy="282575"/>
          </a:xfrm>
          <a:prstGeom prst="rect">
            <a:avLst/>
          </a:prstGeom>
          <a:noFill/>
        </p:spPr>
        <p:txBody>
          <a:bodyPr wrap="square" rtlCol="0">
            <a:noAutofit/>
          </a:bodyPr>
          <a:p>
            <a:pPr algn="l"/>
            <a:r>
              <a:rPr lang="zh-CN" altLang="en-US" sz="2200" dirty="0"/>
              <a:t>冯·诺依曼机工作原理</a:t>
            </a:r>
            <a:endParaRPr lang="zh-CN" altLang="en-US" sz="2200" dirty="0"/>
          </a:p>
        </p:txBody>
      </p:sp>
      <p:sp>
        <p:nvSpPr>
          <p:cNvPr id="10" name="文本框 9"/>
          <p:cNvSpPr txBox="1"/>
          <p:nvPr/>
        </p:nvSpPr>
        <p:spPr>
          <a:xfrm>
            <a:off x="724535" y="2397760"/>
            <a:ext cx="6176645" cy="2476500"/>
          </a:xfrm>
          <a:prstGeom prst="rect">
            <a:avLst/>
          </a:prstGeom>
          <a:noFill/>
        </p:spPr>
        <p:txBody>
          <a:bodyPr wrap="square" rtlCol="0" anchor="t">
            <a:noAutofit/>
          </a:bodyPr>
          <a:p>
            <a:pPr algn="l"/>
            <a:r>
              <a:rPr lang="zh-CN" altLang="en-US" sz="2000" dirty="0"/>
              <a:t>冯·诺依曼体系结构的计算机可以概括为以下 3 个方面。</a:t>
            </a:r>
            <a:endParaRPr lang="zh-CN" altLang="en-US" sz="2000" dirty="0"/>
          </a:p>
          <a:p>
            <a:pPr algn="l"/>
            <a:r>
              <a:rPr lang="zh-CN" altLang="en-US" sz="2000" dirty="0"/>
              <a:t>（1）计算机硬件系统由运算器、存储器、控制器、输入设备、输出设备 5 大部件组成。</a:t>
            </a:r>
            <a:endParaRPr lang="zh-CN" altLang="en-US" sz="2000" dirty="0"/>
          </a:p>
          <a:p>
            <a:pPr algn="l"/>
            <a:r>
              <a:rPr lang="zh-CN" altLang="en-US" sz="2000" dirty="0"/>
              <a:t>（2）采用二进制形式表示数据和指令。</a:t>
            </a:r>
            <a:endParaRPr lang="zh-CN" altLang="en-US" sz="2000" dirty="0"/>
          </a:p>
          <a:p>
            <a:pPr algn="l"/>
            <a:r>
              <a:rPr lang="zh-CN" altLang="en-US" sz="2000" dirty="0"/>
              <a:t>（3）在执行程序和处理数据时必须将程序和数据从外存储器装入主存储器中，然后才能使计算机在工作时能够自动地从存储器中取出指令并加以</a:t>
            </a:r>
            <a:r>
              <a:rPr lang="zh-CN" altLang="en-US" dirty="0"/>
              <a:t>执行</a:t>
            </a:r>
            <a:endParaRPr lang="zh-CN" altLang="en-US" dirty="0"/>
          </a:p>
        </p:txBody>
      </p:sp>
      <p:sp>
        <p:nvSpPr>
          <p:cNvPr id="13" name="文本框 12"/>
          <p:cNvSpPr txBox="1"/>
          <p:nvPr/>
        </p:nvSpPr>
        <p:spPr>
          <a:xfrm>
            <a:off x="7734935" y="5184775"/>
            <a:ext cx="6096000" cy="368300"/>
          </a:xfrm>
          <a:prstGeom prst="rect">
            <a:avLst/>
          </a:prstGeom>
          <a:noFill/>
        </p:spPr>
        <p:txBody>
          <a:bodyPr wrap="square" rtlCol="0" anchor="t">
            <a:spAutoFit/>
          </a:bodyPr>
          <a:p>
            <a:pPr algn="l"/>
            <a:r>
              <a:rPr lang="zh-CN" altLang="en-US" dirty="0"/>
              <a:t>计算机 5 大部件的关系</a:t>
            </a:r>
            <a:endParaRPr lang="zh-CN" altLang="en-US" dirty="0"/>
          </a:p>
        </p:txBody>
      </p:sp>
      <p:pic>
        <p:nvPicPr>
          <p:cNvPr id="4" name="图片 3" descr="计算机五大部件关系"/>
          <p:cNvPicPr>
            <a:picLocks noChangeAspect="1"/>
          </p:cNvPicPr>
          <p:nvPr/>
        </p:nvPicPr>
        <p:blipFill>
          <a:blip r:embed="rId7"/>
          <a:stretch>
            <a:fillRect/>
          </a:stretch>
        </p:blipFill>
        <p:spPr>
          <a:xfrm>
            <a:off x="6978650" y="2397760"/>
            <a:ext cx="4421505" cy="2477135"/>
          </a:xfrm>
          <a:prstGeom prst="rect">
            <a:avLst/>
          </a:prstGeom>
        </p:spPr>
      </p:pic>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sym typeface="微软雅黑" panose="020B0503020204020204" charset="-122"/>
            </a:endParaRP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3520" y="224790"/>
            <a:ext cx="1440000" cy="911141"/>
          </a:xfrm>
          <a:prstGeom prst="rect">
            <a:avLst/>
          </a:prstGeom>
          <a:solidFill>
            <a:schemeClr val="accent1"/>
          </a:solidFill>
        </p:spPr>
      </p:pic>
      <p:sp>
        <p:nvSpPr>
          <p:cNvPr id="11" name="文本框 10"/>
          <p:cNvSpPr txBox="1"/>
          <p:nvPr/>
        </p:nvSpPr>
        <p:spPr>
          <a:xfrm>
            <a:off x="798830" y="1734185"/>
            <a:ext cx="7136130" cy="282575"/>
          </a:xfrm>
          <a:prstGeom prst="rect">
            <a:avLst/>
          </a:prstGeom>
          <a:noFill/>
        </p:spPr>
        <p:txBody>
          <a:bodyPr wrap="square" rtlCol="0">
            <a:noAutofit/>
          </a:bodyPr>
          <a:p>
            <a:pPr algn="l"/>
            <a:r>
              <a:rPr lang="zh-CN" altLang="en-US" sz="2200" dirty="0"/>
              <a:t>硬件系统</a:t>
            </a:r>
            <a:endParaRPr lang="zh-CN" altLang="en-US" sz="2200" dirty="0"/>
          </a:p>
        </p:txBody>
      </p:sp>
      <p:sp>
        <p:nvSpPr>
          <p:cNvPr id="10" name="文本框 9"/>
          <p:cNvSpPr txBox="1"/>
          <p:nvPr/>
        </p:nvSpPr>
        <p:spPr>
          <a:xfrm>
            <a:off x="724535" y="2397760"/>
            <a:ext cx="4974590" cy="2476500"/>
          </a:xfrm>
          <a:prstGeom prst="rect">
            <a:avLst/>
          </a:prstGeom>
          <a:noFill/>
        </p:spPr>
        <p:txBody>
          <a:bodyPr wrap="square" rtlCol="0" anchor="t">
            <a:noAutofit/>
          </a:bodyPr>
          <a:p>
            <a:pPr algn="l"/>
            <a:r>
              <a:rPr lang="zh-CN" altLang="en-US" sz="2000" dirty="0"/>
              <a:t>计算机硬件系统由运算器、存储器、控制器、输入设备、输出设备 5 大部件组成</a:t>
            </a:r>
            <a:endParaRPr lang="zh-CN" altLang="en-US" sz="2000" dirty="0"/>
          </a:p>
        </p:txBody>
      </p:sp>
      <p:sp>
        <p:nvSpPr>
          <p:cNvPr id="13" name="文本框 12"/>
          <p:cNvSpPr txBox="1"/>
          <p:nvPr/>
        </p:nvSpPr>
        <p:spPr>
          <a:xfrm>
            <a:off x="2047875" y="5845175"/>
            <a:ext cx="6096000" cy="368300"/>
          </a:xfrm>
          <a:prstGeom prst="rect">
            <a:avLst/>
          </a:prstGeom>
          <a:noFill/>
        </p:spPr>
        <p:txBody>
          <a:bodyPr wrap="square" rtlCol="0" anchor="t">
            <a:spAutoFit/>
          </a:bodyPr>
          <a:p>
            <a:pPr algn="l"/>
            <a:r>
              <a:rPr lang="zh-CN" altLang="en-US" dirty="0"/>
              <a:t>台式计算机的硬件系统</a:t>
            </a:r>
            <a:endParaRPr lang="zh-CN" altLang="en-US" dirty="0"/>
          </a:p>
        </p:txBody>
      </p:sp>
      <p:pic>
        <p:nvPicPr>
          <p:cNvPr id="5" name="图片 4" descr="台式计算机硬件系统"/>
          <p:cNvPicPr>
            <a:picLocks noChangeAspect="1"/>
          </p:cNvPicPr>
          <p:nvPr/>
        </p:nvPicPr>
        <p:blipFill>
          <a:blip r:embed="rId7"/>
          <a:srcRect r="2123" b="20000"/>
          <a:stretch>
            <a:fillRect/>
          </a:stretch>
        </p:blipFill>
        <p:spPr>
          <a:xfrm>
            <a:off x="1676400" y="3429000"/>
            <a:ext cx="4596130" cy="2324100"/>
          </a:xfrm>
          <a:prstGeom prst="rect">
            <a:avLst/>
          </a:prstGeom>
        </p:spPr>
      </p:pic>
      <p:sp>
        <p:nvSpPr>
          <p:cNvPr id="6" name="文本框 5"/>
          <p:cNvSpPr txBox="1"/>
          <p:nvPr/>
        </p:nvSpPr>
        <p:spPr>
          <a:xfrm>
            <a:off x="6272530" y="2400300"/>
            <a:ext cx="5136515" cy="645160"/>
          </a:xfrm>
          <a:prstGeom prst="rect">
            <a:avLst/>
          </a:prstGeom>
          <a:noFill/>
        </p:spPr>
        <p:txBody>
          <a:bodyPr wrap="square" rtlCol="0" anchor="t">
            <a:spAutoFit/>
          </a:bodyPr>
          <a:p>
            <a:pPr algn="l"/>
            <a:r>
              <a:rPr lang="zh-CN" altLang="en-US" dirty="0"/>
              <a:t>主机内部包括 CPU、主板、内存条、硬盘等，其中硬盘也可以放在主机外部</a:t>
            </a:r>
            <a:endParaRPr lang="zh-CN" altLang="en-US" dirty="0"/>
          </a:p>
        </p:txBody>
      </p:sp>
      <p:pic>
        <p:nvPicPr>
          <p:cNvPr id="7" name="图片 6"/>
          <p:cNvPicPr>
            <a:picLocks noChangeAspect="1"/>
          </p:cNvPicPr>
          <p:nvPr/>
        </p:nvPicPr>
        <p:blipFill>
          <a:blip r:embed="rId8"/>
          <a:stretch>
            <a:fillRect/>
          </a:stretch>
        </p:blipFill>
        <p:spPr>
          <a:xfrm>
            <a:off x="6931660" y="3429000"/>
            <a:ext cx="3451860" cy="2326005"/>
          </a:xfrm>
          <a:prstGeom prst="rect">
            <a:avLst/>
          </a:prstGeom>
        </p:spPr>
      </p:pic>
      <p:sp>
        <p:nvSpPr>
          <p:cNvPr id="8" name="文本框 7"/>
          <p:cNvSpPr txBox="1"/>
          <p:nvPr/>
        </p:nvSpPr>
        <p:spPr>
          <a:xfrm>
            <a:off x="7189470" y="5755005"/>
            <a:ext cx="6096000" cy="645160"/>
          </a:xfrm>
          <a:prstGeom prst="rect">
            <a:avLst/>
          </a:prstGeom>
          <a:noFill/>
        </p:spPr>
        <p:txBody>
          <a:bodyPr wrap="square" rtlCol="0" anchor="t">
            <a:spAutoFit/>
          </a:bodyPr>
          <a:p>
            <a:pPr algn="l"/>
            <a:r>
              <a:rPr lang="zh-CN" altLang="en-US" dirty="0"/>
              <a:t>主机内的核心部件</a:t>
            </a:r>
            <a:endParaRPr lang="zh-CN" altLang="en-US" dirty="0"/>
          </a:p>
          <a:p>
            <a:pPr algn="l"/>
            <a:endParaRPr lang="zh-CN" altLang="en-US" dirty="0"/>
          </a:p>
        </p:txBody>
      </p:sp>
    </p:spTree>
    <p:custDataLst>
      <p:tags r:id="rId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7" name="圆角矩形 6"/>
          <p:cNvSpPr/>
          <p:nvPr/>
        </p:nvSpPr>
        <p:spPr>
          <a:xfrm>
            <a:off x="1060450" y="1766570"/>
            <a:ext cx="4190365" cy="26955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中央处理器</a:t>
            </a:r>
            <a:endParaRPr lang="zh-CN" altLang="en-US" sz="2000"/>
          </a:p>
          <a:p>
            <a:pPr algn="l"/>
            <a:r>
              <a:rPr lang="zh-CN" altLang="en-US" sz="2000"/>
              <a:t>中央处理器（CPU）由运算器和控制器构成</a:t>
            </a:r>
            <a:endParaRPr lang="zh-CN" altLang="en-US" sz="2000"/>
          </a:p>
          <a:p>
            <a:pPr algn="l"/>
            <a:r>
              <a:rPr lang="zh-CN" altLang="en-US" sz="2000"/>
              <a:t>中央处理器负责对输入信息进行各种处理，能高速执行指令完成二进制数据的算术运算、逻辑运算和数据传送操作。</a:t>
            </a:r>
            <a:endParaRPr lang="zh-CN" altLang="en-US" sz="2000"/>
          </a:p>
        </p:txBody>
      </p:sp>
      <p:sp>
        <p:nvSpPr>
          <p:cNvPr id="8" name="圆角矩形 7"/>
          <p:cNvSpPr/>
          <p:nvPr/>
        </p:nvSpPr>
        <p:spPr>
          <a:xfrm>
            <a:off x="7480300" y="3812540"/>
            <a:ext cx="4190365" cy="26955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存储器</a:t>
            </a:r>
            <a:endParaRPr lang="zh-CN" altLang="en-US" sz="2000"/>
          </a:p>
          <a:p>
            <a:pPr algn="l"/>
            <a:r>
              <a:rPr lang="zh-CN" altLang="en-US" sz="2000"/>
              <a:t>存储器是计算机中具有记忆功能的部件，负责存储程序和数据，并根据控制命令提供这些数据</a:t>
            </a:r>
            <a:endParaRPr lang="zh-CN" altLang="en-US" sz="2000"/>
          </a:p>
          <a:p>
            <a:pPr algn="l"/>
            <a:r>
              <a:rPr lang="zh-CN" altLang="en-US" sz="2000"/>
              <a:t>存储器分为主存储器和辅助存储器两大类</a:t>
            </a:r>
            <a:endParaRPr lang="zh-CN" altLang="en-US" sz="2000"/>
          </a:p>
        </p:txBody>
      </p:sp>
      <p:pic>
        <p:nvPicPr>
          <p:cNvPr id="12" name="图片 11"/>
          <p:cNvPicPr>
            <a:picLocks noChangeAspect="1"/>
          </p:cNvPicPr>
          <p:nvPr/>
        </p:nvPicPr>
        <p:blipFill>
          <a:blip r:embed="rId3"/>
          <a:srcRect l="13164" t="13527" r="12560" b="17585"/>
          <a:stretch>
            <a:fillRect/>
          </a:stretch>
        </p:blipFill>
        <p:spPr>
          <a:xfrm>
            <a:off x="2221865" y="4670425"/>
            <a:ext cx="1868805" cy="1727835"/>
          </a:xfrm>
          <a:prstGeom prst="cloud">
            <a:avLst/>
          </a:prstGeom>
        </p:spPr>
      </p:pic>
      <p:pic>
        <p:nvPicPr>
          <p:cNvPr id="13" name="图片 12"/>
          <p:cNvPicPr>
            <a:picLocks noChangeAspect="1"/>
          </p:cNvPicPr>
          <p:nvPr/>
        </p:nvPicPr>
        <p:blipFill>
          <a:blip r:embed="rId4"/>
          <a:srcRect t="14117" b="4762"/>
          <a:stretch>
            <a:fillRect/>
          </a:stretch>
        </p:blipFill>
        <p:spPr>
          <a:xfrm flipV="1">
            <a:off x="4758690" y="4847590"/>
            <a:ext cx="1818640" cy="1222375"/>
          </a:xfrm>
          <a:prstGeom prst="ellipse">
            <a:avLst/>
          </a:prstGeom>
        </p:spPr>
      </p:pic>
      <p:pic>
        <p:nvPicPr>
          <p:cNvPr id="14" name="图片 13"/>
          <p:cNvPicPr>
            <a:picLocks noChangeAspect="1"/>
          </p:cNvPicPr>
          <p:nvPr/>
        </p:nvPicPr>
        <p:blipFill>
          <a:blip r:embed="rId5"/>
          <a:srcRect t="3288" r="1229" b="1952"/>
          <a:stretch>
            <a:fillRect/>
          </a:stretch>
        </p:blipFill>
        <p:spPr>
          <a:xfrm>
            <a:off x="5813425" y="1766570"/>
            <a:ext cx="3317875" cy="1757045"/>
          </a:xfrm>
          <a:prstGeom prst="ellipse">
            <a:avLst/>
          </a:prstGeom>
        </p:spPr>
      </p:pic>
      <p:sp>
        <p:nvSpPr>
          <p:cNvPr id="112" name="云形标注 111"/>
          <p:cNvSpPr/>
          <p:nvPr/>
        </p:nvSpPr>
        <p:spPr>
          <a:xfrm>
            <a:off x="9693910" y="1048385"/>
            <a:ext cx="2150745" cy="1656715"/>
          </a:xfrm>
          <a:prstGeom prst="cloudCallout">
            <a:avLst>
              <a:gd name="adj1" fmla="val -83077"/>
              <a:gd name="adj2" fmla="val 3821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2000"/>
              <a:t>CPU</a:t>
            </a:r>
            <a:endParaRPr lang="en-US" altLang="zh-CN" sz="2000"/>
          </a:p>
          <a:p>
            <a:pPr algn="ctr"/>
            <a:r>
              <a:rPr lang="en-US" altLang="zh-CN" sz="2000"/>
              <a:t>龙芯 3A6000 处理器</a:t>
            </a:r>
            <a:endParaRPr lang="en-US" altLang="zh-CN" sz="2000"/>
          </a:p>
        </p:txBody>
      </p:sp>
      <p:sp>
        <p:nvSpPr>
          <p:cNvPr id="113" name="云形标注 112"/>
          <p:cNvSpPr/>
          <p:nvPr/>
        </p:nvSpPr>
        <p:spPr>
          <a:xfrm>
            <a:off x="626110" y="4968875"/>
            <a:ext cx="1291590" cy="929005"/>
          </a:xfrm>
          <a:prstGeom prst="cloudCallout">
            <a:avLst>
              <a:gd name="adj1" fmla="val 105850"/>
              <a:gd name="adj2" fmla="val 6353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硬盘</a:t>
            </a:r>
            <a:endParaRPr lang="zh-CN" altLang="en-US" sz="2000"/>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808345" y="2781300"/>
            <a:ext cx="4991100" cy="2927350"/>
          </a:xfrm>
          <a:prstGeom prst="rect">
            <a:avLst/>
          </a:prstGeom>
        </p:spPr>
      </p:pic>
      <p:sp>
        <p:nvSpPr>
          <p:cNvPr id="2" name="标题 1"/>
          <p:cNvSpPr>
            <a:spLocks noGrp="1"/>
          </p:cNvSpPr>
          <p:nvPr>
            <p:ph type="title"/>
            <p:custDataLst>
              <p:tags r:id="rId2"/>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p>
        </p:txBody>
      </p:sp>
      <p:pic>
        <p:nvPicPr>
          <p:cNvPr id="3" name="图片 2" descr="QQ截图20240613143524"/>
          <p:cNvPicPr>
            <a:picLocks noChangeAspect="1"/>
          </p:cNvPicPr>
          <p:nvPr/>
        </p:nvPicPr>
        <p:blipFill>
          <a:blip r:embed="rId3"/>
          <a:stretch>
            <a:fillRect/>
          </a:stretch>
        </p:blipFill>
        <p:spPr>
          <a:xfrm>
            <a:off x="10486390" y="137160"/>
            <a:ext cx="1440000" cy="911141"/>
          </a:xfrm>
          <a:prstGeom prst="rect">
            <a:avLst/>
          </a:prstGeom>
          <a:solidFill>
            <a:schemeClr val="accent1"/>
          </a:solidFill>
        </p:spPr>
      </p:pic>
      <p:sp>
        <p:nvSpPr>
          <p:cNvPr id="7" name="圆角矩形 6"/>
          <p:cNvSpPr/>
          <p:nvPr/>
        </p:nvSpPr>
        <p:spPr>
          <a:xfrm>
            <a:off x="1060450" y="1766570"/>
            <a:ext cx="4190365" cy="26955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输入与输出设备</a:t>
            </a:r>
            <a:endParaRPr lang="zh-CN" altLang="en-US" sz="2000"/>
          </a:p>
          <a:p>
            <a:pPr algn="l"/>
            <a:r>
              <a:rPr lang="zh-CN" altLang="en-US" sz="2000"/>
              <a:t>输入设备（Input Device）能将数据、程序等用户信息变换为计算机能识别和处理的二进</a:t>
            </a:r>
            <a:endParaRPr lang="zh-CN" altLang="en-US" sz="2000"/>
          </a:p>
          <a:p>
            <a:pPr algn="l"/>
            <a:r>
              <a:rPr lang="zh-CN" altLang="en-US" sz="2000"/>
              <a:t>制信息形式输入计算机</a:t>
            </a:r>
            <a:endParaRPr lang="zh-CN" altLang="en-US" sz="2000"/>
          </a:p>
        </p:txBody>
      </p:sp>
      <p:sp>
        <p:nvSpPr>
          <p:cNvPr id="112" name="云形标注 111"/>
          <p:cNvSpPr/>
          <p:nvPr/>
        </p:nvSpPr>
        <p:spPr>
          <a:xfrm>
            <a:off x="9693910" y="1048385"/>
            <a:ext cx="2150745" cy="1656715"/>
          </a:xfrm>
          <a:prstGeom prst="cloudCallout">
            <a:avLst>
              <a:gd name="adj1" fmla="val -82122"/>
              <a:gd name="adj2" fmla="val 7169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常见的计算机输入输出设备</a:t>
            </a:r>
            <a:endParaRPr lang="zh-CN" altLang="en-US" sz="2000"/>
          </a:p>
          <a:p>
            <a:pPr algn="ctr"/>
            <a:endParaRPr lang="zh-CN" altLang="en-US" sz="2000"/>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7" name="圆角矩形 6"/>
          <p:cNvSpPr/>
          <p:nvPr/>
        </p:nvSpPr>
        <p:spPr>
          <a:xfrm>
            <a:off x="1060450" y="1766570"/>
            <a:ext cx="4190365" cy="26955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主板</a:t>
            </a:r>
            <a:endParaRPr lang="zh-CN" altLang="en-US" sz="2000"/>
          </a:p>
          <a:p>
            <a:pPr algn="l"/>
            <a:r>
              <a:rPr lang="zh-CN" altLang="en-US" sz="2000"/>
              <a:t>主板相当于计算机的躯干，其类型和档次决定着整个系统的类型和档次。计算机主机中的各个部件都是通过主板来连接的，计算机在正常运行时对系统内存、存储设备和其他 I/O设备的操控都必须通过主板来完成</a:t>
            </a:r>
            <a:endParaRPr lang="zh-CN" altLang="en-US" sz="2000"/>
          </a:p>
        </p:txBody>
      </p:sp>
      <p:sp>
        <p:nvSpPr>
          <p:cNvPr id="8" name="圆角矩形 7"/>
          <p:cNvSpPr/>
          <p:nvPr/>
        </p:nvSpPr>
        <p:spPr>
          <a:xfrm>
            <a:off x="7480300" y="3812540"/>
            <a:ext cx="4271645" cy="28168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总线</a:t>
            </a:r>
            <a:endParaRPr lang="zh-CN" altLang="en-US" sz="2000"/>
          </a:p>
          <a:p>
            <a:pPr algn="l"/>
            <a:r>
              <a:rPr lang="zh-CN" altLang="en-US" sz="2000"/>
              <a:t>总线是计算机各种功能部件之间传送信息的公共通信干线。总线按功能和规范可以分为地址总线、数据总线、控制总线、扩展总线、局部总线 5 类；按照传送方式可以分为并行总线、串行总线和 USB 总线；按照连接部件可以分为内部总线和外部总线</a:t>
            </a:r>
            <a:endParaRPr lang="zh-CN" altLang="en-US" sz="2000"/>
          </a:p>
        </p:txBody>
      </p:sp>
      <p:sp>
        <p:nvSpPr>
          <p:cNvPr id="112" name="云形标注 111"/>
          <p:cNvSpPr/>
          <p:nvPr/>
        </p:nvSpPr>
        <p:spPr>
          <a:xfrm>
            <a:off x="9693910" y="1048385"/>
            <a:ext cx="2150745" cy="1656715"/>
          </a:xfrm>
          <a:prstGeom prst="cloudCallout">
            <a:avLst>
              <a:gd name="adj1" fmla="val -83077"/>
              <a:gd name="adj2" fmla="val 3821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p>
          <a:p>
            <a:pPr algn="ctr"/>
            <a:r>
              <a:rPr lang="zh-CN" altLang="en-US" sz="2000"/>
              <a:t>计算机</a:t>
            </a:r>
            <a:r>
              <a:rPr lang="zh-CN" altLang="en-US" sz="2000"/>
              <a:t>主板</a:t>
            </a:r>
            <a:endParaRPr lang="zh-CN" altLang="en-US" sz="2000"/>
          </a:p>
          <a:p>
            <a:pPr algn="ctr"/>
            <a:endParaRPr lang="zh-CN" altLang="en-US" sz="2000"/>
          </a:p>
        </p:txBody>
      </p:sp>
      <p:sp>
        <p:nvSpPr>
          <p:cNvPr id="113" name="云形标注 112"/>
          <p:cNvSpPr/>
          <p:nvPr/>
        </p:nvSpPr>
        <p:spPr>
          <a:xfrm>
            <a:off x="1000125" y="4897755"/>
            <a:ext cx="1426210" cy="1120775"/>
          </a:xfrm>
          <a:prstGeom prst="cloudCallout">
            <a:avLst>
              <a:gd name="adj1" fmla="val 129207"/>
              <a:gd name="adj2" fmla="val 3198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总线</a:t>
            </a:r>
            <a:endParaRPr lang="zh-CN" altLang="en-US" sz="2000"/>
          </a:p>
        </p:txBody>
      </p:sp>
      <p:pic>
        <p:nvPicPr>
          <p:cNvPr id="4" name="图片 3"/>
          <p:cNvPicPr>
            <a:picLocks noChangeAspect="1"/>
          </p:cNvPicPr>
          <p:nvPr/>
        </p:nvPicPr>
        <p:blipFill>
          <a:blip r:embed="rId3"/>
          <a:stretch>
            <a:fillRect/>
          </a:stretch>
        </p:blipFill>
        <p:spPr>
          <a:xfrm>
            <a:off x="6051550" y="1383030"/>
            <a:ext cx="2840990" cy="2185670"/>
          </a:xfrm>
          <a:prstGeom prst="ellipse">
            <a:avLst/>
          </a:prstGeom>
        </p:spPr>
      </p:pic>
      <p:pic>
        <p:nvPicPr>
          <p:cNvPr id="5" name="图片 4"/>
          <p:cNvPicPr>
            <a:picLocks noChangeAspect="1"/>
          </p:cNvPicPr>
          <p:nvPr/>
        </p:nvPicPr>
        <p:blipFill>
          <a:blip r:embed="rId4"/>
          <a:stretch>
            <a:fillRect/>
          </a:stretch>
        </p:blipFill>
        <p:spPr>
          <a:xfrm>
            <a:off x="3642360" y="4570095"/>
            <a:ext cx="2621280" cy="1956435"/>
          </a:xfrm>
          <a:prstGeom prst="ellipse">
            <a:avLst/>
          </a:prstGeom>
        </p:spPr>
      </p:pic>
    </p:spTree>
    <p:custDataLst>
      <p:tags r:id="rId5"/>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8" name="圆角矩形 7"/>
          <p:cNvSpPr/>
          <p:nvPr/>
        </p:nvSpPr>
        <p:spPr>
          <a:xfrm>
            <a:off x="965200" y="3331210"/>
            <a:ext cx="3190240" cy="18465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系统软件</a:t>
            </a:r>
            <a:endParaRPr lang="zh-CN" altLang="en-US" sz="2000"/>
          </a:p>
          <a:p>
            <a:pPr algn="l"/>
            <a:r>
              <a:rPr lang="zh-CN" altLang="en-US" sz="2000"/>
              <a:t>系统软件是计算机厂家为实现计算机系统的管理、调度、监视和服务等功能而提供给用户使用的软件</a:t>
            </a:r>
            <a:endParaRPr lang="zh-CN" altLang="en-US" sz="2000"/>
          </a:p>
        </p:txBody>
      </p:sp>
      <p:sp>
        <p:nvSpPr>
          <p:cNvPr id="6" name="文本框 5"/>
          <p:cNvSpPr txBox="1"/>
          <p:nvPr/>
        </p:nvSpPr>
        <p:spPr>
          <a:xfrm>
            <a:off x="1245235" y="1700530"/>
            <a:ext cx="9428480" cy="1045210"/>
          </a:xfrm>
          <a:prstGeom prst="rect">
            <a:avLst/>
          </a:prstGeom>
          <a:noFill/>
        </p:spPr>
        <p:txBody>
          <a:bodyPr wrap="square" rtlCol="0" anchor="t">
            <a:spAutoFit/>
          </a:bodyPr>
          <a:p>
            <a:pPr algn="l"/>
            <a:r>
              <a:rPr lang="zh-CN" altLang="en-US" sz="2200" dirty="0"/>
              <a:t>软件系统</a:t>
            </a:r>
            <a:endParaRPr lang="zh-CN" altLang="en-US" sz="2200" dirty="0"/>
          </a:p>
          <a:p>
            <a:pPr algn="l"/>
            <a:r>
              <a:rPr lang="zh-CN" altLang="en-US" sz="2000" dirty="0"/>
              <a:t>软件系统可分为系统软件、支撑软件以及应用软件三类。三者的分类不是绝对的，相互之间有所覆盖、交叉和变动。它们既有分工，又相互结合，不能截然分开</a:t>
            </a:r>
            <a:endParaRPr lang="zh-CN" altLang="en-US" sz="2000" dirty="0"/>
          </a:p>
        </p:txBody>
      </p:sp>
      <p:sp>
        <p:nvSpPr>
          <p:cNvPr id="9" name="圆角矩形 8"/>
          <p:cNvSpPr/>
          <p:nvPr/>
        </p:nvSpPr>
        <p:spPr>
          <a:xfrm>
            <a:off x="4788535" y="3331210"/>
            <a:ext cx="2787650" cy="195770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支撑软件</a:t>
            </a:r>
            <a:endParaRPr lang="zh-CN" altLang="en-US" sz="2000"/>
          </a:p>
          <a:p>
            <a:pPr algn="l"/>
            <a:r>
              <a:rPr lang="zh-CN" altLang="en-US" sz="2000"/>
              <a:t>支撑软件又称软件工具，是支撑其他软件的开发与维护的软件，如软件开发环境</a:t>
            </a:r>
            <a:endParaRPr lang="zh-CN" altLang="en-US" sz="2000"/>
          </a:p>
        </p:txBody>
      </p:sp>
      <p:sp>
        <p:nvSpPr>
          <p:cNvPr id="10" name="圆角矩形 9"/>
          <p:cNvSpPr/>
          <p:nvPr/>
        </p:nvSpPr>
        <p:spPr>
          <a:xfrm>
            <a:off x="8037830" y="3245485"/>
            <a:ext cx="3665855" cy="212979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应用软件</a:t>
            </a:r>
            <a:endParaRPr lang="zh-CN" altLang="en-US" sz="2000"/>
          </a:p>
          <a:p>
            <a:pPr algn="l"/>
            <a:r>
              <a:rPr lang="zh-CN" altLang="en-US" sz="2000"/>
              <a:t>应用软件是面向特定应用领域的专用软件</a:t>
            </a:r>
            <a:endParaRPr lang="zh-CN" altLang="en-US" sz="2000"/>
          </a:p>
          <a:p>
            <a:pPr algn="l"/>
            <a:r>
              <a:rPr lang="zh-CN" altLang="en-US" sz="2000"/>
              <a:t>应用软件可分为以下几类</a:t>
            </a:r>
            <a:endParaRPr lang="zh-CN" altLang="en-US" sz="2000"/>
          </a:p>
          <a:p>
            <a:pPr algn="l"/>
            <a:r>
              <a:rPr lang="zh-CN" altLang="en-US" sz="2000"/>
              <a:t>（1）用户程序（2）应用软件包（3）通用应用工具软件。</a:t>
            </a:r>
            <a:endParaRPr lang="zh-CN" altLang="en-US" sz="2000"/>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2.2.3 计算机的软硬件系统</a:t>
            </a:r>
            <a:endParaRPr lang="zh-CN" altLang="en-US"/>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8" name="圆角矩形 7"/>
          <p:cNvSpPr/>
          <p:nvPr/>
        </p:nvSpPr>
        <p:spPr>
          <a:xfrm>
            <a:off x="909955" y="2908300"/>
            <a:ext cx="2665095" cy="110871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硬件和软件互相依存</a:t>
            </a:r>
            <a:endParaRPr lang="zh-CN" altLang="en-US" sz="2000"/>
          </a:p>
        </p:txBody>
      </p:sp>
      <p:sp>
        <p:nvSpPr>
          <p:cNvPr id="6" name="文本框 5"/>
          <p:cNvSpPr txBox="1"/>
          <p:nvPr/>
        </p:nvSpPr>
        <p:spPr>
          <a:xfrm>
            <a:off x="1245235" y="1700530"/>
            <a:ext cx="9428480" cy="737235"/>
          </a:xfrm>
          <a:prstGeom prst="rect">
            <a:avLst/>
          </a:prstGeom>
          <a:noFill/>
        </p:spPr>
        <p:txBody>
          <a:bodyPr wrap="square" rtlCol="0" anchor="t">
            <a:spAutoFit/>
          </a:bodyPr>
          <a:p>
            <a:pPr algn="l"/>
            <a:r>
              <a:rPr lang="zh-CN" altLang="en-US" sz="2200" dirty="0"/>
              <a:t>硬件和软件的关系</a:t>
            </a:r>
            <a:endParaRPr lang="zh-CN" altLang="en-US" sz="2200" dirty="0"/>
          </a:p>
          <a:p>
            <a:pPr algn="l"/>
            <a:r>
              <a:rPr lang="zh-CN" altLang="en-US" sz="2000" dirty="0"/>
              <a:t>硬件和软件是一个完整的计算机系统互相依存的两大部分</a:t>
            </a:r>
            <a:endParaRPr lang="zh-CN" altLang="en-US" sz="2000" dirty="0"/>
          </a:p>
        </p:txBody>
      </p:sp>
      <p:sp>
        <p:nvSpPr>
          <p:cNvPr id="9" name="圆角矩形 8"/>
          <p:cNvSpPr/>
          <p:nvPr/>
        </p:nvSpPr>
        <p:spPr>
          <a:xfrm>
            <a:off x="4485640" y="2834005"/>
            <a:ext cx="2686050" cy="118999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硬件和软件相互转换</a:t>
            </a:r>
            <a:endParaRPr lang="zh-CN" altLang="en-US" sz="2000"/>
          </a:p>
        </p:txBody>
      </p:sp>
      <p:sp>
        <p:nvSpPr>
          <p:cNvPr id="10" name="圆角矩形 9"/>
          <p:cNvSpPr/>
          <p:nvPr/>
        </p:nvSpPr>
        <p:spPr>
          <a:xfrm>
            <a:off x="7967345" y="2821940"/>
            <a:ext cx="2797175" cy="119507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硬件和软件协同发展</a:t>
            </a:r>
            <a:endParaRPr lang="zh-CN" altLang="en-US" sz="2000"/>
          </a:p>
        </p:txBody>
      </p:sp>
      <p:pic>
        <p:nvPicPr>
          <p:cNvPr id="4" name="图片 3" descr="用户、软硬件之间的关系"/>
          <p:cNvPicPr>
            <a:picLocks noChangeAspect="1"/>
          </p:cNvPicPr>
          <p:nvPr/>
        </p:nvPicPr>
        <p:blipFill>
          <a:blip r:embed="rId3"/>
          <a:stretch>
            <a:fillRect/>
          </a:stretch>
        </p:blipFill>
        <p:spPr>
          <a:xfrm>
            <a:off x="3801745" y="4420235"/>
            <a:ext cx="3539490" cy="2063115"/>
          </a:xfrm>
          <a:prstGeom prst="rect">
            <a:avLst/>
          </a:prstGeom>
        </p:spPr>
      </p:pic>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02</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lang="zh-CN" altLang="en-US" sz="2400" b="1" dirty="0">
                <a:ea typeface="微软雅黑" panose="020B0503020204020204" charset="-122"/>
                <a:cs typeface="微软雅黑" panose="020B0503020204020204" charset="-122"/>
                <a:sym typeface="+mn-ea"/>
              </a:rPr>
              <a:t>2.1 </a:t>
            </a:r>
            <a:r>
              <a:rPr lang="zh-CN" altLang="en-US" sz="2400" b="1" dirty="0">
                <a:solidFill>
                  <a:schemeClr val="tx1"/>
                </a:solidFill>
                <a:ea typeface="微软雅黑" panose="020B0503020204020204" charset="-122"/>
                <a:cs typeface="微软雅黑" panose="020B0503020204020204" charset="-122"/>
                <a:sym typeface="+mn-ea"/>
              </a:rPr>
              <a:t>计算机概述</a:t>
            </a:r>
            <a:r>
              <a:rPr lang="zh-CN" altLang="en-US" sz="2400" b="1" dirty="0">
                <a:ea typeface="微软雅黑" panose="020B0503020204020204" charset="-122"/>
                <a:cs typeface="微软雅黑" panose="020B0503020204020204" charset="-122"/>
                <a:sym typeface="+mn-ea"/>
              </a:rPr>
              <a:t> </a:t>
            </a:r>
            <a:endParaRPr lang="zh-CN" altLang="en-US" sz="2400" b="1" dirty="0">
              <a:ea typeface="微软雅黑" panose="020B0503020204020204" charset="-122"/>
              <a:cs typeface="微软雅黑" panose="020B0503020204020204" charset="-122"/>
            </a:endParaRPr>
          </a:p>
          <a:p>
            <a:pPr indent="0" algn="l">
              <a:lnSpc>
                <a:spcPct val="150000"/>
              </a:lnSpc>
              <a:buNone/>
            </a:pPr>
            <a:r>
              <a:rPr lang="zh-CN" altLang="en-US" sz="2400" b="1" dirty="0">
                <a:ea typeface="微软雅黑" panose="020B0503020204020204" charset="-122"/>
                <a:cs typeface="微软雅黑" panose="020B0503020204020204" charset="-122"/>
                <a:sym typeface="+mn-ea"/>
              </a:rPr>
              <a:t>2.2 计算机组成原理 2.3 </a:t>
            </a:r>
            <a:r>
              <a:rPr lang="zh-CN" altLang="en-US" sz="2400" b="1" dirty="0">
                <a:solidFill>
                  <a:srgbClr val="FF0000"/>
                </a:solidFill>
                <a:ea typeface="微软雅黑" panose="020B0503020204020204" charset="-122"/>
                <a:cs typeface="微软雅黑" panose="020B0503020204020204" charset="-122"/>
                <a:sym typeface="+mn-ea"/>
              </a:rPr>
              <a:t>计算机操作系统</a:t>
            </a:r>
            <a:r>
              <a:rPr lang="zh-CN" altLang="en-US" sz="2400" b="1" dirty="0">
                <a:ea typeface="微软雅黑" panose="020B0503020204020204" charset="-122"/>
                <a:cs typeface="微软雅黑" panose="020B0503020204020204" charset="-122"/>
                <a:sym typeface="+mn-ea"/>
              </a:rPr>
              <a:t> </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探秘计算机</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2.3</a:t>
            </a:r>
            <a:endParaRPr lang="en-US" altLang="zh-CN" sz="5900"/>
          </a:p>
        </p:txBody>
      </p:sp>
      <p:sp>
        <p:nvSpPr>
          <p:cNvPr id="2" name="文本框 1"/>
          <p:cNvSpPr txBox="1"/>
          <p:nvPr/>
        </p:nvSpPr>
        <p:spPr>
          <a:xfrm>
            <a:off x="3662680" y="699135"/>
            <a:ext cx="538099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计算机操作系统</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770120" cy="2292350"/>
          </a:xfrm>
          <a:prstGeom prst="rect">
            <a:avLst/>
          </a:prstGeom>
          <a:noFill/>
        </p:spPr>
        <p:txBody>
          <a:bodyPr wrap="square" rtlCol="0">
            <a:noAutofit/>
          </a:bodyPr>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2.3.1　操作系统概述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2.3.2　操作系统的功能和特征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2.3.3　操作系统的发展与分类</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2.3.4　国产操作系统的发展</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02</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lang="zh-CN" altLang="en-US" sz="2400" b="1" dirty="0">
                <a:ea typeface="微软雅黑" panose="020B0503020204020204" charset="-122"/>
                <a:cs typeface="微软雅黑" panose="020B0503020204020204" charset="-122"/>
              </a:rPr>
              <a:t>2.1 </a:t>
            </a:r>
            <a:r>
              <a:rPr lang="zh-CN" altLang="en-US" sz="2400" b="1" dirty="0">
                <a:solidFill>
                  <a:srgbClr val="FF0000"/>
                </a:solidFill>
                <a:ea typeface="微软雅黑" panose="020B0503020204020204" charset="-122"/>
                <a:cs typeface="微软雅黑" panose="020B0503020204020204" charset="-122"/>
              </a:rPr>
              <a:t>计算机概述</a:t>
            </a:r>
            <a:r>
              <a:rPr lang="zh-CN" altLang="en-US" sz="2400" b="1" dirty="0">
                <a:ea typeface="微软雅黑" panose="020B0503020204020204" charset="-122"/>
                <a:cs typeface="微软雅黑" panose="020B0503020204020204" charset="-122"/>
              </a:rPr>
              <a:t> </a:t>
            </a:r>
            <a:endParaRPr lang="zh-CN" altLang="en-US" sz="2400" b="1" dirty="0">
              <a:ea typeface="微软雅黑" panose="020B0503020204020204" charset="-122"/>
              <a:cs typeface="微软雅黑" panose="020B0503020204020204" charset="-122"/>
            </a:endParaRPr>
          </a:p>
          <a:p>
            <a:pPr indent="0" algn="l">
              <a:lnSpc>
                <a:spcPct val="150000"/>
              </a:lnSpc>
              <a:buNone/>
            </a:pPr>
            <a:r>
              <a:rPr lang="zh-CN" altLang="en-US" sz="2400" b="1" dirty="0">
                <a:ea typeface="微软雅黑" panose="020B0503020204020204" charset="-122"/>
                <a:cs typeface="微软雅黑" panose="020B0503020204020204" charset="-122"/>
              </a:rPr>
              <a:t>2.2 计算机组成原理 2.3 计算机操作系统 </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探秘计算机</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zh-CN" altLang="en-US">
                <a:sym typeface="微软雅黑" panose="020B0503020204020204" charset="-122"/>
              </a:rPr>
              <a:t>2.3.1操作系统概述 </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4" name="文本框 3"/>
          <p:cNvSpPr txBox="1"/>
          <p:nvPr/>
        </p:nvSpPr>
        <p:spPr>
          <a:xfrm>
            <a:off x="1079500" y="1798955"/>
            <a:ext cx="9178925" cy="1322070"/>
          </a:xfrm>
          <a:prstGeom prst="rect">
            <a:avLst/>
          </a:prstGeom>
          <a:noFill/>
        </p:spPr>
        <p:txBody>
          <a:bodyPr wrap="square" rtlCol="0" anchor="t">
            <a:spAutoFit/>
          </a:bodyPr>
          <a:p>
            <a:pPr algn="l"/>
            <a:r>
              <a:rPr lang="zh-CN" altLang="en-US" sz="2000" dirty="0"/>
              <a:t>操作系统 (OS) 是直接控制和管理计算机系统的硬件和软件资源，以方便用户充分而有效地利用计算机资源的程序集合。其基本目的有两个：一是操作系统要方便用户使用计算机，为用户提供一个清晰、整洁、易于使用的友好界面；二是操作系统应尽可能地使计算机系统中的各种资源得到合理而充分地利用</a:t>
            </a:r>
            <a:endParaRPr lang="zh-CN" altLang="en-US" sz="2000" dirty="0"/>
          </a:p>
        </p:txBody>
      </p:sp>
      <p:pic>
        <p:nvPicPr>
          <p:cNvPr id="6" name="图片 5" descr="用户与操作系统的关系"/>
          <p:cNvPicPr>
            <a:picLocks noChangeAspect="1"/>
          </p:cNvPicPr>
          <p:nvPr/>
        </p:nvPicPr>
        <p:blipFill>
          <a:blip r:embed="rId7"/>
          <a:stretch>
            <a:fillRect/>
          </a:stretch>
        </p:blipFill>
        <p:spPr>
          <a:xfrm>
            <a:off x="441325" y="3500755"/>
            <a:ext cx="4704080" cy="2774315"/>
          </a:xfrm>
          <a:prstGeom prst="rect">
            <a:avLst/>
          </a:prstGeom>
        </p:spPr>
      </p:pic>
      <p:sp>
        <p:nvSpPr>
          <p:cNvPr id="7" name="云形标注 6"/>
          <p:cNvSpPr/>
          <p:nvPr/>
        </p:nvSpPr>
        <p:spPr>
          <a:xfrm>
            <a:off x="5376545" y="3688080"/>
            <a:ext cx="5805805" cy="2369820"/>
          </a:xfrm>
          <a:prstGeom prst="cloudCallout">
            <a:avLst>
              <a:gd name="adj1" fmla="val -68495"/>
              <a:gd name="adj2" fmla="val 1136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操作系统是直接控制硬件的系统软件，对于用户来说，用户直接操作应用，而应用再来调用语言处理程序或操作系统提供的接口来操作硬件，操作系统对于用户来说是透明的</a:t>
            </a:r>
            <a:endParaRPr lang="zh-CN" altLang="en-US" sz="2000"/>
          </a:p>
        </p:txBody>
      </p:sp>
    </p:spTree>
    <p:custDataLst>
      <p:tags r:id="rId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2.3.2 操作系统的功能和特征</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453326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操作系统的功能</a:t>
            </a:r>
            <a:endParaRPr sz="2200" dirty="0">
              <a:solidFill>
                <a:schemeClr val="tx1"/>
              </a:solidFill>
              <a:ea typeface="微软雅黑" panose="020B0503020204020204" charset="-122"/>
              <a:cs typeface="微软雅黑" panose="020B0503020204020204" charset="-122"/>
            </a:endParaRPr>
          </a:p>
          <a:p>
            <a:pPr algn="l"/>
            <a:r>
              <a:rPr sz="2000" dirty="0">
                <a:solidFill>
                  <a:schemeClr val="tx1"/>
                </a:solidFill>
                <a:ea typeface="微软雅黑" panose="020B0503020204020204" charset="-122"/>
                <a:cs typeface="微软雅黑" panose="020B0503020204020204" charset="-122"/>
              </a:rPr>
              <a:t>操作系统作为系统资源的管理者，要能够解决用户和应用软件提出的问题，完成相关指令操作</a:t>
            </a:r>
            <a:endParaRPr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tx1"/>
              </a:solidFill>
              <a:ea typeface="微软雅黑" panose="020B0503020204020204" charset="-122"/>
              <a:cs typeface="微软雅黑" panose="020B0503020204020204" charset="-122"/>
            </a:endParaRPr>
          </a:p>
        </p:txBody>
      </p:sp>
      <p:sp>
        <p:nvSpPr>
          <p:cNvPr id="6" name="圆角矩形 5"/>
          <p:cNvSpPr/>
          <p:nvPr/>
        </p:nvSpPr>
        <p:spPr>
          <a:xfrm>
            <a:off x="2191385" y="2837180"/>
            <a:ext cx="2767330" cy="17005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处理器管理</a:t>
            </a:r>
            <a:endParaRPr lang="zh-CN" altLang="en-US" sz="2000"/>
          </a:p>
          <a:p>
            <a:pPr algn="l"/>
            <a:r>
              <a:rPr lang="zh-CN" altLang="en-US" sz="2000"/>
              <a:t>处理器是完成运算和控制的设备</a:t>
            </a:r>
            <a:r>
              <a:rPr lang="en-US" altLang="zh-CN" sz="2000"/>
              <a:t>,</a:t>
            </a:r>
            <a:r>
              <a:rPr lang="zh-CN" altLang="en-US" sz="2000"/>
              <a:t>操作系统的功能之一就是安排好处理器的使用权</a:t>
            </a:r>
            <a:endParaRPr lang="zh-CN" altLang="en-US" sz="2000"/>
          </a:p>
        </p:txBody>
      </p:sp>
      <p:sp>
        <p:nvSpPr>
          <p:cNvPr id="7" name="圆角矩形 6"/>
          <p:cNvSpPr/>
          <p:nvPr/>
        </p:nvSpPr>
        <p:spPr>
          <a:xfrm>
            <a:off x="2278380" y="4928870"/>
            <a:ext cx="2373630" cy="14173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存储管理</a:t>
            </a:r>
            <a:endParaRPr lang="zh-CN" altLang="en-US" sz="2000"/>
          </a:p>
          <a:p>
            <a:pPr algn="l"/>
            <a:r>
              <a:rPr lang="zh-CN" altLang="en-US" sz="2000"/>
              <a:t>都是由操作系统来统一安排与管理的</a:t>
            </a:r>
            <a:endParaRPr lang="zh-CN" altLang="en-US" sz="2000"/>
          </a:p>
        </p:txBody>
      </p:sp>
      <p:sp>
        <p:nvSpPr>
          <p:cNvPr id="8" name="圆角矩形 7"/>
          <p:cNvSpPr/>
          <p:nvPr/>
        </p:nvSpPr>
        <p:spPr>
          <a:xfrm>
            <a:off x="6499225" y="4815205"/>
            <a:ext cx="3158490" cy="16446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设备管理</a:t>
            </a:r>
            <a:endParaRPr lang="zh-CN" altLang="en-US" sz="2000"/>
          </a:p>
          <a:p>
            <a:pPr algn="l"/>
            <a:r>
              <a:rPr lang="zh-CN" altLang="en-US" sz="2000"/>
              <a:t>计算机系统中配有各种各样的外部设备。操作系统的设备管理功能采用统一管理模式</a:t>
            </a:r>
            <a:endParaRPr lang="zh-CN" altLang="en-US" sz="2000"/>
          </a:p>
        </p:txBody>
      </p:sp>
      <p:sp>
        <p:nvSpPr>
          <p:cNvPr id="9" name="圆角矩形 8"/>
          <p:cNvSpPr/>
          <p:nvPr/>
        </p:nvSpPr>
        <p:spPr>
          <a:xfrm>
            <a:off x="6499225" y="2837180"/>
            <a:ext cx="3880485" cy="18415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文件管理</a:t>
            </a:r>
            <a:endParaRPr lang="zh-CN" altLang="en-US" sz="2000"/>
          </a:p>
          <a:p>
            <a:pPr algn="l"/>
            <a:r>
              <a:rPr lang="zh-CN" altLang="en-US" sz="2000"/>
              <a:t>计算机系统中的程序或数据都要存放在相应存储介质上</a:t>
            </a:r>
            <a:r>
              <a:rPr lang="en-US" altLang="zh-CN" sz="2000"/>
              <a:t>,操作系统的文件管理功能就是负责文件的存储、检索、更新、保护和共享</a:t>
            </a:r>
            <a:endParaRPr lang="en-US" altLang="zh-CN" sz="2000"/>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组合 194"/>
          <p:cNvGrpSpPr/>
          <p:nvPr>
            <p:custDataLst>
              <p:tags r:id="rId1"/>
            </p:custDataLst>
          </p:nvPr>
        </p:nvGrpSpPr>
        <p:grpSpPr>
          <a:xfrm>
            <a:off x="3742207" y="2885440"/>
            <a:ext cx="3387421" cy="3400425"/>
            <a:chOff x="3742207" y="2885440"/>
            <a:chExt cx="3387421" cy="3400425"/>
          </a:xfrm>
        </p:grpSpPr>
        <p:sp>
          <p:nvSpPr>
            <p:cNvPr id="196" name="PA-矩形 1"/>
            <p:cNvSpPr/>
            <p:nvPr>
              <p:custDataLst>
                <p:tags r:id="rId2"/>
              </p:custDataLst>
            </p:nvPr>
          </p:nvSpPr>
          <p:spPr>
            <a:xfrm>
              <a:off x="3742207" y="4637852"/>
              <a:ext cx="1180847" cy="1168510"/>
            </a:xfrm>
            <a:custGeom>
              <a:avLst/>
              <a:gdLst>
                <a:gd name="connsiteX0" fmla="*/ 1902586 w 1902586"/>
                <a:gd name="connsiteY0" fmla="*/ 0 h 1882709"/>
                <a:gd name="connsiteX1" fmla="*/ 852136 w 1902586"/>
                <a:gd name="connsiteY1" fmla="*/ 1882709 h 1882709"/>
                <a:gd name="connsiteX2" fmla="*/ 0 w 1902586"/>
                <a:gd name="connsiteY2" fmla="*/ 2 h 1882709"/>
              </a:gdLst>
              <a:ahLst/>
              <a:cxnLst>
                <a:cxn ang="0">
                  <a:pos x="connsiteX0" y="connsiteY0"/>
                </a:cxn>
                <a:cxn ang="0">
                  <a:pos x="connsiteX1" y="connsiteY1"/>
                </a:cxn>
                <a:cxn ang="0">
                  <a:pos x="connsiteX2" y="connsiteY2"/>
                </a:cxn>
              </a:cxnLst>
              <a:rect l="l" t="t" r="r" b="b"/>
              <a:pathLst>
                <a:path w="1902586" h="1882709">
                  <a:moveTo>
                    <a:pt x="1902586" y="0"/>
                  </a:moveTo>
                  <a:cubicBezTo>
                    <a:pt x="1869986" y="896528"/>
                    <a:pt x="1140105" y="1286836"/>
                    <a:pt x="852136" y="1882709"/>
                  </a:cubicBezTo>
                  <a:cubicBezTo>
                    <a:pt x="-18110" y="987993"/>
                    <a:pt x="46183" y="207382"/>
                    <a:pt x="0" y="2"/>
                  </a:cubicBezTo>
                  <a:close/>
                </a:path>
              </a:pathLst>
            </a:custGeom>
            <a:blipFill dpi="0" rotWithShape="0">
              <a:blip r:embed="rId3"/>
              <a:srcRect/>
              <a:stretch>
                <a:fillRect l="-34000" t="-150000" r="-221000" b="-4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7" name="PA-矩形 2"/>
            <p:cNvSpPr/>
            <p:nvPr>
              <p:custDataLst>
                <p:tags r:id="rId4"/>
              </p:custDataLst>
            </p:nvPr>
          </p:nvSpPr>
          <p:spPr>
            <a:xfrm>
              <a:off x="4359329" y="4637923"/>
              <a:ext cx="1017294" cy="1647942"/>
            </a:xfrm>
            <a:custGeom>
              <a:avLst/>
              <a:gdLst>
                <a:gd name="connsiteX0" fmla="*/ 1183 w 1810"/>
                <a:gd name="connsiteY0" fmla="*/ 0 h 2932"/>
                <a:gd name="connsiteX1" fmla="*/ 1810 w 1810"/>
                <a:gd name="connsiteY1" fmla="*/ 0 h 2932"/>
                <a:gd name="connsiteX2" fmla="*/ 1810 w 1810"/>
                <a:gd name="connsiteY2" fmla="*/ 2932 h 2932"/>
                <a:gd name="connsiteX3" fmla="*/ 0 w 1810"/>
                <a:gd name="connsiteY3" fmla="*/ 2209 h 2932"/>
                <a:gd name="connsiteX4" fmla="*/ 1183 w 1810"/>
                <a:gd name="connsiteY4" fmla="*/ 0 h 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 h="2932">
                  <a:moveTo>
                    <a:pt x="1183" y="0"/>
                  </a:moveTo>
                  <a:lnTo>
                    <a:pt x="1810" y="0"/>
                  </a:lnTo>
                  <a:lnTo>
                    <a:pt x="1810" y="2932"/>
                  </a:lnTo>
                  <a:cubicBezTo>
                    <a:pt x="1433" y="2869"/>
                    <a:pt x="720" y="2839"/>
                    <a:pt x="0" y="2209"/>
                  </a:cubicBezTo>
                  <a:cubicBezTo>
                    <a:pt x="113" y="1767"/>
                    <a:pt x="1178" y="1032"/>
                    <a:pt x="1183" y="0"/>
                  </a:cubicBezTo>
                  <a:close/>
                </a:path>
              </a:pathLst>
            </a:custGeom>
            <a:blipFill dpi="0" rotWithShape="0">
              <a:blip r:embed="rId3"/>
              <a:srcRect/>
              <a:stretch>
                <a:fillRect l="-100000" t="-106000" r="-2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8" name="PA-矩形 3"/>
            <p:cNvSpPr/>
            <p:nvPr>
              <p:custDataLst>
                <p:tags r:id="rId5"/>
              </p:custDataLst>
            </p:nvPr>
          </p:nvSpPr>
          <p:spPr>
            <a:xfrm>
              <a:off x="3742208" y="3358566"/>
              <a:ext cx="1181409" cy="1179751"/>
            </a:xfrm>
            <a:custGeom>
              <a:avLst/>
              <a:gdLst>
                <a:gd name="connsiteX0" fmla="*/ 0 w 2102"/>
                <a:gd name="connsiteY0" fmla="*/ 2099 h 2099"/>
                <a:gd name="connsiteX1" fmla="*/ 937 w 2102"/>
                <a:gd name="connsiteY1" fmla="*/ 0 h 2099"/>
                <a:gd name="connsiteX2" fmla="*/ 2102 w 2102"/>
                <a:gd name="connsiteY2" fmla="*/ 2099 h 2099"/>
                <a:gd name="connsiteX3" fmla="*/ 0 w 2102"/>
                <a:gd name="connsiteY3" fmla="*/ 2099 h 2099"/>
              </a:gdLst>
              <a:ahLst/>
              <a:cxnLst>
                <a:cxn ang="0">
                  <a:pos x="connsiteX0" y="connsiteY0"/>
                </a:cxn>
                <a:cxn ang="0">
                  <a:pos x="connsiteX1" y="connsiteY1"/>
                </a:cxn>
                <a:cxn ang="0">
                  <a:pos x="connsiteX2" y="connsiteY2"/>
                </a:cxn>
                <a:cxn ang="0">
                  <a:pos x="connsiteX3" y="connsiteY3"/>
                </a:cxn>
              </a:cxnLst>
              <a:rect l="l" t="t" r="r" b="b"/>
              <a:pathLst>
                <a:path w="2102" h="2099">
                  <a:moveTo>
                    <a:pt x="0" y="2099"/>
                  </a:moveTo>
                  <a:cubicBezTo>
                    <a:pt x="12" y="1858"/>
                    <a:pt x="64" y="778"/>
                    <a:pt x="937" y="0"/>
                  </a:cubicBezTo>
                  <a:cubicBezTo>
                    <a:pt x="1287" y="718"/>
                    <a:pt x="2022" y="1055"/>
                    <a:pt x="2102" y="2099"/>
                  </a:cubicBezTo>
                  <a:lnTo>
                    <a:pt x="0" y="2099"/>
                  </a:lnTo>
                  <a:close/>
                </a:path>
              </a:pathLst>
            </a:custGeom>
            <a:blipFill dpi="0" rotWithShape="0">
              <a:blip r:embed="rId3"/>
              <a:srcRect/>
              <a:stretch>
                <a:fillRect l="-34000" t="-40000" r="-221000" b="-14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9" name="PA-矩形 4"/>
            <p:cNvSpPr/>
            <p:nvPr>
              <p:custDataLst>
                <p:tags r:id="rId6"/>
              </p:custDataLst>
            </p:nvPr>
          </p:nvSpPr>
          <p:spPr>
            <a:xfrm>
              <a:off x="4342709" y="2885901"/>
              <a:ext cx="1033593" cy="1652438"/>
            </a:xfrm>
            <a:custGeom>
              <a:avLst/>
              <a:gdLst>
                <a:gd name="connsiteX0" fmla="*/ 1665329 w 1665330"/>
                <a:gd name="connsiteY0" fmla="*/ 0 h 2662415"/>
                <a:gd name="connsiteX1" fmla="*/ 1665330 w 1665330"/>
                <a:gd name="connsiteY1" fmla="*/ 2662415 h 2662415"/>
                <a:gd name="connsiteX2" fmla="*/ 1108411 w 1665330"/>
                <a:gd name="connsiteY2" fmla="*/ 2662415 h 2662415"/>
                <a:gd name="connsiteX3" fmla="*/ 0 w 1665330"/>
                <a:gd name="connsiteY3" fmla="*/ 641152 h 2662415"/>
                <a:gd name="connsiteX4" fmla="*/ 1665329 w 1665330"/>
                <a:gd name="connsiteY4" fmla="*/ 0 h 2662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330" h="2662415">
                  <a:moveTo>
                    <a:pt x="1665329" y="0"/>
                  </a:moveTo>
                  <a:lnTo>
                    <a:pt x="1665330" y="2662415"/>
                  </a:lnTo>
                  <a:lnTo>
                    <a:pt x="1108411" y="2662415"/>
                  </a:lnTo>
                  <a:cubicBezTo>
                    <a:pt x="1065848" y="1646349"/>
                    <a:pt x="369472" y="1314904"/>
                    <a:pt x="0" y="641152"/>
                  </a:cubicBezTo>
                  <a:cubicBezTo>
                    <a:pt x="556922" y="165720"/>
                    <a:pt x="1168178" y="43466"/>
                    <a:pt x="1665329" y="0"/>
                  </a:cubicBezTo>
                  <a:close/>
                </a:path>
              </a:pathLst>
            </a:custGeom>
            <a:blipFill dpi="0" rotWithShape="0">
              <a:blip r:embed="rId3"/>
              <a:srcRect/>
              <a:stretch>
                <a:fillRect l="-97000" r="-209000" b="-10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00" name="PA-矩形 5"/>
            <p:cNvSpPr/>
            <p:nvPr>
              <p:custDataLst>
                <p:tags r:id="rId7"/>
              </p:custDataLst>
            </p:nvPr>
          </p:nvSpPr>
          <p:spPr>
            <a:xfrm>
              <a:off x="5946532" y="4637923"/>
              <a:ext cx="1183096" cy="1168510"/>
            </a:xfrm>
            <a:custGeom>
              <a:avLst/>
              <a:gdLst>
                <a:gd name="connsiteX0" fmla="*/ 0 w 1906209"/>
                <a:gd name="connsiteY0" fmla="*/ 0 h 1882708"/>
                <a:gd name="connsiteX1" fmla="*/ 1906209 w 1906209"/>
                <a:gd name="connsiteY1" fmla="*/ 0 h 1882708"/>
                <a:gd name="connsiteX2" fmla="*/ 1051358 w 1906209"/>
                <a:gd name="connsiteY2" fmla="*/ 1882708 h 1882708"/>
                <a:gd name="connsiteX3" fmla="*/ 0 w 1906209"/>
                <a:gd name="connsiteY3" fmla="*/ 0 h 1882708"/>
              </a:gdLst>
              <a:ahLst/>
              <a:cxnLst>
                <a:cxn ang="0">
                  <a:pos x="connsiteX0" y="connsiteY0"/>
                </a:cxn>
                <a:cxn ang="0">
                  <a:pos x="connsiteX1" y="connsiteY1"/>
                </a:cxn>
                <a:cxn ang="0">
                  <a:pos x="connsiteX2" y="connsiteY2"/>
                </a:cxn>
                <a:cxn ang="0">
                  <a:pos x="connsiteX3" y="connsiteY3"/>
                </a:cxn>
              </a:cxnLst>
              <a:rect l="l" t="t" r="r" b="b"/>
              <a:pathLst>
                <a:path w="1906209" h="1882708">
                  <a:moveTo>
                    <a:pt x="0" y="0"/>
                  </a:moveTo>
                  <a:lnTo>
                    <a:pt x="1906209" y="0"/>
                  </a:lnTo>
                  <a:cubicBezTo>
                    <a:pt x="1895342" y="980747"/>
                    <a:pt x="1293143" y="1650879"/>
                    <a:pt x="1051358" y="1882708"/>
                  </a:cubicBezTo>
                  <a:cubicBezTo>
                    <a:pt x="450970" y="831326"/>
                    <a:pt x="129496" y="1193559"/>
                    <a:pt x="0" y="0"/>
                  </a:cubicBezTo>
                  <a:close/>
                </a:path>
              </a:pathLst>
            </a:custGeom>
            <a:blipFill dpi="0" rotWithShape="0">
              <a:blip r:embed="rId3"/>
              <a:srcRect/>
              <a:stretch>
                <a:fillRect l="-220000" t="-150000" r="-34000" b="-4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PA-矩形 6"/>
            <p:cNvSpPr/>
            <p:nvPr>
              <p:custDataLst>
                <p:tags r:id="rId8"/>
              </p:custDataLst>
            </p:nvPr>
          </p:nvSpPr>
          <p:spPr>
            <a:xfrm>
              <a:off x="5484533" y="4637923"/>
              <a:ext cx="1028534" cy="1633328"/>
            </a:xfrm>
            <a:custGeom>
              <a:avLst/>
              <a:gdLst>
                <a:gd name="connsiteX0" fmla="*/ 0 w 1830"/>
                <a:gd name="connsiteY0" fmla="*/ 0 h 2906"/>
                <a:gd name="connsiteX1" fmla="*/ 634 w 1830"/>
                <a:gd name="connsiteY1" fmla="*/ 0 h 2906"/>
                <a:gd name="connsiteX2" fmla="*/ 1830 w 1830"/>
                <a:gd name="connsiteY2" fmla="*/ 2226 h 2906"/>
                <a:gd name="connsiteX3" fmla="*/ 0 w 1830"/>
                <a:gd name="connsiteY3" fmla="*/ 2906 h 2906"/>
                <a:gd name="connsiteX4" fmla="*/ 0 w 1830"/>
                <a:gd name="connsiteY4" fmla="*/ 0 h 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0" h="2906">
                  <a:moveTo>
                    <a:pt x="0" y="0"/>
                  </a:moveTo>
                  <a:lnTo>
                    <a:pt x="634" y="0"/>
                  </a:lnTo>
                  <a:cubicBezTo>
                    <a:pt x="665" y="1071"/>
                    <a:pt x="1470" y="1481"/>
                    <a:pt x="1830" y="2226"/>
                  </a:cubicBezTo>
                  <a:cubicBezTo>
                    <a:pt x="870" y="2941"/>
                    <a:pt x="320" y="2861"/>
                    <a:pt x="0" y="2906"/>
                  </a:cubicBezTo>
                  <a:lnTo>
                    <a:pt x="0" y="0"/>
                  </a:lnTo>
                  <a:close/>
                </a:path>
              </a:pathLst>
            </a:custGeom>
            <a:blipFill dpi="0" rotWithShape="0">
              <a:blip r:embed="rId3"/>
              <a:srcRect/>
              <a:stretch>
                <a:fillRect l="-208000" t="-107000" r="-99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2" name="PA-矩形 7"/>
            <p:cNvSpPr/>
            <p:nvPr>
              <p:custDataLst>
                <p:tags r:id="rId9"/>
              </p:custDataLst>
            </p:nvPr>
          </p:nvSpPr>
          <p:spPr>
            <a:xfrm>
              <a:off x="5946848" y="3342390"/>
              <a:ext cx="1182533" cy="1202233"/>
            </a:xfrm>
            <a:custGeom>
              <a:avLst/>
              <a:gdLst>
                <a:gd name="connsiteX0" fmla="*/ 0 w 2104"/>
                <a:gd name="connsiteY0" fmla="*/ 2139 h 2139"/>
                <a:gd name="connsiteX1" fmla="*/ 1156 w 2104"/>
                <a:gd name="connsiteY1" fmla="*/ 0 h 2139"/>
                <a:gd name="connsiteX2" fmla="*/ 2104 w 2104"/>
                <a:gd name="connsiteY2" fmla="*/ 2127 h 2139"/>
                <a:gd name="connsiteX3" fmla="*/ 0 w 2104"/>
                <a:gd name="connsiteY3" fmla="*/ 2139 h 2139"/>
              </a:gdLst>
              <a:ahLst/>
              <a:cxnLst>
                <a:cxn ang="0">
                  <a:pos x="connsiteX0" y="connsiteY0"/>
                </a:cxn>
                <a:cxn ang="0">
                  <a:pos x="connsiteX1" y="connsiteY1"/>
                </a:cxn>
                <a:cxn ang="0">
                  <a:pos x="connsiteX2" y="connsiteY2"/>
                </a:cxn>
                <a:cxn ang="0">
                  <a:pos x="connsiteX3" y="connsiteY3"/>
                </a:cxn>
              </a:cxnLst>
              <a:rect l="l" t="t" r="r" b="b"/>
              <a:pathLst>
                <a:path w="2104" h="2139">
                  <a:moveTo>
                    <a:pt x="0" y="2139"/>
                  </a:moveTo>
                  <a:cubicBezTo>
                    <a:pt x="34" y="991"/>
                    <a:pt x="870" y="748"/>
                    <a:pt x="1156" y="0"/>
                  </a:cubicBezTo>
                  <a:cubicBezTo>
                    <a:pt x="1429" y="313"/>
                    <a:pt x="2070" y="841"/>
                    <a:pt x="2104" y="2127"/>
                  </a:cubicBezTo>
                  <a:lnTo>
                    <a:pt x="0" y="2139"/>
                  </a:lnTo>
                  <a:close/>
                </a:path>
              </a:pathLst>
            </a:custGeom>
            <a:blipFill dpi="0" rotWithShape="0">
              <a:blip r:embed="rId3"/>
              <a:srcRect/>
              <a:stretch>
                <a:fillRect l="-220000" t="-38000" r="-34000" b="-1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5" name="PA-矩形 8"/>
            <p:cNvSpPr/>
            <p:nvPr>
              <p:custDataLst>
                <p:tags r:id="rId10"/>
              </p:custDataLst>
            </p:nvPr>
          </p:nvSpPr>
          <p:spPr>
            <a:xfrm>
              <a:off x="5486782" y="2885440"/>
              <a:ext cx="1031907" cy="1653562"/>
            </a:xfrm>
            <a:custGeom>
              <a:avLst/>
              <a:gdLst>
                <a:gd name="connsiteX0" fmla="*/ 0 w 1836"/>
                <a:gd name="connsiteY0" fmla="*/ 0 h 2942"/>
                <a:gd name="connsiteX1" fmla="*/ 1836 w 1836"/>
                <a:gd name="connsiteY1" fmla="*/ 679 h 2942"/>
                <a:gd name="connsiteX2" fmla="*/ 619 w 1836"/>
                <a:gd name="connsiteY2" fmla="*/ 2942 h 2942"/>
                <a:gd name="connsiteX3" fmla="*/ 0 w 1836"/>
                <a:gd name="connsiteY3" fmla="*/ 2942 h 2942"/>
                <a:gd name="connsiteX4" fmla="*/ 0 w 1836"/>
                <a:gd name="connsiteY4" fmla="*/ 0 h 2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 h="2942">
                  <a:moveTo>
                    <a:pt x="0" y="0"/>
                  </a:moveTo>
                  <a:cubicBezTo>
                    <a:pt x="406" y="49"/>
                    <a:pt x="1006" y="19"/>
                    <a:pt x="1836" y="679"/>
                  </a:cubicBezTo>
                  <a:cubicBezTo>
                    <a:pt x="1602" y="1309"/>
                    <a:pt x="612" y="1868"/>
                    <a:pt x="619" y="2942"/>
                  </a:cubicBezTo>
                  <a:lnTo>
                    <a:pt x="0" y="2942"/>
                  </a:lnTo>
                  <a:lnTo>
                    <a:pt x="0" y="0"/>
                  </a:lnTo>
                  <a:close/>
                </a:path>
              </a:pathLst>
            </a:custGeom>
            <a:blipFill dpi="0" rotWithShape="0">
              <a:blip r:embed="rId3"/>
              <a:srcRect/>
              <a:stretch>
                <a:fillRect l="-208000" r="-98000" b="-10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 name="标题 1"/>
          <p:cNvSpPr>
            <a:spLocks noGrp="1"/>
          </p:cNvSpPr>
          <p:nvPr>
            <p:ph type="title"/>
            <p:custDataLst>
              <p:tags r:id="rId11"/>
            </p:custDataLst>
          </p:nvPr>
        </p:nvSpPr>
        <p:spPr>
          <a:xfrm>
            <a:off x="798830" y="852805"/>
            <a:ext cx="6542405" cy="705485"/>
          </a:xfrm>
        </p:spPr>
        <p:txBody>
          <a:bodyPr>
            <a:normAutofit/>
          </a:bodyPr>
          <a:lstStyle/>
          <a:p>
            <a:r>
              <a:rPr lang="en-US" altLang="zh-CN"/>
              <a:t>2.3.2 操作系统的功能和特征</a:t>
            </a:r>
            <a:endParaRPr lang="en-US" altLang="zh-CN"/>
          </a:p>
        </p:txBody>
      </p:sp>
      <p:sp>
        <p:nvSpPr>
          <p:cNvPr id="14" name="图形 38" descr="343439383331313b343532303033313bd3a6d3c3c9ccb3c7"/>
          <p:cNvSpPr/>
          <p:nvPr>
            <p:custDataLst>
              <p:tags r:id="rId1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1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14"/>
            </p:custDataLst>
          </p:nvPr>
        </p:nvPicPr>
        <p:blipFill>
          <a:blip r:embed="rId1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1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453326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200" dirty="0">
                <a:solidFill>
                  <a:schemeClr val="tx1"/>
                </a:solidFill>
                <a:ea typeface="微软雅黑" panose="020B0503020204020204" charset="-122"/>
                <a:cs typeface="微软雅黑" panose="020B0503020204020204" charset="-122"/>
              </a:rPr>
              <a:t>操作系统的特征</a:t>
            </a:r>
            <a:endParaRPr lang="zh-CN" altLang="en-US"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操作系统具有并发、共享、虚拟、异步 4 大特征，其中并发和共享是最为基本的特征，二者互为存在条件</a:t>
            </a: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p:txBody>
      </p:sp>
      <p:sp>
        <p:nvSpPr>
          <p:cNvPr id="6" name="圆角矩形 5"/>
          <p:cNvSpPr/>
          <p:nvPr/>
        </p:nvSpPr>
        <p:spPr>
          <a:xfrm>
            <a:off x="3514725" y="3592195"/>
            <a:ext cx="1111250" cy="59245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并发</a:t>
            </a:r>
            <a:endParaRPr lang="zh-CN" altLang="en-US" sz="2000"/>
          </a:p>
        </p:txBody>
      </p:sp>
      <p:sp>
        <p:nvSpPr>
          <p:cNvPr id="7" name="圆角矩形 6"/>
          <p:cNvSpPr/>
          <p:nvPr/>
        </p:nvSpPr>
        <p:spPr>
          <a:xfrm>
            <a:off x="3514725" y="4991100"/>
            <a:ext cx="1111250" cy="53467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虚拟</a:t>
            </a:r>
            <a:endParaRPr lang="zh-CN" altLang="en-US" sz="2000"/>
          </a:p>
        </p:txBody>
      </p:sp>
      <p:sp>
        <p:nvSpPr>
          <p:cNvPr id="8" name="圆角矩形 7"/>
          <p:cNvSpPr/>
          <p:nvPr/>
        </p:nvSpPr>
        <p:spPr>
          <a:xfrm>
            <a:off x="6115050" y="4991735"/>
            <a:ext cx="1250315" cy="5340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异步</a:t>
            </a:r>
            <a:endParaRPr lang="zh-CN" altLang="en-US" sz="2000"/>
          </a:p>
        </p:txBody>
      </p:sp>
      <p:sp>
        <p:nvSpPr>
          <p:cNvPr id="9" name="圆角矩形 8"/>
          <p:cNvSpPr/>
          <p:nvPr/>
        </p:nvSpPr>
        <p:spPr>
          <a:xfrm>
            <a:off x="6115050" y="3592195"/>
            <a:ext cx="1226185" cy="52197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共享</a:t>
            </a:r>
            <a:endParaRPr lang="zh-CN" altLang="en-US" sz="2000"/>
          </a:p>
        </p:txBody>
      </p:sp>
    </p:spTree>
    <p:custDataLst>
      <p:tags r:id="rId1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54455" y="1752600"/>
            <a:ext cx="9396095" cy="453326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200" dirty="0">
                <a:solidFill>
                  <a:schemeClr val="tx1"/>
                </a:solidFill>
                <a:ea typeface="微软雅黑" panose="020B0503020204020204" charset="-122"/>
                <a:cs typeface="微软雅黑" panose="020B0503020204020204" charset="-122"/>
              </a:rPr>
              <a:t>操作系统的特征</a:t>
            </a:r>
            <a:endParaRPr lang="zh-CN" altLang="en-US"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操作系统具有并发、共享、虚拟、异步 4 大特征，其中并发和共享是最为基本的特征，二者互为存在条件</a:t>
            </a: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2.3.3 操作系统的发展与分类</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pic>
        <p:nvPicPr>
          <p:cNvPr id="5" name="ECB019B1-382A-4266-B25C-5B523AA43C14-1" descr="C:/Users/lenovo/AppData/Local/Temp/wpp.pcZYgpwpp"/>
          <p:cNvPicPr>
            <a:picLocks noChangeAspect="1"/>
          </p:cNvPicPr>
          <p:nvPr/>
        </p:nvPicPr>
        <p:blipFill>
          <a:blip r:embed="rId7"/>
          <a:stretch>
            <a:fillRect/>
          </a:stretch>
        </p:blipFill>
        <p:spPr>
          <a:xfrm>
            <a:off x="926465" y="3665855"/>
            <a:ext cx="10963275" cy="2245995"/>
          </a:xfrm>
          <a:prstGeom prst="rect">
            <a:avLst/>
          </a:prstGeom>
        </p:spPr>
      </p:pic>
    </p:spTree>
    <p:custDataLst>
      <p:tags r:id="rId8"/>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2.3.4 国产操作系统的发展</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sp>
        <p:nvSpPr>
          <p:cNvPr id="7" name="单圆角矩形 6"/>
          <p:cNvSpPr/>
          <p:nvPr/>
        </p:nvSpPr>
        <p:spPr>
          <a:xfrm>
            <a:off x="1354455" y="1878965"/>
            <a:ext cx="9374505" cy="389890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QQ截图20240613143524"/>
          <p:cNvPicPr>
            <a:picLocks noChangeAspect="1"/>
          </p:cNvPicPr>
          <p:nvPr/>
        </p:nvPicPr>
        <p:blipFill>
          <a:blip r:embed="rId6"/>
          <a:stretch>
            <a:fillRect/>
          </a:stretch>
        </p:blipFill>
        <p:spPr>
          <a:xfrm>
            <a:off x="10399395" y="288925"/>
            <a:ext cx="1440000" cy="911141"/>
          </a:xfrm>
          <a:prstGeom prst="rect">
            <a:avLst/>
          </a:prstGeom>
          <a:solidFill>
            <a:schemeClr val="accent1"/>
          </a:solidFill>
        </p:spPr>
      </p:pic>
      <p:sp>
        <p:nvSpPr>
          <p:cNvPr id="4" name="文本框 3"/>
          <p:cNvSpPr txBox="1"/>
          <p:nvPr/>
        </p:nvSpPr>
        <p:spPr>
          <a:xfrm>
            <a:off x="1377950" y="1934845"/>
            <a:ext cx="9038590" cy="4533265"/>
          </a:xfrm>
          <a:prstGeom prst="rect">
            <a:avLst/>
          </a:prstGeom>
          <a:noFill/>
        </p:spPr>
        <p:txBody>
          <a:bodyPr wrap="square" rtlCol="0">
            <a:noAutofit/>
          </a:bodyPr>
          <a:p>
            <a:pPr indent="0" algn="l">
              <a:buClr>
                <a:srgbClr val="4A8BC5"/>
              </a:buClr>
              <a:buFont typeface="微软雅黑" panose="020B0503020204020204" charset="-122"/>
              <a:buNone/>
            </a:pPr>
            <a:r>
              <a:rPr lang="zh-CN" altLang="en-US" sz="2200" dirty="0">
                <a:solidFill>
                  <a:schemeClr val="bg1"/>
                </a:solidFill>
                <a:ea typeface="微软雅黑" panose="020B0503020204020204" charset="-122"/>
                <a:cs typeface="微软雅黑" panose="020B0503020204020204" charset="-122"/>
              </a:rPr>
              <a:t>国产操作系统行业的发展背景</a:t>
            </a:r>
            <a:endParaRPr lang="zh-CN" altLang="en-US" sz="22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endParaRPr lang="zh-CN" altLang="en-US" sz="22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目前我国已经具备信息技术自主可控、自立自强的基础。党的二十大强调，要巩固优势产业领先地位，在关系安全发展的领域加快补齐短板，提升战略性资源供应保障能力。信创产业以信息技术产业为根基，通过科技创新，构建国内信息技术产业生态体系，是实现我国高质量发展的重要抓手，为科技自立自强和建设数字中国提供基础保障。因此，信创已经全方面上升为国家战略，信创产业的核心是构建以 CPU 和操作系统为核心的安全自主且先进的生态体系。其中，国产操作系统作为“信创之魂”，在 IT 国产化中扮演着承上启下的重要</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作用</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2.3.4 国产操作系统的发展</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6" name="矩形 5"/>
          <p:cNvSpPr/>
          <p:nvPr/>
        </p:nvSpPr>
        <p:spPr>
          <a:xfrm>
            <a:off x="1057910" y="2895600"/>
            <a:ext cx="10293350" cy="3505835"/>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3093085"/>
            <a:ext cx="4375150" cy="294132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生态视角</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国产操作系统市场分散，缺乏强大的核心企业引领技术和产品方向。由于国产操作系统基本是在 Linux 内核的基础上进行二次开发，技术门槛相对较低</a:t>
            </a:r>
            <a:r>
              <a:rPr lang="en-US" altLang="zh-CN" sz="2000" dirty="0">
                <a:solidFill>
                  <a:schemeClr val="bg1"/>
                </a:solidFill>
                <a:ea typeface="微软雅黑" panose="020B0503020204020204" charset="-122"/>
                <a:cs typeface="微软雅黑" panose="020B0503020204020204" charset="-122"/>
              </a:rPr>
              <a:t>,于缺少如微软、苹果等核心企业来引领行业技术</a:t>
            </a:r>
            <a:r>
              <a:rPr lang="zh-CN" altLang="en-US" sz="2000" dirty="0">
                <a:solidFill>
                  <a:schemeClr val="bg1"/>
                </a:solidFill>
                <a:ea typeface="微软雅黑" panose="020B0503020204020204" charset="-122"/>
                <a:cs typeface="微软雅黑" panose="020B0503020204020204" charset="-122"/>
              </a:rPr>
              <a:t>和产品的发展方向，无法形成合力效应</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6564630" y="2934970"/>
            <a:ext cx="4110990" cy="3169285"/>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技术视角</a:t>
            </a:r>
            <a:endParaRPr lang="zh-CN" altLang="en-US" sz="2000" dirty="0">
              <a:solidFill>
                <a:schemeClr val="bg1"/>
              </a:solidFill>
              <a:ea typeface="微软雅黑" panose="020B0503020204020204" charset="-122"/>
              <a:cs typeface="微软雅黑" panose="020B0503020204020204" charset="-122"/>
              <a:sym typeface="+mn-ea"/>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国产操作系统几乎都是基于 Linux 开源社区开发的，由全球的 Linux 开发者进行维护，因此应用开发的工具链质量相对较低。相对于开源的 Linux 开发社区，闭源</a:t>
            </a:r>
            <a:r>
              <a:rPr lang="zh-CN" altLang="en-US" sz="2000" dirty="0">
                <a:solidFill>
                  <a:schemeClr val="bg1"/>
                </a:solidFill>
                <a:ea typeface="微软雅黑" panose="020B0503020204020204" charset="-122"/>
                <a:cs typeface="微软雅黑" panose="020B0503020204020204" charset="-122"/>
                <a:sym typeface="+mn-ea"/>
              </a:rPr>
              <a:t>的Windows 平台拥有较高的技术生态壁垒，其背后的微软提供技术开发支持，其开发工具的数量和质量均有绝对的优势</a:t>
            </a:r>
            <a:endParaRPr lang="zh-CN" altLang="en-US" sz="2000" dirty="0">
              <a:solidFill>
                <a:schemeClr val="bg1"/>
              </a:solidFill>
              <a:ea typeface="微软雅黑" panose="020B0503020204020204" charset="-122"/>
              <a:cs typeface="微软雅黑" panose="020B0503020204020204" charset="-122"/>
              <a:sym typeface="+mn-ea"/>
            </a:endParaRPr>
          </a:p>
        </p:txBody>
      </p:sp>
      <p:sp>
        <p:nvSpPr>
          <p:cNvPr id="7" name="双波形 6"/>
          <p:cNvSpPr/>
          <p:nvPr/>
        </p:nvSpPr>
        <p:spPr>
          <a:xfrm rot="5400000">
            <a:off x="4304665" y="4326255"/>
            <a:ext cx="3515995" cy="6540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72565" y="1603375"/>
            <a:ext cx="9549765" cy="737235"/>
          </a:xfrm>
          <a:prstGeom prst="rect">
            <a:avLst/>
          </a:prstGeom>
          <a:noFill/>
        </p:spPr>
        <p:txBody>
          <a:bodyPr wrap="square" rtlCol="0" anchor="t">
            <a:spAutoFit/>
          </a:bodyPr>
          <a:p>
            <a:pPr algn="l"/>
            <a:r>
              <a:rPr lang="zh-CN" altLang="en-US" sz="2200" dirty="0"/>
              <a:t>国产操作系统面临的挑战</a:t>
            </a:r>
            <a:endParaRPr lang="zh-CN" altLang="en-US" sz="2000" dirty="0"/>
          </a:p>
          <a:p>
            <a:pPr algn="l"/>
            <a:r>
              <a:rPr lang="zh-CN" altLang="en-US" sz="2000" dirty="0"/>
              <a:t>国产操作系统不只是开发的技术问题，还有与之相关的一系列问题</a:t>
            </a:r>
            <a:endParaRPr lang="zh-CN" altLang="en-US" sz="2000" dirty="0"/>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2.3.4 国产操作系统的发展</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6" name="矩形 5"/>
          <p:cNvSpPr/>
          <p:nvPr/>
        </p:nvSpPr>
        <p:spPr>
          <a:xfrm>
            <a:off x="1057910" y="2895600"/>
            <a:ext cx="10514965" cy="3728085"/>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3093085"/>
            <a:ext cx="4375150" cy="294132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产品视角</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目前，随着云计算服务逐渐成熟，云操作系统也应运而生。云操作系统是指能管理和驱动云平台上的海量服务器、存储、网络等硬件资源，为云应用软件提供统一、标准的接口，并提供可以管理海量计算任务和实施资源调配的基础管理平台</a:t>
            </a:r>
            <a:endParaRPr lang="zh-CN" altLang="en-US" sz="20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6564630" y="2895600"/>
            <a:ext cx="4932045" cy="342646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用户视角</a:t>
            </a:r>
            <a:endParaRPr lang="zh-CN" altLang="en-US" sz="2000" dirty="0">
              <a:solidFill>
                <a:schemeClr val="bg1"/>
              </a:solidFill>
              <a:ea typeface="微软雅黑" panose="020B0503020204020204" charset="-122"/>
              <a:cs typeface="微软雅黑" panose="020B0503020204020204" charset="-122"/>
              <a:sym typeface="+mn-ea"/>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sym typeface="+mn-ea"/>
            </a:endParaRPr>
          </a:p>
          <a:p>
            <a:pPr indent="0" algn="l">
              <a:lnSpc>
                <a:spcPct val="110000"/>
              </a:lnSpc>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售前：用户对其认可度、接纳度低，尝试使用或体验的意愿不强烈；使用中：得到有时反应速度慢，出现死机情况；某些软件使用不流畅，与部分硬件不适配，软件生态匮乏；售后：相比于 Windows 和 Mac OS 等全面及时的售后服务及技术支持，国产操作系统厂商在售后服务方面仍有待提高</a:t>
            </a:r>
            <a:endParaRPr lang="zh-CN" altLang="en-US" sz="2000" dirty="0">
              <a:solidFill>
                <a:schemeClr val="bg1"/>
              </a:solidFill>
              <a:ea typeface="微软雅黑" panose="020B0503020204020204" charset="-122"/>
              <a:cs typeface="微软雅黑" panose="020B0503020204020204" charset="-122"/>
              <a:sym typeface="+mn-ea"/>
            </a:endParaRPr>
          </a:p>
        </p:txBody>
      </p:sp>
      <p:sp>
        <p:nvSpPr>
          <p:cNvPr id="7" name="双波形 6"/>
          <p:cNvSpPr/>
          <p:nvPr/>
        </p:nvSpPr>
        <p:spPr>
          <a:xfrm rot="5400000">
            <a:off x="4193540" y="4437380"/>
            <a:ext cx="3738245" cy="6540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72565" y="1603375"/>
            <a:ext cx="9549765" cy="737235"/>
          </a:xfrm>
          <a:prstGeom prst="rect">
            <a:avLst/>
          </a:prstGeom>
          <a:noFill/>
        </p:spPr>
        <p:txBody>
          <a:bodyPr wrap="square" rtlCol="0" anchor="t">
            <a:spAutoFit/>
          </a:bodyPr>
          <a:p>
            <a:pPr algn="l"/>
            <a:r>
              <a:rPr lang="zh-CN" altLang="en-US" sz="2200" dirty="0"/>
              <a:t>国产操作系统面临的挑战</a:t>
            </a:r>
            <a:endParaRPr lang="zh-CN" altLang="en-US" sz="2000" dirty="0"/>
          </a:p>
          <a:p>
            <a:pPr algn="l"/>
            <a:r>
              <a:rPr lang="zh-CN" altLang="en-US" sz="2000" dirty="0"/>
              <a:t>国产操作系统不只是开发的技术问题，还有与之相关的一系列问题</a:t>
            </a:r>
            <a:endParaRPr lang="zh-CN" altLang="en-US" sz="2000" dirty="0"/>
          </a:p>
        </p:txBody>
      </p:sp>
    </p:spTree>
    <p:custDataLst>
      <p:tags r:id="rId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2.3.4 国产操作系统的发展</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6" name="矩形 5"/>
          <p:cNvSpPr/>
          <p:nvPr/>
        </p:nvSpPr>
        <p:spPr>
          <a:xfrm>
            <a:off x="1057910" y="2895600"/>
            <a:ext cx="10514965" cy="3728085"/>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3093085"/>
            <a:ext cx="4375150" cy="294132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标准视角</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国产操作系统针对不同的芯片架构更新不同的版本，已经形成十多种技术路线。对于软硬件厂商而言，由于缺乏统一的开发标准，导致单品的适配工作量剧增，调试成本高，没有足够的应用场景去优化产品性能。</a:t>
            </a:r>
            <a:endParaRPr lang="zh-CN" altLang="en-US" sz="20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6564630" y="2895600"/>
            <a:ext cx="4932045" cy="342646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人才视角</a:t>
            </a:r>
            <a:endParaRPr lang="zh-CN" altLang="en-US" sz="2000" dirty="0">
              <a:solidFill>
                <a:schemeClr val="bg1"/>
              </a:solidFill>
              <a:ea typeface="微软雅黑" panose="020B0503020204020204" charset="-122"/>
              <a:cs typeface="微软雅黑" panose="020B0503020204020204" charset="-122"/>
              <a:sym typeface="+mn-ea"/>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sym typeface="+mn-ea"/>
            </a:endParaRPr>
          </a:p>
          <a:p>
            <a:pPr indent="0" algn="l">
              <a:lnSpc>
                <a:spcPct val="110000"/>
              </a:lnSpc>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高端技术人才匮乏，持续创新力弱。近年来，信创行业发展得如火如荼，但是我国技术行业人才供给，尤其是高端 IT 行业人才严重不足，持续研究能力和创新能力较弱。Linux 开发者社区基础薄弱，学习缺乏系统性</a:t>
            </a:r>
            <a:endParaRPr lang="zh-CN" altLang="en-US" sz="2000" dirty="0">
              <a:solidFill>
                <a:schemeClr val="bg1"/>
              </a:solidFill>
              <a:ea typeface="微软雅黑" panose="020B0503020204020204" charset="-122"/>
              <a:cs typeface="微软雅黑" panose="020B0503020204020204" charset="-122"/>
              <a:sym typeface="+mn-ea"/>
            </a:endParaRPr>
          </a:p>
        </p:txBody>
      </p:sp>
      <p:sp>
        <p:nvSpPr>
          <p:cNvPr id="7" name="双波形 6"/>
          <p:cNvSpPr/>
          <p:nvPr/>
        </p:nvSpPr>
        <p:spPr>
          <a:xfrm rot="5400000">
            <a:off x="4193540" y="4437380"/>
            <a:ext cx="3738245" cy="6540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72565" y="1603375"/>
            <a:ext cx="9549765" cy="737235"/>
          </a:xfrm>
          <a:prstGeom prst="rect">
            <a:avLst/>
          </a:prstGeom>
          <a:noFill/>
        </p:spPr>
        <p:txBody>
          <a:bodyPr wrap="square" rtlCol="0" anchor="t">
            <a:spAutoFit/>
          </a:bodyPr>
          <a:p>
            <a:pPr algn="l"/>
            <a:r>
              <a:rPr lang="zh-CN" altLang="en-US" sz="2200" dirty="0"/>
              <a:t>国产操作系统面临的挑战</a:t>
            </a:r>
            <a:endParaRPr lang="zh-CN" altLang="en-US" sz="2000" dirty="0"/>
          </a:p>
          <a:p>
            <a:pPr algn="l"/>
            <a:r>
              <a:rPr lang="zh-CN" altLang="en-US" sz="2000" dirty="0"/>
              <a:t>国产操作系统不只是开发的技术问题，还有与之相关的一系列问题</a:t>
            </a:r>
            <a:endParaRPr lang="zh-CN" altLang="en-US" sz="2000" dirty="0"/>
          </a:p>
        </p:txBody>
      </p:sp>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2.3.4 国产操作系统的发展</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36175" y="217805"/>
            <a:ext cx="1440000" cy="911141"/>
          </a:xfrm>
          <a:prstGeom prst="rect">
            <a:avLst/>
          </a:prstGeom>
          <a:solidFill>
            <a:schemeClr val="accent1"/>
          </a:solidFill>
        </p:spPr>
      </p:pic>
      <p:sp>
        <p:nvSpPr>
          <p:cNvPr id="5" name="单圆角矩形 4"/>
          <p:cNvSpPr/>
          <p:nvPr/>
        </p:nvSpPr>
        <p:spPr>
          <a:xfrm>
            <a:off x="1325245" y="1858645"/>
            <a:ext cx="10151110" cy="456501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9284970" cy="320738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国产操作系统前景</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近年来，我国信创产业取得长足发展。我国自主操作系统、计算机处理器等关键核心技术持续突破，5G、云计算、大数据、人工智能、区块链等新一代信息技术与实体经济加速融合。基础软硬件产业已经从成长初期进入市场化规模应用发展阶段，技术和产品从单点突破发展到体系化提升，应用领域向垂直行业深化发展，为金融、电信、能源、交通等行业应用提供了重要支撑</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未来 10 年，操作系统需要基于人工智能重构场景、全面进化。一方面，在操作系统开发、部署、运维全流程以人工智能加持，让操作系统更智能；另一方面，操作系统要适应人工智能发展要求，满足通用算力和人工智能算力的异构融合</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02</a:t>
            </a:r>
            <a:endParaRPr lang="en-US" altLang="zh-CN"/>
          </a:p>
        </p:txBody>
      </p:sp>
      <p:sp>
        <p:nvSpPr>
          <p:cNvPr id="2" name="文本框 1"/>
          <p:cNvSpPr txBox="1"/>
          <p:nvPr/>
        </p:nvSpPr>
        <p:spPr>
          <a:xfrm>
            <a:off x="5527675" y="3044190"/>
            <a:ext cx="3355340" cy="2426335"/>
          </a:xfrm>
          <a:prstGeom prst="rect">
            <a:avLst/>
          </a:prstGeom>
          <a:noFill/>
        </p:spPr>
        <p:txBody>
          <a:bodyPr wrap="square" rtlCol="0">
            <a:noAutofit/>
          </a:bodyPr>
          <a:p>
            <a:pPr indent="0" algn="l">
              <a:buNone/>
            </a:pPr>
            <a:r>
              <a:rPr lang="zh-CN" altLang="en-US" sz="4000" b="1" dirty="0">
                <a:solidFill>
                  <a:srgbClr val="FF0000"/>
                </a:solidFill>
                <a:ea typeface="微软雅黑" panose="020B0503020204020204" charset="-122"/>
                <a:cs typeface="微软雅黑" panose="020B0503020204020204" charset="-122"/>
              </a:rPr>
              <a:t>拓展</a:t>
            </a:r>
            <a:r>
              <a:rPr lang="zh-CN" altLang="en-US" sz="4000" b="1" dirty="0">
                <a:solidFill>
                  <a:srgbClr val="FF0000"/>
                </a:solidFill>
                <a:ea typeface="微软雅黑" panose="020B0503020204020204" charset="-122"/>
                <a:cs typeface="微软雅黑" panose="020B0503020204020204" charset="-122"/>
              </a:rPr>
              <a:t>实践</a:t>
            </a:r>
            <a:endParaRPr lang="zh-CN" altLang="en-US" sz="40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探秘计算机</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wrap="square">
            <a:normAutofit/>
          </a:bodyPr>
          <a:lstStyle/>
          <a:p>
            <a:r>
              <a:rPr lang="zh-CN" altLang="en-US">
                <a:solidFill>
                  <a:schemeClr val="tx1"/>
                </a:solidFill>
              </a:rPr>
              <a:t>章节目标</a:t>
            </a:r>
            <a:endParaRPr lang="zh-CN" altLang="en-US">
              <a:solidFill>
                <a:schemeClr val="tx1"/>
              </a:solidFill>
            </a:endParaRPr>
          </a:p>
        </p:txBody>
      </p:sp>
      <p:sp>
        <p:nvSpPr>
          <p:cNvPr id="2" name="圆角矩形 1"/>
          <p:cNvSpPr/>
          <p:nvPr>
            <p:custDataLst>
              <p:tags r:id="rId2"/>
            </p:custDataLst>
          </p:nvPr>
        </p:nvSpPr>
        <p:spPr>
          <a:xfrm>
            <a:off x="960120" y="1723392"/>
            <a:ext cx="10296525" cy="727379"/>
          </a:xfrm>
          <a:prstGeom prst="roundRect">
            <a:avLst>
              <a:gd name="adj" fmla="val 1897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圆角矩形 4"/>
          <p:cNvSpPr/>
          <p:nvPr>
            <p:custDataLst>
              <p:tags r:id="rId3"/>
            </p:custDataLst>
          </p:nvPr>
        </p:nvSpPr>
        <p:spPr>
          <a:xfrm>
            <a:off x="960120" y="263801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custDataLst>
              <p:tags r:id="rId4"/>
            </p:custDataLst>
          </p:nvPr>
        </p:nvSpPr>
        <p:spPr>
          <a:xfrm>
            <a:off x="3038353" y="1783732"/>
            <a:ext cx="7747006" cy="605939"/>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了解计算机的发展历史和我国所取得的成就</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5"/>
            </p:custDataLst>
          </p:nvPr>
        </p:nvSpPr>
        <p:spPr>
          <a:xfrm>
            <a:off x="3038353" y="269066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掌握计算机的分类和应用领域</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圆角矩形 8"/>
          <p:cNvSpPr/>
          <p:nvPr>
            <p:custDataLst>
              <p:tags r:id="rId6"/>
            </p:custDataLst>
          </p:nvPr>
        </p:nvSpPr>
        <p:spPr>
          <a:xfrm>
            <a:off x="1158289" y="1831369"/>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圆角矩形 9"/>
          <p:cNvSpPr/>
          <p:nvPr>
            <p:custDataLst>
              <p:tags r:id="rId7"/>
            </p:custDataLst>
          </p:nvPr>
        </p:nvSpPr>
        <p:spPr>
          <a:xfrm>
            <a:off x="1158289" y="2745994"/>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圆角矩形 10"/>
          <p:cNvSpPr/>
          <p:nvPr>
            <p:custDataLst>
              <p:tags r:id="rId8"/>
            </p:custDataLst>
          </p:nvPr>
        </p:nvSpPr>
        <p:spPr>
          <a:xfrm>
            <a:off x="960120" y="355264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11"/>
          <p:cNvSpPr txBox="1"/>
          <p:nvPr>
            <p:custDataLst>
              <p:tags r:id="rId9"/>
            </p:custDataLst>
          </p:nvPr>
        </p:nvSpPr>
        <p:spPr>
          <a:xfrm>
            <a:off x="3038353" y="359744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掌握计算机的体系结构和工作原理</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圆角矩形 20"/>
          <p:cNvSpPr/>
          <p:nvPr>
            <p:custDataLst>
              <p:tags r:id="rId10"/>
            </p:custDataLst>
          </p:nvPr>
        </p:nvSpPr>
        <p:spPr>
          <a:xfrm>
            <a:off x="1158289" y="366062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圆角矩形 2"/>
          <p:cNvSpPr/>
          <p:nvPr>
            <p:custDataLst>
              <p:tags r:id="rId11"/>
            </p:custDataLst>
          </p:nvPr>
        </p:nvSpPr>
        <p:spPr>
          <a:xfrm>
            <a:off x="960120" y="439719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圆角矩形 3"/>
          <p:cNvSpPr/>
          <p:nvPr>
            <p:custDataLst>
              <p:tags r:id="rId12"/>
            </p:custDataLst>
          </p:nvPr>
        </p:nvSpPr>
        <p:spPr>
          <a:xfrm>
            <a:off x="1158289" y="452803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custDataLst>
              <p:tags r:id="rId13"/>
            </p:custDataLst>
          </p:nvPr>
        </p:nvSpPr>
        <p:spPr>
          <a:xfrm>
            <a:off x="3038353" y="450422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熟悉操作系统的功能和应用</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圆角矩形 12"/>
          <p:cNvSpPr/>
          <p:nvPr>
            <p:custDataLst>
              <p:tags r:id="rId14"/>
            </p:custDataLst>
          </p:nvPr>
        </p:nvSpPr>
        <p:spPr>
          <a:xfrm>
            <a:off x="960120" y="534905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圆角矩形 13"/>
          <p:cNvSpPr/>
          <p:nvPr>
            <p:custDataLst>
              <p:tags r:id="rId15"/>
            </p:custDataLst>
          </p:nvPr>
        </p:nvSpPr>
        <p:spPr>
          <a:xfrm>
            <a:off x="1158289" y="5490055"/>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文本框 14"/>
          <p:cNvSpPr txBox="1"/>
          <p:nvPr>
            <p:custDataLst>
              <p:tags r:id="rId16"/>
            </p:custDataLst>
          </p:nvPr>
        </p:nvSpPr>
        <p:spPr>
          <a:xfrm>
            <a:off x="3038353" y="541100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了解国产操作系统发展和面临的困境</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7319645" cy="705485"/>
          </a:xfrm>
        </p:spPr>
        <p:txBody>
          <a:bodyPr>
            <a:normAutofit/>
          </a:bodyPr>
          <a:lstStyle/>
          <a:p>
            <a:r>
              <a:rPr lang="zh-CN" altLang="en-US"/>
              <a:t>拓展训练</a:t>
            </a:r>
            <a:r>
              <a:rPr lang="en-US" altLang="zh-CN"/>
              <a:t>--安装与使用银河麒麟操作系统</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339090"/>
            <a:ext cx="1440000" cy="911141"/>
          </a:xfrm>
          <a:prstGeom prst="rect">
            <a:avLst/>
          </a:prstGeom>
          <a:solidFill>
            <a:schemeClr val="accent1"/>
          </a:solidFill>
        </p:spPr>
      </p:pic>
      <p:sp>
        <p:nvSpPr>
          <p:cNvPr id="4" name="单圆角矩形 3"/>
          <p:cNvSpPr/>
          <p:nvPr/>
        </p:nvSpPr>
        <p:spPr>
          <a:xfrm>
            <a:off x="1191260" y="1938655"/>
            <a:ext cx="9585325" cy="43834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91260" y="1938655"/>
            <a:ext cx="9585325" cy="458470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下面请尝试下载安装银河麒麟操作系统 V10，并进行使用体验。每个人的使用，都是对国产操作系统的一份支持。</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提示：</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（1）可在官网（https://www.kylinos.cn）申请试用；</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（2）试用提交成功后会转到下载页面，根据 CPU 架构选择要下载的安装包；</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（3）可利用 VMware 建立虚拟机，然后在虚拟机中安装操作系统，安装过程中按照提示操作即可，非常方便；</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（4）如果在配置及使用中发生问题，可以利用银河麒麟自带的一键备份还原功能重新进行配置；</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（5）有两个界面模式，按“ Ctrl+Alt+F1”组合键可以进入终端登录模式，按“ Ctrl+Alt+F7”组合键可以回到图形界面，不熟悉 Linux 操作的可使用图形界面；</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（6）系统默认安装 WPS、压缩软件、PDF 阅读器等常用软件。自带的 CrossOver 虚拟软件，可以安装运行 Windows 程序</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dirty="0"/>
              <a:t>THANKS</a:t>
            </a:r>
            <a:endParaRPr lang="en-US" altLang="zh-CN" dirty="0"/>
          </a:p>
        </p:txBody>
      </p:sp>
      <p:pic>
        <p:nvPicPr>
          <p:cNvPr id="12" name="图片 16" descr="C:/Users/ADMIN/AppData/Local/Temp/fig2wpp/@svg_logo-2574&amp;2496.svg"/>
          <p:cNvPicPr>
            <a:picLocks noChangeAspect="1"/>
          </p:cNvPicPr>
          <p:nvPr userDrawn="1">
            <p:custDataLst>
              <p:tags r:id="rId2"/>
            </p:custDataLst>
          </p:nvPr>
        </p:nvPicPr>
        <p:blipFill>
          <a:blip/>
          <a:stretch>
            <a:fillRect/>
          </a:stretch>
        </p:blipFill>
        <p:spPr>
          <a:xfrm>
            <a:off x="4685348" y="5626100"/>
            <a:ext cx="2820670" cy="694690"/>
          </a:xfrm>
          <a:prstGeom prst="rect">
            <a:avLst/>
          </a:prstGeom>
        </p:spPr>
      </p:pic>
      <p:pic>
        <p:nvPicPr>
          <p:cNvPr id="13" name="图片 18"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2.1</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计算机概述</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588510" cy="1198880"/>
          </a:xfrm>
          <a:prstGeom prst="rect">
            <a:avLst/>
          </a:prstGeom>
          <a:noFill/>
        </p:spPr>
        <p:txBody>
          <a:bodyPr wrap="square" rtlCol="0">
            <a:spAutoFit/>
          </a:bodyPr>
          <a:p>
            <a:pPr indent="0" algn="l">
              <a:lnSpc>
                <a:spcPct val="150000"/>
              </a:lnSpc>
              <a:buFont typeface="微软雅黑" panose="020B0503020204020204" charset="-122"/>
              <a:buNone/>
            </a:pPr>
            <a:r>
              <a:rPr lang="zh-CN" altLang="en-US" sz="2400" b="1" dirty="0">
                <a:ea typeface="微软雅黑" panose="020B0503020204020204" charset="-122"/>
                <a:cs typeface="微软雅黑" panose="020B0503020204020204" charset="-122"/>
              </a:rPr>
              <a:t>2.1.1　计算机的起源与发展历程 </a:t>
            </a:r>
            <a:endParaRPr lang="zh-CN" altLang="en-US" sz="2400" b="1" dirty="0">
              <a:ea typeface="微软雅黑" panose="020B0503020204020204" charset="-122"/>
              <a:cs typeface="微软雅黑" panose="020B0503020204020204" charset="-122"/>
            </a:endParaRPr>
          </a:p>
          <a:p>
            <a:pPr indent="0" algn="l">
              <a:lnSpc>
                <a:spcPct val="150000"/>
              </a:lnSpc>
              <a:buFont typeface="微软雅黑" panose="020B0503020204020204" charset="-122"/>
              <a:buNone/>
            </a:pPr>
            <a:r>
              <a:rPr lang="zh-CN" altLang="en-US" sz="2400" b="1" dirty="0">
                <a:ea typeface="微软雅黑" panose="020B0503020204020204" charset="-122"/>
                <a:cs typeface="微软雅黑" panose="020B0503020204020204" charset="-122"/>
              </a:rPr>
              <a:t>2.1.2　计算机的基础认知与发展</a:t>
            </a:r>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sym typeface="+mn-ea"/>
              </a:rPr>
              <a:t>2.1.1 计算机的起源与发展历程</a:t>
            </a:r>
            <a:endParaRPr lang="en-US" altLang="zh-CN"/>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9472930" cy="497205"/>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solidFill>
                  <a:srgbClr val="FF0000"/>
                </a:solidFill>
                <a:ea typeface="微软雅黑" panose="020B0503020204020204" charset="-122"/>
                <a:cs typeface="微软雅黑" panose="020B0503020204020204" charset="-122"/>
                <a:sym typeface="+mn-ea"/>
              </a:rPr>
              <a:t>原始计算技术</a:t>
            </a:r>
            <a:endParaRPr lang="zh-CN" altLang="en-US" sz="2200" dirty="0">
              <a:solidFill>
                <a:srgbClr val="FF0000"/>
              </a:solidFill>
              <a:ea typeface="微软雅黑" panose="020B0503020204020204" charset="-122"/>
              <a:cs typeface="微软雅黑" panose="020B0503020204020204" charset="-122"/>
              <a:sym typeface="+mn-ea"/>
            </a:endParaRPr>
          </a:p>
        </p:txBody>
      </p:sp>
      <p:sp>
        <p:nvSpPr>
          <p:cNvPr id="8" name="圆角矩形 7"/>
          <p:cNvSpPr/>
          <p:nvPr/>
        </p:nvSpPr>
        <p:spPr>
          <a:xfrm>
            <a:off x="5391785" y="2162175"/>
            <a:ext cx="1838325"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原始计算技术</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9" name="圆角矩形 8"/>
          <p:cNvSpPr/>
          <p:nvPr/>
        </p:nvSpPr>
        <p:spPr>
          <a:xfrm>
            <a:off x="558165" y="3736975"/>
            <a:ext cx="2014220"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结绳计数法</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3320415" y="3736975"/>
            <a:ext cx="1408430"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算筹</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5476875" y="3736975"/>
            <a:ext cx="1753235"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算盘</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7" name="圆角矩形 16"/>
          <p:cNvSpPr/>
          <p:nvPr/>
        </p:nvSpPr>
        <p:spPr>
          <a:xfrm>
            <a:off x="8418195" y="3736975"/>
            <a:ext cx="2470785"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计算尺</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cxnSp>
        <p:nvCxnSpPr>
          <p:cNvPr id="18" name="肘形连接符 17"/>
          <p:cNvCxnSpPr/>
          <p:nvPr/>
        </p:nvCxnSpPr>
        <p:spPr>
          <a:xfrm rot="5400000">
            <a:off x="3451225" y="1008380"/>
            <a:ext cx="1146810" cy="4310380"/>
          </a:xfrm>
          <a:prstGeom prst="bentConnector3">
            <a:avLst>
              <a:gd name="adj1" fmla="val 50000"/>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19" name="肘形连接符 18"/>
          <p:cNvCxnSpPr/>
          <p:nvPr/>
        </p:nvCxnSpPr>
        <p:spPr>
          <a:xfrm rot="5400000">
            <a:off x="4379913" y="1937068"/>
            <a:ext cx="1146810" cy="2453005"/>
          </a:xfrm>
          <a:prstGeom prst="bentConnector3">
            <a:avLst>
              <a:gd name="adj1" fmla="val 49944"/>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20" name="肘形连接符 19"/>
          <p:cNvCxnSpPr/>
          <p:nvPr/>
        </p:nvCxnSpPr>
        <p:spPr>
          <a:xfrm rot="5400000" flipV="1">
            <a:off x="7277735" y="1492250"/>
            <a:ext cx="1146810" cy="3342640"/>
          </a:xfrm>
          <a:prstGeom prst="bentConnector3">
            <a:avLst>
              <a:gd name="adj1" fmla="val 50000"/>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21" name="肘形连接符 20"/>
          <p:cNvCxnSpPr/>
          <p:nvPr/>
        </p:nvCxnSpPr>
        <p:spPr>
          <a:xfrm rot="5400000" flipV="1">
            <a:off x="5627688" y="3142298"/>
            <a:ext cx="1146810" cy="42545"/>
          </a:xfrm>
          <a:prstGeom prst="bentConnector3">
            <a:avLst>
              <a:gd name="adj1" fmla="val 49972"/>
            </a:avLst>
          </a:prstGeom>
          <a:ln>
            <a:solidFill>
              <a:srgbClr val="1F307D"/>
            </a:solidFill>
          </a:ln>
        </p:spPr>
        <p:style>
          <a:lnRef idx="3">
            <a:schemeClr val="accent1"/>
          </a:lnRef>
          <a:fillRef idx="0">
            <a:srgbClr val="FFFFFF"/>
          </a:fillRef>
          <a:effectRef idx="0">
            <a:srgbClr val="FFFFFF"/>
          </a:effectRef>
          <a:fontRef idx="minor">
            <a:schemeClr val="tx1"/>
          </a:fontRef>
        </p:style>
      </p:cxnSp>
      <p:pic>
        <p:nvPicPr>
          <p:cNvPr id="11" name="图片 10"/>
          <p:cNvPicPr>
            <a:picLocks noChangeAspect="1"/>
          </p:cNvPicPr>
          <p:nvPr/>
        </p:nvPicPr>
        <p:blipFill>
          <a:blip r:embed="rId3"/>
          <a:stretch>
            <a:fillRect/>
          </a:stretch>
        </p:blipFill>
        <p:spPr>
          <a:xfrm>
            <a:off x="3320415" y="4810760"/>
            <a:ext cx="2378710" cy="1784350"/>
          </a:xfrm>
          <a:prstGeom prst="rect">
            <a:avLst/>
          </a:prstGeom>
        </p:spPr>
      </p:pic>
      <p:pic>
        <p:nvPicPr>
          <p:cNvPr id="12" name="图片 11"/>
          <p:cNvPicPr>
            <a:picLocks noChangeAspect="1"/>
          </p:cNvPicPr>
          <p:nvPr/>
        </p:nvPicPr>
        <p:blipFill>
          <a:blip r:embed="rId4"/>
          <a:stretch>
            <a:fillRect/>
          </a:stretch>
        </p:blipFill>
        <p:spPr>
          <a:xfrm>
            <a:off x="426085" y="4765675"/>
            <a:ext cx="2138680" cy="1659255"/>
          </a:xfrm>
          <a:prstGeom prst="rect">
            <a:avLst/>
          </a:prstGeom>
        </p:spPr>
      </p:pic>
      <p:pic>
        <p:nvPicPr>
          <p:cNvPr id="15" name="图片 14"/>
          <p:cNvPicPr>
            <a:picLocks noChangeAspect="1"/>
          </p:cNvPicPr>
          <p:nvPr/>
        </p:nvPicPr>
        <p:blipFill>
          <a:blip r:embed="rId5"/>
          <a:stretch>
            <a:fillRect/>
          </a:stretch>
        </p:blipFill>
        <p:spPr>
          <a:xfrm>
            <a:off x="6454775" y="4810760"/>
            <a:ext cx="2095500" cy="1772920"/>
          </a:xfrm>
          <a:prstGeom prst="rect">
            <a:avLst/>
          </a:prstGeom>
        </p:spPr>
      </p:pic>
      <p:pic>
        <p:nvPicPr>
          <p:cNvPr id="16" name="图片 15"/>
          <p:cNvPicPr>
            <a:picLocks noChangeAspect="1"/>
          </p:cNvPicPr>
          <p:nvPr/>
        </p:nvPicPr>
        <p:blipFill>
          <a:blip r:embed="rId6"/>
          <a:stretch>
            <a:fillRect/>
          </a:stretch>
        </p:blipFill>
        <p:spPr>
          <a:xfrm>
            <a:off x="9175750" y="4765675"/>
            <a:ext cx="2525395" cy="1682750"/>
          </a:xfrm>
          <a:prstGeom prst="rect">
            <a:avLst/>
          </a:prstGeom>
        </p:spPr>
      </p:pic>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2.1.1 计算机的起源与发展历程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7" name="流程图: 可选过程 6"/>
          <p:cNvSpPr/>
          <p:nvPr/>
        </p:nvSpPr>
        <p:spPr>
          <a:xfrm>
            <a:off x="1663065" y="1697355"/>
            <a:ext cx="2006600" cy="57785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569085" y="1764665"/>
            <a:ext cx="8155940" cy="2054225"/>
          </a:xfrm>
          <a:prstGeom prst="rect">
            <a:avLst/>
          </a:prstGeom>
          <a:noFill/>
        </p:spPr>
        <p:txBody>
          <a:bodyPr wrap="square" rtlCol="0">
            <a:noAutofit/>
          </a:bodyPr>
          <a:p>
            <a:pPr algn="l"/>
            <a:r>
              <a:rPr lang="zh-CN" altLang="en-US" sz="2200" dirty="0">
                <a:solidFill>
                  <a:srgbClr val="FF0000"/>
                </a:solidFill>
                <a:ea typeface="微软雅黑" panose="020B0503020204020204" charset="-122"/>
                <a:cs typeface="微软雅黑" panose="020B0503020204020204" charset="-122"/>
              </a:rPr>
              <a:t>机械计算技术</a:t>
            </a:r>
            <a:endParaRPr lang="zh-CN" altLang="en-US" sz="2200" dirty="0">
              <a:solidFill>
                <a:srgbClr val="FF0000"/>
              </a:solidFill>
              <a:ea typeface="微软雅黑" panose="020B0503020204020204" charset="-122"/>
              <a:cs typeface="微软雅黑" panose="020B0503020204020204" charset="-122"/>
            </a:endParaRPr>
          </a:p>
          <a:p>
            <a:pPr algn="l"/>
            <a:endParaRPr lang="zh-CN" altLang="en-US" sz="2200" dirty="0">
              <a:solidFill>
                <a:srgbClr val="FF0000"/>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第一台实际制造出来能做加、减法的“计算机”的发明者是法国数学</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家帕斯卡。他的机器完成于 1642 年。这台计算机能做 8 以内</a:t>
            </a:r>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的加、减法</a:t>
            </a:r>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1674 年，德国数学家莱布尼兹（Leibniz）发明了乘法器，这是第一台可以运行完整四则运算的计算机。机器长 100 cm、宽 30 cm、高 25 cm，主要由不动的计数器和可动的定位机构两部分组成，整个机器由一套齿轮系统传动</a:t>
            </a:r>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sp>
        <p:nvSpPr>
          <p:cNvPr id="8" name="流程图: 可选过程 7"/>
          <p:cNvSpPr/>
          <p:nvPr/>
        </p:nvSpPr>
        <p:spPr>
          <a:xfrm>
            <a:off x="6864350" y="695960"/>
            <a:ext cx="1599565" cy="31051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7"/>
          <a:stretch>
            <a:fillRect/>
          </a:stretch>
        </p:blipFill>
        <p:spPr>
          <a:xfrm>
            <a:off x="9518015" y="5048885"/>
            <a:ext cx="2433955" cy="1273810"/>
          </a:xfrm>
          <a:prstGeom prst="rect">
            <a:avLst/>
          </a:prstGeom>
        </p:spPr>
      </p:pic>
      <p:pic>
        <p:nvPicPr>
          <p:cNvPr id="9" name="图片 8"/>
          <p:cNvPicPr>
            <a:picLocks noChangeAspect="1"/>
          </p:cNvPicPr>
          <p:nvPr/>
        </p:nvPicPr>
        <p:blipFill>
          <a:blip r:embed="rId8"/>
          <a:stretch>
            <a:fillRect/>
          </a:stretch>
        </p:blipFill>
        <p:spPr>
          <a:xfrm>
            <a:off x="9518015" y="2275205"/>
            <a:ext cx="2304415" cy="1544320"/>
          </a:xfrm>
          <a:prstGeom prst="rect">
            <a:avLst/>
          </a:prstGeom>
        </p:spPr>
      </p:pic>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2.1.1 计算机的起源与发展历程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7" name="流程图: 可选过程 6"/>
          <p:cNvSpPr/>
          <p:nvPr/>
        </p:nvSpPr>
        <p:spPr>
          <a:xfrm>
            <a:off x="1663065" y="1697355"/>
            <a:ext cx="2006600" cy="57785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569085" y="1764665"/>
            <a:ext cx="8155940" cy="2054225"/>
          </a:xfrm>
          <a:prstGeom prst="rect">
            <a:avLst/>
          </a:prstGeom>
          <a:noFill/>
        </p:spPr>
        <p:txBody>
          <a:bodyPr wrap="square" rtlCol="0">
            <a:noAutofit/>
          </a:bodyPr>
          <a:p>
            <a:pPr algn="l"/>
            <a:r>
              <a:rPr lang="zh-CN" altLang="en-US" sz="2200" dirty="0">
                <a:solidFill>
                  <a:srgbClr val="FF0000"/>
                </a:solidFill>
                <a:ea typeface="微软雅黑" panose="020B0503020204020204" charset="-122"/>
                <a:cs typeface="微软雅黑" panose="020B0503020204020204" charset="-122"/>
              </a:rPr>
              <a:t>机电计算技术</a:t>
            </a:r>
            <a:endParaRPr lang="zh-CN" altLang="en-US" sz="2200" dirty="0">
              <a:solidFill>
                <a:srgbClr val="FF0000"/>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1890 年，第一台电动制表机是由美国人赫尔曼·霍勒里斯（Herman Hollerrith）制成</a:t>
            </a:r>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1991 年，根据英国剑桥大学数学家查尔斯·巴贝奇提出的带有程序控制的完全自动的计算机的设想，并以蒸汽机为动力，驱动大量的齿轮机构运转，伦敦科学博物馆制作了“差分机”</a:t>
            </a:r>
            <a:endParaRPr lang="zh-CN" altLang="en-US" sz="2000" dirty="0">
              <a:solidFill>
                <a:schemeClr val="tx1"/>
              </a:solidFill>
              <a:ea typeface="微软雅黑" panose="020B0503020204020204" charset="-122"/>
              <a:cs typeface="微软雅黑" panose="020B0503020204020204" charset="-122"/>
            </a:endParaRPr>
          </a:p>
        </p:txBody>
      </p:sp>
      <p:sp>
        <p:nvSpPr>
          <p:cNvPr id="8" name="流程图: 可选过程 7"/>
          <p:cNvSpPr/>
          <p:nvPr/>
        </p:nvSpPr>
        <p:spPr>
          <a:xfrm>
            <a:off x="6864350" y="695960"/>
            <a:ext cx="1599565" cy="31051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7"/>
          <a:stretch>
            <a:fillRect/>
          </a:stretch>
        </p:blipFill>
        <p:spPr>
          <a:xfrm>
            <a:off x="6154420" y="4219575"/>
            <a:ext cx="3570605" cy="1902460"/>
          </a:xfrm>
          <a:prstGeom prst="rect">
            <a:avLst/>
          </a:prstGeom>
        </p:spPr>
      </p:pic>
      <p:sp>
        <p:nvSpPr>
          <p:cNvPr id="10" name="椭圆形标注 9"/>
          <p:cNvSpPr/>
          <p:nvPr/>
        </p:nvSpPr>
        <p:spPr>
          <a:xfrm>
            <a:off x="2090420" y="4403725"/>
            <a:ext cx="2808605" cy="1231900"/>
          </a:xfrm>
          <a:prstGeom prst="wedgeEllipseCallout">
            <a:avLst>
              <a:gd name="adj1" fmla="val 90748"/>
              <a:gd name="adj2" fmla="val 4307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差分机和分析机模型</a:t>
            </a:r>
            <a:endParaRPr lang="zh-CN" altLang="en-US"/>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sym typeface="+mn-ea"/>
              </a:rPr>
              <a:t>2.1.1 计算机的起源与发展历程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7" name="流程图: 可选过程 6"/>
          <p:cNvSpPr/>
          <p:nvPr/>
        </p:nvSpPr>
        <p:spPr>
          <a:xfrm>
            <a:off x="1291590" y="1711960"/>
            <a:ext cx="2006600" cy="57785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91590" y="1771015"/>
            <a:ext cx="8155940" cy="2054225"/>
          </a:xfrm>
          <a:prstGeom prst="rect">
            <a:avLst/>
          </a:prstGeom>
          <a:noFill/>
        </p:spPr>
        <p:txBody>
          <a:bodyPr wrap="square" rtlCol="0">
            <a:noAutofit/>
          </a:bodyPr>
          <a:p>
            <a:pPr algn="l"/>
            <a:r>
              <a:rPr lang="zh-CN" altLang="en-US" sz="2200" dirty="0">
                <a:solidFill>
                  <a:srgbClr val="FF0000"/>
                </a:solidFill>
                <a:ea typeface="微软雅黑" panose="020B0503020204020204" charset="-122"/>
                <a:cs typeface="微软雅黑" panose="020B0503020204020204" charset="-122"/>
              </a:rPr>
              <a:t>电子计算技术</a:t>
            </a:r>
            <a:endParaRPr lang="zh-CN" altLang="en-US" sz="2200" dirty="0">
              <a:solidFill>
                <a:srgbClr val="FF0000"/>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1946 年 2 月，世界上第一台现代电子数字计算机 ENIAC（电子数字积分计算机）在美国宾夕法尼亚大学莫尔学院研制成功，被美国国防部用来进行弹道计算</a:t>
            </a:r>
            <a:endParaRPr lang="zh-CN" altLang="en-US" sz="2000" dirty="0">
              <a:solidFill>
                <a:schemeClr val="tx1"/>
              </a:solidFill>
              <a:ea typeface="微软雅黑" panose="020B0503020204020204" charset="-122"/>
              <a:cs typeface="微软雅黑" panose="020B0503020204020204" charset="-122"/>
            </a:endParaRPr>
          </a:p>
        </p:txBody>
      </p:sp>
      <p:pic>
        <p:nvPicPr>
          <p:cNvPr id="5" name="图片 4"/>
          <p:cNvPicPr>
            <a:picLocks noChangeAspect="1"/>
          </p:cNvPicPr>
          <p:nvPr/>
        </p:nvPicPr>
        <p:blipFill>
          <a:blip r:embed="rId7"/>
          <a:stretch>
            <a:fillRect/>
          </a:stretch>
        </p:blipFill>
        <p:spPr>
          <a:xfrm>
            <a:off x="4314190" y="3713480"/>
            <a:ext cx="3846195" cy="2522855"/>
          </a:xfrm>
          <a:prstGeom prst="rect">
            <a:avLst/>
          </a:prstGeom>
        </p:spPr>
      </p:pic>
      <p:sp>
        <p:nvSpPr>
          <p:cNvPr id="9" name="文本框 8"/>
          <p:cNvSpPr txBox="1"/>
          <p:nvPr/>
        </p:nvSpPr>
        <p:spPr>
          <a:xfrm>
            <a:off x="3452495" y="6336665"/>
            <a:ext cx="6096000" cy="368300"/>
          </a:xfrm>
          <a:prstGeom prst="rect">
            <a:avLst/>
          </a:prstGeom>
          <a:noFill/>
        </p:spPr>
        <p:txBody>
          <a:bodyPr wrap="square" rtlCol="0" anchor="t">
            <a:spAutoFit/>
          </a:bodyPr>
          <a:p>
            <a:pPr algn="l"/>
            <a:r>
              <a:rPr lang="zh-CN" altLang="en-US" dirty="0"/>
              <a:t>图2-6　世界上第一台电子计算机ENIAC</a:t>
            </a:r>
            <a:endParaRPr lang="zh-CN" altLang="en-US" dirty="0"/>
          </a:p>
        </p:txBody>
      </p:sp>
    </p:spTree>
    <p:custDataLst>
      <p:tags r:id="rId8"/>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1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4_1*a*1"/>
  <p:tag name="KSO_WM_TEMPLATE_CATEGORY" val="custom"/>
  <p:tag name="KSO_WM_TEMPLATE_INDEX" val="20233354"/>
  <p:tag name="KSO_WM_UNIT_LAYERLEVEL" val="1"/>
  <p:tag name="KSO_WM_TAG_VERSION" val="3.0"/>
  <p:tag name="KSO_WM_BEAUTIFY_FLAG" val="#wm#"/>
  <p:tag name="KSO_WM_UNIT_PRESET_TEXT" val="单击此处添加文档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1*i*1"/>
  <p:tag name="KSO_WM_TEMPLATE_CATEGORY" val="custom"/>
  <p:tag name="KSO_WM_TEMPLATE_INDEX" val="20233354"/>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1*i*2"/>
  <p:tag name="KSO_WM_TEMPLATE_CATEGORY" val="custom"/>
  <p:tag name="KSO_WM_TEMPLATE_INDEX" val="20233354"/>
  <p:tag name="KSO_WM_UNIT_LAYERLEVEL" val="1"/>
  <p:tag name="KSO_WM_TAG_VERSION" val="3.0"/>
  <p:tag name="KSO_WM_BEAUTIFY_FLAG" val="#wm#"/>
</p:tagLst>
</file>

<file path=ppt/tags/tag15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3354_1*f*1"/>
  <p:tag name="KSO_WM_TEMPLATE_CATEGORY" val="custom"/>
  <p:tag name="KSO_WM_TEMPLATE_INDEX" val="20233354"/>
  <p:tag name="KSO_WM_UNIT_LAYERLEVEL" val="1"/>
  <p:tag name="KSO_WM_TAG_VERSION" val="3.0"/>
  <p:tag name="KSO_WM_BEAUTIFY_FLAG" val="#wm#"/>
  <p:tag name="KSO_WM_UNIT_PRESET_TEXT" val="汇报人：WPS"/>
</p:tagLst>
</file>

<file path=ppt/tags/tag159.xml><?xml version="1.0" encoding="utf-8"?>
<p:tagLst xmlns:p="http://schemas.openxmlformats.org/presentationml/2006/main">
  <p:tag name="KSO_WM_SLIDE_ID" val="custom2023335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4"/>
  <p:tag name="KSO_WM_SLIDE_LAYOUT" val="a_f"/>
  <p:tag name="KSO_WM_SLIDE_LAYOUT_CNT" val="1_1"/>
  <p:tag name="KSO_WM_SLIDE_TYPE" val="title"/>
  <p:tag name="KSO_WM_SLIDE_SUBTYPE" val="pureTxt"/>
  <p:tag name="KSO_WM_TEMPLATE_THUMBS_INDEX" val="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4*a*1"/>
  <p:tag name="KSO_WM_TEMPLATE_CATEGORY" val="custom"/>
  <p:tag name="KSO_WM_TEMPLATE_INDEX" val="2023335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4_4*l_h_i*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4_4*l_h_a*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4_4*l_h_i*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4_4*l_h_a*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3.xml><?xml version="1.0" encoding="utf-8"?>
<p:tagLst xmlns:p="http://schemas.openxmlformats.org/presentationml/2006/main">
  <p:tag name="KSO_WM_SLIDE_ID" val="custom20233354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4"/>
  <p:tag name="KSO_WM_SLIDE_LAYOUT" val="a_l"/>
  <p:tag name="KSO_WM_SLIDE_LAYOUT_CNT" val="1_1"/>
  <p:tag name="KSO_WM_SLIDE_TYPE" val="contents"/>
  <p:tag name="KSO_WM_SLIDE_SUBTYPE" val="diag"/>
  <p:tag name="KSO_WM_DIAGRAM_GROUP_CODE" val="l1-1"/>
  <p:tag name="KSO_WM_SLIDE_DIAGTYPE" val="l"/>
</p:tagLst>
</file>

<file path=ppt/tags/tag1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50_5*a*1"/>
  <p:tag name="KSO_WM_TEMPLATE_CATEGORY" val="diagram"/>
  <p:tag name="KSO_WM_TEMPLATE_INDEX" val="20231250"/>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250_2*l_h_i*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250_2*l_h_i*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50_2*l_h_f*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50_2*l_h_a*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7"/>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50_2*l_h_a*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SLIDE_ID" val="diagram2023125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10.7*201.25"/>
  <p:tag name="KSO_WM_SLIDE_POSITION" val="74.8*214.45"/>
  <p:tag name="KSO_WM_DIAGRAM_GROUP_CODE" val="l1-1"/>
  <p:tag name="KSO_WM_SLIDE_DIAGTYPE" val="l"/>
  <p:tag name="KSO_WM_TAG_VERSION" val="3.0"/>
  <p:tag name="KSO_WM_BEAUTIFY_FLAG" val="#wm#"/>
  <p:tag name="KSO_WM_TEMPLATE_CATEGORY" val="diagram"/>
  <p:tag name="KSO_WM_TEMPLATE_INDEX" val="20231250"/>
  <p:tag name="KSO_WM_SLIDE_LAYOUT" val="a_l"/>
  <p:tag name="KSO_WM_SLIDE_LAYOUT_CNT" val="1_1"/>
</p:tagLst>
</file>

<file path=ppt/tags/tag19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94.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3.xml><?xml version="1.0" encoding="utf-8"?>
<p:tagLst xmlns:p="http://schemas.openxmlformats.org/presentationml/2006/main">
  <p:tag name="KSO_WM_DIAGRAM_VIRTUALLY_FRAME" val="{&quot;height&quot;:352.55,&quot;left&quot;:313.15,&quot;top&quot;:112.45,&quot;width&quot;:593.9}"/>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BEAUTIFY_FLAG" val="#wm#"/>
  <p:tag name="KSO_WM_UNIT_LINE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2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2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2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2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31.xml><?xml version="1.0" encoding="utf-8"?>
<p:tagLst xmlns:p="http://schemas.openxmlformats.org/presentationml/2006/main">
  <p:tag name="KSO_WM_DIAGRAM_VIRTUALLY_FRAME" val="{&quot;height&quot;:352.55,&quot;left&quot;:313.15,&quot;top&quot;:112.45,&quot;width&quot;:591.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UNIT_LINE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3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3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3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3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677_4*n_h_h_i*1_2_4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4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3.xml><?xml version="1.0" encoding="utf-8"?>
<p:tagLst xmlns:p="http://schemas.openxmlformats.org/presentationml/2006/main">
  <p:tag name="KSO_WM_DIAGRAM_VIRTUALLY_FRAME" val="{&quot;height&quot;:352.55,&quot;left&quot;:313.15,&quot;top&quot;:112.45,&quot;width&quot;:591.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4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9.xml><?xml version="1.0" encoding="utf-8"?>
<p:tagLst xmlns:p="http://schemas.openxmlformats.org/presentationml/2006/main">
  <p:tag name="KSO_WM_DIAGRAM_VIRTUALLY_FRAME" val="{&quot;height&quot;:352.55,&quot;left&quot;:313.15,&quot;top&quot;:112.45,&quot;width&quot;:593.9}"/>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BEAUTIFY_FLAG" val="#wm#"/>
  <p:tag name="KSO_WM_UNIT_LINE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5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5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5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5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57.xml><?xml version="1.0" encoding="utf-8"?>
<p:tagLst xmlns:p="http://schemas.openxmlformats.org/presentationml/2006/main">
  <p:tag name="KSO_WM_DIAGRAM_VIRTUALLY_FRAME" val="{&quot;height&quot;:352.55,&quot;left&quot;:313.15,&quot;top&quot;:112.45,&quot;width&quot;:591.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UNIT_LINE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5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6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6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677_4*n_h_h_i*1_2_4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6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73.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8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9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0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1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1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12.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14.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1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201169_1*i*1"/>
  <p:tag name="KSO_WM_TEMPLATE_CATEGORY" val="crop"/>
  <p:tag name="KSO_WM_TEMPLATE_INDEX" val="20201169"/>
  <p:tag name="KSO_WM_UNIT_LAYERLEVEL" val="1"/>
  <p:tag name="KSO_WM_TAG_VERSION" val="1.0"/>
  <p:tag name="KSO_WM_BEAUTIFY_FLAG" val="#wm#"/>
  <p:tag name="KSO_WM_UNIT_TYPE" val="i"/>
  <p:tag name="KSO_WM_UNIT_INDEX" val="1"/>
</p:tagLst>
</file>

<file path=ppt/tags/tag326.xml><?xml version="1.0" encoding="utf-8"?>
<p:tagLst xmlns:p="http://schemas.openxmlformats.org/presentationml/2006/main">
  <p:tag name="KSO_WM_UNIT_DIAGRAM_MODELTYPE" val="creativeCrop"/>
  <p:tag name="KSO_WM_UNIT_VALUE" val="523*528"/>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6"/>
  <p:tag name="KSO_WM_UNIT_ID" val="crop20201169_1*ζ_h_d*1_1_6"/>
  <p:tag name="KSO_WM_TEMPLATE_CATEGORY" val="crop"/>
  <p:tag name="KSO_WM_TEMPLATE_INDEX" val="20201169"/>
  <p:tag name="KSO_WM_UNIT_LAYERLEVEL" val="1_1_1"/>
  <p:tag name="KSO_WM_TAG_VERSION" val="1.0"/>
  <p:tag name="KSO_WM_BEAUTIFY_FLAG" val="#wm#"/>
  <p:tag name="KSO_WM_BLIP_RECT_LEFT" val="-34"/>
  <p:tag name="KSO_WM_BLIP_RECT_RIGHT" val="-221"/>
  <p:tag name="KSO_WM_BLIP_RECT_TOP" val="-150"/>
  <p:tag name="KSO_WM_BLIP_RECT_BOTTOM" val="-41"/>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27.xml><?xml version="1.0" encoding="utf-8"?>
<p:tagLst xmlns:p="http://schemas.openxmlformats.org/presentationml/2006/main">
  <p:tag name="PA" val="v5.2.5"/>
  <p:tag name="PICTUREFILLRANGE" val="8c94030d-4d61-4035-9908-248edf846fc2"/>
  <p:tag name="KSO_WM_UNIT_DIAGRAM_MODELTYPE" val="creativeCrop"/>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1"/>
  <p:tag name="KSO_WM_UNIT_ID" val="crop20201169_1*ζ_h_d*1_1_1"/>
  <p:tag name="KSO_WM_TEMPLATE_CATEGORY" val="crop"/>
  <p:tag name="KSO_WM_TEMPLATE_INDEX" val="20201169"/>
  <p:tag name="KSO_WM_UNIT_LAYERLEVEL" val="1_1_1"/>
  <p:tag name="KSO_WM_TAG_VERSION" val="1.0"/>
  <p:tag name="KSO_WM_BEAUTIFY_FLAG" val="#wm#"/>
  <p:tag name="KSO_WM_UNIT_VALUE" val="737*455"/>
  <p:tag name="KSO_WM_BLIP_RECT_LEFT" val="-100"/>
  <p:tag name="KSO_WM_BLIP_RECT_RIGHT" val="-212"/>
  <p:tag name="KSO_WM_BLIP_RECT_TOP" val="-106"/>
  <p:tag name="KSO_WM_BLIP_RECT_BOTTOM" val="0"/>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28.xml><?xml version="1.0" encoding="utf-8"?>
<p:tagLst xmlns:p="http://schemas.openxmlformats.org/presentationml/2006/main">
  <p:tag name="PA" val="v5.2.5"/>
  <p:tag name="PICTUREFILLRANGE" val="8c94030d-4d61-4035-9908-248edf846fc2"/>
  <p:tag name="KSO_WM_UNIT_DIAGRAM_MODELTYPE" val="creativeCrop"/>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2"/>
  <p:tag name="KSO_WM_UNIT_ID" val="crop20201169_1*ζ_h_d*1_1_2"/>
  <p:tag name="KSO_WM_TEMPLATE_CATEGORY" val="crop"/>
  <p:tag name="KSO_WM_TEMPLATE_INDEX" val="20201169"/>
  <p:tag name="KSO_WM_UNIT_LAYERLEVEL" val="1_1_1"/>
  <p:tag name="KSO_WM_TAG_VERSION" val="1.0"/>
  <p:tag name="KSO_WM_BEAUTIFY_FLAG" val="#wm#"/>
  <p:tag name="KSO_WM_UNIT_VALUE" val="528*528"/>
  <p:tag name="KSO_WM_BLIP_RECT_LEFT" val="-34"/>
  <p:tag name="KSO_WM_BLIP_RECT_RIGHT" val="-221"/>
  <p:tag name="KSO_WM_BLIP_RECT_TOP" val="-40"/>
  <p:tag name="KSO_WM_BLIP_RECT_BOTTOM" val="-148"/>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29.xml><?xml version="1.0" encoding="utf-8"?>
<p:tagLst xmlns:p="http://schemas.openxmlformats.org/presentationml/2006/main">
  <p:tag name="KSO_WM_UNIT_DIAGRAM_MODELTYPE" val="creativeCrop"/>
  <p:tag name="KSO_WM_UNIT_VALUE" val="739*462"/>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7"/>
  <p:tag name="KSO_WM_UNIT_ID" val="crop20201169_1*ζ_h_d*1_1_7"/>
  <p:tag name="KSO_WM_TEMPLATE_CATEGORY" val="crop"/>
  <p:tag name="KSO_WM_TEMPLATE_INDEX" val="20201169"/>
  <p:tag name="KSO_WM_UNIT_LAYERLEVEL" val="1_1_1"/>
  <p:tag name="KSO_WM_TAG_VERSION" val="1.0"/>
  <p:tag name="KSO_WM_BEAUTIFY_FLAG" val="#wm#"/>
  <p:tag name="KSO_WM_BLIP_RECT_LEFT" val="-97"/>
  <p:tag name="KSO_WM_BLIP_RECT_RIGHT" val="-209"/>
  <p:tag name="KSO_WM_BLIP_RECT_TOP" val="0"/>
  <p:tag name="KSO_WM_BLIP_RECT_BOTTOM" val="-106"/>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30.xml><?xml version="1.0" encoding="utf-8"?>
<p:tagLst xmlns:p="http://schemas.openxmlformats.org/presentationml/2006/main">
  <p:tag name="KSO_WM_UNIT_DIAGRAM_MODELTYPE" val="creativeCrop"/>
  <p:tag name="KSO_WM_UNIT_VALUE" val="523*529"/>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8"/>
  <p:tag name="KSO_WM_UNIT_ID" val="crop20201169_1*ζ_h_d*1_1_8"/>
  <p:tag name="KSO_WM_TEMPLATE_CATEGORY" val="crop"/>
  <p:tag name="KSO_WM_TEMPLATE_INDEX" val="20201169"/>
  <p:tag name="KSO_WM_UNIT_LAYERLEVEL" val="1_1_1"/>
  <p:tag name="KSO_WM_TAG_VERSION" val="1.0"/>
  <p:tag name="KSO_WM_BEAUTIFY_FLAG" val="#wm#"/>
  <p:tag name="KSO_WM_BLIP_RECT_LEFT" val="-220"/>
  <p:tag name="KSO_WM_BLIP_RECT_RIGHT" val="-34"/>
  <p:tag name="KSO_WM_BLIP_RECT_TOP" val="-150"/>
  <p:tag name="KSO_WM_BLIP_RECT_BOTTOM" val="-41"/>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31.xml><?xml version="1.0" encoding="utf-8"?>
<p:tagLst xmlns:p="http://schemas.openxmlformats.org/presentationml/2006/main">
  <p:tag name="PA" val="v5.2.5"/>
  <p:tag name="PICTUREFILLRANGE" val="8c94030d-4d61-4035-9908-248edf846fc2"/>
  <p:tag name="KSO_WM_UNIT_DIAGRAM_MODELTYPE" val="creativeCrop"/>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3"/>
  <p:tag name="KSO_WM_UNIT_ID" val="crop20201169_1*ζ_h_d*1_1_3"/>
  <p:tag name="KSO_WM_TEMPLATE_CATEGORY" val="crop"/>
  <p:tag name="KSO_WM_TEMPLATE_INDEX" val="20201169"/>
  <p:tag name="KSO_WM_UNIT_LAYERLEVEL" val="1_1_1"/>
  <p:tag name="KSO_WM_TAG_VERSION" val="1.0"/>
  <p:tag name="KSO_WM_BEAUTIFY_FLAG" val="#wm#"/>
  <p:tag name="KSO_WM_UNIT_VALUE" val="730*460"/>
  <p:tag name="KSO_WM_BLIP_RECT_LEFT" val="-208"/>
  <p:tag name="KSO_WM_BLIP_RECT_RIGHT" val="-99"/>
  <p:tag name="KSO_WM_BLIP_RECT_TOP" val="-107"/>
  <p:tag name="KSO_WM_BLIP_RECT_BOTTOM" val="-1"/>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32.xml><?xml version="1.0" encoding="utf-8"?>
<p:tagLst xmlns:p="http://schemas.openxmlformats.org/presentationml/2006/main">
  <p:tag name="PA" val="v5.2.5"/>
  <p:tag name="PICTUREFILLRANGE" val="8c94030d-4d61-4035-9908-248edf846fc2"/>
  <p:tag name="KSO_WM_UNIT_DIAGRAM_MODELTYPE" val="creativeCrop"/>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4"/>
  <p:tag name="KSO_WM_UNIT_ID" val="crop20201169_1*ζ_h_d*1_1_4"/>
  <p:tag name="KSO_WM_TEMPLATE_CATEGORY" val="crop"/>
  <p:tag name="KSO_WM_TEMPLATE_INDEX" val="20201169"/>
  <p:tag name="KSO_WM_UNIT_LAYERLEVEL" val="1_1_1"/>
  <p:tag name="KSO_WM_TAG_VERSION" val="1.0"/>
  <p:tag name="KSO_WM_BEAUTIFY_FLAG" val="#wm#"/>
  <p:tag name="KSO_WM_UNIT_VALUE" val="538*529"/>
  <p:tag name="KSO_WM_BLIP_RECT_LEFT" val="-220"/>
  <p:tag name="KSO_WM_BLIP_RECT_RIGHT" val="-34"/>
  <p:tag name="KSO_WM_BLIP_RECT_TOP" val="-38"/>
  <p:tag name="KSO_WM_BLIP_RECT_BOTTOM" val="-145"/>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33.xml><?xml version="1.0" encoding="utf-8"?>
<p:tagLst xmlns:p="http://schemas.openxmlformats.org/presentationml/2006/main">
  <p:tag name="PA" val="v5.2.5"/>
  <p:tag name="PICTUREFILLRANGE" val="8c94030d-4d61-4035-9908-248edf846fc2"/>
  <p:tag name="KSO_WM_UNIT_DIAGRAM_MODELTYPE" val="creativeCrop"/>
  <p:tag name="KSO_WM_UNIT_HIGHLIGHT" val="0"/>
  <p:tag name="KSO_WM_UNIT_COMPATIBLE" val="0"/>
  <p:tag name="KSO_WM_UNIT_DIAGRAM_ISNUMVISUAL" val="0"/>
  <p:tag name="KSO_WM_UNIT_DIAGRAM_ISREFERUNIT" val="0"/>
  <p:tag name="KSO_WM_DIAGRAM_GROUP_CODE" val="1678418822"/>
  <p:tag name="KSO_WM_UNIT_TYPE" val="ζ_h_d"/>
  <p:tag name="KSO_WM_UNIT_INDEX" val="1_1_5"/>
  <p:tag name="KSO_WM_UNIT_ID" val="crop20201169_1*ζ_h_d*1_1_5"/>
  <p:tag name="KSO_WM_TEMPLATE_CATEGORY" val="crop"/>
  <p:tag name="KSO_WM_TEMPLATE_INDEX" val="20201169"/>
  <p:tag name="KSO_WM_UNIT_LAYERLEVEL" val="1_1_1"/>
  <p:tag name="KSO_WM_TAG_VERSION" val="1.0"/>
  <p:tag name="KSO_WM_BEAUTIFY_FLAG" val="#wm#"/>
  <p:tag name="KSO_WM_UNIT_VALUE" val="739*461"/>
  <p:tag name="KSO_WM_BLIP_RECT_LEFT" val="-208"/>
  <p:tag name="KSO_WM_BLIP_RECT_RIGHT" val="-98"/>
  <p:tag name="KSO_WM_BLIP_RECT_TOP" val="0"/>
  <p:tag name="KSO_WM_BLIP_RECT_BOTTOM" val="-106"/>
  <p:tag name="KSO_WM_CREATIVE_CROP_ORG_WIDTH" val="330.05"/>
  <p:tag name="KSO_WM_CREATIVE_CROP_ORG_HEIGHT" val="267.75"/>
  <p:tag name="KSO_WM_CREATIVE_CROP_HEIGHT" val="267.75"/>
  <p:tag name="KSO_WM_CREATIVE_CROP_WIDTH" val="266.726"/>
  <p:tag name="KSO_WM_CREATIVE_CROP_VERSION" val="1"/>
  <p:tag name="KSO_WM_CREATIVE_CROP_TEMPLATE_ID" val="3126007"/>
</p:tagLst>
</file>

<file path=ppt/tags/tag3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3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6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70.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7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9*a*1"/>
  <p:tag name="KSO_WM_TEMPLATE_CATEGORY" val="custom"/>
  <p:tag name="KSO_WM_TEMPLATE_INDEX" val="20233354"/>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指正"/>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9*i*1"/>
  <p:tag name="KSO_WM_TEMPLATE_CATEGORY" val="custom"/>
  <p:tag name="KSO_WM_TEMPLATE_INDEX" val="20233354"/>
  <p:tag name="KSO_WM_UNIT_LAYERLEVEL" val="1"/>
  <p:tag name="KSO_WM_TAG_VERSION" val="3.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9*i*2"/>
  <p:tag name="KSO_WM_TEMPLATE_CATEGORY" val="custom"/>
  <p:tag name="KSO_WM_TEMPLATE_INDEX" val="20233354"/>
  <p:tag name="KSO_WM_UNIT_LAYERLEVEL" val="1"/>
  <p:tag name="KSO_WM_TAG_VERSION" val="3.0"/>
  <p:tag name="KSO_WM_BEAUTIFY_FLAG" val="#wm#"/>
</p:tagLst>
</file>

<file path=ppt/tags/tag379.xml><?xml version="1.0" encoding="utf-8"?>
<p:tagLst xmlns:p="http://schemas.openxmlformats.org/presentationml/2006/main">
  <p:tag name="KSO_WM_SLIDE_ID" val="custom20233354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4"/>
  <p:tag name="KSO_WM_SLIDE_TYPE" val="endPage"/>
  <p:tag name="KSO_WM_SLIDE_SUBTYPE" val="pureTxt"/>
  <p:tag name="KSO_WM_SLIDE_LAYOUT" val="a_f"/>
  <p:tag name="KSO_WM_SLIDE_LAYOUT_CNT" val="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81.xml><?xml version="1.0" encoding="utf-8"?>
<p:tagLst xmlns:p="http://schemas.openxmlformats.org/presentationml/2006/main">
  <p:tag name="commondata" val="eyJoZGlkIjoiYWRkY2Q1ODJhMDc2NjA3Njk4MmE0Y2M3NzkwMjk0ZTEifQ=="/>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heme/theme1.xml><?xml version="1.0" encoding="utf-8"?>
<a:theme xmlns:a="http://schemas.openxmlformats.org/drawingml/2006/main" name="Office 主题​​">
  <a:themeElements>
    <a:clrScheme name="自定义 126">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
        <a:cs typeface=""/>
      </a:majorFont>
      <a:minorFont>
        <a:latin typeface="微软雅黑"/>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zA0OTA0MDU4MTA5IiwKCSJHcm91cElkIiA6ICIxNDA2ODkyMzQiLAoJIkltYWdlIiA6ICJpVkJPUncwS0dnb0FBQUFOU1VoRVVnQUFCYk1BQUFDMENBWUFBQUN1UnJFSkFBQUFBWE5TUjBJQXJzNGM2UUFBSUFCSlJFRlVlSnp0M1htY0hGVzkvdkhuVlBkczJVbll3aUpMSW1FTklRRlJFTm1DQ1JBVVJVQUZFYTlvQUhHOXlMM2lGdjBwYmxkVVZDQ0lpaUt5dThhUUlDR3l5R3BJSUFpSXdTUVNzKy9MekdTNnU4N3ZqK3BKZDgvMHpQUlMxVlZkL1htL1hwM3BycTZ1UHRONTVzeDNUbFdka2d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0ljSnV3RUFLamYyQnR2UzNLSzlraW1OYm1yU2FHdTFtNVZhSEtQbWpGV3pZOVFzcVVsU3lyWHFTaGgxdVZaZFJ0cHBqRFpKV3VVbXRIcGJ1MVl2K1lUWkdmSzNBK3hDdGhGbmg5OWptN1ZKZXlkVEd1MGt0YmNqamJSU2k2U203cHlyajN6TGFyTnh0TkpOYVBXbWhOWXMrNURwRFBuYkFTVFJieU8reURiaWpKb0VRRDFpTUJ1b0krTithUGRwYTlKeENlbFlhelhlT0RySVNxMUdhcE0weUVyTnhpcGhqUndqT2RZcVlZd2NhK1VhbzR5VlhHUGxXcU9Na2Jxc1ZZZU1Pb3pVWWFWbGNyWFlKdlIwcDlXekwwODNxOEwrZnRFNHlEYmliTndQN1Q2dFNVMU1HaDF2cmNiTDBZR1Myckw1YnJOU2k3RktXTW5KNXJyc2ZMdU9udDBwUFUyK1VTdjAyNGdyc28wNG95WUJFQWNNWmdOUlpLMForME1OSGR5a29RbWpVNjMwVHNmb3paTDJxMWtUcEpWeTliZzErcE5yTmEreldWdi84YnAyYUlaeGE5VUd4QkRaUnB4WmE4YjlURU5hdXpRc1lYU3FwR25HNkVUVlB0OVBXcU0vdUZiemRxUzBiY2xHYlNmZnFCajlOdUtLYkNQT3FFa0F4QmlEMlVDRUhIRzlIZG5jcXVOTlFzZExPdDVZSFNlalVjWFd0YmJ3c2NuK05PY3Z6djhCTDdhOHIyMFVzZEZLVDF0WGY3T09uczVrOU1UaUs4Mm0vcjRYSUIvWlJweE5tbW1IdXhtZFlCTFpiRXZIUnlYZmt2N211bnJhT25xNk02V25Ycm5LYk9qbld3RjJvZDlHWEpGdHhCazFDWUJHd0dBMkVBSDdYVy9iOW16VHhYTDBJVWxqalRSU1VxTG5lajJMaFh4K0ZCOHlrckhldW4wVUlobEptNnowcXBGK3RXYUhibHZ4R2RQUmQ2dlE2TWcyNHF3NzM5Ym9nOGJva0tqblc5SnJrbjVCdnRFZittM0VGZGxHbkZHVEFHZ2tER1lEWVpsaGsrUDMxZDVKVis4ejBuOUwycXY3cWU2aXdDaXZhREMxL1lHMWVlOXY4dHRVMklpTnN2cUdqTzVac0Vvck5jT2thOWhFUkJYWlJweGw4OTJVMFhreStwenFOTjgybysrYWhINUZ2aUdKZmh2eFJiWVJaOVFrQUJvVWc5bEFyVmxyanBtcDhUSjZyMk4xZ1l3TzdyMks5OVZJc2pVdU9ucTFSWG5GUjk5dFdXcXQ3cGVyMjU5YnF4ZVpCNjFCa1czRW1iWG02Qi9yY0tkSkY4Y3QzMm1qTzE5WXBVWGt1d0hSYnlPdXlEYmlqSm9FUUlOak1CdW9vVDErYklmczcraHE0K2dTV2Uwdm8yU3g5YnAvNFVlVnpmN1RZNjk2UmxiTFhhczdkcnI2OWtzZk05dERhUnhDUWJZUlo5MzVscU9MamRVQmNjdTN0WHJkV3QxT3Zoc0wvVGJpaW13anpxaEpBQ0RhL1JzUUc1Tm0yaWJYNkdUajZrZkdhRnozOHI3bUk2c0hWcm41MEhydFliZGFtamI2Y0dxVi92clNETk1WU2dOUkUyUWJjVFpwcG0xeU16ckJPSnJaTVBtMnVpSzFSdlBKZDN6UmJ5T3V5RGJpakpvRUFITHFyYjhENnM3NEcrMjRwS1BMamRFSHBOeVZwS08rdDd4YzNZVlUzdmUwd2JYNmRkcm94c1hUelN1aE5BcUJJdHRrTzg2Njh5MmppNHkwUi9meXVPZmJTcHV0MWUza081N290OGwxWEpGdHNoMW4xQ1RrRzBDaE9QVjlRTFRNc003RXZmUWU0K2lMa2c1VDk5V2tyVGR2bVJTdkgwQ2JkeWZ2ZExHTWxWNjFWbDlhT0ZLLzFRVW1FMHJqNEMreUxaSHQrSnBobllsNzYyeGpkSjBhUE4reXV1NjVrYnFUZk1jQS9iWkV2eDFQWkZzaTIvRkZUU0pSa3dBb0lrNTlIeEFaNDc5akJ5ZUc2Z09PMGZja3RSWTVpaUwrQ3IvcFR0ZnE4NWx0bXZuQ1o4Mk84QnFGYXBGdGtlMFkyNVZ2NlhvWnRUVjZ2cTNWVGl0ZFM3N3JHLzIyNkxkamlteUxiTWNZTlltb1NRRDBxYUg2UXFBV2pwcHBEMjJTcnBYVlJjYklrWXFlRWhoL1BiNXBhK1hLNko2VTlCVk9FNnRQWkR1TGJNZlNrVFB0bUdicHkrUTcrN1YzdnE5YlBOMHNEcTFkcUFqOWRoYjlkdXlRN1N5eUhVdlVKRm5VSkFENjBGQjlJUkMwQ1RmWkF4MUh2elpXeDhrb0dVYlIwWnFVMnBMU2tHWnBhSXMwckVWNmFrVU5HOUMvakpXZTJXbDEyZDh2TnkrRjNSaVVMZ3JaamppeVhjZXkrZjZGc1RxQmZCZVZzZExDblZZZkpOLzFnMzU3UVBUYmRZcHNENGhzMXpGcWtnRlJrd0NnVHdSOFlhMlplS3NPVlVaL05rYjdWcnU1NC9hUnpoa25KUndwWWFTa2s3czFKNlNtaFBlMUpmdTFOWm03T1VWK3FpLzluZlRpMnR6akVhM1M2Q0hWdGpJblk2VlhONVMrdnBWV2RqbWEvT0psZWtYRzJJRmZnZEQ0bk8yNEk5djF4cHFKUHlIZnBTTGZkWUordXl6a3VvNlE3YktRN1hwRFRWSU84ZzAwTmdhemdXcFphNDYrUldja3JINWtqTjdveHlhUDJFUDZ4YnY4MkpMbmpzWFM5NTdNUFQ3dk1PbHpKL20zL2UxZDBpbTNsZmNhYTdYTWxUNjZhTFhtYVlaeC9Xc05mQk5BdGhzQjJhNFQxcHBqYnRMYmpLT2ZrTy9TV2F0bEdhdVBQNzlHczhsM0JORnZWNFIrdXc2UTdZcVE3VHBCVFZJUjhnMDBMaWZzQmdEMTdxaGJkR1RDNmtZWmpmRnJteSt2bDNha0tuOTkydlVHbU5lMVM4dTNTUHNPOWF0bFBqSTZJR0gwby9HamRWellUVUZ4UVdTN0laRHR1bkRVTFRyU09KcEp2c3RrZEVEUzZBZmtPNXJvdHl0RXZ4MTVaTHRDWkxzdVVKTlVpSHdERFlzanM0R0tXWFBrVDNSVWMxb1BHVWQ3K0wzMTh3NlRkbXVUdWpMZXJUTmRlSC9hSWRMa2czUHJUL3UxMUpHUzJsTlNhb0Q5MGxFNE1ydWJ0VnJ2T2pwajBVZk5JdjlhaE9vRW0rMUdRYmFqNjhpZjJQSGt1enJrTzJyb3QvMUFycU9JYlB1QmJFY1hOVW4xeURmUWVCak1CaW8wNFJaN25PUHFsOGJvMEREZS8xTnZsaTRlbjN0ODdDMmx2M1pRa3pTOHBlL25qOXBMdXU3MDNPTTVTNlFmUDlQMytsYlM2dTJsdjM4UnI2V2tDMTZZYnA2cmFpdndSZGpaamhteUhURVRmMkxISzZPN3liY3ZYdXRLNlFPTHJ6SlBEcndxZ2tTLzdTdjY3UWdoMjc0aTJ4RkRUZUlyOGcwMEVLWVpBU293OWdZN0xPRnFScjNPYWRhZWtsWnQ3L3Uyb2Ixdy9SMERyRi9sUUxhc2RGRFNhc1l4TjFpT1NBaFp2V2M3YXNoMnRJeTl3UTVUUmw4bTMvNncwa0hOU1gyRmZJZUxmdHRmOU52UlFiYjlSYmFqaFpyRVgrUWJhQ3djbVEyVWFkSk0yMlJkZmQ0NCtuSlE3ekZtTitudTgvM2Izb092U2RmT0szMzlTYU9sbWVma0h0Ly9zdlNOeC94clQxL2NqTDdoSlBUbEJkTk5GVE9HbzFLMXlIYWpJdHZoSTkvQklkL2hJZGZCSWRmaEl0dkJJZHZoSTkvQklkOUFZK0RJYktBTWg4K3d6ZGJWcDQyakw0VGRsamh5SEYyVGthNDlmSVp0RHJzdGpZWnNCNHRzaDh6N281RjhCNFI4aDROK08xamtPanhrTzFoa08yVFVKSUVpMzRpYmUrNjVKL0hnZ3c4ZU8zdjI3SFAvOEljL3ZDSHM5a1FGZzlsQUdacEg2eXc1dWxwU0l1eTJ4SkpSd3BFKzFieTN6Z3k3S1kyR2JBZU1iSWZxYU9sVThoMmdiTDViOXRaNVlUZWxrZEJ2QjR4K096UmtPMkJrTzFUVUpBRWozNGlaSVVPR2pNeGtNamNaWTM3WjNOejgwN2x6NXpMSHZwaG1CQ2paaE8vWkVVNmI3akpHVXlUdm9vZFNNRDlFQ1NPTmFPMS9uWTlNa3Q1emVPN3hsTnY3WG5kblJ0cmVWZnI3MTNxYWtWNmZwZFZzdDFtWEx2d3ZzeTY0ZDBXM1dtYTcwWkR0OEUzNG5oMlJHS1NmU3pwWEl0OStLdkpaem5lYmRDSDVEaDc5ZG5Eb3Q4TkZ0b05EdHNOSFRSSWM4bzI0bWpkdjNnR3BWR3BaL3FKa01ubmg1TW1UTjRUV3FBamd5R3lnUktaTkh6RFM2YnNlSzdqQ0kyT2xEUjM5M3pyVGhhL3BiOTF5QnJMRDBPdXpORHJEU2VtU2tKclRjR3FaN1VaRHRzTm4ydlFCU1dmdmVpenk3WmNpbitWYnlYZHQwRzhIaDM0N1hHUTdPR1E3Zk5Ra3dTSGZhQ0NucDlQcDIyYk5tblZ3MkEwSkU0UFpRQW1PbW1rUE5VWmZsVkZTeXUzNURjS0lWbWxVMjhDMzFtVGg2MHA1VFhQRVQyYkwrMXliclBURjhUKzE0OEpyVFdPb1piWWJHZGtPeDY1OFMwMFMrUTRLK2E0dCt1M2FJTmUxUjdacmcyeUhnNXFrTnNnM0dzUzBaREo1YXlOUE9jS09RR0FBKzExdjIvWWNyRDhZYVhJdDN1K1A3NWRHRHdsbTI5Zk9reDU4YmVEMWFqM05TRitzMWVNYlczVEdzZytaenRxL2UvelZPdHZJSWR2Qk8zQ0diUjA1V244azM3Vm5yUjVmMjY2M3IvaU02UWk3TFhGRHZ4MGUrdTFna2Uzd2tPM2dVWk9FaDN5ajNoV1pabVFYYSszRFRVMU5GelRpbENNY21RME1ZSThoZXFlUmpwTzhQYjNzUlE5V3dXZHNkTXpJVHIwanhPYkVHdG11TGJKZFd5UDMxaG5rdTNaNjVudlBJYm93eE9iRUZ2MTJiZEZ2MXc3WnJpMnlYVnZVSkxWRnZ0RW9qREduWlRLWm0yYlBucjFmMkcycE5RYXpnWDZNLzQ0ZGJLUjNXV2xZMkcxcFVJUGs2RjJUWnRyaFlUY2tic2gyNk1oMmdNWi94dzZXOUc3eUhacEJzdVRiYi9UYm9hUGZEZ2paRGgzWkRoQTFTZWpJTjJMTldudCtJcEdZT1dmT25MRmh0NldXa2dPdkFqU3V4RkFkSUt1empXUnNkdmV1OFdseW52Y2U2ZDFTcm5Uak05TDg3SWtqNzc5UFNwU3dtMm42Sk9uOEkzS1BKLzl5NE5kRS9VS1FramYza2JYZTNuUmpaS3pWV1dtcmNaS2VDYmxwc1JKa3RsRWMyYTZkeEZBZFlJek9FL211bVNMNVBvMTgrNHQrdS9ib3QydURiTmNlMmE0ZGFwTGFJOTlvTk5iYXN5UzFQUFRRUXhjMnlwUWpISmtOOU1rYUkzM05TSU83bC9oVmVCeTZ1M1QxQ2RKK3c2U0RSa2pYVFpZR05YblBiZXVTTm5jT2ZOdVpLZHhtS2E5SnUvNjBQMmo1bjdNeEdwWXcrbHg0clltajRMS04vcEh0V3ZEeUxXbG85eEx5WFJzOThqMkVmUHVKZmpzczlOdEJJOXRoSWR1MVFFMFNGdktOQm5SNkkwMDVRbGNLOU9Hb20rM2JtbzBlVXZjVnA2MS94Y2VSZTBxM25adDduTEhTNmI4bzc4anByNTBtVGMwN2tlVFlXMHA3M2FUUjB1aWgvYTl6NEFqcDBnbTV4MzliS2MxNmRlQnRQN3hVYWsrVjFvNkI1SC9lVnVxeUdiMTk0WlhtRVgrMjN0aUN6RFlHUnJhRFJiN0RSYjZEUWE3RFJhNkRRN2JEUmJhRFJiN0RSYjRSQi8xZEFMSVlZOHhzYSswbnAwNmR1aVRJZG9XTmFVYUFZcXcxVGJmb1NuVVhIdkszOEhoeHJYVHJjOUtGUjBvNzA5Sk56L1kva0gzK0VkNHY0eDBwS1pYeEJwdFBQemozZkRtRDRCY2NLWjErVUhudFBYWWY3emFRUmF2OUc4dzJKdnU1ZTdkbU9mcHZXZnVvak9HYUtkVUlPTnNZR05rT2tqVk5obnlIaVh3SGdINDdkT1E2SUdRN2RHUTdTTlFrWVNQZmFFVFcycW1Tdmo5bnpweExwazZkdWpIczlnU0Z3V3lnaUFrek5kWkl4M1dmdXhCRTNYSHozN3hiS1U3Y1gzcnJHL3ArL29VMS9yUXBhdkkvZDJQMHBvazNhc3h6VXF6M01BYXRGdG5Hd01oMk1DYmNwQU9NSmQ5aDY1bnZvMjdSdU1YU0s2RTFxTTdSYjBjRC9iYi95SFkwa08xZ1VKTkVBL2xHQTNJa25XMk11WG4yN05tZk9ldXNzMWFFM2FBZ01HYzJVSXpSQ1RMYVE4cGVQQ0xrZmJlTFZ2ZjlYR2YyeU81UzdVeExIUUhkL1A2Y0NqNTdxMkcyU1cveDl4MGFVTVN5M2FqSWRqQ01OSWw4aDY5bnZwUFNxYUUycU43UmIwY0MvWFlBeUhZa2tPMWdVSk5FQS9sR283TFducDlJSkdiT21UTm43TUJyMXgrT3pBWjZtRFRUTmtrNlh0SlFLMGttL0QzcEw2N04zVSs1M29EMGpwUTN5SDNyQW1ucDV0SzM5YVg1a3ViNzNzUkFkSjhhbGowdHI4Mnhlc3VCUDdmM0x2dVE2UXk3YmZVb2l0bHVWR1RiZjVObTJpWXJ2VW5rTzNROTgyMmtFdzc4dWYwNStTNGYvWFowMEcvN2kyeEhCOW4ySHpWSmRKQnZOTEk0VHpuQ1lEYlEyM0Fybldnazc3ZWVGSHIxOGJlVjBwdHZsZEp1dU8wSVJkNy9nWlZPR05XbFBaZEovdzYxVGZVcmN0bHVhR1RiYjhNbG5TYUpmRWRCNGYvQkpQSmRNZnJ0S0tIZjloUFpqaEt5N1RkcWtpZ2gzMmhjanFTekpYMS83dHk1VjArWk1tWHRRQytvRjB3ekF2U1FOaG9wNmRDdzI5RlRRdzVrOTJSMWFOclZxTENiVWEraW1tMkliUHNnYlRSU1ZrZUYzUTRVTllaOFY0WitPOExvdDZ0Q3RpT01iRmVObWlUQ3lEY2Ewd2VzdFRjKzhNQURCNGJkRUw4d21BMzBrTWpvWkNNMWR6L21xdFBoeXYvOGpWR0xJNTBVWG12cUc5bU9Gckx0cjBSR0p4dWpsdTdINUR0Y0JmbVdtc2wzWmVpM280VisyejlrTzFySXRyK29TYUtGZkFPU3BIY1pZMzQwWjg2Y2tXRTN4QThNWmdNOU9ab1dkaFBRTjJQMDlyRGJVTGZJZHFTUjdTcVI3MGdqM3hVaTE1RkdycXRBdGlPTmJGZUpmRWNhK1VhRHlwOXlaTSt3RzFNdEJyT0JmRE5zMGtpbmh0ME05T3RremJETTkxOHVzbDBQeUhhbHlIYzlJTi9sSXRmMWdGeFhnbXpYQTdKZEtmSmREOGczR2xrc3BoeGhNQnZJTTM1ZnZVWFNVR25YRlk4UkFkMVhvYzdlSDVMOWYwSVp5SFkwa1cxL2tPOW9JdC9WSWRmUlJLNnJSN2FqaVd6N2czeEhFL2tHQ3B4cmpQbS9XYk5tN1JaMlF5b1Z1YTUxN3R5NUo3aXUrME5qek1TdzI0TEc4L0NXTVpxM2Vhd2t5VnFLanlqSi8vODRaZmhyT21QRWtuQWJWR2ZJZG5TUjdlcVI3K2dpMzVVajE5RkZycXREdHFPTGJGZVBmRWNYK1FZS1dXdnZjQnpuTTFPbVRGa2JkbHZLRmJsVEs2eTFielhHakErN0hXaE1hN3NHKzdhdEVhM1N0ODd3N3IrOFR2citVN25uM2poU1NwWnhYa1RhbGY2NXNmaHpCKzhtSGJlUDlQaS9wZjlzeXkwZjFTWjkraTNTYzZ1a2hhdWtwWnZML3g3S2NlRVIwaDdaaisrUlpkTGlBTHZEMVYxRGc5dDRUUG1aN1ZwNzV6aHArckhlL2EwN3BmZmVWM3k5Q1h0TFo3OVJlc3YrMHFXL2s5YTMxNjZOZmlIYmxhbm5mRXZTUGVkTFE3S1hRYnZ4V1duV3E3M1hHZEVxblRIR3kvaWkxWVcvVStvRitTNVBQZWVhZmh2OUlkdjFnV3hYcHA3ekxWR1RBRkZtclpYeGNRK1pNZVlpYTIzckF3ODhjUFdaWjU2NXpMY04xMERrQnJPTk1XM1dNbjhSYXM5YWFXTjYwSzc3MVdwT1NKTkdlL2N6YnVGek4wM3ppb0JTYmVpUXB0eGUvTGwzakpNdUhpOTk5a1RwMlpYU0ZiTzg1YWNkTEUwZDY5M1d0MHRUZjFYNis5MXp2alM2bjkvdk56OHIzYkU0OTNqaWFPLzl1NjNlSHNCZ2RsNmZ2VDQxbUNNZHl1QjN0c3V4OXhEcHhQMzdYNmZMbGY3NGo3NmZIOVFzN1puOXU2QTVVWHlka1czU0Q4K1MycksvUGE0K1FmcmZoNlFEUjBpM3ZxTzhObi90VWVrdnRmeFZUcmFyRW1hK0plblVBNzM4OWVmNU5kS1NQblpJU2w2K3UvOXdITlJVZkowUEhpMTk0R2p2L3FHN2UzOWNMdGtvZmVsazZXMEhsTjdlMTdkS0gvcGQ2ZXRYalh4WGhINjd2RGJUYjljUHNsMWVtOGwyZmFFbW9TWUJndUwzUUhhZWN5V1pXYk5tWFRadDJyUk5RYnhCRUJnMEJySjJ1RTNxcXNQOUtLY2ZuTHYvOTd3QjVOTVB5dDB2dHdodWE4b1Y0TVUwNVJYdkNlTVY2Zm11UEU2YXY5UWJoUGRMZnJmZFpSUHFzRTBhWkZMK3ZVR01oWm50c1NPbHo1M1UvenJidS9yL3c3RVVHenVrWHowdmZXU1M5M2p5d2RLeCswaWJPc3JiY1NUMS9jZHBVTWgyZFRyY1pLaDk5MzlObEE3YnZmOTF2dnRrLzM4NGx1TG5pNlJ6RDVPR05udG45bnoyUkduNkg2WEJ6ZVZsZkhObmRlMG9WODk4NzhnMGFVaVNmQStFZnJ1OGJkRnYxdyt5WGQ2MnlIWjlvU2FwcjVxRWZLT2VCRFNRTFVrSlk4eTdrOG5reGxtelpsMVRMd1BhOVRkeUJ3UmtSNlpaS1RjNzkwY045OUJPL21YeFgrUWpXcVdITHVuL3RSUDJsa1lQeVQzdUxyNzNIU3BOMmllM2ZNR3EwZ3FMbldtcEkxMjQ3TVcxM2pRbmg0eks3WjFQNXgxcGZ1V2J2T2VrN0VWT0pBMXJrYjU2bXZTSjJWTEdwNk1TZGwyd1ExSkdqcmFsbXpXb21lS2pGR0ZsdXhabVg1VEw5bldQU2R1NnZNSmFraTZkSVAzZkU3MHpYVXgvTzIrQ1JyYXIwKzdHTjkvbkhTYjlkM1puNGI4MlNYZThJRjJlUGIxOTRtanA2TDJLOTlzOUpSMnBLYVJMZnZmTTk5Wk1DNFBaSmFEZkhuZzc5TnYxaVd3UHZCMnlYYitvU2VxckppSGZRSUhMbXBxYVd1Zk9uWHZ0bENsVFhnKzdNUU5oTUJ2STJ1RzJLRzJyLzgwNnBGbTY3ZHpDT2JISDd5WGRkNEgweW5ycEN3OFhybi9YZXlTM3lJQ3ZVMElCOUo3RGMvZGZXQ010MzVKYm52L3liNXhlV3R0Lzk0cDNPbU8rVDgzeGpsS1o5OEhjc2lleVhkdGI5cE11T1RxMy9LdVBTTk1uZWFkeEhyK3Z0NWYrbTQrWDl0N2x5RmhITzl4bVNUdjgzM2dNK1pYdGFtM3JraGFzOU80UGFwTGV0Ry91dWFsanBjKy9yZmpyOG4rV1JyUktqLzJYdEhhSGRON2QzaEZMM1VjdGRhU2tPeGQ3QmZWOUwzbG5KS1JkNmFTZkRkeTJoeTRwLzJpcElKRHQ4clZubWlLUmI4bWJYbWxEZGw3VXcvZkluWW91OVQ5OVUvN0F4YWZmSW4zOGVPbGJqMHNKSjVmdnBvUjAxNHZTdEVPOE0xL3VmMWxhc2RVN1hWanorMi9YQlVkSTE1elkvenExa0xHT3Rya3RrcmFIM1pUSW85OGV1RzMwMi9XSmJBL2NOckpkdjZoSlZGYzFDZmtHQ2xscjN5ZXBiZGFzV1IrSitoSGFER1lEV2R2VFRVb3IreHM2ZjdkdG1aS09OeWRldnRha3Q2ellFZGk3RHlyL1BTU3Z5RDB0YnlxUjdvdHpERzZTM25Gb1pkdnN5NlRSM25ZbDcwanRmMjN5VG1INzVobTVqK2l4ZjN0SGhuZWtwRzlPOXBhOTUzQ3BLeU5kLzZTLzdjbFlveDJaWm44M0dtTitaYnRhSzdaS1Z6L28zVDl3aExlRHAxdlNLZjFJcExaazMrdmVzc0FydEJQR08rcWp2eU0vcktUT0VvNlFxaVd5WGI1Mk54cjVscVNmUHVkZGpGZVNyanRkZXZ1WTNITURUZC9VclR1M3hTNFN2TDFMZXZmZFVrdjIyeDFvZXltMzhFeWFzSG41YmdtN0dYV0JmcnM0K3UzNlI3YUxJOXZ4UUUzU3QyaldKT1FiNkNFaDZieGtNcmtwNmxPT01KZ05aS1dWa0sxUnRmRzFSOHViQTI5bmtlTDIvVWNWYm1QRlZ1L3IrNDZTaG1mSENtejJ0YTNKM09NZFhYMi9UMTlGOUVsNUYvTDQvVCtrTWJ0Sk41eVZHK0JlM3k1OTlTL2UvWWYrSmMxWjRoM1YwdDNPa1czZTkreGZrVzZVdGpXZVJMQ08xVExiVWZEOXFZVkhXUFdsS3lPZDhOUGcyMU1lc2wydVRJUGxlL3hlcFY5QTdFZlBTTGN0Q3JZOTVUSHFjc2wzS2VpM2k2UGZybjlrdXppeUhRL1VKSDJMWWsxQ3ZvRStSWDdLRVFhemdheU1kWHlaMzdrOUpYM2pNV2xvaTNUVm03eGx5elo3cHhxdWIvZU8vbmg5UysvWHBWMXZtcEQ5aHVYMmNPY2JzNXUzbll6MTVxUys4TWplNjR4b2xTNGFuM3Y4cDFlbHY2MlVacHppUGQ3UzZjM1JYYTYzdnNINzJwbVdOclpMUDMxbjdpclhhVmY2L0R4cFU5NVI1MTkvMUp0SCsrRGR2TWRUeDNwWHV2N3Z1Ym1wVU1xV2QzU0RheFdaVS9qcWdWL1pEdEpmbGtrWDNsdjh1VFBmNk0wMUtYbW5CVi8yKzJnZDJWRTFzbDJWdERXUno3Y2tmZXhQZlIrVjk3TnpjenNIZjdaUW1ydkVPMjM5ekRmV3JuMkI2Wkh2ak1oM0tlaTNJNDUrdTJKa08rTElkbFdvU1NLT2ZBTWxzOWErMTFwci92em5QMy9zakRQT3FIUVVKekFNWmdOWmFUbmFkUjVZRlR2VXV6TGV2R0Y3RHM0TlpxL2Q0UzJUdkxuMWlwMkd0YUZEbW5LNzlOMHAzc0IxTVZOdTk5YTdkRUt1eU1qM3FUZm5MalNUZHIzVEd5ZU9ydng3a2J3QjZmMkdlZmZuTC9YbXdSNlNkMGJXTng3ekxqQ1pyeVB0RlVrL2VVZnV0ZnNNcmZMSTdQei9FMk1ZRUNtRFg5a08wdmJzR1FNWGovZU8yc2pQeW9hTzNQMk1LNzFXeHNsT0QvMUwydGhSdU96OEl5TDJNWkR0cXFUZDZPZGJrdjY5eGJ2T3dPQm1MNWY1Yk40ZnZ1dmJTOC80NnUzU284c0xseDIraDNUa250VzExVmM5OHAzaUQ4ZVMwRzhYTHFQZmpnK3lYYmlNYk1jTE5VbmhzcWpYSk9RYjZGZlNHSE5SSnBQWk5IZnUzUCtkTW1WS3BDYVlaekFieUVxN2p0d2FWaDFyZDNoSGRPd3p0UGpnZG50S1dyWGRHemplSysrQ0hRY005NmJ1NkduM1FkTFpoK1FlLys0VmFlVzJ3c0hzaE5QM1FQbktiY1d2UG4zU0czTDMvL3E2TkgrWjlPMHp2TWMzLzgyYmRxU1lkZTNTNWJPa0g1NGxIVFRDYTg4YW43by9hNlcwRytFS01XSnFuZTIrSEx4YmJrN0twaDVuSHh5L3IvU2xVN3lzN3p0VSt1SUFGNDhwMWE5ZThPWjV6M2ZlNGQ3OGxWRkV0c3VYVVRUeUxVbWZPOG03Ym9BazdaSFhiN2NscFMrZExMMWpuRGNvc215enRHUmo5ZSszZExQMDdiOFdMdnZ3TVJIN3d6R1B0ZDVSbVJnWS9YYmhNdnJ0K0NEYmhjdklkcnhRa3hRdWkzcE5RcjZCa2x4bHJSMytwei85Nlpxenp6NTdkZGlONmNaZ05wQ1ZrU05yZy9tRnRzZGc2ZkpqcFllWDVwYmQrS3gzMGNZYnp5NCtsOTd6YTZTUHovWXUxbkhkNmJubEh6MjIrRVU0MXJkTEQveFRPdXVOM3YyYm51Mjl6dEJtNmU3emk3Zng0N09sSjFmMFhwNC93SDNSZU9tUzMzaDc4SmR1OHVaSjYvNUQ0UHRQNVM0eThxdDNTOE96VjJHLzdsSHBYWWRKdjE1Yy9IMUxsbmRhbUpYaHRMQXlCSm50Y3JRa2VsOGN0VnYrVHBzejMraE5qOVBYanBKeURHbjJwdCtKTkxKZEZUY2krWllLZHp6bVM3blN1TjI5KzYxSjd5SzVGLyttK3VzSUpKM2UrVzZOV21YWEk5OHBsM3lYZ242Nyt1MEVpbjY3WW1TNyt1MEVpbXhYaFpxa2NGblVheEx5RFpUcy9FUWlzVURTRDhKdVNMZW9kUzlBYUZ4cmZMbm85TmlSM2dEME1YbEhSQjgwUXJwc1l1SFJHTmVlSlAzUFcvdStFT1NiOXZXbUpPbDV0TWJtenVMclM5TDNucFRlZG9BM1ovV1duWlYvRC9udS9idDA2a0hTRzBkS2grMHVuWEtnOUtYNTNuUXF2M3R2YmhxUlFYblRudXc5SkZmTVpLeDB6Wi85YVVzM0swWG1xSWQ2NEZlMmd6UnZxYmVUWlBMQjN1UFBudWp0MEZtMnVicnQvdWlzNnR0V1MyUzdmSzVWNVBPZGRxVVo4NlhiMyszOXNYZmdDT21hRTZXdlBsTGRkby9iUjNyb0VuL2FXQXRXa212NHc3RVU5TnYxZzM2N1BHUzdmcER0OGxHVCtOUEdXaURmd01Dc3RUTEdTSkt4TmxwWFRPVXZDaUFyWVZ4MWw5ZFd1VUtrWENmdUwvM1hNZEl4ZXhkN2o5ejk1b1IzbWxkZnB4WW1qUGQ4ejhIdWw3SUQ0b3RXZTlPVTVOdlU2VTN0OGRpL2kyOHo3WG9ENnNWdVBiZlZ6VXI2UmQ2VnA4ODczQnZJbGlRbnIrMXUwQmM3TVNxWWdzNHhkWEIxbFlqd0s5dlZlbTJUOUo1N3ZOc25IdWo5L0xmL0ttM043b1JwVFVwZlA3MzRXUWl4UTdhcmtqQTJFdm1XdkdzSWRHZjg4Ujc5OEQ4M1NyYy9uM3Y4am5HNWdaSlk2NWx2eGVsS2FjR2gzNDQ0K3UyS2tlMklJOXRWb1NhSk9QSU5sQ1U3a0MxcjdSL1Q2ZlRkSVRlbkFFZG1BMWtKNDhveDNwSEUxZXhTMzFwa1VIanJUdW0zcjBoL1h5ZWQ4Y3RzQXR1V0FBQWJ5VWxFUVZUZW14M1VKSDNvR08rQ2tZOHRseTc5YmZGdGQ2Uzk0bU5UcC9TL0QwbDN2YWYzT3Erczc3dHQyN3VrUzM5WDhyZXl5eVBMdkZQU21oenZpUFBtaERlZ25UL1EzajNBSFppOC94TWpxeVFESWlYeks5dlY2c3IwZjFUVHhnN3B4ODk0Yy94SjByaFIwcFhIZWZPdlYyck9FbS9hblh3WGpZL1kwVEprdXlxT29wRnZ5YnN1UUhmRzIxTzluNy8xT2VudFk3MDVXQ1h2REowWDFsVCtmaXUzRlU1ZkpYbHpVMDRvc2pNMU5EM3kzV1RJZHlub3R3dVgwVy9IQjlrdVhFYTI0NFdhcEhCWjFHc1M4ZzJVNU5aTUpuUE5PZWVjVThZbGo0UEhZRGFRbFZUM2tTTFZWUnpiZG5vRHZ5K3RrNDdleTF2MnlucnBoMDlMeCs3alhYQ21wMEZOMG51UDlPNTNwTDJMUXhiejd5M1NjNnVrYXgvcVhRd0hxU010cmRqcVRaZlNrdkNLbnFXYnZTdGdkOXRaNVR4cjVUQkdhbklvUGtybFY3WnI0ZjZYcFhQR2VjWHYrbll2Ny9zUHIzeDdkNzNZKzJKTDd6c3F1aGRiSXR2bFMrNDZDaXFpLzZsNWRtYWtiejh1L2VCTTcvSGoveTcrQjJhcGxtL3hybGVRNzhQSFJPd1B4enprdTNUMDI0WEw2TGZqZzJ3WExpUGI4VUpOVXJpTW1nU29heGxKdjB1bjA5ZE1tell0VWdQWkVvUFp3Qzc1cHoxV1UzODh0VUthL0F0dm9IZjJSWVhQVFIwcm5YdG8vNjl2UzNyemxoWHo0R3ZlOXA5ZFdWbmJoalJMdDUxYi9MbmxXNlF2OTNHMTlxVGp0YXZiNEdadkFENS9tVjl6ZFBmSjVOKzFTckFudldSK1pidFd2dlc0OUlHanZhOWJkbnAvNkZYcTR2SGUwVlg1bktoOUJtUzdLdldXNzcrKzdsMUk3UEhsMHZ4bDFXM3JvQkc5ZjE4Y3ZrZDEyL1JkejN6Ym9FL2ppWWQ2eXpYOU52MTJxY2gyNFRLeUhTLzFsdStHcjBuSU45Q2YzMWxycjQ3aVFMYkVZRGF3UzlLNGNycUxqeXBPQzl1ZW5XWWsvNmpscUVnNjN0RWx4ZlIxSWNvdnZNMDdvbnhJM3ZlemVudnY3YXplN2s4Yis5VHp0REQycEpmTXIyelh5c3ZycFd2bitiT3R1cGovajJ4WHBkN3lMVW4vcjhxTExIWGJlNGgwd1JIK2JDc3dURE5Ta1hyTE5mMDJ1UzRWMlk0NHNsMlZlc3UzMU5nMUNma0crblM3TWVicXFWT25yaDE0MVhBd21BMWtOVHZCNzBuLytxUGV4VGdrS2VGSW56ZytONzFJVHl1M1NaOTlVRnF5TWJjczhJc3NGckYwazNUS2dibkhUNjN3VHJXOC9OamNzbVdicGMyZHRXdVRrZFJzT0xxdlZMWElkaWtPMjExNitpUGh2WDg5SU52bFMwYm9LS2pycCtUK1RvcmMwWFlSWUNTMUpNaDNLZWkzNndmOWRubklkdjBnMitXakpxa2Y1QnNveXBYMGdLUlBUWmt5WmVOQUs0ZUp3V3dncTgxMHFjbHgxUm5nN3pRcjc0SWc0MFpKWHp4Wk9uUjNiL2xMNjNLbllYV2t2Vk1ROXgwcS9meGM2WmZQZTFlYjNsSEZIR2JkdG5WSmwvMisrSE03Ky9pK2wyL0p0ZXVSWmRMMVQwcjdENU9tSFpKYjU5SGwxYmR0UUhsRm1DTlhneHdmUHBBR1VZdHNsNnFTZVNGSHRWWCtmcGZQa3Y3ZXgvN2svSDFEVFhsbkp0UjhweEhacmtxcms0cE12aXY1WTdFMTZVM2IxSzJjK0QzOUgrbnF1WDAvbjhvZWNOVGtWTFo5WC9USTkrQkVrYXNrb3hmNjdlTFAwVy9YUDdKZC9EbXlIUS9VSkgwL0g4V2FoSHdEdmZ6V1dudjFtV2VlR2VtQmJJbkJiR0NYb2NrdUpYMDQvVGxodkF0S3ZDSHZBakhkdjZqM0dTcGROdEViQ080dU1CNVpMbjNucjlLczkzdVBkNmFsSzJkSk4wM0xyZi9lSTZWWnIzcFhRZTk1NFpoeVpGenB0VEpuUEhyMlA5TFpkM2hYYjNldGR3SElHODcwcGl5UnZLdkIvM3B4NVcwcVdkNXBZVW5IYW5BaTZFbTY0OE92Yk5mQ3NmdElRNXU5Z2plVmtmWVpKcjM3c056enBad0I4UEJTNmJYc3I5OFZXNzBkTWQyYUU5SlJlMHFkNmV5VjVpVzlaWDlwY0Y3aHZxV0daeGxJSXR0Vkd1elVUNzUzYTVVbTdlUDFtNm1NZDRiT09lTUsvK0FjS0g5cmQwaDNadnZjcFpzTDh5MTVjMVlPYmZHMjcxcnYvam5qU3QrKzczcmtleWo1TGduOWR1NDUrdTE0SWR1NTU4aDIvRkNURkQ0ZjlacUVmQU1GSWorMVNENEdzNEVzci9pb2ZqZjZDZnRMMzV0YXVLdzlKWTNaVGJyanZOd2dzT1FkZGYzRHA2V1JQWTd5K004MjZaTGZTdCtjbkp1dityMUhla1Z2TllQWmxkaVp5UlhyclVudmUrcytvbHlTYmxuZ1RUdFNTNDVjRGVIb3ZwTDVsZTFxL1hPajlNa0h2UHY3RFpOdU9hZjNPaWNmMFAvRmxiclBGT2pQZlMvMS9Wekc5YTdhM3RySGI3K01sZjRWNGlVdXlIYjVCaVZTa2NpM0pNMzRpL1RNZjd6Ny8vTldMOC81TWxhNjd2VCtqNVphdnJuLzkxaTVUZnJ1azMwL2Y4cEIwc2VPNi92NVZ6ZjB2LzBnT1hJMTFLbjFYNjcxaVg0N2gzNDdYc2gyRHRtT0gycVNRbEd2U2NnMzZvbTFWc1lFTW1lUWE2MmRZNHlKL05RaStaeUJWNmt0YTIybnRWenFIclhYbGtpcEpWdDhWTk5GL0tQSUwrVy9yL1dPaVA3QjA5N2oxZHVscTJaTE56emQ5K2xWbXp1OTB4Ry8rYmgzZjlWMjZYdjlGQXUxa0hHbGYrY1Y3bzhzbDI1YlZKdjNOdGtqM2lXcDFVbXIxYVQ3ZndGMjhTdmJsY2k0M2xFYUhXbnY0cWhyZDNpM1ZkdThBdmJWRFlYendpOVkxZi8yZnYxQ2xlMngvZThRZXVDZjBvYU82dDZqWEdTN09xMG1IVnErSmUrSXV1Nk1iMmpQWlh6cHBsekdOMlV6dFhWbllkNTdXckNxK08rUWNpenE1MmVvTTkzL3dFb1FldWE3elNIZnBhRGZ6bXNQL1hhc2tPMjg5cER0MktFbUtSVDFtb1I4bzU0WVkyU3QvNVB6R0dQbUdHTStPWFhxMUxvWnlKWWllR1MyTWVZeFNZc2xUUWk3TFdnc1J0TElaTHRXZEEwZmNOMytyTjNoSGFtY2RMdzVxcDlla1R2OTZzN0ZYc0g4NU90OXoxSGQwMzB2U2JQL0tlMDV1UGVwV3htYk95MnhGblBxcFZ6dkFwYXZySmVPMzFmNndzUEJ2MmMzcTF4Uk9DcTVROEhzbEl3bnY3SmRpU2RYU0NmOXJQZnlWZHVsOTkvZmUvbkw2M292Uzd0ZXNYM3Jjd1AvWVZtS2hhdTgweW96cnZkenVHMm45M003ZjVsMFZ5Mm16T21CYkZmSG1QRHlMVWtmK1VQeDVUOTZ4cnYxOVBKNjZaQlJoY3MyZGtoUHZDNTk5NG5xMi9QM2RkNHB3MG5IKzlxWjluYUkvbU9EZC8yRldoL2xSNzRyUTc5ZGlINDdQc2gySWJJZEw5UWtoYWhKQUgvNWZXUzJ0ZllPWTh4bjZtVnFrWHo4K0FKNUpzeTAxeWFrcjB1RnYrd1F2dnovRHl0OTVibnBaa2FZN2FrMzlaVHRJYzJTdGQ0T21vejFpdDg0STl2VnE2ZDhOeWU4bTgzbU81WEo3WlNNSS9KZHVYcktOZjAydVM0SDJZNHVzbDI5ZXNvM05RbjVSdlRObXpmdmdGUXF0Y3puemJxU0hwQjBTYjBka2QwdGNrZG1BMkV5Vm85SHV1S0FKTWwxOVpldzIxQnY2aW5iMnh0NCtqcXlYWmw2eW5kWEp2NkRJWDBoMytXcHAxelRiNk1jWkxzK2tPM0sxRk8rcVVtQXhtU01tV090L1ZTOURtUkxFWnd6R3dqVHd0VjZRbFlka3JmWE5vQXBpVkNoWFRXaFZjY2lSMzhOc3kzMWlHeEhGOW11SHZtT0x2SmRPWElkWGVTNk9tUTd1c2gyOWNoM2RKRnZRRExHM0p2SlpLWlBuVHAxU2RodHFRYUQyVUMrR1NZdGFYN1l6VURmclBTSXBwdFUyTzJvTzJRNzhzaDJGY2gzNUpIdkNwRHJ5Q1BYRlNMYmtVZTJxMEMrSTQ5OG80SE5TeVFTVjV4MTFsa3J3bTVJdFJqTUJucklTQTkyMytlaUVORmdDeDlRSEZhSWJFY1AyZllQK1k0ZThsMDljaDA5NU5vZlpEdDZ5TFoveUhmMGtHODBPbVBNYkVtWFQ1NDhlVVBZYmZFRGc5bEFEeG1qaHlWbEpPK1hIbWVHaGF2SDU1L0pOREcvV2FYSWRyU1FiWCtSNzJnaDMvNGcxOUZDcnYxRHRxT0ZiUHVMZkVjTCtVYWppOHZVSXZrWXpBWjZTRFpwdFpYK0dYWTdrSlZYQVZycEh5YWx0YUcycDQ2UjdZZ2gyNzdLNXZ1bHNOdUJyTUo4LzR0OFY0WitPMkxvdDMxRHRpT0diUHVLbWlSaXlEY2FXMnltRnNuSFlEYlF3N2J0MmlycGliRGJVYTRScmRJUmUwaFR4MHFYSHl1Tkhla3RiMDFLYlFQY0V2VnordHRqNnp1MEp1eEcxS3Q2elhhRElOdFYyclpkVytVZENZV0lzZEt6NUxzeTlOdVJScjlkQmJJZGFXUzdTdFFra1VhKzBVam1HMk91aXN2VUl2bVNZVGNBaUpvbG56QTdKOTVzSDdkR0Z4aHBpTFhlanR3b3pYZVdkS1QvZDZvMHZGWGFjN0IzRzlSVXVNNSt3NlF2UEN6OTZ0M1NnU1A2Mzk0WDUwc1BSUERZR0N0Slp0ZVZwenRkNmNrVm56RWRZYmFwbnRWRHRoc0YyZmJma2srWW5STm0ycjg2MG9mSmQ3aDY1dHRJVDVEdnl0QnZSd2Y5dHIvSWRuU1FiZjlSazBRSCtVYWpzdGIrTVpQSmZHcmF0R24vQ3JzdFFlREliS0NJbEt0SEpLMlNza1ZIeEFvUHgwaG5qSkhldEs4M1VOMXpJRnVTSmg4czdUNm85bTN6VS81SGI2MDJ5ZnQvUVJXaW51MUdRYmFEa1U3cktaSHYwUFhLZDFwencyeFB2YVBmamdiNmJmK1I3V2dnMjhHZ0pva0c4bzBHTmErcHFlbERjUjNJbGhqTUJvcGFmSVdXR3FzbncyNUhPWGFrcEtXYnBiKytMdDMxb3ZUOXA3d2p1UFA5WjV1MFlxdDMyOTRWVGp2TDBlTmlIWTh2dWx6THcybEpmTlJqdHVPSWJBZmp4U3UxZ255SHIyZStuMXVuMkJiU3RVQy9IUTMwMi80ajI5RkF0b05CVFJJTjVCc05LTFpUaStSak1Cc294aGlidHZxeHBKVGs3YzJOOGxXbzMzbW5kUExQcGZQdmtUNzVnUFIvVDNnRDJxdTNTOE5hY3V0ZGVLOTA3bDNlN2FHOG9ZVW9kZ1RXRmh6QWtFb2JmVmZHUlBtL29UN1VXYmJqaUd3SGlIeUhybWkrWnhnM3ZCYkZBTGtPSGYxMlFNaDI2TWgyZ01oMzZNZzNHbzIxOW8vcGRQcXlLVk9tdkJKMlc0SVd4VEVzSUJLZXY4SThZNjN1RHJzZHBlaE1GMS8raHVIU3lEYnYvczVNMyt1ZE04NmJsdVRFL1lOcFg3V3M5SnNYcHB1bncyNUhYTlJUdHVPT2JQdVBmRWNIK2ZZUHVZNE9jdTB2c2gwZFpOdC81RHM2eURjYXdLT0pST0x5T0U4dGtvOExRQUw5eURqNlp0TFZPMlUwVkJHK2NNZnYzMWU0cDMvNVp1bUR2NVd1UGlHMzdKODlUakxadWpOMy85aDl2TnZDMWQ0MEpWSFEvVGxiYVhOYStsNjRyWW1mZXNsMkhKSHQ0R1VjZlRQaDZoeGpOSng4MTlhdXo5bHFhOXFRYnovUmI0ZUhmanRZWkRzOFpEdDQxQ1RoSWQ5b0lQT05NVmUrL2Uxdlh4bDJRMnFGSTdPQmZpU3RsbHJwQVN2WjdndDNSUEc4cE5hazFKWjNhMDE2QTlrbjVCMXAvZHVYQzEvejhGTEo3ZkhOdkxJdStMWU94Q3IzR1Z2SnltcHVreFQ3MDJScXJWNnlIU2RrdTNhU1Zrc2wvWlo4MTA3UGZGdnBFZkx0TC9ydDJxUGZyZzJ5WFh0a3UzYW9TV3FQZktPUk5OTFVJdmtZekFiNnNXQzZhYzlZM1M5cFM5aHQ2YyttVG1sRFIrNjJ1Vk82L2tucHZwZTg1K2N2azM3L2o4TFh2TGhXdXVTMzBrM1BTcjk2d2JzOStGcnQyejZBZHRmby9nWFRUYVEvLzNwVUw5bU9NYklkb0FYVFRidHJkSi9JZDFqSWR3RG90ME5IcmdOQ3RrTkh0Z05FVFJJNjhvMDRhNmlwUmZJeHpRZ3dnSlNyMlFsSEN5V2RHdFV6d3Q1N3J6ZUluVzk0aXpSbmliUzlTM3BxaFRSaDcrS3ZYYkRLKzlxWmxsNVpIMnc3UzFId0dWc3RYclZOczhOcVM5elZRN2JqaEd6WGxydFZmM0dHa2U5YTZabnZyb3p1RDZzdGNVYS9YVnYwMjdWRHRtdUxiTmNXTlVsdGtXODBBbVBNVTliYWhwcGFKQjk5S1ZDQzhiZmFJNU1aUFdXa3dWTDJ5c2doL3ZRMEo2UW5QcHg3UE9YMjNvUFpweDhrZmV1TTByZTVZcXQwN2wzK3RLOVNWcmxPeVVvN3V0STY3c1dQbVpmN2V3MnFFN1ZzeHhYWkRnZjVyZzN5WFZ2a3VqYklkZTJSN2RvZzIrRWczN1ZCdmhFMzgrYk5PeUNWU2kzcnNmalAxdHFQbjNubW1mOG8rcUlHd0RRalFBbGV1TXk4YUtUUFNrcEowU3M4Wmw4c1BmMlIzTzN1ODhOdVVXWHlDbzh1WS9SNUNvL2dSVDNiY1VHMnc5R2RieXQxU2VRN0tPUzd0dWkzYTROYzF4N1pyZzJ5SFE1cWt0b2czMmdBanpxT2Mya2pEMlJMREdZREpjdTA2MDVyOVhEMzQvd0xTNFF0WVhyZjF1enc1c0IrOERYcGJ5dHo5L052bXp0ejIyaFBoZGYrSXAvbHZGUkdkNGJTbUFZVTVXelhPN0lkdmt5NzdqVEtuVjVLdnYzVDg3TTBWaytRNzlxZzN3NE8vWGE0eUhad3lIYjRxRW1DUTc0UlY1MmRuVHNsTFpFa2ErMVR4cGlQTmVyVUl2a1l6QVpLdE9qVFpyT3NabHBwdmVUdDlZM0tEdlUxTzZSVjIzTzNkZTNlQlI2dm5lZDlQV292Yi83c2ErZmxicjk4WGhyYWt0dkduUytHMS83OHo5SkttMTJybVM5Y1lkYUcxNkxHRXVWczF6dXlIYjVGbnphYnJhdWJ5YmYvZXVWYnVvVjgxd2I5ZG5Eb3Q4TkZ0b05EdHNOSFRSSWM4bzI0R2pSbzBIclhkVDhtNlZPdTYzNXd5cFFwSVk3Y1JBY1hnQVRLWUJ6TmNxMitZYVJ2eVVUbjUrZVMzL1NlTTF1U0xwMGdYZlVtNy83WFRwT20vMUY2ZWIzVW1wUytkTEozQkxja0xkOGkvZW5WMnJXM1QxWVpHWDFqMFdyOUtleW1OSnFvWmpzMnlIYW9ubHVqZWNmc1RiNERrODMzd3RXNk4reW1OQkw2N1lEUmI0ZUdiQWVNYkllS21pUmc1QnN4YytxcHA2WWxQWmk5SVlzanM0RXlMSmh1VXR1NjlHUFg2UC9DYmt0ZlJyUks0MFpKZXd5UzduOUpXcjNkV3o2b1NicHBtblRNM3RKMXAwdUhqTXE5NWdkUFNXNEV6bkd6VmpkczNha2ZhSVpKaDkyV1JsTVAyYTVuWkR0a00weWFmQWVIZkllRGZqdFk1RG84WkR0WVpEdGsxQ1NCSXQ5QVkrQ3NGcUFDazJiYTRhN1Z2Y2JvZEZQam5VSmpSM3FEMVY4NU5iZnNoVFhTYm0zU25vT2xsb1MzN0N1UFNILzhoM1RFSHRMTjUwaHQyZjMrK1ZkNGxxVGJuNWQrOEhTdFdsK2NsVnhaL1RsdGRRbW5nNFVyekd6SEVkbU9sa2t6N1hBcjNTN3BiUEpkUFN1NXh1alJWRVlYa3UvdzBHLzdpMzQ3T3NpMnY4aDJ0RkNUK0l0OEE0MkZUaE9vd0lMcFpvdk42UE9TYW40RjJZdkhGdzVrUzlMNHZhVDloK1VHc2lXcEs3c3YrdS9ycE04K0tLVmM3M0grUVBaenE2UWZQaE5vYzB0aXBLVnBvMnNwUE1JWFpyYmppR3hIeTRMcFprdFhSbDhRK2ZhRmtaWjJkWkh2c05Gdis0dCtPenJJdHIvSWRyUlFrL2lMZkFPTmhjRnNvRUtMUHFhL1dhc1BXK3Rkd0tOVzBtNy96NjNhN2cxUy8yZWJ0MnpNYnRLMFF5U255SGtZNDNhWHJqaFdHdDdTKzdtYXNkcm9XbjNnaGVsYUdHSXJrQ2VzYk1jTzJZNmtGNi9VWXZMdGcyeStGMStscDhKdUN1aTNmVU8vSFRsazJ5ZGtPNUtvU1h4Q3ZvR0d3elFqUUpXT3Zza2VrelQ2dlRYYXo5VGdaK3JEeDBqSDdpc2R0MDl1MmFmblNLOXVrTmExZTNOZkQybVdUamxRZXZzWTZTMzdEOXlvenJUMHlISnA3aExwMGVXQk5uOFhLMWxadmU0NmV0K2lqNW9uYXZPdUtFZXRzeDBYWkxzK0hIMlRQU2JoNkRlU0RpRGZwY3ZtZTZYcjZBTHlIVDMwMjVXaDM0NCtzbDBac2wwZnFFa3FRNzZCeHNXUjJVQ1ZucjljaTlKR2x4bnBuN1Y0djU4dWxENzVRT0d5bDlaSmEzWjRBOWxOam5UYnVkS01VNlFUZWd4a2Irenc1dEwrNlVLcEs1TmIzcHFVcG95UkxqeXlGdC9CTHN0ZDZiSkZLem1xTDZwcW5lMFlJZHQxNFBuTHRjaG1kQ241THR2eWpOWGw1RHVhNkxjclJyOGRjV1M3WW1TN0RsQ1RWSXg4QXcyS3dXeWdXc2JZNTFmcElkZnFJaXV0RExzNUtWZjZuejlMSFhuWGIwNjcwbjB2U2VmZDdWMFU4cVpucFF2dWxmNnl6THNncE9SOXZhRjJaY0FhYTNYK290V2FweG1tbjRsVEVLcUlaYnRPa08xNllZeGR1RmFQa2UreXJMRlc1eisvUnJQSmQwVFJiMWVDZnJzZWtPMUtrTzE2UVUxU0NmSU5OREJPWVFGOGRPUk1PNlpGdWsvU1VaSVNrbVN0Wkh6K1NXdE9TRTk4T1BkNHl1M1NobzdDZGFZZEluM3l6ZEw5TDNrRDJldmJpMi9yZ09IUys4ZDdlN2ErL3BpLzdaUzhRWEtUdSs5S1dwUjI5Y0VYcmpBdit2OXVDRXF0c2wxUHlIWjhIRG5Uam1tVzdqVFNSSkZ2U1VYei9mZTBxL2VUNy9wQnY5MGIvWFk4a08zZXlIWjhVSlAwUmswQ29LY0c3aEtCWUJ6OUkzdElNcWxyclBRaFk4STkreUhwOUgvQnlFQjFIL0tkNjJVeXNyb2puZGJYbjcvS3ZCcE9vMUNOS0dVN1ZHUTdsc2IveEI3VWxOSG55WGYyYTQ5OHU5SzNGbDV1WGdxblVhZ1UvWFlXL1hic2tPMHNzaDFMMUNSWjFDUUErc0JnTmhDQXNUZllZVU9hOVNGSCtvWXhhZ3U3UGFISUt6NnNWWWMxK3VJVzZkWi9UVGRiUW0wWHFrSzJSYlpqYkZlK2piNXVwTUZodHljVWhYODRkcnJTRjhoM2ZhUGZGdjEyVEpGdGtlMFlveVlSTlFtQVBqR1lEUVJsaG5XTzJVc1hHRWRmazlWQnUvYXEyN3pmeXpINkNiUjVkN3EvTDJ2bHl1aDF1YnJtdVlkMXYrNDFtYjVlanpwQ3RzbDJuTTJ3em9TOWRZNWo5TjFHejdlMSt0TENlYnFEZk1jQS9UYjlkbHlSYmJJZFo5UWsxQ1FBaW9wUjF3ZEUwOFFmMjdFMm9TdU1kNXJZYnBLS25USlZ0MnplL1I3ZnpnYlg2dGV1b3g4OS8xRk9jNHdqc2syMjQ2dzczNDdSSlpKMmw5UVErYmJTWm10MU8vbU9KL3B0Y2gxWFpKdHN4eGsxQ2ZrR1VDZ0dYUjhRZldOdnNDMURXblJtd3VxN01qcTQ0TW5zYjI5cjZ1c0gwdlo0WEZCNFdQM0hsVDYydmwwUHJ2aU02WEZwU3NRSjJVYWNqYjNCdGd4SmFuTEMwUTJOa205ajlPazFPelNMZk1jWC9UYmlpbXdqenFoSkFDQ25udm82b082Ti9aVWROblM3dm15a2k0M1JLR1d2VUYxUGJONVJBRDBLRHRjWXJYTmQzZTA0K3RJQzVqSnJLR1FiY2RhZGI4Zm8vWkwyVU16eUxhUDExdFZkNUx1eDBHOGpyc2cyNG95YUJBQVl6QVpxYjRaMWp0NUxSenRHRnpwR0YwZzZxT2NxL1p4S1dITjIxejllVzRyTnoyYWw1YTUwdDlLNmM5RTZ2YUFaeHExdEt4RUpaQnR4TnNNNjQvZlM0UW1qaStPV2IyTjE3OExWZW81OE55RDZiY1FWMlVhY1VaTUFhSEJoOTJ0QXd6cDhobTF1RzYyRFhhdjNHYU1yakxkblhWS1A0aU9rMDhaczlyMTdGVUtGUmNjbVkvVjlWN3B2NTJvdGVXbUc2YXBoRXhGUlpCdHgxcDF2SzUwbjZaTjFuTzhmdTlLZDVCc1MvVGJpaTJ3anpxaEpBRFFxQnJPQkNOanZldHUyeHlCZDVrZ2ZsZEVCa29ZV1c4L2FZa3M5dTY3NG5MOHMvN1Y5TGUveFJQZmU4cjQ2Qnl0dGw3VFVXdDIyeHVqbWxkTk5lOSt0UXFNajI0aXo3bndiNmNQR203OHkydm0yK3JlVmZrcSswUi82YmNRVjJVYWNVWk1BYUNRTVpnTVJjc1QxZG1UVElKM2tHSjBzcTBuRzZHaEp3NHV0MjdNUThhUDRNSDMzQ051czFVSkpDNVhSb3ltaitZdXZOSnY2K1ZhQUFtUWJjVFpwcGgyZXNUckZNVHBaMGdRalRWUlU4aTA5TDZzRnl1alJkcXRIWHJuS2JPam5Xd0Yyb2Q5R1hKRnR4QmsxQ1lCR3dHQTJFRUdUWnRxbWpyUkd0U1EwMGtxbkdPbHN4K2dVU1lOcTFRWnJ0VjFHajFpcnVXNWFENmVNTm1pZE5uTHFGNnBCdGhGbmsyYmFwcDJPUmpabE5NcEtwempTVkdOMHVtcWY3OGV0MVd3M3JZZTdtclRSck5JRzhvMUswVzhqcnNnMjRveWFCRUNjTVpnTjFJdDdiR0xDT2swMENVMHhScWNaYVl5a0ppc2xKVFZKYWpKU3drcE85dXd1eDNvN3h4MHJ1Y2JibWU1YWI3bzAxMG9aU1NsWnBZMVJTbExLV2kyVDFZTnBxM2t2ek5lenV0ZGtRdnlPMFNqSU51SXNtMjhsTk5reE9zTklZNnlYYTEvemJhUjVLVmNQa20vVUJQMDI0b3BzSTg2b1NRREVCSVBaUUozYTd4N2JObktMUmlVeUd1VWFqWFNzUnNscW1JeWFIYVBtalBXK3lpdE1VcTVWVjhLb3k3WHFrbFdYakxZYXE0M1dhRU1tb1EzclhXMWt2akpFQWRsR25PMTNqMjBidFVFakhhUGRYYU9SanRGSVpUUmMyVXhicWFXL2ZGdEgyeHhYRzZ6UmhsUkdHemNtdFlGOEkyejAyNGdyc28wNG95WUJ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FREgvSDF5RW5oeDJhZ0pWQUFBQUFFbEZUa1N1UW1DQyIsCgkiVGhlbWUiIDogIiIsCgkiVHlwZSIgOiAiZmxvdyIsCgkiVmVyc2lvbiIgOiAiIgp9Cg=="/>
    </extobj>
  </extobjs>
</s:customData>
</file>

<file path=customXml/itemProps380.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5714</Words>
  <Application>WPS 演示</Application>
  <PresentationFormat>宽屏</PresentationFormat>
  <Paragraphs>488</Paragraphs>
  <Slides>41</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41</vt:i4>
      </vt:variant>
    </vt:vector>
  </HeadingPairs>
  <TitlesOfParts>
    <vt:vector size="49" baseType="lpstr">
      <vt:lpstr>Arial</vt:lpstr>
      <vt:lpstr>宋体</vt:lpstr>
      <vt:lpstr>Wingdings</vt:lpstr>
      <vt:lpstr>微软雅黑</vt:lpstr>
      <vt:lpstr>Arial Unicode MS</vt:lpstr>
      <vt:lpstr>江城圆体 400W</vt:lpstr>
      <vt:lpstr>Office 主题​​</vt:lpstr>
      <vt:lpstr>1_Office 主题​​</vt:lpstr>
      <vt:lpstr>大学计算机基础</vt:lpstr>
      <vt:lpstr>目录</vt:lpstr>
      <vt:lpstr>PowerPoint 演示文稿</vt:lpstr>
      <vt:lpstr>章节目标</vt:lpstr>
      <vt:lpstr>PowerPoint 演示文稿</vt:lpstr>
      <vt:lpstr>2.1.1 计算机的起源与发展历程</vt:lpstr>
      <vt:lpstr>2.1.1 计算机的起源与发展历程</vt:lpstr>
      <vt:lpstr>2.1.1 计算机的起源与发展历程</vt:lpstr>
      <vt:lpstr>2.1.1 计算机的起源与发展历程</vt:lpstr>
      <vt:lpstr>2.1.1 计算机的起源与发展历程</vt:lpstr>
      <vt:lpstr>2.1.1 计算机的起源与发展历程</vt:lpstr>
      <vt:lpstr>2.1.2 计算机的基础认知与发展</vt:lpstr>
      <vt:lpstr>2.1.2 计算机的基础认知与发展</vt:lpstr>
      <vt:lpstr>2.1.2 计算机的基础认知与发展</vt:lpstr>
      <vt:lpstr>2.1.2 计算机的基础认知与发展</vt:lpstr>
      <vt:lpstr>PowerPoint 演示文稿</vt:lpstr>
      <vt:lpstr>PowerPoint 演示文稿</vt:lpstr>
      <vt:lpstr>2.2.1　计算机的组成与结构 </vt:lpstr>
      <vt:lpstr>2.2.2 计算机的工作原理</vt:lpstr>
      <vt:lpstr>2.2.2 计算机的工作原理</vt:lpstr>
      <vt:lpstr>2.2.2 计算机的工作原理</vt:lpstr>
      <vt:lpstr>2.2.3 计算机的软硬件系统</vt:lpstr>
      <vt:lpstr>2.2.3 计算机的软硬件系统</vt:lpstr>
      <vt:lpstr>2.2.3 计算机的软硬件系统</vt:lpstr>
      <vt:lpstr>2.2.3 计算机的软硬件系统</vt:lpstr>
      <vt:lpstr>2.2.3 计算机的软硬件系统</vt:lpstr>
      <vt:lpstr>2.2.3 计算机的软硬件系统</vt:lpstr>
      <vt:lpstr>PowerPoint 演示文稿</vt:lpstr>
      <vt:lpstr>PowerPoint 演示文稿</vt:lpstr>
      <vt:lpstr>2.3.1操作系统概述 </vt:lpstr>
      <vt:lpstr>2.3.2 操作系统的功能和特征</vt:lpstr>
      <vt:lpstr>2.3.2 操作系统的功能和特征</vt:lpstr>
      <vt:lpstr>2.3.3 操作系统的发展与分类</vt:lpstr>
      <vt:lpstr>2.3.4 国产操作系统的发展</vt:lpstr>
      <vt:lpstr>2.3.4 国产操作系统的发展</vt:lpstr>
      <vt:lpstr>2.3.4 国产操作系统的发展</vt:lpstr>
      <vt:lpstr>2.3.4 国产操作系统的发展</vt:lpstr>
      <vt:lpstr>2.3.4 国产操作系统的发展</vt:lpstr>
      <vt:lpstr>PowerPoint 演示文稿</vt:lpstr>
      <vt:lpstr>拓展训练--利用 AIGC 相关工具制作短视频</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11</cp:revision>
  <dcterms:created xsi:type="dcterms:W3CDTF">2023-08-09T12:44:00Z</dcterms:created>
  <dcterms:modified xsi:type="dcterms:W3CDTF">2024-06-20T03:24:12Z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17A7E9BA42CB44F5A5E816A6E6CAFE12_13</vt:lpwstr>
  </property>
  <property fmtid="{D5CDD505-2E9C-101B-9397-08002B2CF9AE}" pid="3" name="KSOProductBuildVer">
    <vt:lpwstr>2052-12.1.0.16929</vt:lpwstr>
  </property>
</Properties>
</file>