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handoutMasterIdLst>
    <p:handoutMasterId r:id="rId41"/>
  </p:handoutMasterIdLst>
  <p:sldIdLst>
    <p:sldId id="257" r:id="rId4"/>
    <p:sldId id="258" r:id="rId5"/>
    <p:sldId id="260" r:id="rId6"/>
    <p:sldId id="265" r:id="rId7"/>
    <p:sldId id="261" r:id="rId9"/>
    <p:sldId id="266" r:id="rId10"/>
    <p:sldId id="534" r:id="rId11"/>
    <p:sldId id="297" r:id="rId12"/>
    <p:sldId id="290" r:id="rId13"/>
    <p:sldId id="291" r:id="rId14"/>
    <p:sldId id="535" r:id="rId15"/>
    <p:sldId id="503" r:id="rId16"/>
    <p:sldId id="536" r:id="rId17"/>
    <p:sldId id="298" r:id="rId18"/>
    <p:sldId id="299" r:id="rId19"/>
    <p:sldId id="300" r:id="rId20"/>
    <p:sldId id="537" r:id="rId21"/>
    <p:sldId id="538" r:id="rId22"/>
    <p:sldId id="509" r:id="rId23"/>
    <p:sldId id="539" r:id="rId24"/>
    <p:sldId id="540" r:id="rId25"/>
    <p:sldId id="541" r:id="rId26"/>
    <p:sldId id="542" r:id="rId27"/>
    <p:sldId id="543" r:id="rId28"/>
    <p:sldId id="544" r:id="rId29"/>
    <p:sldId id="301" r:id="rId30"/>
    <p:sldId id="531" r:id="rId31"/>
    <p:sldId id="532" r:id="rId32"/>
    <p:sldId id="545" r:id="rId33"/>
    <p:sldId id="546" r:id="rId34"/>
    <p:sldId id="547" r:id="rId35"/>
    <p:sldId id="548" r:id="rId36"/>
    <p:sldId id="549" r:id="rId37"/>
    <p:sldId id="331" r:id="rId38"/>
    <p:sldId id="332" r:id="rId39"/>
    <p:sldId id="333" r:id="rId40"/>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3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318.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2.pn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60.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2.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0.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35.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微软雅黑" panose="020B0503020204020204" charset="-122"/>
                <a:ea typeface="微软雅黑" panose="020B0503020204020204"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微软雅黑" panose="020B0503020204020204" charset="-122"/>
                <a:ea typeface="微软雅黑" panose="020B0503020204020204" charset="-122"/>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75.xml"/><Relationship Id="rId2" Type="http://schemas.openxmlformats.org/officeDocument/2006/relationships/slideLayout" Target="../slideLayouts/slideLayout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NULL" TargetMode="External"/><Relationship Id="rId13" Type="http://schemas.openxmlformats.org/officeDocument/2006/relationships/image" Target="../media/image4.png"/><Relationship Id="rId12" Type="http://schemas.openxmlformats.org/officeDocument/2006/relationships/tags" Target="../tags/tag6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image" Target="NULL" TargetMode="External"/><Relationship Id="rId14" Type="http://schemas.openxmlformats.org/officeDocument/2006/relationships/image" Target="../media/image4.png"/><Relationship Id="rId13" Type="http://schemas.openxmlformats.org/officeDocument/2006/relationships/tags" Target="../tags/tag14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2"/>
            </p:custDataLst>
          </p:nvPr>
        </p:nvPicPr>
        <p:blipFill>
          <a:blip r:embed="rId13" r:link="rId14"/>
          <a:stretch>
            <a:fillRect/>
          </a:stretch>
        </p:blipFill>
        <p:spPr>
          <a:xfrm>
            <a:off x="0" y="0"/>
            <a:ext cx="12192000" cy="6858000"/>
          </a:xfrm>
          <a:prstGeom prst="rect">
            <a:avLst/>
          </a:prstGeom>
        </p:spPr>
      </p:pic>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mj-ea"/>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mn-ea"/>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mn-ea"/>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mn-ea"/>
          <a:cs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mn-ea"/>
          <a:cs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3"/>
            </p:custDataLst>
          </p:nvPr>
        </p:nvPicPr>
        <p:blipFill>
          <a:blip r:embed="rId14" r:link="rId15"/>
          <a:stretch>
            <a:fillRect/>
          </a:stretch>
        </p:blipFill>
        <p:spPr>
          <a:xfrm>
            <a:off x="0" y="0"/>
            <a:ext cx="12192000" cy="6858000"/>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6.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8.xml"/><Relationship Id="rId2" Type="http://schemas.openxmlformats.org/officeDocument/2006/relationships/image" Target="../media/image5.png"/><Relationship Id="rId1" Type="http://schemas.openxmlformats.org/officeDocument/2006/relationships/tags" Target="../tags/tag20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3.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8.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0.xml"/><Relationship Id="rId1" Type="http://schemas.openxmlformats.org/officeDocument/2006/relationships/tags" Target="../tags/tag2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2.xml"/><Relationship Id="rId1" Type="http://schemas.openxmlformats.org/officeDocument/2006/relationships/tags" Target="../tags/tag22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7.xml"/><Relationship Id="rId7" Type="http://schemas.openxmlformats.org/officeDocument/2006/relationships/image" Target="../media/image7.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2.xml"/><Relationship Id="rId7" Type="http://schemas.openxmlformats.org/officeDocument/2006/relationships/image" Target="../media/image8.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7.xml"/><Relationship Id="rId7" Type="http://schemas.openxmlformats.org/officeDocument/2006/relationships/image" Target="../media/image9.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2.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5" Type="http://schemas.openxmlformats.org/officeDocument/2006/relationships/slideLayout" Target="../slideLayouts/slideLayout1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5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57.xml"/><Relationship Id="rId7" Type="http://schemas.openxmlformats.org/officeDocument/2006/relationships/image" Target="../media/image10.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2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2" Type="http://schemas.openxmlformats.org/officeDocument/2006/relationships/slideLayout" Target="../slideLayouts/slideLayout18.xml"/><Relationship Id="rId11" Type="http://schemas.openxmlformats.org/officeDocument/2006/relationships/tags" Target="../tags/tag277.xml"/><Relationship Id="rId10" Type="http://schemas.openxmlformats.org/officeDocument/2006/relationships/image" Target="../media/image14.png"/><Relationship Id="rId1" Type="http://schemas.openxmlformats.org/officeDocument/2006/relationships/tags" Target="../tags/tag27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79.xml"/><Relationship Id="rId1" Type="http://schemas.openxmlformats.org/officeDocument/2006/relationships/tags" Target="../tags/tag27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81.xml"/><Relationship Id="rId1" Type="http://schemas.openxmlformats.org/officeDocument/2006/relationships/tags" Target="../tags/tag280.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5.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9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96.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0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33.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1" Type="http://schemas.openxmlformats.org/officeDocument/2006/relationships/slideLayout" Target="../slideLayouts/slideLayout18.xml"/><Relationship Id="rId10" Type="http://schemas.openxmlformats.org/officeDocument/2006/relationships/tags" Target="../tags/tag306.xml"/><Relationship Id="rId1" Type="http://schemas.openxmlformats.org/officeDocument/2006/relationships/tags" Target="../tags/tag30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08.xml"/><Relationship Id="rId1" Type="http://schemas.openxmlformats.org/officeDocument/2006/relationships/tags" Target="../tags/tag307.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13.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6" Type="http://schemas.openxmlformats.org/officeDocument/2006/relationships/notesSlide" Target="../notesSlides/notesSlide1.xml"/><Relationship Id="rId15" Type="http://schemas.openxmlformats.org/officeDocument/2006/relationships/slideLayout" Target="../slideLayouts/slideLayout23.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1.xml"/><Relationship Id="rId1" Type="http://schemas.openxmlformats.org/officeDocument/2006/relationships/tags" Target="../tags/tag190.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94.xml"/><Relationship Id="rId3" Type="http://schemas.openxmlformats.org/officeDocument/2006/relationships/image" Target="../media/image5.png"/><Relationship Id="rId2" Type="http://schemas.openxmlformats.org/officeDocument/2006/relationships/tags" Target="../tags/tag193.xml"/><Relationship Id="rId1" Type="http://schemas.openxmlformats.org/officeDocument/2006/relationships/tags" Target="../tags/tag19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97.xml"/><Relationship Id="rId3" Type="http://schemas.openxmlformats.org/officeDocument/2006/relationships/image" Target="../media/image5.png"/><Relationship Id="rId2" Type="http://schemas.openxmlformats.org/officeDocument/2006/relationships/tags" Target="../tags/tag196.xml"/><Relationship Id="rId1" Type="http://schemas.openxmlformats.org/officeDocument/2006/relationships/tags" Target="../tags/tag19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9.xml"/><Relationship Id="rId1" Type="http://schemas.openxmlformats.org/officeDocument/2006/relationships/tags" Target="../tags/tag19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01.xml"/><Relationship Id="rId1" Type="http://schemas.openxmlformats.org/officeDocument/2006/relationships/tags" Target="../tags/tag200.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7240" y="2145664"/>
            <a:ext cx="10515600" cy="1540715"/>
          </a:xfrm>
        </p:spPr>
        <p:txBody>
          <a:bodyPr/>
          <a:lstStyle/>
          <a:p>
            <a:r>
              <a:rPr lang="zh-CN" altLang="en-US"/>
              <a:t>大学计算机基础</a:t>
            </a:r>
            <a:endParaRPr lang="zh-CN" altLang="en-US"/>
          </a:p>
        </p:txBody>
      </p:sp>
      <p:pic>
        <p:nvPicPr>
          <p:cNvPr id="12" name="图片 11" descr="C:/Users/ADMIN/AppData/Local/Temp/fig2wpp/@svg_logo-2574&amp;2496.svg"/>
          <p:cNvPicPr>
            <a:picLocks noChangeAspect="1"/>
          </p:cNvPicPr>
          <p:nvPr userDrawn="1">
            <p:custDataLst>
              <p:tags r:id="rId2"/>
            </p:custDataLst>
          </p:nvPr>
        </p:nvPicPr>
        <p:blipFill>
          <a:blip/>
          <a:stretch>
            <a:fillRect/>
          </a:stretch>
        </p:blipFill>
        <p:spPr>
          <a:xfrm>
            <a:off x="4686300" y="5626100"/>
            <a:ext cx="2820670" cy="694690"/>
          </a:xfrm>
          <a:prstGeom prst="rect">
            <a:avLst/>
          </a:prstGeom>
        </p:spPr>
      </p:pic>
      <p:pic>
        <p:nvPicPr>
          <p:cNvPr id="13" name="图片 12"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
        <p:nvSpPr>
          <p:cNvPr id="10" name="署名"/>
          <p:cNvSpPr>
            <a:spLocks noGrp="1"/>
          </p:cNvSpPr>
          <p:nvPr>
            <p:ph type="body" sz="quarter" idx="17"/>
            <p:custDataLst>
              <p:tags r:id="rId4"/>
            </p:custDataLst>
          </p:nvPr>
        </p:nvSpPr>
        <p:spPr>
          <a:xfrm>
            <a:off x="9194800" y="5782945"/>
            <a:ext cx="2586355" cy="743585"/>
          </a:xfrm>
        </p:spPr>
        <p:txBody>
          <a:bodyPr wrap="square">
            <a:spAutoFit/>
          </a:bodyPr>
          <a:lstStyle/>
          <a:p>
            <a:pPr algn="l"/>
            <a:r>
              <a:rPr lang="zh-CN" altLang="en-US" sz="2000" b="1">
                <a:solidFill>
                  <a:srgbClr val="1F307D"/>
                </a:solidFill>
              </a:rPr>
              <a:t>主讲教师：</a:t>
            </a:r>
            <a:endParaRPr lang="zh-CN" altLang="en-US" sz="2000" b="1">
              <a:solidFill>
                <a:srgbClr val="1F307D"/>
              </a:solidFill>
            </a:endParaRPr>
          </a:p>
          <a:p>
            <a:pPr algn="l"/>
            <a:r>
              <a:rPr lang="zh-CN" altLang="en-US" sz="2000" b="1">
                <a:solidFill>
                  <a:srgbClr val="1F307D"/>
                </a:solidFill>
              </a:rPr>
              <a:t>时间：</a:t>
            </a:r>
            <a:endParaRPr lang="zh-CN" altLang="en-US" sz="2000" b="1">
              <a:solidFill>
                <a:srgbClr val="1F307D"/>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5.2.1 数据的价值评估</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558800"/>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数据生产要素的价值</a:t>
            </a:r>
            <a:endParaRPr lang="zh-CN" altLang="en-US" sz="22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sp>
        <p:nvSpPr>
          <p:cNvPr id="6" name="圆角矩形 5"/>
          <p:cNvSpPr/>
          <p:nvPr/>
        </p:nvSpPr>
        <p:spPr>
          <a:xfrm>
            <a:off x="1322705" y="2453640"/>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数据是一种新的“资源”</a:t>
            </a:r>
            <a:endParaRPr lang="zh-CN" altLang="en-US" sz="2000"/>
          </a:p>
        </p:txBody>
      </p:sp>
      <p:sp>
        <p:nvSpPr>
          <p:cNvPr id="8" name="文本框 7"/>
          <p:cNvSpPr txBox="1"/>
          <p:nvPr/>
        </p:nvSpPr>
        <p:spPr>
          <a:xfrm>
            <a:off x="1161415" y="3716655"/>
            <a:ext cx="2393950" cy="2245360"/>
          </a:xfrm>
          <a:prstGeom prst="rect">
            <a:avLst/>
          </a:prstGeom>
          <a:noFill/>
        </p:spPr>
        <p:txBody>
          <a:bodyPr wrap="square" rtlCol="0">
            <a:spAutoFit/>
          </a:bodyPr>
          <a:p>
            <a:pPr algn="l"/>
            <a:r>
              <a:rPr lang="zh-CN" altLang="en-US" sz="2000" dirty="0"/>
              <a:t>对于数字空间、虚拟世界而言，数据不仅仅是生产资料，更是“生命”基础。没有数据，数字空间、虚拟世界就无从谈起</a:t>
            </a:r>
            <a:endParaRPr lang="zh-CN" altLang="en-US" sz="2000" dirty="0"/>
          </a:p>
        </p:txBody>
      </p:sp>
      <p:sp>
        <p:nvSpPr>
          <p:cNvPr id="12" name="圆角矩形 11"/>
          <p:cNvSpPr/>
          <p:nvPr/>
        </p:nvSpPr>
        <p:spPr>
          <a:xfrm>
            <a:off x="5000625" y="2449195"/>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数据是一种新的“资源”</a:t>
            </a:r>
            <a:endParaRPr lang="zh-CN" altLang="en-US" sz="2000"/>
          </a:p>
        </p:txBody>
      </p:sp>
      <p:sp>
        <p:nvSpPr>
          <p:cNvPr id="13" name="圆角矩形 12"/>
          <p:cNvSpPr/>
          <p:nvPr/>
        </p:nvSpPr>
        <p:spPr>
          <a:xfrm>
            <a:off x="8677910" y="2407920"/>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数据是一种新的“资源”</a:t>
            </a:r>
            <a:endParaRPr lang="zh-CN" altLang="en-US" sz="2000"/>
          </a:p>
        </p:txBody>
      </p:sp>
      <p:sp>
        <p:nvSpPr>
          <p:cNvPr id="17" name="文本框 16"/>
          <p:cNvSpPr txBox="1"/>
          <p:nvPr/>
        </p:nvSpPr>
        <p:spPr>
          <a:xfrm>
            <a:off x="4919345" y="3900170"/>
            <a:ext cx="2393950" cy="1014730"/>
          </a:xfrm>
          <a:prstGeom prst="rect">
            <a:avLst/>
          </a:prstGeom>
          <a:noFill/>
        </p:spPr>
        <p:txBody>
          <a:bodyPr wrap="square" rtlCol="0">
            <a:spAutoFit/>
          </a:bodyPr>
          <a:p>
            <a:pPr algn="l"/>
            <a:r>
              <a:rPr lang="zh-CN" altLang="en-US" sz="2000" dirty="0"/>
              <a:t>数据资产是个人、企业乃至国家资产的重要组成部分。</a:t>
            </a:r>
            <a:endParaRPr lang="zh-CN" altLang="en-US" sz="2000" dirty="0"/>
          </a:p>
        </p:txBody>
      </p:sp>
      <p:sp>
        <p:nvSpPr>
          <p:cNvPr id="18" name="文本框 17"/>
          <p:cNvSpPr txBox="1"/>
          <p:nvPr/>
        </p:nvSpPr>
        <p:spPr>
          <a:xfrm>
            <a:off x="8435340" y="3716655"/>
            <a:ext cx="2868295" cy="2245360"/>
          </a:xfrm>
          <a:prstGeom prst="rect">
            <a:avLst/>
          </a:prstGeom>
          <a:noFill/>
        </p:spPr>
        <p:txBody>
          <a:bodyPr wrap="square" rtlCol="0">
            <a:spAutoFit/>
          </a:bodyPr>
          <a:p>
            <a:pPr algn="l"/>
            <a:r>
              <a:rPr lang="zh-CN" altLang="en-US" sz="2000" dirty="0"/>
              <a:t>随着数字经济的不断发展以及数字技术对传统经济的改造和重构，海量数据给原有的市场形态和市场机制带来了重大变革，人类经济社会进入了数据资本新时代</a:t>
            </a:r>
            <a:endParaRPr lang="zh-CN" altLang="en-US" sz="2000" dirty="0"/>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5.2.1 数据的价值评估</a:t>
            </a:r>
          </a:p>
        </p:txBody>
      </p:sp>
      <p:pic>
        <p:nvPicPr>
          <p:cNvPr id="3" name="图片 2" descr="QQ截图20240613143524"/>
          <p:cNvPicPr>
            <a:picLocks noChangeAspect="1"/>
          </p:cNvPicPr>
          <p:nvPr/>
        </p:nvPicPr>
        <p:blipFill>
          <a:blip r:embed="rId2"/>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558800"/>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数据价值的评估</a:t>
            </a:r>
            <a:endParaRPr lang="zh-CN" altLang="en-US" sz="2200" dirty="0">
              <a:solidFill>
                <a:schemeClr val="tx1"/>
              </a:solidFill>
              <a:ea typeface="微软雅黑" panose="020B0503020204020204" charset="-122"/>
              <a:cs typeface="微软雅黑" panose="020B0503020204020204" charset="-122"/>
            </a:endParaRPr>
          </a:p>
        </p:txBody>
      </p:sp>
      <p:sp>
        <p:nvSpPr>
          <p:cNvPr id="7" name="单圆角矩形 6"/>
          <p:cNvSpPr/>
          <p:nvPr/>
        </p:nvSpPr>
        <p:spPr>
          <a:xfrm>
            <a:off x="1141095" y="2585085"/>
            <a:ext cx="9767570" cy="246443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01420" y="2763520"/>
            <a:ext cx="9646285" cy="2286000"/>
          </a:xfrm>
          <a:prstGeom prst="rect">
            <a:avLst/>
          </a:prstGeom>
          <a:noFill/>
        </p:spPr>
        <p:txBody>
          <a:bodyPr wrap="square" rtlCol="0">
            <a:noAutofit/>
          </a:bodyPr>
          <a:p>
            <a:pPr algn="l"/>
            <a:r>
              <a:rPr lang="zh-CN" altLang="en-US" sz="2000" dirty="0">
                <a:solidFill>
                  <a:schemeClr val="bg1"/>
                </a:solidFill>
              </a:rPr>
              <a:t>要充分发挥数据潜力，必须首先解决如何准确估算数据价值的问题，这对正处于数字经济和科技创新快速发展阶段的我国尤为重要。因此，加快构建具有中国特色的数据资产估值体系已成为当务之急，对促进数据资产定价、交易和流通，丰富和拓展数据资产应用场景，激活和完善数据要素市场，以及提高数据基础制度建设质量具有重要意义</a:t>
            </a:r>
            <a:endParaRPr lang="zh-CN" altLang="en-US" sz="2000" dirty="0">
              <a:solidFill>
                <a:schemeClr val="bg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5.2.2 数据的获取</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数据获取的方式</a:t>
            </a:r>
            <a:endParaRPr lang="zh-CN" altLang="en-US" sz="2200" dirty="0">
              <a:solidFill>
                <a:schemeClr val="tx1"/>
              </a:solidFill>
              <a:ea typeface="微软雅黑" panose="020B0503020204020204" charset="-122"/>
              <a:cs typeface="微软雅黑" panose="020B0503020204020204" charset="-122"/>
            </a:endParaRPr>
          </a:p>
        </p:txBody>
      </p:sp>
      <p:sp>
        <p:nvSpPr>
          <p:cNvPr id="8" name="椭圆 7"/>
          <p:cNvSpPr/>
          <p:nvPr/>
        </p:nvSpPr>
        <p:spPr>
          <a:xfrm>
            <a:off x="476250" y="2146935"/>
            <a:ext cx="5749925" cy="41167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1）搜索策略</a:t>
            </a:r>
            <a:endParaRPr lang="zh-CN" altLang="en-US" sz="2000"/>
          </a:p>
          <a:p>
            <a:pPr algn="l"/>
            <a:r>
              <a:rPr lang="zh-CN" altLang="en-US" sz="2000"/>
              <a:t>搜索策略是为实现搜索目标而制订的全盘计划或方案，是对整个搜索过程的谋划与指</a:t>
            </a:r>
            <a:endParaRPr lang="zh-CN" altLang="en-US" sz="2000"/>
          </a:p>
          <a:p>
            <a:pPr algn="l"/>
            <a:r>
              <a:rPr lang="zh-CN" altLang="en-US" sz="2000"/>
              <a:t>导。有效的搜索策略由以下几个过程组成。</a:t>
            </a:r>
            <a:endParaRPr lang="zh-CN" altLang="en-US" sz="2000"/>
          </a:p>
        </p:txBody>
      </p:sp>
      <p:sp>
        <p:nvSpPr>
          <p:cNvPr id="12" name="椭圆 11"/>
          <p:cNvSpPr/>
          <p:nvPr/>
        </p:nvSpPr>
        <p:spPr>
          <a:xfrm>
            <a:off x="5716270" y="2146300"/>
            <a:ext cx="5952490" cy="411734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4）API</a:t>
            </a:r>
            <a:endParaRPr lang="zh-CN" altLang="en-US" sz="2000"/>
          </a:p>
          <a:p>
            <a:pPr algn="l"/>
            <a:r>
              <a:rPr lang="zh-CN" altLang="en-US" sz="2000"/>
              <a:t>API 是指应用程序接口，是一种数据交换的标准和规范，可以让不同的应用程序之间进行数据的传输和共享</a:t>
            </a:r>
            <a:endParaRPr lang="zh-CN" altLang="en-US" sz="2000"/>
          </a:p>
          <a:p>
            <a:pPr algn="l"/>
            <a:r>
              <a:rPr lang="zh-CN" altLang="en-US" sz="2000"/>
              <a:t>5）爬虫</a:t>
            </a:r>
            <a:endParaRPr lang="zh-CN" altLang="en-US" sz="2000"/>
          </a:p>
          <a:p>
            <a:pPr algn="l"/>
            <a:r>
              <a:rPr lang="zh-CN" altLang="en-US" sz="2000"/>
              <a:t>爬虫是指一种自动化的数据获取程序，可以模拟人类的浏览行为，从网络上批量地抓取和下载数据</a:t>
            </a:r>
            <a:endParaRPr lang="zh-CN" altLang="en-US" sz="2000"/>
          </a:p>
        </p:txBody>
      </p:sp>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5.2.2 数据的获取</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信息检索</a:t>
            </a:r>
            <a:endParaRPr lang="zh-CN" altLang="en-US" sz="2200" dirty="0">
              <a:solidFill>
                <a:schemeClr val="tx1"/>
              </a:solidFill>
              <a:ea typeface="微软雅黑" panose="020B0503020204020204" charset="-122"/>
              <a:cs typeface="微软雅黑" panose="020B0503020204020204" charset="-122"/>
            </a:endParaRPr>
          </a:p>
        </p:txBody>
      </p:sp>
      <p:sp>
        <p:nvSpPr>
          <p:cNvPr id="8" name="椭圆 7"/>
          <p:cNvSpPr/>
          <p:nvPr/>
        </p:nvSpPr>
        <p:spPr>
          <a:xfrm>
            <a:off x="476250" y="2146935"/>
            <a:ext cx="5749925" cy="41167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1）搜索策略</a:t>
            </a:r>
            <a:endParaRPr lang="zh-CN" altLang="en-US" sz="2000"/>
          </a:p>
          <a:p>
            <a:pPr algn="l"/>
            <a:r>
              <a:rPr lang="zh-CN" altLang="en-US" sz="2000"/>
              <a:t>搜索策略是为实现搜索目标而制订的全盘计划或方案，是对整个搜索过程的谋划与指导。有效的搜索策略由以下几个过程组成。</a:t>
            </a:r>
            <a:endParaRPr lang="zh-CN" altLang="en-US" sz="2000"/>
          </a:p>
          <a:p>
            <a:pPr algn="l"/>
            <a:r>
              <a:rPr lang="zh-CN" altLang="en-US" sz="2000"/>
              <a:t>（1）明确搜索目标；（2）选择合适的搜索工具；（3）抽取适当的关键词；（4）正确构造检索式；</a:t>
            </a:r>
            <a:endParaRPr lang="zh-CN" altLang="en-US" sz="2000"/>
          </a:p>
          <a:p>
            <a:pPr algn="l"/>
            <a:r>
              <a:rPr lang="zh-CN" altLang="en-US" sz="2000"/>
              <a:t>（5）根据结果及时调整检索策略</a:t>
            </a:r>
            <a:endParaRPr lang="zh-CN" altLang="en-US" sz="2000"/>
          </a:p>
        </p:txBody>
      </p:sp>
      <p:sp>
        <p:nvSpPr>
          <p:cNvPr id="12" name="椭圆 11"/>
          <p:cNvSpPr/>
          <p:nvPr/>
        </p:nvSpPr>
        <p:spPr>
          <a:xfrm>
            <a:off x="5716270" y="2146300"/>
            <a:ext cx="5952490" cy="411734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2）搜索技巧</a:t>
            </a:r>
            <a:endParaRPr lang="zh-CN" altLang="en-US" sz="2000"/>
          </a:p>
          <a:p>
            <a:pPr algn="l"/>
            <a:r>
              <a:rPr lang="zh-CN" altLang="en-US" sz="2000"/>
              <a:t>各个搜索引擎都提供一些方法来帮用户精确地查询信息，使之符合用户的要求。一些常见的技巧是可以通用的。（1）注意词的不同形式；2）布尔逻辑语的使用；（3）精确检索的应用；（4）通配符“*”或“？”的使用；（5）字段检索；（6）位置检索；（7）找不同类型的信息</a:t>
            </a:r>
            <a:endParaRPr lang="zh-CN" altLang="en-US" sz="2000"/>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05</a:t>
            </a:r>
            <a:endParaRPr lang="en-US" altLang="zh-CN"/>
          </a:p>
        </p:txBody>
      </p:sp>
      <p:sp>
        <p:nvSpPr>
          <p:cNvPr id="2" name="文本框 1"/>
          <p:cNvSpPr txBox="1"/>
          <p:nvPr/>
        </p:nvSpPr>
        <p:spPr>
          <a:xfrm>
            <a:off x="4356735" y="2215515"/>
            <a:ext cx="4900295"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5.1 客观世界实体的表示</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5.2 数据的评估与获取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5.3 </a:t>
            </a:r>
            <a:r>
              <a:rPr sz="2400" b="1" dirty="0">
                <a:solidFill>
                  <a:srgbClr val="FF0000"/>
                </a:solidFill>
                <a:ea typeface="微软雅黑" panose="020B0503020204020204" charset="-122"/>
                <a:cs typeface="微软雅黑" panose="020B0503020204020204" charset="-122"/>
                <a:sym typeface="+mn-ea"/>
              </a:rPr>
              <a:t>数据的存储与管理</a:t>
            </a:r>
            <a:r>
              <a:rPr sz="2400" b="1" dirty="0">
                <a:ea typeface="微软雅黑" panose="020B0503020204020204" charset="-122"/>
                <a:cs typeface="微软雅黑" panose="020B0503020204020204" charset="-122"/>
                <a:sym typeface="+mn-ea"/>
              </a:rPr>
              <a:t>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5.4 数据分析与呈现 </a:t>
            </a:r>
            <a:endParaRPr lang="zh-CN" altLang="en-US" sz="2400" b="1" dirty="0">
              <a:solidFill>
                <a:srgbClr val="FF0000"/>
              </a:solidFill>
              <a:ea typeface="微软雅黑" panose="020B0503020204020204" charset="-122"/>
              <a:cs typeface="微软雅黑" panose="020B0503020204020204" charset="-122"/>
              <a:sym typeface="+mn-ea"/>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mn-ea"/>
              </a:rPr>
              <a:t>畅游数据海洋</a:t>
            </a:r>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5.3</a:t>
            </a:r>
            <a:endParaRPr lang="en-US" altLang="zh-CN" sz="5900"/>
          </a:p>
        </p:txBody>
      </p:sp>
      <p:sp>
        <p:nvSpPr>
          <p:cNvPr id="2" name="文本框 1"/>
          <p:cNvSpPr txBox="1"/>
          <p:nvPr/>
        </p:nvSpPr>
        <p:spPr>
          <a:xfrm>
            <a:off x="3662680" y="699135"/>
            <a:ext cx="540575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数据的存储与管理</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13225" y="2414270"/>
            <a:ext cx="5900420"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5.3.1　数据的内部存储结构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5.3.2 </a:t>
            </a:r>
            <a:r>
              <a:rPr lang="en-US" sz="2400" b="1">
                <a:ea typeface="微软雅黑" panose="020B0503020204020204" charset="-122"/>
                <a:cs typeface="微软雅黑" panose="020B0503020204020204" charset="-122"/>
                <a:sym typeface="微软雅黑" panose="020B0503020204020204" charset="-122"/>
              </a:rPr>
              <a:t>  </a:t>
            </a:r>
            <a:r>
              <a:rPr sz="2400" b="1">
                <a:ea typeface="微软雅黑" panose="020B0503020204020204" charset="-122"/>
                <a:cs typeface="微软雅黑" panose="020B0503020204020204" charset="-122"/>
                <a:sym typeface="微软雅黑" panose="020B0503020204020204" charset="-122"/>
              </a:rPr>
              <a:t>数据的管理工具——数据库系统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5.3.3 </a:t>
            </a:r>
            <a:r>
              <a:rPr lang="en-US" sz="2400" b="1">
                <a:ea typeface="微软雅黑" panose="020B0503020204020204" charset="-122"/>
                <a:cs typeface="微软雅黑" panose="020B0503020204020204" charset="-122"/>
                <a:sym typeface="微软雅黑" panose="020B0503020204020204" charset="-122"/>
              </a:rPr>
              <a:t>  </a:t>
            </a:r>
            <a:r>
              <a:rPr sz="2400" b="1">
                <a:ea typeface="微软雅黑" panose="020B0503020204020204" charset="-122"/>
                <a:cs typeface="微软雅黑" panose="020B0503020204020204" charset="-122"/>
                <a:sym typeface="微软雅黑" panose="020B0503020204020204" charset="-122"/>
              </a:rPr>
              <a:t>SQL语句简单应用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5.3.4　大数据存储与管理络</a:t>
            </a:r>
            <a:endParaRPr sz="2400" b="1">
              <a:ea typeface="微软雅黑" panose="020B0503020204020204" charset="-122"/>
              <a:cs typeface="微软雅黑" panose="020B0503020204020204" charset="-122"/>
              <a:sym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5.3.1 数据的内部存储结构</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顺序存储结构</a:t>
            </a:r>
            <a:endParaRPr lang="zh-CN" altLang="en-US" sz="2200" dirty="0"/>
          </a:p>
        </p:txBody>
      </p:sp>
      <p:pic>
        <p:nvPicPr>
          <p:cNvPr id="4" name="图片 3" descr="顺序结构"/>
          <p:cNvPicPr>
            <a:picLocks noChangeAspect="1"/>
          </p:cNvPicPr>
          <p:nvPr/>
        </p:nvPicPr>
        <p:blipFill>
          <a:blip r:embed="rId7"/>
          <a:stretch>
            <a:fillRect/>
          </a:stretch>
        </p:blipFill>
        <p:spPr>
          <a:xfrm>
            <a:off x="1057910" y="2974975"/>
            <a:ext cx="3707130" cy="2431415"/>
          </a:xfrm>
          <a:prstGeom prst="rect">
            <a:avLst/>
          </a:prstGeom>
        </p:spPr>
      </p:pic>
      <p:sp>
        <p:nvSpPr>
          <p:cNvPr id="7" name="文本框 6"/>
          <p:cNvSpPr txBox="1"/>
          <p:nvPr/>
        </p:nvSpPr>
        <p:spPr>
          <a:xfrm>
            <a:off x="5716905" y="1948180"/>
            <a:ext cx="6231890" cy="4707890"/>
          </a:xfrm>
          <a:prstGeom prst="rect">
            <a:avLst/>
          </a:prstGeom>
          <a:noFill/>
        </p:spPr>
        <p:txBody>
          <a:bodyPr wrap="square" rtlCol="0">
            <a:spAutoFit/>
          </a:bodyPr>
          <a:p>
            <a:pPr algn="l"/>
            <a:r>
              <a:rPr lang="zh-CN" altLang="en-US" sz="2000" dirty="0"/>
              <a:t>优缺点</a:t>
            </a:r>
            <a:endParaRPr lang="zh-CN" altLang="en-US" sz="2000" dirty="0"/>
          </a:p>
          <a:p>
            <a:pPr algn="l"/>
            <a:r>
              <a:rPr lang="zh-CN" altLang="en-US" sz="2000" dirty="0"/>
              <a:t>优点：</a:t>
            </a:r>
            <a:endParaRPr lang="zh-CN" altLang="en-US" sz="2000" dirty="0"/>
          </a:p>
          <a:p>
            <a:pPr algn="l"/>
            <a:r>
              <a:rPr lang="zh-CN" altLang="en-US" sz="2000" dirty="0"/>
              <a:t>（1）数据元素的存储结构紧凑，存储效率很高，存储空间的利用率高</a:t>
            </a:r>
            <a:endParaRPr lang="zh-CN" altLang="en-US" sz="2000" dirty="0"/>
          </a:p>
          <a:p>
            <a:pPr algn="l"/>
            <a:r>
              <a:rPr lang="zh-CN" altLang="en-US" sz="2000" dirty="0"/>
              <a:t>（2）数据元素之间的逻辑关系可以通过数据元素在存储器中的位置关系反映出来</a:t>
            </a:r>
            <a:endParaRPr lang="zh-CN" altLang="en-US" sz="2000" dirty="0"/>
          </a:p>
          <a:p>
            <a:pPr algn="l"/>
            <a:r>
              <a:rPr lang="zh-CN" altLang="en-US" sz="2000" dirty="0"/>
              <a:t>（3）顺序存储结构线性表的操作比较简单</a:t>
            </a:r>
            <a:endParaRPr lang="zh-CN" altLang="en-US" sz="2000" dirty="0"/>
          </a:p>
          <a:p>
            <a:pPr algn="l"/>
            <a:r>
              <a:rPr lang="zh-CN" altLang="en-US" sz="2000" dirty="0"/>
              <a:t>缺点：</a:t>
            </a:r>
            <a:endParaRPr lang="zh-CN" altLang="en-US" sz="2000" dirty="0"/>
          </a:p>
          <a:p>
            <a:pPr algn="l"/>
            <a:r>
              <a:rPr lang="zh-CN" altLang="en-US" sz="2000" dirty="0"/>
              <a:t>（1）在问题规模很大时，存储空间难以满足顺序存储结构的需求</a:t>
            </a:r>
            <a:endParaRPr lang="zh-CN" altLang="en-US" sz="2000" dirty="0"/>
          </a:p>
          <a:p>
            <a:pPr algn="l"/>
            <a:r>
              <a:rPr lang="zh-CN" altLang="en-US" sz="2000" dirty="0"/>
              <a:t>（2）可能使一部分存储空间长期闲置而不能充分利用，还有可能造成表的容量难以扩充</a:t>
            </a:r>
            <a:endParaRPr lang="zh-CN" altLang="en-US" sz="2000" dirty="0"/>
          </a:p>
          <a:p>
            <a:pPr algn="l"/>
            <a:r>
              <a:rPr lang="zh-CN" altLang="en-US" sz="2000" dirty="0"/>
              <a:t>（3）在顺序表中做插入或者删除操作时，需平均移动大约表中一半的元素，因此 n 越大的顺序表效率越低</a:t>
            </a:r>
            <a:endParaRPr lang="zh-CN" altLang="en-US" sz="2000" dirty="0"/>
          </a:p>
          <a:p>
            <a:pPr algn="l"/>
            <a:endParaRPr lang="zh-CN" altLang="en-US" sz="2000" dirty="0"/>
          </a:p>
        </p:txBody>
      </p:sp>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5.3.1 数据的内部存储结构</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链式存储结构</a:t>
            </a:r>
            <a:endParaRPr lang="zh-CN" altLang="en-US" sz="2200" dirty="0"/>
          </a:p>
        </p:txBody>
      </p:sp>
      <p:sp>
        <p:nvSpPr>
          <p:cNvPr id="7" name="文本框 6"/>
          <p:cNvSpPr txBox="1"/>
          <p:nvPr/>
        </p:nvSpPr>
        <p:spPr>
          <a:xfrm>
            <a:off x="5716905" y="1948180"/>
            <a:ext cx="6231890" cy="4707890"/>
          </a:xfrm>
          <a:prstGeom prst="rect">
            <a:avLst/>
          </a:prstGeom>
          <a:noFill/>
        </p:spPr>
        <p:txBody>
          <a:bodyPr wrap="square" rtlCol="0">
            <a:spAutoFit/>
          </a:bodyPr>
          <a:p>
            <a:pPr algn="l"/>
            <a:r>
              <a:rPr lang="zh-CN" altLang="en-US" sz="2000" dirty="0"/>
              <a:t>优缺点</a:t>
            </a:r>
            <a:endParaRPr lang="zh-CN" altLang="en-US" sz="2000" dirty="0"/>
          </a:p>
          <a:p>
            <a:pPr algn="l"/>
            <a:r>
              <a:rPr lang="zh-CN" altLang="en-US" sz="2000" dirty="0"/>
              <a:t>优点：</a:t>
            </a:r>
            <a:endParaRPr lang="zh-CN" altLang="en-US" sz="2000" dirty="0"/>
          </a:p>
          <a:p>
            <a:pPr algn="l"/>
            <a:r>
              <a:rPr lang="zh-CN" altLang="en-US" sz="2000" dirty="0"/>
              <a:t>（1）无论线性表中元素存放在什么地方，通过指针就可以建立其元素间的线性关系</a:t>
            </a:r>
            <a:endParaRPr lang="zh-CN" altLang="en-US" sz="2000" dirty="0"/>
          </a:p>
          <a:p>
            <a:pPr algn="l"/>
            <a:r>
              <a:rPr lang="zh-CN" altLang="en-US" sz="2000" dirty="0"/>
              <a:t>（2）链表可以在程序执行的过程中动态地生成或取消，随时满足系统需求。所以链表是一种动态数据结构</a:t>
            </a:r>
            <a:endParaRPr lang="zh-CN" altLang="en-US" sz="2000" dirty="0"/>
          </a:p>
          <a:p>
            <a:pPr algn="l"/>
            <a:r>
              <a:rPr lang="zh-CN" altLang="en-US" sz="2000" dirty="0"/>
              <a:t>（3）当需要在表中插入一个元素（节点）或删除一</a:t>
            </a:r>
            <a:endParaRPr lang="zh-CN" altLang="en-US" sz="2000" dirty="0"/>
          </a:p>
          <a:p>
            <a:pPr algn="l"/>
            <a:r>
              <a:rPr lang="zh-CN" altLang="en-US" sz="2000" dirty="0"/>
              <a:t>个元素（节点）时，只要修改相应的指针即可，不需要像顺序存储结构一样移动不相关的数据元素</a:t>
            </a:r>
            <a:endParaRPr lang="zh-CN" altLang="en-US" sz="2000" dirty="0"/>
          </a:p>
          <a:p>
            <a:pPr algn="l"/>
            <a:r>
              <a:rPr lang="zh-CN" altLang="en-US" sz="2000" dirty="0"/>
              <a:t>缺点：</a:t>
            </a:r>
            <a:endParaRPr lang="zh-CN" altLang="en-US" sz="2000" dirty="0"/>
          </a:p>
          <a:p>
            <a:pPr algn="l"/>
            <a:r>
              <a:rPr lang="zh-CN" altLang="en-US" sz="2000" dirty="0"/>
              <a:t>（1）它的存储效率不高</a:t>
            </a:r>
            <a:endParaRPr lang="zh-CN" altLang="en-US" sz="2000" dirty="0"/>
          </a:p>
          <a:p>
            <a:pPr algn="l"/>
            <a:r>
              <a:rPr lang="zh-CN" altLang="en-US" sz="2000" dirty="0"/>
              <a:t>（2）不能随机访问（存取）其中的数据</a:t>
            </a:r>
            <a:endParaRPr lang="zh-CN" altLang="en-US" sz="2000" dirty="0"/>
          </a:p>
          <a:p>
            <a:pPr algn="l"/>
            <a:r>
              <a:rPr lang="zh-CN" altLang="en-US" sz="2000" dirty="0"/>
              <a:t>（3）对数据的处理相对来说比较复杂，不太容</a:t>
            </a:r>
            <a:endParaRPr lang="zh-CN" altLang="en-US" sz="2000" dirty="0"/>
          </a:p>
          <a:p>
            <a:pPr algn="l"/>
            <a:r>
              <a:rPr lang="zh-CN" altLang="en-US" sz="2000" dirty="0"/>
              <a:t>易掌握</a:t>
            </a:r>
            <a:endParaRPr lang="zh-CN" altLang="en-US" sz="2000" dirty="0"/>
          </a:p>
          <a:p>
            <a:pPr algn="l"/>
            <a:endParaRPr lang="zh-CN" altLang="en-US" sz="2000" dirty="0"/>
          </a:p>
        </p:txBody>
      </p:sp>
      <p:pic>
        <p:nvPicPr>
          <p:cNvPr id="5" name="图片 4" descr="链式存储结构"/>
          <p:cNvPicPr>
            <a:picLocks noChangeAspect="1"/>
          </p:cNvPicPr>
          <p:nvPr/>
        </p:nvPicPr>
        <p:blipFill>
          <a:blip r:embed="rId7"/>
          <a:stretch>
            <a:fillRect/>
          </a:stretch>
        </p:blipFill>
        <p:spPr>
          <a:xfrm>
            <a:off x="1152525" y="3086735"/>
            <a:ext cx="3897630" cy="2439035"/>
          </a:xfrm>
          <a:prstGeom prst="rect">
            <a:avLst/>
          </a:prstGeom>
        </p:spPr>
      </p:pic>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5.3.1 数据的内部存储结构</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索引存储结构</a:t>
            </a:r>
            <a:endParaRPr lang="zh-CN" altLang="en-US" sz="2200" dirty="0"/>
          </a:p>
        </p:txBody>
      </p:sp>
      <p:sp>
        <p:nvSpPr>
          <p:cNvPr id="4" name="圆角矩形标注 3"/>
          <p:cNvSpPr/>
          <p:nvPr/>
        </p:nvSpPr>
        <p:spPr>
          <a:xfrm>
            <a:off x="1504315" y="5160645"/>
            <a:ext cx="4333240" cy="1413510"/>
          </a:xfrm>
          <a:prstGeom prst="wedgeRoundRectCallout">
            <a:avLst>
              <a:gd name="adj1" fmla="val -59305"/>
              <a:gd name="adj2" fmla="val -8400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a:t>索引存储是顺序存储的一种推广，它使</a:t>
            </a:r>
            <a:r>
              <a:rPr lang="zh-CN" altLang="en-US" sz="2000"/>
              <a:t>它的最大特点就是可以把大小不等的数据元素</a:t>
            </a:r>
            <a:r>
              <a:rPr lang="zh-CN" altLang="en-US"/>
              <a:t>按顺序存放</a:t>
            </a:r>
            <a:endParaRPr lang="zh-CN" altLang="en-US"/>
          </a:p>
        </p:txBody>
      </p:sp>
      <p:pic>
        <p:nvPicPr>
          <p:cNvPr id="8" name="图片 7" descr="索引表"/>
          <p:cNvPicPr>
            <a:picLocks noChangeAspect="1"/>
          </p:cNvPicPr>
          <p:nvPr/>
        </p:nvPicPr>
        <p:blipFill>
          <a:blip r:embed="rId7"/>
          <a:stretch>
            <a:fillRect/>
          </a:stretch>
        </p:blipFill>
        <p:spPr>
          <a:xfrm>
            <a:off x="1057910" y="2519045"/>
            <a:ext cx="4590415" cy="1446530"/>
          </a:xfrm>
          <a:prstGeom prst="rect">
            <a:avLst/>
          </a:prstGeom>
        </p:spPr>
      </p:pic>
      <p:sp>
        <p:nvSpPr>
          <p:cNvPr id="9" name="文本框 8"/>
          <p:cNvSpPr txBox="1"/>
          <p:nvPr/>
        </p:nvSpPr>
        <p:spPr>
          <a:xfrm>
            <a:off x="7595235" y="1605280"/>
            <a:ext cx="4344035" cy="429895"/>
          </a:xfrm>
          <a:prstGeom prst="rect">
            <a:avLst/>
          </a:prstGeom>
          <a:noFill/>
        </p:spPr>
        <p:txBody>
          <a:bodyPr wrap="square" rtlCol="0">
            <a:spAutoFit/>
          </a:bodyPr>
          <a:p>
            <a:pPr algn="l"/>
            <a:r>
              <a:rPr lang="zh-CN" altLang="en-US" sz="2200" dirty="0"/>
              <a:t>散列存储结构</a:t>
            </a:r>
            <a:endParaRPr lang="zh-CN" altLang="en-US" sz="2200" dirty="0"/>
          </a:p>
        </p:txBody>
      </p:sp>
      <p:sp>
        <p:nvSpPr>
          <p:cNvPr id="10" name="文本框 9"/>
          <p:cNvSpPr txBox="1"/>
          <p:nvPr/>
        </p:nvSpPr>
        <p:spPr>
          <a:xfrm>
            <a:off x="6643370" y="2679065"/>
            <a:ext cx="4671695" cy="2639695"/>
          </a:xfrm>
          <a:prstGeom prst="rect">
            <a:avLst/>
          </a:prstGeom>
          <a:noFill/>
        </p:spPr>
        <p:txBody>
          <a:bodyPr wrap="square" rtlCol="0" anchor="t">
            <a:noAutofit/>
          </a:bodyPr>
          <a:p>
            <a:pPr algn="l"/>
            <a:r>
              <a:rPr lang="zh-CN" altLang="en-US" sz="2000" dirty="0"/>
              <a:t>根据每个数据元素的“特征”（专业术语叫关键字），依据特定的计算公式（即哈希函数），算出一个个对应的值，然后把对应的数据元素存放在以该值作为存储位置（地址）的存储器中。既然数据元素是这么存储的，因此查找时也就可以依据“特征”计算存储地址了</a:t>
            </a:r>
            <a:endParaRPr lang="zh-CN" altLang="en-US" sz="2000" dirty="0"/>
          </a:p>
        </p:txBody>
      </p: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fontScale="90000"/>
          </a:bodyPr>
          <a:lstStyle/>
          <a:p>
            <a:r>
              <a:rPr lang="en-US" altLang="zh-CN"/>
              <a:t>5.3.2 数据的管理工具——数据库系统</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数据库系统相关概念</a:t>
            </a:r>
            <a:endParaRPr lang="zh-CN" altLang="en-US" sz="2200" dirty="0"/>
          </a:p>
        </p:txBody>
      </p:sp>
      <p:sp>
        <p:nvSpPr>
          <p:cNvPr id="5" name="圆角矩形 4"/>
          <p:cNvSpPr/>
          <p:nvPr/>
        </p:nvSpPr>
        <p:spPr>
          <a:xfrm>
            <a:off x="979170" y="234251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数据库系统</a:t>
            </a:r>
            <a:endParaRPr lang="zh-CN" altLang="en-US" sz="2000"/>
          </a:p>
        </p:txBody>
      </p:sp>
      <p:sp>
        <p:nvSpPr>
          <p:cNvPr id="10" name="圆角矩形 9"/>
          <p:cNvSpPr/>
          <p:nvPr/>
        </p:nvSpPr>
        <p:spPr>
          <a:xfrm>
            <a:off x="5055870" y="2362200"/>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数据库</a:t>
            </a:r>
            <a:endParaRPr lang="zh-CN" altLang="en-US" sz="2000"/>
          </a:p>
        </p:txBody>
      </p:sp>
      <p:sp>
        <p:nvSpPr>
          <p:cNvPr id="11" name="圆角矩形 10"/>
          <p:cNvSpPr/>
          <p:nvPr/>
        </p:nvSpPr>
        <p:spPr>
          <a:xfrm>
            <a:off x="9131935" y="234251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数据库管理系统</a:t>
            </a:r>
            <a:endParaRPr lang="zh-CN" altLang="en-US" sz="2000"/>
          </a:p>
        </p:txBody>
      </p:sp>
      <p:sp>
        <p:nvSpPr>
          <p:cNvPr id="12" name="文本框 11"/>
          <p:cNvSpPr txBox="1"/>
          <p:nvPr/>
        </p:nvSpPr>
        <p:spPr>
          <a:xfrm>
            <a:off x="342900" y="3524250"/>
            <a:ext cx="3786505" cy="2861310"/>
          </a:xfrm>
          <a:prstGeom prst="rect">
            <a:avLst/>
          </a:prstGeom>
          <a:noFill/>
        </p:spPr>
        <p:txBody>
          <a:bodyPr wrap="square" rtlCol="0">
            <a:spAutoFit/>
          </a:bodyPr>
          <a:p>
            <a:pPr algn="l"/>
            <a:r>
              <a:rPr lang="zh-CN" altLang="en-US" sz="2000" dirty="0"/>
              <a:t>用于支持数据管理和存取的软件，包括数据库、数据库管理系统和用户应用等，其主要内容包括数据库设计、数据模式、数据定义和操作（查询、存储、更新等）语言、数据库理论、共享数据的并发控制、数据完整性和相容性、数据库恢复与容错、死锁控制、数据安全性和保密性等</a:t>
            </a:r>
            <a:endParaRPr lang="zh-CN" altLang="en-US" sz="2000" dirty="0"/>
          </a:p>
        </p:txBody>
      </p:sp>
      <p:sp>
        <p:nvSpPr>
          <p:cNvPr id="13" name="文本框 12"/>
          <p:cNvSpPr txBox="1"/>
          <p:nvPr/>
        </p:nvSpPr>
        <p:spPr>
          <a:xfrm>
            <a:off x="4375150" y="3429000"/>
            <a:ext cx="3777615" cy="2861310"/>
          </a:xfrm>
          <a:prstGeom prst="rect">
            <a:avLst/>
          </a:prstGeom>
          <a:noFill/>
        </p:spPr>
        <p:txBody>
          <a:bodyPr wrap="square" rtlCol="0">
            <a:spAutoFit/>
          </a:bodyPr>
          <a:p>
            <a:pPr algn="l"/>
            <a:r>
              <a:rPr lang="zh-CN" altLang="en-US" sz="2000" dirty="0"/>
              <a:t>是相互关联的、在某种特定数据模式指导下组织而成的各种类</a:t>
            </a:r>
            <a:endParaRPr lang="zh-CN" altLang="en-US" sz="2000" dirty="0"/>
          </a:p>
          <a:p>
            <a:pPr algn="l"/>
            <a:r>
              <a:rPr lang="zh-CN" altLang="en-US" sz="2000" dirty="0"/>
              <a:t>型数据的集合。也就是说，数据库是长期存储在计算机内、有组织、可共享的数据集合。数据库中的数据按一定的数据模型组织、描述和存储，具有较小的冗余度、较高的数据独立性和易扩展性，并可为各种用户共享</a:t>
            </a:r>
            <a:endParaRPr lang="zh-CN" altLang="en-US" sz="2000" dirty="0"/>
          </a:p>
        </p:txBody>
      </p:sp>
      <p:sp>
        <p:nvSpPr>
          <p:cNvPr id="17" name="文本框 16"/>
          <p:cNvSpPr txBox="1"/>
          <p:nvPr/>
        </p:nvSpPr>
        <p:spPr>
          <a:xfrm>
            <a:off x="8809355" y="3524250"/>
            <a:ext cx="3140710" cy="2861310"/>
          </a:xfrm>
          <a:prstGeom prst="rect">
            <a:avLst/>
          </a:prstGeom>
          <a:noFill/>
        </p:spPr>
        <p:txBody>
          <a:bodyPr wrap="square" rtlCol="0">
            <a:spAutoFit/>
          </a:bodyPr>
          <a:p>
            <a:pPr algn="l"/>
            <a:r>
              <a:rPr lang="zh-CN" altLang="en-US" sz="2000" dirty="0"/>
              <a:t>在操作系统支撑下对数据库中的数据资源实现集中控制和管理的系统软件，使用户可以把数据作为抽象项进行存取、共享、使用和修改，它一般包括模式翻译、应用程序的编译、查询命令的解释执行以及运行管理等部分</a:t>
            </a:r>
            <a:endParaRPr lang="zh-CN" altLang="en-US" sz="2000" dirty="0"/>
          </a:p>
        </p:txBody>
      </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6" name="序号"/>
          <p:cNvSpPr txBox="1"/>
          <p:nvPr>
            <p:custDataLst>
              <p:tags r:id="rId2"/>
            </p:custDataLst>
          </p:nvPr>
        </p:nvSpPr>
        <p:spPr>
          <a:xfrm>
            <a:off x="1715338"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01</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7" name="项标题"/>
          <p:cNvSpPr txBox="1"/>
          <p:nvPr>
            <p:custDataLst>
              <p:tags r:id="rId3"/>
            </p:custDataLst>
          </p:nvPr>
        </p:nvSpPr>
        <p:spPr>
          <a:xfrm>
            <a:off x="2733040" y="3361055"/>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rPr>
              <a:t>走进信息时代</a:t>
            </a:r>
            <a:endPar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9" name="序号"/>
          <p:cNvSpPr txBox="1"/>
          <p:nvPr>
            <p:custDataLst>
              <p:tags r:id="rId4"/>
            </p:custDataLst>
          </p:nvPr>
        </p:nvSpPr>
        <p:spPr>
          <a:xfrm>
            <a:off x="1715338"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03</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0" name="项标题"/>
          <p:cNvSpPr txBox="1"/>
          <p:nvPr>
            <p:custDataLst>
              <p:tags r:id="rId5"/>
            </p:custDataLst>
          </p:nvPr>
        </p:nvSpPr>
        <p:spPr>
          <a:xfrm>
            <a:off x="2733040" y="4367530"/>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rPr>
              <a:t>打开网络世界</a:t>
            </a:r>
            <a:endPar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2" name="序号"/>
          <p:cNvSpPr txBox="1"/>
          <p:nvPr>
            <p:custDataLst>
              <p:tags r:id="rId6"/>
            </p:custDataLst>
          </p:nvPr>
        </p:nvSpPr>
        <p:spPr>
          <a:xfrm>
            <a:off x="6447726"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02</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3" name="项标题"/>
          <p:cNvSpPr txBox="1"/>
          <p:nvPr>
            <p:custDataLst>
              <p:tags r:id="rId7"/>
            </p:custDataLst>
          </p:nvPr>
        </p:nvSpPr>
        <p:spPr>
          <a:xfrm>
            <a:off x="7465060" y="336105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探秘计算机</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5" name="序号"/>
          <p:cNvSpPr txBox="1"/>
          <p:nvPr>
            <p:custDataLst>
              <p:tags r:id="rId8"/>
            </p:custDataLst>
          </p:nvPr>
        </p:nvSpPr>
        <p:spPr>
          <a:xfrm>
            <a:off x="6447726"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04</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6" name="项标题"/>
          <p:cNvSpPr txBox="1"/>
          <p:nvPr>
            <p:custDataLst>
              <p:tags r:id="rId9"/>
            </p:custDataLst>
          </p:nvPr>
        </p:nvSpPr>
        <p:spPr>
          <a:xfrm>
            <a:off x="7465060" y="433768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探索程序与算法</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 name="序号"/>
          <p:cNvSpPr txBox="1"/>
          <p:nvPr>
            <p:custDataLst>
              <p:tags r:id="rId10"/>
            </p:custDataLst>
          </p:nvPr>
        </p:nvSpPr>
        <p:spPr>
          <a:xfrm>
            <a:off x="1715338"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05</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 name="项标题"/>
          <p:cNvSpPr txBox="1"/>
          <p:nvPr>
            <p:custDataLst>
              <p:tags r:id="rId11"/>
            </p:custDataLst>
          </p:nvPr>
        </p:nvSpPr>
        <p:spPr>
          <a:xfrm>
            <a:off x="2733040" y="5312410"/>
            <a:ext cx="2849880" cy="504190"/>
          </a:xfrm>
          <a:prstGeom prst="rect">
            <a:avLst/>
          </a:prstGeom>
          <a:noFill/>
        </p:spPr>
        <p:txBody>
          <a:bodyPr wrap="square" lIns="0" tIns="0" rIns="0" bIns="0" rtlCol="0" anchor="ctr">
            <a:noAutofit/>
          </a:bodyPr>
          <a:p>
            <a:pPr>
              <a:lnSpc>
                <a:spcPct val="100000"/>
              </a:lnSpc>
            </a:pPr>
            <a:r>
              <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rPr>
              <a:t>畅游数据海洋</a:t>
            </a:r>
            <a:endPar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序号"/>
          <p:cNvSpPr txBox="1"/>
          <p:nvPr>
            <p:custDataLst>
              <p:tags r:id="rId12"/>
            </p:custDataLst>
          </p:nvPr>
        </p:nvSpPr>
        <p:spPr>
          <a:xfrm>
            <a:off x="6447726"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06</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6" name="项标题"/>
          <p:cNvSpPr txBox="1"/>
          <p:nvPr>
            <p:custDataLst>
              <p:tags r:id="rId13"/>
            </p:custDataLst>
          </p:nvPr>
        </p:nvSpPr>
        <p:spPr>
          <a:xfrm>
            <a:off x="7465060" y="5312410"/>
            <a:ext cx="314071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深入办公软件</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fontScale="90000"/>
          </a:bodyPr>
          <a:lstStyle/>
          <a:p>
            <a:r>
              <a:rPr lang="en-US" altLang="zh-CN"/>
              <a:t>5.3.2 数据的管理工具——数据库系统</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数据库的分类</a:t>
            </a:r>
            <a:endParaRPr lang="zh-CN" altLang="en-US" sz="2200" dirty="0"/>
          </a:p>
        </p:txBody>
      </p:sp>
      <p:sp>
        <p:nvSpPr>
          <p:cNvPr id="5" name="圆角矩形 4"/>
          <p:cNvSpPr/>
          <p:nvPr/>
        </p:nvSpPr>
        <p:spPr>
          <a:xfrm>
            <a:off x="979170" y="234251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按部署模式分类</a:t>
            </a:r>
            <a:endParaRPr lang="zh-CN" altLang="en-US" sz="2000"/>
          </a:p>
        </p:txBody>
      </p:sp>
      <p:sp>
        <p:nvSpPr>
          <p:cNvPr id="10" name="圆角矩形 9"/>
          <p:cNvSpPr/>
          <p:nvPr/>
        </p:nvSpPr>
        <p:spPr>
          <a:xfrm>
            <a:off x="3106420" y="2362200"/>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商业模式</a:t>
            </a:r>
            <a:endParaRPr lang="zh-CN" altLang="en-US" sz="2000"/>
          </a:p>
        </p:txBody>
      </p:sp>
      <p:sp>
        <p:nvSpPr>
          <p:cNvPr id="11" name="圆角矩形 10"/>
          <p:cNvSpPr/>
          <p:nvPr/>
        </p:nvSpPr>
        <p:spPr>
          <a:xfrm>
            <a:off x="5390515" y="233235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架构角度</a:t>
            </a:r>
            <a:endParaRPr lang="zh-CN" altLang="en-US" sz="2000"/>
          </a:p>
        </p:txBody>
      </p:sp>
      <p:sp>
        <p:nvSpPr>
          <p:cNvPr id="12" name="文本框 11"/>
          <p:cNvSpPr txBox="1"/>
          <p:nvPr/>
        </p:nvSpPr>
        <p:spPr>
          <a:xfrm>
            <a:off x="342900" y="3524250"/>
            <a:ext cx="2616200" cy="1322070"/>
          </a:xfrm>
          <a:prstGeom prst="rect">
            <a:avLst/>
          </a:prstGeom>
          <a:noFill/>
        </p:spPr>
        <p:txBody>
          <a:bodyPr wrap="square" rtlCol="0">
            <a:spAutoFit/>
          </a:bodyPr>
          <a:p>
            <a:pPr algn="l"/>
            <a:r>
              <a:rPr lang="zh-CN" altLang="en-US" sz="2000" dirty="0"/>
              <a:t>数据库可以分为云托管数据库、云原生数据库、本地部署数据库和混合部署数据库</a:t>
            </a:r>
            <a:endParaRPr lang="zh-CN" altLang="en-US" sz="2000" dirty="0"/>
          </a:p>
        </p:txBody>
      </p:sp>
      <p:sp>
        <p:nvSpPr>
          <p:cNvPr id="13" name="文本框 12"/>
          <p:cNvSpPr txBox="1"/>
          <p:nvPr/>
        </p:nvSpPr>
        <p:spPr>
          <a:xfrm>
            <a:off x="3287395" y="3524250"/>
            <a:ext cx="1888490" cy="1014730"/>
          </a:xfrm>
          <a:prstGeom prst="rect">
            <a:avLst/>
          </a:prstGeom>
          <a:noFill/>
        </p:spPr>
        <p:txBody>
          <a:bodyPr wrap="square" rtlCol="0">
            <a:spAutoFit/>
          </a:bodyPr>
          <a:p>
            <a:pPr algn="l"/>
            <a:r>
              <a:rPr lang="zh-CN" altLang="en-US" sz="2000" dirty="0"/>
              <a:t>数据库可以分为开源数据库和商业数据库</a:t>
            </a:r>
            <a:endParaRPr lang="zh-CN" altLang="en-US" sz="2000" dirty="0"/>
          </a:p>
        </p:txBody>
      </p:sp>
      <p:sp>
        <p:nvSpPr>
          <p:cNvPr id="17" name="文本框 16"/>
          <p:cNvSpPr txBox="1"/>
          <p:nvPr/>
        </p:nvSpPr>
        <p:spPr>
          <a:xfrm>
            <a:off x="5586730" y="3524250"/>
            <a:ext cx="1754505" cy="1322070"/>
          </a:xfrm>
          <a:prstGeom prst="rect">
            <a:avLst/>
          </a:prstGeom>
          <a:noFill/>
        </p:spPr>
        <p:txBody>
          <a:bodyPr wrap="square" rtlCol="0">
            <a:spAutoFit/>
          </a:bodyPr>
          <a:p>
            <a:pPr algn="l"/>
            <a:r>
              <a:rPr lang="zh-CN" altLang="en-US" sz="2000" dirty="0"/>
              <a:t>数据库可以分为单机式数据库和分布式数据库</a:t>
            </a:r>
            <a:endParaRPr lang="zh-CN" altLang="en-US" sz="2000" dirty="0"/>
          </a:p>
        </p:txBody>
      </p:sp>
      <p:sp>
        <p:nvSpPr>
          <p:cNvPr id="18" name="圆角矩形 17"/>
          <p:cNvSpPr/>
          <p:nvPr/>
        </p:nvSpPr>
        <p:spPr>
          <a:xfrm>
            <a:off x="7748270" y="234251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业务负载分类</a:t>
            </a:r>
            <a:endParaRPr lang="zh-CN" altLang="en-US" sz="2000"/>
          </a:p>
        </p:txBody>
      </p:sp>
      <p:sp>
        <p:nvSpPr>
          <p:cNvPr id="19" name="圆角矩形 18"/>
          <p:cNvSpPr/>
          <p:nvPr/>
        </p:nvSpPr>
        <p:spPr>
          <a:xfrm>
            <a:off x="9951720" y="227520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按存储介质分类</a:t>
            </a:r>
            <a:endParaRPr lang="zh-CN" altLang="en-US" sz="2000"/>
          </a:p>
        </p:txBody>
      </p:sp>
      <p:sp>
        <p:nvSpPr>
          <p:cNvPr id="20" name="文本框 19"/>
          <p:cNvSpPr txBox="1"/>
          <p:nvPr/>
        </p:nvSpPr>
        <p:spPr>
          <a:xfrm>
            <a:off x="7875270" y="3524250"/>
            <a:ext cx="1754505" cy="2245360"/>
          </a:xfrm>
          <a:prstGeom prst="rect">
            <a:avLst/>
          </a:prstGeom>
          <a:noFill/>
        </p:spPr>
        <p:txBody>
          <a:bodyPr wrap="square" rtlCol="0">
            <a:spAutoFit/>
          </a:bodyPr>
          <a:p>
            <a:pPr algn="l"/>
            <a:r>
              <a:rPr lang="zh-CN" altLang="en-US" sz="2000" dirty="0"/>
              <a:t>数据库可以分为 OLTP事务型数据库、OLAP分析型数据库和 HTAP混合型数据库</a:t>
            </a:r>
            <a:endParaRPr lang="zh-CN" altLang="en-US" sz="2000" dirty="0"/>
          </a:p>
        </p:txBody>
      </p:sp>
      <p:sp>
        <p:nvSpPr>
          <p:cNvPr id="21" name="文本框 20"/>
          <p:cNvSpPr txBox="1"/>
          <p:nvPr/>
        </p:nvSpPr>
        <p:spPr>
          <a:xfrm>
            <a:off x="10101580" y="3524250"/>
            <a:ext cx="1754505" cy="1014730"/>
          </a:xfrm>
          <a:prstGeom prst="rect">
            <a:avLst/>
          </a:prstGeom>
          <a:noFill/>
        </p:spPr>
        <p:txBody>
          <a:bodyPr wrap="square" rtlCol="0">
            <a:spAutoFit/>
          </a:bodyPr>
          <a:p>
            <a:pPr algn="l"/>
            <a:r>
              <a:rPr lang="zh-CN" altLang="en-US" sz="2000" dirty="0"/>
              <a:t>数据库可以分为内存数据库和硬盘数据库</a:t>
            </a:r>
            <a:endParaRPr lang="zh-CN" altLang="en-US" sz="2000" dirty="0"/>
          </a:p>
        </p:txBody>
      </p:sp>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fontScale="90000"/>
          </a:bodyPr>
          <a:lstStyle/>
          <a:p>
            <a:r>
              <a:rPr lang="en-US" altLang="zh-CN"/>
              <a:t>5.3.2 数据的管理工具——数据库系统</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数据库的发展趋势</a:t>
            </a:r>
            <a:endParaRPr lang="zh-CN" altLang="en-US" sz="2200" dirty="0"/>
          </a:p>
        </p:txBody>
      </p:sp>
      <p:sp>
        <p:nvSpPr>
          <p:cNvPr id="5" name="圆角矩形 4"/>
          <p:cNvSpPr/>
          <p:nvPr/>
        </p:nvSpPr>
        <p:spPr>
          <a:xfrm>
            <a:off x="1496060" y="2362200"/>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国产替代加速推进</a:t>
            </a:r>
            <a:endParaRPr lang="zh-CN" altLang="en-US" sz="2000"/>
          </a:p>
        </p:txBody>
      </p:sp>
      <p:sp>
        <p:nvSpPr>
          <p:cNvPr id="11" name="圆角矩形 10"/>
          <p:cNvSpPr/>
          <p:nvPr/>
        </p:nvSpPr>
        <p:spPr>
          <a:xfrm>
            <a:off x="5390515" y="233235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公有云数据库市场的快速增长</a:t>
            </a:r>
            <a:endParaRPr lang="zh-CN" altLang="en-US" sz="2000"/>
          </a:p>
        </p:txBody>
      </p:sp>
      <p:sp>
        <p:nvSpPr>
          <p:cNvPr id="12" name="文本框 11"/>
          <p:cNvSpPr txBox="1"/>
          <p:nvPr/>
        </p:nvSpPr>
        <p:spPr>
          <a:xfrm>
            <a:off x="652780" y="3524250"/>
            <a:ext cx="3434080" cy="2245360"/>
          </a:xfrm>
          <a:prstGeom prst="rect">
            <a:avLst/>
          </a:prstGeom>
          <a:noFill/>
        </p:spPr>
        <p:txBody>
          <a:bodyPr wrap="square" rtlCol="0">
            <a:spAutoFit/>
          </a:bodyPr>
          <a:p>
            <a:pPr algn="l"/>
            <a:r>
              <a:rPr lang="zh-CN" altLang="en-US" sz="2000" dirty="0"/>
              <a:t>在全球数据库市场中，国产数据库厂商正在逐步提升市场份额。在政策支持和市场需求的双重推动下，国产数据库厂商有望在信创领域实现“自主可控”，从而加速国产替代进程</a:t>
            </a:r>
            <a:endParaRPr lang="zh-CN" altLang="en-US" sz="2000" dirty="0"/>
          </a:p>
        </p:txBody>
      </p:sp>
      <p:sp>
        <p:nvSpPr>
          <p:cNvPr id="17" name="文本框 16"/>
          <p:cNvSpPr txBox="1"/>
          <p:nvPr/>
        </p:nvSpPr>
        <p:spPr>
          <a:xfrm>
            <a:off x="4930140" y="3524250"/>
            <a:ext cx="2713355" cy="1322070"/>
          </a:xfrm>
          <a:prstGeom prst="rect">
            <a:avLst/>
          </a:prstGeom>
          <a:noFill/>
        </p:spPr>
        <p:txBody>
          <a:bodyPr wrap="square" rtlCol="0">
            <a:spAutoFit/>
          </a:bodyPr>
          <a:p>
            <a:pPr algn="l"/>
            <a:r>
              <a:rPr lang="zh-CN" altLang="en-US" sz="2000" dirty="0"/>
              <a:t>公有云数据库以其可扩展性、灵活性和成本效益等优势，正逐渐成为企业的首选</a:t>
            </a:r>
            <a:endParaRPr lang="zh-CN" altLang="en-US" sz="2000" dirty="0"/>
          </a:p>
        </p:txBody>
      </p:sp>
      <p:sp>
        <p:nvSpPr>
          <p:cNvPr id="19" name="圆角矩形 18"/>
          <p:cNvSpPr/>
          <p:nvPr/>
        </p:nvSpPr>
        <p:spPr>
          <a:xfrm>
            <a:off x="9284970" y="2275205"/>
            <a:ext cx="1746885" cy="9201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非关系型数据库的创新与应用</a:t>
            </a:r>
            <a:endParaRPr lang="zh-CN" altLang="en-US" sz="2000"/>
          </a:p>
        </p:txBody>
      </p:sp>
      <p:sp>
        <p:nvSpPr>
          <p:cNvPr id="21" name="文本框 20"/>
          <p:cNvSpPr txBox="1"/>
          <p:nvPr/>
        </p:nvSpPr>
        <p:spPr>
          <a:xfrm>
            <a:off x="8486775" y="3524250"/>
            <a:ext cx="3059430" cy="2553335"/>
          </a:xfrm>
          <a:prstGeom prst="rect">
            <a:avLst/>
          </a:prstGeom>
          <a:noFill/>
        </p:spPr>
        <p:txBody>
          <a:bodyPr wrap="square" rtlCol="0">
            <a:spAutoFit/>
          </a:bodyPr>
          <a:p>
            <a:pPr algn="l"/>
            <a:r>
              <a:rPr lang="zh-CN" altLang="en-US" sz="2000" dirty="0"/>
              <a:t>非关系型数据库因其处理非结构化数据的能力而受</a:t>
            </a:r>
            <a:endParaRPr lang="zh-CN" altLang="en-US" sz="2000" dirty="0"/>
          </a:p>
          <a:p>
            <a:pPr algn="l"/>
            <a:r>
              <a:rPr lang="zh-CN" altLang="en-US" sz="2000" dirty="0"/>
              <a:t>到关注。随着大数据和物联网的发展，非关系型数据库在处理海量、多样化数据方面展现出</a:t>
            </a:r>
            <a:endParaRPr lang="zh-CN" altLang="en-US" sz="2000" dirty="0"/>
          </a:p>
          <a:p>
            <a:pPr algn="l"/>
            <a:r>
              <a:rPr lang="zh-CN" altLang="en-US" sz="2000" dirty="0"/>
              <a:t>独特的优势，成为数据库领域的研究热点</a:t>
            </a:r>
            <a:endParaRPr lang="zh-CN" altLang="en-US" sz="2000" dirty="0"/>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5.3.3 SQL 语句简单应用</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SQL的概念</a:t>
            </a:r>
            <a:endParaRPr lang="zh-CN" altLang="en-US" sz="2200" dirty="0"/>
          </a:p>
        </p:txBody>
      </p:sp>
      <p:pic>
        <p:nvPicPr>
          <p:cNvPr id="4" name="图片 3" descr="SQL"/>
          <p:cNvPicPr>
            <a:picLocks noChangeAspect="1"/>
          </p:cNvPicPr>
          <p:nvPr/>
        </p:nvPicPr>
        <p:blipFill>
          <a:blip r:embed="rId7"/>
          <a:stretch>
            <a:fillRect/>
          </a:stretch>
        </p:blipFill>
        <p:spPr>
          <a:xfrm>
            <a:off x="1480185" y="2972435"/>
            <a:ext cx="4922520" cy="2174240"/>
          </a:xfrm>
          <a:prstGeom prst="rect">
            <a:avLst/>
          </a:prstGeom>
        </p:spPr>
      </p:pic>
      <p:sp>
        <p:nvSpPr>
          <p:cNvPr id="7" name="文本框 6"/>
          <p:cNvSpPr txBox="1"/>
          <p:nvPr/>
        </p:nvSpPr>
        <p:spPr>
          <a:xfrm>
            <a:off x="7530465" y="2414905"/>
            <a:ext cx="4288155" cy="1630045"/>
          </a:xfrm>
          <a:prstGeom prst="rect">
            <a:avLst/>
          </a:prstGeom>
          <a:noFill/>
        </p:spPr>
        <p:txBody>
          <a:bodyPr wrap="square" rtlCol="0" anchor="t">
            <a:spAutoFit/>
          </a:bodyPr>
          <a:p>
            <a:pPr algn="l"/>
            <a:r>
              <a:rPr lang="zh-CN" altLang="en-US" sz="2000" dirty="0"/>
              <a:t>SQL 是 Structured Query Language 的缩写，意思是结构化查询语言，是一种在关系数据库管理系统中查询数据，或通过 RDBMS对数据库中的数据进行更改的语言</a:t>
            </a:r>
            <a:endParaRPr lang="zh-CN" altLang="en-US" sz="2000" dirty="0"/>
          </a:p>
        </p:txBody>
      </p:sp>
      <p:sp>
        <p:nvSpPr>
          <p:cNvPr id="8" name="云形标注 7"/>
          <p:cNvSpPr/>
          <p:nvPr/>
        </p:nvSpPr>
        <p:spPr>
          <a:xfrm>
            <a:off x="7070090" y="4463415"/>
            <a:ext cx="3505200" cy="1707515"/>
          </a:xfrm>
          <a:prstGeom prst="cloudCallout">
            <a:avLst>
              <a:gd name="adj1" fmla="val -71557"/>
              <a:gd name="adj2" fmla="val -558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使用 SQL 在 RDBMS 中查询数据的过程</a:t>
            </a:r>
            <a:endParaRPr lang="zh-CN" altLang="en-US" sz="2000"/>
          </a:p>
        </p:txBody>
      </p:sp>
    </p:spTree>
    <p:custDataLst>
      <p:tags r:id="rId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5.3.3 SQL 语句简单应用</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SQL的分类</a:t>
            </a:r>
            <a:endParaRPr lang="zh-CN" altLang="en-US" sz="2200" dirty="0"/>
          </a:p>
        </p:txBody>
      </p:sp>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DDL</a:t>
            </a:r>
            <a:endParaRPr lang="zh-CN" altLang="en-US" sz="2000"/>
          </a:p>
        </p:txBody>
      </p:sp>
      <p:sp>
        <p:nvSpPr>
          <p:cNvPr id="9" name="文本框 8"/>
          <p:cNvSpPr txBox="1"/>
          <p:nvPr/>
        </p:nvSpPr>
        <p:spPr>
          <a:xfrm>
            <a:off x="391795" y="3582035"/>
            <a:ext cx="3469640" cy="2245360"/>
          </a:xfrm>
          <a:prstGeom prst="rect">
            <a:avLst/>
          </a:prstGeom>
          <a:noFill/>
        </p:spPr>
        <p:txBody>
          <a:bodyPr wrap="square" rtlCol="0" anchor="t">
            <a:spAutoFit/>
          </a:bodyPr>
          <a:p>
            <a:pPr algn="l"/>
            <a:r>
              <a:rPr lang="zh-CN" altLang="en-US" sz="2000" dirty="0"/>
              <a:t>DDL用来创建或者删除存储数据用的数据库以及数据库中的表等对象。DDL 包含以下几种指令。</a:t>
            </a:r>
            <a:endParaRPr lang="zh-CN" altLang="en-US" sz="2000" dirty="0"/>
          </a:p>
          <a:p>
            <a:pPr algn="l"/>
            <a:r>
              <a:rPr lang="zh-CN" altLang="en-US" sz="2000" dirty="0"/>
              <a:t>（1）CREATE</a:t>
            </a:r>
            <a:endParaRPr lang="zh-CN" altLang="en-US" sz="2000" dirty="0"/>
          </a:p>
          <a:p>
            <a:pPr algn="l"/>
            <a:r>
              <a:rPr lang="zh-CN" altLang="en-US" sz="2000" dirty="0"/>
              <a:t>（2）DROP</a:t>
            </a:r>
            <a:endParaRPr lang="zh-CN" altLang="en-US" sz="2000" dirty="0"/>
          </a:p>
          <a:p>
            <a:pPr algn="l"/>
            <a:r>
              <a:rPr lang="zh-CN" altLang="en-US" sz="2000" dirty="0"/>
              <a:t>（3）ALTER</a:t>
            </a:r>
            <a:endParaRPr lang="zh-CN" altLang="en-US" sz="2000" dirty="0"/>
          </a:p>
        </p:txBody>
      </p:sp>
      <p:sp>
        <p:nvSpPr>
          <p:cNvPr id="10" name="圆角矩形 9"/>
          <p:cNvSpPr/>
          <p:nvPr/>
        </p:nvSpPr>
        <p:spPr>
          <a:xfrm>
            <a:off x="48945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DML</a:t>
            </a:r>
            <a:endParaRPr lang="zh-CN" altLang="en-US" sz="2000"/>
          </a:p>
        </p:txBody>
      </p:sp>
      <p:sp>
        <p:nvSpPr>
          <p:cNvPr id="11" name="圆角矩形 10"/>
          <p:cNvSpPr/>
          <p:nvPr/>
        </p:nvSpPr>
        <p:spPr>
          <a:xfrm>
            <a:off x="88188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DCL</a:t>
            </a:r>
            <a:endParaRPr lang="zh-CN" altLang="en-US" sz="2000"/>
          </a:p>
        </p:txBody>
      </p:sp>
      <p:sp>
        <p:nvSpPr>
          <p:cNvPr id="12" name="文本框 11"/>
          <p:cNvSpPr txBox="1"/>
          <p:nvPr/>
        </p:nvSpPr>
        <p:spPr>
          <a:xfrm>
            <a:off x="3861435" y="3582035"/>
            <a:ext cx="3469640" cy="2245360"/>
          </a:xfrm>
          <a:prstGeom prst="rect">
            <a:avLst/>
          </a:prstGeom>
          <a:noFill/>
        </p:spPr>
        <p:txBody>
          <a:bodyPr wrap="square" rtlCol="0" anchor="t">
            <a:spAutoFit/>
          </a:bodyPr>
          <a:p>
            <a:pPr algn="l"/>
            <a:r>
              <a:rPr lang="zh-CN" altLang="en-US" sz="2000" dirty="0"/>
              <a:t>DML用来查询或者变更表中的记录。</a:t>
            </a:r>
            <a:endParaRPr lang="zh-CN" altLang="en-US" sz="2000" dirty="0"/>
          </a:p>
          <a:p>
            <a:pPr algn="l"/>
            <a:r>
              <a:rPr lang="zh-CN" altLang="en-US" sz="2000" dirty="0"/>
              <a:t>DML 包含以下几种指令。</a:t>
            </a:r>
            <a:endParaRPr lang="zh-CN" altLang="en-US" sz="2000" dirty="0"/>
          </a:p>
          <a:p>
            <a:pPr algn="l"/>
            <a:r>
              <a:rPr lang="zh-CN" altLang="en-US" sz="2000" dirty="0"/>
              <a:t>（1）SELECT</a:t>
            </a:r>
            <a:endParaRPr lang="zh-CN" altLang="en-US" sz="2000" dirty="0"/>
          </a:p>
          <a:p>
            <a:pPr algn="l"/>
            <a:r>
              <a:rPr lang="zh-CN" altLang="en-US" sz="2000" dirty="0"/>
              <a:t>（2）INSERT</a:t>
            </a:r>
            <a:endParaRPr lang="zh-CN" altLang="en-US" sz="2000" dirty="0"/>
          </a:p>
          <a:p>
            <a:pPr algn="l"/>
            <a:r>
              <a:rPr lang="zh-CN" altLang="en-US" sz="2000" dirty="0"/>
              <a:t>（3）UPDATE</a:t>
            </a:r>
            <a:endParaRPr lang="zh-CN" altLang="en-US" sz="2000" dirty="0"/>
          </a:p>
          <a:p>
            <a:pPr algn="l"/>
            <a:r>
              <a:rPr lang="zh-CN" altLang="en-US" sz="2000" dirty="0"/>
              <a:t>（4）DELETE</a:t>
            </a:r>
            <a:endParaRPr lang="zh-CN" altLang="en-US" sz="2000" dirty="0"/>
          </a:p>
        </p:txBody>
      </p:sp>
      <p:sp>
        <p:nvSpPr>
          <p:cNvPr id="13" name="文本框 12"/>
          <p:cNvSpPr txBox="1"/>
          <p:nvPr/>
        </p:nvSpPr>
        <p:spPr>
          <a:xfrm>
            <a:off x="7646670" y="3582035"/>
            <a:ext cx="4307205" cy="2861310"/>
          </a:xfrm>
          <a:prstGeom prst="rect">
            <a:avLst/>
          </a:prstGeom>
          <a:noFill/>
        </p:spPr>
        <p:txBody>
          <a:bodyPr wrap="square" rtlCol="0" anchor="t">
            <a:spAutoFit/>
          </a:bodyPr>
          <a:p>
            <a:pPr algn="l"/>
            <a:r>
              <a:rPr lang="zh-CN" altLang="en-US" sz="2000" dirty="0"/>
              <a:t>DCL用来确认或者取消对数据库中的数据进行的变更。除此之外，还可以对 RDBMS 的用户是否有权限操作数据库中的对象（数据库表等）</a:t>
            </a:r>
            <a:endParaRPr lang="zh-CN" altLang="en-US" sz="2000" dirty="0"/>
          </a:p>
          <a:p>
            <a:pPr algn="l"/>
            <a:r>
              <a:rPr lang="zh-CN" altLang="en-US" sz="2000" dirty="0"/>
              <a:t>进行设定。DCL 包含以下几种指令。</a:t>
            </a:r>
            <a:endParaRPr lang="zh-CN" altLang="en-US" sz="2000" dirty="0"/>
          </a:p>
          <a:p>
            <a:pPr algn="l"/>
            <a:r>
              <a:rPr lang="zh-CN" altLang="en-US" sz="2000" dirty="0"/>
              <a:t>（1）COMMIT</a:t>
            </a:r>
            <a:endParaRPr lang="zh-CN" altLang="en-US" sz="2000" dirty="0"/>
          </a:p>
          <a:p>
            <a:pPr algn="l"/>
            <a:r>
              <a:rPr lang="zh-CN" altLang="en-US" sz="2000" dirty="0"/>
              <a:t>（2）ROLLBACK</a:t>
            </a:r>
            <a:endParaRPr lang="zh-CN" altLang="en-US" sz="2000" dirty="0"/>
          </a:p>
          <a:p>
            <a:pPr algn="l"/>
            <a:r>
              <a:rPr lang="zh-CN" altLang="en-US" sz="2000" dirty="0"/>
              <a:t>（3）GRANT</a:t>
            </a:r>
            <a:endParaRPr lang="zh-CN" altLang="en-US" sz="2000" dirty="0"/>
          </a:p>
          <a:p>
            <a:pPr algn="l"/>
            <a:r>
              <a:rPr lang="zh-CN" altLang="en-US" sz="2000" dirty="0"/>
              <a:t>（4）REVOKE</a:t>
            </a:r>
            <a:endParaRPr lang="zh-CN" altLang="en-US" sz="2000" dirty="0"/>
          </a:p>
        </p:txBody>
      </p:sp>
    </p:spTree>
    <p:custDataLst>
      <p:tags r:id="rId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5.3.3 SQL 语句简单应用</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SQL的简单应用</a:t>
            </a:r>
            <a:endParaRPr lang="zh-CN" altLang="en-US" sz="2200" dirty="0"/>
          </a:p>
        </p:txBody>
      </p:sp>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DDL应用</a:t>
            </a:r>
            <a:endParaRPr lang="zh-CN" altLang="en-US" sz="2000"/>
          </a:p>
        </p:txBody>
      </p:sp>
      <p:sp>
        <p:nvSpPr>
          <p:cNvPr id="9" name="文本框 8"/>
          <p:cNvSpPr txBox="1"/>
          <p:nvPr/>
        </p:nvSpPr>
        <p:spPr>
          <a:xfrm>
            <a:off x="391795" y="3582035"/>
            <a:ext cx="3469640" cy="1630045"/>
          </a:xfrm>
          <a:prstGeom prst="rect">
            <a:avLst/>
          </a:prstGeom>
          <a:noFill/>
        </p:spPr>
        <p:txBody>
          <a:bodyPr wrap="square" rtlCol="0" anchor="t">
            <a:spAutoFit/>
          </a:bodyPr>
          <a:p>
            <a:pPr algn="l"/>
            <a:r>
              <a:rPr lang="zh-CN" altLang="en-US" sz="2000" dirty="0"/>
              <a:t>（1）创建数据库</a:t>
            </a:r>
            <a:endParaRPr lang="zh-CN" altLang="en-US" sz="2000" dirty="0"/>
          </a:p>
          <a:p>
            <a:pPr algn="l"/>
            <a:r>
              <a:rPr lang="zh-CN" altLang="en-US" sz="2000" dirty="0"/>
              <a:t>（2）创建表</a:t>
            </a:r>
            <a:endParaRPr lang="zh-CN" altLang="en-US" sz="2000" dirty="0"/>
          </a:p>
          <a:p>
            <a:pPr algn="l"/>
            <a:r>
              <a:rPr lang="zh-CN" altLang="en-US" sz="2000" dirty="0"/>
              <a:t>（3）删除表</a:t>
            </a:r>
            <a:endParaRPr lang="zh-CN" altLang="en-US" sz="2000" dirty="0"/>
          </a:p>
          <a:p>
            <a:pPr algn="l"/>
            <a:r>
              <a:rPr lang="zh-CN" altLang="en-US" sz="2000" dirty="0"/>
              <a:t>（4）对表的结构进行修改</a:t>
            </a:r>
            <a:endParaRPr lang="zh-CN" altLang="en-US" sz="2000" dirty="0"/>
          </a:p>
          <a:p>
            <a:pPr algn="l"/>
            <a:endParaRPr lang="zh-CN" altLang="en-US" sz="2000" dirty="0"/>
          </a:p>
        </p:txBody>
      </p:sp>
      <p:sp>
        <p:nvSpPr>
          <p:cNvPr id="10" name="圆角矩形 9"/>
          <p:cNvSpPr/>
          <p:nvPr/>
        </p:nvSpPr>
        <p:spPr>
          <a:xfrm>
            <a:off x="48945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DML应用</a:t>
            </a:r>
            <a:endParaRPr lang="zh-CN" altLang="en-US" sz="2000"/>
          </a:p>
        </p:txBody>
      </p:sp>
      <p:sp>
        <p:nvSpPr>
          <p:cNvPr id="11" name="圆角矩形 10"/>
          <p:cNvSpPr/>
          <p:nvPr/>
        </p:nvSpPr>
        <p:spPr>
          <a:xfrm>
            <a:off x="88188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DCL应用</a:t>
            </a:r>
            <a:endParaRPr lang="zh-CN" altLang="en-US" sz="2000"/>
          </a:p>
        </p:txBody>
      </p:sp>
      <p:sp>
        <p:nvSpPr>
          <p:cNvPr id="12" name="文本框 11"/>
          <p:cNvSpPr txBox="1"/>
          <p:nvPr/>
        </p:nvSpPr>
        <p:spPr>
          <a:xfrm>
            <a:off x="3861435" y="3582035"/>
            <a:ext cx="3469640" cy="1322070"/>
          </a:xfrm>
          <a:prstGeom prst="rect">
            <a:avLst/>
          </a:prstGeom>
          <a:noFill/>
        </p:spPr>
        <p:txBody>
          <a:bodyPr wrap="square" rtlCol="0" anchor="t">
            <a:spAutoFit/>
          </a:bodyPr>
          <a:p>
            <a:pPr algn="l"/>
            <a:r>
              <a:rPr lang="zh-CN" altLang="en-US" sz="2000" dirty="0"/>
              <a:t>（1）向表中插入数据</a:t>
            </a:r>
            <a:endParaRPr lang="zh-CN" altLang="en-US" sz="2000" dirty="0"/>
          </a:p>
          <a:p>
            <a:pPr algn="l"/>
            <a:r>
              <a:rPr lang="zh-CN" altLang="en-US" sz="2000" dirty="0"/>
              <a:t>（2）从表中查询数据</a:t>
            </a:r>
            <a:endParaRPr lang="zh-CN" altLang="en-US" sz="2000" dirty="0"/>
          </a:p>
          <a:p>
            <a:pPr algn="l"/>
            <a:r>
              <a:rPr lang="zh-CN" altLang="en-US" sz="2000" dirty="0"/>
              <a:t>（3）从表中删除数据</a:t>
            </a:r>
            <a:endParaRPr lang="zh-CN" altLang="en-US" sz="2000" dirty="0"/>
          </a:p>
          <a:p>
            <a:pPr algn="l"/>
            <a:r>
              <a:rPr lang="zh-CN" altLang="en-US" sz="2000" dirty="0"/>
              <a:t>（4）对表中的数据进行更新</a:t>
            </a:r>
            <a:endParaRPr lang="zh-CN" altLang="en-US" sz="2000" dirty="0"/>
          </a:p>
        </p:txBody>
      </p:sp>
      <p:sp>
        <p:nvSpPr>
          <p:cNvPr id="13" name="文本框 12"/>
          <p:cNvSpPr txBox="1"/>
          <p:nvPr/>
        </p:nvSpPr>
        <p:spPr>
          <a:xfrm>
            <a:off x="7646670" y="3582035"/>
            <a:ext cx="4307205" cy="1014730"/>
          </a:xfrm>
          <a:prstGeom prst="rect">
            <a:avLst/>
          </a:prstGeom>
          <a:noFill/>
        </p:spPr>
        <p:txBody>
          <a:bodyPr wrap="square" rtlCol="0" anchor="t">
            <a:spAutoFit/>
          </a:bodyPr>
          <a:p>
            <a:pPr algn="l"/>
            <a:r>
              <a:rPr lang="zh-CN" altLang="en-US" sz="2000" dirty="0"/>
              <a:t>（1）创建事务然后提交处理</a:t>
            </a:r>
            <a:endParaRPr lang="zh-CN" altLang="en-US" sz="2000" dirty="0"/>
          </a:p>
          <a:p>
            <a:pPr algn="l"/>
            <a:r>
              <a:rPr lang="zh-CN" altLang="en-US" sz="2000" dirty="0"/>
              <a:t>（2）取消处理</a:t>
            </a:r>
            <a:endParaRPr lang="zh-CN" altLang="en-US" sz="2000" dirty="0"/>
          </a:p>
          <a:p>
            <a:pPr algn="l"/>
            <a:endParaRPr lang="zh-CN" altLang="en-US" sz="2000" dirty="0"/>
          </a:p>
        </p:txBody>
      </p:sp>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5.3.4 大数据存储与管理</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558800"/>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大数据存储与管理面临的问题</a:t>
            </a:r>
            <a:endParaRPr lang="zh-CN" altLang="en-US" sz="2200" dirty="0">
              <a:solidFill>
                <a:schemeClr val="tx1"/>
              </a:solidFill>
              <a:ea typeface="微软雅黑" panose="020B0503020204020204" charset="-122"/>
              <a:cs typeface="微软雅黑" panose="020B0503020204020204" charset="-122"/>
            </a:endParaRPr>
          </a:p>
        </p:txBody>
      </p:sp>
      <p:sp>
        <p:nvSpPr>
          <p:cNvPr id="6" name="圆角矩形 5"/>
          <p:cNvSpPr/>
          <p:nvPr/>
        </p:nvSpPr>
        <p:spPr>
          <a:xfrm>
            <a:off x="1322705" y="2453640"/>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存储规模大</a:t>
            </a:r>
            <a:endParaRPr lang="zh-CN" altLang="en-US" sz="2000"/>
          </a:p>
        </p:txBody>
      </p:sp>
      <p:sp>
        <p:nvSpPr>
          <p:cNvPr id="8" name="文本框 7"/>
          <p:cNvSpPr txBox="1"/>
          <p:nvPr/>
        </p:nvSpPr>
        <p:spPr>
          <a:xfrm>
            <a:off x="1161415" y="3716655"/>
            <a:ext cx="2393950" cy="2245360"/>
          </a:xfrm>
          <a:prstGeom prst="rect">
            <a:avLst/>
          </a:prstGeom>
          <a:noFill/>
        </p:spPr>
        <p:txBody>
          <a:bodyPr wrap="square" rtlCol="0">
            <a:spAutoFit/>
          </a:bodyPr>
          <a:p>
            <a:pPr algn="l"/>
            <a:r>
              <a:rPr lang="zh-CN" altLang="en-US" sz="2000" dirty="0"/>
              <a:t>大数据的一个显著特征就是数据量大，起始计算量单位至少是 PB，甚至会采用更大的单位 EB 或 ZB，导致存储规模相当大</a:t>
            </a:r>
            <a:endParaRPr lang="zh-CN" altLang="en-US" sz="2000" dirty="0"/>
          </a:p>
        </p:txBody>
      </p:sp>
      <p:sp>
        <p:nvSpPr>
          <p:cNvPr id="12" name="圆角矩形 11"/>
          <p:cNvSpPr/>
          <p:nvPr/>
        </p:nvSpPr>
        <p:spPr>
          <a:xfrm>
            <a:off x="5000625" y="2449195"/>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种类和来源多样化，存储管理复杂</a:t>
            </a:r>
            <a:endParaRPr lang="zh-CN" altLang="en-US" sz="2000"/>
          </a:p>
        </p:txBody>
      </p:sp>
      <p:sp>
        <p:nvSpPr>
          <p:cNvPr id="13" name="圆角矩形 12"/>
          <p:cNvSpPr/>
          <p:nvPr/>
        </p:nvSpPr>
        <p:spPr>
          <a:xfrm>
            <a:off x="8677910" y="2407920"/>
            <a:ext cx="2070735" cy="10210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对数据服务的种类和水平要求高</a:t>
            </a:r>
            <a:endParaRPr lang="zh-CN" altLang="en-US" sz="2000"/>
          </a:p>
        </p:txBody>
      </p:sp>
      <p:sp>
        <p:nvSpPr>
          <p:cNvPr id="17" name="文本框 16"/>
          <p:cNvSpPr txBox="1"/>
          <p:nvPr/>
        </p:nvSpPr>
        <p:spPr>
          <a:xfrm>
            <a:off x="4657090" y="3900170"/>
            <a:ext cx="2878455" cy="2245360"/>
          </a:xfrm>
          <a:prstGeom prst="rect">
            <a:avLst/>
          </a:prstGeom>
          <a:noFill/>
        </p:spPr>
        <p:txBody>
          <a:bodyPr wrap="square" rtlCol="0">
            <a:spAutoFit/>
          </a:bodyPr>
          <a:p>
            <a:pPr algn="l"/>
            <a:r>
              <a:rPr lang="zh-CN" altLang="en-US" sz="2000" dirty="0"/>
              <a:t>数据呈现方法众多，可以是结构化、半结构化和非结构化的数据形态，这不仅使原有的存储模式无法满足数据时代的需求，还导致存储管理更加复杂</a:t>
            </a:r>
            <a:endParaRPr lang="zh-CN" altLang="en-US" sz="2000" dirty="0"/>
          </a:p>
        </p:txBody>
      </p:sp>
      <p:sp>
        <p:nvSpPr>
          <p:cNvPr id="18" name="文本框 17"/>
          <p:cNvSpPr txBox="1"/>
          <p:nvPr/>
        </p:nvSpPr>
        <p:spPr>
          <a:xfrm>
            <a:off x="8082280" y="3716655"/>
            <a:ext cx="3745865" cy="2553335"/>
          </a:xfrm>
          <a:prstGeom prst="rect">
            <a:avLst/>
          </a:prstGeom>
          <a:noFill/>
        </p:spPr>
        <p:txBody>
          <a:bodyPr wrap="square" rtlCol="0">
            <a:spAutoFit/>
          </a:bodyPr>
          <a:p>
            <a:pPr algn="l"/>
            <a:r>
              <a:rPr lang="zh-CN" altLang="en-US" sz="2000" dirty="0"/>
              <a:t>大数据的价值密度相对较低，数据增长速度、处理速度较快，对时效性要求也高。在这种情况下如何结合实际的业务，有效地组织、存储、管理这些数据，使用户能从浩瀚的数据中挖掘其更深层次的数据价值，是当下需要尽快解决的问题</a:t>
            </a:r>
            <a:endParaRPr lang="zh-CN" altLang="en-US" sz="2000" dirty="0"/>
          </a:p>
        </p:txBody>
      </p:sp>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5.3.4 大数据存储与管理</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52260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大数据存储与管理技术</a:t>
            </a:r>
            <a:endParaRPr sz="2200" dirty="0">
              <a:solidFill>
                <a:schemeClr val="tx1"/>
              </a:solidFill>
              <a:ea typeface="微软雅黑" panose="020B0503020204020204" charset="-122"/>
              <a:cs typeface="微软雅黑" panose="020B0503020204020204" charset="-122"/>
            </a:endParaRPr>
          </a:p>
        </p:txBody>
      </p:sp>
      <p:pic>
        <p:nvPicPr>
          <p:cNvPr id="9" name="图片 8" descr="箭头"/>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01005" y="2744470"/>
            <a:ext cx="582930" cy="582930"/>
          </a:xfrm>
          <a:prstGeom prst="rect">
            <a:avLst/>
          </a:prstGeom>
        </p:spPr>
      </p:pic>
      <p:sp>
        <p:nvSpPr>
          <p:cNvPr id="11" name="云形标注 10"/>
          <p:cNvSpPr/>
          <p:nvPr/>
        </p:nvSpPr>
        <p:spPr>
          <a:xfrm>
            <a:off x="6271260" y="4514215"/>
            <a:ext cx="4716780" cy="2170430"/>
          </a:xfrm>
          <a:prstGeom prst="cloudCallout">
            <a:avLst>
              <a:gd name="adj1" fmla="val -64297"/>
              <a:gd name="adj2" fmla="val -4640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数据仓库的输入是各种各样的数据源，最终的输出用于企业的数据分析、数据挖掘、数据报表等方向</a:t>
            </a:r>
            <a:endParaRPr lang="zh-CN" altLang="en-US" sz="2000"/>
          </a:p>
        </p:txBody>
      </p:sp>
      <p:pic>
        <p:nvPicPr>
          <p:cNvPr id="12" name="图片 11" descr="元数据管理"/>
          <p:cNvPicPr>
            <a:picLocks noChangeAspect="1"/>
          </p:cNvPicPr>
          <p:nvPr/>
        </p:nvPicPr>
        <p:blipFill>
          <a:blip r:embed="rId9"/>
          <a:stretch>
            <a:fillRect/>
          </a:stretch>
        </p:blipFill>
        <p:spPr>
          <a:xfrm>
            <a:off x="668020" y="2275205"/>
            <a:ext cx="4906010" cy="2179955"/>
          </a:xfrm>
          <a:prstGeom prst="rect">
            <a:avLst/>
          </a:prstGeom>
        </p:spPr>
      </p:pic>
      <p:pic>
        <p:nvPicPr>
          <p:cNvPr id="17" name="图片 16" descr="ETL"/>
          <p:cNvPicPr>
            <a:picLocks noChangeAspect="1"/>
          </p:cNvPicPr>
          <p:nvPr/>
        </p:nvPicPr>
        <p:blipFill>
          <a:blip r:embed="rId10"/>
          <a:stretch>
            <a:fillRect/>
          </a:stretch>
        </p:blipFill>
        <p:spPr>
          <a:xfrm>
            <a:off x="6271260" y="2595245"/>
            <a:ext cx="5034280" cy="1261745"/>
          </a:xfrm>
          <a:prstGeom prst="rect">
            <a:avLst/>
          </a:prstGeom>
        </p:spPr>
      </p:pic>
    </p:spTree>
    <p:custDataLst>
      <p:tags r:id="rId1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05</a:t>
            </a:r>
            <a:endParaRPr lang="en-US" altLang="zh-CN"/>
          </a:p>
        </p:txBody>
      </p:sp>
      <p:sp>
        <p:nvSpPr>
          <p:cNvPr id="2" name="文本框 1"/>
          <p:cNvSpPr txBox="1"/>
          <p:nvPr/>
        </p:nvSpPr>
        <p:spPr>
          <a:xfrm>
            <a:off x="4356735" y="2215515"/>
            <a:ext cx="4415155"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5.1 客观世界实体的表示</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5.2 数据的评估与获取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5.3 数据的存储与管理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5.4 </a:t>
            </a:r>
            <a:r>
              <a:rPr sz="2400" b="1" dirty="0">
                <a:solidFill>
                  <a:srgbClr val="FF0000"/>
                </a:solidFill>
                <a:ea typeface="微软雅黑" panose="020B0503020204020204" charset="-122"/>
                <a:cs typeface="微软雅黑" panose="020B0503020204020204" charset="-122"/>
                <a:sym typeface="+mn-ea"/>
              </a:rPr>
              <a:t>数据分析与呈现</a:t>
            </a:r>
            <a:r>
              <a:rPr sz="2400" b="1" dirty="0">
                <a:ea typeface="微软雅黑" panose="020B0503020204020204" charset="-122"/>
                <a:cs typeface="微软雅黑" panose="020B0503020204020204" charset="-122"/>
                <a:sym typeface="+mn-ea"/>
              </a:rPr>
              <a:t> </a:t>
            </a:r>
            <a:endParaRPr lang="zh-CN" altLang="en-US" sz="2400" b="1" dirty="0">
              <a:solidFill>
                <a:srgbClr val="FF0000"/>
              </a:solidFill>
              <a:ea typeface="微软雅黑" panose="020B0503020204020204" charset="-122"/>
              <a:cs typeface="微软雅黑" panose="020B0503020204020204" charset="-122"/>
              <a:sym typeface="+mn-ea"/>
            </a:endParaRPr>
          </a:p>
        </p:txBody>
      </p:sp>
      <p:sp>
        <p:nvSpPr>
          <p:cNvPr id="3" name="文本框 2"/>
          <p:cNvSpPr txBox="1"/>
          <p:nvPr/>
        </p:nvSpPr>
        <p:spPr>
          <a:xfrm>
            <a:off x="3902710" y="568325"/>
            <a:ext cx="540575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畅游数据海洋</a:t>
            </a:r>
            <a:endParaRPr lang="zh-CN" altLang="en-US" sz="5000" b="1">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5.4</a:t>
            </a:r>
            <a:endParaRPr lang="en-US" altLang="zh-CN" sz="5900"/>
          </a:p>
        </p:txBody>
      </p:sp>
      <p:sp>
        <p:nvSpPr>
          <p:cNvPr id="2" name="文本框 1"/>
          <p:cNvSpPr txBox="1"/>
          <p:nvPr/>
        </p:nvSpPr>
        <p:spPr>
          <a:xfrm>
            <a:off x="3662680" y="699135"/>
            <a:ext cx="576897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数据分析与呈现</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5157470"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5.4.1　数据分析的三种核心思维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5.4.2　数据分析的思维技巧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5.4.3　数据呈现方式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5.4.4　常用的可视化工具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5.4.5　数据可视化的典型应用</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5.4.1 数据分析的三种核心思维</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5" name="圆角矩形 4"/>
          <p:cNvSpPr/>
          <p:nvPr/>
        </p:nvSpPr>
        <p:spPr>
          <a:xfrm>
            <a:off x="798830" y="214058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结构化</a:t>
            </a:r>
            <a:endParaRPr lang="zh-CN" altLang="en-US" sz="2000"/>
          </a:p>
        </p:txBody>
      </p:sp>
      <p:sp>
        <p:nvSpPr>
          <p:cNvPr id="9" name="文本框 8"/>
          <p:cNvSpPr txBox="1"/>
          <p:nvPr/>
        </p:nvSpPr>
        <p:spPr>
          <a:xfrm>
            <a:off x="492760" y="3312160"/>
            <a:ext cx="3469640" cy="3169285"/>
          </a:xfrm>
          <a:prstGeom prst="rect">
            <a:avLst/>
          </a:prstGeom>
          <a:noFill/>
        </p:spPr>
        <p:txBody>
          <a:bodyPr wrap="square" rtlCol="0" anchor="t">
            <a:spAutoFit/>
          </a:bodyPr>
          <a:p>
            <a:pPr algn="l"/>
            <a:r>
              <a:rPr lang="zh-CN" altLang="en-US" sz="2000" dirty="0"/>
              <a:t>结构化的过程如下。</a:t>
            </a:r>
            <a:endParaRPr lang="zh-CN" altLang="en-US" sz="2000" dirty="0"/>
          </a:p>
          <a:p>
            <a:pPr algn="l"/>
            <a:r>
              <a:rPr lang="zh-CN" altLang="en-US" sz="2000" dirty="0"/>
              <a:t>（1）查看资料，将结论列成一张表或卡片</a:t>
            </a:r>
            <a:endParaRPr lang="zh-CN" altLang="en-US" sz="2000" dirty="0"/>
          </a:p>
          <a:p>
            <a:pPr algn="l"/>
            <a:r>
              <a:rPr lang="zh-CN" altLang="en-US" sz="2000" dirty="0"/>
              <a:t>（2）把表上的结论依据主题分类</a:t>
            </a:r>
            <a:endParaRPr lang="zh-CN" altLang="en-US" sz="2000" dirty="0"/>
          </a:p>
          <a:p>
            <a:pPr algn="l"/>
            <a:r>
              <a:rPr lang="zh-CN" altLang="en-US" sz="2000" dirty="0"/>
              <a:t>（3）将同一类型的结论按顺序区分</a:t>
            </a:r>
            <a:endParaRPr lang="zh-CN" altLang="en-US" sz="2000" dirty="0"/>
          </a:p>
          <a:p>
            <a:pPr algn="l"/>
            <a:r>
              <a:rPr lang="zh-CN" altLang="en-US" sz="2000" dirty="0"/>
              <a:t>（4）讨论同一级别的共通结论，将其结论放在上一段位置</a:t>
            </a:r>
            <a:endParaRPr lang="zh-CN" altLang="en-US" sz="2000" dirty="0"/>
          </a:p>
        </p:txBody>
      </p:sp>
      <p:sp>
        <p:nvSpPr>
          <p:cNvPr id="10" name="圆角矩形 9"/>
          <p:cNvSpPr/>
          <p:nvPr/>
        </p:nvSpPr>
        <p:spPr>
          <a:xfrm>
            <a:off x="4995545" y="214058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公式化</a:t>
            </a:r>
            <a:endParaRPr lang="zh-CN" altLang="en-US" sz="2000"/>
          </a:p>
        </p:txBody>
      </p:sp>
      <p:sp>
        <p:nvSpPr>
          <p:cNvPr id="11" name="圆角矩形 10"/>
          <p:cNvSpPr/>
          <p:nvPr/>
        </p:nvSpPr>
        <p:spPr>
          <a:xfrm>
            <a:off x="8818880" y="214058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业务化</a:t>
            </a:r>
            <a:endParaRPr lang="zh-CN" altLang="en-US" sz="2000"/>
          </a:p>
        </p:txBody>
      </p:sp>
      <p:sp>
        <p:nvSpPr>
          <p:cNvPr id="12" name="文本框 11"/>
          <p:cNvSpPr txBox="1"/>
          <p:nvPr/>
        </p:nvSpPr>
        <p:spPr>
          <a:xfrm>
            <a:off x="4245610" y="3429000"/>
            <a:ext cx="3469640" cy="2245360"/>
          </a:xfrm>
          <a:prstGeom prst="rect">
            <a:avLst/>
          </a:prstGeom>
          <a:noFill/>
        </p:spPr>
        <p:txBody>
          <a:bodyPr wrap="square" rtlCol="0" anchor="t">
            <a:spAutoFit/>
          </a:bodyPr>
          <a:p>
            <a:pPr algn="l"/>
            <a:r>
              <a:rPr lang="zh-CN" altLang="en-US" sz="2000" dirty="0"/>
              <a:t>公式化就是对建立的分析结构进行公式上的关联。公式化的特点是上下互为计算、左右呈关联，核心是一切结构皆可优化至最小不可分割。公式化用到的符号主要包括“ +”“ -”“×”“÷”</a:t>
            </a:r>
            <a:endParaRPr lang="zh-CN" altLang="en-US" sz="2000" dirty="0"/>
          </a:p>
        </p:txBody>
      </p:sp>
      <p:sp>
        <p:nvSpPr>
          <p:cNvPr id="13" name="文本框 12"/>
          <p:cNvSpPr txBox="1"/>
          <p:nvPr/>
        </p:nvSpPr>
        <p:spPr>
          <a:xfrm>
            <a:off x="7866380" y="3429000"/>
            <a:ext cx="3832225" cy="2861310"/>
          </a:xfrm>
          <a:prstGeom prst="rect">
            <a:avLst/>
          </a:prstGeom>
          <a:noFill/>
        </p:spPr>
        <p:txBody>
          <a:bodyPr wrap="square" rtlCol="0" anchor="t">
            <a:spAutoFit/>
          </a:bodyPr>
          <a:p>
            <a:pPr algn="l"/>
            <a:r>
              <a:rPr lang="zh-CN" altLang="en-US" sz="2000" dirty="0"/>
              <a:t>分析问题如果仅仅通过结构化 + 公式化，那么难免会出现分析出的数据不符合当前业务的情况。这是因为我们在数据分析时没有深入理解业务。对所要进行分析的问题的相关业务进行详尽了解是分析的前提，在进行数据分析后也要套入具体业务环境进行验证</a:t>
            </a:r>
            <a:endParaRPr lang="zh-CN" altLang="en-US" sz="2000" dirty="0"/>
          </a:p>
        </p:txBody>
      </p:sp>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05</a:t>
            </a:r>
            <a:endParaRPr lang="en-US" altLang="zh-CN"/>
          </a:p>
        </p:txBody>
      </p:sp>
      <p:sp>
        <p:nvSpPr>
          <p:cNvPr id="2" name="文本框 1"/>
          <p:cNvSpPr txBox="1"/>
          <p:nvPr/>
        </p:nvSpPr>
        <p:spPr>
          <a:xfrm>
            <a:off x="4356735" y="2215515"/>
            <a:ext cx="4112260"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rPr>
              <a:t>5.1 </a:t>
            </a:r>
            <a:r>
              <a:rPr sz="2400" b="1" dirty="0">
                <a:solidFill>
                  <a:srgbClr val="FF0000"/>
                </a:solidFill>
                <a:ea typeface="微软雅黑" panose="020B0503020204020204" charset="-122"/>
                <a:cs typeface="微软雅黑" panose="020B0503020204020204" charset="-122"/>
              </a:rPr>
              <a:t>客观世界实体的表示</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5.2 数据的评估与获取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5.3 数据的存储与管理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5.4 数据分析与呈现 </a:t>
            </a:r>
            <a:endParaRPr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nSpc>
                <a:spcPct val="100000"/>
              </a:lnSpc>
            </a:pPr>
            <a:r>
              <a:rPr lang="zh-CN" altLang="en-US" sz="5000" b="1">
                <a:ea typeface="微软雅黑" panose="020B0503020204020204" charset="-122"/>
                <a:cs typeface="微软雅黑" panose="020B0503020204020204" charset="-122"/>
                <a:sym typeface="+mn-ea"/>
              </a:rPr>
              <a:t>畅游数据海洋</a:t>
            </a:r>
            <a:endParaRPr lang="zh-CN" altLang="en-US" sz="5000" b="1" spc="3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5.4.2 数据分析的思维技巧</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象限法</a:t>
            </a:r>
            <a:endParaRPr lang="zh-CN" altLang="en-US" sz="2000"/>
          </a:p>
        </p:txBody>
      </p:sp>
      <p:sp>
        <p:nvSpPr>
          <p:cNvPr id="9" name="文本框 8"/>
          <p:cNvSpPr txBox="1"/>
          <p:nvPr/>
        </p:nvSpPr>
        <p:spPr>
          <a:xfrm>
            <a:off x="391795" y="3582035"/>
            <a:ext cx="3469640" cy="2553335"/>
          </a:xfrm>
          <a:prstGeom prst="rect">
            <a:avLst/>
          </a:prstGeom>
          <a:noFill/>
        </p:spPr>
        <p:txBody>
          <a:bodyPr wrap="square" rtlCol="0" anchor="t">
            <a:spAutoFit/>
          </a:bodyPr>
          <a:p>
            <a:pPr algn="l"/>
            <a:r>
              <a:rPr lang="zh-CN" altLang="en-US" sz="2000" dirty="0">
                <a:sym typeface="+mn-ea"/>
              </a:rPr>
              <a:t>象限法也称象限分析法、策略分析模型等，通俗点来说就是把数据放到几个象限里面进行分析，它可以从更直观的角度，帮助决策者站在更高的视角，俯瞰整体情况，了解整个局势分布，</a:t>
            </a:r>
            <a:r>
              <a:rPr lang="zh-CN" altLang="en-US" sz="2000" dirty="0">
                <a:sym typeface="+mn-ea"/>
              </a:rPr>
              <a:t>找到不同项目的改进策略</a:t>
            </a:r>
            <a:endParaRPr lang="zh-CN" altLang="en-US" sz="2000" dirty="0">
              <a:sym typeface="+mn-ea"/>
            </a:endParaRPr>
          </a:p>
        </p:txBody>
      </p:sp>
      <p:sp>
        <p:nvSpPr>
          <p:cNvPr id="10" name="圆角矩形 9"/>
          <p:cNvSpPr/>
          <p:nvPr/>
        </p:nvSpPr>
        <p:spPr>
          <a:xfrm>
            <a:off x="48945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多维法</a:t>
            </a:r>
            <a:endParaRPr lang="zh-CN" altLang="en-US" sz="2000"/>
          </a:p>
        </p:txBody>
      </p:sp>
      <p:sp>
        <p:nvSpPr>
          <p:cNvPr id="11" name="圆角矩形 10"/>
          <p:cNvSpPr/>
          <p:nvPr/>
        </p:nvSpPr>
        <p:spPr>
          <a:xfrm>
            <a:off x="88188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假设法</a:t>
            </a:r>
            <a:endParaRPr lang="zh-CN" altLang="en-US" sz="2000"/>
          </a:p>
        </p:txBody>
      </p:sp>
      <p:sp>
        <p:nvSpPr>
          <p:cNvPr id="12" name="文本框 11"/>
          <p:cNvSpPr txBox="1"/>
          <p:nvPr/>
        </p:nvSpPr>
        <p:spPr>
          <a:xfrm>
            <a:off x="4177030" y="3582035"/>
            <a:ext cx="3469640" cy="1630045"/>
          </a:xfrm>
          <a:prstGeom prst="rect">
            <a:avLst/>
          </a:prstGeom>
          <a:noFill/>
        </p:spPr>
        <p:txBody>
          <a:bodyPr wrap="square" rtlCol="0" anchor="t">
            <a:spAutoFit/>
          </a:bodyPr>
          <a:p>
            <a:pPr algn="l"/>
            <a:r>
              <a:rPr lang="zh-CN" altLang="en-US" sz="2000" dirty="0"/>
              <a:t>多维法也称多维度分析法，实质是细分分析。多维度分析主要基于两个方面展开，一个是指标的细化，一个是维度的多元</a:t>
            </a:r>
            <a:endParaRPr lang="zh-CN" altLang="en-US" sz="2000" dirty="0"/>
          </a:p>
        </p:txBody>
      </p:sp>
      <p:sp>
        <p:nvSpPr>
          <p:cNvPr id="13" name="文本框 12"/>
          <p:cNvSpPr txBox="1"/>
          <p:nvPr/>
        </p:nvSpPr>
        <p:spPr>
          <a:xfrm>
            <a:off x="7646670" y="3582035"/>
            <a:ext cx="4307205" cy="1938020"/>
          </a:xfrm>
          <a:prstGeom prst="rect">
            <a:avLst/>
          </a:prstGeom>
          <a:noFill/>
        </p:spPr>
        <p:txBody>
          <a:bodyPr wrap="square" rtlCol="0" anchor="t">
            <a:spAutoFit/>
          </a:bodyPr>
          <a:p>
            <a:pPr algn="l"/>
            <a:r>
              <a:rPr lang="zh-CN" altLang="en-US" sz="2000" dirty="0"/>
              <a:t>假设法在数据分析中最常见的有以下两种场景。</a:t>
            </a:r>
            <a:endParaRPr lang="zh-CN" altLang="en-US" sz="2000" dirty="0"/>
          </a:p>
          <a:p>
            <a:pPr algn="l"/>
            <a:r>
              <a:rPr lang="zh-CN" altLang="en-US" sz="2000" dirty="0"/>
              <a:t>（1）已知结果找原因，做过程变量假设。</a:t>
            </a:r>
            <a:endParaRPr lang="zh-CN" altLang="en-US" sz="2000" dirty="0"/>
          </a:p>
          <a:p>
            <a:pPr algn="l"/>
            <a:r>
              <a:rPr lang="zh-CN" altLang="en-US" sz="2000" dirty="0"/>
              <a:t>（2）结果导向做计划，做结果数据假设</a:t>
            </a:r>
            <a:endParaRPr lang="zh-CN" altLang="en-US" sz="2000" dirty="0"/>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5.4.2 数据分析的思维技巧</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指数法</a:t>
            </a:r>
            <a:endParaRPr lang="zh-CN" altLang="en-US" sz="2000"/>
          </a:p>
        </p:txBody>
      </p:sp>
      <p:sp>
        <p:nvSpPr>
          <p:cNvPr id="9" name="文本框 8"/>
          <p:cNvSpPr txBox="1"/>
          <p:nvPr/>
        </p:nvSpPr>
        <p:spPr>
          <a:xfrm>
            <a:off x="391795" y="3582035"/>
            <a:ext cx="3469640" cy="1322070"/>
          </a:xfrm>
          <a:prstGeom prst="rect">
            <a:avLst/>
          </a:prstGeom>
          <a:noFill/>
        </p:spPr>
        <p:txBody>
          <a:bodyPr wrap="square" rtlCol="0" anchor="t">
            <a:spAutoFit/>
          </a:bodyPr>
          <a:p>
            <a:pPr algn="l"/>
            <a:r>
              <a:rPr lang="zh-CN" altLang="en-US" sz="2000" dirty="0">
                <a:sym typeface="+mn-ea"/>
              </a:rPr>
              <a:t>指数法是一种目标驱动的思维，其优点是目标驱动力强、直观、简洁、有效，对业务有一定的指导作用</a:t>
            </a:r>
            <a:endParaRPr lang="zh-CN" altLang="en-US" sz="2000" dirty="0">
              <a:sym typeface="+mn-ea"/>
            </a:endParaRPr>
          </a:p>
        </p:txBody>
      </p:sp>
      <p:sp>
        <p:nvSpPr>
          <p:cNvPr id="10" name="圆角矩形 9"/>
          <p:cNvSpPr/>
          <p:nvPr/>
        </p:nvSpPr>
        <p:spPr>
          <a:xfrm>
            <a:off x="48945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对比法</a:t>
            </a:r>
            <a:endParaRPr lang="zh-CN" altLang="en-US" sz="2000"/>
          </a:p>
        </p:txBody>
      </p:sp>
      <p:sp>
        <p:nvSpPr>
          <p:cNvPr id="11" name="圆角矩形 10"/>
          <p:cNvSpPr/>
          <p:nvPr/>
        </p:nvSpPr>
        <p:spPr>
          <a:xfrm>
            <a:off x="88188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漏斗法</a:t>
            </a:r>
            <a:endParaRPr lang="zh-CN" altLang="en-US" sz="2000"/>
          </a:p>
        </p:txBody>
      </p:sp>
      <p:sp>
        <p:nvSpPr>
          <p:cNvPr id="12" name="文本框 11"/>
          <p:cNvSpPr txBox="1"/>
          <p:nvPr/>
        </p:nvSpPr>
        <p:spPr>
          <a:xfrm>
            <a:off x="4177030" y="3582035"/>
            <a:ext cx="3469640" cy="2861310"/>
          </a:xfrm>
          <a:prstGeom prst="rect">
            <a:avLst/>
          </a:prstGeom>
          <a:noFill/>
        </p:spPr>
        <p:txBody>
          <a:bodyPr wrap="square" rtlCol="0" anchor="t">
            <a:spAutoFit/>
          </a:bodyPr>
          <a:p>
            <a:pPr algn="l"/>
            <a:r>
              <a:rPr lang="zh-CN" altLang="en-US" sz="2000" dirty="0"/>
              <a:t>对比法是将两个及两个以上的数据进行比较，分析它们的差异，从而揭示这些数据所代表的事物发展变化情况和规律性的一种分析方法，它可以非常直观地看出事物某方面的变化或者差距，并且可以准确地量化这种变化或差距是多少</a:t>
            </a:r>
            <a:endParaRPr lang="zh-CN" altLang="en-US" sz="2000" dirty="0"/>
          </a:p>
        </p:txBody>
      </p:sp>
      <p:sp>
        <p:nvSpPr>
          <p:cNvPr id="13" name="文本框 12"/>
          <p:cNvSpPr txBox="1"/>
          <p:nvPr/>
        </p:nvSpPr>
        <p:spPr>
          <a:xfrm>
            <a:off x="7646670" y="3582035"/>
            <a:ext cx="4307205" cy="1938020"/>
          </a:xfrm>
          <a:prstGeom prst="rect">
            <a:avLst/>
          </a:prstGeom>
          <a:noFill/>
        </p:spPr>
        <p:txBody>
          <a:bodyPr wrap="square" rtlCol="0" anchor="t">
            <a:spAutoFit/>
          </a:bodyPr>
          <a:p>
            <a:pPr algn="l"/>
            <a:r>
              <a:rPr lang="zh-CN" altLang="en-US" sz="2000" dirty="0"/>
              <a:t>这种方法能对研究对象在“穿越漏斗”时的状态特征进行时序类、流程式的刻画与分析</a:t>
            </a:r>
            <a:r>
              <a:rPr lang="en-US" altLang="zh-CN" sz="2000" dirty="0"/>
              <a:t>,</a:t>
            </a:r>
            <a:r>
              <a:rPr lang="zh-CN" altLang="en-US" sz="2000" dirty="0"/>
              <a:t>漏斗分析涉及四个方面的要素：时间、节点、研究对象、指标。漏斗模型包括 AARRR 模型、消费漏斗模型、AISAS 模型</a:t>
            </a:r>
            <a:endParaRPr lang="zh-CN" altLang="en-US" sz="2000" dirty="0"/>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5.4.3 数据呈现方式</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比较类</a:t>
            </a:r>
            <a:endParaRPr lang="zh-CN" altLang="en-US" sz="2000"/>
          </a:p>
        </p:txBody>
      </p:sp>
      <p:sp>
        <p:nvSpPr>
          <p:cNvPr id="9" name="文本框 8"/>
          <p:cNvSpPr txBox="1"/>
          <p:nvPr/>
        </p:nvSpPr>
        <p:spPr>
          <a:xfrm>
            <a:off x="391795" y="3582035"/>
            <a:ext cx="2551430" cy="2245360"/>
          </a:xfrm>
          <a:prstGeom prst="rect">
            <a:avLst/>
          </a:prstGeom>
          <a:noFill/>
        </p:spPr>
        <p:txBody>
          <a:bodyPr wrap="square" rtlCol="0" anchor="t">
            <a:spAutoFit/>
          </a:bodyPr>
          <a:p>
            <a:pPr algn="l"/>
            <a:r>
              <a:rPr lang="zh-CN" altLang="en-US" sz="2000" dirty="0">
                <a:sym typeface="+mn-ea"/>
              </a:rPr>
              <a:t>如果想表达数据之间的比较，可以用比较类型的图表，如柱形图、分区折线图、雷达</a:t>
            </a:r>
            <a:endParaRPr lang="zh-CN" altLang="en-US" sz="2000" dirty="0">
              <a:sym typeface="+mn-ea"/>
            </a:endParaRPr>
          </a:p>
          <a:p>
            <a:pPr algn="l"/>
            <a:r>
              <a:rPr lang="zh-CN" altLang="en-US" sz="2000" dirty="0">
                <a:sym typeface="+mn-ea"/>
              </a:rPr>
              <a:t>图、词云、聚合气泡图、玫瑰图等</a:t>
            </a:r>
            <a:endParaRPr lang="zh-CN" altLang="en-US" sz="2000" dirty="0">
              <a:sym typeface="+mn-ea"/>
            </a:endParaRPr>
          </a:p>
        </p:txBody>
      </p:sp>
      <p:sp>
        <p:nvSpPr>
          <p:cNvPr id="10" name="圆角矩形 9"/>
          <p:cNvSpPr/>
          <p:nvPr/>
        </p:nvSpPr>
        <p:spPr>
          <a:xfrm>
            <a:off x="3861435"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占比类</a:t>
            </a:r>
            <a:endParaRPr lang="zh-CN" altLang="en-US" sz="2000"/>
          </a:p>
        </p:txBody>
      </p:sp>
      <p:sp>
        <p:nvSpPr>
          <p:cNvPr id="11" name="圆角矩形 10"/>
          <p:cNvSpPr/>
          <p:nvPr/>
        </p:nvSpPr>
        <p:spPr>
          <a:xfrm>
            <a:off x="692531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趋势关联类</a:t>
            </a:r>
            <a:endParaRPr lang="zh-CN" altLang="en-US" sz="2000"/>
          </a:p>
        </p:txBody>
      </p:sp>
      <p:sp>
        <p:nvSpPr>
          <p:cNvPr id="12" name="文本框 11"/>
          <p:cNvSpPr txBox="1"/>
          <p:nvPr/>
        </p:nvSpPr>
        <p:spPr>
          <a:xfrm>
            <a:off x="3298190" y="3582035"/>
            <a:ext cx="2762250" cy="1630045"/>
          </a:xfrm>
          <a:prstGeom prst="rect">
            <a:avLst/>
          </a:prstGeom>
          <a:noFill/>
        </p:spPr>
        <p:txBody>
          <a:bodyPr wrap="square" rtlCol="0" anchor="t">
            <a:spAutoFit/>
          </a:bodyPr>
          <a:p>
            <a:pPr algn="l"/>
            <a:r>
              <a:rPr lang="zh-CN" altLang="en-US" sz="2000" dirty="0"/>
              <a:t>如果想表达数据的层级关系，可以用占比类型的图表，如矩形块图、百分比堆积柱形</a:t>
            </a:r>
            <a:endParaRPr lang="zh-CN" altLang="en-US" sz="2000" dirty="0"/>
          </a:p>
          <a:p>
            <a:pPr algn="l"/>
            <a:r>
              <a:rPr lang="zh-CN" altLang="en-US" sz="2000" dirty="0"/>
              <a:t>图、饼图等</a:t>
            </a:r>
            <a:endParaRPr lang="zh-CN" altLang="en-US" sz="2000" dirty="0"/>
          </a:p>
        </p:txBody>
      </p:sp>
      <p:sp>
        <p:nvSpPr>
          <p:cNvPr id="13" name="文本框 12"/>
          <p:cNvSpPr txBox="1"/>
          <p:nvPr/>
        </p:nvSpPr>
        <p:spPr>
          <a:xfrm>
            <a:off x="6415405" y="3582035"/>
            <a:ext cx="2919730" cy="1630045"/>
          </a:xfrm>
          <a:prstGeom prst="rect">
            <a:avLst/>
          </a:prstGeom>
          <a:noFill/>
        </p:spPr>
        <p:txBody>
          <a:bodyPr wrap="square" rtlCol="0" anchor="t">
            <a:spAutoFit/>
          </a:bodyPr>
          <a:p>
            <a:pPr algn="l"/>
            <a:r>
              <a:rPr lang="zh-CN" altLang="en-US" sz="2000" dirty="0"/>
              <a:t>如果想表达数据随时间变化的关系，可以用趋势关联类的图表，如折线图、面积图、瀑布图等</a:t>
            </a:r>
            <a:endParaRPr lang="zh-CN" altLang="en-US" sz="2000" dirty="0"/>
          </a:p>
        </p:txBody>
      </p:sp>
      <p:sp>
        <p:nvSpPr>
          <p:cNvPr id="4" name="圆角矩形 3"/>
          <p:cNvSpPr/>
          <p:nvPr/>
        </p:nvSpPr>
        <p:spPr>
          <a:xfrm>
            <a:off x="977900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分布类</a:t>
            </a:r>
            <a:endParaRPr lang="zh-CN" altLang="en-US" sz="2000"/>
          </a:p>
        </p:txBody>
      </p:sp>
      <p:sp>
        <p:nvSpPr>
          <p:cNvPr id="6" name="文本框 5"/>
          <p:cNvSpPr txBox="1"/>
          <p:nvPr/>
        </p:nvSpPr>
        <p:spPr>
          <a:xfrm>
            <a:off x="9465310" y="3582035"/>
            <a:ext cx="2465705" cy="1322070"/>
          </a:xfrm>
          <a:prstGeom prst="rect">
            <a:avLst/>
          </a:prstGeom>
          <a:noFill/>
        </p:spPr>
        <p:txBody>
          <a:bodyPr wrap="square" rtlCol="0" anchor="t">
            <a:spAutoFit/>
          </a:bodyPr>
          <a:p>
            <a:pPr algn="l"/>
            <a:r>
              <a:rPr lang="zh-CN" altLang="en-US" sz="2000" dirty="0"/>
              <a:t>如果想表达数据的分布状态，可以用分布类的图</a:t>
            </a:r>
            <a:r>
              <a:rPr lang="zh-CN" altLang="en-US" sz="2000" dirty="0"/>
              <a:t>表</a:t>
            </a:r>
            <a:endParaRPr lang="zh-CN" altLang="en-US" sz="2000" dirty="0"/>
          </a:p>
          <a:p>
            <a:pPr algn="l"/>
            <a:endParaRPr lang="zh-CN" altLang="en-US" sz="2000" dirty="0"/>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5.4.5 数据可视化的典型应用</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5" name="圆角矩形 4"/>
          <p:cNvSpPr/>
          <p:nvPr/>
        </p:nvSpPr>
        <p:spPr>
          <a:xfrm>
            <a:off x="79756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 法院数据分析系统</a:t>
            </a:r>
            <a:endParaRPr lang="zh-CN" altLang="en-US" sz="2000"/>
          </a:p>
        </p:txBody>
      </p:sp>
      <p:sp>
        <p:nvSpPr>
          <p:cNvPr id="10" name="圆角矩形 9"/>
          <p:cNvSpPr/>
          <p:nvPr/>
        </p:nvSpPr>
        <p:spPr>
          <a:xfrm>
            <a:off x="48945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医疗服务分析展示平台</a:t>
            </a:r>
            <a:endParaRPr lang="zh-CN" altLang="en-US" sz="2000"/>
          </a:p>
        </p:txBody>
      </p:sp>
      <p:sp>
        <p:nvSpPr>
          <p:cNvPr id="11" name="圆角矩形 10"/>
          <p:cNvSpPr/>
          <p:nvPr/>
        </p:nvSpPr>
        <p:spPr>
          <a:xfrm>
            <a:off x="8818880" y="2383155"/>
            <a:ext cx="1838325" cy="77724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 智慧交通管理平台</a:t>
            </a:r>
            <a:endParaRPr lang="zh-CN" altLang="en-US" sz="2000"/>
          </a:p>
        </p:txBody>
      </p:sp>
      <p:pic>
        <p:nvPicPr>
          <p:cNvPr id="4" name="图片 3"/>
          <p:cNvPicPr>
            <a:picLocks noChangeAspect="1"/>
          </p:cNvPicPr>
          <p:nvPr/>
        </p:nvPicPr>
        <p:blipFill>
          <a:blip r:embed="rId7"/>
          <a:stretch>
            <a:fillRect/>
          </a:stretch>
        </p:blipFill>
        <p:spPr>
          <a:xfrm>
            <a:off x="288290" y="3985260"/>
            <a:ext cx="3563620" cy="1172210"/>
          </a:xfrm>
          <a:prstGeom prst="rect">
            <a:avLst/>
          </a:prstGeom>
        </p:spPr>
      </p:pic>
      <p:pic>
        <p:nvPicPr>
          <p:cNvPr id="6" name="图片 5"/>
          <p:cNvPicPr>
            <a:picLocks noChangeAspect="1"/>
          </p:cNvPicPr>
          <p:nvPr/>
        </p:nvPicPr>
        <p:blipFill>
          <a:blip r:embed="rId8"/>
          <a:stretch>
            <a:fillRect/>
          </a:stretch>
        </p:blipFill>
        <p:spPr>
          <a:xfrm>
            <a:off x="4314825" y="4001135"/>
            <a:ext cx="4117340" cy="1158240"/>
          </a:xfrm>
          <a:prstGeom prst="rect">
            <a:avLst/>
          </a:prstGeom>
        </p:spPr>
      </p:pic>
      <p:pic>
        <p:nvPicPr>
          <p:cNvPr id="7" name="图片 6"/>
          <p:cNvPicPr>
            <a:picLocks noChangeAspect="1"/>
          </p:cNvPicPr>
          <p:nvPr/>
        </p:nvPicPr>
        <p:blipFill>
          <a:blip r:embed="rId9"/>
          <a:stretch>
            <a:fillRect/>
          </a:stretch>
        </p:blipFill>
        <p:spPr>
          <a:xfrm>
            <a:off x="8895080" y="3863975"/>
            <a:ext cx="2514600" cy="1414145"/>
          </a:xfrm>
          <a:prstGeom prst="rect">
            <a:avLst/>
          </a:prstGeom>
        </p:spPr>
      </p:pic>
      <p:sp>
        <p:nvSpPr>
          <p:cNvPr id="8" name="文本框 7"/>
          <p:cNvSpPr txBox="1"/>
          <p:nvPr/>
        </p:nvSpPr>
        <p:spPr>
          <a:xfrm>
            <a:off x="128905" y="5618480"/>
            <a:ext cx="3611880" cy="398780"/>
          </a:xfrm>
          <a:prstGeom prst="rect">
            <a:avLst/>
          </a:prstGeom>
          <a:noFill/>
        </p:spPr>
        <p:txBody>
          <a:bodyPr wrap="square" rtlCol="0" anchor="t">
            <a:spAutoFit/>
          </a:bodyPr>
          <a:p>
            <a:pPr algn="l"/>
            <a:r>
              <a:rPr lang="zh-CN" altLang="en-US" sz="2000" dirty="0"/>
              <a:t>法院行政案件大数据分析系统</a:t>
            </a:r>
            <a:endParaRPr lang="zh-CN" altLang="en-US" sz="2000" dirty="0"/>
          </a:p>
        </p:txBody>
      </p:sp>
      <p:sp>
        <p:nvSpPr>
          <p:cNvPr id="17" name="文本框 16"/>
          <p:cNvSpPr txBox="1"/>
          <p:nvPr/>
        </p:nvSpPr>
        <p:spPr>
          <a:xfrm>
            <a:off x="4391660" y="5648960"/>
            <a:ext cx="6096000" cy="398780"/>
          </a:xfrm>
          <a:prstGeom prst="rect">
            <a:avLst/>
          </a:prstGeom>
          <a:noFill/>
        </p:spPr>
        <p:txBody>
          <a:bodyPr wrap="square" rtlCol="0" anchor="t">
            <a:spAutoFit/>
          </a:bodyPr>
          <a:p>
            <a:pPr algn="l"/>
            <a:r>
              <a:rPr lang="zh-CN" altLang="en-US" sz="2000" dirty="0"/>
              <a:t>医疗服务分析展示平台</a:t>
            </a:r>
            <a:endParaRPr lang="zh-CN" altLang="en-US" sz="2000" dirty="0"/>
          </a:p>
        </p:txBody>
      </p:sp>
      <p:sp>
        <p:nvSpPr>
          <p:cNvPr id="18" name="文本框 17"/>
          <p:cNvSpPr txBox="1"/>
          <p:nvPr/>
        </p:nvSpPr>
        <p:spPr>
          <a:xfrm>
            <a:off x="9027795" y="5618480"/>
            <a:ext cx="6096000" cy="398780"/>
          </a:xfrm>
          <a:prstGeom prst="rect">
            <a:avLst/>
          </a:prstGeom>
          <a:noFill/>
        </p:spPr>
        <p:txBody>
          <a:bodyPr wrap="square" rtlCol="0" anchor="t">
            <a:spAutoFit/>
          </a:bodyPr>
          <a:p>
            <a:pPr algn="l"/>
            <a:r>
              <a:rPr lang="zh-CN" altLang="en-US" sz="2000" dirty="0"/>
              <a:t>交通设施物联网云平台</a:t>
            </a:r>
            <a:endParaRPr lang="zh-CN" altLang="en-US" sz="2000" dirty="0"/>
          </a:p>
        </p:txBody>
      </p:sp>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05</a:t>
            </a:r>
            <a:endParaRPr lang="en-US" altLang="zh-CN"/>
          </a:p>
        </p:txBody>
      </p:sp>
      <p:sp>
        <p:nvSpPr>
          <p:cNvPr id="2" name="文本框 1"/>
          <p:cNvSpPr txBox="1"/>
          <p:nvPr/>
        </p:nvSpPr>
        <p:spPr>
          <a:xfrm>
            <a:off x="5447030" y="3044190"/>
            <a:ext cx="3355340" cy="2426335"/>
          </a:xfrm>
          <a:prstGeom prst="rect">
            <a:avLst/>
          </a:prstGeom>
          <a:noFill/>
        </p:spPr>
        <p:txBody>
          <a:bodyPr wrap="square" rtlCol="0">
            <a:noAutofit/>
          </a:bodyPr>
          <a:p>
            <a:pPr indent="0" algn="l">
              <a:buNone/>
            </a:pPr>
            <a:r>
              <a:rPr lang="zh-CN" altLang="en-US" sz="4000" b="1" dirty="0">
                <a:solidFill>
                  <a:srgbClr val="FF0000"/>
                </a:solidFill>
                <a:ea typeface="微软雅黑" panose="020B0503020204020204" charset="-122"/>
                <a:cs typeface="微软雅黑" panose="020B0503020204020204" charset="-122"/>
              </a:rPr>
              <a:t>拓展</a:t>
            </a:r>
            <a:r>
              <a:rPr lang="zh-CN" altLang="en-US" sz="4000" b="1" dirty="0">
                <a:solidFill>
                  <a:srgbClr val="FF0000"/>
                </a:solidFill>
                <a:ea typeface="微软雅黑" panose="020B0503020204020204" charset="-122"/>
                <a:cs typeface="微软雅黑" panose="020B0503020204020204" charset="-122"/>
              </a:rPr>
              <a:t>实践</a:t>
            </a:r>
            <a:endParaRPr lang="zh-CN" altLang="en-US" sz="40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畅游数据</a:t>
            </a:r>
            <a:r>
              <a:rPr lang="zh-CN" altLang="en-US" sz="5000" b="1">
                <a:ea typeface="微软雅黑" panose="020B0503020204020204" charset="-122"/>
                <a:cs typeface="微软雅黑" panose="020B0503020204020204" charset="-122"/>
              </a:rPr>
              <a:t>海洋</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7319645" cy="705485"/>
          </a:xfrm>
        </p:spPr>
        <p:txBody>
          <a:bodyPr>
            <a:normAutofit fontScale="90000"/>
          </a:bodyPr>
          <a:lstStyle/>
          <a:p>
            <a:r>
              <a:rPr lang="zh-CN" altLang="en-US"/>
              <a:t>拓展训练</a:t>
            </a:r>
            <a:r>
              <a:rPr lang="en-US" altLang="zh-CN"/>
              <a:t>--从两会“教育热点”感知民生温度</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339090"/>
            <a:ext cx="1440000" cy="911141"/>
          </a:xfrm>
          <a:prstGeom prst="rect">
            <a:avLst/>
          </a:prstGeom>
          <a:solidFill>
            <a:schemeClr val="accent1"/>
          </a:solidFill>
        </p:spPr>
      </p:pic>
      <p:sp>
        <p:nvSpPr>
          <p:cNvPr id="4" name="单圆角矩形 3"/>
          <p:cNvSpPr/>
          <p:nvPr/>
        </p:nvSpPr>
        <p:spPr>
          <a:xfrm>
            <a:off x="1191260" y="1938655"/>
            <a:ext cx="9585325" cy="43834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635760" y="2595245"/>
            <a:ext cx="8921115" cy="187642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下面请尝试利用数据可视化来分析中国近年的政策下教育的变化情况。</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提示：</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（1）可尝试使用 Python 或者 BI 类工具来进行分析；</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（2）从中国政府网 (http://www.gov.cn) 上得到所需文件；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（3）使用图表来分析历年招生人数的变化。</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dirty="0"/>
              <a:t>THANKS</a:t>
            </a:r>
            <a:endParaRPr lang="en-US" altLang="zh-CN" dirty="0"/>
          </a:p>
        </p:txBody>
      </p:sp>
      <p:pic>
        <p:nvPicPr>
          <p:cNvPr id="12" name="图片 16" descr="C:/Users/ADMIN/AppData/Local/Temp/fig2wpp/@svg_logo-2574&amp;2496.svg"/>
          <p:cNvPicPr>
            <a:picLocks noChangeAspect="1"/>
          </p:cNvPicPr>
          <p:nvPr userDrawn="1">
            <p:custDataLst>
              <p:tags r:id="rId2"/>
            </p:custDataLst>
          </p:nvPr>
        </p:nvPicPr>
        <p:blipFill>
          <a:blip/>
          <a:stretch>
            <a:fillRect/>
          </a:stretch>
        </p:blipFill>
        <p:spPr>
          <a:xfrm>
            <a:off x="4685348" y="5626100"/>
            <a:ext cx="2820670" cy="694690"/>
          </a:xfrm>
          <a:prstGeom prst="rect">
            <a:avLst/>
          </a:prstGeom>
        </p:spPr>
      </p:pic>
      <p:pic>
        <p:nvPicPr>
          <p:cNvPr id="13" name="图片 18"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wrap="square">
            <a:normAutofit/>
          </a:bodyPr>
          <a:lstStyle/>
          <a:p>
            <a:r>
              <a:rPr lang="zh-CN" altLang="en-US">
                <a:solidFill>
                  <a:schemeClr val="tx1"/>
                </a:solidFill>
              </a:rPr>
              <a:t>章节目标</a:t>
            </a:r>
            <a:endParaRPr lang="zh-CN" altLang="en-US">
              <a:solidFill>
                <a:schemeClr val="tx1"/>
              </a:solidFill>
            </a:endParaRPr>
          </a:p>
        </p:txBody>
      </p:sp>
      <p:sp>
        <p:nvSpPr>
          <p:cNvPr id="2" name="圆角矩形 1"/>
          <p:cNvSpPr/>
          <p:nvPr>
            <p:custDataLst>
              <p:tags r:id="rId2"/>
            </p:custDataLst>
          </p:nvPr>
        </p:nvSpPr>
        <p:spPr>
          <a:xfrm>
            <a:off x="960120" y="1723392"/>
            <a:ext cx="10296525" cy="727379"/>
          </a:xfrm>
          <a:prstGeom prst="roundRect">
            <a:avLst>
              <a:gd name="adj" fmla="val 1897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l">
              <a:lnSpc>
                <a:spcPct val="130000"/>
              </a:lnSpc>
              <a:buClrTx/>
              <a:buSzTx/>
              <a:buFontTx/>
            </a:pPr>
            <a:r>
              <a:rPr lang="en-US" altLang="zh-CN" sz="2000" spc="3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endParaRPr lang="zh-CN" altLang="en-US" sz="2000" spc="3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圆角矩形 4"/>
          <p:cNvSpPr/>
          <p:nvPr>
            <p:custDataLst>
              <p:tags r:id="rId3"/>
            </p:custDataLst>
          </p:nvPr>
        </p:nvSpPr>
        <p:spPr>
          <a:xfrm>
            <a:off x="960120" y="263801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3038353" y="269066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掌握数据的存储结构和存储方式</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algn="l">
              <a:lnSpc>
                <a:spcPct val="100000"/>
              </a:lnSpc>
              <a:spcBef>
                <a:spcPts val="0"/>
              </a:spcBef>
              <a:spcAft>
                <a:spcPts val="0"/>
              </a:spcAft>
              <a:buClrTx/>
              <a:buSzTx/>
              <a:buFontTx/>
            </a:pP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圆角矩形 8"/>
          <p:cNvSpPr/>
          <p:nvPr>
            <p:custDataLst>
              <p:tags r:id="rId5"/>
            </p:custDataLst>
          </p:nvPr>
        </p:nvSpPr>
        <p:spPr>
          <a:xfrm>
            <a:off x="1158289" y="1831369"/>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圆角矩形 9"/>
          <p:cNvSpPr/>
          <p:nvPr>
            <p:custDataLst>
              <p:tags r:id="rId6"/>
            </p:custDataLst>
          </p:nvPr>
        </p:nvSpPr>
        <p:spPr>
          <a:xfrm>
            <a:off x="1158289" y="2745994"/>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圆角矩形 10"/>
          <p:cNvSpPr/>
          <p:nvPr>
            <p:custDataLst>
              <p:tags r:id="rId7"/>
            </p:custDataLst>
          </p:nvPr>
        </p:nvSpPr>
        <p:spPr>
          <a:xfrm>
            <a:off x="960120" y="355264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11"/>
          <p:cNvSpPr txBox="1"/>
          <p:nvPr>
            <p:custDataLst>
              <p:tags r:id="rId8"/>
            </p:custDataLst>
          </p:nvPr>
        </p:nvSpPr>
        <p:spPr>
          <a:xfrm>
            <a:off x="3038353" y="359744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了解数据的呈现方式</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圆角矩形 20"/>
          <p:cNvSpPr/>
          <p:nvPr>
            <p:custDataLst>
              <p:tags r:id="rId9"/>
            </p:custDataLst>
          </p:nvPr>
        </p:nvSpPr>
        <p:spPr>
          <a:xfrm>
            <a:off x="1158289" y="366062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圆角矩形 2"/>
          <p:cNvSpPr/>
          <p:nvPr>
            <p:custDataLst>
              <p:tags r:id="rId10"/>
            </p:custDataLst>
          </p:nvPr>
        </p:nvSpPr>
        <p:spPr>
          <a:xfrm>
            <a:off x="960120" y="439719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圆角矩形 3"/>
          <p:cNvSpPr/>
          <p:nvPr>
            <p:custDataLst>
              <p:tags r:id="rId11"/>
            </p:custDataLst>
          </p:nvPr>
        </p:nvSpPr>
        <p:spPr>
          <a:xfrm>
            <a:off x="1158289" y="452803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custDataLst>
              <p:tags r:id="rId12"/>
            </p:custDataLst>
          </p:nvPr>
        </p:nvSpPr>
        <p:spPr>
          <a:xfrm>
            <a:off x="3038353" y="450422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熟悉智能化大数据时代的相关技术和理念</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 name="文本框 15"/>
          <p:cNvSpPr txBox="1"/>
          <p:nvPr>
            <p:custDataLst>
              <p:tags r:id="rId13"/>
            </p:custDataLst>
          </p:nvPr>
        </p:nvSpPr>
        <p:spPr>
          <a:xfrm>
            <a:off x="3038353" y="180039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了解数据和数据元素的相关概念</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5.1</a:t>
            </a:r>
            <a:endParaRPr lang="en-US" altLang="zh-CN" sz="5900"/>
          </a:p>
        </p:txBody>
      </p:sp>
      <p:sp>
        <p:nvSpPr>
          <p:cNvPr id="2" name="文本框 1"/>
          <p:cNvSpPr txBox="1"/>
          <p:nvPr/>
        </p:nvSpPr>
        <p:spPr>
          <a:xfrm>
            <a:off x="3662680" y="699135"/>
            <a:ext cx="654685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客观世界实体的表示</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314190" y="2282825"/>
            <a:ext cx="5760720" cy="1198880"/>
          </a:xfrm>
          <a:prstGeom prst="rect">
            <a:avLst/>
          </a:prstGeom>
          <a:noFill/>
        </p:spPr>
        <p:txBody>
          <a:bodyPr wrap="square" rtlCol="0">
            <a:spAutoFit/>
          </a:bodyPr>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5.1.1　数据 154</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5.1.2　数据元素</a:t>
            </a:r>
            <a:endParaRPr sz="24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t>5.1.1 数据</a:t>
            </a:r>
          </a:p>
        </p:txBody>
      </p:sp>
      <p:sp>
        <p:nvSpPr>
          <p:cNvPr id="5" name="矩形: 对角圆角 3"/>
          <p:cNvSpPr/>
          <p:nvPr>
            <p:custDataLst>
              <p:tags r:id="rId2"/>
            </p:custDataLst>
          </p:nvPr>
        </p:nvSpPr>
        <p:spPr>
          <a:xfrm flipV="1">
            <a:off x="6052513" y="3736670"/>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pic>
        <p:nvPicPr>
          <p:cNvPr id="3" name="图片 2" descr="QQ截图20240613143524"/>
          <p:cNvPicPr>
            <a:picLocks noChangeAspect="1"/>
          </p:cNvPicPr>
          <p:nvPr/>
        </p:nvPicPr>
        <p:blipFill>
          <a:blip r:embed="rId3"/>
          <a:stretch>
            <a:fillRect/>
          </a:stretch>
        </p:blipFill>
        <p:spPr>
          <a:xfrm>
            <a:off x="10467975" y="204470"/>
            <a:ext cx="1461135" cy="925195"/>
          </a:xfrm>
          <a:prstGeom prst="rect">
            <a:avLst/>
          </a:prstGeom>
          <a:solidFill>
            <a:schemeClr val="accent1"/>
          </a:solidFill>
        </p:spPr>
      </p:pic>
      <p:sp>
        <p:nvSpPr>
          <p:cNvPr id="6" name="单圆角矩形 5"/>
          <p:cNvSpPr/>
          <p:nvPr/>
        </p:nvSpPr>
        <p:spPr>
          <a:xfrm>
            <a:off x="958850" y="2312035"/>
            <a:ext cx="10414000" cy="391858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918210" y="2341880"/>
            <a:ext cx="10092055" cy="3169285"/>
          </a:xfrm>
          <a:prstGeom prst="rect">
            <a:avLst/>
          </a:prstGeom>
          <a:noFill/>
        </p:spPr>
        <p:txBody>
          <a:bodyPr wrap="square" rtlCol="0">
            <a:spAutoFit/>
          </a:bodyPr>
          <a:p>
            <a:pPr algn="l"/>
            <a:r>
              <a:rPr lang="zh-CN" altLang="en-US" sz="2000" dirty="0">
                <a:solidFill>
                  <a:schemeClr val="bg1"/>
                </a:solidFill>
              </a:rPr>
              <a:t>广义上讲，数据是指对客观事件进行记录并可以鉴别的符号，是对客观事物的性质、状态，以及相互关系等进行记载的物理符号或这些物理符号的组合。它是可识别的、抽象的符号</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需要注意的是，数据不仅指狭义上的数字，还可以是具有一定意义的文字、字母、数字符号的组合、图形、图像、视频、音频等，也可以是客观事物的属性、数量、位置及其相互</a:t>
            </a:r>
            <a:endParaRPr lang="zh-CN" altLang="en-US" sz="2000" dirty="0">
              <a:solidFill>
                <a:schemeClr val="bg1"/>
              </a:solidFill>
            </a:endParaRPr>
          </a:p>
          <a:p>
            <a:pPr algn="l"/>
            <a:r>
              <a:rPr lang="zh-CN" altLang="en-US" sz="2000" dirty="0">
                <a:solidFill>
                  <a:schemeClr val="bg1"/>
                </a:solidFill>
              </a:rPr>
              <a:t>关系的抽象表示</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在计算机科学中，数据是指所有能输入到计算机并被计算机程序处理的符号的介质的总</a:t>
            </a:r>
            <a:endParaRPr lang="zh-CN" altLang="en-US" sz="2000" dirty="0">
              <a:solidFill>
                <a:schemeClr val="bg1"/>
              </a:solidFill>
            </a:endParaRPr>
          </a:p>
          <a:p>
            <a:pPr algn="l"/>
            <a:r>
              <a:rPr lang="zh-CN" altLang="en-US" sz="2000" dirty="0">
                <a:solidFill>
                  <a:schemeClr val="bg1"/>
                </a:solidFill>
              </a:rPr>
              <a:t>称，是用于输入电子计算机进行处理，具有一定意义的数字、字母、符号和模拟量等的通</a:t>
            </a:r>
            <a:endParaRPr lang="zh-CN" altLang="en-US" sz="2000" dirty="0">
              <a:solidFill>
                <a:schemeClr val="bg1"/>
              </a:solidFill>
            </a:endParaRPr>
          </a:p>
          <a:p>
            <a:pPr algn="l"/>
            <a:r>
              <a:rPr lang="zh-CN" altLang="en-US" sz="2000" dirty="0">
                <a:solidFill>
                  <a:schemeClr val="bg1"/>
                </a:solidFill>
              </a:rPr>
              <a:t>称</a:t>
            </a:r>
            <a:endParaRPr lang="zh-CN" altLang="en-US" sz="2000" dirty="0">
              <a:solidFill>
                <a:schemeClr val="bg1"/>
              </a:solidFill>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t>5.1.2 数据元素</a:t>
            </a:r>
          </a:p>
        </p:txBody>
      </p:sp>
      <p:sp>
        <p:nvSpPr>
          <p:cNvPr id="5" name="矩形: 对角圆角 3"/>
          <p:cNvSpPr/>
          <p:nvPr>
            <p:custDataLst>
              <p:tags r:id="rId2"/>
            </p:custDataLst>
          </p:nvPr>
        </p:nvSpPr>
        <p:spPr>
          <a:xfrm flipV="1">
            <a:off x="6052513" y="3736670"/>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pic>
        <p:nvPicPr>
          <p:cNvPr id="3" name="图片 2" descr="QQ截图20240613143524"/>
          <p:cNvPicPr>
            <a:picLocks noChangeAspect="1"/>
          </p:cNvPicPr>
          <p:nvPr/>
        </p:nvPicPr>
        <p:blipFill>
          <a:blip r:embed="rId3"/>
          <a:stretch>
            <a:fillRect/>
          </a:stretch>
        </p:blipFill>
        <p:spPr>
          <a:xfrm>
            <a:off x="10467975" y="204470"/>
            <a:ext cx="1461135" cy="925195"/>
          </a:xfrm>
          <a:prstGeom prst="rect">
            <a:avLst/>
          </a:prstGeom>
          <a:solidFill>
            <a:schemeClr val="accent1"/>
          </a:solidFill>
        </p:spPr>
      </p:pic>
      <p:sp>
        <p:nvSpPr>
          <p:cNvPr id="6" name="单圆角矩形 5"/>
          <p:cNvSpPr/>
          <p:nvPr/>
        </p:nvSpPr>
        <p:spPr>
          <a:xfrm>
            <a:off x="889000" y="2312035"/>
            <a:ext cx="10414000" cy="391858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49655" y="2948305"/>
            <a:ext cx="10092055" cy="2245360"/>
          </a:xfrm>
          <a:prstGeom prst="rect">
            <a:avLst/>
          </a:prstGeom>
          <a:noFill/>
        </p:spPr>
        <p:txBody>
          <a:bodyPr wrap="square" rtlCol="0">
            <a:spAutoFit/>
          </a:bodyPr>
          <a:p>
            <a:pPr algn="l"/>
            <a:r>
              <a:rPr lang="zh-CN" altLang="en-US" sz="2000" dirty="0">
                <a:solidFill>
                  <a:schemeClr val="bg1"/>
                </a:solidFill>
              </a:rPr>
              <a:t>数据元素是数据的基本单位，通常作为一个整体进行考虑和处理。一个数据元素可由若</a:t>
            </a:r>
            <a:endParaRPr lang="zh-CN" altLang="en-US" sz="2000" dirty="0">
              <a:solidFill>
                <a:schemeClr val="bg1"/>
              </a:solidFill>
            </a:endParaRPr>
          </a:p>
          <a:p>
            <a:pPr algn="l"/>
            <a:r>
              <a:rPr lang="zh-CN" altLang="en-US" sz="2000" dirty="0">
                <a:solidFill>
                  <a:schemeClr val="bg1"/>
                </a:solidFill>
              </a:rPr>
              <a:t>干个数据项组成。而数据项是数据不可分割的最小单位</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客观世界中的实体（对象）通常具有多个属性，每一个属性可用一个数据项来描述</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客观世界问题域中的实体（对象）不止一个，有时甚至数量很庞大，要对这些数据元素做各种分析、统计等处理，就必须先获取这些数据，然后解决它们的存储问题</a:t>
            </a:r>
            <a:endParaRPr lang="zh-CN" altLang="en-US" sz="2000" dirty="0">
              <a:solidFill>
                <a:schemeClr val="bg1"/>
              </a:solidFill>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05</a:t>
            </a:r>
            <a:endParaRPr lang="en-US" altLang="zh-CN"/>
          </a:p>
        </p:txBody>
      </p:sp>
      <p:sp>
        <p:nvSpPr>
          <p:cNvPr id="2" name="文本框 1"/>
          <p:cNvSpPr txBox="1"/>
          <p:nvPr/>
        </p:nvSpPr>
        <p:spPr>
          <a:xfrm>
            <a:off x="4276090" y="2215515"/>
            <a:ext cx="4638675"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5.1 客观世界实体的表示</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5.2 </a:t>
            </a:r>
            <a:r>
              <a:rPr sz="2400" b="1" dirty="0">
                <a:solidFill>
                  <a:srgbClr val="FF0000"/>
                </a:solidFill>
                <a:ea typeface="微软雅黑" panose="020B0503020204020204" charset="-122"/>
                <a:cs typeface="微软雅黑" panose="020B0503020204020204" charset="-122"/>
                <a:sym typeface="+mn-ea"/>
              </a:rPr>
              <a:t>数据的评估与获取</a:t>
            </a:r>
            <a:r>
              <a:rPr sz="2400" b="1" dirty="0">
                <a:ea typeface="微软雅黑" panose="020B0503020204020204" charset="-122"/>
                <a:cs typeface="微软雅黑" panose="020B0503020204020204" charset="-122"/>
                <a:sym typeface="+mn-ea"/>
              </a:rPr>
              <a:t>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5.3 数据的存储与管理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5.4 数据分析与呈现 </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mn-ea"/>
              </a:rPr>
              <a:t>畅游数据海洋</a:t>
            </a:r>
            <a:endParaRPr lang="zh-CN" altLang="en-US" sz="50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5.2</a:t>
            </a:r>
            <a:endParaRPr lang="en-US" altLang="zh-CN" sz="5900"/>
          </a:p>
        </p:txBody>
      </p:sp>
      <p:sp>
        <p:nvSpPr>
          <p:cNvPr id="2" name="文本框 1"/>
          <p:cNvSpPr txBox="1"/>
          <p:nvPr/>
        </p:nvSpPr>
        <p:spPr>
          <a:xfrm>
            <a:off x="3662680" y="699135"/>
            <a:ext cx="576897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数据的评估与获取</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083685"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5.2.1　数据的价值评估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5.2.2　数据的获取</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1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4_1*a*1"/>
  <p:tag name="KSO_WM_TEMPLATE_CATEGORY" val="custom"/>
  <p:tag name="KSO_WM_TEMPLATE_INDEX" val="20233354"/>
  <p:tag name="KSO_WM_UNIT_LAYERLEVEL" val="1"/>
  <p:tag name="KSO_WM_TAG_VERSION" val="3.0"/>
  <p:tag name="KSO_WM_BEAUTIFY_FLAG" val="#wm#"/>
  <p:tag name="KSO_WM_UNIT_PRESET_TEXT" val="单击此处添加文档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1*i*1"/>
  <p:tag name="KSO_WM_TEMPLATE_CATEGORY" val="custom"/>
  <p:tag name="KSO_WM_TEMPLATE_INDEX" val="20233354"/>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1*i*2"/>
  <p:tag name="KSO_WM_TEMPLATE_CATEGORY" val="custom"/>
  <p:tag name="KSO_WM_TEMPLATE_INDEX" val="20233354"/>
  <p:tag name="KSO_WM_UNIT_LAYERLEVEL" val="1"/>
  <p:tag name="KSO_WM_TAG_VERSION" val="3.0"/>
  <p:tag name="KSO_WM_BEAUTIFY_FLAG" val="#wm#"/>
</p:tagLst>
</file>

<file path=ppt/tags/tag15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3354_1*f*1"/>
  <p:tag name="KSO_WM_TEMPLATE_CATEGORY" val="custom"/>
  <p:tag name="KSO_WM_TEMPLATE_INDEX" val="20233354"/>
  <p:tag name="KSO_WM_UNIT_LAYERLEVEL" val="1"/>
  <p:tag name="KSO_WM_TAG_VERSION" val="3.0"/>
  <p:tag name="KSO_WM_BEAUTIFY_FLAG" val="#wm#"/>
  <p:tag name="KSO_WM_UNIT_PRESET_TEXT" val="汇报人：WPS"/>
</p:tagLst>
</file>

<file path=ppt/tags/tag159.xml><?xml version="1.0" encoding="utf-8"?>
<p:tagLst xmlns:p="http://schemas.openxmlformats.org/presentationml/2006/main">
  <p:tag name="KSO_WM_SLIDE_ID" val="custom2023335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4"/>
  <p:tag name="KSO_WM_SLIDE_LAYOUT" val="a_f"/>
  <p:tag name="KSO_WM_SLIDE_LAYOUT_CNT" val="1_1"/>
  <p:tag name="KSO_WM_SLIDE_TYPE" val="title"/>
  <p:tag name="KSO_WM_SLIDE_SUBTYPE" val="pureTxt"/>
  <p:tag name="KSO_WM_TEMPLATE_THUMBS_INDEX" val="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4*a*1"/>
  <p:tag name="KSO_WM_TEMPLATE_CATEGORY" val="custom"/>
  <p:tag name="KSO_WM_TEMPLATE_INDEX" val="2023335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4_4*l_h_i*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4_4*l_h_a*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4_4*l_h_i*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4_4*l_h_a*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3.xml><?xml version="1.0" encoding="utf-8"?>
<p:tagLst xmlns:p="http://schemas.openxmlformats.org/presentationml/2006/main">
  <p:tag name="KSO_WM_SLIDE_ID" val="custom20233354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4"/>
  <p:tag name="KSO_WM_SLIDE_LAYOUT" val="a_l"/>
  <p:tag name="KSO_WM_SLIDE_LAYOUT_CNT" val="1_1"/>
  <p:tag name="KSO_WM_SLIDE_TYPE" val="contents"/>
  <p:tag name="KSO_WM_SLIDE_SUBTYPE" val="diag"/>
  <p:tag name="KSO_WM_DIAGRAM_GROUP_CODE" val="l1-1"/>
  <p:tag name="KSO_WM_SLIDE_DIAGTYPE" val="l"/>
</p:tagLst>
</file>

<file path=ppt/tags/tag1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50_5*a*1"/>
  <p:tag name="KSO_WM_TEMPLATE_CATEGORY" val="diagram"/>
  <p:tag name="KSO_WM_TEMPLATE_INDEX" val="20231250"/>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250_2*l_h_i*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250_2*l_h_i*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50_2*l_h_a*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7"/>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50_2*l_h_a*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SLIDE_ID" val="diagram2023125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10.7*201.25"/>
  <p:tag name="KSO_WM_SLIDE_POSITION" val="74.8*214.45"/>
  <p:tag name="KSO_WM_DIAGRAM_GROUP_CODE" val="l1-1"/>
  <p:tag name="KSO_WM_SLIDE_DIAGTYPE" val="l"/>
  <p:tag name="KSO_WM_TAG_VERSION" val="3.0"/>
  <p:tag name="KSO_WM_BEAUTIFY_FLAG" val="#wm#"/>
  <p:tag name="KSO_WM_TEMPLATE_CATEGORY" val="diagram"/>
  <p:tag name="KSO_WM_TEMPLATE_INDEX" val="20231250"/>
  <p:tag name="KSO_WM_SLIDE_LAYOUT" val="a_l"/>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9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6946_1*i*5"/>
  <p:tag name="KSO_WM_TEMPLATE_CATEGORY" val="custom"/>
  <p:tag name="KSO_WM_TEMPLATE_INDEX" val="20236946"/>
  <p:tag name="KSO_WM_UNIT_LAYERLEVEL" val="1"/>
  <p:tag name="KSO_WM_TAG_VERSION" val="3.0"/>
  <p:tag name="KSO_WM_BEAUTIFY_FLAG" val="#wm#"/>
</p:tagLst>
</file>

<file path=ppt/tags/tag19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6946_1*i*5"/>
  <p:tag name="KSO_WM_TEMPLATE_CATEGORY" val="custom"/>
  <p:tag name="KSO_WM_TEMPLATE_INDEX" val="20236946"/>
  <p:tag name="KSO_WM_UNIT_LAYERLEVEL" val="1"/>
  <p:tag name="KSO_WM_TAG_VERSION" val="3.0"/>
  <p:tag name="KSO_WM_BEAUTIFY_FLAG" val="#wm#"/>
</p:tagLst>
</file>

<file path=ppt/tags/tag19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9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0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20.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2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22.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7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8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0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08.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1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9*a*1"/>
  <p:tag name="KSO_WM_TEMPLATE_CATEGORY" val="custom"/>
  <p:tag name="KSO_WM_TEMPLATE_INDEX" val="20233354"/>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指正"/>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9*i*1"/>
  <p:tag name="KSO_WM_TEMPLATE_CATEGORY" val="custom"/>
  <p:tag name="KSO_WM_TEMPLATE_INDEX" val="20233354"/>
  <p:tag name="KSO_WM_UNIT_LAYERLEVEL" val="1"/>
  <p:tag name="KSO_WM_TAG_VERSION" val="3.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9*i*2"/>
  <p:tag name="KSO_WM_TEMPLATE_CATEGORY" val="custom"/>
  <p:tag name="KSO_WM_TEMPLATE_INDEX" val="20233354"/>
  <p:tag name="KSO_WM_UNIT_LAYERLEVEL" val="1"/>
  <p:tag name="KSO_WM_TAG_VERSION" val="3.0"/>
  <p:tag name="KSO_WM_BEAUTIFY_FLAG" val="#wm#"/>
</p:tagLst>
</file>

<file path=ppt/tags/tag317.xml><?xml version="1.0" encoding="utf-8"?>
<p:tagLst xmlns:p="http://schemas.openxmlformats.org/presentationml/2006/main">
  <p:tag name="KSO_WM_SLIDE_ID" val="custom20233354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4"/>
  <p:tag name="KSO_WM_SLIDE_TYPE" val="endPage"/>
  <p:tag name="KSO_WM_SLIDE_SUBTYPE" val="pureTxt"/>
  <p:tag name="KSO_WM_SLIDE_LAYOUT" val="a_f"/>
  <p:tag name="KSO_WM_SLIDE_LAYOUT_CNT" val="1_1"/>
</p:tagLst>
</file>

<file path=ppt/tags/tag318.xml><?xml version="1.0" encoding="utf-8"?>
<p:tagLst xmlns:p="http://schemas.openxmlformats.org/presentationml/2006/main">
  <p:tag name="commondata" val="eyJoZGlkIjoiYWRkY2Q1ODJhMDc2NjA3Njk4MmE0Y2M3NzkwMjk0ZTEifQ=="/>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heme/theme1.xml><?xml version="1.0" encoding="utf-8"?>
<a:theme xmlns:a="http://schemas.openxmlformats.org/drawingml/2006/main" name="Office 主题​​">
  <a:themeElements>
    <a:clrScheme name="自定义 126">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
        <a:cs typeface=""/>
      </a:majorFont>
      <a:minorFont>
        <a:latin typeface="微软雅黑"/>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5498</Words>
  <Application>WPS 演示</Application>
  <PresentationFormat>宽屏</PresentationFormat>
  <Paragraphs>478</Paragraphs>
  <Slides>36</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36</vt:i4>
      </vt:variant>
    </vt:vector>
  </HeadingPairs>
  <TitlesOfParts>
    <vt:vector size="43" baseType="lpstr">
      <vt:lpstr>Arial</vt:lpstr>
      <vt:lpstr>宋体</vt:lpstr>
      <vt:lpstr>Wingdings</vt:lpstr>
      <vt:lpstr>微软雅黑</vt:lpstr>
      <vt:lpstr>Arial Unicode MS</vt:lpstr>
      <vt:lpstr>Office 主题​​</vt:lpstr>
      <vt:lpstr>1_Office 主题​​</vt:lpstr>
      <vt:lpstr>大学计算机基础</vt:lpstr>
      <vt:lpstr>目录</vt:lpstr>
      <vt:lpstr>PowerPoint 演示文稿</vt:lpstr>
      <vt:lpstr>章节目标</vt:lpstr>
      <vt:lpstr>PowerPoint 演示文稿</vt:lpstr>
      <vt:lpstr>3.1.1 计算机网络的认识</vt:lpstr>
      <vt:lpstr>5.1.1 数据</vt:lpstr>
      <vt:lpstr>PowerPoint 演示文稿</vt:lpstr>
      <vt:lpstr>PowerPoint 演示文稿</vt:lpstr>
      <vt:lpstr>3.2.1 IP 地址</vt:lpstr>
      <vt:lpstr>5.2.1 数据的价值评估</vt:lpstr>
      <vt:lpstr>3.2.1 IP 地址</vt:lpstr>
      <vt:lpstr>5.2.2 数据的获取</vt:lpstr>
      <vt:lpstr>PowerPoint 演示文稿</vt:lpstr>
      <vt:lpstr>PowerPoint 演示文稿</vt:lpstr>
      <vt:lpstr>3.3.1 移动互联网</vt:lpstr>
      <vt:lpstr>5.3.1 数据的内部存储结构</vt:lpstr>
      <vt:lpstr>5.3.1 数据的内部存储结构</vt:lpstr>
      <vt:lpstr>3.3.1 移动互联网</vt:lpstr>
      <vt:lpstr>5.3.2 数据的管理工具——数据库系统</vt:lpstr>
      <vt:lpstr>5.3.2 数据的管理工具——数据库系统</vt:lpstr>
      <vt:lpstr>5.3.2 数据的管理工具——数据库系统</vt:lpstr>
      <vt:lpstr>5.3.3 SQL 语句简单应用</vt:lpstr>
      <vt:lpstr>5.3.3 SQL 语句简单应用</vt:lpstr>
      <vt:lpstr>5.2.1 数据的价值评估</vt:lpstr>
      <vt:lpstr>3.3.2 工业互联网</vt:lpstr>
      <vt:lpstr>PowerPoint 演示文稿</vt:lpstr>
      <vt:lpstr>PowerPoint 演示文稿</vt:lpstr>
      <vt:lpstr>5.3.3 SQL 语句简单应用</vt:lpstr>
      <vt:lpstr>5.4.1 数据分析的三种核心思维</vt:lpstr>
      <vt:lpstr>5.4.2 数据分析的思维技巧</vt:lpstr>
      <vt:lpstr>5.4.2 数据分析的思维技巧</vt:lpstr>
      <vt:lpstr>5.4.2 数据分析的思维技巧</vt:lpstr>
      <vt:lpstr>PowerPoint 演示文稿</vt:lpstr>
      <vt:lpstr>拓展训练--利用 AIGC 相关工具制作短视频</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14</cp:revision>
  <dcterms:created xsi:type="dcterms:W3CDTF">2023-08-09T12:44:00Z</dcterms:created>
  <dcterms:modified xsi:type="dcterms:W3CDTF">2024-06-20T02:03:01Z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17A7E9BA42CB44F5A5E816A6E6CAFE12_13</vt:lpwstr>
  </property>
  <property fmtid="{D5CDD505-2E9C-101B-9397-08002B2CF9AE}" pid="3" name="KSOProductBuildVer">
    <vt:lpwstr>2052-12.1.0.16929</vt:lpwstr>
  </property>
</Properties>
</file>